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09" r:id="rId1"/>
  </p:sldMasterIdLst>
  <p:notesMasterIdLst>
    <p:notesMasterId r:id="rId79"/>
  </p:notesMasterIdLst>
  <p:handoutMasterIdLst>
    <p:handoutMasterId r:id="rId80"/>
  </p:handoutMasterIdLst>
  <p:sldIdLst>
    <p:sldId id="430" r:id="rId2"/>
    <p:sldId id="362" r:id="rId3"/>
    <p:sldId id="359" r:id="rId4"/>
    <p:sldId id="363" r:id="rId5"/>
    <p:sldId id="364" r:id="rId6"/>
    <p:sldId id="366" r:id="rId7"/>
    <p:sldId id="367" r:id="rId8"/>
    <p:sldId id="369" r:id="rId9"/>
    <p:sldId id="370" r:id="rId10"/>
    <p:sldId id="371" r:id="rId11"/>
    <p:sldId id="372" r:id="rId12"/>
    <p:sldId id="373" r:id="rId13"/>
    <p:sldId id="374" r:id="rId14"/>
    <p:sldId id="375" r:id="rId15"/>
    <p:sldId id="408" r:id="rId16"/>
    <p:sldId id="409" r:id="rId17"/>
    <p:sldId id="405" r:id="rId18"/>
    <p:sldId id="377" r:id="rId19"/>
    <p:sldId id="378" r:id="rId20"/>
    <p:sldId id="410" r:id="rId21"/>
    <p:sldId id="379" r:id="rId22"/>
    <p:sldId id="381" r:id="rId23"/>
    <p:sldId id="382" r:id="rId24"/>
    <p:sldId id="411" r:id="rId25"/>
    <p:sldId id="384" r:id="rId26"/>
    <p:sldId id="385" r:id="rId27"/>
    <p:sldId id="386" r:id="rId28"/>
    <p:sldId id="434" r:id="rId29"/>
    <p:sldId id="429" r:id="rId30"/>
    <p:sldId id="441" r:id="rId31"/>
    <p:sldId id="440" r:id="rId32"/>
    <p:sldId id="442" r:id="rId33"/>
    <p:sldId id="443" r:id="rId34"/>
    <p:sldId id="445" r:id="rId35"/>
    <p:sldId id="388" r:id="rId36"/>
    <p:sldId id="389" r:id="rId37"/>
    <p:sldId id="306" r:id="rId38"/>
    <p:sldId id="307" r:id="rId39"/>
    <p:sldId id="402" r:id="rId40"/>
    <p:sldId id="403" r:id="rId41"/>
    <p:sldId id="360" r:id="rId42"/>
    <p:sldId id="310" r:id="rId43"/>
    <p:sldId id="316" r:id="rId44"/>
    <p:sldId id="317" r:id="rId45"/>
    <p:sldId id="318" r:id="rId46"/>
    <p:sldId id="319" r:id="rId47"/>
    <p:sldId id="320" r:id="rId48"/>
    <p:sldId id="417" r:id="rId49"/>
    <p:sldId id="322" r:id="rId50"/>
    <p:sldId id="358" r:id="rId51"/>
    <p:sldId id="439" r:id="rId52"/>
    <p:sldId id="432" r:id="rId53"/>
    <p:sldId id="323" r:id="rId54"/>
    <p:sldId id="324" r:id="rId55"/>
    <p:sldId id="418" r:id="rId56"/>
    <p:sldId id="419" r:id="rId57"/>
    <p:sldId id="420" r:id="rId58"/>
    <p:sldId id="332" r:id="rId59"/>
    <p:sldId id="334" r:id="rId60"/>
    <p:sldId id="425" r:id="rId61"/>
    <p:sldId id="426" r:id="rId62"/>
    <p:sldId id="427" r:id="rId63"/>
    <p:sldId id="352" r:id="rId64"/>
    <p:sldId id="398" r:id="rId65"/>
    <p:sldId id="349" r:id="rId66"/>
    <p:sldId id="406" r:id="rId67"/>
    <p:sldId id="396" r:id="rId68"/>
    <p:sldId id="340" r:id="rId69"/>
    <p:sldId id="341" r:id="rId70"/>
    <p:sldId id="342" r:id="rId71"/>
    <p:sldId id="394" r:id="rId72"/>
    <p:sldId id="395" r:id="rId73"/>
    <p:sldId id="397" r:id="rId74"/>
    <p:sldId id="399" r:id="rId75"/>
    <p:sldId id="400" r:id="rId76"/>
    <p:sldId id="353" r:id="rId77"/>
    <p:sldId id="401" r:id="rId78"/>
  </p:sldIdLst>
  <p:sldSz cx="9144000" cy="6858000" type="screen4x3"/>
  <p:notesSz cx="6858000" cy="9080500"/>
  <p:custDataLst>
    <p:tags r:id="rId81"/>
  </p:custDataLst>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3352">
          <p15:clr>
            <a:srgbClr val="A4A3A4"/>
          </p15:clr>
        </p15:guide>
        <p15:guide id="2" pos="2888">
          <p15:clr>
            <a:srgbClr val="A4A3A4"/>
          </p15:clr>
        </p15:guide>
      </p15:sldGuideLst>
    </p:ext>
    <p:ext uri="{2D200454-40CA-4A62-9FC3-DE9A4176ACB9}">
      <p15:notesGuideLst xmlns:p15="http://schemas.microsoft.com/office/powerpoint/2012/main" xmlns="">
        <p15:guide id="1" orient="horz" pos="286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96"/>
    <a:srgbClr val="0000CC"/>
    <a:srgbClr val="006600"/>
    <a:srgbClr val="3333FF"/>
    <a:srgbClr val="006666"/>
    <a:srgbClr val="009999"/>
    <a:srgbClr val="660066"/>
    <a:srgbClr val="990099"/>
    <a:srgbClr val="6633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9941" autoAdjust="0"/>
    <p:restoredTop sz="84930" autoAdjust="0"/>
  </p:normalViewPr>
  <p:slideViewPr>
    <p:cSldViewPr snapToGrid="0">
      <p:cViewPr varScale="1">
        <p:scale>
          <a:sx n="99" d="100"/>
          <a:sy n="99" d="100"/>
        </p:scale>
        <p:origin x="-1974" y="-90"/>
      </p:cViewPr>
      <p:guideLst>
        <p:guide orient="horz" pos="3352"/>
        <p:guide pos="2888"/>
      </p:guideLst>
    </p:cSldViewPr>
  </p:slideViewPr>
  <p:outlineViewPr>
    <p:cViewPr>
      <p:scale>
        <a:sx n="33" d="100"/>
        <a:sy n="33" d="100"/>
      </p:scale>
      <p:origin x="0" y="-25716"/>
    </p:cViewPr>
  </p:outlineViewPr>
  <p:notesTextViewPr>
    <p:cViewPr>
      <p:scale>
        <a:sx n="3" d="2"/>
        <a:sy n="3" d="2"/>
      </p:scale>
      <p:origin x="0" y="0"/>
    </p:cViewPr>
  </p:notesTextViewPr>
  <p:sorterViewPr>
    <p:cViewPr>
      <p:scale>
        <a:sx n="130" d="100"/>
        <a:sy n="130" d="100"/>
      </p:scale>
      <p:origin x="0" y="5208"/>
    </p:cViewPr>
  </p:sorterViewPr>
  <p:notesViewPr>
    <p:cSldViewPr snapToGrid="0">
      <p:cViewPr>
        <p:scale>
          <a:sx n="75" d="100"/>
          <a:sy n="75" d="100"/>
        </p:scale>
        <p:origin x="-4140" y="-498"/>
      </p:cViewPr>
      <p:guideLst>
        <p:guide orient="horz" pos="2860"/>
        <p:guide pos="2160"/>
      </p:guideLst>
    </p:cSldViewPr>
  </p:notesViewPr>
  <p:gridSpacing cx="91439" cy="91439"/>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3"/>
          </p:nvPr>
        </p:nvSpPr>
        <p:spPr>
          <a:xfrm>
            <a:off x="3884613" y="8624888"/>
            <a:ext cx="2971800" cy="454025"/>
          </a:xfrm>
          <a:prstGeom prst="rect">
            <a:avLst/>
          </a:prstGeom>
        </p:spPr>
        <p:txBody>
          <a:bodyPr vert="horz" lIns="91440" tIns="45720" rIns="91440" bIns="45720" rtlCol="0" anchor="b"/>
          <a:lstStyle>
            <a:lvl1pPr algn="r">
              <a:defRPr sz="800"/>
            </a:lvl1pPr>
          </a:lstStyle>
          <a:p>
            <a:pPr>
              <a:defRPr/>
            </a:pPr>
            <a:endParaRPr lang="en-US" dirty="0"/>
          </a:p>
        </p:txBody>
      </p:sp>
    </p:spTree>
    <p:extLst>
      <p:ext uri="{BB962C8B-B14F-4D97-AF65-F5344CB8AC3E}">
        <p14:creationId xmlns:p14="http://schemas.microsoft.com/office/powerpoint/2010/main" val="71473857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0997" tIns="45499" rIns="90997" bIns="45499" numCol="1" anchor="t" anchorCtr="0" compatLnSpc="1">
            <a:prstTxWarp prst="textNoShape">
              <a:avLst/>
            </a:prstTxWarp>
          </a:bodyPr>
          <a:lstStyle>
            <a:lvl1pPr defTabSz="909638">
              <a:defRPr sz="1200">
                <a:latin typeface="Times New Roman" pitchFamily="18" charset="0"/>
              </a:defRPr>
            </a:lvl1pPr>
          </a:lstStyle>
          <a:p>
            <a:pPr>
              <a:defRPr/>
            </a:pPr>
            <a:endParaRPr lang="en-US" altLang="en-US" dirty="0"/>
          </a:p>
        </p:txBody>
      </p:sp>
      <p:sp>
        <p:nvSpPr>
          <p:cNvPr id="26627" name="Rectangle 3"/>
          <p:cNvSpPr>
            <a:spLocks noGrp="1" noChangeArrowheads="1"/>
          </p:cNvSpPr>
          <p:nvPr>
            <p:ph type="dt" idx="1"/>
          </p:nvPr>
        </p:nvSpPr>
        <p:spPr bwMode="auto">
          <a:xfrm>
            <a:off x="3886200" y="0"/>
            <a:ext cx="2971800" cy="454025"/>
          </a:xfrm>
          <a:prstGeom prst="rect">
            <a:avLst/>
          </a:prstGeom>
          <a:noFill/>
          <a:ln w="9525">
            <a:noFill/>
            <a:miter lim="800000"/>
            <a:headEnd/>
            <a:tailEnd/>
          </a:ln>
          <a:effectLst/>
        </p:spPr>
        <p:txBody>
          <a:bodyPr vert="horz" wrap="square" lIns="90997" tIns="45499" rIns="90997" bIns="45499" numCol="1" anchor="t" anchorCtr="0" compatLnSpc="1">
            <a:prstTxWarp prst="textNoShape">
              <a:avLst/>
            </a:prstTxWarp>
          </a:bodyPr>
          <a:lstStyle>
            <a:lvl1pPr algn="r" defTabSz="909638">
              <a:defRPr sz="1200">
                <a:latin typeface="Times New Roman" pitchFamily="18" charset="0"/>
              </a:defRPr>
            </a:lvl1pPr>
          </a:lstStyle>
          <a:p>
            <a:pPr>
              <a:defRPr/>
            </a:pPr>
            <a:endParaRPr lang="en-US" altLang="en-US" dirty="0"/>
          </a:p>
        </p:txBody>
      </p:sp>
      <p:sp>
        <p:nvSpPr>
          <p:cNvPr id="80900" name="Rectangle 4"/>
          <p:cNvSpPr>
            <a:spLocks noGrp="1" noRot="1" noChangeAspect="1" noChangeArrowheads="1" noTextEdit="1"/>
          </p:cNvSpPr>
          <p:nvPr>
            <p:ph type="sldImg" idx="2"/>
          </p:nvPr>
        </p:nvSpPr>
        <p:spPr bwMode="auto">
          <a:xfrm>
            <a:off x="1158875" y="681038"/>
            <a:ext cx="4540250" cy="3405187"/>
          </a:xfrm>
          <a:prstGeom prst="rect">
            <a:avLst/>
          </a:prstGeom>
          <a:noFill/>
          <a:ln w="19050">
            <a:solidFill>
              <a:srgbClr val="000000"/>
            </a:solidFill>
            <a:miter lim="800000"/>
            <a:headEnd/>
            <a:tailEnd/>
          </a:ln>
        </p:spPr>
      </p:sp>
      <p:sp>
        <p:nvSpPr>
          <p:cNvPr id="26629" name="Rectangle 5"/>
          <p:cNvSpPr>
            <a:spLocks noGrp="1" noChangeArrowheads="1"/>
          </p:cNvSpPr>
          <p:nvPr>
            <p:ph type="body" sz="quarter" idx="3"/>
          </p:nvPr>
        </p:nvSpPr>
        <p:spPr bwMode="auto">
          <a:xfrm>
            <a:off x="914400" y="4314825"/>
            <a:ext cx="5029200" cy="4084638"/>
          </a:xfrm>
          <a:prstGeom prst="rect">
            <a:avLst/>
          </a:prstGeom>
          <a:noFill/>
          <a:ln w="9525">
            <a:noFill/>
            <a:miter lim="800000"/>
            <a:headEnd/>
            <a:tailEnd/>
          </a:ln>
          <a:effectLst/>
        </p:spPr>
        <p:txBody>
          <a:bodyPr vert="horz" wrap="square" lIns="90997" tIns="45499" rIns="90997" bIns="45499"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26632" name="Rectangle 8"/>
          <p:cNvSpPr>
            <a:spLocks noGrp="1" noChangeArrowheads="1"/>
          </p:cNvSpPr>
          <p:nvPr>
            <p:ph type="sldNum" sz="quarter" idx="5"/>
          </p:nvPr>
        </p:nvSpPr>
        <p:spPr bwMode="auto">
          <a:xfrm>
            <a:off x="3876675" y="8634413"/>
            <a:ext cx="2981325" cy="446087"/>
          </a:xfrm>
          <a:prstGeom prst="rect">
            <a:avLst/>
          </a:prstGeom>
          <a:noFill/>
          <a:ln w="9525">
            <a:noFill/>
            <a:miter lim="800000"/>
            <a:headEnd/>
            <a:tailEnd/>
          </a:ln>
          <a:effectLst/>
        </p:spPr>
        <p:txBody>
          <a:bodyPr vert="horz" wrap="square" lIns="89300" tIns="44650" rIns="89300" bIns="44650" numCol="1" anchor="b" anchorCtr="0" compatLnSpc="1">
            <a:prstTxWarp prst="textNoShape">
              <a:avLst/>
            </a:prstTxWarp>
          </a:bodyPr>
          <a:lstStyle>
            <a:lvl1pPr algn="r" defTabSz="893763">
              <a:spcBef>
                <a:spcPct val="20000"/>
              </a:spcBef>
              <a:defRPr kumimoji="1" sz="900">
                <a:latin typeface="Times New Roman" pitchFamily="18" charset="0"/>
              </a:defRPr>
            </a:lvl1pPr>
          </a:lstStyle>
          <a:p>
            <a:pPr>
              <a:defRPr/>
            </a:pPr>
            <a:fld id="{4A4D9515-868F-4CE9-8C89-BA423FE359E7}" type="slidenum">
              <a:rPr lang="en-US" altLang="en-US"/>
              <a:pPr>
                <a:defRPr/>
              </a:pPr>
              <a:t>‹#›</a:t>
            </a:fld>
            <a:endParaRPr lang="en-US" altLang="en-US" sz="1200" dirty="0"/>
          </a:p>
        </p:txBody>
      </p:sp>
    </p:spTree>
    <p:extLst>
      <p:ext uri="{BB962C8B-B14F-4D97-AF65-F5344CB8AC3E}">
        <p14:creationId xmlns:p14="http://schemas.microsoft.com/office/powerpoint/2010/main" val="2652310678"/>
      </p:ext>
    </p:extLst>
  </p:cSld>
  <p:clrMap bg1="lt1" tx1="dk1" bg2="lt2" tx2="dk2" accent1="accent1" accent2="accent2" accent3="accent3" accent4="accent4" accent5="accent5" accent6="accent6" hlink="hlink" folHlink="folHlink"/>
  <p:hf sldNum="0" hdr="0" ftr="0" dt="0"/>
  <p:notesStyle>
    <a:lvl1pPr marL="119063" indent="-119063" algn="l" rtl="0" eaLnBrk="0" fontAlgn="base" hangingPunct="0">
      <a:spcBef>
        <a:spcPct val="30000"/>
      </a:spcBef>
      <a:spcAft>
        <a:spcPct val="0"/>
      </a:spcAft>
      <a:buSzPct val="115000"/>
      <a:buChar char="•"/>
      <a:defRPr sz="1100" kern="1200">
        <a:solidFill>
          <a:schemeClr val="tx1"/>
        </a:solidFill>
        <a:latin typeface="Times New Roman" pitchFamily="18" charset="0"/>
        <a:ea typeface="+mn-ea"/>
        <a:cs typeface="+mn-cs"/>
      </a:defRPr>
    </a:lvl1pPr>
    <a:lvl2pPr marL="525463" indent="-182563" algn="l" rtl="0" eaLnBrk="0" fontAlgn="base" hangingPunct="0">
      <a:spcBef>
        <a:spcPct val="30000"/>
      </a:spcBef>
      <a:spcAft>
        <a:spcPct val="0"/>
      </a:spcAft>
      <a:buSzPct val="120000"/>
      <a:buChar char="–"/>
      <a:defRPr sz="11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None/>
            </a:pPr>
            <a:r>
              <a:rPr lang="en-US" sz="1100" b="1" i="0" kern="1200" dirty="0" smtClean="0">
                <a:solidFill>
                  <a:schemeClr val="tx1"/>
                </a:solidFill>
                <a:latin typeface="Times New Roman" pitchFamily="18" charset="0"/>
                <a:ea typeface="+mn-ea"/>
                <a:cs typeface="+mn-cs"/>
              </a:rPr>
              <a:t>Read </a:t>
            </a:r>
            <a:r>
              <a:rPr lang="en-US" sz="1100" b="0" i="0" kern="1200" dirty="0" smtClean="0">
                <a:solidFill>
                  <a:schemeClr val="tx1"/>
                </a:solidFill>
                <a:latin typeface="Times New Roman" pitchFamily="18" charset="0"/>
                <a:ea typeface="+mn-ea"/>
                <a:cs typeface="+mn-cs"/>
              </a:rPr>
              <a:t>Lesson Link aloud to students:</a:t>
            </a:r>
          </a:p>
          <a:p>
            <a:pPr>
              <a:buNone/>
            </a:pPr>
            <a:endParaRPr lang="en-US" sz="1100" b="1" i="1" kern="1200" dirty="0" smtClean="0">
              <a:solidFill>
                <a:schemeClr val="tx1"/>
              </a:solidFill>
              <a:latin typeface="Times New Roman" pitchFamily="18" charset="0"/>
              <a:ea typeface="+mn-ea"/>
              <a:cs typeface="+mn-cs"/>
            </a:endParaRPr>
          </a:p>
          <a:p>
            <a:r>
              <a:rPr lang="en-US" sz="1100" kern="1200" dirty="0" smtClean="0">
                <a:solidFill>
                  <a:schemeClr val="tx1"/>
                </a:solidFill>
                <a:latin typeface="Times New Roman" pitchFamily="18" charset="0"/>
                <a:ea typeface="+mn-ea"/>
                <a:cs typeface="+mn-cs"/>
              </a:rPr>
              <a:t>In this module, we will discuss how to select the proper personal protective equipment (PPE), each component of the PPE, the function of these components, their use, and how and when to wear these components. We will also discuss information on hearing, sight, and respiratory protection. Remember, safety is the company’s primary concern. An employee who knows the proper use and wear of PPE can save lives and reduce injury and illness of employees, thereby reducing medical cost, lost time, and even unemployment and workers’ compensation costs. Additionally, employers are required to establish a program to protect their respirator-wearing employees from injuries that can result in lost time and adverse long-term health hazards. Currently, over five million respirator wearers work in an estimated 1.3 million general industry, construction, shipyard, </a:t>
            </a:r>
            <a:r>
              <a:rPr lang="en-US" sz="1100" kern="1200" dirty="0" err="1" smtClean="0">
                <a:solidFill>
                  <a:schemeClr val="tx1"/>
                </a:solidFill>
                <a:latin typeface="Times New Roman" pitchFamily="18" charset="0"/>
                <a:ea typeface="+mn-ea"/>
                <a:cs typeface="+mn-cs"/>
              </a:rPr>
              <a:t>longshoring</a:t>
            </a:r>
            <a:r>
              <a:rPr lang="en-US" sz="1100" kern="1200" dirty="0" smtClean="0">
                <a:solidFill>
                  <a:schemeClr val="tx1"/>
                </a:solidFill>
                <a:latin typeface="Times New Roman" pitchFamily="18" charset="0"/>
                <a:ea typeface="+mn-ea"/>
                <a:cs typeface="+mn-cs"/>
              </a:rPr>
              <a:t> and marine terminal workplaces. Respiratory protection training is essential to meeting this goal.</a:t>
            </a:r>
            <a:r>
              <a:rPr lang="en-US" dirty="0" smtClean="0"/>
              <a:t> </a:t>
            </a:r>
          </a:p>
        </p:txBody>
      </p:sp>
    </p:spTree>
    <p:extLst>
      <p:ext uri="{BB962C8B-B14F-4D97-AF65-F5344CB8AC3E}">
        <p14:creationId xmlns:p14="http://schemas.microsoft.com/office/powerpoint/2010/main" val="687575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3866224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3387107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Why would an employer assess hazards to determine if PPE is warranted?</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Answers will vary,</a:t>
            </a:r>
            <a:r>
              <a:rPr lang="en-US" sz="1100" kern="1200" dirty="0" smtClean="0">
                <a:solidFill>
                  <a:schemeClr val="tx1"/>
                </a:solidFill>
                <a:latin typeface="Times New Roman" pitchFamily="18" charset="0"/>
                <a:ea typeface="+mn-ea"/>
                <a:cs typeface="+mn-cs"/>
              </a:rPr>
              <a:t> but should include: “To ensure that employees are as safe as possible in all situations.”</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2164266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Why should an employer have adequate PPE available?</a:t>
            </a:r>
          </a:p>
          <a:p>
            <a:pPr>
              <a:buNone/>
            </a:pPr>
            <a:endParaRPr lang="en-US" sz="1100" kern="1200" dirty="0" smtClean="0">
              <a:solidFill>
                <a:schemeClr val="tx1"/>
              </a:solidFill>
              <a:latin typeface="Times New Roman" pitchFamily="18" charset="0"/>
              <a:ea typeface="+mn-ea"/>
              <a:cs typeface="+mn-cs"/>
            </a:endParaRPr>
          </a:p>
          <a:p>
            <a:pPr>
              <a:buNone/>
            </a:pPr>
            <a:r>
              <a:rPr lang="en-US" sz="1100" b="1" kern="1200" dirty="0" smtClean="0">
                <a:solidFill>
                  <a:schemeClr val="tx1"/>
                </a:solidFill>
                <a:latin typeface="Times New Roman" pitchFamily="18" charset="0"/>
                <a:ea typeface="+mn-ea"/>
                <a:cs typeface="+mn-cs"/>
              </a:rPr>
              <a:t>Answers will vary,</a:t>
            </a:r>
            <a:r>
              <a:rPr lang="en-US" sz="1100" kern="1200" dirty="0" smtClean="0">
                <a:solidFill>
                  <a:schemeClr val="tx1"/>
                </a:solidFill>
                <a:latin typeface="Times New Roman" pitchFamily="18" charset="0"/>
                <a:ea typeface="+mn-ea"/>
                <a:cs typeface="+mn-cs"/>
              </a:rPr>
              <a:t> but should include:</a:t>
            </a:r>
            <a:r>
              <a:rPr lang="en-US" sz="1100" b="1" kern="1200" dirty="0" smtClean="0">
                <a:solidFill>
                  <a:schemeClr val="tx1"/>
                </a:solidFill>
                <a:latin typeface="Times New Roman" pitchFamily="18" charset="0"/>
                <a:ea typeface="+mn-ea"/>
                <a:cs typeface="+mn-cs"/>
              </a:rPr>
              <a:t> </a:t>
            </a:r>
          </a:p>
          <a:p>
            <a:pPr>
              <a:buNone/>
            </a:pPr>
            <a:endParaRPr lang="en-US" sz="1100" kern="1200" dirty="0" smtClean="0">
              <a:solidFill>
                <a:schemeClr val="tx1"/>
              </a:solidFill>
              <a:latin typeface="Times New Roman" pitchFamily="18" charset="0"/>
              <a:ea typeface="+mn-ea"/>
              <a:cs typeface="+mn-cs"/>
            </a:endParaRPr>
          </a:p>
          <a:p>
            <a:pPr lvl="0"/>
            <a:r>
              <a:rPr lang="en-US" sz="1100" kern="1200" dirty="0" smtClean="0">
                <a:solidFill>
                  <a:schemeClr val="tx1"/>
                </a:solidFill>
                <a:latin typeface="Times New Roman" pitchFamily="18" charset="0"/>
                <a:ea typeface="+mn-ea"/>
                <a:cs typeface="+mn-cs"/>
              </a:rPr>
              <a:t>To prevent injury to personnel and equipment</a:t>
            </a:r>
          </a:p>
          <a:p>
            <a:pPr lvl="0"/>
            <a:r>
              <a:rPr lang="en-US" sz="1100" kern="1200" dirty="0" smtClean="0">
                <a:solidFill>
                  <a:schemeClr val="tx1"/>
                </a:solidFill>
                <a:latin typeface="Times New Roman" pitchFamily="18" charset="0"/>
                <a:ea typeface="+mn-ea"/>
                <a:cs typeface="+mn-cs"/>
              </a:rPr>
              <a:t>To meet OSHA standards</a:t>
            </a:r>
          </a:p>
          <a:p>
            <a:pPr marL="119063" marR="0" lvl="0" indent="-119063" algn="l" defTabSz="914400" rtl="0" eaLnBrk="0" fontAlgn="base" latinLnBrk="0" hangingPunct="0">
              <a:lnSpc>
                <a:spcPct val="100000"/>
              </a:lnSpc>
              <a:spcBef>
                <a:spcPct val="30000"/>
              </a:spcBef>
              <a:spcAft>
                <a:spcPct val="0"/>
              </a:spcAft>
              <a:buClrTx/>
              <a:buSzPct val="115000"/>
              <a:buFontTx/>
              <a:buChar char="•"/>
              <a:tabLst/>
              <a:defRPr/>
            </a:pPr>
            <a:endParaRPr lang="en-US" sz="1100" b="1" kern="1200" dirty="0" smtClean="0">
              <a:solidFill>
                <a:schemeClr val="tx1"/>
              </a:solidFill>
              <a:latin typeface="Times New Roman" pitchFamily="18" charset="0"/>
              <a:ea typeface="+mn-ea"/>
              <a:cs typeface="+mn-cs"/>
            </a:endParaRPr>
          </a:p>
          <a:p>
            <a:pPr marL="119063" marR="0" lvl="0" indent="-119063" algn="l" defTabSz="914400" rtl="0" eaLnBrk="0" fontAlgn="base" latinLnBrk="0" hangingPunct="0">
              <a:lnSpc>
                <a:spcPct val="100000"/>
              </a:lnSpc>
              <a:spcBef>
                <a:spcPct val="30000"/>
              </a:spcBef>
              <a:spcAft>
                <a:spcPct val="0"/>
              </a:spcAft>
              <a:buClrTx/>
              <a:buSzPct val="115000"/>
              <a:buFontTx/>
              <a:buNone/>
              <a:tabLst/>
              <a:defRPr/>
            </a:pPr>
            <a:r>
              <a:rPr lang="en-US" sz="1100" b="1" kern="1200" dirty="0" smtClean="0">
                <a:solidFill>
                  <a:schemeClr val="tx1"/>
                </a:solidFill>
                <a:latin typeface="Times New Roman" pitchFamily="18" charset="0"/>
                <a:ea typeface="+mn-ea"/>
                <a:cs typeface="+mn-cs"/>
              </a:rPr>
              <a:t>Invite </a:t>
            </a:r>
            <a:r>
              <a:rPr lang="en-US" sz="1100" kern="1200" dirty="0" smtClean="0">
                <a:solidFill>
                  <a:schemeClr val="tx1"/>
                </a:solidFill>
                <a:latin typeface="Times New Roman" pitchFamily="18" charset="0"/>
                <a:ea typeface="+mn-ea"/>
                <a:cs typeface="+mn-cs"/>
              </a:rPr>
              <a:t>students to discuss potential eye and face hazards specific to their jobs.</a:t>
            </a:r>
          </a:p>
          <a:p>
            <a:pPr lvl="0"/>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829569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type of head protection would you wear around exposed electrical conductors?</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Non-metal</a:t>
            </a:r>
          </a:p>
          <a:p>
            <a:endParaRPr lang="en-US" sz="1100" kern="1200" dirty="0" smtClean="0">
              <a:solidFill>
                <a:schemeClr val="tx1"/>
              </a:solidFill>
              <a:latin typeface="Times New Roman" pitchFamily="18" charset="0"/>
              <a:ea typeface="+mn-ea"/>
              <a:cs typeface="+mn-cs"/>
            </a:endParaRPr>
          </a:p>
          <a:p>
            <a:pPr marL="119063" marR="0" indent="-119063" algn="l" defTabSz="914400" rtl="0" eaLnBrk="0" fontAlgn="base" latinLnBrk="0" hangingPunct="0">
              <a:lnSpc>
                <a:spcPct val="100000"/>
              </a:lnSpc>
              <a:spcBef>
                <a:spcPct val="30000"/>
              </a:spcBef>
              <a:spcAft>
                <a:spcPct val="0"/>
              </a:spcAft>
              <a:buClrTx/>
              <a:buSzPct val="115000"/>
              <a:buFontTx/>
              <a:buChar char="•"/>
              <a:tabLst/>
              <a:defRPr/>
            </a:pPr>
            <a:r>
              <a:rPr lang="en-US" sz="1100" b="1" kern="1200" dirty="0" smtClean="0">
                <a:solidFill>
                  <a:schemeClr val="tx1"/>
                </a:solidFill>
                <a:latin typeface="Times New Roman" pitchFamily="18" charset="0"/>
                <a:ea typeface="+mn-ea"/>
                <a:cs typeface="+mn-cs"/>
              </a:rPr>
              <a:t>Invite </a:t>
            </a:r>
            <a:r>
              <a:rPr lang="en-US" sz="1100" kern="1200" dirty="0" smtClean="0">
                <a:solidFill>
                  <a:schemeClr val="tx1"/>
                </a:solidFill>
                <a:latin typeface="Times New Roman" pitchFamily="18" charset="0"/>
                <a:ea typeface="+mn-ea"/>
                <a:cs typeface="+mn-cs"/>
              </a:rPr>
              <a:t>students to discuss potential head hazards specific to their jobs.</a:t>
            </a:r>
          </a:p>
        </p:txBody>
      </p:sp>
    </p:spTree>
    <p:extLst>
      <p:ext uri="{BB962C8B-B14F-4D97-AF65-F5344CB8AC3E}">
        <p14:creationId xmlns:p14="http://schemas.microsoft.com/office/powerpoint/2010/main" val="240690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Invite </a:t>
            </a:r>
            <a:r>
              <a:rPr lang="en-US" sz="1100" kern="1200" dirty="0" smtClean="0">
                <a:solidFill>
                  <a:schemeClr val="tx1"/>
                </a:solidFill>
                <a:latin typeface="Times New Roman" pitchFamily="18" charset="0"/>
                <a:ea typeface="+mn-ea"/>
                <a:cs typeface="+mn-cs"/>
              </a:rPr>
              <a:t>students to discuss potential foot hazards specific to their jobs.</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1124320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marL="119063" marR="0" indent="-119063" algn="l" defTabSz="914400" rtl="0" eaLnBrk="0" fontAlgn="base" latinLnBrk="0" hangingPunct="0">
              <a:lnSpc>
                <a:spcPct val="100000"/>
              </a:lnSpc>
              <a:spcBef>
                <a:spcPct val="30000"/>
              </a:spcBef>
              <a:spcAft>
                <a:spcPct val="0"/>
              </a:spcAft>
              <a:buClrTx/>
              <a:buSzPct val="115000"/>
              <a:buFontTx/>
              <a:buChar char="•"/>
              <a:tabLst/>
              <a:defRPr/>
            </a:pPr>
            <a:r>
              <a:rPr lang="en-US" sz="1100" b="1" kern="1200" dirty="0" smtClean="0">
                <a:solidFill>
                  <a:schemeClr val="tx1"/>
                </a:solidFill>
                <a:latin typeface="Times New Roman" pitchFamily="18" charset="0"/>
                <a:ea typeface="+mn-ea"/>
                <a:cs typeface="+mn-cs"/>
              </a:rPr>
              <a:t>Invite </a:t>
            </a:r>
            <a:r>
              <a:rPr lang="en-US" sz="1100" kern="1200" dirty="0" smtClean="0">
                <a:solidFill>
                  <a:schemeClr val="tx1"/>
                </a:solidFill>
                <a:latin typeface="Times New Roman" pitchFamily="18" charset="0"/>
                <a:ea typeface="+mn-ea"/>
                <a:cs typeface="+mn-cs"/>
              </a:rPr>
              <a:t>students to discuss other potential hand hazards specific to their jobs.</a:t>
            </a:r>
          </a:p>
        </p:txBody>
      </p:sp>
    </p:spTree>
    <p:extLst>
      <p:ext uri="{BB962C8B-B14F-4D97-AF65-F5344CB8AC3E}">
        <p14:creationId xmlns:p14="http://schemas.microsoft.com/office/powerpoint/2010/main" val="3996710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2572223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533601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1955418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2329858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2458901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marL="119063" marR="0" indent="-119063" algn="l" defTabSz="914400" rtl="0" eaLnBrk="0" fontAlgn="base" latinLnBrk="0" hangingPunct="0">
              <a:lnSpc>
                <a:spcPct val="100000"/>
              </a:lnSpc>
              <a:spcBef>
                <a:spcPct val="30000"/>
              </a:spcBef>
              <a:spcAft>
                <a:spcPct val="0"/>
              </a:spcAft>
              <a:buClrTx/>
              <a:buSzPct val="115000"/>
              <a:buFontTx/>
              <a:buChar char="•"/>
              <a:tabLst/>
              <a:defRPr/>
            </a:pPr>
            <a:r>
              <a:rPr lang="en-US" sz="1100" b="1" kern="1200" dirty="0" smtClean="0">
                <a:solidFill>
                  <a:schemeClr val="tx1"/>
                </a:solidFill>
                <a:latin typeface="Times New Roman" pitchFamily="18" charset="0"/>
                <a:ea typeface="+mn-ea"/>
                <a:cs typeface="+mn-cs"/>
              </a:rPr>
              <a:t>Note: </a:t>
            </a:r>
            <a:r>
              <a:rPr lang="en-US" sz="1100" kern="1200" dirty="0" smtClean="0">
                <a:solidFill>
                  <a:schemeClr val="tx1"/>
                </a:solidFill>
                <a:latin typeface="Times New Roman" pitchFamily="18" charset="0"/>
                <a:ea typeface="+mn-ea"/>
                <a:cs typeface="+mn-cs"/>
              </a:rPr>
              <a:t>Face shields are often worn as additional protection </a:t>
            </a:r>
            <a:r>
              <a:rPr lang="en-US" sz="1100" i="1" kern="1200" dirty="0" smtClean="0">
                <a:solidFill>
                  <a:schemeClr val="tx1"/>
                </a:solidFill>
                <a:latin typeface="Times New Roman" pitchFamily="18" charset="0"/>
                <a:ea typeface="+mn-ea"/>
                <a:cs typeface="+mn-cs"/>
              </a:rPr>
              <a:t>over</a:t>
            </a:r>
            <a:r>
              <a:rPr lang="en-US" sz="1100" kern="1200" dirty="0" smtClean="0">
                <a:solidFill>
                  <a:schemeClr val="tx1"/>
                </a:solidFill>
                <a:latin typeface="Times New Roman" pitchFamily="18" charset="0"/>
                <a:ea typeface="+mn-ea"/>
                <a:cs typeface="+mn-cs"/>
              </a:rPr>
              <a:t> goggles or safety glasses, but they should not be worn as the primary eye protection.</a:t>
            </a:r>
          </a:p>
          <a:p>
            <a:pPr>
              <a:buNone/>
            </a:pPr>
            <a:endParaRPr lang="en-US" dirty="0" smtClean="0"/>
          </a:p>
        </p:txBody>
      </p:sp>
    </p:spTree>
    <p:extLst>
      <p:ext uri="{BB962C8B-B14F-4D97-AF65-F5344CB8AC3E}">
        <p14:creationId xmlns:p14="http://schemas.microsoft.com/office/powerpoint/2010/main" val="1996631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56686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899162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3364205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3478372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4278200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2"/>
          <p:cNvSpPr>
            <a:spLocks noGrp="1" noRot="1" noChangeAspect="1" noChangeArrowheads="1" noTextEdit="1"/>
          </p:cNvSpPr>
          <p:nvPr>
            <p:ph type="sldImg"/>
          </p:nvPr>
        </p:nvSpPr>
        <p:spPr>
          <a:xfrm>
            <a:off x="1214438" y="723900"/>
            <a:ext cx="4429125" cy="3321050"/>
          </a:xfrm>
          <a:ln w="12700" cap="flat">
            <a:solidFill>
              <a:schemeClr val="tx1"/>
            </a:solidFill>
          </a:ln>
        </p:spPr>
      </p:sp>
      <p:sp>
        <p:nvSpPr>
          <p:cNvPr id="101380" name="Rectangle 3"/>
          <p:cNvSpPr>
            <a:spLocks noGrp="1" noChangeArrowheads="1"/>
          </p:cNvSpPr>
          <p:nvPr>
            <p:ph type="body" idx="1"/>
          </p:nvPr>
        </p:nvSpPr>
        <p:spPr>
          <a:xfrm>
            <a:off x="838200" y="4311650"/>
            <a:ext cx="5257800" cy="4087813"/>
          </a:xfrm>
          <a:noFill/>
          <a:ln/>
        </p:spPr>
        <p:txBody>
          <a:bodyPr lIns="92067" tIns="46033" rIns="92067" bIns="46033"/>
          <a:lstStyle/>
          <a:p>
            <a:pPr>
              <a:buNone/>
            </a:pPr>
            <a:r>
              <a:rPr lang="en-US" dirty="0" smtClean="0"/>
              <a:t>If possible, provide samples of head protection.</a:t>
            </a:r>
          </a:p>
        </p:txBody>
      </p:sp>
    </p:spTree>
    <p:extLst>
      <p:ext uri="{BB962C8B-B14F-4D97-AF65-F5344CB8AC3E}">
        <p14:creationId xmlns:p14="http://schemas.microsoft.com/office/powerpoint/2010/main" val="812535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2227974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pPr marL="119063" marR="0" indent="-119063" algn="l" defTabSz="914400" rtl="0" eaLnBrk="0" fontAlgn="base" latinLnBrk="0" hangingPunct="0">
              <a:lnSpc>
                <a:spcPct val="100000"/>
              </a:lnSpc>
              <a:spcBef>
                <a:spcPct val="30000"/>
              </a:spcBef>
              <a:spcAft>
                <a:spcPct val="0"/>
              </a:spcAft>
              <a:buClrTx/>
              <a:buSzPct val="115000"/>
              <a:buFontTx/>
              <a:buChar char="•"/>
              <a:tabLst/>
              <a:defRPr/>
            </a:pPr>
            <a:r>
              <a:rPr lang="en-US" dirty="0" smtClean="0"/>
              <a:t>If possible, provide samples of foot protection. Clarify between steel toe and other types of safety shoes. </a:t>
            </a:r>
          </a:p>
          <a:p>
            <a:endParaRPr lang="en-US" dirty="0" smtClean="0"/>
          </a:p>
        </p:txBody>
      </p:sp>
    </p:spTree>
    <p:extLst>
      <p:ext uri="{BB962C8B-B14F-4D97-AF65-F5344CB8AC3E}">
        <p14:creationId xmlns:p14="http://schemas.microsoft.com/office/powerpoint/2010/main" val="3185907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37501310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2"/>
          <p:cNvSpPr>
            <a:spLocks noGrp="1" noRot="1" noChangeAspect="1" noChangeArrowheads="1" noTextEdit="1"/>
          </p:cNvSpPr>
          <p:nvPr>
            <p:ph type="sldImg"/>
          </p:nvPr>
        </p:nvSpPr>
        <p:spPr>
          <a:xfrm>
            <a:off x="1214438" y="723900"/>
            <a:ext cx="4429125" cy="3321050"/>
          </a:xfrm>
          <a:ln w="12700" cap="flat">
            <a:solidFill>
              <a:schemeClr val="tx1"/>
            </a:solidFill>
          </a:ln>
        </p:spPr>
      </p:sp>
      <p:sp>
        <p:nvSpPr>
          <p:cNvPr id="105476" name="Rectangle 3"/>
          <p:cNvSpPr>
            <a:spLocks noGrp="1" noChangeArrowheads="1"/>
          </p:cNvSpPr>
          <p:nvPr>
            <p:ph type="body" idx="1"/>
          </p:nvPr>
        </p:nvSpPr>
        <p:spPr>
          <a:xfrm>
            <a:off x="914400" y="4311650"/>
            <a:ext cx="5029200" cy="4087813"/>
          </a:xfrm>
          <a:noFill/>
          <a:ln/>
        </p:spPr>
        <p:txBody>
          <a:bodyPr lIns="92067" tIns="46033" rIns="92067" bIns="46033"/>
          <a:lstStyle/>
          <a:p>
            <a:endParaRPr lang="en-US" dirty="0" smtClean="0"/>
          </a:p>
        </p:txBody>
      </p:sp>
    </p:spTree>
    <p:extLst>
      <p:ext uri="{BB962C8B-B14F-4D97-AF65-F5344CB8AC3E}">
        <p14:creationId xmlns:p14="http://schemas.microsoft.com/office/powerpoint/2010/main" val="2179404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33350566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152079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5964219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US" sz="1100" dirty="0" smtClean="0"/>
              <a:t>No safety glasses</a:t>
            </a:r>
          </a:p>
          <a:p>
            <a:pPr marL="342900" indent="-342900">
              <a:buAutoNum type="arabicPeriod"/>
            </a:pPr>
            <a:r>
              <a:rPr lang="en-US" sz="1100" dirty="0" smtClean="0"/>
              <a:t>No hearing protection</a:t>
            </a:r>
          </a:p>
          <a:p>
            <a:pPr marL="342900" indent="-342900">
              <a:buAutoNum type="arabicPeriod"/>
            </a:pPr>
            <a:r>
              <a:rPr lang="en-US" sz="1100" dirty="0" smtClean="0"/>
              <a:t>No heavy work gloves</a:t>
            </a:r>
          </a:p>
          <a:p>
            <a:pPr marL="342900" indent="-342900">
              <a:buAutoNum type="arabicPeriod"/>
            </a:pPr>
            <a:r>
              <a:rPr lang="en-US" sz="1100" dirty="0" smtClean="0"/>
              <a:t>No Brains!!!</a:t>
            </a:r>
          </a:p>
          <a:p>
            <a:endParaRPr lang="en-US" dirty="0"/>
          </a:p>
        </p:txBody>
      </p:sp>
    </p:spTree>
    <p:extLst>
      <p:ext uri="{BB962C8B-B14F-4D97-AF65-F5344CB8AC3E}">
        <p14:creationId xmlns:p14="http://schemas.microsoft.com/office/powerpoint/2010/main" val="16421189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656436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When would an employee use respiratory protection?</a:t>
            </a:r>
          </a:p>
          <a:p>
            <a:pPr>
              <a:buNone/>
            </a:pPr>
            <a:endParaRPr lang="en-US" sz="1100" kern="1200" dirty="0" smtClean="0">
              <a:solidFill>
                <a:schemeClr val="tx1"/>
              </a:solidFill>
              <a:latin typeface="Times New Roman" pitchFamily="18" charset="0"/>
              <a:ea typeface="+mn-ea"/>
              <a:cs typeface="+mn-cs"/>
            </a:endParaRPr>
          </a:p>
          <a:p>
            <a:pPr>
              <a:buNone/>
            </a:pPr>
            <a:r>
              <a:rPr lang="en-US" sz="1100" b="1" kern="1200" dirty="0" smtClean="0">
                <a:solidFill>
                  <a:schemeClr val="tx1"/>
                </a:solidFill>
                <a:latin typeface="Times New Roman" pitchFamily="18" charset="0"/>
                <a:ea typeface="+mn-ea"/>
                <a:cs typeface="+mn-cs"/>
              </a:rPr>
              <a:t>Answers will vary,</a:t>
            </a:r>
            <a:r>
              <a:rPr lang="en-US" sz="1100" kern="1200" dirty="0" smtClean="0">
                <a:solidFill>
                  <a:schemeClr val="tx1"/>
                </a:solidFill>
                <a:latin typeface="Times New Roman" pitchFamily="18" charset="0"/>
                <a:ea typeface="+mn-ea"/>
                <a:cs typeface="+mn-cs"/>
              </a:rPr>
              <a:t> but may include:</a:t>
            </a:r>
          </a:p>
          <a:p>
            <a:pPr>
              <a:buNone/>
            </a:pPr>
            <a:endParaRPr lang="en-US" sz="1100" kern="1200" dirty="0" smtClean="0">
              <a:solidFill>
                <a:schemeClr val="tx1"/>
              </a:solidFill>
              <a:latin typeface="Times New Roman" pitchFamily="18" charset="0"/>
              <a:ea typeface="+mn-ea"/>
              <a:cs typeface="+mn-cs"/>
            </a:endParaRPr>
          </a:p>
          <a:p>
            <a:pPr lvl="0"/>
            <a:r>
              <a:rPr lang="en-US" sz="1100" kern="1200" dirty="0" smtClean="0">
                <a:solidFill>
                  <a:schemeClr val="tx1"/>
                </a:solidFill>
                <a:latin typeface="Times New Roman" pitchFamily="18" charset="0"/>
                <a:ea typeface="+mn-ea"/>
                <a:cs typeface="+mn-cs"/>
              </a:rPr>
              <a:t>During a chemical spill</a:t>
            </a:r>
          </a:p>
          <a:p>
            <a:pPr lvl="0"/>
            <a:r>
              <a:rPr lang="en-US" sz="1100" kern="1200" dirty="0" smtClean="0">
                <a:solidFill>
                  <a:schemeClr val="tx1"/>
                </a:solidFill>
                <a:latin typeface="Times New Roman" pitchFamily="18" charset="0"/>
                <a:ea typeface="+mn-ea"/>
                <a:cs typeface="+mn-cs"/>
              </a:rPr>
              <a:t>When painting, sanding, drilling</a:t>
            </a:r>
          </a:p>
          <a:p>
            <a:pPr lvl="0"/>
            <a:r>
              <a:rPr lang="en-US" sz="1100" kern="1200" dirty="0" smtClean="0">
                <a:solidFill>
                  <a:schemeClr val="tx1"/>
                </a:solidFill>
                <a:latin typeface="Times New Roman" pitchFamily="18" charset="0"/>
                <a:ea typeface="+mn-ea"/>
                <a:cs typeface="+mn-cs"/>
              </a:rPr>
              <a:t>When fumes are present in the workplace</a:t>
            </a:r>
          </a:p>
          <a:p>
            <a:pPr lvl="0"/>
            <a:r>
              <a:rPr lang="en-US" sz="1100" kern="1200" dirty="0" smtClean="0">
                <a:solidFill>
                  <a:schemeClr val="tx1"/>
                </a:solidFill>
                <a:latin typeface="Times New Roman" pitchFamily="18" charset="0"/>
                <a:ea typeface="+mn-ea"/>
                <a:cs typeface="+mn-cs"/>
              </a:rPr>
              <a:t>During a fire</a:t>
            </a:r>
          </a:p>
          <a:p>
            <a:pPr lvl="0"/>
            <a:r>
              <a:rPr lang="en-US" sz="1100" kern="1200" dirty="0" smtClean="0">
                <a:solidFill>
                  <a:schemeClr val="tx1"/>
                </a:solidFill>
                <a:latin typeface="Times New Roman" pitchFamily="18" charset="0"/>
                <a:ea typeface="+mn-ea"/>
                <a:cs typeface="+mn-cs"/>
              </a:rPr>
              <a:t>In a dust-filled room</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31842291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32737243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20637127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Why should employees be retrained when they change job assignments?</a:t>
            </a:r>
          </a:p>
          <a:p>
            <a:pPr>
              <a:buNone/>
            </a:pPr>
            <a:endParaRPr lang="en-US" sz="1100" kern="1200" dirty="0" smtClean="0">
              <a:solidFill>
                <a:schemeClr val="tx1"/>
              </a:solidFill>
              <a:latin typeface="Times New Roman" pitchFamily="18" charset="0"/>
              <a:ea typeface="+mn-ea"/>
              <a:cs typeface="+mn-cs"/>
            </a:endParaRPr>
          </a:p>
          <a:p>
            <a:pPr>
              <a:buNone/>
            </a:pPr>
            <a:r>
              <a:rPr lang="en-US" sz="1100" b="1" kern="1200" dirty="0" smtClean="0">
                <a:solidFill>
                  <a:schemeClr val="tx1"/>
                </a:solidFill>
                <a:latin typeface="Times New Roman" pitchFamily="18" charset="0"/>
                <a:ea typeface="+mn-ea"/>
                <a:cs typeface="+mn-cs"/>
              </a:rPr>
              <a:t>Answers will vary,</a:t>
            </a:r>
            <a:r>
              <a:rPr lang="en-US" sz="1100" kern="1200" dirty="0" smtClean="0">
                <a:solidFill>
                  <a:schemeClr val="tx1"/>
                </a:solidFill>
                <a:latin typeface="Times New Roman" pitchFamily="18" charset="0"/>
                <a:ea typeface="+mn-ea"/>
                <a:cs typeface="+mn-cs"/>
              </a:rPr>
              <a:t> but may include: </a:t>
            </a:r>
          </a:p>
          <a:p>
            <a:pPr>
              <a:buNone/>
            </a:pPr>
            <a:endParaRPr lang="en-US" sz="1100" kern="1200" dirty="0" smtClean="0">
              <a:solidFill>
                <a:schemeClr val="tx1"/>
              </a:solidFill>
              <a:latin typeface="Times New Roman" pitchFamily="18" charset="0"/>
              <a:ea typeface="+mn-ea"/>
              <a:cs typeface="+mn-cs"/>
            </a:endParaRPr>
          </a:p>
          <a:p>
            <a:pPr lvl="0"/>
            <a:r>
              <a:rPr lang="en-US" sz="1100" kern="1200" dirty="0" smtClean="0">
                <a:solidFill>
                  <a:schemeClr val="tx1"/>
                </a:solidFill>
                <a:latin typeface="Times New Roman" pitchFamily="18" charset="0"/>
                <a:ea typeface="+mn-ea"/>
                <a:cs typeface="+mn-cs"/>
              </a:rPr>
              <a:t>Job assignment may require the use of different equipment,</a:t>
            </a:r>
          </a:p>
          <a:p>
            <a:pPr lvl="0"/>
            <a:r>
              <a:rPr lang="en-US" sz="1100" kern="1200" dirty="0" smtClean="0">
                <a:solidFill>
                  <a:schemeClr val="tx1"/>
                </a:solidFill>
                <a:latin typeface="Times New Roman" pitchFamily="18" charset="0"/>
                <a:ea typeface="+mn-ea"/>
                <a:cs typeface="+mn-cs"/>
              </a:rPr>
              <a:t>Hazards may be different in the new assignment, and/or</a:t>
            </a:r>
          </a:p>
          <a:p>
            <a:pPr lvl="0"/>
            <a:r>
              <a:rPr lang="en-US" sz="1100" kern="1200" dirty="0" smtClean="0">
                <a:solidFill>
                  <a:schemeClr val="tx1"/>
                </a:solidFill>
                <a:latin typeface="Times New Roman" pitchFamily="18" charset="0"/>
                <a:ea typeface="+mn-ea"/>
                <a:cs typeface="+mn-cs"/>
              </a:rPr>
              <a:t>Risks may be different in the new assignment.</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10792761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11332979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42381667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10011836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What are alveoli?</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Cells in the lungs that transmit oxygen to the blood and transmit wastes to the lung for exhalation.</a:t>
            </a:r>
            <a:endParaRPr lang="en-US" sz="11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32315261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p:spPr>
        <p:txBody>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is the normal oxygen concentration – by volume – in the air?</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21%</a:t>
            </a:r>
          </a:p>
          <a:p>
            <a:pPr>
              <a:buNone/>
            </a:pPr>
            <a:endParaRPr lang="en-US" sz="1100" kern="1200" dirty="0" smtClean="0">
              <a:solidFill>
                <a:schemeClr val="tx1"/>
              </a:solidFill>
              <a:latin typeface="Times New Roman" pitchFamily="18" charset="0"/>
              <a:ea typeface="+mn-ea"/>
              <a:cs typeface="+mn-cs"/>
            </a:endParaRPr>
          </a:p>
          <a:p>
            <a:pPr marL="119063" marR="0" indent="-119063" algn="l" defTabSz="914400" rtl="0" eaLnBrk="0" fontAlgn="base" latinLnBrk="0" hangingPunct="0">
              <a:lnSpc>
                <a:spcPct val="100000"/>
              </a:lnSpc>
              <a:spcBef>
                <a:spcPct val="30000"/>
              </a:spcBef>
              <a:spcAft>
                <a:spcPct val="0"/>
              </a:spcAft>
              <a:buClrTx/>
              <a:buSzPct val="115000"/>
              <a:buFontTx/>
              <a:buChar char="•"/>
              <a:tabLst/>
              <a:defRPr/>
            </a:pPr>
            <a:r>
              <a:rPr lang="en-US" sz="1100" b="1" kern="1200" dirty="0" smtClean="0">
                <a:solidFill>
                  <a:schemeClr val="tx1"/>
                </a:solidFill>
                <a:latin typeface="Times New Roman" pitchFamily="18" charset="0"/>
                <a:ea typeface="+mn-ea"/>
                <a:cs typeface="+mn-cs"/>
              </a:rPr>
              <a:t>Note:</a:t>
            </a:r>
            <a:r>
              <a:rPr lang="en-US" sz="1100" kern="1200" dirty="0" smtClean="0">
                <a:solidFill>
                  <a:schemeClr val="tx1"/>
                </a:solidFill>
                <a:latin typeface="Times New Roman" pitchFamily="18" charset="0"/>
                <a:ea typeface="+mn-ea"/>
                <a:cs typeface="+mn-cs"/>
              </a:rPr>
              <a:t> An IDHL level poses an immediate threat to life, causes irreversible adverse health effects, or impairs an individual's ability to escape from a dangerous area.</a:t>
            </a:r>
          </a:p>
        </p:txBody>
      </p:sp>
    </p:spTree>
    <p:extLst>
      <p:ext uri="{BB962C8B-B14F-4D97-AF65-F5344CB8AC3E}">
        <p14:creationId xmlns:p14="http://schemas.microsoft.com/office/powerpoint/2010/main" val="27043438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Pct val="115000"/>
              <a:buFontTx/>
              <a:buChar char="•"/>
              <a:tabLst/>
              <a:defRPr/>
            </a:pPr>
            <a:r>
              <a:rPr lang="en-US" sz="1100" b="1" kern="1200" dirty="0" smtClean="0">
                <a:solidFill>
                  <a:schemeClr val="tx1"/>
                </a:solidFill>
                <a:latin typeface="Times New Roman" pitchFamily="18" charset="0"/>
                <a:ea typeface="+mn-ea"/>
                <a:cs typeface="+mn-cs"/>
              </a:rPr>
              <a:t>WARNING</a:t>
            </a:r>
            <a:r>
              <a:rPr lang="en-US" sz="1100" kern="1200" dirty="0" smtClean="0">
                <a:solidFill>
                  <a:schemeClr val="tx1"/>
                </a:solidFill>
                <a:latin typeface="Times New Roman" pitchFamily="18" charset="0"/>
                <a:ea typeface="+mn-ea"/>
                <a:cs typeface="+mn-cs"/>
              </a:rPr>
              <a:t> - Some substances cannot be safely filtered. In those cases, you are required to wear an air-supplied respirator.</a:t>
            </a:r>
          </a:p>
        </p:txBody>
      </p:sp>
    </p:spTree>
    <p:extLst>
      <p:ext uri="{BB962C8B-B14F-4D97-AF65-F5344CB8AC3E}">
        <p14:creationId xmlns:p14="http://schemas.microsoft.com/office/powerpoint/2010/main" val="672356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Who would normally use an SCBA?</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Trained rescue personnel</a:t>
            </a:r>
          </a:p>
        </p:txBody>
      </p:sp>
    </p:spTree>
    <p:extLst>
      <p:ext uri="{BB962C8B-B14F-4D97-AF65-F5344CB8AC3E}">
        <p14:creationId xmlns:p14="http://schemas.microsoft.com/office/powerpoint/2010/main" val="36466301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xfrm>
            <a:off x="914400" y="4313238"/>
            <a:ext cx="5029200" cy="4086225"/>
          </a:xfrm>
          <a:noFill/>
          <a:ln/>
        </p:spPr>
        <p:txBody>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components of the respirator should be</a:t>
            </a:r>
            <a:r>
              <a:rPr lang="en-US" sz="1100" b="1" kern="120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inspected to ensure that they are working properly?</a:t>
            </a:r>
          </a:p>
          <a:p>
            <a:pPr>
              <a:buNone/>
            </a:pPr>
            <a:endParaRPr lang="en-US" sz="1100" kern="1200" dirty="0" smtClean="0">
              <a:solidFill>
                <a:schemeClr val="tx1"/>
              </a:solidFill>
              <a:latin typeface="Times New Roman" pitchFamily="18" charset="0"/>
              <a:ea typeface="+mn-ea"/>
              <a:cs typeface="+mn-cs"/>
            </a:endParaRPr>
          </a:p>
          <a:p>
            <a:pPr>
              <a:buNone/>
            </a:pPr>
            <a:r>
              <a:rPr lang="en-US" sz="1100" b="1" kern="1200" dirty="0" smtClean="0">
                <a:solidFill>
                  <a:schemeClr val="tx1"/>
                </a:solidFill>
                <a:latin typeface="Times New Roman" pitchFamily="18" charset="0"/>
                <a:ea typeface="+mn-ea"/>
                <a:cs typeface="+mn-cs"/>
              </a:rPr>
              <a:t>Answer:</a:t>
            </a:r>
          </a:p>
          <a:p>
            <a:pPr>
              <a:buNone/>
            </a:pPr>
            <a:endParaRPr lang="en-US" sz="1100" b="1" kern="1200" dirty="0" smtClean="0">
              <a:solidFill>
                <a:schemeClr val="tx1"/>
              </a:solidFill>
              <a:latin typeface="Times New Roman" pitchFamily="18" charset="0"/>
              <a:ea typeface="+mn-ea"/>
              <a:cs typeface="+mn-cs"/>
            </a:endParaRPr>
          </a:p>
          <a:p>
            <a:r>
              <a:rPr lang="en-US" sz="1200" kern="1200" dirty="0" smtClean="0">
                <a:solidFill>
                  <a:schemeClr val="tx1"/>
                </a:solidFill>
                <a:latin typeface="Times New Roman" pitchFamily="18" charset="0"/>
                <a:ea typeface="+mn-ea"/>
                <a:cs typeface="+mn-cs"/>
              </a:rPr>
              <a:t>Inhalation valves</a:t>
            </a:r>
          </a:p>
          <a:p>
            <a:pPr marL="119063" marR="0" lvl="0" indent="-119063" algn="l" defTabSz="914400" rtl="0" eaLnBrk="0" fontAlgn="base" latinLnBrk="0" hangingPunct="0">
              <a:lnSpc>
                <a:spcPct val="100000"/>
              </a:lnSpc>
              <a:spcBef>
                <a:spcPct val="30000"/>
              </a:spcBef>
              <a:spcAft>
                <a:spcPct val="0"/>
              </a:spcAft>
              <a:buClrTx/>
              <a:buSzPct val="115000"/>
              <a:buFontTx/>
              <a:buChar char="•"/>
              <a:tabLst/>
              <a:defRPr/>
            </a:pPr>
            <a:r>
              <a:rPr lang="en-US" sz="1100" kern="1200" dirty="0" smtClean="0">
                <a:solidFill>
                  <a:schemeClr val="tx1"/>
                </a:solidFill>
                <a:latin typeface="Times New Roman" pitchFamily="18" charset="0"/>
                <a:ea typeface="+mn-ea"/>
                <a:cs typeface="+mn-cs"/>
              </a:rPr>
              <a:t>Exhalation valve</a:t>
            </a:r>
          </a:p>
          <a:p>
            <a:pPr marL="119063" marR="0" lvl="0" indent="-119063" algn="l" defTabSz="914400" rtl="0" eaLnBrk="0" fontAlgn="base" latinLnBrk="0" hangingPunct="0">
              <a:lnSpc>
                <a:spcPct val="100000"/>
              </a:lnSpc>
              <a:spcBef>
                <a:spcPct val="30000"/>
              </a:spcBef>
              <a:spcAft>
                <a:spcPct val="0"/>
              </a:spcAft>
              <a:buClrTx/>
              <a:buSzPct val="115000"/>
              <a:buFontTx/>
              <a:buChar char="•"/>
              <a:tabLst/>
              <a:defRPr/>
            </a:pPr>
            <a:r>
              <a:rPr lang="en-US" sz="1100" kern="1200" dirty="0" smtClean="0">
                <a:solidFill>
                  <a:schemeClr val="tx1"/>
                </a:solidFill>
                <a:latin typeface="Times New Roman" pitchFamily="18" charset="0"/>
                <a:ea typeface="+mn-ea"/>
                <a:cs typeface="+mn-cs"/>
              </a:rPr>
              <a:t>Head straps</a:t>
            </a:r>
          </a:p>
          <a:p>
            <a:pPr lvl="0"/>
            <a:r>
              <a:rPr lang="en-US" sz="1100" kern="1200" dirty="0" smtClean="0">
                <a:solidFill>
                  <a:schemeClr val="tx1"/>
                </a:solidFill>
                <a:latin typeface="Times New Roman" pitchFamily="18" charset="0"/>
                <a:ea typeface="+mn-ea"/>
                <a:cs typeface="+mn-cs"/>
              </a:rPr>
              <a:t>Facepiece</a:t>
            </a:r>
          </a:p>
          <a:p>
            <a:pPr>
              <a:buNone/>
            </a:pPr>
            <a:endParaRPr lang="en-US" sz="1100" kern="1200" dirty="0" smtClean="0">
              <a:solidFill>
                <a:schemeClr val="tx1"/>
              </a:solidFill>
              <a:latin typeface="Times New Roman" pitchFamily="18" charset="0"/>
              <a:ea typeface="+mn-ea"/>
              <a:cs typeface="+mn-cs"/>
            </a:endParaRPr>
          </a:p>
          <a:p>
            <a:pPr lvl="2"/>
            <a:endParaRPr lang="en-US" sz="1200" kern="1200" dirty="0">
              <a:solidFill>
                <a:schemeClr val="tx1"/>
              </a:solidFill>
              <a:latin typeface="Times New Roman" pitchFamily="18" charset="0"/>
              <a:ea typeface="+mn-ea"/>
              <a:cs typeface="+mn-cs"/>
            </a:endParaRPr>
          </a:p>
        </p:txBody>
      </p:sp>
    </p:spTree>
    <p:extLst>
      <p:ext uri="{BB962C8B-B14F-4D97-AF65-F5344CB8AC3E}">
        <p14:creationId xmlns:p14="http://schemas.microsoft.com/office/powerpoint/2010/main" val="29437725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Pct val="115000"/>
              <a:buFontTx/>
              <a:buChar char="•"/>
              <a:tabLst/>
              <a:defRPr/>
            </a:pPr>
            <a:r>
              <a:rPr lang="en-US" sz="1100" b="1" kern="1200" dirty="0" smtClean="0">
                <a:solidFill>
                  <a:schemeClr val="tx1"/>
                </a:solidFill>
                <a:latin typeface="Times New Roman" pitchFamily="18" charset="0"/>
                <a:ea typeface="+mn-ea"/>
                <a:cs typeface="+mn-cs"/>
              </a:rPr>
              <a:t>Note: </a:t>
            </a:r>
            <a:r>
              <a:rPr lang="en-US" sz="1100" kern="1200" dirty="0" smtClean="0">
                <a:solidFill>
                  <a:schemeClr val="tx1"/>
                </a:solidFill>
                <a:latin typeface="Times New Roman" pitchFamily="18" charset="0"/>
                <a:ea typeface="+mn-ea"/>
                <a:cs typeface="+mn-cs"/>
              </a:rPr>
              <a:t>Instructor demonstration is required.</a:t>
            </a:r>
          </a:p>
          <a:p>
            <a:pPr marL="119063" marR="0" indent="-119063" algn="l" defTabSz="914400" rtl="0" eaLnBrk="0" fontAlgn="base" latinLnBrk="0" hangingPunct="0">
              <a:lnSpc>
                <a:spcPct val="100000"/>
              </a:lnSpc>
              <a:spcBef>
                <a:spcPct val="30000"/>
              </a:spcBef>
              <a:spcAft>
                <a:spcPct val="0"/>
              </a:spcAft>
              <a:buClrTx/>
              <a:buSzPct val="115000"/>
              <a:buFontTx/>
              <a:buNone/>
              <a:tabLst/>
              <a:defRPr/>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How often should your respirator be fit-tested?</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Once every calendar year.</a:t>
            </a:r>
          </a:p>
          <a:p>
            <a:endParaRPr lang="en-US" sz="1100" b="1"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Why every year instead of 3 to 5 years?</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People lose or gain weight; their faces may change from the weight difference. Medical conditions change from year to year. Accidents may change the sealing surface of the face.</a:t>
            </a:r>
          </a:p>
          <a:p>
            <a:endParaRPr lang="en-US" sz="1100" kern="1200" dirty="0" smtClean="0">
              <a:solidFill>
                <a:schemeClr val="tx1"/>
              </a:solidFill>
              <a:latin typeface="Times New Roman" pitchFamily="18" charset="0"/>
              <a:ea typeface="+mn-ea"/>
              <a:cs typeface="+mn-cs"/>
            </a:endParaRPr>
          </a:p>
          <a:p>
            <a:endParaRPr lang="en-US" dirty="0"/>
          </a:p>
        </p:txBody>
      </p:sp>
    </p:spTree>
    <p:extLst>
      <p:ext uri="{BB962C8B-B14F-4D97-AF65-F5344CB8AC3E}">
        <p14:creationId xmlns:p14="http://schemas.microsoft.com/office/powerpoint/2010/main" val="34172391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Pct val="115000"/>
              <a:buFontTx/>
              <a:buChar char="•"/>
              <a:tabLst/>
              <a:defRPr/>
            </a:pPr>
            <a:r>
              <a:rPr lang="en-US" sz="1100" b="1" kern="1200" dirty="0" smtClean="0">
                <a:solidFill>
                  <a:schemeClr val="tx1"/>
                </a:solidFill>
                <a:latin typeface="Times New Roman" pitchFamily="18" charset="0"/>
                <a:ea typeface="+mn-ea"/>
                <a:cs typeface="+mn-cs"/>
              </a:rPr>
              <a:t>Note:</a:t>
            </a:r>
            <a:r>
              <a:rPr lang="en-US" sz="1100" kern="1200" dirty="0" smtClean="0">
                <a:solidFill>
                  <a:schemeClr val="tx1"/>
                </a:solidFill>
                <a:latin typeface="Times New Roman" pitchFamily="18" charset="0"/>
                <a:ea typeface="+mn-ea"/>
                <a:cs typeface="+mn-cs"/>
              </a:rPr>
              <a:t> Instructor will demonstrate each step of the seal check procedures.</a:t>
            </a:r>
          </a:p>
        </p:txBody>
      </p:sp>
    </p:spTree>
    <p:extLst>
      <p:ext uri="{BB962C8B-B14F-4D97-AF65-F5344CB8AC3E}">
        <p14:creationId xmlns:p14="http://schemas.microsoft.com/office/powerpoint/2010/main" val="19425186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Pct val="115000"/>
              <a:buFontTx/>
              <a:buChar char="•"/>
              <a:tabLst/>
              <a:defRPr/>
            </a:pPr>
            <a:r>
              <a:rPr lang="en-US" sz="1100" b="1" kern="1200" dirty="0" smtClean="0">
                <a:solidFill>
                  <a:schemeClr val="tx1"/>
                </a:solidFill>
                <a:latin typeface="Times New Roman" pitchFamily="18" charset="0"/>
                <a:ea typeface="+mn-ea"/>
                <a:cs typeface="+mn-cs"/>
              </a:rPr>
              <a:t>Note: </a:t>
            </a:r>
            <a:r>
              <a:rPr lang="en-US" sz="1100" kern="1200" dirty="0" smtClean="0">
                <a:solidFill>
                  <a:schemeClr val="tx1"/>
                </a:solidFill>
                <a:latin typeface="Times New Roman" pitchFamily="18" charset="0"/>
                <a:ea typeface="+mn-ea"/>
                <a:cs typeface="+mn-cs"/>
              </a:rPr>
              <a:t>Some cartridge inlet designs cannot be effectively covered with the palm of the hand. In this case, try covering the inlet with a thin latex or nitrile glove to check the seal. If the facepiece remains collapsed with no inward leakage of air, the air-tightness is considered satisfactory.</a:t>
            </a:r>
          </a:p>
          <a:p>
            <a:pPr marL="119063" marR="0" indent="-119063" algn="l" defTabSz="914400" rtl="0" eaLnBrk="0" fontAlgn="base" latinLnBrk="0" hangingPunct="0">
              <a:lnSpc>
                <a:spcPct val="100000"/>
              </a:lnSpc>
              <a:spcBef>
                <a:spcPct val="30000"/>
              </a:spcBef>
              <a:spcAft>
                <a:spcPct val="0"/>
              </a:spcAft>
              <a:buClrTx/>
              <a:buSzPct val="115000"/>
              <a:buFontTx/>
              <a:buNone/>
              <a:tabLst/>
              <a:defRPr/>
            </a:pPr>
            <a:endParaRPr lang="en-US" sz="1100" kern="1200" dirty="0" smtClean="0">
              <a:solidFill>
                <a:schemeClr val="tx1"/>
              </a:solidFill>
              <a:latin typeface="Times New Roman" pitchFamily="18" charset="0"/>
              <a:ea typeface="+mn-ea"/>
              <a:cs typeface="+mn-cs"/>
            </a:endParaRPr>
          </a:p>
          <a:p>
            <a:pPr marL="119063" marR="0" indent="-119063" algn="l" defTabSz="914400" rtl="0" eaLnBrk="0" fontAlgn="base" latinLnBrk="0" hangingPunct="0">
              <a:lnSpc>
                <a:spcPct val="100000"/>
              </a:lnSpc>
              <a:spcBef>
                <a:spcPct val="30000"/>
              </a:spcBef>
              <a:spcAft>
                <a:spcPct val="0"/>
              </a:spcAft>
              <a:buClrTx/>
              <a:buSzPct val="115000"/>
              <a:buFontTx/>
              <a:buChar char="•"/>
              <a:tabLst/>
              <a:defRPr/>
            </a:pPr>
            <a:r>
              <a:rPr lang="en-US" sz="1100" b="1" kern="1200" dirty="0" smtClean="0">
                <a:solidFill>
                  <a:schemeClr val="tx1"/>
                </a:solidFill>
                <a:latin typeface="Times New Roman" pitchFamily="18" charset="0"/>
                <a:ea typeface="+mn-ea"/>
                <a:cs typeface="+mn-cs"/>
              </a:rPr>
              <a:t>Note: </a:t>
            </a:r>
            <a:r>
              <a:rPr lang="en-US" sz="1100" kern="1200" dirty="0" smtClean="0">
                <a:solidFill>
                  <a:schemeClr val="tx1"/>
                </a:solidFill>
                <a:latin typeface="Times New Roman" pitchFamily="18" charset="0"/>
                <a:ea typeface="+mn-ea"/>
                <a:cs typeface="+mn-cs"/>
              </a:rPr>
              <a:t>The respirator manufacturer's recommended procedures for performing a user seal check may be used instead of the positive and/or negative pressure check procedures provided that the employer demonstrates that the manufacturer's procedures are equally effective.</a:t>
            </a:r>
          </a:p>
        </p:txBody>
      </p:sp>
    </p:spTree>
    <p:extLst>
      <p:ext uri="{BB962C8B-B14F-4D97-AF65-F5344CB8AC3E}">
        <p14:creationId xmlns:p14="http://schemas.microsoft.com/office/powerpoint/2010/main" val="33226693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is qualitative fit testing?</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A pass/fail fit test to assess the adequacy of respirator fit that relies on the individual's response to the test agent.</a:t>
            </a:r>
          </a:p>
          <a:p>
            <a:endParaRPr lang="en-US" dirty="0"/>
          </a:p>
        </p:txBody>
      </p:sp>
    </p:spTree>
    <p:extLst>
      <p:ext uri="{BB962C8B-B14F-4D97-AF65-F5344CB8AC3E}">
        <p14:creationId xmlns:p14="http://schemas.microsoft.com/office/powerpoint/2010/main" val="19406779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What is quantitative fit testing?</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An assessment of the adequacy of respirator fit by numerically measuring the amount of leakage into the respirator.</a:t>
            </a:r>
          </a:p>
          <a:p>
            <a:endParaRPr lang="en-US" dirty="0"/>
          </a:p>
        </p:txBody>
      </p:sp>
    </p:spTree>
    <p:extLst>
      <p:ext uri="{BB962C8B-B14F-4D97-AF65-F5344CB8AC3E}">
        <p14:creationId xmlns:p14="http://schemas.microsoft.com/office/powerpoint/2010/main" val="34579238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Why are some solvents not appropriate to use when cleaning a respirator?</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Solvents can deteriorate the rubber, causing it to be ineffective when stretched over head or making a seal to the face.</a:t>
            </a:r>
          </a:p>
          <a:p>
            <a:endParaRPr lang="en-US" dirty="0"/>
          </a:p>
        </p:txBody>
      </p:sp>
    </p:spTree>
    <p:extLst>
      <p:ext uri="{BB962C8B-B14F-4D97-AF65-F5344CB8AC3E}">
        <p14:creationId xmlns:p14="http://schemas.microsoft.com/office/powerpoint/2010/main" val="2133447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984388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100" b="1" kern="1200" dirty="0" smtClean="0">
                <a:solidFill>
                  <a:schemeClr val="tx1"/>
                </a:solidFill>
                <a:latin typeface="Times New Roman" pitchFamily="18" charset="0"/>
                <a:ea typeface="+mn-ea"/>
                <a:cs typeface="+mn-cs"/>
              </a:rPr>
              <a:t>Respiratory Protection Equipment Fit Test Exercise 1-5-1</a:t>
            </a:r>
            <a:endParaRPr lang="en-US" sz="1100" kern="1200" dirty="0" smtClean="0">
              <a:solidFill>
                <a:schemeClr val="tx1"/>
              </a:solidFill>
              <a:latin typeface="Times New Roman" pitchFamily="18" charset="0"/>
              <a:ea typeface="+mn-ea"/>
              <a:cs typeface="+mn-cs"/>
            </a:endParaRP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Introduction:</a:t>
            </a:r>
            <a:r>
              <a:rPr lang="en-US" sz="1100" kern="1200" dirty="0" smtClean="0">
                <a:solidFill>
                  <a:schemeClr val="tx1"/>
                </a:solidFill>
                <a:latin typeface="Times New Roman" pitchFamily="18" charset="0"/>
                <a:ea typeface="+mn-ea"/>
                <a:cs typeface="+mn-cs"/>
              </a:rPr>
              <a:t> The purpose of this exercise is to instruct students on the proper procedures for inspecting, donning, doffing and fit-testing a respirator.</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Distribute</a:t>
            </a:r>
            <a:r>
              <a:rPr lang="en-US" sz="1100" kern="1200" dirty="0" smtClean="0">
                <a:solidFill>
                  <a:schemeClr val="tx1"/>
                </a:solidFill>
                <a:latin typeface="Times New Roman" pitchFamily="18" charset="0"/>
                <a:ea typeface="+mn-ea"/>
                <a:cs typeface="+mn-cs"/>
              </a:rPr>
              <a:t> the handout for Exercise 2-4-1 and one respirator per team.</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Guide </a:t>
            </a:r>
            <a:r>
              <a:rPr lang="en-US" sz="1100" kern="1200" dirty="0" smtClean="0">
                <a:solidFill>
                  <a:schemeClr val="tx1"/>
                </a:solidFill>
                <a:latin typeface="Times New Roman" pitchFamily="18" charset="0"/>
                <a:ea typeface="+mn-ea"/>
                <a:cs typeface="+mn-cs"/>
              </a:rPr>
              <a:t>students through inspecting and donning the respirator. </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Assist </a:t>
            </a:r>
            <a:r>
              <a:rPr lang="en-US" sz="1100" kern="1200" dirty="0" smtClean="0">
                <a:solidFill>
                  <a:schemeClr val="tx1"/>
                </a:solidFill>
                <a:latin typeface="Times New Roman" pitchFamily="18" charset="0"/>
                <a:ea typeface="+mn-ea"/>
                <a:cs typeface="+mn-cs"/>
              </a:rPr>
              <a:t>students in following fit test/breathing steps.</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Inform </a:t>
            </a:r>
            <a:r>
              <a:rPr lang="en-US" sz="1100" kern="1200" dirty="0" smtClean="0">
                <a:solidFill>
                  <a:schemeClr val="tx1"/>
                </a:solidFill>
                <a:latin typeface="Times New Roman" pitchFamily="18" charset="0"/>
                <a:ea typeface="+mn-ea"/>
                <a:cs typeface="+mn-cs"/>
              </a:rPr>
              <a:t>students that when performing the talking portion of step four the subject shall talk slowly and loudly enough so the test conductor can hear him clearly. The subject can read from a prepared text such as the Rainbow Passage below, count backward from 100, or recite a memorized poem or song.</a:t>
            </a:r>
          </a:p>
          <a:p>
            <a:pPr>
              <a:buNone/>
            </a:pPr>
            <a:endParaRPr lang="en-US" sz="1100" kern="1200" dirty="0" smtClean="0">
              <a:solidFill>
                <a:schemeClr val="tx1"/>
              </a:solidFill>
              <a:latin typeface="Times New Roman" pitchFamily="18" charset="0"/>
              <a:ea typeface="+mn-ea"/>
              <a:cs typeface="+mn-cs"/>
            </a:endParaRPr>
          </a:p>
          <a:p>
            <a:r>
              <a:rPr lang="en-US" sz="1100" kern="1200" dirty="0" smtClean="0">
                <a:solidFill>
                  <a:schemeClr val="tx1"/>
                </a:solidFill>
                <a:latin typeface="Times New Roman" pitchFamily="18" charset="0"/>
                <a:ea typeface="+mn-ea"/>
                <a:cs typeface="+mn-cs"/>
              </a:rPr>
              <a:t>Rainbow Passage:</a:t>
            </a:r>
          </a:p>
          <a:p>
            <a:r>
              <a:rPr lang="en-US" sz="1100" kern="1200" dirty="0" smtClean="0">
                <a:solidFill>
                  <a:schemeClr val="tx1"/>
                </a:solidFill>
                <a:latin typeface="Times New Roman" pitchFamily="18" charset="0"/>
                <a:ea typeface="+mn-ea"/>
                <a:cs typeface="+mn-cs"/>
              </a:rPr>
              <a:t>“When the sunlight strikes raindrops in the air, they act like a prism and form a rainbow. The rainbow is a division of white light into many beautiful colors. These take the shape of a long round arch, with its path high above, and its two ends apparently beyond the horizon. There is, according to legend, a boiling pot of gold at one end. People look, but no one ever finds it. When a man looks for something beyond reach, his friends say he is looking for the pot of gold at the end of the rainbow.” </a:t>
            </a:r>
          </a:p>
          <a:p>
            <a:endParaRPr lang="en-US" sz="1100" b="1"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Assist </a:t>
            </a:r>
            <a:r>
              <a:rPr lang="en-US" sz="1100" kern="1200" dirty="0" smtClean="0">
                <a:solidFill>
                  <a:schemeClr val="tx1"/>
                </a:solidFill>
                <a:latin typeface="Times New Roman" pitchFamily="18" charset="0"/>
                <a:ea typeface="+mn-ea"/>
                <a:cs typeface="+mn-cs"/>
              </a:rPr>
              <a:t>students to ensure that the respirator is properly removed, cleaned and prepared for storage.</a:t>
            </a:r>
          </a:p>
          <a:p>
            <a:pPr>
              <a:buNone/>
            </a:pPr>
            <a:endParaRPr lang="en-US" sz="1100" kern="1200" dirty="0" smtClean="0">
              <a:solidFill>
                <a:schemeClr val="tx1"/>
              </a:solidFill>
              <a:latin typeface="Times New Roman" pitchFamily="18" charset="0"/>
              <a:ea typeface="+mn-ea"/>
              <a:cs typeface="+mn-cs"/>
            </a:endParaRPr>
          </a:p>
          <a:p>
            <a:r>
              <a:rPr lang="en-US" sz="1100" b="1" kern="1200" dirty="0" smtClean="0">
                <a:solidFill>
                  <a:schemeClr val="tx1"/>
                </a:solidFill>
                <a:latin typeface="Times New Roman" pitchFamily="18" charset="0"/>
                <a:ea typeface="+mn-ea"/>
                <a:cs typeface="+mn-cs"/>
              </a:rPr>
              <a:t>Discuss</a:t>
            </a:r>
            <a:r>
              <a:rPr lang="en-US" sz="1100" kern="1200" dirty="0" smtClean="0">
                <a:solidFill>
                  <a:schemeClr val="tx1"/>
                </a:solidFill>
                <a:latin typeface="Times New Roman" pitchFamily="18" charset="0"/>
                <a:ea typeface="+mn-ea"/>
                <a:cs typeface="+mn-cs"/>
              </a:rPr>
              <a:t> student concerns and questions.</a:t>
            </a:r>
          </a:p>
          <a:p>
            <a:endParaRPr lang="en-US" dirty="0"/>
          </a:p>
        </p:txBody>
      </p:sp>
    </p:spTree>
    <p:extLst>
      <p:ext uri="{BB962C8B-B14F-4D97-AF65-F5344CB8AC3E}">
        <p14:creationId xmlns:p14="http://schemas.microsoft.com/office/powerpoint/2010/main" val="38502292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3462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5336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25548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3162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2818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9775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1337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8543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794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7102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9333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555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6" y="347109"/>
            <a:ext cx="6472073" cy="747200"/>
          </a:xfrm>
          <a:prstGeom prst="rect">
            <a:avLst/>
          </a:prstGeom>
        </p:spPr>
        <p:txBody>
          <a:bodyPr/>
          <a:lstStyle>
            <a:lvl1pPr>
              <a:defRPr sz="21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Font typeface="Arial"/>
              <a:buNone/>
              <a:defRPr sz="1800" b="0" i="0">
                <a:latin typeface="Futura Medium"/>
              </a:defRPr>
            </a:lvl1pPr>
            <a:lvl2pPr marL="342900" indent="0">
              <a:buNone/>
              <a:defRPr sz="1800" b="0" i="0">
                <a:latin typeface="Futura Medium"/>
              </a:defRPr>
            </a:lvl2pPr>
            <a:lvl3pPr marL="685800" indent="0">
              <a:buNone/>
              <a:defRPr sz="1800" b="0" i="0">
                <a:latin typeface="Futura Medium"/>
              </a:defRPr>
            </a:lvl3pPr>
            <a:lvl4pPr marL="1028700" indent="0">
              <a:buNone/>
              <a:defRPr sz="1800" b="0" i="0">
                <a:latin typeface="Futura Medium"/>
              </a:defRPr>
            </a:lvl4pPr>
            <a:lvl5pPr marL="1371600" indent="0">
              <a:buNone/>
              <a:defRPr sz="1800" b="0" i="0">
                <a:latin typeface="Futura Medium"/>
              </a:defRPr>
            </a:lvl5pPr>
          </a:lstStyle>
          <a:p>
            <a:pPr lvl="0"/>
            <a:r>
              <a:rPr lang="en-US" dirty="0" smtClean="0"/>
              <a:t>Click to edit Master text styles</a:t>
            </a:r>
          </a:p>
        </p:txBody>
      </p:sp>
      <p:sp>
        <p:nvSpPr>
          <p:cNvPr id="3" name="TextBox 2"/>
          <p:cNvSpPr txBox="1"/>
          <p:nvPr userDrawn="1"/>
        </p:nvSpPr>
        <p:spPr>
          <a:xfrm>
            <a:off x="516034" y="5472161"/>
            <a:ext cx="990215" cy="300082"/>
          </a:xfrm>
          <a:prstGeom prst="rect">
            <a:avLst/>
          </a:prstGeom>
          <a:noFill/>
        </p:spPr>
        <p:txBody>
          <a:bodyPr wrap="square" rtlCol="0">
            <a:spAutoFit/>
          </a:bodyPr>
          <a:lstStyle/>
          <a:p>
            <a:pPr defTabSz="342900"/>
            <a:endParaRPr lang="en-US" sz="1350" dirty="0">
              <a:solidFill>
                <a:prstClr val="black"/>
              </a:solidFill>
            </a:endParaRPr>
          </a:p>
        </p:txBody>
      </p:sp>
      <p:sp>
        <p:nvSpPr>
          <p:cNvPr id="6" name="Text Placeholder 4"/>
          <p:cNvSpPr>
            <a:spLocks noGrp="1"/>
          </p:cNvSpPr>
          <p:nvPr>
            <p:ph type="body" sz="quarter" idx="11" hasCustomPrompt="1"/>
          </p:nvPr>
        </p:nvSpPr>
        <p:spPr>
          <a:xfrm>
            <a:off x="663382" y="6403880"/>
            <a:ext cx="842867" cy="469515"/>
          </a:xfrm>
          <a:prstGeom prst="rect">
            <a:avLst/>
          </a:prstGeom>
        </p:spPr>
        <p:txBody>
          <a:bodyPr vert="horz"/>
          <a:lstStyle>
            <a:lvl1pPr marL="0" indent="0">
              <a:buNone/>
              <a:defRPr sz="135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10036390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11E8269A-8C29-DD46-BC6C-3666A3E5B04E}" type="datetimeFigureOut">
              <a:rPr lang="en-US" smtClean="0">
                <a:solidFill>
                  <a:prstClr val="black">
                    <a:tint val="75000"/>
                  </a:prstClr>
                </a:solidFill>
                <a:latin typeface="Calibri"/>
              </a:rPr>
              <a:pPr defTabSz="457200" eaLnBrk="1" fontAlgn="auto" hangingPunct="1">
                <a:spcBef>
                  <a:spcPts val="0"/>
                </a:spcBef>
                <a:spcAft>
                  <a:spcPts val="0"/>
                </a:spcAft>
              </a:pPr>
              <a:t>1/19/2016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F52C2F3C-1DFD-8147-AC09-3AF9FB7DE374}" type="slidenum">
              <a:rPr lang="en-US" smtClean="0">
                <a:solidFill>
                  <a:prstClr val="black">
                    <a:tint val="75000"/>
                  </a:prstClr>
                </a:solidFill>
                <a:latin typeface="Calibri"/>
              </a:rPr>
              <a:pPr defTabSz="457200" eaLnBrk="1" fontAlgn="auto" hangingPunct="1">
                <a:spcBef>
                  <a:spcPts val="0"/>
                </a:spcBef>
                <a:spcAft>
                  <a:spcPts val="0"/>
                </a:spcAft>
              </a:pPr>
              <a:t>‹#›</a:t>
            </a:fld>
            <a:endParaRPr lang="en-US">
              <a:solidFill>
                <a:prstClr val="black">
                  <a:tint val="75000"/>
                </a:prstClr>
              </a:solidFill>
              <a:latin typeface="Calibri"/>
            </a:endParaRPr>
          </a:p>
        </p:txBody>
      </p:sp>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1278659"/>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6.xml"/><Relationship Id="rId4" Type="http://schemas.openxmlformats.org/officeDocument/2006/relationships/image" Target="../media/image45.jpg"/></Relationships>
</file>

<file path=ppt/slides/_rels/slide5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9.png"/><Relationship Id="rId4" Type="http://schemas.openxmlformats.org/officeDocument/2006/relationships/oleObject" Target="../embeddings/oleObject2.bin"/></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685799" y="2209800"/>
            <a:ext cx="7772400" cy="1371600"/>
          </a:xfrm>
          <a:prstGeom prst="rect">
            <a:avLst/>
          </a:prstGeom>
        </p:spPr>
        <p:txBody>
          <a:bodyPr>
            <a:normAutofit/>
          </a:bodyPr>
          <a:lstStyle/>
          <a:p>
            <a:pPr eaLnBrk="1" hangingPunct="1"/>
            <a:r>
              <a:rPr lang="en-US" sz="3200" b="1" dirty="0" smtClean="0">
                <a:solidFill>
                  <a:srgbClr val="000000"/>
                </a:solidFill>
              </a:rPr>
              <a:t>Domain 1: Safety Awareness</a:t>
            </a:r>
          </a:p>
        </p:txBody>
      </p:sp>
      <p:sp>
        <p:nvSpPr>
          <p:cNvPr id="2052" name="Rectangle 3"/>
          <p:cNvSpPr>
            <a:spLocks noGrp="1" noChangeArrowheads="1"/>
          </p:cNvSpPr>
          <p:nvPr>
            <p:ph type="subTitle" idx="1"/>
          </p:nvPr>
        </p:nvSpPr>
        <p:spPr>
          <a:xfrm>
            <a:off x="889686" y="3256233"/>
            <a:ext cx="7364627" cy="3048873"/>
          </a:xfrm>
        </p:spPr>
        <p:txBody>
          <a:bodyPr>
            <a:noAutofit/>
          </a:bodyPr>
          <a:lstStyle/>
          <a:p>
            <a:pPr eaLnBrk="1" hangingPunct="1"/>
            <a:r>
              <a:rPr lang="en-US" b="1" dirty="0" smtClean="0">
                <a:solidFill>
                  <a:srgbClr val="000000"/>
                </a:solidFill>
              </a:rPr>
              <a:t>Section 5:</a:t>
            </a:r>
          </a:p>
          <a:p>
            <a:pPr eaLnBrk="1" hangingPunct="1"/>
            <a:r>
              <a:rPr lang="en-US" b="1" dirty="0" smtClean="0">
                <a:solidFill>
                  <a:srgbClr val="000000"/>
                </a:solidFill>
              </a:rPr>
              <a:t>Personal Protective Equipment (PPE) and Programs</a:t>
            </a:r>
          </a:p>
          <a:p>
            <a:pPr eaLnBrk="1" hangingPunct="1"/>
            <a:r>
              <a:rPr lang="en-US" dirty="0">
                <a:solidFill>
                  <a:srgbClr val="000000"/>
                </a:solidFill>
              </a:rPr>
              <a:t>CFR Part 1910 Subpart </a:t>
            </a:r>
            <a:r>
              <a:rPr lang="en-US" dirty="0" smtClean="0">
                <a:solidFill>
                  <a:srgbClr val="000000"/>
                </a:solidFill>
              </a:rPr>
              <a:t>I</a:t>
            </a:r>
            <a:r>
              <a:rPr lang="en-US" dirty="0">
                <a:solidFill>
                  <a:srgbClr val="000000"/>
                </a:solidFill>
              </a:rPr>
              <a:t/>
            </a:r>
            <a:br>
              <a:rPr lang="en-US" dirty="0">
                <a:solidFill>
                  <a:srgbClr val="000000"/>
                </a:solidFill>
              </a:rPr>
            </a:br>
            <a:r>
              <a:rPr lang="en-US" dirty="0" smtClean="0">
                <a:solidFill>
                  <a:srgbClr val="000000"/>
                </a:solidFill>
              </a:rPr>
              <a:t>(</a:t>
            </a:r>
            <a:r>
              <a:rPr lang="en-US" dirty="0" smtClean="0">
                <a:solidFill>
                  <a:srgbClr val="000000"/>
                </a:solidFill>
                <a:cs typeface="Arial" charset="0"/>
              </a:rPr>
              <a:t>§1910.132 </a:t>
            </a:r>
            <a:r>
              <a:rPr lang="en-US" dirty="0">
                <a:solidFill>
                  <a:srgbClr val="000000"/>
                </a:solidFill>
                <a:cs typeface="Arial" charset="0"/>
              </a:rPr>
              <a:t>to </a:t>
            </a:r>
            <a:r>
              <a:rPr lang="en-US" dirty="0" smtClean="0">
                <a:solidFill>
                  <a:srgbClr val="000000"/>
                </a:solidFill>
                <a:cs typeface="Arial" charset="0"/>
              </a:rPr>
              <a:t>1910.138)</a:t>
            </a:r>
            <a:r>
              <a:rPr lang="en-US" dirty="0">
                <a:solidFill>
                  <a:srgbClr val="000000"/>
                </a:solidFill>
              </a:rPr>
              <a:t/>
            </a:r>
            <a:br>
              <a:rPr lang="en-US" dirty="0">
                <a:solidFill>
                  <a:srgbClr val="000000"/>
                </a:solidFill>
              </a:rPr>
            </a:br>
            <a:endParaRPr lang="en-US" b="1" dirty="0" smtClean="0">
              <a:solidFill>
                <a:srgbClr val="000000"/>
              </a:solidFill>
            </a:endParaRPr>
          </a:p>
        </p:txBody>
      </p:sp>
      <p:sp>
        <p:nvSpPr>
          <p:cNvPr id="2053" name="Rectangle 4"/>
          <p:cNvSpPr>
            <a:spLocks noChangeArrowheads="1"/>
          </p:cNvSpPr>
          <p:nvPr/>
        </p:nvSpPr>
        <p:spPr bwMode="auto">
          <a:xfrm>
            <a:off x="3886200" y="433873"/>
            <a:ext cx="5257800" cy="1470025"/>
          </a:xfrm>
          <a:prstGeom prst="rect">
            <a:avLst/>
          </a:prstGeom>
          <a:noFill/>
          <a:ln w="9525">
            <a:noFill/>
            <a:miter lim="800000"/>
            <a:headEnd/>
            <a:tailEnd/>
          </a:ln>
        </p:spPr>
        <p:txBody>
          <a:bodyPr/>
          <a:lstStyle/>
          <a:p>
            <a:pPr algn="ctr"/>
            <a:r>
              <a:rPr lang="en-US" sz="4000" b="1" dirty="0">
                <a:solidFill>
                  <a:srgbClr val="000000"/>
                </a:solidFill>
                <a:cs typeface="Arial" charset="0"/>
              </a:rPr>
              <a:t>Foundations of</a:t>
            </a:r>
            <a:r>
              <a:rPr lang="en-US" sz="4000" dirty="0">
                <a:solidFill>
                  <a:srgbClr val="000000"/>
                </a:solidFill>
                <a:cs typeface="Arial" charset="0"/>
              </a:rPr>
              <a:t> </a:t>
            </a:r>
          </a:p>
          <a:p>
            <a:pPr algn="ctr"/>
            <a:r>
              <a:rPr lang="en-US" sz="4000" b="1" dirty="0">
                <a:solidFill>
                  <a:srgbClr val="000000"/>
                </a:solidFill>
                <a:cs typeface="Arial" charset="0"/>
              </a:rPr>
              <a:t>Manufacturing</a:t>
            </a:r>
            <a:endParaRPr lang="en-US" sz="4000" b="1" dirty="0">
              <a:solidFill>
                <a:srgbClr val="000000"/>
              </a:solidFill>
            </a:endParaRPr>
          </a:p>
          <a:p>
            <a:pPr algn="ctr"/>
            <a:endParaRPr lang="en-US" sz="4000" b="1" dirty="0">
              <a:solidFill>
                <a:srgbClr val="000000"/>
              </a:solidFill>
              <a:cs typeface="Arial"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850" y="739965"/>
            <a:ext cx="4180952" cy="71162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0" y="336578"/>
            <a:ext cx="9144000" cy="7493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Learning Objectives</a:t>
            </a:r>
            <a:endParaRPr lang="en-US" sz="4000" dirty="0" smtClean="0"/>
          </a:p>
        </p:txBody>
      </p:sp>
      <p:sp>
        <p:nvSpPr>
          <p:cNvPr id="8195" name="Rectangle 3"/>
          <p:cNvSpPr>
            <a:spLocks noGrp="1" noChangeArrowheads="1"/>
          </p:cNvSpPr>
          <p:nvPr>
            <p:ph idx="1"/>
          </p:nvPr>
        </p:nvSpPr>
        <p:spPr>
          <a:xfrm>
            <a:off x="457200" y="1231900"/>
            <a:ext cx="5346700" cy="4894263"/>
          </a:xfrm>
        </p:spPr>
        <p:txBody>
          <a:bodyPr/>
          <a:lstStyle/>
          <a:p>
            <a:pPr eaLnBrk="1" hangingPunct="1">
              <a:spcBef>
                <a:spcPts val="1800"/>
              </a:spcBef>
            </a:pPr>
            <a:r>
              <a:rPr lang="en-US" altLang="en-US" dirty="0" smtClean="0">
                <a:solidFill>
                  <a:srgbClr val="006666"/>
                </a:solidFill>
              </a:rPr>
              <a:t>Describe how to conduct a hazard assessment inspection.</a:t>
            </a:r>
          </a:p>
          <a:p>
            <a:pPr eaLnBrk="1" hangingPunct="1">
              <a:spcBef>
                <a:spcPts val="1800"/>
              </a:spcBef>
            </a:pPr>
            <a:r>
              <a:rPr lang="en-US" altLang="en-US" dirty="0" smtClean="0">
                <a:solidFill>
                  <a:srgbClr val="800000"/>
                </a:solidFill>
              </a:rPr>
              <a:t>Identify proper selection</a:t>
            </a:r>
            <a:br>
              <a:rPr lang="en-US" altLang="en-US" dirty="0" smtClean="0">
                <a:solidFill>
                  <a:srgbClr val="800000"/>
                </a:solidFill>
              </a:rPr>
            </a:br>
            <a:r>
              <a:rPr lang="en-US" altLang="en-US" dirty="0" smtClean="0">
                <a:solidFill>
                  <a:srgbClr val="800000"/>
                </a:solidFill>
              </a:rPr>
              <a:t>of necessary PPE for hazards.</a:t>
            </a:r>
          </a:p>
          <a:p>
            <a:pPr eaLnBrk="1" hangingPunct="1">
              <a:spcBef>
                <a:spcPts val="1800"/>
              </a:spcBef>
            </a:pPr>
            <a:r>
              <a:rPr lang="en-US" altLang="en-US" dirty="0" smtClean="0">
                <a:solidFill>
                  <a:srgbClr val="660066"/>
                </a:solidFill>
              </a:rPr>
              <a:t>Describe function, use, and maintenance of PPE and respirators. </a:t>
            </a:r>
          </a:p>
          <a:p>
            <a:pPr eaLnBrk="1" hangingPunct="1"/>
            <a:endParaRPr lang="en-US" dirty="0" smtClean="0"/>
          </a:p>
        </p:txBody>
      </p:sp>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a:t>
            </a:fld>
            <a:r>
              <a:rPr lang="en-US" dirty="0" smtClean="0">
                <a:solidFill>
                  <a:schemeClr val="tx1"/>
                </a:solidFill>
              </a:rPr>
              <a:t>/77</a:t>
            </a:r>
            <a:endParaRPr lang="en-US" dirty="0">
              <a:solidFill>
                <a:schemeClr val="tx1"/>
              </a:solidFill>
            </a:endParaRPr>
          </a:p>
        </p:txBody>
      </p:sp>
      <p:pic>
        <p:nvPicPr>
          <p:cNvPr id="8196" name="Picture 4" descr="ppe-daily"/>
          <p:cNvPicPr>
            <a:picLocks noChangeAspect="1" noChangeArrowheads="1"/>
          </p:cNvPicPr>
          <p:nvPr/>
        </p:nvPicPr>
        <p:blipFill>
          <a:blip r:embed="rId3" cstate="print"/>
          <a:srcRect/>
          <a:stretch>
            <a:fillRect/>
          </a:stretch>
        </p:blipFill>
        <p:spPr bwMode="auto">
          <a:xfrm>
            <a:off x="5778500" y="1949450"/>
            <a:ext cx="2962275" cy="36306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fade">
                                      <p:cBhvr>
                                        <p:cTn id="12" dur="5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fade">
                                      <p:cBhvr>
                                        <p:cTn id="17" dur="5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4"/>
          <p:cNvSpPr>
            <a:spLocks noGrp="1" noChangeArrowheads="1"/>
          </p:cNvSpPr>
          <p:nvPr>
            <p:ph type="title"/>
          </p:nvPr>
        </p:nvSpPr>
        <p:spPr bwMode="blackWhite">
          <a:xfrm>
            <a:off x="0" y="336578"/>
            <a:ext cx="91440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Learning Objectives</a:t>
            </a:r>
            <a:r>
              <a:rPr lang="en-US" altLang="en-US" dirty="0" smtClean="0"/>
              <a:t> </a:t>
            </a:r>
            <a:r>
              <a:rPr lang="en-US" altLang="en-US" sz="2400" dirty="0" smtClean="0"/>
              <a:t>(Cont'd.)</a:t>
            </a:r>
          </a:p>
        </p:txBody>
      </p:sp>
      <p:sp>
        <p:nvSpPr>
          <p:cNvPr id="9218" name="Rectangle 3"/>
          <p:cNvSpPr>
            <a:spLocks noGrp="1" noChangeArrowheads="1"/>
          </p:cNvSpPr>
          <p:nvPr>
            <p:ph idx="1"/>
          </p:nvPr>
        </p:nvSpPr>
        <p:spPr/>
        <p:txBody>
          <a:bodyPr/>
          <a:lstStyle/>
          <a:p>
            <a:pPr eaLnBrk="1" hangingPunct="1">
              <a:spcBef>
                <a:spcPts val="1800"/>
              </a:spcBef>
            </a:pPr>
            <a:r>
              <a:rPr lang="en-US" altLang="en-US" sz="2800" b="1" dirty="0" smtClean="0">
                <a:solidFill>
                  <a:srgbClr val="006666"/>
                </a:solidFill>
              </a:rPr>
              <a:t>Examine</a:t>
            </a:r>
            <a:r>
              <a:rPr lang="en-US" altLang="en-US" sz="2800" dirty="0" smtClean="0">
                <a:solidFill>
                  <a:srgbClr val="006666"/>
                </a:solidFill>
              </a:rPr>
              <a:t> OSHA Requirements for Respiratory Protection, hazards associated with the use of respirator protection, and company program requirements for respirator safety. </a:t>
            </a:r>
            <a:endParaRPr lang="en-US" altLang="en-US" sz="2800" b="1" dirty="0" smtClean="0">
              <a:solidFill>
                <a:srgbClr val="006666"/>
              </a:solidFill>
            </a:endParaRPr>
          </a:p>
          <a:p>
            <a:pPr eaLnBrk="1" hangingPunct="1">
              <a:spcBef>
                <a:spcPts val="1800"/>
              </a:spcBef>
            </a:pPr>
            <a:r>
              <a:rPr lang="en-US" altLang="en-US" sz="2800" b="1" dirty="0" smtClean="0">
                <a:solidFill>
                  <a:srgbClr val="663300"/>
                </a:solidFill>
              </a:rPr>
              <a:t>Identify </a:t>
            </a:r>
            <a:r>
              <a:rPr lang="en-US" altLang="en-US" sz="2800" dirty="0" smtClean="0">
                <a:solidFill>
                  <a:srgbClr val="663300"/>
                </a:solidFill>
              </a:rPr>
              <a:t>types of respirators. </a:t>
            </a:r>
            <a:endParaRPr lang="en-US" altLang="en-US" sz="2800" b="1" dirty="0" smtClean="0">
              <a:solidFill>
                <a:srgbClr val="663300"/>
              </a:solidFill>
            </a:endParaRPr>
          </a:p>
          <a:p>
            <a:pPr eaLnBrk="1" hangingPunct="1">
              <a:spcBef>
                <a:spcPts val="1800"/>
              </a:spcBef>
            </a:pPr>
            <a:r>
              <a:rPr lang="en-US" altLang="en-US" sz="2800" b="1" dirty="0" smtClean="0">
                <a:solidFill>
                  <a:schemeClr val="accent2"/>
                </a:solidFill>
              </a:rPr>
              <a:t>Demonstrate</a:t>
            </a:r>
            <a:r>
              <a:rPr lang="en-US" altLang="en-US" sz="2800" dirty="0" smtClean="0">
                <a:solidFill>
                  <a:schemeClr val="accent2"/>
                </a:solidFill>
              </a:rPr>
              <a:t> the proper method for placement and removal (donning and doffing), ensuring proper fit, cleaning, maintenance, and storage of respirators.</a:t>
            </a:r>
            <a:r>
              <a:rPr lang="en-US" altLang="en-US" sz="2800" dirty="0" smtClean="0">
                <a:solidFill>
                  <a:srgbClr val="FF6600"/>
                </a:solidFill>
              </a:rPr>
              <a:t> </a:t>
            </a:r>
          </a:p>
          <a:p>
            <a:pPr eaLnBrk="1" hangingPunct="1"/>
            <a:endParaRPr lang="en-US" sz="2800" dirty="0" smtClean="0">
              <a:solidFill>
                <a:srgbClr val="FF6600"/>
              </a:solidFill>
            </a:endParaRP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Effect transition="in" filter="fade">
                                      <p:cBhvr>
                                        <p:cTn id="7" dur="500"/>
                                        <p:tgtEl>
                                          <p:spTgt spid="92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8">
                                            <p:txEl>
                                              <p:pRg st="1" end="1"/>
                                            </p:txEl>
                                          </p:spTgt>
                                        </p:tgtEl>
                                        <p:attrNameLst>
                                          <p:attrName>style.visibility</p:attrName>
                                        </p:attrNameLst>
                                      </p:cBhvr>
                                      <p:to>
                                        <p:strVal val="visible"/>
                                      </p:to>
                                    </p:set>
                                    <p:animEffect transition="in" filter="fade">
                                      <p:cBhvr>
                                        <p:cTn id="12" dur="500"/>
                                        <p:tgtEl>
                                          <p:spTgt spid="92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8">
                                            <p:txEl>
                                              <p:pRg st="2" end="2"/>
                                            </p:txEl>
                                          </p:spTgt>
                                        </p:tgtEl>
                                        <p:attrNameLst>
                                          <p:attrName>style.visibility</p:attrName>
                                        </p:attrNameLst>
                                      </p:cBhvr>
                                      <p:to>
                                        <p:strVal val="visible"/>
                                      </p:to>
                                    </p:set>
                                    <p:animEffect transition="in" filter="fade">
                                      <p:cBhvr>
                                        <p:cTn id="17" dur="500"/>
                                        <p:tgtEl>
                                          <p:spTgt spid="92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0" y="421151"/>
            <a:ext cx="9144000" cy="7239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Hazard Assessment</a:t>
            </a:r>
            <a:endParaRPr lang="en-US" sz="4000" dirty="0" smtClean="0"/>
          </a:p>
        </p:txBody>
      </p:sp>
      <p:sp>
        <p:nvSpPr>
          <p:cNvPr id="10243" name="Rectangle 3"/>
          <p:cNvSpPr>
            <a:spLocks noGrp="1" noChangeArrowheads="1"/>
          </p:cNvSpPr>
          <p:nvPr>
            <p:ph idx="1"/>
          </p:nvPr>
        </p:nvSpPr>
        <p:spPr>
          <a:xfrm>
            <a:off x="457200" y="1600200"/>
            <a:ext cx="8112125" cy="3001963"/>
          </a:xfrm>
        </p:spPr>
        <p:txBody>
          <a:bodyPr>
            <a:normAutofit fontScale="92500" lnSpcReduction="10000"/>
          </a:bodyPr>
          <a:lstStyle/>
          <a:p>
            <a:pPr eaLnBrk="1" hangingPunct="1">
              <a:lnSpc>
                <a:spcPct val="90000"/>
              </a:lnSpc>
              <a:spcAft>
                <a:spcPts val="2400"/>
              </a:spcAft>
            </a:pPr>
            <a:r>
              <a:rPr lang="en-US" altLang="en-US" dirty="0" smtClean="0">
                <a:solidFill>
                  <a:srgbClr val="006666"/>
                </a:solidFill>
              </a:rPr>
              <a:t>Evaluate every job function available</a:t>
            </a:r>
          </a:p>
          <a:p>
            <a:pPr eaLnBrk="1" hangingPunct="1">
              <a:lnSpc>
                <a:spcPct val="90000"/>
              </a:lnSpc>
              <a:spcAft>
                <a:spcPts val="2400"/>
              </a:spcAft>
            </a:pPr>
            <a:r>
              <a:rPr lang="en-US" altLang="en-US" dirty="0" smtClean="0">
                <a:solidFill>
                  <a:srgbClr val="800000"/>
                </a:solidFill>
              </a:rPr>
              <a:t>Determine </a:t>
            </a:r>
          </a:p>
          <a:p>
            <a:pPr lvl="1" eaLnBrk="1" hangingPunct="1">
              <a:lnSpc>
                <a:spcPct val="90000"/>
              </a:lnSpc>
              <a:spcAft>
                <a:spcPts val="2400"/>
              </a:spcAft>
            </a:pPr>
            <a:r>
              <a:rPr lang="en-US" altLang="en-US" dirty="0" smtClean="0"/>
              <a:t>If hazards are present</a:t>
            </a:r>
            <a:endParaRPr lang="en-US" altLang="en-US" sz="2400" dirty="0" smtClean="0"/>
          </a:p>
          <a:p>
            <a:pPr lvl="1" eaLnBrk="1" hangingPunct="1">
              <a:lnSpc>
                <a:spcPct val="90000"/>
              </a:lnSpc>
              <a:spcAft>
                <a:spcPts val="2400"/>
              </a:spcAft>
            </a:pPr>
            <a:r>
              <a:rPr lang="en-US" altLang="en-US" dirty="0" smtClean="0">
                <a:solidFill>
                  <a:srgbClr val="008000"/>
                </a:solidFill>
              </a:rPr>
              <a:t>PPE requirements</a:t>
            </a:r>
            <a:endParaRPr lang="en-US" altLang="en-US" dirty="0" smtClean="0"/>
          </a:p>
          <a:p>
            <a:pPr eaLnBrk="1" hangingPunct="1">
              <a:lnSpc>
                <a:spcPct val="90000"/>
              </a:lnSpc>
            </a:pPr>
            <a:endParaRPr lang="en-US" dirty="0" smtClean="0"/>
          </a:p>
        </p:txBody>
      </p:sp>
      <p:pic>
        <p:nvPicPr>
          <p:cNvPr id="10244" name="Picture 4"/>
          <p:cNvPicPr>
            <a:picLocks noChangeAspect="1" noChangeArrowheads="1"/>
          </p:cNvPicPr>
          <p:nvPr/>
        </p:nvPicPr>
        <p:blipFill>
          <a:blip r:embed="rId3" cstate="print"/>
          <a:stretch>
            <a:fillRect/>
          </a:stretch>
        </p:blipFill>
        <p:spPr bwMode="auto">
          <a:xfrm>
            <a:off x="5054464" y="2759075"/>
            <a:ext cx="3749947" cy="26765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0" y="336578"/>
            <a:ext cx="9144000" cy="7493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Eye and Face Hazards</a:t>
            </a:r>
            <a:endParaRPr lang="en-US" sz="4000" dirty="0" smtClean="0"/>
          </a:p>
        </p:txBody>
      </p:sp>
      <p:sp>
        <p:nvSpPr>
          <p:cNvPr id="11267" name="Rectangle 3"/>
          <p:cNvSpPr>
            <a:spLocks noGrp="1" noChangeArrowheads="1"/>
          </p:cNvSpPr>
          <p:nvPr>
            <p:ph idx="1"/>
          </p:nvPr>
        </p:nvSpPr>
        <p:spPr>
          <a:xfrm>
            <a:off x="401638" y="1314450"/>
            <a:ext cx="4432300" cy="4498975"/>
          </a:xfrm>
        </p:spPr>
        <p:txBody>
          <a:bodyPr/>
          <a:lstStyle/>
          <a:p>
            <a:pPr eaLnBrk="1" hangingPunct="1">
              <a:lnSpc>
                <a:spcPct val="97000"/>
              </a:lnSpc>
              <a:spcBef>
                <a:spcPts val="2400"/>
              </a:spcBef>
            </a:pPr>
            <a:r>
              <a:rPr lang="en-US" altLang="en-US" sz="2800" dirty="0" smtClean="0">
                <a:solidFill>
                  <a:srgbClr val="006666"/>
                </a:solidFill>
              </a:rPr>
              <a:t>Flying particles</a:t>
            </a:r>
          </a:p>
          <a:p>
            <a:pPr eaLnBrk="1" hangingPunct="1">
              <a:lnSpc>
                <a:spcPct val="97000"/>
              </a:lnSpc>
              <a:spcBef>
                <a:spcPts val="2400"/>
              </a:spcBef>
            </a:pPr>
            <a:r>
              <a:rPr lang="en-US" altLang="en-US" sz="2800" dirty="0" smtClean="0">
                <a:solidFill>
                  <a:srgbClr val="800000"/>
                </a:solidFill>
              </a:rPr>
              <a:t>Molten metal</a:t>
            </a:r>
          </a:p>
          <a:p>
            <a:pPr eaLnBrk="1" hangingPunct="1">
              <a:lnSpc>
                <a:spcPct val="97000"/>
              </a:lnSpc>
              <a:spcBef>
                <a:spcPts val="2400"/>
              </a:spcBef>
            </a:pPr>
            <a:r>
              <a:rPr lang="en-US" altLang="en-US" sz="2800" dirty="0" smtClean="0">
                <a:solidFill>
                  <a:srgbClr val="008000"/>
                </a:solidFill>
              </a:rPr>
              <a:t>Liquid chemicals</a:t>
            </a:r>
          </a:p>
          <a:p>
            <a:pPr eaLnBrk="1" hangingPunct="1">
              <a:lnSpc>
                <a:spcPct val="97000"/>
              </a:lnSpc>
              <a:spcBef>
                <a:spcPts val="2400"/>
              </a:spcBef>
            </a:pPr>
            <a:r>
              <a:rPr lang="en-US" sz="2800" dirty="0" smtClean="0">
                <a:solidFill>
                  <a:srgbClr val="CC3300"/>
                </a:solidFill>
              </a:rPr>
              <a:t>Vapors or gases</a:t>
            </a:r>
          </a:p>
          <a:p>
            <a:pPr eaLnBrk="1" hangingPunct="1">
              <a:lnSpc>
                <a:spcPct val="97000"/>
              </a:lnSpc>
              <a:spcBef>
                <a:spcPts val="2400"/>
              </a:spcBef>
            </a:pPr>
            <a:r>
              <a:rPr lang="en-US" sz="2800" dirty="0" smtClean="0">
                <a:solidFill>
                  <a:srgbClr val="663300"/>
                </a:solidFill>
              </a:rPr>
              <a:t>Acids and caustic liquids</a:t>
            </a:r>
          </a:p>
          <a:p>
            <a:pPr eaLnBrk="1" hangingPunct="1">
              <a:lnSpc>
                <a:spcPct val="97000"/>
              </a:lnSpc>
              <a:spcBef>
                <a:spcPts val="2400"/>
              </a:spcBef>
            </a:pPr>
            <a:r>
              <a:rPr lang="en-US" sz="2800" dirty="0" smtClean="0">
                <a:solidFill>
                  <a:srgbClr val="008000"/>
                </a:solidFill>
              </a:rPr>
              <a:t>Light radiation injuries</a:t>
            </a:r>
            <a:endParaRPr lang="en-US" dirty="0" smtClean="0"/>
          </a:p>
        </p:txBody>
      </p:sp>
      <p:pic>
        <p:nvPicPr>
          <p:cNvPr id="11268" name="Picture 4" descr="ppe045"/>
          <p:cNvPicPr>
            <a:picLocks noChangeAspect="1" noChangeArrowheads="1"/>
          </p:cNvPicPr>
          <p:nvPr/>
        </p:nvPicPr>
        <p:blipFill>
          <a:blip r:embed="rId3" cstate="print"/>
          <a:stretch>
            <a:fillRect/>
          </a:stretch>
        </p:blipFill>
        <p:spPr bwMode="auto">
          <a:xfrm>
            <a:off x="5422138" y="1638300"/>
            <a:ext cx="2884423" cy="4241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5</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fade">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fade">
                                      <p:cBhvr>
                                        <p:cTn id="17" dur="500"/>
                                        <p:tgtEl>
                                          <p:spTgt spid="112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267">
                                            <p:txEl>
                                              <p:pRg st="3" end="3"/>
                                            </p:txEl>
                                          </p:spTgt>
                                        </p:tgtEl>
                                        <p:attrNameLst>
                                          <p:attrName>style.visibility</p:attrName>
                                        </p:attrNameLst>
                                      </p:cBhvr>
                                      <p:to>
                                        <p:strVal val="visible"/>
                                      </p:to>
                                    </p:set>
                                    <p:animEffect transition="in" filter="fade">
                                      <p:cBhvr>
                                        <p:cTn id="22" dur="500"/>
                                        <p:tgtEl>
                                          <p:spTgt spid="112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267">
                                            <p:txEl>
                                              <p:pRg st="4" end="4"/>
                                            </p:txEl>
                                          </p:spTgt>
                                        </p:tgtEl>
                                        <p:attrNameLst>
                                          <p:attrName>style.visibility</p:attrName>
                                        </p:attrNameLst>
                                      </p:cBhvr>
                                      <p:to>
                                        <p:strVal val="visible"/>
                                      </p:to>
                                    </p:set>
                                    <p:animEffect transition="in" filter="fade">
                                      <p:cBhvr>
                                        <p:cTn id="27" dur="500"/>
                                        <p:tgtEl>
                                          <p:spTgt spid="112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267">
                                            <p:txEl>
                                              <p:pRg st="5" end="5"/>
                                            </p:txEl>
                                          </p:spTgt>
                                        </p:tgtEl>
                                        <p:attrNameLst>
                                          <p:attrName>style.visibility</p:attrName>
                                        </p:attrNameLst>
                                      </p:cBhvr>
                                      <p:to>
                                        <p:strVal val="visible"/>
                                      </p:to>
                                    </p:set>
                                    <p:animEffect transition="in" filter="fade">
                                      <p:cBhvr>
                                        <p:cTn id="32" dur="500"/>
                                        <p:tgtEl>
                                          <p:spTgt spid="112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0" y="275382"/>
            <a:ext cx="9144000" cy="776177"/>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Head Hazards</a:t>
            </a:r>
            <a:endParaRPr lang="en-US" sz="4000" dirty="0" smtClean="0"/>
          </a:p>
        </p:txBody>
      </p:sp>
      <p:sp>
        <p:nvSpPr>
          <p:cNvPr id="12291" name="Rectangle 3"/>
          <p:cNvSpPr>
            <a:spLocks noGrp="1" noChangeArrowheads="1"/>
          </p:cNvSpPr>
          <p:nvPr>
            <p:ph idx="1"/>
          </p:nvPr>
        </p:nvSpPr>
        <p:spPr>
          <a:xfrm>
            <a:off x="203200" y="1105311"/>
            <a:ext cx="5059916" cy="3268663"/>
          </a:xfrm>
        </p:spPr>
        <p:txBody>
          <a:bodyPr/>
          <a:lstStyle/>
          <a:p>
            <a:pPr eaLnBrk="1" hangingPunct="1">
              <a:lnSpc>
                <a:spcPct val="90000"/>
              </a:lnSpc>
              <a:spcBef>
                <a:spcPts val="2400"/>
              </a:spcBef>
            </a:pPr>
            <a:r>
              <a:rPr lang="en-US" altLang="en-US" dirty="0" smtClean="0">
                <a:solidFill>
                  <a:srgbClr val="006666"/>
                </a:solidFill>
              </a:rPr>
              <a:t>Falling objects</a:t>
            </a:r>
            <a:endParaRPr lang="en-US" altLang="en-US" dirty="0" smtClean="0"/>
          </a:p>
          <a:p>
            <a:pPr eaLnBrk="1" hangingPunct="1">
              <a:lnSpc>
                <a:spcPct val="90000"/>
              </a:lnSpc>
              <a:spcBef>
                <a:spcPts val="2400"/>
              </a:spcBef>
            </a:pPr>
            <a:r>
              <a:rPr lang="en-US" altLang="en-US" dirty="0" smtClean="0">
                <a:solidFill>
                  <a:srgbClr val="800000"/>
                </a:solidFill>
              </a:rPr>
              <a:t>Exposed electrical </a:t>
            </a:r>
            <a:br>
              <a:rPr lang="en-US" altLang="en-US" dirty="0" smtClean="0">
                <a:solidFill>
                  <a:srgbClr val="800000"/>
                </a:solidFill>
              </a:rPr>
            </a:br>
            <a:r>
              <a:rPr lang="en-US" altLang="en-US" dirty="0" smtClean="0">
                <a:solidFill>
                  <a:srgbClr val="800000"/>
                </a:solidFill>
              </a:rPr>
              <a:t>conductors</a:t>
            </a:r>
            <a:endParaRPr lang="en-US" altLang="en-US" dirty="0" smtClean="0"/>
          </a:p>
          <a:p>
            <a:pPr eaLnBrk="1" hangingPunct="1">
              <a:lnSpc>
                <a:spcPct val="90000"/>
              </a:lnSpc>
              <a:spcBef>
                <a:spcPts val="2400"/>
              </a:spcBef>
            </a:pPr>
            <a:r>
              <a:rPr lang="en-US" altLang="en-US" dirty="0" smtClean="0">
                <a:solidFill>
                  <a:srgbClr val="008000"/>
                </a:solidFill>
              </a:rPr>
              <a:t>Low-hanging obstructions</a:t>
            </a:r>
          </a:p>
        </p:txBody>
      </p:sp>
      <p:pic>
        <p:nvPicPr>
          <p:cNvPr id="12292" name="Picture 4"/>
          <p:cNvPicPr>
            <a:picLocks noChangeAspect="1" noChangeArrowheads="1"/>
          </p:cNvPicPr>
          <p:nvPr/>
        </p:nvPicPr>
        <p:blipFill>
          <a:blip r:embed="rId3" cstate="print"/>
          <a:stretch>
            <a:fillRect/>
          </a:stretch>
        </p:blipFill>
        <p:spPr bwMode="auto">
          <a:xfrm>
            <a:off x="5370266" y="1326941"/>
            <a:ext cx="3316534" cy="33165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800px-SanFranSearchRescue1989Nakata.jpg"/>
          <p:cNvPicPr>
            <a:picLocks noChangeAspect="1"/>
          </p:cNvPicPr>
          <p:nvPr/>
        </p:nvPicPr>
        <p:blipFill>
          <a:blip r:embed="rId4" cstate="print"/>
          <a:stretch>
            <a:fillRect/>
          </a:stretch>
        </p:blipFill>
        <p:spPr>
          <a:xfrm>
            <a:off x="2574592" y="3783015"/>
            <a:ext cx="3247459" cy="21717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fade">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fade">
                                      <p:cBhvr>
                                        <p:cTn id="17"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0" y="413073"/>
            <a:ext cx="9037674" cy="965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Foot Hazards</a:t>
            </a:r>
            <a:endParaRPr lang="en-US" sz="4000" dirty="0" smtClean="0"/>
          </a:p>
        </p:txBody>
      </p:sp>
      <p:sp>
        <p:nvSpPr>
          <p:cNvPr id="13315" name="Rectangle 3"/>
          <p:cNvSpPr>
            <a:spLocks noGrp="1" noChangeArrowheads="1"/>
          </p:cNvSpPr>
          <p:nvPr>
            <p:ph idx="1"/>
          </p:nvPr>
        </p:nvSpPr>
        <p:spPr>
          <a:xfrm>
            <a:off x="510362" y="1664622"/>
            <a:ext cx="6124353" cy="3981450"/>
          </a:xfrm>
        </p:spPr>
        <p:txBody>
          <a:bodyPr>
            <a:normAutofit fontScale="92500"/>
          </a:bodyPr>
          <a:lstStyle/>
          <a:p>
            <a:pPr eaLnBrk="1" hangingPunct="1">
              <a:lnSpc>
                <a:spcPct val="90000"/>
              </a:lnSpc>
              <a:spcBef>
                <a:spcPts val="2400"/>
              </a:spcBef>
            </a:pPr>
            <a:r>
              <a:rPr lang="en-US" altLang="en-US" dirty="0" smtClean="0">
                <a:solidFill>
                  <a:srgbClr val="006666"/>
                </a:solidFill>
              </a:rPr>
              <a:t>Falling or rolling objects</a:t>
            </a:r>
          </a:p>
          <a:p>
            <a:pPr eaLnBrk="1" hangingPunct="1">
              <a:lnSpc>
                <a:spcPct val="90000"/>
              </a:lnSpc>
              <a:spcBef>
                <a:spcPts val="2400"/>
              </a:spcBef>
            </a:pPr>
            <a:r>
              <a:rPr lang="en-US" altLang="en-US" dirty="0" smtClean="0">
                <a:solidFill>
                  <a:srgbClr val="800000"/>
                </a:solidFill>
              </a:rPr>
              <a:t>Objects piercing the </a:t>
            </a:r>
            <a:br>
              <a:rPr lang="en-US" altLang="en-US" dirty="0" smtClean="0">
                <a:solidFill>
                  <a:srgbClr val="800000"/>
                </a:solidFill>
              </a:rPr>
            </a:br>
            <a:r>
              <a:rPr lang="en-US" altLang="en-US" dirty="0" smtClean="0">
                <a:solidFill>
                  <a:srgbClr val="800000"/>
                </a:solidFill>
              </a:rPr>
              <a:t>sole</a:t>
            </a:r>
          </a:p>
          <a:p>
            <a:pPr eaLnBrk="1" hangingPunct="1">
              <a:lnSpc>
                <a:spcPct val="90000"/>
              </a:lnSpc>
              <a:spcBef>
                <a:spcPts val="2400"/>
              </a:spcBef>
            </a:pPr>
            <a:r>
              <a:rPr lang="en-US" altLang="en-US" dirty="0" smtClean="0">
                <a:solidFill>
                  <a:srgbClr val="FF0000"/>
                </a:solidFill>
              </a:rPr>
              <a:t>Slippery surface</a:t>
            </a:r>
          </a:p>
          <a:p>
            <a:pPr eaLnBrk="1" hangingPunct="1">
              <a:lnSpc>
                <a:spcPct val="90000"/>
              </a:lnSpc>
              <a:spcBef>
                <a:spcPts val="2400"/>
              </a:spcBef>
            </a:pPr>
            <a:r>
              <a:rPr lang="en-US" altLang="en-US" dirty="0" smtClean="0">
                <a:solidFill>
                  <a:srgbClr val="660066"/>
                </a:solidFill>
              </a:rPr>
              <a:t>Hazardous chemicals</a:t>
            </a:r>
          </a:p>
          <a:p>
            <a:pPr eaLnBrk="1" hangingPunct="1">
              <a:lnSpc>
                <a:spcPct val="90000"/>
              </a:lnSpc>
              <a:spcBef>
                <a:spcPts val="2400"/>
              </a:spcBef>
            </a:pPr>
            <a:r>
              <a:rPr lang="en-US" altLang="en-US" dirty="0" smtClean="0">
                <a:solidFill>
                  <a:schemeClr val="accent2"/>
                </a:solidFill>
              </a:rPr>
              <a:t>Extreme weather conditions - cold</a:t>
            </a:r>
          </a:p>
          <a:p>
            <a:pPr eaLnBrk="1" hangingPunct="1">
              <a:lnSpc>
                <a:spcPct val="90000"/>
              </a:lnSpc>
            </a:pPr>
            <a:endParaRPr lang="en-US" dirty="0" smtClean="0">
              <a:solidFill>
                <a:schemeClr val="accent2"/>
              </a:solidFill>
            </a:endParaRPr>
          </a:p>
        </p:txBody>
      </p:sp>
      <p:pic>
        <p:nvPicPr>
          <p:cNvPr id="13316" name="Picture 4" descr="slip"/>
          <p:cNvPicPr>
            <a:picLocks noChangeAspect="1" noChangeArrowheads="1"/>
          </p:cNvPicPr>
          <p:nvPr/>
        </p:nvPicPr>
        <p:blipFill>
          <a:blip r:embed="rId3" cstate="print"/>
          <a:stretch>
            <a:fillRect/>
          </a:stretch>
        </p:blipFill>
        <p:spPr bwMode="auto">
          <a:xfrm>
            <a:off x="5607089" y="965200"/>
            <a:ext cx="3275101" cy="2851432"/>
          </a:xfrm>
          <a:prstGeom prst="rect">
            <a:avLst/>
          </a:prstGeom>
          <a:noFill/>
          <a:ln w="9525">
            <a:noFill/>
            <a:miter lim="800000"/>
            <a:headEnd/>
            <a:tailEnd/>
          </a:ln>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7</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fade">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fade">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fade">
                                      <p:cBhvr>
                                        <p:cTn id="22" dur="500"/>
                                        <p:tgtEl>
                                          <p:spTgt spid="133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Effect transition="in" filter="fade">
                                      <p:cBhvr>
                                        <p:cTn id="27"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0" y="328999"/>
            <a:ext cx="9144000" cy="803154"/>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Hand Hazards</a:t>
            </a:r>
            <a:endParaRPr lang="en-US" sz="4000" dirty="0" smtClean="0"/>
          </a:p>
        </p:txBody>
      </p:sp>
      <p:sp>
        <p:nvSpPr>
          <p:cNvPr id="14339" name="Rectangle 3"/>
          <p:cNvSpPr>
            <a:spLocks noGrp="1" noChangeArrowheads="1"/>
          </p:cNvSpPr>
          <p:nvPr>
            <p:ph idx="1"/>
          </p:nvPr>
        </p:nvSpPr>
        <p:spPr>
          <a:xfrm>
            <a:off x="425301" y="1313902"/>
            <a:ext cx="5422605" cy="4525963"/>
          </a:xfrm>
        </p:spPr>
        <p:txBody>
          <a:bodyPr/>
          <a:lstStyle/>
          <a:p>
            <a:pPr eaLnBrk="1" hangingPunct="1">
              <a:spcBef>
                <a:spcPts val="2400"/>
              </a:spcBef>
            </a:pPr>
            <a:r>
              <a:rPr lang="en-US" altLang="en-US" dirty="0" smtClean="0">
                <a:solidFill>
                  <a:srgbClr val="006666"/>
                </a:solidFill>
              </a:rPr>
              <a:t>Skin absorption</a:t>
            </a:r>
            <a:endParaRPr lang="en-US" altLang="en-US" dirty="0" smtClean="0"/>
          </a:p>
          <a:p>
            <a:pPr eaLnBrk="1" hangingPunct="1">
              <a:spcBef>
                <a:spcPts val="2400"/>
              </a:spcBef>
            </a:pPr>
            <a:r>
              <a:rPr lang="en-US" altLang="en-US" dirty="0" smtClean="0">
                <a:solidFill>
                  <a:srgbClr val="800000"/>
                </a:solidFill>
              </a:rPr>
              <a:t>Cuts or lacerations</a:t>
            </a:r>
            <a:endParaRPr lang="en-US" altLang="en-US" dirty="0" smtClean="0"/>
          </a:p>
          <a:p>
            <a:pPr eaLnBrk="1" hangingPunct="1">
              <a:spcBef>
                <a:spcPts val="2400"/>
              </a:spcBef>
            </a:pPr>
            <a:r>
              <a:rPr lang="en-US" altLang="en-US" dirty="0" smtClean="0">
                <a:solidFill>
                  <a:srgbClr val="008000"/>
                </a:solidFill>
              </a:rPr>
              <a:t>Abrasions</a:t>
            </a:r>
            <a:endParaRPr lang="en-US" altLang="en-US" dirty="0" smtClean="0"/>
          </a:p>
          <a:p>
            <a:pPr eaLnBrk="1" hangingPunct="1">
              <a:spcBef>
                <a:spcPts val="2400"/>
              </a:spcBef>
            </a:pPr>
            <a:r>
              <a:rPr lang="en-US" altLang="en-US" dirty="0" smtClean="0">
                <a:solidFill>
                  <a:srgbClr val="FF0000"/>
                </a:solidFill>
              </a:rPr>
              <a:t>Punctures</a:t>
            </a:r>
          </a:p>
          <a:p>
            <a:pPr eaLnBrk="1" hangingPunct="1">
              <a:spcBef>
                <a:spcPts val="2400"/>
              </a:spcBef>
            </a:pPr>
            <a:r>
              <a:rPr lang="en-US" altLang="en-US" dirty="0" smtClean="0">
                <a:solidFill>
                  <a:schemeClr val="accent2"/>
                </a:solidFill>
              </a:rPr>
              <a:t>Chemical and thermal burns</a:t>
            </a:r>
          </a:p>
          <a:p>
            <a:pPr eaLnBrk="1" hangingPunct="1"/>
            <a:endParaRPr lang="en-US" dirty="0" smtClean="0"/>
          </a:p>
        </p:txBody>
      </p:sp>
      <p:pic>
        <p:nvPicPr>
          <p:cNvPr id="14340" name="Picture 4" descr="fingers"/>
          <p:cNvPicPr>
            <a:picLocks noChangeAspect="1" noChangeArrowheads="1"/>
          </p:cNvPicPr>
          <p:nvPr/>
        </p:nvPicPr>
        <p:blipFill>
          <a:blip r:embed="rId3" cstate="print"/>
          <a:srcRect/>
          <a:stretch>
            <a:fillRect/>
          </a:stretch>
        </p:blipFill>
        <p:spPr bwMode="auto">
          <a:xfrm>
            <a:off x="5662835" y="1451593"/>
            <a:ext cx="3419475" cy="3762375"/>
          </a:xfrm>
          <a:prstGeom prst="rect">
            <a:avLst/>
          </a:prstGeom>
          <a:noFill/>
          <a:ln w="9525">
            <a:noFill/>
            <a:miter lim="800000"/>
            <a:headEnd/>
            <a:tailEnd/>
          </a:ln>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8</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5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fade">
                                      <p:cBhvr>
                                        <p:cTn id="22" dur="500"/>
                                        <p:tgtEl>
                                          <p:spTgt spid="14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fade">
                                      <p:cBhvr>
                                        <p:cTn id="2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0" y="227796"/>
            <a:ext cx="9144000" cy="8001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Assessment Documentation</a:t>
            </a:r>
            <a:endParaRPr lang="en-US" sz="4000" dirty="0" smtClean="0"/>
          </a:p>
        </p:txBody>
      </p:sp>
      <p:sp>
        <p:nvSpPr>
          <p:cNvPr id="633859" name="Rectangle 3"/>
          <p:cNvSpPr>
            <a:spLocks noGrp="1" noChangeArrowheads="1"/>
          </p:cNvSpPr>
          <p:nvPr>
            <p:ph idx="1"/>
          </p:nvPr>
        </p:nvSpPr>
        <p:spPr>
          <a:xfrm>
            <a:off x="559132" y="951246"/>
            <a:ext cx="7414181" cy="4779962"/>
          </a:xfrm>
        </p:spPr>
        <p:txBody>
          <a:bodyPr>
            <a:normAutofit lnSpcReduction="10000"/>
          </a:bodyPr>
          <a:lstStyle/>
          <a:p>
            <a:pPr eaLnBrk="1" hangingPunct="1">
              <a:spcBef>
                <a:spcPts val="1200"/>
              </a:spcBef>
              <a:buFontTx/>
              <a:buNone/>
              <a:defRPr/>
            </a:pPr>
            <a:r>
              <a:rPr lang="en-US" altLang="en-US" sz="3600" dirty="0" smtClean="0">
                <a:solidFill>
                  <a:srgbClr val="006666"/>
                </a:solidFill>
              </a:rPr>
              <a:t>Identifies:</a:t>
            </a:r>
          </a:p>
          <a:p>
            <a:pPr eaLnBrk="1" hangingPunct="1">
              <a:spcBef>
                <a:spcPts val="1200"/>
              </a:spcBef>
              <a:defRPr/>
            </a:pPr>
            <a:r>
              <a:rPr lang="en-US" dirty="0" smtClean="0">
                <a:solidFill>
                  <a:srgbClr val="C00000"/>
                </a:solidFill>
              </a:rPr>
              <a:t>Workplace</a:t>
            </a:r>
          </a:p>
          <a:p>
            <a:pPr eaLnBrk="1" hangingPunct="1">
              <a:spcBef>
                <a:spcPts val="1200"/>
              </a:spcBef>
              <a:defRPr/>
            </a:pPr>
            <a:r>
              <a:rPr lang="en-US" dirty="0" smtClean="0">
                <a:solidFill>
                  <a:srgbClr val="009999"/>
                </a:solidFill>
              </a:rPr>
              <a:t>Department</a:t>
            </a:r>
          </a:p>
          <a:p>
            <a:pPr eaLnBrk="1" hangingPunct="1">
              <a:spcBef>
                <a:spcPts val="1200"/>
              </a:spcBef>
              <a:defRPr/>
            </a:pPr>
            <a:r>
              <a:rPr lang="en-US" dirty="0" smtClean="0">
                <a:solidFill>
                  <a:srgbClr val="006600"/>
                </a:solidFill>
              </a:rPr>
              <a:t>Area or job function evaluated</a:t>
            </a:r>
          </a:p>
          <a:p>
            <a:pPr eaLnBrk="1" hangingPunct="1">
              <a:spcBef>
                <a:spcPts val="1200"/>
              </a:spcBef>
              <a:defRPr/>
            </a:pPr>
            <a:r>
              <a:rPr lang="en-US" dirty="0" smtClean="0">
                <a:solidFill>
                  <a:srgbClr val="660066"/>
                </a:solidFill>
              </a:rPr>
              <a:t>Person or persons who conducted and certified assessment</a:t>
            </a:r>
          </a:p>
          <a:p>
            <a:pPr eaLnBrk="1" hangingPunct="1">
              <a:spcBef>
                <a:spcPts val="1200"/>
              </a:spcBef>
              <a:defRPr/>
            </a:pPr>
            <a:r>
              <a:rPr lang="en-US" dirty="0" smtClean="0">
                <a:solidFill>
                  <a:srgbClr val="0070C0"/>
                </a:solidFill>
              </a:rPr>
              <a:t>Completion date </a:t>
            </a:r>
          </a:p>
          <a:p>
            <a:pPr eaLnBrk="1" hangingPunct="1">
              <a:spcBef>
                <a:spcPts val="1200"/>
              </a:spcBef>
              <a:defRPr/>
            </a:pPr>
            <a:r>
              <a:rPr lang="en-US" dirty="0" smtClean="0">
                <a:solidFill>
                  <a:srgbClr val="009999"/>
                </a:solidFill>
              </a:rPr>
              <a:t>Type of PPE selected</a:t>
            </a:r>
            <a:endParaRPr lang="en-US" altLang="en-US" sz="800" dirty="0" smtClean="0">
              <a:solidFill>
                <a:srgbClr val="009999"/>
              </a:solidFill>
            </a:endParaRPr>
          </a:p>
          <a:p>
            <a:pPr eaLnBrk="1" hangingPunct="1">
              <a:buFontTx/>
              <a:buNone/>
              <a:defRPr/>
            </a:pPr>
            <a:endParaRPr lang="en-US" dirty="0" smtClean="0"/>
          </a:p>
        </p:txBody>
      </p:sp>
      <p:pic>
        <p:nvPicPr>
          <p:cNvPr id="15364" name="Picture 4" descr="MCj04242300000[1]"/>
          <p:cNvPicPr>
            <a:picLocks noChangeAspect="1" noChangeArrowheads="1"/>
          </p:cNvPicPr>
          <p:nvPr/>
        </p:nvPicPr>
        <p:blipFill>
          <a:blip r:embed="rId3" cstate="print"/>
          <a:stretch>
            <a:fillRect/>
          </a:stretch>
        </p:blipFill>
        <p:spPr bwMode="auto">
          <a:xfrm rot="2716688">
            <a:off x="6237210" y="1227143"/>
            <a:ext cx="2509999" cy="2509999"/>
          </a:xfrm>
          <a:prstGeom prst="rect">
            <a:avLst/>
          </a:prstGeom>
          <a:noFill/>
          <a:ln w="9525">
            <a:noFill/>
            <a:miter lim="800000"/>
            <a:headEnd/>
            <a:tailEnd/>
          </a:ln>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9</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3859">
                                            <p:txEl>
                                              <p:pRg st="0" end="0"/>
                                            </p:txEl>
                                          </p:spTgt>
                                        </p:tgtEl>
                                        <p:attrNameLst>
                                          <p:attrName>style.visibility</p:attrName>
                                        </p:attrNameLst>
                                      </p:cBhvr>
                                      <p:to>
                                        <p:strVal val="visible"/>
                                      </p:to>
                                    </p:set>
                                    <p:animEffect transition="in" filter="fade">
                                      <p:cBhvr>
                                        <p:cTn id="7" dur="500"/>
                                        <p:tgtEl>
                                          <p:spTgt spid="6338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33859">
                                            <p:txEl>
                                              <p:pRg st="1" end="1"/>
                                            </p:txEl>
                                          </p:spTgt>
                                        </p:tgtEl>
                                        <p:attrNameLst>
                                          <p:attrName>style.visibility</p:attrName>
                                        </p:attrNameLst>
                                      </p:cBhvr>
                                      <p:to>
                                        <p:strVal val="visible"/>
                                      </p:to>
                                    </p:set>
                                    <p:animEffect transition="in" filter="fade">
                                      <p:cBhvr>
                                        <p:cTn id="12" dur="500"/>
                                        <p:tgtEl>
                                          <p:spTgt spid="6338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33859">
                                            <p:txEl>
                                              <p:pRg st="2" end="2"/>
                                            </p:txEl>
                                          </p:spTgt>
                                        </p:tgtEl>
                                        <p:attrNameLst>
                                          <p:attrName>style.visibility</p:attrName>
                                        </p:attrNameLst>
                                      </p:cBhvr>
                                      <p:to>
                                        <p:strVal val="visible"/>
                                      </p:to>
                                    </p:set>
                                    <p:animEffect transition="in" filter="fade">
                                      <p:cBhvr>
                                        <p:cTn id="17" dur="500"/>
                                        <p:tgtEl>
                                          <p:spTgt spid="6338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33859">
                                            <p:txEl>
                                              <p:pRg st="3" end="3"/>
                                            </p:txEl>
                                          </p:spTgt>
                                        </p:tgtEl>
                                        <p:attrNameLst>
                                          <p:attrName>style.visibility</p:attrName>
                                        </p:attrNameLst>
                                      </p:cBhvr>
                                      <p:to>
                                        <p:strVal val="visible"/>
                                      </p:to>
                                    </p:set>
                                    <p:animEffect transition="in" filter="fade">
                                      <p:cBhvr>
                                        <p:cTn id="22" dur="500"/>
                                        <p:tgtEl>
                                          <p:spTgt spid="6338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33859">
                                            <p:txEl>
                                              <p:pRg st="4" end="4"/>
                                            </p:txEl>
                                          </p:spTgt>
                                        </p:tgtEl>
                                        <p:attrNameLst>
                                          <p:attrName>style.visibility</p:attrName>
                                        </p:attrNameLst>
                                      </p:cBhvr>
                                      <p:to>
                                        <p:strVal val="visible"/>
                                      </p:to>
                                    </p:set>
                                    <p:animEffect transition="in" filter="fade">
                                      <p:cBhvr>
                                        <p:cTn id="27" dur="500"/>
                                        <p:tgtEl>
                                          <p:spTgt spid="6338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33859">
                                            <p:txEl>
                                              <p:pRg st="5" end="5"/>
                                            </p:txEl>
                                          </p:spTgt>
                                        </p:tgtEl>
                                        <p:attrNameLst>
                                          <p:attrName>style.visibility</p:attrName>
                                        </p:attrNameLst>
                                      </p:cBhvr>
                                      <p:to>
                                        <p:strVal val="visible"/>
                                      </p:to>
                                    </p:set>
                                    <p:animEffect transition="in" filter="fade">
                                      <p:cBhvr>
                                        <p:cTn id="32" dur="500"/>
                                        <p:tgtEl>
                                          <p:spTgt spid="6338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33859">
                                            <p:txEl>
                                              <p:pRg st="6" end="6"/>
                                            </p:txEl>
                                          </p:spTgt>
                                        </p:tgtEl>
                                        <p:attrNameLst>
                                          <p:attrName>style.visibility</p:attrName>
                                        </p:attrNameLst>
                                      </p:cBhvr>
                                      <p:to>
                                        <p:strVal val="visible"/>
                                      </p:to>
                                    </p:set>
                                    <p:animEffect transition="in" filter="fade">
                                      <p:cBhvr>
                                        <p:cTn id="37" dur="500"/>
                                        <p:tgtEl>
                                          <p:spTgt spid="6338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5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0" y="183588"/>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Clothing</a:t>
            </a:r>
            <a:endParaRPr lang="en-US" sz="4000" dirty="0" smtClean="0"/>
          </a:p>
        </p:txBody>
      </p:sp>
      <p:sp>
        <p:nvSpPr>
          <p:cNvPr id="16387" name="Rectangle 3"/>
          <p:cNvSpPr>
            <a:spLocks noGrp="1" noChangeArrowheads="1"/>
          </p:cNvSpPr>
          <p:nvPr>
            <p:ph idx="1"/>
          </p:nvPr>
        </p:nvSpPr>
        <p:spPr>
          <a:xfrm>
            <a:off x="399903" y="875710"/>
            <a:ext cx="5346700" cy="4916549"/>
          </a:xfrm>
        </p:spPr>
        <p:txBody>
          <a:bodyPr/>
          <a:lstStyle/>
          <a:p>
            <a:pPr eaLnBrk="1" hangingPunct="1">
              <a:lnSpc>
                <a:spcPct val="90000"/>
              </a:lnSpc>
              <a:spcAft>
                <a:spcPts val="600"/>
              </a:spcAft>
            </a:pPr>
            <a:r>
              <a:rPr lang="en-US" altLang="en-US" dirty="0" smtClean="0">
                <a:solidFill>
                  <a:srgbClr val="006666"/>
                </a:solidFill>
              </a:rPr>
              <a:t>Fire resistant </a:t>
            </a:r>
            <a:r>
              <a:rPr lang="en-US" altLang="en-US" sz="2800" dirty="0" smtClean="0">
                <a:solidFill>
                  <a:schemeClr val="accent2"/>
                </a:solidFill>
              </a:rPr>
              <a:t>(welding)</a:t>
            </a:r>
          </a:p>
          <a:p>
            <a:pPr eaLnBrk="1" hangingPunct="1">
              <a:lnSpc>
                <a:spcPct val="90000"/>
              </a:lnSpc>
              <a:spcAft>
                <a:spcPts val="600"/>
              </a:spcAft>
            </a:pPr>
            <a:r>
              <a:rPr lang="en-US" altLang="en-US" dirty="0" smtClean="0">
                <a:solidFill>
                  <a:srgbClr val="800000"/>
                </a:solidFill>
              </a:rPr>
              <a:t>Leather or rubber gloves, aprons, and shoes</a:t>
            </a:r>
            <a:r>
              <a:rPr lang="en-US" altLang="en-US" dirty="0" smtClean="0">
                <a:solidFill>
                  <a:srgbClr val="008000"/>
                </a:solidFill>
              </a:rPr>
              <a:t> </a:t>
            </a:r>
            <a:r>
              <a:rPr lang="en-US" altLang="en-US" sz="2800" dirty="0" smtClean="0">
                <a:solidFill>
                  <a:schemeClr val="accent2"/>
                </a:solidFill>
              </a:rPr>
              <a:t>(heavy, sharp, or rough materials)</a:t>
            </a:r>
          </a:p>
          <a:p>
            <a:pPr eaLnBrk="1" hangingPunct="1">
              <a:lnSpc>
                <a:spcPct val="90000"/>
              </a:lnSpc>
              <a:spcAft>
                <a:spcPts val="600"/>
              </a:spcAft>
            </a:pPr>
            <a:r>
              <a:rPr lang="en-US" altLang="en-US" dirty="0" smtClean="0">
                <a:solidFill>
                  <a:srgbClr val="FF0000"/>
                </a:solidFill>
              </a:rPr>
              <a:t>Close fitting </a:t>
            </a:r>
            <a:r>
              <a:rPr lang="en-US" altLang="en-US" sz="2800" dirty="0" smtClean="0">
                <a:solidFill>
                  <a:schemeClr val="accent2"/>
                </a:solidFill>
              </a:rPr>
              <a:t>(moving machinery)</a:t>
            </a:r>
          </a:p>
          <a:p>
            <a:pPr eaLnBrk="1" hangingPunct="1">
              <a:lnSpc>
                <a:spcPct val="90000"/>
              </a:lnSpc>
              <a:spcAft>
                <a:spcPts val="600"/>
              </a:spcAft>
            </a:pPr>
            <a:r>
              <a:rPr lang="en-US" altLang="en-US" dirty="0" smtClean="0">
                <a:solidFill>
                  <a:srgbClr val="006666"/>
                </a:solidFill>
              </a:rPr>
              <a:t>Heat/Cold resistant </a:t>
            </a:r>
            <a:r>
              <a:rPr lang="en-US" altLang="en-US" sz="2800" dirty="0" smtClean="0">
                <a:solidFill>
                  <a:schemeClr val="accent2"/>
                </a:solidFill>
              </a:rPr>
              <a:t>(hot or cold object or materials)</a:t>
            </a:r>
          </a:p>
          <a:p>
            <a:pPr eaLnBrk="1" hangingPunct="1">
              <a:lnSpc>
                <a:spcPct val="90000"/>
              </a:lnSpc>
              <a:spcAft>
                <a:spcPts val="600"/>
              </a:spcAft>
            </a:pPr>
            <a:r>
              <a:rPr lang="en-US" altLang="en-US" dirty="0" smtClean="0">
                <a:solidFill>
                  <a:srgbClr val="660066"/>
                </a:solidFill>
              </a:rPr>
              <a:t>Chemical resistant</a:t>
            </a:r>
            <a:r>
              <a:rPr lang="en-US" altLang="en-US" dirty="0" smtClean="0">
                <a:solidFill>
                  <a:srgbClr val="800000"/>
                </a:solidFill>
              </a:rPr>
              <a:t> </a:t>
            </a:r>
          </a:p>
        </p:txBody>
      </p:sp>
      <p:pic>
        <p:nvPicPr>
          <p:cNvPr id="16388" name="Picture 4" descr="weld"/>
          <p:cNvPicPr>
            <a:picLocks noChangeAspect="1" noChangeArrowheads="1"/>
          </p:cNvPicPr>
          <p:nvPr/>
        </p:nvPicPr>
        <p:blipFill>
          <a:blip r:embed="rId3" cstate="print"/>
          <a:srcRect/>
          <a:stretch>
            <a:fillRect/>
          </a:stretch>
        </p:blipFill>
        <p:spPr bwMode="auto">
          <a:xfrm>
            <a:off x="5269189" y="1010093"/>
            <a:ext cx="3584928" cy="41587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10</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fade">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fade">
                                      <p:cBhvr>
                                        <p:cTn id="17" dur="500"/>
                                        <p:tgtEl>
                                          <p:spTgt spid="163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fade">
                                      <p:cBhvr>
                                        <p:cTn id="22" dur="500"/>
                                        <p:tgtEl>
                                          <p:spTgt spid="163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387">
                                            <p:txEl>
                                              <p:pRg st="4" end="4"/>
                                            </p:txEl>
                                          </p:spTgt>
                                        </p:tgtEl>
                                        <p:attrNameLst>
                                          <p:attrName>style.visibility</p:attrName>
                                        </p:attrNameLst>
                                      </p:cBhvr>
                                      <p:to>
                                        <p:strVal val="visible"/>
                                      </p:to>
                                    </p:set>
                                    <p:animEffect transition="in" filter="fade">
                                      <p:cBhvr>
                                        <p:cTn id="27"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5"/>
          <p:cNvPicPr>
            <a:picLocks noChangeAspect="1" noChangeArrowheads="1"/>
          </p:cNvPicPr>
          <p:nvPr/>
        </p:nvPicPr>
        <p:blipFill>
          <a:blip r:embed="rId3" cstate="print"/>
          <a:srcRect/>
          <a:stretch>
            <a:fillRect/>
          </a:stretch>
        </p:blipFill>
        <p:spPr bwMode="auto">
          <a:xfrm>
            <a:off x="-30595" y="1419225"/>
            <a:ext cx="2780475" cy="3735388"/>
          </a:xfrm>
          <a:prstGeom prst="rect">
            <a:avLst/>
          </a:prstGeom>
          <a:noFill/>
          <a:ln w="9525">
            <a:noFill/>
            <a:miter lim="800000"/>
            <a:headEnd/>
            <a:tailEnd/>
          </a:ln>
        </p:spPr>
      </p:pic>
      <p:sp>
        <p:nvSpPr>
          <p:cNvPr id="18434" name="Rectangle 2"/>
          <p:cNvSpPr>
            <a:spLocks noGrp="1" noChangeArrowheads="1"/>
          </p:cNvSpPr>
          <p:nvPr>
            <p:ph type="title"/>
          </p:nvPr>
        </p:nvSpPr>
        <p:spPr bwMode="auto">
          <a:xfrm>
            <a:off x="42530" y="290681"/>
            <a:ext cx="9144000" cy="810873"/>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Employee Training</a:t>
            </a:r>
            <a:endParaRPr lang="en-US" sz="4000" dirty="0" smtClean="0"/>
          </a:p>
        </p:txBody>
      </p:sp>
      <p:sp>
        <p:nvSpPr>
          <p:cNvPr id="18435" name="Rectangle 3"/>
          <p:cNvSpPr>
            <a:spLocks noGrp="1" noChangeArrowheads="1"/>
          </p:cNvSpPr>
          <p:nvPr>
            <p:ph idx="1"/>
          </p:nvPr>
        </p:nvSpPr>
        <p:spPr>
          <a:xfrm>
            <a:off x="2355240" y="1250093"/>
            <a:ext cx="6519088" cy="4691063"/>
          </a:xfrm>
        </p:spPr>
        <p:txBody>
          <a:bodyPr/>
          <a:lstStyle/>
          <a:p>
            <a:pPr eaLnBrk="1" hangingPunct="1">
              <a:lnSpc>
                <a:spcPct val="80000"/>
              </a:lnSpc>
              <a:spcBef>
                <a:spcPts val="2400"/>
              </a:spcBef>
            </a:pPr>
            <a:r>
              <a:rPr lang="en-US" altLang="en-US" sz="2800" dirty="0" smtClean="0">
                <a:solidFill>
                  <a:srgbClr val="006666"/>
                </a:solidFill>
              </a:rPr>
              <a:t>Know when PPE is necessary.</a:t>
            </a:r>
            <a:endParaRPr lang="en-US" altLang="en-US" sz="2800" dirty="0" smtClean="0"/>
          </a:p>
          <a:p>
            <a:pPr eaLnBrk="1" hangingPunct="1">
              <a:lnSpc>
                <a:spcPct val="80000"/>
              </a:lnSpc>
              <a:spcBef>
                <a:spcPts val="2400"/>
              </a:spcBef>
            </a:pPr>
            <a:r>
              <a:rPr lang="en-US" altLang="en-US" sz="2800" dirty="0" smtClean="0"/>
              <a:t>Demonstrate proper use of PPE.</a:t>
            </a:r>
          </a:p>
          <a:p>
            <a:pPr eaLnBrk="1" hangingPunct="1">
              <a:lnSpc>
                <a:spcPct val="80000"/>
              </a:lnSpc>
              <a:spcBef>
                <a:spcPts val="2400"/>
              </a:spcBef>
            </a:pPr>
            <a:r>
              <a:rPr lang="en-US" altLang="en-US" sz="2800" dirty="0" smtClean="0">
                <a:solidFill>
                  <a:srgbClr val="800000"/>
                </a:solidFill>
              </a:rPr>
              <a:t>Determine type of necessary PPE.</a:t>
            </a:r>
          </a:p>
          <a:p>
            <a:pPr eaLnBrk="1" hangingPunct="1">
              <a:lnSpc>
                <a:spcPct val="80000"/>
              </a:lnSpc>
              <a:spcBef>
                <a:spcPts val="2400"/>
              </a:spcBef>
            </a:pPr>
            <a:r>
              <a:rPr lang="en-US" altLang="en-US" sz="2800" dirty="0" smtClean="0">
                <a:solidFill>
                  <a:schemeClr val="accent2"/>
                </a:solidFill>
              </a:rPr>
              <a:t>Know limitations of PPE.</a:t>
            </a:r>
            <a:endParaRPr lang="en-US" altLang="en-US" sz="2800" dirty="0" smtClean="0">
              <a:solidFill>
                <a:srgbClr val="CC3300"/>
              </a:solidFill>
            </a:endParaRPr>
          </a:p>
          <a:p>
            <a:pPr eaLnBrk="1" hangingPunct="1">
              <a:lnSpc>
                <a:spcPct val="80000"/>
              </a:lnSpc>
              <a:spcBef>
                <a:spcPts val="2400"/>
              </a:spcBef>
            </a:pPr>
            <a:r>
              <a:rPr lang="en-US" altLang="en-US" sz="2800" dirty="0" smtClean="0">
                <a:solidFill>
                  <a:srgbClr val="660066"/>
                </a:solidFill>
              </a:rPr>
              <a:t>Know how to don/doff, adjust, and wear PPE.</a:t>
            </a:r>
          </a:p>
          <a:p>
            <a:pPr eaLnBrk="1" hangingPunct="1">
              <a:lnSpc>
                <a:spcPct val="80000"/>
              </a:lnSpc>
              <a:spcBef>
                <a:spcPts val="2400"/>
              </a:spcBef>
            </a:pPr>
            <a:r>
              <a:rPr lang="en-US" altLang="en-US" sz="2800" dirty="0" smtClean="0">
                <a:solidFill>
                  <a:srgbClr val="CC3300"/>
                </a:solidFill>
              </a:rPr>
              <a:t>Properly care for, store, and inspect PPE.</a:t>
            </a:r>
          </a:p>
        </p:txBody>
      </p:sp>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11</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fade">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fade">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fade">
                                      <p:cBhvr>
                                        <p:cTn id="22" dur="500"/>
                                        <p:tgtEl>
                                          <p:spTgt spid="184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435">
                                            <p:txEl>
                                              <p:pRg st="4" end="4"/>
                                            </p:txEl>
                                          </p:spTgt>
                                        </p:tgtEl>
                                        <p:attrNameLst>
                                          <p:attrName>style.visibility</p:attrName>
                                        </p:attrNameLst>
                                      </p:cBhvr>
                                      <p:to>
                                        <p:strVal val="visible"/>
                                      </p:to>
                                    </p:set>
                                    <p:animEffect transition="in" filter="fade">
                                      <p:cBhvr>
                                        <p:cTn id="27" dur="500"/>
                                        <p:tgtEl>
                                          <p:spTgt spid="184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435">
                                            <p:txEl>
                                              <p:pRg st="5" end="5"/>
                                            </p:txEl>
                                          </p:spTgt>
                                        </p:tgtEl>
                                        <p:attrNameLst>
                                          <p:attrName>style.visibility</p:attrName>
                                        </p:attrNameLst>
                                      </p:cBhvr>
                                      <p:to>
                                        <p:strVal val="visible"/>
                                      </p:to>
                                    </p:set>
                                    <p:animEffect transition="in" filter="fade">
                                      <p:cBhvr>
                                        <p:cTn id="32" dur="5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0" y="378032"/>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Employee Training</a:t>
            </a:r>
            <a:r>
              <a:rPr lang="en-US" altLang="en-US" dirty="0" smtClean="0"/>
              <a:t> </a:t>
            </a:r>
            <a:r>
              <a:rPr lang="en-US" altLang="en-US" sz="2400" dirty="0" smtClean="0"/>
              <a:t>(Cont'd.)</a:t>
            </a:r>
            <a:endParaRPr lang="en-US" sz="2400" dirty="0" smtClean="0"/>
          </a:p>
        </p:txBody>
      </p:sp>
      <p:sp>
        <p:nvSpPr>
          <p:cNvPr id="636931" name="Rectangle 3"/>
          <p:cNvSpPr>
            <a:spLocks noGrp="1" noChangeArrowheads="1"/>
          </p:cNvSpPr>
          <p:nvPr>
            <p:ph idx="1"/>
          </p:nvPr>
        </p:nvSpPr>
        <p:spPr>
          <a:xfrm>
            <a:off x="636588" y="1765300"/>
            <a:ext cx="7756525" cy="4462463"/>
          </a:xfrm>
        </p:spPr>
        <p:txBody>
          <a:bodyPr/>
          <a:lstStyle/>
          <a:p>
            <a:pPr eaLnBrk="1" hangingPunct="1">
              <a:buFontTx/>
              <a:buNone/>
              <a:defRPr/>
            </a:pPr>
            <a:r>
              <a:rPr lang="en-US" altLang="en-US" sz="3600" u="sng" dirty="0" smtClean="0">
                <a:solidFill>
                  <a:schemeClr val="accent2"/>
                </a:solidFill>
              </a:rPr>
              <a:t>Retraining is required when: </a:t>
            </a:r>
          </a:p>
          <a:p>
            <a:pPr marL="682625" indent="-217488" eaLnBrk="1" hangingPunct="1">
              <a:spcBef>
                <a:spcPts val="2400"/>
              </a:spcBef>
              <a:defRPr/>
            </a:pPr>
            <a:r>
              <a:rPr lang="en-US" altLang="en-US" dirty="0" smtClean="0">
                <a:solidFill>
                  <a:srgbClr val="006666"/>
                </a:solidFill>
              </a:rPr>
              <a:t>Workplace changes require new PPE</a:t>
            </a:r>
          </a:p>
          <a:p>
            <a:pPr marL="682625" indent="-217488" eaLnBrk="1" hangingPunct="1">
              <a:spcBef>
                <a:spcPts val="2400"/>
              </a:spcBef>
              <a:defRPr/>
            </a:pPr>
            <a:r>
              <a:rPr lang="en-US" altLang="en-US" dirty="0" smtClean="0">
                <a:solidFill>
                  <a:srgbClr val="660066"/>
                </a:solidFill>
              </a:rPr>
              <a:t>PPE changes (upgrades)</a:t>
            </a:r>
            <a:r>
              <a:rPr lang="en-US" altLang="en-US" dirty="0" smtClean="0">
                <a:solidFill>
                  <a:srgbClr val="006666"/>
                </a:solidFill>
              </a:rPr>
              <a:t> </a:t>
            </a:r>
          </a:p>
          <a:p>
            <a:pPr marL="682625" indent="-217488" eaLnBrk="1" hangingPunct="1">
              <a:spcBef>
                <a:spcPts val="2400"/>
              </a:spcBef>
              <a:defRPr/>
            </a:pPr>
            <a:r>
              <a:rPr lang="en-US" altLang="en-US" dirty="0" smtClean="0">
                <a:solidFill>
                  <a:srgbClr val="CC3300"/>
                </a:solidFill>
              </a:rPr>
              <a:t>Documented improper use or wear of PPE by one or more employees</a:t>
            </a: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12</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6931">
                                            <p:txEl>
                                              <p:pRg st="0" end="0"/>
                                            </p:txEl>
                                          </p:spTgt>
                                        </p:tgtEl>
                                        <p:attrNameLst>
                                          <p:attrName>style.visibility</p:attrName>
                                        </p:attrNameLst>
                                      </p:cBhvr>
                                      <p:to>
                                        <p:strVal val="visible"/>
                                      </p:to>
                                    </p:set>
                                    <p:animEffect transition="in" filter="fade">
                                      <p:cBhvr>
                                        <p:cTn id="7" dur="2000"/>
                                        <p:tgtEl>
                                          <p:spTgt spid="6369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36931">
                                            <p:txEl>
                                              <p:pRg st="1" end="1"/>
                                            </p:txEl>
                                          </p:spTgt>
                                        </p:tgtEl>
                                        <p:attrNameLst>
                                          <p:attrName>style.visibility</p:attrName>
                                        </p:attrNameLst>
                                      </p:cBhvr>
                                      <p:to>
                                        <p:strVal val="visible"/>
                                      </p:to>
                                    </p:set>
                                    <p:animEffect transition="in" filter="fade">
                                      <p:cBhvr>
                                        <p:cTn id="12" dur="2000"/>
                                        <p:tgtEl>
                                          <p:spTgt spid="6369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36931">
                                            <p:txEl>
                                              <p:pRg st="2" end="2"/>
                                            </p:txEl>
                                          </p:spTgt>
                                        </p:tgtEl>
                                        <p:attrNameLst>
                                          <p:attrName>style.visibility</p:attrName>
                                        </p:attrNameLst>
                                      </p:cBhvr>
                                      <p:to>
                                        <p:strVal val="visible"/>
                                      </p:to>
                                    </p:set>
                                    <p:animEffect transition="in" filter="fade">
                                      <p:cBhvr>
                                        <p:cTn id="17" dur="2000"/>
                                        <p:tgtEl>
                                          <p:spTgt spid="6369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36931">
                                            <p:txEl>
                                              <p:pRg st="3" end="3"/>
                                            </p:txEl>
                                          </p:spTgt>
                                        </p:tgtEl>
                                        <p:attrNameLst>
                                          <p:attrName>style.visibility</p:attrName>
                                        </p:attrNameLst>
                                      </p:cBhvr>
                                      <p:to>
                                        <p:strVal val="visible"/>
                                      </p:to>
                                    </p:set>
                                    <p:animEffect transition="in" filter="fade">
                                      <p:cBhvr>
                                        <p:cTn id="22" dur="2000"/>
                                        <p:tgtEl>
                                          <p:spTgt spid="6369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0" y="336578"/>
            <a:ext cx="9058940" cy="85677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Eye and Face Protection</a:t>
            </a:r>
            <a:endParaRPr lang="en-US" sz="4000" dirty="0" smtClean="0"/>
          </a:p>
        </p:txBody>
      </p:sp>
      <p:sp>
        <p:nvSpPr>
          <p:cNvPr id="20483" name="Rectangle 3"/>
          <p:cNvSpPr>
            <a:spLocks noGrp="1" noChangeArrowheads="1"/>
          </p:cNvSpPr>
          <p:nvPr>
            <p:ph idx="1"/>
          </p:nvPr>
        </p:nvSpPr>
        <p:spPr>
          <a:xfrm>
            <a:off x="372140" y="1096806"/>
            <a:ext cx="6943060" cy="4759325"/>
          </a:xfrm>
        </p:spPr>
        <p:txBody>
          <a:bodyPr/>
          <a:lstStyle/>
          <a:p>
            <a:pPr eaLnBrk="1" hangingPunct="1">
              <a:lnSpc>
                <a:spcPct val="90000"/>
              </a:lnSpc>
              <a:spcBef>
                <a:spcPts val="1800"/>
              </a:spcBef>
            </a:pPr>
            <a:r>
              <a:rPr lang="en-US" altLang="en-US" dirty="0" smtClean="0"/>
              <a:t>Must meet ANSI Z87.1-1989 standards</a:t>
            </a:r>
          </a:p>
          <a:p>
            <a:pPr eaLnBrk="1" hangingPunct="1">
              <a:lnSpc>
                <a:spcPct val="90000"/>
              </a:lnSpc>
              <a:spcBef>
                <a:spcPts val="1800"/>
              </a:spcBef>
            </a:pPr>
            <a:r>
              <a:rPr lang="en-US" altLang="en-US" dirty="0" smtClean="0">
                <a:solidFill>
                  <a:srgbClr val="006666"/>
                </a:solidFill>
              </a:rPr>
              <a:t>Safety glasses</a:t>
            </a:r>
          </a:p>
          <a:p>
            <a:pPr lvl="1" eaLnBrk="1" hangingPunct="1">
              <a:lnSpc>
                <a:spcPct val="90000"/>
              </a:lnSpc>
              <a:spcBef>
                <a:spcPts val="1800"/>
              </a:spcBef>
            </a:pPr>
            <a:r>
              <a:rPr lang="en-US" altLang="en-US" dirty="0" smtClean="0"/>
              <a:t>Flying objects</a:t>
            </a:r>
          </a:p>
          <a:p>
            <a:pPr eaLnBrk="1" hangingPunct="1">
              <a:lnSpc>
                <a:spcPct val="90000"/>
              </a:lnSpc>
              <a:spcBef>
                <a:spcPts val="1800"/>
              </a:spcBef>
            </a:pPr>
            <a:r>
              <a:rPr lang="en-US" altLang="en-US" dirty="0" smtClean="0">
                <a:solidFill>
                  <a:srgbClr val="006666"/>
                </a:solidFill>
              </a:rPr>
              <a:t>Goggles</a:t>
            </a:r>
          </a:p>
          <a:p>
            <a:pPr lvl="1" eaLnBrk="1" hangingPunct="1">
              <a:lnSpc>
                <a:spcPct val="90000"/>
              </a:lnSpc>
              <a:spcBef>
                <a:spcPts val="1800"/>
              </a:spcBef>
            </a:pPr>
            <a:r>
              <a:rPr lang="en-US" altLang="en-US" dirty="0" smtClean="0"/>
              <a:t>Dust</a:t>
            </a:r>
          </a:p>
          <a:p>
            <a:pPr lvl="1" eaLnBrk="1" hangingPunct="1">
              <a:lnSpc>
                <a:spcPct val="90000"/>
              </a:lnSpc>
              <a:spcBef>
                <a:spcPts val="1800"/>
              </a:spcBef>
            </a:pPr>
            <a:r>
              <a:rPr lang="en-US" altLang="en-US" dirty="0" smtClean="0"/>
              <a:t>Liquid materials</a:t>
            </a:r>
          </a:p>
          <a:p>
            <a:pPr lvl="1" eaLnBrk="1" hangingPunct="1">
              <a:lnSpc>
                <a:spcPct val="90000"/>
              </a:lnSpc>
              <a:spcBef>
                <a:spcPts val="1800"/>
              </a:spcBef>
            </a:pPr>
            <a:r>
              <a:rPr lang="en-US" altLang="en-US" dirty="0" smtClean="0"/>
              <a:t>Gases and vapors</a:t>
            </a:r>
          </a:p>
          <a:p>
            <a:pPr eaLnBrk="1" hangingPunct="1">
              <a:lnSpc>
                <a:spcPct val="90000"/>
              </a:lnSpc>
            </a:pPr>
            <a:endParaRPr lang="en-US" sz="2800" dirty="0" smtClean="0">
              <a:solidFill>
                <a:schemeClr val="accent2"/>
              </a:solidFill>
            </a:endParaRPr>
          </a:p>
        </p:txBody>
      </p:sp>
      <p:pic>
        <p:nvPicPr>
          <p:cNvPr id="20484" name="Picture 4"/>
          <p:cNvPicPr>
            <a:picLocks noChangeAspect="1" noChangeArrowheads="1"/>
          </p:cNvPicPr>
          <p:nvPr/>
        </p:nvPicPr>
        <p:blipFill>
          <a:blip r:embed="rId3" cstate="print"/>
          <a:stretch>
            <a:fillRect/>
          </a:stretch>
        </p:blipFill>
        <p:spPr bwMode="auto">
          <a:xfrm>
            <a:off x="4285955" y="2000027"/>
            <a:ext cx="4534490" cy="24755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13</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fade">
                                      <p:cBhvr>
                                        <p:cTn id="12" dur="500"/>
                                        <p:tgtEl>
                                          <p:spTgt spid="2048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animEffect transition="in" filter="fade">
                                      <p:cBhvr>
                                        <p:cTn id="15" dur="500"/>
                                        <p:tgtEl>
                                          <p:spTgt spid="2048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483">
                                            <p:txEl>
                                              <p:pRg st="3" end="3"/>
                                            </p:txEl>
                                          </p:spTgt>
                                        </p:tgtEl>
                                        <p:attrNameLst>
                                          <p:attrName>style.visibility</p:attrName>
                                        </p:attrNameLst>
                                      </p:cBhvr>
                                      <p:to>
                                        <p:strVal val="visible"/>
                                      </p:to>
                                    </p:set>
                                    <p:animEffect transition="in" filter="fade">
                                      <p:cBhvr>
                                        <p:cTn id="20" dur="500"/>
                                        <p:tgtEl>
                                          <p:spTgt spid="2048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483">
                                            <p:txEl>
                                              <p:pRg st="4" end="4"/>
                                            </p:txEl>
                                          </p:spTgt>
                                        </p:tgtEl>
                                        <p:attrNameLst>
                                          <p:attrName>style.visibility</p:attrName>
                                        </p:attrNameLst>
                                      </p:cBhvr>
                                      <p:to>
                                        <p:strVal val="visible"/>
                                      </p:to>
                                    </p:set>
                                    <p:animEffect transition="in" filter="fade">
                                      <p:cBhvr>
                                        <p:cTn id="23" dur="500"/>
                                        <p:tgtEl>
                                          <p:spTgt spid="2048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483">
                                            <p:txEl>
                                              <p:pRg st="5" end="5"/>
                                            </p:txEl>
                                          </p:spTgt>
                                        </p:tgtEl>
                                        <p:attrNameLst>
                                          <p:attrName>style.visibility</p:attrName>
                                        </p:attrNameLst>
                                      </p:cBhvr>
                                      <p:to>
                                        <p:strVal val="visible"/>
                                      </p:to>
                                    </p:set>
                                    <p:animEffect transition="in" filter="fade">
                                      <p:cBhvr>
                                        <p:cTn id="26" dur="500"/>
                                        <p:tgtEl>
                                          <p:spTgt spid="2048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483">
                                            <p:txEl>
                                              <p:pRg st="6" end="6"/>
                                            </p:txEl>
                                          </p:spTgt>
                                        </p:tgtEl>
                                        <p:attrNameLst>
                                          <p:attrName>style.visibility</p:attrName>
                                        </p:attrNameLst>
                                      </p:cBhvr>
                                      <p:to>
                                        <p:strVal val="visible"/>
                                      </p:to>
                                    </p:set>
                                    <p:animEffect transition="in" filter="fade">
                                      <p:cBhvr>
                                        <p:cTn id="29" dur="5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0" y="-43523"/>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Eye and Face Protection</a:t>
            </a:r>
            <a:r>
              <a:rPr lang="en-US" altLang="en-US" sz="4700" dirty="0" smtClean="0"/>
              <a:t> </a:t>
            </a:r>
            <a:r>
              <a:rPr lang="en-US" altLang="en-US" sz="2400" dirty="0" smtClean="0"/>
              <a:t>(Cont'd.)</a:t>
            </a:r>
            <a:endParaRPr lang="en-US" sz="2400" dirty="0" smtClean="0"/>
          </a:p>
        </p:txBody>
      </p:sp>
      <p:sp>
        <p:nvSpPr>
          <p:cNvPr id="21507" name="Rectangle 3"/>
          <p:cNvSpPr>
            <a:spLocks noGrp="1" noChangeArrowheads="1"/>
          </p:cNvSpPr>
          <p:nvPr>
            <p:ph idx="1"/>
          </p:nvPr>
        </p:nvSpPr>
        <p:spPr>
          <a:xfrm>
            <a:off x="3751836" y="808641"/>
            <a:ext cx="5537200" cy="5432431"/>
          </a:xfrm>
        </p:spPr>
        <p:txBody>
          <a:bodyPr/>
          <a:lstStyle/>
          <a:p>
            <a:pPr eaLnBrk="1" hangingPunct="1">
              <a:lnSpc>
                <a:spcPct val="90000"/>
              </a:lnSpc>
              <a:spcBef>
                <a:spcPts val="1800"/>
              </a:spcBef>
            </a:pPr>
            <a:r>
              <a:rPr lang="en-US" altLang="en-US" sz="2800" dirty="0" smtClean="0">
                <a:solidFill>
                  <a:srgbClr val="006666"/>
                </a:solidFill>
              </a:rPr>
              <a:t>Face shield</a:t>
            </a:r>
          </a:p>
          <a:p>
            <a:pPr lvl="1" eaLnBrk="1" hangingPunct="1">
              <a:lnSpc>
                <a:spcPct val="90000"/>
              </a:lnSpc>
              <a:spcBef>
                <a:spcPts val="1800"/>
              </a:spcBef>
            </a:pPr>
            <a:r>
              <a:rPr lang="en-US" altLang="en-US" sz="2400" dirty="0" smtClean="0"/>
              <a:t>Overall protection for the face and eyes (does not eliminate need for safety glasses)</a:t>
            </a:r>
          </a:p>
          <a:p>
            <a:pPr eaLnBrk="1" hangingPunct="1">
              <a:lnSpc>
                <a:spcPct val="90000"/>
              </a:lnSpc>
              <a:spcBef>
                <a:spcPts val="1800"/>
              </a:spcBef>
            </a:pPr>
            <a:r>
              <a:rPr lang="en-US" altLang="en-US" sz="2800" dirty="0" smtClean="0">
                <a:solidFill>
                  <a:srgbClr val="800000"/>
                </a:solidFill>
              </a:rPr>
              <a:t>Shaded filter lenses 	</a:t>
            </a:r>
          </a:p>
          <a:p>
            <a:pPr lvl="1" eaLnBrk="1" hangingPunct="1">
              <a:lnSpc>
                <a:spcPct val="90000"/>
              </a:lnSpc>
              <a:spcBef>
                <a:spcPts val="1800"/>
              </a:spcBef>
            </a:pPr>
            <a:r>
              <a:rPr lang="en-US" altLang="en-US" sz="2400" dirty="0" smtClean="0"/>
              <a:t>Protects the eyes from bright welding arc or flame</a:t>
            </a:r>
          </a:p>
          <a:p>
            <a:pPr eaLnBrk="1" hangingPunct="1">
              <a:lnSpc>
                <a:spcPct val="90000"/>
              </a:lnSpc>
              <a:spcBef>
                <a:spcPts val="1800"/>
              </a:spcBef>
            </a:pPr>
            <a:r>
              <a:rPr lang="en-US" altLang="en-US" sz="2800" dirty="0" smtClean="0">
                <a:solidFill>
                  <a:srgbClr val="660066"/>
                </a:solidFill>
              </a:rPr>
              <a:t>Prescription eyewear  </a:t>
            </a:r>
          </a:p>
          <a:p>
            <a:pPr lvl="1" eaLnBrk="1" hangingPunct="1">
              <a:lnSpc>
                <a:spcPct val="90000"/>
              </a:lnSpc>
              <a:spcBef>
                <a:spcPts val="1800"/>
              </a:spcBef>
            </a:pPr>
            <a:r>
              <a:rPr lang="en-US" altLang="en-US" sz="2400" dirty="0" smtClean="0"/>
              <a:t>Use polycarbonate lenses, no glass or contact lenses</a:t>
            </a:r>
          </a:p>
          <a:p>
            <a:pPr lvl="1" eaLnBrk="1" hangingPunct="1">
              <a:lnSpc>
                <a:spcPct val="90000"/>
              </a:lnSpc>
              <a:spcBef>
                <a:spcPts val="1800"/>
              </a:spcBef>
            </a:pPr>
            <a:r>
              <a:rPr lang="en-US" altLang="en-US" sz="2400" dirty="0" smtClean="0"/>
              <a:t>Use side shields</a:t>
            </a:r>
            <a:endParaRPr lang="en-US" sz="2400" dirty="0" smtClean="0"/>
          </a:p>
          <a:p>
            <a:pPr eaLnBrk="1" hangingPunct="1">
              <a:lnSpc>
                <a:spcPct val="90000"/>
              </a:lnSpc>
            </a:pPr>
            <a:endParaRPr lang="en-US" sz="2800" dirty="0" smtClean="0"/>
          </a:p>
        </p:txBody>
      </p:sp>
      <p:pic>
        <p:nvPicPr>
          <p:cNvPr id="638980" name="Picture 4" descr="MVC-021S"/>
          <p:cNvPicPr>
            <a:picLocks noChangeAspect="1" noChangeArrowheads="1"/>
          </p:cNvPicPr>
          <p:nvPr/>
        </p:nvPicPr>
        <p:blipFill>
          <a:blip r:embed="rId3" cstate="print"/>
          <a:stretch>
            <a:fillRect/>
          </a:stretch>
        </p:blipFill>
        <p:spPr bwMode="auto">
          <a:xfrm>
            <a:off x="191110" y="808641"/>
            <a:ext cx="1668890" cy="23356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509" name="Picture 5" descr="j0182528"/>
          <p:cNvPicPr>
            <a:picLocks noChangeAspect="1" noChangeArrowheads="1"/>
          </p:cNvPicPr>
          <p:nvPr/>
        </p:nvPicPr>
        <p:blipFill>
          <a:blip r:embed="rId4" cstate="print"/>
          <a:stretch>
            <a:fillRect/>
          </a:stretch>
        </p:blipFill>
        <p:spPr bwMode="auto">
          <a:xfrm>
            <a:off x="1472127" y="2896003"/>
            <a:ext cx="2199322" cy="30780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14</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1000"/>
                                  </p:stCondLst>
                                  <p:childTnLst>
                                    <p:set>
                                      <p:cBhvr>
                                        <p:cTn id="6" dur="1" fill="hold">
                                          <p:stCondLst>
                                            <p:cond delay="0"/>
                                          </p:stCondLst>
                                        </p:cTn>
                                        <p:tgtEl>
                                          <p:spTgt spid="638980"/>
                                        </p:tgtEl>
                                        <p:attrNameLst>
                                          <p:attrName>style.visibility</p:attrName>
                                        </p:attrNameLst>
                                      </p:cBhvr>
                                      <p:to>
                                        <p:strVal val="visible"/>
                                      </p:to>
                                    </p:set>
                                    <p:anim calcmode="lin" valueType="num">
                                      <p:cBhvr additive="base">
                                        <p:cTn id="7" dur="500" fill="hold"/>
                                        <p:tgtEl>
                                          <p:spTgt spid="638980"/>
                                        </p:tgtEl>
                                        <p:attrNameLst>
                                          <p:attrName>ppt_x</p:attrName>
                                        </p:attrNameLst>
                                      </p:cBhvr>
                                      <p:tavLst>
                                        <p:tav tm="0">
                                          <p:val>
                                            <p:strVal val="0-#ppt_w/2"/>
                                          </p:val>
                                        </p:tav>
                                        <p:tav tm="100000">
                                          <p:val>
                                            <p:strVal val="#ppt_x"/>
                                          </p:val>
                                        </p:tav>
                                      </p:tavLst>
                                    </p:anim>
                                    <p:anim calcmode="lin" valueType="num">
                                      <p:cBhvr additive="base">
                                        <p:cTn id="8" dur="500" fill="hold"/>
                                        <p:tgtEl>
                                          <p:spTgt spid="63898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1507">
                                            <p:txEl>
                                              <p:pRg st="0" end="0"/>
                                            </p:txEl>
                                          </p:spTgt>
                                        </p:tgtEl>
                                        <p:attrNameLst>
                                          <p:attrName>style.visibility</p:attrName>
                                        </p:attrNameLst>
                                      </p:cBhvr>
                                      <p:to>
                                        <p:strVal val="visible"/>
                                      </p:to>
                                    </p:set>
                                    <p:animEffect transition="in" filter="fade">
                                      <p:cBhvr>
                                        <p:cTn id="13" dur="500"/>
                                        <p:tgtEl>
                                          <p:spTgt spid="2150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507">
                                            <p:txEl>
                                              <p:pRg st="1" end="1"/>
                                            </p:txEl>
                                          </p:spTgt>
                                        </p:tgtEl>
                                        <p:attrNameLst>
                                          <p:attrName>style.visibility</p:attrName>
                                        </p:attrNameLst>
                                      </p:cBhvr>
                                      <p:to>
                                        <p:strVal val="visible"/>
                                      </p:to>
                                    </p:set>
                                    <p:animEffect transition="in" filter="fade">
                                      <p:cBhvr>
                                        <p:cTn id="16" dur="500"/>
                                        <p:tgtEl>
                                          <p:spTgt spid="2150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1507">
                                            <p:txEl>
                                              <p:pRg st="2" end="2"/>
                                            </p:txEl>
                                          </p:spTgt>
                                        </p:tgtEl>
                                        <p:attrNameLst>
                                          <p:attrName>style.visibility</p:attrName>
                                        </p:attrNameLst>
                                      </p:cBhvr>
                                      <p:to>
                                        <p:strVal val="visible"/>
                                      </p:to>
                                    </p:set>
                                    <p:animEffect transition="in" filter="fade">
                                      <p:cBhvr>
                                        <p:cTn id="21" dur="500"/>
                                        <p:tgtEl>
                                          <p:spTgt spid="21507">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507">
                                            <p:txEl>
                                              <p:pRg st="3" end="3"/>
                                            </p:txEl>
                                          </p:spTgt>
                                        </p:tgtEl>
                                        <p:attrNameLst>
                                          <p:attrName>style.visibility</p:attrName>
                                        </p:attrNameLst>
                                      </p:cBhvr>
                                      <p:to>
                                        <p:strVal val="visible"/>
                                      </p:to>
                                    </p:set>
                                    <p:animEffect transition="in" filter="fade">
                                      <p:cBhvr>
                                        <p:cTn id="24" dur="500"/>
                                        <p:tgtEl>
                                          <p:spTgt spid="21507">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1507">
                                            <p:txEl>
                                              <p:pRg st="4" end="4"/>
                                            </p:txEl>
                                          </p:spTgt>
                                        </p:tgtEl>
                                        <p:attrNameLst>
                                          <p:attrName>style.visibility</p:attrName>
                                        </p:attrNameLst>
                                      </p:cBhvr>
                                      <p:to>
                                        <p:strVal val="visible"/>
                                      </p:to>
                                    </p:set>
                                    <p:animEffect transition="in" filter="fade">
                                      <p:cBhvr>
                                        <p:cTn id="29" dur="500"/>
                                        <p:tgtEl>
                                          <p:spTgt spid="21507">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507">
                                            <p:txEl>
                                              <p:pRg st="5" end="5"/>
                                            </p:txEl>
                                          </p:spTgt>
                                        </p:tgtEl>
                                        <p:attrNameLst>
                                          <p:attrName>style.visibility</p:attrName>
                                        </p:attrNameLst>
                                      </p:cBhvr>
                                      <p:to>
                                        <p:strVal val="visible"/>
                                      </p:to>
                                    </p:set>
                                    <p:animEffect transition="in" filter="fade">
                                      <p:cBhvr>
                                        <p:cTn id="32" dur="500"/>
                                        <p:tgtEl>
                                          <p:spTgt spid="21507">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1507">
                                            <p:txEl>
                                              <p:pRg st="6" end="6"/>
                                            </p:txEl>
                                          </p:spTgt>
                                        </p:tgtEl>
                                        <p:attrNameLst>
                                          <p:attrName>style.visibility</p:attrName>
                                        </p:attrNameLst>
                                      </p:cBhvr>
                                      <p:to>
                                        <p:strVal val="visible"/>
                                      </p:to>
                                    </p:set>
                                    <p:animEffect transition="in" filter="fade">
                                      <p:cBhvr>
                                        <p:cTn id="35" dur="500"/>
                                        <p:tgtEl>
                                          <p:spTgt spid="215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74428" y="275382"/>
            <a:ext cx="9218428" cy="764975"/>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altLang="en-US" sz="4000" dirty="0" smtClean="0"/>
              <a:t>Wear and Care of Eye Protection</a:t>
            </a:r>
            <a:r>
              <a:rPr lang="en-US" altLang="en-US" sz="4000" b="1" dirty="0" smtClean="0"/>
              <a:t/>
            </a:r>
            <a:br>
              <a:rPr lang="en-US" altLang="en-US" sz="4000" b="1" dirty="0" smtClean="0"/>
            </a:br>
            <a:endParaRPr lang="en-US" sz="4000" b="1" dirty="0" smtClean="0"/>
          </a:p>
        </p:txBody>
      </p:sp>
      <p:sp>
        <p:nvSpPr>
          <p:cNvPr id="22531" name="Rectangle 3"/>
          <p:cNvSpPr>
            <a:spLocks noGrp="1" noChangeArrowheads="1"/>
          </p:cNvSpPr>
          <p:nvPr>
            <p:ph idx="1"/>
          </p:nvPr>
        </p:nvSpPr>
        <p:spPr>
          <a:xfrm>
            <a:off x="419986" y="880516"/>
            <a:ext cx="8229600" cy="4525963"/>
          </a:xfrm>
        </p:spPr>
        <p:txBody>
          <a:bodyPr/>
          <a:lstStyle/>
          <a:p>
            <a:pPr>
              <a:spcBef>
                <a:spcPct val="30000"/>
              </a:spcBef>
            </a:pPr>
            <a:r>
              <a:rPr lang="en-US" altLang="en-US" dirty="0" smtClean="0">
                <a:solidFill>
                  <a:srgbClr val="006666"/>
                </a:solidFill>
              </a:rPr>
              <a:t>Fits comfortably</a:t>
            </a:r>
          </a:p>
          <a:p>
            <a:pPr>
              <a:spcBef>
                <a:spcPct val="30000"/>
              </a:spcBef>
            </a:pPr>
            <a:r>
              <a:rPr lang="en-US" altLang="en-US" dirty="0" smtClean="0">
                <a:solidFill>
                  <a:srgbClr val="800000"/>
                </a:solidFill>
              </a:rPr>
              <a:t>Vision not blocked or distorted</a:t>
            </a:r>
          </a:p>
          <a:p>
            <a:pPr>
              <a:spcBef>
                <a:spcPct val="30000"/>
              </a:spcBef>
            </a:pPr>
            <a:r>
              <a:rPr lang="en-US" altLang="en-US" dirty="0" smtClean="0">
                <a:solidFill>
                  <a:srgbClr val="008000"/>
                </a:solidFill>
              </a:rPr>
              <a:t>Use before exposed to the hazards</a:t>
            </a:r>
          </a:p>
          <a:p>
            <a:pPr>
              <a:spcBef>
                <a:spcPct val="30000"/>
              </a:spcBef>
            </a:pPr>
            <a:r>
              <a:rPr lang="en-US" altLang="en-US" dirty="0" smtClean="0">
                <a:solidFill>
                  <a:srgbClr val="FF0000"/>
                </a:solidFill>
              </a:rPr>
              <a:t>Clean up with soap and water</a:t>
            </a:r>
          </a:p>
          <a:p>
            <a:pPr>
              <a:spcBef>
                <a:spcPct val="30000"/>
              </a:spcBef>
            </a:pPr>
            <a:r>
              <a:rPr lang="en-US" altLang="en-US" dirty="0" smtClean="0">
                <a:solidFill>
                  <a:srgbClr val="009999"/>
                </a:solidFill>
              </a:rPr>
              <a:t>Dispose of scratched or damaged glasses</a:t>
            </a:r>
          </a:p>
          <a:p>
            <a:endParaRPr lang="en-US" dirty="0" smtClean="0"/>
          </a:p>
        </p:txBody>
      </p:sp>
      <p:pic>
        <p:nvPicPr>
          <p:cNvPr id="22532" name="Picture 4" descr="MCj00978550000[1]"/>
          <p:cNvPicPr>
            <a:picLocks noChangeAspect="1" noChangeArrowheads="1"/>
          </p:cNvPicPr>
          <p:nvPr/>
        </p:nvPicPr>
        <p:blipFill>
          <a:blip r:embed="rId3" cstate="print"/>
          <a:stretch>
            <a:fillRect/>
          </a:stretch>
        </p:blipFill>
        <p:spPr bwMode="auto">
          <a:xfrm>
            <a:off x="7302094" y="994085"/>
            <a:ext cx="1533147" cy="23547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533" name="Picture 5"/>
          <p:cNvPicPr>
            <a:picLocks noChangeAspect="1" noChangeArrowheads="1"/>
          </p:cNvPicPr>
          <p:nvPr/>
        </p:nvPicPr>
        <p:blipFill>
          <a:blip r:embed="rId4" cstate="print"/>
          <a:srcRect/>
          <a:stretch>
            <a:fillRect/>
          </a:stretch>
        </p:blipFill>
        <p:spPr bwMode="auto">
          <a:xfrm>
            <a:off x="4109254" y="4214536"/>
            <a:ext cx="4725987" cy="1625600"/>
          </a:xfrm>
          <a:prstGeom prst="rect">
            <a:avLst/>
          </a:prstGeom>
          <a:noFill/>
          <a:ln w="9525">
            <a:noFill/>
            <a:miter lim="800000"/>
            <a:headEnd/>
            <a:tailEnd/>
          </a:ln>
        </p:spPr>
      </p:pic>
      <p:pic>
        <p:nvPicPr>
          <p:cNvPr id="8" name="Picture 7" descr="2004-08-28_Soap_bubble.jpg"/>
          <p:cNvPicPr>
            <a:picLocks noChangeAspect="1"/>
          </p:cNvPicPr>
          <p:nvPr/>
        </p:nvPicPr>
        <p:blipFill>
          <a:blip r:embed="rId5" cstate="print"/>
          <a:stretch>
            <a:fillRect/>
          </a:stretch>
        </p:blipFill>
        <p:spPr>
          <a:xfrm>
            <a:off x="1978493" y="4092154"/>
            <a:ext cx="1845426" cy="1870364"/>
          </a:xfrm>
          <a:prstGeom prst="rect">
            <a:avLst/>
          </a:prstGeom>
        </p:spPr>
      </p:pic>
      <p:sp>
        <p:nvSpPr>
          <p:cNvPr id="9"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15</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fade">
                                      <p:cBhvr>
                                        <p:cTn id="12" dur="5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fade">
                                      <p:cBhvr>
                                        <p:cTn id="17" dur="500"/>
                                        <p:tgtEl>
                                          <p:spTgt spid="225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fade">
                                      <p:cBhvr>
                                        <p:cTn id="22" dur="500"/>
                                        <p:tgtEl>
                                          <p:spTgt spid="225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animEffect transition="in" filter="fade">
                                      <p:cBhvr>
                                        <p:cTn id="27" dur="500"/>
                                        <p:tgtEl>
                                          <p:spTgt spid="22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0" y="336578"/>
            <a:ext cx="9144000" cy="872071"/>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Noise</a:t>
            </a:r>
          </a:p>
        </p:txBody>
      </p:sp>
      <p:sp>
        <p:nvSpPr>
          <p:cNvPr id="25603" name="Rectangle 3"/>
          <p:cNvSpPr>
            <a:spLocks noGrp="1" noChangeArrowheads="1"/>
          </p:cNvSpPr>
          <p:nvPr>
            <p:ph idx="1"/>
          </p:nvPr>
        </p:nvSpPr>
        <p:spPr>
          <a:xfrm>
            <a:off x="315986" y="1091372"/>
            <a:ext cx="8566203" cy="4525963"/>
          </a:xfrm>
        </p:spPr>
        <p:txBody>
          <a:bodyPr/>
          <a:lstStyle/>
          <a:p>
            <a:pPr>
              <a:spcBef>
                <a:spcPts val="3000"/>
              </a:spcBef>
            </a:pPr>
            <a:r>
              <a:rPr lang="en-US" dirty="0" smtClean="0"/>
              <a:t>Noise induced hearing loss is caused by sound power levels greater than 85 decibels average over an 8 hour period</a:t>
            </a:r>
          </a:p>
          <a:p>
            <a:pPr>
              <a:spcBef>
                <a:spcPts val="3000"/>
              </a:spcBef>
            </a:pPr>
            <a:r>
              <a:rPr lang="en-US" u="sng" dirty="0" smtClean="0"/>
              <a:t>Affects the ability to hear high frequency sounds</a:t>
            </a:r>
          </a:p>
        </p:txBody>
      </p:sp>
      <p:pic>
        <p:nvPicPr>
          <p:cNvPr id="25605" name="Picture 5" descr="C:\Users\Gary\AppData\Local\Microsoft\Windows\Temporary Internet Files\Content.IE5\BX91TMWE\MCBD08317_0000[1].wmf"/>
          <p:cNvPicPr>
            <a:picLocks noChangeAspect="1" noChangeArrowheads="1"/>
          </p:cNvPicPr>
          <p:nvPr/>
        </p:nvPicPr>
        <p:blipFill>
          <a:blip r:embed="rId3" cstate="print"/>
          <a:stretch>
            <a:fillRect/>
          </a:stretch>
        </p:blipFill>
        <p:spPr bwMode="auto">
          <a:xfrm>
            <a:off x="5146158" y="3619970"/>
            <a:ext cx="2737037" cy="2287244"/>
          </a:xfrm>
          <a:prstGeom prst="rect">
            <a:avLst/>
          </a:prstGeom>
          <a:noFill/>
          <a:ln w="9525">
            <a:noFill/>
            <a:miter lim="800000"/>
            <a:headEnd/>
            <a:tailEnd/>
          </a:ln>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16</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0" y="342991"/>
            <a:ext cx="9144000" cy="707886"/>
          </a:xfrm>
          <a:prstGeom prst="rect">
            <a:avLst/>
          </a:prstGeom>
          <a:noFill/>
          <a:ln w="9525">
            <a:noFill/>
            <a:miter lim="800000"/>
            <a:headEnd/>
            <a:tailEnd/>
          </a:ln>
        </p:spPr>
        <p:txBody>
          <a:bodyPr wrap="square">
            <a:spAutoFit/>
          </a:bodyPr>
          <a:lstStyle/>
          <a:p>
            <a:pPr algn="ctr"/>
            <a:r>
              <a:rPr lang="en-US" sz="4000" dirty="0">
                <a:latin typeface="+mj-lt"/>
              </a:rPr>
              <a:t>Types of Hearing Loss</a:t>
            </a:r>
          </a:p>
        </p:txBody>
      </p:sp>
      <p:sp>
        <p:nvSpPr>
          <p:cNvPr id="24579" name="Text Box 5"/>
          <p:cNvSpPr txBox="1">
            <a:spLocks noChangeArrowheads="1"/>
          </p:cNvSpPr>
          <p:nvPr/>
        </p:nvSpPr>
        <p:spPr bwMode="auto">
          <a:xfrm>
            <a:off x="982345" y="2466975"/>
            <a:ext cx="3058851" cy="2031325"/>
          </a:xfrm>
          <a:prstGeom prst="rect">
            <a:avLst/>
          </a:prstGeom>
          <a:noFill/>
          <a:ln w="9525">
            <a:noFill/>
            <a:miter lim="800000"/>
            <a:headEnd/>
            <a:tailEnd/>
          </a:ln>
        </p:spPr>
        <p:txBody>
          <a:bodyPr wrap="none">
            <a:spAutoFit/>
          </a:bodyPr>
          <a:lstStyle/>
          <a:p>
            <a:pPr marL="342900" indent="-342900" eaLnBrk="1" hangingPunct="1">
              <a:spcBef>
                <a:spcPts val="1800"/>
              </a:spcBef>
              <a:buFontTx/>
              <a:buChar char="•"/>
            </a:pPr>
            <a:r>
              <a:rPr lang="en-US" sz="3200" dirty="0" smtClean="0">
                <a:solidFill>
                  <a:srgbClr val="CC3300"/>
                </a:solidFill>
                <a:latin typeface="+mn-lt"/>
              </a:rPr>
              <a:t>Conductive</a:t>
            </a:r>
            <a:endParaRPr lang="en-US" sz="3200" dirty="0">
              <a:solidFill>
                <a:srgbClr val="CC3300"/>
              </a:solidFill>
            </a:endParaRPr>
          </a:p>
          <a:p>
            <a:pPr marL="342900" indent="-342900" eaLnBrk="1" hangingPunct="1">
              <a:spcBef>
                <a:spcPts val="1800"/>
              </a:spcBef>
              <a:buFontTx/>
              <a:buChar char="•"/>
            </a:pPr>
            <a:r>
              <a:rPr lang="en-US" sz="3200" dirty="0" err="1" smtClean="0">
                <a:solidFill>
                  <a:schemeClr val="hlink"/>
                </a:solidFill>
                <a:latin typeface="+mn-lt"/>
              </a:rPr>
              <a:t>Sensorineural</a:t>
            </a:r>
            <a:endParaRPr lang="en-US" sz="3200" dirty="0"/>
          </a:p>
          <a:p>
            <a:pPr marL="342900" indent="-342900" eaLnBrk="1" hangingPunct="1">
              <a:spcBef>
                <a:spcPts val="1800"/>
              </a:spcBef>
              <a:buFontTx/>
              <a:buChar char="•"/>
            </a:pPr>
            <a:r>
              <a:rPr lang="en-US" sz="3200" dirty="0">
                <a:solidFill>
                  <a:srgbClr val="660066"/>
                </a:solidFill>
                <a:latin typeface="+mn-lt"/>
              </a:rPr>
              <a:t>Mixed</a:t>
            </a:r>
          </a:p>
        </p:txBody>
      </p:sp>
      <p:pic>
        <p:nvPicPr>
          <p:cNvPr id="7" name="Picture 6" descr="800px-Perky_Fox_ears.jpg"/>
          <p:cNvPicPr>
            <a:picLocks noChangeAspect="1"/>
          </p:cNvPicPr>
          <p:nvPr/>
        </p:nvPicPr>
        <p:blipFill>
          <a:blip r:embed="rId3" cstate="print"/>
          <a:stretch>
            <a:fillRect/>
          </a:stretch>
        </p:blipFill>
        <p:spPr>
          <a:xfrm>
            <a:off x="4487411" y="2351313"/>
            <a:ext cx="4453812" cy="29450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46971" y="6345494"/>
            <a:ext cx="847792" cy="365125"/>
          </a:xfrm>
        </p:spPr>
        <p:txBody>
          <a:bodyPr/>
          <a:lstStyle/>
          <a:p>
            <a:pPr>
              <a:defRPr/>
            </a:pPr>
            <a:fld id="{5B8B5F3E-804B-4AB5-98B9-43477A4FED74}" type="slidenum">
              <a:rPr lang="en-US" smtClean="0">
                <a:solidFill>
                  <a:schemeClr val="tx1"/>
                </a:solidFill>
              </a:rPr>
              <a:pPr>
                <a:defRPr/>
              </a:pPr>
              <a:t>17</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0" y="176835"/>
            <a:ext cx="9144000" cy="771726"/>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Types of Hearing Protection</a:t>
            </a:r>
          </a:p>
        </p:txBody>
      </p:sp>
      <p:sp>
        <p:nvSpPr>
          <p:cNvPr id="23555" name="Rectangle 3"/>
          <p:cNvSpPr>
            <a:spLocks noGrp="1" noChangeArrowheads="1"/>
          </p:cNvSpPr>
          <p:nvPr>
            <p:ph idx="1"/>
          </p:nvPr>
        </p:nvSpPr>
        <p:spPr>
          <a:xfrm>
            <a:off x="2688934" y="862181"/>
            <a:ext cx="6186961" cy="5105958"/>
          </a:xfrm>
        </p:spPr>
        <p:txBody>
          <a:bodyPr/>
          <a:lstStyle/>
          <a:p>
            <a:pPr eaLnBrk="1" hangingPunct="1">
              <a:spcBef>
                <a:spcPts val="1800"/>
              </a:spcBef>
            </a:pPr>
            <a:r>
              <a:rPr lang="en-US" dirty="0" smtClean="0">
                <a:solidFill>
                  <a:srgbClr val="006666"/>
                </a:solidFill>
              </a:rPr>
              <a:t>Reduce intensity of sound</a:t>
            </a:r>
          </a:p>
          <a:p>
            <a:pPr eaLnBrk="1" hangingPunct="1">
              <a:spcBef>
                <a:spcPts val="1800"/>
              </a:spcBef>
            </a:pPr>
            <a:r>
              <a:rPr lang="en-US" dirty="0" smtClean="0">
                <a:solidFill>
                  <a:srgbClr val="800000"/>
                </a:solidFill>
              </a:rPr>
              <a:t>Ear plugs</a:t>
            </a:r>
          </a:p>
          <a:p>
            <a:pPr eaLnBrk="1" hangingPunct="1">
              <a:spcBef>
                <a:spcPts val="1800"/>
              </a:spcBef>
            </a:pPr>
            <a:r>
              <a:rPr lang="en-US" dirty="0" smtClean="0">
                <a:solidFill>
                  <a:srgbClr val="660066"/>
                </a:solidFill>
              </a:rPr>
              <a:t>Ear muffs</a:t>
            </a:r>
          </a:p>
          <a:p>
            <a:pPr eaLnBrk="1" hangingPunct="1">
              <a:spcBef>
                <a:spcPts val="1800"/>
              </a:spcBef>
            </a:pPr>
            <a:r>
              <a:rPr lang="en-US" dirty="0" smtClean="0">
                <a:solidFill>
                  <a:schemeClr val="hlink"/>
                </a:solidFill>
              </a:rPr>
              <a:t>Ear plugs and ear muffs combined</a:t>
            </a:r>
          </a:p>
          <a:p>
            <a:pPr eaLnBrk="1" hangingPunct="1">
              <a:spcBef>
                <a:spcPts val="1800"/>
              </a:spcBef>
            </a:pPr>
            <a:r>
              <a:rPr lang="en-US" dirty="0" smtClean="0">
                <a:solidFill>
                  <a:srgbClr val="CC3300"/>
                </a:solidFill>
              </a:rPr>
              <a:t>Cotton in ears </a:t>
            </a:r>
            <a:r>
              <a:rPr lang="en-US" b="1" dirty="0" smtClean="0">
                <a:solidFill>
                  <a:srgbClr val="CC3300"/>
                </a:solidFill>
              </a:rPr>
              <a:t>not</a:t>
            </a:r>
            <a:r>
              <a:rPr lang="en-US" dirty="0" smtClean="0">
                <a:solidFill>
                  <a:srgbClr val="CC3300"/>
                </a:solidFill>
              </a:rPr>
              <a:t> effective</a:t>
            </a:r>
          </a:p>
          <a:p>
            <a:pPr eaLnBrk="1" hangingPunct="1"/>
            <a:r>
              <a:rPr lang="en-US" dirty="0" smtClean="0">
                <a:solidFill>
                  <a:srgbClr val="CC3300"/>
                </a:solidFill>
              </a:rPr>
              <a:t>Noise level testing is regulated by the Environmental Protection Agency (EPA)</a:t>
            </a:r>
          </a:p>
        </p:txBody>
      </p:sp>
      <p:pic>
        <p:nvPicPr>
          <p:cNvPr id="23556" name="Picture 4" descr="MCj03976740000[1]"/>
          <p:cNvPicPr>
            <a:picLocks noChangeAspect="1" noChangeArrowheads="1"/>
          </p:cNvPicPr>
          <p:nvPr/>
        </p:nvPicPr>
        <p:blipFill>
          <a:blip r:embed="rId3" cstate="print"/>
          <a:stretch>
            <a:fillRect/>
          </a:stretch>
        </p:blipFill>
        <p:spPr bwMode="auto">
          <a:xfrm>
            <a:off x="425663" y="3424768"/>
            <a:ext cx="2214109" cy="2214109"/>
          </a:xfrm>
          <a:prstGeom prst="rect">
            <a:avLst/>
          </a:prstGeom>
          <a:noFill/>
          <a:ln w="9525">
            <a:noFill/>
            <a:miter lim="800000"/>
            <a:headEnd/>
            <a:tailEnd/>
          </a:ln>
        </p:spPr>
      </p:pic>
      <p:pic>
        <p:nvPicPr>
          <p:cNvPr id="23557" name="Picture 5" descr="MCIN00400_0000[1]"/>
          <p:cNvPicPr>
            <a:picLocks noChangeAspect="1" noChangeArrowheads="1"/>
          </p:cNvPicPr>
          <p:nvPr/>
        </p:nvPicPr>
        <p:blipFill>
          <a:blip r:embed="rId4" cstate="print"/>
          <a:stretch>
            <a:fillRect/>
          </a:stretch>
        </p:blipFill>
        <p:spPr bwMode="auto">
          <a:xfrm>
            <a:off x="404345" y="988764"/>
            <a:ext cx="2033255" cy="20332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18</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fade">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fade">
                                      <p:cBhvr>
                                        <p:cTn id="17" dur="5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fade">
                                      <p:cBhvr>
                                        <p:cTn id="22" dur="500"/>
                                        <p:tgtEl>
                                          <p:spTgt spid="235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555">
                                            <p:txEl>
                                              <p:pRg st="4" end="4"/>
                                            </p:txEl>
                                          </p:spTgt>
                                        </p:tgtEl>
                                        <p:attrNameLst>
                                          <p:attrName>style.visibility</p:attrName>
                                        </p:attrNameLst>
                                      </p:cBhvr>
                                      <p:to>
                                        <p:strVal val="visible"/>
                                      </p:to>
                                    </p:set>
                                    <p:animEffect transition="in" filter="fade">
                                      <p:cBhvr>
                                        <p:cTn id="27" dur="500"/>
                                        <p:tgtEl>
                                          <p:spTgt spid="2355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555">
                                            <p:txEl>
                                              <p:pRg st="5" end="5"/>
                                            </p:txEl>
                                          </p:spTgt>
                                        </p:tgtEl>
                                        <p:attrNameLst>
                                          <p:attrName>style.visibility</p:attrName>
                                        </p:attrNameLst>
                                      </p:cBhvr>
                                      <p:to>
                                        <p:strVal val="visible"/>
                                      </p:to>
                                    </p:set>
                                    <p:animEffect transition="in" filter="fade">
                                      <p:cBhvr>
                                        <p:cTn id="32" dur="500"/>
                                        <p:tgtEl>
                                          <p:spTgt spid="23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0" y="308037"/>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Hard Hats</a:t>
            </a:r>
            <a:endParaRPr lang="en-US" sz="4000" dirty="0" smtClean="0"/>
          </a:p>
        </p:txBody>
      </p:sp>
      <p:sp>
        <p:nvSpPr>
          <p:cNvPr id="26627" name="Rectangle 3"/>
          <p:cNvSpPr>
            <a:spLocks noGrp="1" noChangeArrowheads="1"/>
          </p:cNvSpPr>
          <p:nvPr>
            <p:ph idx="1"/>
          </p:nvPr>
        </p:nvSpPr>
        <p:spPr>
          <a:xfrm>
            <a:off x="116957" y="1072116"/>
            <a:ext cx="4890977" cy="3351213"/>
          </a:xfrm>
        </p:spPr>
        <p:txBody>
          <a:bodyPr/>
          <a:lstStyle/>
          <a:p>
            <a:pPr eaLnBrk="1" hangingPunct="1">
              <a:spcBef>
                <a:spcPts val="2400"/>
              </a:spcBef>
            </a:pPr>
            <a:r>
              <a:rPr lang="en-US" dirty="0" smtClean="0">
                <a:solidFill>
                  <a:srgbClr val="006666"/>
                </a:solidFill>
              </a:rPr>
              <a:t>Meet ANSI Standard Z89.1-1997 </a:t>
            </a:r>
            <a:endParaRPr lang="en-US" dirty="0" smtClean="0"/>
          </a:p>
          <a:p>
            <a:pPr eaLnBrk="1" hangingPunct="1">
              <a:spcBef>
                <a:spcPts val="2400"/>
              </a:spcBef>
            </a:pPr>
            <a:r>
              <a:rPr lang="en-US" altLang="en-US" dirty="0" smtClean="0">
                <a:solidFill>
                  <a:srgbClr val="006666"/>
                </a:solidFill>
              </a:rPr>
              <a:t>High density polyethylene</a:t>
            </a:r>
          </a:p>
          <a:p>
            <a:pPr eaLnBrk="1" hangingPunct="1">
              <a:spcBef>
                <a:spcPts val="2400"/>
              </a:spcBef>
            </a:pPr>
            <a:r>
              <a:rPr lang="en-US" dirty="0" smtClean="0">
                <a:solidFill>
                  <a:srgbClr val="006666"/>
                </a:solidFill>
              </a:rPr>
              <a:t>Non-conductive</a:t>
            </a:r>
          </a:p>
        </p:txBody>
      </p:sp>
      <p:pic>
        <p:nvPicPr>
          <p:cNvPr id="26628" name="Picture 4"/>
          <p:cNvPicPr>
            <a:picLocks noChangeAspect="1" noChangeArrowheads="1"/>
          </p:cNvPicPr>
          <p:nvPr/>
        </p:nvPicPr>
        <p:blipFill>
          <a:blip r:embed="rId3" cstate="print"/>
          <a:stretch>
            <a:fillRect/>
          </a:stretch>
        </p:blipFill>
        <p:spPr bwMode="auto">
          <a:xfrm>
            <a:off x="4626931" y="3084005"/>
            <a:ext cx="4020485" cy="26786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19</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0" y="63500"/>
            <a:ext cx="9144000" cy="816049"/>
          </a:xfrm>
          <a:noFill/>
          <a:ln>
            <a:miter lim="800000"/>
            <a:headEnd/>
            <a:tailEnd/>
          </a:ln>
        </p:spPr>
        <p:txBody>
          <a:bodyPr vert="horz" wrap="square" lIns="92075" tIns="46038" rIns="92075" bIns="46038" numCol="1" anchor="ctr" anchorCtr="0" compatLnSpc="1">
            <a:prstTxWarp prst="textNoShape">
              <a:avLst/>
            </a:prstTxWarp>
            <a:normAutofit/>
          </a:bodyPr>
          <a:lstStyle/>
          <a:p>
            <a:r>
              <a:rPr lang="en-US" sz="4000" dirty="0" smtClean="0"/>
              <a:t>Classes of Hard Hats</a:t>
            </a:r>
          </a:p>
        </p:txBody>
      </p:sp>
      <p:sp>
        <p:nvSpPr>
          <p:cNvPr id="27651" name="Rectangle 3"/>
          <p:cNvSpPr>
            <a:spLocks noGrp="1" noChangeArrowheads="1"/>
          </p:cNvSpPr>
          <p:nvPr>
            <p:ph idx="1"/>
          </p:nvPr>
        </p:nvSpPr>
        <p:spPr>
          <a:xfrm>
            <a:off x="1057939" y="879549"/>
            <a:ext cx="8001000" cy="5189538"/>
          </a:xfrm>
          <a:noFill/>
        </p:spPr>
        <p:txBody>
          <a:bodyPr lIns="92075" tIns="46038" rIns="92075" bIns="46038"/>
          <a:lstStyle/>
          <a:p>
            <a:pPr>
              <a:buFontTx/>
              <a:buNone/>
            </a:pPr>
            <a:r>
              <a:rPr lang="en-US" sz="2400" b="1" u="sng" dirty="0" smtClean="0"/>
              <a:t>Class A (now G)</a:t>
            </a:r>
            <a:endParaRPr lang="en-US" sz="2400" dirty="0" smtClean="0"/>
          </a:p>
          <a:p>
            <a:r>
              <a:rPr lang="en-US" sz="2400" dirty="0" smtClean="0"/>
              <a:t>General service (e.g., mining, building construction, shipbuilding, lumbering, and manufacturing)</a:t>
            </a:r>
          </a:p>
          <a:p>
            <a:r>
              <a:rPr lang="en-US" sz="2400" dirty="0" smtClean="0"/>
              <a:t>Good impact protection but limited voltage protection</a:t>
            </a:r>
          </a:p>
          <a:p>
            <a:pPr>
              <a:buFontTx/>
              <a:buNone/>
            </a:pPr>
            <a:r>
              <a:rPr lang="en-US" sz="2400" b="1" u="sng" dirty="0" smtClean="0">
                <a:solidFill>
                  <a:srgbClr val="CC3300"/>
                </a:solidFill>
              </a:rPr>
              <a:t>Class B (now E)</a:t>
            </a:r>
          </a:p>
          <a:p>
            <a:r>
              <a:rPr lang="en-US" sz="2400" dirty="0" smtClean="0">
                <a:solidFill>
                  <a:srgbClr val="CC3300"/>
                </a:solidFill>
              </a:rPr>
              <a:t>Electrical work</a:t>
            </a:r>
          </a:p>
          <a:p>
            <a:r>
              <a:rPr lang="en-US" sz="2400" dirty="0" smtClean="0">
                <a:solidFill>
                  <a:srgbClr val="CC3300"/>
                </a:solidFill>
              </a:rPr>
              <a:t>Protect against falling objects and high-voltage shock and burns</a:t>
            </a:r>
          </a:p>
          <a:p>
            <a:pPr>
              <a:buFontTx/>
              <a:buNone/>
            </a:pPr>
            <a:r>
              <a:rPr lang="en-US" sz="2400" b="1" u="sng" dirty="0" smtClean="0">
                <a:solidFill>
                  <a:schemeClr val="hlink"/>
                </a:solidFill>
              </a:rPr>
              <a:t>Class C (still C)</a:t>
            </a:r>
          </a:p>
          <a:p>
            <a:r>
              <a:rPr lang="en-US" sz="2400" dirty="0" smtClean="0">
                <a:solidFill>
                  <a:schemeClr val="hlink"/>
                </a:solidFill>
              </a:rPr>
              <a:t>Designed for comfort, offer limited protection</a:t>
            </a:r>
          </a:p>
          <a:p>
            <a:r>
              <a:rPr lang="en-US" sz="2400" dirty="0" smtClean="0">
                <a:solidFill>
                  <a:schemeClr val="hlink"/>
                </a:solidFill>
              </a:rPr>
              <a:t>Protect heads that may bump against fixed objects, but do not protect against falling objects or electrical shock</a:t>
            </a: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20</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500"/>
                                        <p:tgtEl>
                                          <p:spTgt spid="2765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651">
                                            <p:txEl>
                                              <p:pRg st="1" end="1"/>
                                            </p:txEl>
                                          </p:spTgt>
                                        </p:tgtEl>
                                        <p:attrNameLst>
                                          <p:attrName>style.visibility</p:attrName>
                                        </p:attrNameLst>
                                      </p:cBhvr>
                                      <p:to>
                                        <p:strVal val="visible"/>
                                      </p:to>
                                    </p:set>
                                    <p:animEffect transition="in" filter="fade">
                                      <p:cBhvr>
                                        <p:cTn id="10" dur="500"/>
                                        <p:tgtEl>
                                          <p:spTgt spid="2765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651">
                                            <p:txEl>
                                              <p:pRg st="2" end="2"/>
                                            </p:txEl>
                                          </p:spTgt>
                                        </p:tgtEl>
                                        <p:attrNameLst>
                                          <p:attrName>style.visibility</p:attrName>
                                        </p:attrNameLst>
                                      </p:cBhvr>
                                      <p:to>
                                        <p:strVal val="visible"/>
                                      </p:to>
                                    </p:set>
                                    <p:animEffect transition="in" filter="fade">
                                      <p:cBhvr>
                                        <p:cTn id="13" dur="500"/>
                                        <p:tgtEl>
                                          <p:spTgt spid="2765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651">
                                            <p:txEl>
                                              <p:pRg st="3" end="3"/>
                                            </p:txEl>
                                          </p:spTgt>
                                        </p:tgtEl>
                                        <p:attrNameLst>
                                          <p:attrName>style.visibility</p:attrName>
                                        </p:attrNameLst>
                                      </p:cBhvr>
                                      <p:to>
                                        <p:strVal val="visible"/>
                                      </p:to>
                                    </p:set>
                                    <p:animEffect transition="in" filter="fade">
                                      <p:cBhvr>
                                        <p:cTn id="18" dur="500"/>
                                        <p:tgtEl>
                                          <p:spTgt spid="2765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651">
                                            <p:txEl>
                                              <p:pRg st="4" end="4"/>
                                            </p:txEl>
                                          </p:spTgt>
                                        </p:tgtEl>
                                        <p:attrNameLst>
                                          <p:attrName>style.visibility</p:attrName>
                                        </p:attrNameLst>
                                      </p:cBhvr>
                                      <p:to>
                                        <p:strVal val="visible"/>
                                      </p:to>
                                    </p:set>
                                    <p:animEffect transition="in" filter="fade">
                                      <p:cBhvr>
                                        <p:cTn id="21" dur="500"/>
                                        <p:tgtEl>
                                          <p:spTgt spid="27651">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651">
                                            <p:txEl>
                                              <p:pRg st="5" end="5"/>
                                            </p:txEl>
                                          </p:spTgt>
                                        </p:tgtEl>
                                        <p:attrNameLst>
                                          <p:attrName>style.visibility</p:attrName>
                                        </p:attrNameLst>
                                      </p:cBhvr>
                                      <p:to>
                                        <p:strVal val="visible"/>
                                      </p:to>
                                    </p:set>
                                    <p:animEffect transition="in" filter="fade">
                                      <p:cBhvr>
                                        <p:cTn id="24" dur="500"/>
                                        <p:tgtEl>
                                          <p:spTgt spid="27651">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651">
                                            <p:txEl>
                                              <p:pRg st="6" end="6"/>
                                            </p:txEl>
                                          </p:spTgt>
                                        </p:tgtEl>
                                        <p:attrNameLst>
                                          <p:attrName>style.visibility</p:attrName>
                                        </p:attrNameLst>
                                      </p:cBhvr>
                                      <p:to>
                                        <p:strVal val="visible"/>
                                      </p:to>
                                    </p:set>
                                    <p:animEffect transition="in" filter="fade">
                                      <p:cBhvr>
                                        <p:cTn id="29" dur="500"/>
                                        <p:tgtEl>
                                          <p:spTgt spid="27651">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7651">
                                            <p:txEl>
                                              <p:pRg st="7" end="7"/>
                                            </p:txEl>
                                          </p:spTgt>
                                        </p:tgtEl>
                                        <p:attrNameLst>
                                          <p:attrName>style.visibility</p:attrName>
                                        </p:attrNameLst>
                                      </p:cBhvr>
                                      <p:to>
                                        <p:strVal val="visible"/>
                                      </p:to>
                                    </p:set>
                                    <p:animEffect transition="in" filter="fade">
                                      <p:cBhvr>
                                        <p:cTn id="32" dur="500"/>
                                        <p:tgtEl>
                                          <p:spTgt spid="27651">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651">
                                            <p:txEl>
                                              <p:pRg st="8" end="8"/>
                                            </p:txEl>
                                          </p:spTgt>
                                        </p:tgtEl>
                                        <p:attrNameLst>
                                          <p:attrName>style.visibility</p:attrName>
                                        </p:attrNameLst>
                                      </p:cBhvr>
                                      <p:to>
                                        <p:strVal val="visible"/>
                                      </p:to>
                                    </p:set>
                                    <p:animEffect transition="in" filter="fade">
                                      <p:cBhvr>
                                        <p:cTn id="35" dur="500"/>
                                        <p:tgtEl>
                                          <p:spTgt spid="276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9"/>
          <p:cNvPicPr>
            <a:picLocks noChangeAspect="1" noChangeArrowheads="1"/>
          </p:cNvPicPr>
          <p:nvPr/>
        </p:nvPicPr>
        <p:blipFill>
          <a:blip r:embed="rId3" cstate="print"/>
          <a:stretch>
            <a:fillRect/>
          </a:stretch>
        </p:blipFill>
        <p:spPr bwMode="auto">
          <a:xfrm>
            <a:off x="6412676" y="1708222"/>
            <a:ext cx="2458193" cy="37625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674" name="Rectangle 2"/>
          <p:cNvSpPr>
            <a:spLocks noGrp="1" noChangeArrowheads="1"/>
          </p:cNvSpPr>
          <p:nvPr>
            <p:ph type="title"/>
          </p:nvPr>
        </p:nvSpPr>
        <p:spPr bwMode="auto">
          <a:xfrm>
            <a:off x="0" y="367176"/>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Hard Hat Wear and Care</a:t>
            </a:r>
            <a:endParaRPr lang="en-US" sz="2800" dirty="0" smtClean="0"/>
          </a:p>
        </p:txBody>
      </p:sp>
      <p:sp>
        <p:nvSpPr>
          <p:cNvPr id="28675" name="Rectangle 3"/>
          <p:cNvSpPr>
            <a:spLocks noGrp="1" noChangeArrowheads="1"/>
          </p:cNvSpPr>
          <p:nvPr>
            <p:ph idx="1"/>
          </p:nvPr>
        </p:nvSpPr>
        <p:spPr>
          <a:xfrm>
            <a:off x="457200" y="1270000"/>
            <a:ext cx="5880100" cy="4525963"/>
          </a:xfrm>
        </p:spPr>
        <p:txBody>
          <a:bodyPr/>
          <a:lstStyle/>
          <a:p>
            <a:pPr eaLnBrk="1" hangingPunct="1">
              <a:lnSpc>
                <a:spcPct val="90000"/>
              </a:lnSpc>
              <a:spcBef>
                <a:spcPts val="1200"/>
              </a:spcBef>
            </a:pPr>
            <a:r>
              <a:rPr lang="en-US" altLang="en-US" sz="2800" dirty="0" smtClean="0">
                <a:solidFill>
                  <a:srgbClr val="800000"/>
                </a:solidFill>
              </a:rPr>
              <a:t>Fit comfortably</a:t>
            </a:r>
          </a:p>
          <a:p>
            <a:pPr eaLnBrk="1" hangingPunct="1">
              <a:lnSpc>
                <a:spcPct val="90000"/>
              </a:lnSpc>
              <a:spcBef>
                <a:spcPts val="1200"/>
              </a:spcBef>
            </a:pPr>
            <a:r>
              <a:rPr lang="en-US" altLang="en-US" sz="2800" dirty="0" smtClean="0"/>
              <a:t>Webbing and strapping act as shock absorber</a:t>
            </a:r>
          </a:p>
          <a:p>
            <a:pPr eaLnBrk="1" hangingPunct="1">
              <a:lnSpc>
                <a:spcPct val="90000"/>
              </a:lnSpc>
              <a:spcBef>
                <a:spcPts val="1200"/>
              </a:spcBef>
            </a:pPr>
            <a:r>
              <a:rPr lang="en-US" sz="2800" dirty="0" smtClean="0">
                <a:solidFill>
                  <a:srgbClr val="660066"/>
                </a:solidFill>
              </a:rPr>
              <a:t>Do not wear or put anything under hard hat</a:t>
            </a:r>
          </a:p>
          <a:p>
            <a:pPr eaLnBrk="1" hangingPunct="1">
              <a:lnSpc>
                <a:spcPct val="90000"/>
              </a:lnSpc>
              <a:spcBef>
                <a:spcPts val="1200"/>
              </a:spcBef>
            </a:pPr>
            <a:r>
              <a:rPr lang="en-US" sz="2800" dirty="0" smtClean="0">
                <a:solidFill>
                  <a:schemeClr val="hlink"/>
                </a:solidFill>
              </a:rPr>
              <a:t>Wash with soap and water only</a:t>
            </a:r>
          </a:p>
          <a:p>
            <a:pPr eaLnBrk="1" hangingPunct="1">
              <a:lnSpc>
                <a:spcPct val="90000"/>
              </a:lnSpc>
              <a:spcBef>
                <a:spcPts val="1200"/>
              </a:spcBef>
            </a:pPr>
            <a:r>
              <a:rPr lang="en-US" sz="2800" dirty="0" smtClean="0">
                <a:solidFill>
                  <a:srgbClr val="CC3300"/>
                </a:solidFill>
              </a:rPr>
              <a:t>Inspect for damage before each use</a:t>
            </a:r>
          </a:p>
          <a:p>
            <a:pPr eaLnBrk="1" hangingPunct="1">
              <a:lnSpc>
                <a:spcPct val="90000"/>
              </a:lnSpc>
              <a:spcBef>
                <a:spcPts val="1200"/>
              </a:spcBef>
            </a:pPr>
            <a:r>
              <a:rPr lang="en-US" sz="2800" dirty="0" smtClean="0">
                <a:solidFill>
                  <a:schemeClr val="accent2"/>
                </a:solidFill>
              </a:rPr>
              <a:t>Hard hats are not step stools</a:t>
            </a:r>
          </a:p>
        </p:txBody>
      </p:sp>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21</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fade">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fade">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fade">
                                      <p:cBhvr>
                                        <p:cTn id="22" dur="500"/>
                                        <p:tgtEl>
                                          <p:spTgt spid="286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fade">
                                      <p:cBhvr>
                                        <p:cTn id="27" dur="500"/>
                                        <p:tgtEl>
                                          <p:spTgt spid="286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8675">
                                            <p:txEl>
                                              <p:pRg st="5" end="5"/>
                                            </p:txEl>
                                          </p:spTgt>
                                        </p:tgtEl>
                                        <p:attrNameLst>
                                          <p:attrName>style.visibility</p:attrName>
                                        </p:attrNameLst>
                                      </p:cBhvr>
                                      <p:to>
                                        <p:strVal val="visible"/>
                                      </p:to>
                                    </p:set>
                                    <p:animEffect transition="in" filter="fade">
                                      <p:cBhvr>
                                        <p:cTn id="32" dur="500"/>
                                        <p:tgtEl>
                                          <p:spTgt spid="286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0" y="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Foot Protection</a:t>
            </a:r>
            <a:endParaRPr lang="en-US" sz="4000" dirty="0" smtClean="0"/>
          </a:p>
        </p:txBody>
      </p:sp>
      <p:sp>
        <p:nvSpPr>
          <p:cNvPr id="29699" name="Rectangle 3"/>
          <p:cNvSpPr>
            <a:spLocks noGrp="1" noChangeArrowheads="1"/>
          </p:cNvSpPr>
          <p:nvPr>
            <p:ph idx="1"/>
          </p:nvPr>
        </p:nvSpPr>
        <p:spPr>
          <a:xfrm>
            <a:off x="723241" y="834028"/>
            <a:ext cx="5321300" cy="4786312"/>
          </a:xfrm>
        </p:spPr>
        <p:txBody>
          <a:bodyPr/>
          <a:lstStyle/>
          <a:p>
            <a:pPr eaLnBrk="1" hangingPunct="1">
              <a:spcBef>
                <a:spcPts val="1200"/>
              </a:spcBef>
            </a:pPr>
            <a:r>
              <a:rPr lang="en-US" altLang="en-US" dirty="0" smtClean="0">
                <a:solidFill>
                  <a:srgbClr val="006666"/>
                </a:solidFill>
              </a:rPr>
              <a:t>Steel-toed boots</a:t>
            </a:r>
          </a:p>
          <a:p>
            <a:pPr eaLnBrk="1" hangingPunct="1">
              <a:spcBef>
                <a:spcPts val="1200"/>
              </a:spcBef>
            </a:pPr>
            <a:r>
              <a:rPr lang="en-US" altLang="en-US" dirty="0" smtClean="0">
                <a:solidFill>
                  <a:srgbClr val="800000"/>
                </a:solidFill>
              </a:rPr>
              <a:t>Metatarsal and ankle protection</a:t>
            </a:r>
          </a:p>
          <a:p>
            <a:pPr eaLnBrk="1" hangingPunct="1">
              <a:spcBef>
                <a:spcPts val="1200"/>
              </a:spcBef>
            </a:pPr>
            <a:r>
              <a:rPr lang="en-US" altLang="en-US" dirty="0" smtClean="0">
                <a:solidFill>
                  <a:schemeClr val="accent2"/>
                </a:solidFill>
              </a:rPr>
              <a:t>Puncture or slip-resistant soles</a:t>
            </a:r>
            <a:endParaRPr lang="en-US" altLang="en-US" dirty="0" smtClean="0">
              <a:solidFill>
                <a:srgbClr val="008000"/>
              </a:solidFill>
            </a:endParaRPr>
          </a:p>
          <a:p>
            <a:pPr eaLnBrk="1" hangingPunct="1">
              <a:spcBef>
                <a:spcPts val="1200"/>
              </a:spcBef>
            </a:pPr>
            <a:r>
              <a:rPr lang="en-US" altLang="en-US" dirty="0" smtClean="0">
                <a:solidFill>
                  <a:srgbClr val="008000"/>
                </a:solidFill>
              </a:rPr>
              <a:t>Chemical resistance</a:t>
            </a:r>
          </a:p>
          <a:p>
            <a:pPr eaLnBrk="1" hangingPunct="1">
              <a:spcBef>
                <a:spcPts val="1200"/>
              </a:spcBef>
            </a:pPr>
            <a:r>
              <a:rPr lang="en-US" altLang="en-US" dirty="0" smtClean="0">
                <a:solidFill>
                  <a:srgbClr val="FF0000"/>
                </a:solidFill>
              </a:rPr>
              <a:t>Waterproof boots</a:t>
            </a:r>
          </a:p>
          <a:p>
            <a:pPr eaLnBrk="1" hangingPunct="1">
              <a:spcBef>
                <a:spcPts val="1200"/>
              </a:spcBef>
            </a:pPr>
            <a:r>
              <a:rPr lang="en-US" altLang="en-US" dirty="0" smtClean="0">
                <a:solidFill>
                  <a:srgbClr val="009999"/>
                </a:solidFill>
              </a:rPr>
              <a:t>Cold weather foot wear</a:t>
            </a:r>
            <a:endParaRPr lang="en-US" altLang="en-US" dirty="0" smtClean="0">
              <a:solidFill>
                <a:schemeClr val="accent2"/>
              </a:solidFill>
            </a:endParaRPr>
          </a:p>
          <a:p>
            <a:pPr eaLnBrk="1" hangingPunct="1"/>
            <a:endParaRPr lang="en-US" dirty="0" smtClean="0"/>
          </a:p>
        </p:txBody>
      </p:sp>
      <p:pic>
        <p:nvPicPr>
          <p:cNvPr id="29700" name="Picture 4" descr="1244_reg"/>
          <p:cNvPicPr>
            <a:picLocks noChangeAspect="1" noChangeArrowheads="1"/>
          </p:cNvPicPr>
          <p:nvPr/>
        </p:nvPicPr>
        <p:blipFill>
          <a:blip r:embed="rId3" cstate="print"/>
          <a:srcRect/>
          <a:stretch>
            <a:fillRect/>
          </a:stretch>
        </p:blipFill>
        <p:spPr bwMode="auto">
          <a:xfrm>
            <a:off x="6151600" y="3439658"/>
            <a:ext cx="2546927" cy="2417222"/>
          </a:xfrm>
          <a:prstGeom prst="rect">
            <a:avLst/>
          </a:prstGeom>
          <a:noFill/>
          <a:ln w="9525">
            <a:noFill/>
            <a:miter lim="800000"/>
            <a:headEnd/>
            <a:tailEnd/>
          </a:ln>
        </p:spPr>
      </p:pic>
      <p:pic>
        <p:nvPicPr>
          <p:cNvPr id="29701" name="Picture 5" descr="feet700"/>
          <p:cNvPicPr>
            <a:picLocks noChangeAspect="1" noChangeArrowheads="1"/>
          </p:cNvPicPr>
          <p:nvPr/>
        </p:nvPicPr>
        <p:blipFill>
          <a:blip r:embed="rId4" cstate="print"/>
          <a:srcRect/>
          <a:stretch>
            <a:fillRect/>
          </a:stretch>
        </p:blipFill>
        <p:spPr bwMode="auto">
          <a:xfrm>
            <a:off x="5534374" y="876686"/>
            <a:ext cx="3223601" cy="2063503"/>
          </a:xfrm>
          <a:prstGeom prst="rect">
            <a:avLst/>
          </a:prstGeom>
          <a:noFill/>
          <a:ln w="9525">
            <a:noFill/>
            <a:miter lim="800000"/>
            <a:headEnd/>
            <a:tailEnd/>
          </a:ln>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22</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fade">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fade">
                                      <p:cBhvr>
                                        <p:cTn id="17" dur="500"/>
                                        <p:tgtEl>
                                          <p:spTgt spid="29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fade">
                                      <p:cBhvr>
                                        <p:cTn id="22" dur="500"/>
                                        <p:tgtEl>
                                          <p:spTgt spid="296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Effect transition="in" filter="fade">
                                      <p:cBhvr>
                                        <p:cTn id="27" dur="500"/>
                                        <p:tgtEl>
                                          <p:spTgt spid="296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9699">
                                            <p:txEl>
                                              <p:pRg st="5" end="5"/>
                                            </p:txEl>
                                          </p:spTgt>
                                        </p:tgtEl>
                                        <p:attrNameLst>
                                          <p:attrName>style.visibility</p:attrName>
                                        </p:attrNameLst>
                                      </p:cBhvr>
                                      <p:to>
                                        <p:strVal val="visible"/>
                                      </p:to>
                                    </p:set>
                                    <p:animEffect transition="in" filter="fade">
                                      <p:cBhvr>
                                        <p:cTn id="32" dur="500"/>
                                        <p:tgtEl>
                                          <p:spTgt spid="296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a:xfrm>
            <a:off x="0" y="336578"/>
            <a:ext cx="9144000" cy="8128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Wear and Care of Foot Protection</a:t>
            </a:r>
            <a:endParaRPr lang="en-US" sz="2800" dirty="0" smtClean="0"/>
          </a:p>
        </p:txBody>
      </p:sp>
      <p:sp>
        <p:nvSpPr>
          <p:cNvPr id="30723" name="Rectangle 3"/>
          <p:cNvSpPr>
            <a:spLocks noGrp="1" noChangeArrowheads="1"/>
          </p:cNvSpPr>
          <p:nvPr>
            <p:ph idx="1"/>
          </p:nvPr>
        </p:nvSpPr>
        <p:spPr>
          <a:xfrm>
            <a:off x="457200" y="1174897"/>
            <a:ext cx="8229600" cy="4525963"/>
          </a:xfrm>
        </p:spPr>
        <p:txBody>
          <a:bodyPr/>
          <a:lstStyle/>
          <a:p>
            <a:pPr eaLnBrk="1" hangingPunct="1">
              <a:spcBef>
                <a:spcPts val="1800"/>
              </a:spcBef>
            </a:pPr>
            <a:r>
              <a:rPr lang="en-US" altLang="en-US" dirty="0" smtClean="0">
                <a:solidFill>
                  <a:srgbClr val="006666"/>
                </a:solidFill>
              </a:rPr>
              <a:t>Footwear should be comfortable</a:t>
            </a:r>
          </a:p>
          <a:p>
            <a:pPr eaLnBrk="1" hangingPunct="1">
              <a:spcBef>
                <a:spcPts val="1800"/>
              </a:spcBef>
            </a:pPr>
            <a:r>
              <a:rPr lang="en-US" altLang="en-US" dirty="0" smtClean="0">
                <a:solidFill>
                  <a:srgbClr val="800000"/>
                </a:solidFill>
              </a:rPr>
              <a:t>Inspect boots before each use</a:t>
            </a:r>
          </a:p>
          <a:p>
            <a:pPr eaLnBrk="1" hangingPunct="1">
              <a:spcBef>
                <a:spcPts val="1800"/>
              </a:spcBef>
            </a:pPr>
            <a:r>
              <a:rPr lang="en-US" altLang="en-US" dirty="0" smtClean="0">
                <a:solidFill>
                  <a:srgbClr val="008000"/>
                </a:solidFill>
              </a:rPr>
              <a:t>No cracks or holes in </a:t>
            </a:r>
            <a:br>
              <a:rPr lang="en-US" altLang="en-US" dirty="0" smtClean="0">
                <a:solidFill>
                  <a:srgbClr val="008000"/>
                </a:solidFill>
              </a:rPr>
            </a:br>
            <a:r>
              <a:rPr lang="en-US" altLang="en-US" dirty="0" smtClean="0">
                <a:solidFill>
                  <a:srgbClr val="008000"/>
                </a:solidFill>
              </a:rPr>
              <a:t>chemical or waterproof boots</a:t>
            </a:r>
          </a:p>
          <a:p>
            <a:pPr eaLnBrk="1" hangingPunct="1">
              <a:spcBef>
                <a:spcPts val="1800"/>
              </a:spcBef>
            </a:pPr>
            <a:r>
              <a:rPr lang="en-US" altLang="en-US" dirty="0" smtClean="0">
                <a:solidFill>
                  <a:srgbClr val="FF0000"/>
                </a:solidFill>
              </a:rPr>
              <a:t>Soles checked for excessive wear</a:t>
            </a:r>
          </a:p>
          <a:p>
            <a:pPr eaLnBrk="1" hangingPunct="1">
              <a:spcBef>
                <a:spcPts val="1800"/>
              </a:spcBef>
            </a:pPr>
            <a:r>
              <a:rPr lang="en-US" altLang="en-US" dirty="0" smtClean="0">
                <a:solidFill>
                  <a:schemeClr val="accent2"/>
                </a:solidFill>
              </a:rPr>
              <a:t>Keep clean and dry</a:t>
            </a:r>
          </a:p>
          <a:p>
            <a:pPr eaLnBrk="1" hangingPunct="1"/>
            <a:endParaRPr lang="en-US" dirty="0" smtClean="0">
              <a:solidFill>
                <a:schemeClr val="accent2"/>
              </a:solidFill>
            </a:endParaRPr>
          </a:p>
        </p:txBody>
      </p:sp>
      <p:pic>
        <p:nvPicPr>
          <p:cNvPr id="30724" name="Picture 4"/>
          <p:cNvPicPr>
            <a:picLocks noChangeAspect="1" noChangeArrowheads="1"/>
          </p:cNvPicPr>
          <p:nvPr/>
        </p:nvPicPr>
        <p:blipFill>
          <a:blip r:embed="rId3" cstate="print"/>
          <a:srcRect l="10551" r="9998"/>
          <a:stretch>
            <a:fillRect/>
          </a:stretch>
        </p:blipFill>
        <p:spPr bwMode="auto">
          <a:xfrm>
            <a:off x="6352385" y="2161309"/>
            <a:ext cx="2791615" cy="2139991"/>
          </a:xfrm>
          <a:prstGeom prst="rect">
            <a:avLst/>
          </a:prstGeom>
          <a:noFill/>
          <a:ln w="9525">
            <a:noFill/>
            <a:miter lim="800000"/>
            <a:headEnd/>
            <a:tailEnd/>
          </a:ln>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23</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500"/>
                                        <p:tgtEl>
                                          <p:spTgt spid="30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fade">
                                      <p:cBhvr>
                                        <p:cTn id="12" dur="500"/>
                                        <p:tgtEl>
                                          <p:spTgt spid="307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23">
                                            <p:txEl>
                                              <p:pRg st="2" end="2"/>
                                            </p:txEl>
                                          </p:spTgt>
                                        </p:tgtEl>
                                        <p:attrNameLst>
                                          <p:attrName>style.visibility</p:attrName>
                                        </p:attrNameLst>
                                      </p:cBhvr>
                                      <p:to>
                                        <p:strVal val="visible"/>
                                      </p:to>
                                    </p:set>
                                    <p:animEffect transition="in" filter="fade">
                                      <p:cBhvr>
                                        <p:cTn id="17" dur="500"/>
                                        <p:tgtEl>
                                          <p:spTgt spid="307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723">
                                            <p:txEl>
                                              <p:pRg st="3" end="3"/>
                                            </p:txEl>
                                          </p:spTgt>
                                        </p:tgtEl>
                                        <p:attrNameLst>
                                          <p:attrName>style.visibility</p:attrName>
                                        </p:attrNameLst>
                                      </p:cBhvr>
                                      <p:to>
                                        <p:strVal val="visible"/>
                                      </p:to>
                                    </p:set>
                                    <p:animEffect transition="in" filter="fade">
                                      <p:cBhvr>
                                        <p:cTn id="22" dur="500"/>
                                        <p:tgtEl>
                                          <p:spTgt spid="307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723">
                                            <p:txEl>
                                              <p:pRg st="4" end="4"/>
                                            </p:txEl>
                                          </p:spTgt>
                                        </p:tgtEl>
                                        <p:attrNameLst>
                                          <p:attrName>style.visibility</p:attrName>
                                        </p:attrNameLst>
                                      </p:cBhvr>
                                      <p:to>
                                        <p:strVal val="visible"/>
                                      </p:to>
                                    </p:set>
                                    <p:animEffect transition="in" filter="fade">
                                      <p:cBhvr>
                                        <p:cTn id="27" dur="500"/>
                                        <p:tgtEl>
                                          <p:spTgt spid="30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474024" y="1853727"/>
            <a:ext cx="8077200" cy="1144587"/>
          </a:xfrm>
          <a:noFill/>
          <a:ln>
            <a:miter lim="800000"/>
            <a:headEnd/>
            <a:tailEnd/>
          </a:ln>
        </p:spPr>
        <p:txBody>
          <a:bodyPr vert="horz" wrap="square" lIns="92075" tIns="46038" rIns="92075" bIns="46038" numCol="1" anchor="ctr" anchorCtr="0" compatLnSpc="1">
            <a:prstTxWarp prst="textNoShape">
              <a:avLst/>
            </a:prstTxWarp>
            <a:normAutofit fontScale="90000"/>
          </a:bodyPr>
          <a:lstStyle/>
          <a:p>
            <a:r>
              <a:rPr lang="en-US" sz="4000" dirty="0" smtClean="0">
                <a:solidFill>
                  <a:schemeClr val="accent2"/>
                </a:solidFill>
              </a:rPr>
              <a:t>What are some of the hand injuries you need to guard against?</a:t>
            </a:r>
          </a:p>
        </p:txBody>
      </p:sp>
      <p:sp>
        <p:nvSpPr>
          <p:cNvPr id="31747" name="Rectangle 3"/>
          <p:cNvSpPr>
            <a:spLocks noGrp="1" noChangeArrowheads="1"/>
          </p:cNvSpPr>
          <p:nvPr>
            <p:ph idx="1"/>
          </p:nvPr>
        </p:nvSpPr>
        <p:spPr>
          <a:xfrm>
            <a:off x="819773" y="3284348"/>
            <a:ext cx="3435453" cy="2506950"/>
          </a:xfrm>
          <a:noFill/>
        </p:spPr>
        <p:txBody>
          <a:bodyPr lIns="92075" tIns="46038" rIns="92075" bIns="46038"/>
          <a:lstStyle/>
          <a:p>
            <a:pPr>
              <a:lnSpc>
                <a:spcPct val="90000"/>
              </a:lnSpc>
            </a:pPr>
            <a:r>
              <a:rPr lang="en-US" sz="3600" dirty="0" smtClean="0"/>
              <a:t>Burns</a:t>
            </a:r>
          </a:p>
          <a:p>
            <a:pPr>
              <a:lnSpc>
                <a:spcPct val="90000"/>
              </a:lnSpc>
            </a:pPr>
            <a:r>
              <a:rPr lang="en-US" sz="3600" dirty="0" smtClean="0"/>
              <a:t>Bruises</a:t>
            </a:r>
          </a:p>
          <a:p>
            <a:pPr>
              <a:lnSpc>
                <a:spcPct val="90000"/>
              </a:lnSpc>
              <a:spcBef>
                <a:spcPts val="1200"/>
              </a:spcBef>
            </a:pPr>
            <a:r>
              <a:rPr lang="en-US" sz="3600" dirty="0" smtClean="0"/>
              <a:t>Cuts</a:t>
            </a:r>
          </a:p>
          <a:p>
            <a:pPr>
              <a:lnSpc>
                <a:spcPct val="90000"/>
              </a:lnSpc>
              <a:spcBef>
                <a:spcPts val="1200"/>
              </a:spcBef>
            </a:pPr>
            <a:r>
              <a:rPr lang="en-US" sz="3600" dirty="0" smtClean="0"/>
              <a:t>Abrasions</a:t>
            </a:r>
          </a:p>
        </p:txBody>
      </p:sp>
      <p:sp>
        <p:nvSpPr>
          <p:cNvPr id="5" name="TextBox 4"/>
          <p:cNvSpPr txBox="1"/>
          <p:nvPr/>
        </p:nvSpPr>
        <p:spPr>
          <a:xfrm>
            <a:off x="0" y="538656"/>
            <a:ext cx="9144000" cy="707886"/>
          </a:xfrm>
          <a:prstGeom prst="rect">
            <a:avLst/>
          </a:prstGeom>
          <a:noFill/>
        </p:spPr>
        <p:txBody>
          <a:bodyPr wrap="square" rtlCol="0">
            <a:spAutoFit/>
          </a:bodyPr>
          <a:lstStyle/>
          <a:p>
            <a:pPr algn="ctr"/>
            <a:r>
              <a:rPr lang="en-US" sz="4000" dirty="0" smtClean="0"/>
              <a:t>QUESTION</a:t>
            </a:r>
            <a:endParaRPr lang="en-US" sz="4000" dirty="0"/>
          </a:p>
        </p:txBody>
      </p:sp>
      <p:sp>
        <p:nvSpPr>
          <p:cNvPr id="6" name="TextBox 5"/>
          <p:cNvSpPr txBox="1"/>
          <p:nvPr/>
        </p:nvSpPr>
        <p:spPr>
          <a:xfrm>
            <a:off x="4286992" y="3277589"/>
            <a:ext cx="4714504" cy="3194721"/>
          </a:xfrm>
          <a:prstGeom prst="rect">
            <a:avLst/>
          </a:prstGeom>
          <a:noFill/>
        </p:spPr>
        <p:txBody>
          <a:bodyPr wrap="square" rtlCol="0">
            <a:spAutoFit/>
          </a:bodyPr>
          <a:lstStyle/>
          <a:p>
            <a:pPr marL="342900" indent="-342900">
              <a:lnSpc>
                <a:spcPct val="90000"/>
              </a:lnSpc>
              <a:spcBef>
                <a:spcPct val="20000"/>
              </a:spcBef>
              <a:buFont typeface="Arial" pitchFamily="34" charset="0"/>
              <a:buChar char="•"/>
            </a:pPr>
            <a:r>
              <a:rPr lang="en-US" sz="3600" dirty="0" smtClean="0">
                <a:latin typeface="+mn-lt"/>
              </a:rPr>
              <a:t>Punctures</a:t>
            </a:r>
          </a:p>
          <a:p>
            <a:pPr marL="342900" indent="-342900">
              <a:lnSpc>
                <a:spcPct val="90000"/>
              </a:lnSpc>
              <a:spcBef>
                <a:spcPct val="20000"/>
              </a:spcBef>
              <a:buFont typeface="Arial" pitchFamily="34" charset="0"/>
              <a:buChar char="•"/>
            </a:pPr>
            <a:r>
              <a:rPr lang="en-US" sz="3600" dirty="0" smtClean="0">
                <a:latin typeface="+mn-lt"/>
              </a:rPr>
              <a:t>Fractures</a:t>
            </a:r>
          </a:p>
          <a:p>
            <a:pPr marL="342900" indent="-342900">
              <a:lnSpc>
                <a:spcPct val="90000"/>
              </a:lnSpc>
              <a:spcBef>
                <a:spcPct val="20000"/>
              </a:spcBef>
              <a:buFont typeface="Arial" pitchFamily="34" charset="0"/>
              <a:buChar char="•"/>
            </a:pPr>
            <a:r>
              <a:rPr lang="en-US" sz="3600" dirty="0" smtClean="0">
                <a:latin typeface="+mn-lt"/>
              </a:rPr>
              <a:t>Amputations</a:t>
            </a:r>
          </a:p>
          <a:p>
            <a:pPr marL="342900" indent="-342900">
              <a:lnSpc>
                <a:spcPct val="90000"/>
              </a:lnSpc>
              <a:spcBef>
                <a:spcPct val="20000"/>
              </a:spcBef>
              <a:buFont typeface="Arial" pitchFamily="34" charset="0"/>
              <a:buChar char="•"/>
            </a:pPr>
            <a:r>
              <a:rPr lang="en-US" sz="3600" dirty="0" smtClean="0">
                <a:latin typeface="+mn-lt"/>
              </a:rPr>
              <a:t>Chemical Exposures</a:t>
            </a:r>
          </a:p>
          <a:p>
            <a:endParaRPr lang="en-US" dirty="0"/>
          </a:p>
        </p:txBody>
      </p:sp>
      <p:pic>
        <p:nvPicPr>
          <p:cNvPr id="7" name="Picture 6" descr="dreamstimefree_10053288.jpg"/>
          <p:cNvPicPr>
            <a:picLocks noChangeAspect="1"/>
          </p:cNvPicPr>
          <p:nvPr/>
        </p:nvPicPr>
        <p:blipFill>
          <a:blip r:embed="rId3" cstate="print"/>
          <a:stretch>
            <a:fillRect/>
          </a:stretch>
        </p:blipFill>
        <p:spPr>
          <a:xfrm>
            <a:off x="6365174" y="225631"/>
            <a:ext cx="1687456" cy="1512749"/>
          </a:xfrm>
          <a:prstGeom prst="rect">
            <a:avLst/>
          </a:prstGeom>
          <a:ln>
            <a:noFill/>
          </a:ln>
          <a:effectLst>
            <a:outerShdw blurRad="292100" dist="139700" dir="2700000" algn="tl" rotWithShape="0">
              <a:srgbClr val="333333">
                <a:alpha val="65000"/>
              </a:srgbClr>
            </a:outerShdw>
          </a:effectLst>
        </p:spPr>
      </p:pic>
      <p:sp>
        <p:nvSpPr>
          <p:cNvPr id="8"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24</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747">
                                            <p:txEl>
                                              <p:pRg st="2" end="2"/>
                                            </p:txEl>
                                          </p:spTgt>
                                        </p:tgtEl>
                                        <p:attrNameLst>
                                          <p:attrName>style.visibility</p:attrName>
                                        </p:attrNameLst>
                                      </p:cBhvr>
                                      <p:to>
                                        <p:strVal val="visible"/>
                                      </p:to>
                                    </p:set>
                                    <p:anim calcmode="lin" valueType="num">
                                      <p:cBhvr additive="base">
                                        <p:cTn id="19" dur="5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1747">
                                            <p:txEl>
                                              <p:pRg st="3" end="3"/>
                                            </p:txEl>
                                          </p:spTgt>
                                        </p:tgtEl>
                                        <p:attrNameLst>
                                          <p:attrName>style.visibility</p:attrName>
                                        </p:attrNameLst>
                                      </p:cBhvr>
                                      <p:to>
                                        <p:strVal val="visible"/>
                                      </p:to>
                                    </p:set>
                                    <p:anim calcmode="lin" valueType="num">
                                      <p:cBhvr additive="base">
                                        <p:cTn id="25" dur="500" fill="hold"/>
                                        <p:tgtEl>
                                          <p:spTgt spid="3174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7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additive="base">
                                        <p:cTn id="3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 calcmode="lin" valueType="num">
                                      <p:cBhvr additive="base">
                                        <p:cTn id="3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 calcmode="lin" valueType="num">
                                      <p:cBhvr additive="base">
                                        <p:cTn id="4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 calcmode="lin" valueType="num">
                                      <p:cBhvr additive="base">
                                        <p:cTn id="4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0" y="292639"/>
            <a:ext cx="9144000" cy="82622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Hand Protection</a:t>
            </a:r>
            <a:endParaRPr lang="en-US" sz="4000" dirty="0" smtClean="0"/>
          </a:p>
        </p:txBody>
      </p:sp>
      <p:sp>
        <p:nvSpPr>
          <p:cNvPr id="32771" name="Rectangle 3"/>
          <p:cNvSpPr>
            <a:spLocks noGrp="1" noChangeArrowheads="1"/>
          </p:cNvSpPr>
          <p:nvPr>
            <p:ph idx="1"/>
          </p:nvPr>
        </p:nvSpPr>
        <p:spPr>
          <a:xfrm>
            <a:off x="457200" y="1600200"/>
            <a:ext cx="5016500" cy="4322763"/>
          </a:xfrm>
        </p:spPr>
        <p:txBody>
          <a:bodyPr/>
          <a:lstStyle/>
          <a:p>
            <a:pPr eaLnBrk="1" hangingPunct="1">
              <a:spcBef>
                <a:spcPts val="2400"/>
              </a:spcBef>
            </a:pPr>
            <a:r>
              <a:rPr lang="en-US" altLang="en-US" dirty="0" smtClean="0">
                <a:solidFill>
                  <a:srgbClr val="006666"/>
                </a:solidFill>
              </a:rPr>
              <a:t>Chemical-resistant gloves</a:t>
            </a:r>
          </a:p>
          <a:p>
            <a:pPr eaLnBrk="1" hangingPunct="1">
              <a:spcBef>
                <a:spcPts val="2400"/>
              </a:spcBef>
            </a:pPr>
            <a:r>
              <a:rPr lang="en-US" altLang="en-US" dirty="0" smtClean="0">
                <a:solidFill>
                  <a:srgbClr val="800000"/>
                </a:solidFill>
              </a:rPr>
              <a:t>Kevlar, metal mesh,</a:t>
            </a:r>
            <a:br>
              <a:rPr lang="en-US" altLang="en-US" dirty="0" smtClean="0">
                <a:solidFill>
                  <a:srgbClr val="800000"/>
                </a:solidFill>
              </a:rPr>
            </a:br>
            <a:r>
              <a:rPr lang="en-US" altLang="en-US" dirty="0" smtClean="0">
                <a:solidFill>
                  <a:srgbClr val="800000"/>
                </a:solidFill>
              </a:rPr>
              <a:t>cut-resistant gloves</a:t>
            </a:r>
          </a:p>
          <a:p>
            <a:pPr eaLnBrk="1" hangingPunct="1">
              <a:spcBef>
                <a:spcPts val="2400"/>
              </a:spcBef>
            </a:pPr>
            <a:r>
              <a:rPr lang="en-US" altLang="en-US" dirty="0" smtClean="0">
                <a:solidFill>
                  <a:srgbClr val="008000"/>
                </a:solidFill>
              </a:rPr>
              <a:t>Leather work gloves</a:t>
            </a:r>
          </a:p>
          <a:p>
            <a:pPr eaLnBrk="1" hangingPunct="1">
              <a:spcBef>
                <a:spcPts val="2400"/>
              </a:spcBef>
            </a:pPr>
            <a:r>
              <a:rPr lang="en-US" altLang="en-US" dirty="0" smtClean="0">
                <a:solidFill>
                  <a:srgbClr val="FF0000"/>
                </a:solidFill>
              </a:rPr>
              <a:t>Specialty gloves</a:t>
            </a:r>
          </a:p>
          <a:p>
            <a:pPr eaLnBrk="1" hangingPunct="1">
              <a:buFontTx/>
              <a:buNone/>
            </a:pPr>
            <a:endParaRPr lang="en-US" dirty="0" smtClean="0"/>
          </a:p>
        </p:txBody>
      </p:sp>
      <p:pic>
        <p:nvPicPr>
          <p:cNvPr id="32772" name="Picture 4"/>
          <p:cNvPicPr>
            <a:picLocks noChangeAspect="1" noChangeArrowheads="1"/>
          </p:cNvPicPr>
          <p:nvPr/>
        </p:nvPicPr>
        <p:blipFill>
          <a:blip r:embed="rId3" cstate="print"/>
          <a:stretch>
            <a:fillRect/>
          </a:stretch>
        </p:blipFill>
        <p:spPr bwMode="auto">
          <a:xfrm>
            <a:off x="4954635" y="3981145"/>
            <a:ext cx="2917104" cy="1941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774" name="Picture 6" descr="C:\Users\Gary\Desktop\chain mail glove.jpg"/>
          <p:cNvPicPr>
            <a:picLocks noChangeAspect="1" noChangeArrowheads="1"/>
          </p:cNvPicPr>
          <p:nvPr/>
        </p:nvPicPr>
        <p:blipFill>
          <a:blip r:embed="rId4" cstate="print"/>
          <a:srcRect/>
          <a:stretch>
            <a:fillRect/>
          </a:stretch>
        </p:blipFill>
        <p:spPr bwMode="auto">
          <a:xfrm>
            <a:off x="5779995" y="1087646"/>
            <a:ext cx="2733675" cy="27876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25</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5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fade">
                                      <p:cBhvr>
                                        <p:cTn id="12" dur="500"/>
                                        <p:tgtEl>
                                          <p:spTgt spid="327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fade">
                                      <p:cBhvr>
                                        <p:cTn id="17" dur="500"/>
                                        <p:tgtEl>
                                          <p:spTgt spid="327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fade">
                                      <p:cBhvr>
                                        <p:cTn id="22" dur="500"/>
                                        <p:tgtEl>
                                          <p:spTgt spid="327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0" y="351877"/>
            <a:ext cx="9144000"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altLang="en-US" sz="4000" dirty="0" smtClean="0"/>
              <a:t>Wear and Care of Hand Protection</a:t>
            </a:r>
            <a:endParaRPr lang="en-US" sz="4000" dirty="0" smtClean="0"/>
          </a:p>
        </p:txBody>
      </p:sp>
      <p:sp>
        <p:nvSpPr>
          <p:cNvPr id="33795" name="Rectangle 3"/>
          <p:cNvSpPr>
            <a:spLocks noGrp="1" noChangeArrowheads="1"/>
          </p:cNvSpPr>
          <p:nvPr>
            <p:ph idx="1"/>
          </p:nvPr>
        </p:nvSpPr>
        <p:spPr>
          <a:xfrm>
            <a:off x="158490" y="1991814"/>
            <a:ext cx="6742039" cy="3457667"/>
          </a:xfrm>
        </p:spPr>
        <p:txBody>
          <a:bodyPr/>
          <a:lstStyle/>
          <a:p>
            <a:pPr eaLnBrk="1" hangingPunct="1">
              <a:lnSpc>
                <a:spcPct val="90000"/>
              </a:lnSpc>
              <a:spcBef>
                <a:spcPts val="1800"/>
              </a:spcBef>
            </a:pPr>
            <a:r>
              <a:rPr lang="en-US" altLang="en-US" dirty="0" smtClean="0">
                <a:solidFill>
                  <a:srgbClr val="006666"/>
                </a:solidFill>
              </a:rPr>
              <a:t>Comfortable fit</a:t>
            </a:r>
          </a:p>
          <a:p>
            <a:pPr eaLnBrk="1" hangingPunct="1">
              <a:lnSpc>
                <a:spcPct val="90000"/>
              </a:lnSpc>
              <a:spcBef>
                <a:spcPts val="1800"/>
              </a:spcBef>
            </a:pPr>
            <a:r>
              <a:rPr lang="en-US" altLang="en-US" dirty="0" smtClean="0">
                <a:solidFill>
                  <a:srgbClr val="800000"/>
                </a:solidFill>
              </a:rPr>
              <a:t>Inspect gloves before each use</a:t>
            </a:r>
          </a:p>
          <a:p>
            <a:pPr eaLnBrk="1" hangingPunct="1">
              <a:lnSpc>
                <a:spcPct val="90000"/>
              </a:lnSpc>
              <a:spcBef>
                <a:spcPts val="1800"/>
              </a:spcBef>
            </a:pPr>
            <a:r>
              <a:rPr lang="en-US" altLang="en-US" dirty="0" smtClean="0">
                <a:solidFill>
                  <a:srgbClr val="008000"/>
                </a:solidFill>
              </a:rPr>
              <a:t>Keep clean, dry and oil free</a:t>
            </a:r>
          </a:p>
          <a:p>
            <a:pPr eaLnBrk="1" hangingPunct="1">
              <a:lnSpc>
                <a:spcPct val="90000"/>
              </a:lnSpc>
              <a:spcBef>
                <a:spcPts val="1800"/>
              </a:spcBef>
            </a:pPr>
            <a:r>
              <a:rPr lang="en-US" altLang="en-US" dirty="0" smtClean="0">
                <a:solidFill>
                  <a:srgbClr val="FF0000"/>
                </a:solidFill>
              </a:rPr>
              <a:t>Regularly check electrical gloves</a:t>
            </a:r>
            <a:endParaRPr lang="en-US" altLang="en-US" sz="2400" dirty="0" smtClean="0">
              <a:solidFill>
                <a:schemeClr val="accent2"/>
              </a:solidFill>
            </a:endParaRPr>
          </a:p>
          <a:p>
            <a:pPr eaLnBrk="1" hangingPunct="1">
              <a:lnSpc>
                <a:spcPct val="90000"/>
              </a:lnSpc>
              <a:spcBef>
                <a:spcPts val="1800"/>
              </a:spcBef>
            </a:pPr>
            <a:r>
              <a:rPr lang="en-US" altLang="en-US" dirty="0" smtClean="0">
                <a:solidFill>
                  <a:srgbClr val="009999"/>
                </a:solidFill>
              </a:rPr>
              <a:t>Discard if damaged or contaminated</a:t>
            </a:r>
          </a:p>
          <a:p>
            <a:pPr eaLnBrk="1" hangingPunct="1">
              <a:lnSpc>
                <a:spcPct val="90000"/>
              </a:lnSpc>
            </a:pPr>
            <a:endParaRPr lang="en-US" sz="2400" dirty="0" smtClean="0"/>
          </a:p>
        </p:txBody>
      </p:sp>
      <p:pic>
        <p:nvPicPr>
          <p:cNvPr id="33796" name="Picture 4" descr="19806"/>
          <p:cNvPicPr>
            <a:picLocks noChangeAspect="1" noChangeArrowheads="1"/>
          </p:cNvPicPr>
          <p:nvPr/>
        </p:nvPicPr>
        <p:blipFill>
          <a:blip r:embed="rId3" cstate="print"/>
          <a:stretch>
            <a:fillRect/>
          </a:stretch>
        </p:blipFill>
        <p:spPr bwMode="auto">
          <a:xfrm>
            <a:off x="5972729" y="1399578"/>
            <a:ext cx="3016250" cy="2413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26</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fade">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fade">
                                      <p:cBhvr>
                                        <p:cTn id="12" dur="500"/>
                                        <p:tgtEl>
                                          <p:spTgt spid="337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795">
                                            <p:txEl>
                                              <p:pRg st="2" end="2"/>
                                            </p:txEl>
                                          </p:spTgt>
                                        </p:tgtEl>
                                        <p:attrNameLst>
                                          <p:attrName>style.visibility</p:attrName>
                                        </p:attrNameLst>
                                      </p:cBhvr>
                                      <p:to>
                                        <p:strVal val="visible"/>
                                      </p:to>
                                    </p:set>
                                    <p:animEffect transition="in" filter="fade">
                                      <p:cBhvr>
                                        <p:cTn id="17" dur="500"/>
                                        <p:tgtEl>
                                          <p:spTgt spid="337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795">
                                            <p:txEl>
                                              <p:pRg st="3" end="3"/>
                                            </p:txEl>
                                          </p:spTgt>
                                        </p:tgtEl>
                                        <p:attrNameLst>
                                          <p:attrName>style.visibility</p:attrName>
                                        </p:attrNameLst>
                                      </p:cBhvr>
                                      <p:to>
                                        <p:strVal val="visible"/>
                                      </p:to>
                                    </p:set>
                                    <p:animEffect transition="in" filter="fade">
                                      <p:cBhvr>
                                        <p:cTn id="22" dur="500"/>
                                        <p:tgtEl>
                                          <p:spTgt spid="337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3795">
                                            <p:txEl>
                                              <p:pRg st="4" end="4"/>
                                            </p:txEl>
                                          </p:spTgt>
                                        </p:tgtEl>
                                        <p:attrNameLst>
                                          <p:attrName>style.visibility</p:attrName>
                                        </p:attrNameLst>
                                      </p:cBhvr>
                                      <p:to>
                                        <p:strVal val="visible"/>
                                      </p:to>
                                    </p:set>
                                    <p:animEffect transition="in" filter="fade">
                                      <p:cBhvr>
                                        <p:cTn id="27" dur="500"/>
                                        <p:tgtEl>
                                          <p:spTgt spid="337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0" y="264454"/>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General Work Clothing Guidance</a:t>
            </a:r>
            <a:endParaRPr lang="en-US" sz="4000" dirty="0" smtClean="0"/>
          </a:p>
        </p:txBody>
      </p:sp>
      <p:sp>
        <p:nvSpPr>
          <p:cNvPr id="34819" name="Rectangle 3"/>
          <p:cNvSpPr>
            <a:spLocks noGrp="1" noChangeArrowheads="1"/>
          </p:cNvSpPr>
          <p:nvPr>
            <p:ph idx="1"/>
          </p:nvPr>
        </p:nvSpPr>
        <p:spPr>
          <a:xfrm>
            <a:off x="223282" y="2105665"/>
            <a:ext cx="5699051" cy="3646549"/>
          </a:xfrm>
        </p:spPr>
        <p:txBody>
          <a:bodyPr/>
          <a:lstStyle/>
          <a:p>
            <a:pPr eaLnBrk="1" hangingPunct="1">
              <a:spcBef>
                <a:spcPts val="1800"/>
              </a:spcBef>
            </a:pPr>
            <a:r>
              <a:rPr lang="en-US" altLang="en-US" dirty="0" smtClean="0">
                <a:solidFill>
                  <a:srgbClr val="800000"/>
                </a:solidFill>
              </a:rPr>
              <a:t>Long sleeves and pants</a:t>
            </a:r>
          </a:p>
          <a:p>
            <a:pPr eaLnBrk="1" hangingPunct="1">
              <a:spcBef>
                <a:spcPts val="1800"/>
              </a:spcBef>
            </a:pPr>
            <a:r>
              <a:rPr lang="en-US" dirty="0" smtClean="0">
                <a:solidFill>
                  <a:srgbClr val="006666"/>
                </a:solidFill>
              </a:rPr>
              <a:t>Cold weather gear</a:t>
            </a:r>
          </a:p>
          <a:p>
            <a:pPr eaLnBrk="1" hangingPunct="1">
              <a:spcBef>
                <a:spcPts val="1800"/>
              </a:spcBef>
            </a:pPr>
            <a:r>
              <a:rPr lang="en-US" dirty="0" smtClean="0">
                <a:solidFill>
                  <a:srgbClr val="990099"/>
                </a:solidFill>
              </a:rPr>
              <a:t>Flame-retardant</a:t>
            </a:r>
          </a:p>
          <a:p>
            <a:pPr eaLnBrk="1" hangingPunct="1">
              <a:spcBef>
                <a:spcPts val="1800"/>
              </a:spcBef>
            </a:pPr>
            <a:r>
              <a:rPr lang="en-US" dirty="0" smtClean="0">
                <a:solidFill>
                  <a:srgbClr val="CC3300"/>
                </a:solidFill>
              </a:rPr>
              <a:t>No loose clothing and jewelry</a:t>
            </a:r>
          </a:p>
          <a:p>
            <a:pPr eaLnBrk="1" hangingPunct="1">
              <a:spcBef>
                <a:spcPts val="1800"/>
              </a:spcBef>
            </a:pPr>
            <a:r>
              <a:rPr lang="en-US" dirty="0" smtClean="0">
                <a:solidFill>
                  <a:srgbClr val="006666"/>
                </a:solidFill>
              </a:rPr>
              <a:t>Chemical-resistant clothing</a:t>
            </a:r>
            <a:endParaRPr lang="en-US" sz="2400" dirty="0" smtClean="0"/>
          </a:p>
        </p:txBody>
      </p:sp>
      <p:pic>
        <p:nvPicPr>
          <p:cNvPr id="34820" name="Picture 4"/>
          <p:cNvPicPr>
            <a:picLocks noChangeAspect="1" noChangeArrowheads="1"/>
          </p:cNvPicPr>
          <p:nvPr/>
        </p:nvPicPr>
        <p:blipFill>
          <a:blip r:embed="rId3" cstate="print"/>
          <a:stretch>
            <a:fillRect/>
          </a:stretch>
        </p:blipFill>
        <p:spPr bwMode="auto">
          <a:xfrm>
            <a:off x="4585709" y="1147371"/>
            <a:ext cx="4061707" cy="2802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27</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5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500"/>
                                        <p:tgtEl>
                                          <p:spTgt spid="348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fade">
                                      <p:cBhvr>
                                        <p:cTn id="17" dur="500"/>
                                        <p:tgtEl>
                                          <p:spTgt spid="348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fade">
                                      <p:cBhvr>
                                        <p:cTn id="22" dur="500"/>
                                        <p:tgtEl>
                                          <p:spTgt spid="348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Effect transition="in" filter="fade">
                                      <p:cBhvr>
                                        <p:cTn id="27" dur="500"/>
                                        <p:tgtEl>
                                          <p:spTgt spid="348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706301"/>
          </a:xfrm>
        </p:spPr>
        <p:txBody>
          <a:bodyPr>
            <a:normAutofit fontScale="90000"/>
          </a:bodyPr>
          <a:lstStyle/>
          <a:p>
            <a:r>
              <a:rPr lang="en-US" dirty="0" smtClean="0"/>
              <a:t>What’s wrong with this picture?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0428" y="893135"/>
            <a:ext cx="4265277" cy="5111284"/>
          </a:xfrm>
          <a:prstGeom prst="rect">
            <a:avLst/>
          </a:prstGeom>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28</a:t>
            </a:fld>
            <a:r>
              <a:rPr lang="en-US" dirty="0" smtClean="0">
                <a:solidFill>
                  <a:schemeClr val="tx1"/>
                </a:solidFill>
              </a:rPr>
              <a:t>/77</a:t>
            </a:r>
            <a:endParaRPr lang="en-US" dirty="0">
              <a:solidFill>
                <a:schemeClr val="tx1"/>
              </a:solidFill>
            </a:endParaRPr>
          </a:p>
        </p:txBody>
      </p:sp>
    </p:spTree>
    <p:extLst>
      <p:ext uri="{BB962C8B-B14F-4D97-AF65-F5344CB8AC3E}">
        <p14:creationId xmlns:p14="http://schemas.microsoft.com/office/powerpoint/2010/main" val="26915099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0" y="229485"/>
            <a:ext cx="9144000" cy="776177"/>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Welding PPE</a:t>
            </a:r>
          </a:p>
        </p:txBody>
      </p:sp>
      <p:sp>
        <p:nvSpPr>
          <p:cNvPr id="17411" name="Rectangle 3"/>
          <p:cNvSpPr>
            <a:spLocks noGrp="1" noChangeArrowheads="1"/>
          </p:cNvSpPr>
          <p:nvPr>
            <p:ph idx="1"/>
          </p:nvPr>
        </p:nvSpPr>
        <p:spPr>
          <a:xfrm>
            <a:off x="201871" y="1062244"/>
            <a:ext cx="8229600" cy="2646611"/>
          </a:xfrm>
        </p:spPr>
        <p:txBody>
          <a:bodyPr/>
          <a:lstStyle/>
          <a:p>
            <a:pPr>
              <a:spcBef>
                <a:spcPts val="1800"/>
              </a:spcBef>
            </a:pPr>
            <a:r>
              <a:rPr lang="en-US" dirty="0" smtClean="0"/>
              <a:t>Welding Gloves (leather)</a:t>
            </a:r>
          </a:p>
          <a:p>
            <a:pPr>
              <a:spcBef>
                <a:spcPts val="1800"/>
              </a:spcBef>
            </a:pPr>
            <a:r>
              <a:rPr lang="en-US" dirty="0" smtClean="0"/>
              <a:t>Welding Helmet (does not replace need for safety glasses with side shields)</a:t>
            </a:r>
          </a:p>
          <a:p>
            <a:pPr>
              <a:spcBef>
                <a:spcPts val="1800"/>
              </a:spcBef>
            </a:pPr>
            <a:r>
              <a:rPr lang="en-US" u="sng" dirty="0" smtClean="0"/>
              <a:t>Leather Apron</a:t>
            </a:r>
          </a:p>
        </p:txBody>
      </p:sp>
      <p:pic>
        <p:nvPicPr>
          <p:cNvPr id="17413" name="Picture 6" descr="C:\Users\Gary\AppData\Local\Microsoft\Windows\Temporary Internet Files\Content.IE5\3YY0X3GT\MCj03532250000[1].wmf"/>
          <p:cNvPicPr>
            <a:picLocks noChangeAspect="1" noChangeArrowheads="1"/>
          </p:cNvPicPr>
          <p:nvPr/>
        </p:nvPicPr>
        <p:blipFill>
          <a:blip r:embed="rId2" cstate="print"/>
          <a:stretch>
            <a:fillRect/>
          </a:stretch>
        </p:blipFill>
        <p:spPr bwMode="auto">
          <a:xfrm>
            <a:off x="4572000" y="2839648"/>
            <a:ext cx="4263240" cy="32366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29</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fade">
                                      <p:cBhvr>
                                        <p:cTn id="12" dur="500"/>
                                        <p:tgtEl>
                                          <p:spTgt spid="17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fade">
                                      <p:cBhvr>
                                        <p:cTn id="17" dur="5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Hot Work Permits</a:t>
            </a:r>
            <a:endParaRPr lang="en-US" sz="4000" dirty="0"/>
          </a:p>
        </p:txBody>
      </p:sp>
      <p:sp>
        <p:nvSpPr>
          <p:cNvPr id="3" name="Content Placeholder 2"/>
          <p:cNvSpPr>
            <a:spLocks noGrp="1"/>
          </p:cNvSpPr>
          <p:nvPr>
            <p:ph idx="1"/>
          </p:nvPr>
        </p:nvSpPr>
        <p:spPr>
          <a:xfrm>
            <a:off x="191386" y="1143000"/>
            <a:ext cx="8761228" cy="4334220"/>
          </a:xfrm>
        </p:spPr>
        <p:txBody>
          <a:bodyPr/>
          <a:lstStyle/>
          <a:p>
            <a:r>
              <a:rPr lang="en-US" dirty="0" smtClean="0"/>
              <a:t>Any process that creates sparks or involves heat or open flame is considered HOT WORK</a:t>
            </a:r>
          </a:p>
          <a:p>
            <a:pPr lvl="1"/>
            <a:r>
              <a:rPr lang="en-US" i="1" dirty="0" smtClean="0"/>
              <a:t>Riveting</a:t>
            </a:r>
          </a:p>
          <a:p>
            <a:pPr lvl="1"/>
            <a:r>
              <a:rPr lang="en-US" i="1" dirty="0" smtClean="0"/>
              <a:t>Welding, cutting, burning, heating</a:t>
            </a:r>
            <a:endParaRPr lang="en-US" i="1" dirty="0"/>
          </a:p>
          <a:p>
            <a:r>
              <a:rPr lang="en-US" dirty="0" smtClean="0"/>
              <a:t>OSHA recommends work be done in special area</a:t>
            </a:r>
          </a:p>
          <a:p>
            <a:r>
              <a:rPr lang="en-US" dirty="0" smtClean="0"/>
              <a:t>If not possible combustible materials are required to be at least 35 feet away from source of hot work</a:t>
            </a:r>
            <a:endParaRPr lang="en-US" dirty="0"/>
          </a:p>
        </p:txBody>
      </p:sp>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30</a:t>
            </a:fld>
            <a:r>
              <a:rPr lang="en-US" dirty="0" smtClean="0">
                <a:solidFill>
                  <a:schemeClr val="tx1"/>
                </a:solidFill>
              </a:rPr>
              <a:t>/77</a:t>
            </a:r>
            <a:endParaRPr lang="en-US" dirty="0">
              <a:solidFill>
                <a:schemeClr val="tx1"/>
              </a:solidFill>
            </a:endParaRPr>
          </a:p>
        </p:txBody>
      </p:sp>
    </p:spTree>
    <p:extLst>
      <p:ext uri="{BB962C8B-B14F-4D97-AF65-F5344CB8AC3E}">
        <p14:creationId xmlns:p14="http://schemas.microsoft.com/office/powerpoint/2010/main" val="26509143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5980"/>
            <a:ext cx="9144000" cy="999460"/>
          </a:xfrm>
        </p:spPr>
        <p:txBody>
          <a:bodyPr>
            <a:normAutofit fontScale="90000"/>
          </a:bodyPr>
          <a:lstStyle/>
          <a:p>
            <a:r>
              <a:rPr lang="en-GB" sz="4000" dirty="0"/>
              <a:t>Confined Spaces</a:t>
            </a:r>
            <a:br>
              <a:rPr lang="en-GB" sz="4000" dirty="0"/>
            </a:br>
            <a:r>
              <a:rPr lang="en-GB" sz="2800" dirty="0"/>
              <a:t>CFR 1910.146</a:t>
            </a:r>
            <a:endParaRPr lang="en-US" sz="4000" dirty="0"/>
          </a:p>
        </p:txBody>
      </p:sp>
      <p:sp>
        <p:nvSpPr>
          <p:cNvPr id="3" name="Content Placeholder 2"/>
          <p:cNvSpPr>
            <a:spLocks noGrp="1"/>
          </p:cNvSpPr>
          <p:nvPr>
            <p:ph idx="1"/>
          </p:nvPr>
        </p:nvSpPr>
        <p:spPr>
          <a:xfrm>
            <a:off x="457200" y="1522108"/>
            <a:ext cx="8601740" cy="4525963"/>
          </a:xfrm>
        </p:spPr>
        <p:txBody>
          <a:bodyPr/>
          <a:lstStyle/>
          <a:p>
            <a:r>
              <a:rPr lang="en-US" dirty="0" smtClean="0"/>
              <a:t>Confined Spaces – storage tanks, ventilation ducts, and pits more than four feet deep are considered confined spaces.</a:t>
            </a:r>
          </a:p>
          <a:p>
            <a:pPr lvl="1"/>
            <a:r>
              <a:rPr lang="en-US" i="1" dirty="0" smtClean="0"/>
              <a:t>Dangerous atmosphere</a:t>
            </a:r>
          </a:p>
          <a:p>
            <a:pPr lvl="1"/>
            <a:r>
              <a:rPr lang="en-US" i="1" dirty="0" smtClean="0"/>
              <a:t>Material that could potentially drown</a:t>
            </a:r>
          </a:p>
          <a:p>
            <a:pPr lvl="1"/>
            <a:r>
              <a:rPr lang="en-US" i="1" dirty="0" smtClean="0"/>
              <a:t>Structure that could trap or suffocate</a:t>
            </a:r>
          </a:p>
          <a:p>
            <a:pPr lvl="1"/>
            <a:r>
              <a:rPr lang="en-US" i="1" dirty="0" smtClean="0"/>
              <a:t>Any other recognized serious safety or health hazard</a:t>
            </a:r>
            <a:endParaRPr lang="en-US" i="1" dirty="0"/>
          </a:p>
        </p:txBody>
      </p:sp>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31</a:t>
            </a:fld>
            <a:r>
              <a:rPr lang="en-US" dirty="0" smtClean="0">
                <a:solidFill>
                  <a:schemeClr val="tx1"/>
                </a:solidFill>
              </a:rPr>
              <a:t>/77</a:t>
            </a:r>
            <a:endParaRPr lang="en-US" dirty="0">
              <a:solidFill>
                <a:schemeClr val="tx1"/>
              </a:solidFill>
            </a:endParaRPr>
          </a:p>
        </p:txBody>
      </p:sp>
    </p:spTree>
    <p:extLst>
      <p:ext uri="{BB962C8B-B14F-4D97-AF65-F5344CB8AC3E}">
        <p14:creationId xmlns:p14="http://schemas.microsoft.com/office/powerpoint/2010/main" val="9216942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7556"/>
            <a:ext cx="9144000" cy="925033"/>
          </a:xfrm>
        </p:spPr>
        <p:txBody>
          <a:bodyPr>
            <a:normAutofit fontScale="90000"/>
          </a:bodyPr>
          <a:lstStyle/>
          <a:p>
            <a:r>
              <a:rPr lang="en-GB" dirty="0" smtClean="0"/>
              <a:t>Confined Spaces</a:t>
            </a:r>
            <a:br>
              <a:rPr lang="en-GB" dirty="0" smtClean="0"/>
            </a:br>
            <a:r>
              <a:rPr lang="en-GB" sz="3100" dirty="0" smtClean="0"/>
              <a:t>CFR 1910.146</a:t>
            </a:r>
            <a:endParaRPr lang="en-GB" sz="3100" dirty="0"/>
          </a:p>
        </p:txBody>
      </p:sp>
      <p:sp>
        <p:nvSpPr>
          <p:cNvPr id="3" name="Text Placeholder 2"/>
          <p:cNvSpPr>
            <a:spLocks noGrp="1"/>
          </p:cNvSpPr>
          <p:nvPr>
            <p:ph type="subTitle" idx="1"/>
          </p:nvPr>
        </p:nvSpPr>
        <p:spPr>
          <a:xfrm>
            <a:off x="269948" y="1209667"/>
            <a:ext cx="8604104" cy="4361625"/>
          </a:xfrm>
        </p:spPr>
        <p:txBody>
          <a:bodyPr>
            <a:normAutofit fontScale="92500" lnSpcReduction="20000"/>
          </a:bodyPr>
          <a:lstStyle/>
          <a:p>
            <a:pPr marL="0" lvl="0" indent="0">
              <a:buNone/>
            </a:pPr>
            <a:endParaRPr lang="en-US" sz="1200" dirty="0" smtClean="0"/>
          </a:p>
          <a:p>
            <a:pPr algn="l"/>
            <a:r>
              <a:rPr lang="en-US" sz="2800" b="1" dirty="0" smtClean="0">
                <a:solidFill>
                  <a:schemeClr val="tx1"/>
                </a:solidFill>
              </a:rPr>
              <a:t>EXAMPLES OF CONFINED SPACES</a:t>
            </a:r>
          </a:p>
          <a:p>
            <a:pPr algn="l">
              <a:spcBef>
                <a:spcPts val="0"/>
              </a:spcBef>
            </a:pPr>
            <a:r>
              <a:rPr lang="en-US" sz="2800" dirty="0" smtClean="0">
                <a:solidFill>
                  <a:schemeClr val="tx1"/>
                </a:solidFill>
              </a:rPr>
              <a:t>Underground </a:t>
            </a:r>
            <a:r>
              <a:rPr lang="en-US" sz="2800" dirty="0">
                <a:solidFill>
                  <a:schemeClr val="tx1"/>
                </a:solidFill>
              </a:rPr>
              <a:t>utility </a:t>
            </a:r>
            <a:r>
              <a:rPr lang="en-US" sz="2800" dirty="0" smtClean="0">
                <a:solidFill>
                  <a:schemeClr val="tx1"/>
                </a:solidFill>
              </a:rPr>
              <a:t>vaults</a:t>
            </a:r>
            <a:endParaRPr lang="en-GB" sz="2800" dirty="0">
              <a:solidFill>
                <a:schemeClr val="tx1"/>
              </a:solidFill>
            </a:endParaRPr>
          </a:p>
          <a:p>
            <a:pPr algn="l">
              <a:spcBef>
                <a:spcPts val="0"/>
              </a:spcBef>
            </a:pPr>
            <a:r>
              <a:rPr lang="en-US" sz="2800" dirty="0">
                <a:solidFill>
                  <a:schemeClr val="tx1"/>
                </a:solidFill>
              </a:rPr>
              <a:t>Storage </a:t>
            </a:r>
            <a:r>
              <a:rPr lang="en-US" sz="2800" dirty="0" smtClean="0">
                <a:solidFill>
                  <a:schemeClr val="tx1"/>
                </a:solidFill>
              </a:rPr>
              <a:t>tanks</a:t>
            </a:r>
            <a:endParaRPr lang="en-GB" sz="2800" dirty="0">
              <a:solidFill>
                <a:schemeClr val="tx1"/>
              </a:solidFill>
            </a:endParaRPr>
          </a:p>
          <a:p>
            <a:pPr algn="l">
              <a:spcBef>
                <a:spcPts val="0"/>
              </a:spcBef>
            </a:pPr>
            <a:r>
              <a:rPr lang="en-US" sz="2800" dirty="0">
                <a:solidFill>
                  <a:schemeClr val="tx1"/>
                </a:solidFill>
              </a:rPr>
              <a:t>Process </a:t>
            </a:r>
            <a:r>
              <a:rPr lang="en-US" sz="2800" dirty="0" smtClean="0">
                <a:solidFill>
                  <a:schemeClr val="tx1"/>
                </a:solidFill>
              </a:rPr>
              <a:t>vessels</a:t>
            </a:r>
          </a:p>
          <a:p>
            <a:pPr algn="l">
              <a:spcBef>
                <a:spcPts val="0"/>
              </a:spcBef>
            </a:pPr>
            <a:r>
              <a:rPr lang="en-US" sz="2800" dirty="0">
                <a:solidFill>
                  <a:schemeClr val="tx1"/>
                </a:solidFill>
              </a:rPr>
              <a:t>Storage </a:t>
            </a:r>
            <a:r>
              <a:rPr lang="en-US" sz="2800" dirty="0" smtClean="0">
                <a:solidFill>
                  <a:schemeClr val="tx1"/>
                </a:solidFill>
              </a:rPr>
              <a:t>bins</a:t>
            </a:r>
            <a:endParaRPr lang="en-GB" sz="2800" dirty="0">
              <a:solidFill>
                <a:schemeClr val="tx1"/>
              </a:solidFill>
            </a:endParaRPr>
          </a:p>
          <a:p>
            <a:pPr algn="l">
              <a:spcBef>
                <a:spcPts val="0"/>
              </a:spcBef>
            </a:pPr>
            <a:r>
              <a:rPr lang="en-US" sz="2800" dirty="0" smtClean="0">
                <a:solidFill>
                  <a:schemeClr val="tx1"/>
                </a:solidFill>
              </a:rPr>
              <a:t>Silos</a:t>
            </a:r>
            <a:endParaRPr lang="en-GB" sz="2800" dirty="0">
              <a:solidFill>
                <a:schemeClr val="tx1"/>
              </a:solidFill>
            </a:endParaRPr>
          </a:p>
          <a:p>
            <a:pPr algn="l">
              <a:spcBef>
                <a:spcPts val="0"/>
              </a:spcBef>
            </a:pPr>
            <a:r>
              <a:rPr lang="en-US" sz="2800" dirty="0" smtClean="0">
                <a:solidFill>
                  <a:schemeClr val="tx1"/>
                </a:solidFill>
              </a:rPr>
              <a:t>Boilers</a:t>
            </a:r>
            <a:endParaRPr lang="en-GB" sz="2800" dirty="0">
              <a:solidFill>
                <a:schemeClr val="tx1"/>
              </a:solidFill>
            </a:endParaRPr>
          </a:p>
          <a:p>
            <a:pPr algn="l">
              <a:spcBef>
                <a:spcPts val="0"/>
              </a:spcBef>
            </a:pPr>
            <a:r>
              <a:rPr lang="en-US" sz="2800" dirty="0">
                <a:solidFill>
                  <a:schemeClr val="tx1"/>
                </a:solidFill>
              </a:rPr>
              <a:t>Ventilation or exhaust </a:t>
            </a:r>
            <a:r>
              <a:rPr lang="en-US" sz="2800" dirty="0" smtClean="0">
                <a:solidFill>
                  <a:schemeClr val="tx1"/>
                </a:solidFill>
              </a:rPr>
              <a:t>ducts</a:t>
            </a:r>
          </a:p>
          <a:p>
            <a:pPr algn="l">
              <a:spcBef>
                <a:spcPts val="0"/>
              </a:spcBef>
            </a:pPr>
            <a:r>
              <a:rPr lang="en-US" sz="2800" dirty="0" smtClean="0">
                <a:solidFill>
                  <a:schemeClr val="tx1"/>
                </a:solidFill>
              </a:rPr>
              <a:t>Sewers</a:t>
            </a:r>
            <a:endParaRPr lang="en-GB" sz="2800" dirty="0">
              <a:solidFill>
                <a:schemeClr val="tx1"/>
              </a:solidFill>
            </a:endParaRPr>
          </a:p>
          <a:p>
            <a:pPr algn="l">
              <a:spcBef>
                <a:spcPts val="0"/>
              </a:spcBef>
            </a:pPr>
            <a:r>
              <a:rPr lang="en-US" sz="2800" dirty="0">
                <a:solidFill>
                  <a:schemeClr val="tx1"/>
                </a:solidFill>
              </a:rPr>
              <a:t>Tunnels and </a:t>
            </a:r>
            <a:r>
              <a:rPr lang="en-US" sz="2800" dirty="0" smtClean="0">
                <a:solidFill>
                  <a:schemeClr val="tx1"/>
                </a:solidFill>
              </a:rPr>
              <a:t>pipelines</a:t>
            </a:r>
            <a:endParaRPr lang="en-GB" sz="2800" dirty="0">
              <a:solidFill>
                <a:schemeClr val="tx1"/>
              </a:solidFill>
            </a:endParaRPr>
          </a:p>
          <a:p>
            <a:pPr algn="l">
              <a:spcBef>
                <a:spcPts val="0"/>
              </a:spcBef>
            </a:pPr>
            <a:r>
              <a:rPr lang="en-US" sz="2800" dirty="0" smtClean="0">
                <a:solidFill>
                  <a:schemeClr val="tx1"/>
                </a:solidFill>
              </a:rPr>
              <a:t>Manholes</a:t>
            </a:r>
            <a:endParaRPr lang="en-US" sz="2800" dirty="0">
              <a:solidFill>
                <a:schemeClr val="tx1"/>
              </a:solidFill>
            </a:endParaRPr>
          </a:p>
          <a:p>
            <a:pPr algn="l">
              <a:spcBef>
                <a:spcPts val="0"/>
              </a:spcBef>
            </a:pPr>
            <a:r>
              <a:rPr lang="en-US" sz="2800" dirty="0" smtClean="0">
                <a:solidFill>
                  <a:schemeClr val="tx1"/>
                </a:solidFill>
              </a:rPr>
              <a:t>Open </a:t>
            </a:r>
            <a:r>
              <a:rPr lang="en-US" sz="2800" dirty="0">
                <a:solidFill>
                  <a:schemeClr val="tx1"/>
                </a:solidFill>
              </a:rPr>
              <a:t>top spaces more than 4 feet in depth (pits, </a:t>
            </a:r>
            <a:r>
              <a:rPr lang="en-US" sz="2800" dirty="0" smtClean="0">
                <a:solidFill>
                  <a:schemeClr val="tx1"/>
                </a:solidFill>
              </a:rPr>
              <a:t>deep holes)</a:t>
            </a:r>
            <a:endParaRPr lang="en-GB" sz="2800" dirty="0">
              <a:solidFill>
                <a:schemeClr val="tx1"/>
              </a:solidFill>
            </a:endParaRPr>
          </a:p>
        </p:txBody>
      </p:sp>
      <p:pic>
        <p:nvPicPr>
          <p:cNvPr id="5" name="Picture 4" descr="CS32C"/>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8906" y="1321944"/>
            <a:ext cx="3915146" cy="3218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32</a:t>
            </a:fld>
            <a:r>
              <a:rPr lang="en-US" dirty="0" smtClean="0">
                <a:solidFill>
                  <a:schemeClr val="tx1"/>
                </a:solidFill>
              </a:rPr>
              <a:t>/77</a:t>
            </a:r>
            <a:endParaRPr lang="en-US" dirty="0">
              <a:solidFill>
                <a:schemeClr val="tx1"/>
              </a:solidFill>
            </a:endParaRPr>
          </a:p>
        </p:txBody>
      </p:sp>
    </p:spTree>
    <p:extLst>
      <p:ext uri="{BB962C8B-B14F-4D97-AF65-F5344CB8AC3E}">
        <p14:creationId xmlns:p14="http://schemas.microsoft.com/office/powerpoint/2010/main" val="79432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143000"/>
          </a:xfrm>
        </p:spPr>
        <p:txBody>
          <a:bodyPr>
            <a:normAutofit/>
          </a:bodyPr>
          <a:lstStyle/>
          <a:p>
            <a:r>
              <a:rPr lang="en-US" sz="4000" dirty="0" smtClean="0"/>
              <a:t>“Permit Required </a:t>
            </a:r>
            <a:r>
              <a:rPr lang="en-US" sz="4000" dirty="0"/>
              <a:t>C</a:t>
            </a:r>
            <a:r>
              <a:rPr lang="en-US" sz="4000" dirty="0" smtClean="0"/>
              <a:t>onfined Spaces”</a:t>
            </a:r>
            <a:endParaRPr lang="en-GB" sz="4000" dirty="0"/>
          </a:p>
        </p:txBody>
      </p:sp>
      <p:sp>
        <p:nvSpPr>
          <p:cNvPr id="3" name="Text Placeholder 2"/>
          <p:cNvSpPr>
            <a:spLocks noGrp="1"/>
          </p:cNvSpPr>
          <p:nvPr>
            <p:ph type="subTitle" idx="1"/>
          </p:nvPr>
        </p:nvSpPr>
        <p:spPr>
          <a:xfrm>
            <a:off x="329608" y="1271772"/>
            <a:ext cx="8463517" cy="3672367"/>
          </a:xfrm>
        </p:spPr>
        <p:txBody>
          <a:bodyPr>
            <a:normAutofit/>
          </a:bodyPr>
          <a:lstStyle/>
          <a:p>
            <a:pPr marL="457200" indent="-457200" algn="l">
              <a:buFont typeface="Arial"/>
              <a:buChar char="•"/>
            </a:pPr>
            <a:r>
              <a:rPr lang="en-GB" sz="2800" dirty="0" smtClean="0">
                <a:solidFill>
                  <a:schemeClr val="tx1"/>
                </a:solidFill>
              </a:rPr>
              <a:t>May contain a hazardous atmosphere</a:t>
            </a:r>
            <a:endParaRPr lang="en-GB" sz="2800" dirty="0">
              <a:solidFill>
                <a:schemeClr val="tx1"/>
              </a:solidFill>
            </a:endParaRPr>
          </a:p>
          <a:p>
            <a:pPr marL="457200" indent="-457200" algn="l">
              <a:buFont typeface="Arial"/>
              <a:buChar char="•"/>
            </a:pPr>
            <a:r>
              <a:rPr lang="en-GB" sz="2800" dirty="0">
                <a:solidFill>
                  <a:schemeClr val="tx1"/>
                </a:solidFill>
              </a:rPr>
              <a:t>Contains </a:t>
            </a:r>
            <a:r>
              <a:rPr lang="en-GB" sz="2800" dirty="0" smtClean="0">
                <a:solidFill>
                  <a:schemeClr val="tx1"/>
                </a:solidFill>
              </a:rPr>
              <a:t>material </a:t>
            </a:r>
            <a:r>
              <a:rPr lang="en-GB" sz="2800" dirty="0">
                <a:solidFill>
                  <a:schemeClr val="tx1"/>
                </a:solidFill>
              </a:rPr>
              <a:t>that has the potential to engulf an </a:t>
            </a:r>
            <a:r>
              <a:rPr lang="en-GB" sz="2800" dirty="0" smtClean="0">
                <a:solidFill>
                  <a:schemeClr val="tx1"/>
                </a:solidFill>
              </a:rPr>
              <a:t>entrant</a:t>
            </a:r>
            <a:endParaRPr lang="en-GB" sz="2800" dirty="0">
              <a:solidFill>
                <a:schemeClr val="tx1"/>
              </a:solidFill>
            </a:endParaRPr>
          </a:p>
          <a:p>
            <a:pPr marL="457200" indent="-457200" algn="l">
              <a:buFont typeface="Arial"/>
              <a:buChar char="•"/>
            </a:pPr>
            <a:r>
              <a:rPr lang="en-GB" sz="2800" dirty="0">
                <a:solidFill>
                  <a:schemeClr val="tx1"/>
                </a:solidFill>
              </a:rPr>
              <a:t>Has walls that converge inward or floors that slope downward </a:t>
            </a:r>
            <a:r>
              <a:rPr lang="en-GB" sz="2800" dirty="0" smtClean="0">
                <a:solidFill>
                  <a:schemeClr val="tx1"/>
                </a:solidFill>
              </a:rPr>
              <a:t>that could </a:t>
            </a:r>
            <a:r>
              <a:rPr lang="en-GB" sz="2800" dirty="0">
                <a:solidFill>
                  <a:schemeClr val="tx1"/>
                </a:solidFill>
              </a:rPr>
              <a:t>trap or asphyxiate an </a:t>
            </a:r>
            <a:r>
              <a:rPr lang="en-GB" sz="2800" dirty="0" smtClean="0">
                <a:solidFill>
                  <a:schemeClr val="tx1"/>
                </a:solidFill>
              </a:rPr>
              <a:t>entrant</a:t>
            </a:r>
            <a:endParaRPr lang="en-GB" sz="2800" dirty="0">
              <a:solidFill>
                <a:schemeClr val="tx1"/>
              </a:solidFill>
            </a:endParaRPr>
          </a:p>
          <a:p>
            <a:pPr marL="457200" indent="-457200" algn="l">
              <a:buFont typeface="Arial"/>
              <a:buChar char="•"/>
            </a:pPr>
            <a:r>
              <a:rPr lang="en-GB" sz="2800" dirty="0">
                <a:solidFill>
                  <a:schemeClr val="tx1"/>
                </a:solidFill>
              </a:rPr>
              <a:t>Contains any other recognized safety or health </a:t>
            </a:r>
            <a:r>
              <a:rPr lang="en-GB" sz="2800" dirty="0" smtClean="0">
                <a:solidFill>
                  <a:schemeClr val="tx1"/>
                </a:solidFill>
              </a:rPr>
              <a:t>hazard</a:t>
            </a:r>
            <a:endParaRPr lang="en-GB" sz="2800" dirty="0">
              <a:solidFill>
                <a:schemeClr val="tx1"/>
              </a:solidFill>
            </a:endParaRP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33</a:t>
            </a:fld>
            <a:r>
              <a:rPr lang="en-US" dirty="0" smtClean="0">
                <a:solidFill>
                  <a:schemeClr val="tx1"/>
                </a:solidFill>
              </a:rPr>
              <a:t>/77</a:t>
            </a:r>
            <a:endParaRPr lang="en-US" dirty="0">
              <a:solidFill>
                <a:schemeClr val="tx1"/>
              </a:solidFill>
            </a:endParaRPr>
          </a:p>
        </p:txBody>
      </p:sp>
    </p:spTree>
    <p:extLst>
      <p:ext uri="{BB962C8B-B14F-4D97-AF65-F5344CB8AC3E}">
        <p14:creationId xmlns:p14="http://schemas.microsoft.com/office/powerpoint/2010/main" val="33987655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subTitle" idx="1"/>
          </p:nvPr>
        </p:nvSpPr>
        <p:spPr>
          <a:xfrm>
            <a:off x="434721" y="941152"/>
            <a:ext cx="8336658" cy="4118551"/>
          </a:xfrm>
          <a:ln>
            <a:noFill/>
          </a:ln>
        </p:spPr>
        <p:txBody>
          <a:bodyPr>
            <a:noAutofit/>
          </a:bodyPr>
          <a:lstStyle/>
          <a:p>
            <a:pPr marL="457200" indent="-457200" algn="l">
              <a:buFont typeface="Arial"/>
              <a:buChar char="•"/>
            </a:pPr>
            <a:r>
              <a:rPr lang="en-US" sz="2200" dirty="0">
                <a:solidFill>
                  <a:schemeClr val="tx1"/>
                </a:solidFill>
              </a:rPr>
              <a:t>“Permit required confined spaces” must</a:t>
            </a:r>
            <a:r>
              <a:rPr lang="en-GB" sz="2200" dirty="0">
                <a:solidFill>
                  <a:schemeClr val="tx1"/>
                </a:solidFill>
              </a:rPr>
              <a:t> be identified by the employer</a:t>
            </a:r>
          </a:p>
          <a:p>
            <a:pPr marL="457200" indent="-457200" algn="l">
              <a:buFont typeface="Arial"/>
              <a:buChar char="•"/>
            </a:pPr>
            <a:r>
              <a:rPr lang="en-GB" sz="2200" dirty="0" smtClean="0">
                <a:solidFill>
                  <a:schemeClr val="tx1"/>
                </a:solidFill>
              </a:rPr>
              <a:t>Employees </a:t>
            </a:r>
            <a:r>
              <a:rPr lang="en-GB" sz="2200" dirty="0">
                <a:solidFill>
                  <a:schemeClr val="tx1"/>
                </a:solidFill>
              </a:rPr>
              <a:t>who may have to enter “Permit required confined spaces” must be informed of their existence and location and their </a:t>
            </a:r>
            <a:r>
              <a:rPr lang="en-GB" sz="2200" dirty="0" smtClean="0">
                <a:solidFill>
                  <a:schemeClr val="tx1"/>
                </a:solidFill>
              </a:rPr>
              <a:t>hazards</a:t>
            </a:r>
          </a:p>
          <a:p>
            <a:pPr marL="342900" indent="-342900" algn="l">
              <a:buFont typeface="Arial"/>
              <a:buChar char="•"/>
            </a:pPr>
            <a:r>
              <a:rPr lang="en-GB" sz="2200" dirty="0" smtClean="0">
                <a:solidFill>
                  <a:schemeClr val="tx1"/>
                </a:solidFill>
              </a:rPr>
              <a:t>Must provide </a:t>
            </a:r>
            <a:r>
              <a:rPr lang="en-GB" sz="2200" dirty="0">
                <a:solidFill>
                  <a:schemeClr val="tx1"/>
                </a:solidFill>
              </a:rPr>
              <a:t>additional training to all employees who may have to enter </a:t>
            </a:r>
            <a:r>
              <a:rPr lang="en-GB" sz="2200" dirty="0" smtClean="0">
                <a:solidFill>
                  <a:schemeClr val="tx1"/>
                </a:solidFill>
              </a:rPr>
              <a:t>a </a:t>
            </a:r>
            <a:r>
              <a:rPr lang="en-US" sz="2200" dirty="0">
                <a:solidFill>
                  <a:schemeClr val="tx1"/>
                </a:solidFill>
              </a:rPr>
              <a:t>“permit required confined space</a:t>
            </a:r>
            <a:r>
              <a:rPr lang="en-US" sz="2200" dirty="0" smtClean="0">
                <a:solidFill>
                  <a:schemeClr val="tx1"/>
                </a:solidFill>
              </a:rPr>
              <a:t>”</a:t>
            </a:r>
          </a:p>
          <a:p>
            <a:pPr marL="342900" indent="-342900" algn="l">
              <a:buFont typeface="Arial"/>
              <a:buChar char="•"/>
            </a:pPr>
            <a:r>
              <a:rPr lang="en-GB" sz="2200" dirty="0" smtClean="0">
                <a:solidFill>
                  <a:schemeClr val="tx1"/>
                </a:solidFill>
              </a:rPr>
              <a:t>Only those who </a:t>
            </a:r>
            <a:r>
              <a:rPr lang="en-GB" sz="2200" dirty="0">
                <a:solidFill>
                  <a:schemeClr val="tx1"/>
                </a:solidFill>
              </a:rPr>
              <a:t>have completed the relevant training and hold </a:t>
            </a:r>
            <a:r>
              <a:rPr lang="en-GB" sz="2200" dirty="0" smtClean="0">
                <a:solidFill>
                  <a:schemeClr val="tx1"/>
                </a:solidFill>
              </a:rPr>
              <a:t>a permit </a:t>
            </a:r>
            <a:r>
              <a:rPr lang="en-GB" sz="2200" dirty="0">
                <a:solidFill>
                  <a:schemeClr val="tx1"/>
                </a:solidFill>
              </a:rPr>
              <a:t>are allowed to enter and/or work in a </a:t>
            </a:r>
            <a:r>
              <a:rPr lang="en-US" sz="2200" dirty="0">
                <a:solidFill>
                  <a:schemeClr val="tx1"/>
                </a:solidFill>
              </a:rPr>
              <a:t>“permit required confined space</a:t>
            </a:r>
            <a:r>
              <a:rPr lang="en-US" sz="2200" dirty="0" smtClean="0">
                <a:solidFill>
                  <a:schemeClr val="tx1"/>
                </a:solidFill>
              </a:rPr>
              <a:t>”</a:t>
            </a:r>
          </a:p>
          <a:p>
            <a:pPr marL="342900" indent="-342900" algn="l">
              <a:buFont typeface="Arial"/>
              <a:buChar char="•"/>
            </a:pPr>
            <a:r>
              <a:rPr lang="en-US" sz="2200" dirty="0" smtClean="0">
                <a:solidFill>
                  <a:schemeClr val="tx1"/>
                </a:solidFill>
              </a:rPr>
              <a:t>The </a:t>
            </a:r>
            <a:r>
              <a:rPr lang="en-US" sz="2200" dirty="0">
                <a:solidFill>
                  <a:schemeClr val="tx1"/>
                </a:solidFill>
              </a:rPr>
              <a:t>employer must have a system in place for issuing </a:t>
            </a:r>
            <a:r>
              <a:rPr lang="en-US" sz="2200" dirty="0" smtClean="0">
                <a:solidFill>
                  <a:schemeClr val="tx1"/>
                </a:solidFill>
              </a:rPr>
              <a:t>permits</a:t>
            </a:r>
          </a:p>
          <a:p>
            <a:pPr marL="342900" indent="-342900" algn="l">
              <a:buFont typeface="Arial"/>
              <a:buChar char="•"/>
            </a:pPr>
            <a:r>
              <a:rPr lang="en-GB" sz="2200" dirty="0" smtClean="0">
                <a:solidFill>
                  <a:schemeClr val="tx1"/>
                </a:solidFill>
              </a:rPr>
              <a:t>Access to a </a:t>
            </a:r>
            <a:r>
              <a:rPr lang="en-GB" sz="2200" dirty="0">
                <a:solidFill>
                  <a:schemeClr val="tx1"/>
                </a:solidFill>
              </a:rPr>
              <a:t>confined space </a:t>
            </a:r>
            <a:r>
              <a:rPr lang="en-GB" sz="2200" dirty="0" smtClean="0">
                <a:solidFill>
                  <a:schemeClr val="tx1"/>
                </a:solidFill>
              </a:rPr>
              <a:t>should be restricted</a:t>
            </a:r>
            <a:endParaRPr lang="en-GB" sz="2200" dirty="0">
              <a:solidFill>
                <a:schemeClr val="tx1"/>
              </a:solidFill>
            </a:endParaRPr>
          </a:p>
        </p:txBody>
      </p:sp>
      <p:sp>
        <p:nvSpPr>
          <p:cNvPr id="2" name="Rectangle 1"/>
          <p:cNvSpPr/>
          <p:nvPr/>
        </p:nvSpPr>
        <p:spPr>
          <a:xfrm>
            <a:off x="535535" y="122392"/>
            <a:ext cx="9144000" cy="707886"/>
          </a:xfrm>
          <a:prstGeom prst="rect">
            <a:avLst/>
          </a:prstGeom>
        </p:spPr>
        <p:txBody>
          <a:bodyPr wrap="square">
            <a:spAutoFit/>
          </a:bodyPr>
          <a:lstStyle/>
          <a:p>
            <a:r>
              <a:rPr lang="en-US" sz="4000" dirty="0">
                <a:latin typeface="+mj-lt"/>
                <a:ea typeface="+mj-ea"/>
                <a:cs typeface="+mj-cs"/>
              </a:rPr>
              <a:t>“</a:t>
            </a:r>
            <a:r>
              <a:rPr lang="en-US" sz="3600" dirty="0">
                <a:latin typeface="+mj-lt"/>
                <a:ea typeface="+mj-ea"/>
                <a:cs typeface="+mj-cs"/>
              </a:rPr>
              <a:t>Permit Required Confined Spaces</a:t>
            </a:r>
            <a:r>
              <a:rPr lang="en-US" sz="4000" dirty="0" smtClean="0">
                <a:latin typeface="+mj-lt"/>
                <a:ea typeface="+mj-ea"/>
                <a:cs typeface="+mj-cs"/>
              </a:rPr>
              <a:t>”  </a:t>
            </a:r>
            <a:r>
              <a:rPr lang="en-US" sz="2400" dirty="0" smtClean="0">
                <a:latin typeface="+mj-lt"/>
                <a:ea typeface="+mj-ea"/>
                <a:cs typeface="+mj-cs"/>
              </a:rPr>
              <a:t>(Cont’d.)</a:t>
            </a:r>
            <a:endParaRPr lang="en-US" sz="2400" dirty="0">
              <a:latin typeface="+mj-lt"/>
              <a:ea typeface="+mj-ea"/>
              <a:cs typeface="+mj-cs"/>
            </a:endParaRP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34</a:t>
            </a:fld>
            <a:r>
              <a:rPr lang="en-US" dirty="0" smtClean="0">
                <a:solidFill>
                  <a:schemeClr val="tx1"/>
                </a:solidFill>
              </a:rPr>
              <a:t>/77</a:t>
            </a:r>
            <a:endParaRPr lang="en-US" dirty="0">
              <a:solidFill>
                <a:schemeClr val="tx1"/>
              </a:solidFill>
            </a:endParaRPr>
          </a:p>
        </p:txBody>
      </p:sp>
    </p:spTree>
    <p:extLst>
      <p:ext uri="{BB962C8B-B14F-4D97-AF65-F5344CB8AC3E}">
        <p14:creationId xmlns:p14="http://schemas.microsoft.com/office/powerpoint/2010/main" val="15985567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457200" y="274638"/>
            <a:ext cx="8229600" cy="787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Respiratory Protection</a:t>
            </a:r>
            <a:endParaRPr lang="en-US" sz="4000" dirty="0" smtClean="0"/>
          </a:p>
        </p:txBody>
      </p:sp>
      <p:sp>
        <p:nvSpPr>
          <p:cNvPr id="35843" name="Rectangle 3"/>
          <p:cNvSpPr>
            <a:spLocks noGrp="1" noChangeArrowheads="1"/>
          </p:cNvSpPr>
          <p:nvPr>
            <p:ph idx="1"/>
          </p:nvPr>
        </p:nvSpPr>
        <p:spPr>
          <a:xfrm>
            <a:off x="457200" y="1600200"/>
            <a:ext cx="4978400" cy="4022725"/>
          </a:xfrm>
        </p:spPr>
        <p:txBody>
          <a:bodyPr/>
          <a:lstStyle/>
          <a:p>
            <a:pPr eaLnBrk="1" hangingPunct="1">
              <a:spcBef>
                <a:spcPts val="2400"/>
              </a:spcBef>
            </a:pPr>
            <a:r>
              <a:rPr lang="en-US" altLang="en-US" dirty="0" smtClean="0">
                <a:solidFill>
                  <a:srgbClr val="006666"/>
                </a:solidFill>
              </a:rPr>
              <a:t>Filtering facepiece</a:t>
            </a:r>
          </a:p>
          <a:p>
            <a:pPr eaLnBrk="1" hangingPunct="1">
              <a:spcBef>
                <a:spcPts val="2400"/>
              </a:spcBef>
            </a:pPr>
            <a:r>
              <a:rPr lang="en-US" altLang="en-US" dirty="0" smtClean="0">
                <a:solidFill>
                  <a:srgbClr val="800000"/>
                </a:solidFill>
              </a:rPr>
              <a:t>Air-purifying respirators</a:t>
            </a:r>
          </a:p>
          <a:p>
            <a:pPr eaLnBrk="1" hangingPunct="1">
              <a:spcBef>
                <a:spcPts val="2400"/>
              </a:spcBef>
            </a:pPr>
            <a:r>
              <a:rPr lang="en-US" altLang="en-US" dirty="0" smtClean="0">
                <a:solidFill>
                  <a:srgbClr val="660066"/>
                </a:solidFill>
              </a:rPr>
              <a:t>Air-supplied respirators</a:t>
            </a:r>
          </a:p>
          <a:p>
            <a:pPr eaLnBrk="1" hangingPunct="1">
              <a:spcBef>
                <a:spcPts val="2400"/>
              </a:spcBef>
            </a:pPr>
            <a:r>
              <a:rPr lang="en-US" altLang="en-US" dirty="0" smtClean="0">
                <a:solidFill>
                  <a:srgbClr val="006600"/>
                </a:solidFill>
              </a:rPr>
              <a:t>SCBA</a:t>
            </a:r>
          </a:p>
          <a:p>
            <a:pPr eaLnBrk="1" hangingPunct="1">
              <a:spcBef>
                <a:spcPts val="2400"/>
              </a:spcBef>
            </a:pPr>
            <a:r>
              <a:rPr lang="en-US" altLang="en-US" dirty="0" smtClean="0">
                <a:solidFill>
                  <a:srgbClr val="663300"/>
                </a:solidFill>
              </a:rPr>
              <a:t>NIOSH</a:t>
            </a:r>
            <a:endParaRPr lang="en-US" dirty="0" smtClean="0"/>
          </a:p>
        </p:txBody>
      </p:sp>
      <p:pic>
        <p:nvPicPr>
          <p:cNvPr id="35844" name="Picture 4"/>
          <p:cNvPicPr>
            <a:picLocks noChangeAspect="1" noChangeArrowheads="1"/>
          </p:cNvPicPr>
          <p:nvPr/>
        </p:nvPicPr>
        <p:blipFill>
          <a:blip r:embed="rId3" cstate="print"/>
          <a:stretch>
            <a:fillRect/>
          </a:stretch>
        </p:blipFill>
        <p:spPr bwMode="auto">
          <a:xfrm>
            <a:off x="5744165" y="1638300"/>
            <a:ext cx="2824571" cy="35321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35</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fade">
                                      <p:cBhvr>
                                        <p:cTn id="7" dur="500"/>
                                        <p:tgtEl>
                                          <p:spTgt spid="358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fade">
                                      <p:cBhvr>
                                        <p:cTn id="12" dur="500"/>
                                        <p:tgtEl>
                                          <p:spTgt spid="35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fade">
                                      <p:cBhvr>
                                        <p:cTn id="17" dur="500"/>
                                        <p:tgtEl>
                                          <p:spTgt spid="358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Effect transition="in" filter="fade">
                                      <p:cBhvr>
                                        <p:cTn id="22" dur="500"/>
                                        <p:tgtEl>
                                          <p:spTgt spid="358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843">
                                            <p:txEl>
                                              <p:pRg st="4" end="4"/>
                                            </p:txEl>
                                          </p:spTgt>
                                        </p:tgtEl>
                                        <p:attrNameLst>
                                          <p:attrName>style.visibility</p:attrName>
                                        </p:attrNameLst>
                                      </p:cBhvr>
                                      <p:to>
                                        <p:strVal val="visible"/>
                                      </p:to>
                                    </p:set>
                                    <p:animEffect transition="in" filter="fade">
                                      <p:cBhvr>
                                        <p:cTn id="27" dur="500"/>
                                        <p:tgtEl>
                                          <p:spTgt spid="358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altLang="en-US" sz="4000" dirty="0" smtClean="0"/>
              <a:t>Respiratory Protection </a:t>
            </a:r>
            <a:r>
              <a:rPr lang="en-US" altLang="en-US" sz="2800" dirty="0" smtClean="0"/>
              <a:t>(Cont'd.)</a:t>
            </a:r>
            <a:endParaRPr lang="en-US" sz="2800" dirty="0" smtClean="0"/>
          </a:p>
        </p:txBody>
      </p:sp>
      <p:sp>
        <p:nvSpPr>
          <p:cNvPr id="36867" name="Rectangle 3"/>
          <p:cNvSpPr>
            <a:spLocks noGrp="1" noChangeArrowheads="1"/>
          </p:cNvSpPr>
          <p:nvPr>
            <p:ph idx="1"/>
          </p:nvPr>
        </p:nvSpPr>
        <p:spPr>
          <a:xfrm>
            <a:off x="373063" y="1044613"/>
            <a:ext cx="8229600" cy="4525962"/>
          </a:xfrm>
        </p:spPr>
        <p:txBody>
          <a:bodyPr/>
          <a:lstStyle/>
          <a:p>
            <a:pPr algn="ctr" eaLnBrk="1" hangingPunct="1">
              <a:buFontTx/>
              <a:buNone/>
            </a:pPr>
            <a:r>
              <a:rPr lang="en-US" b="1" dirty="0" smtClean="0">
                <a:solidFill>
                  <a:srgbClr val="006666"/>
                </a:solidFill>
              </a:rPr>
              <a:t>Employee Responsibilities</a:t>
            </a:r>
          </a:p>
          <a:p>
            <a:pPr eaLnBrk="1" hangingPunct="1">
              <a:spcBef>
                <a:spcPts val="2400"/>
              </a:spcBef>
            </a:pPr>
            <a:r>
              <a:rPr lang="en-US" dirty="0" smtClean="0">
                <a:solidFill>
                  <a:srgbClr val="800000"/>
                </a:solidFill>
              </a:rPr>
              <a:t>Medically approved respirators</a:t>
            </a:r>
          </a:p>
          <a:p>
            <a:pPr eaLnBrk="1" hangingPunct="1">
              <a:spcBef>
                <a:spcPts val="2400"/>
              </a:spcBef>
            </a:pPr>
            <a:r>
              <a:rPr lang="en-US" dirty="0" smtClean="0">
                <a:solidFill>
                  <a:srgbClr val="660066"/>
                </a:solidFill>
              </a:rPr>
              <a:t>Fit test annually</a:t>
            </a:r>
          </a:p>
          <a:p>
            <a:pPr eaLnBrk="1" hangingPunct="1">
              <a:spcBef>
                <a:spcPts val="2400"/>
              </a:spcBef>
            </a:pPr>
            <a:r>
              <a:rPr lang="en-US" dirty="0" smtClean="0">
                <a:solidFill>
                  <a:srgbClr val="006600"/>
                </a:solidFill>
              </a:rPr>
              <a:t>Inspect before use</a:t>
            </a:r>
          </a:p>
          <a:p>
            <a:pPr eaLnBrk="1" hangingPunct="1">
              <a:spcBef>
                <a:spcPts val="2400"/>
              </a:spcBef>
            </a:pPr>
            <a:r>
              <a:rPr lang="en-US" dirty="0" smtClean="0">
                <a:solidFill>
                  <a:srgbClr val="663300"/>
                </a:solidFill>
              </a:rPr>
              <a:t>Seal check</a:t>
            </a:r>
          </a:p>
          <a:p>
            <a:pPr eaLnBrk="1" hangingPunct="1"/>
            <a:endParaRPr lang="en-US" dirty="0" smtClean="0"/>
          </a:p>
        </p:txBody>
      </p:sp>
      <p:pic>
        <p:nvPicPr>
          <p:cNvPr id="36868" name="Picture 4" descr="caution-respirator"/>
          <p:cNvPicPr>
            <a:picLocks noChangeAspect="1" noChangeArrowheads="1"/>
          </p:cNvPicPr>
          <p:nvPr/>
        </p:nvPicPr>
        <p:blipFill>
          <a:blip r:embed="rId3" cstate="print"/>
          <a:srcRect/>
          <a:stretch>
            <a:fillRect/>
          </a:stretch>
        </p:blipFill>
        <p:spPr bwMode="auto">
          <a:xfrm>
            <a:off x="4572000" y="2878100"/>
            <a:ext cx="3902075" cy="1655763"/>
          </a:xfrm>
          <a:prstGeom prst="rect">
            <a:avLst/>
          </a:prstGeom>
          <a:noFill/>
          <a:ln w="9525">
            <a:noFill/>
            <a:miter lim="800000"/>
            <a:headEnd/>
            <a:tailEnd/>
          </a:ln>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36</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animEffect transition="in" filter="fade">
                                      <p:cBhvr>
                                        <p:cTn id="7" dur="500"/>
                                        <p:tgtEl>
                                          <p:spTgt spid="368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867">
                                            <p:txEl>
                                              <p:pRg st="2" end="2"/>
                                            </p:txEl>
                                          </p:spTgt>
                                        </p:tgtEl>
                                        <p:attrNameLst>
                                          <p:attrName>style.visibility</p:attrName>
                                        </p:attrNameLst>
                                      </p:cBhvr>
                                      <p:to>
                                        <p:strVal val="visible"/>
                                      </p:to>
                                    </p:set>
                                    <p:animEffect transition="in" filter="fade">
                                      <p:cBhvr>
                                        <p:cTn id="12" dur="500"/>
                                        <p:tgtEl>
                                          <p:spTgt spid="368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867">
                                            <p:txEl>
                                              <p:pRg st="3" end="3"/>
                                            </p:txEl>
                                          </p:spTgt>
                                        </p:tgtEl>
                                        <p:attrNameLst>
                                          <p:attrName>style.visibility</p:attrName>
                                        </p:attrNameLst>
                                      </p:cBhvr>
                                      <p:to>
                                        <p:strVal val="visible"/>
                                      </p:to>
                                    </p:set>
                                    <p:animEffect transition="in" filter="fade">
                                      <p:cBhvr>
                                        <p:cTn id="17" dur="500"/>
                                        <p:tgtEl>
                                          <p:spTgt spid="3686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867">
                                            <p:txEl>
                                              <p:pRg st="4" end="4"/>
                                            </p:txEl>
                                          </p:spTgt>
                                        </p:tgtEl>
                                        <p:attrNameLst>
                                          <p:attrName>style.visibility</p:attrName>
                                        </p:attrNameLst>
                                      </p:cBhvr>
                                      <p:to>
                                        <p:strVal val="visible"/>
                                      </p:to>
                                    </p:set>
                                    <p:animEffect transition="in" filter="fade">
                                      <p:cBhvr>
                                        <p:cTn id="22" dur="500"/>
                                        <p:tgtEl>
                                          <p:spTgt spid="368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35294" y="96838"/>
            <a:ext cx="9179294" cy="1308100"/>
          </a:xfrm>
          <a:prstGeom prst="rect">
            <a:avLst/>
          </a:prstGeom>
          <a:noFill/>
          <a:ln w="12700">
            <a:noFill/>
            <a:miter lim="800000"/>
            <a:headEnd/>
            <a:tailEnd/>
          </a:ln>
        </p:spPr>
        <p:txBody>
          <a:bodyPr wrap="square" lIns="90488" tIns="44450" rIns="90488" bIns="44450">
            <a:spAutoFit/>
          </a:bodyPr>
          <a:lstStyle/>
          <a:p>
            <a:pPr algn="ctr"/>
            <a:r>
              <a:rPr lang="en-US" sz="4000" dirty="0">
                <a:latin typeface="+mj-lt"/>
              </a:rPr>
              <a:t>General </a:t>
            </a:r>
            <a:r>
              <a:rPr lang="en-US" sz="4000" dirty="0" smtClean="0">
                <a:latin typeface="+mj-lt"/>
              </a:rPr>
              <a:t>Respiratory </a:t>
            </a:r>
            <a:r>
              <a:rPr lang="en-US" sz="4000" dirty="0">
                <a:latin typeface="+mj-lt"/>
              </a:rPr>
              <a:t>Program Requirements</a:t>
            </a:r>
          </a:p>
        </p:txBody>
      </p:sp>
      <p:sp>
        <p:nvSpPr>
          <p:cNvPr id="1028" name="Rectangle 3"/>
          <p:cNvSpPr>
            <a:spLocks noChangeArrowheads="1"/>
          </p:cNvSpPr>
          <p:nvPr/>
        </p:nvSpPr>
        <p:spPr bwMode="auto">
          <a:xfrm>
            <a:off x="930993" y="1928813"/>
            <a:ext cx="8256588" cy="3635375"/>
          </a:xfrm>
          <a:prstGeom prst="rect">
            <a:avLst/>
          </a:prstGeom>
          <a:noFill/>
          <a:ln w="12700">
            <a:noFill/>
            <a:miter lim="800000"/>
            <a:headEnd/>
            <a:tailEnd/>
          </a:ln>
        </p:spPr>
        <p:txBody>
          <a:bodyPr lIns="90488" tIns="44450" rIns="90488" bIns="44450">
            <a:spAutoFit/>
          </a:bodyPr>
          <a:lstStyle/>
          <a:p>
            <a:pPr marL="452438" indent="-452438">
              <a:lnSpc>
                <a:spcPct val="120000"/>
              </a:lnSpc>
              <a:buFontTx/>
              <a:buChar char="•"/>
            </a:pPr>
            <a:r>
              <a:rPr lang="en-US" sz="2400" dirty="0">
                <a:solidFill>
                  <a:srgbClr val="660033"/>
                </a:solidFill>
                <a:latin typeface="+mn-lt"/>
              </a:rPr>
              <a:t>Establish a written </a:t>
            </a:r>
            <a:r>
              <a:rPr lang="en-US" sz="2400" dirty="0" smtClean="0">
                <a:solidFill>
                  <a:srgbClr val="660033"/>
                </a:solidFill>
                <a:latin typeface="+mn-lt"/>
              </a:rPr>
              <a:t>program.</a:t>
            </a:r>
            <a:endParaRPr lang="en-US" sz="2400" dirty="0">
              <a:solidFill>
                <a:srgbClr val="660033"/>
              </a:solidFill>
              <a:latin typeface="+mn-lt"/>
            </a:endParaRPr>
          </a:p>
          <a:p>
            <a:pPr marL="452438" indent="-452438">
              <a:lnSpc>
                <a:spcPct val="120000"/>
              </a:lnSpc>
              <a:buFontTx/>
              <a:buChar char="•"/>
            </a:pPr>
            <a:r>
              <a:rPr lang="en-US" sz="2400" dirty="0">
                <a:solidFill>
                  <a:srgbClr val="9933FF"/>
                </a:solidFill>
                <a:latin typeface="+mn-lt"/>
              </a:rPr>
              <a:t>Conduct regular program </a:t>
            </a:r>
            <a:r>
              <a:rPr lang="en-US" sz="2400" dirty="0" smtClean="0">
                <a:solidFill>
                  <a:srgbClr val="9933FF"/>
                </a:solidFill>
                <a:latin typeface="+mn-lt"/>
              </a:rPr>
              <a:t>evaluations.</a:t>
            </a:r>
            <a:endParaRPr lang="en-US" sz="2400" dirty="0">
              <a:solidFill>
                <a:srgbClr val="9933FF"/>
              </a:solidFill>
              <a:latin typeface="+mn-lt"/>
            </a:endParaRPr>
          </a:p>
          <a:p>
            <a:pPr marL="452438" indent="-452438">
              <a:lnSpc>
                <a:spcPct val="120000"/>
              </a:lnSpc>
              <a:buFontTx/>
              <a:buChar char="•"/>
            </a:pPr>
            <a:r>
              <a:rPr lang="en-US" sz="2400" dirty="0">
                <a:solidFill>
                  <a:srgbClr val="FF0000"/>
                </a:solidFill>
                <a:latin typeface="+mn-lt"/>
              </a:rPr>
              <a:t>Address air quality </a:t>
            </a:r>
            <a:r>
              <a:rPr lang="en-US" sz="2400" dirty="0" smtClean="0">
                <a:solidFill>
                  <a:srgbClr val="FF0000"/>
                </a:solidFill>
                <a:latin typeface="+mn-lt"/>
              </a:rPr>
              <a:t>standards.</a:t>
            </a:r>
            <a:endParaRPr lang="en-US" sz="2400" dirty="0">
              <a:solidFill>
                <a:srgbClr val="FF0000"/>
              </a:solidFill>
              <a:latin typeface="+mn-lt"/>
            </a:endParaRPr>
          </a:p>
          <a:p>
            <a:pPr marL="452438" indent="-452438">
              <a:lnSpc>
                <a:spcPct val="120000"/>
              </a:lnSpc>
              <a:buFontTx/>
              <a:buChar char="•"/>
            </a:pPr>
            <a:r>
              <a:rPr lang="en-US" sz="2400" dirty="0">
                <a:solidFill>
                  <a:srgbClr val="008000"/>
                </a:solidFill>
                <a:latin typeface="+mn-lt"/>
              </a:rPr>
              <a:t>Conduct medical </a:t>
            </a:r>
            <a:r>
              <a:rPr lang="en-US" sz="2400" dirty="0" smtClean="0">
                <a:solidFill>
                  <a:srgbClr val="008000"/>
                </a:solidFill>
                <a:latin typeface="+mn-lt"/>
              </a:rPr>
              <a:t>examinations.</a:t>
            </a:r>
            <a:endParaRPr lang="en-US" sz="2400" dirty="0">
              <a:solidFill>
                <a:srgbClr val="660033"/>
              </a:solidFill>
              <a:latin typeface="+mn-lt"/>
            </a:endParaRPr>
          </a:p>
          <a:p>
            <a:pPr marL="452438" indent="-452438">
              <a:lnSpc>
                <a:spcPct val="120000"/>
              </a:lnSpc>
              <a:buFontTx/>
              <a:buChar char="•"/>
            </a:pPr>
            <a:r>
              <a:rPr lang="en-US" sz="2400" dirty="0">
                <a:solidFill>
                  <a:srgbClr val="660033"/>
                </a:solidFill>
                <a:latin typeface="+mn-lt"/>
              </a:rPr>
              <a:t>Conduct respirator training and fit </a:t>
            </a:r>
            <a:r>
              <a:rPr lang="en-US" sz="2400" dirty="0" smtClean="0">
                <a:solidFill>
                  <a:srgbClr val="660033"/>
                </a:solidFill>
                <a:latin typeface="+mn-lt"/>
              </a:rPr>
              <a:t>testing.</a:t>
            </a:r>
            <a:endParaRPr lang="en-US" sz="2400" dirty="0">
              <a:solidFill>
                <a:srgbClr val="660033"/>
              </a:solidFill>
              <a:latin typeface="+mn-lt"/>
            </a:endParaRPr>
          </a:p>
          <a:p>
            <a:pPr marL="452438" indent="-452438">
              <a:lnSpc>
                <a:spcPct val="120000"/>
              </a:lnSpc>
              <a:buFontTx/>
              <a:buChar char="•"/>
            </a:pPr>
            <a:r>
              <a:rPr lang="en-US" sz="2400" dirty="0">
                <a:solidFill>
                  <a:srgbClr val="9933FF"/>
                </a:solidFill>
                <a:latin typeface="+mn-lt"/>
              </a:rPr>
              <a:t>Ensure proper selection of respiratory </a:t>
            </a:r>
            <a:r>
              <a:rPr lang="en-US" sz="2400" dirty="0" smtClean="0">
                <a:solidFill>
                  <a:srgbClr val="9933FF"/>
                </a:solidFill>
                <a:latin typeface="+mn-lt"/>
              </a:rPr>
              <a:t>equipment.</a:t>
            </a:r>
            <a:endParaRPr lang="en-US" sz="2400" dirty="0">
              <a:solidFill>
                <a:srgbClr val="9933FF"/>
              </a:solidFill>
              <a:latin typeface="+mn-lt"/>
            </a:endParaRPr>
          </a:p>
          <a:p>
            <a:pPr marL="452438" indent="-452438">
              <a:lnSpc>
                <a:spcPct val="120000"/>
              </a:lnSpc>
              <a:buFontTx/>
              <a:buChar char="•"/>
            </a:pPr>
            <a:r>
              <a:rPr lang="en-US" sz="2400" dirty="0">
                <a:solidFill>
                  <a:srgbClr val="FF0000"/>
                </a:solidFill>
                <a:latin typeface="+mn-lt"/>
              </a:rPr>
              <a:t>Control hazards, using respirators as a last </a:t>
            </a:r>
            <a:r>
              <a:rPr lang="en-US" sz="2400" dirty="0" smtClean="0">
                <a:solidFill>
                  <a:srgbClr val="FF0000"/>
                </a:solidFill>
                <a:latin typeface="+mn-lt"/>
              </a:rPr>
              <a:t>resort.</a:t>
            </a:r>
            <a:endParaRPr lang="en-US" sz="2400" dirty="0">
              <a:solidFill>
                <a:srgbClr val="008000"/>
              </a:solidFill>
              <a:latin typeface="+mn-lt"/>
            </a:endParaRPr>
          </a:p>
          <a:p>
            <a:pPr marL="452438" indent="-452438">
              <a:lnSpc>
                <a:spcPct val="120000"/>
              </a:lnSpc>
              <a:buFontTx/>
              <a:buChar char="•"/>
            </a:pPr>
            <a:r>
              <a:rPr lang="en-US" sz="2400" dirty="0">
                <a:solidFill>
                  <a:srgbClr val="008000"/>
                </a:solidFill>
                <a:latin typeface="+mn-lt"/>
              </a:rPr>
              <a:t>Address inspection, cleaning, maintenance and </a:t>
            </a:r>
            <a:r>
              <a:rPr lang="en-US" sz="2400" dirty="0" smtClean="0">
                <a:solidFill>
                  <a:srgbClr val="008000"/>
                </a:solidFill>
                <a:latin typeface="+mn-lt"/>
              </a:rPr>
              <a:t>storage.</a:t>
            </a:r>
            <a:endParaRPr lang="en-US" sz="2400" dirty="0">
              <a:solidFill>
                <a:srgbClr val="008000"/>
              </a:solidFill>
              <a:latin typeface="+mn-lt"/>
            </a:endParaRPr>
          </a:p>
        </p:txBody>
      </p:sp>
      <p:sp>
        <p:nvSpPr>
          <p:cNvPr id="1030" name="Text Box 8"/>
          <p:cNvSpPr txBox="1">
            <a:spLocks noChangeArrowheads="1"/>
          </p:cNvSpPr>
          <p:nvPr/>
        </p:nvSpPr>
        <p:spPr bwMode="auto">
          <a:xfrm>
            <a:off x="273050" y="1404938"/>
            <a:ext cx="4303713" cy="523875"/>
          </a:xfrm>
          <a:prstGeom prst="rect">
            <a:avLst/>
          </a:prstGeom>
          <a:noFill/>
          <a:ln w="9525">
            <a:noFill/>
            <a:miter lim="800000"/>
            <a:headEnd/>
            <a:tailEnd/>
          </a:ln>
        </p:spPr>
        <p:txBody>
          <a:bodyPr wrap="none">
            <a:spAutoFit/>
          </a:bodyPr>
          <a:lstStyle/>
          <a:p>
            <a:r>
              <a:rPr lang="en-US" sz="2800" dirty="0">
                <a:solidFill>
                  <a:srgbClr val="006666"/>
                </a:solidFill>
              </a:rPr>
              <a:t>Employer Responsibilities</a:t>
            </a:r>
          </a:p>
        </p:txBody>
      </p:sp>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37</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8"/>
          <p:cNvSpPr>
            <a:spLocks noChangeArrowheads="1"/>
          </p:cNvSpPr>
          <p:nvPr/>
        </p:nvSpPr>
        <p:spPr bwMode="auto">
          <a:xfrm>
            <a:off x="0" y="76495"/>
            <a:ext cx="9144000" cy="1197764"/>
          </a:xfrm>
          <a:prstGeom prst="rect">
            <a:avLst/>
          </a:prstGeom>
          <a:noFill/>
          <a:ln w="12700">
            <a:noFill/>
            <a:miter lim="800000"/>
            <a:headEnd/>
            <a:tailEnd/>
          </a:ln>
        </p:spPr>
        <p:txBody>
          <a:bodyPr wrap="square" lIns="90488" tIns="44450" rIns="90488" bIns="44450">
            <a:spAutoFit/>
          </a:bodyPr>
          <a:lstStyle/>
          <a:p>
            <a:pPr algn="ctr"/>
            <a:r>
              <a:rPr lang="en-US" sz="3600" dirty="0"/>
              <a:t>Respiratory </a:t>
            </a:r>
            <a:r>
              <a:rPr lang="en-US" sz="3600" dirty="0" smtClean="0"/>
              <a:t>Protection Training </a:t>
            </a:r>
            <a:r>
              <a:rPr lang="en-US" sz="3600" dirty="0"/>
              <a:t>Requirements</a:t>
            </a:r>
          </a:p>
        </p:txBody>
      </p:sp>
      <p:sp>
        <p:nvSpPr>
          <p:cNvPr id="37891" name="Rectangle 9"/>
          <p:cNvSpPr>
            <a:spLocks noChangeArrowheads="1"/>
          </p:cNvSpPr>
          <p:nvPr/>
        </p:nvSpPr>
        <p:spPr bwMode="auto">
          <a:xfrm>
            <a:off x="383381" y="1274903"/>
            <a:ext cx="8377237" cy="4460875"/>
          </a:xfrm>
          <a:prstGeom prst="rect">
            <a:avLst/>
          </a:prstGeom>
          <a:noFill/>
          <a:ln w="12700">
            <a:noFill/>
            <a:miter lim="800000"/>
            <a:headEnd/>
            <a:tailEnd/>
          </a:ln>
        </p:spPr>
        <p:txBody>
          <a:bodyPr lIns="90488" tIns="44450" rIns="90488" bIns="44450">
            <a:spAutoFit/>
          </a:bodyPr>
          <a:lstStyle/>
          <a:p>
            <a:pPr marL="231775" indent="-231775">
              <a:spcBef>
                <a:spcPts val="1200"/>
              </a:spcBef>
              <a:buFontTx/>
              <a:buChar char="•"/>
            </a:pPr>
            <a:r>
              <a:rPr lang="en-US" sz="2800" dirty="0">
                <a:solidFill>
                  <a:srgbClr val="800000"/>
                </a:solidFill>
                <a:latin typeface="+mn-lt"/>
              </a:rPr>
              <a:t>Training conducted prior to job assignment</a:t>
            </a:r>
          </a:p>
          <a:p>
            <a:pPr marL="231775" indent="-231775">
              <a:spcBef>
                <a:spcPts val="1200"/>
              </a:spcBef>
              <a:buFontTx/>
              <a:buChar char="•"/>
            </a:pPr>
            <a:r>
              <a:rPr lang="en-US" sz="2800" dirty="0">
                <a:solidFill>
                  <a:schemeClr val="accent2"/>
                </a:solidFill>
                <a:latin typeface="+mn-lt"/>
              </a:rPr>
              <a:t>Discuss equipment operation, capabilities, and limitations</a:t>
            </a:r>
          </a:p>
          <a:p>
            <a:pPr marL="231775" indent="-231775">
              <a:spcBef>
                <a:spcPts val="1200"/>
              </a:spcBef>
              <a:buFontTx/>
              <a:buChar char="•"/>
            </a:pPr>
            <a:r>
              <a:rPr lang="en-US" sz="2800" dirty="0">
                <a:solidFill>
                  <a:srgbClr val="660066"/>
                </a:solidFill>
                <a:latin typeface="+mn-lt"/>
              </a:rPr>
              <a:t>Why respiratory protection is required</a:t>
            </a:r>
          </a:p>
          <a:p>
            <a:pPr marL="231775" indent="-231775">
              <a:spcBef>
                <a:spcPts val="1200"/>
              </a:spcBef>
              <a:buFontTx/>
              <a:buChar char="•"/>
            </a:pPr>
            <a:r>
              <a:rPr lang="en-US" sz="2800" dirty="0">
                <a:solidFill>
                  <a:srgbClr val="006600"/>
                </a:solidFill>
                <a:latin typeface="+mn-lt"/>
              </a:rPr>
              <a:t>Why a particular respirator has been selected</a:t>
            </a:r>
          </a:p>
          <a:p>
            <a:pPr marL="231775" indent="-231775">
              <a:spcBef>
                <a:spcPts val="1200"/>
              </a:spcBef>
              <a:buFontTx/>
              <a:buChar char="•"/>
            </a:pPr>
            <a:r>
              <a:rPr lang="en-US" sz="2800" dirty="0">
                <a:solidFill>
                  <a:srgbClr val="663300"/>
                </a:solidFill>
                <a:latin typeface="+mn-lt"/>
              </a:rPr>
              <a:t>Proper maintenance and storage of respirators</a:t>
            </a:r>
          </a:p>
          <a:p>
            <a:pPr marL="231775" indent="-231775">
              <a:spcBef>
                <a:spcPts val="1200"/>
              </a:spcBef>
              <a:buFontTx/>
              <a:buChar char="•"/>
            </a:pPr>
            <a:r>
              <a:rPr lang="en-US" sz="2800" dirty="0">
                <a:solidFill>
                  <a:srgbClr val="9933FF"/>
                </a:solidFill>
                <a:latin typeface="+mn-lt"/>
              </a:rPr>
              <a:t>Inspection, donning, fit checks and proper wear</a:t>
            </a:r>
          </a:p>
          <a:p>
            <a:pPr marL="231775" indent="-231775">
              <a:spcBef>
                <a:spcPts val="1200"/>
              </a:spcBef>
              <a:buFontTx/>
              <a:buChar char="•"/>
            </a:pPr>
            <a:r>
              <a:rPr lang="en-US" sz="2800" dirty="0">
                <a:solidFill>
                  <a:srgbClr val="FF0000"/>
                </a:solidFill>
                <a:latin typeface="+mn-lt"/>
              </a:rPr>
              <a:t>Nature, extent and effects of respiratory hazards</a:t>
            </a: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38</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bwMode="auto">
          <a:xfrm>
            <a:off x="0" y="-11113"/>
            <a:ext cx="9144000" cy="1143000"/>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eaLnBrk="1" hangingPunct="1"/>
            <a:r>
              <a:rPr lang="en-US" dirty="0" smtClean="0"/>
              <a:t>Respiratory Protection Retraining Requirements</a:t>
            </a:r>
            <a:r>
              <a:rPr lang="en-US" sz="4000" b="1" dirty="0" smtClean="0">
                <a:solidFill>
                  <a:srgbClr val="005596"/>
                </a:solidFill>
              </a:rPr>
              <a:t/>
            </a:r>
            <a:br>
              <a:rPr lang="en-US" sz="4000" b="1" dirty="0" smtClean="0">
                <a:solidFill>
                  <a:srgbClr val="005596"/>
                </a:solidFill>
              </a:rPr>
            </a:br>
            <a:endParaRPr lang="en-US" sz="4000" b="1" dirty="0" smtClean="0">
              <a:solidFill>
                <a:srgbClr val="005596"/>
              </a:solidFill>
            </a:endParaRPr>
          </a:p>
        </p:txBody>
      </p:sp>
      <p:sp>
        <p:nvSpPr>
          <p:cNvPr id="38915" name="Rectangle 3"/>
          <p:cNvSpPr>
            <a:spLocks noGrp="1" noChangeArrowheads="1"/>
          </p:cNvSpPr>
          <p:nvPr>
            <p:ph idx="1"/>
          </p:nvPr>
        </p:nvSpPr>
        <p:spPr>
          <a:xfrm>
            <a:off x="190499" y="1307306"/>
            <a:ext cx="7294821" cy="4398963"/>
          </a:xfrm>
        </p:spPr>
        <p:txBody>
          <a:bodyPr>
            <a:normAutofit/>
          </a:bodyPr>
          <a:lstStyle/>
          <a:p>
            <a:pPr eaLnBrk="1" hangingPunct="1">
              <a:spcBef>
                <a:spcPts val="1200"/>
              </a:spcBef>
            </a:pPr>
            <a:r>
              <a:rPr lang="en-US" sz="2800" dirty="0" smtClean="0">
                <a:solidFill>
                  <a:srgbClr val="660033"/>
                </a:solidFill>
              </a:rPr>
              <a:t>Near-miss event – (accident without injury)</a:t>
            </a:r>
          </a:p>
          <a:p>
            <a:pPr eaLnBrk="1" hangingPunct="1">
              <a:spcBef>
                <a:spcPts val="1200"/>
              </a:spcBef>
            </a:pPr>
            <a:r>
              <a:rPr lang="en-US" sz="2800" dirty="0" smtClean="0">
                <a:solidFill>
                  <a:srgbClr val="9933FF"/>
                </a:solidFill>
              </a:rPr>
              <a:t>Respiratory injury</a:t>
            </a:r>
          </a:p>
          <a:p>
            <a:pPr eaLnBrk="1" hangingPunct="1">
              <a:spcBef>
                <a:spcPts val="1200"/>
              </a:spcBef>
            </a:pPr>
            <a:r>
              <a:rPr lang="en-US" sz="2800" dirty="0" smtClean="0">
                <a:solidFill>
                  <a:srgbClr val="FF0000"/>
                </a:solidFill>
              </a:rPr>
              <a:t>Change in job assignment</a:t>
            </a:r>
          </a:p>
          <a:p>
            <a:pPr eaLnBrk="1" hangingPunct="1">
              <a:spcBef>
                <a:spcPts val="1200"/>
              </a:spcBef>
            </a:pPr>
            <a:r>
              <a:rPr lang="en-US" sz="2800" dirty="0" smtClean="0">
                <a:solidFill>
                  <a:srgbClr val="009999"/>
                </a:solidFill>
              </a:rPr>
              <a:t>New hazards or equipment</a:t>
            </a:r>
          </a:p>
          <a:p>
            <a:pPr eaLnBrk="1" hangingPunct="1">
              <a:spcBef>
                <a:spcPts val="1200"/>
              </a:spcBef>
            </a:pPr>
            <a:r>
              <a:rPr lang="en-US" sz="2800" dirty="0" smtClean="0">
                <a:solidFill>
                  <a:srgbClr val="660033"/>
                </a:solidFill>
              </a:rPr>
              <a:t>New hazard control methods</a:t>
            </a:r>
          </a:p>
          <a:p>
            <a:pPr eaLnBrk="1" hangingPunct="1">
              <a:spcBef>
                <a:spcPts val="1200"/>
              </a:spcBef>
            </a:pPr>
            <a:r>
              <a:rPr lang="en-US" sz="2800" dirty="0" smtClean="0">
                <a:solidFill>
                  <a:srgbClr val="9933FF"/>
                </a:solidFill>
              </a:rPr>
              <a:t>Failure in the safety procedures</a:t>
            </a:r>
          </a:p>
          <a:p>
            <a:pPr eaLnBrk="1" hangingPunct="1">
              <a:spcBef>
                <a:spcPts val="1200"/>
              </a:spcBef>
            </a:pPr>
            <a:r>
              <a:rPr lang="en-US" sz="2800" dirty="0" smtClean="0">
                <a:solidFill>
                  <a:srgbClr val="FF0000"/>
                </a:solidFill>
              </a:rPr>
              <a:t>Reason to doubt employee proficiency</a:t>
            </a:r>
            <a:endParaRPr lang="en-US" sz="2800" dirty="0" smtClean="0">
              <a:solidFill>
                <a:srgbClr val="008000"/>
              </a:solidFill>
            </a:endParaRPr>
          </a:p>
        </p:txBody>
      </p:sp>
      <p:pic>
        <p:nvPicPr>
          <p:cNvPr id="38916" name="Picture 4" descr="MCHH00900_0000[1]"/>
          <p:cNvPicPr>
            <a:picLocks noChangeAspect="1" noChangeArrowheads="1"/>
          </p:cNvPicPr>
          <p:nvPr/>
        </p:nvPicPr>
        <p:blipFill>
          <a:blip r:embed="rId3" cstate="print"/>
          <a:srcRect/>
          <a:stretch>
            <a:fillRect/>
          </a:stretch>
        </p:blipFill>
        <p:spPr bwMode="auto">
          <a:xfrm>
            <a:off x="6353175" y="1865313"/>
            <a:ext cx="2074863" cy="3665537"/>
          </a:xfrm>
          <a:prstGeom prst="rect">
            <a:avLst/>
          </a:prstGeom>
          <a:noFill/>
          <a:ln w="9525">
            <a:noFill/>
            <a:miter lim="800000"/>
            <a:headEnd/>
            <a:tailEnd/>
          </a:ln>
        </p:spPr>
      </p:pic>
      <p:sp>
        <p:nvSpPr>
          <p:cNvPr id="38917" name="Text Box 5"/>
          <p:cNvSpPr txBox="1">
            <a:spLocks noChangeArrowheads="1"/>
          </p:cNvSpPr>
          <p:nvPr/>
        </p:nvSpPr>
        <p:spPr bwMode="auto">
          <a:xfrm>
            <a:off x="6632575" y="2500313"/>
            <a:ext cx="1482725" cy="1006475"/>
          </a:xfrm>
          <a:prstGeom prst="rect">
            <a:avLst/>
          </a:prstGeom>
          <a:noFill/>
          <a:ln w="9525">
            <a:noFill/>
            <a:miter lim="800000"/>
            <a:headEnd/>
            <a:tailEnd/>
          </a:ln>
        </p:spPr>
        <p:txBody>
          <a:bodyPr wrap="none">
            <a:spAutoFit/>
          </a:bodyPr>
          <a:lstStyle/>
          <a:p>
            <a:pPr algn="ctr"/>
            <a:r>
              <a:rPr lang="en-US" sz="2000" dirty="0"/>
              <a:t>Respiratory</a:t>
            </a:r>
          </a:p>
          <a:p>
            <a:pPr algn="ctr"/>
            <a:r>
              <a:rPr lang="en-US" sz="2000" dirty="0"/>
              <a:t>Protection</a:t>
            </a:r>
          </a:p>
          <a:p>
            <a:pPr algn="ctr"/>
            <a:r>
              <a:rPr lang="en-US" sz="2000" dirty="0"/>
              <a:t>Retraining</a:t>
            </a:r>
          </a:p>
        </p:txBody>
      </p:sp>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39</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0" y="69850"/>
            <a:ext cx="9144000" cy="1143000"/>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Respiratory Protection Program Development</a:t>
            </a:r>
          </a:p>
        </p:txBody>
      </p:sp>
      <p:sp>
        <p:nvSpPr>
          <p:cNvPr id="39939" name="Rectangle 3"/>
          <p:cNvSpPr>
            <a:spLocks noGrp="1" noChangeArrowheads="1"/>
          </p:cNvSpPr>
          <p:nvPr>
            <p:ph idx="1"/>
          </p:nvPr>
        </p:nvSpPr>
        <p:spPr>
          <a:xfrm>
            <a:off x="382772" y="1583070"/>
            <a:ext cx="8191500" cy="3676650"/>
          </a:xfrm>
        </p:spPr>
        <p:txBody>
          <a:bodyPr/>
          <a:lstStyle/>
          <a:p>
            <a:pPr eaLnBrk="1" hangingPunct="1">
              <a:spcBef>
                <a:spcPts val="2400"/>
              </a:spcBef>
            </a:pPr>
            <a:r>
              <a:rPr lang="en-US" sz="2800" dirty="0" smtClean="0">
                <a:solidFill>
                  <a:srgbClr val="006600"/>
                </a:solidFill>
              </a:rPr>
              <a:t>Establish program administrator</a:t>
            </a:r>
            <a:r>
              <a:rPr lang="en-US" sz="2800" dirty="0" smtClean="0">
                <a:solidFill>
                  <a:srgbClr val="660033"/>
                </a:solidFill>
              </a:rPr>
              <a:t>.</a:t>
            </a:r>
          </a:p>
          <a:p>
            <a:pPr eaLnBrk="1" hangingPunct="1">
              <a:spcBef>
                <a:spcPts val="2400"/>
              </a:spcBef>
            </a:pPr>
            <a:r>
              <a:rPr lang="en-US" sz="2800" dirty="0" smtClean="0">
                <a:solidFill>
                  <a:srgbClr val="660033"/>
                </a:solidFill>
              </a:rPr>
              <a:t>Establish policy/SOPs.</a:t>
            </a:r>
          </a:p>
          <a:p>
            <a:pPr eaLnBrk="1" hangingPunct="1">
              <a:spcBef>
                <a:spcPts val="2400"/>
              </a:spcBef>
            </a:pPr>
            <a:r>
              <a:rPr lang="en-US" sz="2800" dirty="0" smtClean="0">
                <a:solidFill>
                  <a:srgbClr val="9933FF"/>
                </a:solidFill>
              </a:rPr>
              <a:t>Conduct hazard analysis of the facility.</a:t>
            </a:r>
          </a:p>
          <a:p>
            <a:pPr eaLnBrk="1" hangingPunct="1">
              <a:spcBef>
                <a:spcPts val="2400"/>
              </a:spcBef>
            </a:pPr>
            <a:r>
              <a:rPr lang="en-US" sz="2800" dirty="0" smtClean="0">
                <a:solidFill>
                  <a:srgbClr val="FF0000"/>
                </a:solidFill>
              </a:rPr>
              <a:t>Determine respiratory hazard control measures.</a:t>
            </a:r>
          </a:p>
          <a:p>
            <a:pPr eaLnBrk="1" hangingPunct="1">
              <a:spcBef>
                <a:spcPts val="2400"/>
              </a:spcBef>
            </a:pPr>
            <a:r>
              <a:rPr lang="en-US" sz="2800" dirty="0" smtClean="0">
                <a:solidFill>
                  <a:srgbClr val="008000"/>
                </a:solidFill>
              </a:rPr>
              <a:t>Eliminate respiratory hazards where possible.</a:t>
            </a: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40</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fade">
                                      <p:cBhvr>
                                        <p:cTn id="7" dur="500"/>
                                        <p:tgtEl>
                                          <p:spTgt spid="39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fade">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fade">
                                      <p:cBhvr>
                                        <p:cTn id="17" dur="500"/>
                                        <p:tgtEl>
                                          <p:spTgt spid="399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fade">
                                      <p:cBhvr>
                                        <p:cTn id="22" dur="500"/>
                                        <p:tgtEl>
                                          <p:spTgt spid="399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939">
                                            <p:txEl>
                                              <p:pRg st="4" end="4"/>
                                            </p:txEl>
                                          </p:spTgt>
                                        </p:tgtEl>
                                        <p:attrNameLst>
                                          <p:attrName>style.visibility</p:attrName>
                                        </p:attrNameLst>
                                      </p:cBhvr>
                                      <p:to>
                                        <p:strVal val="visible"/>
                                      </p:to>
                                    </p:set>
                                    <p:animEffect transition="in" filter="fade">
                                      <p:cBhvr>
                                        <p:cTn id="27" dur="500"/>
                                        <p:tgtEl>
                                          <p:spTgt spid="39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bwMode="auto">
          <a:xfrm>
            <a:off x="0" y="11113"/>
            <a:ext cx="9144000" cy="1143000"/>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eaLnBrk="1" hangingPunct="1"/>
            <a:r>
              <a:rPr lang="en-US" dirty="0" smtClean="0"/>
              <a:t>Respiratory Protection Program Development </a:t>
            </a:r>
            <a:r>
              <a:rPr lang="en-US" sz="2400" b="1" dirty="0" smtClean="0"/>
              <a:t>(Cont'd.)</a:t>
            </a:r>
          </a:p>
        </p:txBody>
      </p:sp>
      <p:sp>
        <p:nvSpPr>
          <p:cNvPr id="40963" name="Rectangle 3"/>
          <p:cNvSpPr>
            <a:spLocks noGrp="1" noChangeArrowheads="1"/>
          </p:cNvSpPr>
          <p:nvPr>
            <p:ph idx="1"/>
          </p:nvPr>
        </p:nvSpPr>
        <p:spPr>
          <a:xfrm>
            <a:off x="429438" y="1661042"/>
            <a:ext cx="8051800" cy="3040063"/>
          </a:xfrm>
        </p:spPr>
        <p:txBody>
          <a:bodyPr/>
          <a:lstStyle/>
          <a:p>
            <a:pPr eaLnBrk="1" hangingPunct="1"/>
            <a:r>
              <a:rPr lang="en-US" sz="2800" dirty="0" smtClean="0">
                <a:solidFill>
                  <a:srgbClr val="660033"/>
                </a:solidFill>
              </a:rPr>
              <a:t>Conduct training (initial and refresher).</a:t>
            </a:r>
          </a:p>
          <a:p>
            <a:pPr eaLnBrk="1" hangingPunct="1"/>
            <a:r>
              <a:rPr lang="en-US" sz="2800" dirty="0" smtClean="0">
                <a:solidFill>
                  <a:srgbClr val="9933FF"/>
                </a:solidFill>
              </a:rPr>
              <a:t>Provide protection where hazard elimination is not possible.</a:t>
            </a:r>
          </a:p>
          <a:p>
            <a:pPr eaLnBrk="1" hangingPunct="1"/>
            <a:r>
              <a:rPr lang="en-US" sz="2800" dirty="0" smtClean="0">
                <a:solidFill>
                  <a:srgbClr val="FF0000"/>
                </a:solidFill>
              </a:rPr>
              <a:t>Perform inspections and maintenance.</a:t>
            </a:r>
          </a:p>
          <a:p>
            <a:pPr eaLnBrk="1" hangingPunct="1"/>
            <a:r>
              <a:rPr lang="en-US" sz="2800" dirty="0" smtClean="0">
                <a:solidFill>
                  <a:srgbClr val="008000"/>
                </a:solidFill>
              </a:rPr>
              <a:t>Periodically audit the program.</a:t>
            </a:r>
          </a:p>
          <a:p>
            <a:pPr eaLnBrk="1" hangingPunct="1"/>
            <a:r>
              <a:rPr lang="en-US" sz="2800" dirty="0" smtClean="0">
                <a:solidFill>
                  <a:srgbClr val="800000"/>
                </a:solidFill>
              </a:rPr>
              <a:t>Modify policies/SOPs.</a:t>
            </a:r>
            <a:endParaRPr lang="en-US" sz="2800" dirty="0" smtClean="0"/>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41</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fade">
                                      <p:cBhvr>
                                        <p:cTn id="7" dur="500"/>
                                        <p:tgtEl>
                                          <p:spTgt spid="40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fade">
                                      <p:cBhvr>
                                        <p:cTn id="12" dur="500"/>
                                        <p:tgtEl>
                                          <p:spTgt spid="409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63">
                                            <p:txEl>
                                              <p:pRg st="2" end="2"/>
                                            </p:txEl>
                                          </p:spTgt>
                                        </p:tgtEl>
                                        <p:attrNameLst>
                                          <p:attrName>style.visibility</p:attrName>
                                        </p:attrNameLst>
                                      </p:cBhvr>
                                      <p:to>
                                        <p:strVal val="visible"/>
                                      </p:to>
                                    </p:set>
                                    <p:animEffect transition="in" filter="fade">
                                      <p:cBhvr>
                                        <p:cTn id="17" dur="500"/>
                                        <p:tgtEl>
                                          <p:spTgt spid="409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963">
                                            <p:txEl>
                                              <p:pRg st="3" end="3"/>
                                            </p:txEl>
                                          </p:spTgt>
                                        </p:tgtEl>
                                        <p:attrNameLst>
                                          <p:attrName>style.visibility</p:attrName>
                                        </p:attrNameLst>
                                      </p:cBhvr>
                                      <p:to>
                                        <p:strVal val="visible"/>
                                      </p:to>
                                    </p:set>
                                    <p:animEffect transition="in" filter="fade">
                                      <p:cBhvr>
                                        <p:cTn id="22" dur="500"/>
                                        <p:tgtEl>
                                          <p:spTgt spid="409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63">
                                            <p:txEl>
                                              <p:pRg st="4" end="4"/>
                                            </p:txEl>
                                          </p:spTgt>
                                        </p:tgtEl>
                                        <p:attrNameLst>
                                          <p:attrName>style.visibility</p:attrName>
                                        </p:attrNameLst>
                                      </p:cBhvr>
                                      <p:to>
                                        <p:strVal val="visible"/>
                                      </p:to>
                                    </p:set>
                                    <p:animEffect transition="in" filter="fade">
                                      <p:cBhvr>
                                        <p:cTn id="27" dur="500"/>
                                        <p:tgtEl>
                                          <p:spTgt spid="409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504825" y="396875"/>
            <a:ext cx="8264525" cy="8636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Purpose of a Respiratory Protection Program</a:t>
            </a:r>
          </a:p>
        </p:txBody>
      </p:sp>
      <p:sp>
        <p:nvSpPr>
          <p:cNvPr id="41987" name="Rectangle 6"/>
          <p:cNvSpPr>
            <a:spLocks noChangeArrowheads="1"/>
          </p:cNvSpPr>
          <p:nvPr/>
        </p:nvSpPr>
        <p:spPr bwMode="auto">
          <a:xfrm>
            <a:off x="928687" y="1524000"/>
            <a:ext cx="7416800" cy="4568825"/>
          </a:xfrm>
          <a:prstGeom prst="rect">
            <a:avLst/>
          </a:prstGeom>
          <a:noFill/>
          <a:ln w="9525">
            <a:noFill/>
            <a:miter lim="800000"/>
            <a:headEnd/>
            <a:tailEnd/>
          </a:ln>
        </p:spPr>
        <p:txBody>
          <a:bodyPr/>
          <a:lstStyle/>
          <a:p>
            <a:pPr marL="342900" indent="-342900" eaLnBrk="1" hangingPunct="1">
              <a:lnSpc>
                <a:spcPct val="90000"/>
              </a:lnSpc>
              <a:spcBef>
                <a:spcPts val="2400"/>
              </a:spcBef>
              <a:buFontTx/>
              <a:buChar char="•"/>
            </a:pPr>
            <a:r>
              <a:rPr lang="en-US" altLang="en-US" sz="3200" dirty="0">
                <a:latin typeface="+mn-lt"/>
              </a:rPr>
              <a:t>Primary goal is to reduce or eliminate respiratory hazards by:</a:t>
            </a:r>
            <a:endParaRPr lang="en-US" altLang="en-US" sz="3200" dirty="0">
              <a:solidFill>
                <a:srgbClr val="006666"/>
              </a:solidFill>
              <a:latin typeface="+mn-lt"/>
            </a:endParaRPr>
          </a:p>
          <a:p>
            <a:pPr marL="742950" lvl="1" indent="-285750" eaLnBrk="1" hangingPunct="1">
              <a:lnSpc>
                <a:spcPct val="90000"/>
              </a:lnSpc>
              <a:spcBef>
                <a:spcPts val="2400"/>
              </a:spcBef>
              <a:buFontTx/>
              <a:buChar char="–"/>
            </a:pPr>
            <a:r>
              <a:rPr lang="en-US" altLang="en-US" sz="2800" i="1" dirty="0">
                <a:solidFill>
                  <a:schemeClr val="accent2"/>
                </a:solidFill>
                <a:latin typeface="+mn-lt"/>
              </a:rPr>
              <a:t>Eliminating hazard-producing equipment</a:t>
            </a:r>
          </a:p>
          <a:p>
            <a:pPr marL="742950" lvl="1" indent="-285750" eaLnBrk="1" hangingPunct="1">
              <a:lnSpc>
                <a:spcPct val="90000"/>
              </a:lnSpc>
              <a:spcBef>
                <a:spcPts val="2400"/>
              </a:spcBef>
              <a:buFontTx/>
              <a:buChar char="–"/>
            </a:pPr>
            <a:r>
              <a:rPr lang="en-US" altLang="en-US" sz="2800" i="1" dirty="0">
                <a:solidFill>
                  <a:srgbClr val="006600"/>
                </a:solidFill>
                <a:latin typeface="+mn-lt"/>
              </a:rPr>
              <a:t>Implementing administrative controls</a:t>
            </a:r>
          </a:p>
          <a:p>
            <a:pPr marL="742950" lvl="1" indent="-285750" eaLnBrk="1" hangingPunct="1">
              <a:lnSpc>
                <a:spcPct val="90000"/>
              </a:lnSpc>
              <a:spcBef>
                <a:spcPts val="2400"/>
              </a:spcBef>
              <a:buFontTx/>
              <a:buChar char="–"/>
            </a:pPr>
            <a:r>
              <a:rPr lang="en-US" altLang="en-US" sz="2800" i="1" dirty="0">
                <a:solidFill>
                  <a:srgbClr val="CC3300"/>
                </a:solidFill>
                <a:latin typeface="+mn-lt"/>
              </a:rPr>
              <a:t>Implementing engineering controls</a:t>
            </a:r>
          </a:p>
          <a:p>
            <a:pPr marL="742950" lvl="1" indent="-285750" eaLnBrk="1" hangingPunct="1">
              <a:lnSpc>
                <a:spcPct val="90000"/>
              </a:lnSpc>
              <a:spcBef>
                <a:spcPts val="2400"/>
              </a:spcBef>
              <a:buFontTx/>
              <a:buChar char="–"/>
            </a:pPr>
            <a:r>
              <a:rPr lang="en-US" altLang="en-US" sz="2800" i="1" dirty="0">
                <a:solidFill>
                  <a:srgbClr val="660066"/>
                </a:solidFill>
                <a:latin typeface="+mn-lt"/>
              </a:rPr>
              <a:t>Issuing respiratory equipment</a:t>
            </a:r>
          </a:p>
          <a:p>
            <a:pPr marL="742950" lvl="1" indent="-285750" eaLnBrk="1" hangingPunct="1">
              <a:lnSpc>
                <a:spcPct val="90000"/>
              </a:lnSpc>
              <a:spcBef>
                <a:spcPts val="2400"/>
              </a:spcBef>
              <a:buFontTx/>
              <a:buChar char="–"/>
            </a:pPr>
            <a:r>
              <a:rPr lang="en-US" altLang="en-US" sz="2800" i="1" dirty="0">
                <a:solidFill>
                  <a:srgbClr val="009999"/>
                </a:solidFill>
                <a:latin typeface="+mn-lt"/>
              </a:rPr>
              <a:t>Providing training and procedures</a:t>
            </a:r>
            <a:endParaRPr lang="en-US" sz="2400" i="1" dirty="0">
              <a:solidFill>
                <a:srgbClr val="009999"/>
              </a:solidFill>
              <a:latin typeface="+mn-lt"/>
            </a:endParaRP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42</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0" y="89695"/>
            <a:ext cx="9144000"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t>Respiratory Basics</a:t>
            </a:r>
          </a:p>
        </p:txBody>
      </p:sp>
      <p:grpSp>
        <p:nvGrpSpPr>
          <p:cNvPr id="48131" name="Group 3"/>
          <p:cNvGrpSpPr>
            <a:grpSpLocks/>
          </p:cNvGrpSpPr>
          <p:nvPr/>
        </p:nvGrpSpPr>
        <p:grpSpPr bwMode="auto">
          <a:xfrm>
            <a:off x="6232784" y="1111249"/>
            <a:ext cx="1651000" cy="1684338"/>
            <a:chOff x="3497" y="1194"/>
            <a:chExt cx="1040" cy="1061"/>
          </a:xfrm>
        </p:grpSpPr>
        <p:sp>
          <p:nvSpPr>
            <p:cNvPr id="49731" name="Freeform 4"/>
            <p:cNvSpPr>
              <a:spLocks/>
            </p:cNvSpPr>
            <p:nvPr/>
          </p:nvSpPr>
          <p:spPr bwMode="auto">
            <a:xfrm>
              <a:off x="3497" y="1194"/>
              <a:ext cx="779" cy="606"/>
            </a:xfrm>
            <a:custGeom>
              <a:avLst/>
              <a:gdLst>
                <a:gd name="T0" fmla="*/ 778 w 779"/>
                <a:gd name="T1" fmla="*/ 573 h 606"/>
                <a:gd name="T2" fmla="*/ 756 w 779"/>
                <a:gd name="T3" fmla="*/ 540 h 606"/>
                <a:gd name="T4" fmla="*/ 735 w 779"/>
                <a:gd name="T5" fmla="*/ 508 h 606"/>
                <a:gd name="T6" fmla="*/ 713 w 779"/>
                <a:gd name="T7" fmla="*/ 475 h 606"/>
                <a:gd name="T8" fmla="*/ 713 w 779"/>
                <a:gd name="T9" fmla="*/ 443 h 606"/>
                <a:gd name="T10" fmla="*/ 702 w 779"/>
                <a:gd name="T11" fmla="*/ 411 h 606"/>
                <a:gd name="T12" fmla="*/ 692 w 779"/>
                <a:gd name="T13" fmla="*/ 378 h 606"/>
                <a:gd name="T14" fmla="*/ 659 w 779"/>
                <a:gd name="T15" fmla="*/ 357 h 606"/>
                <a:gd name="T16" fmla="*/ 638 w 779"/>
                <a:gd name="T17" fmla="*/ 324 h 606"/>
                <a:gd name="T18" fmla="*/ 605 w 779"/>
                <a:gd name="T19" fmla="*/ 292 h 606"/>
                <a:gd name="T20" fmla="*/ 584 w 779"/>
                <a:gd name="T21" fmla="*/ 259 h 606"/>
                <a:gd name="T22" fmla="*/ 551 w 779"/>
                <a:gd name="T23" fmla="*/ 227 h 606"/>
                <a:gd name="T24" fmla="*/ 529 w 779"/>
                <a:gd name="T25" fmla="*/ 184 h 606"/>
                <a:gd name="T26" fmla="*/ 508 w 779"/>
                <a:gd name="T27" fmla="*/ 151 h 606"/>
                <a:gd name="T28" fmla="*/ 486 w 779"/>
                <a:gd name="T29" fmla="*/ 119 h 606"/>
                <a:gd name="T30" fmla="*/ 465 w 779"/>
                <a:gd name="T31" fmla="*/ 86 h 606"/>
                <a:gd name="T32" fmla="*/ 432 w 779"/>
                <a:gd name="T33" fmla="*/ 76 h 606"/>
                <a:gd name="T34" fmla="*/ 411 w 779"/>
                <a:gd name="T35" fmla="*/ 43 h 606"/>
                <a:gd name="T36" fmla="*/ 378 w 779"/>
                <a:gd name="T37" fmla="*/ 32 h 606"/>
                <a:gd name="T38" fmla="*/ 346 w 779"/>
                <a:gd name="T39" fmla="*/ 32 h 606"/>
                <a:gd name="T40" fmla="*/ 313 w 779"/>
                <a:gd name="T41" fmla="*/ 11 h 606"/>
                <a:gd name="T42" fmla="*/ 281 w 779"/>
                <a:gd name="T43" fmla="*/ 0 h 606"/>
                <a:gd name="T44" fmla="*/ 249 w 779"/>
                <a:gd name="T45" fmla="*/ 0 h 606"/>
                <a:gd name="T46" fmla="*/ 216 w 779"/>
                <a:gd name="T47" fmla="*/ 0 h 606"/>
                <a:gd name="T48" fmla="*/ 184 w 779"/>
                <a:gd name="T49" fmla="*/ 0 h 606"/>
                <a:gd name="T50" fmla="*/ 151 w 779"/>
                <a:gd name="T51" fmla="*/ 0 h 606"/>
                <a:gd name="T52" fmla="*/ 119 w 779"/>
                <a:gd name="T53" fmla="*/ 0 h 606"/>
                <a:gd name="T54" fmla="*/ 76 w 779"/>
                <a:gd name="T55" fmla="*/ 0 h 606"/>
                <a:gd name="T56" fmla="*/ 43 w 779"/>
                <a:gd name="T57" fmla="*/ 11 h 606"/>
                <a:gd name="T58" fmla="*/ 11 w 779"/>
                <a:gd name="T59" fmla="*/ 11 h 606"/>
                <a:gd name="T60" fmla="*/ 0 w 779"/>
                <a:gd name="T61" fmla="*/ 43 h 606"/>
                <a:gd name="T62" fmla="*/ 11 w 779"/>
                <a:gd name="T63" fmla="*/ 76 h 606"/>
                <a:gd name="T64" fmla="*/ 11 w 779"/>
                <a:gd name="T65" fmla="*/ 108 h 606"/>
                <a:gd name="T66" fmla="*/ 43 w 779"/>
                <a:gd name="T67" fmla="*/ 86 h 606"/>
                <a:gd name="T68" fmla="*/ 76 w 779"/>
                <a:gd name="T69" fmla="*/ 86 h 606"/>
                <a:gd name="T70" fmla="*/ 108 w 779"/>
                <a:gd name="T71" fmla="*/ 86 h 606"/>
                <a:gd name="T72" fmla="*/ 140 w 779"/>
                <a:gd name="T73" fmla="*/ 86 h 606"/>
                <a:gd name="T74" fmla="*/ 173 w 779"/>
                <a:gd name="T75" fmla="*/ 86 h 606"/>
                <a:gd name="T76" fmla="*/ 205 w 779"/>
                <a:gd name="T77" fmla="*/ 86 h 606"/>
                <a:gd name="T78" fmla="*/ 238 w 779"/>
                <a:gd name="T79" fmla="*/ 86 h 606"/>
                <a:gd name="T80" fmla="*/ 270 w 779"/>
                <a:gd name="T81" fmla="*/ 97 h 606"/>
                <a:gd name="T82" fmla="*/ 303 w 779"/>
                <a:gd name="T83" fmla="*/ 108 h 606"/>
                <a:gd name="T84" fmla="*/ 335 w 779"/>
                <a:gd name="T85" fmla="*/ 119 h 606"/>
                <a:gd name="T86" fmla="*/ 357 w 779"/>
                <a:gd name="T87" fmla="*/ 151 h 606"/>
                <a:gd name="T88" fmla="*/ 367 w 779"/>
                <a:gd name="T89" fmla="*/ 184 h 606"/>
                <a:gd name="T90" fmla="*/ 389 w 779"/>
                <a:gd name="T91" fmla="*/ 216 h 606"/>
                <a:gd name="T92" fmla="*/ 421 w 779"/>
                <a:gd name="T93" fmla="*/ 227 h 606"/>
                <a:gd name="T94" fmla="*/ 454 w 779"/>
                <a:gd name="T95" fmla="*/ 248 h 606"/>
                <a:gd name="T96" fmla="*/ 486 w 779"/>
                <a:gd name="T97" fmla="*/ 270 h 606"/>
                <a:gd name="T98" fmla="*/ 508 w 779"/>
                <a:gd name="T99" fmla="*/ 303 h 606"/>
                <a:gd name="T100" fmla="*/ 529 w 779"/>
                <a:gd name="T101" fmla="*/ 335 h 606"/>
                <a:gd name="T102" fmla="*/ 551 w 779"/>
                <a:gd name="T103" fmla="*/ 367 h 606"/>
                <a:gd name="T104" fmla="*/ 584 w 779"/>
                <a:gd name="T105" fmla="*/ 389 h 606"/>
                <a:gd name="T106" fmla="*/ 594 w 779"/>
                <a:gd name="T107" fmla="*/ 421 h 606"/>
                <a:gd name="T108" fmla="*/ 627 w 779"/>
                <a:gd name="T109" fmla="*/ 443 h 606"/>
                <a:gd name="T110" fmla="*/ 648 w 779"/>
                <a:gd name="T111" fmla="*/ 475 h 606"/>
                <a:gd name="T112" fmla="*/ 648 w 779"/>
                <a:gd name="T113" fmla="*/ 508 h 606"/>
                <a:gd name="T114" fmla="*/ 659 w 779"/>
                <a:gd name="T115" fmla="*/ 540 h 606"/>
                <a:gd name="T116" fmla="*/ 670 w 779"/>
                <a:gd name="T117" fmla="*/ 573 h 606"/>
                <a:gd name="T118" fmla="*/ 692 w 779"/>
                <a:gd name="T119" fmla="*/ 605 h 606"/>
                <a:gd name="T120" fmla="*/ 735 w 779"/>
                <a:gd name="T121" fmla="*/ 594 h 606"/>
                <a:gd name="T122" fmla="*/ 756 w 779"/>
                <a:gd name="T123" fmla="*/ 562 h 606"/>
                <a:gd name="T124" fmla="*/ 756 w 779"/>
                <a:gd name="T125" fmla="*/ 529 h 6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79"/>
                <a:gd name="T190" fmla="*/ 0 h 606"/>
                <a:gd name="T191" fmla="*/ 779 w 779"/>
                <a:gd name="T192" fmla="*/ 606 h 6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79" h="606">
                  <a:moveTo>
                    <a:pt x="778" y="573"/>
                  </a:moveTo>
                  <a:lnTo>
                    <a:pt x="756" y="540"/>
                  </a:lnTo>
                  <a:lnTo>
                    <a:pt x="735" y="508"/>
                  </a:lnTo>
                  <a:lnTo>
                    <a:pt x="713" y="475"/>
                  </a:lnTo>
                  <a:lnTo>
                    <a:pt x="713" y="443"/>
                  </a:lnTo>
                  <a:lnTo>
                    <a:pt x="702" y="411"/>
                  </a:lnTo>
                  <a:lnTo>
                    <a:pt x="692" y="378"/>
                  </a:lnTo>
                  <a:lnTo>
                    <a:pt x="659" y="357"/>
                  </a:lnTo>
                  <a:lnTo>
                    <a:pt x="638" y="324"/>
                  </a:lnTo>
                  <a:lnTo>
                    <a:pt x="605" y="292"/>
                  </a:lnTo>
                  <a:lnTo>
                    <a:pt x="584" y="259"/>
                  </a:lnTo>
                  <a:lnTo>
                    <a:pt x="551" y="227"/>
                  </a:lnTo>
                  <a:lnTo>
                    <a:pt x="529" y="184"/>
                  </a:lnTo>
                  <a:lnTo>
                    <a:pt x="508" y="151"/>
                  </a:lnTo>
                  <a:lnTo>
                    <a:pt x="486" y="119"/>
                  </a:lnTo>
                  <a:lnTo>
                    <a:pt x="465" y="86"/>
                  </a:lnTo>
                  <a:lnTo>
                    <a:pt x="432" y="76"/>
                  </a:lnTo>
                  <a:lnTo>
                    <a:pt x="411" y="43"/>
                  </a:lnTo>
                  <a:lnTo>
                    <a:pt x="378" y="32"/>
                  </a:lnTo>
                  <a:lnTo>
                    <a:pt x="346" y="32"/>
                  </a:lnTo>
                  <a:lnTo>
                    <a:pt x="313" y="11"/>
                  </a:lnTo>
                  <a:lnTo>
                    <a:pt x="281" y="0"/>
                  </a:lnTo>
                  <a:lnTo>
                    <a:pt x="249" y="0"/>
                  </a:lnTo>
                  <a:lnTo>
                    <a:pt x="216" y="0"/>
                  </a:lnTo>
                  <a:lnTo>
                    <a:pt x="184" y="0"/>
                  </a:lnTo>
                  <a:lnTo>
                    <a:pt x="151" y="0"/>
                  </a:lnTo>
                  <a:lnTo>
                    <a:pt x="119" y="0"/>
                  </a:lnTo>
                  <a:lnTo>
                    <a:pt x="76" y="0"/>
                  </a:lnTo>
                  <a:lnTo>
                    <a:pt x="43" y="11"/>
                  </a:lnTo>
                  <a:lnTo>
                    <a:pt x="11" y="11"/>
                  </a:lnTo>
                  <a:lnTo>
                    <a:pt x="0" y="43"/>
                  </a:lnTo>
                  <a:lnTo>
                    <a:pt x="11" y="76"/>
                  </a:lnTo>
                  <a:lnTo>
                    <a:pt x="11" y="108"/>
                  </a:lnTo>
                  <a:lnTo>
                    <a:pt x="43" y="86"/>
                  </a:lnTo>
                  <a:lnTo>
                    <a:pt x="76" y="86"/>
                  </a:lnTo>
                  <a:lnTo>
                    <a:pt x="108" y="86"/>
                  </a:lnTo>
                  <a:lnTo>
                    <a:pt x="140" y="86"/>
                  </a:lnTo>
                  <a:lnTo>
                    <a:pt x="173" y="86"/>
                  </a:lnTo>
                  <a:lnTo>
                    <a:pt x="205" y="86"/>
                  </a:lnTo>
                  <a:lnTo>
                    <a:pt x="238" y="86"/>
                  </a:lnTo>
                  <a:lnTo>
                    <a:pt x="270" y="97"/>
                  </a:lnTo>
                  <a:lnTo>
                    <a:pt x="303" y="108"/>
                  </a:lnTo>
                  <a:lnTo>
                    <a:pt x="335" y="119"/>
                  </a:lnTo>
                  <a:lnTo>
                    <a:pt x="357" y="151"/>
                  </a:lnTo>
                  <a:lnTo>
                    <a:pt x="367" y="184"/>
                  </a:lnTo>
                  <a:lnTo>
                    <a:pt x="389" y="216"/>
                  </a:lnTo>
                  <a:lnTo>
                    <a:pt x="421" y="227"/>
                  </a:lnTo>
                  <a:lnTo>
                    <a:pt x="454" y="248"/>
                  </a:lnTo>
                  <a:lnTo>
                    <a:pt x="486" y="270"/>
                  </a:lnTo>
                  <a:lnTo>
                    <a:pt x="508" y="303"/>
                  </a:lnTo>
                  <a:lnTo>
                    <a:pt x="529" y="335"/>
                  </a:lnTo>
                  <a:lnTo>
                    <a:pt x="551" y="367"/>
                  </a:lnTo>
                  <a:lnTo>
                    <a:pt x="584" y="389"/>
                  </a:lnTo>
                  <a:lnTo>
                    <a:pt x="594" y="421"/>
                  </a:lnTo>
                  <a:lnTo>
                    <a:pt x="627" y="443"/>
                  </a:lnTo>
                  <a:lnTo>
                    <a:pt x="648" y="475"/>
                  </a:lnTo>
                  <a:lnTo>
                    <a:pt x="648" y="508"/>
                  </a:lnTo>
                  <a:lnTo>
                    <a:pt x="659" y="540"/>
                  </a:lnTo>
                  <a:lnTo>
                    <a:pt x="670" y="573"/>
                  </a:lnTo>
                  <a:lnTo>
                    <a:pt x="692" y="605"/>
                  </a:lnTo>
                  <a:lnTo>
                    <a:pt x="735" y="594"/>
                  </a:lnTo>
                  <a:lnTo>
                    <a:pt x="756" y="562"/>
                  </a:lnTo>
                  <a:lnTo>
                    <a:pt x="756" y="529"/>
                  </a:lnTo>
                </a:path>
              </a:pathLst>
            </a:custGeom>
            <a:gradFill rotWithShape="0">
              <a:gsLst>
                <a:gs pos="0">
                  <a:srgbClr val="3D3D3D"/>
                </a:gs>
                <a:gs pos="50000">
                  <a:srgbClr val="CECECE"/>
                </a:gs>
                <a:gs pos="100000">
                  <a:srgbClr val="3D3D3D"/>
                </a:gs>
              </a:gsLst>
              <a:lin ang="5400000" scaled="1"/>
            </a:gradFill>
            <a:ln w="25400" cap="rnd">
              <a:solidFill>
                <a:schemeClr val="tx1"/>
              </a:solidFill>
              <a:round/>
              <a:headEnd/>
              <a:tailEnd/>
            </a:ln>
          </p:spPr>
          <p:txBody>
            <a:bodyPr/>
            <a:lstStyle/>
            <a:p>
              <a:endParaRPr lang="en-US" dirty="0"/>
            </a:p>
          </p:txBody>
        </p:sp>
        <p:grpSp>
          <p:nvGrpSpPr>
            <p:cNvPr id="49732" name="Group 5"/>
            <p:cNvGrpSpPr>
              <a:grpSpLocks/>
            </p:cNvGrpSpPr>
            <p:nvPr/>
          </p:nvGrpSpPr>
          <p:grpSpPr bwMode="auto">
            <a:xfrm>
              <a:off x="3905" y="1612"/>
              <a:ext cx="632" cy="643"/>
              <a:chOff x="3905" y="1612"/>
              <a:chExt cx="632" cy="643"/>
            </a:xfrm>
          </p:grpSpPr>
          <p:sp>
            <p:nvSpPr>
              <p:cNvPr id="49733" name="Oval 6"/>
              <p:cNvSpPr>
                <a:spLocks noChangeArrowheads="1"/>
              </p:cNvSpPr>
              <p:nvPr/>
            </p:nvSpPr>
            <p:spPr bwMode="auto">
              <a:xfrm>
                <a:off x="4099" y="1699"/>
                <a:ext cx="114" cy="113"/>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34" name="Oval 7"/>
              <p:cNvSpPr>
                <a:spLocks noChangeArrowheads="1"/>
              </p:cNvSpPr>
              <p:nvPr/>
            </p:nvSpPr>
            <p:spPr bwMode="auto">
              <a:xfrm>
                <a:off x="4013" y="1785"/>
                <a:ext cx="113"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35" name="Oval 8"/>
              <p:cNvSpPr>
                <a:spLocks noChangeArrowheads="1"/>
              </p:cNvSpPr>
              <p:nvPr/>
            </p:nvSpPr>
            <p:spPr bwMode="auto">
              <a:xfrm>
                <a:off x="4153" y="1796"/>
                <a:ext cx="114" cy="113"/>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36" name="Oval 9"/>
              <p:cNvSpPr>
                <a:spLocks noChangeArrowheads="1"/>
              </p:cNvSpPr>
              <p:nvPr/>
            </p:nvSpPr>
            <p:spPr bwMode="auto">
              <a:xfrm>
                <a:off x="4099" y="1871"/>
                <a:ext cx="114"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37" name="Oval 10"/>
              <p:cNvSpPr>
                <a:spLocks noChangeArrowheads="1"/>
              </p:cNvSpPr>
              <p:nvPr/>
            </p:nvSpPr>
            <p:spPr bwMode="auto">
              <a:xfrm>
                <a:off x="4229" y="1699"/>
                <a:ext cx="113" cy="113"/>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38" name="Oval 11"/>
              <p:cNvSpPr>
                <a:spLocks noChangeArrowheads="1"/>
              </p:cNvSpPr>
              <p:nvPr/>
            </p:nvSpPr>
            <p:spPr bwMode="auto">
              <a:xfrm>
                <a:off x="4272" y="1807"/>
                <a:ext cx="114" cy="113"/>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39" name="Oval 12"/>
              <p:cNvSpPr>
                <a:spLocks noChangeArrowheads="1"/>
              </p:cNvSpPr>
              <p:nvPr/>
            </p:nvSpPr>
            <p:spPr bwMode="auto">
              <a:xfrm>
                <a:off x="4218" y="1915"/>
                <a:ext cx="114" cy="113"/>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40" name="Oval 13"/>
              <p:cNvSpPr>
                <a:spLocks noChangeArrowheads="1"/>
              </p:cNvSpPr>
              <p:nvPr/>
            </p:nvSpPr>
            <p:spPr bwMode="auto">
              <a:xfrm>
                <a:off x="4132" y="1979"/>
                <a:ext cx="113"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41" name="Oval 14"/>
              <p:cNvSpPr>
                <a:spLocks noChangeArrowheads="1"/>
              </p:cNvSpPr>
              <p:nvPr/>
            </p:nvSpPr>
            <p:spPr bwMode="auto">
              <a:xfrm>
                <a:off x="4013" y="1925"/>
                <a:ext cx="113"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42" name="Oval 15"/>
              <p:cNvSpPr>
                <a:spLocks noChangeArrowheads="1"/>
              </p:cNvSpPr>
              <p:nvPr/>
            </p:nvSpPr>
            <p:spPr bwMode="auto">
              <a:xfrm>
                <a:off x="3926" y="1850"/>
                <a:ext cx="114" cy="113"/>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43" name="Oval 16"/>
              <p:cNvSpPr>
                <a:spLocks noChangeArrowheads="1"/>
              </p:cNvSpPr>
              <p:nvPr/>
            </p:nvSpPr>
            <p:spPr bwMode="auto">
              <a:xfrm>
                <a:off x="4326" y="1915"/>
                <a:ext cx="114" cy="113"/>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44" name="Oval 17"/>
              <p:cNvSpPr>
                <a:spLocks noChangeArrowheads="1"/>
              </p:cNvSpPr>
              <p:nvPr/>
            </p:nvSpPr>
            <p:spPr bwMode="auto">
              <a:xfrm>
                <a:off x="4272" y="2023"/>
                <a:ext cx="114" cy="113"/>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45" name="Oval 18"/>
              <p:cNvSpPr>
                <a:spLocks noChangeArrowheads="1"/>
              </p:cNvSpPr>
              <p:nvPr/>
            </p:nvSpPr>
            <p:spPr bwMode="auto">
              <a:xfrm>
                <a:off x="4045" y="2044"/>
                <a:ext cx="114"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46" name="Oval 19"/>
              <p:cNvSpPr>
                <a:spLocks noChangeArrowheads="1"/>
              </p:cNvSpPr>
              <p:nvPr/>
            </p:nvSpPr>
            <p:spPr bwMode="auto">
              <a:xfrm>
                <a:off x="4175" y="2087"/>
                <a:ext cx="113"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47" name="Oval 20"/>
              <p:cNvSpPr>
                <a:spLocks noChangeArrowheads="1"/>
              </p:cNvSpPr>
              <p:nvPr/>
            </p:nvSpPr>
            <p:spPr bwMode="auto">
              <a:xfrm>
                <a:off x="4391" y="1828"/>
                <a:ext cx="113"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48" name="Oval 21"/>
              <p:cNvSpPr>
                <a:spLocks noChangeArrowheads="1"/>
              </p:cNvSpPr>
              <p:nvPr/>
            </p:nvSpPr>
            <p:spPr bwMode="auto">
              <a:xfrm>
                <a:off x="4348" y="1720"/>
                <a:ext cx="113"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49" name="Oval 22"/>
              <p:cNvSpPr>
                <a:spLocks noChangeArrowheads="1"/>
              </p:cNvSpPr>
              <p:nvPr/>
            </p:nvSpPr>
            <p:spPr bwMode="auto">
              <a:xfrm>
                <a:off x="3926" y="1990"/>
                <a:ext cx="114"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50" name="Oval 23"/>
              <p:cNvSpPr>
                <a:spLocks noChangeArrowheads="1"/>
              </p:cNvSpPr>
              <p:nvPr/>
            </p:nvSpPr>
            <p:spPr bwMode="auto">
              <a:xfrm>
                <a:off x="3905" y="1742"/>
                <a:ext cx="113" cy="113"/>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51" name="Oval 24"/>
              <p:cNvSpPr>
                <a:spLocks noChangeArrowheads="1"/>
              </p:cNvSpPr>
              <p:nvPr/>
            </p:nvSpPr>
            <p:spPr bwMode="auto">
              <a:xfrm>
                <a:off x="3991" y="1677"/>
                <a:ext cx="114"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52" name="Oval 25"/>
              <p:cNvSpPr>
                <a:spLocks noChangeArrowheads="1"/>
              </p:cNvSpPr>
              <p:nvPr/>
            </p:nvSpPr>
            <p:spPr bwMode="auto">
              <a:xfrm>
                <a:off x="4078" y="1612"/>
                <a:ext cx="113"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53" name="Oval 26"/>
              <p:cNvSpPr>
                <a:spLocks noChangeArrowheads="1"/>
              </p:cNvSpPr>
              <p:nvPr/>
            </p:nvSpPr>
            <p:spPr bwMode="auto">
              <a:xfrm>
                <a:off x="4175" y="1612"/>
                <a:ext cx="113"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54" name="Oval 27"/>
              <p:cNvSpPr>
                <a:spLocks noChangeArrowheads="1"/>
              </p:cNvSpPr>
              <p:nvPr/>
            </p:nvSpPr>
            <p:spPr bwMode="auto">
              <a:xfrm>
                <a:off x="4304" y="1623"/>
                <a:ext cx="114"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55" name="Oval 28"/>
              <p:cNvSpPr>
                <a:spLocks noChangeArrowheads="1"/>
              </p:cNvSpPr>
              <p:nvPr/>
            </p:nvSpPr>
            <p:spPr bwMode="auto">
              <a:xfrm>
                <a:off x="4423" y="1936"/>
                <a:ext cx="114"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56" name="Oval 29"/>
              <p:cNvSpPr>
                <a:spLocks noChangeArrowheads="1"/>
              </p:cNvSpPr>
              <p:nvPr/>
            </p:nvSpPr>
            <p:spPr bwMode="auto">
              <a:xfrm>
                <a:off x="4391" y="2055"/>
                <a:ext cx="113"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49757" name="Oval 30"/>
              <p:cNvSpPr>
                <a:spLocks noChangeArrowheads="1"/>
              </p:cNvSpPr>
              <p:nvPr/>
            </p:nvSpPr>
            <p:spPr bwMode="auto">
              <a:xfrm>
                <a:off x="4294" y="2141"/>
                <a:ext cx="113" cy="114"/>
              </a:xfrm>
              <a:prstGeom prst="ellipse">
                <a:avLst/>
              </a:prstGeom>
              <a:gradFill rotWithShape="0">
                <a:gsLst>
                  <a:gs pos="0">
                    <a:srgbClr val="4C4C4C"/>
                  </a:gs>
                  <a:gs pos="100000">
                    <a:srgbClr val="FFFFFF"/>
                  </a:gs>
                </a:gsLst>
                <a:path path="shape">
                  <a:fillToRect l="50000" t="50000" r="50000" b="50000"/>
                </a:path>
              </a:gradFill>
              <a:ln w="25400">
                <a:solidFill>
                  <a:schemeClr val="tx1"/>
                </a:solidFill>
                <a:round/>
                <a:headEnd/>
                <a:tailEnd/>
              </a:ln>
            </p:spPr>
            <p:txBody>
              <a:bodyPr wrap="none" anchor="ctr"/>
              <a:lstStyle/>
              <a:p>
                <a:endParaRPr lang="en-US" dirty="0"/>
              </a:p>
            </p:txBody>
          </p:sp>
        </p:grpSp>
      </p:grpSp>
      <p:sp>
        <p:nvSpPr>
          <p:cNvPr id="48132" name="Rectangle 31"/>
          <p:cNvSpPr>
            <a:spLocks noChangeArrowheads="1"/>
          </p:cNvSpPr>
          <p:nvPr/>
        </p:nvSpPr>
        <p:spPr bwMode="auto">
          <a:xfrm>
            <a:off x="7191375" y="3806825"/>
            <a:ext cx="1206500" cy="463550"/>
          </a:xfrm>
          <a:prstGeom prst="rect">
            <a:avLst/>
          </a:prstGeom>
          <a:noFill/>
          <a:ln w="12700">
            <a:noFill/>
            <a:miter lim="800000"/>
            <a:headEnd/>
            <a:tailEnd/>
          </a:ln>
        </p:spPr>
        <p:txBody>
          <a:bodyPr wrap="none" lIns="82550" tIns="41275" rIns="82550" bIns="41275">
            <a:spAutoFit/>
          </a:bodyPr>
          <a:lstStyle/>
          <a:p>
            <a:pPr defTabSz="822325"/>
            <a:r>
              <a:rPr lang="en-US" sz="2500" b="1" dirty="0">
                <a:solidFill>
                  <a:srgbClr val="008000"/>
                </a:solidFill>
              </a:rPr>
              <a:t>Alveoli</a:t>
            </a:r>
          </a:p>
        </p:txBody>
      </p:sp>
      <p:sp>
        <p:nvSpPr>
          <p:cNvPr id="48133" name="Line 32"/>
          <p:cNvSpPr>
            <a:spLocks noChangeShapeType="1"/>
          </p:cNvSpPr>
          <p:nvPr/>
        </p:nvSpPr>
        <p:spPr bwMode="auto">
          <a:xfrm flipV="1">
            <a:off x="5107246" y="2795587"/>
            <a:ext cx="2401887" cy="1474788"/>
          </a:xfrm>
          <a:prstGeom prst="line">
            <a:avLst/>
          </a:prstGeom>
          <a:noFill/>
          <a:ln w="25400">
            <a:solidFill>
              <a:schemeClr val="tx1"/>
            </a:solidFill>
            <a:round/>
            <a:headEnd/>
            <a:tailEnd/>
          </a:ln>
        </p:spPr>
        <p:txBody>
          <a:bodyPr wrap="none" anchor="ctr"/>
          <a:lstStyle/>
          <a:p>
            <a:endParaRPr lang="en-US" dirty="0"/>
          </a:p>
        </p:txBody>
      </p:sp>
      <p:sp>
        <p:nvSpPr>
          <p:cNvPr id="48134" name="Line 33"/>
          <p:cNvSpPr>
            <a:spLocks noChangeShapeType="1"/>
          </p:cNvSpPr>
          <p:nvPr/>
        </p:nvSpPr>
        <p:spPr bwMode="auto">
          <a:xfrm flipV="1">
            <a:off x="5107246" y="1212850"/>
            <a:ext cx="1125538" cy="3057525"/>
          </a:xfrm>
          <a:prstGeom prst="line">
            <a:avLst/>
          </a:prstGeom>
          <a:noFill/>
          <a:ln w="25400">
            <a:solidFill>
              <a:schemeClr val="tx1"/>
            </a:solidFill>
            <a:round/>
            <a:headEnd/>
            <a:tailEnd/>
          </a:ln>
        </p:spPr>
        <p:txBody>
          <a:bodyPr wrap="none" anchor="ctr"/>
          <a:lstStyle/>
          <a:p>
            <a:endParaRPr lang="en-US" dirty="0"/>
          </a:p>
        </p:txBody>
      </p:sp>
      <p:grpSp>
        <p:nvGrpSpPr>
          <p:cNvPr id="48135" name="Group 35"/>
          <p:cNvGrpSpPr>
            <a:grpSpLocks/>
          </p:cNvGrpSpPr>
          <p:nvPr/>
        </p:nvGrpSpPr>
        <p:grpSpPr bwMode="auto">
          <a:xfrm>
            <a:off x="1427163" y="1571624"/>
            <a:ext cx="4300537" cy="3584575"/>
            <a:chOff x="317" y="1514"/>
            <a:chExt cx="2709" cy="2258"/>
          </a:xfrm>
        </p:grpSpPr>
        <p:sp>
          <p:nvSpPr>
            <p:cNvPr id="48137" name="Freeform 36"/>
            <p:cNvSpPr>
              <a:spLocks/>
            </p:cNvSpPr>
            <p:nvPr/>
          </p:nvSpPr>
          <p:spPr bwMode="auto">
            <a:xfrm>
              <a:off x="2886" y="2639"/>
              <a:ext cx="37" cy="74"/>
            </a:xfrm>
            <a:custGeom>
              <a:avLst/>
              <a:gdLst>
                <a:gd name="T0" fmla="*/ 18 w 37"/>
                <a:gd name="T1" fmla="*/ 73 h 74"/>
                <a:gd name="T2" fmla="*/ 21 w 37"/>
                <a:gd name="T3" fmla="*/ 64 h 74"/>
                <a:gd name="T4" fmla="*/ 23 w 37"/>
                <a:gd name="T5" fmla="*/ 55 h 74"/>
                <a:gd name="T6" fmla="*/ 26 w 37"/>
                <a:gd name="T7" fmla="*/ 47 h 74"/>
                <a:gd name="T8" fmla="*/ 28 w 37"/>
                <a:gd name="T9" fmla="*/ 39 h 74"/>
                <a:gd name="T10" fmla="*/ 29 w 37"/>
                <a:gd name="T11" fmla="*/ 30 h 74"/>
                <a:gd name="T12" fmla="*/ 31 w 37"/>
                <a:gd name="T13" fmla="*/ 23 h 74"/>
                <a:gd name="T14" fmla="*/ 33 w 37"/>
                <a:gd name="T15" fmla="*/ 15 h 74"/>
                <a:gd name="T16" fmla="*/ 36 w 37"/>
                <a:gd name="T17" fmla="*/ 7 h 74"/>
                <a:gd name="T18" fmla="*/ 18 w 37"/>
                <a:gd name="T19" fmla="*/ 0 h 74"/>
                <a:gd name="T20" fmla="*/ 15 w 37"/>
                <a:gd name="T21" fmla="*/ 9 h 74"/>
                <a:gd name="T22" fmla="*/ 13 w 37"/>
                <a:gd name="T23" fmla="*/ 18 h 74"/>
                <a:gd name="T24" fmla="*/ 10 w 37"/>
                <a:gd name="T25" fmla="*/ 26 h 74"/>
                <a:gd name="T26" fmla="*/ 9 w 37"/>
                <a:gd name="T27" fmla="*/ 34 h 74"/>
                <a:gd name="T28" fmla="*/ 7 w 37"/>
                <a:gd name="T29" fmla="*/ 43 h 74"/>
                <a:gd name="T30" fmla="*/ 5 w 37"/>
                <a:gd name="T31" fmla="*/ 50 h 74"/>
                <a:gd name="T32" fmla="*/ 3 w 37"/>
                <a:gd name="T33" fmla="*/ 58 h 74"/>
                <a:gd name="T34" fmla="*/ 0 w 37"/>
                <a:gd name="T35" fmla="*/ 66 h 74"/>
                <a:gd name="T36" fmla="*/ 18 w 37"/>
                <a:gd name="T37" fmla="*/ 73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74"/>
                <a:gd name="T59" fmla="*/ 37 w 3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74">
                  <a:moveTo>
                    <a:pt x="18" y="73"/>
                  </a:moveTo>
                  <a:lnTo>
                    <a:pt x="21" y="64"/>
                  </a:lnTo>
                  <a:lnTo>
                    <a:pt x="23" y="55"/>
                  </a:lnTo>
                  <a:lnTo>
                    <a:pt x="26" y="47"/>
                  </a:lnTo>
                  <a:lnTo>
                    <a:pt x="28" y="39"/>
                  </a:lnTo>
                  <a:lnTo>
                    <a:pt x="29" y="30"/>
                  </a:lnTo>
                  <a:lnTo>
                    <a:pt x="31" y="23"/>
                  </a:lnTo>
                  <a:lnTo>
                    <a:pt x="33" y="15"/>
                  </a:lnTo>
                  <a:lnTo>
                    <a:pt x="36" y="7"/>
                  </a:lnTo>
                  <a:lnTo>
                    <a:pt x="18" y="0"/>
                  </a:lnTo>
                  <a:lnTo>
                    <a:pt x="15" y="9"/>
                  </a:lnTo>
                  <a:lnTo>
                    <a:pt x="13" y="18"/>
                  </a:lnTo>
                  <a:lnTo>
                    <a:pt x="10" y="26"/>
                  </a:lnTo>
                  <a:lnTo>
                    <a:pt x="9" y="34"/>
                  </a:lnTo>
                  <a:lnTo>
                    <a:pt x="7" y="43"/>
                  </a:lnTo>
                  <a:lnTo>
                    <a:pt x="5" y="50"/>
                  </a:lnTo>
                  <a:lnTo>
                    <a:pt x="3" y="58"/>
                  </a:lnTo>
                  <a:lnTo>
                    <a:pt x="0" y="66"/>
                  </a:lnTo>
                  <a:lnTo>
                    <a:pt x="18" y="73"/>
                  </a:lnTo>
                </a:path>
              </a:pathLst>
            </a:custGeom>
            <a:solidFill>
              <a:srgbClr val="000000"/>
            </a:solidFill>
            <a:ln w="12700" cap="rnd">
              <a:noFill/>
              <a:round/>
              <a:headEnd/>
              <a:tailEnd/>
            </a:ln>
          </p:spPr>
          <p:txBody>
            <a:bodyPr/>
            <a:lstStyle/>
            <a:p>
              <a:endParaRPr lang="en-US" dirty="0"/>
            </a:p>
          </p:txBody>
        </p:sp>
        <p:sp>
          <p:nvSpPr>
            <p:cNvPr id="48138" name="Freeform 37"/>
            <p:cNvSpPr>
              <a:spLocks/>
            </p:cNvSpPr>
            <p:nvPr/>
          </p:nvSpPr>
          <p:spPr bwMode="auto">
            <a:xfrm>
              <a:off x="1902" y="1996"/>
              <a:ext cx="26" cy="39"/>
            </a:xfrm>
            <a:custGeom>
              <a:avLst/>
              <a:gdLst>
                <a:gd name="T0" fmla="*/ 15 w 26"/>
                <a:gd name="T1" fmla="*/ 0 h 39"/>
                <a:gd name="T2" fmla="*/ 12 w 26"/>
                <a:gd name="T3" fmla="*/ 3 h 39"/>
                <a:gd name="T4" fmla="*/ 10 w 26"/>
                <a:gd name="T5" fmla="*/ 7 h 39"/>
                <a:gd name="T6" fmla="*/ 8 w 26"/>
                <a:gd name="T7" fmla="*/ 11 h 39"/>
                <a:gd name="T8" fmla="*/ 6 w 26"/>
                <a:gd name="T9" fmla="*/ 16 h 39"/>
                <a:gd name="T10" fmla="*/ 5 w 26"/>
                <a:gd name="T11" fmla="*/ 19 h 39"/>
                <a:gd name="T12" fmla="*/ 3 w 26"/>
                <a:gd name="T13" fmla="*/ 23 h 39"/>
                <a:gd name="T14" fmla="*/ 1 w 26"/>
                <a:gd name="T15" fmla="*/ 26 h 39"/>
                <a:gd name="T16" fmla="*/ 0 w 26"/>
                <a:gd name="T17" fmla="*/ 29 h 39"/>
                <a:gd name="T18" fmla="*/ 10 w 26"/>
                <a:gd name="T19" fmla="*/ 38 h 39"/>
                <a:gd name="T20" fmla="*/ 13 w 26"/>
                <a:gd name="T21" fmla="*/ 34 h 39"/>
                <a:gd name="T22" fmla="*/ 15 w 26"/>
                <a:gd name="T23" fmla="*/ 29 h 39"/>
                <a:gd name="T24" fmla="*/ 18 w 26"/>
                <a:gd name="T25" fmla="*/ 24 h 39"/>
                <a:gd name="T26" fmla="*/ 19 w 26"/>
                <a:gd name="T27" fmla="*/ 21 h 39"/>
                <a:gd name="T28" fmla="*/ 21 w 26"/>
                <a:gd name="T29" fmla="*/ 16 h 39"/>
                <a:gd name="T30" fmla="*/ 22 w 26"/>
                <a:gd name="T31" fmla="*/ 14 h 39"/>
                <a:gd name="T32" fmla="*/ 24 w 26"/>
                <a:gd name="T33" fmla="*/ 10 h 39"/>
                <a:gd name="T34" fmla="*/ 25 w 26"/>
                <a:gd name="T35" fmla="*/ 7 h 39"/>
                <a:gd name="T36" fmla="*/ 15 w 26"/>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39"/>
                <a:gd name="T59" fmla="*/ 26 w 26"/>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39">
                  <a:moveTo>
                    <a:pt x="15" y="0"/>
                  </a:moveTo>
                  <a:lnTo>
                    <a:pt x="12" y="3"/>
                  </a:lnTo>
                  <a:lnTo>
                    <a:pt x="10" y="7"/>
                  </a:lnTo>
                  <a:lnTo>
                    <a:pt x="8" y="11"/>
                  </a:lnTo>
                  <a:lnTo>
                    <a:pt x="6" y="16"/>
                  </a:lnTo>
                  <a:lnTo>
                    <a:pt x="5" y="19"/>
                  </a:lnTo>
                  <a:lnTo>
                    <a:pt x="3" y="23"/>
                  </a:lnTo>
                  <a:lnTo>
                    <a:pt x="1" y="26"/>
                  </a:lnTo>
                  <a:lnTo>
                    <a:pt x="0" y="29"/>
                  </a:lnTo>
                  <a:lnTo>
                    <a:pt x="10" y="38"/>
                  </a:lnTo>
                  <a:lnTo>
                    <a:pt x="13" y="34"/>
                  </a:lnTo>
                  <a:lnTo>
                    <a:pt x="15" y="29"/>
                  </a:lnTo>
                  <a:lnTo>
                    <a:pt x="18" y="24"/>
                  </a:lnTo>
                  <a:lnTo>
                    <a:pt x="19" y="21"/>
                  </a:lnTo>
                  <a:lnTo>
                    <a:pt x="21" y="16"/>
                  </a:lnTo>
                  <a:lnTo>
                    <a:pt x="22" y="14"/>
                  </a:lnTo>
                  <a:lnTo>
                    <a:pt x="24" y="10"/>
                  </a:lnTo>
                  <a:lnTo>
                    <a:pt x="25" y="7"/>
                  </a:lnTo>
                  <a:lnTo>
                    <a:pt x="15" y="0"/>
                  </a:lnTo>
                </a:path>
              </a:pathLst>
            </a:custGeom>
            <a:solidFill>
              <a:srgbClr val="000000"/>
            </a:solidFill>
            <a:ln w="12700" cap="rnd">
              <a:noFill/>
              <a:round/>
              <a:headEnd/>
              <a:tailEnd/>
            </a:ln>
          </p:spPr>
          <p:txBody>
            <a:bodyPr/>
            <a:lstStyle/>
            <a:p>
              <a:endParaRPr lang="en-US" dirty="0"/>
            </a:p>
          </p:txBody>
        </p:sp>
        <p:sp>
          <p:nvSpPr>
            <p:cNvPr id="48139" name="Freeform 38"/>
            <p:cNvSpPr>
              <a:spLocks/>
            </p:cNvSpPr>
            <p:nvPr/>
          </p:nvSpPr>
          <p:spPr bwMode="auto">
            <a:xfrm>
              <a:off x="1783" y="2247"/>
              <a:ext cx="17" cy="17"/>
            </a:xfrm>
            <a:custGeom>
              <a:avLst/>
              <a:gdLst>
                <a:gd name="T0" fmla="*/ 12 w 17"/>
                <a:gd name="T1" fmla="*/ 16 h 17"/>
                <a:gd name="T2" fmla="*/ 12 w 17"/>
                <a:gd name="T3" fmla="*/ 14 h 17"/>
                <a:gd name="T4" fmla="*/ 13 w 17"/>
                <a:gd name="T5" fmla="*/ 12 h 17"/>
                <a:gd name="T6" fmla="*/ 14 w 17"/>
                <a:gd name="T7" fmla="*/ 9 h 17"/>
                <a:gd name="T8" fmla="*/ 16 w 17"/>
                <a:gd name="T9" fmla="*/ 4 h 17"/>
                <a:gd name="T10" fmla="*/ 4 w 17"/>
                <a:gd name="T11" fmla="*/ 0 h 17"/>
                <a:gd name="T12" fmla="*/ 4 w 17"/>
                <a:gd name="T13" fmla="*/ 1 h 17"/>
                <a:gd name="T14" fmla="*/ 2 w 17"/>
                <a:gd name="T15" fmla="*/ 4 h 17"/>
                <a:gd name="T16" fmla="*/ 1 w 17"/>
                <a:gd name="T17" fmla="*/ 8 h 17"/>
                <a:gd name="T18" fmla="*/ 0 w 17"/>
                <a:gd name="T19" fmla="*/ 11 h 17"/>
                <a:gd name="T20" fmla="*/ 12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2" y="16"/>
                  </a:moveTo>
                  <a:lnTo>
                    <a:pt x="12" y="14"/>
                  </a:lnTo>
                  <a:lnTo>
                    <a:pt x="13" y="12"/>
                  </a:lnTo>
                  <a:lnTo>
                    <a:pt x="14" y="9"/>
                  </a:lnTo>
                  <a:lnTo>
                    <a:pt x="16" y="4"/>
                  </a:lnTo>
                  <a:lnTo>
                    <a:pt x="4" y="0"/>
                  </a:lnTo>
                  <a:lnTo>
                    <a:pt x="4" y="1"/>
                  </a:lnTo>
                  <a:lnTo>
                    <a:pt x="2" y="4"/>
                  </a:lnTo>
                  <a:lnTo>
                    <a:pt x="1" y="8"/>
                  </a:lnTo>
                  <a:lnTo>
                    <a:pt x="0" y="11"/>
                  </a:lnTo>
                  <a:lnTo>
                    <a:pt x="12" y="16"/>
                  </a:lnTo>
                </a:path>
              </a:pathLst>
            </a:custGeom>
            <a:solidFill>
              <a:srgbClr val="000000"/>
            </a:solidFill>
            <a:ln w="12700" cap="rnd">
              <a:noFill/>
              <a:round/>
              <a:headEnd/>
              <a:tailEnd/>
            </a:ln>
          </p:spPr>
          <p:txBody>
            <a:bodyPr/>
            <a:lstStyle/>
            <a:p>
              <a:endParaRPr lang="en-US" dirty="0"/>
            </a:p>
          </p:txBody>
        </p:sp>
        <p:sp>
          <p:nvSpPr>
            <p:cNvPr id="48140" name="Freeform 39"/>
            <p:cNvSpPr>
              <a:spLocks/>
            </p:cNvSpPr>
            <p:nvPr/>
          </p:nvSpPr>
          <p:spPr bwMode="auto">
            <a:xfrm>
              <a:off x="2922" y="2609"/>
              <a:ext cx="83" cy="290"/>
            </a:xfrm>
            <a:custGeom>
              <a:avLst/>
              <a:gdLst>
                <a:gd name="T0" fmla="*/ 82 w 83"/>
                <a:gd name="T1" fmla="*/ 286 h 290"/>
                <a:gd name="T2" fmla="*/ 78 w 83"/>
                <a:gd name="T3" fmla="*/ 269 h 290"/>
                <a:gd name="T4" fmla="*/ 75 w 83"/>
                <a:gd name="T5" fmla="*/ 254 h 290"/>
                <a:gd name="T6" fmla="*/ 73 w 83"/>
                <a:gd name="T7" fmla="*/ 236 h 290"/>
                <a:gd name="T8" fmla="*/ 69 w 83"/>
                <a:gd name="T9" fmla="*/ 219 h 290"/>
                <a:gd name="T10" fmla="*/ 66 w 83"/>
                <a:gd name="T11" fmla="*/ 202 h 290"/>
                <a:gd name="T12" fmla="*/ 62 w 83"/>
                <a:gd name="T13" fmla="*/ 183 h 290"/>
                <a:gd name="T14" fmla="*/ 59 w 83"/>
                <a:gd name="T15" fmla="*/ 168 h 290"/>
                <a:gd name="T16" fmla="*/ 54 w 83"/>
                <a:gd name="T17" fmla="*/ 149 h 290"/>
                <a:gd name="T18" fmla="*/ 50 w 83"/>
                <a:gd name="T19" fmla="*/ 130 h 290"/>
                <a:gd name="T20" fmla="*/ 46 w 83"/>
                <a:gd name="T21" fmla="*/ 113 h 290"/>
                <a:gd name="T22" fmla="*/ 41 w 83"/>
                <a:gd name="T23" fmla="*/ 94 h 290"/>
                <a:gd name="T24" fmla="*/ 35 w 83"/>
                <a:gd name="T25" fmla="*/ 74 h 290"/>
                <a:gd name="T26" fmla="*/ 32 w 83"/>
                <a:gd name="T27" fmla="*/ 56 h 290"/>
                <a:gd name="T28" fmla="*/ 26 w 83"/>
                <a:gd name="T29" fmla="*/ 37 h 290"/>
                <a:gd name="T30" fmla="*/ 21 w 83"/>
                <a:gd name="T31" fmla="*/ 19 h 290"/>
                <a:gd name="T32" fmla="*/ 15 w 83"/>
                <a:gd name="T33" fmla="*/ 0 h 290"/>
                <a:gd name="T34" fmla="*/ 0 w 83"/>
                <a:gd name="T35" fmla="*/ 4 h 290"/>
                <a:gd name="T36" fmla="*/ 6 w 83"/>
                <a:gd name="T37" fmla="*/ 23 h 290"/>
                <a:gd name="T38" fmla="*/ 11 w 83"/>
                <a:gd name="T39" fmla="*/ 42 h 290"/>
                <a:gd name="T40" fmla="*/ 17 w 83"/>
                <a:gd name="T41" fmla="*/ 60 h 290"/>
                <a:gd name="T42" fmla="*/ 21 w 83"/>
                <a:gd name="T43" fmla="*/ 79 h 290"/>
                <a:gd name="T44" fmla="*/ 26 w 83"/>
                <a:gd name="T45" fmla="*/ 98 h 290"/>
                <a:gd name="T46" fmla="*/ 31 w 83"/>
                <a:gd name="T47" fmla="*/ 116 h 290"/>
                <a:gd name="T48" fmla="*/ 35 w 83"/>
                <a:gd name="T49" fmla="*/ 133 h 290"/>
                <a:gd name="T50" fmla="*/ 39 w 83"/>
                <a:gd name="T51" fmla="*/ 152 h 290"/>
                <a:gd name="T52" fmla="*/ 44 w 83"/>
                <a:gd name="T53" fmla="*/ 170 h 290"/>
                <a:gd name="T54" fmla="*/ 48 w 83"/>
                <a:gd name="T55" fmla="*/ 186 h 290"/>
                <a:gd name="T56" fmla="*/ 51 w 83"/>
                <a:gd name="T57" fmla="*/ 205 h 290"/>
                <a:gd name="T58" fmla="*/ 54 w 83"/>
                <a:gd name="T59" fmla="*/ 222 h 290"/>
                <a:gd name="T60" fmla="*/ 58 w 83"/>
                <a:gd name="T61" fmla="*/ 239 h 290"/>
                <a:gd name="T62" fmla="*/ 61 w 83"/>
                <a:gd name="T63" fmla="*/ 257 h 290"/>
                <a:gd name="T64" fmla="*/ 63 w 83"/>
                <a:gd name="T65" fmla="*/ 272 h 290"/>
                <a:gd name="T66" fmla="*/ 66 w 83"/>
                <a:gd name="T67" fmla="*/ 289 h 290"/>
                <a:gd name="T68" fmla="*/ 82 w 83"/>
                <a:gd name="T69" fmla="*/ 286 h 2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3"/>
                <a:gd name="T106" fmla="*/ 0 h 290"/>
                <a:gd name="T107" fmla="*/ 83 w 83"/>
                <a:gd name="T108" fmla="*/ 290 h 2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3" h="290">
                  <a:moveTo>
                    <a:pt x="82" y="286"/>
                  </a:moveTo>
                  <a:lnTo>
                    <a:pt x="78" y="269"/>
                  </a:lnTo>
                  <a:lnTo>
                    <a:pt x="75" y="254"/>
                  </a:lnTo>
                  <a:lnTo>
                    <a:pt x="73" y="236"/>
                  </a:lnTo>
                  <a:lnTo>
                    <a:pt x="69" y="219"/>
                  </a:lnTo>
                  <a:lnTo>
                    <a:pt x="66" y="202"/>
                  </a:lnTo>
                  <a:lnTo>
                    <a:pt x="62" y="183"/>
                  </a:lnTo>
                  <a:lnTo>
                    <a:pt x="59" y="168"/>
                  </a:lnTo>
                  <a:lnTo>
                    <a:pt x="54" y="149"/>
                  </a:lnTo>
                  <a:lnTo>
                    <a:pt x="50" y="130"/>
                  </a:lnTo>
                  <a:lnTo>
                    <a:pt x="46" y="113"/>
                  </a:lnTo>
                  <a:lnTo>
                    <a:pt x="41" y="94"/>
                  </a:lnTo>
                  <a:lnTo>
                    <a:pt x="35" y="74"/>
                  </a:lnTo>
                  <a:lnTo>
                    <a:pt x="32" y="56"/>
                  </a:lnTo>
                  <a:lnTo>
                    <a:pt x="26" y="37"/>
                  </a:lnTo>
                  <a:lnTo>
                    <a:pt x="21" y="19"/>
                  </a:lnTo>
                  <a:lnTo>
                    <a:pt x="15" y="0"/>
                  </a:lnTo>
                  <a:lnTo>
                    <a:pt x="0" y="4"/>
                  </a:lnTo>
                  <a:lnTo>
                    <a:pt x="6" y="23"/>
                  </a:lnTo>
                  <a:lnTo>
                    <a:pt x="11" y="42"/>
                  </a:lnTo>
                  <a:lnTo>
                    <a:pt x="17" y="60"/>
                  </a:lnTo>
                  <a:lnTo>
                    <a:pt x="21" y="79"/>
                  </a:lnTo>
                  <a:lnTo>
                    <a:pt x="26" y="98"/>
                  </a:lnTo>
                  <a:lnTo>
                    <a:pt x="31" y="116"/>
                  </a:lnTo>
                  <a:lnTo>
                    <a:pt x="35" y="133"/>
                  </a:lnTo>
                  <a:lnTo>
                    <a:pt x="39" y="152"/>
                  </a:lnTo>
                  <a:lnTo>
                    <a:pt x="44" y="170"/>
                  </a:lnTo>
                  <a:lnTo>
                    <a:pt x="48" y="186"/>
                  </a:lnTo>
                  <a:lnTo>
                    <a:pt x="51" y="205"/>
                  </a:lnTo>
                  <a:lnTo>
                    <a:pt x="54" y="222"/>
                  </a:lnTo>
                  <a:lnTo>
                    <a:pt x="58" y="239"/>
                  </a:lnTo>
                  <a:lnTo>
                    <a:pt x="61" y="257"/>
                  </a:lnTo>
                  <a:lnTo>
                    <a:pt x="63" y="272"/>
                  </a:lnTo>
                  <a:lnTo>
                    <a:pt x="66" y="289"/>
                  </a:lnTo>
                  <a:lnTo>
                    <a:pt x="82" y="286"/>
                  </a:lnTo>
                </a:path>
              </a:pathLst>
            </a:custGeom>
            <a:solidFill>
              <a:srgbClr val="000000"/>
            </a:solidFill>
            <a:ln w="12700" cap="rnd">
              <a:noFill/>
              <a:round/>
              <a:headEnd/>
              <a:tailEnd/>
            </a:ln>
          </p:spPr>
          <p:txBody>
            <a:bodyPr/>
            <a:lstStyle/>
            <a:p>
              <a:endParaRPr lang="en-US" dirty="0"/>
            </a:p>
          </p:txBody>
        </p:sp>
        <p:sp>
          <p:nvSpPr>
            <p:cNvPr id="48141" name="Freeform 40"/>
            <p:cNvSpPr>
              <a:spLocks/>
            </p:cNvSpPr>
            <p:nvPr/>
          </p:nvSpPr>
          <p:spPr bwMode="auto">
            <a:xfrm>
              <a:off x="2993" y="2901"/>
              <a:ext cx="17" cy="151"/>
            </a:xfrm>
            <a:custGeom>
              <a:avLst/>
              <a:gdLst>
                <a:gd name="T0" fmla="*/ 12 w 17"/>
                <a:gd name="T1" fmla="*/ 150 h 151"/>
                <a:gd name="T2" fmla="*/ 12 w 17"/>
                <a:gd name="T3" fmla="*/ 141 h 151"/>
                <a:gd name="T4" fmla="*/ 12 w 17"/>
                <a:gd name="T5" fmla="*/ 132 h 151"/>
                <a:gd name="T6" fmla="*/ 12 w 17"/>
                <a:gd name="T7" fmla="*/ 122 h 151"/>
                <a:gd name="T8" fmla="*/ 12 w 17"/>
                <a:gd name="T9" fmla="*/ 113 h 151"/>
                <a:gd name="T10" fmla="*/ 13 w 17"/>
                <a:gd name="T11" fmla="*/ 105 h 151"/>
                <a:gd name="T12" fmla="*/ 14 w 17"/>
                <a:gd name="T13" fmla="*/ 94 h 151"/>
                <a:gd name="T14" fmla="*/ 14 w 17"/>
                <a:gd name="T15" fmla="*/ 86 h 151"/>
                <a:gd name="T16" fmla="*/ 14 w 17"/>
                <a:gd name="T17" fmla="*/ 76 h 151"/>
                <a:gd name="T18" fmla="*/ 14 w 17"/>
                <a:gd name="T19" fmla="*/ 66 h 151"/>
                <a:gd name="T20" fmla="*/ 16 w 17"/>
                <a:gd name="T21" fmla="*/ 58 h 151"/>
                <a:gd name="T22" fmla="*/ 16 w 17"/>
                <a:gd name="T23" fmla="*/ 48 h 151"/>
                <a:gd name="T24" fmla="*/ 16 w 17"/>
                <a:gd name="T25" fmla="*/ 38 h 151"/>
                <a:gd name="T26" fmla="*/ 14 w 17"/>
                <a:gd name="T27" fmla="*/ 29 h 151"/>
                <a:gd name="T28" fmla="*/ 14 w 17"/>
                <a:gd name="T29" fmla="*/ 19 h 151"/>
                <a:gd name="T30" fmla="*/ 13 w 17"/>
                <a:gd name="T31" fmla="*/ 11 h 151"/>
                <a:gd name="T32" fmla="*/ 12 w 17"/>
                <a:gd name="T33" fmla="*/ 0 h 151"/>
                <a:gd name="T34" fmla="*/ 0 w 17"/>
                <a:gd name="T35" fmla="*/ 3 h 151"/>
                <a:gd name="T36" fmla="*/ 1 w 17"/>
                <a:gd name="T37" fmla="*/ 12 h 151"/>
                <a:gd name="T38" fmla="*/ 2 w 17"/>
                <a:gd name="T39" fmla="*/ 21 h 151"/>
                <a:gd name="T40" fmla="*/ 3 w 17"/>
                <a:gd name="T41" fmla="*/ 30 h 151"/>
                <a:gd name="T42" fmla="*/ 3 w 17"/>
                <a:gd name="T43" fmla="*/ 38 h 151"/>
                <a:gd name="T44" fmla="*/ 3 w 17"/>
                <a:gd name="T45" fmla="*/ 48 h 151"/>
                <a:gd name="T46" fmla="*/ 3 w 17"/>
                <a:gd name="T47" fmla="*/ 58 h 151"/>
                <a:gd name="T48" fmla="*/ 3 w 17"/>
                <a:gd name="T49" fmla="*/ 66 h 151"/>
                <a:gd name="T50" fmla="*/ 3 w 17"/>
                <a:gd name="T51" fmla="*/ 76 h 151"/>
                <a:gd name="T52" fmla="*/ 2 w 17"/>
                <a:gd name="T53" fmla="*/ 86 h 151"/>
                <a:gd name="T54" fmla="*/ 2 w 17"/>
                <a:gd name="T55" fmla="*/ 94 h 151"/>
                <a:gd name="T56" fmla="*/ 1 w 17"/>
                <a:gd name="T57" fmla="*/ 103 h 151"/>
                <a:gd name="T58" fmla="*/ 1 w 17"/>
                <a:gd name="T59" fmla="*/ 113 h 151"/>
                <a:gd name="T60" fmla="*/ 1 w 17"/>
                <a:gd name="T61" fmla="*/ 122 h 151"/>
                <a:gd name="T62" fmla="*/ 1 w 17"/>
                <a:gd name="T63" fmla="*/ 132 h 151"/>
                <a:gd name="T64" fmla="*/ 1 w 17"/>
                <a:gd name="T65" fmla="*/ 141 h 151"/>
                <a:gd name="T66" fmla="*/ 1 w 17"/>
                <a:gd name="T67" fmla="*/ 150 h 151"/>
                <a:gd name="T68" fmla="*/ 12 w 17"/>
                <a:gd name="T69" fmla="*/ 150 h 15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
                <a:gd name="T106" fmla="*/ 0 h 151"/>
                <a:gd name="T107" fmla="*/ 17 w 17"/>
                <a:gd name="T108" fmla="*/ 151 h 15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 h="151">
                  <a:moveTo>
                    <a:pt x="12" y="150"/>
                  </a:moveTo>
                  <a:lnTo>
                    <a:pt x="12" y="141"/>
                  </a:lnTo>
                  <a:lnTo>
                    <a:pt x="12" y="132"/>
                  </a:lnTo>
                  <a:lnTo>
                    <a:pt x="12" y="122"/>
                  </a:lnTo>
                  <a:lnTo>
                    <a:pt x="12" y="113"/>
                  </a:lnTo>
                  <a:lnTo>
                    <a:pt x="13" y="105"/>
                  </a:lnTo>
                  <a:lnTo>
                    <a:pt x="14" y="94"/>
                  </a:lnTo>
                  <a:lnTo>
                    <a:pt x="14" y="86"/>
                  </a:lnTo>
                  <a:lnTo>
                    <a:pt x="14" y="76"/>
                  </a:lnTo>
                  <a:lnTo>
                    <a:pt x="14" y="66"/>
                  </a:lnTo>
                  <a:lnTo>
                    <a:pt x="16" y="58"/>
                  </a:lnTo>
                  <a:lnTo>
                    <a:pt x="16" y="48"/>
                  </a:lnTo>
                  <a:lnTo>
                    <a:pt x="16" y="38"/>
                  </a:lnTo>
                  <a:lnTo>
                    <a:pt x="14" y="29"/>
                  </a:lnTo>
                  <a:lnTo>
                    <a:pt x="14" y="19"/>
                  </a:lnTo>
                  <a:lnTo>
                    <a:pt x="13" y="11"/>
                  </a:lnTo>
                  <a:lnTo>
                    <a:pt x="12" y="0"/>
                  </a:lnTo>
                  <a:lnTo>
                    <a:pt x="0" y="3"/>
                  </a:lnTo>
                  <a:lnTo>
                    <a:pt x="1" y="12"/>
                  </a:lnTo>
                  <a:lnTo>
                    <a:pt x="2" y="21"/>
                  </a:lnTo>
                  <a:lnTo>
                    <a:pt x="3" y="30"/>
                  </a:lnTo>
                  <a:lnTo>
                    <a:pt x="3" y="38"/>
                  </a:lnTo>
                  <a:lnTo>
                    <a:pt x="3" y="48"/>
                  </a:lnTo>
                  <a:lnTo>
                    <a:pt x="3" y="58"/>
                  </a:lnTo>
                  <a:lnTo>
                    <a:pt x="3" y="66"/>
                  </a:lnTo>
                  <a:lnTo>
                    <a:pt x="3" y="76"/>
                  </a:lnTo>
                  <a:lnTo>
                    <a:pt x="2" y="86"/>
                  </a:lnTo>
                  <a:lnTo>
                    <a:pt x="2" y="94"/>
                  </a:lnTo>
                  <a:lnTo>
                    <a:pt x="1" y="103"/>
                  </a:lnTo>
                  <a:lnTo>
                    <a:pt x="1" y="113"/>
                  </a:lnTo>
                  <a:lnTo>
                    <a:pt x="1" y="122"/>
                  </a:lnTo>
                  <a:lnTo>
                    <a:pt x="1" y="132"/>
                  </a:lnTo>
                  <a:lnTo>
                    <a:pt x="1" y="141"/>
                  </a:lnTo>
                  <a:lnTo>
                    <a:pt x="1" y="150"/>
                  </a:lnTo>
                  <a:lnTo>
                    <a:pt x="12" y="150"/>
                  </a:lnTo>
                </a:path>
              </a:pathLst>
            </a:custGeom>
            <a:solidFill>
              <a:srgbClr val="000000"/>
            </a:solidFill>
            <a:ln w="12700" cap="rnd">
              <a:noFill/>
              <a:round/>
              <a:headEnd/>
              <a:tailEnd/>
            </a:ln>
          </p:spPr>
          <p:txBody>
            <a:bodyPr/>
            <a:lstStyle/>
            <a:p>
              <a:endParaRPr lang="en-US" dirty="0"/>
            </a:p>
          </p:txBody>
        </p:sp>
        <p:sp>
          <p:nvSpPr>
            <p:cNvPr id="48142" name="Freeform 41"/>
            <p:cNvSpPr>
              <a:spLocks/>
            </p:cNvSpPr>
            <p:nvPr/>
          </p:nvSpPr>
          <p:spPr bwMode="auto">
            <a:xfrm>
              <a:off x="2991" y="3057"/>
              <a:ext cx="17" cy="84"/>
            </a:xfrm>
            <a:custGeom>
              <a:avLst/>
              <a:gdLst>
                <a:gd name="T0" fmla="*/ 13 w 17"/>
                <a:gd name="T1" fmla="*/ 83 h 84"/>
                <a:gd name="T2" fmla="*/ 14 w 17"/>
                <a:gd name="T3" fmla="*/ 73 h 84"/>
                <a:gd name="T4" fmla="*/ 14 w 17"/>
                <a:gd name="T5" fmla="*/ 62 h 84"/>
                <a:gd name="T6" fmla="*/ 14 w 17"/>
                <a:gd name="T7" fmla="*/ 53 h 84"/>
                <a:gd name="T8" fmla="*/ 16 w 17"/>
                <a:gd name="T9" fmla="*/ 42 h 84"/>
                <a:gd name="T10" fmla="*/ 16 w 17"/>
                <a:gd name="T11" fmla="*/ 32 h 84"/>
                <a:gd name="T12" fmla="*/ 16 w 17"/>
                <a:gd name="T13" fmla="*/ 21 h 84"/>
                <a:gd name="T14" fmla="*/ 16 w 17"/>
                <a:gd name="T15" fmla="*/ 10 h 84"/>
                <a:gd name="T16" fmla="*/ 16 w 17"/>
                <a:gd name="T17" fmla="*/ 0 h 84"/>
                <a:gd name="T18" fmla="*/ 2 w 17"/>
                <a:gd name="T19" fmla="*/ 0 h 84"/>
                <a:gd name="T20" fmla="*/ 2 w 17"/>
                <a:gd name="T21" fmla="*/ 10 h 84"/>
                <a:gd name="T22" fmla="*/ 2 w 17"/>
                <a:gd name="T23" fmla="*/ 21 h 84"/>
                <a:gd name="T24" fmla="*/ 1 w 17"/>
                <a:gd name="T25" fmla="*/ 32 h 84"/>
                <a:gd name="T26" fmla="*/ 1 w 17"/>
                <a:gd name="T27" fmla="*/ 42 h 84"/>
                <a:gd name="T28" fmla="*/ 1 w 17"/>
                <a:gd name="T29" fmla="*/ 51 h 84"/>
                <a:gd name="T30" fmla="*/ 1 w 17"/>
                <a:gd name="T31" fmla="*/ 62 h 84"/>
                <a:gd name="T32" fmla="*/ 1 w 17"/>
                <a:gd name="T33" fmla="*/ 73 h 84"/>
                <a:gd name="T34" fmla="*/ 0 w 17"/>
                <a:gd name="T35" fmla="*/ 83 h 84"/>
                <a:gd name="T36" fmla="*/ 13 w 17"/>
                <a:gd name="T37" fmla="*/ 83 h 8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84"/>
                <a:gd name="T59" fmla="*/ 17 w 17"/>
                <a:gd name="T60" fmla="*/ 84 h 8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84">
                  <a:moveTo>
                    <a:pt x="13" y="83"/>
                  </a:moveTo>
                  <a:lnTo>
                    <a:pt x="14" y="73"/>
                  </a:lnTo>
                  <a:lnTo>
                    <a:pt x="14" y="62"/>
                  </a:lnTo>
                  <a:lnTo>
                    <a:pt x="14" y="53"/>
                  </a:lnTo>
                  <a:lnTo>
                    <a:pt x="16" y="42"/>
                  </a:lnTo>
                  <a:lnTo>
                    <a:pt x="16" y="32"/>
                  </a:lnTo>
                  <a:lnTo>
                    <a:pt x="16" y="21"/>
                  </a:lnTo>
                  <a:lnTo>
                    <a:pt x="16" y="10"/>
                  </a:lnTo>
                  <a:lnTo>
                    <a:pt x="16" y="0"/>
                  </a:lnTo>
                  <a:lnTo>
                    <a:pt x="2" y="0"/>
                  </a:lnTo>
                  <a:lnTo>
                    <a:pt x="2" y="10"/>
                  </a:lnTo>
                  <a:lnTo>
                    <a:pt x="2" y="21"/>
                  </a:lnTo>
                  <a:lnTo>
                    <a:pt x="1" y="32"/>
                  </a:lnTo>
                  <a:lnTo>
                    <a:pt x="1" y="42"/>
                  </a:lnTo>
                  <a:lnTo>
                    <a:pt x="1" y="51"/>
                  </a:lnTo>
                  <a:lnTo>
                    <a:pt x="1" y="62"/>
                  </a:lnTo>
                  <a:lnTo>
                    <a:pt x="1" y="73"/>
                  </a:lnTo>
                  <a:lnTo>
                    <a:pt x="0" y="83"/>
                  </a:lnTo>
                  <a:lnTo>
                    <a:pt x="13" y="83"/>
                  </a:lnTo>
                </a:path>
              </a:pathLst>
            </a:custGeom>
            <a:solidFill>
              <a:srgbClr val="000000"/>
            </a:solidFill>
            <a:ln w="12700" cap="rnd">
              <a:noFill/>
              <a:round/>
              <a:headEnd/>
              <a:tailEnd/>
            </a:ln>
          </p:spPr>
          <p:txBody>
            <a:bodyPr/>
            <a:lstStyle/>
            <a:p>
              <a:endParaRPr lang="en-US" dirty="0"/>
            </a:p>
          </p:txBody>
        </p:sp>
        <p:sp>
          <p:nvSpPr>
            <p:cNvPr id="48143" name="Freeform 42"/>
            <p:cNvSpPr>
              <a:spLocks/>
            </p:cNvSpPr>
            <p:nvPr/>
          </p:nvSpPr>
          <p:spPr bwMode="auto">
            <a:xfrm>
              <a:off x="2991" y="3146"/>
              <a:ext cx="30" cy="291"/>
            </a:xfrm>
            <a:custGeom>
              <a:avLst/>
              <a:gdLst>
                <a:gd name="T0" fmla="*/ 29 w 30"/>
                <a:gd name="T1" fmla="*/ 288 h 291"/>
                <a:gd name="T2" fmla="*/ 27 w 30"/>
                <a:gd name="T3" fmla="*/ 270 h 291"/>
                <a:gd name="T4" fmla="*/ 26 w 30"/>
                <a:gd name="T5" fmla="*/ 252 h 291"/>
                <a:gd name="T6" fmla="*/ 25 w 30"/>
                <a:gd name="T7" fmla="*/ 234 h 291"/>
                <a:gd name="T8" fmla="*/ 23 w 30"/>
                <a:gd name="T9" fmla="*/ 216 h 291"/>
                <a:gd name="T10" fmla="*/ 22 w 30"/>
                <a:gd name="T11" fmla="*/ 197 h 291"/>
                <a:gd name="T12" fmla="*/ 21 w 30"/>
                <a:gd name="T13" fmla="*/ 179 h 291"/>
                <a:gd name="T14" fmla="*/ 19 w 30"/>
                <a:gd name="T15" fmla="*/ 162 h 291"/>
                <a:gd name="T16" fmla="*/ 18 w 30"/>
                <a:gd name="T17" fmla="*/ 144 h 291"/>
                <a:gd name="T18" fmla="*/ 17 w 30"/>
                <a:gd name="T19" fmla="*/ 125 h 291"/>
                <a:gd name="T20" fmla="*/ 16 w 30"/>
                <a:gd name="T21" fmla="*/ 107 h 291"/>
                <a:gd name="T22" fmla="*/ 16 w 30"/>
                <a:gd name="T23" fmla="*/ 90 h 291"/>
                <a:gd name="T24" fmla="*/ 15 w 30"/>
                <a:gd name="T25" fmla="*/ 72 h 291"/>
                <a:gd name="T26" fmla="*/ 14 w 30"/>
                <a:gd name="T27" fmla="*/ 53 h 291"/>
                <a:gd name="T28" fmla="*/ 13 w 30"/>
                <a:gd name="T29" fmla="*/ 36 h 291"/>
                <a:gd name="T30" fmla="*/ 13 w 30"/>
                <a:gd name="T31" fmla="*/ 19 h 291"/>
                <a:gd name="T32" fmla="*/ 13 w 30"/>
                <a:gd name="T33" fmla="*/ 0 h 291"/>
                <a:gd name="T34" fmla="*/ 0 w 30"/>
                <a:gd name="T35" fmla="*/ 0 h 291"/>
                <a:gd name="T36" fmla="*/ 0 w 30"/>
                <a:gd name="T37" fmla="*/ 19 h 291"/>
                <a:gd name="T38" fmla="*/ 0 w 30"/>
                <a:gd name="T39" fmla="*/ 36 h 291"/>
                <a:gd name="T40" fmla="*/ 1 w 30"/>
                <a:gd name="T41" fmla="*/ 53 h 291"/>
                <a:gd name="T42" fmla="*/ 2 w 30"/>
                <a:gd name="T43" fmla="*/ 72 h 291"/>
                <a:gd name="T44" fmla="*/ 2 w 30"/>
                <a:gd name="T45" fmla="*/ 90 h 291"/>
                <a:gd name="T46" fmla="*/ 2 w 30"/>
                <a:gd name="T47" fmla="*/ 109 h 291"/>
                <a:gd name="T48" fmla="*/ 4 w 30"/>
                <a:gd name="T49" fmla="*/ 126 h 291"/>
                <a:gd name="T50" fmla="*/ 5 w 30"/>
                <a:gd name="T51" fmla="*/ 145 h 291"/>
                <a:gd name="T52" fmla="*/ 6 w 30"/>
                <a:gd name="T53" fmla="*/ 164 h 291"/>
                <a:gd name="T54" fmla="*/ 7 w 30"/>
                <a:gd name="T55" fmla="*/ 180 h 291"/>
                <a:gd name="T56" fmla="*/ 8 w 30"/>
                <a:gd name="T57" fmla="*/ 199 h 291"/>
                <a:gd name="T58" fmla="*/ 10 w 30"/>
                <a:gd name="T59" fmla="*/ 218 h 291"/>
                <a:gd name="T60" fmla="*/ 12 w 30"/>
                <a:gd name="T61" fmla="*/ 235 h 291"/>
                <a:gd name="T62" fmla="*/ 12 w 30"/>
                <a:gd name="T63" fmla="*/ 254 h 291"/>
                <a:gd name="T64" fmla="*/ 14 w 30"/>
                <a:gd name="T65" fmla="*/ 271 h 291"/>
                <a:gd name="T66" fmla="*/ 16 w 30"/>
                <a:gd name="T67" fmla="*/ 290 h 291"/>
                <a:gd name="T68" fmla="*/ 29 w 30"/>
                <a:gd name="T69" fmla="*/ 288 h 29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
                <a:gd name="T106" fmla="*/ 0 h 291"/>
                <a:gd name="T107" fmla="*/ 30 w 30"/>
                <a:gd name="T108" fmla="*/ 291 h 29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 h="291">
                  <a:moveTo>
                    <a:pt x="29" y="288"/>
                  </a:moveTo>
                  <a:lnTo>
                    <a:pt x="27" y="270"/>
                  </a:lnTo>
                  <a:lnTo>
                    <a:pt x="26" y="252"/>
                  </a:lnTo>
                  <a:lnTo>
                    <a:pt x="25" y="234"/>
                  </a:lnTo>
                  <a:lnTo>
                    <a:pt x="23" y="216"/>
                  </a:lnTo>
                  <a:lnTo>
                    <a:pt x="22" y="197"/>
                  </a:lnTo>
                  <a:lnTo>
                    <a:pt x="21" y="179"/>
                  </a:lnTo>
                  <a:lnTo>
                    <a:pt x="19" y="162"/>
                  </a:lnTo>
                  <a:lnTo>
                    <a:pt x="18" y="144"/>
                  </a:lnTo>
                  <a:lnTo>
                    <a:pt x="17" y="125"/>
                  </a:lnTo>
                  <a:lnTo>
                    <a:pt x="16" y="107"/>
                  </a:lnTo>
                  <a:lnTo>
                    <a:pt x="16" y="90"/>
                  </a:lnTo>
                  <a:lnTo>
                    <a:pt x="15" y="72"/>
                  </a:lnTo>
                  <a:lnTo>
                    <a:pt x="14" y="53"/>
                  </a:lnTo>
                  <a:lnTo>
                    <a:pt x="13" y="36"/>
                  </a:lnTo>
                  <a:lnTo>
                    <a:pt x="13" y="19"/>
                  </a:lnTo>
                  <a:lnTo>
                    <a:pt x="13" y="0"/>
                  </a:lnTo>
                  <a:lnTo>
                    <a:pt x="0" y="0"/>
                  </a:lnTo>
                  <a:lnTo>
                    <a:pt x="0" y="19"/>
                  </a:lnTo>
                  <a:lnTo>
                    <a:pt x="0" y="36"/>
                  </a:lnTo>
                  <a:lnTo>
                    <a:pt x="1" y="53"/>
                  </a:lnTo>
                  <a:lnTo>
                    <a:pt x="2" y="72"/>
                  </a:lnTo>
                  <a:lnTo>
                    <a:pt x="2" y="90"/>
                  </a:lnTo>
                  <a:lnTo>
                    <a:pt x="2" y="109"/>
                  </a:lnTo>
                  <a:lnTo>
                    <a:pt x="4" y="126"/>
                  </a:lnTo>
                  <a:lnTo>
                    <a:pt x="5" y="145"/>
                  </a:lnTo>
                  <a:lnTo>
                    <a:pt x="6" y="164"/>
                  </a:lnTo>
                  <a:lnTo>
                    <a:pt x="7" y="180"/>
                  </a:lnTo>
                  <a:lnTo>
                    <a:pt x="8" y="199"/>
                  </a:lnTo>
                  <a:lnTo>
                    <a:pt x="10" y="218"/>
                  </a:lnTo>
                  <a:lnTo>
                    <a:pt x="12" y="235"/>
                  </a:lnTo>
                  <a:lnTo>
                    <a:pt x="12" y="254"/>
                  </a:lnTo>
                  <a:lnTo>
                    <a:pt x="14" y="271"/>
                  </a:lnTo>
                  <a:lnTo>
                    <a:pt x="16" y="290"/>
                  </a:lnTo>
                  <a:lnTo>
                    <a:pt x="29" y="288"/>
                  </a:lnTo>
                </a:path>
              </a:pathLst>
            </a:custGeom>
            <a:solidFill>
              <a:srgbClr val="000000"/>
            </a:solidFill>
            <a:ln w="12700" cap="rnd">
              <a:noFill/>
              <a:round/>
              <a:headEnd/>
              <a:tailEnd/>
            </a:ln>
          </p:spPr>
          <p:txBody>
            <a:bodyPr/>
            <a:lstStyle/>
            <a:p>
              <a:endParaRPr lang="en-US" dirty="0"/>
            </a:p>
          </p:txBody>
        </p:sp>
        <p:sp>
          <p:nvSpPr>
            <p:cNvPr id="48144" name="Freeform 43"/>
            <p:cNvSpPr>
              <a:spLocks/>
            </p:cNvSpPr>
            <p:nvPr/>
          </p:nvSpPr>
          <p:spPr bwMode="auto">
            <a:xfrm>
              <a:off x="2995" y="3440"/>
              <a:ext cx="31" cy="299"/>
            </a:xfrm>
            <a:custGeom>
              <a:avLst/>
              <a:gdLst>
                <a:gd name="T0" fmla="*/ 7 w 31"/>
                <a:gd name="T1" fmla="*/ 298 h 299"/>
                <a:gd name="T2" fmla="*/ 13 w 31"/>
                <a:gd name="T3" fmla="*/ 292 h 299"/>
                <a:gd name="T4" fmla="*/ 17 w 31"/>
                <a:gd name="T5" fmla="*/ 273 h 299"/>
                <a:gd name="T6" fmla="*/ 20 w 31"/>
                <a:gd name="T7" fmla="*/ 256 h 299"/>
                <a:gd name="T8" fmla="*/ 23 w 31"/>
                <a:gd name="T9" fmla="*/ 237 h 299"/>
                <a:gd name="T10" fmla="*/ 25 w 31"/>
                <a:gd name="T11" fmla="*/ 220 h 299"/>
                <a:gd name="T12" fmla="*/ 27 w 31"/>
                <a:gd name="T13" fmla="*/ 201 h 299"/>
                <a:gd name="T14" fmla="*/ 28 w 31"/>
                <a:gd name="T15" fmla="*/ 183 h 299"/>
                <a:gd name="T16" fmla="*/ 29 w 31"/>
                <a:gd name="T17" fmla="*/ 164 h 299"/>
                <a:gd name="T18" fmla="*/ 29 w 31"/>
                <a:gd name="T19" fmla="*/ 146 h 299"/>
                <a:gd name="T20" fmla="*/ 30 w 31"/>
                <a:gd name="T21" fmla="*/ 128 h 299"/>
                <a:gd name="T22" fmla="*/ 30 w 31"/>
                <a:gd name="T23" fmla="*/ 111 h 299"/>
                <a:gd name="T24" fmla="*/ 30 w 31"/>
                <a:gd name="T25" fmla="*/ 92 h 299"/>
                <a:gd name="T26" fmla="*/ 29 w 31"/>
                <a:gd name="T27" fmla="*/ 74 h 299"/>
                <a:gd name="T28" fmla="*/ 29 w 31"/>
                <a:gd name="T29" fmla="*/ 56 h 299"/>
                <a:gd name="T30" fmla="*/ 28 w 31"/>
                <a:gd name="T31" fmla="*/ 37 h 299"/>
                <a:gd name="T32" fmla="*/ 27 w 31"/>
                <a:gd name="T33" fmla="*/ 19 h 299"/>
                <a:gd name="T34" fmla="*/ 26 w 31"/>
                <a:gd name="T35" fmla="*/ 0 h 299"/>
                <a:gd name="T36" fmla="*/ 13 w 31"/>
                <a:gd name="T37" fmla="*/ 2 h 299"/>
                <a:gd name="T38" fmla="*/ 13 w 31"/>
                <a:gd name="T39" fmla="*/ 20 h 299"/>
                <a:gd name="T40" fmla="*/ 15 w 31"/>
                <a:gd name="T41" fmla="*/ 38 h 299"/>
                <a:gd name="T42" fmla="*/ 16 w 31"/>
                <a:gd name="T43" fmla="*/ 56 h 299"/>
                <a:gd name="T44" fmla="*/ 16 w 31"/>
                <a:gd name="T45" fmla="*/ 74 h 299"/>
                <a:gd name="T46" fmla="*/ 17 w 31"/>
                <a:gd name="T47" fmla="*/ 92 h 299"/>
                <a:gd name="T48" fmla="*/ 17 w 31"/>
                <a:gd name="T49" fmla="*/ 111 h 299"/>
                <a:gd name="T50" fmla="*/ 17 w 31"/>
                <a:gd name="T51" fmla="*/ 128 h 299"/>
                <a:gd name="T52" fmla="*/ 16 w 31"/>
                <a:gd name="T53" fmla="*/ 146 h 299"/>
                <a:gd name="T54" fmla="*/ 16 w 31"/>
                <a:gd name="T55" fmla="*/ 164 h 299"/>
                <a:gd name="T56" fmla="*/ 15 w 31"/>
                <a:gd name="T57" fmla="*/ 181 h 299"/>
                <a:gd name="T58" fmla="*/ 13 w 31"/>
                <a:gd name="T59" fmla="*/ 200 h 299"/>
                <a:gd name="T60" fmla="*/ 12 w 31"/>
                <a:gd name="T61" fmla="*/ 218 h 299"/>
                <a:gd name="T62" fmla="*/ 9 w 31"/>
                <a:gd name="T63" fmla="*/ 236 h 299"/>
                <a:gd name="T64" fmla="*/ 7 w 31"/>
                <a:gd name="T65" fmla="*/ 253 h 299"/>
                <a:gd name="T66" fmla="*/ 3 w 31"/>
                <a:gd name="T67" fmla="*/ 272 h 299"/>
                <a:gd name="T68" fmla="*/ 0 w 31"/>
                <a:gd name="T69" fmla="*/ 289 h 299"/>
                <a:gd name="T70" fmla="*/ 7 w 31"/>
                <a:gd name="T71" fmla="*/ 283 h 299"/>
                <a:gd name="T72" fmla="*/ 7 w 31"/>
                <a:gd name="T73" fmla="*/ 298 h 2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
                <a:gd name="T112" fmla="*/ 0 h 299"/>
                <a:gd name="T113" fmla="*/ 31 w 31"/>
                <a:gd name="T114" fmla="*/ 299 h 2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 h="299">
                  <a:moveTo>
                    <a:pt x="7" y="298"/>
                  </a:moveTo>
                  <a:lnTo>
                    <a:pt x="13" y="292"/>
                  </a:lnTo>
                  <a:lnTo>
                    <a:pt x="17" y="273"/>
                  </a:lnTo>
                  <a:lnTo>
                    <a:pt x="20" y="256"/>
                  </a:lnTo>
                  <a:lnTo>
                    <a:pt x="23" y="237"/>
                  </a:lnTo>
                  <a:lnTo>
                    <a:pt x="25" y="220"/>
                  </a:lnTo>
                  <a:lnTo>
                    <a:pt x="27" y="201"/>
                  </a:lnTo>
                  <a:lnTo>
                    <a:pt x="28" y="183"/>
                  </a:lnTo>
                  <a:lnTo>
                    <a:pt x="29" y="164"/>
                  </a:lnTo>
                  <a:lnTo>
                    <a:pt x="29" y="146"/>
                  </a:lnTo>
                  <a:lnTo>
                    <a:pt x="30" y="128"/>
                  </a:lnTo>
                  <a:lnTo>
                    <a:pt x="30" y="111"/>
                  </a:lnTo>
                  <a:lnTo>
                    <a:pt x="30" y="92"/>
                  </a:lnTo>
                  <a:lnTo>
                    <a:pt x="29" y="74"/>
                  </a:lnTo>
                  <a:lnTo>
                    <a:pt x="29" y="56"/>
                  </a:lnTo>
                  <a:lnTo>
                    <a:pt x="28" y="37"/>
                  </a:lnTo>
                  <a:lnTo>
                    <a:pt x="27" y="19"/>
                  </a:lnTo>
                  <a:lnTo>
                    <a:pt x="26" y="0"/>
                  </a:lnTo>
                  <a:lnTo>
                    <a:pt x="13" y="2"/>
                  </a:lnTo>
                  <a:lnTo>
                    <a:pt x="13" y="20"/>
                  </a:lnTo>
                  <a:lnTo>
                    <a:pt x="15" y="38"/>
                  </a:lnTo>
                  <a:lnTo>
                    <a:pt x="16" y="56"/>
                  </a:lnTo>
                  <a:lnTo>
                    <a:pt x="16" y="74"/>
                  </a:lnTo>
                  <a:lnTo>
                    <a:pt x="17" y="92"/>
                  </a:lnTo>
                  <a:lnTo>
                    <a:pt x="17" y="111"/>
                  </a:lnTo>
                  <a:lnTo>
                    <a:pt x="17" y="128"/>
                  </a:lnTo>
                  <a:lnTo>
                    <a:pt x="16" y="146"/>
                  </a:lnTo>
                  <a:lnTo>
                    <a:pt x="16" y="164"/>
                  </a:lnTo>
                  <a:lnTo>
                    <a:pt x="15" y="181"/>
                  </a:lnTo>
                  <a:lnTo>
                    <a:pt x="13" y="200"/>
                  </a:lnTo>
                  <a:lnTo>
                    <a:pt x="12" y="218"/>
                  </a:lnTo>
                  <a:lnTo>
                    <a:pt x="9" y="236"/>
                  </a:lnTo>
                  <a:lnTo>
                    <a:pt x="7" y="253"/>
                  </a:lnTo>
                  <a:lnTo>
                    <a:pt x="3" y="272"/>
                  </a:lnTo>
                  <a:lnTo>
                    <a:pt x="0" y="289"/>
                  </a:lnTo>
                  <a:lnTo>
                    <a:pt x="7" y="283"/>
                  </a:lnTo>
                  <a:lnTo>
                    <a:pt x="7" y="298"/>
                  </a:lnTo>
                </a:path>
              </a:pathLst>
            </a:custGeom>
            <a:solidFill>
              <a:srgbClr val="000000"/>
            </a:solidFill>
            <a:ln w="12700" cap="rnd">
              <a:noFill/>
              <a:round/>
              <a:headEnd/>
              <a:tailEnd/>
            </a:ln>
          </p:spPr>
          <p:txBody>
            <a:bodyPr/>
            <a:lstStyle/>
            <a:p>
              <a:endParaRPr lang="en-US" dirty="0"/>
            </a:p>
          </p:txBody>
        </p:sp>
        <p:sp>
          <p:nvSpPr>
            <p:cNvPr id="48145" name="Freeform 44"/>
            <p:cNvSpPr>
              <a:spLocks/>
            </p:cNvSpPr>
            <p:nvPr/>
          </p:nvSpPr>
          <p:spPr bwMode="auto">
            <a:xfrm>
              <a:off x="2920" y="3661"/>
              <a:ext cx="78" cy="78"/>
            </a:xfrm>
            <a:custGeom>
              <a:avLst/>
              <a:gdLst>
                <a:gd name="T0" fmla="*/ 0 w 78"/>
                <a:gd name="T1" fmla="*/ 12 h 78"/>
                <a:gd name="T2" fmla="*/ 9 w 78"/>
                <a:gd name="T3" fmla="*/ 19 h 78"/>
                <a:gd name="T4" fmla="*/ 18 w 78"/>
                <a:gd name="T5" fmla="*/ 28 h 78"/>
                <a:gd name="T6" fmla="*/ 26 w 78"/>
                <a:gd name="T7" fmla="*/ 38 h 78"/>
                <a:gd name="T8" fmla="*/ 33 w 78"/>
                <a:gd name="T9" fmla="*/ 48 h 78"/>
                <a:gd name="T10" fmla="*/ 42 w 78"/>
                <a:gd name="T11" fmla="*/ 58 h 78"/>
                <a:gd name="T12" fmla="*/ 51 w 78"/>
                <a:gd name="T13" fmla="*/ 68 h 78"/>
                <a:gd name="T14" fmla="*/ 63 w 78"/>
                <a:gd name="T15" fmla="*/ 75 h 78"/>
                <a:gd name="T16" fmla="*/ 77 w 78"/>
                <a:gd name="T17" fmla="*/ 77 h 78"/>
                <a:gd name="T18" fmla="*/ 77 w 78"/>
                <a:gd name="T19" fmla="*/ 63 h 78"/>
                <a:gd name="T20" fmla="*/ 69 w 78"/>
                <a:gd name="T21" fmla="*/ 61 h 78"/>
                <a:gd name="T22" fmla="*/ 61 w 78"/>
                <a:gd name="T23" fmla="*/ 57 h 78"/>
                <a:gd name="T24" fmla="*/ 54 w 78"/>
                <a:gd name="T25" fmla="*/ 49 h 78"/>
                <a:gd name="T26" fmla="*/ 45 w 78"/>
                <a:gd name="T27" fmla="*/ 40 h 78"/>
                <a:gd name="T28" fmla="*/ 38 w 78"/>
                <a:gd name="T29" fmla="*/ 30 h 78"/>
                <a:gd name="T30" fmla="*/ 30 w 78"/>
                <a:gd name="T31" fmla="*/ 19 h 78"/>
                <a:gd name="T32" fmla="*/ 19 w 78"/>
                <a:gd name="T33" fmla="*/ 8 h 78"/>
                <a:gd name="T34" fmla="*/ 7 w 78"/>
                <a:gd name="T35" fmla="*/ 0 h 78"/>
                <a:gd name="T36" fmla="*/ 0 w 78"/>
                <a:gd name="T37" fmla="*/ 12 h 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
                <a:gd name="T58" fmla="*/ 0 h 78"/>
                <a:gd name="T59" fmla="*/ 78 w 78"/>
                <a:gd name="T60" fmla="*/ 78 h 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 h="78">
                  <a:moveTo>
                    <a:pt x="0" y="12"/>
                  </a:moveTo>
                  <a:lnTo>
                    <a:pt x="9" y="19"/>
                  </a:lnTo>
                  <a:lnTo>
                    <a:pt x="18" y="28"/>
                  </a:lnTo>
                  <a:lnTo>
                    <a:pt x="26" y="38"/>
                  </a:lnTo>
                  <a:lnTo>
                    <a:pt x="33" y="48"/>
                  </a:lnTo>
                  <a:lnTo>
                    <a:pt x="42" y="58"/>
                  </a:lnTo>
                  <a:lnTo>
                    <a:pt x="51" y="68"/>
                  </a:lnTo>
                  <a:lnTo>
                    <a:pt x="63" y="75"/>
                  </a:lnTo>
                  <a:lnTo>
                    <a:pt x="77" y="77"/>
                  </a:lnTo>
                  <a:lnTo>
                    <a:pt x="77" y="63"/>
                  </a:lnTo>
                  <a:lnTo>
                    <a:pt x="69" y="61"/>
                  </a:lnTo>
                  <a:lnTo>
                    <a:pt x="61" y="57"/>
                  </a:lnTo>
                  <a:lnTo>
                    <a:pt x="54" y="49"/>
                  </a:lnTo>
                  <a:lnTo>
                    <a:pt x="45" y="40"/>
                  </a:lnTo>
                  <a:lnTo>
                    <a:pt x="38" y="30"/>
                  </a:lnTo>
                  <a:lnTo>
                    <a:pt x="30" y="19"/>
                  </a:lnTo>
                  <a:lnTo>
                    <a:pt x="19" y="8"/>
                  </a:lnTo>
                  <a:lnTo>
                    <a:pt x="7" y="0"/>
                  </a:lnTo>
                  <a:lnTo>
                    <a:pt x="0" y="12"/>
                  </a:lnTo>
                </a:path>
              </a:pathLst>
            </a:custGeom>
            <a:solidFill>
              <a:srgbClr val="000000"/>
            </a:solidFill>
            <a:ln w="12700" cap="rnd">
              <a:noFill/>
              <a:round/>
              <a:headEnd/>
              <a:tailEnd/>
            </a:ln>
          </p:spPr>
          <p:txBody>
            <a:bodyPr/>
            <a:lstStyle/>
            <a:p>
              <a:endParaRPr lang="en-US" dirty="0"/>
            </a:p>
          </p:txBody>
        </p:sp>
        <p:sp>
          <p:nvSpPr>
            <p:cNvPr id="48146" name="Freeform 45"/>
            <p:cNvSpPr>
              <a:spLocks/>
            </p:cNvSpPr>
            <p:nvPr/>
          </p:nvSpPr>
          <p:spPr bwMode="auto">
            <a:xfrm>
              <a:off x="2813" y="3606"/>
              <a:ext cx="110" cy="63"/>
            </a:xfrm>
            <a:custGeom>
              <a:avLst/>
              <a:gdLst>
                <a:gd name="T0" fmla="*/ 0 w 110"/>
                <a:gd name="T1" fmla="*/ 14 h 63"/>
                <a:gd name="T2" fmla="*/ 13 w 110"/>
                <a:gd name="T3" fmla="*/ 18 h 63"/>
                <a:gd name="T4" fmla="*/ 26 w 110"/>
                <a:gd name="T5" fmla="*/ 23 h 63"/>
                <a:gd name="T6" fmla="*/ 39 w 110"/>
                <a:gd name="T7" fmla="*/ 29 h 63"/>
                <a:gd name="T8" fmla="*/ 51 w 110"/>
                <a:gd name="T9" fmla="*/ 35 h 63"/>
                <a:gd name="T10" fmla="*/ 63 w 110"/>
                <a:gd name="T11" fmla="*/ 42 h 63"/>
                <a:gd name="T12" fmla="*/ 76 w 110"/>
                <a:gd name="T13" fmla="*/ 48 h 63"/>
                <a:gd name="T14" fmla="*/ 89 w 110"/>
                <a:gd name="T15" fmla="*/ 56 h 63"/>
                <a:gd name="T16" fmla="*/ 101 w 110"/>
                <a:gd name="T17" fmla="*/ 62 h 63"/>
                <a:gd name="T18" fmla="*/ 109 w 110"/>
                <a:gd name="T19" fmla="*/ 50 h 63"/>
                <a:gd name="T20" fmla="*/ 97 w 110"/>
                <a:gd name="T21" fmla="*/ 43 h 63"/>
                <a:gd name="T22" fmla="*/ 83 w 110"/>
                <a:gd name="T23" fmla="*/ 36 h 63"/>
                <a:gd name="T24" fmla="*/ 72 w 110"/>
                <a:gd name="T25" fmla="*/ 29 h 63"/>
                <a:gd name="T26" fmla="*/ 59 w 110"/>
                <a:gd name="T27" fmla="*/ 23 h 63"/>
                <a:gd name="T28" fmla="*/ 46 w 110"/>
                <a:gd name="T29" fmla="*/ 16 h 63"/>
                <a:gd name="T30" fmla="*/ 33 w 110"/>
                <a:gd name="T31" fmla="*/ 11 h 63"/>
                <a:gd name="T32" fmla="*/ 20 w 110"/>
                <a:gd name="T33" fmla="*/ 5 h 63"/>
                <a:gd name="T34" fmla="*/ 7 w 110"/>
                <a:gd name="T35" fmla="*/ 0 h 63"/>
                <a:gd name="T36" fmla="*/ 0 w 110"/>
                <a:gd name="T37" fmla="*/ 14 h 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0"/>
                <a:gd name="T58" fmla="*/ 0 h 63"/>
                <a:gd name="T59" fmla="*/ 110 w 110"/>
                <a:gd name="T60" fmla="*/ 63 h 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0" h="63">
                  <a:moveTo>
                    <a:pt x="0" y="14"/>
                  </a:moveTo>
                  <a:lnTo>
                    <a:pt x="13" y="18"/>
                  </a:lnTo>
                  <a:lnTo>
                    <a:pt x="26" y="23"/>
                  </a:lnTo>
                  <a:lnTo>
                    <a:pt x="39" y="29"/>
                  </a:lnTo>
                  <a:lnTo>
                    <a:pt x="51" y="35"/>
                  </a:lnTo>
                  <a:lnTo>
                    <a:pt x="63" y="42"/>
                  </a:lnTo>
                  <a:lnTo>
                    <a:pt x="76" y="48"/>
                  </a:lnTo>
                  <a:lnTo>
                    <a:pt x="89" y="56"/>
                  </a:lnTo>
                  <a:lnTo>
                    <a:pt x="101" y="62"/>
                  </a:lnTo>
                  <a:lnTo>
                    <a:pt x="109" y="50"/>
                  </a:lnTo>
                  <a:lnTo>
                    <a:pt x="97" y="43"/>
                  </a:lnTo>
                  <a:lnTo>
                    <a:pt x="83" y="36"/>
                  </a:lnTo>
                  <a:lnTo>
                    <a:pt x="72" y="29"/>
                  </a:lnTo>
                  <a:lnTo>
                    <a:pt x="59" y="23"/>
                  </a:lnTo>
                  <a:lnTo>
                    <a:pt x="46" y="16"/>
                  </a:lnTo>
                  <a:lnTo>
                    <a:pt x="33" y="11"/>
                  </a:lnTo>
                  <a:lnTo>
                    <a:pt x="20" y="5"/>
                  </a:lnTo>
                  <a:lnTo>
                    <a:pt x="7" y="0"/>
                  </a:lnTo>
                  <a:lnTo>
                    <a:pt x="0" y="14"/>
                  </a:lnTo>
                </a:path>
              </a:pathLst>
            </a:custGeom>
            <a:solidFill>
              <a:srgbClr val="000000"/>
            </a:solidFill>
            <a:ln w="12700" cap="rnd">
              <a:noFill/>
              <a:round/>
              <a:headEnd/>
              <a:tailEnd/>
            </a:ln>
          </p:spPr>
          <p:txBody>
            <a:bodyPr/>
            <a:lstStyle/>
            <a:p>
              <a:endParaRPr lang="en-US" dirty="0"/>
            </a:p>
          </p:txBody>
        </p:sp>
        <p:sp>
          <p:nvSpPr>
            <p:cNvPr id="48147" name="Freeform 46"/>
            <p:cNvSpPr>
              <a:spLocks/>
            </p:cNvSpPr>
            <p:nvPr/>
          </p:nvSpPr>
          <p:spPr bwMode="auto">
            <a:xfrm>
              <a:off x="2728" y="3583"/>
              <a:ext cx="87" cy="33"/>
            </a:xfrm>
            <a:custGeom>
              <a:avLst/>
              <a:gdLst>
                <a:gd name="T0" fmla="*/ 4 w 87"/>
                <a:gd name="T1" fmla="*/ 13 h 33"/>
                <a:gd name="T2" fmla="*/ 0 w 87"/>
                <a:gd name="T3" fmla="*/ 12 h 33"/>
                <a:gd name="T4" fmla="*/ 9 w 87"/>
                <a:gd name="T5" fmla="*/ 15 h 33"/>
                <a:gd name="T6" fmla="*/ 20 w 87"/>
                <a:gd name="T7" fmla="*/ 19 h 33"/>
                <a:gd name="T8" fmla="*/ 31 w 87"/>
                <a:gd name="T9" fmla="*/ 21 h 33"/>
                <a:gd name="T10" fmla="*/ 42 w 87"/>
                <a:gd name="T11" fmla="*/ 23 h 33"/>
                <a:gd name="T12" fmla="*/ 54 w 87"/>
                <a:gd name="T13" fmla="*/ 25 h 33"/>
                <a:gd name="T14" fmla="*/ 65 w 87"/>
                <a:gd name="T15" fmla="*/ 27 h 33"/>
                <a:gd name="T16" fmla="*/ 72 w 87"/>
                <a:gd name="T17" fmla="*/ 29 h 33"/>
                <a:gd name="T18" fmla="*/ 79 w 87"/>
                <a:gd name="T19" fmla="*/ 32 h 33"/>
                <a:gd name="T20" fmla="*/ 86 w 87"/>
                <a:gd name="T21" fmla="*/ 19 h 33"/>
                <a:gd name="T22" fmla="*/ 77 w 87"/>
                <a:gd name="T23" fmla="*/ 17 h 33"/>
                <a:gd name="T24" fmla="*/ 67 w 87"/>
                <a:gd name="T25" fmla="*/ 15 h 33"/>
                <a:gd name="T26" fmla="*/ 57 w 87"/>
                <a:gd name="T27" fmla="*/ 13 h 33"/>
                <a:gd name="T28" fmla="*/ 46 w 87"/>
                <a:gd name="T29" fmla="*/ 10 h 33"/>
                <a:gd name="T30" fmla="*/ 35 w 87"/>
                <a:gd name="T31" fmla="*/ 8 h 33"/>
                <a:gd name="T32" fmla="*/ 24 w 87"/>
                <a:gd name="T33" fmla="*/ 6 h 33"/>
                <a:gd name="T34" fmla="*/ 16 w 87"/>
                <a:gd name="T35" fmla="*/ 3 h 33"/>
                <a:gd name="T36" fmla="*/ 8 w 87"/>
                <a:gd name="T37" fmla="*/ 1 h 33"/>
                <a:gd name="T38" fmla="*/ 5 w 87"/>
                <a:gd name="T39" fmla="*/ 0 h 33"/>
                <a:gd name="T40" fmla="*/ 4 w 87"/>
                <a:gd name="T41" fmla="*/ 13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7"/>
                <a:gd name="T64" fmla="*/ 0 h 33"/>
                <a:gd name="T65" fmla="*/ 87 w 87"/>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7" h="33">
                  <a:moveTo>
                    <a:pt x="4" y="13"/>
                  </a:moveTo>
                  <a:lnTo>
                    <a:pt x="0" y="12"/>
                  </a:lnTo>
                  <a:lnTo>
                    <a:pt x="9" y="15"/>
                  </a:lnTo>
                  <a:lnTo>
                    <a:pt x="20" y="19"/>
                  </a:lnTo>
                  <a:lnTo>
                    <a:pt x="31" y="21"/>
                  </a:lnTo>
                  <a:lnTo>
                    <a:pt x="42" y="23"/>
                  </a:lnTo>
                  <a:lnTo>
                    <a:pt x="54" y="25"/>
                  </a:lnTo>
                  <a:lnTo>
                    <a:pt x="65" y="27"/>
                  </a:lnTo>
                  <a:lnTo>
                    <a:pt x="72" y="29"/>
                  </a:lnTo>
                  <a:lnTo>
                    <a:pt x="79" y="32"/>
                  </a:lnTo>
                  <a:lnTo>
                    <a:pt x="86" y="19"/>
                  </a:lnTo>
                  <a:lnTo>
                    <a:pt x="77" y="17"/>
                  </a:lnTo>
                  <a:lnTo>
                    <a:pt x="67" y="15"/>
                  </a:lnTo>
                  <a:lnTo>
                    <a:pt x="57" y="13"/>
                  </a:lnTo>
                  <a:lnTo>
                    <a:pt x="46" y="10"/>
                  </a:lnTo>
                  <a:lnTo>
                    <a:pt x="35" y="8"/>
                  </a:lnTo>
                  <a:lnTo>
                    <a:pt x="24" y="6"/>
                  </a:lnTo>
                  <a:lnTo>
                    <a:pt x="16" y="3"/>
                  </a:lnTo>
                  <a:lnTo>
                    <a:pt x="8" y="1"/>
                  </a:lnTo>
                  <a:lnTo>
                    <a:pt x="5" y="0"/>
                  </a:lnTo>
                  <a:lnTo>
                    <a:pt x="4" y="13"/>
                  </a:lnTo>
                </a:path>
              </a:pathLst>
            </a:custGeom>
            <a:solidFill>
              <a:srgbClr val="000000"/>
            </a:solidFill>
            <a:ln w="12700" cap="rnd">
              <a:noFill/>
              <a:round/>
              <a:headEnd/>
              <a:tailEnd/>
            </a:ln>
          </p:spPr>
          <p:txBody>
            <a:bodyPr/>
            <a:lstStyle/>
            <a:p>
              <a:endParaRPr lang="en-US" dirty="0"/>
            </a:p>
          </p:txBody>
        </p:sp>
        <p:sp>
          <p:nvSpPr>
            <p:cNvPr id="48148" name="Freeform 47"/>
            <p:cNvSpPr>
              <a:spLocks/>
            </p:cNvSpPr>
            <p:nvPr/>
          </p:nvSpPr>
          <p:spPr bwMode="auto">
            <a:xfrm>
              <a:off x="2727" y="3583"/>
              <a:ext cx="17" cy="17"/>
            </a:xfrm>
            <a:custGeom>
              <a:avLst/>
              <a:gdLst>
                <a:gd name="T0" fmla="*/ 16 w 17"/>
                <a:gd name="T1" fmla="*/ 16 h 17"/>
                <a:gd name="T2" fmla="*/ 16 w 17"/>
                <a:gd name="T3" fmla="*/ 7 h 17"/>
                <a:gd name="T4" fmla="*/ 0 w 17"/>
                <a:gd name="T5" fmla="*/ 0 h 17"/>
                <a:gd name="T6" fmla="*/ 16 w 17"/>
                <a:gd name="T7" fmla="*/ 16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16" y="16"/>
                  </a:moveTo>
                  <a:lnTo>
                    <a:pt x="16" y="7"/>
                  </a:lnTo>
                  <a:lnTo>
                    <a:pt x="0" y="0"/>
                  </a:lnTo>
                  <a:lnTo>
                    <a:pt x="16" y="16"/>
                  </a:lnTo>
                </a:path>
              </a:pathLst>
            </a:custGeom>
            <a:solidFill>
              <a:srgbClr val="000000"/>
            </a:solidFill>
            <a:ln w="12700" cap="rnd">
              <a:noFill/>
              <a:round/>
              <a:headEnd/>
              <a:tailEnd/>
            </a:ln>
          </p:spPr>
          <p:txBody>
            <a:bodyPr/>
            <a:lstStyle/>
            <a:p>
              <a:endParaRPr lang="en-US" dirty="0"/>
            </a:p>
          </p:txBody>
        </p:sp>
        <p:sp>
          <p:nvSpPr>
            <p:cNvPr id="48149" name="Freeform 48"/>
            <p:cNvSpPr>
              <a:spLocks/>
            </p:cNvSpPr>
            <p:nvPr/>
          </p:nvSpPr>
          <p:spPr bwMode="auto">
            <a:xfrm>
              <a:off x="2626" y="3549"/>
              <a:ext cx="102" cy="44"/>
            </a:xfrm>
            <a:custGeom>
              <a:avLst/>
              <a:gdLst>
                <a:gd name="T0" fmla="*/ 0 w 102"/>
                <a:gd name="T1" fmla="*/ 13 h 44"/>
                <a:gd name="T2" fmla="*/ 11 w 102"/>
                <a:gd name="T3" fmla="*/ 16 h 44"/>
                <a:gd name="T4" fmla="*/ 23 w 102"/>
                <a:gd name="T5" fmla="*/ 20 h 44"/>
                <a:gd name="T6" fmla="*/ 35 w 102"/>
                <a:gd name="T7" fmla="*/ 24 h 44"/>
                <a:gd name="T8" fmla="*/ 47 w 102"/>
                <a:gd name="T9" fmla="*/ 29 h 44"/>
                <a:gd name="T10" fmla="*/ 60 w 102"/>
                <a:gd name="T11" fmla="*/ 33 h 44"/>
                <a:gd name="T12" fmla="*/ 74 w 102"/>
                <a:gd name="T13" fmla="*/ 38 h 44"/>
                <a:gd name="T14" fmla="*/ 87 w 102"/>
                <a:gd name="T15" fmla="*/ 40 h 44"/>
                <a:gd name="T16" fmla="*/ 100 w 102"/>
                <a:gd name="T17" fmla="*/ 43 h 44"/>
                <a:gd name="T18" fmla="*/ 101 w 102"/>
                <a:gd name="T19" fmla="*/ 30 h 44"/>
                <a:gd name="T20" fmla="*/ 90 w 102"/>
                <a:gd name="T21" fmla="*/ 28 h 44"/>
                <a:gd name="T22" fmla="*/ 77 w 102"/>
                <a:gd name="T23" fmla="*/ 25 h 44"/>
                <a:gd name="T24" fmla="*/ 66 w 102"/>
                <a:gd name="T25" fmla="*/ 20 h 44"/>
                <a:gd name="T26" fmla="*/ 54 w 102"/>
                <a:gd name="T27" fmla="*/ 17 h 44"/>
                <a:gd name="T28" fmla="*/ 41 w 102"/>
                <a:gd name="T29" fmla="*/ 11 h 44"/>
                <a:gd name="T30" fmla="*/ 28 w 102"/>
                <a:gd name="T31" fmla="*/ 7 h 44"/>
                <a:gd name="T32" fmla="*/ 16 w 102"/>
                <a:gd name="T33" fmla="*/ 4 h 44"/>
                <a:gd name="T34" fmla="*/ 4 w 102"/>
                <a:gd name="T35" fmla="*/ 0 h 44"/>
                <a:gd name="T36" fmla="*/ 0 w 102"/>
                <a:gd name="T37" fmla="*/ 13 h 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44"/>
                <a:gd name="T59" fmla="*/ 102 w 102"/>
                <a:gd name="T60" fmla="*/ 44 h 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44">
                  <a:moveTo>
                    <a:pt x="0" y="13"/>
                  </a:moveTo>
                  <a:lnTo>
                    <a:pt x="11" y="16"/>
                  </a:lnTo>
                  <a:lnTo>
                    <a:pt x="23" y="20"/>
                  </a:lnTo>
                  <a:lnTo>
                    <a:pt x="35" y="24"/>
                  </a:lnTo>
                  <a:lnTo>
                    <a:pt x="47" y="29"/>
                  </a:lnTo>
                  <a:lnTo>
                    <a:pt x="60" y="33"/>
                  </a:lnTo>
                  <a:lnTo>
                    <a:pt x="74" y="38"/>
                  </a:lnTo>
                  <a:lnTo>
                    <a:pt x="87" y="40"/>
                  </a:lnTo>
                  <a:lnTo>
                    <a:pt x="100" y="43"/>
                  </a:lnTo>
                  <a:lnTo>
                    <a:pt x="101" y="30"/>
                  </a:lnTo>
                  <a:lnTo>
                    <a:pt x="90" y="28"/>
                  </a:lnTo>
                  <a:lnTo>
                    <a:pt x="77" y="25"/>
                  </a:lnTo>
                  <a:lnTo>
                    <a:pt x="66" y="20"/>
                  </a:lnTo>
                  <a:lnTo>
                    <a:pt x="54" y="17"/>
                  </a:lnTo>
                  <a:lnTo>
                    <a:pt x="41" y="11"/>
                  </a:lnTo>
                  <a:lnTo>
                    <a:pt x="28" y="7"/>
                  </a:lnTo>
                  <a:lnTo>
                    <a:pt x="16" y="4"/>
                  </a:lnTo>
                  <a:lnTo>
                    <a:pt x="4" y="0"/>
                  </a:lnTo>
                  <a:lnTo>
                    <a:pt x="0" y="13"/>
                  </a:lnTo>
                </a:path>
              </a:pathLst>
            </a:custGeom>
            <a:solidFill>
              <a:srgbClr val="000000"/>
            </a:solidFill>
            <a:ln w="12700" cap="rnd">
              <a:noFill/>
              <a:round/>
              <a:headEnd/>
              <a:tailEnd/>
            </a:ln>
          </p:spPr>
          <p:txBody>
            <a:bodyPr/>
            <a:lstStyle/>
            <a:p>
              <a:endParaRPr lang="en-US" dirty="0"/>
            </a:p>
          </p:txBody>
        </p:sp>
        <p:sp>
          <p:nvSpPr>
            <p:cNvPr id="48150" name="Freeform 49"/>
            <p:cNvSpPr>
              <a:spLocks/>
            </p:cNvSpPr>
            <p:nvPr/>
          </p:nvSpPr>
          <p:spPr bwMode="auto">
            <a:xfrm>
              <a:off x="2526" y="3540"/>
              <a:ext cx="99" cy="22"/>
            </a:xfrm>
            <a:custGeom>
              <a:avLst/>
              <a:gdLst>
                <a:gd name="T0" fmla="*/ 0 w 99"/>
                <a:gd name="T1" fmla="*/ 8 h 22"/>
                <a:gd name="T2" fmla="*/ 10 w 99"/>
                <a:gd name="T3" fmla="*/ 16 h 22"/>
                <a:gd name="T4" fmla="*/ 25 w 99"/>
                <a:gd name="T5" fmla="*/ 19 h 22"/>
                <a:gd name="T6" fmla="*/ 37 w 99"/>
                <a:gd name="T7" fmla="*/ 21 h 22"/>
                <a:gd name="T8" fmla="*/ 49 w 99"/>
                <a:gd name="T9" fmla="*/ 19 h 22"/>
                <a:gd name="T10" fmla="*/ 61 w 99"/>
                <a:gd name="T11" fmla="*/ 19 h 22"/>
                <a:gd name="T12" fmla="*/ 74 w 99"/>
                <a:gd name="T13" fmla="*/ 17 h 22"/>
                <a:gd name="T14" fmla="*/ 84 w 99"/>
                <a:gd name="T15" fmla="*/ 16 h 22"/>
                <a:gd name="T16" fmla="*/ 94 w 99"/>
                <a:gd name="T17" fmla="*/ 19 h 22"/>
                <a:gd name="T18" fmla="*/ 98 w 99"/>
                <a:gd name="T19" fmla="*/ 7 h 22"/>
                <a:gd name="T20" fmla="*/ 86 w 99"/>
                <a:gd name="T21" fmla="*/ 5 h 22"/>
                <a:gd name="T22" fmla="*/ 72 w 99"/>
                <a:gd name="T23" fmla="*/ 5 h 22"/>
                <a:gd name="T24" fmla="*/ 59 w 99"/>
                <a:gd name="T25" fmla="*/ 7 h 22"/>
                <a:gd name="T26" fmla="*/ 48 w 99"/>
                <a:gd name="T27" fmla="*/ 8 h 22"/>
                <a:gd name="T28" fmla="*/ 37 w 99"/>
                <a:gd name="T29" fmla="*/ 8 h 22"/>
                <a:gd name="T30" fmla="*/ 27 w 99"/>
                <a:gd name="T31" fmla="*/ 8 h 22"/>
                <a:gd name="T32" fmla="*/ 20 w 99"/>
                <a:gd name="T33" fmla="*/ 5 h 22"/>
                <a:gd name="T34" fmla="*/ 12 w 99"/>
                <a:gd name="T35" fmla="*/ 0 h 22"/>
                <a:gd name="T36" fmla="*/ 0 w 99"/>
                <a:gd name="T37" fmla="*/ 8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9"/>
                <a:gd name="T58" fmla="*/ 0 h 22"/>
                <a:gd name="T59" fmla="*/ 99 w 99"/>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9" h="22">
                  <a:moveTo>
                    <a:pt x="0" y="8"/>
                  </a:moveTo>
                  <a:lnTo>
                    <a:pt x="10" y="16"/>
                  </a:lnTo>
                  <a:lnTo>
                    <a:pt x="25" y="19"/>
                  </a:lnTo>
                  <a:lnTo>
                    <a:pt x="37" y="21"/>
                  </a:lnTo>
                  <a:lnTo>
                    <a:pt x="49" y="19"/>
                  </a:lnTo>
                  <a:lnTo>
                    <a:pt x="61" y="19"/>
                  </a:lnTo>
                  <a:lnTo>
                    <a:pt x="74" y="17"/>
                  </a:lnTo>
                  <a:lnTo>
                    <a:pt x="84" y="16"/>
                  </a:lnTo>
                  <a:lnTo>
                    <a:pt x="94" y="19"/>
                  </a:lnTo>
                  <a:lnTo>
                    <a:pt x="98" y="7"/>
                  </a:lnTo>
                  <a:lnTo>
                    <a:pt x="86" y="5"/>
                  </a:lnTo>
                  <a:lnTo>
                    <a:pt x="72" y="5"/>
                  </a:lnTo>
                  <a:lnTo>
                    <a:pt x="59" y="7"/>
                  </a:lnTo>
                  <a:lnTo>
                    <a:pt x="48" y="8"/>
                  </a:lnTo>
                  <a:lnTo>
                    <a:pt x="37" y="8"/>
                  </a:lnTo>
                  <a:lnTo>
                    <a:pt x="27" y="8"/>
                  </a:lnTo>
                  <a:lnTo>
                    <a:pt x="20" y="5"/>
                  </a:lnTo>
                  <a:lnTo>
                    <a:pt x="12" y="0"/>
                  </a:lnTo>
                  <a:lnTo>
                    <a:pt x="0" y="8"/>
                  </a:lnTo>
                </a:path>
              </a:pathLst>
            </a:custGeom>
            <a:solidFill>
              <a:srgbClr val="000000"/>
            </a:solidFill>
            <a:ln w="12700" cap="rnd">
              <a:noFill/>
              <a:round/>
              <a:headEnd/>
              <a:tailEnd/>
            </a:ln>
          </p:spPr>
          <p:txBody>
            <a:bodyPr/>
            <a:lstStyle/>
            <a:p>
              <a:endParaRPr lang="en-US" dirty="0"/>
            </a:p>
          </p:txBody>
        </p:sp>
        <p:sp>
          <p:nvSpPr>
            <p:cNvPr id="48151" name="Freeform 50"/>
            <p:cNvSpPr>
              <a:spLocks/>
            </p:cNvSpPr>
            <p:nvPr/>
          </p:nvSpPr>
          <p:spPr bwMode="auto">
            <a:xfrm>
              <a:off x="2505" y="3521"/>
              <a:ext cx="29" cy="24"/>
            </a:xfrm>
            <a:custGeom>
              <a:avLst/>
              <a:gdLst>
                <a:gd name="T0" fmla="*/ 0 w 29"/>
                <a:gd name="T1" fmla="*/ 11 h 24"/>
                <a:gd name="T2" fmla="*/ 2 w 29"/>
                <a:gd name="T3" fmla="*/ 12 h 24"/>
                <a:gd name="T4" fmla="*/ 5 w 29"/>
                <a:gd name="T5" fmla="*/ 13 h 24"/>
                <a:gd name="T6" fmla="*/ 7 w 29"/>
                <a:gd name="T7" fmla="*/ 13 h 24"/>
                <a:gd name="T8" fmla="*/ 8 w 29"/>
                <a:gd name="T9" fmla="*/ 16 h 24"/>
                <a:gd name="T10" fmla="*/ 12 w 29"/>
                <a:gd name="T11" fmla="*/ 17 h 24"/>
                <a:gd name="T12" fmla="*/ 13 w 29"/>
                <a:gd name="T13" fmla="*/ 19 h 24"/>
                <a:gd name="T14" fmla="*/ 16 w 29"/>
                <a:gd name="T15" fmla="*/ 21 h 24"/>
                <a:gd name="T16" fmla="*/ 17 w 29"/>
                <a:gd name="T17" fmla="*/ 23 h 24"/>
                <a:gd name="T18" fmla="*/ 28 w 29"/>
                <a:gd name="T19" fmla="*/ 15 h 24"/>
                <a:gd name="T20" fmla="*/ 26 w 29"/>
                <a:gd name="T21" fmla="*/ 13 h 24"/>
                <a:gd name="T22" fmla="*/ 22 w 29"/>
                <a:gd name="T23" fmla="*/ 10 h 24"/>
                <a:gd name="T24" fmla="*/ 19 w 29"/>
                <a:gd name="T25" fmla="*/ 8 h 24"/>
                <a:gd name="T26" fmla="*/ 17 w 29"/>
                <a:gd name="T27" fmla="*/ 6 h 24"/>
                <a:gd name="T28" fmla="*/ 15 w 29"/>
                <a:gd name="T29" fmla="*/ 5 h 24"/>
                <a:gd name="T30" fmla="*/ 12 w 29"/>
                <a:gd name="T31" fmla="*/ 2 h 24"/>
                <a:gd name="T32" fmla="*/ 9 w 29"/>
                <a:gd name="T33" fmla="*/ 2 h 24"/>
                <a:gd name="T34" fmla="*/ 6 w 29"/>
                <a:gd name="T35" fmla="*/ 0 h 24"/>
                <a:gd name="T36" fmla="*/ 0 w 29"/>
                <a:gd name="T37" fmla="*/ 11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24"/>
                <a:gd name="T59" fmla="*/ 29 w 29"/>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24">
                  <a:moveTo>
                    <a:pt x="0" y="11"/>
                  </a:moveTo>
                  <a:lnTo>
                    <a:pt x="2" y="12"/>
                  </a:lnTo>
                  <a:lnTo>
                    <a:pt x="5" y="13"/>
                  </a:lnTo>
                  <a:lnTo>
                    <a:pt x="7" y="13"/>
                  </a:lnTo>
                  <a:lnTo>
                    <a:pt x="8" y="16"/>
                  </a:lnTo>
                  <a:lnTo>
                    <a:pt x="12" y="17"/>
                  </a:lnTo>
                  <a:lnTo>
                    <a:pt x="13" y="19"/>
                  </a:lnTo>
                  <a:lnTo>
                    <a:pt x="16" y="21"/>
                  </a:lnTo>
                  <a:lnTo>
                    <a:pt x="17" y="23"/>
                  </a:lnTo>
                  <a:lnTo>
                    <a:pt x="28" y="15"/>
                  </a:lnTo>
                  <a:lnTo>
                    <a:pt x="26" y="13"/>
                  </a:lnTo>
                  <a:lnTo>
                    <a:pt x="22" y="10"/>
                  </a:lnTo>
                  <a:lnTo>
                    <a:pt x="19" y="8"/>
                  </a:lnTo>
                  <a:lnTo>
                    <a:pt x="17" y="6"/>
                  </a:lnTo>
                  <a:lnTo>
                    <a:pt x="15" y="5"/>
                  </a:lnTo>
                  <a:lnTo>
                    <a:pt x="12" y="2"/>
                  </a:lnTo>
                  <a:lnTo>
                    <a:pt x="9" y="2"/>
                  </a:lnTo>
                  <a:lnTo>
                    <a:pt x="6" y="0"/>
                  </a:lnTo>
                  <a:lnTo>
                    <a:pt x="0" y="11"/>
                  </a:lnTo>
                </a:path>
              </a:pathLst>
            </a:custGeom>
            <a:solidFill>
              <a:srgbClr val="000000"/>
            </a:solidFill>
            <a:ln w="12700" cap="rnd">
              <a:noFill/>
              <a:round/>
              <a:headEnd/>
              <a:tailEnd/>
            </a:ln>
          </p:spPr>
          <p:txBody>
            <a:bodyPr/>
            <a:lstStyle/>
            <a:p>
              <a:endParaRPr lang="en-US" dirty="0"/>
            </a:p>
          </p:txBody>
        </p:sp>
        <p:sp>
          <p:nvSpPr>
            <p:cNvPr id="48152" name="Freeform 51"/>
            <p:cNvSpPr>
              <a:spLocks/>
            </p:cNvSpPr>
            <p:nvPr/>
          </p:nvSpPr>
          <p:spPr bwMode="auto">
            <a:xfrm>
              <a:off x="2422" y="3506"/>
              <a:ext cx="85" cy="24"/>
            </a:xfrm>
            <a:custGeom>
              <a:avLst/>
              <a:gdLst>
                <a:gd name="T0" fmla="*/ 0 w 85"/>
                <a:gd name="T1" fmla="*/ 10 h 24"/>
                <a:gd name="T2" fmla="*/ 10 w 85"/>
                <a:gd name="T3" fmla="*/ 14 h 24"/>
                <a:gd name="T4" fmla="*/ 21 w 85"/>
                <a:gd name="T5" fmla="*/ 17 h 24"/>
                <a:gd name="T6" fmla="*/ 31 w 85"/>
                <a:gd name="T7" fmla="*/ 18 h 24"/>
                <a:gd name="T8" fmla="*/ 41 w 85"/>
                <a:gd name="T9" fmla="*/ 19 h 24"/>
                <a:gd name="T10" fmla="*/ 50 w 85"/>
                <a:gd name="T11" fmla="*/ 19 h 24"/>
                <a:gd name="T12" fmla="*/ 61 w 85"/>
                <a:gd name="T13" fmla="*/ 20 h 24"/>
                <a:gd name="T14" fmla="*/ 69 w 85"/>
                <a:gd name="T15" fmla="*/ 21 h 24"/>
                <a:gd name="T16" fmla="*/ 77 w 85"/>
                <a:gd name="T17" fmla="*/ 23 h 24"/>
                <a:gd name="T18" fmla="*/ 84 w 85"/>
                <a:gd name="T19" fmla="*/ 12 h 24"/>
                <a:gd name="T20" fmla="*/ 72 w 85"/>
                <a:gd name="T21" fmla="*/ 10 h 24"/>
                <a:gd name="T22" fmla="*/ 62 w 85"/>
                <a:gd name="T23" fmla="*/ 8 h 24"/>
                <a:gd name="T24" fmla="*/ 52 w 85"/>
                <a:gd name="T25" fmla="*/ 7 h 24"/>
                <a:gd name="T26" fmla="*/ 42 w 85"/>
                <a:gd name="T27" fmla="*/ 7 h 24"/>
                <a:gd name="T28" fmla="*/ 33 w 85"/>
                <a:gd name="T29" fmla="*/ 6 h 24"/>
                <a:gd name="T30" fmla="*/ 23 w 85"/>
                <a:gd name="T31" fmla="*/ 5 h 24"/>
                <a:gd name="T32" fmla="*/ 16 w 85"/>
                <a:gd name="T33" fmla="*/ 2 h 24"/>
                <a:gd name="T34" fmla="*/ 8 w 85"/>
                <a:gd name="T35" fmla="*/ 0 h 24"/>
                <a:gd name="T36" fmla="*/ 0 w 85"/>
                <a:gd name="T37" fmla="*/ 1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24"/>
                <a:gd name="T59" fmla="*/ 85 w 85"/>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24">
                  <a:moveTo>
                    <a:pt x="0" y="10"/>
                  </a:moveTo>
                  <a:lnTo>
                    <a:pt x="10" y="14"/>
                  </a:lnTo>
                  <a:lnTo>
                    <a:pt x="21" y="17"/>
                  </a:lnTo>
                  <a:lnTo>
                    <a:pt x="31" y="18"/>
                  </a:lnTo>
                  <a:lnTo>
                    <a:pt x="41" y="19"/>
                  </a:lnTo>
                  <a:lnTo>
                    <a:pt x="50" y="19"/>
                  </a:lnTo>
                  <a:lnTo>
                    <a:pt x="61" y="20"/>
                  </a:lnTo>
                  <a:lnTo>
                    <a:pt x="69" y="21"/>
                  </a:lnTo>
                  <a:lnTo>
                    <a:pt x="77" y="23"/>
                  </a:lnTo>
                  <a:lnTo>
                    <a:pt x="84" y="12"/>
                  </a:lnTo>
                  <a:lnTo>
                    <a:pt x="72" y="10"/>
                  </a:lnTo>
                  <a:lnTo>
                    <a:pt x="62" y="8"/>
                  </a:lnTo>
                  <a:lnTo>
                    <a:pt x="52" y="7"/>
                  </a:lnTo>
                  <a:lnTo>
                    <a:pt x="42" y="7"/>
                  </a:lnTo>
                  <a:lnTo>
                    <a:pt x="33" y="6"/>
                  </a:lnTo>
                  <a:lnTo>
                    <a:pt x="23" y="5"/>
                  </a:lnTo>
                  <a:lnTo>
                    <a:pt x="16" y="2"/>
                  </a:lnTo>
                  <a:lnTo>
                    <a:pt x="8" y="0"/>
                  </a:lnTo>
                  <a:lnTo>
                    <a:pt x="0" y="10"/>
                  </a:lnTo>
                </a:path>
              </a:pathLst>
            </a:custGeom>
            <a:solidFill>
              <a:srgbClr val="000000"/>
            </a:solidFill>
            <a:ln w="12700" cap="rnd">
              <a:noFill/>
              <a:round/>
              <a:headEnd/>
              <a:tailEnd/>
            </a:ln>
          </p:spPr>
          <p:txBody>
            <a:bodyPr/>
            <a:lstStyle/>
            <a:p>
              <a:endParaRPr lang="en-US" dirty="0"/>
            </a:p>
          </p:txBody>
        </p:sp>
        <p:sp>
          <p:nvSpPr>
            <p:cNvPr id="48153" name="Freeform 52"/>
            <p:cNvSpPr>
              <a:spLocks/>
            </p:cNvSpPr>
            <p:nvPr/>
          </p:nvSpPr>
          <p:spPr bwMode="auto">
            <a:xfrm>
              <a:off x="2379" y="3484"/>
              <a:ext cx="47" cy="30"/>
            </a:xfrm>
            <a:custGeom>
              <a:avLst/>
              <a:gdLst>
                <a:gd name="T0" fmla="*/ 0 w 47"/>
                <a:gd name="T1" fmla="*/ 2 h 30"/>
                <a:gd name="T2" fmla="*/ 2 w 47"/>
                <a:gd name="T3" fmla="*/ 9 h 30"/>
                <a:gd name="T4" fmla="*/ 6 w 47"/>
                <a:gd name="T5" fmla="*/ 14 h 30"/>
                <a:gd name="T6" fmla="*/ 12 w 47"/>
                <a:gd name="T7" fmla="*/ 18 h 30"/>
                <a:gd name="T8" fmla="*/ 16 w 47"/>
                <a:gd name="T9" fmla="*/ 21 h 30"/>
                <a:gd name="T10" fmla="*/ 22 w 47"/>
                <a:gd name="T11" fmla="*/ 23 h 30"/>
                <a:gd name="T12" fmla="*/ 27 w 47"/>
                <a:gd name="T13" fmla="*/ 25 h 30"/>
                <a:gd name="T14" fmla="*/ 33 w 47"/>
                <a:gd name="T15" fmla="*/ 26 h 30"/>
                <a:gd name="T16" fmla="*/ 38 w 47"/>
                <a:gd name="T17" fmla="*/ 29 h 30"/>
                <a:gd name="T18" fmla="*/ 46 w 47"/>
                <a:gd name="T19" fmla="*/ 18 h 30"/>
                <a:gd name="T20" fmla="*/ 40 w 47"/>
                <a:gd name="T21" fmla="*/ 15 h 30"/>
                <a:gd name="T22" fmla="*/ 34 w 47"/>
                <a:gd name="T23" fmla="*/ 12 h 30"/>
                <a:gd name="T24" fmla="*/ 27 w 47"/>
                <a:gd name="T25" fmla="*/ 11 h 30"/>
                <a:gd name="T26" fmla="*/ 23 w 47"/>
                <a:gd name="T27" fmla="*/ 9 h 30"/>
                <a:gd name="T28" fmla="*/ 19 w 47"/>
                <a:gd name="T29" fmla="*/ 7 h 30"/>
                <a:gd name="T30" fmla="*/ 16 w 47"/>
                <a:gd name="T31" fmla="*/ 6 h 30"/>
                <a:gd name="T32" fmla="*/ 16 w 47"/>
                <a:gd name="T33" fmla="*/ 4 h 30"/>
                <a:gd name="T34" fmla="*/ 14 w 47"/>
                <a:gd name="T35" fmla="*/ 0 h 30"/>
                <a:gd name="T36" fmla="*/ 0 w 47"/>
                <a:gd name="T37" fmla="*/ 2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
                <a:gd name="T58" fmla="*/ 0 h 30"/>
                <a:gd name="T59" fmla="*/ 47 w 47"/>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 h="30">
                  <a:moveTo>
                    <a:pt x="0" y="2"/>
                  </a:moveTo>
                  <a:lnTo>
                    <a:pt x="2" y="9"/>
                  </a:lnTo>
                  <a:lnTo>
                    <a:pt x="6" y="14"/>
                  </a:lnTo>
                  <a:lnTo>
                    <a:pt x="12" y="18"/>
                  </a:lnTo>
                  <a:lnTo>
                    <a:pt x="16" y="21"/>
                  </a:lnTo>
                  <a:lnTo>
                    <a:pt x="22" y="23"/>
                  </a:lnTo>
                  <a:lnTo>
                    <a:pt x="27" y="25"/>
                  </a:lnTo>
                  <a:lnTo>
                    <a:pt x="33" y="26"/>
                  </a:lnTo>
                  <a:lnTo>
                    <a:pt x="38" y="29"/>
                  </a:lnTo>
                  <a:lnTo>
                    <a:pt x="46" y="18"/>
                  </a:lnTo>
                  <a:lnTo>
                    <a:pt x="40" y="15"/>
                  </a:lnTo>
                  <a:lnTo>
                    <a:pt x="34" y="12"/>
                  </a:lnTo>
                  <a:lnTo>
                    <a:pt x="27" y="11"/>
                  </a:lnTo>
                  <a:lnTo>
                    <a:pt x="23" y="9"/>
                  </a:lnTo>
                  <a:lnTo>
                    <a:pt x="19" y="7"/>
                  </a:lnTo>
                  <a:lnTo>
                    <a:pt x="16" y="6"/>
                  </a:lnTo>
                  <a:lnTo>
                    <a:pt x="16" y="4"/>
                  </a:lnTo>
                  <a:lnTo>
                    <a:pt x="14" y="0"/>
                  </a:lnTo>
                  <a:lnTo>
                    <a:pt x="0" y="2"/>
                  </a:lnTo>
                </a:path>
              </a:pathLst>
            </a:custGeom>
            <a:solidFill>
              <a:srgbClr val="000000"/>
            </a:solidFill>
            <a:ln w="12700" cap="rnd">
              <a:noFill/>
              <a:round/>
              <a:headEnd/>
              <a:tailEnd/>
            </a:ln>
          </p:spPr>
          <p:txBody>
            <a:bodyPr/>
            <a:lstStyle/>
            <a:p>
              <a:endParaRPr lang="en-US" dirty="0"/>
            </a:p>
          </p:txBody>
        </p:sp>
        <p:sp>
          <p:nvSpPr>
            <p:cNvPr id="48154" name="Freeform 53"/>
            <p:cNvSpPr>
              <a:spLocks/>
            </p:cNvSpPr>
            <p:nvPr/>
          </p:nvSpPr>
          <p:spPr bwMode="auto">
            <a:xfrm>
              <a:off x="2377" y="3408"/>
              <a:ext cx="40" cy="74"/>
            </a:xfrm>
            <a:custGeom>
              <a:avLst/>
              <a:gdLst>
                <a:gd name="T0" fmla="*/ 39 w 40"/>
                <a:gd name="T1" fmla="*/ 9 h 74"/>
                <a:gd name="T2" fmla="*/ 28 w 40"/>
                <a:gd name="T3" fmla="*/ 0 h 74"/>
                <a:gd name="T4" fmla="*/ 23 w 40"/>
                <a:gd name="T5" fmla="*/ 8 h 74"/>
                <a:gd name="T6" fmla="*/ 16 w 40"/>
                <a:gd name="T7" fmla="*/ 16 h 74"/>
                <a:gd name="T8" fmla="*/ 11 w 40"/>
                <a:gd name="T9" fmla="*/ 24 h 74"/>
                <a:gd name="T10" fmla="*/ 7 w 40"/>
                <a:gd name="T11" fmla="*/ 33 h 74"/>
                <a:gd name="T12" fmla="*/ 3 w 40"/>
                <a:gd name="T13" fmla="*/ 43 h 74"/>
                <a:gd name="T14" fmla="*/ 2 w 40"/>
                <a:gd name="T15" fmla="*/ 52 h 74"/>
                <a:gd name="T16" fmla="*/ 0 w 40"/>
                <a:gd name="T17" fmla="*/ 62 h 74"/>
                <a:gd name="T18" fmla="*/ 2 w 40"/>
                <a:gd name="T19" fmla="*/ 73 h 74"/>
                <a:gd name="T20" fmla="*/ 16 w 40"/>
                <a:gd name="T21" fmla="*/ 70 h 74"/>
                <a:gd name="T22" fmla="*/ 16 w 40"/>
                <a:gd name="T23" fmla="*/ 62 h 74"/>
                <a:gd name="T24" fmla="*/ 16 w 40"/>
                <a:gd name="T25" fmla="*/ 55 h 74"/>
                <a:gd name="T26" fmla="*/ 17 w 40"/>
                <a:gd name="T27" fmla="*/ 46 h 74"/>
                <a:gd name="T28" fmla="*/ 21 w 40"/>
                <a:gd name="T29" fmla="*/ 39 h 74"/>
                <a:gd name="T30" fmla="*/ 24 w 40"/>
                <a:gd name="T31" fmla="*/ 31 h 74"/>
                <a:gd name="T32" fmla="*/ 29 w 40"/>
                <a:gd name="T33" fmla="*/ 24 h 74"/>
                <a:gd name="T34" fmla="*/ 34 w 40"/>
                <a:gd name="T35" fmla="*/ 17 h 74"/>
                <a:gd name="T36" fmla="*/ 39 w 40"/>
                <a:gd name="T37" fmla="*/ 9 h 74"/>
                <a:gd name="T38" fmla="*/ 28 w 40"/>
                <a:gd name="T39" fmla="*/ 0 h 74"/>
                <a:gd name="T40" fmla="*/ 39 w 40"/>
                <a:gd name="T41" fmla="*/ 9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74"/>
                <a:gd name="T65" fmla="*/ 40 w 40"/>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74">
                  <a:moveTo>
                    <a:pt x="39" y="9"/>
                  </a:moveTo>
                  <a:lnTo>
                    <a:pt x="28" y="0"/>
                  </a:lnTo>
                  <a:lnTo>
                    <a:pt x="23" y="8"/>
                  </a:lnTo>
                  <a:lnTo>
                    <a:pt x="16" y="16"/>
                  </a:lnTo>
                  <a:lnTo>
                    <a:pt x="11" y="24"/>
                  </a:lnTo>
                  <a:lnTo>
                    <a:pt x="7" y="33"/>
                  </a:lnTo>
                  <a:lnTo>
                    <a:pt x="3" y="43"/>
                  </a:lnTo>
                  <a:lnTo>
                    <a:pt x="2" y="52"/>
                  </a:lnTo>
                  <a:lnTo>
                    <a:pt x="0" y="62"/>
                  </a:lnTo>
                  <a:lnTo>
                    <a:pt x="2" y="73"/>
                  </a:lnTo>
                  <a:lnTo>
                    <a:pt x="16" y="70"/>
                  </a:lnTo>
                  <a:lnTo>
                    <a:pt x="16" y="62"/>
                  </a:lnTo>
                  <a:lnTo>
                    <a:pt x="16" y="55"/>
                  </a:lnTo>
                  <a:lnTo>
                    <a:pt x="17" y="46"/>
                  </a:lnTo>
                  <a:lnTo>
                    <a:pt x="21" y="39"/>
                  </a:lnTo>
                  <a:lnTo>
                    <a:pt x="24" y="31"/>
                  </a:lnTo>
                  <a:lnTo>
                    <a:pt x="29" y="24"/>
                  </a:lnTo>
                  <a:lnTo>
                    <a:pt x="34" y="17"/>
                  </a:lnTo>
                  <a:lnTo>
                    <a:pt x="39" y="9"/>
                  </a:lnTo>
                  <a:lnTo>
                    <a:pt x="28" y="0"/>
                  </a:lnTo>
                  <a:lnTo>
                    <a:pt x="39" y="9"/>
                  </a:lnTo>
                </a:path>
              </a:pathLst>
            </a:custGeom>
            <a:solidFill>
              <a:srgbClr val="000000"/>
            </a:solidFill>
            <a:ln w="12700" cap="rnd">
              <a:noFill/>
              <a:round/>
              <a:headEnd/>
              <a:tailEnd/>
            </a:ln>
          </p:spPr>
          <p:txBody>
            <a:bodyPr/>
            <a:lstStyle/>
            <a:p>
              <a:endParaRPr lang="en-US" dirty="0"/>
            </a:p>
          </p:txBody>
        </p:sp>
        <p:sp>
          <p:nvSpPr>
            <p:cNvPr id="48155" name="Freeform 54"/>
            <p:cNvSpPr>
              <a:spLocks/>
            </p:cNvSpPr>
            <p:nvPr/>
          </p:nvSpPr>
          <p:spPr bwMode="auto">
            <a:xfrm>
              <a:off x="2292" y="3408"/>
              <a:ext cx="125" cy="44"/>
            </a:xfrm>
            <a:custGeom>
              <a:avLst/>
              <a:gdLst>
                <a:gd name="T0" fmla="*/ 0 w 125"/>
                <a:gd name="T1" fmla="*/ 39 h 44"/>
                <a:gd name="T2" fmla="*/ 16 w 125"/>
                <a:gd name="T3" fmla="*/ 41 h 44"/>
                <a:gd name="T4" fmla="*/ 33 w 125"/>
                <a:gd name="T5" fmla="*/ 43 h 44"/>
                <a:gd name="T6" fmla="*/ 51 w 125"/>
                <a:gd name="T7" fmla="*/ 41 h 44"/>
                <a:gd name="T8" fmla="*/ 66 w 125"/>
                <a:gd name="T9" fmla="*/ 39 h 44"/>
                <a:gd name="T10" fmla="*/ 82 w 125"/>
                <a:gd name="T11" fmla="*/ 34 h 44"/>
                <a:gd name="T12" fmla="*/ 96 w 125"/>
                <a:gd name="T13" fmla="*/ 28 h 44"/>
                <a:gd name="T14" fmla="*/ 112 w 125"/>
                <a:gd name="T15" fmla="*/ 19 h 44"/>
                <a:gd name="T16" fmla="*/ 124 w 125"/>
                <a:gd name="T17" fmla="*/ 9 h 44"/>
                <a:gd name="T18" fmla="*/ 112 w 125"/>
                <a:gd name="T19" fmla="*/ 0 h 44"/>
                <a:gd name="T20" fmla="*/ 100 w 125"/>
                <a:gd name="T21" fmla="*/ 9 h 44"/>
                <a:gd name="T22" fmla="*/ 89 w 125"/>
                <a:gd name="T23" fmla="*/ 16 h 44"/>
                <a:gd name="T24" fmla="*/ 76 w 125"/>
                <a:gd name="T25" fmla="*/ 21 h 44"/>
                <a:gd name="T26" fmla="*/ 61 w 125"/>
                <a:gd name="T27" fmla="*/ 25 h 44"/>
                <a:gd name="T28" fmla="*/ 49 w 125"/>
                <a:gd name="T29" fmla="*/ 28 h 44"/>
                <a:gd name="T30" fmla="*/ 33 w 125"/>
                <a:gd name="T31" fmla="*/ 28 h 44"/>
                <a:gd name="T32" fmla="*/ 18 w 125"/>
                <a:gd name="T33" fmla="*/ 28 h 44"/>
                <a:gd name="T34" fmla="*/ 4 w 125"/>
                <a:gd name="T35" fmla="*/ 26 h 44"/>
                <a:gd name="T36" fmla="*/ 0 w 125"/>
                <a:gd name="T37" fmla="*/ 39 h 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5"/>
                <a:gd name="T58" fmla="*/ 0 h 44"/>
                <a:gd name="T59" fmla="*/ 125 w 125"/>
                <a:gd name="T60" fmla="*/ 44 h 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5" h="44">
                  <a:moveTo>
                    <a:pt x="0" y="39"/>
                  </a:moveTo>
                  <a:lnTo>
                    <a:pt x="16" y="41"/>
                  </a:lnTo>
                  <a:lnTo>
                    <a:pt x="33" y="43"/>
                  </a:lnTo>
                  <a:lnTo>
                    <a:pt x="51" y="41"/>
                  </a:lnTo>
                  <a:lnTo>
                    <a:pt x="66" y="39"/>
                  </a:lnTo>
                  <a:lnTo>
                    <a:pt x="82" y="34"/>
                  </a:lnTo>
                  <a:lnTo>
                    <a:pt x="96" y="28"/>
                  </a:lnTo>
                  <a:lnTo>
                    <a:pt x="112" y="19"/>
                  </a:lnTo>
                  <a:lnTo>
                    <a:pt x="124" y="9"/>
                  </a:lnTo>
                  <a:lnTo>
                    <a:pt x="112" y="0"/>
                  </a:lnTo>
                  <a:lnTo>
                    <a:pt x="100" y="9"/>
                  </a:lnTo>
                  <a:lnTo>
                    <a:pt x="89" y="16"/>
                  </a:lnTo>
                  <a:lnTo>
                    <a:pt x="76" y="21"/>
                  </a:lnTo>
                  <a:lnTo>
                    <a:pt x="61" y="25"/>
                  </a:lnTo>
                  <a:lnTo>
                    <a:pt x="49" y="28"/>
                  </a:lnTo>
                  <a:lnTo>
                    <a:pt x="33" y="28"/>
                  </a:lnTo>
                  <a:lnTo>
                    <a:pt x="18" y="28"/>
                  </a:lnTo>
                  <a:lnTo>
                    <a:pt x="4" y="26"/>
                  </a:lnTo>
                  <a:lnTo>
                    <a:pt x="0" y="39"/>
                  </a:lnTo>
                </a:path>
              </a:pathLst>
            </a:custGeom>
            <a:solidFill>
              <a:srgbClr val="000000"/>
            </a:solidFill>
            <a:ln w="12700" cap="rnd">
              <a:noFill/>
              <a:round/>
              <a:headEnd/>
              <a:tailEnd/>
            </a:ln>
          </p:spPr>
          <p:txBody>
            <a:bodyPr/>
            <a:lstStyle/>
            <a:p>
              <a:endParaRPr lang="en-US" dirty="0"/>
            </a:p>
          </p:txBody>
        </p:sp>
        <p:sp>
          <p:nvSpPr>
            <p:cNvPr id="48156" name="Freeform 55"/>
            <p:cNvSpPr>
              <a:spLocks/>
            </p:cNvSpPr>
            <p:nvPr/>
          </p:nvSpPr>
          <p:spPr bwMode="auto">
            <a:xfrm>
              <a:off x="2103" y="3402"/>
              <a:ext cx="188" cy="46"/>
            </a:xfrm>
            <a:custGeom>
              <a:avLst/>
              <a:gdLst>
                <a:gd name="T0" fmla="*/ 0 w 188"/>
                <a:gd name="T1" fmla="*/ 11 h 46"/>
                <a:gd name="T2" fmla="*/ 11 w 188"/>
                <a:gd name="T3" fmla="*/ 17 h 46"/>
                <a:gd name="T4" fmla="*/ 21 w 188"/>
                <a:gd name="T5" fmla="*/ 21 h 46"/>
                <a:gd name="T6" fmla="*/ 32 w 188"/>
                <a:gd name="T7" fmla="*/ 25 h 46"/>
                <a:gd name="T8" fmla="*/ 44 w 188"/>
                <a:gd name="T9" fmla="*/ 28 h 46"/>
                <a:gd name="T10" fmla="*/ 55 w 188"/>
                <a:gd name="T11" fmla="*/ 30 h 46"/>
                <a:gd name="T12" fmla="*/ 67 w 188"/>
                <a:gd name="T13" fmla="*/ 32 h 46"/>
                <a:gd name="T14" fmla="*/ 78 w 188"/>
                <a:gd name="T15" fmla="*/ 34 h 46"/>
                <a:gd name="T16" fmla="*/ 90 w 188"/>
                <a:gd name="T17" fmla="*/ 34 h 46"/>
                <a:gd name="T18" fmla="*/ 102 w 188"/>
                <a:gd name="T19" fmla="*/ 36 h 46"/>
                <a:gd name="T20" fmla="*/ 113 w 188"/>
                <a:gd name="T21" fmla="*/ 36 h 46"/>
                <a:gd name="T22" fmla="*/ 125 w 188"/>
                <a:gd name="T23" fmla="*/ 38 h 46"/>
                <a:gd name="T24" fmla="*/ 137 w 188"/>
                <a:gd name="T25" fmla="*/ 39 h 46"/>
                <a:gd name="T26" fmla="*/ 149 w 188"/>
                <a:gd name="T27" fmla="*/ 40 h 46"/>
                <a:gd name="T28" fmla="*/ 160 w 188"/>
                <a:gd name="T29" fmla="*/ 41 h 46"/>
                <a:gd name="T30" fmla="*/ 171 w 188"/>
                <a:gd name="T31" fmla="*/ 43 h 46"/>
                <a:gd name="T32" fmla="*/ 183 w 188"/>
                <a:gd name="T33" fmla="*/ 45 h 46"/>
                <a:gd name="T34" fmla="*/ 187 w 188"/>
                <a:gd name="T35" fmla="*/ 32 h 46"/>
                <a:gd name="T36" fmla="*/ 175 w 188"/>
                <a:gd name="T37" fmla="*/ 30 h 46"/>
                <a:gd name="T38" fmla="*/ 163 w 188"/>
                <a:gd name="T39" fmla="*/ 28 h 46"/>
                <a:gd name="T40" fmla="*/ 151 w 188"/>
                <a:gd name="T41" fmla="*/ 26 h 46"/>
                <a:gd name="T42" fmla="*/ 139 w 188"/>
                <a:gd name="T43" fmla="*/ 26 h 46"/>
                <a:gd name="T44" fmla="*/ 127 w 188"/>
                <a:gd name="T45" fmla="*/ 25 h 46"/>
                <a:gd name="T46" fmla="*/ 115 w 188"/>
                <a:gd name="T47" fmla="*/ 23 h 46"/>
                <a:gd name="T48" fmla="*/ 104 w 188"/>
                <a:gd name="T49" fmla="*/ 23 h 46"/>
                <a:gd name="T50" fmla="*/ 92 w 188"/>
                <a:gd name="T51" fmla="*/ 21 h 46"/>
                <a:gd name="T52" fmla="*/ 80 w 188"/>
                <a:gd name="T53" fmla="*/ 20 h 46"/>
                <a:gd name="T54" fmla="*/ 70 w 188"/>
                <a:gd name="T55" fmla="*/ 19 h 46"/>
                <a:gd name="T56" fmla="*/ 58 w 188"/>
                <a:gd name="T57" fmla="*/ 17 h 46"/>
                <a:gd name="T58" fmla="*/ 48 w 188"/>
                <a:gd name="T59" fmla="*/ 15 h 46"/>
                <a:gd name="T60" fmla="*/ 38 w 188"/>
                <a:gd name="T61" fmla="*/ 11 h 46"/>
                <a:gd name="T62" fmla="*/ 28 w 188"/>
                <a:gd name="T63" fmla="*/ 8 h 46"/>
                <a:gd name="T64" fmla="*/ 18 w 188"/>
                <a:gd name="T65" fmla="*/ 5 h 46"/>
                <a:gd name="T66" fmla="*/ 9 w 188"/>
                <a:gd name="T67" fmla="*/ 0 h 46"/>
                <a:gd name="T68" fmla="*/ 0 w 188"/>
                <a:gd name="T69" fmla="*/ 11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8"/>
                <a:gd name="T106" fmla="*/ 0 h 46"/>
                <a:gd name="T107" fmla="*/ 188 w 188"/>
                <a:gd name="T108" fmla="*/ 46 h 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8" h="46">
                  <a:moveTo>
                    <a:pt x="0" y="11"/>
                  </a:moveTo>
                  <a:lnTo>
                    <a:pt x="11" y="17"/>
                  </a:lnTo>
                  <a:lnTo>
                    <a:pt x="21" y="21"/>
                  </a:lnTo>
                  <a:lnTo>
                    <a:pt x="32" y="25"/>
                  </a:lnTo>
                  <a:lnTo>
                    <a:pt x="44" y="28"/>
                  </a:lnTo>
                  <a:lnTo>
                    <a:pt x="55" y="30"/>
                  </a:lnTo>
                  <a:lnTo>
                    <a:pt x="67" y="32"/>
                  </a:lnTo>
                  <a:lnTo>
                    <a:pt x="78" y="34"/>
                  </a:lnTo>
                  <a:lnTo>
                    <a:pt x="90" y="34"/>
                  </a:lnTo>
                  <a:lnTo>
                    <a:pt x="102" y="36"/>
                  </a:lnTo>
                  <a:lnTo>
                    <a:pt x="113" y="36"/>
                  </a:lnTo>
                  <a:lnTo>
                    <a:pt x="125" y="38"/>
                  </a:lnTo>
                  <a:lnTo>
                    <a:pt x="137" y="39"/>
                  </a:lnTo>
                  <a:lnTo>
                    <a:pt x="149" y="40"/>
                  </a:lnTo>
                  <a:lnTo>
                    <a:pt x="160" y="41"/>
                  </a:lnTo>
                  <a:lnTo>
                    <a:pt x="171" y="43"/>
                  </a:lnTo>
                  <a:lnTo>
                    <a:pt x="183" y="45"/>
                  </a:lnTo>
                  <a:lnTo>
                    <a:pt x="187" y="32"/>
                  </a:lnTo>
                  <a:lnTo>
                    <a:pt x="175" y="30"/>
                  </a:lnTo>
                  <a:lnTo>
                    <a:pt x="163" y="28"/>
                  </a:lnTo>
                  <a:lnTo>
                    <a:pt x="151" y="26"/>
                  </a:lnTo>
                  <a:lnTo>
                    <a:pt x="139" y="26"/>
                  </a:lnTo>
                  <a:lnTo>
                    <a:pt x="127" y="25"/>
                  </a:lnTo>
                  <a:lnTo>
                    <a:pt x="115" y="23"/>
                  </a:lnTo>
                  <a:lnTo>
                    <a:pt x="104" y="23"/>
                  </a:lnTo>
                  <a:lnTo>
                    <a:pt x="92" y="21"/>
                  </a:lnTo>
                  <a:lnTo>
                    <a:pt x="80" y="20"/>
                  </a:lnTo>
                  <a:lnTo>
                    <a:pt x="70" y="19"/>
                  </a:lnTo>
                  <a:lnTo>
                    <a:pt x="58" y="17"/>
                  </a:lnTo>
                  <a:lnTo>
                    <a:pt x="48" y="15"/>
                  </a:lnTo>
                  <a:lnTo>
                    <a:pt x="38" y="11"/>
                  </a:lnTo>
                  <a:lnTo>
                    <a:pt x="28" y="8"/>
                  </a:lnTo>
                  <a:lnTo>
                    <a:pt x="18" y="5"/>
                  </a:lnTo>
                  <a:lnTo>
                    <a:pt x="9" y="0"/>
                  </a:lnTo>
                  <a:lnTo>
                    <a:pt x="0" y="11"/>
                  </a:lnTo>
                </a:path>
              </a:pathLst>
            </a:custGeom>
            <a:solidFill>
              <a:srgbClr val="000000"/>
            </a:solidFill>
            <a:ln w="12700" cap="rnd">
              <a:noFill/>
              <a:round/>
              <a:headEnd/>
              <a:tailEnd/>
            </a:ln>
          </p:spPr>
          <p:txBody>
            <a:bodyPr/>
            <a:lstStyle/>
            <a:p>
              <a:endParaRPr lang="en-US" dirty="0"/>
            </a:p>
          </p:txBody>
        </p:sp>
        <p:sp>
          <p:nvSpPr>
            <p:cNvPr id="48157" name="Freeform 56"/>
            <p:cNvSpPr>
              <a:spLocks/>
            </p:cNvSpPr>
            <p:nvPr/>
          </p:nvSpPr>
          <p:spPr bwMode="auto">
            <a:xfrm>
              <a:off x="2086" y="3103"/>
              <a:ext cx="50" cy="306"/>
            </a:xfrm>
            <a:custGeom>
              <a:avLst/>
              <a:gdLst>
                <a:gd name="T0" fmla="*/ 35 w 50"/>
                <a:gd name="T1" fmla="*/ 0 h 306"/>
                <a:gd name="T2" fmla="*/ 33 w 50"/>
                <a:gd name="T3" fmla="*/ 30 h 306"/>
                <a:gd name="T4" fmla="*/ 30 w 50"/>
                <a:gd name="T5" fmla="*/ 62 h 306"/>
                <a:gd name="T6" fmla="*/ 27 w 50"/>
                <a:gd name="T7" fmla="*/ 89 h 306"/>
                <a:gd name="T8" fmla="*/ 23 w 50"/>
                <a:gd name="T9" fmla="*/ 115 h 306"/>
                <a:gd name="T10" fmla="*/ 20 w 50"/>
                <a:gd name="T11" fmla="*/ 140 h 306"/>
                <a:gd name="T12" fmla="*/ 16 w 50"/>
                <a:gd name="T13" fmla="*/ 163 h 306"/>
                <a:gd name="T14" fmla="*/ 12 w 50"/>
                <a:gd name="T15" fmla="*/ 184 h 306"/>
                <a:gd name="T16" fmla="*/ 8 w 50"/>
                <a:gd name="T17" fmla="*/ 204 h 306"/>
                <a:gd name="T18" fmla="*/ 5 w 50"/>
                <a:gd name="T19" fmla="*/ 222 h 306"/>
                <a:gd name="T20" fmla="*/ 3 w 50"/>
                <a:gd name="T21" fmla="*/ 238 h 306"/>
                <a:gd name="T22" fmla="*/ 1 w 50"/>
                <a:gd name="T23" fmla="*/ 253 h 306"/>
                <a:gd name="T24" fmla="*/ 0 w 50"/>
                <a:gd name="T25" fmla="*/ 267 h 306"/>
                <a:gd name="T26" fmla="*/ 1 w 50"/>
                <a:gd name="T27" fmla="*/ 279 h 306"/>
                <a:gd name="T28" fmla="*/ 3 w 50"/>
                <a:gd name="T29" fmla="*/ 288 h 306"/>
                <a:gd name="T30" fmla="*/ 8 w 50"/>
                <a:gd name="T31" fmla="*/ 298 h 306"/>
                <a:gd name="T32" fmla="*/ 15 w 50"/>
                <a:gd name="T33" fmla="*/ 305 h 306"/>
                <a:gd name="T34" fmla="*/ 23 w 50"/>
                <a:gd name="T35" fmla="*/ 293 h 306"/>
                <a:gd name="T36" fmla="*/ 20 w 50"/>
                <a:gd name="T37" fmla="*/ 289 h 306"/>
                <a:gd name="T38" fmla="*/ 17 w 50"/>
                <a:gd name="T39" fmla="*/ 284 h 306"/>
                <a:gd name="T40" fmla="*/ 16 w 50"/>
                <a:gd name="T41" fmla="*/ 277 h 306"/>
                <a:gd name="T42" fmla="*/ 16 w 50"/>
                <a:gd name="T43" fmla="*/ 267 h 306"/>
                <a:gd name="T44" fmla="*/ 15 w 50"/>
                <a:gd name="T45" fmla="*/ 254 h 306"/>
                <a:gd name="T46" fmla="*/ 17 w 50"/>
                <a:gd name="T47" fmla="*/ 239 h 306"/>
                <a:gd name="T48" fmla="*/ 20 w 50"/>
                <a:gd name="T49" fmla="*/ 225 h 306"/>
                <a:gd name="T50" fmla="*/ 22 w 50"/>
                <a:gd name="T51" fmla="*/ 207 h 306"/>
                <a:gd name="T52" fmla="*/ 26 w 50"/>
                <a:gd name="T53" fmla="*/ 187 h 306"/>
                <a:gd name="T54" fmla="*/ 30 w 50"/>
                <a:gd name="T55" fmla="*/ 166 h 306"/>
                <a:gd name="T56" fmla="*/ 34 w 50"/>
                <a:gd name="T57" fmla="*/ 143 h 306"/>
                <a:gd name="T58" fmla="*/ 37 w 50"/>
                <a:gd name="T59" fmla="*/ 118 h 306"/>
                <a:gd name="T60" fmla="*/ 41 w 50"/>
                <a:gd name="T61" fmla="*/ 90 h 306"/>
                <a:gd name="T62" fmla="*/ 45 w 50"/>
                <a:gd name="T63" fmla="*/ 63 h 306"/>
                <a:gd name="T64" fmla="*/ 47 w 50"/>
                <a:gd name="T65" fmla="*/ 32 h 306"/>
                <a:gd name="T66" fmla="*/ 49 w 50"/>
                <a:gd name="T67" fmla="*/ 0 h 306"/>
                <a:gd name="T68" fmla="*/ 35 w 50"/>
                <a:gd name="T69" fmla="*/ 0 h 3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
                <a:gd name="T106" fmla="*/ 0 h 306"/>
                <a:gd name="T107" fmla="*/ 50 w 50"/>
                <a:gd name="T108" fmla="*/ 306 h 30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 h="306">
                  <a:moveTo>
                    <a:pt x="35" y="0"/>
                  </a:moveTo>
                  <a:lnTo>
                    <a:pt x="33" y="30"/>
                  </a:lnTo>
                  <a:lnTo>
                    <a:pt x="30" y="62"/>
                  </a:lnTo>
                  <a:lnTo>
                    <a:pt x="27" y="89"/>
                  </a:lnTo>
                  <a:lnTo>
                    <a:pt x="23" y="115"/>
                  </a:lnTo>
                  <a:lnTo>
                    <a:pt x="20" y="140"/>
                  </a:lnTo>
                  <a:lnTo>
                    <a:pt x="16" y="163"/>
                  </a:lnTo>
                  <a:lnTo>
                    <a:pt x="12" y="184"/>
                  </a:lnTo>
                  <a:lnTo>
                    <a:pt x="8" y="204"/>
                  </a:lnTo>
                  <a:lnTo>
                    <a:pt x="5" y="222"/>
                  </a:lnTo>
                  <a:lnTo>
                    <a:pt x="3" y="238"/>
                  </a:lnTo>
                  <a:lnTo>
                    <a:pt x="1" y="253"/>
                  </a:lnTo>
                  <a:lnTo>
                    <a:pt x="0" y="267"/>
                  </a:lnTo>
                  <a:lnTo>
                    <a:pt x="1" y="279"/>
                  </a:lnTo>
                  <a:lnTo>
                    <a:pt x="3" y="288"/>
                  </a:lnTo>
                  <a:lnTo>
                    <a:pt x="8" y="298"/>
                  </a:lnTo>
                  <a:lnTo>
                    <a:pt x="15" y="305"/>
                  </a:lnTo>
                  <a:lnTo>
                    <a:pt x="23" y="293"/>
                  </a:lnTo>
                  <a:lnTo>
                    <a:pt x="20" y="289"/>
                  </a:lnTo>
                  <a:lnTo>
                    <a:pt x="17" y="284"/>
                  </a:lnTo>
                  <a:lnTo>
                    <a:pt x="16" y="277"/>
                  </a:lnTo>
                  <a:lnTo>
                    <a:pt x="16" y="267"/>
                  </a:lnTo>
                  <a:lnTo>
                    <a:pt x="15" y="254"/>
                  </a:lnTo>
                  <a:lnTo>
                    <a:pt x="17" y="239"/>
                  </a:lnTo>
                  <a:lnTo>
                    <a:pt x="20" y="225"/>
                  </a:lnTo>
                  <a:lnTo>
                    <a:pt x="22" y="207"/>
                  </a:lnTo>
                  <a:lnTo>
                    <a:pt x="26" y="187"/>
                  </a:lnTo>
                  <a:lnTo>
                    <a:pt x="30" y="166"/>
                  </a:lnTo>
                  <a:lnTo>
                    <a:pt x="34" y="143"/>
                  </a:lnTo>
                  <a:lnTo>
                    <a:pt x="37" y="118"/>
                  </a:lnTo>
                  <a:lnTo>
                    <a:pt x="41" y="90"/>
                  </a:lnTo>
                  <a:lnTo>
                    <a:pt x="45" y="63"/>
                  </a:lnTo>
                  <a:lnTo>
                    <a:pt x="47" y="32"/>
                  </a:lnTo>
                  <a:lnTo>
                    <a:pt x="49" y="0"/>
                  </a:lnTo>
                  <a:lnTo>
                    <a:pt x="35" y="0"/>
                  </a:lnTo>
                </a:path>
              </a:pathLst>
            </a:custGeom>
            <a:solidFill>
              <a:srgbClr val="000000"/>
            </a:solidFill>
            <a:ln w="12700" cap="rnd">
              <a:noFill/>
              <a:round/>
              <a:headEnd/>
              <a:tailEnd/>
            </a:ln>
          </p:spPr>
          <p:txBody>
            <a:bodyPr/>
            <a:lstStyle/>
            <a:p>
              <a:endParaRPr lang="en-US" dirty="0"/>
            </a:p>
          </p:txBody>
        </p:sp>
        <p:sp>
          <p:nvSpPr>
            <p:cNvPr id="48158" name="Freeform 57"/>
            <p:cNvSpPr>
              <a:spLocks/>
            </p:cNvSpPr>
            <p:nvPr/>
          </p:nvSpPr>
          <p:spPr bwMode="auto">
            <a:xfrm>
              <a:off x="2124" y="3090"/>
              <a:ext cx="17" cy="21"/>
            </a:xfrm>
            <a:custGeom>
              <a:avLst/>
              <a:gdLst>
                <a:gd name="T0" fmla="*/ 0 w 17"/>
                <a:gd name="T1" fmla="*/ 19 h 21"/>
                <a:gd name="T2" fmla="*/ 14 w 17"/>
                <a:gd name="T3" fmla="*/ 20 h 21"/>
                <a:gd name="T4" fmla="*/ 14 w 17"/>
                <a:gd name="T5" fmla="*/ 14 h 21"/>
                <a:gd name="T6" fmla="*/ 14 w 17"/>
                <a:gd name="T7" fmla="*/ 10 h 21"/>
                <a:gd name="T8" fmla="*/ 14 w 17"/>
                <a:gd name="T9" fmla="*/ 9 h 21"/>
                <a:gd name="T10" fmla="*/ 16 w 17"/>
                <a:gd name="T11" fmla="*/ 8 h 21"/>
                <a:gd name="T12" fmla="*/ 4 w 17"/>
                <a:gd name="T13" fmla="*/ 0 h 21"/>
                <a:gd name="T14" fmla="*/ 0 w 17"/>
                <a:gd name="T15" fmla="*/ 5 h 21"/>
                <a:gd name="T16" fmla="*/ 0 w 17"/>
                <a:gd name="T17" fmla="*/ 10 h 21"/>
                <a:gd name="T18" fmla="*/ 0 w 17"/>
                <a:gd name="T19" fmla="*/ 12 h 21"/>
                <a:gd name="T20" fmla="*/ 0 w 17"/>
                <a:gd name="T21" fmla="*/ 18 h 21"/>
                <a:gd name="T22" fmla="*/ 14 w 17"/>
                <a:gd name="T23" fmla="*/ 18 h 21"/>
                <a:gd name="T24" fmla="*/ 0 w 17"/>
                <a:gd name="T25" fmla="*/ 19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1"/>
                <a:gd name="T41" fmla="*/ 17 w 1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1">
                  <a:moveTo>
                    <a:pt x="0" y="19"/>
                  </a:moveTo>
                  <a:lnTo>
                    <a:pt x="14" y="20"/>
                  </a:lnTo>
                  <a:lnTo>
                    <a:pt x="14" y="14"/>
                  </a:lnTo>
                  <a:lnTo>
                    <a:pt x="14" y="10"/>
                  </a:lnTo>
                  <a:lnTo>
                    <a:pt x="14" y="9"/>
                  </a:lnTo>
                  <a:lnTo>
                    <a:pt x="16" y="8"/>
                  </a:lnTo>
                  <a:lnTo>
                    <a:pt x="4" y="0"/>
                  </a:lnTo>
                  <a:lnTo>
                    <a:pt x="0" y="5"/>
                  </a:lnTo>
                  <a:lnTo>
                    <a:pt x="0" y="10"/>
                  </a:lnTo>
                  <a:lnTo>
                    <a:pt x="0" y="12"/>
                  </a:lnTo>
                  <a:lnTo>
                    <a:pt x="0" y="18"/>
                  </a:lnTo>
                  <a:lnTo>
                    <a:pt x="14" y="18"/>
                  </a:lnTo>
                  <a:lnTo>
                    <a:pt x="0" y="19"/>
                  </a:lnTo>
                </a:path>
              </a:pathLst>
            </a:custGeom>
            <a:solidFill>
              <a:srgbClr val="000000"/>
            </a:solidFill>
            <a:ln w="12700" cap="rnd">
              <a:noFill/>
              <a:round/>
              <a:headEnd/>
              <a:tailEnd/>
            </a:ln>
          </p:spPr>
          <p:txBody>
            <a:bodyPr/>
            <a:lstStyle/>
            <a:p>
              <a:endParaRPr lang="en-US" dirty="0"/>
            </a:p>
          </p:txBody>
        </p:sp>
        <p:sp>
          <p:nvSpPr>
            <p:cNvPr id="48159" name="Freeform 58"/>
            <p:cNvSpPr>
              <a:spLocks/>
            </p:cNvSpPr>
            <p:nvPr/>
          </p:nvSpPr>
          <p:spPr bwMode="auto">
            <a:xfrm>
              <a:off x="2039" y="2993"/>
              <a:ext cx="96" cy="117"/>
            </a:xfrm>
            <a:custGeom>
              <a:avLst/>
              <a:gdLst>
                <a:gd name="T0" fmla="*/ 0 w 96"/>
                <a:gd name="T1" fmla="*/ 13 h 117"/>
                <a:gd name="T2" fmla="*/ 16 w 96"/>
                <a:gd name="T3" fmla="*/ 23 h 117"/>
                <a:gd name="T4" fmla="*/ 30 w 96"/>
                <a:gd name="T5" fmla="*/ 34 h 117"/>
                <a:gd name="T6" fmla="*/ 43 w 96"/>
                <a:gd name="T7" fmla="*/ 46 h 117"/>
                <a:gd name="T8" fmla="*/ 55 w 96"/>
                <a:gd name="T9" fmla="*/ 58 h 117"/>
                <a:gd name="T10" fmla="*/ 65 w 96"/>
                <a:gd name="T11" fmla="*/ 71 h 117"/>
                <a:gd name="T12" fmla="*/ 71 w 96"/>
                <a:gd name="T13" fmla="*/ 85 h 117"/>
                <a:gd name="T14" fmla="*/ 77 w 96"/>
                <a:gd name="T15" fmla="*/ 100 h 117"/>
                <a:gd name="T16" fmla="*/ 80 w 96"/>
                <a:gd name="T17" fmla="*/ 116 h 117"/>
                <a:gd name="T18" fmla="*/ 95 w 96"/>
                <a:gd name="T19" fmla="*/ 115 h 117"/>
                <a:gd name="T20" fmla="*/ 92 w 96"/>
                <a:gd name="T21" fmla="*/ 97 h 117"/>
                <a:gd name="T22" fmla="*/ 87 w 96"/>
                <a:gd name="T23" fmla="*/ 80 h 117"/>
                <a:gd name="T24" fmla="*/ 78 w 96"/>
                <a:gd name="T25" fmla="*/ 64 h 117"/>
                <a:gd name="T26" fmla="*/ 68 w 96"/>
                <a:gd name="T27" fmla="*/ 49 h 117"/>
                <a:gd name="T28" fmla="*/ 55 w 96"/>
                <a:gd name="T29" fmla="*/ 35 h 117"/>
                <a:gd name="T30" fmla="*/ 41 w 96"/>
                <a:gd name="T31" fmla="*/ 23 h 117"/>
                <a:gd name="T32" fmla="*/ 25 w 96"/>
                <a:gd name="T33" fmla="*/ 11 h 117"/>
                <a:gd name="T34" fmla="*/ 9 w 96"/>
                <a:gd name="T35" fmla="*/ 0 h 117"/>
                <a:gd name="T36" fmla="*/ 0 w 96"/>
                <a:gd name="T37" fmla="*/ 13 h 1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117"/>
                <a:gd name="T59" fmla="*/ 96 w 96"/>
                <a:gd name="T60" fmla="*/ 117 h 1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117">
                  <a:moveTo>
                    <a:pt x="0" y="13"/>
                  </a:moveTo>
                  <a:lnTo>
                    <a:pt x="16" y="23"/>
                  </a:lnTo>
                  <a:lnTo>
                    <a:pt x="30" y="34"/>
                  </a:lnTo>
                  <a:lnTo>
                    <a:pt x="43" y="46"/>
                  </a:lnTo>
                  <a:lnTo>
                    <a:pt x="55" y="58"/>
                  </a:lnTo>
                  <a:lnTo>
                    <a:pt x="65" y="71"/>
                  </a:lnTo>
                  <a:lnTo>
                    <a:pt x="71" y="85"/>
                  </a:lnTo>
                  <a:lnTo>
                    <a:pt x="77" y="100"/>
                  </a:lnTo>
                  <a:lnTo>
                    <a:pt x="80" y="116"/>
                  </a:lnTo>
                  <a:lnTo>
                    <a:pt x="95" y="115"/>
                  </a:lnTo>
                  <a:lnTo>
                    <a:pt x="92" y="97"/>
                  </a:lnTo>
                  <a:lnTo>
                    <a:pt x="87" y="80"/>
                  </a:lnTo>
                  <a:lnTo>
                    <a:pt x="78" y="64"/>
                  </a:lnTo>
                  <a:lnTo>
                    <a:pt x="68" y="49"/>
                  </a:lnTo>
                  <a:lnTo>
                    <a:pt x="55" y="35"/>
                  </a:lnTo>
                  <a:lnTo>
                    <a:pt x="41" y="23"/>
                  </a:lnTo>
                  <a:lnTo>
                    <a:pt x="25" y="11"/>
                  </a:lnTo>
                  <a:lnTo>
                    <a:pt x="9" y="0"/>
                  </a:lnTo>
                  <a:lnTo>
                    <a:pt x="0" y="13"/>
                  </a:lnTo>
                </a:path>
              </a:pathLst>
            </a:custGeom>
            <a:solidFill>
              <a:srgbClr val="000000"/>
            </a:solidFill>
            <a:ln w="12700" cap="rnd">
              <a:noFill/>
              <a:round/>
              <a:headEnd/>
              <a:tailEnd/>
            </a:ln>
          </p:spPr>
          <p:txBody>
            <a:bodyPr/>
            <a:lstStyle/>
            <a:p>
              <a:endParaRPr lang="en-US" dirty="0"/>
            </a:p>
          </p:txBody>
        </p:sp>
        <p:sp>
          <p:nvSpPr>
            <p:cNvPr id="48160" name="Freeform 59"/>
            <p:cNvSpPr>
              <a:spLocks/>
            </p:cNvSpPr>
            <p:nvPr/>
          </p:nvSpPr>
          <p:spPr bwMode="auto">
            <a:xfrm>
              <a:off x="1994" y="2923"/>
              <a:ext cx="50" cy="79"/>
            </a:xfrm>
            <a:custGeom>
              <a:avLst/>
              <a:gdLst>
                <a:gd name="T0" fmla="*/ 0 w 50"/>
                <a:gd name="T1" fmla="*/ 11 h 79"/>
                <a:gd name="T2" fmla="*/ 7 w 50"/>
                <a:gd name="T3" fmla="*/ 17 h 79"/>
                <a:gd name="T4" fmla="*/ 11 w 50"/>
                <a:gd name="T5" fmla="*/ 24 h 79"/>
                <a:gd name="T6" fmla="*/ 14 w 50"/>
                <a:gd name="T7" fmla="*/ 33 h 79"/>
                <a:gd name="T8" fmla="*/ 18 w 50"/>
                <a:gd name="T9" fmla="*/ 43 h 79"/>
                <a:gd name="T10" fmla="*/ 21 w 50"/>
                <a:gd name="T11" fmla="*/ 52 h 79"/>
                <a:gd name="T12" fmla="*/ 27 w 50"/>
                <a:gd name="T13" fmla="*/ 61 h 79"/>
                <a:gd name="T14" fmla="*/ 32 w 50"/>
                <a:gd name="T15" fmla="*/ 71 h 79"/>
                <a:gd name="T16" fmla="*/ 40 w 50"/>
                <a:gd name="T17" fmla="*/ 78 h 79"/>
                <a:gd name="T18" fmla="*/ 49 w 50"/>
                <a:gd name="T19" fmla="*/ 65 h 79"/>
                <a:gd name="T20" fmla="*/ 44 w 50"/>
                <a:gd name="T21" fmla="*/ 60 h 79"/>
                <a:gd name="T22" fmla="*/ 39 w 50"/>
                <a:gd name="T23" fmla="*/ 54 h 79"/>
                <a:gd name="T24" fmla="*/ 36 w 50"/>
                <a:gd name="T25" fmla="*/ 46 h 79"/>
                <a:gd name="T26" fmla="*/ 32 w 50"/>
                <a:gd name="T27" fmla="*/ 37 h 79"/>
                <a:gd name="T28" fmla="*/ 29 w 50"/>
                <a:gd name="T29" fmla="*/ 28 h 79"/>
                <a:gd name="T30" fmla="*/ 24 w 50"/>
                <a:gd name="T31" fmla="*/ 18 h 79"/>
                <a:gd name="T32" fmla="*/ 18 w 50"/>
                <a:gd name="T33" fmla="*/ 8 h 79"/>
                <a:gd name="T34" fmla="*/ 11 w 50"/>
                <a:gd name="T35" fmla="*/ 0 h 79"/>
                <a:gd name="T36" fmla="*/ 0 w 50"/>
                <a:gd name="T37" fmla="*/ 11 h 7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0"/>
                <a:gd name="T58" fmla="*/ 0 h 79"/>
                <a:gd name="T59" fmla="*/ 50 w 50"/>
                <a:gd name="T60" fmla="*/ 79 h 7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0" h="79">
                  <a:moveTo>
                    <a:pt x="0" y="11"/>
                  </a:moveTo>
                  <a:lnTo>
                    <a:pt x="7" y="17"/>
                  </a:lnTo>
                  <a:lnTo>
                    <a:pt x="11" y="24"/>
                  </a:lnTo>
                  <a:lnTo>
                    <a:pt x="14" y="33"/>
                  </a:lnTo>
                  <a:lnTo>
                    <a:pt x="18" y="43"/>
                  </a:lnTo>
                  <a:lnTo>
                    <a:pt x="21" y="52"/>
                  </a:lnTo>
                  <a:lnTo>
                    <a:pt x="27" y="61"/>
                  </a:lnTo>
                  <a:lnTo>
                    <a:pt x="32" y="71"/>
                  </a:lnTo>
                  <a:lnTo>
                    <a:pt x="40" y="78"/>
                  </a:lnTo>
                  <a:lnTo>
                    <a:pt x="49" y="65"/>
                  </a:lnTo>
                  <a:lnTo>
                    <a:pt x="44" y="60"/>
                  </a:lnTo>
                  <a:lnTo>
                    <a:pt x="39" y="54"/>
                  </a:lnTo>
                  <a:lnTo>
                    <a:pt x="36" y="46"/>
                  </a:lnTo>
                  <a:lnTo>
                    <a:pt x="32" y="37"/>
                  </a:lnTo>
                  <a:lnTo>
                    <a:pt x="29" y="28"/>
                  </a:lnTo>
                  <a:lnTo>
                    <a:pt x="24" y="18"/>
                  </a:lnTo>
                  <a:lnTo>
                    <a:pt x="18" y="8"/>
                  </a:lnTo>
                  <a:lnTo>
                    <a:pt x="11" y="0"/>
                  </a:lnTo>
                  <a:lnTo>
                    <a:pt x="0" y="11"/>
                  </a:lnTo>
                </a:path>
              </a:pathLst>
            </a:custGeom>
            <a:solidFill>
              <a:srgbClr val="000000"/>
            </a:solidFill>
            <a:ln w="12700" cap="rnd">
              <a:noFill/>
              <a:round/>
              <a:headEnd/>
              <a:tailEnd/>
            </a:ln>
          </p:spPr>
          <p:txBody>
            <a:bodyPr/>
            <a:lstStyle/>
            <a:p>
              <a:endParaRPr lang="en-US" dirty="0"/>
            </a:p>
          </p:txBody>
        </p:sp>
        <p:sp>
          <p:nvSpPr>
            <p:cNvPr id="48161" name="Freeform 60"/>
            <p:cNvSpPr>
              <a:spLocks/>
            </p:cNvSpPr>
            <p:nvPr/>
          </p:nvSpPr>
          <p:spPr bwMode="auto">
            <a:xfrm>
              <a:off x="1952" y="2900"/>
              <a:ext cx="49" cy="30"/>
            </a:xfrm>
            <a:custGeom>
              <a:avLst/>
              <a:gdLst>
                <a:gd name="T0" fmla="*/ 0 w 49"/>
                <a:gd name="T1" fmla="*/ 10 h 30"/>
                <a:gd name="T2" fmla="*/ 6 w 49"/>
                <a:gd name="T3" fmla="*/ 13 h 30"/>
                <a:gd name="T4" fmla="*/ 12 w 49"/>
                <a:gd name="T5" fmla="*/ 15 h 30"/>
                <a:gd name="T6" fmla="*/ 16 w 49"/>
                <a:gd name="T7" fmla="*/ 17 h 30"/>
                <a:gd name="T8" fmla="*/ 21 w 49"/>
                <a:gd name="T9" fmla="*/ 19 h 30"/>
                <a:gd name="T10" fmla="*/ 26 w 49"/>
                <a:gd name="T11" fmla="*/ 22 h 30"/>
                <a:gd name="T12" fmla="*/ 30 w 49"/>
                <a:gd name="T13" fmla="*/ 24 h 30"/>
                <a:gd name="T14" fmla="*/ 34 w 49"/>
                <a:gd name="T15" fmla="*/ 26 h 30"/>
                <a:gd name="T16" fmla="*/ 37 w 49"/>
                <a:gd name="T17" fmla="*/ 29 h 30"/>
                <a:gd name="T18" fmla="*/ 48 w 49"/>
                <a:gd name="T19" fmla="*/ 19 h 30"/>
                <a:gd name="T20" fmla="*/ 43 w 49"/>
                <a:gd name="T21" fmla="*/ 16 h 30"/>
                <a:gd name="T22" fmla="*/ 37 w 49"/>
                <a:gd name="T23" fmla="*/ 12 h 30"/>
                <a:gd name="T24" fmla="*/ 33 w 49"/>
                <a:gd name="T25" fmla="*/ 11 h 30"/>
                <a:gd name="T26" fmla="*/ 28 w 49"/>
                <a:gd name="T27" fmla="*/ 8 h 30"/>
                <a:gd name="T28" fmla="*/ 23 w 49"/>
                <a:gd name="T29" fmla="*/ 7 h 30"/>
                <a:gd name="T30" fmla="*/ 19 w 49"/>
                <a:gd name="T31" fmla="*/ 4 h 30"/>
                <a:gd name="T32" fmla="*/ 13 w 49"/>
                <a:gd name="T33" fmla="*/ 2 h 30"/>
                <a:gd name="T34" fmla="*/ 11 w 49"/>
                <a:gd name="T35" fmla="*/ 0 h 30"/>
                <a:gd name="T36" fmla="*/ 0 w 49"/>
                <a:gd name="T37" fmla="*/ 10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9"/>
                <a:gd name="T58" fmla="*/ 0 h 30"/>
                <a:gd name="T59" fmla="*/ 49 w 49"/>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9" h="30">
                  <a:moveTo>
                    <a:pt x="0" y="10"/>
                  </a:moveTo>
                  <a:lnTo>
                    <a:pt x="6" y="13"/>
                  </a:lnTo>
                  <a:lnTo>
                    <a:pt x="12" y="15"/>
                  </a:lnTo>
                  <a:lnTo>
                    <a:pt x="16" y="17"/>
                  </a:lnTo>
                  <a:lnTo>
                    <a:pt x="21" y="19"/>
                  </a:lnTo>
                  <a:lnTo>
                    <a:pt x="26" y="22"/>
                  </a:lnTo>
                  <a:lnTo>
                    <a:pt x="30" y="24"/>
                  </a:lnTo>
                  <a:lnTo>
                    <a:pt x="34" y="26"/>
                  </a:lnTo>
                  <a:lnTo>
                    <a:pt x="37" y="29"/>
                  </a:lnTo>
                  <a:lnTo>
                    <a:pt x="48" y="19"/>
                  </a:lnTo>
                  <a:lnTo>
                    <a:pt x="43" y="16"/>
                  </a:lnTo>
                  <a:lnTo>
                    <a:pt x="37" y="12"/>
                  </a:lnTo>
                  <a:lnTo>
                    <a:pt x="33" y="11"/>
                  </a:lnTo>
                  <a:lnTo>
                    <a:pt x="28" y="8"/>
                  </a:lnTo>
                  <a:lnTo>
                    <a:pt x="23" y="7"/>
                  </a:lnTo>
                  <a:lnTo>
                    <a:pt x="19" y="4"/>
                  </a:lnTo>
                  <a:lnTo>
                    <a:pt x="13" y="2"/>
                  </a:lnTo>
                  <a:lnTo>
                    <a:pt x="11" y="0"/>
                  </a:lnTo>
                  <a:lnTo>
                    <a:pt x="0" y="10"/>
                  </a:lnTo>
                </a:path>
              </a:pathLst>
            </a:custGeom>
            <a:solidFill>
              <a:srgbClr val="000000"/>
            </a:solidFill>
            <a:ln w="12700" cap="rnd">
              <a:noFill/>
              <a:round/>
              <a:headEnd/>
              <a:tailEnd/>
            </a:ln>
          </p:spPr>
          <p:txBody>
            <a:bodyPr/>
            <a:lstStyle/>
            <a:p>
              <a:endParaRPr lang="en-US" dirty="0"/>
            </a:p>
          </p:txBody>
        </p:sp>
        <p:sp>
          <p:nvSpPr>
            <p:cNvPr id="48162" name="Freeform 61"/>
            <p:cNvSpPr>
              <a:spLocks/>
            </p:cNvSpPr>
            <p:nvPr/>
          </p:nvSpPr>
          <p:spPr bwMode="auto">
            <a:xfrm>
              <a:off x="1869" y="2827"/>
              <a:ext cx="90" cy="80"/>
            </a:xfrm>
            <a:custGeom>
              <a:avLst/>
              <a:gdLst>
                <a:gd name="T0" fmla="*/ 0 w 90"/>
                <a:gd name="T1" fmla="*/ 4 h 80"/>
                <a:gd name="T2" fmla="*/ 7 w 90"/>
                <a:gd name="T3" fmla="*/ 17 h 80"/>
                <a:gd name="T4" fmla="*/ 14 w 90"/>
                <a:gd name="T5" fmla="*/ 28 h 80"/>
                <a:gd name="T6" fmla="*/ 24 w 90"/>
                <a:gd name="T7" fmla="*/ 38 h 80"/>
                <a:gd name="T8" fmla="*/ 33 w 90"/>
                <a:gd name="T9" fmla="*/ 46 h 80"/>
                <a:gd name="T10" fmla="*/ 45 w 90"/>
                <a:gd name="T11" fmla="*/ 55 h 80"/>
                <a:gd name="T12" fmla="*/ 56 w 90"/>
                <a:gd name="T13" fmla="*/ 63 h 80"/>
                <a:gd name="T14" fmla="*/ 67 w 90"/>
                <a:gd name="T15" fmla="*/ 71 h 80"/>
                <a:gd name="T16" fmla="*/ 78 w 90"/>
                <a:gd name="T17" fmla="*/ 79 h 80"/>
                <a:gd name="T18" fmla="*/ 89 w 90"/>
                <a:gd name="T19" fmla="*/ 68 h 80"/>
                <a:gd name="T20" fmla="*/ 77 w 90"/>
                <a:gd name="T21" fmla="*/ 59 h 80"/>
                <a:gd name="T22" fmla="*/ 66 w 90"/>
                <a:gd name="T23" fmla="*/ 52 h 80"/>
                <a:gd name="T24" fmla="*/ 54 w 90"/>
                <a:gd name="T25" fmla="*/ 44 h 80"/>
                <a:gd name="T26" fmla="*/ 44 w 90"/>
                <a:gd name="T27" fmla="*/ 36 h 80"/>
                <a:gd name="T28" fmla="*/ 34 w 90"/>
                <a:gd name="T29" fmla="*/ 28 h 80"/>
                <a:gd name="T30" fmla="*/ 26 w 90"/>
                <a:gd name="T31" fmla="*/ 20 h 80"/>
                <a:gd name="T32" fmla="*/ 20 w 90"/>
                <a:gd name="T33" fmla="*/ 10 h 80"/>
                <a:gd name="T34" fmla="*/ 15 w 90"/>
                <a:gd name="T35" fmla="*/ 0 h 80"/>
                <a:gd name="T36" fmla="*/ 0 w 90"/>
                <a:gd name="T37" fmla="*/ 4 h 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
                <a:gd name="T58" fmla="*/ 0 h 80"/>
                <a:gd name="T59" fmla="*/ 90 w 90"/>
                <a:gd name="T60" fmla="*/ 80 h 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 h="80">
                  <a:moveTo>
                    <a:pt x="0" y="4"/>
                  </a:moveTo>
                  <a:lnTo>
                    <a:pt x="7" y="17"/>
                  </a:lnTo>
                  <a:lnTo>
                    <a:pt x="14" y="28"/>
                  </a:lnTo>
                  <a:lnTo>
                    <a:pt x="24" y="38"/>
                  </a:lnTo>
                  <a:lnTo>
                    <a:pt x="33" y="46"/>
                  </a:lnTo>
                  <a:lnTo>
                    <a:pt x="45" y="55"/>
                  </a:lnTo>
                  <a:lnTo>
                    <a:pt x="56" y="63"/>
                  </a:lnTo>
                  <a:lnTo>
                    <a:pt x="67" y="71"/>
                  </a:lnTo>
                  <a:lnTo>
                    <a:pt x="78" y="79"/>
                  </a:lnTo>
                  <a:lnTo>
                    <a:pt x="89" y="68"/>
                  </a:lnTo>
                  <a:lnTo>
                    <a:pt x="77" y="59"/>
                  </a:lnTo>
                  <a:lnTo>
                    <a:pt x="66" y="52"/>
                  </a:lnTo>
                  <a:lnTo>
                    <a:pt x="54" y="44"/>
                  </a:lnTo>
                  <a:lnTo>
                    <a:pt x="44" y="36"/>
                  </a:lnTo>
                  <a:lnTo>
                    <a:pt x="34" y="28"/>
                  </a:lnTo>
                  <a:lnTo>
                    <a:pt x="26" y="20"/>
                  </a:lnTo>
                  <a:lnTo>
                    <a:pt x="20" y="10"/>
                  </a:lnTo>
                  <a:lnTo>
                    <a:pt x="15" y="0"/>
                  </a:lnTo>
                  <a:lnTo>
                    <a:pt x="0" y="4"/>
                  </a:lnTo>
                </a:path>
              </a:pathLst>
            </a:custGeom>
            <a:solidFill>
              <a:srgbClr val="000000"/>
            </a:solidFill>
            <a:ln w="12700" cap="rnd">
              <a:noFill/>
              <a:round/>
              <a:headEnd/>
              <a:tailEnd/>
            </a:ln>
          </p:spPr>
          <p:txBody>
            <a:bodyPr/>
            <a:lstStyle/>
            <a:p>
              <a:endParaRPr lang="en-US" dirty="0"/>
            </a:p>
          </p:txBody>
        </p:sp>
        <p:sp>
          <p:nvSpPr>
            <p:cNvPr id="48163" name="Freeform 62"/>
            <p:cNvSpPr>
              <a:spLocks/>
            </p:cNvSpPr>
            <p:nvPr/>
          </p:nvSpPr>
          <p:spPr bwMode="auto">
            <a:xfrm>
              <a:off x="1851" y="2756"/>
              <a:ext cx="29" cy="70"/>
            </a:xfrm>
            <a:custGeom>
              <a:avLst/>
              <a:gdLst>
                <a:gd name="T0" fmla="*/ 0 w 29"/>
                <a:gd name="T1" fmla="*/ 6 h 70"/>
                <a:gd name="T2" fmla="*/ 2 w 29"/>
                <a:gd name="T3" fmla="*/ 14 h 70"/>
                <a:gd name="T4" fmla="*/ 5 w 29"/>
                <a:gd name="T5" fmla="*/ 20 h 70"/>
                <a:gd name="T6" fmla="*/ 7 w 29"/>
                <a:gd name="T7" fmla="*/ 28 h 70"/>
                <a:gd name="T8" fmla="*/ 8 w 29"/>
                <a:gd name="T9" fmla="*/ 35 h 70"/>
                <a:gd name="T10" fmla="*/ 10 w 29"/>
                <a:gd name="T11" fmla="*/ 43 h 70"/>
                <a:gd name="T12" fmla="*/ 11 w 29"/>
                <a:gd name="T13" fmla="*/ 52 h 70"/>
                <a:gd name="T14" fmla="*/ 12 w 29"/>
                <a:gd name="T15" fmla="*/ 61 h 70"/>
                <a:gd name="T16" fmla="*/ 15 w 29"/>
                <a:gd name="T17" fmla="*/ 69 h 70"/>
                <a:gd name="T18" fmla="*/ 28 w 29"/>
                <a:gd name="T19" fmla="*/ 65 h 70"/>
                <a:gd name="T20" fmla="*/ 26 w 29"/>
                <a:gd name="T21" fmla="*/ 57 h 70"/>
                <a:gd name="T22" fmla="*/ 24 w 29"/>
                <a:gd name="T23" fmla="*/ 50 h 70"/>
                <a:gd name="T24" fmla="*/ 23 w 29"/>
                <a:gd name="T25" fmla="*/ 40 h 70"/>
                <a:gd name="T26" fmla="*/ 21 w 29"/>
                <a:gd name="T27" fmla="*/ 32 h 70"/>
                <a:gd name="T28" fmla="*/ 20 w 29"/>
                <a:gd name="T29" fmla="*/ 25 h 70"/>
                <a:gd name="T30" fmla="*/ 18 w 29"/>
                <a:gd name="T31" fmla="*/ 17 h 70"/>
                <a:gd name="T32" fmla="*/ 16 w 29"/>
                <a:gd name="T33" fmla="*/ 8 h 70"/>
                <a:gd name="T34" fmla="*/ 12 w 29"/>
                <a:gd name="T35" fmla="*/ 0 h 70"/>
                <a:gd name="T36" fmla="*/ 0 w 29"/>
                <a:gd name="T37" fmla="*/ 6 h 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70"/>
                <a:gd name="T59" fmla="*/ 29 w 29"/>
                <a:gd name="T60" fmla="*/ 70 h 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70">
                  <a:moveTo>
                    <a:pt x="0" y="6"/>
                  </a:moveTo>
                  <a:lnTo>
                    <a:pt x="2" y="14"/>
                  </a:lnTo>
                  <a:lnTo>
                    <a:pt x="5" y="20"/>
                  </a:lnTo>
                  <a:lnTo>
                    <a:pt x="7" y="28"/>
                  </a:lnTo>
                  <a:lnTo>
                    <a:pt x="8" y="35"/>
                  </a:lnTo>
                  <a:lnTo>
                    <a:pt x="10" y="43"/>
                  </a:lnTo>
                  <a:lnTo>
                    <a:pt x="11" y="52"/>
                  </a:lnTo>
                  <a:lnTo>
                    <a:pt x="12" y="61"/>
                  </a:lnTo>
                  <a:lnTo>
                    <a:pt x="15" y="69"/>
                  </a:lnTo>
                  <a:lnTo>
                    <a:pt x="28" y="65"/>
                  </a:lnTo>
                  <a:lnTo>
                    <a:pt x="26" y="57"/>
                  </a:lnTo>
                  <a:lnTo>
                    <a:pt x="24" y="50"/>
                  </a:lnTo>
                  <a:lnTo>
                    <a:pt x="23" y="40"/>
                  </a:lnTo>
                  <a:lnTo>
                    <a:pt x="21" y="32"/>
                  </a:lnTo>
                  <a:lnTo>
                    <a:pt x="20" y="25"/>
                  </a:lnTo>
                  <a:lnTo>
                    <a:pt x="18" y="17"/>
                  </a:lnTo>
                  <a:lnTo>
                    <a:pt x="16" y="8"/>
                  </a:lnTo>
                  <a:lnTo>
                    <a:pt x="12" y="0"/>
                  </a:lnTo>
                  <a:lnTo>
                    <a:pt x="0" y="6"/>
                  </a:lnTo>
                </a:path>
              </a:pathLst>
            </a:custGeom>
            <a:solidFill>
              <a:srgbClr val="000000"/>
            </a:solidFill>
            <a:ln w="12700" cap="rnd">
              <a:noFill/>
              <a:round/>
              <a:headEnd/>
              <a:tailEnd/>
            </a:ln>
          </p:spPr>
          <p:txBody>
            <a:bodyPr/>
            <a:lstStyle/>
            <a:p>
              <a:endParaRPr lang="en-US" dirty="0"/>
            </a:p>
          </p:txBody>
        </p:sp>
        <p:sp>
          <p:nvSpPr>
            <p:cNvPr id="48164" name="Freeform 63"/>
            <p:cNvSpPr>
              <a:spLocks/>
            </p:cNvSpPr>
            <p:nvPr/>
          </p:nvSpPr>
          <p:spPr bwMode="auto">
            <a:xfrm>
              <a:off x="1774" y="2666"/>
              <a:ext cx="86" cy="92"/>
            </a:xfrm>
            <a:custGeom>
              <a:avLst/>
              <a:gdLst>
                <a:gd name="T0" fmla="*/ 0 w 86"/>
                <a:gd name="T1" fmla="*/ 8 h 92"/>
                <a:gd name="T2" fmla="*/ 8 w 86"/>
                <a:gd name="T3" fmla="*/ 20 h 92"/>
                <a:gd name="T4" fmla="*/ 18 w 86"/>
                <a:gd name="T5" fmla="*/ 31 h 92"/>
                <a:gd name="T6" fmla="*/ 26 w 86"/>
                <a:gd name="T7" fmla="*/ 41 h 92"/>
                <a:gd name="T8" fmla="*/ 36 w 86"/>
                <a:gd name="T9" fmla="*/ 51 h 92"/>
                <a:gd name="T10" fmla="*/ 46 w 86"/>
                <a:gd name="T11" fmla="*/ 61 h 92"/>
                <a:gd name="T12" fmla="*/ 56 w 86"/>
                <a:gd name="T13" fmla="*/ 71 h 92"/>
                <a:gd name="T14" fmla="*/ 64 w 86"/>
                <a:gd name="T15" fmla="*/ 81 h 92"/>
                <a:gd name="T16" fmla="*/ 72 w 86"/>
                <a:gd name="T17" fmla="*/ 91 h 92"/>
                <a:gd name="T18" fmla="*/ 85 w 86"/>
                <a:gd name="T19" fmla="*/ 84 h 92"/>
                <a:gd name="T20" fmla="*/ 78 w 86"/>
                <a:gd name="T21" fmla="*/ 72 h 92"/>
                <a:gd name="T22" fmla="*/ 68 w 86"/>
                <a:gd name="T23" fmla="*/ 61 h 92"/>
                <a:gd name="T24" fmla="*/ 58 w 86"/>
                <a:gd name="T25" fmla="*/ 51 h 92"/>
                <a:gd name="T26" fmla="*/ 49 w 86"/>
                <a:gd name="T27" fmla="*/ 41 h 92"/>
                <a:gd name="T28" fmla="*/ 38 w 86"/>
                <a:gd name="T29" fmla="*/ 31 h 92"/>
                <a:gd name="T30" fmla="*/ 30 w 86"/>
                <a:gd name="T31" fmla="*/ 21 h 92"/>
                <a:gd name="T32" fmla="*/ 21 w 86"/>
                <a:gd name="T33" fmla="*/ 11 h 92"/>
                <a:gd name="T34" fmla="*/ 13 w 86"/>
                <a:gd name="T35" fmla="*/ 1 h 92"/>
                <a:gd name="T36" fmla="*/ 13 w 86"/>
                <a:gd name="T37" fmla="*/ 0 h 92"/>
                <a:gd name="T38" fmla="*/ 0 w 86"/>
                <a:gd name="T39" fmla="*/ 8 h 9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6"/>
                <a:gd name="T61" fmla="*/ 0 h 92"/>
                <a:gd name="T62" fmla="*/ 86 w 86"/>
                <a:gd name="T63" fmla="*/ 92 h 9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6" h="92">
                  <a:moveTo>
                    <a:pt x="0" y="8"/>
                  </a:moveTo>
                  <a:lnTo>
                    <a:pt x="8" y="20"/>
                  </a:lnTo>
                  <a:lnTo>
                    <a:pt x="18" y="31"/>
                  </a:lnTo>
                  <a:lnTo>
                    <a:pt x="26" y="41"/>
                  </a:lnTo>
                  <a:lnTo>
                    <a:pt x="36" y="51"/>
                  </a:lnTo>
                  <a:lnTo>
                    <a:pt x="46" y="61"/>
                  </a:lnTo>
                  <a:lnTo>
                    <a:pt x="56" y="71"/>
                  </a:lnTo>
                  <a:lnTo>
                    <a:pt x="64" y="81"/>
                  </a:lnTo>
                  <a:lnTo>
                    <a:pt x="72" y="91"/>
                  </a:lnTo>
                  <a:lnTo>
                    <a:pt x="85" y="84"/>
                  </a:lnTo>
                  <a:lnTo>
                    <a:pt x="78" y="72"/>
                  </a:lnTo>
                  <a:lnTo>
                    <a:pt x="68" y="61"/>
                  </a:lnTo>
                  <a:lnTo>
                    <a:pt x="58" y="51"/>
                  </a:lnTo>
                  <a:lnTo>
                    <a:pt x="49" y="41"/>
                  </a:lnTo>
                  <a:lnTo>
                    <a:pt x="38" y="31"/>
                  </a:lnTo>
                  <a:lnTo>
                    <a:pt x="30" y="21"/>
                  </a:lnTo>
                  <a:lnTo>
                    <a:pt x="21" y="11"/>
                  </a:lnTo>
                  <a:lnTo>
                    <a:pt x="13" y="1"/>
                  </a:lnTo>
                  <a:lnTo>
                    <a:pt x="13" y="0"/>
                  </a:lnTo>
                  <a:lnTo>
                    <a:pt x="0" y="8"/>
                  </a:lnTo>
                </a:path>
              </a:pathLst>
            </a:custGeom>
            <a:solidFill>
              <a:srgbClr val="000000"/>
            </a:solidFill>
            <a:ln w="12700" cap="rnd">
              <a:noFill/>
              <a:round/>
              <a:headEnd/>
              <a:tailEnd/>
            </a:ln>
          </p:spPr>
          <p:txBody>
            <a:bodyPr/>
            <a:lstStyle/>
            <a:p>
              <a:endParaRPr lang="en-US" dirty="0"/>
            </a:p>
          </p:txBody>
        </p:sp>
        <p:sp>
          <p:nvSpPr>
            <p:cNvPr id="48165" name="Freeform 64"/>
            <p:cNvSpPr>
              <a:spLocks/>
            </p:cNvSpPr>
            <p:nvPr/>
          </p:nvSpPr>
          <p:spPr bwMode="auto">
            <a:xfrm>
              <a:off x="1745" y="2554"/>
              <a:ext cx="38" cy="116"/>
            </a:xfrm>
            <a:custGeom>
              <a:avLst/>
              <a:gdLst>
                <a:gd name="T0" fmla="*/ 3 w 38"/>
                <a:gd name="T1" fmla="*/ 0 h 116"/>
                <a:gd name="T2" fmla="*/ 2 w 38"/>
                <a:gd name="T3" fmla="*/ 15 h 116"/>
                <a:gd name="T4" fmla="*/ 0 w 38"/>
                <a:gd name="T5" fmla="*/ 30 h 116"/>
                <a:gd name="T6" fmla="*/ 2 w 38"/>
                <a:gd name="T7" fmla="*/ 45 h 116"/>
                <a:gd name="T8" fmla="*/ 3 w 38"/>
                <a:gd name="T9" fmla="*/ 60 h 116"/>
                <a:gd name="T10" fmla="*/ 7 w 38"/>
                <a:gd name="T11" fmla="*/ 74 h 116"/>
                <a:gd name="T12" fmla="*/ 11 w 38"/>
                <a:gd name="T13" fmla="*/ 88 h 116"/>
                <a:gd name="T14" fmla="*/ 17 w 38"/>
                <a:gd name="T15" fmla="*/ 102 h 116"/>
                <a:gd name="T16" fmla="*/ 25 w 38"/>
                <a:gd name="T17" fmla="*/ 115 h 116"/>
                <a:gd name="T18" fmla="*/ 37 w 38"/>
                <a:gd name="T19" fmla="*/ 106 h 116"/>
                <a:gd name="T20" fmla="*/ 30 w 38"/>
                <a:gd name="T21" fmla="*/ 95 h 116"/>
                <a:gd name="T22" fmla="*/ 25 w 38"/>
                <a:gd name="T23" fmla="*/ 83 h 116"/>
                <a:gd name="T24" fmla="*/ 21 w 38"/>
                <a:gd name="T25" fmla="*/ 70 h 116"/>
                <a:gd name="T26" fmla="*/ 17 w 38"/>
                <a:gd name="T27" fmla="*/ 57 h 116"/>
                <a:gd name="T28" fmla="*/ 15 w 38"/>
                <a:gd name="T29" fmla="*/ 44 h 116"/>
                <a:gd name="T30" fmla="*/ 15 w 38"/>
                <a:gd name="T31" fmla="*/ 30 h 116"/>
                <a:gd name="T32" fmla="*/ 15 w 38"/>
                <a:gd name="T33" fmla="*/ 17 h 116"/>
                <a:gd name="T34" fmla="*/ 17 w 38"/>
                <a:gd name="T35" fmla="*/ 3 h 116"/>
                <a:gd name="T36" fmla="*/ 3 w 38"/>
                <a:gd name="T37" fmla="*/ 0 h 1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16"/>
                <a:gd name="T59" fmla="*/ 38 w 38"/>
                <a:gd name="T60" fmla="*/ 116 h 1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16">
                  <a:moveTo>
                    <a:pt x="3" y="0"/>
                  </a:moveTo>
                  <a:lnTo>
                    <a:pt x="2" y="15"/>
                  </a:lnTo>
                  <a:lnTo>
                    <a:pt x="0" y="30"/>
                  </a:lnTo>
                  <a:lnTo>
                    <a:pt x="2" y="45"/>
                  </a:lnTo>
                  <a:lnTo>
                    <a:pt x="3" y="60"/>
                  </a:lnTo>
                  <a:lnTo>
                    <a:pt x="7" y="74"/>
                  </a:lnTo>
                  <a:lnTo>
                    <a:pt x="11" y="88"/>
                  </a:lnTo>
                  <a:lnTo>
                    <a:pt x="17" y="102"/>
                  </a:lnTo>
                  <a:lnTo>
                    <a:pt x="25" y="115"/>
                  </a:lnTo>
                  <a:lnTo>
                    <a:pt x="37" y="106"/>
                  </a:lnTo>
                  <a:lnTo>
                    <a:pt x="30" y="95"/>
                  </a:lnTo>
                  <a:lnTo>
                    <a:pt x="25" y="83"/>
                  </a:lnTo>
                  <a:lnTo>
                    <a:pt x="21" y="70"/>
                  </a:lnTo>
                  <a:lnTo>
                    <a:pt x="17" y="57"/>
                  </a:lnTo>
                  <a:lnTo>
                    <a:pt x="15" y="44"/>
                  </a:lnTo>
                  <a:lnTo>
                    <a:pt x="15" y="30"/>
                  </a:lnTo>
                  <a:lnTo>
                    <a:pt x="15" y="17"/>
                  </a:lnTo>
                  <a:lnTo>
                    <a:pt x="17" y="3"/>
                  </a:lnTo>
                  <a:lnTo>
                    <a:pt x="3" y="0"/>
                  </a:lnTo>
                </a:path>
              </a:pathLst>
            </a:custGeom>
            <a:solidFill>
              <a:srgbClr val="000000"/>
            </a:solidFill>
            <a:ln w="12700" cap="rnd">
              <a:noFill/>
              <a:round/>
              <a:headEnd/>
              <a:tailEnd/>
            </a:ln>
          </p:spPr>
          <p:txBody>
            <a:bodyPr/>
            <a:lstStyle/>
            <a:p>
              <a:endParaRPr lang="en-US" dirty="0"/>
            </a:p>
          </p:txBody>
        </p:sp>
        <p:sp>
          <p:nvSpPr>
            <p:cNvPr id="48166" name="Freeform 65"/>
            <p:cNvSpPr>
              <a:spLocks/>
            </p:cNvSpPr>
            <p:nvPr/>
          </p:nvSpPr>
          <p:spPr bwMode="auto">
            <a:xfrm>
              <a:off x="1749" y="2362"/>
              <a:ext cx="25" cy="190"/>
            </a:xfrm>
            <a:custGeom>
              <a:avLst/>
              <a:gdLst>
                <a:gd name="T0" fmla="*/ 10 w 25"/>
                <a:gd name="T1" fmla="*/ 0 h 190"/>
                <a:gd name="T2" fmla="*/ 10 w 25"/>
                <a:gd name="T3" fmla="*/ 11 h 190"/>
                <a:gd name="T4" fmla="*/ 10 w 25"/>
                <a:gd name="T5" fmla="*/ 23 h 190"/>
                <a:gd name="T6" fmla="*/ 10 w 25"/>
                <a:gd name="T7" fmla="*/ 34 h 190"/>
                <a:gd name="T8" fmla="*/ 10 w 25"/>
                <a:gd name="T9" fmla="*/ 46 h 190"/>
                <a:gd name="T10" fmla="*/ 10 w 25"/>
                <a:gd name="T11" fmla="*/ 57 h 190"/>
                <a:gd name="T12" fmla="*/ 10 w 25"/>
                <a:gd name="T13" fmla="*/ 69 h 190"/>
                <a:gd name="T14" fmla="*/ 10 w 25"/>
                <a:gd name="T15" fmla="*/ 79 h 190"/>
                <a:gd name="T16" fmla="*/ 9 w 25"/>
                <a:gd name="T17" fmla="*/ 91 h 190"/>
                <a:gd name="T18" fmla="*/ 8 w 25"/>
                <a:gd name="T19" fmla="*/ 103 h 190"/>
                <a:gd name="T20" fmla="*/ 7 w 25"/>
                <a:gd name="T21" fmla="*/ 114 h 190"/>
                <a:gd name="T22" fmla="*/ 6 w 25"/>
                <a:gd name="T23" fmla="*/ 127 h 190"/>
                <a:gd name="T24" fmla="*/ 6 w 25"/>
                <a:gd name="T25" fmla="*/ 139 h 190"/>
                <a:gd name="T26" fmla="*/ 4 w 25"/>
                <a:gd name="T27" fmla="*/ 150 h 190"/>
                <a:gd name="T28" fmla="*/ 3 w 25"/>
                <a:gd name="T29" fmla="*/ 162 h 190"/>
                <a:gd name="T30" fmla="*/ 2 w 25"/>
                <a:gd name="T31" fmla="*/ 173 h 190"/>
                <a:gd name="T32" fmla="*/ 0 w 25"/>
                <a:gd name="T33" fmla="*/ 186 h 190"/>
                <a:gd name="T34" fmla="*/ 13 w 25"/>
                <a:gd name="T35" fmla="*/ 189 h 190"/>
                <a:gd name="T36" fmla="*/ 14 w 25"/>
                <a:gd name="T37" fmla="*/ 176 h 190"/>
                <a:gd name="T38" fmla="*/ 16 w 25"/>
                <a:gd name="T39" fmla="*/ 164 h 190"/>
                <a:gd name="T40" fmla="*/ 17 w 25"/>
                <a:gd name="T41" fmla="*/ 152 h 190"/>
                <a:gd name="T42" fmla="*/ 18 w 25"/>
                <a:gd name="T43" fmla="*/ 140 h 190"/>
                <a:gd name="T44" fmla="*/ 20 w 25"/>
                <a:gd name="T45" fmla="*/ 128 h 190"/>
                <a:gd name="T46" fmla="*/ 20 w 25"/>
                <a:gd name="T47" fmla="*/ 116 h 190"/>
                <a:gd name="T48" fmla="*/ 21 w 25"/>
                <a:gd name="T49" fmla="*/ 105 h 190"/>
                <a:gd name="T50" fmla="*/ 22 w 25"/>
                <a:gd name="T51" fmla="*/ 93 h 190"/>
                <a:gd name="T52" fmla="*/ 22 w 25"/>
                <a:gd name="T53" fmla="*/ 81 h 190"/>
                <a:gd name="T54" fmla="*/ 23 w 25"/>
                <a:gd name="T55" fmla="*/ 69 h 190"/>
                <a:gd name="T56" fmla="*/ 23 w 25"/>
                <a:gd name="T57" fmla="*/ 57 h 190"/>
                <a:gd name="T58" fmla="*/ 24 w 25"/>
                <a:gd name="T59" fmla="*/ 46 h 190"/>
                <a:gd name="T60" fmla="*/ 24 w 25"/>
                <a:gd name="T61" fmla="*/ 34 h 190"/>
                <a:gd name="T62" fmla="*/ 24 w 25"/>
                <a:gd name="T63" fmla="*/ 23 h 190"/>
                <a:gd name="T64" fmla="*/ 23 w 25"/>
                <a:gd name="T65" fmla="*/ 11 h 190"/>
                <a:gd name="T66" fmla="*/ 23 w 25"/>
                <a:gd name="T67" fmla="*/ 0 h 190"/>
                <a:gd name="T68" fmla="*/ 10 w 25"/>
                <a:gd name="T69" fmla="*/ 0 h 1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
                <a:gd name="T106" fmla="*/ 0 h 190"/>
                <a:gd name="T107" fmla="*/ 25 w 25"/>
                <a:gd name="T108" fmla="*/ 190 h 1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 h="190">
                  <a:moveTo>
                    <a:pt x="10" y="0"/>
                  </a:moveTo>
                  <a:lnTo>
                    <a:pt x="10" y="11"/>
                  </a:lnTo>
                  <a:lnTo>
                    <a:pt x="10" y="23"/>
                  </a:lnTo>
                  <a:lnTo>
                    <a:pt x="10" y="34"/>
                  </a:lnTo>
                  <a:lnTo>
                    <a:pt x="10" y="46"/>
                  </a:lnTo>
                  <a:lnTo>
                    <a:pt x="10" y="57"/>
                  </a:lnTo>
                  <a:lnTo>
                    <a:pt x="10" y="69"/>
                  </a:lnTo>
                  <a:lnTo>
                    <a:pt x="10" y="79"/>
                  </a:lnTo>
                  <a:lnTo>
                    <a:pt x="9" y="91"/>
                  </a:lnTo>
                  <a:lnTo>
                    <a:pt x="8" y="103"/>
                  </a:lnTo>
                  <a:lnTo>
                    <a:pt x="7" y="114"/>
                  </a:lnTo>
                  <a:lnTo>
                    <a:pt x="6" y="127"/>
                  </a:lnTo>
                  <a:lnTo>
                    <a:pt x="6" y="139"/>
                  </a:lnTo>
                  <a:lnTo>
                    <a:pt x="4" y="150"/>
                  </a:lnTo>
                  <a:lnTo>
                    <a:pt x="3" y="162"/>
                  </a:lnTo>
                  <a:lnTo>
                    <a:pt x="2" y="173"/>
                  </a:lnTo>
                  <a:lnTo>
                    <a:pt x="0" y="186"/>
                  </a:lnTo>
                  <a:lnTo>
                    <a:pt x="13" y="189"/>
                  </a:lnTo>
                  <a:lnTo>
                    <a:pt x="14" y="176"/>
                  </a:lnTo>
                  <a:lnTo>
                    <a:pt x="16" y="164"/>
                  </a:lnTo>
                  <a:lnTo>
                    <a:pt x="17" y="152"/>
                  </a:lnTo>
                  <a:lnTo>
                    <a:pt x="18" y="140"/>
                  </a:lnTo>
                  <a:lnTo>
                    <a:pt x="20" y="128"/>
                  </a:lnTo>
                  <a:lnTo>
                    <a:pt x="20" y="116"/>
                  </a:lnTo>
                  <a:lnTo>
                    <a:pt x="21" y="105"/>
                  </a:lnTo>
                  <a:lnTo>
                    <a:pt x="22" y="93"/>
                  </a:lnTo>
                  <a:lnTo>
                    <a:pt x="22" y="81"/>
                  </a:lnTo>
                  <a:lnTo>
                    <a:pt x="23" y="69"/>
                  </a:lnTo>
                  <a:lnTo>
                    <a:pt x="23" y="57"/>
                  </a:lnTo>
                  <a:lnTo>
                    <a:pt x="24" y="46"/>
                  </a:lnTo>
                  <a:lnTo>
                    <a:pt x="24" y="34"/>
                  </a:lnTo>
                  <a:lnTo>
                    <a:pt x="24" y="23"/>
                  </a:lnTo>
                  <a:lnTo>
                    <a:pt x="23" y="11"/>
                  </a:lnTo>
                  <a:lnTo>
                    <a:pt x="23" y="0"/>
                  </a:lnTo>
                  <a:lnTo>
                    <a:pt x="10" y="0"/>
                  </a:lnTo>
                </a:path>
              </a:pathLst>
            </a:custGeom>
            <a:solidFill>
              <a:srgbClr val="000000"/>
            </a:solidFill>
            <a:ln w="12700" cap="rnd">
              <a:noFill/>
              <a:round/>
              <a:headEnd/>
              <a:tailEnd/>
            </a:ln>
          </p:spPr>
          <p:txBody>
            <a:bodyPr/>
            <a:lstStyle/>
            <a:p>
              <a:endParaRPr lang="en-US" dirty="0"/>
            </a:p>
          </p:txBody>
        </p:sp>
        <p:sp>
          <p:nvSpPr>
            <p:cNvPr id="48167" name="Freeform 66"/>
            <p:cNvSpPr>
              <a:spLocks/>
            </p:cNvSpPr>
            <p:nvPr/>
          </p:nvSpPr>
          <p:spPr bwMode="auto">
            <a:xfrm>
              <a:off x="1755" y="2315"/>
              <a:ext cx="18" cy="42"/>
            </a:xfrm>
            <a:custGeom>
              <a:avLst/>
              <a:gdLst>
                <a:gd name="T0" fmla="*/ 1 w 18"/>
                <a:gd name="T1" fmla="*/ 0 h 42"/>
                <a:gd name="T2" fmla="*/ 1 w 18"/>
                <a:gd name="T3" fmla="*/ 6 h 42"/>
                <a:gd name="T4" fmla="*/ 0 w 18"/>
                <a:gd name="T5" fmla="*/ 11 h 42"/>
                <a:gd name="T6" fmla="*/ 1 w 18"/>
                <a:gd name="T7" fmla="*/ 17 h 42"/>
                <a:gd name="T8" fmla="*/ 1 w 18"/>
                <a:gd name="T9" fmla="*/ 23 h 42"/>
                <a:gd name="T10" fmla="*/ 2 w 18"/>
                <a:gd name="T11" fmla="*/ 28 h 42"/>
                <a:gd name="T12" fmla="*/ 4 w 18"/>
                <a:gd name="T13" fmla="*/ 32 h 42"/>
                <a:gd name="T14" fmla="*/ 4 w 18"/>
                <a:gd name="T15" fmla="*/ 37 h 42"/>
                <a:gd name="T16" fmla="*/ 4 w 18"/>
                <a:gd name="T17" fmla="*/ 41 h 42"/>
                <a:gd name="T18" fmla="*/ 17 w 18"/>
                <a:gd name="T19" fmla="*/ 41 h 42"/>
                <a:gd name="T20" fmla="*/ 16 w 18"/>
                <a:gd name="T21" fmla="*/ 36 h 42"/>
                <a:gd name="T22" fmla="*/ 16 w 18"/>
                <a:gd name="T23" fmla="*/ 30 h 42"/>
                <a:gd name="T24" fmla="*/ 14 w 18"/>
                <a:gd name="T25" fmla="*/ 25 h 42"/>
                <a:gd name="T26" fmla="*/ 14 w 18"/>
                <a:gd name="T27" fmla="*/ 20 h 42"/>
                <a:gd name="T28" fmla="*/ 13 w 18"/>
                <a:gd name="T29" fmla="*/ 16 h 42"/>
                <a:gd name="T30" fmla="*/ 13 w 18"/>
                <a:gd name="T31" fmla="*/ 11 h 42"/>
                <a:gd name="T32" fmla="*/ 13 w 18"/>
                <a:gd name="T33" fmla="*/ 8 h 42"/>
                <a:gd name="T34" fmla="*/ 13 w 18"/>
                <a:gd name="T35" fmla="*/ 3 h 42"/>
                <a:gd name="T36" fmla="*/ 1 w 18"/>
                <a:gd name="T37" fmla="*/ 0 h 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42"/>
                <a:gd name="T59" fmla="*/ 18 w 18"/>
                <a:gd name="T60" fmla="*/ 42 h 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42">
                  <a:moveTo>
                    <a:pt x="1" y="0"/>
                  </a:moveTo>
                  <a:lnTo>
                    <a:pt x="1" y="6"/>
                  </a:lnTo>
                  <a:lnTo>
                    <a:pt x="0" y="11"/>
                  </a:lnTo>
                  <a:lnTo>
                    <a:pt x="1" y="17"/>
                  </a:lnTo>
                  <a:lnTo>
                    <a:pt x="1" y="23"/>
                  </a:lnTo>
                  <a:lnTo>
                    <a:pt x="2" y="28"/>
                  </a:lnTo>
                  <a:lnTo>
                    <a:pt x="4" y="32"/>
                  </a:lnTo>
                  <a:lnTo>
                    <a:pt x="4" y="37"/>
                  </a:lnTo>
                  <a:lnTo>
                    <a:pt x="4" y="41"/>
                  </a:lnTo>
                  <a:lnTo>
                    <a:pt x="17" y="41"/>
                  </a:lnTo>
                  <a:lnTo>
                    <a:pt x="16" y="36"/>
                  </a:lnTo>
                  <a:lnTo>
                    <a:pt x="16" y="30"/>
                  </a:lnTo>
                  <a:lnTo>
                    <a:pt x="14" y="25"/>
                  </a:lnTo>
                  <a:lnTo>
                    <a:pt x="14" y="20"/>
                  </a:lnTo>
                  <a:lnTo>
                    <a:pt x="13" y="16"/>
                  </a:lnTo>
                  <a:lnTo>
                    <a:pt x="13" y="11"/>
                  </a:lnTo>
                  <a:lnTo>
                    <a:pt x="13" y="8"/>
                  </a:lnTo>
                  <a:lnTo>
                    <a:pt x="13" y="3"/>
                  </a:lnTo>
                  <a:lnTo>
                    <a:pt x="1" y="0"/>
                  </a:lnTo>
                </a:path>
              </a:pathLst>
            </a:custGeom>
            <a:solidFill>
              <a:srgbClr val="000000"/>
            </a:solidFill>
            <a:ln w="12700" cap="rnd">
              <a:noFill/>
              <a:round/>
              <a:headEnd/>
              <a:tailEnd/>
            </a:ln>
          </p:spPr>
          <p:txBody>
            <a:bodyPr/>
            <a:lstStyle/>
            <a:p>
              <a:endParaRPr lang="en-US" dirty="0"/>
            </a:p>
          </p:txBody>
        </p:sp>
        <p:sp>
          <p:nvSpPr>
            <p:cNvPr id="48168" name="Freeform 67"/>
            <p:cNvSpPr>
              <a:spLocks/>
            </p:cNvSpPr>
            <p:nvPr/>
          </p:nvSpPr>
          <p:spPr bwMode="auto">
            <a:xfrm>
              <a:off x="1757" y="2222"/>
              <a:ext cx="55" cy="92"/>
            </a:xfrm>
            <a:custGeom>
              <a:avLst/>
              <a:gdLst>
                <a:gd name="T0" fmla="*/ 41 w 55"/>
                <a:gd name="T1" fmla="*/ 0 h 92"/>
                <a:gd name="T2" fmla="*/ 35 w 55"/>
                <a:gd name="T3" fmla="*/ 11 h 92"/>
                <a:gd name="T4" fmla="*/ 30 w 55"/>
                <a:gd name="T5" fmla="*/ 22 h 92"/>
                <a:gd name="T6" fmla="*/ 23 w 55"/>
                <a:gd name="T7" fmla="*/ 32 h 92"/>
                <a:gd name="T8" fmla="*/ 18 w 55"/>
                <a:gd name="T9" fmla="*/ 42 h 92"/>
                <a:gd name="T10" fmla="*/ 12 w 55"/>
                <a:gd name="T11" fmla="*/ 53 h 92"/>
                <a:gd name="T12" fmla="*/ 7 w 55"/>
                <a:gd name="T13" fmla="*/ 65 h 92"/>
                <a:gd name="T14" fmla="*/ 4 w 55"/>
                <a:gd name="T15" fmla="*/ 76 h 92"/>
                <a:gd name="T16" fmla="*/ 0 w 55"/>
                <a:gd name="T17" fmla="*/ 87 h 92"/>
                <a:gd name="T18" fmla="*/ 14 w 55"/>
                <a:gd name="T19" fmla="*/ 91 h 92"/>
                <a:gd name="T20" fmla="*/ 18 w 55"/>
                <a:gd name="T21" fmla="*/ 80 h 92"/>
                <a:gd name="T22" fmla="*/ 22 w 55"/>
                <a:gd name="T23" fmla="*/ 70 h 92"/>
                <a:gd name="T24" fmla="*/ 26 w 55"/>
                <a:gd name="T25" fmla="*/ 59 h 92"/>
                <a:gd name="T26" fmla="*/ 31 w 55"/>
                <a:gd name="T27" fmla="*/ 50 h 92"/>
                <a:gd name="T28" fmla="*/ 37 w 55"/>
                <a:gd name="T29" fmla="*/ 38 h 92"/>
                <a:gd name="T30" fmla="*/ 42 w 55"/>
                <a:gd name="T31" fmla="*/ 28 h 92"/>
                <a:gd name="T32" fmla="*/ 48 w 55"/>
                <a:gd name="T33" fmla="*/ 18 h 92"/>
                <a:gd name="T34" fmla="*/ 54 w 55"/>
                <a:gd name="T35" fmla="*/ 7 h 92"/>
                <a:gd name="T36" fmla="*/ 41 w 55"/>
                <a:gd name="T37" fmla="*/ 0 h 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92"/>
                <a:gd name="T59" fmla="*/ 55 w 55"/>
                <a:gd name="T60" fmla="*/ 92 h 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92">
                  <a:moveTo>
                    <a:pt x="41" y="0"/>
                  </a:moveTo>
                  <a:lnTo>
                    <a:pt x="35" y="11"/>
                  </a:lnTo>
                  <a:lnTo>
                    <a:pt x="30" y="22"/>
                  </a:lnTo>
                  <a:lnTo>
                    <a:pt x="23" y="32"/>
                  </a:lnTo>
                  <a:lnTo>
                    <a:pt x="18" y="42"/>
                  </a:lnTo>
                  <a:lnTo>
                    <a:pt x="12" y="53"/>
                  </a:lnTo>
                  <a:lnTo>
                    <a:pt x="7" y="65"/>
                  </a:lnTo>
                  <a:lnTo>
                    <a:pt x="4" y="76"/>
                  </a:lnTo>
                  <a:lnTo>
                    <a:pt x="0" y="87"/>
                  </a:lnTo>
                  <a:lnTo>
                    <a:pt x="14" y="91"/>
                  </a:lnTo>
                  <a:lnTo>
                    <a:pt x="18" y="80"/>
                  </a:lnTo>
                  <a:lnTo>
                    <a:pt x="22" y="70"/>
                  </a:lnTo>
                  <a:lnTo>
                    <a:pt x="26" y="59"/>
                  </a:lnTo>
                  <a:lnTo>
                    <a:pt x="31" y="50"/>
                  </a:lnTo>
                  <a:lnTo>
                    <a:pt x="37" y="38"/>
                  </a:lnTo>
                  <a:lnTo>
                    <a:pt x="42" y="28"/>
                  </a:lnTo>
                  <a:lnTo>
                    <a:pt x="48" y="18"/>
                  </a:lnTo>
                  <a:lnTo>
                    <a:pt x="54" y="7"/>
                  </a:lnTo>
                  <a:lnTo>
                    <a:pt x="41" y="0"/>
                  </a:lnTo>
                </a:path>
              </a:pathLst>
            </a:custGeom>
            <a:solidFill>
              <a:srgbClr val="000000"/>
            </a:solidFill>
            <a:ln w="12700" cap="rnd">
              <a:noFill/>
              <a:round/>
              <a:headEnd/>
              <a:tailEnd/>
            </a:ln>
          </p:spPr>
          <p:txBody>
            <a:bodyPr/>
            <a:lstStyle/>
            <a:p>
              <a:endParaRPr lang="en-US" dirty="0"/>
            </a:p>
          </p:txBody>
        </p:sp>
        <p:sp>
          <p:nvSpPr>
            <p:cNvPr id="48169" name="Freeform 68"/>
            <p:cNvSpPr>
              <a:spLocks/>
            </p:cNvSpPr>
            <p:nvPr/>
          </p:nvSpPr>
          <p:spPr bwMode="auto">
            <a:xfrm>
              <a:off x="2766" y="2171"/>
              <a:ext cx="110" cy="193"/>
            </a:xfrm>
            <a:custGeom>
              <a:avLst/>
              <a:gdLst>
                <a:gd name="T0" fmla="*/ 109 w 110"/>
                <a:gd name="T1" fmla="*/ 186 h 193"/>
                <a:gd name="T2" fmla="*/ 104 w 110"/>
                <a:gd name="T3" fmla="*/ 176 h 193"/>
                <a:gd name="T4" fmla="*/ 100 w 110"/>
                <a:gd name="T5" fmla="*/ 165 h 193"/>
                <a:gd name="T6" fmla="*/ 94 w 110"/>
                <a:gd name="T7" fmla="*/ 154 h 193"/>
                <a:gd name="T8" fmla="*/ 88 w 110"/>
                <a:gd name="T9" fmla="*/ 144 h 193"/>
                <a:gd name="T10" fmla="*/ 83 w 110"/>
                <a:gd name="T11" fmla="*/ 132 h 193"/>
                <a:gd name="T12" fmla="*/ 77 w 110"/>
                <a:gd name="T13" fmla="*/ 120 h 193"/>
                <a:gd name="T14" fmla="*/ 71 w 110"/>
                <a:gd name="T15" fmla="*/ 110 h 193"/>
                <a:gd name="T16" fmla="*/ 64 w 110"/>
                <a:gd name="T17" fmla="*/ 98 h 193"/>
                <a:gd name="T18" fmla="*/ 58 w 110"/>
                <a:gd name="T19" fmla="*/ 86 h 193"/>
                <a:gd name="T20" fmla="*/ 52 w 110"/>
                <a:gd name="T21" fmla="*/ 76 h 193"/>
                <a:gd name="T22" fmla="*/ 45 w 110"/>
                <a:gd name="T23" fmla="*/ 63 h 193"/>
                <a:gd name="T24" fmla="*/ 39 w 110"/>
                <a:gd name="T25" fmla="*/ 51 h 193"/>
                <a:gd name="T26" fmla="*/ 33 w 110"/>
                <a:gd name="T27" fmla="*/ 39 h 193"/>
                <a:gd name="T28" fmla="*/ 27 w 110"/>
                <a:gd name="T29" fmla="*/ 27 h 193"/>
                <a:gd name="T30" fmla="*/ 22 w 110"/>
                <a:gd name="T31" fmla="*/ 14 h 193"/>
                <a:gd name="T32" fmla="*/ 15 w 110"/>
                <a:gd name="T33" fmla="*/ 0 h 193"/>
                <a:gd name="T34" fmla="*/ 0 w 110"/>
                <a:gd name="T35" fmla="*/ 6 h 193"/>
                <a:gd name="T36" fmla="*/ 7 w 110"/>
                <a:gd name="T37" fmla="*/ 19 h 193"/>
                <a:gd name="T38" fmla="*/ 12 w 110"/>
                <a:gd name="T39" fmla="*/ 33 h 193"/>
                <a:gd name="T40" fmla="*/ 19 w 110"/>
                <a:gd name="T41" fmla="*/ 46 h 193"/>
                <a:gd name="T42" fmla="*/ 27 w 110"/>
                <a:gd name="T43" fmla="*/ 59 h 193"/>
                <a:gd name="T44" fmla="*/ 32 w 110"/>
                <a:gd name="T45" fmla="*/ 70 h 193"/>
                <a:gd name="T46" fmla="*/ 38 w 110"/>
                <a:gd name="T47" fmla="*/ 82 h 193"/>
                <a:gd name="T48" fmla="*/ 45 w 110"/>
                <a:gd name="T49" fmla="*/ 94 h 193"/>
                <a:gd name="T50" fmla="*/ 51 w 110"/>
                <a:gd name="T51" fmla="*/ 106 h 193"/>
                <a:gd name="T52" fmla="*/ 57 w 110"/>
                <a:gd name="T53" fmla="*/ 117 h 193"/>
                <a:gd name="T54" fmla="*/ 64 w 110"/>
                <a:gd name="T55" fmla="*/ 128 h 193"/>
                <a:gd name="T56" fmla="*/ 69 w 110"/>
                <a:gd name="T57" fmla="*/ 140 h 193"/>
                <a:gd name="T58" fmla="*/ 75 w 110"/>
                <a:gd name="T59" fmla="*/ 149 h 193"/>
                <a:gd name="T60" fmla="*/ 80 w 110"/>
                <a:gd name="T61" fmla="*/ 160 h 193"/>
                <a:gd name="T62" fmla="*/ 84 w 110"/>
                <a:gd name="T63" fmla="*/ 171 h 193"/>
                <a:gd name="T64" fmla="*/ 89 w 110"/>
                <a:gd name="T65" fmla="*/ 181 h 193"/>
                <a:gd name="T66" fmla="*/ 94 w 110"/>
                <a:gd name="T67" fmla="*/ 192 h 193"/>
                <a:gd name="T68" fmla="*/ 109 w 110"/>
                <a:gd name="T69" fmla="*/ 186 h 19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0"/>
                <a:gd name="T106" fmla="*/ 0 h 193"/>
                <a:gd name="T107" fmla="*/ 110 w 110"/>
                <a:gd name="T108" fmla="*/ 193 h 19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0" h="193">
                  <a:moveTo>
                    <a:pt x="109" y="186"/>
                  </a:moveTo>
                  <a:lnTo>
                    <a:pt x="104" y="176"/>
                  </a:lnTo>
                  <a:lnTo>
                    <a:pt x="100" y="165"/>
                  </a:lnTo>
                  <a:lnTo>
                    <a:pt x="94" y="154"/>
                  </a:lnTo>
                  <a:lnTo>
                    <a:pt x="88" y="144"/>
                  </a:lnTo>
                  <a:lnTo>
                    <a:pt x="83" y="132"/>
                  </a:lnTo>
                  <a:lnTo>
                    <a:pt x="77" y="120"/>
                  </a:lnTo>
                  <a:lnTo>
                    <a:pt x="71" y="110"/>
                  </a:lnTo>
                  <a:lnTo>
                    <a:pt x="64" y="98"/>
                  </a:lnTo>
                  <a:lnTo>
                    <a:pt x="58" y="86"/>
                  </a:lnTo>
                  <a:lnTo>
                    <a:pt x="52" y="76"/>
                  </a:lnTo>
                  <a:lnTo>
                    <a:pt x="45" y="63"/>
                  </a:lnTo>
                  <a:lnTo>
                    <a:pt x="39" y="51"/>
                  </a:lnTo>
                  <a:lnTo>
                    <a:pt x="33" y="39"/>
                  </a:lnTo>
                  <a:lnTo>
                    <a:pt x="27" y="27"/>
                  </a:lnTo>
                  <a:lnTo>
                    <a:pt x="22" y="14"/>
                  </a:lnTo>
                  <a:lnTo>
                    <a:pt x="15" y="0"/>
                  </a:lnTo>
                  <a:lnTo>
                    <a:pt x="0" y="6"/>
                  </a:lnTo>
                  <a:lnTo>
                    <a:pt x="7" y="19"/>
                  </a:lnTo>
                  <a:lnTo>
                    <a:pt x="12" y="33"/>
                  </a:lnTo>
                  <a:lnTo>
                    <a:pt x="19" y="46"/>
                  </a:lnTo>
                  <a:lnTo>
                    <a:pt x="27" y="59"/>
                  </a:lnTo>
                  <a:lnTo>
                    <a:pt x="32" y="70"/>
                  </a:lnTo>
                  <a:lnTo>
                    <a:pt x="38" y="82"/>
                  </a:lnTo>
                  <a:lnTo>
                    <a:pt x="45" y="94"/>
                  </a:lnTo>
                  <a:lnTo>
                    <a:pt x="51" y="106"/>
                  </a:lnTo>
                  <a:lnTo>
                    <a:pt x="57" y="117"/>
                  </a:lnTo>
                  <a:lnTo>
                    <a:pt x="64" y="128"/>
                  </a:lnTo>
                  <a:lnTo>
                    <a:pt x="69" y="140"/>
                  </a:lnTo>
                  <a:lnTo>
                    <a:pt x="75" y="149"/>
                  </a:lnTo>
                  <a:lnTo>
                    <a:pt x="80" y="160"/>
                  </a:lnTo>
                  <a:lnTo>
                    <a:pt x="84" y="171"/>
                  </a:lnTo>
                  <a:lnTo>
                    <a:pt x="89" y="181"/>
                  </a:lnTo>
                  <a:lnTo>
                    <a:pt x="94" y="192"/>
                  </a:lnTo>
                  <a:lnTo>
                    <a:pt x="109" y="186"/>
                  </a:lnTo>
                </a:path>
              </a:pathLst>
            </a:custGeom>
            <a:solidFill>
              <a:srgbClr val="000000"/>
            </a:solidFill>
            <a:ln w="12700" cap="rnd">
              <a:noFill/>
              <a:round/>
              <a:headEnd/>
              <a:tailEnd/>
            </a:ln>
          </p:spPr>
          <p:txBody>
            <a:bodyPr/>
            <a:lstStyle/>
            <a:p>
              <a:endParaRPr lang="en-US" dirty="0"/>
            </a:p>
          </p:txBody>
        </p:sp>
        <p:sp>
          <p:nvSpPr>
            <p:cNvPr id="48170" name="Freeform 69"/>
            <p:cNvSpPr>
              <a:spLocks/>
            </p:cNvSpPr>
            <p:nvPr/>
          </p:nvSpPr>
          <p:spPr bwMode="auto">
            <a:xfrm>
              <a:off x="2865" y="2363"/>
              <a:ext cx="42" cy="78"/>
            </a:xfrm>
            <a:custGeom>
              <a:avLst/>
              <a:gdLst>
                <a:gd name="T0" fmla="*/ 41 w 42"/>
                <a:gd name="T1" fmla="*/ 74 h 78"/>
                <a:gd name="T2" fmla="*/ 38 w 42"/>
                <a:gd name="T3" fmla="*/ 64 h 78"/>
                <a:gd name="T4" fmla="*/ 36 w 42"/>
                <a:gd name="T5" fmla="*/ 54 h 78"/>
                <a:gd name="T6" fmla="*/ 32 w 42"/>
                <a:gd name="T7" fmla="*/ 45 h 78"/>
                <a:gd name="T8" fmla="*/ 29 w 42"/>
                <a:gd name="T9" fmla="*/ 35 h 78"/>
                <a:gd name="T10" fmla="*/ 25 w 42"/>
                <a:gd name="T11" fmla="*/ 27 h 78"/>
                <a:gd name="T12" fmla="*/ 21 w 42"/>
                <a:gd name="T13" fmla="*/ 18 h 78"/>
                <a:gd name="T14" fmla="*/ 17 w 42"/>
                <a:gd name="T15" fmla="*/ 9 h 78"/>
                <a:gd name="T16" fmla="*/ 14 w 42"/>
                <a:gd name="T17" fmla="*/ 0 h 78"/>
                <a:gd name="T18" fmla="*/ 0 w 42"/>
                <a:gd name="T19" fmla="*/ 6 h 78"/>
                <a:gd name="T20" fmla="*/ 3 w 42"/>
                <a:gd name="T21" fmla="*/ 15 h 78"/>
                <a:gd name="T22" fmla="*/ 7 w 42"/>
                <a:gd name="T23" fmla="*/ 23 h 78"/>
                <a:gd name="T24" fmla="*/ 11 w 42"/>
                <a:gd name="T25" fmla="*/ 32 h 78"/>
                <a:gd name="T26" fmla="*/ 15 w 42"/>
                <a:gd name="T27" fmla="*/ 41 h 78"/>
                <a:gd name="T28" fmla="*/ 18 w 42"/>
                <a:gd name="T29" fmla="*/ 50 h 78"/>
                <a:gd name="T30" fmla="*/ 22 w 42"/>
                <a:gd name="T31" fmla="*/ 58 h 78"/>
                <a:gd name="T32" fmla="*/ 24 w 42"/>
                <a:gd name="T33" fmla="*/ 68 h 78"/>
                <a:gd name="T34" fmla="*/ 27 w 42"/>
                <a:gd name="T35" fmla="*/ 77 h 78"/>
                <a:gd name="T36" fmla="*/ 41 w 42"/>
                <a:gd name="T37" fmla="*/ 74 h 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78"/>
                <a:gd name="T59" fmla="*/ 42 w 42"/>
                <a:gd name="T60" fmla="*/ 78 h 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78">
                  <a:moveTo>
                    <a:pt x="41" y="74"/>
                  </a:moveTo>
                  <a:lnTo>
                    <a:pt x="38" y="64"/>
                  </a:lnTo>
                  <a:lnTo>
                    <a:pt x="36" y="54"/>
                  </a:lnTo>
                  <a:lnTo>
                    <a:pt x="32" y="45"/>
                  </a:lnTo>
                  <a:lnTo>
                    <a:pt x="29" y="35"/>
                  </a:lnTo>
                  <a:lnTo>
                    <a:pt x="25" y="27"/>
                  </a:lnTo>
                  <a:lnTo>
                    <a:pt x="21" y="18"/>
                  </a:lnTo>
                  <a:lnTo>
                    <a:pt x="17" y="9"/>
                  </a:lnTo>
                  <a:lnTo>
                    <a:pt x="14" y="0"/>
                  </a:lnTo>
                  <a:lnTo>
                    <a:pt x="0" y="6"/>
                  </a:lnTo>
                  <a:lnTo>
                    <a:pt x="3" y="15"/>
                  </a:lnTo>
                  <a:lnTo>
                    <a:pt x="7" y="23"/>
                  </a:lnTo>
                  <a:lnTo>
                    <a:pt x="11" y="32"/>
                  </a:lnTo>
                  <a:lnTo>
                    <a:pt x="15" y="41"/>
                  </a:lnTo>
                  <a:lnTo>
                    <a:pt x="18" y="50"/>
                  </a:lnTo>
                  <a:lnTo>
                    <a:pt x="22" y="58"/>
                  </a:lnTo>
                  <a:lnTo>
                    <a:pt x="24" y="68"/>
                  </a:lnTo>
                  <a:lnTo>
                    <a:pt x="27" y="77"/>
                  </a:lnTo>
                  <a:lnTo>
                    <a:pt x="41" y="74"/>
                  </a:lnTo>
                </a:path>
              </a:pathLst>
            </a:custGeom>
            <a:solidFill>
              <a:srgbClr val="000000"/>
            </a:solidFill>
            <a:ln w="12700" cap="rnd">
              <a:noFill/>
              <a:round/>
              <a:headEnd/>
              <a:tailEnd/>
            </a:ln>
          </p:spPr>
          <p:txBody>
            <a:bodyPr/>
            <a:lstStyle/>
            <a:p>
              <a:endParaRPr lang="en-US" dirty="0"/>
            </a:p>
          </p:txBody>
        </p:sp>
        <p:sp>
          <p:nvSpPr>
            <p:cNvPr id="48171" name="Freeform 70"/>
            <p:cNvSpPr>
              <a:spLocks/>
            </p:cNvSpPr>
            <p:nvPr/>
          </p:nvSpPr>
          <p:spPr bwMode="auto">
            <a:xfrm>
              <a:off x="2896" y="2443"/>
              <a:ext cx="34" cy="129"/>
            </a:xfrm>
            <a:custGeom>
              <a:avLst/>
              <a:gdLst>
                <a:gd name="T0" fmla="*/ 33 w 34"/>
                <a:gd name="T1" fmla="*/ 125 h 129"/>
                <a:gd name="T2" fmla="*/ 31 w 34"/>
                <a:gd name="T3" fmla="*/ 117 h 129"/>
                <a:gd name="T4" fmla="*/ 30 w 34"/>
                <a:gd name="T5" fmla="*/ 110 h 129"/>
                <a:gd name="T6" fmla="*/ 30 w 34"/>
                <a:gd name="T7" fmla="*/ 102 h 129"/>
                <a:gd name="T8" fmla="*/ 28 w 34"/>
                <a:gd name="T9" fmla="*/ 94 h 129"/>
                <a:gd name="T10" fmla="*/ 27 w 34"/>
                <a:gd name="T11" fmla="*/ 87 h 129"/>
                <a:gd name="T12" fmla="*/ 26 w 34"/>
                <a:gd name="T13" fmla="*/ 78 h 129"/>
                <a:gd name="T14" fmla="*/ 25 w 34"/>
                <a:gd name="T15" fmla="*/ 71 h 129"/>
                <a:gd name="T16" fmla="*/ 24 w 34"/>
                <a:gd name="T17" fmla="*/ 63 h 129"/>
                <a:gd name="T18" fmla="*/ 24 w 34"/>
                <a:gd name="T19" fmla="*/ 55 h 129"/>
                <a:gd name="T20" fmla="*/ 22 w 34"/>
                <a:gd name="T21" fmla="*/ 47 h 129"/>
                <a:gd name="T22" fmla="*/ 20 w 34"/>
                <a:gd name="T23" fmla="*/ 40 h 129"/>
                <a:gd name="T24" fmla="*/ 20 w 34"/>
                <a:gd name="T25" fmla="*/ 32 h 129"/>
                <a:gd name="T26" fmla="*/ 19 w 34"/>
                <a:gd name="T27" fmla="*/ 24 h 129"/>
                <a:gd name="T28" fmla="*/ 17 w 34"/>
                <a:gd name="T29" fmla="*/ 15 h 129"/>
                <a:gd name="T30" fmla="*/ 16 w 34"/>
                <a:gd name="T31" fmla="*/ 8 h 129"/>
                <a:gd name="T32" fmla="*/ 14 w 34"/>
                <a:gd name="T33" fmla="*/ 0 h 129"/>
                <a:gd name="T34" fmla="*/ 0 w 34"/>
                <a:gd name="T35" fmla="*/ 3 h 129"/>
                <a:gd name="T36" fmla="*/ 3 w 34"/>
                <a:gd name="T37" fmla="*/ 11 h 129"/>
                <a:gd name="T38" fmla="*/ 3 w 34"/>
                <a:gd name="T39" fmla="*/ 18 h 129"/>
                <a:gd name="T40" fmla="*/ 5 w 34"/>
                <a:gd name="T41" fmla="*/ 27 h 129"/>
                <a:gd name="T42" fmla="*/ 6 w 34"/>
                <a:gd name="T43" fmla="*/ 33 h 129"/>
                <a:gd name="T44" fmla="*/ 7 w 34"/>
                <a:gd name="T45" fmla="*/ 41 h 129"/>
                <a:gd name="T46" fmla="*/ 8 w 34"/>
                <a:gd name="T47" fmla="*/ 50 h 129"/>
                <a:gd name="T48" fmla="*/ 9 w 34"/>
                <a:gd name="T49" fmla="*/ 56 h 129"/>
                <a:gd name="T50" fmla="*/ 10 w 34"/>
                <a:gd name="T51" fmla="*/ 65 h 129"/>
                <a:gd name="T52" fmla="*/ 12 w 34"/>
                <a:gd name="T53" fmla="*/ 73 h 129"/>
                <a:gd name="T54" fmla="*/ 13 w 34"/>
                <a:gd name="T55" fmla="*/ 80 h 129"/>
                <a:gd name="T56" fmla="*/ 13 w 34"/>
                <a:gd name="T57" fmla="*/ 88 h 129"/>
                <a:gd name="T58" fmla="*/ 14 w 34"/>
                <a:gd name="T59" fmla="*/ 96 h 129"/>
                <a:gd name="T60" fmla="*/ 16 w 34"/>
                <a:gd name="T61" fmla="*/ 103 h 129"/>
                <a:gd name="T62" fmla="*/ 16 w 34"/>
                <a:gd name="T63" fmla="*/ 112 h 129"/>
                <a:gd name="T64" fmla="*/ 18 w 34"/>
                <a:gd name="T65" fmla="*/ 120 h 129"/>
                <a:gd name="T66" fmla="*/ 19 w 34"/>
                <a:gd name="T67" fmla="*/ 128 h 129"/>
                <a:gd name="T68" fmla="*/ 33 w 34"/>
                <a:gd name="T69" fmla="*/ 125 h 1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
                <a:gd name="T106" fmla="*/ 0 h 129"/>
                <a:gd name="T107" fmla="*/ 34 w 34"/>
                <a:gd name="T108" fmla="*/ 129 h 12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 h="129">
                  <a:moveTo>
                    <a:pt x="33" y="125"/>
                  </a:moveTo>
                  <a:lnTo>
                    <a:pt x="31" y="117"/>
                  </a:lnTo>
                  <a:lnTo>
                    <a:pt x="30" y="110"/>
                  </a:lnTo>
                  <a:lnTo>
                    <a:pt x="30" y="102"/>
                  </a:lnTo>
                  <a:lnTo>
                    <a:pt x="28" y="94"/>
                  </a:lnTo>
                  <a:lnTo>
                    <a:pt x="27" y="87"/>
                  </a:lnTo>
                  <a:lnTo>
                    <a:pt x="26" y="78"/>
                  </a:lnTo>
                  <a:lnTo>
                    <a:pt x="25" y="71"/>
                  </a:lnTo>
                  <a:lnTo>
                    <a:pt x="24" y="63"/>
                  </a:lnTo>
                  <a:lnTo>
                    <a:pt x="24" y="55"/>
                  </a:lnTo>
                  <a:lnTo>
                    <a:pt x="22" y="47"/>
                  </a:lnTo>
                  <a:lnTo>
                    <a:pt x="20" y="40"/>
                  </a:lnTo>
                  <a:lnTo>
                    <a:pt x="20" y="32"/>
                  </a:lnTo>
                  <a:lnTo>
                    <a:pt x="19" y="24"/>
                  </a:lnTo>
                  <a:lnTo>
                    <a:pt x="17" y="15"/>
                  </a:lnTo>
                  <a:lnTo>
                    <a:pt x="16" y="8"/>
                  </a:lnTo>
                  <a:lnTo>
                    <a:pt x="14" y="0"/>
                  </a:lnTo>
                  <a:lnTo>
                    <a:pt x="0" y="3"/>
                  </a:lnTo>
                  <a:lnTo>
                    <a:pt x="3" y="11"/>
                  </a:lnTo>
                  <a:lnTo>
                    <a:pt x="3" y="18"/>
                  </a:lnTo>
                  <a:lnTo>
                    <a:pt x="5" y="27"/>
                  </a:lnTo>
                  <a:lnTo>
                    <a:pt x="6" y="33"/>
                  </a:lnTo>
                  <a:lnTo>
                    <a:pt x="7" y="41"/>
                  </a:lnTo>
                  <a:lnTo>
                    <a:pt x="8" y="50"/>
                  </a:lnTo>
                  <a:lnTo>
                    <a:pt x="9" y="56"/>
                  </a:lnTo>
                  <a:lnTo>
                    <a:pt x="10" y="65"/>
                  </a:lnTo>
                  <a:lnTo>
                    <a:pt x="12" y="73"/>
                  </a:lnTo>
                  <a:lnTo>
                    <a:pt x="13" y="80"/>
                  </a:lnTo>
                  <a:lnTo>
                    <a:pt x="13" y="88"/>
                  </a:lnTo>
                  <a:lnTo>
                    <a:pt x="14" y="96"/>
                  </a:lnTo>
                  <a:lnTo>
                    <a:pt x="16" y="103"/>
                  </a:lnTo>
                  <a:lnTo>
                    <a:pt x="16" y="112"/>
                  </a:lnTo>
                  <a:lnTo>
                    <a:pt x="18" y="120"/>
                  </a:lnTo>
                  <a:lnTo>
                    <a:pt x="19" y="128"/>
                  </a:lnTo>
                  <a:lnTo>
                    <a:pt x="33" y="125"/>
                  </a:lnTo>
                </a:path>
              </a:pathLst>
            </a:custGeom>
            <a:solidFill>
              <a:srgbClr val="000000"/>
            </a:solidFill>
            <a:ln w="12700" cap="rnd">
              <a:noFill/>
              <a:round/>
              <a:headEnd/>
              <a:tailEnd/>
            </a:ln>
          </p:spPr>
          <p:txBody>
            <a:bodyPr/>
            <a:lstStyle/>
            <a:p>
              <a:endParaRPr lang="en-US" dirty="0"/>
            </a:p>
          </p:txBody>
        </p:sp>
        <p:sp>
          <p:nvSpPr>
            <p:cNvPr id="48172" name="Freeform 71"/>
            <p:cNvSpPr>
              <a:spLocks/>
            </p:cNvSpPr>
            <p:nvPr/>
          </p:nvSpPr>
          <p:spPr bwMode="auto">
            <a:xfrm>
              <a:off x="2911" y="2574"/>
              <a:ext cx="21" cy="68"/>
            </a:xfrm>
            <a:custGeom>
              <a:avLst/>
              <a:gdLst>
                <a:gd name="T0" fmla="*/ 11 w 21"/>
                <a:gd name="T1" fmla="*/ 67 h 68"/>
                <a:gd name="T2" fmla="*/ 15 w 21"/>
                <a:gd name="T3" fmla="*/ 59 h 68"/>
                <a:gd name="T4" fmla="*/ 17 w 21"/>
                <a:gd name="T5" fmla="*/ 51 h 68"/>
                <a:gd name="T6" fmla="*/ 18 w 21"/>
                <a:gd name="T7" fmla="*/ 42 h 68"/>
                <a:gd name="T8" fmla="*/ 19 w 21"/>
                <a:gd name="T9" fmla="*/ 34 h 68"/>
                <a:gd name="T10" fmla="*/ 20 w 21"/>
                <a:gd name="T11" fmla="*/ 25 h 68"/>
                <a:gd name="T12" fmla="*/ 20 w 21"/>
                <a:gd name="T13" fmla="*/ 17 h 68"/>
                <a:gd name="T14" fmla="*/ 19 w 21"/>
                <a:gd name="T15" fmla="*/ 8 h 68"/>
                <a:gd name="T16" fmla="*/ 18 w 21"/>
                <a:gd name="T17" fmla="*/ 0 h 68"/>
                <a:gd name="T18" fmla="*/ 6 w 21"/>
                <a:gd name="T19" fmla="*/ 3 h 68"/>
                <a:gd name="T20" fmla="*/ 7 w 21"/>
                <a:gd name="T21" fmla="*/ 9 h 68"/>
                <a:gd name="T22" fmla="*/ 8 w 21"/>
                <a:gd name="T23" fmla="*/ 17 h 68"/>
                <a:gd name="T24" fmla="*/ 8 w 21"/>
                <a:gd name="T25" fmla="*/ 25 h 68"/>
                <a:gd name="T26" fmla="*/ 7 w 21"/>
                <a:gd name="T27" fmla="*/ 32 h 68"/>
                <a:gd name="T28" fmla="*/ 6 w 21"/>
                <a:gd name="T29" fmla="*/ 39 h 68"/>
                <a:gd name="T30" fmla="*/ 5 w 21"/>
                <a:gd name="T31" fmla="*/ 47 h 68"/>
                <a:gd name="T32" fmla="*/ 2 w 21"/>
                <a:gd name="T33" fmla="*/ 53 h 68"/>
                <a:gd name="T34" fmla="*/ 0 w 21"/>
                <a:gd name="T35" fmla="*/ 60 h 68"/>
                <a:gd name="T36" fmla="*/ 11 w 21"/>
                <a:gd name="T37" fmla="*/ 67 h 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68"/>
                <a:gd name="T59" fmla="*/ 21 w 21"/>
                <a:gd name="T60" fmla="*/ 68 h 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68">
                  <a:moveTo>
                    <a:pt x="11" y="67"/>
                  </a:moveTo>
                  <a:lnTo>
                    <a:pt x="15" y="59"/>
                  </a:lnTo>
                  <a:lnTo>
                    <a:pt x="17" y="51"/>
                  </a:lnTo>
                  <a:lnTo>
                    <a:pt x="18" y="42"/>
                  </a:lnTo>
                  <a:lnTo>
                    <a:pt x="19" y="34"/>
                  </a:lnTo>
                  <a:lnTo>
                    <a:pt x="20" y="25"/>
                  </a:lnTo>
                  <a:lnTo>
                    <a:pt x="20" y="17"/>
                  </a:lnTo>
                  <a:lnTo>
                    <a:pt x="19" y="8"/>
                  </a:lnTo>
                  <a:lnTo>
                    <a:pt x="18" y="0"/>
                  </a:lnTo>
                  <a:lnTo>
                    <a:pt x="6" y="3"/>
                  </a:lnTo>
                  <a:lnTo>
                    <a:pt x="7" y="9"/>
                  </a:lnTo>
                  <a:lnTo>
                    <a:pt x="8" y="17"/>
                  </a:lnTo>
                  <a:lnTo>
                    <a:pt x="8" y="25"/>
                  </a:lnTo>
                  <a:lnTo>
                    <a:pt x="7" y="32"/>
                  </a:lnTo>
                  <a:lnTo>
                    <a:pt x="6" y="39"/>
                  </a:lnTo>
                  <a:lnTo>
                    <a:pt x="5" y="47"/>
                  </a:lnTo>
                  <a:lnTo>
                    <a:pt x="2" y="53"/>
                  </a:lnTo>
                  <a:lnTo>
                    <a:pt x="0" y="60"/>
                  </a:lnTo>
                  <a:lnTo>
                    <a:pt x="11" y="67"/>
                  </a:lnTo>
                </a:path>
              </a:pathLst>
            </a:custGeom>
            <a:solidFill>
              <a:srgbClr val="000000"/>
            </a:solidFill>
            <a:ln w="12700" cap="rnd">
              <a:noFill/>
              <a:round/>
              <a:headEnd/>
              <a:tailEnd/>
            </a:ln>
          </p:spPr>
          <p:txBody>
            <a:bodyPr/>
            <a:lstStyle/>
            <a:p>
              <a:endParaRPr lang="en-US" dirty="0"/>
            </a:p>
          </p:txBody>
        </p:sp>
        <p:sp>
          <p:nvSpPr>
            <p:cNvPr id="48173" name="Freeform 72"/>
            <p:cNvSpPr>
              <a:spLocks/>
            </p:cNvSpPr>
            <p:nvPr/>
          </p:nvSpPr>
          <p:spPr bwMode="auto">
            <a:xfrm>
              <a:off x="1771" y="2020"/>
              <a:ext cx="145" cy="265"/>
            </a:xfrm>
            <a:custGeom>
              <a:avLst/>
              <a:gdLst>
                <a:gd name="T0" fmla="*/ 129 w 145"/>
                <a:gd name="T1" fmla="*/ 0 h 265"/>
                <a:gd name="T2" fmla="*/ 130 w 145"/>
                <a:gd name="T3" fmla="*/ 0 h 265"/>
                <a:gd name="T4" fmla="*/ 122 w 145"/>
                <a:gd name="T5" fmla="*/ 16 h 265"/>
                <a:gd name="T6" fmla="*/ 113 w 145"/>
                <a:gd name="T7" fmla="*/ 32 h 265"/>
                <a:gd name="T8" fmla="*/ 105 w 145"/>
                <a:gd name="T9" fmla="*/ 49 h 265"/>
                <a:gd name="T10" fmla="*/ 97 w 145"/>
                <a:gd name="T11" fmla="*/ 65 h 265"/>
                <a:gd name="T12" fmla="*/ 88 w 145"/>
                <a:gd name="T13" fmla="*/ 82 h 265"/>
                <a:gd name="T14" fmla="*/ 81 w 145"/>
                <a:gd name="T15" fmla="*/ 97 h 265"/>
                <a:gd name="T16" fmla="*/ 72 w 145"/>
                <a:gd name="T17" fmla="*/ 113 h 265"/>
                <a:gd name="T18" fmla="*/ 63 w 145"/>
                <a:gd name="T19" fmla="*/ 129 h 265"/>
                <a:gd name="T20" fmla="*/ 55 w 145"/>
                <a:gd name="T21" fmla="*/ 145 h 265"/>
                <a:gd name="T22" fmla="*/ 47 w 145"/>
                <a:gd name="T23" fmla="*/ 161 h 265"/>
                <a:gd name="T24" fmla="*/ 38 w 145"/>
                <a:gd name="T25" fmla="*/ 177 h 265"/>
                <a:gd name="T26" fmla="*/ 30 w 145"/>
                <a:gd name="T27" fmla="*/ 194 h 265"/>
                <a:gd name="T28" fmla="*/ 22 w 145"/>
                <a:gd name="T29" fmla="*/ 209 h 265"/>
                <a:gd name="T30" fmla="*/ 14 w 145"/>
                <a:gd name="T31" fmla="*/ 227 h 265"/>
                <a:gd name="T32" fmla="*/ 7 w 145"/>
                <a:gd name="T33" fmla="*/ 242 h 265"/>
                <a:gd name="T34" fmla="*/ 0 w 145"/>
                <a:gd name="T35" fmla="*/ 258 h 265"/>
                <a:gd name="T36" fmla="*/ 15 w 145"/>
                <a:gd name="T37" fmla="*/ 264 h 265"/>
                <a:gd name="T38" fmla="*/ 22 w 145"/>
                <a:gd name="T39" fmla="*/ 248 h 265"/>
                <a:gd name="T40" fmla="*/ 30 w 145"/>
                <a:gd name="T41" fmla="*/ 233 h 265"/>
                <a:gd name="T42" fmla="*/ 37 w 145"/>
                <a:gd name="T43" fmla="*/ 215 h 265"/>
                <a:gd name="T44" fmla="*/ 46 w 145"/>
                <a:gd name="T45" fmla="*/ 199 h 265"/>
                <a:gd name="T46" fmla="*/ 53 w 145"/>
                <a:gd name="T47" fmla="*/ 184 h 265"/>
                <a:gd name="T48" fmla="*/ 61 w 145"/>
                <a:gd name="T49" fmla="*/ 168 h 265"/>
                <a:gd name="T50" fmla="*/ 69 w 145"/>
                <a:gd name="T51" fmla="*/ 153 h 265"/>
                <a:gd name="T52" fmla="*/ 77 w 145"/>
                <a:gd name="T53" fmla="*/ 136 h 265"/>
                <a:gd name="T54" fmla="*/ 85 w 145"/>
                <a:gd name="T55" fmla="*/ 120 h 265"/>
                <a:gd name="T56" fmla="*/ 94 w 145"/>
                <a:gd name="T57" fmla="*/ 105 h 265"/>
                <a:gd name="T58" fmla="*/ 102 w 145"/>
                <a:gd name="T59" fmla="*/ 88 h 265"/>
                <a:gd name="T60" fmla="*/ 110 w 145"/>
                <a:gd name="T61" fmla="*/ 71 h 265"/>
                <a:gd name="T62" fmla="*/ 119 w 145"/>
                <a:gd name="T63" fmla="*/ 56 h 265"/>
                <a:gd name="T64" fmla="*/ 127 w 145"/>
                <a:gd name="T65" fmla="*/ 40 h 265"/>
                <a:gd name="T66" fmla="*/ 135 w 145"/>
                <a:gd name="T67" fmla="*/ 23 h 265"/>
                <a:gd name="T68" fmla="*/ 143 w 145"/>
                <a:gd name="T69" fmla="*/ 7 h 265"/>
                <a:gd name="T70" fmla="*/ 144 w 145"/>
                <a:gd name="T71" fmla="*/ 6 h 265"/>
                <a:gd name="T72" fmla="*/ 129 w 145"/>
                <a:gd name="T73" fmla="*/ 0 h 2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65"/>
                <a:gd name="T113" fmla="*/ 145 w 145"/>
                <a:gd name="T114" fmla="*/ 265 h 2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65">
                  <a:moveTo>
                    <a:pt x="129" y="0"/>
                  </a:moveTo>
                  <a:lnTo>
                    <a:pt x="130" y="0"/>
                  </a:lnTo>
                  <a:lnTo>
                    <a:pt x="122" y="16"/>
                  </a:lnTo>
                  <a:lnTo>
                    <a:pt x="113" y="32"/>
                  </a:lnTo>
                  <a:lnTo>
                    <a:pt x="105" y="49"/>
                  </a:lnTo>
                  <a:lnTo>
                    <a:pt x="97" y="65"/>
                  </a:lnTo>
                  <a:lnTo>
                    <a:pt x="88" y="82"/>
                  </a:lnTo>
                  <a:lnTo>
                    <a:pt x="81" y="97"/>
                  </a:lnTo>
                  <a:lnTo>
                    <a:pt x="72" y="113"/>
                  </a:lnTo>
                  <a:lnTo>
                    <a:pt x="63" y="129"/>
                  </a:lnTo>
                  <a:lnTo>
                    <a:pt x="55" y="145"/>
                  </a:lnTo>
                  <a:lnTo>
                    <a:pt x="47" y="161"/>
                  </a:lnTo>
                  <a:lnTo>
                    <a:pt x="38" y="177"/>
                  </a:lnTo>
                  <a:lnTo>
                    <a:pt x="30" y="194"/>
                  </a:lnTo>
                  <a:lnTo>
                    <a:pt x="22" y="209"/>
                  </a:lnTo>
                  <a:lnTo>
                    <a:pt x="14" y="227"/>
                  </a:lnTo>
                  <a:lnTo>
                    <a:pt x="7" y="242"/>
                  </a:lnTo>
                  <a:lnTo>
                    <a:pt x="0" y="258"/>
                  </a:lnTo>
                  <a:lnTo>
                    <a:pt x="15" y="264"/>
                  </a:lnTo>
                  <a:lnTo>
                    <a:pt x="22" y="248"/>
                  </a:lnTo>
                  <a:lnTo>
                    <a:pt x="30" y="233"/>
                  </a:lnTo>
                  <a:lnTo>
                    <a:pt x="37" y="215"/>
                  </a:lnTo>
                  <a:lnTo>
                    <a:pt x="46" y="199"/>
                  </a:lnTo>
                  <a:lnTo>
                    <a:pt x="53" y="184"/>
                  </a:lnTo>
                  <a:lnTo>
                    <a:pt x="61" y="168"/>
                  </a:lnTo>
                  <a:lnTo>
                    <a:pt x="69" y="153"/>
                  </a:lnTo>
                  <a:lnTo>
                    <a:pt x="77" y="136"/>
                  </a:lnTo>
                  <a:lnTo>
                    <a:pt x="85" y="120"/>
                  </a:lnTo>
                  <a:lnTo>
                    <a:pt x="94" y="105"/>
                  </a:lnTo>
                  <a:lnTo>
                    <a:pt x="102" y="88"/>
                  </a:lnTo>
                  <a:lnTo>
                    <a:pt x="110" y="71"/>
                  </a:lnTo>
                  <a:lnTo>
                    <a:pt x="119" y="56"/>
                  </a:lnTo>
                  <a:lnTo>
                    <a:pt x="127" y="40"/>
                  </a:lnTo>
                  <a:lnTo>
                    <a:pt x="135" y="23"/>
                  </a:lnTo>
                  <a:lnTo>
                    <a:pt x="143" y="7"/>
                  </a:lnTo>
                  <a:lnTo>
                    <a:pt x="144" y="6"/>
                  </a:lnTo>
                  <a:lnTo>
                    <a:pt x="129" y="0"/>
                  </a:lnTo>
                </a:path>
              </a:pathLst>
            </a:custGeom>
            <a:solidFill>
              <a:srgbClr val="000000"/>
            </a:solidFill>
            <a:ln w="12700" cap="rnd">
              <a:noFill/>
              <a:round/>
              <a:headEnd/>
              <a:tailEnd/>
            </a:ln>
          </p:spPr>
          <p:txBody>
            <a:bodyPr/>
            <a:lstStyle/>
            <a:p>
              <a:endParaRPr lang="en-US" dirty="0"/>
            </a:p>
          </p:txBody>
        </p:sp>
        <p:sp>
          <p:nvSpPr>
            <p:cNvPr id="48174" name="Freeform 73"/>
            <p:cNvSpPr>
              <a:spLocks/>
            </p:cNvSpPr>
            <p:nvPr/>
          </p:nvSpPr>
          <p:spPr bwMode="auto">
            <a:xfrm>
              <a:off x="1905" y="1993"/>
              <a:ext cx="29" cy="28"/>
            </a:xfrm>
            <a:custGeom>
              <a:avLst/>
              <a:gdLst>
                <a:gd name="T0" fmla="*/ 16 w 29"/>
                <a:gd name="T1" fmla="*/ 0 h 28"/>
                <a:gd name="T2" fmla="*/ 14 w 29"/>
                <a:gd name="T3" fmla="*/ 2 h 28"/>
                <a:gd name="T4" fmla="*/ 12 w 29"/>
                <a:gd name="T5" fmla="*/ 4 h 28"/>
                <a:gd name="T6" fmla="*/ 10 w 29"/>
                <a:gd name="T7" fmla="*/ 7 h 28"/>
                <a:gd name="T8" fmla="*/ 8 w 29"/>
                <a:gd name="T9" fmla="*/ 11 h 28"/>
                <a:gd name="T10" fmla="*/ 6 w 29"/>
                <a:gd name="T11" fmla="*/ 13 h 28"/>
                <a:gd name="T12" fmla="*/ 4 w 29"/>
                <a:gd name="T13" fmla="*/ 16 h 28"/>
                <a:gd name="T14" fmla="*/ 2 w 29"/>
                <a:gd name="T15" fmla="*/ 19 h 28"/>
                <a:gd name="T16" fmla="*/ 0 w 29"/>
                <a:gd name="T17" fmla="*/ 22 h 28"/>
                <a:gd name="T18" fmla="*/ 13 w 29"/>
                <a:gd name="T19" fmla="*/ 27 h 28"/>
                <a:gd name="T20" fmla="*/ 14 w 29"/>
                <a:gd name="T21" fmla="*/ 25 h 28"/>
                <a:gd name="T22" fmla="*/ 16 w 29"/>
                <a:gd name="T23" fmla="*/ 23 h 28"/>
                <a:gd name="T24" fmla="*/ 18 w 29"/>
                <a:gd name="T25" fmla="*/ 20 h 28"/>
                <a:gd name="T26" fmla="*/ 20 w 29"/>
                <a:gd name="T27" fmla="*/ 16 h 28"/>
                <a:gd name="T28" fmla="*/ 22 w 29"/>
                <a:gd name="T29" fmla="*/ 14 h 28"/>
                <a:gd name="T30" fmla="*/ 25 w 29"/>
                <a:gd name="T31" fmla="*/ 11 h 28"/>
                <a:gd name="T32" fmla="*/ 26 w 29"/>
                <a:gd name="T33" fmla="*/ 8 h 28"/>
                <a:gd name="T34" fmla="*/ 28 w 29"/>
                <a:gd name="T35" fmla="*/ 6 h 28"/>
                <a:gd name="T36" fmla="*/ 16 w 29"/>
                <a:gd name="T37" fmla="*/ 0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28"/>
                <a:gd name="T59" fmla="*/ 29 w 29"/>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28">
                  <a:moveTo>
                    <a:pt x="16" y="0"/>
                  </a:moveTo>
                  <a:lnTo>
                    <a:pt x="14" y="2"/>
                  </a:lnTo>
                  <a:lnTo>
                    <a:pt x="12" y="4"/>
                  </a:lnTo>
                  <a:lnTo>
                    <a:pt x="10" y="7"/>
                  </a:lnTo>
                  <a:lnTo>
                    <a:pt x="8" y="11"/>
                  </a:lnTo>
                  <a:lnTo>
                    <a:pt x="6" y="13"/>
                  </a:lnTo>
                  <a:lnTo>
                    <a:pt x="4" y="16"/>
                  </a:lnTo>
                  <a:lnTo>
                    <a:pt x="2" y="19"/>
                  </a:lnTo>
                  <a:lnTo>
                    <a:pt x="0" y="22"/>
                  </a:lnTo>
                  <a:lnTo>
                    <a:pt x="13" y="27"/>
                  </a:lnTo>
                  <a:lnTo>
                    <a:pt x="14" y="25"/>
                  </a:lnTo>
                  <a:lnTo>
                    <a:pt x="16" y="23"/>
                  </a:lnTo>
                  <a:lnTo>
                    <a:pt x="18" y="20"/>
                  </a:lnTo>
                  <a:lnTo>
                    <a:pt x="20" y="16"/>
                  </a:lnTo>
                  <a:lnTo>
                    <a:pt x="22" y="14"/>
                  </a:lnTo>
                  <a:lnTo>
                    <a:pt x="25" y="11"/>
                  </a:lnTo>
                  <a:lnTo>
                    <a:pt x="26" y="8"/>
                  </a:lnTo>
                  <a:lnTo>
                    <a:pt x="28" y="6"/>
                  </a:lnTo>
                  <a:lnTo>
                    <a:pt x="16" y="0"/>
                  </a:lnTo>
                </a:path>
              </a:pathLst>
            </a:custGeom>
            <a:solidFill>
              <a:srgbClr val="000000"/>
            </a:solidFill>
            <a:ln w="12700" cap="rnd">
              <a:noFill/>
              <a:round/>
              <a:headEnd/>
              <a:tailEnd/>
            </a:ln>
          </p:spPr>
          <p:txBody>
            <a:bodyPr/>
            <a:lstStyle/>
            <a:p>
              <a:endParaRPr lang="en-US" dirty="0"/>
            </a:p>
          </p:txBody>
        </p:sp>
        <p:sp>
          <p:nvSpPr>
            <p:cNvPr id="48175" name="Freeform 74"/>
            <p:cNvSpPr>
              <a:spLocks/>
            </p:cNvSpPr>
            <p:nvPr/>
          </p:nvSpPr>
          <p:spPr bwMode="auto">
            <a:xfrm>
              <a:off x="1924" y="1881"/>
              <a:ext cx="119" cy="114"/>
            </a:xfrm>
            <a:custGeom>
              <a:avLst/>
              <a:gdLst>
                <a:gd name="T0" fmla="*/ 108 w 119"/>
                <a:gd name="T1" fmla="*/ 0 h 114"/>
                <a:gd name="T2" fmla="*/ 93 w 119"/>
                <a:gd name="T3" fmla="*/ 11 h 114"/>
                <a:gd name="T4" fmla="*/ 77 w 119"/>
                <a:gd name="T5" fmla="*/ 23 h 114"/>
                <a:gd name="T6" fmla="*/ 62 w 119"/>
                <a:gd name="T7" fmla="*/ 36 h 114"/>
                <a:gd name="T8" fmla="*/ 47 w 119"/>
                <a:gd name="T9" fmla="*/ 50 h 114"/>
                <a:gd name="T10" fmla="*/ 32 w 119"/>
                <a:gd name="T11" fmla="*/ 65 h 114"/>
                <a:gd name="T12" fmla="*/ 20 w 119"/>
                <a:gd name="T13" fmla="*/ 79 h 114"/>
                <a:gd name="T14" fmla="*/ 9 w 119"/>
                <a:gd name="T15" fmla="*/ 92 h 114"/>
                <a:gd name="T16" fmla="*/ 0 w 119"/>
                <a:gd name="T17" fmla="*/ 106 h 114"/>
                <a:gd name="T18" fmla="*/ 14 w 119"/>
                <a:gd name="T19" fmla="*/ 113 h 114"/>
                <a:gd name="T20" fmla="*/ 23 w 119"/>
                <a:gd name="T21" fmla="*/ 101 h 114"/>
                <a:gd name="T22" fmla="*/ 32 w 119"/>
                <a:gd name="T23" fmla="*/ 86 h 114"/>
                <a:gd name="T24" fmla="*/ 45 w 119"/>
                <a:gd name="T25" fmla="*/ 74 h 114"/>
                <a:gd name="T26" fmla="*/ 58 w 119"/>
                <a:gd name="T27" fmla="*/ 60 h 114"/>
                <a:gd name="T28" fmla="*/ 72 w 119"/>
                <a:gd name="T29" fmla="*/ 47 h 114"/>
                <a:gd name="T30" fmla="*/ 88 w 119"/>
                <a:gd name="T31" fmla="*/ 34 h 114"/>
                <a:gd name="T32" fmla="*/ 102 w 119"/>
                <a:gd name="T33" fmla="*/ 23 h 114"/>
                <a:gd name="T34" fmla="*/ 118 w 119"/>
                <a:gd name="T35" fmla="*/ 12 h 114"/>
                <a:gd name="T36" fmla="*/ 108 w 119"/>
                <a:gd name="T37" fmla="*/ 0 h 1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9"/>
                <a:gd name="T58" fmla="*/ 0 h 114"/>
                <a:gd name="T59" fmla="*/ 119 w 119"/>
                <a:gd name="T60" fmla="*/ 114 h 1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9" h="114">
                  <a:moveTo>
                    <a:pt x="108" y="0"/>
                  </a:moveTo>
                  <a:lnTo>
                    <a:pt x="93" y="11"/>
                  </a:lnTo>
                  <a:lnTo>
                    <a:pt x="77" y="23"/>
                  </a:lnTo>
                  <a:lnTo>
                    <a:pt x="62" y="36"/>
                  </a:lnTo>
                  <a:lnTo>
                    <a:pt x="47" y="50"/>
                  </a:lnTo>
                  <a:lnTo>
                    <a:pt x="32" y="65"/>
                  </a:lnTo>
                  <a:lnTo>
                    <a:pt x="20" y="79"/>
                  </a:lnTo>
                  <a:lnTo>
                    <a:pt x="9" y="92"/>
                  </a:lnTo>
                  <a:lnTo>
                    <a:pt x="0" y="106"/>
                  </a:lnTo>
                  <a:lnTo>
                    <a:pt x="14" y="113"/>
                  </a:lnTo>
                  <a:lnTo>
                    <a:pt x="23" y="101"/>
                  </a:lnTo>
                  <a:lnTo>
                    <a:pt x="32" y="86"/>
                  </a:lnTo>
                  <a:lnTo>
                    <a:pt x="45" y="74"/>
                  </a:lnTo>
                  <a:lnTo>
                    <a:pt x="58" y="60"/>
                  </a:lnTo>
                  <a:lnTo>
                    <a:pt x="72" y="47"/>
                  </a:lnTo>
                  <a:lnTo>
                    <a:pt x="88" y="34"/>
                  </a:lnTo>
                  <a:lnTo>
                    <a:pt x="102" y="23"/>
                  </a:lnTo>
                  <a:lnTo>
                    <a:pt x="118" y="12"/>
                  </a:lnTo>
                  <a:lnTo>
                    <a:pt x="108" y="0"/>
                  </a:lnTo>
                </a:path>
              </a:pathLst>
            </a:custGeom>
            <a:solidFill>
              <a:srgbClr val="000000"/>
            </a:solidFill>
            <a:ln w="12700" cap="rnd">
              <a:noFill/>
              <a:round/>
              <a:headEnd/>
              <a:tailEnd/>
            </a:ln>
          </p:spPr>
          <p:txBody>
            <a:bodyPr/>
            <a:lstStyle/>
            <a:p>
              <a:endParaRPr lang="en-US" dirty="0"/>
            </a:p>
          </p:txBody>
        </p:sp>
        <p:sp>
          <p:nvSpPr>
            <p:cNvPr id="48176" name="Freeform 75"/>
            <p:cNvSpPr>
              <a:spLocks/>
            </p:cNvSpPr>
            <p:nvPr/>
          </p:nvSpPr>
          <p:spPr bwMode="auto">
            <a:xfrm>
              <a:off x="2040" y="1870"/>
              <a:ext cx="25" cy="17"/>
            </a:xfrm>
            <a:custGeom>
              <a:avLst/>
              <a:gdLst>
                <a:gd name="T0" fmla="*/ 21 w 25"/>
                <a:gd name="T1" fmla="*/ 0 h 17"/>
                <a:gd name="T2" fmla="*/ 20 w 25"/>
                <a:gd name="T3" fmla="*/ 1 h 17"/>
                <a:gd name="T4" fmla="*/ 18 w 25"/>
                <a:gd name="T5" fmla="*/ 1 h 17"/>
                <a:gd name="T6" fmla="*/ 15 w 25"/>
                <a:gd name="T7" fmla="*/ 3 h 17"/>
                <a:gd name="T8" fmla="*/ 13 w 25"/>
                <a:gd name="T9" fmla="*/ 4 h 17"/>
                <a:gd name="T10" fmla="*/ 10 w 25"/>
                <a:gd name="T11" fmla="*/ 5 h 17"/>
                <a:gd name="T12" fmla="*/ 8 w 25"/>
                <a:gd name="T13" fmla="*/ 6 h 17"/>
                <a:gd name="T14" fmla="*/ 6 w 25"/>
                <a:gd name="T15" fmla="*/ 7 h 17"/>
                <a:gd name="T16" fmla="*/ 2 w 25"/>
                <a:gd name="T17" fmla="*/ 8 h 17"/>
                <a:gd name="T18" fmla="*/ 0 w 25"/>
                <a:gd name="T19" fmla="*/ 9 h 17"/>
                <a:gd name="T20" fmla="*/ 6 w 25"/>
                <a:gd name="T21" fmla="*/ 16 h 17"/>
                <a:gd name="T22" fmla="*/ 8 w 25"/>
                <a:gd name="T23" fmla="*/ 15 h 17"/>
                <a:gd name="T24" fmla="*/ 10 w 25"/>
                <a:gd name="T25" fmla="*/ 13 h 17"/>
                <a:gd name="T26" fmla="*/ 12 w 25"/>
                <a:gd name="T27" fmla="*/ 12 h 17"/>
                <a:gd name="T28" fmla="*/ 14 w 25"/>
                <a:gd name="T29" fmla="*/ 12 h 17"/>
                <a:gd name="T30" fmla="*/ 17 w 25"/>
                <a:gd name="T31" fmla="*/ 10 h 17"/>
                <a:gd name="T32" fmla="*/ 19 w 25"/>
                <a:gd name="T33" fmla="*/ 9 h 17"/>
                <a:gd name="T34" fmla="*/ 22 w 25"/>
                <a:gd name="T35" fmla="*/ 8 h 17"/>
                <a:gd name="T36" fmla="*/ 24 w 25"/>
                <a:gd name="T37" fmla="*/ 7 h 17"/>
                <a:gd name="T38" fmla="*/ 23 w 25"/>
                <a:gd name="T39" fmla="*/ 7 h 17"/>
                <a:gd name="T40" fmla="*/ 21 w 25"/>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17"/>
                <a:gd name="T65" fmla="*/ 25 w 25"/>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17">
                  <a:moveTo>
                    <a:pt x="21" y="0"/>
                  </a:moveTo>
                  <a:lnTo>
                    <a:pt x="20" y="1"/>
                  </a:lnTo>
                  <a:lnTo>
                    <a:pt x="18" y="1"/>
                  </a:lnTo>
                  <a:lnTo>
                    <a:pt x="15" y="3"/>
                  </a:lnTo>
                  <a:lnTo>
                    <a:pt x="13" y="4"/>
                  </a:lnTo>
                  <a:lnTo>
                    <a:pt x="10" y="5"/>
                  </a:lnTo>
                  <a:lnTo>
                    <a:pt x="8" y="6"/>
                  </a:lnTo>
                  <a:lnTo>
                    <a:pt x="6" y="7"/>
                  </a:lnTo>
                  <a:lnTo>
                    <a:pt x="2" y="8"/>
                  </a:lnTo>
                  <a:lnTo>
                    <a:pt x="0" y="9"/>
                  </a:lnTo>
                  <a:lnTo>
                    <a:pt x="6" y="16"/>
                  </a:lnTo>
                  <a:lnTo>
                    <a:pt x="8" y="15"/>
                  </a:lnTo>
                  <a:lnTo>
                    <a:pt x="10" y="13"/>
                  </a:lnTo>
                  <a:lnTo>
                    <a:pt x="12" y="12"/>
                  </a:lnTo>
                  <a:lnTo>
                    <a:pt x="14" y="12"/>
                  </a:lnTo>
                  <a:lnTo>
                    <a:pt x="17" y="10"/>
                  </a:lnTo>
                  <a:lnTo>
                    <a:pt x="19" y="9"/>
                  </a:lnTo>
                  <a:lnTo>
                    <a:pt x="22" y="8"/>
                  </a:lnTo>
                  <a:lnTo>
                    <a:pt x="24" y="7"/>
                  </a:lnTo>
                  <a:lnTo>
                    <a:pt x="23" y="7"/>
                  </a:lnTo>
                  <a:lnTo>
                    <a:pt x="21" y="0"/>
                  </a:lnTo>
                </a:path>
              </a:pathLst>
            </a:custGeom>
            <a:solidFill>
              <a:srgbClr val="000000"/>
            </a:solidFill>
            <a:ln w="12700" cap="rnd">
              <a:noFill/>
              <a:round/>
              <a:headEnd/>
              <a:tailEnd/>
            </a:ln>
          </p:spPr>
          <p:txBody>
            <a:bodyPr/>
            <a:lstStyle/>
            <a:p>
              <a:endParaRPr lang="en-US" dirty="0"/>
            </a:p>
          </p:txBody>
        </p:sp>
        <p:sp>
          <p:nvSpPr>
            <p:cNvPr id="48177" name="Freeform 76"/>
            <p:cNvSpPr>
              <a:spLocks/>
            </p:cNvSpPr>
            <p:nvPr/>
          </p:nvSpPr>
          <p:spPr bwMode="auto">
            <a:xfrm>
              <a:off x="2066" y="1868"/>
              <a:ext cx="17" cy="17"/>
            </a:xfrm>
            <a:custGeom>
              <a:avLst/>
              <a:gdLst>
                <a:gd name="T0" fmla="*/ 5 w 17"/>
                <a:gd name="T1" fmla="*/ 0 h 17"/>
                <a:gd name="T2" fmla="*/ 2 w 17"/>
                <a:gd name="T3" fmla="*/ 2 h 17"/>
                <a:gd name="T4" fmla="*/ 0 w 17"/>
                <a:gd name="T5" fmla="*/ 2 h 17"/>
                <a:gd name="T6" fmla="*/ 5 w 17"/>
                <a:gd name="T7" fmla="*/ 16 h 17"/>
                <a:gd name="T8" fmla="*/ 8 w 17"/>
                <a:gd name="T9" fmla="*/ 16 h 17"/>
                <a:gd name="T10" fmla="*/ 10 w 17"/>
                <a:gd name="T11" fmla="*/ 13 h 17"/>
                <a:gd name="T12" fmla="*/ 13 w 17"/>
                <a:gd name="T13" fmla="*/ 13 h 17"/>
                <a:gd name="T14" fmla="*/ 16 w 17"/>
                <a:gd name="T15" fmla="*/ 10 h 17"/>
                <a:gd name="T16" fmla="*/ 5 w 17"/>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5" y="0"/>
                  </a:moveTo>
                  <a:lnTo>
                    <a:pt x="2" y="2"/>
                  </a:lnTo>
                  <a:lnTo>
                    <a:pt x="0" y="2"/>
                  </a:lnTo>
                  <a:lnTo>
                    <a:pt x="5" y="16"/>
                  </a:lnTo>
                  <a:lnTo>
                    <a:pt x="8" y="16"/>
                  </a:lnTo>
                  <a:lnTo>
                    <a:pt x="10" y="13"/>
                  </a:lnTo>
                  <a:lnTo>
                    <a:pt x="13" y="13"/>
                  </a:lnTo>
                  <a:lnTo>
                    <a:pt x="16" y="10"/>
                  </a:lnTo>
                  <a:lnTo>
                    <a:pt x="5" y="0"/>
                  </a:lnTo>
                </a:path>
              </a:pathLst>
            </a:custGeom>
            <a:solidFill>
              <a:srgbClr val="000000"/>
            </a:solidFill>
            <a:ln w="12700" cap="rnd">
              <a:noFill/>
              <a:round/>
              <a:headEnd/>
              <a:tailEnd/>
            </a:ln>
          </p:spPr>
          <p:txBody>
            <a:bodyPr/>
            <a:lstStyle/>
            <a:p>
              <a:endParaRPr lang="en-US" dirty="0"/>
            </a:p>
          </p:txBody>
        </p:sp>
        <p:sp>
          <p:nvSpPr>
            <p:cNvPr id="48178" name="Freeform 77"/>
            <p:cNvSpPr>
              <a:spLocks/>
            </p:cNvSpPr>
            <p:nvPr/>
          </p:nvSpPr>
          <p:spPr bwMode="auto">
            <a:xfrm>
              <a:off x="2072" y="1845"/>
              <a:ext cx="17" cy="23"/>
            </a:xfrm>
            <a:custGeom>
              <a:avLst/>
              <a:gdLst>
                <a:gd name="T0" fmla="*/ 12 w 17"/>
                <a:gd name="T1" fmla="*/ 0 h 23"/>
                <a:gd name="T2" fmla="*/ 10 w 17"/>
                <a:gd name="T3" fmla="*/ 2 h 23"/>
                <a:gd name="T4" fmla="*/ 9 w 17"/>
                <a:gd name="T5" fmla="*/ 5 h 23"/>
                <a:gd name="T6" fmla="*/ 6 w 17"/>
                <a:gd name="T7" fmla="*/ 8 h 23"/>
                <a:gd name="T8" fmla="*/ 5 w 17"/>
                <a:gd name="T9" fmla="*/ 11 h 23"/>
                <a:gd name="T10" fmla="*/ 4 w 17"/>
                <a:gd name="T11" fmla="*/ 13 h 23"/>
                <a:gd name="T12" fmla="*/ 3 w 17"/>
                <a:gd name="T13" fmla="*/ 15 h 23"/>
                <a:gd name="T14" fmla="*/ 1 w 17"/>
                <a:gd name="T15" fmla="*/ 17 h 23"/>
                <a:gd name="T16" fmla="*/ 0 w 17"/>
                <a:gd name="T17" fmla="*/ 20 h 23"/>
                <a:gd name="T18" fmla="*/ 2 w 17"/>
                <a:gd name="T19" fmla="*/ 22 h 23"/>
                <a:gd name="T20" fmla="*/ 5 w 17"/>
                <a:gd name="T21" fmla="*/ 20 h 23"/>
                <a:gd name="T22" fmla="*/ 6 w 17"/>
                <a:gd name="T23" fmla="*/ 17 h 23"/>
                <a:gd name="T24" fmla="*/ 9 w 17"/>
                <a:gd name="T25" fmla="*/ 15 h 23"/>
                <a:gd name="T26" fmla="*/ 9 w 17"/>
                <a:gd name="T27" fmla="*/ 12 h 23"/>
                <a:gd name="T28" fmla="*/ 11 w 17"/>
                <a:gd name="T29" fmla="*/ 9 h 23"/>
                <a:gd name="T30" fmla="*/ 12 w 17"/>
                <a:gd name="T31" fmla="*/ 7 h 23"/>
                <a:gd name="T32" fmla="*/ 14 w 17"/>
                <a:gd name="T33" fmla="*/ 5 h 23"/>
                <a:gd name="T34" fmla="*/ 16 w 17"/>
                <a:gd name="T35" fmla="*/ 2 h 23"/>
                <a:gd name="T36" fmla="*/ 12 w 17"/>
                <a:gd name="T37" fmla="*/ 0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3"/>
                <a:gd name="T59" fmla="*/ 17 w 17"/>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3">
                  <a:moveTo>
                    <a:pt x="12" y="0"/>
                  </a:moveTo>
                  <a:lnTo>
                    <a:pt x="10" y="2"/>
                  </a:lnTo>
                  <a:lnTo>
                    <a:pt x="9" y="5"/>
                  </a:lnTo>
                  <a:lnTo>
                    <a:pt x="6" y="8"/>
                  </a:lnTo>
                  <a:lnTo>
                    <a:pt x="5" y="11"/>
                  </a:lnTo>
                  <a:lnTo>
                    <a:pt x="4" y="13"/>
                  </a:lnTo>
                  <a:lnTo>
                    <a:pt x="3" y="15"/>
                  </a:lnTo>
                  <a:lnTo>
                    <a:pt x="1" y="17"/>
                  </a:lnTo>
                  <a:lnTo>
                    <a:pt x="0" y="20"/>
                  </a:lnTo>
                  <a:lnTo>
                    <a:pt x="2" y="22"/>
                  </a:lnTo>
                  <a:lnTo>
                    <a:pt x="5" y="20"/>
                  </a:lnTo>
                  <a:lnTo>
                    <a:pt x="6" y="17"/>
                  </a:lnTo>
                  <a:lnTo>
                    <a:pt x="9" y="15"/>
                  </a:lnTo>
                  <a:lnTo>
                    <a:pt x="9" y="12"/>
                  </a:lnTo>
                  <a:lnTo>
                    <a:pt x="11" y="9"/>
                  </a:lnTo>
                  <a:lnTo>
                    <a:pt x="12" y="7"/>
                  </a:lnTo>
                  <a:lnTo>
                    <a:pt x="14" y="5"/>
                  </a:lnTo>
                  <a:lnTo>
                    <a:pt x="16" y="2"/>
                  </a:lnTo>
                  <a:lnTo>
                    <a:pt x="12" y="0"/>
                  </a:lnTo>
                </a:path>
              </a:pathLst>
            </a:custGeom>
            <a:solidFill>
              <a:srgbClr val="000000"/>
            </a:solidFill>
            <a:ln w="12700" cap="rnd">
              <a:noFill/>
              <a:round/>
              <a:headEnd/>
              <a:tailEnd/>
            </a:ln>
          </p:spPr>
          <p:txBody>
            <a:bodyPr/>
            <a:lstStyle/>
            <a:p>
              <a:endParaRPr lang="en-US" dirty="0"/>
            </a:p>
          </p:txBody>
        </p:sp>
        <p:sp>
          <p:nvSpPr>
            <p:cNvPr id="48179" name="Freeform 78"/>
            <p:cNvSpPr>
              <a:spLocks/>
            </p:cNvSpPr>
            <p:nvPr/>
          </p:nvSpPr>
          <p:spPr bwMode="auto">
            <a:xfrm>
              <a:off x="2018" y="1796"/>
              <a:ext cx="28" cy="102"/>
            </a:xfrm>
            <a:custGeom>
              <a:avLst/>
              <a:gdLst>
                <a:gd name="T0" fmla="*/ 14 w 28"/>
                <a:gd name="T1" fmla="*/ 0 h 102"/>
                <a:gd name="T2" fmla="*/ 11 w 28"/>
                <a:gd name="T3" fmla="*/ 13 h 102"/>
                <a:gd name="T4" fmla="*/ 10 w 28"/>
                <a:gd name="T5" fmla="*/ 27 h 102"/>
                <a:gd name="T6" fmla="*/ 8 w 28"/>
                <a:gd name="T7" fmla="*/ 40 h 102"/>
                <a:gd name="T8" fmla="*/ 9 w 28"/>
                <a:gd name="T9" fmla="*/ 51 h 102"/>
                <a:gd name="T10" fmla="*/ 7 w 28"/>
                <a:gd name="T11" fmla="*/ 62 h 102"/>
                <a:gd name="T12" fmla="*/ 7 w 28"/>
                <a:gd name="T13" fmla="*/ 73 h 102"/>
                <a:gd name="T14" fmla="*/ 3 w 28"/>
                <a:gd name="T15" fmla="*/ 84 h 102"/>
                <a:gd name="T16" fmla="*/ 0 w 28"/>
                <a:gd name="T17" fmla="*/ 95 h 102"/>
                <a:gd name="T18" fmla="*/ 11 w 28"/>
                <a:gd name="T19" fmla="*/ 101 h 102"/>
                <a:gd name="T20" fmla="*/ 16 w 28"/>
                <a:gd name="T21" fmla="*/ 88 h 102"/>
                <a:gd name="T22" fmla="*/ 20 w 28"/>
                <a:gd name="T23" fmla="*/ 76 h 102"/>
                <a:gd name="T24" fmla="*/ 20 w 28"/>
                <a:gd name="T25" fmla="*/ 63 h 102"/>
                <a:gd name="T26" fmla="*/ 22 w 28"/>
                <a:gd name="T27" fmla="*/ 52 h 102"/>
                <a:gd name="T28" fmla="*/ 23 w 28"/>
                <a:gd name="T29" fmla="*/ 40 h 102"/>
                <a:gd name="T30" fmla="*/ 23 w 28"/>
                <a:gd name="T31" fmla="*/ 28 h 102"/>
                <a:gd name="T32" fmla="*/ 25 w 28"/>
                <a:gd name="T33" fmla="*/ 16 h 102"/>
                <a:gd name="T34" fmla="*/ 27 w 28"/>
                <a:gd name="T35" fmla="*/ 4 h 102"/>
                <a:gd name="T36" fmla="*/ 14 w 28"/>
                <a:gd name="T37" fmla="*/ 0 h 10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102"/>
                <a:gd name="T59" fmla="*/ 28 w 28"/>
                <a:gd name="T60" fmla="*/ 102 h 10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102">
                  <a:moveTo>
                    <a:pt x="14" y="0"/>
                  </a:moveTo>
                  <a:lnTo>
                    <a:pt x="11" y="13"/>
                  </a:lnTo>
                  <a:lnTo>
                    <a:pt x="10" y="27"/>
                  </a:lnTo>
                  <a:lnTo>
                    <a:pt x="8" y="40"/>
                  </a:lnTo>
                  <a:lnTo>
                    <a:pt x="9" y="51"/>
                  </a:lnTo>
                  <a:lnTo>
                    <a:pt x="7" y="62"/>
                  </a:lnTo>
                  <a:lnTo>
                    <a:pt x="7" y="73"/>
                  </a:lnTo>
                  <a:lnTo>
                    <a:pt x="3" y="84"/>
                  </a:lnTo>
                  <a:lnTo>
                    <a:pt x="0" y="95"/>
                  </a:lnTo>
                  <a:lnTo>
                    <a:pt x="11" y="101"/>
                  </a:lnTo>
                  <a:lnTo>
                    <a:pt x="16" y="88"/>
                  </a:lnTo>
                  <a:lnTo>
                    <a:pt x="20" y="76"/>
                  </a:lnTo>
                  <a:lnTo>
                    <a:pt x="20" y="63"/>
                  </a:lnTo>
                  <a:lnTo>
                    <a:pt x="22" y="52"/>
                  </a:lnTo>
                  <a:lnTo>
                    <a:pt x="23" y="40"/>
                  </a:lnTo>
                  <a:lnTo>
                    <a:pt x="23" y="28"/>
                  </a:lnTo>
                  <a:lnTo>
                    <a:pt x="25" y="16"/>
                  </a:lnTo>
                  <a:lnTo>
                    <a:pt x="27" y="4"/>
                  </a:lnTo>
                  <a:lnTo>
                    <a:pt x="14" y="0"/>
                  </a:lnTo>
                </a:path>
              </a:pathLst>
            </a:custGeom>
            <a:solidFill>
              <a:srgbClr val="000000"/>
            </a:solidFill>
            <a:ln w="12700" cap="rnd">
              <a:noFill/>
              <a:round/>
              <a:headEnd/>
              <a:tailEnd/>
            </a:ln>
          </p:spPr>
          <p:txBody>
            <a:bodyPr/>
            <a:lstStyle/>
            <a:p>
              <a:endParaRPr lang="en-US" dirty="0"/>
            </a:p>
          </p:txBody>
        </p:sp>
        <p:sp>
          <p:nvSpPr>
            <p:cNvPr id="48180" name="Freeform 79"/>
            <p:cNvSpPr>
              <a:spLocks/>
            </p:cNvSpPr>
            <p:nvPr/>
          </p:nvSpPr>
          <p:spPr bwMode="auto">
            <a:xfrm>
              <a:off x="2034" y="1699"/>
              <a:ext cx="17" cy="96"/>
            </a:xfrm>
            <a:custGeom>
              <a:avLst/>
              <a:gdLst>
                <a:gd name="T0" fmla="*/ 4 w 17"/>
                <a:gd name="T1" fmla="*/ 0 h 96"/>
                <a:gd name="T2" fmla="*/ 1 w 17"/>
                <a:gd name="T3" fmla="*/ 12 h 96"/>
                <a:gd name="T4" fmla="*/ 0 w 17"/>
                <a:gd name="T5" fmla="*/ 25 h 96"/>
                <a:gd name="T6" fmla="*/ 0 w 17"/>
                <a:gd name="T7" fmla="*/ 37 h 96"/>
                <a:gd name="T8" fmla="*/ 1 w 17"/>
                <a:gd name="T9" fmla="*/ 48 h 96"/>
                <a:gd name="T10" fmla="*/ 3 w 17"/>
                <a:gd name="T11" fmla="*/ 60 h 96"/>
                <a:gd name="T12" fmla="*/ 3 w 17"/>
                <a:gd name="T13" fmla="*/ 71 h 96"/>
                <a:gd name="T14" fmla="*/ 3 w 17"/>
                <a:gd name="T15" fmla="*/ 81 h 96"/>
                <a:gd name="T16" fmla="*/ 1 w 17"/>
                <a:gd name="T17" fmla="*/ 91 h 96"/>
                <a:gd name="T18" fmla="*/ 12 w 17"/>
                <a:gd name="T19" fmla="*/ 95 h 96"/>
                <a:gd name="T20" fmla="*/ 14 w 17"/>
                <a:gd name="T21" fmla="*/ 83 h 96"/>
                <a:gd name="T22" fmla="*/ 16 w 17"/>
                <a:gd name="T23" fmla="*/ 71 h 96"/>
                <a:gd name="T24" fmla="*/ 14 w 17"/>
                <a:gd name="T25" fmla="*/ 58 h 96"/>
                <a:gd name="T26" fmla="*/ 13 w 17"/>
                <a:gd name="T27" fmla="*/ 47 h 96"/>
                <a:gd name="T28" fmla="*/ 13 w 17"/>
                <a:gd name="T29" fmla="*/ 37 h 96"/>
                <a:gd name="T30" fmla="*/ 13 w 17"/>
                <a:gd name="T31" fmla="*/ 25 h 96"/>
                <a:gd name="T32" fmla="*/ 13 w 17"/>
                <a:gd name="T33" fmla="*/ 15 h 96"/>
                <a:gd name="T34" fmla="*/ 16 w 17"/>
                <a:gd name="T35" fmla="*/ 4 h 96"/>
                <a:gd name="T36" fmla="*/ 4 w 17"/>
                <a:gd name="T37" fmla="*/ 0 h 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96"/>
                <a:gd name="T59" fmla="*/ 17 w 17"/>
                <a:gd name="T60" fmla="*/ 96 h 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96">
                  <a:moveTo>
                    <a:pt x="4" y="0"/>
                  </a:moveTo>
                  <a:lnTo>
                    <a:pt x="1" y="12"/>
                  </a:lnTo>
                  <a:lnTo>
                    <a:pt x="0" y="25"/>
                  </a:lnTo>
                  <a:lnTo>
                    <a:pt x="0" y="37"/>
                  </a:lnTo>
                  <a:lnTo>
                    <a:pt x="1" y="48"/>
                  </a:lnTo>
                  <a:lnTo>
                    <a:pt x="3" y="60"/>
                  </a:lnTo>
                  <a:lnTo>
                    <a:pt x="3" y="71"/>
                  </a:lnTo>
                  <a:lnTo>
                    <a:pt x="3" y="81"/>
                  </a:lnTo>
                  <a:lnTo>
                    <a:pt x="1" y="91"/>
                  </a:lnTo>
                  <a:lnTo>
                    <a:pt x="12" y="95"/>
                  </a:lnTo>
                  <a:lnTo>
                    <a:pt x="14" y="83"/>
                  </a:lnTo>
                  <a:lnTo>
                    <a:pt x="16" y="71"/>
                  </a:lnTo>
                  <a:lnTo>
                    <a:pt x="14" y="58"/>
                  </a:lnTo>
                  <a:lnTo>
                    <a:pt x="13" y="47"/>
                  </a:lnTo>
                  <a:lnTo>
                    <a:pt x="13" y="37"/>
                  </a:lnTo>
                  <a:lnTo>
                    <a:pt x="13" y="25"/>
                  </a:lnTo>
                  <a:lnTo>
                    <a:pt x="13" y="15"/>
                  </a:lnTo>
                  <a:lnTo>
                    <a:pt x="16" y="4"/>
                  </a:lnTo>
                  <a:lnTo>
                    <a:pt x="4" y="0"/>
                  </a:lnTo>
                </a:path>
              </a:pathLst>
            </a:custGeom>
            <a:solidFill>
              <a:srgbClr val="000000"/>
            </a:solidFill>
            <a:ln w="12700" cap="rnd">
              <a:noFill/>
              <a:round/>
              <a:headEnd/>
              <a:tailEnd/>
            </a:ln>
          </p:spPr>
          <p:txBody>
            <a:bodyPr/>
            <a:lstStyle/>
            <a:p>
              <a:endParaRPr lang="en-US" dirty="0"/>
            </a:p>
          </p:txBody>
        </p:sp>
        <p:sp>
          <p:nvSpPr>
            <p:cNvPr id="48181" name="Freeform 80"/>
            <p:cNvSpPr>
              <a:spLocks/>
            </p:cNvSpPr>
            <p:nvPr/>
          </p:nvSpPr>
          <p:spPr bwMode="auto">
            <a:xfrm>
              <a:off x="2039" y="1670"/>
              <a:ext cx="19" cy="28"/>
            </a:xfrm>
            <a:custGeom>
              <a:avLst/>
              <a:gdLst>
                <a:gd name="T0" fmla="*/ 8 w 19"/>
                <a:gd name="T1" fmla="*/ 0 h 28"/>
                <a:gd name="T2" fmla="*/ 6 w 19"/>
                <a:gd name="T3" fmla="*/ 3 h 28"/>
                <a:gd name="T4" fmla="*/ 5 w 19"/>
                <a:gd name="T5" fmla="*/ 6 h 28"/>
                <a:gd name="T6" fmla="*/ 4 w 19"/>
                <a:gd name="T7" fmla="*/ 9 h 28"/>
                <a:gd name="T8" fmla="*/ 3 w 19"/>
                <a:gd name="T9" fmla="*/ 12 h 28"/>
                <a:gd name="T10" fmla="*/ 2 w 19"/>
                <a:gd name="T11" fmla="*/ 16 h 28"/>
                <a:gd name="T12" fmla="*/ 2 w 19"/>
                <a:gd name="T13" fmla="*/ 18 h 28"/>
                <a:gd name="T14" fmla="*/ 1 w 19"/>
                <a:gd name="T15" fmla="*/ 20 h 28"/>
                <a:gd name="T16" fmla="*/ 0 w 19"/>
                <a:gd name="T17" fmla="*/ 24 h 28"/>
                <a:gd name="T18" fmla="*/ 12 w 19"/>
                <a:gd name="T19" fmla="*/ 27 h 28"/>
                <a:gd name="T20" fmla="*/ 13 w 19"/>
                <a:gd name="T21" fmla="*/ 25 h 28"/>
                <a:gd name="T22" fmla="*/ 14 w 19"/>
                <a:gd name="T23" fmla="*/ 21 h 28"/>
                <a:gd name="T24" fmla="*/ 15 w 19"/>
                <a:gd name="T25" fmla="*/ 18 h 28"/>
                <a:gd name="T26" fmla="*/ 15 w 19"/>
                <a:gd name="T27" fmla="*/ 15 h 28"/>
                <a:gd name="T28" fmla="*/ 16 w 19"/>
                <a:gd name="T29" fmla="*/ 13 h 28"/>
                <a:gd name="T30" fmla="*/ 17 w 19"/>
                <a:gd name="T31" fmla="*/ 10 h 28"/>
                <a:gd name="T32" fmla="*/ 18 w 19"/>
                <a:gd name="T33" fmla="*/ 8 h 28"/>
                <a:gd name="T34" fmla="*/ 18 w 19"/>
                <a:gd name="T35" fmla="*/ 6 h 28"/>
                <a:gd name="T36" fmla="*/ 8 w 19"/>
                <a:gd name="T37" fmla="*/ 0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8"/>
                <a:gd name="T59" fmla="*/ 19 w 19"/>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8">
                  <a:moveTo>
                    <a:pt x="8" y="0"/>
                  </a:moveTo>
                  <a:lnTo>
                    <a:pt x="6" y="3"/>
                  </a:lnTo>
                  <a:lnTo>
                    <a:pt x="5" y="6"/>
                  </a:lnTo>
                  <a:lnTo>
                    <a:pt x="4" y="9"/>
                  </a:lnTo>
                  <a:lnTo>
                    <a:pt x="3" y="12"/>
                  </a:lnTo>
                  <a:lnTo>
                    <a:pt x="2" y="16"/>
                  </a:lnTo>
                  <a:lnTo>
                    <a:pt x="2" y="18"/>
                  </a:lnTo>
                  <a:lnTo>
                    <a:pt x="1" y="20"/>
                  </a:lnTo>
                  <a:lnTo>
                    <a:pt x="0" y="24"/>
                  </a:lnTo>
                  <a:lnTo>
                    <a:pt x="12" y="27"/>
                  </a:lnTo>
                  <a:lnTo>
                    <a:pt x="13" y="25"/>
                  </a:lnTo>
                  <a:lnTo>
                    <a:pt x="14" y="21"/>
                  </a:lnTo>
                  <a:lnTo>
                    <a:pt x="15" y="18"/>
                  </a:lnTo>
                  <a:lnTo>
                    <a:pt x="15" y="15"/>
                  </a:lnTo>
                  <a:lnTo>
                    <a:pt x="16" y="13"/>
                  </a:lnTo>
                  <a:lnTo>
                    <a:pt x="17" y="10"/>
                  </a:lnTo>
                  <a:lnTo>
                    <a:pt x="18" y="8"/>
                  </a:lnTo>
                  <a:lnTo>
                    <a:pt x="18" y="6"/>
                  </a:lnTo>
                  <a:lnTo>
                    <a:pt x="8" y="0"/>
                  </a:lnTo>
                </a:path>
              </a:pathLst>
            </a:custGeom>
            <a:solidFill>
              <a:srgbClr val="000000"/>
            </a:solidFill>
            <a:ln w="12700" cap="rnd">
              <a:noFill/>
              <a:round/>
              <a:headEnd/>
              <a:tailEnd/>
            </a:ln>
          </p:spPr>
          <p:txBody>
            <a:bodyPr/>
            <a:lstStyle/>
            <a:p>
              <a:endParaRPr lang="en-US" dirty="0"/>
            </a:p>
          </p:txBody>
        </p:sp>
        <p:sp>
          <p:nvSpPr>
            <p:cNvPr id="48182" name="Freeform 81"/>
            <p:cNvSpPr>
              <a:spLocks/>
            </p:cNvSpPr>
            <p:nvPr/>
          </p:nvSpPr>
          <p:spPr bwMode="auto">
            <a:xfrm>
              <a:off x="2049" y="1561"/>
              <a:ext cx="185" cy="111"/>
            </a:xfrm>
            <a:custGeom>
              <a:avLst/>
              <a:gdLst>
                <a:gd name="T0" fmla="*/ 178 w 185"/>
                <a:gd name="T1" fmla="*/ 0 h 111"/>
                <a:gd name="T2" fmla="*/ 166 w 185"/>
                <a:gd name="T3" fmla="*/ 5 h 111"/>
                <a:gd name="T4" fmla="*/ 153 w 185"/>
                <a:gd name="T5" fmla="*/ 9 h 111"/>
                <a:gd name="T6" fmla="*/ 140 w 185"/>
                <a:gd name="T7" fmla="*/ 12 h 111"/>
                <a:gd name="T8" fmla="*/ 128 w 185"/>
                <a:gd name="T9" fmla="*/ 17 h 111"/>
                <a:gd name="T10" fmla="*/ 116 w 185"/>
                <a:gd name="T11" fmla="*/ 22 h 111"/>
                <a:gd name="T12" fmla="*/ 104 w 185"/>
                <a:gd name="T13" fmla="*/ 27 h 111"/>
                <a:gd name="T14" fmla="*/ 91 w 185"/>
                <a:gd name="T15" fmla="*/ 32 h 111"/>
                <a:gd name="T16" fmla="*/ 79 w 185"/>
                <a:gd name="T17" fmla="*/ 37 h 111"/>
                <a:gd name="T18" fmla="*/ 68 w 185"/>
                <a:gd name="T19" fmla="*/ 43 h 111"/>
                <a:gd name="T20" fmla="*/ 56 w 185"/>
                <a:gd name="T21" fmla="*/ 48 h 111"/>
                <a:gd name="T22" fmla="*/ 46 w 185"/>
                <a:gd name="T23" fmla="*/ 56 h 111"/>
                <a:gd name="T24" fmla="*/ 35 w 185"/>
                <a:gd name="T25" fmla="*/ 64 h 111"/>
                <a:gd name="T26" fmla="*/ 25 w 185"/>
                <a:gd name="T27" fmla="*/ 72 h 111"/>
                <a:gd name="T28" fmla="*/ 15 w 185"/>
                <a:gd name="T29" fmla="*/ 82 h 111"/>
                <a:gd name="T30" fmla="*/ 7 w 185"/>
                <a:gd name="T31" fmla="*/ 92 h 111"/>
                <a:gd name="T32" fmla="*/ 0 w 185"/>
                <a:gd name="T33" fmla="*/ 103 h 111"/>
                <a:gd name="T34" fmla="*/ 14 w 185"/>
                <a:gd name="T35" fmla="*/ 110 h 111"/>
                <a:gd name="T36" fmla="*/ 21 w 185"/>
                <a:gd name="T37" fmla="*/ 101 h 111"/>
                <a:gd name="T38" fmla="*/ 28 w 185"/>
                <a:gd name="T39" fmla="*/ 91 h 111"/>
                <a:gd name="T40" fmla="*/ 37 w 185"/>
                <a:gd name="T41" fmla="*/ 83 h 111"/>
                <a:gd name="T42" fmla="*/ 46 w 185"/>
                <a:gd name="T43" fmla="*/ 75 h 111"/>
                <a:gd name="T44" fmla="*/ 54 w 185"/>
                <a:gd name="T45" fmla="*/ 67 h 111"/>
                <a:gd name="T46" fmla="*/ 65 w 185"/>
                <a:gd name="T47" fmla="*/ 61 h 111"/>
                <a:gd name="T48" fmla="*/ 76 w 185"/>
                <a:gd name="T49" fmla="*/ 55 h 111"/>
                <a:gd name="T50" fmla="*/ 87 w 185"/>
                <a:gd name="T51" fmla="*/ 49 h 111"/>
                <a:gd name="T52" fmla="*/ 99 w 185"/>
                <a:gd name="T53" fmla="*/ 44 h 111"/>
                <a:gd name="T54" fmla="*/ 109 w 185"/>
                <a:gd name="T55" fmla="*/ 40 h 111"/>
                <a:gd name="T56" fmla="*/ 122 w 185"/>
                <a:gd name="T57" fmla="*/ 36 h 111"/>
                <a:gd name="T58" fmla="*/ 135 w 185"/>
                <a:gd name="T59" fmla="*/ 31 h 111"/>
                <a:gd name="T60" fmla="*/ 147 w 185"/>
                <a:gd name="T61" fmla="*/ 27 h 111"/>
                <a:gd name="T62" fmla="*/ 160 w 185"/>
                <a:gd name="T63" fmla="*/ 23 h 111"/>
                <a:gd name="T64" fmla="*/ 171 w 185"/>
                <a:gd name="T65" fmla="*/ 18 h 111"/>
                <a:gd name="T66" fmla="*/ 184 w 185"/>
                <a:gd name="T67" fmla="*/ 14 h 111"/>
                <a:gd name="T68" fmla="*/ 178 w 185"/>
                <a:gd name="T69" fmla="*/ 0 h 1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5"/>
                <a:gd name="T106" fmla="*/ 0 h 111"/>
                <a:gd name="T107" fmla="*/ 185 w 185"/>
                <a:gd name="T108" fmla="*/ 111 h 1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5" h="111">
                  <a:moveTo>
                    <a:pt x="178" y="0"/>
                  </a:moveTo>
                  <a:lnTo>
                    <a:pt x="166" y="5"/>
                  </a:lnTo>
                  <a:lnTo>
                    <a:pt x="153" y="9"/>
                  </a:lnTo>
                  <a:lnTo>
                    <a:pt x="140" y="12"/>
                  </a:lnTo>
                  <a:lnTo>
                    <a:pt x="128" y="17"/>
                  </a:lnTo>
                  <a:lnTo>
                    <a:pt x="116" y="22"/>
                  </a:lnTo>
                  <a:lnTo>
                    <a:pt x="104" y="27"/>
                  </a:lnTo>
                  <a:lnTo>
                    <a:pt x="91" y="32"/>
                  </a:lnTo>
                  <a:lnTo>
                    <a:pt x="79" y="37"/>
                  </a:lnTo>
                  <a:lnTo>
                    <a:pt x="68" y="43"/>
                  </a:lnTo>
                  <a:lnTo>
                    <a:pt x="56" y="48"/>
                  </a:lnTo>
                  <a:lnTo>
                    <a:pt x="46" y="56"/>
                  </a:lnTo>
                  <a:lnTo>
                    <a:pt x="35" y="64"/>
                  </a:lnTo>
                  <a:lnTo>
                    <a:pt x="25" y="72"/>
                  </a:lnTo>
                  <a:lnTo>
                    <a:pt x="15" y="82"/>
                  </a:lnTo>
                  <a:lnTo>
                    <a:pt x="7" y="92"/>
                  </a:lnTo>
                  <a:lnTo>
                    <a:pt x="0" y="103"/>
                  </a:lnTo>
                  <a:lnTo>
                    <a:pt x="14" y="110"/>
                  </a:lnTo>
                  <a:lnTo>
                    <a:pt x="21" y="101"/>
                  </a:lnTo>
                  <a:lnTo>
                    <a:pt x="28" y="91"/>
                  </a:lnTo>
                  <a:lnTo>
                    <a:pt x="37" y="83"/>
                  </a:lnTo>
                  <a:lnTo>
                    <a:pt x="46" y="75"/>
                  </a:lnTo>
                  <a:lnTo>
                    <a:pt x="54" y="67"/>
                  </a:lnTo>
                  <a:lnTo>
                    <a:pt x="65" y="61"/>
                  </a:lnTo>
                  <a:lnTo>
                    <a:pt x="76" y="55"/>
                  </a:lnTo>
                  <a:lnTo>
                    <a:pt x="87" y="49"/>
                  </a:lnTo>
                  <a:lnTo>
                    <a:pt x="99" y="44"/>
                  </a:lnTo>
                  <a:lnTo>
                    <a:pt x="109" y="40"/>
                  </a:lnTo>
                  <a:lnTo>
                    <a:pt x="122" y="36"/>
                  </a:lnTo>
                  <a:lnTo>
                    <a:pt x="135" y="31"/>
                  </a:lnTo>
                  <a:lnTo>
                    <a:pt x="147" y="27"/>
                  </a:lnTo>
                  <a:lnTo>
                    <a:pt x="160" y="23"/>
                  </a:lnTo>
                  <a:lnTo>
                    <a:pt x="171" y="18"/>
                  </a:lnTo>
                  <a:lnTo>
                    <a:pt x="184" y="14"/>
                  </a:lnTo>
                  <a:lnTo>
                    <a:pt x="178" y="0"/>
                  </a:lnTo>
                </a:path>
              </a:pathLst>
            </a:custGeom>
            <a:solidFill>
              <a:srgbClr val="000000"/>
            </a:solidFill>
            <a:ln w="12700" cap="rnd">
              <a:noFill/>
              <a:round/>
              <a:headEnd/>
              <a:tailEnd/>
            </a:ln>
          </p:spPr>
          <p:txBody>
            <a:bodyPr/>
            <a:lstStyle/>
            <a:p>
              <a:endParaRPr lang="en-US" dirty="0"/>
            </a:p>
          </p:txBody>
        </p:sp>
        <p:sp>
          <p:nvSpPr>
            <p:cNvPr id="48183" name="Freeform 82"/>
            <p:cNvSpPr>
              <a:spLocks/>
            </p:cNvSpPr>
            <p:nvPr/>
          </p:nvSpPr>
          <p:spPr bwMode="auto">
            <a:xfrm>
              <a:off x="2233" y="1555"/>
              <a:ext cx="117" cy="24"/>
            </a:xfrm>
            <a:custGeom>
              <a:avLst/>
              <a:gdLst>
                <a:gd name="T0" fmla="*/ 115 w 117"/>
                <a:gd name="T1" fmla="*/ 11 h 24"/>
                <a:gd name="T2" fmla="*/ 116 w 117"/>
                <a:gd name="T3" fmla="*/ 11 h 24"/>
                <a:gd name="T4" fmla="*/ 103 w 117"/>
                <a:gd name="T5" fmla="*/ 9 h 24"/>
                <a:gd name="T6" fmla="*/ 88 w 117"/>
                <a:gd name="T7" fmla="*/ 6 h 24"/>
                <a:gd name="T8" fmla="*/ 75 w 117"/>
                <a:gd name="T9" fmla="*/ 4 h 24"/>
                <a:gd name="T10" fmla="*/ 61 w 117"/>
                <a:gd name="T11" fmla="*/ 2 h 24"/>
                <a:gd name="T12" fmla="*/ 46 w 117"/>
                <a:gd name="T13" fmla="*/ 0 h 24"/>
                <a:gd name="T14" fmla="*/ 30 w 117"/>
                <a:gd name="T15" fmla="*/ 0 h 24"/>
                <a:gd name="T16" fmla="*/ 15 w 117"/>
                <a:gd name="T17" fmla="*/ 2 h 24"/>
                <a:gd name="T18" fmla="*/ 0 w 117"/>
                <a:gd name="T19" fmla="*/ 5 h 24"/>
                <a:gd name="T20" fmla="*/ 6 w 117"/>
                <a:gd name="T21" fmla="*/ 17 h 24"/>
                <a:gd name="T22" fmla="*/ 18 w 117"/>
                <a:gd name="T23" fmla="*/ 13 h 24"/>
                <a:gd name="T24" fmla="*/ 32 w 117"/>
                <a:gd name="T25" fmla="*/ 12 h 24"/>
                <a:gd name="T26" fmla="*/ 45 w 117"/>
                <a:gd name="T27" fmla="*/ 12 h 24"/>
                <a:gd name="T28" fmla="*/ 58 w 117"/>
                <a:gd name="T29" fmla="*/ 13 h 24"/>
                <a:gd name="T30" fmla="*/ 71 w 117"/>
                <a:gd name="T31" fmla="*/ 15 h 24"/>
                <a:gd name="T32" fmla="*/ 86 w 117"/>
                <a:gd name="T33" fmla="*/ 18 h 24"/>
                <a:gd name="T34" fmla="*/ 100 w 117"/>
                <a:gd name="T35" fmla="*/ 21 h 24"/>
                <a:gd name="T36" fmla="*/ 114 w 117"/>
                <a:gd name="T37" fmla="*/ 23 h 24"/>
                <a:gd name="T38" fmla="*/ 115 w 117"/>
                <a:gd name="T39" fmla="*/ 11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7"/>
                <a:gd name="T61" fmla="*/ 0 h 24"/>
                <a:gd name="T62" fmla="*/ 117 w 117"/>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7" h="24">
                  <a:moveTo>
                    <a:pt x="115" y="11"/>
                  </a:moveTo>
                  <a:lnTo>
                    <a:pt x="116" y="11"/>
                  </a:lnTo>
                  <a:lnTo>
                    <a:pt x="103" y="9"/>
                  </a:lnTo>
                  <a:lnTo>
                    <a:pt x="88" y="6"/>
                  </a:lnTo>
                  <a:lnTo>
                    <a:pt x="75" y="4"/>
                  </a:lnTo>
                  <a:lnTo>
                    <a:pt x="61" y="2"/>
                  </a:lnTo>
                  <a:lnTo>
                    <a:pt x="46" y="0"/>
                  </a:lnTo>
                  <a:lnTo>
                    <a:pt x="30" y="0"/>
                  </a:lnTo>
                  <a:lnTo>
                    <a:pt x="15" y="2"/>
                  </a:lnTo>
                  <a:lnTo>
                    <a:pt x="0" y="5"/>
                  </a:lnTo>
                  <a:lnTo>
                    <a:pt x="6" y="17"/>
                  </a:lnTo>
                  <a:lnTo>
                    <a:pt x="18" y="13"/>
                  </a:lnTo>
                  <a:lnTo>
                    <a:pt x="32" y="12"/>
                  </a:lnTo>
                  <a:lnTo>
                    <a:pt x="45" y="12"/>
                  </a:lnTo>
                  <a:lnTo>
                    <a:pt x="58" y="13"/>
                  </a:lnTo>
                  <a:lnTo>
                    <a:pt x="71" y="15"/>
                  </a:lnTo>
                  <a:lnTo>
                    <a:pt x="86" y="18"/>
                  </a:lnTo>
                  <a:lnTo>
                    <a:pt x="100" y="21"/>
                  </a:lnTo>
                  <a:lnTo>
                    <a:pt x="114" y="23"/>
                  </a:lnTo>
                  <a:lnTo>
                    <a:pt x="115" y="11"/>
                  </a:lnTo>
                </a:path>
              </a:pathLst>
            </a:custGeom>
            <a:solidFill>
              <a:srgbClr val="000000"/>
            </a:solidFill>
            <a:ln w="12700" cap="rnd">
              <a:noFill/>
              <a:round/>
              <a:headEnd/>
              <a:tailEnd/>
            </a:ln>
          </p:spPr>
          <p:txBody>
            <a:bodyPr/>
            <a:lstStyle/>
            <a:p>
              <a:endParaRPr lang="en-US" dirty="0"/>
            </a:p>
          </p:txBody>
        </p:sp>
        <p:sp>
          <p:nvSpPr>
            <p:cNvPr id="48184" name="Freeform 83"/>
            <p:cNvSpPr>
              <a:spLocks/>
            </p:cNvSpPr>
            <p:nvPr/>
          </p:nvSpPr>
          <p:spPr bwMode="auto">
            <a:xfrm>
              <a:off x="2353" y="1569"/>
              <a:ext cx="55" cy="29"/>
            </a:xfrm>
            <a:custGeom>
              <a:avLst/>
              <a:gdLst>
                <a:gd name="T0" fmla="*/ 54 w 55"/>
                <a:gd name="T1" fmla="*/ 19 h 29"/>
                <a:gd name="T2" fmla="*/ 48 w 55"/>
                <a:gd name="T3" fmla="*/ 14 h 29"/>
                <a:gd name="T4" fmla="*/ 41 w 55"/>
                <a:gd name="T5" fmla="*/ 11 h 29"/>
                <a:gd name="T6" fmla="*/ 35 w 55"/>
                <a:gd name="T7" fmla="*/ 8 h 29"/>
                <a:gd name="T8" fmla="*/ 29 w 55"/>
                <a:gd name="T9" fmla="*/ 5 h 29"/>
                <a:gd name="T10" fmla="*/ 22 w 55"/>
                <a:gd name="T11" fmla="*/ 3 h 29"/>
                <a:gd name="T12" fmla="*/ 14 w 55"/>
                <a:gd name="T13" fmla="*/ 2 h 29"/>
                <a:gd name="T14" fmla="*/ 7 w 55"/>
                <a:gd name="T15" fmla="*/ 1 h 29"/>
                <a:gd name="T16" fmla="*/ 1 w 55"/>
                <a:gd name="T17" fmla="*/ 0 h 29"/>
                <a:gd name="T18" fmla="*/ 0 w 55"/>
                <a:gd name="T19" fmla="*/ 12 h 29"/>
                <a:gd name="T20" fmla="*/ 5 w 55"/>
                <a:gd name="T21" fmla="*/ 13 h 29"/>
                <a:gd name="T22" fmla="*/ 11 w 55"/>
                <a:gd name="T23" fmla="*/ 14 h 29"/>
                <a:gd name="T24" fmla="*/ 17 w 55"/>
                <a:gd name="T25" fmla="*/ 16 h 29"/>
                <a:gd name="T26" fmla="*/ 23 w 55"/>
                <a:gd name="T27" fmla="*/ 17 h 29"/>
                <a:gd name="T28" fmla="*/ 28 w 55"/>
                <a:gd name="T29" fmla="*/ 19 h 29"/>
                <a:gd name="T30" fmla="*/ 33 w 55"/>
                <a:gd name="T31" fmla="*/ 21 h 29"/>
                <a:gd name="T32" fmla="*/ 38 w 55"/>
                <a:gd name="T33" fmla="*/ 24 h 29"/>
                <a:gd name="T34" fmla="*/ 42 w 55"/>
                <a:gd name="T35" fmla="*/ 28 h 29"/>
                <a:gd name="T36" fmla="*/ 54 w 55"/>
                <a:gd name="T37" fmla="*/ 19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29"/>
                <a:gd name="T59" fmla="*/ 55 w 55"/>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29">
                  <a:moveTo>
                    <a:pt x="54" y="19"/>
                  </a:moveTo>
                  <a:lnTo>
                    <a:pt x="48" y="14"/>
                  </a:lnTo>
                  <a:lnTo>
                    <a:pt x="41" y="11"/>
                  </a:lnTo>
                  <a:lnTo>
                    <a:pt x="35" y="8"/>
                  </a:lnTo>
                  <a:lnTo>
                    <a:pt x="29" y="5"/>
                  </a:lnTo>
                  <a:lnTo>
                    <a:pt x="22" y="3"/>
                  </a:lnTo>
                  <a:lnTo>
                    <a:pt x="14" y="2"/>
                  </a:lnTo>
                  <a:lnTo>
                    <a:pt x="7" y="1"/>
                  </a:lnTo>
                  <a:lnTo>
                    <a:pt x="1" y="0"/>
                  </a:lnTo>
                  <a:lnTo>
                    <a:pt x="0" y="12"/>
                  </a:lnTo>
                  <a:lnTo>
                    <a:pt x="5" y="13"/>
                  </a:lnTo>
                  <a:lnTo>
                    <a:pt x="11" y="14"/>
                  </a:lnTo>
                  <a:lnTo>
                    <a:pt x="17" y="16"/>
                  </a:lnTo>
                  <a:lnTo>
                    <a:pt x="23" y="17"/>
                  </a:lnTo>
                  <a:lnTo>
                    <a:pt x="28" y="19"/>
                  </a:lnTo>
                  <a:lnTo>
                    <a:pt x="33" y="21"/>
                  </a:lnTo>
                  <a:lnTo>
                    <a:pt x="38" y="24"/>
                  </a:lnTo>
                  <a:lnTo>
                    <a:pt x="42" y="28"/>
                  </a:lnTo>
                  <a:lnTo>
                    <a:pt x="54" y="19"/>
                  </a:lnTo>
                </a:path>
              </a:pathLst>
            </a:custGeom>
            <a:solidFill>
              <a:srgbClr val="000000"/>
            </a:solidFill>
            <a:ln w="12700" cap="rnd">
              <a:noFill/>
              <a:round/>
              <a:headEnd/>
              <a:tailEnd/>
            </a:ln>
          </p:spPr>
          <p:txBody>
            <a:bodyPr/>
            <a:lstStyle/>
            <a:p>
              <a:endParaRPr lang="en-US" dirty="0"/>
            </a:p>
          </p:txBody>
        </p:sp>
        <p:sp>
          <p:nvSpPr>
            <p:cNvPr id="48185" name="Freeform 84"/>
            <p:cNvSpPr>
              <a:spLocks/>
            </p:cNvSpPr>
            <p:nvPr/>
          </p:nvSpPr>
          <p:spPr bwMode="auto">
            <a:xfrm>
              <a:off x="2400" y="1592"/>
              <a:ext cx="25" cy="43"/>
            </a:xfrm>
            <a:custGeom>
              <a:avLst/>
              <a:gdLst>
                <a:gd name="T0" fmla="*/ 24 w 25"/>
                <a:gd name="T1" fmla="*/ 34 h 43"/>
                <a:gd name="T2" fmla="*/ 22 w 25"/>
                <a:gd name="T3" fmla="*/ 32 h 43"/>
                <a:gd name="T4" fmla="*/ 21 w 25"/>
                <a:gd name="T5" fmla="*/ 27 h 43"/>
                <a:gd name="T6" fmla="*/ 20 w 25"/>
                <a:gd name="T7" fmla="*/ 24 h 43"/>
                <a:gd name="T8" fmla="*/ 18 w 25"/>
                <a:gd name="T9" fmla="*/ 18 h 43"/>
                <a:gd name="T10" fmla="*/ 18 w 25"/>
                <a:gd name="T11" fmla="*/ 14 h 43"/>
                <a:gd name="T12" fmla="*/ 16 w 25"/>
                <a:gd name="T13" fmla="*/ 10 h 43"/>
                <a:gd name="T14" fmla="*/ 14 w 25"/>
                <a:gd name="T15" fmla="*/ 5 h 43"/>
                <a:gd name="T16" fmla="*/ 10 w 25"/>
                <a:gd name="T17" fmla="*/ 0 h 43"/>
                <a:gd name="T18" fmla="*/ 0 w 25"/>
                <a:gd name="T19" fmla="*/ 10 h 43"/>
                <a:gd name="T20" fmla="*/ 2 w 25"/>
                <a:gd name="T21" fmla="*/ 12 h 43"/>
                <a:gd name="T22" fmla="*/ 3 w 25"/>
                <a:gd name="T23" fmla="*/ 14 h 43"/>
                <a:gd name="T24" fmla="*/ 4 w 25"/>
                <a:gd name="T25" fmla="*/ 18 h 43"/>
                <a:gd name="T26" fmla="*/ 6 w 25"/>
                <a:gd name="T27" fmla="*/ 22 h 43"/>
                <a:gd name="T28" fmla="*/ 7 w 25"/>
                <a:gd name="T29" fmla="*/ 26 h 43"/>
                <a:gd name="T30" fmla="*/ 7 w 25"/>
                <a:gd name="T31" fmla="*/ 32 h 43"/>
                <a:gd name="T32" fmla="*/ 10 w 25"/>
                <a:gd name="T33" fmla="*/ 37 h 43"/>
                <a:gd name="T34" fmla="*/ 12 w 25"/>
                <a:gd name="T35" fmla="*/ 42 h 43"/>
                <a:gd name="T36" fmla="*/ 12 w 25"/>
                <a:gd name="T37" fmla="*/ 41 h 43"/>
                <a:gd name="T38" fmla="*/ 24 w 25"/>
                <a:gd name="T39" fmla="*/ 34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43"/>
                <a:gd name="T62" fmla="*/ 25 w 25"/>
                <a:gd name="T63" fmla="*/ 43 h 4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43">
                  <a:moveTo>
                    <a:pt x="24" y="34"/>
                  </a:moveTo>
                  <a:lnTo>
                    <a:pt x="22" y="32"/>
                  </a:lnTo>
                  <a:lnTo>
                    <a:pt x="21" y="27"/>
                  </a:lnTo>
                  <a:lnTo>
                    <a:pt x="20" y="24"/>
                  </a:lnTo>
                  <a:lnTo>
                    <a:pt x="18" y="18"/>
                  </a:lnTo>
                  <a:lnTo>
                    <a:pt x="18" y="14"/>
                  </a:lnTo>
                  <a:lnTo>
                    <a:pt x="16" y="10"/>
                  </a:lnTo>
                  <a:lnTo>
                    <a:pt x="14" y="5"/>
                  </a:lnTo>
                  <a:lnTo>
                    <a:pt x="10" y="0"/>
                  </a:lnTo>
                  <a:lnTo>
                    <a:pt x="0" y="10"/>
                  </a:lnTo>
                  <a:lnTo>
                    <a:pt x="2" y="12"/>
                  </a:lnTo>
                  <a:lnTo>
                    <a:pt x="3" y="14"/>
                  </a:lnTo>
                  <a:lnTo>
                    <a:pt x="4" y="18"/>
                  </a:lnTo>
                  <a:lnTo>
                    <a:pt x="6" y="22"/>
                  </a:lnTo>
                  <a:lnTo>
                    <a:pt x="7" y="26"/>
                  </a:lnTo>
                  <a:lnTo>
                    <a:pt x="7" y="32"/>
                  </a:lnTo>
                  <a:lnTo>
                    <a:pt x="10" y="37"/>
                  </a:lnTo>
                  <a:lnTo>
                    <a:pt x="12" y="42"/>
                  </a:lnTo>
                  <a:lnTo>
                    <a:pt x="12" y="41"/>
                  </a:lnTo>
                  <a:lnTo>
                    <a:pt x="24" y="34"/>
                  </a:lnTo>
                </a:path>
              </a:pathLst>
            </a:custGeom>
            <a:solidFill>
              <a:srgbClr val="000000"/>
            </a:solidFill>
            <a:ln w="12700" cap="rnd">
              <a:noFill/>
              <a:round/>
              <a:headEnd/>
              <a:tailEnd/>
            </a:ln>
          </p:spPr>
          <p:txBody>
            <a:bodyPr/>
            <a:lstStyle/>
            <a:p>
              <a:endParaRPr lang="en-US" dirty="0"/>
            </a:p>
          </p:txBody>
        </p:sp>
        <p:sp>
          <p:nvSpPr>
            <p:cNvPr id="48186" name="Freeform 85"/>
            <p:cNvSpPr>
              <a:spLocks/>
            </p:cNvSpPr>
            <p:nvPr/>
          </p:nvSpPr>
          <p:spPr bwMode="auto">
            <a:xfrm>
              <a:off x="2415" y="1631"/>
              <a:ext cx="98" cy="114"/>
            </a:xfrm>
            <a:custGeom>
              <a:avLst/>
              <a:gdLst>
                <a:gd name="T0" fmla="*/ 97 w 98"/>
                <a:gd name="T1" fmla="*/ 107 h 114"/>
                <a:gd name="T2" fmla="*/ 88 w 98"/>
                <a:gd name="T3" fmla="*/ 93 h 114"/>
                <a:gd name="T4" fmla="*/ 79 w 98"/>
                <a:gd name="T5" fmla="*/ 79 h 114"/>
                <a:gd name="T6" fmla="*/ 68 w 98"/>
                <a:gd name="T7" fmla="*/ 66 h 114"/>
                <a:gd name="T8" fmla="*/ 57 w 98"/>
                <a:gd name="T9" fmla="*/ 52 h 114"/>
                <a:gd name="T10" fmla="*/ 45 w 98"/>
                <a:gd name="T11" fmla="*/ 39 h 114"/>
                <a:gd name="T12" fmla="*/ 33 w 98"/>
                <a:gd name="T13" fmla="*/ 28 h 114"/>
                <a:gd name="T14" fmla="*/ 24 w 98"/>
                <a:gd name="T15" fmla="*/ 14 h 114"/>
                <a:gd name="T16" fmla="*/ 14 w 98"/>
                <a:gd name="T17" fmla="*/ 0 h 114"/>
                <a:gd name="T18" fmla="*/ 0 w 98"/>
                <a:gd name="T19" fmla="*/ 8 h 114"/>
                <a:gd name="T20" fmla="*/ 10 w 98"/>
                <a:gd name="T21" fmla="*/ 22 h 114"/>
                <a:gd name="T22" fmla="*/ 22 w 98"/>
                <a:gd name="T23" fmla="*/ 36 h 114"/>
                <a:gd name="T24" fmla="*/ 33 w 98"/>
                <a:gd name="T25" fmla="*/ 49 h 114"/>
                <a:gd name="T26" fmla="*/ 44 w 98"/>
                <a:gd name="T27" fmla="*/ 62 h 114"/>
                <a:gd name="T28" fmla="*/ 56 w 98"/>
                <a:gd name="T29" fmla="*/ 74 h 114"/>
                <a:gd name="T30" fmla="*/ 65 w 98"/>
                <a:gd name="T31" fmla="*/ 87 h 114"/>
                <a:gd name="T32" fmla="*/ 74 w 98"/>
                <a:gd name="T33" fmla="*/ 100 h 114"/>
                <a:gd name="T34" fmla="*/ 82 w 98"/>
                <a:gd name="T35" fmla="*/ 113 h 114"/>
                <a:gd name="T36" fmla="*/ 97 w 98"/>
                <a:gd name="T37" fmla="*/ 107 h 1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14"/>
                <a:gd name="T59" fmla="*/ 98 w 98"/>
                <a:gd name="T60" fmla="*/ 114 h 1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14">
                  <a:moveTo>
                    <a:pt x="97" y="107"/>
                  </a:moveTo>
                  <a:lnTo>
                    <a:pt x="88" y="93"/>
                  </a:lnTo>
                  <a:lnTo>
                    <a:pt x="79" y="79"/>
                  </a:lnTo>
                  <a:lnTo>
                    <a:pt x="68" y="66"/>
                  </a:lnTo>
                  <a:lnTo>
                    <a:pt x="57" y="52"/>
                  </a:lnTo>
                  <a:lnTo>
                    <a:pt x="45" y="39"/>
                  </a:lnTo>
                  <a:lnTo>
                    <a:pt x="33" y="28"/>
                  </a:lnTo>
                  <a:lnTo>
                    <a:pt x="24" y="14"/>
                  </a:lnTo>
                  <a:lnTo>
                    <a:pt x="14" y="0"/>
                  </a:lnTo>
                  <a:lnTo>
                    <a:pt x="0" y="8"/>
                  </a:lnTo>
                  <a:lnTo>
                    <a:pt x="10" y="22"/>
                  </a:lnTo>
                  <a:lnTo>
                    <a:pt x="22" y="36"/>
                  </a:lnTo>
                  <a:lnTo>
                    <a:pt x="33" y="49"/>
                  </a:lnTo>
                  <a:lnTo>
                    <a:pt x="44" y="62"/>
                  </a:lnTo>
                  <a:lnTo>
                    <a:pt x="56" y="74"/>
                  </a:lnTo>
                  <a:lnTo>
                    <a:pt x="65" y="87"/>
                  </a:lnTo>
                  <a:lnTo>
                    <a:pt x="74" y="100"/>
                  </a:lnTo>
                  <a:lnTo>
                    <a:pt x="82" y="113"/>
                  </a:lnTo>
                  <a:lnTo>
                    <a:pt x="97" y="107"/>
                  </a:lnTo>
                </a:path>
              </a:pathLst>
            </a:custGeom>
            <a:solidFill>
              <a:srgbClr val="000000"/>
            </a:solidFill>
            <a:ln w="12700" cap="rnd">
              <a:noFill/>
              <a:round/>
              <a:headEnd/>
              <a:tailEnd/>
            </a:ln>
          </p:spPr>
          <p:txBody>
            <a:bodyPr/>
            <a:lstStyle/>
            <a:p>
              <a:endParaRPr lang="en-US" dirty="0"/>
            </a:p>
          </p:txBody>
        </p:sp>
        <p:sp>
          <p:nvSpPr>
            <p:cNvPr id="48187" name="Freeform 86"/>
            <p:cNvSpPr>
              <a:spLocks/>
            </p:cNvSpPr>
            <p:nvPr/>
          </p:nvSpPr>
          <p:spPr bwMode="auto">
            <a:xfrm>
              <a:off x="2502" y="1744"/>
              <a:ext cx="166" cy="263"/>
            </a:xfrm>
            <a:custGeom>
              <a:avLst/>
              <a:gdLst>
                <a:gd name="T0" fmla="*/ 165 w 166"/>
                <a:gd name="T1" fmla="*/ 256 h 263"/>
                <a:gd name="T2" fmla="*/ 156 w 166"/>
                <a:gd name="T3" fmla="*/ 240 h 263"/>
                <a:gd name="T4" fmla="*/ 148 w 166"/>
                <a:gd name="T5" fmla="*/ 224 h 263"/>
                <a:gd name="T6" fmla="*/ 138 w 166"/>
                <a:gd name="T7" fmla="*/ 207 h 263"/>
                <a:gd name="T8" fmla="*/ 128 w 166"/>
                <a:gd name="T9" fmla="*/ 192 h 263"/>
                <a:gd name="T10" fmla="*/ 120 w 166"/>
                <a:gd name="T11" fmla="*/ 175 h 263"/>
                <a:gd name="T12" fmla="*/ 109 w 166"/>
                <a:gd name="T13" fmla="*/ 159 h 263"/>
                <a:gd name="T14" fmla="*/ 99 w 166"/>
                <a:gd name="T15" fmla="*/ 144 h 263"/>
                <a:gd name="T16" fmla="*/ 90 w 166"/>
                <a:gd name="T17" fmla="*/ 128 h 263"/>
                <a:gd name="T18" fmla="*/ 80 w 166"/>
                <a:gd name="T19" fmla="*/ 112 h 263"/>
                <a:gd name="T20" fmla="*/ 69 w 166"/>
                <a:gd name="T21" fmla="*/ 97 h 263"/>
                <a:gd name="T22" fmla="*/ 61 w 166"/>
                <a:gd name="T23" fmla="*/ 81 h 263"/>
                <a:gd name="T24" fmla="*/ 50 w 166"/>
                <a:gd name="T25" fmla="*/ 65 h 263"/>
                <a:gd name="T26" fmla="*/ 41 w 166"/>
                <a:gd name="T27" fmla="*/ 49 h 263"/>
                <a:gd name="T28" fmla="*/ 32 w 166"/>
                <a:gd name="T29" fmla="*/ 32 h 263"/>
                <a:gd name="T30" fmla="*/ 23 w 166"/>
                <a:gd name="T31" fmla="*/ 17 h 263"/>
                <a:gd name="T32" fmla="*/ 15 w 166"/>
                <a:gd name="T33" fmla="*/ 0 h 263"/>
                <a:gd name="T34" fmla="*/ 0 w 166"/>
                <a:gd name="T35" fmla="*/ 6 h 263"/>
                <a:gd name="T36" fmla="*/ 10 w 166"/>
                <a:gd name="T37" fmla="*/ 23 h 263"/>
                <a:gd name="T38" fmla="*/ 17 w 166"/>
                <a:gd name="T39" fmla="*/ 39 h 263"/>
                <a:gd name="T40" fmla="*/ 27 w 166"/>
                <a:gd name="T41" fmla="*/ 57 h 263"/>
                <a:gd name="T42" fmla="*/ 37 w 166"/>
                <a:gd name="T43" fmla="*/ 72 h 263"/>
                <a:gd name="T44" fmla="*/ 46 w 166"/>
                <a:gd name="T45" fmla="*/ 88 h 263"/>
                <a:gd name="T46" fmla="*/ 56 w 166"/>
                <a:gd name="T47" fmla="*/ 105 h 263"/>
                <a:gd name="T48" fmla="*/ 66 w 166"/>
                <a:gd name="T49" fmla="*/ 119 h 263"/>
                <a:gd name="T50" fmla="*/ 76 w 166"/>
                <a:gd name="T51" fmla="*/ 136 h 263"/>
                <a:gd name="T52" fmla="*/ 85 w 166"/>
                <a:gd name="T53" fmla="*/ 152 h 263"/>
                <a:gd name="T54" fmla="*/ 96 w 166"/>
                <a:gd name="T55" fmla="*/ 167 h 263"/>
                <a:gd name="T56" fmla="*/ 105 w 166"/>
                <a:gd name="T57" fmla="*/ 183 h 263"/>
                <a:gd name="T58" fmla="*/ 115 w 166"/>
                <a:gd name="T59" fmla="*/ 198 h 263"/>
                <a:gd name="T60" fmla="*/ 124 w 166"/>
                <a:gd name="T61" fmla="*/ 215 h 263"/>
                <a:gd name="T62" fmla="*/ 133 w 166"/>
                <a:gd name="T63" fmla="*/ 232 h 263"/>
                <a:gd name="T64" fmla="*/ 143 w 166"/>
                <a:gd name="T65" fmla="*/ 247 h 263"/>
                <a:gd name="T66" fmla="*/ 151 w 166"/>
                <a:gd name="T67" fmla="*/ 262 h 263"/>
                <a:gd name="T68" fmla="*/ 165 w 166"/>
                <a:gd name="T69" fmla="*/ 256 h 2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6"/>
                <a:gd name="T106" fmla="*/ 0 h 263"/>
                <a:gd name="T107" fmla="*/ 166 w 166"/>
                <a:gd name="T108" fmla="*/ 263 h 2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6" h="263">
                  <a:moveTo>
                    <a:pt x="165" y="256"/>
                  </a:moveTo>
                  <a:lnTo>
                    <a:pt x="156" y="240"/>
                  </a:lnTo>
                  <a:lnTo>
                    <a:pt x="148" y="224"/>
                  </a:lnTo>
                  <a:lnTo>
                    <a:pt x="138" y="207"/>
                  </a:lnTo>
                  <a:lnTo>
                    <a:pt x="128" y="192"/>
                  </a:lnTo>
                  <a:lnTo>
                    <a:pt x="120" y="175"/>
                  </a:lnTo>
                  <a:lnTo>
                    <a:pt x="109" y="159"/>
                  </a:lnTo>
                  <a:lnTo>
                    <a:pt x="99" y="144"/>
                  </a:lnTo>
                  <a:lnTo>
                    <a:pt x="90" y="128"/>
                  </a:lnTo>
                  <a:lnTo>
                    <a:pt x="80" y="112"/>
                  </a:lnTo>
                  <a:lnTo>
                    <a:pt x="69" y="97"/>
                  </a:lnTo>
                  <a:lnTo>
                    <a:pt x="61" y="81"/>
                  </a:lnTo>
                  <a:lnTo>
                    <a:pt x="50" y="65"/>
                  </a:lnTo>
                  <a:lnTo>
                    <a:pt x="41" y="49"/>
                  </a:lnTo>
                  <a:lnTo>
                    <a:pt x="32" y="32"/>
                  </a:lnTo>
                  <a:lnTo>
                    <a:pt x="23" y="17"/>
                  </a:lnTo>
                  <a:lnTo>
                    <a:pt x="15" y="0"/>
                  </a:lnTo>
                  <a:lnTo>
                    <a:pt x="0" y="6"/>
                  </a:lnTo>
                  <a:lnTo>
                    <a:pt x="10" y="23"/>
                  </a:lnTo>
                  <a:lnTo>
                    <a:pt x="17" y="39"/>
                  </a:lnTo>
                  <a:lnTo>
                    <a:pt x="27" y="57"/>
                  </a:lnTo>
                  <a:lnTo>
                    <a:pt x="37" y="72"/>
                  </a:lnTo>
                  <a:lnTo>
                    <a:pt x="46" y="88"/>
                  </a:lnTo>
                  <a:lnTo>
                    <a:pt x="56" y="105"/>
                  </a:lnTo>
                  <a:lnTo>
                    <a:pt x="66" y="119"/>
                  </a:lnTo>
                  <a:lnTo>
                    <a:pt x="76" y="136"/>
                  </a:lnTo>
                  <a:lnTo>
                    <a:pt x="85" y="152"/>
                  </a:lnTo>
                  <a:lnTo>
                    <a:pt x="96" y="167"/>
                  </a:lnTo>
                  <a:lnTo>
                    <a:pt x="105" y="183"/>
                  </a:lnTo>
                  <a:lnTo>
                    <a:pt x="115" y="198"/>
                  </a:lnTo>
                  <a:lnTo>
                    <a:pt x="124" y="215"/>
                  </a:lnTo>
                  <a:lnTo>
                    <a:pt x="133" y="232"/>
                  </a:lnTo>
                  <a:lnTo>
                    <a:pt x="143" y="247"/>
                  </a:lnTo>
                  <a:lnTo>
                    <a:pt x="151" y="262"/>
                  </a:lnTo>
                  <a:lnTo>
                    <a:pt x="165" y="256"/>
                  </a:lnTo>
                </a:path>
              </a:pathLst>
            </a:custGeom>
            <a:solidFill>
              <a:srgbClr val="000000"/>
            </a:solidFill>
            <a:ln w="12700" cap="rnd">
              <a:noFill/>
              <a:round/>
              <a:headEnd/>
              <a:tailEnd/>
            </a:ln>
          </p:spPr>
          <p:txBody>
            <a:bodyPr/>
            <a:lstStyle/>
            <a:p>
              <a:endParaRPr lang="en-US" dirty="0"/>
            </a:p>
          </p:txBody>
        </p:sp>
        <p:sp>
          <p:nvSpPr>
            <p:cNvPr id="48188" name="Freeform 87"/>
            <p:cNvSpPr>
              <a:spLocks/>
            </p:cNvSpPr>
            <p:nvPr/>
          </p:nvSpPr>
          <p:spPr bwMode="auto">
            <a:xfrm>
              <a:off x="2659" y="2006"/>
              <a:ext cx="56" cy="76"/>
            </a:xfrm>
            <a:custGeom>
              <a:avLst/>
              <a:gdLst>
                <a:gd name="T0" fmla="*/ 55 w 56"/>
                <a:gd name="T1" fmla="*/ 69 h 76"/>
                <a:gd name="T2" fmla="*/ 50 w 56"/>
                <a:gd name="T3" fmla="*/ 60 h 76"/>
                <a:gd name="T4" fmla="*/ 44 w 56"/>
                <a:gd name="T5" fmla="*/ 51 h 76"/>
                <a:gd name="T6" fmla="*/ 40 w 56"/>
                <a:gd name="T7" fmla="*/ 43 h 76"/>
                <a:gd name="T8" fmla="*/ 33 w 56"/>
                <a:gd name="T9" fmla="*/ 33 h 76"/>
                <a:gd name="T10" fmla="*/ 28 w 56"/>
                <a:gd name="T11" fmla="*/ 25 h 76"/>
                <a:gd name="T12" fmla="*/ 22 w 56"/>
                <a:gd name="T13" fmla="*/ 16 h 76"/>
                <a:gd name="T14" fmla="*/ 17 w 56"/>
                <a:gd name="T15" fmla="*/ 8 h 76"/>
                <a:gd name="T16" fmla="*/ 13 w 56"/>
                <a:gd name="T17" fmla="*/ 0 h 76"/>
                <a:gd name="T18" fmla="*/ 0 w 56"/>
                <a:gd name="T19" fmla="*/ 6 h 76"/>
                <a:gd name="T20" fmla="*/ 4 w 56"/>
                <a:gd name="T21" fmla="*/ 15 h 76"/>
                <a:gd name="T22" fmla="*/ 9 w 56"/>
                <a:gd name="T23" fmla="*/ 23 h 76"/>
                <a:gd name="T24" fmla="*/ 14 w 56"/>
                <a:gd name="T25" fmla="*/ 32 h 76"/>
                <a:gd name="T26" fmla="*/ 21 w 56"/>
                <a:gd name="T27" fmla="*/ 42 h 76"/>
                <a:gd name="T28" fmla="*/ 26 w 56"/>
                <a:gd name="T29" fmla="*/ 49 h 76"/>
                <a:gd name="T30" fmla="*/ 32 w 56"/>
                <a:gd name="T31" fmla="*/ 58 h 76"/>
                <a:gd name="T32" fmla="*/ 37 w 56"/>
                <a:gd name="T33" fmla="*/ 67 h 76"/>
                <a:gd name="T34" fmla="*/ 41 w 56"/>
                <a:gd name="T35" fmla="*/ 75 h 76"/>
                <a:gd name="T36" fmla="*/ 55 w 56"/>
                <a:gd name="T37" fmla="*/ 69 h 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
                <a:gd name="T58" fmla="*/ 0 h 76"/>
                <a:gd name="T59" fmla="*/ 56 w 56"/>
                <a:gd name="T60" fmla="*/ 76 h 7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 h="76">
                  <a:moveTo>
                    <a:pt x="55" y="69"/>
                  </a:moveTo>
                  <a:lnTo>
                    <a:pt x="50" y="60"/>
                  </a:lnTo>
                  <a:lnTo>
                    <a:pt x="44" y="51"/>
                  </a:lnTo>
                  <a:lnTo>
                    <a:pt x="40" y="43"/>
                  </a:lnTo>
                  <a:lnTo>
                    <a:pt x="33" y="33"/>
                  </a:lnTo>
                  <a:lnTo>
                    <a:pt x="28" y="25"/>
                  </a:lnTo>
                  <a:lnTo>
                    <a:pt x="22" y="16"/>
                  </a:lnTo>
                  <a:lnTo>
                    <a:pt x="17" y="8"/>
                  </a:lnTo>
                  <a:lnTo>
                    <a:pt x="13" y="0"/>
                  </a:lnTo>
                  <a:lnTo>
                    <a:pt x="0" y="6"/>
                  </a:lnTo>
                  <a:lnTo>
                    <a:pt x="4" y="15"/>
                  </a:lnTo>
                  <a:lnTo>
                    <a:pt x="9" y="23"/>
                  </a:lnTo>
                  <a:lnTo>
                    <a:pt x="14" y="32"/>
                  </a:lnTo>
                  <a:lnTo>
                    <a:pt x="21" y="42"/>
                  </a:lnTo>
                  <a:lnTo>
                    <a:pt x="26" y="49"/>
                  </a:lnTo>
                  <a:lnTo>
                    <a:pt x="32" y="58"/>
                  </a:lnTo>
                  <a:lnTo>
                    <a:pt x="37" y="67"/>
                  </a:lnTo>
                  <a:lnTo>
                    <a:pt x="41" y="75"/>
                  </a:lnTo>
                  <a:lnTo>
                    <a:pt x="55" y="69"/>
                  </a:lnTo>
                </a:path>
              </a:pathLst>
            </a:custGeom>
            <a:solidFill>
              <a:srgbClr val="000000"/>
            </a:solidFill>
            <a:ln w="12700" cap="rnd">
              <a:noFill/>
              <a:round/>
              <a:headEnd/>
              <a:tailEnd/>
            </a:ln>
          </p:spPr>
          <p:txBody>
            <a:bodyPr/>
            <a:lstStyle/>
            <a:p>
              <a:endParaRPr lang="en-US" dirty="0"/>
            </a:p>
          </p:txBody>
        </p:sp>
        <p:sp>
          <p:nvSpPr>
            <p:cNvPr id="48189" name="Freeform 88"/>
            <p:cNvSpPr>
              <a:spLocks/>
            </p:cNvSpPr>
            <p:nvPr/>
          </p:nvSpPr>
          <p:spPr bwMode="auto">
            <a:xfrm>
              <a:off x="2705" y="2080"/>
              <a:ext cx="25" cy="33"/>
            </a:xfrm>
            <a:custGeom>
              <a:avLst/>
              <a:gdLst>
                <a:gd name="T0" fmla="*/ 24 w 25"/>
                <a:gd name="T1" fmla="*/ 25 h 33"/>
                <a:gd name="T2" fmla="*/ 24 w 25"/>
                <a:gd name="T3" fmla="*/ 24 h 33"/>
                <a:gd name="T4" fmla="*/ 22 w 25"/>
                <a:gd name="T5" fmla="*/ 23 h 33"/>
                <a:gd name="T6" fmla="*/ 21 w 25"/>
                <a:gd name="T7" fmla="*/ 19 h 33"/>
                <a:gd name="T8" fmla="*/ 20 w 25"/>
                <a:gd name="T9" fmla="*/ 17 h 33"/>
                <a:gd name="T10" fmla="*/ 18 w 25"/>
                <a:gd name="T11" fmla="*/ 13 h 33"/>
                <a:gd name="T12" fmla="*/ 17 w 25"/>
                <a:gd name="T13" fmla="*/ 10 h 33"/>
                <a:gd name="T14" fmla="*/ 15 w 25"/>
                <a:gd name="T15" fmla="*/ 6 h 33"/>
                <a:gd name="T16" fmla="*/ 14 w 25"/>
                <a:gd name="T17" fmla="*/ 3 h 33"/>
                <a:gd name="T18" fmla="*/ 12 w 25"/>
                <a:gd name="T19" fmla="*/ 0 h 33"/>
                <a:gd name="T20" fmla="*/ 0 w 25"/>
                <a:gd name="T21" fmla="*/ 6 h 33"/>
                <a:gd name="T22" fmla="*/ 1 w 25"/>
                <a:gd name="T23" fmla="*/ 8 h 33"/>
                <a:gd name="T24" fmla="*/ 2 w 25"/>
                <a:gd name="T25" fmla="*/ 11 h 33"/>
                <a:gd name="T26" fmla="*/ 4 w 25"/>
                <a:gd name="T27" fmla="*/ 15 h 33"/>
                <a:gd name="T28" fmla="*/ 6 w 25"/>
                <a:gd name="T29" fmla="*/ 18 h 33"/>
                <a:gd name="T30" fmla="*/ 7 w 25"/>
                <a:gd name="T31" fmla="*/ 22 h 33"/>
                <a:gd name="T32" fmla="*/ 9 w 25"/>
                <a:gd name="T33" fmla="*/ 25 h 33"/>
                <a:gd name="T34" fmla="*/ 11 w 25"/>
                <a:gd name="T35" fmla="*/ 29 h 33"/>
                <a:gd name="T36" fmla="*/ 12 w 25"/>
                <a:gd name="T37" fmla="*/ 32 h 33"/>
                <a:gd name="T38" fmla="*/ 12 w 25"/>
                <a:gd name="T39" fmla="*/ 31 h 33"/>
                <a:gd name="T40" fmla="*/ 24 w 25"/>
                <a:gd name="T41" fmla="*/ 25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33"/>
                <a:gd name="T65" fmla="*/ 25 w 25"/>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33">
                  <a:moveTo>
                    <a:pt x="24" y="25"/>
                  </a:moveTo>
                  <a:lnTo>
                    <a:pt x="24" y="24"/>
                  </a:lnTo>
                  <a:lnTo>
                    <a:pt x="22" y="23"/>
                  </a:lnTo>
                  <a:lnTo>
                    <a:pt x="21" y="19"/>
                  </a:lnTo>
                  <a:lnTo>
                    <a:pt x="20" y="17"/>
                  </a:lnTo>
                  <a:lnTo>
                    <a:pt x="18" y="13"/>
                  </a:lnTo>
                  <a:lnTo>
                    <a:pt x="17" y="10"/>
                  </a:lnTo>
                  <a:lnTo>
                    <a:pt x="15" y="6"/>
                  </a:lnTo>
                  <a:lnTo>
                    <a:pt x="14" y="3"/>
                  </a:lnTo>
                  <a:lnTo>
                    <a:pt x="12" y="0"/>
                  </a:lnTo>
                  <a:lnTo>
                    <a:pt x="0" y="6"/>
                  </a:lnTo>
                  <a:lnTo>
                    <a:pt x="1" y="8"/>
                  </a:lnTo>
                  <a:lnTo>
                    <a:pt x="2" y="11"/>
                  </a:lnTo>
                  <a:lnTo>
                    <a:pt x="4" y="15"/>
                  </a:lnTo>
                  <a:lnTo>
                    <a:pt x="6" y="18"/>
                  </a:lnTo>
                  <a:lnTo>
                    <a:pt x="7" y="22"/>
                  </a:lnTo>
                  <a:lnTo>
                    <a:pt x="9" y="25"/>
                  </a:lnTo>
                  <a:lnTo>
                    <a:pt x="11" y="29"/>
                  </a:lnTo>
                  <a:lnTo>
                    <a:pt x="12" y="32"/>
                  </a:lnTo>
                  <a:lnTo>
                    <a:pt x="12" y="31"/>
                  </a:lnTo>
                  <a:lnTo>
                    <a:pt x="24" y="25"/>
                  </a:lnTo>
                </a:path>
              </a:pathLst>
            </a:custGeom>
            <a:solidFill>
              <a:srgbClr val="000000"/>
            </a:solidFill>
            <a:ln w="12700" cap="rnd">
              <a:noFill/>
              <a:round/>
              <a:headEnd/>
              <a:tailEnd/>
            </a:ln>
          </p:spPr>
          <p:txBody>
            <a:bodyPr/>
            <a:lstStyle/>
            <a:p>
              <a:endParaRPr lang="en-US" dirty="0"/>
            </a:p>
          </p:txBody>
        </p:sp>
        <p:sp>
          <p:nvSpPr>
            <p:cNvPr id="48190" name="Freeform 89"/>
            <p:cNvSpPr>
              <a:spLocks/>
            </p:cNvSpPr>
            <p:nvPr/>
          </p:nvSpPr>
          <p:spPr bwMode="auto">
            <a:xfrm>
              <a:off x="2720" y="2110"/>
              <a:ext cx="57" cy="64"/>
            </a:xfrm>
            <a:custGeom>
              <a:avLst/>
              <a:gdLst>
                <a:gd name="T0" fmla="*/ 56 w 57"/>
                <a:gd name="T1" fmla="*/ 55 h 64"/>
                <a:gd name="T2" fmla="*/ 49 w 57"/>
                <a:gd name="T3" fmla="*/ 46 h 64"/>
                <a:gd name="T4" fmla="*/ 43 w 57"/>
                <a:gd name="T5" fmla="*/ 38 h 64"/>
                <a:gd name="T6" fmla="*/ 38 w 57"/>
                <a:gd name="T7" fmla="*/ 32 h 64"/>
                <a:gd name="T8" fmla="*/ 33 w 57"/>
                <a:gd name="T9" fmla="*/ 26 h 64"/>
                <a:gd name="T10" fmla="*/ 29 w 57"/>
                <a:gd name="T11" fmla="*/ 22 h 64"/>
                <a:gd name="T12" fmla="*/ 24 w 57"/>
                <a:gd name="T13" fmla="*/ 16 h 64"/>
                <a:gd name="T14" fmla="*/ 19 w 57"/>
                <a:gd name="T15" fmla="*/ 9 h 64"/>
                <a:gd name="T16" fmla="*/ 14 w 57"/>
                <a:gd name="T17" fmla="*/ 0 h 64"/>
                <a:gd name="T18" fmla="*/ 0 w 57"/>
                <a:gd name="T19" fmla="*/ 6 h 64"/>
                <a:gd name="T20" fmla="*/ 6 w 57"/>
                <a:gd name="T21" fmla="*/ 16 h 64"/>
                <a:gd name="T22" fmla="*/ 11 w 57"/>
                <a:gd name="T23" fmla="*/ 24 h 64"/>
                <a:gd name="T24" fmla="*/ 17 w 57"/>
                <a:gd name="T25" fmla="*/ 30 h 64"/>
                <a:gd name="T26" fmla="*/ 22 w 57"/>
                <a:gd name="T27" fmla="*/ 37 h 64"/>
                <a:gd name="T28" fmla="*/ 26 w 57"/>
                <a:gd name="T29" fmla="*/ 42 h 64"/>
                <a:gd name="T30" fmla="*/ 32 w 57"/>
                <a:gd name="T31" fmla="*/ 47 h 64"/>
                <a:gd name="T32" fmla="*/ 36 w 57"/>
                <a:gd name="T33" fmla="*/ 54 h 64"/>
                <a:gd name="T34" fmla="*/ 42 w 57"/>
                <a:gd name="T35" fmla="*/ 63 h 64"/>
                <a:gd name="T36" fmla="*/ 56 w 57"/>
                <a:gd name="T37" fmla="*/ 55 h 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7"/>
                <a:gd name="T58" fmla="*/ 0 h 64"/>
                <a:gd name="T59" fmla="*/ 57 w 57"/>
                <a:gd name="T60" fmla="*/ 64 h 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7" h="64">
                  <a:moveTo>
                    <a:pt x="56" y="55"/>
                  </a:moveTo>
                  <a:lnTo>
                    <a:pt x="49" y="46"/>
                  </a:lnTo>
                  <a:lnTo>
                    <a:pt x="43" y="38"/>
                  </a:lnTo>
                  <a:lnTo>
                    <a:pt x="38" y="32"/>
                  </a:lnTo>
                  <a:lnTo>
                    <a:pt x="33" y="26"/>
                  </a:lnTo>
                  <a:lnTo>
                    <a:pt x="29" y="22"/>
                  </a:lnTo>
                  <a:lnTo>
                    <a:pt x="24" y="16"/>
                  </a:lnTo>
                  <a:lnTo>
                    <a:pt x="19" y="9"/>
                  </a:lnTo>
                  <a:lnTo>
                    <a:pt x="14" y="0"/>
                  </a:lnTo>
                  <a:lnTo>
                    <a:pt x="0" y="6"/>
                  </a:lnTo>
                  <a:lnTo>
                    <a:pt x="6" y="16"/>
                  </a:lnTo>
                  <a:lnTo>
                    <a:pt x="11" y="24"/>
                  </a:lnTo>
                  <a:lnTo>
                    <a:pt x="17" y="30"/>
                  </a:lnTo>
                  <a:lnTo>
                    <a:pt x="22" y="37"/>
                  </a:lnTo>
                  <a:lnTo>
                    <a:pt x="26" y="42"/>
                  </a:lnTo>
                  <a:lnTo>
                    <a:pt x="32" y="47"/>
                  </a:lnTo>
                  <a:lnTo>
                    <a:pt x="36" y="54"/>
                  </a:lnTo>
                  <a:lnTo>
                    <a:pt x="42" y="63"/>
                  </a:lnTo>
                  <a:lnTo>
                    <a:pt x="56" y="55"/>
                  </a:lnTo>
                </a:path>
              </a:pathLst>
            </a:custGeom>
            <a:solidFill>
              <a:srgbClr val="000000"/>
            </a:solidFill>
            <a:ln w="12700" cap="rnd">
              <a:noFill/>
              <a:round/>
              <a:headEnd/>
              <a:tailEnd/>
            </a:ln>
          </p:spPr>
          <p:txBody>
            <a:bodyPr/>
            <a:lstStyle/>
            <a:p>
              <a:endParaRPr lang="en-US" dirty="0"/>
            </a:p>
          </p:txBody>
        </p:sp>
        <p:sp>
          <p:nvSpPr>
            <p:cNvPr id="48191" name="Freeform 90"/>
            <p:cNvSpPr>
              <a:spLocks/>
            </p:cNvSpPr>
            <p:nvPr/>
          </p:nvSpPr>
          <p:spPr bwMode="auto">
            <a:xfrm>
              <a:off x="2411" y="3358"/>
              <a:ext cx="53" cy="53"/>
            </a:xfrm>
            <a:custGeom>
              <a:avLst/>
              <a:gdLst>
                <a:gd name="T0" fmla="*/ 43 w 53"/>
                <a:gd name="T1" fmla="*/ 0 h 53"/>
                <a:gd name="T2" fmla="*/ 36 w 53"/>
                <a:gd name="T3" fmla="*/ 4 h 53"/>
                <a:gd name="T4" fmla="*/ 30 w 53"/>
                <a:gd name="T5" fmla="*/ 10 h 53"/>
                <a:gd name="T6" fmla="*/ 24 w 53"/>
                <a:gd name="T7" fmla="*/ 15 h 53"/>
                <a:gd name="T8" fmla="*/ 19 w 53"/>
                <a:gd name="T9" fmla="*/ 21 h 53"/>
                <a:gd name="T10" fmla="*/ 13 w 53"/>
                <a:gd name="T11" fmla="*/ 27 h 53"/>
                <a:gd name="T12" fmla="*/ 10 w 53"/>
                <a:gd name="T13" fmla="*/ 32 h 53"/>
                <a:gd name="T14" fmla="*/ 4 w 53"/>
                <a:gd name="T15" fmla="*/ 38 h 53"/>
                <a:gd name="T16" fmla="*/ 0 w 53"/>
                <a:gd name="T17" fmla="*/ 44 h 53"/>
                <a:gd name="T18" fmla="*/ 12 w 53"/>
                <a:gd name="T19" fmla="*/ 52 h 53"/>
                <a:gd name="T20" fmla="*/ 16 w 53"/>
                <a:gd name="T21" fmla="*/ 46 h 53"/>
                <a:gd name="T22" fmla="*/ 21 w 53"/>
                <a:gd name="T23" fmla="*/ 40 h 53"/>
                <a:gd name="T24" fmla="*/ 25 w 53"/>
                <a:gd name="T25" fmla="*/ 35 h 53"/>
                <a:gd name="T26" fmla="*/ 30 w 53"/>
                <a:gd name="T27" fmla="*/ 30 h 53"/>
                <a:gd name="T28" fmla="*/ 36 w 53"/>
                <a:gd name="T29" fmla="*/ 24 h 53"/>
                <a:gd name="T30" fmla="*/ 40 w 53"/>
                <a:gd name="T31" fmla="*/ 19 h 53"/>
                <a:gd name="T32" fmla="*/ 47 w 53"/>
                <a:gd name="T33" fmla="*/ 15 h 53"/>
                <a:gd name="T34" fmla="*/ 52 w 53"/>
                <a:gd name="T35" fmla="*/ 11 h 53"/>
                <a:gd name="T36" fmla="*/ 43 w 53"/>
                <a:gd name="T37" fmla="*/ 0 h 5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3"/>
                <a:gd name="T59" fmla="*/ 53 w 53"/>
                <a:gd name="T60" fmla="*/ 53 h 5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3">
                  <a:moveTo>
                    <a:pt x="43" y="0"/>
                  </a:moveTo>
                  <a:lnTo>
                    <a:pt x="36" y="4"/>
                  </a:lnTo>
                  <a:lnTo>
                    <a:pt x="30" y="10"/>
                  </a:lnTo>
                  <a:lnTo>
                    <a:pt x="24" y="15"/>
                  </a:lnTo>
                  <a:lnTo>
                    <a:pt x="19" y="21"/>
                  </a:lnTo>
                  <a:lnTo>
                    <a:pt x="13" y="27"/>
                  </a:lnTo>
                  <a:lnTo>
                    <a:pt x="10" y="32"/>
                  </a:lnTo>
                  <a:lnTo>
                    <a:pt x="4" y="38"/>
                  </a:lnTo>
                  <a:lnTo>
                    <a:pt x="0" y="44"/>
                  </a:lnTo>
                  <a:lnTo>
                    <a:pt x="12" y="52"/>
                  </a:lnTo>
                  <a:lnTo>
                    <a:pt x="16" y="46"/>
                  </a:lnTo>
                  <a:lnTo>
                    <a:pt x="21" y="40"/>
                  </a:lnTo>
                  <a:lnTo>
                    <a:pt x="25" y="35"/>
                  </a:lnTo>
                  <a:lnTo>
                    <a:pt x="30" y="30"/>
                  </a:lnTo>
                  <a:lnTo>
                    <a:pt x="36" y="24"/>
                  </a:lnTo>
                  <a:lnTo>
                    <a:pt x="40" y="19"/>
                  </a:lnTo>
                  <a:lnTo>
                    <a:pt x="47" y="15"/>
                  </a:lnTo>
                  <a:lnTo>
                    <a:pt x="52" y="11"/>
                  </a:lnTo>
                  <a:lnTo>
                    <a:pt x="43" y="0"/>
                  </a:lnTo>
                </a:path>
              </a:pathLst>
            </a:custGeom>
            <a:solidFill>
              <a:srgbClr val="000000"/>
            </a:solidFill>
            <a:ln w="12700" cap="rnd">
              <a:noFill/>
              <a:round/>
              <a:headEnd/>
              <a:tailEnd/>
            </a:ln>
          </p:spPr>
          <p:txBody>
            <a:bodyPr/>
            <a:lstStyle/>
            <a:p>
              <a:endParaRPr lang="en-US" dirty="0"/>
            </a:p>
          </p:txBody>
        </p:sp>
        <p:sp>
          <p:nvSpPr>
            <p:cNvPr id="48192" name="Freeform 91"/>
            <p:cNvSpPr>
              <a:spLocks/>
            </p:cNvSpPr>
            <p:nvPr/>
          </p:nvSpPr>
          <p:spPr bwMode="auto">
            <a:xfrm>
              <a:off x="2459" y="3240"/>
              <a:ext cx="136" cy="125"/>
            </a:xfrm>
            <a:custGeom>
              <a:avLst/>
              <a:gdLst>
                <a:gd name="T0" fmla="*/ 121 w 136"/>
                <a:gd name="T1" fmla="*/ 3 h 125"/>
                <a:gd name="T2" fmla="*/ 123 w 136"/>
                <a:gd name="T3" fmla="*/ 0 h 125"/>
                <a:gd name="T4" fmla="*/ 116 w 136"/>
                <a:gd name="T5" fmla="*/ 8 h 125"/>
                <a:gd name="T6" fmla="*/ 108 w 136"/>
                <a:gd name="T7" fmla="*/ 14 h 125"/>
                <a:gd name="T8" fmla="*/ 101 w 136"/>
                <a:gd name="T9" fmla="*/ 21 h 125"/>
                <a:gd name="T10" fmla="*/ 94 w 136"/>
                <a:gd name="T11" fmla="*/ 28 h 125"/>
                <a:gd name="T12" fmla="*/ 86 w 136"/>
                <a:gd name="T13" fmla="*/ 35 h 125"/>
                <a:gd name="T14" fmla="*/ 79 w 136"/>
                <a:gd name="T15" fmla="*/ 42 h 125"/>
                <a:gd name="T16" fmla="*/ 72 w 136"/>
                <a:gd name="T17" fmla="*/ 50 h 125"/>
                <a:gd name="T18" fmla="*/ 65 w 136"/>
                <a:gd name="T19" fmla="*/ 57 h 125"/>
                <a:gd name="T20" fmla="*/ 58 w 136"/>
                <a:gd name="T21" fmla="*/ 64 h 125"/>
                <a:gd name="T22" fmla="*/ 50 w 136"/>
                <a:gd name="T23" fmla="*/ 72 h 125"/>
                <a:gd name="T24" fmla="*/ 42 w 136"/>
                <a:gd name="T25" fmla="*/ 79 h 125"/>
                <a:gd name="T26" fmla="*/ 34 w 136"/>
                <a:gd name="T27" fmla="*/ 86 h 125"/>
                <a:gd name="T28" fmla="*/ 26 w 136"/>
                <a:gd name="T29" fmla="*/ 93 h 125"/>
                <a:gd name="T30" fmla="*/ 17 w 136"/>
                <a:gd name="T31" fmla="*/ 100 h 125"/>
                <a:gd name="T32" fmla="*/ 10 w 136"/>
                <a:gd name="T33" fmla="*/ 106 h 125"/>
                <a:gd name="T34" fmla="*/ 0 w 136"/>
                <a:gd name="T35" fmla="*/ 113 h 125"/>
                <a:gd name="T36" fmla="*/ 10 w 136"/>
                <a:gd name="T37" fmla="*/ 124 h 125"/>
                <a:gd name="T38" fmla="*/ 19 w 136"/>
                <a:gd name="T39" fmla="*/ 117 h 125"/>
                <a:gd name="T40" fmla="*/ 28 w 136"/>
                <a:gd name="T41" fmla="*/ 111 h 125"/>
                <a:gd name="T42" fmla="*/ 36 w 136"/>
                <a:gd name="T43" fmla="*/ 104 h 125"/>
                <a:gd name="T44" fmla="*/ 45 w 136"/>
                <a:gd name="T45" fmla="*/ 97 h 125"/>
                <a:gd name="T46" fmla="*/ 54 w 136"/>
                <a:gd name="T47" fmla="*/ 89 h 125"/>
                <a:gd name="T48" fmla="*/ 62 w 136"/>
                <a:gd name="T49" fmla="*/ 81 h 125"/>
                <a:gd name="T50" fmla="*/ 69 w 136"/>
                <a:gd name="T51" fmla="*/ 74 h 125"/>
                <a:gd name="T52" fmla="*/ 78 w 136"/>
                <a:gd name="T53" fmla="*/ 67 h 125"/>
                <a:gd name="T54" fmla="*/ 84 w 136"/>
                <a:gd name="T55" fmla="*/ 59 h 125"/>
                <a:gd name="T56" fmla="*/ 92 w 136"/>
                <a:gd name="T57" fmla="*/ 52 h 125"/>
                <a:gd name="T58" fmla="*/ 99 w 136"/>
                <a:gd name="T59" fmla="*/ 45 h 125"/>
                <a:gd name="T60" fmla="*/ 105 w 136"/>
                <a:gd name="T61" fmla="*/ 37 h 125"/>
                <a:gd name="T62" fmla="*/ 113 w 136"/>
                <a:gd name="T63" fmla="*/ 31 h 125"/>
                <a:gd name="T64" fmla="*/ 121 w 136"/>
                <a:gd name="T65" fmla="*/ 24 h 125"/>
                <a:gd name="T66" fmla="*/ 126 w 136"/>
                <a:gd name="T67" fmla="*/ 17 h 125"/>
                <a:gd name="T68" fmla="*/ 133 w 136"/>
                <a:gd name="T69" fmla="*/ 11 h 125"/>
                <a:gd name="T70" fmla="*/ 135 w 136"/>
                <a:gd name="T71" fmla="*/ 10 h 125"/>
                <a:gd name="T72" fmla="*/ 121 w 136"/>
                <a:gd name="T73" fmla="*/ 3 h 12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6"/>
                <a:gd name="T112" fmla="*/ 0 h 125"/>
                <a:gd name="T113" fmla="*/ 136 w 136"/>
                <a:gd name="T114" fmla="*/ 125 h 12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6" h="125">
                  <a:moveTo>
                    <a:pt x="121" y="3"/>
                  </a:moveTo>
                  <a:lnTo>
                    <a:pt x="123" y="0"/>
                  </a:lnTo>
                  <a:lnTo>
                    <a:pt x="116" y="8"/>
                  </a:lnTo>
                  <a:lnTo>
                    <a:pt x="108" y="14"/>
                  </a:lnTo>
                  <a:lnTo>
                    <a:pt x="101" y="21"/>
                  </a:lnTo>
                  <a:lnTo>
                    <a:pt x="94" y="28"/>
                  </a:lnTo>
                  <a:lnTo>
                    <a:pt x="86" y="35"/>
                  </a:lnTo>
                  <a:lnTo>
                    <a:pt x="79" y="42"/>
                  </a:lnTo>
                  <a:lnTo>
                    <a:pt x="72" y="50"/>
                  </a:lnTo>
                  <a:lnTo>
                    <a:pt x="65" y="57"/>
                  </a:lnTo>
                  <a:lnTo>
                    <a:pt x="58" y="64"/>
                  </a:lnTo>
                  <a:lnTo>
                    <a:pt x="50" y="72"/>
                  </a:lnTo>
                  <a:lnTo>
                    <a:pt x="42" y="79"/>
                  </a:lnTo>
                  <a:lnTo>
                    <a:pt x="34" y="86"/>
                  </a:lnTo>
                  <a:lnTo>
                    <a:pt x="26" y="93"/>
                  </a:lnTo>
                  <a:lnTo>
                    <a:pt x="17" y="100"/>
                  </a:lnTo>
                  <a:lnTo>
                    <a:pt x="10" y="106"/>
                  </a:lnTo>
                  <a:lnTo>
                    <a:pt x="0" y="113"/>
                  </a:lnTo>
                  <a:lnTo>
                    <a:pt x="10" y="124"/>
                  </a:lnTo>
                  <a:lnTo>
                    <a:pt x="19" y="117"/>
                  </a:lnTo>
                  <a:lnTo>
                    <a:pt x="28" y="111"/>
                  </a:lnTo>
                  <a:lnTo>
                    <a:pt x="36" y="104"/>
                  </a:lnTo>
                  <a:lnTo>
                    <a:pt x="45" y="97"/>
                  </a:lnTo>
                  <a:lnTo>
                    <a:pt x="54" y="89"/>
                  </a:lnTo>
                  <a:lnTo>
                    <a:pt x="62" y="81"/>
                  </a:lnTo>
                  <a:lnTo>
                    <a:pt x="69" y="74"/>
                  </a:lnTo>
                  <a:lnTo>
                    <a:pt x="78" y="67"/>
                  </a:lnTo>
                  <a:lnTo>
                    <a:pt x="84" y="59"/>
                  </a:lnTo>
                  <a:lnTo>
                    <a:pt x="92" y="52"/>
                  </a:lnTo>
                  <a:lnTo>
                    <a:pt x="99" y="45"/>
                  </a:lnTo>
                  <a:lnTo>
                    <a:pt x="105" y="37"/>
                  </a:lnTo>
                  <a:lnTo>
                    <a:pt x="113" y="31"/>
                  </a:lnTo>
                  <a:lnTo>
                    <a:pt x="121" y="24"/>
                  </a:lnTo>
                  <a:lnTo>
                    <a:pt x="126" y="17"/>
                  </a:lnTo>
                  <a:lnTo>
                    <a:pt x="133" y="11"/>
                  </a:lnTo>
                  <a:lnTo>
                    <a:pt x="135" y="10"/>
                  </a:lnTo>
                  <a:lnTo>
                    <a:pt x="121" y="3"/>
                  </a:lnTo>
                </a:path>
              </a:pathLst>
            </a:custGeom>
            <a:solidFill>
              <a:srgbClr val="000000"/>
            </a:solidFill>
            <a:ln w="12700" cap="rnd">
              <a:noFill/>
              <a:round/>
              <a:headEnd/>
              <a:tailEnd/>
            </a:ln>
          </p:spPr>
          <p:txBody>
            <a:bodyPr/>
            <a:lstStyle/>
            <a:p>
              <a:endParaRPr lang="en-US" dirty="0"/>
            </a:p>
          </p:txBody>
        </p:sp>
        <p:sp>
          <p:nvSpPr>
            <p:cNvPr id="48193" name="Freeform 92"/>
            <p:cNvSpPr>
              <a:spLocks/>
            </p:cNvSpPr>
            <p:nvPr/>
          </p:nvSpPr>
          <p:spPr bwMode="auto">
            <a:xfrm>
              <a:off x="2585" y="3219"/>
              <a:ext cx="27" cy="26"/>
            </a:xfrm>
            <a:custGeom>
              <a:avLst/>
              <a:gdLst>
                <a:gd name="T0" fmla="*/ 14 w 27"/>
                <a:gd name="T1" fmla="*/ 0 h 26"/>
                <a:gd name="T2" fmla="*/ 12 w 27"/>
                <a:gd name="T3" fmla="*/ 2 h 26"/>
                <a:gd name="T4" fmla="*/ 11 w 27"/>
                <a:gd name="T5" fmla="*/ 5 h 26"/>
                <a:gd name="T6" fmla="*/ 10 w 27"/>
                <a:gd name="T7" fmla="*/ 6 h 26"/>
                <a:gd name="T8" fmla="*/ 7 w 27"/>
                <a:gd name="T9" fmla="*/ 8 h 26"/>
                <a:gd name="T10" fmla="*/ 5 w 27"/>
                <a:gd name="T11" fmla="*/ 11 h 26"/>
                <a:gd name="T12" fmla="*/ 3 w 27"/>
                <a:gd name="T13" fmla="*/ 14 h 26"/>
                <a:gd name="T14" fmla="*/ 2 w 27"/>
                <a:gd name="T15" fmla="*/ 16 h 26"/>
                <a:gd name="T16" fmla="*/ 0 w 27"/>
                <a:gd name="T17" fmla="*/ 19 h 26"/>
                <a:gd name="T18" fmla="*/ 12 w 27"/>
                <a:gd name="T19" fmla="*/ 25 h 26"/>
                <a:gd name="T20" fmla="*/ 14 w 27"/>
                <a:gd name="T21" fmla="*/ 23 h 26"/>
                <a:gd name="T22" fmla="*/ 15 w 27"/>
                <a:gd name="T23" fmla="*/ 21 h 26"/>
                <a:gd name="T24" fmla="*/ 17 w 27"/>
                <a:gd name="T25" fmla="*/ 19 h 26"/>
                <a:gd name="T26" fmla="*/ 18 w 27"/>
                <a:gd name="T27" fmla="*/ 17 h 26"/>
                <a:gd name="T28" fmla="*/ 20 w 27"/>
                <a:gd name="T29" fmla="*/ 15 h 26"/>
                <a:gd name="T30" fmla="*/ 23 w 27"/>
                <a:gd name="T31" fmla="*/ 12 h 26"/>
                <a:gd name="T32" fmla="*/ 24 w 27"/>
                <a:gd name="T33" fmla="*/ 10 h 26"/>
                <a:gd name="T34" fmla="*/ 26 w 27"/>
                <a:gd name="T35" fmla="*/ 7 h 26"/>
                <a:gd name="T36" fmla="*/ 14 w 27"/>
                <a:gd name="T37" fmla="*/ 0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26"/>
                <a:gd name="T59" fmla="*/ 27 w 27"/>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26">
                  <a:moveTo>
                    <a:pt x="14" y="0"/>
                  </a:moveTo>
                  <a:lnTo>
                    <a:pt x="12" y="2"/>
                  </a:lnTo>
                  <a:lnTo>
                    <a:pt x="11" y="5"/>
                  </a:lnTo>
                  <a:lnTo>
                    <a:pt x="10" y="6"/>
                  </a:lnTo>
                  <a:lnTo>
                    <a:pt x="7" y="8"/>
                  </a:lnTo>
                  <a:lnTo>
                    <a:pt x="5" y="11"/>
                  </a:lnTo>
                  <a:lnTo>
                    <a:pt x="3" y="14"/>
                  </a:lnTo>
                  <a:lnTo>
                    <a:pt x="2" y="16"/>
                  </a:lnTo>
                  <a:lnTo>
                    <a:pt x="0" y="19"/>
                  </a:lnTo>
                  <a:lnTo>
                    <a:pt x="12" y="25"/>
                  </a:lnTo>
                  <a:lnTo>
                    <a:pt x="14" y="23"/>
                  </a:lnTo>
                  <a:lnTo>
                    <a:pt x="15" y="21"/>
                  </a:lnTo>
                  <a:lnTo>
                    <a:pt x="17" y="19"/>
                  </a:lnTo>
                  <a:lnTo>
                    <a:pt x="18" y="17"/>
                  </a:lnTo>
                  <a:lnTo>
                    <a:pt x="20" y="15"/>
                  </a:lnTo>
                  <a:lnTo>
                    <a:pt x="23" y="12"/>
                  </a:lnTo>
                  <a:lnTo>
                    <a:pt x="24" y="10"/>
                  </a:lnTo>
                  <a:lnTo>
                    <a:pt x="26" y="7"/>
                  </a:lnTo>
                  <a:lnTo>
                    <a:pt x="14" y="0"/>
                  </a:lnTo>
                </a:path>
              </a:pathLst>
            </a:custGeom>
            <a:solidFill>
              <a:srgbClr val="000000"/>
            </a:solidFill>
            <a:ln w="12700" cap="rnd">
              <a:noFill/>
              <a:round/>
              <a:headEnd/>
              <a:tailEnd/>
            </a:ln>
          </p:spPr>
          <p:txBody>
            <a:bodyPr/>
            <a:lstStyle/>
            <a:p>
              <a:endParaRPr lang="en-US" dirty="0"/>
            </a:p>
          </p:txBody>
        </p:sp>
        <p:sp>
          <p:nvSpPr>
            <p:cNvPr id="48194" name="Freeform 93"/>
            <p:cNvSpPr>
              <a:spLocks/>
            </p:cNvSpPr>
            <p:nvPr/>
          </p:nvSpPr>
          <p:spPr bwMode="auto">
            <a:xfrm>
              <a:off x="2677" y="3103"/>
              <a:ext cx="27" cy="27"/>
            </a:xfrm>
            <a:custGeom>
              <a:avLst/>
              <a:gdLst>
                <a:gd name="T0" fmla="*/ 15 w 27"/>
                <a:gd name="T1" fmla="*/ 0 h 27"/>
                <a:gd name="T2" fmla="*/ 12 w 27"/>
                <a:gd name="T3" fmla="*/ 2 h 27"/>
                <a:gd name="T4" fmla="*/ 11 w 27"/>
                <a:gd name="T5" fmla="*/ 5 h 27"/>
                <a:gd name="T6" fmla="*/ 10 w 27"/>
                <a:gd name="T7" fmla="*/ 7 h 27"/>
                <a:gd name="T8" fmla="*/ 8 w 27"/>
                <a:gd name="T9" fmla="*/ 9 h 27"/>
                <a:gd name="T10" fmla="*/ 6 w 27"/>
                <a:gd name="T11" fmla="*/ 11 h 27"/>
                <a:gd name="T12" fmla="*/ 3 w 27"/>
                <a:gd name="T13" fmla="*/ 14 h 27"/>
                <a:gd name="T14" fmla="*/ 2 w 27"/>
                <a:gd name="T15" fmla="*/ 16 h 27"/>
                <a:gd name="T16" fmla="*/ 0 w 27"/>
                <a:gd name="T17" fmla="*/ 19 h 27"/>
                <a:gd name="T18" fmla="*/ 12 w 27"/>
                <a:gd name="T19" fmla="*/ 26 h 27"/>
                <a:gd name="T20" fmla="*/ 14 w 27"/>
                <a:gd name="T21" fmla="*/ 24 h 27"/>
                <a:gd name="T22" fmla="*/ 15 w 27"/>
                <a:gd name="T23" fmla="*/ 21 h 27"/>
                <a:gd name="T24" fmla="*/ 16 w 27"/>
                <a:gd name="T25" fmla="*/ 19 h 27"/>
                <a:gd name="T26" fmla="*/ 19 w 27"/>
                <a:gd name="T27" fmla="*/ 16 h 27"/>
                <a:gd name="T28" fmla="*/ 20 w 27"/>
                <a:gd name="T29" fmla="*/ 14 h 27"/>
                <a:gd name="T30" fmla="*/ 23 w 27"/>
                <a:gd name="T31" fmla="*/ 11 h 27"/>
                <a:gd name="T32" fmla="*/ 24 w 27"/>
                <a:gd name="T33" fmla="*/ 8 h 27"/>
                <a:gd name="T34" fmla="*/ 26 w 27"/>
                <a:gd name="T35" fmla="*/ 6 h 27"/>
                <a:gd name="T36" fmla="*/ 15 w 27"/>
                <a:gd name="T37" fmla="*/ 0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27"/>
                <a:gd name="T59" fmla="*/ 27 w 27"/>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27">
                  <a:moveTo>
                    <a:pt x="15" y="0"/>
                  </a:moveTo>
                  <a:lnTo>
                    <a:pt x="12" y="2"/>
                  </a:lnTo>
                  <a:lnTo>
                    <a:pt x="11" y="5"/>
                  </a:lnTo>
                  <a:lnTo>
                    <a:pt x="10" y="7"/>
                  </a:lnTo>
                  <a:lnTo>
                    <a:pt x="8" y="9"/>
                  </a:lnTo>
                  <a:lnTo>
                    <a:pt x="6" y="11"/>
                  </a:lnTo>
                  <a:lnTo>
                    <a:pt x="3" y="14"/>
                  </a:lnTo>
                  <a:lnTo>
                    <a:pt x="2" y="16"/>
                  </a:lnTo>
                  <a:lnTo>
                    <a:pt x="0" y="19"/>
                  </a:lnTo>
                  <a:lnTo>
                    <a:pt x="12" y="26"/>
                  </a:lnTo>
                  <a:lnTo>
                    <a:pt x="14" y="24"/>
                  </a:lnTo>
                  <a:lnTo>
                    <a:pt x="15" y="21"/>
                  </a:lnTo>
                  <a:lnTo>
                    <a:pt x="16" y="19"/>
                  </a:lnTo>
                  <a:lnTo>
                    <a:pt x="19" y="16"/>
                  </a:lnTo>
                  <a:lnTo>
                    <a:pt x="20" y="14"/>
                  </a:lnTo>
                  <a:lnTo>
                    <a:pt x="23" y="11"/>
                  </a:lnTo>
                  <a:lnTo>
                    <a:pt x="24" y="8"/>
                  </a:lnTo>
                  <a:lnTo>
                    <a:pt x="26" y="6"/>
                  </a:lnTo>
                  <a:lnTo>
                    <a:pt x="15" y="0"/>
                  </a:lnTo>
                </a:path>
              </a:pathLst>
            </a:custGeom>
            <a:solidFill>
              <a:srgbClr val="000000"/>
            </a:solidFill>
            <a:ln w="12700" cap="rnd">
              <a:noFill/>
              <a:round/>
              <a:headEnd/>
              <a:tailEnd/>
            </a:ln>
          </p:spPr>
          <p:txBody>
            <a:bodyPr/>
            <a:lstStyle/>
            <a:p>
              <a:endParaRPr lang="en-US" dirty="0"/>
            </a:p>
          </p:txBody>
        </p:sp>
        <p:sp>
          <p:nvSpPr>
            <p:cNvPr id="48195" name="Freeform 94"/>
            <p:cNvSpPr>
              <a:spLocks/>
            </p:cNvSpPr>
            <p:nvPr/>
          </p:nvSpPr>
          <p:spPr bwMode="auto">
            <a:xfrm>
              <a:off x="2727" y="3011"/>
              <a:ext cx="45" cy="55"/>
            </a:xfrm>
            <a:custGeom>
              <a:avLst/>
              <a:gdLst>
                <a:gd name="T0" fmla="*/ 31 w 45"/>
                <a:gd name="T1" fmla="*/ 0 h 55"/>
                <a:gd name="T2" fmla="*/ 27 w 45"/>
                <a:gd name="T3" fmla="*/ 6 h 55"/>
                <a:gd name="T4" fmla="*/ 24 w 45"/>
                <a:gd name="T5" fmla="*/ 13 h 55"/>
                <a:gd name="T6" fmla="*/ 20 w 45"/>
                <a:gd name="T7" fmla="*/ 17 h 55"/>
                <a:gd name="T8" fmla="*/ 16 w 45"/>
                <a:gd name="T9" fmla="*/ 23 h 55"/>
                <a:gd name="T10" fmla="*/ 12 w 45"/>
                <a:gd name="T11" fmla="*/ 29 h 55"/>
                <a:gd name="T12" fmla="*/ 8 w 45"/>
                <a:gd name="T13" fmla="*/ 35 h 55"/>
                <a:gd name="T14" fmla="*/ 4 w 45"/>
                <a:gd name="T15" fmla="*/ 41 h 55"/>
                <a:gd name="T16" fmla="*/ 0 w 45"/>
                <a:gd name="T17" fmla="*/ 46 h 55"/>
                <a:gd name="T18" fmla="*/ 11 w 45"/>
                <a:gd name="T19" fmla="*/ 54 h 55"/>
                <a:gd name="T20" fmla="*/ 16 w 45"/>
                <a:gd name="T21" fmla="*/ 49 h 55"/>
                <a:gd name="T22" fmla="*/ 20 w 45"/>
                <a:gd name="T23" fmla="*/ 43 h 55"/>
                <a:gd name="T24" fmla="*/ 25 w 45"/>
                <a:gd name="T25" fmla="*/ 37 h 55"/>
                <a:gd name="T26" fmla="*/ 29 w 45"/>
                <a:gd name="T27" fmla="*/ 31 h 55"/>
                <a:gd name="T28" fmla="*/ 33 w 45"/>
                <a:gd name="T29" fmla="*/ 25 h 55"/>
                <a:gd name="T30" fmla="*/ 37 w 45"/>
                <a:gd name="T31" fmla="*/ 19 h 55"/>
                <a:gd name="T32" fmla="*/ 40 w 45"/>
                <a:gd name="T33" fmla="*/ 13 h 55"/>
                <a:gd name="T34" fmla="*/ 44 w 45"/>
                <a:gd name="T35" fmla="*/ 7 h 55"/>
                <a:gd name="T36" fmla="*/ 31 w 45"/>
                <a:gd name="T37" fmla="*/ 0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
                <a:gd name="T58" fmla="*/ 0 h 55"/>
                <a:gd name="T59" fmla="*/ 45 w 45"/>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 h="55">
                  <a:moveTo>
                    <a:pt x="31" y="0"/>
                  </a:moveTo>
                  <a:lnTo>
                    <a:pt x="27" y="6"/>
                  </a:lnTo>
                  <a:lnTo>
                    <a:pt x="24" y="13"/>
                  </a:lnTo>
                  <a:lnTo>
                    <a:pt x="20" y="17"/>
                  </a:lnTo>
                  <a:lnTo>
                    <a:pt x="16" y="23"/>
                  </a:lnTo>
                  <a:lnTo>
                    <a:pt x="12" y="29"/>
                  </a:lnTo>
                  <a:lnTo>
                    <a:pt x="8" y="35"/>
                  </a:lnTo>
                  <a:lnTo>
                    <a:pt x="4" y="41"/>
                  </a:lnTo>
                  <a:lnTo>
                    <a:pt x="0" y="46"/>
                  </a:lnTo>
                  <a:lnTo>
                    <a:pt x="11" y="54"/>
                  </a:lnTo>
                  <a:lnTo>
                    <a:pt x="16" y="49"/>
                  </a:lnTo>
                  <a:lnTo>
                    <a:pt x="20" y="43"/>
                  </a:lnTo>
                  <a:lnTo>
                    <a:pt x="25" y="37"/>
                  </a:lnTo>
                  <a:lnTo>
                    <a:pt x="29" y="31"/>
                  </a:lnTo>
                  <a:lnTo>
                    <a:pt x="33" y="25"/>
                  </a:lnTo>
                  <a:lnTo>
                    <a:pt x="37" y="19"/>
                  </a:lnTo>
                  <a:lnTo>
                    <a:pt x="40" y="13"/>
                  </a:lnTo>
                  <a:lnTo>
                    <a:pt x="44" y="7"/>
                  </a:lnTo>
                  <a:lnTo>
                    <a:pt x="31" y="0"/>
                  </a:lnTo>
                </a:path>
              </a:pathLst>
            </a:custGeom>
            <a:solidFill>
              <a:srgbClr val="000000"/>
            </a:solidFill>
            <a:ln w="12700" cap="rnd">
              <a:noFill/>
              <a:round/>
              <a:headEnd/>
              <a:tailEnd/>
            </a:ln>
          </p:spPr>
          <p:txBody>
            <a:bodyPr/>
            <a:lstStyle/>
            <a:p>
              <a:endParaRPr lang="en-US" dirty="0"/>
            </a:p>
          </p:txBody>
        </p:sp>
        <p:sp>
          <p:nvSpPr>
            <p:cNvPr id="48196" name="Freeform 95"/>
            <p:cNvSpPr>
              <a:spLocks/>
            </p:cNvSpPr>
            <p:nvPr/>
          </p:nvSpPr>
          <p:spPr bwMode="auto">
            <a:xfrm>
              <a:off x="2777" y="2921"/>
              <a:ext cx="38" cy="67"/>
            </a:xfrm>
            <a:custGeom>
              <a:avLst/>
              <a:gdLst>
                <a:gd name="T0" fmla="*/ 24 w 38"/>
                <a:gd name="T1" fmla="*/ 0 h 67"/>
                <a:gd name="T2" fmla="*/ 22 w 38"/>
                <a:gd name="T3" fmla="*/ 7 h 67"/>
                <a:gd name="T4" fmla="*/ 18 w 38"/>
                <a:gd name="T5" fmla="*/ 16 h 67"/>
                <a:gd name="T6" fmla="*/ 15 w 38"/>
                <a:gd name="T7" fmla="*/ 23 h 67"/>
                <a:gd name="T8" fmla="*/ 12 w 38"/>
                <a:gd name="T9" fmla="*/ 30 h 67"/>
                <a:gd name="T10" fmla="*/ 9 w 38"/>
                <a:gd name="T11" fmla="*/ 38 h 67"/>
                <a:gd name="T12" fmla="*/ 7 w 38"/>
                <a:gd name="T13" fmla="*/ 45 h 67"/>
                <a:gd name="T14" fmla="*/ 3 w 38"/>
                <a:gd name="T15" fmla="*/ 51 h 67"/>
                <a:gd name="T16" fmla="*/ 0 w 38"/>
                <a:gd name="T17" fmla="*/ 59 h 67"/>
                <a:gd name="T18" fmla="*/ 12 w 38"/>
                <a:gd name="T19" fmla="*/ 66 h 67"/>
                <a:gd name="T20" fmla="*/ 15 w 38"/>
                <a:gd name="T21" fmla="*/ 58 h 67"/>
                <a:gd name="T22" fmla="*/ 19 w 38"/>
                <a:gd name="T23" fmla="*/ 51 h 67"/>
                <a:gd name="T24" fmla="*/ 23 w 38"/>
                <a:gd name="T25" fmla="*/ 43 h 67"/>
                <a:gd name="T26" fmla="*/ 25 w 38"/>
                <a:gd name="T27" fmla="*/ 36 h 67"/>
                <a:gd name="T28" fmla="*/ 28 w 38"/>
                <a:gd name="T29" fmla="*/ 28 h 67"/>
                <a:gd name="T30" fmla="*/ 31 w 38"/>
                <a:gd name="T31" fmla="*/ 21 h 67"/>
                <a:gd name="T32" fmla="*/ 34 w 38"/>
                <a:gd name="T33" fmla="*/ 13 h 67"/>
                <a:gd name="T34" fmla="*/ 37 w 38"/>
                <a:gd name="T35" fmla="*/ 6 h 67"/>
                <a:gd name="T36" fmla="*/ 24 w 38"/>
                <a:gd name="T37" fmla="*/ 0 h 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67"/>
                <a:gd name="T59" fmla="*/ 38 w 38"/>
                <a:gd name="T60" fmla="*/ 67 h 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67">
                  <a:moveTo>
                    <a:pt x="24" y="0"/>
                  </a:moveTo>
                  <a:lnTo>
                    <a:pt x="22" y="7"/>
                  </a:lnTo>
                  <a:lnTo>
                    <a:pt x="18" y="16"/>
                  </a:lnTo>
                  <a:lnTo>
                    <a:pt x="15" y="23"/>
                  </a:lnTo>
                  <a:lnTo>
                    <a:pt x="12" y="30"/>
                  </a:lnTo>
                  <a:lnTo>
                    <a:pt x="9" y="38"/>
                  </a:lnTo>
                  <a:lnTo>
                    <a:pt x="7" y="45"/>
                  </a:lnTo>
                  <a:lnTo>
                    <a:pt x="3" y="51"/>
                  </a:lnTo>
                  <a:lnTo>
                    <a:pt x="0" y="59"/>
                  </a:lnTo>
                  <a:lnTo>
                    <a:pt x="12" y="66"/>
                  </a:lnTo>
                  <a:lnTo>
                    <a:pt x="15" y="58"/>
                  </a:lnTo>
                  <a:lnTo>
                    <a:pt x="19" y="51"/>
                  </a:lnTo>
                  <a:lnTo>
                    <a:pt x="23" y="43"/>
                  </a:lnTo>
                  <a:lnTo>
                    <a:pt x="25" y="36"/>
                  </a:lnTo>
                  <a:lnTo>
                    <a:pt x="28" y="28"/>
                  </a:lnTo>
                  <a:lnTo>
                    <a:pt x="31" y="21"/>
                  </a:lnTo>
                  <a:lnTo>
                    <a:pt x="34" y="13"/>
                  </a:lnTo>
                  <a:lnTo>
                    <a:pt x="37" y="6"/>
                  </a:lnTo>
                  <a:lnTo>
                    <a:pt x="24" y="0"/>
                  </a:lnTo>
                </a:path>
              </a:pathLst>
            </a:custGeom>
            <a:solidFill>
              <a:srgbClr val="000000"/>
            </a:solidFill>
            <a:ln w="12700" cap="rnd">
              <a:noFill/>
              <a:round/>
              <a:headEnd/>
              <a:tailEnd/>
            </a:ln>
          </p:spPr>
          <p:txBody>
            <a:bodyPr/>
            <a:lstStyle/>
            <a:p>
              <a:endParaRPr lang="en-US" dirty="0"/>
            </a:p>
          </p:txBody>
        </p:sp>
        <p:sp>
          <p:nvSpPr>
            <p:cNvPr id="48197" name="Freeform 96"/>
            <p:cNvSpPr>
              <a:spLocks/>
            </p:cNvSpPr>
            <p:nvPr/>
          </p:nvSpPr>
          <p:spPr bwMode="auto">
            <a:xfrm>
              <a:off x="2805" y="2906"/>
              <a:ext cx="20" cy="17"/>
            </a:xfrm>
            <a:custGeom>
              <a:avLst/>
              <a:gdLst>
                <a:gd name="T0" fmla="*/ 8 w 20"/>
                <a:gd name="T1" fmla="*/ 0 h 17"/>
                <a:gd name="T2" fmla="*/ 6 w 20"/>
                <a:gd name="T3" fmla="*/ 2 h 17"/>
                <a:gd name="T4" fmla="*/ 5 w 20"/>
                <a:gd name="T5" fmla="*/ 4 h 17"/>
                <a:gd name="T6" fmla="*/ 2 w 20"/>
                <a:gd name="T7" fmla="*/ 6 h 17"/>
                <a:gd name="T8" fmla="*/ 0 w 20"/>
                <a:gd name="T9" fmla="*/ 11 h 17"/>
                <a:gd name="T10" fmla="*/ 11 w 20"/>
                <a:gd name="T11" fmla="*/ 16 h 17"/>
                <a:gd name="T12" fmla="*/ 12 w 20"/>
                <a:gd name="T13" fmla="*/ 13 h 17"/>
                <a:gd name="T14" fmla="*/ 14 w 20"/>
                <a:gd name="T15" fmla="*/ 11 h 17"/>
                <a:gd name="T16" fmla="*/ 17 w 20"/>
                <a:gd name="T17" fmla="*/ 9 h 17"/>
                <a:gd name="T18" fmla="*/ 19 w 20"/>
                <a:gd name="T19" fmla="*/ 5 h 17"/>
                <a:gd name="T20" fmla="*/ 8 w 20"/>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7"/>
                <a:gd name="T35" fmla="*/ 20 w 20"/>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7">
                  <a:moveTo>
                    <a:pt x="8" y="0"/>
                  </a:moveTo>
                  <a:lnTo>
                    <a:pt x="6" y="2"/>
                  </a:lnTo>
                  <a:lnTo>
                    <a:pt x="5" y="4"/>
                  </a:lnTo>
                  <a:lnTo>
                    <a:pt x="2" y="6"/>
                  </a:lnTo>
                  <a:lnTo>
                    <a:pt x="0" y="11"/>
                  </a:lnTo>
                  <a:lnTo>
                    <a:pt x="11" y="16"/>
                  </a:lnTo>
                  <a:lnTo>
                    <a:pt x="12" y="13"/>
                  </a:lnTo>
                  <a:lnTo>
                    <a:pt x="14" y="11"/>
                  </a:lnTo>
                  <a:lnTo>
                    <a:pt x="17" y="9"/>
                  </a:lnTo>
                  <a:lnTo>
                    <a:pt x="19" y="5"/>
                  </a:lnTo>
                  <a:lnTo>
                    <a:pt x="8" y="0"/>
                  </a:lnTo>
                </a:path>
              </a:pathLst>
            </a:custGeom>
            <a:solidFill>
              <a:srgbClr val="000000"/>
            </a:solidFill>
            <a:ln w="12700" cap="rnd">
              <a:noFill/>
              <a:round/>
              <a:headEnd/>
              <a:tailEnd/>
            </a:ln>
          </p:spPr>
          <p:txBody>
            <a:bodyPr/>
            <a:lstStyle/>
            <a:p>
              <a:endParaRPr lang="en-US" dirty="0"/>
            </a:p>
          </p:txBody>
        </p:sp>
        <p:sp>
          <p:nvSpPr>
            <p:cNvPr id="48198" name="Freeform 97"/>
            <p:cNvSpPr>
              <a:spLocks/>
            </p:cNvSpPr>
            <p:nvPr/>
          </p:nvSpPr>
          <p:spPr bwMode="auto">
            <a:xfrm>
              <a:off x="2816" y="2869"/>
              <a:ext cx="24" cy="39"/>
            </a:xfrm>
            <a:custGeom>
              <a:avLst/>
              <a:gdLst>
                <a:gd name="T0" fmla="*/ 10 w 24"/>
                <a:gd name="T1" fmla="*/ 0 h 39"/>
                <a:gd name="T2" fmla="*/ 9 w 24"/>
                <a:gd name="T3" fmla="*/ 4 h 39"/>
                <a:gd name="T4" fmla="*/ 8 w 24"/>
                <a:gd name="T5" fmla="*/ 9 h 39"/>
                <a:gd name="T6" fmla="*/ 6 w 24"/>
                <a:gd name="T7" fmla="*/ 12 h 39"/>
                <a:gd name="T8" fmla="*/ 5 w 24"/>
                <a:gd name="T9" fmla="*/ 17 h 39"/>
                <a:gd name="T10" fmla="*/ 4 w 24"/>
                <a:gd name="T11" fmla="*/ 21 h 39"/>
                <a:gd name="T12" fmla="*/ 2 w 24"/>
                <a:gd name="T13" fmla="*/ 25 h 39"/>
                <a:gd name="T14" fmla="*/ 1 w 24"/>
                <a:gd name="T15" fmla="*/ 29 h 39"/>
                <a:gd name="T16" fmla="*/ 0 w 24"/>
                <a:gd name="T17" fmla="*/ 32 h 39"/>
                <a:gd name="T18" fmla="*/ 11 w 24"/>
                <a:gd name="T19" fmla="*/ 38 h 39"/>
                <a:gd name="T20" fmla="*/ 14 w 24"/>
                <a:gd name="T21" fmla="*/ 34 h 39"/>
                <a:gd name="T22" fmla="*/ 15 w 24"/>
                <a:gd name="T23" fmla="*/ 29 h 39"/>
                <a:gd name="T24" fmla="*/ 17 w 24"/>
                <a:gd name="T25" fmla="*/ 24 h 39"/>
                <a:gd name="T26" fmla="*/ 17 w 24"/>
                <a:gd name="T27" fmla="*/ 21 h 39"/>
                <a:gd name="T28" fmla="*/ 19 w 24"/>
                <a:gd name="T29" fmla="*/ 16 h 39"/>
                <a:gd name="T30" fmla="*/ 21 w 24"/>
                <a:gd name="T31" fmla="*/ 12 h 39"/>
                <a:gd name="T32" fmla="*/ 21 w 24"/>
                <a:gd name="T33" fmla="*/ 8 h 39"/>
                <a:gd name="T34" fmla="*/ 23 w 24"/>
                <a:gd name="T35" fmla="*/ 4 h 39"/>
                <a:gd name="T36" fmla="*/ 10 w 24"/>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39"/>
                <a:gd name="T59" fmla="*/ 24 w 24"/>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39">
                  <a:moveTo>
                    <a:pt x="10" y="0"/>
                  </a:moveTo>
                  <a:lnTo>
                    <a:pt x="9" y="4"/>
                  </a:lnTo>
                  <a:lnTo>
                    <a:pt x="8" y="9"/>
                  </a:lnTo>
                  <a:lnTo>
                    <a:pt x="6" y="12"/>
                  </a:lnTo>
                  <a:lnTo>
                    <a:pt x="5" y="17"/>
                  </a:lnTo>
                  <a:lnTo>
                    <a:pt x="4" y="21"/>
                  </a:lnTo>
                  <a:lnTo>
                    <a:pt x="2" y="25"/>
                  </a:lnTo>
                  <a:lnTo>
                    <a:pt x="1" y="29"/>
                  </a:lnTo>
                  <a:lnTo>
                    <a:pt x="0" y="32"/>
                  </a:lnTo>
                  <a:lnTo>
                    <a:pt x="11" y="38"/>
                  </a:lnTo>
                  <a:lnTo>
                    <a:pt x="14" y="34"/>
                  </a:lnTo>
                  <a:lnTo>
                    <a:pt x="15" y="29"/>
                  </a:lnTo>
                  <a:lnTo>
                    <a:pt x="17" y="24"/>
                  </a:lnTo>
                  <a:lnTo>
                    <a:pt x="17" y="21"/>
                  </a:lnTo>
                  <a:lnTo>
                    <a:pt x="19" y="16"/>
                  </a:lnTo>
                  <a:lnTo>
                    <a:pt x="21" y="12"/>
                  </a:lnTo>
                  <a:lnTo>
                    <a:pt x="21" y="8"/>
                  </a:lnTo>
                  <a:lnTo>
                    <a:pt x="23" y="4"/>
                  </a:lnTo>
                  <a:lnTo>
                    <a:pt x="10" y="0"/>
                  </a:lnTo>
                </a:path>
              </a:pathLst>
            </a:custGeom>
            <a:solidFill>
              <a:srgbClr val="000000"/>
            </a:solidFill>
            <a:ln w="12700" cap="rnd">
              <a:noFill/>
              <a:round/>
              <a:headEnd/>
              <a:tailEnd/>
            </a:ln>
          </p:spPr>
          <p:txBody>
            <a:bodyPr/>
            <a:lstStyle/>
            <a:p>
              <a:endParaRPr lang="en-US" dirty="0"/>
            </a:p>
          </p:txBody>
        </p:sp>
        <p:sp>
          <p:nvSpPr>
            <p:cNvPr id="48199" name="Freeform 98"/>
            <p:cNvSpPr>
              <a:spLocks/>
            </p:cNvSpPr>
            <p:nvPr/>
          </p:nvSpPr>
          <p:spPr bwMode="auto">
            <a:xfrm>
              <a:off x="2829" y="2810"/>
              <a:ext cx="40" cy="59"/>
            </a:xfrm>
            <a:custGeom>
              <a:avLst/>
              <a:gdLst>
                <a:gd name="T0" fmla="*/ 25 w 40"/>
                <a:gd name="T1" fmla="*/ 0 h 59"/>
                <a:gd name="T2" fmla="*/ 22 w 40"/>
                <a:gd name="T3" fmla="*/ 5 h 59"/>
                <a:gd name="T4" fmla="*/ 19 w 40"/>
                <a:gd name="T5" fmla="*/ 14 h 59"/>
                <a:gd name="T6" fmla="*/ 17 w 40"/>
                <a:gd name="T7" fmla="*/ 19 h 59"/>
                <a:gd name="T8" fmla="*/ 14 w 40"/>
                <a:gd name="T9" fmla="*/ 25 h 59"/>
                <a:gd name="T10" fmla="*/ 10 w 40"/>
                <a:gd name="T11" fmla="*/ 32 h 59"/>
                <a:gd name="T12" fmla="*/ 6 w 40"/>
                <a:gd name="T13" fmla="*/ 40 h 59"/>
                <a:gd name="T14" fmla="*/ 3 w 40"/>
                <a:gd name="T15" fmla="*/ 46 h 59"/>
                <a:gd name="T16" fmla="*/ 0 w 40"/>
                <a:gd name="T17" fmla="*/ 53 h 59"/>
                <a:gd name="T18" fmla="*/ 14 w 40"/>
                <a:gd name="T19" fmla="*/ 58 h 59"/>
                <a:gd name="T20" fmla="*/ 17 w 40"/>
                <a:gd name="T21" fmla="*/ 52 h 59"/>
                <a:gd name="T22" fmla="*/ 20 w 40"/>
                <a:gd name="T23" fmla="*/ 45 h 59"/>
                <a:gd name="T24" fmla="*/ 23 w 40"/>
                <a:gd name="T25" fmla="*/ 39 h 59"/>
                <a:gd name="T26" fmla="*/ 26 w 40"/>
                <a:gd name="T27" fmla="*/ 32 h 59"/>
                <a:gd name="T28" fmla="*/ 29 w 40"/>
                <a:gd name="T29" fmla="*/ 24 h 59"/>
                <a:gd name="T30" fmla="*/ 33 w 40"/>
                <a:gd name="T31" fmla="*/ 19 h 59"/>
                <a:gd name="T32" fmla="*/ 36 w 40"/>
                <a:gd name="T33" fmla="*/ 11 h 59"/>
                <a:gd name="T34" fmla="*/ 39 w 40"/>
                <a:gd name="T35" fmla="*/ 4 h 59"/>
                <a:gd name="T36" fmla="*/ 25 w 40"/>
                <a:gd name="T37" fmla="*/ 0 h 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59"/>
                <a:gd name="T59" fmla="*/ 40 w 40"/>
                <a:gd name="T60" fmla="*/ 59 h 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59">
                  <a:moveTo>
                    <a:pt x="25" y="0"/>
                  </a:moveTo>
                  <a:lnTo>
                    <a:pt x="22" y="5"/>
                  </a:lnTo>
                  <a:lnTo>
                    <a:pt x="19" y="14"/>
                  </a:lnTo>
                  <a:lnTo>
                    <a:pt x="17" y="19"/>
                  </a:lnTo>
                  <a:lnTo>
                    <a:pt x="14" y="25"/>
                  </a:lnTo>
                  <a:lnTo>
                    <a:pt x="10" y="32"/>
                  </a:lnTo>
                  <a:lnTo>
                    <a:pt x="6" y="40"/>
                  </a:lnTo>
                  <a:lnTo>
                    <a:pt x="3" y="46"/>
                  </a:lnTo>
                  <a:lnTo>
                    <a:pt x="0" y="53"/>
                  </a:lnTo>
                  <a:lnTo>
                    <a:pt x="14" y="58"/>
                  </a:lnTo>
                  <a:lnTo>
                    <a:pt x="17" y="52"/>
                  </a:lnTo>
                  <a:lnTo>
                    <a:pt x="20" y="45"/>
                  </a:lnTo>
                  <a:lnTo>
                    <a:pt x="23" y="39"/>
                  </a:lnTo>
                  <a:lnTo>
                    <a:pt x="26" y="32"/>
                  </a:lnTo>
                  <a:lnTo>
                    <a:pt x="29" y="24"/>
                  </a:lnTo>
                  <a:lnTo>
                    <a:pt x="33" y="19"/>
                  </a:lnTo>
                  <a:lnTo>
                    <a:pt x="36" y="11"/>
                  </a:lnTo>
                  <a:lnTo>
                    <a:pt x="39" y="4"/>
                  </a:lnTo>
                  <a:lnTo>
                    <a:pt x="25" y="0"/>
                  </a:lnTo>
                </a:path>
              </a:pathLst>
            </a:custGeom>
            <a:solidFill>
              <a:srgbClr val="000000"/>
            </a:solidFill>
            <a:ln w="12700" cap="rnd">
              <a:noFill/>
              <a:round/>
              <a:headEnd/>
              <a:tailEnd/>
            </a:ln>
          </p:spPr>
          <p:txBody>
            <a:bodyPr/>
            <a:lstStyle/>
            <a:p>
              <a:endParaRPr lang="en-US" dirty="0"/>
            </a:p>
          </p:txBody>
        </p:sp>
        <p:sp>
          <p:nvSpPr>
            <p:cNvPr id="48200" name="Freeform 99"/>
            <p:cNvSpPr>
              <a:spLocks/>
            </p:cNvSpPr>
            <p:nvPr/>
          </p:nvSpPr>
          <p:spPr bwMode="auto">
            <a:xfrm>
              <a:off x="2858" y="2712"/>
              <a:ext cx="41" cy="97"/>
            </a:xfrm>
            <a:custGeom>
              <a:avLst/>
              <a:gdLst>
                <a:gd name="T0" fmla="*/ 26 w 41"/>
                <a:gd name="T1" fmla="*/ 0 h 97"/>
                <a:gd name="T2" fmla="*/ 22 w 41"/>
                <a:gd name="T3" fmla="*/ 14 h 97"/>
                <a:gd name="T4" fmla="*/ 18 w 41"/>
                <a:gd name="T5" fmla="*/ 27 h 97"/>
                <a:gd name="T6" fmla="*/ 15 w 41"/>
                <a:gd name="T7" fmla="*/ 40 h 97"/>
                <a:gd name="T8" fmla="*/ 10 w 41"/>
                <a:gd name="T9" fmla="*/ 53 h 97"/>
                <a:gd name="T10" fmla="*/ 8 w 41"/>
                <a:gd name="T11" fmla="*/ 64 h 97"/>
                <a:gd name="T12" fmla="*/ 5 w 41"/>
                <a:gd name="T13" fmla="*/ 73 h 97"/>
                <a:gd name="T14" fmla="*/ 3 w 41"/>
                <a:gd name="T15" fmla="*/ 83 h 97"/>
                <a:gd name="T16" fmla="*/ 0 w 41"/>
                <a:gd name="T17" fmla="*/ 92 h 97"/>
                <a:gd name="T18" fmla="*/ 14 w 41"/>
                <a:gd name="T19" fmla="*/ 96 h 97"/>
                <a:gd name="T20" fmla="*/ 17 w 41"/>
                <a:gd name="T21" fmla="*/ 88 h 97"/>
                <a:gd name="T22" fmla="*/ 19 w 41"/>
                <a:gd name="T23" fmla="*/ 77 h 97"/>
                <a:gd name="T24" fmla="*/ 22 w 41"/>
                <a:gd name="T25" fmla="*/ 68 h 97"/>
                <a:gd name="T26" fmla="*/ 25 w 41"/>
                <a:gd name="T27" fmla="*/ 56 h 97"/>
                <a:gd name="T28" fmla="*/ 29 w 41"/>
                <a:gd name="T29" fmla="*/ 45 h 97"/>
                <a:gd name="T30" fmla="*/ 32 w 41"/>
                <a:gd name="T31" fmla="*/ 31 h 97"/>
                <a:gd name="T32" fmla="*/ 36 w 41"/>
                <a:gd name="T33" fmla="*/ 18 h 97"/>
                <a:gd name="T34" fmla="*/ 40 w 41"/>
                <a:gd name="T35" fmla="*/ 4 h 97"/>
                <a:gd name="T36" fmla="*/ 26 w 41"/>
                <a:gd name="T37" fmla="*/ 0 h 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
                <a:gd name="T58" fmla="*/ 0 h 97"/>
                <a:gd name="T59" fmla="*/ 41 w 41"/>
                <a:gd name="T60" fmla="*/ 97 h 9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 h="97">
                  <a:moveTo>
                    <a:pt x="26" y="0"/>
                  </a:moveTo>
                  <a:lnTo>
                    <a:pt x="22" y="14"/>
                  </a:lnTo>
                  <a:lnTo>
                    <a:pt x="18" y="27"/>
                  </a:lnTo>
                  <a:lnTo>
                    <a:pt x="15" y="40"/>
                  </a:lnTo>
                  <a:lnTo>
                    <a:pt x="10" y="53"/>
                  </a:lnTo>
                  <a:lnTo>
                    <a:pt x="8" y="64"/>
                  </a:lnTo>
                  <a:lnTo>
                    <a:pt x="5" y="73"/>
                  </a:lnTo>
                  <a:lnTo>
                    <a:pt x="3" y="83"/>
                  </a:lnTo>
                  <a:lnTo>
                    <a:pt x="0" y="92"/>
                  </a:lnTo>
                  <a:lnTo>
                    <a:pt x="14" y="96"/>
                  </a:lnTo>
                  <a:lnTo>
                    <a:pt x="17" y="88"/>
                  </a:lnTo>
                  <a:lnTo>
                    <a:pt x="19" y="77"/>
                  </a:lnTo>
                  <a:lnTo>
                    <a:pt x="22" y="68"/>
                  </a:lnTo>
                  <a:lnTo>
                    <a:pt x="25" y="56"/>
                  </a:lnTo>
                  <a:lnTo>
                    <a:pt x="29" y="45"/>
                  </a:lnTo>
                  <a:lnTo>
                    <a:pt x="32" y="31"/>
                  </a:lnTo>
                  <a:lnTo>
                    <a:pt x="36" y="18"/>
                  </a:lnTo>
                  <a:lnTo>
                    <a:pt x="40" y="4"/>
                  </a:lnTo>
                  <a:lnTo>
                    <a:pt x="26" y="0"/>
                  </a:lnTo>
                </a:path>
              </a:pathLst>
            </a:custGeom>
            <a:solidFill>
              <a:srgbClr val="000000"/>
            </a:solidFill>
            <a:ln w="12700" cap="rnd">
              <a:noFill/>
              <a:round/>
              <a:headEnd/>
              <a:tailEnd/>
            </a:ln>
          </p:spPr>
          <p:txBody>
            <a:bodyPr/>
            <a:lstStyle/>
            <a:p>
              <a:endParaRPr lang="en-US" dirty="0"/>
            </a:p>
          </p:txBody>
        </p:sp>
        <p:sp>
          <p:nvSpPr>
            <p:cNvPr id="48201" name="Freeform 100"/>
            <p:cNvSpPr>
              <a:spLocks/>
            </p:cNvSpPr>
            <p:nvPr/>
          </p:nvSpPr>
          <p:spPr bwMode="auto">
            <a:xfrm>
              <a:off x="1461" y="2092"/>
              <a:ext cx="26" cy="36"/>
            </a:xfrm>
            <a:custGeom>
              <a:avLst/>
              <a:gdLst>
                <a:gd name="T0" fmla="*/ 25 w 26"/>
                <a:gd name="T1" fmla="*/ 30 h 36"/>
                <a:gd name="T2" fmla="*/ 25 w 26"/>
                <a:gd name="T3" fmla="*/ 31 h 36"/>
                <a:gd name="T4" fmla="*/ 24 w 26"/>
                <a:gd name="T5" fmla="*/ 26 h 36"/>
                <a:gd name="T6" fmla="*/ 22 w 26"/>
                <a:gd name="T7" fmla="*/ 22 h 36"/>
                <a:gd name="T8" fmla="*/ 20 w 26"/>
                <a:gd name="T9" fmla="*/ 18 h 36"/>
                <a:gd name="T10" fmla="*/ 19 w 26"/>
                <a:gd name="T11" fmla="*/ 15 h 36"/>
                <a:gd name="T12" fmla="*/ 17 w 26"/>
                <a:gd name="T13" fmla="*/ 10 h 36"/>
                <a:gd name="T14" fmla="*/ 15 w 26"/>
                <a:gd name="T15" fmla="*/ 8 h 36"/>
                <a:gd name="T16" fmla="*/ 15 w 26"/>
                <a:gd name="T17" fmla="*/ 3 h 36"/>
                <a:gd name="T18" fmla="*/ 13 w 26"/>
                <a:gd name="T19" fmla="*/ 0 h 36"/>
                <a:gd name="T20" fmla="*/ 0 w 26"/>
                <a:gd name="T21" fmla="*/ 3 h 36"/>
                <a:gd name="T22" fmla="*/ 2 w 26"/>
                <a:gd name="T23" fmla="*/ 7 h 36"/>
                <a:gd name="T24" fmla="*/ 2 w 26"/>
                <a:gd name="T25" fmla="*/ 11 h 36"/>
                <a:gd name="T26" fmla="*/ 4 w 26"/>
                <a:gd name="T27" fmla="*/ 15 h 36"/>
                <a:gd name="T28" fmla="*/ 6 w 26"/>
                <a:gd name="T29" fmla="*/ 20 h 36"/>
                <a:gd name="T30" fmla="*/ 7 w 26"/>
                <a:gd name="T31" fmla="*/ 23 h 36"/>
                <a:gd name="T32" fmla="*/ 9 w 26"/>
                <a:gd name="T33" fmla="*/ 27 h 36"/>
                <a:gd name="T34" fmla="*/ 11 w 26"/>
                <a:gd name="T35" fmla="*/ 32 h 36"/>
                <a:gd name="T36" fmla="*/ 12 w 26"/>
                <a:gd name="T37" fmla="*/ 35 h 36"/>
                <a:gd name="T38" fmla="*/ 25 w 26"/>
                <a:gd name="T39" fmla="*/ 30 h 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
                <a:gd name="T61" fmla="*/ 0 h 36"/>
                <a:gd name="T62" fmla="*/ 26 w 26"/>
                <a:gd name="T63" fmla="*/ 36 h 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 h="36">
                  <a:moveTo>
                    <a:pt x="25" y="30"/>
                  </a:moveTo>
                  <a:lnTo>
                    <a:pt x="25" y="31"/>
                  </a:lnTo>
                  <a:lnTo>
                    <a:pt x="24" y="26"/>
                  </a:lnTo>
                  <a:lnTo>
                    <a:pt x="22" y="22"/>
                  </a:lnTo>
                  <a:lnTo>
                    <a:pt x="20" y="18"/>
                  </a:lnTo>
                  <a:lnTo>
                    <a:pt x="19" y="15"/>
                  </a:lnTo>
                  <a:lnTo>
                    <a:pt x="17" y="10"/>
                  </a:lnTo>
                  <a:lnTo>
                    <a:pt x="15" y="8"/>
                  </a:lnTo>
                  <a:lnTo>
                    <a:pt x="15" y="3"/>
                  </a:lnTo>
                  <a:lnTo>
                    <a:pt x="13" y="0"/>
                  </a:lnTo>
                  <a:lnTo>
                    <a:pt x="0" y="3"/>
                  </a:lnTo>
                  <a:lnTo>
                    <a:pt x="2" y="7"/>
                  </a:lnTo>
                  <a:lnTo>
                    <a:pt x="2" y="11"/>
                  </a:lnTo>
                  <a:lnTo>
                    <a:pt x="4" y="15"/>
                  </a:lnTo>
                  <a:lnTo>
                    <a:pt x="6" y="20"/>
                  </a:lnTo>
                  <a:lnTo>
                    <a:pt x="7" y="23"/>
                  </a:lnTo>
                  <a:lnTo>
                    <a:pt x="9" y="27"/>
                  </a:lnTo>
                  <a:lnTo>
                    <a:pt x="11" y="32"/>
                  </a:lnTo>
                  <a:lnTo>
                    <a:pt x="12" y="35"/>
                  </a:lnTo>
                  <a:lnTo>
                    <a:pt x="25" y="30"/>
                  </a:lnTo>
                </a:path>
              </a:pathLst>
            </a:custGeom>
            <a:solidFill>
              <a:srgbClr val="000000"/>
            </a:solidFill>
            <a:ln w="12700" cap="rnd">
              <a:noFill/>
              <a:round/>
              <a:headEnd/>
              <a:tailEnd/>
            </a:ln>
          </p:spPr>
          <p:txBody>
            <a:bodyPr/>
            <a:lstStyle/>
            <a:p>
              <a:endParaRPr lang="en-US" dirty="0"/>
            </a:p>
          </p:txBody>
        </p:sp>
        <p:sp>
          <p:nvSpPr>
            <p:cNvPr id="48202" name="Freeform 101"/>
            <p:cNvSpPr>
              <a:spLocks/>
            </p:cNvSpPr>
            <p:nvPr/>
          </p:nvSpPr>
          <p:spPr bwMode="auto">
            <a:xfrm>
              <a:off x="1476" y="2127"/>
              <a:ext cx="19" cy="49"/>
            </a:xfrm>
            <a:custGeom>
              <a:avLst/>
              <a:gdLst>
                <a:gd name="T0" fmla="*/ 18 w 19"/>
                <a:gd name="T1" fmla="*/ 47 h 49"/>
                <a:gd name="T2" fmla="*/ 17 w 19"/>
                <a:gd name="T3" fmla="*/ 42 h 49"/>
                <a:gd name="T4" fmla="*/ 17 w 19"/>
                <a:gd name="T5" fmla="*/ 36 h 49"/>
                <a:gd name="T6" fmla="*/ 17 w 19"/>
                <a:gd name="T7" fmla="*/ 30 h 49"/>
                <a:gd name="T8" fmla="*/ 17 w 19"/>
                <a:gd name="T9" fmla="*/ 24 h 49"/>
                <a:gd name="T10" fmla="*/ 16 w 19"/>
                <a:gd name="T11" fmla="*/ 19 h 49"/>
                <a:gd name="T12" fmla="*/ 15 w 19"/>
                <a:gd name="T13" fmla="*/ 13 h 49"/>
                <a:gd name="T14" fmla="*/ 14 w 19"/>
                <a:gd name="T15" fmla="*/ 6 h 49"/>
                <a:gd name="T16" fmla="*/ 12 w 19"/>
                <a:gd name="T17" fmla="*/ 0 h 49"/>
                <a:gd name="T18" fmla="*/ 0 w 19"/>
                <a:gd name="T19" fmla="*/ 5 h 49"/>
                <a:gd name="T20" fmla="*/ 2 w 19"/>
                <a:gd name="T21" fmla="*/ 11 h 49"/>
                <a:gd name="T22" fmla="*/ 3 w 19"/>
                <a:gd name="T23" fmla="*/ 16 h 49"/>
                <a:gd name="T24" fmla="*/ 4 w 19"/>
                <a:gd name="T25" fmla="*/ 20 h 49"/>
                <a:gd name="T26" fmla="*/ 5 w 19"/>
                <a:gd name="T27" fmla="*/ 26 h 49"/>
                <a:gd name="T28" fmla="*/ 5 w 19"/>
                <a:gd name="T29" fmla="*/ 31 h 49"/>
                <a:gd name="T30" fmla="*/ 5 w 19"/>
                <a:gd name="T31" fmla="*/ 36 h 49"/>
                <a:gd name="T32" fmla="*/ 5 w 19"/>
                <a:gd name="T33" fmla="*/ 43 h 49"/>
                <a:gd name="T34" fmla="*/ 5 w 19"/>
                <a:gd name="T35" fmla="*/ 48 h 49"/>
                <a:gd name="T36" fmla="*/ 18 w 19"/>
                <a:gd name="T37" fmla="*/ 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49"/>
                <a:gd name="T59" fmla="*/ 19 w 19"/>
                <a:gd name="T60" fmla="*/ 49 h 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49">
                  <a:moveTo>
                    <a:pt x="18" y="47"/>
                  </a:moveTo>
                  <a:lnTo>
                    <a:pt x="17" y="42"/>
                  </a:lnTo>
                  <a:lnTo>
                    <a:pt x="17" y="36"/>
                  </a:lnTo>
                  <a:lnTo>
                    <a:pt x="17" y="30"/>
                  </a:lnTo>
                  <a:lnTo>
                    <a:pt x="17" y="24"/>
                  </a:lnTo>
                  <a:lnTo>
                    <a:pt x="16" y="19"/>
                  </a:lnTo>
                  <a:lnTo>
                    <a:pt x="15" y="13"/>
                  </a:lnTo>
                  <a:lnTo>
                    <a:pt x="14" y="6"/>
                  </a:lnTo>
                  <a:lnTo>
                    <a:pt x="12" y="0"/>
                  </a:lnTo>
                  <a:lnTo>
                    <a:pt x="0" y="5"/>
                  </a:lnTo>
                  <a:lnTo>
                    <a:pt x="2" y="11"/>
                  </a:lnTo>
                  <a:lnTo>
                    <a:pt x="3" y="16"/>
                  </a:lnTo>
                  <a:lnTo>
                    <a:pt x="4" y="20"/>
                  </a:lnTo>
                  <a:lnTo>
                    <a:pt x="5" y="26"/>
                  </a:lnTo>
                  <a:lnTo>
                    <a:pt x="5" y="31"/>
                  </a:lnTo>
                  <a:lnTo>
                    <a:pt x="5" y="36"/>
                  </a:lnTo>
                  <a:lnTo>
                    <a:pt x="5" y="43"/>
                  </a:lnTo>
                  <a:lnTo>
                    <a:pt x="5" y="48"/>
                  </a:lnTo>
                  <a:lnTo>
                    <a:pt x="18" y="47"/>
                  </a:lnTo>
                </a:path>
              </a:pathLst>
            </a:custGeom>
            <a:solidFill>
              <a:srgbClr val="000000"/>
            </a:solidFill>
            <a:ln w="12700" cap="rnd">
              <a:noFill/>
              <a:round/>
              <a:headEnd/>
              <a:tailEnd/>
            </a:ln>
          </p:spPr>
          <p:txBody>
            <a:bodyPr/>
            <a:lstStyle/>
            <a:p>
              <a:endParaRPr lang="en-US" dirty="0"/>
            </a:p>
          </p:txBody>
        </p:sp>
        <p:sp>
          <p:nvSpPr>
            <p:cNvPr id="48203" name="Freeform 102"/>
            <p:cNvSpPr>
              <a:spLocks/>
            </p:cNvSpPr>
            <p:nvPr/>
          </p:nvSpPr>
          <p:spPr bwMode="auto">
            <a:xfrm>
              <a:off x="1483" y="2180"/>
              <a:ext cx="17" cy="17"/>
            </a:xfrm>
            <a:custGeom>
              <a:avLst/>
              <a:gdLst>
                <a:gd name="T0" fmla="*/ 16 w 17"/>
                <a:gd name="T1" fmla="*/ 16 h 17"/>
                <a:gd name="T2" fmla="*/ 16 w 17"/>
                <a:gd name="T3" fmla="*/ 11 h 17"/>
                <a:gd name="T4" fmla="*/ 16 w 17"/>
                <a:gd name="T5" fmla="*/ 8 h 17"/>
                <a:gd name="T6" fmla="*/ 16 w 17"/>
                <a:gd name="T7" fmla="*/ 4 h 17"/>
                <a:gd name="T8" fmla="*/ 16 w 17"/>
                <a:gd name="T9" fmla="*/ 0 h 17"/>
                <a:gd name="T10" fmla="*/ 0 w 17"/>
                <a:gd name="T11" fmla="*/ 1 h 17"/>
                <a:gd name="T12" fmla="*/ 0 w 17"/>
                <a:gd name="T13" fmla="*/ 4 h 17"/>
                <a:gd name="T14" fmla="*/ 0 w 17"/>
                <a:gd name="T15" fmla="*/ 8 h 17"/>
                <a:gd name="T16" fmla="*/ 0 w 17"/>
                <a:gd name="T17" fmla="*/ 11 h 17"/>
                <a:gd name="T18" fmla="*/ 0 w 17"/>
                <a:gd name="T19" fmla="*/ 16 h 17"/>
                <a:gd name="T20" fmla="*/ 16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6"/>
                  </a:moveTo>
                  <a:lnTo>
                    <a:pt x="16" y="11"/>
                  </a:lnTo>
                  <a:lnTo>
                    <a:pt x="16" y="8"/>
                  </a:lnTo>
                  <a:lnTo>
                    <a:pt x="16" y="4"/>
                  </a:lnTo>
                  <a:lnTo>
                    <a:pt x="16" y="0"/>
                  </a:lnTo>
                  <a:lnTo>
                    <a:pt x="0" y="1"/>
                  </a:lnTo>
                  <a:lnTo>
                    <a:pt x="0" y="4"/>
                  </a:lnTo>
                  <a:lnTo>
                    <a:pt x="0" y="8"/>
                  </a:lnTo>
                  <a:lnTo>
                    <a:pt x="0" y="11"/>
                  </a:lnTo>
                  <a:lnTo>
                    <a:pt x="0" y="16"/>
                  </a:lnTo>
                  <a:lnTo>
                    <a:pt x="16" y="16"/>
                  </a:lnTo>
                </a:path>
              </a:pathLst>
            </a:custGeom>
            <a:solidFill>
              <a:srgbClr val="000000"/>
            </a:solidFill>
            <a:ln w="12700" cap="rnd">
              <a:noFill/>
              <a:round/>
              <a:headEnd/>
              <a:tailEnd/>
            </a:ln>
          </p:spPr>
          <p:txBody>
            <a:bodyPr/>
            <a:lstStyle/>
            <a:p>
              <a:endParaRPr lang="en-US" dirty="0"/>
            </a:p>
          </p:txBody>
        </p:sp>
        <p:sp>
          <p:nvSpPr>
            <p:cNvPr id="48204" name="Freeform 103"/>
            <p:cNvSpPr>
              <a:spLocks/>
            </p:cNvSpPr>
            <p:nvPr/>
          </p:nvSpPr>
          <p:spPr bwMode="auto">
            <a:xfrm>
              <a:off x="459" y="2244"/>
              <a:ext cx="74" cy="274"/>
            </a:xfrm>
            <a:custGeom>
              <a:avLst/>
              <a:gdLst>
                <a:gd name="T0" fmla="*/ 58 w 74"/>
                <a:gd name="T1" fmla="*/ 0 h 274"/>
                <a:gd name="T2" fmla="*/ 53 w 74"/>
                <a:gd name="T3" fmla="*/ 19 h 274"/>
                <a:gd name="T4" fmla="*/ 47 w 74"/>
                <a:gd name="T5" fmla="*/ 38 h 274"/>
                <a:gd name="T6" fmla="*/ 42 w 74"/>
                <a:gd name="T7" fmla="*/ 59 h 274"/>
                <a:gd name="T8" fmla="*/ 37 w 74"/>
                <a:gd name="T9" fmla="*/ 79 h 274"/>
                <a:gd name="T10" fmla="*/ 31 w 74"/>
                <a:gd name="T11" fmla="*/ 101 h 274"/>
                <a:gd name="T12" fmla="*/ 28 w 74"/>
                <a:gd name="T13" fmla="*/ 121 h 274"/>
                <a:gd name="T14" fmla="*/ 23 w 74"/>
                <a:gd name="T15" fmla="*/ 142 h 274"/>
                <a:gd name="T16" fmla="*/ 18 w 74"/>
                <a:gd name="T17" fmla="*/ 160 h 274"/>
                <a:gd name="T18" fmla="*/ 15 w 74"/>
                <a:gd name="T19" fmla="*/ 180 h 274"/>
                <a:gd name="T20" fmla="*/ 12 w 74"/>
                <a:gd name="T21" fmla="*/ 199 h 274"/>
                <a:gd name="T22" fmla="*/ 8 w 74"/>
                <a:gd name="T23" fmla="*/ 215 h 274"/>
                <a:gd name="T24" fmla="*/ 6 w 74"/>
                <a:gd name="T25" fmla="*/ 230 h 274"/>
                <a:gd name="T26" fmla="*/ 4 w 74"/>
                <a:gd name="T27" fmla="*/ 245 h 274"/>
                <a:gd name="T28" fmla="*/ 2 w 74"/>
                <a:gd name="T29" fmla="*/ 255 h 274"/>
                <a:gd name="T30" fmla="*/ 1 w 74"/>
                <a:gd name="T31" fmla="*/ 265 h 274"/>
                <a:gd name="T32" fmla="*/ 0 w 74"/>
                <a:gd name="T33" fmla="*/ 272 h 274"/>
                <a:gd name="T34" fmla="*/ 15 w 74"/>
                <a:gd name="T35" fmla="*/ 273 h 274"/>
                <a:gd name="T36" fmla="*/ 16 w 74"/>
                <a:gd name="T37" fmla="*/ 267 h 274"/>
                <a:gd name="T38" fmla="*/ 17 w 74"/>
                <a:gd name="T39" fmla="*/ 257 h 274"/>
                <a:gd name="T40" fmla="*/ 18 w 74"/>
                <a:gd name="T41" fmla="*/ 248 h 274"/>
                <a:gd name="T42" fmla="*/ 20 w 74"/>
                <a:gd name="T43" fmla="*/ 233 h 274"/>
                <a:gd name="T44" fmla="*/ 24 w 74"/>
                <a:gd name="T45" fmla="*/ 218 h 274"/>
                <a:gd name="T46" fmla="*/ 27 w 74"/>
                <a:gd name="T47" fmla="*/ 202 h 274"/>
                <a:gd name="T48" fmla="*/ 30 w 74"/>
                <a:gd name="T49" fmla="*/ 183 h 274"/>
                <a:gd name="T50" fmla="*/ 33 w 74"/>
                <a:gd name="T51" fmla="*/ 163 h 274"/>
                <a:gd name="T52" fmla="*/ 38 w 74"/>
                <a:gd name="T53" fmla="*/ 145 h 274"/>
                <a:gd name="T54" fmla="*/ 43 w 74"/>
                <a:gd name="T55" fmla="*/ 124 h 274"/>
                <a:gd name="T56" fmla="*/ 46 w 74"/>
                <a:gd name="T57" fmla="*/ 104 h 274"/>
                <a:gd name="T58" fmla="*/ 52 w 74"/>
                <a:gd name="T59" fmla="*/ 82 h 274"/>
                <a:gd name="T60" fmla="*/ 56 w 74"/>
                <a:gd name="T61" fmla="*/ 63 h 274"/>
                <a:gd name="T62" fmla="*/ 62 w 74"/>
                <a:gd name="T63" fmla="*/ 42 h 274"/>
                <a:gd name="T64" fmla="*/ 67 w 74"/>
                <a:gd name="T65" fmla="*/ 23 h 274"/>
                <a:gd name="T66" fmla="*/ 73 w 74"/>
                <a:gd name="T67" fmla="*/ 5 h 274"/>
                <a:gd name="T68" fmla="*/ 58 w 74"/>
                <a:gd name="T69" fmla="*/ 0 h 2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
                <a:gd name="T106" fmla="*/ 0 h 274"/>
                <a:gd name="T107" fmla="*/ 74 w 74"/>
                <a:gd name="T108" fmla="*/ 274 h 2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 h="274">
                  <a:moveTo>
                    <a:pt x="58" y="0"/>
                  </a:moveTo>
                  <a:lnTo>
                    <a:pt x="53" y="19"/>
                  </a:lnTo>
                  <a:lnTo>
                    <a:pt x="47" y="38"/>
                  </a:lnTo>
                  <a:lnTo>
                    <a:pt x="42" y="59"/>
                  </a:lnTo>
                  <a:lnTo>
                    <a:pt x="37" y="79"/>
                  </a:lnTo>
                  <a:lnTo>
                    <a:pt x="31" y="101"/>
                  </a:lnTo>
                  <a:lnTo>
                    <a:pt x="28" y="121"/>
                  </a:lnTo>
                  <a:lnTo>
                    <a:pt x="23" y="142"/>
                  </a:lnTo>
                  <a:lnTo>
                    <a:pt x="18" y="160"/>
                  </a:lnTo>
                  <a:lnTo>
                    <a:pt x="15" y="180"/>
                  </a:lnTo>
                  <a:lnTo>
                    <a:pt x="12" y="199"/>
                  </a:lnTo>
                  <a:lnTo>
                    <a:pt x="8" y="215"/>
                  </a:lnTo>
                  <a:lnTo>
                    <a:pt x="6" y="230"/>
                  </a:lnTo>
                  <a:lnTo>
                    <a:pt x="4" y="245"/>
                  </a:lnTo>
                  <a:lnTo>
                    <a:pt x="2" y="255"/>
                  </a:lnTo>
                  <a:lnTo>
                    <a:pt x="1" y="265"/>
                  </a:lnTo>
                  <a:lnTo>
                    <a:pt x="0" y="272"/>
                  </a:lnTo>
                  <a:lnTo>
                    <a:pt x="15" y="273"/>
                  </a:lnTo>
                  <a:lnTo>
                    <a:pt x="16" y="267"/>
                  </a:lnTo>
                  <a:lnTo>
                    <a:pt x="17" y="257"/>
                  </a:lnTo>
                  <a:lnTo>
                    <a:pt x="18" y="248"/>
                  </a:lnTo>
                  <a:lnTo>
                    <a:pt x="20" y="233"/>
                  </a:lnTo>
                  <a:lnTo>
                    <a:pt x="24" y="218"/>
                  </a:lnTo>
                  <a:lnTo>
                    <a:pt x="27" y="202"/>
                  </a:lnTo>
                  <a:lnTo>
                    <a:pt x="30" y="183"/>
                  </a:lnTo>
                  <a:lnTo>
                    <a:pt x="33" y="163"/>
                  </a:lnTo>
                  <a:lnTo>
                    <a:pt x="38" y="145"/>
                  </a:lnTo>
                  <a:lnTo>
                    <a:pt x="43" y="124"/>
                  </a:lnTo>
                  <a:lnTo>
                    <a:pt x="46" y="104"/>
                  </a:lnTo>
                  <a:lnTo>
                    <a:pt x="52" y="82"/>
                  </a:lnTo>
                  <a:lnTo>
                    <a:pt x="56" y="63"/>
                  </a:lnTo>
                  <a:lnTo>
                    <a:pt x="62" y="42"/>
                  </a:lnTo>
                  <a:lnTo>
                    <a:pt x="67" y="23"/>
                  </a:lnTo>
                  <a:lnTo>
                    <a:pt x="73" y="5"/>
                  </a:lnTo>
                  <a:lnTo>
                    <a:pt x="58" y="0"/>
                  </a:lnTo>
                </a:path>
              </a:pathLst>
            </a:custGeom>
            <a:solidFill>
              <a:srgbClr val="000000"/>
            </a:solidFill>
            <a:ln w="12700" cap="rnd">
              <a:noFill/>
              <a:round/>
              <a:headEnd/>
              <a:tailEnd/>
            </a:ln>
          </p:spPr>
          <p:txBody>
            <a:bodyPr/>
            <a:lstStyle/>
            <a:p>
              <a:endParaRPr lang="en-US" dirty="0"/>
            </a:p>
          </p:txBody>
        </p:sp>
        <p:sp>
          <p:nvSpPr>
            <p:cNvPr id="48205" name="Freeform 104"/>
            <p:cNvSpPr>
              <a:spLocks/>
            </p:cNvSpPr>
            <p:nvPr/>
          </p:nvSpPr>
          <p:spPr bwMode="auto">
            <a:xfrm>
              <a:off x="522" y="2104"/>
              <a:ext cx="55" cy="140"/>
            </a:xfrm>
            <a:custGeom>
              <a:avLst/>
              <a:gdLst>
                <a:gd name="T0" fmla="*/ 40 w 55"/>
                <a:gd name="T1" fmla="*/ 0 h 140"/>
                <a:gd name="T2" fmla="*/ 36 w 55"/>
                <a:gd name="T3" fmla="*/ 12 h 140"/>
                <a:gd name="T4" fmla="*/ 33 w 55"/>
                <a:gd name="T5" fmla="*/ 20 h 140"/>
                <a:gd name="T6" fmla="*/ 30 w 55"/>
                <a:gd name="T7" fmla="*/ 30 h 140"/>
                <a:gd name="T8" fmla="*/ 27 w 55"/>
                <a:gd name="T9" fmla="*/ 39 h 140"/>
                <a:gd name="T10" fmla="*/ 25 w 55"/>
                <a:gd name="T11" fmla="*/ 47 h 140"/>
                <a:gd name="T12" fmla="*/ 23 w 55"/>
                <a:gd name="T13" fmla="*/ 57 h 140"/>
                <a:gd name="T14" fmla="*/ 21 w 55"/>
                <a:gd name="T15" fmla="*/ 65 h 140"/>
                <a:gd name="T16" fmla="*/ 18 w 55"/>
                <a:gd name="T17" fmla="*/ 73 h 140"/>
                <a:gd name="T18" fmla="*/ 16 w 55"/>
                <a:gd name="T19" fmla="*/ 81 h 140"/>
                <a:gd name="T20" fmla="*/ 14 w 55"/>
                <a:gd name="T21" fmla="*/ 89 h 140"/>
                <a:gd name="T22" fmla="*/ 12 w 55"/>
                <a:gd name="T23" fmla="*/ 98 h 140"/>
                <a:gd name="T24" fmla="*/ 10 w 55"/>
                <a:gd name="T25" fmla="*/ 105 h 140"/>
                <a:gd name="T26" fmla="*/ 7 w 55"/>
                <a:gd name="T27" fmla="*/ 112 h 140"/>
                <a:gd name="T28" fmla="*/ 5 w 55"/>
                <a:gd name="T29" fmla="*/ 120 h 140"/>
                <a:gd name="T30" fmla="*/ 3 w 55"/>
                <a:gd name="T31" fmla="*/ 127 h 140"/>
                <a:gd name="T32" fmla="*/ 0 w 55"/>
                <a:gd name="T33" fmla="*/ 134 h 140"/>
                <a:gd name="T34" fmla="*/ 14 w 55"/>
                <a:gd name="T35" fmla="*/ 139 h 140"/>
                <a:gd name="T36" fmla="*/ 17 w 55"/>
                <a:gd name="T37" fmla="*/ 131 h 140"/>
                <a:gd name="T38" fmla="*/ 19 w 55"/>
                <a:gd name="T39" fmla="*/ 125 h 140"/>
                <a:gd name="T40" fmla="*/ 22 w 55"/>
                <a:gd name="T41" fmla="*/ 117 h 140"/>
                <a:gd name="T42" fmla="*/ 24 w 55"/>
                <a:gd name="T43" fmla="*/ 109 h 140"/>
                <a:gd name="T44" fmla="*/ 25 w 55"/>
                <a:gd name="T45" fmla="*/ 102 h 140"/>
                <a:gd name="T46" fmla="*/ 28 w 55"/>
                <a:gd name="T47" fmla="*/ 94 h 140"/>
                <a:gd name="T48" fmla="*/ 30 w 55"/>
                <a:gd name="T49" fmla="*/ 86 h 140"/>
                <a:gd name="T50" fmla="*/ 32 w 55"/>
                <a:gd name="T51" fmla="*/ 78 h 140"/>
                <a:gd name="T52" fmla="*/ 34 w 55"/>
                <a:gd name="T53" fmla="*/ 70 h 140"/>
                <a:gd name="T54" fmla="*/ 36 w 55"/>
                <a:gd name="T55" fmla="*/ 61 h 140"/>
                <a:gd name="T56" fmla="*/ 39 w 55"/>
                <a:gd name="T57" fmla="*/ 52 h 140"/>
                <a:gd name="T58" fmla="*/ 41 w 55"/>
                <a:gd name="T59" fmla="*/ 43 h 140"/>
                <a:gd name="T60" fmla="*/ 44 w 55"/>
                <a:gd name="T61" fmla="*/ 34 h 140"/>
                <a:gd name="T62" fmla="*/ 48 w 55"/>
                <a:gd name="T63" fmla="*/ 25 h 140"/>
                <a:gd name="T64" fmla="*/ 50 w 55"/>
                <a:gd name="T65" fmla="*/ 15 h 140"/>
                <a:gd name="T66" fmla="*/ 54 w 55"/>
                <a:gd name="T67" fmla="*/ 6 h 140"/>
                <a:gd name="T68" fmla="*/ 40 w 55"/>
                <a:gd name="T69" fmla="*/ 0 h 1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5"/>
                <a:gd name="T106" fmla="*/ 0 h 140"/>
                <a:gd name="T107" fmla="*/ 55 w 55"/>
                <a:gd name="T108" fmla="*/ 140 h 1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5" h="140">
                  <a:moveTo>
                    <a:pt x="40" y="0"/>
                  </a:moveTo>
                  <a:lnTo>
                    <a:pt x="36" y="12"/>
                  </a:lnTo>
                  <a:lnTo>
                    <a:pt x="33" y="20"/>
                  </a:lnTo>
                  <a:lnTo>
                    <a:pt x="30" y="30"/>
                  </a:lnTo>
                  <a:lnTo>
                    <a:pt x="27" y="39"/>
                  </a:lnTo>
                  <a:lnTo>
                    <a:pt x="25" y="47"/>
                  </a:lnTo>
                  <a:lnTo>
                    <a:pt x="23" y="57"/>
                  </a:lnTo>
                  <a:lnTo>
                    <a:pt x="21" y="65"/>
                  </a:lnTo>
                  <a:lnTo>
                    <a:pt x="18" y="73"/>
                  </a:lnTo>
                  <a:lnTo>
                    <a:pt x="16" y="81"/>
                  </a:lnTo>
                  <a:lnTo>
                    <a:pt x="14" y="89"/>
                  </a:lnTo>
                  <a:lnTo>
                    <a:pt x="12" y="98"/>
                  </a:lnTo>
                  <a:lnTo>
                    <a:pt x="10" y="105"/>
                  </a:lnTo>
                  <a:lnTo>
                    <a:pt x="7" y="112"/>
                  </a:lnTo>
                  <a:lnTo>
                    <a:pt x="5" y="120"/>
                  </a:lnTo>
                  <a:lnTo>
                    <a:pt x="3" y="127"/>
                  </a:lnTo>
                  <a:lnTo>
                    <a:pt x="0" y="134"/>
                  </a:lnTo>
                  <a:lnTo>
                    <a:pt x="14" y="139"/>
                  </a:lnTo>
                  <a:lnTo>
                    <a:pt x="17" y="131"/>
                  </a:lnTo>
                  <a:lnTo>
                    <a:pt x="19" y="125"/>
                  </a:lnTo>
                  <a:lnTo>
                    <a:pt x="22" y="117"/>
                  </a:lnTo>
                  <a:lnTo>
                    <a:pt x="24" y="109"/>
                  </a:lnTo>
                  <a:lnTo>
                    <a:pt x="25" y="102"/>
                  </a:lnTo>
                  <a:lnTo>
                    <a:pt x="28" y="94"/>
                  </a:lnTo>
                  <a:lnTo>
                    <a:pt x="30" y="86"/>
                  </a:lnTo>
                  <a:lnTo>
                    <a:pt x="32" y="78"/>
                  </a:lnTo>
                  <a:lnTo>
                    <a:pt x="34" y="70"/>
                  </a:lnTo>
                  <a:lnTo>
                    <a:pt x="36" y="61"/>
                  </a:lnTo>
                  <a:lnTo>
                    <a:pt x="39" y="52"/>
                  </a:lnTo>
                  <a:lnTo>
                    <a:pt x="41" y="43"/>
                  </a:lnTo>
                  <a:lnTo>
                    <a:pt x="44" y="34"/>
                  </a:lnTo>
                  <a:lnTo>
                    <a:pt x="48" y="25"/>
                  </a:lnTo>
                  <a:lnTo>
                    <a:pt x="50" y="15"/>
                  </a:lnTo>
                  <a:lnTo>
                    <a:pt x="54" y="6"/>
                  </a:lnTo>
                  <a:lnTo>
                    <a:pt x="40" y="0"/>
                  </a:lnTo>
                </a:path>
              </a:pathLst>
            </a:custGeom>
            <a:solidFill>
              <a:srgbClr val="000000"/>
            </a:solidFill>
            <a:ln w="12700" cap="rnd">
              <a:noFill/>
              <a:round/>
              <a:headEnd/>
              <a:tailEnd/>
            </a:ln>
          </p:spPr>
          <p:txBody>
            <a:bodyPr/>
            <a:lstStyle/>
            <a:p>
              <a:endParaRPr lang="en-US" dirty="0"/>
            </a:p>
          </p:txBody>
        </p:sp>
        <p:sp>
          <p:nvSpPr>
            <p:cNvPr id="48206" name="Freeform 105"/>
            <p:cNvSpPr>
              <a:spLocks/>
            </p:cNvSpPr>
            <p:nvPr/>
          </p:nvSpPr>
          <p:spPr bwMode="auto">
            <a:xfrm>
              <a:off x="566" y="1938"/>
              <a:ext cx="128" cy="167"/>
            </a:xfrm>
            <a:custGeom>
              <a:avLst/>
              <a:gdLst>
                <a:gd name="T0" fmla="*/ 115 w 128"/>
                <a:gd name="T1" fmla="*/ 0 h 167"/>
                <a:gd name="T2" fmla="*/ 106 w 128"/>
                <a:gd name="T3" fmla="*/ 10 h 167"/>
                <a:gd name="T4" fmla="*/ 97 w 128"/>
                <a:gd name="T5" fmla="*/ 19 h 167"/>
                <a:gd name="T6" fmla="*/ 89 w 128"/>
                <a:gd name="T7" fmla="*/ 28 h 167"/>
                <a:gd name="T8" fmla="*/ 81 w 128"/>
                <a:gd name="T9" fmla="*/ 38 h 167"/>
                <a:gd name="T10" fmla="*/ 74 w 128"/>
                <a:gd name="T11" fmla="*/ 47 h 167"/>
                <a:gd name="T12" fmla="*/ 65 w 128"/>
                <a:gd name="T13" fmla="*/ 57 h 167"/>
                <a:gd name="T14" fmla="*/ 56 w 128"/>
                <a:gd name="T15" fmla="*/ 66 h 167"/>
                <a:gd name="T16" fmla="*/ 50 w 128"/>
                <a:gd name="T17" fmla="*/ 75 h 167"/>
                <a:gd name="T18" fmla="*/ 42 w 128"/>
                <a:gd name="T19" fmla="*/ 85 h 167"/>
                <a:gd name="T20" fmla="*/ 34 w 128"/>
                <a:gd name="T21" fmla="*/ 97 h 167"/>
                <a:gd name="T22" fmla="*/ 29 w 128"/>
                <a:gd name="T23" fmla="*/ 106 h 167"/>
                <a:gd name="T24" fmla="*/ 22 w 128"/>
                <a:gd name="T25" fmla="*/ 117 h 167"/>
                <a:gd name="T26" fmla="*/ 16 w 128"/>
                <a:gd name="T27" fmla="*/ 127 h 167"/>
                <a:gd name="T28" fmla="*/ 11 w 128"/>
                <a:gd name="T29" fmla="*/ 138 h 167"/>
                <a:gd name="T30" fmla="*/ 5 w 128"/>
                <a:gd name="T31" fmla="*/ 150 h 167"/>
                <a:gd name="T32" fmla="*/ 0 w 128"/>
                <a:gd name="T33" fmla="*/ 160 h 167"/>
                <a:gd name="T34" fmla="*/ 15 w 128"/>
                <a:gd name="T35" fmla="*/ 166 h 167"/>
                <a:gd name="T36" fmla="*/ 20 w 128"/>
                <a:gd name="T37" fmla="*/ 155 h 167"/>
                <a:gd name="T38" fmla="*/ 25 w 128"/>
                <a:gd name="T39" fmla="*/ 144 h 167"/>
                <a:gd name="T40" fmla="*/ 31 w 128"/>
                <a:gd name="T41" fmla="*/ 134 h 167"/>
                <a:gd name="T42" fmla="*/ 35 w 128"/>
                <a:gd name="T43" fmla="*/ 125 h 167"/>
                <a:gd name="T44" fmla="*/ 42 w 128"/>
                <a:gd name="T45" fmla="*/ 113 h 167"/>
                <a:gd name="T46" fmla="*/ 49 w 128"/>
                <a:gd name="T47" fmla="*/ 103 h 167"/>
                <a:gd name="T48" fmla="*/ 55 w 128"/>
                <a:gd name="T49" fmla="*/ 94 h 167"/>
                <a:gd name="T50" fmla="*/ 63 w 128"/>
                <a:gd name="T51" fmla="*/ 84 h 167"/>
                <a:gd name="T52" fmla="*/ 70 w 128"/>
                <a:gd name="T53" fmla="*/ 74 h 167"/>
                <a:gd name="T54" fmla="*/ 77 w 128"/>
                <a:gd name="T55" fmla="*/ 65 h 167"/>
                <a:gd name="T56" fmla="*/ 85 w 128"/>
                <a:gd name="T57" fmla="*/ 57 h 167"/>
                <a:gd name="T58" fmla="*/ 93 w 128"/>
                <a:gd name="T59" fmla="*/ 47 h 167"/>
                <a:gd name="T60" fmla="*/ 101 w 128"/>
                <a:gd name="T61" fmla="*/ 39 h 167"/>
                <a:gd name="T62" fmla="*/ 110 w 128"/>
                <a:gd name="T63" fmla="*/ 29 h 167"/>
                <a:gd name="T64" fmla="*/ 118 w 128"/>
                <a:gd name="T65" fmla="*/ 19 h 167"/>
                <a:gd name="T66" fmla="*/ 127 w 128"/>
                <a:gd name="T67" fmla="*/ 11 h 167"/>
                <a:gd name="T68" fmla="*/ 115 w 128"/>
                <a:gd name="T69" fmla="*/ 0 h 1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8"/>
                <a:gd name="T106" fmla="*/ 0 h 167"/>
                <a:gd name="T107" fmla="*/ 128 w 128"/>
                <a:gd name="T108" fmla="*/ 167 h 1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8" h="167">
                  <a:moveTo>
                    <a:pt x="115" y="0"/>
                  </a:moveTo>
                  <a:lnTo>
                    <a:pt x="106" y="10"/>
                  </a:lnTo>
                  <a:lnTo>
                    <a:pt x="97" y="19"/>
                  </a:lnTo>
                  <a:lnTo>
                    <a:pt x="89" y="28"/>
                  </a:lnTo>
                  <a:lnTo>
                    <a:pt x="81" y="38"/>
                  </a:lnTo>
                  <a:lnTo>
                    <a:pt x="74" y="47"/>
                  </a:lnTo>
                  <a:lnTo>
                    <a:pt x="65" y="57"/>
                  </a:lnTo>
                  <a:lnTo>
                    <a:pt x="56" y="66"/>
                  </a:lnTo>
                  <a:lnTo>
                    <a:pt x="50" y="75"/>
                  </a:lnTo>
                  <a:lnTo>
                    <a:pt x="42" y="85"/>
                  </a:lnTo>
                  <a:lnTo>
                    <a:pt x="34" y="97"/>
                  </a:lnTo>
                  <a:lnTo>
                    <a:pt x="29" y="106"/>
                  </a:lnTo>
                  <a:lnTo>
                    <a:pt x="22" y="117"/>
                  </a:lnTo>
                  <a:lnTo>
                    <a:pt x="16" y="127"/>
                  </a:lnTo>
                  <a:lnTo>
                    <a:pt x="11" y="138"/>
                  </a:lnTo>
                  <a:lnTo>
                    <a:pt x="5" y="150"/>
                  </a:lnTo>
                  <a:lnTo>
                    <a:pt x="0" y="160"/>
                  </a:lnTo>
                  <a:lnTo>
                    <a:pt x="15" y="166"/>
                  </a:lnTo>
                  <a:lnTo>
                    <a:pt x="20" y="155"/>
                  </a:lnTo>
                  <a:lnTo>
                    <a:pt x="25" y="144"/>
                  </a:lnTo>
                  <a:lnTo>
                    <a:pt x="31" y="134"/>
                  </a:lnTo>
                  <a:lnTo>
                    <a:pt x="35" y="125"/>
                  </a:lnTo>
                  <a:lnTo>
                    <a:pt x="42" y="113"/>
                  </a:lnTo>
                  <a:lnTo>
                    <a:pt x="49" y="103"/>
                  </a:lnTo>
                  <a:lnTo>
                    <a:pt x="55" y="94"/>
                  </a:lnTo>
                  <a:lnTo>
                    <a:pt x="63" y="84"/>
                  </a:lnTo>
                  <a:lnTo>
                    <a:pt x="70" y="74"/>
                  </a:lnTo>
                  <a:lnTo>
                    <a:pt x="77" y="65"/>
                  </a:lnTo>
                  <a:lnTo>
                    <a:pt x="85" y="57"/>
                  </a:lnTo>
                  <a:lnTo>
                    <a:pt x="93" y="47"/>
                  </a:lnTo>
                  <a:lnTo>
                    <a:pt x="101" y="39"/>
                  </a:lnTo>
                  <a:lnTo>
                    <a:pt x="110" y="29"/>
                  </a:lnTo>
                  <a:lnTo>
                    <a:pt x="118" y="19"/>
                  </a:lnTo>
                  <a:lnTo>
                    <a:pt x="127" y="11"/>
                  </a:lnTo>
                  <a:lnTo>
                    <a:pt x="115" y="0"/>
                  </a:lnTo>
                </a:path>
              </a:pathLst>
            </a:custGeom>
            <a:solidFill>
              <a:srgbClr val="000000"/>
            </a:solidFill>
            <a:ln w="12700" cap="rnd">
              <a:noFill/>
              <a:round/>
              <a:headEnd/>
              <a:tailEnd/>
            </a:ln>
          </p:spPr>
          <p:txBody>
            <a:bodyPr/>
            <a:lstStyle/>
            <a:p>
              <a:endParaRPr lang="en-US" dirty="0"/>
            </a:p>
          </p:txBody>
        </p:sp>
        <p:sp>
          <p:nvSpPr>
            <p:cNvPr id="48207" name="Freeform 106"/>
            <p:cNvSpPr>
              <a:spLocks/>
            </p:cNvSpPr>
            <p:nvPr/>
          </p:nvSpPr>
          <p:spPr bwMode="auto">
            <a:xfrm>
              <a:off x="686" y="1820"/>
              <a:ext cx="129" cy="124"/>
            </a:xfrm>
            <a:custGeom>
              <a:avLst/>
              <a:gdLst>
                <a:gd name="T0" fmla="*/ 116 w 129"/>
                <a:gd name="T1" fmla="*/ 0 h 124"/>
                <a:gd name="T2" fmla="*/ 101 w 129"/>
                <a:gd name="T3" fmla="*/ 14 h 124"/>
                <a:gd name="T4" fmla="*/ 88 w 129"/>
                <a:gd name="T5" fmla="*/ 29 h 124"/>
                <a:gd name="T6" fmla="*/ 73 w 129"/>
                <a:gd name="T7" fmla="*/ 42 h 124"/>
                <a:gd name="T8" fmla="*/ 56 w 129"/>
                <a:gd name="T9" fmla="*/ 56 h 124"/>
                <a:gd name="T10" fmla="*/ 42 w 129"/>
                <a:gd name="T11" fmla="*/ 70 h 124"/>
                <a:gd name="T12" fmla="*/ 28 w 129"/>
                <a:gd name="T13" fmla="*/ 84 h 124"/>
                <a:gd name="T14" fmla="*/ 13 w 129"/>
                <a:gd name="T15" fmla="*/ 98 h 124"/>
                <a:gd name="T16" fmla="*/ 0 w 129"/>
                <a:gd name="T17" fmla="*/ 113 h 124"/>
                <a:gd name="T18" fmla="*/ 12 w 129"/>
                <a:gd name="T19" fmla="*/ 123 h 124"/>
                <a:gd name="T20" fmla="*/ 26 w 129"/>
                <a:gd name="T21" fmla="*/ 108 h 124"/>
                <a:gd name="T22" fmla="*/ 40 w 129"/>
                <a:gd name="T23" fmla="*/ 93 h 124"/>
                <a:gd name="T24" fmla="*/ 54 w 129"/>
                <a:gd name="T25" fmla="*/ 79 h 124"/>
                <a:gd name="T26" fmla="*/ 69 w 129"/>
                <a:gd name="T27" fmla="*/ 66 h 124"/>
                <a:gd name="T28" fmla="*/ 83 w 129"/>
                <a:gd name="T29" fmla="*/ 51 h 124"/>
                <a:gd name="T30" fmla="*/ 98 w 129"/>
                <a:gd name="T31" fmla="*/ 38 h 124"/>
                <a:gd name="T32" fmla="*/ 114 w 129"/>
                <a:gd name="T33" fmla="*/ 24 h 124"/>
                <a:gd name="T34" fmla="*/ 128 w 129"/>
                <a:gd name="T35" fmla="*/ 10 h 124"/>
                <a:gd name="T36" fmla="*/ 116 w 129"/>
                <a:gd name="T37" fmla="*/ 0 h 1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124"/>
                <a:gd name="T59" fmla="*/ 129 w 129"/>
                <a:gd name="T60" fmla="*/ 124 h 1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124">
                  <a:moveTo>
                    <a:pt x="116" y="0"/>
                  </a:moveTo>
                  <a:lnTo>
                    <a:pt x="101" y="14"/>
                  </a:lnTo>
                  <a:lnTo>
                    <a:pt x="88" y="29"/>
                  </a:lnTo>
                  <a:lnTo>
                    <a:pt x="73" y="42"/>
                  </a:lnTo>
                  <a:lnTo>
                    <a:pt x="56" y="56"/>
                  </a:lnTo>
                  <a:lnTo>
                    <a:pt x="42" y="70"/>
                  </a:lnTo>
                  <a:lnTo>
                    <a:pt x="28" y="84"/>
                  </a:lnTo>
                  <a:lnTo>
                    <a:pt x="13" y="98"/>
                  </a:lnTo>
                  <a:lnTo>
                    <a:pt x="0" y="113"/>
                  </a:lnTo>
                  <a:lnTo>
                    <a:pt x="12" y="123"/>
                  </a:lnTo>
                  <a:lnTo>
                    <a:pt x="26" y="108"/>
                  </a:lnTo>
                  <a:lnTo>
                    <a:pt x="40" y="93"/>
                  </a:lnTo>
                  <a:lnTo>
                    <a:pt x="54" y="79"/>
                  </a:lnTo>
                  <a:lnTo>
                    <a:pt x="69" y="66"/>
                  </a:lnTo>
                  <a:lnTo>
                    <a:pt x="83" y="51"/>
                  </a:lnTo>
                  <a:lnTo>
                    <a:pt x="98" y="38"/>
                  </a:lnTo>
                  <a:lnTo>
                    <a:pt x="114" y="24"/>
                  </a:lnTo>
                  <a:lnTo>
                    <a:pt x="128" y="10"/>
                  </a:lnTo>
                  <a:lnTo>
                    <a:pt x="116" y="0"/>
                  </a:lnTo>
                </a:path>
              </a:pathLst>
            </a:custGeom>
            <a:solidFill>
              <a:srgbClr val="000000"/>
            </a:solidFill>
            <a:ln w="12700" cap="rnd">
              <a:noFill/>
              <a:round/>
              <a:headEnd/>
              <a:tailEnd/>
            </a:ln>
          </p:spPr>
          <p:txBody>
            <a:bodyPr/>
            <a:lstStyle/>
            <a:p>
              <a:endParaRPr lang="en-US" dirty="0"/>
            </a:p>
          </p:txBody>
        </p:sp>
        <p:sp>
          <p:nvSpPr>
            <p:cNvPr id="48208" name="Freeform 107"/>
            <p:cNvSpPr>
              <a:spLocks/>
            </p:cNvSpPr>
            <p:nvPr/>
          </p:nvSpPr>
          <p:spPr bwMode="auto">
            <a:xfrm>
              <a:off x="807" y="1783"/>
              <a:ext cx="43" cy="43"/>
            </a:xfrm>
            <a:custGeom>
              <a:avLst/>
              <a:gdLst>
                <a:gd name="T0" fmla="*/ 31 w 43"/>
                <a:gd name="T1" fmla="*/ 0 h 43"/>
                <a:gd name="T2" fmla="*/ 26 w 43"/>
                <a:gd name="T3" fmla="*/ 4 h 43"/>
                <a:gd name="T4" fmla="*/ 23 w 43"/>
                <a:gd name="T5" fmla="*/ 9 h 43"/>
                <a:gd name="T6" fmla="*/ 19 w 43"/>
                <a:gd name="T7" fmla="*/ 13 h 43"/>
                <a:gd name="T8" fmla="*/ 16 w 43"/>
                <a:gd name="T9" fmla="*/ 17 h 43"/>
                <a:gd name="T10" fmla="*/ 11 w 43"/>
                <a:gd name="T11" fmla="*/ 20 h 43"/>
                <a:gd name="T12" fmla="*/ 8 w 43"/>
                <a:gd name="T13" fmla="*/ 25 h 43"/>
                <a:gd name="T14" fmla="*/ 4 w 43"/>
                <a:gd name="T15" fmla="*/ 29 h 43"/>
                <a:gd name="T16" fmla="*/ 0 w 43"/>
                <a:gd name="T17" fmla="*/ 32 h 43"/>
                <a:gd name="T18" fmla="*/ 11 w 43"/>
                <a:gd name="T19" fmla="*/ 42 h 43"/>
                <a:gd name="T20" fmla="*/ 16 w 43"/>
                <a:gd name="T21" fmla="*/ 38 h 43"/>
                <a:gd name="T22" fmla="*/ 19 w 43"/>
                <a:gd name="T23" fmla="*/ 33 h 43"/>
                <a:gd name="T24" fmla="*/ 23 w 43"/>
                <a:gd name="T25" fmla="*/ 29 h 43"/>
                <a:gd name="T26" fmla="*/ 27 w 43"/>
                <a:gd name="T27" fmla="*/ 25 h 43"/>
                <a:gd name="T28" fmla="*/ 31 w 43"/>
                <a:gd name="T29" fmla="*/ 21 h 43"/>
                <a:gd name="T30" fmla="*/ 34 w 43"/>
                <a:gd name="T31" fmla="*/ 17 h 43"/>
                <a:gd name="T32" fmla="*/ 38 w 43"/>
                <a:gd name="T33" fmla="*/ 13 h 43"/>
                <a:gd name="T34" fmla="*/ 42 w 43"/>
                <a:gd name="T35" fmla="*/ 9 h 43"/>
                <a:gd name="T36" fmla="*/ 31 w 43"/>
                <a:gd name="T37" fmla="*/ 0 h 4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3"/>
                <a:gd name="T58" fmla="*/ 0 h 43"/>
                <a:gd name="T59" fmla="*/ 43 w 43"/>
                <a:gd name="T60" fmla="*/ 43 h 4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3" h="43">
                  <a:moveTo>
                    <a:pt x="31" y="0"/>
                  </a:moveTo>
                  <a:lnTo>
                    <a:pt x="26" y="4"/>
                  </a:lnTo>
                  <a:lnTo>
                    <a:pt x="23" y="9"/>
                  </a:lnTo>
                  <a:lnTo>
                    <a:pt x="19" y="13"/>
                  </a:lnTo>
                  <a:lnTo>
                    <a:pt x="16" y="17"/>
                  </a:lnTo>
                  <a:lnTo>
                    <a:pt x="11" y="20"/>
                  </a:lnTo>
                  <a:lnTo>
                    <a:pt x="8" y="25"/>
                  </a:lnTo>
                  <a:lnTo>
                    <a:pt x="4" y="29"/>
                  </a:lnTo>
                  <a:lnTo>
                    <a:pt x="0" y="32"/>
                  </a:lnTo>
                  <a:lnTo>
                    <a:pt x="11" y="42"/>
                  </a:lnTo>
                  <a:lnTo>
                    <a:pt x="16" y="38"/>
                  </a:lnTo>
                  <a:lnTo>
                    <a:pt x="19" y="33"/>
                  </a:lnTo>
                  <a:lnTo>
                    <a:pt x="23" y="29"/>
                  </a:lnTo>
                  <a:lnTo>
                    <a:pt x="27" y="25"/>
                  </a:lnTo>
                  <a:lnTo>
                    <a:pt x="31" y="21"/>
                  </a:lnTo>
                  <a:lnTo>
                    <a:pt x="34" y="17"/>
                  </a:lnTo>
                  <a:lnTo>
                    <a:pt x="38" y="13"/>
                  </a:lnTo>
                  <a:lnTo>
                    <a:pt x="42" y="9"/>
                  </a:lnTo>
                  <a:lnTo>
                    <a:pt x="31" y="0"/>
                  </a:lnTo>
                </a:path>
              </a:pathLst>
            </a:custGeom>
            <a:solidFill>
              <a:srgbClr val="000000"/>
            </a:solidFill>
            <a:ln w="12700" cap="rnd">
              <a:noFill/>
              <a:round/>
              <a:headEnd/>
              <a:tailEnd/>
            </a:ln>
          </p:spPr>
          <p:txBody>
            <a:bodyPr/>
            <a:lstStyle/>
            <a:p>
              <a:endParaRPr lang="en-US" dirty="0"/>
            </a:p>
          </p:txBody>
        </p:sp>
        <p:sp>
          <p:nvSpPr>
            <p:cNvPr id="48209" name="Freeform 108"/>
            <p:cNvSpPr>
              <a:spLocks/>
            </p:cNvSpPr>
            <p:nvPr/>
          </p:nvSpPr>
          <p:spPr bwMode="auto">
            <a:xfrm>
              <a:off x="842" y="1705"/>
              <a:ext cx="102" cy="83"/>
            </a:xfrm>
            <a:custGeom>
              <a:avLst/>
              <a:gdLst>
                <a:gd name="T0" fmla="*/ 89 w 102"/>
                <a:gd name="T1" fmla="*/ 0 h 83"/>
                <a:gd name="T2" fmla="*/ 79 w 102"/>
                <a:gd name="T3" fmla="*/ 9 h 83"/>
                <a:gd name="T4" fmla="*/ 68 w 102"/>
                <a:gd name="T5" fmla="*/ 18 h 83"/>
                <a:gd name="T6" fmla="*/ 57 w 102"/>
                <a:gd name="T7" fmla="*/ 27 h 83"/>
                <a:gd name="T8" fmla="*/ 46 w 102"/>
                <a:gd name="T9" fmla="*/ 35 h 83"/>
                <a:gd name="T10" fmla="*/ 33 w 102"/>
                <a:gd name="T11" fmla="*/ 44 h 83"/>
                <a:gd name="T12" fmla="*/ 22 w 102"/>
                <a:gd name="T13" fmla="*/ 52 h 83"/>
                <a:gd name="T14" fmla="*/ 11 w 102"/>
                <a:gd name="T15" fmla="*/ 62 h 83"/>
                <a:gd name="T16" fmla="*/ 0 w 102"/>
                <a:gd name="T17" fmla="*/ 73 h 83"/>
                <a:gd name="T18" fmla="*/ 12 w 102"/>
                <a:gd name="T19" fmla="*/ 82 h 83"/>
                <a:gd name="T20" fmla="*/ 22 w 102"/>
                <a:gd name="T21" fmla="*/ 72 h 83"/>
                <a:gd name="T22" fmla="*/ 32 w 102"/>
                <a:gd name="T23" fmla="*/ 63 h 83"/>
                <a:gd name="T24" fmla="*/ 43 w 102"/>
                <a:gd name="T25" fmla="*/ 55 h 83"/>
                <a:gd name="T26" fmla="*/ 56 w 102"/>
                <a:gd name="T27" fmla="*/ 47 h 83"/>
                <a:gd name="T28" fmla="*/ 67 w 102"/>
                <a:gd name="T29" fmla="*/ 38 h 83"/>
                <a:gd name="T30" fmla="*/ 78 w 102"/>
                <a:gd name="T31" fmla="*/ 29 h 83"/>
                <a:gd name="T32" fmla="*/ 90 w 102"/>
                <a:gd name="T33" fmla="*/ 21 h 83"/>
                <a:gd name="T34" fmla="*/ 101 w 102"/>
                <a:gd name="T35" fmla="*/ 9 h 83"/>
                <a:gd name="T36" fmla="*/ 89 w 102"/>
                <a:gd name="T37" fmla="*/ 0 h 8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83"/>
                <a:gd name="T59" fmla="*/ 102 w 102"/>
                <a:gd name="T60" fmla="*/ 83 h 8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83">
                  <a:moveTo>
                    <a:pt x="89" y="0"/>
                  </a:moveTo>
                  <a:lnTo>
                    <a:pt x="79" y="9"/>
                  </a:lnTo>
                  <a:lnTo>
                    <a:pt x="68" y="18"/>
                  </a:lnTo>
                  <a:lnTo>
                    <a:pt x="57" y="27"/>
                  </a:lnTo>
                  <a:lnTo>
                    <a:pt x="46" y="35"/>
                  </a:lnTo>
                  <a:lnTo>
                    <a:pt x="33" y="44"/>
                  </a:lnTo>
                  <a:lnTo>
                    <a:pt x="22" y="52"/>
                  </a:lnTo>
                  <a:lnTo>
                    <a:pt x="11" y="62"/>
                  </a:lnTo>
                  <a:lnTo>
                    <a:pt x="0" y="73"/>
                  </a:lnTo>
                  <a:lnTo>
                    <a:pt x="12" y="82"/>
                  </a:lnTo>
                  <a:lnTo>
                    <a:pt x="22" y="72"/>
                  </a:lnTo>
                  <a:lnTo>
                    <a:pt x="32" y="63"/>
                  </a:lnTo>
                  <a:lnTo>
                    <a:pt x="43" y="55"/>
                  </a:lnTo>
                  <a:lnTo>
                    <a:pt x="56" y="47"/>
                  </a:lnTo>
                  <a:lnTo>
                    <a:pt x="67" y="38"/>
                  </a:lnTo>
                  <a:lnTo>
                    <a:pt x="78" y="29"/>
                  </a:lnTo>
                  <a:lnTo>
                    <a:pt x="90" y="21"/>
                  </a:lnTo>
                  <a:lnTo>
                    <a:pt x="101" y="9"/>
                  </a:lnTo>
                  <a:lnTo>
                    <a:pt x="89" y="0"/>
                  </a:lnTo>
                </a:path>
              </a:pathLst>
            </a:custGeom>
            <a:solidFill>
              <a:srgbClr val="000000"/>
            </a:solidFill>
            <a:ln w="12700" cap="rnd">
              <a:noFill/>
              <a:round/>
              <a:headEnd/>
              <a:tailEnd/>
            </a:ln>
          </p:spPr>
          <p:txBody>
            <a:bodyPr/>
            <a:lstStyle/>
            <a:p>
              <a:endParaRPr lang="en-US" dirty="0"/>
            </a:p>
          </p:txBody>
        </p:sp>
        <p:sp>
          <p:nvSpPr>
            <p:cNvPr id="48210" name="Freeform 109"/>
            <p:cNvSpPr>
              <a:spLocks/>
            </p:cNvSpPr>
            <p:nvPr/>
          </p:nvSpPr>
          <p:spPr bwMode="auto">
            <a:xfrm>
              <a:off x="936" y="1643"/>
              <a:ext cx="95" cy="67"/>
            </a:xfrm>
            <a:custGeom>
              <a:avLst/>
              <a:gdLst>
                <a:gd name="T0" fmla="*/ 86 w 95"/>
                <a:gd name="T1" fmla="*/ 0 h 67"/>
                <a:gd name="T2" fmla="*/ 74 w 95"/>
                <a:gd name="T3" fmla="*/ 6 h 67"/>
                <a:gd name="T4" fmla="*/ 62 w 95"/>
                <a:gd name="T5" fmla="*/ 11 h 67"/>
                <a:gd name="T6" fmla="*/ 52 w 95"/>
                <a:gd name="T7" fmla="*/ 17 h 67"/>
                <a:gd name="T8" fmla="*/ 39 w 95"/>
                <a:gd name="T9" fmla="*/ 25 h 67"/>
                <a:gd name="T10" fmla="*/ 28 w 95"/>
                <a:gd name="T11" fmla="*/ 32 h 67"/>
                <a:gd name="T12" fmla="*/ 19 w 95"/>
                <a:gd name="T13" fmla="*/ 39 h 67"/>
                <a:gd name="T14" fmla="*/ 9 w 95"/>
                <a:gd name="T15" fmla="*/ 49 h 67"/>
                <a:gd name="T16" fmla="*/ 0 w 95"/>
                <a:gd name="T17" fmla="*/ 57 h 67"/>
                <a:gd name="T18" fmla="*/ 12 w 95"/>
                <a:gd name="T19" fmla="*/ 66 h 67"/>
                <a:gd name="T20" fmla="*/ 20 w 95"/>
                <a:gd name="T21" fmla="*/ 58 h 67"/>
                <a:gd name="T22" fmla="*/ 29 w 95"/>
                <a:gd name="T23" fmla="*/ 50 h 67"/>
                <a:gd name="T24" fmla="*/ 39 w 95"/>
                <a:gd name="T25" fmla="*/ 43 h 67"/>
                <a:gd name="T26" fmla="*/ 49 w 95"/>
                <a:gd name="T27" fmla="*/ 36 h 67"/>
                <a:gd name="T28" fmla="*/ 60 w 95"/>
                <a:gd name="T29" fmla="*/ 29 h 67"/>
                <a:gd name="T30" fmla="*/ 70 w 95"/>
                <a:gd name="T31" fmla="*/ 24 h 67"/>
                <a:gd name="T32" fmla="*/ 82 w 95"/>
                <a:gd name="T33" fmla="*/ 17 h 67"/>
                <a:gd name="T34" fmla="*/ 94 w 95"/>
                <a:gd name="T35" fmla="*/ 12 h 67"/>
                <a:gd name="T36" fmla="*/ 86 w 95"/>
                <a:gd name="T37" fmla="*/ 0 h 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5"/>
                <a:gd name="T58" fmla="*/ 0 h 67"/>
                <a:gd name="T59" fmla="*/ 95 w 95"/>
                <a:gd name="T60" fmla="*/ 67 h 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5" h="67">
                  <a:moveTo>
                    <a:pt x="86" y="0"/>
                  </a:moveTo>
                  <a:lnTo>
                    <a:pt x="74" y="6"/>
                  </a:lnTo>
                  <a:lnTo>
                    <a:pt x="62" y="11"/>
                  </a:lnTo>
                  <a:lnTo>
                    <a:pt x="52" y="17"/>
                  </a:lnTo>
                  <a:lnTo>
                    <a:pt x="39" y="25"/>
                  </a:lnTo>
                  <a:lnTo>
                    <a:pt x="28" y="32"/>
                  </a:lnTo>
                  <a:lnTo>
                    <a:pt x="19" y="39"/>
                  </a:lnTo>
                  <a:lnTo>
                    <a:pt x="9" y="49"/>
                  </a:lnTo>
                  <a:lnTo>
                    <a:pt x="0" y="57"/>
                  </a:lnTo>
                  <a:lnTo>
                    <a:pt x="12" y="66"/>
                  </a:lnTo>
                  <a:lnTo>
                    <a:pt x="20" y="58"/>
                  </a:lnTo>
                  <a:lnTo>
                    <a:pt x="29" y="50"/>
                  </a:lnTo>
                  <a:lnTo>
                    <a:pt x="39" y="43"/>
                  </a:lnTo>
                  <a:lnTo>
                    <a:pt x="49" y="36"/>
                  </a:lnTo>
                  <a:lnTo>
                    <a:pt x="60" y="29"/>
                  </a:lnTo>
                  <a:lnTo>
                    <a:pt x="70" y="24"/>
                  </a:lnTo>
                  <a:lnTo>
                    <a:pt x="82" y="17"/>
                  </a:lnTo>
                  <a:lnTo>
                    <a:pt x="94" y="12"/>
                  </a:lnTo>
                  <a:lnTo>
                    <a:pt x="86" y="0"/>
                  </a:lnTo>
                </a:path>
              </a:pathLst>
            </a:custGeom>
            <a:solidFill>
              <a:srgbClr val="000000"/>
            </a:solidFill>
            <a:ln w="12700" cap="rnd">
              <a:noFill/>
              <a:round/>
              <a:headEnd/>
              <a:tailEnd/>
            </a:ln>
          </p:spPr>
          <p:txBody>
            <a:bodyPr/>
            <a:lstStyle/>
            <a:p>
              <a:endParaRPr lang="en-US" dirty="0"/>
            </a:p>
          </p:txBody>
        </p:sp>
        <p:sp>
          <p:nvSpPr>
            <p:cNvPr id="48211" name="Freeform 110"/>
            <p:cNvSpPr>
              <a:spLocks/>
            </p:cNvSpPr>
            <p:nvPr/>
          </p:nvSpPr>
          <p:spPr bwMode="auto">
            <a:xfrm>
              <a:off x="1028" y="1614"/>
              <a:ext cx="218" cy="37"/>
            </a:xfrm>
            <a:custGeom>
              <a:avLst/>
              <a:gdLst>
                <a:gd name="T0" fmla="*/ 217 w 218"/>
                <a:gd name="T1" fmla="*/ 21 h 37"/>
                <a:gd name="T2" fmla="*/ 205 w 218"/>
                <a:gd name="T3" fmla="*/ 14 h 37"/>
                <a:gd name="T4" fmla="*/ 193 w 218"/>
                <a:gd name="T5" fmla="*/ 8 h 37"/>
                <a:gd name="T6" fmla="*/ 179 w 218"/>
                <a:gd name="T7" fmla="*/ 4 h 37"/>
                <a:gd name="T8" fmla="*/ 165 w 218"/>
                <a:gd name="T9" fmla="*/ 2 h 37"/>
                <a:gd name="T10" fmla="*/ 150 w 218"/>
                <a:gd name="T11" fmla="*/ 0 h 37"/>
                <a:gd name="T12" fmla="*/ 135 w 218"/>
                <a:gd name="T13" fmla="*/ 0 h 37"/>
                <a:gd name="T14" fmla="*/ 121 w 218"/>
                <a:gd name="T15" fmla="*/ 0 h 37"/>
                <a:gd name="T16" fmla="*/ 106 w 218"/>
                <a:gd name="T17" fmla="*/ 0 h 37"/>
                <a:gd name="T18" fmla="*/ 90 w 218"/>
                <a:gd name="T19" fmla="*/ 3 h 37"/>
                <a:gd name="T20" fmla="*/ 76 w 218"/>
                <a:gd name="T21" fmla="*/ 4 h 37"/>
                <a:gd name="T22" fmla="*/ 61 w 218"/>
                <a:gd name="T23" fmla="*/ 7 h 37"/>
                <a:gd name="T24" fmla="*/ 48 w 218"/>
                <a:gd name="T25" fmla="*/ 9 h 37"/>
                <a:gd name="T26" fmla="*/ 34 w 218"/>
                <a:gd name="T27" fmla="*/ 13 h 37"/>
                <a:gd name="T28" fmla="*/ 22 w 218"/>
                <a:gd name="T29" fmla="*/ 16 h 37"/>
                <a:gd name="T30" fmla="*/ 11 w 218"/>
                <a:gd name="T31" fmla="*/ 20 h 37"/>
                <a:gd name="T32" fmla="*/ 0 w 218"/>
                <a:gd name="T33" fmla="*/ 25 h 37"/>
                <a:gd name="T34" fmla="*/ 8 w 218"/>
                <a:gd name="T35" fmla="*/ 36 h 37"/>
                <a:gd name="T36" fmla="*/ 18 w 218"/>
                <a:gd name="T37" fmla="*/ 33 h 37"/>
                <a:gd name="T38" fmla="*/ 28 w 218"/>
                <a:gd name="T39" fmla="*/ 29 h 37"/>
                <a:gd name="T40" fmla="*/ 39 w 218"/>
                <a:gd name="T41" fmla="*/ 26 h 37"/>
                <a:gd name="T42" fmla="*/ 53 w 218"/>
                <a:gd name="T43" fmla="*/ 22 h 37"/>
                <a:gd name="T44" fmla="*/ 66 w 218"/>
                <a:gd name="T45" fmla="*/ 20 h 37"/>
                <a:gd name="T46" fmla="*/ 79 w 218"/>
                <a:gd name="T47" fmla="*/ 17 h 37"/>
                <a:gd name="T48" fmla="*/ 93 w 218"/>
                <a:gd name="T49" fmla="*/ 15 h 37"/>
                <a:gd name="T50" fmla="*/ 107 w 218"/>
                <a:gd name="T51" fmla="*/ 13 h 37"/>
                <a:gd name="T52" fmla="*/ 121 w 218"/>
                <a:gd name="T53" fmla="*/ 12 h 37"/>
                <a:gd name="T54" fmla="*/ 135 w 218"/>
                <a:gd name="T55" fmla="*/ 12 h 37"/>
                <a:gd name="T56" fmla="*/ 149 w 218"/>
                <a:gd name="T57" fmla="*/ 13 h 37"/>
                <a:gd name="T58" fmla="*/ 162 w 218"/>
                <a:gd name="T59" fmla="*/ 15 h 37"/>
                <a:gd name="T60" fmla="*/ 174 w 218"/>
                <a:gd name="T61" fmla="*/ 17 h 37"/>
                <a:gd name="T62" fmla="*/ 186 w 218"/>
                <a:gd name="T63" fmla="*/ 21 h 37"/>
                <a:gd name="T64" fmla="*/ 197 w 218"/>
                <a:gd name="T65" fmla="*/ 25 h 37"/>
                <a:gd name="T66" fmla="*/ 206 w 218"/>
                <a:gd name="T67" fmla="*/ 31 h 37"/>
                <a:gd name="T68" fmla="*/ 217 w 218"/>
                <a:gd name="T69" fmla="*/ 21 h 3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8"/>
                <a:gd name="T106" fmla="*/ 0 h 37"/>
                <a:gd name="T107" fmla="*/ 218 w 218"/>
                <a:gd name="T108" fmla="*/ 37 h 3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8" h="37">
                  <a:moveTo>
                    <a:pt x="217" y="21"/>
                  </a:moveTo>
                  <a:lnTo>
                    <a:pt x="205" y="14"/>
                  </a:lnTo>
                  <a:lnTo>
                    <a:pt x="193" y="8"/>
                  </a:lnTo>
                  <a:lnTo>
                    <a:pt x="179" y="4"/>
                  </a:lnTo>
                  <a:lnTo>
                    <a:pt x="165" y="2"/>
                  </a:lnTo>
                  <a:lnTo>
                    <a:pt x="150" y="0"/>
                  </a:lnTo>
                  <a:lnTo>
                    <a:pt x="135" y="0"/>
                  </a:lnTo>
                  <a:lnTo>
                    <a:pt x="121" y="0"/>
                  </a:lnTo>
                  <a:lnTo>
                    <a:pt x="106" y="0"/>
                  </a:lnTo>
                  <a:lnTo>
                    <a:pt x="90" y="3"/>
                  </a:lnTo>
                  <a:lnTo>
                    <a:pt x="76" y="4"/>
                  </a:lnTo>
                  <a:lnTo>
                    <a:pt x="61" y="7"/>
                  </a:lnTo>
                  <a:lnTo>
                    <a:pt x="48" y="9"/>
                  </a:lnTo>
                  <a:lnTo>
                    <a:pt x="34" y="13"/>
                  </a:lnTo>
                  <a:lnTo>
                    <a:pt x="22" y="16"/>
                  </a:lnTo>
                  <a:lnTo>
                    <a:pt x="11" y="20"/>
                  </a:lnTo>
                  <a:lnTo>
                    <a:pt x="0" y="25"/>
                  </a:lnTo>
                  <a:lnTo>
                    <a:pt x="8" y="36"/>
                  </a:lnTo>
                  <a:lnTo>
                    <a:pt x="18" y="33"/>
                  </a:lnTo>
                  <a:lnTo>
                    <a:pt x="28" y="29"/>
                  </a:lnTo>
                  <a:lnTo>
                    <a:pt x="39" y="26"/>
                  </a:lnTo>
                  <a:lnTo>
                    <a:pt x="53" y="22"/>
                  </a:lnTo>
                  <a:lnTo>
                    <a:pt x="66" y="20"/>
                  </a:lnTo>
                  <a:lnTo>
                    <a:pt x="79" y="17"/>
                  </a:lnTo>
                  <a:lnTo>
                    <a:pt x="93" y="15"/>
                  </a:lnTo>
                  <a:lnTo>
                    <a:pt x="107" y="13"/>
                  </a:lnTo>
                  <a:lnTo>
                    <a:pt x="121" y="12"/>
                  </a:lnTo>
                  <a:lnTo>
                    <a:pt x="135" y="12"/>
                  </a:lnTo>
                  <a:lnTo>
                    <a:pt x="149" y="13"/>
                  </a:lnTo>
                  <a:lnTo>
                    <a:pt x="162" y="15"/>
                  </a:lnTo>
                  <a:lnTo>
                    <a:pt x="174" y="17"/>
                  </a:lnTo>
                  <a:lnTo>
                    <a:pt x="186" y="21"/>
                  </a:lnTo>
                  <a:lnTo>
                    <a:pt x="197" y="25"/>
                  </a:lnTo>
                  <a:lnTo>
                    <a:pt x="206" y="31"/>
                  </a:lnTo>
                  <a:lnTo>
                    <a:pt x="217" y="21"/>
                  </a:lnTo>
                </a:path>
              </a:pathLst>
            </a:custGeom>
            <a:solidFill>
              <a:srgbClr val="000000"/>
            </a:solidFill>
            <a:ln w="12700" cap="rnd">
              <a:noFill/>
              <a:round/>
              <a:headEnd/>
              <a:tailEnd/>
            </a:ln>
          </p:spPr>
          <p:txBody>
            <a:bodyPr/>
            <a:lstStyle/>
            <a:p>
              <a:endParaRPr lang="en-US" dirty="0"/>
            </a:p>
          </p:txBody>
        </p:sp>
        <p:sp>
          <p:nvSpPr>
            <p:cNvPr id="48212" name="Freeform 111"/>
            <p:cNvSpPr>
              <a:spLocks/>
            </p:cNvSpPr>
            <p:nvPr/>
          </p:nvSpPr>
          <p:spPr bwMode="auto">
            <a:xfrm>
              <a:off x="1240" y="1638"/>
              <a:ext cx="92" cy="56"/>
            </a:xfrm>
            <a:custGeom>
              <a:avLst/>
              <a:gdLst>
                <a:gd name="T0" fmla="*/ 91 w 92"/>
                <a:gd name="T1" fmla="*/ 44 h 56"/>
                <a:gd name="T2" fmla="*/ 81 w 92"/>
                <a:gd name="T3" fmla="*/ 37 h 56"/>
                <a:gd name="T4" fmla="*/ 69 w 92"/>
                <a:gd name="T5" fmla="*/ 32 h 56"/>
                <a:gd name="T6" fmla="*/ 59 w 92"/>
                <a:gd name="T7" fmla="*/ 25 h 56"/>
                <a:gd name="T8" fmla="*/ 49 w 92"/>
                <a:gd name="T9" fmla="*/ 20 h 56"/>
                <a:gd name="T10" fmla="*/ 38 w 92"/>
                <a:gd name="T11" fmla="*/ 15 h 56"/>
                <a:gd name="T12" fmla="*/ 27 w 92"/>
                <a:gd name="T13" fmla="*/ 10 h 56"/>
                <a:gd name="T14" fmla="*/ 19 w 92"/>
                <a:gd name="T15" fmla="*/ 5 h 56"/>
                <a:gd name="T16" fmla="*/ 10 w 92"/>
                <a:gd name="T17" fmla="*/ 0 h 56"/>
                <a:gd name="T18" fmla="*/ 0 w 92"/>
                <a:gd name="T19" fmla="*/ 11 h 56"/>
                <a:gd name="T20" fmla="*/ 10 w 92"/>
                <a:gd name="T21" fmla="*/ 17 h 56"/>
                <a:gd name="T22" fmla="*/ 20 w 92"/>
                <a:gd name="T23" fmla="*/ 23 h 56"/>
                <a:gd name="T24" fmla="*/ 30 w 92"/>
                <a:gd name="T25" fmla="*/ 28 h 56"/>
                <a:gd name="T26" fmla="*/ 41 w 92"/>
                <a:gd name="T27" fmla="*/ 32 h 56"/>
                <a:gd name="T28" fmla="*/ 52 w 92"/>
                <a:gd name="T29" fmla="*/ 38 h 56"/>
                <a:gd name="T30" fmla="*/ 62 w 92"/>
                <a:gd name="T31" fmla="*/ 43 h 56"/>
                <a:gd name="T32" fmla="*/ 72 w 92"/>
                <a:gd name="T33" fmla="*/ 49 h 56"/>
                <a:gd name="T34" fmla="*/ 80 w 92"/>
                <a:gd name="T35" fmla="*/ 55 h 56"/>
                <a:gd name="T36" fmla="*/ 91 w 92"/>
                <a:gd name="T37" fmla="*/ 44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2"/>
                <a:gd name="T58" fmla="*/ 0 h 56"/>
                <a:gd name="T59" fmla="*/ 92 w 92"/>
                <a:gd name="T60" fmla="*/ 56 h 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2" h="56">
                  <a:moveTo>
                    <a:pt x="91" y="44"/>
                  </a:moveTo>
                  <a:lnTo>
                    <a:pt x="81" y="37"/>
                  </a:lnTo>
                  <a:lnTo>
                    <a:pt x="69" y="32"/>
                  </a:lnTo>
                  <a:lnTo>
                    <a:pt x="59" y="25"/>
                  </a:lnTo>
                  <a:lnTo>
                    <a:pt x="49" y="20"/>
                  </a:lnTo>
                  <a:lnTo>
                    <a:pt x="38" y="15"/>
                  </a:lnTo>
                  <a:lnTo>
                    <a:pt x="27" y="10"/>
                  </a:lnTo>
                  <a:lnTo>
                    <a:pt x="19" y="5"/>
                  </a:lnTo>
                  <a:lnTo>
                    <a:pt x="10" y="0"/>
                  </a:lnTo>
                  <a:lnTo>
                    <a:pt x="0" y="11"/>
                  </a:lnTo>
                  <a:lnTo>
                    <a:pt x="10" y="17"/>
                  </a:lnTo>
                  <a:lnTo>
                    <a:pt x="20" y="23"/>
                  </a:lnTo>
                  <a:lnTo>
                    <a:pt x="30" y="28"/>
                  </a:lnTo>
                  <a:lnTo>
                    <a:pt x="41" y="32"/>
                  </a:lnTo>
                  <a:lnTo>
                    <a:pt x="52" y="38"/>
                  </a:lnTo>
                  <a:lnTo>
                    <a:pt x="62" y="43"/>
                  </a:lnTo>
                  <a:lnTo>
                    <a:pt x="72" y="49"/>
                  </a:lnTo>
                  <a:lnTo>
                    <a:pt x="80" y="55"/>
                  </a:lnTo>
                  <a:lnTo>
                    <a:pt x="91" y="44"/>
                  </a:lnTo>
                </a:path>
              </a:pathLst>
            </a:custGeom>
            <a:solidFill>
              <a:srgbClr val="000000"/>
            </a:solidFill>
            <a:ln w="12700" cap="rnd">
              <a:noFill/>
              <a:round/>
              <a:headEnd/>
              <a:tailEnd/>
            </a:ln>
          </p:spPr>
          <p:txBody>
            <a:bodyPr/>
            <a:lstStyle/>
            <a:p>
              <a:endParaRPr lang="en-US" dirty="0"/>
            </a:p>
          </p:txBody>
        </p:sp>
        <p:sp>
          <p:nvSpPr>
            <p:cNvPr id="48213" name="Freeform 112"/>
            <p:cNvSpPr>
              <a:spLocks/>
            </p:cNvSpPr>
            <p:nvPr/>
          </p:nvSpPr>
          <p:spPr bwMode="auto">
            <a:xfrm>
              <a:off x="1325" y="1687"/>
              <a:ext cx="125" cy="349"/>
            </a:xfrm>
            <a:custGeom>
              <a:avLst/>
              <a:gdLst>
                <a:gd name="T0" fmla="*/ 124 w 125"/>
                <a:gd name="T1" fmla="*/ 339 h 349"/>
                <a:gd name="T2" fmla="*/ 121 w 125"/>
                <a:gd name="T3" fmla="*/ 332 h 349"/>
                <a:gd name="T4" fmla="*/ 117 w 125"/>
                <a:gd name="T5" fmla="*/ 320 h 349"/>
                <a:gd name="T6" fmla="*/ 115 w 125"/>
                <a:gd name="T7" fmla="*/ 307 h 349"/>
                <a:gd name="T8" fmla="*/ 114 w 125"/>
                <a:gd name="T9" fmla="*/ 289 h 349"/>
                <a:gd name="T10" fmla="*/ 113 w 125"/>
                <a:gd name="T11" fmla="*/ 269 h 349"/>
                <a:gd name="T12" fmla="*/ 112 w 125"/>
                <a:gd name="T13" fmla="*/ 247 h 349"/>
                <a:gd name="T14" fmla="*/ 110 w 125"/>
                <a:gd name="T15" fmla="*/ 224 h 349"/>
                <a:gd name="T16" fmla="*/ 107 w 125"/>
                <a:gd name="T17" fmla="*/ 200 h 349"/>
                <a:gd name="T18" fmla="*/ 103 w 125"/>
                <a:gd name="T19" fmla="*/ 173 h 349"/>
                <a:gd name="T20" fmla="*/ 97 w 125"/>
                <a:gd name="T21" fmla="*/ 147 h 349"/>
                <a:gd name="T22" fmla="*/ 91 w 125"/>
                <a:gd name="T23" fmla="*/ 121 h 349"/>
                <a:gd name="T24" fmla="*/ 81 w 125"/>
                <a:gd name="T25" fmla="*/ 94 h 349"/>
                <a:gd name="T26" fmla="*/ 68 w 125"/>
                <a:gd name="T27" fmla="*/ 69 h 349"/>
                <a:gd name="T28" fmla="*/ 53 w 125"/>
                <a:gd name="T29" fmla="*/ 44 h 349"/>
                <a:gd name="T30" fmla="*/ 34 w 125"/>
                <a:gd name="T31" fmla="*/ 22 h 349"/>
                <a:gd name="T32" fmla="*/ 11 w 125"/>
                <a:gd name="T33" fmla="*/ 0 h 349"/>
                <a:gd name="T34" fmla="*/ 0 w 125"/>
                <a:gd name="T35" fmla="*/ 12 h 349"/>
                <a:gd name="T36" fmla="*/ 22 w 125"/>
                <a:gd name="T37" fmla="*/ 31 h 349"/>
                <a:gd name="T38" fmla="*/ 39 w 125"/>
                <a:gd name="T39" fmla="*/ 53 h 349"/>
                <a:gd name="T40" fmla="*/ 54 w 125"/>
                <a:gd name="T41" fmla="*/ 76 h 349"/>
                <a:gd name="T42" fmla="*/ 66 w 125"/>
                <a:gd name="T43" fmla="*/ 100 h 349"/>
                <a:gd name="T44" fmla="*/ 75 w 125"/>
                <a:gd name="T45" fmla="*/ 125 h 349"/>
                <a:gd name="T46" fmla="*/ 82 w 125"/>
                <a:gd name="T47" fmla="*/ 150 h 349"/>
                <a:gd name="T48" fmla="*/ 88 w 125"/>
                <a:gd name="T49" fmla="*/ 176 h 349"/>
                <a:gd name="T50" fmla="*/ 92 w 125"/>
                <a:gd name="T51" fmla="*/ 201 h 349"/>
                <a:gd name="T52" fmla="*/ 94 w 125"/>
                <a:gd name="T53" fmla="*/ 225 h 349"/>
                <a:gd name="T54" fmla="*/ 96 w 125"/>
                <a:gd name="T55" fmla="*/ 249 h 349"/>
                <a:gd name="T56" fmla="*/ 97 w 125"/>
                <a:gd name="T57" fmla="*/ 270 h 349"/>
                <a:gd name="T58" fmla="*/ 98 w 125"/>
                <a:gd name="T59" fmla="*/ 291 h 349"/>
                <a:gd name="T60" fmla="*/ 100 w 125"/>
                <a:gd name="T61" fmla="*/ 308 h 349"/>
                <a:gd name="T62" fmla="*/ 102 w 125"/>
                <a:gd name="T63" fmla="*/ 323 h 349"/>
                <a:gd name="T64" fmla="*/ 105 w 125"/>
                <a:gd name="T65" fmla="*/ 336 h 349"/>
                <a:gd name="T66" fmla="*/ 111 w 125"/>
                <a:gd name="T67" fmla="*/ 348 h 349"/>
                <a:gd name="T68" fmla="*/ 111 w 125"/>
                <a:gd name="T69" fmla="*/ 347 h 349"/>
                <a:gd name="T70" fmla="*/ 124 w 125"/>
                <a:gd name="T71" fmla="*/ 339 h 34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5"/>
                <a:gd name="T109" fmla="*/ 0 h 349"/>
                <a:gd name="T110" fmla="*/ 125 w 125"/>
                <a:gd name="T111" fmla="*/ 349 h 34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5" h="349">
                  <a:moveTo>
                    <a:pt x="124" y="339"/>
                  </a:moveTo>
                  <a:lnTo>
                    <a:pt x="121" y="332"/>
                  </a:lnTo>
                  <a:lnTo>
                    <a:pt x="117" y="320"/>
                  </a:lnTo>
                  <a:lnTo>
                    <a:pt x="115" y="307"/>
                  </a:lnTo>
                  <a:lnTo>
                    <a:pt x="114" y="289"/>
                  </a:lnTo>
                  <a:lnTo>
                    <a:pt x="113" y="269"/>
                  </a:lnTo>
                  <a:lnTo>
                    <a:pt x="112" y="247"/>
                  </a:lnTo>
                  <a:lnTo>
                    <a:pt x="110" y="224"/>
                  </a:lnTo>
                  <a:lnTo>
                    <a:pt x="107" y="200"/>
                  </a:lnTo>
                  <a:lnTo>
                    <a:pt x="103" y="173"/>
                  </a:lnTo>
                  <a:lnTo>
                    <a:pt x="97" y="147"/>
                  </a:lnTo>
                  <a:lnTo>
                    <a:pt x="91" y="121"/>
                  </a:lnTo>
                  <a:lnTo>
                    <a:pt x="81" y="94"/>
                  </a:lnTo>
                  <a:lnTo>
                    <a:pt x="68" y="69"/>
                  </a:lnTo>
                  <a:lnTo>
                    <a:pt x="53" y="44"/>
                  </a:lnTo>
                  <a:lnTo>
                    <a:pt x="34" y="22"/>
                  </a:lnTo>
                  <a:lnTo>
                    <a:pt x="11" y="0"/>
                  </a:lnTo>
                  <a:lnTo>
                    <a:pt x="0" y="12"/>
                  </a:lnTo>
                  <a:lnTo>
                    <a:pt x="22" y="31"/>
                  </a:lnTo>
                  <a:lnTo>
                    <a:pt x="39" y="53"/>
                  </a:lnTo>
                  <a:lnTo>
                    <a:pt x="54" y="76"/>
                  </a:lnTo>
                  <a:lnTo>
                    <a:pt x="66" y="100"/>
                  </a:lnTo>
                  <a:lnTo>
                    <a:pt x="75" y="125"/>
                  </a:lnTo>
                  <a:lnTo>
                    <a:pt x="82" y="150"/>
                  </a:lnTo>
                  <a:lnTo>
                    <a:pt x="88" y="176"/>
                  </a:lnTo>
                  <a:lnTo>
                    <a:pt x="92" y="201"/>
                  </a:lnTo>
                  <a:lnTo>
                    <a:pt x="94" y="225"/>
                  </a:lnTo>
                  <a:lnTo>
                    <a:pt x="96" y="249"/>
                  </a:lnTo>
                  <a:lnTo>
                    <a:pt x="97" y="270"/>
                  </a:lnTo>
                  <a:lnTo>
                    <a:pt x="98" y="291"/>
                  </a:lnTo>
                  <a:lnTo>
                    <a:pt x="100" y="308"/>
                  </a:lnTo>
                  <a:lnTo>
                    <a:pt x="102" y="323"/>
                  </a:lnTo>
                  <a:lnTo>
                    <a:pt x="105" y="336"/>
                  </a:lnTo>
                  <a:lnTo>
                    <a:pt x="111" y="348"/>
                  </a:lnTo>
                  <a:lnTo>
                    <a:pt x="111" y="347"/>
                  </a:lnTo>
                  <a:lnTo>
                    <a:pt x="124" y="339"/>
                  </a:lnTo>
                </a:path>
              </a:pathLst>
            </a:custGeom>
            <a:solidFill>
              <a:srgbClr val="000000"/>
            </a:solidFill>
            <a:ln w="12700" cap="rnd">
              <a:noFill/>
              <a:round/>
              <a:headEnd/>
              <a:tailEnd/>
            </a:ln>
          </p:spPr>
          <p:txBody>
            <a:bodyPr/>
            <a:lstStyle/>
            <a:p>
              <a:endParaRPr lang="en-US" dirty="0"/>
            </a:p>
          </p:txBody>
        </p:sp>
        <p:sp>
          <p:nvSpPr>
            <p:cNvPr id="48214" name="Freeform 113"/>
            <p:cNvSpPr>
              <a:spLocks/>
            </p:cNvSpPr>
            <p:nvPr/>
          </p:nvSpPr>
          <p:spPr bwMode="auto">
            <a:xfrm>
              <a:off x="1441" y="2032"/>
              <a:ext cx="39" cy="85"/>
            </a:xfrm>
            <a:custGeom>
              <a:avLst/>
              <a:gdLst>
                <a:gd name="T0" fmla="*/ 24 w 39"/>
                <a:gd name="T1" fmla="*/ 84 h 85"/>
                <a:gd name="T2" fmla="*/ 38 w 39"/>
                <a:gd name="T3" fmla="*/ 81 h 85"/>
                <a:gd name="T4" fmla="*/ 36 w 39"/>
                <a:gd name="T5" fmla="*/ 75 h 85"/>
                <a:gd name="T6" fmla="*/ 35 w 39"/>
                <a:gd name="T7" fmla="*/ 64 h 85"/>
                <a:gd name="T8" fmla="*/ 31 w 39"/>
                <a:gd name="T9" fmla="*/ 52 h 85"/>
                <a:gd name="T10" fmla="*/ 27 w 39"/>
                <a:gd name="T11" fmla="*/ 40 h 85"/>
                <a:gd name="T12" fmla="*/ 22 w 39"/>
                <a:gd name="T13" fmla="*/ 28 h 85"/>
                <a:gd name="T14" fmla="*/ 19 w 39"/>
                <a:gd name="T15" fmla="*/ 16 h 85"/>
                <a:gd name="T16" fmla="*/ 16 w 39"/>
                <a:gd name="T17" fmla="*/ 7 h 85"/>
                <a:gd name="T18" fmla="*/ 12 w 39"/>
                <a:gd name="T19" fmla="*/ 0 h 85"/>
                <a:gd name="T20" fmla="*/ 0 w 39"/>
                <a:gd name="T21" fmla="*/ 7 h 85"/>
                <a:gd name="T22" fmla="*/ 2 w 39"/>
                <a:gd name="T23" fmla="*/ 12 h 85"/>
                <a:gd name="T24" fmla="*/ 5 w 39"/>
                <a:gd name="T25" fmla="*/ 21 h 85"/>
                <a:gd name="T26" fmla="*/ 10 w 39"/>
                <a:gd name="T27" fmla="*/ 33 h 85"/>
                <a:gd name="T28" fmla="*/ 13 w 39"/>
                <a:gd name="T29" fmla="*/ 44 h 85"/>
                <a:gd name="T30" fmla="*/ 17 w 39"/>
                <a:gd name="T31" fmla="*/ 57 h 85"/>
                <a:gd name="T32" fmla="*/ 21 w 39"/>
                <a:gd name="T33" fmla="*/ 68 h 85"/>
                <a:gd name="T34" fmla="*/ 22 w 39"/>
                <a:gd name="T35" fmla="*/ 77 h 85"/>
                <a:gd name="T36" fmla="*/ 24 w 39"/>
                <a:gd name="T37" fmla="*/ 83 h 85"/>
                <a:gd name="T38" fmla="*/ 38 w 39"/>
                <a:gd name="T39" fmla="*/ 80 h 85"/>
                <a:gd name="T40" fmla="*/ 24 w 39"/>
                <a:gd name="T41" fmla="*/ 84 h 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85"/>
                <a:gd name="T65" fmla="*/ 39 w 39"/>
                <a:gd name="T66" fmla="*/ 85 h 8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85">
                  <a:moveTo>
                    <a:pt x="24" y="84"/>
                  </a:moveTo>
                  <a:lnTo>
                    <a:pt x="38" y="81"/>
                  </a:lnTo>
                  <a:lnTo>
                    <a:pt x="36" y="75"/>
                  </a:lnTo>
                  <a:lnTo>
                    <a:pt x="35" y="64"/>
                  </a:lnTo>
                  <a:lnTo>
                    <a:pt x="31" y="52"/>
                  </a:lnTo>
                  <a:lnTo>
                    <a:pt x="27" y="40"/>
                  </a:lnTo>
                  <a:lnTo>
                    <a:pt x="22" y="28"/>
                  </a:lnTo>
                  <a:lnTo>
                    <a:pt x="19" y="16"/>
                  </a:lnTo>
                  <a:lnTo>
                    <a:pt x="16" y="7"/>
                  </a:lnTo>
                  <a:lnTo>
                    <a:pt x="12" y="0"/>
                  </a:lnTo>
                  <a:lnTo>
                    <a:pt x="0" y="7"/>
                  </a:lnTo>
                  <a:lnTo>
                    <a:pt x="2" y="12"/>
                  </a:lnTo>
                  <a:lnTo>
                    <a:pt x="5" y="21"/>
                  </a:lnTo>
                  <a:lnTo>
                    <a:pt x="10" y="33"/>
                  </a:lnTo>
                  <a:lnTo>
                    <a:pt x="13" y="44"/>
                  </a:lnTo>
                  <a:lnTo>
                    <a:pt x="17" y="57"/>
                  </a:lnTo>
                  <a:lnTo>
                    <a:pt x="21" y="68"/>
                  </a:lnTo>
                  <a:lnTo>
                    <a:pt x="22" y="77"/>
                  </a:lnTo>
                  <a:lnTo>
                    <a:pt x="24" y="83"/>
                  </a:lnTo>
                  <a:lnTo>
                    <a:pt x="38" y="80"/>
                  </a:lnTo>
                  <a:lnTo>
                    <a:pt x="24" y="84"/>
                  </a:lnTo>
                </a:path>
              </a:pathLst>
            </a:custGeom>
            <a:solidFill>
              <a:srgbClr val="000000"/>
            </a:solidFill>
            <a:ln w="12700" cap="rnd">
              <a:noFill/>
              <a:round/>
              <a:headEnd/>
              <a:tailEnd/>
            </a:ln>
          </p:spPr>
          <p:txBody>
            <a:bodyPr/>
            <a:lstStyle/>
            <a:p>
              <a:endParaRPr lang="en-US" dirty="0"/>
            </a:p>
          </p:txBody>
        </p:sp>
        <p:sp>
          <p:nvSpPr>
            <p:cNvPr id="48215" name="Freeform 114"/>
            <p:cNvSpPr>
              <a:spLocks/>
            </p:cNvSpPr>
            <p:nvPr/>
          </p:nvSpPr>
          <p:spPr bwMode="auto">
            <a:xfrm>
              <a:off x="1415" y="2009"/>
              <a:ext cx="65" cy="108"/>
            </a:xfrm>
            <a:custGeom>
              <a:avLst/>
              <a:gdLst>
                <a:gd name="T0" fmla="*/ 0 w 65"/>
                <a:gd name="T1" fmla="*/ 9 h 108"/>
                <a:gd name="T2" fmla="*/ 5 w 65"/>
                <a:gd name="T3" fmla="*/ 17 h 108"/>
                <a:gd name="T4" fmla="*/ 12 w 65"/>
                <a:gd name="T5" fmla="*/ 26 h 108"/>
                <a:gd name="T6" fmla="*/ 18 w 65"/>
                <a:gd name="T7" fmla="*/ 36 h 108"/>
                <a:gd name="T8" fmla="*/ 26 w 65"/>
                <a:gd name="T9" fmla="*/ 46 h 108"/>
                <a:gd name="T10" fmla="*/ 32 w 65"/>
                <a:gd name="T11" fmla="*/ 59 h 108"/>
                <a:gd name="T12" fmla="*/ 37 w 65"/>
                <a:gd name="T13" fmla="*/ 73 h 108"/>
                <a:gd name="T14" fmla="*/ 44 w 65"/>
                <a:gd name="T15" fmla="*/ 89 h 108"/>
                <a:gd name="T16" fmla="*/ 49 w 65"/>
                <a:gd name="T17" fmla="*/ 107 h 108"/>
                <a:gd name="T18" fmla="*/ 64 w 65"/>
                <a:gd name="T19" fmla="*/ 103 h 108"/>
                <a:gd name="T20" fmla="*/ 59 w 65"/>
                <a:gd name="T21" fmla="*/ 85 h 108"/>
                <a:gd name="T22" fmla="*/ 51 w 65"/>
                <a:gd name="T23" fmla="*/ 67 h 108"/>
                <a:gd name="T24" fmla="*/ 44 w 65"/>
                <a:gd name="T25" fmla="*/ 53 h 108"/>
                <a:gd name="T26" fmla="*/ 37 w 65"/>
                <a:gd name="T27" fmla="*/ 40 h 108"/>
                <a:gd name="T28" fmla="*/ 32 w 65"/>
                <a:gd name="T29" fmla="*/ 28 h 108"/>
                <a:gd name="T30" fmla="*/ 26 w 65"/>
                <a:gd name="T31" fmla="*/ 17 h 108"/>
                <a:gd name="T32" fmla="*/ 18 w 65"/>
                <a:gd name="T33" fmla="*/ 9 h 108"/>
                <a:gd name="T34" fmla="*/ 12 w 65"/>
                <a:gd name="T35" fmla="*/ 0 h 108"/>
                <a:gd name="T36" fmla="*/ 0 w 65"/>
                <a:gd name="T37" fmla="*/ 9 h 1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5"/>
                <a:gd name="T58" fmla="*/ 0 h 108"/>
                <a:gd name="T59" fmla="*/ 65 w 65"/>
                <a:gd name="T60" fmla="*/ 108 h 1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5" h="108">
                  <a:moveTo>
                    <a:pt x="0" y="9"/>
                  </a:moveTo>
                  <a:lnTo>
                    <a:pt x="5" y="17"/>
                  </a:lnTo>
                  <a:lnTo>
                    <a:pt x="12" y="26"/>
                  </a:lnTo>
                  <a:lnTo>
                    <a:pt x="18" y="36"/>
                  </a:lnTo>
                  <a:lnTo>
                    <a:pt x="26" y="46"/>
                  </a:lnTo>
                  <a:lnTo>
                    <a:pt x="32" y="59"/>
                  </a:lnTo>
                  <a:lnTo>
                    <a:pt x="37" y="73"/>
                  </a:lnTo>
                  <a:lnTo>
                    <a:pt x="44" y="89"/>
                  </a:lnTo>
                  <a:lnTo>
                    <a:pt x="49" y="107"/>
                  </a:lnTo>
                  <a:lnTo>
                    <a:pt x="64" y="103"/>
                  </a:lnTo>
                  <a:lnTo>
                    <a:pt x="59" y="85"/>
                  </a:lnTo>
                  <a:lnTo>
                    <a:pt x="51" y="67"/>
                  </a:lnTo>
                  <a:lnTo>
                    <a:pt x="44" y="53"/>
                  </a:lnTo>
                  <a:lnTo>
                    <a:pt x="37" y="40"/>
                  </a:lnTo>
                  <a:lnTo>
                    <a:pt x="32" y="28"/>
                  </a:lnTo>
                  <a:lnTo>
                    <a:pt x="26" y="17"/>
                  </a:lnTo>
                  <a:lnTo>
                    <a:pt x="18" y="9"/>
                  </a:lnTo>
                  <a:lnTo>
                    <a:pt x="12" y="0"/>
                  </a:lnTo>
                  <a:lnTo>
                    <a:pt x="0" y="9"/>
                  </a:lnTo>
                </a:path>
              </a:pathLst>
            </a:custGeom>
            <a:solidFill>
              <a:srgbClr val="000000"/>
            </a:solidFill>
            <a:ln w="12700" cap="rnd">
              <a:noFill/>
              <a:round/>
              <a:headEnd/>
              <a:tailEnd/>
            </a:ln>
          </p:spPr>
          <p:txBody>
            <a:bodyPr/>
            <a:lstStyle/>
            <a:p>
              <a:endParaRPr lang="en-US" dirty="0"/>
            </a:p>
          </p:txBody>
        </p:sp>
        <p:sp>
          <p:nvSpPr>
            <p:cNvPr id="48216" name="Freeform 115"/>
            <p:cNvSpPr>
              <a:spLocks/>
            </p:cNvSpPr>
            <p:nvPr/>
          </p:nvSpPr>
          <p:spPr bwMode="auto">
            <a:xfrm>
              <a:off x="1401" y="1991"/>
              <a:ext cx="21" cy="21"/>
            </a:xfrm>
            <a:custGeom>
              <a:avLst/>
              <a:gdLst>
                <a:gd name="T0" fmla="*/ 0 w 21"/>
                <a:gd name="T1" fmla="*/ 5 h 21"/>
                <a:gd name="T2" fmla="*/ 3 w 21"/>
                <a:gd name="T3" fmla="*/ 8 h 21"/>
                <a:gd name="T4" fmla="*/ 6 w 21"/>
                <a:gd name="T5" fmla="*/ 12 h 21"/>
                <a:gd name="T6" fmla="*/ 9 w 21"/>
                <a:gd name="T7" fmla="*/ 16 h 21"/>
                <a:gd name="T8" fmla="*/ 12 w 21"/>
                <a:gd name="T9" fmla="*/ 20 h 21"/>
                <a:gd name="T10" fmla="*/ 20 w 21"/>
                <a:gd name="T11" fmla="*/ 15 h 21"/>
                <a:gd name="T12" fmla="*/ 17 w 21"/>
                <a:gd name="T13" fmla="*/ 12 h 21"/>
                <a:gd name="T14" fmla="*/ 14 w 21"/>
                <a:gd name="T15" fmla="*/ 7 h 21"/>
                <a:gd name="T16" fmla="*/ 11 w 21"/>
                <a:gd name="T17" fmla="*/ 4 h 21"/>
                <a:gd name="T18" fmla="*/ 8 w 21"/>
                <a:gd name="T19" fmla="*/ 0 h 21"/>
                <a:gd name="T20" fmla="*/ 0 w 21"/>
                <a:gd name="T21" fmla="*/ 5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1"/>
                <a:gd name="T35" fmla="*/ 21 w 21"/>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1">
                  <a:moveTo>
                    <a:pt x="0" y="5"/>
                  </a:moveTo>
                  <a:lnTo>
                    <a:pt x="3" y="8"/>
                  </a:lnTo>
                  <a:lnTo>
                    <a:pt x="6" y="12"/>
                  </a:lnTo>
                  <a:lnTo>
                    <a:pt x="9" y="16"/>
                  </a:lnTo>
                  <a:lnTo>
                    <a:pt x="12" y="20"/>
                  </a:lnTo>
                  <a:lnTo>
                    <a:pt x="20" y="15"/>
                  </a:lnTo>
                  <a:lnTo>
                    <a:pt x="17" y="12"/>
                  </a:lnTo>
                  <a:lnTo>
                    <a:pt x="14" y="7"/>
                  </a:lnTo>
                  <a:lnTo>
                    <a:pt x="11" y="4"/>
                  </a:lnTo>
                  <a:lnTo>
                    <a:pt x="8" y="0"/>
                  </a:lnTo>
                  <a:lnTo>
                    <a:pt x="0" y="5"/>
                  </a:lnTo>
                </a:path>
              </a:pathLst>
            </a:custGeom>
            <a:solidFill>
              <a:srgbClr val="000000"/>
            </a:solidFill>
            <a:ln w="12700" cap="rnd">
              <a:noFill/>
              <a:round/>
              <a:headEnd/>
              <a:tailEnd/>
            </a:ln>
          </p:spPr>
          <p:txBody>
            <a:bodyPr/>
            <a:lstStyle/>
            <a:p>
              <a:endParaRPr lang="en-US" dirty="0"/>
            </a:p>
          </p:txBody>
        </p:sp>
        <p:sp>
          <p:nvSpPr>
            <p:cNvPr id="48217" name="Freeform 116"/>
            <p:cNvSpPr>
              <a:spLocks/>
            </p:cNvSpPr>
            <p:nvPr/>
          </p:nvSpPr>
          <p:spPr bwMode="auto">
            <a:xfrm>
              <a:off x="1370" y="1952"/>
              <a:ext cx="36" cy="40"/>
            </a:xfrm>
            <a:custGeom>
              <a:avLst/>
              <a:gdLst>
                <a:gd name="T0" fmla="*/ 0 w 36"/>
                <a:gd name="T1" fmla="*/ 4 h 40"/>
                <a:gd name="T2" fmla="*/ 3 w 36"/>
                <a:gd name="T3" fmla="*/ 9 h 40"/>
                <a:gd name="T4" fmla="*/ 5 w 36"/>
                <a:gd name="T5" fmla="*/ 14 h 40"/>
                <a:gd name="T6" fmla="*/ 9 w 36"/>
                <a:gd name="T7" fmla="*/ 18 h 40"/>
                <a:gd name="T8" fmla="*/ 13 w 36"/>
                <a:gd name="T9" fmla="*/ 23 h 40"/>
                <a:gd name="T10" fmla="*/ 17 w 36"/>
                <a:gd name="T11" fmla="*/ 28 h 40"/>
                <a:gd name="T12" fmla="*/ 20 w 36"/>
                <a:gd name="T13" fmla="*/ 30 h 40"/>
                <a:gd name="T14" fmla="*/ 23 w 36"/>
                <a:gd name="T15" fmla="*/ 35 h 40"/>
                <a:gd name="T16" fmla="*/ 26 w 36"/>
                <a:gd name="T17" fmla="*/ 39 h 40"/>
                <a:gd name="T18" fmla="*/ 35 w 36"/>
                <a:gd name="T19" fmla="*/ 34 h 40"/>
                <a:gd name="T20" fmla="*/ 32 w 36"/>
                <a:gd name="T21" fmla="*/ 29 h 40"/>
                <a:gd name="T22" fmla="*/ 27 w 36"/>
                <a:gd name="T23" fmla="*/ 25 h 40"/>
                <a:gd name="T24" fmla="*/ 24 w 36"/>
                <a:gd name="T25" fmla="*/ 21 h 40"/>
                <a:gd name="T26" fmla="*/ 20 w 36"/>
                <a:gd name="T27" fmla="*/ 16 h 40"/>
                <a:gd name="T28" fmla="*/ 17 w 36"/>
                <a:gd name="T29" fmla="*/ 13 h 40"/>
                <a:gd name="T30" fmla="*/ 14 w 36"/>
                <a:gd name="T31" fmla="*/ 9 h 40"/>
                <a:gd name="T32" fmla="*/ 10 w 36"/>
                <a:gd name="T33" fmla="*/ 5 h 40"/>
                <a:gd name="T34" fmla="*/ 8 w 36"/>
                <a:gd name="T35" fmla="*/ 0 h 40"/>
                <a:gd name="T36" fmla="*/ 0 w 36"/>
                <a:gd name="T37" fmla="*/ 4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40"/>
                <a:gd name="T59" fmla="*/ 36 w 36"/>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40">
                  <a:moveTo>
                    <a:pt x="0" y="4"/>
                  </a:moveTo>
                  <a:lnTo>
                    <a:pt x="3" y="9"/>
                  </a:lnTo>
                  <a:lnTo>
                    <a:pt x="5" y="14"/>
                  </a:lnTo>
                  <a:lnTo>
                    <a:pt x="9" y="18"/>
                  </a:lnTo>
                  <a:lnTo>
                    <a:pt x="13" y="23"/>
                  </a:lnTo>
                  <a:lnTo>
                    <a:pt x="17" y="28"/>
                  </a:lnTo>
                  <a:lnTo>
                    <a:pt x="20" y="30"/>
                  </a:lnTo>
                  <a:lnTo>
                    <a:pt x="23" y="35"/>
                  </a:lnTo>
                  <a:lnTo>
                    <a:pt x="26" y="39"/>
                  </a:lnTo>
                  <a:lnTo>
                    <a:pt x="35" y="34"/>
                  </a:lnTo>
                  <a:lnTo>
                    <a:pt x="32" y="29"/>
                  </a:lnTo>
                  <a:lnTo>
                    <a:pt x="27" y="25"/>
                  </a:lnTo>
                  <a:lnTo>
                    <a:pt x="24" y="21"/>
                  </a:lnTo>
                  <a:lnTo>
                    <a:pt x="20" y="16"/>
                  </a:lnTo>
                  <a:lnTo>
                    <a:pt x="17" y="13"/>
                  </a:lnTo>
                  <a:lnTo>
                    <a:pt x="14" y="9"/>
                  </a:lnTo>
                  <a:lnTo>
                    <a:pt x="10" y="5"/>
                  </a:lnTo>
                  <a:lnTo>
                    <a:pt x="8" y="0"/>
                  </a:lnTo>
                  <a:lnTo>
                    <a:pt x="0" y="4"/>
                  </a:lnTo>
                </a:path>
              </a:pathLst>
            </a:custGeom>
            <a:solidFill>
              <a:srgbClr val="000000"/>
            </a:solidFill>
            <a:ln w="12700" cap="rnd">
              <a:noFill/>
              <a:round/>
              <a:headEnd/>
              <a:tailEnd/>
            </a:ln>
          </p:spPr>
          <p:txBody>
            <a:bodyPr/>
            <a:lstStyle/>
            <a:p>
              <a:endParaRPr lang="en-US" dirty="0"/>
            </a:p>
          </p:txBody>
        </p:sp>
        <p:sp>
          <p:nvSpPr>
            <p:cNvPr id="48218" name="Freeform 117"/>
            <p:cNvSpPr>
              <a:spLocks/>
            </p:cNvSpPr>
            <p:nvPr/>
          </p:nvSpPr>
          <p:spPr bwMode="auto">
            <a:xfrm>
              <a:off x="1363" y="1941"/>
              <a:ext cx="17" cy="17"/>
            </a:xfrm>
            <a:custGeom>
              <a:avLst/>
              <a:gdLst>
                <a:gd name="T0" fmla="*/ 0 w 17"/>
                <a:gd name="T1" fmla="*/ 6 h 17"/>
                <a:gd name="T2" fmla="*/ 1 w 17"/>
                <a:gd name="T3" fmla="*/ 8 h 17"/>
                <a:gd name="T4" fmla="*/ 3 w 17"/>
                <a:gd name="T5" fmla="*/ 11 h 17"/>
                <a:gd name="T6" fmla="*/ 4 w 17"/>
                <a:gd name="T7" fmla="*/ 12 h 17"/>
                <a:gd name="T8" fmla="*/ 6 w 17"/>
                <a:gd name="T9" fmla="*/ 16 h 17"/>
                <a:gd name="T10" fmla="*/ 16 w 17"/>
                <a:gd name="T11" fmla="*/ 11 h 17"/>
                <a:gd name="T12" fmla="*/ 14 w 17"/>
                <a:gd name="T13" fmla="*/ 8 h 17"/>
                <a:gd name="T14" fmla="*/ 12 w 17"/>
                <a:gd name="T15" fmla="*/ 4 h 17"/>
                <a:gd name="T16" fmla="*/ 11 w 17"/>
                <a:gd name="T17" fmla="*/ 4 h 17"/>
                <a:gd name="T18" fmla="*/ 9 w 17"/>
                <a:gd name="T19" fmla="*/ 0 h 17"/>
                <a:gd name="T20" fmla="*/ 0 w 17"/>
                <a:gd name="T21" fmla="*/ 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6"/>
                  </a:moveTo>
                  <a:lnTo>
                    <a:pt x="1" y="8"/>
                  </a:lnTo>
                  <a:lnTo>
                    <a:pt x="3" y="11"/>
                  </a:lnTo>
                  <a:lnTo>
                    <a:pt x="4" y="12"/>
                  </a:lnTo>
                  <a:lnTo>
                    <a:pt x="6" y="16"/>
                  </a:lnTo>
                  <a:lnTo>
                    <a:pt x="16" y="11"/>
                  </a:lnTo>
                  <a:lnTo>
                    <a:pt x="14" y="8"/>
                  </a:lnTo>
                  <a:lnTo>
                    <a:pt x="12" y="4"/>
                  </a:lnTo>
                  <a:lnTo>
                    <a:pt x="11" y="4"/>
                  </a:lnTo>
                  <a:lnTo>
                    <a:pt x="9" y="0"/>
                  </a:lnTo>
                  <a:lnTo>
                    <a:pt x="0" y="6"/>
                  </a:lnTo>
                </a:path>
              </a:pathLst>
            </a:custGeom>
            <a:solidFill>
              <a:srgbClr val="000000"/>
            </a:solidFill>
            <a:ln w="12700" cap="rnd">
              <a:noFill/>
              <a:round/>
              <a:headEnd/>
              <a:tailEnd/>
            </a:ln>
          </p:spPr>
          <p:txBody>
            <a:bodyPr/>
            <a:lstStyle/>
            <a:p>
              <a:endParaRPr lang="en-US" dirty="0"/>
            </a:p>
          </p:txBody>
        </p:sp>
        <p:sp>
          <p:nvSpPr>
            <p:cNvPr id="48219" name="Freeform 118"/>
            <p:cNvSpPr>
              <a:spLocks/>
            </p:cNvSpPr>
            <p:nvPr/>
          </p:nvSpPr>
          <p:spPr bwMode="auto">
            <a:xfrm>
              <a:off x="1337" y="1903"/>
              <a:ext cx="28" cy="38"/>
            </a:xfrm>
            <a:custGeom>
              <a:avLst/>
              <a:gdLst>
                <a:gd name="T0" fmla="*/ 0 w 28"/>
                <a:gd name="T1" fmla="*/ 3 h 38"/>
                <a:gd name="T2" fmla="*/ 2 w 28"/>
                <a:gd name="T3" fmla="*/ 6 h 38"/>
                <a:gd name="T4" fmla="*/ 6 w 28"/>
                <a:gd name="T5" fmla="*/ 10 h 38"/>
                <a:gd name="T6" fmla="*/ 8 w 28"/>
                <a:gd name="T7" fmla="*/ 15 h 38"/>
                <a:gd name="T8" fmla="*/ 11 w 28"/>
                <a:gd name="T9" fmla="*/ 19 h 38"/>
                <a:gd name="T10" fmla="*/ 15 w 28"/>
                <a:gd name="T11" fmla="*/ 23 h 38"/>
                <a:gd name="T12" fmla="*/ 17 w 28"/>
                <a:gd name="T13" fmla="*/ 28 h 38"/>
                <a:gd name="T14" fmla="*/ 20 w 28"/>
                <a:gd name="T15" fmla="*/ 33 h 38"/>
                <a:gd name="T16" fmla="*/ 24 w 28"/>
                <a:gd name="T17" fmla="*/ 37 h 38"/>
                <a:gd name="T18" fmla="*/ 27 w 28"/>
                <a:gd name="T19" fmla="*/ 34 h 38"/>
                <a:gd name="T20" fmla="*/ 25 w 28"/>
                <a:gd name="T21" fmla="*/ 30 h 38"/>
                <a:gd name="T22" fmla="*/ 21 w 28"/>
                <a:gd name="T23" fmla="*/ 25 h 38"/>
                <a:gd name="T24" fmla="*/ 19 w 28"/>
                <a:gd name="T25" fmla="*/ 21 h 38"/>
                <a:gd name="T26" fmla="*/ 16 w 28"/>
                <a:gd name="T27" fmla="*/ 16 h 38"/>
                <a:gd name="T28" fmla="*/ 12 w 28"/>
                <a:gd name="T29" fmla="*/ 12 h 38"/>
                <a:gd name="T30" fmla="*/ 10 w 28"/>
                <a:gd name="T31" fmla="*/ 8 h 38"/>
                <a:gd name="T32" fmla="*/ 7 w 28"/>
                <a:gd name="T33" fmla="*/ 3 h 38"/>
                <a:gd name="T34" fmla="*/ 3 w 28"/>
                <a:gd name="T35" fmla="*/ 0 h 38"/>
                <a:gd name="T36" fmla="*/ 0 w 28"/>
                <a:gd name="T37" fmla="*/ 3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8"/>
                <a:gd name="T59" fmla="*/ 28 w 28"/>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8">
                  <a:moveTo>
                    <a:pt x="0" y="3"/>
                  </a:moveTo>
                  <a:lnTo>
                    <a:pt x="2" y="6"/>
                  </a:lnTo>
                  <a:lnTo>
                    <a:pt x="6" y="10"/>
                  </a:lnTo>
                  <a:lnTo>
                    <a:pt x="8" y="15"/>
                  </a:lnTo>
                  <a:lnTo>
                    <a:pt x="11" y="19"/>
                  </a:lnTo>
                  <a:lnTo>
                    <a:pt x="15" y="23"/>
                  </a:lnTo>
                  <a:lnTo>
                    <a:pt x="17" y="28"/>
                  </a:lnTo>
                  <a:lnTo>
                    <a:pt x="20" y="33"/>
                  </a:lnTo>
                  <a:lnTo>
                    <a:pt x="24" y="37"/>
                  </a:lnTo>
                  <a:lnTo>
                    <a:pt x="27" y="34"/>
                  </a:lnTo>
                  <a:lnTo>
                    <a:pt x="25" y="30"/>
                  </a:lnTo>
                  <a:lnTo>
                    <a:pt x="21" y="25"/>
                  </a:lnTo>
                  <a:lnTo>
                    <a:pt x="19" y="21"/>
                  </a:lnTo>
                  <a:lnTo>
                    <a:pt x="16" y="16"/>
                  </a:lnTo>
                  <a:lnTo>
                    <a:pt x="12" y="12"/>
                  </a:lnTo>
                  <a:lnTo>
                    <a:pt x="10" y="8"/>
                  </a:lnTo>
                  <a:lnTo>
                    <a:pt x="7" y="3"/>
                  </a:lnTo>
                  <a:lnTo>
                    <a:pt x="3" y="0"/>
                  </a:lnTo>
                  <a:lnTo>
                    <a:pt x="0" y="3"/>
                  </a:lnTo>
                </a:path>
              </a:pathLst>
            </a:custGeom>
            <a:solidFill>
              <a:srgbClr val="000000"/>
            </a:solidFill>
            <a:ln w="12700" cap="rnd">
              <a:noFill/>
              <a:round/>
              <a:headEnd/>
              <a:tailEnd/>
            </a:ln>
          </p:spPr>
          <p:txBody>
            <a:bodyPr/>
            <a:lstStyle/>
            <a:p>
              <a:endParaRPr lang="en-US" dirty="0"/>
            </a:p>
          </p:txBody>
        </p:sp>
        <p:sp>
          <p:nvSpPr>
            <p:cNvPr id="48220" name="Freeform 119"/>
            <p:cNvSpPr>
              <a:spLocks/>
            </p:cNvSpPr>
            <p:nvPr/>
          </p:nvSpPr>
          <p:spPr bwMode="auto">
            <a:xfrm>
              <a:off x="439" y="2521"/>
              <a:ext cx="31" cy="66"/>
            </a:xfrm>
            <a:custGeom>
              <a:avLst/>
              <a:gdLst>
                <a:gd name="T0" fmla="*/ 13 w 31"/>
                <a:gd name="T1" fmla="*/ 65 h 66"/>
                <a:gd name="T2" fmla="*/ 15 w 31"/>
                <a:gd name="T3" fmla="*/ 58 h 66"/>
                <a:gd name="T4" fmla="*/ 18 w 31"/>
                <a:gd name="T5" fmla="*/ 50 h 66"/>
                <a:gd name="T6" fmla="*/ 20 w 31"/>
                <a:gd name="T7" fmla="*/ 42 h 66"/>
                <a:gd name="T8" fmla="*/ 22 w 31"/>
                <a:gd name="T9" fmla="*/ 35 h 66"/>
                <a:gd name="T10" fmla="*/ 24 w 31"/>
                <a:gd name="T11" fmla="*/ 27 h 66"/>
                <a:gd name="T12" fmla="*/ 27 w 31"/>
                <a:gd name="T13" fmla="*/ 18 h 66"/>
                <a:gd name="T14" fmla="*/ 28 w 31"/>
                <a:gd name="T15" fmla="*/ 10 h 66"/>
                <a:gd name="T16" fmla="*/ 30 w 31"/>
                <a:gd name="T17" fmla="*/ 3 h 66"/>
                <a:gd name="T18" fmla="*/ 17 w 31"/>
                <a:gd name="T19" fmla="*/ 0 h 66"/>
                <a:gd name="T20" fmla="*/ 15 w 31"/>
                <a:gd name="T21" fmla="*/ 7 h 66"/>
                <a:gd name="T22" fmla="*/ 13 w 31"/>
                <a:gd name="T23" fmla="*/ 15 h 66"/>
                <a:gd name="T24" fmla="*/ 11 w 31"/>
                <a:gd name="T25" fmla="*/ 23 h 66"/>
                <a:gd name="T26" fmla="*/ 8 w 31"/>
                <a:gd name="T27" fmla="*/ 30 h 66"/>
                <a:gd name="T28" fmla="*/ 7 w 31"/>
                <a:gd name="T29" fmla="*/ 38 h 66"/>
                <a:gd name="T30" fmla="*/ 4 w 31"/>
                <a:gd name="T31" fmla="*/ 47 h 66"/>
                <a:gd name="T32" fmla="*/ 2 w 31"/>
                <a:gd name="T33" fmla="*/ 54 h 66"/>
                <a:gd name="T34" fmla="*/ 0 w 31"/>
                <a:gd name="T35" fmla="*/ 60 h 66"/>
                <a:gd name="T36" fmla="*/ 13 w 31"/>
                <a:gd name="T37" fmla="*/ 65 h 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66"/>
                <a:gd name="T59" fmla="*/ 31 w 31"/>
                <a:gd name="T60" fmla="*/ 66 h 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66">
                  <a:moveTo>
                    <a:pt x="13" y="65"/>
                  </a:moveTo>
                  <a:lnTo>
                    <a:pt x="15" y="58"/>
                  </a:lnTo>
                  <a:lnTo>
                    <a:pt x="18" y="50"/>
                  </a:lnTo>
                  <a:lnTo>
                    <a:pt x="20" y="42"/>
                  </a:lnTo>
                  <a:lnTo>
                    <a:pt x="22" y="35"/>
                  </a:lnTo>
                  <a:lnTo>
                    <a:pt x="24" y="27"/>
                  </a:lnTo>
                  <a:lnTo>
                    <a:pt x="27" y="18"/>
                  </a:lnTo>
                  <a:lnTo>
                    <a:pt x="28" y="10"/>
                  </a:lnTo>
                  <a:lnTo>
                    <a:pt x="30" y="3"/>
                  </a:lnTo>
                  <a:lnTo>
                    <a:pt x="17" y="0"/>
                  </a:lnTo>
                  <a:lnTo>
                    <a:pt x="15" y="7"/>
                  </a:lnTo>
                  <a:lnTo>
                    <a:pt x="13" y="15"/>
                  </a:lnTo>
                  <a:lnTo>
                    <a:pt x="11" y="23"/>
                  </a:lnTo>
                  <a:lnTo>
                    <a:pt x="8" y="30"/>
                  </a:lnTo>
                  <a:lnTo>
                    <a:pt x="7" y="38"/>
                  </a:lnTo>
                  <a:lnTo>
                    <a:pt x="4" y="47"/>
                  </a:lnTo>
                  <a:lnTo>
                    <a:pt x="2" y="54"/>
                  </a:lnTo>
                  <a:lnTo>
                    <a:pt x="0" y="60"/>
                  </a:lnTo>
                  <a:lnTo>
                    <a:pt x="13" y="65"/>
                  </a:lnTo>
                </a:path>
              </a:pathLst>
            </a:custGeom>
            <a:solidFill>
              <a:srgbClr val="000000"/>
            </a:solidFill>
            <a:ln w="12700" cap="rnd">
              <a:noFill/>
              <a:round/>
              <a:headEnd/>
              <a:tailEnd/>
            </a:ln>
          </p:spPr>
          <p:txBody>
            <a:bodyPr/>
            <a:lstStyle/>
            <a:p>
              <a:endParaRPr lang="en-US" dirty="0"/>
            </a:p>
          </p:txBody>
        </p:sp>
        <p:sp>
          <p:nvSpPr>
            <p:cNvPr id="48221" name="Freeform 120"/>
            <p:cNvSpPr>
              <a:spLocks/>
            </p:cNvSpPr>
            <p:nvPr/>
          </p:nvSpPr>
          <p:spPr bwMode="auto">
            <a:xfrm>
              <a:off x="416" y="2587"/>
              <a:ext cx="34" cy="88"/>
            </a:xfrm>
            <a:custGeom>
              <a:avLst/>
              <a:gdLst>
                <a:gd name="T0" fmla="*/ 14 w 34"/>
                <a:gd name="T1" fmla="*/ 87 h 88"/>
                <a:gd name="T2" fmla="*/ 15 w 34"/>
                <a:gd name="T3" fmla="*/ 78 h 88"/>
                <a:gd name="T4" fmla="*/ 17 w 34"/>
                <a:gd name="T5" fmla="*/ 67 h 88"/>
                <a:gd name="T6" fmla="*/ 19 w 34"/>
                <a:gd name="T7" fmla="*/ 57 h 88"/>
                <a:gd name="T8" fmla="*/ 22 w 34"/>
                <a:gd name="T9" fmla="*/ 47 h 88"/>
                <a:gd name="T10" fmla="*/ 25 w 34"/>
                <a:gd name="T11" fmla="*/ 36 h 88"/>
                <a:gd name="T12" fmla="*/ 27 w 34"/>
                <a:gd name="T13" fmla="*/ 24 h 88"/>
                <a:gd name="T14" fmla="*/ 30 w 34"/>
                <a:gd name="T15" fmla="*/ 14 h 88"/>
                <a:gd name="T16" fmla="*/ 33 w 34"/>
                <a:gd name="T17" fmla="*/ 5 h 88"/>
                <a:gd name="T18" fmla="*/ 19 w 34"/>
                <a:gd name="T19" fmla="*/ 0 h 88"/>
                <a:gd name="T20" fmla="*/ 16 w 34"/>
                <a:gd name="T21" fmla="*/ 10 h 88"/>
                <a:gd name="T22" fmla="*/ 14 w 34"/>
                <a:gd name="T23" fmla="*/ 21 h 88"/>
                <a:gd name="T24" fmla="*/ 11 w 34"/>
                <a:gd name="T25" fmla="*/ 32 h 88"/>
                <a:gd name="T26" fmla="*/ 8 w 34"/>
                <a:gd name="T27" fmla="*/ 42 h 88"/>
                <a:gd name="T28" fmla="*/ 6 w 34"/>
                <a:gd name="T29" fmla="*/ 54 h 88"/>
                <a:gd name="T30" fmla="*/ 3 w 34"/>
                <a:gd name="T31" fmla="*/ 65 h 88"/>
                <a:gd name="T32" fmla="*/ 2 w 34"/>
                <a:gd name="T33" fmla="*/ 75 h 88"/>
                <a:gd name="T34" fmla="*/ 0 w 34"/>
                <a:gd name="T35" fmla="*/ 86 h 88"/>
                <a:gd name="T36" fmla="*/ 14 w 34"/>
                <a:gd name="T37" fmla="*/ 87 h 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88"/>
                <a:gd name="T59" fmla="*/ 34 w 34"/>
                <a:gd name="T60" fmla="*/ 88 h 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88">
                  <a:moveTo>
                    <a:pt x="14" y="87"/>
                  </a:moveTo>
                  <a:lnTo>
                    <a:pt x="15" y="78"/>
                  </a:lnTo>
                  <a:lnTo>
                    <a:pt x="17" y="67"/>
                  </a:lnTo>
                  <a:lnTo>
                    <a:pt x="19" y="57"/>
                  </a:lnTo>
                  <a:lnTo>
                    <a:pt x="22" y="47"/>
                  </a:lnTo>
                  <a:lnTo>
                    <a:pt x="25" y="36"/>
                  </a:lnTo>
                  <a:lnTo>
                    <a:pt x="27" y="24"/>
                  </a:lnTo>
                  <a:lnTo>
                    <a:pt x="30" y="14"/>
                  </a:lnTo>
                  <a:lnTo>
                    <a:pt x="33" y="5"/>
                  </a:lnTo>
                  <a:lnTo>
                    <a:pt x="19" y="0"/>
                  </a:lnTo>
                  <a:lnTo>
                    <a:pt x="16" y="10"/>
                  </a:lnTo>
                  <a:lnTo>
                    <a:pt x="14" y="21"/>
                  </a:lnTo>
                  <a:lnTo>
                    <a:pt x="11" y="32"/>
                  </a:lnTo>
                  <a:lnTo>
                    <a:pt x="8" y="42"/>
                  </a:lnTo>
                  <a:lnTo>
                    <a:pt x="6" y="54"/>
                  </a:lnTo>
                  <a:lnTo>
                    <a:pt x="3" y="65"/>
                  </a:lnTo>
                  <a:lnTo>
                    <a:pt x="2" y="75"/>
                  </a:lnTo>
                  <a:lnTo>
                    <a:pt x="0" y="86"/>
                  </a:lnTo>
                  <a:lnTo>
                    <a:pt x="14" y="87"/>
                  </a:lnTo>
                </a:path>
              </a:pathLst>
            </a:custGeom>
            <a:solidFill>
              <a:srgbClr val="000000"/>
            </a:solidFill>
            <a:ln w="12700" cap="rnd">
              <a:noFill/>
              <a:round/>
              <a:headEnd/>
              <a:tailEnd/>
            </a:ln>
          </p:spPr>
          <p:txBody>
            <a:bodyPr/>
            <a:lstStyle/>
            <a:p>
              <a:endParaRPr lang="en-US" dirty="0"/>
            </a:p>
          </p:txBody>
        </p:sp>
        <p:sp>
          <p:nvSpPr>
            <p:cNvPr id="48222" name="Freeform 121"/>
            <p:cNvSpPr>
              <a:spLocks/>
            </p:cNvSpPr>
            <p:nvPr/>
          </p:nvSpPr>
          <p:spPr bwMode="auto">
            <a:xfrm>
              <a:off x="404" y="2679"/>
              <a:ext cx="23" cy="53"/>
            </a:xfrm>
            <a:custGeom>
              <a:avLst/>
              <a:gdLst>
                <a:gd name="T0" fmla="*/ 13 w 23"/>
                <a:gd name="T1" fmla="*/ 52 h 53"/>
                <a:gd name="T2" fmla="*/ 14 w 23"/>
                <a:gd name="T3" fmla="*/ 46 h 53"/>
                <a:gd name="T4" fmla="*/ 15 w 23"/>
                <a:gd name="T5" fmla="*/ 39 h 53"/>
                <a:gd name="T6" fmla="*/ 17 w 23"/>
                <a:gd name="T7" fmla="*/ 33 h 53"/>
                <a:gd name="T8" fmla="*/ 18 w 23"/>
                <a:gd name="T9" fmla="*/ 27 h 53"/>
                <a:gd name="T10" fmla="*/ 19 w 23"/>
                <a:gd name="T11" fmla="*/ 21 h 53"/>
                <a:gd name="T12" fmla="*/ 20 w 23"/>
                <a:gd name="T13" fmla="*/ 14 h 53"/>
                <a:gd name="T14" fmla="*/ 21 w 23"/>
                <a:gd name="T15" fmla="*/ 8 h 53"/>
                <a:gd name="T16" fmla="*/ 22 w 23"/>
                <a:gd name="T17" fmla="*/ 1 h 53"/>
                <a:gd name="T18" fmla="*/ 9 w 23"/>
                <a:gd name="T19" fmla="*/ 0 h 53"/>
                <a:gd name="T20" fmla="*/ 9 w 23"/>
                <a:gd name="T21" fmla="*/ 5 h 53"/>
                <a:gd name="T22" fmla="*/ 8 w 23"/>
                <a:gd name="T23" fmla="*/ 12 h 53"/>
                <a:gd name="T24" fmla="*/ 6 w 23"/>
                <a:gd name="T25" fmla="*/ 18 h 53"/>
                <a:gd name="T26" fmla="*/ 6 w 23"/>
                <a:gd name="T27" fmla="*/ 24 h 53"/>
                <a:gd name="T28" fmla="*/ 4 w 23"/>
                <a:gd name="T29" fmla="*/ 30 h 53"/>
                <a:gd name="T30" fmla="*/ 2 w 23"/>
                <a:gd name="T31" fmla="*/ 36 h 53"/>
                <a:gd name="T32" fmla="*/ 2 w 23"/>
                <a:gd name="T33" fmla="*/ 43 h 53"/>
                <a:gd name="T34" fmla="*/ 0 w 23"/>
                <a:gd name="T35" fmla="*/ 49 h 53"/>
                <a:gd name="T36" fmla="*/ 13 w 23"/>
                <a:gd name="T37" fmla="*/ 52 h 5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53"/>
                <a:gd name="T59" fmla="*/ 23 w 23"/>
                <a:gd name="T60" fmla="*/ 53 h 5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53">
                  <a:moveTo>
                    <a:pt x="13" y="52"/>
                  </a:moveTo>
                  <a:lnTo>
                    <a:pt x="14" y="46"/>
                  </a:lnTo>
                  <a:lnTo>
                    <a:pt x="15" y="39"/>
                  </a:lnTo>
                  <a:lnTo>
                    <a:pt x="17" y="33"/>
                  </a:lnTo>
                  <a:lnTo>
                    <a:pt x="18" y="27"/>
                  </a:lnTo>
                  <a:lnTo>
                    <a:pt x="19" y="21"/>
                  </a:lnTo>
                  <a:lnTo>
                    <a:pt x="20" y="14"/>
                  </a:lnTo>
                  <a:lnTo>
                    <a:pt x="21" y="8"/>
                  </a:lnTo>
                  <a:lnTo>
                    <a:pt x="22" y="1"/>
                  </a:lnTo>
                  <a:lnTo>
                    <a:pt x="9" y="0"/>
                  </a:lnTo>
                  <a:lnTo>
                    <a:pt x="9" y="5"/>
                  </a:lnTo>
                  <a:lnTo>
                    <a:pt x="8" y="12"/>
                  </a:lnTo>
                  <a:lnTo>
                    <a:pt x="6" y="18"/>
                  </a:lnTo>
                  <a:lnTo>
                    <a:pt x="6" y="24"/>
                  </a:lnTo>
                  <a:lnTo>
                    <a:pt x="4" y="30"/>
                  </a:lnTo>
                  <a:lnTo>
                    <a:pt x="2" y="36"/>
                  </a:lnTo>
                  <a:lnTo>
                    <a:pt x="2" y="43"/>
                  </a:lnTo>
                  <a:lnTo>
                    <a:pt x="0" y="49"/>
                  </a:lnTo>
                  <a:lnTo>
                    <a:pt x="13" y="52"/>
                  </a:lnTo>
                </a:path>
              </a:pathLst>
            </a:custGeom>
            <a:solidFill>
              <a:srgbClr val="000000"/>
            </a:solidFill>
            <a:ln w="12700" cap="rnd">
              <a:noFill/>
              <a:round/>
              <a:headEnd/>
              <a:tailEnd/>
            </a:ln>
          </p:spPr>
          <p:txBody>
            <a:bodyPr/>
            <a:lstStyle/>
            <a:p>
              <a:endParaRPr lang="en-US" dirty="0"/>
            </a:p>
          </p:txBody>
        </p:sp>
        <p:sp>
          <p:nvSpPr>
            <p:cNvPr id="48223" name="Freeform 122"/>
            <p:cNvSpPr>
              <a:spLocks/>
            </p:cNvSpPr>
            <p:nvPr/>
          </p:nvSpPr>
          <p:spPr bwMode="auto">
            <a:xfrm>
              <a:off x="391" y="2734"/>
              <a:ext cx="24" cy="199"/>
            </a:xfrm>
            <a:custGeom>
              <a:avLst/>
              <a:gdLst>
                <a:gd name="T0" fmla="*/ 21 w 24"/>
                <a:gd name="T1" fmla="*/ 194 h 199"/>
                <a:gd name="T2" fmla="*/ 21 w 24"/>
                <a:gd name="T3" fmla="*/ 195 h 199"/>
                <a:gd name="T4" fmla="*/ 19 w 24"/>
                <a:gd name="T5" fmla="*/ 183 h 199"/>
                <a:gd name="T6" fmla="*/ 17 w 24"/>
                <a:gd name="T7" fmla="*/ 172 h 199"/>
                <a:gd name="T8" fmla="*/ 16 w 24"/>
                <a:gd name="T9" fmla="*/ 160 h 199"/>
                <a:gd name="T10" fmla="*/ 14 w 24"/>
                <a:gd name="T11" fmla="*/ 149 h 199"/>
                <a:gd name="T12" fmla="*/ 13 w 24"/>
                <a:gd name="T13" fmla="*/ 136 h 199"/>
                <a:gd name="T14" fmla="*/ 13 w 24"/>
                <a:gd name="T15" fmla="*/ 125 h 199"/>
                <a:gd name="T16" fmla="*/ 13 w 24"/>
                <a:gd name="T17" fmla="*/ 113 h 199"/>
                <a:gd name="T18" fmla="*/ 13 w 24"/>
                <a:gd name="T19" fmla="*/ 100 h 199"/>
                <a:gd name="T20" fmla="*/ 13 w 24"/>
                <a:gd name="T21" fmla="*/ 88 h 199"/>
                <a:gd name="T22" fmla="*/ 14 w 24"/>
                <a:gd name="T23" fmla="*/ 77 h 199"/>
                <a:gd name="T24" fmla="*/ 15 w 24"/>
                <a:gd name="T25" fmla="*/ 64 h 199"/>
                <a:gd name="T26" fmla="*/ 16 w 24"/>
                <a:gd name="T27" fmla="*/ 51 h 199"/>
                <a:gd name="T28" fmla="*/ 17 w 24"/>
                <a:gd name="T29" fmla="*/ 40 h 199"/>
                <a:gd name="T30" fmla="*/ 19 w 24"/>
                <a:gd name="T31" fmla="*/ 28 h 199"/>
                <a:gd name="T32" fmla="*/ 21 w 24"/>
                <a:gd name="T33" fmla="*/ 16 h 199"/>
                <a:gd name="T34" fmla="*/ 23 w 24"/>
                <a:gd name="T35" fmla="*/ 3 h 199"/>
                <a:gd name="T36" fmla="*/ 10 w 24"/>
                <a:gd name="T37" fmla="*/ 0 h 199"/>
                <a:gd name="T38" fmla="*/ 9 w 24"/>
                <a:gd name="T39" fmla="*/ 13 h 199"/>
                <a:gd name="T40" fmla="*/ 6 w 24"/>
                <a:gd name="T41" fmla="*/ 25 h 199"/>
                <a:gd name="T42" fmla="*/ 5 w 24"/>
                <a:gd name="T43" fmla="*/ 39 h 199"/>
                <a:gd name="T44" fmla="*/ 3 w 24"/>
                <a:gd name="T45" fmla="*/ 50 h 199"/>
                <a:gd name="T46" fmla="*/ 2 w 24"/>
                <a:gd name="T47" fmla="*/ 63 h 199"/>
                <a:gd name="T48" fmla="*/ 2 w 24"/>
                <a:gd name="T49" fmla="*/ 75 h 199"/>
                <a:gd name="T50" fmla="*/ 1 w 24"/>
                <a:gd name="T51" fmla="*/ 87 h 199"/>
                <a:gd name="T52" fmla="*/ 0 w 24"/>
                <a:gd name="T53" fmla="*/ 100 h 199"/>
                <a:gd name="T54" fmla="*/ 0 w 24"/>
                <a:gd name="T55" fmla="*/ 113 h 199"/>
                <a:gd name="T56" fmla="*/ 0 w 24"/>
                <a:gd name="T57" fmla="*/ 125 h 199"/>
                <a:gd name="T58" fmla="*/ 1 w 24"/>
                <a:gd name="T59" fmla="*/ 138 h 199"/>
                <a:gd name="T60" fmla="*/ 2 w 24"/>
                <a:gd name="T61" fmla="*/ 150 h 199"/>
                <a:gd name="T62" fmla="*/ 3 w 24"/>
                <a:gd name="T63" fmla="*/ 161 h 199"/>
                <a:gd name="T64" fmla="*/ 4 w 24"/>
                <a:gd name="T65" fmla="*/ 175 h 199"/>
                <a:gd name="T66" fmla="*/ 6 w 24"/>
                <a:gd name="T67" fmla="*/ 186 h 199"/>
                <a:gd name="T68" fmla="*/ 8 w 24"/>
                <a:gd name="T69" fmla="*/ 198 h 199"/>
                <a:gd name="T70" fmla="*/ 21 w 24"/>
                <a:gd name="T71" fmla="*/ 194 h 1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199"/>
                <a:gd name="T110" fmla="*/ 24 w 24"/>
                <a:gd name="T111" fmla="*/ 199 h 19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199">
                  <a:moveTo>
                    <a:pt x="21" y="194"/>
                  </a:moveTo>
                  <a:lnTo>
                    <a:pt x="21" y="195"/>
                  </a:lnTo>
                  <a:lnTo>
                    <a:pt x="19" y="183"/>
                  </a:lnTo>
                  <a:lnTo>
                    <a:pt x="17" y="172"/>
                  </a:lnTo>
                  <a:lnTo>
                    <a:pt x="16" y="160"/>
                  </a:lnTo>
                  <a:lnTo>
                    <a:pt x="14" y="149"/>
                  </a:lnTo>
                  <a:lnTo>
                    <a:pt x="13" y="136"/>
                  </a:lnTo>
                  <a:lnTo>
                    <a:pt x="13" y="125"/>
                  </a:lnTo>
                  <a:lnTo>
                    <a:pt x="13" y="113"/>
                  </a:lnTo>
                  <a:lnTo>
                    <a:pt x="13" y="100"/>
                  </a:lnTo>
                  <a:lnTo>
                    <a:pt x="13" y="88"/>
                  </a:lnTo>
                  <a:lnTo>
                    <a:pt x="14" y="77"/>
                  </a:lnTo>
                  <a:lnTo>
                    <a:pt x="15" y="64"/>
                  </a:lnTo>
                  <a:lnTo>
                    <a:pt x="16" y="51"/>
                  </a:lnTo>
                  <a:lnTo>
                    <a:pt x="17" y="40"/>
                  </a:lnTo>
                  <a:lnTo>
                    <a:pt x="19" y="28"/>
                  </a:lnTo>
                  <a:lnTo>
                    <a:pt x="21" y="16"/>
                  </a:lnTo>
                  <a:lnTo>
                    <a:pt x="23" y="3"/>
                  </a:lnTo>
                  <a:lnTo>
                    <a:pt x="10" y="0"/>
                  </a:lnTo>
                  <a:lnTo>
                    <a:pt x="9" y="13"/>
                  </a:lnTo>
                  <a:lnTo>
                    <a:pt x="6" y="25"/>
                  </a:lnTo>
                  <a:lnTo>
                    <a:pt x="5" y="39"/>
                  </a:lnTo>
                  <a:lnTo>
                    <a:pt x="3" y="50"/>
                  </a:lnTo>
                  <a:lnTo>
                    <a:pt x="2" y="63"/>
                  </a:lnTo>
                  <a:lnTo>
                    <a:pt x="2" y="75"/>
                  </a:lnTo>
                  <a:lnTo>
                    <a:pt x="1" y="87"/>
                  </a:lnTo>
                  <a:lnTo>
                    <a:pt x="0" y="100"/>
                  </a:lnTo>
                  <a:lnTo>
                    <a:pt x="0" y="113"/>
                  </a:lnTo>
                  <a:lnTo>
                    <a:pt x="0" y="125"/>
                  </a:lnTo>
                  <a:lnTo>
                    <a:pt x="1" y="138"/>
                  </a:lnTo>
                  <a:lnTo>
                    <a:pt x="2" y="150"/>
                  </a:lnTo>
                  <a:lnTo>
                    <a:pt x="3" y="161"/>
                  </a:lnTo>
                  <a:lnTo>
                    <a:pt x="4" y="175"/>
                  </a:lnTo>
                  <a:lnTo>
                    <a:pt x="6" y="186"/>
                  </a:lnTo>
                  <a:lnTo>
                    <a:pt x="8" y="198"/>
                  </a:lnTo>
                  <a:lnTo>
                    <a:pt x="21" y="194"/>
                  </a:lnTo>
                </a:path>
              </a:pathLst>
            </a:custGeom>
            <a:solidFill>
              <a:srgbClr val="000000"/>
            </a:solidFill>
            <a:ln w="12700" cap="rnd">
              <a:noFill/>
              <a:round/>
              <a:headEnd/>
              <a:tailEnd/>
            </a:ln>
          </p:spPr>
          <p:txBody>
            <a:bodyPr/>
            <a:lstStyle/>
            <a:p>
              <a:endParaRPr lang="en-US" dirty="0"/>
            </a:p>
          </p:txBody>
        </p:sp>
        <p:sp>
          <p:nvSpPr>
            <p:cNvPr id="48224" name="Freeform 123"/>
            <p:cNvSpPr>
              <a:spLocks/>
            </p:cNvSpPr>
            <p:nvPr/>
          </p:nvSpPr>
          <p:spPr bwMode="auto">
            <a:xfrm>
              <a:off x="401" y="2934"/>
              <a:ext cx="20" cy="31"/>
            </a:xfrm>
            <a:custGeom>
              <a:avLst/>
              <a:gdLst>
                <a:gd name="T0" fmla="*/ 7 w 20"/>
                <a:gd name="T1" fmla="*/ 30 h 31"/>
                <a:gd name="T2" fmla="*/ 19 w 20"/>
                <a:gd name="T3" fmla="*/ 28 h 31"/>
                <a:gd name="T4" fmla="*/ 19 w 20"/>
                <a:gd name="T5" fmla="*/ 23 h 31"/>
                <a:gd name="T6" fmla="*/ 18 w 20"/>
                <a:gd name="T7" fmla="*/ 18 h 31"/>
                <a:gd name="T8" fmla="*/ 17 w 20"/>
                <a:gd name="T9" fmla="*/ 15 h 31"/>
                <a:gd name="T10" fmla="*/ 17 w 20"/>
                <a:gd name="T11" fmla="*/ 12 h 31"/>
                <a:gd name="T12" fmla="*/ 15 w 20"/>
                <a:gd name="T13" fmla="*/ 8 h 31"/>
                <a:gd name="T14" fmla="*/ 14 w 20"/>
                <a:gd name="T15" fmla="*/ 5 h 31"/>
                <a:gd name="T16" fmla="*/ 13 w 20"/>
                <a:gd name="T17" fmla="*/ 3 h 31"/>
                <a:gd name="T18" fmla="*/ 12 w 20"/>
                <a:gd name="T19" fmla="*/ 0 h 31"/>
                <a:gd name="T20" fmla="*/ 0 w 20"/>
                <a:gd name="T21" fmla="*/ 3 h 31"/>
                <a:gd name="T22" fmla="*/ 1 w 20"/>
                <a:gd name="T23" fmla="*/ 7 h 31"/>
                <a:gd name="T24" fmla="*/ 2 w 20"/>
                <a:gd name="T25" fmla="*/ 10 h 31"/>
                <a:gd name="T26" fmla="*/ 3 w 20"/>
                <a:gd name="T27" fmla="*/ 13 h 31"/>
                <a:gd name="T28" fmla="*/ 5 w 20"/>
                <a:gd name="T29" fmla="*/ 15 h 31"/>
                <a:gd name="T30" fmla="*/ 5 w 20"/>
                <a:gd name="T31" fmla="*/ 18 h 31"/>
                <a:gd name="T32" fmla="*/ 6 w 20"/>
                <a:gd name="T33" fmla="*/ 23 h 31"/>
                <a:gd name="T34" fmla="*/ 7 w 20"/>
                <a:gd name="T35" fmla="*/ 25 h 31"/>
                <a:gd name="T36" fmla="*/ 7 w 20"/>
                <a:gd name="T37" fmla="*/ 28 h 31"/>
                <a:gd name="T38" fmla="*/ 19 w 20"/>
                <a:gd name="T39" fmla="*/ 26 h 31"/>
                <a:gd name="T40" fmla="*/ 7 w 20"/>
                <a:gd name="T41" fmla="*/ 30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31"/>
                <a:gd name="T65" fmla="*/ 20 w 20"/>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31">
                  <a:moveTo>
                    <a:pt x="7" y="30"/>
                  </a:moveTo>
                  <a:lnTo>
                    <a:pt x="19" y="28"/>
                  </a:lnTo>
                  <a:lnTo>
                    <a:pt x="19" y="23"/>
                  </a:lnTo>
                  <a:lnTo>
                    <a:pt x="18" y="18"/>
                  </a:lnTo>
                  <a:lnTo>
                    <a:pt x="17" y="15"/>
                  </a:lnTo>
                  <a:lnTo>
                    <a:pt x="17" y="12"/>
                  </a:lnTo>
                  <a:lnTo>
                    <a:pt x="15" y="8"/>
                  </a:lnTo>
                  <a:lnTo>
                    <a:pt x="14" y="5"/>
                  </a:lnTo>
                  <a:lnTo>
                    <a:pt x="13" y="3"/>
                  </a:lnTo>
                  <a:lnTo>
                    <a:pt x="12" y="0"/>
                  </a:lnTo>
                  <a:lnTo>
                    <a:pt x="0" y="3"/>
                  </a:lnTo>
                  <a:lnTo>
                    <a:pt x="1" y="7"/>
                  </a:lnTo>
                  <a:lnTo>
                    <a:pt x="2" y="10"/>
                  </a:lnTo>
                  <a:lnTo>
                    <a:pt x="3" y="13"/>
                  </a:lnTo>
                  <a:lnTo>
                    <a:pt x="5" y="15"/>
                  </a:lnTo>
                  <a:lnTo>
                    <a:pt x="5" y="18"/>
                  </a:lnTo>
                  <a:lnTo>
                    <a:pt x="6" y="23"/>
                  </a:lnTo>
                  <a:lnTo>
                    <a:pt x="7" y="25"/>
                  </a:lnTo>
                  <a:lnTo>
                    <a:pt x="7" y="28"/>
                  </a:lnTo>
                  <a:lnTo>
                    <a:pt x="19" y="26"/>
                  </a:lnTo>
                  <a:lnTo>
                    <a:pt x="7" y="30"/>
                  </a:lnTo>
                </a:path>
              </a:pathLst>
            </a:custGeom>
            <a:solidFill>
              <a:srgbClr val="000000"/>
            </a:solidFill>
            <a:ln w="12700" cap="rnd">
              <a:noFill/>
              <a:round/>
              <a:headEnd/>
              <a:tailEnd/>
            </a:ln>
          </p:spPr>
          <p:txBody>
            <a:bodyPr/>
            <a:lstStyle/>
            <a:p>
              <a:endParaRPr lang="en-US" dirty="0"/>
            </a:p>
          </p:txBody>
        </p:sp>
        <p:sp>
          <p:nvSpPr>
            <p:cNvPr id="48225" name="Freeform 124"/>
            <p:cNvSpPr>
              <a:spLocks/>
            </p:cNvSpPr>
            <p:nvPr/>
          </p:nvSpPr>
          <p:spPr bwMode="auto">
            <a:xfrm>
              <a:off x="392" y="2895"/>
              <a:ext cx="29" cy="70"/>
            </a:xfrm>
            <a:custGeom>
              <a:avLst/>
              <a:gdLst>
                <a:gd name="T0" fmla="*/ 8 w 29"/>
                <a:gd name="T1" fmla="*/ 14 h 70"/>
                <a:gd name="T2" fmla="*/ 0 w 29"/>
                <a:gd name="T3" fmla="*/ 9 h 70"/>
                <a:gd name="T4" fmla="*/ 2 w 29"/>
                <a:gd name="T5" fmla="*/ 17 h 70"/>
                <a:gd name="T6" fmla="*/ 4 w 29"/>
                <a:gd name="T7" fmla="*/ 24 h 70"/>
                <a:gd name="T8" fmla="*/ 6 w 29"/>
                <a:gd name="T9" fmla="*/ 31 h 70"/>
                <a:gd name="T10" fmla="*/ 7 w 29"/>
                <a:gd name="T11" fmla="*/ 39 h 70"/>
                <a:gd name="T12" fmla="*/ 9 w 29"/>
                <a:gd name="T13" fmla="*/ 46 h 70"/>
                <a:gd name="T14" fmla="*/ 11 w 29"/>
                <a:gd name="T15" fmla="*/ 54 h 70"/>
                <a:gd name="T16" fmla="*/ 12 w 29"/>
                <a:gd name="T17" fmla="*/ 62 h 70"/>
                <a:gd name="T18" fmla="*/ 15 w 29"/>
                <a:gd name="T19" fmla="*/ 69 h 70"/>
                <a:gd name="T20" fmla="*/ 28 w 29"/>
                <a:gd name="T21" fmla="*/ 64 h 70"/>
                <a:gd name="T22" fmla="*/ 26 w 29"/>
                <a:gd name="T23" fmla="*/ 58 h 70"/>
                <a:gd name="T24" fmla="*/ 24 w 29"/>
                <a:gd name="T25" fmla="*/ 50 h 70"/>
                <a:gd name="T26" fmla="*/ 22 w 29"/>
                <a:gd name="T27" fmla="*/ 43 h 70"/>
                <a:gd name="T28" fmla="*/ 21 w 29"/>
                <a:gd name="T29" fmla="*/ 36 h 70"/>
                <a:gd name="T30" fmla="*/ 19 w 29"/>
                <a:gd name="T31" fmla="*/ 29 h 70"/>
                <a:gd name="T32" fmla="*/ 17 w 29"/>
                <a:gd name="T33" fmla="*/ 20 h 70"/>
                <a:gd name="T34" fmla="*/ 16 w 29"/>
                <a:gd name="T35" fmla="*/ 13 h 70"/>
                <a:gd name="T36" fmla="*/ 13 w 29"/>
                <a:gd name="T37" fmla="*/ 5 h 70"/>
                <a:gd name="T38" fmla="*/ 6 w 29"/>
                <a:gd name="T39" fmla="*/ 0 h 70"/>
                <a:gd name="T40" fmla="*/ 8 w 29"/>
                <a:gd name="T41" fmla="*/ 14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70"/>
                <a:gd name="T65" fmla="*/ 29 w 29"/>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70">
                  <a:moveTo>
                    <a:pt x="8" y="14"/>
                  </a:moveTo>
                  <a:lnTo>
                    <a:pt x="0" y="9"/>
                  </a:lnTo>
                  <a:lnTo>
                    <a:pt x="2" y="17"/>
                  </a:lnTo>
                  <a:lnTo>
                    <a:pt x="4" y="24"/>
                  </a:lnTo>
                  <a:lnTo>
                    <a:pt x="6" y="31"/>
                  </a:lnTo>
                  <a:lnTo>
                    <a:pt x="7" y="39"/>
                  </a:lnTo>
                  <a:lnTo>
                    <a:pt x="9" y="46"/>
                  </a:lnTo>
                  <a:lnTo>
                    <a:pt x="11" y="54"/>
                  </a:lnTo>
                  <a:lnTo>
                    <a:pt x="12" y="62"/>
                  </a:lnTo>
                  <a:lnTo>
                    <a:pt x="15" y="69"/>
                  </a:lnTo>
                  <a:lnTo>
                    <a:pt x="28" y="64"/>
                  </a:lnTo>
                  <a:lnTo>
                    <a:pt x="26" y="58"/>
                  </a:lnTo>
                  <a:lnTo>
                    <a:pt x="24" y="50"/>
                  </a:lnTo>
                  <a:lnTo>
                    <a:pt x="22" y="43"/>
                  </a:lnTo>
                  <a:lnTo>
                    <a:pt x="21" y="36"/>
                  </a:lnTo>
                  <a:lnTo>
                    <a:pt x="19" y="29"/>
                  </a:lnTo>
                  <a:lnTo>
                    <a:pt x="17" y="20"/>
                  </a:lnTo>
                  <a:lnTo>
                    <a:pt x="16" y="13"/>
                  </a:lnTo>
                  <a:lnTo>
                    <a:pt x="13" y="5"/>
                  </a:lnTo>
                  <a:lnTo>
                    <a:pt x="6" y="0"/>
                  </a:lnTo>
                  <a:lnTo>
                    <a:pt x="8" y="14"/>
                  </a:lnTo>
                </a:path>
              </a:pathLst>
            </a:custGeom>
            <a:solidFill>
              <a:srgbClr val="000000"/>
            </a:solidFill>
            <a:ln w="12700" cap="rnd">
              <a:noFill/>
              <a:round/>
              <a:headEnd/>
              <a:tailEnd/>
            </a:ln>
          </p:spPr>
          <p:txBody>
            <a:bodyPr/>
            <a:lstStyle/>
            <a:p>
              <a:endParaRPr lang="en-US" dirty="0"/>
            </a:p>
          </p:txBody>
        </p:sp>
        <p:sp>
          <p:nvSpPr>
            <p:cNvPr id="48226" name="Freeform 125"/>
            <p:cNvSpPr>
              <a:spLocks/>
            </p:cNvSpPr>
            <p:nvPr/>
          </p:nvSpPr>
          <p:spPr bwMode="auto">
            <a:xfrm>
              <a:off x="358" y="2895"/>
              <a:ext cx="39" cy="122"/>
            </a:xfrm>
            <a:custGeom>
              <a:avLst/>
              <a:gdLst>
                <a:gd name="T0" fmla="*/ 14 w 39"/>
                <a:gd name="T1" fmla="*/ 120 h 122"/>
                <a:gd name="T2" fmla="*/ 14 w 39"/>
                <a:gd name="T3" fmla="*/ 121 h 122"/>
                <a:gd name="T4" fmla="*/ 14 w 39"/>
                <a:gd name="T5" fmla="*/ 111 h 122"/>
                <a:gd name="T6" fmla="*/ 16 w 39"/>
                <a:gd name="T7" fmla="*/ 97 h 122"/>
                <a:gd name="T8" fmla="*/ 17 w 39"/>
                <a:gd name="T9" fmla="*/ 80 h 122"/>
                <a:gd name="T10" fmla="*/ 20 w 39"/>
                <a:gd name="T11" fmla="*/ 61 h 122"/>
                <a:gd name="T12" fmla="*/ 23 w 39"/>
                <a:gd name="T13" fmla="*/ 43 h 122"/>
                <a:gd name="T14" fmla="*/ 28 w 39"/>
                <a:gd name="T15" fmla="*/ 28 h 122"/>
                <a:gd name="T16" fmla="*/ 34 w 39"/>
                <a:gd name="T17" fmla="*/ 18 h 122"/>
                <a:gd name="T18" fmla="*/ 38 w 39"/>
                <a:gd name="T19" fmla="*/ 14 h 122"/>
                <a:gd name="T20" fmla="*/ 35 w 39"/>
                <a:gd name="T21" fmla="*/ 0 h 122"/>
                <a:gd name="T22" fmla="*/ 22 w 39"/>
                <a:gd name="T23" fmla="*/ 8 h 122"/>
                <a:gd name="T24" fmla="*/ 14 w 39"/>
                <a:gd name="T25" fmla="*/ 22 h 122"/>
                <a:gd name="T26" fmla="*/ 10 w 39"/>
                <a:gd name="T27" fmla="*/ 40 h 122"/>
                <a:gd name="T28" fmla="*/ 6 w 39"/>
                <a:gd name="T29" fmla="*/ 58 h 122"/>
                <a:gd name="T30" fmla="*/ 3 w 39"/>
                <a:gd name="T31" fmla="*/ 79 h 122"/>
                <a:gd name="T32" fmla="*/ 2 w 39"/>
                <a:gd name="T33" fmla="*/ 96 h 122"/>
                <a:gd name="T34" fmla="*/ 0 w 39"/>
                <a:gd name="T35" fmla="*/ 110 h 122"/>
                <a:gd name="T36" fmla="*/ 0 w 39"/>
                <a:gd name="T37" fmla="*/ 118 h 122"/>
                <a:gd name="T38" fmla="*/ 14 w 39"/>
                <a:gd name="T39" fmla="*/ 120 h 1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9"/>
                <a:gd name="T61" fmla="*/ 0 h 122"/>
                <a:gd name="T62" fmla="*/ 39 w 39"/>
                <a:gd name="T63" fmla="*/ 122 h 12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9" h="122">
                  <a:moveTo>
                    <a:pt x="14" y="120"/>
                  </a:moveTo>
                  <a:lnTo>
                    <a:pt x="14" y="121"/>
                  </a:lnTo>
                  <a:lnTo>
                    <a:pt x="14" y="111"/>
                  </a:lnTo>
                  <a:lnTo>
                    <a:pt x="16" y="97"/>
                  </a:lnTo>
                  <a:lnTo>
                    <a:pt x="17" y="80"/>
                  </a:lnTo>
                  <a:lnTo>
                    <a:pt x="20" y="61"/>
                  </a:lnTo>
                  <a:lnTo>
                    <a:pt x="23" y="43"/>
                  </a:lnTo>
                  <a:lnTo>
                    <a:pt x="28" y="28"/>
                  </a:lnTo>
                  <a:lnTo>
                    <a:pt x="34" y="18"/>
                  </a:lnTo>
                  <a:lnTo>
                    <a:pt x="38" y="14"/>
                  </a:lnTo>
                  <a:lnTo>
                    <a:pt x="35" y="0"/>
                  </a:lnTo>
                  <a:lnTo>
                    <a:pt x="22" y="8"/>
                  </a:lnTo>
                  <a:lnTo>
                    <a:pt x="14" y="22"/>
                  </a:lnTo>
                  <a:lnTo>
                    <a:pt x="10" y="40"/>
                  </a:lnTo>
                  <a:lnTo>
                    <a:pt x="6" y="58"/>
                  </a:lnTo>
                  <a:lnTo>
                    <a:pt x="3" y="79"/>
                  </a:lnTo>
                  <a:lnTo>
                    <a:pt x="2" y="96"/>
                  </a:lnTo>
                  <a:lnTo>
                    <a:pt x="0" y="110"/>
                  </a:lnTo>
                  <a:lnTo>
                    <a:pt x="0" y="118"/>
                  </a:lnTo>
                  <a:lnTo>
                    <a:pt x="14" y="120"/>
                  </a:lnTo>
                </a:path>
              </a:pathLst>
            </a:custGeom>
            <a:solidFill>
              <a:srgbClr val="000000"/>
            </a:solidFill>
            <a:ln w="12700" cap="rnd">
              <a:noFill/>
              <a:round/>
              <a:headEnd/>
              <a:tailEnd/>
            </a:ln>
          </p:spPr>
          <p:txBody>
            <a:bodyPr/>
            <a:lstStyle/>
            <a:p>
              <a:endParaRPr lang="en-US" dirty="0"/>
            </a:p>
          </p:txBody>
        </p:sp>
        <p:sp>
          <p:nvSpPr>
            <p:cNvPr id="48227" name="Freeform 126"/>
            <p:cNvSpPr>
              <a:spLocks/>
            </p:cNvSpPr>
            <p:nvPr/>
          </p:nvSpPr>
          <p:spPr bwMode="auto">
            <a:xfrm>
              <a:off x="354" y="3019"/>
              <a:ext cx="17" cy="25"/>
            </a:xfrm>
            <a:custGeom>
              <a:avLst/>
              <a:gdLst>
                <a:gd name="T0" fmla="*/ 12 w 17"/>
                <a:gd name="T1" fmla="*/ 23 h 25"/>
                <a:gd name="T2" fmla="*/ 12 w 17"/>
                <a:gd name="T3" fmla="*/ 24 h 25"/>
                <a:gd name="T4" fmla="*/ 12 w 17"/>
                <a:gd name="T5" fmla="*/ 21 h 25"/>
                <a:gd name="T6" fmla="*/ 12 w 17"/>
                <a:gd name="T7" fmla="*/ 18 h 25"/>
                <a:gd name="T8" fmla="*/ 13 w 17"/>
                <a:gd name="T9" fmla="*/ 16 h 25"/>
                <a:gd name="T10" fmla="*/ 14 w 17"/>
                <a:gd name="T11" fmla="*/ 13 h 25"/>
                <a:gd name="T12" fmla="*/ 14 w 17"/>
                <a:gd name="T13" fmla="*/ 10 h 25"/>
                <a:gd name="T14" fmla="*/ 14 w 17"/>
                <a:gd name="T15" fmla="*/ 7 h 25"/>
                <a:gd name="T16" fmla="*/ 16 w 17"/>
                <a:gd name="T17" fmla="*/ 5 h 25"/>
                <a:gd name="T18" fmla="*/ 16 w 17"/>
                <a:gd name="T19" fmla="*/ 2 h 25"/>
                <a:gd name="T20" fmla="*/ 3 w 17"/>
                <a:gd name="T21" fmla="*/ 0 h 25"/>
                <a:gd name="T22" fmla="*/ 3 w 17"/>
                <a:gd name="T23" fmla="*/ 3 h 25"/>
                <a:gd name="T24" fmla="*/ 2 w 17"/>
                <a:gd name="T25" fmla="*/ 6 h 25"/>
                <a:gd name="T26" fmla="*/ 2 w 17"/>
                <a:gd name="T27" fmla="*/ 9 h 25"/>
                <a:gd name="T28" fmla="*/ 1 w 17"/>
                <a:gd name="T29" fmla="*/ 10 h 25"/>
                <a:gd name="T30" fmla="*/ 1 w 17"/>
                <a:gd name="T31" fmla="*/ 14 h 25"/>
                <a:gd name="T32" fmla="*/ 0 w 17"/>
                <a:gd name="T33" fmla="*/ 16 h 25"/>
                <a:gd name="T34" fmla="*/ 0 w 17"/>
                <a:gd name="T35" fmla="*/ 19 h 25"/>
                <a:gd name="T36" fmla="*/ 0 w 17"/>
                <a:gd name="T37" fmla="*/ 22 h 25"/>
                <a:gd name="T38" fmla="*/ 12 w 17"/>
                <a:gd name="T39" fmla="*/ 23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5"/>
                <a:gd name="T62" fmla="*/ 17 w 17"/>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5">
                  <a:moveTo>
                    <a:pt x="12" y="23"/>
                  </a:moveTo>
                  <a:lnTo>
                    <a:pt x="12" y="24"/>
                  </a:lnTo>
                  <a:lnTo>
                    <a:pt x="12" y="21"/>
                  </a:lnTo>
                  <a:lnTo>
                    <a:pt x="12" y="18"/>
                  </a:lnTo>
                  <a:lnTo>
                    <a:pt x="13" y="16"/>
                  </a:lnTo>
                  <a:lnTo>
                    <a:pt x="14" y="13"/>
                  </a:lnTo>
                  <a:lnTo>
                    <a:pt x="14" y="10"/>
                  </a:lnTo>
                  <a:lnTo>
                    <a:pt x="14" y="7"/>
                  </a:lnTo>
                  <a:lnTo>
                    <a:pt x="16" y="5"/>
                  </a:lnTo>
                  <a:lnTo>
                    <a:pt x="16" y="2"/>
                  </a:lnTo>
                  <a:lnTo>
                    <a:pt x="3" y="0"/>
                  </a:lnTo>
                  <a:lnTo>
                    <a:pt x="3" y="3"/>
                  </a:lnTo>
                  <a:lnTo>
                    <a:pt x="2" y="6"/>
                  </a:lnTo>
                  <a:lnTo>
                    <a:pt x="2" y="9"/>
                  </a:lnTo>
                  <a:lnTo>
                    <a:pt x="1" y="10"/>
                  </a:lnTo>
                  <a:lnTo>
                    <a:pt x="1" y="14"/>
                  </a:lnTo>
                  <a:lnTo>
                    <a:pt x="0" y="16"/>
                  </a:lnTo>
                  <a:lnTo>
                    <a:pt x="0" y="19"/>
                  </a:lnTo>
                  <a:lnTo>
                    <a:pt x="0" y="22"/>
                  </a:lnTo>
                  <a:lnTo>
                    <a:pt x="12" y="23"/>
                  </a:lnTo>
                </a:path>
              </a:pathLst>
            </a:custGeom>
            <a:solidFill>
              <a:srgbClr val="000000"/>
            </a:solidFill>
            <a:ln w="12700" cap="rnd">
              <a:noFill/>
              <a:round/>
              <a:headEnd/>
              <a:tailEnd/>
            </a:ln>
          </p:spPr>
          <p:txBody>
            <a:bodyPr/>
            <a:lstStyle/>
            <a:p>
              <a:endParaRPr lang="en-US" dirty="0"/>
            </a:p>
          </p:txBody>
        </p:sp>
        <p:sp>
          <p:nvSpPr>
            <p:cNvPr id="48228" name="Freeform 127"/>
            <p:cNvSpPr>
              <a:spLocks/>
            </p:cNvSpPr>
            <p:nvPr/>
          </p:nvSpPr>
          <p:spPr bwMode="auto">
            <a:xfrm>
              <a:off x="349" y="3047"/>
              <a:ext cx="17" cy="22"/>
            </a:xfrm>
            <a:custGeom>
              <a:avLst/>
              <a:gdLst>
                <a:gd name="T0" fmla="*/ 11 w 17"/>
                <a:gd name="T1" fmla="*/ 21 h 22"/>
                <a:gd name="T2" fmla="*/ 12 w 17"/>
                <a:gd name="T3" fmla="*/ 19 h 22"/>
                <a:gd name="T4" fmla="*/ 12 w 17"/>
                <a:gd name="T5" fmla="*/ 16 h 22"/>
                <a:gd name="T6" fmla="*/ 13 w 17"/>
                <a:gd name="T7" fmla="*/ 13 h 22"/>
                <a:gd name="T8" fmla="*/ 13 w 17"/>
                <a:gd name="T9" fmla="*/ 10 h 22"/>
                <a:gd name="T10" fmla="*/ 14 w 17"/>
                <a:gd name="T11" fmla="*/ 9 h 22"/>
                <a:gd name="T12" fmla="*/ 14 w 17"/>
                <a:gd name="T13" fmla="*/ 7 h 22"/>
                <a:gd name="T14" fmla="*/ 16 w 17"/>
                <a:gd name="T15" fmla="*/ 3 h 22"/>
                <a:gd name="T16" fmla="*/ 16 w 17"/>
                <a:gd name="T17" fmla="*/ 1 h 22"/>
                <a:gd name="T18" fmla="*/ 4 w 17"/>
                <a:gd name="T19" fmla="*/ 0 h 22"/>
                <a:gd name="T20" fmla="*/ 4 w 17"/>
                <a:gd name="T21" fmla="*/ 2 h 22"/>
                <a:gd name="T22" fmla="*/ 3 w 17"/>
                <a:gd name="T23" fmla="*/ 3 h 22"/>
                <a:gd name="T24" fmla="*/ 2 w 17"/>
                <a:gd name="T25" fmla="*/ 5 h 22"/>
                <a:gd name="T26" fmla="*/ 1 w 17"/>
                <a:gd name="T27" fmla="*/ 9 h 22"/>
                <a:gd name="T28" fmla="*/ 1 w 17"/>
                <a:gd name="T29" fmla="*/ 12 h 22"/>
                <a:gd name="T30" fmla="*/ 1 w 17"/>
                <a:gd name="T31" fmla="*/ 13 h 22"/>
                <a:gd name="T32" fmla="*/ 1 w 17"/>
                <a:gd name="T33" fmla="*/ 16 h 22"/>
                <a:gd name="T34" fmla="*/ 0 w 17"/>
                <a:gd name="T35" fmla="*/ 19 h 22"/>
                <a:gd name="T36" fmla="*/ 11 w 17"/>
                <a:gd name="T37" fmla="*/ 21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2"/>
                <a:gd name="T59" fmla="*/ 17 w 17"/>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2">
                  <a:moveTo>
                    <a:pt x="11" y="21"/>
                  </a:moveTo>
                  <a:lnTo>
                    <a:pt x="12" y="19"/>
                  </a:lnTo>
                  <a:lnTo>
                    <a:pt x="12" y="16"/>
                  </a:lnTo>
                  <a:lnTo>
                    <a:pt x="13" y="13"/>
                  </a:lnTo>
                  <a:lnTo>
                    <a:pt x="13" y="10"/>
                  </a:lnTo>
                  <a:lnTo>
                    <a:pt x="14" y="9"/>
                  </a:lnTo>
                  <a:lnTo>
                    <a:pt x="14" y="7"/>
                  </a:lnTo>
                  <a:lnTo>
                    <a:pt x="16" y="3"/>
                  </a:lnTo>
                  <a:lnTo>
                    <a:pt x="16" y="1"/>
                  </a:lnTo>
                  <a:lnTo>
                    <a:pt x="4" y="0"/>
                  </a:lnTo>
                  <a:lnTo>
                    <a:pt x="4" y="2"/>
                  </a:lnTo>
                  <a:lnTo>
                    <a:pt x="3" y="3"/>
                  </a:lnTo>
                  <a:lnTo>
                    <a:pt x="2" y="5"/>
                  </a:lnTo>
                  <a:lnTo>
                    <a:pt x="1" y="9"/>
                  </a:lnTo>
                  <a:lnTo>
                    <a:pt x="1" y="12"/>
                  </a:lnTo>
                  <a:lnTo>
                    <a:pt x="1" y="13"/>
                  </a:lnTo>
                  <a:lnTo>
                    <a:pt x="1" y="16"/>
                  </a:lnTo>
                  <a:lnTo>
                    <a:pt x="0" y="19"/>
                  </a:lnTo>
                  <a:lnTo>
                    <a:pt x="11" y="21"/>
                  </a:lnTo>
                </a:path>
              </a:pathLst>
            </a:custGeom>
            <a:solidFill>
              <a:srgbClr val="000000"/>
            </a:solidFill>
            <a:ln w="12700" cap="rnd">
              <a:noFill/>
              <a:round/>
              <a:headEnd/>
              <a:tailEnd/>
            </a:ln>
          </p:spPr>
          <p:txBody>
            <a:bodyPr/>
            <a:lstStyle/>
            <a:p>
              <a:endParaRPr lang="en-US" dirty="0"/>
            </a:p>
          </p:txBody>
        </p:sp>
        <p:sp>
          <p:nvSpPr>
            <p:cNvPr id="48229" name="Freeform 128"/>
            <p:cNvSpPr>
              <a:spLocks/>
            </p:cNvSpPr>
            <p:nvPr/>
          </p:nvSpPr>
          <p:spPr bwMode="auto">
            <a:xfrm>
              <a:off x="345" y="3071"/>
              <a:ext cx="17" cy="42"/>
            </a:xfrm>
            <a:custGeom>
              <a:avLst/>
              <a:gdLst>
                <a:gd name="T0" fmla="*/ 1 w 17"/>
                <a:gd name="T1" fmla="*/ 33 h 42"/>
                <a:gd name="T2" fmla="*/ 13 w 17"/>
                <a:gd name="T3" fmla="*/ 38 h 42"/>
                <a:gd name="T4" fmla="*/ 13 w 17"/>
                <a:gd name="T5" fmla="*/ 32 h 42"/>
                <a:gd name="T6" fmla="*/ 13 w 17"/>
                <a:gd name="T7" fmla="*/ 28 h 42"/>
                <a:gd name="T8" fmla="*/ 13 w 17"/>
                <a:gd name="T9" fmla="*/ 24 h 42"/>
                <a:gd name="T10" fmla="*/ 13 w 17"/>
                <a:gd name="T11" fmla="*/ 21 h 42"/>
                <a:gd name="T12" fmla="*/ 14 w 17"/>
                <a:gd name="T13" fmla="*/ 17 h 42"/>
                <a:gd name="T14" fmla="*/ 14 w 17"/>
                <a:gd name="T15" fmla="*/ 12 h 42"/>
                <a:gd name="T16" fmla="*/ 14 w 17"/>
                <a:gd name="T17" fmla="*/ 8 h 42"/>
                <a:gd name="T18" fmla="*/ 16 w 17"/>
                <a:gd name="T19" fmla="*/ 3 h 42"/>
                <a:gd name="T20" fmla="*/ 3 w 17"/>
                <a:gd name="T21" fmla="*/ 0 h 42"/>
                <a:gd name="T22" fmla="*/ 2 w 17"/>
                <a:gd name="T23" fmla="*/ 6 h 42"/>
                <a:gd name="T24" fmla="*/ 1 w 17"/>
                <a:gd name="T25" fmla="*/ 11 h 42"/>
                <a:gd name="T26" fmla="*/ 1 w 17"/>
                <a:gd name="T27" fmla="*/ 16 h 42"/>
                <a:gd name="T28" fmla="*/ 1 w 17"/>
                <a:gd name="T29" fmla="*/ 20 h 42"/>
                <a:gd name="T30" fmla="*/ 1 w 17"/>
                <a:gd name="T31" fmla="*/ 24 h 42"/>
                <a:gd name="T32" fmla="*/ 1 w 17"/>
                <a:gd name="T33" fmla="*/ 28 h 42"/>
                <a:gd name="T34" fmla="*/ 1 w 17"/>
                <a:gd name="T35" fmla="*/ 31 h 42"/>
                <a:gd name="T36" fmla="*/ 0 w 17"/>
                <a:gd name="T37" fmla="*/ 37 h 42"/>
                <a:gd name="T38" fmla="*/ 12 w 17"/>
                <a:gd name="T39" fmla="*/ 41 h 42"/>
                <a:gd name="T40" fmla="*/ 1 w 17"/>
                <a:gd name="T41" fmla="*/ 33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42"/>
                <a:gd name="T65" fmla="*/ 17 w 17"/>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42">
                  <a:moveTo>
                    <a:pt x="1" y="33"/>
                  </a:moveTo>
                  <a:lnTo>
                    <a:pt x="13" y="38"/>
                  </a:lnTo>
                  <a:lnTo>
                    <a:pt x="13" y="32"/>
                  </a:lnTo>
                  <a:lnTo>
                    <a:pt x="13" y="28"/>
                  </a:lnTo>
                  <a:lnTo>
                    <a:pt x="13" y="24"/>
                  </a:lnTo>
                  <a:lnTo>
                    <a:pt x="13" y="21"/>
                  </a:lnTo>
                  <a:lnTo>
                    <a:pt x="14" y="17"/>
                  </a:lnTo>
                  <a:lnTo>
                    <a:pt x="14" y="12"/>
                  </a:lnTo>
                  <a:lnTo>
                    <a:pt x="14" y="8"/>
                  </a:lnTo>
                  <a:lnTo>
                    <a:pt x="16" y="3"/>
                  </a:lnTo>
                  <a:lnTo>
                    <a:pt x="3" y="0"/>
                  </a:lnTo>
                  <a:lnTo>
                    <a:pt x="2" y="6"/>
                  </a:lnTo>
                  <a:lnTo>
                    <a:pt x="1" y="11"/>
                  </a:lnTo>
                  <a:lnTo>
                    <a:pt x="1" y="16"/>
                  </a:lnTo>
                  <a:lnTo>
                    <a:pt x="1" y="20"/>
                  </a:lnTo>
                  <a:lnTo>
                    <a:pt x="1" y="24"/>
                  </a:lnTo>
                  <a:lnTo>
                    <a:pt x="1" y="28"/>
                  </a:lnTo>
                  <a:lnTo>
                    <a:pt x="1" y="31"/>
                  </a:lnTo>
                  <a:lnTo>
                    <a:pt x="0" y="37"/>
                  </a:lnTo>
                  <a:lnTo>
                    <a:pt x="12" y="41"/>
                  </a:lnTo>
                  <a:lnTo>
                    <a:pt x="1" y="33"/>
                  </a:lnTo>
                </a:path>
              </a:pathLst>
            </a:custGeom>
            <a:solidFill>
              <a:srgbClr val="000000"/>
            </a:solidFill>
            <a:ln w="12700" cap="rnd">
              <a:noFill/>
              <a:round/>
              <a:headEnd/>
              <a:tailEnd/>
            </a:ln>
          </p:spPr>
          <p:txBody>
            <a:bodyPr/>
            <a:lstStyle/>
            <a:p>
              <a:endParaRPr lang="en-US" dirty="0"/>
            </a:p>
          </p:txBody>
        </p:sp>
        <p:sp>
          <p:nvSpPr>
            <p:cNvPr id="48230" name="Freeform 129"/>
            <p:cNvSpPr>
              <a:spLocks/>
            </p:cNvSpPr>
            <p:nvPr/>
          </p:nvSpPr>
          <p:spPr bwMode="auto">
            <a:xfrm>
              <a:off x="345" y="3109"/>
              <a:ext cx="17" cy="25"/>
            </a:xfrm>
            <a:custGeom>
              <a:avLst/>
              <a:gdLst>
                <a:gd name="T0" fmla="*/ 16 w 17"/>
                <a:gd name="T1" fmla="*/ 16 h 25"/>
                <a:gd name="T2" fmla="*/ 0 w 17"/>
                <a:gd name="T3" fmla="*/ 16 h 25"/>
                <a:gd name="T4" fmla="*/ 0 w 17"/>
                <a:gd name="T5" fmla="*/ 22 h 25"/>
                <a:gd name="T6" fmla="*/ 16 w 17"/>
                <a:gd name="T7" fmla="*/ 24 h 25"/>
                <a:gd name="T8" fmla="*/ 16 w 17"/>
                <a:gd name="T9" fmla="*/ 22 h 25"/>
                <a:gd name="T10" fmla="*/ 16 w 17"/>
                <a:gd name="T11" fmla="*/ 18 h 25"/>
                <a:gd name="T12" fmla="*/ 16 w 17"/>
                <a:gd name="T13" fmla="*/ 13 h 25"/>
                <a:gd name="T14" fmla="*/ 16 w 17"/>
                <a:gd name="T15" fmla="*/ 8 h 25"/>
                <a:gd name="T16" fmla="*/ 16 w 17"/>
                <a:gd name="T17" fmla="*/ 4 h 25"/>
                <a:gd name="T18" fmla="*/ 1 w 17"/>
                <a:gd name="T19" fmla="*/ 0 h 25"/>
                <a:gd name="T20" fmla="*/ 14 w 17"/>
                <a:gd name="T21" fmla="*/ 7 h 25"/>
                <a:gd name="T22" fmla="*/ 1 w 17"/>
                <a:gd name="T23" fmla="*/ 5 h 25"/>
                <a:gd name="T24" fmla="*/ 1 w 17"/>
                <a:gd name="T25" fmla="*/ 8 h 25"/>
                <a:gd name="T26" fmla="*/ 1 w 17"/>
                <a:gd name="T27" fmla="*/ 13 h 25"/>
                <a:gd name="T28" fmla="*/ 1 w 17"/>
                <a:gd name="T29" fmla="*/ 17 h 25"/>
                <a:gd name="T30" fmla="*/ 0 w 17"/>
                <a:gd name="T31" fmla="*/ 21 h 25"/>
                <a:gd name="T32" fmla="*/ 0 w 17"/>
                <a:gd name="T33" fmla="*/ 22 h 25"/>
                <a:gd name="T34" fmla="*/ 16 w 17"/>
                <a:gd name="T35" fmla="*/ 22 h 25"/>
                <a:gd name="T36" fmla="*/ 16 w 17"/>
                <a:gd name="T37" fmla="*/ 16 h 25"/>
                <a:gd name="T38" fmla="*/ 0 w 17"/>
                <a:gd name="T39" fmla="*/ 16 h 25"/>
                <a:gd name="T40" fmla="*/ 16 w 17"/>
                <a:gd name="T41" fmla="*/ 16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5"/>
                <a:gd name="T65" fmla="*/ 17 w 17"/>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5">
                  <a:moveTo>
                    <a:pt x="16" y="16"/>
                  </a:moveTo>
                  <a:lnTo>
                    <a:pt x="0" y="16"/>
                  </a:lnTo>
                  <a:lnTo>
                    <a:pt x="0" y="22"/>
                  </a:lnTo>
                  <a:lnTo>
                    <a:pt x="16" y="24"/>
                  </a:lnTo>
                  <a:lnTo>
                    <a:pt x="16" y="22"/>
                  </a:lnTo>
                  <a:lnTo>
                    <a:pt x="16" y="18"/>
                  </a:lnTo>
                  <a:lnTo>
                    <a:pt x="16" y="13"/>
                  </a:lnTo>
                  <a:lnTo>
                    <a:pt x="16" y="8"/>
                  </a:lnTo>
                  <a:lnTo>
                    <a:pt x="16" y="4"/>
                  </a:lnTo>
                  <a:lnTo>
                    <a:pt x="1" y="0"/>
                  </a:lnTo>
                  <a:lnTo>
                    <a:pt x="14" y="7"/>
                  </a:lnTo>
                  <a:lnTo>
                    <a:pt x="1" y="5"/>
                  </a:lnTo>
                  <a:lnTo>
                    <a:pt x="1" y="8"/>
                  </a:lnTo>
                  <a:lnTo>
                    <a:pt x="1" y="13"/>
                  </a:lnTo>
                  <a:lnTo>
                    <a:pt x="1" y="17"/>
                  </a:lnTo>
                  <a:lnTo>
                    <a:pt x="0" y="21"/>
                  </a:lnTo>
                  <a:lnTo>
                    <a:pt x="0" y="22"/>
                  </a:lnTo>
                  <a:lnTo>
                    <a:pt x="16" y="22"/>
                  </a:lnTo>
                  <a:lnTo>
                    <a:pt x="16" y="16"/>
                  </a:lnTo>
                  <a:lnTo>
                    <a:pt x="0" y="16"/>
                  </a:lnTo>
                  <a:lnTo>
                    <a:pt x="16" y="16"/>
                  </a:lnTo>
                </a:path>
              </a:pathLst>
            </a:custGeom>
            <a:solidFill>
              <a:srgbClr val="000000"/>
            </a:solidFill>
            <a:ln w="12700" cap="rnd">
              <a:noFill/>
              <a:round/>
              <a:headEnd/>
              <a:tailEnd/>
            </a:ln>
          </p:spPr>
          <p:txBody>
            <a:bodyPr/>
            <a:lstStyle/>
            <a:p>
              <a:endParaRPr lang="en-US" dirty="0"/>
            </a:p>
          </p:txBody>
        </p:sp>
        <p:sp>
          <p:nvSpPr>
            <p:cNvPr id="48231" name="Freeform 130"/>
            <p:cNvSpPr>
              <a:spLocks/>
            </p:cNvSpPr>
            <p:nvPr/>
          </p:nvSpPr>
          <p:spPr bwMode="auto">
            <a:xfrm>
              <a:off x="345" y="3129"/>
              <a:ext cx="17" cy="24"/>
            </a:xfrm>
            <a:custGeom>
              <a:avLst/>
              <a:gdLst>
                <a:gd name="T0" fmla="*/ 14 w 17"/>
                <a:gd name="T1" fmla="*/ 23 h 24"/>
                <a:gd name="T2" fmla="*/ 14 w 17"/>
                <a:gd name="T3" fmla="*/ 21 h 24"/>
                <a:gd name="T4" fmla="*/ 14 w 17"/>
                <a:gd name="T5" fmla="*/ 18 h 24"/>
                <a:gd name="T6" fmla="*/ 14 w 17"/>
                <a:gd name="T7" fmla="*/ 16 h 24"/>
                <a:gd name="T8" fmla="*/ 16 w 17"/>
                <a:gd name="T9" fmla="*/ 12 h 24"/>
                <a:gd name="T10" fmla="*/ 16 w 17"/>
                <a:gd name="T11" fmla="*/ 7 h 24"/>
                <a:gd name="T12" fmla="*/ 16 w 17"/>
                <a:gd name="T13" fmla="*/ 4 h 24"/>
                <a:gd name="T14" fmla="*/ 16 w 17"/>
                <a:gd name="T15" fmla="*/ 2 h 24"/>
                <a:gd name="T16" fmla="*/ 16 w 17"/>
                <a:gd name="T17" fmla="*/ 0 h 24"/>
                <a:gd name="T18" fmla="*/ 0 w 17"/>
                <a:gd name="T19" fmla="*/ 0 h 24"/>
                <a:gd name="T20" fmla="*/ 0 w 17"/>
                <a:gd name="T21" fmla="*/ 2 h 24"/>
                <a:gd name="T22" fmla="*/ 0 w 17"/>
                <a:gd name="T23" fmla="*/ 4 h 24"/>
                <a:gd name="T24" fmla="*/ 0 w 17"/>
                <a:gd name="T25" fmla="*/ 7 h 24"/>
                <a:gd name="T26" fmla="*/ 0 w 17"/>
                <a:gd name="T27" fmla="*/ 11 h 24"/>
                <a:gd name="T28" fmla="*/ 0 w 17"/>
                <a:gd name="T29" fmla="*/ 14 h 24"/>
                <a:gd name="T30" fmla="*/ 0 w 17"/>
                <a:gd name="T31" fmla="*/ 18 h 24"/>
                <a:gd name="T32" fmla="*/ 0 w 17"/>
                <a:gd name="T33" fmla="*/ 21 h 24"/>
                <a:gd name="T34" fmla="*/ 0 w 17"/>
                <a:gd name="T35" fmla="*/ 23 h 24"/>
                <a:gd name="T36" fmla="*/ 0 w 17"/>
                <a:gd name="T37" fmla="*/ 22 h 24"/>
                <a:gd name="T38" fmla="*/ 14 w 17"/>
                <a:gd name="T39" fmla="*/ 23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4"/>
                <a:gd name="T62" fmla="*/ 17 w 17"/>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4">
                  <a:moveTo>
                    <a:pt x="14" y="23"/>
                  </a:moveTo>
                  <a:lnTo>
                    <a:pt x="14" y="21"/>
                  </a:lnTo>
                  <a:lnTo>
                    <a:pt x="14" y="18"/>
                  </a:lnTo>
                  <a:lnTo>
                    <a:pt x="14" y="16"/>
                  </a:lnTo>
                  <a:lnTo>
                    <a:pt x="16" y="12"/>
                  </a:lnTo>
                  <a:lnTo>
                    <a:pt x="16" y="7"/>
                  </a:lnTo>
                  <a:lnTo>
                    <a:pt x="16" y="4"/>
                  </a:lnTo>
                  <a:lnTo>
                    <a:pt x="16" y="2"/>
                  </a:lnTo>
                  <a:lnTo>
                    <a:pt x="16" y="0"/>
                  </a:lnTo>
                  <a:lnTo>
                    <a:pt x="0" y="0"/>
                  </a:lnTo>
                  <a:lnTo>
                    <a:pt x="0" y="2"/>
                  </a:lnTo>
                  <a:lnTo>
                    <a:pt x="0" y="4"/>
                  </a:lnTo>
                  <a:lnTo>
                    <a:pt x="0" y="7"/>
                  </a:lnTo>
                  <a:lnTo>
                    <a:pt x="0" y="11"/>
                  </a:lnTo>
                  <a:lnTo>
                    <a:pt x="0" y="14"/>
                  </a:lnTo>
                  <a:lnTo>
                    <a:pt x="0" y="18"/>
                  </a:lnTo>
                  <a:lnTo>
                    <a:pt x="0" y="21"/>
                  </a:lnTo>
                  <a:lnTo>
                    <a:pt x="0" y="23"/>
                  </a:lnTo>
                  <a:lnTo>
                    <a:pt x="0" y="22"/>
                  </a:lnTo>
                  <a:lnTo>
                    <a:pt x="14" y="23"/>
                  </a:lnTo>
                </a:path>
              </a:pathLst>
            </a:custGeom>
            <a:solidFill>
              <a:srgbClr val="000000"/>
            </a:solidFill>
            <a:ln w="12700" cap="rnd">
              <a:noFill/>
              <a:round/>
              <a:headEnd/>
              <a:tailEnd/>
            </a:ln>
          </p:spPr>
          <p:txBody>
            <a:bodyPr/>
            <a:lstStyle/>
            <a:p>
              <a:endParaRPr lang="en-US" dirty="0"/>
            </a:p>
          </p:txBody>
        </p:sp>
        <p:sp>
          <p:nvSpPr>
            <p:cNvPr id="48232" name="Freeform 131"/>
            <p:cNvSpPr>
              <a:spLocks/>
            </p:cNvSpPr>
            <p:nvPr/>
          </p:nvSpPr>
          <p:spPr bwMode="auto">
            <a:xfrm>
              <a:off x="337" y="3157"/>
              <a:ext cx="19" cy="235"/>
            </a:xfrm>
            <a:custGeom>
              <a:avLst/>
              <a:gdLst>
                <a:gd name="T0" fmla="*/ 12 w 19"/>
                <a:gd name="T1" fmla="*/ 234 h 235"/>
                <a:gd name="T2" fmla="*/ 13 w 19"/>
                <a:gd name="T3" fmla="*/ 222 h 235"/>
                <a:gd name="T4" fmla="*/ 13 w 19"/>
                <a:gd name="T5" fmla="*/ 211 h 235"/>
                <a:gd name="T6" fmla="*/ 13 w 19"/>
                <a:gd name="T7" fmla="*/ 197 h 235"/>
                <a:gd name="T8" fmla="*/ 13 w 19"/>
                <a:gd name="T9" fmla="*/ 185 h 235"/>
                <a:gd name="T10" fmla="*/ 13 w 19"/>
                <a:gd name="T11" fmla="*/ 172 h 235"/>
                <a:gd name="T12" fmla="*/ 13 w 19"/>
                <a:gd name="T13" fmla="*/ 158 h 235"/>
                <a:gd name="T14" fmla="*/ 13 w 19"/>
                <a:gd name="T15" fmla="*/ 143 h 235"/>
                <a:gd name="T16" fmla="*/ 13 w 19"/>
                <a:gd name="T17" fmla="*/ 130 h 235"/>
                <a:gd name="T18" fmla="*/ 14 w 19"/>
                <a:gd name="T19" fmla="*/ 114 h 235"/>
                <a:gd name="T20" fmla="*/ 14 w 19"/>
                <a:gd name="T21" fmla="*/ 98 h 235"/>
                <a:gd name="T22" fmla="*/ 14 w 19"/>
                <a:gd name="T23" fmla="*/ 83 h 235"/>
                <a:gd name="T24" fmla="*/ 14 w 19"/>
                <a:gd name="T25" fmla="*/ 67 h 235"/>
                <a:gd name="T26" fmla="*/ 15 w 19"/>
                <a:gd name="T27" fmla="*/ 52 h 235"/>
                <a:gd name="T28" fmla="*/ 16 w 19"/>
                <a:gd name="T29" fmla="*/ 35 h 235"/>
                <a:gd name="T30" fmla="*/ 17 w 19"/>
                <a:gd name="T31" fmla="*/ 19 h 235"/>
                <a:gd name="T32" fmla="*/ 18 w 19"/>
                <a:gd name="T33" fmla="*/ 1 h 235"/>
                <a:gd name="T34" fmla="*/ 6 w 19"/>
                <a:gd name="T35" fmla="*/ 0 h 235"/>
                <a:gd name="T36" fmla="*/ 5 w 19"/>
                <a:gd name="T37" fmla="*/ 18 h 235"/>
                <a:gd name="T38" fmla="*/ 4 w 19"/>
                <a:gd name="T39" fmla="*/ 33 h 235"/>
                <a:gd name="T40" fmla="*/ 3 w 19"/>
                <a:gd name="T41" fmla="*/ 51 h 235"/>
                <a:gd name="T42" fmla="*/ 2 w 19"/>
                <a:gd name="T43" fmla="*/ 67 h 235"/>
                <a:gd name="T44" fmla="*/ 2 w 19"/>
                <a:gd name="T45" fmla="*/ 83 h 235"/>
                <a:gd name="T46" fmla="*/ 2 w 19"/>
                <a:gd name="T47" fmla="*/ 98 h 235"/>
                <a:gd name="T48" fmla="*/ 2 w 19"/>
                <a:gd name="T49" fmla="*/ 114 h 235"/>
                <a:gd name="T50" fmla="*/ 1 w 19"/>
                <a:gd name="T51" fmla="*/ 130 h 235"/>
                <a:gd name="T52" fmla="*/ 1 w 19"/>
                <a:gd name="T53" fmla="*/ 143 h 235"/>
                <a:gd name="T54" fmla="*/ 1 w 19"/>
                <a:gd name="T55" fmla="*/ 158 h 235"/>
                <a:gd name="T56" fmla="*/ 1 w 19"/>
                <a:gd name="T57" fmla="*/ 172 h 235"/>
                <a:gd name="T58" fmla="*/ 1 w 19"/>
                <a:gd name="T59" fmla="*/ 185 h 235"/>
                <a:gd name="T60" fmla="*/ 0 w 19"/>
                <a:gd name="T61" fmla="*/ 197 h 235"/>
                <a:gd name="T62" fmla="*/ 0 w 19"/>
                <a:gd name="T63" fmla="*/ 211 h 235"/>
                <a:gd name="T64" fmla="*/ 0 w 19"/>
                <a:gd name="T65" fmla="*/ 222 h 235"/>
                <a:gd name="T66" fmla="*/ 0 w 19"/>
                <a:gd name="T67" fmla="*/ 234 h 235"/>
                <a:gd name="T68" fmla="*/ 12 w 19"/>
                <a:gd name="T69" fmla="*/ 234 h 2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
                <a:gd name="T106" fmla="*/ 0 h 235"/>
                <a:gd name="T107" fmla="*/ 19 w 19"/>
                <a:gd name="T108" fmla="*/ 235 h 2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 h="235">
                  <a:moveTo>
                    <a:pt x="12" y="234"/>
                  </a:moveTo>
                  <a:lnTo>
                    <a:pt x="13" y="222"/>
                  </a:lnTo>
                  <a:lnTo>
                    <a:pt x="13" y="211"/>
                  </a:lnTo>
                  <a:lnTo>
                    <a:pt x="13" y="197"/>
                  </a:lnTo>
                  <a:lnTo>
                    <a:pt x="13" y="185"/>
                  </a:lnTo>
                  <a:lnTo>
                    <a:pt x="13" y="172"/>
                  </a:lnTo>
                  <a:lnTo>
                    <a:pt x="13" y="158"/>
                  </a:lnTo>
                  <a:lnTo>
                    <a:pt x="13" y="143"/>
                  </a:lnTo>
                  <a:lnTo>
                    <a:pt x="13" y="130"/>
                  </a:lnTo>
                  <a:lnTo>
                    <a:pt x="14" y="114"/>
                  </a:lnTo>
                  <a:lnTo>
                    <a:pt x="14" y="98"/>
                  </a:lnTo>
                  <a:lnTo>
                    <a:pt x="14" y="83"/>
                  </a:lnTo>
                  <a:lnTo>
                    <a:pt x="14" y="67"/>
                  </a:lnTo>
                  <a:lnTo>
                    <a:pt x="15" y="52"/>
                  </a:lnTo>
                  <a:lnTo>
                    <a:pt x="16" y="35"/>
                  </a:lnTo>
                  <a:lnTo>
                    <a:pt x="17" y="19"/>
                  </a:lnTo>
                  <a:lnTo>
                    <a:pt x="18" y="1"/>
                  </a:lnTo>
                  <a:lnTo>
                    <a:pt x="6" y="0"/>
                  </a:lnTo>
                  <a:lnTo>
                    <a:pt x="5" y="18"/>
                  </a:lnTo>
                  <a:lnTo>
                    <a:pt x="4" y="33"/>
                  </a:lnTo>
                  <a:lnTo>
                    <a:pt x="3" y="51"/>
                  </a:lnTo>
                  <a:lnTo>
                    <a:pt x="2" y="67"/>
                  </a:lnTo>
                  <a:lnTo>
                    <a:pt x="2" y="83"/>
                  </a:lnTo>
                  <a:lnTo>
                    <a:pt x="2" y="98"/>
                  </a:lnTo>
                  <a:lnTo>
                    <a:pt x="2" y="114"/>
                  </a:lnTo>
                  <a:lnTo>
                    <a:pt x="1" y="130"/>
                  </a:lnTo>
                  <a:lnTo>
                    <a:pt x="1" y="143"/>
                  </a:lnTo>
                  <a:lnTo>
                    <a:pt x="1" y="158"/>
                  </a:lnTo>
                  <a:lnTo>
                    <a:pt x="1" y="172"/>
                  </a:lnTo>
                  <a:lnTo>
                    <a:pt x="1" y="185"/>
                  </a:lnTo>
                  <a:lnTo>
                    <a:pt x="0" y="197"/>
                  </a:lnTo>
                  <a:lnTo>
                    <a:pt x="0" y="211"/>
                  </a:lnTo>
                  <a:lnTo>
                    <a:pt x="0" y="222"/>
                  </a:lnTo>
                  <a:lnTo>
                    <a:pt x="0" y="234"/>
                  </a:lnTo>
                  <a:lnTo>
                    <a:pt x="12" y="234"/>
                  </a:lnTo>
                </a:path>
              </a:pathLst>
            </a:custGeom>
            <a:solidFill>
              <a:srgbClr val="000000"/>
            </a:solidFill>
            <a:ln w="12700" cap="rnd">
              <a:noFill/>
              <a:round/>
              <a:headEnd/>
              <a:tailEnd/>
            </a:ln>
          </p:spPr>
          <p:txBody>
            <a:bodyPr/>
            <a:lstStyle/>
            <a:p>
              <a:endParaRPr lang="en-US" dirty="0"/>
            </a:p>
          </p:txBody>
        </p:sp>
        <p:sp>
          <p:nvSpPr>
            <p:cNvPr id="48233" name="Freeform 132"/>
            <p:cNvSpPr>
              <a:spLocks/>
            </p:cNvSpPr>
            <p:nvPr/>
          </p:nvSpPr>
          <p:spPr bwMode="auto">
            <a:xfrm>
              <a:off x="317" y="3397"/>
              <a:ext cx="31" cy="341"/>
            </a:xfrm>
            <a:custGeom>
              <a:avLst/>
              <a:gdLst>
                <a:gd name="T0" fmla="*/ 13 w 31"/>
                <a:gd name="T1" fmla="*/ 340 h 341"/>
                <a:gd name="T2" fmla="*/ 13 w 31"/>
                <a:gd name="T3" fmla="*/ 318 h 341"/>
                <a:gd name="T4" fmla="*/ 13 w 31"/>
                <a:gd name="T5" fmla="*/ 297 h 341"/>
                <a:gd name="T6" fmla="*/ 14 w 31"/>
                <a:gd name="T7" fmla="*/ 276 h 341"/>
                <a:gd name="T8" fmla="*/ 15 w 31"/>
                <a:gd name="T9" fmla="*/ 255 h 341"/>
                <a:gd name="T10" fmla="*/ 16 w 31"/>
                <a:gd name="T11" fmla="*/ 233 h 341"/>
                <a:gd name="T12" fmla="*/ 17 w 31"/>
                <a:gd name="T13" fmla="*/ 212 h 341"/>
                <a:gd name="T14" fmla="*/ 18 w 31"/>
                <a:gd name="T15" fmla="*/ 192 h 341"/>
                <a:gd name="T16" fmla="*/ 19 w 31"/>
                <a:gd name="T17" fmla="*/ 170 h 341"/>
                <a:gd name="T18" fmla="*/ 20 w 31"/>
                <a:gd name="T19" fmla="*/ 149 h 341"/>
                <a:gd name="T20" fmla="*/ 23 w 31"/>
                <a:gd name="T21" fmla="*/ 128 h 341"/>
                <a:gd name="T22" fmla="*/ 23 w 31"/>
                <a:gd name="T23" fmla="*/ 107 h 341"/>
                <a:gd name="T24" fmla="*/ 25 w 31"/>
                <a:gd name="T25" fmla="*/ 85 h 341"/>
                <a:gd name="T26" fmla="*/ 27 w 31"/>
                <a:gd name="T27" fmla="*/ 64 h 341"/>
                <a:gd name="T28" fmla="*/ 28 w 31"/>
                <a:gd name="T29" fmla="*/ 42 h 341"/>
                <a:gd name="T30" fmla="*/ 29 w 31"/>
                <a:gd name="T31" fmla="*/ 22 h 341"/>
                <a:gd name="T32" fmla="*/ 30 w 31"/>
                <a:gd name="T33" fmla="*/ 0 h 341"/>
                <a:gd name="T34" fmla="*/ 17 w 31"/>
                <a:gd name="T35" fmla="*/ 0 h 341"/>
                <a:gd name="T36" fmla="*/ 16 w 31"/>
                <a:gd name="T37" fmla="*/ 20 h 341"/>
                <a:gd name="T38" fmla="*/ 14 w 31"/>
                <a:gd name="T39" fmla="*/ 41 h 341"/>
                <a:gd name="T40" fmla="*/ 13 w 31"/>
                <a:gd name="T41" fmla="*/ 62 h 341"/>
                <a:gd name="T42" fmla="*/ 12 w 31"/>
                <a:gd name="T43" fmla="*/ 84 h 341"/>
                <a:gd name="T44" fmla="*/ 10 w 31"/>
                <a:gd name="T45" fmla="*/ 105 h 341"/>
                <a:gd name="T46" fmla="*/ 9 w 31"/>
                <a:gd name="T47" fmla="*/ 127 h 341"/>
                <a:gd name="T48" fmla="*/ 7 w 31"/>
                <a:gd name="T49" fmla="*/ 147 h 341"/>
                <a:gd name="T50" fmla="*/ 6 w 31"/>
                <a:gd name="T51" fmla="*/ 169 h 341"/>
                <a:gd name="T52" fmla="*/ 4 w 31"/>
                <a:gd name="T53" fmla="*/ 190 h 341"/>
                <a:gd name="T54" fmla="*/ 3 w 31"/>
                <a:gd name="T55" fmla="*/ 211 h 341"/>
                <a:gd name="T56" fmla="*/ 3 w 31"/>
                <a:gd name="T57" fmla="*/ 233 h 341"/>
                <a:gd name="T58" fmla="*/ 2 w 31"/>
                <a:gd name="T59" fmla="*/ 255 h 341"/>
                <a:gd name="T60" fmla="*/ 1 w 31"/>
                <a:gd name="T61" fmla="*/ 276 h 341"/>
                <a:gd name="T62" fmla="*/ 0 w 31"/>
                <a:gd name="T63" fmla="*/ 297 h 341"/>
                <a:gd name="T64" fmla="*/ 0 w 31"/>
                <a:gd name="T65" fmla="*/ 318 h 341"/>
                <a:gd name="T66" fmla="*/ 0 w 31"/>
                <a:gd name="T67" fmla="*/ 340 h 341"/>
                <a:gd name="T68" fmla="*/ 13 w 31"/>
                <a:gd name="T69" fmla="*/ 340 h 34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1"/>
                <a:gd name="T106" fmla="*/ 0 h 341"/>
                <a:gd name="T107" fmla="*/ 31 w 31"/>
                <a:gd name="T108" fmla="*/ 341 h 34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1" h="341">
                  <a:moveTo>
                    <a:pt x="13" y="340"/>
                  </a:moveTo>
                  <a:lnTo>
                    <a:pt x="13" y="318"/>
                  </a:lnTo>
                  <a:lnTo>
                    <a:pt x="13" y="297"/>
                  </a:lnTo>
                  <a:lnTo>
                    <a:pt x="14" y="276"/>
                  </a:lnTo>
                  <a:lnTo>
                    <a:pt x="15" y="255"/>
                  </a:lnTo>
                  <a:lnTo>
                    <a:pt x="16" y="233"/>
                  </a:lnTo>
                  <a:lnTo>
                    <a:pt x="17" y="212"/>
                  </a:lnTo>
                  <a:lnTo>
                    <a:pt x="18" y="192"/>
                  </a:lnTo>
                  <a:lnTo>
                    <a:pt x="19" y="170"/>
                  </a:lnTo>
                  <a:lnTo>
                    <a:pt x="20" y="149"/>
                  </a:lnTo>
                  <a:lnTo>
                    <a:pt x="23" y="128"/>
                  </a:lnTo>
                  <a:lnTo>
                    <a:pt x="23" y="107"/>
                  </a:lnTo>
                  <a:lnTo>
                    <a:pt x="25" y="85"/>
                  </a:lnTo>
                  <a:lnTo>
                    <a:pt x="27" y="64"/>
                  </a:lnTo>
                  <a:lnTo>
                    <a:pt x="28" y="42"/>
                  </a:lnTo>
                  <a:lnTo>
                    <a:pt x="29" y="22"/>
                  </a:lnTo>
                  <a:lnTo>
                    <a:pt x="30" y="0"/>
                  </a:lnTo>
                  <a:lnTo>
                    <a:pt x="17" y="0"/>
                  </a:lnTo>
                  <a:lnTo>
                    <a:pt x="16" y="20"/>
                  </a:lnTo>
                  <a:lnTo>
                    <a:pt x="14" y="41"/>
                  </a:lnTo>
                  <a:lnTo>
                    <a:pt x="13" y="62"/>
                  </a:lnTo>
                  <a:lnTo>
                    <a:pt x="12" y="84"/>
                  </a:lnTo>
                  <a:lnTo>
                    <a:pt x="10" y="105"/>
                  </a:lnTo>
                  <a:lnTo>
                    <a:pt x="9" y="127"/>
                  </a:lnTo>
                  <a:lnTo>
                    <a:pt x="7" y="147"/>
                  </a:lnTo>
                  <a:lnTo>
                    <a:pt x="6" y="169"/>
                  </a:lnTo>
                  <a:lnTo>
                    <a:pt x="4" y="190"/>
                  </a:lnTo>
                  <a:lnTo>
                    <a:pt x="3" y="211"/>
                  </a:lnTo>
                  <a:lnTo>
                    <a:pt x="3" y="233"/>
                  </a:lnTo>
                  <a:lnTo>
                    <a:pt x="2" y="255"/>
                  </a:lnTo>
                  <a:lnTo>
                    <a:pt x="1" y="276"/>
                  </a:lnTo>
                  <a:lnTo>
                    <a:pt x="0" y="297"/>
                  </a:lnTo>
                  <a:lnTo>
                    <a:pt x="0" y="318"/>
                  </a:lnTo>
                  <a:lnTo>
                    <a:pt x="0" y="340"/>
                  </a:lnTo>
                  <a:lnTo>
                    <a:pt x="13" y="340"/>
                  </a:lnTo>
                </a:path>
              </a:pathLst>
            </a:custGeom>
            <a:solidFill>
              <a:srgbClr val="000000"/>
            </a:solidFill>
            <a:ln w="12700" cap="rnd">
              <a:noFill/>
              <a:round/>
              <a:headEnd/>
              <a:tailEnd/>
            </a:ln>
          </p:spPr>
          <p:txBody>
            <a:bodyPr/>
            <a:lstStyle/>
            <a:p>
              <a:endParaRPr lang="en-US" dirty="0"/>
            </a:p>
          </p:txBody>
        </p:sp>
        <p:sp>
          <p:nvSpPr>
            <p:cNvPr id="48234" name="Freeform 133"/>
            <p:cNvSpPr>
              <a:spLocks/>
            </p:cNvSpPr>
            <p:nvPr/>
          </p:nvSpPr>
          <p:spPr bwMode="auto">
            <a:xfrm>
              <a:off x="317" y="3743"/>
              <a:ext cx="17" cy="29"/>
            </a:xfrm>
            <a:custGeom>
              <a:avLst/>
              <a:gdLst>
                <a:gd name="T0" fmla="*/ 11 w 17"/>
                <a:gd name="T1" fmla="*/ 16 h 29"/>
                <a:gd name="T2" fmla="*/ 14 w 17"/>
                <a:gd name="T3" fmla="*/ 16 h 29"/>
                <a:gd name="T4" fmla="*/ 16 w 17"/>
                <a:gd name="T5" fmla="*/ 16 h 29"/>
                <a:gd name="T6" fmla="*/ 14 w 17"/>
                <a:gd name="T7" fmla="*/ 15 h 29"/>
                <a:gd name="T8" fmla="*/ 14 w 17"/>
                <a:gd name="T9" fmla="*/ 12 h 29"/>
                <a:gd name="T10" fmla="*/ 13 w 17"/>
                <a:gd name="T11" fmla="*/ 7 h 29"/>
                <a:gd name="T12" fmla="*/ 12 w 17"/>
                <a:gd name="T13" fmla="*/ 5 h 29"/>
                <a:gd name="T14" fmla="*/ 12 w 17"/>
                <a:gd name="T15" fmla="*/ 2 h 29"/>
                <a:gd name="T16" fmla="*/ 12 w 17"/>
                <a:gd name="T17" fmla="*/ 0 h 29"/>
                <a:gd name="T18" fmla="*/ 0 w 17"/>
                <a:gd name="T19" fmla="*/ 0 h 29"/>
                <a:gd name="T20" fmla="*/ 0 w 17"/>
                <a:gd name="T21" fmla="*/ 2 h 29"/>
                <a:gd name="T22" fmla="*/ 0 w 17"/>
                <a:gd name="T23" fmla="*/ 7 h 29"/>
                <a:gd name="T24" fmla="*/ 1 w 17"/>
                <a:gd name="T25" fmla="*/ 10 h 29"/>
                <a:gd name="T26" fmla="*/ 1 w 17"/>
                <a:gd name="T27" fmla="*/ 14 h 29"/>
                <a:gd name="T28" fmla="*/ 2 w 17"/>
                <a:gd name="T29" fmla="*/ 17 h 29"/>
                <a:gd name="T30" fmla="*/ 3 w 17"/>
                <a:gd name="T31" fmla="*/ 21 h 29"/>
                <a:gd name="T32" fmla="*/ 5 w 17"/>
                <a:gd name="T33" fmla="*/ 26 h 29"/>
                <a:gd name="T34" fmla="*/ 9 w 17"/>
                <a:gd name="T35" fmla="*/ 28 h 29"/>
                <a:gd name="T36" fmla="*/ 13 w 17"/>
                <a:gd name="T37" fmla="*/ 28 h 29"/>
                <a:gd name="T38" fmla="*/ 11 w 17"/>
                <a:gd name="T39" fmla="*/ 16 h 2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9"/>
                <a:gd name="T62" fmla="*/ 17 w 17"/>
                <a:gd name="T63" fmla="*/ 29 h 2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9">
                  <a:moveTo>
                    <a:pt x="11" y="16"/>
                  </a:moveTo>
                  <a:lnTo>
                    <a:pt x="14" y="16"/>
                  </a:lnTo>
                  <a:lnTo>
                    <a:pt x="16" y="16"/>
                  </a:lnTo>
                  <a:lnTo>
                    <a:pt x="14" y="15"/>
                  </a:lnTo>
                  <a:lnTo>
                    <a:pt x="14" y="12"/>
                  </a:lnTo>
                  <a:lnTo>
                    <a:pt x="13" y="7"/>
                  </a:lnTo>
                  <a:lnTo>
                    <a:pt x="12" y="5"/>
                  </a:lnTo>
                  <a:lnTo>
                    <a:pt x="12" y="2"/>
                  </a:lnTo>
                  <a:lnTo>
                    <a:pt x="12" y="0"/>
                  </a:lnTo>
                  <a:lnTo>
                    <a:pt x="0" y="0"/>
                  </a:lnTo>
                  <a:lnTo>
                    <a:pt x="0" y="2"/>
                  </a:lnTo>
                  <a:lnTo>
                    <a:pt x="0" y="7"/>
                  </a:lnTo>
                  <a:lnTo>
                    <a:pt x="1" y="10"/>
                  </a:lnTo>
                  <a:lnTo>
                    <a:pt x="1" y="14"/>
                  </a:lnTo>
                  <a:lnTo>
                    <a:pt x="2" y="17"/>
                  </a:lnTo>
                  <a:lnTo>
                    <a:pt x="3" y="21"/>
                  </a:lnTo>
                  <a:lnTo>
                    <a:pt x="5" y="26"/>
                  </a:lnTo>
                  <a:lnTo>
                    <a:pt x="9" y="28"/>
                  </a:lnTo>
                  <a:lnTo>
                    <a:pt x="13" y="28"/>
                  </a:lnTo>
                  <a:lnTo>
                    <a:pt x="11" y="16"/>
                  </a:lnTo>
                </a:path>
              </a:pathLst>
            </a:custGeom>
            <a:solidFill>
              <a:srgbClr val="000000"/>
            </a:solidFill>
            <a:ln w="12700" cap="rnd">
              <a:noFill/>
              <a:round/>
              <a:headEnd/>
              <a:tailEnd/>
            </a:ln>
          </p:spPr>
          <p:txBody>
            <a:bodyPr/>
            <a:lstStyle/>
            <a:p>
              <a:endParaRPr lang="en-US" dirty="0"/>
            </a:p>
          </p:txBody>
        </p:sp>
        <p:sp>
          <p:nvSpPr>
            <p:cNvPr id="48235" name="Freeform 134"/>
            <p:cNvSpPr>
              <a:spLocks/>
            </p:cNvSpPr>
            <p:nvPr/>
          </p:nvSpPr>
          <p:spPr bwMode="auto">
            <a:xfrm>
              <a:off x="331" y="3701"/>
              <a:ext cx="54" cy="71"/>
            </a:xfrm>
            <a:custGeom>
              <a:avLst/>
              <a:gdLst>
                <a:gd name="T0" fmla="*/ 42 w 54"/>
                <a:gd name="T1" fmla="*/ 0 h 71"/>
                <a:gd name="T2" fmla="*/ 37 w 54"/>
                <a:gd name="T3" fmla="*/ 8 h 71"/>
                <a:gd name="T4" fmla="*/ 31 w 54"/>
                <a:gd name="T5" fmla="*/ 17 h 71"/>
                <a:gd name="T6" fmla="*/ 28 w 54"/>
                <a:gd name="T7" fmla="*/ 25 h 71"/>
                <a:gd name="T8" fmla="*/ 22 w 54"/>
                <a:gd name="T9" fmla="*/ 35 h 71"/>
                <a:gd name="T10" fmla="*/ 17 w 54"/>
                <a:gd name="T11" fmla="*/ 43 h 71"/>
                <a:gd name="T12" fmla="*/ 11 w 54"/>
                <a:gd name="T13" fmla="*/ 50 h 71"/>
                <a:gd name="T14" fmla="*/ 5 w 54"/>
                <a:gd name="T15" fmla="*/ 54 h 71"/>
                <a:gd name="T16" fmla="*/ 0 w 54"/>
                <a:gd name="T17" fmla="*/ 57 h 71"/>
                <a:gd name="T18" fmla="*/ 3 w 54"/>
                <a:gd name="T19" fmla="*/ 70 h 71"/>
                <a:gd name="T20" fmla="*/ 13 w 54"/>
                <a:gd name="T21" fmla="*/ 67 h 71"/>
                <a:gd name="T22" fmla="*/ 22 w 54"/>
                <a:gd name="T23" fmla="*/ 60 h 71"/>
                <a:gd name="T24" fmla="*/ 30 w 54"/>
                <a:gd name="T25" fmla="*/ 52 h 71"/>
                <a:gd name="T26" fmla="*/ 35 w 54"/>
                <a:gd name="T27" fmla="*/ 41 h 71"/>
                <a:gd name="T28" fmla="*/ 40 w 54"/>
                <a:gd name="T29" fmla="*/ 32 h 71"/>
                <a:gd name="T30" fmla="*/ 45 w 54"/>
                <a:gd name="T31" fmla="*/ 23 h 71"/>
                <a:gd name="T32" fmla="*/ 49 w 54"/>
                <a:gd name="T33" fmla="*/ 15 h 71"/>
                <a:gd name="T34" fmla="*/ 53 w 54"/>
                <a:gd name="T35" fmla="*/ 9 h 71"/>
                <a:gd name="T36" fmla="*/ 42 w 54"/>
                <a:gd name="T37" fmla="*/ 0 h 7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71"/>
                <a:gd name="T59" fmla="*/ 54 w 54"/>
                <a:gd name="T60" fmla="*/ 71 h 7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71">
                  <a:moveTo>
                    <a:pt x="42" y="0"/>
                  </a:moveTo>
                  <a:lnTo>
                    <a:pt x="37" y="8"/>
                  </a:lnTo>
                  <a:lnTo>
                    <a:pt x="31" y="17"/>
                  </a:lnTo>
                  <a:lnTo>
                    <a:pt x="28" y="25"/>
                  </a:lnTo>
                  <a:lnTo>
                    <a:pt x="22" y="35"/>
                  </a:lnTo>
                  <a:lnTo>
                    <a:pt x="17" y="43"/>
                  </a:lnTo>
                  <a:lnTo>
                    <a:pt x="11" y="50"/>
                  </a:lnTo>
                  <a:lnTo>
                    <a:pt x="5" y="54"/>
                  </a:lnTo>
                  <a:lnTo>
                    <a:pt x="0" y="57"/>
                  </a:lnTo>
                  <a:lnTo>
                    <a:pt x="3" y="70"/>
                  </a:lnTo>
                  <a:lnTo>
                    <a:pt x="13" y="67"/>
                  </a:lnTo>
                  <a:lnTo>
                    <a:pt x="22" y="60"/>
                  </a:lnTo>
                  <a:lnTo>
                    <a:pt x="30" y="52"/>
                  </a:lnTo>
                  <a:lnTo>
                    <a:pt x="35" y="41"/>
                  </a:lnTo>
                  <a:lnTo>
                    <a:pt x="40" y="32"/>
                  </a:lnTo>
                  <a:lnTo>
                    <a:pt x="45" y="23"/>
                  </a:lnTo>
                  <a:lnTo>
                    <a:pt x="49" y="15"/>
                  </a:lnTo>
                  <a:lnTo>
                    <a:pt x="53" y="9"/>
                  </a:lnTo>
                  <a:lnTo>
                    <a:pt x="42" y="0"/>
                  </a:lnTo>
                </a:path>
              </a:pathLst>
            </a:custGeom>
            <a:solidFill>
              <a:srgbClr val="000000"/>
            </a:solidFill>
            <a:ln w="12700" cap="rnd">
              <a:noFill/>
              <a:round/>
              <a:headEnd/>
              <a:tailEnd/>
            </a:ln>
          </p:spPr>
          <p:txBody>
            <a:bodyPr/>
            <a:lstStyle/>
            <a:p>
              <a:endParaRPr lang="en-US" dirty="0"/>
            </a:p>
          </p:txBody>
        </p:sp>
        <p:sp>
          <p:nvSpPr>
            <p:cNvPr id="48236" name="Freeform 135"/>
            <p:cNvSpPr>
              <a:spLocks/>
            </p:cNvSpPr>
            <p:nvPr/>
          </p:nvSpPr>
          <p:spPr bwMode="auto">
            <a:xfrm>
              <a:off x="378" y="3685"/>
              <a:ext cx="21" cy="21"/>
            </a:xfrm>
            <a:custGeom>
              <a:avLst/>
              <a:gdLst>
                <a:gd name="T0" fmla="*/ 9 w 21"/>
                <a:gd name="T1" fmla="*/ 1 h 21"/>
                <a:gd name="T2" fmla="*/ 9 w 21"/>
                <a:gd name="T3" fmla="*/ 0 h 21"/>
                <a:gd name="T4" fmla="*/ 7 w 21"/>
                <a:gd name="T5" fmla="*/ 3 h 21"/>
                <a:gd name="T6" fmla="*/ 4 w 21"/>
                <a:gd name="T7" fmla="*/ 6 h 21"/>
                <a:gd name="T8" fmla="*/ 2 w 21"/>
                <a:gd name="T9" fmla="*/ 10 h 21"/>
                <a:gd name="T10" fmla="*/ 0 w 21"/>
                <a:gd name="T11" fmla="*/ 12 h 21"/>
                <a:gd name="T12" fmla="*/ 9 w 21"/>
                <a:gd name="T13" fmla="*/ 20 h 21"/>
                <a:gd name="T14" fmla="*/ 12 w 21"/>
                <a:gd name="T15" fmla="*/ 17 h 21"/>
                <a:gd name="T16" fmla="*/ 15 w 21"/>
                <a:gd name="T17" fmla="*/ 13 h 21"/>
                <a:gd name="T18" fmla="*/ 17 w 21"/>
                <a:gd name="T19" fmla="*/ 10 h 21"/>
                <a:gd name="T20" fmla="*/ 20 w 21"/>
                <a:gd name="T21" fmla="*/ 7 h 21"/>
                <a:gd name="T22" fmla="*/ 20 w 21"/>
                <a:gd name="T23" fmla="*/ 6 h 21"/>
                <a:gd name="T24" fmla="*/ 9 w 21"/>
                <a:gd name="T25" fmla="*/ 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21"/>
                <a:gd name="T41" fmla="*/ 21 w 21"/>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21">
                  <a:moveTo>
                    <a:pt x="9" y="1"/>
                  </a:moveTo>
                  <a:lnTo>
                    <a:pt x="9" y="0"/>
                  </a:lnTo>
                  <a:lnTo>
                    <a:pt x="7" y="3"/>
                  </a:lnTo>
                  <a:lnTo>
                    <a:pt x="4" y="6"/>
                  </a:lnTo>
                  <a:lnTo>
                    <a:pt x="2" y="10"/>
                  </a:lnTo>
                  <a:lnTo>
                    <a:pt x="0" y="12"/>
                  </a:lnTo>
                  <a:lnTo>
                    <a:pt x="9" y="20"/>
                  </a:lnTo>
                  <a:lnTo>
                    <a:pt x="12" y="17"/>
                  </a:lnTo>
                  <a:lnTo>
                    <a:pt x="15" y="13"/>
                  </a:lnTo>
                  <a:lnTo>
                    <a:pt x="17" y="10"/>
                  </a:lnTo>
                  <a:lnTo>
                    <a:pt x="20" y="7"/>
                  </a:lnTo>
                  <a:lnTo>
                    <a:pt x="20" y="6"/>
                  </a:lnTo>
                  <a:lnTo>
                    <a:pt x="9" y="1"/>
                  </a:lnTo>
                </a:path>
              </a:pathLst>
            </a:custGeom>
            <a:solidFill>
              <a:srgbClr val="000000"/>
            </a:solidFill>
            <a:ln w="12700" cap="rnd">
              <a:noFill/>
              <a:round/>
              <a:headEnd/>
              <a:tailEnd/>
            </a:ln>
          </p:spPr>
          <p:txBody>
            <a:bodyPr/>
            <a:lstStyle/>
            <a:p>
              <a:endParaRPr lang="en-US" dirty="0"/>
            </a:p>
          </p:txBody>
        </p:sp>
        <p:sp>
          <p:nvSpPr>
            <p:cNvPr id="48237" name="Freeform 136"/>
            <p:cNvSpPr>
              <a:spLocks/>
            </p:cNvSpPr>
            <p:nvPr/>
          </p:nvSpPr>
          <p:spPr bwMode="auto">
            <a:xfrm>
              <a:off x="390" y="3561"/>
              <a:ext cx="205" cy="127"/>
            </a:xfrm>
            <a:custGeom>
              <a:avLst/>
              <a:gdLst>
                <a:gd name="T0" fmla="*/ 198 w 205"/>
                <a:gd name="T1" fmla="*/ 0 h 127"/>
                <a:gd name="T2" fmla="*/ 185 w 205"/>
                <a:gd name="T3" fmla="*/ 5 h 127"/>
                <a:gd name="T4" fmla="*/ 170 w 205"/>
                <a:gd name="T5" fmla="*/ 11 h 127"/>
                <a:gd name="T6" fmla="*/ 157 w 205"/>
                <a:gd name="T7" fmla="*/ 14 h 127"/>
                <a:gd name="T8" fmla="*/ 144 w 205"/>
                <a:gd name="T9" fmla="*/ 19 h 127"/>
                <a:gd name="T10" fmla="*/ 131 w 205"/>
                <a:gd name="T11" fmla="*/ 24 h 127"/>
                <a:gd name="T12" fmla="*/ 118 w 205"/>
                <a:gd name="T13" fmla="*/ 31 h 127"/>
                <a:gd name="T14" fmla="*/ 104 w 205"/>
                <a:gd name="T15" fmla="*/ 36 h 127"/>
                <a:gd name="T16" fmla="*/ 90 w 205"/>
                <a:gd name="T17" fmla="*/ 43 h 127"/>
                <a:gd name="T18" fmla="*/ 78 w 205"/>
                <a:gd name="T19" fmla="*/ 49 h 127"/>
                <a:gd name="T20" fmla="*/ 64 w 205"/>
                <a:gd name="T21" fmla="*/ 56 h 127"/>
                <a:gd name="T22" fmla="*/ 52 w 205"/>
                <a:gd name="T23" fmla="*/ 65 h 127"/>
                <a:gd name="T24" fmla="*/ 40 w 205"/>
                <a:gd name="T25" fmla="*/ 74 h 127"/>
                <a:gd name="T26" fmla="*/ 28 w 205"/>
                <a:gd name="T27" fmla="*/ 84 h 127"/>
                <a:gd name="T28" fmla="*/ 18 w 205"/>
                <a:gd name="T29" fmla="*/ 94 h 127"/>
                <a:gd name="T30" fmla="*/ 9 w 205"/>
                <a:gd name="T31" fmla="*/ 106 h 127"/>
                <a:gd name="T32" fmla="*/ 0 w 205"/>
                <a:gd name="T33" fmla="*/ 119 h 127"/>
                <a:gd name="T34" fmla="*/ 14 w 205"/>
                <a:gd name="T35" fmla="*/ 126 h 127"/>
                <a:gd name="T36" fmla="*/ 22 w 205"/>
                <a:gd name="T37" fmla="*/ 115 h 127"/>
                <a:gd name="T38" fmla="*/ 31 w 205"/>
                <a:gd name="T39" fmla="*/ 104 h 127"/>
                <a:gd name="T40" fmla="*/ 41 w 205"/>
                <a:gd name="T41" fmla="*/ 94 h 127"/>
                <a:gd name="T42" fmla="*/ 51 w 205"/>
                <a:gd name="T43" fmla="*/ 85 h 127"/>
                <a:gd name="T44" fmla="*/ 61 w 205"/>
                <a:gd name="T45" fmla="*/ 76 h 127"/>
                <a:gd name="T46" fmla="*/ 74 w 205"/>
                <a:gd name="T47" fmla="*/ 69 h 127"/>
                <a:gd name="T48" fmla="*/ 85 w 205"/>
                <a:gd name="T49" fmla="*/ 62 h 127"/>
                <a:gd name="T50" fmla="*/ 98 w 205"/>
                <a:gd name="T51" fmla="*/ 55 h 127"/>
                <a:gd name="T52" fmla="*/ 112 w 205"/>
                <a:gd name="T53" fmla="*/ 49 h 127"/>
                <a:gd name="T54" fmla="*/ 123 w 205"/>
                <a:gd name="T55" fmla="*/ 44 h 127"/>
                <a:gd name="T56" fmla="*/ 137 w 205"/>
                <a:gd name="T57" fmla="*/ 38 h 127"/>
                <a:gd name="T58" fmla="*/ 151 w 205"/>
                <a:gd name="T59" fmla="*/ 33 h 127"/>
                <a:gd name="T60" fmla="*/ 163 w 205"/>
                <a:gd name="T61" fmla="*/ 29 h 127"/>
                <a:gd name="T62" fmla="*/ 177 w 205"/>
                <a:gd name="T63" fmla="*/ 24 h 127"/>
                <a:gd name="T64" fmla="*/ 190 w 205"/>
                <a:gd name="T65" fmla="*/ 18 h 127"/>
                <a:gd name="T66" fmla="*/ 204 w 205"/>
                <a:gd name="T67" fmla="*/ 13 h 127"/>
                <a:gd name="T68" fmla="*/ 198 w 205"/>
                <a:gd name="T69" fmla="*/ 0 h 1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5"/>
                <a:gd name="T106" fmla="*/ 0 h 127"/>
                <a:gd name="T107" fmla="*/ 205 w 205"/>
                <a:gd name="T108" fmla="*/ 127 h 1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5" h="127">
                  <a:moveTo>
                    <a:pt x="198" y="0"/>
                  </a:moveTo>
                  <a:lnTo>
                    <a:pt x="185" y="5"/>
                  </a:lnTo>
                  <a:lnTo>
                    <a:pt x="170" y="11"/>
                  </a:lnTo>
                  <a:lnTo>
                    <a:pt x="157" y="14"/>
                  </a:lnTo>
                  <a:lnTo>
                    <a:pt x="144" y="19"/>
                  </a:lnTo>
                  <a:lnTo>
                    <a:pt x="131" y="24"/>
                  </a:lnTo>
                  <a:lnTo>
                    <a:pt x="118" y="31"/>
                  </a:lnTo>
                  <a:lnTo>
                    <a:pt x="104" y="36"/>
                  </a:lnTo>
                  <a:lnTo>
                    <a:pt x="90" y="43"/>
                  </a:lnTo>
                  <a:lnTo>
                    <a:pt x="78" y="49"/>
                  </a:lnTo>
                  <a:lnTo>
                    <a:pt x="64" y="56"/>
                  </a:lnTo>
                  <a:lnTo>
                    <a:pt x="52" y="65"/>
                  </a:lnTo>
                  <a:lnTo>
                    <a:pt x="40" y="74"/>
                  </a:lnTo>
                  <a:lnTo>
                    <a:pt x="28" y="84"/>
                  </a:lnTo>
                  <a:lnTo>
                    <a:pt x="18" y="94"/>
                  </a:lnTo>
                  <a:lnTo>
                    <a:pt x="9" y="106"/>
                  </a:lnTo>
                  <a:lnTo>
                    <a:pt x="0" y="119"/>
                  </a:lnTo>
                  <a:lnTo>
                    <a:pt x="14" y="126"/>
                  </a:lnTo>
                  <a:lnTo>
                    <a:pt x="22" y="115"/>
                  </a:lnTo>
                  <a:lnTo>
                    <a:pt x="31" y="104"/>
                  </a:lnTo>
                  <a:lnTo>
                    <a:pt x="41" y="94"/>
                  </a:lnTo>
                  <a:lnTo>
                    <a:pt x="51" y="85"/>
                  </a:lnTo>
                  <a:lnTo>
                    <a:pt x="61" y="76"/>
                  </a:lnTo>
                  <a:lnTo>
                    <a:pt x="74" y="69"/>
                  </a:lnTo>
                  <a:lnTo>
                    <a:pt x="85" y="62"/>
                  </a:lnTo>
                  <a:lnTo>
                    <a:pt x="98" y="55"/>
                  </a:lnTo>
                  <a:lnTo>
                    <a:pt x="112" y="49"/>
                  </a:lnTo>
                  <a:lnTo>
                    <a:pt x="123" y="44"/>
                  </a:lnTo>
                  <a:lnTo>
                    <a:pt x="137" y="38"/>
                  </a:lnTo>
                  <a:lnTo>
                    <a:pt x="151" y="33"/>
                  </a:lnTo>
                  <a:lnTo>
                    <a:pt x="163" y="29"/>
                  </a:lnTo>
                  <a:lnTo>
                    <a:pt x="177" y="24"/>
                  </a:lnTo>
                  <a:lnTo>
                    <a:pt x="190" y="18"/>
                  </a:lnTo>
                  <a:lnTo>
                    <a:pt x="204" y="13"/>
                  </a:lnTo>
                  <a:lnTo>
                    <a:pt x="198" y="0"/>
                  </a:lnTo>
                </a:path>
              </a:pathLst>
            </a:custGeom>
            <a:solidFill>
              <a:srgbClr val="000000"/>
            </a:solidFill>
            <a:ln w="12700" cap="rnd">
              <a:noFill/>
              <a:round/>
              <a:headEnd/>
              <a:tailEnd/>
            </a:ln>
          </p:spPr>
          <p:txBody>
            <a:bodyPr/>
            <a:lstStyle/>
            <a:p>
              <a:endParaRPr lang="en-US" dirty="0"/>
            </a:p>
          </p:txBody>
        </p:sp>
        <p:sp>
          <p:nvSpPr>
            <p:cNvPr id="48238" name="Freeform 137"/>
            <p:cNvSpPr>
              <a:spLocks/>
            </p:cNvSpPr>
            <p:nvPr/>
          </p:nvSpPr>
          <p:spPr bwMode="auto">
            <a:xfrm>
              <a:off x="594" y="3541"/>
              <a:ext cx="57" cy="29"/>
            </a:xfrm>
            <a:custGeom>
              <a:avLst/>
              <a:gdLst>
                <a:gd name="T0" fmla="*/ 53 w 57"/>
                <a:gd name="T1" fmla="*/ 0 h 29"/>
                <a:gd name="T2" fmla="*/ 45 w 57"/>
                <a:gd name="T3" fmla="*/ 2 h 29"/>
                <a:gd name="T4" fmla="*/ 39 w 57"/>
                <a:gd name="T5" fmla="*/ 3 h 29"/>
                <a:gd name="T6" fmla="*/ 33 w 57"/>
                <a:gd name="T7" fmla="*/ 5 h 29"/>
                <a:gd name="T8" fmla="*/ 25 w 57"/>
                <a:gd name="T9" fmla="*/ 7 h 29"/>
                <a:gd name="T10" fmla="*/ 18 w 57"/>
                <a:gd name="T11" fmla="*/ 10 h 29"/>
                <a:gd name="T12" fmla="*/ 12 w 57"/>
                <a:gd name="T13" fmla="*/ 12 h 29"/>
                <a:gd name="T14" fmla="*/ 5 w 57"/>
                <a:gd name="T15" fmla="*/ 14 h 29"/>
                <a:gd name="T16" fmla="*/ 0 w 57"/>
                <a:gd name="T17" fmla="*/ 16 h 29"/>
                <a:gd name="T18" fmla="*/ 5 w 57"/>
                <a:gd name="T19" fmla="*/ 28 h 29"/>
                <a:gd name="T20" fmla="*/ 11 w 57"/>
                <a:gd name="T21" fmla="*/ 26 h 29"/>
                <a:gd name="T22" fmla="*/ 18 w 57"/>
                <a:gd name="T23" fmla="*/ 24 h 29"/>
                <a:gd name="T24" fmla="*/ 24 w 57"/>
                <a:gd name="T25" fmla="*/ 21 h 29"/>
                <a:gd name="T26" fmla="*/ 31 w 57"/>
                <a:gd name="T27" fmla="*/ 19 h 29"/>
                <a:gd name="T28" fmla="*/ 37 w 57"/>
                <a:gd name="T29" fmla="*/ 17 h 29"/>
                <a:gd name="T30" fmla="*/ 43 w 57"/>
                <a:gd name="T31" fmla="*/ 16 h 29"/>
                <a:gd name="T32" fmla="*/ 50 w 57"/>
                <a:gd name="T33" fmla="*/ 14 h 29"/>
                <a:gd name="T34" fmla="*/ 56 w 57"/>
                <a:gd name="T35" fmla="*/ 12 h 29"/>
                <a:gd name="T36" fmla="*/ 53 w 57"/>
                <a:gd name="T37" fmla="*/ 0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7"/>
                <a:gd name="T58" fmla="*/ 0 h 29"/>
                <a:gd name="T59" fmla="*/ 57 w 5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7" h="29">
                  <a:moveTo>
                    <a:pt x="53" y="0"/>
                  </a:moveTo>
                  <a:lnTo>
                    <a:pt x="45" y="2"/>
                  </a:lnTo>
                  <a:lnTo>
                    <a:pt x="39" y="3"/>
                  </a:lnTo>
                  <a:lnTo>
                    <a:pt x="33" y="5"/>
                  </a:lnTo>
                  <a:lnTo>
                    <a:pt x="25" y="7"/>
                  </a:lnTo>
                  <a:lnTo>
                    <a:pt x="18" y="10"/>
                  </a:lnTo>
                  <a:lnTo>
                    <a:pt x="12" y="12"/>
                  </a:lnTo>
                  <a:lnTo>
                    <a:pt x="5" y="14"/>
                  </a:lnTo>
                  <a:lnTo>
                    <a:pt x="0" y="16"/>
                  </a:lnTo>
                  <a:lnTo>
                    <a:pt x="5" y="28"/>
                  </a:lnTo>
                  <a:lnTo>
                    <a:pt x="11" y="26"/>
                  </a:lnTo>
                  <a:lnTo>
                    <a:pt x="18" y="24"/>
                  </a:lnTo>
                  <a:lnTo>
                    <a:pt x="24" y="21"/>
                  </a:lnTo>
                  <a:lnTo>
                    <a:pt x="31" y="19"/>
                  </a:lnTo>
                  <a:lnTo>
                    <a:pt x="37" y="17"/>
                  </a:lnTo>
                  <a:lnTo>
                    <a:pt x="43" y="16"/>
                  </a:lnTo>
                  <a:lnTo>
                    <a:pt x="50" y="14"/>
                  </a:lnTo>
                  <a:lnTo>
                    <a:pt x="56" y="12"/>
                  </a:lnTo>
                  <a:lnTo>
                    <a:pt x="53" y="0"/>
                  </a:lnTo>
                </a:path>
              </a:pathLst>
            </a:custGeom>
            <a:solidFill>
              <a:srgbClr val="000000"/>
            </a:solidFill>
            <a:ln w="12700" cap="rnd">
              <a:noFill/>
              <a:round/>
              <a:headEnd/>
              <a:tailEnd/>
            </a:ln>
          </p:spPr>
          <p:txBody>
            <a:bodyPr/>
            <a:lstStyle/>
            <a:p>
              <a:endParaRPr lang="en-US" dirty="0"/>
            </a:p>
          </p:txBody>
        </p:sp>
        <p:sp>
          <p:nvSpPr>
            <p:cNvPr id="48239" name="Freeform 138"/>
            <p:cNvSpPr>
              <a:spLocks/>
            </p:cNvSpPr>
            <p:nvPr/>
          </p:nvSpPr>
          <p:spPr bwMode="auto">
            <a:xfrm>
              <a:off x="653" y="3506"/>
              <a:ext cx="182" cy="45"/>
            </a:xfrm>
            <a:custGeom>
              <a:avLst/>
              <a:gdLst>
                <a:gd name="T0" fmla="*/ 176 w 182"/>
                <a:gd name="T1" fmla="*/ 0 h 45"/>
                <a:gd name="T2" fmla="*/ 166 w 182"/>
                <a:gd name="T3" fmla="*/ 3 h 45"/>
                <a:gd name="T4" fmla="*/ 154 w 182"/>
                <a:gd name="T5" fmla="*/ 4 h 45"/>
                <a:gd name="T6" fmla="*/ 144 w 182"/>
                <a:gd name="T7" fmla="*/ 7 h 45"/>
                <a:gd name="T8" fmla="*/ 133 w 182"/>
                <a:gd name="T9" fmla="*/ 9 h 45"/>
                <a:gd name="T10" fmla="*/ 121 w 182"/>
                <a:gd name="T11" fmla="*/ 11 h 45"/>
                <a:gd name="T12" fmla="*/ 111 w 182"/>
                <a:gd name="T13" fmla="*/ 12 h 45"/>
                <a:gd name="T14" fmla="*/ 101 w 182"/>
                <a:gd name="T15" fmla="*/ 14 h 45"/>
                <a:gd name="T16" fmla="*/ 89 w 182"/>
                <a:gd name="T17" fmla="*/ 16 h 45"/>
                <a:gd name="T18" fmla="*/ 78 w 182"/>
                <a:gd name="T19" fmla="*/ 18 h 45"/>
                <a:gd name="T20" fmla="*/ 68 w 182"/>
                <a:gd name="T21" fmla="*/ 19 h 45"/>
                <a:gd name="T22" fmla="*/ 57 w 182"/>
                <a:gd name="T23" fmla="*/ 21 h 45"/>
                <a:gd name="T24" fmla="*/ 45 w 182"/>
                <a:gd name="T25" fmla="*/ 23 h 45"/>
                <a:gd name="T26" fmla="*/ 34 w 182"/>
                <a:gd name="T27" fmla="*/ 25 h 45"/>
                <a:gd name="T28" fmla="*/ 23 w 182"/>
                <a:gd name="T29" fmla="*/ 26 h 45"/>
                <a:gd name="T30" fmla="*/ 12 w 182"/>
                <a:gd name="T31" fmla="*/ 29 h 45"/>
                <a:gd name="T32" fmla="*/ 0 w 182"/>
                <a:gd name="T33" fmla="*/ 31 h 45"/>
                <a:gd name="T34" fmla="*/ 3 w 182"/>
                <a:gd name="T35" fmla="*/ 44 h 45"/>
                <a:gd name="T36" fmla="*/ 15 w 182"/>
                <a:gd name="T37" fmla="*/ 42 h 45"/>
                <a:gd name="T38" fmla="*/ 26 w 182"/>
                <a:gd name="T39" fmla="*/ 40 h 45"/>
                <a:gd name="T40" fmla="*/ 38 w 182"/>
                <a:gd name="T41" fmla="*/ 38 h 45"/>
                <a:gd name="T42" fmla="*/ 49 w 182"/>
                <a:gd name="T43" fmla="*/ 36 h 45"/>
                <a:gd name="T44" fmla="*/ 60 w 182"/>
                <a:gd name="T45" fmla="*/ 34 h 45"/>
                <a:gd name="T46" fmla="*/ 71 w 182"/>
                <a:gd name="T47" fmla="*/ 33 h 45"/>
                <a:gd name="T48" fmla="*/ 81 w 182"/>
                <a:gd name="T49" fmla="*/ 31 h 45"/>
                <a:gd name="T50" fmla="*/ 93 w 182"/>
                <a:gd name="T51" fmla="*/ 29 h 45"/>
                <a:gd name="T52" fmla="*/ 104 w 182"/>
                <a:gd name="T53" fmla="*/ 27 h 45"/>
                <a:gd name="T54" fmla="*/ 114 w 182"/>
                <a:gd name="T55" fmla="*/ 26 h 45"/>
                <a:gd name="T56" fmla="*/ 125 w 182"/>
                <a:gd name="T57" fmla="*/ 24 h 45"/>
                <a:gd name="T58" fmla="*/ 136 w 182"/>
                <a:gd name="T59" fmla="*/ 22 h 45"/>
                <a:gd name="T60" fmla="*/ 147 w 182"/>
                <a:gd name="T61" fmla="*/ 20 h 45"/>
                <a:gd name="T62" fmla="*/ 159 w 182"/>
                <a:gd name="T63" fmla="*/ 18 h 45"/>
                <a:gd name="T64" fmla="*/ 168 w 182"/>
                <a:gd name="T65" fmla="*/ 16 h 45"/>
                <a:gd name="T66" fmla="*/ 181 w 182"/>
                <a:gd name="T67" fmla="*/ 13 h 45"/>
                <a:gd name="T68" fmla="*/ 176 w 182"/>
                <a:gd name="T69" fmla="*/ 0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2"/>
                <a:gd name="T106" fmla="*/ 0 h 45"/>
                <a:gd name="T107" fmla="*/ 182 w 182"/>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2" h="45">
                  <a:moveTo>
                    <a:pt x="176" y="0"/>
                  </a:moveTo>
                  <a:lnTo>
                    <a:pt x="166" y="3"/>
                  </a:lnTo>
                  <a:lnTo>
                    <a:pt x="154" y="4"/>
                  </a:lnTo>
                  <a:lnTo>
                    <a:pt x="144" y="7"/>
                  </a:lnTo>
                  <a:lnTo>
                    <a:pt x="133" y="9"/>
                  </a:lnTo>
                  <a:lnTo>
                    <a:pt x="121" y="11"/>
                  </a:lnTo>
                  <a:lnTo>
                    <a:pt x="111" y="12"/>
                  </a:lnTo>
                  <a:lnTo>
                    <a:pt x="101" y="14"/>
                  </a:lnTo>
                  <a:lnTo>
                    <a:pt x="89" y="16"/>
                  </a:lnTo>
                  <a:lnTo>
                    <a:pt x="78" y="18"/>
                  </a:lnTo>
                  <a:lnTo>
                    <a:pt x="68" y="19"/>
                  </a:lnTo>
                  <a:lnTo>
                    <a:pt x="57" y="21"/>
                  </a:lnTo>
                  <a:lnTo>
                    <a:pt x="45" y="23"/>
                  </a:lnTo>
                  <a:lnTo>
                    <a:pt x="34" y="25"/>
                  </a:lnTo>
                  <a:lnTo>
                    <a:pt x="23" y="26"/>
                  </a:lnTo>
                  <a:lnTo>
                    <a:pt x="12" y="29"/>
                  </a:lnTo>
                  <a:lnTo>
                    <a:pt x="0" y="31"/>
                  </a:lnTo>
                  <a:lnTo>
                    <a:pt x="3" y="44"/>
                  </a:lnTo>
                  <a:lnTo>
                    <a:pt x="15" y="42"/>
                  </a:lnTo>
                  <a:lnTo>
                    <a:pt x="26" y="40"/>
                  </a:lnTo>
                  <a:lnTo>
                    <a:pt x="38" y="38"/>
                  </a:lnTo>
                  <a:lnTo>
                    <a:pt x="49" y="36"/>
                  </a:lnTo>
                  <a:lnTo>
                    <a:pt x="60" y="34"/>
                  </a:lnTo>
                  <a:lnTo>
                    <a:pt x="71" y="33"/>
                  </a:lnTo>
                  <a:lnTo>
                    <a:pt x="81" y="31"/>
                  </a:lnTo>
                  <a:lnTo>
                    <a:pt x="93" y="29"/>
                  </a:lnTo>
                  <a:lnTo>
                    <a:pt x="104" y="27"/>
                  </a:lnTo>
                  <a:lnTo>
                    <a:pt x="114" y="26"/>
                  </a:lnTo>
                  <a:lnTo>
                    <a:pt x="125" y="24"/>
                  </a:lnTo>
                  <a:lnTo>
                    <a:pt x="136" y="22"/>
                  </a:lnTo>
                  <a:lnTo>
                    <a:pt x="147" y="20"/>
                  </a:lnTo>
                  <a:lnTo>
                    <a:pt x="159" y="18"/>
                  </a:lnTo>
                  <a:lnTo>
                    <a:pt x="168" y="16"/>
                  </a:lnTo>
                  <a:lnTo>
                    <a:pt x="181" y="13"/>
                  </a:lnTo>
                  <a:lnTo>
                    <a:pt x="176" y="0"/>
                  </a:lnTo>
                </a:path>
              </a:pathLst>
            </a:custGeom>
            <a:solidFill>
              <a:srgbClr val="000000"/>
            </a:solidFill>
            <a:ln w="12700" cap="rnd">
              <a:noFill/>
              <a:round/>
              <a:headEnd/>
              <a:tailEnd/>
            </a:ln>
          </p:spPr>
          <p:txBody>
            <a:bodyPr/>
            <a:lstStyle/>
            <a:p>
              <a:endParaRPr lang="en-US" dirty="0"/>
            </a:p>
          </p:txBody>
        </p:sp>
        <p:sp>
          <p:nvSpPr>
            <p:cNvPr id="48240" name="Freeform 139"/>
            <p:cNvSpPr>
              <a:spLocks/>
            </p:cNvSpPr>
            <p:nvPr/>
          </p:nvSpPr>
          <p:spPr bwMode="auto">
            <a:xfrm>
              <a:off x="835" y="3468"/>
              <a:ext cx="38" cy="48"/>
            </a:xfrm>
            <a:custGeom>
              <a:avLst/>
              <a:gdLst>
                <a:gd name="T0" fmla="*/ 14 w 38"/>
                <a:gd name="T1" fmla="*/ 0 h 48"/>
                <a:gd name="T2" fmla="*/ 5 w 38"/>
                <a:gd name="T3" fmla="*/ 12 h 48"/>
                <a:gd name="T4" fmla="*/ 9 w 38"/>
                <a:gd name="T5" fmla="*/ 13 h 48"/>
                <a:gd name="T6" fmla="*/ 15 w 38"/>
                <a:gd name="T7" fmla="*/ 16 h 48"/>
                <a:gd name="T8" fmla="*/ 19 w 38"/>
                <a:gd name="T9" fmla="*/ 20 h 48"/>
                <a:gd name="T10" fmla="*/ 22 w 38"/>
                <a:gd name="T11" fmla="*/ 22 h 48"/>
                <a:gd name="T12" fmla="*/ 23 w 38"/>
                <a:gd name="T13" fmla="*/ 24 h 48"/>
                <a:gd name="T14" fmla="*/ 22 w 38"/>
                <a:gd name="T15" fmla="*/ 24 h 48"/>
                <a:gd name="T16" fmla="*/ 15 w 38"/>
                <a:gd name="T17" fmla="*/ 28 h 48"/>
                <a:gd name="T18" fmla="*/ 0 w 38"/>
                <a:gd name="T19" fmla="*/ 34 h 48"/>
                <a:gd name="T20" fmla="*/ 4 w 38"/>
                <a:gd name="T21" fmla="*/ 47 h 48"/>
                <a:gd name="T22" fmla="*/ 22 w 38"/>
                <a:gd name="T23" fmla="*/ 42 h 48"/>
                <a:gd name="T24" fmla="*/ 32 w 38"/>
                <a:gd name="T25" fmla="*/ 35 h 48"/>
                <a:gd name="T26" fmla="*/ 37 w 38"/>
                <a:gd name="T27" fmla="*/ 25 h 48"/>
                <a:gd name="T28" fmla="*/ 35 w 38"/>
                <a:gd name="T29" fmla="*/ 16 h 48"/>
                <a:gd name="T30" fmla="*/ 28 w 38"/>
                <a:gd name="T31" fmla="*/ 9 h 48"/>
                <a:gd name="T32" fmla="*/ 22 w 38"/>
                <a:gd name="T33" fmla="*/ 4 h 48"/>
                <a:gd name="T34" fmla="*/ 16 w 38"/>
                <a:gd name="T35" fmla="*/ 2 h 48"/>
                <a:gd name="T36" fmla="*/ 14 w 38"/>
                <a:gd name="T37" fmla="*/ 0 h 48"/>
                <a:gd name="T38" fmla="*/ 5 w 38"/>
                <a:gd name="T39" fmla="*/ 12 h 48"/>
                <a:gd name="T40" fmla="*/ 14 w 38"/>
                <a:gd name="T41" fmla="*/ 0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8"/>
                <a:gd name="T65" fmla="*/ 38 w 38"/>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8">
                  <a:moveTo>
                    <a:pt x="14" y="0"/>
                  </a:moveTo>
                  <a:lnTo>
                    <a:pt x="5" y="12"/>
                  </a:lnTo>
                  <a:lnTo>
                    <a:pt x="9" y="13"/>
                  </a:lnTo>
                  <a:lnTo>
                    <a:pt x="15" y="16"/>
                  </a:lnTo>
                  <a:lnTo>
                    <a:pt x="19" y="20"/>
                  </a:lnTo>
                  <a:lnTo>
                    <a:pt x="22" y="22"/>
                  </a:lnTo>
                  <a:lnTo>
                    <a:pt x="23" y="24"/>
                  </a:lnTo>
                  <a:lnTo>
                    <a:pt x="22" y="24"/>
                  </a:lnTo>
                  <a:lnTo>
                    <a:pt x="15" y="28"/>
                  </a:lnTo>
                  <a:lnTo>
                    <a:pt x="0" y="34"/>
                  </a:lnTo>
                  <a:lnTo>
                    <a:pt x="4" y="47"/>
                  </a:lnTo>
                  <a:lnTo>
                    <a:pt x="22" y="42"/>
                  </a:lnTo>
                  <a:lnTo>
                    <a:pt x="32" y="35"/>
                  </a:lnTo>
                  <a:lnTo>
                    <a:pt x="37" y="25"/>
                  </a:lnTo>
                  <a:lnTo>
                    <a:pt x="35" y="16"/>
                  </a:lnTo>
                  <a:lnTo>
                    <a:pt x="28" y="9"/>
                  </a:lnTo>
                  <a:lnTo>
                    <a:pt x="22" y="4"/>
                  </a:lnTo>
                  <a:lnTo>
                    <a:pt x="16" y="2"/>
                  </a:lnTo>
                  <a:lnTo>
                    <a:pt x="14" y="0"/>
                  </a:lnTo>
                  <a:lnTo>
                    <a:pt x="5" y="12"/>
                  </a:lnTo>
                  <a:lnTo>
                    <a:pt x="14" y="0"/>
                  </a:lnTo>
                </a:path>
              </a:pathLst>
            </a:custGeom>
            <a:solidFill>
              <a:srgbClr val="000000"/>
            </a:solidFill>
            <a:ln w="12700" cap="rnd">
              <a:noFill/>
              <a:round/>
              <a:headEnd/>
              <a:tailEnd/>
            </a:ln>
          </p:spPr>
          <p:txBody>
            <a:bodyPr/>
            <a:lstStyle/>
            <a:p>
              <a:endParaRPr lang="en-US" dirty="0"/>
            </a:p>
          </p:txBody>
        </p:sp>
        <p:sp>
          <p:nvSpPr>
            <p:cNvPr id="48241" name="Freeform 140"/>
            <p:cNvSpPr>
              <a:spLocks/>
            </p:cNvSpPr>
            <p:nvPr/>
          </p:nvSpPr>
          <p:spPr bwMode="auto">
            <a:xfrm>
              <a:off x="841" y="3468"/>
              <a:ext cx="158" cy="31"/>
            </a:xfrm>
            <a:custGeom>
              <a:avLst/>
              <a:gdLst>
                <a:gd name="T0" fmla="*/ 153 w 158"/>
                <a:gd name="T1" fmla="*/ 8 h 31"/>
                <a:gd name="T2" fmla="*/ 145 w 158"/>
                <a:gd name="T3" fmla="*/ 10 h 31"/>
                <a:gd name="T4" fmla="*/ 139 w 158"/>
                <a:gd name="T5" fmla="*/ 13 h 31"/>
                <a:gd name="T6" fmla="*/ 129 w 158"/>
                <a:gd name="T7" fmla="*/ 13 h 31"/>
                <a:gd name="T8" fmla="*/ 120 w 158"/>
                <a:gd name="T9" fmla="*/ 15 h 31"/>
                <a:gd name="T10" fmla="*/ 113 w 158"/>
                <a:gd name="T11" fmla="*/ 16 h 31"/>
                <a:gd name="T12" fmla="*/ 102 w 158"/>
                <a:gd name="T13" fmla="*/ 18 h 31"/>
                <a:gd name="T14" fmla="*/ 93 w 158"/>
                <a:gd name="T15" fmla="*/ 18 h 31"/>
                <a:gd name="T16" fmla="*/ 84 w 158"/>
                <a:gd name="T17" fmla="*/ 18 h 31"/>
                <a:gd name="T18" fmla="*/ 74 w 158"/>
                <a:gd name="T19" fmla="*/ 18 h 31"/>
                <a:gd name="T20" fmla="*/ 65 w 158"/>
                <a:gd name="T21" fmla="*/ 16 h 31"/>
                <a:gd name="T22" fmla="*/ 54 w 158"/>
                <a:gd name="T23" fmla="*/ 15 h 31"/>
                <a:gd name="T24" fmla="*/ 45 w 158"/>
                <a:gd name="T25" fmla="*/ 13 h 31"/>
                <a:gd name="T26" fmla="*/ 37 w 158"/>
                <a:gd name="T27" fmla="*/ 10 h 31"/>
                <a:gd name="T28" fmla="*/ 26 w 158"/>
                <a:gd name="T29" fmla="*/ 8 h 31"/>
                <a:gd name="T30" fmla="*/ 18 w 158"/>
                <a:gd name="T31" fmla="*/ 4 h 31"/>
                <a:gd name="T32" fmla="*/ 10 w 158"/>
                <a:gd name="T33" fmla="*/ 0 h 31"/>
                <a:gd name="T34" fmla="*/ 0 w 158"/>
                <a:gd name="T35" fmla="*/ 11 h 31"/>
                <a:gd name="T36" fmla="*/ 11 w 158"/>
                <a:gd name="T37" fmla="*/ 15 h 31"/>
                <a:gd name="T38" fmla="*/ 20 w 158"/>
                <a:gd name="T39" fmla="*/ 20 h 31"/>
                <a:gd name="T40" fmla="*/ 30 w 158"/>
                <a:gd name="T41" fmla="*/ 23 h 31"/>
                <a:gd name="T42" fmla="*/ 40 w 158"/>
                <a:gd name="T43" fmla="*/ 25 h 31"/>
                <a:gd name="T44" fmla="*/ 51 w 158"/>
                <a:gd name="T45" fmla="*/ 28 h 31"/>
                <a:gd name="T46" fmla="*/ 62 w 158"/>
                <a:gd name="T47" fmla="*/ 28 h 31"/>
                <a:gd name="T48" fmla="*/ 73 w 158"/>
                <a:gd name="T49" fmla="*/ 30 h 31"/>
                <a:gd name="T50" fmla="*/ 84 w 158"/>
                <a:gd name="T51" fmla="*/ 30 h 31"/>
                <a:gd name="T52" fmla="*/ 93 w 158"/>
                <a:gd name="T53" fmla="*/ 30 h 31"/>
                <a:gd name="T54" fmla="*/ 104 w 158"/>
                <a:gd name="T55" fmla="*/ 30 h 31"/>
                <a:gd name="T56" fmla="*/ 114 w 158"/>
                <a:gd name="T57" fmla="*/ 28 h 31"/>
                <a:gd name="T58" fmla="*/ 124 w 158"/>
                <a:gd name="T59" fmla="*/ 28 h 31"/>
                <a:gd name="T60" fmla="*/ 132 w 158"/>
                <a:gd name="T61" fmla="*/ 26 h 31"/>
                <a:gd name="T62" fmla="*/ 142 w 158"/>
                <a:gd name="T63" fmla="*/ 25 h 31"/>
                <a:gd name="T64" fmla="*/ 150 w 158"/>
                <a:gd name="T65" fmla="*/ 23 h 31"/>
                <a:gd name="T66" fmla="*/ 157 w 158"/>
                <a:gd name="T67" fmla="*/ 21 h 31"/>
                <a:gd name="T68" fmla="*/ 153 w 158"/>
                <a:gd name="T69" fmla="*/ 8 h 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8"/>
                <a:gd name="T106" fmla="*/ 0 h 31"/>
                <a:gd name="T107" fmla="*/ 158 w 158"/>
                <a:gd name="T108" fmla="*/ 31 h 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8" h="31">
                  <a:moveTo>
                    <a:pt x="153" y="8"/>
                  </a:moveTo>
                  <a:lnTo>
                    <a:pt x="145" y="10"/>
                  </a:lnTo>
                  <a:lnTo>
                    <a:pt x="139" y="13"/>
                  </a:lnTo>
                  <a:lnTo>
                    <a:pt x="129" y="13"/>
                  </a:lnTo>
                  <a:lnTo>
                    <a:pt x="120" y="15"/>
                  </a:lnTo>
                  <a:lnTo>
                    <a:pt x="113" y="16"/>
                  </a:lnTo>
                  <a:lnTo>
                    <a:pt x="102" y="18"/>
                  </a:lnTo>
                  <a:lnTo>
                    <a:pt x="93" y="18"/>
                  </a:lnTo>
                  <a:lnTo>
                    <a:pt x="84" y="18"/>
                  </a:lnTo>
                  <a:lnTo>
                    <a:pt x="74" y="18"/>
                  </a:lnTo>
                  <a:lnTo>
                    <a:pt x="65" y="16"/>
                  </a:lnTo>
                  <a:lnTo>
                    <a:pt x="54" y="15"/>
                  </a:lnTo>
                  <a:lnTo>
                    <a:pt x="45" y="13"/>
                  </a:lnTo>
                  <a:lnTo>
                    <a:pt x="37" y="10"/>
                  </a:lnTo>
                  <a:lnTo>
                    <a:pt x="26" y="8"/>
                  </a:lnTo>
                  <a:lnTo>
                    <a:pt x="18" y="4"/>
                  </a:lnTo>
                  <a:lnTo>
                    <a:pt x="10" y="0"/>
                  </a:lnTo>
                  <a:lnTo>
                    <a:pt x="0" y="11"/>
                  </a:lnTo>
                  <a:lnTo>
                    <a:pt x="11" y="15"/>
                  </a:lnTo>
                  <a:lnTo>
                    <a:pt x="20" y="20"/>
                  </a:lnTo>
                  <a:lnTo>
                    <a:pt x="30" y="23"/>
                  </a:lnTo>
                  <a:lnTo>
                    <a:pt x="40" y="25"/>
                  </a:lnTo>
                  <a:lnTo>
                    <a:pt x="51" y="28"/>
                  </a:lnTo>
                  <a:lnTo>
                    <a:pt x="62" y="28"/>
                  </a:lnTo>
                  <a:lnTo>
                    <a:pt x="73" y="30"/>
                  </a:lnTo>
                  <a:lnTo>
                    <a:pt x="84" y="30"/>
                  </a:lnTo>
                  <a:lnTo>
                    <a:pt x="93" y="30"/>
                  </a:lnTo>
                  <a:lnTo>
                    <a:pt x="104" y="30"/>
                  </a:lnTo>
                  <a:lnTo>
                    <a:pt x="114" y="28"/>
                  </a:lnTo>
                  <a:lnTo>
                    <a:pt x="124" y="28"/>
                  </a:lnTo>
                  <a:lnTo>
                    <a:pt x="132" y="26"/>
                  </a:lnTo>
                  <a:lnTo>
                    <a:pt x="142" y="25"/>
                  </a:lnTo>
                  <a:lnTo>
                    <a:pt x="150" y="23"/>
                  </a:lnTo>
                  <a:lnTo>
                    <a:pt x="157" y="21"/>
                  </a:lnTo>
                  <a:lnTo>
                    <a:pt x="153" y="8"/>
                  </a:lnTo>
                </a:path>
              </a:pathLst>
            </a:custGeom>
            <a:solidFill>
              <a:srgbClr val="000000"/>
            </a:solidFill>
            <a:ln w="12700" cap="rnd">
              <a:noFill/>
              <a:round/>
              <a:headEnd/>
              <a:tailEnd/>
            </a:ln>
          </p:spPr>
          <p:txBody>
            <a:bodyPr/>
            <a:lstStyle/>
            <a:p>
              <a:endParaRPr lang="en-US" dirty="0"/>
            </a:p>
          </p:txBody>
        </p:sp>
        <p:sp>
          <p:nvSpPr>
            <p:cNvPr id="48242" name="Freeform 141"/>
            <p:cNvSpPr>
              <a:spLocks/>
            </p:cNvSpPr>
            <p:nvPr/>
          </p:nvSpPr>
          <p:spPr bwMode="auto">
            <a:xfrm>
              <a:off x="1000" y="3428"/>
              <a:ext cx="162" cy="60"/>
            </a:xfrm>
            <a:custGeom>
              <a:avLst/>
              <a:gdLst>
                <a:gd name="T0" fmla="*/ 153 w 162"/>
                <a:gd name="T1" fmla="*/ 0 h 60"/>
                <a:gd name="T2" fmla="*/ 145 w 162"/>
                <a:gd name="T3" fmla="*/ 3 h 60"/>
                <a:gd name="T4" fmla="*/ 136 w 162"/>
                <a:gd name="T5" fmla="*/ 6 h 60"/>
                <a:gd name="T6" fmla="*/ 126 w 162"/>
                <a:gd name="T7" fmla="*/ 10 h 60"/>
                <a:gd name="T8" fmla="*/ 117 w 162"/>
                <a:gd name="T9" fmla="*/ 14 h 60"/>
                <a:gd name="T10" fmla="*/ 107 w 162"/>
                <a:gd name="T11" fmla="*/ 16 h 60"/>
                <a:gd name="T12" fmla="*/ 98 w 162"/>
                <a:gd name="T13" fmla="*/ 19 h 60"/>
                <a:gd name="T14" fmla="*/ 89 w 162"/>
                <a:gd name="T15" fmla="*/ 22 h 60"/>
                <a:gd name="T16" fmla="*/ 79 w 162"/>
                <a:gd name="T17" fmla="*/ 25 h 60"/>
                <a:gd name="T18" fmla="*/ 69 w 162"/>
                <a:gd name="T19" fmla="*/ 27 h 60"/>
                <a:gd name="T20" fmla="*/ 60 w 162"/>
                <a:gd name="T21" fmla="*/ 29 h 60"/>
                <a:gd name="T22" fmla="*/ 49 w 162"/>
                <a:gd name="T23" fmla="*/ 32 h 60"/>
                <a:gd name="T24" fmla="*/ 40 w 162"/>
                <a:gd name="T25" fmla="*/ 34 h 60"/>
                <a:gd name="T26" fmla="*/ 29 w 162"/>
                <a:gd name="T27" fmla="*/ 37 h 60"/>
                <a:gd name="T28" fmla="*/ 19 w 162"/>
                <a:gd name="T29" fmla="*/ 40 h 60"/>
                <a:gd name="T30" fmla="*/ 10 w 162"/>
                <a:gd name="T31" fmla="*/ 43 h 60"/>
                <a:gd name="T32" fmla="*/ 0 w 162"/>
                <a:gd name="T33" fmla="*/ 45 h 60"/>
                <a:gd name="T34" fmla="*/ 4 w 162"/>
                <a:gd name="T35" fmla="*/ 59 h 60"/>
                <a:gd name="T36" fmla="*/ 13 w 162"/>
                <a:gd name="T37" fmla="*/ 56 h 60"/>
                <a:gd name="T38" fmla="*/ 24 w 162"/>
                <a:gd name="T39" fmla="*/ 54 h 60"/>
                <a:gd name="T40" fmla="*/ 34 w 162"/>
                <a:gd name="T41" fmla="*/ 51 h 60"/>
                <a:gd name="T42" fmla="*/ 44 w 162"/>
                <a:gd name="T43" fmla="*/ 48 h 60"/>
                <a:gd name="T44" fmla="*/ 54 w 162"/>
                <a:gd name="T45" fmla="*/ 45 h 60"/>
                <a:gd name="T46" fmla="*/ 65 w 162"/>
                <a:gd name="T47" fmla="*/ 43 h 60"/>
                <a:gd name="T48" fmla="*/ 74 w 162"/>
                <a:gd name="T49" fmla="*/ 41 h 60"/>
                <a:gd name="T50" fmla="*/ 84 w 162"/>
                <a:gd name="T51" fmla="*/ 38 h 60"/>
                <a:gd name="T52" fmla="*/ 94 w 162"/>
                <a:gd name="T53" fmla="*/ 35 h 60"/>
                <a:gd name="T54" fmla="*/ 103 w 162"/>
                <a:gd name="T55" fmla="*/ 33 h 60"/>
                <a:gd name="T56" fmla="*/ 113 w 162"/>
                <a:gd name="T57" fmla="*/ 30 h 60"/>
                <a:gd name="T58" fmla="*/ 123 w 162"/>
                <a:gd name="T59" fmla="*/ 26 h 60"/>
                <a:gd name="T60" fmla="*/ 132 w 162"/>
                <a:gd name="T61" fmla="*/ 24 h 60"/>
                <a:gd name="T62" fmla="*/ 142 w 162"/>
                <a:gd name="T63" fmla="*/ 20 h 60"/>
                <a:gd name="T64" fmla="*/ 151 w 162"/>
                <a:gd name="T65" fmla="*/ 16 h 60"/>
                <a:gd name="T66" fmla="*/ 161 w 162"/>
                <a:gd name="T67" fmla="*/ 12 h 60"/>
                <a:gd name="T68" fmla="*/ 153 w 162"/>
                <a:gd name="T69" fmla="*/ 0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2"/>
                <a:gd name="T106" fmla="*/ 0 h 60"/>
                <a:gd name="T107" fmla="*/ 162 w 162"/>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2" h="60">
                  <a:moveTo>
                    <a:pt x="153" y="0"/>
                  </a:moveTo>
                  <a:lnTo>
                    <a:pt x="145" y="3"/>
                  </a:lnTo>
                  <a:lnTo>
                    <a:pt x="136" y="6"/>
                  </a:lnTo>
                  <a:lnTo>
                    <a:pt x="126" y="10"/>
                  </a:lnTo>
                  <a:lnTo>
                    <a:pt x="117" y="14"/>
                  </a:lnTo>
                  <a:lnTo>
                    <a:pt x="107" y="16"/>
                  </a:lnTo>
                  <a:lnTo>
                    <a:pt x="98" y="19"/>
                  </a:lnTo>
                  <a:lnTo>
                    <a:pt x="89" y="22"/>
                  </a:lnTo>
                  <a:lnTo>
                    <a:pt x="79" y="25"/>
                  </a:lnTo>
                  <a:lnTo>
                    <a:pt x="69" y="27"/>
                  </a:lnTo>
                  <a:lnTo>
                    <a:pt x="60" y="29"/>
                  </a:lnTo>
                  <a:lnTo>
                    <a:pt x="49" y="32"/>
                  </a:lnTo>
                  <a:lnTo>
                    <a:pt x="40" y="34"/>
                  </a:lnTo>
                  <a:lnTo>
                    <a:pt x="29" y="37"/>
                  </a:lnTo>
                  <a:lnTo>
                    <a:pt x="19" y="40"/>
                  </a:lnTo>
                  <a:lnTo>
                    <a:pt x="10" y="43"/>
                  </a:lnTo>
                  <a:lnTo>
                    <a:pt x="0" y="45"/>
                  </a:lnTo>
                  <a:lnTo>
                    <a:pt x="4" y="59"/>
                  </a:lnTo>
                  <a:lnTo>
                    <a:pt x="13" y="56"/>
                  </a:lnTo>
                  <a:lnTo>
                    <a:pt x="24" y="54"/>
                  </a:lnTo>
                  <a:lnTo>
                    <a:pt x="34" y="51"/>
                  </a:lnTo>
                  <a:lnTo>
                    <a:pt x="44" y="48"/>
                  </a:lnTo>
                  <a:lnTo>
                    <a:pt x="54" y="45"/>
                  </a:lnTo>
                  <a:lnTo>
                    <a:pt x="65" y="43"/>
                  </a:lnTo>
                  <a:lnTo>
                    <a:pt x="74" y="41"/>
                  </a:lnTo>
                  <a:lnTo>
                    <a:pt x="84" y="38"/>
                  </a:lnTo>
                  <a:lnTo>
                    <a:pt x="94" y="35"/>
                  </a:lnTo>
                  <a:lnTo>
                    <a:pt x="103" y="33"/>
                  </a:lnTo>
                  <a:lnTo>
                    <a:pt x="113" y="30"/>
                  </a:lnTo>
                  <a:lnTo>
                    <a:pt x="123" y="26"/>
                  </a:lnTo>
                  <a:lnTo>
                    <a:pt x="132" y="24"/>
                  </a:lnTo>
                  <a:lnTo>
                    <a:pt x="142" y="20"/>
                  </a:lnTo>
                  <a:lnTo>
                    <a:pt x="151" y="16"/>
                  </a:lnTo>
                  <a:lnTo>
                    <a:pt x="161" y="12"/>
                  </a:lnTo>
                  <a:lnTo>
                    <a:pt x="153" y="0"/>
                  </a:lnTo>
                </a:path>
              </a:pathLst>
            </a:custGeom>
            <a:solidFill>
              <a:srgbClr val="000000"/>
            </a:solidFill>
            <a:ln w="12700" cap="rnd">
              <a:noFill/>
              <a:round/>
              <a:headEnd/>
              <a:tailEnd/>
            </a:ln>
          </p:spPr>
          <p:txBody>
            <a:bodyPr/>
            <a:lstStyle/>
            <a:p>
              <a:endParaRPr lang="en-US" dirty="0"/>
            </a:p>
          </p:txBody>
        </p:sp>
        <p:sp>
          <p:nvSpPr>
            <p:cNvPr id="48243" name="Freeform 142"/>
            <p:cNvSpPr>
              <a:spLocks/>
            </p:cNvSpPr>
            <p:nvPr/>
          </p:nvSpPr>
          <p:spPr bwMode="auto">
            <a:xfrm>
              <a:off x="1159" y="3405"/>
              <a:ext cx="100" cy="31"/>
            </a:xfrm>
            <a:custGeom>
              <a:avLst/>
              <a:gdLst>
                <a:gd name="T0" fmla="*/ 91 w 100"/>
                <a:gd name="T1" fmla="*/ 0 h 31"/>
                <a:gd name="T2" fmla="*/ 82 w 100"/>
                <a:gd name="T3" fmla="*/ 3 h 31"/>
                <a:gd name="T4" fmla="*/ 72 w 100"/>
                <a:gd name="T5" fmla="*/ 6 h 31"/>
                <a:gd name="T6" fmla="*/ 60 w 100"/>
                <a:gd name="T7" fmla="*/ 8 h 31"/>
                <a:gd name="T8" fmla="*/ 48 w 100"/>
                <a:gd name="T9" fmla="*/ 10 h 31"/>
                <a:gd name="T10" fmla="*/ 37 w 100"/>
                <a:gd name="T11" fmla="*/ 11 h 31"/>
                <a:gd name="T12" fmla="*/ 25 w 100"/>
                <a:gd name="T13" fmla="*/ 13 h 31"/>
                <a:gd name="T14" fmla="*/ 12 w 100"/>
                <a:gd name="T15" fmla="*/ 15 h 31"/>
                <a:gd name="T16" fmla="*/ 0 w 100"/>
                <a:gd name="T17" fmla="*/ 19 h 31"/>
                <a:gd name="T18" fmla="*/ 8 w 100"/>
                <a:gd name="T19" fmla="*/ 30 h 31"/>
                <a:gd name="T20" fmla="*/ 17 w 100"/>
                <a:gd name="T21" fmla="*/ 27 h 31"/>
                <a:gd name="T22" fmla="*/ 27 w 100"/>
                <a:gd name="T23" fmla="*/ 25 h 31"/>
                <a:gd name="T24" fmla="*/ 40 w 100"/>
                <a:gd name="T25" fmla="*/ 23 h 31"/>
                <a:gd name="T26" fmla="*/ 52 w 100"/>
                <a:gd name="T27" fmla="*/ 22 h 31"/>
                <a:gd name="T28" fmla="*/ 64 w 100"/>
                <a:gd name="T29" fmla="*/ 20 h 31"/>
                <a:gd name="T30" fmla="*/ 75 w 100"/>
                <a:gd name="T31" fmla="*/ 18 h 31"/>
                <a:gd name="T32" fmla="*/ 88 w 100"/>
                <a:gd name="T33" fmla="*/ 16 h 31"/>
                <a:gd name="T34" fmla="*/ 99 w 100"/>
                <a:gd name="T35" fmla="*/ 11 h 31"/>
                <a:gd name="T36" fmla="*/ 91 w 100"/>
                <a:gd name="T37" fmla="*/ 0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
                <a:gd name="T58" fmla="*/ 0 h 31"/>
                <a:gd name="T59" fmla="*/ 100 w 100"/>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 h="31">
                  <a:moveTo>
                    <a:pt x="91" y="0"/>
                  </a:moveTo>
                  <a:lnTo>
                    <a:pt x="82" y="3"/>
                  </a:lnTo>
                  <a:lnTo>
                    <a:pt x="72" y="6"/>
                  </a:lnTo>
                  <a:lnTo>
                    <a:pt x="60" y="8"/>
                  </a:lnTo>
                  <a:lnTo>
                    <a:pt x="48" y="10"/>
                  </a:lnTo>
                  <a:lnTo>
                    <a:pt x="37" y="11"/>
                  </a:lnTo>
                  <a:lnTo>
                    <a:pt x="25" y="13"/>
                  </a:lnTo>
                  <a:lnTo>
                    <a:pt x="12" y="15"/>
                  </a:lnTo>
                  <a:lnTo>
                    <a:pt x="0" y="19"/>
                  </a:lnTo>
                  <a:lnTo>
                    <a:pt x="8" y="30"/>
                  </a:lnTo>
                  <a:lnTo>
                    <a:pt x="17" y="27"/>
                  </a:lnTo>
                  <a:lnTo>
                    <a:pt x="27" y="25"/>
                  </a:lnTo>
                  <a:lnTo>
                    <a:pt x="40" y="23"/>
                  </a:lnTo>
                  <a:lnTo>
                    <a:pt x="52" y="22"/>
                  </a:lnTo>
                  <a:lnTo>
                    <a:pt x="64" y="20"/>
                  </a:lnTo>
                  <a:lnTo>
                    <a:pt x="75" y="18"/>
                  </a:lnTo>
                  <a:lnTo>
                    <a:pt x="88" y="16"/>
                  </a:lnTo>
                  <a:lnTo>
                    <a:pt x="99" y="11"/>
                  </a:lnTo>
                  <a:lnTo>
                    <a:pt x="91" y="0"/>
                  </a:lnTo>
                </a:path>
              </a:pathLst>
            </a:custGeom>
            <a:solidFill>
              <a:srgbClr val="000000"/>
            </a:solidFill>
            <a:ln w="12700" cap="rnd">
              <a:noFill/>
              <a:round/>
              <a:headEnd/>
              <a:tailEnd/>
            </a:ln>
          </p:spPr>
          <p:txBody>
            <a:bodyPr/>
            <a:lstStyle/>
            <a:p>
              <a:endParaRPr lang="en-US" dirty="0"/>
            </a:p>
          </p:txBody>
        </p:sp>
        <p:sp>
          <p:nvSpPr>
            <p:cNvPr id="48244" name="Freeform 143"/>
            <p:cNvSpPr>
              <a:spLocks/>
            </p:cNvSpPr>
            <p:nvPr/>
          </p:nvSpPr>
          <p:spPr bwMode="auto">
            <a:xfrm>
              <a:off x="1256" y="3343"/>
              <a:ext cx="110" cy="70"/>
            </a:xfrm>
            <a:custGeom>
              <a:avLst/>
              <a:gdLst>
                <a:gd name="T0" fmla="*/ 100 w 110"/>
                <a:gd name="T1" fmla="*/ 0 h 70"/>
                <a:gd name="T2" fmla="*/ 86 w 110"/>
                <a:gd name="T3" fmla="*/ 9 h 70"/>
                <a:gd name="T4" fmla="*/ 73 w 110"/>
                <a:gd name="T5" fmla="*/ 17 h 70"/>
                <a:gd name="T6" fmla="*/ 61 w 110"/>
                <a:gd name="T7" fmla="*/ 24 h 70"/>
                <a:gd name="T8" fmla="*/ 48 w 110"/>
                <a:gd name="T9" fmla="*/ 30 h 70"/>
                <a:gd name="T10" fmla="*/ 38 w 110"/>
                <a:gd name="T11" fmla="*/ 38 h 70"/>
                <a:gd name="T12" fmla="*/ 26 w 110"/>
                <a:gd name="T13" fmla="*/ 44 h 70"/>
                <a:gd name="T14" fmla="*/ 13 w 110"/>
                <a:gd name="T15" fmla="*/ 50 h 70"/>
                <a:gd name="T16" fmla="*/ 0 w 110"/>
                <a:gd name="T17" fmla="*/ 57 h 70"/>
                <a:gd name="T18" fmla="*/ 8 w 110"/>
                <a:gd name="T19" fmla="*/ 69 h 70"/>
                <a:gd name="T20" fmla="*/ 21 w 110"/>
                <a:gd name="T21" fmla="*/ 63 h 70"/>
                <a:gd name="T22" fmla="*/ 33 w 110"/>
                <a:gd name="T23" fmla="*/ 56 h 70"/>
                <a:gd name="T24" fmla="*/ 45 w 110"/>
                <a:gd name="T25" fmla="*/ 50 h 70"/>
                <a:gd name="T26" fmla="*/ 58 w 110"/>
                <a:gd name="T27" fmla="*/ 43 h 70"/>
                <a:gd name="T28" fmla="*/ 69 w 110"/>
                <a:gd name="T29" fmla="*/ 36 h 70"/>
                <a:gd name="T30" fmla="*/ 82 w 110"/>
                <a:gd name="T31" fmla="*/ 29 h 70"/>
                <a:gd name="T32" fmla="*/ 96 w 110"/>
                <a:gd name="T33" fmla="*/ 21 h 70"/>
                <a:gd name="T34" fmla="*/ 109 w 110"/>
                <a:gd name="T35" fmla="*/ 12 h 70"/>
                <a:gd name="T36" fmla="*/ 100 w 110"/>
                <a:gd name="T37" fmla="*/ 0 h 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0"/>
                <a:gd name="T58" fmla="*/ 0 h 70"/>
                <a:gd name="T59" fmla="*/ 110 w 110"/>
                <a:gd name="T60" fmla="*/ 70 h 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0" h="70">
                  <a:moveTo>
                    <a:pt x="100" y="0"/>
                  </a:moveTo>
                  <a:lnTo>
                    <a:pt x="86" y="9"/>
                  </a:lnTo>
                  <a:lnTo>
                    <a:pt x="73" y="17"/>
                  </a:lnTo>
                  <a:lnTo>
                    <a:pt x="61" y="24"/>
                  </a:lnTo>
                  <a:lnTo>
                    <a:pt x="48" y="30"/>
                  </a:lnTo>
                  <a:lnTo>
                    <a:pt x="38" y="38"/>
                  </a:lnTo>
                  <a:lnTo>
                    <a:pt x="26" y="44"/>
                  </a:lnTo>
                  <a:lnTo>
                    <a:pt x="13" y="50"/>
                  </a:lnTo>
                  <a:lnTo>
                    <a:pt x="0" y="57"/>
                  </a:lnTo>
                  <a:lnTo>
                    <a:pt x="8" y="69"/>
                  </a:lnTo>
                  <a:lnTo>
                    <a:pt x="21" y="63"/>
                  </a:lnTo>
                  <a:lnTo>
                    <a:pt x="33" y="56"/>
                  </a:lnTo>
                  <a:lnTo>
                    <a:pt x="45" y="50"/>
                  </a:lnTo>
                  <a:lnTo>
                    <a:pt x="58" y="43"/>
                  </a:lnTo>
                  <a:lnTo>
                    <a:pt x="69" y="36"/>
                  </a:lnTo>
                  <a:lnTo>
                    <a:pt x="82" y="29"/>
                  </a:lnTo>
                  <a:lnTo>
                    <a:pt x="96" y="21"/>
                  </a:lnTo>
                  <a:lnTo>
                    <a:pt x="109" y="12"/>
                  </a:lnTo>
                  <a:lnTo>
                    <a:pt x="100" y="0"/>
                  </a:lnTo>
                </a:path>
              </a:pathLst>
            </a:custGeom>
            <a:solidFill>
              <a:srgbClr val="000000"/>
            </a:solidFill>
            <a:ln w="12700" cap="rnd">
              <a:noFill/>
              <a:round/>
              <a:headEnd/>
              <a:tailEnd/>
            </a:ln>
          </p:spPr>
          <p:txBody>
            <a:bodyPr/>
            <a:lstStyle/>
            <a:p>
              <a:endParaRPr lang="en-US" dirty="0"/>
            </a:p>
          </p:txBody>
        </p:sp>
        <p:sp>
          <p:nvSpPr>
            <p:cNvPr id="48245" name="Freeform 144"/>
            <p:cNvSpPr>
              <a:spLocks/>
            </p:cNvSpPr>
            <p:nvPr/>
          </p:nvSpPr>
          <p:spPr bwMode="auto">
            <a:xfrm>
              <a:off x="1362" y="3330"/>
              <a:ext cx="54" cy="21"/>
            </a:xfrm>
            <a:custGeom>
              <a:avLst/>
              <a:gdLst>
                <a:gd name="T0" fmla="*/ 39 w 54"/>
                <a:gd name="T1" fmla="*/ 1 h 21"/>
                <a:gd name="T2" fmla="*/ 39 w 54"/>
                <a:gd name="T3" fmla="*/ 0 h 21"/>
                <a:gd name="T4" fmla="*/ 38 w 54"/>
                <a:gd name="T5" fmla="*/ 1 h 21"/>
                <a:gd name="T6" fmla="*/ 37 w 54"/>
                <a:gd name="T7" fmla="*/ 2 h 21"/>
                <a:gd name="T8" fmla="*/ 31 w 54"/>
                <a:gd name="T9" fmla="*/ 3 h 21"/>
                <a:gd name="T10" fmla="*/ 25 w 54"/>
                <a:gd name="T11" fmla="*/ 5 h 21"/>
                <a:gd name="T12" fmla="*/ 19 w 54"/>
                <a:gd name="T13" fmla="*/ 5 h 21"/>
                <a:gd name="T14" fmla="*/ 13 w 54"/>
                <a:gd name="T15" fmla="*/ 6 h 21"/>
                <a:gd name="T16" fmla="*/ 6 w 54"/>
                <a:gd name="T17" fmla="*/ 8 h 21"/>
                <a:gd name="T18" fmla="*/ 0 w 54"/>
                <a:gd name="T19" fmla="*/ 10 h 21"/>
                <a:gd name="T20" fmla="*/ 8 w 54"/>
                <a:gd name="T21" fmla="*/ 20 h 21"/>
                <a:gd name="T22" fmla="*/ 12 w 54"/>
                <a:gd name="T23" fmla="*/ 19 h 21"/>
                <a:gd name="T24" fmla="*/ 17 w 54"/>
                <a:gd name="T25" fmla="*/ 18 h 21"/>
                <a:gd name="T26" fmla="*/ 22 w 54"/>
                <a:gd name="T27" fmla="*/ 17 h 21"/>
                <a:gd name="T28" fmla="*/ 29 w 54"/>
                <a:gd name="T29" fmla="*/ 15 h 21"/>
                <a:gd name="T30" fmla="*/ 36 w 54"/>
                <a:gd name="T31" fmla="*/ 15 h 21"/>
                <a:gd name="T32" fmla="*/ 42 w 54"/>
                <a:gd name="T33" fmla="*/ 13 h 21"/>
                <a:gd name="T34" fmla="*/ 48 w 54"/>
                <a:gd name="T35" fmla="*/ 10 h 21"/>
                <a:gd name="T36" fmla="*/ 53 w 54"/>
                <a:gd name="T37" fmla="*/ 5 h 21"/>
                <a:gd name="T38" fmla="*/ 39 w 54"/>
                <a:gd name="T39" fmla="*/ 1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4"/>
                <a:gd name="T61" fmla="*/ 0 h 21"/>
                <a:gd name="T62" fmla="*/ 54 w 54"/>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4" h="21">
                  <a:moveTo>
                    <a:pt x="39" y="1"/>
                  </a:moveTo>
                  <a:lnTo>
                    <a:pt x="39" y="0"/>
                  </a:lnTo>
                  <a:lnTo>
                    <a:pt x="38" y="1"/>
                  </a:lnTo>
                  <a:lnTo>
                    <a:pt x="37" y="2"/>
                  </a:lnTo>
                  <a:lnTo>
                    <a:pt x="31" y="3"/>
                  </a:lnTo>
                  <a:lnTo>
                    <a:pt x="25" y="5"/>
                  </a:lnTo>
                  <a:lnTo>
                    <a:pt x="19" y="5"/>
                  </a:lnTo>
                  <a:lnTo>
                    <a:pt x="13" y="6"/>
                  </a:lnTo>
                  <a:lnTo>
                    <a:pt x="6" y="8"/>
                  </a:lnTo>
                  <a:lnTo>
                    <a:pt x="0" y="10"/>
                  </a:lnTo>
                  <a:lnTo>
                    <a:pt x="8" y="20"/>
                  </a:lnTo>
                  <a:lnTo>
                    <a:pt x="12" y="19"/>
                  </a:lnTo>
                  <a:lnTo>
                    <a:pt x="17" y="18"/>
                  </a:lnTo>
                  <a:lnTo>
                    <a:pt x="22" y="17"/>
                  </a:lnTo>
                  <a:lnTo>
                    <a:pt x="29" y="15"/>
                  </a:lnTo>
                  <a:lnTo>
                    <a:pt x="36" y="15"/>
                  </a:lnTo>
                  <a:lnTo>
                    <a:pt x="42" y="13"/>
                  </a:lnTo>
                  <a:lnTo>
                    <a:pt x="48" y="10"/>
                  </a:lnTo>
                  <a:lnTo>
                    <a:pt x="53" y="5"/>
                  </a:lnTo>
                  <a:lnTo>
                    <a:pt x="39" y="1"/>
                  </a:lnTo>
                </a:path>
              </a:pathLst>
            </a:custGeom>
            <a:solidFill>
              <a:srgbClr val="000000"/>
            </a:solidFill>
            <a:ln w="12700" cap="rnd">
              <a:noFill/>
              <a:round/>
              <a:headEnd/>
              <a:tailEnd/>
            </a:ln>
          </p:spPr>
          <p:txBody>
            <a:bodyPr/>
            <a:lstStyle/>
            <a:p>
              <a:endParaRPr lang="en-US" dirty="0"/>
            </a:p>
          </p:txBody>
        </p:sp>
        <p:sp>
          <p:nvSpPr>
            <p:cNvPr id="48246" name="Freeform 145"/>
            <p:cNvSpPr>
              <a:spLocks/>
            </p:cNvSpPr>
            <p:nvPr/>
          </p:nvSpPr>
          <p:spPr bwMode="auto">
            <a:xfrm>
              <a:off x="1405" y="3307"/>
              <a:ext cx="27" cy="24"/>
            </a:xfrm>
            <a:custGeom>
              <a:avLst/>
              <a:gdLst>
                <a:gd name="T0" fmla="*/ 19 w 27"/>
                <a:gd name="T1" fmla="*/ 0 h 24"/>
                <a:gd name="T2" fmla="*/ 18 w 27"/>
                <a:gd name="T3" fmla="*/ 0 h 24"/>
                <a:gd name="T4" fmla="*/ 15 w 27"/>
                <a:gd name="T5" fmla="*/ 2 h 24"/>
                <a:gd name="T6" fmla="*/ 12 w 27"/>
                <a:gd name="T7" fmla="*/ 2 h 24"/>
                <a:gd name="T8" fmla="*/ 11 w 27"/>
                <a:gd name="T9" fmla="*/ 3 h 24"/>
                <a:gd name="T10" fmla="*/ 8 w 27"/>
                <a:gd name="T11" fmla="*/ 4 h 24"/>
                <a:gd name="T12" fmla="*/ 5 w 27"/>
                <a:gd name="T13" fmla="*/ 7 h 24"/>
                <a:gd name="T14" fmla="*/ 3 w 27"/>
                <a:gd name="T15" fmla="*/ 10 h 24"/>
                <a:gd name="T16" fmla="*/ 2 w 27"/>
                <a:gd name="T17" fmla="*/ 13 h 24"/>
                <a:gd name="T18" fmla="*/ 0 w 27"/>
                <a:gd name="T19" fmla="*/ 19 h 24"/>
                <a:gd name="T20" fmla="*/ 13 w 27"/>
                <a:gd name="T21" fmla="*/ 23 h 24"/>
                <a:gd name="T22" fmla="*/ 15 w 27"/>
                <a:gd name="T23" fmla="*/ 17 h 24"/>
                <a:gd name="T24" fmla="*/ 16 w 27"/>
                <a:gd name="T25" fmla="*/ 14 h 24"/>
                <a:gd name="T26" fmla="*/ 17 w 27"/>
                <a:gd name="T27" fmla="*/ 13 h 24"/>
                <a:gd name="T28" fmla="*/ 15 w 27"/>
                <a:gd name="T29" fmla="*/ 14 h 24"/>
                <a:gd name="T30" fmla="*/ 15 w 27"/>
                <a:gd name="T31" fmla="*/ 15 h 24"/>
                <a:gd name="T32" fmla="*/ 18 w 27"/>
                <a:gd name="T33" fmla="*/ 14 h 24"/>
                <a:gd name="T34" fmla="*/ 21 w 27"/>
                <a:gd name="T35" fmla="*/ 13 h 24"/>
                <a:gd name="T36" fmla="*/ 26 w 27"/>
                <a:gd name="T37" fmla="*/ 10 h 24"/>
                <a:gd name="T38" fmla="*/ 25 w 27"/>
                <a:gd name="T39" fmla="*/ 10 h 24"/>
                <a:gd name="T40" fmla="*/ 19 w 27"/>
                <a:gd name="T41" fmla="*/ 0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24"/>
                <a:gd name="T65" fmla="*/ 27 w 27"/>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24">
                  <a:moveTo>
                    <a:pt x="19" y="0"/>
                  </a:moveTo>
                  <a:lnTo>
                    <a:pt x="18" y="0"/>
                  </a:lnTo>
                  <a:lnTo>
                    <a:pt x="15" y="2"/>
                  </a:lnTo>
                  <a:lnTo>
                    <a:pt x="12" y="2"/>
                  </a:lnTo>
                  <a:lnTo>
                    <a:pt x="11" y="3"/>
                  </a:lnTo>
                  <a:lnTo>
                    <a:pt x="8" y="4"/>
                  </a:lnTo>
                  <a:lnTo>
                    <a:pt x="5" y="7"/>
                  </a:lnTo>
                  <a:lnTo>
                    <a:pt x="3" y="10"/>
                  </a:lnTo>
                  <a:lnTo>
                    <a:pt x="2" y="13"/>
                  </a:lnTo>
                  <a:lnTo>
                    <a:pt x="0" y="19"/>
                  </a:lnTo>
                  <a:lnTo>
                    <a:pt x="13" y="23"/>
                  </a:lnTo>
                  <a:lnTo>
                    <a:pt x="15" y="17"/>
                  </a:lnTo>
                  <a:lnTo>
                    <a:pt x="16" y="14"/>
                  </a:lnTo>
                  <a:lnTo>
                    <a:pt x="17" y="13"/>
                  </a:lnTo>
                  <a:lnTo>
                    <a:pt x="15" y="14"/>
                  </a:lnTo>
                  <a:lnTo>
                    <a:pt x="15" y="15"/>
                  </a:lnTo>
                  <a:lnTo>
                    <a:pt x="18" y="14"/>
                  </a:lnTo>
                  <a:lnTo>
                    <a:pt x="21" y="13"/>
                  </a:lnTo>
                  <a:lnTo>
                    <a:pt x="26" y="10"/>
                  </a:lnTo>
                  <a:lnTo>
                    <a:pt x="25" y="10"/>
                  </a:lnTo>
                  <a:lnTo>
                    <a:pt x="19" y="0"/>
                  </a:lnTo>
                </a:path>
              </a:pathLst>
            </a:custGeom>
            <a:solidFill>
              <a:srgbClr val="000000"/>
            </a:solidFill>
            <a:ln w="12700" cap="rnd">
              <a:noFill/>
              <a:round/>
              <a:headEnd/>
              <a:tailEnd/>
            </a:ln>
          </p:spPr>
          <p:txBody>
            <a:bodyPr/>
            <a:lstStyle/>
            <a:p>
              <a:endParaRPr lang="en-US" dirty="0"/>
            </a:p>
          </p:txBody>
        </p:sp>
        <p:sp>
          <p:nvSpPr>
            <p:cNvPr id="48247" name="Freeform 146"/>
            <p:cNvSpPr>
              <a:spLocks/>
            </p:cNvSpPr>
            <p:nvPr/>
          </p:nvSpPr>
          <p:spPr bwMode="auto">
            <a:xfrm>
              <a:off x="1428" y="3272"/>
              <a:ext cx="31" cy="43"/>
            </a:xfrm>
            <a:custGeom>
              <a:avLst/>
              <a:gdLst>
                <a:gd name="T0" fmla="*/ 25 w 31"/>
                <a:gd name="T1" fmla="*/ 0 h 43"/>
                <a:gd name="T2" fmla="*/ 28 w 31"/>
                <a:gd name="T3" fmla="*/ 0 h 43"/>
                <a:gd name="T4" fmla="*/ 20 w 31"/>
                <a:gd name="T5" fmla="*/ 1 h 43"/>
                <a:gd name="T6" fmla="*/ 14 w 31"/>
                <a:gd name="T7" fmla="*/ 5 h 43"/>
                <a:gd name="T8" fmla="*/ 11 w 31"/>
                <a:gd name="T9" fmla="*/ 11 h 43"/>
                <a:gd name="T10" fmla="*/ 8 w 31"/>
                <a:gd name="T11" fmla="*/ 16 h 43"/>
                <a:gd name="T12" fmla="*/ 6 w 31"/>
                <a:gd name="T13" fmla="*/ 21 h 43"/>
                <a:gd name="T14" fmla="*/ 3 w 31"/>
                <a:gd name="T15" fmla="*/ 26 h 43"/>
                <a:gd name="T16" fmla="*/ 1 w 31"/>
                <a:gd name="T17" fmla="*/ 29 h 43"/>
                <a:gd name="T18" fmla="*/ 0 w 31"/>
                <a:gd name="T19" fmla="*/ 31 h 43"/>
                <a:gd name="T20" fmla="*/ 7 w 31"/>
                <a:gd name="T21" fmla="*/ 42 h 43"/>
                <a:gd name="T22" fmla="*/ 12 w 31"/>
                <a:gd name="T23" fmla="*/ 39 h 43"/>
                <a:gd name="T24" fmla="*/ 15 w 31"/>
                <a:gd name="T25" fmla="*/ 33 h 43"/>
                <a:gd name="T26" fmla="*/ 18 w 31"/>
                <a:gd name="T27" fmla="*/ 28 h 43"/>
                <a:gd name="T28" fmla="*/ 20 w 31"/>
                <a:gd name="T29" fmla="*/ 23 h 43"/>
                <a:gd name="T30" fmla="*/ 23 w 31"/>
                <a:gd name="T31" fmla="*/ 18 h 43"/>
                <a:gd name="T32" fmla="*/ 24 w 31"/>
                <a:gd name="T33" fmla="*/ 15 h 43"/>
                <a:gd name="T34" fmla="*/ 26 w 31"/>
                <a:gd name="T35" fmla="*/ 14 h 43"/>
                <a:gd name="T36" fmla="*/ 28 w 31"/>
                <a:gd name="T37" fmla="*/ 13 h 43"/>
                <a:gd name="T38" fmla="*/ 30 w 31"/>
                <a:gd name="T39" fmla="*/ 13 h 43"/>
                <a:gd name="T40" fmla="*/ 25 w 31"/>
                <a:gd name="T41" fmla="*/ 0 h 4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43"/>
                <a:gd name="T65" fmla="*/ 31 w 31"/>
                <a:gd name="T66" fmla="*/ 43 h 4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43">
                  <a:moveTo>
                    <a:pt x="25" y="0"/>
                  </a:moveTo>
                  <a:lnTo>
                    <a:pt x="28" y="0"/>
                  </a:lnTo>
                  <a:lnTo>
                    <a:pt x="20" y="1"/>
                  </a:lnTo>
                  <a:lnTo>
                    <a:pt x="14" y="5"/>
                  </a:lnTo>
                  <a:lnTo>
                    <a:pt x="11" y="11"/>
                  </a:lnTo>
                  <a:lnTo>
                    <a:pt x="8" y="16"/>
                  </a:lnTo>
                  <a:lnTo>
                    <a:pt x="6" y="21"/>
                  </a:lnTo>
                  <a:lnTo>
                    <a:pt x="3" y="26"/>
                  </a:lnTo>
                  <a:lnTo>
                    <a:pt x="1" y="29"/>
                  </a:lnTo>
                  <a:lnTo>
                    <a:pt x="0" y="31"/>
                  </a:lnTo>
                  <a:lnTo>
                    <a:pt x="7" y="42"/>
                  </a:lnTo>
                  <a:lnTo>
                    <a:pt x="12" y="39"/>
                  </a:lnTo>
                  <a:lnTo>
                    <a:pt x="15" y="33"/>
                  </a:lnTo>
                  <a:lnTo>
                    <a:pt x="18" y="28"/>
                  </a:lnTo>
                  <a:lnTo>
                    <a:pt x="20" y="23"/>
                  </a:lnTo>
                  <a:lnTo>
                    <a:pt x="23" y="18"/>
                  </a:lnTo>
                  <a:lnTo>
                    <a:pt x="24" y="15"/>
                  </a:lnTo>
                  <a:lnTo>
                    <a:pt x="26" y="14"/>
                  </a:lnTo>
                  <a:lnTo>
                    <a:pt x="28" y="13"/>
                  </a:lnTo>
                  <a:lnTo>
                    <a:pt x="30" y="13"/>
                  </a:lnTo>
                  <a:lnTo>
                    <a:pt x="25" y="0"/>
                  </a:lnTo>
                </a:path>
              </a:pathLst>
            </a:custGeom>
            <a:solidFill>
              <a:srgbClr val="000000"/>
            </a:solidFill>
            <a:ln w="12700" cap="rnd">
              <a:noFill/>
              <a:round/>
              <a:headEnd/>
              <a:tailEnd/>
            </a:ln>
          </p:spPr>
          <p:txBody>
            <a:bodyPr/>
            <a:lstStyle/>
            <a:p>
              <a:endParaRPr lang="en-US" dirty="0"/>
            </a:p>
          </p:txBody>
        </p:sp>
        <p:sp>
          <p:nvSpPr>
            <p:cNvPr id="48248" name="Freeform 147"/>
            <p:cNvSpPr>
              <a:spLocks/>
            </p:cNvSpPr>
            <p:nvPr/>
          </p:nvSpPr>
          <p:spPr bwMode="auto">
            <a:xfrm>
              <a:off x="1458" y="3246"/>
              <a:ext cx="32" cy="36"/>
            </a:xfrm>
            <a:custGeom>
              <a:avLst/>
              <a:gdLst>
                <a:gd name="T0" fmla="*/ 18 w 32"/>
                <a:gd name="T1" fmla="*/ 1 h 36"/>
                <a:gd name="T2" fmla="*/ 18 w 32"/>
                <a:gd name="T3" fmla="*/ 0 h 36"/>
                <a:gd name="T4" fmla="*/ 18 w 32"/>
                <a:gd name="T5" fmla="*/ 3 h 36"/>
                <a:gd name="T6" fmla="*/ 15 w 32"/>
                <a:gd name="T7" fmla="*/ 6 h 36"/>
                <a:gd name="T8" fmla="*/ 13 w 32"/>
                <a:gd name="T9" fmla="*/ 10 h 36"/>
                <a:gd name="T10" fmla="*/ 11 w 32"/>
                <a:gd name="T11" fmla="*/ 13 h 36"/>
                <a:gd name="T12" fmla="*/ 8 w 32"/>
                <a:gd name="T13" fmla="*/ 15 h 36"/>
                <a:gd name="T14" fmla="*/ 6 w 32"/>
                <a:gd name="T15" fmla="*/ 18 h 36"/>
                <a:gd name="T16" fmla="*/ 3 w 32"/>
                <a:gd name="T17" fmla="*/ 20 h 36"/>
                <a:gd name="T18" fmla="*/ 0 w 32"/>
                <a:gd name="T19" fmla="*/ 22 h 36"/>
                <a:gd name="T20" fmla="*/ 5 w 32"/>
                <a:gd name="T21" fmla="*/ 35 h 36"/>
                <a:gd name="T22" fmla="*/ 11 w 32"/>
                <a:gd name="T23" fmla="*/ 32 h 36"/>
                <a:gd name="T24" fmla="*/ 15 w 32"/>
                <a:gd name="T25" fmla="*/ 28 h 36"/>
                <a:gd name="T26" fmla="*/ 19 w 32"/>
                <a:gd name="T27" fmla="*/ 25 h 36"/>
                <a:gd name="T28" fmla="*/ 22 w 32"/>
                <a:gd name="T29" fmla="*/ 20 h 36"/>
                <a:gd name="T30" fmla="*/ 25 w 32"/>
                <a:gd name="T31" fmla="*/ 16 h 36"/>
                <a:gd name="T32" fmla="*/ 28 w 32"/>
                <a:gd name="T33" fmla="*/ 13 h 36"/>
                <a:gd name="T34" fmla="*/ 29 w 32"/>
                <a:gd name="T35" fmla="*/ 9 h 36"/>
                <a:gd name="T36" fmla="*/ 31 w 32"/>
                <a:gd name="T37" fmla="*/ 7 h 36"/>
                <a:gd name="T38" fmla="*/ 31 w 32"/>
                <a:gd name="T39" fmla="*/ 6 h 36"/>
                <a:gd name="T40" fmla="*/ 18 w 32"/>
                <a:gd name="T41" fmla="*/ 1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36"/>
                <a:gd name="T65" fmla="*/ 32 w 32"/>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36">
                  <a:moveTo>
                    <a:pt x="18" y="1"/>
                  </a:moveTo>
                  <a:lnTo>
                    <a:pt x="18" y="0"/>
                  </a:lnTo>
                  <a:lnTo>
                    <a:pt x="18" y="3"/>
                  </a:lnTo>
                  <a:lnTo>
                    <a:pt x="15" y="6"/>
                  </a:lnTo>
                  <a:lnTo>
                    <a:pt x="13" y="10"/>
                  </a:lnTo>
                  <a:lnTo>
                    <a:pt x="11" y="13"/>
                  </a:lnTo>
                  <a:lnTo>
                    <a:pt x="8" y="15"/>
                  </a:lnTo>
                  <a:lnTo>
                    <a:pt x="6" y="18"/>
                  </a:lnTo>
                  <a:lnTo>
                    <a:pt x="3" y="20"/>
                  </a:lnTo>
                  <a:lnTo>
                    <a:pt x="0" y="22"/>
                  </a:lnTo>
                  <a:lnTo>
                    <a:pt x="5" y="35"/>
                  </a:lnTo>
                  <a:lnTo>
                    <a:pt x="11" y="32"/>
                  </a:lnTo>
                  <a:lnTo>
                    <a:pt x="15" y="28"/>
                  </a:lnTo>
                  <a:lnTo>
                    <a:pt x="19" y="25"/>
                  </a:lnTo>
                  <a:lnTo>
                    <a:pt x="22" y="20"/>
                  </a:lnTo>
                  <a:lnTo>
                    <a:pt x="25" y="16"/>
                  </a:lnTo>
                  <a:lnTo>
                    <a:pt x="28" y="13"/>
                  </a:lnTo>
                  <a:lnTo>
                    <a:pt x="29" y="9"/>
                  </a:lnTo>
                  <a:lnTo>
                    <a:pt x="31" y="7"/>
                  </a:lnTo>
                  <a:lnTo>
                    <a:pt x="31" y="6"/>
                  </a:lnTo>
                  <a:lnTo>
                    <a:pt x="18" y="1"/>
                  </a:lnTo>
                </a:path>
              </a:pathLst>
            </a:custGeom>
            <a:solidFill>
              <a:srgbClr val="000000"/>
            </a:solidFill>
            <a:ln w="12700" cap="rnd">
              <a:noFill/>
              <a:round/>
              <a:headEnd/>
              <a:tailEnd/>
            </a:ln>
          </p:spPr>
          <p:txBody>
            <a:bodyPr/>
            <a:lstStyle/>
            <a:p>
              <a:endParaRPr lang="en-US" dirty="0"/>
            </a:p>
          </p:txBody>
        </p:sp>
        <p:sp>
          <p:nvSpPr>
            <p:cNvPr id="48249" name="Freeform 148"/>
            <p:cNvSpPr>
              <a:spLocks/>
            </p:cNvSpPr>
            <p:nvPr/>
          </p:nvSpPr>
          <p:spPr bwMode="auto">
            <a:xfrm>
              <a:off x="1480" y="3151"/>
              <a:ext cx="62" cy="97"/>
            </a:xfrm>
            <a:custGeom>
              <a:avLst/>
              <a:gdLst>
                <a:gd name="T0" fmla="*/ 49 w 62"/>
                <a:gd name="T1" fmla="*/ 0 h 97"/>
                <a:gd name="T2" fmla="*/ 40 w 62"/>
                <a:gd name="T3" fmla="*/ 11 h 97"/>
                <a:gd name="T4" fmla="*/ 32 w 62"/>
                <a:gd name="T5" fmla="*/ 23 h 97"/>
                <a:gd name="T6" fmla="*/ 25 w 62"/>
                <a:gd name="T7" fmla="*/ 33 h 97"/>
                <a:gd name="T8" fmla="*/ 20 w 62"/>
                <a:gd name="T9" fmla="*/ 44 h 97"/>
                <a:gd name="T10" fmla="*/ 15 w 62"/>
                <a:gd name="T11" fmla="*/ 55 h 97"/>
                <a:gd name="T12" fmla="*/ 10 w 62"/>
                <a:gd name="T13" fmla="*/ 66 h 97"/>
                <a:gd name="T14" fmla="*/ 5 w 62"/>
                <a:gd name="T15" fmla="*/ 78 h 97"/>
                <a:gd name="T16" fmla="*/ 0 w 62"/>
                <a:gd name="T17" fmla="*/ 90 h 97"/>
                <a:gd name="T18" fmla="*/ 14 w 62"/>
                <a:gd name="T19" fmla="*/ 96 h 97"/>
                <a:gd name="T20" fmla="*/ 20 w 62"/>
                <a:gd name="T21" fmla="*/ 84 h 97"/>
                <a:gd name="T22" fmla="*/ 25 w 62"/>
                <a:gd name="T23" fmla="*/ 72 h 97"/>
                <a:gd name="T24" fmla="*/ 29 w 62"/>
                <a:gd name="T25" fmla="*/ 60 h 97"/>
                <a:gd name="T26" fmla="*/ 35 w 62"/>
                <a:gd name="T27" fmla="*/ 50 h 97"/>
                <a:gd name="T28" fmla="*/ 39 w 62"/>
                <a:gd name="T29" fmla="*/ 40 h 97"/>
                <a:gd name="T30" fmla="*/ 45 w 62"/>
                <a:gd name="T31" fmla="*/ 29 h 97"/>
                <a:gd name="T32" fmla="*/ 51 w 62"/>
                <a:gd name="T33" fmla="*/ 20 h 97"/>
                <a:gd name="T34" fmla="*/ 61 w 62"/>
                <a:gd name="T35" fmla="*/ 9 h 97"/>
                <a:gd name="T36" fmla="*/ 49 w 62"/>
                <a:gd name="T37" fmla="*/ 0 h 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2"/>
                <a:gd name="T58" fmla="*/ 0 h 97"/>
                <a:gd name="T59" fmla="*/ 62 w 62"/>
                <a:gd name="T60" fmla="*/ 97 h 9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2" h="97">
                  <a:moveTo>
                    <a:pt x="49" y="0"/>
                  </a:moveTo>
                  <a:lnTo>
                    <a:pt x="40" y="11"/>
                  </a:lnTo>
                  <a:lnTo>
                    <a:pt x="32" y="23"/>
                  </a:lnTo>
                  <a:lnTo>
                    <a:pt x="25" y="33"/>
                  </a:lnTo>
                  <a:lnTo>
                    <a:pt x="20" y="44"/>
                  </a:lnTo>
                  <a:lnTo>
                    <a:pt x="15" y="55"/>
                  </a:lnTo>
                  <a:lnTo>
                    <a:pt x="10" y="66"/>
                  </a:lnTo>
                  <a:lnTo>
                    <a:pt x="5" y="78"/>
                  </a:lnTo>
                  <a:lnTo>
                    <a:pt x="0" y="90"/>
                  </a:lnTo>
                  <a:lnTo>
                    <a:pt x="14" y="96"/>
                  </a:lnTo>
                  <a:lnTo>
                    <a:pt x="20" y="84"/>
                  </a:lnTo>
                  <a:lnTo>
                    <a:pt x="25" y="72"/>
                  </a:lnTo>
                  <a:lnTo>
                    <a:pt x="29" y="60"/>
                  </a:lnTo>
                  <a:lnTo>
                    <a:pt x="35" y="50"/>
                  </a:lnTo>
                  <a:lnTo>
                    <a:pt x="39" y="40"/>
                  </a:lnTo>
                  <a:lnTo>
                    <a:pt x="45" y="29"/>
                  </a:lnTo>
                  <a:lnTo>
                    <a:pt x="51" y="20"/>
                  </a:lnTo>
                  <a:lnTo>
                    <a:pt x="61" y="9"/>
                  </a:lnTo>
                  <a:lnTo>
                    <a:pt x="49" y="0"/>
                  </a:lnTo>
                </a:path>
              </a:pathLst>
            </a:custGeom>
            <a:solidFill>
              <a:srgbClr val="000000"/>
            </a:solidFill>
            <a:ln w="12700" cap="rnd">
              <a:noFill/>
              <a:round/>
              <a:headEnd/>
              <a:tailEnd/>
            </a:ln>
          </p:spPr>
          <p:txBody>
            <a:bodyPr/>
            <a:lstStyle/>
            <a:p>
              <a:endParaRPr lang="en-US" dirty="0"/>
            </a:p>
          </p:txBody>
        </p:sp>
        <p:sp>
          <p:nvSpPr>
            <p:cNvPr id="48250" name="Freeform 149"/>
            <p:cNvSpPr>
              <a:spLocks/>
            </p:cNvSpPr>
            <p:nvPr/>
          </p:nvSpPr>
          <p:spPr bwMode="auto">
            <a:xfrm>
              <a:off x="1534" y="3112"/>
              <a:ext cx="22" cy="44"/>
            </a:xfrm>
            <a:custGeom>
              <a:avLst/>
              <a:gdLst>
                <a:gd name="T0" fmla="*/ 7 w 22"/>
                <a:gd name="T1" fmla="*/ 3 h 44"/>
                <a:gd name="T2" fmla="*/ 8 w 22"/>
                <a:gd name="T3" fmla="*/ 7 h 44"/>
                <a:gd name="T4" fmla="*/ 7 w 22"/>
                <a:gd name="T5" fmla="*/ 12 h 44"/>
                <a:gd name="T6" fmla="*/ 8 w 22"/>
                <a:gd name="T7" fmla="*/ 17 h 44"/>
                <a:gd name="T8" fmla="*/ 6 w 22"/>
                <a:gd name="T9" fmla="*/ 19 h 44"/>
                <a:gd name="T10" fmla="*/ 5 w 22"/>
                <a:gd name="T11" fmla="*/ 25 h 44"/>
                <a:gd name="T12" fmla="*/ 3 w 22"/>
                <a:gd name="T13" fmla="*/ 29 h 44"/>
                <a:gd name="T14" fmla="*/ 2 w 22"/>
                <a:gd name="T15" fmla="*/ 32 h 44"/>
                <a:gd name="T16" fmla="*/ 0 w 22"/>
                <a:gd name="T17" fmla="*/ 34 h 44"/>
                <a:gd name="T18" fmla="*/ 10 w 22"/>
                <a:gd name="T19" fmla="*/ 43 h 44"/>
                <a:gd name="T20" fmla="*/ 13 w 22"/>
                <a:gd name="T21" fmla="*/ 39 h 44"/>
                <a:gd name="T22" fmla="*/ 16 w 22"/>
                <a:gd name="T23" fmla="*/ 34 h 44"/>
                <a:gd name="T24" fmla="*/ 18 w 22"/>
                <a:gd name="T25" fmla="*/ 29 h 44"/>
                <a:gd name="T26" fmla="*/ 19 w 22"/>
                <a:gd name="T27" fmla="*/ 24 h 44"/>
                <a:gd name="T28" fmla="*/ 20 w 22"/>
                <a:gd name="T29" fmla="*/ 18 h 44"/>
                <a:gd name="T30" fmla="*/ 21 w 22"/>
                <a:gd name="T31" fmla="*/ 12 h 44"/>
                <a:gd name="T32" fmla="*/ 20 w 22"/>
                <a:gd name="T33" fmla="*/ 6 h 44"/>
                <a:gd name="T34" fmla="*/ 19 w 22"/>
                <a:gd name="T35" fmla="*/ 0 h 44"/>
                <a:gd name="T36" fmla="*/ 7 w 22"/>
                <a:gd name="T37" fmla="*/ 3 h 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44"/>
                <a:gd name="T59" fmla="*/ 22 w 22"/>
                <a:gd name="T60" fmla="*/ 44 h 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44">
                  <a:moveTo>
                    <a:pt x="7" y="3"/>
                  </a:moveTo>
                  <a:lnTo>
                    <a:pt x="8" y="7"/>
                  </a:lnTo>
                  <a:lnTo>
                    <a:pt x="7" y="12"/>
                  </a:lnTo>
                  <a:lnTo>
                    <a:pt x="8" y="17"/>
                  </a:lnTo>
                  <a:lnTo>
                    <a:pt x="6" y="19"/>
                  </a:lnTo>
                  <a:lnTo>
                    <a:pt x="5" y="25"/>
                  </a:lnTo>
                  <a:lnTo>
                    <a:pt x="3" y="29"/>
                  </a:lnTo>
                  <a:lnTo>
                    <a:pt x="2" y="32"/>
                  </a:lnTo>
                  <a:lnTo>
                    <a:pt x="0" y="34"/>
                  </a:lnTo>
                  <a:lnTo>
                    <a:pt x="10" y="43"/>
                  </a:lnTo>
                  <a:lnTo>
                    <a:pt x="13" y="39"/>
                  </a:lnTo>
                  <a:lnTo>
                    <a:pt x="16" y="34"/>
                  </a:lnTo>
                  <a:lnTo>
                    <a:pt x="18" y="29"/>
                  </a:lnTo>
                  <a:lnTo>
                    <a:pt x="19" y="24"/>
                  </a:lnTo>
                  <a:lnTo>
                    <a:pt x="20" y="18"/>
                  </a:lnTo>
                  <a:lnTo>
                    <a:pt x="21" y="12"/>
                  </a:lnTo>
                  <a:lnTo>
                    <a:pt x="20" y="6"/>
                  </a:lnTo>
                  <a:lnTo>
                    <a:pt x="19" y="0"/>
                  </a:lnTo>
                  <a:lnTo>
                    <a:pt x="7" y="3"/>
                  </a:lnTo>
                </a:path>
              </a:pathLst>
            </a:custGeom>
            <a:solidFill>
              <a:srgbClr val="000000"/>
            </a:solidFill>
            <a:ln w="12700" cap="rnd">
              <a:noFill/>
              <a:round/>
              <a:headEnd/>
              <a:tailEnd/>
            </a:ln>
          </p:spPr>
          <p:txBody>
            <a:bodyPr/>
            <a:lstStyle/>
            <a:p>
              <a:endParaRPr lang="en-US" dirty="0"/>
            </a:p>
          </p:txBody>
        </p:sp>
        <p:sp>
          <p:nvSpPr>
            <p:cNvPr id="48251" name="Freeform 150"/>
            <p:cNvSpPr>
              <a:spLocks/>
            </p:cNvSpPr>
            <p:nvPr/>
          </p:nvSpPr>
          <p:spPr bwMode="auto">
            <a:xfrm>
              <a:off x="1541" y="3100"/>
              <a:ext cx="17" cy="17"/>
            </a:xfrm>
            <a:custGeom>
              <a:avLst/>
              <a:gdLst>
                <a:gd name="T0" fmla="*/ 0 w 17"/>
                <a:gd name="T1" fmla="*/ 1 h 17"/>
                <a:gd name="T2" fmla="*/ 0 w 17"/>
                <a:gd name="T3" fmla="*/ 0 h 17"/>
                <a:gd name="T4" fmla="*/ 0 w 17"/>
                <a:gd name="T5" fmla="*/ 7 h 17"/>
                <a:gd name="T6" fmla="*/ 1 w 17"/>
                <a:gd name="T7" fmla="*/ 12 h 17"/>
                <a:gd name="T8" fmla="*/ 1 w 17"/>
                <a:gd name="T9" fmla="*/ 14 h 17"/>
                <a:gd name="T10" fmla="*/ 1 w 17"/>
                <a:gd name="T11" fmla="*/ 16 h 17"/>
                <a:gd name="T12" fmla="*/ 16 w 17"/>
                <a:gd name="T13" fmla="*/ 12 h 17"/>
                <a:gd name="T14" fmla="*/ 14 w 17"/>
                <a:gd name="T15" fmla="*/ 8 h 17"/>
                <a:gd name="T16" fmla="*/ 14 w 17"/>
                <a:gd name="T17" fmla="*/ 3 h 17"/>
                <a:gd name="T18" fmla="*/ 14 w 17"/>
                <a:gd name="T19" fmla="*/ 0 h 17"/>
                <a:gd name="T20" fmla="*/ 0 w 17"/>
                <a:gd name="T21" fmla="*/ 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
                  </a:moveTo>
                  <a:lnTo>
                    <a:pt x="0" y="0"/>
                  </a:lnTo>
                  <a:lnTo>
                    <a:pt x="0" y="7"/>
                  </a:lnTo>
                  <a:lnTo>
                    <a:pt x="1" y="12"/>
                  </a:lnTo>
                  <a:lnTo>
                    <a:pt x="1" y="14"/>
                  </a:lnTo>
                  <a:lnTo>
                    <a:pt x="1" y="16"/>
                  </a:lnTo>
                  <a:lnTo>
                    <a:pt x="16" y="12"/>
                  </a:lnTo>
                  <a:lnTo>
                    <a:pt x="14" y="8"/>
                  </a:lnTo>
                  <a:lnTo>
                    <a:pt x="14" y="3"/>
                  </a:lnTo>
                  <a:lnTo>
                    <a:pt x="14" y="0"/>
                  </a:lnTo>
                  <a:lnTo>
                    <a:pt x="0" y="1"/>
                  </a:lnTo>
                </a:path>
              </a:pathLst>
            </a:custGeom>
            <a:solidFill>
              <a:srgbClr val="000000"/>
            </a:solidFill>
            <a:ln w="12700" cap="rnd">
              <a:noFill/>
              <a:round/>
              <a:headEnd/>
              <a:tailEnd/>
            </a:ln>
          </p:spPr>
          <p:txBody>
            <a:bodyPr/>
            <a:lstStyle/>
            <a:p>
              <a:endParaRPr lang="en-US" dirty="0"/>
            </a:p>
          </p:txBody>
        </p:sp>
        <p:sp>
          <p:nvSpPr>
            <p:cNvPr id="48252" name="Freeform 151"/>
            <p:cNvSpPr>
              <a:spLocks/>
            </p:cNvSpPr>
            <p:nvPr/>
          </p:nvSpPr>
          <p:spPr bwMode="auto">
            <a:xfrm>
              <a:off x="1540" y="3022"/>
              <a:ext cx="24" cy="74"/>
            </a:xfrm>
            <a:custGeom>
              <a:avLst/>
              <a:gdLst>
                <a:gd name="T0" fmla="*/ 10 w 24"/>
                <a:gd name="T1" fmla="*/ 0 h 74"/>
                <a:gd name="T2" fmla="*/ 7 w 24"/>
                <a:gd name="T3" fmla="*/ 10 h 74"/>
                <a:gd name="T4" fmla="*/ 6 w 24"/>
                <a:gd name="T5" fmla="*/ 18 h 74"/>
                <a:gd name="T6" fmla="*/ 4 w 24"/>
                <a:gd name="T7" fmla="*/ 27 h 74"/>
                <a:gd name="T8" fmla="*/ 2 w 24"/>
                <a:gd name="T9" fmla="*/ 35 h 74"/>
                <a:gd name="T10" fmla="*/ 1 w 24"/>
                <a:gd name="T11" fmla="*/ 44 h 74"/>
                <a:gd name="T12" fmla="*/ 0 w 24"/>
                <a:gd name="T13" fmla="*/ 54 h 74"/>
                <a:gd name="T14" fmla="*/ 0 w 24"/>
                <a:gd name="T15" fmla="*/ 63 h 74"/>
                <a:gd name="T16" fmla="*/ 1 w 24"/>
                <a:gd name="T17" fmla="*/ 73 h 74"/>
                <a:gd name="T18" fmla="*/ 13 w 24"/>
                <a:gd name="T19" fmla="*/ 72 h 74"/>
                <a:gd name="T20" fmla="*/ 13 w 24"/>
                <a:gd name="T21" fmla="*/ 63 h 74"/>
                <a:gd name="T22" fmla="*/ 13 w 24"/>
                <a:gd name="T23" fmla="*/ 54 h 74"/>
                <a:gd name="T24" fmla="*/ 13 w 24"/>
                <a:gd name="T25" fmla="*/ 45 h 74"/>
                <a:gd name="T26" fmla="*/ 15 w 24"/>
                <a:gd name="T27" fmla="*/ 38 h 74"/>
                <a:gd name="T28" fmla="*/ 17 w 24"/>
                <a:gd name="T29" fmla="*/ 30 h 74"/>
                <a:gd name="T30" fmla="*/ 18 w 24"/>
                <a:gd name="T31" fmla="*/ 22 h 74"/>
                <a:gd name="T32" fmla="*/ 20 w 24"/>
                <a:gd name="T33" fmla="*/ 14 h 74"/>
                <a:gd name="T34" fmla="*/ 23 w 24"/>
                <a:gd name="T35" fmla="*/ 5 h 74"/>
                <a:gd name="T36" fmla="*/ 10 w 24"/>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74"/>
                <a:gd name="T59" fmla="*/ 24 w 24"/>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74">
                  <a:moveTo>
                    <a:pt x="10" y="0"/>
                  </a:moveTo>
                  <a:lnTo>
                    <a:pt x="7" y="10"/>
                  </a:lnTo>
                  <a:lnTo>
                    <a:pt x="6" y="18"/>
                  </a:lnTo>
                  <a:lnTo>
                    <a:pt x="4" y="27"/>
                  </a:lnTo>
                  <a:lnTo>
                    <a:pt x="2" y="35"/>
                  </a:lnTo>
                  <a:lnTo>
                    <a:pt x="1" y="44"/>
                  </a:lnTo>
                  <a:lnTo>
                    <a:pt x="0" y="54"/>
                  </a:lnTo>
                  <a:lnTo>
                    <a:pt x="0" y="63"/>
                  </a:lnTo>
                  <a:lnTo>
                    <a:pt x="1" y="73"/>
                  </a:lnTo>
                  <a:lnTo>
                    <a:pt x="13" y="72"/>
                  </a:lnTo>
                  <a:lnTo>
                    <a:pt x="13" y="63"/>
                  </a:lnTo>
                  <a:lnTo>
                    <a:pt x="13" y="54"/>
                  </a:lnTo>
                  <a:lnTo>
                    <a:pt x="13" y="45"/>
                  </a:lnTo>
                  <a:lnTo>
                    <a:pt x="15" y="38"/>
                  </a:lnTo>
                  <a:lnTo>
                    <a:pt x="17" y="30"/>
                  </a:lnTo>
                  <a:lnTo>
                    <a:pt x="18" y="22"/>
                  </a:lnTo>
                  <a:lnTo>
                    <a:pt x="20" y="14"/>
                  </a:lnTo>
                  <a:lnTo>
                    <a:pt x="23" y="5"/>
                  </a:lnTo>
                  <a:lnTo>
                    <a:pt x="10" y="0"/>
                  </a:lnTo>
                </a:path>
              </a:pathLst>
            </a:custGeom>
            <a:solidFill>
              <a:srgbClr val="000000"/>
            </a:solidFill>
            <a:ln w="12700" cap="rnd">
              <a:noFill/>
              <a:round/>
              <a:headEnd/>
              <a:tailEnd/>
            </a:ln>
          </p:spPr>
          <p:txBody>
            <a:bodyPr/>
            <a:lstStyle/>
            <a:p>
              <a:endParaRPr lang="en-US" dirty="0"/>
            </a:p>
          </p:txBody>
        </p:sp>
        <p:sp>
          <p:nvSpPr>
            <p:cNvPr id="48253" name="Freeform 152"/>
            <p:cNvSpPr>
              <a:spLocks/>
            </p:cNvSpPr>
            <p:nvPr/>
          </p:nvSpPr>
          <p:spPr bwMode="auto">
            <a:xfrm>
              <a:off x="1547" y="2857"/>
              <a:ext cx="27" cy="165"/>
            </a:xfrm>
            <a:custGeom>
              <a:avLst/>
              <a:gdLst>
                <a:gd name="T0" fmla="*/ 13 w 27"/>
                <a:gd name="T1" fmla="*/ 0 h 165"/>
                <a:gd name="T2" fmla="*/ 8 w 27"/>
                <a:gd name="T3" fmla="*/ 22 h 165"/>
                <a:gd name="T4" fmla="*/ 5 w 27"/>
                <a:gd name="T5" fmla="*/ 41 h 165"/>
                <a:gd name="T6" fmla="*/ 2 w 27"/>
                <a:gd name="T7" fmla="*/ 57 h 165"/>
                <a:gd name="T8" fmla="*/ 2 w 27"/>
                <a:gd name="T9" fmla="*/ 69 h 165"/>
                <a:gd name="T10" fmla="*/ 0 w 27"/>
                <a:gd name="T11" fmla="*/ 80 h 165"/>
                <a:gd name="T12" fmla="*/ 2 w 27"/>
                <a:gd name="T13" fmla="*/ 89 h 165"/>
                <a:gd name="T14" fmla="*/ 2 w 27"/>
                <a:gd name="T15" fmla="*/ 96 h 165"/>
                <a:gd name="T16" fmla="*/ 4 w 27"/>
                <a:gd name="T17" fmla="*/ 102 h 165"/>
                <a:gd name="T18" fmla="*/ 6 w 27"/>
                <a:gd name="T19" fmla="*/ 108 h 165"/>
                <a:gd name="T20" fmla="*/ 7 w 27"/>
                <a:gd name="T21" fmla="*/ 112 h 165"/>
                <a:gd name="T22" fmla="*/ 8 w 27"/>
                <a:gd name="T23" fmla="*/ 117 h 165"/>
                <a:gd name="T24" fmla="*/ 10 w 27"/>
                <a:gd name="T25" fmla="*/ 122 h 165"/>
                <a:gd name="T26" fmla="*/ 9 w 27"/>
                <a:gd name="T27" fmla="*/ 128 h 165"/>
                <a:gd name="T28" fmla="*/ 9 w 27"/>
                <a:gd name="T29" fmla="*/ 136 h 165"/>
                <a:gd name="T30" fmla="*/ 8 w 27"/>
                <a:gd name="T31" fmla="*/ 147 h 165"/>
                <a:gd name="T32" fmla="*/ 5 w 27"/>
                <a:gd name="T33" fmla="*/ 159 h 165"/>
                <a:gd name="T34" fmla="*/ 18 w 27"/>
                <a:gd name="T35" fmla="*/ 164 h 165"/>
                <a:gd name="T36" fmla="*/ 21 w 27"/>
                <a:gd name="T37" fmla="*/ 150 h 165"/>
                <a:gd name="T38" fmla="*/ 22 w 27"/>
                <a:gd name="T39" fmla="*/ 137 h 165"/>
                <a:gd name="T40" fmla="*/ 24 w 27"/>
                <a:gd name="T41" fmla="*/ 128 h 165"/>
                <a:gd name="T42" fmla="*/ 23 w 27"/>
                <a:gd name="T43" fmla="*/ 120 h 165"/>
                <a:gd name="T44" fmla="*/ 21 w 27"/>
                <a:gd name="T45" fmla="*/ 112 h 165"/>
                <a:gd name="T46" fmla="*/ 20 w 27"/>
                <a:gd name="T47" fmla="*/ 107 h 165"/>
                <a:gd name="T48" fmla="*/ 19 w 27"/>
                <a:gd name="T49" fmla="*/ 102 h 165"/>
                <a:gd name="T50" fmla="*/ 17 w 27"/>
                <a:gd name="T51" fmla="*/ 97 h 165"/>
                <a:gd name="T52" fmla="*/ 15 w 27"/>
                <a:gd name="T53" fmla="*/ 93 h 165"/>
                <a:gd name="T54" fmla="*/ 15 w 27"/>
                <a:gd name="T55" fmla="*/ 87 h 165"/>
                <a:gd name="T56" fmla="*/ 15 w 27"/>
                <a:gd name="T57" fmla="*/ 80 h 165"/>
                <a:gd name="T58" fmla="*/ 15 w 27"/>
                <a:gd name="T59" fmla="*/ 70 h 165"/>
                <a:gd name="T60" fmla="*/ 15 w 27"/>
                <a:gd name="T61" fmla="*/ 59 h 165"/>
                <a:gd name="T62" fmla="*/ 18 w 27"/>
                <a:gd name="T63" fmla="*/ 44 h 165"/>
                <a:gd name="T64" fmla="*/ 21 w 27"/>
                <a:gd name="T65" fmla="*/ 25 h 165"/>
                <a:gd name="T66" fmla="*/ 26 w 27"/>
                <a:gd name="T67" fmla="*/ 4 h 165"/>
                <a:gd name="T68" fmla="*/ 13 w 27"/>
                <a:gd name="T69" fmla="*/ 0 h 1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7"/>
                <a:gd name="T106" fmla="*/ 0 h 165"/>
                <a:gd name="T107" fmla="*/ 27 w 27"/>
                <a:gd name="T108" fmla="*/ 165 h 16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7" h="165">
                  <a:moveTo>
                    <a:pt x="13" y="0"/>
                  </a:moveTo>
                  <a:lnTo>
                    <a:pt x="8" y="22"/>
                  </a:lnTo>
                  <a:lnTo>
                    <a:pt x="5" y="41"/>
                  </a:lnTo>
                  <a:lnTo>
                    <a:pt x="2" y="57"/>
                  </a:lnTo>
                  <a:lnTo>
                    <a:pt x="2" y="69"/>
                  </a:lnTo>
                  <a:lnTo>
                    <a:pt x="0" y="80"/>
                  </a:lnTo>
                  <a:lnTo>
                    <a:pt x="2" y="89"/>
                  </a:lnTo>
                  <a:lnTo>
                    <a:pt x="2" y="96"/>
                  </a:lnTo>
                  <a:lnTo>
                    <a:pt x="4" y="102"/>
                  </a:lnTo>
                  <a:lnTo>
                    <a:pt x="6" y="108"/>
                  </a:lnTo>
                  <a:lnTo>
                    <a:pt x="7" y="112"/>
                  </a:lnTo>
                  <a:lnTo>
                    <a:pt x="8" y="117"/>
                  </a:lnTo>
                  <a:lnTo>
                    <a:pt x="10" y="122"/>
                  </a:lnTo>
                  <a:lnTo>
                    <a:pt x="9" y="128"/>
                  </a:lnTo>
                  <a:lnTo>
                    <a:pt x="9" y="136"/>
                  </a:lnTo>
                  <a:lnTo>
                    <a:pt x="8" y="147"/>
                  </a:lnTo>
                  <a:lnTo>
                    <a:pt x="5" y="159"/>
                  </a:lnTo>
                  <a:lnTo>
                    <a:pt x="18" y="164"/>
                  </a:lnTo>
                  <a:lnTo>
                    <a:pt x="21" y="150"/>
                  </a:lnTo>
                  <a:lnTo>
                    <a:pt x="22" y="137"/>
                  </a:lnTo>
                  <a:lnTo>
                    <a:pt x="24" y="128"/>
                  </a:lnTo>
                  <a:lnTo>
                    <a:pt x="23" y="120"/>
                  </a:lnTo>
                  <a:lnTo>
                    <a:pt x="21" y="112"/>
                  </a:lnTo>
                  <a:lnTo>
                    <a:pt x="20" y="107"/>
                  </a:lnTo>
                  <a:lnTo>
                    <a:pt x="19" y="102"/>
                  </a:lnTo>
                  <a:lnTo>
                    <a:pt x="17" y="97"/>
                  </a:lnTo>
                  <a:lnTo>
                    <a:pt x="15" y="93"/>
                  </a:lnTo>
                  <a:lnTo>
                    <a:pt x="15" y="87"/>
                  </a:lnTo>
                  <a:lnTo>
                    <a:pt x="15" y="80"/>
                  </a:lnTo>
                  <a:lnTo>
                    <a:pt x="15" y="70"/>
                  </a:lnTo>
                  <a:lnTo>
                    <a:pt x="15" y="59"/>
                  </a:lnTo>
                  <a:lnTo>
                    <a:pt x="18" y="44"/>
                  </a:lnTo>
                  <a:lnTo>
                    <a:pt x="21" y="25"/>
                  </a:lnTo>
                  <a:lnTo>
                    <a:pt x="26" y="4"/>
                  </a:lnTo>
                  <a:lnTo>
                    <a:pt x="13" y="0"/>
                  </a:lnTo>
                </a:path>
              </a:pathLst>
            </a:custGeom>
            <a:solidFill>
              <a:srgbClr val="000000"/>
            </a:solidFill>
            <a:ln w="12700" cap="rnd">
              <a:noFill/>
              <a:round/>
              <a:headEnd/>
              <a:tailEnd/>
            </a:ln>
          </p:spPr>
          <p:txBody>
            <a:bodyPr/>
            <a:lstStyle/>
            <a:p>
              <a:endParaRPr lang="en-US" dirty="0"/>
            </a:p>
          </p:txBody>
        </p:sp>
        <p:sp>
          <p:nvSpPr>
            <p:cNvPr id="48254" name="Freeform 153"/>
            <p:cNvSpPr>
              <a:spLocks/>
            </p:cNvSpPr>
            <p:nvPr/>
          </p:nvSpPr>
          <p:spPr bwMode="auto">
            <a:xfrm>
              <a:off x="1558" y="2819"/>
              <a:ext cx="18" cy="37"/>
            </a:xfrm>
            <a:custGeom>
              <a:avLst/>
              <a:gdLst>
                <a:gd name="T0" fmla="*/ 0 w 18"/>
                <a:gd name="T1" fmla="*/ 3 h 37"/>
                <a:gd name="T2" fmla="*/ 1 w 18"/>
                <a:gd name="T3" fmla="*/ 0 h 37"/>
                <a:gd name="T4" fmla="*/ 0 w 18"/>
                <a:gd name="T5" fmla="*/ 5 h 37"/>
                <a:gd name="T6" fmla="*/ 0 w 18"/>
                <a:gd name="T7" fmla="*/ 10 h 37"/>
                <a:gd name="T8" fmla="*/ 1 w 18"/>
                <a:gd name="T9" fmla="*/ 15 h 37"/>
                <a:gd name="T10" fmla="*/ 2 w 18"/>
                <a:gd name="T11" fmla="*/ 20 h 37"/>
                <a:gd name="T12" fmla="*/ 3 w 18"/>
                <a:gd name="T13" fmla="*/ 24 h 37"/>
                <a:gd name="T14" fmla="*/ 4 w 18"/>
                <a:gd name="T15" fmla="*/ 27 h 37"/>
                <a:gd name="T16" fmla="*/ 4 w 18"/>
                <a:gd name="T17" fmla="*/ 30 h 37"/>
                <a:gd name="T18" fmla="*/ 4 w 18"/>
                <a:gd name="T19" fmla="*/ 33 h 37"/>
                <a:gd name="T20" fmla="*/ 16 w 18"/>
                <a:gd name="T21" fmla="*/ 36 h 37"/>
                <a:gd name="T22" fmla="*/ 17 w 18"/>
                <a:gd name="T23" fmla="*/ 30 h 37"/>
                <a:gd name="T24" fmla="*/ 16 w 18"/>
                <a:gd name="T25" fmla="*/ 25 h 37"/>
                <a:gd name="T26" fmla="*/ 15 w 18"/>
                <a:gd name="T27" fmla="*/ 21 h 37"/>
                <a:gd name="T28" fmla="*/ 14 w 18"/>
                <a:gd name="T29" fmla="*/ 16 h 37"/>
                <a:gd name="T30" fmla="*/ 13 w 18"/>
                <a:gd name="T31" fmla="*/ 13 h 37"/>
                <a:gd name="T32" fmla="*/ 12 w 18"/>
                <a:gd name="T33" fmla="*/ 9 h 37"/>
                <a:gd name="T34" fmla="*/ 12 w 18"/>
                <a:gd name="T35" fmla="*/ 7 h 37"/>
                <a:gd name="T36" fmla="*/ 13 w 18"/>
                <a:gd name="T37" fmla="*/ 5 h 37"/>
                <a:gd name="T38" fmla="*/ 13 w 18"/>
                <a:gd name="T39" fmla="*/ 3 h 37"/>
                <a:gd name="T40" fmla="*/ 0 w 18"/>
                <a:gd name="T41" fmla="*/ 3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37"/>
                <a:gd name="T65" fmla="*/ 18 w 18"/>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37">
                  <a:moveTo>
                    <a:pt x="0" y="3"/>
                  </a:moveTo>
                  <a:lnTo>
                    <a:pt x="1" y="0"/>
                  </a:lnTo>
                  <a:lnTo>
                    <a:pt x="0" y="5"/>
                  </a:lnTo>
                  <a:lnTo>
                    <a:pt x="0" y="10"/>
                  </a:lnTo>
                  <a:lnTo>
                    <a:pt x="1" y="15"/>
                  </a:lnTo>
                  <a:lnTo>
                    <a:pt x="2" y="20"/>
                  </a:lnTo>
                  <a:lnTo>
                    <a:pt x="3" y="24"/>
                  </a:lnTo>
                  <a:lnTo>
                    <a:pt x="4" y="27"/>
                  </a:lnTo>
                  <a:lnTo>
                    <a:pt x="4" y="30"/>
                  </a:lnTo>
                  <a:lnTo>
                    <a:pt x="4" y="33"/>
                  </a:lnTo>
                  <a:lnTo>
                    <a:pt x="16" y="36"/>
                  </a:lnTo>
                  <a:lnTo>
                    <a:pt x="17" y="30"/>
                  </a:lnTo>
                  <a:lnTo>
                    <a:pt x="16" y="25"/>
                  </a:lnTo>
                  <a:lnTo>
                    <a:pt x="15" y="21"/>
                  </a:lnTo>
                  <a:lnTo>
                    <a:pt x="14" y="16"/>
                  </a:lnTo>
                  <a:lnTo>
                    <a:pt x="13" y="13"/>
                  </a:lnTo>
                  <a:lnTo>
                    <a:pt x="12" y="9"/>
                  </a:lnTo>
                  <a:lnTo>
                    <a:pt x="12" y="7"/>
                  </a:lnTo>
                  <a:lnTo>
                    <a:pt x="13" y="5"/>
                  </a:lnTo>
                  <a:lnTo>
                    <a:pt x="13" y="3"/>
                  </a:lnTo>
                  <a:lnTo>
                    <a:pt x="0" y="3"/>
                  </a:lnTo>
                </a:path>
              </a:pathLst>
            </a:custGeom>
            <a:solidFill>
              <a:srgbClr val="000000"/>
            </a:solidFill>
            <a:ln w="12700" cap="rnd">
              <a:noFill/>
              <a:round/>
              <a:headEnd/>
              <a:tailEnd/>
            </a:ln>
          </p:spPr>
          <p:txBody>
            <a:bodyPr/>
            <a:lstStyle/>
            <a:p>
              <a:endParaRPr lang="en-US" dirty="0"/>
            </a:p>
          </p:txBody>
        </p:sp>
        <p:sp>
          <p:nvSpPr>
            <p:cNvPr id="48255" name="Freeform 154"/>
            <p:cNvSpPr>
              <a:spLocks/>
            </p:cNvSpPr>
            <p:nvPr/>
          </p:nvSpPr>
          <p:spPr bwMode="auto">
            <a:xfrm>
              <a:off x="1557" y="2789"/>
              <a:ext cx="17" cy="28"/>
            </a:xfrm>
            <a:custGeom>
              <a:avLst/>
              <a:gdLst>
                <a:gd name="T0" fmla="*/ 3 w 17"/>
                <a:gd name="T1" fmla="*/ 7 h 28"/>
                <a:gd name="T2" fmla="*/ 9 w 17"/>
                <a:gd name="T3" fmla="*/ 0 h 28"/>
                <a:gd name="T4" fmla="*/ 3 w 17"/>
                <a:gd name="T5" fmla="*/ 3 h 28"/>
                <a:gd name="T6" fmla="*/ 1 w 17"/>
                <a:gd name="T7" fmla="*/ 8 h 28"/>
                <a:gd name="T8" fmla="*/ 1 w 17"/>
                <a:gd name="T9" fmla="*/ 11 h 28"/>
                <a:gd name="T10" fmla="*/ 0 w 17"/>
                <a:gd name="T11" fmla="*/ 16 h 28"/>
                <a:gd name="T12" fmla="*/ 1 w 17"/>
                <a:gd name="T13" fmla="*/ 20 h 28"/>
                <a:gd name="T14" fmla="*/ 1 w 17"/>
                <a:gd name="T15" fmla="*/ 24 h 28"/>
                <a:gd name="T16" fmla="*/ 1 w 17"/>
                <a:gd name="T17" fmla="*/ 25 h 28"/>
                <a:gd name="T18" fmla="*/ 1 w 17"/>
                <a:gd name="T19" fmla="*/ 27 h 28"/>
                <a:gd name="T20" fmla="*/ 14 w 17"/>
                <a:gd name="T21" fmla="*/ 27 h 28"/>
                <a:gd name="T22" fmla="*/ 14 w 17"/>
                <a:gd name="T23" fmla="*/ 25 h 28"/>
                <a:gd name="T24" fmla="*/ 14 w 17"/>
                <a:gd name="T25" fmla="*/ 22 h 28"/>
                <a:gd name="T26" fmla="*/ 13 w 17"/>
                <a:gd name="T27" fmla="*/ 19 h 28"/>
                <a:gd name="T28" fmla="*/ 14 w 17"/>
                <a:gd name="T29" fmla="*/ 16 h 28"/>
                <a:gd name="T30" fmla="*/ 13 w 17"/>
                <a:gd name="T31" fmla="*/ 13 h 28"/>
                <a:gd name="T32" fmla="*/ 14 w 17"/>
                <a:gd name="T33" fmla="*/ 11 h 28"/>
                <a:gd name="T34" fmla="*/ 14 w 17"/>
                <a:gd name="T35" fmla="*/ 10 h 28"/>
                <a:gd name="T36" fmla="*/ 9 w 17"/>
                <a:gd name="T37" fmla="*/ 12 h 28"/>
                <a:gd name="T38" fmla="*/ 16 w 17"/>
                <a:gd name="T39" fmla="*/ 5 h 28"/>
                <a:gd name="T40" fmla="*/ 3 w 17"/>
                <a:gd name="T41" fmla="*/ 7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8"/>
                <a:gd name="T65" fmla="*/ 17 w 17"/>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8">
                  <a:moveTo>
                    <a:pt x="3" y="7"/>
                  </a:moveTo>
                  <a:lnTo>
                    <a:pt x="9" y="0"/>
                  </a:lnTo>
                  <a:lnTo>
                    <a:pt x="3" y="3"/>
                  </a:lnTo>
                  <a:lnTo>
                    <a:pt x="1" y="8"/>
                  </a:lnTo>
                  <a:lnTo>
                    <a:pt x="1" y="11"/>
                  </a:lnTo>
                  <a:lnTo>
                    <a:pt x="0" y="16"/>
                  </a:lnTo>
                  <a:lnTo>
                    <a:pt x="1" y="20"/>
                  </a:lnTo>
                  <a:lnTo>
                    <a:pt x="1" y="24"/>
                  </a:lnTo>
                  <a:lnTo>
                    <a:pt x="1" y="25"/>
                  </a:lnTo>
                  <a:lnTo>
                    <a:pt x="1" y="27"/>
                  </a:lnTo>
                  <a:lnTo>
                    <a:pt x="14" y="27"/>
                  </a:lnTo>
                  <a:lnTo>
                    <a:pt x="14" y="25"/>
                  </a:lnTo>
                  <a:lnTo>
                    <a:pt x="14" y="22"/>
                  </a:lnTo>
                  <a:lnTo>
                    <a:pt x="13" y="19"/>
                  </a:lnTo>
                  <a:lnTo>
                    <a:pt x="14" y="16"/>
                  </a:lnTo>
                  <a:lnTo>
                    <a:pt x="13" y="13"/>
                  </a:lnTo>
                  <a:lnTo>
                    <a:pt x="14" y="11"/>
                  </a:lnTo>
                  <a:lnTo>
                    <a:pt x="14" y="10"/>
                  </a:lnTo>
                  <a:lnTo>
                    <a:pt x="9" y="12"/>
                  </a:lnTo>
                  <a:lnTo>
                    <a:pt x="16" y="5"/>
                  </a:lnTo>
                  <a:lnTo>
                    <a:pt x="3" y="7"/>
                  </a:lnTo>
                </a:path>
              </a:pathLst>
            </a:custGeom>
            <a:solidFill>
              <a:srgbClr val="000000"/>
            </a:solidFill>
            <a:ln w="12700" cap="rnd">
              <a:noFill/>
              <a:round/>
              <a:headEnd/>
              <a:tailEnd/>
            </a:ln>
          </p:spPr>
          <p:txBody>
            <a:bodyPr/>
            <a:lstStyle/>
            <a:p>
              <a:endParaRPr lang="en-US" dirty="0"/>
            </a:p>
          </p:txBody>
        </p:sp>
        <p:sp>
          <p:nvSpPr>
            <p:cNvPr id="48256" name="Freeform 155"/>
            <p:cNvSpPr>
              <a:spLocks/>
            </p:cNvSpPr>
            <p:nvPr/>
          </p:nvSpPr>
          <p:spPr bwMode="auto">
            <a:xfrm>
              <a:off x="1560" y="2739"/>
              <a:ext cx="21" cy="54"/>
            </a:xfrm>
            <a:custGeom>
              <a:avLst/>
              <a:gdLst>
                <a:gd name="T0" fmla="*/ 6 w 21"/>
                <a:gd name="T1" fmla="*/ 4 h 54"/>
                <a:gd name="T2" fmla="*/ 8 w 21"/>
                <a:gd name="T3" fmla="*/ 11 h 54"/>
                <a:gd name="T4" fmla="*/ 8 w 21"/>
                <a:gd name="T5" fmla="*/ 16 h 54"/>
                <a:gd name="T6" fmla="*/ 7 w 21"/>
                <a:gd name="T7" fmla="*/ 21 h 54"/>
                <a:gd name="T8" fmla="*/ 5 w 21"/>
                <a:gd name="T9" fmla="*/ 24 h 54"/>
                <a:gd name="T10" fmla="*/ 3 w 21"/>
                <a:gd name="T11" fmla="*/ 29 h 54"/>
                <a:gd name="T12" fmla="*/ 1 w 21"/>
                <a:gd name="T13" fmla="*/ 36 h 54"/>
                <a:gd name="T14" fmla="*/ 0 w 21"/>
                <a:gd name="T15" fmla="*/ 43 h 54"/>
                <a:gd name="T16" fmla="*/ 1 w 21"/>
                <a:gd name="T17" fmla="*/ 53 h 54"/>
                <a:gd name="T18" fmla="*/ 13 w 21"/>
                <a:gd name="T19" fmla="*/ 50 h 54"/>
                <a:gd name="T20" fmla="*/ 13 w 21"/>
                <a:gd name="T21" fmla="*/ 43 h 54"/>
                <a:gd name="T22" fmla="*/ 13 w 21"/>
                <a:gd name="T23" fmla="*/ 39 h 54"/>
                <a:gd name="T24" fmla="*/ 15 w 21"/>
                <a:gd name="T25" fmla="*/ 34 h 54"/>
                <a:gd name="T26" fmla="*/ 17 w 21"/>
                <a:gd name="T27" fmla="*/ 30 h 54"/>
                <a:gd name="T28" fmla="*/ 19 w 21"/>
                <a:gd name="T29" fmla="*/ 24 h 54"/>
                <a:gd name="T30" fmla="*/ 20 w 21"/>
                <a:gd name="T31" fmla="*/ 18 h 54"/>
                <a:gd name="T32" fmla="*/ 20 w 21"/>
                <a:gd name="T33" fmla="*/ 10 h 54"/>
                <a:gd name="T34" fmla="*/ 18 w 21"/>
                <a:gd name="T35" fmla="*/ 0 h 54"/>
                <a:gd name="T36" fmla="*/ 6 w 21"/>
                <a:gd name="T37" fmla="*/ 4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54"/>
                <a:gd name="T59" fmla="*/ 21 w 21"/>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54">
                  <a:moveTo>
                    <a:pt x="6" y="4"/>
                  </a:moveTo>
                  <a:lnTo>
                    <a:pt x="8" y="11"/>
                  </a:lnTo>
                  <a:lnTo>
                    <a:pt x="8" y="16"/>
                  </a:lnTo>
                  <a:lnTo>
                    <a:pt x="7" y="21"/>
                  </a:lnTo>
                  <a:lnTo>
                    <a:pt x="5" y="24"/>
                  </a:lnTo>
                  <a:lnTo>
                    <a:pt x="3" y="29"/>
                  </a:lnTo>
                  <a:lnTo>
                    <a:pt x="1" y="36"/>
                  </a:lnTo>
                  <a:lnTo>
                    <a:pt x="0" y="43"/>
                  </a:lnTo>
                  <a:lnTo>
                    <a:pt x="1" y="53"/>
                  </a:lnTo>
                  <a:lnTo>
                    <a:pt x="13" y="50"/>
                  </a:lnTo>
                  <a:lnTo>
                    <a:pt x="13" y="43"/>
                  </a:lnTo>
                  <a:lnTo>
                    <a:pt x="13" y="39"/>
                  </a:lnTo>
                  <a:lnTo>
                    <a:pt x="15" y="34"/>
                  </a:lnTo>
                  <a:lnTo>
                    <a:pt x="17" y="30"/>
                  </a:lnTo>
                  <a:lnTo>
                    <a:pt x="19" y="24"/>
                  </a:lnTo>
                  <a:lnTo>
                    <a:pt x="20" y="18"/>
                  </a:lnTo>
                  <a:lnTo>
                    <a:pt x="20" y="10"/>
                  </a:lnTo>
                  <a:lnTo>
                    <a:pt x="18" y="0"/>
                  </a:lnTo>
                  <a:lnTo>
                    <a:pt x="6" y="4"/>
                  </a:lnTo>
                </a:path>
              </a:pathLst>
            </a:custGeom>
            <a:solidFill>
              <a:srgbClr val="000000"/>
            </a:solidFill>
            <a:ln w="12700" cap="rnd">
              <a:noFill/>
              <a:round/>
              <a:headEnd/>
              <a:tailEnd/>
            </a:ln>
          </p:spPr>
          <p:txBody>
            <a:bodyPr/>
            <a:lstStyle/>
            <a:p>
              <a:endParaRPr lang="en-US" dirty="0"/>
            </a:p>
          </p:txBody>
        </p:sp>
        <p:sp>
          <p:nvSpPr>
            <p:cNvPr id="48257" name="Freeform 156"/>
            <p:cNvSpPr>
              <a:spLocks/>
            </p:cNvSpPr>
            <p:nvPr/>
          </p:nvSpPr>
          <p:spPr bwMode="auto">
            <a:xfrm>
              <a:off x="1558" y="2702"/>
              <a:ext cx="21" cy="37"/>
            </a:xfrm>
            <a:custGeom>
              <a:avLst/>
              <a:gdLst>
                <a:gd name="T0" fmla="*/ 0 w 21"/>
                <a:gd name="T1" fmla="*/ 0 h 37"/>
                <a:gd name="T2" fmla="*/ 1 w 21"/>
                <a:gd name="T3" fmla="*/ 5 h 37"/>
                <a:gd name="T4" fmla="*/ 2 w 21"/>
                <a:gd name="T5" fmla="*/ 9 h 37"/>
                <a:gd name="T6" fmla="*/ 2 w 21"/>
                <a:gd name="T7" fmla="*/ 15 h 37"/>
                <a:gd name="T8" fmla="*/ 2 w 21"/>
                <a:gd name="T9" fmla="*/ 18 h 37"/>
                <a:gd name="T10" fmla="*/ 3 w 21"/>
                <a:gd name="T11" fmla="*/ 22 h 37"/>
                <a:gd name="T12" fmla="*/ 5 w 21"/>
                <a:gd name="T13" fmla="*/ 27 h 37"/>
                <a:gd name="T14" fmla="*/ 6 w 21"/>
                <a:gd name="T15" fmla="*/ 32 h 37"/>
                <a:gd name="T16" fmla="*/ 8 w 21"/>
                <a:gd name="T17" fmla="*/ 36 h 37"/>
                <a:gd name="T18" fmla="*/ 20 w 21"/>
                <a:gd name="T19" fmla="*/ 32 h 37"/>
                <a:gd name="T20" fmla="*/ 18 w 21"/>
                <a:gd name="T21" fmla="*/ 27 h 37"/>
                <a:gd name="T22" fmla="*/ 17 w 21"/>
                <a:gd name="T23" fmla="*/ 22 h 37"/>
                <a:gd name="T24" fmla="*/ 15 w 21"/>
                <a:gd name="T25" fmla="*/ 20 h 37"/>
                <a:gd name="T26" fmla="*/ 15 w 21"/>
                <a:gd name="T27" fmla="*/ 15 h 37"/>
                <a:gd name="T28" fmla="*/ 15 w 21"/>
                <a:gd name="T29" fmla="*/ 12 h 37"/>
                <a:gd name="T30" fmla="*/ 14 w 21"/>
                <a:gd name="T31" fmla="*/ 8 h 37"/>
                <a:gd name="T32" fmla="*/ 13 w 21"/>
                <a:gd name="T33" fmla="*/ 3 h 37"/>
                <a:gd name="T34" fmla="*/ 14 w 21"/>
                <a:gd name="T35" fmla="*/ 0 h 37"/>
                <a:gd name="T36" fmla="*/ 0 w 21"/>
                <a:gd name="T37" fmla="*/ 0 h 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37"/>
                <a:gd name="T59" fmla="*/ 21 w 21"/>
                <a:gd name="T60" fmla="*/ 37 h 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37">
                  <a:moveTo>
                    <a:pt x="0" y="0"/>
                  </a:moveTo>
                  <a:lnTo>
                    <a:pt x="1" y="5"/>
                  </a:lnTo>
                  <a:lnTo>
                    <a:pt x="2" y="9"/>
                  </a:lnTo>
                  <a:lnTo>
                    <a:pt x="2" y="15"/>
                  </a:lnTo>
                  <a:lnTo>
                    <a:pt x="2" y="18"/>
                  </a:lnTo>
                  <a:lnTo>
                    <a:pt x="3" y="22"/>
                  </a:lnTo>
                  <a:lnTo>
                    <a:pt x="5" y="27"/>
                  </a:lnTo>
                  <a:lnTo>
                    <a:pt x="6" y="32"/>
                  </a:lnTo>
                  <a:lnTo>
                    <a:pt x="8" y="36"/>
                  </a:lnTo>
                  <a:lnTo>
                    <a:pt x="20" y="32"/>
                  </a:lnTo>
                  <a:lnTo>
                    <a:pt x="18" y="27"/>
                  </a:lnTo>
                  <a:lnTo>
                    <a:pt x="17" y="22"/>
                  </a:lnTo>
                  <a:lnTo>
                    <a:pt x="15" y="20"/>
                  </a:lnTo>
                  <a:lnTo>
                    <a:pt x="15" y="15"/>
                  </a:lnTo>
                  <a:lnTo>
                    <a:pt x="15" y="12"/>
                  </a:lnTo>
                  <a:lnTo>
                    <a:pt x="14" y="8"/>
                  </a:lnTo>
                  <a:lnTo>
                    <a:pt x="13" y="3"/>
                  </a:lnTo>
                  <a:lnTo>
                    <a:pt x="14" y="0"/>
                  </a:lnTo>
                  <a:lnTo>
                    <a:pt x="0" y="0"/>
                  </a:lnTo>
                </a:path>
              </a:pathLst>
            </a:custGeom>
            <a:solidFill>
              <a:srgbClr val="000000"/>
            </a:solidFill>
            <a:ln w="12700" cap="rnd">
              <a:noFill/>
              <a:round/>
              <a:headEnd/>
              <a:tailEnd/>
            </a:ln>
          </p:spPr>
          <p:txBody>
            <a:bodyPr/>
            <a:lstStyle/>
            <a:p>
              <a:endParaRPr lang="en-US" dirty="0"/>
            </a:p>
          </p:txBody>
        </p:sp>
        <p:sp>
          <p:nvSpPr>
            <p:cNvPr id="48258" name="Freeform 157"/>
            <p:cNvSpPr>
              <a:spLocks/>
            </p:cNvSpPr>
            <p:nvPr/>
          </p:nvSpPr>
          <p:spPr bwMode="auto">
            <a:xfrm>
              <a:off x="1558" y="2621"/>
              <a:ext cx="17" cy="76"/>
            </a:xfrm>
            <a:custGeom>
              <a:avLst/>
              <a:gdLst>
                <a:gd name="T0" fmla="*/ 3 w 17"/>
                <a:gd name="T1" fmla="*/ 3 h 76"/>
                <a:gd name="T2" fmla="*/ 3 w 17"/>
                <a:gd name="T3" fmla="*/ 10 h 76"/>
                <a:gd name="T4" fmla="*/ 3 w 17"/>
                <a:gd name="T5" fmla="*/ 19 h 76"/>
                <a:gd name="T6" fmla="*/ 3 w 17"/>
                <a:gd name="T7" fmla="*/ 28 h 76"/>
                <a:gd name="T8" fmla="*/ 3 w 17"/>
                <a:gd name="T9" fmla="*/ 37 h 76"/>
                <a:gd name="T10" fmla="*/ 2 w 17"/>
                <a:gd name="T11" fmla="*/ 45 h 76"/>
                <a:gd name="T12" fmla="*/ 1 w 17"/>
                <a:gd name="T13" fmla="*/ 56 h 76"/>
                <a:gd name="T14" fmla="*/ 0 w 17"/>
                <a:gd name="T15" fmla="*/ 66 h 76"/>
                <a:gd name="T16" fmla="*/ 0 w 17"/>
                <a:gd name="T17" fmla="*/ 75 h 76"/>
                <a:gd name="T18" fmla="*/ 13 w 17"/>
                <a:gd name="T19" fmla="*/ 75 h 76"/>
                <a:gd name="T20" fmla="*/ 13 w 17"/>
                <a:gd name="T21" fmla="*/ 66 h 76"/>
                <a:gd name="T22" fmla="*/ 13 w 17"/>
                <a:gd name="T23" fmla="*/ 56 h 76"/>
                <a:gd name="T24" fmla="*/ 14 w 17"/>
                <a:gd name="T25" fmla="*/ 47 h 76"/>
                <a:gd name="T26" fmla="*/ 15 w 17"/>
                <a:gd name="T27" fmla="*/ 38 h 76"/>
                <a:gd name="T28" fmla="*/ 16 w 17"/>
                <a:gd name="T29" fmla="*/ 28 h 76"/>
                <a:gd name="T30" fmla="*/ 16 w 17"/>
                <a:gd name="T31" fmla="*/ 19 h 76"/>
                <a:gd name="T32" fmla="*/ 16 w 17"/>
                <a:gd name="T33" fmla="*/ 10 h 76"/>
                <a:gd name="T34" fmla="*/ 15 w 17"/>
                <a:gd name="T35" fmla="*/ 0 h 76"/>
                <a:gd name="T36" fmla="*/ 3 w 17"/>
                <a:gd name="T37" fmla="*/ 3 h 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76"/>
                <a:gd name="T59" fmla="*/ 17 w 17"/>
                <a:gd name="T60" fmla="*/ 76 h 7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76">
                  <a:moveTo>
                    <a:pt x="3" y="3"/>
                  </a:moveTo>
                  <a:lnTo>
                    <a:pt x="3" y="10"/>
                  </a:lnTo>
                  <a:lnTo>
                    <a:pt x="3" y="19"/>
                  </a:lnTo>
                  <a:lnTo>
                    <a:pt x="3" y="28"/>
                  </a:lnTo>
                  <a:lnTo>
                    <a:pt x="3" y="37"/>
                  </a:lnTo>
                  <a:lnTo>
                    <a:pt x="2" y="45"/>
                  </a:lnTo>
                  <a:lnTo>
                    <a:pt x="1" y="56"/>
                  </a:lnTo>
                  <a:lnTo>
                    <a:pt x="0" y="66"/>
                  </a:lnTo>
                  <a:lnTo>
                    <a:pt x="0" y="75"/>
                  </a:lnTo>
                  <a:lnTo>
                    <a:pt x="13" y="75"/>
                  </a:lnTo>
                  <a:lnTo>
                    <a:pt x="13" y="66"/>
                  </a:lnTo>
                  <a:lnTo>
                    <a:pt x="13" y="56"/>
                  </a:lnTo>
                  <a:lnTo>
                    <a:pt x="14" y="47"/>
                  </a:lnTo>
                  <a:lnTo>
                    <a:pt x="15" y="38"/>
                  </a:lnTo>
                  <a:lnTo>
                    <a:pt x="16" y="28"/>
                  </a:lnTo>
                  <a:lnTo>
                    <a:pt x="16" y="19"/>
                  </a:lnTo>
                  <a:lnTo>
                    <a:pt x="16" y="10"/>
                  </a:lnTo>
                  <a:lnTo>
                    <a:pt x="15" y="0"/>
                  </a:lnTo>
                  <a:lnTo>
                    <a:pt x="3" y="3"/>
                  </a:lnTo>
                </a:path>
              </a:pathLst>
            </a:custGeom>
            <a:solidFill>
              <a:srgbClr val="000000"/>
            </a:solidFill>
            <a:ln w="12700" cap="rnd">
              <a:noFill/>
              <a:round/>
              <a:headEnd/>
              <a:tailEnd/>
            </a:ln>
          </p:spPr>
          <p:txBody>
            <a:bodyPr/>
            <a:lstStyle/>
            <a:p>
              <a:endParaRPr lang="en-US" dirty="0"/>
            </a:p>
          </p:txBody>
        </p:sp>
        <p:sp>
          <p:nvSpPr>
            <p:cNvPr id="48259" name="Freeform 158"/>
            <p:cNvSpPr>
              <a:spLocks/>
            </p:cNvSpPr>
            <p:nvPr/>
          </p:nvSpPr>
          <p:spPr bwMode="auto">
            <a:xfrm>
              <a:off x="1538" y="2477"/>
              <a:ext cx="35" cy="142"/>
            </a:xfrm>
            <a:custGeom>
              <a:avLst/>
              <a:gdLst>
                <a:gd name="T0" fmla="*/ 0 w 35"/>
                <a:gd name="T1" fmla="*/ 3 h 142"/>
                <a:gd name="T2" fmla="*/ 3 w 35"/>
                <a:gd name="T3" fmla="*/ 12 h 142"/>
                <a:gd name="T4" fmla="*/ 4 w 35"/>
                <a:gd name="T5" fmla="*/ 21 h 142"/>
                <a:gd name="T6" fmla="*/ 6 w 35"/>
                <a:gd name="T7" fmla="*/ 31 h 142"/>
                <a:gd name="T8" fmla="*/ 7 w 35"/>
                <a:gd name="T9" fmla="*/ 39 h 142"/>
                <a:gd name="T10" fmla="*/ 9 w 35"/>
                <a:gd name="T11" fmla="*/ 49 h 142"/>
                <a:gd name="T12" fmla="*/ 9 w 35"/>
                <a:gd name="T13" fmla="*/ 58 h 142"/>
                <a:gd name="T14" fmla="*/ 11 w 35"/>
                <a:gd name="T15" fmla="*/ 65 h 142"/>
                <a:gd name="T16" fmla="*/ 13 w 35"/>
                <a:gd name="T17" fmla="*/ 73 h 142"/>
                <a:gd name="T18" fmla="*/ 13 w 35"/>
                <a:gd name="T19" fmla="*/ 82 h 142"/>
                <a:gd name="T20" fmla="*/ 14 w 35"/>
                <a:gd name="T21" fmla="*/ 89 h 142"/>
                <a:gd name="T22" fmla="*/ 15 w 35"/>
                <a:gd name="T23" fmla="*/ 98 h 142"/>
                <a:gd name="T24" fmla="*/ 16 w 35"/>
                <a:gd name="T25" fmla="*/ 106 h 142"/>
                <a:gd name="T26" fmla="*/ 17 w 35"/>
                <a:gd name="T27" fmla="*/ 115 h 142"/>
                <a:gd name="T28" fmla="*/ 19 w 35"/>
                <a:gd name="T29" fmla="*/ 123 h 142"/>
                <a:gd name="T30" fmla="*/ 20 w 35"/>
                <a:gd name="T31" fmla="*/ 131 h 142"/>
                <a:gd name="T32" fmla="*/ 20 w 35"/>
                <a:gd name="T33" fmla="*/ 141 h 142"/>
                <a:gd name="T34" fmla="*/ 34 w 35"/>
                <a:gd name="T35" fmla="*/ 138 h 142"/>
                <a:gd name="T36" fmla="*/ 33 w 35"/>
                <a:gd name="T37" fmla="*/ 129 h 142"/>
                <a:gd name="T38" fmla="*/ 32 w 35"/>
                <a:gd name="T39" fmla="*/ 122 h 142"/>
                <a:gd name="T40" fmla="*/ 31 w 35"/>
                <a:gd name="T41" fmla="*/ 112 h 142"/>
                <a:gd name="T42" fmla="*/ 30 w 35"/>
                <a:gd name="T43" fmla="*/ 105 h 142"/>
                <a:gd name="T44" fmla="*/ 29 w 35"/>
                <a:gd name="T45" fmla="*/ 96 h 142"/>
                <a:gd name="T46" fmla="*/ 28 w 35"/>
                <a:gd name="T47" fmla="*/ 88 h 142"/>
                <a:gd name="T48" fmla="*/ 26 w 35"/>
                <a:gd name="T49" fmla="*/ 80 h 142"/>
                <a:gd name="T50" fmla="*/ 26 w 35"/>
                <a:gd name="T51" fmla="*/ 71 h 142"/>
                <a:gd name="T52" fmla="*/ 25 w 35"/>
                <a:gd name="T53" fmla="*/ 62 h 142"/>
                <a:gd name="T54" fmla="*/ 23 w 35"/>
                <a:gd name="T55" fmla="*/ 55 h 142"/>
                <a:gd name="T56" fmla="*/ 22 w 35"/>
                <a:gd name="T57" fmla="*/ 46 h 142"/>
                <a:gd name="T58" fmla="*/ 20 w 35"/>
                <a:gd name="T59" fmla="*/ 36 h 142"/>
                <a:gd name="T60" fmla="*/ 20 w 35"/>
                <a:gd name="T61" fmla="*/ 28 h 142"/>
                <a:gd name="T62" fmla="*/ 18 w 35"/>
                <a:gd name="T63" fmla="*/ 19 h 142"/>
                <a:gd name="T64" fmla="*/ 16 w 35"/>
                <a:gd name="T65" fmla="*/ 10 h 142"/>
                <a:gd name="T66" fmla="*/ 14 w 35"/>
                <a:gd name="T67" fmla="*/ 0 h 142"/>
                <a:gd name="T68" fmla="*/ 0 w 35"/>
                <a:gd name="T69" fmla="*/ 3 h 1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
                <a:gd name="T106" fmla="*/ 0 h 142"/>
                <a:gd name="T107" fmla="*/ 35 w 35"/>
                <a:gd name="T108" fmla="*/ 142 h 1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 h="142">
                  <a:moveTo>
                    <a:pt x="0" y="3"/>
                  </a:moveTo>
                  <a:lnTo>
                    <a:pt x="3" y="12"/>
                  </a:lnTo>
                  <a:lnTo>
                    <a:pt x="4" y="21"/>
                  </a:lnTo>
                  <a:lnTo>
                    <a:pt x="6" y="31"/>
                  </a:lnTo>
                  <a:lnTo>
                    <a:pt x="7" y="39"/>
                  </a:lnTo>
                  <a:lnTo>
                    <a:pt x="9" y="49"/>
                  </a:lnTo>
                  <a:lnTo>
                    <a:pt x="9" y="58"/>
                  </a:lnTo>
                  <a:lnTo>
                    <a:pt x="11" y="65"/>
                  </a:lnTo>
                  <a:lnTo>
                    <a:pt x="13" y="73"/>
                  </a:lnTo>
                  <a:lnTo>
                    <a:pt x="13" y="82"/>
                  </a:lnTo>
                  <a:lnTo>
                    <a:pt x="14" y="89"/>
                  </a:lnTo>
                  <a:lnTo>
                    <a:pt x="15" y="98"/>
                  </a:lnTo>
                  <a:lnTo>
                    <a:pt x="16" y="106"/>
                  </a:lnTo>
                  <a:lnTo>
                    <a:pt x="17" y="115"/>
                  </a:lnTo>
                  <a:lnTo>
                    <a:pt x="19" y="123"/>
                  </a:lnTo>
                  <a:lnTo>
                    <a:pt x="20" y="131"/>
                  </a:lnTo>
                  <a:lnTo>
                    <a:pt x="20" y="141"/>
                  </a:lnTo>
                  <a:lnTo>
                    <a:pt x="34" y="138"/>
                  </a:lnTo>
                  <a:lnTo>
                    <a:pt x="33" y="129"/>
                  </a:lnTo>
                  <a:lnTo>
                    <a:pt x="32" y="122"/>
                  </a:lnTo>
                  <a:lnTo>
                    <a:pt x="31" y="112"/>
                  </a:lnTo>
                  <a:lnTo>
                    <a:pt x="30" y="105"/>
                  </a:lnTo>
                  <a:lnTo>
                    <a:pt x="29" y="96"/>
                  </a:lnTo>
                  <a:lnTo>
                    <a:pt x="28" y="88"/>
                  </a:lnTo>
                  <a:lnTo>
                    <a:pt x="26" y="80"/>
                  </a:lnTo>
                  <a:lnTo>
                    <a:pt x="26" y="71"/>
                  </a:lnTo>
                  <a:lnTo>
                    <a:pt x="25" y="62"/>
                  </a:lnTo>
                  <a:lnTo>
                    <a:pt x="23" y="55"/>
                  </a:lnTo>
                  <a:lnTo>
                    <a:pt x="22" y="46"/>
                  </a:lnTo>
                  <a:lnTo>
                    <a:pt x="20" y="36"/>
                  </a:lnTo>
                  <a:lnTo>
                    <a:pt x="20" y="28"/>
                  </a:lnTo>
                  <a:lnTo>
                    <a:pt x="18" y="19"/>
                  </a:lnTo>
                  <a:lnTo>
                    <a:pt x="16" y="10"/>
                  </a:lnTo>
                  <a:lnTo>
                    <a:pt x="14" y="0"/>
                  </a:lnTo>
                  <a:lnTo>
                    <a:pt x="0" y="3"/>
                  </a:lnTo>
                </a:path>
              </a:pathLst>
            </a:custGeom>
            <a:solidFill>
              <a:srgbClr val="000000"/>
            </a:solidFill>
            <a:ln w="12700" cap="rnd">
              <a:noFill/>
              <a:round/>
              <a:headEnd/>
              <a:tailEnd/>
            </a:ln>
          </p:spPr>
          <p:txBody>
            <a:bodyPr/>
            <a:lstStyle/>
            <a:p>
              <a:endParaRPr lang="en-US" dirty="0"/>
            </a:p>
          </p:txBody>
        </p:sp>
        <p:sp>
          <p:nvSpPr>
            <p:cNvPr id="48260" name="Freeform 159"/>
            <p:cNvSpPr>
              <a:spLocks/>
            </p:cNvSpPr>
            <p:nvPr/>
          </p:nvSpPr>
          <p:spPr bwMode="auto">
            <a:xfrm>
              <a:off x="1482" y="2196"/>
              <a:ext cx="67" cy="279"/>
            </a:xfrm>
            <a:custGeom>
              <a:avLst/>
              <a:gdLst>
                <a:gd name="T0" fmla="*/ 1 w 67"/>
                <a:gd name="T1" fmla="*/ 0 h 279"/>
                <a:gd name="T2" fmla="*/ 0 w 67"/>
                <a:gd name="T3" fmla="*/ 16 h 279"/>
                <a:gd name="T4" fmla="*/ 0 w 67"/>
                <a:gd name="T5" fmla="*/ 32 h 279"/>
                <a:gd name="T6" fmla="*/ 1 w 67"/>
                <a:gd name="T7" fmla="*/ 50 h 279"/>
                <a:gd name="T8" fmla="*/ 4 w 67"/>
                <a:gd name="T9" fmla="*/ 67 h 279"/>
                <a:gd name="T10" fmla="*/ 6 w 67"/>
                <a:gd name="T11" fmla="*/ 84 h 279"/>
                <a:gd name="T12" fmla="*/ 8 w 67"/>
                <a:gd name="T13" fmla="*/ 103 h 279"/>
                <a:gd name="T14" fmla="*/ 13 w 67"/>
                <a:gd name="T15" fmla="*/ 120 h 279"/>
                <a:gd name="T16" fmla="*/ 17 w 67"/>
                <a:gd name="T17" fmla="*/ 139 h 279"/>
                <a:gd name="T18" fmla="*/ 20 w 67"/>
                <a:gd name="T19" fmla="*/ 157 h 279"/>
                <a:gd name="T20" fmla="*/ 24 w 67"/>
                <a:gd name="T21" fmla="*/ 176 h 279"/>
                <a:gd name="T22" fmla="*/ 29 w 67"/>
                <a:gd name="T23" fmla="*/ 193 h 279"/>
                <a:gd name="T24" fmla="*/ 34 w 67"/>
                <a:gd name="T25" fmla="*/ 209 h 279"/>
                <a:gd name="T26" fmla="*/ 39 w 67"/>
                <a:gd name="T27" fmla="*/ 228 h 279"/>
                <a:gd name="T28" fmla="*/ 42 w 67"/>
                <a:gd name="T29" fmla="*/ 246 h 279"/>
                <a:gd name="T30" fmla="*/ 47 w 67"/>
                <a:gd name="T31" fmla="*/ 262 h 279"/>
                <a:gd name="T32" fmla="*/ 51 w 67"/>
                <a:gd name="T33" fmla="*/ 278 h 279"/>
                <a:gd name="T34" fmla="*/ 66 w 67"/>
                <a:gd name="T35" fmla="*/ 275 h 279"/>
                <a:gd name="T36" fmla="*/ 61 w 67"/>
                <a:gd name="T37" fmla="*/ 257 h 279"/>
                <a:gd name="T38" fmla="*/ 58 w 67"/>
                <a:gd name="T39" fmla="*/ 241 h 279"/>
                <a:gd name="T40" fmla="*/ 53 w 67"/>
                <a:gd name="T41" fmla="*/ 223 h 279"/>
                <a:gd name="T42" fmla="*/ 49 w 67"/>
                <a:gd name="T43" fmla="*/ 207 h 279"/>
                <a:gd name="T44" fmla="*/ 44 w 67"/>
                <a:gd name="T45" fmla="*/ 189 h 279"/>
                <a:gd name="T46" fmla="*/ 39 w 67"/>
                <a:gd name="T47" fmla="*/ 171 h 279"/>
                <a:gd name="T48" fmla="*/ 35 w 67"/>
                <a:gd name="T49" fmla="*/ 154 h 279"/>
                <a:gd name="T50" fmla="*/ 31 w 67"/>
                <a:gd name="T51" fmla="*/ 136 h 279"/>
                <a:gd name="T52" fmla="*/ 28 w 67"/>
                <a:gd name="T53" fmla="*/ 117 h 279"/>
                <a:gd name="T54" fmla="*/ 24 w 67"/>
                <a:gd name="T55" fmla="*/ 100 h 279"/>
                <a:gd name="T56" fmla="*/ 20 w 67"/>
                <a:gd name="T57" fmla="*/ 83 h 279"/>
                <a:gd name="T58" fmla="*/ 18 w 67"/>
                <a:gd name="T59" fmla="*/ 66 h 279"/>
                <a:gd name="T60" fmla="*/ 17 w 67"/>
                <a:gd name="T61" fmla="*/ 49 h 279"/>
                <a:gd name="T62" fmla="*/ 17 w 67"/>
                <a:gd name="T63" fmla="*/ 32 h 279"/>
                <a:gd name="T64" fmla="*/ 17 w 67"/>
                <a:gd name="T65" fmla="*/ 16 h 279"/>
                <a:gd name="T66" fmla="*/ 17 w 67"/>
                <a:gd name="T67" fmla="*/ 1 h 279"/>
                <a:gd name="T68" fmla="*/ 1 w 67"/>
                <a:gd name="T69" fmla="*/ 0 h 27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7"/>
                <a:gd name="T106" fmla="*/ 0 h 279"/>
                <a:gd name="T107" fmla="*/ 67 w 67"/>
                <a:gd name="T108" fmla="*/ 279 h 27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7" h="279">
                  <a:moveTo>
                    <a:pt x="1" y="0"/>
                  </a:moveTo>
                  <a:lnTo>
                    <a:pt x="0" y="16"/>
                  </a:lnTo>
                  <a:lnTo>
                    <a:pt x="0" y="32"/>
                  </a:lnTo>
                  <a:lnTo>
                    <a:pt x="1" y="50"/>
                  </a:lnTo>
                  <a:lnTo>
                    <a:pt x="4" y="67"/>
                  </a:lnTo>
                  <a:lnTo>
                    <a:pt x="6" y="84"/>
                  </a:lnTo>
                  <a:lnTo>
                    <a:pt x="8" y="103"/>
                  </a:lnTo>
                  <a:lnTo>
                    <a:pt x="13" y="120"/>
                  </a:lnTo>
                  <a:lnTo>
                    <a:pt x="17" y="139"/>
                  </a:lnTo>
                  <a:lnTo>
                    <a:pt x="20" y="157"/>
                  </a:lnTo>
                  <a:lnTo>
                    <a:pt x="24" y="176"/>
                  </a:lnTo>
                  <a:lnTo>
                    <a:pt x="29" y="193"/>
                  </a:lnTo>
                  <a:lnTo>
                    <a:pt x="34" y="209"/>
                  </a:lnTo>
                  <a:lnTo>
                    <a:pt x="39" y="228"/>
                  </a:lnTo>
                  <a:lnTo>
                    <a:pt x="42" y="246"/>
                  </a:lnTo>
                  <a:lnTo>
                    <a:pt x="47" y="262"/>
                  </a:lnTo>
                  <a:lnTo>
                    <a:pt x="51" y="278"/>
                  </a:lnTo>
                  <a:lnTo>
                    <a:pt x="66" y="275"/>
                  </a:lnTo>
                  <a:lnTo>
                    <a:pt x="61" y="257"/>
                  </a:lnTo>
                  <a:lnTo>
                    <a:pt x="58" y="241"/>
                  </a:lnTo>
                  <a:lnTo>
                    <a:pt x="53" y="223"/>
                  </a:lnTo>
                  <a:lnTo>
                    <a:pt x="49" y="207"/>
                  </a:lnTo>
                  <a:lnTo>
                    <a:pt x="44" y="189"/>
                  </a:lnTo>
                  <a:lnTo>
                    <a:pt x="39" y="171"/>
                  </a:lnTo>
                  <a:lnTo>
                    <a:pt x="35" y="154"/>
                  </a:lnTo>
                  <a:lnTo>
                    <a:pt x="31" y="136"/>
                  </a:lnTo>
                  <a:lnTo>
                    <a:pt x="28" y="117"/>
                  </a:lnTo>
                  <a:lnTo>
                    <a:pt x="24" y="100"/>
                  </a:lnTo>
                  <a:lnTo>
                    <a:pt x="20" y="83"/>
                  </a:lnTo>
                  <a:lnTo>
                    <a:pt x="18" y="66"/>
                  </a:lnTo>
                  <a:lnTo>
                    <a:pt x="17" y="49"/>
                  </a:lnTo>
                  <a:lnTo>
                    <a:pt x="17" y="32"/>
                  </a:lnTo>
                  <a:lnTo>
                    <a:pt x="17" y="16"/>
                  </a:lnTo>
                  <a:lnTo>
                    <a:pt x="17" y="1"/>
                  </a:lnTo>
                  <a:lnTo>
                    <a:pt x="1" y="0"/>
                  </a:lnTo>
                </a:path>
              </a:pathLst>
            </a:custGeom>
            <a:solidFill>
              <a:srgbClr val="000000"/>
            </a:solidFill>
            <a:ln w="12700" cap="rnd">
              <a:noFill/>
              <a:round/>
              <a:headEnd/>
              <a:tailEnd/>
            </a:ln>
          </p:spPr>
          <p:txBody>
            <a:bodyPr/>
            <a:lstStyle/>
            <a:p>
              <a:endParaRPr lang="en-US" dirty="0"/>
            </a:p>
          </p:txBody>
        </p:sp>
        <p:sp>
          <p:nvSpPr>
            <p:cNvPr id="48261" name="Freeform 160"/>
            <p:cNvSpPr>
              <a:spLocks/>
            </p:cNvSpPr>
            <p:nvPr/>
          </p:nvSpPr>
          <p:spPr bwMode="auto">
            <a:xfrm>
              <a:off x="460" y="2529"/>
              <a:ext cx="75" cy="123"/>
            </a:xfrm>
            <a:custGeom>
              <a:avLst/>
              <a:gdLst>
                <a:gd name="T0" fmla="*/ 74 w 75"/>
                <a:gd name="T1" fmla="*/ 112 h 123"/>
                <a:gd name="T2" fmla="*/ 68 w 75"/>
                <a:gd name="T3" fmla="*/ 107 h 123"/>
                <a:gd name="T4" fmla="*/ 64 w 75"/>
                <a:gd name="T5" fmla="*/ 100 h 123"/>
                <a:gd name="T6" fmla="*/ 60 w 75"/>
                <a:gd name="T7" fmla="*/ 93 h 123"/>
                <a:gd name="T8" fmla="*/ 55 w 75"/>
                <a:gd name="T9" fmla="*/ 87 h 123"/>
                <a:gd name="T10" fmla="*/ 50 w 75"/>
                <a:gd name="T11" fmla="*/ 79 h 123"/>
                <a:gd name="T12" fmla="*/ 45 w 75"/>
                <a:gd name="T13" fmla="*/ 71 h 123"/>
                <a:gd name="T14" fmla="*/ 42 w 75"/>
                <a:gd name="T15" fmla="*/ 63 h 123"/>
                <a:gd name="T16" fmla="*/ 37 w 75"/>
                <a:gd name="T17" fmla="*/ 55 h 123"/>
                <a:gd name="T18" fmla="*/ 34 w 75"/>
                <a:gd name="T19" fmla="*/ 49 h 123"/>
                <a:gd name="T20" fmla="*/ 31 w 75"/>
                <a:gd name="T21" fmla="*/ 40 h 123"/>
                <a:gd name="T22" fmla="*/ 27 w 75"/>
                <a:gd name="T23" fmla="*/ 32 h 123"/>
                <a:gd name="T24" fmla="*/ 23 w 75"/>
                <a:gd name="T25" fmla="*/ 25 h 123"/>
                <a:gd name="T26" fmla="*/ 20 w 75"/>
                <a:gd name="T27" fmla="*/ 18 h 123"/>
                <a:gd name="T28" fmla="*/ 19 w 75"/>
                <a:gd name="T29" fmla="*/ 12 h 123"/>
                <a:gd name="T30" fmla="*/ 16 w 75"/>
                <a:gd name="T31" fmla="*/ 6 h 123"/>
                <a:gd name="T32" fmla="*/ 15 w 75"/>
                <a:gd name="T33" fmla="*/ 0 h 123"/>
                <a:gd name="T34" fmla="*/ 0 w 75"/>
                <a:gd name="T35" fmla="*/ 5 h 123"/>
                <a:gd name="T36" fmla="*/ 1 w 75"/>
                <a:gd name="T37" fmla="*/ 10 h 123"/>
                <a:gd name="T38" fmla="*/ 4 w 75"/>
                <a:gd name="T39" fmla="*/ 16 h 123"/>
                <a:gd name="T40" fmla="*/ 6 w 75"/>
                <a:gd name="T41" fmla="*/ 24 h 123"/>
                <a:gd name="T42" fmla="*/ 8 w 75"/>
                <a:gd name="T43" fmla="*/ 31 h 123"/>
                <a:gd name="T44" fmla="*/ 11 w 75"/>
                <a:gd name="T45" fmla="*/ 38 h 123"/>
                <a:gd name="T46" fmla="*/ 15 w 75"/>
                <a:gd name="T47" fmla="*/ 46 h 123"/>
                <a:gd name="T48" fmla="*/ 19 w 75"/>
                <a:gd name="T49" fmla="*/ 54 h 123"/>
                <a:gd name="T50" fmla="*/ 23 w 75"/>
                <a:gd name="T51" fmla="*/ 63 h 123"/>
                <a:gd name="T52" fmla="*/ 28 w 75"/>
                <a:gd name="T53" fmla="*/ 71 h 123"/>
                <a:gd name="T54" fmla="*/ 31 w 75"/>
                <a:gd name="T55" fmla="*/ 78 h 123"/>
                <a:gd name="T56" fmla="*/ 37 w 75"/>
                <a:gd name="T57" fmla="*/ 86 h 123"/>
                <a:gd name="T58" fmla="*/ 42 w 75"/>
                <a:gd name="T59" fmla="*/ 93 h 123"/>
                <a:gd name="T60" fmla="*/ 46 w 75"/>
                <a:gd name="T61" fmla="*/ 102 h 123"/>
                <a:gd name="T62" fmla="*/ 51 w 75"/>
                <a:gd name="T63" fmla="*/ 109 h 123"/>
                <a:gd name="T64" fmla="*/ 56 w 75"/>
                <a:gd name="T65" fmla="*/ 115 h 123"/>
                <a:gd name="T66" fmla="*/ 62 w 75"/>
                <a:gd name="T67" fmla="*/ 122 h 123"/>
                <a:gd name="T68" fmla="*/ 74 w 75"/>
                <a:gd name="T69" fmla="*/ 112 h 1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5"/>
                <a:gd name="T106" fmla="*/ 0 h 123"/>
                <a:gd name="T107" fmla="*/ 75 w 75"/>
                <a:gd name="T108" fmla="*/ 123 h 12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5" h="123">
                  <a:moveTo>
                    <a:pt x="74" y="112"/>
                  </a:moveTo>
                  <a:lnTo>
                    <a:pt x="68" y="107"/>
                  </a:lnTo>
                  <a:lnTo>
                    <a:pt x="64" y="100"/>
                  </a:lnTo>
                  <a:lnTo>
                    <a:pt x="60" y="93"/>
                  </a:lnTo>
                  <a:lnTo>
                    <a:pt x="55" y="87"/>
                  </a:lnTo>
                  <a:lnTo>
                    <a:pt x="50" y="79"/>
                  </a:lnTo>
                  <a:lnTo>
                    <a:pt x="45" y="71"/>
                  </a:lnTo>
                  <a:lnTo>
                    <a:pt x="42" y="63"/>
                  </a:lnTo>
                  <a:lnTo>
                    <a:pt x="37" y="55"/>
                  </a:lnTo>
                  <a:lnTo>
                    <a:pt x="34" y="49"/>
                  </a:lnTo>
                  <a:lnTo>
                    <a:pt x="31" y="40"/>
                  </a:lnTo>
                  <a:lnTo>
                    <a:pt x="27" y="32"/>
                  </a:lnTo>
                  <a:lnTo>
                    <a:pt x="23" y="25"/>
                  </a:lnTo>
                  <a:lnTo>
                    <a:pt x="20" y="18"/>
                  </a:lnTo>
                  <a:lnTo>
                    <a:pt x="19" y="12"/>
                  </a:lnTo>
                  <a:lnTo>
                    <a:pt x="16" y="6"/>
                  </a:lnTo>
                  <a:lnTo>
                    <a:pt x="15" y="0"/>
                  </a:lnTo>
                  <a:lnTo>
                    <a:pt x="0" y="5"/>
                  </a:lnTo>
                  <a:lnTo>
                    <a:pt x="1" y="10"/>
                  </a:lnTo>
                  <a:lnTo>
                    <a:pt x="4" y="16"/>
                  </a:lnTo>
                  <a:lnTo>
                    <a:pt x="6" y="24"/>
                  </a:lnTo>
                  <a:lnTo>
                    <a:pt x="8" y="31"/>
                  </a:lnTo>
                  <a:lnTo>
                    <a:pt x="11" y="38"/>
                  </a:lnTo>
                  <a:lnTo>
                    <a:pt x="15" y="46"/>
                  </a:lnTo>
                  <a:lnTo>
                    <a:pt x="19" y="54"/>
                  </a:lnTo>
                  <a:lnTo>
                    <a:pt x="23" y="63"/>
                  </a:lnTo>
                  <a:lnTo>
                    <a:pt x="28" y="71"/>
                  </a:lnTo>
                  <a:lnTo>
                    <a:pt x="31" y="78"/>
                  </a:lnTo>
                  <a:lnTo>
                    <a:pt x="37" y="86"/>
                  </a:lnTo>
                  <a:lnTo>
                    <a:pt x="42" y="93"/>
                  </a:lnTo>
                  <a:lnTo>
                    <a:pt x="46" y="102"/>
                  </a:lnTo>
                  <a:lnTo>
                    <a:pt x="51" y="109"/>
                  </a:lnTo>
                  <a:lnTo>
                    <a:pt x="56" y="115"/>
                  </a:lnTo>
                  <a:lnTo>
                    <a:pt x="62" y="122"/>
                  </a:lnTo>
                  <a:lnTo>
                    <a:pt x="74" y="112"/>
                  </a:lnTo>
                </a:path>
              </a:pathLst>
            </a:custGeom>
            <a:solidFill>
              <a:srgbClr val="000000"/>
            </a:solidFill>
            <a:ln w="12700" cap="rnd">
              <a:noFill/>
              <a:round/>
              <a:headEnd/>
              <a:tailEnd/>
            </a:ln>
          </p:spPr>
          <p:txBody>
            <a:bodyPr/>
            <a:lstStyle/>
            <a:p>
              <a:endParaRPr lang="en-US" dirty="0"/>
            </a:p>
          </p:txBody>
        </p:sp>
        <p:sp>
          <p:nvSpPr>
            <p:cNvPr id="48262" name="Freeform 161"/>
            <p:cNvSpPr>
              <a:spLocks/>
            </p:cNvSpPr>
            <p:nvPr/>
          </p:nvSpPr>
          <p:spPr bwMode="auto">
            <a:xfrm>
              <a:off x="527" y="2647"/>
              <a:ext cx="142" cy="108"/>
            </a:xfrm>
            <a:custGeom>
              <a:avLst/>
              <a:gdLst>
                <a:gd name="T0" fmla="*/ 141 w 142"/>
                <a:gd name="T1" fmla="*/ 93 h 108"/>
                <a:gd name="T2" fmla="*/ 131 w 142"/>
                <a:gd name="T3" fmla="*/ 90 h 108"/>
                <a:gd name="T4" fmla="*/ 123 w 142"/>
                <a:gd name="T5" fmla="*/ 87 h 108"/>
                <a:gd name="T6" fmla="*/ 115 w 142"/>
                <a:gd name="T7" fmla="*/ 84 h 108"/>
                <a:gd name="T8" fmla="*/ 106 w 142"/>
                <a:gd name="T9" fmla="*/ 80 h 108"/>
                <a:gd name="T10" fmla="*/ 99 w 142"/>
                <a:gd name="T11" fmla="*/ 75 h 108"/>
                <a:gd name="T12" fmla="*/ 89 w 142"/>
                <a:gd name="T13" fmla="*/ 69 h 108"/>
                <a:gd name="T14" fmla="*/ 82 w 142"/>
                <a:gd name="T15" fmla="*/ 64 h 108"/>
                <a:gd name="T16" fmla="*/ 74 w 142"/>
                <a:gd name="T17" fmla="*/ 58 h 108"/>
                <a:gd name="T18" fmla="*/ 65 w 142"/>
                <a:gd name="T19" fmla="*/ 52 h 108"/>
                <a:gd name="T20" fmla="*/ 57 w 142"/>
                <a:gd name="T21" fmla="*/ 45 h 108"/>
                <a:gd name="T22" fmla="*/ 49 w 142"/>
                <a:gd name="T23" fmla="*/ 38 h 108"/>
                <a:gd name="T24" fmla="*/ 42 w 142"/>
                <a:gd name="T25" fmla="*/ 31 h 108"/>
                <a:gd name="T26" fmla="*/ 35 w 142"/>
                <a:gd name="T27" fmla="*/ 24 h 108"/>
                <a:gd name="T28" fmla="*/ 27 w 142"/>
                <a:gd name="T29" fmla="*/ 16 h 108"/>
                <a:gd name="T30" fmla="*/ 20 w 142"/>
                <a:gd name="T31" fmla="*/ 8 h 108"/>
                <a:gd name="T32" fmla="*/ 12 w 142"/>
                <a:gd name="T33" fmla="*/ 0 h 108"/>
                <a:gd name="T34" fmla="*/ 0 w 142"/>
                <a:gd name="T35" fmla="*/ 9 h 108"/>
                <a:gd name="T36" fmla="*/ 8 w 142"/>
                <a:gd name="T37" fmla="*/ 17 h 108"/>
                <a:gd name="T38" fmla="*/ 15 w 142"/>
                <a:gd name="T39" fmla="*/ 26 h 108"/>
                <a:gd name="T40" fmla="*/ 22 w 142"/>
                <a:gd name="T41" fmla="*/ 33 h 108"/>
                <a:gd name="T42" fmla="*/ 30 w 142"/>
                <a:gd name="T43" fmla="*/ 41 h 108"/>
                <a:gd name="T44" fmla="*/ 38 w 142"/>
                <a:gd name="T45" fmla="*/ 48 h 108"/>
                <a:gd name="T46" fmla="*/ 46 w 142"/>
                <a:gd name="T47" fmla="*/ 56 h 108"/>
                <a:gd name="T48" fmla="*/ 55 w 142"/>
                <a:gd name="T49" fmla="*/ 62 h 108"/>
                <a:gd name="T50" fmla="*/ 63 w 142"/>
                <a:gd name="T51" fmla="*/ 69 h 108"/>
                <a:gd name="T52" fmla="*/ 71 w 142"/>
                <a:gd name="T53" fmla="*/ 76 h 108"/>
                <a:gd name="T54" fmla="*/ 80 w 142"/>
                <a:gd name="T55" fmla="*/ 82 h 108"/>
                <a:gd name="T56" fmla="*/ 89 w 142"/>
                <a:gd name="T57" fmla="*/ 87 h 108"/>
                <a:gd name="T58" fmla="*/ 99 w 142"/>
                <a:gd name="T59" fmla="*/ 93 h 108"/>
                <a:gd name="T60" fmla="*/ 107 w 142"/>
                <a:gd name="T61" fmla="*/ 97 h 108"/>
                <a:gd name="T62" fmla="*/ 117 w 142"/>
                <a:gd name="T63" fmla="*/ 101 h 108"/>
                <a:gd name="T64" fmla="*/ 127 w 142"/>
                <a:gd name="T65" fmla="*/ 104 h 108"/>
                <a:gd name="T66" fmla="*/ 136 w 142"/>
                <a:gd name="T67" fmla="*/ 107 h 108"/>
                <a:gd name="T68" fmla="*/ 141 w 142"/>
                <a:gd name="T69" fmla="*/ 93 h 10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08"/>
                <a:gd name="T107" fmla="*/ 142 w 142"/>
                <a:gd name="T108" fmla="*/ 108 h 10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08">
                  <a:moveTo>
                    <a:pt x="141" y="93"/>
                  </a:moveTo>
                  <a:lnTo>
                    <a:pt x="131" y="90"/>
                  </a:lnTo>
                  <a:lnTo>
                    <a:pt x="123" y="87"/>
                  </a:lnTo>
                  <a:lnTo>
                    <a:pt x="115" y="84"/>
                  </a:lnTo>
                  <a:lnTo>
                    <a:pt x="106" y="80"/>
                  </a:lnTo>
                  <a:lnTo>
                    <a:pt x="99" y="75"/>
                  </a:lnTo>
                  <a:lnTo>
                    <a:pt x="89" y="69"/>
                  </a:lnTo>
                  <a:lnTo>
                    <a:pt x="82" y="64"/>
                  </a:lnTo>
                  <a:lnTo>
                    <a:pt x="74" y="58"/>
                  </a:lnTo>
                  <a:lnTo>
                    <a:pt x="65" y="52"/>
                  </a:lnTo>
                  <a:lnTo>
                    <a:pt x="57" y="45"/>
                  </a:lnTo>
                  <a:lnTo>
                    <a:pt x="49" y="38"/>
                  </a:lnTo>
                  <a:lnTo>
                    <a:pt x="42" y="31"/>
                  </a:lnTo>
                  <a:lnTo>
                    <a:pt x="35" y="24"/>
                  </a:lnTo>
                  <a:lnTo>
                    <a:pt x="27" y="16"/>
                  </a:lnTo>
                  <a:lnTo>
                    <a:pt x="20" y="8"/>
                  </a:lnTo>
                  <a:lnTo>
                    <a:pt x="12" y="0"/>
                  </a:lnTo>
                  <a:lnTo>
                    <a:pt x="0" y="9"/>
                  </a:lnTo>
                  <a:lnTo>
                    <a:pt x="8" y="17"/>
                  </a:lnTo>
                  <a:lnTo>
                    <a:pt x="15" y="26"/>
                  </a:lnTo>
                  <a:lnTo>
                    <a:pt x="22" y="33"/>
                  </a:lnTo>
                  <a:lnTo>
                    <a:pt x="30" y="41"/>
                  </a:lnTo>
                  <a:lnTo>
                    <a:pt x="38" y="48"/>
                  </a:lnTo>
                  <a:lnTo>
                    <a:pt x="46" y="56"/>
                  </a:lnTo>
                  <a:lnTo>
                    <a:pt x="55" y="62"/>
                  </a:lnTo>
                  <a:lnTo>
                    <a:pt x="63" y="69"/>
                  </a:lnTo>
                  <a:lnTo>
                    <a:pt x="71" y="76"/>
                  </a:lnTo>
                  <a:lnTo>
                    <a:pt x="80" y="82"/>
                  </a:lnTo>
                  <a:lnTo>
                    <a:pt x="89" y="87"/>
                  </a:lnTo>
                  <a:lnTo>
                    <a:pt x="99" y="93"/>
                  </a:lnTo>
                  <a:lnTo>
                    <a:pt x="107" y="97"/>
                  </a:lnTo>
                  <a:lnTo>
                    <a:pt x="117" y="101"/>
                  </a:lnTo>
                  <a:lnTo>
                    <a:pt x="127" y="104"/>
                  </a:lnTo>
                  <a:lnTo>
                    <a:pt x="136" y="107"/>
                  </a:lnTo>
                  <a:lnTo>
                    <a:pt x="141" y="93"/>
                  </a:lnTo>
                </a:path>
              </a:pathLst>
            </a:custGeom>
            <a:solidFill>
              <a:srgbClr val="000000"/>
            </a:solidFill>
            <a:ln w="12700" cap="rnd">
              <a:noFill/>
              <a:round/>
              <a:headEnd/>
              <a:tailEnd/>
            </a:ln>
          </p:spPr>
          <p:txBody>
            <a:bodyPr/>
            <a:lstStyle/>
            <a:p>
              <a:endParaRPr lang="en-US" dirty="0"/>
            </a:p>
          </p:txBody>
        </p:sp>
        <p:sp>
          <p:nvSpPr>
            <p:cNvPr id="48263" name="Freeform 162"/>
            <p:cNvSpPr>
              <a:spLocks/>
            </p:cNvSpPr>
            <p:nvPr/>
          </p:nvSpPr>
          <p:spPr bwMode="auto">
            <a:xfrm>
              <a:off x="669" y="2745"/>
              <a:ext cx="48" cy="18"/>
            </a:xfrm>
            <a:custGeom>
              <a:avLst/>
              <a:gdLst>
                <a:gd name="T0" fmla="*/ 47 w 48"/>
                <a:gd name="T1" fmla="*/ 7 h 18"/>
                <a:gd name="T2" fmla="*/ 42 w 48"/>
                <a:gd name="T3" fmla="*/ 6 h 18"/>
                <a:gd name="T4" fmla="*/ 36 w 48"/>
                <a:gd name="T5" fmla="*/ 5 h 18"/>
                <a:gd name="T6" fmla="*/ 31 w 48"/>
                <a:gd name="T7" fmla="*/ 4 h 18"/>
                <a:gd name="T8" fmla="*/ 26 w 48"/>
                <a:gd name="T9" fmla="*/ 4 h 18"/>
                <a:gd name="T10" fmla="*/ 20 w 48"/>
                <a:gd name="T11" fmla="*/ 2 h 18"/>
                <a:gd name="T12" fmla="*/ 14 w 48"/>
                <a:gd name="T13" fmla="*/ 2 h 18"/>
                <a:gd name="T14" fmla="*/ 10 w 48"/>
                <a:gd name="T15" fmla="*/ 1 h 18"/>
                <a:gd name="T16" fmla="*/ 4 w 48"/>
                <a:gd name="T17" fmla="*/ 0 h 18"/>
                <a:gd name="T18" fmla="*/ 0 w 48"/>
                <a:gd name="T19" fmla="*/ 11 h 18"/>
                <a:gd name="T20" fmla="*/ 6 w 48"/>
                <a:gd name="T21" fmla="*/ 12 h 18"/>
                <a:gd name="T22" fmla="*/ 12 w 48"/>
                <a:gd name="T23" fmla="*/ 13 h 18"/>
                <a:gd name="T24" fmla="*/ 17 w 48"/>
                <a:gd name="T25" fmla="*/ 13 h 18"/>
                <a:gd name="T26" fmla="*/ 23 w 48"/>
                <a:gd name="T27" fmla="*/ 15 h 18"/>
                <a:gd name="T28" fmla="*/ 27 w 48"/>
                <a:gd name="T29" fmla="*/ 15 h 18"/>
                <a:gd name="T30" fmla="*/ 34 w 48"/>
                <a:gd name="T31" fmla="*/ 16 h 18"/>
                <a:gd name="T32" fmla="*/ 40 w 48"/>
                <a:gd name="T33" fmla="*/ 17 h 18"/>
                <a:gd name="T34" fmla="*/ 46 w 48"/>
                <a:gd name="T35" fmla="*/ 17 h 18"/>
                <a:gd name="T36" fmla="*/ 47 w 48"/>
                <a:gd name="T37" fmla="*/ 7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18"/>
                <a:gd name="T59" fmla="*/ 48 w 48"/>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18">
                  <a:moveTo>
                    <a:pt x="47" y="7"/>
                  </a:moveTo>
                  <a:lnTo>
                    <a:pt x="42" y="6"/>
                  </a:lnTo>
                  <a:lnTo>
                    <a:pt x="36" y="5"/>
                  </a:lnTo>
                  <a:lnTo>
                    <a:pt x="31" y="4"/>
                  </a:lnTo>
                  <a:lnTo>
                    <a:pt x="26" y="4"/>
                  </a:lnTo>
                  <a:lnTo>
                    <a:pt x="20" y="2"/>
                  </a:lnTo>
                  <a:lnTo>
                    <a:pt x="14" y="2"/>
                  </a:lnTo>
                  <a:lnTo>
                    <a:pt x="10" y="1"/>
                  </a:lnTo>
                  <a:lnTo>
                    <a:pt x="4" y="0"/>
                  </a:lnTo>
                  <a:lnTo>
                    <a:pt x="0" y="11"/>
                  </a:lnTo>
                  <a:lnTo>
                    <a:pt x="6" y="12"/>
                  </a:lnTo>
                  <a:lnTo>
                    <a:pt x="12" y="13"/>
                  </a:lnTo>
                  <a:lnTo>
                    <a:pt x="17" y="13"/>
                  </a:lnTo>
                  <a:lnTo>
                    <a:pt x="23" y="15"/>
                  </a:lnTo>
                  <a:lnTo>
                    <a:pt x="27" y="15"/>
                  </a:lnTo>
                  <a:lnTo>
                    <a:pt x="34" y="16"/>
                  </a:lnTo>
                  <a:lnTo>
                    <a:pt x="40" y="17"/>
                  </a:lnTo>
                  <a:lnTo>
                    <a:pt x="46" y="17"/>
                  </a:lnTo>
                  <a:lnTo>
                    <a:pt x="47" y="7"/>
                  </a:lnTo>
                </a:path>
              </a:pathLst>
            </a:custGeom>
            <a:solidFill>
              <a:srgbClr val="000000"/>
            </a:solidFill>
            <a:ln w="12700" cap="rnd">
              <a:noFill/>
              <a:round/>
              <a:headEnd/>
              <a:tailEnd/>
            </a:ln>
          </p:spPr>
          <p:txBody>
            <a:bodyPr/>
            <a:lstStyle/>
            <a:p>
              <a:endParaRPr lang="en-US" dirty="0"/>
            </a:p>
          </p:txBody>
        </p:sp>
        <p:sp>
          <p:nvSpPr>
            <p:cNvPr id="48264" name="Freeform 163"/>
            <p:cNvSpPr>
              <a:spLocks/>
            </p:cNvSpPr>
            <p:nvPr/>
          </p:nvSpPr>
          <p:spPr bwMode="auto">
            <a:xfrm>
              <a:off x="770" y="2757"/>
              <a:ext cx="45" cy="17"/>
            </a:xfrm>
            <a:custGeom>
              <a:avLst/>
              <a:gdLst>
                <a:gd name="T0" fmla="*/ 44 w 45"/>
                <a:gd name="T1" fmla="*/ 2 h 17"/>
                <a:gd name="T2" fmla="*/ 40 w 45"/>
                <a:gd name="T3" fmla="*/ 2 h 17"/>
                <a:gd name="T4" fmla="*/ 33 w 45"/>
                <a:gd name="T5" fmla="*/ 1 h 17"/>
                <a:gd name="T6" fmla="*/ 28 w 45"/>
                <a:gd name="T7" fmla="*/ 1 h 17"/>
                <a:gd name="T8" fmla="*/ 23 w 45"/>
                <a:gd name="T9" fmla="*/ 1 h 17"/>
                <a:gd name="T10" fmla="*/ 17 w 45"/>
                <a:gd name="T11" fmla="*/ 1 h 17"/>
                <a:gd name="T12" fmla="*/ 12 w 45"/>
                <a:gd name="T13" fmla="*/ 1 h 17"/>
                <a:gd name="T14" fmla="*/ 7 w 45"/>
                <a:gd name="T15" fmla="*/ 0 h 17"/>
                <a:gd name="T16" fmla="*/ 0 w 45"/>
                <a:gd name="T17" fmla="*/ 0 h 17"/>
                <a:gd name="T18" fmla="*/ 0 w 45"/>
                <a:gd name="T19" fmla="*/ 14 h 17"/>
                <a:gd name="T20" fmla="*/ 5 w 45"/>
                <a:gd name="T21" fmla="*/ 14 h 17"/>
                <a:gd name="T22" fmla="*/ 11 w 45"/>
                <a:gd name="T23" fmla="*/ 14 h 17"/>
                <a:gd name="T24" fmla="*/ 17 w 45"/>
                <a:gd name="T25" fmla="*/ 14 h 17"/>
                <a:gd name="T26" fmla="*/ 21 w 45"/>
                <a:gd name="T27" fmla="*/ 14 h 17"/>
                <a:gd name="T28" fmla="*/ 27 w 45"/>
                <a:gd name="T29" fmla="*/ 16 h 17"/>
                <a:gd name="T30" fmla="*/ 33 w 45"/>
                <a:gd name="T31" fmla="*/ 16 h 17"/>
                <a:gd name="T32" fmla="*/ 38 w 45"/>
                <a:gd name="T33" fmla="*/ 16 h 17"/>
                <a:gd name="T34" fmla="*/ 44 w 45"/>
                <a:gd name="T35" fmla="*/ 16 h 17"/>
                <a:gd name="T36" fmla="*/ 44 w 45"/>
                <a:gd name="T37" fmla="*/ 2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
                <a:gd name="T58" fmla="*/ 0 h 17"/>
                <a:gd name="T59" fmla="*/ 45 w 45"/>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 h="17">
                  <a:moveTo>
                    <a:pt x="44" y="2"/>
                  </a:moveTo>
                  <a:lnTo>
                    <a:pt x="40" y="2"/>
                  </a:lnTo>
                  <a:lnTo>
                    <a:pt x="33" y="1"/>
                  </a:lnTo>
                  <a:lnTo>
                    <a:pt x="28" y="1"/>
                  </a:lnTo>
                  <a:lnTo>
                    <a:pt x="23" y="1"/>
                  </a:lnTo>
                  <a:lnTo>
                    <a:pt x="17" y="1"/>
                  </a:lnTo>
                  <a:lnTo>
                    <a:pt x="12" y="1"/>
                  </a:lnTo>
                  <a:lnTo>
                    <a:pt x="7" y="0"/>
                  </a:lnTo>
                  <a:lnTo>
                    <a:pt x="0" y="0"/>
                  </a:lnTo>
                  <a:lnTo>
                    <a:pt x="0" y="14"/>
                  </a:lnTo>
                  <a:lnTo>
                    <a:pt x="5" y="14"/>
                  </a:lnTo>
                  <a:lnTo>
                    <a:pt x="11" y="14"/>
                  </a:lnTo>
                  <a:lnTo>
                    <a:pt x="17" y="14"/>
                  </a:lnTo>
                  <a:lnTo>
                    <a:pt x="21" y="14"/>
                  </a:lnTo>
                  <a:lnTo>
                    <a:pt x="27" y="16"/>
                  </a:lnTo>
                  <a:lnTo>
                    <a:pt x="33" y="16"/>
                  </a:lnTo>
                  <a:lnTo>
                    <a:pt x="38" y="16"/>
                  </a:lnTo>
                  <a:lnTo>
                    <a:pt x="44" y="16"/>
                  </a:lnTo>
                  <a:lnTo>
                    <a:pt x="44" y="2"/>
                  </a:lnTo>
                </a:path>
              </a:pathLst>
            </a:custGeom>
            <a:solidFill>
              <a:srgbClr val="000000"/>
            </a:solidFill>
            <a:ln w="12700" cap="rnd">
              <a:noFill/>
              <a:round/>
              <a:headEnd/>
              <a:tailEnd/>
            </a:ln>
          </p:spPr>
          <p:txBody>
            <a:bodyPr/>
            <a:lstStyle/>
            <a:p>
              <a:endParaRPr lang="en-US" dirty="0"/>
            </a:p>
          </p:txBody>
        </p:sp>
        <p:sp>
          <p:nvSpPr>
            <p:cNvPr id="48265" name="Freeform 164"/>
            <p:cNvSpPr>
              <a:spLocks/>
            </p:cNvSpPr>
            <p:nvPr/>
          </p:nvSpPr>
          <p:spPr bwMode="auto">
            <a:xfrm>
              <a:off x="862" y="2760"/>
              <a:ext cx="118" cy="20"/>
            </a:xfrm>
            <a:custGeom>
              <a:avLst/>
              <a:gdLst>
                <a:gd name="T0" fmla="*/ 117 w 118"/>
                <a:gd name="T1" fmla="*/ 8 h 20"/>
                <a:gd name="T2" fmla="*/ 103 w 118"/>
                <a:gd name="T3" fmla="*/ 6 h 20"/>
                <a:gd name="T4" fmla="*/ 88 w 118"/>
                <a:gd name="T5" fmla="*/ 4 h 20"/>
                <a:gd name="T6" fmla="*/ 72 w 118"/>
                <a:gd name="T7" fmla="*/ 3 h 20"/>
                <a:gd name="T8" fmla="*/ 59 w 118"/>
                <a:gd name="T9" fmla="*/ 2 h 20"/>
                <a:gd name="T10" fmla="*/ 45 w 118"/>
                <a:gd name="T11" fmla="*/ 2 h 20"/>
                <a:gd name="T12" fmla="*/ 29 w 118"/>
                <a:gd name="T13" fmla="*/ 2 h 20"/>
                <a:gd name="T14" fmla="*/ 15 w 118"/>
                <a:gd name="T15" fmla="*/ 1 h 20"/>
                <a:gd name="T16" fmla="*/ 0 w 118"/>
                <a:gd name="T17" fmla="*/ 0 h 20"/>
                <a:gd name="T18" fmla="*/ 0 w 118"/>
                <a:gd name="T19" fmla="*/ 11 h 20"/>
                <a:gd name="T20" fmla="*/ 13 w 118"/>
                <a:gd name="T21" fmla="*/ 12 h 20"/>
                <a:gd name="T22" fmla="*/ 29 w 118"/>
                <a:gd name="T23" fmla="*/ 13 h 20"/>
                <a:gd name="T24" fmla="*/ 43 w 118"/>
                <a:gd name="T25" fmla="*/ 13 h 20"/>
                <a:gd name="T26" fmla="*/ 57 w 118"/>
                <a:gd name="T27" fmla="*/ 14 h 20"/>
                <a:gd name="T28" fmla="*/ 71 w 118"/>
                <a:gd name="T29" fmla="*/ 14 h 20"/>
                <a:gd name="T30" fmla="*/ 86 w 118"/>
                <a:gd name="T31" fmla="*/ 15 h 20"/>
                <a:gd name="T32" fmla="*/ 99 w 118"/>
                <a:gd name="T33" fmla="*/ 17 h 20"/>
                <a:gd name="T34" fmla="*/ 114 w 118"/>
                <a:gd name="T35" fmla="*/ 19 h 20"/>
                <a:gd name="T36" fmla="*/ 117 w 118"/>
                <a:gd name="T37" fmla="*/ 8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8"/>
                <a:gd name="T58" fmla="*/ 0 h 20"/>
                <a:gd name="T59" fmla="*/ 118 w 118"/>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8" h="20">
                  <a:moveTo>
                    <a:pt x="117" y="8"/>
                  </a:moveTo>
                  <a:lnTo>
                    <a:pt x="103" y="6"/>
                  </a:lnTo>
                  <a:lnTo>
                    <a:pt x="88" y="4"/>
                  </a:lnTo>
                  <a:lnTo>
                    <a:pt x="72" y="3"/>
                  </a:lnTo>
                  <a:lnTo>
                    <a:pt x="59" y="2"/>
                  </a:lnTo>
                  <a:lnTo>
                    <a:pt x="45" y="2"/>
                  </a:lnTo>
                  <a:lnTo>
                    <a:pt x="29" y="2"/>
                  </a:lnTo>
                  <a:lnTo>
                    <a:pt x="15" y="1"/>
                  </a:lnTo>
                  <a:lnTo>
                    <a:pt x="0" y="0"/>
                  </a:lnTo>
                  <a:lnTo>
                    <a:pt x="0" y="11"/>
                  </a:lnTo>
                  <a:lnTo>
                    <a:pt x="13" y="12"/>
                  </a:lnTo>
                  <a:lnTo>
                    <a:pt x="29" y="13"/>
                  </a:lnTo>
                  <a:lnTo>
                    <a:pt x="43" y="13"/>
                  </a:lnTo>
                  <a:lnTo>
                    <a:pt x="57" y="14"/>
                  </a:lnTo>
                  <a:lnTo>
                    <a:pt x="71" y="14"/>
                  </a:lnTo>
                  <a:lnTo>
                    <a:pt x="86" y="15"/>
                  </a:lnTo>
                  <a:lnTo>
                    <a:pt x="99" y="17"/>
                  </a:lnTo>
                  <a:lnTo>
                    <a:pt x="114" y="19"/>
                  </a:lnTo>
                  <a:lnTo>
                    <a:pt x="117" y="8"/>
                  </a:lnTo>
                </a:path>
              </a:pathLst>
            </a:custGeom>
            <a:solidFill>
              <a:srgbClr val="000000"/>
            </a:solidFill>
            <a:ln w="12700" cap="rnd">
              <a:noFill/>
              <a:round/>
              <a:headEnd/>
              <a:tailEnd/>
            </a:ln>
          </p:spPr>
          <p:txBody>
            <a:bodyPr/>
            <a:lstStyle/>
            <a:p>
              <a:endParaRPr lang="en-US" dirty="0"/>
            </a:p>
          </p:txBody>
        </p:sp>
        <p:sp>
          <p:nvSpPr>
            <p:cNvPr id="48266" name="Freeform 165"/>
            <p:cNvSpPr>
              <a:spLocks/>
            </p:cNvSpPr>
            <p:nvPr/>
          </p:nvSpPr>
          <p:spPr bwMode="auto">
            <a:xfrm>
              <a:off x="982" y="2770"/>
              <a:ext cx="103" cy="22"/>
            </a:xfrm>
            <a:custGeom>
              <a:avLst/>
              <a:gdLst>
                <a:gd name="T0" fmla="*/ 102 w 103"/>
                <a:gd name="T1" fmla="*/ 10 h 22"/>
                <a:gd name="T2" fmla="*/ 89 w 103"/>
                <a:gd name="T3" fmla="*/ 10 h 22"/>
                <a:gd name="T4" fmla="*/ 77 w 103"/>
                <a:gd name="T5" fmla="*/ 9 h 22"/>
                <a:gd name="T6" fmla="*/ 65 w 103"/>
                <a:gd name="T7" fmla="*/ 8 h 22"/>
                <a:gd name="T8" fmla="*/ 53 w 103"/>
                <a:gd name="T9" fmla="*/ 5 h 22"/>
                <a:gd name="T10" fmla="*/ 40 w 103"/>
                <a:gd name="T11" fmla="*/ 5 h 22"/>
                <a:gd name="T12" fmla="*/ 26 w 103"/>
                <a:gd name="T13" fmla="*/ 3 h 22"/>
                <a:gd name="T14" fmla="*/ 16 w 103"/>
                <a:gd name="T15" fmla="*/ 2 h 22"/>
                <a:gd name="T16" fmla="*/ 3 w 103"/>
                <a:gd name="T17" fmla="*/ 0 h 22"/>
                <a:gd name="T18" fmla="*/ 0 w 103"/>
                <a:gd name="T19" fmla="*/ 12 h 22"/>
                <a:gd name="T20" fmla="*/ 12 w 103"/>
                <a:gd name="T21" fmla="*/ 12 h 22"/>
                <a:gd name="T22" fmla="*/ 24 w 103"/>
                <a:gd name="T23" fmla="*/ 14 h 22"/>
                <a:gd name="T24" fmla="*/ 37 w 103"/>
                <a:gd name="T25" fmla="*/ 16 h 22"/>
                <a:gd name="T26" fmla="*/ 50 w 103"/>
                <a:gd name="T27" fmla="*/ 16 h 22"/>
                <a:gd name="T28" fmla="*/ 61 w 103"/>
                <a:gd name="T29" fmla="*/ 18 h 22"/>
                <a:gd name="T30" fmla="*/ 76 w 103"/>
                <a:gd name="T31" fmla="*/ 19 h 22"/>
                <a:gd name="T32" fmla="*/ 88 w 103"/>
                <a:gd name="T33" fmla="*/ 20 h 22"/>
                <a:gd name="T34" fmla="*/ 100 w 103"/>
                <a:gd name="T35" fmla="*/ 21 h 22"/>
                <a:gd name="T36" fmla="*/ 102 w 103"/>
                <a:gd name="T37" fmla="*/ 1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3"/>
                <a:gd name="T58" fmla="*/ 0 h 22"/>
                <a:gd name="T59" fmla="*/ 103 w 103"/>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3" h="22">
                  <a:moveTo>
                    <a:pt x="102" y="10"/>
                  </a:moveTo>
                  <a:lnTo>
                    <a:pt x="89" y="10"/>
                  </a:lnTo>
                  <a:lnTo>
                    <a:pt x="77" y="9"/>
                  </a:lnTo>
                  <a:lnTo>
                    <a:pt x="65" y="8"/>
                  </a:lnTo>
                  <a:lnTo>
                    <a:pt x="53" y="5"/>
                  </a:lnTo>
                  <a:lnTo>
                    <a:pt x="40" y="5"/>
                  </a:lnTo>
                  <a:lnTo>
                    <a:pt x="26" y="3"/>
                  </a:lnTo>
                  <a:lnTo>
                    <a:pt x="16" y="2"/>
                  </a:lnTo>
                  <a:lnTo>
                    <a:pt x="3" y="0"/>
                  </a:lnTo>
                  <a:lnTo>
                    <a:pt x="0" y="12"/>
                  </a:lnTo>
                  <a:lnTo>
                    <a:pt x="12" y="12"/>
                  </a:lnTo>
                  <a:lnTo>
                    <a:pt x="24" y="14"/>
                  </a:lnTo>
                  <a:lnTo>
                    <a:pt x="37" y="16"/>
                  </a:lnTo>
                  <a:lnTo>
                    <a:pt x="50" y="16"/>
                  </a:lnTo>
                  <a:lnTo>
                    <a:pt x="61" y="18"/>
                  </a:lnTo>
                  <a:lnTo>
                    <a:pt x="76" y="19"/>
                  </a:lnTo>
                  <a:lnTo>
                    <a:pt x="88" y="20"/>
                  </a:lnTo>
                  <a:lnTo>
                    <a:pt x="100" y="21"/>
                  </a:lnTo>
                  <a:lnTo>
                    <a:pt x="102" y="10"/>
                  </a:lnTo>
                </a:path>
              </a:pathLst>
            </a:custGeom>
            <a:solidFill>
              <a:srgbClr val="000000"/>
            </a:solidFill>
            <a:ln w="12700" cap="rnd">
              <a:noFill/>
              <a:round/>
              <a:headEnd/>
              <a:tailEnd/>
            </a:ln>
          </p:spPr>
          <p:txBody>
            <a:bodyPr/>
            <a:lstStyle/>
            <a:p>
              <a:endParaRPr lang="en-US" dirty="0"/>
            </a:p>
          </p:txBody>
        </p:sp>
        <p:sp>
          <p:nvSpPr>
            <p:cNvPr id="48267" name="Freeform 166"/>
            <p:cNvSpPr>
              <a:spLocks/>
            </p:cNvSpPr>
            <p:nvPr/>
          </p:nvSpPr>
          <p:spPr bwMode="auto">
            <a:xfrm>
              <a:off x="1210" y="2763"/>
              <a:ext cx="170" cy="18"/>
            </a:xfrm>
            <a:custGeom>
              <a:avLst/>
              <a:gdLst>
                <a:gd name="T0" fmla="*/ 169 w 170"/>
                <a:gd name="T1" fmla="*/ 3 h 18"/>
                <a:gd name="T2" fmla="*/ 158 w 170"/>
                <a:gd name="T3" fmla="*/ 2 h 18"/>
                <a:gd name="T4" fmla="*/ 148 w 170"/>
                <a:gd name="T5" fmla="*/ 1 h 18"/>
                <a:gd name="T6" fmla="*/ 137 w 170"/>
                <a:gd name="T7" fmla="*/ 1 h 18"/>
                <a:gd name="T8" fmla="*/ 127 w 170"/>
                <a:gd name="T9" fmla="*/ 1 h 18"/>
                <a:gd name="T10" fmla="*/ 116 w 170"/>
                <a:gd name="T11" fmla="*/ 1 h 18"/>
                <a:gd name="T12" fmla="*/ 105 w 170"/>
                <a:gd name="T13" fmla="*/ 1 h 18"/>
                <a:gd name="T14" fmla="*/ 95 w 170"/>
                <a:gd name="T15" fmla="*/ 0 h 18"/>
                <a:gd name="T16" fmla="*/ 85 w 170"/>
                <a:gd name="T17" fmla="*/ 0 h 18"/>
                <a:gd name="T18" fmla="*/ 74 w 170"/>
                <a:gd name="T19" fmla="*/ 1 h 18"/>
                <a:gd name="T20" fmla="*/ 64 w 170"/>
                <a:gd name="T21" fmla="*/ 1 h 18"/>
                <a:gd name="T22" fmla="*/ 53 w 170"/>
                <a:gd name="T23" fmla="*/ 1 h 18"/>
                <a:gd name="T24" fmla="*/ 42 w 170"/>
                <a:gd name="T25" fmla="*/ 1 h 18"/>
                <a:gd name="T26" fmla="*/ 32 w 170"/>
                <a:gd name="T27" fmla="*/ 2 h 18"/>
                <a:gd name="T28" fmla="*/ 21 w 170"/>
                <a:gd name="T29" fmla="*/ 4 h 18"/>
                <a:gd name="T30" fmla="*/ 11 w 170"/>
                <a:gd name="T31" fmla="*/ 4 h 18"/>
                <a:gd name="T32" fmla="*/ 0 w 170"/>
                <a:gd name="T33" fmla="*/ 6 h 18"/>
                <a:gd name="T34" fmla="*/ 4 w 170"/>
                <a:gd name="T35" fmla="*/ 17 h 18"/>
                <a:gd name="T36" fmla="*/ 14 w 170"/>
                <a:gd name="T37" fmla="*/ 16 h 18"/>
                <a:gd name="T38" fmla="*/ 24 w 170"/>
                <a:gd name="T39" fmla="*/ 15 h 18"/>
                <a:gd name="T40" fmla="*/ 34 w 170"/>
                <a:gd name="T41" fmla="*/ 13 h 18"/>
                <a:gd name="T42" fmla="*/ 43 w 170"/>
                <a:gd name="T43" fmla="*/ 13 h 18"/>
                <a:gd name="T44" fmla="*/ 55 w 170"/>
                <a:gd name="T45" fmla="*/ 13 h 18"/>
                <a:gd name="T46" fmla="*/ 64 w 170"/>
                <a:gd name="T47" fmla="*/ 12 h 18"/>
                <a:gd name="T48" fmla="*/ 74 w 170"/>
                <a:gd name="T49" fmla="*/ 12 h 18"/>
                <a:gd name="T50" fmla="*/ 85 w 170"/>
                <a:gd name="T51" fmla="*/ 11 h 18"/>
                <a:gd name="T52" fmla="*/ 95 w 170"/>
                <a:gd name="T53" fmla="*/ 11 h 18"/>
                <a:gd name="T54" fmla="*/ 105 w 170"/>
                <a:gd name="T55" fmla="*/ 12 h 18"/>
                <a:gd name="T56" fmla="*/ 116 w 170"/>
                <a:gd name="T57" fmla="*/ 12 h 18"/>
                <a:gd name="T58" fmla="*/ 127 w 170"/>
                <a:gd name="T59" fmla="*/ 13 h 18"/>
                <a:gd name="T60" fmla="*/ 137 w 170"/>
                <a:gd name="T61" fmla="*/ 13 h 18"/>
                <a:gd name="T62" fmla="*/ 147 w 170"/>
                <a:gd name="T63" fmla="*/ 13 h 18"/>
                <a:gd name="T64" fmla="*/ 157 w 170"/>
                <a:gd name="T65" fmla="*/ 13 h 18"/>
                <a:gd name="T66" fmla="*/ 167 w 170"/>
                <a:gd name="T67" fmla="*/ 14 h 18"/>
                <a:gd name="T68" fmla="*/ 169 w 170"/>
                <a:gd name="T69" fmla="*/ 3 h 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0"/>
                <a:gd name="T106" fmla="*/ 0 h 18"/>
                <a:gd name="T107" fmla="*/ 170 w 170"/>
                <a:gd name="T108" fmla="*/ 18 h 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0" h="18">
                  <a:moveTo>
                    <a:pt x="169" y="3"/>
                  </a:moveTo>
                  <a:lnTo>
                    <a:pt x="158" y="2"/>
                  </a:lnTo>
                  <a:lnTo>
                    <a:pt x="148" y="1"/>
                  </a:lnTo>
                  <a:lnTo>
                    <a:pt x="137" y="1"/>
                  </a:lnTo>
                  <a:lnTo>
                    <a:pt x="127" y="1"/>
                  </a:lnTo>
                  <a:lnTo>
                    <a:pt x="116" y="1"/>
                  </a:lnTo>
                  <a:lnTo>
                    <a:pt x="105" y="1"/>
                  </a:lnTo>
                  <a:lnTo>
                    <a:pt x="95" y="0"/>
                  </a:lnTo>
                  <a:lnTo>
                    <a:pt x="85" y="0"/>
                  </a:lnTo>
                  <a:lnTo>
                    <a:pt x="74" y="1"/>
                  </a:lnTo>
                  <a:lnTo>
                    <a:pt x="64" y="1"/>
                  </a:lnTo>
                  <a:lnTo>
                    <a:pt x="53" y="1"/>
                  </a:lnTo>
                  <a:lnTo>
                    <a:pt x="42" y="1"/>
                  </a:lnTo>
                  <a:lnTo>
                    <a:pt x="32" y="2"/>
                  </a:lnTo>
                  <a:lnTo>
                    <a:pt x="21" y="4"/>
                  </a:lnTo>
                  <a:lnTo>
                    <a:pt x="11" y="4"/>
                  </a:lnTo>
                  <a:lnTo>
                    <a:pt x="0" y="6"/>
                  </a:lnTo>
                  <a:lnTo>
                    <a:pt x="4" y="17"/>
                  </a:lnTo>
                  <a:lnTo>
                    <a:pt x="14" y="16"/>
                  </a:lnTo>
                  <a:lnTo>
                    <a:pt x="24" y="15"/>
                  </a:lnTo>
                  <a:lnTo>
                    <a:pt x="34" y="13"/>
                  </a:lnTo>
                  <a:lnTo>
                    <a:pt x="43" y="13"/>
                  </a:lnTo>
                  <a:lnTo>
                    <a:pt x="55" y="13"/>
                  </a:lnTo>
                  <a:lnTo>
                    <a:pt x="64" y="12"/>
                  </a:lnTo>
                  <a:lnTo>
                    <a:pt x="74" y="12"/>
                  </a:lnTo>
                  <a:lnTo>
                    <a:pt x="85" y="11"/>
                  </a:lnTo>
                  <a:lnTo>
                    <a:pt x="95" y="11"/>
                  </a:lnTo>
                  <a:lnTo>
                    <a:pt x="105" y="12"/>
                  </a:lnTo>
                  <a:lnTo>
                    <a:pt x="116" y="12"/>
                  </a:lnTo>
                  <a:lnTo>
                    <a:pt x="127" y="13"/>
                  </a:lnTo>
                  <a:lnTo>
                    <a:pt x="137" y="13"/>
                  </a:lnTo>
                  <a:lnTo>
                    <a:pt x="147" y="13"/>
                  </a:lnTo>
                  <a:lnTo>
                    <a:pt x="157" y="13"/>
                  </a:lnTo>
                  <a:lnTo>
                    <a:pt x="167" y="14"/>
                  </a:lnTo>
                  <a:lnTo>
                    <a:pt x="169" y="3"/>
                  </a:lnTo>
                </a:path>
              </a:pathLst>
            </a:custGeom>
            <a:solidFill>
              <a:srgbClr val="000000"/>
            </a:solidFill>
            <a:ln w="12700" cap="rnd">
              <a:noFill/>
              <a:round/>
              <a:headEnd/>
              <a:tailEnd/>
            </a:ln>
          </p:spPr>
          <p:txBody>
            <a:bodyPr/>
            <a:lstStyle/>
            <a:p>
              <a:endParaRPr lang="en-US" dirty="0"/>
            </a:p>
          </p:txBody>
        </p:sp>
        <p:sp>
          <p:nvSpPr>
            <p:cNvPr id="48268" name="Freeform 167"/>
            <p:cNvSpPr>
              <a:spLocks/>
            </p:cNvSpPr>
            <p:nvPr/>
          </p:nvSpPr>
          <p:spPr bwMode="auto">
            <a:xfrm>
              <a:off x="1383" y="2736"/>
              <a:ext cx="83" cy="41"/>
            </a:xfrm>
            <a:custGeom>
              <a:avLst/>
              <a:gdLst>
                <a:gd name="T0" fmla="*/ 75 w 83"/>
                <a:gd name="T1" fmla="*/ 0 h 41"/>
                <a:gd name="T2" fmla="*/ 75 w 83"/>
                <a:gd name="T3" fmla="*/ 1 h 41"/>
                <a:gd name="T4" fmla="*/ 64 w 83"/>
                <a:gd name="T5" fmla="*/ 5 h 41"/>
                <a:gd name="T6" fmla="*/ 56 w 83"/>
                <a:gd name="T7" fmla="*/ 10 h 41"/>
                <a:gd name="T8" fmla="*/ 46 w 83"/>
                <a:gd name="T9" fmla="*/ 15 h 41"/>
                <a:gd name="T10" fmla="*/ 36 w 83"/>
                <a:gd name="T11" fmla="*/ 18 h 41"/>
                <a:gd name="T12" fmla="*/ 27 w 83"/>
                <a:gd name="T13" fmla="*/ 23 h 41"/>
                <a:gd name="T14" fmla="*/ 19 w 83"/>
                <a:gd name="T15" fmla="*/ 25 h 41"/>
                <a:gd name="T16" fmla="*/ 10 w 83"/>
                <a:gd name="T17" fmla="*/ 27 h 41"/>
                <a:gd name="T18" fmla="*/ 2 w 83"/>
                <a:gd name="T19" fmla="*/ 27 h 41"/>
                <a:gd name="T20" fmla="*/ 0 w 83"/>
                <a:gd name="T21" fmla="*/ 40 h 41"/>
                <a:gd name="T22" fmla="*/ 11 w 83"/>
                <a:gd name="T23" fmla="*/ 40 h 41"/>
                <a:gd name="T24" fmla="*/ 22 w 83"/>
                <a:gd name="T25" fmla="*/ 38 h 41"/>
                <a:gd name="T26" fmla="*/ 34 w 83"/>
                <a:gd name="T27" fmla="*/ 36 h 41"/>
                <a:gd name="T28" fmla="*/ 44 w 83"/>
                <a:gd name="T29" fmla="*/ 30 h 41"/>
                <a:gd name="T30" fmla="*/ 53 w 83"/>
                <a:gd name="T31" fmla="*/ 26 h 41"/>
                <a:gd name="T32" fmla="*/ 63 w 83"/>
                <a:gd name="T33" fmla="*/ 21 h 41"/>
                <a:gd name="T34" fmla="*/ 72 w 83"/>
                <a:gd name="T35" fmla="*/ 17 h 41"/>
                <a:gd name="T36" fmla="*/ 82 w 83"/>
                <a:gd name="T37" fmla="*/ 12 h 41"/>
                <a:gd name="T38" fmla="*/ 81 w 83"/>
                <a:gd name="T39" fmla="*/ 13 h 41"/>
                <a:gd name="T40" fmla="*/ 75 w 83"/>
                <a:gd name="T41" fmla="*/ 0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3"/>
                <a:gd name="T64" fmla="*/ 0 h 41"/>
                <a:gd name="T65" fmla="*/ 83 w 83"/>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3" h="41">
                  <a:moveTo>
                    <a:pt x="75" y="0"/>
                  </a:moveTo>
                  <a:lnTo>
                    <a:pt x="75" y="1"/>
                  </a:lnTo>
                  <a:lnTo>
                    <a:pt x="64" y="5"/>
                  </a:lnTo>
                  <a:lnTo>
                    <a:pt x="56" y="10"/>
                  </a:lnTo>
                  <a:lnTo>
                    <a:pt x="46" y="15"/>
                  </a:lnTo>
                  <a:lnTo>
                    <a:pt x="36" y="18"/>
                  </a:lnTo>
                  <a:lnTo>
                    <a:pt x="27" y="23"/>
                  </a:lnTo>
                  <a:lnTo>
                    <a:pt x="19" y="25"/>
                  </a:lnTo>
                  <a:lnTo>
                    <a:pt x="10" y="27"/>
                  </a:lnTo>
                  <a:lnTo>
                    <a:pt x="2" y="27"/>
                  </a:lnTo>
                  <a:lnTo>
                    <a:pt x="0" y="40"/>
                  </a:lnTo>
                  <a:lnTo>
                    <a:pt x="11" y="40"/>
                  </a:lnTo>
                  <a:lnTo>
                    <a:pt x="22" y="38"/>
                  </a:lnTo>
                  <a:lnTo>
                    <a:pt x="34" y="36"/>
                  </a:lnTo>
                  <a:lnTo>
                    <a:pt x="44" y="30"/>
                  </a:lnTo>
                  <a:lnTo>
                    <a:pt x="53" y="26"/>
                  </a:lnTo>
                  <a:lnTo>
                    <a:pt x="63" y="21"/>
                  </a:lnTo>
                  <a:lnTo>
                    <a:pt x="72" y="17"/>
                  </a:lnTo>
                  <a:lnTo>
                    <a:pt x="82" y="12"/>
                  </a:lnTo>
                  <a:lnTo>
                    <a:pt x="81" y="13"/>
                  </a:lnTo>
                  <a:lnTo>
                    <a:pt x="75" y="0"/>
                  </a:lnTo>
                </a:path>
              </a:pathLst>
            </a:custGeom>
            <a:solidFill>
              <a:srgbClr val="000000"/>
            </a:solidFill>
            <a:ln w="12700" cap="rnd">
              <a:noFill/>
              <a:round/>
              <a:headEnd/>
              <a:tailEnd/>
            </a:ln>
          </p:spPr>
          <p:txBody>
            <a:bodyPr/>
            <a:lstStyle/>
            <a:p>
              <a:endParaRPr lang="en-US" dirty="0"/>
            </a:p>
          </p:txBody>
        </p:sp>
        <p:sp>
          <p:nvSpPr>
            <p:cNvPr id="48269" name="Freeform 168"/>
            <p:cNvSpPr>
              <a:spLocks/>
            </p:cNvSpPr>
            <p:nvPr/>
          </p:nvSpPr>
          <p:spPr bwMode="auto">
            <a:xfrm>
              <a:off x="1463" y="2690"/>
              <a:ext cx="101" cy="56"/>
            </a:xfrm>
            <a:custGeom>
              <a:avLst/>
              <a:gdLst>
                <a:gd name="T0" fmla="*/ 93 w 101"/>
                <a:gd name="T1" fmla="*/ 0 h 56"/>
                <a:gd name="T2" fmla="*/ 79 w 101"/>
                <a:gd name="T3" fmla="*/ 5 h 56"/>
                <a:gd name="T4" fmla="*/ 65 w 101"/>
                <a:gd name="T5" fmla="*/ 11 h 56"/>
                <a:gd name="T6" fmla="*/ 52 w 101"/>
                <a:gd name="T7" fmla="*/ 16 h 56"/>
                <a:gd name="T8" fmla="*/ 41 w 101"/>
                <a:gd name="T9" fmla="*/ 22 h 56"/>
                <a:gd name="T10" fmla="*/ 29 w 101"/>
                <a:gd name="T11" fmla="*/ 28 h 56"/>
                <a:gd name="T12" fmla="*/ 19 w 101"/>
                <a:gd name="T13" fmla="*/ 33 h 56"/>
                <a:gd name="T14" fmla="*/ 9 w 101"/>
                <a:gd name="T15" fmla="*/ 38 h 56"/>
                <a:gd name="T16" fmla="*/ 0 w 101"/>
                <a:gd name="T17" fmla="*/ 41 h 56"/>
                <a:gd name="T18" fmla="*/ 7 w 101"/>
                <a:gd name="T19" fmla="*/ 55 h 56"/>
                <a:gd name="T20" fmla="*/ 17 w 101"/>
                <a:gd name="T21" fmla="*/ 50 h 56"/>
                <a:gd name="T22" fmla="*/ 26 w 101"/>
                <a:gd name="T23" fmla="*/ 45 h 56"/>
                <a:gd name="T24" fmla="*/ 37 w 101"/>
                <a:gd name="T25" fmla="*/ 40 h 56"/>
                <a:gd name="T26" fmla="*/ 48 w 101"/>
                <a:gd name="T27" fmla="*/ 34 h 56"/>
                <a:gd name="T28" fmla="*/ 59 w 101"/>
                <a:gd name="T29" fmla="*/ 29 h 56"/>
                <a:gd name="T30" fmla="*/ 72 w 101"/>
                <a:gd name="T31" fmla="*/ 23 h 56"/>
                <a:gd name="T32" fmla="*/ 85 w 101"/>
                <a:gd name="T33" fmla="*/ 18 h 56"/>
                <a:gd name="T34" fmla="*/ 100 w 101"/>
                <a:gd name="T35" fmla="*/ 14 h 56"/>
                <a:gd name="T36" fmla="*/ 93 w 101"/>
                <a:gd name="T37" fmla="*/ 0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1"/>
                <a:gd name="T58" fmla="*/ 0 h 56"/>
                <a:gd name="T59" fmla="*/ 101 w 101"/>
                <a:gd name="T60" fmla="*/ 56 h 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1" h="56">
                  <a:moveTo>
                    <a:pt x="93" y="0"/>
                  </a:moveTo>
                  <a:lnTo>
                    <a:pt x="79" y="5"/>
                  </a:lnTo>
                  <a:lnTo>
                    <a:pt x="65" y="11"/>
                  </a:lnTo>
                  <a:lnTo>
                    <a:pt x="52" y="16"/>
                  </a:lnTo>
                  <a:lnTo>
                    <a:pt x="41" y="22"/>
                  </a:lnTo>
                  <a:lnTo>
                    <a:pt x="29" y="28"/>
                  </a:lnTo>
                  <a:lnTo>
                    <a:pt x="19" y="33"/>
                  </a:lnTo>
                  <a:lnTo>
                    <a:pt x="9" y="38"/>
                  </a:lnTo>
                  <a:lnTo>
                    <a:pt x="0" y="41"/>
                  </a:lnTo>
                  <a:lnTo>
                    <a:pt x="7" y="55"/>
                  </a:lnTo>
                  <a:lnTo>
                    <a:pt x="17" y="50"/>
                  </a:lnTo>
                  <a:lnTo>
                    <a:pt x="26" y="45"/>
                  </a:lnTo>
                  <a:lnTo>
                    <a:pt x="37" y="40"/>
                  </a:lnTo>
                  <a:lnTo>
                    <a:pt x="48" y="34"/>
                  </a:lnTo>
                  <a:lnTo>
                    <a:pt x="59" y="29"/>
                  </a:lnTo>
                  <a:lnTo>
                    <a:pt x="72" y="23"/>
                  </a:lnTo>
                  <a:lnTo>
                    <a:pt x="85" y="18"/>
                  </a:lnTo>
                  <a:lnTo>
                    <a:pt x="100" y="14"/>
                  </a:lnTo>
                  <a:lnTo>
                    <a:pt x="93" y="0"/>
                  </a:lnTo>
                </a:path>
              </a:pathLst>
            </a:custGeom>
            <a:solidFill>
              <a:srgbClr val="000000"/>
            </a:solidFill>
            <a:ln w="12700" cap="rnd">
              <a:noFill/>
              <a:round/>
              <a:headEnd/>
              <a:tailEnd/>
            </a:ln>
          </p:spPr>
          <p:txBody>
            <a:bodyPr/>
            <a:lstStyle/>
            <a:p>
              <a:endParaRPr lang="en-US" dirty="0"/>
            </a:p>
          </p:txBody>
        </p:sp>
        <p:sp>
          <p:nvSpPr>
            <p:cNvPr id="48270" name="Freeform 169"/>
            <p:cNvSpPr>
              <a:spLocks/>
            </p:cNvSpPr>
            <p:nvPr/>
          </p:nvSpPr>
          <p:spPr bwMode="auto">
            <a:xfrm>
              <a:off x="409" y="2964"/>
              <a:ext cx="70" cy="138"/>
            </a:xfrm>
            <a:custGeom>
              <a:avLst/>
              <a:gdLst>
                <a:gd name="T0" fmla="*/ 69 w 70"/>
                <a:gd name="T1" fmla="*/ 130 h 138"/>
                <a:gd name="T2" fmla="*/ 68 w 70"/>
                <a:gd name="T3" fmla="*/ 130 h 138"/>
                <a:gd name="T4" fmla="*/ 63 w 70"/>
                <a:gd name="T5" fmla="*/ 122 h 138"/>
                <a:gd name="T6" fmla="*/ 59 w 70"/>
                <a:gd name="T7" fmla="*/ 113 h 138"/>
                <a:gd name="T8" fmla="*/ 56 w 70"/>
                <a:gd name="T9" fmla="*/ 105 h 138"/>
                <a:gd name="T10" fmla="*/ 52 w 70"/>
                <a:gd name="T11" fmla="*/ 98 h 138"/>
                <a:gd name="T12" fmla="*/ 50 w 70"/>
                <a:gd name="T13" fmla="*/ 91 h 138"/>
                <a:gd name="T14" fmla="*/ 46 w 70"/>
                <a:gd name="T15" fmla="*/ 83 h 138"/>
                <a:gd name="T16" fmla="*/ 43 w 70"/>
                <a:gd name="T17" fmla="*/ 75 h 138"/>
                <a:gd name="T18" fmla="*/ 40 w 70"/>
                <a:gd name="T19" fmla="*/ 68 h 138"/>
                <a:gd name="T20" fmla="*/ 37 w 70"/>
                <a:gd name="T21" fmla="*/ 60 h 138"/>
                <a:gd name="T22" fmla="*/ 34 w 70"/>
                <a:gd name="T23" fmla="*/ 53 h 138"/>
                <a:gd name="T24" fmla="*/ 31 w 70"/>
                <a:gd name="T25" fmla="*/ 45 h 138"/>
                <a:gd name="T26" fmla="*/ 29 w 70"/>
                <a:gd name="T27" fmla="*/ 36 h 138"/>
                <a:gd name="T28" fmla="*/ 25 w 70"/>
                <a:gd name="T29" fmla="*/ 28 h 138"/>
                <a:gd name="T30" fmla="*/ 21 w 70"/>
                <a:gd name="T31" fmla="*/ 19 h 138"/>
                <a:gd name="T32" fmla="*/ 18 w 70"/>
                <a:gd name="T33" fmla="*/ 11 h 138"/>
                <a:gd name="T34" fmla="*/ 15 w 70"/>
                <a:gd name="T35" fmla="*/ 0 h 138"/>
                <a:gd name="T36" fmla="*/ 0 w 70"/>
                <a:gd name="T37" fmla="*/ 5 h 138"/>
                <a:gd name="T38" fmla="*/ 4 w 70"/>
                <a:gd name="T39" fmla="*/ 14 h 138"/>
                <a:gd name="T40" fmla="*/ 6 w 70"/>
                <a:gd name="T41" fmla="*/ 25 h 138"/>
                <a:gd name="T42" fmla="*/ 10 w 70"/>
                <a:gd name="T43" fmla="*/ 34 h 138"/>
                <a:gd name="T44" fmla="*/ 13 w 70"/>
                <a:gd name="T45" fmla="*/ 41 h 138"/>
                <a:gd name="T46" fmla="*/ 17 w 70"/>
                <a:gd name="T47" fmla="*/ 50 h 138"/>
                <a:gd name="T48" fmla="*/ 19 w 70"/>
                <a:gd name="T49" fmla="*/ 58 h 138"/>
                <a:gd name="T50" fmla="*/ 22 w 70"/>
                <a:gd name="T51" fmla="*/ 66 h 138"/>
                <a:gd name="T52" fmla="*/ 25 w 70"/>
                <a:gd name="T53" fmla="*/ 74 h 138"/>
                <a:gd name="T54" fmla="*/ 29 w 70"/>
                <a:gd name="T55" fmla="*/ 80 h 138"/>
                <a:gd name="T56" fmla="*/ 31 w 70"/>
                <a:gd name="T57" fmla="*/ 88 h 138"/>
                <a:gd name="T58" fmla="*/ 35 w 70"/>
                <a:gd name="T59" fmla="*/ 97 h 138"/>
                <a:gd name="T60" fmla="*/ 38 w 70"/>
                <a:gd name="T61" fmla="*/ 103 h 138"/>
                <a:gd name="T62" fmla="*/ 41 w 70"/>
                <a:gd name="T63" fmla="*/ 111 h 138"/>
                <a:gd name="T64" fmla="*/ 46 w 70"/>
                <a:gd name="T65" fmla="*/ 121 h 138"/>
                <a:gd name="T66" fmla="*/ 51 w 70"/>
                <a:gd name="T67" fmla="*/ 128 h 138"/>
                <a:gd name="T68" fmla="*/ 54 w 70"/>
                <a:gd name="T69" fmla="*/ 137 h 138"/>
                <a:gd name="T70" fmla="*/ 54 w 70"/>
                <a:gd name="T71" fmla="*/ 136 h 138"/>
                <a:gd name="T72" fmla="*/ 69 w 70"/>
                <a:gd name="T73" fmla="*/ 130 h 1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
                <a:gd name="T112" fmla="*/ 0 h 138"/>
                <a:gd name="T113" fmla="*/ 70 w 70"/>
                <a:gd name="T114" fmla="*/ 138 h 1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 h="138">
                  <a:moveTo>
                    <a:pt x="69" y="130"/>
                  </a:moveTo>
                  <a:lnTo>
                    <a:pt x="68" y="130"/>
                  </a:lnTo>
                  <a:lnTo>
                    <a:pt x="63" y="122"/>
                  </a:lnTo>
                  <a:lnTo>
                    <a:pt x="59" y="113"/>
                  </a:lnTo>
                  <a:lnTo>
                    <a:pt x="56" y="105"/>
                  </a:lnTo>
                  <a:lnTo>
                    <a:pt x="52" y="98"/>
                  </a:lnTo>
                  <a:lnTo>
                    <a:pt x="50" y="91"/>
                  </a:lnTo>
                  <a:lnTo>
                    <a:pt x="46" y="83"/>
                  </a:lnTo>
                  <a:lnTo>
                    <a:pt x="43" y="75"/>
                  </a:lnTo>
                  <a:lnTo>
                    <a:pt x="40" y="68"/>
                  </a:lnTo>
                  <a:lnTo>
                    <a:pt x="37" y="60"/>
                  </a:lnTo>
                  <a:lnTo>
                    <a:pt x="34" y="53"/>
                  </a:lnTo>
                  <a:lnTo>
                    <a:pt x="31" y="45"/>
                  </a:lnTo>
                  <a:lnTo>
                    <a:pt x="29" y="36"/>
                  </a:lnTo>
                  <a:lnTo>
                    <a:pt x="25" y="28"/>
                  </a:lnTo>
                  <a:lnTo>
                    <a:pt x="21" y="19"/>
                  </a:lnTo>
                  <a:lnTo>
                    <a:pt x="18" y="11"/>
                  </a:lnTo>
                  <a:lnTo>
                    <a:pt x="15" y="0"/>
                  </a:lnTo>
                  <a:lnTo>
                    <a:pt x="0" y="5"/>
                  </a:lnTo>
                  <a:lnTo>
                    <a:pt x="4" y="14"/>
                  </a:lnTo>
                  <a:lnTo>
                    <a:pt x="6" y="25"/>
                  </a:lnTo>
                  <a:lnTo>
                    <a:pt x="10" y="34"/>
                  </a:lnTo>
                  <a:lnTo>
                    <a:pt x="13" y="41"/>
                  </a:lnTo>
                  <a:lnTo>
                    <a:pt x="17" y="50"/>
                  </a:lnTo>
                  <a:lnTo>
                    <a:pt x="19" y="58"/>
                  </a:lnTo>
                  <a:lnTo>
                    <a:pt x="22" y="66"/>
                  </a:lnTo>
                  <a:lnTo>
                    <a:pt x="25" y="74"/>
                  </a:lnTo>
                  <a:lnTo>
                    <a:pt x="29" y="80"/>
                  </a:lnTo>
                  <a:lnTo>
                    <a:pt x="31" y="88"/>
                  </a:lnTo>
                  <a:lnTo>
                    <a:pt x="35" y="97"/>
                  </a:lnTo>
                  <a:lnTo>
                    <a:pt x="38" y="103"/>
                  </a:lnTo>
                  <a:lnTo>
                    <a:pt x="41" y="111"/>
                  </a:lnTo>
                  <a:lnTo>
                    <a:pt x="46" y="121"/>
                  </a:lnTo>
                  <a:lnTo>
                    <a:pt x="51" y="128"/>
                  </a:lnTo>
                  <a:lnTo>
                    <a:pt x="54" y="137"/>
                  </a:lnTo>
                  <a:lnTo>
                    <a:pt x="54" y="136"/>
                  </a:lnTo>
                  <a:lnTo>
                    <a:pt x="69" y="130"/>
                  </a:lnTo>
                </a:path>
              </a:pathLst>
            </a:custGeom>
            <a:solidFill>
              <a:srgbClr val="000000"/>
            </a:solidFill>
            <a:ln w="12700" cap="rnd">
              <a:noFill/>
              <a:round/>
              <a:headEnd/>
              <a:tailEnd/>
            </a:ln>
          </p:spPr>
          <p:txBody>
            <a:bodyPr/>
            <a:lstStyle/>
            <a:p>
              <a:endParaRPr lang="en-US" dirty="0"/>
            </a:p>
          </p:txBody>
        </p:sp>
        <p:sp>
          <p:nvSpPr>
            <p:cNvPr id="48271" name="Freeform 170"/>
            <p:cNvSpPr>
              <a:spLocks/>
            </p:cNvSpPr>
            <p:nvPr/>
          </p:nvSpPr>
          <p:spPr bwMode="auto">
            <a:xfrm>
              <a:off x="468" y="3100"/>
              <a:ext cx="30" cy="42"/>
            </a:xfrm>
            <a:custGeom>
              <a:avLst/>
              <a:gdLst>
                <a:gd name="T0" fmla="*/ 29 w 30"/>
                <a:gd name="T1" fmla="*/ 36 h 42"/>
                <a:gd name="T2" fmla="*/ 27 w 30"/>
                <a:gd name="T3" fmla="*/ 33 h 42"/>
                <a:gd name="T4" fmla="*/ 27 w 30"/>
                <a:gd name="T5" fmla="*/ 29 h 42"/>
                <a:gd name="T6" fmla="*/ 23 w 30"/>
                <a:gd name="T7" fmla="*/ 23 h 42"/>
                <a:gd name="T8" fmla="*/ 21 w 30"/>
                <a:gd name="T9" fmla="*/ 18 h 42"/>
                <a:gd name="T10" fmla="*/ 19 w 30"/>
                <a:gd name="T11" fmla="*/ 12 h 42"/>
                <a:gd name="T12" fmla="*/ 16 w 30"/>
                <a:gd name="T13" fmla="*/ 7 h 42"/>
                <a:gd name="T14" fmla="*/ 14 w 30"/>
                <a:gd name="T15" fmla="*/ 3 h 42"/>
                <a:gd name="T16" fmla="*/ 13 w 30"/>
                <a:gd name="T17" fmla="*/ 0 h 42"/>
                <a:gd name="T18" fmla="*/ 0 w 30"/>
                <a:gd name="T19" fmla="*/ 5 h 42"/>
                <a:gd name="T20" fmla="*/ 1 w 30"/>
                <a:gd name="T21" fmla="*/ 9 h 42"/>
                <a:gd name="T22" fmla="*/ 3 w 30"/>
                <a:gd name="T23" fmla="*/ 13 h 42"/>
                <a:gd name="T24" fmla="*/ 6 w 30"/>
                <a:gd name="T25" fmla="*/ 17 h 42"/>
                <a:gd name="T26" fmla="*/ 7 w 30"/>
                <a:gd name="T27" fmla="*/ 24 h 42"/>
                <a:gd name="T28" fmla="*/ 11 w 30"/>
                <a:gd name="T29" fmla="*/ 30 h 42"/>
                <a:gd name="T30" fmla="*/ 13 w 30"/>
                <a:gd name="T31" fmla="*/ 34 h 42"/>
                <a:gd name="T32" fmla="*/ 14 w 30"/>
                <a:gd name="T33" fmla="*/ 38 h 42"/>
                <a:gd name="T34" fmla="*/ 16 w 30"/>
                <a:gd name="T35" fmla="*/ 41 h 42"/>
                <a:gd name="T36" fmla="*/ 29 w 30"/>
                <a:gd name="T37" fmla="*/ 36 h 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42"/>
                <a:gd name="T59" fmla="*/ 30 w 30"/>
                <a:gd name="T60" fmla="*/ 42 h 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42">
                  <a:moveTo>
                    <a:pt x="29" y="36"/>
                  </a:moveTo>
                  <a:lnTo>
                    <a:pt x="27" y="33"/>
                  </a:lnTo>
                  <a:lnTo>
                    <a:pt x="27" y="29"/>
                  </a:lnTo>
                  <a:lnTo>
                    <a:pt x="23" y="23"/>
                  </a:lnTo>
                  <a:lnTo>
                    <a:pt x="21" y="18"/>
                  </a:lnTo>
                  <a:lnTo>
                    <a:pt x="19" y="12"/>
                  </a:lnTo>
                  <a:lnTo>
                    <a:pt x="16" y="7"/>
                  </a:lnTo>
                  <a:lnTo>
                    <a:pt x="14" y="3"/>
                  </a:lnTo>
                  <a:lnTo>
                    <a:pt x="13" y="0"/>
                  </a:lnTo>
                  <a:lnTo>
                    <a:pt x="0" y="5"/>
                  </a:lnTo>
                  <a:lnTo>
                    <a:pt x="1" y="9"/>
                  </a:lnTo>
                  <a:lnTo>
                    <a:pt x="3" y="13"/>
                  </a:lnTo>
                  <a:lnTo>
                    <a:pt x="6" y="17"/>
                  </a:lnTo>
                  <a:lnTo>
                    <a:pt x="7" y="24"/>
                  </a:lnTo>
                  <a:lnTo>
                    <a:pt x="11" y="30"/>
                  </a:lnTo>
                  <a:lnTo>
                    <a:pt x="13" y="34"/>
                  </a:lnTo>
                  <a:lnTo>
                    <a:pt x="14" y="38"/>
                  </a:lnTo>
                  <a:lnTo>
                    <a:pt x="16" y="41"/>
                  </a:lnTo>
                  <a:lnTo>
                    <a:pt x="29" y="36"/>
                  </a:lnTo>
                </a:path>
              </a:pathLst>
            </a:custGeom>
            <a:solidFill>
              <a:srgbClr val="000000"/>
            </a:solidFill>
            <a:ln w="12700" cap="rnd">
              <a:noFill/>
              <a:round/>
              <a:headEnd/>
              <a:tailEnd/>
            </a:ln>
          </p:spPr>
          <p:txBody>
            <a:bodyPr/>
            <a:lstStyle/>
            <a:p>
              <a:endParaRPr lang="en-US" dirty="0"/>
            </a:p>
          </p:txBody>
        </p:sp>
        <p:sp>
          <p:nvSpPr>
            <p:cNvPr id="48272" name="Freeform 171"/>
            <p:cNvSpPr>
              <a:spLocks/>
            </p:cNvSpPr>
            <p:nvPr/>
          </p:nvSpPr>
          <p:spPr bwMode="auto">
            <a:xfrm>
              <a:off x="487" y="3141"/>
              <a:ext cx="73" cy="102"/>
            </a:xfrm>
            <a:custGeom>
              <a:avLst/>
              <a:gdLst>
                <a:gd name="T0" fmla="*/ 72 w 73"/>
                <a:gd name="T1" fmla="*/ 92 h 102"/>
                <a:gd name="T2" fmla="*/ 62 w 73"/>
                <a:gd name="T3" fmla="*/ 80 h 102"/>
                <a:gd name="T4" fmla="*/ 54 w 73"/>
                <a:gd name="T5" fmla="*/ 70 h 102"/>
                <a:gd name="T6" fmla="*/ 47 w 73"/>
                <a:gd name="T7" fmla="*/ 59 h 102"/>
                <a:gd name="T8" fmla="*/ 40 w 73"/>
                <a:gd name="T9" fmla="*/ 49 h 102"/>
                <a:gd name="T10" fmla="*/ 32 w 73"/>
                <a:gd name="T11" fmla="*/ 38 h 102"/>
                <a:gd name="T12" fmla="*/ 27 w 73"/>
                <a:gd name="T13" fmla="*/ 27 h 102"/>
                <a:gd name="T14" fmla="*/ 20 w 73"/>
                <a:gd name="T15" fmla="*/ 14 h 102"/>
                <a:gd name="T16" fmla="*/ 15 w 73"/>
                <a:gd name="T17" fmla="*/ 0 h 102"/>
                <a:gd name="T18" fmla="*/ 0 w 73"/>
                <a:gd name="T19" fmla="*/ 6 h 102"/>
                <a:gd name="T20" fmla="*/ 6 w 73"/>
                <a:gd name="T21" fmla="*/ 20 h 102"/>
                <a:gd name="T22" fmla="*/ 13 w 73"/>
                <a:gd name="T23" fmla="*/ 33 h 102"/>
                <a:gd name="T24" fmla="*/ 19 w 73"/>
                <a:gd name="T25" fmla="*/ 44 h 102"/>
                <a:gd name="T26" fmla="*/ 27 w 73"/>
                <a:gd name="T27" fmla="*/ 58 h 102"/>
                <a:gd name="T28" fmla="*/ 34 w 73"/>
                <a:gd name="T29" fmla="*/ 68 h 102"/>
                <a:gd name="T30" fmla="*/ 42 w 73"/>
                <a:gd name="T31" fmla="*/ 78 h 102"/>
                <a:gd name="T32" fmla="*/ 51 w 73"/>
                <a:gd name="T33" fmla="*/ 91 h 102"/>
                <a:gd name="T34" fmla="*/ 60 w 73"/>
                <a:gd name="T35" fmla="*/ 101 h 102"/>
                <a:gd name="T36" fmla="*/ 72 w 73"/>
                <a:gd name="T37" fmla="*/ 92 h 10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3"/>
                <a:gd name="T58" fmla="*/ 0 h 102"/>
                <a:gd name="T59" fmla="*/ 73 w 73"/>
                <a:gd name="T60" fmla="*/ 102 h 10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3" h="102">
                  <a:moveTo>
                    <a:pt x="72" y="92"/>
                  </a:moveTo>
                  <a:lnTo>
                    <a:pt x="62" y="80"/>
                  </a:lnTo>
                  <a:lnTo>
                    <a:pt x="54" y="70"/>
                  </a:lnTo>
                  <a:lnTo>
                    <a:pt x="47" y="59"/>
                  </a:lnTo>
                  <a:lnTo>
                    <a:pt x="40" y="49"/>
                  </a:lnTo>
                  <a:lnTo>
                    <a:pt x="32" y="38"/>
                  </a:lnTo>
                  <a:lnTo>
                    <a:pt x="27" y="27"/>
                  </a:lnTo>
                  <a:lnTo>
                    <a:pt x="20" y="14"/>
                  </a:lnTo>
                  <a:lnTo>
                    <a:pt x="15" y="0"/>
                  </a:lnTo>
                  <a:lnTo>
                    <a:pt x="0" y="6"/>
                  </a:lnTo>
                  <a:lnTo>
                    <a:pt x="6" y="20"/>
                  </a:lnTo>
                  <a:lnTo>
                    <a:pt x="13" y="33"/>
                  </a:lnTo>
                  <a:lnTo>
                    <a:pt x="19" y="44"/>
                  </a:lnTo>
                  <a:lnTo>
                    <a:pt x="27" y="58"/>
                  </a:lnTo>
                  <a:lnTo>
                    <a:pt x="34" y="68"/>
                  </a:lnTo>
                  <a:lnTo>
                    <a:pt x="42" y="78"/>
                  </a:lnTo>
                  <a:lnTo>
                    <a:pt x="51" y="91"/>
                  </a:lnTo>
                  <a:lnTo>
                    <a:pt x="60" y="101"/>
                  </a:lnTo>
                  <a:lnTo>
                    <a:pt x="72" y="92"/>
                  </a:lnTo>
                </a:path>
              </a:pathLst>
            </a:custGeom>
            <a:solidFill>
              <a:srgbClr val="000000"/>
            </a:solidFill>
            <a:ln w="12700" cap="rnd">
              <a:noFill/>
              <a:round/>
              <a:headEnd/>
              <a:tailEnd/>
            </a:ln>
          </p:spPr>
          <p:txBody>
            <a:bodyPr/>
            <a:lstStyle/>
            <a:p>
              <a:endParaRPr lang="en-US" dirty="0"/>
            </a:p>
          </p:txBody>
        </p:sp>
        <p:sp>
          <p:nvSpPr>
            <p:cNvPr id="48273" name="Freeform 172"/>
            <p:cNvSpPr>
              <a:spLocks/>
            </p:cNvSpPr>
            <p:nvPr/>
          </p:nvSpPr>
          <p:spPr bwMode="auto">
            <a:xfrm>
              <a:off x="552" y="3238"/>
              <a:ext cx="81" cy="80"/>
            </a:xfrm>
            <a:custGeom>
              <a:avLst/>
              <a:gdLst>
                <a:gd name="T0" fmla="*/ 80 w 81"/>
                <a:gd name="T1" fmla="*/ 70 h 80"/>
                <a:gd name="T2" fmla="*/ 72 w 81"/>
                <a:gd name="T3" fmla="*/ 59 h 80"/>
                <a:gd name="T4" fmla="*/ 63 w 81"/>
                <a:gd name="T5" fmla="*/ 51 h 80"/>
                <a:gd name="T6" fmla="*/ 56 w 81"/>
                <a:gd name="T7" fmla="*/ 43 h 80"/>
                <a:gd name="T8" fmla="*/ 47 w 81"/>
                <a:gd name="T9" fmla="*/ 34 h 80"/>
                <a:gd name="T10" fmla="*/ 39 w 81"/>
                <a:gd name="T11" fmla="*/ 26 h 80"/>
                <a:gd name="T12" fmla="*/ 31 w 81"/>
                <a:gd name="T13" fmla="*/ 19 h 80"/>
                <a:gd name="T14" fmla="*/ 21 w 81"/>
                <a:gd name="T15" fmla="*/ 9 h 80"/>
                <a:gd name="T16" fmla="*/ 12 w 81"/>
                <a:gd name="T17" fmla="*/ 0 h 80"/>
                <a:gd name="T18" fmla="*/ 0 w 81"/>
                <a:gd name="T19" fmla="*/ 9 h 80"/>
                <a:gd name="T20" fmla="*/ 9 w 81"/>
                <a:gd name="T21" fmla="*/ 19 h 80"/>
                <a:gd name="T22" fmla="*/ 19 w 81"/>
                <a:gd name="T23" fmla="*/ 28 h 80"/>
                <a:gd name="T24" fmla="*/ 28 w 81"/>
                <a:gd name="T25" fmla="*/ 36 h 80"/>
                <a:gd name="T26" fmla="*/ 35 w 81"/>
                <a:gd name="T27" fmla="*/ 44 h 80"/>
                <a:gd name="T28" fmla="*/ 44 w 81"/>
                <a:gd name="T29" fmla="*/ 52 h 80"/>
                <a:gd name="T30" fmla="*/ 51 w 81"/>
                <a:gd name="T31" fmla="*/ 60 h 80"/>
                <a:gd name="T32" fmla="*/ 60 w 81"/>
                <a:gd name="T33" fmla="*/ 70 h 80"/>
                <a:gd name="T34" fmla="*/ 68 w 81"/>
                <a:gd name="T35" fmla="*/ 78 h 80"/>
                <a:gd name="T36" fmla="*/ 68 w 81"/>
                <a:gd name="T37" fmla="*/ 79 h 80"/>
                <a:gd name="T38" fmla="*/ 80 w 81"/>
                <a:gd name="T39" fmla="*/ 70 h 8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1"/>
                <a:gd name="T61" fmla="*/ 0 h 80"/>
                <a:gd name="T62" fmla="*/ 81 w 81"/>
                <a:gd name="T63" fmla="*/ 80 h 8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1" h="80">
                  <a:moveTo>
                    <a:pt x="80" y="70"/>
                  </a:moveTo>
                  <a:lnTo>
                    <a:pt x="72" y="59"/>
                  </a:lnTo>
                  <a:lnTo>
                    <a:pt x="63" y="51"/>
                  </a:lnTo>
                  <a:lnTo>
                    <a:pt x="56" y="43"/>
                  </a:lnTo>
                  <a:lnTo>
                    <a:pt x="47" y="34"/>
                  </a:lnTo>
                  <a:lnTo>
                    <a:pt x="39" y="26"/>
                  </a:lnTo>
                  <a:lnTo>
                    <a:pt x="31" y="19"/>
                  </a:lnTo>
                  <a:lnTo>
                    <a:pt x="21" y="9"/>
                  </a:lnTo>
                  <a:lnTo>
                    <a:pt x="12" y="0"/>
                  </a:lnTo>
                  <a:lnTo>
                    <a:pt x="0" y="9"/>
                  </a:lnTo>
                  <a:lnTo>
                    <a:pt x="9" y="19"/>
                  </a:lnTo>
                  <a:lnTo>
                    <a:pt x="19" y="28"/>
                  </a:lnTo>
                  <a:lnTo>
                    <a:pt x="28" y="36"/>
                  </a:lnTo>
                  <a:lnTo>
                    <a:pt x="35" y="44"/>
                  </a:lnTo>
                  <a:lnTo>
                    <a:pt x="44" y="52"/>
                  </a:lnTo>
                  <a:lnTo>
                    <a:pt x="51" y="60"/>
                  </a:lnTo>
                  <a:lnTo>
                    <a:pt x="60" y="70"/>
                  </a:lnTo>
                  <a:lnTo>
                    <a:pt x="68" y="78"/>
                  </a:lnTo>
                  <a:lnTo>
                    <a:pt x="68" y="79"/>
                  </a:lnTo>
                  <a:lnTo>
                    <a:pt x="80" y="70"/>
                  </a:lnTo>
                </a:path>
              </a:pathLst>
            </a:custGeom>
            <a:solidFill>
              <a:srgbClr val="000000"/>
            </a:solidFill>
            <a:ln w="12700" cap="rnd">
              <a:noFill/>
              <a:round/>
              <a:headEnd/>
              <a:tailEnd/>
            </a:ln>
          </p:spPr>
          <p:txBody>
            <a:bodyPr/>
            <a:lstStyle/>
            <a:p>
              <a:endParaRPr lang="en-US" dirty="0"/>
            </a:p>
          </p:txBody>
        </p:sp>
        <p:sp>
          <p:nvSpPr>
            <p:cNvPr id="48274" name="Freeform 173"/>
            <p:cNvSpPr>
              <a:spLocks/>
            </p:cNvSpPr>
            <p:nvPr/>
          </p:nvSpPr>
          <p:spPr bwMode="auto">
            <a:xfrm>
              <a:off x="625" y="3313"/>
              <a:ext cx="33" cy="24"/>
            </a:xfrm>
            <a:custGeom>
              <a:avLst/>
              <a:gdLst>
                <a:gd name="T0" fmla="*/ 18 w 33"/>
                <a:gd name="T1" fmla="*/ 22 h 24"/>
                <a:gd name="T2" fmla="*/ 32 w 33"/>
                <a:gd name="T3" fmla="*/ 21 h 24"/>
                <a:gd name="T4" fmla="*/ 31 w 33"/>
                <a:gd name="T5" fmla="*/ 17 h 24"/>
                <a:gd name="T6" fmla="*/ 28 w 33"/>
                <a:gd name="T7" fmla="*/ 13 h 24"/>
                <a:gd name="T8" fmla="*/ 24 w 33"/>
                <a:gd name="T9" fmla="*/ 10 h 24"/>
                <a:gd name="T10" fmla="*/ 21 w 33"/>
                <a:gd name="T11" fmla="*/ 7 h 24"/>
                <a:gd name="T12" fmla="*/ 18 w 33"/>
                <a:gd name="T13" fmla="*/ 6 h 24"/>
                <a:gd name="T14" fmla="*/ 15 w 33"/>
                <a:gd name="T15" fmla="*/ 3 h 24"/>
                <a:gd name="T16" fmla="*/ 12 w 33"/>
                <a:gd name="T17" fmla="*/ 2 h 24"/>
                <a:gd name="T18" fmla="*/ 11 w 33"/>
                <a:gd name="T19" fmla="*/ 0 h 24"/>
                <a:gd name="T20" fmla="*/ 0 w 33"/>
                <a:gd name="T21" fmla="*/ 8 h 24"/>
                <a:gd name="T22" fmla="*/ 3 w 33"/>
                <a:gd name="T23" fmla="*/ 11 h 24"/>
                <a:gd name="T24" fmla="*/ 7 w 33"/>
                <a:gd name="T25" fmla="*/ 13 h 24"/>
                <a:gd name="T26" fmla="*/ 9 w 33"/>
                <a:gd name="T27" fmla="*/ 15 h 24"/>
                <a:gd name="T28" fmla="*/ 13 w 33"/>
                <a:gd name="T29" fmla="*/ 17 h 24"/>
                <a:gd name="T30" fmla="*/ 15 w 33"/>
                <a:gd name="T31" fmla="*/ 18 h 24"/>
                <a:gd name="T32" fmla="*/ 17 w 33"/>
                <a:gd name="T33" fmla="*/ 21 h 24"/>
                <a:gd name="T34" fmla="*/ 18 w 33"/>
                <a:gd name="T35" fmla="*/ 21 h 24"/>
                <a:gd name="T36" fmla="*/ 19 w 33"/>
                <a:gd name="T37" fmla="*/ 23 h 24"/>
                <a:gd name="T38" fmla="*/ 32 w 33"/>
                <a:gd name="T39" fmla="*/ 22 h 24"/>
                <a:gd name="T40" fmla="*/ 18 w 33"/>
                <a:gd name="T41" fmla="*/ 22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24"/>
                <a:gd name="T65" fmla="*/ 33 w 33"/>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24">
                  <a:moveTo>
                    <a:pt x="18" y="22"/>
                  </a:moveTo>
                  <a:lnTo>
                    <a:pt x="32" y="21"/>
                  </a:lnTo>
                  <a:lnTo>
                    <a:pt x="31" y="17"/>
                  </a:lnTo>
                  <a:lnTo>
                    <a:pt x="28" y="13"/>
                  </a:lnTo>
                  <a:lnTo>
                    <a:pt x="24" y="10"/>
                  </a:lnTo>
                  <a:lnTo>
                    <a:pt x="21" y="7"/>
                  </a:lnTo>
                  <a:lnTo>
                    <a:pt x="18" y="6"/>
                  </a:lnTo>
                  <a:lnTo>
                    <a:pt x="15" y="3"/>
                  </a:lnTo>
                  <a:lnTo>
                    <a:pt x="12" y="2"/>
                  </a:lnTo>
                  <a:lnTo>
                    <a:pt x="11" y="0"/>
                  </a:lnTo>
                  <a:lnTo>
                    <a:pt x="0" y="8"/>
                  </a:lnTo>
                  <a:lnTo>
                    <a:pt x="3" y="11"/>
                  </a:lnTo>
                  <a:lnTo>
                    <a:pt x="7" y="13"/>
                  </a:lnTo>
                  <a:lnTo>
                    <a:pt x="9" y="15"/>
                  </a:lnTo>
                  <a:lnTo>
                    <a:pt x="13" y="17"/>
                  </a:lnTo>
                  <a:lnTo>
                    <a:pt x="15" y="18"/>
                  </a:lnTo>
                  <a:lnTo>
                    <a:pt x="17" y="21"/>
                  </a:lnTo>
                  <a:lnTo>
                    <a:pt x="18" y="21"/>
                  </a:lnTo>
                  <a:lnTo>
                    <a:pt x="19" y="23"/>
                  </a:lnTo>
                  <a:lnTo>
                    <a:pt x="32" y="22"/>
                  </a:lnTo>
                  <a:lnTo>
                    <a:pt x="18" y="22"/>
                  </a:lnTo>
                </a:path>
              </a:pathLst>
            </a:custGeom>
            <a:solidFill>
              <a:srgbClr val="000000"/>
            </a:solidFill>
            <a:ln w="12700" cap="rnd">
              <a:noFill/>
              <a:round/>
              <a:headEnd/>
              <a:tailEnd/>
            </a:ln>
          </p:spPr>
          <p:txBody>
            <a:bodyPr/>
            <a:lstStyle/>
            <a:p>
              <a:endParaRPr lang="en-US" dirty="0"/>
            </a:p>
          </p:txBody>
        </p:sp>
        <p:sp>
          <p:nvSpPr>
            <p:cNvPr id="48275" name="Freeform 174"/>
            <p:cNvSpPr>
              <a:spLocks/>
            </p:cNvSpPr>
            <p:nvPr/>
          </p:nvSpPr>
          <p:spPr bwMode="auto">
            <a:xfrm>
              <a:off x="646" y="3334"/>
              <a:ext cx="17" cy="17"/>
            </a:xfrm>
            <a:custGeom>
              <a:avLst/>
              <a:gdLst>
                <a:gd name="T0" fmla="*/ 14 w 17"/>
                <a:gd name="T1" fmla="*/ 0 h 17"/>
                <a:gd name="T2" fmla="*/ 0 w 17"/>
                <a:gd name="T3" fmla="*/ 10 h 17"/>
                <a:gd name="T4" fmla="*/ 16 w 17"/>
                <a:gd name="T5" fmla="*/ 10 h 17"/>
                <a:gd name="T6" fmla="*/ 1 w 17"/>
                <a:gd name="T7" fmla="*/ 16 h 17"/>
                <a:gd name="T8" fmla="*/ 14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14" y="0"/>
                  </a:moveTo>
                  <a:lnTo>
                    <a:pt x="0" y="10"/>
                  </a:lnTo>
                  <a:lnTo>
                    <a:pt x="16" y="10"/>
                  </a:lnTo>
                  <a:lnTo>
                    <a:pt x="1" y="16"/>
                  </a:lnTo>
                  <a:lnTo>
                    <a:pt x="14" y="0"/>
                  </a:lnTo>
                </a:path>
              </a:pathLst>
            </a:custGeom>
            <a:solidFill>
              <a:srgbClr val="000000"/>
            </a:solidFill>
            <a:ln w="12700" cap="rnd">
              <a:noFill/>
              <a:round/>
              <a:headEnd/>
              <a:tailEnd/>
            </a:ln>
          </p:spPr>
          <p:txBody>
            <a:bodyPr/>
            <a:lstStyle/>
            <a:p>
              <a:endParaRPr lang="en-US" dirty="0"/>
            </a:p>
          </p:txBody>
        </p:sp>
        <p:sp>
          <p:nvSpPr>
            <p:cNvPr id="48276" name="Freeform 175"/>
            <p:cNvSpPr>
              <a:spLocks/>
            </p:cNvSpPr>
            <p:nvPr/>
          </p:nvSpPr>
          <p:spPr bwMode="auto">
            <a:xfrm>
              <a:off x="648" y="3334"/>
              <a:ext cx="114" cy="94"/>
            </a:xfrm>
            <a:custGeom>
              <a:avLst/>
              <a:gdLst>
                <a:gd name="T0" fmla="*/ 113 w 114"/>
                <a:gd name="T1" fmla="*/ 82 h 94"/>
                <a:gd name="T2" fmla="*/ 99 w 114"/>
                <a:gd name="T3" fmla="*/ 72 h 94"/>
                <a:gd name="T4" fmla="*/ 86 w 114"/>
                <a:gd name="T5" fmla="*/ 63 h 94"/>
                <a:gd name="T6" fmla="*/ 73 w 114"/>
                <a:gd name="T7" fmla="*/ 54 h 94"/>
                <a:gd name="T8" fmla="*/ 61 w 114"/>
                <a:gd name="T9" fmla="*/ 44 h 94"/>
                <a:gd name="T10" fmla="*/ 47 w 114"/>
                <a:gd name="T11" fmla="*/ 35 h 94"/>
                <a:gd name="T12" fmla="*/ 35 w 114"/>
                <a:gd name="T13" fmla="*/ 24 h 94"/>
                <a:gd name="T14" fmla="*/ 24 w 114"/>
                <a:gd name="T15" fmla="*/ 12 h 94"/>
                <a:gd name="T16" fmla="*/ 12 w 114"/>
                <a:gd name="T17" fmla="*/ 0 h 94"/>
                <a:gd name="T18" fmla="*/ 0 w 114"/>
                <a:gd name="T19" fmla="*/ 8 h 94"/>
                <a:gd name="T20" fmla="*/ 11 w 114"/>
                <a:gd name="T21" fmla="*/ 23 h 94"/>
                <a:gd name="T22" fmla="*/ 25 w 114"/>
                <a:gd name="T23" fmla="*/ 35 h 94"/>
                <a:gd name="T24" fmla="*/ 37 w 114"/>
                <a:gd name="T25" fmla="*/ 45 h 94"/>
                <a:gd name="T26" fmla="*/ 49 w 114"/>
                <a:gd name="T27" fmla="*/ 55 h 94"/>
                <a:gd name="T28" fmla="*/ 63 w 114"/>
                <a:gd name="T29" fmla="*/ 64 h 94"/>
                <a:gd name="T30" fmla="*/ 76 w 114"/>
                <a:gd name="T31" fmla="*/ 74 h 94"/>
                <a:gd name="T32" fmla="*/ 89 w 114"/>
                <a:gd name="T33" fmla="*/ 84 h 94"/>
                <a:gd name="T34" fmla="*/ 103 w 114"/>
                <a:gd name="T35" fmla="*/ 93 h 94"/>
                <a:gd name="T36" fmla="*/ 113 w 114"/>
                <a:gd name="T37" fmla="*/ 82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4"/>
                <a:gd name="T58" fmla="*/ 0 h 94"/>
                <a:gd name="T59" fmla="*/ 114 w 114"/>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4" h="94">
                  <a:moveTo>
                    <a:pt x="113" y="82"/>
                  </a:moveTo>
                  <a:lnTo>
                    <a:pt x="99" y="72"/>
                  </a:lnTo>
                  <a:lnTo>
                    <a:pt x="86" y="63"/>
                  </a:lnTo>
                  <a:lnTo>
                    <a:pt x="73" y="54"/>
                  </a:lnTo>
                  <a:lnTo>
                    <a:pt x="61" y="44"/>
                  </a:lnTo>
                  <a:lnTo>
                    <a:pt x="47" y="35"/>
                  </a:lnTo>
                  <a:lnTo>
                    <a:pt x="35" y="24"/>
                  </a:lnTo>
                  <a:lnTo>
                    <a:pt x="24" y="12"/>
                  </a:lnTo>
                  <a:lnTo>
                    <a:pt x="12" y="0"/>
                  </a:lnTo>
                  <a:lnTo>
                    <a:pt x="0" y="8"/>
                  </a:lnTo>
                  <a:lnTo>
                    <a:pt x="11" y="23"/>
                  </a:lnTo>
                  <a:lnTo>
                    <a:pt x="25" y="35"/>
                  </a:lnTo>
                  <a:lnTo>
                    <a:pt x="37" y="45"/>
                  </a:lnTo>
                  <a:lnTo>
                    <a:pt x="49" y="55"/>
                  </a:lnTo>
                  <a:lnTo>
                    <a:pt x="63" y="64"/>
                  </a:lnTo>
                  <a:lnTo>
                    <a:pt x="76" y="74"/>
                  </a:lnTo>
                  <a:lnTo>
                    <a:pt x="89" y="84"/>
                  </a:lnTo>
                  <a:lnTo>
                    <a:pt x="103" y="93"/>
                  </a:lnTo>
                  <a:lnTo>
                    <a:pt x="113" y="82"/>
                  </a:lnTo>
                </a:path>
              </a:pathLst>
            </a:custGeom>
            <a:solidFill>
              <a:srgbClr val="000000"/>
            </a:solidFill>
            <a:ln w="12700" cap="rnd">
              <a:noFill/>
              <a:round/>
              <a:headEnd/>
              <a:tailEnd/>
            </a:ln>
          </p:spPr>
          <p:txBody>
            <a:bodyPr/>
            <a:lstStyle/>
            <a:p>
              <a:endParaRPr lang="en-US" dirty="0"/>
            </a:p>
          </p:txBody>
        </p:sp>
        <p:sp>
          <p:nvSpPr>
            <p:cNvPr id="48277" name="Freeform 176"/>
            <p:cNvSpPr>
              <a:spLocks/>
            </p:cNvSpPr>
            <p:nvPr/>
          </p:nvSpPr>
          <p:spPr bwMode="auto">
            <a:xfrm>
              <a:off x="756" y="3421"/>
              <a:ext cx="54" cy="38"/>
            </a:xfrm>
            <a:custGeom>
              <a:avLst/>
              <a:gdLst>
                <a:gd name="T0" fmla="*/ 53 w 54"/>
                <a:gd name="T1" fmla="*/ 26 h 38"/>
                <a:gd name="T2" fmla="*/ 48 w 54"/>
                <a:gd name="T3" fmla="*/ 23 h 38"/>
                <a:gd name="T4" fmla="*/ 42 w 54"/>
                <a:gd name="T5" fmla="*/ 20 h 38"/>
                <a:gd name="T6" fmla="*/ 37 w 54"/>
                <a:gd name="T7" fmla="*/ 16 h 38"/>
                <a:gd name="T8" fmla="*/ 31 w 54"/>
                <a:gd name="T9" fmla="*/ 13 h 38"/>
                <a:gd name="T10" fmla="*/ 24 w 54"/>
                <a:gd name="T11" fmla="*/ 9 h 38"/>
                <a:gd name="T12" fmla="*/ 19 w 54"/>
                <a:gd name="T13" fmla="*/ 6 h 38"/>
                <a:gd name="T14" fmla="*/ 13 w 54"/>
                <a:gd name="T15" fmla="*/ 3 h 38"/>
                <a:gd name="T16" fmla="*/ 10 w 54"/>
                <a:gd name="T17" fmla="*/ 0 h 38"/>
                <a:gd name="T18" fmla="*/ 0 w 54"/>
                <a:gd name="T19" fmla="*/ 10 h 38"/>
                <a:gd name="T20" fmla="*/ 5 w 54"/>
                <a:gd name="T21" fmla="*/ 14 h 38"/>
                <a:gd name="T22" fmla="*/ 10 w 54"/>
                <a:gd name="T23" fmla="*/ 17 h 38"/>
                <a:gd name="T24" fmla="*/ 16 w 54"/>
                <a:gd name="T25" fmla="*/ 21 h 38"/>
                <a:gd name="T26" fmla="*/ 22 w 54"/>
                <a:gd name="T27" fmla="*/ 24 h 38"/>
                <a:gd name="T28" fmla="*/ 28 w 54"/>
                <a:gd name="T29" fmla="*/ 28 h 38"/>
                <a:gd name="T30" fmla="*/ 34 w 54"/>
                <a:gd name="T31" fmla="*/ 31 h 38"/>
                <a:gd name="T32" fmla="*/ 40 w 54"/>
                <a:gd name="T33" fmla="*/ 34 h 38"/>
                <a:gd name="T34" fmla="*/ 45 w 54"/>
                <a:gd name="T35" fmla="*/ 37 h 38"/>
                <a:gd name="T36" fmla="*/ 53 w 54"/>
                <a:gd name="T37" fmla="*/ 26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38"/>
                <a:gd name="T59" fmla="*/ 54 w 5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38">
                  <a:moveTo>
                    <a:pt x="53" y="26"/>
                  </a:moveTo>
                  <a:lnTo>
                    <a:pt x="48" y="23"/>
                  </a:lnTo>
                  <a:lnTo>
                    <a:pt x="42" y="20"/>
                  </a:lnTo>
                  <a:lnTo>
                    <a:pt x="37" y="16"/>
                  </a:lnTo>
                  <a:lnTo>
                    <a:pt x="31" y="13"/>
                  </a:lnTo>
                  <a:lnTo>
                    <a:pt x="24" y="9"/>
                  </a:lnTo>
                  <a:lnTo>
                    <a:pt x="19" y="6"/>
                  </a:lnTo>
                  <a:lnTo>
                    <a:pt x="13" y="3"/>
                  </a:lnTo>
                  <a:lnTo>
                    <a:pt x="10" y="0"/>
                  </a:lnTo>
                  <a:lnTo>
                    <a:pt x="0" y="10"/>
                  </a:lnTo>
                  <a:lnTo>
                    <a:pt x="5" y="14"/>
                  </a:lnTo>
                  <a:lnTo>
                    <a:pt x="10" y="17"/>
                  </a:lnTo>
                  <a:lnTo>
                    <a:pt x="16" y="21"/>
                  </a:lnTo>
                  <a:lnTo>
                    <a:pt x="22" y="24"/>
                  </a:lnTo>
                  <a:lnTo>
                    <a:pt x="28" y="28"/>
                  </a:lnTo>
                  <a:lnTo>
                    <a:pt x="34" y="31"/>
                  </a:lnTo>
                  <a:lnTo>
                    <a:pt x="40" y="34"/>
                  </a:lnTo>
                  <a:lnTo>
                    <a:pt x="45" y="37"/>
                  </a:lnTo>
                  <a:lnTo>
                    <a:pt x="53" y="26"/>
                  </a:lnTo>
                </a:path>
              </a:pathLst>
            </a:custGeom>
            <a:solidFill>
              <a:srgbClr val="000000"/>
            </a:solidFill>
            <a:ln w="12700" cap="rnd">
              <a:noFill/>
              <a:round/>
              <a:headEnd/>
              <a:tailEnd/>
            </a:ln>
          </p:spPr>
          <p:txBody>
            <a:bodyPr/>
            <a:lstStyle/>
            <a:p>
              <a:endParaRPr lang="en-US" dirty="0"/>
            </a:p>
          </p:txBody>
        </p:sp>
        <p:sp>
          <p:nvSpPr>
            <p:cNvPr id="48278" name="Freeform 177"/>
            <p:cNvSpPr>
              <a:spLocks/>
            </p:cNvSpPr>
            <p:nvPr/>
          </p:nvSpPr>
          <p:spPr bwMode="auto">
            <a:xfrm>
              <a:off x="806" y="3451"/>
              <a:ext cx="46" cy="29"/>
            </a:xfrm>
            <a:custGeom>
              <a:avLst/>
              <a:gdLst>
                <a:gd name="T0" fmla="*/ 45 w 46"/>
                <a:gd name="T1" fmla="*/ 18 h 29"/>
                <a:gd name="T2" fmla="*/ 41 w 46"/>
                <a:gd name="T3" fmla="*/ 15 h 29"/>
                <a:gd name="T4" fmla="*/ 34 w 46"/>
                <a:gd name="T5" fmla="*/ 12 h 29"/>
                <a:gd name="T6" fmla="*/ 30 w 46"/>
                <a:gd name="T7" fmla="*/ 10 h 29"/>
                <a:gd name="T8" fmla="*/ 26 w 46"/>
                <a:gd name="T9" fmla="*/ 8 h 29"/>
                <a:gd name="T10" fmla="*/ 21 w 46"/>
                <a:gd name="T11" fmla="*/ 6 h 29"/>
                <a:gd name="T12" fmla="*/ 17 w 46"/>
                <a:gd name="T13" fmla="*/ 5 h 29"/>
                <a:gd name="T14" fmla="*/ 12 w 46"/>
                <a:gd name="T15" fmla="*/ 2 h 29"/>
                <a:gd name="T16" fmla="*/ 8 w 46"/>
                <a:gd name="T17" fmla="*/ 0 h 29"/>
                <a:gd name="T18" fmla="*/ 0 w 46"/>
                <a:gd name="T19" fmla="*/ 11 h 29"/>
                <a:gd name="T20" fmla="*/ 5 w 46"/>
                <a:gd name="T21" fmla="*/ 13 h 29"/>
                <a:gd name="T22" fmla="*/ 10 w 46"/>
                <a:gd name="T23" fmla="*/ 16 h 29"/>
                <a:gd name="T24" fmla="*/ 15 w 46"/>
                <a:gd name="T25" fmla="*/ 18 h 29"/>
                <a:gd name="T26" fmla="*/ 19 w 46"/>
                <a:gd name="T27" fmla="*/ 20 h 29"/>
                <a:gd name="T28" fmla="*/ 23 w 46"/>
                <a:gd name="T29" fmla="*/ 21 h 29"/>
                <a:gd name="T30" fmla="*/ 27 w 46"/>
                <a:gd name="T31" fmla="*/ 23 h 29"/>
                <a:gd name="T32" fmla="*/ 32 w 46"/>
                <a:gd name="T33" fmla="*/ 26 h 29"/>
                <a:gd name="T34" fmla="*/ 35 w 46"/>
                <a:gd name="T35" fmla="*/ 28 h 29"/>
                <a:gd name="T36" fmla="*/ 45 w 46"/>
                <a:gd name="T37" fmla="*/ 18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29"/>
                <a:gd name="T59" fmla="*/ 46 w 46"/>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29">
                  <a:moveTo>
                    <a:pt x="45" y="18"/>
                  </a:moveTo>
                  <a:lnTo>
                    <a:pt x="41" y="15"/>
                  </a:lnTo>
                  <a:lnTo>
                    <a:pt x="34" y="12"/>
                  </a:lnTo>
                  <a:lnTo>
                    <a:pt x="30" y="10"/>
                  </a:lnTo>
                  <a:lnTo>
                    <a:pt x="26" y="8"/>
                  </a:lnTo>
                  <a:lnTo>
                    <a:pt x="21" y="6"/>
                  </a:lnTo>
                  <a:lnTo>
                    <a:pt x="17" y="5"/>
                  </a:lnTo>
                  <a:lnTo>
                    <a:pt x="12" y="2"/>
                  </a:lnTo>
                  <a:lnTo>
                    <a:pt x="8" y="0"/>
                  </a:lnTo>
                  <a:lnTo>
                    <a:pt x="0" y="11"/>
                  </a:lnTo>
                  <a:lnTo>
                    <a:pt x="5" y="13"/>
                  </a:lnTo>
                  <a:lnTo>
                    <a:pt x="10" y="16"/>
                  </a:lnTo>
                  <a:lnTo>
                    <a:pt x="15" y="18"/>
                  </a:lnTo>
                  <a:lnTo>
                    <a:pt x="19" y="20"/>
                  </a:lnTo>
                  <a:lnTo>
                    <a:pt x="23" y="21"/>
                  </a:lnTo>
                  <a:lnTo>
                    <a:pt x="27" y="23"/>
                  </a:lnTo>
                  <a:lnTo>
                    <a:pt x="32" y="26"/>
                  </a:lnTo>
                  <a:lnTo>
                    <a:pt x="35" y="28"/>
                  </a:lnTo>
                  <a:lnTo>
                    <a:pt x="45" y="18"/>
                  </a:lnTo>
                </a:path>
              </a:pathLst>
            </a:custGeom>
            <a:solidFill>
              <a:srgbClr val="000000"/>
            </a:solidFill>
            <a:ln w="12700" cap="rnd">
              <a:noFill/>
              <a:round/>
              <a:headEnd/>
              <a:tailEnd/>
            </a:ln>
          </p:spPr>
          <p:txBody>
            <a:bodyPr/>
            <a:lstStyle/>
            <a:p>
              <a:endParaRPr lang="en-US" dirty="0"/>
            </a:p>
          </p:txBody>
        </p:sp>
        <p:sp>
          <p:nvSpPr>
            <p:cNvPr id="48279" name="Freeform 178"/>
            <p:cNvSpPr>
              <a:spLocks/>
            </p:cNvSpPr>
            <p:nvPr/>
          </p:nvSpPr>
          <p:spPr bwMode="auto">
            <a:xfrm>
              <a:off x="1553" y="1555"/>
              <a:ext cx="324" cy="146"/>
            </a:xfrm>
            <a:custGeom>
              <a:avLst/>
              <a:gdLst>
                <a:gd name="T0" fmla="*/ 296 w 324"/>
                <a:gd name="T1" fmla="*/ 2 h 146"/>
                <a:gd name="T2" fmla="*/ 286 w 324"/>
                <a:gd name="T3" fmla="*/ 4 h 146"/>
                <a:gd name="T4" fmla="*/ 271 w 324"/>
                <a:gd name="T5" fmla="*/ 9 h 146"/>
                <a:gd name="T6" fmla="*/ 256 w 324"/>
                <a:gd name="T7" fmla="*/ 13 h 146"/>
                <a:gd name="T8" fmla="*/ 223 w 324"/>
                <a:gd name="T9" fmla="*/ 20 h 146"/>
                <a:gd name="T10" fmla="*/ 181 w 324"/>
                <a:gd name="T11" fmla="*/ 27 h 146"/>
                <a:gd name="T12" fmla="*/ 138 w 324"/>
                <a:gd name="T13" fmla="*/ 29 h 146"/>
                <a:gd name="T14" fmla="*/ 98 w 324"/>
                <a:gd name="T15" fmla="*/ 27 h 146"/>
                <a:gd name="T16" fmla="*/ 57 w 324"/>
                <a:gd name="T17" fmla="*/ 27 h 146"/>
                <a:gd name="T18" fmla="*/ 27 w 324"/>
                <a:gd name="T19" fmla="*/ 33 h 146"/>
                <a:gd name="T20" fmla="*/ 17 w 324"/>
                <a:gd name="T21" fmla="*/ 40 h 146"/>
                <a:gd name="T22" fmla="*/ 12 w 324"/>
                <a:gd name="T23" fmla="*/ 51 h 146"/>
                <a:gd name="T24" fmla="*/ 5 w 324"/>
                <a:gd name="T25" fmla="*/ 70 h 146"/>
                <a:gd name="T26" fmla="*/ 0 w 324"/>
                <a:gd name="T27" fmla="*/ 93 h 146"/>
                <a:gd name="T28" fmla="*/ 10 w 324"/>
                <a:gd name="T29" fmla="*/ 112 h 146"/>
                <a:gd name="T30" fmla="*/ 27 w 324"/>
                <a:gd name="T31" fmla="*/ 117 h 146"/>
                <a:gd name="T32" fmla="*/ 45 w 324"/>
                <a:gd name="T33" fmla="*/ 115 h 146"/>
                <a:gd name="T34" fmla="*/ 69 w 324"/>
                <a:gd name="T35" fmla="*/ 118 h 146"/>
                <a:gd name="T36" fmla="*/ 96 w 324"/>
                <a:gd name="T37" fmla="*/ 129 h 146"/>
                <a:gd name="T38" fmla="*/ 116 w 324"/>
                <a:gd name="T39" fmla="*/ 137 h 146"/>
                <a:gd name="T40" fmla="*/ 146 w 324"/>
                <a:gd name="T41" fmla="*/ 142 h 146"/>
                <a:gd name="T42" fmla="*/ 184 w 324"/>
                <a:gd name="T43" fmla="*/ 145 h 146"/>
                <a:gd name="T44" fmla="*/ 221 w 324"/>
                <a:gd name="T45" fmla="*/ 142 h 146"/>
                <a:gd name="T46" fmla="*/ 241 w 324"/>
                <a:gd name="T47" fmla="*/ 135 h 146"/>
                <a:gd name="T48" fmla="*/ 259 w 324"/>
                <a:gd name="T49" fmla="*/ 126 h 146"/>
                <a:gd name="T50" fmla="*/ 277 w 324"/>
                <a:gd name="T51" fmla="*/ 117 h 146"/>
                <a:gd name="T52" fmla="*/ 295 w 324"/>
                <a:gd name="T53" fmla="*/ 114 h 146"/>
                <a:gd name="T54" fmla="*/ 310 w 324"/>
                <a:gd name="T55" fmla="*/ 109 h 146"/>
                <a:gd name="T56" fmla="*/ 319 w 324"/>
                <a:gd name="T57" fmla="*/ 97 h 146"/>
                <a:gd name="T58" fmla="*/ 323 w 324"/>
                <a:gd name="T59" fmla="*/ 83 h 146"/>
                <a:gd name="T60" fmla="*/ 316 w 324"/>
                <a:gd name="T61" fmla="*/ 70 h 146"/>
                <a:gd name="T62" fmla="*/ 301 w 324"/>
                <a:gd name="T63" fmla="*/ 67 h 146"/>
                <a:gd name="T64" fmla="*/ 277 w 324"/>
                <a:gd name="T65" fmla="*/ 74 h 146"/>
                <a:gd name="T66" fmla="*/ 247 w 324"/>
                <a:gd name="T67" fmla="*/ 85 h 146"/>
                <a:gd name="T68" fmla="*/ 217 w 324"/>
                <a:gd name="T69" fmla="*/ 92 h 146"/>
                <a:gd name="T70" fmla="*/ 187 w 324"/>
                <a:gd name="T71" fmla="*/ 89 h 146"/>
                <a:gd name="T72" fmla="*/ 160 w 324"/>
                <a:gd name="T73" fmla="*/ 79 h 146"/>
                <a:gd name="T74" fmla="*/ 141 w 324"/>
                <a:gd name="T75" fmla="*/ 66 h 146"/>
                <a:gd name="T76" fmla="*/ 149 w 324"/>
                <a:gd name="T77" fmla="*/ 62 h 146"/>
                <a:gd name="T78" fmla="*/ 194 w 324"/>
                <a:gd name="T79" fmla="*/ 60 h 146"/>
                <a:gd name="T80" fmla="*/ 239 w 324"/>
                <a:gd name="T81" fmla="*/ 60 h 146"/>
                <a:gd name="T82" fmla="*/ 275 w 324"/>
                <a:gd name="T83" fmla="*/ 61 h 146"/>
                <a:gd name="T84" fmla="*/ 296 w 324"/>
                <a:gd name="T85" fmla="*/ 61 h 146"/>
                <a:gd name="T86" fmla="*/ 313 w 324"/>
                <a:gd name="T87" fmla="*/ 58 h 146"/>
                <a:gd name="T88" fmla="*/ 322 w 324"/>
                <a:gd name="T89" fmla="*/ 42 h 146"/>
                <a:gd name="T90" fmla="*/ 320 w 324"/>
                <a:gd name="T91" fmla="*/ 20 h 146"/>
                <a:gd name="T92" fmla="*/ 308 w 324"/>
                <a:gd name="T93" fmla="*/ 0 h 146"/>
                <a:gd name="T94" fmla="*/ 303 w 324"/>
                <a:gd name="T95" fmla="*/ 0 h 14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24"/>
                <a:gd name="T145" fmla="*/ 0 h 146"/>
                <a:gd name="T146" fmla="*/ 324 w 324"/>
                <a:gd name="T147" fmla="*/ 146 h 14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24" h="146">
                  <a:moveTo>
                    <a:pt x="303" y="2"/>
                  </a:moveTo>
                  <a:lnTo>
                    <a:pt x="300" y="2"/>
                  </a:lnTo>
                  <a:lnTo>
                    <a:pt x="296" y="2"/>
                  </a:lnTo>
                  <a:lnTo>
                    <a:pt x="294" y="2"/>
                  </a:lnTo>
                  <a:lnTo>
                    <a:pt x="291" y="2"/>
                  </a:lnTo>
                  <a:lnTo>
                    <a:pt x="286" y="4"/>
                  </a:lnTo>
                  <a:lnTo>
                    <a:pt x="281" y="6"/>
                  </a:lnTo>
                  <a:lnTo>
                    <a:pt x="276" y="8"/>
                  </a:lnTo>
                  <a:lnTo>
                    <a:pt x="271" y="9"/>
                  </a:lnTo>
                  <a:lnTo>
                    <a:pt x="266" y="11"/>
                  </a:lnTo>
                  <a:lnTo>
                    <a:pt x="261" y="12"/>
                  </a:lnTo>
                  <a:lnTo>
                    <a:pt x="256" y="13"/>
                  </a:lnTo>
                  <a:lnTo>
                    <a:pt x="251" y="14"/>
                  </a:lnTo>
                  <a:lnTo>
                    <a:pt x="237" y="17"/>
                  </a:lnTo>
                  <a:lnTo>
                    <a:pt x="223" y="20"/>
                  </a:lnTo>
                  <a:lnTo>
                    <a:pt x="208" y="22"/>
                  </a:lnTo>
                  <a:lnTo>
                    <a:pt x="194" y="24"/>
                  </a:lnTo>
                  <a:lnTo>
                    <a:pt x="181" y="27"/>
                  </a:lnTo>
                  <a:lnTo>
                    <a:pt x="167" y="28"/>
                  </a:lnTo>
                  <a:lnTo>
                    <a:pt x="152" y="29"/>
                  </a:lnTo>
                  <a:lnTo>
                    <a:pt x="138" y="29"/>
                  </a:lnTo>
                  <a:lnTo>
                    <a:pt x="125" y="28"/>
                  </a:lnTo>
                  <a:lnTo>
                    <a:pt x="112" y="27"/>
                  </a:lnTo>
                  <a:lnTo>
                    <a:pt x="98" y="27"/>
                  </a:lnTo>
                  <a:lnTo>
                    <a:pt x="84" y="27"/>
                  </a:lnTo>
                  <a:lnTo>
                    <a:pt x="71" y="27"/>
                  </a:lnTo>
                  <a:lnTo>
                    <a:pt x="57" y="27"/>
                  </a:lnTo>
                  <a:lnTo>
                    <a:pt x="44" y="29"/>
                  </a:lnTo>
                  <a:lnTo>
                    <a:pt x="30" y="31"/>
                  </a:lnTo>
                  <a:lnTo>
                    <a:pt x="27" y="33"/>
                  </a:lnTo>
                  <a:lnTo>
                    <a:pt x="23" y="35"/>
                  </a:lnTo>
                  <a:lnTo>
                    <a:pt x="20" y="37"/>
                  </a:lnTo>
                  <a:lnTo>
                    <a:pt x="17" y="40"/>
                  </a:lnTo>
                  <a:lnTo>
                    <a:pt x="15" y="43"/>
                  </a:lnTo>
                  <a:lnTo>
                    <a:pt x="13" y="48"/>
                  </a:lnTo>
                  <a:lnTo>
                    <a:pt x="12" y="51"/>
                  </a:lnTo>
                  <a:lnTo>
                    <a:pt x="11" y="54"/>
                  </a:lnTo>
                  <a:lnTo>
                    <a:pt x="8" y="62"/>
                  </a:lnTo>
                  <a:lnTo>
                    <a:pt x="5" y="70"/>
                  </a:lnTo>
                  <a:lnTo>
                    <a:pt x="3" y="78"/>
                  </a:lnTo>
                  <a:lnTo>
                    <a:pt x="1" y="85"/>
                  </a:lnTo>
                  <a:lnTo>
                    <a:pt x="0" y="93"/>
                  </a:lnTo>
                  <a:lnTo>
                    <a:pt x="1" y="101"/>
                  </a:lnTo>
                  <a:lnTo>
                    <a:pt x="4" y="107"/>
                  </a:lnTo>
                  <a:lnTo>
                    <a:pt x="10" y="112"/>
                  </a:lnTo>
                  <a:lnTo>
                    <a:pt x="15" y="115"/>
                  </a:lnTo>
                  <a:lnTo>
                    <a:pt x="20" y="116"/>
                  </a:lnTo>
                  <a:lnTo>
                    <a:pt x="27" y="117"/>
                  </a:lnTo>
                  <a:lnTo>
                    <a:pt x="32" y="116"/>
                  </a:lnTo>
                  <a:lnTo>
                    <a:pt x="39" y="115"/>
                  </a:lnTo>
                  <a:lnTo>
                    <a:pt x="45" y="115"/>
                  </a:lnTo>
                  <a:lnTo>
                    <a:pt x="52" y="115"/>
                  </a:lnTo>
                  <a:lnTo>
                    <a:pt x="58" y="115"/>
                  </a:lnTo>
                  <a:lnTo>
                    <a:pt x="69" y="118"/>
                  </a:lnTo>
                  <a:lnTo>
                    <a:pt x="80" y="121"/>
                  </a:lnTo>
                  <a:lnTo>
                    <a:pt x="88" y="125"/>
                  </a:lnTo>
                  <a:lnTo>
                    <a:pt x="96" y="129"/>
                  </a:lnTo>
                  <a:lnTo>
                    <a:pt x="104" y="132"/>
                  </a:lnTo>
                  <a:lnTo>
                    <a:pt x="110" y="135"/>
                  </a:lnTo>
                  <a:lnTo>
                    <a:pt x="116" y="137"/>
                  </a:lnTo>
                  <a:lnTo>
                    <a:pt x="121" y="139"/>
                  </a:lnTo>
                  <a:lnTo>
                    <a:pt x="134" y="140"/>
                  </a:lnTo>
                  <a:lnTo>
                    <a:pt x="146" y="142"/>
                  </a:lnTo>
                  <a:lnTo>
                    <a:pt x="158" y="143"/>
                  </a:lnTo>
                  <a:lnTo>
                    <a:pt x="171" y="145"/>
                  </a:lnTo>
                  <a:lnTo>
                    <a:pt x="184" y="145"/>
                  </a:lnTo>
                  <a:lnTo>
                    <a:pt x="195" y="145"/>
                  </a:lnTo>
                  <a:lnTo>
                    <a:pt x="208" y="144"/>
                  </a:lnTo>
                  <a:lnTo>
                    <a:pt x="221" y="142"/>
                  </a:lnTo>
                  <a:lnTo>
                    <a:pt x="228" y="140"/>
                  </a:lnTo>
                  <a:lnTo>
                    <a:pt x="234" y="137"/>
                  </a:lnTo>
                  <a:lnTo>
                    <a:pt x="241" y="135"/>
                  </a:lnTo>
                  <a:lnTo>
                    <a:pt x="246" y="132"/>
                  </a:lnTo>
                  <a:lnTo>
                    <a:pt x="252" y="129"/>
                  </a:lnTo>
                  <a:lnTo>
                    <a:pt x="259" y="126"/>
                  </a:lnTo>
                  <a:lnTo>
                    <a:pt x="265" y="122"/>
                  </a:lnTo>
                  <a:lnTo>
                    <a:pt x="272" y="119"/>
                  </a:lnTo>
                  <a:lnTo>
                    <a:pt x="277" y="117"/>
                  </a:lnTo>
                  <a:lnTo>
                    <a:pt x="283" y="115"/>
                  </a:lnTo>
                  <a:lnTo>
                    <a:pt x="289" y="115"/>
                  </a:lnTo>
                  <a:lnTo>
                    <a:pt x="295" y="114"/>
                  </a:lnTo>
                  <a:lnTo>
                    <a:pt x="300" y="112"/>
                  </a:lnTo>
                  <a:lnTo>
                    <a:pt x="305" y="111"/>
                  </a:lnTo>
                  <a:lnTo>
                    <a:pt x="310" y="109"/>
                  </a:lnTo>
                  <a:lnTo>
                    <a:pt x="314" y="105"/>
                  </a:lnTo>
                  <a:lnTo>
                    <a:pt x="317" y="101"/>
                  </a:lnTo>
                  <a:lnTo>
                    <a:pt x="319" y="97"/>
                  </a:lnTo>
                  <a:lnTo>
                    <a:pt x="321" y="92"/>
                  </a:lnTo>
                  <a:lnTo>
                    <a:pt x="322" y="87"/>
                  </a:lnTo>
                  <a:lnTo>
                    <a:pt x="323" y="83"/>
                  </a:lnTo>
                  <a:lnTo>
                    <a:pt x="322" y="78"/>
                  </a:lnTo>
                  <a:lnTo>
                    <a:pt x="320" y="74"/>
                  </a:lnTo>
                  <a:lnTo>
                    <a:pt x="316" y="70"/>
                  </a:lnTo>
                  <a:lnTo>
                    <a:pt x="312" y="68"/>
                  </a:lnTo>
                  <a:lnTo>
                    <a:pt x="307" y="67"/>
                  </a:lnTo>
                  <a:lnTo>
                    <a:pt x="301" y="67"/>
                  </a:lnTo>
                  <a:lnTo>
                    <a:pt x="296" y="67"/>
                  </a:lnTo>
                  <a:lnTo>
                    <a:pt x="287" y="70"/>
                  </a:lnTo>
                  <a:lnTo>
                    <a:pt x="277" y="74"/>
                  </a:lnTo>
                  <a:lnTo>
                    <a:pt x="267" y="79"/>
                  </a:lnTo>
                  <a:lnTo>
                    <a:pt x="257" y="82"/>
                  </a:lnTo>
                  <a:lnTo>
                    <a:pt x="247" y="85"/>
                  </a:lnTo>
                  <a:lnTo>
                    <a:pt x="238" y="89"/>
                  </a:lnTo>
                  <a:lnTo>
                    <a:pt x="228" y="91"/>
                  </a:lnTo>
                  <a:lnTo>
                    <a:pt x="217" y="92"/>
                  </a:lnTo>
                  <a:lnTo>
                    <a:pt x="206" y="92"/>
                  </a:lnTo>
                  <a:lnTo>
                    <a:pt x="196" y="91"/>
                  </a:lnTo>
                  <a:lnTo>
                    <a:pt x="187" y="89"/>
                  </a:lnTo>
                  <a:lnTo>
                    <a:pt x="178" y="86"/>
                  </a:lnTo>
                  <a:lnTo>
                    <a:pt x="169" y="83"/>
                  </a:lnTo>
                  <a:lnTo>
                    <a:pt x="160" y="79"/>
                  </a:lnTo>
                  <a:lnTo>
                    <a:pt x="152" y="73"/>
                  </a:lnTo>
                  <a:lnTo>
                    <a:pt x="143" y="68"/>
                  </a:lnTo>
                  <a:lnTo>
                    <a:pt x="141" y="66"/>
                  </a:lnTo>
                  <a:lnTo>
                    <a:pt x="144" y="64"/>
                  </a:lnTo>
                  <a:lnTo>
                    <a:pt x="147" y="63"/>
                  </a:lnTo>
                  <a:lnTo>
                    <a:pt x="149" y="62"/>
                  </a:lnTo>
                  <a:lnTo>
                    <a:pt x="164" y="61"/>
                  </a:lnTo>
                  <a:lnTo>
                    <a:pt x="180" y="60"/>
                  </a:lnTo>
                  <a:lnTo>
                    <a:pt x="194" y="60"/>
                  </a:lnTo>
                  <a:lnTo>
                    <a:pt x="209" y="60"/>
                  </a:lnTo>
                  <a:lnTo>
                    <a:pt x="224" y="60"/>
                  </a:lnTo>
                  <a:lnTo>
                    <a:pt x="239" y="60"/>
                  </a:lnTo>
                  <a:lnTo>
                    <a:pt x="253" y="60"/>
                  </a:lnTo>
                  <a:lnTo>
                    <a:pt x="269" y="60"/>
                  </a:lnTo>
                  <a:lnTo>
                    <a:pt x="275" y="61"/>
                  </a:lnTo>
                  <a:lnTo>
                    <a:pt x="282" y="61"/>
                  </a:lnTo>
                  <a:lnTo>
                    <a:pt x="289" y="62"/>
                  </a:lnTo>
                  <a:lnTo>
                    <a:pt x="296" y="61"/>
                  </a:lnTo>
                  <a:lnTo>
                    <a:pt x="301" y="61"/>
                  </a:lnTo>
                  <a:lnTo>
                    <a:pt x="307" y="60"/>
                  </a:lnTo>
                  <a:lnTo>
                    <a:pt x="313" y="58"/>
                  </a:lnTo>
                  <a:lnTo>
                    <a:pt x="317" y="54"/>
                  </a:lnTo>
                  <a:lnTo>
                    <a:pt x="321" y="49"/>
                  </a:lnTo>
                  <a:lnTo>
                    <a:pt x="322" y="42"/>
                  </a:lnTo>
                  <a:lnTo>
                    <a:pt x="323" y="36"/>
                  </a:lnTo>
                  <a:lnTo>
                    <a:pt x="322" y="28"/>
                  </a:lnTo>
                  <a:lnTo>
                    <a:pt x="320" y="20"/>
                  </a:lnTo>
                  <a:lnTo>
                    <a:pt x="317" y="13"/>
                  </a:lnTo>
                  <a:lnTo>
                    <a:pt x="313" y="7"/>
                  </a:lnTo>
                  <a:lnTo>
                    <a:pt x="308" y="0"/>
                  </a:lnTo>
                  <a:lnTo>
                    <a:pt x="306" y="0"/>
                  </a:lnTo>
                  <a:lnTo>
                    <a:pt x="305" y="0"/>
                  </a:lnTo>
                  <a:lnTo>
                    <a:pt x="303" y="0"/>
                  </a:lnTo>
                  <a:lnTo>
                    <a:pt x="303" y="2"/>
                  </a:lnTo>
                </a:path>
              </a:pathLst>
            </a:custGeom>
            <a:solidFill>
              <a:srgbClr val="757575"/>
            </a:solidFill>
            <a:ln w="12700" cap="rnd">
              <a:noFill/>
              <a:round/>
              <a:headEnd/>
              <a:tailEnd/>
            </a:ln>
          </p:spPr>
          <p:txBody>
            <a:bodyPr/>
            <a:lstStyle/>
            <a:p>
              <a:endParaRPr lang="en-US" dirty="0"/>
            </a:p>
          </p:txBody>
        </p:sp>
        <p:sp>
          <p:nvSpPr>
            <p:cNvPr id="48280" name="Freeform 179"/>
            <p:cNvSpPr>
              <a:spLocks/>
            </p:cNvSpPr>
            <p:nvPr/>
          </p:nvSpPr>
          <p:spPr bwMode="auto">
            <a:xfrm>
              <a:off x="1847" y="1551"/>
              <a:ext cx="17" cy="17"/>
            </a:xfrm>
            <a:custGeom>
              <a:avLst/>
              <a:gdLst>
                <a:gd name="T0" fmla="*/ 3 w 17"/>
                <a:gd name="T1" fmla="*/ 16 h 17"/>
                <a:gd name="T2" fmla="*/ 7 w 17"/>
                <a:gd name="T3" fmla="*/ 16 h 17"/>
                <a:gd name="T4" fmla="*/ 8 w 17"/>
                <a:gd name="T5" fmla="*/ 16 h 17"/>
                <a:gd name="T6" fmla="*/ 12 w 17"/>
                <a:gd name="T7" fmla="*/ 16 h 17"/>
                <a:gd name="T8" fmla="*/ 16 w 17"/>
                <a:gd name="T9" fmla="*/ 16 h 17"/>
                <a:gd name="T10" fmla="*/ 16 w 17"/>
                <a:gd name="T11" fmla="*/ 2 h 17"/>
                <a:gd name="T12" fmla="*/ 12 w 17"/>
                <a:gd name="T13" fmla="*/ 2 h 17"/>
                <a:gd name="T14" fmla="*/ 8 w 17"/>
                <a:gd name="T15" fmla="*/ 0 h 17"/>
                <a:gd name="T16" fmla="*/ 3 w 17"/>
                <a:gd name="T17" fmla="*/ 0 h 17"/>
                <a:gd name="T18" fmla="*/ 0 w 17"/>
                <a:gd name="T19" fmla="*/ 2 h 17"/>
                <a:gd name="T20" fmla="*/ 3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3" y="16"/>
                  </a:moveTo>
                  <a:lnTo>
                    <a:pt x="7" y="16"/>
                  </a:lnTo>
                  <a:lnTo>
                    <a:pt x="8" y="16"/>
                  </a:lnTo>
                  <a:lnTo>
                    <a:pt x="12" y="16"/>
                  </a:lnTo>
                  <a:lnTo>
                    <a:pt x="16" y="16"/>
                  </a:lnTo>
                  <a:lnTo>
                    <a:pt x="16" y="2"/>
                  </a:lnTo>
                  <a:lnTo>
                    <a:pt x="12" y="2"/>
                  </a:lnTo>
                  <a:lnTo>
                    <a:pt x="8" y="0"/>
                  </a:lnTo>
                  <a:lnTo>
                    <a:pt x="3" y="0"/>
                  </a:lnTo>
                  <a:lnTo>
                    <a:pt x="0" y="2"/>
                  </a:lnTo>
                  <a:lnTo>
                    <a:pt x="3" y="16"/>
                  </a:lnTo>
                </a:path>
              </a:pathLst>
            </a:custGeom>
            <a:solidFill>
              <a:srgbClr val="000000"/>
            </a:solidFill>
            <a:ln w="12700" cap="rnd">
              <a:noFill/>
              <a:round/>
              <a:headEnd/>
              <a:tailEnd/>
            </a:ln>
          </p:spPr>
          <p:txBody>
            <a:bodyPr/>
            <a:lstStyle/>
            <a:p>
              <a:endParaRPr lang="en-US" dirty="0"/>
            </a:p>
          </p:txBody>
        </p:sp>
        <p:sp>
          <p:nvSpPr>
            <p:cNvPr id="48281" name="Freeform 180"/>
            <p:cNvSpPr>
              <a:spLocks/>
            </p:cNvSpPr>
            <p:nvPr/>
          </p:nvSpPr>
          <p:spPr bwMode="auto">
            <a:xfrm>
              <a:off x="1807" y="1552"/>
              <a:ext cx="39" cy="18"/>
            </a:xfrm>
            <a:custGeom>
              <a:avLst/>
              <a:gdLst>
                <a:gd name="T0" fmla="*/ 3 w 39"/>
                <a:gd name="T1" fmla="*/ 17 h 18"/>
                <a:gd name="T2" fmla="*/ 7 w 39"/>
                <a:gd name="T3" fmla="*/ 16 h 18"/>
                <a:gd name="T4" fmla="*/ 12 w 39"/>
                <a:gd name="T5" fmla="*/ 15 h 18"/>
                <a:gd name="T6" fmla="*/ 16 w 39"/>
                <a:gd name="T7" fmla="*/ 14 h 18"/>
                <a:gd name="T8" fmla="*/ 21 w 39"/>
                <a:gd name="T9" fmla="*/ 13 h 18"/>
                <a:gd name="T10" fmla="*/ 24 w 39"/>
                <a:gd name="T11" fmla="*/ 12 h 18"/>
                <a:gd name="T12" fmla="*/ 29 w 39"/>
                <a:gd name="T13" fmla="*/ 10 h 18"/>
                <a:gd name="T14" fmla="*/ 34 w 39"/>
                <a:gd name="T15" fmla="*/ 9 h 18"/>
                <a:gd name="T16" fmla="*/ 38 w 39"/>
                <a:gd name="T17" fmla="*/ 8 h 18"/>
                <a:gd name="T18" fmla="*/ 35 w 39"/>
                <a:gd name="T19" fmla="*/ 0 h 18"/>
                <a:gd name="T20" fmla="*/ 31 w 39"/>
                <a:gd name="T21" fmla="*/ 1 h 18"/>
                <a:gd name="T22" fmla="*/ 26 w 39"/>
                <a:gd name="T23" fmla="*/ 3 h 18"/>
                <a:gd name="T24" fmla="*/ 22 w 39"/>
                <a:gd name="T25" fmla="*/ 4 h 18"/>
                <a:gd name="T26" fmla="*/ 17 w 39"/>
                <a:gd name="T27" fmla="*/ 5 h 18"/>
                <a:gd name="T28" fmla="*/ 14 w 39"/>
                <a:gd name="T29" fmla="*/ 6 h 18"/>
                <a:gd name="T30" fmla="*/ 10 w 39"/>
                <a:gd name="T31" fmla="*/ 7 h 18"/>
                <a:gd name="T32" fmla="*/ 4 w 39"/>
                <a:gd name="T33" fmla="*/ 8 h 18"/>
                <a:gd name="T34" fmla="*/ 0 w 39"/>
                <a:gd name="T35" fmla="*/ 10 h 18"/>
                <a:gd name="T36" fmla="*/ 1 w 39"/>
                <a:gd name="T37" fmla="*/ 10 h 18"/>
                <a:gd name="T38" fmla="*/ 3 w 39"/>
                <a:gd name="T39" fmla="*/ 17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9"/>
                <a:gd name="T61" fmla="*/ 0 h 18"/>
                <a:gd name="T62" fmla="*/ 39 w 39"/>
                <a:gd name="T63" fmla="*/ 18 h 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9" h="18">
                  <a:moveTo>
                    <a:pt x="3" y="17"/>
                  </a:moveTo>
                  <a:lnTo>
                    <a:pt x="7" y="16"/>
                  </a:lnTo>
                  <a:lnTo>
                    <a:pt x="12" y="15"/>
                  </a:lnTo>
                  <a:lnTo>
                    <a:pt x="16" y="14"/>
                  </a:lnTo>
                  <a:lnTo>
                    <a:pt x="21" y="13"/>
                  </a:lnTo>
                  <a:lnTo>
                    <a:pt x="24" y="12"/>
                  </a:lnTo>
                  <a:lnTo>
                    <a:pt x="29" y="10"/>
                  </a:lnTo>
                  <a:lnTo>
                    <a:pt x="34" y="9"/>
                  </a:lnTo>
                  <a:lnTo>
                    <a:pt x="38" y="8"/>
                  </a:lnTo>
                  <a:lnTo>
                    <a:pt x="35" y="0"/>
                  </a:lnTo>
                  <a:lnTo>
                    <a:pt x="31" y="1"/>
                  </a:lnTo>
                  <a:lnTo>
                    <a:pt x="26" y="3"/>
                  </a:lnTo>
                  <a:lnTo>
                    <a:pt x="22" y="4"/>
                  </a:lnTo>
                  <a:lnTo>
                    <a:pt x="17" y="5"/>
                  </a:lnTo>
                  <a:lnTo>
                    <a:pt x="14" y="6"/>
                  </a:lnTo>
                  <a:lnTo>
                    <a:pt x="10" y="7"/>
                  </a:lnTo>
                  <a:lnTo>
                    <a:pt x="4" y="8"/>
                  </a:lnTo>
                  <a:lnTo>
                    <a:pt x="0" y="10"/>
                  </a:lnTo>
                  <a:lnTo>
                    <a:pt x="1" y="10"/>
                  </a:lnTo>
                  <a:lnTo>
                    <a:pt x="3" y="17"/>
                  </a:lnTo>
                </a:path>
              </a:pathLst>
            </a:custGeom>
            <a:solidFill>
              <a:srgbClr val="000000"/>
            </a:solidFill>
            <a:ln w="12700" cap="rnd">
              <a:noFill/>
              <a:round/>
              <a:headEnd/>
              <a:tailEnd/>
            </a:ln>
          </p:spPr>
          <p:txBody>
            <a:bodyPr/>
            <a:lstStyle/>
            <a:p>
              <a:endParaRPr lang="en-US" dirty="0"/>
            </a:p>
          </p:txBody>
        </p:sp>
        <p:sp>
          <p:nvSpPr>
            <p:cNvPr id="48282" name="Freeform 181"/>
            <p:cNvSpPr>
              <a:spLocks/>
            </p:cNvSpPr>
            <p:nvPr/>
          </p:nvSpPr>
          <p:spPr bwMode="auto">
            <a:xfrm>
              <a:off x="1694" y="1565"/>
              <a:ext cx="111" cy="20"/>
            </a:xfrm>
            <a:custGeom>
              <a:avLst/>
              <a:gdLst>
                <a:gd name="T0" fmla="*/ 0 w 111"/>
                <a:gd name="T1" fmla="*/ 19 h 20"/>
                <a:gd name="T2" fmla="*/ 13 w 111"/>
                <a:gd name="T3" fmla="*/ 19 h 20"/>
                <a:gd name="T4" fmla="*/ 28 w 111"/>
                <a:gd name="T5" fmla="*/ 18 h 20"/>
                <a:gd name="T6" fmla="*/ 41 w 111"/>
                <a:gd name="T7" fmla="*/ 17 h 20"/>
                <a:gd name="T8" fmla="*/ 55 w 111"/>
                <a:gd name="T9" fmla="*/ 16 h 20"/>
                <a:gd name="T10" fmla="*/ 68 w 111"/>
                <a:gd name="T11" fmla="*/ 14 h 20"/>
                <a:gd name="T12" fmla="*/ 83 w 111"/>
                <a:gd name="T13" fmla="*/ 12 h 20"/>
                <a:gd name="T14" fmla="*/ 97 w 111"/>
                <a:gd name="T15" fmla="*/ 10 h 20"/>
                <a:gd name="T16" fmla="*/ 110 w 111"/>
                <a:gd name="T17" fmla="*/ 8 h 20"/>
                <a:gd name="T18" fmla="*/ 108 w 111"/>
                <a:gd name="T19" fmla="*/ 0 h 20"/>
                <a:gd name="T20" fmla="*/ 94 w 111"/>
                <a:gd name="T21" fmla="*/ 2 h 20"/>
                <a:gd name="T22" fmla="*/ 81 w 111"/>
                <a:gd name="T23" fmla="*/ 5 h 20"/>
                <a:gd name="T24" fmla="*/ 67 w 111"/>
                <a:gd name="T25" fmla="*/ 6 h 20"/>
                <a:gd name="T26" fmla="*/ 53 w 111"/>
                <a:gd name="T27" fmla="*/ 8 h 20"/>
                <a:gd name="T28" fmla="*/ 40 w 111"/>
                <a:gd name="T29" fmla="*/ 9 h 20"/>
                <a:gd name="T30" fmla="*/ 27 w 111"/>
                <a:gd name="T31" fmla="*/ 11 h 20"/>
                <a:gd name="T32" fmla="*/ 13 w 111"/>
                <a:gd name="T33" fmla="*/ 11 h 20"/>
                <a:gd name="T34" fmla="*/ 0 w 111"/>
                <a:gd name="T35" fmla="*/ 11 h 20"/>
                <a:gd name="T36" fmla="*/ 0 w 111"/>
                <a:gd name="T37" fmla="*/ 19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
                <a:gd name="T58" fmla="*/ 0 h 20"/>
                <a:gd name="T59" fmla="*/ 111 w 111"/>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 h="20">
                  <a:moveTo>
                    <a:pt x="0" y="19"/>
                  </a:moveTo>
                  <a:lnTo>
                    <a:pt x="13" y="19"/>
                  </a:lnTo>
                  <a:lnTo>
                    <a:pt x="28" y="18"/>
                  </a:lnTo>
                  <a:lnTo>
                    <a:pt x="41" y="17"/>
                  </a:lnTo>
                  <a:lnTo>
                    <a:pt x="55" y="16"/>
                  </a:lnTo>
                  <a:lnTo>
                    <a:pt x="68" y="14"/>
                  </a:lnTo>
                  <a:lnTo>
                    <a:pt x="83" y="12"/>
                  </a:lnTo>
                  <a:lnTo>
                    <a:pt x="97" y="10"/>
                  </a:lnTo>
                  <a:lnTo>
                    <a:pt x="110" y="8"/>
                  </a:lnTo>
                  <a:lnTo>
                    <a:pt x="108" y="0"/>
                  </a:lnTo>
                  <a:lnTo>
                    <a:pt x="94" y="2"/>
                  </a:lnTo>
                  <a:lnTo>
                    <a:pt x="81" y="5"/>
                  </a:lnTo>
                  <a:lnTo>
                    <a:pt x="67" y="6"/>
                  </a:lnTo>
                  <a:lnTo>
                    <a:pt x="53" y="8"/>
                  </a:lnTo>
                  <a:lnTo>
                    <a:pt x="40" y="9"/>
                  </a:lnTo>
                  <a:lnTo>
                    <a:pt x="27" y="11"/>
                  </a:lnTo>
                  <a:lnTo>
                    <a:pt x="13" y="11"/>
                  </a:lnTo>
                  <a:lnTo>
                    <a:pt x="0" y="11"/>
                  </a:lnTo>
                  <a:lnTo>
                    <a:pt x="0" y="19"/>
                  </a:lnTo>
                </a:path>
              </a:pathLst>
            </a:custGeom>
            <a:solidFill>
              <a:srgbClr val="000000"/>
            </a:solidFill>
            <a:ln w="12700" cap="rnd">
              <a:noFill/>
              <a:round/>
              <a:headEnd/>
              <a:tailEnd/>
            </a:ln>
          </p:spPr>
          <p:txBody>
            <a:bodyPr/>
            <a:lstStyle/>
            <a:p>
              <a:endParaRPr lang="en-US" dirty="0"/>
            </a:p>
          </p:txBody>
        </p:sp>
        <p:sp>
          <p:nvSpPr>
            <p:cNvPr id="48283" name="Freeform 182"/>
            <p:cNvSpPr>
              <a:spLocks/>
            </p:cNvSpPr>
            <p:nvPr/>
          </p:nvSpPr>
          <p:spPr bwMode="auto">
            <a:xfrm>
              <a:off x="1582" y="1577"/>
              <a:ext cx="107" cy="17"/>
            </a:xfrm>
            <a:custGeom>
              <a:avLst/>
              <a:gdLst>
                <a:gd name="T0" fmla="*/ 3 w 107"/>
                <a:gd name="T1" fmla="*/ 16 h 17"/>
                <a:gd name="T2" fmla="*/ 4 w 107"/>
                <a:gd name="T3" fmla="*/ 16 h 17"/>
                <a:gd name="T4" fmla="*/ 15 w 107"/>
                <a:gd name="T5" fmla="*/ 14 h 17"/>
                <a:gd name="T6" fmla="*/ 28 w 107"/>
                <a:gd name="T7" fmla="*/ 12 h 17"/>
                <a:gd name="T8" fmla="*/ 41 w 107"/>
                <a:gd name="T9" fmla="*/ 12 h 17"/>
                <a:gd name="T10" fmla="*/ 54 w 107"/>
                <a:gd name="T11" fmla="*/ 12 h 17"/>
                <a:gd name="T12" fmla="*/ 67 w 107"/>
                <a:gd name="T13" fmla="*/ 12 h 17"/>
                <a:gd name="T14" fmla="*/ 80 w 107"/>
                <a:gd name="T15" fmla="*/ 12 h 17"/>
                <a:gd name="T16" fmla="*/ 93 w 107"/>
                <a:gd name="T17" fmla="*/ 12 h 17"/>
                <a:gd name="T18" fmla="*/ 106 w 107"/>
                <a:gd name="T19" fmla="*/ 14 h 17"/>
                <a:gd name="T20" fmla="*/ 106 w 107"/>
                <a:gd name="T21" fmla="*/ 3 h 17"/>
                <a:gd name="T22" fmla="*/ 93 w 107"/>
                <a:gd name="T23" fmla="*/ 1 h 17"/>
                <a:gd name="T24" fmla="*/ 80 w 107"/>
                <a:gd name="T25" fmla="*/ 1 h 17"/>
                <a:gd name="T26" fmla="*/ 67 w 107"/>
                <a:gd name="T27" fmla="*/ 0 h 17"/>
                <a:gd name="T28" fmla="*/ 54 w 107"/>
                <a:gd name="T29" fmla="*/ 0 h 17"/>
                <a:gd name="T30" fmla="*/ 41 w 107"/>
                <a:gd name="T31" fmla="*/ 0 h 17"/>
                <a:gd name="T32" fmla="*/ 27 w 107"/>
                <a:gd name="T33" fmla="*/ 1 h 17"/>
                <a:gd name="T34" fmla="*/ 14 w 107"/>
                <a:gd name="T35" fmla="*/ 3 h 17"/>
                <a:gd name="T36" fmla="*/ 0 w 107"/>
                <a:gd name="T37" fmla="*/ 5 h 17"/>
                <a:gd name="T38" fmla="*/ 1 w 107"/>
                <a:gd name="T39" fmla="*/ 5 h 17"/>
                <a:gd name="T40" fmla="*/ 3 w 107"/>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7"/>
                <a:gd name="T64" fmla="*/ 0 h 17"/>
                <a:gd name="T65" fmla="*/ 107 w 10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7" h="17">
                  <a:moveTo>
                    <a:pt x="3" y="16"/>
                  </a:moveTo>
                  <a:lnTo>
                    <a:pt x="4" y="16"/>
                  </a:lnTo>
                  <a:lnTo>
                    <a:pt x="15" y="14"/>
                  </a:lnTo>
                  <a:lnTo>
                    <a:pt x="28" y="12"/>
                  </a:lnTo>
                  <a:lnTo>
                    <a:pt x="41" y="12"/>
                  </a:lnTo>
                  <a:lnTo>
                    <a:pt x="54" y="12"/>
                  </a:lnTo>
                  <a:lnTo>
                    <a:pt x="67" y="12"/>
                  </a:lnTo>
                  <a:lnTo>
                    <a:pt x="80" y="12"/>
                  </a:lnTo>
                  <a:lnTo>
                    <a:pt x="93" y="12"/>
                  </a:lnTo>
                  <a:lnTo>
                    <a:pt x="106" y="14"/>
                  </a:lnTo>
                  <a:lnTo>
                    <a:pt x="106" y="3"/>
                  </a:lnTo>
                  <a:lnTo>
                    <a:pt x="93" y="1"/>
                  </a:lnTo>
                  <a:lnTo>
                    <a:pt x="80" y="1"/>
                  </a:lnTo>
                  <a:lnTo>
                    <a:pt x="67" y="0"/>
                  </a:lnTo>
                  <a:lnTo>
                    <a:pt x="54" y="0"/>
                  </a:lnTo>
                  <a:lnTo>
                    <a:pt x="41" y="0"/>
                  </a:lnTo>
                  <a:lnTo>
                    <a:pt x="27" y="1"/>
                  </a:lnTo>
                  <a:lnTo>
                    <a:pt x="14" y="3"/>
                  </a:lnTo>
                  <a:lnTo>
                    <a:pt x="0" y="5"/>
                  </a:lnTo>
                  <a:lnTo>
                    <a:pt x="1" y="5"/>
                  </a:lnTo>
                  <a:lnTo>
                    <a:pt x="3" y="16"/>
                  </a:lnTo>
                </a:path>
              </a:pathLst>
            </a:custGeom>
            <a:solidFill>
              <a:srgbClr val="000000"/>
            </a:solidFill>
            <a:ln w="12700" cap="rnd">
              <a:noFill/>
              <a:round/>
              <a:headEnd/>
              <a:tailEnd/>
            </a:ln>
          </p:spPr>
          <p:txBody>
            <a:bodyPr/>
            <a:lstStyle/>
            <a:p>
              <a:endParaRPr lang="en-US" dirty="0"/>
            </a:p>
          </p:txBody>
        </p:sp>
        <p:sp>
          <p:nvSpPr>
            <p:cNvPr id="48284" name="Freeform 183"/>
            <p:cNvSpPr>
              <a:spLocks/>
            </p:cNvSpPr>
            <p:nvPr/>
          </p:nvSpPr>
          <p:spPr bwMode="auto">
            <a:xfrm>
              <a:off x="1558" y="1582"/>
              <a:ext cx="22" cy="26"/>
            </a:xfrm>
            <a:custGeom>
              <a:avLst/>
              <a:gdLst>
                <a:gd name="T0" fmla="*/ 9 w 22"/>
                <a:gd name="T1" fmla="*/ 25 h 26"/>
                <a:gd name="T2" fmla="*/ 9 w 22"/>
                <a:gd name="T3" fmla="*/ 24 h 26"/>
                <a:gd name="T4" fmla="*/ 9 w 22"/>
                <a:gd name="T5" fmla="*/ 22 h 26"/>
                <a:gd name="T6" fmla="*/ 11 w 22"/>
                <a:gd name="T7" fmla="*/ 19 h 26"/>
                <a:gd name="T8" fmla="*/ 12 w 22"/>
                <a:gd name="T9" fmla="*/ 17 h 26"/>
                <a:gd name="T10" fmla="*/ 13 w 22"/>
                <a:gd name="T11" fmla="*/ 15 h 26"/>
                <a:gd name="T12" fmla="*/ 15 w 22"/>
                <a:gd name="T13" fmla="*/ 12 h 26"/>
                <a:gd name="T14" fmla="*/ 16 w 22"/>
                <a:gd name="T15" fmla="*/ 10 h 26"/>
                <a:gd name="T16" fmla="*/ 19 w 22"/>
                <a:gd name="T17" fmla="*/ 9 h 26"/>
                <a:gd name="T18" fmla="*/ 21 w 22"/>
                <a:gd name="T19" fmla="*/ 8 h 26"/>
                <a:gd name="T20" fmla="*/ 19 w 22"/>
                <a:gd name="T21" fmla="*/ 0 h 26"/>
                <a:gd name="T22" fmla="*/ 15 w 22"/>
                <a:gd name="T23" fmla="*/ 2 h 26"/>
                <a:gd name="T24" fmla="*/ 12 w 22"/>
                <a:gd name="T25" fmla="*/ 3 h 26"/>
                <a:gd name="T26" fmla="*/ 9 w 22"/>
                <a:gd name="T27" fmla="*/ 6 h 26"/>
                <a:gd name="T28" fmla="*/ 5 w 22"/>
                <a:gd name="T29" fmla="*/ 10 h 26"/>
                <a:gd name="T30" fmla="*/ 4 w 22"/>
                <a:gd name="T31" fmla="*/ 13 h 26"/>
                <a:gd name="T32" fmla="*/ 2 w 22"/>
                <a:gd name="T33" fmla="*/ 17 h 26"/>
                <a:gd name="T34" fmla="*/ 1 w 22"/>
                <a:gd name="T35" fmla="*/ 20 h 26"/>
                <a:gd name="T36" fmla="*/ 0 w 22"/>
                <a:gd name="T37" fmla="*/ 23 h 26"/>
                <a:gd name="T38" fmla="*/ 9 w 22"/>
                <a:gd name="T39" fmla="*/ 25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
                <a:gd name="T61" fmla="*/ 0 h 26"/>
                <a:gd name="T62" fmla="*/ 22 w 22"/>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 h="26">
                  <a:moveTo>
                    <a:pt x="9" y="25"/>
                  </a:moveTo>
                  <a:lnTo>
                    <a:pt x="9" y="24"/>
                  </a:lnTo>
                  <a:lnTo>
                    <a:pt x="9" y="22"/>
                  </a:lnTo>
                  <a:lnTo>
                    <a:pt x="11" y="19"/>
                  </a:lnTo>
                  <a:lnTo>
                    <a:pt x="12" y="17"/>
                  </a:lnTo>
                  <a:lnTo>
                    <a:pt x="13" y="15"/>
                  </a:lnTo>
                  <a:lnTo>
                    <a:pt x="15" y="12"/>
                  </a:lnTo>
                  <a:lnTo>
                    <a:pt x="16" y="10"/>
                  </a:lnTo>
                  <a:lnTo>
                    <a:pt x="19" y="9"/>
                  </a:lnTo>
                  <a:lnTo>
                    <a:pt x="21" y="8"/>
                  </a:lnTo>
                  <a:lnTo>
                    <a:pt x="19" y="0"/>
                  </a:lnTo>
                  <a:lnTo>
                    <a:pt x="15" y="2"/>
                  </a:lnTo>
                  <a:lnTo>
                    <a:pt x="12" y="3"/>
                  </a:lnTo>
                  <a:lnTo>
                    <a:pt x="9" y="6"/>
                  </a:lnTo>
                  <a:lnTo>
                    <a:pt x="5" y="10"/>
                  </a:lnTo>
                  <a:lnTo>
                    <a:pt x="4" y="13"/>
                  </a:lnTo>
                  <a:lnTo>
                    <a:pt x="2" y="17"/>
                  </a:lnTo>
                  <a:lnTo>
                    <a:pt x="1" y="20"/>
                  </a:lnTo>
                  <a:lnTo>
                    <a:pt x="0" y="23"/>
                  </a:lnTo>
                  <a:lnTo>
                    <a:pt x="9" y="25"/>
                  </a:lnTo>
                </a:path>
              </a:pathLst>
            </a:custGeom>
            <a:solidFill>
              <a:srgbClr val="000000"/>
            </a:solidFill>
            <a:ln w="12700" cap="rnd">
              <a:noFill/>
              <a:round/>
              <a:headEnd/>
              <a:tailEnd/>
            </a:ln>
          </p:spPr>
          <p:txBody>
            <a:bodyPr/>
            <a:lstStyle/>
            <a:p>
              <a:endParaRPr lang="en-US" dirty="0"/>
            </a:p>
          </p:txBody>
        </p:sp>
        <p:sp>
          <p:nvSpPr>
            <p:cNvPr id="48285" name="Freeform 184"/>
            <p:cNvSpPr>
              <a:spLocks/>
            </p:cNvSpPr>
            <p:nvPr/>
          </p:nvSpPr>
          <p:spPr bwMode="auto">
            <a:xfrm>
              <a:off x="1547" y="1610"/>
              <a:ext cx="17" cy="61"/>
            </a:xfrm>
            <a:custGeom>
              <a:avLst/>
              <a:gdLst>
                <a:gd name="T0" fmla="*/ 14 w 17"/>
                <a:gd name="T1" fmla="*/ 54 h 61"/>
                <a:gd name="T2" fmla="*/ 11 w 17"/>
                <a:gd name="T3" fmla="*/ 48 h 61"/>
                <a:gd name="T4" fmla="*/ 9 w 17"/>
                <a:gd name="T5" fmla="*/ 44 h 61"/>
                <a:gd name="T6" fmla="*/ 8 w 17"/>
                <a:gd name="T7" fmla="*/ 38 h 61"/>
                <a:gd name="T8" fmla="*/ 9 w 17"/>
                <a:gd name="T9" fmla="*/ 32 h 61"/>
                <a:gd name="T10" fmla="*/ 10 w 17"/>
                <a:gd name="T11" fmla="*/ 25 h 61"/>
                <a:gd name="T12" fmla="*/ 12 w 17"/>
                <a:gd name="T13" fmla="*/ 17 h 61"/>
                <a:gd name="T14" fmla="*/ 15 w 17"/>
                <a:gd name="T15" fmla="*/ 10 h 61"/>
                <a:gd name="T16" fmla="*/ 16 w 17"/>
                <a:gd name="T17" fmla="*/ 3 h 61"/>
                <a:gd name="T18" fmla="*/ 8 w 17"/>
                <a:gd name="T19" fmla="*/ 0 h 61"/>
                <a:gd name="T20" fmla="*/ 7 w 17"/>
                <a:gd name="T21" fmla="*/ 7 h 61"/>
                <a:gd name="T22" fmla="*/ 4 w 17"/>
                <a:gd name="T23" fmla="*/ 15 h 61"/>
                <a:gd name="T24" fmla="*/ 2 w 17"/>
                <a:gd name="T25" fmla="*/ 22 h 61"/>
                <a:gd name="T26" fmla="*/ 1 w 17"/>
                <a:gd name="T27" fmla="*/ 30 h 61"/>
                <a:gd name="T28" fmla="*/ 0 w 17"/>
                <a:gd name="T29" fmla="*/ 38 h 61"/>
                <a:gd name="T30" fmla="*/ 1 w 17"/>
                <a:gd name="T31" fmla="*/ 46 h 61"/>
                <a:gd name="T32" fmla="*/ 4 w 17"/>
                <a:gd name="T33" fmla="*/ 54 h 61"/>
                <a:gd name="T34" fmla="*/ 9 w 17"/>
                <a:gd name="T35" fmla="*/ 60 h 61"/>
                <a:gd name="T36" fmla="*/ 14 w 17"/>
                <a:gd name="T37" fmla="*/ 54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61"/>
                <a:gd name="T59" fmla="*/ 17 w 17"/>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61">
                  <a:moveTo>
                    <a:pt x="14" y="54"/>
                  </a:moveTo>
                  <a:lnTo>
                    <a:pt x="11" y="48"/>
                  </a:lnTo>
                  <a:lnTo>
                    <a:pt x="9" y="44"/>
                  </a:lnTo>
                  <a:lnTo>
                    <a:pt x="8" y="38"/>
                  </a:lnTo>
                  <a:lnTo>
                    <a:pt x="9" y="32"/>
                  </a:lnTo>
                  <a:lnTo>
                    <a:pt x="10" y="25"/>
                  </a:lnTo>
                  <a:lnTo>
                    <a:pt x="12" y="17"/>
                  </a:lnTo>
                  <a:lnTo>
                    <a:pt x="15" y="10"/>
                  </a:lnTo>
                  <a:lnTo>
                    <a:pt x="16" y="3"/>
                  </a:lnTo>
                  <a:lnTo>
                    <a:pt x="8" y="0"/>
                  </a:lnTo>
                  <a:lnTo>
                    <a:pt x="7" y="7"/>
                  </a:lnTo>
                  <a:lnTo>
                    <a:pt x="4" y="15"/>
                  </a:lnTo>
                  <a:lnTo>
                    <a:pt x="2" y="22"/>
                  </a:lnTo>
                  <a:lnTo>
                    <a:pt x="1" y="30"/>
                  </a:lnTo>
                  <a:lnTo>
                    <a:pt x="0" y="38"/>
                  </a:lnTo>
                  <a:lnTo>
                    <a:pt x="1" y="46"/>
                  </a:lnTo>
                  <a:lnTo>
                    <a:pt x="4" y="54"/>
                  </a:lnTo>
                  <a:lnTo>
                    <a:pt x="9" y="60"/>
                  </a:lnTo>
                  <a:lnTo>
                    <a:pt x="14" y="54"/>
                  </a:lnTo>
                </a:path>
              </a:pathLst>
            </a:custGeom>
            <a:solidFill>
              <a:srgbClr val="000000"/>
            </a:solidFill>
            <a:ln w="12700" cap="rnd">
              <a:noFill/>
              <a:round/>
              <a:headEnd/>
              <a:tailEnd/>
            </a:ln>
          </p:spPr>
          <p:txBody>
            <a:bodyPr/>
            <a:lstStyle/>
            <a:p>
              <a:endParaRPr lang="en-US" dirty="0"/>
            </a:p>
          </p:txBody>
        </p:sp>
        <p:sp>
          <p:nvSpPr>
            <p:cNvPr id="48286" name="Freeform 185"/>
            <p:cNvSpPr>
              <a:spLocks/>
            </p:cNvSpPr>
            <p:nvPr/>
          </p:nvSpPr>
          <p:spPr bwMode="auto">
            <a:xfrm>
              <a:off x="1560" y="1669"/>
              <a:ext cx="49" cy="17"/>
            </a:xfrm>
            <a:custGeom>
              <a:avLst/>
              <a:gdLst>
                <a:gd name="T0" fmla="*/ 47 w 49"/>
                <a:gd name="T1" fmla="*/ 2 h 17"/>
                <a:gd name="T2" fmla="*/ 48 w 49"/>
                <a:gd name="T3" fmla="*/ 2 h 17"/>
                <a:gd name="T4" fmla="*/ 41 w 49"/>
                <a:gd name="T5" fmla="*/ 0 h 17"/>
                <a:gd name="T6" fmla="*/ 35 w 49"/>
                <a:gd name="T7" fmla="*/ 0 h 17"/>
                <a:gd name="T8" fmla="*/ 28 w 49"/>
                <a:gd name="T9" fmla="*/ 2 h 17"/>
                <a:gd name="T10" fmla="*/ 23 w 49"/>
                <a:gd name="T11" fmla="*/ 2 h 17"/>
                <a:gd name="T12" fmla="*/ 18 w 49"/>
                <a:gd name="T13" fmla="*/ 4 h 17"/>
                <a:gd name="T14" fmla="*/ 12 w 49"/>
                <a:gd name="T15" fmla="*/ 2 h 17"/>
                <a:gd name="T16" fmla="*/ 8 w 49"/>
                <a:gd name="T17" fmla="*/ 2 h 17"/>
                <a:gd name="T18" fmla="*/ 5 w 49"/>
                <a:gd name="T19" fmla="*/ 0 h 17"/>
                <a:gd name="T20" fmla="*/ 0 w 49"/>
                <a:gd name="T21" fmla="*/ 9 h 17"/>
                <a:gd name="T22" fmla="*/ 5 w 49"/>
                <a:gd name="T23" fmla="*/ 13 h 17"/>
                <a:gd name="T24" fmla="*/ 12 w 49"/>
                <a:gd name="T25" fmla="*/ 13 h 17"/>
                <a:gd name="T26" fmla="*/ 18 w 49"/>
                <a:gd name="T27" fmla="*/ 16 h 17"/>
                <a:gd name="T28" fmla="*/ 24 w 49"/>
                <a:gd name="T29" fmla="*/ 13 h 17"/>
                <a:gd name="T30" fmla="*/ 30 w 49"/>
                <a:gd name="T31" fmla="*/ 13 h 17"/>
                <a:gd name="T32" fmla="*/ 35 w 49"/>
                <a:gd name="T33" fmla="*/ 13 h 17"/>
                <a:gd name="T34" fmla="*/ 41 w 49"/>
                <a:gd name="T35" fmla="*/ 13 h 17"/>
                <a:gd name="T36" fmla="*/ 44 w 49"/>
                <a:gd name="T37" fmla="*/ 13 h 17"/>
                <a:gd name="T38" fmla="*/ 45 w 49"/>
                <a:gd name="T39" fmla="*/ 13 h 17"/>
                <a:gd name="T40" fmla="*/ 47 w 49"/>
                <a:gd name="T41" fmla="*/ 2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
                <a:gd name="T64" fmla="*/ 0 h 17"/>
                <a:gd name="T65" fmla="*/ 49 w 4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 h="17">
                  <a:moveTo>
                    <a:pt x="47" y="2"/>
                  </a:moveTo>
                  <a:lnTo>
                    <a:pt x="48" y="2"/>
                  </a:lnTo>
                  <a:lnTo>
                    <a:pt x="41" y="0"/>
                  </a:lnTo>
                  <a:lnTo>
                    <a:pt x="35" y="0"/>
                  </a:lnTo>
                  <a:lnTo>
                    <a:pt x="28" y="2"/>
                  </a:lnTo>
                  <a:lnTo>
                    <a:pt x="23" y="2"/>
                  </a:lnTo>
                  <a:lnTo>
                    <a:pt x="18" y="4"/>
                  </a:lnTo>
                  <a:lnTo>
                    <a:pt x="12" y="2"/>
                  </a:lnTo>
                  <a:lnTo>
                    <a:pt x="8" y="2"/>
                  </a:lnTo>
                  <a:lnTo>
                    <a:pt x="5" y="0"/>
                  </a:lnTo>
                  <a:lnTo>
                    <a:pt x="0" y="9"/>
                  </a:lnTo>
                  <a:lnTo>
                    <a:pt x="5" y="13"/>
                  </a:lnTo>
                  <a:lnTo>
                    <a:pt x="12" y="13"/>
                  </a:lnTo>
                  <a:lnTo>
                    <a:pt x="18" y="16"/>
                  </a:lnTo>
                  <a:lnTo>
                    <a:pt x="24" y="13"/>
                  </a:lnTo>
                  <a:lnTo>
                    <a:pt x="30" y="13"/>
                  </a:lnTo>
                  <a:lnTo>
                    <a:pt x="35" y="13"/>
                  </a:lnTo>
                  <a:lnTo>
                    <a:pt x="41" y="13"/>
                  </a:lnTo>
                  <a:lnTo>
                    <a:pt x="44" y="13"/>
                  </a:lnTo>
                  <a:lnTo>
                    <a:pt x="45" y="13"/>
                  </a:lnTo>
                  <a:lnTo>
                    <a:pt x="47" y="2"/>
                  </a:lnTo>
                </a:path>
              </a:pathLst>
            </a:custGeom>
            <a:solidFill>
              <a:srgbClr val="000000"/>
            </a:solidFill>
            <a:ln w="12700" cap="rnd">
              <a:noFill/>
              <a:round/>
              <a:headEnd/>
              <a:tailEnd/>
            </a:ln>
          </p:spPr>
          <p:txBody>
            <a:bodyPr/>
            <a:lstStyle/>
            <a:p>
              <a:endParaRPr lang="en-US" dirty="0"/>
            </a:p>
          </p:txBody>
        </p:sp>
        <p:sp>
          <p:nvSpPr>
            <p:cNvPr id="48287" name="Freeform 186"/>
            <p:cNvSpPr>
              <a:spLocks/>
            </p:cNvSpPr>
            <p:nvPr/>
          </p:nvSpPr>
          <p:spPr bwMode="auto">
            <a:xfrm>
              <a:off x="1611" y="1670"/>
              <a:ext cx="61" cy="30"/>
            </a:xfrm>
            <a:custGeom>
              <a:avLst/>
              <a:gdLst>
                <a:gd name="T0" fmla="*/ 60 w 61"/>
                <a:gd name="T1" fmla="*/ 21 h 30"/>
                <a:gd name="T2" fmla="*/ 55 w 61"/>
                <a:gd name="T3" fmla="*/ 19 h 30"/>
                <a:gd name="T4" fmla="*/ 51 w 61"/>
                <a:gd name="T5" fmla="*/ 18 h 30"/>
                <a:gd name="T6" fmla="*/ 46 w 61"/>
                <a:gd name="T7" fmla="*/ 15 h 30"/>
                <a:gd name="T8" fmla="*/ 39 w 61"/>
                <a:gd name="T9" fmla="*/ 12 h 30"/>
                <a:gd name="T10" fmla="*/ 32 w 61"/>
                <a:gd name="T11" fmla="*/ 8 h 30"/>
                <a:gd name="T12" fmla="*/ 22 w 61"/>
                <a:gd name="T13" fmla="*/ 5 h 30"/>
                <a:gd name="T14" fmla="*/ 13 w 61"/>
                <a:gd name="T15" fmla="*/ 2 h 30"/>
                <a:gd name="T16" fmla="*/ 2 w 61"/>
                <a:gd name="T17" fmla="*/ 0 h 30"/>
                <a:gd name="T18" fmla="*/ 0 w 61"/>
                <a:gd name="T19" fmla="*/ 8 h 30"/>
                <a:gd name="T20" fmla="*/ 10 w 61"/>
                <a:gd name="T21" fmla="*/ 11 h 30"/>
                <a:gd name="T22" fmla="*/ 19 w 61"/>
                <a:gd name="T23" fmla="*/ 13 h 30"/>
                <a:gd name="T24" fmla="*/ 27 w 61"/>
                <a:gd name="T25" fmla="*/ 16 h 30"/>
                <a:gd name="T26" fmla="*/ 35 w 61"/>
                <a:gd name="T27" fmla="*/ 19 h 30"/>
                <a:gd name="T28" fmla="*/ 40 w 61"/>
                <a:gd name="T29" fmla="*/ 22 h 30"/>
                <a:gd name="T30" fmla="*/ 47 w 61"/>
                <a:gd name="T31" fmla="*/ 26 h 30"/>
                <a:gd name="T32" fmla="*/ 53 w 61"/>
                <a:gd name="T33" fmla="*/ 27 h 30"/>
                <a:gd name="T34" fmla="*/ 58 w 61"/>
                <a:gd name="T35" fmla="*/ 29 h 30"/>
                <a:gd name="T36" fmla="*/ 60 w 61"/>
                <a:gd name="T37" fmla="*/ 21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30"/>
                <a:gd name="T59" fmla="*/ 61 w 61"/>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30">
                  <a:moveTo>
                    <a:pt x="60" y="21"/>
                  </a:moveTo>
                  <a:lnTo>
                    <a:pt x="55" y="19"/>
                  </a:lnTo>
                  <a:lnTo>
                    <a:pt x="51" y="18"/>
                  </a:lnTo>
                  <a:lnTo>
                    <a:pt x="46" y="15"/>
                  </a:lnTo>
                  <a:lnTo>
                    <a:pt x="39" y="12"/>
                  </a:lnTo>
                  <a:lnTo>
                    <a:pt x="32" y="8"/>
                  </a:lnTo>
                  <a:lnTo>
                    <a:pt x="22" y="5"/>
                  </a:lnTo>
                  <a:lnTo>
                    <a:pt x="13" y="2"/>
                  </a:lnTo>
                  <a:lnTo>
                    <a:pt x="2" y="0"/>
                  </a:lnTo>
                  <a:lnTo>
                    <a:pt x="0" y="8"/>
                  </a:lnTo>
                  <a:lnTo>
                    <a:pt x="10" y="11"/>
                  </a:lnTo>
                  <a:lnTo>
                    <a:pt x="19" y="13"/>
                  </a:lnTo>
                  <a:lnTo>
                    <a:pt x="27" y="16"/>
                  </a:lnTo>
                  <a:lnTo>
                    <a:pt x="35" y="19"/>
                  </a:lnTo>
                  <a:lnTo>
                    <a:pt x="40" y="22"/>
                  </a:lnTo>
                  <a:lnTo>
                    <a:pt x="47" y="26"/>
                  </a:lnTo>
                  <a:lnTo>
                    <a:pt x="53" y="27"/>
                  </a:lnTo>
                  <a:lnTo>
                    <a:pt x="58" y="29"/>
                  </a:lnTo>
                  <a:lnTo>
                    <a:pt x="60" y="21"/>
                  </a:lnTo>
                </a:path>
              </a:pathLst>
            </a:custGeom>
            <a:solidFill>
              <a:srgbClr val="000000"/>
            </a:solidFill>
            <a:ln w="12700" cap="rnd">
              <a:noFill/>
              <a:round/>
              <a:headEnd/>
              <a:tailEnd/>
            </a:ln>
          </p:spPr>
          <p:txBody>
            <a:bodyPr/>
            <a:lstStyle/>
            <a:p>
              <a:endParaRPr lang="en-US" dirty="0"/>
            </a:p>
          </p:txBody>
        </p:sp>
        <p:sp>
          <p:nvSpPr>
            <p:cNvPr id="48288" name="Freeform 187"/>
            <p:cNvSpPr>
              <a:spLocks/>
            </p:cNvSpPr>
            <p:nvPr/>
          </p:nvSpPr>
          <p:spPr bwMode="auto">
            <a:xfrm>
              <a:off x="1675" y="1695"/>
              <a:ext cx="99" cy="17"/>
            </a:xfrm>
            <a:custGeom>
              <a:avLst/>
              <a:gdLst>
                <a:gd name="T0" fmla="*/ 96 w 99"/>
                <a:gd name="T1" fmla="*/ 3 h 17"/>
                <a:gd name="T2" fmla="*/ 95 w 99"/>
                <a:gd name="T3" fmla="*/ 3 h 17"/>
                <a:gd name="T4" fmla="*/ 84 w 99"/>
                <a:gd name="T5" fmla="*/ 4 h 17"/>
                <a:gd name="T6" fmla="*/ 73 w 99"/>
                <a:gd name="T7" fmla="*/ 6 h 17"/>
                <a:gd name="T8" fmla="*/ 61 w 99"/>
                <a:gd name="T9" fmla="*/ 6 h 17"/>
                <a:gd name="T10" fmla="*/ 49 w 99"/>
                <a:gd name="T11" fmla="*/ 6 h 17"/>
                <a:gd name="T12" fmla="*/ 38 w 99"/>
                <a:gd name="T13" fmla="*/ 4 h 17"/>
                <a:gd name="T14" fmla="*/ 26 w 99"/>
                <a:gd name="T15" fmla="*/ 3 h 17"/>
                <a:gd name="T16" fmla="*/ 14 w 99"/>
                <a:gd name="T17" fmla="*/ 1 h 17"/>
                <a:gd name="T18" fmla="*/ 2 w 99"/>
                <a:gd name="T19" fmla="*/ 0 h 17"/>
                <a:gd name="T20" fmla="*/ 0 w 99"/>
                <a:gd name="T21" fmla="*/ 9 h 17"/>
                <a:gd name="T22" fmla="*/ 12 w 99"/>
                <a:gd name="T23" fmla="*/ 11 h 17"/>
                <a:gd name="T24" fmla="*/ 25 w 99"/>
                <a:gd name="T25" fmla="*/ 12 h 17"/>
                <a:gd name="T26" fmla="*/ 36 w 99"/>
                <a:gd name="T27" fmla="*/ 14 h 17"/>
                <a:gd name="T28" fmla="*/ 49 w 99"/>
                <a:gd name="T29" fmla="*/ 16 h 17"/>
                <a:gd name="T30" fmla="*/ 61 w 99"/>
                <a:gd name="T31" fmla="*/ 16 h 17"/>
                <a:gd name="T32" fmla="*/ 73 w 99"/>
                <a:gd name="T33" fmla="*/ 16 h 17"/>
                <a:gd name="T34" fmla="*/ 85 w 99"/>
                <a:gd name="T35" fmla="*/ 14 h 17"/>
                <a:gd name="T36" fmla="*/ 98 w 99"/>
                <a:gd name="T37" fmla="*/ 12 h 17"/>
                <a:gd name="T38" fmla="*/ 97 w 99"/>
                <a:gd name="T39" fmla="*/ 12 h 17"/>
                <a:gd name="T40" fmla="*/ 96 w 99"/>
                <a:gd name="T41" fmla="*/ 3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9"/>
                <a:gd name="T64" fmla="*/ 0 h 17"/>
                <a:gd name="T65" fmla="*/ 99 w 9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9" h="17">
                  <a:moveTo>
                    <a:pt x="96" y="3"/>
                  </a:moveTo>
                  <a:lnTo>
                    <a:pt x="95" y="3"/>
                  </a:lnTo>
                  <a:lnTo>
                    <a:pt x="84" y="4"/>
                  </a:lnTo>
                  <a:lnTo>
                    <a:pt x="73" y="6"/>
                  </a:lnTo>
                  <a:lnTo>
                    <a:pt x="61" y="6"/>
                  </a:lnTo>
                  <a:lnTo>
                    <a:pt x="49" y="6"/>
                  </a:lnTo>
                  <a:lnTo>
                    <a:pt x="38" y="4"/>
                  </a:lnTo>
                  <a:lnTo>
                    <a:pt x="26" y="3"/>
                  </a:lnTo>
                  <a:lnTo>
                    <a:pt x="14" y="1"/>
                  </a:lnTo>
                  <a:lnTo>
                    <a:pt x="2" y="0"/>
                  </a:lnTo>
                  <a:lnTo>
                    <a:pt x="0" y="9"/>
                  </a:lnTo>
                  <a:lnTo>
                    <a:pt x="12" y="11"/>
                  </a:lnTo>
                  <a:lnTo>
                    <a:pt x="25" y="12"/>
                  </a:lnTo>
                  <a:lnTo>
                    <a:pt x="36" y="14"/>
                  </a:lnTo>
                  <a:lnTo>
                    <a:pt x="49" y="16"/>
                  </a:lnTo>
                  <a:lnTo>
                    <a:pt x="61" y="16"/>
                  </a:lnTo>
                  <a:lnTo>
                    <a:pt x="73" y="16"/>
                  </a:lnTo>
                  <a:lnTo>
                    <a:pt x="85" y="14"/>
                  </a:lnTo>
                  <a:lnTo>
                    <a:pt x="98" y="12"/>
                  </a:lnTo>
                  <a:lnTo>
                    <a:pt x="97" y="12"/>
                  </a:lnTo>
                  <a:lnTo>
                    <a:pt x="96" y="3"/>
                  </a:lnTo>
                </a:path>
              </a:pathLst>
            </a:custGeom>
            <a:solidFill>
              <a:srgbClr val="000000"/>
            </a:solidFill>
            <a:ln w="12700" cap="rnd">
              <a:noFill/>
              <a:round/>
              <a:headEnd/>
              <a:tailEnd/>
            </a:ln>
          </p:spPr>
          <p:txBody>
            <a:bodyPr/>
            <a:lstStyle/>
            <a:p>
              <a:endParaRPr lang="en-US" dirty="0"/>
            </a:p>
          </p:txBody>
        </p:sp>
        <p:sp>
          <p:nvSpPr>
            <p:cNvPr id="48289" name="Freeform 188"/>
            <p:cNvSpPr>
              <a:spLocks/>
            </p:cNvSpPr>
            <p:nvPr/>
          </p:nvSpPr>
          <p:spPr bwMode="auto">
            <a:xfrm>
              <a:off x="1777" y="1675"/>
              <a:ext cx="50" cy="28"/>
            </a:xfrm>
            <a:custGeom>
              <a:avLst/>
              <a:gdLst>
                <a:gd name="T0" fmla="*/ 45 w 50"/>
                <a:gd name="T1" fmla="*/ 0 h 28"/>
                <a:gd name="T2" fmla="*/ 39 w 50"/>
                <a:gd name="T3" fmla="*/ 2 h 28"/>
                <a:gd name="T4" fmla="*/ 33 w 50"/>
                <a:gd name="T5" fmla="*/ 5 h 28"/>
                <a:gd name="T6" fmla="*/ 28 w 50"/>
                <a:gd name="T7" fmla="*/ 8 h 28"/>
                <a:gd name="T8" fmla="*/ 22 w 50"/>
                <a:gd name="T9" fmla="*/ 11 h 28"/>
                <a:gd name="T10" fmla="*/ 16 w 50"/>
                <a:gd name="T11" fmla="*/ 14 h 28"/>
                <a:gd name="T12" fmla="*/ 11 w 50"/>
                <a:gd name="T13" fmla="*/ 16 h 28"/>
                <a:gd name="T14" fmla="*/ 5 w 50"/>
                <a:gd name="T15" fmla="*/ 17 h 28"/>
                <a:gd name="T16" fmla="*/ 0 w 50"/>
                <a:gd name="T17" fmla="*/ 19 h 28"/>
                <a:gd name="T18" fmla="*/ 1 w 50"/>
                <a:gd name="T19" fmla="*/ 27 h 28"/>
                <a:gd name="T20" fmla="*/ 8 w 50"/>
                <a:gd name="T21" fmla="*/ 25 h 28"/>
                <a:gd name="T22" fmla="*/ 15 w 50"/>
                <a:gd name="T23" fmla="*/ 23 h 28"/>
                <a:gd name="T24" fmla="*/ 20 w 50"/>
                <a:gd name="T25" fmla="*/ 21 h 28"/>
                <a:gd name="T26" fmla="*/ 26 w 50"/>
                <a:gd name="T27" fmla="*/ 18 h 28"/>
                <a:gd name="T28" fmla="*/ 32 w 50"/>
                <a:gd name="T29" fmla="*/ 16 h 28"/>
                <a:gd name="T30" fmla="*/ 38 w 50"/>
                <a:gd name="T31" fmla="*/ 12 h 28"/>
                <a:gd name="T32" fmla="*/ 44 w 50"/>
                <a:gd name="T33" fmla="*/ 9 h 28"/>
                <a:gd name="T34" fmla="*/ 49 w 50"/>
                <a:gd name="T35" fmla="*/ 7 h 28"/>
                <a:gd name="T36" fmla="*/ 45 w 50"/>
                <a:gd name="T37" fmla="*/ 0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0"/>
                <a:gd name="T58" fmla="*/ 0 h 28"/>
                <a:gd name="T59" fmla="*/ 50 w 50"/>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0" h="28">
                  <a:moveTo>
                    <a:pt x="45" y="0"/>
                  </a:moveTo>
                  <a:lnTo>
                    <a:pt x="39" y="2"/>
                  </a:lnTo>
                  <a:lnTo>
                    <a:pt x="33" y="5"/>
                  </a:lnTo>
                  <a:lnTo>
                    <a:pt x="28" y="8"/>
                  </a:lnTo>
                  <a:lnTo>
                    <a:pt x="22" y="11"/>
                  </a:lnTo>
                  <a:lnTo>
                    <a:pt x="16" y="14"/>
                  </a:lnTo>
                  <a:lnTo>
                    <a:pt x="11" y="16"/>
                  </a:lnTo>
                  <a:lnTo>
                    <a:pt x="5" y="17"/>
                  </a:lnTo>
                  <a:lnTo>
                    <a:pt x="0" y="19"/>
                  </a:lnTo>
                  <a:lnTo>
                    <a:pt x="1" y="27"/>
                  </a:lnTo>
                  <a:lnTo>
                    <a:pt x="8" y="25"/>
                  </a:lnTo>
                  <a:lnTo>
                    <a:pt x="15" y="23"/>
                  </a:lnTo>
                  <a:lnTo>
                    <a:pt x="20" y="21"/>
                  </a:lnTo>
                  <a:lnTo>
                    <a:pt x="26" y="18"/>
                  </a:lnTo>
                  <a:lnTo>
                    <a:pt x="32" y="16"/>
                  </a:lnTo>
                  <a:lnTo>
                    <a:pt x="38" y="12"/>
                  </a:lnTo>
                  <a:lnTo>
                    <a:pt x="44" y="9"/>
                  </a:lnTo>
                  <a:lnTo>
                    <a:pt x="49" y="7"/>
                  </a:lnTo>
                  <a:lnTo>
                    <a:pt x="45" y="0"/>
                  </a:lnTo>
                </a:path>
              </a:pathLst>
            </a:custGeom>
            <a:solidFill>
              <a:srgbClr val="000000"/>
            </a:solidFill>
            <a:ln w="12700" cap="rnd">
              <a:noFill/>
              <a:round/>
              <a:headEnd/>
              <a:tailEnd/>
            </a:ln>
          </p:spPr>
          <p:txBody>
            <a:bodyPr/>
            <a:lstStyle/>
            <a:p>
              <a:endParaRPr lang="en-US" dirty="0"/>
            </a:p>
          </p:txBody>
        </p:sp>
        <p:sp>
          <p:nvSpPr>
            <p:cNvPr id="48290" name="Freeform 189"/>
            <p:cNvSpPr>
              <a:spLocks/>
            </p:cNvSpPr>
            <p:nvPr/>
          </p:nvSpPr>
          <p:spPr bwMode="auto">
            <a:xfrm>
              <a:off x="1827" y="1661"/>
              <a:ext cx="46" cy="17"/>
            </a:xfrm>
            <a:custGeom>
              <a:avLst/>
              <a:gdLst>
                <a:gd name="T0" fmla="*/ 36 w 46"/>
                <a:gd name="T1" fmla="*/ 0 h 17"/>
                <a:gd name="T2" fmla="*/ 34 w 46"/>
                <a:gd name="T3" fmla="*/ 2 h 17"/>
                <a:gd name="T4" fmla="*/ 31 w 46"/>
                <a:gd name="T5" fmla="*/ 4 h 17"/>
                <a:gd name="T6" fmla="*/ 27 w 46"/>
                <a:gd name="T7" fmla="*/ 4 h 17"/>
                <a:gd name="T8" fmla="*/ 22 w 46"/>
                <a:gd name="T9" fmla="*/ 6 h 17"/>
                <a:gd name="T10" fmla="*/ 18 w 46"/>
                <a:gd name="T11" fmla="*/ 6 h 17"/>
                <a:gd name="T12" fmla="*/ 11 w 46"/>
                <a:gd name="T13" fmla="*/ 7 h 17"/>
                <a:gd name="T14" fmla="*/ 6 w 46"/>
                <a:gd name="T15" fmla="*/ 8 h 17"/>
                <a:gd name="T16" fmla="*/ 0 w 46"/>
                <a:gd name="T17" fmla="*/ 10 h 17"/>
                <a:gd name="T18" fmla="*/ 4 w 46"/>
                <a:gd name="T19" fmla="*/ 16 h 17"/>
                <a:gd name="T20" fmla="*/ 9 w 46"/>
                <a:gd name="T21" fmla="*/ 15 h 17"/>
                <a:gd name="T22" fmla="*/ 13 w 46"/>
                <a:gd name="T23" fmla="*/ 14 h 17"/>
                <a:gd name="T24" fmla="*/ 19 w 46"/>
                <a:gd name="T25" fmla="*/ 14 h 17"/>
                <a:gd name="T26" fmla="*/ 24 w 46"/>
                <a:gd name="T27" fmla="*/ 13 h 17"/>
                <a:gd name="T28" fmla="*/ 30 w 46"/>
                <a:gd name="T29" fmla="*/ 12 h 17"/>
                <a:gd name="T30" fmla="*/ 35 w 46"/>
                <a:gd name="T31" fmla="*/ 10 h 17"/>
                <a:gd name="T32" fmla="*/ 40 w 46"/>
                <a:gd name="T33" fmla="*/ 8 h 17"/>
                <a:gd name="T34" fmla="*/ 45 w 46"/>
                <a:gd name="T35" fmla="*/ 4 h 17"/>
                <a:gd name="T36" fmla="*/ 36 w 46"/>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7"/>
                <a:gd name="T59" fmla="*/ 46 w 4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7">
                  <a:moveTo>
                    <a:pt x="36" y="0"/>
                  </a:moveTo>
                  <a:lnTo>
                    <a:pt x="34" y="2"/>
                  </a:lnTo>
                  <a:lnTo>
                    <a:pt x="31" y="4"/>
                  </a:lnTo>
                  <a:lnTo>
                    <a:pt x="27" y="4"/>
                  </a:lnTo>
                  <a:lnTo>
                    <a:pt x="22" y="6"/>
                  </a:lnTo>
                  <a:lnTo>
                    <a:pt x="18" y="6"/>
                  </a:lnTo>
                  <a:lnTo>
                    <a:pt x="11" y="7"/>
                  </a:lnTo>
                  <a:lnTo>
                    <a:pt x="6" y="8"/>
                  </a:lnTo>
                  <a:lnTo>
                    <a:pt x="0" y="10"/>
                  </a:lnTo>
                  <a:lnTo>
                    <a:pt x="4" y="16"/>
                  </a:lnTo>
                  <a:lnTo>
                    <a:pt x="9" y="15"/>
                  </a:lnTo>
                  <a:lnTo>
                    <a:pt x="13" y="14"/>
                  </a:lnTo>
                  <a:lnTo>
                    <a:pt x="19" y="14"/>
                  </a:lnTo>
                  <a:lnTo>
                    <a:pt x="24" y="13"/>
                  </a:lnTo>
                  <a:lnTo>
                    <a:pt x="30" y="12"/>
                  </a:lnTo>
                  <a:lnTo>
                    <a:pt x="35" y="10"/>
                  </a:lnTo>
                  <a:lnTo>
                    <a:pt x="40" y="8"/>
                  </a:lnTo>
                  <a:lnTo>
                    <a:pt x="45" y="4"/>
                  </a:lnTo>
                  <a:lnTo>
                    <a:pt x="36" y="0"/>
                  </a:lnTo>
                </a:path>
              </a:pathLst>
            </a:custGeom>
            <a:solidFill>
              <a:srgbClr val="000000"/>
            </a:solidFill>
            <a:ln w="12700" cap="rnd">
              <a:noFill/>
              <a:round/>
              <a:headEnd/>
              <a:tailEnd/>
            </a:ln>
          </p:spPr>
          <p:txBody>
            <a:bodyPr/>
            <a:lstStyle/>
            <a:p>
              <a:endParaRPr lang="en-US" dirty="0"/>
            </a:p>
          </p:txBody>
        </p:sp>
        <p:sp>
          <p:nvSpPr>
            <p:cNvPr id="48291" name="Freeform 190"/>
            <p:cNvSpPr>
              <a:spLocks/>
            </p:cNvSpPr>
            <p:nvPr/>
          </p:nvSpPr>
          <p:spPr bwMode="auto">
            <a:xfrm>
              <a:off x="1868" y="1624"/>
              <a:ext cx="17" cy="38"/>
            </a:xfrm>
            <a:custGeom>
              <a:avLst/>
              <a:gdLst>
                <a:gd name="T0" fmla="*/ 3 w 17"/>
                <a:gd name="T1" fmla="*/ 8 h 38"/>
                <a:gd name="T2" fmla="*/ 5 w 17"/>
                <a:gd name="T3" fmla="*/ 9 h 38"/>
                <a:gd name="T4" fmla="*/ 6 w 17"/>
                <a:gd name="T5" fmla="*/ 11 h 38"/>
                <a:gd name="T6" fmla="*/ 6 w 17"/>
                <a:gd name="T7" fmla="*/ 15 h 38"/>
                <a:gd name="T8" fmla="*/ 6 w 17"/>
                <a:gd name="T9" fmla="*/ 18 h 38"/>
                <a:gd name="T10" fmla="*/ 5 w 17"/>
                <a:gd name="T11" fmla="*/ 22 h 38"/>
                <a:gd name="T12" fmla="*/ 4 w 17"/>
                <a:gd name="T13" fmla="*/ 26 h 38"/>
                <a:gd name="T14" fmla="*/ 2 w 17"/>
                <a:gd name="T15" fmla="*/ 29 h 38"/>
                <a:gd name="T16" fmla="*/ 0 w 17"/>
                <a:gd name="T17" fmla="*/ 32 h 38"/>
                <a:gd name="T18" fmla="*/ 8 w 17"/>
                <a:gd name="T19" fmla="*/ 37 h 38"/>
                <a:gd name="T20" fmla="*/ 9 w 17"/>
                <a:gd name="T21" fmla="*/ 34 h 38"/>
                <a:gd name="T22" fmla="*/ 12 w 17"/>
                <a:gd name="T23" fmla="*/ 29 h 38"/>
                <a:gd name="T24" fmla="*/ 14 w 17"/>
                <a:gd name="T25" fmla="*/ 24 h 38"/>
                <a:gd name="T26" fmla="*/ 14 w 17"/>
                <a:gd name="T27" fmla="*/ 19 h 38"/>
                <a:gd name="T28" fmla="*/ 16 w 17"/>
                <a:gd name="T29" fmla="*/ 15 h 38"/>
                <a:gd name="T30" fmla="*/ 14 w 17"/>
                <a:gd name="T31" fmla="*/ 9 h 38"/>
                <a:gd name="T32" fmla="*/ 12 w 17"/>
                <a:gd name="T33" fmla="*/ 4 h 38"/>
                <a:gd name="T34" fmla="*/ 8 w 17"/>
                <a:gd name="T35" fmla="*/ 0 h 38"/>
                <a:gd name="T36" fmla="*/ 3 w 17"/>
                <a:gd name="T37" fmla="*/ 8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8"/>
                <a:gd name="T59" fmla="*/ 17 w 17"/>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8">
                  <a:moveTo>
                    <a:pt x="3" y="8"/>
                  </a:moveTo>
                  <a:lnTo>
                    <a:pt x="5" y="9"/>
                  </a:lnTo>
                  <a:lnTo>
                    <a:pt x="6" y="11"/>
                  </a:lnTo>
                  <a:lnTo>
                    <a:pt x="6" y="15"/>
                  </a:lnTo>
                  <a:lnTo>
                    <a:pt x="6" y="18"/>
                  </a:lnTo>
                  <a:lnTo>
                    <a:pt x="5" y="22"/>
                  </a:lnTo>
                  <a:lnTo>
                    <a:pt x="4" y="26"/>
                  </a:lnTo>
                  <a:lnTo>
                    <a:pt x="2" y="29"/>
                  </a:lnTo>
                  <a:lnTo>
                    <a:pt x="0" y="32"/>
                  </a:lnTo>
                  <a:lnTo>
                    <a:pt x="8" y="37"/>
                  </a:lnTo>
                  <a:lnTo>
                    <a:pt x="9" y="34"/>
                  </a:lnTo>
                  <a:lnTo>
                    <a:pt x="12" y="29"/>
                  </a:lnTo>
                  <a:lnTo>
                    <a:pt x="14" y="24"/>
                  </a:lnTo>
                  <a:lnTo>
                    <a:pt x="14" y="19"/>
                  </a:lnTo>
                  <a:lnTo>
                    <a:pt x="16" y="15"/>
                  </a:lnTo>
                  <a:lnTo>
                    <a:pt x="14" y="9"/>
                  </a:lnTo>
                  <a:lnTo>
                    <a:pt x="12" y="4"/>
                  </a:lnTo>
                  <a:lnTo>
                    <a:pt x="8" y="0"/>
                  </a:lnTo>
                  <a:lnTo>
                    <a:pt x="3" y="8"/>
                  </a:lnTo>
                </a:path>
              </a:pathLst>
            </a:custGeom>
            <a:solidFill>
              <a:srgbClr val="000000"/>
            </a:solidFill>
            <a:ln w="12700" cap="rnd">
              <a:noFill/>
              <a:round/>
              <a:headEnd/>
              <a:tailEnd/>
            </a:ln>
          </p:spPr>
          <p:txBody>
            <a:bodyPr/>
            <a:lstStyle/>
            <a:p>
              <a:endParaRPr lang="en-US" dirty="0"/>
            </a:p>
          </p:txBody>
        </p:sp>
        <p:sp>
          <p:nvSpPr>
            <p:cNvPr id="48292" name="Freeform 191"/>
            <p:cNvSpPr>
              <a:spLocks/>
            </p:cNvSpPr>
            <p:nvPr/>
          </p:nvSpPr>
          <p:spPr bwMode="auto">
            <a:xfrm>
              <a:off x="1854" y="1620"/>
              <a:ext cx="19" cy="17"/>
            </a:xfrm>
            <a:custGeom>
              <a:avLst/>
              <a:gdLst>
                <a:gd name="T0" fmla="*/ 2 w 19"/>
                <a:gd name="T1" fmla="*/ 13 h 17"/>
                <a:gd name="T2" fmla="*/ 5 w 19"/>
                <a:gd name="T3" fmla="*/ 11 h 17"/>
                <a:gd name="T4" fmla="*/ 8 w 19"/>
                <a:gd name="T5" fmla="*/ 11 h 17"/>
                <a:gd name="T6" fmla="*/ 11 w 19"/>
                <a:gd name="T7" fmla="*/ 13 h 17"/>
                <a:gd name="T8" fmla="*/ 14 w 19"/>
                <a:gd name="T9" fmla="*/ 16 h 17"/>
                <a:gd name="T10" fmla="*/ 18 w 19"/>
                <a:gd name="T11" fmla="*/ 4 h 17"/>
                <a:gd name="T12" fmla="*/ 14 w 19"/>
                <a:gd name="T13" fmla="*/ 2 h 17"/>
                <a:gd name="T14" fmla="*/ 10 w 19"/>
                <a:gd name="T15" fmla="*/ 0 h 17"/>
                <a:gd name="T16" fmla="*/ 4 w 19"/>
                <a:gd name="T17" fmla="*/ 0 h 17"/>
                <a:gd name="T18" fmla="*/ 0 w 19"/>
                <a:gd name="T19" fmla="*/ 0 h 17"/>
                <a:gd name="T20" fmla="*/ 2 w 19"/>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7"/>
                <a:gd name="T35" fmla="*/ 19 w 19"/>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7">
                  <a:moveTo>
                    <a:pt x="2" y="13"/>
                  </a:moveTo>
                  <a:lnTo>
                    <a:pt x="5" y="11"/>
                  </a:lnTo>
                  <a:lnTo>
                    <a:pt x="8" y="11"/>
                  </a:lnTo>
                  <a:lnTo>
                    <a:pt x="11" y="13"/>
                  </a:lnTo>
                  <a:lnTo>
                    <a:pt x="14" y="16"/>
                  </a:lnTo>
                  <a:lnTo>
                    <a:pt x="18" y="4"/>
                  </a:lnTo>
                  <a:lnTo>
                    <a:pt x="14" y="2"/>
                  </a:lnTo>
                  <a:lnTo>
                    <a:pt x="10" y="0"/>
                  </a:lnTo>
                  <a:lnTo>
                    <a:pt x="4" y="0"/>
                  </a:lnTo>
                  <a:lnTo>
                    <a:pt x="0" y="0"/>
                  </a:lnTo>
                  <a:lnTo>
                    <a:pt x="2" y="13"/>
                  </a:lnTo>
                </a:path>
              </a:pathLst>
            </a:custGeom>
            <a:solidFill>
              <a:srgbClr val="000000"/>
            </a:solidFill>
            <a:ln w="12700" cap="rnd">
              <a:noFill/>
              <a:round/>
              <a:headEnd/>
              <a:tailEnd/>
            </a:ln>
          </p:spPr>
          <p:txBody>
            <a:bodyPr/>
            <a:lstStyle/>
            <a:p>
              <a:endParaRPr lang="en-US" dirty="0"/>
            </a:p>
          </p:txBody>
        </p:sp>
        <p:sp>
          <p:nvSpPr>
            <p:cNvPr id="48293" name="Freeform 192"/>
            <p:cNvSpPr>
              <a:spLocks/>
            </p:cNvSpPr>
            <p:nvPr/>
          </p:nvSpPr>
          <p:spPr bwMode="auto">
            <a:xfrm>
              <a:off x="1773" y="1620"/>
              <a:ext cx="79" cy="32"/>
            </a:xfrm>
            <a:custGeom>
              <a:avLst/>
              <a:gdLst>
                <a:gd name="T0" fmla="*/ 1 w 79"/>
                <a:gd name="T1" fmla="*/ 31 h 32"/>
                <a:gd name="T2" fmla="*/ 12 w 79"/>
                <a:gd name="T3" fmla="*/ 29 h 32"/>
                <a:gd name="T4" fmla="*/ 22 w 79"/>
                <a:gd name="T5" fmla="*/ 28 h 32"/>
                <a:gd name="T6" fmla="*/ 32 w 79"/>
                <a:gd name="T7" fmla="*/ 24 h 32"/>
                <a:gd name="T8" fmla="*/ 42 w 79"/>
                <a:gd name="T9" fmla="*/ 21 h 32"/>
                <a:gd name="T10" fmla="*/ 50 w 79"/>
                <a:gd name="T11" fmla="*/ 18 h 32"/>
                <a:gd name="T12" fmla="*/ 60 w 79"/>
                <a:gd name="T13" fmla="*/ 14 h 32"/>
                <a:gd name="T14" fmla="*/ 69 w 79"/>
                <a:gd name="T15" fmla="*/ 12 h 32"/>
                <a:gd name="T16" fmla="*/ 78 w 79"/>
                <a:gd name="T17" fmla="*/ 9 h 32"/>
                <a:gd name="T18" fmla="*/ 75 w 79"/>
                <a:gd name="T19" fmla="*/ 0 h 32"/>
                <a:gd name="T20" fmla="*/ 65 w 79"/>
                <a:gd name="T21" fmla="*/ 3 h 32"/>
                <a:gd name="T22" fmla="*/ 56 w 79"/>
                <a:gd name="T23" fmla="*/ 7 h 32"/>
                <a:gd name="T24" fmla="*/ 46 w 79"/>
                <a:gd name="T25" fmla="*/ 10 h 32"/>
                <a:gd name="T26" fmla="*/ 37 w 79"/>
                <a:gd name="T27" fmla="*/ 13 h 32"/>
                <a:gd name="T28" fmla="*/ 27 w 79"/>
                <a:gd name="T29" fmla="*/ 17 h 32"/>
                <a:gd name="T30" fmla="*/ 20 w 79"/>
                <a:gd name="T31" fmla="*/ 19 h 32"/>
                <a:gd name="T32" fmla="*/ 10 w 79"/>
                <a:gd name="T33" fmla="*/ 21 h 32"/>
                <a:gd name="T34" fmla="*/ 0 w 79"/>
                <a:gd name="T35" fmla="*/ 22 h 32"/>
                <a:gd name="T36" fmla="*/ 1 w 79"/>
                <a:gd name="T37" fmla="*/ 22 h 32"/>
                <a:gd name="T38" fmla="*/ 1 w 79"/>
                <a:gd name="T39" fmla="*/ 31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
                <a:gd name="T61" fmla="*/ 0 h 32"/>
                <a:gd name="T62" fmla="*/ 79 w 79"/>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 h="32">
                  <a:moveTo>
                    <a:pt x="1" y="31"/>
                  </a:moveTo>
                  <a:lnTo>
                    <a:pt x="12" y="29"/>
                  </a:lnTo>
                  <a:lnTo>
                    <a:pt x="22" y="28"/>
                  </a:lnTo>
                  <a:lnTo>
                    <a:pt x="32" y="24"/>
                  </a:lnTo>
                  <a:lnTo>
                    <a:pt x="42" y="21"/>
                  </a:lnTo>
                  <a:lnTo>
                    <a:pt x="50" y="18"/>
                  </a:lnTo>
                  <a:lnTo>
                    <a:pt x="60" y="14"/>
                  </a:lnTo>
                  <a:lnTo>
                    <a:pt x="69" y="12"/>
                  </a:lnTo>
                  <a:lnTo>
                    <a:pt x="78" y="9"/>
                  </a:lnTo>
                  <a:lnTo>
                    <a:pt x="75" y="0"/>
                  </a:lnTo>
                  <a:lnTo>
                    <a:pt x="65" y="3"/>
                  </a:lnTo>
                  <a:lnTo>
                    <a:pt x="56" y="7"/>
                  </a:lnTo>
                  <a:lnTo>
                    <a:pt x="46" y="10"/>
                  </a:lnTo>
                  <a:lnTo>
                    <a:pt x="37" y="13"/>
                  </a:lnTo>
                  <a:lnTo>
                    <a:pt x="27" y="17"/>
                  </a:lnTo>
                  <a:lnTo>
                    <a:pt x="20" y="19"/>
                  </a:lnTo>
                  <a:lnTo>
                    <a:pt x="10" y="21"/>
                  </a:lnTo>
                  <a:lnTo>
                    <a:pt x="0" y="22"/>
                  </a:lnTo>
                  <a:lnTo>
                    <a:pt x="1" y="22"/>
                  </a:lnTo>
                  <a:lnTo>
                    <a:pt x="1" y="31"/>
                  </a:lnTo>
                </a:path>
              </a:pathLst>
            </a:custGeom>
            <a:solidFill>
              <a:srgbClr val="000000"/>
            </a:solidFill>
            <a:ln w="12700" cap="rnd">
              <a:noFill/>
              <a:round/>
              <a:headEnd/>
              <a:tailEnd/>
            </a:ln>
          </p:spPr>
          <p:txBody>
            <a:bodyPr/>
            <a:lstStyle/>
            <a:p>
              <a:endParaRPr lang="en-US" dirty="0"/>
            </a:p>
          </p:txBody>
        </p:sp>
        <p:sp>
          <p:nvSpPr>
            <p:cNvPr id="48294" name="Freeform 193"/>
            <p:cNvSpPr>
              <a:spLocks/>
            </p:cNvSpPr>
            <p:nvPr/>
          </p:nvSpPr>
          <p:spPr bwMode="auto">
            <a:xfrm>
              <a:off x="1696" y="1622"/>
              <a:ext cx="73" cy="30"/>
            </a:xfrm>
            <a:custGeom>
              <a:avLst/>
              <a:gdLst>
                <a:gd name="T0" fmla="*/ 0 w 73"/>
                <a:gd name="T1" fmla="*/ 7 h 30"/>
                <a:gd name="T2" fmla="*/ 7 w 73"/>
                <a:gd name="T3" fmla="*/ 12 h 30"/>
                <a:gd name="T4" fmla="*/ 16 w 73"/>
                <a:gd name="T5" fmla="*/ 16 h 30"/>
                <a:gd name="T6" fmla="*/ 25 w 73"/>
                <a:gd name="T7" fmla="*/ 20 h 30"/>
                <a:gd name="T8" fmla="*/ 33 w 73"/>
                <a:gd name="T9" fmla="*/ 22 h 30"/>
                <a:gd name="T10" fmla="*/ 42 w 73"/>
                <a:gd name="T11" fmla="*/ 26 h 30"/>
                <a:gd name="T12" fmla="*/ 52 w 73"/>
                <a:gd name="T13" fmla="*/ 27 h 30"/>
                <a:gd name="T14" fmla="*/ 61 w 73"/>
                <a:gd name="T15" fmla="*/ 29 h 30"/>
                <a:gd name="T16" fmla="*/ 72 w 73"/>
                <a:gd name="T17" fmla="*/ 29 h 30"/>
                <a:gd name="T18" fmla="*/ 72 w 73"/>
                <a:gd name="T19" fmla="*/ 20 h 30"/>
                <a:gd name="T20" fmla="*/ 63 w 73"/>
                <a:gd name="T21" fmla="*/ 20 h 30"/>
                <a:gd name="T22" fmla="*/ 53 w 73"/>
                <a:gd name="T23" fmla="*/ 19 h 30"/>
                <a:gd name="T24" fmla="*/ 45 w 73"/>
                <a:gd name="T25" fmla="*/ 17 h 30"/>
                <a:gd name="T26" fmla="*/ 38 w 73"/>
                <a:gd name="T27" fmla="*/ 15 h 30"/>
                <a:gd name="T28" fmla="*/ 30 w 73"/>
                <a:gd name="T29" fmla="*/ 12 h 30"/>
                <a:gd name="T30" fmla="*/ 22 w 73"/>
                <a:gd name="T31" fmla="*/ 8 h 30"/>
                <a:gd name="T32" fmla="*/ 14 w 73"/>
                <a:gd name="T33" fmla="*/ 4 h 30"/>
                <a:gd name="T34" fmla="*/ 6 w 73"/>
                <a:gd name="T35" fmla="*/ 0 h 30"/>
                <a:gd name="T36" fmla="*/ 6 w 73"/>
                <a:gd name="T37" fmla="*/ 1 h 30"/>
                <a:gd name="T38" fmla="*/ 0 w 73"/>
                <a:gd name="T39" fmla="*/ 7 h 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3"/>
                <a:gd name="T61" fmla="*/ 0 h 30"/>
                <a:gd name="T62" fmla="*/ 73 w 73"/>
                <a:gd name="T63" fmla="*/ 30 h 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3" h="30">
                  <a:moveTo>
                    <a:pt x="0" y="7"/>
                  </a:moveTo>
                  <a:lnTo>
                    <a:pt x="7" y="12"/>
                  </a:lnTo>
                  <a:lnTo>
                    <a:pt x="16" y="16"/>
                  </a:lnTo>
                  <a:lnTo>
                    <a:pt x="25" y="20"/>
                  </a:lnTo>
                  <a:lnTo>
                    <a:pt x="33" y="22"/>
                  </a:lnTo>
                  <a:lnTo>
                    <a:pt x="42" y="26"/>
                  </a:lnTo>
                  <a:lnTo>
                    <a:pt x="52" y="27"/>
                  </a:lnTo>
                  <a:lnTo>
                    <a:pt x="61" y="29"/>
                  </a:lnTo>
                  <a:lnTo>
                    <a:pt x="72" y="29"/>
                  </a:lnTo>
                  <a:lnTo>
                    <a:pt x="72" y="20"/>
                  </a:lnTo>
                  <a:lnTo>
                    <a:pt x="63" y="20"/>
                  </a:lnTo>
                  <a:lnTo>
                    <a:pt x="53" y="19"/>
                  </a:lnTo>
                  <a:lnTo>
                    <a:pt x="45" y="17"/>
                  </a:lnTo>
                  <a:lnTo>
                    <a:pt x="38" y="15"/>
                  </a:lnTo>
                  <a:lnTo>
                    <a:pt x="30" y="12"/>
                  </a:lnTo>
                  <a:lnTo>
                    <a:pt x="22" y="8"/>
                  </a:lnTo>
                  <a:lnTo>
                    <a:pt x="14" y="4"/>
                  </a:lnTo>
                  <a:lnTo>
                    <a:pt x="6" y="0"/>
                  </a:lnTo>
                  <a:lnTo>
                    <a:pt x="6" y="1"/>
                  </a:lnTo>
                  <a:lnTo>
                    <a:pt x="0" y="7"/>
                  </a:lnTo>
                </a:path>
              </a:pathLst>
            </a:custGeom>
            <a:solidFill>
              <a:srgbClr val="000000"/>
            </a:solidFill>
            <a:ln w="12700" cap="rnd">
              <a:noFill/>
              <a:round/>
              <a:headEnd/>
              <a:tailEnd/>
            </a:ln>
          </p:spPr>
          <p:txBody>
            <a:bodyPr/>
            <a:lstStyle/>
            <a:p>
              <a:endParaRPr lang="en-US" dirty="0"/>
            </a:p>
          </p:txBody>
        </p:sp>
        <p:sp>
          <p:nvSpPr>
            <p:cNvPr id="48295" name="Freeform 194"/>
            <p:cNvSpPr>
              <a:spLocks/>
            </p:cNvSpPr>
            <p:nvPr/>
          </p:nvSpPr>
          <p:spPr bwMode="auto">
            <a:xfrm>
              <a:off x="1692" y="1615"/>
              <a:ext cx="17" cy="17"/>
            </a:xfrm>
            <a:custGeom>
              <a:avLst/>
              <a:gdLst>
                <a:gd name="T0" fmla="*/ 14 w 17"/>
                <a:gd name="T1" fmla="*/ 0 h 17"/>
                <a:gd name="T2" fmla="*/ 10 w 17"/>
                <a:gd name="T3" fmla="*/ 1 h 17"/>
                <a:gd name="T4" fmla="*/ 6 w 17"/>
                <a:gd name="T5" fmla="*/ 1 h 17"/>
                <a:gd name="T6" fmla="*/ 0 w 17"/>
                <a:gd name="T7" fmla="*/ 8 h 17"/>
                <a:gd name="T8" fmla="*/ 4 w 17"/>
                <a:gd name="T9" fmla="*/ 16 h 17"/>
                <a:gd name="T10" fmla="*/ 12 w 17"/>
                <a:gd name="T11" fmla="*/ 8 h 17"/>
                <a:gd name="T12" fmla="*/ 12 w 17"/>
                <a:gd name="T13" fmla="*/ 10 h 17"/>
                <a:gd name="T14" fmla="*/ 12 w 17"/>
                <a:gd name="T15" fmla="*/ 12 h 17"/>
                <a:gd name="T16" fmla="*/ 14 w 17"/>
                <a:gd name="T17" fmla="*/ 12 h 17"/>
                <a:gd name="T18" fmla="*/ 14 w 17"/>
                <a:gd name="T19" fmla="*/ 10 h 17"/>
                <a:gd name="T20" fmla="*/ 16 w 17"/>
                <a:gd name="T21" fmla="*/ 10 h 17"/>
                <a:gd name="T22" fmla="*/ 14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4" y="0"/>
                  </a:moveTo>
                  <a:lnTo>
                    <a:pt x="10" y="1"/>
                  </a:lnTo>
                  <a:lnTo>
                    <a:pt x="6" y="1"/>
                  </a:lnTo>
                  <a:lnTo>
                    <a:pt x="0" y="8"/>
                  </a:lnTo>
                  <a:lnTo>
                    <a:pt x="4" y="16"/>
                  </a:lnTo>
                  <a:lnTo>
                    <a:pt x="12" y="8"/>
                  </a:lnTo>
                  <a:lnTo>
                    <a:pt x="12" y="10"/>
                  </a:lnTo>
                  <a:lnTo>
                    <a:pt x="12" y="12"/>
                  </a:lnTo>
                  <a:lnTo>
                    <a:pt x="14" y="12"/>
                  </a:lnTo>
                  <a:lnTo>
                    <a:pt x="14" y="10"/>
                  </a:lnTo>
                  <a:lnTo>
                    <a:pt x="16" y="10"/>
                  </a:lnTo>
                  <a:lnTo>
                    <a:pt x="14" y="0"/>
                  </a:lnTo>
                </a:path>
              </a:pathLst>
            </a:custGeom>
            <a:solidFill>
              <a:srgbClr val="000000"/>
            </a:solidFill>
            <a:ln w="12700" cap="rnd">
              <a:noFill/>
              <a:round/>
              <a:headEnd/>
              <a:tailEnd/>
            </a:ln>
          </p:spPr>
          <p:txBody>
            <a:bodyPr/>
            <a:lstStyle/>
            <a:p>
              <a:endParaRPr lang="en-US" dirty="0"/>
            </a:p>
          </p:txBody>
        </p:sp>
        <p:sp>
          <p:nvSpPr>
            <p:cNvPr id="48296" name="Freeform 195"/>
            <p:cNvSpPr>
              <a:spLocks/>
            </p:cNvSpPr>
            <p:nvPr/>
          </p:nvSpPr>
          <p:spPr bwMode="auto">
            <a:xfrm>
              <a:off x="1704" y="1611"/>
              <a:ext cx="118" cy="17"/>
            </a:xfrm>
            <a:custGeom>
              <a:avLst/>
              <a:gdLst>
                <a:gd name="T0" fmla="*/ 117 w 118"/>
                <a:gd name="T1" fmla="*/ 2 h 17"/>
                <a:gd name="T2" fmla="*/ 102 w 118"/>
                <a:gd name="T3" fmla="*/ 2 h 17"/>
                <a:gd name="T4" fmla="*/ 88 w 118"/>
                <a:gd name="T5" fmla="*/ 0 h 17"/>
                <a:gd name="T6" fmla="*/ 73 w 118"/>
                <a:gd name="T7" fmla="*/ 0 h 17"/>
                <a:gd name="T8" fmla="*/ 59 w 118"/>
                <a:gd name="T9" fmla="*/ 0 h 17"/>
                <a:gd name="T10" fmla="*/ 45 w 118"/>
                <a:gd name="T11" fmla="*/ 2 h 17"/>
                <a:gd name="T12" fmla="*/ 30 w 118"/>
                <a:gd name="T13" fmla="*/ 2 h 17"/>
                <a:gd name="T14" fmla="*/ 15 w 118"/>
                <a:gd name="T15" fmla="*/ 4 h 17"/>
                <a:gd name="T16" fmla="*/ 0 w 118"/>
                <a:gd name="T17" fmla="*/ 4 h 17"/>
                <a:gd name="T18" fmla="*/ 2 w 118"/>
                <a:gd name="T19" fmla="*/ 16 h 17"/>
                <a:gd name="T20" fmla="*/ 16 w 118"/>
                <a:gd name="T21" fmla="*/ 14 h 17"/>
                <a:gd name="T22" fmla="*/ 30 w 118"/>
                <a:gd name="T23" fmla="*/ 14 h 17"/>
                <a:gd name="T24" fmla="*/ 45 w 118"/>
                <a:gd name="T25" fmla="*/ 14 h 17"/>
                <a:gd name="T26" fmla="*/ 59 w 118"/>
                <a:gd name="T27" fmla="*/ 12 h 17"/>
                <a:gd name="T28" fmla="*/ 73 w 118"/>
                <a:gd name="T29" fmla="*/ 12 h 17"/>
                <a:gd name="T30" fmla="*/ 88 w 118"/>
                <a:gd name="T31" fmla="*/ 12 h 17"/>
                <a:gd name="T32" fmla="*/ 102 w 118"/>
                <a:gd name="T33" fmla="*/ 14 h 17"/>
                <a:gd name="T34" fmla="*/ 117 w 118"/>
                <a:gd name="T35" fmla="*/ 14 h 17"/>
                <a:gd name="T36" fmla="*/ 117 w 118"/>
                <a:gd name="T37" fmla="*/ 2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8"/>
                <a:gd name="T58" fmla="*/ 0 h 17"/>
                <a:gd name="T59" fmla="*/ 118 w 118"/>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8" h="17">
                  <a:moveTo>
                    <a:pt x="117" y="2"/>
                  </a:moveTo>
                  <a:lnTo>
                    <a:pt x="102" y="2"/>
                  </a:lnTo>
                  <a:lnTo>
                    <a:pt x="88" y="0"/>
                  </a:lnTo>
                  <a:lnTo>
                    <a:pt x="73" y="0"/>
                  </a:lnTo>
                  <a:lnTo>
                    <a:pt x="59" y="0"/>
                  </a:lnTo>
                  <a:lnTo>
                    <a:pt x="45" y="2"/>
                  </a:lnTo>
                  <a:lnTo>
                    <a:pt x="30" y="2"/>
                  </a:lnTo>
                  <a:lnTo>
                    <a:pt x="15" y="4"/>
                  </a:lnTo>
                  <a:lnTo>
                    <a:pt x="0" y="4"/>
                  </a:lnTo>
                  <a:lnTo>
                    <a:pt x="2" y="16"/>
                  </a:lnTo>
                  <a:lnTo>
                    <a:pt x="16" y="14"/>
                  </a:lnTo>
                  <a:lnTo>
                    <a:pt x="30" y="14"/>
                  </a:lnTo>
                  <a:lnTo>
                    <a:pt x="45" y="14"/>
                  </a:lnTo>
                  <a:lnTo>
                    <a:pt x="59" y="12"/>
                  </a:lnTo>
                  <a:lnTo>
                    <a:pt x="73" y="12"/>
                  </a:lnTo>
                  <a:lnTo>
                    <a:pt x="88" y="12"/>
                  </a:lnTo>
                  <a:lnTo>
                    <a:pt x="102" y="14"/>
                  </a:lnTo>
                  <a:lnTo>
                    <a:pt x="117" y="14"/>
                  </a:lnTo>
                  <a:lnTo>
                    <a:pt x="117" y="2"/>
                  </a:lnTo>
                </a:path>
              </a:pathLst>
            </a:custGeom>
            <a:solidFill>
              <a:srgbClr val="000000"/>
            </a:solidFill>
            <a:ln w="12700" cap="rnd">
              <a:noFill/>
              <a:round/>
              <a:headEnd/>
              <a:tailEnd/>
            </a:ln>
          </p:spPr>
          <p:txBody>
            <a:bodyPr/>
            <a:lstStyle/>
            <a:p>
              <a:endParaRPr lang="en-US" dirty="0"/>
            </a:p>
          </p:txBody>
        </p:sp>
        <p:sp>
          <p:nvSpPr>
            <p:cNvPr id="48297" name="Freeform 196"/>
            <p:cNvSpPr>
              <a:spLocks/>
            </p:cNvSpPr>
            <p:nvPr/>
          </p:nvSpPr>
          <p:spPr bwMode="auto">
            <a:xfrm>
              <a:off x="1827" y="1608"/>
              <a:ext cx="48" cy="17"/>
            </a:xfrm>
            <a:custGeom>
              <a:avLst/>
              <a:gdLst>
                <a:gd name="T0" fmla="*/ 40 w 48"/>
                <a:gd name="T1" fmla="*/ 0 h 17"/>
                <a:gd name="T2" fmla="*/ 36 w 48"/>
                <a:gd name="T3" fmla="*/ 2 h 17"/>
                <a:gd name="T4" fmla="*/ 33 w 48"/>
                <a:gd name="T5" fmla="*/ 4 h 17"/>
                <a:gd name="T6" fmla="*/ 28 w 48"/>
                <a:gd name="T7" fmla="*/ 5 h 17"/>
                <a:gd name="T8" fmla="*/ 24 w 48"/>
                <a:gd name="T9" fmla="*/ 5 h 17"/>
                <a:gd name="T10" fmla="*/ 18 w 48"/>
                <a:gd name="T11" fmla="*/ 5 h 17"/>
                <a:gd name="T12" fmla="*/ 12 w 48"/>
                <a:gd name="T13" fmla="*/ 5 h 17"/>
                <a:gd name="T14" fmla="*/ 5 w 48"/>
                <a:gd name="T15" fmla="*/ 5 h 17"/>
                <a:gd name="T16" fmla="*/ 0 w 48"/>
                <a:gd name="T17" fmla="*/ 4 h 17"/>
                <a:gd name="T18" fmla="*/ 0 w 48"/>
                <a:gd name="T19" fmla="*/ 14 h 17"/>
                <a:gd name="T20" fmla="*/ 5 w 48"/>
                <a:gd name="T21" fmla="*/ 14 h 17"/>
                <a:gd name="T22" fmla="*/ 12 w 48"/>
                <a:gd name="T23" fmla="*/ 14 h 17"/>
                <a:gd name="T24" fmla="*/ 18 w 48"/>
                <a:gd name="T25" fmla="*/ 16 h 17"/>
                <a:gd name="T26" fmla="*/ 24 w 48"/>
                <a:gd name="T27" fmla="*/ 14 h 17"/>
                <a:gd name="T28" fmla="*/ 30 w 48"/>
                <a:gd name="T29" fmla="*/ 14 h 17"/>
                <a:gd name="T30" fmla="*/ 36 w 48"/>
                <a:gd name="T31" fmla="*/ 14 h 17"/>
                <a:gd name="T32" fmla="*/ 43 w 48"/>
                <a:gd name="T33" fmla="*/ 11 h 17"/>
                <a:gd name="T34" fmla="*/ 47 w 48"/>
                <a:gd name="T35" fmla="*/ 7 h 17"/>
                <a:gd name="T36" fmla="*/ 47 w 48"/>
                <a:gd name="T37" fmla="*/ 5 h 17"/>
                <a:gd name="T38" fmla="*/ 40 w 48"/>
                <a:gd name="T39" fmla="*/ 0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8"/>
                <a:gd name="T61" fmla="*/ 0 h 17"/>
                <a:gd name="T62" fmla="*/ 48 w 48"/>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8" h="17">
                  <a:moveTo>
                    <a:pt x="40" y="0"/>
                  </a:moveTo>
                  <a:lnTo>
                    <a:pt x="36" y="2"/>
                  </a:lnTo>
                  <a:lnTo>
                    <a:pt x="33" y="4"/>
                  </a:lnTo>
                  <a:lnTo>
                    <a:pt x="28" y="5"/>
                  </a:lnTo>
                  <a:lnTo>
                    <a:pt x="24" y="5"/>
                  </a:lnTo>
                  <a:lnTo>
                    <a:pt x="18" y="5"/>
                  </a:lnTo>
                  <a:lnTo>
                    <a:pt x="12" y="5"/>
                  </a:lnTo>
                  <a:lnTo>
                    <a:pt x="5" y="5"/>
                  </a:lnTo>
                  <a:lnTo>
                    <a:pt x="0" y="4"/>
                  </a:lnTo>
                  <a:lnTo>
                    <a:pt x="0" y="14"/>
                  </a:lnTo>
                  <a:lnTo>
                    <a:pt x="5" y="14"/>
                  </a:lnTo>
                  <a:lnTo>
                    <a:pt x="12" y="14"/>
                  </a:lnTo>
                  <a:lnTo>
                    <a:pt x="18" y="16"/>
                  </a:lnTo>
                  <a:lnTo>
                    <a:pt x="24" y="14"/>
                  </a:lnTo>
                  <a:lnTo>
                    <a:pt x="30" y="14"/>
                  </a:lnTo>
                  <a:lnTo>
                    <a:pt x="36" y="14"/>
                  </a:lnTo>
                  <a:lnTo>
                    <a:pt x="43" y="11"/>
                  </a:lnTo>
                  <a:lnTo>
                    <a:pt x="47" y="7"/>
                  </a:lnTo>
                  <a:lnTo>
                    <a:pt x="47" y="5"/>
                  </a:lnTo>
                  <a:lnTo>
                    <a:pt x="40" y="0"/>
                  </a:lnTo>
                </a:path>
              </a:pathLst>
            </a:custGeom>
            <a:solidFill>
              <a:srgbClr val="000000"/>
            </a:solidFill>
            <a:ln w="12700" cap="rnd">
              <a:noFill/>
              <a:round/>
              <a:headEnd/>
              <a:tailEnd/>
            </a:ln>
          </p:spPr>
          <p:txBody>
            <a:bodyPr/>
            <a:lstStyle/>
            <a:p>
              <a:endParaRPr lang="en-US" dirty="0"/>
            </a:p>
          </p:txBody>
        </p:sp>
        <p:sp>
          <p:nvSpPr>
            <p:cNvPr id="48298" name="Freeform 197"/>
            <p:cNvSpPr>
              <a:spLocks/>
            </p:cNvSpPr>
            <p:nvPr/>
          </p:nvSpPr>
          <p:spPr bwMode="auto">
            <a:xfrm>
              <a:off x="1862" y="1551"/>
              <a:ext cx="21" cy="58"/>
            </a:xfrm>
            <a:custGeom>
              <a:avLst/>
              <a:gdLst>
                <a:gd name="T0" fmla="*/ 7 w 21"/>
                <a:gd name="T1" fmla="*/ 7 h 58"/>
                <a:gd name="T2" fmla="*/ 0 w 21"/>
                <a:gd name="T3" fmla="*/ 6 h 58"/>
                <a:gd name="T4" fmla="*/ 4 w 21"/>
                <a:gd name="T5" fmla="*/ 13 h 58"/>
                <a:gd name="T6" fmla="*/ 7 w 21"/>
                <a:gd name="T7" fmla="*/ 18 h 58"/>
                <a:gd name="T8" fmla="*/ 8 w 21"/>
                <a:gd name="T9" fmla="*/ 24 h 58"/>
                <a:gd name="T10" fmla="*/ 11 w 21"/>
                <a:gd name="T11" fmla="*/ 31 h 58"/>
                <a:gd name="T12" fmla="*/ 11 w 21"/>
                <a:gd name="T13" fmla="*/ 37 h 58"/>
                <a:gd name="T14" fmla="*/ 11 w 21"/>
                <a:gd name="T15" fmla="*/ 43 h 58"/>
                <a:gd name="T16" fmla="*/ 9 w 21"/>
                <a:gd name="T17" fmla="*/ 48 h 58"/>
                <a:gd name="T18" fmla="*/ 8 w 21"/>
                <a:gd name="T19" fmla="*/ 52 h 58"/>
                <a:gd name="T20" fmla="*/ 14 w 21"/>
                <a:gd name="T21" fmla="*/ 57 h 58"/>
                <a:gd name="T22" fmla="*/ 18 w 21"/>
                <a:gd name="T23" fmla="*/ 52 h 58"/>
                <a:gd name="T24" fmla="*/ 19 w 21"/>
                <a:gd name="T25" fmla="*/ 44 h 58"/>
                <a:gd name="T26" fmla="*/ 20 w 21"/>
                <a:gd name="T27" fmla="*/ 37 h 58"/>
                <a:gd name="T28" fmla="*/ 19 w 21"/>
                <a:gd name="T29" fmla="*/ 29 h 58"/>
                <a:gd name="T30" fmla="*/ 17 w 21"/>
                <a:gd name="T31" fmla="*/ 21 h 58"/>
                <a:gd name="T32" fmla="*/ 14 w 21"/>
                <a:gd name="T33" fmla="*/ 14 h 58"/>
                <a:gd name="T34" fmla="*/ 11 w 21"/>
                <a:gd name="T35" fmla="*/ 7 h 58"/>
                <a:gd name="T36" fmla="*/ 8 w 21"/>
                <a:gd name="T37" fmla="*/ 1 h 58"/>
                <a:gd name="T38" fmla="*/ 1 w 21"/>
                <a:gd name="T39" fmla="*/ 0 h 58"/>
                <a:gd name="T40" fmla="*/ 7 w 21"/>
                <a:gd name="T41" fmla="*/ 7 h 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58"/>
                <a:gd name="T65" fmla="*/ 21 w 21"/>
                <a:gd name="T66" fmla="*/ 58 h 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58">
                  <a:moveTo>
                    <a:pt x="7" y="7"/>
                  </a:moveTo>
                  <a:lnTo>
                    <a:pt x="0" y="6"/>
                  </a:lnTo>
                  <a:lnTo>
                    <a:pt x="4" y="13"/>
                  </a:lnTo>
                  <a:lnTo>
                    <a:pt x="7" y="18"/>
                  </a:lnTo>
                  <a:lnTo>
                    <a:pt x="8" y="24"/>
                  </a:lnTo>
                  <a:lnTo>
                    <a:pt x="11" y="31"/>
                  </a:lnTo>
                  <a:lnTo>
                    <a:pt x="11" y="37"/>
                  </a:lnTo>
                  <a:lnTo>
                    <a:pt x="11" y="43"/>
                  </a:lnTo>
                  <a:lnTo>
                    <a:pt x="9" y="48"/>
                  </a:lnTo>
                  <a:lnTo>
                    <a:pt x="8" y="52"/>
                  </a:lnTo>
                  <a:lnTo>
                    <a:pt x="14" y="57"/>
                  </a:lnTo>
                  <a:lnTo>
                    <a:pt x="18" y="52"/>
                  </a:lnTo>
                  <a:lnTo>
                    <a:pt x="19" y="44"/>
                  </a:lnTo>
                  <a:lnTo>
                    <a:pt x="20" y="37"/>
                  </a:lnTo>
                  <a:lnTo>
                    <a:pt x="19" y="29"/>
                  </a:lnTo>
                  <a:lnTo>
                    <a:pt x="17" y="21"/>
                  </a:lnTo>
                  <a:lnTo>
                    <a:pt x="14" y="14"/>
                  </a:lnTo>
                  <a:lnTo>
                    <a:pt x="11" y="7"/>
                  </a:lnTo>
                  <a:lnTo>
                    <a:pt x="8" y="1"/>
                  </a:lnTo>
                  <a:lnTo>
                    <a:pt x="1" y="0"/>
                  </a:lnTo>
                  <a:lnTo>
                    <a:pt x="7" y="7"/>
                  </a:lnTo>
                </a:path>
              </a:pathLst>
            </a:custGeom>
            <a:solidFill>
              <a:srgbClr val="000000"/>
            </a:solidFill>
            <a:ln w="12700" cap="rnd">
              <a:noFill/>
              <a:round/>
              <a:headEnd/>
              <a:tailEnd/>
            </a:ln>
          </p:spPr>
          <p:txBody>
            <a:bodyPr/>
            <a:lstStyle/>
            <a:p>
              <a:endParaRPr lang="en-US" dirty="0"/>
            </a:p>
          </p:txBody>
        </p:sp>
        <p:sp>
          <p:nvSpPr>
            <p:cNvPr id="48299" name="Freeform 198"/>
            <p:cNvSpPr>
              <a:spLocks/>
            </p:cNvSpPr>
            <p:nvPr/>
          </p:nvSpPr>
          <p:spPr bwMode="auto">
            <a:xfrm>
              <a:off x="1856" y="1550"/>
              <a:ext cx="17" cy="17"/>
            </a:xfrm>
            <a:custGeom>
              <a:avLst/>
              <a:gdLst>
                <a:gd name="T0" fmla="*/ 7 w 17"/>
                <a:gd name="T1" fmla="*/ 16 h 17"/>
                <a:gd name="T2" fmla="*/ 12 w 17"/>
                <a:gd name="T3" fmla="*/ 9 h 17"/>
                <a:gd name="T4" fmla="*/ 8 w 17"/>
                <a:gd name="T5" fmla="*/ 11 h 17"/>
                <a:gd name="T6" fmla="*/ 16 w 17"/>
                <a:gd name="T7" fmla="*/ 11 h 17"/>
                <a:gd name="T8" fmla="*/ 7 w 17"/>
                <a:gd name="T9" fmla="*/ 2 h 17"/>
                <a:gd name="T10" fmla="*/ 8 w 17"/>
                <a:gd name="T11" fmla="*/ 0 h 17"/>
                <a:gd name="T12" fmla="*/ 1 w 17"/>
                <a:gd name="T13" fmla="*/ 2 h 17"/>
                <a:gd name="T14" fmla="*/ 0 w 17"/>
                <a:gd name="T15" fmla="*/ 9 h 17"/>
                <a:gd name="T16" fmla="*/ 7 w 17"/>
                <a:gd name="T17" fmla="*/ 2 h 17"/>
                <a:gd name="T18" fmla="*/ 7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7" y="16"/>
                  </a:moveTo>
                  <a:lnTo>
                    <a:pt x="12" y="9"/>
                  </a:lnTo>
                  <a:lnTo>
                    <a:pt x="8" y="11"/>
                  </a:lnTo>
                  <a:lnTo>
                    <a:pt x="16" y="11"/>
                  </a:lnTo>
                  <a:lnTo>
                    <a:pt x="7" y="2"/>
                  </a:lnTo>
                  <a:lnTo>
                    <a:pt x="8" y="0"/>
                  </a:lnTo>
                  <a:lnTo>
                    <a:pt x="1" y="2"/>
                  </a:lnTo>
                  <a:lnTo>
                    <a:pt x="0" y="9"/>
                  </a:lnTo>
                  <a:lnTo>
                    <a:pt x="7" y="2"/>
                  </a:lnTo>
                  <a:lnTo>
                    <a:pt x="7" y="16"/>
                  </a:lnTo>
                </a:path>
              </a:pathLst>
            </a:custGeom>
            <a:solidFill>
              <a:srgbClr val="000000"/>
            </a:solidFill>
            <a:ln w="12700" cap="rnd">
              <a:noFill/>
              <a:round/>
              <a:headEnd/>
              <a:tailEnd/>
            </a:ln>
          </p:spPr>
          <p:txBody>
            <a:bodyPr/>
            <a:lstStyle/>
            <a:p>
              <a:endParaRPr lang="en-US" dirty="0"/>
            </a:p>
          </p:txBody>
        </p:sp>
        <p:sp>
          <p:nvSpPr>
            <p:cNvPr id="48300" name="Freeform 199"/>
            <p:cNvSpPr>
              <a:spLocks/>
            </p:cNvSpPr>
            <p:nvPr/>
          </p:nvSpPr>
          <p:spPr bwMode="auto">
            <a:xfrm>
              <a:off x="1549" y="1703"/>
              <a:ext cx="330" cy="120"/>
            </a:xfrm>
            <a:custGeom>
              <a:avLst/>
              <a:gdLst>
                <a:gd name="T0" fmla="*/ 20 w 330"/>
                <a:gd name="T1" fmla="*/ 4 h 120"/>
                <a:gd name="T2" fmla="*/ 10 w 330"/>
                <a:gd name="T3" fmla="*/ 10 h 120"/>
                <a:gd name="T4" fmla="*/ 6 w 330"/>
                <a:gd name="T5" fmla="*/ 17 h 120"/>
                <a:gd name="T6" fmla="*/ 7 w 330"/>
                <a:gd name="T7" fmla="*/ 25 h 120"/>
                <a:gd name="T8" fmla="*/ 9 w 330"/>
                <a:gd name="T9" fmla="*/ 33 h 120"/>
                <a:gd name="T10" fmla="*/ 10 w 330"/>
                <a:gd name="T11" fmla="*/ 43 h 120"/>
                <a:gd name="T12" fmla="*/ 8 w 330"/>
                <a:gd name="T13" fmla="*/ 51 h 120"/>
                <a:gd name="T14" fmla="*/ 4 w 330"/>
                <a:gd name="T15" fmla="*/ 61 h 120"/>
                <a:gd name="T16" fmla="*/ 0 w 330"/>
                <a:gd name="T17" fmla="*/ 70 h 120"/>
                <a:gd name="T18" fmla="*/ 1 w 330"/>
                <a:gd name="T19" fmla="*/ 79 h 120"/>
                <a:gd name="T20" fmla="*/ 5 w 330"/>
                <a:gd name="T21" fmla="*/ 84 h 120"/>
                <a:gd name="T22" fmla="*/ 22 w 330"/>
                <a:gd name="T23" fmla="*/ 93 h 120"/>
                <a:gd name="T24" fmla="*/ 43 w 330"/>
                <a:gd name="T25" fmla="*/ 108 h 120"/>
                <a:gd name="T26" fmla="*/ 57 w 330"/>
                <a:gd name="T27" fmla="*/ 118 h 120"/>
                <a:gd name="T28" fmla="*/ 64 w 330"/>
                <a:gd name="T29" fmla="*/ 119 h 120"/>
                <a:gd name="T30" fmla="*/ 92 w 330"/>
                <a:gd name="T31" fmla="*/ 117 h 120"/>
                <a:gd name="T32" fmla="*/ 126 w 330"/>
                <a:gd name="T33" fmla="*/ 115 h 120"/>
                <a:gd name="T34" fmla="*/ 143 w 330"/>
                <a:gd name="T35" fmla="*/ 116 h 120"/>
                <a:gd name="T36" fmla="*/ 154 w 330"/>
                <a:gd name="T37" fmla="*/ 113 h 120"/>
                <a:gd name="T38" fmla="*/ 178 w 330"/>
                <a:gd name="T39" fmla="*/ 102 h 120"/>
                <a:gd name="T40" fmla="*/ 196 w 330"/>
                <a:gd name="T41" fmla="*/ 94 h 120"/>
                <a:gd name="T42" fmla="*/ 211 w 330"/>
                <a:gd name="T43" fmla="*/ 89 h 120"/>
                <a:gd name="T44" fmla="*/ 225 w 330"/>
                <a:gd name="T45" fmla="*/ 83 h 120"/>
                <a:gd name="T46" fmla="*/ 241 w 330"/>
                <a:gd name="T47" fmla="*/ 79 h 120"/>
                <a:gd name="T48" fmla="*/ 260 w 330"/>
                <a:gd name="T49" fmla="*/ 76 h 120"/>
                <a:gd name="T50" fmla="*/ 285 w 330"/>
                <a:gd name="T51" fmla="*/ 74 h 120"/>
                <a:gd name="T52" fmla="*/ 305 w 330"/>
                <a:gd name="T53" fmla="*/ 72 h 120"/>
                <a:gd name="T54" fmla="*/ 314 w 330"/>
                <a:gd name="T55" fmla="*/ 69 h 120"/>
                <a:gd name="T56" fmla="*/ 322 w 330"/>
                <a:gd name="T57" fmla="*/ 58 h 120"/>
                <a:gd name="T58" fmla="*/ 328 w 330"/>
                <a:gd name="T59" fmla="*/ 42 h 120"/>
                <a:gd name="T60" fmla="*/ 328 w 330"/>
                <a:gd name="T61" fmla="*/ 26 h 120"/>
                <a:gd name="T62" fmla="*/ 323 w 330"/>
                <a:gd name="T63" fmla="*/ 11 h 120"/>
                <a:gd name="T64" fmla="*/ 316 w 330"/>
                <a:gd name="T65" fmla="*/ 2 h 120"/>
                <a:gd name="T66" fmla="*/ 309 w 330"/>
                <a:gd name="T67" fmla="*/ 0 h 120"/>
                <a:gd name="T68" fmla="*/ 301 w 330"/>
                <a:gd name="T69" fmla="*/ 0 h 120"/>
                <a:gd name="T70" fmla="*/ 293 w 330"/>
                <a:gd name="T71" fmla="*/ 2 h 120"/>
                <a:gd name="T72" fmla="*/ 276 w 330"/>
                <a:gd name="T73" fmla="*/ 10 h 120"/>
                <a:gd name="T74" fmla="*/ 250 w 330"/>
                <a:gd name="T75" fmla="*/ 23 h 120"/>
                <a:gd name="T76" fmla="*/ 226 w 330"/>
                <a:gd name="T77" fmla="*/ 34 h 120"/>
                <a:gd name="T78" fmla="*/ 200 w 330"/>
                <a:gd name="T79" fmla="*/ 44 h 120"/>
                <a:gd name="T80" fmla="*/ 169 w 330"/>
                <a:gd name="T81" fmla="*/ 48 h 120"/>
                <a:gd name="T82" fmla="*/ 137 w 330"/>
                <a:gd name="T83" fmla="*/ 45 h 120"/>
                <a:gd name="T84" fmla="*/ 108 w 330"/>
                <a:gd name="T85" fmla="*/ 37 h 120"/>
                <a:gd name="T86" fmla="*/ 79 w 330"/>
                <a:gd name="T87" fmla="*/ 25 h 120"/>
                <a:gd name="T88" fmla="*/ 60 w 330"/>
                <a:gd name="T89" fmla="*/ 17 h 120"/>
                <a:gd name="T90" fmla="*/ 49 w 330"/>
                <a:gd name="T91" fmla="*/ 15 h 120"/>
                <a:gd name="T92" fmla="*/ 39 w 330"/>
                <a:gd name="T93" fmla="*/ 13 h 120"/>
                <a:gd name="T94" fmla="*/ 29 w 330"/>
                <a:gd name="T95" fmla="*/ 10 h 12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0"/>
                <a:gd name="T145" fmla="*/ 0 h 120"/>
                <a:gd name="T146" fmla="*/ 330 w 330"/>
                <a:gd name="T147" fmla="*/ 120 h 12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0" h="120">
                  <a:moveTo>
                    <a:pt x="25" y="7"/>
                  </a:moveTo>
                  <a:lnTo>
                    <a:pt x="20" y="4"/>
                  </a:lnTo>
                  <a:lnTo>
                    <a:pt x="14" y="6"/>
                  </a:lnTo>
                  <a:lnTo>
                    <a:pt x="10" y="10"/>
                  </a:lnTo>
                  <a:lnTo>
                    <a:pt x="8" y="13"/>
                  </a:lnTo>
                  <a:lnTo>
                    <a:pt x="6" y="17"/>
                  </a:lnTo>
                  <a:lnTo>
                    <a:pt x="6" y="21"/>
                  </a:lnTo>
                  <a:lnTo>
                    <a:pt x="7" y="25"/>
                  </a:lnTo>
                  <a:lnTo>
                    <a:pt x="8" y="30"/>
                  </a:lnTo>
                  <a:lnTo>
                    <a:pt x="9" y="33"/>
                  </a:lnTo>
                  <a:lnTo>
                    <a:pt x="10" y="39"/>
                  </a:lnTo>
                  <a:lnTo>
                    <a:pt x="10" y="43"/>
                  </a:lnTo>
                  <a:lnTo>
                    <a:pt x="9" y="48"/>
                  </a:lnTo>
                  <a:lnTo>
                    <a:pt x="8" y="51"/>
                  </a:lnTo>
                  <a:lnTo>
                    <a:pt x="5" y="56"/>
                  </a:lnTo>
                  <a:lnTo>
                    <a:pt x="4" y="61"/>
                  </a:lnTo>
                  <a:lnTo>
                    <a:pt x="2" y="66"/>
                  </a:lnTo>
                  <a:lnTo>
                    <a:pt x="0" y="70"/>
                  </a:lnTo>
                  <a:lnTo>
                    <a:pt x="0" y="75"/>
                  </a:lnTo>
                  <a:lnTo>
                    <a:pt x="1" y="79"/>
                  </a:lnTo>
                  <a:lnTo>
                    <a:pt x="3" y="83"/>
                  </a:lnTo>
                  <a:lnTo>
                    <a:pt x="5" y="84"/>
                  </a:lnTo>
                  <a:lnTo>
                    <a:pt x="12" y="88"/>
                  </a:lnTo>
                  <a:lnTo>
                    <a:pt x="22" y="93"/>
                  </a:lnTo>
                  <a:lnTo>
                    <a:pt x="32" y="100"/>
                  </a:lnTo>
                  <a:lnTo>
                    <a:pt x="43" y="108"/>
                  </a:lnTo>
                  <a:lnTo>
                    <a:pt x="52" y="113"/>
                  </a:lnTo>
                  <a:lnTo>
                    <a:pt x="57" y="118"/>
                  </a:lnTo>
                  <a:lnTo>
                    <a:pt x="58" y="119"/>
                  </a:lnTo>
                  <a:lnTo>
                    <a:pt x="64" y="119"/>
                  </a:lnTo>
                  <a:lnTo>
                    <a:pt x="76" y="119"/>
                  </a:lnTo>
                  <a:lnTo>
                    <a:pt x="92" y="117"/>
                  </a:lnTo>
                  <a:lnTo>
                    <a:pt x="110" y="116"/>
                  </a:lnTo>
                  <a:lnTo>
                    <a:pt x="126" y="115"/>
                  </a:lnTo>
                  <a:lnTo>
                    <a:pt x="137" y="115"/>
                  </a:lnTo>
                  <a:lnTo>
                    <a:pt x="143" y="116"/>
                  </a:lnTo>
                  <a:lnTo>
                    <a:pt x="139" y="119"/>
                  </a:lnTo>
                  <a:lnTo>
                    <a:pt x="154" y="113"/>
                  </a:lnTo>
                  <a:lnTo>
                    <a:pt x="167" y="108"/>
                  </a:lnTo>
                  <a:lnTo>
                    <a:pt x="178" y="102"/>
                  </a:lnTo>
                  <a:lnTo>
                    <a:pt x="188" y="98"/>
                  </a:lnTo>
                  <a:lnTo>
                    <a:pt x="196" y="94"/>
                  </a:lnTo>
                  <a:lnTo>
                    <a:pt x="204" y="91"/>
                  </a:lnTo>
                  <a:lnTo>
                    <a:pt x="211" y="89"/>
                  </a:lnTo>
                  <a:lnTo>
                    <a:pt x="218" y="86"/>
                  </a:lnTo>
                  <a:lnTo>
                    <a:pt x="225" y="83"/>
                  </a:lnTo>
                  <a:lnTo>
                    <a:pt x="233" y="81"/>
                  </a:lnTo>
                  <a:lnTo>
                    <a:pt x="241" y="79"/>
                  </a:lnTo>
                  <a:lnTo>
                    <a:pt x="249" y="77"/>
                  </a:lnTo>
                  <a:lnTo>
                    <a:pt x="260" y="76"/>
                  </a:lnTo>
                  <a:lnTo>
                    <a:pt x="272" y="75"/>
                  </a:lnTo>
                  <a:lnTo>
                    <a:pt x="285" y="74"/>
                  </a:lnTo>
                  <a:lnTo>
                    <a:pt x="301" y="73"/>
                  </a:lnTo>
                  <a:lnTo>
                    <a:pt x="305" y="72"/>
                  </a:lnTo>
                  <a:lnTo>
                    <a:pt x="310" y="72"/>
                  </a:lnTo>
                  <a:lnTo>
                    <a:pt x="314" y="69"/>
                  </a:lnTo>
                  <a:lnTo>
                    <a:pt x="317" y="67"/>
                  </a:lnTo>
                  <a:lnTo>
                    <a:pt x="322" y="58"/>
                  </a:lnTo>
                  <a:lnTo>
                    <a:pt x="325" y="50"/>
                  </a:lnTo>
                  <a:lnTo>
                    <a:pt x="328" y="42"/>
                  </a:lnTo>
                  <a:lnTo>
                    <a:pt x="329" y="34"/>
                  </a:lnTo>
                  <a:lnTo>
                    <a:pt x="328" y="26"/>
                  </a:lnTo>
                  <a:lnTo>
                    <a:pt x="326" y="18"/>
                  </a:lnTo>
                  <a:lnTo>
                    <a:pt x="323" y="11"/>
                  </a:lnTo>
                  <a:lnTo>
                    <a:pt x="318" y="4"/>
                  </a:lnTo>
                  <a:lnTo>
                    <a:pt x="316" y="2"/>
                  </a:lnTo>
                  <a:lnTo>
                    <a:pt x="313" y="0"/>
                  </a:lnTo>
                  <a:lnTo>
                    <a:pt x="309" y="0"/>
                  </a:lnTo>
                  <a:lnTo>
                    <a:pt x="304" y="0"/>
                  </a:lnTo>
                  <a:lnTo>
                    <a:pt x="301" y="0"/>
                  </a:lnTo>
                  <a:lnTo>
                    <a:pt x="297" y="0"/>
                  </a:lnTo>
                  <a:lnTo>
                    <a:pt x="293" y="2"/>
                  </a:lnTo>
                  <a:lnTo>
                    <a:pt x="289" y="3"/>
                  </a:lnTo>
                  <a:lnTo>
                    <a:pt x="276" y="10"/>
                  </a:lnTo>
                  <a:lnTo>
                    <a:pt x="263" y="16"/>
                  </a:lnTo>
                  <a:lnTo>
                    <a:pt x="250" y="23"/>
                  </a:lnTo>
                  <a:lnTo>
                    <a:pt x="239" y="28"/>
                  </a:lnTo>
                  <a:lnTo>
                    <a:pt x="226" y="34"/>
                  </a:lnTo>
                  <a:lnTo>
                    <a:pt x="213" y="39"/>
                  </a:lnTo>
                  <a:lnTo>
                    <a:pt x="200" y="44"/>
                  </a:lnTo>
                  <a:lnTo>
                    <a:pt x="186" y="47"/>
                  </a:lnTo>
                  <a:lnTo>
                    <a:pt x="169" y="48"/>
                  </a:lnTo>
                  <a:lnTo>
                    <a:pt x="153" y="48"/>
                  </a:lnTo>
                  <a:lnTo>
                    <a:pt x="137" y="45"/>
                  </a:lnTo>
                  <a:lnTo>
                    <a:pt x="123" y="42"/>
                  </a:lnTo>
                  <a:lnTo>
                    <a:pt x="108" y="37"/>
                  </a:lnTo>
                  <a:lnTo>
                    <a:pt x="92" y="31"/>
                  </a:lnTo>
                  <a:lnTo>
                    <a:pt x="79" y="25"/>
                  </a:lnTo>
                  <a:lnTo>
                    <a:pt x="64" y="19"/>
                  </a:lnTo>
                  <a:lnTo>
                    <a:pt x="60" y="17"/>
                  </a:lnTo>
                  <a:lnTo>
                    <a:pt x="54" y="16"/>
                  </a:lnTo>
                  <a:lnTo>
                    <a:pt x="49" y="15"/>
                  </a:lnTo>
                  <a:lnTo>
                    <a:pt x="44" y="14"/>
                  </a:lnTo>
                  <a:lnTo>
                    <a:pt x="39" y="13"/>
                  </a:lnTo>
                  <a:lnTo>
                    <a:pt x="33" y="11"/>
                  </a:lnTo>
                  <a:lnTo>
                    <a:pt x="29" y="10"/>
                  </a:lnTo>
                  <a:lnTo>
                    <a:pt x="25" y="7"/>
                  </a:lnTo>
                </a:path>
              </a:pathLst>
            </a:custGeom>
            <a:solidFill>
              <a:srgbClr val="757575"/>
            </a:solidFill>
            <a:ln w="12700" cap="rnd">
              <a:noFill/>
              <a:round/>
              <a:headEnd/>
              <a:tailEnd/>
            </a:ln>
          </p:spPr>
          <p:txBody>
            <a:bodyPr/>
            <a:lstStyle/>
            <a:p>
              <a:endParaRPr lang="en-US" dirty="0"/>
            </a:p>
          </p:txBody>
        </p:sp>
        <p:sp>
          <p:nvSpPr>
            <p:cNvPr id="48301" name="Freeform 200"/>
            <p:cNvSpPr>
              <a:spLocks/>
            </p:cNvSpPr>
            <p:nvPr/>
          </p:nvSpPr>
          <p:spPr bwMode="auto">
            <a:xfrm>
              <a:off x="1551" y="1702"/>
              <a:ext cx="22" cy="17"/>
            </a:xfrm>
            <a:custGeom>
              <a:avLst/>
              <a:gdLst>
                <a:gd name="T0" fmla="*/ 8 w 22"/>
                <a:gd name="T1" fmla="*/ 16 h 17"/>
                <a:gd name="T2" fmla="*/ 9 w 22"/>
                <a:gd name="T3" fmla="*/ 14 h 17"/>
                <a:gd name="T4" fmla="*/ 10 w 22"/>
                <a:gd name="T5" fmla="*/ 13 h 17"/>
                <a:gd name="T6" fmla="*/ 12 w 22"/>
                <a:gd name="T7" fmla="*/ 10 h 17"/>
                <a:gd name="T8" fmla="*/ 13 w 22"/>
                <a:gd name="T9" fmla="*/ 8 h 17"/>
                <a:gd name="T10" fmla="*/ 15 w 22"/>
                <a:gd name="T11" fmla="*/ 11 h 17"/>
                <a:gd name="T12" fmla="*/ 21 w 22"/>
                <a:gd name="T13" fmla="*/ 4 h 17"/>
                <a:gd name="T14" fmla="*/ 14 w 22"/>
                <a:gd name="T15" fmla="*/ 0 h 17"/>
                <a:gd name="T16" fmla="*/ 7 w 22"/>
                <a:gd name="T17" fmla="*/ 1 h 17"/>
                <a:gd name="T18" fmla="*/ 2 w 22"/>
                <a:gd name="T19" fmla="*/ 7 h 17"/>
                <a:gd name="T20" fmla="*/ 0 w 22"/>
                <a:gd name="T21" fmla="*/ 11 h 17"/>
                <a:gd name="T22" fmla="*/ 1 w 22"/>
                <a:gd name="T23" fmla="*/ 11 h 17"/>
                <a:gd name="T24" fmla="*/ 8 w 22"/>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17"/>
                <a:gd name="T41" fmla="*/ 22 w 22"/>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17">
                  <a:moveTo>
                    <a:pt x="8" y="16"/>
                  </a:moveTo>
                  <a:lnTo>
                    <a:pt x="9" y="14"/>
                  </a:lnTo>
                  <a:lnTo>
                    <a:pt x="10" y="13"/>
                  </a:lnTo>
                  <a:lnTo>
                    <a:pt x="12" y="10"/>
                  </a:lnTo>
                  <a:lnTo>
                    <a:pt x="13" y="8"/>
                  </a:lnTo>
                  <a:lnTo>
                    <a:pt x="15" y="11"/>
                  </a:lnTo>
                  <a:lnTo>
                    <a:pt x="21" y="4"/>
                  </a:lnTo>
                  <a:lnTo>
                    <a:pt x="14" y="0"/>
                  </a:lnTo>
                  <a:lnTo>
                    <a:pt x="7" y="1"/>
                  </a:lnTo>
                  <a:lnTo>
                    <a:pt x="2" y="7"/>
                  </a:lnTo>
                  <a:lnTo>
                    <a:pt x="0" y="11"/>
                  </a:lnTo>
                  <a:lnTo>
                    <a:pt x="1" y="11"/>
                  </a:lnTo>
                  <a:lnTo>
                    <a:pt x="8" y="16"/>
                  </a:lnTo>
                </a:path>
              </a:pathLst>
            </a:custGeom>
            <a:solidFill>
              <a:srgbClr val="000000"/>
            </a:solidFill>
            <a:ln w="12700" cap="rnd">
              <a:noFill/>
              <a:round/>
              <a:headEnd/>
              <a:tailEnd/>
            </a:ln>
          </p:spPr>
          <p:txBody>
            <a:bodyPr/>
            <a:lstStyle/>
            <a:p>
              <a:endParaRPr lang="en-US" dirty="0"/>
            </a:p>
          </p:txBody>
        </p:sp>
        <p:sp>
          <p:nvSpPr>
            <p:cNvPr id="48302" name="Freeform 201"/>
            <p:cNvSpPr>
              <a:spLocks/>
            </p:cNvSpPr>
            <p:nvPr/>
          </p:nvSpPr>
          <p:spPr bwMode="auto">
            <a:xfrm>
              <a:off x="1549" y="1715"/>
              <a:ext cx="17" cy="34"/>
            </a:xfrm>
            <a:custGeom>
              <a:avLst/>
              <a:gdLst>
                <a:gd name="T0" fmla="*/ 14 w 17"/>
                <a:gd name="T1" fmla="*/ 33 h 34"/>
                <a:gd name="T2" fmla="*/ 16 w 17"/>
                <a:gd name="T3" fmla="*/ 29 h 34"/>
                <a:gd name="T4" fmla="*/ 16 w 17"/>
                <a:gd name="T5" fmla="*/ 24 h 34"/>
                <a:gd name="T6" fmla="*/ 14 w 17"/>
                <a:gd name="T7" fmla="*/ 19 h 34"/>
                <a:gd name="T8" fmla="*/ 12 w 17"/>
                <a:gd name="T9" fmla="*/ 14 h 34"/>
                <a:gd name="T10" fmla="*/ 12 w 17"/>
                <a:gd name="T11" fmla="*/ 12 h 34"/>
                <a:gd name="T12" fmla="*/ 12 w 17"/>
                <a:gd name="T13" fmla="*/ 8 h 34"/>
                <a:gd name="T14" fmla="*/ 12 w 17"/>
                <a:gd name="T15" fmla="*/ 5 h 34"/>
                <a:gd name="T16" fmla="*/ 12 w 17"/>
                <a:gd name="T17" fmla="*/ 3 h 34"/>
                <a:gd name="T18" fmla="*/ 3 w 17"/>
                <a:gd name="T19" fmla="*/ 0 h 34"/>
                <a:gd name="T20" fmla="*/ 0 w 17"/>
                <a:gd name="T21" fmla="*/ 4 h 34"/>
                <a:gd name="T22" fmla="*/ 0 w 17"/>
                <a:gd name="T23" fmla="*/ 9 h 34"/>
                <a:gd name="T24" fmla="*/ 1 w 17"/>
                <a:gd name="T25" fmla="*/ 13 h 34"/>
                <a:gd name="T26" fmla="*/ 1 w 17"/>
                <a:gd name="T27" fmla="*/ 17 h 34"/>
                <a:gd name="T28" fmla="*/ 4 w 17"/>
                <a:gd name="T29" fmla="*/ 21 h 34"/>
                <a:gd name="T30" fmla="*/ 4 w 17"/>
                <a:gd name="T31" fmla="*/ 25 h 34"/>
                <a:gd name="T32" fmla="*/ 4 w 17"/>
                <a:gd name="T33" fmla="*/ 27 h 34"/>
                <a:gd name="T34" fmla="*/ 4 w 17"/>
                <a:gd name="T35" fmla="*/ 30 h 34"/>
                <a:gd name="T36" fmla="*/ 14 w 17"/>
                <a:gd name="T37" fmla="*/ 33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4"/>
                <a:gd name="T59" fmla="*/ 17 w 17"/>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4">
                  <a:moveTo>
                    <a:pt x="14" y="33"/>
                  </a:moveTo>
                  <a:lnTo>
                    <a:pt x="16" y="29"/>
                  </a:lnTo>
                  <a:lnTo>
                    <a:pt x="16" y="24"/>
                  </a:lnTo>
                  <a:lnTo>
                    <a:pt x="14" y="19"/>
                  </a:lnTo>
                  <a:lnTo>
                    <a:pt x="12" y="14"/>
                  </a:lnTo>
                  <a:lnTo>
                    <a:pt x="12" y="12"/>
                  </a:lnTo>
                  <a:lnTo>
                    <a:pt x="12" y="8"/>
                  </a:lnTo>
                  <a:lnTo>
                    <a:pt x="12" y="5"/>
                  </a:lnTo>
                  <a:lnTo>
                    <a:pt x="12" y="3"/>
                  </a:lnTo>
                  <a:lnTo>
                    <a:pt x="3" y="0"/>
                  </a:lnTo>
                  <a:lnTo>
                    <a:pt x="0" y="4"/>
                  </a:lnTo>
                  <a:lnTo>
                    <a:pt x="0" y="9"/>
                  </a:lnTo>
                  <a:lnTo>
                    <a:pt x="1" y="13"/>
                  </a:lnTo>
                  <a:lnTo>
                    <a:pt x="1" y="17"/>
                  </a:lnTo>
                  <a:lnTo>
                    <a:pt x="4" y="21"/>
                  </a:lnTo>
                  <a:lnTo>
                    <a:pt x="4" y="25"/>
                  </a:lnTo>
                  <a:lnTo>
                    <a:pt x="4" y="27"/>
                  </a:lnTo>
                  <a:lnTo>
                    <a:pt x="4" y="30"/>
                  </a:lnTo>
                  <a:lnTo>
                    <a:pt x="14" y="33"/>
                  </a:lnTo>
                </a:path>
              </a:pathLst>
            </a:custGeom>
            <a:solidFill>
              <a:srgbClr val="000000"/>
            </a:solidFill>
            <a:ln w="12700" cap="rnd">
              <a:noFill/>
              <a:round/>
              <a:headEnd/>
              <a:tailEnd/>
            </a:ln>
          </p:spPr>
          <p:txBody>
            <a:bodyPr/>
            <a:lstStyle/>
            <a:p>
              <a:endParaRPr lang="en-US" dirty="0"/>
            </a:p>
          </p:txBody>
        </p:sp>
        <p:sp>
          <p:nvSpPr>
            <p:cNvPr id="48303" name="Freeform 202"/>
            <p:cNvSpPr>
              <a:spLocks/>
            </p:cNvSpPr>
            <p:nvPr/>
          </p:nvSpPr>
          <p:spPr bwMode="auto">
            <a:xfrm>
              <a:off x="1544" y="1751"/>
              <a:ext cx="17" cy="37"/>
            </a:xfrm>
            <a:custGeom>
              <a:avLst/>
              <a:gdLst>
                <a:gd name="T0" fmla="*/ 2 w 17"/>
                <a:gd name="T1" fmla="*/ 36 h 37"/>
                <a:gd name="T2" fmla="*/ 10 w 17"/>
                <a:gd name="T3" fmla="*/ 32 h 37"/>
                <a:gd name="T4" fmla="*/ 9 w 17"/>
                <a:gd name="T5" fmla="*/ 28 h 37"/>
                <a:gd name="T6" fmla="*/ 9 w 17"/>
                <a:gd name="T7" fmla="*/ 26 h 37"/>
                <a:gd name="T8" fmla="*/ 9 w 17"/>
                <a:gd name="T9" fmla="*/ 23 h 37"/>
                <a:gd name="T10" fmla="*/ 10 w 17"/>
                <a:gd name="T11" fmla="*/ 19 h 37"/>
                <a:gd name="T12" fmla="*/ 11 w 17"/>
                <a:gd name="T13" fmla="*/ 15 h 37"/>
                <a:gd name="T14" fmla="*/ 12 w 17"/>
                <a:gd name="T15" fmla="*/ 11 h 37"/>
                <a:gd name="T16" fmla="*/ 14 w 17"/>
                <a:gd name="T17" fmla="*/ 6 h 37"/>
                <a:gd name="T18" fmla="*/ 16 w 17"/>
                <a:gd name="T19" fmla="*/ 3 h 37"/>
                <a:gd name="T20" fmla="*/ 6 w 17"/>
                <a:gd name="T21" fmla="*/ 0 h 37"/>
                <a:gd name="T22" fmla="*/ 5 w 17"/>
                <a:gd name="T23" fmla="*/ 3 h 37"/>
                <a:gd name="T24" fmla="*/ 4 w 17"/>
                <a:gd name="T25" fmla="*/ 9 h 37"/>
                <a:gd name="T26" fmla="*/ 2 w 17"/>
                <a:gd name="T27" fmla="*/ 13 h 37"/>
                <a:gd name="T28" fmla="*/ 1 w 17"/>
                <a:gd name="T29" fmla="*/ 16 h 37"/>
                <a:gd name="T30" fmla="*/ 0 w 17"/>
                <a:gd name="T31" fmla="*/ 21 h 37"/>
                <a:gd name="T32" fmla="*/ 0 w 17"/>
                <a:gd name="T33" fmla="*/ 27 h 37"/>
                <a:gd name="T34" fmla="*/ 1 w 17"/>
                <a:gd name="T35" fmla="*/ 31 h 37"/>
                <a:gd name="T36" fmla="*/ 2 w 17"/>
                <a:gd name="T37" fmla="*/ 36 h 37"/>
                <a:gd name="T38" fmla="*/ 10 w 17"/>
                <a:gd name="T39" fmla="*/ 32 h 37"/>
                <a:gd name="T40" fmla="*/ 2 w 17"/>
                <a:gd name="T41" fmla="*/ 36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37"/>
                <a:gd name="T65" fmla="*/ 17 w 17"/>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37">
                  <a:moveTo>
                    <a:pt x="2" y="36"/>
                  </a:moveTo>
                  <a:lnTo>
                    <a:pt x="10" y="32"/>
                  </a:lnTo>
                  <a:lnTo>
                    <a:pt x="9" y="28"/>
                  </a:lnTo>
                  <a:lnTo>
                    <a:pt x="9" y="26"/>
                  </a:lnTo>
                  <a:lnTo>
                    <a:pt x="9" y="23"/>
                  </a:lnTo>
                  <a:lnTo>
                    <a:pt x="10" y="19"/>
                  </a:lnTo>
                  <a:lnTo>
                    <a:pt x="11" y="15"/>
                  </a:lnTo>
                  <a:lnTo>
                    <a:pt x="12" y="11"/>
                  </a:lnTo>
                  <a:lnTo>
                    <a:pt x="14" y="6"/>
                  </a:lnTo>
                  <a:lnTo>
                    <a:pt x="16" y="3"/>
                  </a:lnTo>
                  <a:lnTo>
                    <a:pt x="6" y="0"/>
                  </a:lnTo>
                  <a:lnTo>
                    <a:pt x="5" y="3"/>
                  </a:lnTo>
                  <a:lnTo>
                    <a:pt x="4" y="9"/>
                  </a:lnTo>
                  <a:lnTo>
                    <a:pt x="2" y="13"/>
                  </a:lnTo>
                  <a:lnTo>
                    <a:pt x="1" y="16"/>
                  </a:lnTo>
                  <a:lnTo>
                    <a:pt x="0" y="21"/>
                  </a:lnTo>
                  <a:lnTo>
                    <a:pt x="0" y="27"/>
                  </a:lnTo>
                  <a:lnTo>
                    <a:pt x="1" y="31"/>
                  </a:lnTo>
                  <a:lnTo>
                    <a:pt x="2" y="36"/>
                  </a:lnTo>
                  <a:lnTo>
                    <a:pt x="10" y="32"/>
                  </a:lnTo>
                  <a:lnTo>
                    <a:pt x="2" y="36"/>
                  </a:lnTo>
                </a:path>
              </a:pathLst>
            </a:custGeom>
            <a:solidFill>
              <a:srgbClr val="000000"/>
            </a:solidFill>
            <a:ln w="12700" cap="rnd">
              <a:noFill/>
              <a:round/>
              <a:headEnd/>
              <a:tailEnd/>
            </a:ln>
          </p:spPr>
          <p:txBody>
            <a:bodyPr/>
            <a:lstStyle/>
            <a:p>
              <a:endParaRPr lang="en-US" dirty="0"/>
            </a:p>
          </p:txBody>
        </p:sp>
        <p:sp>
          <p:nvSpPr>
            <p:cNvPr id="48304" name="Freeform 203"/>
            <p:cNvSpPr>
              <a:spLocks/>
            </p:cNvSpPr>
            <p:nvPr/>
          </p:nvSpPr>
          <p:spPr bwMode="auto">
            <a:xfrm>
              <a:off x="1547" y="1787"/>
              <a:ext cx="59" cy="42"/>
            </a:xfrm>
            <a:custGeom>
              <a:avLst/>
              <a:gdLst>
                <a:gd name="T0" fmla="*/ 57 w 59"/>
                <a:gd name="T1" fmla="*/ 31 h 42"/>
                <a:gd name="T2" fmla="*/ 53 w 59"/>
                <a:gd name="T3" fmla="*/ 41 h 42"/>
                <a:gd name="T4" fmla="*/ 58 w 59"/>
                <a:gd name="T5" fmla="*/ 31 h 42"/>
                <a:gd name="T6" fmla="*/ 53 w 59"/>
                <a:gd name="T7" fmla="*/ 28 h 42"/>
                <a:gd name="T8" fmla="*/ 44 w 59"/>
                <a:gd name="T9" fmla="*/ 21 h 42"/>
                <a:gd name="T10" fmla="*/ 35 w 59"/>
                <a:gd name="T11" fmla="*/ 15 h 42"/>
                <a:gd name="T12" fmla="*/ 24 w 59"/>
                <a:gd name="T13" fmla="*/ 8 h 42"/>
                <a:gd name="T14" fmla="*/ 15 w 59"/>
                <a:gd name="T15" fmla="*/ 3 h 42"/>
                <a:gd name="T16" fmla="*/ 9 w 59"/>
                <a:gd name="T17" fmla="*/ 0 h 42"/>
                <a:gd name="T18" fmla="*/ 0 w 59"/>
                <a:gd name="T19" fmla="*/ 5 h 42"/>
                <a:gd name="T20" fmla="*/ 9 w 59"/>
                <a:gd name="T21" fmla="*/ 1 h 42"/>
                <a:gd name="T22" fmla="*/ 5 w 59"/>
                <a:gd name="T23" fmla="*/ 8 h 42"/>
                <a:gd name="T24" fmla="*/ 9 w 59"/>
                <a:gd name="T25" fmla="*/ 10 h 42"/>
                <a:gd name="T26" fmla="*/ 19 w 59"/>
                <a:gd name="T27" fmla="*/ 16 h 42"/>
                <a:gd name="T28" fmla="*/ 29 w 59"/>
                <a:gd name="T29" fmla="*/ 23 h 42"/>
                <a:gd name="T30" fmla="*/ 39 w 59"/>
                <a:gd name="T31" fmla="*/ 29 h 42"/>
                <a:gd name="T32" fmla="*/ 47 w 59"/>
                <a:gd name="T33" fmla="*/ 34 h 42"/>
                <a:gd name="T34" fmla="*/ 51 w 59"/>
                <a:gd name="T35" fmla="*/ 38 h 42"/>
                <a:gd name="T36" fmla="*/ 57 w 59"/>
                <a:gd name="T37" fmla="*/ 31 h 42"/>
                <a:gd name="T38" fmla="*/ 53 w 59"/>
                <a:gd name="T39" fmla="*/ 41 h 42"/>
                <a:gd name="T40" fmla="*/ 57 w 59"/>
                <a:gd name="T41" fmla="*/ 3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42"/>
                <a:gd name="T65" fmla="*/ 59 w 59"/>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42">
                  <a:moveTo>
                    <a:pt x="57" y="31"/>
                  </a:moveTo>
                  <a:lnTo>
                    <a:pt x="53" y="41"/>
                  </a:lnTo>
                  <a:lnTo>
                    <a:pt x="58" y="31"/>
                  </a:lnTo>
                  <a:lnTo>
                    <a:pt x="53" y="28"/>
                  </a:lnTo>
                  <a:lnTo>
                    <a:pt x="44" y="21"/>
                  </a:lnTo>
                  <a:lnTo>
                    <a:pt x="35" y="15"/>
                  </a:lnTo>
                  <a:lnTo>
                    <a:pt x="24" y="8"/>
                  </a:lnTo>
                  <a:lnTo>
                    <a:pt x="15" y="3"/>
                  </a:lnTo>
                  <a:lnTo>
                    <a:pt x="9" y="0"/>
                  </a:lnTo>
                  <a:lnTo>
                    <a:pt x="0" y="5"/>
                  </a:lnTo>
                  <a:lnTo>
                    <a:pt x="9" y="1"/>
                  </a:lnTo>
                  <a:lnTo>
                    <a:pt x="5" y="8"/>
                  </a:lnTo>
                  <a:lnTo>
                    <a:pt x="9" y="10"/>
                  </a:lnTo>
                  <a:lnTo>
                    <a:pt x="19" y="16"/>
                  </a:lnTo>
                  <a:lnTo>
                    <a:pt x="29" y="23"/>
                  </a:lnTo>
                  <a:lnTo>
                    <a:pt x="39" y="29"/>
                  </a:lnTo>
                  <a:lnTo>
                    <a:pt x="47" y="34"/>
                  </a:lnTo>
                  <a:lnTo>
                    <a:pt x="51" y="38"/>
                  </a:lnTo>
                  <a:lnTo>
                    <a:pt x="57" y="31"/>
                  </a:lnTo>
                  <a:lnTo>
                    <a:pt x="53" y="41"/>
                  </a:lnTo>
                  <a:lnTo>
                    <a:pt x="57" y="31"/>
                  </a:lnTo>
                </a:path>
              </a:pathLst>
            </a:custGeom>
            <a:solidFill>
              <a:srgbClr val="000000"/>
            </a:solidFill>
            <a:ln w="12700" cap="rnd">
              <a:noFill/>
              <a:round/>
              <a:headEnd/>
              <a:tailEnd/>
            </a:ln>
          </p:spPr>
          <p:txBody>
            <a:bodyPr/>
            <a:lstStyle/>
            <a:p>
              <a:endParaRPr lang="en-US" dirty="0"/>
            </a:p>
          </p:txBody>
        </p:sp>
        <p:sp>
          <p:nvSpPr>
            <p:cNvPr id="48305" name="Freeform 204"/>
            <p:cNvSpPr>
              <a:spLocks/>
            </p:cNvSpPr>
            <p:nvPr/>
          </p:nvSpPr>
          <p:spPr bwMode="auto">
            <a:xfrm>
              <a:off x="1606" y="1819"/>
              <a:ext cx="89" cy="17"/>
            </a:xfrm>
            <a:custGeom>
              <a:avLst/>
              <a:gdLst>
                <a:gd name="T0" fmla="*/ 77 w 89"/>
                <a:gd name="T1" fmla="*/ 3 h 17"/>
                <a:gd name="T2" fmla="*/ 81 w 89"/>
                <a:gd name="T3" fmla="*/ 14 h 17"/>
                <a:gd name="T4" fmla="*/ 88 w 89"/>
                <a:gd name="T5" fmla="*/ 3 h 17"/>
                <a:gd name="T6" fmla="*/ 78 w 89"/>
                <a:gd name="T7" fmla="*/ 0 h 17"/>
                <a:gd name="T8" fmla="*/ 66 w 89"/>
                <a:gd name="T9" fmla="*/ 0 h 17"/>
                <a:gd name="T10" fmla="*/ 51 w 89"/>
                <a:gd name="T11" fmla="*/ 0 h 17"/>
                <a:gd name="T12" fmla="*/ 35 w 89"/>
                <a:gd name="T13" fmla="*/ 1 h 17"/>
                <a:gd name="T14" fmla="*/ 19 w 89"/>
                <a:gd name="T15" fmla="*/ 3 h 17"/>
                <a:gd name="T16" fmla="*/ 7 w 89"/>
                <a:gd name="T17" fmla="*/ 3 h 17"/>
                <a:gd name="T18" fmla="*/ 4 w 89"/>
                <a:gd name="T19" fmla="*/ 3 h 17"/>
                <a:gd name="T20" fmla="*/ 0 w 89"/>
                <a:gd name="T21" fmla="*/ 16 h 17"/>
                <a:gd name="T22" fmla="*/ 7 w 89"/>
                <a:gd name="T23" fmla="*/ 16 h 17"/>
                <a:gd name="T24" fmla="*/ 20 w 89"/>
                <a:gd name="T25" fmla="*/ 14 h 17"/>
                <a:gd name="T26" fmla="*/ 36 w 89"/>
                <a:gd name="T27" fmla="*/ 12 h 17"/>
                <a:gd name="T28" fmla="*/ 51 w 89"/>
                <a:gd name="T29" fmla="*/ 12 h 17"/>
                <a:gd name="T30" fmla="*/ 66 w 89"/>
                <a:gd name="T31" fmla="*/ 10 h 17"/>
                <a:gd name="T32" fmla="*/ 78 w 89"/>
                <a:gd name="T33" fmla="*/ 10 h 17"/>
                <a:gd name="T34" fmla="*/ 78 w 89"/>
                <a:gd name="T35" fmla="*/ 8 h 17"/>
                <a:gd name="T36" fmla="*/ 77 w 89"/>
                <a:gd name="T37" fmla="*/ 3 h 17"/>
                <a:gd name="T38" fmla="*/ 81 w 89"/>
                <a:gd name="T39" fmla="*/ 14 h 17"/>
                <a:gd name="T40" fmla="*/ 77 w 89"/>
                <a:gd name="T41" fmla="*/ 3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17"/>
                <a:gd name="T65" fmla="*/ 89 w 8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17">
                  <a:moveTo>
                    <a:pt x="77" y="3"/>
                  </a:moveTo>
                  <a:lnTo>
                    <a:pt x="81" y="14"/>
                  </a:lnTo>
                  <a:lnTo>
                    <a:pt x="88" y="3"/>
                  </a:lnTo>
                  <a:lnTo>
                    <a:pt x="78" y="0"/>
                  </a:lnTo>
                  <a:lnTo>
                    <a:pt x="66" y="0"/>
                  </a:lnTo>
                  <a:lnTo>
                    <a:pt x="51" y="0"/>
                  </a:lnTo>
                  <a:lnTo>
                    <a:pt x="35" y="1"/>
                  </a:lnTo>
                  <a:lnTo>
                    <a:pt x="19" y="3"/>
                  </a:lnTo>
                  <a:lnTo>
                    <a:pt x="7" y="3"/>
                  </a:lnTo>
                  <a:lnTo>
                    <a:pt x="4" y="3"/>
                  </a:lnTo>
                  <a:lnTo>
                    <a:pt x="0" y="16"/>
                  </a:lnTo>
                  <a:lnTo>
                    <a:pt x="7" y="16"/>
                  </a:lnTo>
                  <a:lnTo>
                    <a:pt x="20" y="14"/>
                  </a:lnTo>
                  <a:lnTo>
                    <a:pt x="36" y="12"/>
                  </a:lnTo>
                  <a:lnTo>
                    <a:pt x="51" y="12"/>
                  </a:lnTo>
                  <a:lnTo>
                    <a:pt x="66" y="10"/>
                  </a:lnTo>
                  <a:lnTo>
                    <a:pt x="78" y="10"/>
                  </a:lnTo>
                  <a:lnTo>
                    <a:pt x="78" y="8"/>
                  </a:lnTo>
                  <a:lnTo>
                    <a:pt x="77" y="3"/>
                  </a:lnTo>
                  <a:lnTo>
                    <a:pt x="81" y="14"/>
                  </a:lnTo>
                  <a:lnTo>
                    <a:pt x="77" y="3"/>
                  </a:lnTo>
                </a:path>
              </a:pathLst>
            </a:custGeom>
            <a:solidFill>
              <a:srgbClr val="000000"/>
            </a:solidFill>
            <a:ln w="12700" cap="rnd">
              <a:noFill/>
              <a:round/>
              <a:headEnd/>
              <a:tailEnd/>
            </a:ln>
          </p:spPr>
          <p:txBody>
            <a:bodyPr/>
            <a:lstStyle/>
            <a:p>
              <a:endParaRPr lang="en-US" dirty="0"/>
            </a:p>
          </p:txBody>
        </p:sp>
        <p:sp>
          <p:nvSpPr>
            <p:cNvPr id="48306" name="Freeform 205"/>
            <p:cNvSpPr>
              <a:spLocks/>
            </p:cNvSpPr>
            <p:nvPr/>
          </p:nvSpPr>
          <p:spPr bwMode="auto">
            <a:xfrm>
              <a:off x="1688" y="1775"/>
              <a:ext cx="162" cy="52"/>
            </a:xfrm>
            <a:custGeom>
              <a:avLst/>
              <a:gdLst>
                <a:gd name="T0" fmla="*/ 161 w 162"/>
                <a:gd name="T1" fmla="*/ 0 h 52"/>
                <a:gd name="T2" fmla="*/ 146 w 162"/>
                <a:gd name="T3" fmla="*/ 1 h 52"/>
                <a:gd name="T4" fmla="*/ 132 w 162"/>
                <a:gd name="T5" fmla="*/ 2 h 52"/>
                <a:gd name="T6" fmla="*/ 121 w 162"/>
                <a:gd name="T7" fmla="*/ 3 h 52"/>
                <a:gd name="T8" fmla="*/ 110 w 162"/>
                <a:gd name="T9" fmla="*/ 4 h 52"/>
                <a:gd name="T10" fmla="*/ 100 w 162"/>
                <a:gd name="T11" fmla="*/ 5 h 52"/>
                <a:gd name="T12" fmla="*/ 93 w 162"/>
                <a:gd name="T13" fmla="*/ 7 h 52"/>
                <a:gd name="T14" fmla="*/ 86 w 162"/>
                <a:gd name="T15" fmla="*/ 9 h 52"/>
                <a:gd name="T16" fmla="*/ 78 w 162"/>
                <a:gd name="T17" fmla="*/ 11 h 52"/>
                <a:gd name="T18" fmla="*/ 70 w 162"/>
                <a:gd name="T19" fmla="*/ 14 h 52"/>
                <a:gd name="T20" fmla="*/ 64 w 162"/>
                <a:gd name="T21" fmla="*/ 17 h 52"/>
                <a:gd name="T22" fmla="*/ 56 w 162"/>
                <a:gd name="T23" fmla="*/ 21 h 52"/>
                <a:gd name="T24" fmla="*/ 47 w 162"/>
                <a:gd name="T25" fmla="*/ 24 h 52"/>
                <a:gd name="T26" fmla="*/ 39 w 162"/>
                <a:gd name="T27" fmla="*/ 28 h 52"/>
                <a:gd name="T28" fmla="*/ 27 w 162"/>
                <a:gd name="T29" fmla="*/ 32 h 52"/>
                <a:gd name="T30" fmla="*/ 15 w 162"/>
                <a:gd name="T31" fmla="*/ 38 h 52"/>
                <a:gd name="T32" fmla="*/ 0 w 162"/>
                <a:gd name="T33" fmla="*/ 43 h 52"/>
                <a:gd name="T34" fmla="*/ 5 w 162"/>
                <a:gd name="T35" fmla="*/ 51 h 52"/>
                <a:gd name="T36" fmla="*/ 19 w 162"/>
                <a:gd name="T37" fmla="*/ 46 h 52"/>
                <a:gd name="T38" fmla="*/ 32 w 162"/>
                <a:gd name="T39" fmla="*/ 40 h 52"/>
                <a:gd name="T40" fmla="*/ 43 w 162"/>
                <a:gd name="T41" fmla="*/ 36 h 52"/>
                <a:gd name="T42" fmla="*/ 52 w 162"/>
                <a:gd name="T43" fmla="*/ 31 h 52"/>
                <a:gd name="T44" fmla="*/ 61 w 162"/>
                <a:gd name="T45" fmla="*/ 29 h 52"/>
                <a:gd name="T46" fmla="*/ 68 w 162"/>
                <a:gd name="T47" fmla="*/ 25 h 52"/>
                <a:gd name="T48" fmla="*/ 75 w 162"/>
                <a:gd name="T49" fmla="*/ 22 h 52"/>
                <a:gd name="T50" fmla="*/ 83 w 162"/>
                <a:gd name="T51" fmla="*/ 21 h 52"/>
                <a:gd name="T52" fmla="*/ 89 w 162"/>
                <a:gd name="T53" fmla="*/ 19 h 52"/>
                <a:gd name="T54" fmla="*/ 95 w 162"/>
                <a:gd name="T55" fmla="*/ 16 h 52"/>
                <a:gd name="T56" fmla="*/ 103 w 162"/>
                <a:gd name="T57" fmla="*/ 14 h 52"/>
                <a:gd name="T58" fmla="*/ 112 w 162"/>
                <a:gd name="T59" fmla="*/ 13 h 52"/>
                <a:gd name="T60" fmla="*/ 121 w 162"/>
                <a:gd name="T61" fmla="*/ 12 h 52"/>
                <a:gd name="T62" fmla="*/ 134 w 162"/>
                <a:gd name="T63" fmla="*/ 11 h 52"/>
                <a:gd name="T64" fmla="*/ 147 w 162"/>
                <a:gd name="T65" fmla="*/ 10 h 52"/>
                <a:gd name="T66" fmla="*/ 161 w 162"/>
                <a:gd name="T67" fmla="*/ 9 h 52"/>
                <a:gd name="T68" fmla="*/ 161 w 162"/>
                <a:gd name="T69" fmla="*/ 0 h 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2"/>
                <a:gd name="T106" fmla="*/ 0 h 52"/>
                <a:gd name="T107" fmla="*/ 162 w 162"/>
                <a:gd name="T108" fmla="*/ 52 h 5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2" h="52">
                  <a:moveTo>
                    <a:pt x="161" y="0"/>
                  </a:moveTo>
                  <a:lnTo>
                    <a:pt x="146" y="1"/>
                  </a:lnTo>
                  <a:lnTo>
                    <a:pt x="132" y="2"/>
                  </a:lnTo>
                  <a:lnTo>
                    <a:pt x="121" y="3"/>
                  </a:lnTo>
                  <a:lnTo>
                    <a:pt x="110" y="4"/>
                  </a:lnTo>
                  <a:lnTo>
                    <a:pt x="100" y="5"/>
                  </a:lnTo>
                  <a:lnTo>
                    <a:pt x="93" y="7"/>
                  </a:lnTo>
                  <a:lnTo>
                    <a:pt x="86" y="9"/>
                  </a:lnTo>
                  <a:lnTo>
                    <a:pt x="78" y="11"/>
                  </a:lnTo>
                  <a:lnTo>
                    <a:pt x="70" y="14"/>
                  </a:lnTo>
                  <a:lnTo>
                    <a:pt x="64" y="17"/>
                  </a:lnTo>
                  <a:lnTo>
                    <a:pt x="56" y="21"/>
                  </a:lnTo>
                  <a:lnTo>
                    <a:pt x="47" y="24"/>
                  </a:lnTo>
                  <a:lnTo>
                    <a:pt x="39" y="28"/>
                  </a:lnTo>
                  <a:lnTo>
                    <a:pt x="27" y="32"/>
                  </a:lnTo>
                  <a:lnTo>
                    <a:pt x="15" y="38"/>
                  </a:lnTo>
                  <a:lnTo>
                    <a:pt x="0" y="43"/>
                  </a:lnTo>
                  <a:lnTo>
                    <a:pt x="5" y="51"/>
                  </a:lnTo>
                  <a:lnTo>
                    <a:pt x="19" y="46"/>
                  </a:lnTo>
                  <a:lnTo>
                    <a:pt x="32" y="40"/>
                  </a:lnTo>
                  <a:lnTo>
                    <a:pt x="43" y="36"/>
                  </a:lnTo>
                  <a:lnTo>
                    <a:pt x="52" y="31"/>
                  </a:lnTo>
                  <a:lnTo>
                    <a:pt x="61" y="29"/>
                  </a:lnTo>
                  <a:lnTo>
                    <a:pt x="68" y="25"/>
                  </a:lnTo>
                  <a:lnTo>
                    <a:pt x="75" y="22"/>
                  </a:lnTo>
                  <a:lnTo>
                    <a:pt x="83" y="21"/>
                  </a:lnTo>
                  <a:lnTo>
                    <a:pt x="89" y="19"/>
                  </a:lnTo>
                  <a:lnTo>
                    <a:pt x="95" y="16"/>
                  </a:lnTo>
                  <a:lnTo>
                    <a:pt x="103" y="14"/>
                  </a:lnTo>
                  <a:lnTo>
                    <a:pt x="112" y="13"/>
                  </a:lnTo>
                  <a:lnTo>
                    <a:pt x="121" y="12"/>
                  </a:lnTo>
                  <a:lnTo>
                    <a:pt x="134" y="11"/>
                  </a:lnTo>
                  <a:lnTo>
                    <a:pt x="147" y="10"/>
                  </a:lnTo>
                  <a:lnTo>
                    <a:pt x="161" y="9"/>
                  </a:lnTo>
                  <a:lnTo>
                    <a:pt x="161" y="0"/>
                  </a:lnTo>
                </a:path>
              </a:pathLst>
            </a:custGeom>
            <a:solidFill>
              <a:srgbClr val="000000"/>
            </a:solidFill>
            <a:ln w="12700" cap="rnd">
              <a:noFill/>
              <a:round/>
              <a:headEnd/>
              <a:tailEnd/>
            </a:ln>
          </p:spPr>
          <p:txBody>
            <a:bodyPr/>
            <a:lstStyle/>
            <a:p>
              <a:endParaRPr lang="en-US" dirty="0"/>
            </a:p>
          </p:txBody>
        </p:sp>
        <p:sp>
          <p:nvSpPr>
            <p:cNvPr id="48307" name="Freeform 206"/>
            <p:cNvSpPr>
              <a:spLocks/>
            </p:cNvSpPr>
            <p:nvPr/>
          </p:nvSpPr>
          <p:spPr bwMode="auto">
            <a:xfrm>
              <a:off x="1855" y="1770"/>
              <a:ext cx="17" cy="17"/>
            </a:xfrm>
            <a:custGeom>
              <a:avLst/>
              <a:gdLst>
                <a:gd name="T0" fmla="*/ 9 w 17"/>
                <a:gd name="T1" fmla="*/ 0 h 17"/>
                <a:gd name="T2" fmla="*/ 7 w 17"/>
                <a:gd name="T3" fmla="*/ 3 h 17"/>
                <a:gd name="T4" fmla="*/ 3 w 17"/>
                <a:gd name="T5" fmla="*/ 3 h 17"/>
                <a:gd name="T6" fmla="*/ 0 w 17"/>
                <a:gd name="T7" fmla="*/ 5 h 17"/>
                <a:gd name="T8" fmla="*/ 0 w 17"/>
                <a:gd name="T9" fmla="*/ 16 h 17"/>
                <a:gd name="T10" fmla="*/ 4 w 17"/>
                <a:gd name="T11" fmla="*/ 14 h 17"/>
                <a:gd name="T12" fmla="*/ 9 w 17"/>
                <a:gd name="T13" fmla="*/ 14 h 17"/>
                <a:gd name="T14" fmla="*/ 13 w 17"/>
                <a:gd name="T15" fmla="*/ 10 h 17"/>
                <a:gd name="T16" fmla="*/ 16 w 17"/>
                <a:gd name="T17" fmla="*/ 5 h 17"/>
                <a:gd name="T18" fmla="*/ 16 w 17"/>
                <a:gd name="T19" fmla="*/ 7 h 17"/>
                <a:gd name="T20" fmla="*/ 9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9" y="0"/>
                  </a:moveTo>
                  <a:lnTo>
                    <a:pt x="7" y="3"/>
                  </a:lnTo>
                  <a:lnTo>
                    <a:pt x="3" y="3"/>
                  </a:lnTo>
                  <a:lnTo>
                    <a:pt x="0" y="5"/>
                  </a:lnTo>
                  <a:lnTo>
                    <a:pt x="0" y="16"/>
                  </a:lnTo>
                  <a:lnTo>
                    <a:pt x="4" y="14"/>
                  </a:lnTo>
                  <a:lnTo>
                    <a:pt x="9" y="14"/>
                  </a:lnTo>
                  <a:lnTo>
                    <a:pt x="13" y="10"/>
                  </a:lnTo>
                  <a:lnTo>
                    <a:pt x="16" y="5"/>
                  </a:lnTo>
                  <a:lnTo>
                    <a:pt x="16" y="7"/>
                  </a:lnTo>
                  <a:lnTo>
                    <a:pt x="9" y="0"/>
                  </a:lnTo>
                </a:path>
              </a:pathLst>
            </a:custGeom>
            <a:solidFill>
              <a:srgbClr val="000000"/>
            </a:solidFill>
            <a:ln w="12700" cap="rnd">
              <a:noFill/>
              <a:round/>
              <a:headEnd/>
              <a:tailEnd/>
            </a:ln>
          </p:spPr>
          <p:txBody>
            <a:bodyPr/>
            <a:lstStyle/>
            <a:p>
              <a:endParaRPr lang="en-US" dirty="0"/>
            </a:p>
          </p:txBody>
        </p:sp>
        <p:sp>
          <p:nvSpPr>
            <p:cNvPr id="48308" name="Freeform 207"/>
            <p:cNvSpPr>
              <a:spLocks/>
            </p:cNvSpPr>
            <p:nvPr/>
          </p:nvSpPr>
          <p:spPr bwMode="auto">
            <a:xfrm>
              <a:off x="1868" y="1704"/>
              <a:ext cx="17" cy="67"/>
            </a:xfrm>
            <a:custGeom>
              <a:avLst/>
              <a:gdLst>
                <a:gd name="T0" fmla="*/ 0 w 17"/>
                <a:gd name="T1" fmla="*/ 6 h 67"/>
                <a:gd name="T2" fmla="*/ 4 w 17"/>
                <a:gd name="T3" fmla="*/ 12 h 67"/>
                <a:gd name="T4" fmla="*/ 6 w 17"/>
                <a:gd name="T5" fmla="*/ 18 h 67"/>
                <a:gd name="T6" fmla="*/ 6 w 17"/>
                <a:gd name="T7" fmla="*/ 25 h 67"/>
                <a:gd name="T8" fmla="*/ 7 w 17"/>
                <a:gd name="T9" fmla="*/ 32 h 67"/>
                <a:gd name="T10" fmla="*/ 6 w 17"/>
                <a:gd name="T11" fmla="*/ 39 h 67"/>
                <a:gd name="T12" fmla="*/ 5 w 17"/>
                <a:gd name="T13" fmla="*/ 47 h 67"/>
                <a:gd name="T14" fmla="*/ 3 w 17"/>
                <a:gd name="T15" fmla="*/ 53 h 67"/>
                <a:gd name="T16" fmla="*/ 0 w 17"/>
                <a:gd name="T17" fmla="*/ 61 h 67"/>
                <a:gd name="T18" fmla="*/ 6 w 17"/>
                <a:gd name="T19" fmla="*/ 66 h 67"/>
                <a:gd name="T20" fmla="*/ 10 w 17"/>
                <a:gd name="T21" fmla="*/ 58 h 67"/>
                <a:gd name="T22" fmla="*/ 13 w 17"/>
                <a:gd name="T23" fmla="*/ 50 h 67"/>
                <a:gd name="T24" fmla="*/ 14 w 17"/>
                <a:gd name="T25" fmla="*/ 40 h 67"/>
                <a:gd name="T26" fmla="*/ 16 w 17"/>
                <a:gd name="T27" fmla="*/ 32 h 67"/>
                <a:gd name="T28" fmla="*/ 14 w 17"/>
                <a:gd name="T29" fmla="*/ 23 h 67"/>
                <a:gd name="T30" fmla="*/ 14 w 17"/>
                <a:gd name="T31" fmla="*/ 16 h 67"/>
                <a:gd name="T32" fmla="*/ 11 w 17"/>
                <a:gd name="T33" fmla="*/ 7 h 67"/>
                <a:gd name="T34" fmla="*/ 7 w 17"/>
                <a:gd name="T35" fmla="*/ 0 h 67"/>
                <a:gd name="T36" fmla="*/ 0 w 17"/>
                <a:gd name="T37" fmla="*/ 6 h 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67"/>
                <a:gd name="T59" fmla="*/ 17 w 17"/>
                <a:gd name="T60" fmla="*/ 67 h 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67">
                  <a:moveTo>
                    <a:pt x="0" y="6"/>
                  </a:moveTo>
                  <a:lnTo>
                    <a:pt x="4" y="12"/>
                  </a:lnTo>
                  <a:lnTo>
                    <a:pt x="6" y="18"/>
                  </a:lnTo>
                  <a:lnTo>
                    <a:pt x="6" y="25"/>
                  </a:lnTo>
                  <a:lnTo>
                    <a:pt x="7" y="32"/>
                  </a:lnTo>
                  <a:lnTo>
                    <a:pt x="6" y="39"/>
                  </a:lnTo>
                  <a:lnTo>
                    <a:pt x="5" y="47"/>
                  </a:lnTo>
                  <a:lnTo>
                    <a:pt x="3" y="53"/>
                  </a:lnTo>
                  <a:lnTo>
                    <a:pt x="0" y="61"/>
                  </a:lnTo>
                  <a:lnTo>
                    <a:pt x="6" y="66"/>
                  </a:lnTo>
                  <a:lnTo>
                    <a:pt x="10" y="58"/>
                  </a:lnTo>
                  <a:lnTo>
                    <a:pt x="13" y="50"/>
                  </a:lnTo>
                  <a:lnTo>
                    <a:pt x="14" y="40"/>
                  </a:lnTo>
                  <a:lnTo>
                    <a:pt x="16" y="32"/>
                  </a:lnTo>
                  <a:lnTo>
                    <a:pt x="14" y="23"/>
                  </a:lnTo>
                  <a:lnTo>
                    <a:pt x="14" y="16"/>
                  </a:lnTo>
                  <a:lnTo>
                    <a:pt x="11" y="7"/>
                  </a:lnTo>
                  <a:lnTo>
                    <a:pt x="7" y="0"/>
                  </a:lnTo>
                  <a:lnTo>
                    <a:pt x="0" y="6"/>
                  </a:lnTo>
                </a:path>
              </a:pathLst>
            </a:custGeom>
            <a:solidFill>
              <a:srgbClr val="000000"/>
            </a:solidFill>
            <a:ln w="12700" cap="rnd">
              <a:noFill/>
              <a:round/>
              <a:headEnd/>
              <a:tailEnd/>
            </a:ln>
          </p:spPr>
          <p:txBody>
            <a:bodyPr/>
            <a:lstStyle/>
            <a:p>
              <a:endParaRPr lang="en-US" dirty="0"/>
            </a:p>
          </p:txBody>
        </p:sp>
        <p:sp>
          <p:nvSpPr>
            <p:cNvPr id="48309" name="Freeform 208"/>
            <p:cNvSpPr>
              <a:spLocks/>
            </p:cNvSpPr>
            <p:nvPr/>
          </p:nvSpPr>
          <p:spPr bwMode="auto">
            <a:xfrm>
              <a:off x="1840" y="1698"/>
              <a:ext cx="33" cy="17"/>
            </a:xfrm>
            <a:custGeom>
              <a:avLst/>
              <a:gdLst>
                <a:gd name="T0" fmla="*/ 4 w 33"/>
                <a:gd name="T1" fmla="*/ 16 h 17"/>
                <a:gd name="T2" fmla="*/ 8 w 33"/>
                <a:gd name="T3" fmla="*/ 13 h 17"/>
                <a:gd name="T4" fmla="*/ 10 w 33"/>
                <a:gd name="T5" fmla="*/ 13 h 17"/>
                <a:gd name="T6" fmla="*/ 13 w 33"/>
                <a:gd name="T7" fmla="*/ 11 h 17"/>
                <a:gd name="T8" fmla="*/ 16 w 33"/>
                <a:gd name="T9" fmla="*/ 11 h 17"/>
                <a:gd name="T10" fmla="*/ 19 w 33"/>
                <a:gd name="T11" fmla="*/ 11 h 17"/>
                <a:gd name="T12" fmla="*/ 22 w 33"/>
                <a:gd name="T13" fmla="*/ 13 h 17"/>
                <a:gd name="T14" fmla="*/ 24 w 33"/>
                <a:gd name="T15" fmla="*/ 13 h 17"/>
                <a:gd name="T16" fmla="*/ 32 w 33"/>
                <a:gd name="T17" fmla="*/ 6 h 17"/>
                <a:gd name="T18" fmla="*/ 29 w 33"/>
                <a:gd name="T19" fmla="*/ 4 h 17"/>
                <a:gd name="T20" fmla="*/ 24 w 33"/>
                <a:gd name="T21" fmla="*/ 0 h 17"/>
                <a:gd name="T22" fmla="*/ 20 w 33"/>
                <a:gd name="T23" fmla="*/ 0 h 17"/>
                <a:gd name="T24" fmla="*/ 16 w 33"/>
                <a:gd name="T25" fmla="*/ 0 h 17"/>
                <a:gd name="T26" fmla="*/ 12 w 33"/>
                <a:gd name="T27" fmla="*/ 0 h 17"/>
                <a:gd name="T28" fmla="*/ 8 w 33"/>
                <a:gd name="T29" fmla="*/ 0 h 17"/>
                <a:gd name="T30" fmla="*/ 3 w 33"/>
                <a:gd name="T31" fmla="*/ 2 h 17"/>
                <a:gd name="T32" fmla="*/ 0 w 33"/>
                <a:gd name="T33" fmla="*/ 4 h 17"/>
                <a:gd name="T34" fmla="*/ 4 w 33"/>
                <a:gd name="T35" fmla="*/ 16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
                <a:gd name="T55" fmla="*/ 0 h 17"/>
                <a:gd name="T56" fmla="*/ 33 w 33"/>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 h="17">
                  <a:moveTo>
                    <a:pt x="4" y="16"/>
                  </a:moveTo>
                  <a:lnTo>
                    <a:pt x="8" y="13"/>
                  </a:lnTo>
                  <a:lnTo>
                    <a:pt x="10" y="13"/>
                  </a:lnTo>
                  <a:lnTo>
                    <a:pt x="13" y="11"/>
                  </a:lnTo>
                  <a:lnTo>
                    <a:pt x="16" y="11"/>
                  </a:lnTo>
                  <a:lnTo>
                    <a:pt x="19" y="11"/>
                  </a:lnTo>
                  <a:lnTo>
                    <a:pt x="22" y="13"/>
                  </a:lnTo>
                  <a:lnTo>
                    <a:pt x="24" y="13"/>
                  </a:lnTo>
                  <a:lnTo>
                    <a:pt x="32" y="6"/>
                  </a:lnTo>
                  <a:lnTo>
                    <a:pt x="29" y="4"/>
                  </a:lnTo>
                  <a:lnTo>
                    <a:pt x="24" y="0"/>
                  </a:lnTo>
                  <a:lnTo>
                    <a:pt x="20" y="0"/>
                  </a:lnTo>
                  <a:lnTo>
                    <a:pt x="16" y="0"/>
                  </a:lnTo>
                  <a:lnTo>
                    <a:pt x="12" y="0"/>
                  </a:lnTo>
                  <a:lnTo>
                    <a:pt x="8" y="0"/>
                  </a:lnTo>
                  <a:lnTo>
                    <a:pt x="3" y="2"/>
                  </a:lnTo>
                  <a:lnTo>
                    <a:pt x="0" y="4"/>
                  </a:lnTo>
                  <a:lnTo>
                    <a:pt x="4" y="16"/>
                  </a:lnTo>
                </a:path>
              </a:pathLst>
            </a:custGeom>
            <a:solidFill>
              <a:srgbClr val="000000"/>
            </a:solidFill>
            <a:ln w="12700" cap="rnd">
              <a:noFill/>
              <a:round/>
              <a:headEnd/>
              <a:tailEnd/>
            </a:ln>
          </p:spPr>
          <p:txBody>
            <a:bodyPr/>
            <a:lstStyle/>
            <a:p>
              <a:endParaRPr lang="en-US" dirty="0"/>
            </a:p>
          </p:txBody>
        </p:sp>
        <p:sp>
          <p:nvSpPr>
            <p:cNvPr id="48310" name="Freeform 209"/>
            <p:cNvSpPr>
              <a:spLocks/>
            </p:cNvSpPr>
            <p:nvPr/>
          </p:nvSpPr>
          <p:spPr bwMode="auto">
            <a:xfrm>
              <a:off x="1737" y="1702"/>
              <a:ext cx="103" cy="50"/>
            </a:xfrm>
            <a:custGeom>
              <a:avLst/>
              <a:gdLst>
                <a:gd name="T0" fmla="*/ 2 w 103"/>
                <a:gd name="T1" fmla="*/ 49 h 50"/>
                <a:gd name="T2" fmla="*/ 16 w 103"/>
                <a:gd name="T3" fmla="*/ 46 h 50"/>
                <a:gd name="T4" fmla="*/ 30 w 103"/>
                <a:gd name="T5" fmla="*/ 43 h 50"/>
                <a:gd name="T6" fmla="*/ 43 w 103"/>
                <a:gd name="T7" fmla="*/ 37 h 50"/>
                <a:gd name="T8" fmla="*/ 54 w 103"/>
                <a:gd name="T9" fmla="*/ 31 h 50"/>
                <a:gd name="T10" fmla="*/ 65 w 103"/>
                <a:gd name="T11" fmla="*/ 26 h 50"/>
                <a:gd name="T12" fmla="*/ 77 w 103"/>
                <a:gd name="T13" fmla="*/ 20 h 50"/>
                <a:gd name="T14" fmla="*/ 90 w 103"/>
                <a:gd name="T15" fmla="*/ 14 h 50"/>
                <a:gd name="T16" fmla="*/ 102 w 103"/>
                <a:gd name="T17" fmla="*/ 8 h 50"/>
                <a:gd name="T18" fmla="*/ 97 w 103"/>
                <a:gd name="T19" fmla="*/ 0 h 50"/>
                <a:gd name="T20" fmla="*/ 85 w 103"/>
                <a:gd name="T21" fmla="*/ 6 h 50"/>
                <a:gd name="T22" fmla="*/ 73 w 103"/>
                <a:gd name="T23" fmla="*/ 12 h 50"/>
                <a:gd name="T24" fmla="*/ 61 w 103"/>
                <a:gd name="T25" fmla="*/ 18 h 50"/>
                <a:gd name="T26" fmla="*/ 50 w 103"/>
                <a:gd name="T27" fmla="*/ 23 h 50"/>
                <a:gd name="T28" fmla="*/ 38 w 103"/>
                <a:gd name="T29" fmla="*/ 29 h 50"/>
                <a:gd name="T30" fmla="*/ 26 w 103"/>
                <a:gd name="T31" fmla="*/ 33 h 50"/>
                <a:gd name="T32" fmla="*/ 13 w 103"/>
                <a:gd name="T33" fmla="*/ 37 h 50"/>
                <a:gd name="T34" fmla="*/ 0 w 103"/>
                <a:gd name="T35" fmla="*/ 40 h 50"/>
                <a:gd name="T36" fmla="*/ 2 w 103"/>
                <a:gd name="T37" fmla="*/ 49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3"/>
                <a:gd name="T58" fmla="*/ 0 h 50"/>
                <a:gd name="T59" fmla="*/ 103 w 103"/>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3" h="50">
                  <a:moveTo>
                    <a:pt x="2" y="49"/>
                  </a:moveTo>
                  <a:lnTo>
                    <a:pt x="16" y="46"/>
                  </a:lnTo>
                  <a:lnTo>
                    <a:pt x="30" y="43"/>
                  </a:lnTo>
                  <a:lnTo>
                    <a:pt x="43" y="37"/>
                  </a:lnTo>
                  <a:lnTo>
                    <a:pt x="54" y="31"/>
                  </a:lnTo>
                  <a:lnTo>
                    <a:pt x="65" y="26"/>
                  </a:lnTo>
                  <a:lnTo>
                    <a:pt x="77" y="20"/>
                  </a:lnTo>
                  <a:lnTo>
                    <a:pt x="90" y="14"/>
                  </a:lnTo>
                  <a:lnTo>
                    <a:pt x="102" y="8"/>
                  </a:lnTo>
                  <a:lnTo>
                    <a:pt x="97" y="0"/>
                  </a:lnTo>
                  <a:lnTo>
                    <a:pt x="85" y="6"/>
                  </a:lnTo>
                  <a:lnTo>
                    <a:pt x="73" y="12"/>
                  </a:lnTo>
                  <a:lnTo>
                    <a:pt x="61" y="18"/>
                  </a:lnTo>
                  <a:lnTo>
                    <a:pt x="50" y="23"/>
                  </a:lnTo>
                  <a:lnTo>
                    <a:pt x="38" y="29"/>
                  </a:lnTo>
                  <a:lnTo>
                    <a:pt x="26" y="33"/>
                  </a:lnTo>
                  <a:lnTo>
                    <a:pt x="13" y="37"/>
                  </a:lnTo>
                  <a:lnTo>
                    <a:pt x="0" y="40"/>
                  </a:lnTo>
                  <a:lnTo>
                    <a:pt x="2" y="49"/>
                  </a:lnTo>
                </a:path>
              </a:pathLst>
            </a:custGeom>
            <a:solidFill>
              <a:srgbClr val="000000"/>
            </a:solidFill>
            <a:ln w="12700" cap="rnd">
              <a:noFill/>
              <a:round/>
              <a:headEnd/>
              <a:tailEnd/>
            </a:ln>
          </p:spPr>
          <p:txBody>
            <a:bodyPr/>
            <a:lstStyle/>
            <a:p>
              <a:endParaRPr lang="en-US" dirty="0"/>
            </a:p>
          </p:txBody>
        </p:sp>
        <p:sp>
          <p:nvSpPr>
            <p:cNvPr id="48311" name="Freeform 210"/>
            <p:cNvSpPr>
              <a:spLocks/>
            </p:cNvSpPr>
            <p:nvPr/>
          </p:nvSpPr>
          <p:spPr bwMode="auto">
            <a:xfrm>
              <a:off x="1612" y="1718"/>
              <a:ext cx="122" cy="35"/>
            </a:xfrm>
            <a:custGeom>
              <a:avLst/>
              <a:gdLst>
                <a:gd name="T0" fmla="*/ 0 w 122"/>
                <a:gd name="T1" fmla="*/ 8 h 35"/>
                <a:gd name="T2" fmla="*/ 13 w 122"/>
                <a:gd name="T3" fmla="*/ 14 h 35"/>
                <a:gd name="T4" fmla="*/ 28 w 122"/>
                <a:gd name="T5" fmla="*/ 20 h 35"/>
                <a:gd name="T6" fmla="*/ 43 w 122"/>
                <a:gd name="T7" fmla="*/ 25 h 35"/>
                <a:gd name="T8" fmla="*/ 57 w 122"/>
                <a:gd name="T9" fmla="*/ 29 h 35"/>
                <a:gd name="T10" fmla="*/ 72 w 122"/>
                <a:gd name="T11" fmla="*/ 31 h 35"/>
                <a:gd name="T12" fmla="*/ 88 w 122"/>
                <a:gd name="T13" fmla="*/ 34 h 35"/>
                <a:gd name="T14" fmla="*/ 104 w 122"/>
                <a:gd name="T15" fmla="*/ 34 h 35"/>
                <a:gd name="T16" fmla="*/ 121 w 122"/>
                <a:gd name="T17" fmla="*/ 33 h 35"/>
                <a:gd name="T18" fmla="*/ 119 w 122"/>
                <a:gd name="T19" fmla="*/ 25 h 35"/>
                <a:gd name="T20" fmla="*/ 104 w 122"/>
                <a:gd name="T21" fmla="*/ 26 h 35"/>
                <a:gd name="T22" fmla="*/ 90 w 122"/>
                <a:gd name="T23" fmla="*/ 25 h 35"/>
                <a:gd name="T24" fmla="*/ 74 w 122"/>
                <a:gd name="T25" fmla="*/ 23 h 35"/>
                <a:gd name="T26" fmla="*/ 60 w 122"/>
                <a:gd name="T27" fmla="*/ 20 h 35"/>
                <a:gd name="T28" fmla="*/ 46 w 122"/>
                <a:gd name="T29" fmla="*/ 16 h 35"/>
                <a:gd name="T30" fmla="*/ 32 w 122"/>
                <a:gd name="T31" fmla="*/ 12 h 35"/>
                <a:gd name="T32" fmla="*/ 18 w 122"/>
                <a:gd name="T33" fmla="*/ 6 h 35"/>
                <a:gd name="T34" fmla="*/ 5 w 122"/>
                <a:gd name="T35" fmla="*/ 0 h 35"/>
                <a:gd name="T36" fmla="*/ 0 w 122"/>
                <a:gd name="T37" fmla="*/ 8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2"/>
                <a:gd name="T58" fmla="*/ 0 h 35"/>
                <a:gd name="T59" fmla="*/ 122 w 122"/>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2" h="35">
                  <a:moveTo>
                    <a:pt x="0" y="8"/>
                  </a:moveTo>
                  <a:lnTo>
                    <a:pt x="13" y="14"/>
                  </a:lnTo>
                  <a:lnTo>
                    <a:pt x="28" y="20"/>
                  </a:lnTo>
                  <a:lnTo>
                    <a:pt x="43" y="25"/>
                  </a:lnTo>
                  <a:lnTo>
                    <a:pt x="57" y="29"/>
                  </a:lnTo>
                  <a:lnTo>
                    <a:pt x="72" y="31"/>
                  </a:lnTo>
                  <a:lnTo>
                    <a:pt x="88" y="34"/>
                  </a:lnTo>
                  <a:lnTo>
                    <a:pt x="104" y="34"/>
                  </a:lnTo>
                  <a:lnTo>
                    <a:pt x="121" y="33"/>
                  </a:lnTo>
                  <a:lnTo>
                    <a:pt x="119" y="25"/>
                  </a:lnTo>
                  <a:lnTo>
                    <a:pt x="104" y="26"/>
                  </a:lnTo>
                  <a:lnTo>
                    <a:pt x="90" y="25"/>
                  </a:lnTo>
                  <a:lnTo>
                    <a:pt x="74" y="23"/>
                  </a:lnTo>
                  <a:lnTo>
                    <a:pt x="60" y="20"/>
                  </a:lnTo>
                  <a:lnTo>
                    <a:pt x="46" y="16"/>
                  </a:lnTo>
                  <a:lnTo>
                    <a:pt x="32" y="12"/>
                  </a:lnTo>
                  <a:lnTo>
                    <a:pt x="18" y="6"/>
                  </a:lnTo>
                  <a:lnTo>
                    <a:pt x="5" y="0"/>
                  </a:lnTo>
                  <a:lnTo>
                    <a:pt x="0" y="8"/>
                  </a:lnTo>
                </a:path>
              </a:pathLst>
            </a:custGeom>
            <a:solidFill>
              <a:srgbClr val="000000"/>
            </a:solidFill>
            <a:ln w="12700" cap="rnd">
              <a:noFill/>
              <a:round/>
              <a:headEnd/>
              <a:tailEnd/>
            </a:ln>
          </p:spPr>
          <p:txBody>
            <a:bodyPr/>
            <a:lstStyle/>
            <a:p>
              <a:endParaRPr lang="en-US" dirty="0"/>
            </a:p>
          </p:txBody>
        </p:sp>
        <p:sp>
          <p:nvSpPr>
            <p:cNvPr id="48312" name="Freeform 211"/>
            <p:cNvSpPr>
              <a:spLocks/>
            </p:cNvSpPr>
            <p:nvPr/>
          </p:nvSpPr>
          <p:spPr bwMode="auto">
            <a:xfrm>
              <a:off x="1570" y="1706"/>
              <a:ext cx="42" cy="17"/>
            </a:xfrm>
            <a:custGeom>
              <a:avLst/>
              <a:gdLst>
                <a:gd name="T0" fmla="*/ 0 w 42"/>
                <a:gd name="T1" fmla="*/ 6 h 17"/>
                <a:gd name="T2" fmla="*/ 5 w 42"/>
                <a:gd name="T3" fmla="*/ 9 h 17"/>
                <a:gd name="T4" fmla="*/ 10 w 42"/>
                <a:gd name="T5" fmla="*/ 10 h 17"/>
                <a:gd name="T6" fmla="*/ 15 w 42"/>
                <a:gd name="T7" fmla="*/ 11 h 17"/>
                <a:gd name="T8" fmla="*/ 19 w 42"/>
                <a:gd name="T9" fmla="*/ 13 h 17"/>
                <a:gd name="T10" fmla="*/ 24 w 42"/>
                <a:gd name="T11" fmla="*/ 13 h 17"/>
                <a:gd name="T12" fmla="*/ 28 w 42"/>
                <a:gd name="T13" fmla="*/ 14 h 17"/>
                <a:gd name="T14" fmla="*/ 33 w 42"/>
                <a:gd name="T15" fmla="*/ 16 h 17"/>
                <a:gd name="T16" fmla="*/ 37 w 42"/>
                <a:gd name="T17" fmla="*/ 16 h 17"/>
                <a:gd name="T18" fmla="*/ 41 w 42"/>
                <a:gd name="T19" fmla="*/ 9 h 17"/>
                <a:gd name="T20" fmla="*/ 36 w 42"/>
                <a:gd name="T21" fmla="*/ 7 h 17"/>
                <a:gd name="T22" fmla="*/ 31 w 42"/>
                <a:gd name="T23" fmla="*/ 6 h 17"/>
                <a:gd name="T24" fmla="*/ 26 w 42"/>
                <a:gd name="T25" fmla="*/ 6 h 17"/>
                <a:gd name="T26" fmla="*/ 22 w 42"/>
                <a:gd name="T27" fmla="*/ 5 h 17"/>
                <a:gd name="T28" fmla="*/ 17 w 42"/>
                <a:gd name="T29" fmla="*/ 4 h 17"/>
                <a:gd name="T30" fmla="*/ 14 w 42"/>
                <a:gd name="T31" fmla="*/ 4 h 17"/>
                <a:gd name="T32" fmla="*/ 10 w 42"/>
                <a:gd name="T33" fmla="*/ 2 h 17"/>
                <a:gd name="T34" fmla="*/ 7 w 42"/>
                <a:gd name="T35" fmla="*/ 0 h 17"/>
                <a:gd name="T36" fmla="*/ 0 w 42"/>
                <a:gd name="T37" fmla="*/ 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17"/>
                <a:gd name="T59" fmla="*/ 42 w 42"/>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17">
                  <a:moveTo>
                    <a:pt x="0" y="6"/>
                  </a:moveTo>
                  <a:lnTo>
                    <a:pt x="5" y="9"/>
                  </a:lnTo>
                  <a:lnTo>
                    <a:pt x="10" y="10"/>
                  </a:lnTo>
                  <a:lnTo>
                    <a:pt x="15" y="11"/>
                  </a:lnTo>
                  <a:lnTo>
                    <a:pt x="19" y="13"/>
                  </a:lnTo>
                  <a:lnTo>
                    <a:pt x="24" y="13"/>
                  </a:lnTo>
                  <a:lnTo>
                    <a:pt x="28" y="14"/>
                  </a:lnTo>
                  <a:lnTo>
                    <a:pt x="33" y="16"/>
                  </a:lnTo>
                  <a:lnTo>
                    <a:pt x="37" y="16"/>
                  </a:lnTo>
                  <a:lnTo>
                    <a:pt x="41" y="9"/>
                  </a:lnTo>
                  <a:lnTo>
                    <a:pt x="36" y="7"/>
                  </a:lnTo>
                  <a:lnTo>
                    <a:pt x="31" y="6"/>
                  </a:lnTo>
                  <a:lnTo>
                    <a:pt x="26" y="6"/>
                  </a:lnTo>
                  <a:lnTo>
                    <a:pt x="22" y="5"/>
                  </a:lnTo>
                  <a:lnTo>
                    <a:pt x="17" y="4"/>
                  </a:lnTo>
                  <a:lnTo>
                    <a:pt x="14" y="4"/>
                  </a:lnTo>
                  <a:lnTo>
                    <a:pt x="10" y="2"/>
                  </a:lnTo>
                  <a:lnTo>
                    <a:pt x="7" y="0"/>
                  </a:lnTo>
                  <a:lnTo>
                    <a:pt x="0" y="6"/>
                  </a:lnTo>
                </a:path>
              </a:pathLst>
            </a:custGeom>
            <a:solidFill>
              <a:srgbClr val="000000"/>
            </a:solidFill>
            <a:ln w="12700" cap="rnd">
              <a:noFill/>
              <a:round/>
              <a:headEnd/>
              <a:tailEnd/>
            </a:ln>
          </p:spPr>
          <p:txBody>
            <a:bodyPr/>
            <a:lstStyle/>
            <a:p>
              <a:endParaRPr lang="en-US" dirty="0"/>
            </a:p>
          </p:txBody>
        </p:sp>
        <p:sp>
          <p:nvSpPr>
            <p:cNvPr id="48313" name="Freeform 212"/>
            <p:cNvSpPr>
              <a:spLocks/>
            </p:cNvSpPr>
            <p:nvPr/>
          </p:nvSpPr>
          <p:spPr bwMode="auto">
            <a:xfrm>
              <a:off x="1497" y="1972"/>
              <a:ext cx="411" cy="272"/>
            </a:xfrm>
            <a:custGeom>
              <a:avLst/>
              <a:gdLst>
                <a:gd name="T0" fmla="*/ 352 w 411"/>
                <a:gd name="T1" fmla="*/ 104 h 272"/>
                <a:gd name="T2" fmla="*/ 336 w 411"/>
                <a:gd name="T3" fmla="*/ 107 h 272"/>
                <a:gd name="T4" fmla="*/ 318 w 411"/>
                <a:gd name="T5" fmla="*/ 118 h 272"/>
                <a:gd name="T6" fmla="*/ 301 w 411"/>
                <a:gd name="T7" fmla="*/ 123 h 272"/>
                <a:gd name="T8" fmla="*/ 282 w 411"/>
                <a:gd name="T9" fmla="*/ 124 h 272"/>
                <a:gd name="T10" fmla="*/ 256 w 411"/>
                <a:gd name="T11" fmla="*/ 136 h 272"/>
                <a:gd name="T12" fmla="*/ 233 w 411"/>
                <a:gd name="T13" fmla="*/ 158 h 272"/>
                <a:gd name="T14" fmla="*/ 224 w 411"/>
                <a:gd name="T15" fmla="*/ 177 h 272"/>
                <a:gd name="T16" fmla="*/ 218 w 411"/>
                <a:gd name="T17" fmla="*/ 197 h 272"/>
                <a:gd name="T18" fmla="*/ 201 w 411"/>
                <a:gd name="T19" fmla="*/ 210 h 272"/>
                <a:gd name="T20" fmla="*/ 187 w 411"/>
                <a:gd name="T21" fmla="*/ 213 h 272"/>
                <a:gd name="T22" fmla="*/ 159 w 411"/>
                <a:gd name="T23" fmla="*/ 208 h 272"/>
                <a:gd name="T24" fmla="*/ 127 w 411"/>
                <a:gd name="T25" fmla="*/ 154 h 272"/>
                <a:gd name="T26" fmla="*/ 109 w 411"/>
                <a:gd name="T27" fmla="*/ 141 h 272"/>
                <a:gd name="T28" fmla="*/ 72 w 411"/>
                <a:gd name="T29" fmla="*/ 123 h 272"/>
                <a:gd name="T30" fmla="*/ 63 w 411"/>
                <a:gd name="T31" fmla="*/ 108 h 272"/>
                <a:gd name="T32" fmla="*/ 54 w 411"/>
                <a:gd name="T33" fmla="*/ 90 h 272"/>
                <a:gd name="T34" fmla="*/ 46 w 411"/>
                <a:gd name="T35" fmla="*/ 80 h 272"/>
                <a:gd name="T36" fmla="*/ 34 w 411"/>
                <a:gd name="T37" fmla="*/ 72 h 272"/>
                <a:gd name="T38" fmla="*/ 8 w 411"/>
                <a:gd name="T39" fmla="*/ 60 h 272"/>
                <a:gd name="T40" fmla="*/ 2 w 411"/>
                <a:gd name="T41" fmla="*/ 54 h 272"/>
                <a:gd name="T42" fmla="*/ 1 w 411"/>
                <a:gd name="T43" fmla="*/ 42 h 272"/>
                <a:gd name="T44" fmla="*/ 11 w 411"/>
                <a:gd name="T45" fmla="*/ 25 h 272"/>
                <a:gd name="T46" fmla="*/ 23 w 411"/>
                <a:gd name="T47" fmla="*/ 7 h 272"/>
                <a:gd name="T48" fmla="*/ 35 w 411"/>
                <a:gd name="T49" fmla="*/ 0 h 272"/>
                <a:gd name="T50" fmla="*/ 56 w 411"/>
                <a:gd name="T51" fmla="*/ 9 h 272"/>
                <a:gd name="T52" fmla="*/ 72 w 411"/>
                <a:gd name="T53" fmla="*/ 23 h 272"/>
                <a:gd name="T54" fmla="*/ 90 w 411"/>
                <a:gd name="T55" fmla="*/ 35 h 272"/>
                <a:gd name="T56" fmla="*/ 108 w 411"/>
                <a:gd name="T57" fmla="*/ 39 h 272"/>
                <a:gd name="T58" fmla="*/ 152 w 411"/>
                <a:gd name="T59" fmla="*/ 48 h 272"/>
                <a:gd name="T60" fmla="*/ 192 w 411"/>
                <a:gd name="T61" fmla="*/ 74 h 272"/>
                <a:gd name="T62" fmla="*/ 229 w 411"/>
                <a:gd name="T63" fmla="*/ 84 h 272"/>
                <a:gd name="T64" fmla="*/ 261 w 411"/>
                <a:gd name="T65" fmla="*/ 78 h 272"/>
                <a:gd name="T66" fmla="*/ 283 w 411"/>
                <a:gd name="T67" fmla="*/ 69 h 272"/>
                <a:gd name="T68" fmla="*/ 300 w 411"/>
                <a:gd name="T69" fmla="*/ 59 h 272"/>
                <a:gd name="T70" fmla="*/ 325 w 411"/>
                <a:gd name="T71" fmla="*/ 50 h 272"/>
                <a:gd name="T72" fmla="*/ 354 w 411"/>
                <a:gd name="T73" fmla="*/ 37 h 272"/>
                <a:gd name="T74" fmla="*/ 370 w 411"/>
                <a:gd name="T75" fmla="*/ 27 h 272"/>
                <a:gd name="T76" fmla="*/ 376 w 411"/>
                <a:gd name="T77" fmla="*/ 16 h 272"/>
                <a:gd name="T78" fmla="*/ 386 w 411"/>
                <a:gd name="T79" fmla="*/ 10 h 272"/>
                <a:gd name="T80" fmla="*/ 404 w 411"/>
                <a:gd name="T81" fmla="*/ 24 h 272"/>
                <a:gd name="T82" fmla="*/ 409 w 411"/>
                <a:gd name="T83" fmla="*/ 47 h 272"/>
                <a:gd name="T84" fmla="*/ 386 w 411"/>
                <a:gd name="T85" fmla="*/ 95 h 272"/>
                <a:gd name="T86" fmla="*/ 361 w 411"/>
                <a:gd name="T87" fmla="*/ 149 h 272"/>
                <a:gd name="T88" fmla="*/ 349 w 411"/>
                <a:gd name="T89" fmla="*/ 172 h 272"/>
                <a:gd name="T90" fmla="*/ 342 w 411"/>
                <a:gd name="T91" fmla="*/ 186 h 272"/>
                <a:gd name="T92" fmla="*/ 333 w 411"/>
                <a:gd name="T93" fmla="*/ 203 h 272"/>
                <a:gd name="T94" fmla="*/ 323 w 411"/>
                <a:gd name="T95" fmla="*/ 222 h 272"/>
                <a:gd name="T96" fmla="*/ 310 w 411"/>
                <a:gd name="T97" fmla="*/ 244 h 272"/>
                <a:gd name="T98" fmla="*/ 293 w 411"/>
                <a:gd name="T99" fmla="*/ 265 h 272"/>
                <a:gd name="T100" fmla="*/ 282 w 411"/>
                <a:gd name="T101" fmla="*/ 271 h 272"/>
                <a:gd name="T102" fmla="*/ 265 w 411"/>
                <a:gd name="T103" fmla="*/ 262 h 272"/>
                <a:gd name="T104" fmla="*/ 244 w 411"/>
                <a:gd name="T105" fmla="*/ 246 h 272"/>
                <a:gd name="T106" fmla="*/ 237 w 411"/>
                <a:gd name="T107" fmla="*/ 226 h 272"/>
                <a:gd name="T108" fmla="*/ 256 w 411"/>
                <a:gd name="T109" fmla="*/ 202 h 272"/>
                <a:gd name="T110" fmla="*/ 285 w 411"/>
                <a:gd name="T111" fmla="*/ 179 h 272"/>
                <a:gd name="T112" fmla="*/ 301 w 411"/>
                <a:gd name="T113" fmla="*/ 160 h 272"/>
                <a:gd name="T114" fmla="*/ 311 w 411"/>
                <a:gd name="T115" fmla="*/ 153 h 272"/>
                <a:gd name="T116" fmla="*/ 329 w 411"/>
                <a:gd name="T117" fmla="*/ 139 h 272"/>
                <a:gd name="T118" fmla="*/ 350 w 411"/>
                <a:gd name="T119" fmla="*/ 124 h 2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11"/>
                <a:gd name="T181" fmla="*/ 0 h 272"/>
                <a:gd name="T182" fmla="*/ 411 w 411"/>
                <a:gd name="T183" fmla="*/ 272 h 2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11" h="272">
                  <a:moveTo>
                    <a:pt x="354" y="119"/>
                  </a:moveTo>
                  <a:lnTo>
                    <a:pt x="356" y="114"/>
                  </a:lnTo>
                  <a:lnTo>
                    <a:pt x="355" y="109"/>
                  </a:lnTo>
                  <a:lnTo>
                    <a:pt x="352" y="104"/>
                  </a:lnTo>
                  <a:lnTo>
                    <a:pt x="349" y="99"/>
                  </a:lnTo>
                  <a:lnTo>
                    <a:pt x="345" y="101"/>
                  </a:lnTo>
                  <a:lnTo>
                    <a:pt x="340" y="104"/>
                  </a:lnTo>
                  <a:lnTo>
                    <a:pt x="336" y="107"/>
                  </a:lnTo>
                  <a:lnTo>
                    <a:pt x="332" y="111"/>
                  </a:lnTo>
                  <a:lnTo>
                    <a:pt x="327" y="113"/>
                  </a:lnTo>
                  <a:lnTo>
                    <a:pt x="323" y="116"/>
                  </a:lnTo>
                  <a:lnTo>
                    <a:pt x="318" y="118"/>
                  </a:lnTo>
                  <a:lnTo>
                    <a:pt x="313" y="121"/>
                  </a:lnTo>
                  <a:lnTo>
                    <a:pt x="309" y="122"/>
                  </a:lnTo>
                  <a:lnTo>
                    <a:pt x="305" y="123"/>
                  </a:lnTo>
                  <a:lnTo>
                    <a:pt x="301" y="123"/>
                  </a:lnTo>
                  <a:lnTo>
                    <a:pt x="296" y="123"/>
                  </a:lnTo>
                  <a:lnTo>
                    <a:pt x="291" y="123"/>
                  </a:lnTo>
                  <a:lnTo>
                    <a:pt x="286" y="123"/>
                  </a:lnTo>
                  <a:lnTo>
                    <a:pt x="282" y="124"/>
                  </a:lnTo>
                  <a:lnTo>
                    <a:pt x="278" y="125"/>
                  </a:lnTo>
                  <a:lnTo>
                    <a:pt x="271" y="129"/>
                  </a:lnTo>
                  <a:lnTo>
                    <a:pt x="263" y="132"/>
                  </a:lnTo>
                  <a:lnTo>
                    <a:pt x="256" y="136"/>
                  </a:lnTo>
                  <a:lnTo>
                    <a:pt x="249" y="141"/>
                  </a:lnTo>
                  <a:lnTo>
                    <a:pt x="243" y="146"/>
                  </a:lnTo>
                  <a:lnTo>
                    <a:pt x="237" y="152"/>
                  </a:lnTo>
                  <a:lnTo>
                    <a:pt x="233" y="158"/>
                  </a:lnTo>
                  <a:lnTo>
                    <a:pt x="228" y="163"/>
                  </a:lnTo>
                  <a:lnTo>
                    <a:pt x="226" y="168"/>
                  </a:lnTo>
                  <a:lnTo>
                    <a:pt x="225" y="173"/>
                  </a:lnTo>
                  <a:lnTo>
                    <a:pt x="224" y="177"/>
                  </a:lnTo>
                  <a:lnTo>
                    <a:pt x="223" y="183"/>
                  </a:lnTo>
                  <a:lnTo>
                    <a:pt x="221" y="188"/>
                  </a:lnTo>
                  <a:lnTo>
                    <a:pt x="220" y="192"/>
                  </a:lnTo>
                  <a:lnTo>
                    <a:pt x="218" y="197"/>
                  </a:lnTo>
                  <a:lnTo>
                    <a:pt x="215" y="201"/>
                  </a:lnTo>
                  <a:lnTo>
                    <a:pt x="210" y="203"/>
                  </a:lnTo>
                  <a:lnTo>
                    <a:pt x="205" y="207"/>
                  </a:lnTo>
                  <a:lnTo>
                    <a:pt x="201" y="210"/>
                  </a:lnTo>
                  <a:lnTo>
                    <a:pt x="199" y="213"/>
                  </a:lnTo>
                  <a:lnTo>
                    <a:pt x="197" y="213"/>
                  </a:lnTo>
                  <a:lnTo>
                    <a:pt x="193" y="213"/>
                  </a:lnTo>
                  <a:lnTo>
                    <a:pt x="187" y="213"/>
                  </a:lnTo>
                  <a:lnTo>
                    <a:pt x="180" y="213"/>
                  </a:lnTo>
                  <a:lnTo>
                    <a:pt x="171" y="212"/>
                  </a:lnTo>
                  <a:lnTo>
                    <a:pt x="165" y="210"/>
                  </a:lnTo>
                  <a:lnTo>
                    <a:pt x="159" y="208"/>
                  </a:lnTo>
                  <a:lnTo>
                    <a:pt x="154" y="204"/>
                  </a:lnTo>
                  <a:lnTo>
                    <a:pt x="136" y="179"/>
                  </a:lnTo>
                  <a:lnTo>
                    <a:pt x="128" y="162"/>
                  </a:lnTo>
                  <a:lnTo>
                    <a:pt x="127" y="154"/>
                  </a:lnTo>
                  <a:lnTo>
                    <a:pt x="128" y="150"/>
                  </a:lnTo>
                  <a:lnTo>
                    <a:pt x="128" y="147"/>
                  </a:lnTo>
                  <a:lnTo>
                    <a:pt x="123" y="145"/>
                  </a:lnTo>
                  <a:lnTo>
                    <a:pt x="109" y="141"/>
                  </a:lnTo>
                  <a:lnTo>
                    <a:pt x="83" y="131"/>
                  </a:lnTo>
                  <a:lnTo>
                    <a:pt x="79" y="129"/>
                  </a:lnTo>
                  <a:lnTo>
                    <a:pt x="75" y="126"/>
                  </a:lnTo>
                  <a:lnTo>
                    <a:pt x="72" y="123"/>
                  </a:lnTo>
                  <a:lnTo>
                    <a:pt x="70" y="119"/>
                  </a:lnTo>
                  <a:lnTo>
                    <a:pt x="67" y="115"/>
                  </a:lnTo>
                  <a:lnTo>
                    <a:pt x="65" y="112"/>
                  </a:lnTo>
                  <a:lnTo>
                    <a:pt x="63" y="108"/>
                  </a:lnTo>
                  <a:lnTo>
                    <a:pt x="62" y="104"/>
                  </a:lnTo>
                  <a:lnTo>
                    <a:pt x="59" y="99"/>
                  </a:lnTo>
                  <a:lnTo>
                    <a:pt x="57" y="95"/>
                  </a:lnTo>
                  <a:lnTo>
                    <a:pt x="54" y="90"/>
                  </a:lnTo>
                  <a:lnTo>
                    <a:pt x="51" y="86"/>
                  </a:lnTo>
                  <a:lnTo>
                    <a:pt x="51" y="84"/>
                  </a:lnTo>
                  <a:lnTo>
                    <a:pt x="48" y="81"/>
                  </a:lnTo>
                  <a:lnTo>
                    <a:pt x="46" y="80"/>
                  </a:lnTo>
                  <a:lnTo>
                    <a:pt x="43" y="78"/>
                  </a:lnTo>
                  <a:lnTo>
                    <a:pt x="44" y="78"/>
                  </a:lnTo>
                  <a:lnTo>
                    <a:pt x="40" y="76"/>
                  </a:lnTo>
                  <a:lnTo>
                    <a:pt x="34" y="72"/>
                  </a:lnTo>
                  <a:lnTo>
                    <a:pt x="26" y="68"/>
                  </a:lnTo>
                  <a:lnTo>
                    <a:pt x="18" y="65"/>
                  </a:lnTo>
                  <a:lnTo>
                    <a:pt x="11" y="62"/>
                  </a:lnTo>
                  <a:lnTo>
                    <a:pt x="8" y="60"/>
                  </a:lnTo>
                  <a:lnTo>
                    <a:pt x="9" y="62"/>
                  </a:lnTo>
                  <a:lnTo>
                    <a:pt x="7" y="59"/>
                  </a:lnTo>
                  <a:lnTo>
                    <a:pt x="4" y="56"/>
                  </a:lnTo>
                  <a:lnTo>
                    <a:pt x="2" y="54"/>
                  </a:lnTo>
                  <a:lnTo>
                    <a:pt x="1" y="51"/>
                  </a:lnTo>
                  <a:lnTo>
                    <a:pt x="0" y="48"/>
                  </a:lnTo>
                  <a:lnTo>
                    <a:pt x="0" y="45"/>
                  </a:lnTo>
                  <a:lnTo>
                    <a:pt x="1" y="42"/>
                  </a:lnTo>
                  <a:lnTo>
                    <a:pt x="3" y="39"/>
                  </a:lnTo>
                  <a:lnTo>
                    <a:pt x="6" y="34"/>
                  </a:lnTo>
                  <a:lnTo>
                    <a:pt x="8" y="29"/>
                  </a:lnTo>
                  <a:lnTo>
                    <a:pt x="11" y="25"/>
                  </a:lnTo>
                  <a:lnTo>
                    <a:pt x="13" y="21"/>
                  </a:lnTo>
                  <a:lnTo>
                    <a:pt x="16" y="16"/>
                  </a:lnTo>
                  <a:lnTo>
                    <a:pt x="19" y="11"/>
                  </a:lnTo>
                  <a:lnTo>
                    <a:pt x="23" y="7"/>
                  </a:lnTo>
                  <a:lnTo>
                    <a:pt x="27" y="3"/>
                  </a:lnTo>
                  <a:lnTo>
                    <a:pt x="30" y="1"/>
                  </a:lnTo>
                  <a:lnTo>
                    <a:pt x="33" y="0"/>
                  </a:lnTo>
                  <a:lnTo>
                    <a:pt x="35" y="0"/>
                  </a:lnTo>
                  <a:lnTo>
                    <a:pt x="38" y="0"/>
                  </a:lnTo>
                  <a:lnTo>
                    <a:pt x="45" y="3"/>
                  </a:lnTo>
                  <a:lnTo>
                    <a:pt x="51" y="5"/>
                  </a:lnTo>
                  <a:lnTo>
                    <a:pt x="56" y="9"/>
                  </a:lnTo>
                  <a:lnTo>
                    <a:pt x="60" y="12"/>
                  </a:lnTo>
                  <a:lnTo>
                    <a:pt x="64" y="17"/>
                  </a:lnTo>
                  <a:lnTo>
                    <a:pt x="68" y="21"/>
                  </a:lnTo>
                  <a:lnTo>
                    <a:pt x="72" y="23"/>
                  </a:lnTo>
                  <a:lnTo>
                    <a:pt x="76" y="27"/>
                  </a:lnTo>
                  <a:lnTo>
                    <a:pt x="81" y="29"/>
                  </a:lnTo>
                  <a:lnTo>
                    <a:pt x="85" y="32"/>
                  </a:lnTo>
                  <a:lnTo>
                    <a:pt x="90" y="35"/>
                  </a:lnTo>
                  <a:lnTo>
                    <a:pt x="95" y="37"/>
                  </a:lnTo>
                  <a:lnTo>
                    <a:pt x="99" y="39"/>
                  </a:lnTo>
                  <a:lnTo>
                    <a:pt x="103" y="39"/>
                  </a:lnTo>
                  <a:lnTo>
                    <a:pt x="108" y="39"/>
                  </a:lnTo>
                  <a:lnTo>
                    <a:pt x="113" y="39"/>
                  </a:lnTo>
                  <a:lnTo>
                    <a:pt x="127" y="40"/>
                  </a:lnTo>
                  <a:lnTo>
                    <a:pt x="140" y="43"/>
                  </a:lnTo>
                  <a:lnTo>
                    <a:pt x="152" y="48"/>
                  </a:lnTo>
                  <a:lnTo>
                    <a:pt x="162" y="55"/>
                  </a:lnTo>
                  <a:lnTo>
                    <a:pt x="171" y="62"/>
                  </a:lnTo>
                  <a:lnTo>
                    <a:pt x="182" y="68"/>
                  </a:lnTo>
                  <a:lnTo>
                    <a:pt x="192" y="74"/>
                  </a:lnTo>
                  <a:lnTo>
                    <a:pt x="203" y="80"/>
                  </a:lnTo>
                  <a:lnTo>
                    <a:pt x="212" y="83"/>
                  </a:lnTo>
                  <a:lnTo>
                    <a:pt x="220" y="84"/>
                  </a:lnTo>
                  <a:lnTo>
                    <a:pt x="229" y="84"/>
                  </a:lnTo>
                  <a:lnTo>
                    <a:pt x="237" y="84"/>
                  </a:lnTo>
                  <a:lnTo>
                    <a:pt x="244" y="83"/>
                  </a:lnTo>
                  <a:lnTo>
                    <a:pt x="253" y="81"/>
                  </a:lnTo>
                  <a:lnTo>
                    <a:pt x="261" y="78"/>
                  </a:lnTo>
                  <a:lnTo>
                    <a:pt x="270" y="75"/>
                  </a:lnTo>
                  <a:lnTo>
                    <a:pt x="275" y="74"/>
                  </a:lnTo>
                  <a:lnTo>
                    <a:pt x="279" y="72"/>
                  </a:lnTo>
                  <a:lnTo>
                    <a:pt x="283" y="69"/>
                  </a:lnTo>
                  <a:lnTo>
                    <a:pt x="287" y="67"/>
                  </a:lnTo>
                  <a:lnTo>
                    <a:pt x="291" y="65"/>
                  </a:lnTo>
                  <a:lnTo>
                    <a:pt x="295" y="62"/>
                  </a:lnTo>
                  <a:lnTo>
                    <a:pt x="300" y="59"/>
                  </a:lnTo>
                  <a:lnTo>
                    <a:pt x="304" y="58"/>
                  </a:lnTo>
                  <a:lnTo>
                    <a:pt x="311" y="56"/>
                  </a:lnTo>
                  <a:lnTo>
                    <a:pt x="318" y="53"/>
                  </a:lnTo>
                  <a:lnTo>
                    <a:pt x="325" y="50"/>
                  </a:lnTo>
                  <a:lnTo>
                    <a:pt x="333" y="47"/>
                  </a:lnTo>
                  <a:lnTo>
                    <a:pt x="340" y="44"/>
                  </a:lnTo>
                  <a:lnTo>
                    <a:pt x="347" y="40"/>
                  </a:lnTo>
                  <a:lnTo>
                    <a:pt x="354" y="37"/>
                  </a:lnTo>
                  <a:lnTo>
                    <a:pt x="362" y="33"/>
                  </a:lnTo>
                  <a:lnTo>
                    <a:pt x="365" y="31"/>
                  </a:lnTo>
                  <a:lnTo>
                    <a:pt x="367" y="29"/>
                  </a:lnTo>
                  <a:lnTo>
                    <a:pt x="370" y="27"/>
                  </a:lnTo>
                  <a:lnTo>
                    <a:pt x="371" y="25"/>
                  </a:lnTo>
                  <a:lnTo>
                    <a:pt x="374" y="22"/>
                  </a:lnTo>
                  <a:lnTo>
                    <a:pt x="375" y="19"/>
                  </a:lnTo>
                  <a:lnTo>
                    <a:pt x="376" y="16"/>
                  </a:lnTo>
                  <a:lnTo>
                    <a:pt x="377" y="12"/>
                  </a:lnTo>
                  <a:lnTo>
                    <a:pt x="380" y="10"/>
                  </a:lnTo>
                  <a:lnTo>
                    <a:pt x="383" y="9"/>
                  </a:lnTo>
                  <a:lnTo>
                    <a:pt x="386" y="10"/>
                  </a:lnTo>
                  <a:lnTo>
                    <a:pt x="389" y="11"/>
                  </a:lnTo>
                  <a:lnTo>
                    <a:pt x="395" y="15"/>
                  </a:lnTo>
                  <a:lnTo>
                    <a:pt x="400" y="20"/>
                  </a:lnTo>
                  <a:lnTo>
                    <a:pt x="404" y="24"/>
                  </a:lnTo>
                  <a:lnTo>
                    <a:pt x="407" y="29"/>
                  </a:lnTo>
                  <a:lnTo>
                    <a:pt x="409" y="35"/>
                  </a:lnTo>
                  <a:lnTo>
                    <a:pt x="410" y="41"/>
                  </a:lnTo>
                  <a:lnTo>
                    <a:pt x="409" y="47"/>
                  </a:lnTo>
                  <a:lnTo>
                    <a:pt x="406" y="54"/>
                  </a:lnTo>
                  <a:lnTo>
                    <a:pt x="400" y="68"/>
                  </a:lnTo>
                  <a:lnTo>
                    <a:pt x="393" y="81"/>
                  </a:lnTo>
                  <a:lnTo>
                    <a:pt x="386" y="95"/>
                  </a:lnTo>
                  <a:lnTo>
                    <a:pt x="380" y="108"/>
                  </a:lnTo>
                  <a:lnTo>
                    <a:pt x="374" y="121"/>
                  </a:lnTo>
                  <a:lnTo>
                    <a:pt x="368" y="135"/>
                  </a:lnTo>
                  <a:lnTo>
                    <a:pt x="361" y="149"/>
                  </a:lnTo>
                  <a:lnTo>
                    <a:pt x="353" y="162"/>
                  </a:lnTo>
                  <a:lnTo>
                    <a:pt x="352" y="166"/>
                  </a:lnTo>
                  <a:lnTo>
                    <a:pt x="350" y="169"/>
                  </a:lnTo>
                  <a:lnTo>
                    <a:pt x="349" y="172"/>
                  </a:lnTo>
                  <a:lnTo>
                    <a:pt x="347" y="175"/>
                  </a:lnTo>
                  <a:lnTo>
                    <a:pt x="345" y="179"/>
                  </a:lnTo>
                  <a:lnTo>
                    <a:pt x="344" y="182"/>
                  </a:lnTo>
                  <a:lnTo>
                    <a:pt x="342" y="186"/>
                  </a:lnTo>
                  <a:lnTo>
                    <a:pt x="341" y="189"/>
                  </a:lnTo>
                  <a:lnTo>
                    <a:pt x="338" y="194"/>
                  </a:lnTo>
                  <a:lnTo>
                    <a:pt x="336" y="199"/>
                  </a:lnTo>
                  <a:lnTo>
                    <a:pt x="333" y="203"/>
                  </a:lnTo>
                  <a:lnTo>
                    <a:pt x="331" y="208"/>
                  </a:lnTo>
                  <a:lnTo>
                    <a:pt x="328" y="212"/>
                  </a:lnTo>
                  <a:lnTo>
                    <a:pt x="325" y="217"/>
                  </a:lnTo>
                  <a:lnTo>
                    <a:pt x="323" y="222"/>
                  </a:lnTo>
                  <a:lnTo>
                    <a:pt x="321" y="226"/>
                  </a:lnTo>
                  <a:lnTo>
                    <a:pt x="317" y="232"/>
                  </a:lnTo>
                  <a:lnTo>
                    <a:pt x="314" y="238"/>
                  </a:lnTo>
                  <a:lnTo>
                    <a:pt x="310" y="244"/>
                  </a:lnTo>
                  <a:lnTo>
                    <a:pt x="307" y="248"/>
                  </a:lnTo>
                  <a:lnTo>
                    <a:pt x="302" y="254"/>
                  </a:lnTo>
                  <a:lnTo>
                    <a:pt x="297" y="259"/>
                  </a:lnTo>
                  <a:lnTo>
                    <a:pt x="293" y="265"/>
                  </a:lnTo>
                  <a:lnTo>
                    <a:pt x="288" y="270"/>
                  </a:lnTo>
                  <a:lnTo>
                    <a:pt x="286" y="271"/>
                  </a:lnTo>
                  <a:lnTo>
                    <a:pt x="284" y="271"/>
                  </a:lnTo>
                  <a:lnTo>
                    <a:pt x="282" y="271"/>
                  </a:lnTo>
                  <a:lnTo>
                    <a:pt x="280" y="271"/>
                  </a:lnTo>
                  <a:lnTo>
                    <a:pt x="275" y="268"/>
                  </a:lnTo>
                  <a:lnTo>
                    <a:pt x="270" y="265"/>
                  </a:lnTo>
                  <a:lnTo>
                    <a:pt x="265" y="262"/>
                  </a:lnTo>
                  <a:lnTo>
                    <a:pt x="260" y="259"/>
                  </a:lnTo>
                  <a:lnTo>
                    <a:pt x="253" y="256"/>
                  </a:lnTo>
                  <a:lnTo>
                    <a:pt x="248" y="251"/>
                  </a:lnTo>
                  <a:lnTo>
                    <a:pt x="244" y="246"/>
                  </a:lnTo>
                  <a:lnTo>
                    <a:pt x="240" y="240"/>
                  </a:lnTo>
                  <a:lnTo>
                    <a:pt x="239" y="236"/>
                  </a:lnTo>
                  <a:lnTo>
                    <a:pt x="238" y="231"/>
                  </a:lnTo>
                  <a:lnTo>
                    <a:pt x="237" y="226"/>
                  </a:lnTo>
                  <a:lnTo>
                    <a:pt x="239" y="221"/>
                  </a:lnTo>
                  <a:lnTo>
                    <a:pt x="243" y="214"/>
                  </a:lnTo>
                  <a:lnTo>
                    <a:pt x="249" y="207"/>
                  </a:lnTo>
                  <a:lnTo>
                    <a:pt x="256" y="202"/>
                  </a:lnTo>
                  <a:lnTo>
                    <a:pt x="263" y="196"/>
                  </a:lnTo>
                  <a:lnTo>
                    <a:pt x="270" y="191"/>
                  </a:lnTo>
                  <a:lnTo>
                    <a:pt x="278" y="185"/>
                  </a:lnTo>
                  <a:lnTo>
                    <a:pt x="285" y="179"/>
                  </a:lnTo>
                  <a:lnTo>
                    <a:pt x="291" y="172"/>
                  </a:lnTo>
                  <a:lnTo>
                    <a:pt x="294" y="169"/>
                  </a:lnTo>
                  <a:lnTo>
                    <a:pt x="297" y="164"/>
                  </a:lnTo>
                  <a:lnTo>
                    <a:pt x="301" y="160"/>
                  </a:lnTo>
                  <a:lnTo>
                    <a:pt x="304" y="156"/>
                  </a:lnTo>
                  <a:lnTo>
                    <a:pt x="306" y="155"/>
                  </a:lnTo>
                  <a:lnTo>
                    <a:pt x="308" y="154"/>
                  </a:lnTo>
                  <a:lnTo>
                    <a:pt x="311" y="153"/>
                  </a:lnTo>
                  <a:lnTo>
                    <a:pt x="313" y="152"/>
                  </a:lnTo>
                  <a:lnTo>
                    <a:pt x="318" y="147"/>
                  </a:lnTo>
                  <a:lnTo>
                    <a:pt x="324" y="143"/>
                  </a:lnTo>
                  <a:lnTo>
                    <a:pt x="329" y="139"/>
                  </a:lnTo>
                  <a:lnTo>
                    <a:pt x="335" y="135"/>
                  </a:lnTo>
                  <a:lnTo>
                    <a:pt x="341" y="132"/>
                  </a:lnTo>
                  <a:lnTo>
                    <a:pt x="346" y="128"/>
                  </a:lnTo>
                  <a:lnTo>
                    <a:pt x="350" y="124"/>
                  </a:lnTo>
                  <a:lnTo>
                    <a:pt x="354" y="119"/>
                  </a:lnTo>
                </a:path>
              </a:pathLst>
            </a:custGeom>
            <a:solidFill>
              <a:srgbClr val="757575"/>
            </a:solidFill>
            <a:ln w="12700" cap="rnd">
              <a:noFill/>
              <a:round/>
              <a:headEnd/>
              <a:tailEnd/>
            </a:ln>
          </p:spPr>
          <p:txBody>
            <a:bodyPr/>
            <a:lstStyle/>
            <a:p>
              <a:endParaRPr lang="en-US" dirty="0"/>
            </a:p>
          </p:txBody>
        </p:sp>
        <p:sp>
          <p:nvSpPr>
            <p:cNvPr id="48314" name="Freeform 213"/>
            <p:cNvSpPr>
              <a:spLocks/>
            </p:cNvSpPr>
            <p:nvPr/>
          </p:nvSpPr>
          <p:spPr bwMode="auto">
            <a:xfrm>
              <a:off x="1846" y="2068"/>
              <a:ext cx="17" cy="24"/>
            </a:xfrm>
            <a:custGeom>
              <a:avLst/>
              <a:gdLst>
                <a:gd name="T0" fmla="*/ 6 w 17"/>
                <a:gd name="T1" fmla="*/ 7 h 24"/>
                <a:gd name="T2" fmla="*/ 0 w 17"/>
                <a:gd name="T3" fmla="*/ 6 h 24"/>
                <a:gd name="T4" fmla="*/ 2 w 17"/>
                <a:gd name="T5" fmla="*/ 10 h 24"/>
                <a:gd name="T6" fmla="*/ 4 w 17"/>
                <a:gd name="T7" fmla="*/ 13 h 24"/>
                <a:gd name="T8" fmla="*/ 5 w 17"/>
                <a:gd name="T9" fmla="*/ 17 h 24"/>
                <a:gd name="T10" fmla="*/ 4 w 17"/>
                <a:gd name="T11" fmla="*/ 18 h 24"/>
                <a:gd name="T12" fmla="*/ 13 w 17"/>
                <a:gd name="T13" fmla="*/ 23 h 24"/>
                <a:gd name="T14" fmla="*/ 16 w 17"/>
                <a:gd name="T15" fmla="*/ 17 h 24"/>
                <a:gd name="T16" fmla="*/ 14 w 17"/>
                <a:gd name="T17" fmla="*/ 10 h 24"/>
                <a:gd name="T18" fmla="*/ 12 w 17"/>
                <a:gd name="T19" fmla="*/ 6 h 24"/>
                <a:gd name="T20" fmla="*/ 8 w 17"/>
                <a:gd name="T21" fmla="*/ 2 h 24"/>
                <a:gd name="T22" fmla="*/ 1 w 17"/>
                <a:gd name="T23" fmla="*/ 0 h 24"/>
                <a:gd name="T24" fmla="*/ 6 w 17"/>
                <a:gd name="T25" fmla="*/ 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4"/>
                <a:gd name="T41" fmla="*/ 17 w 17"/>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4">
                  <a:moveTo>
                    <a:pt x="6" y="7"/>
                  </a:moveTo>
                  <a:lnTo>
                    <a:pt x="0" y="6"/>
                  </a:lnTo>
                  <a:lnTo>
                    <a:pt x="2" y="10"/>
                  </a:lnTo>
                  <a:lnTo>
                    <a:pt x="4" y="13"/>
                  </a:lnTo>
                  <a:lnTo>
                    <a:pt x="5" y="17"/>
                  </a:lnTo>
                  <a:lnTo>
                    <a:pt x="4" y="18"/>
                  </a:lnTo>
                  <a:lnTo>
                    <a:pt x="13" y="23"/>
                  </a:lnTo>
                  <a:lnTo>
                    <a:pt x="16" y="17"/>
                  </a:lnTo>
                  <a:lnTo>
                    <a:pt x="14" y="10"/>
                  </a:lnTo>
                  <a:lnTo>
                    <a:pt x="12" y="6"/>
                  </a:lnTo>
                  <a:lnTo>
                    <a:pt x="8" y="2"/>
                  </a:lnTo>
                  <a:lnTo>
                    <a:pt x="1" y="0"/>
                  </a:lnTo>
                  <a:lnTo>
                    <a:pt x="6" y="7"/>
                  </a:lnTo>
                </a:path>
              </a:pathLst>
            </a:custGeom>
            <a:solidFill>
              <a:srgbClr val="000000"/>
            </a:solidFill>
            <a:ln w="12700" cap="rnd">
              <a:noFill/>
              <a:round/>
              <a:headEnd/>
              <a:tailEnd/>
            </a:ln>
          </p:spPr>
          <p:txBody>
            <a:bodyPr/>
            <a:lstStyle/>
            <a:p>
              <a:endParaRPr lang="en-US" dirty="0"/>
            </a:p>
          </p:txBody>
        </p:sp>
        <p:sp>
          <p:nvSpPr>
            <p:cNvPr id="48315" name="Freeform 214"/>
            <p:cNvSpPr>
              <a:spLocks/>
            </p:cNvSpPr>
            <p:nvPr/>
          </p:nvSpPr>
          <p:spPr bwMode="auto">
            <a:xfrm>
              <a:off x="1813" y="2068"/>
              <a:ext cx="36" cy="27"/>
            </a:xfrm>
            <a:custGeom>
              <a:avLst/>
              <a:gdLst>
                <a:gd name="T0" fmla="*/ 4 w 36"/>
                <a:gd name="T1" fmla="*/ 26 h 27"/>
                <a:gd name="T2" fmla="*/ 9 w 36"/>
                <a:gd name="T3" fmla="*/ 24 h 27"/>
                <a:gd name="T4" fmla="*/ 13 w 36"/>
                <a:gd name="T5" fmla="*/ 23 h 27"/>
                <a:gd name="T6" fmla="*/ 16 w 36"/>
                <a:gd name="T7" fmla="*/ 20 h 27"/>
                <a:gd name="T8" fmla="*/ 20 w 36"/>
                <a:gd name="T9" fmla="*/ 17 h 27"/>
                <a:gd name="T10" fmla="*/ 25 w 36"/>
                <a:gd name="T11" fmla="*/ 14 h 27"/>
                <a:gd name="T12" fmla="*/ 27 w 36"/>
                <a:gd name="T13" fmla="*/ 12 h 27"/>
                <a:gd name="T14" fmla="*/ 32 w 36"/>
                <a:gd name="T15" fmla="*/ 10 h 27"/>
                <a:gd name="T16" fmla="*/ 35 w 36"/>
                <a:gd name="T17" fmla="*/ 7 h 27"/>
                <a:gd name="T18" fmla="*/ 29 w 36"/>
                <a:gd name="T19" fmla="*/ 0 h 27"/>
                <a:gd name="T20" fmla="*/ 26 w 36"/>
                <a:gd name="T21" fmla="*/ 2 h 27"/>
                <a:gd name="T22" fmla="*/ 22 w 36"/>
                <a:gd name="T23" fmla="*/ 5 h 27"/>
                <a:gd name="T24" fmla="*/ 18 w 36"/>
                <a:gd name="T25" fmla="*/ 8 h 27"/>
                <a:gd name="T26" fmla="*/ 15 w 36"/>
                <a:gd name="T27" fmla="*/ 11 h 27"/>
                <a:gd name="T28" fmla="*/ 11 w 36"/>
                <a:gd name="T29" fmla="*/ 13 h 27"/>
                <a:gd name="T30" fmla="*/ 8 w 36"/>
                <a:gd name="T31" fmla="*/ 15 h 27"/>
                <a:gd name="T32" fmla="*/ 4 w 36"/>
                <a:gd name="T33" fmla="*/ 17 h 27"/>
                <a:gd name="T34" fmla="*/ 0 w 36"/>
                <a:gd name="T35" fmla="*/ 19 h 27"/>
                <a:gd name="T36" fmla="*/ 4 w 36"/>
                <a:gd name="T37" fmla="*/ 26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27"/>
                <a:gd name="T59" fmla="*/ 36 w 36"/>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27">
                  <a:moveTo>
                    <a:pt x="4" y="26"/>
                  </a:moveTo>
                  <a:lnTo>
                    <a:pt x="9" y="24"/>
                  </a:lnTo>
                  <a:lnTo>
                    <a:pt x="13" y="23"/>
                  </a:lnTo>
                  <a:lnTo>
                    <a:pt x="16" y="20"/>
                  </a:lnTo>
                  <a:lnTo>
                    <a:pt x="20" y="17"/>
                  </a:lnTo>
                  <a:lnTo>
                    <a:pt x="25" y="14"/>
                  </a:lnTo>
                  <a:lnTo>
                    <a:pt x="27" y="12"/>
                  </a:lnTo>
                  <a:lnTo>
                    <a:pt x="32" y="10"/>
                  </a:lnTo>
                  <a:lnTo>
                    <a:pt x="35" y="7"/>
                  </a:lnTo>
                  <a:lnTo>
                    <a:pt x="29" y="0"/>
                  </a:lnTo>
                  <a:lnTo>
                    <a:pt x="26" y="2"/>
                  </a:lnTo>
                  <a:lnTo>
                    <a:pt x="22" y="5"/>
                  </a:lnTo>
                  <a:lnTo>
                    <a:pt x="18" y="8"/>
                  </a:lnTo>
                  <a:lnTo>
                    <a:pt x="15" y="11"/>
                  </a:lnTo>
                  <a:lnTo>
                    <a:pt x="11" y="13"/>
                  </a:lnTo>
                  <a:lnTo>
                    <a:pt x="8" y="15"/>
                  </a:lnTo>
                  <a:lnTo>
                    <a:pt x="4" y="17"/>
                  </a:lnTo>
                  <a:lnTo>
                    <a:pt x="0" y="19"/>
                  </a:lnTo>
                  <a:lnTo>
                    <a:pt x="4" y="26"/>
                  </a:lnTo>
                </a:path>
              </a:pathLst>
            </a:custGeom>
            <a:solidFill>
              <a:srgbClr val="000000"/>
            </a:solidFill>
            <a:ln w="12700" cap="rnd">
              <a:noFill/>
              <a:round/>
              <a:headEnd/>
              <a:tailEnd/>
            </a:ln>
          </p:spPr>
          <p:txBody>
            <a:bodyPr/>
            <a:lstStyle/>
            <a:p>
              <a:endParaRPr lang="en-US" dirty="0"/>
            </a:p>
          </p:txBody>
        </p:sp>
        <p:sp>
          <p:nvSpPr>
            <p:cNvPr id="48316" name="Freeform 215"/>
            <p:cNvSpPr>
              <a:spLocks/>
            </p:cNvSpPr>
            <p:nvPr/>
          </p:nvSpPr>
          <p:spPr bwMode="auto">
            <a:xfrm>
              <a:off x="1777" y="2091"/>
              <a:ext cx="36" cy="17"/>
            </a:xfrm>
            <a:custGeom>
              <a:avLst/>
              <a:gdLst>
                <a:gd name="T0" fmla="*/ 4 w 36"/>
                <a:gd name="T1" fmla="*/ 16 h 17"/>
                <a:gd name="T2" fmla="*/ 7 w 36"/>
                <a:gd name="T3" fmla="*/ 16 h 17"/>
                <a:gd name="T4" fmla="*/ 9 w 36"/>
                <a:gd name="T5" fmla="*/ 13 h 17"/>
                <a:gd name="T6" fmla="*/ 13 w 36"/>
                <a:gd name="T7" fmla="*/ 13 h 17"/>
                <a:gd name="T8" fmla="*/ 17 w 36"/>
                <a:gd name="T9" fmla="*/ 13 h 17"/>
                <a:gd name="T10" fmla="*/ 21 w 36"/>
                <a:gd name="T11" fmla="*/ 13 h 17"/>
                <a:gd name="T12" fmla="*/ 26 w 36"/>
                <a:gd name="T13" fmla="*/ 13 h 17"/>
                <a:gd name="T14" fmla="*/ 31 w 36"/>
                <a:gd name="T15" fmla="*/ 13 h 17"/>
                <a:gd name="T16" fmla="*/ 35 w 36"/>
                <a:gd name="T17" fmla="*/ 11 h 17"/>
                <a:gd name="T18" fmla="*/ 31 w 36"/>
                <a:gd name="T19" fmla="*/ 0 h 17"/>
                <a:gd name="T20" fmla="*/ 28 w 36"/>
                <a:gd name="T21" fmla="*/ 2 h 17"/>
                <a:gd name="T22" fmla="*/ 25 w 36"/>
                <a:gd name="T23" fmla="*/ 2 h 17"/>
                <a:gd name="T24" fmla="*/ 21 w 36"/>
                <a:gd name="T25" fmla="*/ 2 h 17"/>
                <a:gd name="T26" fmla="*/ 17 w 36"/>
                <a:gd name="T27" fmla="*/ 2 h 17"/>
                <a:gd name="T28" fmla="*/ 13 w 36"/>
                <a:gd name="T29" fmla="*/ 2 h 17"/>
                <a:gd name="T30" fmla="*/ 8 w 36"/>
                <a:gd name="T31" fmla="*/ 2 h 17"/>
                <a:gd name="T32" fmla="*/ 4 w 36"/>
                <a:gd name="T33" fmla="*/ 2 h 17"/>
                <a:gd name="T34" fmla="*/ 0 w 36"/>
                <a:gd name="T35" fmla="*/ 6 h 17"/>
                <a:gd name="T36" fmla="*/ 4 w 36"/>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17"/>
                <a:gd name="T59" fmla="*/ 36 w 3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17">
                  <a:moveTo>
                    <a:pt x="4" y="16"/>
                  </a:moveTo>
                  <a:lnTo>
                    <a:pt x="7" y="16"/>
                  </a:lnTo>
                  <a:lnTo>
                    <a:pt x="9" y="13"/>
                  </a:lnTo>
                  <a:lnTo>
                    <a:pt x="13" y="13"/>
                  </a:lnTo>
                  <a:lnTo>
                    <a:pt x="17" y="13"/>
                  </a:lnTo>
                  <a:lnTo>
                    <a:pt x="21" y="13"/>
                  </a:lnTo>
                  <a:lnTo>
                    <a:pt x="26" y="13"/>
                  </a:lnTo>
                  <a:lnTo>
                    <a:pt x="31" y="13"/>
                  </a:lnTo>
                  <a:lnTo>
                    <a:pt x="35" y="11"/>
                  </a:lnTo>
                  <a:lnTo>
                    <a:pt x="31" y="0"/>
                  </a:lnTo>
                  <a:lnTo>
                    <a:pt x="28" y="2"/>
                  </a:lnTo>
                  <a:lnTo>
                    <a:pt x="25" y="2"/>
                  </a:lnTo>
                  <a:lnTo>
                    <a:pt x="21" y="2"/>
                  </a:lnTo>
                  <a:lnTo>
                    <a:pt x="17" y="2"/>
                  </a:lnTo>
                  <a:lnTo>
                    <a:pt x="13" y="2"/>
                  </a:lnTo>
                  <a:lnTo>
                    <a:pt x="8" y="2"/>
                  </a:lnTo>
                  <a:lnTo>
                    <a:pt x="4" y="2"/>
                  </a:lnTo>
                  <a:lnTo>
                    <a:pt x="0" y="6"/>
                  </a:lnTo>
                  <a:lnTo>
                    <a:pt x="4" y="16"/>
                  </a:lnTo>
                </a:path>
              </a:pathLst>
            </a:custGeom>
            <a:solidFill>
              <a:srgbClr val="000000"/>
            </a:solidFill>
            <a:ln w="12700" cap="rnd">
              <a:noFill/>
              <a:round/>
              <a:headEnd/>
              <a:tailEnd/>
            </a:ln>
          </p:spPr>
          <p:txBody>
            <a:bodyPr/>
            <a:lstStyle/>
            <a:p>
              <a:endParaRPr lang="en-US" dirty="0"/>
            </a:p>
          </p:txBody>
        </p:sp>
        <p:sp>
          <p:nvSpPr>
            <p:cNvPr id="48317" name="Freeform 216"/>
            <p:cNvSpPr>
              <a:spLocks/>
            </p:cNvSpPr>
            <p:nvPr/>
          </p:nvSpPr>
          <p:spPr bwMode="auto">
            <a:xfrm>
              <a:off x="1723" y="2096"/>
              <a:ext cx="54" cy="41"/>
            </a:xfrm>
            <a:custGeom>
              <a:avLst/>
              <a:gdLst>
                <a:gd name="T0" fmla="*/ 9 w 54"/>
                <a:gd name="T1" fmla="*/ 40 h 41"/>
                <a:gd name="T2" fmla="*/ 13 w 54"/>
                <a:gd name="T3" fmla="*/ 35 h 41"/>
                <a:gd name="T4" fmla="*/ 16 w 54"/>
                <a:gd name="T5" fmla="*/ 30 h 41"/>
                <a:gd name="T6" fmla="*/ 22 w 54"/>
                <a:gd name="T7" fmla="*/ 25 h 41"/>
                <a:gd name="T8" fmla="*/ 27 w 54"/>
                <a:gd name="T9" fmla="*/ 21 h 41"/>
                <a:gd name="T10" fmla="*/ 33 w 54"/>
                <a:gd name="T11" fmla="*/ 17 h 41"/>
                <a:gd name="T12" fmla="*/ 39 w 54"/>
                <a:gd name="T13" fmla="*/ 14 h 41"/>
                <a:gd name="T14" fmla="*/ 46 w 54"/>
                <a:gd name="T15" fmla="*/ 10 h 41"/>
                <a:gd name="T16" fmla="*/ 53 w 54"/>
                <a:gd name="T17" fmla="*/ 7 h 41"/>
                <a:gd name="T18" fmla="*/ 49 w 54"/>
                <a:gd name="T19" fmla="*/ 0 h 41"/>
                <a:gd name="T20" fmla="*/ 41 w 54"/>
                <a:gd name="T21" fmla="*/ 3 h 41"/>
                <a:gd name="T22" fmla="*/ 34 w 54"/>
                <a:gd name="T23" fmla="*/ 6 h 41"/>
                <a:gd name="T24" fmla="*/ 27 w 54"/>
                <a:gd name="T25" fmla="*/ 10 h 41"/>
                <a:gd name="T26" fmla="*/ 22 w 54"/>
                <a:gd name="T27" fmla="*/ 15 h 41"/>
                <a:gd name="T28" fmla="*/ 15 w 54"/>
                <a:gd name="T29" fmla="*/ 18 h 41"/>
                <a:gd name="T30" fmla="*/ 9 w 54"/>
                <a:gd name="T31" fmla="*/ 23 h 41"/>
                <a:gd name="T32" fmla="*/ 4 w 54"/>
                <a:gd name="T33" fmla="*/ 30 h 41"/>
                <a:gd name="T34" fmla="*/ 0 w 54"/>
                <a:gd name="T35" fmla="*/ 36 h 41"/>
                <a:gd name="T36" fmla="*/ 9 w 54"/>
                <a:gd name="T37" fmla="*/ 40 h 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1"/>
                <a:gd name="T59" fmla="*/ 54 w 54"/>
                <a:gd name="T60" fmla="*/ 41 h 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1">
                  <a:moveTo>
                    <a:pt x="9" y="40"/>
                  </a:moveTo>
                  <a:lnTo>
                    <a:pt x="13" y="35"/>
                  </a:lnTo>
                  <a:lnTo>
                    <a:pt x="16" y="30"/>
                  </a:lnTo>
                  <a:lnTo>
                    <a:pt x="22" y="25"/>
                  </a:lnTo>
                  <a:lnTo>
                    <a:pt x="27" y="21"/>
                  </a:lnTo>
                  <a:lnTo>
                    <a:pt x="33" y="17"/>
                  </a:lnTo>
                  <a:lnTo>
                    <a:pt x="39" y="14"/>
                  </a:lnTo>
                  <a:lnTo>
                    <a:pt x="46" y="10"/>
                  </a:lnTo>
                  <a:lnTo>
                    <a:pt x="53" y="7"/>
                  </a:lnTo>
                  <a:lnTo>
                    <a:pt x="49" y="0"/>
                  </a:lnTo>
                  <a:lnTo>
                    <a:pt x="41" y="3"/>
                  </a:lnTo>
                  <a:lnTo>
                    <a:pt x="34" y="6"/>
                  </a:lnTo>
                  <a:lnTo>
                    <a:pt x="27" y="10"/>
                  </a:lnTo>
                  <a:lnTo>
                    <a:pt x="22" y="15"/>
                  </a:lnTo>
                  <a:lnTo>
                    <a:pt x="15" y="18"/>
                  </a:lnTo>
                  <a:lnTo>
                    <a:pt x="9" y="23"/>
                  </a:lnTo>
                  <a:lnTo>
                    <a:pt x="4" y="30"/>
                  </a:lnTo>
                  <a:lnTo>
                    <a:pt x="0" y="36"/>
                  </a:lnTo>
                  <a:lnTo>
                    <a:pt x="9" y="40"/>
                  </a:lnTo>
                </a:path>
              </a:pathLst>
            </a:custGeom>
            <a:solidFill>
              <a:srgbClr val="000000"/>
            </a:solidFill>
            <a:ln w="12700" cap="rnd">
              <a:noFill/>
              <a:round/>
              <a:headEnd/>
              <a:tailEnd/>
            </a:ln>
          </p:spPr>
          <p:txBody>
            <a:bodyPr/>
            <a:lstStyle/>
            <a:p>
              <a:endParaRPr lang="en-US" dirty="0"/>
            </a:p>
          </p:txBody>
        </p:sp>
        <p:sp>
          <p:nvSpPr>
            <p:cNvPr id="48318" name="Freeform 217"/>
            <p:cNvSpPr>
              <a:spLocks/>
            </p:cNvSpPr>
            <p:nvPr/>
          </p:nvSpPr>
          <p:spPr bwMode="auto">
            <a:xfrm>
              <a:off x="1711" y="2137"/>
              <a:ext cx="17" cy="38"/>
            </a:xfrm>
            <a:custGeom>
              <a:avLst/>
              <a:gdLst>
                <a:gd name="T0" fmla="*/ 6 w 17"/>
                <a:gd name="T1" fmla="*/ 37 h 38"/>
                <a:gd name="T2" fmla="*/ 9 w 17"/>
                <a:gd name="T3" fmla="*/ 33 h 38"/>
                <a:gd name="T4" fmla="*/ 10 w 17"/>
                <a:gd name="T5" fmla="*/ 28 h 38"/>
                <a:gd name="T6" fmla="*/ 12 w 17"/>
                <a:gd name="T7" fmla="*/ 24 h 38"/>
                <a:gd name="T8" fmla="*/ 13 w 17"/>
                <a:gd name="T9" fmla="*/ 19 h 38"/>
                <a:gd name="T10" fmla="*/ 13 w 17"/>
                <a:gd name="T11" fmla="*/ 15 h 38"/>
                <a:gd name="T12" fmla="*/ 14 w 17"/>
                <a:gd name="T13" fmla="*/ 12 h 38"/>
                <a:gd name="T14" fmla="*/ 15 w 17"/>
                <a:gd name="T15" fmla="*/ 7 h 38"/>
                <a:gd name="T16" fmla="*/ 16 w 17"/>
                <a:gd name="T17" fmla="*/ 4 h 38"/>
                <a:gd name="T18" fmla="*/ 9 w 17"/>
                <a:gd name="T19" fmla="*/ 0 h 38"/>
                <a:gd name="T20" fmla="*/ 7 w 17"/>
                <a:gd name="T21" fmla="*/ 4 h 38"/>
                <a:gd name="T22" fmla="*/ 6 w 17"/>
                <a:gd name="T23" fmla="*/ 9 h 38"/>
                <a:gd name="T24" fmla="*/ 5 w 17"/>
                <a:gd name="T25" fmla="*/ 14 h 38"/>
                <a:gd name="T26" fmla="*/ 4 w 17"/>
                <a:gd name="T27" fmla="*/ 18 h 38"/>
                <a:gd name="T28" fmla="*/ 4 w 17"/>
                <a:gd name="T29" fmla="*/ 22 h 38"/>
                <a:gd name="T30" fmla="*/ 2 w 17"/>
                <a:gd name="T31" fmla="*/ 26 h 38"/>
                <a:gd name="T32" fmla="*/ 1 w 17"/>
                <a:gd name="T33" fmla="*/ 29 h 38"/>
                <a:gd name="T34" fmla="*/ 0 w 17"/>
                <a:gd name="T35" fmla="*/ 31 h 38"/>
                <a:gd name="T36" fmla="*/ 6 w 17"/>
                <a:gd name="T37" fmla="*/ 3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8"/>
                <a:gd name="T59" fmla="*/ 17 w 17"/>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8">
                  <a:moveTo>
                    <a:pt x="6" y="37"/>
                  </a:moveTo>
                  <a:lnTo>
                    <a:pt x="9" y="33"/>
                  </a:lnTo>
                  <a:lnTo>
                    <a:pt x="10" y="28"/>
                  </a:lnTo>
                  <a:lnTo>
                    <a:pt x="12" y="24"/>
                  </a:lnTo>
                  <a:lnTo>
                    <a:pt x="13" y="19"/>
                  </a:lnTo>
                  <a:lnTo>
                    <a:pt x="13" y="15"/>
                  </a:lnTo>
                  <a:lnTo>
                    <a:pt x="14" y="12"/>
                  </a:lnTo>
                  <a:lnTo>
                    <a:pt x="15" y="7"/>
                  </a:lnTo>
                  <a:lnTo>
                    <a:pt x="16" y="4"/>
                  </a:lnTo>
                  <a:lnTo>
                    <a:pt x="9" y="0"/>
                  </a:lnTo>
                  <a:lnTo>
                    <a:pt x="7" y="4"/>
                  </a:lnTo>
                  <a:lnTo>
                    <a:pt x="6" y="9"/>
                  </a:lnTo>
                  <a:lnTo>
                    <a:pt x="5" y="14"/>
                  </a:lnTo>
                  <a:lnTo>
                    <a:pt x="4" y="18"/>
                  </a:lnTo>
                  <a:lnTo>
                    <a:pt x="4" y="22"/>
                  </a:lnTo>
                  <a:lnTo>
                    <a:pt x="2" y="26"/>
                  </a:lnTo>
                  <a:lnTo>
                    <a:pt x="1" y="29"/>
                  </a:lnTo>
                  <a:lnTo>
                    <a:pt x="0" y="31"/>
                  </a:lnTo>
                  <a:lnTo>
                    <a:pt x="6" y="37"/>
                  </a:lnTo>
                </a:path>
              </a:pathLst>
            </a:custGeom>
            <a:solidFill>
              <a:srgbClr val="000000"/>
            </a:solidFill>
            <a:ln w="12700" cap="rnd">
              <a:noFill/>
              <a:round/>
              <a:headEnd/>
              <a:tailEnd/>
            </a:ln>
          </p:spPr>
          <p:txBody>
            <a:bodyPr/>
            <a:lstStyle/>
            <a:p>
              <a:endParaRPr lang="en-US" dirty="0"/>
            </a:p>
          </p:txBody>
        </p:sp>
        <p:sp>
          <p:nvSpPr>
            <p:cNvPr id="48319" name="Freeform 218"/>
            <p:cNvSpPr>
              <a:spLocks/>
            </p:cNvSpPr>
            <p:nvPr/>
          </p:nvSpPr>
          <p:spPr bwMode="auto">
            <a:xfrm>
              <a:off x="1693" y="2173"/>
              <a:ext cx="21" cy="17"/>
            </a:xfrm>
            <a:custGeom>
              <a:avLst/>
              <a:gdLst>
                <a:gd name="T0" fmla="*/ 0 w 21"/>
                <a:gd name="T1" fmla="*/ 14 h 17"/>
                <a:gd name="T2" fmla="*/ 8 w 21"/>
                <a:gd name="T3" fmla="*/ 16 h 17"/>
                <a:gd name="T4" fmla="*/ 9 w 21"/>
                <a:gd name="T5" fmla="*/ 16 h 17"/>
                <a:gd name="T6" fmla="*/ 12 w 21"/>
                <a:gd name="T7" fmla="*/ 13 h 17"/>
                <a:gd name="T8" fmla="*/ 15 w 21"/>
                <a:gd name="T9" fmla="*/ 9 h 17"/>
                <a:gd name="T10" fmla="*/ 20 w 21"/>
                <a:gd name="T11" fmla="*/ 6 h 17"/>
                <a:gd name="T12" fmla="*/ 14 w 21"/>
                <a:gd name="T13" fmla="*/ 0 h 17"/>
                <a:gd name="T14" fmla="*/ 11 w 21"/>
                <a:gd name="T15" fmla="*/ 4 h 17"/>
                <a:gd name="T16" fmla="*/ 7 w 21"/>
                <a:gd name="T17" fmla="*/ 6 h 17"/>
                <a:gd name="T18" fmla="*/ 3 w 21"/>
                <a:gd name="T19" fmla="*/ 9 h 17"/>
                <a:gd name="T20" fmla="*/ 0 w 21"/>
                <a:gd name="T21" fmla="*/ 13 h 17"/>
                <a:gd name="T22" fmla="*/ 8 w 21"/>
                <a:gd name="T23" fmla="*/ 14 h 17"/>
                <a:gd name="T24" fmla="*/ 0 w 21"/>
                <a:gd name="T25" fmla="*/ 1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7"/>
                <a:gd name="T41" fmla="*/ 21 w 21"/>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7">
                  <a:moveTo>
                    <a:pt x="0" y="14"/>
                  </a:moveTo>
                  <a:lnTo>
                    <a:pt x="8" y="16"/>
                  </a:lnTo>
                  <a:lnTo>
                    <a:pt x="9" y="16"/>
                  </a:lnTo>
                  <a:lnTo>
                    <a:pt x="12" y="13"/>
                  </a:lnTo>
                  <a:lnTo>
                    <a:pt x="15" y="9"/>
                  </a:lnTo>
                  <a:lnTo>
                    <a:pt x="20" y="6"/>
                  </a:lnTo>
                  <a:lnTo>
                    <a:pt x="14" y="0"/>
                  </a:lnTo>
                  <a:lnTo>
                    <a:pt x="11" y="4"/>
                  </a:lnTo>
                  <a:lnTo>
                    <a:pt x="7" y="6"/>
                  </a:lnTo>
                  <a:lnTo>
                    <a:pt x="3" y="9"/>
                  </a:lnTo>
                  <a:lnTo>
                    <a:pt x="0" y="13"/>
                  </a:lnTo>
                  <a:lnTo>
                    <a:pt x="8" y="14"/>
                  </a:lnTo>
                  <a:lnTo>
                    <a:pt x="0" y="14"/>
                  </a:lnTo>
                </a:path>
              </a:pathLst>
            </a:custGeom>
            <a:solidFill>
              <a:srgbClr val="000000"/>
            </a:solidFill>
            <a:ln w="12700" cap="rnd">
              <a:noFill/>
              <a:round/>
              <a:headEnd/>
              <a:tailEnd/>
            </a:ln>
          </p:spPr>
          <p:txBody>
            <a:bodyPr/>
            <a:lstStyle/>
            <a:p>
              <a:endParaRPr lang="en-US" dirty="0"/>
            </a:p>
          </p:txBody>
        </p:sp>
        <p:sp>
          <p:nvSpPr>
            <p:cNvPr id="48320" name="Freeform 219"/>
            <p:cNvSpPr>
              <a:spLocks/>
            </p:cNvSpPr>
            <p:nvPr/>
          </p:nvSpPr>
          <p:spPr bwMode="auto">
            <a:xfrm>
              <a:off x="1648" y="2178"/>
              <a:ext cx="51" cy="17"/>
            </a:xfrm>
            <a:custGeom>
              <a:avLst/>
              <a:gdLst>
                <a:gd name="T0" fmla="*/ 0 w 51"/>
                <a:gd name="T1" fmla="*/ 5 h 17"/>
                <a:gd name="T2" fmla="*/ 6 w 51"/>
                <a:gd name="T3" fmla="*/ 10 h 17"/>
                <a:gd name="T4" fmla="*/ 13 w 51"/>
                <a:gd name="T5" fmla="*/ 13 h 17"/>
                <a:gd name="T6" fmla="*/ 21 w 51"/>
                <a:gd name="T7" fmla="*/ 14 h 17"/>
                <a:gd name="T8" fmla="*/ 29 w 51"/>
                <a:gd name="T9" fmla="*/ 16 h 17"/>
                <a:gd name="T10" fmla="*/ 35 w 51"/>
                <a:gd name="T11" fmla="*/ 16 h 17"/>
                <a:gd name="T12" fmla="*/ 40 w 51"/>
                <a:gd name="T13" fmla="*/ 16 h 17"/>
                <a:gd name="T14" fmla="*/ 44 w 51"/>
                <a:gd name="T15" fmla="*/ 16 h 17"/>
                <a:gd name="T16" fmla="*/ 40 w 51"/>
                <a:gd name="T17" fmla="*/ 11 h 17"/>
                <a:gd name="T18" fmla="*/ 50 w 51"/>
                <a:gd name="T19" fmla="*/ 11 h 17"/>
                <a:gd name="T20" fmla="*/ 44 w 51"/>
                <a:gd name="T21" fmla="*/ 7 h 17"/>
                <a:gd name="T22" fmla="*/ 40 w 51"/>
                <a:gd name="T23" fmla="*/ 7 h 17"/>
                <a:gd name="T24" fmla="*/ 35 w 51"/>
                <a:gd name="T25" fmla="*/ 7 h 17"/>
                <a:gd name="T26" fmla="*/ 29 w 51"/>
                <a:gd name="T27" fmla="*/ 7 h 17"/>
                <a:gd name="T28" fmla="*/ 21 w 51"/>
                <a:gd name="T29" fmla="*/ 5 h 17"/>
                <a:gd name="T30" fmla="*/ 16 w 51"/>
                <a:gd name="T31" fmla="*/ 4 h 17"/>
                <a:gd name="T32" fmla="*/ 11 w 51"/>
                <a:gd name="T33" fmla="*/ 1 h 17"/>
                <a:gd name="T34" fmla="*/ 9 w 51"/>
                <a:gd name="T35" fmla="*/ 0 h 17"/>
                <a:gd name="T36" fmla="*/ 0 w 51"/>
                <a:gd name="T37" fmla="*/ 5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1"/>
                <a:gd name="T58" fmla="*/ 0 h 17"/>
                <a:gd name="T59" fmla="*/ 51 w 51"/>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1" h="17">
                  <a:moveTo>
                    <a:pt x="0" y="5"/>
                  </a:moveTo>
                  <a:lnTo>
                    <a:pt x="6" y="10"/>
                  </a:lnTo>
                  <a:lnTo>
                    <a:pt x="13" y="13"/>
                  </a:lnTo>
                  <a:lnTo>
                    <a:pt x="21" y="14"/>
                  </a:lnTo>
                  <a:lnTo>
                    <a:pt x="29" y="16"/>
                  </a:lnTo>
                  <a:lnTo>
                    <a:pt x="35" y="16"/>
                  </a:lnTo>
                  <a:lnTo>
                    <a:pt x="40" y="16"/>
                  </a:lnTo>
                  <a:lnTo>
                    <a:pt x="44" y="16"/>
                  </a:lnTo>
                  <a:lnTo>
                    <a:pt x="40" y="11"/>
                  </a:lnTo>
                  <a:lnTo>
                    <a:pt x="50" y="11"/>
                  </a:lnTo>
                  <a:lnTo>
                    <a:pt x="44" y="7"/>
                  </a:lnTo>
                  <a:lnTo>
                    <a:pt x="40" y="7"/>
                  </a:lnTo>
                  <a:lnTo>
                    <a:pt x="35" y="7"/>
                  </a:lnTo>
                  <a:lnTo>
                    <a:pt x="29" y="7"/>
                  </a:lnTo>
                  <a:lnTo>
                    <a:pt x="21" y="5"/>
                  </a:lnTo>
                  <a:lnTo>
                    <a:pt x="16" y="4"/>
                  </a:lnTo>
                  <a:lnTo>
                    <a:pt x="11" y="1"/>
                  </a:lnTo>
                  <a:lnTo>
                    <a:pt x="9" y="0"/>
                  </a:lnTo>
                  <a:lnTo>
                    <a:pt x="0" y="5"/>
                  </a:lnTo>
                </a:path>
              </a:pathLst>
            </a:custGeom>
            <a:solidFill>
              <a:srgbClr val="000000"/>
            </a:solidFill>
            <a:ln w="12700" cap="rnd">
              <a:noFill/>
              <a:round/>
              <a:headEnd/>
              <a:tailEnd/>
            </a:ln>
          </p:spPr>
          <p:txBody>
            <a:bodyPr/>
            <a:lstStyle/>
            <a:p>
              <a:endParaRPr lang="en-US" dirty="0"/>
            </a:p>
          </p:txBody>
        </p:sp>
        <p:sp>
          <p:nvSpPr>
            <p:cNvPr id="48321" name="Freeform 220"/>
            <p:cNvSpPr>
              <a:spLocks/>
            </p:cNvSpPr>
            <p:nvPr/>
          </p:nvSpPr>
          <p:spPr bwMode="auto">
            <a:xfrm>
              <a:off x="1579" y="2101"/>
              <a:ext cx="74" cy="78"/>
            </a:xfrm>
            <a:custGeom>
              <a:avLst/>
              <a:gdLst>
                <a:gd name="T0" fmla="*/ 0 w 74"/>
                <a:gd name="T1" fmla="*/ 8 h 78"/>
                <a:gd name="T2" fmla="*/ 25 w 74"/>
                <a:gd name="T3" fmla="*/ 19 h 78"/>
                <a:gd name="T4" fmla="*/ 38 w 74"/>
                <a:gd name="T5" fmla="*/ 22 h 78"/>
                <a:gd name="T6" fmla="*/ 41 w 74"/>
                <a:gd name="T7" fmla="*/ 23 h 78"/>
                <a:gd name="T8" fmla="*/ 40 w 74"/>
                <a:gd name="T9" fmla="*/ 20 h 78"/>
                <a:gd name="T10" fmla="*/ 38 w 74"/>
                <a:gd name="T11" fmla="*/ 26 h 78"/>
                <a:gd name="T12" fmla="*/ 40 w 74"/>
                <a:gd name="T13" fmla="*/ 35 h 78"/>
                <a:gd name="T14" fmla="*/ 47 w 74"/>
                <a:gd name="T15" fmla="*/ 52 h 78"/>
                <a:gd name="T16" fmla="*/ 64 w 74"/>
                <a:gd name="T17" fmla="*/ 77 h 78"/>
                <a:gd name="T18" fmla="*/ 73 w 74"/>
                <a:gd name="T19" fmla="*/ 71 h 78"/>
                <a:gd name="T20" fmla="*/ 56 w 74"/>
                <a:gd name="T21" fmla="*/ 48 h 78"/>
                <a:gd name="T22" fmla="*/ 50 w 74"/>
                <a:gd name="T23" fmla="*/ 32 h 78"/>
                <a:gd name="T24" fmla="*/ 48 w 74"/>
                <a:gd name="T25" fmla="*/ 26 h 78"/>
                <a:gd name="T26" fmla="*/ 50 w 74"/>
                <a:gd name="T27" fmla="*/ 23 h 78"/>
                <a:gd name="T28" fmla="*/ 48 w 74"/>
                <a:gd name="T29" fmla="*/ 17 h 78"/>
                <a:gd name="T30" fmla="*/ 41 w 74"/>
                <a:gd name="T31" fmla="*/ 13 h 78"/>
                <a:gd name="T32" fmla="*/ 29 w 74"/>
                <a:gd name="T33" fmla="*/ 8 h 78"/>
                <a:gd name="T34" fmla="*/ 5 w 74"/>
                <a:gd name="T35" fmla="*/ 0 h 78"/>
                <a:gd name="T36" fmla="*/ 0 w 74"/>
                <a:gd name="T37" fmla="*/ 8 h 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4"/>
                <a:gd name="T58" fmla="*/ 0 h 78"/>
                <a:gd name="T59" fmla="*/ 74 w 74"/>
                <a:gd name="T60" fmla="*/ 78 h 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4" h="78">
                  <a:moveTo>
                    <a:pt x="0" y="8"/>
                  </a:moveTo>
                  <a:lnTo>
                    <a:pt x="25" y="19"/>
                  </a:lnTo>
                  <a:lnTo>
                    <a:pt x="38" y="22"/>
                  </a:lnTo>
                  <a:lnTo>
                    <a:pt x="41" y="23"/>
                  </a:lnTo>
                  <a:lnTo>
                    <a:pt x="40" y="20"/>
                  </a:lnTo>
                  <a:lnTo>
                    <a:pt x="38" y="26"/>
                  </a:lnTo>
                  <a:lnTo>
                    <a:pt x="40" y="35"/>
                  </a:lnTo>
                  <a:lnTo>
                    <a:pt x="47" y="52"/>
                  </a:lnTo>
                  <a:lnTo>
                    <a:pt x="64" y="77"/>
                  </a:lnTo>
                  <a:lnTo>
                    <a:pt x="73" y="71"/>
                  </a:lnTo>
                  <a:lnTo>
                    <a:pt x="56" y="48"/>
                  </a:lnTo>
                  <a:lnTo>
                    <a:pt x="50" y="32"/>
                  </a:lnTo>
                  <a:lnTo>
                    <a:pt x="48" y="26"/>
                  </a:lnTo>
                  <a:lnTo>
                    <a:pt x="50" y="23"/>
                  </a:lnTo>
                  <a:lnTo>
                    <a:pt x="48" y="17"/>
                  </a:lnTo>
                  <a:lnTo>
                    <a:pt x="41" y="13"/>
                  </a:lnTo>
                  <a:lnTo>
                    <a:pt x="29" y="8"/>
                  </a:lnTo>
                  <a:lnTo>
                    <a:pt x="5" y="0"/>
                  </a:lnTo>
                  <a:lnTo>
                    <a:pt x="0" y="8"/>
                  </a:lnTo>
                </a:path>
              </a:pathLst>
            </a:custGeom>
            <a:solidFill>
              <a:srgbClr val="000000"/>
            </a:solidFill>
            <a:ln w="12700" cap="rnd">
              <a:noFill/>
              <a:round/>
              <a:headEnd/>
              <a:tailEnd/>
            </a:ln>
          </p:spPr>
          <p:txBody>
            <a:bodyPr/>
            <a:lstStyle/>
            <a:p>
              <a:endParaRPr lang="en-US" dirty="0"/>
            </a:p>
          </p:txBody>
        </p:sp>
        <p:sp>
          <p:nvSpPr>
            <p:cNvPr id="48322" name="Freeform 221"/>
            <p:cNvSpPr>
              <a:spLocks/>
            </p:cNvSpPr>
            <p:nvPr/>
          </p:nvSpPr>
          <p:spPr bwMode="auto">
            <a:xfrm>
              <a:off x="1554" y="2076"/>
              <a:ext cx="25" cy="29"/>
            </a:xfrm>
            <a:custGeom>
              <a:avLst/>
              <a:gdLst>
                <a:gd name="T0" fmla="*/ 0 w 25"/>
                <a:gd name="T1" fmla="*/ 2 h 29"/>
                <a:gd name="T2" fmla="*/ 2 w 25"/>
                <a:gd name="T3" fmla="*/ 7 h 29"/>
                <a:gd name="T4" fmla="*/ 3 w 25"/>
                <a:gd name="T5" fmla="*/ 10 h 29"/>
                <a:gd name="T6" fmla="*/ 6 w 25"/>
                <a:gd name="T7" fmla="*/ 14 h 29"/>
                <a:gd name="T8" fmla="*/ 7 w 25"/>
                <a:gd name="T9" fmla="*/ 17 h 29"/>
                <a:gd name="T10" fmla="*/ 9 w 25"/>
                <a:gd name="T11" fmla="*/ 21 h 29"/>
                <a:gd name="T12" fmla="*/ 12 w 25"/>
                <a:gd name="T13" fmla="*/ 24 h 29"/>
                <a:gd name="T14" fmla="*/ 16 w 25"/>
                <a:gd name="T15" fmla="*/ 26 h 29"/>
                <a:gd name="T16" fmla="*/ 20 w 25"/>
                <a:gd name="T17" fmla="*/ 28 h 29"/>
                <a:gd name="T18" fmla="*/ 24 w 25"/>
                <a:gd name="T19" fmla="*/ 21 h 29"/>
                <a:gd name="T20" fmla="*/ 22 w 25"/>
                <a:gd name="T21" fmla="*/ 19 h 29"/>
                <a:gd name="T22" fmla="*/ 18 w 25"/>
                <a:gd name="T23" fmla="*/ 18 h 29"/>
                <a:gd name="T24" fmla="*/ 17 w 25"/>
                <a:gd name="T25" fmla="*/ 16 h 29"/>
                <a:gd name="T26" fmla="*/ 15 w 25"/>
                <a:gd name="T27" fmla="*/ 12 h 29"/>
                <a:gd name="T28" fmla="*/ 13 w 25"/>
                <a:gd name="T29" fmla="*/ 10 h 29"/>
                <a:gd name="T30" fmla="*/ 11 w 25"/>
                <a:gd name="T31" fmla="*/ 7 h 29"/>
                <a:gd name="T32" fmla="*/ 10 w 25"/>
                <a:gd name="T33" fmla="*/ 4 h 29"/>
                <a:gd name="T34" fmla="*/ 9 w 25"/>
                <a:gd name="T35" fmla="*/ 0 h 29"/>
                <a:gd name="T36" fmla="*/ 0 w 25"/>
                <a:gd name="T37" fmla="*/ 2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29"/>
                <a:gd name="T59" fmla="*/ 25 w 25"/>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29">
                  <a:moveTo>
                    <a:pt x="0" y="2"/>
                  </a:moveTo>
                  <a:lnTo>
                    <a:pt x="2" y="7"/>
                  </a:lnTo>
                  <a:lnTo>
                    <a:pt x="3" y="10"/>
                  </a:lnTo>
                  <a:lnTo>
                    <a:pt x="6" y="14"/>
                  </a:lnTo>
                  <a:lnTo>
                    <a:pt x="7" y="17"/>
                  </a:lnTo>
                  <a:lnTo>
                    <a:pt x="9" y="21"/>
                  </a:lnTo>
                  <a:lnTo>
                    <a:pt x="12" y="24"/>
                  </a:lnTo>
                  <a:lnTo>
                    <a:pt x="16" y="26"/>
                  </a:lnTo>
                  <a:lnTo>
                    <a:pt x="20" y="28"/>
                  </a:lnTo>
                  <a:lnTo>
                    <a:pt x="24" y="21"/>
                  </a:lnTo>
                  <a:lnTo>
                    <a:pt x="22" y="19"/>
                  </a:lnTo>
                  <a:lnTo>
                    <a:pt x="18" y="18"/>
                  </a:lnTo>
                  <a:lnTo>
                    <a:pt x="17" y="16"/>
                  </a:lnTo>
                  <a:lnTo>
                    <a:pt x="15" y="12"/>
                  </a:lnTo>
                  <a:lnTo>
                    <a:pt x="13" y="10"/>
                  </a:lnTo>
                  <a:lnTo>
                    <a:pt x="11" y="7"/>
                  </a:lnTo>
                  <a:lnTo>
                    <a:pt x="10" y="4"/>
                  </a:lnTo>
                  <a:lnTo>
                    <a:pt x="9" y="0"/>
                  </a:lnTo>
                  <a:lnTo>
                    <a:pt x="0" y="2"/>
                  </a:lnTo>
                </a:path>
              </a:pathLst>
            </a:custGeom>
            <a:solidFill>
              <a:srgbClr val="000000"/>
            </a:solidFill>
            <a:ln w="12700" cap="rnd">
              <a:noFill/>
              <a:round/>
              <a:headEnd/>
              <a:tailEnd/>
            </a:ln>
          </p:spPr>
          <p:txBody>
            <a:bodyPr/>
            <a:lstStyle/>
            <a:p>
              <a:endParaRPr lang="en-US" dirty="0"/>
            </a:p>
          </p:txBody>
        </p:sp>
        <p:sp>
          <p:nvSpPr>
            <p:cNvPr id="48323" name="Freeform 222"/>
            <p:cNvSpPr>
              <a:spLocks/>
            </p:cNvSpPr>
            <p:nvPr/>
          </p:nvSpPr>
          <p:spPr bwMode="auto">
            <a:xfrm>
              <a:off x="1544" y="2058"/>
              <a:ext cx="17" cy="17"/>
            </a:xfrm>
            <a:custGeom>
              <a:avLst/>
              <a:gdLst>
                <a:gd name="T0" fmla="*/ 0 w 17"/>
                <a:gd name="T1" fmla="*/ 2 h 17"/>
                <a:gd name="T2" fmla="*/ 1 w 17"/>
                <a:gd name="T3" fmla="*/ 3 h 17"/>
                <a:gd name="T4" fmla="*/ 2 w 17"/>
                <a:gd name="T5" fmla="*/ 6 h 17"/>
                <a:gd name="T6" fmla="*/ 4 w 17"/>
                <a:gd name="T7" fmla="*/ 10 h 17"/>
                <a:gd name="T8" fmla="*/ 6 w 17"/>
                <a:gd name="T9" fmla="*/ 12 h 17"/>
                <a:gd name="T10" fmla="*/ 7 w 17"/>
                <a:gd name="T11" fmla="*/ 16 h 17"/>
                <a:gd name="T12" fmla="*/ 16 w 17"/>
                <a:gd name="T13" fmla="*/ 13 h 17"/>
                <a:gd name="T14" fmla="*/ 13 w 17"/>
                <a:gd name="T15" fmla="*/ 9 h 17"/>
                <a:gd name="T16" fmla="*/ 11 w 17"/>
                <a:gd name="T17" fmla="*/ 6 h 17"/>
                <a:gd name="T18" fmla="*/ 9 w 17"/>
                <a:gd name="T19" fmla="*/ 2 h 17"/>
                <a:gd name="T20" fmla="*/ 7 w 17"/>
                <a:gd name="T21" fmla="*/ 0 h 17"/>
                <a:gd name="T22" fmla="*/ 8 w 17"/>
                <a:gd name="T23" fmla="*/ 0 h 17"/>
                <a:gd name="T24" fmla="*/ 0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2"/>
                  </a:moveTo>
                  <a:lnTo>
                    <a:pt x="1" y="3"/>
                  </a:lnTo>
                  <a:lnTo>
                    <a:pt x="2" y="6"/>
                  </a:lnTo>
                  <a:lnTo>
                    <a:pt x="4" y="10"/>
                  </a:lnTo>
                  <a:lnTo>
                    <a:pt x="6" y="12"/>
                  </a:lnTo>
                  <a:lnTo>
                    <a:pt x="7" y="16"/>
                  </a:lnTo>
                  <a:lnTo>
                    <a:pt x="16" y="13"/>
                  </a:lnTo>
                  <a:lnTo>
                    <a:pt x="13" y="9"/>
                  </a:lnTo>
                  <a:lnTo>
                    <a:pt x="11" y="6"/>
                  </a:lnTo>
                  <a:lnTo>
                    <a:pt x="9" y="2"/>
                  </a:lnTo>
                  <a:lnTo>
                    <a:pt x="7" y="0"/>
                  </a:lnTo>
                  <a:lnTo>
                    <a:pt x="8" y="0"/>
                  </a:lnTo>
                  <a:lnTo>
                    <a:pt x="0" y="2"/>
                  </a:lnTo>
                </a:path>
              </a:pathLst>
            </a:custGeom>
            <a:solidFill>
              <a:srgbClr val="000000"/>
            </a:solidFill>
            <a:ln w="12700" cap="rnd">
              <a:noFill/>
              <a:round/>
              <a:headEnd/>
              <a:tailEnd/>
            </a:ln>
          </p:spPr>
          <p:txBody>
            <a:bodyPr/>
            <a:lstStyle/>
            <a:p>
              <a:endParaRPr lang="en-US" dirty="0"/>
            </a:p>
          </p:txBody>
        </p:sp>
        <p:sp>
          <p:nvSpPr>
            <p:cNvPr id="48324" name="Freeform 223"/>
            <p:cNvSpPr>
              <a:spLocks/>
            </p:cNvSpPr>
            <p:nvPr/>
          </p:nvSpPr>
          <p:spPr bwMode="auto">
            <a:xfrm>
              <a:off x="1539" y="2048"/>
              <a:ext cx="17" cy="17"/>
            </a:xfrm>
            <a:custGeom>
              <a:avLst/>
              <a:gdLst>
                <a:gd name="T0" fmla="*/ 4 w 17"/>
                <a:gd name="T1" fmla="*/ 0 h 17"/>
                <a:gd name="T2" fmla="*/ 0 w 17"/>
                <a:gd name="T3" fmla="*/ 11 h 17"/>
                <a:gd name="T4" fmla="*/ 1 w 17"/>
                <a:gd name="T5" fmla="*/ 11 h 17"/>
                <a:gd name="T6" fmla="*/ 4 w 17"/>
                <a:gd name="T7" fmla="*/ 13 h 17"/>
                <a:gd name="T8" fmla="*/ 4 w 17"/>
                <a:gd name="T9" fmla="*/ 16 h 17"/>
                <a:gd name="T10" fmla="*/ 16 w 17"/>
                <a:gd name="T11" fmla="*/ 11 h 17"/>
                <a:gd name="T12" fmla="*/ 14 w 17"/>
                <a:gd name="T13" fmla="*/ 9 h 17"/>
                <a:gd name="T14" fmla="*/ 9 w 17"/>
                <a:gd name="T15" fmla="*/ 4 h 17"/>
                <a:gd name="T16" fmla="*/ 8 w 17"/>
                <a:gd name="T17" fmla="*/ 2 h 17"/>
                <a:gd name="T18" fmla="*/ 4 w 17"/>
                <a:gd name="T19" fmla="*/ 0 h 17"/>
                <a:gd name="T20" fmla="*/ 0 w 17"/>
                <a:gd name="T21" fmla="*/ 11 h 17"/>
                <a:gd name="T22" fmla="*/ 4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4" y="0"/>
                  </a:moveTo>
                  <a:lnTo>
                    <a:pt x="0" y="11"/>
                  </a:lnTo>
                  <a:lnTo>
                    <a:pt x="1" y="11"/>
                  </a:lnTo>
                  <a:lnTo>
                    <a:pt x="4" y="13"/>
                  </a:lnTo>
                  <a:lnTo>
                    <a:pt x="4" y="16"/>
                  </a:lnTo>
                  <a:lnTo>
                    <a:pt x="16" y="11"/>
                  </a:lnTo>
                  <a:lnTo>
                    <a:pt x="14" y="9"/>
                  </a:lnTo>
                  <a:lnTo>
                    <a:pt x="9" y="4"/>
                  </a:lnTo>
                  <a:lnTo>
                    <a:pt x="8" y="2"/>
                  </a:lnTo>
                  <a:lnTo>
                    <a:pt x="4" y="0"/>
                  </a:lnTo>
                  <a:lnTo>
                    <a:pt x="0" y="11"/>
                  </a:lnTo>
                  <a:lnTo>
                    <a:pt x="4" y="0"/>
                  </a:lnTo>
                </a:path>
              </a:pathLst>
            </a:custGeom>
            <a:solidFill>
              <a:srgbClr val="000000"/>
            </a:solidFill>
            <a:ln w="12700" cap="rnd">
              <a:noFill/>
              <a:round/>
              <a:headEnd/>
              <a:tailEnd/>
            </a:ln>
          </p:spPr>
          <p:txBody>
            <a:bodyPr/>
            <a:lstStyle/>
            <a:p>
              <a:endParaRPr lang="en-US" dirty="0"/>
            </a:p>
          </p:txBody>
        </p:sp>
        <p:sp>
          <p:nvSpPr>
            <p:cNvPr id="48325" name="Freeform 224"/>
            <p:cNvSpPr>
              <a:spLocks/>
            </p:cNvSpPr>
            <p:nvPr/>
          </p:nvSpPr>
          <p:spPr bwMode="auto">
            <a:xfrm>
              <a:off x="1502" y="2028"/>
              <a:ext cx="38" cy="24"/>
            </a:xfrm>
            <a:custGeom>
              <a:avLst/>
              <a:gdLst>
                <a:gd name="T0" fmla="*/ 0 w 38"/>
                <a:gd name="T1" fmla="*/ 9 h 24"/>
                <a:gd name="T2" fmla="*/ 7 w 38"/>
                <a:gd name="T3" fmla="*/ 3 h 24"/>
                <a:gd name="T4" fmla="*/ 4 w 38"/>
                <a:gd name="T5" fmla="*/ 8 h 24"/>
                <a:gd name="T6" fmla="*/ 3 w 38"/>
                <a:gd name="T7" fmla="*/ 9 h 24"/>
                <a:gd name="T8" fmla="*/ 9 w 38"/>
                <a:gd name="T9" fmla="*/ 11 h 24"/>
                <a:gd name="T10" fmla="*/ 15 w 38"/>
                <a:gd name="T11" fmla="*/ 14 h 24"/>
                <a:gd name="T12" fmla="*/ 22 w 38"/>
                <a:gd name="T13" fmla="*/ 17 h 24"/>
                <a:gd name="T14" fmla="*/ 28 w 38"/>
                <a:gd name="T15" fmla="*/ 21 h 24"/>
                <a:gd name="T16" fmla="*/ 32 w 38"/>
                <a:gd name="T17" fmla="*/ 23 h 24"/>
                <a:gd name="T18" fmla="*/ 36 w 38"/>
                <a:gd name="T19" fmla="*/ 16 h 24"/>
                <a:gd name="T20" fmla="*/ 32 w 38"/>
                <a:gd name="T21" fmla="*/ 23 h 24"/>
                <a:gd name="T22" fmla="*/ 37 w 38"/>
                <a:gd name="T23" fmla="*/ 16 h 24"/>
                <a:gd name="T24" fmla="*/ 34 w 38"/>
                <a:gd name="T25" fmla="*/ 14 h 24"/>
                <a:gd name="T26" fmla="*/ 28 w 38"/>
                <a:gd name="T27" fmla="*/ 10 h 24"/>
                <a:gd name="T28" fmla="*/ 20 w 38"/>
                <a:gd name="T29" fmla="*/ 7 h 24"/>
                <a:gd name="T30" fmla="*/ 13 w 38"/>
                <a:gd name="T31" fmla="*/ 4 h 24"/>
                <a:gd name="T32" fmla="*/ 8 w 38"/>
                <a:gd name="T33" fmla="*/ 2 h 24"/>
                <a:gd name="T34" fmla="*/ 2 w 38"/>
                <a:gd name="T35" fmla="*/ 0 h 24"/>
                <a:gd name="T36" fmla="*/ 0 w 38"/>
                <a:gd name="T37" fmla="*/ 9 h 24"/>
                <a:gd name="T38" fmla="*/ 7 w 38"/>
                <a:gd name="T39" fmla="*/ 3 h 24"/>
                <a:gd name="T40" fmla="*/ 0 w 38"/>
                <a:gd name="T41" fmla="*/ 9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24"/>
                <a:gd name="T65" fmla="*/ 38 w 38"/>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24">
                  <a:moveTo>
                    <a:pt x="0" y="9"/>
                  </a:moveTo>
                  <a:lnTo>
                    <a:pt x="7" y="3"/>
                  </a:lnTo>
                  <a:lnTo>
                    <a:pt x="4" y="8"/>
                  </a:lnTo>
                  <a:lnTo>
                    <a:pt x="3" y="9"/>
                  </a:lnTo>
                  <a:lnTo>
                    <a:pt x="9" y="11"/>
                  </a:lnTo>
                  <a:lnTo>
                    <a:pt x="15" y="14"/>
                  </a:lnTo>
                  <a:lnTo>
                    <a:pt x="22" y="17"/>
                  </a:lnTo>
                  <a:lnTo>
                    <a:pt x="28" y="21"/>
                  </a:lnTo>
                  <a:lnTo>
                    <a:pt x="32" y="23"/>
                  </a:lnTo>
                  <a:lnTo>
                    <a:pt x="36" y="16"/>
                  </a:lnTo>
                  <a:lnTo>
                    <a:pt x="32" y="23"/>
                  </a:lnTo>
                  <a:lnTo>
                    <a:pt x="37" y="16"/>
                  </a:lnTo>
                  <a:lnTo>
                    <a:pt x="34" y="14"/>
                  </a:lnTo>
                  <a:lnTo>
                    <a:pt x="28" y="10"/>
                  </a:lnTo>
                  <a:lnTo>
                    <a:pt x="20" y="7"/>
                  </a:lnTo>
                  <a:lnTo>
                    <a:pt x="13" y="4"/>
                  </a:lnTo>
                  <a:lnTo>
                    <a:pt x="8" y="2"/>
                  </a:lnTo>
                  <a:lnTo>
                    <a:pt x="2" y="0"/>
                  </a:lnTo>
                  <a:lnTo>
                    <a:pt x="0" y="9"/>
                  </a:lnTo>
                  <a:lnTo>
                    <a:pt x="7" y="3"/>
                  </a:lnTo>
                  <a:lnTo>
                    <a:pt x="0" y="9"/>
                  </a:lnTo>
                </a:path>
              </a:pathLst>
            </a:custGeom>
            <a:solidFill>
              <a:srgbClr val="000000"/>
            </a:solidFill>
            <a:ln w="12700" cap="rnd">
              <a:noFill/>
              <a:round/>
              <a:headEnd/>
              <a:tailEnd/>
            </a:ln>
          </p:spPr>
          <p:txBody>
            <a:bodyPr/>
            <a:lstStyle/>
            <a:p>
              <a:endParaRPr lang="en-US" dirty="0"/>
            </a:p>
          </p:txBody>
        </p:sp>
        <p:sp>
          <p:nvSpPr>
            <p:cNvPr id="48326" name="Freeform 225"/>
            <p:cNvSpPr>
              <a:spLocks/>
            </p:cNvSpPr>
            <p:nvPr/>
          </p:nvSpPr>
          <p:spPr bwMode="auto">
            <a:xfrm>
              <a:off x="1491" y="2010"/>
              <a:ext cx="17" cy="24"/>
            </a:xfrm>
            <a:custGeom>
              <a:avLst/>
              <a:gdLst>
                <a:gd name="T0" fmla="*/ 3 w 17"/>
                <a:gd name="T1" fmla="*/ 0 h 24"/>
                <a:gd name="T2" fmla="*/ 1 w 17"/>
                <a:gd name="T3" fmla="*/ 3 h 24"/>
                <a:gd name="T4" fmla="*/ 0 w 17"/>
                <a:gd name="T5" fmla="*/ 6 h 24"/>
                <a:gd name="T6" fmla="*/ 0 w 17"/>
                <a:gd name="T7" fmla="*/ 10 h 24"/>
                <a:gd name="T8" fmla="*/ 1 w 17"/>
                <a:gd name="T9" fmla="*/ 13 h 24"/>
                <a:gd name="T10" fmla="*/ 2 w 17"/>
                <a:gd name="T11" fmla="*/ 15 h 24"/>
                <a:gd name="T12" fmla="*/ 4 w 17"/>
                <a:gd name="T13" fmla="*/ 18 h 24"/>
                <a:gd name="T14" fmla="*/ 6 w 17"/>
                <a:gd name="T15" fmla="*/ 20 h 24"/>
                <a:gd name="T16" fmla="*/ 9 w 17"/>
                <a:gd name="T17" fmla="*/ 23 h 24"/>
                <a:gd name="T18" fmla="*/ 16 w 17"/>
                <a:gd name="T19" fmla="*/ 17 h 24"/>
                <a:gd name="T20" fmla="*/ 14 w 17"/>
                <a:gd name="T21" fmla="*/ 15 h 24"/>
                <a:gd name="T22" fmla="*/ 12 w 17"/>
                <a:gd name="T23" fmla="*/ 13 h 24"/>
                <a:gd name="T24" fmla="*/ 11 w 17"/>
                <a:gd name="T25" fmla="*/ 12 h 24"/>
                <a:gd name="T26" fmla="*/ 11 w 17"/>
                <a:gd name="T27" fmla="*/ 10 h 24"/>
                <a:gd name="T28" fmla="*/ 9 w 17"/>
                <a:gd name="T29" fmla="*/ 8 h 24"/>
                <a:gd name="T30" fmla="*/ 9 w 17"/>
                <a:gd name="T31" fmla="*/ 7 h 24"/>
                <a:gd name="T32" fmla="*/ 11 w 17"/>
                <a:gd name="T33" fmla="*/ 6 h 24"/>
                <a:gd name="T34" fmla="*/ 11 w 17"/>
                <a:gd name="T35" fmla="*/ 4 h 24"/>
                <a:gd name="T36" fmla="*/ 3 w 17"/>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4"/>
                <a:gd name="T59" fmla="*/ 17 w 17"/>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4">
                  <a:moveTo>
                    <a:pt x="3" y="0"/>
                  </a:moveTo>
                  <a:lnTo>
                    <a:pt x="1" y="3"/>
                  </a:lnTo>
                  <a:lnTo>
                    <a:pt x="0" y="6"/>
                  </a:lnTo>
                  <a:lnTo>
                    <a:pt x="0" y="10"/>
                  </a:lnTo>
                  <a:lnTo>
                    <a:pt x="1" y="13"/>
                  </a:lnTo>
                  <a:lnTo>
                    <a:pt x="2" y="15"/>
                  </a:lnTo>
                  <a:lnTo>
                    <a:pt x="4" y="18"/>
                  </a:lnTo>
                  <a:lnTo>
                    <a:pt x="6" y="20"/>
                  </a:lnTo>
                  <a:lnTo>
                    <a:pt x="9" y="23"/>
                  </a:lnTo>
                  <a:lnTo>
                    <a:pt x="16" y="17"/>
                  </a:lnTo>
                  <a:lnTo>
                    <a:pt x="14" y="15"/>
                  </a:lnTo>
                  <a:lnTo>
                    <a:pt x="12" y="13"/>
                  </a:lnTo>
                  <a:lnTo>
                    <a:pt x="11" y="12"/>
                  </a:lnTo>
                  <a:lnTo>
                    <a:pt x="11" y="10"/>
                  </a:lnTo>
                  <a:lnTo>
                    <a:pt x="9" y="8"/>
                  </a:lnTo>
                  <a:lnTo>
                    <a:pt x="9" y="7"/>
                  </a:lnTo>
                  <a:lnTo>
                    <a:pt x="11" y="6"/>
                  </a:lnTo>
                  <a:lnTo>
                    <a:pt x="11" y="4"/>
                  </a:lnTo>
                  <a:lnTo>
                    <a:pt x="3" y="0"/>
                  </a:lnTo>
                </a:path>
              </a:pathLst>
            </a:custGeom>
            <a:solidFill>
              <a:srgbClr val="000000"/>
            </a:solidFill>
            <a:ln w="12700" cap="rnd">
              <a:noFill/>
              <a:round/>
              <a:headEnd/>
              <a:tailEnd/>
            </a:ln>
          </p:spPr>
          <p:txBody>
            <a:bodyPr/>
            <a:lstStyle/>
            <a:p>
              <a:endParaRPr lang="en-US" dirty="0"/>
            </a:p>
          </p:txBody>
        </p:sp>
        <p:sp>
          <p:nvSpPr>
            <p:cNvPr id="48327" name="Freeform 226"/>
            <p:cNvSpPr>
              <a:spLocks/>
            </p:cNvSpPr>
            <p:nvPr/>
          </p:nvSpPr>
          <p:spPr bwMode="auto">
            <a:xfrm>
              <a:off x="1495" y="1970"/>
              <a:ext cx="28" cy="40"/>
            </a:xfrm>
            <a:custGeom>
              <a:avLst/>
              <a:gdLst>
                <a:gd name="T0" fmla="*/ 21 w 28"/>
                <a:gd name="T1" fmla="*/ 0 h 40"/>
                <a:gd name="T2" fmla="*/ 20 w 28"/>
                <a:gd name="T3" fmla="*/ 1 h 40"/>
                <a:gd name="T4" fmla="*/ 17 w 28"/>
                <a:gd name="T5" fmla="*/ 4 h 40"/>
                <a:gd name="T6" fmla="*/ 14 w 28"/>
                <a:gd name="T7" fmla="*/ 9 h 40"/>
                <a:gd name="T8" fmla="*/ 11 w 28"/>
                <a:gd name="T9" fmla="*/ 13 h 40"/>
                <a:gd name="T10" fmla="*/ 8 w 28"/>
                <a:gd name="T11" fmla="*/ 17 h 40"/>
                <a:gd name="T12" fmla="*/ 7 w 28"/>
                <a:gd name="T13" fmla="*/ 22 h 40"/>
                <a:gd name="T14" fmla="*/ 4 w 28"/>
                <a:gd name="T15" fmla="*/ 26 h 40"/>
                <a:gd name="T16" fmla="*/ 2 w 28"/>
                <a:gd name="T17" fmla="*/ 30 h 40"/>
                <a:gd name="T18" fmla="*/ 0 w 28"/>
                <a:gd name="T19" fmla="*/ 35 h 40"/>
                <a:gd name="T20" fmla="*/ 7 w 28"/>
                <a:gd name="T21" fmla="*/ 39 h 40"/>
                <a:gd name="T22" fmla="*/ 11 w 28"/>
                <a:gd name="T23" fmla="*/ 34 h 40"/>
                <a:gd name="T24" fmla="*/ 12 w 28"/>
                <a:gd name="T25" fmla="*/ 29 h 40"/>
                <a:gd name="T26" fmla="*/ 14 w 28"/>
                <a:gd name="T27" fmla="*/ 26 h 40"/>
                <a:gd name="T28" fmla="*/ 16 w 28"/>
                <a:gd name="T29" fmla="*/ 22 h 40"/>
                <a:gd name="T30" fmla="*/ 19 w 28"/>
                <a:gd name="T31" fmla="*/ 18 h 40"/>
                <a:gd name="T32" fmla="*/ 21 w 28"/>
                <a:gd name="T33" fmla="*/ 14 h 40"/>
                <a:gd name="T34" fmla="*/ 24 w 28"/>
                <a:gd name="T35" fmla="*/ 11 h 40"/>
                <a:gd name="T36" fmla="*/ 27 w 28"/>
                <a:gd name="T37" fmla="*/ 7 h 40"/>
                <a:gd name="T38" fmla="*/ 27 w 28"/>
                <a:gd name="T39" fmla="*/ 8 h 40"/>
                <a:gd name="T40" fmla="*/ 21 w 28"/>
                <a:gd name="T41" fmla="*/ 0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40"/>
                <a:gd name="T65" fmla="*/ 28 w 28"/>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40">
                  <a:moveTo>
                    <a:pt x="21" y="0"/>
                  </a:moveTo>
                  <a:lnTo>
                    <a:pt x="20" y="1"/>
                  </a:lnTo>
                  <a:lnTo>
                    <a:pt x="17" y="4"/>
                  </a:lnTo>
                  <a:lnTo>
                    <a:pt x="14" y="9"/>
                  </a:lnTo>
                  <a:lnTo>
                    <a:pt x="11" y="13"/>
                  </a:lnTo>
                  <a:lnTo>
                    <a:pt x="8" y="17"/>
                  </a:lnTo>
                  <a:lnTo>
                    <a:pt x="7" y="22"/>
                  </a:lnTo>
                  <a:lnTo>
                    <a:pt x="4" y="26"/>
                  </a:lnTo>
                  <a:lnTo>
                    <a:pt x="2" y="30"/>
                  </a:lnTo>
                  <a:lnTo>
                    <a:pt x="0" y="35"/>
                  </a:lnTo>
                  <a:lnTo>
                    <a:pt x="7" y="39"/>
                  </a:lnTo>
                  <a:lnTo>
                    <a:pt x="11" y="34"/>
                  </a:lnTo>
                  <a:lnTo>
                    <a:pt x="12" y="29"/>
                  </a:lnTo>
                  <a:lnTo>
                    <a:pt x="14" y="26"/>
                  </a:lnTo>
                  <a:lnTo>
                    <a:pt x="16" y="22"/>
                  </a:lnTo>
                  <a:lnTo>
                    <a:pt x="19" y="18"/>
                  </a:lnTo>
                  <a:lnTo>
                    <a:pt x="21" y="14"/>
                  </a:lnTo>
                  <a:lnTo>
                    <a:pt x="24" y="11"/>
                  </a:lnTo>
                  <a:lnTo>
                    <a:pt x="27" y="7"/>
                  </a:lnTo>
                  <a:lnTo>
                    <a:pt x="27" y="8"/>
                  </a:lnTo>
                  <a:lnTo>
                    <a:pt x="21" y="0"/>
                  </a:lnTo>
                </a:path>
              </a:pathLst>
            </a:custGeom>
            <a:solidFill>
              <a:srgbClr val="000000"/>
            </a:solidFill>
            <a:ln w="12700" cap="rnd">
              <a:noFill/>
              <a:round/>
              <a:headEnd/>
              <a:tailEnd/>
            </a:ln>
          </p:spPr>
          <p:txBody>
            <a:bodyPr/>
            <a:lstStyle/>
            <a:p>
              <a:endParaRPr lang="en-US" dirty="0"/>
            </a:p>
          </p:txBody>
        </p:sp>
        <p:sp>
          <p:nvSpPr>
            <p:cNvPr id="48328" name="Freeform 227"/>
            <p:cNvSpPr>
              <a:spLocks/>
            </p:cNvSpPr>
            <p:nvPr/>
          </p:nvSpPr>
          <p:spPr bwMode="auto">
            <a:xfrm>
              <a:off x="1521" y="1967"/>
              <a:ext cx="17" cy="17"/>
            </a:xfrm>
            <a:custGeom>
              <a:avLst/>
              <a:gdLst>
                <a:gd name="T0" fmla="*/ 14 w 17"/>
                <a:gd name="T1" fmla="*/ 2 h 17"/>
                <a:gd name="T2" fmla="*/ 16 w 17"/>
                <a:gd name="T3" fmla="*/ 2 h 17"/>
                <a:gd name="T4" fmla="*/ 9 w 17"/>
                <a:gd name="T5" fmla="*/ 0 h 17"/>
                <a:gd name="T6" fmla="*/ 6 w 17"/>
                <a:gd name="T7" fmla="*/ 0 h 17"/>
                <a:gd name="T8" fmla="*/ 2 w 17"/>
                <a:gd name="T9" fmla="*/ 2 h 17"/>
                <a:gd name="T10" fmla="*/ 0 w 17"/>
                <a:gd name="T11" fmla="*/ 5 h 17"/>
                <a:gd name="T12" fmla="*/ 6 w 17"/>
                <a:gd name="T13" fmla="*/ 16 h 17"/>
                <a:gd name="T14" fmla="*/ 9 w 17"/>
                <a:gd name="T15" fmla="*/ 16 h 17"/>
                <a:gd name="T16" fmla="*/ 9 w 17"/>
                <a:gd name="T17" fmla="*/ 13 h 17"/>
                <a:gd name="T18" fmla="*/ 11 w 17"/>
                <a:gd name="T19" fmla="*/ 13 h 17"/>
                <a:gd name="T20" fmla="*/ 14 w 17"/>
                <a:gd name="T21" fmla="*/ 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4" y="2"/>
                  </a:moveTo>
                  <a:lnTo>
                    <a:pt x="16" y="2"/>
                  </a:lnTo>
                  <a:lnTo>
                    <a:pt x="9" y="0"/>
                  </a:lnTo>
                  <a:lnTo>
                    <a:pt x="6" y="0"/>
                  </a:lnTo>
                  <a:lnTo>
                    <a:pt x="2" y="2"/>
                  </a:lnTo>
                  <a:lnTo>
                    <a:pt x="0" y="5"/>
                  </a:lnTo>
                  <a:lnTo>
                    <a:pt x="6" y="16"/>
                  </a:lnTo>
                  <a:lnTo>
                    <a:pt x="9" y="16"/>
                  </a:lnTo>
                  <a:lnTo>
                    <a:pt x="9" y="13"/>
                  </a:lnTo>
                  <a:lnTo>
                    <a:pt x="11" y="13"/>
                  </a:lnTo>
                  <a:lnTo>
                    <a:pt x="14" y="2"/>
                  </a:lnTo>
                </a:path>
              </a:pathLst>
            </a:custGeom>
            <a:solidFill>
              <a:srgbClr val="000000"/>
            </a:solidFill>
            <a:ln w="12700" cap="rnd">
              <a:noFill/>
              <a:round/>
              <a:headEnd/>
              <a:tailEnd/>
            </a:ln>
          </p:spPr>
          <p:txBody>
            <a:bodyPr/>
            <a:lstStyle/>
            <a:p>
              <a:endParaRPr lang="en-US" dirty="0"/>
            </a:p>
          </p:txBody>
        </p:sp>
        <p:sp>
          <p:nvSpPr>
            <p:cNvPr id="48329" name="Freeform 228"/>
            <p:cNvSpPr>
              <a:spLocks/>
            </p:cNvSpPr>
            <p:nvPr/>
          </p:nvSpPr>
          <p:spPr bwMode="auto">
            <a:xfrm>
              <a:off x="1534" y="1968"/>
              <a:ext cx="24" cy="17"/>
            </a:xfrm>
            <a:custGeom>
              <a:avLst/>
              <a:gdLst>
                <a:gd name="T0" fmla="*/ 22 w 24"/>
                <a:gd name="T1" fmla="*/ 11 h 17"/>
                <a:gd name="T2" fmla="*/ 23 w 24"/>
                <a:gd name="T3" fmla="*/ 11 h 17"/>
                <a:gd name="T4" fmla="*/ 18 w 24"/>
                <a:gd name="T5" fmla="*/ 7 h 17"/>
                <a:gd name="T6" fmla="*/ 13 w 24"/>
                <a:gd name="T7" fmla="*/ 3 h 17"/>
                <a:gd name="T8" fmla="*/ 9 w 24"/>
                <a:gd name="T9" fmla="*/ 1 h 17"/>
                <a:gd name="T10" fmla="*/ 4 w 24"/>
                <a:gd name="T11" fmla="*/ 0 h 17"/>
                <a:gd name="T12" fmla="*/ 0 w 24"/>
                <a:gd name="T13" fmla="*/ 7 h 17"/>
                <a:gd name="T14" fmla="*/ 6 w 24"/>
                <a:gd name="T15" fmla="*/ 9 h 17"/>
                <a:gd name="T16" fmla="*/ 10 w 24"/>
                <a:gd name="T17" fmla="*/ 11 h 17"/>
                <a:gd name="T18" fmla="*/ 13 w 24"/>
                <a:gd name="T19" fmla="*/ 13 h 17"/>
                <a:gd name="T20" fmla="*/ 15 w 24"/>
                <a:gd name="T21" fmla="*/ 16 h 17"/>
                <a:gd name="T22" fmla="*/ 16 w 24"/>
                <a:gd name="T23" fmla="*/ 16 h 17"/>
                <a:gd name="T24" fmla="*/ 22 w 24"/>
                <a:gd name="T25" fmla="*/ 1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17"/>
                <a:gd name="T41" fmla="*/ 24 w 24"/>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17">
                  <a:moveTo>
                    <a:pt x="22" y="11"/>
                  </a:moveTo>
                  <a:lnTo>
                    <a:pt x="23" y="11"/>
                  </a:lnTo>
                  <a:lnTo>
                    <a:pt x="18" y="7"/>
                  </a:lnTo>
                  <a:lnTo>
                    <a:pt x="13" y="3"/>
                  </a:lnTo>
                  <a:lnTo>
                    <a:pt x="9" y="1"/>
                  </a:lnTo>
                  <a:lnTo>
                    <a:pt x="4" y="0"/>
                  </a:lnTo>
                  <a:lnTo>
                    <a:pt x="0" y="7"/>
                  </a:lnTo>
                  <a:lnTo>
                    <a:pt x="6" y="9"/>
                  </a:lnTo>
                  <a:lnTo>
                    <a:pt x="10" y="11"/>
                  </a:lnTo>
                  <a:lnTo>
                    <a:pt x="13" y="13"/>
                  </a:lnTo>
                  <a:lnTo>
                    <a:pt x="15" y="16"/>
                  </a:lnTo>
                  <a:lnTo>
                    <a:pt x="16" y="16"/>
                  </a:lnTo>
                  <a:lnTo>
                    <a:pt x="22" y="11"/>
                  </a:lnTo>
                </a:path>
              </a:pathLst>
            </a:custGeom>
            <a:solidFill>
              <a:srgbClr val="000000"/>
            </a:solidFill>
            <a:ln w="12700" cap="rnd">
              <a:noFill/>
              <a:round/>
              <a:headEnd/>
              <a:tailEnd/>
            </a:ln>
          </p:spPr>
          <p:txBody>
            <a:bodyPr/>
            <a:lstStyle/>
            <a:p>
              <a:endParaRPr lang="en-US" dirty="0"/>
            </a:p>
          </p:txBody>
        </p:sp>
        <p:sp>
          <p:nvSpPr>
            <p:cNvPr id="48330" name="Freeform 229"/>
            <p:cNvSpPr>
              <a:spLocks/>
            </p:cNvSpPr>
            <p:nvPr/>
          </p:nvSpPr>
          <p:spPr bwMode="auto">
            <a:xfrm>
              <a:off x="1554" y="1981"/>
              <a:ext cx="37" cy="29"/>
            </a:xfrm>
            <a:custGeom>
              <a:avLst/>
              <a:gdLst>
                <a:gd name="T0" fmla="*/ 36 w 37"/>
                <a:gd name="T1" fmla="*/ 21 h 29"/>
                <a:gd name="T2" fmla="*/ 35 w 37"/>
                <a:gd name="T3" fmla="*/ 21 h 29"/>
                <a:gd name="T4" fmla="*/ 32 w 37"/>
                <a:gd name="T5" fmla="*/ 18 h 29"/>
                <a:gd name="T6" fmla="*/ 27 w 37"/>
                <a:gd name="T7" fmla="*/ 16 h 29"/>
                <a:gd name="T8" fmla="*/ 24 w 37"/>
                <a:gd name="T9" fmla="*/ 14 h 29"/>
                <a:gd name="T10" fmla="*/ 20 w 37"/>
                <a:gd name="T11" fmla="*/ 12 h 29"/>
                <a:gd name="T12" fmla="*/ 17 w 37"/>
                <a:gd name="T13" fmla="*/ 10 h 29"/>
                <a:gd name="T14" fmla="*/ 14 w 37"/>
                <a:gd name="T15" fmla="*/ 7 h 29"/>
                <a:gd name="T16" fmla="*/ 10 w 37"/>
                <a:gd name="T17" fmla="*/ 3 h 29"/>
                <a:gd name="T18" fmla="*/ 7 w 37"/>
                <a:gd name="T19" fmla="*/ 0 h 29"/>
                <a:gd name="T20" fmla="*/ 0 w 37"/>
                <a:gd name="T21" fmla="*/ 5 h 29"/>
                <a:gd name="T22" fmla="*/ 3 w 37"/>
                <a:gd name="T23" fmla="*/ 10 h 29"/>
                <a:gd name="T24" fmla="*/ 7 w 37"/>
                <a:gd name="T25" fmla="*/ 12 h 29"/>
                <a:gd name="T26" fmla="*/ 10 w 37"/>
                <a:gd name="T27" fmla="*/ 16 h 29"/>
                <a:gd name="T28" fmla="*/ 15 w 37"/>
                <a:gd name="T29" fmla="*/ 18 h 29"/>
                <a:gd name="T30" fmla="*/ 19 w 37"/>
                <a:gd name="T31" fmla="*/ 21 h 29"/>
                <a:gd name="T32" fmla="*/ 22 w 37"/>
                <a:gd name="T33" fmla="*/ 23 h 29"/>
                <a:gd name="T34" fmla="*/ 27 w 37"/>
                <a:gd name="T35" fmla="*/ 26 h 29"/>
                <a:gd name="T36" fmla="*/ 31 w 37"/>
                <a:gd name="T37" fmla="*/ 28 h 29"/>
                <a:gd name="T38" fmla="*/ 36 w 37"/>
                <a:gd name="T39" fmla="*/ 21 h 2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7"/>
                <a:gd name="T61" fmla="*/ 0 h 29"/>
                <a:gd name="T62" fmla="*/ 37 w 37"/>
                <a:gd name="T63" fmla="*/ 29 h 2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7" h="29">
                  <a:moveTo>
                    <a:pt x="36" y="21"/>
                  </a:moveTo>
                  <a:lnTo>
                    <a:pt x="35" y="21"/>
                  </a:lnTo>
                  <a:lnTo>
                    <a:pt x="32" y="18"/>
                  </a:lnTo>
                  <a:lnTo>
                    <a:pt x="27" y="16"/>
                  </a:lnTo>
                  <a:lnTo>
                    <a:pt x="24" y="14"/>
                  </a:lnTo>
                  <a:lnTo>
                    <a:pt x="20" y="12"/>
                  </a:lnTo>
                  <a:lnTo>
                    <a:pt x="17" y="10"/>
                  </a:lnTo>
                  <a:lnTo>
                    <a:pt x="14" y="7"/>
                  </a:lnTo>
                  <a:lnTo>
                    <a:pt x="10" y="3"/>
                  </a:lnTo>
                  <a:lnTo>
                    <a:pt x="7" y="0"/>
                  </a:lnTo>
                  <a:lnTo>
                    <a:pt x="0" y="5"/>
                  </a:lnTo>
                  <a:lnTo>
                    <a:pt x="3" y="10"/>
                  </a:lnTo>
                  <a:lnTo>
                    <a:pt x="7" y="12"/>
                  </a:lnTo>
                  <a:lnTo>
                    <a:pt x="10" y="16"/>
                  </a:lnTo>
                  <a:lnTo>
                    <a:pt x="15" y="18"/>
                  </a:lnTo>
                  <a:lnTo>
                    <a:pt x="19" y="21"/>
                  </a:lnTo>
                  <a:lnTo>
                    <a:pt x="22" y="23"/>
                  </a:lnTo>
                  <a:lnTo>
                    <a:pt x="27" y="26"/>
                  </a:lnTo>
                  <a:lnTo>
                    <a:pt x="31" y="28"/>
                  </a:lnTo>
                  <a:lnTo>
                    <a:pt x="36" y="21"/>
                  </a:lnTo>
                </a:path>
              </a:pathLst>
            </a:custGeom>
            <a:solidFill>
              <a:srgbClr val="000000"/>
            </a:solidFill>
            <a:ln w="12700" cap="rnd">
              <a:noFill/>
              <a:round/>
              <a:headEnd/>
              <a:tailEnd/>
            </a:ln>
          </p:spPr>
          <p:txBody>
            <a:bodyPr/>
            <a:lstStyle/>
            <a:p>
              <a:endParaRPr lang="en-US" dirty="0"/>
            </a:p>
          </p:txBody>
        </p:sp>
        <p:sp>
          <p:nvSpPr>
            <p:cNvPr id="48331" name="Freeform 230"/>
            <p:cNvSpPr>
              <a:spLocks/>
            </p:cNvSpPr>
            <p:nvPr/>
          </p:nvSpPr>
          <p:spPr bwMode="auto">
            <a:xfrm>
              <a:off x="1590" y="2006"/>
              <a:ext cx="17" cy="17"/>
            </a:xfrm>
            <a:custGeom>
              <a:avLst/>
              <a:gdLst>
                <a:gd name="T0" fmla="*/ 16 w 17"/>
                <a:gd name="T1" fmla="*/ 0 h 17"/>
                <a:gd name="T2" fmla="*/ 12 w 17"/>
                <a:gd name="T3" fmla="*/ 0 h 17"/>
                <a:gd name="T4" fmla="*/ 9 w 17"/>
                <a:gd name="T5" fmla="*/ 0 h 17"/>
                <a:gd name="T6" fmla="*/ 6 w 17"/>
                <a:gd name="T7" fmla="*/ 0 h 17"/>
                <a:gd name="T8" fmla="*/ 4 w 17"/>
                <a:gd name="T9" fmla="*/ 0 h 17"/>
                <a:gd name="T10" fmla="*/ 0 w 17"/>
                <a:gd name="T11" fmla="*/ 12 h 17"/>
                <a:gd name="T12" fmla="*/ 4 w 17"/>
                <a:gd name="T13" fmla="*/ 16 h 17"/>
                <a:gd name="T14" fmla="*/ 9 w 17"/>
                <a:gd name="T15" fmla="*/ 16 h 17"/>
                <a:gd name="T16" fmla="*/ 12 w 17"/>
                <a:gd name="T17" fmla="*/ 16 h 17"/>
                <a:gd name="T18" fmla="*/ 16 w 17"/>
                <a:gd name="T19" fmla="*/ 16 h 17"/>
                <a:gd name="T20" fmla="*/ 16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0"/>
                  </a:moveTo>
                  <a:lnTo>
                    <a:pt x="12" y="0"/>
                  </a:lnTo>
                  <a:lnTo>
                    <a:pt x="9" y="0"/>
                  </a:lnTo>
                  <a:lnTo>
                    <a:pt x="6" y="0"/>
                  </a:lnTo>
                  <a:lnTo>
                    <a:pt x="4" y="0"/>
                  </a:lnTo>
                  <a:lnTo>
                    <a:pt x="0" y="12"/>
                  </a:lnTo>
                  <a:lnTo>
                    <a:pt x="4" y="16"/>
                  </a:lnTo>
                  <a:lnTo>
                    <a:pt x="9" y="16"/>
                  </a:lnTo>
                  <a:lnTo>
                    <a:pt x="12" y="16"/>
                  </a:lnTo>
                  <a:lnTo>
                    <a:pt x="16" y="16"/>
                  </a:lnTo>
                  <a:lnTo>
                    <a:pt x="16" y="0"/>
                  </a:lnTo>
                </a:path>
              </a:pathLst>
            </a:custGeom>
            <a:solidFill>
              <a:srgbClr val="000000"/>
            </a:solidFill>
            <a:ln w="12700" cap="rnd">
              <a:noFill/>
              <a:round/>
              <a:headEnd/>
              <a:tailEnd/>
            </a:ln>
          </p:spPr>
          <p:txBody>
            <a:bodyPr/>
            <a:lstStyle/>
            <a:p>
              <a:endParaRPr lang="en-US" dirty="0"/>
            </a:p>
          </p:txBody>
        </p:sp>
        <p:sp>
          <p:nvSpPr>
            <p:cNvPr id="48332" name="Freeform 231"/>
            <p:cNvSpPr>
              <a:spLocks/>
            </p:cNvSpPr>
            <p:nvPr/>
          </p:nvSpPr>
          <p:spPr bwMode="auto">
            <a:xfrm>
              <a:off x="1612" y="2006"/>
              <a:ext cx="88" cy="47"/>
            </a:xfrm>
            <a:custGeom>
              <a:avLst/>
              <a:gdLst>
                <a:gd name="T0" fmla="*/ 87 w 88"/>
                <a:gd name="T1" fmla="*/ 38 h 47"/>
                <a:gd name="T2" fmla="*/ 79 w 88"/>
                <a:gd name="T3" fmla="*/ 34 h 47"/>
                <a:gd name="T4" fmla="*/ 68 w 88"/>
                <a:gd name="T5" fmla="*/ 27 h 47"/>
                <a:gd name="T6" fmla="*/ 59 w 88"/>
                <a:gd name="T7" fmla="*/ 21 h 47"/>
                <a:gd name="T8" fmla="*/ 49 w 88"/>
                <a:gd name="T9" fmla="*/ 15 h 47"/>
                <a:gd name="T10" fmla="*/ 38 w 88"/>
                <a:gd name="T11" fmla="*/ 10 h 47"/>
                <a:gd name="T12" fmla="*/ 26 w 88"/>
                <a:gd name="T13" fmla="*/ 4 h 47"/>
                <a:gd name="T14" fmla="*/ 13 w 88"/>
                <a:gd name="T15" fmla="*/ 2 h 47"/>
                <a:gd name="T16" fmla="*/ 0 w 88"/>
                <a:gd name="T17" fmla="*/ 0 h 47"/>
                <a:gd name="T18" fmla="*/ 0 w 88"/>
                <a:gd name="T19" fmla="*/ 10 h 47"/>
                <a:gd name="T20" fmla="*/ 12 w 88"/>
                <a:gd name="T21" fmla="*/ 11 h 47"/>
                <a:gd name="T22" fmla="*/ 23 w 88"/>
                <a:gd name="T23" fmla="*/ 13 h 47"/>
                <a:gd name="T24" fmla="*/ 34 w 88"/>
                <a:gd name="T25" fmla="*/ 18 h 47"/>
                <a:gd name="T26" fmla="*/ 43 w 88"/>
                <a:gd name="T27" fmla="*/ 23 h 47"/>
                <a:gd name="T28" fmla="*/ 52 w 88"/>
                <a:gd name="T29" fmla="*/ 29 h 47"/>
                <a:gd name="T30" fmla="*/ 63 w 88"/>
                <a:gd name="T31" fmla="*/ 35 h 47"/>
                <a:gd name="T32" fmla="*/ 72 w 88"/>
                <a:gd name="T33" fmla="*/ 41 h 47"/>
                <a:gd name="T34" fmla="*/ 82 w 88"/>
                <a:gd name="T35" fmla="*/ 46 h 47"/>
                <a:gd name="T36" fmla="*/ 87 w 88"/>
                <a:gd name="T37" fmla="*/ 38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8"/>
                <a:gd name="T58" fmla="*/ 0 h 47"/>
                <a:gd name="T59" fmla="*/ 88 w 88"/>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8" h="47">
                  <a:moveTo>
                    <a:pt x="87" y="38"/>
                  </a:moveTo>
                  <a:lnTo>
                    <a:pt x="79" y="34"/>
                  </a:lnTo>
                  <a:lnTo>
                    <a:pt x="68" y="27"/>
                  </a:lnTo>
                  <a:lnTo>
                    <a:pt x="59" y="21"/>
                  </a:lnTo>
                  <a:lnTo>
                    <a:pt x="49" y="15"/>
                  </a:lnTo>
                  <a:lnTo>
                    <a:pt x="38" y="10"/>
                  </a:lnTo>
                  <a:lnTo>
                    <a:pt x="26" y="4"/>
                  </a:lnTo>
                  <a:lnTo>
                    <a:pt x="13" y="2"/>
                  </a:lnTo>
                  <a:lnTo>
                    <a:pt x="0" y="0"/>
                  </a:lnTo>
                  <a:lnTo>
                    <a:pt x="0" y="10"/>
                  </a:lnTo>
                  <a:lnTo>
                    <a:pt x="12" y="11"/>
                  </a:lnTo>
                  <a:lnTo>
                    <a:pt x="23" y="13"/>
                  </a:lnTo>
                  <a:lnTo>
                    <a:pt x="34" y="18"/>
                  </a:lnTo>
                  <a:lnTo>
                    <a:pt x="43" y="23"/>
                  </a:lnTo>
                  <a:lnTo>
                    <a:pt x="52" y="29"/>
                  </a:lnTo>
                  <a:lnTo>
                    <a:pt x="63" y="35"/>
                  </a:lnTo>
                  <a:lnTo>
                    <a:pt x="72" y="41"/>
                  </a:lnTo>
                  <a:lnTo>
                    <a:pt x="82" y="46"/>
                  </a:lnTo>
                  <a:lnTo>
                    <a:pt x="87" y="38"/>
                  </a:lnTo>
                </a:path>
              </a:pathLst>
            </a:custGeom>
            <a:solidFill>
              <a:srgbClr val="000000"/>
            </a:solidFill>
            <a:ln w="12700" cap="rnd">
              <a:noFill/>
              <a:round/>
              <a:headEnd/>
              <a:tailEnd/>
            </a:ln>
          </p:spPr>
          <p:txBody>
            <a:bodyPr/>
            <a:lstStyle/>
            <a:p>
              <a:endParaRPr lang="en-US" dirty="0"/>
            </a:p>
          </p:txBody>
        </p:sp>
        <p:sp>
          <p:nvSpPr>
            <p:cNvPr id="48333" name="Freeform 232"/>
            <p:cNvSpPr>
              <a:spLocks/>
            </p:cNvSpPr>
            <p:nvPr/>
          </p:nvSpPr>
          <p:spPr bwMode="auto">
            <a:xfrm>
              <a:off x="1700" y="2044"/>
              <a:ext cx="68" cy="17"/>
            </a:xfrm>
            <a:custGeom>
              <a:avLst/>
              <a:gdLst>
                <a:gd name="T0" fmla="*/ 63 w 68"/>
                <a:gd name="T1" fmla="*/ 0 h 17"/>
                <a:gd name="T2" fmla="*/ 56 w 68"/>
                <a:gd name="T3" fmla="*/ 2 h 17"/>
                <a:gd name="T4" fmla="*/ 49 w 68"/>
                <a:gd name="T5" fmla="*/ 4 h 17"/>
                <a:gd name="T6" fmla="*/ 40 w 68"/>
                <a:gd name="T7" fmla="*/ 6 h 17"/>
                <a:gd name="T8" fmla="*/ 34 w 68"/>
                <a:gd name="T9" fmla="*/ 6 h 17"/>
                <a:gd name="T10" fmla="*/ 27 w 68"/>
                <a:gd name="T11" fmla="*/ 6 h 17"/>
                <a:gd name="T12" fmla="*/ 19 w 68"/>
                <a:gd name="T13" fmla="*/ 6 h 17"/>
                <a:gd name="T14" fmla="*/ 12 w 68"/>
                <a:gd name="T15" fmla="*/ 6 h 17"/>
                <a:gd name="T16" fmla="*/ 5 w 68"/>
                <a:gd name="T17" fmla="*/ 4 h 17"/>
                <a:gd name="T18" fmla="*/ 0 w 68"/>
                <a:gd name="T19" fmla="*/ 11 h 17"/>
                <a:gd name="T20" fmla="*/ 9 w 68"/>
                <a:gd name="T21" fmla="*/ 14 h 17"/>
                <a:gd name="T22" fmla="*/ 18 w 68"/>
                <a:gd name="T23" fmla="*/ 16 h 17"/>
                <a:gd name="T24" fmla="*/ 27 w 68"/>
                <a:gd name="T25" fmla="*/ 16 h 17"/>
                <a:gd name="T26" fmla="*/ 35 w 68"/>
                <a:gd name="T27" fmla="*/ 16 h 17"/>
                <a:gd name="T28" fmla="*/ 43 w 68"/>
                <a:gd name="T29" fmla="*/ 14 h 17"/>
                <a:gd name="T30" fmla="*/ 51 w 68"/>
                <a:gd name="T31" fmla="*/ 12 h 17"/>
                <a:gd name="T32" fmla="*/ 59 w 68"/>
                <a:gd name="T33" fmla="*/ 11 h 17"/>
                <a:gd name="T34" fmla="*/ 67 w 68"/>
                <a:gd name="T35" fmla="*/ 9 h 17"/>
                <a:gd name="T36" fmla="*/ 63 w 68"/>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
                <a:gd name="T58" fmla="*/ 0 h 17"/>
                <a:gd name="T59" fmla="*/ 68 w 68"/>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 h="17">
                  <a:moveTo>
                    <a:pt x="63" y="0"/>
                  </a:moveTo>
                  <a:lnTo>
                    <a:pt x="56" y="2"/>
                  </a:lnTo>
                  <a:lnTo>
                    <a:pt x="49" y="4"/>
                  </a:lnTo>
                  <a:lnTo>
                    <a:pt x="40" y="6"/>
                  </a:lnTo>
                  <a:lnTo>
                    <a:pt x="34" y="6"/>
                  </a:lnTo>
                  <a:lnTo>
                    <a:pt x="27" y="6"/>
                  </a:lnTo>
                  <a:lnTo>
                    <a:pt x="19" y="6"/>
                  </a:lnTo>
                  <a:lnTo>
                    <a:pt x="12" y="6"/>
                  </a:lnTo>
                  <a:lnTo>
                    <a:pt x="5" y="4"/>
                  </a:lnTo>
                  <a:lnTo>
                    <a:pt x="0" y="11"/>
                  </a:lnTo>
                  <a:lnTo>
                    <a:pt x="9" y="14"/>
                  </a:lnTo>
                  <a:lnTo>
                    <a:pt x="18" y="16"/>
                  </a:lnTo>
                  <a:lnTo>
                    <a:pt x="27" y="16"/>
                  </a:lnTo>
                  <a:lnTo>
                    <a:pt x="35" y="16"/>
                  </a:lnTo>
                  <a:lnTo>
                    <a:pt x="43" y="14"/>
                  </a:lnTo>
                  <a:lnTo>
                    <a:pt x="51" y="12"/>
                  </a:lnTo>
                  <a:lnTo>
                    <a:pt x="59" y="11"/>
                  </a:lnTo>
                  <a:lnTo>
                    <a:pt x="67" y="9"/>
                  </a:lnTo>
                  <a:lnTo>
                    <a:pt x="63" y="0"/>
                  </a:lnTo>
                </a:path>
              </a:pathLst>
            </a:custGeom>
            <a:solidFill>
              <a:srgbClr val="000000"/>
            </a:solidFill>
            <a:ln w="12700" cap="rnd">
              <a:noFill/>
              <a:round/>
              <a:headEnd/>
              <a:tailEnd/>
            </a:ln>
          </p:spPr>
          <p:txBody>
            <a:bodyPr/>
            <a:lstStyle/>
            <a:p>
              <a:endParaRPr lang="en-US" dirty="0"/>
            </a:p>
          </p:txBody>
        </p:sp>
        <p:sp>
          <p:nvSpPr>
            <p:cNvPr id="48334" name="Freeform 233"/>
            <p:cNvSpPr>
              <a:spLocks/>
            </p:cNvSpPr>
            <p:nvPr/>
          </p:nvSpPr>
          <p:spPr bwMode="auto">
            <a:xfrm>
              <a:off x="1769" y="2026"/>
              <a:ext cx="32" cy="24"/>
            </a:xfrm>
            <a:custGeom>
              <a:avLst/>
              <a:gdLst>
                <a:gd name="T0" fmla="*/ 28 w 32"/>
                <a:gd name="T1" fmla="*/ 0 h 24"/>
                <a:gd name="T2" fmla="*/ 24 w 32"/>
                <a:gd name="T3" fmla="*/ 2 h 24"/>
                <a:gd name="T4" fmla="*/ 20 w 32"/>
                <a:gd name="T5" fmla="*/ 3 h 24"/>
                <a:gd name="T6" fmla="*/ 17 w 32"/>
                <a:gd name="T7" fmla="*/ 6 h 24"/>
                <a:gd name="T8" fmla="*/ 13 w 32"/>
                <a:gd name="T9" fmla="*/ 7 h 24"/>
                <a:gd name="T10" fmla="*/ 10 w 32"/>
                <a:gd name="T11" fmla="*/ 10 h 24"/>
                <a:gd name="T12" fmla="*/ 7 w 32"/>
                <a:gd name="T13" fmla="*/ 12 h 24"/>
                <a:gd name="T14" fmla="*/ 4 w 32"/>
                <a:gd name="T15" fmla="*/ 14 h 24"/>
                <a:gd name="T16" fmla="*/ 0 w 32"/>
                <a:gd name="T17" fmla="*/ 14 h 24"/>
                <a:gd name="T18" fmla="*/ 3 w 32"/>
                <a:gd name="T19" fmla="*/ 23 h 24"/>
                <a:gd name="T20" fmla="*/ 8 w 32"/>
                <a:gd name="T21" fmla="*/ 21 h 24"/>
                <a:gd name="T22" fmla="*/ 12 w 32"/>
                <a:gd name="T23" fmla="*/ 19 h 24"/>
                <a:gd name="T24" fmla="*/ 15 w 32"/>
                <a:gd name="T25" fmla="*/ 17 h 24"/>
                <a:gd name="T26" fmla="*/ 18 w 32"/>
                <a:gd name="T27" fmla="*/ 14 h 24"/>
                <a:gd name="T28" fmla="*/ 22 w 32"/>
                <a:gd name="T29" fmla="*/ 13 h 24"/>
                <a:gd name="T30" fmla="*/ 25 w 32"/>
                <a:gd name="T31" fmla="*/ 10 h 24"/>
                <a:gd name="T32" fmla="*/ 28 w 32"/>
                <a:gd name="T33" fmla="*/ 9 h 24"/>
                <a:gd name="T34" fmla="*/ 31 w 32"/>
                <a:gd name="T35" fmla="*/ 8 h 24"/>
                <a:gd name="T36" fmla="*/ 28 w 32"/>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24"/>
                <a:gd name="T59" fmla="*/ 32 w 32"/>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24">
                  <a:moveTo>
                    <a:pt x="28" y="0"/>
                  </a:moveTo>
                  <a:lnTo>
                    <a:pt x="24" y="2"/>
                  </a:lnTo>
                  <a:lnTo>
                    <a:pt x="20" y="3"/>
                  </a:lnTo>
                  <a:lnTo>
                    <a:pt x="17" y="6"/>
                  </a:lnTo>
                  <a:lnTo>
                    <a:pt x="13" y="7"/>
                  </a:lnTo>
                  <a:lnTo>
                    <a:pt x="10" y="10"/>
                  </a:lnTo>
                  <a:lnTo>
                    <a:pt x="7" y="12"/>
                  </a:lnTo>
                  <a:lnTo>
                    <a:pt x="4" y="14"/>
                  </a:lnTo>
                  <a:lnTo>
                    <a:pt x="0" y="14"/>
                  </a:lnTo>
                  <a:lnTo>
                    <a:pt x="3" y="23"/>
                  </a:lnTo>
                  <a:lnTo>
                    <a:pt x="8" y="21"/>
                  </a:lnTo>
                  <a:lnTo>
                    <a:pt x="12" y="19"/>
                  </a:lnTo>
                  <a:lnTo>
                    <a:pt x="15" y="17"/>
                  </a:lnTo>
                  <a:lnTo>
                    <a:pt x="18" y="14"/>
                  </a:lnTo>
                  <a:lnTo>
                    <a:pt x="22" y="13"/>
                  </a:lnTo>
                  <a:lnTo>
                    <a:pt x="25" y="10"/>
                  </a:lnTo>
                  <a:lnTo>
                    <a:pt x="28" y="9"/>
                  </a:lnTo>
                  <a:lnTo>
                    <a:pt x="31" y="8"/>
                  </a:lnTo>
                  <a:lnTo>
                    <a:pt x="28" y="0"/>
                  </a:lnTo>
                </a:path>
              </a:pathLst>
            </a:custGeom>
            <a:solidFill>
              <a:srgbClr val="000000"/>
            </a:solidFill>
            <a:ln w="12700" cap="rnd">
              <a:noFill/>
              <a:round/>
              <a:headEnd/>
              <a:tailEnd/>
            </a:ln>
          </p:spPr>
          <p:txBody>
            <a:bodyPr/>
            <a:lstStyle/>
            <a:p>
              <a:endParaRPr lang="en-US" dirty="0"/>
            </a:p>
          </p:txBody>
        </p:sp>
        <p:sp>
          <p:nvSpPr>
            <p:cNvPr id="48335" name="Freeform 234"/>
            <p:cNvSpPr>
              <a:spLocks/>
            </p:cNvSpPr>
            <p:nvPr/>
          </p:nvSpPr>
          <p:spPr bwMode="auto">
            <a:xfrm>
              <a:off x="1803" y="2002"/>
              <a:ext cx="58" cy="29"/>
            </a:xfrm>
            <a:custGeom>
              <a:avLst/>
              <a:gdLst>
                <a:gd name="T0" fmla="*/ 52 w 58"/>
                <a:gd name="T1" fmla="*/ 0 h 29"/>
                <a:gd name="T2" fmla="*/ 46 w 58"/>
                <a:gd name="T3" fmla="*/ 3 h 29"/>
                <a:gd name="T4" fmla="*/ 40 w 58"/>
                <a:gd name="T5" fmla="*/ 6 h 29"/>
                <a:gd name="T6" fmla="*/ 33 w 58"/>
                <a:gd name="T7" fmla="*/ 8 h 29"/>
                <a:gd name="T8" fmla="*/ 26 w 58"/>
                <a:gd name="T9" fmla="*/ 11 h 29"/>
                <a:gd name="T10" fmla="*/ 20 w 58"/>
                <a:gd name="T11" fmla="*/ 13 h 29"/>
                <a:gd name="T12" fmla="*/ 14 w 58"/>
                <a:gd name="T13" fmla="*/ 16 h 29"/>
                <a:gd name="T14" fmla="*/ 7 w 58"/>
                <a:gd name="T15" fmla="*/ 17 h 29"/>
                <a:gd name="T16" fmla="*/ 0 w 58"/>
                <a:gd name="T17" fmla="*/ 20 h 29"/>
                <a:gd name="T18" fmla="*/ 3 w 58"/>
                <a:gd name="T19" fmla="*/ 28 h 29"/>
                <a:gd name="T20" fmla="*/ 10 w 58"/>
                <a:gd name="T21" fmla="*/ 26 h 29"/>
                <a:gd name="T22" fmla="*/ 18 w 58"/>
                <a:gd name="T23" fmla="*/ 23 h 29"/>
                <a:gd name="T24" fmla="*/ 24 w 58"/>
                <a:gd name="T25" fmla="*/ 21 h 29"/>
                <a:gd name="T26" fmla="*/ 31 w 58"/>
                <a:gd name="T27" fmla="*/ 18 h 29"/>
                <a:gd name="T28" fmla="*/ 37 w 58"/>
                <a:gd name="T29" fmla="*/ 16 h 29"/>
                <a:gd name="T30" fmla="*/ 43 w 58"/>
                <a:gd name="T31" fmla="*/ 13 h 29"/>
                <a:gd name="T32" fmla="*/ 51 w 58"/>
                <a:gd name="T33" fmla="*/ 11 h 29"/>
                <a:gd name="T34" fmla="*/ 57 w 58"/>
                <a:gd name="T35" fmla="*/ 7 h 29"/>
                <a:gd name="T36" fmla="*/ 52 w 58"/>
                <a:gd name="T37" fmla="*/ 0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
                <a:gd name="T58" fmla="*/ 0 h 29"/>
                <a:gd name="T59" fmla="*/ 58 w 58"/>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 h="29">
                  <a:moveTo>
                    <a:pt x="52" y="0"/>
                  </a:moveTo>
                  <a:lnTo>
                    <a:pt x="46" y="3"/>
                  </a:lnTo>
                  <a:lnTo>
                    <a:pt x="40" y="6"/>
                  </a:lnTo>
                  <a:lnTo>
                    <a:pt x="33" y="8"/>
                  </a:lnTo>
                  <a:lnTo>
                    <a:pt x="26" y="11"/>
                  </a:lnTo>
                  <a:lnTo>
                    <a:pt x="20" y="13"/>
                  </a:lnTo>
                  <a:lnTo>
                    <a:pt x="14" y="16"/>
                  </a:lnTo>
                  <a:lnTo>
                    <a:pt x="7" y="17"/>
                  </a:lnTo>
                  <a:lnTo>
                    <a:pt x="0" y="20"/>
                  </a:lnTo>
                  <a:lnTo>
                    <a:pt x="3" y="28"/>
                  </a:lnTo>
                  <a:lnTo>
                    <a:pt x="10" y="26"/>
                  </a:lnTo>
                  <a:lnTo>
                    <a:pt x="18" y="23"/>
                  </a:lnTo>
                  <a:lnTo>
                    <a:pt x="24" y="21"/>
                  </a:lnTo>
                  <a:lnTo>
                    <a:pt x="31" y="18"/>
                  </a:lnTo>
                  <a:lnTo>
                    <a:pt x="37" y="16"/>
                  </a:lnTo>
                  <a:lnTo>
                    <a:pt x="43" y="13"/>
                  </a:lnTo>
                  <a:lnTo>
                    <a:pt x="51" y="11"/>
                  </a:lnTo>
                  <a:lnTo>
                    <a:pt x="57" y="7"/>
                  </a:lnTo>
                  <a:lnTo>
                    <a:pt x="52" y="0"/>
                  </a:lnTo>
                </a:path>
              </a:pathLst>
            </a:custGeom>
            <a:solidFill>
              <a:srgbClr val="000000"/>
            </a:solidFill>
            <a:ln w="12700" cap="rnd">
              <a:noFill/>
              <a:round/>
              <a:headEnd/>
              <a:tailEnd/>
            </a:ln>
          </p:spPr>
          <p:txBody>
            <a:bodyPr/>
            <a:lstStyle/>
            <a:p>
              <a:endParaRPr lang="en-US" dirty="0"/>
            </a:p>
          </p:txBody>
        </p:sp>
        <p:sp>
          <p:nvSpPr>
            <p:cNvPr id="48336" name="Freeform 235"/>
            <p:cNvSpPr>
              <a:spLocks/>
            </p:cNvSpPr>
            <p:nvPr/>
          </p:nvSpPr>
          <p:spPr bwMode="auto">
            <a:xfrm>
              <a:off x="1861" y="1982"/>
              <a:ext cx="19" cy="24"/>
            </a:xfrm>
            <a:custGeom>
              <a:avLst/>
              <a:gdLst>
                <a:gd name="T0" fmla="*/ 11 w 19"/>
                <a:gd name="T1" fmla="*/ 0 h 24"/>
                <a:gd name="T2" fmla="*/ 10 w 19"/>
                <a:gd name="T3" fmla="*/ 3 h 24"/>
                <a:gd name="T4" fmla="*/ 8 w 19"/>
                <a:gd name="T5" fmla="*/ 6 h 24"/>
                <a:gd name="T6" fmla="*/ 8 w 19"/>
                <a:gd name="T7" fmla="*/ 8 h 24"/>
                <a:gd name="T8" fmla="*/ 5 w 19"/>
                <a:gd name="T9" fmla="*/ 10 h 24"/>
                <a:gd name="T10" fmla="*/ 5 w 19"/>
                <a:gd name="T11" fmla="*/ 13 h 24"/>
                <a:gd name="T12" fmla="*/ 3 w 19"/>
                <a:gd name="T13" fmla="*/ 13 h 24"/>
                <a:gd name="T14" fmla="*/ 2 w 19"/>
                <a:gd name="T15" fmla="*/ 14 h 24"/>
                <a:gd name="T16" fmla="*/ 0 w 19"/>
                <a:gd name="T17" fmla="*/ 16 h 24"/>
                <a:gd name="T18" fmla="*/ 4 w 19"/>
                <a:gd name="T19" fmla="*/ 23 h 24"/>
                <a:gd name="T20" fmla="*/ 8 w 19"/>
                <a:gd name="T21" fmla="*/ 21 h 24"/>
                <a:gd name="T22" fmla="*/ 9 w 19"/>
                <a:gd name="T23" fmla="*/ 19 h 24"/>
                <a:gd name="T24" fmla="*/ 11 w 19"/>
                <a:gd name="T25" fmla="*/ 17 h 24"/>
                <a:gd name="T26" fmla="*/ 13 w 19"/>
                <a:gd name="T27" fmla="*/ 14 h 24"/>
                <a:gd name="T28" fmla="*/ 14 w 19"/>
                <a:gd name="T29" fmla="*/ 11 h 24"/>
                <a:gd name="T30" fmla="*/ 16 w 19"/>
                <a:gd name="T31" fmla="*/ 9 h 24"/>
                <a:gd name="T32" fmla="*/ 17 w 19"/>
                <a:gd name="T33" fmla="*/ 6 h 24"/>
                <a:gd name="T34" fmla="*/ 18 w 19"/>
                <a:gd name="T35" fmla="*/ 4 h 24"/>
                <a:gd name="T36" fmla="*/ 11 w 19"/>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4"/>
                <a:gd name="T59" fmla="*/ 19 w 19"/>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4">
                  <a:moveTo>
                    <a:pt x="11" y="0"/>
                  </a:moveTo>
                  <a:lnTo>
                    <a:pt x="10" y="3"/>
                  </a:lnTo>
                  <a:lnTo>
                    <a:pt x="8" y="6"/>
                  </a:lnTo>
                  <a:lnTo>
                    <a:pt x="8" y="8"/>
                  </a:lnTo>
                  <a:lnTo>
                    <a:pt x="5" y="10"/>
                  </a:lnTo>
                  <a:lnTo>
                    <a:pt x="5" y="13"/>
                  </a:lnTo>
                  <a:lnTo>
                    <a:pt x="3" y="13"/>
                  </a:lnTo>
                  <a:lnTo>
                    <a:pt x="2" y="14"/>
                  </a:lnTo>
                  <a:lnTo>
                    <a:pt x="0" y="16"/>
                  </a:lnTo>
                  <a:lnTo>
                    <a:pt x="4" y="23"/>
                  </a:lnTo>
                  <a:lnTo>
                    <a:pt x="8" y="21"/>
                  </a:lnTo>
                  <a:lnTo>
                    <a:pt x="9" y="19"/>
                  </a:lnTo>
                  <a:lnTo>
                    <a:pt x="11" y="17"/>
                  </a:lnTo>
                  <a:lnTo>
                    <a:pt x="13" y="14"/>
                  </a:lnTo>
                  <a:lnTo>
                    <a:pt x="14" y="11"/>
                  </a:lnTo>
                  <a:lnTo>
                    <a:pt x="16" y="9"/>
                  </a:lnTo>
                  <a:lnTo>
                    <a:pt x="17" y="6"/>
                  </a:lnTo>
                  <a:lnTo>
                    <a:pt x="18" y="4"/>
                  </a:lnTo>
                  <a:lnTo>
                    <a:pt x="11" y="0"/>
                  </a:lnTo>
                </a:path>
              </a:pathLst>
            </a:custGeom>
            <a:solidFill>
              <a:srgbClr val="000000"/>
            </a:solidFill>
            <a:ln w="12700" cap="rnd">
              <a:noFill/>
              <a:round/>
              <a:headEnd/>
              <a:tailEnd/>
            </a:ln>
          </p:spPr>
          <p:txBody>
            <a:bodyPr/>
            <a:lstStyle/>
            <a:p>
              <a:endParaRPr lang="en-US" dirty="0"/>
            </a:p>
          </p:txBody>
        </p:sp>
        <p:sp>
          <p:nvSpPr>
            <p:cNvPr id="48337" name="Freeform 236"/>
            <p:cNvSpPr>
              <a:spLocks/>
            </p:cNvSpPr>
            <p:nvPr/>
          </p:nvSpPr>
          <p:spPr bwMode="auto">
            <a:xfrm>
              <a:off x="1876" y="1976"/>
              <a:ext cx="17" cy="17"/>
            </a:xfrm>
            <a:custGeom>
              <a:avLst/>
              <a:gdLst>
                <a:gd name="T0" fmla="*/ 16 w 17"/>
                <a:gd name="T1" fmla="*/ 3 h 17"/>
                <a:gd name="T2" fmla="*/ 14 w 17"/>
                <a:gd name="T3" fmla="*/ 3 h 17"/>
                <a:gd name="T4" fmla="*/ 12 w 17"/>
                <a:gd name="T5" fmla="*/ 0 h 17"/>
                <a:gd name="T6" fmla="*/ 8 w 17"/>
                <a:gd name="T7" fmla="*/ 0 h 17"/>
                <a:gd name="T8" fmla="*/ 3 w 17"/>
                <a:gd name="T9" fmla="*/ 3 h 17"/>
                <a:gd name="T10" fmla="*/ 0 w 17"/>
                <a:gd name="T11" fmla="*/ 9 h 17"/>
                <a:gd name="T12" fmla="*/ 6 w 17"/>
                <a:gd name="T13" fmla="*/ 16 h 17"/>
                <a:gd name="T14" fmla="*/ 8 w 17"/>
                <a:gd name="T15" fmla="*/ 16 h 17"/>
                <a:gd name="T16" fmla="*/ 9 w 17"/>
                <a:gd name="T17" fmla="*/ 16 h 17"/>
                <a:gd name="T18" fmla="*/ 11 w 17"/>
                <a:gd name="T19" fmla="*/ 16 h 17"/>
                <a:gd name="T20" fmla="*/ 10 w 17"/>
                <a:gd name="T21" fmla="*/ 16 h 17"/>
                <a:gd name="T22" fmla="*/ 16 w 17"/>
                <a:gd name="T23" fmla="*/ 3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3"/>
                  </a:moveTo>
                  <a:lnTo>
                    <a:pt x="14" y="3"/>
                  </a:lnTo>
                  <a:lnTo>
                    <a:pt x="12" y="0"/>
                  </a:lnTo>
                  <a:lnTo>
                    <a:pt x="8" y="0"/>
                  </a:lnTo>
                  <a:lnTo>
                    <a:pt x="3" y="3"/>
                  </a:lnTo>
                  <a:lnTo>
                    <a:pt x="0" y="9"/>
                  </a:lnTo>
                  <a:lnTo>
                    <a:pt x="6" y="16"/>
                  </a:lnTo>
                  <a:lnTo>
                    <a:pt x="8" y="16"/>
                  </a:lnTo>
                  <a:lnTo>
                    <a:pt x="9" y="16"/>
                  </a:lnTo>
                  <a:lnTo>
                    <a:pt x="11" y="16"/>
                  </a:lnTo>
                  <a:lnTo>
                    <a:pt x="10" y="16"/>
                  </a:lnTo>
                  <a:lnTo>
                    <a:pt x="16" y="3"/>
                  </a:lnTo>
                </a:path>
              </a:pathLst>
            </a:custGeom>
            <a:solidFill>
              <a:srgbClr val="000000"/>
            </a:solidFill>
            <a:ln w="12700" cap="rnd">
              <a:noFill/>
              <a:round/>
              <a:headEnd/>
              <a:tailEnd/>
            </a:ln>
          </p:spPr>
          <p:txBody>
            <a:bodyPr/>
            <a:lstStyle/>
            <a:p>
              <a:endParaRPr lang="en-US" dirty="0"/>
            </a:p>
          </p:txBody>
        </p:sp>
        <p:sp>
          <p:nvSpPr>
            <p:cNvPr id="48338" name="Freeform 237"/>
            <p:cNvSpPr>
              <a:spLocks/>
            </p:cNvSpPr>
            <p:nvPr/>
          </p:nvSpPr>
          <p:spPr bwMode="auto">
            <a:xfrm>
              <a:off x="1889" y="1978"/>
              <a:ext cx="25" cy="46"/>
            </a:xfrm>
            <a:custGeom>
              <a:avLst/>
              <a:gdLst>
                <a:gd name="T0" fmla="*/ 20 w 25"/>
                <a:gd name="T1" fmla="*/ 45 h 46"/>
                <a:gd name="T2" fmla="*/ 22 w 25"/>
                <a:gd name="T3" fmla="*/ 39 h 46"/>
                <a:gd name="T4" fmla="*/ 24 w 25"/>
                <a:gd name="T5" fmla="*/ 32 h 46"/>
                <a:gd name="T6" fmla="*/ 23 w 25"/>
                <a:gd name="T7" fmla="*/ 25 h 46"/>
                <a:gd name="T8" fmla="*/ 21 w 25"/>
                <a:gd name="T9" fmla="*/ 19 h 46"/>
                <a:gd name="T10" fmla="*/ 18 w 25"/>
                <a:gd name="T11" fmla="*/ 14 h 46"/>
                <a:gd name="T12" fmla="*/ 14 w 25"/>
                <a:gd name="T13" fmla="*/ 9 h 46"/>
                <a:gd name="T14" fmla="*/ 10 w 25"/>
                <a:gd name="T15" fmla="*/ 5 h 46"/>
                <a:gd name="T16" fmla="*/ 6 w 25"/>
                <a:gd name="T17" fmla="*/ 0 h 46"/>
                <a:gd name="T18" fmla="*/ 0 w 25"/>
                <a:gd name="T19" fmla="*/ 8 h 46"/>
                <a:gd name="T20" fmla="*/ 4 w 25"/>
                <a:gd name="T21" fmla="*/ 11 h 46"/>
                <a:gd name="T22" fmla="*/ 9 w 25"/>
                <a:gd name="T23" fmla="*/ 15 h 46"/>
                <a:gd name="T24" fmla="*/ 11 w 25"/>
                <a:gd name="T25" fmla="*/ 19 h 46"/>
                <a:gd name="T26" fmla="*/ 13 w 25"/>
                <a:gd name="T27" fmla="*/ 23 h 46"/>
                <a:gd name="T28" fmla="*/ 14 w 25"/>
                <a:gd name="T29" fmla="*/ 27 h 46"/>
                <a:gd name="T30" fmla="*/ 15 w 25"/>
                <a:gd name="T31" fmla="*/ 32 h 46"/>
                <a:gd name="T32" fmla="*/ 14 w 25"/>
                <a:gd name="T33" fmla="*/ 36 h 46"/>
                <a:gd name="T34" fmla="*/ 12 w 25"/>
                <a:gd name="T35" fmla="*/ 41 h 46"/>
                <a:gd name="T36" fmla="*/ 20 w 25"/>
                <a:gd name="T37" fmla="*/ 45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46"/>
                <a:gd name="T59" fmla="*/ 25 w 25"/>
                <a:gd name="T60" fmla="*/ 46 h 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46">
                  <a:moveTo>
                    <a:pt x="20" y="45"/>
                  </a:moveTo>
                  <a:lnTo>
                    <a:pt x="22" y="39"/>
                  </a:lnTo>
                  <a:lnTo>
                    <a:pt x="24" y="32"/>
                  </a:lnTo>
                  <a:lnTo>
                    <a:pt x="23" y="25"/>
                  </a:lnTo>
                  <a:lnTo>
                    <a:pt x="21" y="19"/>
                  </a:lnTo>
                  <a:lnTo>
                    <a:pt x="18" y="14"/>
                  </a:lnTo>
                  <a:lnTo>
                    <a:pt x="14" y="9"/>
                  </a:lnTo>
                  <a:lnTo>
                    <a:pt x="10" y="5"/>
                  </a:lnTo>
                  <a:lnTo>
                    <a:pt x="6" y="0"/>
                  </a:lnTo>
                  <a:lnTo>
                    <a:pt x="0" y="8"/>
                  </a:lnTo>
                  <a:lnTo>
                    <a:pt x="4" y="11"/>
                  </a:lnTo>
                  <a:lnTo>
                    <a:pt x="9" y="15"/>
                  </a:lnTo>
                  <a:lnTo>
                    <a:pt x="11" y="19"/>
                  </a:lnTo>
                  <a:lnTo>
                    <a:pt x="13" y="23"/>
                  </a:lnTo>
                  <a:lnTo>
                    <a:pt x="14" y="27"/>
                  </a:lnTo>
                  <a:lnTo>
                    <a:pt x="15" y="32"/>
                  </a:lnTo>
                  <a:lnTo>
                    <a:pt x="14" y="36"/>
                  </a:lnTo>
                  <a:lnTo>
                    <a:pt x="12" y="41"/>
                  </a:lnTo>
                  <a:lnTo>
                    <a:pt x="20" y="45"/>
                  </a:lnTo>
                </a:path>
              </a:pathLst>
            </a:custGeom>
            <a:solidFill>
              <a:srgbClr val="000000"/>
            </a:solidFill>
            <a:ln w="12700" cap="rnd">
              <a:noFill/>
              <a:round/>
              <a:headEnd/>
              <a:tailEnd/>
            </a:ln>
          </p:spPr>
          <p:txBody>
            <a:bodyPr/>
            <a:lstStyle/>
            <a:p>
              <a:endParaRPr lang="en-US" dirty="0"/>
            </a:p>
          </p:txBody>
        </p:sp>
        <p:sp>
          <p:nvSpPr>
            <p:cNvPr id="48339" name="Freeform 238"/>
            <p:cNvSpPr>
              <a:spLocks/>
            </p:cNvSpPr>
            <p:nvPr/>
          </p:nvSpPr>
          <p:spPr bwMode="auto">
            <a:xfrm>
              <a:off x="1851" y="2025"/>
              <a:ext cx="58" cy="110"/>
            </a:xfrm>
            <a:custGeom>
              <a:avLst/>
              <a:gdLst>
                <a:gd name="T0" fmla="*/ 8 w 58"/>
                <a:gd name="T1" fmla="*/ 109 h 110"/>
                <a:gd name="T2" fmla="*/ 15 w 58"/>
                <a:gd name="T3" fmla="*/ 96 h 110"/>
                <a:gd name="T4" fmla="*/ 22 w 58"/>
                <a:gd name="T5" fmla="*/ 82 h 110"/>
                <a:gd name="T6" fmla="*/ 27 w 58"/>
                <a:gd name="T7" fmla="*/ 70 h 110"/>
                <a:gd name="T8" fmla="*/ 33 w 58"/>
                <a:gd name="T9" fmla="*/ 56 h 110"/>
                <a:gd name="T10" fmla="*/ 39 w 58"/>
                <a:gd name="T11" fmla="*/ 44 h 110"/>
                <a:gd name="T12" fmla="*/ 44 w 58"/>
                <a:gd name="T13" fmla="*/ 31 h 110"/>
                <a:gd name="T14" fmla="*/ 51 w 58"/>
                <a:gd name="T15" fmla="*/ 18 h 110"/>
                <a:gd name="T16" fmla="*/ 57 w 58"/>
                <a:gd name="T17" fmla="*/ 4 h 110"/>
                <a:gd name="T18" fmla="*/ 48 w 58"/>
                <a:gd name="T19" fmla="*/ 0 h 110"/>
                <a:gd name="T20" fmla="*/ 43 w 58"/>
                <a:gd name="T21" fmla="*/ 13 h 110"/>
                <a:gd name="T22" fmla="*/ 36 w 58"/>
                <a:gd name="T23" fmla="*/ 27 h 110"/>
                <a:gd name="T24" fmla="*/ 30 w 58"/>
                <a:gd name="T25" fmla="*/ 40 h 110"/>
                <a:gd name="T26" fmla="*/ 24 w 58"/>
                <a:gd name="T27" fmla="*/ 52 h 110"/>
                <a:gd name="T28" fmla="*/ 19 w 58"/>
                <a:gd name="T29" fmla="*/ 65 h 110"/>
                <a:gd name="T30" fmla="*/ 13 w 58"/>
                <a:gd name="T31" fmla="*/ 78 h 110"/>
                <a:gd name="T32" fmla="*/ 6 w 58"/>
                <a:gd name="T33" fmla="*/ 92 h 110"/>
                <a:gd name="T34" fmla="*/ 0 w 58"/>
                <a:gd name="T35" fmla="*/ 105 h 110"/>
                <a:gd name="T36" fmla="*/ 8 w 58"/>
                <a:gd name="T37" fmla="*/ 109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
                <a:gd name="T58" fmla="*/ 0 h 110"/>
                <a:gd name="T59" fmla="*/ 58 w 58"/>
                <a:gd name="T60" fmla="*/ 110 h 1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 h="110">
                  <a:moveTo>
                    <a:pt x="8" y="109"/>
                  </a:moveTo>
                  <a:lnTo>
                    <a:pt x="15" y="96"/>
                  </a:lnTo>
                  <a:lnTo>
                    <a:pt x="22" y="82"/>
                  </a:lnTo>
                  <a:lnTo>
                    <a:pt x="27" y="70"/>
                  </a:lnTo>
                  <a:lnTo>
                    <a:pt x="33" y="56"/>
                  </a:lnTo>
                  <a:lnTo>
                    <a:pt x="39" y="44"/>
                  </a:lnTo>
                  <a:lnTo>
                    <a:pt x="44" y="31"/>
                  </a:lnTo>
                  <a:lnTo>
                    <a:pt x="51" y="18"/>
                  </a:lnTo>
                  <a:lnTo>
                    <a:pt x="57" y="4"/>
                  </a:lnTo>
                  <a:lnTo>
                    <a:pt x="48" y="0"/>
                  </a:lnTo>
                  <a:lnTo>
                    <a:pt x="43" y="13"/>
                  </a:lnTo>
                  <a:lnTo>
                    <a:pt x="36" y="27"/>
                  </a:lnTo>
                  <a:lnTo>
                    <a:pt x="30" y="40"/>
                  </a:lnTo>
                  <a:lnTo>
                    <a:pt x="24" y="52"/>
                  </a:lnTo>
                  <a:lnTo>
                    <a:pt x="19" y="65"/>
                  </a:lnTo>
                  <a:lnTo>
                    <a:pt x="13" y="78"/>
                  </a:lnTo>
                  <a:lnTo>
                    <a:pt x="6" y="92"/>
                  </a:lnTo>
                  <a:lnTo>
                    <a:pt x="0" y="105"/>
                  </a:lnTo>
                  <a:lnTo>
                    <a:pt x="8" y="109"/>
                  </a:lnTo>
                </a:path>
              </a:pathLst>
            </a:custGeom>
            <a:solidFill>
              <a:srgbClr val="000000"/>
            </a:solidFill>
            <a:ln w="12700" cap="rnd">
              <a:noFill/>
              <a:round/>
              <a:headEnd/>
              <a:tailEnd/>
            </a:ln>
          </p:spPr>
          <p:txBody>
            <a:bodyPr/>
            <a:lstStyle/>
            <a:p>
              <a:endParaRPr lang="en-US" dirty="0"/>
            </a:p>
          </p:txBody>
        </p:sp>
        <p:sp>
          <p:nvSpPr>
            <p:cNvPr id="48340" name="Freeform 239"/>
            <p:cNvSpPr>
              <a:spLocks/>
            </p:cNvSpPr>
            <p:nvPr/>
          </p:nvSpPr>
          <p:spPr bwMode="auto">
            <a:xfrm>
              <a:off x="1838" y="2136"/>
              <a:ext cx="17" cy="27"/>
            </a:xfrm>
            <a:custGeom>
              <a:avLst/>
              <a:gdLst>
                <a:gd name="T0" fmla="*/ 7 w 17"/>
                <a:gd name="T1" fmla="*/ 26 h 27"/>
                <a:gd name="T2" fmla="*/ 9 w 17"/>
                <a:gd name="T3" fmla="*/ 23 h 27"/>
                <a:gd name="T4" fmla="*/ 9 w 17"/>
                <a:gd name="T5" fmla="*/ 20 h 27"/>
                <a:gd name="T6" fmla="*/ 10 w 17"/>
                <a:gd name="T7" fmla="*/ 17 h 27"/>
                <a:gd name="T8" fmla="*/ 12 w 17"/>
                <a:gd name="T9" fmla="*/ 14 h 27"/>
                <a:gd name="T10" fmla="*/ 12 w 17"/>
                <a:gd name="T11" fmla="*/ 12 h 27"/>
                <a:gd name="T12" fmla="*/ 14 w 17"/>
                <a:gd name="T13" fmla="*/ 9 h 27"/>
                <a:gd name="T14" fmla="*/ 15 w 17"/>
                <a:gd name="T15" fmla="*/ 7 h 27"/>
                <a:gd name="T16" fmla="*/ 16 w 17"/>
                <a:gd name="T17" fmla="*/ 3 h 27"/>
                <a:gd name="T18" fmla="*/ 9 w 17"/>
                <a:gd name="T19" fmla="*/ 0 h 27"/>
                <a:gd name="T20" fmla="*/ 8 w 17"/>
                <a:gd name="T21" fmla="*/ 2 h 27"/>
                <a:gd name="T22" fmla="*/ 7 w 17"/>
                <a:gd name="T23" fmla="*/ 5 h 27"/>
                <a:gd name="T24" fmla="*/ 6 w 17"/>
                <a:gd name="T25" fmla="*/ 8 h 27"/>
                <a:gd name="T26" fmla="*/ 4 w 17"/>
                <a:gd name="T27" fmla="*/ 11 h 27"/>
                <a:gd name="T28" fmla="*/ 4 w 17"/>
                <a:gd name="T29" fmla="*/ 14 h 27"/>
                <a:gd name="T30" fmla="*/ 2 w 17"/>
                <a:gd name="T31" fmla="*/ 16 h 27"/>
                <a:gd name="T32" fmla="*/ 1 w 17"/>
                <a:gd name="T33" fmla="*/ 19 h 27"/>
                <a:gd name="T34" fmla="*/ 0 w 17"/>
                <a:gd name="T35" fmla="*/ 22 h 27"/>
                <a:gd name="T36" fmla="*/ 7 w 17"/>
                <a:gd name="T37" fmla="*/ 26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7"/>
                <a:gd name="T59" fmla="*/ 17 w 17"/>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7">
                  <a:moveTo>
                    <a:pt x="7" y="26"/>
                  </a:moveTo>
                  <a:lnTo>
                    <a:pt x="9" y="23"/>
                  </a:lnTo>
                  <a:lnTo>
                    <a:pt x="9" y="20"/>
                  </a:lnTo>
                  <a:lnTo>
                    <a:pt x="10" y="17"/>
                  </a:lnTo>
                  <a:lnTo>
                    <a:pt x="12" y="14"/>
                  </a:lnTo>
                  <a:lnTo>
                    <a:pt x="12" y="12"/>
                  </a:lnTo>
                  <a:lnTo>
                    <a:pt x="14" y="9"/>
                  </a:lnTo>
                  <a:lnTo>
                    <a:pt x="15" y="7"/>
                  </a:lnTo>
                  <a:lnTo>
                    <a:pt x="16" y="3"/>
                  </a:lnTo>
                  <a:lnTo>
                    <a:pt x="9" y="0"/>
                  </a:lnTo>
                  <a:lnTo>
                    <a:pt x="8" y="2"/>
                  </a:lnTo>
                  <a:lnTo>
                    <a:pt x="7" y="5"/>
                  </a:lnTo>
                  <a:lnTo>
                    <a:pt x="6" y="8"/>
                  </a:lnTo>
                  <a:lnTo>
                    <a:pt x="4" y="11"/>
                  </a:lnTo>
                  <a:lnTo>
                    <a:pt x="4" y="14"/>
                  </a:lnTo>
                  <a:lnTo>
                    <a:pt x="2" y="16"/>
                  </a:lnTo>
                  <a:lnTo>
                    <a:pt x="1" y="19"/>
                  </a:lnTo>
                  <a:lnTo>
                    <a:pt x="0" y="22"/>
                  </a:lnTo>
                  <a:lnTo>
                    <a:pt x="7" y="26"/>
                  </a:lnTo>
                </a:path>
              </a:pathLst>
            </a:custGeom>
            <a:solidFill>
              <a:srgbClr val="000000"/>
            </a:solidFill>
            <a:ln w="12700" cap="rnd">
              <a:noFill/>
              <a:round/>
              <a:headEnd/>
              <a:tailEnd/>
            </a:ln>
          </p:spPr>
          <p:txBody>
            <a:bodyPr/>
            <a:lstStyle/>
            <a:p>
              <a:endParaRPr lang="en-US" dirty="0"/>
            </a:p>
          </p:txBody>
        </p:sp>
        <p:sp>
          <p:nvSpPr>
            <p:cNvPr id="48341" name="Freeform 240"/>
            <p:cNvSpPr>
              <a:spLocks/>
            </p:cNvSpPr>
            <p:nvPr/>
          </p:nvSpPr>
          <p:spPr bwMode="auto">
            <a:xfrm>
              <a:off x="1818" y="2163"/>
              <a:ext cx="24" cy="38"/>
            </a:xfrm>
            <a:custGeom>
              <a:avLst/>
              <a:gdLst>
                <a:gd name="T0" fmla="*/ 7 w 24"/>
                <a:gd name="T1" fmla="*/ 37 h 38"/>
                <a:gd name="T2" fmla="*/ 10 w 24"/>
                <a:gd name="T3" fmla="*/ 33 h 38"/>
                <a:gd name="T4" fmla="*/ 11 w 24"/>
                <a:gd name="T5" fmla="*/ 29 h 38"/>
                <a:gd name="T6" fmla="*/ 13 w 24"/>
                <a:gd name="T7" fmla="*/ 24 h 38"/>
                <a:gd name="T8" fmla="*/ 16 w 24"/>
                <a:gd name="T9" fmla="*/ 21 h 38"/>
                <a:gd name="T10" fmla="*/ 17 w 24"/>
                <a:gd name="T11" fmla="*/ 16 h 38"/>
                <a:gd name="T12" fmla="*/ 20 w 24"/>
                <a:gd name="T13" fmla="*/ 12 h 38"/>
                <a:gd name="T14" fmla="*/ 21 w 24"/>
                <a:gd name="T15" fmla="*/ 8 h 38"/>
                <a:gd name="T16" fmla="*/ 23 w 24"/>
                <a:gd name="T17" fmla="*/ 4 h 38"/>
                <a:gd name="T18" fmla="*/ 16 w 24"/>
                <a:gd name="T19" fmla="*/ 0 h 38"/>
                <a:gd name="T20" fmla="*/ 13 w 24"/>
                <a:gd name="T21" fmla="*/ 4 h 38"/>
                <a:gd name="T22" fmla="*/ 12 w 24"/>
                <a:gd name="T23" fmla="*/ 9 h 38"/>
                <a:gd name="T24" fmla="*/ 10 w 24"/>
                <a:gd name="T25" fmla="*/ 12 h 38"/>
                <a:gd name="T26" fmla="*/ 8 w 24"/>
                <a:gd name="T27" fmla="*/ 16 h 38"/>
                <a:gd name="T28" fmla="*/ 6 w 24"/>
                <a:gd name="T29" fmla="*/ 21 h 38"/>
                <a:gd name="T30" fmla="*/ 4 w 24"/>
                <a:gd name="T31" fmla="*/ 25 h 38"/>
                <a:gd name="T32" fmla="*/ 2 w 24"/>
                <a:gd name="T33" fmla="*/ 29 h 38"/>
                <a:gd name="T34" fmla="*/ 0 w 24"/>
                <a:gd name="T35" fmla="*/ 33 h 38"/>
                <a:gd name="T36" fmla="*/ 7 w 24"/>
                <a:gd name="T37" fmla="*/ 3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38"/>
                <a:gd name="T59" fmla="*/ 24 w 2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38">
                  <a:moveTo>
                    <a:pt x="7" y="37"/>
                  </a:moveTo>
                  <a:lnTo>
                    <a:pt x="10" y="33"/>
                  </a:lnTo>
                  <a:lnTo>
                    <a:pt x="11" y="29"/>
                  </a:lnTo>
                  <a:lnTo>
                    <a:pt x="13" y="24"/>
                  </a:lnTo>
                  <a:lnTo>
                    <a:pt x="16" y="21"/>
                  </a:lnTo>
                  <a:lnTo>
                    <a:pt x="17" y="16"/>
                  </a:lnTo>
                  <a:lnTo>
                    <a:pt x="20" y="12"/>
                  </a:lnTo>
                  <a:lnTo>
                    <a:pt x="21" y="8"/>
                  </a:lnTo>
                  <a:lnTo>
                    <a:pt x="23" y="4"/>
                  </a:lnTo>
                  <a:lnTo>
                    <a:pt x="16" y="0"/>
                  </a:lnTo>
                  <a:lnTo>
                    <a:pt x="13" y="4"/>
                  </a:lnTo>
                  <a:lnTo>
                    <a:pt x="12" y="9"/>
                  </a:lnTo>
                  <a:lnTo>
                    <a:pt x="10" y="12"/>
                  </a:lnTo>
                  <a:lnTo>
                    <a:pt x="8" y="16"/>
                  </a:lnTo>
                  <a:lnTo>
                    <a:pt x="6" y="21"/>
                  </a:lnTo>
                  <a:lnTo>
                    <a:pt x="4" y="25"/>
                  </a:lnTo>
                  <a:lnTo>
                    <a:pt x="2" y="29"/>
                  </a:lnTo>
                  <a:lnTo>
                    <a:pt x="0" y="33"/>
                  </a:lnTo>
                  <a:lnTo>
                    <a:pt x="7" y="37"/>
                  </a:lnTo>
                </a:path>
              </a:pathLst>
            </a:custGeom>
            <a:solidFill>
              <a:srgbClr val="000000"/>
            </a:solidFill>
            <a:ln w="12700" cap="rnd">
              <a:noFill/>
              <a:round/>
              <a:headEnd/>
              <a:tailEnd/>
            </a:ln>
          </p:spPr>
          <p:txBody>
            <a:bodyPr/>
            <a:lstStyle/>
            <a:p>
              <a:endParaRPr lang="en-US" dirty="0"/>
            </a:p>
          </p:txBody>
        </p:sp>
        <p:sp>
          <p:nvSpPr>
            <p:cNvPr id="48342" name="Freeform 241"/>
            <p:cNvSpPr>
              <a:spLocks/>
            </p:cNvSpPr>
            <p:nvPr/>
          </p:nvSpPr>
          <p:spPr bwMode="auto">
            <a:xfrm>
              <a:off x="1785" y="2201"/>
              <a:ext cx="37" cy="46"/>
            </a:xfrm>
            <a:custGeom>
              <a:avLst/>
              <a:gdLst>
                <a:gd name="T0" fmla="*/ 7 w 37"/>
                <a:gd name="T1" fmla="*/ 45 h 46"/>
                <a:gd name="T2" fmla="*/ 7 w 37"/>
                <a:gd name="T3" fmla="*/ 44 h 46"/>
                <a:gd name="T4" fmla="*/ 11 w 37"/>
                <a:gd name="T5" fmla="*/ 40 h 46"/>
                <a:gd name="T6" fmla="*/ 15 w 37"/>
                <a:gd name="T7" fmla="*/ 34 h 46"/>
                <a:gd name="T8" fmla="*/ 19 w 37"/>
                <a:gd name="T9" fmla="*/ 29 h 46"/>
                <a:gd name="T10" fmla="*/ 23 w 37"/>
                <a:gd name="T11" fmla="*/ 25 h 46"/>
                <a:gd name="T12" fmla="*/ 27 w 37"/>
                <a:gd name="T13" fmla="*/ 20 h 46"/>
                <a:gd name="T14" fmla="*/ 31 w 37"/>
                <a:gd name="T15" fmla="*/ 14 h 46"/>
                <a:gd name="T16" fmla="*/ 33 w 37"/>
                <a:gd name="T17" fmla="*/ 9 h 46"/>
                <a:gd name="T18" fmla="*/ 36 w 37"/>
                <a:gd name="T19" fmla="*/ 4 h 46"/>
                <a:gd name="T20" fmla="*/ 28 w 37"/>
                <a:gd name="T21" fmla="*/ 0 h 46"/>
                <a:gd name="T22" fmla="*/ 25 w 37"/>
                <a:gd name="T23" fmla="*/ 5 h 46"/>
                <a:gd name="T24" fmla="*/ 22 w 37"/>
                <a:gd name="T25" fmla="*/ 11 h 46"/>
                <a:gd name="T26" fmla="*/ 19 w 37"/>
                <a:gd name="T27" fmla="*/ 15 h 46"/>
                <a:gd name="T28" fmla="*/ 16 w 37"/>
                <a:gd name="T29" fmla="*/ 19 h 46"/>
                <a:gd name="T30" fmla="*/ 12 w 37"/>
                <a:gd name="T31" fmla="*/ 25 h 46"/>
                <a:gd name="T32" fmla="*/ 8 w 37"/>
                <a:gd name="T33" fmla="*/ 29 h 46"/>
                <a:gd name="T34" fmla="*/ 4 w 37"/>
                <a:gd name="T35" fmla="*/ 34 h 46"/>
                <a:gd name="T36" fmla="*/ 0 w 37"/>
                <a:gd name="T37" fmla="*/ 39 h 46"/>
                <a:gd name="T38" fmla="*/ 0 w 37"/>
                <a:gd name="T39" fmla="*/ 38 h 46"/>
                <a:gd name="T40" fmla="*/ 7 w 37"/>
                <a:gd name="T41" fmla="*/ 45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46"/>
                <a:gd name="T65" fmla="*/ 37 w 37"/>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46">
                  <a:moveTo>
                    <a:pt x="7" y="45"/>
                  </a:moveTo>
                  <a:lnTo>
                    <a:pt x="7" y="44"/>
                  </a:lnTo>
                  <a:lnTo>
                    <a:pt x="11" y="40"/>
                  </a:lnTo>
                  <a:lnTo>
                    <a:pt x="15" y="34"/>
                  </a:lnTo>
                  <a:lnTo>
                    <a:pt x="19" y="29"/>
                  </a:lnTo>
                  <a:lnTo>
                    <a:pt x="23" y="25"/>
                  </a:lnTo>
                  <a:lnTo>
                    <a:pt x="27" y="20"/>
                  </a:lnTo>
                  <a:lnTo>
                    <a:pt x="31" y="14"/>
                  </a:lnTo>
                  <a:lnTo>
                    <a:pt x="33" y="9"/>
                  </a:lnTo>
                  <a:lnTo>
                    <a:pt x="36" y="4"/>
                  </a:lnTo>
                  <a:lnTo>
                    <a:pt x="28" y="0"/>
                  </a:lnTo>
                  <a:lnTo>
                    <a:pt x="25" y="5"/>
                  </a:lnTo>
                  <a:lnTo>
                    <a:pt x="22" y="11"/>
                  </a:lnTo>
                  <a:lnTo>
                    <a:pt x="19" y="15"/>
                  </a:lnTo>
                  <a:lnTo>
                    <a:pt x="16" y="19"/>
                  </a:lnTo>
                  <a:lnTo>
                    <a:pt x="12" y="25"/>
                  </a:lnTo>
                  <a:lnTo>
                    <a:pt x="8" y="29"/>
                  </a:lnTo>
                  <a:lnTo>
                    <a:pt x="4" y="34"/>
                  </a:lnTo>
                  <a:lnTo>
                    <a:pt x="0" y="39"/>
                  </a:lnTo>
                  <a:lnTo>
                    <a:pt x="0" y="38"/>
                  </a:lnTo>
                  <a:lnTo>
                    <a:pt x="7" y="45"/>
                  </a:lnTo>
                </a:path>
              </a:pathLst>
            </a:custGeom>
            <a:solidFill>
              <a:srgbClr val="000000"/>
            </a:solidFill>
            <a:ln w="12700" cap="rnd">
              <a:noFill/>
              <a:round/>
              <a:headEnd/>
              <a:tailEnd/>
            </a:ln>
          </p:spPr>
          <p:txBody>
            <a:bodyPr/>
            <a:lstStyle/>
            <a:p>
              <a:endParaRPr lang="en-US" dirty="0"/>
            </a:p>
          </p:txBody>
        </p:sp>
        <p:sp>
          <p:nvSpPr>
            <p:cNvPr id="48343" name="Freeform 242"/>
            <p:cNvSpPr>
              <a:spLocks/>
            </p:cNvSpPr>
            <p:nvPr/>
          </p:nvSpPr>
          <p:spPr bwMode="auto">
            <a:xfrm>
              <a:off x="1778" y="2243"/>
              <a:ext cx="17" cy="17"/>
            </a:xfrm>
            <a:custGeom>
              <a:avLst/>
              <a:gdLst>
                <a:gd name="T0" fmla="*/ 0 w 17"/>
                <a:gd name="T1" fmla="*/ 13 h 17"/>
                <a:gd name="T2" fmla="*/ 1 w 17"/>
                <a:gd name="T3" fmla="*/ 16 h 17"/>
                <a:gd name="T4" fmla="*/ 3 w 17"/>
                <a:gd name="T5" fmla="*/ 16 h 17"/>
                <a:gd name="T6" fmla="*/ 8 w 17"/>
                <a:gd name="T7" fmla="*/ 16 h 17"/>
                <a:gd name="T8" fmla="*/ 12 w 17"/>
                <a:gd name="T9" fmla="*/ 16 h 17"/>
                <a:gd name="T10" fmla="*/ 16 w 17"/>
                <a:gd name="T11" fmla="*/ 13 h 17"/>
                <a:gd name="T12" fmla="*/ 7 w 17"/>
                <a:gd name="T13" fmla="*/ 2 h 17"/>
                <a:gd name="T14" fmla="*/ 7 w 17"/>
                <a:gd name="T15" fmla="*/ 0 h 17"/>
                <a:gd name="T16" fmla="*/ 7 w 17"/>
                <a:gd name="T17" fmla="*/ 2 h 17"/>
                <a:gd name="T18" fmla="*/ 3 w 17"/>
                <a:gd name="T19" fmla="*/ 0 h 17"/>
                <a:gd name="T20" fmla="*/ 5 w 17"/>
                <a:gd name="T21" fmla="*/ 2 h 17"/>
                <a:gd name="T22" fmla="*/ 0 w 17"/>
                <a:gd name="T23" fmla="*/ 13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13"/>
                  </a:moveTo>
                  <a:lnTo>
                    <a:pt x="1" y="16"/>
                  </a:lnTo>
                  <a:lnTo>
                    <a:pt x="3" y="16"/>
                  </a:lnTo>
                  <a:lnTo>
                    <a:pt x="8" y="16"/>
                  </a:lnTo>
                  <a:lnTo>
                    <a:pt x="12" y="16"/>
                  </a:lnTo>
                  <a:lnTo>
                    <a:pt x="16" y="13"/>
                  </a:lnTo>
                  <a:lnTo>
                    <a:pt x="7" y="2"/>
                  </a:lnTo>
                  <a:lnTo>
                    <a:pt x="7" y="0"/>
                  </a:lnTo>
                  <a:lnTo>
                    <a:pt x="7" y="2"/>
                  </a:lnTo>
                  <a:lnTo>
                    <a:pt x="3" y="0"/>
                  </a:lnTo>
                  <a:lnTo>
                    <a:pt x="5" y="2"/>
                  </a:lnTo>
                  <a:lnTo>
                    <a:pt x="0" y="13"/>
                  </a:lnTo>
                </a:path>
              </a:pathLst>
            </a:custGeom>
            <a:solidFill>
              <a:srgbClr val="000000"/>
            </a:solidFill>
            <a:ln w="12700" cap="rnd">
              <a:noFill/>
              <a:round/>
              <a:headEnd/>
              <a:tailEnd/>
            </a:ln>
          </p:spPr>
          <p:txBody>
            <a:bodyPr/>
            <a:lstStyle/>
            <a:p>
              <a:endParaRPr lang="en-US" dirty="0"/>
            </a:p>
          </p:txBody>
        </p:sp>
        <p:sp>
          <p:nvSpPr>
            <p:cNvPr id="48344" name="Freeform 243"/>
            <p:cNvSpPr>
              <a:spLocks/>
            </p:cNvSpPr>
            <p:nvPr/>
          </p:nvSpPr>
          <p:spPr bwMode="auto">
            <a:xfrm>
              <a:off x="1759" y="2232"/>
              <a:ext cx="19" cy="17"/>
            </a:xfrm>
            <a:custGeom>
              <a:avLst/>
              <a:gdLst>
                <a:gd name="T0" fmla="*/ 0 w 19"/>
                <a:gd name="T1" fmla="*/ 8 h 17"/>
                <a:gd name="T2" fmla="*/ 4 w 19"/>
                <a:gd name="T3" fmla="*/ 9 h 17"/>
                <a:gd name="T4" fmla="*/ 7 w 19"/>
                <a:gd name="T5" fmla="*/ 11 h 17"/>
                <a:gd name="T6" fmla="*/ 11 w 19"/>
                <a:gd name="T7" fmla="*/ 13 h 17"/>
                <a:gd name="T8" fmla="*/ 14 w 19"/>
                <a:gd name="T9" fmla="*/ 16 h 17"/>
                <a:gd name="T10" fmla="*/ 18 w 19"/>
                <a:gd name="T11" fmla="*/ 9 h 17"/>
                <a:gd name="T12" fmla="*/ 15 w 19"/>
                <a:gd name="T13" fmla="*/ 6 h 17"/>
                <a:gd name="T14" fmla="*/ 11 w 19"/>
                <a:gd name="T15" fmla="*/ 4 h 17"/>
                <a:gd name="T16" fmla="*/ 8 w 19"/>
                <a:gd name="T17" fmla="*/ 2 h 17"/>
                <a:gd name="T18" fmla="*/ 2 w 19"/>
                <a:gd name="T19" fmla="*/ 0 h 17"/>
                <a:gd name="T20" fmla="*/ 0 w 19"/>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7"/>
                <a:gd name="T35" fmla="*/ 19 w 19"/>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7">
                  <a:moveTo>
                    <a:pt x="0" y="8"/>
                  </a:moveTo>
                  <a:lnTo>
                    <a:pt x="4" y="9"/>
                  </a:lnTo>
                  <a:lnTo>
                    <a:pt x="7" y="11"/>
                  </a:lnTo>
                  <a:lnTo>
                    <a:pt x="11" y="13"/>
                  </a:lnTo>
                  <a:lnTo>
                    <a:pt x="14" y="16"/>
                  </a:lnTo>
                  <a:lnTo>
                    <a:pt x="18" y="9"/>
                  </a:lnTo>
                  <a:lnTo>
                    <a:pt x="15" y="6"/>
                  </a:lnTo>
                  <a:lnTo>
                    <a:pt x="11" y="4"/>
                  </a:lnTo>
                  <a:lnTo>
                    <a:pt x="8" y="2"/>
                  </a:lnTo>
                  <a:lnTo>
                    <a:pt x="2" y="0"/>
                  </a:lnTo>
                  <a:lnTo>
                    <a:pt x="0" y="8"/>
                  </a:lnTo>
                </a:path>
              </a:pathLst>
            </a:custGeom>
            <a:solidFill>
              <a:srgbClr val="000000"/>
            </a:solidFill>
            <a:ln w="12700" cap="rnd">
              <a:noFill/>
              <a:round/>
              <a:headEnd/>
              <a:tailEnd/>
            </a:ln>
          </p:spPr>
          <p:txBody>
            <a:bodyPr/>
            <a:lstStyle/>
            <a:p>
              <a:endParaRPr lang="en-US" dirty="0"/>
            </a:p>
          </p:txBody>
        </p:sp>
        <p:sp>
          <p:nvSpPr>
            <p:cNvPr id="48345" name="Freeform 244"/>
            <p:cNvSpPr>
              <a:spLocks/>
            </p:cNvSpPr>
            <p:nvPr/>
          </p:nvSpPr>
          <p:spPr bwMode="auto">
            <a:xfrm>
              <a:off x="1737" y="2214"/>
              <a:ext cx="20" cy="24"/>
            </a:xfrm>
            <a:custGeom>
              <a:avLst/>
              <a:gdLst>
                <a:gd name="T0" fmla="*/ 0 w 20"/>
                <a:gd name="T1" fmla="*/ 5 h 24"/>
                <a:gd name="T2" fmla="*/ 3 w 20"/>
                <a:gd name="T3" fmla="*/ 10 h 24"/>
                <a:gd name="T4" fmla="*/ 6 w 20"/>
                <a:gd name="T5" fmla="*/ 14 h 24"/>
                <a:gd name="T6" fmla="*/ 11 w 20"/>
                <a:gd name="T7" fmla="*/ 19 h 24"/>
                <a:gd name="T8" fmla="*/ 17 w 20"/>
                <a:gd name="T9" fmla="*/ 23 h 24"/>
                <a:gd name="T10" fmla="*/ 19 w 20"/>
                <a:gd name="T11" fmla="*/ 14 h 24"/>
                <a:gd name="T12" fmla="*/ 15 w 20"/>
                <a:gd name="T13" fmla="*/ 13 h 24"/>
                <a:gd name="T14" fmla="*/ 13 w 20"/>
                <a:gd name="T15" fmla="*/ 10 h 24"/>
                <a:gd name="T16" fmla="*/ 10 w 20"/>
                <a:gd name="T17" fmla="*/ 5 h 24"/>
                <a:gd name="T18" fmla="*/ 7 w 20"/>
                <a:gd name="T19" fmla="*/ 0 h 24"/>
                <a:gd name="T20" fmla="*/ 7 w 20"/>
                <a:gd name="T21" fmla="*/ 1 h 24"/>
                <a:gd name="T22" fmla="*/ 0 w 20"/>
                <a:gd name="T23" fmla="*/ 5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24"/>
                <a:gd name="T38" fmla="*/ 20 w 20"/>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24">
                  <a:moveTo>
                    <a:pt x="0" y="5"/>
                  </a:moveTo>
                  <a:lnTo>
                    <a:pt x="3" y="10"/>
                  </a:lnTo>
                  <a:lnTo>
                    <a:pt x="6" y="14"/>
                  </a:lnTo>
                  <a:lnTo>
                    <a:pt x="11" y="19"/>
                  </a:lnTo>
                  <a:lnTo>
                    <a:pt x="17" y="23"/>
                  </a:lnTo>
                  <a:lnTo>
                    <a:pt x="19" y="14"/>
                  </a:lnTo>
                  <a:lnTo>
                    <a:pt x="15" y="13"/>
                  </a:lnTo>
                  <a:lnTo>
                    <a:pt x="13" y="10"/>
                  </a:lnTo>
                  <a:lnTo>
                    <a:pt x="10" y="5"/>
                  </a:lnTo>
                  <a:lnTo>
                    <a:pt x="7" y="0"/>
                  </a:lnTo>
                  <a:lnTo>
                    <a:pt x="7" y="1"/>
                  </a:lnTo>
                  <a:lnTo>
                    <a:pt x="0" y="5"/>
                  </a:lnTo>
                </a:path>
              </a:pathLst>
            </a:custGeom>
            <a:solidFill>
              <a:srgbClr val="000000"/>
            </a:solidFill>
            <a:ln w="12700" cap="rnd">
              <a:noFill/>
              <a:round/>
              <a:headEnd/>
              <a:tailEnd/>
            </a:ln>
          </p:spPr>
          <p:txBody>
            <a:bodyPr/>
            <a:lstStyle/>
            <a:p>
              <a:endParaRPr lang="en-US" dirty="0"/>
            </a:p>
          </p:txBody>
        </p:sp>
        <p:sp>
          <p:nvSpPr>
            <p:cNvPr id="48346" name="Freeform 245"/>
            <p:cNvSpPr>
              <a:spLocks/>
            </p:cNvSpPr>
            <p:nvPr/>
          </p:nvSpPr>
          <p:spPr bwMode="auto">
            <a:xfrm>
              <a:off x="1732" y="2196"/>
              <a:ext cx="17" cy="19"/>
            </a:xfrm>
            <a:custGeom>
              <a:avLst/>
              <a:gdLst>
                <a:gd name="T0" fmla="*/ 2 w 17"/>
                <a:gd name="T1" fmla="*/ 0 h 19"/>
                <a:gd name="T2" fmla="*/ 0 w 17"/>
                <a:gd name="T3" fmla="*/ 5 h 19"/>
                <a:gd name="T4" fmla="*/ 2 w 17"/>
                <a:gd name="T5" fmla="*/ 10 h 19"/>
                <a:gd name="T6" fmla="*/ 2 w 17"/>
                <a:gd name="T7" fmla="*/ 14 h 19"/>
                <a:gd name="T8" fmla="*/ 6 w 17"/>
                <a:gd name="T9" fmla="*/ 18 h 19"/>
                <a:gd name="T10" fmla="*/ 16 w 17"/>
                <a:gd name="T11" fmla="*/ 14 h 19"/>
                <a:gd name="T12" fmla="*/ 14 w 17"/>
                <a:gd name="T13" fmla="*/ 11 h 19"/>
                <a:gd name="T14" fmla="*/ 14 w 17"/>
                <a:gd name="T15" fmla="*/ 9 h 19"/>
                <a:gd name="T16" fmla="*/ 12 w 17"/>
                <a:gd name="T17" fmla="*/ 5 h 19"/>
                <a:gd name="T18" fmla="*/ 14 w 17"/>
                <a:gd name="T19" fmla="*/ 3 h 19"/>
                <a:gd name="T20" fmla="*/ 2 w 17"/>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9"/>
                <a:gd name="T35" fmla="*/ 17 w 1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9">
                  <a:moveTo>
                    <a:pt x="2" y="0"/>
                  </a:moveTo>
                  <a:lnTo>
                    <a:pt x="0" y="5"/>
                  </a:lnTo>
                  <a:lnTo>
                    <a:pt x="2" y="10"/>
                  </a:lnTo>
                  <a:lnTo>
                    <a:pt x="2" y="14"/>
                  </a:lnTo>
                  <a:lnTo>
                    <a:pt x="6" y="18"/>
                  </a:lnTo>
                  <a:lnTo>
                    <a:pt x="16" y="14"/>
                  </a:lnTo>
                  <a:lnTo>
                    <a:pt x="14" y="11"/>
                  </a:lnTo>
                  <a:lnTo>
                    <a:pt x="14" y="9"/>
                  </a:lnTo>
                  <a:lnTo>
                    <a:pt x="12" y="5"/>
                  </a:lnTo>
                  <a:lnTo>
                    <a:pt x="14" y="3"/>
                  </a:lnTo>
                  <a:lnTo>
                    <a:pt x="2" y="0"/>
                  </a:lnTo>
                </a:path>
              </a:pathLst>
            </a:custGeom>
            <a:solidFill>
              <a:srgbClr val="000000"/>
            </a:solidFill>
            <a:ln w="12700" cap="rnd">
              <a:noFill/>
              <a:round/>
              <a:headEnd/>
              <a:tailEnd/>
            </a:ln>
          </p:spPr>
          <p:txBody>
            <a:bodyPr/>
            <a:lstStyle/>
            <a:p>
              <a:endParaRPr lang="en-US" dirty="0"/>
            </a:p>
          </p:txBody>
        </p:sp>
        <p:sp>
          <p:nvSpPr>
            <p:cNvPr id="48347" name="Freeform 246"/>
            <p:cNvSpPr>
              <a:spLocks/>
            </p:cNvSpPr>
            <p:nvPr/>
          </p:nvSpPr>
          <p:spPr bwMode="auto">
            <a:xfrm>
              <a:off x="1734" y="2145"/>
              <a:ext cx="58" cy="50"/>
            </a:xfrm>
            <a:custGeom>
              <a:avLst/>
              <a:gdLst>
                <a:gd name="T0" fmla="*/ 49 w 58"/>
                <a:gd name="T1" fmla="*/ 0 h 50"/>
                <a:gd name="T2" fmla="*/ 48 w 58"/>
                <a:gd name="T3" fmla="*/ 0 h 50"/>
                <a:gd name="T4" fmla="*/ 43 w 58"/>
                <a:gd name="T5" fmla="*/ 5 h 50"/>
                <a:gd name="T6" fmla="*/ 37 w 58"/>
                <a:gd name="T7" fmla="*/ 11 h 50"/>
                <a:gd name="T8" fmla="*/ 31 w 58"/>
                <a:gd name="T9" fmla="*/ 16 h 50"/>
                <a:gd name="T10" fmla="*/ 24 w 58"/>
                <a:gd name="T11" fmla="*/ 20 h 50"/>
                <a:gd name="T12" fmla="*/ 17 w 58"/>
                <a:gd name="T13" fmla="*/ 26 h 50"/>
                <a:gd name="T14" fmla="*/ 11 w 58"/>
                <a:gd name="T15" fmla="*/ 31 h 50"/>
                <a:gd name="T16" fmla="*/ 5 w 58"/>
                <a:gd name="T17" fmla="*/ 38 h 50"/>
                <a:gd name="T18" fmla="*/ 0 w 58"/>
                <a:gd name="T19" fmla="*/ 45 h 50"/>
                <a:gd name="T20" fmla="*/ 9 w 58"/>
                <a:gd name="T21" fmla="*/ 49 h 50"/>
                <a:gd name="T22" fmla="*/ 14 w 58"/>
                <a:gd name="T23" fmla="*/ 44 h 50"/>
                <a:gd name="T24" fmla="*/ 18 w 58"/>
                <a:gd name="T25" fmla="*/ 38 h 50"/>
                <a:gd name="T26" fmla="*/ 24 w 58"/>
                <a:gd name="T27" fmla="*/ 33 h 50"/>
                <a:gd name="T28" fmla="*/ 30 w 58"/>
                <a:gd name="T29" fmla="*/ 28 h 50"/>
                <a:gd name="T30" fmla="*/ 36 w 58"/>
                <a:gd name="T31" fmla="*/ 23 h 50"/>
                <a:gd name="T32" fmla="*/ 44 w 58"/>
                <a:gd name="T33" fmla="*/ 18 h 50"/>
                <a:gd name="T34" fmla="*/ 51 w 58"/>
                <a:gd name="T35" fmla="*/ 12 h 50"/>
                <a:gd name="T36" fmla="*/ 57 w 58"/>
                <a:gd name="T37" fmla="*/ 5 h 50"/>
                <a:gd name="T38" fmla="*/ 56 w 58"/>
                <a:gd name="T39" fmla="*/ 6 h 50"/>
                <a:gd name="T40" fmla="*/ 49 w 58"/>
                <a:gd name="T41" fmla="*/ 0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8"/>
                <a:gd name="T64" fmla="*/ 0 h 50"/>
                <a:gd name="T65" fmla="*/ 58 w 58"/>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8" h="50">
                  <a:moveTo>
                    <a:pt x="49" y="0"/>
                  </a:moveTo>
                  <a:lnTo>
                    <a:pt x="48" y="0"/>
                  </a:lnTo>
                  <a:lnTo>
                    <a:pt x="43" y="5"/>
                  </a:lnTo>
                  <a:lnTo>
                    <a:pt x="37" y="11"/>
                  </a:lnTo>
                  <a:lnTo>
                    <a:pt x="31" y="16"/>
                  </a:lnTo>
                  <a:lnTo>
                    <a:pt x="24" y="20"/>
                  </a:lnTo>
                  <a:lnTo>
                    <a:pt x="17" y="26"/>
                  </a:lnTo>
                  <a:lnTo>
                    <a:pt x="11" y="31"/>
                  </a:lnTo>
                  <a:lnTo>
                    <a:pt x="5" y="38"/>
                  </a:lnTo>
                  <a:lnTo>
                    <a:pt x="0" y="45"/>
                  </a:lnTo>
                  <a:lnTo>
                    <a:pt x="9" y="49"/>
                  </a:lnTo>
                  <a:lnTo>
                    <a:pt x="14" y="44"/>
                  </a:lnTo>
                  <a:lnTo>
                    <a:pt x="18" y="38"/>
                  </a:lnTo>
                  <a:lnTo>
                    <a:pt x="24" y="33"/>
                  </a:lnTo>
                  <a:lnTo>
                    <a:pt x="30" y="28"/>
                  </a:lnTo>
                  <a:lnTo>
                    <a:pt x="36" y="23"/>
                  </a:lnTo>
                  <a:lnTo>
                    <a:pt x="44" y="18"/>
                  </a:lnTo>
                  <a:lnTo>
                    <a:pt x="51" y="12"/>
                  </a:lnTo>
                  <a:lnTo>
                    <a:pt x="57" y="5"/>
                  </a:lnTo>
                  <a:lnTo>
                    <a:pt x="56" y="6"/>
                  </a:lnTo>
                  <a:lnTo>
                    <a:pt x="49" y="0"/>
                  </a:lnTo>
                </a:path>
              </a:pathLst>
            </a:custGeom>
            <a:solidFill>
              <a:srgbClr val="000000"/>
            </a:solidFill>
            <a:ln w="12700" cap="rnd">
              <a:noFill/>
              <a:round/>
              <a:headEnd/>
              <a:tailEnd/>
            </a:ln>
          </p:spPr>
          <p:txBody>
            <a:bodyPr/>
            <a:lstStyle/>
            <a:p>
              <a:endParaRPr lang="en-US" dirty="0"/>
            </a:p>
          </p:txBody>
        </p:sp>
        <p:sp>
          <p:nvSpPr>
            <p:cNvPr id="48348" name="Freeform 247"/>
            <p:cNvSpPr>
              <a:spLocks/>
            </p:cNvSpPr>
            <p:nvPr/>
          </p:nvSpPr>
          <p:spPr bwMode="auto">
            <a:xfrm>
              <a:off x="1788" y="2127"/>
              <a:ext cx="17" cy="20"/>
            </a:xfrm>
            <a:custGeom>
              <a:avLst/>
              <a:gdLst>
                <a:gd name="T0" fmla="*/ 9 w 17"/>
                <a:gd name="T1" fmla="*/ 0 h 20"/>
                <a:gd name="T2" fmla="*/ 9 w 17"/>
                <a:gd name="T3" fmla="*/ 1 h 20"/>
                <a:gd name="T4" fmla="*/ 7 w 17"/>
                <a:gd name="T5" fmla="*/ 5 h 20"/>
                <a:gd name="T6" fmla="*/ 4 w 17"/>
                <a:gd name="T7" fmla="*/ 8 h 20"/>
                <a:gd name="T8" fmla="*/ 1 w 17"/>
                <a:gd name="T9" fmla="*/ 11 h 20"/>
                <a:gd name="T10" fmla="*/ 0 w 17"/>
                <a:gd name="T11" fmla="*/ 14 h 20"/>
                <a:gd name="T12" fmla="*/ 6 w 17"/>
                <a:gd name="T13" fmla="*/ 19 h 20"/>
                <a:gd name="T14" fmla="*/ 9 w 17"/>
                <a:gd name="T15" fmla="*/ 16 h 20"/>
                <a:gd name="T16" fmla="*/ 11 w 17"/>
                <a:gd name="T17" fmla="*/ 12 h 20"/>
                <a:gd name="T18" fmla="*/ 13 w 17"/>
                <a:gd name="T19" fmla="*/ 9 h 20"/>
                <a:gd name="T20" fmla="*/ 16 w 17"/>
                <a:gd name="T21" fmla="*/ 5 h 20"/>
                <a:gd name="T22" fmla="*/ 15 w 17"/>
                <a:gd name="T23" fmla="*/ 6 h 20"/>
                <a:gd name="T24" fmla="*/ 9 w 17"/>
                <a:gd name="T25" fmla="*/ 0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0"/>
                <a:gd name="T41" fmla="*/ 17 w 17"/>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0">
                  <a:moveTo>
                    <a:pt x="9" y="0"/>
                  </a:moveTo>
                  <a:lnTo>
                    <a:pt x="9" y="1"/>
                  </a:lnTo>
                  <a:lnTo>
                    <a:pt x="7" y="5"/>
                  </a:lnTo>
                  <a:lnTo>
                    <a:pt x="4" y="8"/>
                  </a:lnTo>
                  <a:lnTo>
                    <a:pt x="1" y="11"/>
                  </a:lnTo>
                  <a:lnTo>
                    <a:pt x="0" y="14"/>
                  </a:lnTo>
                  <a:lnTo>
                    <a:pt x="6" y="19"/>
                  </a:lnTo>
                  <a:lnTo>
                    <a:pt x="9" y="16"/>
                  </a:lnTo>
                  <a:lnTo>
                    <a:pt x="11" y="12"/>
                  </a:lnTo>
                  <a:lnTo>
                    <a:pt x="13" y="9"/>
                  </a:lnTo>
                  <a:lnTo>
                    <a:pt x="16" y="5"/>
                  </a:lnTo>
                  <a:lnTo>
                    <a:pt x="15" y="6"/>
                  </a:lnTo>
                  <a:lnTo>
                    <a:pt x="9" y="0"/>
                  </a:lnTo>
                </a:path>
              </a:pathLst>
            </a:custGeom>
            <a:solidFill>
              <a:srgbClr val="000000"/>
            </a:solidFill>
            <a:ln w="12700" cap="rnd">
              <a:noFill/>
              <a:round/>
              <a:headEnd/>
              <a:tailEnd/>
            </a:ln>
          </p:spPr>
          <p:txBody>
            <a:bodyPr/>
            <a:lstStyle/>
            <a:p>
              <a:endParaRPr lang="en-US" dirty="0"/>
            </a:p>
          </p:txBody>
        </p:sp>
        <p:sp>
          <p:nvSpPr>
            <p:cNvPr id="48349" name="Freeform 248"/>
            <p:cNvSpPr>
              <a:spLocks/>
            </p:cNvSpPr>
            <p:nvPr/>
          </p:nvSpPr>
          <p:spPr bwMode="auto">
            <a:xfrm>
              <a:off x="1801" y="2123"/>
              <a:ext cx="17" cy="17"/>
            </a:xfrm>
            <a:custGeom>
              <a:avLst/>
              <a:gdLst>
                <a:gd name="T0" fmla="*/ 8 w 17"/>
                <a:gd name="T1" fmla="*/ 0 h 17"/>
                <a:gd name="T2" fmla="*/ 7 w 17"/>
                <a:gd name="T3" fmla="*/ 2 h 17"/>
                <a:gd name="T4" fmla="*/ 6 w 17"/>
                <a:gd name="T5" fmla="*/ 2 h 17"/>
                <a:gd name="T6" fmla="*/ 3 w 17"/>
                <a:gd name="T7" fmla="*/ 2 h 17"/>
                <a:gd name="T8" fmla="*/ 0 w 17"/>
                <a:gd name="T9" fmla="*/ 5 h 17"/>
                <a:gd name="T10" fmla="*/ 6 w 17"/>
                <a:gd name="T11" fmla="*/ 16 h 17"/>
                <a:gd name="T12" fmla="*/ 7 w 17"/>
                <a:gd name="T13" fmla="*/ 16 h 17"/>
                <a:gd name="T14" fmla="*/ 9 w 17"/>
                <a:gd name="T15" fmla="*/ 16 h 17"/>
                <a:gd name="T16" fmla="*/ 12 w 17"/>
                <a:gd name="T17" fmla="*/ 13 h 17"/>
                <a:gd name="T18" fmla="*/ 16 w 17"/>
                <a:gd name="T19" fmla="*/ 10 h 17"/>
                <a:gd name="T20" fmla="*/ 14 w 17"/>
                <a:gd name="T21" fmla="*/ 10 h 17"/>
                <a:gd name="T22" fmla="*/ 8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8" y="0"/>
                  </a:moveTo>
                  <a:lnTo>
                    <a:pt x="7" y="2"/>
                  </a:lnTo>
                  <a:lnTo>
                    <a:pt x="6" y="2"/>
                  </a:lnTo>
                  <a:lnTo>
                    <a:pt x="3" y="2"/>
                  </a:lnTo>
                  <a:lnTo>
                    <a:pt x="0" y="5"/>
                  </a:lnTo>
                  <a:lnTo>
                    <a:pt x="6" y="16"/>
                  </a:lnTo>
                  <a:lnTo>
                    <a:pt x="7" y="16"/>
                  </a:lnTo>
                  <a:lnTo>
                    <a:pt x="9" y="16"/>
                  </a:lnTo>
                  <a:lnTo>
                    <a:pt x="12" y="13"/>
                  </a:lnTo>
                  <a:lnTo>
                    <a:pt x="16" y="10"/>
                  </a:lnTo>
                  <a:lnTo>
                    <a:pt x="14" y="10"/>
                  </a:lnTo>
                  <a:lnTo>
                    <a:pt x="8" y="0"/>
                  </a:lnTo>
                </a:path>
              </a:pathLst>
            </a:custGeom>
            <a:solidFill>
              <a:srgbClr val="000000"/>
            </a:solidFill>
            <a:ln w="12700" cap="rnd">
              <a:noFill/>
              <a:round/>
              <a:headEnd/>
              <a:tailEnd/>
            </a:ln>
          </p:spPr>
          <p:txBody>
            <a:bodyPr/>
            <a:lstStyle/>
            <a:p>
              <a:endParaRPr lang="en-US" dirty="0"/>
            </a:p>
          </p:txBody>
        </p:sp>
        <p:sp>
          <p:nvSpPr>
            <p:cNvPr id="48350" name="Freeform 249"/>
            <p:cNvSpPr>
              <a:spLocks/>
            </p:cNvSpPr>
            <p:nvPr/>
          </p:nvSpPr>
          <p:spPr bwMode="auto">
            <a:xfrm>
              <a:off x="1811" y="2091"/>
              <a:ext cx="45" cy="34"/>
            </a:xfrm>
            <a:custGeom>
              <a:avLst/>
              <a:gdLst>
                <a:gd name="T0" fmla="*/ 35 w 45"/>
                <a:gd name="T1" fmla="*/ 0 h 34"/>
                <a:gd name="T2" fmla="*/ 33 w 45"/>
                <a:gd name="T3" fmla="*/ 4 h 34"/>
                <a:gd name="T4" fmla="*/ 29 w 45"/>
                <a:gd name="T5" fmla="*/ 7 h 34"/>
                <a:gd name="T6" fmla="*/ 25 w 45"/>
                <a:gd name="T7" fmla="*/ 9 h 34"/>
                <a:gd name="T8" fmla="*/ 20 w 45"/>
                <a:gd name="T9" fmla="*/ 13 h 34"/>
                <a:gd name="T10" fmla="*/ 15 w 45"/>
                <a:gd name="T11" fmla="*/ 16 h 34"/>
                <a:gd name="T12" fmla="*/ 11 w 45"/>
                <a:gd name="T13" fmla="*/ 19 h 34"/>
                <a:gd name="T14" fmla="*/ 4 w 45"/>
                <a:gd name="T15" fmla="*/ 24 h 34"/>
                <a:gd name="T16" fmla="*/ 0 w 45"/>
                <a:gd name="T17" fmla="*/ 27 h 34"/>
                <a:gd name="T18" fmla="*/ 7 w 45"/>
                <a:gd name="T19" fmla="*/ 33 h 34"/>
                <a:gd name="T20" fmla="*/ 11 w 45"/>
                <a:gd name="T21" fmla="*/ 30 h 34"/>
                <a:gd name="T22" fmla="*/ 16 w 45"/>
                <a:gd name="T23" fmla="*/ 26 h 34"/>
                <a:gd name="T24" fmla="*/ 21 w 45"/>
                <a:gd name="T25" fmla="*/ 24 h 34"/>
                <a:gd name="T26" fmla="*/ 26 w 45"/>
                <a:gd name="T27" fmla="*/ 20 h 34"/>
                <a:gd name="T28" fmla="*/ 31 w 45"/>
                <a:gd name="T29" fmla="*/ 17 h 34"/>
                <a:gd name="T30" fmla="*/ 36 w 45"/>
                <a:gd name="T31" fmla="*/ 14 h 34"/>
                <a:gd name="T32" fmla="*/ 40 w 45"/>
                <a:gd name="T33" fmla="*/ 8 h 34"/>
                <a:gd name="T34" fmla="*/ 44 w 45"/>
                <a:gd name="T35" fmla="*/ 5 h 34"/>
                <a:gd name="T36" fmla="*/ 35 w 45"/>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
                <a:gd name="T58" fmla="*/ 0 h 34"/>
                <a:gd name="T59" fmla="*/ 45 w 45"/>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 h="34">
                  <a:moveTo>
                    <a:pt x="35" y="0"/>
                  </a:moveTo>
                  <a:lnTo>
                    <a:pt x="33" y="4"/>
                  </a:lnTo>
                  <a:lnTo>
                    <a:pt x="29" y="7"/>
                  </a:lnTo>
                  <a:lnTo>
                    <a:pt x="25" y="9"/>
                  </a:lnTo>
                  <a:lnTo>
                    <a:pt x="20" y="13"/>
                  </a:lnTo>
                  <a:lnTo>
                    <a:pt x="15" y="16"/>
                  </a:lnTo>
                  <a:lnTo>
                    <a:pt x="11" y="19"/>
                  </a:lnTo>
                  <a:lnTo>
                    <a:pt x="4" y="24"/>
                  </a:lnTo>
                  <a:lnTo>
                    <a:pt x="0" y="27"/>
                  </a:lnTo>
                  <a:lnTo>
                    <a:pt x="7" y="33"/>
                  </a:lnTo>
                  <a:lnTo>
                    <a:pt x="11" y="30"/>
                  </a:lnTo>
                  <a:lnTo>
                    <a:pt x="16" y="26"/>
                  </a:lnTo>
                  <a:lnTo>
                    <a:pt x="21" y="24"/>
                  </a:lnTo>
                  <a:lnTo>
                    <a:pt x="26" y="20"/>
                  </a:lnTo>
                  <a:lnTo>
                    <a:pt x="31" y="17"/>
                  </a:lnTo>
                  <a:lnTo>
                    <a:pt x="36" y="14"/>
                  </a:lnTo>
                  <a:lnTo>
                    <a:pt x="40" y="8"/>
                  </a:lnTo>
                  <a:lnTo>
                    <a:pt x="44" y="5"/>
                  </a:lnTo>
                  <a:lnTo>
                    <a:pt x="35" y="0"/>
                  </a:lnTo>
                </a:path>
              </a:pathLst>
            </a:custGeom>
            <a:solidFill>
              <a:srgbClr val="000000"/>
            </a:solidFill>
            <a:ln w="12700" cap="rnd">
              <a:noFill/>
              <a:round/>
              <a:headEnd/>
              <a:tailEnd/>
            </a:ln>
          </p:spPr>
          <p:txBody>
            <a:bodyPr/>
            <a:lstStyle/>
            <a:p>
              <a:endParaRPr lang="en-US" dirty="0"/>
            </a:p>
          </p:txBody>
        </p:sp>
        <p:sp>
          <p:nvSpPr>
            <p:cNvPr id="48351" name="Freeform 250"/>
            <p:cNvSpPr>
              <a:spLocks/>
            </p:cNvSpPr>
            <p:nvPr/>
          </p:nvSpPr>
          <p:spPr bwMode="auto">
            <a:xfrm>
              <a:off x="1463" y="2059"/>
              <a:ext cx="156" cy="204"/>
            </a:xfrm>
            <a:custGeom>
              <a:avLst/>
              <a:gdLst>
                <a:gd name="T0" fmla="*/ 24 w 156"/>
                <a:gd name="T1" fmla="*/ 3 h 204"/>
                <a:gd name="T2" fmla="*/ 15 w 156"/>
                <a:gd name="T3" fmla="*/ 0 h 204"/>
                <a:gd name="T4" fmla="*/ 7 w 156"/>
                <a:gd name="T5" fmla="*/ 1 h 204"/>
                <a:gd name="T6" fmla="*/ 1 w 156"/>
                <a:gd name="T7" fmla="*/ 5 h 204"/>
                <a:gd name="T8" fmla="*/ 2 w 156"/>
                <a:gd name="T9" fmla="*/ 17 h 204"/>
                <a:gd name="T10" fmla="*/ 7 w 156"/>
                <a:gd name="T11" fmla="*/ 35 h 204"/>
                <a:gd name="T12" fmla="*/ 13 w 156"/>
                <a:gd name="T13" fmla="*/ 51 h 204"/>
                <a:gd name="T14" fmla="*/ 19 w 156"/>
                <a:gd name="T15" fmla="*/ 69 h 204"/>
                <a:gd name="T16" fmla="*/ 22 w 156"/>
                <a:gd name="T17" fmla="*/ 87 h 204"/>
                <a:gd name="T18" fmla="*/ 23 w 156"/>
                <a:gd name="T19" fmla="*/ 106 h 204"/>
                <a:gd name="T20" fmla="*/ 23 w 156"/>
                <a:gd name="T21" fmla="*/ 123 h 204"/>
                <a:gd name="T22" fmla="*/ 23 w 156"/>
                <a:gd name="T23" fmla="*/ 142 h 204"/>
                <a:gd name="T24" fmla="*/ 24 w 156"/>
                <a:gd name="T25" fmla="*/ 154 h 204"/>
                <a:gd name="T26" fmla="*/ 27 w 156"/>
                <a:gd name="T27" fmla="*/ 160 h 204"/>
                <a:gd name="T28" fmla="*/ 31 w 156"/>
                <a:gd name="T29" fmla="*/ 167 h 204"/>
                <a:gd name="T30" fmla="*/ 37 w 156"/>
                <a:gd name="T31" fmla="*/ 171 h 204"/>
                <a:gd name="T32" fmla="*/ 44 w 156"/>
                <a:gd name="T33" fmla="*/ 175 h 204"/>
                <a:gd name="T34" fmla="*/ 54 w 156"/>
                <a:gd name="T35" fmla="*/ 179 h 204"/>
                <a:gd name="T36" fmla="*/ 70 w 156"/>
                <a:gd name="T37" fmla="*/ 182 h 204"/>
                <a:gd name="T38" fmla="*/ 97 w 156"/>
                <a:gd name="T39" fmla="*/ 190 h 204"/>
                <a:gd name="T40" fmla="*/ 120 w 156"/>
                <a:gd name="T41" fmla="*/ 198 h 204"/>
                <a:gd name="T42" fmla="*/ 127 w 156"/>
                <a:gd name="T43" fmla="*/ 203 h 204"/>
                <a:gd name="T44" fmla="*/ 149 w 156"/>
                <a:gd name="T45" fmla="*/ 190 h 204"/>
                <a:gd name="T46" fmla="*/ 155 w 156"/>
                <a:gd name="T47" fmla="*/ 170 h 204"/>
                <a:gd name="T48" fmla="*/ 153 w 156"/>
                <a:gd name="T49" fmla="*/ 150 h 204"/>
                <a:gd name="T50" fmla="*/ 150 w 156"/>
                <a:gd name="T51" fmla="*/ 137 h 204"/>
                <a:gd name="T52" fmla="*/ 142 w 156"/>
                <a:gd name="T53" fmla="*/ 107 h 204"/>
                <a:gd name="T54" fmla="*/ 131 w 156"/>
                <a:gd name="T55" fmla="*/ 98 h 204"/>
                <a:gd name="T56" fmla="*/ 114 w 156"/>
                <a:gd name="T57" fmla="*/ 94 h 204"/>
                <a:gd name="T58" fmla="*/ 85 w 156"/>
                <a:gd name="T59" fmla="*/ 81 h 204"/>
                <a:gd name="T60" fmla="*/ 75 w 156"/>
                <a:gd name="T61" fmla="*/ 73 h 204"/>
                <a:gd name="T62" fmla="*/ 67 w 156"/>
                <a:gd name="T63" fmla="*/ 64 h 204"/>
                <a:gd name="T64" fmla="*/ 61 w 156"/>
                <a:gd name="T65" fmla="*/ 50 h 204"/>
                <a:gd name="T66" fmla="*/ 54 w 156"/>
                <a:gd name="T67" fmla="*/ 36 h 204"/>
                <a:gd name="T68" fmla="*/ 46 w 156"/>
                <a:gd name="T69" fmla="*/ 21 h 204"/>
                <a:gd name="T70" fmla="*/ 37 w 156"/>
                <a:gd name="T71" fmla="*/ 10 h 204"/>
                <a:gd name="T72" fmla="*/ 33 w 156"/>
                <a:gd name="T73" fmla="*/ 8 h 204"/>
                <a:gd name="T74" fmla="*/ 28 w 156"/>
                <a:gd name="T75" fmla="*/ 5 h 2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6"/>
                <a:gd name="T115" fmla="*/ 0 h 204"/>
                <a:gd name="T116" fmla="*/ 156 w 156"/>
                <a:gd name="T117" fmla="*/ 204 h 20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6" h="204">
                  <a:moveTo>
                    <a:pt x="28" y="5"/>
                  </a:moveTo>
                  <a:lnTo>
                    <a:pt x="24" y="3"/>
                  </a:lnTo>
                  <a:lnTo>
                    <a:pt x="20" y="2"/>
                  </a:lnTo>
                  <a:lnTo>
                    <a:pt x="15" y="0"/>
                  </a:lnTo>
                  <a:lnTo>
                    <a:pt x="12" y="0"/>
                  </a:lnTo>
                  <a:lnTo>
                    <a:pt x="7" y="1"/>
                  </a:lnTo>
                  <a:lnTo>
                    <a:pt x="4" y="2"/>
                  </a:lnTo>
                  <a:lnTo>
                    <a:pt x="1" y="5"/>
                  </a:lnTo>
                  <a:lnTo>
                    <a:pt x="0" y="9"/>
                  </a:lnTo>
                  <a:lnTo>
                    <a:pt x="2" y="17"/>
                  </a:lnTo>
                  <a:lnTo>
                    <a:pt x="4" y="26"/>
                  </a:lnTo>
                  <a:lnTo>
                    <a:pt x="7" y="35"/>
                  </a:lnTo>
                  <a:lnTo>
                    <a:pt x="10" y="44"/>
                  </a:lnTo>
                  <a:lnTo>
                    <a:pt x="13" y="51"/>
                  </a:lnTo>
                  <a:lnTo>
                    <a:pt x="16" y="60"/>
                  </a:lnTo>
                  <a:lnTo>
                    <a:pt x="19" y="69"/>
                  </a:lnTo>
                  <a:lnTo>
                    <a:pt x="21" y="78"/>
                  </a:lnTo>
                  <a:lnTo>
                    <a:pt x="22" y="87"/>
                  </a:lnTo>
                  <a:lnTo>
                    <a:pt x="23" y="96"/>
                  </a:lnTo>
                  <a:lnTo>
                    <a:pt x="23" y="106"/>
                  </a:lnTo>
                  <a:lnTo>
                    <a:pt x="23" y="115"/>
                  </a:lnTo>
                  <a:lnTo>
                    <a:pt x="23" y="123"/>
                  </a:lnTo>
                  <a:lnTo>
                    <a:pt x="23" y="133"/>
                  </a:lnTo>
                  <a:lnTo>
                    <a:pt x="23" y="142"/>
                  </a:lnTo>
                  <a:lnTo>
                    <a:pt x="23" y="151"/>
                  </a:lnTo>
                  <a:lnTo>
                    <a:pt x="24" y="154"/>
                  </a:lnTo>
                  <a:lnTo>
                    <a:pt x="25" y="157"/>
                  </a:lnTo>
                  <a:lnTo>
                    <a:pt x="27" y="160"/>
                  </a:lnTo>
                  <a:lnTo>
                    <a:pt x="28" y="164"/>
                  </a:lnTo>
                  <a:lnTo>
                    <a:pt x="31" y="167"/>
                  </a:lnTo>
                  <a:lnTo>
                    <a:pt x="34" y="169"/>
                  </a:lnTo>
                  <a:lnTo>
                    <a:pt x="37" y="171"/>
                  </a:lnTo>
                  <a:lnTo>
                    <a:pt x="39" y="173"/>
                  </a:lnTo>
                  <a:lnTo>
                    <a:pt x="44" y="175"/>
                  </a:lnTo>
                  <a:lnTo>
                    <a:pt x="50" y="177"/>
                  </a:lnTo>
                  <a:lnTo>
                    <a:pt x="54" y="179"/>
                  </a:lnTo>
                  <a:lnTo>
                    <a:pt x="60" y="180"/>
                  </a:lnTo>
                  <a:lnTo>
                    <a:pt x="70" y="182"/>
                  </a:lnTo>
                  <a:lnTo>
                    <a:pt x="83" y="186"/>
                  </a:lnTo>
                  <a:lnTo>
                    <a:pt x="97" y="190"/>
                  </a:lnTo>
                  <a:lnTo>
                    <a:pt x="110" y="194"/>
                  </a:lnTo>
                  <a:lnTo>
                    <a:pt x="120" y="198"/>
                  </a:lnTo>
                  <a:lnTo>
                    <a:pt x="127" y="201"/>
                  </a:lnTo>
                  <a:lnTo>
                    <a:pt x="127" y="203"/>
                  </a:lnTo>
                  <a:lnTo>
                    <a:pt x="141" y="198"/>
                  </a:lnTo>
                  <a:lnTo>
                    <a:pt x="149" y="190"/>
                  </a:lnTo>
                  <a:lnTo>
                    <a:pt x="153" y="182"/>
                  </a:lnTo>
                  <a:lnTo>
                    <a:pt x="155" y="170"/>
                  </a:lnTo>
                  <a:lnTo>
                    <a:pt x="155" y="159"/>
                  </a:lnTo>
                  <a:lnTo>
                    <a:pt x="153" y="150"/>
                  </a:lnTo>
                  <a:lnTo>
                    <a:pt x="152" y="143"/>
                  </a:lnTo>
                  <a:lnTo>
                    <a:pt x="150" y="137"/>
                  </a:lnTo>
                  <a:lnTo>
                    <a:pt x="145" y="118"/>
                  </a:lnTo>
                  <a:lnTo>
                    <a:pt x="142" y="107"/>
                  </a:lnTo>
                  <a:lnTo>
                    <a:pt x="137" y="101"/>
                  </a:lnTo>
                  <a:lnTo>
                    <a:pt x="131" y="98"/>
                  </a:lnTo>
                  <a:lnTo>
                    <a:pt x="124" y="97"/>
                  </a:lnTo>
                  <a:lnTo>
                    <a:pt x="114" y="94"/>
                  </a:lnTo>
                  <a:lnTo>
                    <a:pt x="102" y="90"/>
                  </a:lnTo>
                  <a:lnTo>
                    <a:pt x="85" y="81"/>
                  </a:lnTo>
                  <a:lnTo>
                    <a:pt x="79" y="78"/>
                  </a:lnTo>
                  <a:lnTo>
                    <a:pt x="75" y="73"/>
                  </a:lnTo>
                  <a:lnTo>
                    <a:pt x="70" y="69"/>
                  </a:lnTo>
                  <a:lnTo>
                    <a:pt x="67" y="64"/>
                  </a:lnTo>
                  <a:lnTo>
                    <a:pt x="64" y="56"/>
                  </a:lnTo>
                  <a:lnTo>
                    <a:pt x="61" y="50"/>
                  </a:lnTo>
                  <a:lnTo>
                    <a:pt x="58" y="43"/>
                  </a:lnTo>
                  <a:lnTo>
                    <a:pt x="54" y="36"/>
                  </a:lnTo>
                  <a:lnTo>
                    <a:pt x="51" y="29"/>
                  </a:lnTo>
                  <a:lnTo>
                    <a:pt x="46" y="21"/>
                  </a:lnTo>
                  <a:lnTo>
                    <a:pt x="42" y="16"/>
                  </a:lnTo>
                  <a:lnTo>
                    <a:pt x="37" y="10"/>
                  </a:lnTo>
                  <a:lnTo>
                    <a:pt x="36" y="9"/>
                  </a:lnTo>
                  <a:lnTo>
                    <a:pt x="33" y="8"/>
                  </a:lnTo>
                  <a:lnTo>
                    <a:pt x="31" y="7"/>
                  </a:lnTo>
                  <a:lnTo>
                    <a:pt x="28" y="5"/>
                  </a:lnTo>
                </a:path>
              </a:pathLst>
            </a:custGeom>
            <a:solidFill>
              <a:srgbClr val="757575"/>
            </a:solidFill>
            <a:ln w="12700" cap="rnd">
              <a:noFill/>
              <a:round/>
              <a:headEnd/>
              <a:tailEnd/>
            </a:ln>
          </p:spPr>
          <p:txBody>
            <a:bodyPr/>
            <a:lstStyle/>
            <a:p>
              <a:endParaRPr lang="en-US" dirty="0"/>
            </a:p>
          </p:txBody>
        </p:sp>
        <p:sp>
          <p:nvSpPr>
            <p:cNvPr id="48352" name="Freeform 251"/>
            <p:cNvSpPr>
              <a:spLocks/>
            </p:cNvSpPr>
            <p:nvPr/>
          </p:nvSpPr>
          <p:spPr bwMode="auto">
            <a:xfrm>
              <a:off x="1458" y="2054"/>
              <a:ext cx="33" cy="17"/>
            </a:xfrm>
            <a:custGeom>
              <a:avLst/>
              <a:gdLst>
                <a:gd name="T0" fmla="*/ 9 w 33"/>
                <a:gd name="T1" fmla="*/ 16 h 17"/>
                <a:gd name="T2" fmla="*/ 9 w 33"/>
                <a:gd name="T3" fmla="*/ 14 h 17"/>
                <a:gd name="T4" fmla="*/ 11 w 33"/>
                <a:gd name="T5" fmla="*/ 12 h 17"/>
                <a:gd name="T6" fmla="*/ 14 w 33"/>
                <a:gd name="T7" fmla="*/ 12 h 17"/>
                <a:gd name="T8" fmla="*/ 18 w 33"/>
                <a:gd name="T9" fmla="*/ 12 h 17"/>
                <a:gd name="T10" fmla="*/ 21 w 33"/>
                <a:gd name="T11" fmla="*/ 14 h 17"/>
                <a:gd name="T12" fmla="*/ 24 w 33"/>
                <a:gd name="T13" fmla="*/ 14 h 17"/>
                <a:gd name="T14" fmla="*/ 26 w 33"/>
                <a:gd name="T15" fmla="*/ 16 h 17"/>
                <a:gd name="T16" fmla="*/ 32 w 33"/>
                <a:gd name="T17" fmla="*/ 8 h 17"/>
                <a:gd name="T18" fmla="*/ 28 w 33"/>
                <a:gd name="T19" fmla="*/ 4 h 17"/>
                <a:gd name="T20" fmla="*/ 24 w 33"/>
                <a:gd name="T21" fmla="*/ 2 h 17"/>
                <a:gd name="T22" fmla="*/ 19 w 33"/>
                <a:gd name="T23" fmla="*/ 0 h 17"/>
                <a:gd name="T24" fmla="*/ 13 w 33"/>
                <a:gd name="T25" fmla="*/ 0 h 17"/>
                <a:gd name="T26" fmla="*/ 8 w 33"/>
                <a:gd name="T27" fmla="*/ 2 h 17"/>
                <a:gd name="T28" fmla="*/ 4 w 33"/>
                <a:gd name="T29" fmla="*/ 4 h 17"/>
                <a:gd name="T30" fmla="*/ 1 w 33"/>
                <a:gd name="T31" fmla="*/ 10 h 17"/>
                <a:gd name="T32" fmla="*/ 0 w 33"/>
                <a:gd name="T33" fmla="*/ 16 h 17"/>
                <a:gd name="T34" fmla="*/ 9 w 33"/>
                <a:gd name="T35" fmla="*/ 16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
                <a:gd name="T55" fmla="*/ 0 h 17"/>
                <a:gd name="T56" fmla="*/ 33 w 33"/>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 h="17">
                  <a:moveTo>
                    <a:pt x="9" y="16"/>
                  </a:moveTo>
                  <a:lnTo>
                    <a:pt x="9" y="14"/>
                  </a:lnTo>
                  <a:lnTo>
                    <a:pt x="11" y="12"/>
                  </a:lnTo>
                  <a:lnTo>
                    <a:pt x="14" y="12"/>
                  </a:lnTo>
                  <a:lnTo>
                    <a:pt x="18" y="12"/>
                  </a:lnTo>
                  <a:lnTo>
                    <a:pt x="21" y="14"/>
                  </a:lnTo>
                  <a:lnTo>
                    <a:pt x="24" y="14"/>
                  </a:lnTo>
                  <a:lnTo>
                    <a:pt x="26" y="16"/>
                  </a:lnTo>
                  <a:lnTo>
                    <a:pt x="32" y="8"/>
                  </a:lnTo>
                  <a:lnTo>
                    <a:pt x="28" y="4"/>
                  </a:lnTo>
                  <a:lnTo>
                    <a:pt x="24" y="2"/>
                  </a:lnTo>
                  <a:lnTo>
                    <a:pt x="19" y="0"/>
                  </a:lnTo>
                  <a:lnTo>
                    <a:pt x="13" y="0"/>
                  </a:lnTo>
                  <a:lnTo>
                    <a:pt x="8" y="2"/>
                  </a:lnTo>
                  <a:lnTo>
                    <a:pt x="4" y="4"/>
                  </a:lnTo>
                  <a:lnTo>
                    <a:pt x="1" y="10"/>
                  </a:lnTo>
                  <a:lnTo>
                    <a:pt x="0" y="16"/>
                  </a:lnTo>
                  <a:lnTo>
                    <a:pt x="9" y="16"/>
                  </a:lnTo>
                </a:path>
              </a:pathLst>
            </a:custGeom>
            <a:solidFill>
              <a:srgbClr val="000000"/>
            </a:solidFill>
            <a:ln w="12700" cap="rnd">
              <a:noFill/>
              <a:round/>
              <a:headEnd/>
              <a:tailEnd/>
            </a:ln>
          </p:spPr>
          <p:txBody>
            <a:bodyPr/>
            <a:lstStyle/>
            <a:p>
              <a:endParaRPr lang="en-US" dirty="0"/>
            </a:p>
          </p:txBody>
        </p:sp>
        <p:sp>
          <p:nvSpPr>
            <p:cNvPr id="48353" name="Freeform 252"/>
            <p:cNvSpPr>
              <a:spLocks/>
            </p:cNvSpPr>
            <p:nvPr/>
          </p:nvSpPr>
          <p:spPr bwMode="auto">
            <a:xfrm>
              <a:off x="1458" y="2068"/>
              <a:ext cx="28" cy="67"/>
            </a:xfrm>
            <a:custGeom>
              <a:avLst/>
              <a:gdLst>
                <a:gd name="T0" fmla="*/ 27 w 28"/>
                <a:gd name="T1" fmla="*/ 65 h 67"/>
                <a:gd name="T2" fmla="*/ 25 w 28"/>
                <a:gd name="T3" fmla="*/ 55 h 67"/>
                <a:gd name="T4" fmla="*/ 23 w 28"/>
                <a:gd name="T5" fmla="*/ 47 h 67"/>
                <a:gd name="T6" fmla="*/ 20 w 28"/>
                <a:gd name="T7" fmla="*/ 39 h 67"/>
                <a:gd name="T8" fmla="*/ 17 w 28"/>
                <a:gd name="T9" fmla="*/ 30 h 67"/>
                <a:gd name="T10" fmla="*/ 14 w 28"/>
                <a:gd name="T11" fmla="*/ 23 h 67"/>
                <a:gd name="T12" fmla="*/ 11 w 28"/>
                <a:gd name="T13" fmla="*/ 15 h 67"/>
                <a:gd name="T14" fmla="*/ 11 w 28"/>
                <a:gd name="T15" fmla="*/ 7 h 67"/>
                <a:gd name="T16" fmla="*/ 9 w 28"/>
                <a:gd name="T17" fmla="*/ 0 h 67"/>
                <a:gd name="T18" fmla="*/ 0 w 28"/>
                <a:gd name="T19" fmla="*/ 0 h 67"/>
                <a:gd name="T20" fmla="*/ 1 w 28"/>
                <a:gd name="T21" fmla="*/ 9 h 67"/>
                <a:gd name="T22" fmla="*/ 2 w 28"/>
                <a:gd name="T23" fmla="*/ 17 h 67"/>
                <a:gd name="T24" fmla="*/ 5 w 28"/>
                <a:gd name="T25" fmla="*/ 26 h 67"/>
                <a:gd name="T26" fmla="*/ 7 w 28"/>
                <a:gd name="T27" fmla="*/ 35 h 67"/>
                <a:gd name="T28" fmla="*/ 11 w 28"/>
                <a:gd name="T29" fmla="*/ 42 h 67"/>
                <a:gd name="T30" fmla="*/ 14 w 28"/>
                <a:gd name="T31" fmla="*/ 50 h 67"/>
                <a:gd name="T32" fmla="*/ 16 w 28"/>
                <a:gd name="T33" fmla="*/ 58 h 67"/>
                <a:gd name="T34" fmla="*/ 17 w 28"/>
                <a:gd name="T35" fmla="*/ 66 h 67"/>
                <a:gd name="T36" fmla="*/ 27 w 28"/>
                <a:gd name="T37" fmla="*/ 65 h 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67"/>
                <a:gd name="T59" fmla="*/ 28 w 28"/>
                <a:gd name="T60" fmla="*/ 67 h 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67">
                  <a:moveTo>
                    <a:pt x="27" y="65"/>
                  </a:moveTo>
                  <a:lnTo>
                    <a:pt x="25" y="55"/>
                  </a:lnTo>
                  <a:lnTo>
                    <a:pt x="23" y="47"/>
                  </a:lnTo>
                  <a:lnTo>
                    <a:pt x="20" y="39"/>
                  </a:lnTo>
                  <a:lnTo>
                    <a:pt x="17" y="30"/>
                  </a:lnTo>
                  <a:lnTo>
                    <a:pt x="14" y="23"/>
                  </a:lnTo>
                  <a:lnTo>
                    <a:pt x="11" y="15"/>
                  </a:lnTo>
                  <a:lnTo>
                    <a:pt x="11" y="7"/>
                  </a:lnTo>
                  <a:lnTo>
                    <a:pt x="9" y="0"/>
                  </a:lnTo>
                  <a:lnTo>
                    <a:pt x="0" y="0"/>
                  </a:lnTo>
                  <a:lnTo>
                    <a:pt x="1" y="9"/>
                  </a:lnTo>
                  <a:lnTo>
                    <a:pt x="2" y="17"/>
                  </a:lnTo>
                  <a:lnTo>
                    <a:pt x="5" y="26"/>
                  </a:lnTo>
                  <a:lnTo>
                    <a:pt x="7" y="35"/>
                  </a:lnTo>
                  <a:lnTo>
                    <a:pt x="11" y="42"/>
                  </a:lnTo>
                  <a:lnTo>
                    <a:pt x="14" y="50"/>
                  </a:lnTo>
                  <a:lnTo>
                    <a:pt x="16" y="58"/>
                  </a:lnTo>
                  <a:lnTo>
                    <a:pt x="17" y="66"/>
                  </a:lnTo>
                  <a:lnTo>
                    <a:pt x="27" y="65"/>
                  </a:lnTo>
                </a:path>
              </a:pathLst>
            </a:custGeom>
            <a:solidFill>
              <a:srgbClr val="000000"/>
            </a:solidFill>
            <a:ln w="12700" cap="rnd">
              <a:noFill/>
              <a:round/>
              <a:headEnd/>
              <a:tailEnd/>
            </a:ln>
          </p:spPr>
          <p:txBody>
            <a:bodyPr/>
            <a:lstStyle/>
            <a:p>
              <a:endParaRPr lang="en-US" dirty="0"/>
            </a:p>
          </p:txBody>
        </p:sp>
        <p:sp>
          <p:nvSpPr>
            <p:cNvPr id="48354" name="Freeform 253"/>
            <p:cNvSpPr>
              <a:spLocks/>
            </p:cNvSpPr>
            <p:nvPr/>
          </p:nvSpPr>
          <p:spPr bwMode="auto">
            <a:xfrm>
              <a:off x="1479" y="2139"/>
              <a:ext cx="17" cy="71"/>
            </a:xfrm>
            <a:custGeom>
              <a:avLst/>
              <a:gdLst>
                <a:gd name="T0" fmla="*/ 16 w 17"/>
                <a:gd name="T1" fmla="*/ 69 h 71"/>
                <a:gd name="T2" fmla="*/ 16 w 17"/>
                <a:gd name="T3" fmla="*/ 61 h 71"/>
                <a:gd name="T4" fmla="*/ 14 w 17"/>
                <a:gd name="T5" fmla="*/ 53 h 71"/>
                <a:gd name="T6" fmla="*/ 14 w 17"/>
                <a:gd name="T7" fmla="*/ 43 h 71"/>
                <a:gd name="T8" fmla="*/ 16 w 17"/>
                <a:gd name="T9" fmla="*/ 35 h 71"/>
                <a:gd name="T10" fmla="*/ 16 w 17"/>
                <a:gd name="T11" fmla="*/ 27 h 71"/>
                <a:gd name="T12" fmla="*/ 14 w 17"/>
                <a:gd name="T13" fmla="*/ 17 h 71"/>
                <a:gd name="T14" fmla="*/ 14 w 17"/>
                <a:gd name="T15" fmla="*/ 8 h 71"/>
                <a:gd name="T16" fmla="*/ 14 w 17"/>
                <a:gd name="T17" fmla="*/ 0 h 71"/>
                <a:gd name="T18" fmla="*/ 0 w 17"/>
                <a:gd name="T19" fmla="*/ 1 h 71"/>
                <a:gd name="T20" fmla="*/ 2 w 17"/>
                <a:gd name="T21" fmla="*/ 10 h 71"/>
                <a:gd name="T22" fmla="*/ 2 w 17"/>
                <a:gd name="T23" fmla="*/ 18 h 71"/>
                <a:gd name="T24" fmla="*/ 4 w 17"/>
                <a:gd name="T25" fmla="*/ 27 h 71"/>
                <a:gd name="T26" fmla="*/ 4 w 17"/>
                <a:gd name="T27" fmla="*/ 35 h 71"/>
                <a:gd name="T28" fmla="*/ 2 w 17"/>
                <a:gd name="T29" fmla="*/ 43 h 71"/>
                <a:gd name="T30" fmla="*/ 2 w 17"/>
                <a:gd name="T31" fmla="*/ 53 h 71"/>
                <a:gd name="T32" fmla="*/ 4 w 17"/>
                <a:gd name="T33" fmla="*/ 61 h 71"/>
                <a:gd name="T34" fmla="*/ 4 w 17"/>
                <a:gd name="T35" fmla="*/ 69 h 71"/>
                <a:gd name="T36" fmla="*/ 4 w 17"/>
                <a:gd name="T37" fmla="*/ 70 h 71"/>
                <a:gd name="T38" fmla="*/ 16 w 17"/>
                <a:gd name="T39" fmla="*/ 69 h 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71"/>
                <a:gd name="T62" fmla="*/ 17 w 17"/>
                <a:gd name="T63" fmla="*/ 71 h 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71">
                  <a:moveTo>
                    <a:pt x="16" y="69"/>
                  </a:moveTo>
                  <a:lnTo>
                    <a:pt x="16" y="61"/>
                  </a:lnTo>
                  <a:lnTo>
                    <a:pt x="14" y="53"/>
                  </a:lnTo>
                  <a:lnTo>
                    <a:pt x="14" y="43"/>
                  </a:lnTo>
                  <a:lnTo>
                    <a:pt x="16" y="35"/>
                  </a:lnTo>
                  <a:lnTo>
                    <a:pt x="16" y="27"/>
                  </a:lnTo>
                  <a:lnTo>
                    <a:pt x="14" y="17"/>
                  </a:lnTo>
                  <a:lnTo>
                    <a:pt x="14" y="8"/>
                  </a:lnTo>
                  <a:lnTo>
                    <a:pt x="14" y="0"/>
                  </a:lnTo>
                  <a:lnTo>
                    <a:pt x="0" y="1"/>
                  </a:lnTo>
                  <a:lnTo>
                    <a:pt x="2" y="10"/>
                  </a:lnTo>
                  <a:lnTo>
                    <a:pt x="2" y="18"/>
                  </a:lnTo>
                  <a:lnTo>
                    <a:pt x="4" y="27"/>
                  </a:lnTo>
                  <a:lnTo>
                    <a:pt x="4" y="35"/>
                  </a:lnTo>
                  <a:lnTo>
                    <a:pt x="2" y="43"/>
                  </a:lnTo>
                  <a:lnTo>
                    <a:pt x="2" y="53"/>
                  </a:lnTo>
                  <a:lnTo>
                    <a:pt x="4" y="61"/>
                  </a:lnTo>
                  <a:lnTo>
                    <a:pt x="4" y="69"/>
                  </a:lnTo>
                  <a:lnTo>
                    <a:pt x="4" y="70"/>
                  </a:lnTo>
                  <a:lnTo>
                    <a:pt x="16" y="69"/>
                  </a:lnTo>
                </a:path>
              </a:pathLst>
            </a:custGeom>
            <a:solidFill>
              <a:srgbClr val="000000"/>
            </a:solidFill>
            <a:ln w="12700" cap="rnd">
              <a:noFill/>
              <a:round/>
              <a:headEnd/>
              <a:tailEnd/>
            </a:ln>
          </p:spPr>
          <p:txBody>
            <a:bodyPr/>
            <a:lstStyle/>
            <a:p>
              <a:endParaRPr lang="en-US" dirty="0"/>
            </a:p>
          </p:txBody>
        </p:sp>
        <p:sp>
          <p:nvSpPr>
            <p:cNvPr id="48355" name="Freeform 254"/>
            <p:cNvSpPr>
              <a:spLocks/>
            </p:cNvSpPr>
            <p:nvPr/>
          </p:nvSpPr>
          <p:spPr bwMode="auto">
            <a:xfrm>
              <a:off x="1482" y="2214"/>
              <a:ext cx="21" cy="23"/>
            </a:xfrm>
            <a:custGeom>
              <a:avLst/>
              <a:gdLst>
                <a:gd name="T0" fmla="*/ 20 w 21"/>
                <a:gd name="T1" fmla="*/ 15 h 23"/>
                <a:gd name="T2" fmla="*/ 19 w 21"/>
                <a:gd name="T3" fmla="*/ 15 h 23"/>
                <a:gd name="T4" fmla="*/ 17 w 21"/>
                <a:gd name="T5" fmla="*/ 13 h 23"/>
                <a:gd name="T6" fmla="*/ 15 w 21"/>
                <a:gd name="T7" fmla="*/ 12 h 23"/>
                <a:gd name="T8" fmla="*/ 13 w 21"/>
                <a:gd name="T9" fmla="*/ 10 h 23"/>
                <a:gd name="T10" fmla="*/ 12 w 21"/>
                <a:gd name="T11" fmla="*/ 9 h 23"/>
                <a:gd name="T12" fmla="*/ 11 w 21"/>
                <a:gd name="T13" fmla="*/ 6 h 23"/>
                <a:gd name="T14" fmla="*/ 10 w 21"/>
                <a:gd name="T15" fmla="*/ 5 h 23"/>
                <a:gd name="T16" fmla="*/ 9 w 21"/>
                <a:gd name="T17" fmla="*/ 2 h 23"/>
                <a:gd name="T18" fmla="*/ 8 w 21"/>
                <a:gd name="T19" fmla="*/ 0 h 23"/>
                <a:gd name="T20" fmla="*/ 0 w 21"/>
                <a:gd name="T21" fmla="*/ 1 h 23"/>
                <a:gd name="T22" fmla="*/ 1 w 21"/>
                <a:gd name="T23" fmla="*/ 5 h 23"/>
                <a:gd name="T24" fmla="*/ 1 w 21"/>
                <a:gd name="T25" fmla="*/ 7 h 23"/>
                <a:gd name="T26" fmla="*/ 3 w 21"/>
                <a:gd name="T27" fmla="*/ 9 h 23"/>
                <a:gd name="T28" fmla="*/ 4 w 21"/>
                <a:gd name="T29" fmla="*/ 13 h 23"/>
                <a:gd name="T30" fmla="*/ 7 w 21"/>
                <a:gd name="T31" fmla="*/ 16 h 23"/>
                <a:gd name="T32" fmla="*/ 10 w 21"/>
                <a:gd name="T33" fmla="*/ 18 h 23"/>
                <a:gd name="T34" fmla="*/ 12 w 21"/>
                <a:gd name="T35" fmla="*/ 20 h 23"/>
                <a:gd name="T36" fmla="*/ 15 w 21"/>
                <a:gd name="T37" fmla="*/ 22 h 23"/>
                <a:gd name="T38" fmla="*/ 20 w 21"/>
                <a:gd name="T39" fmla="*/ 15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
                <a:gd name="T61" fmla="*/ 0 h 23"/>
                <a:gd name="T62" fmla="*/ 21 w 21"/>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 h="23">
                  <a:moveTo>
                    <a:pt x="20" y="15"/>
                  </a:moveTo>
                  <a:lnTo>
                    <a:pt x="19" y="15"/>
                  </a:lnTo>
                  <a:lnTo>
                    <a:pt x="17" y="13"/>
                  </a:lnTo>
                  <a:lnTo>
                    <a:pt x="15" y="12"/>
                  </a:lnTo>
                  <a:lnTo>
                    <a:pt x="13" y="10"/>
                  </a:lnTo>
                  <a:lnTo>
                    <a:pt x="12" y="9"/>
                  </a:lnTo>
                  <a:lnTo>
                    <a:pt x="11" y="6"/>
                  </a:lnTo>
                  <a:lnTo>
                    <a:pt x="10" y="5"/>
                  </a:lnTo>
                  <a:lnTo>
                    <a:pt x="9" y="2"/>
                  </a:lnTo>
                  <a:lnTo>
                    <a:pt x="8" y="0"/>
                  </a:lnTo>
                  <a:lnTo>
                    <a:pt x="0" y="1"/>
                  </a:lnTo>
                  <a:lnTo>
                    <a:pt x="1" y="5"/>
                  </a:lnTo>
                  <a:lnTo>
                    <a:pt x="1" y="7"/>
                  </a:lnTo>
                  <a:lnTo>
                    <a:pt x="3" y="9"/>
                  </a:lnTo>
                  <a:lnTo>
                    <a:pt x="4" y="13"/>
                  </a:lnTo>
                  <a:lnTo>
                    <a:pt x="7" y="16"/>
                  </a:lnTo>
                  <a:lnTo>
                    <a:pt x="10" y="18"/>
                  </a:lnTo>
                  <a:lnTo>
                    <a:pt x="12" y="20"/>
                  </a:lnTo>
                  <a:lnTo>
                    <a:pt x="15" y="22"/>
                  </a:lnTo>
                  <a:lnTo>
                    <a:pt x="20" y="15"/>
                  </a:lnTo>
                </a:path>
              </a:pathLst>
            </a:custGeom>
            <a:solidFill>
              <a:srgbClr val="000000"/>
            </a:solidFill>
            <a:ln w="12700" cap="rnd">
              <a:noFill/>
              <a:round/>
              <a:headEnd/>
              <a:tailEnd/>
            </a:ln>
          </p:spPr>
          <p:txBody>
            <a:bodyPr/>
            <a:lstStyle/>
            <a:p>
              <a:endParaRPr lang="en-US" dirty="0"/>
            </a:p>
          </p:txBody>
        </p:sp>
        <p:sp>
          <p:nvSpPr>
            <p:cNvPr id="48356" name="Freeform 255"/>
            <p:cNvSpPr>
              <a:spLocks/>
            </p:cNvSpPr>
            <p:nvPr/>
          </p:nvSpPr>
          <p:spPr bwMode="auto">
            <a:xfrm>
              <a:off x="1501" y="2233"/>
              <a:ext cx="17" cy="17"/>
            </a:xfrm>
            <a:custGeom>
              <a:avLst/>
              <a:gdLst>
                <a:gd name="T0" fmla="*/ 12 w 17"/>
                <a:gd name="T1" fmla="*/ 4 h 17"/>
                <a:gd name="T2" fmla="*/ 14 w 17"/>
                <a:gd name="T3" fmla="*/ 16 h 17"/>
                <a:gd name="T4" fmla="*/ 16 w 17"/>
                <a:gd name="T5" fmla="*/ 4 h 17"/>
                <a:gd name="T6" fmla="*/ 11 w 17"/>
                <a:gd name="T7" fmla="*/ 4 h 17"/>
                <a:gd name="T8" fmla="*/ 7 w 17"/>
                <a:gd name="T9" fmla="*/ 1 h 17"/>
                <a:gd name="T10" fmla="*/ 5 w 17"/>
                <a:gd name="T11" fmla="*/ 0 h 17"/>
                <a:gd name="T12" fmla="*/ 0 w 17"/>
                <a:gd name="T13" fmla="*/ 9 h 17"/>
                <a:gd name="T14" fmla="*/ 5 w 17"/>
                <a:gd name="T15" fmla="*/ 11 h 17"/>
                <a:gd name="T16" fmla="*/ 8 w 17"/>
                <a:gd name="T17" fmla="*/ 12 h 17"/>
                <a:gd name="T18" fmla="*/ 11 w 17"/>
                <a:gd name="T19" fmla="*/ 14 h 17"/>
                <a:gd name="T20" fmla="*/ 12 w 17"/>
                <a:gd name="T21" fmla="*/ 4 h 17"/>
                <a:gd name="T22" fmla="*/ 14 w 17"/>
                <a:gd name="T23" fmla="*/ 16 h 17"/>
                <a:gd name="T24" fmla="*/ 12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2" y="4"/>
                  </a:moveTo>
                  <a:lnTo>
                    <a:pt x="14" y="16"/>
                  </a:lnTo>
                  <a:lnTo>
                    <a:pt x="16" y="4"/>
                  </a:lnTo>
                  <a:lnTo>
                    <a:pt x="11" y="4"/>
                  </a:lnTo>
                  <a:lnTo>
                    <a:pt x="7" y="1"/>
                  </a:lnTo>
                  <a:lnTo>
                    <a:pt x="5" y="0"/>
                  </a:lnTo>
                  <a:lnTo>
                    <a:pt x="0" y="9"/>
                  </a:lnTo>
                  <a:lnTo>
                    <a:pt x="5" y="11"/>
                  </a:lnTo>
                  <a:lnTo>
                    <a:pt x="8" y="12"/>
                  </a:lnTo>
                  <a:lnTo>
                    <a:pt x="11" y="14"/>
                  </a:lnTo>
                  <a:lnTo>
                    <a:pt x="12" y="4"/>
                  </a:lnTo>
                  <a:lnTo>
                    <a:pt x="14" y="16"/>
                  </a:lnTo>
                  <a:lnTo>
                    <a:pt x="12" y="4"/>
                  </a:lnTo>
                </a:path>
              </a:pathLst>
            </a:custGeom>
            <a:solidFill>
              <a:srgbClr val="000000"/>
            </a:solidFill>
            <a:ln w="12700" cap="rnd">
              <a:noFill/>
              <a:round/>
              <a:headEnd/>
              <a:tailEnd/>
            </a:ln>
          </p:spPr>
          <p:txBody>
            <a:bodyPr/>
            <a:lstStyle/>
            <a:p>
              <a:endParaRPr lang="en-US" dirty="0"/>
            </a:p>
          </p:txBody>
        </p:sp>
        <p:sp>
          <p:nvSpPr>
            <p:cNvPr id="48357" name="Freeform 256"/>
            <p:cNvSpPr>
              <a:spLocks/>
            </p:cNvSpPr>
            <p:nvPr/>
          </p:nvSpPr>
          <p:spPr bwMode="auto">
            <a:xfrm>
              <a:off x="1518" y="2238"/>
              <a:ext cx="75" cy="30"/>
            </a:xfrm>
            <a:custGeom>
              <a:avLst/>
              <a:gdLst>
                <a:gd name="T0" fmla="*/ 70 w 75"/>
                <a:gd name="T1" fmla="*/ 21 h 30"/>
                <a:gd name="T2" fmla="*/ 72 w 75"/>
                <a:gd name="T3" fmla="*/ 29 h 30"/>
                <a:gd name="T4" fmla="*/ 74 w 75"/>
                <a:gd name="T5" fmla="*/ 20 h 30"/>
                <a:gd name="T6" fmla="*/ 67 w 75"/>
                <a:gd name="T7" fmla="*/ 17 h 30"/>
                <a:gd name="T8" fmla="*/ 57 w 75"/>
                <a:gd name="T9" fmla="*/ 14 h 30"/>
                <a:gd name="T10" fmla="*/ 43 w 75"/>
                <a:gd name="T11" fmla="*/ 9 h 30"/>
                <a:gd name="T12" fmla="*/ 31 w 75"/>
                <a:gd name="T13" fmla="*/ 6 h 30"/>
                <a:gd name="T14" fmla="*/ 18 w 75"/>
                <a:gd name="T15" fmla="*/ 2 h 30"/>
                <a:gd name="T16" fmla="*/ 7 w 75"/>
                <a:gd name="T17" fmla="*/ 1 h 30"/>
                <a:gd name="T18" fmla="*/ 0 w 75"/>
                <a:gd name="T19" fmla="*/ 0 h 30"/>
                <a:gd name="T20" fmla="*/ 2 w 75"/>
                <a:gd name="T21" fmla="*/ 9 h 30"/>
                <a:gd name="T22" fmla="*/ 6 w 75"/>
                <a:gd name="T23" fmla="*/ 9 h 30"/>
                <a:gd name="T24" fmla="*/ 15 w 75"/>
                <a:gd name="T25" fmla="*/ 12 h 30"/>
                <a:gd name="T26" fmla="*/ 28 w 75"/>
                <a:gd name="T27" fmla="*/ 14 h 30"/>
                <a:gd name="T28" fmla="*/ 41 w 75"/>
                <a:gd name="T29" fmla="*/ 18 h 30"/>
                <a:gd name="T30" fmla="*/ 53 w 75"/>
                <a:gd name="T31" fmla="*/ 21 h 30"/>
                <a:gd name="T32" fmla="*/ 63 w 75"/>
                <a:gd name="T33" fmla="*/ 25 h 30"/>
                <a:gd name="T34" fmla="*/ 68 w 75"/>
                <a:gd name="T35" fmla="*/ 27 h 30"/>
                <a:gd name="T36" fmla="*/ 70 w 75"/>
                <a:gd name="T37" fmla="*/ 21 h 30"/>
                <a:gd name="T38" fmla="*/ 72 w 75"/>
                <a:gd name="T39" fmla="*/ 29 h 30"/>
                <a:gd name="T40" fmla="*/ 70 w 75"/>
                <a:gd name="T41" fmla="*/ 21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5"/>
                <a:gd name="T64" fmla="*/ 0 h 30"/>
                <a:gd name="T65" fmla="*/ 75 w 75"/>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5" h="30">
                  <a:moveTo>
                    <a:pt x="70" y="21"/>
                  </a:moveTo>
                  <a:lnTo>
                    <a:pt x="72" y="29"/>
                  </a:lnTo>
                  <a:lnTo>
                    <a:pt x="74" y="20"/>
                  </a:lnTo>
                  <a:lnTo>
                    <a:pt x="67" y="17"/>
                  </a:lnTo>
                  <a:lnTo>
                    <a:pt x="57" y="14"/>
                  </a:lnTo>
                  <a:lnTo>
                    <a:pt x="43" y="9"/>
                  </a:lnTo>
                  <a:lnTo>
                    <a:pt x="31" y="6"/>
                  </a:lnTo>
                  <a:lnTo>
                    <a:pt x="18" y="2"/>
                  </a:lnTo>
                  <a:lnTo>
                    <a:pt x="7" y="1"/>
                  </a:lnTo>
                  <a:lnTo>
                    <a:pt x="0" y="0"/>
                  </a:lnTo>
                  <a:lnTo>
                    <a:pt x="2" y="9"/>
                  </a:lnTo>
                  <a:lnTo>
                    <a:pt x="6" y="9"/>
                  </a:lnTo>
                  <a:lnTo>
                    <a:pt x="15" y="12"/>
                  </a:lnTo>
                  <a:lnTo>
                    <a:pt x="28" y="14"/>
                  </a:lnTo>
                  <a:lnTo>
                    <a:pt x="41" y="18"/>
                  </a:lnTo>
                  <a:lnTo>
                    <a:pt x="53" y="21"/>
                  </a:lnTo>
                  <a:lnTo>
                    <a:pt x="63" y="25"/>
                  </a:lnTo>
                  <a:lnTo>
                    <a:pt x="68" y="27"/>
                  </a:lnTo>
                  <a:lnTo>
                    <a:pt x="70" y="21"/>
                  </a:lnTo>
                  <a:lnTo>
                    <a:pt x="72" y="29"/>
                  </a:lnTo>
                  <a:lnTo>
                    <a:pt x="70" y="21"/>
                  </a:lnTo>
                </a:path>
              </a:pathLst>
            </a:custGeom>
            <a:solidFill>
              <a:srgbClr val="000000"/>
            </a:solidFill>
            <a:ln w="12700" cap="rnd">
              <a:noFill/>
              <a:round/>
              <a:headEnd/>
              <a:tailEnd/>
            </a:ln>
          </p:spPr>
          <p:txBody>
            <a:bodyPr/>
            <a:lstStyle/>
            <a:p>
              <a:endParaRPr lang="en-US" dirty="0"/>
            </a:p>
          </p:txBody>
        </p:sp>
        <p:sp>
          <p:nvSpPr>
            <p:cNvPr id="48358" name="Freeform 257"/>
            <p:cNvSpPr>
              <a:spLocks/>
            </p:cNvSpPr>
            <p:nvPr/>
          </p:nvSpPr>
          <p:spPr bwMode="auto">
            <a:xfrm>
              <a:off x="1594" y="2199"/>
              <a:ext cx="31" cy="69"/>
            </a:xfrm>
            <a:custGeom>
              <a:avLst/>
              <a:gdLst>
                <a:gd name="T0" fmla="*/ 17 w 31"/>
                <a:gd name="T1" fmla="*/ 3 h 69"/>
                <a:gd name="T2" fmla="*/ 17 w 31"/>
                <a:gd name="T3" fmla="*/ 2 h 69"/>
                <a:gd name="T4" fmla="*/ 18 w 31"/>
                <a:gd name="T5" fmla="*/ 7 h 69"/>
                <a:gd name="T6" fmla="*/ 19 w 31"/>
                <a:gd name="T7" fmla="*/ 14 h 69"/>
                <a:gd name="T8" fmla="*/ 20 w 31"/>
                <a:gd name="T9" fmla="*/ 22 h 69"/>
                <a:gd name="T10" fmla="*/ 20 w 31"/>
                <a:gd name="T11" fmla="*/ 32 h 69"/>
                <a:gd name="T12" fmla="*/ 19 w 31"/>
                <a:gd name="T13" fmla="*/ 41 h 69"/>
                <a:gd name="T14" fmla="*/ 16 w 31"/>
                <a:gd name="T15" fmla="*/ 49 h 69"/>
                <a:gd name="T16" fmla="*/ 10 w 31"/>
                <a:gd name="T17" fmla="*/ 55 h 69"/>
                <a:gd name="T18" fmla="*/ 0 w 31"/>
                <a:gd name="T19" fmla="*/ 59 h 69"/>
                <a:gd name="T20" fmla="*/ 2 w 31"/>
                <a:gd name="T21" fmla="*/ 68 h 69"/>
                <a:gd name="T22" fmla="*/ 15 w 31"/>
                <a:gd name="T23" fmla="*/ 63 h 69"/>
                <a:gd name="T24" fmla="*/ 23 w 31"/>
                <a:gd name="T25" fmla="*/ 54 h 69"/>
                <a:gd name="T26" fmla="*/ 28 w 31"/>
                <a:gd name="T27" fmla="*/ 44 h 69"/>
                <a:gd name="T28" fmla="*/ 30 w 31"/>
                <a:gd name="T29" fmla="*/ 32 h 69"/>
                <a:gd name="T30" fmla="*/ 30 w 31"/>
                <a:gd name="T31" fmla="*/ 22 h 69"/>
                <a:gd name="T32" fmla="*/ 28 w 31"/>
                <a:gd name="T33" fmla="*/ 12 h 69"/>
                <a:gd name="T34" fmla="*/ 27 w 31"/>
                <a:gd name="T35" fmla="*/ 5 h 69"/>
                <a:gd name="T36" fmla="*/ 26 w 31"/>
                <a:gd name="T37" fmla="*/ 1 h 69"/>
                <a:gd name="T38" fmla="*/ 26 w 31"/>
                <a:gd name="T39" fmla="*/ 0 h 69"/>
                <a:gd name="T40" fmla="*/ 17 w 31"/>
                <a:gd name="T41" fmla="*/ 3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69"/>
                <a:gd name="T65" fmla="*/ 31 w 31"/>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69">
                  <a:moveTo>
                    <a:pt x="17" y="3"/>
                  </a:moveTo>
                  <a:lnTo>
                    <a:pt x="17" y="2"/>
                  </a:lnTo>
                  <a:lnTo>
                    <a:pt x="18" y="7"/>
                  </a:lnTo>
                  <a:lnTo>
                    <a:pt x="19" y="14"/>
                  </a:lnTo>
                  <a:lnTo>
                    <a:pt x="20" y="22"/>
                  </a:lnTo>
                  <a:lnTo>
                    <a:pt x="20" y="32"/>
                  </a:lnTo>
                  <a:lnTo>
                    <a:pt x="19" y="41"/>
                  </a:lnTo>
                  <a:lnTo>
                    <a:pt x="16" y="49"/>
                  </a:lnTo>
                  <a:lnTo>
                    <a:pt x="10" y="55"/>
                  </a:lnTo>
                  <a:lnTo>
                    <a:pt x="0" y="59"/>
                  </a:lnTo>
                  <a:lnTo>
                    <a:pt x="2" y="68"/>
                  </a:lnTo>
                  <a:lnTo>
                    <a:pt x="15" y="63"/>
                  </a:lnTo>
                  <a:lnTo>
                    <a:pt x="23" y="54"/>
                  </a:lnTo>
                  <a:lnTo>
                    <a:pt x="28" y="44"/>
                  </a:lnTo>
                  <a:lnTo>
                    <a:pt x="30" y="32"/>
                  </a:lnTo>
                  <a:lnTo>
                    <a:pt x="30" y="22"/>
                  </a:lnTo>
                  <a:lnTo>
                    <a:pt x="28" y="12"/>
                  </a:lnTo>
                  <a:lnTo>
                    <a:pt x="27" y="5"/>
                  </a:lnTo>
                  <a:lnTo>
                    <a:pt x="26" y="1"/>
                  </a:lnTo>
                  <a:lnTo>
                    <a:pt x="26" y="0"/>
                  </a:lnTo>
                  <a:lnTo>
                    <a:pt x="17" y="3"/>
                  </a:lnTo>
                </a:path>
              </a:pathLst>
            </a:custGeom>
            <a:solidFill>
              <a:srgbClr val="000000"/>
            </a:solidFill>
            <a:ln w="12700" cap="rnd">
              <a:noFill/>
              <a:round/>
              <a:headEnd/>
              <a:tailEnd/>
            </a:ln>
          </p:spPr>
          <p:txBody>
            <a:bodyPr/>
            <a:lstStyle/>
            <a:p>
              <a:endParaRPr lang="en-US" dirty="0"/>
            </a:p>
          </p:txBody>
        </p:sp>
        <p:sp>
          <p:nvSpPr>
            <p:cNvPr id="48359" name="Freeform 258"/>
            <p:cNvSpPr>
              <a:spLocks/>
            </p:cNvSpPr>
            <p:nvPr/>
          </p:nvSpPr>
          <p:spPr bwMode="auto">
            <a:xfrm>
              <a:off x="1548" y="2138"/>
              <a:ext cx="72" cy="59"/>
            </a:xfrm>
            <a:custGeom>
              <a:avLst/>
              <a:gdLst>
                <a:gd name="T0" fmla="*/ 0 w 72"/>
                <a:gd name="T1" fmla="*/ 8 h 59"/>
                <a:gd name="T2" fmla="*/ 17 w 72"/>
                <a:gd name="T3" fmla="*/ 16 h 59"/>
                <a:gd name="T4" fmla="*/ 30 w 72"/>
                <a:gd name="T5" fmla="*/ 22 h 59"/>
                <a:gd name="T6" fmla="*/ 39 w 72"/>
                <a:gd name="T7" fmla="*/ 24 h 59"/>
                <a:gd name="T8" fmla="*/ 46 w 72"/>
                <a:gd name="T9" fmla="*/ 24 h 59"/>
                <a:gd name="T10" fmla="*/ 49 w 72"/>
                <a:gd name="T11" fmla="*/ 26 h 59"/>
                <a:gd name="T12" fmla="*/ 53 w 72"/>
                <a:gd name="T13" fmla="*/ 30 h 59"/>
                <a:gd name="T14" fmla="*/ 56 w 72"/>
                <a:gd name="T15" fmla="*/ 40 h 59"/>
                <a:gd name="T16" fmla="*/ 61 w 72"/>
                <a:gd name="T17" fmla="*/ 58 h 59"/>
                <a:gd name="T18" fmla="*/ 71 w 72"/>
                <a:gd name="T19" fmla="*/ 55 h 59"/>
                <a:gd name="T20" fmla="*/ 66 w 72"/>
                <a:gd name="T21" fmla="*/ 38 h 59"/>
                <a:gd name="T22" fmla="*/ 61 w 72"/>
                <a:gd name="T23" fmla="*/ 26 h 59"/>
                <a:gd name="T24" fmla="*/ 56 w 72"/>
                <a:gd name="T25" fmla="*/ 19 h 59"/>
                <a:gd name="T26" fmla="*/ 49 w 72"/>
                <a:gd name="T27" fmla="*/ 15 h 59"/>
                <a:gd name="T28" fmla="*/ 42 w 72"/>
                <a:gd name="T29" fmla="*/ 14 h 59"/>
                <a:gd name="T30" fmla="*/ 32 w 72"/>
                <a:gd name="T31" fmla="*/ 12 h 59"/>
                <a:gd name="T32" fmla="*/ 21 w 72"/>
                <a:gd name="T33" fmla="*/ 9 h 59"/>
                <a:gd name="T34" fmla="*/ 6 w 72"/>
                <a:gd name="T35" fmla="*/ 0 h 59"/>
                <a:gd name="T36" fmla="*/ 0 w 72"/>
                <a:gd name="T37" fmla="*/ 8 h 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2"/>
                <a:gd name="T58" fmla="*/ 0 h 59"/>
                <a:gd name="T59" fmla="*/ 72 w 72"/>
                <a:gd name="T60" fmla="*/ 59 h 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2" h="59">
                  <a:moveTo>
                    <a:pt x="0" y="8"/>
                  </a:moveTo>
                  <a:lnTo>
                    <a:pt x="17" y="16"/>
                  </a:lnTo>
                  <a:lnTo>
                    <a:pt x="30" y="22"/>
                  </a:lnTo>
                  <a:lnTo>
                    <a:pt x="39" y="24"/>
                  </a:lnTo>
                  <a:lnTo>
                    <a:pt x="46" y="24"/>
                  </a:lnTo>
                  <a:lnTo>
                    <a:pt x="49" y="26"/>
                  </a:lnTo>
                  <a:lnTo>
                    <a:pt x="53" y="30"/>
                  </a:lnTo>
                  <a:lnTo>
                    <a:pt x="56" y="40"/>
                  </a:lnTo>
                  <a:lnTo>
                    <a:pt x="61" y="58"/>
                  </a:lnTo>
                  <a:lnTo>
                    <a:pt x="71" y="55"/>
                  </a:lnTo>
                  <a:lnTo>
                    <a:pt x="66" y="38"/>
                  </a:lnTo>
                  <a:lnTo>
                    <a:pt x="61" y="26"/>
                  </a:lnTo>
                  <a:lnTo>
                    <a:pt x="56" y="19"/>
                  </a:lnTo>
                  <a:lnTo>
                    <a:pt x="49" y="15"/>
                  </a:lnTo>
                  <a:lnTo>
                    <a:pt x="42" y="14"/>
                  </a:lnTo>
                  <a:lnTo>
                    <a:pt x="32" y="12"/>
                  </a:lnTo>
                  <a:lnTo>
                    <a:pt x="21" y="9"/>
                  </a:lnTo>
                  <a:lnTo>
                    <a:pt x="6" y="0"/>
                  </a:lnTo>
                  <a:lnTo>
                    <a:pt x="0" y="8"/>
                  </a:lnTo>
                </a:path>
              </a:pathLst>
            </a:custGeom>
            <a:solidFill>
              <a:srgbClr val="000000"/>
            </a:solidFill>
            <a:ln w="12700" cap="rnd">
              <a:noFill/>
              <a:round/>
              <a:headEnd/>
              <a:tailEnd/>
            </a:ln>
          </p:spPr>
          <p:txBody>
            <a:bodyPr/>
            <a:lstStyle/>
            <a:p>
              <a:endParaRPr lang="en-US" dirty="0"/>
            </a:p>
          </p:txBody>
        </p:sp>
        <p:sp>
          <p:nvSpPr>
            <p:cNvPr id="48360" name="Freeform 259"/>
            <p:cNvSpPr>
              <a:spLocks/>
            </p:cNvSpPr>
            <p:nvPr/>
          </p:nvSpPr>
          <p:spPr bwMode="auto">
            <a:xfrm>
              <a:off x="1528" y="2122"/>
              <a:ext cx="21" cy="20"/>
            </a:xfrm>
            <a:custGeom>
              <a:avLst/>
              <a:gdLst>
                <a:gd name="T0" fmla="*/ 0 w 21"/>
                <a:gd name="T1" fmla="*/ 4 h 20"/>
                <a:gd name="T2" fmla="*/ 3 w 21"/>
                <a:gd name="T3" fmla="*/ 8 h 20"/>
                <a:gd name="T4" fmla="*/ 7 w 21"/>
                <a:gd name="T5" fmla="*/ 12 h 20"/>
                <a:gd name="T6" fmla="*/ 10 w 21"/>
                <a:gd name="T7" fmla="*/ 15 h 20"/>
                <a:gd name="T8" fmla="*/ 15 w 21"/>
                <a:gd name="T9" fmla="*/ 19 h 20"/>
                <a:gd name="T10" fmla="*/ 20 w 21"/>
                <a:gd name="T11" fmla="*/ 12 h 20"/>
                <a:gd name="T12" fmla="*/ 16 w 21"/>
                <a:gd name="T13" fmla="*/ 10 h 20"/>
                <a:gd name="T14" fmla="*/ 13 w 21"/>
                <a:gd name="T15" fmla="*/ 6 h 20"/>
                <a:gd name="T16" fmla="*/ 10 w 21"/>
                <a:gd name="T17" fmla="*/ 4 h 20"/>
                <a:gd name="T18" fmla="*/ 8 w 21"/>
                <a:gd name="T19" fmla="*/ 0 h 20"/>
                <a:gd name="T20" fmla="*/ 0 w 21"/>
                <a:gd name="T21" fmla="*/ 4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0"/>
                <a:gd name="T35" fmla="*/ 21 w 21"/>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0">
                  <a:moveTo>
                    <a:pt x="0" y="4"/>
                  </a:moveTo>
                  <a:lnTo>
                    <a:pt x="3" y="8"/>
                  </a:lnTo>
                  <a:lnTo>
                    <a:pt x="7" y="12"/>
                  </a:lnTo>
                  <a:lnTo>
                    <a:pt x="10" y="15"/>
                  </a:lnTo>
                  <a:lnTo>
                    <a:pt x="15" y="19"/>
                  </a:lnTo>
                  <a:lnTo>
                    <a:pt x="20" y="12"/>
                  </a:lnTo>
                  <a:lnTo>
                    <a:pt x="16" y="10"/>
                  </a:lnTo>
                  <a:lnTo>
                    <a:pt x="13" y="6"/>
                  </a:lnTo>
                  <a:lnTo>
                    <a:pt x="10" y="4"/>
                  </a:lnTo>
                  <a:lnTo>
                    <a:pt x="8" y="0"/>
                  </a:lnTo>
                  <a:lnTo>
                    <a:pt x="0" y="4"/>
                  </a:lnTo>
                </a:path>
              </a:pathLst>
            </a:custGeom>
            <a:solidFill>
              <a:srgbClr val="000000"/>
            </a:solidFill>
            <a:ln w="12700" cap="rnd">
              <a:noFill/>
              <a:round/>
              <a:headEnd/>
              <a:tailEnd/>
            </a:ln>
          </p:spPr>
          <p:txBody>
            <a:bodyPr/>
            <a:lstStyle/>
            <a:p>
              <a:endParaRPr lang="en-US" dirty="0"/>
            </a:p>
          </p:txBody>
        </p:sp>
        <p:sp>
          <p:nvSpPr>
            <p:cNvPr id="48361" name="Freeform 260"/>
            <p:cNvSpPr>
              <a:spLocks/>
            </p:cNvSpPr>
            <p:nvPr/>
          </p:nvSpPr>
          <p:spPr bwMode="auto">
            <a:xfrm>
              <a:off x="1497" y="2065"/>
              <a:ext cx="36" cy="57"/>
            </a:xfrm>
            <a:custGeom>
              <a:avLst/>
              <a:gdLst>
                <a:gd name="T0" fmla="*/ 0 w 36"/>
                <a:gd name="T1" fmla="*/ 7 h 57"/>
                <a:gd name="T2" fmla="*/ 4 w 36"/>
                <a:gd name="T3" fmla="*/ 12 h 57"/>
                <a:gd name="T4" fmla="*/ 8 w 36"/>
                <a:gd name="T5" fmla="*/ 17 h 57"/>
                <a:gd name="T6" fmla="*/ 12 w 36"/>
                <a:gd name="T7" fmla="*/ 23 h 57"/>
                <a:gd name="T8" fmla="*/ 15 w 36"/>
                <a:gd name="T9" fmla="*/ 30 h 57"/>
                <a:gd name="T10" fmla="*/ 18 w 36"/>
                <a:gd name="T11" fmla="*/ 36 h 57"/>
                <a:gd name="T12" fmla="*/ 20 w 36"/>
                <a:gd name="T13" fmla="*/ 42 h 57"/>
                <a:gd name="T14" fmla="*/ 23 w 36"/>
                <a:gd name="T15" fmla="*/ 49 h 57"/>
                <a:gd name="T16" fmla="*/ 26 w 36"/>
                <a:gd name="T17" fmla="*/ 56 h 57"/>
                <a:gd name="T18" fmla="*/ 35 w 36"/>
                <a:gd name="T19" fmla="*/ 51 h 57"/>
                <a:gd name="T20" fmla="*/ 32 w 36"/>
                <a:gd name="T21" fmla="*/ 45 h 57"/>
                <a:gd name="T22" fmla="*/ 29 w 36"/>
                <a:gd name="T23" fmla="*/ 38 h 57"/>
                <a:gd name="T24" fmla="*/ 26 w 36"/>
                <a:gd name="T25" fmla="*/ 33 h 57"/>
                <a:gd name="T26" fmla="*/ 23 w 36"/>
                <a:gd name="T27" fmla="*/ 25 h 57"/>
                <a:gd name="T28" fmla="*/ 20 w 36"/>
                <a:gd name="T29" fmla="*/ 20 h 57"/>
                <a:gd name="T30" fmla="*/ 16 w 36"/>
                <a:gd name="T31" fmla="*/ 12 h 57"/>
                <a:gd name="T32" fmla="*/ 13 w 36"/>
                <a:gd name="T33" fmla="*/ 6 h 57"/>
                <a:gd name="T34" fmla="*/ 7 w 36"/>
                <a:gd name="T35" fmla="*/ 0 h 57"/>
                <a:gd name="T36" fmla="*/ 0 w 36"/>
                <a:gd name="T37" fmla="*/ 7 h 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57"/>
                <a:gd name="T59" fmla="*/ 36 w 36"/>
                <a:gd name="T60" fmla="*/ 57 h 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57">
                  <a:moveTo>
                    <a:pt x="0" y="7"/>
                  </a:moveTo>
                  <a:lnTo>
                    <a:pt x="4" y="12"/>
                  </a:lnTo>
                  <a:lnTo>
                    <a:pt x="8" y="17"/>
                  </a:lnTo>
                  <a:lnTo>
                    <a:pt x="12" y="23"/>
                  </a:lnTo>
                  <a:lnTo>
                    <a:pt x="15" y="30"/>
                  </a:lnTo>
                  <a:lnTo>
                    <a:pt x="18" y="36"/>
                  </a:lnTo>
                  <a:lnTo>
                    <a:pt x="20" y="42"/>
                  </a:lnTo>
                  <a:lnTo>
                    <a:pt x="23" y="49"/>
                  </a:lnTo>
                  <a:lnTo>
                    <a:pt x="26" y="56"/>
                  </a:lnTo>
                  <a:lnTo>
                    <a:pt x="35" y="51"/>
                  </a:lnTo>
                  <a:lnTo>
                    <a:pt x="32" y="45"/>
                  </a:lnTo>
                  <a:lnTo>
                    <a:pt x="29" y="38"/>
                  </a:lnTo>
                  <a:lnTo>
                    <a:pt x="26" y="33"/>
                  </a:lnTo>
                  <a:lnTo>
                    <a:pt x="23" y="25"/>
                  </a:lnTo>
                  <a:lnTo>
                    <a:pt x="20" y="20"/>
                  </a:lnTo>
                  <a:lnTo>
                    <a:pt x="16" y="12"/>
                  </a:lnTo>
                  <a:lnTo>
                    <a:pt x="13" y="6"/>
                  </a:lnTo>
                  <a:lnTo>
                    <a:pt x="7" y="0"/>
                  </a:lnTo>
                  <a:lnTo>
                    <a:pt x="0" y="7"/>
                  </a:lnTo>
                </a:path>
              </a:pathLst>
            </a:custGeom>
            <a:solidFill>
              <a:srgbClr val="000000"/>
            </a:solidFill>
            <a:ln w="12700" cap="rnd">
              <a:noFill/>
              <a:round/>
              <a:headEnd/>
              <a:tailEnd/>
            </a:ln>
          </p:spPr>
          <p:txBody>
            <a:bodyPr/>
            <a:lstStyle/>
            <a:p>
              <a:endParaRPr lang="en-US" dirty="0"/>
            </a:p>
          </p:txBody>
        </p:sp>
        <p:sp>
          <p:nvSpPr>
            <p:cNvPr id="48362" name="Freeform 261"/>
            <p:cNvSpPr>
              <a:spLocks/>
            </p:cNvSpPr>
            <p:nvPr/>
          </p:nvSpPr>
          <p:spPr bwMode="auto">
            <a:xfrm>
              <a:off x="1488" y="2061"/>
              <a:ext cx="17" cy="17"/>
            </a:xfrm>
            <a:custGeom>
              <a:avLst/>
              <a:gdLst>
                <a:gd name="T0" fmla="*/ 1 w 17"/>
                <a:gd name="T1" fmla="*/ 10 h 17"/>
                <a:gd name="T2" fmla="*/ 0 w 17"/>
                <a:gd name="T3" fmla="*/ 10 h 17"/>
                <a:gd name="T4" fmla="*/ 2 w 17"/>
                <a:gd name="T5" fmla="*/ 13 h 17"/>
                <a:gd name="T6" fmla="*/ 7 w 17"/>
                <a:gd name="T7" fmla="*/ 16 h 17"/>
                <a:gd name="T8" fmla="*/ 8 w 17"/>
                <a:gd name="T9" fmla="*/ 16 h 17"/>
                <a:gd name="T10" fmla="*/ 16 w 17"/>
                <a:gd name="T11" fmla="*/ 5 h 17"/>
                <a:gd name="T12" fmla="*/ 13 w 17"/>
                <a:gd name="T13" fmla="*/ 2 h 17"/>
                <a:gd name="T14" fmla="*/ 11 w 17"/>
                <a:gd name="T15" fmla="*/ 2 h 17"/>
                <a:gd name="T16" fmla="*/ 8 w 17"/>
                <a:gd name="T17" fmla="*/ 0 h 17"/>
                <a:gd name="T18" fmla="*/ 7 w 17"/>
                <a:gd name="T19" fmla="*/ 0 h 17"/>
                <a:gd name="T20" fmla="*/ 1 w 17"/>
                <a:gd name="T21" fmla="*/ 1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 y="10"/>
                  </a:moveTo>
                  <a:lnTo>
                    <a:pt x="0" y="10"/>
                  </a:lnTo>
                  <a:lnTo>
                    <a:pt x="2" y="13"/>
                  </a:lnTo>
                  <a:lnTo>
                    <a:pt x="7" y="16"/>
                  </a:lnTo>
                  <a:lnTo>
                    <a:pt x="8" y="16"/>
                  </a:lnTo>
                  <a:lnTo>
                    <a:pt x="16" y="5"/>
                  </a:lnTo>
                  <a:lnTo>
                    <a:pt x="13" y="2"/>
                  </a:lnTo>
                  <a:lnTo>
                    <a:pt x="11" y="2"/>
                  </a:lnTo>
                  <a:lnTo>
                    <a:pt x="8" y="0"/>
                  </a:lnTo>
                  <a:lnTo>
                    <a:pt x="7" y="0"/>
                  </a:lnTo>
                  <a:lnTo>
                    <a:pt x="1" y="10"/>
                  </a:lnTo>
                </a:path>
              </a:pathLst>
            </a:custGeom>
            <a:solidFill>
              <a:srgbClr val="000000"/>
            </a:solidFill>
            <a:ln w="12700" cap="rnd">
              <a:noFill/>
              <a:round/>
              <a:headEnd/>
              <a:tailEnd/>
            </a:ln>
          </p:spPr>
          <p:txBody>
            <a:bodyPr/>
            <a:lstStyle/>
            <a:p>
              <a:endParaRPr lang="en-US" dirty="0"/>
            </a:p>
          </p:txBody>
        </p:sp>
        <p:sp>
          <p:nvSpPr>
            <p:cNvPr id="48363" name="Freeform 262"/>
            <p:cNvSpPr>
              <a:spLocks/>
            </p:cNvSpPr>
            <p:nvPr/>
          </p:nvSpPr>
          <p:spPr bwMode="auto">
            <a:xfrm>
              <a:off x="1443" y="2073"/>
              <a:ext cx="39" cy="120"/>
            </a:xfrm>
            <a:custGeom>
              <a:avLst/>
              <a:gdLst>
                <a:gd name="T0" fmla="*/ 18 w 39"/>
                <a:gd name="T1" fmla="*/ 0 h 120"/>
                <a:gd name="T2" fmla="*/ 16 w 39"/>
                <a:gd name="T3" fmla="*/ 3 h 120"/>
                <a:gd name="T4" fmla="*/ 12 w 39"/>
                <a:gd name="T5" fmla="*/ 6 h 120"/>
                <a:gd name="T6" fmla="*/ 9 w 39"/>
                <a:gd name="T7" fmla="*/ 9 h 120"/>
                <a:gd name="T8" fmla="*/ 7 w 39"/>
                <a:gd name="T9" fmla="*/ 11 h 120"/>
                <a:gd name="T10" fmla="*/ 5 w 39"/>
                <a:gd name="T11" fmla="*/ 14 h 120"/>
                <a:gd name="T12" fmla="*/ 3 w 39"/>
                <a:gd name="T13" fmla="*/ 16 h 120"/>
                <a:gd name="T14" fmla="*/ 3 w 39"/>
                <a:gd name="T15" fmla="*/ 19 h 120"/>
                <a:gd name="T16" fmla="*/ 1 w 39"/>
                <a:gd name="T17" fmla="*/ 22 h 120"/>
                <a:gd name="T18" fmla="*/ 0 w 39"/>
                <a:gd name="T19" fmla="*/ 25 h 120"/>
                <a:gd name="T20" fmla="*/ 0 w 39"/>
                <a:gd name="T21" fmla="*/ 28 h 120"/>
                <a:gd name="T22" fmla="*/ 0 w 39"/>
                <a:gd name="T23" fmla="*/ 30 h 120"/>
                <a:gd name="T24" fmla="*/ 1 w 39"/>
                <a:gd name="T25" fmla="*/ 33 h 120"/>
                <a:gd name="T26" fmla="*/ 8 w 39"/>
                <a:gd name="T27" fmla="*/ 44 h 120"/>
                <a:gd name="T28" fmla="*/ 13 w 39"/>
                <a:gd name="T29" fmla="*/ 54 h 120"/>
                <a:gd name="T30" fmla="*/ 19 w 39"/>
                <a:gd name="T31" fmla="*/ 64 h 120"/>
                <a:gd name="T32" fmla="*/ 24 w 39"/>
                <a:gd name="T33" fmla="*/ 74 h 120"/>
                <a:gd name="T34" fmla="*/ 29 w 39"/>
                <a:gd name="T35" fmla="*/ 85 h 120"/>
                <a:gd name="T36" fmla="*/ 34 w 39"/>
                <a:gd name="T37" fmla="*/ 96 h 120"/>
                <a:gd name="T38" fmla="*/ 36 w 39"/>
                <a:gd name="T39" fmla="*/ 107 h 120"/>
                <a:gd name="T40" fmla="*/ 38 w 39"/>
                <a:gd name="T41" fmla="*/ 119 h 120"/>
                <a:gd name="T42" fmla="*/ 36 w 39"/>
                <a:gd name="T43" fmla="*/ 114 h 120"/>
                <a:gd name="T44" fmla="*/ 35 w 39"/>
                <a:gd name="T45" fmla="*/ 109 h 120"/>
                <a:gd name="T46" fmla="*/ 35 w 39"/>
                <a:gd name="T47" fmla="*/ 104 h 120"/>
                <a:gd name="T48" fmla="*/ 36 w 39"/>
                <a:gd name="T49" fmla="*/ 98 h 120"/>
                <a:gd name="T50" fmla="*/ 37 w 39"/>
                <a:gd name="T51" fmla="*/ 93 h 120"/>
                <a:gd name="T52" fmla="*/ 38 w 39"/>
                <a:gd name="T53" fmla="*/ 88 h 120"/>
                <a:gd name="T54" fmla="*/ 38 w 39"/>
                <a:gd name="T55" fmla="*/ 82 h 120"/>
                <a:gd name="T56" fmla="*/ 38 w 39"/>
                <a:gd name="T57" fmla="*/ 76 h 120"/>
                <a:gd name="T58" fmla="*/ 37 w 39"/>
                <a:gd name="T59" fmla="*/ 68 h 120"/>
                <a:gd name="T60" fmla="*/ 35 w 39"/>
                <a:gd name="T61" fmla="*/ 58 h 120"/>
                <a:gd name="T62" fmla="*/ 33 w 39"/>
                <a:gd name="T63" fmla="*/ 50 h 120"/>
                <a:gd name="T64" fmla="*/ 31 w 39"/>
                <a:gd name="T65" fmla="*/ 41 h 120"/>
                <a:gd name="T66" fmla="*/ 28 w 39"/>
                <a:gd name="T67" fmla="*/ 32 h 120"/>
                <a:gd name="T68" fmla="*/ 25 w 39"/>
                <a:gd name="T69" fmla="*/ 24 h 120"/>
                <a:gd name="T70" fmla="*/ 23 w 39"/>
                <a:gd name="T71" fmla="*/ 14 h 120"/>
                <a:gd name="T72" fmla="*/ 21 w 39"/>
                <a:gd name="T73" fmla="*/ 5 h 120"/>
                <a:gd name="T74" fmla="*/ 21 w 39"/>
                <a:gd name="T75" fmla="*/ 4 h 120"/>
                <a:gd name="T76" fmla="*/ 18 w 39"/>
                <a:gd name="T77" fmla="*/ 4 h 120"/>
                <a:gd name="T78" fmla="*/ 16 w 39"/>
                <a:gd name="T79" fmla="*/ 5 h 120"/>
                <a:gd name="T80" fmla="*/ 14 w 39"/>
                <a:gd name="T81" fmla="*/ 5 h 120"/>
                <a:gd name="T82" fmla="*/ 18 w 39"/>
                <a:gd name="T83" fmla="*/ 0 h 1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9"/>
                <a:gd name="T127" fmla="*/ 0 h 120"/>
                <a:gd name="T128" fmla="*/ 39 w 39"/>
                <a:gd name="T129" fmla="*/ 120 h 12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9" h="120">
                  <a:moveTo>
                    <a:pt x="18" y="0"/>
                  </a:moveTo>
                  <a:lnTo>
                    <a:pt x="16" y="3"/>
                  </a:lnTo>
                  <a:lnTo>
                    <a:pt x="12" y="6"/>
                  </a:lnTo>
                  <a:lnTo>
                    <a:pt x="9" y="9"/>
                  </a:lnTo>
                  <a:lnTo>
                    <a:pt x="7" y="11"/>
                  </a:lnTo>
                  <a:lnTo>
                    <a:pt x="5" y="14"/>
                  </a:lnTo>
                  <a:lnTo>
                    <a:pt x="3" y="16"/>
                  </a:lnTo>
                  <a:lnTo>
                    <a:pt x="3" y="19"/>
                  </a:lnTo>
                  <a:lnTo>
                    <a:pt x="1" y="22"/>
                  </a:lnTo>
                  <a:lnTo>
                    <a:pt x="0" y="25"/>
                  </a:lnTo>
                  <a:lnTo>
                    <a:pt x="0" y="28"/>
                  </a:lnTo>
                  <a:lnTo>
                    <a:pt x="0" y="30"/>
                  </a:lnTo>
                  <a:lnTo>
                    <a:pt x="1" y="33"/>
                  </a:lnTo>
                  <a:lnTo>
                    <a:pt x="8" y="44"/>
                  </a:lnTo>
                  <a:lnTo>
                    <a:pt x="13" y="54"/>
                  </a:lnTo>
                  <a:lnTo>
                    <a:pt x="19" y="64"/>
                  </a:lnTo>
                  <a:lnTo>
                    <a:pt x="24" y="74"/>
                  </a:lnTo>
                  <a:lnTo>
                    <a:pt x="29" y="85"/>
                  </a:lnTo>
                  <a:lnTo>
                    <a:pt x="34" y="96"/>
                  </a:lnTo>
                  <a:lnTo>
                    <a:pt x="36" y="107"/>
                  </a:lnTo>
                  <a:lnTo>
                    <a:pt x="38" y="119"/>
                  </a:lnTo>
                  <a:lnTo>
                    <a:pt x="36" y="114"/>
                  </a:lnTo>
                  <a:lnTo>
                    <a:pt x="35" y="109"/>
                  </a:lnTo>
                  <a:lnTo>
                    <a:pt x="35" y="104"/>
                  </a:lnTo>
                  <a:lnTo>
                    <a:pt x="36" y="98"/>
                  </a:lnTo>
                  <a:lnTo>
                    <a:pt x="37" y="93"/>
                  </a:lnTo>
                  <a:lnTo>
                    <a:pt x="38" y="88"/>
                  </a:lnTo>
                  <a:lnTo>
                    <a:pt x="38" y="82"/>
                  </a:lnTo>
                  <a:lnTo>
                    <a:pt x="38" y="76"/>
                  </a:lnTo>
                  <a:lnTo>
                    <a:pt x="37" y="68"/>
                  </a:lnTo>
                  <a:lnTo>
                    <a:pt x="35" y="58"/>
                  </a:lnTo>
                  <a:lnTo>
                    <a:pt x="33" y="50"/>
                  </a:lnTo>
                  <a:lnTo>
                    <a:pt x="31" y="41"/>
                  </a:lnTo>
                  <a:lnTo>
                    <a:pt x="28" y="32"/>
                  </a:lnTo>
                  <a:lnTo>
                    <a:pt x="25" y="24"/>
                  </a:lnTo>
                  <a:lnTo>
                    <a:pt x="23" y="14"/>
                  </a:lnTo>
                  <a:lnTo>
                    <a:pt x="21" y="5"/>
                  </a:lnTo>
                  <a:lnTo>
                    <a:pt x="21" y="4"/>
                  </a:lnTo>
                  <a:lnTo>
                    <a:pt x="18" y="4"/>
                  </a:lnTo>
                  <a:lnTo>
                    <a:pt x="16" y="5"/>
                  </a:lnTo>
                  <a:lnTo>
                    <a:pt x="14" y="5"/>
                  </a:lnTo>
                  <a:lnTo>
                    <a:pt x="18" y="0"/>
                  </a:lnTo>
                </a:path>
              </a:pathLst>
            </a:custGeom>
            <a:solidFill>
              <a:srgbClr val="999999"/>
            </a:solidFill>
            <a:ln w="12700" cap="rnd">
              <a:noFill/>
              <a:round/>
              <a:headEnd/>
              <a:tailEnd/>
            </a:ln>
          </p:spPr>
          <p:txBody>
            <a:bodyPr/>
            <a:lstStyle/>
            <a:p>
              <a:endParaRPr lang="en-US" dirty="0"/>
            </a:p>
          </p:txBody>
        </p:sp>
        <p:sp>
          <p:nvSpPr>
            <p:cNvPr id="48364" name="Freeform 263"/>
            <p:cNvSpPr>
              <a:spLocks/>
            </p:cNvSpPr>
            <p:nvPr/>
          </p:nvSpPr>
          <p:spPr bwMode="auto">
            <a:xfrm>
              <a:off x="1446" y="2070"/>
              <a:ext cx="18" cy="17"/>
            </a:xfrm>
            <a:custGeom>
              <a:avLst/>
              <a:gdLst>
                <a:gd name="T0" fmla="*/ 7 w 18"/>
                <a:gd name="T1" fmla="*/ 16 h 17"/>
                <a:gd name="T2" fmla="*/ 8 w 18"/>
                <a:gd name="T3" fmla="*/ 14 h 17"/>
                <a:gd name="T4" fmla="*/ 10 w 18"/>
                <a:gd name="T5" fmla="*/ 11 h 17"/>
                <a:gd name="T6" fmla="*/ 14 w 18"/>
                <a:gd name="T7" fmla="*/ 8 h 17"/>
                <a:gd name="T8" fmla="*/ 17 w 18"/>
                <a:gd name="T9" fmla="*/ 4 h 17"/>
                <a:gd name="T10" fmla="*/ 10 w 18"/>
                <a:gd name="T11" fmla="*/ 0 h 17"/>
                <a:gd name="T12" fmla="*/ 8 w 18"/>
                <a:gd name="T13" fmla="*/ 2 h 17"/>
                <a:gd name="T14" fmla="*/ 6 w 18"/>
                <a:gd name="T15" fmla="*/ 4 h 17"/>
                <a:gd name="T16" fmla="*/ 3 w 18"/>
                <a:gd name="T17" fmla="*/ 7 h 17"/>
                <a:gd name="T18" fmla="*/ 0 w 18"/>
                <a:gd name="T19" fmla="*/ 11 h 17"/>
                <a:gd name="T20" fmla="*/ 7 w 18"/>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7" y="16"/>
                  </a:moveTo>
                  <a:lnTo>
                    <a:pt x="8" y="14"/>
                  </a:lnTo>
                  <a:lnTo>
                    <a:pt x="10" y="11"/>
                  </a:lnTo>
                  <a:lnTo>
                    <a:pt x="14" y="8"/>
                  </a:lnTo>
                  <a:lnTo>
                    <a:pt x="17" y="4"/>
                  </a:lnTo>
                  <a:lnTo>
                    <a:pt x="10" y="0"/>
                  </a:lnTo>
                  <a:lnTo>
                    <a:pt x="8" y="2"/>
                  </a:lnTo>
                  <a:lnTo>
                    <a:pt x="6" y="4"/>
                  </a:lnTo>
                  <a:lnTo>
                    <a:pt x="3" y="7"/>
                  </a:lnTo>
                  <a:lnTo>
                    <a:pt x="0" y="11"/>
                  </a:lnTo>
                  <a:lnTo>
                    <a:pt x="7" y="16"/>
                  </a:lnTo>
                </a:path>
              </a:pathLst>
            </a:custGeom>
            <a:solidFill>
              <a:srgbClr val="4F4F4F"/>
            </a:solidFill>
            <a:ln w="12700" cap="rnd">
              <a:noFill/>
              <a:round/>
              <a:headEnd/>
              <a:tailEnd/>
            </a:ln>
          </p:spPr>
          <p:txBody>
            <a:bodyPr/>
            <a:lstStyle/>
            <a:p>
              <a:endParaRPr lang="en-US" dirty="0"/>
            </a:p>
          </p:txBody>
        </p:sp>
        <p:sp>
          <p:nvSpPr>
            <p:cNvPr id="48365" name="Freeform 264"/>
            <p:cNvSpPr>
              <a:spLocks/>
            </p:cNvSpPr>
            <p:nvPr/>
          </p:nvSpPr>
          <p:spPr bwMode="auto">
            <a:xfrm>
              <a:off x="1437" y="2083"/>
              <a:ext cx="17" cy="23"/>
            </a:xfrm>
            <a:custGeom>
              <a:avLst/>
              <a:gdLst>
                <a:gd name="T0" fmla="*/ 10 w 17"/>
                <a:gd name="T1" fmla="*/ 17 h 23"/>
                <a:gd name="T2" fmla="*/ 9 w 17"/>
                <a:gd name="T3" fmla="*/ 17 h 23"/>
                <a:gd name="T4" fmla="*/ 9 w 17"/>
                <a:gd name="T5" fmla="*/ 15 h 23"/>
                <a:gd name="T6" fmla="*/ 9 w 17"/>
                <a:gd name="T7" fmla="*/ 14 h 23"/>
                <a:gd name="T8" fmla="*/ 10 w 17"/>
                <a:gd name="T9" fmla="*/ 13 h 23"/>
                <a:gd name="T10" fmla="*/ 12 w 17"/>
                <a:gd name="T11" fmla="*/ 10 h 23"/>
                <a:gd name="T12" fmla="*/ 13 w 17"/>
                <a:gd name="T13" fmla="*/ 8 h 23"/>
                <a:gd name="T14" fmla="*/ 14 w 17"/>
                <a:gd name="T15" fmla="*/ 6 h 23"/>
                <a:gd name="T16" fmla="*/ 16 w 17"/>
                <a:gd name="T17" fmla="*/ 3 h 23"/>
                <a:gd name="T18" fmla="*/ 8 w 17"/>
                <a:gd name="T19" fmla="*/ 0 h 23"/>
                <a:gd name="T20" fmla="*/ 6 w 17"/>
                <a:gd name="T21" fmla="*/ 2 h 23"/>
                <a:gd name="T22" fmla="*/ 5 w 17"/>
                <a:gd name="T23" fmla="*/ 4 h 23"/>
                <a:gd name="T24" fmla="*/ 4 w 17"/>
                <a:gd name="T25" fmla="*/ 6 h 23"/>
                <a:gd name="T26" fmla="*/ 1 w 17"/>
                <a:gd name="T27" fmla="*/ 9 h 23"/>
                <a:gd name="T28" fmla="*/ 0 w 17"/>
                <a:gd name="T29" fmla="*/ 12 h 23"/>
                <a:gd name="T30" fmla="*/ 0 w 17"/>
                <a:gd name="T31" fmla="*/ 15 h 23"/>
                <a:gd name="T32" fmla="*/ 0 w 17"/>
                <a:gd name="T33" fmla="*/ 19 h 23"/>
                <a:gd name="T34" fmla="*/ 1 w 17"/>
                <a:gd name="T35" fmla="*/ 22 h 23"/>
                <a:gd name="T36" fmla="*/ 10 w 17"/>
                <a:gd name="T37" fmla="*/ 17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3"/>
                <a:gd name="T59" fmla="*/ 17 w 17"/>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3">
                  <a:moveTo>
                    <a:pt x="10" y="17"/>
                  </a:moveTo>
                  <a:lnTo>
                    <a:pt x="9" y="17"/>
                  </a:lnTo>
                  <a:lnTo>
                    <a:pt x="9" y="15"/>
                  </a:lnTo>
                  <a:lnTo>
                    <a:pt x="9" y="14"/>
                  </a:lnTo>
                  <a:lnTo>
                    <a:pt x="10" y="13"/>
                  </a:lnTo>
                  <a:lnTo>
                    <a:pt x="12" y="10"/>
                  </a:lnTo>
                  <a:lnTo>
                    <a:pt x="13" y="8"/>
                  </a:lnTo>
                  <a:lnTo>
                    <a:pt x="14" y="6"/>
                  </a:lnTo>
                  <a:lnTo>
                    <a:pt x="16" y="3"/>
                  </a:lnTo>
                  <a:lnTo>
                    <a:pt x="8" y="0"/>
                  </a:lnTo>
                  <a:lnTo>
                    <a:pt x="6" y="2"/>
                  </a:lnTo>
                  <a:lnTo>
                    <a:pt x="5" y="4"/>
                  </a:lnTo>
                  <a:lnTo>
                    <a:pt x="4" y="6"/>
                  </a:lnTo>
                  <a:lnTo>
                    <a:pt x="1" y="9"/>
                  </a:lnTo>
                  <a:lnTo>
                    <a:pt x="0" y="12"/>
                  </a:lnTo>
                  <a:lnTo>
                    <a:pt x="0" y="15"/>
                  </a:lnTo>
                  <a:lnTo>
                    <a:pt x="0" y="19"/>
                  </a:lnTo>
                  <a:lnTo>
                    <a:pt x="1" y="22"/>
                  </a:lnTo>
                  <a:lnTo>
                    <a:pt x="10" y="17"/>
                  </a:lnTo>
                </a:path>
              </a:pathLst>
            </a:custGeom>
            <a:solidFill>
              <a:srgbClr val="4F4F4F"/>
            </a:solidFill>
            <a:ln w="12700" cap="rnd">
              <a:noFill/>
              <a:round/>
              <a:headEnd/>
              <a:tailEnd/>
            </a:ln>
          </p:spPr>
          <p:txBody>
            <a:bodyPr/>
            <a:lstStyle/>
            <a:p>
              <a:endParaRPr lang="en-US" dirty="0"/>
            </a:p>
          </p:txBody>
        </p:sp>
        <p:sp>
          <p:nvSpPr>
            <p:cNvPr id="48366" name="Freeform 265"/>
            <p:cNvSpPr>
              <a:spLocks/>
            </p:cNvSpPr>
            <p:nvPr/>
          </p:nvSpPr>
          <p:spPr bwMode="auto">
            <a:xfrm>
              <a:off x="1439" y="2105"/>
              <a:ext cx="48" cy="93"/>
            </a:xfrm>
            <a:custGeom>
              <a:avLst/>
              <a:gdLst>
                <a:gd name="T0" fmla="*/ 43 w 48"/>
                <a:gd name="T1" fmla="*/ 83 h 93"/>
                <a:gd name="T2" fmla="*/ 47 w 48"/>
                <a:gd name="T3" fmla="*/ 87 h 93"/>
                <a:gd name="T4" fmla="*/ 46 w 48"/>
                <a:gd name="T5" fmla="*/ 75 h 93"/>
                <a:gd name="T6" fmla="*/ 43 w 48"/>
                <a:gd name="T7" fmla="*/ 63 h 93"/>
                <a:gd name="T8" fmla="*/ 38 w 48"/>
                <a:gd name="T9" fmla="*/ 51 h 93"/>
                <a:gd name="T10" fmla="*/ 33 w 48"/>
                <a:gd name="T11" fmla="*/ 40 h 93"/>
                <a:gd name="T12" fmla="*/ 27 w 48"/>
                <a:gd name="T13" fmla="*/ 30 h 93"/>
                <a:gd name="T14" fmla="*/ 21 w 48"/>
                <a:gd name="T15" fmla="*/ 21 h 93"/>
                <a:gd name="T16" fmla="*/ 14 w 48"/>
                <a:gd name="T17" fmla="*/ 10 h 93"/>
                <a:gd name="T18" fmla="*/ 9 w 48"/>
                <a:gd name="T19" fmla="*/ 0 h 93"/>
                <a:gd name="T20" fmla="*/ 0 w 48"/>
                <a:gd name="T21" fmla="*/ 6 h 93"/>
                <a:gd name="T22" fmla="*/ 7 w 48"/>
                <a:gd name="T23" fmla="*/ 16 h 93"/>
                <a:gd name="T24" fmla="*/ 12 w 48"/>
                <a:gd name="T25" fmla="*/ 26 h 93"/>
                <a:gd name="T26" fmla="*/ 19 w 48"/>
                <a:gd name="T27" fmla="*/ 36 h 93"/>
                <a:gd name="T28" fmla="*/ 25 w 48"/>
                <a:gd name="T29" fmla="*/ 45 h 93"/>
                <a:gd name="T30" fmla="*/ 29 w 48"/>
                <a:gd name="T31" fmla="*/ 55 h 93"/>
                <a:gd name="T32" fmla="*/ 33 w 48"/>
                <a:gd name="T33" fmla="*/ 66 h 93"/>
                <a:gd name="T34" fmla="*/ 35 w 48"/>
                <a:gd name="T35" fmla="*/ 76 h 93"/>
                <a:gd name="T36" fmla="*/ 37 w 48"/>
                <a:gd name="T37" fmla="*/ 87 h 93"/>
                <a:gd name="T38" fmla="*/ 43 w 48"/>
                <a:gd name="T39" fmla="*/ 92 h 93"/>
                <a:gd name="T40" fmla="*/ 43 w 48"/>
                <a:gd name="T41" fmla="*/ 83 h 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93"/>
                <a:gd name="T65" fmla="*/ 48 w 48"/>
                <a:gd name="T66" fmla="*/ 93 h 9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93">
                  <a:moveTo>
                    <a:pt x="43" y="83"/>
                  </a:moveTo>
                  <a:lnTo>
                    <a:pt x="47" y="87"/>
                  </a:lnTo>
                  <a:lnTo>
                    <a:pt x="46" y="75"/>
                  </a:lnTo>
                  <a:lnTo>
                    <a:pt x="43" y="63"/>
                  </a:lnTo>
                  <a:lnTo>
                    <a:pt x="38" y="51"/>
                  </a:lnTo>
                  <a:lnTo>
                    <a:pt x="33" y="40"/>
                  </a:lnTo>
                  <a:lnTo>
                    <a:pt x="27" y="30"/>
                  </a:lnTo>
                  <a:lnTo>
                    <a:pt x="21" y="21"/>
                  </a:lnTo>
                  <a:lnTo>
                    <a:pt x="14" y="10"/>
                  </a:lnTo>
                  <a:lnTo>
                    <a:pt x="9" y="0"/>
                  </a:lnTo>
                  <a:lnTo>
                    <a:pt x="0" y="6"/>
                  </a:lnTo>
                  <a:lnTo>
                    <a:pt x="7" y="16"/>
                  </a:lnTo>
                  <a:lnTo>
                    <a:pt x="12" y="26"/>
                  </a:lnTo>
                  <a:lnTo>
                    <a:pt x="19" y="36"/>
                  </a:lnTo>
                  <a:lnTo>
                    <a:pt x="25" y="45"/>
                  </a:lnTo>
                  <a:lnTo>
                    <a:pt x="29" y="55"/>
                  </a:lnTo>
                  <a:lnTo>
                    <a:pt x="33" y="66"/>
                  </a:lnTo>
                  <a:lnTo>
                    <a:pt x="35" y="76"/>
                  </a:lnTo>
                  <a:lnTo>
                    <a:pt x="37" y="87"/>
                  </a:lnTo>
                  <a:lnTo>
                    <a:pt x="43" y="92"/>
                  </a:lnTo>
                  <a:lnTo>
                    <a:pt x="43" y="83"/>
                  </a:lnTo>
                </a:path>
              </a:pathLst>
            </a:custGeom>
            <a:solidFill>
              <a:srgbClr val="4F4F4F"/>
            </a:solidFill>
            <a:ln w="12700" cap="rnd">
              <a:noFill/>
              <a:round/>
              <a:headEnd/>
              <a:tailEnd/>
            </a:ln>
          </p:spPr>
          <p:txBody>
            <a:bodyPr/>
            <a:lstStyle/>
            <a:p>
              <a:endParaRPr lang="en-US" dirty="0"/>
            </a:p>
          </p:txBody>
        </p:sp>
        <p:sp>
          <p:nvSpPr>
            <p:cNvPr id="48367" name="Freeform 266"/>
            <p:cNvSpPr>
              <a:spLocks/>
            </p:cNvSpPr>
            <p:nvPr/>
          </p:nvSpPr>
          <p:spPr bwMode="auto">
            <a:xfrm>
              <a:off x="1482" y="2193"/>
              <a:ext cx="17" cy="17"/>
            </a:xfrm>
            <a:custGeom>
              <a:avLst/>
              <a:gdLst>
                <a:gd name="T0" fmla="*/ 0 w 17"/>
                <a:gd name="T1" fmla="*/ 12 h 17"/>
                <a:gd name="T2" fmla="*/ 10 w 17"/>
                <a:gd name="T3" fmla="*/ 16 h 17"/>
                <a:gd name="T4" fmla="*/ 10 w 17"/>
                <a:gd name="T5" fmla="*/ 0 h 17"/>
                <a:gd name="T6" fmla="*/ 10 w 17"/>
                <a:gd name="T7" fmla="*/ 16 h 17"/>
                <a:gd name="T8" fmla="*/ 10 w 17"/>
                <a:gd name="T9" fmla="*/ 0 h 17"/>
                <a:gd name="T10" fmla="*/ 16 w 17"/>
                <a:gd name="T11" fmla="*/ 4 h 17"/>
                <a:gd name="T12" fmla="*/ 0 w 17"/>
                <a:gd name="T13" fmla="*/ 12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0" y="12"/>
                  </a:moveTo>
                  <a:lnTo>
                    <a:pt x="10" y="16"/>
                  </a:lnTo>
                  <a:lnTo>
                    <a:pt x="10" y="0"/>
                  </a:lnTo>
                  <a:lnTo>
                    <a:pt x="10" y="16"/>
                  </a:lnTo>
                  <a:lnTo>
                    <a:pt x="10" y="0"/>
                  </a:lnTo>
                  <a:lnTo>
                    <a:pt x="16" y="4"/>
                  </a:lnTo>
                  <a:lnTo>
                    <a:pt x="0" y="12"/>
                  </a:lnTo>
                </a:path>
              </a:pathLst>
            </a:custGeom>
            <a:solidFill>
              <a:srgbClr val="4F4F4F"/>
            </a:solidFill>
            <a:ln w="12700" cap="rnd">
              <a:noFill/>
              <a:round/>
              <a:headEnd/>
              <a:tailEnd/>
            </a:ln>
          </p:spPr>
          <p:txBody>
            <a:bodyPr/>
            <a:lstStyle/>
            <a:p>
              <a:endParaRPr lang="en-US" dirty="0"/>
            </a:p>
          </p:txBody>
        </p:sp>
        <p:sp>
          <p:nvSpPr>
            <p:cNvPr id="48368" name="Freeform 267"/>
            <p:cNvSpPr>
              <a:spLocks/>
            </p:cNvSpPr>
            <p:nvPr/>
          </p:nvSpPr>
          <p:spPr bwMode="auto">
            <a:xfrm>
              <a:off x="1479" y="2153"/>
              <a:ext cx="17" cy="42"/>
            </a:xfrm>
            <a:custGeom>
              <a:avLst/>
              <a:gdLst>
                <a:gd name="T0" fmla="*/ 4 w 17"/>
                <a:gd name="T1" fmla="*/ 1 h 42"/>
                <a:gd name="T2" fmla="*/ 4 w 17"/>
                <a:gd name="T3" fmla="*/ 5 h 42"/>
                <a:gd name="T4" fmla="*/ 4 w 17"/>
                <a:gd name="T5" fmla="*/ 10 h 42"/>
                <a:gd name="T6" fmla="*/ 2 w 17"/>
                <a:gd name="T7" fmla="*/ 15 h 42"/>
                <a:gd name="T8" fmla="*/ 0 w 17"/>
                <a:gd name="T9" fmla="*/ 19 h 42"/>
                <a:gd name="T10" fmla="*/ 0 w 17"/>
                <a:gd name="T11" fmla="*/ 25 h 42"/>
                <a:gd name="T12" fmla="*/ 0 w 17"/>
                <a:gd name="T13" fmla="*/ 30 h 42"/>
                <a:gd name="T14" fmla="*/ 0 w 17"/>
                <a:gd name="T15" fmla="*/ 36 h 42"/>
                <a:gd name="T16" fmla="*/ 4 w 17"/>
                <a:gd name="T17" fmla="*/ 41 h 42"/>
                <a:gd name="T18" fmla="*/ 14 w 17"/>
                <a:gd name="T19" fmla="*/ 38 h 42"/>
                <a:gd name="T20" fmla="*/ 14 w 17"/>
                <a:gd name="T21" fmla="*/ 34 h 42"/>
                <a:gd name="T22" fmla="*/ 12 w 17"/>
                <a:gd name="T23" fmla="*/ 30 h 42"/>
                <a:gd name="T24" fmla="*/ 12 w 17"/>
                <a:gd name="T25" fmla="*/ 25 h 42"/>
                <a:gd name="T26" fmla="*/ 14 w 17"/>
                <a:gd name="T27" fmla="*/ 21 h 42"/>
                <a:gd name="T28" fmla="*/ 14 w 17"/>
                <a:gd name="T29" fmla="*/ 16 h 42"/>
                <a:gd name="T30" fmla="*/ 16 w 17"/>
                <a:gd name="T31" fmla="*/ 10 h 42"/>
                <a:gd name="T32" fmla="*/ 16 w 17"/>
                <a:gd name="T33" fmla="*/ 5 h 42"/>
                <a:gd name="T34" fmla="*/ 16 w 17"/>
                <a:gd name="T35" fmla="*/ 0 h 42"/>
                <a:gd name="T36" fmla="*/ 4 w 17"/>
                <a:gd name="T37" fmla="*/ 1 h 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42"/>
                <a:gd name="T59" fmla="*/ 17 w 17"/>
                <a:gd name="T60" fmla="*/ 42 h 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42">
                  <a:moveTo>
                    <a:pt x="4" y="1"/>
                  </a:moveTo>
                  <a:lnTo>
                    <a:pt x="4" y="5"/>
                  </a:lnTo>
                  <a:lnTo>
                    <a:pt x="4" y="10"/>
                  </a:lnTo>
                  <a:lnTo>
                    <a:pt x="2" y="15"/>
                  </a:lnTo>
                  <a:lnTo>
                    <a:pt x="0" y="19"/>
                  </a:lnTo>
                  <a:lnTo>
                    <a:pt x="0" y="25"/>
                  </a:lnTo>
                  <a:lnTo>
                    <a:pt x="0" y="30"/>
                  </a:lnTo>
                  <a:lnTo>
                    <a:pt x="0" y="36"/>
                  </a:lnTo>
                  <a:lnTo>
                    <a:pt x="4" y="41"/>
                  </a:lnTo>
                  <a:lnTo>
                    <a:pt x="14" y="38"/>
                  </a:lnTo>
                  <a:lnTo>
                    <a:pt x="14" y="34"/>
                  </a:lnTo>
                  <a:lnTo>
                    <a:pt x="12" y="30"/>
                  </a:lnTo>
                  <a:lnTo>
                    <a:pt x="12" y="25"/>
                  </a:lnTo>
                  <a:lnTo>
                    <a:pt x="14" y="21"/>
                  </a:lnTo>
                  <a:lnTo>
                    <a:pt x="14" y="16"/>
                  </a:lnTo>
                  <a:lnTo>
                    <a:pt x="16" y="10"/>
                  </a:lnTo>
                  <a:lnTo>
                    <a:pt x="16" y="5"/>
                  </a:lnTo>
                  <a:lnTo>
                    <a:pt x="16" y="0"/>
                  </a:lnTo>
                  <a:lnTo>
                    <a:pt x="4" y="1"/>
                  </a:lnTo>
                </a:path>
              </a:pathLst>
            </a:custGeom>
            <a:solidFill>
              <a:srgbClr val="4F4F4F"/>
            </a:solidFill>
            <a:ln w="12700" cap="rnd">
              <a:noFill/>
              <a:round/>
              <a:headEnd/>
              <a:tailEnd/>
            </a:ln>
          </p:spPr>
          <p:txBody>
            <a:bodyPr/>
            <a:lstStyle/>
            <a:p>
              <a:endParaRPr lang="en-US" dirty="0"/>
            </a:p>
          </p:txBody>
        </p:sp>
        <p:sp>
          <p:nvSpPr>
            <p:cNvPr id="48369" name="Freeform 268"/>
            <p:cNvSpPr>
              <a:spLocks/>
            </p:cNvSpPr>
            <p:nvPr/>
          </p:nvSpPr>
          <p:spPr bwMode="auto">
            <a:xfrm>
              <a:off x="1462" y="2078"/>
              <a:ext cx="26" cy="71"/>
            </a:xfrm>
            <a:custGeom>
              <a:avLst/>
              <a:gdLst>
                <a:gd name="T0" fmla="*/ 0 w 26"/>
                <a:gd name="T1" fmla="*/ 1 h 71"/>
                <a:gd name="T2" fmla="*/ 2 w 26"/>
                <a:gd name="T3" fmla="*/ 11 h 71"/>
                <a:gd name="T4" fmla="*/ 4 w 26"/>
                <a:gd name="T5" fmla="*/ 19 h 71"/>
                <a:gd name="T6" fmla="*/ 6 w 26"/>
                <a:gd name="T7" fmla="*/ 28 h 71"/>
                <a:gd name="T8" fmla="*/ 9 w 26"/>
                <a:gd name="T9" fmla="*/ 36 h 71"/>
                <a:gd name="T10" fmla="*/ 10 w 26"/>
                <a:gd name="T11" fmla="*/ 45 h 71"/>
                <a:gd name="T12" fmla="*/ 13 w 26"/>
                <a:gd name="T13" fmla="*/ 53 h 71"/>
                <a:gd name="T14" fmla="*/ 15 w 26"/>
                <a:gd name="T15" fmla="*/ 62 h 71"/>
                <a:gd name="T16" fmla="*/ 16 w 26"/>
                <a:gd name="T17" fmla="*/ 70 h 71"/>
                <a:gd name="T18" fmla="*/ 25 w 26"/>
                <a:gd name="T19" fmla="*/ 69 h 71"/>
                <a:gd name="T20" fmla="*/ 23 w 26"/>
                <a:gd name="T21" fmla="*/ 60 h 71"/>
                <a:gd name="T22" fmla="*/ 22 w 26"/>
                <a:gd name="T23" fmla="*/ 51 h 71"/>
                <a:gd name="T24" fmla="*/ 20 w 26"/>
                <a:gd name="T25" fmla="*/ 42 h 71"/>
                <a:gd name="T26" fmla="*/ 18 w 26"/>
                <a:gd name="T27" fmla="*/ 33 h 71"/>
                <a:gd name="T28" fmla="*/ 15 w 26"/>
                <a:gd name="T29" fmla="*/ 25 h 71"/>
                <a:gd name="T30" fmla="*/ 13 w 26"/>
                <a:gd name="T31" fmla="*/ 17 h 71"/>
                <a:gd name="T32" fmla="*/ 10 w 26"/>
                <a:gd name="T33" fmla="*/ 8 h 71"/>
                <a:gd name="T34" fmla="*/ 9 w 26"/>
                <a:gd name="T35" fmla="*/ 0 h 71"/>
                <a:gd name="T36" fmla="*/ 0 w 26"/>
                <a:gd name="T37" fmla="*/ 1 h 7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71"/>
                <a:gd name="T59" fmla="*/ 26 w 26"/>
                <a:gd name="T60" fmla="*/ 71 h 7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71">
                  <a:moveTo>
                    <a:pt x="0" y="1"/>
                  </a:moveTo>
                  <a:lnTo>
                    <a:pt x="2" y="11"/>
                  </a:lnTo>
                  <a:lnTo>
                    <a:pt x="4" y="19"/>
                  </a:lnTo>
                  <a:lnTo>
                    <a:pt x="6" y="28"/>
                  </a:lnTo>
                  <a:lnTo>
                    <a:pt x="9" y="36"/>
                  </a:lnTo>
                  <a:lnTo>
                    <a:pt x="10" y="45"/>
                  </a:lnTo>
                  <a:lnTo>
                    <a:pt x="13" y="53"/>
                  </a:lnTo>
                  <a:lnTo>
                    <a:pt x="15" y="62"/>
                  </a:lnTo>
                  <a:lnTo>
                    <a:pt x="16" y="70"/>
                  </a:lnTo>
                  <a:lnTo>
                    <a:pt x="25" y="69"/>
                  </a:lnTo>
                  <a:lnTo>
                    <a:pt x="23" y="60"/>
                  </a:lnTo>
                  <a:lnTo>
                    <a:pt x="22" y="51"/>
                  </a:lnTo>
                  <a:lnTo>
                    <a:pt x="20" y="42"/>
                  </a:lnTo>
                  <a:lnTo>
                    <a:pt x="18" y="33"/>
                  </a:lnTo>
                  <a:lnTo>
                    <a:pt x="15" y="25"/>
                  </a:lnTo>
                  <a:lnTo>
                    <a:pt x="13" y="17"/>
                  </a:lnTo>
                  <a:lnTo>
                    <a:pt x="10" y="8"/>
                  </a:lnTo>
                  <a:lnTo>
                    <a:pt x="9" y="0"/>
                  </a:lnTo>
                  <a:lnTo>
                    <a:pt x="0" y="1"/>
                  </a:lnTo>
                </a:path>
              </a:pathLst>
            </a:custGeom>
            <a:solidFill>
              <a:srgbClr val="4F4F4F"/>
            </a:solidFill>
            <a:ln w="12700" cap="rnd">
              <a:noFill/>
              <a:round/>
              <a:headEnd/>
              <a:tailEnd/>
            </a:ln>
          </p:spPr>
          <p:txBody>
            <a:bodyPr/>
            <a:lstStyle/>
            <a:p>
              <a:endParaRPr lang="en-US" dirty="0"/>
            </a:p>
          </p:txBody>
        </p:sp>
        <p:sp>
          <p:nvSpPr>
            <p:cNvPr id="48370" name="Freeform 269"/>
            <p:cNvSpPr>
              <a:spLocks/>
            </p:cNvSpPr>
            <p:nvPr/>
          </p:nvSpPr>
          <p:spPr bwMode="auto">
            <a:xfrm>
              <a:off x="1458" y="2072"/>
              <a:ext cx="17" cy="17"/>
            </a:xfrm>
            <a:custGeom>
              <a:avLst/>
              <a:gdLst>
                <a:gd name="T0" fmla="*/ 3 w 17"/>
                <a:gd name="T1" fmla="*/ 16 h 17"/>
                <a:gd name="T2" fmla="*/ 5 w 17"/>
                <a:gd name="T3" fmla="*/ 16 h 17"/>
                <a:gd name="T4" fmla="*/ 7 w 17"/>
                <a:gd name="T5" fmla="*/ 13 h 17"/>
                <a:gd name="T6" fmla="*/ 3 w 17"/>
                <a:gd name="T7" fmla="*/ 10 h 17"/>
                <a:gd name="T8" fmla="*/ 16 w 17"/>
                <a:gd name="T9" fmla="*/ 8 h 17"/>
                <a:gd name="T10" fmla="*/ 12 w 17"/>
                <a:gd name="T11" fmla="*/ 2 h 17"/>
                <a:gd name="T12" fmla="*/ 5 w 17"/>
                <a:gd name="T13" fmla="*/ 0 h 17"/>
                <a:gd name="T14" fmla="*/ 1 w 17"/>
                <a:gd name="T15" fmla="*/ 2 h 17"/>
                <a:gd name="T16" fmla="*/ 0 w 17"/>
                <a:gd name="T17" fmla="*/ 2 h 17"/>
                <a:gd name="T18" fmla="*/ 3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3" y="16"/>
                  </a:moveTo>
                  <a:lnTo>
                    <a:pt x="5" y="16"/>
                  </a:lnTo>
                  <a:lnTo>
                    <a:pt x="7" y="13"/>
                  </a:lnTo>
                  <a:lnTo>
                    <a:pt x="3" y="10"/>
                  </a:lnTo>
                  <a:lnTo>
                    <a:pt x="16" y="8"/>
                  </a:lnTo>
                  <a:lnTo>
                    <a:pt x="12" y="2"/>
                  </a:lnTo>
                  <a:lnTo>
                    <a:pt x="5" y="0"/>
                  </a:lnTo>
                  <a:lnTo>
                    <a:pt x="1" y="2"/>
                  </a:lnTo>
                  <a:lnTo>
                    <a:pt x="0" y="2"/>
                  </a:lnTo>
                  <a:lnTo>
                    <a:pt x="3" y="16"/>
                  </a:lnTo>
                </a:path>
              </a:pathLst>
            </a:custGeom>
            <a:solidFill>
              <a:srgbClr val="4F4F4F"/>
            </a:solidFill>
            <a:ln w="12700" cap="rnd">
              <a:noFill/>
              <a:round/>
              <a:headEnd/>
              <a:tailEnd/>
            </a:ln>
          </p:spPr>
          <p:txBody>
            <a:bodyPr/>
            <a:lstStyle/>
            <a:p>
              <a:endParaRPr lang="en-US" dirty="0"/>
            </a:p>
          </p:txBody>
        </p:sp>
        <p:sp>
          <p:nvSpPr>
            <p:cNvPr id="48371" name="Freeform 270"/>
            <p:cNvSpPr>
              <a:spLocks/>
            </p:cNvSpPr>
            <p:nvPr/>
          </p:nvSpPr>
          <p:spPr bwMode="auto">
            <a:xfrm>
              <a:off x="1348" y="2109"/>
              <a:ext cx="180" cy="314"/>
            </a:xfrm>
            <a:custGeom>
              <a:avLst/>
              <a:gdLst>
                <a:gd name="T0" fmla="*/ 65 w 180"/>
                <a:gd name="T1" fmla="*/ 13 h 314"/>
                <a:gd name="T2" fmla="*/ 57 w 180"/>
                <a:gd name="T3" fmla="*/ 5 h 314"/>
                <a:gd name="T4" fmla="*/ 53 w 180"/>
                <a:gd name="T5" fmla="*/ 1 h 314"/>
                <a:gd name="T6" fmla="*/ 30 w 180"/>
                <a:gd name="T7" fmla="*/ 4 h 314"/>
                <a:gd name="T8" fmla="*/ 7 w 180"/>
                <a:gd name="T9" fmla="*/ 19 h 314"/>
                <a:gd name="T10" fmla="*/ 0 w 180"/>
                <a:gd name="T11" fmla="*/ 34 h 314"/>
                <a:gd name="T12" fmla="*/ 6 w 180"/>
                <a:gd name="T13" fmla="*/ 51 h 314"/>
                <a:gd name="T14" fmla="*/ 14 w 180"/>
                <a:gd name="T15" fmla="*/ 67 h 314"/>
                <a:gd name="T16" fmla="*/ 23 w 180"/>
                <a:gd name="T17" fmla="*/ 86 h 314"/>
                <a:gd name="T18" fmla="*/ 30 w 180"/>
                <a:gd name="T19" fmla="*/ 111 h 314"/>
                <a:gd name="T20" fmla="*/ 33 w 180"/>
                <a:gd name="T21" fmla="*/ 123 h 314"/>
                <a:gd name="T22" fmla="*/ 31 w 180"/>
                <a:gd name="T23" fmla="*/ 148 h 314"/>
                <a:gd name="T24" fmla="*/ 25 w 180"/>
                <a:gd name="T25" fmla="*/ 172 h 314"/>
                <a:gd name="T26" fmla="*/ 24 w 180"/>
                <a:gd name="T27" fmla="*/ 195 h 314"/>
                <a:gd name="T28" fmla="*/ 26 w 180"/>
                <a:gd name="T29" fmla="*/ 214 h 314"/>
                <a:gd name="T30" fmla="*/ 30 w 180"/>
                <a:gd name="T31" fmla="*/ 234 h 314"/>
                <a:gd name="T32" fmla="*/ 35 w 180"/>
                <a:gd name="T33" fmla="*/ 246 h 314"/>
                <a:gd name="T34" fmla="*/ 41 w 180"/>
                <a:gd name="T35" fmla="*/ 256 h 314"/>
                <a:gd name="T36" fmla="*/ 41 w 180"/>
                <a:gd name="T37" fmla="*/ 266 h 314"/>
                <a:gd name="T38" fmla="*/ 50 w 180"/>
                <a:gd name="T39" fmla="*/ 281 h 314"/>
                <a:gd name="T40" fmla="*/ 54 w 180"/>
                <a:gd name="T41" fmla="*/ 297 h 314"/>
                <a:gd name="T42" fmla="*/ 60 w 180"/>
                <a:gd name="T43" fmla="*/ 309 h 314"/>
                <a:gd name="T44" fmla="*/ 71 w 180"/>
                <a:gd name="T45" fmla="*/ 311 h 314"/>
                <a:gd name="T46" fmla="*/ 80 w 180"/>
                <a:gd name="T47" fmla="*/ 313 h 314"/>
                <a:gd name="T48" fmla="*/ 90 w 180"/>
                <a:gd name="T49" fmla="*/ 304 h 314"/>
                <a:gd name="T50" fmla="*/ 99 w 180"/>
                <a:gd name="T51" fmla="*/ 291 h 314"/>
                <a:gd name="T52" fmla="*/ 107 w 180"/>
                <a:gd name="T53" fmla="*/ 279 h 314"/>
                <a:gd name="T54" fmla="*/ 108 w 180"/>
                <a:gd name="T55" fmla="*/ 267 h 314"/>
                <a:gd name="T56" fmla="*/ 104 w 180"/>
                <a:gd name="T57" fmla="*/ 255 h 314"/>
                <a:gd name="T58" fmla="*/ 101 w 180"/>
                <a:gd name="T59" fmla="*/ 238 h 314"/>
                <a:gd name="T60" fmla="*/ 84 w 180"/>
                <a:gd name="T61" fmla="*/ 214 h 314"/>
                <a:gd name="T62" fmla="*/ 69 w 180"/>
                <a:gd name="T63" fmla="*/ 189 h 314"/>
                <a:gd name="T64" fmla="*/ 63 w 180"/>
                <a:gd name="T65" fmla="*/ 174 h 314"/>
                <a:gd name="T66" fmla="*/ 62 w 180"/>
                <a:gd name="T67" fmla="*/ 162 h 314"/>
                <a:gd name="T68" fmla="*/ 70 w 180"/>
                <a:gd name="T69" fmla="*/ 159 h 314"/>
                <a:gd name="T70" fmla="*/ 98 w 180"/>
                <a:gd name="T71" fmla="*/ 183 h 314"/>
                <a:gd name="T72" fmla="*/ 111 w 180"/>
                <a:gd name="T73" fmla="*/ 219 h 314"/>
                <a:gd name="T74" fmla="*/ 129 w 180"/>
                <a:gd name="T75" fmla="*/ 241 h 314"/>
                <a:gd name="T76" fmla="*/ 152 w 180"/>
                <a:gd name="T77" fmla="*/ 225 h 314"/>
                <a:gd name="T78" fmla="*/ 172 w 180"/>
                <a:gd name="T79" fmla="*/ 199 h 314"/>
                <a:gd name="T80" fmla="*/ 179 w 180"/>
                <a:gd name="T81" fmla="*/ 184 h 314"/>
                <a:gd name="T82" fmla="*/ 170 w 180"/>
                <a:gd name="T83" fmla="*/ 174 h 314"/>
                <a:gd name="T84" fmla="*/ 152 w 180"/>
                <a:gd name="T85" fmla="*/ 162 h 314"/>
                <a:gd name="T86" fmla="*/ 136 w 180"/>
                <a:gd name="T87" fmla="*/ 150 h 314"/>
                <a:gd name="T88" fmla="*/ 127 w 180"/>
                <a:gd name="T89" fmla="*/ 126 h 314"/>
                <a:gd name="T90" fmla="*/ 119 w 180"/>
                <a:gd name="T91" fmla="*/ 99 h 314"/>
                <a:gd name="T92" fmla="*/ 106 w 180"/>
                <a:gd name="T93" fmla="*/ 72 h 314"/>
                <a:gd name="T94" fmla="*/ 91 w 180"/>
                <a:gd name="T95" fmla="*/ 54 h 314"/>
                <a:gd name="T96" fmla="*/ 74 w 180"/>
                <a:gd name="T97" fmla="*/ 36 h 314"/>
                <a:gd name="T98" fmla="*/ 64 w 180"/>
                <a:gd name="T99" fmla="*/ 21 h 314"/>
                <a:gd name="T100" fmla="*/ 65 w 180"/>
                <a:gd name="T101" fmla="*/ 12 h 31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0"/>
                <a:gd name="T154" fmla="*/ 0 h 314"/>
                <a:gd name="T155" fmla="*/ 180 w 180"/>
                <a:gd name="T156" fmla="*/ 314 h 31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0" h="314">
                  <a:moveTo>
                    <a:pt x="65" y="24"/>
                  </a:moveTo>
                  <a:lnTo>
                    <a:pt x="65" y="18"/>
                  </a:lnTo>
                  <a:lnTo>
                    <a:pt x="65" y="13"/>
                  </a:lnTo>
                  <a:lnTo>
                    <a:pt x="64" y="9"/>
                  </a:lnTo>
                  <a:lnTo>
                    <a:pt x="60" y="6"/>
                  </a:lnTo>
                  <a:lnTo>
                    <a:pt x="57" y="5"/>
                  </a:lnTo>
                  <a:lnTo>
                    <a:pt x="57" y="4"/>
                  </a:lnTo>
                  <a:lnTo>
                    <a:pt x="55" y="3"/>
                  </a:lnTo>
                  <a:lnTo>
                    <a:pt x="53" y="1"/>
                  </a:lnTo>
                  <a:lnTo>
                    <a:pt x="47" y="0"/>
                  </a:lnTo>
                  <a:lnTo>
                    <a:pt x="39" y="1"/>
                  </a:lnTo>
                  <a:lnTo>
                    <a:pt x="30" y="4"/>
                  </a:lnTo>
                  <a:lnTo>
                    <a:pt x="21" y="9"/>
                  </a:lnTo>
                  <a:lnTo>
                    <a:pt x="14" y="14"/>
                  </a:lnTo>
                  <a:lnTo>
                    <a:pt x="7" y="19"/>
                  </a:lnTo>
                  <a:lnTo>
                    <a:pt x="1" y="25"/>
                  </a:lnTo>
                  <a:lnTo>
                    <a:pt x="0" y="29"/>
                  </a:lnTo>
                  <a:lnTo>
                    <a:pt x="0" y="34"/>
                  </a:lnTo>
                  <a:lnTo>
                    <a:pt x="1" y="39"/>
                  </a:lnTo>
                  <a:lnTo>
                    <a:pt x="3" y="45"/>
                  </a:lnTo>
                  <a:lnTo>
                    <a:pt x="6" y="51"/>
                  </a:lnTo>
                  <a:lnTo>
                    <a:pt x="9" y="57"/>
                  </a:lnTo>
                  <a:lnTo>
                    <a:pt x="12" y="62"/>
                  </a:lnTo>
                  <a:lnTo>
                    <a:pt x="14" y="67"/>
                  </a:lnTo>
                  <a:lnTo>
                    <a:pt x="16" y="71"/>
                  </a:lnTo>
                  <a:lnTo>
                    <a:pt x="19" y="78"/>
                  </a:lnTo>
                  <a:lnTo>
                    <a:pt x="23" y="86"/>
                  </a:lnTo>
                  <a:lnTo>
                    <a:pt x="25" y="95"/>
                  </a:lnTo>
                  <a:lnTo>
                    <a:pt x="29" y="103"/>
                  </a:lnTo>
                  <a:lnTo>
                    <a:pt x="30" y="111"/>
                  </a:lnTo>
                  <a:lnTo>
                    <a:pt x="32" y="118"/>
                  </a:lnTo>
                  <a:lnTo>
                    <a:pt x="33" y="122"/>
                  </a:lnTo>
                  <a:lnTo>
                    <a:pt x="33" y="123"/>
                  </a:lnTo>
                  <a:lnTo>
                    <a:pt x="33" y="131"/>
                  </a:lnTo>
                  <a:lnTo>
                    <a:pt x="33" y="140"/>
                  </a:lnTo>
                  <a:lnTo>
                    <a:pt x="31" y="148"/>
                  </a:lnTo>
                  <a:lnTo>
                    <a:pt x="29" y="156"/>
                  </a:lnTo>
                  <a:lnTo>
                    <a:pt x="27" y="164"/>
                  </a:lnTo>
                  <a:lnTo>
                    <a:pt x="25" y="172"/>
                  </a:lnTo>
                  <a:lnTo>
                    <a:pt x="24" y="180"/>
                  </a:lnTo>
                  <a:lnTo>
                    <a:pt x="23" y="188"/>
                  </a:lnTo>
                  <a:lnTo>
                    <a:pt x="24" y="195"/>
                  </a:lnTo>
                  <a:lnTo>
                    <a:pt x="25" y="201"/>
                  </a:lnTo>
                  <a:lnTo>
                    <a:pt x="25" y="208"/>
                  </a:lnTo>
                  <a:lnTo>
                    <a:pt x="26" y="214"/>
                  </a:lnTo>
                  <a:lnTo>
                    <a:pt x="28" y="221"/>
                  </a:lnTo>
                  <a:lnTo>
                    <a:pt x="29" y="228"/>
                  </a:lnTo>
                  <a:lnTo>
                    <a:pt x="30" y="234"/>
                  </a:lnTo>
                  <a:lnTo>
                    <a:pt x="31" y="240"/>
                  </a:lnTo>
                  <a:lnTo>
                    <a:pt x="33" y="243"/>
                  </a:lnTo>
                  <a:lnTo>
                    <a:pt x="35" y="246"/>
                  </a:lnTo>
                  <a:lnTo>
                    <a:pt x="38" y="249"/>
                  </a:lnTo>
                  <a:lnTo>
                    <a:pt x="41" y="253"/>
                  </a:lnTo>
                  <a:lnTo>
                    <a:pt x="41" y="256"/>
                  </a:lnTo>
                  <a:lnTo>
                    <a:pt x="41" y="259"/>
                  </a:lnTo>
                  <a:lnTo>
                    <a:pt x="41" y="263"/>
                  </a:lnTo>
                  <a:lnTo>
                    <a:pt x="41" y="266"/>
                  </a:lnTo>
                  <a:lnTo>
                    <a:pt x="45" y="271"/>
                  </a:lnTo>
                  <a:lnTo>
                    <a:pt x="48" y="277"/>
                  </a:lnTo>
                  <a:lnTo>
                    <a:pt x="50" y="281"/>
                  </a:lnTo>
                  <a:lnTo>
                    <a:pt x="52" y="287"/>
                  </a:lnTo>
                  <a:lnTo>
                    <a:pt x="53" y="292"/>
                  </a:lnTo>
                  <a:lnTo>
                    <a:pt x="54" y="297"/>
                  </a:lnTo>
                  <a:lnTo>
                    <a:pt x="56" y="303"/>
                  </a:lnTo>
                  <a:lnTo>
                    <a:pt x="57" y="309"/>
                  </a:lnTo>
                  <a:lnTo>
                    <a:pt x="60" y="309"/>
                  </a:lnTo>
                  <a:lnTo>
                    <a:pt x="63" y="309"/>
                  </a:lnTo>
                  <a:lnTo>
                    <a:pt x="67" y="310"/>
                  </a:lnTo>
                  <a:lnTo>
                    <a:pt x="71" y="311"/>
                  </a:lnTo>
                  <a:lnTo>
                    <a:pt x="75" y="312"/>
                  </a:lnTo>
                  <a:lnTo>
                    <a:pt x="77" y="313"/>
                  </a:lnTo>
                  <a:lnTo>
                    <a:pt x="80" y="313"/>
                  </a:lnTo>
                  <a:lnTo>
                    <a:pt x="82" y="312"/>
                  </a:lnTo>
                  <a:lnTo>
                    <a:pt x="86" y="308"/>
                  </a:lnTo>
                  <a:lnTo>
                    <a:pt x="90" y="304"/>
                  </a:lnTo>
                  <a:lnTo>
                    <a:pt x="93" y="300"/>
                  </a:lnTo>
                  <a:lnTo>
                    <a:pt x="96" y="295"/>
                  </a:lnTo>
                  <a:lnTo>
                    <a:pt x="99" y="291"/>
                  </a:lnTo>
                  <a:lnTo>
                    <a:pt x="101" y="287"/>
                  </a:lnTo>
                  <a:lnTo>
                    <a:pt x="104" y="284"/>
                  </a:lnTo>
                  <a:lnTo>
                    <a:pt x="107" y="279"/>
                  </a:lnTo>
                  <a:lnTo>
                    <a:pt x="108" y="277"/>
                  </a:lnTo>
                  <a:lnTo>
                    <a:pt x="109" y="271"/>
                  </a:lnTo>
                  <a:lnTo>
                    <a:pt x="108" y="267"/>
                  </a:lnTo>
                  <a:lnTo>
                    <a:pt x="107" y="263"/>
                  </a:lnTo>
                  <a:lnTo>
                    <a:pt x="105" y="259"/>
                  </a:lnTo>
                  <a:lnTo>
                    <a:pt x="104" y="255"/>
                  </a:lnTo>
                  <a:lnTo>
                    <a:pt x="104" y="251"/>
                  </a:lnTo>
                  <a:lnTo>
                    <a:pt x="104" y="247"/>
                  </a:lnTo>
                  <a:lnTo>
                    <a:pt x="101" y="238"/>
                  </a:lnTo>
                  <a:lnTo>
                    <a:pt x="95" y="230"/>
                  </a:lnTo>
                  <a:lnTo>
                    <a:pt x="89" y="222"/>
                  </a:lnTo>
                  <a:lnTo>
                    <a:pt x="84" y="214"/>
                  </a:lnTo>
                  <a:lnTo>
                    <a:pt x="78" y="206"/>
                  </a:lnTo>
                  <a:lnTo>
                    <a:pt x="73" y="197"/>
                  </a:lnTo>
                  <a:lnTo>
                    <a:pt x="69" y="189"/>
                  </a:lnTo>
                  <a:lnTo>
                    <a:pt x="65" y="181"/>
                  </a:lnTo>
                  <a:lnTo>
                    <a:pt x="65" y="178"/>
                  </a:lnTo>
                  <a:lnTo>
                    <a:pt x="63" y="174"/>
                  </a:lnTo>
                  <a:lnTo>
                    <a:pt x="62" y="170"/>
                  </a:lnTo>
                  <a:lnTo>
                    <a:pt x="62" y="166"/>
                  </a:lnTo>
                  <a:lnTo>
                    <a:pt x="62" y="162"/>
                  </a:lnTo>
                  <a:lnTo>
                    <a:pt x="64" y="160"/>
                  </a:lnTo>
                  <a:lnTo>
                    <a:pt x="66" y="158"/>
                  </a:lnTo>
                  <a:lnTo>
                    <a:pt x="70" y="159"/>
                  </a:lnTo>
                  <a:lnTo>
                    <a:pt x="81" y="165"/>
                  </a:lnTo>
                  <a:lnTo>
                    <a:pt x="90" y="174"/>
                  </a:lnTo>
                  <a:lnTo>
                    <a:pt x="98" y="183"/>
                  </a:lnTo>
                  <a:lnTo>
                    <a:pt x="103" y="194"/>
                  </a:lnTo>
                  <a:lnTo>
                    <a:pt x="107" y="206"/>
                  </a:lnTo>
                  <a:lnTo>
                    <a:pt x="111" y="219"/>
                  </a:lnTo>
                  <a:lnTo>
                    <a:pt x="116" y="231"/>
                  </a:lnTo>
                  <a:lnTo>
                    <a:pt x="121" y="242"/>
                  </a:lnTo>
                  <a:lnTo>
                    <a:pt x="129" y="241"/>
                  </a:lnTo>
                  <a:lnTo>
                    <a:pt x="136" y="237"/>
                  </a:lnTo>
                  <a:lnTo>
                    <a:pt x="144" y="232"/>
                  </a:lnTo>
                  <a:lnTo>
                    <a:pt x="152" y="225"/>
                  </a:lnTo>
                  <a:lnTo>
                    <a:pt x="160" y="217"/>
                  </a:lnTo>
                  <a:lnTo>
                    <a:pt x="166" y="208"/>
                  </a:lnTo>
                  <a:lnTo>
                    <a:pt x="172" y="199"/>
                  </a:lnTo>
                  <a:lnTo>
                    <a:pt x="178" y="192"/>
                  </a:lnTo>
                  <a:lnTo>
                    <a:pt x="179" y="188"/>
                  </a:lnTo>
                  <a:lnTo>
                    <a:pt x="179" y="184"/>
                  </a:lnTo>
                  <a:lnTo>
                    <a:pt x="178" y="181"/>
                  </a:lnTo>
                  <a:lnTo>
                    <a:pt x="175" y="178"/>
                  </a:lnTo>
                  <a:lnTo>
                    <a:pt x="170" y="174"/>
                  </a:lnTo>
                  <a:lnTo>
                    <a:pt x="164" y="169"/>
                  </a:lnTo>
                  <a:lnTo>
                    <a:pt x="159" y="166"/>
                  </a:lnTo>
                  <a:lnTo>
                    <a:pt x="152" y="162"/>
                  </a:lnTo>
                  <a:lnTo>
                    <a:pt x="147" y="159"/>
                  </a:lnTo>
                  <a:lnTo>
                    <a:pt x="141" y="154"/>
                  </a:lnTo>
                  <a:lnTo>
                    <a:pt x="136" y="150"/>
                  </a:lnTo>
                  <a:lnTo>
                    <a:pt x="133" y="144"/>
                  </a:lnTo>
                  <a:lnTo>
                    <a:pt x="129" y="135"/>
                  </a:lnTo>
                  <a:lnTo>
                    <a:pt x="127" y="126"/>
                  </a:lnTo>
                  <a:lnTo>
                    <a:pt x="124" y="118"/>
                  </a:lnTo>
                  <a:lnTo>
                    <a:pt x="122" y="108"/>
                  </a:lnTo>
                  <a:lnTo>
                    <a:pt x="119" y="99"/>
                  </a:lnTo>
                  <a:lnTo>
                    <a:pt x="115" y="89"/>
                  </a:lnTo>
                  <a:lnTo>
                    <a:pt x="111" y="80"/>
                  </a:lnTo>
                  <a:lnTo>
                    <a:pt x="106" y="72"/>
                  </a:lnTo>
                  <a:lnTo>
                    <a:pt x="102" y="66"/>
                  </a:lnTo>
                  <a:lnTo>
                    <a:pt x="96" y="60"/>
                  </a:lnTo>
                  <a:lnTo>
                    <a:pt x="91" y="54"/>
                  </a:lnTo>
                  <a:lnTo>
                    <a:pt x="84" y="49"/>
                  </a:lnTo>
                  <a:lnTo>
                    <a:pt x="79" y="43"/>
                  </a:lnTo>
                  <a:lnTo>
                    <a:pt x="74" y="36"/>
                  </a:lnTo>
                  <a:lnTo>
                    <a:pt x="69" y="30"/>
                  </a:lnTo>
                  <a:lnTo>
                    <a:pt x="65" y="24"/>
                  </a:lnTo>
                  <a:lnTo>
                    <a:pt x="64" y="21"/>
                  </a:lnTo>
                  <a:lnTo>
                    <a:pt x="64" y="18"/>
                  </a:lnTo>
                  <a:lnTo>
                    <a:pt x="65" y="15"/>
                  </a:lnTo>
                  <a:lnTo>
                    <a:pt x="65" y="12"/>
                  </a:lnTo>
                  <a:lnTo>
                    <a:pt x="65" y="24"/>
                  </a:lnTo>
                </a:path>
              </a:pathLst>
            </a:custGeom>
            <a:solidFill>
              <a:srgbClr val="A8A8A8"/>
            </a:solidFill>
            <a:ln w="12700" cap="rnd">
              <a:noFill/>
              <a:round/>
              <a:headEnd/>
              <a:tailEnd/>
            </a:ln>
          </p:spPr>
          <p:txBody>
            <a:bodyPr/>
            <a:lstStyle/>
            <a:p>
              <a:endParaRPr lang="en-US" dirty="0"/>
            </a:p>
          </p:txBody>
        </p:sp>
        <p:sp>
          <p:nvSpPr>
            <p:cNvPr id="48372" name="Freeform 271"/>
            <p:cNvSpPr>
              <a:spLocks/>
            </p:cNvSpPr>
            <p:nvPr/>
          </p:nvSpPr>
          <p:spPr bwMode="auto">
            <a:xfrm>
              <a:off x="1407" y="2110"/>
              <a:ext cx="17" cy="19"/>
            </a:xfrm>
            <a:custGeom>
              <a:avLst/>
              <a:gdLst>
                <a:gd name="T0" fmla="*/ 2 w 17"/>
                <a:gd name="T1" fmla="*/ 8 h 19"/>
                <a:gd name="T2" fmla="*/ 0 w 17"/>
                <a:gd name="T3" fmla="*/ 7 h 19"/>
                <a:gd name="T4" fmla="*/ 2 w 17"/>
                <a:gd name="T5" fmla="*/ 8 h 19"/>
                <a:gd name="T6" fmla="*/ 2 w 17"/>
                <a:gd name="T7" fmla="*/ 10 h 19"/>
                <a:gd name="T8" fmla="*/ 2 w 17"/>
                <a:gd name="T9" fmla="*/ 13 h 19"/>
                <a:gd name="T10" fmla="*/ 2 w 17"/>
                <a:gd name="T11" fmla="*/ 18 h 19"/>
                <a:gd name="T12" fmla="*/ 16 w 17"/>
                <a:gd name="T13" fmla="*/ 16 h 19"/>
                <a:gd name="T14" fmla="*/ 16 w 17"/>
                <a:gd name="T15" fmla="*/ 13 h 19"/>
                <a:gd name="T16" fmla="*/ 16 w 17"/>
                <a:gd name="T17" fmla="*/ 9 h 19"/>
                <a:gd name="T18" fmla="*/ 13 w 17"/>
                <a:gd name="T19" fmla="*/ 4 h 19"/>
                <a:gd name="T20" fmla="*/ 6 w 17"/>
                <a:gd name="T21" fmla="*/ 0 h 19"/>
                <a:gd name="T22" fmla="*/ 4 w 17"/>
                <a:gd name="T23" fmla="*/ 0 h 19"/>
                <a:gd name="T24" fmla="*/ 2 w 17"/>
                <a:gd name="T25" fmla="*/ 8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9"/>
                <a:gd name="T41" fmla="*/ 17 w 17"/>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9">
                  <a:moveTo>
                    <a:pt x="2" y="8"/>
                  </a:moveTo>
                  <a:lnTo>
                    <a:pt x="0" y="7"/>
                  </a:lnTo>
                  <a:lnTo>
                    <a:pt x="2" y="8"/>
                  </a:lnTo>
                  <a:lnTo>
                    <a:pt x="2" y="10"/>
                  </a:lnTo>
                  <a:lnTo>
                    <a:pt x="2" y="13"/>
                  </a:lnTo>
                  <a:lnTo>
                    <a:pt x="2" y="18"/>
                  </a:lnTo>
                  <a:lnTo>
                    <a:pt x="16" y="16"/>
                  </a:lnTo>
                  <a:lnTo>
                    <a:pt x="16" y="13"/>
                  </a:lnTo>
                  <a:lnTo>
                    <a:pt x="16" y="9"/>
                  </a:lnTo>
                  <a:lnTo>
                    <a:pt x="13" y="4"/>
                  </a:lnTo>
                  <a:lnTo>
                    <a:pt x="6" y="0"/>
                  </a:lnTo>
                  <a:lnTo>
                    <a:pt x="4" y="0"/>
                  </a:lnTo>
                  <a:lnTo>
                    <a:pt x="2" y="8"/>
                  </a:lnTo>
                </a:path>
              </a:pathLst>
            </a:custGeom>
            <a:solidFill>
              <a:srgbClr val="4F4F4F"/>
            </a:solidFill>
            <a:ln w="12700" cap="rnd">
              <a:noFill/>
              <a:round/>
              <a:headEnd/>
              <a:tailEnd/>
            </a:ln>
          </p:spPr>
          <p:txBody>
            <a:bodyPr/>
            <a:lstStyle/>
            <a:p>
              <a:endParaRPr lang="en-US" dirty="0"/>
            </a:p>
          </p:txBody>
        </p:sp>
        <p:sp>
          <p:nvSpPr>
            <p:cNvPr id="48373" name="Freeform 272"/>
            <p:cNvSpPr>
              <a:spLocks/>
            </p:cNvSpPr>
            <p:nvPr/>
          </p:nvSpPr>
          <p:spPr bwMode="auto">
            <a:xfrm>
              <a:off x="1401" y="2106"/>
              <a:ext cx="17" cy="17"/>
            </a:xfrm>
            <a:custGeom>
              <a:avLst/>
              <a:gdLst>
                <a:gd name="T0" fmla="*/ 0 w 17"/>
                <a:gd name="T1" fmla="*/ 10 h 17"/>
                <a:gd name="T2" fmla="*/ 0 w 17"/>
                <a:gd name="T3" fmla="*/ 12 h 17"/>
                <a:gd name="T4" fmla="*/ 4 w 17"/>
                <a:gd name="T5" fmla="*/ 12 h 17"/>
                <a:gd name="T6" fmla="*/ 4 w 17"/>
                <a:gd name="T7" fmla="*/ 14 h 17"/>
                <a:gd name="T8" fmla="*/ 12 w 17"/>
                <a:gd name="T9" fmla="*/ 16 h 17"/>
                <a:gd name="T10" fmla="*/ 16 w 17"/>
                <a:gd name="T11" fmla="*/ 4 h 17"/>
                <a:gd name="T12" fmla="*/ 12 w 17"/>
                <a:gd name="T13" fmla="*/ 2 h 17"/>
                <a:gd name="T14" fmla="*/ 8 w 17"/>
                <a:gd name="T15" fmla="*/ 0 h 17"/>
                <a:gd name="T16" fmla="*/ 0 w 17"/>
                <a:gd name="T17" fmla="*/ 1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0"/>
                  </a:moveTo>
                  <a:lnTo>
                    <a:pt x="0" y="12"/>
                  </a:lnTo>
                  <a:lnTo>
                    <a:pt x="4" y="12"/>
                  </a:lnTo>
                  <a:lnTo>
                    <a:pt x="4" y="14"/>
                  </a:lnTo>
                  <a:lnTo>
                    <a:pt x="12" y="16"/>
                  </a:lnTo>
                  <a:lnTo>
                    <a:pt x="16" y="4"/>
                  </a:lnTo>
                  <a:lnTo>
                    <a:pt x="12" y="2"/>
                  </a:lnTo>
                  <a:lnTo>
                    <a:pt x="8" y="0"/>
                  </a:lnTo>
                  <a:lnTo>
                    <a:pt x="0" y="10"/>
                  </a:lnTo>
                </a:path>
              </a:pathLst>
            </a:custGeom>
            <a:solidFill>
              <a:srgbClr val="4F4F4F"/>
            </a:solidFill>
            <a:ln w="12700" cap="rnd">
              <a:noFill/>
              <a:round/>
              <a:headEnd/>
              <a:tailEnd/>
            </a:ln>
          </p:spPr>
          <p:txBody>
            <a:bodyPr/>
            <a:lstStyle/>
            <a:p>
              <a:endParaRPr lang="en-US" dirty="0"/>
            </a:p>
          </p:txBody>
        </p:sp>
        <p:sp>
          <p:nvSpPr>
            <p:cNvPr id="48374" name="Freeform 273"/>
            <p:cNvSpPr>
              <a:spLocks/>
            </p:cNvSpPr>
            <p:nvPr/>
          </p:nvSpPr>
          <p:spPr bwMode="auto">
            <a:xfrm>
              <a:off x="1342" y="2104"/>
              <a:ext cx="59" cy="30"/>
            </a:xfrm>
            <a:custGeom>
              <a:avLst/>
              <a:gdLst>
                <a:gd name="T0" fmla="*/ 10 w 59"/>
                <a:gd name="T1" fmla="*/ 29 h 30"/>
                <a:gd name="T2" fmla="*/ 11 w 59"/>
                <a:gd name="T3" fmla="*/ 27 h 30"/>
                <a:gd name="T4" fmla="*/ 15 w 59"/>
                <a:gd name="T5" fmla="*/ 23 h 30"/>
                <a:gd name="T6" fmla="*/ 21 w 59"/>
                <a:gd name="T7" fmla="*/ 19 h 30"/>
                <a:gd name="T8" fmla="*/ 29 w 59"/>
                <a:gd name="T9" fmla="*/ 15 h 30"/>
                <a:gd name="T10" fmla="*/ 36 w 59"/>
                <a:gd name="T11" fmla="*/ 12 h 30"/>
                <a:gd name="T12" fmla="*/ 44 w 59"/>
                <a:gd name="T13" fmla="*/ 10 h 30"/>
                <a:gd name="T14" fmla="*/ 50 w 59"/>
                <a:gd name="T15" fmla="*/ 8 h 30"/>
                <a:gd name="T16" fmla="*/ 53 w 59"/>
                <a:gd name="T17" fmla="*/ 9 h 30"/>
                <a:gd name="T18" fmla="*/ 58 w 59"/>
                <a:gd name="T19" fmla="*/ 2 h 30"/>
                <a:gd name="T20" fmla="*/ 50 w 59"/>
                <a:gd name="T21" fmla="*/ 0 h 30"/>
                <a:gd name="T22" fmla="*/ 40 w 59"/>
                <a:gd name="T23" fmla="*/ 1 h 30"/>
                <a:gd name="T24" fmla="*/ 32 w 59"/>
                <a:gd name="T25" fmla="*/ 4 h 30"/>
                <a:gd name="T26" fmla="*/ 23 w 59"/>
                <a:gd name="T27" fmla="*/ 7 h 30"/>
                <a:gd name="T28" fmla="*/ 15 w 59"/>
                <a:gd name="T29" fmla="*/ 12 h 30"/>
                <a:gd name="T30" fmla="*/ 8 w 59"/>
                <a:gd name="T31" fmla="*/ 17 h 30"/>
                <a:gd name="T32" fmla="*/ 3 w 59"/>
                <a:gd name="T33" fmla="*/ 22 h 30"/>
                <a:gd name="T34" fmla="*/ 0 w 59"/>
                <a:gd name="T35" fmla="*/ 29 h 30"/>
                <a:gd name="T36" fmla="*/ 10 w 59"/>
                <a:gd name="T37" fmla="*/ 29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30"/>
                <a:gd name="T59" fmla="*/ 59 w 59"/>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30">
                  <a:moveTo>
                    <a:pt x="10" y="29"/>
                  </a:moveTo>
                  <a:lnTo>
                    <a:pt x="11" y="27"/>
                  </a:lnTo>
                  <a:lnTo>
                    <a:pt x="15" y="23"/>
                  </a:lnTo>
                  <a:lnTo>
                    <a:pt x="21" y="19"/>
                  </a:lnTo>
                  <a:lnTo>
                    <a:pt x="29" y="15"/>
                  </a:lnTo>
                  <a:lnTo>
                    <a:pt x="36" y="12"/>
                  </a:lnTo>
                  <a:lnTo>
                    <a:pt x="44" y="10"/>
                  </a:lnTo>
                  <a:lnTo>
                    <a:pt x="50" y="8"/>
                  </a:lnTo>
                  <a:lnTo>
                    <a:pt x="53" y="9"/>
                  </a:lnTo>
                  <a:lnTo>
                    <a:pt x="58" y="2"/>
                  </a:lnTo>
                  <a:lnTo>
                    <a:pt x="50" y="0"/>
                  </a:lnTo>
                  <a:lnTo>
                    <a:pt x="40" y="1"/>
                  </a:lnTo>
                  <a:lnTo>
                    <a:pt x="32" y="4"/>
                  </a:lnTo>
                  <a:lnTo>
                    <a:pt x="23" y="7"/>
                  </a:lnTo>
                  <a:lnTo>
                    <a:pt x="15" y="12"/>
                  </a:lnTo>
                  <a:lnTo>
                    <a:pt x="8" y="17"/>
                  </a:lnTo>
                  <a:lnTo>
                    <a:pt x="3" y="22"/>
                  </a:lnTo>
                  <a:lnTo>
                    <a:pt x="0" y="29"/>
                  </a:lnTo>
                  <a:lnTo>
                    <a:pt x="10" y="29"/>
                  </a:lnTo>
                </a:path>
              </a:pathLst>
            </a:custGeom>
            <a:solidFill>
              <a:srgbClr val="4F4F4F"/>
            </a:solidFill>
            <a:ln w="12700" cap="rnd">
              <a:noFill/>
              <a:round/>
              <a:headEnd/>
              <a:tailEnd/>
            </a:ln>
          </p:spPr>
          <p:txBody>
            <a:bodyPr/>
            <a:lstStyle/>
            <a:p>
              <a:endParaRPr lang="en-US" dirty="0"/>
            </a:p>
          </p:txBody>
        </p:sp>
        <p:sp>
          <p:nvSpPr>
            <p:cNvPr id="48375" name="Freeform 274"/>
            <p:cNvSpPr>
              <a:spLocks/>
            </p:cNvSpPr>
            <p:nvPr/>
          </p:nvSpPr>
          <p:spPr bwMode="auto">
            <a:xfrm>
              <a:off x="1342" y="2139"/>
              <a:ext cx="23" cy="40"/>
            </a:xfrm>
            <a:custGeom>
              <a:avLst/>
              <a:gdLst>
                <a:gd name="T0" fmla="*/ 22 w 23"/>
                <a:gd name="T1" fmla="*/ 35 h 40"/>
                <a:gd name="T2" fmla="*/ 22 w 23"/>
                <a:gd name="T3" fmla="*/ 34 h 40"/>
                <a:gd name="T4" fmla="*/ 20 w 23"/>
                <a:gd name="T5" fmla="*/ 31 h 40"/>
                <a:gd name="T6" fmla="*/ 18 w 23"/>
                <a:gd name="T7" fmla="*/ 27 h 40"/>
                <a:gd name="T8" fmla="*/ 16 w 23"/>
                <a:gd name="T9" fmla="*/ 23 h 40"/>
                <a:gd name="T10" fmla="*/ 13 w 23"/>
                <a:gd name="T11" fmla="*/ 17 h 40"/>
                <a:gd name="T12" fmla="*/ 12 w 23"/>
                <a:gd name="T13" fmla="*/ 12 h 40"/>
                <a:gd name="T14" fmla="*/ 10 w 23"/>
                <a:gd name="T15" fmla="*/ 8 h 40"/>
                <a:gd name="T16" fmla="*/ 9 w 23"/>
                <a:gd name="T17" fmla="*/ 3 h 40"/>
                <a:gd name="T18" fmla="*/ 9 w 23"/>
                <a:gd name="T19" fmla="*/ 0 h 40"/>
                <a:gd name="T20" fmla="*/ 0 w 23"/>
                <a:gd name="T21" fmla="*/ 0 h 40"/>
                <a:gd name="T22" fmla="*/ 0 w 23"/>
                <a:gd name="T23" fmla="*/ 5 h 40"/>
                <a:gd name="T24" fmla="*/ 2 w 23"/>
                <a:gd name="T25" fmla="*/ 10 h 40"/>
                <a:gd name="T26" fmla="*/ 2 w 23"/>
                <a:gd name="T27" fmla="*/ 15 h 40"/>
                <a:gd name="T28" fmla="*/ 6 w 23"/>
                <a:gd name="T29" fmla="*/ 21 h 40"/>
                <a:gd name="T30" fmla="*/ 8 w 23"/>
                <a:gd name="T31" fmla="*/ 26 h 40"/>
                <a:gd name="T32" fmla="*/ 10 w 23"/>
                <a:gd name="T33" fmla="*/ 30 h 40"/>
                <a:gd name="T34" fmla="*/ 13 w 23"/>
                <a:gd name="T35" fmla="*/ 36 h 40"/>
                <a:gd name="T36" fmla="*/ 14 w 23"/>
                <a:gd name="T37" fmla="*/ 39 h 40"/>
                <a:gd name="T38" fmla="*/ 14 w 23"/>
                <a:gd name="T39" fmla="*/ 38 h 40"/>
                <a:gd name="T40" fmla="*/ 22 w 23"/>
                <a:gd name="T41" fmla="*/ 35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40"/>
                <a:gd name="T65" fmla="*/ 23 w 23"/>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40">
                  <a:moveTo>
                    <a:pt x="22" y="35"/>
                  </a:moveTo>
                  <a:lnTo>
                    <a:pt x="22" y="34"/>
                  </a:lnTo>
                  <a:lnTo>
                    <a:pt x="20" y="31"/>
                  </a:lnTo>
                  <a:lnTo>
                    <a:pt x="18" y="27"/>
                  </a:lnTo>
                  <a:lnTo>
                    <a:pt x="16" y="23"/>
                  </a:lnTo>
                  <a:lnTo>
                    <a:pt x="13" y="17"/>
                  </a:lnTo>
                  <a:lnTo>
                    <a:pt x="12" y="12"/>
                  </a:lnTo>
                  <a:lnTo>
                    <a:pt x="10" y="8"/>
                  </a:lnTo>
                  <a:lnTo>
                    <a:pt x="9" y="3"/>
                  </a:lnTo>
                  <a:lnTo>
                    <a:pt x="9" y="0"/>
                  </a:lnTo>
                  <a:lnTo>
                    <a:pt x="0" y="0"/>
                  </a:lnTo>
                  <a:lnTo>
                    <a:pt x="0" y="5"/>
                  </a:lnTo>
                  <a:lnTo>
                    <a:pt x="2" y="10"/>
                  </a:lnTo>
                  <a:lnTo>
                    <a:pt x="2" y="15"/>
                  </a:lnTo>
                  <a:lnTo>
                    <a:pt x="6" y="21"/>
                  </a:lnTo>
                  <a:lnTo>
                    <a:pt x="8" y="26"/>
                  </a:lnTo>
                  <a:lnTo>
                    <a:pt x="10" y="30"/>
                  </a:lnTo>
                  <a:lnTo>
                    <a:pt x="13" y="36"/>
                  </a:lnTo>
                  <a:lnTo>
                    <a:pt x="14" y="39"/>
                  </a:lnTo>
                  <a:lnTo>
                    <a:pt x="14" y="38"/>
                  </a:lnTo>
                  <a:lnTo>
                    <a:pt x="22" y="35"/>
                  </a:lnTo>
                </a:path>
              </a:pathLst>
            </a:custGeom>
            <a:solidFill>
              <a:srgbClr val="4F4F4F"/>
            </a:solidFill>
            <a:ln w="12700" cap="rnd">
              <a:noFill/>
              <a:round/>
              <a:headEnd/>
              <a:tailEnd/>
            </a:ln>
          </p:spPr>
          <p:txBody>
            <a:bodyPr/>
            <a:lstStyle/>
            <a:p>
              <a:endParaRPr lang="en-US" dirty="0"/>
            </a:p>
          </p:txBody>
        </p:sp>
        <p:sp>
          <p:nvSpPr>
            <p:cNvPr id="48376" name="Freeform 275"/>
            <p:cNvSpPr>
              <a:spLocks/>
            </p:cNvSpPr>
            <p:nvPr/>
          </p:nvSpPr>
          <p:spPr bwMode="auto">
            <a:xfrm>
              <a:off x="1360" y="2179"/>
              <a:ext cx="23" cy="51"/>
            </a:xfrm>
            <a:custGeom>
              <a:avLst/>
              <a:gdLst>
                <a:gd name="T0" fmla="*/ 22 w 23"/>
                <a:gd name="T1" fmla="*/ 49 h 51"/>
                <a:gd name="T2" fmla="*/ 22 w 23"/>
                <a:gd name="T3" fmla="*/ 47 h 51"/>
                <a:gd name="T4" fmla="*/ 20 w 23"/>
                <a:gd name="T5" fmla="*/ 43 h 51"/>
                <a:gd name="T6" fmla="*/ 20 w 23"/>
                <a:gd name="T7" fmla="*/ 38 h 51"/>
                <a:gd name="T8" fmla="*/ 18 w 23"/>
                <a:gd name="T9" fmla="*/ 30 h 51"/>
                <a:gd name="T10" fmla="*/ 16 w 23"/>
                <a:gd name="T11" fmla="*/ 22 h 51"/>
                <a:gd name="T12" fmla="*/ 14 w 23"/>
                <a:gd name="T13" fmla="*/ 14 h 51"/>
                <a:gd name="T14" fmla="*/ 10 w 23"/>
                <a:gd name="T15" fmla="*/ 6 h 51"/>
                <a:gd name="T16" fmla="*/ 8 w 23"/>
                <a:gd name="T17" fmla="*/ 0 h 51"/>
                <a:gd name="T18" fmla="*/ 0 w 23"/>
                <a:gd name="T19" fmla="*/ 4 h 51"/>
                <a:gd name="T20" fmla="*/ 2 w 23"/>
                <a:gd name="T21" fmla="*/ 11 h 51"/>
                <a:gd name="T22" fmla="*/ 5 w 23"/>
                <a:gd name="T23" fmla="*/ 17 h 51"/>
                <a:gd name="T24" fmla="*/ 7 w 23"/>
                <a:gd name="T25" fmla="*/ 25 h 51"/>
                <a:gd name="T26" fmla="*/ 9 w 23"/>
                <a:gd name="T27" fmla="*/ 33 h 51"/>
                <a:gd name="T28" fmla="*/ 11 w 23"/>
                <a:gd name="T29" fmla="*/ 39 h 51"/>
                <a:gd name="T30" fmla="*/ 12 w 23"/>
                <a:gd name="T31" fmla="*/ 46 h 51"/>
                <a:gd name="T32" fmla="*/ 13 w 23"/>
                <a:gd name="T33" fmla="*/ 49 h 51"/>
                <a:gd name="T34" fmla="*/ 13 w 23"/>
                <a:gd name="T35" fmla="*/ 50 h 51"/>
                <a:gd name="T36" fmla="*/ 22 w 23"/>
                <a:gd name="T37" fmla="*/ 49 h 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51"/>
                <a:gd name="T59" fmla="*/ 23 w 23"/>
                <a:gd name="T60" fmla="*/ 51 h 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51">
                  <a:moveTo>
                    <a:pt x="22" y="49"/>
                  </a:moveTo>
                  <a:lnTo>
                    <a:pt x="22" y="47"/>
                  </a:lnTo>
                  <a:lnTo>
                    <a:pt x="20" y="43"/>
                  </a:lnTo>
                  <a:lnTo>
                    <a:pt x="20" y="38"/>
                  </a:lnTo>
                  <a:lnTo>
                    <a:pt x="18" y="30"/>
                  </a:lnTo>
                  <a:lnTo>
                    <a:pt x="16" y="22"/>
                  </a:lnTo>
                  <a:lnTo>
                    <a:pt x="14" y="14"/>
                  </a:lnTo>
                  <a:lnTo>
                    <a:pt x="10" y="6"/>
                  </a:lnTo>
                  <a:lnTo>
                    <a:pt x="8" y="0"/>
                  </a:lnTo>
                  <a:lnTo>
                    <a:pt x="0" y="4"/>
                  </a:lnTo>
                  <a:lnTo>
                    <a:pt x="2" y="11"/>
                  </a:lnTo>
                  <a:lnTo>
                    <a:pt x="5" y="17"/>
                  </a:lnTo>
                  <a:lnTo>
                    <a:pt x="7" y="25"/>
                  </a:lnTo>
                  <a:lnTo>
                    <a:pt x="9" y="33"/>
                  </a:lnTo>
                  <a:lnTo>
                    <a:pt x="11" y="39"/>
                  </a:lnTo>
                  <a:lnTo>
                    <a:pt x="12" y="46"/>
                  </a:lnTo>
                  <a:lnTo>
                    <a:pt x="13" y="49"/>
                  </a:lnTo>
                  <a:lnTo>
                    <a:pt x="13" y="50"/>
                  </a:lnTo>
                  <a:lnTo>
                    <a:pt x="22" y="49"/>
                  </a:lnTo>
                </a:path>
              </a:pathLst>
            </a:custGeom>
            <a:solidFill>
              <a:srgbClr val="4F4F4F"/>
            </a:solidFill>
            <a:ln w="12700" cap="rnd">
              <a:noFill/>
              <a:round/>
              <a:headEnd/>
              <a:tailEnd/>
            </a:ln>
          </p:spPr>
          <p:txBody>
            <a:bodyPr/>
            <a:lstStyle/>
            <a:p>
              <a:endParaRPr lang="en-US" dirty="0"/>
            </a:p>
          </p:txBody>
        </p:sp>
        <p:sp>
          <p:nvSpPr>
            <p:cNvPr id="48377" name="Freeform 276"/>
            <p:cNvSpPr>
              <a:spLocks/>
            </p:cNvSpPr>
            <p:nvPr/>
          </p:nvSpPr>
          <p:spPr bwMode="auto">
            <a:xfrm>
              <a:off x="1366" y="2234"/>
              <a:ext cx="17" cy="62"/>
            </a:xfrm>
            <a:custGeom>
              <a:avLst/>
              <a:gdLst>
                <a:gd name="T0" fmla="*/ 9 w 17"/>
                <a:gd name="T1" fmla="*/ 61 h 62"/>
                <a:gd name="T2" fmla="*/ 9 w 17"/>
                <a:gd name="T3" fmla="*/ 54 h 62"/>
                <a:gd name="T4" fmla="*/ 9 w 17"/>
                <a:gd name="T5" fmla="*/ 46 h 62"/>
                <a:gd name="T6" fmla="*/ 12 w 17"/>
                <a:gd name="T7" fmla="*/ 40 h 62"/>
                <a:gd name="T8" fmla="*/ 13 w 17"/>
                <a:gd name="T9" fmla="*/ 32 h 62"/>
                <a:gd name="T10" fmla="*/ 15 w 17"/>
                <a:gd name="T11" fmla="*/ 24 h 62"/>
                <a:gd name="T12" fmla="*/ 15 w 17"/>
                <a:gd name="T13" fmla="*/ 16 h 62"/>
                <a:gd name="T14" fmla="*/ 16 w 17"/>
                <a:gd name="T15" fmla="*/ 8 h 62"/>
                <a:gd name="T16" fmla="*/ 16 w 17"/>
                <a:gd name="T17" fmla="*/ 0 h 62"/>
                <a:gd name="T18" fmla="*/ 8 w 17"/>
                <a:gd name="T19" fmla="*/ 1 h 62"/>
                <a:gd name="T20" fmla="*/ 8 w 17"/>
                <a:gd name="T21" fmla="*/ 8 h 62"/>
                <a:gd name="T22" fmla="*/ 7 w 17"/>
                <a:gd name="T23" fmla="*/ 15 h 62"/>
                <a:gd name="T24" fmla="*/ 6 w 17"/>
                <a:gd name="T25" fmla="*/ 23 h 62"/>
                <a:gd name="T26" fmla="*/ 5 w 17"/>
                <a:gd name="T27" fmla="*/ 29 h 62"/>
                <a:gd name="T28" fmla="*/ 3 w 17"/>
                <a:gd name="T29" fmla="*/ 37 h 62"/>
                <a:gd name="T30" fmla="*/ 1 w 17"/>
                <a:gd name="T31" fmla="*/ 46 h 62"/>
                <a:gd name="T32" fmla="*/ 1 w 17"/>
                <a:gd name="T33" fmla="*/ 53 h 62"/>
                <a:gd name="T34" fmla="*/ 0 w 17"/>
                <a:gd name="T35" fmla="*/ 61 h 62"/>
                <a:gd name="T36" fmla="*/ 9 w 17"/>
                <a:gd name="T37" fmla="*/ 61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62"/>
                <a:gd name="T59" fmla="*/ 17 w 17"/>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62">
                  <a:moveTo>
                    <a:pt x="9" y="61"/>
                  </a:moveTo>
                  <a:lnTo>
                    <a:pt x="9" y="54"/>
                  </a:lnTo>
                  <a:lnTo>
                    <a:pt x="9" y="46"/>
                  </a:lnTo>
                  <a:lnTo>
                    <a:pt x="12" y="40"/>
                  </a:lnTo>
                  <a:lnTo>
                    <a:pt x="13" y="32"/>
                  </a:lnTo>
                  <a:lnTo>
                    <a:pt x="15" y="24"/>
                  </a:lnTo>
                  <a:lnTo>
                    <a:pt x="15" y="16"/>
                  </a:lnTo>
                  <a:lnTo>
                    <a:pt x="16" y="8"/>
                  </a:lnTo>
                  <a:lnTo>
                    <a:pt x="16" y="0"/>
                  </a:lnTo>
                  <a:lnTo>
                    <a:pt x="8" y="1"/>
                  </a:lnTo>
                  <a:lnTo>
                    <a:pt x="8" y="8"/>
                  </a:lnTo>
                  <a:lnTo>
                    <a:pt x="7" y="15"/>
                  </a:lnTo>
                  <a:lnTo>
                    <a:pt x="6" y="23"/>
                  </a:lnTo>
                  <a:lnTo>
                    <a:pt x="5" y="29"/>
                  </a:lnTo>
                  <a:lnTo>
                    <a:pt x="3" y="37"/>
                  </a:lnTo>
                  <a:lnTo>
                    <a:pt x="1" y="46"/>
                  </a:lnTo>
                  <a:lnTo>
                    <a:pt x="1" y="53"/>
                  </a:lnTo>
                  <a:lnTo>
                    <a:pt x="0" y="61"/>
                  </a:lnTo>
                  <a:lnTo>
                    <a:pt x="9" y="61"/>
                  </a:lnTo>
                </a:path>
              </a:pathLst>
            </a:custGeom>
            <a:solidFill>
              <a:srgbClr val="4F4F4F"/>
            </a:solidFill>
            <a:ln w="12700" cap="rnd">
              <a:noFill/>
              <a:round/>
              <a:headEnd/>
              <a:tailEnd/>
            </a:ln>
          </p:spPr>
          <p:txBody>
            <a:bodyPr/>
            <a:lstStyle/>
            <a:p>
              <a:endParaRPr lang="en-US" dirty="0"/>
            </a:p>
          </p:txBody>
        </p:sp>
        <p:sp>
          <p:nvSpPr>
            <p:cNvPr id="48378" name="Freeform 277"/>
            <p:cNvSpPr>
              <a:spLocks/>
            </p:cNvSpPr>
            <p:nvPr/>
          </p:nvSpPr>
          <p:spPr bwMode="auto">
            <a:xfrm>
              <a:off x="1366" y="2301"/>
              <a:ext cx="17" cy="49"/>
            </a:xfrm>
            <a:custGeom>
              <a:avLst/>
              <a:gdLst>
                <a:gd name="T0" fmla="*/ 16 w 17"/>
                <a:gd name="T1" fmla="*/ 46 h 49"/>
                <a:gd name="T2" fmla="*/ 14 w 17"/>
                <a:gd name="T3" fmla="*/ 41 h 49"/>
                <a:gd name="T4" fmla="*/ 13 w 17"/>
                <a:gd name="T5" fmla="*/ 35 h 49"/>
                <a:gd name="T6" fmla="*/ 12 w 17"/>
                <a:gd name="T7" fmla="*/ 28 h 49"/>
                <a:gd name="T8" fmla="*/ 12 w 17"/>
                <a:gd name="T9" fmla="*/ 23 h 49"/>
                <a:gd name="T10" fmla="*/ 11 w 17"/>
                <a:gd name="T11" fmla="*/ 17 h 49"/>
                <a:gd name="T12" fmla="*/ 10 w 17"/>
                <a:gd name="T13" fmla="*/ 11 h 49"/>
                <a:gd name="T14" fmla="*/ 9 w 17"/>
                <a:gd name="T15" fmla="*/ 5 h 49"/>
                <a:gd name="T16" fmla="*/ 9 w 17"/>
                <a:gd name="T17" fmla="*/ 0 h 49"/>
                <a:gd name="T18" fmla="*/ 0 w 17"/>
                <a:gd name="T19" fmla="*/ 0 h 49"/>
                <a:gd name="T20" fmla="*/ 1 w 17"/>
                <a:gd name="T21" fmla="*/ 7 h 49"/>
                <a:gd name="T22" fmla="*/ 1 w 17"/>
                <a:gd name="T23" fmla="*/ 12 h 49"/>
                <a:gd name="T24" fmla="*/ 2 w 17"/>
                <a:gd name="T25" fmla="*/ 18 h 49"/>
                <a:gd name="T26" fmla="*/ 3 w 17"/>
                <a:gd name="T27" fmla="*/ 24 h 49"/>
                <a:gd name="T28" fmla="*/ 4 w 17"/>
                <a:gd name="T29" fmla="*/ 30 h 49"/>
                <a:gd name="T30" fmla="*/ 4 w 17"/>
                <a:gd name="T31" fmla="*/ 36 h 49"/>
                <a:gd name="T32" fmla="*/ 6 w 17"/>
                <a:gd name="T33" fmla="*/ 42 h 49"/>
                <a:gd name="T34" fmla="*/ 6 w 17"/>
                <a:gd name="T35" fmla="*/ 48 h 49"/>
                <a:gd name="T36" fmla="*/ 16 w 17"/>
                <a:gd name="T37" fmla="*/ 46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49"/>
                <a:gd name="T59" fmla="*/ 17 w 17"/>
                <a:gd name="T60" fmla="*/ 49 h 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49">
                  <a:moveTo>
                    <a:pt x="16" y="46"/>
                  </a:moveTo>
                  <a:lnTo>
                    <a:pt x="14" y="41"/>
                  </a:lnTo>
                  <a:lnTo>
                    <a:pt x="13" y="35"/>
                  </a:lnTo>
                  <a:lnTo>
                    <a:pt x="12" y="28"/>
                  </a:lnTo>
                  <a:lnTo>
                    <a:pt x="12" y="23"/>
                  </a:lnTo>
                  <a:lnTo>
                    <a:pt x="11" y="17"/>
                  </a:lnTo>
                  <a:lnTo>
                    <a:pt x="10" y="11"/>
                  </a:lnTo>
                  <a:lnTo>
                    <a:pt x="9" y="5"/>
                  </a:lnTo>
                  <a:lnTo>
                    <a:pt x="9" y="0"/>
                  </a:lnTo>
                  <a:lnTo>
                    <a:pt x="0" y="0"/>
                  </a:lnTo>
                  <a:lnTo>
                    <a:pt x="1" y="7"/>
                  </a:lnTo>
                  <a:lnTo>
                    <a:pt x="1" y="12"/>
                  </a:lnTo>
                  <a:lnTo>
                    <a:pt x="2" y="18"/>
                  </a:lnTo>
                  <a:lnTo>
                    <a:pt x="3" y="24"/>
                  </a:lnTo>
                  <a:lnTo>
                    <a:pt x="4" y="30"/>
                  </a:lnTo>
                  <a:lnTo>
                    <a:pt x="4" y="36"/>
                  </a:lnTo>
                  <a:lnTo>
                    <a:pt x="6" y="42"/>
                  </a:lnTo>
                  <a:lnTo>
                    <a:pt x="6" y="48"/>
                  </a:lnTo>
                  <a:lnTo>
                    <a:pt x="16" y="46"/>
                  </a:lnTo>
                </a:path>
              </a:pathLst>
            </a:custGeom>
            <a:solidFill>
              <a:srgbClr val="4F4F4F"/>
            </a:solidFill>
            <a:ln w="12700" cap="rnd">
              <a:noFill/>
              <a:round/>
              <a:headEnd/>
              <a:tailEnd/>
            </a:ln>
          </p:spPr>
          <p:txBody>
            <a:bodyPr/>
            <a:lstStyle/>
            <a:p>
              <a:endParaRPr lang="en-US" dirty="0"/>
            </a:p>
          </p:txBody>
        </p:sp>
        <p:sp>
          <p:nvSpPr>
            <p:cNvPr id="48379" name="Freeform 278"/>
            <p:cNvSpPr>
              <a:spLocks/>
            </p:cNvSpPr>
            <p:nvPr/>
          </p:nvSpPr>
          <p:spPr bwMode="auto">
            <a:xfrm>
              <a:off x="1374" y="2353"/>
              <a:ext cx="17" cy="17"/>
            </a:xfrm>
            <a:custGeom>
              <a:avLst/>
              <a:gdLst>
                <a:gd name="T0" fmla="*/ 16 w 17"/>
                <a:gd name="T1" fmla="*/ 12 h 17"/>
                <a:gd name="T2" fmla="*/ 14 w 17"/>
                <a:gd name="T3" fmla="*/ 6 h 17"/>
                <a:gd name="T4" fmla="*/ 11 w 17"/>
                <a:gd name="T5" fmla="*/ 3 h 17"/>
                <a:gd name="T6" fmla="*/ 9 w 17"/>
                <a:gd name="T7" fmla="*/ 1 h 17"/>
                <a:gd name="T8" fmla="*/ 9 w 17"/>
                <a:gd name="T9" fmla="*/ 0 h 17"/>
                <a:gd name="T10" fmla="*/ 0 w 17"/>
                <a:gd name="T11" fmla="*/ 1 h 17"/>
                <a:gd name="T12" fmla="*/ 2 w 17"/>
                <a:gd name="T13" fmla="*/ 6 h 17"/>
                <a:gd name="T14" fmla="*/ 4 w 17"/>
                <a:gd name="T15" fmla="*/ 11 h 17"/>
                <a:gd name="T16" fmla="*/ 6 w 17"/>
                <a:gd name="T17" fmla="*/ 12 h 17"/>
                <a:gd name="T18" fmla="*/ 9 w 17"/>
                <a:gd name="T19" fmla="*/ 16 h 17"/>
                <a:gd name="T20" fmla="*/ 16 w 17"/>
                <a:gd name="T21" fmla="*/ 1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2"/>
                  </a:moveTo>
                  <a:lnTo>
                    <a:pt x="14" y="6"/>
                  </a:lnTo>
                  <a:lnTo>
                    <a:pt x="11" y="3"/>
                  </a:lnTo>
                  <a:lnTo>
                    <a:pt x="9" y="1"/>
                  </a:lnTo>
                  <a:lnTo>
                    <a:pt x="9" y="0"/>
                  </a:lnTo>
                  <a:lnTo>
                    <a:pt x="0" y="1"/>
                  </a:lnTo>
                  <a:lnTo>
                    <a:pt x="2" y="6"/>
                  </a:lnTo>
                  <a:lnTo>
                    <a:pt x="4" y="11"/>
                  </a:lnTo>
                  <a:lnTo>
                    <a:pt x="6" y="12"/>
                  </a:lnTo>
                  <a:lnTo>
                    <a:pt x="9" y="16"/>
                  </a:lnTo>
                  <a:lnTo>
                    <a:pt x="16" y="12"/>
                  </a:lnTo>
                </a:path>
              </a:pathLst>
            </a:custGeom>
            <a:solidFill>
              <a:srgbClr val="4F4F4F"/>
            </a:solidFill>
            <a:ln w="12700" cap="rnd">
              <a:noFill/>
              <a:round/>
              <a:headEnd/>
              <a:tailEnd/>
            </a:ln>
          </p:spPr>
          <p:txBody>
            <a:bodyPr/>
            <a:lstStyle/>
            <a:p>
              <a:endParaRPr lang="en-US" dirty="0"/>
            </a:p>
          </p:txBody>
        </p:sp>
        <p:sp>
          <p:nvSpPr>
            <p:cNvPr id="48380" name="Freeform 279"/>
            <p:cNvSpPr>
              <a:spLocks/>
            </p:cNvSpPr>
            <p:nvPr/>
          </p:nvSpPr>
          <p:spPr bwMode="auto">
            <a:xfrm>
              <a:off x="1384" y="2365"/>
              <a:ext cx="17" cy="17"/>
            </a:xfrm>
            <a:custGeom>
              <a:avLst/>
              <a:gdLst>
                <a:gd name="T0" fmla="*/ 13 w 17"/>
                <a:gd name="T1" fmla="*/ 10 h 17"/>
                <a:gd name="T2" fmla="*/ 16 w 17"/>
                <a:gd name="T3" fmla="*/ 10 h 17"/>
                <a:gd name="T4" fmla="*/ 16 w 17"/>
                <a:gd name="T5" fmla="*/ 9 h 17"/>
                <a:gd name="T6" fmla="*/ 16 w 17"/>
                <a:gd name="T7" fmla="*/ 8 h 17"/>
                <a:gd name="T8" fmla="*/ 16 w 17"/>
                <a:gd name="T9" fmla="*/ 4 h 17"/>
                <a:gd name="T10" fmla="*/ 13 w 17"/>
                <a:gd name="T11" fmla="*/ 0 h 17"/>
                <a:gd name="T12" fmla="*/ 2 w 17"/>
                <a:gd name="T13" fmla="*/ 4 h 17"/>
                <a:gd name="T14" fmla="*/ 0 w 17"/>
                <a:gd name="T15" fmla="*/ 6 h 17"/>
                <a:gd name="T16" fmla="*/ 0 w 17"/>
                <a:gd name="T17" fmla="*/ 12 h 17"/>
                <a:gd name="T18" fmla="*/ 2 w 17"/>
                <a:gd name="T19" fmla="*/ 16 h 17"/>
                <a:gd name="T20" fmla="*/ 13 w 17"/>
                <a:gd name="T21" fmla="*/ 1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3" y="10"/>
                  </a:moveTo>
                  <a:lnTo>
                    <a:pt x="16" y="10"/>
                  </a:lnTo>
                  <a:lnTo>
                    <a:pt x="16" y="9"/>
                  </a:lnTo>
                  <a:lnTo>
                    <a:pt x="16" y="8"/>
                  </a:lnTo>
                  <a:lnTo>
                    <a:pt x="16" y="4"/>
                  </a:lnTo>
                  <a:lnTo>
                    <a:pt x="13" y="0"/>
                  </a:lnTo>
                  <a:lnTo>
                    <a:pt x="2" y="4"/>
                  </a:lnTo>
                  <a:lnTo>
                    <a:pt x="0" y="6"/>
                  </a:lnTo>
                  <a:lnTo>
                    <a:pt x="0" y="12"/>
                  </a:lnTo>
                  <a:lnTo>
                    <a:pt x="2" y="16"/>
                  </a:lnTo>
                  <a:lnTo>
                    <a:pt x="13" y="10"/>
                  </a:lnTo>
                </a:path>
              </a:pathLst>
            </a:custGeom>
            <a:solidFill>
              <a:srgbClr val="4F4F4F"/>
            </a:solidFill>
            <a:ln w="12700" cap="rnd">
              <a:noFill/>
              <a:round/>
              <a:headEnd/>
              <a:tailEnd/>
            </a:ln>
          </p:spPr>
          <p:txBody>
            <a:bodyPr/>
            <a:lstStyle/>
            <a:p>
              <a:endParaRPr lang="en-US" dirty="0"/>
            </a:p>
          </p:txBody>
        </p:sp>
        <p:sp>
          <p:nvSpPr>
            <p:cNvPr id="48381" name="Freeform 280"/>
            <p:cNvSpPr>
              <a:spLocks/>
            </p:cNvSpPr>
            <p:nvPr/>
          </p:nvSpPr>
          <p:spPr bwMode="auto">
            <a:xfrm>
              <a:off x="1386" y="2377"/>
              <a:ext cx="22" cy="47"/>
            </a:xfrm>
            <a:custGeom>
              <a:avLst/>
              <a:gdLst>
                <a:gd name="T0" fmla="*/ 16 w 22"/>
                <a:gd name="T1" fmla="*/ 36 h 47"/>
                <a:gd name="T2" fmla="*/ 21 w 22"/>
                <a:gd name="T3" fmla="*/ 40 h 47"/>
                <a:gd name="T4" fmla="*/ 19 w 22"/>
                <a:gd name="T5" fmla="*/ 35 h 47"/>
                <a:gd name="T6" fmla="*/ 19 w 22"/>
                <a:gd name="T7" fmla="*/ 30 h 47"/>
                <a:gd name="T8" fmla="*/ 18 w 22"/>
                <a:gd name="T9" fmla="*/ 26 h 47"/>
                <a:gd name="T10" fmla="*/ 16 w 22"/>
                <a:gd name="T11" fmla="*/ 19 h 47"/>
                <a:gd name="T12" fmla="*/ 16 w 22"/>
                <a:gd name="T13" fmla="*/ 15 h 47"/>
                <a:gd name="T14" fmla="*/ 13 w 22"/>
                <a:gd name="T15" fmla="*/ 10 h 47"/>
                <a:gd name="T16" fmla="*/ 10 w 22"/>
                <a:gd name="T17" fmla="*/ 4 h 47"/>
                <a:gd name="T18" fmla="*/ 6 w 22"/>
                <a:gd name="T19" fmla="*/ 0 h 47"/>
                <a:gd name="T20" fmla="*/ 0 w 22"/>
                <a:gd name="T21" fmla="*/ 5 h 47"/>
                <a:gd name="T22" fmla="*/ 3 w 22"/>
                <a:gd name="T23" fmla="*/ 10 h 47"/>
                <a:gd name="T24" fmla="*/ 5 w 22"/>
                <a:gd name="T25" fmla="*/ 14 h 47"/>
                <a:gd name="T26" fmla="*/ 6 w 22"/>
                <a:gd name="T27" fmla="*/ 18 h 47"/>
                <a:gd name="T28" fmla="*/ 8 w 22"/>
                <a:gd name="T29" fmla="*/ 22 h 47"/>
                <a:gd name="T30" fmla="*/ 9 w 22"/>
                <a:gd name="T31" fmla="*/ 27 h 47"/>
                <a:gd name="T32" fmla="*/ 9 w 22"/>
                <a:gd name="T33" fmla="*/ 32 h 47"/>
                <a:gd name="T34" fmla="*/ 11 w 22"/>
                <a:gd name="T35" fmla="*/ 37 h 47"/>
                <a:gd name="T36" fmla="*/ 12 w 22"/>
                <a:gd name="T37" fmla="*/ 42 h 47"/>
                <a:gd name="T38" fmla="*/ 18 w 22"/>
                <a:gd name="T39" fmla="*/ 46 h 47"/>
                <a:gd name="T40" fmla="*/ 16 w 22"/>
                <a:gd name="T41" fmla="*/ 36 h 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47"/>
                <a:gd name="T65" fmla="*/ 22 w 22"/>
                <a:gd name="T66" fmla="*/ 47 h 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47">
                  <a:moveTo>
                    <a:pt x="16" y="36"/>
                  </a:moveTo>
                  <a:lnTo>
                    <a:pt x="21" y="40"/>
                  </a:lnTo>
                  <a:lnTo>
                    <a:pt x="19" y="35"/>
                  </a:lnTo>
                  <a:lnTo>
                    <a:pt x="19" y="30"/>
                  </a:lnTo>
                  <a:lnTo>
                    <a:pt x="18" y="26"/>
                  </a:lnTo>
                  <a:lnTo>
                    <a:pt x="16" y="19"/>
                  </a:lnTo>
                  <a:lnTo>
                    <a:pt x="16" y="15"/>
                  </a:lnTo>
                  <a:lnTo>
                    <a:pt x="13" y="10"/>
                  </a:lnTo>
                  <a:lnTo>
                    <a:pt x="10" y="4"/>
                  </a:lnTo>
                  <a:lnTo>
                    <a:pt x="6" y="0"/>
                  </a:lnTo>
                  <a:lnTo>
                    <a:pt x="0" y="5"/>
                  </a:lnTo>
                  <a:lnTo>
                    <a:pt x="3" y="10"/>
                  </a:lnTo>
                  <a:lnTo>
                    <a:pt x="5" y="14"/>
                  </a:lnTo>
                  <a:lnTo>
                    <a:pt x="6" y="18"/>
                  </a:lnTo>
                  <a:lnTo>
                    <a:pt x="8" y="22"/>
                  </a:lnTo>
                  <a:lnTo>
                    <a:pt x="9" y="27"/>
                  </a:lnTo>
                  <a:lnTo>
                    <a:pt x="9" y="32"/>
                  </a:lnTo>
                  <a:lnTo>
                    <a:pt x="11" y="37"/>
                  </a:lnTo>
                  <a:lnTo>
                    <a:pt x="12" y="42"/>
                  </a:lnTo>
                  <a:lnTo>
                    <a:pt x="18" y="46"/>
                  </a:lnTo>
                  <a:lnTo>
                    <a:pt x="16" y="36"/>
                  </a:lnTo>
                </a:path>
              </a:pathLst>
            </a:custGeom>
            <a:solidFill>
              <a:srgbClr val="4F4F4F"/>
            </a:solidFill>
            <a:ln w="12700" cap="rnd">
              <a:noFill/>
              <a:round/>
              <a:headEnd/>
              <a:tailEnd/>
            </a:ln>
          </p:spPr>
          <p:txBody>
            <a:bodyPr/>
            <a:lstStyle/>
            <a:p>
              <a:endParaRPr lang="en-US" dirty="0"/>
            </a:p>
          </p:txBody>
        </p:sp>
        <p:sp>
          <p:nvSpPr>
            <p:cNvPr id="48382" name="Freeform 281"/>
            <p:cNvSpPr>
              <a:spLocks/>
            </p:cNvSpPr>
            <p:nvPr/>
          </p:nvSpPr>
          <p:spPr bwMode="auto">
            <a:xfrm>
              <a:off x="1406" y="2418"/>
              <a:ext cx="26" cy="17"/>
            </a:xfrm>
            <a:custGeom>
              <a:avLst/>
              <a:gdLst>
                <a:gd name="T0" fmla="*/ 19 w 26"/>
                <a:gd name="T1" fmla="*/ 7 h 17"/>
                <a:gd name="T2" fmla="*/ 19 w 26"/>
                <a:gd name="T3" fmla="*/ 5 h 17"/>
                <a:gd name="T4" fmla="*/ 17 w 26"/>
                <a:gd name="T5" fmla="*/ 3 h 17"/>
                <a:gd name="T6" fmla="*/ 14 w 26"/>
                <a:gd name="T7" fmla="*/ 3 h 17"/>
                <a:gd name="T8" fmla="*/ 10 w 26"/>
                <a:gd name="T9" fmla="*/ 1 h 17"/>
                <a:gd name="T10" fmla="*/ 7 w 26"/>
                <a:gd name="T11" fmla="*/ 0 h 17"/>
                <a:gd name="T12" fmla="*/ 3 w 26"/>
                <a:gd name="T13" fmla="*/ 0 h 17"/>
                <a:gd name="T14" fmla="*/ 0 w 26"/>
                <a:gd name="T15" fmla="*/ 0 h 17"/>
                <a:gd name="T16" fmla="*/ 2 w 26"/>
                <a:gd name="T17" fmla="*/ 12 h 17"/>
                <a:gd name="T18" fmla="*/ 3 w 26"/>
                <a:gd name="T19" fmla="*/ 12 h 17"/>
                <a:gd name="T20" fmla="*/ 4 w 26"/>
                <a:gd name="T21" fmla="*/ 12 h 17"/>
                <a:gd name="T22" fmla="*/ 7 w 26"/>
                <a:gd name="T23" fmla="*/ 12 h 17"/>
                <a:gd name="T24" fmla="*/ 10 w 26"/>
                <a:gd name="T25" fmla="*/ 14 h 17"/>
                <a:gd name="T26" fmla="*/ 14 w 26"/>
                <a:gd name="T27" fmla="*/ 16 h 17"/>
                <a:gd name="T28" fmla="*/ 17 w 26"/>
                <a:gd name="T29" fmla="*/ 16 h 17"/>
                <a:gd name="T30" fmla="*/ 20 w 26"/>
                <a:gd name="T31" fmla="*/ 16 h 17"/>
                <a:gd name="T32" fmla="*/ 24 w 26"/>
                <a:gd name="T33" fmla="*/ 14 h 17"/>
                <a:gd name="T34" fmla="*/ 25 w 26"/>
                <a:gd name="T35" fmla="*/ 14 h 17"/>
                <a:gd name="T36" fmla="*/ 19 w 26"/>
                <a:gd name="T37" fmla="*/ 7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17"/>
                <a:gd name="T59" fmla="*/ 26 w 2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17">
                  <a:moveTo>
                    <a:pt x="19" y="7"/>
                  </a:moveTo>
                  <a:lnTo>
                    <a:pt x="19" y="5"/>
                  </a:lnTo>
                  <a:lnTo>
                    <a:pt x="17" y="3"/>
                  </a:lnTo>
                  <a:lnTo>
                    <a:pt x="14" y="3"/>
                  </a:lnTo>
                  <a:lnTo>
                    <a:pt x="10" y="1"/>
                  </a:lnTo>
                  <a:lnTo>
                    <a:pt x="7" y="0"/>
                  </a:lnTo>
                  <a:lnTo>
                    <a:pt x="3" y="0"/>
                  </a:lnTo>
                  <a:lnTo>
                    <a:pt x="0" y="0"/>
                  </a:lnTo>
                  <a:lnTo>
                    <a:pt x="2" y="12"/>
                  </a:lnTo>
                  <a:lnTo>
                    <a:pt x="3" y="12"/>
                  </a:lnTo>
                  <a:lnTo>
                    <a:pt x="4" y="12"/>
                  </a:lnTo>
                  <a:lnTo>
                    <a:pt x="7" y="12"/>
                  </a:lnTo>
                  <a:lnTo>
                    <a:pt x="10" y="14"/>
                  </a:lnTo>
                  <a:lnTo>
                    <a:pt x="14" y="16"/>
                  </a:lnTo>
                  <a:lnTo>
                    <a:pt x="17" y="16"/>
                  </a:lnTo>
                  <a:lnTo>
                    <a:pt x="20" y="16"/>
                  </a:lnTo>
                  <a:lnTo>
                    <a:pt x="24" y="14"/>
                  </a:lnTo>
                  <a:lnTo>
                    <a:pt x="25" y="14"/>
                  </a:lnTo>
                  <a:lnTo>
                    <a:pt x="19" y="7"/>
                  </a:lnTo>
                </a:path>
              </a:pathLst>
            </a:custGeom>
            <a:solidFill>
              <a:srgbClr val="4F4F4F"/>
            </a:solidFill>
            <a:ln w="12700" cap="rnd">
              <a:noFill/>
              <a:round/>
              <a:headEnd/>
              <a:tailEnd/>
            </a:ln>
          </p:spPr>
          <p:txBody>
            <a:bodyPr/>
            <a:lstStyle/>
            <a:p>
              <a:endParaRPr lang="en-US" dirty="0"/>
            </a:p>
          </p:txBody>
        </p:sp>
        <p:sp>
          <p:nvSpPr>
            <p:cNvPr id="48383" name="Freeform 282"/>
            <p:cNvSpPr>
              <a:spLocks/>
            </p:cNvSpPr>
            <p:nvPr/>
          </p:nvSpPr>
          <p:spPr bwMode="auto">
            <a:xfrm>
              <a:off x="1429" y="2391"/>
              <a:ext cx="29" cy="35"/>
            </a:xfrm>
            <a:custGeom>
              <a:avLst/>
              <a:gdLst>
                <a:gd name="T0" fmla="*/ 21 w 29"/>
                <a:gd name="T1" fmla="*/ 0 h 35"/>
                <a:gd name="T2" fmla="*/ 19 w 29"/>
                <a:gd name="T3" fmla="*/ 3 h 35"/>
                <a:gd name="T4" fmla="*/ 16 w 29"/>
                <a:gd name="T5" fmla="*/ 6 h 35"/>
                <a:gd name="T6" fmla="*/ 13 w 29"/>
                <a:gd name="T7" fmla="*/ 10 h 35"/>
                <a:gd name="T8" fmla="*/ 12 w 29"/>
                <a:gd name="T9" fmla="*/ 14 h 35"/>
                <a:gd name="T10" fmla="*/ 8 w 29"/>
                <a:gd name="T11" fmla="*/ 18 h 35"/>
                <a:gd name="T12" fmla="*/ 7 w 29"/>
                <a:gd name="T13" fmla="*/ 21 h 35"/>
                <a:gd name="T14" fmla="*/ 3 w 29"/>
                <a:gd name="T15" fmla="*/ 24 h 35"/>
                <a:gd name="T16" fmla="*/ 0 w 29"/>
                <a:gd name="T17" fmla="*/ 28 h 35"/>
                <a:gd name="T18" fmla="*/ 7 w 29"/>
                <a:gd name="T19" fmla="*/ 34 h 35"/>
                <a:gd name="T20" fmla="*/ 10 w 29"/>
                <a:gd name="T21" fmla="*/ 31 h 35"/>
                <a:gd name="T22" fmla="*/ 13 w 29"/>
                <a:gd name="T23" fmla="*/ 26 h 35"/>
                <a:gd name="T24" fmla="*/ 16 w 29"/>
                <a:gd name="T25" fmla="*/ 23 h 35"/>
                <a:gd name="T26" fmla="*/ 19 w 29"/>
                <a:gd name="T27" fmla="*/ 19 h 35"/>
                <a:gd name="T28" fmla="*/ 21 w 29"/>
                <a:gd name="T29" fmla="*/ 15 h 35"/>
                <a:gd name="T30" fmla="*/ 23 w 29"/>
                <a:gd name="T31" fmla="*/ 11 h 35"/>
                <a:gd name="T32" fmla="*/ 26 w 29"/>
                <a:gd name="T33" fmla="*/ 9 h 35"/>
                <a:gd name="T34" fmla="*/ 28 w 29"/>
                <a:gd name="T35" fmla="*/ 4 h 35"/>
                <a:gd name="T36" fmla="*/ 21 w 29"/>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35"/>
                <a:gd name="T59" fmla="*/ 29 w 29"/>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35">
                  <a:moveTo>
                    <a:pt x="21" y="0"/>
                  </a:moveTo>
                  <a:lnTo>
                    <a:pt x="19" y="3"/>
                  </a:lnTo>
                  <a:lnTo>
                    <a:pt x="16" y="6"/>
                  </a:lnTo>
                  <a:lnTo>
                    <a:pt x="13" y="10"/>
                  </a:lnTo>
                  <a:lnTo>
                    <a:pt x="12" y="14"/>
                  </a:lnTo>
                  <a:lnTo>
                    <a:pt x="8" y="18"/>
                  </a:lnTo>
                  <a:lnTo>
                    <a:pt x="7" y="21"/>
                  </a:lnTo>
                  <a:lnTo>
                    <a:pt x="3" y="24"/>
                  </a:lnTo>
                  <a:lnTo>
                    <a:pt x="0" y="28"/>
                  </a:lnTo>
                  <a:lnTo>
                    <a:pt x="7" y="34"/>
                  </a:lnTo>
                  <a:lnTo>
                    <a:pt x="10" y="31"/>
                  </a:lnTo>
                  <a:lnTo>
                    <a:pt x="13" y="26"/>
                  </a:lnTo>
                  <a:lnTo>
                    <a:pt x="16" y="23"/>
                  </a:lnTo>
                  <a:lnTo>
                    <a:pt x="19" y="19"/>
                  </a:lnTo>
                  <a:lnTo>
                    <a:pt x="21" y="15"/>
                  </a:lnTo>
                  <a:lnTo>
                    <a:pt x="23" y="11"/>
                  </a:lnTo>
                  <a:lnTo>
                    <a:pt x="26" y="9"/>
                  </a:lnTo>
                  <a:lnTo>
                    <a:pt x="28" y="4"/>
                  </a:lnTo>
                  <a:lnTo>
                    <a:pt x="21" y="0"/>
                  </a:lnTo>
                </a:path>
              </a:pathLst>
            </a:custGeom>
            <a:solidFill>
              <a:srgbClr val="4F4F4F"/>
            </a:solidFill>
            <a:ln w="12700" cap="rnd">
              <a:noFill/>
              <a:round/>
              <a:headEnd/>
              <a:tailEnd/>
            </a:ln>
          </p:spPr>
          <p:txBody>
            <a:bodyPr/>
            <a:lstStyle/>
            <a:p>
              <a:endParaRPr lang="en-US" dirty="0"/>
            </a:p>
          </p:txBody>
        </p:sp>
        <p:sp>
          <p:nvSpPr>
            <p:cNvPr id="48384" name="Freeform 283"/>
            <p:cNvSpPr>
              <a:spLocks/>
            </p:cNvSpPr>
            <p:nvPr/>
          </p:nvSpPr>
          <p:spPr bwMode="auto">
            <a:xfrm>
              <a:off x="1454" y="2374"/>
              <a:ext cx="17" cy="17"/>
            </a:xfrm>
            <a:custGeom>
              <a:avLst/>
              <a:gdLst>
                <a:gd name="T0" fmla="*/ 0 w 17"/>
                <a:gd name="T1" fmla="*/ 4 h 17"/>
                <a:gd name="T2" fmla="*/ 2 w 17"/>
                <a:gd name="T3" fmla="*/ 6 h 17"/>
                <a:gd name="T4" fmla="*/ 2 w 17"/>
                <a:gd name="T5" fmla="*/ 8 h 17"/>
                <a:gd name="T6" fmla="*/ 2 w 17"/>
                <a:gd name="T7" fmla="*/ 11 h 17"/>
                <a:gd name="T8" fmla="*/ 0 w 17"/>
                <a:gd name="T9" fmla="*/ 12 h 17"/>
                <a:gd name="T10" fmla="*/ 11 w 17"/>
                <a:gd name="T11" fmla="*/ 16 h 17"/>
                <a:gd name="T12" fmla="*/ 13 w 17"/>
                <a:gd name="T13" fmla="*/ 13 h 17"/>
                <a:gd name="T14" fmla="*/ 16 w 17"/>
                <a:gd name="T15" fmla="*/ 8 h 17"/>
                <a:gd name="T16" fmla="*/ 13 w 17"/>
                <a:gd name="T17" fmla="*/ 4 h 17"/>
                <a:gd name="T18" fmla="*/ 11 w 17"/>
                <a:gd name="T19" fmla="*/ 0 h 17"/>
                <a:gd name="T20" fmla="*/ 11 w 17"/>
                <a:gd name="T21" fmla="*/ 1 h 17"/>
                <a:gd name="T22" fmla="*/ 0 w 17"/>
                <a:gd name="T23" fmla="*/ 4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4"/>
                  </a:moveTo>
                  <a:lnTo>
                    <a:pt x="2" y="6"/>
                  </a:lnTo>
                  <a:lnTo>
                    <a:pt x="2" y="8"/>
                  </a:lnTo>
                  <a:lnTo>
                    <a:pt x="2" y="11"/>
                  </a:lnTo>
                  <a:lnTo>
                    <a:pt x="0" y="12"/>
                  </a:lnTo>
                  <a:lnTo>
                    <a:pt x="11" y="16"/>
                  </a:lnTo>
                  <a:lnTo>
                    <a:pt x="13" y="13"/>
                  </a:lnTo>
                  <a:lnTo>
                    <a:pt x="16" y="8"/>
                  </a:lnTo>
                  <a:lnTo>
                    <a:pt x="13" y="4"/>
                  </a:lnTo>
                  <a:lnTo>
                    <a:pt x="11" y="0"/>
                  </a:lnTo>
                  <a:lnTo>
                    <a:pt x="11" y="1"/>
                  </a:lnTo>
                  <a:lnTo>
                    <a:pt x="0" y="4"/>
                  </a:lnTo>
                </a:path>
              </a:pathLst>
            </a:custGeom>
            <a:solidFill>
              <a:srgbClr val="4F4F4F"/>
            </a:solidFill>
            <a:ln w="12700" cap="rnd">
              <a:noFill/>
              <a:round/>
              <a:headEnd/>
              <a:tailEnd/>
            </a:ln>
          </p:spPr>
          <p:txBody>
            <a:bodyPr/>
            <a:lstStyle/>
            <a:p>
              <a:endParaRPr lang="en-US" dirty="0"/>
            </a:p>
          </p:txBody>
        </p:sp>
        <p:sp>
          <p:nvSpPr>
            <p:cNvPr id="48385" name="Freeform 284"/>
            <p:cNvSpPr>
              <a:spLocks/>
            </p:cNvSpPr>
            <p:nvPr/>
          </p:nvSpPr>
          <p:spPr bwMode="auto">
            <a:xfrm>
              <a:off x="1450" y="2359"/>
              <a:ext cx="17" cy="17"/>
            </a:xfrm>
            <a:custGeom>
              <a:avLst/>
              <a:gdLst>
                <a:gd name="T0" fmla="*/ 0 w 17"/>
                <a:gd name="T1" fmla="*/ 3 h 17"/>
                <a:gd name="T2" fmla="*/ 0 w 17"/>
                <a:gd name="T3" fmla="*/ 2 h 17"/>
                <a:gd name="T4" fmla="*/ 2 w 17"/>
                <a:gd name="T5" fmla="*/ 4 h 17"/>
                <a:gd name="T6" fmla="*/ 2 w 17"/>
                <a:gd name="T7" fmla="*/ 9 h 17"/>
                <a:gd name="T8" fmla="*/ 2 w 17"/>
                <a:gd name="T9" fmla="*/ 12 h 17"/>
                <a:gd name="T10" fmla="*/ 4 w 17"/>
                <a:gd name="T11" fmla="*/ 16 h 17"/>
                <a:gd name="T12" fmla="*/ 16 w 17"/>
                <a:gd name="T13" fmla="*/ 12 h 17"/>
                <a:gd name="T14" fmla="*/ 16 w 17"/>
                <a:gd name="T15" fmla="*/ 9 h 17"/>
                <a:gd name="T16" fmla="*/ 13 w 17"/>
                <a:gd name="T17" fmla="*/ 6 h 17"/>
                <a:gd name="T18" fmla="*/ 13 w 17"/>
                <a:gd name="T19" fmla="*/ 4 h 17"/>
                <a:gd name="T20" fmla="*/ 11 w 17"/>
                <a:gd name="T21" fmla="*/ 0 h 17"/>
                <a:gd name="T22" fmla="*/ 0 w 17"/>
                <a:gd name="T23" fmla="*/ 3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3"/>
                  </a:moveTo>
                  <a:lnTo>
                    <a:pt x="0" y="2"/>
                  </a:lnTo>
                  <a:lnTo>
                    <a:pt x="2" y="4"/>
                  </a:lnTo>
                  <a:lnTo>
                    <a:pt x="2" y="9"/>
                  </a:lnTo>
                  <a:lnTo>
                    <a:pt x="2" y="12"/>
                  </a:lnTo>
                  <a:lnTo>
                    <a:pt x="4" y="16"/>
                  </a:lnTo>
                  <a:lnTo>
                    <a:pt x="16" y="12"/>
                  </a:lnTo>
                  <a:lnTo>
                    <a:pt x="16" y="9"/>
                  </a:lnTo>
                  <a:lnTo>
                    <a:pt x="13" y="6"/>
                  </a:lnTo>
                  <a:lnTo>
                    <a:pt x="13" y="4"/>
                  </a:lnTo>
                  <a:lnTo>
                    <a:pt x="11" y="0"/>
                  </a:lnTo>
                  <a:lnTo>
                    <a:pt x="0" y="3"/>
                  </a:lnTo>
                </a:path>
              </a:pathLst>
            </a:custGeom>
            <a:solidFill>
              <a:srgbClr val="4F4F4F"/>
            </a:solidFill>
            <a:ln w="12700" cap="rnd">
              <a:noFill/>
              <a:round/>
              <a:headEnd/>
              <a:tailEnd/>
            </a:ln>
          </p:spPr>
          <p:txBody>
            <a:bodyPr/>
            <a:lstStyle/>
            <a:p>
              <a:endParaRPr lang="en-US" dirty="0"/>
            </a:p>
          </p:txBody>
        </p:sp>
        <p:sp>
          <p:nvSpPr>
            <p:cNvPr id="48386" name="Freeform 285"/>
            <p:cNvSpPr>
              <a:spLocks/>
            </p:cNvSpPr>
            <p:nvPr/>
          </p:nvSpPr>
          <p:spPr bwMode="auto">
            <a:xfrm>
              <a:off x="1410" y="2292"/>
              <a:ext cx="45" cy="66"/>
            </a:xfrm>
            <a:custGeom>
              <a:avLst/>
              <a:gdLst>
                <a:gd name="T0" fmla="*/ 0 w 45"/>
                <a:gd name="T1" fmla="*/ 3 h 66"/>
                <a:gd name="T2" fmla="*/ 4 w 45"/>
                <a:gd name="T3" fmla="*/ 11 h 66"/>
                <a:gd name="T4" fmla="*/ 8 w 45"/>
                <a:gd name="T5" fmla="*/ 18 h 66"/>
                <a:gd name="T6" fmla="*/ 12 w 45"/>
                <a:gd name="T7" fmla="*/ 27 h 66"/>
                <a:gd name="T8" fmla="*/ 18 w 45"/>
                <a:gd name="T9" fmla="*/ 35 h 66"/>
                <a:gd name="T10" fmla="*/ 22 w 45"/>
                <a:gd name="T11" fmla="*/ 42 h 66"/>
                <a:gd name="T12" fmla="*/ 27 w 45"/>
                <a:gd name="T13" fmla="*/ 49 h 66"/>
                <a:gd name="T14" fmla="*/ 33 w 45"/>
                <a:gd name="T15" fmla="*/ 57 h 66"/>
                <a:gd name="T16" fmla="*/ 35 w 45"/>
                <a:gd name="T17" fmla="*/ 65 h 66"/>
                <a:gd name="T18" fmla="*/ 44 w 45"/>
                <a:gd name="T19" fmla="*/ 61 h 66"/>
                <a:gd name="T20" fmla="*/ 40 w 45"/>
                <a:gd name="T21" fmla="*/ 53 h 66"/>
                <a:gd name="T22" fmla="*/ 36 w 45"/>
                <a:gd name="T23" fmla="*/ 44 h 66"/>
                <a:gd name="T24" fmla="*/ 31 w 45"/>
                <a:gd name="T25" fmla="*/ 37 h 66"/>
                <a:gd name="T26" fmla="*/ 26 w 45"/>
                <a:gd name="T27" fmla="*/ 29 h 66"/>
                <a:gd name="T28" fmla="*/ 21 w 45"/>
                <a:gd name="T29" fmla="*/ 22 h 66"/>
                <a:gd name="T30" fmla="*/ 16 w 45"/>
                <a:gd name="T31" fmla="*/ 15 h 66"/>
                <a:gd name="T32" fmla="*/ 11 w 45"/>
                <a:gd name="T33" fmla="*/ 7 h 66"/>
                <a:gd name="T34" fmla="*/ 10 w 45"/>
                <a:gd name="T35" fmla="*/ 0 h 66"/>
                <a:gd name="T36" fmla="*/ 0 w 45"/>
                <a:gd name="T37" fmla="*/ 3 h 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
                <a:gd name="T58" fmla="*/ 0 h 66"/>
                <a:gd name="T59" fmla="*/ 45 w 45"/>
                <a:gd name="T60" fmla="*/ 66 h 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 h="66">
                  <a:moveTo>
                    <a:pt x="0" y="3"/>
                  </a:moveTo>
                  <a:lnTo>
                    <a:pt x="4" y="11"/>
                  </a:lnTo>
                  <a:lnTo>
                    <a:pt x="8" y="18"/>
                  </a:lnTo>
                  <a:lnTo>
                    <a:pt x="12" y="27"/>
                  </a:lnTo>
                  <a:lnTo>
                    <a:pt x="18" y="35"/>
                  </a:lnTo>
                  <a:lnTo>
                    <a:pt x="22" y="42"/>
                  </a:lnTo>
                  <a:lnTo>
                    <a:pt x="27" y="49"/>
                  </a:lnTo>
                  <a:lnTo>
                    <a:pt x="33" y="57"/>
                  </a:lnTo>
                  <a:lnTo>
                    <a:pt x="35" y="65"/>
                  </a:lnTo>
                  <a:lnTo>
                    <a:pt x="44" y="61"/>
                  </a:lnTo>
                  <a:lnTo>
                    <a:pt x="40" y="53"/>
                  </a:lnTo>
                  <a:lnTo>
                    <a:pt x="36" y="44"/>
                  </a:lnTo>
                  <a:lnTo>
                    <a:pt x="31" y="37"/>
                  </a:lnTo>
                  <a:lnTo>
                    <a:pt x="26" y="29"/>
                  </a:lnTo>
                  <a:lnTo>
                    <a:pt x="21" y="22"/>
                  </a:lnTo>
                  <a:lnTo>
                    <a:pt x="16" y="15"/>
                  </a:lnTo>
                  <a:lnTo>
                    <a:pt x="11" y="7"/>
                  </a:lnTo>
                  <a:lnTo>
                    <a:pt x="10" y="0"/>
                  </a:lnTo>
                  <a:lnTo>
                    <a:pt x="0" y="3"/>
                  </a:lnTo>
                </a:path>
              </a:pathLst>
            </a:custGeom>
            <a:solidFill>
              <a:srgbClr val="4F4F4F"/>
            </a:solidFill>
            <a:ln w="12700" cap="rnd">
              <a:noFill/>
              <a:round/>
              <a:headEnd/>
              <a:tailEnd/>
            </a:ln>
          </p:spPr>
          <p:txBody>
            <a:bodyPr/>
            <a:lstStyle/>
            <a:p>
              <a:endParaRPr lang="en-US" dirty="0"/>
            </a:p>
          </p:txBody>
        </p:sp>
        <p:sp>
          <p:nvSpPr>
            <p:cNvPr id="48387" name="Freeform 286"/>
            <p:cNvSpPr>
              <a:spLocks/>
            </p:cNvSpPr>
            <p:nvPr/>
          </p:nvSpPr>
          <p:spPr bwMode="auto">
            <a:xfrm>
              <a:off x="1407" y="2265"/>
              <a:ext cx="17" cy="25"/>
            </a:xfrm>
            <a:custGeom>
              <a:avLst/>
              <a:gdLst>
                <a:gd name="T0" fmla="*/ 16 w 17"/>
                <a:gd name="T1" fmla="*/ 1 h 25"/>
                <a:gd name="T2" fmla="*/ 14 w 17"/>
                <a:gd name="T3" fmla="*/ 1 h 25"/>
                <a:gd name="T4" fmla="*/ 8 w 17"/>
                <a:gd name="T5" fmla="*/ 0 h 25"/>
                <a:gd name="T6" fmla="*/ 3 w 17"/>
                <a:gd name="T7" fmla="*/ 2 h 25"/>
                <a:gd name="T8" fmla="*/ 0 w 17"/>
                <a:gd name="T9" fmla="*/ 6 h 25"/>
                <a:gd name="T10" fmla="*/ 0 w 17"/>
                <a:gd name="T11" fmla="*/ 10 h 25"/>
                <a:gd name="T12" fmla="*/ 0 w 17"/>
                <a:gd name="T13" fmla="*/ 14 h 25"/>
                <a:gd name="T14" fmla="*/ 0 w 17"/>
                <a:gd name="T15" fmla="*/ 18 h 25"/>
                <a:gd name="T16" fmla="*/ 1 w 17"/>
                <a:gd name="T17" fmla="*/ 22 h 25"/>
                <a:gd name="T18" fmla="*/ 3 w 17"/>
                <a:gd name="T19" fmla="*/ 24 h 25"/>
                <a:gd name="T20" fmla="*/ 14 w 17"/>
                <a:gd name="T21" fmla="*/ 22 h 25"/>
                <a:gd name="T22" fmla="*/ 12 w 17"/>
                <a:gd name="T23" fmla="*/ 19 h 25"/>
                <a:gd name="T24" fmla="*/ 12 w 17"/>
                <a:gd name="T25" fmla="*/ 16 h 25"/>
                <a:gd name="T26" fmla="*/ 11 w 17"/>
                <a:gd name="T27" fmla="*/ 13 h 25"/>
                <a:gd name="T28" fmla="*/ 11 w 17"/>
                <a:gd name="T29" fmla="*/ 10 h 25"/>
                <a:gd name="T30" fmla="*/ 11 w 17"/>
                <a:gd name="T31" fmla="*/ 8 h 25"/>
                <a:gd name="T32" fmla="*/ 9 w 17"/>
                <a:gd name="T33" fmla="*/ 8 h 25"/>
                <a:gd name="T34" fmla="*/ 12 w 17"/>
                <a:gd name="T35" fmla="*/ 9 h 25"/>
                <a:gd name="T36" fmla="*/ 11 w 17"/>
                <a:gd name="T37" fmla="*/ 8 h 25"/>
                <a:gd name="T38" fmla="*/ 16 w 17"/>
                <a:gd name="T39" fmla="*/ 1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5"/>
                <a:gd name="T62" fmla="*/ 17 w 17"/>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5">
                  <a:moveTo>
                    <a:pt x="16" y="1"/>
                  </a:moveTo>
                  <a:lnTo>
                    <a:pt x="14" y="1"/>
                  </a:lnTo>
                  <a:lnTo>
                    <a:pt x="8" y="0"/>
                  </a:lnTo>
                  <a:lnTo>
                    <a:pt x="3" y="2"/>
                  </a:lnTo>
                  <a:lnTo>
                    <a:pt x="0" y="6"/>
                  </a:lnTo>
                  <a:lnTo>
                    <a:pt x="0" y="10"/>
                  </a:lnTo>
                  <a:lnTo>
                    <a:pt x="0" y="14"/>
                  </a:lnTo>
                  <a:lnTo>
                    <a:pt x="0" y="18"/>
                  </a:lnTo>
                  <a:lnTo>
                    <a:pt x="1" y="22"/>
                  </a:lnTo>
                  <a:lnTo>
                    <a:pt x="3" y="24"/>
                  </a:lnTo>
                  <a:lnTo>
                    <a:pt x="14" y="22"/>
                  </a:lnTo>
                  <a:lnTo>
                    <a:pt x="12" y="19"/>
                  </a:lnTo>
                  <a:lnTo>
                    <a:pt x="12" y="16"/>
                  </a:lnTo>
                  <a:lnTo>
                    <a:pt x="11" y="13"/>
                  </a:lnTo>
                  <a:lnTo>
                    <a:pt x="11" y="10"/>
                  </a:lnTo>
                  <a:lnTo>
                    <a:pt x="11" y="8"/>
                  </a:lnTo>
                  <a:lnTo>
                    <a:pt x="9" y="8"/>
                  </a:lnTo>
                  <a:lnTo>
                    <a:pt x="12" y="9"/>
                  </a:lnTo>
                  <a:lnTo>
                    <a:pt x="11" y="8"/>
                  </a:lnTo>
                  <a:lnTo>
                    <a:pt x="16" y="1"/>
                  </a:lnTo>
                </a:path>
              </a:pathLst>
            </a:custGeom>
            <a:solidFill>
              <a:srgbClr val="4F4F4F"/>
            </a:solidFill>
            <a:ln w="12700" cap="rnd">
              <a:noFill/>
              <a:round/>
              <a:headEnd/>
              <a:tailEnd/>
            </a:ln>
          </p:spPr>
          <p:txBody>
            <a:bodyPr/>
            <a:lstStyle/>
            <a:p>
              <a:endParaRPr lang="en-US" dirty="0"/>
            </a:p>
          </p:txBody>
        </p:sp>
        <p:sp>
          <p:nvSpPr>
            <p:cNvPr id="48388" name="Freeform 287"/>
            <p:cNvSpPr>
              <a:spLocks/>
            </p:cNvSpPr>
            <p:nvPr/>
          </p:nvSpPr>
          <p:spPr bwMode="auto">
            <a:xfrm>
              <a:off x="1418" y="2266"/>
              <a:ext cx="55" cy="91"/>
            </a:xfrm>
            <a:custGeom>
              <a:avLst/>
              <a:gdLst>
                <a:gd name="T0" fmla="*/ 50 w 55"/>
                <a:gd name="T1" fmla="*/ 80 h 91"/>
                <a:gd name="T2" fmla="*/ 54 w 55"/>
                <a:gd name="T3" fmla="*/ 83 h 91"/>
                <a:gd name="T4" fmla="*/ 50 w 55"/>
                <a:gd name="T5" fmla="*/ 72 h 91"/>
                <a:gd name="T6" fmla="*/ 46 w 55"/>
                <a:gd name="T7" fmla="*/ 60 h 91"/>
                <a:gd name="T8" fmla="*/ 42 w 55"/>
                <a:gd name="T9" fmla="*/ 49 h 91"/>
                <a:gd name="T10" fmla="*/ 37 w 55"/>
                <a:gd name="T11" fmla="*/ 36 h 91"/>
                <a:gd name="T12" fmla="*/ 32 w 55"/>
                <a:gd name="T13" fmla="*/ 24 h 91"/>
                <a:gd name="T14" fmla="*/ 24 w 55"/>
                <a:gd name="T15" fmla="*/ 16 h 91"/>
                <a:gd name="T16" fmla="*/ 15 w 55"/>
                <a:gd name="T17" fmla="*/ 6 h 91"/>
                <a:gd name="T18" fmla="*/ 5 w 55"/>
                <a:gd name="T19" fmla="*/ 0 h 91"/>
                <a:gd name="T20" fmla="*/ 0 w 55"/>
                <a:gd name="T21" fmla="*/ 8 h 91"/>
                <a:gd name="T22" fmla="*/ 10 w 55"/>
                <a:gd name="T23" fmla="*/ 14 h 91"/>
                <a:gd name="T24" fmla="*/ 17 w 55"/>
                <a:gd name="T25" fmla="*/ 22 h 91"/>
                <a:gd name="T26" fmla="*/ 23 w 55"/>
                <a:gd name="T27" fmla="*/ 30 h 91"/>
                <a:gd name="T28" fmla="*/ 29 w 55"/>
                <a:gd name="T29" fmla="*/ 40 h 91"/>
                <a:gd name="T30" fmla="*/ 32 w 55"/>
                <a:gd name="T31" fmla="*/ 52 h 91"/>
                <a:gd name="T32" fmla="*/ 36 w 55"/>
                <a:gd name="T33" fmla="*/ 63 h 91"/>
                <a:gd name="T34" fmla="*/ 41 w 55"/>
                <a:gd name="T35" fmla="*/ 75 h 91"/>
                <a:gd name="T36" fmla="*/ 45 w 55"/>
                <a:gd name="T37" fmla="*/ 87 h 91"/>
                <a:gd name="T38" fmla="*/ 50 w 55"/>
                <a:gd name="T39" fmla="*/ 90 h 91"/>
                <a:gd name="T40" fmla="*/ 50 w 55"/>
                <a:gd name="T41" fmla="*/ 80 h 9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91"/>
                <a:gd name="T65" fmla="*/ 55 w 55"/>
                <a:gd name="T66" fmla="*/ 91 h 9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91">
                  <a:moveTo>
                    <a:pt x="50" y="80"/>
                  </a:moveTo>
                  <a:lnTo>
                    <a:pt x="54" y="83"/>
                  </a:lnTo>
                  <a:lnTo>
                    <a:pt x="50" y="72"/>
                  </a:lnTo>
                  <a:lnTo>
                    <a:pt x="46" y="60"/>
                  </a:lnTo>
                  <a:lnTo>
                    <a:pt x="42" y="49"/>
                  </a:lnTo>
                  <a:lnTo>
                    <a:pt x="37" y="36"/>
                  </a:lnTo>
                  <a:lnTo>
                    <a:pt x="32" y="24"/>
                  </a:lnTo>
                  <a:lnTo>
                    <a:pt x="24" y="16"/>
                  </a:lnTo>
                  <a:lnTo>
                    <a:pt x="15" y="6"/>
                  </a:lnTo>
                  <a:lnTo>
                    <a:pt x="5" y="0"/>
                  </a:lnTo>
                  <a:lnTo>
                    <a:pt x="0" y="8"/>
                  </a:lnTo>
                  <a:lnTo>
                    <a:pt x="10" y="14"/>
                  </a:lnTo>
                  <a:lnTo>
                    <a:pt x="17" y="22"/>
                  </a:lnTo>
                  <a:lnTo>
                    <a:pt x="23" y="30"/>
                  </a:lnTo>
                  <a:lnTo>
                    <a:pt x="29" y="40"/>
                  </a:lnTo>
                  <a:lnTo>
                    <a:pt x="32" y="52"/>
                  </a:lnTo>
                  <a:lnTo>
                    <a:pt x="36" y="63"/>
                  </a:lnTo>
                  <a:lnTo>
                    <a:pt x="41" y="75"/>
                  </a:lnTo>
                  <a:lnTo>
                    <a:pt x="45" y="87"/>
                  </a:lnTo>
                  <a:lnTo>
                    <a:pt x="50" y="90"/>
                  </a:lnTo>
                  <a:lnTo>
                    <a:pt x="50" y="80"/>
                  </a:lnTo>
                </a:path>
              </a:pathLst>
            </a:custGeom>
            <a:solidFill>
              <a:srgbClr val="4F4F4F"/>
            </a:solidFill>
            <a:ln w="12700" cap="rnd">
              <a:noFill/>
              <a:round/>
              <a:headEnd/>
              <a:tailEnd/>
            </a:ln>
          </p:spPr>
          <p:txBody>
            <a:bodyPr/>
            <a:lstStyle/>
            <a:p>
              <a:endParaRPr lang="en-US" dirty="0"/>
            </a:p>
          </p:txBody>
        </p:sp>
        <p:sp>
          <p:nvSpPr>
            <p:cNvPr id="48389" name="Freeform 288"/>
            <p:cNvSpPr>
              <a:spLocks/>
            </p:cNvSpPr>
            <p:nvPr/>
          </p:nvSpPr>
          <p:spPr bwMode="auto">
            <a:xfrm>
              <a:off x="1473" y="2302"/>
              <a:ext cx="58" cy="55"/>
            </a:xfrm>
            <a:custGeom>
              <a:avLst/>
              <a:gdLst>
                <a:gd name="T0" fmla="*/ 50 w 58"/>
                <a:gd name="T1" fmla="*/ 0 h 55"/>
                <a:gd name="T2" fmla="*/ 49 w 58"/>
                <a:gd name="T3" fmla="*/ 0 h 55"/>
                <a:gd name="T4" fmla="*/ 43 w 58"/>
                <a:gd name="T5" fmla="*/ 7 h 55"/>
                <a:gd name="T6" fmla="*/ 38 w 58"/>
                <a:gd name="T7" fmla="*/ 14 h 55"/>
                <a:gd name="T8" fmla="*/ 33 w 58"/>
                <a:gd name="T9" fmla="*/ 23 h 55"/>
                <a:gd name="T10" fmla="*/ 25 w 58"/>
                <a:gd name="T11" fmla="*/ 29 h 55"/>
                <a:gd name="T12" fmla="*/ 18 w 58"/>
                <a:gd name="T13" fmla="*/ 35 h 55"/>
                <a:gd name="T14" fmla="*/ 12 w 58"/>
                <a:gd name="T15" fmla="*/ 41 h 55"/>
                <a:gd name="T16" fmla="*/ 5 w 58"/>
                <a:gd name="T17" fmla="*/ 43 h 55"/>
                <a:gd name="T18" fmla="*/ 0 w 58"/>
                <a:gd name="T19" fmla="*/ 44 h 55"/>
                <a:gd name="T20" fmla="*/ 0 w 58"/>
                <a:gd name="T21" fmla="*/ 54 h 55"/>
                <a:gd name="T22" fmla="*/ 9 w 58"/>
                <a:gd name="T23" fmla="*/ 52 h 55"/>
                <a:gd name="T24" fmla="*/ 17 w 58"/>
                <a:gd name="T25" fmla="*/ 49 h 55"/>
                <a:gd name="T26" fmla="*/ 25 w 58"/>
                <a:gd name="T27" fmla="*/ 42 h 55"/>
                <a:gd name="T28" fmla="*/ 33 w 58"/>
                <a:gd name="T29" fmla="*/ 35 h 55"/>
                <a:gd name="T30" fmla="*/ 40 w 58"/>
                <a:gd name="T31" fmla="*/ 28 h 55"/>
                <a:gd name="T32" fmla="*/ 46 w 58"/>
                <a:gd name="T33" fmla="*/ 20 h 55"/>
                <a:gd name="T34" fmla="*/ 52 w 58"/>
                <a:gd name="T35" fmla="*/ 12 h 55"/>
                <a:gd name="T36" fmla="*/ 57 w 58"/>
                <a:gd name="T37" fmla="*/ 5 h 55"/>
                <a:gd name="T38" fmla="*/ 50 w 58"/>
                <a:gd name="T39" fmla="*/ 0 h 5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8"/>
                <a:gd name="T61" fmla="*/ 0 h 55"/>
                <a:gd name="T62" fmla="*/ 58 w 58"/>
                <a:gd name="T63" fmla="*/ 55 h 5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8" h="55">
                  <a:moveTo>
                    <a:pt x="50" y="0"/>
                  </a:moveTo>
                  <a:lnTo>
                    <a:pt x="49" y="0"/>
                  </a:lnTo>
                  <a:lnTo>
                    <a:pt x="43" y="7"/>
                  </a:lnTo>
                  <a:lnTo>
                    <a:pt x="38" y="14"/>
                  </a:lnTo>
                  <a:lnTo>
                    <a:pt x="33" y="23"/>
                  </a:lnTo>
                  <a:lnTo>
                    <a:pt x="25" y="29"/>
                  </a:lnTo>
                  <a:lnTo>
                    <a:pt x="18" y="35"/>
                  </a:lnTo>
                  <a:lnTo>
                    <a:pt x="12" y="41"/>
                  </a:lnTo>
                  <a:lnTo>
                    <a:pt x="5" y="43"/>
                  </a:lnTo>
                  <a:lnTo>
                    <a:pt x="0" y="44"/>
                  </a:lnTo>
                  <a:lnTo>
                    <a:pt x="0" y="54"/>
                  </a:lnTo>
                  <a:lnTo>
                    <a:pt x="9" y="52"/>
                  </a:lnTo>
                  <a:lnTo>
                    <a:pt x="17" y="49"/>
                  </a:lnTo>
                  <a:lnTo>
                    <a:pt x="25" y="42"/>
                  </a:lnTo>
                  <a:lnTo>
                    <a:pt x="33" y="35"/>
                  </a:lnTo>
                  <a:lnTo>
                    <a:pt x="40" y="28"/>
                  </a:lnTo>
                  <a:lnTo>
                    <a:pt x="46" y="20"/>
                  </a:lnTo>
                  <a:lnTo>
                    <a:pt x="52" y="12"/>
                  </a:lnTo>
                  <a:lnTo>
                    <a:pt x="57" y="5"/>
                  </a:lnTo>
                  <a:lnTo>
                    <a:pt x="50" y="0"/>
                  </a:lnTo>
                </a:path>
              </a:pathLst>
            </a:custGeom>
            <a:solidFill>
              <a:srgbClr val="4F4F4F"/>
            </a:solidFill>
            <a:ln w="12700" cap="rnd">
              <a:noFill/>
              <a:round/>
              <a:headEnd/>
              <a:tailEnd/>
            </a:ln>
          </p:spPr>
          <p:txBody>
            <a:bodyPr/>
            <a:lstStyle/>
            <a:p>
              <a:endParaRPr lang="en-US" dirty="0"/>
            </a:p>
          </p:txBody>
        </p:sp>
        <p:sp>
          <p:nvSpPr>
            <p:cNvPr id="48390" name="Freeform 289"/>
            <p:cNvSpPr>
              <a:spLocks/>
            </p:cNvSpPr>
            <p:nvPr/>
          </p:nvSpPr>
          <p:spPr bwMode="auto">
            <a:xfrm>
              <a:off x="1525" y="2286"/>
              <a:ext cx="17" cy="17"/>
            </a:xfrm>
            <a:custGeom>
              <a:avLst/>
              <a:gdLst>
                <a:gd name="T0" fmla="*/ 0 w 17"/>
                <a:gd name="T1" fmla="*/ 5 h 17"/>
                <a:gd name="T2" fmla="*/ 0 w 17"/>
                <a:gd name="T3" fmla="*/ 6 h 17"/>
                <a:gd name="T4" fmla="*/ 2 w 17"/>
                <a:gd name="T5" fmla="*/ 7 h 17"/>
                <a:gd name="T6" fmla="*/ 4 w 17"/>
                <a:gd name="T7" fmla="*/ 9 h 17"/>
                <a:gd name="T8" fmla="*/ 4 w 17"/>
                <a:gd name="T9" fmla="*/ 11 h 17"/>
                <a:gd name="T10" fmla="*/ 4 w 17"/>
                <a:gd name="T11" fmla="*/ 12 h 17"/>
                <a:gd name="T12" fmla="*/ 12 w 17"/>
                <a:gd name="T13" fmla="*/ 16 h 17"/>
                <a:gd name="T14" fmla="*/ 16 w 17"/>
                <a:gd name="T15" fmla="*/ 12 h 17"/>
                <a:gd name="T16" fmla="*/ 16 w 17"/>
                <a:gd name="T17" fmla="*/ 7 h 17"/>
                <a:gd name="T18" fmla="*/ 12 w 17"/>
                <a:gd name="T19" fmla="*/ 4 h 17"/>
                <a:gd name="T20" fmla="*/ 10 w 17"/>
                <a:gd name="T21" fmla="*/ 0 h 17"/>
                <a:gd name="T22" fmla="*/ 10 w 17"/>
                <a:gd name="T23" fmla="*/ 1 h 17"/>
                <a:gd name="T24" fmla="*/ 0 w 17"/>
                <a:gd name="T25" fmla="*/ 5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5"/>
                  </a:moveTo>
                  <a:lnTo>
                    <a:pt x="0" y="6"/>
                  </a:lnTo>
                  <a:lnTo>
                    <a:pt x="2" y="7"/>
                  </a:lnTo>
                  <a:lnTo>
                    <a:pt x="4" y="9"/>
                  </a:lnTo>
                  <a:lnTo>
                    <a:pt x="4" y="11"/>
                  </a:lnTo>
                  <a:lnTo>
                    <a:pt x="4" y="12"/>
                  </a:lnTo>
                  <a:lnTo>
                    <a:pt x="12" y="16"/>
                  </a:lnTo>
                  <a:lnTo>
                    <a:pt x="16" y="12"/>
                  </a:lnTo>
                  <a:lnTo>
                    <a:pt x="16" y="7"/>
                  </a:lnTo>
                  <a:lnTo>
                    <a:pt x="12" y="4"/>
                  </a:lnTo>
                  <a:lnTo>
                    <a:pt x="10" y="0"/>
                  </a:lnTo>
                  <a:lnTo>
                    <a:pt x="10" y="1"/>
                  </a:lnTo>
                  <a:lnTo>
                    <a:pt x="0" y="5"/>
                  </a:lnTo>
                </a:path>
              </a:pathLst>
            </a:custGeom>
            <a:solidFill>
              <a:srgbClr val="4F4F4F"/>
            </a:solidFill>
            <a:ln w="12700" cap="rnd">
              <a:noFill/>
              <a:round/>
              <a:headEnd/>
              <a:tailEnd/>
            </a:ln>
          </p:spPr>
          <p:txBody>
            <a:bodyPr/>
            <a:lstStyle/>
            <a:p>
              <a:endParaRPr lang="en-US" dirty="0"/>
            </a:p>
          </p:txBody>
        </p:sp>
        <p:sp>
          <p:nvSpPr>
            <p:cNvPr id="48391" name="Freeform 290"/>
            <p:cNvSpPr>
              <a:spLocks/>
            </p:cNvSpPr>
            <p:nvPr/>
          </p:nvSpPr>
          <p:spPr bwMode="auto">
            <a:xfrm>
              <a:off x="1480" y="2254"/>
              <a:ext cx="48" cy="34"/>
            </a:xfrm>
            <a:custGeom>
              <a:avLst/>
              <a:gdLst>
                <a:gd name="T0" fmla="*/ 0 w 48"/>
                <a:gd name="T1" fmla="*/ 3 h 34"/>
                <a:gd name="T2" fmla="*/ 4 w 48"/>
                <a:gd name="T3" fmla="*/ 9 h 34"/>
                <a:gd name="T4" fmla="*/ 9 w 48"/>
                <a:gd name="T5" fmla="*/ 14 h 34"/>
                <a:gd name="T6" fmla="*/ 14 w 48"/>
                <a:gd name="T7" fmla="*/ 18 h 34"/>
                <a:gd name="T8" fmla="*/ 20 w 48"/>
                <a:gd name="T9" fmla="*/ 20 h 34"/>
                <a:gd name="T10" fmla="*/ 25 w 48"/>
                <a:gd name="T11" fmla="*/ 24 h 34"/>
                <a:gd name="T12" fmla="*/ 31 w 48"/>
                <a:gd name="T13" fmla="*/ 27 h 34"/>
                <a:gd name="T14" fmla="*/ 35 w 48"/>
                <a:gd name="T15" fmla="*/ 30 h 34"/>
                <a:gd name="T16" fmla="*/ 40 w 48"/>
                <a:gd name="T17" fmla="*/ 33 h 34"/>
                <a:gd name="T18" fmla="*/ 47 w 48"/>
                <a:gd name="T19" fmla="*/ 28 h 34"/>
                <a:gd name="T20" fmla="*/ 43 w 48"/>
                <a:gd name="T21" fmla="*/ 24 h 34"/>
                <a:gd name="T22" fmla="*/ 36 w 48"/>
                <a:gd name="T23" fmla="*/ 19 h 34"/>
                <a:gd name="T24" fmla="*/ 31 w 48"/>
                <a:gd name="T25" fmla="*/ 16 h 34"/>
                <a:gd name="T26" fmla="*/ 25 w 48"/>
                <a:gd name="T27" fmla="*/ 13 h 34"/>
                <a:gd name="T28" fmla="*/ 20 w 48"/>
                <a:gd name="T29" fmla="*/ 10 h 34"/>
                <a:gd name="T30" fmla="*/ 16 w 48"/>
                <a:gd name="T31" fmla="*/ 8 h 34"/>
                <a:gd name="T32" fmla="*/ 12 w 48"/>
                <a:gd name="T33" fmla="*/ 4 h 34"/>
                <a:gd name="T34" fmla="*/ 9 w 48"/>
                <a:gd name="T35" fmla="*/ 0 h 34"/>
                <a:gd name="T36" fmla="*/ 0 w 48"/>
                <a:gd name="T37" fmla="*/ 3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34"/>
                <a:gd name="T59" fmla="*/ 48 w 48"/>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34">
                  <a:moveTo>
                    <a:pt x="0" y="3"/>
                  </a:moveTo>
                  <a:lnTo>
                    <a:pt x="4" y="9"/>
                  </a:lnTo>
                  <a:lnTo>
                    <a:pt x="9" y="14"/>
                  </a:lnTo>
                  <a:lnTo>
                    <a:pt x="14" y="18"/>
                  </a:lnTo>
                  <a:lnTo>
                    <a:pt x="20" y="20"/>
                  </a:lnTo>
                  <a:lnTo>
                    <a:pt x="25" y="24"/>
                  </a:lnTo>
                  <a:lnTo>
                    <a:pt x="31" y="27"/>
                  </a:lnTo>
                  <a:lnTo>
                    <a:pt x="35" y="30"/>
                  </a:lnTo>
                  <a:lnTo>
                    <a:pt x="40" y="33"/>
                  </a:lnTo>
                  <a:lnTo>
                    <a:pt x="47" y="28"/>
                  </a:lnTo>
                  <a:lnTo>
                    <a:pt x="43" y="24"/>
                  </a:lnTo>
                  <a:lnTo>
                    <a:pt x="36" y="19"/>
                  </a:lnTo>
                  <a:lnTo>
                    <a:pt x="31" y="16"/>
                  </a:lnTo>
                  <a:lnTo>
                    <a:pt x="25" y="13"/>
                  </a:lnTo>
                  <a:lnTo>
                    <a:pt x="20" y="10"/>
                  </a:lnTo>
                  <a:lnTo>
                    <a:pt x="16" y="8"/>
                  </a:lnTo>
                  <a:lnTo>
                    <a:pt x="12" y="4"/>
                  </a:lnTo>
                  <a:lnTo>
                    <a:pt x="9" y="0"/>
                  </a:lnTo>
                  <a:lnTo>
                    <a:pt x="0" y="3"/>
                  </a:lnTo>
                </a:path>
              </a:pathLst>
            </a:custGeom>
            <a:solidFill>
              <a:srgbClr val="4F4F4F"/>
            </a:solidFill>
            <a:ln w="12700" cap="rnd">
              <a:noFill/>
              <a:round/>
              <a:headEnd/>
              <a:tailEnd/>
            </a:ln>
          </p:spPr>
          <p:txBody>
            <a:bodyPr/>
            <a:lstStyle/>
            <a:p>
              <a:endParaRPr lang="en-US" dirty="0"/>
            </a:p>
          </p:txBody>
        </p:sp>
        <p:sp>
          <p:nvSpPr>
            <p:cNvPr id="48392" name="Freeform 291"/>
            <p:cNvSpPr>
              <a:spLocks/>
            </p:cNvSpPr>
            <p:nvPr/>
          </p:nvSpPr>
          <p:spPr bwMode="auto">
            <a:xfrm>
              <a:off x="1453" y="2180"/>
              <a:ext cx="32" cy="73"/>
            </a:xfrm>
            <a:custGeom>
              <a:avLst/>
              <a:gdLst>
                <a:gd name="T0" fmla="*/ 0 w 32"/>
                <a:gd name="T1" fmla="*/ 5 h 73"/>
                <a:gd name="T2" fmla="*/ 5 w 32"/>
                <a:gd name="T3" fmla="*/ 13 h 73"/>
                <a:gd name="T4" fmla="*/ 8 w 32"/>
                <a:gd name="T5" fmla="*/ 20 h 73"/>
                <a:gd name="T6" fmla="*/ 10 w 32"/>
                <a:gd name="T7" fmla="*/ 29 h 73"/>
                <a:gd name="T8" fmla="*/ 13 w 32"/>
                <a:gd name="T9" fmla="*/ 37 h 73"/>
                <a:gd name="T10" fmla="*/ 15 w 32"/>
                <a:gd name="T11" fmla="*/ 46 h 73"/>
                <a:gd name="T12" fmla="*/ 17 w 32"/>
                <a:gd name="T13" fmla="*/ 54 h 73"/>
                <a:gd name="T14" fmla="*/ 18 w 32"/>
                <a:gd name="T15" fmla="*/ 64 h 73"/>
                <a:gd name="T16" fmla="*/ 23 w 32"/>
                <a:gd name="T17" fmla="*/ 72 h 73"/>
                <a:gd name="T18" fmla="*/ 31 w 32"/>
                <a:gd name="T19" fmla="*/ 68 h 73"/>
                <a:gd name="T20" fmla="*/ 28 w 32"/>
                <a:gd name="T21" fmla="*/ 61 h 73"/>
                <a:gd name="T22" fmla="*/ 26 w 32"/>
                <a:gd name="T23" fmla="*/ 52 h 73"/>
                <a:gd name="T24" fmla="*/ 24 w 32"/>
                <a:gd name="T25" fmla="*/ 43 h 73"/>
                <a:gd name="T26" fmla="*/ 22 w 32"/>
                <a:gd name="T27" fmla="*/ 34 h 73"/>
                <a:gd name="T28" fmla="*/ 19 w 32"/>
                <a:gd name="T29" fmla="*/ 26 h 73"/>
                <a:gd name="T30" fmla="*/ 17 w 32"/>
                <a:gd name="T31" fmla="*/ 18 h 73"/>
                <a:gd name="T32" fmla="*/ 13 w 32"/>
                <a:gd name="T33" fmla="*/ 8 h 73"/>
                <a:gd name="T34" fmla="*/ 8 w 32"/>
                <a:gd name="T35" fmla="*/ 0 h 73"/>
                <a:gd name="T36" fmla="*/ 0 w 32"/>
                <a:gd name="T37" fmla="*/ 5 h 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73"/>
                <a:gd name="T59" fmla="*/ 32 w 32"/>
                <a:gd name="T60" fmla="*/ 73 h 7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73">
                  <a:moveTo>
                    <a:pt x="0" y="5"/>
                  </a:moveTo>
                  <a:lnTo>
                    <a:pt x="5" y="13"/>
                  </a:lnTo>
                  <a:lnTo>
                    <a:pt x="8" y="20"/>
                  </a:lnTo>
                  <a:lnTo>
                    <a:pt x="10" y="29"/>
                  </a:lnTo>
                  <a:lnTo>
                    <a:pt x="13" y="37"/>
                  </a:lnTo>
                  <a:lnTo>
                    <a:pt x="15" y="46"/>
                  </a:lnTo>
                  <a:lnTo>
                    <a:pt x="17" y="54"/>
                  </a:lnTo>
                  <a:lnTo>
                    <a:pt x="18" y="64"/>
                  </a:lnTo>
                  <a:lnTo>
                    <a:pt x="23" y="72"/>
                  </a:lnTo>
                  <a:lnTo>
                    <a:pt x="31" y="68"/>
                  </a:lnTo>
                  <a:lnTo>
                    <a:pt x="28" y="61"/>
                  </a:lnTo>
                  <a:lnTo>
                    <a:pt x="26" y="52"/>
                  </a:lnTo>
                  <a:lnTo>
                    <a:pt x="24" y="43"/>
                  </a:lnTo>
                  <a:lnTo>
                    <a:pt x="22" y="34"/>
                  </a:lnTo>
                  <a:lnTo>
                    <a:pt x="19" y="26"/>
                  </a:lnTo>
                  <a:lnTo>
                    <a:pt x="17" y="18"/>
                  </a:lnTo>
                  <a:lnTo>
                    <a:pt x="13" y="8"/>
                  </a:lnTo>
                  <a:lnTo>
                    <a:pt x="8" y="0"/>
                  </a:lnTo>
                  <a:lnTo>
                    <a:pt x="0" y="5"/>
                  </a:lnTo>
                </a:path>
              </a:pathLst>
            </a:custGeom>
            <a:solidFill>
              <a:srgbClr val="4F4F4F"/>
            </a:solidFill>
            <a:ln w="12700" cap="rnd">
              <a:noFill/>
              <a:round/>
              <a:headEnd/>
              <a:tailEnd/>
            </a:ln>
          </p:spPr>
          <p:txBody>
            <a:bodyPr/>
            <a:lstStyle/>
            <a:p>
              <a:endParaRPr lang="en-US" dirty="0"/>
            </a:p>
          </p:txBody>
        </p:sp>
        <p:sp>
          <p:nvSpPr>
            <p:cNvPr id="48393" name="Freeform 292"/>
            <p:cNvSpPr>
              <a:spLocks/>
            </p:cNvSpPr>
            <p:nvPr/>
          </p:nvSpPr>
          <p:spPr bwMode="auto">
            <a:xfrm>
              <a:off x="1410" y="2130"/>
              <a:ext cx="48" cy="50"/>
            </a:xfrm>
            <a:custGeom>
              <a:avLst/>
              <a:gdLst>
                <a:gd name="T0" fmla="*/ 0 w 48"/>
                <a:gd name="T1" fmla="*/ 4 h 50"/>
                <a:gd name="T2" fmla="*/ 4 w 48"/>
                <a:gd name="T3" fmla="*/ 12 h 50"/>
                <a:gd name="T4" fmla="*/ 9 w 48"/>
                <a:gd name="T5" fmla="*/ 17 h 50"/>
                <a:gd name="T6" fmla="*/ 14 w 48"/>
                <a:gd name="T7" fmla="*/ 23 h 50"/>
                <a:gd name="T8" fmla="*/ 19 w 48"/>
                <a:gd name="T9" fmla="*/ 29 h 50"/>
                <a:gd name="T10" fmla="*/ 25 w 48"/>
                <a:gd name="T11" fmla="*/ 34 h 50"/>
                <a:gd name="T12" fmla="*/ 29 w 48"/>
                <a:gd name="T13" fmla="*/ 39 h 50"/>
                <a:gd name="T14" fmla="*/ 35 w 48"/>
                <a:gd name="T15" fmla="*/ 44 h 50"/>
                <a:gd name="T16" fmla="*/ 38 w 48"/>
                <a:gd name="T17" fmla="*/ 49 h 50"/>
                <a:gd name="T18" fmla="*/ 47 w 48"/>
                <a:gd name="T19" fmla="*/ 45 h 50"/>
                <a:gd name="T20" fmla="*/ 42 w 48"/>
                <a:gd name="T21" fmla="*/ 38 h 50"/>
                <a:gd name="T22" fmla="*/ 37 w 48"/>
                <a:gd name="T23" fmla="*/ 32 h 50"/>
                <a:gd name="T24" fmla="*/ 32 w 48"/>
                <a:gd name="T25" fmla="*/ 27 h 50"/>
                <a:gd name="T26" fmla="*/ 26 w 48"/>
                <a:gd name="T27" fmla="*/ 22 h 50"/>
                <a:gd name="T28" fmla="*/ 21 w 48"/>
                <a:gd name="T29" fmla="*/ 18 h 50"/>
                <a:gd name="T30" fmla="*/ 16 w 48"/>
                <a:gd name="T31" fmla="*/ 12 h 50"/>
                <a:gd name="T32" fmla="*/ 12 w 48"/>
                <a:gd name="T33" fmla="*/ 6 h 50"/>
                <a:gd name="T34" fmla="*/ 8 w 48"/>
                <a:gd name="T35" fmla="*/ 0 h 50"/>
                <a:gd name="T36" fmla="*/ 0 w 48"/>
                <a:gd name="T37" fmla="*/ 4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0"/>
                <a:gd name="T59" fmla="*/ 48 w 48"/>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0">
                  <a:moveTo>
                    <a:pt x="0" y="4"/>
                  </a:moveTo>
                  <a:lnTo>
                    <a:pt x="4" y="12"/>
                  </a:lnTo>
                  <a:lnTo>
                    <a:pt x="9" y="17"/>
                  </a:lnTo>
                  <a:lnTo>
                    <a:pt x="14" y="23"/>
                  </a:lnTo>
                  <a:lnTo>
                    <a:pt x="19" y="29"/>
                  </a:lnTo>
                  <a:lnTo>
                    <a:pt x="25" y="34"/>
                  </a:lnTo>
                  <a:lnTo>
                    <a:pt x="29" y="39"/>
                  </a:lnTo>
                  <a:lnTo>
                    <a:pt x="35" y="44"/>
                  </a:lnTo>
                  <a:lnTo>
                    <a:pt x="38" y="49"/>
                  </a:lnTo>
                  <a:lnTo>
                    <a:pt x="47" y="45"/>
                  </a:lnTo>
                  <a:lnTo>
                    <a:pt x="42" y="38"/>
                  </a:lnTo>
                  <a:lnTo>
                    <a:pt x="37" y="32"/>
                  </a:lnTo>
                  <a:lnTo>
                    <a:pt x="32" y="27"/>
                  </a:lnTo>
                  <a:lnTo>
                    <a:pt x="26" y="22"/>
                  </a:lnTo>
                  <a:lnTo>
                    <a:pt x="21" y="18"/>
                  </a:lnTo>
                  <a:lnTo>
                    <a:pt x="16" y="12"/>
                  </a:lnTo>
                  <a:lnTo>
                    <a:pt x="12" y="6"/>
                  </a:lnTo>
                  <a:lnTo>
                    <a:pt x="8" y="0"/>
                  </a:lnTo>
                  <a:lnTo>
                    <a:pt x="0" y="4"/>
                  </a:lnTo>
                </a:path>
              </a:pathLst>
            </a:custGeom>
            <a:solidFill>
              <a:srgbClr val="4F4F4F"/>
            </a:solidFill>
            <a:ln w="12700" cap="rnd">
              <a:noFill/>
              <a:round/>
              <a:headEnd/>
              <a:tailEnd/>
            </a:ln>
          </p:spPr>
          <p:txBody>
            <a:bodyPr/>
            <a:lstStyle/>
            <a:p>
              <a:endParaRPr lang="en-US" dirty="0"/>
            </a:p>
          </p:txBody>
        </p:sp>
        <p:sp>
          <p:nvSpPr>
            <p:cNvPr id="48394" name="Freeform 293"/>
            <p:cNvSpPr>
              <a:spLocks/>
            </p:cNvSpPr>
            <p:nvPr/>
          </p:nvSpPr>
          <p:spPr bwMode="auto">
            <a:xfrm>
              <a:off x="1408" y="2121"/>
              <a:ext cx="17" cy="17"/>
            </a:xfrm>
            <a:custGeom>
              <a:avLst/>
              <a:gdLst>
                <a:gd name="T0" fmla="*/ 2 w 17"/>
                <a:gd name="T1" fmla="*/ 0 h 17"/>
                <a:gd name="T2" fmla="*/ 2 w 17"/>
                <a:gd name="T3" fmla="*/ 2 h 17"/>
                <a:gd name="T4" fmla="*/ 0 w 17"/>
                <a:gd name="T5" fmla="*/ 6 h 17"/>
                <a:gd name="T6" fmla="*/ 0 w 17"/>
                <a:gd name="T7" fmla="*/ 12 h 17"/>
                <a:gd name="T8" fmla="*/ 2 w 17"/>
                <a:gd name="T9" fmla="*/ 16 h 17"/>
                <a:gd name="T10" fmla="*/ 16 w 17"/>
                <a:gd name="T11" fmla="*/ 10 h 17"/>
                <a:gd name="T12" fmla="*/ 16 w 17"/>
                <a:gd name="T13" fmla="*/ 8 h 17"/>
                <a:gd name="T14" fmla="*/ 16 w 17"/>
                <a:gd name="T15" fmla="*/ 4 h 17"/>
                <a:gd name="T16" fmla="*/ 16 w 17"/>
                <a:gd name="T17" fmla="*/ 0 h 17"/>
                <a:gd name="T18" fmla="*/ 2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2" y="0"/>
                  </a:moveTo>
                  <a:lnTo>
                    <a:pt x="2" y="2"/>
                  </a:lnTo>
                  <a:lnTo>
                    <a:pt x="0" y="6"/>
                  </a:lnTo>
                  <a:lnTo>
                    <a:pt x="0" y="12"/>
                  </a:lnTo>
                  <a:lnTo>
                    <a:pt x="2" y="16"/>
                  </a:lnTo>
                  <a:lnTo>
                    <a:pt x="16" y="10"/>
                  </a:lnTo>
                  <a:lnTo>
                    <a:pt x="16" y="8"/>
                  </a:lnTo>
                  <a:lnTo>
                    <a:pt x="16" y="4"/>
                  </a:lnTo>
                  <a:lnTo>
                    <a:pt x="16" y="0"/>
                  </a:lnTo>
                  <a:lnTo>
                    <a:pt x="2" y="0"/>
                  </a:lnTo>
                </a:path>
              </a:pathLst>
            </a:custGeom>
            <a:solidFill>
              <a:srgbClr val="4F4F4F"/>
            </a:solidFill>
            <a:ln w="12700" cap="rnd">
              <a:noFill/>
              <a:round/>
              <a:headEnd/>
              <a:tailEnd/>
            </a:ln>
          </p:spPr>
          <p:txBody>
            <a:bodyPr/>
            <a:lstStyle/>
            <a:p>
              <a:endParaRPr lang="en-US" dirty="0"/>
            </a:p>
          </p:txBody>
        </p:sp>
        <p:sp>
          <p:nvSpPr>
            <p:cNvPr id="48395" name="Freeform 294"/>
            <p:cNvSpPr>
              <a:spLocks/>
            </p:cNvSpPr>
            <p:nvPr/>
          </p:nvSpPr>
          <p:spPr bwMode="auto">
            <a:xfrm>
              <a:off x="1161" y="2166"/>
              <a:ext cx="187" cy="112"/>
            </a:xfrm>
            <a:custGeom>
              <a:avLst/>
              <a:gdLst>
                <a:gd name="T0" fmla="*/ 174 w 187"/>
                <a:gd name="T1" fmla="*/ 6 h 112"/>
                <a:gd name="T2" fmla="*/ 169 w 187"/>
                <a:gd name="T3" fmla="*/ 4 h 112"/>
                <a:gd name="T4" fmla="*/ 154 w 187"/>
                <a:gd name="T5" fmla="*/ 13 h 112"/>
                <a:gd name="T6" fmla="*/ 129 w 187"/>
                <a:gd name="T7" fmla="*/ 23 h 112"/>
                <a:gd name="T8" fmla="*/ 102 w 187"/>
                <a:gd name="T9" fmla="*/ 27 h 112"/>
                <a:gd name="T10" fmla="*/ 75 w 187"/>
                <a:gd name="T11" fmla="*/ 27 h 112"/>
                <a:gd name="T12" fmla="*/ 54 w 187"/>
                <a:gd name="T13" fmla="*/ 25 h 112"/>
                <a:gd name="T14" fmla="*/ 43 w 187"/>
                <a:gd name="T15" fmla="*/ 20 h 112"/>
                <a:gd name="T16" fmla="*/ 32 w 187"/>
                <a:gd name="T17" fmla="*/ 13 h 112"/>
                <a:gd name="T18" fmla="*/ 20 w 187"/>
                <a:gd name="T19" fmla="*/ 6 h 112"/>
                <a:gd name="T20" fmla="*/ 10 w 187"/>
                <a:gd name="T21" fmla="*/ 0 h 112"/>
                <a:gd name="T22" fmla="*/ 1 w 187"/>
                <a:gd name="T23" fmla="*/ 2 h 112"/>
                <a:gd name="T24" fmla="*/ 1 w 187"/>
                <a:gd name="T25" fmla="*/ 13 h 112"/>
                <a:gd name="T26" fmla="*/ 3 w 187"/>
                <a:gd name="T27" fmla="*/ 25 h 112"/>
                <a:gd name="T28" fmla="*/ 5 w 187"/>
                <a:gd name="T29" fmla="*/ 36 h 112"/>
                <a:gd name="T30" fmla="*/ 8 w 187"/>
                <a:gd name="T31" fmla="*/ 48 h 112"/>
                <a:gd name="T32" fmla="*/ 13 w 187"/>
                <a:gd name="T33" fmla="*/ 60 h 112"/>
                <a:gd name="T34" fmla="*/ 13 w 187"/>
                <a:gd name="T35" fmla="*/ 73 h 112"/>
                <a:gd name="T36" fmla="*/ 13 w 187"/>
                <a:gd name="T37" fmla="*/ 85 h 112"/>
                <a:gd name="T38" fmla="*/ 16 w 187"/>
                <a:gd name="T39" fmla="*/ 97 h 112"/>
                <a:gd name="T40" fmla="*/ 24 w 187"/>
                <a:gd name="T41" fmla="*/ 106 h 112"/>
                <a:gd name="T42" fmla="*/ 38 w 187"/>
                <a:gd name="T43" fmla="*/ 111 h 112"/>
                <a:gd name="T44" fmla="*/ 54 w 187"/>
                <a:gd name="T45" fmla="*/ 109 h 112"/>
                <a:gd name="T46" fmla="*/ 70 w 187"/>
                <a:gd name="T47" fmla="*/ 103 h 112"/>
                <a:gd name="T48" fmla="*/ 83 w 187"/>
                <a:gd name="T49" fmla="*/ 96 h 112"/>
                <a:gd name="T50" fmla="*/ 97 w 187"/>
                <a:gd name="T51" fmla="*/ 89 h 112"/>
                <a:gd name="T52" fmla="*/ 111 w 187"/>
                <a:gd name="T53" fmla="*/ 83 h 112"/>
                <a:gd name="T54" fmla="*/ 127 w 187"/>
                <a:gd name="T55" fmla="*/ 77 h 112"/>
                <a:gd name="T56" fmla="*/ 139 w 187"/>
                <a:gd name="T57" fmla="*/ 73 h 112"/>
                <a:gd name="T58" fmla="*/ 155 w 187"/>
                <a:gd name="T59" fmla="*/ 68 h 112"/>
                <a:gd name="T60" fmla="*/ 174 w 187"/>
                <a:gd name="T61" fmla="*/ 57 h 112"/>
                <a:gd name="T62" fmla="*/ 186 w 187"/>
                <a:gd name="T63" fmla="*/ 35 h 112"/>
                <a:gd name="T64" fmla="*/ 183 w 187"/>
                <a:gd name="T65" fmla="*/ 17 h 112"/>
                <a:gd name="T66" fmla="*/ 180 w 187"/>
                <a:gd name="T67" fmla="*/ 11 h 112"/>
                <a:gd name="T68" fmla="*/ 177 w 187"/>
                <a:gd name="T69" fmla="*/ 9 h 112"/>
                <a:gd name="T70" fmla="*/ 175 w 187"/>
                <a:gd name="T71" fmla="*/ 6 h 1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7"/>
                <a:gd name="T109" fmla="*/ 0 h 112"/>
                <a:gd name="T110" fmla="*/ 187 w 187"/>
                <a:gd name="T111" fmla="*/ 112 h 1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7" h="112">
                  <a:moveTo>
                    <a:pt x="175" y="6"/>
                  </a:moveTo>
                  <a:lnTo>
                    <a:pt x="174" y="6"/>
                  </a:lnTo>
                  <a:lnTo>
                    <a:pt x="171" y="5"/>
                  </a:lnTo>
                  <a:lnTo>
                    <a:pt x="169" y="4"/>
                  </a:lnTo>
                  <a:lnTo>
                    <a:pt x="165" y="5"/>
                  </a:lnTo>
                  <a:lnTo>
                    <a:pt x="154" y="13"/>
                  </a:lnTo>
                  <a:lnTo>
                    <a:pt x="142" y="19"/>
                  </a:lnTo>
                  <a:lnTo>
                    <a:pt x="129" y="23"/>
                  </a:lnTo>
                  <a:lnTo>
                    <a:pt x="115" y="26"/>
                  </a:lnTo>
                  <a:lnTo>
                    <a:pt x="102" y="27"/>
                  </a:lnTo>
                  <a:lnTo>
                    <a:pt x="87" y="27"/>
                  </a:lnTo>
                  <a:lnTo>
                    <a:pt x="75" y="27"/>
                  </a:lnTo>
                  <a:lnTo>
                    <a:pt x="61" y="26"/>
                  </a:lnTo>
                  <a:lnTo>
                    <a:pt x="54" y="25"/>
                  </a:lnTo>
                  <a:lnTo>
                    <a:pt x="47" y="23"/>
                  </a:lnTo>
                  <a:lnTo>
                    <a:pt x="43" y="20"/>
                  </a:lnTo>
                  <a:lnTo>
                    <a:pt x="37" y="17"/>
                  </a:lnTo>
                  <a:lnTo>
                    <a:pt x="32" y="13"/>
                  </a:lnTo>
                  <a:lnTo>
                    <a:pt x="26" y="10"/>
                  </a:lnTo>
                  <a:lnTo>
                    <a:pt x="20" y="6"/>
                  </a:lnTo>
                  <a:lnTo>
                    <a:pt x="16" y="2"/>
                  </a:lnTo>
                  <a:lnTo>
                    <a:pt x="10" y="0"/>
                  </a:lnTo>
                  <a:lnTo>
                    <a:pt x="5" y="0"/>
                  </a:lnTo>
                  <a:lnTo>
                    <a:pt x="1" y="2"/>
                  </a:lnTo>
                  <a:lnTo>
                    <a:pt x="0" y="8"/>
                  </a:lnTo>
                  <a:lnTo>
                    <a:pt x="1" y="13"/>
                  </a:lnTo>
                  <a:lnTo>
                    <a:pt x="1" y="18"/>
                  </a:lnTo>
                  <a:lnTo>
                    <a:pt x="3" y="25"/>
                  </a:lnTo>
                  <a:lnTo>
                    <a:pt x="4" y="30"/>
                  </a:lnTo>
                  <a:lnTo>
                    <a:pt x="5" y="36"/>
                  </a:lnTo>
                  <a:lnTo>
                    <a:pt x="7" y="42"/>
                  </a:lnTo>
                  <a:lnTo>
                    <a:pt x="8" y="48"/>
                  </a:lnTo>
                  <a:lnTo>
                    <a:pt x="11" y="54"/>
                  </a:lnTo>
                  <a:lnTo>
                    <a:pt x="13" y="60"/>
                  </a:lnTo>
                  <a:lnTo>
                    <a:pt x="13" y="66"/>
                  </a:lnTo>
                  <a:lnTo>
                    <a:pt x="13" y="73"/>
                  </a:lnTo>
                  <a:lnTo>
                    <a:pt x="13" y="79"/>
                  </a:lnTo>
                  <a:lnTo>
                    <a:pt x="13" y="85"/>
                  </a:lnTo>
                  <a:lnTo>
                    <a:pt x="14" y="91"/>
                  </a:lnTo>
                  <a:lnTo>
                    <a:pt x="16" y="97"/>
                  </a:lnTo>
                  <a:lnTo>
                    <a:pt x="18" y="102"/>
                  </a:lnTo>
                  <a:lnTo>
                    <a:pt x="24" y="106"/>
                  </a:lnTo>
                  <a:lnTo>
                    <a:pt x="30" y="110"/>
                  </a:lnTo>
                  <a:lnTo>
                    <a:pt x="38" y="111"/>
                  </a:lnTo>
                  <a:lnTo>
                    <a:pt x="46" y="111"/>
                  </a:lnTo>
                  <a:lnTo>
                    <a:pt x="54" y="109"/>
                  </a:lnTo>
                  <a:lnTo>
                    <a:pt x="62" y="106"/>
                  </a:lnTo>
                  <a:lnTo>
                    <a:pt x="70" y="103"/>
                  </a:lnTo>
                  <a:lnTo>
                    <a:pt x="77" y="100"/>
                  </a:lnTo>
                  <a:lnTo>
                    <a:pt x="83" y="96"/>
                  </a:lnTo>
                  <a:lnTo>
                    <a:pt x="91" y="92"/>
                  </a:lnTo>
                  <a:lnTo>
                    <a:pt x="97" y="89"/>
                  </a:lnTo>
                  <a:lnTo>
                    <a:pt x="104" y="85"/>
                  </a:lnTo>
                  <a:lnTo>
                    <a:pt x="111" y="83"/>
                  </a:lnTo>
                  <a:lnTo>
                    <a:pt x="119" y="79"/>
                  </a:lnTo>
                  <a:lnTo>
                    <a:pt x="127" y="77"/>
                  </a:lnTo>
                  <a:lnTo>
                    <a:pt x="136" y="74"/>
                  </a:lnTo>
                  <a:lnTo>
                    <a:pt x="139" y="73"/>
                  </a:lnTo>
                  <a:lnTo>
                    <a:pt x="145" y="71"/>
                  </a:lnTo>
                  <a:lnTo>
                    <a:pt x="155" y="68"/>
                  </a:lnTo>
                  <a:lnTo>
                    <a:pt x="165" y="64"/>
                  </a:lnTo>
                  <a:lnTo>
                    <a:pt x="174" y="57"/>
                  </a:lnTo>
                  <a:lnTo>
                    <a:pt x="182" y="47"/>
                  </a:lnTo>
                  <a:lnTo>
                    <a:pt x="186" y="35"/>
                  </a:lnTo>
                  <a:lnTo>
                    <a:pt x="185" y="21"/>
                  </a:lnTo>
                  <a:lnTo>
                    <a:pt x="183" y="17"/>
                  </a:lnTo>
                  <a:lnTo>
                    <a:pt x="182" y="13"/>
                  </a:lnTo>
                  <a:lnTo>
                    <a:pt x="180" y="11"/>
                  </a:lnTo>
                  <a:lnTo>
                    <a:pt x="178" y="9"/>
                  </a:lnTo>
                  <a:lnTo>
                    <a:pt x="177" y="9"/>
                  </a:lnTo>
                  <a:lnTo>
                    <a:pt x="176" y="8"/>
                  </a:lnTo>
                  <a:lnTo>
                    <a:pt x="175" y="6"/>
                  </a:lnTo>
                </a:path>
              </a:pathLst>
            </a:custGeom>
            <a:solidFill>
              <a:srgbClr val="A8A8A8"/>
            </a:solidFill>
            <a:ln w="12700" cap="rnd">
              <a:noFill/>
              <a:round/>
              <a:headEnd/>
              <a:tailEnd/>
            </a:ln>
          </p:spPr>
          <p:txBody>
            <a:bodyPr/>
            <a:lstStyle/>
            <a:p>
              <a:endParaRPr lang="en-US" dirty="0"/>
            </a:p>
          </p:txBody>
        </p:sp>
        <p:sp>
          <p:nvSpPr>
            <p:cNvPr id="48396" name="Freeform 295"/>
            <p:cNvSpPr>
              <a:spLocks/>
            </p:cNvSpPr>
            <p:nvPr/>
          </p:nvSpPr>
          <p:spPr bwMode="auto">
            <a:xfrm>
              <a:off x="1327" y="2165"/>
              <a:ext cx="17" cy="17"/>
            </a:xfrm>
            <a:custGeom>
              <a:avLst/>
              <a:gdLst>
                <a:gd name="T0" fmla="*/ 6 w 17"/>
                <a:gd name="T1" fmla="*/ 13 h 17"/>
                <a:gd name="T2" fmla="*/ 5 w 17"/>
                <a:gd name="T3" fmla="*/ 13 h 17"/>
                <a:gd name="T4" fmla="*/ 6 w 17"/>
                <a:gd name="T5" fmla="*/ 13 h 17"/>
                <a:gd name="T6" fmla="*/ 7 w 17"/>
                <a:gd name="T7" fmla="*/ 16 h 17"/>
                <a:gd name="T8" fmla="*/ 9 w 17"/>
                <a:gd name="T9" fmla="*/ 16 h 17"/>
                <a:gd name="T10" fmla="*/ 16 w 17"/>
                <a:gd name="T11" fmla="*/ 10 h 17"/>
                <a:gd name="T12" fmla="*/ 7 w 17"/>
                <a:gd name="T13" fmla="*/ 10 h 17"/>
                <a:gd name="T14" fmla="*/ 12 w 17"/>
                <a:gd name="T15" fmla="*/ 2 h 17"/>
                <a:gd name="T16" fmla="*/ 9 w 17"/>
                <a:gd name="T17" fmla="*/ 0 h 17"/>
                <a:gd name="T18" fmla="*/ 5 w 17"/>
                <a:gd name="T19" fmla="*/ 0 h 17"/>
                <a:gd name="T20" fmla="*/ 1 w 17"/>
                <a:gd name="T21" fmla="*/ 5 h 17"/>
                <a:gd name="T22" fmla="*/ 0 w 17"/>
                <a:gd name="T23" fmla="*/ 5 h 17"/>
                <a:gd name="T24" fmla="*/ 6 w 17"/>
                <a:gd name="T25" fmla="*/ 1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6" y="13"/>
                  </a:moveTo>
                  <a:lnTo>
                    <a:pt x="5" y="13"/>
                  </a:lnTo>
                  <a:lnTo>
                    <a:pt x="6" y="13"/>
                  </a:lnTo>
                  <a:lnTo>
                    <a:pt x="7" y="16"/>
                  </a:lnTo>
                  <a:lnTo>
                    <a:pt x="9" y="16"/>
                  </a:lnTo>
                  <a:lnTo>
                    <a:pt x="16" y="10"/>
                  </a:lnTo>
                  <a:lnTo>
                    <a:pt x="7" y="10"/>
                  </a:lnTo>
                  <a:lnTo>
                    <a:pt x="12" y="2"/>
                  </a:lnTo>
                  <a:lnTo>
                    <a:pt x="9" y="0"/>
                  </a:lnTo>
                  <a:lnTo>
                    <a:pt x="5" y="0"/>
                  </a:lnTo>
                  <a:lnTo>
                    <a:pt x="1" y="5"/>
                  </a:lnTo>
                  <a:lnTo>
                    <a:pt x="0" y="5"/>
                  </a:lnTo>
                  <a:lnTo>
                    <a:pt x="6" y="13"/>
                  </a:lnTo>
                </a:path>
              </a:pathLst>
            </a:custGeom>
            <a:solidFill>
              <a:srgbClr val="4F4F4F"/>
            </a:solidFill>
            <a:ln w="12700" cap="rnd">
              <a:noFill/>
              <a:round/>
              <a:headEnd/>
              <a:tailEnd/>
            </a:ln>
          </p:spPr>
          <p:txBody>
            <a:bodyPr/>
            <a:lstStyle/>
            <a:p>
              <a:endParaRPr lang="en-US" dirty="0"/>
            </a:p>
          </p:txBody>
        </p:sp>
        <p:sp>
          <p:nvSpPr>
            <p:cNvPr id="48397" name="Freeform 296"/>
            <p:cNvSpPr>
              <a:spLocks/>
            </p:cNvSpPr>
            <p:nvPr/>
          </p:nvSpPr>
          <p:spPr bwMode="auto">
            <a:xfrm>
              <a:off x="1223" y="2168"/>
              <a:ext cx="107" cy="27"/>
            </a:xfrm>
            <a:custGeom>
              <a:avLst/>
              <a:gdLst>
                <a:gd name="T0" fmla="*/ 0 w 107"/>
                <a:gd name="T1" fmla="*/ 24 h 27"/>
                <a:gd name="T2" fmla="*/ 14 w 107"/>
                <a:gd name="T3" fmla="*/ 26 h 27"/>
                <a:gd name="T4" fmla="*/ 27 w 107"/>
                <a:gd name="T5" fmla="*/ 26 h 27"/>
                <a:gd name="T6" fmla="*/ 41 w 107"/>
                <a:gd name="T7" fmla="*/ 26 h 27"/>
                <a:gd name="T8" fmla="*/ 55 w 107"/>
                <a:gd name="T9" fmla="*/ 24 h 27"/>
                <a:gd name="T10" fmla="*/ 69 w 107"/>
                <a:gd name="T11" fmla="*/ 22 h 27"/>
                <a:gd name="T12" fmla="*/ 82 w 107"/>
                <a:gd name="T13" fmla="*/ 19 h 27"/>
                <a:gd name="T14" fmla="*/ 95 w 107"/>
                <a:gd name="T15" fmla="*/ 13 h 27"/>
                <a:gd name="T16" fmla="*/ 106 w 107"/>
                <a:gd name="T17" fmla="*/ 6 h 27"/>
                <a:gd name="T18" fmla="*/ 98 w 107"/>
                <a:gd name="T19" fmla="*/ 0 h 27"/>
                <a:gd name="T20" fmla="*/ 89 w 107"/>
                <a:gd name="T21" fmla="*/ 6 h 27"/>
                <a:gd name="T22" fmla="*/ 78 w 107"/>
                <a:gd name="T23" fmla="*/ 11 h 27"/>
                <a:gd name="T24" fmla="*/ 65 w 107"/>
                <a:gd name="T25" fmla="*/ 14 h 27"/>
                <a:gd name="T26" fmla="*/ 54 w 107"/>
                <a:gd name="T27" fmla="*/ 16 h 27"/>
                <a:gd name="T28" fmla="*/ 41 w 107"/>
                <a:gd name="T29" fmla="*/ 17 h 27"/>
                <a:gd name="T30" fmla="*/ 27 w 107"/>
                <a:gd name="T31" fmla="*/ 17 h 27"/>
                <a:gd name="T32" fmla="*/ 14 w 107"/>
                <a:gd name="T33" fmla="*/ 17 h 27"/>
                <a:gd name="T34" fmla="*/ 2 w 107"/>
                <a:gd name="T35" fmla="*/ 16 h 27"/>
                <a:gd name="T36" fmla="*/ 0 w 107"/>
                <a:gd name="T37" fmla="*/ 24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7"/>
                <a:gd name="T58" fmla="*/ 0 h 27"/>
                <a:gd name="T59" fmla="*/ 107 w 107"/>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7" h="27">
                  <a:moveTo>
                    <a:pt x="0" y="24"/>
                  </a:moveTo>
                  <a:lnTo>
                    <a:pt x="14" y="26"/>
                  </a:lnTo>
                  <a:lnTo>
                    <a:pt x="27" y="26"/>
                  </a:lnTo>
                  <a:lnTo>
                    <a:pt x="41" y="26"/>
                  </a:lnTo>
                  <a:lnTo>
                    <a:pt x="55" y="24"/>
                  </a:lnTo>
                  <a:lnTo>
                    <a:pt x="69" y="22"/>
                  </a:lnTo>
                  <a:lnTo>
                    <a:pt x="82" y="19"/>
                  </a:lnTo>
                  <a:lnTo>
                    <a:pt x="95" y="13"/>
                  </a:lnTo>
                  <a:lnTo>
                    <a:pt x="106" y="6"/>
                  </a:lnTo>
                  <a:lnTo>
                    <a:pt x="98" y="0"/>
                  </a:lnTo>
                  <a:lnTo>
                    <a:pt x="89" y="6"/>
                  </a:lnTo>
                  <a:lnTo>
                    <a:pt x="78" y="11"/>
                  </a:lnTo>
                  <a:lnTo>
                    <a:pt x="65" y="14"/>
                  </a:lnTo>
                  <a:lnTo>
                    <a:pt x="54" y="16"/>
                  </a:lnTo>
                  <a:lnTo>
                    <a:pt x="41" y="17"/>
                  </a:lnTo>
                  <a:lnTo>
                    <a:pt x="27" y="17"/>
                  </a:lnTo>
                  <a:lnTo>
                    <a:pt x="14" y="17"/>
                  </a:lnTo>
                  <a:lnTo>
                    <a:pt x="2" y="16"/>
                  </a:lnTo>
                  <a:lnTo>
                    <a:pt x="0" y="24"/>
                  </a:lnTo>
                </a:path>
              </a:pathLst>
            </a:custGeom>
            <a:solidFill>
              <a:srgbClr val="4F4F4F"/>
            </a:solidFill>
            <a:ln w="12700" cap="rnd">
              <a:noFill/>
              <a:round/>
              <a:headEnd/>
              <a:tailEnd/>
            </a:ln>
          </p:spPr>
          <p:txBody>
            <a:bodyPr/>
            <a:lstStyle/>
            <a:p>
              <a:endParaRPr lang="en-US" dirty="0"/>
            </a:p>
          </p:txBody>
        </p:sp>
        <p:sp>
          <p:nvSpPr>
            <p:cNvPr id="48398" name="Freeform 297"/>
            <p:cNvSpPr>
              <a:spLocks/>
            </p:cNvSpPr>
            <p:nvPr/>
          </p:nvSpPr>
          <p:spPr bwMode="auto">
            <a:xfrm>
              <a:off x="1174" y="2164"/>
              <a:ext cx="46" cy="29"/>
            </a:xfrm>
            <a:custGeom>
              <a:avLst/>
              <a:gdLst>
                <a:gd name="T0" fmla="*/ 0 w 46"/>
                <a:gd name="T1" fmla="*/ 7 h 29"/>
                <a:gd name="T2" fmla="*/ 4 w 46"/>
                <a:gd name="T3" fmla="*/ 10 h 29"/>
                <a:gd name="T4" fmla="*/ 10 w 46"/>
                <a:gd name="T5" fmla="*/ 13 h 29"/>
                <a:gd name="T6" fmla="*/ 14 w 46"/>
                <a:gd name="T7" fmla="*/ 17 h 29"/>
                <a:gd name="T8" fmla="*/ 19 w 46"/>
                <a:gd name="T9" fmla="*/ 20 h 29"/>
                <a:gd name="T10" fmla="*/ 25 w 46"/>
                <a:gd name="T11" fmla="*/ 22 h 29"/>
                <a:gd name="T12" fmla="*/ 30 w 46"/>
                <a:gd name="T13" fmla="*/ 25 h 29"/>
                <a:gd name="T14" fmla="*/ 36 w 46"/>
                <a:gd name="T15" fmla="*/ 27 h 29"/>
                <a:gd name="T16" fmla="*/ 43 w 46"/>
                <a:gd name="T17" fmla="*/ 28 h 29"/>
                <a:gd name="T18" fmla="*/ 45 w 46"/>
                <a:gd name="T19" fmla="*/ 20 h 29"/>
                <a:gd name="T20" fmla="*/ 40 w 46"/>
                <a:gd name="T21" fmla="*/ 19 h 29"/>
                <a:gd name="T22" fmla="*/ 34 w 46"/>
                <a:gd name="T23" fmla="*/ 17 h 29"/>
                <a:gd name="T24" fmla="*/ 29 w 46"/>
                <a:gd name="T25" fmla="*/ 15 h 29"/>
                <a:gd name="T26" fmla="*/ 25 w 46"/>
                <a:gd name="T27" fmla="*/ 13 h 29"/>
                <a:gd name="T28" fmla="*/ 20 w 46"/>
                <a:gd name="T29" fmla="*/ 10 h 29"/>
                <a:gd name="T30" fmla="*/ 15 w 46"/>
                <a:gd name="T31" fmla="*/ 7 h 29"/>
                <a:gd name="T32" fmla="*/ 11 w 46"/>
                <a:gd name="T33" fmla="*/ 3 h 29"/>
                <a:gd name="T34" fmla="*/ 5 w 46"/>
                <a:gd name="T35" fmla="*/ 0 h 29"/>
                <a:gd name="T36" fmla="*/ 0 w 46"/>
                <a:gd name="T37" fmla="*/ 7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29"/>
                <a:gd name="T59" fmla="*/ 46 w 46"/>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29">
                  <a:moveTo>
                    <a:pt x="0" y="7"/>
                  </a:moveTo>
                  <a:lnTo>
                    <a:pt x="4" y="10"/>
                  </a:lnTo>
                  <a:lnTo>
                    <a:pt x="10" y="13"/>
                  </a:lnTo>
                  <a:lnTo>
                    <a:pt x="14" y="17"/>
                  </a:lnTo>
                  <a:lnTo>
                    <a:pt x="19" y="20"/>
                  </a:lnTo>
                  <a:lnTo>
                    <a:pt x="25" y="22"/>
                  </a:lnTo>
                  <a:lnTo>
                    <a:pt x="30" y="25"/>
                  </a:lnTo>
                  <a:lnTo>
                    <a:pt x="36" y="27"/>
                  </a:lnTo>
                  <a:lnTo>
                    <a:pt x="43" y="28"/>
                  </a:lnTo>
                  <a:lnTo>
                    <a:pt x="45" y="20"/>
                  </a:lnTo>
                  <a:lnTo>
                    <a:pt x="40" y="19"/>
                  </a:lnTo>
                  <a:lnTo>
                    <a:pt x="34" y="17"/>
                  </a:lnTo>
                  <a:lnTo>
                    <a:pt x="29" y="15"/>
                  </a:lnTo>
                  <a:lnTo>
                    <a:pt x="25" y="13"/>
                  </a:lnTo>
                  <a:lnTo>
                    <a:pt x="20" y="10"/>
                  </a:lnTo>
                  <a:lnTo>
                    <a:pt x="15" y="7"/>
                  </a:lnTo>
                  <a:lnTo>
                    <a:pt x="11" y="3"/>
                  </a:lnTo>
                  <a:lnTo>
                    <a:pt x="5" y="0"/>
                  </a:lnTo>
                  <a:lnTo>
                    <a:pt x="0" y="7"/>
                  </a:lnTo>
                </a:path>
              </a:pathLst>
            </a:custGeom>
            <a:solidFill>
              <a:srgbClr val="4F4F4F"/>
            </a:solidFill>
            <a:ln w="12700" cap="rnd">
              <a:noFill/>
              <a:round/>
              <a:headEnd/>
              <a:tailEnd/>
            </a:ln>
          </p:spPr>
          <p:txBody>
            <a:bodyPr/>
            <a:lstStyle/>
            <a:p>
              <a:endParaRPr lang="en-US" dirty="0"/>
            </a:p>
          </p:txBody>
        </p:sp>
        <p:sp>
          <p:nvSpPr>
            <p:cNvPr id="48399" name="Freeform 298"/>
            <p:cNvSpPr>
              <a:spLocks/>
            </p:cNvSpPr>
            <p:nvPr/>
          </p:nvSpPr>
          <p:spPr bwMode="auto">
            <a:xfrm>
              <a:off x="1156" y="2161"/>
              <a:ext cx="19" cy="17"/>
            </a:xfrm>
            <a:custGeom>
              <a:avLst/>
              <a:gdLst>
                <a:gd name="T0" fmla="*/ 8 w 19"/>
                <a:gd name="T1" fmla="*/ 16 h 17"/>
                <a:gd name="T2" fmla="*/ 8 w 19"/>
                <a:gd name="T3" fmla="*/ 13 h 17"/>
                <a:gd name="T4" fmla="*/ 8 w 19"/>
                <a:gd name="T5" fmla="*/ 11 h 17"/>
                <a:gd name="T6" fmla="*/ 9 w 19"/>
                <a:gd name="T7" fmla="*/ 11 h 17"/>
                <a:gd name="T8" fmla="*/ 10 w 19"/>
                <a:gd name="T9" fmla="*/ 11 h 17"/>
                <a:gd name="T10" fmla="*/ 14 w 19"/>
                <a:gd name="T11" fmla="*/ 13 h 17"/>
                <a:gd name="T12" fmla="*/ 18 w 19"/>
                <a:gd name="T13" fmla="*/ 4 h 17"/>
                <a:gd name="T14" fmla="*/ 13 w 19"/>
                <a:gd name="T15" fmla="*/ 0 h 17"/>
                <a:gd name="T16" fmla="*/ 7 w 19"/>
                <a:gd name="T17" fmla="*/ 0 h 17"/>
                <a:gd name="T18" fmla="*/ 1 w 19"/>
                <a:gd name="T19" fmla="*/ 4 h 17"/>
                <a:gd name="T20" fmla="*/ 0 w 19"/>
                <a:gd name="T21" fmla="*/ 16 h 17"/>
                <a:gd name="T22" fmla="*/ 8 w 19"/>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
                <a:gd name="T37" fmla="*/ 0 h 17"/>
                <a:gd name="T38" fmla="*/ 19 w 19"/>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 h="17">
                  <a:moveTo>
                    <a:pt x="8" y="16"/>
                  </a:moveTo>
                  <a:lnTo>
                    <a:pt x="8" y="13"/>
                  </a:lnTo>
                  <a:lnTo>
                    <a:pt x="8" y="11"/>
                  </a:lnTo>
                  <a:lnTo>
                    <a:pt x="9" y="11"/>
                  </a:lnTo>
                  <a:lnTo>
                    <a:pt x="10" y="11"/>
                  </a:lnTo>
                  <a:lnTo>
                    <a:pt x="14" y="13"/>
                  </a:lnTo>
                  <a:lnTo>
                    <a:pt x="18" y="4"/>
                  </a:lnTo>
                  <a:lnTo>
                    <a:pt x="13" y="0"/>
                  </a:lnTo>
                  <a:lnTo>
                    <a:pt x="7" y="0"/>
                  </a:lnTo>
                  <a:lnTo>
                    <a:pt x="1" y="4"/>
                  </a:lnTo>
                  <a:lnTo>
                    <a:pt x="0" y="16"/>
                  </a:lnTo>
                  <a:lnTo>
                    <a:pt x="8" y="16"/>
                  </a:lnTo>
                </a:path>
              </a:pathLst>
            </a:custGeom>
            <a:solidFill>
              <a:srgbClr val="4F4F4F"/>
            </a:solidFill>
            <a:ln w="12700" cap="rnd">
              <a:noFill/>
              <a:round/>
              <a:headEnd/>
              <a:tailEnd/>
            </a:ln>
          </p:spPr>
          <p:txBody>
            <a:bodyPr/>
            <a:lstStyle/>
            <a:p>
              <a:endParaRPr lang="en-US" dirty="0"/>
            </a:p>
          </p:txBody>
        </p:sp>
        <p:sp>
          <p:nvSpPr>
            <p:cNvPr id="48400" name="Freeform 299"/>
            <p:cNvSpPr>
              <a:spLocks/>
            </p:cNvSpPr>
            <p:nvPr/>
          </p:nvSpPr>
          <p:spPr bwMode="auto">
            <a:xfrm>
              <a:off x="1156" y="2174"/>
              <a:ext cx="17" cy="45"/>
            </a:xfrm>
            <a:custGeom>
              <a:avLst/>
              <a:gdLst>
                <a:gd name="T0" fmla="*/ 16 w 17"/>
                <a:gd name="T1" fmla="*/ 41 h 45"/>
                <a:gd name="T2" fmla="*/ 14 w 17"/>
                <a:gd name="T3" fmla="*/ 36 h 45"/>
                <a:gd name="T4" fmla="*/ 13 w 17"/>
                <a:gd name="T5" fmla="*/ 30 h 45"/>
                <a:gd name="T6" fmla="*/ 12 w 17"/>
                <a:gd name="T7" fmla="*/ 26 h 45"/>
                <a:gd name="T8" fmla="*/ 10 w 17"/>
                <a:gd name="T9" fmla="*/ 20 h 45"/>
                <a:gd name="T10" fmla="*/ 9 w 17"/>
                <a:gd name="T11" fmla="*/ 15 h 45"/>
                <a:gd name="T12" fmla="*/ 9 w 17"/>
                <a:gd name="T13" fmla="*/ 10 h 45"/>
                <a:gd name="T14" fmla="*/ 9 w 17"/>
                <a:gd name="T15" fmla="*/ 5 h 45"/>
                <a:gd name="T16" fmla="*/ 8 w 17"/>
                <a:gd name="T17" fmla="*/ 0 h 45"/>
                <a:gd name="T18" fmla="*/ 0 w 17"/>
                <a:gd name="T19" fmla="*/ 0 h 45"/>
                <a:gd name="T20" fmla="*/ 1 w 17"/>
                <a:gd name="T21" fmla="*/ 5 h 45"/>
                <a:gd name="T22" fmla="*/ 1 w 17"/>
                <a:gd name="T23" fmla="*/ 11 h 45"/>
                <a:gd name="T24" fmla="*/ 1 w 17"/>
                <a:gd name="T25" fmla="*/ 17 h 45"/>
                <a:gd name="T26" fmla="*/ 2 w 17"/>
                <a:gd name="T27" fmla="*/ 22 h 45"/>
                <a:gd name="T28" fmla="*/ 4 w 17"/>
                <a:gd name="T29" fmla="*/ 28 h 45"/>
                <a:gd name="T30" fmla="*/ 4 w 17"/>
                <a:gd name="T31" fmla="*/ 33 h 45"/>
                <a:gd name="T32" fmla="*/ 6 w 17"/>
                <a:gd name="T33" fmla="*/ 39 h 45"/>
                <a:gd name="T34" fmla="*/ 7 w 17"/>
                <a:gd name="T35" fmla="*/ 44 h 45"/>
                <a:gd name="T36" fmla="*/ 16 w 17"/>
                <a:gd name="T37" fmla="*/ 41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45"/>
                <a:gd name="T59" fmla="*/ 17 w 17"/>
                <a:gd name="T60" fmla="*/ 45 h 4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45">
                  <a:moveTo>
                    <a:pt x="16" y="41"/>
                  </a:moveTo>
                  <a:lnTo>
                    <a:pt x="14" y="36"/>
                  </a:lnTo>
                  <a:lnTo>
                    <a:pt x="13" y="30"/>
                  </a:lnTo>
                  <a:lnTo>
                    <a:pt x="12" y="26"/>
                  </a:lnTo>
                  <a:lnTo>
                    <a:pt x="10" y="20"/>
                  </a:lnTo>
                  <a:lnTo>
                    <a:pt x="9" y="15"/>
                  </a:lnTo>
                  <a:lnTo>
                    <a:pt x="9" y="10"/>
                  </a:lnTo>
                  <a:lnTo>
                    <a:pt x="9" y="5"/>
                  </a:lnTo>
                  <a:lnTo>
                    <a:pt x="8" y="0"/>
                  </a:lnTo>
                  <a:lnTo>
                    <a:pt x="0" y="0"/>
                  </a:lnTo>
                  <a:lnTo>
                    <a:pt x="1" y="5"/>
                  </a:lnTo>
                  <a:lnTo>
                    <a:pt x="1" y="11"/>
                  </a:lnTo>
                  <a:lnTo>
                    <a:pt x="1" y="17"/>
                  </a:lnTo>
                  <a:lnTo>
                    <a:pt x="2" y="22"/>
                  </a:lnTo>
                  <a:lnTo>
                    <a:pt x="4" y="28"/>
                  </a:lnTo>
                  <a:lnTo>
                    <a:pt x="4" y="33"/>
                  </a:lnTo>
                  <a:lnTo>
                    <a:pt x="6" y="39"/>
                  </a:lnTo>
                  <a:lnTo>
                    <a:pt x="7" y="44"/>
                  </a:lnTo>
                  <a:lnTo>
                    <a:pt x="16" y="41"/>
                  </a:lnTo>
                </a:path>
              </a:pathLst>
            </a:custGeom>
            <a:solidFill>
              <a:srgbClr val="4F4F4F"/>
            </a:solidFill>
            <a:ln w="12700" cap="rnd">
              <a:noFill/>
              <a:round/>
              <a:headEnd/>
              <a:tailEnd/>
            </a:ln>
          </p:spPr>
          <p:txBody>
            <a:bodyPr/>
            <a:lstStyle/>
            <a:p>
              <a:endParaRPr lang="en-US" dirty="0"/>
            </a:p>
          </p:txBody>
        </p:sp>
        <p:sp>
          <p:nvSpPr>
            <p:cNvPr id="48401" name="Freeform 300"/>
            <p:cNvSpPr>
              <a:spLocks/>
            </p:cNvSpPr>
            <p:nvPr/>
          </p:nvSpPr>
          <p:spPr bwMode="auto">
            <a:xfrm>
              <a:off x="1166" y="2221"/>
              <a:ext cx="17" cy="50"/>
            </a:xfrm>
            <a:custGeom>
              <a:avLst/>
              <a:gdLst>
                <a:gd name="T0" fmla="*/ 16 w 17"/>
                <a:gd name="T1" fmla="*/ 44 h 50"/>
                <a:gd name="T2" fmla="*/ 13 w 17"/>
                <a:gd name="T3" fmla="*/ 40 h 50"/>
                <a:gd name="T4" fmla="*/ 12 w 17"/>
                <a:gd name="T5" fmla="*/ 36 h 50"/>
                <a:gd name="T6" fmla="*/ 12 w 17"/>
                <a:gd name="T7" fmla="*/ 31 h 50"/>
                <a:gd name="T8" fmla="*/ 12 w 17"/>
                <a:gd name="T9" fmla="*/ 25 h 50"/>
                <a:gd name="T10" fmla="*/ 12 w 17"/>
                <a:gd name="T11" fmla="*/ 20 h 50"/>
                <a:gd name="T12" fmla="*/ 12 w 17"/>
                <a:gd name="T13" fmla="*/ 13 h 50"/>
                <a:gd name="T14" fmla="*/ 11 w 17"/>
                <a:gd name="T15" fmla="*/ 7 h 50"/>
                <a:gd name="T16" fmla="*/ 9 w 17"/>
                <a:gd name="T17" fmla="*/ 0 h 50"/>
                <a:gd name="T18" fmla="*/ 0 w 17"/>
                <a:gd name="T19" fmla="*/ 3 h 50"/>
                <a:gd name="T20" fmla="*/ 1 w 17"/>
                <a:gd name="T21" fmla="*/ 8 h 50"/>
                <a:gd name="T22" fmla="*/ 2 w 17"/>
                <a:gd name="T23" fmla="*/ 13 h 50"/>
                <a:gd name="T24" fmla="*/ 2 w 17"/>
                <a:gd name="T25" fmla="*/ 20 h 50"/>
                <a:gd name="T26" fmla="*/ 2 w 17"/>
                <a:gd name="T27" fmla="*/ 25 h 50"/>
                <a:gd name="T28" fmla="*/ 2 w 17"/>
                <a:gd name="T29" fmla="*/ 31 h 50"/>
                <a:gd name="T30" fmla="*/ 2 w 17"/>
                <a:gd name="T31" fmla="*/ 37 h 50"/>
                <a:gd name="T32" fmla="*/ 3 w 17"/>
                <a:gd name="T33" fmla="*/ 44 h 50"/>
                <a:gd name="T34" fmla="*/ 7 w 17"/>
                <a:gd name="T35" fmla="*/ 49 h 50"/>
                <a:gd name="T36" fmla="*/ 16 w 17"/>
                <a:gd name="T37" fmla="*/ 44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50"/>
                <a:gd name="T59" fmla="*/ 17 w 1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50">
                  <a:moveTo>
                    <a:pt x="16" y="44"/>
                  </a:moveTo>
                  <a:lnTo>
                    <a:pt x="13" y="40"/>
                  </a:lnTo>
                  <a:lnTo>
                    <a:pt x="12" y="36"/>
                  </a:lnTo>
                  <a:lnTo>
                    <a:pt x="12" y="31"/>
                  </a:lnTo>
                  <a:lnTo>
                    <a:pt x="12" y="25"/>
                  </a:lnTo>
                  <a:lnTo>
                    <a:pt x="12" y="20"/>
                  </a:lnTo>
                  <a:lnTo>
                    <a:pt x="12" y="13"/>
                  </a:lnTo>
                  <a:lnTo>
                    <a:pt x="11" y="7"/>
                  </a:lnTo>
                  <a:lnTo>
                    <a:pt x="9" y="0"/>
                  </a:lnTo>
                  <a:lnTo>
                    <a:pt x="0" y="3"/>
                  </a:lnTo>
                  <a:lnTo>
                    <a:pt x="1" y="8"/>
                  </a:lnTo>
                  <a:lnTo>
                    <a:pt x="2" y="13"/>
                  </a:lnTo>
                  <a:lnTo>
                    <a:pt x="2" y="20"/>
                  </a:lnTo>
                  <a:lnTo>
                    <a:pt x="2" y="25"/>
                  </a:lnTo>
                  <a:lnTo>
                    <a:pt x="2" y="31"/>
                  </a:lnTo>
                  <a:lnTo>
                    <a:pt x="2" y="37"/>
                  </a:lnTo>
                  <a:lnTo>
                    <a:pt x="3" y="44"/>
                  </a:lnTo>
                  <a:lnTo>
                    <a:pt x="7" y="49"/>
                  </a:lnTo>
                  <a:lnTo>
                    <a:pt x="16" y="44"/>
                  </a:lnTo>
                </a:path>
              </a:pathLst>
            </a:custGeom>
            <a:solidFill>
              <a:srgbClr val="4F4F4F"/>
            </a:solidFill>
            <a:ln w="12700" cap="rnd">
              <a:noFill/>
              <a:round/>
              <a:headEnd/>
              <a:tailEnd/>
            </a:ln>
          </p:spPr>
          <p:txBody>
            <a:bodyPr/>
            <a:lstStyle/>
            <a:p>
              <a:endParaRPr lang="en-US" dirty="0"/>
            </a:p>
          </p:txBody>
        </p:sp>
        <p:sp>
          <p:nvSpPr>
            <p:cNvPr id="48402" name="Freeform 301"/>
            <p:cNvSpPr>
              <a:spLocks/>
            </p:cNvSpPr>
            <p:nvPr/>
          </p:nvSpPr>
          <p:spPr bwMode="auto">
            <a:xfrm>
              <a:off x="1175" y="2266"/>
              <a:ext cx="63" cy="17"/>
            </a:xfrm>
            <a:custGeom>
              <a:avLst/>
              <a:gdLst>
                <a:gd name="T0" fmla="*/ 57 w 63"/>
                <a:gd name="T1" fmla="*/ 0 h 17"/>
                <a:gd name="T2" fmla="*/ 51 w 63"/>
                <a:gd name="T3" fmla="*/ 3 h 17"/>
                <a:gd name="T4" fmla="*/ 44 w 63"/>
                <a:gd name="T5" fmla="*/ 6 h 17"/>
                <a:gd name="T6" fmla="*/ 36 w 63"/>
                <a:gd name="T7" fmla="*/ 7 h 17"/>
                <a:gd name="T8" fmla="*/ 29 w 63"/>
                <a:gd name="T9" fmla="*/ 9 h 17"/>
                <a:gd name="T10" fmla="*/ 23 w 63"/>
                <a:gd name="T11" fmla="*/ 9 h 17"/>
                <a:gd name="T12" fmla="*/ 17 w 63"/>
                <a:gd name="T13" fmla="*/ 8 h 17"/>
                <a:gd name="T14" fmla="*/ 13 w 63"/>
                <a:gd name="T15" fmla="*/ 7 h 17"/>
                <a:gd name="T16" fmla="*/ 9 w 63"/>
                <a:gd name="T17" fmla="*/ 3 h 17"/>
                <a:gd name="T18" fmla="*/ 0 w 63"/>
                <a:gd name="T19" fmla="*/ 7 h 17"/>
                <a:gd name="T20" fmla="*/ 6 w 63"/>
                <a:gd name="T21" fmla="*/ 12 h 17"/>
                <a:gd name="T22" fmla="*/ 14 w 63"/>
                <a:gd name="T23" fmla="*/ 15 h 17"/>
                <a:gd name="T24" fmla="*/ 23 w 63"/>
                <a:gd name="T25" fmla="*/ 16 h 17"/>
                <a:gd name="T26" fmla="*/ 31 w 63"/>
                <a:gd name="T27" fmla="*/ 16 h 17"/>
                <a:gd name="T28" fmla="*/ 40 w 63"/>
                <a:gd name="T29" fmla="*/ 15 h 17"/>
                <a:gd name="T30" fmla="*/ 47 w 63"/>
                <a:gd name="T31" fmla="*/ 12 h 17"/>
                <a:gd name="T32" fmla="*/ 55 w 63"/>
                <a:gd name="T33" fmla="*/ 9 h 17"/>
                <a:gd name="T34" fmla="*/ 62 w 63"/>
                <a:gd name="T35" fmla="*/ 7 h 17"/>
                <a:gd name="T36" fmla="*/ 57 w 63"/>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17"/>
                <a:gd name="T59" fmla="*/ 63 w 63"/>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17">
                  <a:moveTo>
                    <a:pt x="57" y="0"/>
                  </a:moveTo>
                  <a:lnTo>
                    <a:pt x="51" y="3"/>
                  </a:lnTo>
                  <a:lnTo>
                    <a:pt x="44" y="6"/>
                  </a:lnTo>
                  <a:lnTo>
                    <a:pt x="36" y="7"/>
                  </a:lnTo>
                  <a:lnTo>
                    <a:pt x="29" y="9"/>
                  </a:lnTo>
                  <a:lnTo>
                    <a:pt x="23" y="9"/>
                  </a:lnTo>
                  <a:lnTo>
                    <a:pt x="17" y="8"/>
                  </a:lnTo>
                  <a:lnTo>
                    <a:pt x="13" y="7"/>
                  </a:lnTo>
                  <a:lnTo>
                    <a:pt x="9" y="3"/>
                  </a:lnTo>
                  <a:lnTo>
                    <a:pt x="0" y="7"/>
                  </a:lnTo>
                  <a:lnTo>
                    <a:pt x="6" y="12"/>
                  </a:lnTo>
                  <a:lnTo>
                    <a:pt x="14" y="15"/>
                  </a:lnTo>
                  <a:lnTo>
                    <a:pt x="23" y="16"/>
                  </a:lnTo>
                  <a:lnTo>
                    <a:pt x="31" y="16"/>
                  </a:lnTo>
                  <a:lnTo>
                    <a:pt x="40" y="15"/>
                  </a:lnTo>
                  <a:lnTo>
                    <a:pt x="47" y="12"/>
                  </a:lnTo>
                  <a:lnTo>
                    <a:pt x="55" y="9"/>
                  </a:lnTo>
                  <a:lnTo>
                    <a:pt x="62" y="7"/>
                  </a:lnTo>
                  <a:lnTo>
                    <a:pt x="57" y="0"/>
                  </a:lnTo>
                </a:path>
              </a:pathLst>
            </a:custGeom>
            <a:solidFill>
              <a:srgbClr val="4F4F4F"/>
            </a:solidFill>
            <a:ln w="12700" cap="rnd">
              <a:noFill/>
              <a:round/>
              <a:headEnd/>
              <a:tailEnd/>
            </a:ln>
          </p:spPr>
          <p:txBody>
            <a:bodyPr/>
            <a:lstStyle/>
            <a:p>
              <a:endParaRPr lang="en-US" dirty="0"/>
            </a:p>
          </p:txBody>
        </p:sp>
        <p:sp>
          <p:nvSpPr>
            <p:cNvPr id="48403" name="Freeform 302"/>
            <p:cNvSpPr>
              <a:spLocks/>
            </p:cNvSpPr>
            <p:nvPr/>
          </p:nvSpPr>
          <p:spPr bwMode="auto">
            <a:xfrm>
              <a:off x="1237" y="2239"/>
              <a:ext cx="62" cy="31"/>
            </a:xfrm>
            <a:custGeom>
              <a:avLst/>
              <a:gdLst>
                <a:gd name="T0" fmla="*/ 56 w 62"/>
                <a:gd name="T1" fmla="*/ 1 h 31"/>
                <a:gd name="T2" fmla="*/ 57 w 62"/>
                <a:gd name="T3" fmla="*/ 0 h 31"/>
                <a:gd name="T4" fmla="*/ 49 w 62"/>
                <a:gd name="T5" fmla="*/ 3 h 31"/>
                <a:gd name="T6" fmla="*/ 41 w 62"/>
                <a:gd name="T7" fmla="*/ 4 h 31"/>
                <a:gd name="T8" fmla="*/ 33 w 62"/>
                <a:gd name="T9" fmla="*/ 8 h 31"/>
                <a:gd name="T10" fmla="*/ 26 w 62"/>
                <a:gd name="T11" fmla="*/ 11 h 31"/>
                <a:gd name="T12" fmla="*/ 19 w 62"/>
                <a:gd name="T13" fmla="*/ 13 h 31"/>
                <a:gd name="T14" fmla="*/ 13 w 62"/>
                <a:gd name="T15" fmla="*/ 17 h 31"/>
                <a:gd name="T16" fmla="*/ 7 w 62"/>
                <a:gd name="T17" fmla="*/ 20 h 31"/>
                <a:gd name="T18" fmla="*/ 0 w 62"/>
                <a:gd name="T19" fmla="*/ 23 h 31"/>
                <a:gd name="T20" fmla="*/ 5 w 62"/>
                <a:gd name="T21" fmla="*/ 30 h 31"/>
                <a:gd name="T22" fmla="*/ 12 w 62"/>
                <a:gd name="T23" fmla="*/ 28 h 31"/>
                <a:gd name="T24" fmla="*/ 19 w 62"/>
                <a:gd name="T25" fmla="*/ 24 h 31"/>
                <a:gd name="T26" fmla="*/ 25 w 62"/>
                <a:gd name="T27" fmla="*/ 21 h 31"/>
                <a:gd name="T28" fmla="*/ 31 w 62"/>
                <a:gd name="T29" fmla="*/ 18 h 31"/>
                <a:gd name="T30" fmla="*/ 37 w 62"/>
                <a:gd name="T31" fmla="*/ 16 h 31"/>
                <a:gd name="T32" fmla="*/ 44 w 62"/>
                <a:gd name="T33" fmla="*/ 13 h 31"/>
                <a:gd name="T34" fmla="*/ 52 w 62"/>
                <a:gd name="T35" fmla="*/ 11 h 31"/>
                <a:gd name="T36" fmla="*/ 60 w 62"/>
                <a:gd name="T37" fmla="*/ 8 h 31"/>
                <a:gd name="T38" fmla="*/ 61 w 62"/>
                <a:gd name="T39" fmla="*/ 8 h 31"/>
                <a:gd name="T40" fmla="*/ 56 w 62"/>
                <a:gd name="T41" fmla="*/ 1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2"/>
                <a:gd name="T64" fmla="*/ 0 h 31"/>
                <a:gd name="T65" fmla="*/ 62 w 62"/>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2" h="31">
                  <a:moveTo>
                    <a:pt x="56" y="1"/>
                  </a:moveTo>
                  <a:lnTo>
                    <a:pt x="57" y="0"/>
                  </a:lnTo>
                  <a:lnTo>
                    <a:pt x="49" y="3"/>
                  </a:lnTo>
                  <a:lnTo>
                    <a:pt x="41" y="4"/>
                  </a:lnTo>
                  <a:lnTo>
                    <a:pt x="33" y="8"/>
                  </a:lnTo>
                  <a:lnTo>
                    <a:pt x="26" y="11"/>
                  </a:lnTo>
                  <a:lnTo>
                    <a:pt x="19" y="13"/>
                  </a:lnTo>
                  <a:lnTo>
                    <a:pt x="13" y="17"/>
                  </a:lnTo>
                  <a:lnTo>
                    <a:pt x="7" y="20"/>
                  </a:lnTo>
                  <a:lnTo>
                    <a:pt x="0" y="23"/>
                  </a:lnTo>
                  <a:lnTo>
                    <a:pt x="5" y="30"/>
                  </a:lnTo>
                  <a:lnTo>
                    <a:pt x="12" y="28"/>
                  </a:lnTo>
                  <a:lnTo>
                    <a:pt x="19" y="24"/>
                  </a:lnTo>
                  <a:lnTo>
                    <a:pt x="25" y="21"/>
                  </a:lnTo>
                  <a:lnTo>
                    <a:pt x="31" y="18"/>
                  </a:lnTo>
                  <a:lnTo>
                    <a:pt x="37" y="16"/>
                  </a:lnTo>
                  <a:lnTo>
                    <a:pt x="44" y="13"/>
                  </a:lnTo>
                  <a:lnTo>
                    <a:pt x="52" y="11"/>
                  </a:lnTo>
                  <a:lnTo>
                    <a:pt x="60" y="8"/>
                  </a:lnTo>
                  <a:lnTo>
                    <a:pt x="61" y="8"/>
                  </a:lnTo>
                  <a:lnTo>
                    <a:pt x="56" y="1"/>
                  </a:lnTo>
                </a:path>
              </a:pathLst>
            </a:custGeom>
            <a:solidFill>
              <a:srgbClr val="4F4F4F"/>
            </a:solidFill>
            <a:ln w="12700" cap="rnd">
              <a:noFill/>
              <a:round/>
              <a:headEnd/>
              <a:tailEnd/>
            </a:ln>
          </p:spPr>
          <p:txBody>
            <a:bodyPr/>
            <a:lstStyle/>
            <a:p>
              <a:endParaRPr lang="en-US" dirty="0"/>
            </a:p>
          </p:txBody>
        </p:sp>
        <p:sp>
          <p:nvSpPr>
            <p:cNvPr id="48404" name="Freeform 303"/>
            <p:cNvSpPr>
              <a:spLocks/>
            </p:cNvSpPr>
            <p:nvPr/>
          </p:nvSpPr>
          <p:spPr bwMode="auto">
            <a:xfrm>
              <a:off x="1299" y="2186"/>
              <a:ext cx="54" cy="58"/>
            </a:xfrm>
            <a:custGeom>
              <a:avLst/>
              <a:gdLst>
                <a:gd name="T0" fmla="*/ 42 w 54"/>
                <a:gd name="T1" fmla="*/ 3 h 58"/>
                <a:gd name="T2" fmla="*/ 42 w 54"/>
                <a:gd name="T3" fmla="*/ 2 h 58"/>
                <a:gd name="T4" fmla="*/ 43 w 54"/>
                <a:gd name="T5" fmla="*/ 15 h 58"/>
                <a:gd name="T6" fmla="*/ 40 w 54"/>
                <a:gd name="T7" fmla="*/ 25 h 58"/>
                <a:gd name="T8" fmla="*/ 34 w 54"/>
                <a:gd name="T9" fmla="*/ 33 h 58"/>
                <a:gd name="T10" fmla="*/ 26 w 54"/>
                <a:gd name="T11" fmla="*/ 39 h 58"/>
                <a:gd name="T12" fmla="*/ 17 w 54"/>
                <a:gd name="T13" fmla="*/ 43 h 58"/>
                <a:gd name="T14" fmla="*/ 9 w 54"/>
                <a:gd name="T15" fmla="*/ 45 h 58"/>
                <a:gd name="T16" fmla="*/ 4 w 54"/>
                <a:gd name="T17" fmla="*/ 47 h 58"/>
                <a:gd name="T18" fmla="*/ 0 w 54"/>
                <a:gd name="T19" fmla="*/ 49 h 58"/>
                <a:gd name="T20" fmla="*/ 4 w 54"/>
                <a:gd name="T21" fmla="*/ 57 h 58"/>
                <a:gd name="T22" fmla="*/ 6 w 54"/>
                <a:gd name="T23" fmla="*/ 57 h 58"/>
                <a:gd name="T24" fmla="*/ 13 w 54"/>
                <a:gd name="T25" fmla="*/ 54 h 58"/>
                <a:gd name="T26" fmla="*/ 22 w 54"/>
                <a:gd name="T27" fmla="*/ 52 h 58"/>
                <a:gd name="T28" fmla="*/ 31 w 54"/>
                <a:gd name="T29" fmla="*/ 46 h 58"/>
                <a:gd name="T30" fmla="*/ 41 w 54"/>
                <a:gd name="T31" fmla="*/ 39 h 58"/>
                <a:gd name="T32" fmla="*/ 49 w 54"/>
                <a:gd name="T33" fmla="*/ 29 h 58"/>
                <a:gd name="T34" fmla="*/ 53 w 54"/>
                <a:gd name="T35" fmla="*/ 16 h 58"/>
                <a:gd name="T36" fmla="*/ 53 w 54"/>
                <a:gd name="T37" fmla="*/ 1 h 58"/>
                <a:gd name="T38" fmla="*/ 53 w 54"/>
                <a:gd name="T39" fmla="*/ 0 h 58"/>
                <a:gd name="T40" fmla="*/ 42 w 54"/>
                <a:gd name="T41" fmla="*/ 3 h 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4"/>
                <a:gd name="T64" fmla="*/ 0 h 58"/>
                <a:gd name="T65" fmla="*/ 54 w 54"/>
                <a:gd name="T66" fmla="*/ 58 h 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4" h="58">
                  <a:moveTo>
                    <a:pt x="42" y="3"/>
                  </a:moveTo>
                  <a:lnTo>
                    <a:pt x="42" y="2"/>
                  </a:lnTo>
                  <a:lnTo>
                    <a:pt x="43" y="15"/>
                  </a:lnTo>
                  <a:lnTo>
                    <a:pt x="40" y="25"/>
                  </a:lnTo>
                  <a:lnTo>
                    <a:pt x="34" y="33"/>
                  </a:lnTo>
                  <a:lnTo>
                    <a:pt x="26" y="39"/>
                  </a:lnTo>
                  <a:lnTo>
                    <a:pt x="17" y="43"/>
                  </a:lnTo>
                  <a:lnTo>
                    <a:pt x="9" y="45"/>
                  </a:lnTo>
                  <a:lnTo>
                    <a:pt x="4" y="47"/>
                  </a:lnTo>
                  <a:lnTo>
                    <a:pt x="0" y="49"/>
                  </a:lnTo>
                  <a:lnTo>
                    <a:pt x="4" y="57"/>
                  </a:lnTo>
                  <a:lnTo>
                    <a:pt x="6" y="57"/>
                  </a:lnTo>
                  <a:lnTo>
                    <a:pt x="13" y="54"/>
                  </a:lnTo>
                  <a:lnTo>
                    <a:pt x="22" y="52"/>
                  </a:lnTo>
                  <a:lnTo>
                    <a:pt x="31" y="46"/>
                  </a:lnTo>
                  <a:lnTo>
                    <a:pt x="41" y="39"/>
                  </a:lnTo>
                  <a:lnTo>
                    <a:pt x="49" y="29"/>
                  </a:lnTo>
                  <a:lnTo>
                    <a:pt x="53" y="16"/>
                  </a:lnTo>
                  <a:lnTo>
                    <a:pt x="53" y="1"/>
                  </a:lnTo>
                  <a:lnTo>
                    <a:pt x="53" y="0"/>
                  </a:lnTo>
                  <a:lnTo>
                    <a:pt x="42" y="3"/>
                  </a:lnTo>
                </a:path>
              </a:pathLst>
            </a:custGeom>
            <a:solidFill>
              <a:srgbClr val="4F4F4F"/>
            </a:solidFill>
            <a:ln w="12700" cap="rnd">
              <a:noFill/>
              <a:round/>
              <a:headEnd/>
              <a:tailEnd/>
            </a:ln>
          </p:spPr>
          <p:txBody>
            <a:bodyPr/>
            <a:lstStyle/>
            <a:p>
              <a:endParaRPr lang="en-US" dirty="0"/>
            </a:p>
          </p:txBody>
        </p:sp>
        <p:sp>
          <p:nvSpPr>
            <p:cNvPr id="48405" name="Freeform 304"/>
            <p:cNvSpPr>
              <a:spLocks/>
            </p:cNvSpPr>
            <p:nvPr/>
          </p:nvSpPr>
          <p:spPr bwMode="auto">
            <a:xfrm>
              <a:off x="1339" y="2171"/>
              <a:ext cx="17" cy="17"/>
            </a:xfrm>
            <a:custGeom>
              <a:avLst/>
              <a:gdLst>
                <a:gd name="T0" fmla="*/ 9 w 17"/>
                <a:gd name="T1" fmla="*/ 4 h 17"/>
                <a:gd name="T2" fmla="*/ 1 w 17"/>
                <a:gd name="T3" fmla="*/ 6 h 17"/>
                <a:gd name="T4" fmla="*/ 3 w 17"/>
                <a:gd name="T5" fmla="*/ 9 h 17"/>
                <a:gd name="T6" fmla="*/ 4 w 17"/>
                <a:gd name="T7" fmla="*/ 9 h 17"/>
                <a:gd name="T8" fmla="*/ 4 w 17"/>
                <a:gd name="T9" fmla="*/ 12 h 17"/>
                <a:gd name="T10" fmla="*/ 6 w 17"/>
                <a:gd name="T11" fmla="*/ 16 h 17"/>
                <a:gd name="T12" fmla="*/ 16 w 17"/>
                <a:gd name="T13" fmla="*/ 13 h 17"/>
                <a:gd name="T14" fmla="*/ 14 w 17"/>
                <a:gd name="T15" fmla="*/ 9 h 17"/>
                <a:gd name="T16" fmla="*/ 12 w 17"/>
                <a:gd name="T17" fmla="*/ 6 h 17"/>
                <a:gd name="T18" fmla="*/ 9 w 17"/>
                <a:gd name="T19" fmla="*/ 2 h 17"/>
                <a:gd name="T20" fmla="*/ 8 w 17"/>
                <a:gd name="T21" fmla="*/ 0 h 17"/>
                <a:gd name="T22" fmla="*/ 0 w 17"/>
                <a:gd name="T23" fmla="*/ 4 h 17"/>
                <a:gd name="T24" fmla="*/ 9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9" y="4"/>
                  </a:moveTo>
                  <a:lnTo>
                    <a:pt x="1" y="6"/>
                  </a:lnTo>
                  <a:lnTo>
                    <a:pt x="3" y="9"/>
                  </a:lnTo>
                  <a:lnTo>
                    <a:pt x="4" y="9"/>
                  </a:lnTo>
                  <a:lnTo>
                    <a:pt x="4" y="12"/>
                  </a:lnTo>
                  <a:lnTo>
                    <a:pt x="6" y="16"/>
                  </a:lnTo>
                  <a:lnTo>
                    <a:pt x="16" y="13"/>
                  </a:lnTo>
                  <a:lnTo>
                    <a:pt x="14" y="9"/>
                  </a:lnTo>
                  <a:lnTo>
                    <a:pt x="12" y="6"/>
                  </a:lnTo>
                  <a:lnTo>
                    <a:pt x="9" y="2"/>
                  </a:lnTo>
                  <a:lnTo>
                    <a:pt x="8" y="0"/>
                  </a:lnTo>
                  <a:lnTo>
                    <a:pt x="0" y="4"/>
                  </a:lnTo>
                  <a:lnTo>
                    <a:pt x="9" y="4"/>
                  </a:lnTo>
                </a:path>
              </a:pathLst>
            </a:custGeom>
            <a:solidFill>
              <a:srgbClr val="4F4F4F"/>
            </a:solidFill>
            <a:ln w="12700" cap="rnd">
              <a:noFill/>
              <a:round/>
              <a:headEnd/>
              <a:tailEnd/>
            </a:ln>
          </p:spPr>
          <p:txBody>
            <a:bodyPr/>
            <a:lstStyle/>
            <a:p>
              <a:endParaRPr lang="en-US" dirty="0"/>
            </a:p>
          </p:txBody>
        </p:sp>
        <p:sp>
          <p:nvSpPr>
            <p:cNvPr id="48406" name="Freeform 305"/>
            <p:cNvSpPr>
              <a:spLocks/>
            </p:cNvSpPr>
            <p:nvPr/>
          </p:nvSpPr>
          <p:spPr bwMode="auto">
            <a:xfrm>
              <a:off x="1337" y="2168"/>
              <a:ext cx="17" cy="17"/>
            </a:xfrm>
            <a:custGeom>
              <a:avLst/>
              <a:gdLst>
                <a:gd name="T0" fmla="*/ 13 w 17"/>
                <a:gd name="T1" fmla="*/ 6 h 17"/>
                <a:gd name="T2" fmla="*/ 11 w 17"/>
                <a:gd name="T3" fmla="*/ 0 h 17"/>
                <a:gd name="T4" fmla="*/ 0 w 17"/>
                <a:gd name="T5" fmla="*/ 9 h 17"/>
                <a:gd name="T6" fmla="*/ 2 w 17"/>
                <a:gd name="T7" fmla="*/ 12 h 17"/>
                <a:gd name="T8" fmla="*/ 4 w 17"/>
                <a:gd name="T9" fmla="*/ 16 h 17"/>
                <a:gd name="T10" fmla="*/ 16 w 17"/>
                <a:gd name="T11" fmla="*/ 9 h 17"/>
                <a:gd name="T12" fmla="*/ 2 w 17"/>
                <a:gd name="T13" fmla="*/ 9 h 17"/>
                <a:gd name="T14" fmla="*/ 13 w 17"/>
                <a:gd name="T15" fmla="*/ 3 h 17"/>
                <a:gd name="T16" fmla="*/ 11 w 17"/>
                <a:gd name="T17" fmla="*/ 3 h 17"/>
                <a:gd name="T18" fmla="*/ 2 w 17"/>
                <a:gd name="T19" fmla="*/ 12 h 17"/>
                <a:gd name="T20" fmla="*/ 0 w 17"/>
                <a:gd name="T21" fmla="*/ 6 h 17"/>
                <a:gd name="T22" fmla="*/ 13 w 17"/>
                <a:gd name="T23" fmla="*/ 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3" y="6"/>
                  </a:moveTo>
                  <a:lnTo>
                    <a:pt x="11" y="0"/>
                  </a:lnTo>
                  <a:lnTo>
                    <a:pt x="0" y="9"/>
                  </a:lnTo>
                  <a:lnTo>
                    <a:pt x="2" y="12"/>
                  </a:lnTo>
                  <a:lnTo>
                    <a:pt x="4" y="16"/>
                  </a:lnTo>
                  <a:lnTo>
                    <a:pt x="16" y="9"/>
                  </a:lnTo>
                  <a:lnTo>
                    <a:pt x="2" y="9"/>
                  </a:lnTo>
                  <a:lnTo>
                    <a:pt x="13" y="3"/>
                  </a:lnTo>
                  <a:lnTo>
                    <a:pt x="11" y="3"/>
                  </a:lnTo>
                  <a:lnTo>
                    <a:pt x="2" y="12"/>
                  </a:lnTo>
                  <a:lnTo>
                    <a:pt x="0" y="6"/>
                  </a:lnTo>
                  <a:lnTo>
                    <a:pt x="13" y="6"/>
                  </a:lnTo>
                </a:path>
              </a:pathLst>
            </a:custGeom>
            <a:solidFill>
              <a:srgbClr val="4F4F4F"/>
            </a:solidFill>
            <a:ln w="12700" cap="rnd">
              <a:noFill/>
              <a:round/>
              <a:headEnd/>
              <a:tailEnd/>
            </a:ln>
          </p:spPr>
          <p:txBody>
            <a:bodyPr/>
            <a:lstStyle/>
            <a:p>
              <a:endParaRPr lang="en-US" dirty="0"/>
            </a:p>
          </p:txBody>
        </p:sp>
        <p:sp>
          <p:nvSpPr>
            <p:cNvPr id="48407" name="Freeform 306"/>
            <p:cNvSpPr>
              <a:spLocks/>
            </p:cNvSpPr>
            <p:nvPr/>
          </p:nvSpPr>
          <p:spPr bwMode="auto">
            <a:xfrm>
              <a:off x="1159" y="2252"/>
              <a:ext cx="192" cy="144"/>
            </a:xfrm>
            <a:custGeom>
              <a:avLst/>
              <a:gdLst>
                <a:gd name="T0" fmla="*/ 6 w 192"/>
                <a:gd name="T1" fmla="*/ 44 h 144"/>
                <a:gd name="T2" fmla="*/ 13 w 192"/>
                <a:gd name="T3" fmla="*/ 38 h 144"/>
                <a:gd name="T4" fmla="*/ 30 w 192"/>
                <a:gd name="T5" fmla="*/ 36 h 144"/>
                <a:gd name="T6" fmla="*/ 58 w 192"/>
                <a:gd name="T7" fmla="*/ 41 h 144"/>
                <a:gd name="T8" fmla="*/ 85 w 192"/>
                <a:gd name="T9" fmla="*/ 47 h 144"/>
                <a:gd name="T10" fmla="*/ 112 w 192"/>
                <a:gd name="T11" fmla="*/ 44 h 144"/>
                <a:gd name="T12" fmla="*/ 126 w 192"/>
                <a:gd name="T13" fmla="*/ 36 h 144"/>
                <a:gd name="T14" fmla="*/ 127 w 192"/>
                <a:gd name="T15" fmla="*/ 32 h 144"/>
                <a:gd name="T16" fmla="*/ 135 w 192"/>
                <a:gd name="T17" fmla="*/ 26 h 144"/>
                <a:gd name="T18" fmla="*/ 142 w 192"/>
                <a:gd name="T19" fmla="*/ 18 h 144"/>
                <a:gd name="T20" fmla="*/ 147 w 192"/>
                <a:gd name="T21" fmla="*/ 12 h 144"/>
                <a:gd name="T22" fmla="*/ 154 w 192"/>
                <a:gd name="T23" fmla="*/ 6 h 144"/>
                <a:gd name="T24" fmla="*/ 162 w 192"/>
                <a:gd name="T25" fmla="*/ 1 h 144"/>
                <a:gd name="T26" fmla="*/ 172 w 192"/>
                <a:gd name="T27" fmla="*/ 0 h 144"/>
                <a:gd name="T28" fmla="*/ 182 w 192"/>
                <a:gd name="T29" fmla="*/ 3 h 144"/>
                <a:gd name="T30" fmla="*/ 188 w 192"/>
                <a:gd name="T31" fmla="*/ 13 h 144"/>
                <a:gd name="T32" fmla="*/ 191 w 192"/>
                <a:gd name="T33" fmla="*/ 26 h 144"/>
                <a:gd name="T34" fmla="*/ 189 w 192"/>
                <a:gd name="T35" fmla="*/ 38 h 144"/>
                <a:gd name="T36" fmla="*/ 188 w 192"/>
                <a:gd name="T37" fmla="*/ 47 h 144"/>
                <a:gd name="T38" fmla="*/ 189 w 192"/>
                <a:gd name="T39" fmla="*/ 55 h 144"/>
                <a:gd name="T40" fmla="*/ 188 w 192"/>
                <a:gd name="T41" fmla="*/ 61 h 144"/>
                <a:gd name="T42" fmla="*/ 186 w 192"/>
                <a:gd name="T43" fmla="*/ 72 h 144"/>
                <a:gd name="T44" fmla="*/ 183 w 192"/>
                <a:gd name="T45" fmla="*/ 81 h 144"/>
                <a:gd name="T46" fmla="*/ 176 w 192"/>
                <a:gd name="T47" fmla="*/ 88 h 144"/>
                <a:gd name="T48" fmla="*/ 159 w 192"/>
                <a:gd name="T49" fmla="*/ 98 h 144"/>
                <a:gd name="T50" fmla="*/ 134 w 192"/>
                <a:gd name="T51" fmla="*/ 103 h 144"/>
                <a:gd name="T52" fmla="*/ 110 w 192"/>
                <a:gd name="T53" fmla="*/ 104 h 144"/>
                <a:gd name="T54" fmla="*/ 84 w 192"/>
                <a:gd name="T55" fmla="*/ 106 h 144"/>
                <a:gd name="T56" fmla="*/ 68 w 192"/>
                <a:gd name="T57" fmla="*/ 110 h 144"/>
                <a:gd name="T58" fmla="*/ 58 w 192"/>
                <a:gd name="T59" fmla="*/ 117 h 144"/>
                <a:gd name="T60" fmla="*/ 51 w 192"/>
                <a:gd name="T61" fmla="*/ 125 h 144"/>
                <a:gd name="T62" fmla="*/ 44 w 192"/>
                <a:gd name="T63" fmla="*/ 133 h 144"/>
                <a:gd name="T64" fmla="*/ 37 w 192"/>
                <a:gd name="T65" fmla="*/ 140 h 144"/>
                <a:gd name="T66" fmla="*/ 27 w 192"/>
                <a:gd name="T67" fmla="*/ 143 h 144"/>
                <a:gd name="T68" fmla="*/ 18 w 192"/>
                <a:gd name="T69" fmla="*/ 137 h 144"/>
                <a:gd name="T70" fmla="*/ 17 w 192"/>
                <a:gd name="T71" fmla="*/ 129 h 144"/>
                <a:gd name="T72" fmla="*/ 18 w 192"/>
                <a:gd name="T73" fmla="*/ 119 h 144"/>
                <a:gd name="T74" fmla="*/ 22 w 192"/>
                <a:gd name="T75" fmla="*/ 108 h 144"/>
                <a:gd name="T76" fmla="*/ 26 w 192"/>
                <a:gd name="T77" fmla="*/ 100 h 144"/>
                <a:gd name="T78" fmla="*/ 27 w 192"/>
                <a:gd name="T79" fmla="*/ 89 h 144"/>
                <a:gd name="T80" fmla="*/ 23 w 192"/>
                <a:gd name="T81" fmla="*/ 81 h 144"/>
                <a:gd name="T82" fmla="*/ 18 w 192"/>
                <a:gd name="T83" fmla="*/ 74 h 144"/>
                <a:gd name="T84" fmla="*/ 11 w 192"/>
                <a:gd name="T85" fmla="*/ 67 h 144"/>
                <a:gd name="T86" fmla="*/ 5 w 192"/>
                <a:gd name="T87" fmla="*/ 60 h 144"/>
                <a:gd name="T88" fmla="*/ 3 w 192"/>
                <a:gd name="T89" fmla="*/ 52 h 144"/>
                <a:gd name="T90" fmla="*/ 5 w 192"/>
                <a:gd name="T91" fmla="*/ 44 h 144"/>
                <a:gd name="T92" fmla="*/ 4 w 192"/>
                <a:gd name="T93" fmla="*/ 43 h 144"/>
                <a:gd name="T94" fmla="*/ 2 w 192"/>
                <a:gd name="T95" fmla="*/ 41 h 144"/>
                <a:gd name="T96" fmla="*/ 6 w 192"/>
                <a:gd name="T97" fmla="*/ 50 h 1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2"/>
                <a:gd name="T148" fmla="*/ 0 h 144"/>
                <a:gd name="T149" fmla="*/ 192 w 192"/>
                <a:gd name="T150" fmla="*/ 144 h 14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2" h="144">
                  <a:moveTo>
                    <a:pt x="6" y="50"/>
                  </a:moveTo>
                  <a:lnTo>
                    <a:pt x="6" y="44"/>
                  </a:lnTo>
                  <a:lnTo>
                    <a:pt x="9" y="40"/>
                  </a:lnTo>
                  <a:lnTo>
                    <a:pt x="13" y="38"/>
                  </a:lnTo>
                  <a:lnTo>
                    <a:pt x="16" y="36"/>
                  </a:lnTo>
                  <a:lnTo>
                    <a:pt x="30" y="36"/>
                  </a:lnTo>
                  <a:lnTo>
                    <a:pt x="44" y="38"/>
                  </a:lnTo>
                  <a:lnTo>
                    <a:pt x="58" y="41"/>
                  </a:lnTo>
                  <a:lnTo>
                    <a:pt x="72" y="44"/>
                  </a:lnTo>
                  <a:lnTo>
                    <a:pt x="85" y="47"/>
                  </a:lnTo>
                  <a:lnTo>
                    <a:pt x="99" y="47"/>
                  </a:lnTo>
                  <a:lnTo>
                    <a:pt x="112" y="44"/>
                  </a:lnTo>
                  <a:lnTo>
                    <a:pt x="125" y="37"/>
                  </a:lnTo>
                  <a:lnTo>
                    <a:pt x="126" y="36"/>
                  </a:lnTo>
                  <a:lnTo>
                    <a:pt x="126" y="34"/>
                  </a:lnTo>
                  <a:lnTo>
                    <a:pt x="127" y="32"/>
                  </a:lnTo>
                  <a:lnTo>
                    <a:pt x="128" y="31"/>
                  </a:lnTo>
                  <a:lnTo>
                    <a:pt x="135" y="26"/>
                  </a:lnTo>
                  <a:lnTo>
                    <a:pt x="140" y="22"/>
                  </a:lnTo>
                  <a:lnTo>
                    <a:pt x="142" y="18"/>
                  </a:lnTo>
                  <a:lnTo>
                    <a:pt x="144" y="15"/>
                  </a:lnTo>
                  <a:lnTo>
                    <a:pt x="147" y="12"/>
                  </a:lnTo>
                  <a:lnTo>
                    <a:pt x="150" y="9"/>
                  </a:lnTo>
                  <a:lnTo>
                    <a:pt x="154" y="6"/>
                  </a:lnTo>
                  <a:lnTo>
                    <a:pt x="158" y="3"/>
                  </a:lnTo>
                  <a:lnTo>
                    <a:pt x="162" y="1"/>
                  </a:lnTo>
                  <a:lnTo>
                    <a:pt x="167" y="0"/>
                  </a:lnTo>
                  <a:lnTo>
                    <a:pt x="172" y="0"/>
                  </a:lnTo>
                  <a:lnTo>
                    <a:pt x="176" y="0"/>
                  </a:lnTo>
                  <a:lnTo>
                    <a:pt x="182" y="3"/>
                  </a:lnTo>
                  <a:lnTo>
                    <a:pt x="186" y="8"/>
                  </a:lnTo>
                  <a:lnTo>
                    <a:pt x="188" y="13"/>
                  </a:lnTo>
                  <a:lnTo>
                    <a:pt x="190" y="19"/>
                  </a:lnTo>
                  <a:lnTo>
                    <a:pt x="191" y="26"/>
                  </a:lnTo>
                  <a:lnTo>
                    <a:pt x="190" y="33"/>
                  </a:lnTo>
                  <a:lnTo>
                    <a:pt x="189" y="38"/>
                  </a:lnTo>
                  <a:lnTo>
                    <a:pt x="188" y="45"/>
                  </a:lnTo>
                  <a:lnTo>
                    <a:pt x="188" y="47"/>
                  </a:lnTo>
                  <a:lnTo>
                    <a:pt x="189" y="51"/>
                  </a:lnTo>
                  <a:lnTo>
                    <a:pt x="189" y="55"/>
                  </a:lnTo>
                  <a:lnTo>
                    <a:pt x="189" y="56"/>
                  </a:lnTo>
                  <a:lnTo>
                    <a:pt x="188" y="61"/>
                  </a:lnTo>
                  <a:lnTo>
                    <a:pt x="188" y="67"/>
                  </a:lnTo>
                  <a:lnTo>
                    <a:pt x="186" y="72"/>
                  </a:lnTo>
                  <a:lnTo>
                    <a:pt x="185" y="77"/>
                  </a:lnTo>
                  <a:lnTo>
                    <a:pt x="183" y="81"/>
                  </a:lnTo>
                  <a:lnTo>
                    <a:pt x="180" y="84"/>
                  </a:lnTo>
                  <a:lnTo>
                    <a:pt x="176" y="88"/>
                  </a:lnTo>
                  <a:lnTo>
                    <a:pt x="172" y="92"/>
                  </a:lnTo>
                  <a:lnTo>
                    <a:pt x="159" y="98"/>
                  </a:lnTo>
                  <a:lnTo>
                    <a:pt x="146" y="102"/>
                  </a:lnTo>
                  <a:lnTo>
                    <a:pt x="134" y="103"/>
                  </a:lnTo>
                  <a:lnTo>
                    <a:pt x="121" y="104"/>
                  </a:lnTo>
                  <a:lnTo>
                    <a:pt x="110" y="104"/>
                  </a:lnTo>
                  <a:lnTo>
                    <a:pt x="97" y="104"/>
                  </a:lnTo>
                  <a:lnTo>
                    <a:pt x="84" y="106"/>
                  </a:lnTo>
                  <a:lnTo>
                    <a:pt x="73" y="108"/>
                  </a:lnTo>
                  <a:lnTo>
                    <a:pt x="68" y="110"/>
                  </a:lnTo>
                  <a:lnTo>
                    <a:pt x="63" y="113"/>
                  </a:lnTo>
                  <a:lnTo>
                    <a:pt x="58" y="117"/>
                  </a:lnTo>
                  <a:lnTo>
                    <a:pt x="54" y="121"/>
                  </a:lnTo>
                  <a:lnTo>
                    <a:pt x="51" y="125"/>
                  </a:lnTo>
                  <a:lnTo>
                    <a:pt x="48" y="130"/>
                  </a:lnTo>
                  <a:lnTo>
                    <a:pt x="44" y="133"/>
                  </a:lnTo>
                  <a:lnTo>
                    <a:pt x="41" y="137"/>
                  </a:lnTo>
                  <a:lnTo>
                    <a:pt x="37" y="140"/>
                  </a:lnTo>
                  <a:lnTo>
                    <a:pt x="32" y="143"/>
                  </a:lnTo>
                  <a:lnTo>
                    <a:pt x="27" y="143"/>
                  </a:lnTo>
                  <a:lnTo>
                    <a:pt x="22" y="141"/>
                  </a:lnTo>
                  <a:lnTo>
                    <a:pt x="18" y="137"/>
                  </a:lnTo>
                  <a:lnTo>
                    <a:pt x="17" y="133"/>
                  </a:lnTo>
                  <a:lnTo>
                    <a:pt x="17" y="129"/>
                  </a:lnTo>
                  <a:lnTo>
                    <a:pt x="17" y="124"/>
                  </a:lnTo>
                  <a:lnTo>
                    <a:pt x="18" y="119"/>
                  </a:lnTo>
                  <a:lnTo>
                    <a:pt x="20" y="113"/>
                  </a:lnTo>
                  <a:lnTo>
                    <a:pt x="22" y="108"/>
                  </a:lnTo>
                  <a:lnTo>
                    <a:pt x="24" y="104"/>
                  </a:lnTo>
                  <a:lnTo>
                    <a:pt x="26" y="100"/>
                  </a:lnTo>
                  <a:lnTo>
                    <a:pt x="27" y="94"/>
                  </a:lnTo>
                  <a:lnTo>
                    <a:pt x="27" y="89"/>
                  </a:lnTo>
                  <a:lnTo>
                    <a:pt x="26" y="84"/>
                  </a:lnTo>
                  <a:lnTo>
                    <a:pt x="23" y="81"/>
                  </a:lnTo>
                  <a:lnTo>
                    <a:pt x="21" y="78"/>
                  </a:lnTo>
                  <a:lnTo>
                    <a:pt x="18" y="74"/>
                  </a:lnTo>
                  <a:lnTo>
                    <a:pt x="15" y="71"/>
                  </a:lnTo>
                  <a:lnTo>
                    <a:pt x="11" y="67"/>
                  </a:lnTo>
                  <a:lnTo>
                    <a:pt x="8" y="63"/>
                  </a:lnTo>
                  <a:lnTo>
                    <a:pt x="5" y="60"/>
                  </a:lnTo>
                  <a:lnTo>
                    <a:pt x="3" y="56"/>
                  </a:lnTo>
                  <a:lnTo>
                    <a:pt x="3" y="52"/>
                  </a:lnTo>
                  <a:lnTo>
                    <a:pt x="3" y="47"/>
                  </a:lnTo>
                  <a:lnTo>
                    <a:pt x="5" y="44"/>
                  </a:lnTo>
                  <a:lnTo>
                    <a:pt x="7" y="41"/>
                  </a:lnTo>
                  <a:lnTo>
                    <a:pt x="4" y="43"/>
                  </a:lnTo>
                  <a:lnTo>
                    <a:pt x="3" y="42"/>
                  </a:lnTo>
                  <a:lnTo>
                    <a:pt x="2" y="41"/>
                  </a:lnTo>
                  <a:lnTo>
                    <a:pt x="0" y="42"/>
                  </a:lnTo>
                  <a:lnTo>
                    <a:pt x="6" y="50"/>
                  </a:lnTo>
                </a:path>
              </a:pathLst>
            </a:custGeom>
            <a:solidFill>
              <a:srgbClr val="A8A8A8"/>
            </a:solidFill>
            <a:ln w="12700" cap="rnd">
              <a:noFill/>
              <a:round/>
              <a:headEnd/>
              <a:tailEnd/>
            </a:ln>
          </p:spPr>
          <p:txBody>
            <a:bodyPr/>
            <a:lstStyle/>
            <a:p>
              <a:endParaRPr lang="en-US" dirty="0"/>
            </a:p>
          </p:txBody>
        </p:sp>
        <p:sp>
          <p:nvSpPr>
            <p:cNvPr id="48408" name="Freeform 307"/>
            <p:cNvSpPr>
              <a:spLocks/>
            </p:cNvSpPr>
            <p:nvPr/>
          </p:nvSpPr>
          <p:spPr bwMode="auto">
            <a:xfrm>
              <a:off x="1159" y="2285"/>
              <a:ext cx="17" cy="17"/>
            </a:xfrm>
            <a:custGeom>
              <a:avLst/>
              <a:gdLst>
                <a:gd name="T0" fmla="*/ 14 w 17"/>
                <a:gd name="T1" fmla="*/ 0 h 17"/>
                <a:gd name="T2" fmla="*/ 9 w 17"/>
                <a:gd name="T3" fmla="*/ 1 h 17"/>
                <a:gd name="T4" fmla="*/ 4 w 17"/>
                <a:gd name="T5" fmla="*/ 3 h 17"/>
                <a:gd name="T6" fmla="*/ 1 w 17"/>
                <a:gd name="T7" fmla="*/ 9 h 17"/>
                <a:gd name="T8" fmla="*/ 0 w 17"/>
                <a:gd name="T9" fmla="*/ 16 h 17"/>
                <a:gd name="T10" fmla="*/ 9 w 17"/>
                <a:gd name="T11" fmla="*/ 14 h 17"/>
                <a:gd name="T12" fmla="*/ 10 w 17"/>
                <a:gd name="T13" fmla="*/ 12 h 17"/>
                <a:gd name="T14" fmla="*/ 12 w 17"/>
                <a:gd name="T15" fmla="*/ 11 h 17"/>
                <a:gd name="T16" fmla="*/ 13 w 17"/>
                <a:gd name="T17" fmla="*/ 9 h 17"/>
                <a:gd name="T18" fmla="*/ 16 w 17"/>
                <a:gd name="T19" fmla="*/ 8 h 17"/>
                <a:gd name="T20" fmla="*/ 14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4" y="0"/>
                  </a:moveTo>
                  <a:lnTo>
                    <a:pt x="9" y="1"/>
                  </a:lnTo>
                  <a:lnTo>
                    <a:pt x="4" y="3"/>
                  </a:lnTo>
                  <a:lnTo>
                    <a:pt x="1" y="9"/>
                  </a:lnTo>
                  <a:lnTo>
                    <a:pt x="0" y="16"/>
                  </a:lnTo>
                  <a:lnTo>
                    <a:pt x="9" y="14"/>
                  </a:lnTo>
                  <a:lnTo>
                    <a:pt x="10" y="12"/>
                  </a:lnTo>
                  <a:lnTo>
                    <a:pt x="12" y="11"/>
                  </a:lnTo>
                  <a:lnTo>
                    <a:pt x="13" y="9"/>
                  </a:lnTo>
                  <a:lnTo>
                    <a:pt x="16" y="8"/>
                  </a:lnTo>
                  <a:lnTo>
                    <a:pt x="14" y="0"/>
                  </a:lnTo>
                </a:path>
              </a:pathLst>
            </a:custGeom>
            <a:solidFill>
              <a:srgbClr val="4F4F4F"/>
            </a:solidFill>
            <a:ln w="12700" cap="rnd">
              <a:noFill/>
              <a:round/>
              <a:headEnd/>
              <a:tailEnd/>
            </a:ln>
          </p:spPr>
          <p:txBody>
            <a:bodyPr/>
            <a:lstStyle/>
            <a:p>
              <a:endParaRPr lang="en-US" dirty="0"/>
            </a:p>
          </p:txBody>
        </p:sp>
        <p:sp>
          <p:nvSpPr>
            <p:cNvPr id="48409" name="Freeform 308"/>
            <p:cNvSpPr>
              <a:spLocks/>
            </p:cNvSpPr>
            <p:nvPr/>
          </p:nvSpPr>
          <p:spPr bwMode="auto">
            <a:xfrm>
              <a:off x="1175" y="2285"/>
              <a:ext cx="111" cy="17"/>
            </a:xfrm>
            <a:custGeom>
              <a:avLst/>
              <a:gdLst>
                <a:gd name="T0" fmla="*/ 103 w 111"/>
                <a:gd name="T1" fmla="*/ 1 h 17"/>
                <a:gd name="T2" fmla="*/ 92 w 111"/>
                <a:gd name="T3" fmla="*/ 6 h 17"/>
                <a:gd name="T4" fmla="*/ 81 w 111"/>
                <a:gd name="T5" fmla="*/ 7 h 17"/>
                <a:gd name="T6" fmla="*/ 69 w 111"/>
                <a:gd name="T7" fmla="*/ 7 h 17"/>
                <a:gd name="T8" fmla="*/ 56 w 111"/>
                <a:gd name="T9" fmla="*/ 6 h 17"/>
                <a:gd name="T10" fmla="*/ 43 w 111"/>
                <a:gd name="T11" fmla="*/ 4 h 17"/>
                <a:gd name="T12" fmla="*/ 28 w 111"/>
                <a:gd name="T13" fmla="*/ 1 h 17"/>
                <a:gd name="T14" fmla="*/ 14 w 111"/>
                <a:gd name="T15" fmla="*/ 0 h 17"/>
                <a:gd name="T16" fmla="*/ 0 w 111"/>
                <a:gd name="T17" fmla="*/ 0 h 17"/>
                <a:gd name="T18" fmla="*/ 2 w 111"/>
                <a:gd name="T19" fmla="*/ 7 h 17"/>
                <a:gd name="T20" fmla="*/ 13 w 111"/>
                <a:gd name="T21" fmla="*/ 7 h 17"/>
                <a:gd name="T22" fmla="*/ 27 w 111"/>
                <a:gd name="T23" fmla="*/ 9 h 17"/>
                <a:gd name="T24" fmla="*/ 40 w 111"/>
                <a:gd name="T25" fmla="*/ 11 h 17"/>
                <a:gd name="T26" fmla="*/ 54 w 111"/>
                <a:gd name="T27" fmla="*/ 14 h 17"/>
                <a:gd name="T28" fmla="*/ 68 w 111"/>
                <a:gd name="T29" fmla="*/ 16 h 17"/>
                <a:gd name="T30" fmla="*/ 83 w 111"/>
                <a:gd name="T31" fmla="*/ 16 h 17"/>
                <a:gd name="T32" fmla="*/ 97 w 111"/>
                <a:gd name="T33" fmla="*/ 14 h 17"/>
                <a:gd name="T34" fmla="*/ 110 w 111"/>
                <a:gd name="T35" fmla="*/ 7 h 17"/>
                <a:gd name="T36" fmla="*/ 103 w 111"/>
                <a:gd name="T37" fmla="*/ 1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
                <a:gd name="T58" fmla="*/ 0 h 17"/>
                <a:gd name="T59" fmla="*/ 111 w 111"/>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 h="17">
                  <a:moveTo>
                    <a:pt x="103" y="1"/>
                  </a:moveTo>
                  <a:lnTo>
                    <a:pt x="92" y="6"/>
                  </a:lnTo>
                  <a:lnTo>
                    <a:pt x="81" y="7"/>
                  </a:lnTo>
                  <a:lnTo>
                    <a:pt x="69" y="7"/>
                  </a:lnTo>
                  <a:lnTo>
                    <a:pt x="56" y="6"/>
                  </a:lnTo>
                  <a:lnTo>
                    <a:pt x="43" y="4"/>
                  </a:lnTo>
                  <a:lnTo>
                    <a:pt x="28" y="1"/>
                  </a:lnTo>
                  <a:lnTo>
                    <a:pt x="14" y="0"/>
                  </a:lnTo>
                  <a:lnTo>
                    <a:pt x="0" y="0"/>
                  </a:lnTo>
                  <a:lnTo>
                    <a:pt x="2" y="7"/>
                  </a:lnTo>
                  <a:lnTo>
                    <a:pt x="13" y="7"/>
                  </a:lnTo>
                  <a:lnTo>
                    <a:pt x="27" y="9"/>
                  </a:lnTo>
                  <a:lnTo>
                    <a:pt x="40" y="11"/>
                  </a:lnTo>
                  <a:lnTo>
                    <a:pt x="54" y="14"/>
                  </a:lnTo>
                  <a:lnTo>
                    <a:pt x="68" y="16"/>
                  </a:lnTo>
                  <a:lnTo>
                    <a:pt x="83" y="16"/>
                  </a:lnTo>
                  <a:lnTo>
                    <a:pt x="97" y="14"/>
                  </a:lnTo>
                  <a:lnTo>
                    <a:pt x="110" y="7"/>
                  </a:lnTo>
                  <a:lnTo>
                    <a:pt x="103" y="1"/>
                  </a:lnTo>
                </a:path>
              </a:pathLst>
            </a:custGeom>
            <a:solidFill>
              <a:srgbClr val="4F4F4F"/>
            </a:solidFill>
            <a:ln w="12700" cap="rnd">
              <a:noFill/>
              <a:round/>
              <a:headEnd/>
              <a:tailEnd/>
            </a:ln>
          </p:spPr>
          <p:txBody>
            <a:bodyPr/>
            <a:lstStyle/>
            <a:p>
              <a:endParaRPr lang="en-US" dirty="0"/>
            </a:p>
          </p:txBody>
        </p:sp>
        <p:sp>
          <p:nvSpPr>
            <p:cNvPr id="48410" name="Freeform 309"/>
            <p:cNvSpPr>
              <a:spLocks/>
            </p:cNvSpPr>
            <p:nvPr/>
          </p:nvSpPr>
          <p:spPr bwMode="auto">
            <a:xfrm>
              <a:off x="1284" y="2279"/>
              <a:ext cx="17" cy="17"/>
            </a:xfrm>
            <a:custGeom>
              <a:avLst/>
              <a:gdLst>
                <a:gd name="T0" fmla="*/ 5 w 17"/>
                <a:gd name="T1" fmla="*/ 0 h 17"/>
                <a:gd name="T2" fmla="*/ 0 w 17"/>
                <a:gd name="T3" fmla="*/ 4 h 17"/>
                <a:gd name="T4" fmla="*/ 0 w 17"/>
                <a:gd name="T5" fmla="*/ 6 h 17"/>
                <a:gd name="T6" fmla="*/ 0 w 17"/>
                <a:gd name="T7" fmla="*/ 8 h 17"/>
                <a:gd name="T8" fmla="*/ 0 w 17"/>
                <a:gd name="T9" fmla="*/ 6 h 17"/>
                <a:gd name="T10" fmla="*/ 10 w 17"/>
                <a:gd name="T11" fmla="*/ 16 h 17"/>
                <a:gd name="T12" fmla="*/ 16 w 17"/>
                <a:gd name="T13" fmla="*/ 12 h 17"/>
                <a:gd name="T14" fmla="*/ 16 w 17"/>
                <a:gd name="T15" fmla="*/ 9 h 17"/>
                <a:gd name="T16" fmla="*/ 16 w 17"/>
                <a:gd name="T17" fmla="*/ 8 h 17"/>
                <a:gd name="T18" fmla="*/ 13 w 17"/>
                <a:gd name="T19" fmla="*/ 9 h 17"/>
                <a:gd name="T20" fmla="*/ 5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5" y="0"/>
                  </a:moveTo>
                  <a:lnTo>
                    <a:pt x="0" y="4"/>
                  </a:lnTo>
                  <a:lnTo>
                    <a:pt x="0" y="6"/>
                  </a:lnTo>
                  <a:lnTo>
                    <a:pt x="0" y="8"/>
                  </a:lnTo>
                  <a:lnTo>
                    <a:pt x="0" y="6"/>
                  </a:lnTo>
                  <a:lnTo>
                    <a:pt x="10" y="16"/>
                  </a:lnTo>
                  <a:lnTo>
                    <a:pt x="16" y="12"/>
                  </a:lnTo>
                  <a:lnTo>
                    <a:pt x="16" y="9"/>
                  </a:lnTo>
                  <a:lnTo>
                    <a:pt x="16" y="8"/>
                  </a:lnTo>
                  <a:lnTo>
                    <a:pt x="13" y="9"/>
                  </a:lnTo>
                  <a:lnTo>
                    <a:pt x="5" y="0"/>
                  </a:lnTo>
                </a:path>
              </a:pathLst>
            </a:custGeom>
            <a:solidFill>
              <a:srgbClr val="4F4F4F"/>
            </a:solidFill>
            <a:ln w="12700" cap="rnd">
              <a:noFill/>
              <a:round/>
              <a:headEnd/>
              <a:tailEnd/>
            </a:ln>
          </p:spPr>
          <p:txBody>
            <a:bodyPr/>
            <a:lstStyle/>
            <a:p>
              <a:endParaRPr lang="en-US" dirty="0"/>
            </a:p>
          </p:txBody>
        </p:sp>
        <p:sp>
          <p:nvSpPr>
            <p:cNvPr id="48411" name="Freeform 310"/>
            <p:cNvSpPr>
              <a:spLocks/>
            </p:cNvSpPr>
            <p:nvPr/>
          </p:nvSpPr>
          <p:spPr bwMode="auto">
            <a:xfrm>
              <a:off x="1288" y="2265"/>
              <a:ext cx="20" cy="18"/>
            </a:xfrm>
            <a:custGeom>
              <a:avLst/>
              <a:gdLst>
                <a:gd name="T0" fmla="*/ 11 w 20"/>
                <a:gd name="T1" fmla="*/ 0 h 18"/>
                <a:gd name="T2" fmla="*/ 12 w 20"/>
                <a:gd name="T3" fmla="*/ 0 h 18"/>
                <a:gd name="T4" fmla="*/ 9 w 20"/>
                <a:gd name="T5" fmla="*/ 2 h 18"/>
                <a:gd name="T6" fmla="*/ 8 w 20"/>
                <a:gd name="T7" fmla="*/ 5 h 18"/>
                <a:gd name="T8" fmla="*/ 5 w 20"/>
                <a:gd name="T9" fmla="*/ 7 h 18"/>
                <a:gd name="T10" fmla="*/ 0 w 20"/>
                <a:gd name="T11" fmla="*/ 10 h 18"/>
                <a:gd name="T12" fmla="*/ 4 w 20"/>
                <a:gd name="T13" fmla="*/ 17 h 18"/>
                <a:gd name="T14" fmla="*/ 10 w 20"/>
                <a:gd name="T15" fmla="*/ 14 h 18"/>
                <a:gd name="T16" fmla="*/ 14 w 20"/>
                <a:gd name="T17" fmla="*/ 10 h 18"/>
                <a:gd name="T18" fmla="*/ 17 w 20"/>
                <a:gd name="T19" fmla="*/ 7 h 18"/>
                <a:gd name="T20" fmla="*/ 18 w 20"/>
                <a:gd name="T21" fmla="*/ 4 h 18"/>
                <a:gd name="T22" fmla="*/ 19 w 20"/>
                <a:gd name="T23" fmla="*/ 4 h 18"/>
                <a:gd name="T24" fmla="*/ 11 w 20"/>
                <a:gd name="T25" fmla="*/ 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11" y="0"/>
                  </a:moveTo>
                  <a:lnTo>
                    <a:pt x="12" y="0"/>
                  </a:lnTo>
                  <a:lnTo>
                    <a:pt x="9" y="2"/>
                  </a:lnTo>
                  <a:lnTo>
                    <a:pt x="8" y="5"/>
                  </a:lnTo>
                  <a:lnTo>
                    <a:pt x="5" y="7"/>
                  </a:lnTo>
                  <a:lnTo>
                    <a:pt x="0" y="10"/>
                  </a:lnTo>
                  <a:lnTo>
                    <a:pt x="4" y="17"/>
                  </a:lnTo>
                  <a:lnTo>
                    <a:pt x="10" y="14"/>
                  </a:lnTo>
                  <a:lnTo>
                    <a:pt x="14" y="10"/>
                  </a:lnTo>
                  <a:lnTo>
                    <a:pt x="17" y="7"/>
                  </a:lnTo>
                  <a:lnTo>
                    <a:pt x="18" y="4"/>
                  </a:lnTo>
                  <a:lnTo>
                    <a:pt x="19" y="4"/>
                  </a:lnTo>
                  <a:lnTo>
                    <a:pt x="11" y="0"/>
                  </a:lnTo>
                </a:path>
              </a:pathLst>
            </a:custGeom>
            <a:solidFill>
              <a:srgbClr val="4F4F4F"/>
            </a:solidFill>
            <a:ln w="12700" cap="rnd">
              <a:noFill/>
              <a:round/>
              <a:headEnd/>
              <a:tailEnd/>
            </a:ln>
          </p:spPr>
          <p:txBody>
            <a:bodyPr/>
            <a:lstStyle/>
            <a:p>
              <a:endParaRPr lang="en-US" dirty="0"/>
            </a:p>
          </p:txBody>
        </p:sp>
        <p:sp>
          <p:nvSpPr>
            <p:cNvPr id="48412" name="Freeform 311"/>
            <p:cNvSpPr>
              <a:spLocks/>
            </p:cNvSpPr>
            <p:nvPr/>
          </p:nvSpPr>
          <p:spPr bwMode="auto">
            <a:xfrm>
              <a:off x="1303" y="2246"/>
              <a:ext cx="34" cy="20"/>
            </a:xfrm>
            <a:custGeom>
              <a:avLst/>
              <a:gdLst>
                <a:gd name="T0" fmla="*/ 33 w 34"/>
                <a:gd name="T1" fmla="*/ 1 h 20"/>
                <a:gd name="T2" fmla="*/ 29 w 34"/>
                <a:gd name="T3" fmla="*/ 0 h 20"/>
                <a:gd name="T4" fmla="*/ 23 w 34"/>
                <a:gd name="T5" fmla="*/ 0 h 20"/>
                <a:gd name="T6" fmla="*/ 18 w 34"/>
                <a:gd name="T7" fmla="*/ 2 h 20"/>
                <a:gd name="T8" fmla="*/ 14 w 34"/>
                <a:gd name="T9" fmla="*/ 4 h 20"/>
                <a:gd name="T10" fmla="*/ 10 w 34"/>
                <a:gd name="T11" fmla="*/ 6 h 20"/>
                <a:gd name="T12" fmla="*/ 6 w 34"/>
                <a:gd name="T13" fmla="*/ 9 h 20"/>
                <a:gd name="T14" fmla="*/ 3 w 34"/>
                <a:gd name="T15" fmla="*/ 11 h 20"/>
                <a:gd name="T16" fmla="*/ 0 w 34"/>
                <a:gd name="T17" fmla="*/ 14 h 20"/>
                <a:gd name="T18" fmla="*/ 8 w 34"/>
                <a:gd name="T19" fmla="*/ 19 h 20"/>
                <a:gd name="T20" fmla="*/ 10 w 34"/>
                <a:gd name="T21" fmla="*/ 17 h 20"/>
                <a:gd name="T22" fmla="*/ 13 w 34"/>
                <a:gd name="T23" fmla="*/ 14 h 20"/>
                <a:gd name="T24" fmla="*/ 15 w 34"/>
                <a:gd name="T25" fmla="*/ 11 h 20"/>
                <a:gd name="T26" fmla="*/ 19 w 34"/>
                <a:gd name="T27" fmla="*/ 11 h 20"/>
                <a:gd name="T28" fmla="*/ 22 w 34"/>
                <a:gd name="T29" fmla="*/ 9 h 20"/>
                <a:gd name="T30" fmla="*/ 25 w 34"/>
                <a:gd name="T31" fmla="*/ 8 h 20"/>
                <a:gd name="T32" fmla="*/ 27 w 34"/>
                <a:gd name="T33" fmla="*/ 8 h 20"/>
                <a:gd name="T34" fmla="*/ 30 w 34"/>
                <a:gd name="T35" fmla="*/ 9 h 20"/>
                <a:gd name="T36" fmla="*/ 33 w 34"/>
                <a:gd name="T37" fmla="*/ 1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20"/>
                <a:gd name="T59" fmla="*/ 34 w 3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20">
                  <a:moveTo>
                    <a:pt x="33" y="1"/>
                  </a:moveTo>
                  <a:lnTo>
                    <a:pt x="29" y="0"/>
                  </a:lnTo>
                  <a:lnTo>
                    <a:pt x="23" y="0"/>
                  </a:lnTo>
                  <a:lnTo>
                    <a:pt x="18" y="2"/>
                  </a:lnTo>
                  <a:lnTo>
                    <a:pt x="14" y="4"/>
                  </a:lnTo>
                  <a:lnTo>
                    <a:pt x="10" y="6"/>
                  </a:lnTo>
                  <a:lnTo>
                    <a:pt x="6" y="9"/>
                  </a:lnTo>
                  <a:lnTo>
                    <a:pt x="3" y="11"/>
                  </a:lnTo>
                  <a:lnTo>
                    <a:pt x="0" y="14"/>
                  </a:lnTo>
                  <a:lnTo>
                    <a:pt x="8" y="19"/>
                  </a:lnTo>
                  <a:lnTo>
                    <a:pt x="10" y="17"/>
                  </a:lnTo>
                  <a:lnTo>
                    <a:pt x="13" y="14"/>
                  </a:lnTo>
                  <a:lnTo>
                    <a:pt x="15" y="11"/>
                  </a:lnTo>
                  <a:lnTo>
                    <a:pt x="19" y="11"/>
                  </a:lnTo>
                  <a:lnTo>
                    <a:pt x="22" y="9"/>
                  </a:lnTo>
                  <a:lnTo>
                    <a:pt x="25" y="8"/>
                  </a:lnTo>
                  <a:lnTo>
                    <a:pt x="27" y="8"/>
                  </a:lnTo>
                  <a:lnTo>
                    <a:pt x="30" y="9"/>
                  </a:lnTo>
                  <a:lnTo>
                    <a:pt x="33" y="1"/>
                  </a:lnTo>
                </a:path>
              </a:pathLst>
            </a:custGeom>
            <a:solidFill>
              <a:srgbClr val="4F4F4F"/>
            </a:solidFill>
            <a:ln w="12700" cap="rnd">
              <a:noFill/>
              <a:round/>
              <a:headEnd/>
              <a:tailEnd/>
            </a:ln>
          </p:spPr>
          <p:txBody>
            <a:bodyPr/>
            <a:lstStyle/>
            <a:p>
              <a:endParaRPr lang="en-US" dirty="0"/>
            </a:p>
          </p:txBody>
        </p:sp>
        <p:sp>
          <p:nvSpPr>
            <p:cNvPr id="48413" name="Freeform 312"/>
            <p:cNvSpPr>
              <a:spLocks/>
            </p:cNvSpPr>
            <p:nvPr/>
          </p:nvSpPr>
          <p:spPr bwMode="auto">
            <a:xfrm>
              <a:off x="1339" y="2247"/>
              <a:ext cx="18" cy="48"/>
            </a:xfrm>
            <a:custGeom>
              <a:avLst/>
              <a:gdLst>
                <a:gd name="T0" fmla="*/ 15 w 18"/>
                <a:gd name="T1" fmla="*/ 46 h 48"/>
                <a:gd name="T2" fmla="*/ 15 w 18"/>
                <a:gd name="T3" fmla="*/ 47 h 48"/>
                <a:gd name="T4" fmla="*/ 16 w 18"/>
                <a:gd name="T5" fmla="*/ 41 h 48"/>
                <a:gd name="T6" fmla="*/ 16 w 18"/>
                <a:gd name="T7" fmla="*/ 35 h 48"/>
                <a:gd name="T8" fmla="*/ 17 w 18"/>
                <a:gd name="T9" fmla="*/ 28 h 48"/>
                <a:gd name="T10" fmla="*/ 16 w 18"/>
                <a:gd name="T11" fmla="*/ 21 h 48"/>
                <a:gd name="T12" fmla="*/ 15 w 18"/>
                <a:gd name="T13" fmla="*/ 15 h 48"/>
                <a:gd name="T14" fmla="*/ 13 w 18"/>
                <a:gd name="T15" fmla="*/ 10 h 48"/>
                <a:gd name="T16" fmla="*/ 8 w 18"/>
                <a:gd name="T17" fmla="*/ 4 h 48"/>
                <a:gd name="T18" fmla="*/ 2 w 18"/>
                <a:gd name="T19" fmla="*/ 0 h 48"/>
                <a:gd name="T20" fmla="*/ 0 w 18"/>
                <a:gd name="T21" fmla="*/ 10 h 48"/>
                <a:gd name="T22" fmla="*/ 4 w 18"/>
                <a:gd name="T23" fmla="*/ 12 h 48"/>
                <a:gd name="T24" fmla="*/ 5 w 18"/>
                <a:gd name="T25" fmla="*/ 13 h 48"/>
                <a:gd name="T26" fmla="*/ 7 w 18"/>
                <a:gd name="T27" fmla="*/ 18 h 48"/>
                <a:gd name="T28" fmla="*/ 7 w 18"/>
                <a:gd name="T29" fmla="*/ 22 h 48"/>
                <a:gd name="T30" fmla="*/ 8 w 18"/>
                <a:gd name="T31" fmla="*/ 28 h 48"/>
                <a:gd name="T32" fmla="*/ 7 w 18"/>
                <a:gd name="T33" fmla="*/ 34 h 48"/>
                <a:gd name="T34" fmla="*/ 7 w 18"/>
                <a:gd name="T35" fmla="*/ 40 h 48"/>
                <a:gd name="T36" fmla="*/ 7 w 18"/>
                <a:gd name="T37" fmla="*/ 45 h 48"/>
                <a:gd name="T38" fmla="*/ 7 w 18"/>
                <a:gd name="T39" fmla="*/ 46 h 48"/>
                <a:gd name="T40" fmla="*/ 15 w 18"/>
                <a:gd name="T41" fmla="*/ 46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48"/>
                <a:gd name="T65" fmla="*/ 18 w 18"/>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48">
                  <a:moveTo>
                    <a:pt x="15" y="46"/>
                  </a:moveTo>
                  <a:lnTo>
                    <a:pt x="15" y="47"/>
                  </a:lnTo>
                  <a:lnTo>
                    <a:pt x="16" y="41"/>
                  </a:lnTo>
                  <a:lnTo>
                    <a:pt x="16" y="35"/>
                  </a:lnTo>
                  <a:lnTo>
                    <a:pt x="17" y="28"/>
                  </a:lnTo>
                  <a:lnTo>
                    <a:pt x="16" y="21"/>
                  </a:lnTo>
                  <a:lnTo>
                    <a:pt x="15" y="15"/>
                  </a:lnTo>
                  <a:lnTo>
                    <a:pt x="13" y="10"/>
                  </a:lnTo>
                  <a:lnTo>
                    <a:pt x="8" y="4"/>
                  </a:lnTo>
                  <a:lnTo>
                    <a:pt x="2" y="0"/>
                  </a:lnTo>
                  <a:lnTo>
                    <a:pt x="0" y="10"/>
                  </a:lnTo>
                  <a:lnTo>
                    <a:pt x="4" y="12"/>
                  </a:lnTo>
                  <a:lnTo>
                    <a:pt x="5" y="13"/>
                  </a:lnTo>
                  <a:lnTo>
                    <a:pt x="7" y="18"/>
                  </a:lnTo>
                  <a:lnTo>
                    <a:pt x="7" y="22"/>
                  </a:lnTo>
                  <a:lnTo>
                    <a:pt x="8" y="28"/>
                  </a:lnTo>
                  <a:lnTo>
                    <a:pt x="7" y="34"/>
                  </a:lnTo>
                  <a:lnTo>
                    <a:pt x="7" y="40"/>
                  </a:lnTo>
                  <a:lnTo>
                    <a:pt x="7" y="45"/>
                  </a:lnTo>
                  <a:lnTo>
                    <a:pt x="7" y="46"/>
                  </a:lnTo>
                  <a:lnTo>
                    <a:pt x="15" y="46"/>
                  </a:lnTo>
                </a:path>
              </a:pathLst>
            </a:custGeom>
            <a:solidFill>
              <a:srgbClr val="4F4F4F"/>
            </a:solidFill>
            <a:ln w="12700" cap="rnd">
              <a:noFill/>
              <a:round/>
              <a:headEnd/>
              <a:tailEnd/>
            </a:ln>
          </p:spPr>
          <p:txBody>
            <a:bodyPr/>
            <a:lstStyle/>
            <a:p>
              <a:endParaRPr lang="en-US" dirty="0"/>
            </a:p>
          </p:txBody>
        </p:sp>
        <p:sp>
          <p:nvSpPr>
            <p:cNvPr id="48414" name="Freeform 313"/>
            <p:cNvSpPr>
              <a:spLocks/>
            </p:cNvSpPr>
            <p:nvPr/>
          </p:nvSpPr>
          <p:spPr bwMode="auto">
            <a:xfrm>
              <a:off x="1348" y="2299"/>
              <a:ext cx="17" cy="17"/>
            </a:xfrm>
            <a:custGeom>
              <a:avLst/>
              <a:gdLst>
                <a:gd name="T0" fmla="*/ 16 w 17"/>
                <a:gd name="T1" fmla="*/ 16 h 17"/>
                <a:gd name="T2" fmla="*/ 16 w 17"/>
                <a:gd name="T3" fmla="*/ 13 h 17"/>
                <a:gd name="T4" fmla="*/ 16 w 17"/>
                <a:gd name="T5" fmla="*/ 8 h 17"/>
                <a:gd name="T6" fmla="*/ 16 w 17"/>
                <a:gd name="T7" fmla="*/ 2 h 17"/>
                <a:gd name="T8" fmla="*/ 16 w 17"/>
                <a:gd name="T9" fmla="*/ 0 h 17"/>
                <a:gd name="T10" fmla="*/ 0 w 17"/>
                <a:gd name="T11" fmla="*/ 0 h 17"/>
                <a:gd name="T12" fmla="*/ 0 w 17"/>
                <a:gd name="T13" fmla="*/ 5 h 17"/>
                <a:gd name="T14" fmla="*/ 2 w 17"/>
                <a:gd name="T15" fmla="*/ 10 h 17"/>
                <a:gd name="T16" fmla="*/ 2 w 17"/>
                <a:gd name="T17" fmla="*/ 13 h 17"/>
                <a:gd name="T18" fmla="*/ 2 w 17"/>
                <a:gd name="T19" fmla="*/ 16 h 17"/>
                <a:gd name="T20" fmla="*/ 16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6"/>
                  </a:moveTo>
                  <a:lnTo>
                    <a:pt x="16" y="13"/>
                  </a:lnTo>
                  <a:lnTo>
                    <a:pt x="16" y="8"/>
                  </a:lnTo>
                  <a:lnTo>
                    <a:pt x="16" y="2"/>
                  </a:lnTo>
                  <a:lnTo>
                    <a:pt x="16" y="0"/>
                  </a:lnTo>
                  <a:lnTo>
                    <a:pt x="0" y="0"/>
                  </a:lnTo>
                  <a:lnTo>
                    <a:pt x="0" y="5"/>
                  </a:lnTo>
                  <a:lnTo>
                    <a:pt x="2" y="10"/>
                  </a:lnTo>
                  <a:lnTo>
                    <a:pt x="2" y="13"/>
                  </a:lnTo>
                  <a:lnTo>
                    <a:pt x="2" y="16"/>
                  </a:lnTo>
                  <a:lnTo>
                    <a:pt x="16" y="16"/>
                  </a:lnTo>
                </a:path>
              </a:pathLst>
            </a:custGeom>
            <a:solidFill>
              <a:srgbClr val="4F4F4F"/>
            </a:solidFill>
            <a:ln w="12700" cap="rnd">
              <a:noFill/>
              <a:round/>
              <a:headEnd/>
              <a:tailEnd/>
            </a:ln>
          </p:spPr>
          <p:txBody>
            <a:bodyPr/>
            <a:lstStyle/>
            <a:p>
              <a:endParaRPr lang="en-US" dirty="0"/>
            </a:p>
          </p:txBody>
        </p:sp>
        <p:sp>
          <p:nvSpPr>
            <p:cNvPr id="48415" name="Freeform 314"/>
            <p:cNvSpPr>
              <a:spLocks/>
            </p:cNvSpPr>
            <p:nvPr/>
          </p:nvSpPr>
          <p:spPr bwMode="auto">
            <a:xfrm>
              <a:off x="1333" y="2310"/>
              <a:ext cx="22" cy="38"/>
            </a:xfrm>
            <a:custGeom>
              <a:avLst/>
              <a:gdLst>
                <a:gd name="T0" fmla="*/ 5 w 22"/>
                <a:gd name="T1" fmla="*/ 37 h 38"/>
                <a:gd name="T2" fmla="*/ 9 w 22"/>
                <a:gd name="T3" fmla="*/ 33 h 38"/>
                <a:gd name="T4" fmla="*/ 12 w 22"/>
                <a:gd name="T5" fmla="*/ 28 h 38"/>
                <a:gd name="T6" fmla="*/ 16 w 22"/>
                <a:gd name="T7" fmla="*/ 25 h 38"/>
                <a:gd name="T8" fmla="*/ 18 w 22"/>
                <a:gd name="T9" fmla="*/ 20 h 38"/>
                <a:gd name="T10" fmla="*/ 19 w 22"/>
                <a:gd name="T11" fmla="*/ 16 h 38"/>
                <a:gd name="T12" fmla="*/ 19 w 22"/>
                <a:gd name="T13" fmla="*/ 11 h 38"/>
                <a:gd name="T14" fmla="*/ 20 w 22"/>
                <a:gd name="T15" fmla="*/ 6 h 38"/>
                <a:gd name="T16" fmla="*/ 21 w 22"/>
                <a:gd name="T17" fmla="*/ 1 h 38"/>
                <a:gd name="T18" fmla="*/ 12 w 22"/>
                <a:gd name="T19" fmla="*/ 0 h 38"/>
                <a:gd name="T20" fmla="*/ 12 w 22"/>
                <a:gd name="T21" fmla="*/ 4 h 38"/>
                <a:gd name="T22" fmla="*/ 11 w 22"/>
                <a:gd name="T23" fmla="*/ 9 h 38"/>
                <a:gd name="T24" fmla="*/ 9 w 22"/>
                <a:gd name="T25" fmla="*/ 14 h 38"/>
                <a:gd name="T26" fmla="*/ 9 w 22"/>
                <a:gd name="T27" fmla="*/ 17 h 38"/>
                <a:gd name="T28" fmla="*/ 8 w 22"/>
                <a:gd name="T29" fmla="*/ 20 h 38"/>
                <a:gd name="T30" fmla="*/ 5 w 22"/>
                <a:gd name="T31" fmla="*/ 23 h 38"/>
                <a:gd name="T32" fmla="*/ 3 w 22"/>
                <a:gd name="T33" fmla="*/ 27 h 38"/>
                <a:gd name="T34" fmla="*/ 0 w 22"/>
                <a:gd name="T35" fmla="*/ 29 h 38"/>
                <a:gd name="T36" fmla="*/ 5 w 22"/>
                <a:gd name="T37" fmla="*/ 3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38"/>
                <a:gd name="T59" fmla="*/ 22 w 22"/>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38">
                  <a:moveTo>
                    <a:pt x="5" y="37"/>
                  </a:moveTo>
                  <a:lnTo>
                    <a:pt x="9" y="33"/>
                  </a:lnTo>
                  <a:lnTo>
                    <a:pt x="12" y="28"/>
                  </a:lnTo>
                  <a:lnTo>
                    <a:pt x="16" y="25"/>
                  </a:lnTo>
                  <a:lnTo>
                    <a:pt x="18" y="20"/>
                  </a:lnTo>
                  <a:lnTo>
                    <a:pt x="19" y="16"/>
                  </a:lnTo>
                  <a:lnTo>
                    <a:pt x="19" y="11"/>
                  </a:lnTo>
                  <a:lnTo>
                    <a:pt x="20" y="6"/>
                  </a:lnTo>
                  <a:lnTo>
                    <a:pt x="21" y="1"/>
                  </a:lnTo>
                  <a:lnTo>
                    <a:pt x="12" y="0"/>
                  </a:lnTo>
                  <a:lnTo>
                    <a:pt x="12" y="4"/>
                  </a:lnTo>
                  <a:lnTo>
                    <a:pt x="11" y="9"/>
                  </a:lnTo>
                  <a:lnTo>
                    <a:pt x="9" y="14"/>
                  </a:lnTo>
                  <a:lnTo>
                    <a:pt x="9" y="17"/>
                  </a:lnTo>
                  <a:lnTo>
                    <a:pt x="8" y="20"/>
                  </a:lnTo>
                  <a:lnTo>
                    <a:pt x="5" y="23"/>
                  </a:lnTo>
                  <a:lnTo>
                    <a:pt x="3" y="27"/>
                  </a:lnTo>
                  <a:lnTo>
                    <a:pt x="0" y="29"/>
                  </a:lnTo>
                  <a:lnTo>
                    <a:pt x="5" y="37"/>
                  </a:lnTo>
                </a:path>
              </a:pathLst>
            </a:custGeom>
            <a:solidFill>
              <a:srgbClr val="4F4F4F"/>
            </a:solidFill>
            <a:ln w="12700" cap="rnd">
              <a:noFill/>
              <a:round/>
              <a:headEnd/>
              <a:tailEnd/>
            </a:ln>
          </p:spPr>
          <p:txBody>
            <a:bodyPr/>
            <a:lstStyle/>
            <a:p>
              <a:endParaRPr lang="en-US" dirty="0"/>
            </a:p>
          </p:txBody>
        </p:sp>
        <p:sp>
          <p:nvSpPr>
            <p:cNvPr id="48416" name="Freeform 315"/>
            <p:cNvSpPr>
              <a:spLocks/>
            </p:cNvSpPr>
            <p:nvPr/>
          </p:nvSpPr>
          <p:spPr bwMode="auto">
            <a:xfrm>
              <a:off x="1231" y="2344"/>
              <a:ext cx="103" cy="21"/>
            </a:xfrm>
            <a:custGeom>
              <a:avLst/>
              <a:gdLst>
                <a:gd name="T0" fmla="*/ 5 w 103"/>
                <a:gd name="T1" fmla="*/ 20 h 21"/>
                <a:gd name="T2" fmla="*/ 15 w 103"/>
                <a:gd name="T3" fmla="*/ 18 h 21"/>
                <a:gd name="T4" fmla="*/ 26 w 103"/>
                <a:gd name="T5" fmla="*/ 16 h 21"/>
                <a:gd name="T6" fmla="*/ 39 w 103"/>
                <a:gd name="T7" fmla="*/ 16 h 21"/>
                <a:gd name="T8" fmla="*/ 50 w 103"/>
                <a:gd name="T9" fmla="*/ 16 h 21"/>
                <a:gd name="T10" fmla="*/ 63 w 103"/>
                <a:gd name="T11" fmla="*/ 16 h 21"/>
                <a:gd name="T12" fmla="*/ 76 w 103"/>
                <a:gd name="T13" fmla="*/ 15 h 21"/>
                <a:gd name="T14" fmla="*/ 89 w 103"/>
                <a:gd name="T15" fmla="*/ 12 h 21"/>
                <a:gd name="T16" fmla="*/ 102 w 103"/>
                <a:gd name="T17" fmla="*/ 7 h 21"/>
                <a:gd name="T18" fmla="*/ 96 w 103"/>
                <a:gd name="T19" fmla="*/ 0 h 21"/>
                <a:gd name="T20" fmla="*/ 85 w 103"/>
                <a:gd name="T21" fmla="*/ 5 h 21"/>
                <a:gd name="T22" fmla="*/ 74 w 103"/>
                <a:gd name="T23" fmla="*/ 7 h 21"/>
                <a:gd name="T24" fmla="*/ 61 w 103"/>
                <a:gd name="T25" fmla="*/ 8 h 21"/>
                <a:gd name="T26" fmla="*/ 50 w 103"/>
                <a:gd name="T27" fmla="*/ 8 h 21"/>
                <a:gd name="T28" fmla="*/ 39 w 103"/>
                <a:gd name="T29" fmla="*/ 8 h 21"/>
                <a:gd name="T30" fmla="*/ 26 w 103"/>
                <a:gd name="T31" fmla="*/ 8 h 21"/>
                <a:gd name="T32" fmla="*/ 12 w 103"/>
                <a:gd name="T33" fmla="*/ 10 h 21"/>
                <a:gd name="T34" fmla="*/ 0 w 103"/>
                <a:gd name="T35" fmla="*/ 13 h 21"/>
                <a:gd name="T36" fmla="*/ 5 w 103"/>
                <a:gd name="T37" fmla="*/ 2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3"/>
                <a:gd name="T58" fmla="*/ 0 h 21"/>
                <a:gd name="T59" fmla="*/ 103 w 103"/>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3" h="21">
                  <a:moveTo>
                    <a:pt x="5" y="20"/>
                  </a:moveTo>
                  <a:lnTo>
                    <a:pt x="15" y="18"/>
                  </a:lnTo>
                  <a:lnTo>
                    <a:pt x="26" y="16"/>
                  </a:lnTo>
                  <a:lnTo>
                    <a:pt x="39" y="16"/>
                  </a:lnTo>
                  <a:lnTo>
                    <a:pt x="50" y="16"/>
                  </a:lnTo>
                  <a:lnTo>
                    <a:pt x="63" y="16"/>
                  </a:lnTo>
                  <a:lnTo>
                    <a:pt x="76" y="15"/>
                  </a:lnTo>
                  <a:lnTo>
                    <a:pt x="89" y="12"/>
                  </a:lnTo>
                  <a:lnTo>
                    <a:pt x="102" y="7"/>
                  </a:lnTo>
                  <a:lnTo>
                    <a:pt x="96" y="0"/>
                  </a:lnTo>
                  <a:lnTo>
                    <a:pt x="85" y="5"/>
                  </a:lnTo>
                  <a:lnTo>
                    <a:pt x="74" y="7"/>
                  </a:lnTo>
                  <a:lnTo>
                    <a:pt x="61" y="8"/>
                  </a:lnTo>
                  <a:lnTo>
                    <a:pt x="50" y="8"/>
                  </a:lnTo>
                  <a:lnTo>
                    <a:pt x="39" y="8"/>
                  </a:lnTo>
                  <a:lnTo>
                    <a:pt x="26" y="8"/>
                  </a:lnTo>
                  <a:lnTo>
                    <a:pt x="12" y="10"/>
                  </a:lnTo>
                  <a:lnTo>
                    <a:pt x="0" y="13"/>
                  </a:lnTo>
                  <a:lnTo>
                    <a:pt x="5" y="20"/>
                  </a:lnTo>
                </a:path>
              </a:pathLst>
            </a:custGeom>
            <a:solidFill>
              <a:srgbClr val="4F4F4F"/>
            </a:solidFill>
            <a:ln w="12700" cap="rnd">
              <a:noFill/>
              <a:round/>
              <a:headEnd/>
              <a:tailEnd/>
            </a:ln>
          </p:spPr>
          <p:txBody>
            <a:bodyPr/>
            <a:lstStyle/>
            <a:p>
              <a:endParaRPr lang="en-US" dirty="0"/>
            </a:p>
          </p:txBody>
        </p:sp>
        <p:sp>
          <p:nvSpPr>
            <p:cNvPr id="48417" name="Freeform 316"/>
            <p:cNvSpPr>
              <a:spLocks/>
            </p:cNvSpPr>
            <p:nvPr/>
          </p:nvSpPr>
          <p:spPr bwMode="auto">
            <a:xfrm>
              <a:off x="1196" y="2361"/>
              <a:ext cx="35" cy="32"/>
            </a:xfrm>
            <a:custGeom>
              <a:avLst/>
              <a:gdLst>
                <a:gd name="T0" fmla="*/ 9 w 35"/>
                <a:gd name="T1" fmla="*/ 31 h 32"/>
                <a:gd name="T2" fmla="*/ 11 w 35"/>
                <a:gd name="T3" fmla="*/ 27 h 32"/>
                <a:gd name="T4" fmla="*/ 14 w 35"/>
                <a:gd name="T5" fmla="*/ 24 h 32"/>
                <a:gd name="T6" fmla="*/ 18 w 35"/>
                <a:gd name="T7" fmla="*/ 20 h 32"/>
                <a:gd name="T8" fmla="*/ 20 w 35"/>
                <a:gd name="T9" fmla="*/ 17 h 32"/>
                <a:gd name="T10" fmla="*/ 23 w 35"/>
                <a:gd name="T11" fmla="*/ 14 h 32"/>
                <a:gd name="T12" fmla="*/ 26 w 35"/>
                <a:gd name="T13" fmla="*/ 12 h 32"/>
                <a:gd name="T14" fmla="*/ 31 w 35"/>
                <a:gd name="T15" fmla="*/ 9 h 32"/>
                <a:gd name="T16" fmla="*/ 34 w 35"/>
                <a:gd name="T17" fmla="*/ 8 h 32"/>
                <a:gd name="T18" fmla="*/ 30 w 35"/>
                <a:gd name="T19" fmla="*/ 0 h 32"/>
                <a:gd name="T20" fmla="*/ 26 w 35"/>
                <a:gd name="T21" fmla="*/ 2 h 32"/>
                <a:gd name="T22" fmla="*/ 21 w 35"/>
                <a:gd name="T23" fmla="*/ 4 h 32"/>
                <a:gd name="T24" fmla="*/ 16 w 35"/>
                <a:gd name="T25" fmla="*/ 8 h 32"/>
                <a:gd name="T26" fmla="*/ 13 w 35"/>
                <a:gd name="T27" fmla="*/ 12 h 32"/>
                <a:gd name="T28" fmla="*/ 9 w 35"/>
                <a:gd name="T29" fmla="*/ 15 h 32"/>
                <a:gd name="T30" fmla="*/ 7 w 35"/>
                <a:gd name="T31" fmla="*/ 19 h 32"/>
                <a:gd name="T32" fmla="*/ 3 w 35"/>
                <a:gd name="T33" fmla="*/ 23 h 32"/>
                <a:gd name="T34" fmla="*/ 0 w 35"/>
                <a:gd name="T35" fmla="*/ 27 h 32"/>
                <a:gd name="T36" fmla="*/ 9 w 35"/>
                <a:gd name="T37" fmla="*/ 31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32"/>
                <a:gd name="T59" fmla="*/ 35 w 35"/>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32">
                  <a:moveTo>
                    <a:pt x="9" y="31"/>
                  </a:moveTo>
                  <a:lnTo>
                    <a:pt x="11" y="27"/>
                  </a:lnTo>
                  <a:lnTo>
                    <a:pt x="14" y="24"/>
                  </a:lnTo>
                  <a:lnTo>
                    <a:pt x="18" y="20"/>
                  </a:lnTo>
                  <a:lnTo>
                    <a:pt x="20" y="17"/>
                  </a:lnTo>
                  <a:lnTo>
                    <a:pt x="23" y="14"/>
                  </a:lnTo>
                  <a:lnTo>
                    <a:pt x="26" y="12"/>
                  </a:lnTo>
                  <a:lnTo>
                    <a:pt x="31" y="9"/>
                  </a:lnTo>
                  <a:lnTo>
                    <a:pt x="34" y="8"/>
                  </a:lnTo>
                  <a:lnTo>
                    <a:pt x="30" y="0"/>
                  </a:lnTo>
                  <a:lnTo>
                    <a:pt x="26" y="2"/>
                  </a:lnTo>
                  <a:lnTo>
                    <a:pt x="21" y="4"/>
                  </a:lnTo>
                  <a:lnTo>
                    <a:pt x="16" y="8"/>
                  </a:lnTo>
                  <a:lnTo>
                    <a:pt x="13" y="12"/>
                  </a:lnTo>
                  <a:lnTo>
                    <a:pt x="9" y="15"/>
                  </a:lnTo>
                  <a:lnTo>
                    <a:pt x="7" y="19"/>
                  </a:lnTo>
                  <a:lnTo>
                    <a:pt x="3" y="23"/>
                  </a:lnTo>
                  <a:lnTo>
                    <a:pt x="0" y="27"/>
                  </a:lnTo>
                  <a:lnTo>
                    <a:pt x="9" y="31"/>
                  </a:lnTo>
                </a:path>
              </a:pathLst>
            </a:custGeom>
            <a:solidFill>
              <a:srgbClr val="4F4F4F"/>
            </a:solidFill>
            <a:ln w="12700" cap="rnd">
              <a:noFill/>
              <a:round/>
              <a:headEnd/>
              <a:tailEnd/>
            </a:ln>
          </p:spPr>
          <p:txBody>
            <a:bodyPr/>
            <a:lstStyle/>
            <a:p>
              <a:endParaRPr lang="en-US" dirty="0"/>
            </a:p>
          </p:txBody>
        </p:sp>
        <p:sp>
          <p:nvSpPr>
            <p:cNvPr id="48418" name="Freeform 317"/>
            <p:cNvSpPr>
              <a:spLocks/>
            </p:cNvSpPr>
            <p:nvPr/>
          </p:nvSpPr>
          <p:spPr bwMode="auto">
            <a:xfrm>
              <a:off x="1179" y="2393"/>
              <a:ext cx="22" cy="17"/>
            </a:xfrm>
            <a:custGeom>
              <a:avLst/>
              <a:gdLst>
                <a:gd name="T0" fmla="*/ 0 w 22"/>
                <a:gd name="T1" fmla="*/ 13 h 17"/>
                <a:gd name="T2" fmla="*/ 1 w 22"/>
                <a:gd name="T3" fmla="*/ 13 h 17"/>
                <a:gd name="T4" fmla="*/ 5 w 22"/>
                <a:gd name="T5" fmla="*/ 16 h 17"/>
                <a:gd name="T6" fmla="*/ 12 w 22"/>
                <a:gd name="T7" fmla="*/ 16 h 17"/>
                <a:gd name="T8" fmla="*/ 16 w 22"/>
                <a:gd name="T9" fmla="*/ 11 h 17"/>
                <a:gd name="T10" fmla="*/ 21 w 22"/>
                <a:gd name="T11" fmla="*/ 6 h 17"/>
                <a:gd name="T12" fmla="*/ 13 w 22"/>
                <a:gd name="T13" fmla="*/ 0 h 17"/>
                <a:gd name="T14" fmla="*/ 12 w 22"/>
                <a:gd name="T15" fmla="*/ 2 h 17"/>
                <a:gd name="T16" fmla="*/ 9 w 22"/>
                <a:gd name="T17" fmla="*/ 2 h 17"/>
                <a:gd name="T18" fmla="*/ 7 w 22"/>
                <a:gd name="T19" fmla="*/ 2 h 17"/>
                <a:gd name="T20" fmla="*/ 5 w 22"/>
                <a:gd name="T21" fmla="*/ 2 h 17"/>
                <a:gd name="T22" fmla="*/ 0 w 22"/>
                <a:gd name="T23" fmla="*/ 13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17"/>
                <a:gd name="T38" fmla="*/ 22 w 22"/>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17">
                  <a:moveTo>
                    <a:pt x="0" y="13"/>
                  </a:moveTo>
                  <a:lnTo>
                    <a:pt x="1" y="13"/>
                  </a:lnTo>
                  <a:lnTo>
                    <a:pt x="5" y="16"/>
                  </a:lnTo>
                  <a:lnTo>
                    <a:pt x="12" y="16"/>
                  </a:lnTo>
                  <a:lnTo>
                    <a:pt x="16" y="11"/>
                  </a:lnTo>
                  <a:lnTo>
                    <a:pt x="21" y="6"/>
                  </a:lnTo>
                  <a:lnTo>
                    <a:pt x="13" y="0"/>
                  </a:lnTo>
                  <a:lnTo>
                    <a:pt x="12" y="2"/>
                  </a:lnTo>
                  <a:lnTo>
                    <a:pt x="9" y="2"/>
                  </a:lnTo>
                  <a:lnTo>
                    <a:pt x="7" y="2"/>
                  </a:lnTo>
                  <a:lnTo>
                    <a:pt x="5" y="2"/>
                  </a:lnTo>
                  <a:lnTo>
                    <a:pt x="0" y="13"/>
                  </a:lnTo>
                </a:path>
              </a:pathLst>
            </a:custGeom>
            <a:solidFill>
              <a:srgbClr val="4F4F4F"/>
            </a:solidFill>
            <a:ln w="12700" cap="rnd">
              <a:noFill/>
              <a:round/>
              <a:headEnd/>
              <a:tailEnd/>
            </a:ln>
          </p:spPr>
          <p:txBody>
            <a:bodyPr/>
            <a:lstStyle/>
            <a:p>
              <a:endParaRPr lang="en-US" dirty="0"/>
            </a:p>
          </p:txBody>
        </p:sp>
        <p:sp>
          <p:nvSpPr>
            <p:cNvPr id="48419" name="Freeform 318"/>
            <p:cNvSpPr>
              <a:spLocks/>
            </p:cNvSpPr>
            <p:nvPr/>
          </p:nvSpPr>
          <p:spPr bwMode="auto">
            <a:xfrm>
              <a:off x="1171" y="2380"/>
              <a:ext cx="17" cy="19"/>
            </a:xfrm>
            <a:custGeom>
              <a:avLst/>
              <a:gdLst>
                <a:gd name="T0" fmla="*/ 0 w 17"/>
                <a:gd name="T1" fmla="*/ 0 h 19"/>
                <a:gd name="T2" fmla="*/ 0 w 17"/>
                <a:gd name="T3" fmla="*/ 5 h 19"/>
                <a:gd name="T4" fmla="*/ 0 w 17"/>
                <a:gd name="T5" fmla="*/ 9 h 19"/>
                <a:gd name="T6" fmla="*/ 3 w 17"/>
                <a:gd name="T7" fmla="*/ 14 h 19"/>
                <a:gd name="T8" fmla="*/ 8 w 17"/>
                <a:gd name="T9" fmla="*/ 18 h 19"/>
                <a:gd name="T10" fmla="*/ 16 w 17"/>
                <a:gd name="T11" fmla="*/ 11 h 19"/>
                <a:gd name="T12" fmla="*/ 12 w 17"/>
                <a:gd name="T13" fmla="*/ 10 h 19"/>
                <a:gd name="T14" fmla="*/ 12 w 17"/>
                <a:gd name="T15" fmla="*/ 8 h 19"/>
                <a:gd name="T16" fmla="*/ 12 w 17"/>
                <a:gd name="T17" fmla="*/ 5 h 19"/>
                <a:gd name="T18" fmla="*/ 12 w 17"/>
                <a:gd name="T19" fmla="*/ 2 h 19"/>
                <a:gd name="T20" fmla="*/ 0 w 17"/>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9"/>
                <a:gd name="T35" fmla="*/ 17 w 1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9">
                  <a:moveTo>
                    <a:pt x="0" y="0"/>
                  </a:moveTo>
                  <a:lnTo>
                    <a:pt x="0" y="5"/>
                  </a:lnTo>
                  <a:lnTo>
                    <a:pt x="0" y="9"/>
                  </a:lnTo>
                  <a:lnTo>
                    <a:pt x="3" y="14"/>
                  </a:lnTo>
                  <a:lnTo>
                    <a:pt x="8" y="18"/>
                  </a:lnTo>
                  <a:lnTo>
                    <a:pt x="16" y="11"/>
                  </a:lnTo>
                  <a:lnTo>
                    <a:pt x="12" y="10"/>
                  </a:lnTo>
                  <a:lnTo>
                    <a:pt x="12" y="8"/>
                  </a:lnTo>
                  <a:lnTo>
                    <a:pt x="12" y="5"/>
                  </a:lnTo>
                  <a:lnTo>
                    <a:pt x="12" y="2"/>
                  </a:lnTo>
                  <a:lnTo>
                    <a:pt x="0" y="0"/>
                  </a:lnTo>
                </a:path>
              </a:pathLst>
            </a:custGeom>
            <a:solidFill>
              <a:srgbClr val="4F4F4F"/>
            </a:solidFill>
            <a:ln w="12700" cap="rnd">
              <a:noFill/>
              <a:round/>
              <a:headEnd/>
              <a:tailEnd/>
            </a:ln>
          </p:spPr>
          <p:txBody>
            <a:bodyPr/>
            <a:lstStyle/>
            <a:p>
              <a:endParaRPr lang="en-US" dirty="0"/>
            </a:p>
          </p:txBody>
        </p:sp>
        <p:sp>
          <p:nvSpPr>
            <p:cNvPr id="48420" name="Freeform 319"/>
            <p:cNvSpPr>
              <a:spLocks/>
            </p:cNvSpPr>
            <p:nvPr/>
          </p:nvSpPr>
          <p:spPr bwMode="auto">
            <a:xfrm>
              <a:off x="1171" y="2338"/>
              <a:ext cx="17" cy="39"/>
            </a:xfrm>
            <a:custGeom>
              <a:avLst/>
              <a:gdLst>
                <a:gd name="T0" fmla="*/ 7 w 17"/>
                <a:gd name="T1" fmla="*/ 3 h 39"/>
                <a:gd name="T2" fmla="*/ 8 w 17"/>
                <a:gd name="T3" fmla="*/ 7 h 39"/>
                <a:gd name="T4" fmla="*/ 8 w 17"/>
                <a:gd name="T5" fmla="*/ 10 h 39"/>
                <a:gd name="T6" fmla="*/ 7 w 17"/>
                <a:gd name="T7" fmla="*/ 14 h 39"/>
                <a:gd name="T8" fmla="*/ 5 w 17"/>
                <a:gd name="T9" fmla="*/ 18 h 39"/>
                <a:gd name="T10" fmla="*/ 4 w 17"/>
                <a:gd name="T11" fmla="*/ 22 h 39"/>
                <a:gd name="T12" fmla="*/ 2 w 17"/>
                <a:gd name="T13" fmla="*/ 27 h 39"/>
                <a:gd name="T14" fmla="*/ 1 w 17"/>
                <a:gd name="T15" fmla="*/ 31 h 39"/>
                <a:gd name="T16" fmla="*/ 0 w 17"/>
                <a:gd name="T17" fmla="*/ 36 h 39"/>
                <a:gd name="T18" fmla="*/ 8 w 17"/>
                <a:gd name="T19" fmla="*/ 38 h 39"/>
                <a:gd name="T20" fmla="*/ 9 w 17"/>
                <a:gd name="T21" fmla="*/ 34 h 39"/>
                <a:gd name="T22" fmla="*/ 11 w 17"/>
                <a:gd name="T23" fmla="*/ 29 h 39"/>
                <a:gd name="T24" fmla="*/ 12 w 17"/>
                <a:gd name="T25" fmla="*/ 25 h 39"/>
                <a:gd name="T26" fmla="*/ 14 w 17"/>
                <a:gd name="T27" fmla="*/ 21 h 39"/>
                <a:gd name="T28" fmla="*/ 15 w 17"/>
                <a:gd name="T29" fmla="*/ 16 h 39"/>
                <a:gd name="T30" fmla="*/ 16 w 17"/>
                <a:gd name="T31" fmla="*/ 11 h 39"/>
                <a:gd name="T32" fmla="*/ 16 w 17"/>
                <a:gd name="T33" fmla="*/ 5 h 39"/>
                <a:gd name="T34" fmla="*/ 15 w 17"/>
                <a:gd name="T35" fmla="*/ 1 h 39"/>
                <a:gd name="T36" fmla="*/ 14 w 17"/>
                <a:gd name="T37" fmla="*/ 0 h 39"/>
                <a:gd name="T38" fmla="*/ 7 w 17"/>
                <a:gd name="T39" fmla="*/ 3 h 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39"/>
                <a:gd name="T62" fmla="*/ 17 w 17"/>
                <a:gd name="T63" fmla="*/ 39 h 3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39">
                  <a:moveTo>
                    <a:pt x="7" y="3"/>
                  </a:moveTo>
                  <a:lnTo>
                    <a:pt x="8" y="7"/>
                  </a:lnTo>
                  <a:lnTo>
                    <a:pt x="8" y="10"/>
                  </a:lnTo>
                  <a:lnTo>
                    <a:pt x="7" y="14"/>
                  </a:lnTo>
                  <a:lnTo>
                    <a:pt x="5" y="18"/>
                  </a:lnTo>
                  <a:lnTo>
                    <a:pt x="4" y="22"/>
                  </a:lnTo>
                  <a:lnTo>
                    <a:pt x="2" y="27"/>
                  </a:lnTo>
                  <a:lnTo>
                    <a:pt x="1" y="31"/>
                  </a:lnTo>
                  <a:lnTo>
                    <a:pt x="0" y="36"/>
                  </a:lnTo>
                  <a:lnTo>
                    <a:pt x="8" y="38"/>
                  </a:lnTo>
                  <a:lnTo>
                    <a:pt x="9" y="34"/>
                  </a:lnTo>
                  <a:lnTo>
                    <a:pt x="11" y="29"/>
                  </a:lnTo>
                  <a:lnTo>
                    <a:pt x="12" y="25"/>
                  </a:lnTo>
                  <a:lnTo>
                    <a:pt x="14" y="21"/>
                  </a:lnTo>
                  <a:lnTo>
                    <a:pt x="15" y="16"/>
                  </a:lnTo>
                  <a:lnTo>
                    <a:pt x="16" y="11"/>
                  </a:lnTo>
                  <a:lnTo>
                    <a:pt x="16" y="5"/>
                  </a:lnTo>
                  <a:lnTo>
                    <a:pt x="15" y="1"/>
                  </a:lnTo>
                  <a:lnTo>
                    <a:pt x="14" y="0"/>
                  </a:lnTo>
                  <a:lnTo>
                    <a:pt x="7" y="3"/>
                  </a:lnTo>
                </a:path>
              </a:pathLst>
            </a:custGeom>
            <a:solidFill>
              <a:srgbClr val="4F4F4F"/>
            </a:solidFill>
            <a:ln w="12700" cap="rnd">
              <a:noFill/>
              <a:round/>
              <a:headEnd/>
              <a:tailEnd/>
            </a:ln>
          </p:spPr>
          <p:txBody>
            <a:bodyPr/>
            <a:lstStyle/>
            <a:p>
              <a:endParaRPr lang="en-US" dirty="0"/>
            </a:p>
          </p:txBody>
        </p:sp>
        <p:sp>
          <p:nvSpPr>
            <p:cNvPr id="48421" name="Freeform 320"/>
            <p:cNvSpPr>
              <a:spLocks/>
            </p:cNvSpPr>
            <p:nvPr/>
          </p:nvSpPr>
          <p:spPr bwMode="auto">
            <a:xfrm>
              <a:off x="1157" y="2308"/>
              <a:ext cx="28" cy="29"/>
            </a:xfrm>
            <a:custGeom>
              <a:avLst/>
              <a:gdLst>
                <a:gd name="T0" fmla="*/ 0 w 28"/>
                <a:gd name="T1" fmla="*/ 2 h 29"/>
                <a:gd name="T2" fmla="*/ 2 w 28"/>
                <a:gd name="T3" fmla="*/ 7 h 29"/>
                <a:gd name="T4" fmla="*/ 4 w 28"/>
                <a:gd name="T5" fmla="*/ 11 h 29"/>
                <a:gd name="T6" fmla="*/ 7 w 28"/>
                <a:gd name="T7" fmla="*/ 14 h 29"/>
                <a:gd name="T8" fmla="*/ 10 w 28"/>
                <a:gd name="T9" fmla="*/ 18 h 29"/>
                <a:gd name="T10" fmla="*/ 14 w 28"/>
                <a:gd name="T11" fmla="*/ 21 h 29"/>
                <a:gd name="T12" fmla="*/ 16 w 28"/>
                <a:gd name="T13" fmla="*/ 23 h 29"/>
                <a:gd name="T14" fmla="*/ 17 w 28"/>
                <a:gd name="T15" fmla="*/ 26 h 29"/>
                <a:gd name="T16" fmla="*/ 20 w 28"/>
                <a:gd name="T17" fmla="*/ 28 h 29"/>
                <a:gd name="T18" fmla="*/ 27 w 28"/>
                <a:gd name="T19" fmla="*/ 25 h 29"/>
                <a:gd name="T20" fmla="*/ 25 w 28"/>
                <a:gd name="T21" fmla="*/ 21 h 29"/>
                <a:gd name="T22" fmla="*/ 24 w 28"/>
                <a:gd name="T23" fmla="*/ 18 h 29"/>
                <a:gd name="T24" fmla="*/ 20 w 28"/>
                <a:gd name="T25" fmla="*/ 14 h 29"/>
                <a:gd name="T26" fmla="*/ 17 w 28"/>
                <a:gd name="T27" fmla="*/ 12 h 29"/>
                <a:gd name="T28" fmla="*/ 14 w 28"/>
                <a:gd name="T29" fmla="*/ 9 h 29"/>
                <a:gd name="T30" fmla="*/ 12 w 28"/>
                <a:gd name="T31" fmla="*/ 6 h 29"/>
                <a:gd name="T32" fmla="*/ 10 w 28"/>
                <a:gd name="T33" fmla="*/ 3 h 29"/>
                <a:gd name="T34" fmla="*/ 9 w 28"/>
                <a:gd name="T35" fmla="*/ 0 h 29"/>
                <a:gd name="T36" fmla="*/ 9 w 28"/>
                <a:gd name="T37" fmla="*/ 1 h 29"/>
                <a:gd name="T38" fmla="*/ 0 w 28"/>
                <a:gd name="T39" fmla="*/ 2 h 2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29"/>
                <a:gd name="T62" fmla="*/ 28 w 28"/>
                <a:gd name="T63" fmla="*/ 29 h 2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29">
                  <a:moveTo>
                    <a:pt x="0" y="2"/>
                  </a:moveTo>
                  <a:lnTo>
                    <a:pt x="2" y="7"/>
                  </a:lnTo>
                  <a:lnTo>
                    <a:pt x="4" y="11"/>
                  </a:lnTo>
                  <a:lnTo>
                    <a:pt x="7" y="14"/>
                  </a:lnTo>
                  <a:lnTo>
                    <a:pt x="10" y="18"/>
                  </a:lnTo>
                  <a:lnTo>
                    <a:pt x="14" y="21"/>
                  </a:lnTo>
                  <a:lnTo>
                    <a:pt x="16" y="23"/>
                  </a:lnTo>
                  <a:lnTo>
                    <a:pt x="17" y="26"/>
                  </a:lnTo>
                  <a:lnTo>
                    <a:pt x="20" y="28"/>
                  </a:lnTo>
                  <a:lnTo>
                    <a:pt x="27" y="25"/>
                  </a:lnTo>
                  <a:lnTo>
                    <a:pt x="25" y="21"/>
                  </a:lnTo>
                  <a:lnTo>
                    <a:pt x="24" y="18"/>
                  </a:lnTo>
                  <a:lnTo>
                    <a:pt x="20" y="14"/>
                  </a:lnTo>
                  <a:lnTo>
                    <a:pt x="17" y="12"/>
                  </a:lnTo>
                  <a:lnTo>
                    <a:pt x="14" y="9"/>
                  </a:lnTo>
                  <a:lnTo>
                    <a:pt x="12" y="6"/>
                  </a:lnTo>
                  <a:lnTo>
                    <a:pt x="10" y="3"/>
                  </a:lnTo>
                  <a:lnTo>
                    <a:pt x="9" y="0"/>
                  </a:lnTo>
                  <a:lnTo>
                    <a:pt x="9" y="1"/>
                  </a:lnTo>
                  <a:lnTo>
                    <a:pt x="0" y="2"/>
                  </a:lnTo>
                </a:path>
              </a:pathLst>
            </a:custGeom>
            <a:solidFill>
              <a:srgbClr val="4F4F4F"/>
            </a:solidFill>
            <a:ln w="12700" cap="rnd">
              <a:noFill/>
              <a:round/>
              <a:headEnd/>
              <a:tailEnd/>
            </a:ln>
          </p:spPr>
          <p:txBody>
            <a:bodyPr/>
            <a:lstStyle/>
            <a:p>
              <a:endParaRPr lang="en-US" dirty="0"/>
            </a:p>
          </p:txBody>
        </p:sp>
        <p:sp>
          <p:nvSpPr>
            <p:cNvPr id="48422" name="Freeform 321"/>
            <p:cNvSpPr>
              <a:spLocks/>
            </p:cNvSpPr>
            <p:nvPr/>
          </p:nvSpPr>
          <p:spPr bwMode="auto">
            <a:xfrm>
              <a:off x="1157" y="2291"/>
              <a:ext cx="17" cy="17"/>
            </a:xfrm>
            <a:custGeom>
              <a:avLst/>
              <a:gdLst>
                <a:gd name="T0" fmla="*/ 16 w 17"/>
                <a:gd name="T1" fmla="*/ 7 h 17"/>
                <a:gd name="T2" fmla="*/ 8 w 17"/>
                <a:gd name="T3" fmla="*/ 0 h 17"/>
                <a:gd name="T4" fmla="*/ 2 w 17"/>
                <a:gd name="T5" fmla="*/ 3 h 17"/>
                <a:gd name="T6" fmla="*/ 0 w 17"/>
                <a:gd name="T7" fmla="*/ 8 h 17"/>
                <a:gd name="T8" fmla="*/ 0 w 17"/>
                <a:gd name="T9" fmla="*/ 12 h 17"/>
                <a:gd name="T10" fmla="*/ 0 w 17"/>
                <a:gd name="T11" fmla="*/ 16 h 17"/>
                <a:gd name="T12" fmla="*/ 16 w 17"/>
                <a:gd name="T13" fmla="*/ 14 h 17"/>
                <a:gd name="T14" fmla="*/ 16 w 17"/>
                <a:gd name="T15" fmla="*/ 12 h 17"/>
                <a:gd name="T16" fmla="*/ 16 w 17"/>
                <a:gd name="T17" fmla="*/ 9 h 17"/>
                <a:gd name="T18" fmla="*/ 16 w 17"/>
                <a:gd name="T19" fmla="*/ 8 h 17"/>
                <a:gd name="T20" fmla="*/ 16 w 17"/>
                <a:gd name="T21" fmla="*/ 7 h 17"/>
                <a:gd name="T22" fmla="*/ 8 w 17"/>
                <a:gd name="T23" fmla="*/ 0 h 17"/>
                <a:gd name="T24" fmla="*/ 16 w 17"/>
                <a:gd name="T25" fmla="*/ 7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7"/>
                  </a:moveTo>
                  <a:lnTo>
                    <a:pt x="8" y="0"/>
                  </a:lnTo>
                  <a:lnTo>
                    <a:pt x="2" y="3"/>
                  </a:lnTo>
                  <a:lnTo>
                    <a:pt x="0" y="8"/>
                  </a:lnTo>
                  <a:lnTo>
                    <a:pt x="0" y="12"/>
                  </a:lnTo>
                  <a:lnTo>
                    <a:pt x="0" y="16"/>
                  </a:lnTo>
                  <a:lnTo>
                    <a:pt x="16" y="14"/>
                  </a:lnTo>
                  <a:lnTo>
                    <a:pt x="16" y="12"/>
                  </a:lnTo>
                  <a:lnTo>
                    <a:pt x="16" y="9"/>
                  </a:lnTo>
                  <a:lnTo>
                    <a:pt x="16" y="8"/>
                  </a:lnTo>
                  <a:lnTo>
                    <a:pt x="16" y="7"/>
                  </a:lnTo>
                  <a:lnTo>
                    <a:pt x="8" y="0"/>
                  </a:lnTo>
                  <a:lnTo>
                    <a:pt x="16" y="7"/>
                  </a:lnTo>
                </a:path>
              </a:pathLst>
            </a:custGeom>
            <a:solidFill>
              <a:srgbClr val="4F4F4F"/>
            </a:solidFill>
            <a:ln w="12700" cap="rnd">
              <a:noFill/>
              <a:round/>
              <a:headEnd/>
              <a:tailEnd/>
            </a:ln>
          </p:spPr>
          <p:txBody>
            <a:bodyPr/>
            <a:lstStyle/>
            <a:p>
              <a:endParaRPr lang="en-US" dirty="0"/>
            </a:p>
          </p:txBody>
        </p:sp>
        <p:sp>
          <p:nvSpPr>
            <p:cNvPr id="48423" name="Freeform 322"/>
            <p:cNvSpPr>
              <a:spLocks/>
            </p:cNvSpPr>
            <p:nvPr/>
          </p:nvSpPr>
          <p:spPr bwMode="auto">
            <a:xfrm>
              <a:off x="1157" y="2290"/>
              <a:ext cx="17" cy="17"/>
            </a:xfrm>
            <a:custGeom>
              <a:avLst/>
              <a:gdLst>
                <a:gd name="T0" fmla="*/ 5 w 17"/>
                <a:gd name="T1" fmla="*/ 16 h 17"/>
                <a:gd name="T2" fmla="*/ 2 w 17"/>
                <a:gd name="T3" fmla="*/ 13 h 17"/>
                <a:gd name="T4" fmla="*/ 10 w 17"/>
                <a:gd name="T5" fmla="*/ 16 h 17"/>
                <a:gd name="T6" fmla="*/ 16 w 17"/>
                <a:gd name="T7" fmla="*/ 13 h 17"/>
                <a:gd name="T8" fmla="*/ 8 w 17"/>
                <a:gd name="T9" fmla="*/ 2 h 17"/>
                <a:gd name="T10" fmla="*/ 13 w 17"/>
                <a:gd name="T11" fmla="*/ 2 h 17"/>
                <a:gd name="T12" fmla="*/ 5 w 17"/>
                <a:gd name="T13" fmla="*/ 0 h 17"/>
                <a:gd name="T14" fmla="*/ 0 w 17"/>
                <a:gd name="T15" fmla="*/ 2 h 17"/>
                <a:gd name="T16" fmla="*/ 5 w 17"/>
                <a:gd name="T17" fmla="*/ 1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5" y="16"/>
                  </a:moveTo>
                  <a:lnTo>
                    <a:pt x="2" y="13"/>
                  </a:lnTo>
                  <a:lnTo>
                    <a:pt x="10" y="16"/>
                  </a:lnTo>
                  <a:lnTo>
                    <a:pt x="16" y="13"/>
                  </a:lnTo>
                  <a:lnTo>
                    <a:pt x="8" y="2"/>
                  </a:lnTo>
                  <a:lnTo>
                    <a:pt x="13" y="2"/>
                  </a:lnTo>
                  <a:lnTo>
                    <a:pt x="5" y="0"/>
                  </a:lnTo>
                  <a:lnTo>
                    <a:pt x="0" y="2"/>
                  </a:lnTo>
                  <a:lnTo>
                    <a:pt x="5" y="16"/>
                  </a:lnTo>
                </a:path>
              </a:pathLst>
            </a:custGeom>
            <a:solidFill>
              <a:srgbClr val="4F4F4F"/>
            </a:solidFill>
            <a:ln w="12700" cap="rnd">
              <a:noFill/>
              <a:round/>
              <a:headEnd/>
              <a:tailEnd/>
            </a:ln>
          </p:spPr>
          <p:txBody>
            <a:bodyPr/>
            <a:lstStyle/>
            <a:p>
              <a:endParaRPr lang="en-US" dirty="0"/>
            </a:p>
          </p:txBody>
        </p:sp>
        <p:sp>
          <p:nvSpPr>
            <p:cNvPr id="48424" name="Freeform 323"/>
            <p:cNvSpPr>
              <a:spLocks/>
            </p:cNvSpPr>
            <p:nvPr/>
          </p:nvSpPr>
          <p:spPr bwMode="auto">
            <a:xfrm>
              <a:off x="1116" y="2381"/>
              <a:ext cx="279" cy="239"/>
            </a:xfrm>
            <a:custGeom>
              <a:avLst/>
              <a:gdLst>
                <a:gd name="T0" fmla="*/ 122 w 279"/>
                <a:gd name="T1" fmla="*/ 20 h 239"/>
                <a:gd name="T2" fmla="*/ 98 w 279"/>
                <a:gd name="T3" fmla="*/ 25 h 239"/>
                <a:gd name="T4" fmla="*/ 71 w 279"/>
                <a:gd name="T5" fmla="*/ 29 h 239"/>
                <a:gd name="T6" fmla="*/ 70 w 279"/>
                <a:gd name="T7" fmla="*/ 34 h 239"/>
                <a:gd name="T8" fmla="*/ 61 w 279"/>
                <a:gd name="T9" fmla="*/ 36 h 239"/>
                <a:gd name="T10" fmla="*/ 49 w 279"/>
                <a:gd name="T11" fmla="*/ 40 h 239"/>
                <a:gd name="T12" fmla="*/ 40 w 279"/>
                <a:gd name="T13" fmla="*/ 47 h 239"/>
                <a:gd name="T14" fmla="*/ 14 w 279"/>
                <a:gd name="T15" fmla="*/ 72 h 239"/>
                <a:gd name="T16" fmla="*/ 1 w 279"/>
                <a:gd name="T17" fmla="*/ 94 h 239"/>
                <a:gd name="T18" fmla="*/ 4 w 279"/>
                <a:gd name="T19" fmla="*/ 121 h 239"/>
                <a:gd name="T20" fmla="*/ 21 w 279"/>
                <a:gd name="T21" fmla="*/ 128 h 239"/>
                <a:gd name="T22" fmla="*/ 32 w 279"/>
                <a:gd name="T23" fmla="*/ 137 h 239"/>
                <a:gd name="T24" fmla="*/ 45 w 279"/>
                <a:gd name="T25" fmla="*/ 143 h 239"/>
                <a:gd name="T26" fmla="*/ 65 w 279"/>
                <a:gd name="T27" fmla="*/ 149 h 239"/>
                <a:gd name="T28" fmla="*/ 97 w 279"/>
                <a:gd name="T29" fmla="*/ 151 h 239"/>
                <a:gd name="T30" fmla="*/ 129 w 279"/>
                <a:gd name="T31" fmla="*/ 151 h 239"/>
                <a:gd name="T32" fmla="*/ 149 w 279"/>
                <a:gd name="T33" fmla="*/ 169 h 239"/>
                <a:gd name="T34" fmla="*/ 162 w 279"/>
                <a:gd name="T35" fmla="*/ 191 h 239"/>
                <a:gd name="T36" fmla="*/ 173 w 279"/>
                <a:gd name="T37" fmla="*/ 215 h 239"/>
                <a:gd name="T38" fmla="*/ 176 w 279"/>
                <a:gd name="T39" fmla="*/ 225 h 239"/>
                <a:gd name="T40" fmla="*/ 182 w 279"/>
                <a:gd name="T41" fmla="*/ 234 h 239"/>
                <a:gd name="T42" fmla="*/ 193 w 279"/>
                <a:gd name="T43" fmla="*/ 238 h 239"/>
                <a:gd name="T44" fmla="*/ 203 w 279"/>
                <a:gd name="T45" fmla="*/ 235 h 239"/>
                <a:gd name="T46" fmla="*/ 213 w 279"/>
                <a:gd name="T47" fmla="*/ 216 h 239"/>
                <a:gd name="T48" fmla="*/ 215 w 279"/>
                <a:gd name="T49" fmla="*/ 193 h 239"/>
                <a:gd name="T50" fmla="*/ 205 w 279"/>
                <a:gd name="T51" fmla="*/ 166 h 239"/>
                <a:gd name="T52" fmla="*/ 174 w 279"/>
                <a:gd name="T53" fmla="*/ 133 h 239"/>
                <a:gd name="T54" fmla="*/ 133 w 279"/>
                <a:gd name="T55" fmla="*/ 104 h 239"/>
                <a:gd name="T56" fmla="*/ 117 w 279"/>
                <a:gd name="T57" fmla="*/ 91 h 239"/>
                <a:gd name="T58" fmla="*/ 128 w 279"/>
                <a:gd name="T59" fmla="*/ 85 h 239"/>
                <a:gd name="T60" fmla="*/ 140 w 279"/>
                <a:gd name="T61" fmla="*/ 85 h 239"/>
                <a:gd name="T62" fmla="*/ 153 w 279"/>
                <a:gd name="T63" fmla="*/ 88 h 239"/>
                <a:gd name="T64" fmla="*/ 164 w 279"/>
                <a:gd name="T65" fmla="*/ 96 h 239"/>
                <a:gd name="T66" fmla="*/ 172 w 279"/>
                <a:gd name="T67" fmla="*/ 104 h 239"/>
                <a:gd name="T68" fmla="*/ 182 w 279"/>
                <a:gd name="T69" fmla="*/ 112 h 239"/>
                <a:gd name="T70" fmla="*/ 201 w 279"/>
                <a:gd name="T71" fmla="*/ 121 h 239"/>
                <a:gd name="T72" fmla="*/ 212 w 279"/>
                <a:gd name="T73" fmla="*/ 137 h 239"/>
                <a:gd name="T74" fmla="*/ 227 w 279"/>
                <a:gd name="T75" fmla="*/ 145 h 239"/>
                <a:gd name="T76" fmla="*/ 239 w 279"/>
                <a:gd name="T77" fmla="*/ 143 h 239"/>
                <a:gd name="T78" fmla="*/ 262 w 279"/>
                <a:gd name="T79" fmla="*/ 124 h 239"/>
                <a:gd name="T80" fmla="*/ 277 w 279"/>
                <a:gd name="T81" fmla="*/ 99 h 239"/>
                <a:gd name="T82" fmla="*/ 273 w 279"/>
                <a:gd name="T83" fmla="*/ 76 h 239"/>
                <a:gd name="T84" fmla="*/ 265 w 279"/>
                <a:gd name="T85" fmla="*/ 65 h 239"/>
                <a:gd name="T86" fmla="*/ 258 w 279"/>
                <a:gd name="T87" fmla="*/ 56 h 239"/>
                <a:gd name="T88" fmla="*/ 254 w 279"/>
                <a:gd name="T89" fmla="*/ 40 h 239"/>
                <a:gd name="T90" fmla="*/ 235 w 279"/>
                <a:gd name="T91" fmla="*/ 15 h 239"/>
                <a:gd name="T92" fmla="*/ 195 w 279"/>
                <a:gd name="T93" fmla="*/ 0 h 239"/>
                <a:gd name="T94" fmla="*/ 166 w 279"/>
                <a:gd name="T95" fmla="*/ 4 h 239"/>
                <a:gd name="T96" fmla="*/ 140 w 279"/>
                <a:gd name="T97" fmla="*/ 13 h 239"/>
                <a:gd name="T98" fmla="*/ 139 w 279"/>
                <a:gd name="T99" fmla="*/ 14 h 23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39"/>
                <a:gd name="T152" fmla="*/ 279 w 279"/>
                <a:gd name="T153" fmla="*/ 239 h 23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39">
                  <a:moveTo>
                    <a:pt x="139" y="14"/>
                  </a:moveTo>
                  <a:lnTo>
                    <a:pt x="130" y="17"/>
                  </a:lnTo>
                  <a:lnTo>
                    <a:pt x="122" y="20"/>
                  </a:lnTo>
                  <a:lnTo>
                    <a:pt x="114" y="21"/>
                  </a:lnTo>
                  <a:lnTo>
                    <a:pt x="106" y="23"/>
                  </a:lnTo>
                  <a:lnTo>
                    <a:pt x="98" y="25"/>
                  </a:lnTo>
                  <a:lnTo>
                    <a:pt x="89" y="27"/>
                  </a:lnTo>
                  <a:lnTo>
                    <a:pt x="80" y="28"/>
                  </a:lnTo>
                  <a:lnTo>
                    <a:pt x="71" y="29"/>
                  </a:lnTo>
                  <a:lnTo>
                    <a:pt x="70" y="30"/>
                  </a:lnTo>
                  <a:lnTo>
                    <a:pt x="70" y="32"/>
                  </a:lnTo>
                  <a:lnTo>
                    <a:pt x="70" y="34"/>
                  </a:lnTo>
                  <a:lnTo>
                    <a:pt x="69" y="35"/>
                  </a:lnTo>
                  <a:lnTo>
                    <a:pt x="65" y="36"/>
                  </a:lnTo>
                  <a:lnTo>
                    <a:pt x="61" y="36"/>
                  </a:lnTo>
                  <a:lnTo>
                    <a:pt x="57" y="38"/>
                  </a:lnTo>
                  <a:lnTo>
                    <a:pt x="52" y="39"/>
                  </a:lnTo>
                  <a:lnTo>
                    <a:pt x="49" y="40"/>
                  </a:lnTo>
                  <a:lnTo>
                    <a:pt x="45" y="42"/>
                  </a:lnTo>
                  <a:lnTo>
                    <a:pt x="43" y="45"/>
                  </a:lnTo>
                  <a:lnTo>
                    <a:pt x="40" y="47"/>
                  </a:lnTo>
                  <a:lnTo>
                    <a:pt x="29" y="57"/>
                  </a:lnTo>
                  <a:lnTo>
                    <a:pt x="21" y="64"/>
                  </a:lnTo>
                  <a:lnTo>
                    <a:pt x="14" y="72"/>
                  </a:lnTo>
                  <a:lnTo>
                    <a:pt x="8" y="79"/>
                  </a:lnTo>
                  <a:lnTo>
                    <a:pt x="4" y="86"/>
                  </a:lnTo>
                  <a:lnTo>
                    <a:pt x="1" y="94"/>
                  </a:lnTo>
                  <a:lnTo>
                    <a:pt x="0" y="104"/>
                  </a:lnTo>
                  <a:lnTo>
                    <a:pt x="1" y="117"/>
                  </a:lnTo>
                  <a:lnTo>
                    <a:pt x="4" y="121"/>
                  </a:lnTo>
                  <a:lnTo>
                    <a:pt x="9" y="123"/>
                  </a:lnTo>
                  <a:lnTo>
                    <a:pt x="16" y="125"/>
                  </a:lnTo>
                  <a:lnTo>
                    <a:pt x="21" y="128"/>
                  </a:lnTo>
                  <a:lnTo>
                    <a:pt x="24" y="131"/>
                  </a:lnTo>
                  <a:lnTo>
                    <a:pt x="28" y="135"/>
                  </a:lnTo>
                  <a:lnTo>
                    <a:pt x="32" y="137"/>
                  </a:lnTo>
                  <a:lnTo>
                    <a:pt x="36" y="139"/>
                  </a:lnTo>
                  <a:lnTo>
                    <a:pt x="40" y="141"/>
                  </a:lnTo>
                  <a:lnTo>
                    <a:pt x="45" y="143"/>
                  </a:lnTo>
                  <a:lnTo>
                    <a:pt x="49" y="146"/>
                  </a:lnTo>
                  <a:lnTo>
                    <a:pt x="54" y="147"/>
                  </a:lnTo>
                  <a:lnTo>
                    <a:pt x="65" y="149"/>
                  </a:lnTo>
                  <a:lnTo>
                    <a:pt x="75" y="151"/>
                  </a:lnTo>
                  <a:lnTo>
                    <a:pt x="86" y="152"/>
                  </a:lnTo>
                  <a:lnTo>
                    <a:pt x="97" y="151"/>
                  </a:lnTo>
                  <a:lnTo>
                    <a:pt x="109" y="151"/>
                  </a:lnTo>
                  <a:lnTo>
                    <a:pt x="119" y="151"/>
                  </a:lnTo>
                  <a:lnTo>
                    <a:pt x="129" y="151"/>
                  </a:lnTo>
                  <a:lnTo>
                    <a:pt x="140" y="152"/>
                  </a:lnTo>
                  <a:lnTo>
                    <a:pt x="144" y="161"/>
                  </a:lnTo>
                  <a:lnTo>
                    <a:pt x="149" y="169"/>
                  </a:lnTo>
                  <a:lnTo>
                    <a:pt x="153" y="176"/>
                  </a:lnTo>
                  <a:lnTo>
                    <a:pt x="158" y="183"/>
                  </a:lnTo>
                  <a:lnTo>
                    <a:pt x="162" y="191"/>
                  </a:lnTo>
                  <a:lnTo>
                    <a:pt x="166" y="199"/>
                  </a:lnTo>
                  <a:lnTo>
                    <a:pt x="170" y="207"/>
                  </a:lnTo>
                  <a:lnTo>
                    <a:pt x="173" y="215"/>
                  </a:lnTo>
                  <a:lnTo>
                    <a:pt x="174" y="218"/>
                  </a:lnTo>
                  <a:lnTo>
                    <a:pt x="176" y="221"/>
                  </a:lnTo>
                  <a:lnTo>
                    <a:pt x="176" y="225"/>
                  </a:lnTo>
                  <a:lnTo>
                    <a:pt x="178" y="228"/>
                  </a:lnTo>
                  <a:lnTo>
                    <a:pt x="180" y="231"/>
                  </a:lnTo>
                  <a:lnTo>
                    <a:pt x="182" y="234"/>
                  </a:lnTo>
                  <a:lnTo>
                    <a:pt x="185" y="236"/>
                  </a:lnTo>
                  <a:lnTo>
                    <a:pt x="188" y="237"/>
                  </a:lnTo>
                  <a:lnTo>
                    <a:pt x="193" y="238"/>
                  </a:lnTo>
                  <a:lnTo>
                    <a:pt x="197" y="238"/>
                  </a:lnTo>
                  <a:lnTo>
                    <a:pt x="200" y="237"/>
                  </a:lnTo>
                  <a:lnTo>
                    <a:pt x="203" y="235"/>
                  </a:lnTo>
                  <a:lnTo>
                    <a:pt x="208" y="229"/>
                  </a:lnTo>
                  <a:lnTo>
                    <a:pt x="211" y="222"/>
                  </a:lnTo>
                  <a:lnTo>
                    <a:pt x="213" y="216"/>
                  </a:lnTo>
                  <a:lnTo>
                    <a:pt x="215" y="209"/>
                  </a:lnTo>
                  <a:lnTo>
                    <a:pt x="216" y="200"/>
                  </a:lnTo>
                  <a:lnTo>
                    <a:pt x="215" y="193"/>
                  </a:lnTo>
                  <a:lnTo>
                    <a:pt x="214" y="186"/>
                  </a:lnTo>
                  <a:lnTo>
                    <a:pt x="212" y="179"/>
                  </a:lnTo>
                  <a:lnTo>
                    <a:pt x="205" y="166"/>
                  </a:lnTo>
                  <a:lnTo>
                    <a:pt x="197" y="154"/>
                  </a:lnTo>
                  <a:lnTo>
                    <a:pt x="186" y="143"/>
                  </a:lnTo>
                  <a:lnTo>
                    <a:pt x="174" y="133"/>
                  </a:lnTo>
                  <a:lnTo>
                    <a:pt x="161" y="123"/>
                  </a:lnTo>
                  <a:lnTo>
                    <a:pt x="148" y="114"/>
                  </a:lnTo>
                  <a:lnTo>
                    <a:pt x="133" y="104"/>
                  </a:lnTo>
                  <a:lnTo>
                    <a:pt x="119" y="96"/>
                  </a:lnTo>
                  <a:lnTo>
                    <a:pt x="117" y="94"/>
                  </a:lnTo>
                  <a:lnTo>
                    <a:pt x="117" y="91"/>
                  </a:lnTo>
                  <a:lnTo>
                    <a:pt x="119" y="88"/>
                  </a:lnTo>
                  <a:lnTo>
                    <a:pt x="123" y="86"/>
                  </a:lnTo>
                  <a:lnTo>
                    <a:pt x="128" y="85"/>
                  </a:lnTo>
                  <a:lnTo>
                    <a:pt x="132" y="84"/>
                  </a:lnTo>
                  <a:lnTo>
                    <a:pt x="136" y="84"/>
                  </a:lnTo>
                  <a:lnTo>
                    <a:pt x="140" y="85"/>
                  </a:lnTo>
                  <a:lnTo>
                    <a:pt x="145" y="85"/>
                  </a:lnTo>
                  <a:lnTo>
                    <a:pt x="149" y="87"/>
                  </a:lnTo>
                  <a:lnTo>
                    <a:pt x="153" y="88"/>
                  </a:lnTo>
                  <a:lnTo>
                    <a:pt x="157" y="90"/>
                  </a:lnTo>
                  <a:lnTo>
                    <a:pt x="161" y="93"/>
                  </a:lnTo>
                  <a:lnTo>
                    <a:pt x="164" y="96"/>
                  </a:lnTo>
                  <a:lnTo>
                    <a:pt x="167" y="98"/>
                  </a:lnTo>
                  <a:lnTo>
                    <a:pt x="170" y="101"/>
                  </a:lnTo>
                  <a:lnTo>
                    <a:pt x="172" y="104"/>
                  </a:lnTo>
                  <a:lnTo>
                    <a:pt x="176" y="107"/>
                  </a:lnTo>
                  <a:lnTo>
                    <a:pt x="179" y="110"/>
                  </a:lnTo>
                  <a:lnTo>
                    <a:pt x="182" y="112"/>
                  </a:lnTo>
                  <a:lnTo>
                    <a:pt x="188" y="115"/>
                  </a:lnTo>
                  <a:lnTo>
                    <a:pt x="195" y="118"/>
                  </a:lnTo>
                  <a:lnTo>
                    <a:pt x="201" y="121"/>
                  </a:lnTo>
                  <a:lnTo>
                    <a:pt x="205" y="126"/>
                  </a:lnTo>
                  <a:lnTo>
                    <a:pt x="208" y="132"/>
                  </a:lnTo>
                  <a:lnTo>
                    <a:pt x="212" y="137"/>
                  </a:lnTo>
                  <a:lnTo>
                    <a:pt x="217" y="140"/>
                  </a:lnTo>
                  <a:lnTo>
                    <a:pt x="223" y="143"/>
                  </a:lnTo>
                  <a:lnTo>
                    <a:pt x="227" y="145"/>
                  </a:lnTo>
                  <a:lnTo>
                    <a:pt x="232" y="146"/>
                  </a:lnTo>
                  <a:lnTo>
                    <a:pt x="236" y="145"/>
                  </a:lnTo>
                  <a:lnTo>
                    <a:pt x="239" y="143"/>
                  </a:lnTo>
                  <a:lnTo>
                    <a:pt x="247" y="138"/>
                  </a:lnTo>
                  <a:lnTo>
                    <a:pt x="255" y="131"/>
                  </a:lnTo>
                  <a:lnTo>
                    <a:pt x="262" y="124"/>
                  </a:lnTo>
                  <a:lnTo>
                    <a:pt x="268" y="115"/>
                  </a:lnTo>
                  <a:lnTo>
                    <a:pt x="274" y="107"/>
                  </a:lnTo>
                  <a:lnTo>
                    <a:pt x="277" y="99"/>
                  </a:lnTo>
                  <a:lnTo>
                    <a:pt x="278" y="90"/>
                  </a:lnTo>
                  <a:lnTo>
                    <a:pt x="276" y="80"/>
                  </a:lnTo>
                  <a:lnTo>
                    <a:pt x="273" y="76"/>
                  </a:lnTo>
                  <a:lnTo>
                    <a:pt x="271" y="73"/>
                  </a:lnTo>
                  <a:lnTo>
                    <a:pt x="268" y="69"/>
                  </a:lnTo>
                  <a:lnTo>
                    <a:pt x="265" y="65"/>
                  </a:lnTo>
                  <a:lnTo>
                    <a:pt x="263" y="61"/>
                  </a:lnTo>
                  <a:lnTo>
                    <a:pt x="260" y="60"/>
                  </a:lnTo>
                  <a:lnTo>
                    <a:pt x="258" y="56"/>
                  </a:lnTo>
                  <a:lnTo>
                    <a:pt x="257" y="52"/>
                  </a:lnTo>
                  <a:lnTo>
                    <a:pt x="256" y="47"/>
                  </a:lnTo>
                  <a:lnTo>
                    <a:pt x="254" y="40"/>
                  </a:lnTo>
                  <a:lnTo>
                    <a:pt x="250" y="32"/>
                  </a:lnTo>
                  <a:lnTo>
                    <a:pt x="244" y="22"/>
                  </a:lnTo>
                  <a:lnTo>
                    <a:pt x="235" y="15"/>
                  </a:lnTo>
                  <a:lnTo>
                    <a:pt x="224" y="9"/>
                  </a:lnTo>
                  <a:lnTo>
                    <a:pt x="211" y="3"/>
                  </a:lnTo>
                  <a:lnTo>
                    <a:pt x="195" y="0"/>
                  </a:lnTo>
                  <a:lnTo>
                    <a:pt x="185" y="0"/>
                  </a:lnTo>
                  <a:lnTo>
                    <a:pt x="176" y="1"/>
                  </a:lnTo>
                  <a:lnTo>
                    <a:pt x="166" y="4"/>
                  </a:lnTo>
                  <a:lnTo>
                    <a:pt x="158" y="7"/>
                  </a:lnTo>
                  <a:lnTo>
                    <a:pt x="149" y="10"/>
                  </a:lnTo>
                  <a:lnTo>
                    <a:pt x="140" y="13"/>
                  </a:lnTo>
                  <a:lnTo>
                    <a:pt x="132" y="17"/>
                  </a:lnTo>
                  <a:lnTo>
                    <a:pt x="123" y="20"/>
                  </a:lnTo>
                  <a:lnTo>
                    <a:pt x="139" y="14"/>
                  </a:lnTo>
                </a:path>
              </a:pathLst>
            </a:custGeom>
            <a:solidFill>
              <a:srgbClr val="A8A8A8"/>
            </a:solidFill>
            <a:ln w="12700" cap="rnd">
              <a:noFill/>
              <a:round/>
              <a:headEnd/>
              <a:tailEnd/>
            </a:ln>
          </p:spPr>
          <p:txBody>
            <a:bodyPr/>
            <a:lstStyle/>
            <a:p>
              <a:endParaRPr lang="en-US" dirty="0"/>
            </a:p>
          </p:txBody>
        </p:sp>
        <p:sp>
          <p:nvSpPr>
            <p:cNvPr id="48425" name="Freeform 324"/>
            <p:cNvSpPr>
              <a:spLocks/>
            </p:cNvSpPr>
            <p:nvPr/>
          </p:nvSpPr>
          <p:spPr bwMode="auto">
            <a:xfrm>
              <a:off x="1188" y="2391"/>
              <a:ext cx="66" cy="20"/>
            </a:xfrm>
            <a:custGeom>
              <a:avLst/>
              <a:gdLst>
                <a:gd name="T0" fmla="*/ 1 w 66"/>
                <a:gd name="T1" fmla="*/ 19 h 20"/>
                <a:gd name="T2" fmla="*/ 2 w 66"/>
                <a:gd name="T3" fmla="*/ 19 h 20"/>
                <a:gd name="T4" fmla="*/ 10 w 66"/>
                <a:gd name="T5" fmla="*/ 19 h 20"/>
                <a:gd name="T6" fmla="*/ 18 w 66"/>
                <a:gd name="T7" fmla="*/ 17 h 20"/>
                <a:gd name="T8" fmla="*/ 27 w 66"/>
                <a:gd name="T9" fmla="*/ 17 h 20"/>
                <a:gd name="T10" fmla="*/ 35 w 66"/>
                <a:gd name="T11" fmla="*/ 14 h 20"/>
                <a:gd name="T12" fmla="*/ 42 w 66"/>
                <a:gd name="T13" fmla="*/ 13 h 20"/>
                <a:gd name="T14" fmla="*/ 50 w 66"/>
                <a:gd name="T15" fmla="*/ 11 h 20"/>
                <a:gd name="T16" fmla="*/ 58 w 66"/>
                <a:gd name="T17" fmla="*/ 9 h 20"/>
                <a:gd name="T18" fmla="*/ 65 w 66"/>
                <a:gd name="T19" fmla="*/ 7 h 20"/>
                <a:gd name="T20" fmla="*/ 62 w 66"/>
                <a:gd name="T21" fmla="*/ 0 h 20"/>
                <a:gd name="T22" fmla="*/ 54 w 66"/>
                <a:gd name="T23" fmla="*/ 2 h 20"/>
                <a:gd name="T24" fmla="*/ 47 w 66"/>
                <a:gd name="T25" fmla="*/ 3 h 20"/>
                <a:gd name="T26" fmla="*/ 39 w 66"/>
                <a:gd name="T27" fmla="*/ 5 h 20"/>
                <a:gd name="T28" fmla="*/ 32 w 66"/>
                <a:gd name="T29" fmla="*/ 7 h 20"/>
                <a:gd name="T30" fmla="*/ 24 w 66"/>
                <a:gd name="T31" fmla="*/ 8 h 20"/>
                <a:gd name="T32" fmla="*/ 16 w 66"/>
                <a:gd name="T33" fmla="*/ 10 h 20"/>
                <a:gd name="T34" fmla="*/ 9 w 66"/>
                <a:gd name="T35" fmla="*/ 11 h 20"/>
                <a:gd name="T36" fmla="*/ 0 w 66"/>
                <a:gd name="T37" fmla="*/ 11 h 20"/>
                <a:gd name="T38" fmla="*/ 1 w 66"/>
                <a:gd name="T39" fmla="*/ 11 h 20"/>
                <a:gd name="T40" fmla="*/ 1 w 66"/>
                <a:gd name="T41" fmla="*/ 19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6"/>
                <a:gd name="T64" fmla="*/ 0 h 20"/>
                <a:gd name="T65" fmla="*/ 66 w 66"/>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6" h="20">
                  <a:moveTo>
                    <a:pt x="1" y="19"/>
                  </a:moveTo>
                  <a:lnTo>
                    <a:pt x="2" y="19"/>
                  </a:lnTo>
                  <a:lnTo>
                    <a:pt x="10" y="19"/>
                  </a:lnTo>
                  <a:lnTo>
                    <a:pt x="18" y="17"/>
                  </a:lnTo>
                  <a:lnTo>
                    <a:pt x="27" y="17"/>
                  </a:lnTo>
                  <a:lnTo>
                    <a:pt x="35" y="14"/>
                  </a:lnTo>
                  <a:lnTo>
                    <a:pt x="42" y="13"/>
                  </a:lnTo>
                  <a:lnTo>
                    <a:pt x="50" y="11"/>
                  </a:lnTo>
                  <a:lnTo>
                    <a:pt x="58" y="9"/>
                  </a:lnTo>
                  <a:lnTo>
                    <a:pt x="65" y="7"/>
                  </a:lnTo>
                  <a:lnTo>
                    <a:pt x="62" y="0"/>
                  </a:lnTo>
                  <a:lnTo>
                    <a:pt x="54" y="2"/>
                  </a:lnTo>
                  <a:lnTo>
                    <a:pt x="47" y="3"/>
                  </a:lnTo>
                  <a:lnTo>
                    <a:pt x="39" y="5"/>
                  </a:lnTo>
                  <a:lnTo>
                    <a:pt x="32" y="7"/>
                  </a:lnTo>
                  <a:lnTo>
                    <a:pt x="24" y="8"/>
                  </a:lnTo>
                  <a:lnTo>
                    <a:pt x="16" y="10"/>
                  </a:lnTo>
                  <a:lnTo>
                    <a:pt x="9" y="11"/>
                  </a:lnTo>
                  <a:lnTo>
                    <a:pt x="0" y="11"/>
                  </a:lnTo>
                  <a:lnTo>
                    <a:pt x="1" y="11"/>
                  </a:lnTo>
                  <a:lnTo>
                    <a:pt x="1" y="19"/>
                  </a:lnTo>
                </a:path>
              </a:pathLst>
            </a:custGeom>
            <a:solidFill>
              <a:srgbClr val="4F4F4F"/>
            </a:solidFill>
            <a:ln w="12700" cap="rnd">
              <a:noFill/>
              <a:round/>
              <a:headEnd/>
              <a:tailEnd/>
            </a:ln>
          </p:spPr>
          <p:txBody>
            <a:bodyPr/>
            <a:lstStyle/>
            <a:p>
              <a:endParaRPr lang="en-US" dirty="0"/>
            </a:p>
          </p:txBody>
        </p:sp>
        <p:sp>
          <p:nvSpPr>
            <p:cNvPr id="48426" name="Freeform 325"/>
            <p:cNvSpPr>
              <a:spLocks/>
            </p:cNvSpPr>
            <p:nvPr/>
          </p:nvSpPr>
          <p:spPr bwMode="auto">
            <a:xfrm>
              <a:off x="1182" y="2406"/>
              <a:ext cx="17" cy="17"/>
            </a:xfrm>
            <a:custGeom>
              <a:avLst/>
              <a:gdLst>
                <a:gd name="T0" fmla="*/ 8 w 17"/>
                <a:gd name="T1" fmla="*/ 16 h 17"/>
                <a:gd name="T2" fmla="*/ 5 w 17"/>
                <a:gd name="T3" fmla="*/ 16 h 17"/>
                <a:gd name="T4" fmla="*/ 13 w 17"/>
                <a:gd name="T5" fmla="*/ 12 h 17"/>
                <a:gd name="T6" fmla="*/ 16 w 17"/>
                <a:gd name="T7" fmla="*/ 9 h 17"/>
                <a:gd name="T8" fmla="*/ 16 w 17"/>
                <a:gd name="T9" fmla="*/ 6 h 17"/>
                <a:gd name="T10" fmla="*/ 10 w 17"/>
                <a:gd name="T11" fmla="*/ 9 h 17"/>
                <a:gd name="T12" fmla="*/ 10 w 17"/>
                <a:gd name="T13" fmla="*/ 0 h 17"/>
                <a:gd name="T14" fmla="*/ 0 w 17"/>
                <a:gd name="T15" fmla="*/ 4 h 17"/>
                <a:gd name="T16" fmla="*/ 0 w 17"/>
                <a:gd name="T17" fmla="*/ 6 h 17"/>
                <a:gd name="T18" fmla="*/ 0 w 17"/>
                <a:gd name="T19" fmla="*/ 8 h 17"/>
                <a:gd name="T20" fmla="*/ 5 w 17"/>
                <a:gd name="T21" fmla="*/ 6 h 17"/>
                <a:gd name="T22" fmla="*/ 8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8" y="16"/>
                  </a:moveTo>
                  <a:lnTo>
                    <a:pt x="5" y="16"/>
                  </a:lnTo>
                  <a:lnTo>
                    <a:pt x="13" y="12"/>
                  </a:lnTo>
                  <a:lnTo>
                    <a:pt x="16" y="9"/>
                  </a:lnTo>
                  <a:lnTo>
                    <a:pt x="16" y="6"/>
                  </a:lnTo>
                  <a:lnTo>
                    <a:pt x="10" y="9"/>
                  </a:lnTo>
                  <a:lnTo>
                    <a:pt x="10" y="0"/>
                  </a:lnTo>
                  <a:lnTo>
                    <a:pt x="0" y="4"/>
                  </a:lnTo>
                  <a:lnTo>
                    <a:pt x="0" y="6"/>
                  </a:lnTo>
                  <a:lnTo>
                    <a:pt x="0" y="8"/>
                  </a:lnTo>
                  <a:lnTo>
                    <a:pt x="5" y="6"/>
                  </a:lnTo>
                  <a:lnTo>
                    <a:pt x="8" y="16"/>
                  </a:lnTo>
                </a:path>
              </a:pathLst>
            </a:custGeom>
            <a:solidFill>
              <a:srgbClr val="4F4F4F"/>
            </a:solidFill>
            <a:ln w="12700" cap="rnd">
              <a:noFill/>
              <a:round/>
              <a:headEnd/>
              <a:tailEnd/>
            </a:ln>
          </p:spPr>
          <p:txBody>
            <a:bodyPr/>
            <a:lstStyle/>
            <a:p>
              <a:endParaRPr lang="en-US" dirty="0"/>
            </a:p>
          </p:txBody>
        </p:sp>
        <p:sp>
          <p:nvSpPr>
            <p:cNvPr id="48427" name="Freeform 326"/>
            <p:cNvSpPr>
              <a:spLocks/>
            </p:cNvSpPr>
            <p:nvPr/>
          </p:nvSpPr>
          <p:spPr bwMode="auto">
            <a:xfrm>
              <a:off x="1153" y="2412"/>
              <a:ext cx="29" cy="17"/>
            </a:xfrm>
            <a:custGeom>
              <a:avLst/>
              <a:gdLst>
                <a:gd name="T0" fmla="*/ 7 w 29"/>
                <a:gd name="T1" fmla="*/ 16 h 17"/>
                <a:gd name="T2" fmla="*/ 9 w 29"/>
                <a:gd name="T3" fmla="*/ 13 h 17"/>
                <a:gd name="T4" fmla="*/ 10 w 29"/>
                <a:gd name="T5" fmla="*/ 12 h 17"/>
                <a:gd name="T6" fmla="*/ 13 w 29"/>
                <a:gd name="T7" fmla="*/ 11 h 17"/>
                <a:gd name="T8" fmla="*/ 15 w 29"/>
                <a:gd name="T9" fmla="*/ 10 h 17"/>
                <a:gd name="T10" fmla="*/ 18 w 29"/>
                <a:gd name="T11" fmla="*/ 9 h 17"/>
                <a:gd name="T12" fmla="*/ 21 w 29"/>
                <a:gd name="T13" fmla="*/ 9 h 17"/>
                <a:gd name="T14" fmla="*/ 24 w 29"/>
                <a:gd name="T15" fmla="*/ 8 h 17"/>
                <a:gd name="T16" fmla="*/ 28 w 29"/>
                <a:gd name="T17" fmla="*/ 7 h 17"/>
                <a:gd name="T18" fmla="*/ 27 w 29"/>
                <a:gd name="T19" fmla="*/ 0 h 17"/>
                <a:gd name="T20" fmla="*/ 23 w 29"/>
                <a:gd name="T21" fmla="*/ 1 h 17"/>
                <a:gd name="T22" fmla="*/ 19 w 29"/>
                <a:gd name="T23" fmla="*/ 1 h 17"/>
                <a:gd name="T24" fmla="*/ 16 w 29"/>
                <a:gd name="T25" fmla="*/ 2 h 17"/>
                <a:gd name="T26" fmla="*/ 12 w 29"/>
                <a:gd name="T27" fmla="*/ 3 h 17"/>
                <a:gd name="T28" fmla="*/ 9 w 29"/>
                <a:gd name="T29" fmla="*/ 4 h 17"/>
                <a:gd name="T30" fmla="*/ 5 w 29"/>
                <a:gd name="T31" fmla="*/ 6 h 17"/>
                <a:gd name="T32" fmla="*/ 2 w 29"/>
                <a:gd name="T33" fmla="*/ 8 h 17"/>
                <a:gd name="T34" fmla="*/ 0 w 29"/>
                <a:gd name="T35" fmla="*/ 9 h 17"/>
                <a:gd name="T36" fmla="*/ 7 w 29"/>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17"/>
                <a:gd name="T59" fmla="*/ 29 w 29"/>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17">
                  <a:moveTo>
                    <a:pt x="7" y="16"/>
                  </a:moveTo>
                  <a:lnTo>
                    <a:pt x="9" y="13"/>
                  </a:lnTo>
                  <a:lnTo>
                    <a:pt x="10" y="12"/>
                  </a:lnTo>
                  <a:lnTo>
                    <a:pt x="13" y="11"/>
                  </a:lnTo>
                  <a:lnTo>
                    <a:pt x="15" y="10"/>
                  </a:lnTo>
                  <a:lnTo>
                    <a:pt x="18" y="9"/>
                  </a:lnTo>
                  <a:lnTo>
                    <a:pt x="21" y="9"/>
                  </a:lnTo>
                  <a:lnTo>
                    <a:pt x="24" y="8"/>
                  </a:lnTo>
                  <a:lnTo>
                    <a:pt x="28" y="7"/>
                  </a:lnTo>
                  <a:lnTo>
                    <a:pt x="27" y="0"/>
                  </a:lnTo>
                  <a:lnTo>
                    <a:pt x="23" y="1"/>
                  </a:lnTo>
                  <a:lnTo>
                    <a:pt x="19" y="1"/>
                  </a:lnTo>
                  <a:lnTo>
                    <a:pt x="16" y="2"/>
                  </a:lnTo>
                  <a:lnTo>
                    <a:pt x="12" y="3"/>
                  </a:lnTo>
                  <a:lnTo>
                    <a:pt x="9" y="4"/>
                  </a:lnTo>
                  <a:lnTo>
                    <a:pt x="5" y="6"/>
                  </a:lnTo>
                  <a:lnTo>
                    <a:pt x="2" y="8"/>
                  </a:lnTo>
                  <a:lnTo>
                    <a:pt x="0" y="9"/>
                  </a:lnTo>
                  <a:lnTo>
                    <a:pt x="7" y="16"/>
                  </a:lnTo>
                </a:path>
              </a:pathLst>
            </a:custGeom>
            <a:solidFill>
              <a:srgbClr val="4F4F4F"/>
            </a:solidFill>
            <a:ln w="12700" cap="rnd">
              <a:noFill/>
              <a:round/>
              <a:headEnd/>
              <a:tailEnd/>
            </a:ln>
          </p:spPr>
          <p:txBody>
            <a:bodyPr/>
            <a:lstStyle/>
            <a:p>
              <a:endParaRPr lang="en-US" dirty="0"/>
            </a:p>
          </p:txBody>
        </p:sp>
        <p:sp>
          <p:nvSpPr>
            <p:cNvPr id="48428" name="Freeform 327"/>
            <p:cNvSpPr>
              <a:spLocks/>
            </p:cNvSpPr>
            <p:nvPr/>
          </p:nvSpPr>
          <p:spPr bwMode="auto">
            <a:xfrm>
              <a:off x="1111" y="2425"/>
              <a:ext cx="45" cy="72"/>
            </a:xfrm>
            <a:custGeom>
              <a:avLst/>
              <a:gdLst>
                <a:gd name="T0" fmla="*/ 11 w 45"/>
                <a:gd name="T1" fmla="*/ 69 h 72"/>
                <a:gd name="T2" fmla="*/ 10 w 45"/>
                <a:gd name="T3" fmla="*/ 58 h 72"/>
                <a:gd name="T4" fmla="*/ 11 w 45"/>
                <a:gd name="T5" fmla="*/ 49 h 72"/>
                <a:gd name="T6" fmla="*/ 12 w 45"/>
                <a:gd name="T7" fmla="*/ 42 h 72"/>
                <a:gd name="T8" fmla="*/ 16 w 45"/>
                <a:gd name="T9" fmla="*/ 37 h 72"/>
                <a:gd name="T10" fmla="*/ 20 w 45"/>
                <a:gd name="T11" fmla="*/ 31 h 72"/>
                <a:gd name="T12" fmla="*/ 26 w 45"/>
                <a:gd name="T13" fmla="*/ 24 h 72"/>
                <a:gd name="T14" fmla="*/ 34 w 45"/>
                <a:gd name="T15" fmla="*/ 17 h 72"/>
                <a:gd name="T16" fmla="*/ 44 w 45"/>
                <a:gd name="T17" fmla="*/ 7 h 72"/>
                <a:gd name="T18" fmla="*/ 37 w 45"/>
                <a:gd name="T19" fmla="*/ 0 h 72"/>
                <a:gd name="T20" fmla="*/ 27 w 45"/>
                <a:gd name="T21" fmla="*/ 10 h 72"/>
                <a:gd name="T22" fmla="*/ 19 w 45"/>
                <a:gd name="T23" fmla="*/ 18 h 72"/>
                <a:gd name="T24" fmla="*/ 13 w 45"/>
                <a:gd name="T25" fmla="*/ 24 h 72"/>
                <a:gd name="T26" fmla="*/ 7 w 45"/>
                <a:gd name="T27" fmla="*/ 31 h 72"/>
                <a:gd name="T28" fmla="*/ 3 w 45"/>
                <a:gd name="T29" fmla="*/ 40 h 72"/>
                <a:gd name="T30" fmla="*/ 1 w 45"/>
                <a:gd name="T31" fmla="*/ 47 h 72"/>
                <a:gd name="T32" fmla="*/ 0 w 45"/>
                <a:gd name="T33" fmla="*/ 58 h 72"/>
                <a:gd name="T34" fmla="*/ 1 w 45"/>
                <a:gd name="T35" fmla="*/ 71 h 72"/>
                <a:gd name="T36" fmla="*/ 11 w 45"/>
                <a:gd name="T37" fmla="*/ 69 h 7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
                <a:gd name="T58" fmla="*/ 0 h 72"/>
                <a:gd name="T59" fmla="*/ 45 w 45"/>
                <a:gd name="T60" fmla="*/ 72 h 7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 h="72">
                  <a:moveTo>
                    <a:pt x="11" y="69"/>
                  </a:moveTo>
                  <a:lnTo>
                    <a:pt x="10" y="58"/>
                  </a:lnTo>
                  <a:lnTo>
                    <a:pt x="11" y="49"/>
                  </a:lnTo>
                  <a:lnTo>
                    <a:pt x="12" y="42"/>
                  </a:lnTo>
                  <a:lnTo>
                    <a:pt x="16" y="37"/>
                  </a:lnTo>
                  <a:lnTo>
                    <a:pt x="20" y="31"/>
                  </a:lnTo>
                  <a:lnTo>
                    <a:pt x="26" y="24"/>
                  </a:lnTo>
                  <a:lnTo>
                    <a:pt x="34" y="17"/>
                  </a:lnTo>
                  <a:lnTo>
                    <a:pt x="44" y="7"/>
                  </a:lnTo>
                  <a:lnTo>
                    <a:pt x="37" y="0"/>
                  </a:lnTo>
                  <a:lnTo>
                    <a:pt x="27" y="10"/>
                  </a:lnTo>
                  <a:lnTo>
                    <a:pt x="19" y="18"/>
                  </a:lnTo>
                  <a:lnTo>
                    <a:pt x="13" y="24"/>
                  </a:lnTo>
                  <a:lnTo>
                    <a:pt x="7" y="31"/>
                  </a:lnTo>
                  <a:lnTo>
                    <a:pt x="3" y="40"/>
                  </a:lnTo>
                  <a:lnTo>
                    <a:pt x="1" y="47"/>
                  </a:lnTo>
                  <a:lnTo>
                    <a:pt x="0" y="58"/>
                  </a:lnTo>
                  <a:lnTo>
                    <a:pt x="1" y="71"/>
                  </a:lnTo>
                  <a:lnTo>
                    <a:pt x="11" y="69"/>
                  </a:lnTo>
                </a:path>
              </a:pathLst>
            </a:custGeom>
            <a:solidFill>
              <a:srgbClr val="4F4F4F"/>
            </a:solidFill>
            <a:ln w="12700" cap="rnd">
              <a:noFill/>
              <a:round/>
              <a:headEnd/>
              <a:tailEnd/>
            </a:ln>
          </p:spPr>
          <p:txBody>
            <a:bodyPr/>
            <a:lstStyle/>
            <a:p>
              <a:endParaRPr lang="en-US" dirty="0"/>
            </a:p>
          </p:txBody>
        </p:sp>
        <p:sp>
          <p:nvSpPr>
            <p:cNvPr id="48429" name="Freeform 328"/>
            <p:cNvSpPr>
              <a:spLocks/>
            </p:cNvSpPr>
            <p:nvPr/>
          </p:nvSpPr>
          <p:spPr bwMode="auto">
            <a:xfrm>
              <a:off x="1112" y="2500"/>
              <a:ext cx="24" cy="17"/>
            </a:xfrm>
            <a:custGeom>
              <a:avLst/>
              <a:gdLst>
                <a:gd name="T0" fmla="*/ 23 w 24"/>
                <a:gd name="T1" fmla="*/ 8 h 17"/>
                <a:gd name="T2" fmla="*/ 17 w 24"/>
                <a:gd name="T3" fmla="*/ 4 h 17"/>
                <a:gd name="T4" fmla="*/ 13 w 24"/>
                <a:gd name="T5" fmla="*/ 1 h 17"/>
                <a:gd name="T6" fmla="*/ 9 w 24"/>
                <a:gd name="T7" fmla="*/ 1 h 17"/>
                <a:gd name="T8" fmla="*/ 9 w 24"/>
                <a:gd name="T9" fmla="*/ 0 h 17"/>
                <a:gd name="T10" fmla="*/ 0 w 24"/>
                <a:gd name="T11" fmla="*/ 1 h 17"/>
                <a:gd name="T12" fmla="*/ 3 w 24"/>
                <a:gd name="T13" fmla="*/ 8 h 17"/>
                <a:gd name="T14" fmla="*/ 9 w 24"/>
                <a:gd name="T15" fmla="*/ 12 h 17"/>
                <a:gd name="T16" fmla="*/ 13 w 24"/>
                <a:gd name="T17" fmla="*/ 14 h 17"/>
                <a:gd name="T18" fmla="*/ 17 w 24"/>
                <a:gd name="T19" fmla="*/ 16 h 17"/>
                <a:gd name="T20" fmla="*/ 23 w 24"/>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7"/>
                <a:gd name="T35" fmla="*/ 24 w 24"/>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7">
                  <a:moveTo>
                    <a:pt x="23" y="8"/>
                  </a:moveTo>
                  <a:lnTo>
                    <a:pt x="17" y="4"/>
                  </a:lnTo>
                  <a:lnTo>
                    <a:pt x="13" y="1"/>
                  </a:lnTo>
                  <a:lnTo>
                    <a:pt x="9" y="1"/>
                  </a:lnTo>
                  <a:lnTo>
                    <a:pt x="9" y="0"/>
                  </a:lnTo>
                  <a:lnTo>
                    <a:pt x="0" y="1"/>
                  </a:lnTo>
                  <a:lnTo>
                    <a:pt x="3" y="8"/>
                  </a:lnTo>
                  <a:lnTo>
                    <a:pt x="9" y="12"/>
                  </a:lnTo>
                  <a:lnTo>
                    <a:pt x="13" y="14"/>
                  </a:lnTo>
                  <a:lnTo>
                    <a:pt x="17" y="16"/>
                  </a:lnTo>
                  <a:lnTo>
                    <a:pt x="23" y="8"/>
                  </a:lnTo>
                </a:path>
              </a:pathLst>
            </a:custGeom>
            <a:solidFill>
              <a:srgbClr val="4F4F4F"/>
            </a:solidFill>
            <a:ln w="12700" cap="rnd">
              <a:noFill/>
              <a:round/>
              <a:headEnd/>
              <a:tailEnd/>
            </a:ln>
          </p:spPr>
          <p:txBody>
            <a:bodyPr/>
            <a:lstStyle/>
            <a:p>
              <a:endParaRPr lang="en-US" dirty="0"/>
            </a:p>
          </p:txBody>
        </p:sp>
        <p:sp>
          <p:nvSpPr>
            <p:cNvPr id="48430" name="Freeform 329"/>
            <p:cNvSpPr>
              <a:spLocks/>
            </p:cNvSpPr>
            <p:nvPr/>
          </p:nvSpPr>
          <p:spPr bwMode="auto">
            <a:xfrm>
              <a:off x="1133" y="2508"/>
              <a:ext cx="35" cy="24"/>
            </a:xfrm>
            <a:custGeom>
              <a:avLst/>
              <a:gdLst>
                <a:gd name="T0" fmla="*/ 34 w 35"/>
                <a:gd name="T1" fmla="*/ 15 h 24"/>
                <a:gd name="T2" fmla="*/ 31 w 35"/>
                <a:gd name="T3" fmla="*/ 14 h 24"/>
                <a:gd name="T4" fmla="*/ 27 w 35"/>
                <a:gd name="T5" fmla="*/ 13 h 24"/>
                <a:gd name="T6" fmla="*/ 23 w 35"/>
                <a:gd name="T7" fmla="*/ 11 h 24"/>
                <a:gd name="T8" fmla="*/ 20 w 35"/>
                <a:gd name="T9" fmla="*/ 10 h 24"/>
                <a:gd name="T10" fmla="*/ 17 w 35"/>
                <a:gd name="T11" fmla="*/ 7 h 24"/>
                <a:gd name="T12" fmla="*/ 14 w 35"/>
                <a:gd name="T13" fmla="*/ 6 h 24"/>
                <a:gd name="T14" fmla="*/ 10 w 35"/>
                <a:gd name="T15" fmla="*/ 2 h 24"/>
                <a:gd name="T16" fmla="*/ 7 w 35"/>
                <a:gd name="T17" fmla="*/ 0 h 24"/>
                <a:gd name="T18" fmla="*/ 0 w 35"/>
                <a:gd name="T19" fmla="*/ 6 h 24"/>
                <a:gd name="T20" fmla="*/ 3 w 35"/>
                <a:gd name="T21" fmla="*/ 9 h 24"/>
                <a:gd name="T22" fmla="*/ 8 w 35"/>
                <a:gd name="T23" fmla="*/ 12 h 24"/>
                <a:gd name="T24" fmla="*/ 11 w 35"/>
                <a:gd name="T25" fmla="*/ 13 h 24"/>
                <a:gd name="T26" fmla="*/ 14 w 35"/>
                <a:gd name="T27" fmla="*/ 16 h 24"/>
                <a:gd name="T28" fmla="*/ 19 w 35"/>
                <a:gd name="T29" fmla="*/ 18 h 24"/>
                <a:gd name="T30" fmla="*/ 23 w 35"/>
                <a:gd name="T31" fmla="*/ 20 h 24"/>
                <a:gd name="T32" fmla="*/ 26 w 35"/>
                <a:gd name="T33" fmla="*/ 21 h 24"/>
                <a:gd name="T34" fmla="*/ 31 w 35"/>
                <a:gd name="T35" fmla="*/ 23 h 24"/>
                <a:gd name="T36" fmla="*/ 34 w 35"/>
                <a:gd name="T37" fmla="*/ 15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24"/>
                <a:gd name="T59" fmla="*/ 35 w 35"/>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24">
                  <a:moveTo>
                    <a:pt x="34" y="15"/>
                  </a:moveTo>
                  <a:lnTo>
                    <a:pt x="31" y="14"/>
                  </a:lnTo>
                  <a:lnTo>
                    <a:pt x="27" y="13"/>
                  </a:lnTo>
                  <a:lnTo>
                    <a:pt x="23" y="11"/>
                  </a:lnTo>
                  <a:lnTo>
                    <a:pt x="20" y="10"/>
                  </a:lnTo>
                  <a:lnTo>
                    <a:pt x="17" y="7"/>
                  </a:lnTo>
                  <a:lnTo>
                    <a:pt x="14" y="6"/>
                  </a:lnTo>
                  <a:lnTo>
                    <a:pt x="10" y="2"/>
                  </a:lnTo>
                  <a:lnTo>
                    <a:pt x="7" y="0"/>
                  </a:lnTo>
                  <a:lnTo>
                    <a:pt x="0" y="6"/>
                  </a:lnTo>
                  <a:lnTo>
                    <a:pt x="3" y="9"/>
                  </a:lnTo>
                  <a:lnTo>
                    <a:pt x="8" y="12"/>
                  </a:lnTo>
                  <a:lnTo>
                    <a:pt x="11" y="13"/>
                  </a:lnTo>
                  <a:lnTo>
                    <a:pt x="14" y="16"/>
                  </a:lnTo>
                  <a:lnTo>
                    <a:pt x="19" y="18"/>
                  </a:lnTo>
                  <a:lnTo>
                    <a:pt x="23" y="20"/>
                  </a:lnTo>
                  <a:lnTo>
                    <a:pt x="26" y="21"/>
                  </a:lnTo>
                  <a:lnTo>
                    <a:pt x="31" y="23"/>
                  </a:lnTo>
                  <a:lnTo>
                    <a:pt x="34" y="15"/>
                  </a:lnTo>
                </a:path>
              </a:pathLst>
            </a:custGeom>
            <a:solidFill>
              <a:srgbClr val="4F4F4F"/>
            </a:solidFill>
            <a:ln w="12700" cap="rnd">
              <a:noFill/>
              <a:round/>
              <a:headEnd/>
              <a:tailEnd/>
            </a:ln>
          </p:spPr>
          <p:txBody>
            <a:bodyPr/>
            <a:lstStyle/>
            <a:p>
              <a:endParaRPr lang="en-US" dirty="0"/>
            </a:p>
          </p:txBody>
        </p:sp>
        <p:sp>
          <p:nvSpPr>
            <p:cNvPr id="48431" name="Freeform 330"/>
            <p:cNvSpPr>
              <a:spLocks/>
            </p:cNvSpPr>
            <p:nvPr/>
          </p:nvSpPr>
          <p:spPr bwMode="auto">
            <a:xfrm>
              <a:off x="1169" y="2527"/>
              <a:ext cx="91" cy="17"/>
            </a:xfrm>
            <a:custGeom>
              <a:avLst/>
              <a:gdLst>
                <a:gd name="T0" fmla="*/ 90 w 91"/>
                <a:gd name="T1" fmla="*/ 9 h 17"/>
                <a:gd name="T2" fmla="*/ 85 w 91"/>
                <a:gd name="T3" fmla="*/ 4 h 17"/>
                <a:gd name="T4" fmla="*/ 74 w 91"/>
                <a:gd name="T5" fmla="*/ 4 h 17"/>
                <a:gd name="T6" fmla="*/ 65 w 91"/>
                <a:gd name="T7" fmla="*/ 4 h 17"/>
                <a:gd name="T8" fmla="*/ 54 w 91"/>
                <a:gd name="T9" fmla="*/ 4 h 17"/>
                <a:gd name="T10" fmla="*/ 43 w 91"/>
                <a:gd name="T11" fmla="*/ 4 h 17"/>
                <a:gd name="T12" fmla="*/ 33 w 91"/>
                <a:gd name="T13" fmla="*/ 4 h 17"/>
                <a:gd name="T14" fmla="*/ 23 w 91"/>
                <a:gd name="T15" fmla="*/ 4 h 17"/>
                <a:gd name="T16" fmla="*/ 13 w 91"/>
                <a:gd name="T17" fmla="*/ 1 h 17"/>
                <a:gd name="T18" fmla="*/ 4 w 91"/>
                <a:gd name="T19" fmla="*/ 0 h 17"/>
                <a:gd name="T20" fmla="*/ 0 w 91"/>
                <a:gd name="T21" fmla="*/ 9 h 17"/>
                <a:gd name="T22" fmla="*/ 12 w 91"/>
                <a:gd name="T23" fmla="*/ 12 h 17"/>
                <a:gd name="T24" fmla="*/ 22 w 91"/>
                <a:gd name="T25" fmla="*/ 14 h 17"/>
                <a:gd name="T26" fmla="*/ 33 w 91"/>
                <a:gd name="T27" fmla="*/ 14 h 17"/>
                <a:gd name="T28" fmla="*/ 43 w 91"/>
                <a:gd name="T29" fmla="*/ 14 h 17"/>
                <a:gd name="T30" fmla="*/ 54 w 91"/>
                <a:gd name="T31" fmla="*/ 14 h 17"/>
                <a:gd name="T32" fmla="*/ 65 w 91"/>
                <a:gd name="T33" fmla="*/ 14 h 17"/>
                <a:gd name="T34" fmla="*/ 74 w 91"/>
                <a:gd name="T35" fmla="*/ 14 h 17"/>
                <a:gd name="T36" fmla="*/ 84 w 91"/>
                <a:gd name="T37" fmla="*/ 16 h 17"/>
                <a:gd name="T38" fmla="*/ 80 w 91"/>
                <a:gd name="T39" fmla="*/ 12 h 17"/>
                <a:gd name="T40" fmla="*/ 90 w 91"/>
                <a:gd name="T41" fmla="*/ 9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1"/>
                <a:gd name="T64" fmla="*/ 0 h 17"/>
                <a:gd name="T65" fmla="*/ 91 w 9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1" h="17">
                  <a:moveTo>
                    <a:pt x="90" y="9"/>
                  </a:moveTo>
                  <a:lnTo>
                    <a:pt x="85" y="4"/>
                  </a:lnTo>
                  <a:lnTo>
                    <a:pt x="74" y="4"/>
                  </a:lnTo>
                  <a:lnTo>
                    <a:pt x="65" y="4"/>
                  </a:lnTo>
                  <a:lnTo>
                    <a:pt x="54" y="4"/>
                  </a:lnTo>
                  <a:lnTo>
                    <a:pt x="43" y="4"/>
                  </a:lnTo>
                  <a:lnTo>
                    <a:pt x="33" y="4"/>
                  </a:lnTo>
                  <a:lnTo>
                    <a:pt x="23" y="4"/>
                  </a:lnTo>
                  <a:lnTo>
                    <a:pt x="13" y="1"/>
                  </a:lnTo>
                  <a:lnTo>
                    <a:pt x="4" y="0"/>
                  </a:lnTo>
                  <a:lnTo>
                    <a:pt x="0" y="9"/>
                  </a:lnTo>
                  <a:lnTo>
                    <a:pt x="12" y="12"/>
                  </a:lnTo>
                  <a:lnTo>
                    <a:pt x="22" y="14"/>
                  </a:lnTo>
                  <a:lnTo>
                    <a:pt x="33" y="14"/>
                  </a:lnTo>
                  <a:lnTo>
                    <a:pt x="43" y="14"/>
                  </a:lnTo>
                  <a:lnTo>
                    <a:pt x="54" y="14"/>
                  </a:lnTo>
                  <a:lnTo>
                    <a:pt x="65" y="14"/>
                  </a:lnTo>
                  <a:lnTo>
                    <a:pt x="74" y="14"/>
                  </a:lnTo>
                  <a:lnTo>
                    <a:pt x="84" y="16"/>
                  </a:lnTo>
                  <a:lnTo>
                    <a:pt x="80" y="12"/>
                  </a:lnTo>
                  <a:lnTo>
                    <a:pt x="90" y="9"/>
                  </a:lnTo>
                </a:path>
              </a:pathLst>
            </a:custGeom>
            <a:solidFill>
              <a:srgbClr val="4F4F4F"/>
            </a:solidFill>
            <a:ln w="12700" cap="rnd">
              <a:noFill/>
              <a:round/>
              <a:headEnd/>
              <a:tailEnd/>
            </a:ln>
          </p:spPr>
          <p:txBody>
            <a:bodyPr/>
            <a:lstStyle/>
            <a:p>
              <a:endParaRPr lang="en-US" dirty="0"/>
            </a:p>
          </p:txBody>
        </p:sp>
        <p:sp>
          <p:nvSpPr>
            <p:cNvPr id="48432" name="Freeform 331"/>
            <p:cNvSpPr>
              <a:spLocks/>
            </p:cNvSpPr>
            <p:nvPr/>
          </p:nvSpPr>
          <p:spPr bwMode="auto">
            <a:xfrm>
              <a:off x="1254" y="2536"/>
              <a:ext cx="40" cy="62"/>
            </a:xfrm>
            <a:custGeom>
              <a:avLst/>
              <a:gdLst>
                <a:gd name="T0" fmla="*/ 39 w 40"/>
                <a:gd name="T1" fmla="*/ 58 h 62"/>
                <a:gd name="T2" fmla="*/ 36 w 40"/>
                <a:gd name="T3" fmla="*/ 50 h 62"/>
                <a:gd name="T4" fmla="*/ 32 w 40"/>
                <a:gd name="T5" fmla="*/ 43 h 62"/>
                <a:gd name="T6" fmla="*/ 29 w 40"/>
                <a:gd name="T7" fmla="*/ 36 h 62"/>
                <a:gd name="T8" fmla="*/ 24 w 40"/>
                <a:gd name="T9" fmla="*/ 28 h 62"/>
                <a:gd name="T10" fmla="*/ 20 w 40"/>
                <a:gd name="T11" fmla="*/ 21 h 62"/>
                <a:gd name="T12" fmla="*/ 16 w 40"/>
                <a:gd name="T13" fmla="*/ 14 h 62"/>
                <a:gd name="T14" fmla="*/ 12 w 40"/>
                <a:gd name="T15" fmla="*/ 6 h 62"/>
                <a:gd name="T16" fmla="*/ 10 w 40"/>
                <a:gd name="T17" fmla="*/ 0 h 62"/>
                <a:gd name="T18" fmla="*/ 0 w 40"/>
                <a:gd name="T19" fmla="*/ 3 h 62"/>
                <a:gd name="T20" fmla="*/ 4 w 40"/>
                <a:gd name="T21" fmla="*/ 11 h 62"/>
                <a:gd name="T22" fmla="*/ 8 w 40"/>
                <a:gd name="T23" fmla="*/ 18 h 62"/>
                <a:gd name="T24" fmla="*/ 12 w 40"/>
                <a:gd name="T25" fmla="*/ 25 h 62"/>
                <a:gd name="T26" fmla="*/ 16 w 40"/>
                <a:gd name="T27" fmla="*/ 33 h 62"/>
                <a:gd name="T28" fmla="*/ 20 w 40"/>
                <a:gd name="T29" fmla="*/ 39 h 62"/>
                <a:gd name="T30" fmla="*/ 23 w 40"/>
                <a:gd name="T31" fmla="*/ 46 h 62"/>
                <a:gd name="T32" fmla="*/ 27 w 40"/>
                <a:gd name="T33" fmla="*/ 54 h 62"/>
                <a:gd name="T34" fmla="*/ 29 w 40"/>
                <a:gd name="T35" fmla="*/ 61 h 62"/>
                <a:gd name="T36" fmla="*/ 39 w 40"/>
                <a:gd name="T37" fmla="*/ 58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62"/>
                <a:gd name="T59" fmla="*/ 40 w 40"/>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62">
                  <a:moveTo>
                    <a:pt x="39" y="58"/>
                  </a:moveTo>
                  <a:lnTo>
                    <a:pt x="36" y="50"/>
                  </a:lnTo>
                  <a:lnTo>
                    <a:pt x="32" y="43"/>
                  </a:lnTo>
                  <a:lnTo>
                    <a:pt x="29" y="36"/>
                  </a:lnTo>
                  <a:lnTo>
                    <a:pt x="24" y="28"/>
                  </a:lnTo>
                  <a:lnTo>
                    <a:pt x="20" y="21"/>
                  </a:lnTo>
                  <a:lnTo>
                    <a:pt x="16" y="14"/>
                  </a:lnTo>
                  <a:lnTo>
                    <a:pt x="12" y="6"/>
                  </a:lnTo>
                  <a:lnTo>
                    <a:pt x="10" y="0"/>
                  </a:lnTo>
                  <a:lnTo>
                    <a:pt x="0" y="3"/>
                  </a:lnTo>
                  <a:lnTo>
                    <a:pt x="4" y="11"/>
                  </a:lnTo>
                  <a:lnTo>
                    <a:pt x="8" y="18"/>
                  </a:lnTo>
                  <a:lnTo>
                    <a:pt x="12" y="25"/>
                  </a:lnTo>
                  <a:lnTo>
                    <a:pt x="16" y="33"/>
                  </a:lnTo>
                  <a:lnTo>
                    <a:pt x="20" y="39"/>
                  </a:lnTo>
                  <a:lnTo>
                    <a:pt x="23" y="46"/>
                  </a:lnTo>
                  <a:lnTo>
                    <a:pt x="27" y="54"/>
                  </a:lnTo>
                  <a:lnTo>
                    <a:pt x="29" y="61"/>
                  </a:lnTo>
                  <a:lnTo>
                    <a:pt x="39" y="58"/>
                  </a:lnTo>
                </a:path>
              </a:pathLst>
            </a:custGeom>
            <a:solidFill>
              <a:srgbClr val="4F4F4F"/>
            </a:solidFill>
            <a:ln w="12700" cap="rnd">
              <a:noFill/>
              <a:round/>
              <a:headEnd/>
              <a:tailEnd/>
            </a:ln>
          </p:spPr>
          <p:txBody>
            <a:bodyPr/>
            <a:lstStyle/>
            <a:p>
              <a:endParaRPr lang="en-US" dirty="0"/>
            </a:p>
          </p:txBody>
        </p:sp>
        <p:sp>
          <p:nvSpPr>
            <p:cNvPr id="48433" name="Freeform 332"/>
            <p:cNvSpPr>
              <a:spLocks/>
            </p:cNvSpPr>
            <p:nvPr/>
          </p:nvSpPr>
          <p:spPr bwMode="auto">
            <a:xfrm>
              <a:off x="1288" y="2600"/>
              <a:ext cx="18" cy="25"/>
            </a:xfrm>
            <a:custGeom>
              <a:avLst/>
              <a:gdLst>
                <a:gd name="T0" fmla="*/ 17 w 18"/>
                <a:gd name="T1" fmla="*/ 16 h 25"/>
                <a:gd name="T2" fmla="*/ 16 w 18"/>
                <a:gd name="T3" fmla="*/ 15 h 25"/>
                <a:gd name="T4" fmla="*/ 15 w 18"/>
                <a:gd name="T5" fmla="*/ 14 h 25"/>
                <a:gd name="T6" fmla="*/ 13 w 18"/>
                <a:gd name="T7" fmla="*/ 14 h 25"/>
                <a:gd name="T8" fmla="*/ 12 w 18"/>
                <a:gd name="T9" fmla="*/ 12 h 25"/>
                <a:gd name="T10" fmla="*/ 11 w 18"/>
                <a:gd name="T11" fmla="*/ 10 h 25"/>
                <a:gd name="T12" fmla="*/ 10 w 18"/>
                <a:gd name="T13" fmla="*/ 8 h 25"/>
                <a:gd name="T14" fmla="*/ 10 w 18"/>
                <a:gd name="T15" fmla="*/ 5 h 25"/>
                <a:gd name="T16" fmla="*/ 9 w 18"/>
                <a:gd name="T17" fmla="*/ 3 h 25"/>
                <a:gd name="T18" fmla="*/ 8 w 18"/>
                <a:gd name="T19" fmla="*/ 0 h 25"/>
                <a:gd name="T20" fmla="*/ 0 w 18"/>
                <a:gd name="T21" fmla="*/ 2 h 25"/>
                <a:gd name="T22" fmla="*/ 0 w 18"/>
                <a:gd name="T23" fmla="*/ 5 h 25"/>
                <a:gd name="T24" fmla="*/ 1 w 18"/>
                <a:gd name="T25" fmla="*/ 7 h 25"/>
                <a:gd name="T26" fmla="*/ 2 w 18"/>
                <a:gd name="T27" fmla="*/ 10 h 25"/>
                <a:gd name="T28" fmla="*/ 4 w 18"/>
                <a:gd name="T29" fmla="*/ 14 h 25"/>
                <a:gd name="T30" fmla="*/ 5 w 18"/>
                <a:gd name="T31" fmla="*/ 17 h 25"/>
                <a:gd name="T32" fmla="*/ 7 w 18"/>
                <a:gd name="T33" fmla="*/ 19 h 25"/>
                <a:gd name="T34" fmla="*/ 10 w 18"/>
                <a:gd name="T35" fmla="*/ 22 h 25"/>
                <a:gd name="T36" fmla="*/ 14 w 18"/>
                <a:gd name="T37" fmla="*/ 24 h 25"/>
                <a:gd name="T38" fmla="*/ 13 w 18"/>
                <a:gd name="T39" fmla="*/ 23 h 25"/>
                <a:gd name="T40" fmla="*/ 17 w 18"/>
                <a:gd name="T41" fmla="*/ 16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25"/>
                <a:gd name="T65" fmla="*/ 18 w 18"/>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25">
                  <a:moveTo>
                    <a:pt x="17" y="16"/>
                  </a:moveTo>
                  <a:lnTo>
                    <a:pt x="16" y="15"/>
                  </a:lnTo>
                  <a:lnTo>
                    <a:pt x="15" y="14"/>
                  </a:lnTo>
                  <a:lnTo>
                    <a:pt x="13" y="14"/>
                  </a:lnTo>
                  <a:lnTo>
                    <a:pt x="12" y="12"/>
                  </a:lnTo>
                  <a:lnTo>
                    <a:pt x="11" y="10"/>
                  </a:lnTo>
                  <a:lnTo>
                    <a:pt x="10" y="8"/>
                  </a:lnTo>
                  <a:lnTo>
                    <a:pt x="10" y="5"/>
                  </a:lnTo>
                  <a:lnTo>
                    <a:pt x="9" y="3"/>
                  </a:lnTo>
                  <a:lnTo>
                    <a:pt x="8" y="0"/>
                  </a:lnTo>
                  <a:lnTo>
                    <a:pt x="0" y="2"/>
                  </a:lnTo>
                  <a:lnTo>
                    <a:pt x="0" y="5"/>
                  </a:lnTo>
                  <a:lnTo>
                    <a:pt x="1" y="7"/>
                  </a:lnTo>
                  <a:lnTo>
                    <a:pt x="2" y="10"/>
                  </a:lnTo>
                  <a:lnTo>
                    <a:pt x="4" y="14"/>
                  </a:lnTo>
                  <a:lnTo>
                    <a:pt x="5" y="17"/>
                  </a:lnTo>
                  <a:lnTo>
                    <a:pt x="7" y="19"/>
                  </a:lnTo>
                  <a:lnTo>
                    <a:pt x="10" y="22"/>
                  </a:lnTo>
                  <a:lnTo>
                    <a:pt x="14" y="24"/>
                  </a:lnTo>
                  <a:lnTo>
                    <a:pt x="13" y="23"/>
                  </a:lnTo>
                  <a:lnTo>
                    <a:pt x="17" y="16"/>
                  </a:lnTo>
                </a:path>
              </a:pathLst>
            </a:custGeom>
            <a:solidFill>
              <a:srgbClr val="4F4F4F"/>
            </a:solidFill>
            <a:ln w="12700" cap="rnd">
              <a:noFill/>
              <a:round/>
              <a:headEnd/>
              <a:tailEnd/>
            </a:ln>
          </p:spPr>
          <p:txBody>
            <a:bodyPr/>
            <a:lstStyle/>
            <a:p>
              <a:endParaRPr lang="en-US" dirty="0"/>
            </a:p>
          </p:txBody>
        </p:sp>
        <p:sp>
          <p:nvSpPr>
            <p:cNvPr id="48434" name="Freeform 333"/>
            <p:cNvSpPr>
              <a:spLocks/>
            </p:cNvSpPr>
            <p:nvPr/>
          </p:nvSpPr>
          <p:spPr bwMode="auto">
            <a:xfrm>
              <a:off x="1306" y="2618"/>
              <a:ext cx="17" cy="17"/>
            </a:xfrm>
            <a:custGeom>
              <a:avLst/>
              <a:gdLst>
                <a:gd name="T0" fmla="*/ 9 w 17"/>
                <a:gd name="T1" fmla="*/ 0 h 17"/>
                <a:gd name="T2" fmla="*/ 9 w 17"/>
                <a:gd name="T3" fmla="*/ 2 h 17"/>
                <a:gd name="T4" fmla="*/ 8 w 17"/>
                <a:gd name="T5" fmla="*/ 2 h 17"/>
                <a:gd name="T6" fmla="*/ 7 w 17"/>
                <a:gd name="T7" fmla="*/ 2 h 17"/>
                <a:gd name="T8" fmla="*/ 5 w 17"/>
                <a:gd name="T9" fmla="*/ 2 h 17"/>
                <a:gd name="T10" fmla="*/ 4 w 17"/>
                <a:gd name="T11" fmla="*/ 2 h 17"/>
                <a:gd name="T12" fmla="*/ 0 w 17"/>
                <a:gd name="T13" fmla="*/ 16 h 17"/>
                <a:gd name="T14" fmla="*/ 4 w 17"/>
                <a:gd name="T15" fmla="*/ 16 h 17"/>
                <a:gd name="T16" fmla="*/ 8 w 17"/>
                <a:gd name="T17" fmla="*/ 16 h 17"/>
                <a:gd name="T18" fmla="*/ 11 w 17"/>
                <a:gd name="T19" fmla="*/ 16 h 17"/>
                <a:gd name="T20" fmla="*/ 16 w 17"/>
                <a:gd name="T21" fmla="*/ 10 h 17"/>
                <a:gd name="T22" fmla="*/ 9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9" y="0"/>
                  </a:moveTo>
                  <a:lnTo>
                    <a:pt x="9" y="2"/>
                  </a:lnTo>
                  <a:lnTo>
                    <a:pt x="8" y="2"/>
                  </a:lnTo>
                  <a:lnTo>
                    <a:pt x="7" y="2"/>
                  </a:lnTo>
                  <a:lnTo>
                    <a:pt x="5" y="2"/>
                  </a:lnTo>
                  <a:lnTo>
                    <a:pt x="4" y="2"/>
                  </a:lnTo>
                  <a:lnTo>
                    <a:pt x="0" y="16"/>
                  </a:lnTo>
                  <a:lnTo>
                    <a:pt x="4" y="16"/>
                  </a:lnTo>
                  <a:lnTo>
                    <a:pt x="8" y="16"/>
                  </a:lnTo>
                  <a:lnTo>
                    <a:pt x="11" y="16"/>
                  </a:lnTo>
                  <a:lnTo>
                    <a:pt x="16" y="10"/>
                  </a:lnTo>
                  <a:lnTo>
                    <a:pt x="9" y="0"/>
                  </a:lnTo>
                </a:path>
              </a:pathLst>
            </a:custGeom>
            <a:solidFill>
              <a:srgbClr val="4F4F4F"/>
            </a:solidFill>
            <a:ln w="12700" cap="rnd">
              <a:noFill/>
              <a:round/>
              <a:headEnd/>
              <a:tailEnd/>
            </a:ln>
          </p:spPr>
          <p:txBody>
            <a:bodyPr/>
            <a:lstStyle/>
            <a:p>
              <a:endParaRPr lang="en-US" dirty="0"/>
            </a:p>
          </p:txBody>
        </p:sp>
        <p:sp>
          <p:nvSpPr>
            <p:cNvPr id="48435" name="Freeform 334"/>
            <p:cNvSpPr>
              <a:spLocks/>
            </p:cNvSpPr>
            <p:nvPr/>
          </p:nvSpPr>
          <p:spPr bwMode="auto">
            <a:xfrm>
              <a:off x="1319" y="2563"/>
              <a:ext cx="18" cy="58"/>
            </a:xfrm>
            <a:custGeom>
              <a:avLst/>
              <a:gdLst>
                <a:gd name="T0" fmla="*/ 6 w 18"/>
                <a:gd name="T1" fmla="*/ 3 h 58"/>
                <a:gd name="T2" fmla="*/ 7 w 18"/>
                <a:gd name="T3" fmla="*/ 8 h 58"/>
                <a:gd name="T4" fmla="*/ 8 w 18"/>
                <a:gd name="T5" fmla="*/ 15 h 58"/>
                <a:gd name="T6" fmla="*/ 9 w 18"/>
                <a:gd name="T7" fmla="*/ 21 h 58"/>
                <a:gd name="T8" fmla="*/ 8 w 18"/>
                <a:gd name="T9" fmla="*/ 28 h 58"/>
                <a:gd name="T10" fmla="*/ 7 w 18"/>
                <a:gd name="T11" fmla="*/ 34 h 58"/>
                <a:gd name="T12" fmla="*/ 6 w 18"/>
                <a:gd name="T13" fmla="*/ 39 h 58"/>
                <a:gd name="T14" fmla="*/ 3 w 18"/>
                <a:gd name="T15" fmla="*/ 45 h 58"/>
                <a:gd name="T16" fmla="*/ 0 w 18"/>
                <a:gd name="T17" fmla="*/ 50 h 58"/>
                <a:gd name="T18" fmla="*/ 6 w 18"/>
                <a:gd name="T19" fmla="*/ 57 h 58"/>
                <a:gd name="T20" fmla="*/ 10 w 18"/>
                <a:gd name="T21" fmla="*/ 51 h 58"/>
                <a:gd name="T22" fmla="*/ 13 w 18"/>
                <a:gd name="T23" fmla="*/ 43 h 58"/>
                <a:gd name="T24" fmla="*/ 16 w 18"/>
                <a:gd name="T25" fmla="*/ 37 h 58"/>
                <a:gd name="T26" fmla="*/ 16 w 18"/>
                <a:gd name="T27" fmla="*/ 29 h 58"/>
                <a:gd name="T28" fmla="*/ 17 w 18"/>
                <a:gd name="T29" fmla="*/ 21 h 58"/>
                <a:gd name="T30" fmla="*/ 16 w 18"/>
                <a:gd name="T31" fmla="*/ 14 h 58"/>
                <a:gd name="T32" fmla="*/ 16 w 18"/>
                <a:gd name="T33" fmla="*/ 7 h 58"/>
                <a:gd name="T34" fmla="*/ 14 w 18"/>
                <a:gd name="T35" fmla="*/ 0 h 58"/>
                <a:gd name="T36" fmla="*/ 6 w 18"/>
                <a:gd name="T37" fmla="*/ 3 h 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58"/>
                <a:gd name="T59" fmla="*/ 18 w 18"/>
                <a:gd name="T60" fmla="*/ 58 h 5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58">
                  <a:moveTo>
                    <a:pt x="6" y="3"/>
                  </a:moveTo>
                  <a:lnTo>
                    <a:pt x="7" y="8"/>
                  </a:lnTo>
                  <a:lnTo>
                    <a:pt x="8" y="15"/>
                  </a:lnTo>
                  <a:lnTo>
                    <a:pt x="9" y="21"/>
                  </a:lnTo>
                  <a:lnTo>
                    <a:pt x="8" y="28"/>
                  </a:lnTo>
                  <a:lnTo>
                    <a:pt x="7" y="34"/>
                  </a:lnTo>
                  <a:lnTo>
                    <a:pt x="6" y="39"/>
                  </a:lnTo>
                  <a:lnTo>
                    <a:pt x="3" y="45"/>
                  </a:lnTo>
                  <a:lnTo>
                    <a:pt x="0" y="50"/>
                  </a:lnTo>
                  <a:lnTo>
                    <a:pt x="6" y="57"/>
                  </a:lnTo>
                  <a:lnTo>
                    <a:pt x="10" y="51"/>
                  </a:lnTo>
                  <a:lnTo>
                    <a:pt x="13" y="43"/>
                  </a:lnTo>
                  <a:lnTo>
                    <a:pt x="16" y="37"/>
                  </a:lnTo>
                  <a:lnTo>
                    <a:pt x="16" y="29"/>
                  </a:lnTo>
                  <a:lnTo>
                    <a:pt x="17" y="21"/>
                  </a:lnTo>
                  <a:lnTo>
                    <a:pt x="16" y="14"/>
                  </a:lnTo>
                  <a:lnTo>
                    <a:pt x="16" y="7"/>
                  </a:lnTo>
                  <a:lnTo>
                    <a:pt x="14" y="0"/>
                  </a:lnTo>
                  <a:lnTo>
                    <a:pt x="6" y="3"/>
                  </a:lnTo>
                </a:path>
              </a:pathLst>
            </a:custGeom>
            <a:solidFill>
              <a:srgbClr val="4F4F4F"/>
            </a:solidFill>
            <a:ln w="12700" cap="rnd">
              <a:noFill/>
              <a:round/>
              <a:headEnd/>
              <a:tailEnd/>
            </a:ln>
          </p:spPr>
          <p:txBody>
            <a:bodyPr/>
            <a:lstStyle/>
            <a:p>
              <a:endParaRPr lang="en-US" dirty="0"/>
            </a:p>
          </p:txBody>
        </p:sp>
        <p:sp>
          <p:nvSpPr>
            <p:cNvPr id="48436" name="Freeform 335"/>
            <p:cNvSpPr>
              <a:spLocks/>
            </p:cNvSpPr>
            <p:nvPr/>
          </p:nvSpPr>
          <p:spPr bwMode="auto">
            <a:xfrm>
              <a:off x="1235" y="2475"/>
              <a:ext cx="98" cy="86"/>
            </a:xfrm>
            <a:custGeom>
              <a:avLst/>
              <a:gdLst>
                <a:gd name="T0" fmla="*/ 0 w 98"/>
                <a:gd name="T1" fmla="*/ 7 h 86"/>
                <a:gd name="T2" fmla="*/ 0 w 98"/>
                <a:gd name="T3" fmla="*/ 8 h 86"/>
                <a:gd name="T4" fmla="*/ 13 w 98"/>
                <a:gd name="T5" fmla="*/ 17 h 86"/>
                <a:gd name="T6" fmla="*/ 26 w 98"/>
                <a:gd name="T7" fmla="*/ 25 h 86"/>
                <a:gd name="T8" fmla="*/ 40 w 98"/>
                <a:gd name="T9" fmla="*/ 34 h 86"/>
                <a:gd name="T10" fmla="*/ 52 w 98"/>
                <a:gd name="T11" fmla="*/ 43 h 86"/>
                <a:gd name="T12" fmla="*/ 63 w 98"/>
                <a:gd name="T13" fmla="*/ 52 h 86"/>
                <a:gd name="T14" fmla="*/ 73 w 98"/>
                <a:gd name="T15" fmla="*/ 63 h 86"/>
                <a:gd name="T16" fmla="*/ 81 w 98"/>
                <a:gd name="T17" fmla="*/ 74 h 86"/>
                <a:gd name="T18" fmla="*/ 87 w 98"/>
                <a:gd name="T19" fmla="*/ 85 h 86"/>
                <a:gd name="T20" fmla="*/ 97 w 98"/>
                <a:gd name="T21" fmla="*/ 82 h 86"/>
                <a:gd name="T22" fmla="*/ 89 w 98"/>
                <a:gd name="T23" fmla="*/ 69 h 86"/>
                <a:gd name="T24" fmla="*/ 81 w 98"/>
                <a:gd name="T25" fmla="*/ 57 h 86"/>
                <a:gd name="T26" fmla="*/ 71 w 98"/>
                <a:gd name="T27" fmla="*/ 46 h 86"/>
                <a:gd name="T28" fmla="*/ 59 w 98"/>
                <a:gd name="T29" fmla="*/ 36 h 86"/>
                <a:gd name="T30" fmla="*/ 46 w 98"/>
                <a:gd name="T31" fmla="*/ 25 h 86"/>
                <a:gd name="T32" fmla="*/ 33 w 98"/>
                <a:gd name="T33" fmla="*/ 18 h 86"/>
                <a:gd name="T34" fmla="*/ 19 w 98"/>
                <a:gd name="T35" fmla="*/ 8 h 86"/>
                <a:gd name="T36" fmla="*/ 6 w 98"/>
                <a:gd name="T37" fmla="*/ 0 h 86"/>
                <a:gd name="T38" fmla="*/ 6 w 98"/>
                <a:gd name="T39" fmla="*/ 1 h 86"/>
                <a:gd name="T40" fmla="*/ 0 w 98"/>
                <a:gd name="T41" fmla="*/ 7 h 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8"/>
                <a:gd name="T64" fmla="*/ 0 h 86"/>
                <a:gd name="T65" fmla="*/ 98 w 98"/>
                <a:gd name="T66" fmla="*/ 86 h 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8" h="86">
                  <a:moveTo>
                    <a:pt x="0" y="7"/>
                  </a:moveTo>
                  <a:lnTo>
                    <a:pt x="0" y="8"/>
                  </a:lnTo>
                  <a:lnTo>
                    <a:pt x="13" y="17"/>
                  </a:lnTo>
                  <a:lnTo>
                    <a:pt x="26" y="25"/>
                  </a:lnTo>
                  <a:lnTo>
                    <a:pt x="40" y="34"/>
                  </a:lnTo>
                  <a:lnTo>
                    <a:pt x="52" y="43"/>
                  </a:lnTo>
                  <a:lnTo>
                    <a:pt x="63" y="52"/>
                  </a:lnTo>
                  <a:lnTo>
                    <a:pt x="73" y="63"/>
                  </a:lnTo>
                  <a:lnTo>
                    <a:pt x="81" y="74"/>
                  </a:lnTo>
                  <a:lnTo>
                    <a:pt x="87" y="85"/>
                  </a:lnTo>
                  <a:lnTo>
                    <a:pt x="97" y="82"/>
                  </a:lnTo>
                  <a:lnTo>
                    <a:pt x="89" y="69"/>
                  </a:lnTo>
                  <a:lnTo>
                    <a:pt x="81" y="57"/>
                  </a:lnTo>
                  <a:lnTo>
                    <a:pt x="71" y="46"/>
                  </a:lnTo>
                  <a:lnTo>
                    <a:pt x="59" y="36"/>
                  </a:lnTo>
                  <a:lnTo>
                    <a:pt x="46" y="25"/>
                  </a:lnTo>
                  <a:lnTo>
                    <a:pt x="33" y="18"/>
                  </a:lnTo>
                  <a:lnTo>
                    <a:pt x="19" y="8"/>
                  </a:lnTo>
                  <a:lnTo>
                    <a:pt x="6" y="0"/>
                  </a:lnTo>
                  <a:lnTo>
                    <a:pt x="6" y="1"/>
                  </a:lnTo>
                  <a:lnTo>
                    <a:pt x="0" y="7"/>
                  </a:lnTo>
                </a:path>
              </a:pathLst>
            </a:custGeom>
            <a:solidFill>
              <a:srgbClr val="4F4F4F"/>
            </a:solidFill>
            <a:ln w="12700" cap="rnd">
              <a:noFill/>
              <a:round/>
              <a:headEnd/>
              <a:tailEnd/>
            </a:ln>
          </p:spPr>
          <p:txBody>
            <a:bodyPr/>
            <a:lstStyle/>
            <a:p>
              <a:endParaRPr lang="en-US" dirty="0"/>
            </a:p>
          </p:txBody>
        </p:sp>
        <p:sp>
          <p:nvSpPr>
            <p:cNvPr id="48437" name="Freeform 336"/>
            <p:cNvSpPr>
              <a:spLocks/>
            </p:cNvSpPr>
            <p:nvPr/>
          </p:nvSpPr>
          <p:spPr bwMode="auto">
            <a:xfrm>
              <a:off x="1231" y="2464"/>
              <a:ext cx="17" cy="17"/>
            </a:xfrm>
            <a:custGeom>
              <a:avLst/>
              <a:gdLst>
                <a:gd name="T0" fmla="*/ 9 w 17"/>
                <a:gd name="T1" fmla="*/ 1 h 17"/>
                <a:gd name="T2" fmla="*/ 11 w 17"/>
                <a:gd name="T3" fmla="*/ 0 h 17"/>
                <a:gd name="T4" fmla="*/ 4 w 17"/>
                <a:gd name="T5" fmla="*/ 3 h 17"/>
                <a:gd name="T6" fmla="*/ 0 w 17"/>
                <a:gd name="T7" fmla="*/ 7 h 17"/>
                <a:gd name="T8" fmla="*/ 0 w 17"/>
                <a:gd name="T9" fmla="*/ 12 h 17"/>
                <a:gd name="T10" fmla="*/ 4 w 17"/>
                <a:gd name="T11" fmla="*/ 16 h 17"/>
                <a:gd name="T12" fmla="*/ 11 w 17"/>
                <a:gd name="T13" fmla="*/ 9 h 17"/>
                <a:gd name="T14" fmla="*/ 13 w 17"/>
                <a:gd name="T15" fmla="*/ 9 h 17"/>
                <a:gd name="T16" fmla="*/ 13 w 17"/>
                <a:gd name="T17" fmla="*/ 8 h 17"/>
                <a:gd name="T18" fmla="*/ 16 w 17"/>
                <a:gd name="T19" fmla="*/ 7 h 17"/>
                <a:gd name="T20" fmla="*/ 9 w 17"/>
                <a:gd name="T21" fmla="*/ 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9" y="1"/>
                  </a:moveTo>
                  <a:lnTo>
                    <a:pt x="11" y="0"/>
                  </a:lnTo>
                  <a:lnTo>
                    <a:pt x="4" y="3"/>
                  </a:lnTo>
                  <a:lnTo>
                    <a:pt x="0" y="7"/>
                  </a:lnTo>
                  <a:lnTo>
                    <a:pt x="0" y="12"/>
                  </a:lnTo>
                  <a:lnTo>
                    <a:pt x="4" y="16"/>
                  </a:lnTo>
                  <a:lnTo>
                    <a:pt x="11" y="9"/>
                  </a:lnTo>
                  <a:lnTo>
                    <a:pt x="13" y="9"/>
                  </a:lnTo>
                  <a:lnTo>
                    <a:pt x="13" y="8"/>
                  </a:lnTo>
                  <a:lnTo>
                    <a:pt x="16" y="7"/>
                  </a:lnTo>
                  <a:lnTo>
                    <a:pt x="9" y="1"/>
                  </a:lnTo>
                </a:path>
              </a:pathLst>
            </a:custGeom>
            <a:solidFill>
              <a:srgbClr val="4F4F4F"/>
            </a:solidFill>
            <a:ln w="12700" cap="rnd">
              <a:noFill/>
              <a:round/>
              <a:headEnd/>
              <a:tailEnd/>
            </a:ln>
          </p:spPr>
          <p:txBody>
            <a:bodyPr/>
            <a:lstStyle/>
            <a:p>
              <a:endParaRPr lang="en-US" dirty="0"/>
            </a:p>
          </p:txBody>
        </p:sp>
        <p:sp>
          <p:nvSpPr>
            <p:cNvPr id="48438" name="Freeform 337"/>
            <p:cNvSpPr>
              <a:spLocks/>
            </p:cNvSpPr>
            <p:nvPr/>
          </p:nvSpPr>
          <p:spPr bwMode="auto">
            <a:xfrm>
              <a:off x="1239" y="2462"/>
              <a:ext cx="35" cy="17"/>
            </a:xfrm>
            <a:custGeom>
              <a:avLst/>
              <a:gdLst>
                <a:gd name="T0" fmla="*/ 34 w 35"/>
                <a:gd name="T1" fmla="*/ 6 h 17"/>
                <a:gd name="T2" fmla="*/ 31 w 35"/>
                <a:gd name="T3" fmla="*/ 4 h 17"/>
                <a:gd name="T4" fmla="*/ 27 w 35"/>
                <a:gd name="T5" fmla="*/ 3 h 17"/>
                <a:gd name="T6" fmla="*/ 23 w 35"/>
                <a:gd name="T7" fmla="*/ 1 h 17"/>
                <a:gd name="T8" fmla="*/ 18 w 35"/>
                <a:gd name="T9" fmla="*/ 0 h 17"/>
                <a:gd name="T10" fmla="*/ 14 w 35"/>
                <a:gd name="T11" fmla="*/ 0 h 17"/>
                <a:gd name="T12" fmla="*/ 9 w 35"/>
                <a:gd name="T13" fmla="*/ 0 h 17"/>
                <a:gd name="T14" fmla="*/ 5 w 35"/>
                <a:gd name="T15" fmla="*/ 0 h 17"/>
                <a:gd name="T16" fmla="*/ 0 w 35"/>
                <a:gd name="T17" fmla="*/ 3 h 17"/>
                <a:gd name="T18" fmla="*/ 4 w 35"/>
                <a:gd name="T19" fmla="*/ 11 h 17"/>
                <a:gd name="T20" fmla="*/ 8 w 35"/>
                <a:gd name="T21" fmla="*/ 11 h 17"/>
                <a:gd name="T22" fmla="*/ 10 w 35"/>
                <a:gd name="T23" fmla="*/ 9 h 17"/>
                <a:gd name="T24" fmla="*/ 14 w 35"/>
                <a:gd name="T25" fmla="*/ 9 h 17"/>
                <a:gd name="T26" fmla="*/ 17 w 35"/>
                <a:gd name="T27" fmla="*/ 11 h 17"/>
                <a:gd name="T28" fmla="*/ 20 w 35"/>
                <a:gd name="T29" fmla="*/ 11 h 17"/>
                <a:gd name="T30" fmla="*/ 23 w 35"/>
                <a:gd name="T31" fmla="*/ 12 h 17"/>
                <a:gd name="T32" fmla="*/ 26 w 35"/>
                <a:gd name="T33" fmla="*/ 14 h 17"/>
                <a:gd name="T34" fmla="*/ 30 w 35"/>
                <a:gd name="T35" fmla="*/ 16 h 17"/>
                <a:gd name="T36" fmla="*/ 34 w 35"/>
                <a:gd name="T37" fmla="*/ 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17"/>
                <a:gd name="T59" fmla="*/ 35 w 35"/>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17">
                  <a:moveTo>
                    <a:pt x="34" y="6"/>
                  </a:moveTo>
                  <a:lnTo>
                    <a:pt x="31" y="4"/>
                  </a:lnTo>
                  <a:lnTo>
                    <a:pt x="27" y="3"/>
                  </a:lnTo>
                  <a:lnTo>
                    <a:pt x="23" y="1"/>
                  </a:lnTo>
                  <a:lnTo>
                    <a:pt x="18" y="0"/>
                  </a:lnTo>
                  <a:lnTo>
                    <a:pt x="14" y="0"/>
                  </a:lnTo>
                  <a:lnTo>
                    <a:pt x="9" y="0"/>
                  </a:lnTo>
                  <a:lnTo>
                    <a:pt x="5" y="0"/>
                  </a:lnTo>
                  <a:lnTo>
                    <a:pt x="0" y="3"/>
                  </a:lnTo>
                  <a:lnTo>
                    <a:pt x="4" y="11"/>
                  </a:lnTo>
                  <a:lnTo>
                    <a:pt x="8" y="11"/>
                  </a:lnTo>
                  <a:lnTo>
                    <a:pt x="10" y="9"/>
                  </a:lnTo>
                  <a:lnTo>
                    <a:pt x="14" y="9"/>
                  </a:lnTo>
                  <a:lnTo>
                    <a:pt x="17" y="11"/>
                  </a:lnTo>
                  <a:lnTo>
                    <a:pt x="20" y="11"/>
                  </a:lnTo>
                  <a:lnTo>
                    <a:pt x="23" y="12"/>
                  </a:lnTo>
                  <a:lnTo>
                    <a:pt x="26" y="14"/>
                  </a:lnTo>
                  <a:lnTo>
                    <a:pt x="30" y="16"/>
                  </a:lnTo>
                  <a:lnTo>
                    <a:pt x="34" y="6"/>
                  </a:lnTo>
                </a:path>
              </a:pathLst>
            </a:custGeom>
            <a:solidFill>
              <a:srgbClr val="4F4F4F"/>
            </a:solidFill>
            <a:ln w="12700" cap="rnd">
              <a:noFill/>
              <a:round/>
              <a:headEnd/>
              <a:tailEnd/>
            </a:ln>
          </p:spPr>
          <p:txBody>
            <a:bodyPr/>
            <a:lstStyle/>
            <a:p>
              <a:endParaRPr lang="en-US" dirty="0"/>
            </a:p>
          </p:txBody>
        </p:sp>
        <p:sp>
          <p:nvSpPr>
            <p:cNvPr id="48439" name="Freeform 338"/>
            <p:cNvSpPr>
              <a:spLocks/>
            </p:cNvSpPr>
            <p:nvPr/>
          </p:nvSpPr>
          <p:spPr bwMode="auto">
            <a:xfrm>
              <a:off x="1274" y="2469"/>
              <a:ext cx="26" cy="26"/>
            </a:xfrm>
            <a:custGeom>
              <a:avLst/>
              <a:gdLst>
                <a:gd name="T0" fmla="*/ 25 w 26"/>
                <a:gd name="T1" fmla="*/ 18 h 26"/>
                <a:gd name="T2" fmla="*/ 23 w 26"/>
                <a:gd name="T3" fmla="*/ 17 h 26"/>
                <a:gd name="T4" fmla="*/ 21 w 26"/>
                <a:gd name="T5" fmla="*/ 15 h 26"/>
                <a:gd name="T6" fmla="*/ 18 w 26"/>
                <a:gd name="T7" fmla="*/ 12 h 26"/>
                <a:gd name="T8" fmla="*/ 17 w 26"/>
                <a:gd name="T9" fmla="*/ 10 h 26"/>
                <a:gd name="T10" fmla="*/ 14 w 26"/>
                <a:gd name="T11" fmla="*/ 6 h 26"/>
                <a:gd name="T12" fmla="*/ 11 w 26"/>
                <a:gd name="T13" fmla="*/ 5 h 26"/>
                <a:gd name="T14" fmla="*/ 8 w 26"/>
                <a:gd name="T15" fmla="*/ 2 h 26"/>
                <a:gd name="T16" fmla="*/ 4 w 26"/>
                <a:gd name="T17" fmla="*/ 0 h 26"/>
                <a:gd name="T18" fmla="*/ 0 w 26"/>
                <a:gd name="T19" fmla="*/ 7 h 26"/>
                <a:gd name="T20" fmla="*/ 2 w 26"/>
                <a:gd name="T21" fmla="*/ 9 h 26"/>
                <a:gd name="T22" fmla="*/ 5 w 26"/>
                <a:gd name="T23" fmla="*/ 10 h 26"/>
                <a:gd name="T24" fmla="*/ 7 w 26"/>
                <a:gd name="T25" fmla="*/ 13 h 26"/>
                <a:gd name="T26" fmla="*/ 9 w 26"/>
                <a:gd name="T27" fmla="*/ 15 h 26"/>
                <a:gd name="T28" fmla="*/ 11 w 26"/>
                <a:gd name="T29" fmla="*/ 18 h 26"/>
                <a:gd name="T30" fmla="*/ 15 w 26"/>
                <a:gd name="T31" fmla="*/ 20 h 26"/>
                <a:gd name="T32" fmla="*/ 17 w 26"/>
                <a:gd name="T33" fmla="*/ 23 h 26"/>
                <a:gd name="T34" fmla="*/ 20 w 26"/>
                <a:gd name="T35" fmla="*/ 25 h 26"/>
                <a:gd name="T36" fmla="*/ 25 w 26"/>
                <a:gd name="T37" fmla="*/ 18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26"/>
                <a:gd name="T59" fmla="*/ 26 w 26"/>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26">
                  <a:moveTo>
                    <a:pt x="25" y="18"/>
                  </a:moveTo>
                  <a:lnTo>
                    <a:pt x="23" y="17"/>
                  </a:lnTo>
                  <a:lnTo>
                    <a:pt x="21" y="15"/>
                  </a:lnTo>
                  <a:lnTo>
                    <a:pt x="18" y="12"/>
                  </a:lnTo>
                  <a:lnTo>
                    <a:pt x="17" y="10"/>
                  </a:lnTo>
                  <a:lnTo>
                    <a:pt x="14" y="6"/>
                  </a:lnTo>
                  <a:lnTo>
                    <a:pt x="11" y="5"/>
                  </a:lnTo>
                  <a:lnTo>
                    <a:pt x="8" y="2"/>
                  </a:lnTo>
                  <a:lnTo>
                    <a:pt x="4" y="0"/>
                  </a:lnTo>
                  <a:lnTo>
                    <a:pt x="0" y="7"/>
                  </a:lnTo>
                  <a:lnTo>
                    <a:pt x="2" y="9"/>
                  </a:lnTo>
                  <a:lnTo>
                    <a:pt x="5" y="10"/>
                  </a:lnTo>
                  <a:lnTo>
                    <a:pt x="7" y="13"/>
                  </a:lnTo>
                  <a:lnTo>
                    <a:pt x="9" y="15"/>
                  </a:lnTo>
                  <a:lnTo>
                    <a:pt x="11" y="18"/>
                  </a:lnTo>
                  <a:lnTo>
                    <a:pt x="15" y="20"/>
                  </a:lnTo>
                  <a:lnTo>
                    <a:pt x="17" y="23"/>
                  </a:lnTo>
                  <a:lnTo>
                    <a:pt x="20" y="25"/>
                  </a:lnTo>
                  <a:lnTo>
                    <a:pt x="25" y="18"/>
                  </a:lnTo>
                </a:path>
              </a:pathLst>
            </a:custGeom>
            <a:solidFill>
              <a:srgbClr val="4F4F4F"/>
            </a:solidFill>
            <a:ln w="12700" cap="rnd">
              <a:noFill/>
              <a:round/>
              <a:headEnd/>
              <a:tailEnd/>
            </a:ln>
          </p:spPr>
          <p:txBody>
            <a:bodyPr/>
            <a:lstStyle/>
            <a:p>
              <a:endParaRPr lang="en-US" dirty="0"/>
            </a:p>
          </p:txBody>
        </p:sp>
        <p:sp>
          <p:nvSpPr>
            <p:cNvPr id="48440" name="Freeform 339"/>
            <p:cNvSpPr>
              <a:spLocks/>
            </p:cNvSpPr>
            <p:nvPr/>
          </p:nvSpPr>
          <p:spPr bwMode="auto">
            <a:xfrm>
              <a:off x="1299" y="2491"/>
              <a:ext cx="26" cy="17"/>
            </a:xfrm>
            <a:custGeom>
              <a:avLst/>
              <a:gdLst>
                <a:gd name="T0" fmla="*/ 24 w 26"/>
                <a:gd name="T1" fmla="*/ 12 h 17"/>
                <a:gd name="T2" fmla="*/ 25 w 26"/>
                <a:gd name="T3" fmla="*/ 12 h 17"/>
                <a:gd name="T4" fmla="*/ 21 w 26"/>
                <a:gd name="T5" fmla="*/ 7 h 17"/>
                <a:gd name="T6" fmla="*/ 15 w 26"/>
                <a:gd name="T7" fmla="*/ 4 h 17"/>
                <a:gd name="T8" fmla="*/ 10 w 26"/>
                <a:gd name="T9" fmla="*/ 2 h 17"/>
                <a:gd name="T10" fmla="*/ 5 w 26"/>
                <a:gd name="T11" fmla="*/ 0 h 17"/>
                <a:gd name="T12" fmla="*/ 0 w 26"/>
                <a:gd name="T13" fmla="*/ 6 h 17"/>
                <a:gd name="T14" fmla="*/ 6 w 26"/>
                <a:gd name="T15" fmla="*/ 9 h 17"/>
                <a:gd name="T16" fmla="*/ 11 w 26"/>
                <a:gd name="T17" fmla="*/ 11 h 17"/>
                <a:gd name="T18" fmla="*/ 15 w 26"/>
                <a:gd name="T19" fmla="*/ 12 h 17"/>
                <a:gd name="T20" fmla="*/ 16 w 26"/>
                <a:gd name="T21" fmla="*/ 14 h 17"/>
                <a:gd name="T22" fmla="*/ 17 w 26"/>
                <a:gd name="T23" fmla="*/ 16 h 17"/>
                <a:gd name="T24" fmla="*/ 24 w 26"/>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17"/>
                <a:gd name="T41" fmla="*/ 26 w 26"/>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17">
                  <a:moveTo>
                    <a:pt x="24" y="12"/>
                  </a:moveTo>
                  <a:lnTo>
                    <a:pt x="25" y="12"/>
                  </a:lnTo>
                  <a:lnTo>
                    <a:pt x="21" y="7"/>
                  </a:lnTo>
                  <a:lnTo>
                    <a:pt x="15" y="4"/>
                  </a:lnTo>
                  <a:lnTo>
                    <a:pt x="10" y="2"/>
                  </a:lnTo>
                  <a:lnTo>
                    <a:pt x="5" y="0"/>
                  </a:lnTo>
                  <a:lnTo>
                    <a:pt x="0" y="6"/>
                  </a:lnTo>
                  <a:lnTo>
                    <a:pt x="6" y="9"/>
                  </a:lnTo>
                  <a:lnTo>
                    <a:pt x="11" y="11"/>
                  </a:lnTo>
                  <a:lnTo>
                    <a:pt x="15" y="12"/>
                  </a:lnTo>
                  <a:lnTo>
                    <a:pt x="16" y="14"/>
                  </a:lnTo>
                  <a:lnTo>
                    <a:pt x="17" y="16"/>
                  </a:lnTo>
                  <a:lnTo>
                    <a:pt x="24" y="12"/>
                  </a:lnTo>
                </a:path>
              </a:pathLst>
            </a:custGeom>
            <a:solidFill>
              <a:srgbClr val="4F4F4F"/>
            </a:solidFill>
            <a:ln w="12700" cap="rnd">
              <a:noFill/>
              <a:round/>
              <a:headEnd/>
              <a:tailEnd/>
            </a:ln>
          </p:spPr>
          <p:txBody>
            <a:bodyPr/>
            <a:lstStyle/>
            <a:p>
              <a:endParaRPr lang="en-US" dirty="0"/>
            </a:p>
          </p:txBody>
        </p:sp>
        <p:sp>
          <p:nvSpPr>
            <p:cNvPr id="48441" name="Freeform 340"/>
            <p:cNvSpPr>
              <a:spLocks/>
            </p:cNvSpPr>
            <p:nvPr/>
          </p:nvSpPr>
          <p:spPr bwMode="auto">
            <a:xfrm>
              <a:off x="1320" y="2508"/>
              <a:ext cx="22" cy="20"/>
            </a:xfrm>
            <a:custGeom>
              <a:avLst/>
              <a:gdLst>
                <a:gd name="T0" fmla="*/ 21 w 22"/>
                <a:gd name="T1" fmla="*/ 12 h 20"/>
                <a:gd name="T2" fmla="*/ 16 w 22"/>
                <a:gd name="T3" fmla="*/ 9 h 20"/>
                <a:gd name="T4" fmla="*/ 13 w 22"/>
                <a:gd name="T5" fmla="*/ 7 h 20"/>
                <a:gd name="T6" fmla="*/ 10 w 22"/>
                <a:gd name="T7" fmla="*/ 4 h 20"/>
                <a:gd name="T8" fmla="*/ 7 w 22"/>
                <a:gd name="T9" fmla="*/ 0 h 20"/>
                <a:gd name="T10" fmla="*/ 0 w 22"/>
                <a:gd name="T11" fmla="*/ 3 h 20"/>
                <a:gd name="T12" fmla="*/ 2 w 22"/>
                <a:gd name="T13" fmla="*/ 8 h 20"/>
                <a:gd name="T14" fmla="*/ 7 w 22"/>
                <a:gd name="T15" fmla="*/ 13 h 20"/>
                <a:gd name="T16" fmla="*/ 12 w 22"/>
                <a:gd name="T17" fmla="*/ 16 h 20"/>
                <a:gd name="T18" fmla="*/ 16 w 22"/>
                <a:gd name="T19" fmla="*/ 19 h 20"/>
                <a:gd name="T20" fmla="*/ 21 w 22"/>
                <a:gd name="T21" fmla="*/ 12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20"/>
                <a:gd name="T35" fmla="*/ 22 w 22"/>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20">
                  <a:moveTo>
                    <a:pt x="21" y="12"/>
                  </a:moveTo>
                  <a:lnTo>
                    <a:pt x="16" y="9"/>
                  </a:lnTo>
                  <a:lnTo>
                    <a:pt x="13" y="7"/>
                  </a:lnTo>
                  <a:lnTo>
                    <a:pt x="10" y="4"/>
                  </a:lnTo>
                  <a:lnTo>
                    <a:pt x="7" y="0"/>
                  </a:lnTo>
                  <a:lnTo>
                    <a:pt x="0" y="3"/>
                  </a:lnTo>
                  <a:lnTo>
                    <a:pt x="2" y="8"/>
                  </a:lnTo>
                  <a:lnTo>
                    <a:pt x="7" y="13"/>
                  </a:lnTo>
                  <a:lnTo>
                    <a:pt x="12" y="16"/>
                  </a:lnTo>
                  <a:lnTo>
                    <a:pt x="16" y="19"/>
                  </a:lnTo>
                  <a:lnTo>
                    <a:pt x="21" y="12"/>
                  </a:lnTo>
                </a:path>
              </a:pathLst>
            </a:custGeom>
            <a:solidFill>
              <a:srgbClr val="4F4F4F"/>
            </a:solidFill>
            <a:ln w="12700" cap="rnd">
              <a:noFill/>
              <a:round/>
              <a:headEnd/>
              <a:tailEnd/>
            </a:ln>
          </p:spPr>
          <p:txBody>
            <a:bodyPr/>
            <a:lstStyle/>
            <a:p>
              <a:endParaRPr lang="en-US" dirty="0"/>
            </a:p>
          </p:txBody>
        </p:sp>
        <p:sp>
          <p:nvSpPr>
            <p:cNvPr id="48442" name="Freeform 341"/>
            <p:cNvSpPr>
              <a:spLocks/>
            </p:cNvSpPr>
            <p:nvPr/>
          </p:nvSpPr>
          <p:spPr bwMode="auto">
            <a:xfrm>
              <a:off x="1341" y="2524"/>
              <a:ext cx="18" cy="17"/>
            </a:xfrm>
            <a:custGeom>
              <a:avLst/>
              <a:gdLst>
                <a:gd name="T0" fmla="*/ 11 w 18"/>
                <a:gd name="T1" fmla="*/ 2 h 17"/>
                <a:gd name="T2" fmla="*/ 10 w 18"/>
                <a:gd name="T3" fmla="*/ 2 h 17"/>
                <a:gd name="T4" fmla="*/ 9 w 18"/>
                <a:gd name="T5" fmla="*/ 2 h 17"/>
                <a:gd name="T6" fmla="*/ 6 w 18"/>
                <a:gd name="T7" fmla="*/ 2 h 17"/>
                <a:gd name="T8" fmla="*/ 4 w 18"/>
                <a:gd name="T9" fmla="*/ 0 h 17"/>
                <a:gd name="T10" fmla="*/ 0 w 18"/>
                <a:gd name="T11" fmla="*/ 13 h 17"/>
                <a:gd name="T12" fmla="*/ 4 w 18"/>
                <a:gd name="T13" fmla="*/ 16 h 17"/>
                <a:gd name="T14" fmla="*/ 9 w 18"/>
                <a:gd name="T15" fmla="*/ 16 h 17"/>
                <a:gd name="T16" fmla="*/ 13 w 18"/>
                <a:gd name="T17" fmla="*/ 16 h 17"/>
                <a:gd name="T18" fmla="*/ 17 w 18"/>
                <a:gd name="T19" fmla="*/ 10 h 17"/>
                <a:gd name="T20" fmla="*/ 11 w 18"/>
                <a:gd name="T21" fmla="*/ 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1" y="2"/>
                  </a:moveTo>
                  <a:lnTo>
                    <a:pt x="10" y="2"/>
                  </a:lnTo>
                  <a:lnTo>
                    <a:pt x="9" y="2"/>
                  </a:lnTo>
                  <a:lnTo>
                    <a:pt x="6" y="2"/>
                  </a:lnTo>
                  <a:lnTo>
                    <a:pt x="4" y="0"/>
                  </a:lnTo>
                  <a:lnTo>
                    <a:pt x="0" y="13"/>
                  </a:lnTo>
                  <a:lnTo>
                    <a:pt x="4" y="16"/>
                  </a:lnTo>
                  <a:lnTo>
                    <a:pt x="9" y="16"/>
                  </a:lnTo>
                  <a:lnTo>
                    <a:pt x="13" y="16"/>
                  </a:lnTo>
                  <a:lnTo>
                    <a:pt x="17" y="10"/>
                  </a:lnTo>
                  <a:lnTo>
                    <a:pt x="11" y="2"/>
                  </a:lnTo>
                </a:path>
              </a:pathLst>
            </a:custGeom>
            <a:solidFill>
              <a:srgbClr val="4F4F4F"/>
            </a:solidFill>
            <a:ln w="12700" cap="rnd">
              <a:noFill/>
              <a:round/>
              <a:headEnd/>
              <a:tailEnd/>
            </a:ln>
          </p:spPr>
          <p:txBody>
            <a:bodyPr/>
            <a:lstStyle/>
            <a:p>
              <a:endParaRPr lang="en-US" dirty="0"/>
            </a:p>
          </p:txBody>
        </p:sp>
        <p:sp>
          <p:nvSpPr>
            <p:cNvPr id="48443" name="Freeform 342"/>
            <p:cNvSpPr>
              <a:spLocks/>
            </p:cNvSpPr>
            <p:nvPr/>
          </p:nvSpPr>
          <p:spPr bwMode="auto">
            <a:xfrm>
              <a:off x="1356" y="2461"/>
              <a:ext cx="45" cy="66"/>
            </a:xfrm>
            <a:custGeom>
              <a:avLst/>
              <a:gdLst>
                <a:gd name="T0" fmla="*/ 33 w 45"/>
                <a:gd name="T1" fmla="*/ 4 h 66"/>
                <a:gd name="T2" fmla="*/ 33 w 45"/>
                <a:gd name="T3" fmla="*/ 11 h 66"/>
                <a:gd name="T4" fmla="*/ 33 w 45"/>
                <a:gd name="T5" fmla="*/ 18 h 66"/>
                <a:gd name="T6" fmla="*/ 31 w 45"/>
                <a:gd name="T7" fmla="*/ 25 h 66"/>
                <a:gd name="T8" fmla="*/ 26 w 45"/>
                <a:gd name="T9" fmla="*/ 33 h 66"/>
                <a:gd name="T10" fmla="*/ 21 w 45"/>
                <a:gd name="T11" fmla="*/ 39 h 66"/>
                <a:gd name="T12" fmla="*/ 14 w 45"/>
                <a:gd name="T13" fmla="*/ 46 h 66"/>
                <a:gd name="T14" fmla="*/ 7 w 45"/>
                <a:gd name="T15" fmla="*/ 52 h 66"/>
                <a:gd name="T16" fmla="*/ 0 w 45"/>
                <a:gd name="T17" fmla="*/ 59 h 66"/>
                <a:gd name="T18" fmla="*/ 7 w 45"/>
                <a:gd name="T19" fmla="*/ 65 h 66"/>
                <a:gd name="T20" fmla="*/ 14 w 45"/>
                <a:gd name="T21" fmla="*/ 59 h 66"/>
                <a:gd name="T22" fmla="*/ 21 w 45"/>
                <a:gd name="T23" fmla="*/ 53 h 66"/>
                <a:gd name="T24" fmla="*/ 28 w 45"/>
                <a:gd name="T25" fmla="*/ 46 h 66"/>
                <a:gd name="T26" fmla="*/ 34 w 45"/>
                <a:gd name="T27" fmla="*/ 38 h 66"/>
                <a:gd name="T28" fmla="*/ 40 w 45"/>
                <a:gd name="T29" fmla="*/ 29 h 66"/>
                <a:gd name="T30" fmla="*/ 43 w 45"/>
                <a:gd name="T31" fmla="*/ 19 h 66"/>
                <a:gd name="T32" fmla="*/ 44 w 45"/>
                <a:gd name="T33" fmla="*/ 10 h 66"/>
                <a:gd name="T34" fmla="*/ 41 w 45"/>
                <a:gd name="T35" fmla="*/ 0 h 66"/>
                <a:gd name="T36" fmla="*/ 33 w 45"/>
                <a:gd name="T37" fmla="*/ 4 h 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
                <a:gd name="T58" fmla="*/ 0 h 66"/>
                <a:gd name="T59" fmla="*/ 45 w 45"/>
                <a:gd name="T60" fmla="*/ 66 h 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 h="66">
                  <a:moveTo>
                    <a:pt x="33" y="4"/>
                  </a:moveTo>
                  <a:lnTo>
                    <a:pt x="33" y="11"/>
                  </a:lnTo>
                  <a:lnTo>
                    <a:pt x="33" y="18"/>
                  </a:lnTo>
                  <a:lnTo>
                    <a:pt x="31" y="25"/>
                  </a:lnTo>
                  <a:lnTo>
                    <a:pt x="26" y="33"/>
                  </a:lnTo>
                  <a:lnTo>
                    <a:pt x="21" y="39"/>
                  </a:lnTo>
                  <a:lnTo>
                    <a:pt x="14" y="46"/>
                  </a:lnTo>
                  <a:lnTo>
                    <a:pt x="7" y="52"/>
                  </a:lnTo>
                  <a:lnTo>
                    <a:pt x="0" y="59"/>
                  </a:lnTo>
                  <a:lnTo>
                    <a:pt x="7" y="65"/>
                  </a:lnTo>
                  <a:lnTo>
                    <a:pt x="14" y="59"/>
                  </a:lnTo>
                  <a:lnTo>
                    <a:pt x="21" y="53"/>
                  </a:lnTo>
                  <a:lnTo>
                    <a:pt x="28" y="46"/>
                  </a:lnTo>
                  <a:lnTo>
                    <a:pt x="34" y="38"/>
                  </a:lnTo>
                  <a:lnTo>
                    <a:pt x="40" y="29"/>
                  </a:lnTo>
                  <a:lnTo>
                    <a:pt x="43" y="19"/>
                  </a:lnTo>
                  <a:lnTo>
                    <a:pt x="44" y="10"/>
                  </a:lnTo>
                  <a:lnTo>
                    <a:pt x="41" y="0"/>
                  </a:lnTo>
                  <a:lnTo>
                    <a:pt x="33" y="4"/>
                  </a:lnTo>
                </a:path>
              </a:pathLst>
            </a:custGeom>
            <a:solidFill>
              <a:srgbClr val="4F4F4F"/>
            </a:solidFill>
            <a:ln w="12700" cap="rnd">
              <a:noFill/>
              <a:round/>
              <a:headEnd/>
              <a:tailEnd/>
            </a:ln>
          </p:spPr>
          <p:txBody>
            <a:bodyPr/>
            <a:lstStyle/>
            <a:p>
              <a:endParaRPr lang="en-US" dirty="0"/>
            </a:p>
          </p:txBody>
        </p:sp>
        <p:sp>
          <p:nvSpPr>
            <p:cNvPr id="48444" name="Freeform 343"/>
            <p:cNvSpPr>
              <a:spLocks/>
            </p:cNvSpPr>
            <p:nvPr/>
          </p:nvSpPr>
          <p:spPr bwMode="auto">
            <a:xfrm>
              <a:off x="1374" y="2433"/>
              <a:ext cx="24" cy="27"/>
            </a:xfrm>
            <a:custGeom>
              <a:avLst/>
              <a:gdLst>
                <a:gd name="T0" fmla="*/ 0 w 24"/>
                <a:gd name="T1" fmla="*/ 2 h 27"/>
                <a:gd name="T2" fmla="*/ 0 w 24"/>
                <a:gd name="T3" fmla="*/ 6 h 27"/>
                <a:gd name="T4" fmla="*/ 3 w 24"/>
                <a:gd name="T5" fmla="*/ 9 h 27"/>
                <a:gd name="T6" fmla="*/ 5 w 24"/>
                <a:gd name="T7" fmla="*/ 11 h 27"/>
                <a:gd name="T8" fmla="*/ 6 w 24"/>
                <a:gd name="T9" fmla="*/ 15 h 27"/>
                <a:gd name="T10" fmla="*/ 10 w 24"/>
                <a:gd name="T11" fmla="*/ 18 h 27"/>
                <a:gd name="T12" fmla="*/ 11 w 24"/>
                <a:gd name="T13" fmla="*/ 21 h 27"/>
                <a:gd name="T14" fmla="*/ 13 w 24"/>
                <a:gd name="T15" fmla="*/ 24 h 27"/>
                <a:gd name="T16" fmla="*/ 15 w 24"/>
                <a:gd name="T17" fmla="*/ 26 h 27"/>
                <a:gd name="T18" fmla="*/ 23 w 24"/>
                <a:gd name="T19" fmla="*/ 23 h 27"/>
                <a:gd name="T20" fmla="*/ 21 w 24"/>
                <a:gd name="T21" fmla="*/ 19 h 27"/>
                <a:gd name="T22" fmla="*/ 19 w 24"/>
                <a:gd name="T23" fmla="*/ 16 h 27"/>
                <a:gd name="T24" fmla="*/ 17 w 24"/>
                <a:gd name="T25" fmla="*/ 13 h 27"/>
                <a:gd name="T26" fmla="*/ 14 w 24"/>
                <a:gd name="T27" fmla="*/ 10 h 27"/>
                <a:gd name="T28" fmla="*/ 13 w 24"/>
                <a:gd name="T29" fmla="*/ 7 h 27"/>
                <a:gd name="T30" fmla="*/ 10 w 24"/>
                <a:gd name="T31" fmla="*/ 5 h 27"/>
                <a:gd name="T32" fmla="*/ 10 w 24"/>
                <a:gd name="T33" fmla="*/ 2 h 27"/>
                <a:gd name="T34" fmla="*/ 9 w 24"/>
                <a:gd name="T35" fmla="*/ 0 h 27"/>
                <a:gd name="T36" fmla="*/ 0 w 24"/>
                <a:gd name="T37" fmla="*/ 2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7"/>
                <a:gd name="T59" fmla="*/ 24 w 24"/>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7">
                  <a:moveTo>
                    <a:pt x="0" y="2"/>
                  </a:moveTo>
                  <a:lnTo>
                    <a:pt x="0" y="6"/>
                  </a:lnTo>
                  <a:lnTo>
                    <a:pt x="3" y="9"/>
                  </a:lnTo>
                  <a:lnTo>
                    <a:pt x="5" y="11"/>
                  </a:lnTo>
                  <a:lnTo>
                    <a:pt x="6" y="15"/>
                  </a:lnTo>
                  <a:lnTo>
                    <a:pt x="10" y="18"/>
                  </a:lnTo>
                  <a:lnTo>
                    <a:pt x="11" y="21"/>
                  </a:lnTo>
                  <a:lnTo>
                    <a:pt x="13" y="24"/>
                  </a:lnTo>
                  <a:lnTo>
                    <a:pt x="15" y="26"/>
                  </a:lnTo>
                  <a:lnTo>
                    <a:pt x="23" y="23"/>
                  </a:lnTo>
                  <a:lnTo>
                    <a:pt x="21" y="19"/>
                  </a:lnTo>
                  <a:lnTo>
                    <a:pt x="19" y="16"/>
                  </a:lnTo>
                  <a:lnTo>
                    <a:pt x="17" y="13"/>
                  </a:lnTo>
                  <a:lnTo>
                    <a:pt x="14" y="10"/>
                  </a:lnTo>
                  <a:lnTo>
                    <a:pt x="13" y="7"/>
                  </a:lnTo>
                  <a:lnTo>
                    <a:pt x="10" y="5"/>
                  </a:lnTo>
                  <a:lnTo>
                    <a:pt x="10" y="2"/>
                  </a:lnTo>
                  <a:lnTo>
                    <a:pt x="9" y="0"/>
                  </a:lnTo>
                  <a:lnTo>
                    <a:pt x="0" y="2"/>
                  </a:lnTo>
                </a:path>
              </a:pathLst>
            </a:custGeom>
            <a:solidFill>
              <a:srgbClr val="4F4F4F"/>
            </a:solidFill>
            <a:ln w="12700" cap="rnd">
              <a:noFill/>
              <a:round/>
              <a:headEnd/>
              <a:tailEnd/>
            </a:ln>
          </p:spPr>
          <p:txBody>
            <a:bodyPr/>
            <a:lstStyle/>
            <a:p>
              <a:endParaRPr lang="en-US" dirty="0"/>
            </a:p>
          </p:txBody>
        </p:sp>
        <p:sp>
          <p:nvSpPr>
            <p:cNvPr id="48445" name="Freeform 344"/>
            <p:cNvSpPr>
              <a:spLocks/>
            </p:cNvSpPr>
            <p:nvPr/>
          </p:nvSpPr>
          <p:spPr bwMode="auto">
            <a:xfrm>
              <a:off x="1314" y="2376"/>
              <a:ext cx="66" cy="54"/>
            </a:xfrm>
            <a:custGeom>
              <a:avLst/>
              <a:gdLst>
                <a:gd name="T0" fmla="*/ 0 w 66"/>
                <a:gd name="T1" fmla="*/ 9 h 54"/>
                <a:gd name="T2" fmla="*/ 15 w 66"/>
                <a:gd name="T3" fmla="*/ 12 h 54"/>
                <a:gd name="T4" fmla="*/ 26 w 66"/>
                <a:gd name="T5" fmla="*/ 15 h 54"/>
                <a:gd name="T6" fmla="*/ 35 w 66"/>
                <a:gd name="T7" fmla="*/ 22 h 54"/>
                <a:gd name="T8" fmla="*/ 43 w 66"/>
                <a:gd name="T9" fmla="*/ 28 h 54"/>
                <a:gd name="T10" fmla="*/ 48 w 66"/>
                <a:gd name="T11" fmla="*/ 36 h 54"/>
                <a:gd name="T12" fmla="*/ 51 w 66"/>
                <a:gd name="T13" fmla="*/ 43 h 54"/>
                <a:gd name="T14" fmla="*/ 53 w 66"/>
                <a:gd name="T15" fmla="*/ 49 h 54"/>
                <a:gd name="T16" fmla="*/ 55 w 66"/>
                <a:gd name="T17" fmla="*/ 53 h 54"/>
                <a:gd name="T18" fmla="*/ 65 w 66"/>
                <a:gd name="T19" fmla="*/ 51 h 54"/>
                <a:gd name="T20" fmla="*/ 63 w 66"/>
                <a:gd name="T21" fmla="*/ 46 h 54"/>
                <a:gd name="T22" fmla="*/ 60 w 66"/>
                <a:gd name="T23" fmla="*/ 40 h 54"/>
                <a:gd name="T24" fmla="*/ 57 w 66"/>
                <a:gd name="T25" fmla="*/ 32 h 54"/>
                <a:gd name="T26" fmla="*/ 50 w 66"/>
                <a:gd name="T27" fmla="*/ 22 h 54"/>
                <a:gd name="T28" fmla="*/ 42 w 66"/>
                <a:gd name="T29" fmla="*/ 15 h 54"/>
                <a:gd name="T30" fmla="*/ 32 w 66"/>
                <a:gd name="T31" fmla="*/ 8 h 54"/>
                <a:gd name="T32" fmla="*/ 17 w 66"/>
                <a:gd name="T33" fmla="*/ 3 h 54"/>
                <a:gd name="T34" fmla="*/ 2 w 66"/>
                <a:gd name="T35" fmla="*/ 0 h 54"/>
                <a:gd name="T36" fmla="*/ 0 w 66"/>
                <a:gd name="T37" fmla="*/ 9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54"/>
                <a:gd name="T59" fmla="*/ 66 w 66"/>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54">
                  <a:moveTo>
                    <a:pt x="0" y="9"/>
                  </a:moveTo>
                  <a:lnTo>
                    <a:pt x="15" y="12"/>
                  </a:lnTo>
                  <a:lnTo>
                    <a:pt x="26" y="15"/>
                  </a:lnTo>
                  <a:lnTo>
                    <a:pt x="35" y="22"/>
                  </a:lnTo>
                  <a:lnTo>
                    <a:pt x="43" y="28"/>
                  </a:lnTo>
                  <a:lnTo>
                    <a:pt x="48" y="36"/>
                  </a:lnTo>
                  <a:lnTo>
                    <a:pt x="51" y="43"/>
                  </a:lnTo>
                  <a:lnTo>
                    <a:pt x="53" y="49"/>
                  </a:lnTo>
                  <a:lnTo>
                    <a:pt x="55" y="53"/>
                  </a:lnTo>
                  <a:lnTo>
                    <a:pt x="65" y="51"/>
                  </a:lnTo>
                  <a:lnTo>
                    <a:pt x="63" y="46"/>
                  </a:lnTo>
                  <a:lnTo>
                    <a:pt x="60" y="40"/>
                  </a:lnTo>
                  <a:lnTo>
                    <a:pt x="57" y="32"/>
                  </a:lnTo>
                  <a:lnTo>
                    <a:pt x="50" y="22"/>
                  </a:lnTo>
                  <a:lnTo>
                    <a:pt x="42" y="15"/>
                  </a:lnTo>
                  <a:lnTo>
                    <a:pt x="32" y="8"/>
                  </a:lnTo>
                  <a:lnTo>
                    <a:pt x="17" y="3"/>
                  </a:lnTo>
                  <a:lnTo>
                    <a:pt x="2" y="0"/>
                  </a:lnTo>
                  <a:lnTo>
                    <a:pt x="0" y="9"/>
                  </a:lnTo>
                </a:path>
              </a:pathLst>
            </a:custGeom>
            <a:solidFill>
              <a:srgbClr val="4F4F4F"/>
            </a:solidFill>
            <a:ln w="12700" cap="rnd">
              <a:noFill/>
              <a:round/>
              <a:headEnd/>
              <a:tailEnd/>
            </a:ln>
          </p:spPr>
          <p:txBody>
            <a:bodyPr/>
            <a:lstStyle/>
            <a:p>
              <a:endParaRPr lang="en-US" dirty="0"/>
            </a:p>
          </p:txBody>
        </p:sp>
        <p:sp>
          <p:nvSpPr>
            <p:cNvPr id="48446" name="Freeform 345"/>
            <p:cNvSpPr>
              <a:spLocks/>
            </p:cNvSpPr>
            <p:nvPr/>
          </p:nvSpPr>
          <p:spPr bwMode="auto">
            <a:xfrm>
              <a:off x="1239" y="2376"/>
              <a:ext cx="72" cy="25"/>
            </a:xfrm>
            <a:custGeom>
              <a:avLst/>
              <a:gdLst>
                <a:gd name="T0" fmla="*/ 5 w 72"/>
                <a:gd name="T1" fmla="*/ 24 h 25"/>
                <a:gd name="T2" fmla="*/ 13 w 72"/>
                <a:gd name="T3" fmla="*/ 21 h 25"/>
                <a:gd name="T4" fmla="*/ 21 w 72"/>
                <a:gd name="T5" fmla="*/ 18 h 25"/>
                <a:gd name="T6" fmla="*/ 30 w 72"/>
                <a:gd name="T7" fmla="*/ 15 h 25"/>
                <a:gd name="T8" fmla="*/ 38 w 72"/>
                <a:gd name="T9" fmla="*/ 13 h 25"/>
                <a:gd name="T10" fmla="*/ 45 w 72"/>
                <a:gd name="T11" fmla="*/ 11 h 25"/>
                <a:gd name="T12" fmla="*/ 53 w 72"/>
                <a:gd name="T13" fmla="*/ 10 h 25"/>
                <a:gd name="T14" fmla="*/ 62 w 72"/>
                <a:gd name="T15" fmla="*/ 8 h 25"/>
                <a:gd name="T16" fmla="*/ 69 w 72"/>
                <a:gd name="T17" fmla="*/ 8 h 25"/>
                <a:gd name="T18" fmla="*/ 71 w 72"/>
                <a:gd name="T19" fmla="*/ 0 h 25"/>
                <a:gd name="T20" fmla="*/ 60 w 72"/>
                <a:gd name="T21" fmla="*/ 0 h 25"/>
                <a:gd name="T22" fmla="*/ 52 w 72"/>
                <a:gd name="T23" fmla="*/ 1 h 25"/>
                <a:gd name="T24" fmla="*/ 41 w 72"/>
                <a:gd name="T25" fmla="*/ 2 h 25"/>
                <a:gd name="T26" fmla="*/ 33 w 72"/>
                <a:gd name="T27" fmla="*/ 6 h 25"/>
                <a:gd name="T28" fmla="*/ 25 w 72"/>
                <a:gd name="T29" fmla="*/ 9 h 25"/>
                <a:gd name="T30" fmla="*/ 17 w 72"/>
                <a:gd name="T31" fmla="*/ 12 h 25"/>
                <a:gd name="T32" fmla="*/ 8 w 72"/>
                <a:gd name="T33" fmla="*/ 14 h 25"/>
                <a:gd name="T34" fmla="*/ 0 w 72"/>
                <a:gd name="T35" fmla="*/ 17 h 25"/>
                <a:gd name="T36" fmla="*/ 5 w 72"/>
                <a:gd name="T37" fmla="*/ 24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2"/>
                <a:gd name="T58" fmla="*/ 0 h 25"/>
                <a:gd name="T59" fmla="*/ 72 w 72"/>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2" h="25">
                  <a:moveTo>
                    <a:pt x="5" y="24"/>
                  </a:moveTo>
                  <a:lnTo>
                    <a:pt x="13" y="21"/>
                  </a:lnTo>
                  <a:lnTo>
                    <a:pt x="21" y="18"/>
                  </a:lnTo>
                  <a:lnTo>
                    <a:pt x="30" y="15"/>
                  </a:lnTo>
                  <a:lnTo>
                    <a:pt x="38" y="13"/>
                  </a:lnTo>
                  <a:lnTo>
                    <a:pt x="45" y="11"/>
                  </a:lnTo>
                  <a:lnTo>
                    <a:pt x="53" y="10"/>
                  </a:lnTo>
                  <a:lnTo>
                    <a:pt x="62" y="8"/>
                  </a:lnTo>
                  <a:lnTo>
                    <a:pt x="69" y="8"/>
                  </a:lnTo>
                  <a:lnTo>
                    <a:pt x="71" y="0"/>
                  </a:lnTo>
                  <a:lnTo>
                    <a:pt x="60" y="0"/>
                  </a:lnTo>
                  <a:lnTo>
                    <a:pt x="52" y="1"/>
                  </a:lnTo>
                  <a:lnTo>
                    <a:pt x="41" y="2"/>
                  </a:lnTo>
                  <a:lnTo>
                    <a:pt x="33" y="6"/>
                  </a:lnTo>
                  <a:lnTo>
                    <a:pt x="25" y="9"/>
                  </a:lnTo>
                  <a:lnTo>
                    <a:pt x="17" y="12"/>
                  </a:lnTo>
                  <a:lnTo>
                    <a:pt x="8" y="14"/>
                  </a:lnTo>
                  <a:lnTo>
                    <a:pt x="0" y="17"/>
                  </a:lnTo>
                  <a:lnTo>
                    <a:pt x="5" y="24"/>
                  </a:lnTo>
                </a:path>
              </a:pathLst>
            </a:custGeom>
            <a:solidFill>
              <a:srgbClr val="4F4F4F"/>
            </a:solidFill>
            <a:ln w="12700" cap="rnd">
              <a:noFill/>
              <a:round/>
              <a:headEnd/>
              <a:tailEnd/>
            </a:ln>
          </p:spPr>
          <p:txBody>
            <a:bodyPr/>
            <a:lstStyle/>
            <a:p>
              <a:endParaRPr lang="en-US" dirty="0"/>
            </a:p>
          </p:txBody>
        </p:sp>
        <p:sp>
          <p:nvSpPr>
            <p:cNvPr id="48447" name="Freeform 346"/>
            <p:cNvSpPr>
              <a:spLocks/>
            </p:cNvSpPr>
            <p:nvPr/>
          </p:nvSpPr>
          <p:spPr bwMode="auto">
            <a:xfrm>
              <a:off x="1190" y="2561"/>
              <a:ext cx="105" cy="123"/>
            </a:xfrm>
            <a:custGeom>
              <a:avLst/>
              <a:gdLst>
                <a:gd name="T0" fmla="*/ 104 w 105"/>
                <a:gd name="T1" fmla="*/ 78 h 123"/>
                <a:gd name="T2" fmla="*/ 102 w 105"/>
                <a:gd name="T3" fmla="*/ 73 h 123"/>
                <a:gd name="T4" fmla="*/ 96 w 105"/>
                <a:gd name="T5" fmla="*/ 71 h 123"/>
                <a:gd name="T6" fmla="*/ 89 w 105"/>
                <a:gd name="T7" fmla="*/ 66 h 123"/>
                <a:gd name="T8" fmla="*/ 82 w 105"/>
                <a:gd name="T9" fmla="*/ 60 h 123"/>
                <a:gd name="T10" fmla="*/ 77 w 105"/>
                <a:gd name="T11" fmla="*/ 53 h 123"/>
                <a:gd name="T12" fmla="*/ 77 w 105"/>
                <a:gd name="T13" fmla="*/ 52 h 123"/>
                <a:gd name="T14" fmla="*/ 74 w 105"/>
                <a:gd name="T15" fmla="*/ 44 h 123"/>
                <a:gd name="T16" fmla="*/ 65 w 105"/>
                <a:gd name="T17" fmla="*/ 26 h 123"/>
                <a:gd name="T18" fmla="*/ 58 w 105"/>
                <a:gd name="T19" fmla="*/ 9 h 123"/>
                <a:gd name="T20" fmla="*/ 51 w 105"/>
                <a:gd name="T21" fmla="*/ 2 h 123"/>
                <a:gd name="T22" fmla="*/ 38 w 105"/>
                <a:gd name="T23" fmla="*/ 0 h 123"/>
                <a:gd name="T24" fmla="*/ 25 w 105"/>
                <a:gd name="T25" fmla="*/ 2 h 123"/>
                <a:gd name="T26" fmla="*/ 13 w 105"/>
                <a:gd name="T27" fmla="*/ 6 h 123"/>
                <a:gd name="T28" fmla="*/ 6 w 105"/>
                <a:gd name="T29" fmla="*/ 13 h 123"/>
                <a:gd name="T30" fmla="*/ 2 w 105"/>
                <a:gd name="T31" fmla="*/ 21 h 123"/>
                <a:gd name="T32" fmla="*/ 0 w 105"/>
                <a:gd name="T33" fmla="*/ 30 h 123"/>
                <a:gd name="T34" fmla="*/ 3 w 105"/>
                <a:gd name="T35" fmla="*/ 39 h 123"/>
                <a:gd name="T36" fmla="*/ 8 w 105"/>
                <a:gd name="T37" fmla="*/ 44 h 123"/>
                <a:gd name="T38" fmla="*/ 10 w 105"/>
                <a:gd name="T39" fmla="*/ 46 h 123"/>
                <a:gd name="T40" fmla="*/ 11 w 105"/>
                <a:gd name="T41" fmla="*/ 51 h 123"/>
                <a:gd name="T42" fmla="*/ 15 w 105"/>
                <a:gd name="T43" fmla="*/ 57 h 123"/>
                <a:gd name="T44" fmla="*/ 19 w 105"/>
                <a:gd name="T45" fmla="*/ 64 h 123"/>
                <a:gd name="T46" fmla="*/ 27 w 105"/>
                <a:gd name="T47" fmla="*/ 69 h 123"/>
                <a:gd name="T48" fmla="*/ 38 w 105"/>
                <a:gd name="T49" fmla="*/ 76 h 123"/>
                <a:gd name="T50" fmla="*/ 47 w 105"/>
                <a:gd name="T51" fmla="*/ 89 h 123"/>
                <a:gd name="T52" fmla="*/ 56 w 105"/>
                <a:gd name="T53" fmla="*/ 101 h 123"/>
                <a:gd name="T54" fmla="*/ 63 w 105"/>
                <a:gd name="T55" fmla="*/ 115 h 123"/>
                <a:gd name="T56" fmla="*/ 70 w 105"/>
                <a:gd name="T57" fmla="*/ 121 h 123"/>
                <a:gd name="T58" fmla="*/ 83 w 105"/>
                <a:gd name="T59" fmla="*/ 121 h 123"/>
                <a:gd name="T60" fmla="*/ 93 w 105"/>
                <a:gd name="T61" fmla="*/ 113 h 123"/>
                <a:gd name="T62" fmla="*/ 97 w 105"/>
                <a:gd name="T63" fmla="*/ 104 h 123"/>
                <a:gd name="T64" fmla="*/ 100 w 105"/>
                <a:gd name="T65" fmla="*/ 92 h 123"/>
                <a:gd name="T66" fmla="*/ 102 w 105"/>
                <a:gd name="T67" fmla="*/ 82 h 123"/>
                <a:gd name="T68" fmla="*/ 100 w 105"/>
                <a:gd name="T69" fmla="*/ 76 h 123"/>
                <a:gd name="T70" fmla="*/ 97 w 105"/>
                <a:gd name="T71" fmla="*/ 72 h 123"/>
                <a:gd name="T72" fmla="*/ 103 w 105"/>
                <a:gd name="T73" fmla="*/ 80 h 1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5"/>
                <a:gd name="T112" fmla="*/ 0 h 123"/>
                <a:gd name="T113" fmla="*/ 105 w 105"/>
                <a:gd name="T114" fmla="*/ 123 h 1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5" h="123">
                  <a:moveTo>
                    <a:pt x="103" y="80"/>
                  </a:moveTo>
                  <a:lnTo>
                    <a:pt x="104" y="78"/>
                  </a:lnTo>
                  <a:lnTo>
                    <a:pt x="104" y="76"/>
                  </a:lnTo>
                  <a:lnTo>
                    <a:pt x="102" y="73"/>
                  </a:lnTo>
                  <a:lnTo>
                    <a:pt x="100" y="73"/>
                  </a:lnTo>
                  <a:lnTo>
                    <a:pt x="96" y="71"/>
                  </a:lnTo>
                  <a:lnTo>
                    <a:pt x="93" y="68"/>
                  </a:lnTo>
                  <a:lnTo>
                    <a:pt x="89" y="66"/>
                  </a:lnTo>
                  <a:lnTo>
                    <a:pt x="86" y="63"/>
                  </a:lnTo>
                  <a:lnTo>
                    <a:pt x="82" y="60"/>
                  </a:lnTo>
                  <a:lnTo>
                    <a:pt x="79" y="57"/>
                  </a:lnTo>
                  <a:lnTo>
                    <a:pt x="77" y="53"/>
                  </a:lnTo>
                  <a:lnTo>
                    <a:pt x="74" y="51"/>
                  </a:lnTo>
                  <a:lnTo>
                    <a:pt x="77" y="52"/>
                  </a:lnTo>
                  <a:lnTo>
                    <a:pt x="77" y="51"/>
                  </a:lnTo>
                  <a:lnTo>
                    <a:pt x="74" y="44"/>
                  </a:lnTo>
                  <a:lnTo>
                    <a:pt x="70" y="35"/>
                  </a:lnTo>
                  <a:lnTo>
                    <a:pt x="65" y="26"/>
                  </a:lnTo>
                  <a:lnTo>
                    <a:pt x="61" y="16"/>
                  </a:lnTo>
                  <a:lnTo>
                    <a:pt x="58" y="9"/>
                  </a:lnTo>
                  <a:lnTo>
                    <a:pt x="58" y="3"/>
                  </a:lnTo>
                  <a:lnTo>
                    <a:pt x="51" y="2"/>
                  </a:lnTo>
                  <a:lnTo>
                    <a:pt x="44" y="1"/>
                  </a:lnTo>
                  <a:lnTo>
                    <a:pt x="38" y="0"/>
                  </a:lnTo>
                  <a:lnTo>
                    <a:pt x="31" y="1"/>
                  </a:lnTo>
                  <a:lnTo>
                    <a:pt x="25" y="2"/>
                  </a:lnTo>
                  <a:lnTo>
                    <a:pt x="19" y="3"/>
                  </a:lnTo>
                  <a:lnTo>
                    <a:pt x="13" y="6"/>
                  </a:lnTo>
                  <a:lnTo>
                    <a:pt x="9" y="10"/>
                  </a:lnTo>
                  <a:lnTo>
                    <a:pt x="6" y="13"/>
                  </a:lnTo>
                  <a:lnTo>
                    <a:pt x="4" y="16"/>
                  </a:lnTo>
                  <a:lnTo>
                    <a:pt x="2" y="21"/>
                  </a:lnTo>
                  <a:lnTo>
                    <a:pt x="0" y="26"/>
                  </a:lnTo>
                  <a:lnTo>
                    <a:pt x="0" y="30"/>
                  </a:lnTo>
                  <a:lnTo>
                    <a:pt x="1" y="35"/>
                  </a:lnTo>
                  <a:lnTo>
                    <a:pt x="3" y="39"/>
                  </a:lnTo>
                  <a:lnTo>
                    <a:pt x="6" y="43"/>
                  </a:lnTo>
                  <a:lnTo>
                    <a:pt x="8" y="44"/>
                  </a:lnTo>
                  <a:lnTo>
                    <a:pt x="9" y="46"/>
                  </a:lnTo>
                  <a:lnTo>
                    <a:pt x="10" y="46"/>
                  </a:lnTo>
                  <a:lnTo>
                    <a:pt x="11" y="48"/>
                  </a:lnTo>
                  <a:lnTo>
                    <a:pt x="11" y="51"/>
                  </a:lnTo>
                  <a:lnTo>
                    <a:pt x="13" y="54"/>
                  </a:lnTo>
                  <a:lnTo>
                    <a:pt x="15" y="57"/>
                  </a:lnTo>
                  <a:lnTo>
                    <a:pt x="16" y="60"/>
                  </a:lnTo>
                  <a:lnTo>
                    <a:pt x="19" y="64"/>
                  </a:lnTo>
                  <a:lnTo>
                    <a:pt x="23" y="66"/>
                  </a:lnTo>
                  <a:lnTo>
                    <a:pt x="27" y="69"/>
                  </a:lnTo>
                  <a:lnTo>
                    <a:pt x="31" y="71"/>
                  </a:lnTo>
                  <a:lnTo>
                    <a:pt x="38" y="76"/>
                  </a:lnTo>
                  <a:lnTo>
                    <a:pt x="43" y="82"/>
                  </a:lnTo>
                  <a:lnTo>
                    <a:pt x="47" y="89"/>
                  </a:lnTo>
                  <a:lnTo>
                    <a:pt x="52" y="95"/>
                  </a:lnTo>
                  <a:lnTo>
                    <a:pt x="56" y="101"/>
                  </a:lnTo>
                  <a:lnTo>
                    <a:pt x="60" y="109"/>
                  </a:lnTo>
                  <a:lnTo>
                    <a:pt x="63" y="115"/>
                  </a:lnTo>
                  <a:lnTo>
                    <a:pt x="68" y="121"/>
                  </a:lnTo>
                  <a:lnTo>
                    <a:pt x="70" y="121"/>
                  </a:lnTo>
                  <a:lnTo>
                    <a:pt x="77" y="122"/>
                  </a:lnTo>
                  <a:lnTo>
                    <a:pt x="83" y="121"/>
                  </a:lnTo>
                  <a:lnTo>
                    <a:pt x="89" y="117"/>
                  </a:lnTo>
                  <a:lnTo>
                    <a:pt x="93" y="113"/>
                  </a:lnTo>
                  <a:lnTo>
                    <a:pt x="95" y="109"/>
                  </a:lnTo>
                  <a:lnTo>
                    <a:pt x="97" y="104"/>
                  </a:lnTo>
                  <a:lnTo>
                    <a:pt x="99" y="98"/>
                  </a:lnTo>
                  <a:lnTo>
                    <a:pt x="100" y="92"/>
                  </a:lnTo>
                  <a:lnTo>
                    <a:pt x="101" y="88"/>
                  </a:lnTo>
                  <a:lnTo>
                    <a:pt x="102" y="82"/>
                  </a:lnTo>
                  <a:lnTo>
                    <a:pt x="103" y="76"/>
                  </a:lnTo>
                  <a:lnTo>
                    <a:pt x="100" y="76"/>
                  </a:lnTo>
                  <a:lnTo>
                    <a:pt x="99" y="73"/>
                  </a:lnTo>
                  <a:lnTo>
                    <a:pt x="97" y="72"/>
                  </a:lnTo>
                  <a:lnTo>
                    <a:pt x="95" y="72"/>
                  </a:lnTo>
                  <a:lnTo>
                    <a:pt x="103" y="80"/>
                  </a:lnTo>
                </a:path>
              </a:pathLst>
            </a:custGeom>
            <a:solidFill>
              <a:srgbClr val="A8A8A8"/>
            </a:solidFill>
            <a:ln w="12700" cap="rnd">
              <a:noFill/>
              <a:round/>
              <a:headEnd/>
              <a:tailEnd/>
            </a:ln>
          </p:spPr>
          <p:txBody>
            <a:bodyPr/>
            <a:lstStyle/>
            <a:p>
              <a:endParaRPr lang="en-US" dirty="0"/>
            </a:p>
          </p:txBody>
        </p:sp>
        <p:sp>
          <p:nvSpPr>
            <p:cNvPr id="48448" name="Freeform 347"/>
            <p:cNvSpPr>
              <a:spLocks/>
            </p:cNvSpPr>
            <p:nvPr/>
          </p:nvSpPr>
          <p:spPr bwMode="auto">
            <a:xfrm>
              <a:off x="1293" y="2632"/>
              <a:ext cx="17" cy="17"/>
            </a:xfrm>
            <a:custGeom>
              <a:avLst/>
              <a:gdLst>
                <a:gd name="T0" fmla="*/ 0 w 17"/>
                <a:gd name="T1" fmla="*/ 9 h 17"/>
                <a:gd name="T2" fmla="*/ 2 w 17"/>
                <a:gd name="T3" fmla="*/ 11 h 17"/>
                <a:gd name="T4" fmla="*/ 2 w 17"/>
                <a:gd name="T5" fmla="*/ 9 h 17"/>
                <a:gd name="T6" fmla="*/ 16 w 17"/>
                <a:gd name="T7" fmla="*/ 16 h 17"/>
                <a:gd name="T8" fmla="*/ 16 w 17"/>
                <a:gd name="T9" fmla="*/ 12 h 17"/>
                <a:gd name="T10" fmla="*/ 16 w 17"/>
                <a:gd name="T11" fmla="*/ 6 h 17"/>
                <a:gd name="T12" fmla="*/ 13 w 17"/>
                <a:gd name="T13" fmla="*/ 3 h 17"/>
                <a:gd name="T14" fmla="*/ 8 w 17"/>
                <a:gd name="T15" fmla="*/ 0 h 17"/>
                <a:gd name="T16" fmla="*/ 10 w 17"/>
                <a:gd name="T17" fmla="*/ 1 h 17"/>
                <a:gd name="T18" fmla="*/ 0 w 17"/>
                <a:gd name="T19" fmla="*/ 9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9"/>
                  </a:moveTo>
                  <a:lnTo>
                    <a:pt x="2" y="11"/>
                  </a:lnTo>
                  <a:lnTo>
                    <a:pt x="2" y="9"/>
                  </a:lnTo>
                  <a:lnTo>
                    <a:pt x="16" y="16"/>
                  </a:lnTo>
                  <a:lnTo>
                    <a:pt x="16" y="12"/>
                  </a:lnTo>
                  <a:lnTo>
                    <a:pt x="16" y="6"/>
                  </a:lnTo>
                  <a:lnTo>
                    <a:pt x="13" y="3"/>
                  </a:lnTo>
                  <a:lnTo>
                    <a:pt x="8" y="0"/>
                  </a:lnTo>
                  <a:lnTo>
                    <a:pt x="10" y="1"/>
                  </a:lnTo>
                  <a:lnTo>
                    <a:pt x="0" y="9"/>
                  </a:lnTo>
                </a:path>
              </a:pathLst>
            </a:custGeom>
            <a:solidFill>
              <a:srgbClr val="4F4F4F"/>
            </a:solidFill>
            <a:ln w="12700" cap="rnd">
              <a:noFill/>
              <a:round/>
              <a:headEnd/>
              <a:tailEnd/>
            </a:ln>
          </p:spPr>
          <p:txBody>
            <a:bodyPr/>
            <a:lstStyle/>
            <a:p>
              <a:endParaRPr lang="en-US" dirty="0"/>
            </a:p>
          </p:txBody>
        </p:sp>
        <p:sp>
          <p:nvSpPr>
            <p:cNvPr id="48449" name="Freeform 348"/>
            <p:cNvSpPr>
              <a:spLocks/>
            </p:cNvSpPr>
            <p:nvPr/>
          </p:nvSpPr>
          <p:spPr bwMode="auto">
            <a:xfrm>
              <a:off x="1263" y="2610"/>
              <a:ext cx="32" cy="27"/>
            </a:xfrm>
            <a:custGeom>
              <a:avLst/>
              <a:gdLst>
                <a:gd name="T0" fmla="*/ 8 w 32"/>
                <a:gd name="T1" fmla="*/ 0 h 27"/>
                <a:gd name="T2" fmla="*/ 0 w 32"/>
                <a:gd name="T3" fmla="*/ 6 h 27"/>
                <a:gd name="T4" fmla="*/ 3 w 32"/>
                <a:gd name="T5" fmla="*/ 9 h 27"/>
                <a:gd name="T6" fmla="*/ 6 w 32"/>
                <a:gd name="T7" fmla="*/ 11 h 27"/>
                <a:gd name="T8" fmla="*/ 8 w 32"/>
                <a:gd name="T9" fmla="*/ 14 h 27"/>
                <a:gd name="T10" fmla="*/ 12 w 32"/>
                <a:gd name="T11" fmla="*/ 16 h 27"/>
                <a:gd name="T12" fmla="*/ 14 w 32"/>
                <a:gd name="T13" fmla="*/ 19 h 27"/>
                <a:gd name="T14" fmla="*/ 18 w 32"/>
                <a:gd name="T15" fmla="*/ 21 h 27"/>
                <a:gd name="T16" fmla="*/ 22 w 32"/>
                <a:gd name="T17" fmla="*/ 24 h 27"/>
                <a:gd name="T18" fmla="*/ 25 w 32"/>
                <a:gd name="T19" fmla="*/ 26 h 27"/>
                <a:gd name="T20" fmla="*/ 31 w 32"/>
                <a:gd name="T21" fmla="*/ 19 h 27"/>
                <a:gd name="T22" fmla="*/ 28 w 32"/>
                <a:gd name="T23" fmla="*/ 17 h 27"/>
                <a:gd name="T24" fmla="*/ 24 w 32"/>
                <a:gd name="T25" fmla="*/ 15 h 27"/>
                <a:gd name="T26" fmla="*/ 21 w 32"/>
                <a:gd name="T27" fmla="*/ 13 h 27"/>
                <a:gd name="T28" fmla="*/ 18 w 32"/>
                <a:gd name="T29" fmla="*/ 11 h 27"/>
                <a:gd name="T30" fmla="*/ 15 w 32"/>
                <a:gd name="T31" fmla="*/ 8 h 27"/>
                <a:gd name="T32" fmla="*/ 13 w 32"/>
                <a:gd name="T33" fmla="*/ 6 h 27"/>
                <a:gd name="T34" fmla="*/ 10 w 32"/>
                <a:gd name="T35" fmla="*/ 2 h 27"/>
                <a:gd name="T36" fmla="*/ 8 w 32"/>
                <a:gd name="T37" fmla="*/ 1 h 27"/>
                <a:gd name="T38" fmla="*/ 0 w 32"/>
                <a:gd name="T39" fmla="*/ 7 h 27"/>
                <a:gd name="T40" fmla="*/ 8 w 32"/>
                <a:gd name="T41" fmla="*/ 0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27"/>
                <a:gd name="T65" fmla="*/ 32 w 3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27">
                  <a:moveTo>
                    <a:pt x="8" y="0"/>
                  </a:moveTo>
                  <a:lnTo>
                    <a:pt x="0" y="6"/>
                  </a:lnTo>
                  <a:lnTo>
                    <a:pt x="3" y="9"/>
                  </a:lnTo>
                  <a:lnTo>
                    <a:pt x="6" y="11"/>
                  </a:lnTo>
                  <a:lnTo>
                    <a:pt x="8" y="14"/>
                  </a:lnTo>
                  <a:lnTo>
                    <a:pt x="12" y="16"/>
                  </a:lnTo>
                  <a:lnTo>
                    <a:pt x="14" y="19"/>
                  </a:lnTo>
                  <a:lnTo>
                    <a:pt x="18" y="21"/>
                  </a:lnTo>
                  <a:lnTo>
                    <a:pt x="22" y="24"/>
                  </a:lnTo>
                  <a:lnTo>
                    <a:pt x="25" y="26"/>
                  </a:lnTo>
                  <a:lnTo>
                    <a:pt x="31" y="19"/>
                  </a:lnTo>
                  <a:lnTo>
                    <a:pt x="28" y="17"/>
                  </a:lnTo>
                  <a:lnTo>
                    <a:pt x="24" y="15"/>
                  </a:lnTo>
                  <a:lnTo>
                    <a:pt x="21" y="13"/>
                  </a:lnTo>
                  <a:lnTo>
                    <a:pt x="18" y="11"/>
                  </a:lnTo>
                  <a:lnTo>
                    <a:pt x="15" y="8"/>
                  </a:lnTo>
                  <a:lnTo>
                    <a:pt x="13" y="6"/>
                  </a:lnTo>
                  <a:lnTo>
                    <a:pt x="10" y="2"/>
                  </a:lnTo>
                  <a:lnTo>
                    <a:pt x="8" y="1"/>
                  </a:lnTo>
                  <a:lnTo>
                    <a:pt x="0" y="7"/>
                  </a:lnTo>
                  <a:lnTo>
                    <a:pt x="8" y="0"/>
                  </a:lnTo>
                </a:path>
              </a:pathLst>
            </a:custGeom>
            <a:solidFill>
              <a:srgbClr val="4F4F4F"/>
            </a:solidFill>
            <a:ln w="12700" cap="rnd">
              <a:noFill/>
              <a:round/>
              <a:headEnd/>
              <a:tailEnd/>
            </a:ln>
          </p:spPr>
          <p:txBody>
            <a:bodyPr/>
            <a:lstStyle/>
            <a:p>
              <a:endParaRPr lang="en-US" dirty="0"/>
            </a:p>
          </p:txBody>
        </p:sp>
        <p:sp>
          <p:nvSpPr>
            <p:cNvPr id="48450" name="Freeform 349"/>
            <p:cNvSpPr>
              <a:spLocks/>
            </p:cNvSpPr>
            <p:nvPr/>
          </p:nvSpPr>
          <p:spPr bwMode="auto">
            <a:xfrm>
              <a:off x="1245" y="2559"/>
              <a:ext cx="26" cy="57"/>
            </a:xfrm>
            <a:custGeom>
              <a:avLst/>
              <a:gdLst>
                <a:gd name="T0" fmla="*/ 3 w 26"/>
                <a:gd name="T1" fmla="*/ 9 h 57"/>
                <a:gd name="T2" fmla="*/ 0 w 26"/>
                <a:gd name="T3" fmla="*/ 5 h 57"/>
                <a:gd name="T4" fmla="*/ 1 w 26"/>
                <a:gd name="T5" fmla="*/ 12 h 57"/>
                <a:gd name="T6" fmla="*/ 4 w 26"/>
                <a:gd name="T7" fmla="*/ 19 h 57"/>
                <a:gd name="T8" fmla="*/ 8 w 26"/>
                <a:gd name="T9" fmla="*/ 28 h 57"/>
                <a:gd name="T10" fmla="*/ 11 w 26"/>
                <a:gd name="T11" fmla="*/ 38 h 57"/>
                <a:gd name="T12" fmla="*/ 15 w 26"/>
                <a:gd name="T13" fmla="*/ 45 h 57"/>
                <a:gd name="T14" fmla="*/ 16 w 26"/>
                <a:gd name="T15" fmla="*/ 51 h 57"/>
                <a:gd name="T16" fmla="*/ 21 w 26"/>
                <a:gd name="T17" fmla="*/ 47 h 57"/>
                <a:gd name="T18" fmla="*/ 22 w 26"/>
                <a:gd name="T19" fmla="*/ 46 h 57"/>
                <a:gd name="T20" fmla="*/ 15 w 26"/>
                <a:gd name="T21" fmla="*/ 53 h 57"/>
                <a:gd name="T22" fmla="*/ 21 w 26"/>
                <a:gd name="T23" fmla="*/ 56 h 57"/>
                <a:gd name="T24" fmla="*/ 25 w 26"/>
                <a:gd name="T25" fmla="*/ 48 h 57"/>
                <a:gd name="T26" fmla="*/ 23 w 26"/>
                <a:gd name="T27" fmla="*/ 42 h 57"/>
                <a:gd name="T28" fmla="*/ 19 w 26"/>
                <a:gd name="T29" fmla="*/ 33 h 57"/>
                <a:gd name="T30" fmla="*/ 15 w 26"/>
                <a:gd name="T31" fmla="*/ 24 h 57"/>
                <a:gd name="T32" fmla="*/ 11 w 26"/>
                <a:gd name="T33" fmla="*/ 15 h 57"/>
                <a:gd name="T34" fmla="*/ 10 w 26"/>
                <a:gd name="T35" fmla="*/ 9 h 57"/>
                <a:gd name="T36" fmla="*/ 9 w 26"/>
                <a:gd name="T37" fmla="*/ 5 h 57"/>
                <a:gd name="T38" fmla="*/ 6 w 26"/>
                <a:gd name="T39" fmla="*/ 0 h 57"/>
                <a:gd name="T40" fmla="*/ 3 w 26"/>
                <a:gd name="T41" fmla="*/ 9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57"/>
                <a:gd name="T65" fmla="*/ 26 w 26"/>
                <a:gd name="T66" fmla="*/ 57 h 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57">
                  <a:moveTo>
                    <a:pt x="3" y="9"/>
                  </a:moveTo>
                  <a:lnTo>
                    <a:pt x="0" y="5"/>
                  </a:lnTo>
                  <a:lnTo>
                    <a:pt x="1" y="12"/>
                  </a:lnTo>
                  <a:lnTo>
                    <a:pt x="4" y="19"/>
                  </a:lnTo>
                  <a:lnTo>
                    <a:pt x="8" y="28"/>
                  </a:lnTo>
                  <a:lnTo>
                    <a:pt x="11" y="38"/>
                  </a:lnTo>
                  <a:lnTo>
                    <a:pt x="15" y="45"/>
                  </a:lnTo>
                  <a:lnTo>
                    <a:pt x="16" y="51"/>
                  </a:lnTo>
                  <a:lnTo>
                    <a:pt x="21" y="47"/>
                  </a:lnTo>
                  <a:lnTo>
                    <a:pt x="22" y="46"/>
                  </a:lnTo>
                  <a:lnTo>
                    <a:pt x="15" y="53"/>
                  </a:lnTo>
                  <a:lnTo>
                    <a:pt x="21" y="56"/>
                  </a:lnTo>
                  <a:lnTo>
                    <a:pt x="25" y="48"/>
                  </a:lnTo>
                  <a:lnTo>
                    <a:pt x="23" y="42"/>
                  </a:lnTo>
                  <a:lnTo>
                    <a:pt x="19" y="33"/>
                  </a:lnTo>
                  <a:lnTo>
                    <a:pt x="15" y="24"/>
                  </a:lnTo>
                  <a:lnTo>
                    <a:pt x="11" y="15"/>
                  </a:lnTo>
                  <a:lnTo>
                    <a:pt x="10" y="9"/>
                  </a:lnTo>
                  <a:lnTo>
                    <a:pt x="9" y="5"/>
                  </a:lnTo>
                  <a:lnTo>
                    <a:pt x="6" y="0"/>
                  </a:lnTo>
                  <a:lnTo>
                    <a:pt x="3" y="9"/>
                  </a:lnTo>
                </a:path>
              </a:pathLst>
            </a:custGeom>
            <a:solidFill>
              <a:srgbClr val="4F4F4F"/>
            </a:solidFill>
            <a:ln w="12700" cap="rnd">
              <a:noFill/>
              <a:round/>
              <a:headEnd/>
              <a:tailEnd/>
            </a:ln>
          </p:spPr>
          <p:txBody>
            <a:bodyPr/>
            <a:lstStyle/>
            <a:p>
              <a:endParaRPr lang="en-US" dirty="0"/>
            </a:p>
          </p:txBody>
        </p:sp>
        <p:sp>
          <p:nvSpPr>
            <p:cNvPr id="48451" name="Freeform 350"/>
            <p:cNvSpPr>
              <a:spLocks/>
            </p:cNvSpPr>
            <p:nvPr/>
          </p:nvSpPr>
          <p:spPr bwMode="auto">
            <a:xfrm>
              <a:off x="1195" y="2556"/>
              <a:ext cx="52" cy="17"/>
            </a:xfrm>
            <a:custGeom>
              <a:avLst/>
              <a:gdLst>
                <a:gd name="T0" fmla="*/ 7 w 52"/>
                <a:gd name="T1" fmla="*/ 14 h 17"/>
                <a:gd name="T2" fmla="*/ 7 w 52"/>
                <a:gd name="T3" fmla="*/ 16 h 17"/>
                <a:gd name="T4" fmla="*/ 11 w 52"/>
                <a:gd name="T5" fmla="*/ 13 h 17"/>
                <a:gd name="T6" fmla="*/ 15 w 52"/>
                <a:gd name="T7" fmla="*/ 11 h 17"/>
                <a:gd name="T8" fmla="*/ 20 w 52"/>
                <a:gd name="T9" fmla="*/ 9 h 17"/>
                <a:gd name="T10" fmla="*/ 25 w 52"/>
                <a:gd name="T11" fmla="*/ 9 h 17"/>
                <a:gd name="T12" fmla="*/ 31 w 52"/>
                <a:gd name="T13" fmla="*/ 8 h 17"/>
                <a:gd name="T14" fmla="*/ 37 w 52"/>
                <a:gd name="T15" fmla="*/ 9 h 17"/>
                <a:gd name="T16" fmla="*/ 43 w 52"/>
                <a:gd name="T17" fmla="*/ 9 h 17"/>
                <a:gd name="T18" fmla="*/ 48 w 52"/>
                <a:gd name="T19" fmla="*/ 11 h 17"/>
                <a:gd name="T20" fmla="*/ 51 w 52"/>
                <a:gd name="T21" fmla="*/ 2 h 17"/>
                <a:gd name="T22" fmla="*/ 45 w 52"/>
                <a:gd name="T23" fmla="*/ 1 h 17"/>
                <a:gd name="T24" fmla="*/ 38 w 52"/>
                <a:gd name="T25" fmla="*/ 1 h 17"/>
                <a:gd name="T26" fmla="*/ 31 w 52"/>
                <a:gd name="T27" fmla="*/ 0 h 17"/>
                <a:gd name="T28" fmla="*/ 24 w 52"/>
                <a:gd name="T29" fmla="*/ 1 h 17"/>
                <a:gd name="T30" fmla="*/ 18 w 52"/>
                <a:gd name="T31" fmla="*/ 1 h 17"/>
                <a:gd name="T32" fmla="*/ 11 w 52"/>
                <a:gd name="T33" fmla="*/ 2 h 17"/>
                <a:gd name="T34" fmla="*/ 5 w 52"/>
                <a:gd name="T35" fmla="*/ 6 h 17"/>
                <a:gd name="T36" fmla="*/ 0 w 52"/>
                <a:gd name="T37" fmla="*/ 9 h 17"/>
                <a:gd name="T38" fmla="*/ 7 w 52"/>
                <a:gd name="T39" fmla="*/ 14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
                <a:gd name="T61" fmla="*/ 0 h 17"/>
                <a:gd name="T62" fmla="*/ 52 w 52"/>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 h="17">
                  <a:moveTo>
                    <a:pt x="7" y="14"/>
                  </a:moveTo>
                  <a:lnTo>
                    <a:pt x="7" y="16"/>
                  </a:lnTo>
                  <a:lnTo>
                    <a:pt x="11" y="13"/>
                  </a:lnTo>
                  <a:lnTo>
                    <a:pt x="15" y="11"/>
                  </a:lnTo>
                  <a:lnTo>
                    <a:pt x="20" y="9"/>
                  </a:lnTo>
                  <a:lnTo>
                    <a:pt x="25" y="9"/>
                  </a:lnTo>
                  <a:lnTo>
                    <a:pt x="31" y="8"/>
                  </a:lnTo>
                  <a:lnTo>
                    <a:pt x="37" y="9"/>
                  </a:lnTo>
                  <a:lnTo>
                    <a:pt x="43" y="9"/>
                  </a:lnTo>
                  <a:lnTo>
                    <a:pt x="48" y="11"/>
                  </a:lnTo>
                  <a:lnTo>
                    <a:pt x="51" y="2"/>
                  </a:lnTo>
                  <a:lnTo>
                    <a:pt x="45" y="1"/>
                  </a:lnTo>
                  <a:lnTo>
                    <a:pt x="38" y="1"/>
                  </a:lnTo>
                  <a:lnTo>
                    <a:pt x="31" y="0"/>
                  </a:lnTo>
                  <a:lnTo>
                    <a:pt x="24" y="1"/>
                  </a:lnTo>
                  <a:lnTo>
                    <a:pt x="18" y="1"/>
                  </a:lnTo>
                  <a:lnTo>
                    <a:pt x="11" y="2"/>
                  </a:lnTo>
                  <a:lnTo>
                    <a:pt x="5" y="6"/>
                  </a:lnTo>
                  <a:lnTo>
                    <a:pt x="0" y="9"/>
                  </a:lnTo>
                  <a:lnTo>
                    <a:pt x="7" y="14"/>
                  </a:lnTo>
                </a:path>
              </a:pathLst>
            </a:custGeom>
            <a:solidFill>
              <a:srgbClr val="4F4F4F"/>
            </a:solidFill>
            <a:ln w="12700" cap="rnd">
              <a:noFill/>
              <a:round/>
              <a:headEnd/>
              <a:tailEnd/>
            </a:ln>
          </p:spPr>
          <p:txBody>
            <a:bodyPr/>
            <a:lstStyle/>
            <a:p>
              <a:endParaRPr lang="en-US" dirty="0"/>
            </a:p>
          </p:txBody>
        </p:sp>
        <p:sp>
          <p:nvSpPr>
            <p:cNvPr id="48452" name="Freeform 351"/>
            <p:cNvSpPr>
              <a:spLocks/>
            </p:cNvSpPr>
            <p:nvPr/>
          </p:nvSpPr>
          <p:spPr bwMode="auto">
            <a:xfrm>
              <a:off x="1185" y="2568"/>
              <a:ext cx="17" cy="37"/>
            </a:xfrm>
            <a:custGeom>
              <a:avLst/>
              <a:gdLst>
                <a:gd name="T0" fmla="*/ 13 w 17"/>
                <a:gd name="T1" fmla="*/ 30 h 37"/>
                <a:gd name="T2" fmla="*/ 12 w 17"/>
                <a:gd name="T3" fmla="*/ 27 h 37"/>
                <a:gd name="T4" fmla="*/ 10 w 17"/>
                <a:gd name="T5" fmla="*/ 24 h 37"/>
                <a:gd name="T6" fmla="*/ 9 w 17"/>
                <a:gd name="T7" fmla="*/ 21 h 37"/>
                <a:gd name="T8" fmla="*/ 9 w 17"/>
                <a:gd name="T9" fmla="*/ 18 h 37"/>
                <a:gd name="T10" fmla="*/ 12 w 17"/>
                <a:gd name="T11" fmla="*/ 15 h 37"/>
                <a:gd name="T12" fmla="*/ 12 w 17"/>
                <a:gd name="T13" fmla="*/ 10 h 37"/>
                <a:gd name="T14" fmla="*/ 14 w 17"/>
                <a:gd name="T15" fmla="*/ 8 h 37"/>
                <a:gd name="T16" fmla="*/ 16 w 17"/>
                <a:gd name="T17" fmla="*/ 5 h 37"/>
                <a:gd name="T18" fmla="*/ 9 w 17"/>
                <a:gd name="T19" fmla="*/ 0 h 37"/>
                <a:gd name="T20" fmla="*/ 5 w 17"/>
                <a:gd name="T21" fmla="*/ 3 h 37"/>
                <a:gd name="T22" fmla="*/ 4 w 17"/>
                <a:gd name="T23" fmla="*/ 7 h 37"/>
                <a:gd name="T24" fmla="*/ 1 w 17"/>
                <a:gd name="T25" fmla="*/ 12 h 37"/>
                <a:gd name="T26" fmla="*/ 0 w 17"/>
                <a:gd name="T27" fmla="*/ 16 h 37"/>
                <a:gd name="T28" fmla="*/ 0 w 17"/>
                <a:gd name="T29" fmla="*/ 21 h 37"/>
                <a:gd name="T30" fmla="*/ 1 w 17"/>
                <a:gd name="T31" fmla="*/ 27 h 37"/>
                <a:gd name="T32" fmla="*/ 2 w 17"/>
                <a:gd name="T33" fmla="*/ 31 h 37"/>
                <a:gd name="T34" fmla="*/ 6 w 17"/>
                <a:gd name="T35" fmla="*/ 36 h 37"/>
                <a:gd name="T36" fmla="*/ 13 w 17"/>
                <a:gd name="T37" fmla="*/ 30 h 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7"/>
                <a:gd name="T59" fmla="*/ 17 w 17"/>
                <a:gd name="T60" fmla="*/ 37 h 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7">
                  <a:moveTo>
                    <a:pt x="13" y="30"/>
                  </a:moveTo>
                  <a:lnTo>
                    <a:pt x="12" y="27"/>
                  </a:lnTo>
                  <a:lnTo>
                    <a:pt x="10" y="24"/>
                  </a:lnTo>
                  <a:lnTo>
                    <a:pt x="9" y="21"/>
                  </a:lnTo>
                  <a:lnTo>
                    <a:pt x="9" y="18"/>
                  </a:lnTo>
                  <a:lnTo>
                    <a:pt x="12" y="15"/>
                  </a:lnTo>
                  <a:lnTo>
                    <a:pt x="12" y="10"/>
                  </a:lnTo>
                  <a:lnTo>
                    <a:pt x="14" y="8"/>
                  </a:lnTo>
                  <a:lnTo>
                    <a:pt x="16" y="5"/>
                  </a:lnTo>
                  <a:lnTo>
                    <a:pt x="9" y="0"/>
                  </a:lnTo>
                  <a:lnTo>
                    <a:pt x="5" y="3"/>
                  </a:lnTo>
                  <a:lnTo>
                    <a:pt x="4" y="7"/>
                  </a:lnTo>
                  <a:lnTo>
                    <a:pt x="1" y="12"/>
                  </a:lnTo>
                  <a:lnTo>
                    <a:pt x="0" y="16"/>
                  </a:lnTo>
                  <a:lnTo>
                    <a:pt x="0" y="21"/>
                  </a:lnTo>
                  <a:lnTo>
                    <a:pt x="1" y="27"/>
                  </a:lnTo>
                  <a:lnTo>
                    <a:pt x="2" y="31"/>
                  </a:lnTo>
                  <a:lnTo>
                    <a:pt x="6" y="36"/>
                  </a:lnTo>
                  <a:lnTo>
                    <a:pt x="13" y="30"/>
                  </a:lnTo>
                </a:path>
              </a:pathLst>
            </a:custGeom>
            <a:solidFill>
              <a:srgbClr val="4F4F4F"/>
            </a:solidFill>
            <a:ln w="12700" cap="rnd">
              <a:noFill/>
              <a:round/>
              <a:headEnd/>
              <a:tailEnd/>
            </a:ln>
          </p:spPr>
          <p:txBody>
            <a:bodyPr/>
            <a:lstStyle/>
            <a:p>
              <a:endParaRPr lang="en-US" dirty="0"/>
            </a:p>
          </p:txBody>
        </p:sp>
        <p:sp>
          <p:nvSpPr>
            <p:cNvPr id="48453" name="Freeform 352"/>
            <p:cNvSpPr>
              <a:spLocks/>
            </p:cNvSpPr>
            <p:nvPr/>
          </p:nvSpPr>
          <p:spPr bwMode="auto">
            <a:xfrm>
              <a:off x="1192" y="2603"/>
              <a:ext cx="17" cy="17"/>
            </a:xfrm>
            <a:custGeom>
              <a:avLst/>
              <a:gdLst>
                <a:gd name="T0" fmla="*/ 16 w 17"/>
                <a:gd name="T1" fmla="*/ 12 h 17"/>
                <a:gd name="T2" fmla="*/ 14 w 17"/>
                <a:gd name="T3" fmla="*/ 4 h 17"/>
                <a:gd name="T4" fmla="*/ 10 w 17"/>
                <a:gd name="T5" fmla="*/ 0 h 17"/>
                <a:gd name="T6" fmla="*/ 8 w 17"/>
                <a:gd name="T7" fmla="*/ 0 h 17"/>
                <a:gd name="T8" fmla="*/ 0 w 17"/>
                <a:gd name="T9" fmla="*/ 12 h 17"/>
                <a:gd name="T10" fmla="*/ 1 w 17"/>
                <a:gd name="T11" fmla="*/ 16 h 17"/>
                <a:gd name="T12" fmla="*/ 3 w 17"/>
                <a:gd name="T13" fmla="*/ 16 h 17"/>
                <a:gd name="T14" fmla="*/ 5 w 17"/>
                <a:gd name="T15" fmla="*/ 16 h 17"/>
                <a:gd name="T16" fmla="*/ 3 w 17"/>
                <a:gd name="T17" fmla="*/ 12 h 17"/>
                <a:gd name="T18" fmla="*/ 16 w 17"/>
                <a:gd name="T19" fmla="*/ 1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12"/>
                  </a:moveTo>
                  <a:lnTo>
                    <a:pt x="14" y="4"/>
                  </a:lnTo>
                  <a:lnTo>
                    <a:pt x="10" y="0"/>
                  </a:lnTo>
                  <a:lnTo>
                    <a:pt x="8" y="0"/>
                  </a:lnTo>
                  <a:lnTo>
                    <a:pt x="0" y="12"/>
                  </a:lnTo>
                  <a:lnTo>
                    <a:pt x="1" y="16"/>
                  </a:lnTo>
                  <a:lnTo>
                    <a:pt x="3" y="16"/>
                  </a:lnTo>
                  <a:lnTo>
                    <a:pt x="5" y="16"/>
                  </a:lnTo>
                  <a:lnTo>
                    <a:pt x="3" y="12"/>
                  </a:lnTo>
                  <a:lnTo>
                    <a:pt x="16" y="12"/>
                  </a:lnTo>
                </a:path>
              </a:pathLst>
            </a:custGeom>
            <a:solidFill>
              <a:srgbClr val="4F4F4F"/>
            </a:solidFill>
            <a:ln w="12700" cap="rnd">
              <a:noFill/>
              <a:round/>
              <a:headEnd/>
              <a:tailEnd/>
            </a:ln>
          </p:spPr>
          <p:txBody>
            <a:bodyPr/>
            <a:lstStyle/>
            <a:p>
              <a:endParaRPr lang="en-US" dirty="0"/>
            </a:p>
          </p:txBody>
        </p:sp>
        <p:sp>
          <p:nvSpPr>
            <p:cNvPr id="48454" name="Freeform 353"/>
            <p:cNvSpPr>
              <a:spLocks/>
            </p:cNvSpPr>
            <p:nvPr/>
          </p:nvSpPr>
          <p:spPr bwMode="auto">
            <a:xfrm>
              <a:off x="1196" y="2611"/>
              <a:ext cx="17" cy="17"/>
            </a:xfrm>
            <a:custGeom>
              <a:avLst/>
              <a:gdLst>
                <a:gd name="T0" fmla="*/ 14 w 17"/>
                <a:gd name="T1" fmla="*/ 11 h 17"/>
                <a:gd name="T2" fmla="*/ 16 w 17"/>
                <a:gd name="T3" fmla="*/ 12 h 17"/>
                <a:gd name="T4" fmla="*/ 13 w 17"/>
                <a:gd name="T5" fmla="*/ 8 h 17"/>
                <a:gd name="T6" fmla="*/ 11 w 17"/>
                <a:gd name="T7" fmla="*/ 4 h 17"/>
                <a:gd name="T8" fmla="*/ 11 w 17"/>
                <a:gd name="T9" fmla="*/ 1 h 17"/>
                <a:gd name="T10" fmla="*/ 10 w 17"/>
                <a:gd name="T11" fmla="*/ 0 h 17"/>
                <a:gd name="T12" fmla="*/ 0 w 17"/>
                <a:gd name="T13" fmla="*/ 0 h 17"/>
                <a:gd name="T14" fmla="*/ 1 w 17"/>
                <a:gd name="T15" fmla="*/ 4 h 17"/>
                <a:gd name="T16" fmla="*/ 2 w 17"/>
                <a:gd name="T17" fmla="*/ 9 h 17"/>
                <a:gd name="T18" fmla="*/ 4 w 17"/>
                <a:gd name="T19" fmla="*/ 12 h 17"/>
                <a:gd name="T20" fmla="*/ 5 w 17"/>
                <a:gd name="T21" fmla="*/ 14 h 17"/>
                <a:gd name="T22" fmla="*/ 5 w 17"/>
                <a:gd name="T23" fmla="*/ 16 h 17"/>
                <a:gd name="T24" fmla="*/ 14 w 17"/>
                <a:gd name="T25" fmla="*/ 1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4" y="11"/>
                  </a:moveTo>
                  <a:lnTo>
                    <a:pt x="16" y="12"/>
                  </a:lnTo>
                  <a:lnTo>
                    <a:pt x="13" y="8"/>
                  </a:lnTo>
                  <a:lnTo>
                    <a:pt x="11" y="4"/>
                  </a:lnTo>
                  <a:lnTo>
                    <a:pt x="11" y="1"/>
                  </a:lnTo>
                  <a:lnTo>
                    <a:pt x="10" y="0"/>
                  </a:lnTo>
                  <a:lnTo>
                    <a:pt x="0" y="0"/>
                  </a:lnTo>
                  <a:lnTo>
                    <a:pt x="1" y="4"/>
                  </a:lnTo>
                  <a:lnTo>
                    <a:pt x="2" y="9"/>
                  </a:lnTo>
                  <a:lnTo>
                    <a:pt x="4" y="12"/>
                  </a:lnTo>
                  <a:lnTo>
                    <a:pt x="5" y="14"/>
                  </a:lnTo>
                  <a:lnTo>
                    <a:pt x="5" y="16"/>
                  </a:lnTo>
                  <a:lnTo>
                    <a:pt x="14" y="11"/>
                  </a:lnTo>
                </a:path>
              </a:pathLst>
            </a:custGeom>
            <a:solidFill>
              <a:srgbClr val="4F4F4F"/>
            </a:solidFill>
            <a:ln w="12700" cap="rnd">
              <a:noFill/>
              <a:round/>
              <a:headEnd/>
              <a:tailEnd/>
            </a:ln>
          </p:spPr>
          <p:txBody>
            <a:bodyPr/>
            <a:lstStyle/>
            <a:p>
              <a:endParaRPr lang="en-US" dirty="0"/>
            </a:p>
          </p:txBody>
        </p:sp>
        <p:sp>
          <p:nvSpPr>
            <p:cNvPr id="48455" name="Freeform 354"/>
            <p:cNvSpPr>
              <a:spLocks/>
            </p:cNvSpPr>
            <p:nvPr/>
          </p:nvSpPr>
          <p:spPr bwMode="auto">
            <a:xfrm>
              <a:off x="1202" y="2622"/>
              <a:ext cx="20" cy="17"/>
            </a:xfrm>
            <a:custGeom>
              <a:avLst/>
              <a:gdLst>
                <a:gd name="T0" fmla="*/ 19 w 20"/>
                <a:gd name="T1" fmla="*/ 8 h 17"/>
                <a:gd name="T2" fmla="*/ 16 w 20"/>
                <a:gd name="T3" fmla="*/ 7 h 17"/>
                <a:gd name="T4" fmla="*/ 12 w 20"/>
                <a:gd name="T5" fmla="*/ 4 h 17"/>
                <a:gd name="T6" fmla="*/ 9 w 20"/>
                <a:gd name="T7" fmla="*/ 1 h 17"/>
                <a:gd name="T8" fmla="*/ 8 w 20"/>
                <a:gd name="T9" fmla="*/ 0 h 17"/>
                <a:gd name="T10" fmla="*/ 0 w 20"/>
                <a:gd name="T11" fmla="*/ 4 h 17"/>
                <a:gd name="T12" fmla="*/ 3 w 20"/>
                <a:gd name="T13" fmla="*/ 8 h 17"/>
                <a:gd name="T14" fmla="*/ 7 w 20"/>
                <a:gd name="T15" fmla="*/ 11 h 17"/>
                <a:gd name="T16" fmla="*/ 11 w 20"/>
                <a:gd name="T17" fmla="*/ 14 h 17"/>
                <a:gd name="T18" fmla="*/ 14 w 20"/>
                <a:gd name="T19" fmla="*/ 16 h 17"/>
                <a:gd name="T20" fmla="*/ 13 w 20"/>
                <a:gd name="T21" fmla="*/ 16 h 17"/>
                <a:gd name="T22" fmla="*/ 19 w 20"/>
                <a:gd name="T23" fmla="*/ 8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7"/>
                <a:gd name="T38" fmla="*/ 20 w 20"/>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7">
                  <a:moveTo>
                    <a:pt x="19" y="8"/>
                  </a:moveTo>
                  <a:lnTo>
                    <a:pt x="16" y="7"/>
                  </a:lnTo>
                  <a:lnTo>
                    <a:pt x="12" y="4"/>
                  </a:lnTo>
                  <a:lnTo>
                    <a:pt x="9" y="1"/>
                  </a:lnTo>
                  <a:lnTo>
                    <a:pt x="8" y="0"/>
                  </a:lnTo>
                  <a:lnTo>
                    <a:pt x="0" y="4"/>
                  </a:lnTo>
                  <a:lnTo>
                    <a:pt x="3" y="8"/>
                  </a:lnTo>
                  <a:lnTo>
                    <a:pt x="7" y="11"/>
                  </a:lnTo>
                  <a:lnTo>
                    <a:pt x="11" y="14"/>
                  </a:lnTo>
                  <a:lnTo>
                    <a:pt x="14" y="16"/>
                  </a:lnTo>
                  <a:lnTo>
                    <a:pt x="13" y="16"/>
                  </a:lnTo>
                  <a:lnTo>
                    <a:pt x="19" y="8"/>
                  </a:lnTo>
                </a:path>
              </a:pathLst>
            </a:custGeom>
            <a:solidFill>
              <a:srgbClr val="4F4F4F"/>
            </a:solidFill>
            <a:ln w="12700" cap="rnd">
              <a:noFill/>
              <a:round/>
              <a:headEnd/>
              <a:tailEnd/>
            </a:ln>
          </p:spPr>
          <p:txBody>
            <a:bodyPr/>
            <a:lstStyle/>
            <a:p>
              <a:endParaRPr lang="en-US" dirty="0"/>
            </a:p>
          </p:txBody>
        </p:sp>
        <p:sp>
          <p:nvSpPr>
            <p:cNvPr id="48456" name="Freeform 355"/>
            <p:cNvSpPr>
              <a:spLocks/>
            </p:cNvSpPr>
            <p:nvPr/>
          </p:nvSpPr>
          <p:spPr bwMode="auto">
            <a:xfrm>
              <a:off x="1219" y="2632"/>
              <a:ext cx="43" cy="55"/>
            </a:xfrm>
            <a:custGeom>
              <a:avLst/>
              <a:gdLst>
                <a:gd name="T0" fmla="*/ 34 w 43"/>
                <a:gd name="T1" fmla="*/ 54 h 55"/>
                <a:gd name="T2" fmla="*/ 42 w 43"/>
                <a:gd name="T3" fmla="*/ 48 h 55"/>
                <a:gd name="T4" fmla="*/ 38 w 43"/>
                <a:gd name="T5" fmla="*/ 42 h 55"/>
                <a:gd name="T6" fmla="*/ 34 w 43"/>
                <a:gd name="T7" fmla="*/ 37 h 55"/>
                <a:gd name="T8" fmla="*/ 31 w 43"/>
                <a:gd name="T9" fmla="*/ 30 h 55"/>
                <a:gd name="T10" fmla="*/ 27 w 43"/>
                <a:gd name="T11" fmla="*/ 23 h 55"/>
                <a:gd name="T12" fmla="*/ 23 w 43"/>
                <a:gd name="T13" fmla="*/ 17 h 55"/>
                <a:gd name="T14" fmla="*/ 18 w 43"/>
                <a:gd name="T15" fmla="*/ 11 h 55"/>
                <a:gd name="T16" fmla="*/ 13 w 43"/>
                <a:gd name="T17" fmla="*/ 5 h 55"/>
                <a:gd name="T18" fmla="*/ 7 w 43"/>
                <a:gd name="T19" fmla="*/ 0 h 55"/>
                <a:gd name="T20" fmla="*/ 0 w 43"/>
                <a:gd name="T21" fmla="*/ 6 h 55"/>
                <a:gd name="T22" fmla="*/ 6 w 43"/>
                <a:gd name="T23" fmla="*/ 12 h 55"/>
                <a:gd name="T24" fmla="*/ 11 w 43"/>
                <a:gd name="T25" fmla="*/ 16 h 55"/>
                <a:gd name="T26" fmla="*/ 14 w 43"/>
                <a:gd name="T27" fmla="*/ 23 h 55"/>
                <a:gd name="T28" fmla="*/ 18 w 43"/>
                <a:gd name="T29" fmla="*/ 29 h 55"/>
                <a:gd name="T30" fmla="*/ 22 w 43"/>
                <a:gd name="T31" fmla="*/ 34 h 55"/>
                <a:gd name="T32" fmla="*/ 25 w 43"/>
                <a:gd name="T33" fmla="*/ 41 h 55"/>
                <a:gd name="T34" fmla="*/ 29 w 43"/>
                <a:gd name="T35" fmla="*/ 47 h 55"/>
                <a:gd name="T36" fmla="*/ 33 w 43"/>
                <a:gd name="T37" fmla="*/ 53 h 55"/>
                <a:gd name="T38" fmla="*/ 41 w 43"/>
                <a:gd name="T39" fmla="*/ 47 h 55"/>
                <a:gd name="T40" fmla="*/ 34 w 43"/>
                <a:gd name="T41" fmla="*/ 54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
                <a:gd name="T64" fmla="*/ 0 h 55"/>
                <a:gd name="T65" fmla="*/ 43 w 43"/>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 h="55">
                  <a:moveTo>
                    <a:pt x="34" y="54"/>
                  </a:moveTo>
                  <a:lnTo>
                    <a:pt x="42" y="48"/>
                  </a:lnTo>
                  <a:lnTo>
                    <a:pt x="38" y="42"/>
                  </a:lnTo>
                  <a:lnTo>
                    <a:pt x="34" y="37"/>
                  </a:lnTo>
                  <a:lnTo>
                    <a:pt x="31" y="30"/>
                  </a:lnTo>
                  <a:lnTo>
                    <a:pt x="27" y="23"/>
                  </a:lnTo>
                  <a:lnTo>
                    <a:pt x="23" y="17"/>
                  </a:lnTo>
                  <a:lnTo>
                    <a:pt x="18" y="11"/>
                  </a:lnTo>
                  <a:lnTo>
                    <a:pt x="13" y="5"/>
                  </a:lnTo>
                  <a:lnTo>
                    <a:pt x="7" y="0"/>
                  </a:lnTo>
                  <a:lnTo>
                    <a:pt x="0" y="6"/>
                  </a:lnTo>
                  <a:lnTo>
                    <a:pt x="6" y="12"/>
                  </a:lnTo>
                  <a:lnTo>
                    <a:pt x="11" y="16"/>
                  </a:lnTo>
                  <a:lnTo>
                    <a:pt x="14" y="23"/>
                  </a:lnTo>
                  <a:lnTo>
                    <a:pt x="18" y="29"/>
                  </a:lnTo>
                  <a:lnTo>
                    <a:pt x="22" y="34"/>
                  </a:lnTo>
                  <a:lnTo>
                    <a:pt x="25" y="41"/>
                  </a:lnTo>
                  <a:lnTo>
                    <a:pt x="29" y="47"/>
                  </a:lnTo>
                  <a:lnTo>
                    <a:pt x="33" y="53"/>
                  </a:lnTo>
                  <a:lnTo>
                    <a:pt x="41" y="47"/>
                  </a:lnTo>
                  <a:lnTo>
                    <a:pt x="34" y="54"/>
                  </a:lnTo>
                </a:path>
              </a:pathLst>
            </a:custGeom>
            <a:solidFill>
              <a:srgbClr val="4F4F4F"/>
            </a:solidFill>
            <a:ln w="12700" cap="rnd">
              <a:noFill/>
              <a:round/>
              <a:headEnd/>
              <a:tailEnd/>
            </a:ln>
          </p:spPr>
          <p:txBody>
            <a:bodyPr/>
            <a:lstStyle/>
            <a:p>
              <a:endParaRPr lang="en-US" dirty="0"/>
            </a:p>
          </p:txBody>
        </p:sp>
        <p:sp>
          <p:nvSpPr>
            <p:cNvPr id="48457" name="Freeform 356"/>
            <p:cNvSpPr>
              <a:spLocks/>
            </p:cNvSpPr>
            <p:nvPr/>
          </p:nvSpPr>
          <p:spPr bwMode="auto">
            <a:xfrm>
              <a:off x="1258" y="2682"/>
              <a:ext cx="26" cy="17"/>
            </a:xfrm>
            <a:custGeom>
              <a:avLst/>
              <a:gdLst>
                <a:gd name="T0" fmla="*/ 18 w 26"/>
                <a:gd name="T1" fmla="*/ 0 h 17"/>
                <a:gd name="T2" fmla="*/ 15 w 26"/>
                <a:gd name="T3" fmla="*/ 2 h 17"/>
                <a:gd name="T4" fmla="*/ 10 w 26"/>
                <a:gd name="T5" fmla="*/ 2 h 17"/>
                <a:gd name="T6" fmla="*/ 6 w 26"/>
                <a:gd name="T7" fmla="*/ 2 h 17"/>
                <a:gd name="T8" fmla="*/ 0 w 26"/>
                <a:gd name="T9" fmla="*/ 13 h 17"/>
                <a:gd name="T10" fmla="*/ 6 w 26"/>
                <a:gd name="T11" fmla="*/ 2 h 17"/>
                <a:gd name="T12" fmla="*/ 4 w 26"/>
                <a:gd name="T13" fmla="*/ 16 h 17"/>
                <a:gd name="T14" fmla="*/ 10 w 26"/>
                <a:gd name="T15" fmla="*/ 16 h 17"/>
                <a:gd name="T16" fmla="*/ 18 w 26"/>
                <a:gd name="T17" fmla="*/ 16 h 17"/>
                <a:gd name="T18" fmla="*/ 25 w 26"/>
                <a:gd name="T19" fmla="*/ 8 h 17"/>
                <a:gd name="T20" fmla="*/ 24 w 26"/>
                <a:gd name="T21" fmla="*/ 8 h 17"/>
                <a:gd name="T22" fmla="*/ 18 w 26"/>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17"/>
                <a:gd name="T38" fmla="*/ 26 w 26"/>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17">
                  <a:moveTo>
                    <a:pt x="18" y="0"/>
                  </a:moveTo>
                  <a:lnTo>
                    <a:pt x="15" y="2"/>
                  </a:lnTo>
                  <a:lnTo>
                    <a:pt x="10" y="2"/>
                  </a:lnTo>
                  <a:lnTo>
                    <a:pt x="6" y="2"/>
                  </a:lnTo>
                  <a:lnTo>
                    <a:pt x="0" y="13"/>
                  </a:lnTo>
                  <a:lnTo>
                    <a:pt x="6" y="2"/>
                  </a:lnTo>
                  <a:lnTo>
                    <a:pt x="4" y="16"/>
                  </a:lnTo>
                  <a:lnTo>
                    <a:pt x="10" y="16"/>
                  </a:lnTo>
                  <a:lnTo>
                    <a:pt x="18" y="16"/>
                  </a:lnTo>
                  <a:lnTo>
                    <a:pt x="25" y="8"/>
                  </a:lnTo>
                  <a:lnTo>
                    <a:pt x="24" y="8"/>
                  </a:lnTo>
                  <a:lnTo>
                    <a:pt x="18" y="0"/>
                  </a:lnTo>
                </a:path>
              </a:pathLst>
            </a:custGeom>
            <a:solidFill>
              <a:srgbClr val="4F4F4F"/>
            </a:solidFill>
            <a:ln w="12700" cap="rnd">
              <a:noFill/>
              <a:round/>
              <a:headEnd/>
              <a:tailEnd/>
            </a:ln>
          </p:spPr>
          <p:txBody>
            <a:bodyPr/>
            <a:lstStyle/>
            <a:p>
              <a:endParaRPr lang="en-US" dirty="0"/>
            </a:p>
          </p:txBody>
        </p:sp>
        <p:sp>
          <p:nvSpPr>
            <p:cNvPr id="48458" name="Freeform 357"/>
            <p:cNvSpPr>
              <a:spLocks/>
            </p:cNvSpPr>
            <p:nvPr/>
          </p:nvSpPr>
          <p:spPr bwMode="auto">
            <a:xfrm>
              <a:off x="1280" y="2636"/>
              <a:ext cx="19" cy="46"/>
            </a:xfrm>
            <a:custGeom>
              <a:avLst/>
              <a:gdLst>
                <a:gd name="T0" fmla="*/ 15 w 19"/>
                <a:gd name="T1" fmla="*/ 10 h 46"/>
                <a:gd name="T2" fmla="*/ 10 w 19"/>
                <a:gd name="T3" fmla="*/ 4 h 46"/>
                <a:gd name="T4" fmla="*/ 9 w 19"/>
                <a:gd name="T5" fmla="*/ 10 h 46"/>
                <a:gd name="T6" fmla="*/ 9 w 19"/>
                <a:gd name="T7" fmla="*/ 15 h 46"/>
                <a:gd name="T8" fmla="*/ 8 w 19"/>
                <a:gd name="T9" fmla="*/ 19 h 46"/>
                <a:gd name="T10" fmla="*/ 7 w 19"/>
                <a:gd name="T11" fmla="*/ 24 h 46"/>
                <a:gd name="T12" fmla="*/ 6 w 19"/>
                <a:gd name="T13" fmla="*/ 28 h 46"/>
                <a:gd name="T14" fmla="*/ 5 w 19"/>
                <a:gd name="T15" fmla="*/ 33 h 46"/>
                <a:gd name="T16" fmla="*/ 2 w 19"/>
                <a:gd name="T17" fmla="*/ 36 h 46"/>
                <a:gd name="T18" fmla="*/ 0 w 19"/>
                <a:gd name="T19" fmla="*/ 41 h 46"/>
                <a:gd name="T20" fmla="*/ 6 w 19"/>
                <a:gd name="T21" fmla="*/ 45 h 46"/>
                <a:gd name="T22" fmla="*/ 9 w 19"/>
                <a:gd name="T23" fmla="*/ 41 h 46"/>
                <a:gd name="T24" fmla="*/ 12 w 19"/>
                <a:gd name="T25" fmla="*/ 36 h 46"/>
                <a:gd name="T26" fmla="*/ 14 w 19"/>
                <a:gd name="T27" fmla="*/ 31 h 46"/>
                <a:gd name="T28" fmla="*/ 15 w 19"/>
                <a:gd name="T29" fmla="*/ 26 h 46"/>
                <a:gd name="T30" fmla="*/ 17 w 19"/>
                <a:gd name="T31" fmla="*/ 20 h 46"/>
                <a:gd name="T32" fmla="*/ 17 w 19"/>
                <a:gd name="T33" fmla="*/ 16 h 46"/>
                <a:gd name="T34" fmla="*/ 18 w 19"/>
                <a:gd name="T35" fmla="*/ 11 h 46"/>
                <a:gd name="T36" fmla="*/ 18 w 19"/>
                <a:gd name="T37" fmla="*/ 5 h 46"/>
                <a:gd name="T38" fmla="*/ 14 w 19"/>
                <a:gd name="T39" fmla="*/ 0 h 46"/>
                <a:gd name="T40" fmla="*/ 15 w 19"/>
                <a:gd name="T41" fmla="*/ 10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46"/>
                <a:gd name="T65" fmla="*/ 19 w 19"/>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46">
                  <a:moveTo>
                    <a:pt x="15" y="10"/>
                  </a:moveTo>
                  <a:lnTo>
                    <a:pt x="10" y="4"/>
                  </a:lnTo>
                  <a:lnTo>
                    <a:pt x="9" y="10"/>
                  </a:lnTo>
                  <a:lnTo>
                    <a:pt x="9" y="15"/>
                  </a:lnTo>
                  <a:lnTo>
                    <a:pt x="8" y="19"/>
                  </a:lnTo>
                  <a:lnTo>
                    <a:pt x="7" y="24"/>
                  </a:lnTo>
                  <a:lnTo>
                    <a:pt x="6" y="28"/>
                  </a:lnTo>
                  <a:lnTo>
                    <a:pt x="5" y="33"/>
                  </a:lnTo>
                  <a:lnTo>
                    <a:pt x="2" y="36"/>
                  </a:lnTo>
                  <a:lnTo>
                    <a:pt x="0" y="41"/>
                  </a:lnTo>
                  <a:lnTo>
                    <a:pt x="6" y="45"/>
                  </a:lnTo>
                  <a:lnTo>
                    <a:pt x="9" y="41"/>
                  </a:lnTo>
                  <a:lnTo>
                    <a:pt x="12" y="36"/>
                  </a:lnTo>
                  <a:lnTo>
                    <a:pt x="14" y="31"/>
                  </a:lnTo>
                  <a:lnTo>
                    <a:pt x="15" y="26"/>
                  </a:lnTo>
                  <a:lnTo>
                    <a:pt x="17" y="20"/>
                  </a:lnTo>
                  <a:lnTo>
                    <a:pt x="17" y="16"/>
                  </a:lnTo>
                  <a:lnTo>
                    <a:pt x="18" y="11"/>
                  </a:lnTo>
                  <a:lnTo>
                    <a:pt x="18" y="5"/>
                  </a:lnTo>
                  <a:lnTo>
                    <a:pt x="14" y="0"/>
                  </a:lnTo>
                  <a:lnTo>
                    <a:pt x="15" y="10"/>
                  </a:lnTo>
                </a:path>
              </a:pathLst>
            </a:custGeom>
            <a:solidFill>
              <a:srgbClr val="4F4F4F"/>
            </a:solidFill>
            <a:ln w="12700" cap="rnd">
              <a:noFill/>
              <a:round/>
              <a:headEnd/>
              <a:tailEnd/>
            </a:ln>
          </p:spPr>
          <p:txBody>
            <a:bodyPr/>
            <a:lstStyle/>
            <a:p>
              <a:endParaRPr lang="en-US" dirty="0"/>
            </a:p>
          </p:txBody>
        </p:sp>
        <p:sp>
          <p:nvSpPr>
            <p:cNvPr id="48459" name="Freeform 358"/>
            <p:cNvSpPr>
              <a:spLocks/>
            </p:cNvSpPr>
            <p:nvPr/>
          </p:nvSpPr>
          <p:spPr bwMode="auto">
            <a:xfrm>
              <a:off x="1288" y="2632"/>
              <a:ext cx="17" cy="17"/>
            </a:xfrm>
            <a:custGeom>
              <a:avLst/>
              <a:gdLst>
                <a:gd name="T0" fmla="*/ 5 w 17"/>
                <a:gd name="T1" fmla="*/ 8 h 17"/>
                <a:gd name="T2" fmla="*/ 5 w 17"/>
                <a:gd name="T3" fmla="*/ 10 h 17"/>
                <a:gd name="T4" fmla="*/ 5 w 17"/>
                <a:gd name="T5" fmla="*/ 8 h 17"/>
                <a:gd name="T6" fmla="*/ 8 w 17"/>
                <a:gd name="T7" fmla="*/ 12 h 17"/>
                <a:gd name="T8" fmla="*/ 16 w 17"/>
                <a:gd name="T9" fmla="*/ 16 h 17"/>
                <a:gd name="T10" fmla="*/ 13 w 17"/>
                <a:gd name="T11" fmla="*/ 3 h 17"/>
                <a:gd name="T12" fmla="*/ 16 w 17"/>
                <a:gd name="T13" fmla="*/ 5 h 17"/>
                <a:gd name="T14" fmla="*/ 16 w 17"/>
                <a:gd name="T15" fmla="*/ 3 h 17"/>
                <a:gd name="T16" fmla="*/ 10 w 17"/>
                <a:gd name="T17" fmla="*/ 0 h 17"/>
                <a:gd name="T18" fmla="*/ 0 w 17"/>
                <a:gd name="T19" fmla="*/ 0 h 17"/>
                <a:gd name="T20" fmla="*/ 5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5" y="8"/>
                  </a:moveTo>
                  <a:lnTo>
                    <a:pt x="5" y="10"/>
                  </a:lnTo>
                  <a:lnTo>
                    <a:pt x="5" y="8"/>
                  </a:lnTo>
                  <a:lnTo>
                    <a:pt x="8" y="12"/>
                  </a:lnTo>
                  <a:lnTo>
                    <a:pt x="16" y="16"/>
                  </a:lnTo>
                  <a:lnTo>
                    <a:pt x="13" y="3"/>
                  </a:lnTo>
                  <a:lnTo>
                    <a:pt x="16" y="5"/>
                  </a:lnTo>
                  <a:lnTo>
                    <a:pt x="16" y="3"/>
                  </a:lnTo>
                  <a:lnTo>
                    <a:pt x="10" y="0"/>
                  </a:lnTo>
                  <a:lnTo>
                    <a:pt x="0" y="0"/>
                  </a:lnTo>
                  <a:lnTo>
                    <a:pt x="5" y="8"/>
                  </a:lnTo>
                </a:path>
              </a:pathLst>
            </a:custGeom>
            <a:solidFill>
              <a:srgbClr val="4F4F4F"/>
            </a:solidFill>
            <a:ln w="12700" cap="rnd">
              <a:noFill/>
              <a:round/>
              <a:headEnd/>
              <a:tailEnd/>
            </a:ln>
          </p:spPr>
          <p:txBody>
            <a:bodyPr/>
            <a:lstStyle/>
            <a:p>
              <a:endParaRPr lang="en-US" dirty="0"/>
            </a:p>
          </p:txBody>
        </p:sp>
        <p:sp>
          <p:nvSpPr>
            <p:cNvPr id="48460" name="Freeform 359"/>
            <p:cNvSpPr>
              <a:spLocks/>
            </p:cNvSpPr>
            <p:nvPr/>
          </p:nvSpPr>
          <p:spPr bwMode="auto">
            <a:xfrm>
              <a:off x="1069" y="2569"/>
              <a:ext cx="150" cy="119"/>
            </a:xfrm>
            <a:custGeom>
              <a:avLst/>
              <a:gdLst>
                <a:gd name="T0" fmla="*/ 88 w 150"/>
                <a:gd name="T1" fmla="*/ 88 h 119"/>
                <a:gd name="T2" fmla="*/ 82 w 150"/>
                <a:gd name="T3" fmla="*/ 85 h 119"/>
                <a:gd name="T4" fmla="*/ 69 w 150"/>
                <a:gd name="T5" fmla="*/ 80 h 119"/>
                <a:gd name="T6" fmla="*/ 53 w 150"/>
                <a:gd name="T7" fmla="*/ 78 h 119"/>
                <a:gd name="T8" fmla="*/ 37 w 150"/>
                <a:gd name="T9" fmla="*/ 77 h 119"/>
                <a:gd name="T10" fmla="*/ 21 w 150"/>
                <a:gd name="T11" fmla="*/ 75 h 119"/>
                <a:gd name="T12" fmla="*/ 10 w 150"/>
                <a:gd name="T13" fmla="*/ 72 h 119"/>
                <a:gd name="T14" fmla="*/ 4 w 150"/>
                <a:gd name="T15" fmla="*/ 68 h 119"/>
                <a:gd name="T16" fmla="*/ 0 w 150"/>
                <a:gd name="T17" fmla="*/ 60 h 119"/>
                <a:gd name="T18" fmla="*/ 0 w 150"/>
                <a:gd name="T19" fmla="*/ 53 h 119"/>
                <a:gd name="T20" fmla="*/ 6 w 150"/>
                <a:gd name="T21" fmla="*/ 44 h 119"/>
                <a:gd name="T22" fmla="*/ 13 w 150"/>
                <a:gd name="T23" fmla="*/ 31 h 119"/>
                <a:gd name="T24" fmla="*/ 23 w 150"/>
                <a:gd name="T25" fmla="*/ 20 h 119"/>
                <a:gd name="T26" fmla="*/ 35 w 150"/>
                <a:gd name="T27" fmla="*/ 10 h 119"/>
                <a:gd name="T28" fmla="*/ 43 w 150"/>
                <a:gd name="T29" fmla="*/ 3 h 119"/>
                <a:gd name="T30" fmla="*/ 45 w 150"/>
                <a:gd name="T31" fmla="*/ 1 h 119"/>
                <a:gd name="T32" fmla="*/ 49 w 150"/>
                <a:gd name="T33" fmla="*/ 0 h 119"/>
                <a:gd name="T34" fmla="*/ 65 w 150"/>
                <a:gd name="T35" fmla="*/ 10 h 119"/>
                <a:gd name="T36" fmla="*/ 87 w 150"/>
                <a:gd name="T37" fmla="*/ 33 h 119"/>
                <a:gd name="T38" fmla="*/ 101 w 150"/>
                <a:gd name="T39" fmla="*/ 50 h 119"/>
                <a:gd name="T40" fmla="*/ 98 w 150"/>
                <a:gd name="T41" fmla="*/ 53 h 119"/>
                <a:gd name="T42" fmla="*/ 106 w 150"/>
                <a:gd name="T43" fmla="*/ 63 h 119"/>
                <a:gd name="T44" fmla="*/ 122 w 150"/>
                <a:gd name="T45" fmla="*/ 77 h 119"/>
                <a:gd name="T46" fmla="*/ 132 w 150"/>
                <a:gd name="T47" fmla="*/ 84 h 119"/>
                <a:gd name="T48" fmla="*/ 134 w 150"/>
                <a:gd name="T49" fmla="*/ 85 h 119"/>
                <a:gd name="T50" fmla="*/ 140 w 150"/>
                <a:gd name="T51" fmla="*/ 90 h 119"/>
                <a:gd name="T52" fmla="*/ 146 w 150"/>
                <a:gd name="T53" fmla="*/ 97 h 119"/>
                <a:gd name="T54" fmla="*/ 149 w 150"/>
                <a:gd name="T55" fmla="*/ 105 h 119"/>
                <a:gd name="T56" fmla="*/ 146 w 150"/>
                <a:gd name="T57" fmla="*/ 113 h 119"/>
                <a:gd name="T58" fmla="*/ 137 w 150"/>
                <a:gd name="T59" fmla="*/ 118 h 119"/>
                <a:gd name="T60" fmla="*/ 134 w 150"/>
                <a:gd name="T61" fmla="*/ 117 h 119"/>
                <a:gd name="T62" fmla="*/ 131 w 150"/>
                <a:gd name="T63" fmla="*/ 114 h 119"/>
                <a:gd name="T64" fmla="*/ 119 w 150"/>
                <a:gd name="T65" fmla="*/ 108 h 119"/>
                <a:gd name="T66" fmla="*/ 96 w 150"/>
                <a:gd name="T67" fmla="*/ 93 h 119"/>
                <a:gd name="T68" fmla="*/ 92 w 150"/>
                <a:gd name="T69" fmla="*/ 91 h 11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0"/>
                <a:gd name="T106" fmla="*/ 0 h 119"/>
                <a:gd name="T107" fmla="*/ 150 w 150"/>
                <a:gd name="T108" fmla="*/ 119 h 11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0" h="119">
                  <a:moveTo>
                    <a:pt x="92" y="91"/>
                  </a:moveTo>
                  <a:lnTo>
                    <a:pt x="88" y="88"/>
                  </a:lnTo>
                  <a:lnTo>
                    <a:pt x="85" y="85"/>
                  </a:lnTo>
                  <a:lnTo>
                    <a:pt x="82" y="85"/>
                  </a:lnTo>
                  <a:lnTo>
                    <a:pt x="76" y="83"/>
                  </a:lnTo>
                  <a:lnTo>
                    <a:pt x="69" y="80"/>
                  </a:lnTo>
                  <a:lnTo>
                    <a:pt x="62" y="79"/>
                  </a:lnTo>
                  <a:lnTo>
                    <a:pt x="53" y="78"/>
                  </a:lnTo>
                  <a:lnTo>
                    <a:pt x="45" y="77"/>
                  </a:lnTo>
                  <a:lnTo>
                    <a:pt x="37" y="77"/>
                  </a:lnTo>
                  <a:lnTo>
                    <a:pt x="29" y="76"/>
                  </a:lnTo>
                  <a:lnTo>
                    <a:pt x="21" y="75"/>
                  </a:lnTo>
                  <a:lnTo>
                    <a:pt x="13" y="74"/>
                  </a:lnTo>
                  <a:lnTo>
                    <a:pt x="10" y="72"/>
                  </a:lnTo>
                  <a:lnTo>
                    <a:pt x="6" y="70"/>
                  </a:lnTo>
                  <a:lnTo>
                    <a:pt x="4" y="68"/>
                  </a:lnTo>
                  <a:lnTo>
                    <a:pt x="2" y="64"/>
                  </a:lnTo>
                  <a:lnTo>
                    <a:pt x="0" y="60"/>
                  </a:lnTo>
                  <a:lnTo>
                    <a:pt x="0" y="57"/>
                  </a:lnTo>
                  <a:lnTo>
                    <a:pt x="0" y="53"/>
                  </a:lnTo>
                  <a:lnTo>
                    <a:pt x="2" y="49"/>
                  </a:lnTo>
                  <a:lnTo>
                    <a:pt x="6" y="44"/>
                  </a:lnTo>
                  <a:lnTo>
                    <a:pt x="10" y="37"/>
                  </a:lnTo>
                  <a:lnTo>
                    <a:pt x="13" y="31"/>
                  </a:lnTo>
                  <a:lnTo>
                    <a:pt x="18" y="26"/>
                  </a:lnTo>
                  <a:lnTo>
                    <a:pt x="23" y="20"/>
                  </a:lnTo>
                  <a:lnTo>
                    <a:pt x="29" y="15"/>
                  </a:lnTo>
                  <a:lnTo>
                    <a:pt x="35" y="10"/>
                  </a:lnTo>
                  <a:lnTo>
                    <a:pt x="41" y="6"/>
                  </a:lnTo>
                  <a:lnTo>
                    <a:pt x="43" y="3"/>
                  </a:lnTo>
                  <a:lnTo>
                    <a:pt x="45" y="2"/>
                  </a:lnTo>
                  <a:lnTo>
                    <a:pt x="45" y="1"/>
                  </a:lnTo>
                  <a:lnTo>
                    <a:pt x="45" y="2"/>
                  </a:lnTo>
                  <a:lnTo>
                    <a:pt x="49" y="0"/>
                  </a:lnTo>
                  <a:lnTo>
                    <a:pt x="56" y="3"/>
                  </a:lnTo>
                  <a:lnTo>
                    <a:pt x="65" y="10"/>
                  </a:lnTo>
                  <a:lnTo>
                    <a:pt x="76" y="22"/>
                  </a:lnTo>
                  <a:lnTo>
                    <a:pt x="87" y="33"/>
                  </a:lnTo>
                  <a:lnTo>
                    <a:pt x="95" y="44"/>
                  </a:lnTo>
                  <a:lnTo>
                    <a:pt x="101" y="50"/>
                  </a:lnTo>
                  <a:lnTo>
                    <a:pt x="101" y="53"/>
                  </a:lnTo>
                  <a:lnTo>
                    <a:pt x="98" y="53"/>
                  </a:lnTo>
                  <a:lnTo>
                    <a:pt x="100" y="58"/>
                  </a:lnTo>
                  <a:lnTo>
                    <a:pt x="106" y="63"/>
                  </a:lnTo>
                  <a:lnTo>
                    <a:pt x="113" y="70"/>
                  </a:lnTo>
                  <a:lnTo>
                    <a:pt x="122" y="77"/>
                  </a:lnTo>
                  <a:lnTo>
                    <a:pt x="128" y="83"/>
                  </a:lnTo>
                  <a:lnTo>
                    <a:pt x="132" y="84"/>
                  </a:lnTo>
                  <a:lnTo>
                    <a:pt x="131" y="81"/>
                  </a:lnTo>
                  <a:lnTo>
                    <a:pt x="134" y="85"/>
                  </a:lnTo>
                  <a:lnTo>
                    <a:pt x="137" y="88"/>
                  </a:lnTo>
                  <a:lnTo>
                    <a:pt x="140" y="90"/>
                  </a:lnTo>
                  <a:lnTo>
                    <a:pt x="144" y="93"/>
                  </a:lnTo>
                  <a:lnTo>
                    <a:pt x="146" y="97"/>
                  </a:lnTo>
                  <a:lnTo>
                    <a:pt x="148" y="101"/>
                  </a:lnTo>
                  <a:lnTo>
                    <a:pt x="149" y="105"/>
                  </a:lnTo>
                  <a:lnTo>
                    <a:pt x="148" y="109"/>
                  </a:lnTo>
                  <a:lnTo>
                    <a:pt x="146" y="113"/>
                  </a:lnTo>
                  <a:lnTo>
                    <a:pt x="142" y="116"/>
                  </a:lnTo>
                  <a:lnTo>
                    <a:pt x="137" y="118"/>
                  </a:lnTo>
                  <a:lnTo>
                    <a:pt x="132" y="116"/>
                  </a:lnTo>
                  <a:lnTo>
                    <a:pt x="134" y="117"/>
                  </a:lnTo>
                  <a:lnTo>
                    <a:pt x="133" y="116"/>
                  </a:lnTo>
                  <a:lnTo>
                    <a:pt x="131" y="114"/>
                  </a:lnTo>
                  <a:lnTo>
                    <a:pt x="126" y="111"/>
                  </a:lnTo>
                  <a:lnTo>
                    <a:pt x="119" y="108"/>
                  </a:lnTo>
                  <a:lnTo>
                    <a:pt x="109" y="101"/>
                  </a:lnTo>
                  <a:lnTo>
                    <a:pt x="96" y="93"/>
                  </a:lnTo>
                  <a:lnTo>
                    <a:pt x="81" y="84"/>
                  </a:lnTo>
                  <a:lnTo>
                    <a:pt x="92" y="91"/>
                  </a:lnTo>
                </a:path>
              </a:pathLst>
            </a:custGeom>
            <a:solidFill>
              <a:srgbClr val="CCCCCC"/>
            </a:solidFill>
            <a:ln w="12700" cap="rnd">
              <a:noFill/>
              <a:round/>
              <a:headEnd/>
              <a:tailEnd/>
            </a:ln>
          </p:spPr>
          <p:txBody>
            <a:bodyPr/>
            <a:lstStyle/>
            <a:p>
              <a:endParaRPr lang="en-US" dirty="0"/>
            </a:p>
          </p:txBody>
        </p:sp>
        <p:sp>
          <p:nvSpPr>
            <p:cNvPr id="48461" name="Freeform 360"/>
            <p:cNvSpPr>
              <a:spLocks/>
            </p:cNvSpPr>
            <p:nvPr/>
          </p:nvSpPr>
          <p:spPr bwMode="auto">
            <a:xfrm>
              <a:off x="1145" y="2650"/>
              <a:ext cx="19" cy="17"/>
            </a:xfrm>
            <a:custGeom>
              <a:avLst/>
              <a:gdLst>
                <a:gd name="T0" fmla="*/ 1 w 19"/>
                <a:gd name="T1" fmla="*/ 9 h 17"/>
                <a:gd name="T2" fmla="*/ 0 w 19"/>
                <a:gd name="T3" fmla="*/ 9 h 17"/>
                <a:gd name="T4" fmla="*/ 6 w 19"/>
                <a:gd name="T5" fmla="*/ 12 h 17"/>
                <a:gd name="T6" fmla="*/ 8 w 19"/>
                <a:gd name="T7" fmla="*/ 12 h 17"/>
                <a:gd name="T8" fmla="*/ 9 w 19"/>
                <a:gd name="T9" fmla="*/ 12 h 17"/>
                <a:gd name="T10" fmla="*/ 11 w 19"/>
                <a:gd name="T11" fmla="*/ 16 h 17"/>
                <a:gd name="T12" fmla="*/ 18 w 19"/>
                <a:gd name="T13" fmla="*/ 10 h 17"/>
                <a:gd name="T14" fmla="*/ 15 w 19"/>
                <a:gd name="T15" fmla="*/ 6 h 17"/>
                <a:gd name="T16" fmla="*/ 11 w 19"/>
                <a:gd name="T17" fmla="*/ 4 h 17"/>
                <a:gd name="T18" fmla="*/ 8 w 19"/>
                <a:gd name="T19" fmla="*/ 2 h 17"/>
                <a:gd name="T20" fmla="*/ 4 w 19"/>
                <a:gd name="T21" fmla="*/ 1 h 17"/>
                <a:gd name="T22" fmla="*/ 3 w 19"/>
                <a:gd name="T23" fmla="*/ 0 h 17"/>
                <a:gd name="T24" fmla="*/ 1 w 19"/>
                <a:gd name="T25" fmla="*/ 9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7"/>
                <a:gd name="T41" fmla="*/ 19 w 1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7">
                  <a:moveTo>
                    <a:pt x="1" y="9"/>
                  </a:moveTo>
                  <a:lnTo>
                    <a:pt x="0" y="9"/>
                  </a:lnTo>
                  <a:lnTo>
                    <a:pt x="6" y="12"/>
                  </a:lnTo>
                  <a:lnTo>
                    <a:pt x="8" y="12"/>
                  </a:lnTo>
                  <a:lnTo>
                    <a:pt x="9" y="12"/>
                  </a:lnTo>
                  <a:lnTo>
                    <a:pt x="11" y="16"/>
                  </a:lnTo>
                  <a:lnTo>
                    <a:pt x="18" y="10"/>
                  </a:lnTo>
                  <a:lnTo>
                    <a:pt x="15" y="6"/>
                  </a:lnTo>
                  <a:lnTo>
                    <a:pt x="11" y="4"/>
                  </a:lnTo>
                  <a:lnTo>
                    <a:pt x="8" y="2"/>
                  </a:lnTo>
                  <a:lnTo>
                    <a:pt x="4" y="1"/>
                  </a:lnTo>
                  <a:lnTo>
                    <a:pt x="3" y="0"/>
                  </a:lnTo>
                  <a:lnTo>
                    <a:pt x="1" y="9"/>
                  </a:lnTo>
                </a:path>
              </a:pathLst>
            </a:custGeom>
            <a:solidFill>
              <a:srgbClr val="828282"/>
            </a:solidFill>
            <a:ln w="12700" cap="rnd">
              <a:noFill/>
              <a:round/>
              <a:headEnd/>
              <a:tailEnd/>
            </a:ln>
          </p:spPr>
          <p:txBody>
            <a:bodyPr/>
            <a:lstStyle/>
            <a:p>
              <a:endParaRPr lang="en-US" dirty="0"/>
            </a:p>
          </p:txBody>
        </p:sp>
        <p:sp>
          <p:nvSpPr>
            <p:cNvPr id="48462" name="Freeform 361"/>
            <p:cNvSpPr>
              <a:spLocks/>
            </p:cNvSpPr>
            <p:nvPr/>
          </p:nvSpPr>
          <p:spPr bwMode="auto">
            <a:xfrm>
              <a:off x="1081" y="2641"/>
              <a:ext cx="63" cy="17"/>
            </a:xfrm>
            <a:custGeom>
              <a:avLst/>
              <a:gdLst>
                <a:gd name="T0" fmla="*/ 0 w 63"/>
                <a:gd name="T1" fmla="*/ 9 h 17"/>
                <a:gd name="T2" fmla="*/ 8 w 63"/>
                <a:gd name="T3" fmla="*/ 9 h 17"/>
                <a:gd name="T4" fmla="*/ 16 w 63"/>
                <a:gd name="T5" fmla="*/ 10 h 17"/>
                <a:gd name="T6" fmla="*/ 23 w 63"/>
                <a:gd name="T7" fmla="*/ 11 h 17"/>
                <a:gd name="T8" fmla="*/ 31 w 63"/>
                <a:gd name="T9" fmla="*/ 12 h 17"/>
                <a:gd name="T10" fmla="*/ 38 w 63"/>
                <a:gd name="T11" fmla="*/ 12 h 17"/>
                <a:gd name="T12" fmla="*/ 47 w 63"/>
                <a:gd name="T13" fmla="*/ 12 h 17"/>
                <a:gd name="T14" fmla="*/ 53 w 63"/>
                <a:gd name="T15" fmla="*/ 13 h 17"/>
                <a:gd name="T16" fmla="*/ 59 w 63"/>
                <a:gd name="T17" fmla="*/ 16 h 17"/>
                <a:gd name="T18" fmla="*/ 62 w 63"/>
                <a:gd name="T19" fmla="*/ 6 h 17"/>
                <a:gd name="T20" fmla="*/ 56 w 63"/>
                <a:gd name="T21" fmla="*/ 5 h 17"/>
                <a:gd name="T22" fmla="*/ 47 w 63"/>
                <a:gd name="T23" fmla="*/ 4 h 17"/>
                <a:gd name="T24" fmla="*/ 39 w 63"/>
                <a:gd name="T25" fmla="*/ 4 h 17"/>
                <a:gd name="T26" fmla="*/ 32 w 63"/>
                <a:gd name="T27" fmla="*/ 3 h 17"/>
                <a:gd name="T28" fmla="*/ 25 w 63"/>
                <a:gd name="T29" fmla="*/ 2 h 17"/>
                <a:gd name="T30" fmla="*/ 17 w 63"/>
                <a:gd name="T31" fmla="*/ 2 h 17"/>
                <a:gd name="T32" fmla="*/ 10 w 63"/>
                <a:gd name="T33" fmla="*/ 1 h 17"/>
                <a:gd name="T34" fmla="*/ 3 w 63"/>
                <a:gd name="T35" fmla="*/ 0 h 17"/>
                <a:gd name="T36" fmla="*/ 0 w 63"/>
                <a:gd name="T37" fmla="*/ 9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17"/>
                <a:gd name="T59" fmla="*/ 63 w 63"/>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17">
                  <a:moveTo>
                    <a:pt x="0" y="9"/>
                  </a:moveTo>
                  <a:lnTo>
                    <a:pt x="8" y="9"/>
                  </a:lnTo>
                  <a:lnTo>
                    <a:pt x="16" y="10"/>
                  </a:lnTo>
                  <a:lnTo>
                    <a:pt x="23" y="11"/>
                  </a:lnTo>
                  <a:lnTo>
                    <a:pt x="31" y="12"/>
                  </a:lnTo>
                  <a:lnTo>
                    <a:pt x="38" y="12"/>
                  </a:lnTo>
                  <a:lnTo>
                    <a:pt x="47" y="12"/>
                  </a:lnTo>
                  <a:lnTo>
                    <a:pt x="53" y="13"/>
                  </a:lnTo>
                  <a:lnTo>
                    <a:pt x="59" y="16"/>
                  </a:lnTo>
                  <a:lnTo>
                    <a:pt x="62" y="6"/>
                  </a:lnTo>
                  <a:lnTo>
                    <a:pt x="56" y="5"/>
                  </a:lnTo>
                  <a:lnTo>
                    <a:pt x="47" y="4"/>
                  </a:lnTo>
                  <a:lnTo>
                    <a:pt x="39" y="4"/>
                  </a:lnTo>
                  <a:lnTo>
                    <a:pt x="32" y="3"/>
                  </a:lnTo>
                  <a:lnTo>
                    <a:pt x="25" y="2"/>
                  </a:lnTo>
                  <a:lnTo>
                    <a:pt x="17" y="2"/>
                  </a:lnTo>
                  <a:lnTo>
                    <a:pt x="10" y="1"/>
                  </a:lnTo>
                  <a:lnTo>
                    <a:pt x="3" y="0"/>
                  </a:lnTo>
                  <a:lnTo>
                    <a:pt x="0" y="9"/>
                  </a:lnTo>
                </a:path>
              </a:pathLst>
            </a:custGeom>
            <a:solidFill>
              <a:srgbClr val="828282"/>
            </a:solidFill>
            <a:ln w="12700" cap="rnd">
              <a:noFill/>
              <a:round/>
              <a:headEnd/>
              <a:tailEnd/>
            </a:ln>
          </p:spPr>
          <p:txBody>
            <a:bodyPr/>
            <a:lstStyle/>
            <a:p>
              <a:endParaRPr lang="en-US" dirty="0"/>
            </a:p>
          </p:txBody>
        </p:sp>
        <p:sp>
          <p:nvSpPr>
            <p:cNvPr id="48463" name="Freeform 362"/>
            <p:cNvSpPr>
              <a:spLocks/>
            </p:cNvSpPr>
            <p:nvPr/>
          </p:nvSpPr>
          <p:spPr bwMode="auto">
            <a:xfrm>
              <a:off x="1063" y="2619"/>
              <a:ext cx="17" cy="28"/>
            </a:xfrm>
            <a:custGeom>
              <a:avLst/>
              <a:gdLst>
                <a:gd name="T0" fmla="*/ 2 w 17"/>
                <a:gd name="T1" fmla="*/ 0 h 28"/>
                <a:gd name="T2" fmla="*/ 0 w 17"/>
                <a:gd name="T3" fmla="*/ 4 h 28"/>
                <a:gd name="T4" fmla="*/ 0 w 17"/>
                <a:gd name="T5" fmla="*/ 8 h 28"/>
                <a:gd name="T6" fmla="*/ 0 w 17"/>
                <a:gd name="T7" fmla="*/ 11 h 28"/>
                <a:gd name="T8" fmla="*/ 2 w 17"/>
                <a:gd name="T9" fmla="*/ 16 h 28"/>
                <a:gd name="T10" fmla="*/ 4 w 17"/>
                <a:gd name="T11" fmla="*/ 20 h 28"/>
                <a:gd name="T12" fmla="*/ 6 w 17"/>
                <a:gd name="T13" fmla="*/ 23 h 28"/>
                <a:gd name="T14" fmla="*/ 9 w 17"/>
                <a:gd name="T15" fmla="*/ 25 h 28"/>
                <a:gd name="T16" fmla="*/ 13 w 17"/>
                <a:gd name="T17" fmla="*/ 27 h 28"/>
                <a:gd name="T18" fmla="*/ 16 w 17"/>
                <a:gd name="T19" fmla="*/ 18 h 28"/>
                <a:gd name="T20" fmla="*/ 13 w 17"/>
                <a:gd name="T21" fmla="*/ 18 h 28"/>
                <a:gd name="T22" fmla="*/ 11 w 17"/>
                <a:gd name="T23" fmla="*/ 16 h 28"/>
                <a:gd name="T24" fmla="*/ 11 w 17"/>
                <a:gd name="T25" fmla="*/ 15 h 28"/>
                <a:gd name="T26" fmla="*/ 9 w 17"/>
                <a:gd name="T27" fmla="*/ 12 h 28"/>
                <a:gd name="T28" fmla="*/ 9 w 17"/>
                <a:gd name="T29" fmla="*/ 11 h 28"/>
                <a:gd name="T30" fmla="*/ 9 w 17"/>
                <a:gd name="T31" fmla="*/ 8 h 28"/>
                <a:gd name="T32" fmla="*/ 9 w 17"/>
                <a:gd name="T33" fmla="*/ 6 h 28"/>
                <a:gd name="T34" fmla="*/ 9 w 17"/>
                <a:gd name="T35" fmla="*/ 4 h 28"/>
                <a:gd name="T36" fmla="*/ 2 w 17"/>
                <a:gd name="T37" fmla="*/ 0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8"/>
                <a:gd name="T59" fmla="*/ 17 w 17"/>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8">
                  <a:moveTo>
                    <a:pt x="2" y="0"/>
                  </a:moveTo>
                  <a:lnTo>
                    <a:pt x="0" y="4"/>
                  </a:lnTo>
                  <a:lnTo>
                    <a:pt x="0" y="8"/>
                  </a:lnTo>
                  <a:lnTo>
                    <a:pt x="0" y="11"/>
                  </a:lnTo>
                  <a:lnTo>
                    <a:pt x="2" y="16"/>
                  </a:lnTo>
                  <a:lnTo>
                    <a:pt x="4" y="20"/>
                  </a:lnTo>
                  <a:lnTo>
                    <a:pt x="6" y="23"/>
                  </a:lnTo>
                  <a:lnTo>
                    <a:pt x="9" y="25"/>
                  </a:lnTo>
                  <a:lnTo>
                    <a:pt x="13" y="27"/>
                  </a:lnTo>
                  <a:lnTo>
                    <a:pt x="16" y="18"/>
                  </a:lnTo>
                  <a:lnTo>
                    <a:pt x="13" y="18"/>
                  </a:lnTo>
                  <a:lnTo>
                    <a:pt x="11" y="16"/>
                  </a:lnTo>
                  <a:lnTo>
                    <a:pt x="11" y="15"/>
                  </a:lnTo>
                  <a:lnTo>
                    <a:pt x="9" y="12"/>
                  </a:lnTo>
                  <a:lnTo>
                    <a:pt x="9" y="11"/>
                  </a:lnTo>
                  <a:lnTo>
                    <a:pt x="9" y="8"/>
                  </a:lnTo>
                  <a:lnTo>
                    <a:pt x="9" y="6"/>
                  </a:lnTo>
                  <a:lnTo>
                    <a:pt x="9" y="4"/>
                  </a:lnTo>
                  <a:lnTo>
                    <a:pt x="2" y="0"/>
                  </a:lnTo>
                </a:path>
              </a:pathLst>
            </a:custGeom>
            <a:solidFill>
              <a:srgbClr val="828282"/>
            </a:solidFill>
            <a:ln w="12700" cap="rnd">
              <a:noFill/>
              <a:round/>
              <a:headEnd/>
              <a:tailEnd/>
            </a:ln>
          </p:spPr>
          <p:txBody>
            <a:bodyPr/>
            <a:lstStyle/>
            <a:p>
              <a:endParaRPr lang="en-US" dirty="0"/>
            </a:p>
          </p:txBody>
        </p:sp>
        <p:sp>
          <p:nvSpPr>
            <p:cNvPr id="48464" name="Freeform 363"/>
            <p:cNvSpPr>
              <a:spLocks/>
            </p:cNvSpPr>
            <p:nvPr/>
          </p:nvSpPr>
          <p:spPr bwMode="auto">
            <a:xfrm>
              <a:off x="1066" y="2570"/>
              <a:ext cx="45" cy="49"/>
            </a:xfrm>
            <a:custGeom>
              <a:avLst/>
              <a:gdLst>
                <a:gd name="T0" fmla="*/ 37 w 45"/>
                <a:gd name="T1" fmla="*/ 1 h 49"/>
                <a:gd name="T2" fmla="*/ 37 w 45"/>
                <a:gd name="T3" fmla="*/ 0 h 49"/>
                <a:gd name="T4" fmla="*/ 31 w 45"/>
                <a:gd name="T5" fmla="*/ 5 h 49"/>
                <a:gd name="T6" fmla="*/ 26 w 45"/>
                <a:gd name="T7" fmla="*/ 10 h 49"/>
                <a:gd name="T8" fmla="*/ 20 w 45"/>
                <a:gd name="T9" fmla="*/ 14 h 49"/>
                <a:gd name="T10" fmla="*/ 16 w 45"/>
                <a:gd name="T11" fmla="*/ 20 h 49"/>
                <a:gd name="T12" fmla="*/ 11 w 45"/>
                <a:gd name="T13" fmla="*/ 26 h 49"/>
                <a:gd name="T14" fmla="*/ 7 w 45"/>
                <a:gd name="T15" fmla="*/ 31 h 49"/>
                <a:gd name="T16" fmla="*/ 4 w 45"/>
                <a:gd name="T17" fmla="*/ 37 h 49"/>
                <a:gd name="T18" fmla="*/ 0 w 45"/>
                <a:gd name="T19" fmla="*/ 44 h 49"/>
                <a:gd name="T20" fmla="*/ 8 w 45"/>
                <a:gd name="T21" fmla="*/ 48 h 49"/>
                <a:gd name="T22" fmla="*/ 11 w 45"/>
                <a:gd name="T23" fmla="*/ 42 h 49"/>
                <a:gd name="T24" fmla="*/ 16 w 45"/>
                <a:gd name="T25" fmla="*/ 36 h 49"/>
                <a:gd name="T26" fmla="*/ 19 w 45"/>
                <a:gd name="T27" fmla="*/ 31 h 49"/>
                <a:gd name="T28" fmla="*/ 23 w 45"/>
                <a:gd name="T29" fmla="*/ 26 h 49"/>
                <a:gd name="T30" fmla="*/ 27 w 45"/>
                <a:gd name="T31" fmla="*/ 21 h 49"/>
                <a:gd name="T32" fmla="*/ 33 w 45"/>
                <a:gd name="T33" fmla="*/ 17 h 49"/>
                <a:gd name="T34" fmla="*/ 38 w 45"/>
                <a:gd name="T35" fmla="*/ 12 h 49"/>
                <a:gd name="T36" fmla="*/ 43 w 45"/>
                <a:gd name="T37" fmla="*/ 8 h 49"/>
                <a:gd name="T38" fmla="*/ 44 w 45"/>
                <a:gd name="T39" fmla="*/ 7 h 49"/>
                <a:gd name="T40" fmla="*/ 37 w 45"/>
                <a:gd name="T41" fmla="*/ 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49"/>
                <a:gd name="T65" fmla="*/ 45 w 45"/>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49">
                  <a:moveTo>
                    <a:pt x="37" y="1"/>
                  </a:moveTo>
                  <a:lnTo>
                    <a:pt x="37" y="0"/>
                  </a:lnTo>
                  <a:lnTo>
                    <a:pt x="31" y="5"/>
                  </a:lnTo>
                  <a:lnTo>
                    <a:pt x="26" y="10"/>
                  </a:lnTo>
                  <a:lnTo>
                    <a:pt x="20" y="14"/>
                  </a:lnTo>
                  <a:lnTo>
                    <a:pt x="16" y="20"/>
                  </a:lnTo>
                  <a:lnTo>
                    <a:pt x="11" y="26"/>
                  </a:lnTo>
                  <a:lnTo>
                    <a:pt x="7" y="31"/>
                  </a:lnTo>
                  <a:lnTo>
                    <a:pt x="4" y="37"/>
                  </a:lnTo>
                  <a:lnTo>
                    <a:pt x="0" y="44"/>
                  </a:lnTo>
                  <a:lnTo>
                    <a:pt x="8" y="48"/>
                  </a:lnTo>
                  <a:lnTo>
                    <a:pt x="11" y="42"/>
                  </a:lnTo>
                  <a:lnTo>
                    <a:pt x="16" y="36"/>
                  </a:lnTo>
                  <a:lnTo>
                    <a:pt x="19" y="31"/>
                  </a:lnTo>
                  <a:lnTo>
                    <a:pt x="23" y="26"/>
                  </a:lnTo>
                  <a:lnTo>
                    <a:pt x="27" y="21"/>
                  </a:lnTo>
                  <a:lnTo>
                    <a:pt x="33" y="17"/>
                  </a:lnTo>
                  <a:lnTo>
                    <a:pt x="38" y="12"/>
                  </a:lnTo>
                  <a:lnTo>
                    <a:pt x="43" y="8"/>
                  </a:lnTo>
                  <a:lnTo>
                    <a:pt x="44" y="7"/>
                  </a:lnTo>
                  <a:lnTo>
                    <a:pt x="37" y="1"/>
                  </a:lnTo>
                </a:path>
              </a:pathLst>
            </a:custGeom>
            <a:solidFill>
              <a:srgbClr val="828282"/>
            </a:solidFill>
            <a:ln w="12700" cap="rnd">
              <a:noFill/>
              <a:round/>
              <a:headEnd/>
              <a:tailEnd/>
            </a:ln>
          </p:spPr>
          <p:txBody>
            <a:bodyPr/>
            <a:lstStyle/>
            <a:p>
              <a:endParaRPr lang="en-US" dirty="0"/>
            </a:p>
          </p:txBody>
        </p:sp>
        <p:sp>
          <p:nvSpPr>
            <p:cNvPr id="48465" name="Freeform 364"/>
            <p:cNvSpPr>
              <a:spLocks/>
            </p:cNvSpPr>
            <p:nvPr/>
          </p:nvSpPr>
          <p:spPr bwMode="auto">
            <a:xfrm>
              <a:off x="1108" y="2565"/>
              <a:ext cx="17" cy="17"/>
            </a:xfrm>
            <a:custGeom>
              <a:avLst/>
              <a:gdLst>
                <a:gd name="T0" fmla="*/ 4 w 17"/>
                <a:gd name="T1" fmla="*/ 6 h 17"/>
                <a:gd name="T2" fmla="*/ 14 w 17"/>
                <a:gd name="T3" fmla="*/ 9 h 17"/>
                <a:gd name="T4" fmla="*/ 10 w 17"/>
                <a:gd name="T5" fmla="*/ 0 h 17"/>
                <a:gd name="T6" fmla="*/ 4 w 17"/>
                <a:gd name="T7" fmla="*/ 2 h 17"/>
                <a:gd name="T8" fmla="*/ 2 w 17"/>
                <a:gd name="T9" fmla="*/ 4 h 17"/>
                <a:gd name="T10" fmla="*/ 0 w 17"/>
                <a:gd name="T11" fmla="*/ 6 h 17"/>
                <a:gd name="T12" fmla="*/ 10 w 17"/>
                <a:gd name="T13" fmla="*/ 16 h 17"/>
                <a:gd name="T14" fmla="*/ 12 w 17"/>
                <a:gd name="T15" fmla="*/ 13 h 17"/>
                <a:gd name="T16" fmla="*/ 14 w 17"/>
                <a:gd name="T17" fmla="*/ 11 h 17"/>
                <a:gd name="T18" fmla="*/ 10 w 17"/>
                <a:gd name="T19" fmla="*/ 11 h 17"/>
                <a:gd name="T20" fmla="*/ 4 w 17"/>
                <a:gd name="T21" fmla="*/ 4 h 17"/>
                <a:gd name="T22" fmla="*/ 16 w 17"/>
                <a:gd name="T23" fmla="*/ 9 h 17"/>
                <a:gd name="T24" fmla="*/ 4 w 17"/>
                <a:gd name="T25" fmla="*/ 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4" y="6"/>
                  </a:moveTo>
                  <a:lnTo>
                    <a:pt x="14" y="9"/>
                  </a:lnTo>
                  <a:lnTo>
                    <a:pt x="10" y="0"/>
                  </a:lnTo>
                  <a:lnTo>
                    <a:pt x="4" y="2"/>
                  </a:lnTo>
                  <a:lnTo>
                    <a:pt x="2" y="4"/>
                  </a:lnTo>
                  <a:lnTo>
                    <a:pt x="0" y="6"/>
                  </a:lnTo>
                  <a:lnTo>
                    <a:pt x="10" y="16"/>
                  </a:lnTo>
                  <a:lnTo>
                    <a:pt x="12" y="13"/>
                  </a:lnTo>
                  <a:lnTo>
                    <a:pt x="14" y="11"/>
                  </a:lnTo>
                  <a:lnTo>
                    <a:pt x="10" y="11"/>
                  </a:lnTo>
                  <a:lnTo>
                    <a:pt x="4" y="4"/>
                  </a:lnTo>
                  <a:lnTo>
                    <a:pt x="16" y="9"/>
                  </a:lnTo>
                  <a:lnTo>
                    <a:pt x="4" y="6"/>
                  </a:lnTo>
                </a:path>
              </a:pathLst>
            </a:custGeom>
            <a:solidFill>
              <a:srgbClr val="828282"/>
            </a:solidFill>
            <a:ln w="12700" cap="rnd">
              <a:noFill/>
              <a:round/>
              <a:headEnd/>
              <a:tailEnd/>
            </a:ln>
          </p:spPr>
          <p:txBody>
            <a:bodyPr/>
            <a:lstStyle/>
            <a:p>
              <a:endParaRPr lang="en-US" dirty="0"/>
            </a:p>
          </p:txBody>
        </p:sp>
        <p:sp>
          <p:nvSpPr>
            <p:cNvPr id="48466" name="Freeform 365"/>
            <p:cNvSpPr>
              <a:spLocks/>
            </p:cNvSpPr>
            <p:nvPr/>
          </p:nvSpPr>
          <p:spPr bwMode="auto">
            <a:xfrm>
              <a:off x="1111" y="2563"/>
              <a:ext cx="62" cy="62"/>
            </a:xfrm>
            <a:custGeom>
              <a:avLst/>
              <a:gdLst>
                <a:gd name="T0" fmla="*/ 56 w 62"/>
                <a:gd name="T1" fmla="*/ 61 h 62"/>
                <a:gd name="T2" fmla="*/ 57 w 62"/>
                <a:gd name="T3" fmla="*/ 61 h 62"/>
                <a:gd name="T4" fmla="*/ 61 w 62"/>
                <a:gd name="T5" fmla="*/ 52 h 62"/>
                <a:gd name="T6" fmla="*/ 56 w 62"/>
                <a:gd name="T7" fmla="*/ 45 h 62"/>
                <a:gd name="T8" fmla="*/ 47 w 62"/>
                <a:gd name="T9" fmla="*/ 35 h 62"/>
                <a:gd name="T10" fmla="*/ 37 w 62"/>
                <a:gd name="T11" fmla="*/ 23 h 62"/>
                <a:gd name="T12" fmla="*/ 27 w 62"/>
                <a:gd name="T13" fmla="*/ 13 h 62"/>
                <a:gd name="T14" fmla="*/ 17 w 62"/>
                <a:gd name="T15" fmla="*/ 5 h 62"/>
                <a:gd name="T16" fmla="*/ 8 w 62"/>
                <a:gd name="T17" fmla="*/ 0 h 62"/>
                <a:gd name="T18" fmla="*/ 0 w 62"/>
                <a:gd name="T19" fmla="*/ 6 h 62"/>
                <a:gd name="T20" fmla="*/ 10 w 62"/>
                <a:gd name="T21" fmla="*/ 8 h 62"/>
                <a:gd name="T22" fmla="*/ 7 w 62"/>
                <a:gd name="T23" fmla="*/ 10 h 62"/>
                <a:gd name="T24" fmla="*/ 12 w 62"/>
                <a:gd name="T25" fmla="*/ 13 h 62"/>
                <a:gd name="T26" fmla="*/ 20 w 62"/>
                <a:gd name="T27" fmla="*/ 19 h 62"/>
                <a:gd name="T28" fmla="*/ 30 w 62"/>
                <a:gd name="T29" fmla="*/ 29 h 62"/>
                <a:gd name="T30" fmla="*/ 40 w 62"/>
                <a:gd name="T31" fmla="*/ 39 h 62"/>
                <a:gd name="T32" fmla="*/ 47 w 62"/>
                <a:gd name="T33" fmla="*/ 50 h 62"/>
                <a:gd name="T34" fmla="*/ 53 w 62"/>
                <a:gd name="T35" fmla="*/ 56 h 62"/>
                <a:gd name="T36" fmla="*/ 58 w 62"/>
                <a:gd name="T37" fmla="*/ 52 h 62"/>
                <a:gd name="T38" fmla="*/ 59 w 62"/>
                <a:gd name="T39" fmla="*/ 52 h 62"/>
                <a:gd name="T40" fmla="*/ 56 w 62"/>
                <a:gd name="T41" fmla="*/ 61 h 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2"/>
                <a:gd name="T64" fmla="*/ 0 h 62"/>
                <a:gd name="T65" fmla="*/ 62 w 62"/>
                <a:gd name="T66" fmla="*/ 62 h 6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2" h="62">
                  <a:moveTo>
                    <a:pt x="56" y="61"/>
                  </a:moveTo>
                  <a:lnTo>
                    <a:pt x="57" y="61"/>
                  </a:lnTo>
                  <a:lnTo>
                    <a:pt x="61" y="52"/>
                  </a:lnTo>
                  <a:lnTo>
                    <a:pt x="56" y="45"/>
                  </a:lnTo>
                  <a:lnTo>
                    <a:pt x="47" y="35"/>
                  </a:lnTo>
                  <a:lnTo>
                    <a:pt x="37" y="23"/>
                  </a:lnTo>
                  <a:lnTo>
                    <a:pt x="27" y="13"/>
                  </a:lnTo>
                  <a:lnTo>
                    <a:pt x="17" y="5"/>
                  </a:lnTo>
                  <a:lnTo>
                    <a:pt x="8" y="0"/>
                  </a:lnTo>
                  <a:lnTo>
                    <a:pt x="0" y="6"/>
                  </a:lnTo>
                  <a:lnTo>
                    <a:pt x="10" y="8"/>
                  </a:lnTo>
                  <a:lnTo>
                    <a:pt x="7" y="10"/>
                  </a:lnTo>
                  <a:lnTo>
                    <a:pt x="12" y="13"/>
                  </a:lnTo>
                  <a:lnTo>
                    <a:pt x="20" y="19"/>
                  </a:lnTo>
                  <a:lnTo>
                    <a:pt x="30" y="29"/>
                  </a:lnTo>
                  <a:lnTo>
                    <a:pt x="40" y="39"/>
                  </a:lnTo>
                  <a:lnTo>
                    <a:pt x="47" y="50"/>
                  </a:lnTo>
                  <a:lnTo>
                    <a:pt x="53" y="56"/>
                  </a:lnTo>
                  <a:lnTo>
                    <a:pt x="58" y="52"/>
                  </a:lnTo>
                  <a:lnTo>
                    <a:pt x="59" y="52"/>
                  </a:lnTo>
                  <a:lnTo>
                    <a:pt x="56" y="61"/>
                  </a:lnTo>
                </a:path>
              </a:pathLst>
            </a:custGeom>
            <a:solidFill>
              <a:srgbClr val="828282"/>
            </a:solidFill>
            <a:ln w="12700" cap="rnd">
              <a:noFill/>
              <a:round/>
              <a:headEnd/>
              <a:tailEnd/>
            </a:ln>
          </p:spPr>
          <p:txBody>
            <a:bodyPr/>
            <a:lstStyle/>
            <a:p>
              <a:endParaRPr lang="en-US" dirty="0"/>
            </a:p>
          </p:txBody>
        </p:sp>
        <p:sp>
          <p:nvSpPr>
            <p:cNvPr id="48467" name="Freeform 366"/>
            <p:cNvSpPr>
              <a:spLocks/>
            </p:cNvSpPr>
            <p:nvPr/>
          </p:nvSpPr>
          <p:spPr bwMode="auto">
            <a:xfrm>
              <a:off x="1165" y="2620"/>
              <a:ext cx="40" cy="36"/>
            </a:xfrm>
            <a:custGeom>
              <a:avLst/>
              <a:gdLst>
                <a:gd name="T0" fmla="*/ 39 w 40"/>
                <a:gd name="T1" fmla="*/ 26 h 36"/>
                <a:gd name="T2" fmla="*/ 30 w 40"/>
                <a:gd name="T3" fmla="*/ 32 h 36"/>
                <a:gd name="T4" fmla="*/ 33 w 40"/>
                <a:gd name="T5" fmla="*/ 28 h 36"/>
                <a:gd name="T6" fmla="*/ 36 w 40"/>
                <a:gd name="T7" fmla="*/ 26 h 36"/>
                <a:gd name="T8" fmla="*/ 30 w 40"/>
                <a:gd name="T9" fmla="*/ 23 h 36"/>
                <a:gd name="T10" fmla="*/ 23 w 40"/>
                <a:gd name="T11" fmla="*/ 16 h 36"/>
                <a:gd name="T12" fmla="*/ 16 w 40"/>
                <a:gd name="T13" fmla="*/ 10 h 36"/>
                <a:gd name="T14" fmla="*/ 11 w 40"/>
                <a:gd name="T15" fmla="*/ 6 h 36"/>
                <a:gd name="T16" fmla="*/ 10 w 40"/>
                <a:gd name="T17" fmla="*/ 6 h 36"/>
                <a:gd name="T18" fmla="*/ 7 w 40"/>
                <a:gd name="T19" fmla="*/ 9 h 36"/>
                <a:gd name="T20" fmla="*/ 10 w 40"/>
                <a:gd name="T21" fmla="*/ 0 h 36"/>
                <a:gd name="T22" fmla="*/ 0 w 40"/>
                <a:gd name="T23" fmla="*/ 3 h 36"/>
                <a:gd name="T24" fmla="*/ 3 w 40"/>
                <a:gd name="T25" fmla="*/ 10 h 36"/>
                <a:gd name="T26" fmla="*/ 9 w 40"/>
                <a:gd name="T27" fmla="*/ 16 h 36"/>
                <a:gd name="T28" fmla="*/ 16 w 40"/>
                <a:gd name="T29" fmla="*/ 23 h 36"/>
                <a:gd name="T30" fmla="*/ 23 w 40"/>
                <a:gd name="T31" fmla="*/ 29 h 36"/>
                <a:gd name="T32" fmla="*/ 29 w 40"/>
                <a:gd name="T33" fmla="*/ 34 h 36"/>
                <a:gd name="T34" fmla="*/ 39 w 40"/>
                <a:gd name="T35" fmla="*/ 35 h 36"/>
                <a:gd name="T36" fmla="*/ 39 w 40"/>
                <a:gd name="T37" fmla="*/ 26 h 36"/>
                <a:gd name="T38" fmla="*/ 30 w 40"/>
                <a:gd name="T39" fmla="*/ 32 h 36"/>
                <a:gd name="T40" fmla="*/ 39 w 40"/>
                <a:gd name="T41" fmla="*/ 26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36"/>
                <a:gd name="T65" fmla="*/ 40 w 40"/>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36">
                  <a:moveTo>
                    <a:pt x="39" y="26"/>
                  </a:moveTo>
                  <a:lnTo>
                    <a:pt x="30" y="32"/>
                  </a:lnTo>
                  <a:lnTo>
                    <a:pt x="33" y="28"/>
                  </a:lnTo>
                  <a:lnTo>
                    <a:pt x="36" y="26"/>
                  </a:lnTo>
                  <a:lnTo>
                    <a:pt x="30" y="23"/>
                  </a:lnTo>
                  <a:lnTo>
                    <a:pt x="23" y="16"/>
                  </a:lnTo>
                  <a:lnTo>
                    <a:pt x="16" y="10"/>
                  </a:lnTo>
                  <a:lnTo>
                    <a:pt x="11" y="6"/>
                  </a:lnTo>
                  <a:lnTo>
                    <a:pt x="10" y="6"/>
                  </a:lnTo>
                  <a:lnTo>
                    <a:pt x="7" y="9"/>
                  </a:lnTo>
                  <a:lnTo>
                    <a:pt x="10" y="0"/>
                  </a:lnTo>
                  <a:lnTo>
                    <a:pt x="0" y="3"/>
                  </a:lnTo>
                  <a:lnTo>
                    <a:pt x="3" y="10"/>
                  </a:lnTo>
                  <a:lnTo>
                    <a:pt x="9" y="16"/>
                  </a:lnTo>
                  <a:lnTo>
                    <a:pt x="16" y="23"/>
                  </a:lnTo>
                  <a:lnTo>
                    <a:pt x="23" y="29"/>
                  </a:lnTo>
                  <a:lnTo>
                    <a:pt x="29" y="34"/>
                  </a:lnTo>
                  <a:lnTo>
                    <a:pt x="39" y="35"/>
                  </a:lnTo>
                  <a:lnTo>
                    <a:pt x="39" y="26"/>
                  </a:lnTo>
                  <a:lnTo>
                    <a:pt x="30" y="32"/>
                  </a:lnTo>
                  <a:lnTo>
                    <a:pt x="39" y="26"/>
                  </a:lnTo>
                </a:path>
              </a:pathLst>
            </a:custGeom>
            <a:solidFill>
              <a:srgbClr val="828282"/>
            </a:solidFill>
            <a:ln w="12700" cap="rnd">
              <a:noFill/>
              <a:round/>
              <a:headEnd/>
              <a:tailEnd/>
            </a:ln>
          </p:spPr>
          <p:txBody>
            <a:bodyPr/>
            <a:lstStyle/>
            <a:p>
              <a:endParaRPr lang="en-US" dirty="0"/>
            </a:p>
          </p:txBody>
        </p:sp>
        <p:sp>
          <p:nvSpPr>
            <p:cNvPr id="48468" name="Freeform 367"/>
            <p:cNvSpPr>
              <a:spLocks/>
            </p:cNvSpPr>
            <p:nvPr/>
          </p:nvSpPr>
          <p:spPr bwMode="auto">
            <a:xfrm>
              <a:off x="1200" y="2651"/>
              <a:ext cx="25" cy="29"/>
            </a:xfrm>
            <a:custGeom>
              <a:avLst/>
              <a:gdLst>
                <a:gd name="T0" fmla="*/ 23 w 25"/>
                <a:gd name="T1" fmla="*/ 28 h 29"/>
                <a:gd name="T2" fmla="*/ 24 w 25"/>
                <a:gd name="T3" fmla="*/ 23 h 29"/>
                <a:gd name="T4" fmla="*/ 23 w 25"/>
                <a:gd name="T5" fmla="*/ 18 h 29"/>
                <a:gd name="T6" fmla="*/ 21 w 25"/>
                <a:gd name="T7" fmla="*/ 14 h 29"/>
                <a:gd name="T8" fmla="*/ 18 w 25"/>
                <a:gd name="T9" fmla="*/ 11 h 29"/>
                <a:gd name="T10" fmla="*/ 15 w 25"/>
                <a:gd name="T11" fmla="*/ 8 h 29"/>
                <a:gd name="T12" fmla="*/ 12 w 25"/>
                <a:gd name="T13" fmla="*/ 5 h 29"/>
                <a:gd name="T14" fmla="*/ 10 w 25"/>
                <a:gd name="T15" fmla="*/ 2 h 29"/>
                <a:gd name="T16" fmla="*/ 8 w 25"/>
                <a:gd name="T17" fmla="*/ 0 h 29"/>
                <a:gd name="T18" fmla="*/ 0 w 25"/>
                <a:gd name="T19" fmla="*/ 5 h 29"/>
                <a:gd name="T20" fmla="*/ 3 w 25"/>
                <a:gd name="T21" fmla="*/ 8 h 29"/>
                <a:gd name="T22" fmla="*/ 6 w 25"/>
                <a:gd name="T23" fmla="*/ 11 h 29"/>
                <a:gd name="T24" fmla="*/ 9 w 25"/>
                <a:gd name="T25" fmla="*/ 14 h 29"/>
                <a:gd name="T26" fmla="*/ 11 w 25"/>
                <a:gd name="T27" fmla="*/ 16 h 29"/>
                <a:gd name="T28" fmla="*/ 13 w 25"/>
                <a:gd name="T29" fmla="*/ 19 h 29"/>
                <a:gd name="T30" fmla="*/ 14 w 25"/>
                <a:gd name="T31" fmla="*/ 21 h 29"/>
                <a:gd name="T32" fmla="*/ 15 w 25"/>
                <a:gd name="T33" fmla="*/ 23 h 29"/>
                <a:gd name="T34" fmla="*/ 14 w 25"/>
                <a:gd name="T35" fmla="*/ 26 h 29"/>
                <a:gd name="T36" fmla="*/ 23 w 25"/>
                <a:gd name="T37" fmla="*/ 28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29"/>
                <a:gd name="T59" fmla="*/ 25 w 25"/>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29">
                  <a:moveTo>
                    <a:pt x="23" y="28"/>
                  </a:moveTo>
                  <a:lnTo>
                    <a:pt x="24" y="23"/>
                  </a:lnTo>
                  <a:lnTo>
                    <a:pt x="23" y="18"/>
                  </a:lnTo>
                  <a:lnTo>
                    <a:pt x="21" y="14"/>
                  </a:lnTo>
                  <a:lnTo>
                    <a:pt x="18" y="11"/>
                  </a:lnTo>
                  <a:lnTo>
                    <a:pt x="15" y="8"/>
                  </a:lnTo>
                  <a:lnTo>
                    <a:pt x="12" y="5"/>
                  </a:lnTo>
                  <a:lnTo>
                    <a:pt x="10" y="2"/>
                  </a:lnTo>
                  <a:lnTo>
                    <a:pt x="8" y="0"/>
                  </a:lnTo>
                  <a:lnTo>
                    <a:pt x="0" y="5"/>
                  </a:lnTo>
                  <a:lnTo>
                    <a:pt x="3" y="8"/>
                  </a:lnTo>
                  <a:lnTo>
                    <a:pt x="6" y="11"/>
                  </a:lnTo>
                  <a:lnTo>
                    <a:pt x="9" y="14"/>
                  </a:lnTo>
                  <a:lnTo>
                    <a:pt x="11" y="16"/>
                  </a:lnTo>
                  <a:lnTo>
                    <a:pt x="13" y="19"/>
                  </a:lnTo>
                  <a:lnTo>
                    <a:pt x="14" y="21"/>
                  </a:lnTo>
                  <a:lnTo>
                    <a:pt x="15" y="23"/>
                  </a:lnTo>
                  <a:lnTo>
                    <a:pt x="14" y="26"/>
                  </a:lnTo>
                  <a:lnTo>
                    <a:pt x="23" y="28"/>
                  </a:lnTo>
                </a:path>
              </a:pathLst>
            </a:custGeom>
            <a:solidFill>
              <a:srgbClr val="828282"/>
            </a:solidFill>
            <a:ln w="12700" cap="rnd">
              <a:noFill/>
              <a:round/>
              <a:headEnd/>
              <a:tailEnd/>
            </a:ln>
          </p:spPr>
          <p:txBody>
            <a:bodyPr/>
            <a:lstStyle/>
            <a:p>
              <a:endParaRPr lang="en-US" dirty="0"/>
            </a:p>
          </p:txBody>
        </p:sp>
        <p:sp>
          <p:nvSpPr>
            <p:cNvPr id="48469" name="Freeform 368"/>
            <p:cNvSpPr>
              <a:spLocks/>
            </p:cNvSpPr>
            <p:nvPr/>
          </p:nvSpPr>
          <p:spPr bwMode="auto">
            <a:xfrm>
              <a:off x="1204" y="2682"/>
              <a:ext cx="20" cy="17"/>
            </a:xfrm>
            <a:custGeom>
              <a:avLst/>
              <a:gdLst>
                <a:gd name="T0" fmla="*/ 4 w 20"/>
                <a:gd name="T1" fmla="*/ 4 h 17"/>
                <a:gd name="T2" fmla="*/ 0 w 20"/>
                <a:gd name="T3" fmla="*/ 14 h 17"/>
                <a:gd name="T4" fmla="*/ 6 w 20"/>
                <a:gd name="T5" fmla="*/ 16 h 17"/>
                <a:gd name="T6" fmla="*/ 11 w 20"/>
                <a:gd name="T7" fmla="*/ 14 h 17"/>
                <a:gd name="T8" fmla="*/ 16 w 20"/>
                <a:gd name="T9" fmla="*/ 9 h 17"/>
                <a:gd name="T10" fmla="*/ 19 w 20"/>
                <a:gd name="T11" fmla="*/ 3 h 17"/>
                <a:gd name="T12" fmla="*/ 11 w 20"/>
                <a:gd name="T13" fmla="*/ 0 h 17"/>
                <a:gd name="T14" fmla="*/ 10 w 20"/>
                <a:gd name="T15" fmla="*/ 3 h 17"/>
                <a:gd name="T16" fmla="*/ 8 w 20"/>
                <a:gd name="T17" fmla="*/ 4 h 17"/>
                <a:gd name="T18" fmla="*/ 6 w 20"/>
                <a:gd name="T19" fmla="*/ 4 h 17"/>
                <a:gd name="T20" fmla="*/ 4 w 20"/>
                <a:gd name="T21" fmla="*/ 4 h 17"/>
                <a:gd name="T22" fmla="*/ 0 w 20"/>
                <a:gd name="T23" fmla="*/ 14 h 17"/>
                <a:gd name="T24" fmla="*/ 4 w 20"/>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7"/>
                <a:gd name="T41" fmla="*/ 20 w 20"/>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7">
                  <a:moveTo>
                    <a:pt x="4" y="4"/>
                  </a:moveTo>
                  <a:lnTo>
                    <a:pt x="0" y="14"/>
                  </a:lnTo>
                  <a:lnTo>
                    <a:pt x="6" y="16"/>
                  </a:lnTo>
                  <a:lnTo>
                    <a:pt x="11" y="14"/>
                  </a:lnTo>
                  <a:lnTo>
                    <a:pt x="16" y="9"/>
                  </a:lnTo>
                  <a:lnTo>
                    <a:pt x="19" y="3"/>
                  </a:lnTo>
                  <a:lnTo>
                    <a:pt x="11" y="0"/>
                  </a:lnTo>
                  <a:lnTo>
                    <a:pt x="10" y="3"/>
                  </a:lnTo>
                  <a:lnTo>
                    <a:pt x="8" y="4"/>
                  </a:lnTo>
                  <a:lnTo>
                    <a:pt x="6" y="4"/>
                  </a:lnTo>
                  <a:lnTo>
                    <a:pt x="4" y="4"/>
                  </a:lnTo>
                  <a:lnTo>
                    <a:pt x="0" y="14"/>
                  </a:lnTo>
                  <a:lnTo>
                    <a:pt x="4" y="4"/>
                  </a:lnTo>
                </a:path>
              </a:pathLst>
            </a:custGeom>
            <a:solidFill>
              <a:srgbClr val="828282"/>
            </a:solidFill>
            <a:ln w="12700" cap="rnd">
              <a:noFill/>
              <a:round/>
              <a:headEnd/>
              <a:tailEnd/>
            </a:ln>
          </p:spPr>
          <p:txBody>
            <a:bodyPr/>
            <a:lstStyle/>
            <a:p>
              <a:endParaRPr lang="en-US" dirty="0"/>
            </a:p>
          </p:txBody>
        </p:sp>
        <p:sp>
          <p:nvSpPr>
            <p:cNvPr id="48470" name="Freeform 369"/>
            <p:cNvSpPr>
              <a:spLocks/>
            </p:cNvSpPr>
            <p:nvPr/>
          </p:nvSpPr>
          <p:spPr bwMode="auto">
            <a:xfrm>
              <a:off x="1150" y="2653"/>
              <a:ext cx="56" cy="39"/>
            </a:xfrm>
            <a:custGeom>
              <a:avLst/>
              <a:gdLst>
                <a:gd name="T0" fmla="*/ 0 w 56"/>
                <a:gd name="T1" fmla="*/ 7 h 39"/>
                <a:gd name="T2" fmla="*/ 14 w 56"/>
                <a:gd name="T3" fmla="*/ 16 h 39"/>
                <a:gd name="T4" fmla="*/ 26 w 56"/>
                <a:gd name="T5" fmla="*/ 22 h 39"/>
                <a:gd name="T6" fmla="*/ 36 w 56"/>
                <a:gd name="T7" fmla="*/ 29 h 39"/>
                <a:gd name="T8" fmla="*/ 42 w 56"/>
                <a:gd name="T9" fmla="*/ 32 h 39"/>
                <a:gd name="T10" fmla="*/ 47 w 56"/>
                <a:gd name="T11" fmla="*/ 35 h 39"/>
                <a:gd name="T12" fmla="*/ 48 w 56"/>
                <a:gd name="T13" fmla="*/ 36 h 39"/>
                <a:gd name="T14" fmla="*/ 52 w 56"/>
                <a:gd name="T15" fmla="*/ 29 h 39"/>
                <a:gd name="T16" fmla="*/ 53 w 56"/>
                <a:gd name="T17" fmla="*/ 29 h 39"/>
                <a:gd name="T18" fmla="*/ 49 w 56"/>
                <a:gd name="T19" fmla="*/ 37 h 39"/>
                <a:gd name="T20" fmla="*/ 52 w 56"/>
                <a:gd name="T21" fmla="*/ 38 h 39"/>
                <a:gd name="T22" fmla="*/ 55 w 56"/>
                <a:gd name="T23" fmla="*/ 29 h 39"/>
                <a:gd name="T24" fmla="*/ 52 w 56"/>
                <a:gd name="T25" fmla="*/ 27 h 39"/>
                <a:gd name="T26" fmla="*/ 48 w 56"/>
                <a:gd name="T27" fmla="*/ 25 h 39"/>
                <a:gd name="T28" fmla="*/ 41 w 56"/>
                <a:gd name="T29" fmla="*/ 21 h 39"/>
                <a:gd name="T30" fmla="*/ 32 w 56"/>
                <a:gd name="T31" fmla="*/ 15 h 39"/>
                <a:gd name="T32" fmla="*/ 21 w 56"/>
                <a:gd name="T33" fmla="*/ 9 h 39"/>
                <a:gd name="T34" fmla="*/ 6 w 56"/>
                <a:gd name="T35" fmla="*/ 0 h 39"/>
                <a:gd name="T36" fmla="*/ 0 w 56"/>
                <a:gd name="T37" fmla="*/ 7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
                <a:gd name="T58" fmla="*/ 0 h 39"/>
                <a:gd name="T59" fmla="*/ 56 w 56"/>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 h="39">
                  <a:moveTo>
                    <a:pt x="0" y="7"/>
                  </a:moveTo>
                  <a:lnTo>
                    <a:pt x="14" y="16"/>
                  </a:lnTo>
                  <a:lnTo>
                    <a:pt x="26" y="22"/>
                  </a:lnTo>
                  <a:lnTo>
                    <a:pt x="36" y="29"/>
                  </a:lnTo>
                  <a:lnTo>
                    <a:pt x="42" y="32"/>
                  </a:lnTo>
                  <a:lnTo>
                    <a:pt x="47" y="35"/>
                  </a:lnTo>
                  <a:lnTo>
                    <a:pt x="48" y="36"/>
                  </a:lnTo>
                  <a:lnTo>
                    <a:pt x="52" y="29"/>
                  </a:lnTo>
                  <a:lnTo>
                    <a:pt x="53" y="29"/>
                  </a:lnTo>
                  <a:lnTo>
                    <a:pt x="49" y="37"/>
                  </a:lnTo>
                  <a:lnTo>
                    <a:pt x="52" y="38"/>
                  </a:lnTo>
                  <a:lnTo>
                    <a:pt x="55" y="29"/>
                  </a:lnTo>
                  <a:lnTo>
                    <a:pt x="52" y="27"/>
                  </a:lnTo>
                  <a:lnTo>
                    <a:pt x="48" y="25"/>
                  </a:lnTo>
                  <a:lnTo>
                    <a:pt x="41" y="21"/>
                  </a:lnTo>
                  <a:lnTo>
                    <a:pt x="32" y="15"/>
                  </a:lnTo>
                  <a:lnTo>
                    <a:pt x="21" y="9"/>
                  </a:lnTo>
                  <a:lnTo>
                    <a:pt x="6" y="0"/>
                  </a:lnTo>
                  <a:lnTo>
                    <a:pt x="0" y="7"/>
                  </a:lnTo>
                </a:path>
              </a:pathLst>
            </a:custGeom>
            <a:solidFill>
              <a:srgbClr val="828282"/>
            </a:solidFill>
            <a:ln w="12700" cap="rnd">
              <a:noFill/>
              <a:round/>
              <a:headEnd/>
              <a:tailEnd/>
            </a:ln>
          </p:spPr>
          <p:txBody>
            <a:bodyPr/>
            <a:lstStyle/>
            <a:p>
              <a:endParaRPr lang="en-US" dirty="0"/>
            </a:p>
          </p:txBody>
        </p:sp>
        <p:sp>
          <p:nvSpPr>
            <p:cNvPr id="48471" name="Freeform 370"/>
            <p:cNvSpPr>
              <a:spLocks/>
            </p:cNvSpPr>
            <p:nvPr/>
          </p:nvSpPr>
          <p:spPr bwMode="auto">
            <a:xfrm>
              <a:off x="1040" y="2660"/>
              <a:ext cx="227" cy="118"/>
            </a:xfrm>
            <a:custGeom>
              <a:avLst/>
              <a:gdLst>
                <a:gd name="T0" fmla="*/ 91 w 227"/>
                <a:gd name="T1" fmla="*/ 7 h 118"/>
                <a:gd name="T2" fmla="*/ 72 w 227"/>
                <a:gd name="T3" fmla="*/ 5 h 118"/>
                <a:gd name="T4" fmla="*/ 54 w 227"/>
                <a:gd name="T5" fmla="*/ 4 h 118"/>
                <a:gd name="T6" fmla="*/ 35 w 227"/>
                <a:gd name="T7" fmla="*/ 6 h 118"/>
                <a:gd name="T8" fmla="*/ 23 w 227"/>
                <a:gd name="T9" fmla="*/ 9 h 118"/>
                <a:gd name="T10" fmla="*/ 18 w 227"/>
                <a:gd name="T11" fmla="*/ 12 h 118"/>
                <a:gd name="T12" fmla="*/ 12 w 227"/>
                <a:gd name="T13" fmla="*/ 18 h 118"/>
                <a:gd name="T14" fmla="*/ 8 w 227"/>
                <a:gd name="T15" fmla="*/ 26 h 118"/>
                <a:gd name="T16" fmla="*/ 3 w 227"/>
                <a:gd name="T17" fmla="*/ 34 h 118"/>
                <a:gd name="T18" fmla="*/ 1 w 227"/>
                <a:gd name="T19" fmla="*/ 43 h 118"/>
                <a:gd name="T20" fmla="*/ 0 w 227"/>
                <a:gd name="T21" fmla="*/ 53 h 118"/>
                <a:gd name="T22" fmla="*/ 2 w 227"/>
                <a:gd name="T23" fmla="*/ 64 h 118"/>
                <a:gd name="T24" fmla="*/ 11 w 227"/>
                <a:gd name="T25" fmla="*/ 70 h 118"/>
                <a:gd name="T26" fmla="*/ 27 w 227"/>
                <a:gd name="T27" fmla="*/ 79 h 118"/>
                <a:gd name="T28" fmla="*/ 43 w 227"/>
                <a:gd name="T29" fmla="*/ 89 h 118"/>
                <a:gd name="T30" fmla="*/ 57 w 227"/>
                <a:gd name="T31" fmla="*/ 98 h 118"/>
                <a:gd name="T32" fmla="*/ 69 w 227"/>
                <a:gd name="T33" fmla="*/ 101 h 118"/>
                <a:gd name="T34" fmla="*/ 77 w 227"/>
                <a:gd name="T35" fmla="*/ 101 h 118"/>
                <a:gd name="T36" fmla="*/ 90 w 227"/>
                <a:gd name="T37" fmla="*/ 97 h 118"/>
                <a:gd name="T38" fmla="*/ 106 w 227"/>
                <a:gd name="T39" fmla="*/ 85 h 118"/>
                <a:gd name="T40" fmla="*/ 119 w 227"/>
                <a:gd name="T41" fmla="*/ 78 h 118"/>
                <a:gd name="T42" fmla="*/ 133 w 227"/>
                <a:gd name="T43" fmla="*/ 77 h 118"/>
                <a:gd name="T44" fmla="*/ 148 w 227"/>
                <a:gd name="T45" fmla="*/ 79 h 118"/>
                <a:gd name="T46" fmla="*/ 162 w 227"/>
                <a:gd name="T47" fmla="*/ 84 h 118"/>
                <a:gd name="T48" fmla="*/ 170 w 227"/>
                <a:gd name="T49" fmla="*/ 88 h 118"/>
                <a:gd name="T50" fmla="*/ 179 w 227"/>
                <a:gd name="T51" fmla="*/ 94 h 118"/>
                <a:gd name="T52" fmla="*/ 188 w 227"/>
                <a:gd name="T53" fmla="*/ 100 h 118"/>
                <a:gd name="T54" fmla="*/ 197 w 227"/>
                <a:gd name="T55" fmla="*/ 105 h 118"/>
                <a:gd name="T56" fmla="*/ 215 w 227"/>
                <a:gd name="T57" fmla="*/ 114 h 118"/>
                <a:gd name="T58" fmla="*/ 217 w 227"/>
                <a:gd name="T59" fmla="*/ 117 h 118"/>
                <a:gd name="T60" fmla="*/ 215 w 227"/>
                <a:gd name="T61" fmla="*/ 110 h 118"/>
                <a:gd name="T62" fmla="*/ 220 w 227"/>
                <a:gd name="T63" fmla="*/ 95 h 118"/>
                <a:gd name="T64" fmla="*/ 224 w 227"/>
                <a:gd name="T65" fmla="*/ 88 h 118"/>
                <a:gd name="T66" fmla="*/ 226 w 227"/>
                <a:gd name="T67" fmla="*/ 78 h 118"/>
                <a:gd name="T68" fmla="*/ 226 w 227"/>
                <a:gd name="T69" fmla="*/ 69 h 118"/>
                <a:gd name="T70" fmla="*/ 225 w 227"/>
                <a:gd name="T71" fmla="*/ 62 h 118"/>
                <a:gd name="T72" fmla="*/ 211 w 227"/>
                <a:gd name="T73" fmla="*/ 49 h 118"/>
                <a:gd name="T74" fmla="*/ 194 w 227"/>
                <a:gd name="T75" fmla="*/ 48 h 118"/>
                <a:gd name="T76" fmla="*/ 178 w 227"/>
                <a:gd name="T77" fmla="*/ 50 h 118"/>
                <a:gd name="T78" fmla="*/ 170 w 227"/>
                <a:gd name="T79" fmla="*/ 50 h 118"/>
                <a:gd name="T80" fmla="*/ 153 w 227"/>
                <a:gd name="T81" fmla="*/ 40 h 118"/>
                <a:gd name="T82" fmla="*/ 115 w 227"/>
                <a:gd name="T83" fmla="*/ 18 h 118"/>
                <a:gd name="T84" fmla="*/ 85 w 227"/>
                <a:gd name="T85" fmla="*/ 1 h 118"/>
                <a:gd name="T86" fmla="*/ 88 w 227"/>
                <a:gd name="T87" fmla="*/ 7 h 118"/>
                <a:gd name="T88" fmla="*/ 80 w 227"/>
                <a:gd name="T89" fmla="*/ 5 h 118"/>
                <a:gd name="T90" fmla="*/ 71 w 227"/>
                <a:gd name="T91" fmla="*/ 10 h 1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7"/>
                <a:gd name="T139" fmla="*/ 0 h 118"/>
                <a:gd name="T140" fmla="*/ 227 w 227"/>
                <a:gd name="T141" fmla="*/ 118 h 11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7" h="118">
                  <a:moveTo>
                    <a:pt x="99" y="7"/>
                  </a:moveTo>
                  <a:lnTo>
                    <a:pt x="91" y="7"/>
                  </a:lnTo>
                  <a:lnTo>
                    <a:pt x="82" y="6"/>
                  </a:lnTo>
                  <a:lnTo>
                    <a:pt x="72" y="5"/>
                  </a:lnTo>
                  <a:lnTo>
                    <a:pt x="62" y="4"/>
                  </a:lnTo>
                  <a:lnTo>
                    <a:pt x="54" y="4"/>
                  </a:lnTo>
                  <a:lnTo>
                    <a:pt x="45" y="4"/>
                  </a:lnTo>
                  <a:lnTo>
                    <a:pt x="35" y="6"/>
                  </a:lnTo>
                  <a:lnTo>
                    <a:pt x="26" y="7"/>
                  </a:lnTo>
                  <a:lnTo>
                    <a:pt x="23" y="9"/>
                  </a:lnTo>
                  <a:lnTo>
                    <a:pt x="20" y="10"/>
                  </a:lnTo>
                  <a:lnTo>
                    <a:pt x="18" y="12"/>
                  </a:lnTo>
                  <a:lnTo>
                    <a:pt x="15" y="15"/>
                  </a:lnTo>
                  <a:lnTo>
                    <a:pt x="12" y="18"/>
                  </a:lnTo>
                  <a:lnTo>
                    <a:pt x="10" y="22"/>
                  </a:lnTo>
                  <a:lnTo>
                    <a:pt x="8" y="26"/>
                  </a:lnTo>
                  <a:lnTo>
                    <a:pt x="6" y="29"/>
                  </a:lnTo>
                  <a:lnTo>
                    <a:pt x="3" y="34"/>
                  </a:lnTo>
                  <a:lnTo>
                    <a:pt x="2" y="38"/>
                  </a:lnTo>
                  <a:lnTo>
                    <a:pt x="1" y="43"/>
                  </a:lnTo>
                  <a:lnTo>
                    <a:pt x="0" y="48"/>
                  </a:lnTo>
                  <a:lnTo>
                    <a:pt x="0" y="53"/>
                  </a:lnTo>
                  <a:lnTo>
                    <a:pt x="1" y="59"/>
                  </a:lnTo>
                  <a:lnTo>
                    <a:pt x="2" y="64"/>
                  </a:lnTo>
                  <a:lnTo>
                    <a:pt x="3" y="68"/>
                  </a:lnTo>
                  <a:lnTo>
                    <a:pt x="11" y="70"/>
                  </a:lnTo>
                  <a:lnTo>
                    <a:pt x="19" y="74"/>
                  </a:lnTo>
                  <a:lnTo>
                    <a:pt x="27" y="79"/>
                  </a:lnTo>
                  <a:lnTo>
                    <a:pt x="34" y="84"/>
                  </a:lnTo>
                  <a:lnTo>
                    <a:pt x="43" y="89"/>
                  </a:lnTo>
                  <a:lnTo>
                    <a:pt x="50" y="93"/>
                  </a:lnTo>
                  <a:lnTo>
                    <a:pt x="57" y="98"/>
                  </a:lnTo>
                  <a:lnTo>
                    <a:pt x="66" y="100"/>
                  </a:lnTo>
                  <a:lnTo>
                    <a:pt x="69" y="101"/>
                  </a:lnTo>
                  <a:lnTo>
                    <a:pt x="72" y="101"/>
                  </a:lnTo>
                  <a:lnTo>
                    <a:pt x="77" y="101"/>
                  </a:lnTo>
                  <a:lnTo>
                    <a:pt x="82" y="100"/>
                  </a:lnTo>
                  <a:lnTo>
                    <a:pt x="90" y="97"/>
                  </a:lnTo>
                  <a:lnTo>
                    <a:pt x="97" y="92"/>
                  </a:lnTo>
                  <a:lnTo>
                    <a:pt x="106" y="85"/>
                  </a:lnTo>
                  <a:lnTo>
                    <a:pt x="113" y="81"/>
                  </a:lnTo>
                  <a:lnTo>
                    <a:pt x="119" y="78"/>
                  </a:lnTo>
                  <a:lnTo>
                    <a:pt x="126" y="77"/>
                  </a:lnTo>
                  <a:lnTo>
                    <a:pt x="133" y="77"/>
                  </a:lnTo>
                  <a:lnTo>
                    <a:pt x="140" y="78"/>
                  </a:lnTo>
                  <a:lnTo>
                    <a:pt x="148" y="79"/>
                  </a:lnTo>
                  <a:lnTo>
                    <a:pt x="154" y="81"/>
                  </a:lnTo>
                  <a:lnTo>
                    <a:pt x="162" y="84"/>
                  </a:lnTo>
                  <a:lnTo>
                    <a:pt x="166" y="86"/>
                  </a:lnTo>
                  <a:lnTo>
                    <a:pt x="170" y="88"/>
                  </a:lnTo>
                  <a:lnTo>
                    <a:pt x="174" y="90"/>
                  </a:lnTo>
                  <a:lnTo>
                    <a:pt x="179" y="94"/>
                  </a:lnTo>
                  <a:lnTo>
                    <a:pt x="183" y="97"/>
                  </a:lnTo>
                  <a:lnTo>
                    <a:pt x="188" y="100"/>
                  </a:lnTo>
                  <a:lnTo>
                    <a:pt x="192" y="103"/>
                  </a:lnTo>
                  <a:lnTo>
                    <a:pt x="197" y="105"/>
                  </a:lnTo>
                  <a:lnTo>
                    <a:pt x="209" y="110"/>
                  </a:lnTo>
                  <a:lnTo>
                    <a:pt x="215" y="114"/>
                  </a:lnTo>
                  <a:lnTo>
                    <a:pt x="217" y="116"/>
                  </a:lnTo>
                  <a:lnTo>
                    <a:pt x="217" y="117"/>
                  </a:lnTo>
                  <a:lnTo>
                    <a:pt x="216" y="114"/>
                  </a:lnTo>
                  <a:lnTo>
                    <a:pt x="215" y="110"/>
                  </a:lnTo>
                  <a:lnTo>
                    <a:pt x="216" y="104"/>
                  </a:lnTo>
                  <a:lnTo>
                    <a:pt x="220" y="95"/>
                  </a:lnTo>
                  <a:lnTo>
                    <a:pt x="222" y="92"/>
                  </a:lnTo>
                  <a:lnTo>
                    <a:pt x="224" y="88"/>
                  </a:lnTo>
                  <a:lnTo>
                    <a:pt x="225" y="84"/>
                  </a:lnTo>
                  <a:lnTo>
                    <a:pt x="226" y="78"/>
                  </a:lnTo>
                  <a:lnTo>
                    <a:pt x="226" y="73"/>
                  </a:lnTo>
                  <a:lnTo>
                    <a:pt x="226" y="69"/>
                  </a:lnTo>
                  <a:lnTo>
                    <a:pt x="226" y="65"/>
                  </a:lnTo>
                  <a:lnTo>
                    <a:pt x="225" y="62"/>
                  </a:lnTo>
                  <a:lnTo>
                    <a:pt x="219" y="53"/>
                  </a:lnTo>
                  <a:lnTo>
                    <a:pt x="211" y="49"/>
                  </a:lnTo>
                  <a:lnTo>
                    <a:pt x="204" y="48"/>
                  </a:lnTo>
                  <a:lnTo>
                    <a:pt x="194" y="48"/>
                  </a:lnTo>
                  <a:lnTo>
                    <a:pt x="186" y="49"/>
                  </a:lnTo>
                  <a:lnTo>
                    <a:pt x="178" y="50"/>
                  </a:lnTo>
                  <a:lnTo>
                    <a:pt x="173" y="50"/>
                  </a:lnTo>
                  <a:lnTo>
                    <a:pt x="170" y="50"/>
                  </a:lnTo>
                  <a:lnTo>
                    <a:pt x="166" y="48"/>
                  </a:lnTo>
                  <a:lnTo>
                    <a:pt x="153" y="40"/>
                  </a:lnTo>
                  <a:lnTo>
                    <a:pt x="134" y="29"/>
                  </a:lnTo>
                  <a:lnTo>
                    <a:pt x="115" y="18"/>
                  </a:lnTo>
                  <a:lnTo>
                    <a:pt x="97" y="8"/>
                  </a:lnTo>
                  <a:lnTo>
                    <a:pt x="85" y="1"/>
                  </a:lnTo>
                  <a:lnTo>
                    <a:pt x="81" y="0"/>
                  </a:lnTo>
                  <a:lnTo>
                    <a:pt x="88" y="7"/>
                  </a:lnTo>
                  <a:lnTo>
                    <a:pt x="85" y="5"/>
                  </a:lnTo>
                  <a:lnTo>
                    <a:pt x="80" y="5"/>
                  </a:lnTo>
                  <a:lnTo>
                    <a:pt x="76" y="7"/>
                  </a:lnTo>
                  <a:lnTo>
                    <a:pt x="71" y="10"/>
                  </a:lnTo>
                  <a:lnTo>
                    <a:pt x="99" y="7"/>
                  </a:lnTo>
                </a:path>
              </a:pathLst>
            </a:custGeom>
            <a:solidFill>
              <a:srgbClr val="CCCCCC"/>
            </a:solidFill>
            <a:ln w="12700" cap="rnd">
              <a:noFill/>
              <a:round/>
              <a:headEnd/>
              <a:tailEnd/>
            </a:ln>
          </p:spPr>
          <p:txBody>
            <a:bodyPr/>
            <a:lstStyle/>
            <a:p>
              <a:endParaRPr lang="en-US" dirty="0"/>
            </a:p>
          </p:txBody>
        </p:sp>
        <p:sp>
          <p:nvSpPr>
            <p:cNvPr id="48472" name="Freeform 371"/>
            <p:cNvSpPr>
              <a:spLocks/>
            </p:cNvSpPr>
            <p:nvPr/>
          </p:nvSpPr>
          <p:spPr bwMode="auto">
            <a:xfrm>
              <a:off x="1066" y="2659"/>
              <a:ext cx="72" cy="17"/>
            </a:xfrm>
            <a:custGeom>
              <a:avLst/>
              <a:gdLst>
                <a:gd name="T0" fmla="*/ 3 w 72"/>
                <a:gd name="T1" fmla="*/ 16 h 17"/>
                <a:gd name="T2" fmla="*/ 10 w 72"/>
                <a:gd name="T3" fmla="*/ 14 h 17"/>
                <a:gd name="T4" fmla="*/ 19 w 72"/>
                <a:gd name="T5" fmla="*/ 12 h 17"/>
                <a:gd name="T6" fmla="*/ 27 w 72"/>
                <a:gd name="T7" fmla="*/ 12 h 17"/>
                <a:gd name="T8" fmla="*/ 35 w 72"/>
                <a:gd name="T9" fmla="*/ 12 h 17"/>
                <a:gd name="T10" fmla="*/ 43 w 72"/>
                <a:gd name="T11" fmla="*/ 12 h 17"/>
                <a:gd name="T12" fmla="*/ 53 w 72"/>
                <a:gd name="T13" fmla="*/ 14 h 17"/>
                <a:gd name="T14" fmla="*/ 61 w 72"/>
                <a:gd name="T15" fmla="*/ 14 h 17"/>
                <a:gd name="T16" fmla="*/ 69 w 72"/>
                <a:gd name="T17" fmla="*/ 16 h 17"/>
                <a:gd name="T18" fmla="*/ 71 w 72"/>
                <a:gd name="T19" fmla="*/ 4 h 17"/>
                <a:gd name="T20" fmla="*/ 62 w 72"/>
                <a:gd name="T21" fmla="*/ 2 h 17"/>
                <a:gd name="T22" fmla="*/ 53 w 72"/>
                <a:gd name="T23" fmla="*/ 2 h 17"/>
                <a:gd name="T24" fmla="*/ 45 w 72"/>
                <a:gd name="T25" fmla="*/ 2 h 17"/>
                <a:gd name="T26" fmla="*/ 35 w 72"/>
                <a:gd name="T27" fmla="*/ 0 h 17"/>
                <a:gd name="T28" fmla="*/ 27 w 72"/>
                <a:gd name="T29" fmla="*/ 0 h 17"/>
                <a:gd name="T30" fmla="*/ 18 w 72"/>
                <a:gd name="T31" fmla="*/ 0 h 17"/>
                <a:gd name="T32" fmla="*/ 8 w 72"/>
                <a:gd name="T33" fmla="*/ 2 h 17"/>
                <a:gd name="T34" fmla="*/ 0 w 72"/>
                <a:gd name="T35" fmla="*/ 4 h 17"/>
                <a:gd name="T36" fmla="*/ 3 w 72"/>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2"/>
                <a:gd name="T58" fmla="*/ 0 h 17"/>
                <a:gd name="T59" fmla="*/ 72 w 72"/>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2" h="17">
                  <a:moveTo>
                    <a:pt x="3" y="16"/>
                  </a:moveTo>
                  <a:lnTo>
                    <a:pt x="10" y="14"/>
                  </a:lnTo>
                  <a:lnTo>
                    <a:pt x="19" y="12"/>
                  </a:lnTo>
                  <a:lnTo>
                    <a:pt x="27" y="12"/>
                  </a:lnTo>
                  <a:lnTo>
                    <a:pt x="35" y="12"/>
                  </a:lnTo>
                  <a:lnTo>
                    <a:pt x="43" y="12"/>
                  </a:lnTo>
                  <a:lnTo>
                    <a:pt x="53" y="14"/>
                  </a:lnTo>
                  <a:lnTo>
                    <a:pt x="61" y="14"/>
                  </a:lnTo>
                  <a:lnTo>
                    <a:pt x="69" y="16"/>
                  </a:lnTo>
                  <a:lnTo>
                    <a:pt x="71" y="4"/>
                  </a:lnTo>
                  <a:lnTo>
                    <a:pt x="62" y="2"/>
                  </a:lnTo>
                  <a:lnTo>
                    <a:pt x="53" y="2"/>
                  </a:lnTo>
                  <a:lnTo>
                    <a:pt x="45" y="2"/>
                  </a:lnTo>
                  <a:lnTo>
                    <a:pt x="35" y="0"/>
                  </a:lnTo>
                  <a:lnTo>
                    <a:pt x="27" y="0"/>
                  </a:lnTo>
                  <a:lnTo>
                    <a:pt x="18" y="0"/>
                  </a:lnTo>
                  <a:lnTo>
                    <a:pt x="8" y="2"/>
                  </a:lnTo>
                  <a:lnTo>
                    <a:pt x="0" y="4"/>
                  </a:lnTo>
                  <a:lnTo>
                    <a:pt x="3" y="16"/>
                  </a:lnTo>
                </a:path>
              </a:pathLst>
            </a:custGeom>
            <a:solidFill>
              <a:srgbClr val="828282"/>
            </a:solidFill>
            <a:ln w="12700" cap="rnd">
              <a:noFill/>
              <a:round/>
              <a:headEnd/>
              <a:tailEnd/>
            </a:ln>
          </p:spPr>
          <p:txBody>
            <a:bodyPr/>
            <a:lstStyle/>
            <a:p>
              <a:endParaRPr lang="en-US" dirty="0"/>
            </a:p>
          </p:txBody>
        </p:sp>
        <p:sp>
          <p:nvSpPr>
            <p:cNvPr id="48473" name="Freeform 372"/>
            <p:cNvSpPr>
              <a:spLocks/>
            </p:cNvSpPr>
            <p:nvPr/>
          </p:nvSpPr>
          <p:spPr bwMode="auto">
            <a:xfrm>
              <a:off x="1041" y="2662"/>
              <a:ext cx="23" cy="26"/>
            </a:xfrm>
            <a:custGeom>
              <a:avLst/>
              <a:gdLst>
                <a:gd name="T0" fmla="*/ 8 w 23"/>
                <a:gd name="T1" fmla="*/ 25 h 26"/>
                <a:gd name="T2" fmla="*/ 9 w 23"/>
                <a:gd name="T3" fmla="*/ 22 h 26"/>
                <a:gd name="T4" fmla="*/ 11 w 23"/>
                <a:gd name="T5" fmla="*/ 19 h 26"/>
                <a:gd name="T6" fmla="*/ 13 w 23"/>
                <a:gd name="T7" fmla="*/ 16 h 26"/>
                <a:gd name="T8" fmla="*/ 14 w 23"/>
                <a:gd name="T9" fmla="*/ 15 h 26"/>
                <a:gd name="T10" fmla="*/ 17 w 23"/>
                <a:gd name="T11" fmla="*/ 12 h 26"/>
                <a:gd name="T12" fmla="*/ 18 w 23"/>
                <a:gd name="T13" fmla="*/ 10 h 26"/>
                <a:gd name="T14" fmla="*/ 20 w 23"/>
                <a:gd name="T15" fmla="*/ 9 h 26"/>
                <a:gd name="T16" fmla="*/ 22 w 23"/>
                <a:gd name="T17" fmla="*/ 9 h 26"/>
                <a:gd name="T18" fmla="*/ 20 w 23"/>
                <a:gd name="T19" fmla="*/ 0 h 26"/>
                <a:gd name="T20" fmla="*/ 17 w 23"/>
                <a:gd name="T21" fmla="*/ 2 h 26"/>
                <a:gd name="T22" fmla="*/ 13 w 23"/>
                <a:gd name="T23" fmla="*/ 3 h 26"/>
                <a:gd name="T24" fmla="*/ 10 w 23"/>
                <a:gd name="T25" fmla="*/ 6 h 26"/>
                <a:gd name="T26" fmla="*/ 8 w 23"/>
                <a:gd name="T27" fmla="*/ 9 h 26"/>
                <a:gd name="T28" fmla="*/ 5 w 23"/>
                <a:gd name="T29" fmla="*/ 11 h 26"/>
                <a:gd name="T30" fmla="*/ 3 w 23"/>
                <a:gd name="T31" fmla="*/ 15 h 26"/>
                <a:gd name="T32" fmla="*/ 2 w 23"/>
                <a:gd name="T33" fmla="*/ 18 h 26"/>
                <a:gd name="T34" fmla="*/ 0 w 23"/>
                <a:gd name="T35" fmla="*/ 21 h 26"/>
                <a:gd name="T36" fmla="*/ 0 w 23"/>
                <a:gd name="T37" fmla="*/ 20 h 26"/>
                <a:gd name="T38" fmla="*/ 8 w 23"/>
                <a:gd name="T39" fmla="*/ 25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
                <a:gd name="T61" fmla="*/ 0 h 26"/>
                <a:gd name="T62" fmla="*/ 23 w 23"/>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 h="26">
                  <a:moveTo>
                    <a:pt x="8" y="25"/>
                  </a:moveTo>
                  <a:lnTo>
                    <a:pt x="9" y="22"/>
                  </a:lnTo>
                  <a:lnTo>
                    <a:pt x="11" y="19"/>
                  </a:lnTo>
                  <a:lnTo>
                    <a:pt x="13" y="16"/>
                  </a:lnTo>
                  <a:lnTo>
                    <a:pt x="14" y="15"/>
                  </a:lnTo>
                  <a:lnTo>
                    <a:pt x="17" y="12"/>
                  </a:lnTo>
                  <a:lnTo>
                    <a:pt x="18" y="10"/>
                  </a:lnTo>
                  <a:lnTo>
                    <a:pt x="20" y="9"/>
                  </a:lnTo>
                  <a:lnTo>
                    <a:pt x="22" y="9"/>
                  </a:lnTo>
                  <a:lnTo>
                    <a:pt x="20" y="0"/>
                  </a:lnTo>
                  <a:lnTo>
                    <a:pt x="17" y="2"/>
                  </a:lnTo>
                  <a:lnTo>
                    <a:pt x="13" y="3"/>
                  </a:lnTo>
                  <a:lnTo>
                    <a:pt x="10" y="6"/>
                  </a:lnTo>
                  <a:lnTo>
                    <a:pt x="8" y="9"/>
                  </a:lnTo>
                  <a:lnTo>
                    <a:pt x="5" y="11"/>
                  </a:lnTo>
                  <a:lnTo>
                    <a:pt x="3" y="15"/>
                  </a:lnTo>
                  <a:lnTo>
                    <a:pt x="2" y="18"/>
                  </a:lnTo>
                  <a:lnTo>
                    <a:pt x="0" y="21"/>
                  </a:lnTo>
                  <a:lnTo>
                    <a:pt x="0" y="20"/>
                  </a:lnTo>
                  <a:lnTo>
                    <a:pt x="8" y="25"/>
                  </a:lnTo>
                </a:path>
              </a:pathLst>
            </a:custGeom>
            <a:solidFill>
              <a:srgbClr val="828282"/>
            </a:solidFill>
            <a:ln w="12700" cap="rnd">
              <a:noFill/>
              <a:round/>
              <a:headEnd/>
              <a:tailEnd/>
            </a:ln>
          </p:spPr>
          <p:txBody>
            <a:bodyPr/>
            <a:lstStyle/>
            <a:p>
              <a:endParaRPr lang="en-US" dirty="0"/>
            </a:p>
          </p:txBody>
        </p:sp>
        <p:sp>
          <p:nvSpPr>
            <p:cNvPr id="48474" name="Freeform 373"/>
            <p:cNvSpPr>
              <a:spLocks/>
            </p:cNvSpPr>
            <p:nvPr/>
          </p:nvSpPr>
          <p:spPr bwMode="auto">
            <a:xfrm>
              <a:off x="1035" y="2687"/>
              <a:ext cx="17" cy="45"/>
            </a:xfrm>
            <a:custGeom>
              <a:avLst/>
              <a:gdLst>
                <a:gd name="T0" fmla="*/ 8 w 17"/>
                <a:gd name="T1" fmla="*/ 35 h 45"/>
                <a:gd name="T2" fmla="*/ 12 w 17"/>
                <a:gd name="T3" fmla="*/ 39 h 45"/>
                <a:gd name="T4" fmla="*/ 12 w 17"/>
                <a:gd name="T5" fmla="*/ 34 h 45"/>
                <a:gd name="T6" fmla="*/ 12 w 17"/>
                <a:gd name="T7" fmla="*/ 30 h 45"/>
                <a:gd name="T8" fmla="*/ 11 w 17"/>
                <a:gd name="T9" fmla="*/ 26 h 45"/>
                <a:gd name="T10" fmla="*/ 11 w 17"/>
                <a:gd name="T11" fmla="*/ 20 h 45"/>
                <a:gd name="T12" fmla="*/ 12 w 17"/>
                <a:gd name="T13" fmla="*/ 17 h 45"/>
                <a:gd name="T14" fmla="*/ 12 w 17"/>
                <a:gd name="T15" fmla="*/ 13 h 45"/>
                <a:gd name="T16" fmla="*/ 14 w 17"/>
                <a:gd name="T17" fmla="*/ 9 h 45"/>
                <a:gd name="T18" fmla="*/ 16 w 17"/>
                <a:gd name="T19" fmla="*/ 5 h 45"/>
                <a:gd name="T20" fmla="*/ 6 w 17"/>
                <a:gd name="T21" fmla="*/ 0 h 45"/>
                <a:gd name="T22" fmla="*/ 3 w 17"/>
                <a:gd name="T23" fmla="*/ 6 h 45"/>
                <a:gd name="T24" fmla="*/ 1 w 17"/>
                <a:gd name="T25" fmla="*/ 11 h 45"/>
                <a:gd name="T26" fmla="*/ 0 w 17"/>
                <a:gd name="T27" fmla="*/ 16 h 45"/>
                <a:gd name="T28" fmla="*/ 0 w 17"/>
                <a:gd name="T29" fmla="*/ 20 h 45"/>
                <a:gd name="T30" fmla="*/ 0 w 17"/>
                <a:gd name="T31" fmla="*/ 26 h 45"/>
                <a:gd name="T32" fmla="*/ 0 w 17"/>
                <a:gd name="T33" fmla="*/ 31 h 45"/>
                <a:gd name="T34" fmla="*/ 1 w 17"/>
                <a:gd name="T35" fmla="*/ 36 h 45"/>
                <a:gd name="T36" fmla="*/ 1 w 17"/>
                <a:gd name="T37" fmla="*/ 40 h 45"/>
                <a:gd name="T38" fmla="*/ 6 w 17"/>
                <a:gd name="T39" fmla="*/ 44 h 45"/>
                <a:gd name="T40" fmla="*/ 8 w 17"/>
                <a:gd name="T41" fmla="*/ 35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45"/>
                <a:gd name="T65" fmla="*/ 17 w 17"/>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45">
                  <a:moveTo>
                    <a:pt x="8" y="35"/>
                  </a:moveTo>
                  <a:lnTo>
                    <a:pt x="12" y="39"/>
                  </a:lnTo>
                  <a:lnTo>
                    <a:pt x="12" y="34"/>
                  </a:lnTo>
                  <a:lnTo>
                    <a:pt x="12" y="30"/>
                  </a:lnTo>
                  <a:lnTo>
                    <a:pt x="11" y="26"/>
                  </a:lnTo>
                  <a:lnTo>
                    <a:pt x="11" y="20"/>
                  </a:lnTo>
                  <a:lnTo>
                    <a:pt x="12" y="17"/>
                  </a:lnTo>
                  <a:lnTo>
                    <a:pt x="12" y="13"/>
                  </a:lnTo>
                  <a:lnTo>
                    <a:pt x="14" y="9"/>
                  </a:lnTo>
                  <a:lnTo>
                    <a:pt x="16" y="5"/>
                  </a:lnTo>
                  <a:lnTo>
                    <a:pt x="6" y="0"/>
                  </a:lnTo>
                  <a:lnTo>
                    <a:pt x="3" y="6"/>
                  </a:lnTo>
                  <a:lnTo>
                    <a:pt x="1" y="11"/>
                  </a:lnTo>
                  <a:lnTo>
                    <a:pt x="0" y="16"/>
                  </a:lnTo>
                  <a:lnTo>
                    <a:pt x="0" y="20"/>
                  </a:lnTo>
                  <a:lnTo>
                    <a:pt x="0" y="26"/>
                  </a:lnTo>
                  <a:lnTo>
                    <a:pt x="0" y="31"/>
                  </a:lnTo>
                  <a:lnTo>
                    <a:pt x="1" y="36"/>
                  </a:lnTo>
                  <a:lnTo>
                    <a:pt x="1" y="40"/>
                  </a:lnTo>
                  <a:lnTo>
                    <a:pt x="6" y="44"/>
                  </a:lnTo>
                  <a:lnTo>
                    <a:pt x="8" y="35"/>
                  </a:lnTo>
                </a:path>
              </a:pathLst>
            </a:custGeom>
            <a:solidFill>
              <a:srgbClr val="828282"/>
            </a:solidFill>
            <a:ln w="12700" cap="rnd">
              <a:noFill/>
              <a:round/>
              <a:headEnd/>
              <a:tailEnd/>
            </a:ln>
          </p:spPr>
          <p:txBody>
            <a:bodyPr/>
            <a:lstStyle/>
            <a:p>
              <a:endParaRPr lang="en-US" dirty="0"/>
            </a:p>
          </p:txBody>
        </p:sp>
        <p:sp>
          <p:nvSpPr>
            <p:cNvPr id="48475" name="Freeform 374"/>
            <p:cNvSpPr>
              <a:spLocks/>
            </p:cNvSpPr>
            <p:nvPr/>
          </p:nvSpPr>
          <p:spPr bwMode="auto">
            <a:xfrm>
              <a:off x="1042" y="2727"/>
              <a:ext cx="62" cy="39"/>
            </a:xfrm>
            <a:custGeom>
              <a:avLst/>
              <a:gdLst>
                <a:gd name="T0" fmla="*/ 60 w 62"/>
                <a:gd name="T1" fmla="*/ 29 h 39"/>
                <a:gd name="T2" fmla="*/ 61 w 62"/>
                <a:gd name="T3" fmla="*/ 29 h 39"/>
                <a:gd name="T4" fmla="*/ 54 w 62"/>
                <a:gd name="T5" fmla="*/ 27 h 39"/>
                <a:gd name="T6" fmla="*/ 47 w 62"/>
                <a:gd name="T7" fmla="*/ 23 h 39"/>
                <a:gd name="T8" fmla="*/ 41 w 62"/>
                <a:gd name="T9" fmla="*/ 19 h 39"/>
                <a:gd name="T10" fmla="*/ 34 w 62"/>
                <a:gd name="T11" fmla="*/ 15 h 39"/>
                <a:gd name="T12" fmla="*/ 26 w 62"/>
                <a:gd name="T13" fmla="*/ 10 h 39"/>
                <a:gd name="T14" fmla="*/ 19 w 62"/>
                <a:gd name="T15" fmla="*/ 6 h 39"/>
                <a:gd name="T16" fmla="*/ 10 w 62"/>
                <a:gd name="T17" fmla="*/ 2 h 39"/>
                <a:gd name="T18" fmla="*/ 1 w 62"/>
                <a:gd name="T19" fmla="*/ 0 h 39"/>
                <a:gd name="T20" fmla="*/ 0 w 62"/>
                <a:gd name="T21" fmla="*/ 9 h 39"/>
                <a:gd name="T22" fmla="*/ 7 w 62"/>
                <a:gd name="T23" fmla="*/ 10 h 39"/>
                <a:gd name="T24" fmla="*/ 15 w 62"/>
                <a:gd name="T25" fmla="*/ 13 h 39"/>
                <a:gd name="T26" fmla="*/ 21 w 62"/>
                <a:gd name="T27" fmla="*/ 18 h 39"/>
                <a:gd name="T28" fmla="*/ 27 w 62"/>
                <a:gd name="T29" fmla="*/ 22 h 39"/>
                <a:gd name="T30" fmla="*/ 35 w 62"/>
                <a:gd name="T31" fmla="*/ 27 h 39"/>
                <a:gd name="T32" fmla="*/ 42 w 62"/>
                <a:gd name="T33" fmla="*/ 31 h 39"/>
                <a:gd name="T34" fmla="*/ 49 w 62"/>
                <a:gd name="T35" fmla="*/ 35 h 39"/>
                <a:gd name="T36" fmla="*/ 58 w 62"/>
                <a:gd name="T37" fmla="*/ 38 h 39"/>
                <a:gd name="T38" fmla="*/ 60 w 62"/>
                <a:gd name="T39" fmla="*/ 38 h 39"/>
                <a:gd name="T40" fmla="*/ 60 w 62"/>
                <a:gd name="T41" fmla="*/ 29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2"/>
                <a:gd name="T64" fmla="*/ 0 h 39"/>
                <a:gd name="T65" fmla="*/ 62 w 62"/>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2" h="39">
                  <a:moveTo>
                    <a:pt x="60" y="29"/>
                  </a:moveTo>
                  <a:lnTo>
                    <a:pt x="61" y="29"/>
                  </a:lnTo>
                  <a:lnTo>
                    <a:pt x="54" y="27"/>
                  </a:lnTo>
                  <a:lnTo>
                    <a:pt x="47" y="23"/>
                  </a:lnTo>
                  <a:lnTo>
                    <a:pt x="41" y="19"/>
                  </a:lnTo>
                  <a:lnTo>
                    <a:pt x="34" y="15"/>
                  </a:lnTo>
                  <a:lnTo>
                    <a:pt x="26" y="10"/>
                  </a:lnTo>
                  <a:lnTo>
                    <a:pt x="19" y="6"/>
                  </a:lnTo>
                  <a:lnTo>
                    <a:pt x="10" y="2"/>
                  </a:lnTo>
                  <a:lnTo>
                    <a:pt x="1" y="0"/>
                  </a:lnTo>
                  <a:lnTo>
                    <a:pt x="0" y="9"/>
                  </a:lnTo>
                  <a:lnTo>
                    <a:pt x="7" y="10"/>
                  </a:lnTo>
                  <a:lnTo>
                    <a:pt x="15" y="13"/>
                  </a:lnTo>
                  <a:lnTo>
                    <a:pt x="21" y="18"/>
                  </a:lnTo>
                  <a:lnTo>
                    <a:pt x="27" y="22"/>
                  </a:lnTo>
                  <a:lnTo>
                    <a:pt x="35" y="27"/>
                  </a:lnTo>
                  <a:lnTo>
                    <a:pt x="42" y="31"/>
                  </a:lnTo>
                  <a:lnTo>
                    <a:pt x="49" y="35"/>
                  </a:lnTo>
                  <a:lnTo>
                    <a:pt x="58" y="38"/>
                  </a:lnTo>
                  <a:lnTo>
                    <a:pt x="60" y="38"/>
                  </a:lnTo>
                  <a:lnTo>
                    <a:pt x="60" y="29"/>
                  </a:lnTo>
                </a:path>
              </a:pathLst>
            </a:custGeom>
            <a:solidFill>
              <a:srgbClr val="828282"/>
            </a:solidFill>
            <a:ln w="12700" cap="rnd">
              <a:noFill/>
              <a:round/>
              <a:headEnd/>
              <a:tailEnd/>
            </a:ln>
          </p:spPr>
          <p:txBody>
            <a:bodyPr/>
            <a:lstStyle/>
            <a:p>
              <a:endParaRPr lang="en-US" dirty="0"/>
            </a:p>
          </p:txBody>
        </p:sp>
        <p:sp>
          <p:nvSpPr>
            <p:cNvPr id="48476" name="Freeform 375"/>
            <p:cNvSpPr>
              <a:spLocks/>
            </p:cNvSpPr>
            <p:nvPr/>
          </p:nvSpPr>
          <p:spPr bwMode="auto">
            <a:xfrm>
              <a:off x="1107" y="2745"/>
              <a:ext cx="41" cy="21"/>
            </a:xfrm>
            <a:custGeom>
              <a:avLst/>
              <a:gdLst>
                <a:gd name="T0" fmla="*/ 33 w 41"/>
                <a:gd name="T1" fmla="*/ 0 h 21"/>
                <a:gd name="T2" fmla="*/ 26 w 41"/>
                <a:gd name="T3" fmla="*/ 5 h 21"/>
                <a:gd name="T4" fmla="*/ 19 w 41"/>
                <a:gd name="T5" fmla="*/ 9 h 21"/>
                <a:gd name="T6" fmla="*/ 14 w 41"/>
                <a:gd name="T7" fmla="*/ 12 h 21"/>
                <a:gd name="T8" fmla="*/ 10 w 41"/>
                <a:gd name="T9" fmla="*/ 12 h 21"/>
                <a:gd name="T10" fmla="*/ 6 w 41"/>
                <a:gd name="T11" fmla="*/ 12 h 21"/>
                <a:gd name="T12" fmla="*/ 4 w 41"/>
                <a:gd name="T13" fmla="*/ 12 h 21"/>
                <a:gd name="T14" fmla="*/ 3 w 41"/>
                <a:gd name="T15" fmla="*/ 12 h 21"/>
                <a:gd name="T16" fmla="*/ 1 w 41"/>
                <a:gd name="T17" fmla="*/ 12 h 21"/>
                <a:gd name="T18" fmla="*/ 1 w 41"/>
                <a:gd name="T19" fmla="*/ 20 h 21"/>
                <a:gd name="T20" fmla="*/ 0 w 41"/>
                <a:gd name="T21" fmla="*/ 20 h 21"/>
                <a:gd name="T22" fmla="*/ 3 w 41"/>
                <a:gd name="T23" fmla="*/ 20 h 21"/>
                <a:gd name="T24" fmla="*/ 6 w 41"/>
                <a:gd name="T25" fmla="*/ 20 h 21"/>
                <a:gd name="T26" fmla="*/ 11 w 41"/>
                <a:gd name="T27" fmla="*/ 20 h 21"/>
                <a:gd name="T28" fmla="*/ 17 w 41"/>
                <a:gd name="T29" fmla="*/ 19 h 21"/>
                <a:gd name="T30" fmla="*/ 24 w 41"/>
                <a:gd name="T31" fmla="*/ 16 h 21"/>
                <a:gd name="T32" fmla="*/ 31 w 41"/>
                <a:gd name="T33" fmla="*/ 12 h 21"/>
                <a:gd name="T34" fmla="*/ 40 w 41"/>
                <a:gd name="T35" fmla="*/ 6 h 21"/>
                <a:gd name="T36" fmla="*/ 33 w 41"/>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
                <a:gd name="T58" fmla="*/ 0 h 21"/>
                <a:gd name="T59" fmla="*/ 41 w 41"/>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 h="21">
                  <a:moveTo>
                    <a:pt x="33" y="0"/>
                  </a:moveTo>
                  <a:lnTo>
                    <a:pt x="26" y="5"/>
                  </a:lnTo>
                  <a:lnTo>
                    <a:pt x="19" y="9"/>
                  </a:lnTo>
                  <a:lnTo>
                    <a:pt x="14" y="12"/>
                  </a:lnTo>
                  <a:lnTo>
                    <a:pt x="10" y="12"/>
                  </a:lnTo>
                  <a:lnTo>
                    <a:pt x="6" y="12"/>
                  </a:lnTo>
                  <a:lnTo>
                    <a:pt x="4" y="12"/>
                  </a:lnTo>
                  <a:lnTo>
                    <a:pt x="3" y="12"/>
                  </a:lnTo>
                  <a:lnTo>
                    <a:pt x="1" y="12"/>
                  </a:lnTo>
                  <a:lnTo>
                    <a:pt x="1" y="20"/>
                  </a:lnTo>
                  <a:lnTo>
                    <a:pt x="0" y="20"/>
                  </a:lnTo>
                  <a:lnTo>
                    <a:pt x="3" y="20"/>
                  </a:lnTo>
                  <a:lnTo>
                    <a:pt x="6" y="20"/>
                  </a:lnTo>
                  <a:lnTo>
                    <a:pt x="11" y="20"/>
                  </a:lnTo>
                  <a:lnTo>
                    <a:pt x="17" y="19"/>
                  </a:lnTo>
                  <a:lnTo>
                    <a:pt x="24" y="16"/>
                  </a:lnTo>
                  <a:lnTo>
                    <a:pt x="31" y="12"/>
                  </a:lnTo>
                  <a:lnTo>
                    <a:pt x="40" y="6"/>
                  </a:lnTo>
                  <a:lnTo>
                    <a:pt x="33" y="0"/>
                  </a:lnTo>
                </a:path>
              </a:pathLst>
            </a:custGeom>
            <a:solidFill>
              <a:srgbClr val="828282"/>
            </a:solidFill>
            <a:ln w="12700" cap="rnd">
              <a:noFill/>
              <a:round/>
              <a:headEnd/>
              <a:tailEnd/>
            </a:ln>
          </p:spPr>
          <p:txBody>
            <a:bodyPr/>
            <a:lstStyle/>
            <a:p>
              <a:endParaRPr lang="en-US" dirty="0"/>
            </a:p>
          </p:txBody>
        </p:sp>
        <p:sp>
          <p:nvSpPr>
            <p:cNvPr id="48477" name="Freeform 376"/>
            <p:cNvSpPr>
              <a:spLocks/>
            </p:cNvSpPr>
            <p:nvPr/>
          </p:nvSpPr>
          <p:spPr bwMode="auto">
            <a:xfrm>
              <a:off x="1145" y="2736"/>
              <a:ext cx="58" cy="17"/>
            </a:xfrm>
            <a:custGeom>
              <a:avLst/>
              <a:gdLst>
                <a:gd name="T0" fmla="*/ 56 w 58"/>
                <a:gd name="T1" fmla="*/ 5 h 17"/>
                <a:gd name="T2" fmla="*/ 57 w 58"/>
                <a:gd name="T3" fmla="*/ 7 h 17"/>
                <a:gd name="T4" fmla="*/ 50 w 58"/>
                <a:gd name="T5" fmla="*/ 4 h 17"/>
                <a:gd name="T6" fmla="*/ 44 w 58"/>
                <a:gd name="T7" fmla="*/ 1 h 17"/>
                <a:gd name="T8" fmla="*/ 36 w 58"/>
                <a:gd name="T9" fmla="*/ 1 h 17"/>
                <a:gd name="T10" fmla="*/ 29 w 58"/>
                <a:gd name="T11" fmla="*/ 0 h 17"/>
                <a:gd name="T12" fmla="*/ 22 w 58"/>
                <a:gd name="T13" fmla="*/ 0 h 17"/>
                <a:gd name="T14" fmla="*/ 14 w 58"/>
                <a:gd name="T15" fmla="*/ 1 h 17"/>
                <a:gd name="T16" fmla="*/ 7 w 58"/>
                <a:gd name="T17" fmla="*/ 4 h 17"/>
                <a:gd name="T18" fmla="*/ 0 w 58"/>
                <a:gd name="T19" fmla="*/ 8 h 17"/>
                <a:gd name="T20" fmla="*/ 7 w 58"/>
                <a:gd name="T21" fmla="*/ 16 h 17"/>
                <a:gd name="T22" fmla="*/ 12 w 58"/>
                <a:gd name="T23" fmla="*/ 11 h 17"/>
                <a:gd name="T24" fmla="*/ 17 w 58"/>
                <a:gd name="T25" fmla="*/ 11 h 17"/>
                <a:gd name="T26" fmla="*/ 23 w 58"/>
                <a:gd name="T27" fmla="*/ 8 h 17"/>
                <a:gd name="T28" fmla="*/ 29 w 58"/>
                <a:gd name="T29" fmla="*/ 8 h 17"/>
                <a:gd name="T30" fmla="*/ 34 w 58"/>
                <a:gd name="T31" fmla="*/ 10 h 17"/>
                <a:gd name="T32" fmla="*/ 41 w 58"/>
                <a:gd name="T33" fmla="*/ 11 h 17"/>
                <a:gd name="T34" fmla="*/ 47 w 58"/>
                <a:gd name="T35" fmla="*/ 14 h 17"/>
                <a:gd name="T36" fmla="*/ 52 w 58"/>
                <a:gd name="T37" fmla="*/ 14 h 17"/>
                <a:gd name="T38" fmla="*/ 53 w 58"/>
                <a:gd name="T39" fmla="*/ 16 h 17"/>
                <a:gd name="T40" fmla="*/ 56 w 58"/>
                <a:gd name="T41" fmla="*/ 5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8"/>
                <a:gd name="T64" fmla="*/ 0 h 17"/>
                <a:gd name="T65" fmla="*/ 58 w 58"/>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8" h="17">
                  <a:moveTo>
                    <a:pt x="56" y="5"/>
                  </a:moveTo>
                  <a:lnTo>
                    <a:pt x="57" y="7"/>
                  </a:lnTo>
                  <a:lnTo>
                    <a:pt x="50" y="4"/>
                  </a:lnTo>
                  <a:lnTo>
                    <a:pt x="44" y="1"/>
                  </a:lnTo>
                  <a:lnTo>
                    <a:pt x="36" y="1"/>
                  </a:lnTo>
                  <a:lnTo>
                    <a:pt x="29" y="0"/>
                  </a:lnTo>
                  <a:lnTo>
                    <a:pt x="22" y="0"/>
                  </a:lnTo>
                  <a:lnTo>
                    <a:pt x="14" y="1"/>
                  </a:lnTo>
                  <a:lnTo>
                    <a:pt x="7" y="4"/>
                  </a:lnTo>
                  <a:lnTo>
                    <a:pt x="0" y="8"/>
                  </a:lnTo>
                  <a:lnTo>
                    <a:pt x="7" y="16"/>
                  </a:lnTo>
                  <a:lnTo>
                    <a:pt x="12" y="11"/>
                  </a:lnTo>
                  <a:lnTo>
                    <a:pt x="17" y="11"/>
                  </a:lnTo>
                  <a:lnTo>
                    <a:pt x="23" y="8"/>
                  </a:lnTo>
                  <a:lnTo>
                    <a:pt x="29" y="8"/>
                  </a:lnTo>
                  <a:lnTo>
                    <a:pt x="34" y="10"/>
                  </a:lnTo>
                  <a:lnTo>
                    <a:pt x="41" y="11"/>
                  </a:lnTo>
                  <a:lnTo>
                    <a:pt x="47" y="14"/>
                  </a:lnTo>
                  <a:lnTo>
                    <a:pt x="52" y="14"/>
                  </a:lnTo>
                  <a:lnTo>
                    <a:pt x="53" y="16"/>
                  </a:lnTo>
                  <a:lnTo>
                    <a:pt x="56" y="5"/>
                  </a:lnTo>
                </a:path>
              </a:pathLst>
            </a:custGeom>
            <a:solidFill>
              <a:srgbClr val="828282"/>
            </a:solidFill>
            <a:ln w="12700" cap="rnd">
              <a:noFill/>
              <a:round/>
              <a:headEnd/>
              <a:tailEnd/>
            </a:ln>
          </p:spPr>
          <p:txBody>
            <a:bodyPr/>
            <a:lstStyle/>
            <a:p>
              <a:endParaRPr lang="en-US" dirty="0"/>
            </a:p>
          </p:txBody>
        </p:sp>
        <p:sp>
          <p:nvSpPr>
            <p:cNvPr id="48478" name="Freeform 377"/>
            <p:cNvSpPr>
              <a:spLocks/>
            </p:cNvSpPr>
            <p:nvPr/>
          </p:nvSpPr>
          <p:spPr bwMode="auto">
            <a:xfrm>
              <a:off x="1204" y="2742"/>
              <a:ext cx="35" cy="27"/>
            </a:xfrm>
            <a:custGeom>
              <a:avLst/>
              <a:gdLst>
                <a:gd name="T0" fmla="*/ 34 w 35"/>
                <a:gd name="T1" fmla="*/ 19 h 27"/>
                <a:gd name="T2" fmla="*/ 31 w 35"/>
                <a:gd name="T3" fmla="*/ 17 h 27"/>
                <a:gd name="T4" fmla="*/ 27 w 35"/>
                <a:gd name="T5" fmla="*/ 15 h 27"/>
                <a:gd name="T6" fmla="*/ 23 w 35"/>
                <a:gd name="T7" fmla="*/ 12 h 27"/>
                <a:gd name="T8" fmla="*/ 20 w 35"/>
                <a:gd name="T9" fmla="*/ 11 h 27"/>
                <a:gd name="T10" fmla="*/ 16 w 35"/>
                <a:gd name="T11" fmla="*/ 7 h 27"/>
                <a:gd name="T12" fmla="*/ 13 w 35"/>
                <a:gd name="T13" fmla="*/ 5 h 27"/>
                <a:gd name="T14" fmla="*/ 8 w 35"/>
                <a:gd name="T15" fmla="*/ 2 h 27"/>
                <a:gd name="T16" fmla="*/ 3 w 35"/>
                <a:gd name="T17" fmla="*/ 0 h 27"/>
                <a:gd name="T18" fmla="*/ 0 w 35"/>
                <a:gd name="T19" fmla="*/ 9 h 27"/>
                <a:gd name="T20" fmla="*/ 3 w 35"/>
                <a:gd name="T21" fmla="*/ 10 h 27"/>
                <a:gd name="T22" fmla="*/ 7 w 35"/>
                <a:gd name="T23" fmla="*/ 12 h 27"/>
                <a:gd name="T24" fmla="*/ 10 w 35"/>
                <a:gd name="T25" fmla="*/ 14 h 27"/>
                <a:gd name="T26" fmla="*/ 14 w 35"/>
                <a:gd name="T27" fmla="*/ 17 h 27"/>
                <a:gd name="T28" fmla="*/ 18 w 35"/>
                <a:gd name="T29" fmla="*/ 20 h 27"/>
                <a:gd name="T30" fmla="*/ 22 w 35"/>
                <a:gd name="T31" fmla="*/ 22 h 27"/>
                <a:gd name="T32" fmla="*/ 26 w 35"/>
                <a:gd name="T33" fmla="*/ 24 h 27"/>
                <a:gd name="T34" fmla="*/ 30 w 35"/>
                <a:gd name="T35" fmla="*/ 26 h 27"/>
                <a:gd name="T36" fmla="*/ 34 w 35"/>
                <a:gd name="T37" fmla="*/ 19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27"/>
                <a:gd name="T59" fmla="*/ 35 w 35"/>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27">
                  <a:moveTo>
                    <a:pt x="34" y="19"/>
                  </a:moveTo>
                  <a:lnTo>
                    <a:pt x="31" y="17"/>
                  </a:lnTo>
                  <a:lnTo>
                    <a:pt x="27" y="15"/>
                  </a:lnTo>
                  <a:lnTo>
                    <a:pt x="23" y="12"/>
                  </a:lnTo>
                  <a:lnTo>
                    <a:pt x="20" y="11"/>
                  </a:lnTo>
                  <a:lnTo>
                    <a:pt x="16" y="7"/>
                  </a:lnTo>
                  <a:lnTo>
                    <a:pt x="13" y="5"/>
                  </a:lnTo>
                  <a:lnTo>
                    <a:pt x="8" y="2"/>
                  </a:lnTo>
                  <a:lnTo>
                    <a:pt x="3" y="0"/>
                  </a:lnTo>
                  <a:lnTo>
                    <a:pt x="0" y="9"/>
                  </a:lnTo>
                  <a:lnTo>
                    <a:pt x="3" y="10"/>
                  </a:lnTo>
                  <a:lnTo>
                    <a:pt x="7" y="12"/>
                  </a:lnTo>
                  <a:lnTo>
                    <a:pt x="10" y="14"/>
                  </a:lnTo>
                  <a:lnTo>
                    <a:pt x="14" y="17"/>
                  </a:lnTo>
                  <a:lnTo>
                    <a:pt x="18" y="20"/>
                  </a:lnTo>
                  <a:lnTo>
                    <a:pt x="22" y="22"/>
                  </a:lnTo>
                  <a:lnTo>
                    <a:pt x="26" y="24"/>
                  </a:lnTo>
                  <a:lnTo>
                    <a:pt x="30" y="26"/>
                  </a:lnTo>
                  <a:lnTo>
                    <a:pt x="34" y="19"/>
                  </a:lnTo>
                </a:path>
              </a:pathLst>
            </a:custGeom>
            <a:solidFill>
              <a:srgbClr val="828282"/>
            </a:solidFill>
            <a:ln w="12700" cap="rnd">
              <a:noFill/>
              <a:round/>
              <a:headEnd/>
              <a:tailEnd/>
            </a:ln>
          </p:spPr>
          <p:txBody>
            <a:bodyPr/>
            <a:lstStyle/>
            <a:p>
              <a:endParaRPr lang="en-US" dirty="0"/>
            </a:p>
          </p:txBody>
        </p:sp>
        <p:sp>
          <p:nvSpPr>
            <p:cNvPr id="48479" name="Freeform 378"/>
            <p:cNvSpPr>
              <a:spLocks/>
            </p:cNvSpPr>
            <p:nvPr/>
          </p:nvSpPr>
          <p:spPr bwMode="auto">
            <a:xfrm>
              <a:off x="1239" y="2757"/>
              <a:ext cx="27" cy="24"/>
            </a:xfrm>
            <a:custGeom>
              <a:avLst/>
              <a:gdLst>
                <a:gd name="T0" fmla="*/ 18 w 27"/>
                <a:gd name="T1" fmla="*/ 0 h 24"/>
                <a:gd name="T2" fmla="*/ 18 w 27"/>
                <a:gd name="T3" fmla="*/ 1 h 24"/>
                <a:gd name="T4" fmla="*/ 14 w 27"/>
                <a:gd name="T5" fmla="*/ 9 h 24"/>
                <a:gd name="T6" fmla="*/ 13 w 27"/>
                <a:gd name="T7" fmla="*/ 15 h 24"/>
                <a:gd name="T8" fmla="*/ 14 w 27"/>
                <a:gd name="T9" fmla="*/ 20 h 24"/>
                <a:gd name="T10" fmla="*/ 16 w 27"/>
                <a:gd name="T11" fmla="*/ 23 h 24"/>
                <a:gd name="T12" fmla="*/ 24 w 27"/>
                <a:gd name="T13" fmla="*/ 17 h 24"/>
                <a:gd name="T14" fmla="*/ 20 w 27"/>
                <a:gd name="T15" fmla="*/ 14 h 24"/>
                <a:gd name="T16" fmla="*/ 15 w 27"/>
                <a:gd name="T17" fmla="*/ 11 h 24"/>
                <a:gd name="T18" fmla="*/ 4 w 27"/>
                <a:gd name="T19" fmla="*/ 6 h 24"/>
                <a:gd name="T20" fmla="*/ 0 w 27"/>
                <a:gd name="T21" fmla="*/ 13 h 24"/>
                <a:gd name="T22" fmla="*/ 11 w 27"/>
                <a:gd name="T23" fmla="*/ 18 h 24"/>
                <a:gd name="T24" fmla="*/ 15 w 27"/>
                <a:gd name="T25" fmla="*/ 21 h 24"/>
                <a:gd name="T26" fmla="*/ 16 w 27"/>
                <a:gd name="T27" fmla="*/ 22 h 24"/>
                <a:gd name="T28" fmla="*/ 24 w 27"/>
                <a:gd name="T29" fmla="*/ 17 h 24"/>
                <a:gd name="T30" fmla="*/ 23 w 27"/>
                <a:gd name="T31" fmla="*/ 15 h 24"/>
                <a:gd name="T32" fmla="*/ 24 w 27"/>
                <a:gd name="T33" fmla="*/ 11 h 24"/>
                <a:gd name="T34" fmla="*/ 26 w 27"/>
                <a:gd name="T35" fmla="*/ 5 h 24"/>
                <a:gd name="T36" fmla="*/ 18 w 27"/>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24"/>
                <a:gd name="T59" fmla="*/ 27 w 27"/>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24">
                  <a:moveTo>
                    <a:pt x="18" y="0"/>
                  </a:moveTo>
                  <a:lnTo>
                    <a:pt x="18" y="1"/>
                  </a:lnTo>
                  <a:lnTo>
                    <a:pt x="14" y="9"/>
                  </a:lnTo>
                  <a:lnTo>
                    <a:pt x="13" y="15"/>
                  </a:lnTo>
                  <a:lnTo>
                    <a:pt x="14" y="20"/>
                  </a:lnTo>
                  <a:lnTo>
                    <a:pt x="16" y="23"/>
                  </a:lnTo>
                  <a:lnTo>
                    <a:pt x="24" y="17"/>
                  </a:lnTo>
                  <a:lnTo>
                    <a:pt x="20" y="14"/>
                  </a:lnTo>
                  <a:lnTo>
                    <a:pt x="15" y="11"/>
                  </a:lnTo>
                  <a:lnTo>
                    <a:pt x="4" y="6"/>
                  </a:lnTo>
                  <a:lnTo>
                    <a:pt x="0" y="13"/>
                  </a:lnTo>
                  <a:lnTo>
                    <a:pt x="11" y="18"/>
                  </a:lnTo>
                  <a:lnTo>
                    <a:pt x="15" y="21"/>
                  </a:lnTo>
                  <a:lnTo>
                    <a:pt x="16" y="22"/>
                  </a:lnTo>
                  <a:lnTo>
                    <a:pt x="24" y="17"/>
                  </a:lnTo>
                  <a:lnTo>
                    <a:pt x="23" y="15"/>
                  </a:lnTo>
                  <a:lnTo>
                    <a:pt x="24" y="11"/>
                  </a:lnTo>
                  <a:lnTo>
                    <a:pt x="26" y="5"/>
                  </a:lnTo>
                  <a:lnTo>
                    <a:pt x="18" y="0"/>
                  </a:lnTo>
                </a:path>
              </a:pathLst>
            </a:custGeom>
            <a:solidFill>
              <a:srgbClr val="828282"/>
            </a:solidFill>
            <a:ln w="12700" cap="rnd">
              <a:noFill/>
              <a:round/>
              <a:headEnd/>
              <a:tailEnd/>
            </a:ln>
          </p:spPr>
          <p:txBody>
            <a:bodyPr/>
            <a:lstStyle/>
            <a:p>
              <a:endParaRPr lang="en-US" dirty="0"/>
            </a:p>
          </p:txBody>
        </p:sp>
        <p:sp>
          <p:nvSpPr>
            <p:cNvPr id="48480" name="Freeform 379"/>
            <p:cNvSpPr>
              <a:spLocks/>
            </p:cNvSpPr>
            <p:nvPr/>
          </p:nvSpPr>
          <p:spPr bwMode="auto">
            <a:xfrm>
              <a:off x="1261" y="2722"/>
              <a:ext cx="17" cy="36"/>
            </a:xfrm>
            <a:custGeom>
              <a:avLst/>
              <a:gdLst>
                <a:gd name="T0" fmla="*/ 4 w 17"/>
                <a:gd name="T1" fmla="*/ 4 h 36"/>
                <a:gd name="T2" fmla="*/ 4 w 17"/>
                <a:gd name="T3" fmla="*/ 6 h 36"/>
                <a:gd name="T4" fmla="*/ 5 w 17"/>
                <a:gd name="T5" fmla="*/ 10 h 36"/>
                <a:gd name="T6" fmla="*/ 5 w 17"/>
                <a:gd name="T7" fmla="*/ 13 h 36"/>
                <a:gd name="T8" fmla="*/ 5 w 17"/>
                <a:gd name="T9" fmla="*/ 17 h 36"/>
                <a:gd name="T10" fmla="*/ 4 w 17"/>
                <a:gd name="T11" fmla="*/ 20 h 36"/>
                <a:gd name="T12" fmla="*/ 2 w 17"/>
                <a:gd name="T13" fmla="*/ 25 h 36"/>
                <a:gd name="T14" fmla="*/ 1 w 17"/>
                <a:gd name="T15" fmla="*/ 27 h 36"/>
                <a:gd name="T16" fmla="*/ 0 w 17"/>
                <a:gd name="T17" fmla="*/ 30 h 36"/>
                <a:gd name="T18" fmla="*/ 8 w 17"/>
                <a:gd name="T19" fmla="*/ 35 h 36"/>
                <a:gd name="T20" fmla="*/ 10 w 17"/>
                <a:gd name="T21" fmla="*/ 32 h 36"/>
                <a:gd name="T22" fmla="*/ 14 w 17"/>
                <a:gd name="T23" fmla="*/ 27 h 36"/>
                <a:gd name="T24" fmla="*/ 14 w 17"/>
                <a:gd name="T25" fmla="*/ 23 h 36"/>
                <a:gd name="T26" fmla="*/ 16 w 17"/>
                <a:gd name="T27" fmla="*/ 18 h 36"/>
                <a:gd name="T28" fmla="*/ 16 w 17"/>
                <a:gd name="T29" fmla="*/ 13 h 36"/>
                <a:gd name="T30" fmla="*/ 16 w 17"/>
                <a:gd name="T31" fmla="*/ 9 h 36"/>
                <a:gd name="T32" fmla="*/ 14 w 17"/>
                <a:gd name="T33" fmla="*/ 5 h 36"/>
                <a:gd name="T34" fmla="*/ 14 w 17"/>
                <a:gd name="T35" fmla="*/ 0 h 36"/>
                <a:gd name="T36" fmla="*/ 4 w 17"/>
                <a:gd name="T37" fmla="*/ 4 h 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6"/>
                <a:gd name="T59" fmla="*/ 17 w 17"/>
                <a:gd name="T60" fmla="*/ 36 h 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6">
                  <a:moveTo>
                    <a:pt x="4" y="4"/>
                  </a:moveTo>
                  <a:lnTo>
                    <a:pt x="4" y="6"/>
                  </a:lnTo>
                  <a:lnTo>
                    <a:pt x="5" y="10"/>
                  </a:lnTo>
                  <a:lnTo>
                    <a:pt x="5" y="13"/>
                  </a:lnTo>
                  <a:lnTo>
                    <a:pt x="5" y="17"/>
                  </a:lnTo>
                  <a:lnTo>
                    <a:pt x="4" y="20"/>
                  </a:lnTo>
                  <a:lnTo>
                    <a:pt x="2" y="25"/>
                  </a:lnTo>
                  <a:lnTo>
                    <a:pt x="1" y="27"/>
                  </a:lnTo>
                  <a:lnTo>
                    <a:pt x="0" y="30"/>
                  </a:lnTo>
                  <a:lnTo>
                    <a:pt x="8" y="35"/>
                  </a:lnTo>
                  <a:lnTo>
                    <a:pt x="10" y="32"/>
                  </a:lnTo>
                  <a:lnTo>
                    <a:pt x="14" y="27"/>
                  </a:lnTo>
                  <a:lnTo>
                    <a:pt x="14" y="23"/>
                  </a:lnTo>
                  <a:lnTo>
                    <a:pt x="16" y="18"/>
                  </a:lnTo>
                  <a:lnTo>
                    <a:pt x="16" y="13"/>
                  </a:lnTo>
                  <a:lnTo>
                    <a:pt x="16" y="9"/>
                  </a:lnTo>
                  <a:lnTo>
                    <a:pt x="14" y="5"/>
                  </a:lnTo>
                  <a:lnTo>
                    <a:pt x="14" y="0"/>
                  </a:lnTo>
                  <a:lnTo>
                    <a:pt x="4" y="4"/>
                  </a:lnTo>
                </a:path>
              </a:pathLst>
            </a:custGeom>
            <a:solidFill>
              <a:srgbClr val="828282"/>
            </a:solidFill>
            <a:ln w="12700" cap="rnd">
              <a:noFill/>
              <a:round/>
              <a:headEnd/>
              <a:tailEnd/>
            </a:ln>
          </p:spPr>
          <p:txBody>
            <a:bodyPr/>
            <a:lstStyle/>
            <a:p>
              <a:endParaRPr lang="en-US" dirty="0"/>
            </a:p>
          </p:txBody>
        </p:sp>
        <p:sp>
          <p:nvSpPr>
            <p:cNvPr id="48481" name="Freeform 380"/>
            <p:cNvSpPr>
              <a:spLocks/>
            </p:cNvSpPr>
            <p:nvPr/>
          </p:nvSpPr>
          <p:spPr bwMode="auto">
            <a:xfrm>
              <a:off x="1210" y="2705"/>
              <a:ext cx="61" cy="17"/>
            </a:xfrm>
            <a:custGeom>
              <a:avLst/>
              <a:gdLst>
                <a:gd name="T0" fmla="*/ 10 w 61"/>
                <a:gd name="T1" fmla="*/ 6 h 17"/>
                <a:gd name="T2" fmla="*/ 0 w 61"/>
                <a:gd name="T3" fmla="*/ 7 h 17"/>
                <a:gd name="T4" fmla="*/ 7 w 61"/>
                <a:gd name="T5" fmla="*/ 10 h 17"/>
                <a:gd name="T6" fmla="*/ 13 w 61"/>
                <a:gd name="T7" fmla="*/ 9 h 17"/>
                <a:gd name="T8" fmla="*/ 20 w 61"/>
                <a:gd name="T9" fmla="*/ 9 h 17"/>
                <a:gd name="T10" fmla="*/ 27 w 61"/>
                <a:gd name="T11" fmla="*/ 8 h 17"/>
                <a:gd name="T12" fmla="*/ 35 w 61"/>
                <a:gd name="T13" fmla="*/ 8 h 17"/>
                <a:gd name="T14" fmla="*/ 41 w 61"/>
                <a:gd name="T15" fmla="*/ 8 h 17"/>
                <a:gd name="T16" fmla="*/ 46 w 61"/>
                <a:gd name="T17" fmla="*/ 11 h 17"/>
                <a:gd name="T18" fmla="*/ 51 w 61"/>
                <a:gd name="T19" fmla="*/ 16 h 17"/>
                <a:gd name="T20" fmla="*/ 60 w 61"/>
                <a:gd name="T21" fmla="*/ 12 h 17"/>
                <a:gd name="T22" fmla="*/ 54 w 61"/>
                <a:gd name="T23" fmla="*/ 6 h 17"/>
                <a:gd name="T24" fmla="*/ 45 w 61"/>
                <a:gd name="T25" fmla="*/ 2 h 17"/>
                <a:gd name="T26" fmla="*/ 36 w 61"/>
                <a:gd name="T27" fmla="*/ 0 h 17"/>
                <a:gd name="T28" fmla="*/ 26 w 61"/>
                <a:gd name="T29" fmla="*/ 0 h 17"/>
                <a:gd name="T30" fmla="*/ 19 w 61"/>
                <a:gd name="T31" fmla="*/ 1 h 17"/>
                <a:gd name="T32" fmla="*/ 12 w 61"/>
                <a:gd name="T33" fmla="*/ 2 h 17"/>
                <a:gd name="T34" fmla="*/ 7 w 61"/>
                <a:gd name="T35" fmla="*/ 2 h 17"/>
                <a:gd name="T36" fmla="*/ 9 w 61"/>
                <a:gd name="T37" fmla="*/ 4 h 17"/>
                <a:gd name="T38" fmla="*/ 0 w 61"/>
                <a:gd name="T39" fmla="*/ 6 h 17"/>
                <a:gd name="T40" fmla="*/ 10 w 61"/>
                <a:gd name="T41" fmla="*/ 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1"/>
                <a:gd name="T64" fmla="*/ 0 h 17"/>
                <a:gd name="T65" fmla="*/ 61 w 6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1" h="17">
                  <a:moveTo>
                    <a:pt x="10" y="6"/>
                  </a:moveTo>
                  <a:lnTo>
                    <a:pt x="0" y="7"/>
                  </a:lnTo>
                  <a:lnTo>
                    <a:pt x="7" y="10"/>
                  </a:lnTo>
                  <a:lnTo>
                    <a:pt x="13" y="9"/>
                  </a:lnTo>
                  <a:lnTo>
                    <a:pt x="20" y="9"/>
                  </a:lnTo>
                  <a:lnTo>
                    <a:pt x="27" y="8"/>
                  </a:lnTo>
                  <a:lnTo>
                    <a:pt x="35" y="8"/>
                  </a:lnTo>
                  <a:lnTo>
                    <a:pt x="41" y="8"/>
                  </a:lnTo>
                  <a:lnTo>
                    <a:pt x="46" y="11"/>
                  </a:lnTo>
                  <a:lnTo>
                    <a:pt x="51" y="16"/>
                  </a:lnTo>
                  <a:lnTo>
                    <a:pt x="60" y="12"/>
                  </a:lnTo>
                  <a:lnTo>
                    <a:pt x="54" y="6"/>
                  </a:lnTo>
                  <a:lnTo>
                    <a:pt x="45" y="2"/>
                  </a:lnTo>
                  <a:lnTo>
                    <a:pt x="36" y="0"/>
                  </a:lnTo>
                  <a:lnTo>
                    <a:pt x="26" y="0"/>
                  </a:lnTo>
                  <a:lnTo>
                    <a:pt x="19" y="1"/>
                  </a:lnTo>
                  <a:lnTo>
                    <a:pt x="12" y="2"/>
                  </a:lnTo>
                  <a:lnTo>
                    <a:pt x="7" y="2"/>
                  </a:lnTo>
                  <a:lnTo>
                    <a:pt x="9" y="4"/>
                  </a:lnTo>
                  <a:lnTo>
                    <a:pt x="0" y="6"/>
                  </a:lnTo>
                  <a:lnTo>
                    <a:pt x="10" y="6"/>
                  </a:lnTo>
                </a:path>
              </a:pathLst>
            </a:custGeom>
            <a:solidFill>
              <a:srgbClr val="828282"/>
            </a:solidFill>
            <a:ln w="12700" cap="rnd">
              <a:noFill/>
              <a:round/>
              <a:headEnd/>
              <a:tailEnd/>
            </a:ln>
          </p:spPr>
          <p:txBody>
            <a:bodyPr/>
            <a:lstStyle/>
            <a:p>
              <a:endParaRPr lang="en-US" dirty="0"/>
            </a:p>
          </p:txBody>
        </p:sp>
        <p:sp>
          <p:nvSpPr>
            <p:cNvPr id="48482" name="Freeform 381"/>
            <p:cNvSpPr>
              <a:spLocks/>
            </p:cNvSpPr>
            <p:nvPr/>
          </p:nvSpPr>
          <p:spPr bwMode="auto">
            <a:xfrm>
              <a:off x="1118" y="2657"/>
              <a:ext cx="98" cy="52"/>
            </a:xfrm>
            <a:custGeom>
              <a:avLst/>
              <a:gdLst>
                <a:gd name="T0" fmla="*/ 8 w 98"/>
                <a:gd name="T1" fmla="*/ 12 h 52"/>
                <a:gd name="T2" fmla="*/ 15 w 98"/>
                <a:gd name="T3" fmla="*/ 5 h 52"/>
                <a:gd name="T4" fmla="*/ 9 w 98"/>
                <a:gd name="T5" fmla="*/ 1 h 52"/>
                <a:gd name="T6" fmla="*/ 6 w 98"/>
                <a:gd name="T7" fmla="*/ 8 h 52"/>
                <a:gd name="T8" fmla="*/ 18 w 98"/>
                <a:gd name="T9" fmla="*/ 14 h 52"/>
                <a:gd name="T10" fmla="*/ 35 w 98"/>
                <a:gd name="T11" fmla="*/ 23 h 52"/>
                <a:gd name="T12" fmla="*/ 54 w 98"/>
                <a:gd name="T13" fmla="*/ 34 h 52"/>
                <a:gd name="T14" fmla="*/ 72 w 98"/>
                <a:gd name="T15" fmla="*/ 44 h 52"/>
                <a:gd name="T16" fmla="*/ 83 w 98"/>
                <a:gd name="T17" fmla="*/ 51 h 52"/>
                <a:gd name="T18" fmla="*/ 97 w 98"/>
                <a:gd name="T19" fmla="*/ 50 h 52"/>
                <a:gd name="T20" fmla="*/ 87 w 98"/>
                <a:gd name="T21" fmla="*/ 50 h 52"/>
                <a:gd name="T22" fmla="*/ 89 w 98"/>
                <a:gd name="T23" fmla="*/ 43 h 52"/>
                <a:gd name="T24" fmla="*/ 77 w 98"/>
                <a:gd name="T25" fmla="*/ 36 h 52"/>
                <a:gd name="T26" fmla="*/ 60 w 98"/>
                <a:gd name="T27" fmla="*/ 26 h 52"/>
                <a:gd name="T28" fmla="*/ 40 w 98"/>
                <a:gd name="T29" fmla="*/ 15 h 52"/>
                <a:gd name="T30" fmla="*/ 24 w 98"/>
                <a:gd name="T31" fmla="*/ 6 h 52"/>
                <a:gd name="T32" fmla="*/ 10 w 98"/>
                <a:gd name="T33" fmla="*/ 0 h 52"/>
                <a:gd name="T34" fmla="*/ 0 w 98"/>
                <a:gd name="T35" fmla="*/ 4 h 52"/>
                <a:gd name="T36" fmla="*/ 8 w 98"/>
                <a:gd name="T37" fmla="*/ 12 h 52"/>
                <a:gd name="T38" fmla="*/ 15 w 98"/>
                <a:gd name="T39" fmla="*/ 5 h 52"/>
                <a:gd name="T40" fmla="*/ 8 w 98"/>
                <a:gd name="T41" fmla="*/ 12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8"/>
                <a:gd name="T64" fmla="*/ 0 h 52"/>
                <a:gd name="T65" fmla="*/ 98 w 98"/>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8" h="52">
                  <a:moveTo>
                    <a:pt x="8" y="12"/>
                  </a:moveTo>
                  <a:lnTo>
                    <a:pt x="15" y="5"/>
                  </a:lnTo>
                  <a:lnTo>
                    <a:pt x="9" y="1"/>
                  </a:lnTo>
                  <a:lnTo>
                    <a:pt x="6" y="8"/>
                  </a:lnTo>
                  <a:lnTo>
                    <a:pt x="18" y="14"/>
                  </a:lnTo>
                  <a:lnTo>
                    <a:pt x="35" y="23"/>
                  </a:lnTo>
                  <a:lnTo>
                    <a:pt x="54" y="34"/>
                  </a:lnTo>
                  <a:lnTo>
                    <a:pt x="72" y="44"/>
                  </a:lnTo>
                  <a:lnTo>
                    <a:pt x="83" y="51"/>
                  </a:lnTo>
                  <a:lnTo>
                    <a:pt x="97" y="50"/>
                  </a:lnTo>
                  <a:lnTo>
                    <a:pt x="87" y="50"/>
                  </a:lnTo>
                  <a:lnTo>
                    <a:pt x="89" y="43"/>
                  </a:lnTo>
                  <a:lnTo>
                    <a:pt x="77" y="36"/>
                  </a:lnTo>
                  <a:lnTo>
                    <a:pt x="60" y="26"/>
                  </a:lnTo>
                  <a:lnTo>
                    <a:pt x="40" y="15"/>
                  </a:lnTo>
                  <a:lnTo>
                    <a:pt x="24" y="6"/>
                  </a:lnTo>
                  <a:lnTo>
                    <a:pt x="10" y="0"/>
                  </a:lnTo>
                  <a:lnTo>
                    <a:pt x="0" y="4"/>
                  </a:lnTo>
                  <a:lnTo>
                    <a:pt x="8" y="12"/>
                  </a:lnTo>
                  <a:lnTo>
                    <a:pt x="15" y="5"/>
                  </a:lnTo>
                  <a:lnTo>
                    <a:pt x="8" y="12"/>
                  </a:lnTo>
                </a:path>
              </a:pathLst>
            </a:custGeom>
            <a:solidFill>
              <a:srgbClr val="828282"/>
            </a:solidFill>
            <a:ln w="12700" cap="rnd">
              <a:noFill/>
              <a:round/>
              <a:headEnd/>
              <a:tailEnd/>
            </a:ln>
          </p:spPr>
          <p:txBody>
            <a:bodyPr/>
            <a:lstStyle/>
            <a:p>
              <a:endParaRPr lang="en-US" dirty="0"/>
            </a:p>
          </p:txBody>
        </p:sp>
        <p:sp>
          <p:nvSpPr>
            <p:cNvPr id="48483" name="Freeform 382"/>
            <p:cNvSpPr>
              <a:spLocks/>
            </p:cNvSpPr>
            <p:nvPr/>
          </p:nvSpPr>
          <p:spPr bwMode="auto">
            <a:xfrm>
              <a:off x="1110" y="2660"/>
              <a:ext cx="19" cy="17"/>
            </a:xfrm>
            <a:custGeom>
              <a:avLst/>
              <a:gdLst>
                <a:gd name="T0" fmla="*/ 5 w 19"/>
                <a:gd name="T1" fmla="*/ 16 h 17"/>
                <a:gd name="T2" fmla="*/ 8 w 19"/>
                <a:gd name="T3" fmla="*/ 14 h 17"/>
                <a:gd name="T4" fmla="*/ 11 w 19"/>
                <a:gd name="T5" fmla="*/ 12 h 17"/>
                <a:gd name="T6" fmla="*/ 12 w 19"/>
                <a:gd name="T7" fmla="*/ 12 h 17"/>
                <a:gd name="T8" fmla="*/ 18 w 19"/>
                <a:gd name="T9" fmla="*/ 4 h 17"/>
                <a:gd name="T10" fmla="*/ 14 w 19"/>
                <a:gd name="T11" fmla="*/ 0 h 17"/>
                <a:gd name="T12" fmla="*/ 8 w 19"/>
                <a:gd name="T13" fmla="*/ 0 h 17"/>
                <a:gd name="T14" fmla="*/ 5 w 19"/>
                <a:gd name="T15" fmla="*/ 4 h 17"/>
                <a:gd name="T16" fmla="*/ 0 w 19"/>
                <a:gd name="T17" fmla="*/ 6 h 17"/>
                <a:gd name="T18" fmla="*/ 5 w 19"/>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7"/>
                <a:gd name="T32" fmla="*/ 19 w 19"/>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7">
                  <a:moveTo>
                    <a:pt x="5" y="16"/>
                  </a:moveTo>
                  <a:lnTo>
                    <a:pt x="8" y="14"/>
                  </a:lnTo>
                  <a:lnTo>
                    <a:pt x="11" y="12"/>
                  </a:lnTo>
                  <a:lnTo>
                    <a:pt x="12" y="12"/>
                  </a:lnTo>
                  <a:lnTo>
                    <a:pt x="18" y="4"/>
                  </a:lnTo>
                  <a:lnTo>
                    <a:pt x="14" y="0"/>
                  </a:lnTo>
                  <a:lnTo>
                    <a:pt x="8" y="0"/>
                  </a:lnTo>
                  <a:lnTo>
                    <a:pt x="5" y="4"/>
                  </a:lnTo>
                  <a:lnTo>
                    <a:pt x="0" y="6"/>
                  </a:lnTo>
                  <a:lnTo>
                    <a:pt x="5" y="16"/>
                  </a:lnTo>
                </a:path>
              </a:pathLst>
            </a:custGeom>
            <a:solidFill>
              <a:srgbClr val="828282"/>
            </a:solidFill>
            <a:ln w="12700" cap="rnd">
              <a:noFill/>
              <a:round/>
              <a:headEnd/>
              <a:tailEnd/>
            </a:ln>
          </p:spPr>
          <p:txBody>
            <a:bodyPr/>
            <a:lstStyle/>
            <a:p>
              <a:endParaRPr lang="en-US" dirty="0"/>
            </a:p>
          </p:txBody>
        </p:sp>
        <p:sp>
          <p:nvSpPr>
            <p:cNvPr id="48484" name="Freeform 383"/>
            <p:cNvSpPr>
              <a:spLocks/>
            </p:cNvSpPr>
            <p:nvPr/>
          </p:nvSpPr>
          <p:spPr bwMode="auto">
            <a:xfrm>
              <a:off x="977" y="2757"/>
              <a:ext cx="105" cy="82"/>
            </a:xfrm>
            <a:custGeom>
              <a:avLst/>
              <a:gdLst>
                <a:gd name="T0" fmla="*/ 104 w 105"/>
                <a:gd name="T1" fmla="*/ 33 h 82"/>
                <a:gd name="T2" fmla="*/ 101 w 105"/>
                <a:gd name="T3" fmla="*/ 27 h 82"/>
                <a:gd name="T4" fmla="*/ 100 w 105"/>
                <a:gd name="T5" fmla="*/ 24 h 82"/>
                <a:gd name="T6" fmla="*/ 98 w 105"/>
                <a:gd name="T7" fmla="*/ 20 h 82"/>
                <a:gd name="T8" fmla="*/ 96 w 105"/>
                <a:gd name="T9" fmla="*/ 18 h 82"/>
                <a:gd name="T10" fmla="*/ 93 w 105"/>
                <a:gd name="T11" fmla="*/ 15 h 82"/>
                <a:gd name="T12" fmla="*/ 87 w 105"/>
                <a:gd name="T13" fmla="*/ 12 h 82"/>
                <a:gd name="T14" fmla="*/ 77 w 105"/>
                <a:gd name="T15" fmla="*/ 7 h 82"/>
                <a:gd name="T16" fmla="*/ 61 w 105"/>
                <a:gd name="T17" fmla="*/ 2 h 82"/>
                <a:gd name="T18" fmla="*/ 58 w 105"/>
                <a:gd name="T19" fmla="*/ 0 h 82"/>
                <a:gd name="T20" fmla="*/ 54 w 105"/>
                <a:gd name="T21" fmla="*/ 0 h 82"/>
                <a:gd name="T22" fmla="*/ 49 w 105"/>
                <a:gd name="T23" fmla="*/ 0 h 82"/>
                <a:gd name="T24" fmla="*/ 45 w 105"/>
                <a:gd name="T25" fmla="*/ 1 h 82"/>
                <a:gd name="T26" fmla="*/ 41 w 105"/>
                <a:gd name="T27" fmla="*/ 3 h 82"/>
                <a:gd name="T28" fmla="*/ 37 w 105"/>
                <a:gd name="T29" fmla="*/ 6 h 82"/>
                <a:gd name="T30" fmla="*/ 32 w 105"/>
                <a:gd name="T31" fmla="*/ 7 h 82"/>
                <a:gd name="T32" fmla="*/ 29 w 105"/>
                <a:gd name="T33" fmla="*/ 11 h 82"/>
                <a:gd name="T34" fmla="*/ 27 w 105"/>
                <a:gd name="T35" fmla="*/ 14 h 82"/>
                <a:gd name="T36" fmla="*/ 25 w 105"/>
                <a:gd name="T37" fmla="*/ 17 h 82"/>
                <a:gd name="T38" fmla="*/ 24 w 105"/>
                <a:gd name="T39" fmla="*/ 20 h 82"/>
                <a:gd name="T40" fmla="*/ 22 w 105"/>
                <a:gd name="T41" fmla="*/ 23 h 82"/>
                <a:gd name="T42" fmla="*/ 21 w 105"/>
                <a:gd name="T43" fmla="*/ 26 h 82"/>
                <a:gd name="T44" fmla="*/ 18 w 105"/>
                <a:gd name="T45" fmla="*/ 28 h 82"/>
                <a:gd name="T46" fmla="*/ 17 w 105"/>
                <a:gd name="T47" fmla="*/ 31 h 82"/>
                <a:gd name="T48" fmla="*/ 14 w 105"/>
                <a:gd name="T49" fmla="*/ 34 h 82"/>
                <a:gd name="T50" fmla="*/ 11 w 105"/>
                <a:gd name="T51" fmla="*/ 38 h 82"/>
                <a:gd name="T52" fmla="*/ 8 w 105"/>
                <a:gd name="T53" fmla="*/ 42 h 82"/>
                <a:gd name="T54" fmla="*/ 4 w 105"/>
                <a:gd name="T55" fmla="*/ 46 h 82"/>
                <a:gd name="T56" fmla="*/ 1 w 105"/>
                <a:gd name="T57" fmla="*/ 50 h 82"/>
                <a:gd name="T58" fmla="*/ 0 w 105"/>
                <a:gd name="T59" fmla="*/ 52 h 82"/>
                <a:gd name="T60" fmla="*/ 0 w 105"/>
                <a:gd name="T61" fmla="*/ 54 h 82"/>
                <a:gd name="T62" fmla="*/ 0 w 105"/>
                <a:gd name="T63" fmla="*/ 55 h 82"/>
                <a:gd name="T64" fmla="*/ 1 w 105"/>
                <a:gd name="T65" fmla="*/ 57 h 82"/>
                <a:gd name="T66" fmla="*/ 6 w 105"/>
                <a:gd name="T67" fmla="*/ 58 h 82"/>
                <a:gd name="T68" fmla="*/ 10 w 105"/>
                <a:gd name="T69" fmla="*/ 61 h 82"/>
                <a:gd name="T70" fmla="*/ 15 w 105"/>
                <a:gd name="T71" fmla="*/ 62 h 82"/>
                <a:gd name="T72" fmla="*/ 20 w 105"/>
                <a:gd name="T73" fmla="*/ 64 h 82"/>
                <a:gd name="T74" fmla="*/ 24 w 105"/>
                <a:gd name="T75" fmla="*/ 67 h 82"/>
                <a:gd name="T76" fmla="*/ 28 w 105"/>
                <a:gd name="T77" fmla="*/ 69 h 82"/>
                <a:gd name="T78" fmla="*/ 33 w 105"/>
                <a:gd name="T79" fmla="*/ 72 h 82"/>
                <a:gd name="T80" fmla="*/ 38 w 105"/>
                <a:gd name="T81" fmla="*/ 73 h 82"/>
                <a:gd name="T82" fmla="*/ 44 w 105"/>
                <a:gd name="T83" fmla="*/ 74 h 82"/>
                <a:gd name="T84" fmla="*/ 51 w 105"/>
                <a:gd name="T85" fmla="*/ 77 h 82"/>
                <a:gd name="T86" fmla="*/ 59 w 105"/>
                <a:gd name="T87" fmla="*/ 79 h 82"/>
                <a:gd name="T88" fmla="*/ 66 w 105"/>
                <a:gd name="T89" fmla="*/ 80 h 82"/>
                <a:gd name="T90" fmla="*/ 74 w 105"/>
                <a:gd name="T91" fmla="*/ 81 h 82"/>
                <a:gd name="T92" fmla="*/ 80 w 105"/>
                <a:gd name="T93" fmla="*/ 80 h 82"/>
                <a:gd name="T94" fmla="*/ 86 w 105"/>
                <a:gd name="T95" fmla="*/ 78 h 82"/>
                <a:gd name="T96" fmla="*/ 93 w 105"/>
                <a:gd name="T97" fmla="*/ 74 h 82"/>
                <a:gd name="T98" fmla="*/ 88 w 105"/>
                <a:gd name="T99" fmla="*/ 79 h 82"/>
                <a:gd name="T100" fmla="*/ 88 w 105"/>
                <a:gd name="T101" fmla="*/ 80 h 82"/>
                <a:gd name="T102" fmla="*/ 90 w 105"/>
                <a:gd name="T103" fmla="*/ 78 h 82"/>
                <a:gd name="T104" fmla="*/ 95 w 105"/>
                <a:gd name="T105" fmla="*/ 72 h 82"/>
                <a:gd name="T106" fmla="*/ 99 w 105"/>
                <a:gd name="T107" fmla="*/ 63 h 82"/>
                <a:gd name="T108" fmla="*/ 102 w 105"/>
                <a:gd name="T109" fmla="*/ 53 h 82"/>
                <a:gd name="T110" fmla="*/ 102 w 105"/>
                <a:gd name="T111" fmla="*/ 39 h 82"/>
                <a:gd name="T112" fmla="*/ 98 w 105"/>
                <a:gd name="T113" fmla="*/ 25 h 82"/>
                <a:gd name="T114" fmla="*/ 98 w 105"/>
                <a:gd name="T115" fmla="*/ 24 h 82"/>
                <a:gd name="T116" fmla="*/ 101 w 105"/>
                <a:gd name="T117" fmla="*/ 24 h 82"/>
                <a:gd name="T118" fmla="*/ 101 w 105"/>
                <a:gd name="T119" fmla="*/ 25 h 82"/>
                <a:gd name="T120" fmla="*/ 98 w 105"/>
                <a:gd name="T121" fmla="*/ 25 h 82"/>
                <a:gd name="T122" fmla="*/ 104 w 105"/>
                <a:gd name="T123" fmla="*/ 33 h 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5"/>
                <a:gd name="T187" fmla="*/ 0 h 82"/>
                <a:gd name="T188" fmla="*/ 105 w 105"/>
                <a:gd name="T189" fmla="*/ 82 h 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5" h="82">
                  <a:moveTo>
                    <a:pt x="104" y="33"/>
                  </a:moveTo>
                  <a:lnTo>
                    <a:pt x="101" y="27"/>
                  </a:lnTo>
                  <a:lnTo>
                    <a:pt x="100" y="24"/>
                  </a:lnTo>
                  <a:lnTo>
                    <a:pt x="98" y="20"/>
                  </a:lnTo>
                  <a:lnTo>
                    <a:pt x="96" y="18"/>
                  </a:lnTo>
                  <a:lnTo>
                    <a:pt x="93" y="15"/>
                  </a:lnTo>
                  <a:lnTo>
                    <a:pt x="87" y="12"/>
                  </a:lnTo>
                  <a:lnTo>
                    <a:pt x="77" y="7"/>
                  </a:lnTo>
                  <a:lnTo>
                    <a:pt x="61" y="2"/>
                  </a:lnTo>
                  <a:lnTo>
                    <a:pt x="58" y="0"/>
                  </a:lnTo>
                  <a:lnTo>
                    <a:pt x="54" y="0"/>
                  </a:lnTo>
                  <a:lnTo>
                    <a:pt x="49" y="0"/>
                  </a:lnTo>
                  <a:lnTo>
                    <a:pt x="45" y="1"/>
                  </a:lnTo>
                  <a:lnTo>
                    <a:pt x="41" y="3"/>
                  </a:lnTo>
                  <a:lnTo>
                    <a:pt x="37" y="6"/>
                  </a:lnTo>
                  <a:lnTo>
                    <a:pt x="32" y="7"/>
                  </a:lnTo>
                  <a:lnTo>
                    <a:pt x="29" y="11"/>
                  </a:lnTo>
                  <a:lnTo>
                    <a:pt x="27" y="14"/>
                  </a:lnTo>
                  <a:lnTo>
                    <a:pt x="25" y="17"/>
                  </a:lnTo>
                  <a:lnTo>
                    <a:pt x="24" y="20"/>
                  </a:lnTo>
                  <a:lnTo>
                    <a:pt x="22" y="23"/>
                  </a:lnTo>
                  <a:lnTo>
                    <a:pt x="21" y="26"/>
                  </a:lnTo>
                  <a:lnTo>
                    <a:pt x="18" y="28"/>
                  </a:lnTo>
                  <a:lnTo>
                    <a:pt x="17" y="31"/>
                  </a:lnTo>
                  <a:lnTo>
                    <a:pt x="14" y="34"/>
                  </a:lnTo>
                  <a:lnTo>
                    <a:pt x="11" y="38"/>
                  </a:lnTo>
                  <a:lnTo>
                    <a:pt x="8" y="42"/>
                  </a:lnTo>
                  <a:lnTo>
                    <a:pt x="4" y="46"/>
                  </a:lnTo>
                  <a:lnTo>
                    <a:pt x="1" y="50"/>
                  </a:lnTo>
                  <a:lnTo>
                    <a:pt x="0" y="52"/>
                  </a:lnTo>
                  <a:lnTo>
                    <a:pt x="0" y="54"/>
                  </a:lnTo>
                  <a:lnTo>
                    <a:pt x="0" y="55"/>
                  </a:lnTo>
                  <a:lnTo>
                    <a:pt x="1" y="57"/>
                  </a:lnTo>
                  <a:lnTo>
                    <a:pt x="6" y="58"/>
                  </a:lnTo>
                  <a:lnTo>
                    <a:pt x="10" y="61"/>
                  </a:lnTo>
                  <a:lnTo>
                    <a:pt x="15" y="62"/>
                  </a:lnTo>
                  <a:lnTo>
                    <a:pt x="20" y="64"/>
                  </a:lnTo>
                  <a:lnTo>
                    <a:pt x="24" y="67"/>
                  </a:lnTo>
                  <a:lnTo>
                    <a:pt x="28" y="69"/>
                  </a:lnTo>
                  <a:lnTo>
                    <a:pt x="33" y="72"/>
                  </a:lnTo>
                  <a:lnTo>
                    <a:pt x="38" y="73"/>
                  </a:lnTo>
                  <a:lnTo>
                    <a:pt x="44" y="74"/>
                  </a:lnTo>
                  <a:lnTo>
                    <a:pt x="51" y="77"/>
                  </a:lnTo>
                  <a:lnTo>
                    <a:pt x="59" y="79"/>
                  </a:lnTo>
                  <a:lnTo>
                    <a:pt x="66" y="80"/>
                  </a:lnTo>
                  <a:lnTo>
                    <a:pt x="74" y="81"/>
                  </a:lnTo>
                  <a:lnTo>
                    <a:pt x="80" y="80"/>
                  </a:lnTo>
                  <a:lnTo>
                    <a:pt x="86" y="78"/>
                  </a:lnTo>
                  <a:lnTo>
                    <a:pt x="93" y="74"/>
                  </a:lnTo>
                  <a:lnTo>
                    <a:pt x="88" y="79"/>
                  </a:lnTo>
                  <a:lnTo>
                    <a:pt x="88" y="80"/>
                  </a:lnTo>
                  <a:lnTo>
                    <a:pt x="90" y="78"/>
                  </a:lnTo>
                  <a:lnTo>
                    <a:pt x="95" y="72"/>
                  </a:lnTo>
                  <a:lnTo>
                    <a:pt x="99" y="63"/>
                  </a:lnTo>
                  <a:lnTo>
                    <a:pt x="102" y="53"/>
                  </a:lnTo>
                  <a:lnTo>
                    <a:pt x="102" y="39"/>
                  </a:lnTo>
                  <a:lnTo>
                    <a:pt x="98" y="25"/>
                  </a:lnTo>
                  <a:lnTo>
                    <a:pt x="98" y="24"/>
                  </a:lnTo>
                  <a:lnTo>
                    <a:pt x="101" y="24"/>
                  </a:lnTo>
                  <a:lnTo>
                    <a:pt x="101" y="25"/>
                  </a:lnTo>
                  <a:lnTo>
                    <a:pt x="98" y="25"/>
                  </a:lnTo>
                  <a:lnTo>
                    <a:pt x="104" y="33"/>
                  </a:lnTo>
                </a:path>
              </a:pathLst>
            </a:custGeom>
            <a:solidFill>
              <a:srgbClr val="CCCCCC"/>
            </a:solidFill>
            <a:ln w="12700" cap="rnd">
              <a:noFill/>
              <a:round/>
              <a:headEnd/>
              <a:tailEnd/>
            </a:ln>
          </p:spPr>
          <p:txBody>
            <a:bodyPr/>
            <a:lstStyle/>
            <a:p>
              <a:endParaRPr lang="en-US" dirty="0"/>
            </a:p>
          </p:txBody>
        </p:sp>
        <p:sp>
          <p:nvSpPr>
            <p:cNvPr id="48485" name="Freeform 384"/>
            <p:cNvSpPr>
              <a:spLocks/>
            </p:cNvSpPr>
            <p:nvPr/>
          </p:nvSpPr>
          <p:spPr bwMode="auto">
            <a:xfrm>
              <a:off x="1039" y="2754"/>
              <a:ext cx="48" cy="35"/>
            </a:xfrm>
            <a:custGeom>
              <a:avLst/>
              <a:gdLst>
                <a:gd name="T0" fmla="*/ 0 w 48"/>
                <a:gd name="T1" fmla="*/ 8 h 35"/>
                <a:gd name="T2" fmla="*/ 14 w 48"/>
                <a:gd name="T3" fmla="*/ 13 h 35"/>
                <a:gd name="T4" fmla="*/ 25 w 48"/>
                <a:gd name="T5" fmla="*/ 17 h 35"/>
                <a:gd name="T6" fmla="*/ 29 w 48"/>
                <a:gd name="T7" fmla="*/ 20 h 35"/>
                <a:gd name="T8" fmla="*/ 32 w 48"/>
                <a:gd name="T9" fmla="*/ 22 h 35"/>
                <a:gd name="T10" fmla="*/ 33 w 48"/>
                <a:gd name="T11" fmla="*/ 23 h 35"/>
                <a:gd name="T12" fmla="*/ 34 w 48"/>
                <a:gd name="T13" fmla="*/ 26 h 35"/>
                <a:gd name="T14" fmla="*/ 35 w 48"/>
                <a:gd name="T15" fmla="*/ 29 h 35"/>
                <a:gd name="T16" fmla="*/ 38 w 48"/>
                <a:gd name="T17" fmla="*/ 34 h 35"/>
                <a:gd name="T18" fmla="*/ 47 w 48"/>
                <a:gd name="T19" fmla="*/ 31 h 35"/>
                <a:gd name="T20" fmla="*/ 44 w 48"/>
                <a:gd name="T21" fmla="*/ 27 h 35"/>
                <a:gd name="T22" fmla="*/ 43 w 48"/>
                <a:gd name="T23" fmla="*/ 23 h 35"/>
                <a:gd name="T24" fmla="*/ 42 w 48"/>
                <a:gd name="T25" fmla="*/ 20 h 35"/>
                <a:gd name="T26" fmla="*/ 40 w 48"/>
                <a:gd name="T27" fmla="*/ 15 h 35"/>
                <a:gd name="T28" fmla="*/ 35 w 48"/>
                <a:gd name="T29" fmla="*/ 12 h 35"/>
                <a:gd name="T30" fmla="*/ 28 w 48"/>
                <a:gd name="T31" fmla="*/ 9 h 35"/>
                <a:gd name="T32" fmla="*/ 19 w 48"/>
                <a:gd name="T33" fmla="*/ 5 h 35"/>
                <a:gd name="T34" fmla="*/ 4 w 48"/>
                <a:gd name="T35" fmla="*/ 0 h 35"/>
                <a:gd name="T36" fmla="*/ 0 w 48"/>
                <a:gd name="T37" fmla="*/ 8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35"/>
                <a:gd name="T59" fmla="*/ 48 w 4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35">
                  <a:moveTo>
                    <a:pt x="0" y="8"/>
                  </a:moveTo>
                  <a:lnTo>
                    <a:pt x="14" y="13"/>
                  </a:lnTo>
                  <a:lnTo>
                    <a:pt x="25" y="17"/>
                  </a:lnTo>
                  <a:lnTo>
                    <a:pt x="29" y="20"/>
                  </a:lnTo>
                  <a:lnTo>
                    <a:pt x="32" y="22"/>
                  </a:lnTo>
                  <a:lnTo>
                    <a:pt x="33" y="23"/>
                  </a:lnTo>
                  <a:lnTo>
                    <a:pt x="34" y="26"/>
                  </a:lnTo>
                  <a:lnTo>
                    <a:pt x="35" y="29"/>
                  </a:lnTo>
                  <a:lnTo>
                    <a:pt x="38" y="34"/>
                  </a:lnTo>
                  <a:lnTo>
                    <a:pt x="47" y="31"/>
                  </a:lnTo>
                  <a:lnTo>
                    <a:pt x="44" y="27"/>
                  </a:lnTo>
                  <a:lnTo>
                    <a:pt x="43" y="23"/>
                  </a:lnTo>
                  <a:lnTo>
                    <a:pt x="42" y="20"/>
                  </a:lnTo>
                  <a:lnTo>
                    <a:pt x="40" y="15"/>
                  </a:lnTo>
                  <a:lnTo>
                    <a:pt x="35" y="12"/>
                  </a:lnTo>
                  <a:lnTo>
                    <a:pt x="28" y="9"/>
                  </a:lnTo>
                  <a:lnTo>
                    <a:pt x="19" y="5"/>
                  </a:lnTo>
                  <a:lnTo>
                    <a:pt x="4" y="0"/>
                  </a:lnTo>
                  <a:lnTo>
                    <a:pt x="0" y="8"/>
                  </a:lnTo>
                </a:path>
              </a:pathLst>
            </a:custGeom>
            <a:solidFill>
              <a:srgbClr val="828282"/>
            </a:solidFill>
            <a:ln w="12700" cap="rnd">
              <a:noFill/>
              <a:round/>
              <a:headEnd/>
              <a:tailEnd/>
            </a:ln>
          </p:spPr>
          <p:txBody>
            <a:bodyPr/>
            <a:lstStyle/>
            <a:p>
              <a:endParaRPr lang="en-US" dirty="0"/>
            </a:p>
          </p:txBody>
        </p:sp>
        <p:sp>
          <p:nvSpPr>
            <p:cNvPr id="48486" name="Freeform 385"/>
            <p:cNvSpPr>
              <a:spLocks/>
            </p:cNvSpPr>
            <p:nvPr/>
          </p:nvSpPr>
          <p:spPr bwMode="auto">
            <a:xfrm>
              <a:off x="1004" y="2752"/>
              <a:ext cx="35" cy="17"/>
            </a:xfrm>
            <a:custGeom>
              <a:avLst/>
              <a:gdLst>
                <a:gd name="T0" fmla="*/ 7 w 35"/>
                <a:gd name="T1" fmla="*/ 16 h 17"/>
                <a:gd name="T2" fmla="*/ 7 w 35"/>
                <a:gd name="T3" fmla="*/ 14 h 17"/>
                <a:gd name="T4" fmla="*/ 9 w 35"/>
                <a:gd name="T5" fmla="*/ 12 h 17"/>
                <a:gd name="T6" fmla="*/ 13 w 35"/>
                <a:gd name="T7" fmla="*/ 11 h 17"/>
                <a:gd name="T8" fmla="*/ 15 w 35"/>
                <a:gd name="T9" fmla="*/ 9 h 17"/>
                <a:gd name="T10" fmla="*/ 19 w 35"/>
                <a:gd name="T11" fmla="*/ 8 h 17"/>
                <a:gd name="T12" fmla="*/ 22 w 35"/>
                <a:gd name="T13" fmla="*/ 8 h 17"/>
                <a:gd name="T14" fmla="*/ 26 w 35"/>
                <a:gd name="T15" fmla="*/ 8 h 17"/>
                <a:gd name="T16" fmla="*/ 28 w 35"/>
                <a:gd name="T17" fmla="*/ 8 h 17"/>
                <a:gd name="T18" fmla="*/ 30 w 35"/>
                <a:gd name="T19" fmla="*/ 8 h 17"/>
                <a:gd name="T20" fmla="*/ 34 w 35"/>
                <a:gd name="T21" fmla="*/ 1 h 17"/>
                <a:gd name="T22" fmla="*/ 30 w 35"/>
                <a:gd name="T23" fmla="*/ 0 h 17"/>
                <a:gd name="T24" fmla="*/ 26 w 35"/>
                <a:gd name="T25" fmla="*/ 0 h 17"/>
                <a:gd name="T26" fmla="*/ 20 w 35"/>
                <a:gd name="T27" fmla="*/ 0 h 17"/>
                <a:gd name="T28" fmla="*/ 16 w 35"/>
                <a:gd name="T29" fmla="*/ 1 h 17"/>
                <a:gd name="T30" fmla="*/ 12 w 35"/>
                <a:gd name="T31" fmla="*/ 3 h 17"/>
                <a:gd name="T32" fmla="*/ 8 w 35"/>
                <a:gd name="T33" fmla="*/ 4 h 17"/>
                <a:gd name="T34" fmla="*/ 3 w 35"/>
                <a:gd name="T35" fmla="*/ 7 h 17"/>
                <a:gd name="T36" fmla="*/ 0 w 35"/>
                <a:gd name="T37" fmla="*/ 10 h 17"/>
                <a:gd name="T38" fmla="*/ 0 w 35"/>
                <a:gd name="T39" fmla="*/ 9 h 17"/>
                <a:gd name="T40" fmla="*/ 7 w 35"/>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17"/>
                <a:gd name="T65" fmla="*/ 35 w 35"/>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17">
                  <a:moveTo>
                    <a:pt x="7" y="16"/>
                  </a:moveTo>
                  <a:lnTo>
                    <a:pt x="7" y="14"/>
                  </a:lnTo>
                  <a:lnTo>
                    <a:pt x="9" y="12"/>
                  </a:lnTo>
                  <a:lnTo>
                    <a:pt x="13" y="11"/>
                  </a:lnTo>
                  <a:lnTo>
                    <a:pt x="15" y="9"/>
                  </a:lnTo>
                  <a:lnTo>
                    <a:pt x="19" y="8"/>
                  </a:lnTo>
                  <a:lnTo>
                    <a:pt x="22" y="8"/>
                  </a:lnTo>
                  <a:lnTo>
                    <a:pt x="26" y="8"/>
                  </a:lnTo>
                  <a:lnTo>
                    <a:pt x="28" y="8"/>
                  </a:lnTo>
                  <a:lnTo>
                    <a:pt x="30" y="8"/>
                  </a:lnTo>
                  <a:lnTo>
                    <a:pt x="34" y="1"/>
                  </a:lnTo>
                  <a:lnTo>
                    <a:pt x="30" y="0"/>
                  </a:lnTo>
                  <a:lnTo>
                    <a:pt x="26" y="0"/>
                  </a:lnTo>
                  <a:lnTo>
                    <a:pt x="20" y="0"/>
                  </a:lnTo>
                  <a:lnTo>
                    <a:pt x="16" y="1"/>
                  </a:lnTo>
                  <a:lnTo>
                    <a:pt x="12" y="3"/>
                  </a:lnTo>
                  <a:lnTo>
                    <a:pt x="8" y="4"/>
                  </a:lnTo>
                  <a:lnTo>
                    <a:pt x="3" y="7"/>
                  </a:lnTo>
                  <a:lnTo>
                    <a:pt x="0" y="10"/>
                  </a:lnTo>
                  <a:lnTo>
                    <a:pt x="0" y="9"/>
                  </a:lnTo>
                  <a:lnTo>
                    <a:pt x="7" y="16"/>
                  </a:lnTo>
                </a:path>
              </a:pathLst>
            </a:custGeom>
            <a:solidFill>
              <a:srgbClr val="828282"/>
            </a:solidFill>
            <a:ln w="12700" cap="rnd">
              <a:noFill/>
              <a:round/>
              <a:headEnd/>
              <a:tailEnd/>
            </a:ln>
          </p:spPr>
          <p:txBody>
            <a:bodyPr/>
            <a:lstStyle/>
            <a:p>
              <a:endParaRPr lang="en-US" dirty="0"/>
            </a:p>
          </p:txBody>
        </p:sp>
        <p:sp>
          <p:nvSpPr>
            <p:cNvPr id="48487" name="Freeform 386"/>
            <p:cNvSpPr>
              <a:spLocks/>
            </p:cNvSpPr>
            <p:nvPr/>
          </p:nvSpPr>
          <p:spPr bwMode="auto">
            <a:xfrm>
              <a:off x="987" y="2765"/>
              <a:ext cx="20" cy="26"/>
            </a:xfrm>
            <a:custGeom>
              <a:avLst/>
              <a:gdLst>
                <a:gd name="T0" fmla="*/ 8 w 20"/>
                <a:gd name="T1" fmla="*/ 25 h 26"/>
                <a:gd name="T2" fmla="*/ 9 w 20"/>
                <a:gd name="T3" fmla="*/ 23 h 26"/>
                <a:gd name="T4" fmla="*/ 11 w 20"/>
                <a:gd name="T5" fmla="*/ 19 h 26"/>
                <a:gd name="T6" fmla="*/ 11 w 20"/>
                <a:gd name="T7" fmla="*/ 18 h 26"/>
                <a:gd name="T8" fmla="*/ 13 w 20"/>
                <a:gd name="T9" fmla="*/ 15 h 26"/>
                <a:gd name="T10" fmla="*/ 14 w 20"/>
                <a:gd name="T11" fmla="*/ 12 h 26"/>
                <a:gd name="T12" fmla="*/ 16 w 20"/>
                <a:gd name="T13" fmla="*/ 10 h 26"/>
                <a:gd name="T14" fmla="*/ 17 w 20"/>
                <a:gd name="T15" fmla="*/ 8 h 26"/>
                <a:gd name="T16" fmla="*/ 19 w 20"/>
                <a:gd name="T17" fmla="*/ 6 h 26"/>
                <a:gd name="T18" fmla="*/ 13 w 20"/>
                <a:gd name="T19" fmla="*/ 0 h 26"/>
                <a:gd name="T20" fmla="*/ 11 w 20"/>
                <a:gd name="T21" fmla="*/ 3 h 26"/>
                <a:gd name="T22" fmla="*/ 9 w 20"/>
                <a:gd name="T23" fmla="*/ 6 h 26"/>
                <a:gd name="T24" fmla="*/ 8 w 20"/>
                <a:gd name="T25" fmla="*/ 9 h 26"/>
                <a:gd name="T26" fmla="*/ 6 w 20"/>
                <a:gd name="T27" fmla="*/ 12 h 26"/>
                <a:gd name="T28" fmla="*/ 5 w 20"/>
                <a:gd name="T29" fmla="*/ 14 h 26"/>
                <a:gd name="T30" fmla="*/ 3 w 20"/>
                <a:gd name="T31" fmla="*/ 17 h 26"/>
                <a:gd name="T32" fmla="*/ 2 w 20"/>
                <a:gd name="T33" fmla="*/ 19 h 26"/>
                <a:gd name="T34" fmla="*/ 0 w 20"/>
                <a:gd name="T35" fmla="*/ 20 h 26"/>
                <a:gd name="T36" fmla="*/ 8 w 20"/>
                <a:gd name="T37" fmla="*/ 25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6"/>
                <a:gd name="T59" fmla="*/ 20 w 20"/>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6">
                  <a:moveTo>
                    <a:pt x="8" y="25"/>
                  </a:moveTo>
                  <a:lnTo>
                    <a:pt x="9" y="23"/>
                  </a:lnTo>
                  <a:lnTo>
                    <a:pt x="11" y="19"/>
                  </a:lnTo>
                  <a:lnTo>
                    <a:pt x="11" y="18"/>
                  </a:lnTo>
                  <a:lnTo>
                    <a:pt x="13" y="15"/>
                  </a:lnTo>
                  <a:lnTo>
                    <a:pt x="14" y="12"/>
                  </a:lnTo>
                  <a:lnTo>
                    <a:pt x="16" y="10"/>
                  </a:lnTo>
                  <a:lnTo>
                    <a:pt x="17" y="8"/>
                  </a:lnTo>
                  <a:lnTo>
                    <a:pt x="19" y="6"/>
                  </a:lnTo>
                  <a:lnTo>
                    <a:pt x="13" y="0"/>
                  </a:lnTo>
                  <a:lnTo>
                    <a:pt x="11" y="3"/>
                  </a:lnTo>
                  <a:lnTo>
                    <a:pt x="9" y="6"/>
                  </a:lnTo>
                  <a:lnTo>
                    <a:pt x="8" y="9"/>
                  </a:lnTo>
                  <a:lnTo>
                    <a:pt x="6" y="12"/>
                  </a:lnTo>
                  <a:lnTo>
                    <a:pt x="5" y="14"/>
                  </a:lnTo>
                  <a:lnTo>
                    <a:pt x="3" y="17"/>
                  </a:lnTo>
                  <a:lnTo>
                    <a:pt x="2" y="19"/>
                  </a:lnTo>
                  <a:lnTo>
                    <a:pt x="0" y="20"/>
                  </a:lnTo>
                  <a:lnTo>
                    <a:pt x="8" y="25"/>
                  </a:lnTo>
                </a:path>
              </a:pathLst>
            </a:custGeom>
            <a:solidFill>
              <a:srgbClr val="828282"/>
            </a:solidFill>
            <a:ln w="12700" cap="rnd">
              <a:noFill/>
              <a:round/>
              <a:headEnd/>
              <a:tailEnd/>
            </a:ln>
          </p:spPr>
          <p:txBody>
            <a:bodyPr/>
            <a:lstStyle/>
            <a:p>
              <a:endParaRPr lang="en-US" dirty="0"/>
            </a:p>
          </p:txBody>
        </p:sp>
        <p:sp>
          <p:nvSpPr>
            <p:cNvPr id="48488" name="Freeform 387"/>
            <p:cNvSpPr>
              <a:spLocks/>
            </p:cNvSpPr>
            <p:nvPr/>
          </p:nvSpPr>
          <p:spPr bwMode="auto">
            <a:xfrm>
              <a:off x="972" y="2790"/>
              <a:ext cx="20" cy="18"/>
            </a:xfrm>
            <a:custGeom>
              <a:avLst/>
              <a:gdLst>
                <a:gd name="T0" fmla="*/ 8 w 20"/>
                <a:gd name="T1" fmla="*/ 16 h 18"/>
                <a:gd name="T2" fmla="*/ 8 w 20"/>
                <a:gd name="T3" fmla="*/ 17 h 18"/>
                <a:gd name="T4" fmla="*/ 11 w 20"/>
                <a:gd name="T5" fmla="*/ 14 h 18"/>
                <a:gd name="T6" fmla="*/ 13 w 20"/>
                <a:gd name="T7" fmla="*/ 11 h 18"/>
                <a:gd name="T8" fmla="*/ 16 w 20"/>
                <a:gd name="T9" fmla="*/ 8 h 18"/>
                <a:gd name="T10" fmla="*/ 19 w 20"/>
                <a:gd name="T11" fmla="*/ 4 h 18"/>
                <a:gd name="T12" fmla="*/ 11 w 20"/>
                <a:gd name="T13" fmla="*/ 0 h 18"/>
                <a:gd name="T14" fmla="*/ 10 w 20"/>
                <a:gd name="T15" fmla="*/ 4 h 18"/>
                <a:gd name="T16" fmla="*/ 7 w 20"/>
                <a:gd name="T17" fmla="*/ 6 h 18"/>
                <a:gd name="T18" fmla="*/ 3 w 20"/>
                <a:gd name="T19" fmla="*/ 10 h 18"/>
                <a:gd name="T20" fmla="*/ 1 w 20"/>
                <a:gd name="T21" fmla="*/ 13 h 18"/>
                <a:gd name="T22" fmla="*/ 0 w 20"/>
                <a:gd name="T23" fmla="*/ 14 h 18"/>
                <a:gd name="T24" fmla="*/ 8 w 20"/>
                <a:gd name="T25" fmla="*/ 16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8" y="16"/>
                  </a:moveTo>
                  <a:lnTo>
                    <a:pt x="8" y="17"/>
                  </a:lnTo>
                  <a:lnTo>
                    <a:pt x="11" y="14"/>
                  </a:lnTo>
                  <a:lnTo>
                    <a:pt x="13" y="11"/>
                  </a:lnTo>
                  <a:lnTo>
                    <a:pt x="16" y="8"/>
                  </a:lnTo>
                  <a:lnTo>
                    <a:pt x="19" y="4"/>
                  </a:lnTo>
                  <a:lnTo>
                    <a:pt x="11" y="0"/>
                  </a:lnTo>
                  <a:lnTo>
                    <a:pt x="10" y="4"/>
                  </a:lnTo>
                  <a:lnTo>
                    <a:pt x="7" y="6"/>
                  </a:lnTo>
                  <a:lnTo>
                    <a:pt x="3" y="10"/>
                  </a:lnTo>
                  <a:lnTo>
                    <a:pt x="1" y="13"/>
                  </a:lnTo>
                  <a:lnTo>
                    <a:pt x="0" y="14"/>
                  </a:lnTo>
                  <a:lnTo>
                    <a:pt x="8" y="16"/>
                  </a:lnTo>
                </a:path>
              </a:pathLst>
            </a:custGeom>
            <a:solidFill>
              <a:srgbClr val="828282"/>
            </a:solidFill>
            <a:ln w="12700" cap="rnd">
              <a:noFill/>
              <a:round/>
              <a:headEnd/>
              <a:tailEnd/>
            </a:ln>
          </p:spPr>
          <p:txBody>
            <a:bodyPr/>
            <a:lstStyle/>
            <a:p>
              <a:endParaRPr lang="en-US" dirty="0"/>
            </a:p>
          </p:txBody>
        </p:sp>
        <p:sp>
          <p:nvSpPr>
            <p:cNvPr id="48489" name="Freeform 388"/>
            <p:cNvSpPr>
              <a:spLocks/>
            </p:cNvSpPr>
            <p:nvPr/>
          </p:nvSpPr>
          <p:spPr bwMode="auto">
            <a:xfrm>
              <a:off x="971" y="2809"/>
              <a:ext cx="17" cy="17"/>
            </a:xfrm>
            <a:custGeom>
              <a:avLst/>
              <a:gdLst>
                <a:gd name="T0" fmla="*/ 10 w 17"/>
                <a:gd name="T1" fmla="*/ 4 h 17"/>
                <a:gd name="T2" fmla="*/ 16 w 17"/>
                <a:gd name="T3" fmla="*/ 6 h 17"/>
                <a:gd name="T4" fmla="*/ 16 w 17"/>
                <a:gd name="T5" fmla="*/ 4 h 17"/>
                <a:gd name="T6" fmla="*/ 2 w 17"/>
                <a:gd name="T7" fmla="*/ 0 h 17"/>
                <a:gd name="T8" fmla="*/ 0 w 17"/>
                <a:gd name="T9" fmla="*/ 4 h 17"/>
                <a:gd name="T10" fmla="*/ 0 w 17"/>
                <a:gd name="T11" fmla="*/ 6 h 17"/>
                <a:gd name="T12" fmla="*/ 0 w 17"/>
                <a:gd name="T13" fmla="*/ 10 h 17"/>
                <a:gd name="T14" fmla="*/ 5 w 17"/>
                <a:gd name="T15" fmla="*/ 14 h 17"/>
                <a:gd name="T16" fmla="*/ 8 w 17"/>
                <a:gd name="T17" fmla="*/ 16 h 17"/>
                <a:gd name="T18" fmla="*/ 10 w 17"/>
                <a:gd name="T19" fmla="*/ 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0" y="4"/>
                  </a:moveTo>
                  <a:lnTo>
                    <a:pt x="16" y="6"/>
                  </a:lnTo>
                  <a:lnTo>
                    <a:pt x="16" y="4"/>
                  </a:lnTo>
                  <a:lnTo>
                    <a:pt x="2" y="0"/>
                  </a:lnTo>
                  <a:lnTo>
                    <a:pt x="0" y="4"/>
                  </a:lnTo>
                  <a:lnTo>
                    <a:pt x="0" y="6"/>
                  </a:lnTo>
                  <a:lnTo>
                    <a:pt x="0" y="10"/>
                  </a:lnTo>
                  <a:lnTo>
                    <a:pt x="5" y="14"/>
                  </a:lnTo>
                  <a:lnTo>
                    <a:pt x="8" y="16"/>
                  </a:lnTo>
                  <a:lnTo>
                    <a:pt x="10" y="4"/>
                  </a:lnTo>
                </a:path>
              </a:pathLst>
            </a:custGeom>
            <a:solidFill>
              <a:srgbClr val="828282"/>
            </a:solidFill>
            <a:ln w="12700" cap="rnd">
              <a:noFill/>
              <a:round/>
              <a:headEnd/>
              <a:tailEnd/>
            </a:ln>
          </p:spPr>
          <p:txBody>
            <a:bodyPr/>
            <a:lstStyle/>
            <a:p>
              <a:endParaRPr lang="en-US" dirty="0"/>
            </a:p>
          </p:txBody>
        </p:sp>
        <p:sp>
          <p:nvSpPr>
            <p:cNvPr id="48490" name="Freeform 389"/>
            <p:cNvSpPr>
              <a:spLocks/>
            </p:cNvSpPr>
            <p:nvPr/>
          </p:nvSpPr>
          <p:spPr bwMode="auto">
            <a:xfrm>
              <a:off x="976" y="2813"/>
              <a:ext cx="37" cy="22"/>
            </a:xfrm>
            <a:custGeom>
              <a:avLst/>
              <a:gdLst>
                <a:gd name="T0" fmla="*/ 36 w 37"/>
                <a:gd name="T1" fmla="*/ 13 h 22"/>
                <a:gd name="T2" fmla="*/ 33 w 37"/>
                <a:gd name="T3" fmla="*/ 12 h 22"/>
                <a:gd name="T4" fmla="*/ 29 w 37"/>
                <a:gd name="T5" fmla="*/ 11 h 22"/>
                <a:gd name="T6" fmla="*/ 24 w 37"/>
                <a:gd name="T7" fmla="*/ 9 h 22"/>
                <a:gd name="T8" fmla="*/ 21 w 37"/>
                <a:gd name="T9" fmla="*/ 7 h 22"/>
                <a:gd name="T10" fmla="*/ 16 w 37"/>
                <a:gd name="T11" fmla="*/ 5 h 22"/>
                <a:gd name="T12" fmla="*/ 13 w 37"/>
                <a:gd name="T13" fmla="*/ 3 h 22"/>
                <a:gd name="T14" fmla="*/ 8 w 37"/>
                <a:gd name="T15" fmla="*/ 1 h 22"/>
                <a:gd name="T16" fmla="*/ 3 w 37"/>
                <a:gd name="T17" fmla="*/ 0 h 22"/>
                <a:gd name="T18" fmla="*/ 0 w 37"/>
                <a:gd name="T19" fmla="*/ 8 h 22"/>
                <a:gd name="T20" fmla="*/ 5 w 37"/>
                <a:gd name="T21" fmla="*/ 9 h 22"/>
                <a:gd name="T22" fmla="*/ 9 w 37"/>
                <a:gd name="T23" fmla="*/ 10 h 22"/>
                <a:gd name="T24" fmla="*/ 13 w 37"/>
                <a:gd name="T25" fmla="*/ 12 h 22"/>
                <a:gd name="T26" fmla="*/ 16 w 37"/>
                <a:gd name="T27" fmla="*/ 14 h 22"/>
                <a:gd name="T28" fmla="*/ 21 w 37"/>
                <a:gd name="T29" fmla="*/ 16 h 22"/>
                <a:gd name="T30" fmla="*/ 25 w 37"/>
                <a:gd name="T31" fmla="*/ 18 h 22"/>
                <a:gd name="T32" fmla="*/ 29 w 37"/>
                <a:gd name="T33" fmla="*/ 19 h 22"/>
                <a:gd name="T34" fmla="*/ 33 w 37"/>
                <a:gd name="T35" fmla="*/ 21 h 22"/>
                <a:gd name="T36" fmla="*/ 36 w 37"/>
                <a:gd name="T37" fmla="*/ 13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22"/>
                <a:gd name="T59" fmla="*/ 37 w 37"/>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22">
                  <a:moveTo>
                    <a:pt x="36" y="13"/>
                  </a:moveTo>
                  <a:lnTo>
                    <a:pt x="33" y="12"/>
                  </a:lnTo>
                  <a:lnTo>
                    <a:pt x="29" y="11"/>
                  </a:lnTo>
                  <a:lnTo>
                    <a:pt x="24" y="9"/>
                  </a:lnTo>
                  <a:lnTo>
                    <a:pt x="21" y="7"/>
                  </a:lnTo>
                  <a:lnTo>
                    <a:pt x="16" y="5"/>
                  </a:lnTo>
                  <a:lnTo>
                    <a:pt x="13" y="3"/>
                  </a:lnTo>
                  <a:lnTo>
                    <a:pt x="8" y="1"/>
                  </a:lnTo>
                  <a:lnTo>
                    <a:pt x="3" y="0"/>
                  </a:lnTo>
                  <a:lnTo>
                    <a:pt x="0" y="8"/>
                  </a:lnTo>
                  <a:lnTo>
                    <a:pt x="5" y="9"/>
                  </a:lnTo>
                  <a:lnTo>
                    <a:pt x="9" y="10"/>
                  </a:lnTo>
                  <a:lnTo>
                    <a:pt x="13" y="12"/>
                  </a:lnTo>
                  <a:lnTo>
                    <a:pt x="16" y="14"/>
                  </a:lnTo>
                  <a:lnTo>
                    <a:pt x="21" y="16"/>
                  </a:lnTo>
                  <a:lnTo>
                    <a:pt x="25" y="18"/>
                  </a:lnTo>
                  <a:lnTo>
                    <a:pt x="29" y="19"/>
                  </a:lnTo>
                  <a:lnTo>
                    <a:pt x="33" y="21"/>
                  </a:lnTo>
                  <a:lnTo>
                    <a:pt x="36" y="13"/>
                  </a:lnTo>
                </a:path>
              </a:pathLst>
            </a:custGeom>
            <a:solidFill>
              <a:srgbClr val="828282"/>
            </a:solidFill>
            <a:ln w="12700" cap="rnd">
              <a:noFill/>
              <a:round/>
              <a:headEnd/>
              <a:tailEnd/>
            </a:ln>
          </p:spPr>
          <p:txBody>
            <a:bodyPr/>
            <a:lstStyle/>
            <a:p>
              <a:endParaRPr lang="en-US" dirty="0"/>
            </a:p>
          </p:txBody>
        </p:sp>
        <p:sp>
          <p:nvSpPr>
            <p:cNvPr id="48491" name="Freeform 390"/>
            <p:cNvSpPr>
              <a:spLocks/>
            </p:cNvSpPr>
            <p:nvPr/>
          </p:nvSpPr>
          <p:spPr bwMode="auto">
            <a:xfrm>
              <a:off x="1015" y="2830"/>
              <a:ext cx="59" cy="17"/>
            </a:xfrm>
            <a:custGeom>
              <a:avLst/>
              <a:gdLst>
                <a:gd name="T0" fmla="*/ 58 w 59"/>
                <a:gd name="T1" fmla="*/ 8 h 17"/>
                <a:gd name="T2" fmla="*/ 51 w 59"/>
                <a:gd name="T3" fmla="*/ 1 h 17"/>
                <a:gd name="T4" fmla="*/ 45 w 59"/>
                <a:gd name="T5" fmla="*/ 6 h 17"/>
                <a:gd name="T6" fmla="*/ 41 w 59"/>
                <a:gd name="T7" fmla="*/ 6 h 17"/>
                <a:gd name="T8" fmla="*/ 36 w 59"/>
                <a:gd name="T9" fmla="*/ 7 h 17"/>
                <a:gd name="T10" fmla="*/ 30 w 59"/>
                <a:gd name="T11" fmla="*/ 6 h 17"/>
                <a:gd name="T12" fmla="*/ 24 w 59"/>
                <a:gd name="T13" fmla="*/ 6 h 17"/>
                <a:gd name="T14" fmla="*/ 16 w 59"/>
                <a:gd name="T15" fmla="*/ 3 h 17"/>
                <a:gd name="T16" fmla="*/ 10 w 59"/>
                <a:gd name="T17" fmla="*/ 1 h 17"/>
                <a:gd name="T18" fmla="*/ 3 w 59"/>
                <a:gd name="T19" fmla="*/ 0 h 17"/>
                <a:gd name="T20" fmla="*/ 0 w 59"/>
                <a:gd name="T21" fmla="*/ 8 h 17"/>
                <a:gd name="T22" fmla="*/ 6 w 59"/>
                <a:gd name="T23" fmla="*/ 9 h 17"/>
                <a:gd name="T24" fmla="*/ 14 w 59"/>
                <a:gd name="T25" fmla="*/ 12 h 17"/>
                <a:gd name="T26" fmla="*/ 21 w 59"/>
                <a:gd name="T27" fmla="*/ 14 h 17"/>
                <a:gd name="T28" fmla="*/ 29 w 59"/>
                <a:gd name="T29" fmla="*/ 14 h 17"/>
                <a:gd name="T30" fmla="*/ 36 w 59"/>
                <a:gd name="T31" fmla="*/ 16 h 17"/>
                <a:gd name="T32" fmla="*/ 44 w 59"/>
                <a:gd name="T33" fmla="*/ 14 h 17"/>
                <a:gd name="T34" fmla="*/ 51 w 59"/>
                <a:gd name="T35" fmla="*/ 12 h 17"/>
                <a:gd name="T36" fmla="*/ 58 w 59"/>
                <a:gd name="T37" fmla="*/ 8 h 17"/>
                <a:gd name="T38" fmla="*/ 51 w 59"/>
                <a:gd name="T39" fmla="*/ 1 h 17"/>
                <a:gd name="T40" fmla="*/ 58 w 59"/>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17"/>
                <a:gd name="T65" fmla="*/ 59 w 5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17">
                  <a:moveTo>
                    <a:pt x="58" y="8"/>
                  </a:moveTo>
                  <a:lnTo>
                    <a:pt x="51" y="1"/>
                  </a:lnTo>
                  <a:lnTo>
                    <a:pt x="45" y="6"/>
                  </a:lnTo>
                  <a:lnTo>
                    <a:pt x="41" y="6"/>
                  </a:lnTo>
                  <a:lnTo>
                    <a:pt x="36" y="7"/>
                  </a:lnTo>
                  <a:lnTo>
                    <a:pt x="30" y="6"/>
                  </a:lnTo>
                  <a:lnTo>
                    <a:pt x="24" y="6"/>
                  </a:lnTo>
                  <a:lnTo>
                    <a:pt x="16" y="3"/>
                  </a:lnTo>
                  <a:lnTo>
                    <a:pt x="10" y="1"/>
                  </a:lnTo>
                  <a:lnTo>
                    <a:pt x="3" y="0"/>
                  </a:lnTo>
                  <a:lnTo>
                    <a:pt x="0" y="8"/>
                  </a:lnTo>
                  <a:lnTo>
                    <a:pt x="6" y="9"/>
                  </a:lnTo>
                  <a:lnTo>
                    <a:pt x="14" y="12"/>
                  </a:lnTo>
                  <a:lnTo>
                    <a:pt x="21" y="14"/>
                  </a:lnTo>
                  <a:lnTo>
                    <a:pt x="29" y="14"/>
                  </a:lnTo>
                  <a:lnTo>
                    <a:pt x="36" y="16"/>
                  </a:lnTo>
                  <a:lnTo>
                    <a:pt x="44" y="14"/>
                  </a:lnTo>
                  <a:lnTo>
                    <a:pt x="51" y="12"/>
                  </a:lnTo>
                  <a:lnTo>
                    <a:pt x="58" y="8"/>
                  </a:lnTo>
                  <a:lnTo>
                    <a:pt x="51" y="1"/>
                  </a:lnTo>
                  <a:lnTo>
                    <a:pt x="58" y="8"/>
                  </a:lnTo>
                </a:path>
              </a:pathLst>
            </a:custGeom>
            <a:solidFill>
              <a:srgbClr val="828282"/>
            </a:solidFill>
            <a:ln w="12700" cap="rnd">
              <a:noFill/>
              <a:round/>
              <a:headEnd/>
              <a:tailEnd/>
            </a:ln>
          </p:spPr>
          <p:txBody>
            <a:bodyPr/>
            <a:lstStyle/>
            <a:p>
              <a:endParaRPr lang="en-US" dirty="0"/>
            </a:p>
          </p:txBody>
        </p:sp>
        <p:sp>
          <p:nvSpPr>
            <p:cNvPr id="48492" name="Freeform 391"/>
            <p:cNvSpPr>
              <a:spLocks/>
            </p:cNvSpPr>
            <p:nvPr/>
          </p:nvSpPr>
          <p:spPr bwMode="auto">
            <a:xfrm>
              <a:off x="1065" y="2782"/>
              <a:ext cx="21" cy="61"/>
            </a:xfrm>
            <a:custGeom>
              <a:avLst/>
              <a:gdLst>
                <a:gd name="T0" fmla="*/ 8 w 21"/>
                <a:gd name="T1" fmla="*/ 4 h 61"/>
                <a:gd name="T2" fmla="*/ 11 w 21"/>
                <a:gd name="T3" fmla="*/ 16 h 61"/>
                <a:gd name="T4" fmla="*/ 11 w 21"/>
                <a:gd name="T5" fmla="*/ 28 h 61"/>
                <a:gd name="T6" fmla="*/ 8 w 21"/>
                <a:gd name="T7" fmla="*/ 38 h 61"/>
                <a:gd name="T8" fmla="*/ 5 w 21"/>
                <a:gd name="T9" fmla="*/ 45 h 61"/>
                <a:gd name="T10" fmla="*/ 2 w 21"/>
                <a:gd name="T11" fmla="*/ 51 h 61"/>
                <a:gd name="T12" fmla="*/ 8 w 21"/>
                <a:gd name="T13" fmla="*/ 57 h 61"/>
                <a:gd name="T14" fmla="*/ 11 w 21"/>
                <a:gd name="T15" fmla="*/ 53 h 61"/>
                <a:gd name="T16" fmla="*/ 5 w 21"/>
                <a:gd name="T17" fmla="*/ 45 h 61"/>
                <a:gd name="T18" fmla="*/ 0 w 21"/>
                <a:gd name="T19" fmla="*/ 52 h 61"/>
                <a:gd name="T20" fmla="*/ 5 w 21"/>
                <a:gd name="T21" fmla="*/ 60 h 61"/>
                <a:gd name="T22" fmla="*/ 9 w 21"/>
                <a:gd name="T23" fmla="*/ 56 h 61"/>
                <a:gd name="T24" fmla="*/ 13 w 21"/>
                <a:gd name="T25" fmla="*/ 50 h 61"/>
                <a:gd name="T26" fmla="*/ 18 w 21"/>
                <a:gd name="T27" fmla="*/ 41 h 61"/>
                <a:gd name="T28" fmla="*/ 20 w 21"/>
                <a:gd name="T29" fmla="*/ 29 h 61"/>
                <a:gd name="T30" fmla="*/ 20 w 21"/>
                <a:gd name="T31" fmla="*/ 15 h 61"/>
                <a:gd name="T32" fmla="*/ 16 w 21"/>
                <a:gd name="T33" fmla="*/ 0 h 61"/>
                <a:gd name="T34" fmla="*/ 17 w 21"/>
                <a:gd name="T35" fmla="*/ 1 h 61"/>
                <a:gd name="T36" fmla="*/ 8 w 21"/>
                <a:gd name="T37" fmla="*/ 4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61"/>
                <a:gd name="T59" fmla="*/ 21 w 21"/>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61">
                  <a:moveTo>
                    <a:pt x="8" y="4"/>
                  </a:moveTo>
                  <a:lnTo>
                    <a:pt x="11" y="16"/>
                  </a:lnTo>
                  <a:lnTo>
                    <a:pt x="11" y="28"/>
                  </a:lnTo>
                  <a:lnTo>
                    <a:pt x="8" y="38"/>
                  </a:lnTo>
                  <a:lnTo>
                    <a:pt x="5" y="45"/>
                  </a:lnTo>
                  <a:lnTo>
                    <a:pt x="2" y="51"/>
                  </a:lnTo>
                  <a:lnTo>
                    <a:pt x="8" y="57"/>
                  </a:lnTo>
                  <a:lnTo>
                    <a:pt x="11" y="53"/>
                  </a:lnTo>
                  <a:lnTo>
                    <a:pt x="5" y="45"/>
                  </a:lnTo>
                  <a:lnTo>
                    <a:pt x="0" y="52"/>
                  </a:lnTo>
                  <a:lnTo>
                    <a:pt x="5" y="60"/>
                  </a:lnTo>
                  <a:lnTo>
                    <a:pt x="9" y="56"/>
                  </a:lnTo>
                  <a:lnTo>
                    <a:pt x="13" y="50"/>
                  </a:lnTo>
                  <a:lnTo>
                    <a:pt x="18" y="41"/>
                  </a:lnTo>
                  <a:lnTo>
                    <a:pt x="20" y="29"/>
                  </a:lnTo>
                  <a:lnTo>
                    <a:pt x="20" y="15"/>
                  </a:lnTo>
                  <a:lnTo>
                    <a:pt x="16" y="0"/>
                  </a:lnTo>
                  <a:lnTo>
                    <a:pt x="17" y="1"/>
                  </a:lnTo>
                  <a:lnTo>
                    <a:pt x="8" y="4"/>
                  </a:lnTo>
                </a:path>
              </a:pathLst>
            </a:custGeom>
            <a:solidFill>
              <a:srgbClr val="828282"/>
            </a:solidFill>
            <a:ln w="12700" cap="rnd">
              <a:noFill/>
              <a:round/>
              <a:headEnd/>
              <a:tailEnd/>
            </a:ln>
          </p:spPr>
          <p:txBody>
            <a:bodyPr/>
            <a:lstStyle/>
            <a:p>
              <a:endParaRPr lang="en-US" dirty="0"/>
            </a:p>
          </p:txBody>
        </p:sp>
        <p:sp>
          <p:nvSpPr>
            <p:cNvPr id="48493" name="Freeform 392"/>
            <p:cNvSpPr>
              <a:spLocks/>
            </p:cNvSpPr>
            <p:nvPr/>
          </p:nvSpPr>
          <p:spPr bwMode="auto">
            <a:xfrm>
              <a:off x="1075" y="2778"/>
              <a:ext cx="17" cy="17"/>
            </a:xfrm>
            <a:custGeom>
              <a:avLst/>
              <a:gdLst>
                <a:gd name="T0" fmla="*/ 4 w 17"/>
                <a:gd name="T1" fmla="*/ 16 h 17"/>
                <a:gd name="T2" fmla="*/ 16 w 17"/>
                <a:gd name="T3" fmla="*/ 16 h 17"/>
                <a:gd name="T4" fmla="*/ 13 w 17"/>
                <a:gd name="T5" fmla="*/ 0 h 17"/>
                <a:gd name="T6" fmla="*/ 4 w 17"/>
                <a:gd name="T7" fmla="*/ 0 h 17"/>
                <a:gd name="T8" fmla="*/ 0 w 17"/>
                <a:gd name="T9" fmla="*/ 12 h 17"/>
                <a:gd name="T10" fmla="*/ 13 w 17"/>
                <a:gd name="T11" fmla="*/ 8 h 17"/>
                <a:gd name="T12" fmla="*/ 11 w 17"/>
                <a:gd name="T13" fmla="*/ 12 h 17"/>
                <a:gd name="T14" fmla="*/ 6 w 17"/>
                <a:gd name="T15" fmla="*/ 12 h 17"/>
                <a:gd name="T16" fmla="*/ 6 w 17"/>
                <a:gd name="T17" fmla="*/ 4 h 17"/>
                <a:gd name="T18" fmla="*/ 9 w 17"/>
                <a:gd name="T19" fmla="*/ 0 h 17"/>
                <a:gd name="T20" fmla="*/ 4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4" y="16"/>
                  </a:moveTo>
                  <a:lnTo>
                    <a:pt x="16" y="16"/>
                  </a:lnTo>
                  <a:lnTo>
                    <a:pt x="13" y="0"/>
                  </a:lnTo>
                  <a:lnTo>
                    <a:pt x="4" y="0"/>
                  </a:lnTo>
                  <a:lnTo>
                    <a:pt x="0" y="12"/>
                  </a:lnTo>
                  <a:lnTo>
                    <a:pt x="13" y="8"/>
                  </a:lnTo>
                  <a:lnTo>
                    <a:pt x="11" y="12"/>
                  </a:lnTo>
                  <a:lnTo>
                    <a:pt x="6" y="12"/>
                  </a:lnTo>
                  <a:lnTo>
                    <a:pt x="6" y="4"/>
                  </a:lnTo>
                  <a:lnTo>
                    <a:pt x="9" y="0"/>
                  </a:lnTo>
                  <a:lnTo>
                    <a:pt x="4" y="16"/>
                  </a:lnTo>
                </a:path>
              </a:pathLst>
            </a:custGeom>
            <a:solidFill>
              <a:srgbClr val="828282"/>
            </a:solidFill>
            <a:ln w="12700" cap="rnd">
              <a:noFill/>
              <a:round/>
              <a:headEnd/>
              <a:tailEnd/>
            </a:ln>
          </p:spPr>
          <p:txBody>
            <a:bodyPr/>
            <a:lstStyle/>
            <a:p>
              <a:endParaRPr lang="en-US" dirty="0"/>
            </a:p>
          </p:txBody>
        </p:sp>
        <p:sp>
          <p:nvSpPr>
            <p:cNvPr id="48494" name="Freeform 393"/>
            <p:cNvSpPr>
              <a:spLocks/>
            </p:cNvSpPr>
            <p:nvPr/>
          </p:nvSpPr>
          <p:spPr bwMode="auto">
            <a:xfrm>
              <a:off x="888" y="2811"/>
              <a:ext cx="93" cy="38"/>
            </a:xfrm>
            <a:custGeom>
              <a:avLst/>
              <a:gdLst>
                <a:gd name="T0" fmla="*/ 86 w 93"/>
                <a:gd name="T1" fmla="*/ 28 h 38"/>
                <a:gd name="T2" fmla="*/ 86 w 93"/>
                <a:gd name="T3" fmla="*/ 27 h 38"/>
                <a:gd name="T4" fmla="*/ 87 w 93"/>
                <a:gd name="T5" fmla="*/ 26 h 38"/>
                <a:gd name="T6" fmla="*/ 88 w 93"/>
                <a:gd name="T7" fmla="*/ 25 h 38"/>
                <a:gd name="T8" fmla="*/ 88 w 93"/>
                <a:gd name="T9" fmla="*/ 24 h 38"/>
                <a:gd name="T10" fmla="*/ 84 w 93"/>
                <a:gd name="T11" fmla="*/ 20 h 38"/>
                <a:gd name="T12" fmla="*/ 81 w 93"/>
                <a:gd name="T13" fmla="*/ 15 h 38"/>
                <a:gd name="T14" fmla="*/ 76 w 93"/>
                <a:gd name="T15" fmla="*/ 12 h 38"/>
                <a:gd name="T16" fmla="*/ 72 w 93"/>
                <a:gd name="T17" fmla="*/ 8 h 38"/>
                <a:gd name="T18" fmla="*/ 68 w 93"/>
                <a:gd name="T19" fmla="*/ 4 h 38"/>
                <a:gd name="T20" fmla="*/ 62 w 93"/>
                <a:gd name="T21" fmla="*/ 3 h 38"/>
                <a:gd name="T22" fmla="*/ 57 w 93"/>
                <a:gd name="T23" fmla="*/ 0 h 38"/>
                <a:gd name="T24" fmla="*/ 51 w 93"/>
                <a:gd name="T25" fmla="*/ 0 h 38"/>
                <a:gd name="T26" fmla="*/ 43 w 93"/>
                <a:gd name="T27" fmla="*/ 1 h 38"/>
                <a:gd name="T28" fmla="*/ 36 w 93"/>
                <a:gd name="T29" fmla="*/ 3 h 38"/>
                <a:gd name="T30" fmla="*/ 29 w 93"/>
                <a:gd name="T31" fmla="*/ 4 h 38"/>
                <a:gd name="T32" fmla="*/ 22 w 93"/>
                <a:gd name="T33" fmla="*/ 6 h 38"/>
                <a:gd name="T34" fmla="*/ 16 w 93"/>
                <a:gd name="T35" fmla="*/ 9 h 38"/>
                <a:gd name="T36" fmla="*/ 9 w 93"/>
                <a:gd name="T37" fmla="*/ 12 h 38"/>
                <a:gd name="T38" fmla="*/ 5 w 93"/>
                <a:gd name="T39" fmla="*/ 16 h 38"/>
                <a:gd name="T40" fmla="*/ 1 w 93"/>
                <a:gd name="T41" fmla="*/ 22 h 38"/>
                <a:gd name="T42" fmla="*/ 0 w 93"/>
                <a:gd name="T43" fmla="*/ 24 h 38"/>
                <a:gd name="T44" fmla="*/ 0 w 93"/>
                <a:gd name="T45" fmla="*/ 26 h 38"/>
                <a:gd name="T46" fmla="*/ 3 w 93"/>
                <a:gd name="T47" fmla="*/ 27 h 38"/>
                <a:gd name="T48" fmla="*/ 6 w 93"/>
                <a:gd name="T49" fmla="*/ 28 h 38"/>
                <a:gd name="T50" fmla="*/ 8 w 93"/>
                <a:gd name="T51" fmla="*/ 28 h 38"/>
                <a:gd name="T52" fmla="*/ 12 w 93"/>
                <a:gd name="T53" fmla="*/ 29 h 38"/>
                <a:gd name="T54" fmla="*/ 16 w 93"/>
                <a:gd name="T55" fmla="*/ 29 h 38"/>
                <a:gd name="T56" fmla="*/ 20 w 93"/>
                <a:gd name="T57" fmla="*/ 31 h 38"/>
                <a:gd name="T58" fmla="*/ 28 w 93"/>
                <a:gd name="T59" fmla="*/ 34 h 38"/>
                <a:gd name="T60" fmla="*/ 38 w 93"/>
                <a:gd name="T61" fmla="*/ 36 h 38"/>
                <a:gd name="T62" fmla="*/ 46 w 93"/>
                <a:gd name="T63" fmla="*/ 37 h 38"/>
                <a:gd name="T64" fmla="*/ 54 w 93"/>
                <a:gd name="T65" fmla="*/ 36 h 38"/>
                <a:gd name="T66" fmla="*/ 65 w 93"/>
                <a:gd name="T67" fmla="*/ 34 h 38"/>
                <a:gd name="T68" fmla="*/ 73 w 93"/>
                <a:gd name="T69" fmla="*/ 33 h 38"/>
                <a:gd name="T70" fmla="*/ 83 w 93"/>
                <a:gd name="T71" fmla="*/ 32 h 38"/>
                <a:gd name="T72" fmla="*/ 92 w 93"/>
                <a:gd name="T73" fmla="*/ 29 h 38"/>
                <a:gd name="T74" fmla="*/ 89 w 93"/>
                <a:gd name="T75" fmla="*/ 29 h 38"/>
                <a:gd name="T76" fmla="*/ 87 w 93"/>
                <a:gd name="T77" fmla="*/ 29 h 38"/>
                <a:gd name="T78" fmla="*/ 86 w 93"/>
                <a:gd name="T79" fmla="*/ 28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3"/>
                <a:gd name="T121" fmla="*/ 0 h 38"/>
                <a:gd name="T122" fmla="*/ 93 w 93"/>
                <a:gd name="T123" fmla="*/ 38 h 3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3" h="38">
                  <a:moveTo>
                    <a:pt x="86" y="28"/>
                  </a:moveTo>
                  <a:lnTo>
                    <a:pt x="86" y="27"/>
                  </a:lnTo>
                  <a:lnTo>
                    <a:pt x="87" y="26"/>
                  </a:lnTo>
                  <a:lnTo>
                    <a:pt x="88" y="25"/>
                  </a:lnTo>
                  <a:lnTo>
                    <a:pt x="88" y="24"/>
                  </a:lnTo>
                  <a:lnTo>
                    <a:pt x="84" y="20"/>
                  </a:lnTo>
                  <a:lnTo>
                    <a:pt x="81" y="15"/>
                  </a:lnTo>
                  <a:lnTo>
                    <a:pt x="76" y="12"/>
                  </a:lnTo>
                  <a:lnTo>
                    <a:pt x="72" y="8"/>
                  </a:lnTo>
                  <a:lnTo>
                    <a:pt x="68" y="4"/>
                  </a:lnTo>
                  <a:lnTo>
                    <a:pt x="62" y="3"/>
                  </a:lnTo>
                  <a:lnTo>
                    <a:pt x="57" y="0"/>
                  </a:lnTo>
                  <a:lnTo>
                    <a:pt x="51" y="0"/>
                  </a:lnTo>
                  <a:lnTo>
                    <a:pt x="43" y="1"/>
                  </a:lnTo>
                  <a:lnTo>
                    <a:pt x="36" y="3"/>
                  </a:lnTo>
                  <a:lnTo>
                    <a:pt x="29" y="4"/>
                  </a:lnTo>
                  <a:lnTo>
                    <a:pt x="22" y="6"/>
                  </a:lnTo>
                  <a:lnTo>
                    <a:pt x="16" y="9"/>
                  </a:lnTo>
                  <a:lnTo>
                    <a:pt x="9" y="12"/>
                  </a:lnTo>
                  <a:lnTo>
                    <a:pt x="5" y="16"/>
                  </a:lnTo>
                  <a:lnTo>
                    <a:pt x="1" y="22"/>
                  </a:lnTo>
                  <a:lnTo>
                    <a:pt x="0" y="24"/>
                  </a:lnTo>
                  <a:lnTo>
                    <a:pt x="0" y="26"/>
                  </a:lnTo>
                  <a:lnTo>
                    <a:pt x="3" y="27"/>
                  </a:lnTo>
                  <a:lnTo>
                    <a:pt x="6" y="28"/>
                  </a:lnTo>
                  <a:lnTo>
                    <a:pt x="8" y="28"/>
                  </a:lnTo>
                  <a:lnTo>
                    <a:pt x="12" y="29"/>
                  </a:lnTo>
                  <a:lnTo>
                    <a:pt x="16" y="29"/>
                  </a:lnTo>
                  <a:lnTo>
                    <a:pt x="20" y="31"/>
                  </a:lnTo>
                  <a:lnTo>
                    <a:pt x="28" y="34"/>
                  </a:lnTo>
                  <a:lnTo>
                    <a:pt x="38" y="36"/>
                  </a:lnTo>
                  <a:lnTo>
                    <a:pt x="46" y="37"/>
                  </a:lnTo>
                  <a:lnTo>
                    <a:pt x="54" y="36"/>
                  </a:lnTo>
                  <a:lnTo>
                    <a:pt x="65" y="34"/>
                  </a:lnTo>
                  <a:lnTo>
                    <a:pt x="73" y="33"/>
                  </a:lnTo>
                  <a:lnTo>
                    <a:pt x="83" y="32"/>
                  </a:lnTo>
                  <a:lnTo>
                    <a:pt x="92" y="29"/>
                  </a:lnTo>
                  <a:lnTo>
                    <a:pt x="89" y="29"/>
                  </a:lnTo>
                  <a:lnTo>
                    <a:pt x="87" y="29"/>
                  </a:lnTo>
                  <a:lnTo>
                    <a:pt x="86" y="28"/>
                  </a:lnTo>
                </a:path>
              </a:pathLst>
            </a:custGeom>
            <a:solidFill>
              <a:srgbClr val="E2E2E2"/>
            </a:solidFill>
            <a:ln w="12700" cap="rnd">
              <a:noFill/>
              <a:round/>
              <a:headEnd/>
              <a:tailEnd/>
            </a:ln>
          </p:spPr>
          <p:txBody>
            <a:bodyPr/>
            <a:lstStyle/>
            <a:p>
              <a:endParaRPr lang="en-US" dirty="0"/>
            </a:p>
          </p:txBody>
        </p:sp>
        <p:sp>
          <p:nvSpPr>
            <p:cNvPr id="48495" name="Freeform 394"/>
            <p:cNvSpPr>
              <a:spLocks/>
            </p:cNvSpPr>
            <p:nvPr/>
          </p:nvSpPr>
          <p:spPr bwMode="auto">
            <a:xfrm>
              <a:off x="974" y="2835"/>
              <a:ext cx="17" cy="17"/>
            </a:xfrm>
            <a:custGeom>
              <a:avLst/>
              <a:gdLst>
                <a:gd name="T0" fmla="*/ 4 w 17"/>
                <a:gd name="T1" fmla="*/ 10 h 17"/>
                <a:gd name="T2" fmla="*/ 2 w 17"/>
                <a:gd name="T3" fmla="*/ 5 h 17"/>
                <a:gd name="T4" fmla="*/ 0 w 17"/>
                <a:gd name="T5" fmla="*/ 10 h 17"/>
                <a:gd name="T6" fmla="*/ 0 w 17"/>
                <a:gd name="T7" fmla="*/ 16 h 17"/>
                <a:gd name="T8" fmla="*/ 13 w 17"/>
                <a:gd name="T9" fmla="*/ 16 h 17"/>
                <a:gd name="T10" fmla="*/ 16 w 17"/>
                <a:gd name="T11" fmla="*/ 10 h 17"/>
                <a:gd name="T12" fmla="*/ 16 w 17"/>
                <a:gd name="T13" fmla="*/ 5 h 17"/>
                <a:gd name="T14" fmla="*/ 13 w 17"/>
                <a:gd name="T15" fmla="*/ 0 h 17"/>
                <a:gd name="T16" fmla="*/ 4 w 17"/>
                <a:gd name="T17" fmla="*/ 1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4" y="10"/>
                  </a:moveTo>
                  <a:lnTo>
                    <a:pt x="2" y="5"/>
                  </a:lnTo>
                  <a:lnTo>
                    <a:pt x="0" y="10"/>
                  </a:lnTo>
                  <a:lnTo>
                    <a:pt x="0" y="16"/>
                  </a:lnTo>
                  <a:lnTo>
                    <a:pt x="13" y="16"/>
                  </a:lnTo>
                  <a:lnTo>
                    <a:pt x="16" y="10"/>
                  </a:lnTo>
                  <a:lnTo>
                    <a:pt x="16" y="5"/>
                  </a:lnTo>
                  <a:lnTo>
                    <a:pt x="13" y="0"/>
                  </a:lnTo>
                  <a:lnTo>
                    <a:pt x="4" y="10"/>
                  </a:lnTo>
                </a:path>
              </a:pathLst>
            </a:custGeom>
            <a:solidFill>
              <a:srgbClr val="B5B5B5"/>
            </a:solidFill>
            <a:ln w="12700" cap="rnd">
              <a:noFill/>
              <a:round/>
              <a:headEnd/>
              <a:tailEnd/>
            </a:ln>
          </p:spPr>
          <p:txBody>
            <a:bodyPr/>
            <a:lstStyle/>
            <a:p>
              <a:endParaRPr lang="en-US" dirty="0"/>
            </a:p>
          </p:txBody>
        </p:sp>
        <p:sp>
          <p:nvSpPr>
            <p:cNvPr id="48496" name="Freeform 395"/>
            <p:cNvSpPr>
              <a:spLocks/>
            </p:cNvSpPr>
            <p:nvPr/>
          </p:nvSpPr>
          <p:spPr bwMode="auto">
            <a:xfrm>
              <a:off x="941" y="2806"/>
              <a:ext cx="40" cy="31"/>
            </a:xfrm>
            <a:custGeom>
              <a:avLst/>
              <a:gdLst>
                <a:gd name="T0" fmla="*/ 2 w 40"/>
                <a:gd name="T1" fmla="*/ 8 h 31"/>
                <a:gd name="T2" fmla="*/ 6 w 40"/>
                <a:gd name="T3" fmla="*/ 8 h 31"/>
                <a:gd name="T4" fmla="*/ 10 w 40"/>
                <a:gd name="T5" fmla="*/ 10 h 31"/>
                <a:gd name="T6" fmla="*/ 14 w 40"/>
                <a:gd name="T7" fmla="*/ 13 h 31"/>
                <a:gd name="T8" fmla="*/ 17 w 40"/>
                <a:gd name="T9" fmla="*/ 15 h 31"/>
                <a:gd name="T10" fmla="*/ 21 w 40"/>
                <a:gd name="T11" fmla="*/ 18 h 31"/>
                <a:gd name="T12" fmla="*/ 25 w 40"/>
                <a:gd name="T13" fmla="*/ 23 h 31"/>
                <a:gd name="T14" fmla="*/ 28 w 40"/>
                <a:gd name="T15" fmla="*/ 26 h 31"/>
                <a:gd name="T16" fmla="*/ 32 w 40"/>
                <a:gd name="T17" fmla="*/ 30 h 31"/>
                <a:gd name="T18" fmla="*/ 39 w 40"/>
                <a:gd name="T19" fmla="*/ 24 h 31"/>
                <a:gd name="T20" fmla="*/ 36 w 40"/>
                <a:gd name="T21" fmla="*/ 21 h 31"/>
                <a:gd name="T22" fmla="*/ 32 w 40"/>
                <a:gd name="T23" fmla="*/ 16 h 31"/>
                <a:gd name="T24" fmla="*/ 28 w 40"/>
                <a:gd name="T25" fmla="*/ 13 h 31"/>
                <a:gd name="T26" fmla="*/ 24 w 40"/>
                <a:gd name="T27" fmla="*/ 8 h 31"/>
                <a:gd name="T28" fmla="*/ 19 w 40"/>
                <a:gd name="T29" fmla="*/ 5 h 31"/>
                <a:gd name="T30" fmla="*/ 14 w 40"/>
                <a:gd name="T31" fmla="*/ 3 h 31"/>
                <a:gd name="T32" fmla="*/ 8 w 40"/>
                <a:gd name="T33" fmla="*/ 0 h 31"/>
                <a:gd name="T34" fmla="*/ 0 w 40"/>
                <a:gd name="T35" fmla="*/ 0 h 31"/>
                <a:gd name="T36" fmla="*/ 2 w 40"/>
                <a:gd name="T37" fmla="*/ 8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31"/>
                <a:gd name="T59" fmla="*/ 40 w 40"/>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31">
                  <a:moveTo>
                    <a:pt x="2" y="8"/>
                  </a:moveTo>
                  <a:lnTo>
                    <a:pt x="6" y="8"/>
                  </a:lnTo>
                  <a:lnTo>
                    <a:pt x="10" y="10"/>
                  </a:lnTo>
                  <a:lnTo>
                    <a:pt x="14" y="13"/>
                  </a:lnTo>
                  <a:lnTo>
                    <a:pt x="17" y="15"/>
                  </a:lnTo>
                  <a:lnTo>
                    <a:pt x="21" y="18"/>
                  </a:lnTo>
                  <a:lnTo>
                    <a:pt x="25" y="23"/>
                  </a:lnTo>
                  <a:lnTo>
                    <a:pt x="28" y="26"/>
                  </a:lnTo>
                  <a:lnTo>
                    <a:pt x="32" y="30"/>
                  </a:lnTo>
                  <a:lnTo>
                    <a:pt x="39" y="24"/>
                  </a:lnTo>
                  <a:lnTo>
                    <a:pt x="36" y="21"/>
                  </a:lnTo>
                  <a:lnTo>
                    <a:pt x="32" y="16"/>
                  </a:lnTo>
                  <a:lnTo>
                    <a:pt x="28" y="13"/>
                  </a:lnTo>
                  <a:lnTo>
                    <a:pt x="24" y="8"/>
                  </a:lnTo>
                  <a:lnTo>
                    <a:pt x="19" y="5"/>
                  </a:lnTo>
                  <a:lnTo>
                    <a:pt x="14" y="3"/>
                  </a:lnTo>
                  <a:lnTo>
                    <a:pt x="8" y="0"/>
                  </a:lnTo>
                  <a:lnTo>
                    <a:pt x="0" y="0"/>
                  </a:lnTo>
                  <a:lnTo>
                    <a:pt x="2" y="8"/>
                  </a:lnTo>
                </a:path>
              </a:pathLst>
            </a:custGeom>
            <a:solidFill>
              <a:srgbClr val="B5B5B5"/>
            </a:solidFill>
            <a:ln w="12700" cap="rnd">
              <a:noFill/>
              <a:round/>
              <a:headEnd/>
              <a:tailEnd/>
            </a:ln>
          </p:spPr>
          <p:txBody>
            <a:bodyPr/>
            <a:lstStyle/>
            <a:p>
              <a:endParaRPr lang="en-US" dirty="0"/>
            </a:p>
          </p:txBody>
        </p:sp>
        <p:sp>
          <p:nvSpPr>
            <p:cNvPr id="48497" name="Freeform 396"/>
            <p:cNvSpPr>
              <a:spLocks/>
            </p:cNvSpPr>
            <p:nvPr/>
          </p:nvSpPr>
          <p:spPr bwMode="auto">
            <a:xfrm>
              <a:off x="884" y="2806"/>
              <a:ext cx="54" cy="27"/>
            </a:xfrm>
            <a:custGeom>
              <a:avLst/>
              <a:gdLst>
                <a:gd name="T0" fmla="*/ 9 w 54"/>
                <a:gd name="T1" fmla="*/ 26 h 27"/>
                <a:gd name="T2" fmla="*/ 12 w 54"/>
                <a:gd name="T3" fmla="*/ 22 h 27"/>
                <a:gd name="T4" fmla="*/ 15 w 54"/>
                <a:gd name="T5" fmla="*/ 19 h 27"/>
                <a:gd name="T6" fmla="*/ 22 w 54"/>
                <a:gd name="T7" fmla="*/ 16 h 27"/>
                <a:gd name="T8" fmla="*/ 26 w 54"/>
                <a:gd name="T9" fmla="*/ 13 h 27"/>
                <a:gd name="T10" fmla="*/ 33 w 54"/>
                <a:gd name="T11" fmla="*/ 12 h 27"/>
                <a:gd name="T12" fmla="*/ 40 w 54"/>
                <a:gd name="T13" fmla="*/ 11 h 27"/>
                <a:gd name="T14" fmla="*/ 46 w 54"/>
                <a:gd name="T15" fmla="*/ 9 h 27"/>
                <a:gd name="T16" fmla="*/ 53 w 54"/>
                <a:gd name="T17" fmla="*/ 8 h 27"/>
                <a:gd name="T18" fmla="*/ 51 w 54"/>
                <a:gd name="T19" fmla="*/ 0 h 27"/>
                <a:gd name="T20" fmla="*/ 44 w 54"/>
                <a:gd name="T21" fmla="*/ 1 h 27"/>
                <a:gd name="T22" fmla="*/ 37 w 54"/>
                <a:gd name="T23" fmla="*/ 2 h 27"/>
                <a:gd name="T24" fmla="*/ 30 w 54"/>
                <a:gd name="T25" fmla="*/ 4 h 27"/>
                <a:gd name="T26" fmla="*/ 22 w 54"/>
                <a:gd name="T27" fmla="*/ 7 h 27"/>
                <a:gd name="T28" fmla="*/ 15 w 54"/>
                <a:gd name="T29" fmla="*/ 9 h 27"/>
                <a:gd name="T30" fmla="*/ 10 w 54"/>
                <a:gd name="T31" fmla="*/ 13 h 27"/>
                <a:gd name="T32" fmla="*/ 4 w 54"/>
                <a:gd name="T33" fmla="*/ 17 h 27"/>
                <a:gd name="T34" fmla="*/ 0 w 54"/>
                <a:gd name="T35" fmla="*/ 23 h 27"/>
                <a:gd name="T36" fmla="*/ 9 w 54"/>
                <a:gd name="T37" fmla="*/ 26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27"/>
                <a:gd name="T59" fmla="*/ 54 w 54"/>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27">
                  <a:moveTo>
                    <a:pt x="9" y="26"/>
                  </a:moveTo>
                  <a:lnTo>
                    <a:pt x="12" y="22"/>
                  </a:lnTo>
                  <a:lnTo>
                    <a:pt x="15" y="19"/>
                  </a:lnTo>
                  <a:lnTo>
                    <a:pt x="22" y="16"/>
                  </a:lnTo>
                  <a:lnTo>
                    <a:pt x="26" y="13"/>
                  </a:lnTo>
                  <a:lnTo>
                    <a:pt x="33" y="12"/>
                  </a:lnTo>
                  <a:lnTo>
                    <a:pt x="40" y="11"/>
                  </a:lnTo>
                  <a:lnTo>
                    <a:pt x="46" y="9"/>
                  </a:lnTo>
                  <a:lnTo>
                    <a:pt x="53" y="8"/>
                  </a:lnTo>
                  <a:lnTo>
                    <a:pt x="51" y="0"/>
                  </a:lnTo>
                  <a:lnTo>
                    <a:pt x="44" y="1"/>
                  </a:lnTo>
                  <a:lnTo>
                    <a:pt x="37" y="2"/>
                  </a:lnTo>
                  <a:lnTo>
                    <a:pt x="30" y="4"/>
                  </a:lnTo>
                  <a:lnTo>
                    <a:pt x="22" y="7"/>
                  </a:lnTo>
                  <a:lnTo>
                    <a:pt x="15" y="9"/>
                  </a:lnTo>
                  <a:lnTo>
                    <a:pt x="10" y="13"/>
                  </a:lnTo>
                  <a:lnTo>
                    <a:pt x="4" y="17"/>
                  </a:lnTo>
                  <a:lnTo>
                    <a:pt x="0" y="23"/>
                  </a:lnTo>
                  <a:lnTo>
                    <a:pt x="9" y="26"/>
                  </a:lnTo>
                </a:path>
              </a:pathLst>
            </a:custGeom>
            <a:solidFill>
              <a:srgbClr val="B5B5B5"/>
            </a:solidFill>
            <a:ln w="12700" cap="rnd">
              <a:noFill/>
              <a:round/>
              <a:headEnd/>
              <a:tailEnd/>
            </a:ln>
          </p:spPr>
          <p:txBody>
            <a:bodyPr/>
            <a:lstStyle/>
            <a:p>
              <a:endParaRPr lang="en-US" dirty="0"/>
            </a:p>
          </p:txBody>
        </p:sp>
        <p:sp>
          <p:nvSpPr>
            <p:cNvPr id="48498" name="Freeform 397"/>
            <p:cNvSpPr>
              <a:spLocks/>
            </p:cNvSpPr>
            <p:nvPr/>
          </p:nvSpPr>
          <p:spPr bwMode="auto">
            <a:xfrm>
              <a:off x="883" y="2834"/>
              <a:ext cx="25" cy="17"/>
            </a:xfrm>
            <a:custGeom>
              <a:avLst/>
              <a:gdLst>
                <a:gd name="T0" fmla="*/ 24 w 25"/>
                <a:gd name="T1" fmla="*/ 7 h 17"/>
                <a:gd name="T2" fmla="*/ 19 w 25"/>
                <a:gd name="T3" fmla="*/ 5 h 17"/>
                <a:gd name="T4" fmla="*/ 15 w 25"/>
                <a:gd name="T5" fmla="*/ 5 h 17"/>
                <a:gd name="T6" fmla="*/ 13 w 25"/>
                <a:gd name="T7" fmla="*/ 4 h 17"/>
                <a:gd name="T8" fmla="*/ 10 w 25"/>
                <a:gd name="T9" fmla="*/ 4 h 17"/>
                <a:gd name="T10" fmla="*/ 8 w 25"/>
                <a:gd name="T11" fmla="*/ 4 h 17"/>
                <a:gd name="T12" fmla="*/ 9 w 25"/>
                <a:gd name="T13" fmla="*/ 5 h 17"/>
                <a:gd name="T14" fmla="*/ 9 w 25"/>
                <a:gd name="T15" fmla="*/ 4 h 17"/>
                <a:gd name="T16" fmla="*/ 1 w 25"/>
                <a:gd name="T17" fmla="*/ 0 h 17"/>
                <a:gd name="T18" fmla="*/ 0 w 25"/>
                <a:gd name="T19" fmla="*/ 4 h 17"/>
                <a:gd name="T20" fmla="*/ 1 w 25"/>
                <a:gd name="T21" fmla="*/ 8 h 17"/>
                <a:gd name="T22" fmla="*/ 4 w 25"/>
                <a:gd name="T23" fmla="*/ 11 h 17"/>
                <a:gd name="T24" fmla="*/ 7 w 25"/>
                <a:gd name="T25" fmla="*/ 13 h 17"/>
                <a:gd name="T26" fmla="*/ 10 w 25"/>
                <a:gd name="T27" fmla="*/ 14 h 17"/>
                <a:gd name="T28" fmla="*/ 14 w 25"/>
                <a:gd name="T29" fmla="*/ 14 h 17"/>
                <a:gd name="T30" fmla="*/ 17 w 25"/>
                <a:gd name="T31" fmla="*/ 16 h 17"/>
                <a:gd name="T32" fmla="*/ 18 w 25"/>
                <a:gd name="T33" fmla="*/ 16 h 17"/>
                <a:gd name="T34" fmla="*/ 24 w 25"/>
                <a:gd name="T35" fmla="*/ 7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
                <a:gd name="T55" fmla="*/ 0 h 17"/>
                <a:gd name="T56" fmla="*/ 25 w 25"/>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 h="17">
                  <a:moveTo>
                    <a:pt x="24" y="7"/>
                  </a:moveTo>
                  <a:lnTo>
                    <a:pt x="19" y="5"/>
                  </a:lnTo>
                  <a:lnTo>
                    <a:pt x="15" y="5"/>
                  </a:lnTo>
                  <a:lnTo>
                    <a:pt x="13" y="4"/>
                  </a:lnTo>
                  <a:lnTo>
                    <a:pt x="10" y="4"/>
                  </a:lnTo>
                  <a:lnTo>
                    <a:pt x="8" y="4"/>
                  </a:lnTo>
                  <a:lnTo>
                    <a:pt x="9" y="5"/>
                  </a:lnTo>
                  <a:lnTo>
                    <a:pt x="9" y="4"/>
                  </a:lnTo>
                  <a:lnTo>
                    <a:pt x="1" y="0"/>
                  </a:lnTo>
                  <a:lnTo>
                    <a:pt x="0" y="4"/>
                  </a:lnTo>
                  <a:lnTo>
                    <a:pt x="1" y="8"/>
                  </a:lnTo>
                  <a:lnTo>
                    <a:pt x="4" y="11"/>
                  </a:lnTo>
                  <a:lnTo>
                    <a:pt x="7" y="13"/>
                  </a:lnTo>
                  <a:lnTo>
                    <a:pt x="10" y="14"/>
                  </a:lnTo>
                  <a:lnTo>
                    <a:pt x="14" y="14"/>
                  </a:lnTo>
                  <a:lnTo>
                    <a:pt x="17" y="16"/>
                  </a:lnTo>
                  <a:lnTo>
                    <a:pt x="18" y="16"/>
                  </a:lnTo>
                  <a:lnTo>
                    <a:pt x="24" y="7"/>
                  </a:lnTo>
                </a:path>
              </a:pathLst>
            </a:custGeom>
            <a:solidFill>
              <a:srgbClr val="B5B5B5"/>
            </a:solidFill>
            <a:ln w="12700" cap="rnd">
              <a:noFill/>
              <a:round/>
              <a:headEnd/>
              <a:tailEnd/>
            </a:ln>
          </p:spPr>
          <p:txBody>
            <a:bodyPr/>
            <a:lstStyle/>
            <a:p>
              <a:endParaRPr lang="en-US" dirty="0"/>
            </a:p>
          </p:txBody>
        </p:sp>
        <p:sp>
          <p:nvSpPr>
            <p:cNvPr id="48499" name="Freeform 398"/>
            <p:cNvSpPr>
              <a:spLocks/>
            </p:cNvSpPr>
            <p:nvPr/>
          </p:nvSpPr>
          <p:spPr bwMode="auto">
            <a:xfrm>
              <a:off x="906" y="2840"/>
              <a:ext cx="75" cy="17"/>
            </a:xfrm>
            <a:custGeom>
              <a:avLst/>
              <a:gdLst>
                <a:gd name="T0" fmla="*/ 74 w 75"/>
                <a:gd name="T1" fmla="*/ 0 h 17"/>
                <a:gd name="T2" fmla="*/ 73 w 75"/>
                <a:gd name="T3" fmla="*/ 0 h 17"/>
                <a:gd name="T4" fmla="*/ 64 w 75"/>
                <a:gd name="T5" fmla="*/ 1 h 17"/>
                <a:gd name="T6" fmla="*/ 56 w 75"/>
                <a:gd name="T7" fmla="*/ 3 h 17"/>
                <a:gd name="T8" fmla="*/ 46 w 75"/>
                <a:gd name="T9" fmla="*/ 4 h 17"/>
                <a:gd name="T10" fmla="*/ 37 w 75"/>
                <a:gd name="T11" fmla="*/ 6 h 17"/>
                <a:gd name="T12" fmla="*/ 29 w 75"/>
                <a:gd name="T13" fmla="*/ 6 h 17"/>
                <a:gd name="T14" fmla="*/ 21 w 75"/>
                <a:gd name="T15" fmla="*/ 6 h 17"/>
                <a:gd name="T16" fmla="*/ 13 w 75"/>
                <a:gd name="T17" fmla="*/ 3 h 17"/>
                <a:gd name="T18" fmla="*/ 6 w 75"/>
                <a:gd name="T19" fmla="*/ 1 h 17"/>
                <a:gd name="T20" fmla="*/ 0 w 75"/>
                <a:gd name="T21" fmla="*/ 9 h 17"/>
                <a:gd name="T22" fmla="*/ 10 w 75"/>
                <a:gd name="T23" fmla="*/ 13 h 17"/>
                <a:gd name="T24" fmla="*/ 19 w 75"/>
                <a:gd name="T25" fmla="*/ 14 h 17"/>
                <a:gd name="T26" fmla="*/ 29 w 75"/>
                <a:gd name="T27" fmla="*/ 16 h 17"/>
                <a:gd name="T28" fmla="*/ 38 w 75"/>
                <a:gd name="T29" fmla="*/ 14 h 17"/>
                <a:gd name="T30" fmla="*/ 48 w 75"/>
                <a:gd name="T31" fmla="*/ 14 h 17"/>
                <a:gd name="T32" fmla="*/ 56 w 75"/>
                <a:gd name="T33" fmla="*/ 12 h 17"/>
                <a:gd name="T34" fmla="*/ 66 w 75"/>
                <a:gd name="T35" fmla="*/ 11 h 17"/>
                <a:gd name="T36" fmla="*/ 74 w 75"/>
                <a:gd name="T37" fmla="*/ 9 h 17"/>
                <a:gd name="T38" fmla="*/ 74 w 75"/>
                <a:gd name="T39" fmla="*/ 0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5"/>
                <a:gd name="T61" fmla="*/ 0 h 17"/>
                <a:gd name="T62" fmla="*/ 75 w 75"/>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5" h="17">
                  <a:moveTo>
                    <a:pt x="74" y="0"/>
                  </a:moveTo>
                  <a:lnTo>
                    <a:pt x="73" y="0"/>
                  </a:lnTo>
                  <a:lnTo>
                    <a:pt x="64" y="1"/>
                  </a:lnTo>
                  <a:lnTo>
                    <a:pt x="56" y="3"/>
                  </a:lnTo>
                  <a:lnTo>
                    <a:pt x="46" y="4"/>
                  </a:lnTo>
                  <a:lnTo>
                    <a:pt x="37" y="6"/>
                  </a:lnTo>
                  <a:lnTo>
                    <a:pt x="29" y="6"/>
                  </a:lnTo>
                  <a:lnTo>
                    <a:pt x="21" y="6"/>
                  </a:lnTo>
                  <a:lnTo>
                    <a:pt x="13" y="3"/>
                  </a:lnTo>
                  <a:lnTo>
                    <a:pt x="6" y="1"/>
                  </a:lnTo>
                  <a:lnTo>
                    <a:pt x="0" y="9"/>
                  </a:lnTo>
                  <a:lnTo>
                    <a:pt x="10" y="13"/>
                  </a:lnTo>
                  <a:lnTo>
                    <a:pt x="19" y="14"/>
                  </a:lnTo>
                  <a:lnTo>
                    <a:pt x="29" y="16"/>
                  </a:lnTo>
                  <a:lnTo>
                    <a:pt x="38" y="14"/>
                  </a:lnTo>
                  <a:lnTo>
                    <a:pt x="48" y="14"/>
                  </a:lnTo>
                  <a:lnTo>
                    <a:pt x="56" y="12"/>
                  </a:lnTo>
                  <a:lnTo>
                    <a:pt x="66" y="11"/>
                  </a:lnTo>
                  <a:lnTo>
                    <a:pt x="74" y="9"/>
                  </a:lnTo>
                  <a:lnTo>
                    <a:pt x="74" y="0"/>
                  </a:lnTo>
                </a:path>
              </a:pathLst>
            </a:custGeom>
            <a:solidFill>
              <a:srgbClr val="B5B5B5"/>
            </a:solidFill>
            <a:ln w="12700" cap="rnd">
              <a:noFill/>
              <a:round/>
              <a:headEnd/>
              <a:tailEnd/>
            </a:ln>
          </p:spPr>
          <p:txBody>
            <a:bodyPr/>
            <a:lstStyle/>
            <a:p>
              <a:endParaRPr lang="en-US" dirty="0"/>
            </a:p>
          </p:txBody>
        </p:sp>
        <p:sp>
          <p:nvSpPr>
            <p:cNvPr id="48500" name="Freeform 399"/>
            <p:cNvSpPr>
              <a:spLocks/>
            </p:cNvSpPr>
            <p:nvPr/>
          </p:nvSpPr>
          <p:spPr bwMode="auto">
            <a:xfrm>
              <a:off x="974" y="2840"/>
              <a:ext cx="17" cy="17"/>
            </a:xfrm>
            <a:custGeom>
              <a:avLst/>
              <a:gdLst>
                <a:gd name="T0" fmla="*/ 0 w 17"/>
                <a:gd name="T1" fmla="*/ 3 h 17"/>
                <a:gd name="T2" fmla="*/ 5 w 17"/>
                <a:gd name="T3" fmla="*/ 16 h 17"/>
                <a:gd name="T4" fmla="*/ 13 w 17"/>
                <a:gd name="T5" fmla="*/ 16 h 17"/>
                <a:gd name="T6" fmla="*/ 16 w 17"/>
                <a:gd name="T7" fmla="*/ 16 h 17"/>
                <a:gd name="T8" fmla="*/ 16 w 17"/>
                <a:gd name="T9" fmla="*/ 0 h 17"/>
                <a:gd name="T10" fmla="*/ 16 w 17"/>
                <a:gd name="T11" fmla="*/ 16 h 17"/>
                <a:gd name="T12" fmla="*/ 16 w 17"/>
                <a:gd name="T13" fmla="*/ 0 h 17"/>
                <a:gd name="T14" fmla="*/ 13 w 17"/>
                <a:gd name="T15" fmla="*/ 0 h 17"/>
                <a:gd name="T16" fmla="*/ 16 w 17"/>
                <a:gd name="T17" fmla="*/ 6 h 17"/>
                <a:gd name="T18" fmla="*/ 16 w 17"/>
                <a:gd name="T19" fmla="*/ 3 h 17"/>
                <a:gd name="T20" fmla="*/ 0 w 17"/>
                <a:gd name="T21" fmla="*/ 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3"/>
                  </a:moveTo>
                  <a:lnTo>
                    <a:pt x="5" y="16"/>
                  </a:lnTo>
                  <a:lnTo>
                    <a:pt x="13" y="16"/>
                  </a:lnTo>
                  <a:lnTo>
                    <a:pt x="16" y="16"/>
                  </a:lnTo>
                  <a:lnTo>
                    <a:pt x="16" y="0"/>
                  </a:lnTo>
                  <a:lnTo>
                    <a:pt x="16" y="16"/>
                  </a:lnTo>
                  <a:lnTo>
                    <a:pt x="16" y="0"/>
                  </a:lnTo>
                  <a:lnTo>
                    <a:pt x="13" y="0"/>
                  </a:lnTo>
                  <a:lnTo>
                    <a:pt x="16" y="6"/>
                  </a:lnTo>
                  <a:lnTo>
                    <a:pt x="16" y="3"/>
                  </a:lnTo>
                  <a:lnTo>
                    <a:pt x="0" y="3"/>
                  </a:lnTo>
                </a:path>
              </a:pathLst>
            </a:custGeom>
            <a:solidFill>
              <a:srgbClr val="B5B5B5"/>
            </a:solidFill>
            <a:ln w="12700" cap="rnd">
              <a:noFill/>
              <a:round/>
              <a:headEnd/>
              <a:tailEnd/>
            </a:ln>
          </p:spPr>
          <p:txBody>
            <a:bodyPr/>
            <a:lstStyle/>
            <a:p>
              <a:endParaRPr lang="en-US" dirty="0"/>
            </a:p>
          </p:txBody>
        </p:sp>
        <p:sp>
          <p:nvSpPr>
            <p:cNvPr id="48501" name="Freeform 400"/>
            <p:cNvSpPr>
              <a:spLocks/>
            </p:cNvSpPr>
            <p:nvPr/>
          </p:nvSpPr>
          <p:spPr bwMode="auto">
            <a:xfrm>
              <a:off x="942" y="2795"/>
              <a:ext cx="254" cy="122"/>
            </a:xfrm>
            <a:custGeom>
              <a:avLst/>
              <a:gdLst>
                <a:gd name="T0" fmla="*/ 234 w 254"/>
                <a:gd name="T1" fmla="*/ 12 h 122"/>
                <a:gd name="T2" fmla="*/ 222 w 254"/>
                <a:gd name="T3" fmla="*/ 6 h 122"/>
                <a:gd name="T4" fmla="*/ 202 w 254"/>
                <a:gd name="T5" fmla="*/ 0 h 122"/>
                <a:gd name="T6" fmla="*/ 185 w 254"/>
                <a:gd name="T7" fmla="*/ 4 h 122"/>
                <a:gd name="T8" fmla="*/ 178 w 254"/>
                <a:gd name="T9" fmla="*/ 15 h 122"/>
                <a:gd name="T10" fmla="*/ 171 w 254"/>
                <a:gd name="T11" fmla="*/ 26 h 122"/>
                <a:gd name="T12" fmla="*/ 161 w 254"/>
                <a:gd name="T13" fmla="*/ 38 h 122"/>
                <a:gd name="T14" fmla="*/ 150 w 254"/>
                <a:gd name="T15" fmla="*/ 50 h 122"/>
                <a:gd name="T16" fmla="*/ 125 w 254"/>
                <a:gd name="T17" fmla="*/ 60 h 122"/>
                <a:gd name="T18" fmla="*/ 95 w 254"/>
                <a:gd name="T19" fmla="*/ 57 h 122"/>
                <a:gd name="T20" fmla="*/ 64 w 254"/>
                <a:gd name="T21" fmla="*/ 55 h 122"/>
                <a:gd name="T22" fmla="*/ 47 w 254"/>
                <a:gd name="T23" fmla="*/ 62 h 122"/>
                <a:gd name="T24" fmla="*/ 28 w 254"/>
                <a:gd name="T25" fmla="*/ 71 h 122"/>
                <a:gd name="T26" fmla="*/ 12 w 254"/>
                <a:gd name="T27" fmla="*/ 74 h 122"/>
                <a:gd name="T28" fmla="*/ 0 w 254"/>
                <a:gd name="T29" fmla="*/ 82 h 122"/>
                <a:gd name="T30" fmla="*/ 12 w 254"/>
                <a:gd name="T31" fmla="*/ 86 h 122"/>
                <a:gd name="T32" fmla="*/ 17 w 254"/>
                <a:gd name="T33" fmla="*/ 95 h 122"/>
                <a:gd name="T34" fmla="*/ 24 w 254"/>
                <a:gd name="T35" fmla="*/ 103 h 122"/>
                <a:gd name="T36" fmla="*/ 52 w 254"/>
                <a:gd name="T37" fmla="*/ 98 h 122"/>
                <a:gd name="T38" fmla="*/ 86 w 254"/>
                <a:gd name="T39" fmla="*/ 95 h 122"/>
                <a:gd name="T40" fmla="*/ 113 w 254"/>
                <a:gd name="T41" fmla="*/ 97 h 122"/>
                <a:gd name="T42" fmla="*/ 142 w 254"/>
                <a:gd name="T43" fmla="*/ 92 h 122"/>
                <a:gd name="T44" fmla="*/ 168 w 254"/>
                <a:gd name="T45" fmla="*/ 81 h 122"/>
                <a:gd name="T46" fmla="*/ 178 w 254"/>
                <a:gd name="T47" fmla="*/ 81 h 122"/>
                <a:gd name="T48" fmla="*/ 185 w 254"/>
                <a:gd name="T49" fmla="*/ 88 h 122"/>
                <a:gd name="T50" fmla="*/ 193 w 254"/>
                <a:gd name="T51" fmla="*/ 93 h 122"/>
                <a:gd name="T52" fmla="*/ 202 w 254"/>
                <a:gd name="T53" fmla="*/ 100 h 122"/>
                <a:gd name="T54" fmla="*/ 211 w 254"/>
                <a:gd name="T55" fmla="*/ 111 h 122"/>
                <a:gd name="T56" fmla="*/ 224 w 254"/>
                <a:gd name="T57" fmla="*/ 116 h 122"/>
                <a:gd name="T58" fmla="*/ 237 w 254"/>
                <a:gd name="T59" fmla="*/ 121 h 122"/>
                <a:gd name="T60" fmla="*/ 246 w 254"/>
                <a:gd name="T61" fmla="*/ 114 h 122"/>
                <a:gd name="T62" fmla="*/ 251 w 254"/>
                <a:gd name="T63" fmla="*/ 100 h 122"/>
                <a:gd name="T64" fmla="*/ 252 w 254"/>
                <a:gd name="T65" fmla="*/ 84 h 122"/>
                <a:gd name="T66" fmla="*/ 240 w 254"/>
                <a:gd name="T67" fmla="*/ 71 h 122"/>
                <a:gd name="T68" fmla="*/ 218 w 254"/>
                <a:gd name="T69" fmla="*/ 62 h 122"/>
                <a:gd name="T70" fmla="*/ 195 w 254"/>
                <a:gd name="T71" fmla="*/ 53 h 122"/>
                <a:gd name="T72" fmla="*/ 190 w 254"/>
                <a:gd name="T73" fmla="*/ 48 h 122"/>
                <a:gd name="T74" fmla="*/ 196 w 254"/>
                <a:gd name="T75" fmla="*/ 47 h 122"/>
                <a:gd name="T76" fmla="*/ 210 w 254"/>
                <a:gd name="T77" fmla="*/ 49 h 122"/>
                <a:gd name="T78" fmla="*/ 225 w 254"/>
                <a:gd name="T79" fmla="*/ 54 h 122"/>
                <a:gd name="T80" fmla="*/ 238 w 254"/>
                <a:gd name="T81" fmla="*/ 60 h 122"/>
                <a:gd name="T82" fmla="*/ 251 w 254"/>
                <a:gd name="T83" fmla="*/ 52 h 122"/>
                <a:gd name="T84" fmla="*/ 250 w 254"/>
                <a:gd name="T85" fmla="*/ 34 h 122"/>
                <a:gd name="T86" fmla="*/ 238 w 254"/>
                <a:gd name="T87" fmla="*/ 17 h 1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54"/>
                <a:gd name="T133" fmla="*/ 0 h 122"/>
                <a:gd name="T134" fmla="*/ 254 w 254"/>
                <a:gd name="T135" fmla="*/ 122 h 12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54" h="122">
                  <a:moveTo>
                    <a:pt x="238" y="17"/>
                  </a:moveTo>
                  <a:lnTo>
                    <a:pt x="234" y="13"/>
                  </a:lnTo>
                  <a:lnTo>
                    <a:pt x="234" y="12"/>
                  </a:lnTo>
                  <a:lnTo>
                    <a:pt x="234" y="10"/>
                  </a:lnTo>
                  <a:lnTo>
                    <a:pt x="228" y="8"/>
                  </a:lnTo>
                  <a:lnTo>
                    <a:pt x="222" y="6"/>
                  </a:lnTo>
                  <a:lnTo>
                    <a:pt x="216" y="3"/>
                  </a:lnTo>
                  <a:lnTo>
                    <a:pt x="209" y="1"/>
                  </a:lnTo>
                  <a:lnTo>
                    <a:pt x="202" y="0"/>
                  </a:lnTo>
                  <a:lnTo>
                    <a:pt x="196" y="0"/>
                  </a:lnTo>
                  <a:lnTo>
                    <a:pt x="190" y="1"/>
                  </a:lnTo>
                  <a:lnTo>
                    <a:pt x="185" y="4"/>
                  </a:lnTo>
                  <a:lnTo>
                    <a:pt x="180" y="8"/>
                  </a:lnTo>
                  <a:lnTo>
                    <a:pt x="178" y="10"/>
                  </a:lnTo>
                  <a:lnTo>
                    <a:pt x="178" y="15"/>
                  </a:lnTo>
                  <a:lnTo>
                    <a:pt x="177" y="18"/>
                  </a:lnTo>
                  <a:lnTo>
                    <a:pt x="175" y="21"/>
                  </a:lnTo>
                  <a:lnTo>
                    <a:pt x="171" y="26"/>
                  </a:lnTo>
                  <a:lnTo>
                    <a:pt x="168" y="30"/>
                  </a:lnTo>
                  <a:lnTo>
                    <a:pt x="164" y="34"/>
                  </a:lnTo>
                  <a:lnTo>
                    <a:pt x="161" y="38"/>
                  </a:lnTo>
                  <a:lnTo>
                    <a:pt x="158" y="42"/>
                  </a:lnTo>
                  <a:lnTo>
                    <a:pt x="154" y="46"/>
                  </a:lnTo>
                  <a:lnTo>
                    <a:pt x="150" y="50"/>
                  </a:lnTo>
                  <a:lnTo>
                    <a:pt x="146" y="53"/>
                  </a:lnTo>
                  <a:lnTo>
                    <a:pt x="135" y="58"/>
                  </a:lnTo>
                  <a:lnTo>
                    <a:pt x="125" y="60"/>
                  </a:lnTo>
                  <a:lnTo>
                    <a:pt x="115" y="60"/>
                  </a:lnTo>
                  <a:lnTo>
                    <a:pt x="105" y="59"/>
                  </a:lnTo>
                  <a:lnTo>
                    <a:pt x="95" y="57"/>
                  </a:lnTo>
                  <a:lnTo>
                    <a:pt x="85" y="56"/>
                  </a:lnTo>
                  <a:lnTo>
                    <a:pt x="74" y="54"/>
                  </a:lnTo>
                  <a:lnTo>
                    <a:pt x="64" y="55"/>
                  </a:lnTo>
                  <a:lnTo>
                    <a:pt x="59" y="56"/>
                  </a:lnTo>
                  <a:lnTo>
                    <a:pt x="53" y="59"/>
                  </a:lnTo>
                  <a:lnTo>
                    <a:pt x="47" y="62"/>
                  </a:lnTo>
                  <a:lnTo>
                    <a:pt x="41" y="65"/>
                  </a:lnTo>
                  <a:lnTo>
                    <a:pt x="35" y="68"/>
                  </a:lnTo>
                  <a:lnTo>
                    <a:pt x="28" y="71"/>
                  </a:lnTo>
                  <a:lnTo>
                    <a:pt x="22" y="72"/>
                  </a:lnTo>
                  <a:lnTo>
                    <a:pt x="16" y="73"/>
                  </a:lnTo>
                  <a:lnTo>
                    <a:pt x="12" y="74"/>
                  </a:lnTo>
                  <a:lnTo>
                    <a:pt x="7" y="75"/>
                  </a:lnTo>
                  <a:lnTo>
                    <a:pt x="3" y="78"/>
                  </a:lnTo>
                  <a:lnTo>
                    <a:pt x="0" y="82"/>
                  </a:lnTo>
                  <a:lnTo>
                    <a:pt x="5" y="82"/>
                  </a:lnTo>
                  <a:lnTo>
                    <a:pt x="9" y="84"/>
                  </a:lnTo>
                  <a:lnTo>
                    <a:pt x="12" y="86"/>
                  </a:lnTo>
                  <a:lnTo>
                    <a:pt x="14" y="89"/>
                  </a:lnTo>
                  <a:lnTo>
                    <a:pt x="16" y="92"/>
                  </a:lnTo>
                  <a:lnTo>
                    <a:pt x="17" y="95"/>
                  </a:lnTo>
                  <a:lnTo>
                    <a:pt x="20" y="99"/>
                  </a:lnTo>
                  <a:lnTo>
                    <a:pt x="21" y="103"/>
                  </a:lnTo>
                  <a:lnTo>
                    <a:pt x="24" y="103"/>
                  </a:lnTo>
                  <a:lnTo>
                    <a:pt x="31" y="102"/>
                  </a:lnTo>
                  <a:lnTo>
                    <a:pt x="41" y="100"/>
                  </a:lnTo>
                  <a:lnTo>
                    <a:pt x="52" y="98"/>
                  </a:lnTo>
                  <a:lnTo>
                    <a:pt x="63" y="96"/>
                  </a:lnTo>
                  <a:lnTo>
                    <a:pt x="75" y="95"/>
                  </a:lnTo>
                  <a:lnTo>
                    <a:pt x="86" y="95"/>
                  </a:lnTo>
                  <a:lnTo>
                    <a:pt x="94" y="95"/>
                  </a:lnTo>
                  <a:lnTo>
                    <a:pt x="104" y="97"/>
                  </a:lnTo>
                  <a:lnTo>
                    <a:pt x="113" y="97"/>
                  </a:lnTo>
                  <a:lnTo>
                    <a:pt x="123" y="97"/>
                  </a:lnTo>
                  <a:lnTo>
                    <a:pt x="132" y="95"/>
                  </a:lnTo>
                  <a:lnTo>
                    <a:pt x="142" y="92"/>
                  </a:lnTo>
                  <a:lnTo>
                    <a:pt x="150" y="89"/>
                  </a:lnTo>
                  <a:lnTo>
                    <a:pt x="159" y="84"/>
                  </a:lnTo>
                  <a:lnTo>
                    <a:pt x="168" y="81"/>
                  </a:lnTo>
                  <a:lnTo>
                    <a:pt x="171" y="80"/>
                  </a:lnTo>
                  <a:lnTo>
                    <a:pt x="174" y="80"/>
                  </a:lnTo>
                  <a:lnTo>
                    <a:pt x="178" y="81"/>
                  </a:lnTo>
                  <a:lnTo>
                    <a:pt x="180" y="83"/>
                  </a:lnTo>
                  <a:lnTo>
                    <a:pt x="183" y="86"/>
                  </a:lnTo>
                  <a:lnTo>
                    <a:pt x="185" y="88"/>
                  </a:lnTo>
                  <a:lnTo>
                    <a:pt x="187" y="90"/>
                  </a:lnTo>
                  <a:lnTo>
                    <a:pt x="190" y="91"/>
                  </a:lnTo>
                  <a:lnTo>
                    <a:pt x="193" y="93"/>
                  </a:lnTo>
                  <a:lnTo>
                    <a:pt x="196" y="95"/>
                  </a:lnTo>
                  <a:lnTo>
                    <a:pt x="199" y="97"/>
                  </a:lnTo>
                  <a:lnTo>
                    <a:pt x="202" y="100"/>
                  </a:lnTo>
                  <a:lnTo>
                    <a:pt x="204" y="104"/>
                  </a:lnTo>
                  <a:lnTo>
                    <a:pt x="207" y="108"/>
                  </a:lnTo>
                  <a:lnTo>
                    <a:pt x="211" y="111"/>
                  </a:lnTo>
                  <a:lnTo>
                    <a:pt x="215" y="112"/>
                  </a:lnTo>
                  <a:lnTo>
                    <a:pt x="220" y="114"/>
                  </a:lnTo>
                  <a:lnTo>
                    <a:pt x="224" y="116"/>
                  </a:lnTo>
                  <a:lnTo>
                    <a:pt x="229" y="118"/>
                  </a:lnTo>
                  <a:lnTo>
                    <a:pt x="233" y="120"/>
                  </a:lnTo>
                  <a:lnTo>
                    <a:pt x="237" y="121"/>
                  </a:lnTo>
                  <a:lnTo>
                    <a:pt x="241" y="120"/>
                  </a:lnTo>
                  <a:lnTo>
                    <a:pt x="244" y="118"/>
                  </a:lnTo>
                  <a:lnTo>
                    <a:pt x="246" y="114"/>
                  </a:lnTo>
                  <a:lnTo>
                    <a:pt x="248" y="110"/>
                  </a:lnTo>
                  <a:lnTo>
                    <a:pt x="250" y="105"/>
                  </a:lnTo>
                  <a:lnTo>
                    <a:pt x="251" y="100"/>
                  </a:lnTo>
                  <a:lnTo>
                    <a:pt x="253" y="94"/>
                  </a:lnTo>
                  <a:lnTo>
                    <a:pt x="253" y="90"/>
                  </a:lnTo>
                  <a:lnTo>
                    <a:pt x="252" y="84"/>
                  </a:lnTo>
                  <a:lnTo>
                    <a:pt x="250" y="79"/>
                  </a:lnTo>
                  <a:lnTo>
                    <a:pt x="246" y="75"/>
                  </a:lnTo>
                  <a:lnTo>
                    <a:pt x="240" y="71"/>
                  </a:lnTo>
                  <a:lnTo>
                    <a:pt x="234" y="67"/>
                  </a:lnTo>
                  <a:lnTo>
                    <a:pt x="227" y="64"/>
                  </a:lnTo>
                  <a:lnTo>
                    <a:pt x="218" y="62"/>
                  </a:lnTo>
                  <a:lnTo>
                    <a:pt x="210" y="59"/>
                  </a:lnTo>
                  <a:lnTo>
                    <a:pt x="203" y="57"/>
                  </a:lnTo>
                  <a:lnTo>
                    <a:pt x="195" y="53"/>
                  </a:lnTo>
                  <a:lnTo>
                    <a:pt x="190" y="50"/>
                  </a:lnTo>
                  <a:lnTo>
                    <a:pt x="189" y="48"/>
                  </a:lnTo>
                  <a:lnTo>
                    <a:pt x="190" y="48"/>
                  </a:lnTo>
                  <a:lnTo>
                    <a:pt x="190" y="46"/>
                  </a:lnTo>
                  <a:lnTo>
                    <a:pt x="191" y="46"/>
                  </a:lnTo>
                  <a:lnTo>
                    <a:pt x="196" y="47"/>
                  </a:lnTo>
                  <a:lnTo>
                    <a:pt x="201" y="47"/>
                  </a:lnTo>
                  <a:lnTo>
                    <a:pt x="206" y="48"/>
                  </a:lnTo>
                  <a:lnTo>
                    <a:pt x="210" y="49"/>
                  </a:lnTo>
                  <a:lnTo>
                    <a:pt x="215" y="50"/>
                  </a:lnTo>
                  <a:lnTo>
                    <a:pt x="220" y="52"/>
                  </a:lnTo>
                  <a:lnTo>
                    <a:pt x="225" y="54"/>
                  </a:lnTo>
                  <a:lnTo>
                    <a:pt x="229" y="57"/>
                  </a:lnTo>
                  <a:lnTo>
                    <a:pt x="233" y="59"/>
                  </a:lnTo>
                  <a:lnTo>
                    <a:pt x="238" y="60"/>
                  </a:lnTo>
                  <a:lnTo>
                    <a:pt x="243" y="59"/>
                  </a:lnTo>
                  <a:lnTo>
                    <a:pt x="246" y="58"/>
                  </a:lnTo>
                  <a:lnTo>
                    <a:pt x="251" y="52"/>
                  </a:lnTo>
                  <a:lnTo>
                    <a:pt x="253" y="47"/>
                  </a:lnTo>
                  <a:lnTo>
                    <a:pt x="253" y="40"/>
                  </a:lnTo>
                  <a:lnTo>
                    <a:pt x="250" y="34"/>
                  </a:lnTo>
                  <a:lnTo>
                    <a:pt x="247" y="29"/>
                  </a:lnTo>
                  <a:lnTo>
                    <a:pt x="242" y="23"/>
                  </a:lnTo>
                  <a:lnTo>
                    <a:pt x="238" y="17"/>
                  </a:lnTo>
                  <a:lnTo>
                    <a:pt x="232" y="12"/>
                  </a:lnTo>
                  <a:lnTo>
                    <a:pt x="238" y="17"/>
                  </a:lnTo>
                </a:path>
              </a:pathLst>
            </a:custGeom>
            <a:solidFill>
              <a:srgbClr val="E2E2E2"/>
            </a:solidFill>
            <a:ln w="12700" cap="rnd">
              <a:noFill/>
              <a:round/>
              <a:headEnd/>
              <a:tailEnd/>
            </a:ln>
          </p:spPr>
          <p:txBody>
            <a:bodyPr/>
            <a:lstStyle/>
            <a:p>
              <a:endParaRPr lang="en-US" dirty="0"/>
            </a:p>
          </p:txBody>
        </p:sp>
        <p:sp>
          <p:nvSpPr>
            <p:cNvPr id="48502" name="Freeform 401"/>
            <p:cNvSpPr>
              <a:spLocks/>
            </p:cNvSpPr>
            <p:nvPr/>
          </p:nvSpPr>
          <p:spPr bwMode="auto">
            <a:xfrm>
              <a:off x="1173" y="2799"/>
              <a:ext cx="17" cy="17"/>
            </a:xfrm>
            <a:custGeom>
              <a:avLst/>
              <a:gdLst>
                <a:gd name="T0" fmla="*/ 0 w 17"/>
                <a:gd name="T1" fmla="*/ 8 h 17"/>
                <a:gd name="T2" fmla="*/ 4 w 17"/>
                <a:gd name="T3" fmla="*/ 11 h 17"/>
                <a:gd name="T4" fmla="*/ 4 w 17"/>
                <a:gd name="T5" fmla="*/ 8 h 17"/>
                <a:gd name="T6" fmla="*/ 4 w 17"/>
                <a:gd name="T7" fmla="*/ 11 h 17"/>
                <a:gd name="T8" fmla="*/ 8 w 17"/>
                <a:gd name="T9" fmla="*/ 16 h 17"/>
                <a:gd name="T10" fmla="*/ 16 w 17"/>
                <a:gd name="T11" fmla="*/ 8 h 17"/>
                <a:gd name="T12" fmla="*/ 11 w 17"/>
                <a:gd name="T13" fmla="*/ 7 h 17"/>
                <a:gd name="T14" fmla="*/ 14 w 17"/>
                <a:gd name="T15" fmla="*/ 8 h 17"/>
                <a:gd name="T16" fmla="*/ 11 w 17"/>
                <a:gd name="T17" fmla="*/ 2 h 17"/>
                <a:gd name="T18" fmla="*/ 4 w 17"/>
                <a:gd name="T19" fmla="*/ 0 h 17"/>
                <a:gd name="T20" fmla="*/ 0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8"/>
                  </a:moveTo>
                  <a:lnTo>
                    <a:pt x="4" y="11"/>
                  </a:lnTo>
                  <a:lnTo>
                    <a:pt x="4" y="8"/>
                  </a:lnTo>
                  <a:lnTo>
                    <a:pt x="4" y="11"/>
                  </a:lnTo>
                  <a:lnTo>
                    <a:pt x="8" y="16"/>
                  </a:lnTo>
                  <a:lnTo>
                    <a:pt x="16" y="8"/>
                  </a:lnTo>
                  <a:lnTo>
                    <a:pt x="11" y="7"/>
                  </a:lnTo>
                  <a:lnTo>
                    <a:pt x="14" y="8"/>
                  </a:lnTo>
                  <a:lnTo>
                    <a:pt x="11" y="2"/>
                  </a:lnTo>
                  <a:lnTo>
                    <a:pt x="4" y="0"/>
                  </a:lnTo>
                  <a:lnTo>
                    <a:pt x="0" y="8"/>
                  </a:lnTo>
                </a:path>
              </a:pathLst>
            </a:custGeom>
            <a:solidFill>
              <a:srgbClr val="B5B5B5"/>
            </a:solidFill>
            <a:ln w="12700" cap="rnd">
              <a:noFill/>
              <a:round/>
              <a:headEnd/>
              <a:tailEnd/>
            </a:ln>
          </p:spPr>
          <p:txBody>
            <a:bodyPr/>
            <a:lstStyle/>
            <a:p>
              <a:endParaRPr lang="en-US" dirty="0"/>
            </a:p>
          </p:txBody>
        </p:sp>
        <p:sp>
          <p:nvSpPr>
            <p:cNvPr id="48503" name="Freeform 402"/>
            <p:cNvSpPr>
              <a:spLocks/>
            </p:cNvSpPr>
            <p:nvPr/>
          </p:nvSpPr>
          <p:spPr bwMode="auto">
            <a:xfrm>
              <a:off x="1121" y="2790"/>
              <a:ext cx="52" cy="17"/>
            </a:xfrm>
            <a:custGeom>
              <a:avLst/>
              <a:gdLst>
                <a:gd name="T0" fmla="*/ 9 w 52"/>
                <a:gd name="T1" fmla="*/ 14 h 17"/>
                <a:gd name="T2" fmla="*/ 12 w 52"/>
                <a:gd name="T3" fmla="*/ 12 h 17"/>
                <a:gd name="T4" fmla="*/ 15 w 52"/>
                <a:gd name="T5" fmla="*/ 9 h 17"/>
                <a:gd name="T6" fmla="*/ 20 w 52"/>
                <a:gd name="T7" fmla="*/ 9 h 17"/>
                <a:gd name="T8" fmla="*/ 25 w 52"/>
                <a:gd name="T9" fmla="*/ 9 h 17"/>
                <a:gd name="T10" fmla="*/ 30 w 52"/>
                <a:gd name="T11" fmla="*/ 10 h 17"/>
                <a:gd name="T12" fmla="*/ 36 w 52"/>
                <a:gd name="T13" fmla="*/ 12 h 17"/>
                <a:gd name="T14" fmla="*/ 41 w 52"/>
                <a:gd name="T15" fmla="*/ 13 h 17"/>
                <a:gd name="T16" fmla="*/ 47 w 52"/>
                <a:gd name="T17" fmla="*/ 16 h 17"/>
                <a:gd name="T18" fmla="*/ 51 w 52"/>
                <a:gd name="T19" fmla="*/ 8 h 17"/>
                <a:gd name="T20" fmla="*/ 46 w 52"/>
                <a:gd name="T21" fmla="*/ 5 h 17"/>
                <a:gd name="T22" fmla="*/ 39 w 52"/>
                <a:gd name="T23" fmla="*/ 2 h 17"/>
                <a:gd name="T24" fmla="*/ 32 w 52"/>
                <a:gd name="T25" fmla="*/ 1 h 17"/>
                <a:gd name="T26" fmla="*/ 26 w 52"/>
                <a:gd name="T27" fmla="*/ 0 h 17"/>
                <a:gd name="T28" fmla="*/ 20 w 52"/>
                <a:gd name="T29" fmla="*/ 0 h 17"/>
                <a:gd name="T30" fmla="*/ 13 w 52"/>
                <a:gd name="T31" fmla="*/ 0 h 17"/>
                <a:gd name="T32" fmla="*/ 6 w 52"/>
                <a:gd name="T33" fmla="*/ 4 h 17"/>
                <a:gd name="T34" fmla="*/ 0 w 52"/>
                <a:gd name="T35" fmla="*/ 9 h 17"/>
                <a:gd name="T36" fmla="*/ 9 w 52"/>
                <a:gd name="T37" fmla="*/ 14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2"/>
                <a:gd name="T58" fmla="*/ 0 h 17"/>
                <a:gd name="T59" fmla="*/ 52 w 52"/>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2" h="17">
                  <a:moveTo>
                    <a:pt x="9" y="14"/>
                  </a:moveTo>
                  <a:lnTo>
                    <a:pt x="12" y="12"/>
                  </a:lnTo>
                  <a:lnTo>
                    <a:pt x="15" y="9"/>
                  </a:lnTo>
                  <a:lnTo>
                    <a:pt x="20" y="9"/>
                  </a:lnTo>
                  <a:lnTo>
                    <a:pt x="25" y="9"/>
                  </a:lnTo>
                  <a:lnTo>
                    <a:pt x="30" y="10"/>
                  </a:lnTo>
                  <a:lnTo>
                    <a:pt x="36" y="12"/>
                  </a:lnTo>
                  <a:lnTo>
                    <a:pt x="41" y="13"/>
                  </a:lnTo>
                  <a:lnTo>
                    <a:pt x="47" y="16"/>
                  </a:lnTo>
                  <a:lnTo>
                    <a:pt x="51" y="8"/>
                  </a:lnTo>
                  <a:lnTo>
                    <a:pt x="46" y="5"/>
                  </a:lnTo>
                  <a:lnTo>
                    <a:pt x="39" y="2"/>
                  </a:lnTo>
                  <a:lnTo>
                    <a:pt x="32" y="1"/>
                  </a:lnTo>
                  <a:lnTo>
                    <a:pt x="26" y="0"/>
                  </a:lnTo>
                  <a:lnTo>
                    <a:pt x="20" y="0"/>
                  </a:lnTo>
                  <a:lnTo>
                    <a:pt x="13" y="0"/>
                  </a:lnTo>
                  <a:lnTo>
                    <a:pt x="6" y="4"/>
                  </a:lnTo>
                  <a:lnTo>
                    <a:pt x="0" y="9"/>
                  </a:lnTo>
                  <a:lnTo>
                    <a:pt x="9" y="14"/>
                  </a:lnTo>
                </a:path>
              </a:pathLst>
            </a:custGeom>
            <a:solidFill>
              <a:srgbClr val="B5B5B5"/>
            </a:solidFill>
            <a:ln w="12700" cap="rnd">
              <a:noFill/>
              <a:round/>
              <a:headEnd/>
              <a:tailEnd/>
            </a:ln>
          </p:spPr>
          <p:txBody>
            <a:bodyPr/>
            <a:lstStyle/>
            <a:p>
              <a:endParaRPr lang="en-US" dirty="0"/>
            </a:p>
          </p:txBody>
        </p:sp>
        <p:sp>
          <p:nvSpPr>
            <p:cNvPr id="48504" name="Freeform 403"/>
            <p:cNvSpPr>
              <a:spLocks/>
            </p:cNvSpPr>
            <p:nvPr/>
          </p:nvSpPr>
          <p:spPr bwMode="auto">
            <a:xfrm>
              <a:off x="1117" y="2800"/>
              <a:ext cx="17" cy="17"/>
            </a:xfrm>
            <a:custGeom>
              <a:avLst/>
              <a:gdLst>
                <a:gd name="T0" fmla="*/ 10 w 17"/>
                <a:gd name="T1" fmla="*/ 16 h 17"/>
                <a:gd name="T2" fmla="*/ 14 w 17"/>
                <a:gd name="T3" fmla="*/ 11 h 17"/>
                <a:gd name="T4" fmla="*/ 14 w 17"/>
                <a:gd name="T5" fmla="*/ 8 h 17"/>
                <a:gd name="T6" fmla="*/ 14 w 17"/>
                <a:gd name="T7" fmla="*/ 6 h 17"/>
                <a:gd name="T8" fmla="*/ 16 w 17"/>
                <a:gd name="T9" fmla="*/ 4 h 17"/>
                <a:gd name="T10" fmla="*/ 4 w 17"/>
                <a:gd name="T11" fmla="*/ 0 h 17"/>
                <a:gd name="T12" fmla="*/ 2 w 17"/>
                <a:gd name="T13" fmla="*/ 4 h 17"/>
                <a:gd name="T14" fmla="*/ 2 w 17"/>
                <a:gd name="T15" fmla="*/ 7 h 17"/>
                <a:gd name="T16" fmla="*/ 0 w 17"/>
                <a:gd name="T17" fmla="*/ 9 h 17"/>
                <a:gd name="T18" fmla="*/ 0 w 17"/>
                <a:gd name="T19" fmla="*/ 10 h 17"/>
                <a:gd name="T20" fmla="*/ 10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0" y="16"/>
                  </a:moveTo>
                  <a:lnTo>
                    <a:pt x="14" y="11"/>
                  </a:lnTo>
                  <a:lnTo>
                    <a:pt x="14" y="8"/>
                  </a:lnTo>
                  <a:lnTo>
                    <a:pt x="14" y="6"/>
                  </a:lnTo>
                  <a:lnTo>
                    <a:pt x="16" y="4"/>
                  </a:lnTo>
                  <a:lnTo>
                    <a:pt x="4" y="0"/>
                  </a:lnTo>
                  <a:lnTo>
                    <a:pt x="2" y="4"/>
                  </a:lnTo>
                  <a:lnTo>
                    <a:pt x="2" y="7"/>
                  </a:lnTo>
                  <a:lnTo>
                    <a:pt x="0" y="9"/>
                  </a:lnTo>
                  <a:lnTo>
                    <a:pt x="0" y="10"/>
                  </a:lnTo>
                  <a:lnTo>
                    <a:pt x="10" y="16"/>
                  </a:lnTo>
                </a:path>
              </a:pathLst>
            </a:custGeom>
            <a:solidFill>
              <a:srgbClr val="B5B5B5"/>
            </a:solidFill>
            <a:ln w="12700" cap="rnd">
              <a:noFill/>
              <a:round/>
              <a:headEnd/>
              <a:tailEnd/>
            </a:ln>
          </p:spPr>
          <p:txBody>
            <a:bodyPr/>
            <a:lstStyle/>
            <a:p>
              <a:endParaRPr lang="en-US" dirty="0"/>
            </a:p>
          </p:txBody>
        </p:sp>
        <p:sp>
          <p:nvSpPr>
            <p:cNvPr id="48505" name="Freeform 404"/>
            <p:cNvSpPr>
              <a:spLocks/>
            </p:cNvSpPr>
            <p:nvPr/>
          </p:nvSpPr>
          <p:spPr bwMode="auto">
            <a:xfrm>
              <a:off x="1088" y="2814"/>
              <a:ext cx="32" cy="36"/>
            </a:xfrm>
            <a:custGeom>
              <a:avLst/>
              <a:gdLst>
                <a:gd name="T0" fmla="*/ 5 w 32"/>
                <a:gd name="T1" fmla="*/ 35 h 36"/>
                <a:gd name="T2" fmla="*/ 10 w 32"/>
                <a:gd name="T3" fmla="*/ 32 h 36"/>
                <a:gd name="T4" fmla="*/ 13 w 32"/>
                <a:gd name="T5" fmla="*/ 28 h 36"/>
                <a:gd name="T6" fmla="*/ 17 w 32"/>
                <a:gd name="T7" fmla="*/ 24 h 36"/>
                <a:gd name="T8" fmla="*/ 20 w 32"/>
                <a:gd name="T9" fmla="*/ 20 h 36"/>
                <a:gd name="T10" fmla="*/ 23 w 32"/>
                <a:gd name="T11" fmla="*/ 17 h 36"/>
                <a:gd name="T12" fmla="*/ 26 w 32"/>
                <a:gd name="T13" fmla="*/ 13 h 36"/>
                <a:gd name="T14" fmla="*/ 28 w 32"/>
                <a:gd name="T15" fmla="*/ 9 h 36"/>
                <a:gd name="T16" fmla="*/ 31 w 32"/>
                <a:gd name="T17" fmla="*/ 6 h 36"/>
                <a:gd name="T18" fmla="*/ 24 w 32"/>
                <a:gd name="T19" fmla="*/ 0 h 36"/>
                <a:gd name="T20" fmla="*/ 20 w 32"/>
                <a:gd name="T21" fmla="*/ 4 h 36"/>
                <a:gd name="T22" fmla="*/ 18 w 32"/>
                <a:gd name="T23" fmla="*/ 8 h 36"/>
                <a:gd name="T24" fmla="*/ 14 w 32"/>
                <a:gd name="T25" fmla="*/ 12 h 36"/>
                <a:gd name="T26" fmla="*/ 12 w 32"/>
                <a:gd name="T27" fmla="*/ 15 h 36"/>
                <a:gd name="T28" fmla="*/ 10 w 32"/>
                <a:gd name="T29" fmla="*/ 19 h 36"/>
                <a:gd name="T30" fmla="*/ 7 w 32"/>
                <a:gd name="T31" fmla="*/ 22 h 36"/>
                <a:gd name="T32" fmla="*/ 3 w 32"/>
                <a:gd name="T33" fmla="*/ 25 h 36"/>
                <a:gd name="T34" fmla="*/ 0 w 32"/>
                <a:gd name="T35" fmla="*/ 27 h 36"/>
                <a:gd name="T36" fmla="*/ 5 w 32"/>
                <a:gd name="T37" fmla="*/ 35 h 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36"/>
                <a:gd name="T59" fmla="*/ 32 w 32"/>
                <a:gd name="T60" fmla="*/ 36 h 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36">
                  <a:moveTo>
                    <a:pt x="5" y="35"/>
                  </a:moveTo>
                  <a:lnTo>
                    <a:pt x="10" y="32"/>
                  </a:lnTo>
                  <a:lnTo>
                    <a:pt x="13" y="28"/>
                  </a:lnTo>
                  <a:lnTo>
                    <a:pt x="17" y="24"/>
                  </a:lnTo>
                  <a:lnTo>
                    <a:pt x="20" y="20"/>
                  </a:lnTo>
                  <a:lnTo>
                    <a:pt x="23" y="17"/>
                  </a:lnTo>
                  <a:lnTo>
                    <a:pt x="26" y="13"/>
                  </a:lnTo>
                  <a:lnTo>
                    <a:pt x="28" y="9"/>
                  </a:lnTo>
                  <a:lnTo>
                    <a:pt x="31" y="6"/>
                  </a:lnTo>
                  <a:lnTo>
                    <a:pt x="24" y="0"/>
                  </a:lnTo>
                  <a:lnTo>
                    <a:pt x="20" y="4"/>
                  </a:lnTo>
                  <a:lnTo>
                    <a:pt x="18" y="8"/>
                  </a:lnTo>
                  <a:lnTo>
                    <a:pt x="14" y="12"/>
                  </a:lnTo>
                  <a:lnTo>
                    <a:pt x="12" y="15"/>
                  </a:lnTo>
                  <a:lnTo>
                    <a:pt x="10" y="19"/>
                  </a:lnTo>
                  <a:lnTo>
                    <a:pt x="7" y="22"/>
                  </a:lnTo>
                  <a:lnTo>
                    <a:pt x="3" y="25"/>
                  </a:lnTo>
                  <a:lnTo>
                    <a:pt x="0" y="27"/>
                  </a:lnTo>
                  <a:lnTo>
                    <a:pt x="5" y="35"/>
                  </a:lnTo>
                </a:path>
              </a:pathLst>
            </a:custGeom>
            <a:solidFill>
              <a:srgbClr val="B5B5B5"/>
            </a:solidFill>
            <a:ln w="12700" cap="rnd">
              <a:noFill/>
              <a:round/>
              <a:headEnd/>
              <a:tailEnd/>
            </a:ln>
          </p:spPr>
          <p:txBody>
            <a:bodyPr/>
            <a:lstStyle/>
            <a:p>
              <a:endParaRPr lang="en-US" dirty="0"/>
            </a:p>
          </p:txBody>
        </p:sp>
        <p:sp>
          <p:nvSpPr>
            <p:cNvPr id="48506" name="Freeform 405"/>
            <p:cNvSpPr>
              <a:spLocks/>
            </p:cNvSpPr>
            <p:nvPr/>
          </p:nvSpPr>
          <p:spPr bwMode="auto">
            <a:xfrm>
              <a:off x="1007" y="2846"/>
              <a:ext cx="82" cy="17"/>
            </a:xfrm>
            <a:custGeom>
              <a:avLst/>
              <a:gdLst>
                <a:gd name="T0" fmla="*/ 2 w 82"/>
                <a:gd name="T1" fmla="*/ 11 h 17"/>
                <a:gd name="T2" fmla="*/ 10 w 82"/>
                <a:gd name="T3" fmla="*/ 10 h 17"/>
                <a:gd name="T4" fmla="*/ 20 w 82"/>
                <a:gd name="T5" fmla="*/ 11 h 17"/>
                <a:gd name="T6" fmla="*/ 30 w 82"/>
                <a:gd name="T7" fmla="*/ 13 h 17"/>
                <a:gd name="T8" fmla="*/ 39 w 82"/>
                <a:gd name="T9" fmla="*/ 16 h 17"/>
                <a:gd name="T10" fmla="*/ 49 w 82"/>
                <a:gd name="T11" fmla="*/ 16 h 17"/>
                <a:gd name="T12" fmla="*/ 60 w 82"/>
                <a:gd name="T13" fmla="*/ 16 h 17"/>
                <a:gd name="T14" fmla="*/ 70 w 82"/>
                <a:gd name="T15" fmla="*/ 14 h 17"/>
                <a:gd name="T16" fmla="*/ 81 w 82"/>
                <a:gd name="T17" fmla="*/ 8 h 17"/>
                <a:gd name="T18" fmla="*/ 75 w 82"/>
                <a:gd name="T19" fmla="*/ 0 h 17"/>
                <a:gd name="T20" fmla="*/ 67 w 82"/>
                <a:gd name="T21" fmla="*/ 4 h 17"/>
                <a:gd name="T22" fmla="*/ 58 w 82"/>
                <a:gd name="T23" fmla="*/ 7 h 17"/>
                <a:gd name="T24" fmla="*/ 49 w 82"/>
                <a:gd name="T25" fmla="*/ 7 h 17"/>
                <a:gd name="T26" fmla="*/ 41 w 82"/>
                <a:gd name="T27" fmla="*/ 5 h 17"/>
                <a:gd name="T28" fmla="*/ 31 w 82"/>
                <a:gd name="T29" fmla="*/ 4 h 17"/>
                <a:gd name="T30" fmla="*/ 21 w 82"/>
                <a:gd name="T31" fmla="*/ 1 h 17"/>
                <a:gd name="T32" fmla="*/ 10 w 82"/>
                <a:gd name="T33" fmla="*/ 1 h 17"/>
                <a:gd name="T34" fmla="*/ 0 w 82"/>
                <a:gd name="T35" fmla="*/ 1 h 17"/>
                <a:gd name="T36" fmla="*/ 2 w 82"/>
                <a:gd name="T37" fmla="*/ 11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
                <a:gd name="T58" fmla="*/ 0 h 17"/>
                <a:gd name="T59" fmla="*/ 82 w 82"/>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 h="17">
                  <a:moveTo>
                    <a:pt x="2" y="11"/>
                  </a:moveTo>
                  <a:lnTo>
                    <a:pt x="10" y="10"/>
                  </a:lnTo>
                  <a:lnTo>
                    <a:pt x="20" y="11"/>
                  </a:lnTo>
                  <a:lnTo>
                    <a:pt x="30" y="13"/>
                  </a:lnTo>
                  <a:lnTo>
                    <a:pt x="39" y="16"/>
                  </a:lnTo>
                  <a:lnTo>
                    <a:pt x="49" y="16"/>
                  </a:lnTo>
                  <a:lnTo>
                    <a:pt x="60" y="16"/>
                  </a:lnTo>
                  <a:lnTo>
                    <a:pt x="70" y="14"/>
                  </a:lnTo>
                  <a:lnTo>
                    <a:pt x="81" y="8"/>
                  </a:lnTo>
                  <a:lnTo>
                    <a:pt x="75" y="0"/>
                  </a:lnTo>
                  <a:lnTo>
                    <a:pt x="67" y="4"/>
                  </a:lnTo>
                  <a:lnTo>
                    <a:pt x="58" y="7"/>
                  </a:lnTo>
                  <a:lnTo>
                    <a:pt x="49" y="7"/>
                  </a:lnTo>
                  <a:lnTo>
                    <a:pt x="41" y="5"/>
                  </a:lnTo>
                  <a:lnTo>
                    <a:pt x="31" y="4"/>
                  </a:lnTo>
                  <a:lnTo>
                    <a:pt x="21" y="1"/>
                  </a:lnTo>
                  <a:lnTo>
                    <a:pt x="10" y="1"/>
                  </a:lnTo>
                  <a:lnTo>
                    <a:pt x="0" y="1"/>
                  </a:lnTo>
                  <a:lnTo>
                    <a:pt x="2" y="11"/>
                  </a:lnTo>
                </a:path>
              </a:pathLst>
            </a:custGeom>
            <a:solidFill>
              <a:srgbClr val="B5B5B5"/>
            </a:solidFill>
            <a:ln w="12700" cap="rnd">
              <a:noFill/>
              <a:round/>
              <a:headEnd/>
              <a:tailEnd/>
            </a:ln>
          </p:spPr>
          <p:txBody>
            <a:bodyPr/>
            <a:lstStyle/>
            <a:p>
              <a:endParaRPr lang="en-US" dirty="0"/>
            </a:p>
          </p:txBody>
        </p:sp>
        <p:sp>
          <p:nvSpPr>
            <p:cNvPr id="48507" name="Freeform 406"/>
            <p:cNvSpPr>
              <a:spLocks/>
            </p:cNvSpPr>
            <p:nvPr/>
          </p:nvSpPr>
          <p:spPr bwMode="auto">
            <a:xfrm>
              <a:off x="957" y="2848"/>
              <a:ext cx="47" cy="24"/>
            </a:xfrm>
            <a:custGeom>
              <a:avLst/>
              <a:gdLst>
                <a:gd name="T0" fmla="*/ 1 w 47"/>
                <a:gd name="T1" fmla="*/ 23 h 24"/>
                <a:gd name="T2" fmla="*/ 8 w 47"/>
                <a:gd name="T3" fmla="*/ 22 h 24"/>
                <a:gd name="T4" fmla="*/ 15 w 47"/>
                <a:gd name="T5" fmla="*/ 20 h 24"/>
                <a:gd name="T6" fmla="*/ 20 w 47"/>
                <a:gd name="T7" fmla="*/ 17 h 24"/>
                <a:gd name="T8" fmla="*/ 26 w 47"/>
                <a:gd name="T9" fmla="*/ 15 h 24"/>
                <a:gd name="T10" fmla="*/ 31 w 47"/>
                <a:gd name="T11" fmla="*/ 13 h 24"/>
                <a:gd name="T12" fmla="*/ 37 w 47"/>
                <a:gd name="T13" fmla="*/ 10 h 24"/>
                <a:gd name="T14" fmla="*/ 41 w 47"/>
                <a:gd name="T15" fmla="*/ 10 h 24"/>
                <a:gd name="T16" fmla="*/ 46 w 47"/>
                <a:gd name="T17" fmla="*/ 8 h 24"/>
                <a:gd name="T18" fmla="*/ 44 w 47"/>
                <a:gd name="T19" fmla="*/ 0 h 24"/>
                <a:gd name="T20" fmla="*/ 39 w 47"/>
                <a:gd name="T21" fmla="*/ 1 h 24"/>
                <a:gd name="T22" fmla="*/ 33 w 47"/>
                <a:gd name="T23" fmla="*/ 3 h 24"/>
                <a:gd name="T24" fmla="*/ 27 w 47"/>
                <a:gd name="T25" fmla="*/ 6 h 24"/>
                <a:gd name="T26" fmla="*/ 22 w 47"/>
                <a:gd name="T27" fmla="*/ 8 h 24"/>
                <a:gd name="T28" fmla="*/ 16 w 47"/>
                <a:gd name="T29" fmla="*/ 10 h 24"/>
                <a:gd name="T30" fmla="*/ 11 w 47"/>
                <a:gd name="T31" fmla="*/ 13 h 24"/>
                <a:gd name="T32" fmla="*/ 5 w 47"/>
                <a:gd name="T33" fmla="*/ 14 h 24"/>
                <a:gd name="T34" fmla="*/ 0 w 47"/>
                <a:gd name="T35" fmla="*/ 15 h 24"/>
                <a:gd name="T36" fmla="*/ 1 w 47"/>
                <a:gd name="T37" fmla="*/ 23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
                <a:gd name="T58" fmla="*/ 0 h 24"/>
                <a:gd name="T59" fmla="*/ 47 w 47"/>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 h="24">
                  <a:moveTo>
                    <a:pt x="1" y="23"/>
                  </a:moveTo>
                  <a:lnTo>
                    <a:pt x="8" y="22"/>
                  </a:lnTo>
                  <a:lnTo>
                    <a:pt x="15" y="20"/>
                  </a:lnTo>
                  <a:lnTo>
                    <a:pt x="20" y="17"/>
                  </a:lnTo>
                  <a:lnTo>
                    <a:pt x="26" y="15"/>
                  </a:lnTo>
                  <a:lnTo>
                    <a:pt x="31" y="13"/>
                  </a:lnTo>
                  <a:lnTo>
                    <a:pt x="37" y="10"/>
                  </a:lnTo>
                  <a:lnTo>
                    <a:pt x="41" y="10"/>
                  </a:lnTo>
                  <a:lnTo>
                    <a:pt x="46" y="8"/>
                  </a:lnTo>
                  <a:lnTo>
                    <a:pt x="44" y="0"/>
                  </a:lnTo>
                  <a:lnTo>
                    <a:pt x="39" y="1"/>
                  </a:lnTo>
                  <a:lnTo>
                    <a:pt x="33" y="3"/>
                  </a:lnTo>
                  <a:lnTo>
                    <a:pt x="27" y="6"/>
                  </a:lnTo>
                  <a:lnTo>
                    <a:pt x="22" y="8"/>
                  </a:lnTo>
                  <a:lnTo>
                    <a:pt x="16" y="10"/>
                  </a:lnTo>
                  <a:lnTo>
                    <a:pt x="11" y="13"/>
                  </a:lnTo>
                  <a:lnTo>
                    <a:pt x="5" y="14"/>
                  </a:lnTo>
                  <a:lnTo>
                    <a:pt x="0" y="15"/>
                  </a:lnTo>
                  <a:lnTo>
                    <a:pt x="1" y="23"/>
                  </a:lnTo>
                </a:path>
              </a:pathLst>
            </a:custGeom>
            <a:solidFill>
              <a:srgbClr val="B5B5B5"/>
            </a:solidFill>
            <a:ln w="12700" cap="rnd">
              <a:noFill/>
              <a:round/>
              <a:headEnd/>
              <a:tailEnd/>
            </a:ln>
          </p:spPr>
          <p:txBody>
            <a:bodyPr/>
            <a:lstStyle/>
            <a:p>
              <a:endParaRPr lang="en-US" dirty="0"/>
            </a:p>
          </p:txBody>
        </p:sp>
        <p:sp>
          <p:nvSpPr>
            <p:cNvPr id="48508" name="Freeform 407"/>
            <p:cNvSpPr>
              <a:spLocks/>
            </p:cNvSpPr>
            <p:nvPr/>
          </p:nvSpPr>
          <p:spPr bwMode="auto">
            <a:xfrm>
              <a:off x="937" y="2867"/>
              <a:ext cx="17" cy="17"/>
            </a:xfrm>
            <a:custGeom>
              <a:avLst/>
              <a:gdLst>
                <a:gd name="T0" fmla="*/ 3 w 17"/>
                <a:gd name="T1" fmla="*/ 7 h 17"/>
                <a:gd name="T2" fmla="*/ 8 w 17"/>
                <a:gd name="T3" fmla="*/ 13 h 17"/>
                <a:gd name="T4" fmla="*/ 9 w 17"/>
                <a:gd name="T5" fmla="*/ 11 h 17"/>
                <a:gd name="T6" fmla="*/ 10 w 17"/>
                <a:gd name="T7" fmla="*/ 9 h 17"/>
                <a:gd name="T8" fmla="*/ 13 w 17"/>
                <a:gd name="T9" fmla="*/ 9 h 17"/>
                <a:gd name="T10" fmla="*/ 16 w 17"/>
                <a:gd name="T11" fmla="*/ 8 h 17"/>
                <a:gd name="T12" fmla="*/ 14 w 17"/>
                <a:gd name="T13" fmla="*/ 0 h 17"/>
                <a:gd name="T14" fmla="*/ 11 w 17"/>
                <a:gd name="T15" fmla="*/ 1 h 17"/>
                <a:gd name="T16" fmla="*/ 6 w 17"/>
                <a:gd name="T17" fmla="*/ 2 h 17"/>
                <a:gd name="T18" fmla="*/ 3 w 17"/>
                <a:gd name="T19" fmla="*/ 4 h 17"/>
                <a:gd name="T20" fmla="*/ 0 w 17"/>
                <a:gd name="T21" fmla="*/ 11 h 17"/>
                <a:gd name="T22" fmla="*/ 4 w 17"/>
                <a:gd name="T23" fmla="*/ 16 h 17"/>
                <a:gd name="T24" fmla="*/ 3 w 17"/>
                <a:gd name="T25" fmla="*/ 7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3" y="7"/>
                  </a:moveTo>
                  <a:lnTo>
                    <a:pt x="8" y="13"/>
                  </a:lnTo>
                  <a:lnTo>
                    <a:pt x="9" y="11"/>
                  </a:lnTo>
                  <a:lnTo>
                    <a:pt x="10" y="9"/>
                  </a:lnTo>
                  <a:lnTo>
                    <a:pt x="13" y="9"/>
                  </a:lnTo>
                  <a:lnTo>
                    <a:pt x="16" y="8"/>
                  </a:lnTo>
                  <a:lnTo>
                    <a:pt x="14" y="0"/>
                  </a:lnTo>
                  <a:lnTo>
                    <a:pt x="11" y="1"/>
                  </a:lnTo>
                  <a:lnTo>
                    <a:pt x="6" y="2"/>
                  </a:lnTo>
                  <a:lnTo>
                    <a:pt x="3" y="4"/>
                  </a:lnTo>
                  <a:lnTo>
                    <a:pt x="0" y="11"/>
                  </a:lnTo>
                  <a:lnTo>
                    <a:pt x="4" y="16"/>
                  </a:lnTo>
                  <a:lnTo>
                    <a:pt x="3" y="7"/>
                  </a:lnTo>
                </a:path>
              </a:pathLst>
            </a:custGeom>
            <a:solidFill>
              <a:srgbClr val="B5B5B5"/>
            </a:solidFill>
            <a:ln w="12700" cap="rnd">
              <a:noFill/>
              <a:round/>
              <a:headEnd/>
              <a:tailEnd/>
            </a:ln>
          </p:spPr>
          <p:txBody>
            <a:bodyPr/>
            <a:lstStyle/>
            <a:p>
              <a:endParaRPr lang="en-US" dirty="0"/>
            </a:p>
          </p:txBody>
        </p:sp>
        <p:sp>
          <p:nvSpPr>
            <p:cNvPr id="48509" name="Freeform 408"/>
            <p:cNvSpPr>
              <a:spLocks/>
            </p:cNvSpPr>
            <p:nvPr/>
          </p:nvSpPr>
          <p:spPr bwMode="auto">
            <a:xfrm>
              <a:off x="941" y="2876"/>
              <a:ext cx="23" cy="25"/>
            </a:xfrm>
            <a:custGeom>
              <a:avLst/>
              <a:gdLst>
                <a:gd name="T0" fmla="*/ 22 w 23"/>
                <a:gd name="T1" fmla="*/ 19 h 25"/>
                <a:gd name="T2" fmla="*/ 21 w 23"/>
                <a:gd name="T3" fmla="*/ 19 h 25"/>
                <a:gd name="T4" fmla="*/ 20 w 23"/>
                <a:gd name="T5" fmla="*/ 16 h 25"/>
                <a:gd name="T6" fmla="*/ 18 w 23"/>
                <a:gd name="T7" fmla="*/ 14 h 25"/>
                <a:gd name="T8" fmla="*/ 17 w 23"/>
                <a:gd name="T9" fmla="*/ 10 h 25"/>
                <a:gd name="T10" fmla="*/ 16 w 23"/>
                <a:gd name="T11" fmla="*/ 8 h 25"/>
                <a:gd name="T12" fmla="*/ 13 w 23"/>
                <a:gd name="T13" fmla="*/ 4 h 25"/>
                <a:gd name="T14" fmla="*/ 10 w 23"/>
                <a:gd name="T15" fmla="*/ 2 h 25"/>
                <a:gd name="T16" fmla="*/ 6 w 23"/>
                <a:gd name="T17" fmla="*/ 0 h 25"/>
                <a:gd name="T18" fmla="*/ 0 w 23"/>
                <a:gd name="T19" fmla="*/ 0 h 25"/>
                <a:gd name="T20" fmla="*/ 2 w 23"/>
                <a:gd name="T21" fmla="*/ 8 h 25"/>
                <a:gd name="T22" fmla="*/ 4 w 23"/>
                <a:gd name="T23" fmla="*/ 8 h 25"/>
                <a:gd name="T24" fmla="*/ 6 w 23"/>
                <a:gd name="T25" fmla="*/ 9 h 25"/>
                <a:gd name="T26" fmla="*/ 7 w 23"/>
                <a:gd name="T27" fmla="*/ 10 h 25"/>
                <a:gd name="T28" fmla="*/ 8 w 23"/>
                <a:gd name="T29" fmla="*/ 11 h 25"/>
                <a:gd name="T30" fmla="*/ 9 w 23"/>
                <a:gd name="T31" fmla="*/ 14 h 25"/>
                <a:gd name="T32" fmla="*/ 10 w 23"/>
                <a:gd name="T33" fmla="*/ 17 h 25"/>
                <a:gd name="T34" fmla="*/ 13 w 23"/>
                <a:gd name="T35" fmla="*/ 21 h 25"/>
                <a:gd name="T36" fmla="*/ 15 w 23"/>
                <a:gd name="T37" fmla="*/ 24 h 25"/>
                <a:gd name="T38" fmla="*/ 14 w 23"/>
                <a:gd name="T39" fmla="*/ 24 h 25"/>
                <a:gd name="T40" fmla="*/ 22 w 23"/>
                <a:gd name="T41" fmla="*/ 19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25"/>
                <a:gd name="T65" fmla="*/ 23 w 23"/>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25">
                  <a:moveTo>
                    <a:pt x="22" y="19"/>
                  </a:moveTo>
                  <a:lnTo>
                    <a:pt x="21" y="19"/>
                  </a:lnTo>
                  <a:lnTo>
                    <a:pt x="20" y="16"/>
                  </a:lnTo>
                  <a:lnTo>
                    <a:pt x="18" y="14"/>
                  </a:lnTo>
                  <a:lnTo>
                    <a:pt x="17" y="10"/>
                  </a:lnTo>
                  <a:lnTo>
                    <a:pt x="16" y="8"/>
                  </a:lnTo>
                  <a:lnTo>
                    <a:pt x="13" y="4"/>
                  </a:lnTo>
                  <a:lnTo>
                    <a:pt x="10" y="2"/>
                  </a:lnTo>
                  <a:lnTo>
                    <a:pt x="6" y="0"/>
                  </a:lnTo>
                  <a:lnTo>
                    <a:pt x="0" y="0"/>
                  </a:lnTo>
                  <a:lnTo>
                    <a:pt x="2" y="8"/>
                  </a:lnTo>
                  <a:lnTo>
                    <a:pt x="4" y="8"/>
                  </a:lnTo>
                  <a:lnTo>
                    <a:pt x="6" y="9"/>
                  </a:lnTo>
                  <a:lnTo>
                    <a:pt x="7" y="10"/>
                  </a:lnTo>
                  <a:lnTo>
                    <a:pt x="8" y="11"/>
                  </a:lnTo>
                  <a:lnTo>
                    <a:pt x="9" y="14"/>
                  </a:lnTo>
                  <a:lnTo>
                    <a:pt x="10" y="17"/>
                  </a:lnTo>
                  <a:lnTo>
                    <a:pt x="13" y="21"/>
                  </a:lnTo>
                  <a:lnTo>
                    <a:pt x="15" y="24"/>
                  </a:lnTo>
                  <a:lnTo>
                    <a:pt x="14" y="24"/>
                  </a:lnTo>
                  <a:lnTo>
                    <a:pt x="22" y="19"/>
                  </a:lnTo>
                </a:path>
              </a:pathLst>
            </a:custGeom>
            <a:solidFill>
              <a:srgbClr val="B5B5B5"/>
            </a:solidFill>
            <a:ln w="12700" cap="rnd">
              <a:noFill/>
              <a:round/>
              <a:headEnd/>
              <a:tailEnd/>
            </a:ln>
          </p:spPr>
          <p:txBody>
            <a:bodyPr/>
            <a:lstStyle/>
            <a:p>
              <a:endParaRPr lang="en-US" dirty="0"/>
            </a:p>
          </p:txBody>
        </p:sp>
        <p:sp>
          <p:nvSpPr>
            <p:cNvPr id="48510" name="Freeform 409"/>
            <p:cNvSpPr>
              <a:spLocks/>
            </p:cNvSpPr>
            <p:nvPr/>
          </p:nvSpPr>
          <p:spPr bwMode="auto">
            <a:xfrm>
              <a:off x="959" y="2889"/>
              <a:ext cx="75" cy="17"/>
            </a:xfrm>
            <a:custGeom>
              <a:avLst/>
              <a:gdLst>
                <a:gd name="T0" fmla="*/ 74 w 75"/>
                <a:gd name="T1" fmla="*/ 1 h 17"/>
                <a:gd name="T2" fmla="*/ 66 w 75"/>
                <a:gd name="T3" fmla="*/ 0 h 17"/>
                <a:gd name="T4" fmla="*/ 56 w 75"/>
                <a:gd name="T5" fmla="*/ 0 h 17"/>
                <a:gd name="T6" fmla="*/ 43 w 75"/>
                <a:gd name="T7" fmla="*/ 1 h 17"/>
                <a:gd name="T8" fmla="*/ 33 w 75"/>
                <a:gd name="T9" fmla="*/ 3 h 17"/>
                <a:gd name="T10" fmla="*/ 22 w 75"/>
                <a:gd name="T11" fmla="*/ 4 h 17"/>
                <a:gd name="T12" fmla="*/ 14 w 75"/>
                <a:gd name="T13" fmla="*/ 6 h 17"/>
                <a:gd name="T14" fmla="*/ 6 w 75"/>
                <a:gd name="T15" fmla="*/ 6 h 17"/>
                <a:gd name="T16" fmla="*/ 9 w 75"/>
                <a:gd name="T17" fmla="*/ 9 h 17"/>
                <a:gd name="T18" fmla="*/ 0 w 75"/>
                <a:gd name="T19" fmla="*/ 14 h 17"/>
                <a:gd name="T20" fmla="*/ 8 w 75"/>
                <a:gd name="T21" fmla="*/ 16 h 17"/>
                <a:gd name="T22" fmla="*/ 15 w 75"/>
                <a:gd name="T23" fmla="*/ 14 h 17"/>
                <a:gd name="T24" fmla="*/ 24 w 75"/>
                <a:gd name="T25" fmla="*/ 14 h 17"/>
                <a:gd name="T26" fmla="*/ 34 w 75"/>
                <a:gd name="T27" fmla="*/ 12 h 17"/>
                <a:gd name="T28" fmla="*/ 45 w 75"/>
                <a:gd name="T29" fmla="*/ 9 h 17"/>
                <a:gd name="T30" fmla="*/ 56 w 75"/>
                <a:gd name="T31" fmla="*/ 9 h 17"/>
                <a:gd name="T32" fmla="*/ 66 w 75"/>
                <a:gd name="T33" fmla="*/ 9 h 17"/>
                <a:gd name="T34" fmla="*/ 71 w 75"/>
                <a:gd name="T35" fmla="*/ 9 h 17"/>
                <a:gd name="T36" fmla="*/ 74 w 75"/>
                <a:gd name="T37" fmla="*/ 1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5"/>
                <a:gd name="T58" fmla="*/ 0 h 17"/>
                <a:gd name="T59" fmla="*/ 75 w 75"/>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5" h="17">
                  <a:moveTo>
                    <a:pt x="74" y="1"/>
                  </a:moveTo>
                  <a:lnTo>
                    <a:pt x="66" y="0"/>
                  </a:lnTo>
                  <a:lnTo>
                    <a:pt x="56" y="0"/>
                  </a:lnTo>
                  <a:lnTo>
                    <a:pt x="43" y="1"/>
                  </a:lnTo>
                  <a:lnTo>
                    <a:pt x="33" y="3"/>
                  </a:lnTo>
                  <a:lnTo>
                    <a:pt x="22" y="4"/>
                  </a:lnTo>
                  <a:lnTo>
                    <a:pt x="14" y="6"/>
                  </a:lnTo>
                  <a:lnTo>
                    <a:pt x="6" y="6"/>
                  </a:lnTo>
                  <a:lnTo>
                    <a:pt x="9" y="9"/>
                  </a:lnTo>
                  <a:lnTo>
                    <a:pt x="0" y="14"/>
                  </a:lnTo>
                  <a:lnTo>
                    <a:pt x="8" y="16"/>
                  </a:lnTo>
                  <a:lnTo>
                    <a:pt x="15" y="14"/>
                  </a:lnTo>
                  <a:lnTo>
                    <a:pt x="24" y="14"/>
                  </a:lnTo>
                  <a:lnTo>
                    <a:pt x="34" y="12"/>
                  </a:lnTo>
                  <a:lnTo>
                    <a:pt x="45" y="9"/>
                  </a:lnTo>
                  <a:lnTo>
                    <a:pt x="56" y="9"/>
                  </a:lnTo>
                  <a:lnTo>
                    <a:pt x="66" y="9"/>
                  </a:lnTo>
                  <a:lnTo>
                    <a:pt x="71" y="9"/>
                  </a:lnTo>
                  <a:lnTo>
                    <a:pt x="74" y="1"/>
                  </a:lnTo>
                </a:path>
              </a:pathLst>
            </a:custGeom>
            <a:solidFill>
              <a:srgbClr val="B5B5B5"/>
            </a:solidFill>
            <a:ln w="12700" cap="rnd">
              <a:noFill/>
              <a:round/>
              <a:headEnd/>
              <a:tailEnd/>
            </a:ln>
          </p:spPr>
          <p:txBody>
            <a:bodyPr/>
            <a:lstStyle/>
            <a:p>
              <a:endParaRPr lang="en-US" dirty="0"/>
            </a:p>
          </p:txBody>
        </p:sp>
        <p:sp>
          <p:nvSpPr>
            <p:cNvPr id="48511" name="Freeform 410"/>
            <p:cNvSpPr>
              <a:spLocks/>
            </p:cNvSpPr>
            <p:nvPr/>
          </p:nvSpPr>
          <p:spPr bwMode="auto">
            <a:xfrm>
              <a:off x="1036" y="2875"/>
              <a:ext cx="75" cy="23"/>
            </a:xfrm>
            <a:custGeom>
              <a:avLst/>
              <a:gdLst>
                <a:gd name="T0" fmla="*/ 70 w 75"/>
                <a:gd name="T1" fmla="*/ 0 h 23"/>
                <a:gd name="T2" fmla="*/ 62 w 75"/>
                <a:gd name="T3" fmla="*/ 3 h 23"/>
                <a:gd name="T4" fmla="*/ 53 w 75"/>
                <a:gd name="T5" fmla="*/ 6 h 23"/>
                <a:gd name="T6" fmla="*/ 44 w 75"/>
                <a:gd name="T7" fmla="*/ 9 h 23"/>
                <a:gd name="T8" fmla="*/ 36 w 75"/>
                <a:gd name="T9" fmla="*/ 11 h 23"/>
                <a:gd name="T10" fmla="*/ 29 w 75"/>
                <a:gd name="T11" fmla="*/ 13 h 23"/>
                <a:gd name="T12" fmla="*/ 20 w 75"/>
                <a:gd name="T13" fmla="*/ 13 h 23"/>
                <a:gd name="T14" fmla="*/ 12 w 75"/>
                <a:gd name="T15" fmla="*/ 13 h 23"/>
                <a:gd name="T16" fmla="*/ 3 w 75"/>
                <a:gd name="T17" fmla="*/ 12 h 23"/>
                <a:gd name="T18" fmla="*/ 0 w 75"/>
                <a:gd name="T19" fmla="*/ 20 h 23"/>
                <a:gd name="T20" fmla="*/ 10 w 75"/>
                <a:gd name="T21" fmla="*/ 22 h 23"/>
                <a:gd name="T22" fmla="*/ 20 w 75"/>
                <a:gd name="T23" fmla="*/ 22 h 23"/>
                <a:gd name="T24" fmla="*/ 31 w 75"/>
                <a:gd name="T25" fmla="*/ 21 h 23"/>
                <a:gd name="T26" fmla="*/ 40 w 75"/>
                <a:gd name="T27" fmla="*/ 20 h 23"/>
                <a:gd name="T28" fmla="*/ 49 w 75"/>
                <a:gd name="T29" fmla="*/ 17 h 23"/>
                <a:gd name="T30" fmla="*/ 57 w 75"/>
                <a:gd name="T31" fmla="*/ 13 h 23"/>
                <a:gd name="T32" fmla="*/ 67 w 75"/>
                <a:gd name="T33" fmla="*/ 10 h 23"/>
                <a:gd name="T34" fmla="*/ 74 w 75"/>
                <a:gd name="T35" fmla="*/ 7 h 23"/>
                <a:gd name="T36" fmla="*/ 70 w 75"/>
                <a:gd name="T37" fmla="*/ 0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5"/>
                <a:gd name="T58" fmla="*/ 0 h 23"/>
                <a:gd name="T59" fmla="*/ 75 w 75"/>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5" h="23">
                  <a:moveTo>
                    <a:pt x="70" y="0"/>
                  </a:moveTo>
                  <a:lnTo>
                    <a:pt x="62" y="3"/>
                  </a:lnTo>
                  <a:lnTo>
                    <a:pt x="53" y="6"/>
                  </a:lnTo>
                  <a:lnTo>
                    <a:pt x="44" y="9"/>
                  </a:lnTo>
                  <a:lnTo>
                    <a:pt x="36" y="11"/>
                  </a:lnTo>
                  <a:lnTo>
                    <a:pt x="29" y="13"/>
                  </a:lnTo>
                  <a:lnTo>
                    <a:pt x="20" y="13"/>
                  </a:lnTo>
                  <a:lnTo>
                    <a:pt x="12" y="13"/>
                  </a:lnTo>
                  <a:lnTo>
                    <a:pt x="3" y="12"/>
                  </a:lnTo>
                  <a:lnTo>
                    <a:pt x="0" y="20"/>
                  </a:lnTo>
                  <a:lnTo>
                    <a:pt x="10" y="22"/>
                  </a:lnTo>
                  <a:lnTo>
                    <a:pt x="20" y="22"/>
                  </a:lnTo>
                  <a:lnTo>
                    <a:pt x="31" y="21"/>
                  </a:lnTo>
                  <a:lnTo>
                    <a:pt x="40" y="20"/>
                  </a:lnTo>
                  <a:lnTo>
                    <a:pt x="49" y="17"/>
                  </a:lnTo>
                  <a:lnTo>
                    <a:pt x="57" y="13"/>
                  </a:lnTo>
                  <a:lnTo>
                    <a:pt x="67" y="10"/>
                  </a:lnTo>
                  <a:lnTo>
                    <a:pt x="74" y="7"/>
                  </a:lnTo>
                  <a:lnTo>
                    <a:pt x="70" y="0"/>
                  </a:lnTo>
                </a:path>
              </a:pathLst>
            </a:custGeom>
            <a:solidFill>
              <a:srgbClr val="B5B5B5"/>
            </a:solidFill>
            <a:ln w="12700" cap="rnd">
              <a:noFill/>
              <a:round/>
              <a:headEnd/>
              <a:tailEnd/>
            </a:ln>
          </p:spPr>
          <p:txBody>
            <a:bodyPr/>
            <a:lstStyle/>
            <a:p>
              <a:endParaRPr lang="en-US" dirty="0"/>
            </a:p>
          </p:txBody>
        </p:sp>
        <p:sp>
          <p:nvSpPr>
            <p:cNvPr id="48512" name="Freeform 411"/>
            <p:cNvSpPr>
              <a:spLocks/>
            </p:cNvSpPr>
            <p:nvPr/>
          </p:nvSpPr>
          <p:spPr bwMode="auto">
            <a:xfrm>
              <a:off x="1112" y="2874"/>
              <a:ext cx="17" cy="17"/>
            </a:xfrm>
            <a:custGeom>
              <a:avLst/>
              <a:gdLst>
                <a:gd name="T0" fmla="*/ 16 w 17"/>
                <a:gd name="T1" fmla="*/ 6 h 17"/>
                <a:gd name="T2" fmla="*/ 12 w 17"/>
                <a:gd name="T3" fmla="*/ 0 h 17"/>
                <a:gd name="T4" fmla="*/ 7 w 17"/>
                <a:gd name="T5" fmla="*/ 0 h 17"/>
                <a:gd name="T6" fmla="*/ 3 w 17"/>
                <a:gd name="T7" fmla="*/ 0 h 17"/>
                <a:gd name="T8" fmla="*/ 0 w 17"/>
                <a:gd name="T9" fmla="*/ 0 h 17"/>
                <a:gd name="T10" fmla="*/ 3 w 17"/>
                <a:gd name="T11" fmla="*/ 16 h 17"/>
                <a:gd name="T12" fmla="*/ 4 w 17"/>
                <a:gd name="T13" fmla="*/ 16 h 17"/>
                <a:gd name="T14" fmla="*/ 6 w 17"/>
                <a:gd name="T15" fmla="*/ 16 h 17"/>
                <a:gd name="T16" fmla="*/ 7 w 17"/>
                <a:gd name="T17" fmla="*/ 16 h 17"/>
                <a:gd name="T18" fmla="*/ 16 w 17"/>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6"/>
                  </a:moveTo>
                  <a:lnTo>
                    <a:pt x="12" y="0"/>
                  </a:lnTo>
                  <a:lnTo>
                    <a:pt x="7" y="0"/>
                  </a:lnTo>
                  <a:lnTo>
                    <a:pt x="3" y="0"/>
                  </a:lnTo>
                  <a:lnTo>
                    <a:pt x="0" y="0"/>
                  </a:lnTo>
                  <a:lnTo>
                    <a:pt x="3" y="16"/>
                  </a:lnTo>
                  <a:lnTo>
                    <a:pt x="4" y="16"/>
                  </a:lnTo>
                  <a:lnTo>
                    <a:pt x="6" y="16"/>
                  </a:lnTo>
                  <a:lnTo>
                    <a:pt x="7" y="16"/>
                  </a:lnTo>
                  <a:lnTo>
                    <a:pt x="16" y="6"/>
                  </a:lnTo>
                </a:path>
              </a:pathLst>
            </a:custGeom>
            <a:solidFill>
              <a:srgbClr val="B5B5B5"/>
            </a:solidFill>
            <a:ln w="12700" cap="rnd">
              <a:noFill/>
              <a:round/>
              <a:headEnd/>
              <a:tailEnd/>
            </a:ln>
          </p:spPr>
          <p:txBody>
            <a:bodyPr/>
            <a:lstStyle/>
            <a:p>
              <a:endParaRPr lang="en-US" dirty="0"/>
            </a:p>
          </p:txBody>
        </p:sp>
        <p:sp>
          <p:nvSpPr>
            <p:cNvPr id="48513" name="Freeform 412"/>
            <p:cNvSpPr>
              <a:spLocks/>
            </p:cNvSpPr>
            <p:nvPr/>
          </p:nvSpPr>
          <p:spPr bwMode="auto">
            <a:xfrm>
              <a:off x="1121" y="2879"/>
              <a:ext cx="17" cy="17"/>
            </a:xfrm>
            <a:custGeom>
              <a:avLst/>
              <a:gdLst>
                <a:gd name="T0" fmla="*/ 16 w 17"/>
                <a:gd name="T1" fmla="*/ 6 h 17"/>
                <a:gd name="T2" fmla="*/ 14 w 17"/>
                <a:gd name="T3" fmla="*/ 6 h 17"/>
                <a:gd name="T4" fmla="*/ 12 w 17"/>
                <a:gd name="T5" fmla="*/ 4 h 17"/>
                <a:gd name="T6" fmla="*/ 10 w 17"/>
                <a:gd name="T7" fmla="*/ 1 h 17"/>
                <a:gd name="T8" fmla="*/ 9 w 17"/>
                <a:gd name="T9" fmla="*/ 0 h 17"/>
                <a:gd name="T10" fmla="*/ 0 w 17"/>
                <a:gd name="T11" fmla="*/ 6 h 17"/>
                <a:gd name="T12" fmla="*/ 2 w 17"/>
                <a:gd name="T13" fmla="*/ 9 h 17"/>
                <a:gd name="T14" fmla="*/ 5 w 17"/>
                <a:gd name="T15" fmla="*/ 12 h 17"/>
                <a:gd name="T16" fmla="*/ 8 w 17"/>
                <a:gd name="T17" fmla="*/ 14 h 17"/>
                <a:gd name="T18" fmla="*/ 10 w 17"/>
                <a:gd name="T19" fmla="*/ 16 h 17"/>
                <a:gd name="T20" fmla="*/ 16 w 17"/>
                <a:gd name="T21" fmla="*/ 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6"/>
                  </a:moveTo>
                  <a:lnTo>
                    <a:pt x="14" y="6"/>
                  </a:lnTo>
                  <a:lnTo>
                    <a:pt x="12" y="4"/>
                  </a:lnTo>
                  <a:lnTo>
                    <a:pt x="10" y="1"/>
                  </a:lnTo>
                  <a:lnTo>
                    <a:pt x="9" y="0"/>
                  </a:lnTo>
                  <a:lnTo>
                    <a:pt x="0" y="6"/>
                  </a:lnTo>
                  <a:lnTo>
                    <a:pt x="2" y="9"/>
                  </a:lnTo>
                  <a:lnTo>
                    <a:pt x="5" y="12"/>
                  </a:lnTo>
                  <a:lnTo>
                    <a:pt x="8" y="14"/>
                  </a:lnTo>
                  <a:lnTo>
                    <a:pt x="10" y="16"/>
                  </a:lnTo>
                  <a:lnTo>
                    <a:pt x="16" y="6"/>
                  </a:lnTo>
                </a:path>
              </a:pathLst>
            </a:custGeom>
            <a:solidFill>
              <a:srgbClr val="B5B5B5"/>
            </a:solidFill>
            <a:ln w="12700" cap="rnd">
              <a:noFill/>
              <a:round/>
              <a:headEnd/>
              <a:tailEnd/>
            </a:ln>
          </p:spPr>
          <p:txBody>
            <a:bodyPr/>
            <a:lstStyle/>
            <a:p>
              <a:endParaRPr lang="en-US" dirty="0"/>
            </a:p>
          </p:txBody>
        </p:sp>
        <p:sp>
          <p:nvSpPr>
            <p:cNvPr id="48514" name="Freeform 413"/>
            <p:cNvSpPr>
              <a:spLocks/>
            </p:cNvSpPr>
            <p:nvPr/>
          </p:nvSpPr>
          <p:spPr bwMode="auto">
            <a:xfrm>
              <a:off x="1133" y="2886"/>
              <a:ext cx="17" cy="17"/>
            </a:xfrm>
            <a:custGeom>
              <a:avLst/>
              <a:gdLst>
                <a:gd name="T0" fmla="*/ 16 w 17"/>
                <a:gd name="T1" fmla="*/ 12 h 17"/>
                <a:gd name="T2" fmla="*/ 14 w 17"/>
                <a:gd name="T3" fmla="*/ 11 h 17"/>
                <a:gd name="T4" fmla="*/ 12 w 17"/>
                <a:gd name="T5" fmla="*/ 6 h 17"/>
                <a:gd name="T6" fmla="*/ 9 w 17"/>
                <a:gd name="T7" fmla="*/ 4 h 17"/>
                <a:gd name="T8" fmla="*/ 6 w 17"/>
                <a:gd name="T9" fmla="*/ 3 h 17"/>
                <a:gd name="T10" fmla="*/ 4 w 17"/>
                <a:gd name="T11" fmla="*/ 0 h 17"/>
                <a:gd name="T12" fmla="*/ 0 w 17"/>
                <a:gd name="T13" fmla="*/ 9 h 17"/>
                <a:gd name="T14" fmla="*/ 3 w 17"/>
                <a:gd name="T15" fmla="*/ 11 h 17"/>
                <a:gd name="T16" fmla="*/ 5 w 17"/>
                <a:gd name="T17" fmla="*/ 12 h 17"/>
                <a:gd name="T18" fmla="*/ 6 w 17"/>
                <a:gd name="T19" fmla="*/ 14 h 17"/>
                <a:gd name="T20" fmla="*/ 8 w 17"/>
                <a:gd name="T21" fmla="*/ 16 h 17"/>
                <a:gd name="T22" fmla="*/ 7 w 17"/>
                <a:gd name="T23" fmla="*/ 14 h 17"/>
                <a:gd name="T24" fmla="*/ 16 w 17"/>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2"/>
                  </a:moveTo>
                  <a:lnTo>
                    <a:pt x="14" y="11"/>
                  </a:lnTo>
                  <a:lnTo>
                    <a:pt x="12" y="6"/>
                  </a:lnTo>
                  <a:lnTo>
                    <a:pt x="9" y="4"/>
                  </a:lnTo>
                  <a:lnTo>
                    <a:pt x="6" y="3"/>
                  </a:lnTo>
                  <a:lnTo>
                    <a:pt x="4" y="0"/>
                  </a:lnTo>
                  <a:lnTo>
                    <a:pt x="0" y="9"/>
                  </a:lnTo>
                  <a:lnTo>
                    <a:pt x="3" y="11"/>
                  </a:lnTo>
                  <a:lnTo>
                    <a:pt x="5" y="12"/>
                  </a:lnTo>
                  <a:lnTo>
                    <a:pt x="6" y="14"/>
                  </a:lnTo>
                  <a:lnTo>
                    <a:pt x="8" y="16"/>
                  </a:lnTo>
                  <a:lnTo>
                    <a:pt x="7" y="14"/>
                  </a:lnTo>
                  <a:lnTo>
                    <a:pt x="16" y="12"/>
                  </a:lnTo>
                </a:path>
              </a:pathLst>
            </a:custGeom>
            <a:solidFill>
              <a:srgbClr val="B5B5B5"/>
            </a:solidFill>
            <a:ln w="12700" cap="rnd">
              <a:noFill/>
              <a:round/>
              <a:headEnd/>
              <a:tailEnd/>
            </a:ln>
          </p:spPr>
          <p:txBody>
            <a:bodyPr/>
            <a:lstStyle/>
            <a:p>
              <a:endParaRPr lang="en-US" dirty="0"/>
            </a:p>
          </p:txBody>
        </p:sp>
        <p:sp>
          <p:nvSpPr>
            <p:cNvPr id="48515" name="Freeform 414"/>
            <p:cNvSpPr>
              <a:spLocks/>
            </p:cNvSpPr>
            <p:nvPr/>
          </p:nvSpPr>
          <p:spPr bwMode="auto">
            <a:xfrm>
              <a:off x="1143" y="2898"/>
              <a:ext cx="36" cy="23"/>
            </a:xfrm>
            <a:custGeom>
              <a:avLst/>
              <a:gdLst>
                <a:gd name="T0" fmla="*/ 35 w 36"/>
                <a:gd name="T1" fmla="*/ 15 h 23"/>
                <a:gd name="T2" fmla="*/ 30 w 36"/>
                <a:gd name="T3" fmla="*/ 13 h 23"/>
                <a:gd name="T4" fmla="*/ 26 w 36"/>
                <a:gd name="T5" fmla="*/ 11 h 23"/>
                <a:gd name="T6" fmla="*/ 22 w 36"/>
                <a:gd name="T7" fmla="*/ 10 h 23"/>
                <a:gd name="T8" fmla="*/ 19 w 36"/>
                <a:gd name="T9" fmla="*/ 9 h 23"/>
                <a:gd name="T10" fmla="*/ 15 w 36"/>
                <a:gd name="T11" fmla="*/ 6 h 23"/>
                <a:gd name="T12" fmla="*/ 13 w 36"/>
                <a:gd name="T13" fmla="*/ 5 h 23"/>
                <a:gd name="T14" fmla="*/ 11 w 36"/>
                <a:gd name="T15" fmla="*/ 2 h 23"/>
                <a:gd name="T16" fmla="*/ 9 w 36"/>
                <a:gd name="T17" fmla="*/ 0 h 23"/>
                <a:gd name="T18" fmla="*/ 0 w 36"/>
                <a:gd name="T19" fmla="*/ 2 h 23"/>
                <a:gd name="T20" fmla="*/ 3 w 36"/>
                <a:gd name="T21" fmla="*/ 7 h 23"/>
                <a:gd name="T22" fmla="*/ 6 w 36"/>
                <a:gd name="T23" fmla="*/ 11 h 23"/>
                <a:gd name="T24" fmla="*/ 10 w 36"/>
                <a:gd name="T25" fmla="*/ 13 h 23"/>
                <a:gd name="T26" fmla="*/ 15 w 36"/>
                <a:gd name="T27" fmla="*/ 16 h 23"/>
                <a:gd name="T28" fmla="*/ 19 w 36"/>
                <a:gd name="T29" fmla="*/ 17 h 23"/>
                <a:gd name="T30" fmla="*/ 22 w 36"/>
                <a:gd name="T31" fmla="*/ 18 h 23"/>
                <a:gd name="T32" fmla="*/ 26 w 36"/>
                <a:gd name="T33" fmla="*/ 20 h 23"/>
                <a:gd name="T34" fmla="*/ 30 w 36"/>
                <a:gd name="T35" fmla="*/ 22 h 23"/>
                <a:gd name="T36" fmla="*/ 35 w 36"/>
                <a:gd name="T37" fmla="*/ 15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23"/>
                <a:gd name="T59" fmla="*/ 36 w 36"/>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23">
                  <a:moveTo>
                    <a:pt x="35" y="15"/>
                  </a:moveTo>
                  <a:lnTo>
                    <a:pt x="30" y="13"/>
                  </a:lnTo>
                  <a:lnTo>
                    <a:pt x="26" y="11"/>
                  </a:lnTo>
                  <a:lnTo>
                    <a:pt x="22" y="10"/>
                  </a:lnTo>
                  <a:lnTo>
                    <a:pt x="19" y="9"/>
                  </a:lnTo>
                  <a:lnTo>
                    <a:pt x="15" y="6"/>
                  </a:lnTo>
                  <a:lnTo>
                    <a:pt x="13" y="5"/>
                  </a:lnTo>
                  <a:lnTo>
                    <a:pt x="11" y="2"/>
                  </a:lnTo>
                  <a:lnTo>
                    <a:pt x="9" y="0"/>
                  </a:lnTo>
                  <a:lnTo>
                    <a:pt x="0" y="2"/>
                  </a:lnTo>
                  <a:lnTo>
                    <a:pt x="3" y="7"/>
                  </a:lnTo>
                  <a:lnTo>
                    <a:pt x="6" y="11"/>
                  </a:lnTo>
                  <a:lnTo>
                    <a:pt x="10" y="13"/>
                  </a:lnTo>
                  <a:lnTo>
                    <a:pt x="15" y="16"/>
                  </a:lnTo>
                  <a:lnTo>
                    <a:pt x="19" y="17"/>
                  </a:lnTo>
                  <a:lnTo>
                    <a:pt x="22" y="18"/>
                  </a:lnTo>
                  <a:lnTo>
                    <a:pt x="26" y="20"/>
                  </a:lnTo>
                  <a:lnTo>
                    <a:pt x="30" y="22"/>
                  </a:lnTo>
                  <a:lnTo>
                    <a:pt x="35" y="15"/>
                  </a:lnTo>
                </a:path>
              </a:pathLst>
            </a:custGeom>
            <a:solidFill>
              <a:srgbClr val="B5B5B5"/>
            </a:solidFill>
            <a:ln w="12700" cap="rnd">
              <a:noFill/>
              <a:round/>
              <a:headEnd/>
              <a:tailEnd/>
            </a:ln>
          </p:spPr>
          <p:txBody>
            <a:bodyPr/>
            <a:lstStyle/>
            <a:p>
              <a:endParaRPr lang="en-US" dirty="0"/>
            </a:p>
          </p:txBody>
        </p:sp>
        <p:sp>
          <p:nvSpPr>
            <p:cNvPr id="48516" name="Freeform 415"/>
            <p:cNvSpPr>
              <a:spLocks/>
            </p:cNvSpPr>
            <p:nvPr/>
          </p:nvSpPr>
          <p:spPr bwMode="auto">
            <a:xfrm>
              <a:off x="1178" y="2914"/>
              <a:ext cx="17" cy="17"/>
            </a:xfrm>
            <a:custGeom>
              <a:avLst/>
              <a:gdLst>
                <a:gd name="T0" fmla="*/ 8 w 17"/>
                <a:gd name="T1" fmla="*/ 0 h 17"/>
                <a:gd name="T2" fmla="*/ 7 w 17"/>
                <a:gd name="T3" fmla="*/ 2 h 17"/>
                <a:gd name="T4" fmla="*/ 6 w 17"/>
                <a:gd name="T5" fmla="*/ 4 h 17"/>
                <a:gd name="T6" fmla="*/ 5 w 17"/>
                <a:gd name="T7" fmla="*/ 4 h 17"/>
                <a:gd name="T8" fmla="*/ 4 w 17"/>
                <a:gd name="T9" fmla="*/ 4 h 17"/>
                <a:gd name="T10" fmla="*/ 0 w 17"/>
                <a:gd name="T11" fmla="*/ 13 h 17"/>
                <a:gd name="T12" fmla="*/ 5 w 17"/>
                <a:gd name="T13" fmla="*/ 16 h 17"/>
                <a:gd name="T14" fmla="*/ 9 w 17"/>
                <a:gd name="T15" fmla="*/ 13 h 17"/>
                <a:gd name="T16" fmla="*/ 13 w 17"/>
                <a:gd name="T17" fmla="*/ 11 h 17"/>
                <a:gd name="T18" fmla="*/ 16 w 17"/>
                <a:gd name="T19" fmla="*/ 4 h 17"/>
                <a:gd name="T20" fmla="*/ 8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0"/>
                  </a:moveTo>
                  <a:lnTo>
                    <a:pt x="7" y="2"/>
                  </a:lnTo>
                  <a:lnTo>
                    <a:pt x="6" y="4"/>
                  </a:lnTo>
                  <a:lnTo>
                    <a:pt x="5" y="4"/>
                  </a:lnTo>
                  <a:lnTo>
                    <a:pt x="4" y="4"/>
                  </a:lnTo>
                  <a:lnTo>
                    <a:pt x="0" y="13"/>
                  </a:lnTo>
                  <a:lnTo>
                    <a:pt x="5" y="16"/>
                  </a:lnTo>
                  <a:lnTo>
                    <a:pt x="9" y="13"/>
                  </a:lnTo>
                  <a:lnTo>
                    <a:pt x="13" y="11"/>
                  </a:lnTo>
                  <a:lnTo>
                    <a:pt x="16" y="4"/>
                  </a:lnTo>
                  <a:lnTo>
                    <a:pt x="8" y="0"/>
                  </a:lnTo>
                </a:path>
              </a:pathLst>
            </a:custGeom>
            <a:solidFill>
              <a:srgbClr val="B5B5B5"/>
            </a:solidFill>
            <a:ln w="12700" cap="rnd">
              <a:noFill/>
              <a:round/>
              <a:headEnd/>
              <a:tailEnd/>
            </a:ln>
          </p:spPr>
          <p:txBody>
            <a:bodyPr/>
            <a:lstStyle/>
            <a:p>
              <a:endParaRPr lang="en-US" dirty="0"/>
            </a:p>
          </p:txBody>
        </p:sp>
        <p:sp>
          <p:nvSpPr>
            <p:cNvPr id="48517" name="Freeform 416"/>
            <p:cNvSpPr>
              <a:spLocks/>
            </p:cNvSpPr>
            <p:nvPr/>
          </p:nvSpPr>
          <p:spPr bwMode="auto">
            <a:xfrm>
              <a:off x="1189" y="2870"/>
              <a:ext cx="17" cy="42"/>
            </a:xfrm>
            <a:custGeom>
              <a:avLst/>
              <a:gdLst>
                <a:gd name="T0" fmla="*/ 1 w 17"/>
                <a:gd name="T1" fmla="*/ 6 h 42"/>
                <a:gd name="T2" fmla="*/ 4 w 17"/>
                <a:gd name="T3" fmla="*/ 9 h 42"/>
                <a:gd name="T4" fmla="*/ 4 w 17"/>
                <a:gd name="T5" fmla="*/ 13 h 42"/>
                <a:gd name="T6" fmla="*/ 5 w 17"/>
                <a:gd name="T7" fmla="*/ 17 h 42"/>
                <a:gd name="T8" fmla="*/ 5 w 17"/>
                <a:gd name="T9" fmla="*/ 20 h 42"/>
                <a:gd name="T10" fmla="*/ 4 w 17"/>
                <a:gd name="T11" fmla="*/ 25 h 42"/>
                <a:gd name="T12" fmla="*/ 4 w 17"/>
                <a:gd name="T13" fmla="*/ 29 h 42"/>
                <a:gd name="T14" fmla="*/ 1 w 17"/>
                <a:gd name="T15" fmla="*/ 34 h 42"/>
                <a:gd name="T16" fmla="*/ 0 w 17"/>
                <a:gd name="T17" fmla="*/ 38 h 42"/>
                <a:gd name="T18" fmla="*/ 10 w 17"/>
                <a:gd name="T19" fmla="*/ 41 h 42"/>
                <a:gd name="T20" fmla="*/ 11 w 17"/>
                <a:gd name="T21" fmla="*/ 37 h 42"/>
                <a:gd name="T22" fmla="*/ 14 w 17"/>
                <a:gd name="T23" fmla="*/ 31 h 42"/>
                <a:gd name="T24" fmla="*/ 14 w 17"/>
                <a:gd name="T25" fmla="*/ 26 h 42"/>
                <a:gd name="T26" fmla="*/ 16 w 17"/>
                <a:gd name="T27" fmla="*/ 22 h 42"/>
                <a:gd name="T28" fmla="*/ 16 w 17"/>
                <a:gd name="T29" fmla="*/ 17 h 42"/>
                <a:gd name="T30" fmla="*/ 16 w 17"/>
                <a:gd name="T31" fmla="*/ 10 h 42"/>
                <a:gd name="T32" fmla="*/ 11 w 17"/>
                <a:gd name="T33" fmla="*/ 5 h 42"/>
                <a:gd name="T34" fmla="*/ 8 w 17"/>
                <a:gd name="T35" fmla="*/ 0 h 42"/>
                <a:gd name="T36" fmla="*/ 1 w 17"/>
                <a:gd name="T37" fmla="*/ 6 h 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42"/>
                <a:gd name="T59" fmla="*/ 17 w 17"/>
                <a:gd name="T60" fmla="*/ 42 h 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42">
                  <a:moveTo>
                    <a:pt x="1" y="6"/>
                  </a:moveTo>
                  <a:lnTo>
                    <a:pt x="4" y="9"/>
                  </a:lnTo>
                  <a:lnTo>
                    <a:pt x="4" y="13"/>
                  </a:lnTo>
                  <a:lnTo>
                    <a:pt x="5" y="17"/>
                  </a:lnTo>
                  <a:lnTo>
                    <a:pt x="5" y="20"/>
                  </a:lnTo>
                  <a:lnTo>
                    <a:pt x="4" y="25"/>
                  </a:lnTo>
                  <a:lnTo>
                    <a:pt x="4" y="29"/>
                  </a:lnTo>
                  <a:lnTo>
                    <a:pt x="1" y="34"/>
                  </a:lnTo>
                  <a:lnTo>
                    <a:pt x="0" y="38"/>
                  </a:lnTo>
                  <a:lnTo>
                    <a:pt x="10" y="41"/>
                  </a:lnTo>
                  <a:lnTo>
                    <a:pt x="11" y="37"/>
                  </a:lnTo>
                  <a:lnTo>
                    <a:pt x="14" y="31"/>
                  </a:lnTo>
                  <a:lnTo>
                    <a:pt x="14" y="26"/>
                  </a:lnTo>
                  <a:lnTo>
                    <a:pt x="16" y="22"/>
                  </a:lnTo>
                  <a:lnTo>
                    <a:pt x="16" y="17"/>
                  </a:lnTo>
                  <a:lnTo>
                    <a:pt x="16" y="10"/>
                  </a:lnTo>
                  <a:lnTo>
                    <a:pt x="11" y="5"/>
                  </a:lnTo>
                  <a:lnTo>
                    <a:pt x="8" y="0"/>
                  </a:lnTo>
                  <a:lnTo>
                    <a:pt x="1" y="6"/>
                  </a:lnTo>
                </a:path>
              </a:pathLst>
            </a:custGeom>
            <a:solidFill>
              <a:srgbClr val="B5B5B5"/>
            </a:solidFill>
            <a:ln w="12700" cap="rnd">
              <a:noFill/>
              <a:round/>
              <a:headEnd/>
              <a:tailEnd/>
            </a:ln>
          </p:spPr>
          <p:txBody>
            <a:bodyPr/>
            <a:lstStyle/>
            <a:p>
              <a:endParaRPr lang="en-US" dirty="0"/>
            </a:p>
          </p:txBody>
        </p:sp>
        <p:sp>
          <p:nvSpPr>
            <p:cNvPr id="48518" name="Freeform 417"/>
            <p:cNvSpPr>
              <a:spLocks/>
            </p:cNvSpPr>
            <p:nvPr/>
          </p:nvSpPr>
          <p:spPr bwMode="auto">
            <a:xfrm>
              <a:off x="1132" y="2843"/>
              <a:ext cx="61" cy="29"/>
            </a:xfrm>
            <a:custGeom>
              <a:avLst/>
              <a:gdLst>
                <a:gd name="T0" fmla="*/ 0 w 61"/>
                <a:gd name="T1" fmla="*/ 7 h 29"/>
                <a:gd name="T2" fmla="*/ 6 w 61"/>
                <a:gd name="T3" fmla="*/ 11 h 29"/>
                <a:gd name="T4" fmla="*/ 15 w 61"/>
                <a:gd name="T5" fmla="*/ 14 h 29"/>
                <a:gd name="T6" fmla="*/ 22 w 61"/>
                <a:gd name="T7" fmla="*/ 16 h 29"/>
                <a:gd name="T8" fmla="*/ 29 w 61"/>
                <a:gd name="T9" fmla="*/ 18 h 29"/>
                <a:gd name="T10" fmla="*/ 36 w 61"/>
                <a:gd name="T11" fmla="*/ 20 h 29"/>
                <a:gd name="T12" fmla="*/ 43 w 61"/>
                <a:gd name="T13" fmla="*/ 21 h 29"/>
                <a:gd name="T14" fmla="*/ 48 w 61"/>
                <a:gd name="T15" fmla="*/ 25 h 29"/>
                <a:gd name="T16" fmla="*/ 53 w 61"/>
                <a:gd name="T17" fmla="*/ 28 h 29"/>
                <a:gd name="T18" fmla="*/ 60 w 61"/>
                <a:gd name="T19" fmla="*/ 22 h 29"/>
                <a:gd name="T20" fmla="*/ 54 w 61"/>
                <a:gd name="T21" fmla="*/ 17 h 29"/>
                <a:gd name="T22" fmla="*/ 47 w 61"/>
                <a:gd name="T23" fmla="*/ 14 h 29"/>
                <a:gd name="T24" fmla="*/ 39 w 61"/>
                <a:gd name="T25" fmla="*/ 12 h 29"/>
                <a:gd name="T26" fmla="*/ 32 w 61"/>
                <a:gd name="T27" fmla="*/ 9 h 29"/>
                <a:gd name="T28" fmla="*/ 25 w 61"/>
                <a:gd name="T29" fmla="*/ 7 h 29"/>
                <a:gd name="T30" fmla="*/ 19 w 61"/>
                <a:gd name="T31" fmla="*/ 7 h 29"/>
                <a:gd name="T32" fmla="*/ 12 w 61"/>
                <a:gd name="T33" fmla="*/ 3 h 29"/>
                <a:gd name="T34" fmla="*/ 7 w 61"/>
                <a:gd name="T35" fmla="*/ 0 h 29"/>
                <a:gd name="T36" fmla="*/ 0 w 61"/>
                <a:gd name="T37" fmla="*/ 7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29"/>
                <a:gd name="T59" fmla="*/ 61 w 61"/>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29">
                  <a:moveTo>
                    <a:pt x="0" y="7"/>
                  </a:moveTo>
                  <a:lnTo>
                    <a:pt x="6" y="11"/>
                  </a:lnTo>
                  <a:lnTo>
                    <a:pt x="15" y="14"/>
                  </a:lnTo>
                  <a:lnTo>
                    <a:pt x="22" y="16"/>
                  </a:lnTo>
                  <a:lnTo>
                    <a:pt x="29" y="18"/>
                  </a:lnTo>
                  <a:lnTo>
                    <a:pt x="36" y="20"/>
                  </a:lnTo>
                  <a:lnTo>
                    <a:pt x="43" y="21"/>
                  </a:lnTo>
                  <a:lnTo>
                    <a:pt x="48" y="25"/>
                  </a:lnTo>
                  <a:lnTo>
                    <a:pt x="53" y="28"/>
                  </a:lnTo>
                  <a:lnTo>
                    <a:pt x="60" y="22"/>
                  </a:lnTo>
                  <a:lnTo>
                    <a:pt x="54" y="17"/>
                  </a:lnTo>
                  <a:lnTo>
                    <a:pt x="47" y="14"/>
                  </a:lnTo>
                  <a:lnTo>
                    <a:pt x="39" y="12"/>
                  </a:lnTo>
                  <a:lnTo>
                    <a:pt x="32" y="9"/>
                  </a:lnTo>
                  <a:lnTo>
                    <a:pt x="25" y="7"/>
                  </a:lnTo>
                  <a:lnTo>
                    <a:pt x="19" y="7"/>
                  </a:lnTo>
                  <a:lnTo>
                    <a:pt x="12" y="3"/>
                  </a:lnTo>
                  <a:lnTo>
                    <a:pt x="7" y="0"/>
                  </a:lnTo>
                  <a:lnTo>
                    <a:pt x="0" y="7"/>
                  </a:lnTo>
                </a:path>
              </a:pathLst>
            </a:custGeom>
            <a:solidFill>
              <a:srgbClr val="B5B5B5"/>
            </a:solidFill>
            <a:ln w="12700" cap="rnd">
              <a:noFill/>
              <a:round/>
              <a:headEnd/>
              <a:tailEnd/>
            </a:ln>
          </p:spPr>
          <p:txBody>
            <a:bodyPr/>
            <a:lstStyle/>
            <a:p>
              <a:endParaRPr lang="en-US" dirty="0"/>
            </a:p>
          </p:txBody>
        </p:sp>
        <p:sp>
          <p:nvSpPr>
            <p:cNvPr id="48519" name="Freeform 418"/>
            <p:cNvSpPr>
              <a:spLocks/>
            </p:cNvSpPr>
            <p:nvPr/>
          </p:nvSpPr>
          <p:spPr bwMode="auto">
            <a:xfrm>
              <a:off x="1129" y="2838"/>
              <a:ext cx="17" cy="17"/>
            </a:xfrm>
            <a:custGeom>
              <a:avLst/>
              <a:gdLst>
                <a:gd name="T0" fmla="*/ 13 w 17"/>
                <a:gd name="T1" fmla="*/ 0 h 17"/>
                <a:gd name="T2" fmla="*/ 5 w 17"/>
                <a:gd name="T3" fmla="*/ 2 h 17"/>
                <a:gd name="T4" fmla="*/ 2 w 17"/>
                <a:gd name="T5" fmla="*/ 4 h 17"/>
                <a:gd name="T6" fmla="*/ 0 w 17"/>
                <a:gd name="T7" fmla="*/ 9 h 17"/>
                <a:gd name="T8" fmla="*/ 5 w 17"/>
                <a:gd name="T9" fmla="*/ 16 h 17"/>
                <a:gd name="T10" fmla="*/ 16 w 17"/>
                <a:gd name="T11" fmla="*/ 6 h 17"/>
                <a:gd name="T12" fmla="*/ 16 w 17"/>
                <a:gd name="T13" fmla="*/ 9 h 17"/>
                <a:gd name="T14" fmla="*/ 16 w 17"/>
                <a:gd name="T15" fmla="*/ 11 h 17"/>
                <a:gd name="T16" fmla="*/ 13 w 17"/>
                <a:gd name="T17" fmla="*/ 11 h 17"/>
                <a:gd name="T18" fmla="*/ 13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3" y="0"/>
                  </a:moveTo>
                  <a:lnTo>
                    <a:pt x="5" y="2"/>
                  </a:lnTo>
                  <a:lnTo>
                    <a:pt x="2" y="4"/>
                  </a:lnTo>
                  <a:lnTo>
                    <a:pt x="0" y="9"/>
                  </a:lnTo>
                  <a:lnTo>
                    <a:pt x="5" y="16"/>
                  </a:lnTo>
                  <a:lnTo>
                    <a:pt x="16" y="6"/>
                  </a:lnTo>
                  <a:lnTo>
                    <a:pt x="16" y="9"/>
                  </a:lnTo>
                  <a:lnTo>
                    <a:pt x="16" y="11"/>
                  </a:lnTo>
                  <a:lnTo>
                    <a:pt x="13" y="11"/>
                  </a:lnTo>
                  <a:lnTo>
                    <a:pt x="13" y="0"/>
                  </a:lnTo>
                </a:path>
              </a:pathLst>
            </a:custGeom>
            <a:solidFill>
              <a:srgbClr val="B5B5B5"/>
            </a:solidFill>
            <a:ln w="12700" cap="rnd">
              <a:noFill/>
              <a:round/>
              <a:headEnd/>
              <a:tailEnd/>
            </a:ln>
          </p:spPr>
          <p:txBody>
            <a:bodyPr/>
            <a:lstStyle/>
            <a:p>
              <a:endParaRPr lang="en-US" dirty="0"/>
            </a:p>
          </p:txBody>
        </p:sp>
        <p:sp>
          <p:nvSpPr>
            <p:cNvPr id="48520" name="Freeform 419"/>
            <p:cNvSpPr>
              <a:spLocks/>
            </p:cNvSpPr>
            <p:nvPr/>
          </p:nvSpPr>
          <p:spPr bwMode="auto">
            <a:xfrm>
              <a:off x="1138" y="2838"/>
              <a:ext cx="37" cy="17"/>
            </a:xfrm>
            <a:custGeom>
              <a:avLst/>
              <a:gdLst>
                <a:gd name="T0" fmla="*/ 36 w 37"/>
                <a:gd name="T1" fmla="*/ 9 h 17"/>
                <a:gd name="T2" fmla="*/ 35 w 37"/>
                <a:gd name="T3" fmla="*/ 9 h 17"/>
                <a:gd name="T4" fmla="*/ 32 w 37"/>
                <a:gd name="T5" fmla="*/ 7 h 17"/>
                <a:gd name="T6" fmla="*/ 27 w 37"/>
                <a:gd name="T7" fmla="*/ 5 h 17"/>
                <a:gd name="T8" fmla="*/ 23 w 37"/>
                <a:gd name="T9" fmla="*/ 4 h 17"/>
                <a:gd name="T10" fmla="*/ 18 w 37"/>
                <a:gd name="T11" fmla="*/ 2 h 17"/>
                <a:gd name="T12" fmla="*/ 14 w 37"/>
                <a:gd name="T13" fmla="*/ 1 h 17"/>
                <a:gd name="T14" fmla="*/ 9 w 37"/>
                <a:gd name="T15" fmla="*/ 1 h 17"/>
                <a:gd name="T16" fmla="*/ 5 w 37"/>
                <a:gd name="T17" fmla="*/ 1 h 17"/>
                <a:gd name="T18" fmla="*/ 0 w 37"/>
                <a:gd name="T19" fmla="*/ 0 h 17"/>
                <a:gd name="T20" fmla="*/ 0 w 37"/>
                <a:gd name="T21" fmla="*/ 7 h 17"/>
                <a:gd name="T22" fmla="*/ 3 w 37"/>
                <a:gd name="T23" fmla="*/ 8 h 17"/>
                <a:gd name="T24" fmla="*/ 8 w 37"/>
                <a:gd name="T25" fmla="*/ 8 h 17"/>
                <a:gd name="T26" fmla="*/ 11 w 37"/>
                <a:gd name="T27" fmla="*/ 9 h 17"/>
                <a:gd name="T28" fmla="*/ 15 w 37"/>
                <a:gd name="T29" fmla="*/ 9 h 17"/>
                <a:gd name="T30" fmla="*/ 19 w 37"/>
                <a:gd name="T31" fmla="*/ 10 h 17"/>
                <a:gd name="T32" fmla="*/ 23 w 37"/>
                <a:gd name="T33" fmla="*/ 11 h 17"/>
                <a:gd name="T34" fmla="*/ 27 w 37"/>
                <a:gd name="T35" fmla="*/ 14 h 17"/>
                <a:gd name="T36" fmla="*/ 30 w 37"/>
                <a:gd name="T37" fmla="*/ 16 h 17"/>
                <a:gd name="T38" fmla="*/ 29 w 37"/>
                <a:gd name="T39" fmla="*/ 16 h 17"/>
                <a:gd name="T40" fmla="*/ 36 w 37"/>
                <a:gd name="T41" fmla="*/ 9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17"/>
                <a:gd name="T65" fmla="*/ 37 w 3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17">
                  <a:moveTo>
                    <a:pt x="36" y="9"/>
                  </a:moveTo>
                  <a:lnTo>
                    <a:pt x="35" y="9"/>
                  </a:lnTo>
                  <a:lnTo>
                    <a:pt x="32" y="7"/>
                  </a:lnTo>
                  <a:lnTo>
                    <a:pt x="27" y="5"/>
                  </a:lnTo>
                  <a:lnTo>
                    <a:pt x="23" y="4"/>
                  </a:lnTo>
                  <a:lnTo>
                    <a:pt x="18" y="2"/>
                  </a:lnTo>
                  <a:lnTo>
                    <a:pt x="14" y="1"/>
                  </a:lnTo>
                  <a:lnTo>
                    <a:pt x="9" y="1"/>
                  </a:lnTo>
                  <a:lnTo>
                    <a:pt x="5" y="1"/>
                  </a:lnTo>
                  <a:lnTo>
                    <a:pt x="0" y="0"/>
                  </a:lnTo>
                  <a:lnTo>
                    <a:pt x="0" y="7"/>
                  </a:lnTo>
                  <a:lnTo>
                    <a:pt x="3" y="8"/>
                  </a:lnTo>
                  <a:lnTo>
                    <a:pt x="8" y="8"/>
                  </a:lnTo>
                  <a:lnTo>
                    <a:pt x="11" y="9"/>
                  </a:lnTo>
                  <a:lnTo>
                    <a:pt x="15" y="9"/>
                  </a:lnTo>
                  <a:lnTo>
                    <a:pt x="19" y="10"/>
                  </a:lnTo>
                  <a:lnTo>
                    <a:pt x="23" y="11"/>
                  </a:lnTo>
                  <a:lnTo>
                    <a:pt x="27" y="14"/>
                  </a:lnTo>
                  <a:lnTo>
                    <a:pt x="30" y="16"/>
                  </a:lnTo>
                  <a:lnTo>
                    <a:pt x="29" y="16"/>
                  </a:lnTo>
                  <a:lnTo>
                    <a:pt x="36" y="9"/>
                  </a:lnTo>
                </a:path>
              </a:pathLst>
            </a:custGeom>
            <a:solidFill>
              <a:srgbClr val="B5B5B5"/>
            </a:solidFill>
            <a:ln w="12700" cap="rnd">
              <a:noFill/>
              <a:round/>
              <a:headEnd/>
              <a:tailEnd/>
            </a:ln>
          </p:spPr>
          <p:txBody>
            <a:bodyPr/>
            <a:lstStyle/>
            <a:p>
              <a:endParaRPr lang="en-US" dirty="0"/>
            </a:p>
          </p:txBody>
        </p:sp>
        <p:sp>
          <p:nvSpPr>
            <p:cNvPr id="48521" name="Freeform 420"/>
            <p:cNvSpPr>
              <a:spLocks/>
            </p:cNvSpPr>
            <p:nvPr/>
          </p:nvSpPr>
          <p:spPr bwMode="auto">
            <a:xfrm>
              <a:off x="1172" y="2851"/>
              <a:ext cx="21" cy="17"/>
            </a:xfrm>
            <a:custGeom>
              <a:avLst/>
              <a:gdLst>
                <a:gd name="T0" fmla="*/ 14 w 21"/>
                <a:gd name="T1" fmla="*/ 2 h 17"/>
                <a:gd name="T2" fmla="*/ 11 w 21"/>
                <a:gd name="T3" fmla="*/ 2 h 17"/>
                <a:gd name="T4" fmla="*/ 8 w 21"/>
                <a:gd name="T5" fmla="*/ 2 h 17"/>
                <a:gd name="T6" fmla="*/ 6 w 21"/>
                <a:gd name="T7" fmla="*/ 0 h 17"/>
                <a:gd name="T8" fmla="*/ 0 w 21"/>
                <a:gd name="T9" fmla="*/ 10 h 17"/>
                <a:gd name="T10" fmla="*/ 5 w 21"/>
                <a:gd name="T11" fmla="*/ 16 h 17"/>
                <a:gd name="T12" fmla="*/ 11 w 21"/>
                <a:gd name="T13" fmla="*/ 16 h 17"/>
                <a:gd name="T14" fmla="*/ 16 w 21"/>
                <a:gd name="T15" fmla="*/ 16 h 17"/>
                <a:gd name="T16" fmla="*/ 20 w 21"/>
                <a:gd name="T17" fmla="*/ 13 h 17"/>
                <a:gd name="T18" fmla="*/ 14 w 21"/>
                <a:gd name="T19" fmla="*/ 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17"/>
                <a:gd name="T32" fmla="*/ 21 w 21"/>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17">
                  <a:moveTo>
                    <a:pt x="14" y="2"/>
                  </a:moveTo>
                  <a:lnTo>
                    <a:pt x="11" y="2"/>
                  </a:lnTo>
                  <a:lnTo>
                    <a:pt x="8" y="2"/>
                  </a:lnTo>
                  <a:lnTo>
                    <a:pt x="6" y="0"/>
                  </a:lnTo>
                  <a:lnTo>
                    <a:pt x="0" y="10"/>
                  </a:lnTo>
                  <a:lnTo>
                    <a:pt x="5" y="16"/>
                  </a:lnTo>
                  <a:lnTo>
                    <a:pt x="11" y="16"/>
                  </a:lnTo>
                  <a:lnTo>
                    <a:pt x="16" y="16"/>
                  </a:lnTo>
                  <a:lnTo>
                    <a:pt x="20" y="13"/>
                  </a:lnTo>
                  <a:lnTo>
                    <a:pt x="14" y="2"/>
                  </a:lnTo>
                </a:path>
              </a:pathLst>
            </a:custGeom>
            <a:solidFill>
              <a:srgbClr val="B5B5B5"/>
            </a:solidFill>
            <a:ln w="12700" cap="rnd">
              <a:noFill/>
              <a:round/>
              <a:headEnd/>
              <a:tailEnd/>
            </a:ln>
          </p:spPr>
          <p:txBody>
            <a:bodyPr/>
            <a:lstStyle/>
            <a:p>
              <a:endParaRPr lang="en-US" dirty="0"/>
            </a:p>
          </p:txBody>
        </p:sp>
        <p:sp>
          <p:nvSpPr>
            <p:cNvPr id="48522" name="Freeform 421"/>
            <p:cNvSpPr>
              <a:spLocks/>
            </p:cNvSpPr>
            <p:nvPr/>
          </p:nvSpPr>
          <p:spPr bwMode="auto">
            <a:xfrm>
              <a:off x="1177" y="2805"/>
              <a:ext cx="24" cy="50"/>
            </a:xfrm>
            <a:custGeom>
              <a:avLst/>
              <a:gdLst>
                <a:gd name="T0" fmla="*/ 0 w 24"/>
                <a:gd name="T1" fmla="*/ 6 h 50"/>
                <a:gd name="T2" fmla="*/ 4 w 24"/>
                <a:gd name="T3" fmla="*/ 10 h 50"/>
                <a:gd name="T4" fmla="*/ 7 w 24"/>
                <a:gd name="T5" fmla="*/ 15 h 50"/>
                <a:gd name="T6" fmla="*/ 10 w 24"/>
                <a:gd name="T7" fmla="*/ 20 h 50"/>
                <a:gd name="T8" fmla="*/ 13 w 24"/>
                <a:gd name="T9" fmla="*/ 25 h 50"/>
                <a:gd name="T10" fmla="*/ 14 w 24"/>
                <a:gd name="T11" fmla="*/ 29 h 50"/>
                <a:gd name="T12" fmla="*/ 14 w 24"/>
                <a:gd name="T13" fmla="*/ 34 h 50"/>
                <a:gd name="T14" fmla="*/ 13 w 24"/>
                <a:gd name="T15" fmla="*/ 38 h 50"/>
                <a:gd name="T16" fmla="*/ 10 w 24"/>
                <a:gd name="T17" fmla="*/ 42 h 50"/>
                <a:gd name="T18" fmla="*/ 17 w 24"/>
                <a:gd name="T19" fmla="*/ 49 h 50"/>
                <a:gd name="T20" fmla="*/ 21 w 24"/>
                <a:gd name="T21" fmla="*/ 42 h 50"/>
                <a:gd name="T22" fmla="*/ 23 w 24"/>
                <a:gd name="T23" fmla="*/ 36 h 50"/>
                <a:gd name="T24" fmla="*/ 23 w 24"/>
                <a:gd name="T25" fmla="*/ 29 h 50"/>
                <a:gd name="T26" fmla="*/ 21 w 24"/>
                <a:gd name="T27" fmla="*/ 20 h 50"/>
                <a:gd name="T28" fmla="*/ 18 w 24"/>
                <a:gd name="T29" fmla="*/ 15 h 50"/>
                <a:gd name="T30" fmla="*/ 14 w 24"/>
                <a:gd name="T31" fmla="*/ 10 h 50"/>
                <a:gd name="T32" fmla="*/ 10 w 24"/>
                <a:gd name="T33" fmla="*/ 4 h 50"/>
                <a:gd name="T34" fmla="*/ 5 w 24"/>
                <a:gd name="T35" fmla="*/ 0 h 50"/>
                <a:gd name="T36" fmla="*/ 0 w 24"/>
                <a:gd name="T37" fmla="*/ 6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50"/>
                <a:gd name="T59" fmla="*/ 24 w 24"/>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50">
                  <a:moveTo>
                    <a:pt x="0" y="6"/>
                  </a:moveTo>
                  <a:lnTo>
                    <a:pt x="4" y="10"/>
                  </a:lnTo>
                  <a:lnTo>
                    <a:pt x="7" y="15"/>
                  </a:lnTo>
                  <a:lnTo>
                    <a:pt x="10" y="20"/>
                  </a:lnTo>
                  <a:lnTo>
                    <a:pt x="13" y="25"/>
                  </a:lnTo>
                  <a:lnTo>
                    <a:pt x="14" y="29"/>
                  </a:lnTo>
                  <a:lnTo>
                    <a:pt x="14" y="34"/>
                  </a:lnTo>
                  <a:lnTo>
                    <a:pt x="13" y="38"/>
                  </a:lnTo>
                  <a:lnTo>
                    <a:pt x="10" y="42"/>
                  </a:lnTo>
                  <a:lnTo>
                    <a:pt x="17" y="49"/>
                  </a:lnTo>
                  <a:lnTo>
                    <a:pt x="21" y="42"/>
                  </a:lnTo>
                  <a:lnTo>
                    <a:pt x="23" y="36"/>
                  </a:lnTo>
                  <a:lnTo>
                    <a:pt x="23" y="29"/>
                  </a:lnTo>
                  <a:lnTo>
                    <a:pt x="21" y="20"/>
                  </a:lnTo>
                  <a:lnTo>
                    <a:pt x="18" y="15"/>
                  </a:lnTo>
                  <a:lnTo>
                    <a:pt x="14" y="10"/>
                  </a:lnTo>
                  <a:lnTo>
                    <a:pt x="10" y="4"/>
                  </a:lnTo>
                  <a:lnTo>
                    <a:pt x="5" y="0"/>
                  </a:lnTo>
                  <a:lnTo>
                    <a:pt x="0" y="6"/>
                  </a:lnTo>
                </a:path>
              </a:pathLst>
            </a:custGeom>
            <a:solidFill>
              <a:srgbClr val="B5B5B5"/>
            </a:solidFill>
            <a:ln w="12700" cap="rnd">
              <a:noFill/>
              <a:round/>
              <a:headEnd/>
              <a:tailEnd/>
            </a:ln>
          </p:spPr>
          <p:txBody>
            <a:bodyPr/>
            <a:lstStyle/>
            <a:p>
              <a:endParaRPr lang="en-US" dirty="0"/>
            </a:p>
          </p:txBody>
        </p:sp>
        <p:sp>
          <p:nvSpPr>
            <p:cNvPr id="48523" name="Freeform 422"/>
            <p:cNvSpPr>
              <a:spLocks/>
            </p:cNvSpPr>
            <p:nvPr/>
          </p:nvSpPr>
          <p:spPr bwMode="auto">
            <a:xfrm>
              <a:off x="1210" y="2816"/>
              <a:ext cx="32" cy="58"/>
            </a:xfrm>
            <a:custGeom>
              <a:avLst/>
              <a:gdLst>
                <a:gd name="T0" fmla="*/ 10 w 32"/>
                <a:gd name="T1" fmla="*/ 39 h 58"/>
                <a:gd name="T2" fmla="*/ 6 w 32"/>
                <a:gd name="T3" fmla="*/ 36 h 58"/>
                <a:gd name="T4" fmla="*/ 3 w 32"/>
                <a:gd name="T5" fmla="*/ 33 h 58"/>
                <a:gd name="T6" fmla="*/ 0 w 32"/>
                <a:gd name="T7" fmla="*/ 28 h 58"/>
                <a:gd name="T8" fmla="*/ 0 w 32"/>
                <a:gd name="T9" fmla="*/ 24 h 58"/>
                <a:gd name="T10" fmla="*/ 0 w 32"/>
                <a:gd name="T11" fmla="*/ 18 h 58"/>
                <a:gd name="T12" fmla="*/ 1 w 32"/>
                <a:gd name="T13" fmla="*/ 14 h 58"/>
                <a:gd name="T14" fmla="*/ 3 w 32"/>
                <a:gd name="T15" fmla="*/ 8 h 58"/>
                <a:gd name="T16" fmla="*/ 5 w 32"/>
                <a:gd name="T17" fmla="*/ 5 h 58"/>
                <a:gd name="T18" fmla="*/ 8 w 32"/>
                <a:gd name="T19" fmla="*/ 3 h 58"/>
                <a:gd name="T20" fmla="*/ 13 w 32"/>
                <a:gd name="T21" fmla="*/ 2 h 58"/>
                <a:gd name="T22" fmla="*/ 18 w 32"/>
                <a:gd name="T23" fmla="*/ 2 h 58"/>
                <a:gd name="T24" fmla="*/ 23 w 32"/>
                <a:gd name="T25" fmla="*/ 0 h 58"/>
                <a:gd name="T26" fmla="*/ 23 w 32"/>
                <a:gd name="T27" fmla="*/ 4 h 58"/>
                <a:gd name="T28" fmla="*/ 23 w 32"/>
                <a:gd name="T29" fmla="*/ 7 h 58"/>
                <a:gd name="T30" fmla="*/ 24 w 32"/>
                <a:gd name="T31" fmla="*/ 11 h 58"/>
                <a:gd name="T32" fmla="*/ 24 w 32"/>
                <a:gd name="T33" fmla="*/ 14 h 58"/>
                <a:gd name="T34" fmla="*/ 24 w 32"/>
                <a:gd name="T35" fmla="*/ 16 h 58"/>
                <a:gd name="T36" fmla="*/ 24 w 32"/>
                <a:gd name="T37" fmla="*/ 20 h 58"/>
                <a:gd name="T38" fmla="*/ 25 w 32"/>
                <a:gd name="T39" fmla="*/ 23 h 58"/>
                <a:gd name="T40" fmla="*/ 26 w 32"/>
                <a:gd name="T41" fmla="*/ 26 h 58"/>
                <a:gd name="T42" fmla="*/ 27 w 32"/>
                <a:gd name="T43" fmla="*/ 29 h 58"/>
                <a:gd name="T44" fmla="*/ 28 w 32"/>
                <a:gd name="T45" fmla="*/ 31 h 58"/>
                <a:gd name="T46" fmla="*/ 28 w 32"/>
                <a:gd name="T47" fmla="*/ 33 h 58"/>
                <a:gd name="T48" fmla="*/ 29 w 32"/>
                <a:gd name="T49" fmla="*/ 36 h 58"/>
                <a:gd name="T50" fmla="*/ 30 w 32"/>
                <a:gd name="T51" fmla="*/ 38 h 58"/>
                <a:gd name="T52" fmla="*/ 31 w 32"/>
                <a:gd name="T53" fmla="*/ 41 h 58"/>
                <a:gd name="T54" fmla="*/ 31 w 32"/>
                <a:gd name="T55" fmla="*/ 43 h 58"/>
                <a:gd name="T56" fmla="*/ 30 w 32"/>
                <a:gd name="T57" fmla="*/ 46 h 58"/>
                <a:gd name="T58" fmla="*/ 28 w 32"/>
                <a:gd name="T59" fmla="*/ 50 h 58"/>
                <a:gd name="T60" fmla="*/ 26 w 32"/>
                <a:gd name="T61" fmla="*/ 54 h 58"/>
                <a:gd name="T62" fmla="*/ 23 w 32"/>
                <a:gd name="T63" fmla="*/ 57 h 58"/>
                <a:gd name="T64" fmla="*/ 20 w 32"/>
                <a:gd name="T65" fmla="*/ 56 h 58"/>
                <a:gd name="T66" fmla="*/ 17 w 32"/>
                <a:gd name="T67" fmla="*/ 54 h 58"/>
                <a:gd name="T68" fmla="*/ 13 w 32"/>
                <a:gd name="T69" fmla="*/ 52 h 58"/>
                <a:gd name="T70" fmla="*/ 11 w 32"/>
                <a:gd name="T71" fmla="*/ 48 h 58"/>
                <a:gd name="T72" fmla="*/ 8 w 32"/>
                <a:gd name="T73" fmla="*/ 45 h 58"/>
                <a:gd name="T74" fmla="*/ 7 w 32"/>
                <a:gd name="T75" fmla="*/ 41 h 58"/>
                <a:gd name="T76" fmla="*/ 4 w 32"/>
                <a:gd name="T77" fmla="*/ 37 h 58"/>
                <a:gd name="T78" fmla="*/ 3 w 32"/>
                <a:gd name="T79" fmla="*/ 33 h 58"/>
                <a:gd name="T80" fmla="*/ 3 w 32"/>
                <a:gd name="T81" fmla="*/ 28 h 58"/>
                <a:gd name="T82" fmla="*/ 10 w 32"/>
                <a:gd name="T83" fmla="*/ 39 h 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
                <a:gd name="T127" fmla="*/ 0 h 58"/>
                <a:gd name="T128" fmla="*/ 32 w 32"/>
                <a:gd name="T129" fmla="*/ 58 h 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 h="58">
                  <a:moveTo>
                    <a:pt x="10" y="39"/>
                  </a:moveTo>
                  <a:lnTo>
                    <a:pt x="6" y="36"/>
                  </a:lnTo>
                  <a:lnTo>
                    <a:pt x="3" y="33"/>
                  </a:lnTo>
                  <a:lnTo>
                    <a:pt x="0" y="28"/>
                  </a:lnTo>
                  <a:lnTo>
                    <a:pt x="0" y="24"/>
                  </a:lnTo>
                  <a:lnTo>
                    <a:pt x="0" y="18"/>
                  </a:lnTo>
                  <a:lnTo>
                    <a:pt x="1" y="14"/>
                  </a:lnTo>
                  <a:lnTo>
                    <a:pt x="3" y="8"/>
                  </a:lnTo>
                  <a:lnTo>
                    <a:pt x="5" y="5"/>
                  </a:lnTo>
                  <a:lnTo>
                    <a:pt x="8" y="3"/>
                  </a:lnTo>
                  <a:lnTo>
                    <a:pt x="13" y="2"/>
                  </a:lnTo>
                  <a:lnTo>
                    <a:pt x="18" y="2"/>
                  </a:lnTo>
                  <a:lnTo>
                    <a:pt x="23" y="0"/>
                  </a:lnTo>
                  <a:lnTo>
                    <a:pt x="23" y="4"/>
                  </a:lnTo>
                  <a:lnTo>
                    <a:pt x="23" y="7"/>
                  </a:lnTo>
                  <a:lnTo>
                    <a:pt x="24" y="11"/>
                  </a:lnTo>
                  <a:lnTo>
                    <a:pt x="24" y="14"/>
                  </a:lnTo>
                  <a:lnTo>
                    <a:pt x="24" y="16"/>
                  </a:lnTo>
                  <a:lnTo>
                    <a:pt x="24" y="20"/>
                  </a:lnTo>
                  <a:lnTo>
                    <a:pt x="25" y="23"/>
                  </a:lnTo>
                  <a:lnTo>
                    <a:pt x="26" y="26"/>
                  </a:lnTo>
                  <a:lnTo>
                    <a:pt x="27" y="29"/>
                  </a:lnTo>
                  <a:lnTo>
                    <a:pt x="28" y="31"/>
                  </a:lnTo>
                  <a:lnTo>
                    <a:pt x="28" y="33"/>
                  </a:lnTo>
                  <a:lnTo>
                    <a:pt x="29" y="36"/>
                  </a:lnTo>
                  <a:lnTo>
                    <a:pt x="30" y="38"/>
                  </a:lnTo>
                  <a:lnTo>
                    <a:pt x="31" y="41"/>
                  </a:lnTo>
                  <a:lnTo>
                    <a:pt x="31" y="43"/>
                  </a:lnTo>
                  <a:lnTo>
                    <a:pt x="30" y="46"/>
                  </a:lnTo>
                  <a:lnTo>
                    <a:pt x="28" y="50"/>
                  </a:lnTo>
                  <a:lnTo>
                    <a:pt x="26" y="54"/>
                  </a:lnTo>
                  <a:lnTo>
                    <a:pt x="23" y="57"/>
                  </a:lnTo>
                  <a:lnTo>
                    <a:pt x="20" y="56"/>
                  </a:lnTo>
                  <a:lnTo>
                    <a:pt x="17" y="54"/>
                  </a:lnTo>
                  <a:lnTo>
                    <a:pt x="13" y="52"/>
                  </a:lnTo>
                  <a:lnTo>
                    <a:pt x="11" y="48"/>
                  </a:lnTo>
                  <a:lnTo>
                    <a:pt x="8" y="45"/>
                  </a:lnTo>
                  <a:lnTo>
                    <a:pt x="7" y="41"/>
                  </a:lnTo>
                  <a:lnTo>
                    <a:pt x="4" y="37"/>
                  </a:lnTo>
                  <a:lnTo>
                    <a:pt x="3" y="33"/>
                  </a:lnTo>
                  <a:lnTo>
                    <a:pt x="3" y="28"/>
                  </a:lnTo>
                  <a:lnTo>
                    <a:pt x="10" y="39"/>
                  </a:lnTo>
                </a:path>
              </a:pathLst>
            </a:custGeom>
            <a:solidFill>
              <a:srgbClr val="E2E2E2"/>
            </a:solidFill>
            <a:ln w="12700" cap="rnd">
              <a:noFill/>
              <a:round/>
              <a:headEnd/>
              <a:tailEnd/>
            </a:ln>
          </p:spPr>
          <p:txBody>
            <a:bodyPr/>
            <a:lstStyle/>
            <a:p>
              <a:endParaRPr lang="en-US" dirty="0"/>
            </a:p>
          </p:txBody>
        </p:sp>
        <p:sp>
          <p:nvSpPr>
            <p:cNvPr id="48524" name="Freeform 423"/>
            <p:cNvSpPr>
              <a:spLocks/>
            </p:cNvSpPr>
            <p:nvPr/>
          </p:nvSpPr>
          <p:spPr bwMode="auto">
            <a:xfrm>
              <a:off x="1204" y="2817"/>
              <a:ext cx="17" cy="41"/>
            </a:xfrm>
            <a:custGeom>
              <a:avLst/>
              <a:gdLst>
                <a:gd name="T0" fmla="*/ 6 w 17"/>
                <a:gd name="T1" fmla="*/ 0 h 41"/>
                <a:gd name="T2" fmla="*/ 6 w 17"/>
                <a:gd name="T3" fmla="*/ 1 h 41"/>
                <a:gd name="T4" fmla="*/ 3 w 17"/>
                <a:gd name="T5" fmla="*/ 5 h 41"/>
                <a:gd name="T6" fmla="*/ 1 w 17"/>
                <a:gd name="T7" fmla="*/ 10 h 41"/>
                <a:gd name="T8" fmla="*/ 0 w 17"/>
                <a:gd name="T9" fmla="*/ 16 h 41"/>
                <a:gd name="T10" fmla="*/ 0 w 17"/>
                <a:gd name="T11" fmla="*/ 22 h 41"/>
                <a:gd name="T12" fmla="*/ 1 w 17"/>
                <a:gd name="T13" fmla="*/ 27 h 41"/>
                <a:gd name="T14" fmla="*/ 3 w 17"/>
                <a:gd name="T15" fmla="*/ 33 h 41"/>
                <a:gd name="T16" fmla="*/ 8 w 17"/>
                <a:gd name="T17" fmla="*/ 37 h 41"/>
                <a:gd name="T18" fmla="*/ 12 w 17"/>
                <a:gd name="T19" fmla="*/ 40 h 41"/>
                <a:gd name="T20" fmla="*/ 16 w 17"/>
                <a:gd name="T21" fmla="*/ 32 h 41"/>
                <a:gd name="T22" fmla="*/ 12 w 17"/>
                <a:gd name="T23" fmla="*/ 30 h 41"/>
                <a:gd name="T24" fmla="*/ 11 w 17"/>
                <a:gd name="T25" fmla="*/ 28 h 41"/>
                <a:gd name="T26" fmla="*/ 9 w 17"/>
                <a:gd name="T27" fmla="*/ 24 h 41"/>
                <a:gd name="T28" fmla="*/ 9 w 17"/>
                <a:gd name="T29" fmla="*/ 22 h 41"/>
                <a:gd name="T30" fmla="*/ 9 w 17"/>
                <a:gd name="T31" fmla="*/ 17 h 41"/>
                <a:gd name="T32" fmla="*/ 10 w 17"/>
                <a:gd name="T33" fmla="*/ 13 h 41"/>
                <a:gd name="T34" fmla="*/ 11 w 17"/>
                <a:gd name="T35" fmla="*/ 10 h 41"/>
                <a:gd name="T36" fmla="*/ 12 w 17"/>
                <a:gd name="T37" fmla="*/ 6 h 41"/>
                <a:gd name="T38" fmla="*/ 12 w 17"/>
                <a:gd name="T39" fmla="*/ 7 h 41"/>
                <a:gd name="T40" fmla="*/ 6 w 17"/>
                <a:gd name="T41" fmla="*/ 0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41"/>
                <a:gd name="T65" fmla="*/ 17 w 17"/>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41">
                  <a:moveTo>
                    <a:pt x="6" y="0"/>
                  </a:moveTo>
                  <a:lnTo>
                    <a:pt x="6" y="1"/>
                  </a:lnTo>
                  <a:lnTo>
                    <a:pt x="3" y="5"/>
                  </a:lnTo>
                  <a:lnTo>
                    <a:pt x="1" y="10"/>
                  </a:lnTo>
                  <a:lnTo>
                    <a:pt x="0" y="16"/>
                  </a:lnTo>
                  <a:lnTo>
                    <a:pt x="0" y="22"/>
                  </a:lnTo>
                  <a:lnTo>
                    <a:pt x="1" y="27"/>
                  </a:lnTo>
                  <a:lnTo>
                    <a:pt x="3" y="33"/>
                  </a:lnTo>
                  <a:lnTo>
                    <a:pt x="8" y="37"/>
                  </a:lnTo>
                  <a:lnTo>
                    <a:pt x="12" y="40"/>
                  </a:lnTo>
                  <a:lnTo>
                    <a:pt x="16" y="32"/>
                  </a:lnTo>
                  <a:lnTo>
                    <a:pt x="12" y="30"/>
                  </a:lnTo>
                  <a:lnTo>
                    <a:pt x="11" y="28"/>
                  </a:lnTo>
                  <a:lnTo>
                    <a:pt x="9" y="24"/>
                  </a:lnTo>
                  <a:lnTo>
                    <a:pt x="9" y="22"/>
                  </a:lnTo>
                  <a:lnTo>
                    <a:pt x="9" y="17"/>
                  </a:lnTo>
                  <a:lnTo>
                    <a:pt x="10" y="13"/>
                  </a:lnTo>
                  <a:lnTo>
                    <a:pt x="11" y="10"/>
                  </a:lnTo>
                  <a:lnTo>
                    <a:pt x="12" y="6"/>
                  </a:lnTo>
                  <a:lnTo>
                    <a:pt x="12" y="7"/>
                  </a:lnTo>
                  <a:lnTo>
                    <a:pt x="6" y="0"/>
                  </a:lnTo>
                </a:path>
              </a:pathLst>
            </a:custGeom>
            <a:solidFill>
              <a:srgbClr val="B5B5B5"/>
            </a:solidFill>
            <a:ln w="12700" cap="rnd">
              <a:noFill/>
              <a:round/>
              <a:headEnd/>
              <a:tailEnd/>
            </a:ln>
          </p:spPr>
          <p:txBody>
            <a:bodyPr/>
            <a:lstStyle/>
            <a:p>
              <a:endParaRPr lang="en-US" dirty="0"/>
            </a:p>
          </p:txBody>
        </p:sp>
        <p:sp>
          <p:nvSpPr>
            <p:cNvPr id="48525" name="Freeform 424"/>
            <p:cNvSpPr>
              <a:spLocks/>
            </p:cNvSpPr>
            <p:nvPr/>
          </p:nvSpPr>
          <p:spPr bwMode="auto">
            <a:xfrm>
              <a:off x="1212" y="2812"/>
              <a:ext cx="26" cy="17"/>
            </a:xfrm>
            <a:custGeom>
              <a:avLst/>
              <a:gdLst>
                <a:gd name="T0" fmla="*/ 25 w 26"/>
                <a:gd name="T1" fmla="*/ 4 h 17"/>
                <a:gd name="T2" fmla="*/ 18 w 26"/>
                <a:gd name="T3" fmla="*/ 0 h 17"/>
                <a:gd name="T4" fmla="*/ 15 w 26"/>
                <a:gd name="T5" fmla="*/ 2 h 17"/>
                <a:gd name="T6" fmla="*/ 11 w 26"/>
                <a:gd name="T7" fmla="*/ 2 h 17"/>
                <a:gd name="T8" fmla="*/ 6 w 26"/>
                <a:gd name="T9" fmla="*/ 2 h 17"/>
                <a:gd name="T10" fmla="*/ 0 w 26"/>
                <a:gd name="T11" fmla="*/ 6 h 17"/>
                <a:gd name="T12" fmla="*/ 6 w 26"/>
                <a:gd name="T13" fmla="*/ 16 h 17"/>
                <a:gd name="T14" fmla="*/ 8 w 26"/>
                <a:gd name="T15" fmla="*/ 13 h 17"/>
                <a:gd name="T16" fmla="*/ 11 w 26"/>
                <a:gd name="T17" fmla="*/ 13 h 17"/>
                <a:gd name="T18" fmla="*/ 16 w 26"/>
                <a:gd name="T19" fmla="*/ 13 h 17"/>
                <a:gd name="T20" fmla="*/ 23 w 26"/>
                <a:gd name="T21" fmla="*/ 11 h 17"/>
                <a:gd name="T22" fmla="*/ 15 w 26"/>
                <a:gd name="T23" fmla="*/ 6 h 17"/>
                <a:gd name="T24" fmla="*/ 25 w 26"/>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17"/>
                <a:gd name="T41" fmla="*/ 26 w 26"/>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17">
                  <a:moveTo>
                    <a:pt x="25" y="4"/>
                  </a:moveTo>
                  <a:lnTo>
                    <a:pt x="18" y="0"/>
                  </a:lnTo>
                  <a:lnTo>
                    <a:pt x="15" y="2"/>
                  </a:lnTo>
                  <a:lnTo>
                    <a:pt x="11" y="2"/>
                  </a:lnTo>
                  <a:lnTo>
                    <a:pt x="6" y="2"/>
                  </a:lnTo>
                  <a:lnTo>
                    <a:pt x="0" y="6"/>
                  </a:lnTo>
                  <a:lnTo>
                    <a:pt x="6" y="16"/>
                  </a:lnTo>
                  <a:lnTo>
                    <a:pt x="8" y="13"/>
                  </a:lnTo>
                  <a:lnTo>
                    <a:pt x="11" y="13"/>
                  </a:lnTo>
                  <a:lnTo>
                    <a:pt x="16" y="13"/>
                  </a:lnTo>
                  <a:lnTo>
                    <a:pt x="23" y="11"/>
                  </a:lnTo>
                  <a:lnTo>
                    <a:pt x="15" y="6"/>
                  </a:lnTo>
                  <a:lnTo>
                    <a:pt x="25" y="4"/>
                  </a:lnTo>
                </a:path>
              </a:pathLst>
            </a:custGeom>
            <a:solidFill>
              <a:srgbClr val="B5B5B5"/>
            </a:solidFill>
            <a:ln w="12700" cap="rnd">
              <a:noFill/>
              <a:round/>
              <a:headEnd/>
              <a:tailEnd/>
            </a:ln>
          </p:spPr>
          <p:txBody>
            <a:bodyPr/>
            <a:lstStyle/>
            <a:p>
              <a:endParaRPr lang="en-US" dirty="0"/>
            </a:p>
          </p:txBody>
        </p:sp>
        <p:sp>
          <p:nvSpPr>
            <p:cNvPr id="48526" name="Freeform 425"/>
            <p:cNvSpPr>
              <a:spLocks/>
            </p:cNvSpPr>
            <p:nvPr/>
          </p:nvSpPr>
          <p:spPr bwMode="auto">
            <a:xfrm>
              <a:off x="1231" y="2815"/>
              <a:ext cx="17" cy="26"/>
            </a:xfrm>
            <a:custGeom>
              <a:avLst/>
              <a:gdLst>
                <a:gd name="T0" fmla="*/ 16 w 17"/>
                <a:gd name="T1" fmla="*/ 23 h 26"/>
                <a:gd name="T2" fmla="*/ 14 w 17"/>
                <a:gd name="T3" fmla="*/ 20 h 26"/>
                <a:gd name="T4" fmla="*/ 14 w 17"/>
                <a:gd name="T5" fmla="*/ 18 h 26"/>
                <a:gd name="T6" fmla="*/ 12 w 17"/>
                <a:gd name="T7" fmla="*/ 15 h 26"/>
                <a:gd name="T8" fmla="*/ 12 w 17"/>
                <a:gd name="T9" fmla="*/ 13 h 26"/>
                <a:gd name="T10" fmla="*/ 12 w 17"/>
                <a:gd name="T11" fmla="*/ 10 h 26"/>
                <a:gd name="T12" fmla="*/ 12 w 17"/>
                <a:gd name="T13" fmla="*/ 6 h 26"/>
                <a:gd name="T14" fmla="*/ 12 w 17"/>
                <a:gd name="T15" fmla="*/ 3 h 26"/>
                <a:gd name="T16" fmla="*/ 12 w 17"/>
                <a:gd name="T17" fmla="*/ 0 h 26"/>
                <a:gd name="T18" fmla="*/ 0 w 17"/>
                <a:gd name="T19" fmla="*/ 2 h 26"/>
                <a:gd name="T20" fmla="*/ 1 w 17"/>
                <a:gd name="T21" fmla="*/ 5 h 26"/>
                <a:gd name="T22" fmla="*/ 1 w 17"/>
                <a:gd name="T23" fmla="*/ 8 h 26"/>
                <a:gd name="T24" fmla="*/ 1 w 17"/>
                <a:gd name="T25" fmla="*/ 10 h 26"/>
                <a:gd name="T26" fmla="*/ 1 w 17"/>
                <a:gd name="T27" fmla="*/ 13 h 26"/>
                <a:gd name="T28" fmla="*/ 1 w 17"/>
                <a:gd name="T29" fmla="*/ 16 h 26"/>
                <a:gd name="T30" fmla="*/ 3 w 17"/>
                <a:gd name="T31" fmla="*/ 20 h 26"/>
                <a:gd name="T32" fmla="*/ 4 w 17"/>
                <a:gd name="T33" fmla="*/ 22 h 26"/>
                <a:gd name="T34" fmla="*/ 4 w 17"/>
                <a:gd name="T35" fmla="*/ 25 h 26"/>
                <a:gd name="T36" fmla="*/ 16 w 17"/>
                <a:gd name="T37" fmla="*/ 23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6"/>
                <a:gd name="T59" fmla="*/ 17 w 17"/>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6">
                  <a:moveTo>
                    <a:pt x="16" y="23"/>
                  </a:moveTo>
                  <a:lnTo>
                    <a:pt x="14" y="20"/>
                  </a:lnTo>
                  <a:lnTo>
                    <a:pt x="14" y="18"/>
                  </a:lnTo>
                  <a:lnTo>
                    <a:pt x="12" y="15"/>
                  </a:lnTo>
                  <a:lnTo>
                    <a:pt x="12" y="13"/>
                  </a:lnTo>
                  <a:lnTo>
                    <a:pt x="12" y="10"/>
                  </a:lnTo>
                  <a:lnTo>
                    <a:pt x="12" y="6"/>
                  </a:lnTo>
                  <a:lnTo>
                    <a:pt x="12" y="3"/>
                  </a:lnTo>
                  <a:lnTo>
                    <a:pt x="12" y="0"/>
                  </a:lnTo>
                  <a:lnTo>
                    <a:pt x="0" y="2"/>
                  </a:lnTo>
                  <a:lnTo>
                    <a:pt x="1" y="5"/>
                  </a:lnTo>
                  <a:lnTo>
                    <a:pt x="1" y="8"/>
                  </a:lnTo>
                  <a:lnTo>
                    <a:pt x="1" y="10"/>
                  </a:lnTo>
                  <a:lnTo>
                    <a:pt x="1" y="13"/>
                  </a:lnTo>
                  <a:lnTo>
                    <a:pt x="1" y="16"/>
                  </a:lnTo>
                  <a:lnTo>
                    <a:pt x="3" y="20"/>
                  </a:lnTo>
                  <a:lnTo>
                    <a:pt x="4" y="22"/>
                  </a:lnTo>
                  <a:lnTo>
                    <a:pt x="4" y="25"/>
                  </a:lnTo>
                  <a:lnTo>
                    <a:pt x="16" y="23"/>
                  </a:lnTo>
                </a:path>
              </a:pathLst>
            </a:custGeom>
            <a:solidFill>
              <a:srgbClr val="B5B5B5"/>
            </a:solidFill>
            <a:ln w="12700" cap="rnd">
              <a:noFill/>
              <a:round/>
              <a:headEnd/>
              <a:tailEnd/>
            </a:ln>
          </p:spPr>
          <p:txBody>
            <a:bodyPr/>
            <a:lstStyle/>
            <a:p>
              <a:endParaRPr lang="en-US" dirty="0"/>
            </a:p>
          </p:txBody>
        </p:sp>
        <p:sp>
          <p:nvSpPr>
            <p:cNvPr id="48527" name="Freeform 426"/>
            <p:cNvSpPr>
              <a:spLocks/>
            </p:cNvSpPr>
            <p:nvPr/>
          </p:nvSpPr>
          <p:spPr bwMode="auto">
            <a:xfrm>
              <a:off x="1235" y="2843"/>
              <a:ext cx="17" cy="21"/>
            </a:xfrm>
            <a:custGeom>
              <a:avLst/>
              <a:gdLst>
                <a:gd name="T0" fmla="*/ 14 w 17"/>
                <a:gd name="T1" fmla="*/ 20 h 21"/>
                <a:gd name="T2" fmla="*/ 16 w 17"/>
                <a:gd name="T3" fmla="*/ 17 h 21"/>
                <a:gd name="T4" fmla="*/ 16 w 17"/>
                <a:gd name="T5" fmla="*/ 13 h 21"/>
                <a:gd name="T6" fmla="*/ 14 w 17"/>
                <a:gd name="T7" fmla="*/ 11 h 21"/>
                <a:gd name="T8" fmla="*/ 14 w 17"/>
                <a:gd name="T9" fmla="*/ 8 h 21"/>
                <a:gd name="T10" fmla="*/ 14 w 17"/>
                <a:gd name="T11" fmla="*/ 6 h 21"/>
                <a:gd name="T12" fmla="*/ 11 w 17"/>
                <a:gd name="T13" fmla="*/ 4 h 21"/>
                <a:gd name="T14" fmla="*/ 11 w 17"/>
                <a:gd name="T15" fmla="*/ 2 h 21"/>
                <a:gd name="T16" fmla="*/ 11 w 17"/>
                <a:gd name="T17" fmla="*/ 0 h 21"/>
                <a:gd name="T18" fmla="*/ 0 w 17"/>
                <a:gd name="T19" fmla="*/ 2 h 21"/>
                <a:gd name="T20" fmla="*/ 1 w 17"/>
                <a:gd name="T21" fmla="*/ 5 h 21"/>
                <a:gd name="T22" fmla="*/ 4 w 17"/>
                <a:gd name="T23" fmla="*/ 7 h 21"/>
                <a:gd name="T24" fmla="*/ 4 w 17"/>
                <a:gd name="T25" fmla="*/ 8 h 21"/>
                <a:gd name="T26" fmla="*/ 4 w 17"/>
                <a:gd name="T27" fmla="*/ 11 h 21"/>
                <a:gd name="T28" fmla="*/ 4 w 17"/>
                <a:gd name="T29" fmla="*/ 13 h 21"/>
                <a:gd name="T30" fmla="*/ 5 w 17"/>
                <a:gd name="T31" fmla="*/ 15 h 21"/>
                <a:gd name="T32" fmla="*/ 4 w 17"/>
                <a:gd name="T33" fmla="*/ 18 h 21"/>
                <a:gd name="T34" fmla="*/ 14 w 17"/>
                <a:gd name="T35" fmla="*/ 20 h 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21"/>
                <a:gd name="T56" fmla="*/ 17 w 17"/>
                <a:gd name="T57" fmla="*/ 21 h 2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21">
                  <a:moveTo>
                    <a:pt x="14" y="20"/>
                  </a:moveTo>
                  <a:lnTo>
                    <a:pt x="16" y="17"/>
                  </a:lnTo>
                  <a:lnTo>
                    <a:pt x="16" y="13"/>
                  </a:lnTo>
                  <a:lnTo>
                    <a:pt x="14" y="11"/>
                  </a:lnTo>
                  <a:lnTo>
                    <a:pt x="14" y="8"/>
                  </a:lnTo>
                  <a:lnTo>
                    <a:pt x="14" y="6"/>
                  </a:lnTo>
                  <a:lnTo>
                    <a:pt x="11" y="4"/>
                  </a:lnTo>
                  <a:lnTo>
                    <a:pt x="11" y="2"/>
                  </a:lnTo>
                  <a:lnTo>
                    <a:pt x="11" y="0"/>
                  </a:lnTo>
                  <a:lnTo>
                    <a:pt x="0" y="2"/>
                  </a:lnTo>
                  <a:lnTo>
                    <a:pt x="1" y="5"/>
                  </a:lnTo>
                  <a:lnTo>
                    <a:pt x="4" y="7"/>
                  </a:lnTo>
                  <a:lnTo>
                    <a:pt x="4" y="8"/>
                  </a:lnTo>
                  <a:lnTo>
                    <a:pt x="4" y="11"/>
                  </a:lnTo>
                  <a:lnTo>
                    <a:pt x="4" y="13"/>
                  </a:lnTo>
                  <a:lnTo>
                    <a:pt x="5" y="15"/>
                  </a:lnTo>
                  <a:lnTo>
                    <a:pt x="4" y="18"/>
                  </a:lnTo>
                  <a:lnTo>
                    <a:pt x="14" y="20"/>
                  </a:lnTo>
                </a:path>
              </a:pathLst>
            </a:custGeom>
            <a:solidFill>
              <a:srgbClr val="B5B5B5"/>
            </a:solidFill>
            <a:ln w="12700" cap="rnd">
              <a:noFill/>
              <a:round/>
              <a:headEnd/>
              <a:tailEnd/>
            </a:ln>
          </p:spPr>
          <p:txBody>
            <a:bodyPr/>
            <a:lstStyle/>
            <a:p>
              <a:endParaRPr lang="en-US" dirty="0"/>
            </a:p>
          </p:txBody>
        </p:sp>
        <p:sp>
          <p:nvSpPr>
            <p:cNvPr id="48528" name="Freeform 427"/>
            <p:cNvSpPr>
              <a:spLocks/>
            </p:cNvSpPr>
            <p:nvPr/>
          </p:nvSpPr>
          <p:spPr bwMode="auto">
            <a:xfrm>
              <a:off x="1231" y="2866"/>
              <a:ext cx="17" cy="17"/>
            </a:xfrm>
            <a:custGeom>
              <a:avLst/>
              <a:gdLst>
                <a:gd name="T0" fmla="*/ 0 w 17"/>
                <a:gd name="T1" fmla="*/ 14 h 17"/>
                <a:gd name="T2" fmla="*/ 6 w 17"/>
                <a:gd name="T3" fmla="*/ 16 h 17"/>
                <a:gd name="T4" fmla="*/ 11 w 17"/>
                <a:gd name="T5" fmla="*/ 12 h 17"/>
                <a:gd name="T6" fmla="*/ 14 w 17"/>
                <a:gd name="T7" fmla="*/ 6 h 17"/>
                <a:gd name="T8" fmla="*/ 16 w 17"/>
                <a:gd name="T9" fmla="*/ 2 h 17"/>
                <a:gd name="T10" fmla="*/ 6 w 17"/>
                <a:gd name="T11" fmla="*/ 0 h 17"/>
                <a:gd name="T12" fmla="*/ 6 w 17"/>
                <a:gd name="T13" fmla="*/ 2 h 17"/>
                <a:gd name="T14" fmla="*/ 4 w 17"/>
                <a:gd name="T15" fmla="*/ 6 h 17"/>
                <a:gd name="T16" fmla="*/ 0 w 17"/>
                <a:gd name="T17" fmla="*/ 14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4"/>
                  </a:moveTo>
                  <a:lnTo>
                    <a:pt x="6" y="16"/>
                  </a:lnTo>
                  <a:lnTo>
                    <a:pt x="11" y="12"/>
                  </a:lnTo>
                  <a:lnTo>
                    <a:pt x="14" y="6"/>
                  </a:lnTo>
                  <a:lnTo>
                    <a:pt x="16" y="2"/>
                  </a:lnTo>
                  <a:lnTo>
                    <a:pt x="6" y="0"/>
                  </a:lnTo>
                  <a:lnTo>
                    <a:pt x="6" y="2"/>
                  </a:lnTo>
                  <a:lnTo>
                    <a:pt x="4" y="6"/>
                  </a:lnTo>
                  <a:lnTo>
                    <a:pt x="0" y="14"/>
                  </a:lnTo>
                </a:path>
              </a:pathLst>
            </a:custGeom>
            <a:solidFill>
              <a:srgbClr val="B5B5B5"/>
            </a:solidFill>
            <a:ln w="12700" cap="rnd">
              <a:noFill/>
              <a:round/>
              <a:headEnd/>
              <a:tailEnd/>
            </a:ln>
          </p:spPr>
          <p:txBody>
            <a:bodyPr/>
            <a:lstStyle/>
            <a:p>
              <a:endParaRPr lang="en-US" dirty="0"/>
            </a:p>
          </p:txBody>
        </p:sp>
        <p:sp>
          <p:nvSpPr>
            <p:cNvPr id="48529" name="Freeform 428"/>
            <p:cNvSpPr>
              <a:spLocks/>
            </p:cNvSpPr>
            <p:nvPr/>
          </p:nvSpPr>
          <p:spPr bwMode="auto">
            <a:xfrm>
              <a:off x="1207" y="2846"/>
              <a:ext cx="24" cy="32"/>
            </a:xfrm>
            <a:custGeom>
              <a:avLst/>
              <a:gdLst>
                <a:gd name="T0" fmla="*/ 0 w 24"/>
                <a:gd name="T1" fmla="*/ 2 h 32"/>
                <a:gd name="T2" fmla="*/ 1 w 24"/>
                <a:gd name="T3" fmla="*/ 7 h 32"/>
                <a:gd name="T4" fmla="*/ 2 w 24"/>
                <a:gd name="T5" fmla="*/ 11 h 32"/>
                <a:gd name="T6" fmla="*/ 5 w 24"/>
                <a:gd name="T7" fmla="*/ 14 h 32"/>
                <a:gd name="T8" fmla="*/ 6 w 24"/>
                <a:gd name="T9" fmla="*/ 18 h 32"/>
                <a:gd name="T10" fmla="*/ 9 w 24"/>
                <a:gd name="T11" fmla="*/ 22 h 32"/>
                <a:gd name="T12" fmla="*/ 12 w 24"/>
                <a:gd name="T13" fmla="*/ 26 h 32"/>
                <a:gd name="T14" fmla="*/ 16 w 24"/>
                <a:gd name="T15" fmla="*/ 28 h 32"/>
                <a:gd name="T16" fmla="*/ 19 w 24"/>
                <a:gd name="T17" fmla="*/ 31 h 32"/>
                <a:gd name="T18" fmla="*/ 23 w 24"/>
                <a:gd name="T19" fmla="*/ 23 h 32"/>
                <a:gd name="T20" fmla="*/ 21 w 24"/>
                <a:gd name="T21" fmla="*/ 21 h 32"/>
                <a:gd name="T22" fmla="*/ 18 w 24"/>
                <a:gd name="T23" fmla="*/ 19 h 32"/>
                <a:gd name="T24" fmla="*/ 16 w 24"/>
                <a:gd name="T25" fmla="*/ 17 h 32"/>
                <a:gd name="T26" fmla="*/ 14 w 24"/>
                <a:gd name="T27" fmla="*/ 14 h 32"/>
                <a:gd name="T28" fmla="*/ 13 w 24"/>
                <a:gd name="T29" fmla="*/ 11 h 32"/>
                <a:gd name="T30" fmla="*/ 10 w 24"/>
                <a:gd name="T31" fmla="*/ 7 h 32"/>
                <a:gd name="T32" fmla="*/ 10 w 24"/>
                <a:gd name="T33" fmla="*/ 4 h 32"/>
                <a:gd name="T34" fmla="*/ 10 w 24"/>
                <a:gd name="T35" fmla="*/ 0 h 32"/>
                <a:gd name="T36" fmla="*/ 0 w 24"/>
                <a:gd name="T37" fmla="*/ 2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32"/>
                <a:gd name="T59" fmla="*/ 24 w 24"/>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32">
                  <a:moveTo>
                    <a:pt x="0" y="2"/>
                  </a:moveTo>
                  <a:lnTo>
                    <a:pt x="1" y="7"/>
                  </a:lnTo>
                  <a:lnTo>
                    <a:pt x="2" y="11"/>
                  </a:lnTo>
                  <a:lnTo>
                    <a:pt x="5" y="14"/>
                  </a:lnTo>
                  <a:lnTo>
                    <a:pt x="6" y="18"/>
                  </a:lnTo>
                  <a:lnTo>
                    <a:pt x="9" y="22"/>
                  </a:lnTo>
                  <a:lnTo>
                    <a:pt x="12" y="26"/>
                  </a:lnTo>
                  <a:lnTo>
                    <a:pt x="16" y="28"/>
                  </a:lnTo>
                  <a:lnTo>
                    <a:pt x="19" y="31"/>
                  </a:lnTo>
                  <a:lnTo>
                    <a:pt x="23" y="23"/>
                  </a:lnTo>
                  <a:lnTo>
                    <a:pt x="21" y="21"/>
                  </a:lnTo>
                  <a:lnTo>
                    <a:pt x="18" y="19"/>
                  </a:lnTo>
                  <a:lnTo>
                    <a:pt x="16" y="17"/>
                  </a:lnTo>
                  <a:lnTo>
                    <a:pt x="14" y="14"/>
                  </a:lnTo>
                  <a:lnTo>
                    <a:pt x="13" y="11"/>
                  </a:lnTo>
                  <a:lnTo>
                    <a:pt x="10" y="7"/>
                  </a:lnTo>
                  <a:lnTo>
                    <a:pt x="10" y="4"/>
                  </a:lnTo>
                  <a:lnTo>
                    <a:pt x="10" y="0"/>
                  </a:lnTo>
                  <a:lnTo>
                    <a:pt x="0" y="2"/>
                  </a:lnTo>
                </a:path>
              </a:pathLst>
            </a:custGeom>
            <a:solidFill>
              <a:srgbClr val="B5B5B5"/>
            </a:solidFill>
            <a:ln w="12700" cap="rnd">
              <a:noFill/>
              <a:round/>
              <a:headEnd/>
              <a:tailEnd/>
            </a:ln>
          </p:spPr>
          <p:txBody>
            <a:bodyPr/>
            <a:lstStyle/>
            <a:p>
              <a:endParaRPr lang="en-US" dirty="0"/>
            </a:p>
          </p:txBody>
        </p:sp>
        <p:sp>
          <p:nvSpPr>
            <p:cNvPr id="48530" name="Freeform 429"/>
            <p:cNvSpPr>
              <a:spLocks/>
            </p:cNvSpPr>
            <p:nvPr/>
          </p:nvSpPr>
          <p:spPr bwMode="auto">
            <a:xfrm>
              <a:off x="1213" y="2768"/>
              <a:ext cx="64" cy="71"/>
            </a:xfrm>
            <a:custGeom>
              <a:avLst/>
              <a:gdLst>
                <a:gd name="T0" fmla="*/ 26 w 64"/>
                <a:gd name="T1" fmla="*/ 2 h 71"/>
                <a:gd name="T2" fmla="*/ 24 w 64"/>
                <a:gd name="T3" fmla="*/ 2 h 71"/>
                <a:gd name="T4" fmla="*/ 26 w 64"/>
                <a:gd name="T5" fmla="*/ 6 h 71"/>
                <a:gd name="T6" fmla="*/ 27 w 64"/>
                <a:gd name="T7" fmla="*/ 9 h 71"/>
                <a:gd name="T8" fmla="*/ 25 w 64"/>
                <a:gd name="T9" fmla="*/ 9 h 71"/>
                <a:gd name="T10" fmla="*/ 21 w 64"/>
                <a:gd name="T11" fmla="*/ 8 h 71"/>
                <a:gd name="T12" fmla="*/ 17 w 64"/>
                <a:gd name="T13" fmla="*/ 6 h 71"/>
                <a:gd name="T14" fmla="*/ 15 w 64"/>
                <a:gd name="T15" fmla="*/ 4 h 71"/>
                <a:gd name="T16" fmla="*/ 12 w 64"/>
                <a:gd name="T17" fmla="*/ 2 h 71"/>
                <a:gd name="T18" fmla="*/ 9 w 64"/>
                <a:gd name="T19" fmla="*/ 0 h 71"/>
                <a:gd name="T20" fmla="*/ 6 w 64"/>
                <a:gd name="T21" fmla="*/ 0 h 71"/>
                <a:gd name="T22" fmla="*/ 3 w 64"/>
                <a:gd name="T23" fmla="*/ 0 h 71"/>
                <a:gd name="T24" fmla="*/ 1 w 64"/>
                <a:gd name="T25" fmla="*/ 3 h 71"/>
                <a:gd name="T26" fmla="*/ 0 w 64"/>
                <a:gd name="T27" fmla="*/ 6 h 71"/>
                <a:gd name="T28" fmla="*/ 0 w 64"/>
                <a:gd name="T29" fmla="*/ 8 h 71"/>
                <a:gd name="T30" fmla="*/ 1 w 64"/>
                <a:gd name="T31" fmla="*/ 11 h 71"/>
                <a:gd name="T32" fmla="*/ 3 w 64"/>
                <a:gd name="T33" fmla="*/ 14 h 71"/>
                <a:gd name="T34" fmla="*/ 5 w 64"/>
                <a:gd name="T35" fmla="*/ 17 h 71"/>
                <a:gd name="T36" fmla="*/ 7 w 64"/>
                <a:gd name="T37" fmla="*/ 18 h 71"/>
                <a:gd name="T38" fmla="*/ 11 w 64"/>
                <a:gd name="T39" fmla="*/ 20 h 71"/>
                <a:gd name="T40" fmla="*/ 15 w 64"/>
                <a:gd name="T41" fmla="*/ 21 h 71"/>
                <a:gd name="T42" fmla="*/ 17 w 64"/>
                <a:gd name="T43" fmla="*/ 23 h 71"/>
                <a:gd name="T44" fmla="*/ 21 w 64"/>
                <a:gd name="T45" fmla="*/ 25 h 71"/>
                <a:gd name="T46" fmla="*/ 24 w 64"/>
                <a:gd name="T47" fmla="*/ 28 h 71"/>
                <a:gd name="T48" fmla="*/ 26 w 64"/>
                <a:gd name="T49" fmla="*/ 30 h 71"/>
                <a:gd name="T50" fmla="*/ 27 w 64"/>
                <a:gd name="T51" fmla="*/ 34 h 71"/>
                <a:gd name="T52" fmla="*/ 29 w 64"/>
                <a:gd name="T53" fmla="*/ 39 h 71"/>
                <a:gd name="T54" fmla="*/ 31 w 64"/>
                <a:gd name="T55" fmla="*/ 42 h 71"/>
                <a:gd name="T56" fmla="*/ 34 w 64"/>
                <a:gd name="T57" fmla="*/ 46 h 71"/>
                <a:gd name="T58" fmla="*/ 36 w 64"/>
                <a:gd name="T59" fmla="*/ 50 h 71"/>
                <a:gd name="T60" fmla="*/ 38 w 64"/>
                <a:gd name="T61" fmla="*/ 53 h 71"/>
                <a:gd name="T62" fmla="*/ 41 w 64"/>
                <a:gd name="T63" fmla="*/ 57 h 71"/>
                <a:gd name="T64" fmla="*/ 43 w 64"/>
                <a:gd name="T65" fmla="*/ 61 h 71"/>
                <a:gd name="T66" fmla="*/ 46 w 64"/>
                <a:gd name="T67" fmla="*/ 64 h 71"/>
                <a:gd name="T68" fmla="*/ 49 w 64"/>
                <a:gd name="T69" fmla="*/ 67 h 71"/>
                <a:gd name="T70" fmla="*/ 53 w 64"/>
                <a:gd name="T71" fmla="*/ 69 h 71"/>
                <a:gd name="T72" fmla="*/ 57 w 64"/>
                <a:gd name="T73" fmla="*/ 70 h 71"/>
                <a:gd name="T74" fmla="*/ 60 w 64"/>
                <a:gd name="T75" fmla="*/ 68 h 71"/>
                <a:gd name="T76" fmla="*/ 62 w 64"/>
                <a:gd name="T77" fmla="*/ 64 h 71"/>
                <a:gd name="T78" fmla="*/ 63 w 64"/>
                <a:gd name="T79" fmla="*/ 59 h 71"/>
                <a:gd name="T80" fmla="*/ 62 w 64"/>
                <a:gd name="T81" fmla="*/ 54 h 71"/>
                <a:gd name="T82" fmla="*/ 61 w 64"/>
                <a:gd name="T83" fmla="*/ 48 h 71"/>
                <a:gd name="T84" fmla="*/ 59 w 64"/>
                <a:gd name="T85" fmla="*/ 42 h 71"/>
                <a:gd name="T86" fmla="*/ 58 w 64"/>
                <a:gd name="T87" fmla="*/ 37 h 71"/>
                <a:gd name="T88" fmla="*/ 56 w 64"/>
                <a:gd name="T89" fmla="*/ 31 h 71"/>
                <a:gd name="T90" fmla="*/ 53 w 64"/>
                <a:gd name="T91" fmla="*/ 26 h 71"/>
                <a:gd name="T92" fmla="*/ 50 w 64"/>
                <a:gd name="T93" fmla="*/ 20 h 71"/>
                <a:gd name="T94" fmla="*/ 47 w 64"/>
                <a:gd name="T95" fmla="*/ 17 h 71"/>
                <a:gd name="T96" fmla="*/ 42 w 64"/>
                <a:gd name="T97" fmla="*/ 12 h 71"/>
                <a:gd name="T98" fmla="*/ 26 w 64"/>
                <a:gd name="T99" fmla="*/ 2 h 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4"/>
                <a:gd name="T151" fmla="*/ 0 h 71"/>
                <a:gd name="T152" fmla="*/ 64 w 64"/>
                <a:gd name="T153" fmla="*/ 71 h 7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4" h="71">
                  <a:moveTo>
                    <a:pt x="26" y="2"/>
                  </a:moveTo>
                  <a:lnTo>
                    <a:pt x="24" y="2"/>
                  </a:lnTo>
                  <a:lnTo>
                    <a:pt x="26" y="6"/>
                  </a:lnTo>
                  <a:lnTo>
                    <a:pt x="27" y="9"/>
                  </a:lnTo>
                  <a:lnTo>
                    <a:pt x="25" y="9"/>
                  </a:lnTo>
                  <a:lnTo>
                    <a:pt x="21" y="8"/>
                  </a:lnTo>
                  <a:lnTo>
                    <a:pt x="17" y="6"/>
                  </a:lnTo>
                  <a:lnTo>
                    <a:pt x="15" y="4"/>
                  </a:lnTo>
                  <a:lnTo>
                    <a:pt x="12" y="2"/>
                  </a:lnTo>
                  <a:lnTo>
                    <a:pt x="9" y="0"/>
                  </a:lnTo>
                  <a:lnTo>
                    <a:pt x="6" y="0"/>
                  </a:lnTo>
                  <a:lnTo>
                    <a:pt x="3" y="0"/>
                  </a:lnTo>
                  <a:lnTo>
                    <a:pt x="1" y="3"/>
                  </a:lnTo>
                  <a:lnTo>
                    <a:pt x="0" y="6"/>
                  </a:lnTo>
                  <a:lnTo>
                    <a:pt x="0" y="8"/>
                  </a:lnTo>
                  <a:lnTo>
                    <a:pt x="1" y="11"/>
                  </a:lnTo>
                  <a:lnTo>
                    <a:pt x="3" y="14"/>
                  </a:lnTo>
                  <a:lnTo>
                    <a:pt x="5" y="17"/>
                  </a:lnTo>
                  <a:lnTo>
                    <a:pt x="7" y="18"/>
                  </a:lnTo>
                  <a:lnTo>
                    <a:pt x="11" y="20"/>
                  </a:lnTo>
                  <a:lnTo>
                    <a:pt x="15" y="21"/>
                  </a:lnTo>
                  <a:lnTo>
                    <a:pt x="17" y="23"/>
                  </a:lnTo>
                  <a:lnTo>
                    <a:pt x="21" y="25"/>
                  </a:lnTo>
                  <a:lnTo>
                    <a:pt x="24" y="28"/>
                  </a:lnTo>
                  <a:lnTo>
                    <a:pt x="26" y="30"/>
                  </a:lnTo>
                  <a:lnTo>
                    <a:pt x="27" y="34"/>
                  </a:lnTo>
                  <a:lnTo>
                    <a:pt x="29" y="39"/>
                  </a:lnTo>
                  <a:lnTo>
                    <a:pt x="31" y="42"/>
                  </a:lnTo>
                  <a:lnTo>
                    <a:pt x="34" y="46"/>
                  </a:lnTo>
                  <a:lnTo>
                    <a:pt x="36" y="50"/>
                  </a:lnTo>
                  <a:lnTo>
                    <a:pt x="38" y="53"/>
                  </a:lnTo>
                  <a:lnTo>
                    <a:pt x="41" y="57"/>
                  </a:lnTo>
                  <a:lnTo>
                    <a:pt x="43" y="61"/>
                  </a:lnTo>
                  <a:lnTo>
                    <a:pt x="46" y="64"/>
                  </a:lnTo>
                  <a:lnTo>
                    <a:pt x="49" y="67"/>
                  </a:lnTo>
                  <a:lnTo>
                    <a:pt x="53" y="69"/>
                  </a:lnTo>
                  <a:lnTo>
                    <a:pt x="57" y="70"/>
                  </a:lnTo>
                  <a:lnTo>
                    <a:pt x="60" y="68"/>
                  </a:lnTo>
                  <a:lnTo>
                    <a:pt x="62" y="64"/>
                  </a:lnTo>
                  <a:lnTo>
                    <a:pt x="63" y="59"/>
                  </a:lnTo>
                  <a:lnTo>
                    <a:pt x="62" y="54"/>
                  </a:lnTo>
                  <a:lnTo>
                    <a:pt x="61" y="48"/>
                  </a:lnTo>
                  <a:lnTo>
                    <a:pt x="59" y="42"/>
                  </a:lnTo>
                  <a:lnTo>
                    <a:pt x="58" y="37"/>
                  </a:lnTo>
                  <a:lnTo>
                    <a:pt x="56" y="31"/>
                  </a:lnTo>
                  <a:lnTo>
                    <a:pt x="53" y="26"/>
                  </a:lnTo>
                  <a:lnTo>
                    <a:pt x="50" y="20"/>
                  </a:lnTo>
                  <a:lnTo>
                    <a:pt x="47" y="17"/>
                  </a:lnTo>
                  <a:lnTo>
                    <a:pt x="42" y="12"/>
                  </a:lnTo>
                  <a:lnTo>
                    <a:pt x="26" y="2"/>
                  </a:lnTo>
                </a:path>
              </a:pathLst>
            </a:custGeom>
            <a:solidFill>
              <a:srgbClr val="E2E2E2"/>
            </a:solidFill>
            <a:ln w="12700" cap="rnd">
              <a:noFill/>
              <a:round/>
              <a:headEnd/>
              <a:tailEnd/>
            </a:ln>
          </p:spPr>
          <p:txBody>
            <a:bodyPr/>
            <a:lstStyle/>
            <a:p>
              <a:endParaRPr lang="en-US" dirty="0"/>
            </a:p>
          </p:txBody>
        </p:sp>
        <p:sp>
          <p:nvSpPr>
            <p:cNvPr id="48531" name="Freeform 430"/>
            <p:cNvSpPr>
              <a:spLocks/>
            </p:cNvSpPr>
            <p:nvPr/>
          </p:nvSpPr>
          <p:spPr bwMode="auto">
            <a:xfrm>
              <a:off x="1234" y="2765"/>
              <a:ext cx="17" cy="17"/>
            </a:xfrm>
            <a:custGeom>
              <a:avLst/>
              <a:gdLst>
                <a:gd name="T0" fmla="*/ 4 w 17"/>
                <a:gd name="T1" fmla="*/ 16 h 17"/>
                <a:gd name="T2" fmla="*/ 16 w 17"/>
                <a:gd name="T3" fmla="*/ 12 h 17"/>
                <a:gd name="T4" fmla="*/ 14 w 17"/>
                <a:gd name="T5" fmla="*/ 6 h 17"/>
                <a:gd name="T6" fmla="*/ 12 w 17"/>
                <a:gd name="T7" fmla="*/ 5 h 17"/>
                <a:gd name="T8" fmla="*/ 6 w 17"/>
                <a:gd name="T9" fmla="*/ 8 h 17"/>
                <a:gd name="T10" fmla="*/ 12 w 17"/>
                <a:gd name="T11" fmla="*/ 0 h 17"/>
                <a:gd name="T12" fmla="*/ 0 w 17"/>
                <a:gd name="T13" fmla="*/ 4 h 17"/>
                <a:gd name="T14" fmla="*/ 2 w 17"/>
                <a:gd name="T15" fmla="*/ 9 h 17"/>
                <a:gd name="T16" fmla="*/ 4 w 17"/>
                <a:gd name="T17" fmla="*/ 10 h 17"/>
                <a:gd name="T18" fmla="*/ 10 w 17"/>
                <a:gd name="T19" fmla="*/ 8 h 17"/>
                <a:gd name="T20" fmla="*/ 4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4" y="16"/>
                  </a:moveTo>
                  <a:lnTo>
                    <a:pt x="16" y="12"/>
                  </a:lnTo>
                  <a:lnTo>
                    <a:pt x="14" y="6"/>
                  </a:lnTo>
                  <a:lnTo>
                    <a:pt x="12" y="5"/>
                  </a:lnTo>
                  <a:lnTo>
                    <a:pt x="6" y="8"/>
                  </a:lnTo>
                  <a:lnTo>
                    <a:pt x="12" y="0"/>
                  </a:lnTo>
                  <a:lnTo>
                    <a:pt x="0" y="4"/>
                  </a:lnTo>
                  <a:lnTo>
                    <a:pt x="2" y="9"/>
                  </a:lnTo>
                  <a:lnTo>
                    <a:pt x="4" y="10"/>
                  </a:lnTo>
                  <a:lnTo>
                    <a:pt x="10" y="8"/>
                  </a:lnTo>
                  <a:lnTo>
                    <a:pt x="4" y="16"/>
                  </a:lnTo>
                </a:path>
              </a:pathLst>
            </a:custGeom>
            <a:solidFill>
              <a:srgbClr val="B5B5B5"/>
            </a:solidFill>
            <a:ln w="12700" cap="rnd">
              <a:noFill/>
              <a:round/>
              <a:headEnd/>
              <a:tailEnd/>
            </a:ln>
          </p:spPr>
          <p:txBody>
            <a:bodyPr/>
            <a:lstStyle/>
            <a:p>
              <a:endParaRPr lang="en-US" dirty="0"/>
            </a:p>
          </p:txBody>
        </p:sp>
        <p:sp>
          <p:nvSpPr>
            <p:cNvPr id="48532" name="Freeform 431"/>
            <p:cNvSpPr>
              <a:spLocks/>
            </p:cNvSpPr>
            <p:nvPr/>
          </p:nvSpPr>
          <p:spPr bwMode="auto">
            <a:xfrm>
              <a:off x="1223" y="2765"/>
              <a:ext cx="17" cy="17"/>
            </a:xfrm>
            <a:custGeom>
              <a:avLst/>
              <a:gdLst>
                <a:gd name="T0" fmla="*/ 0 w 17"/>
                <a:gd name="T1" fmla="*/ 8 h 17"/>
                <a:gd name="T2" fmla="*/ 2 w 17"/>
                <a:gd name="T3" fmla="*/ 10 h 17"/>
                <a:gd name="T4" fmla="*/ 4 w 17"/>
                <a:gd name="T5" fmla="*/ 12 h 17"/>
                <a:gd name="T6" fmla="*/ 9 w 17"/>
                <a:gd name="T7" fmla="*/ 14 h 17"/>
                <a:gd name="T8" fmla="*/ 12 w 17"/>
                <a:gd name="T9" fmla="*/ 16 h 17"/>
                <a:gd name="T10" fmla="*/ 16 w 17"/>
                <a:gd name="T11" fmla="*/ 8 h 17"/>
                <a:gd name="T12" fmla="*/ 12 w 17"/>
                <a:gd name="T13" fmla="*/ 6 h 17"/>
                <a:gd name="T14" fmla="*/ 9 w 17"/>
                <a:gd name="T15" fmla="*/ 4 h 17"/>
                <a:gd name="T16" fmla="*/ 6 w 17"/>
                <a:gd name="T17" fmla="*/ 2 h 17"/>
                <a:gd name="T18" fmla="*/ 4 w 17"/>
                <a:gd name="T19" fmla="*/ 1 h 17"/>
                <a:gd name="T20" fmla="*/ 4 w 17"/>
                <a:gd name="T21" fmla="*/ 0 h 17"/>
                <a:gd name="T22" fmla="*/ 0 w 17"/>
                <a:gd name="T23" fmla="*/ 8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8"/>
                  </a:moveTo>
                  <a:lnTo>
                    <a:pt x="2" y="10"/>
                  </a:lnTo>
                  <a:lnTo>
                    <a:pt x="4" y="12"/>
                  </a:lnTo>
                  <a:lnTo>
                    <a:pt x="9" y="14"/>
                  </a:lnTo>
                  <a:lnTo>
                    <a:pt x="12" y="16"/>
                  </a:lnTo>
                  <a:lnTo>
                    <a:pt x="16" y="8"/>
                  </a:lnTo>
                  <a:lnTo>
                    <a:pt x="12" y="6"/>
                  </a:lnTo>
                  <a:lnTo>
                    <a:pt x="9" y="4"/>
                  </a:lnTo>
                  <a:lnTo>
                    <a:pt x="6" y="2"/>
                  </a:lnTo>
                  <a:lnTo>
                    <a:pt x="4" y="1"/>
                  </a:lnTo>
                  <a:lnTo>
                    <a:pt x="4" y="0"/>
                  </a:lnTo>
                  <a:lnTo>
                    <a:pt x="0" y="8"/>
                  </a:lnTo>
                </a:path>
              </a:pathLst>
            </a:custGeom>
            <a:solidFill>
              <a:srgbClr val="B5B5B5"/>
            </a:solidFill>
            <a:ln w="12700" cap="rnd">
              <a:noFill/>
              <a:round/>
              <a:headEnd/>
              <a:tailEnd/>
            </a:ln>
          </p:spPr>
          <p:txBody>
            <a:bodyPr/>
            <a:lstStyle/>
            <a:p>
              <a:endParaRPr lang="en-US" dirty="0"/>
            </a:p>
          </p:txBody>
        </p:sp>
        <p:sp>
          <p:nvSpPr>
            <p:cNvPr id="48533" name="Freeform 432"/>
            <p:cNvSpPr>
              <a:spLocks/>
            </p:cNvSpPr>
            <p:nvPr/>
          </p:nvSpPr>
          <p:spPr bwMode="auto">
            <a:xfrm>
              <a:off x="1209" y="2763"/>
              <a:ext cx="17" cy="17"/>
            </a:xfrm>
            <a:custGeom>
              <a:avLst/>
              <a:gdLst>
                <a:gd name="T0" fmla="*/ 8 w 17"/>
                <a:gd name="T1" fmla="*/ 16 h 17"/>
                <a:gd name="T2" fmla="*/ 9 w 17"/>
                <a:gd name="T3" fmla="*/ 16 h 17"/>
                <a:gd name="T4" fmla="*/ 11 w 17"/>
                <a:gd name="T5" fmla="*/ 16 h 17"/>
                <a:gd name="T6" fmla="*/ 16 w 17"/>
                <a:gd name="T7" fmla="*/ 3 h 17"/>
                <a:gd name="T8" fmla="*/ 13 w 17"/>
                <a:gd name="T9" fmla="*/ 0 h 17"/>
                <a:gd name="T10" fmla="*/ 9 w 17"/>
                <a:gd name="T11" fmla="*/ 0 h 17"/>
                <a:gd name="T12" fmla="*/ 4 w 17"/>
                <a:gd name="T13" fmla="*/ 0 h 17"/>
                <a:gd name="T14" fmla="*/ 0 w 17"/>
                <a:gd name="T15" fmla="*/ 6 h 17"/>
                <a:gd name="T16" fmla="*/ 8 w 17"/>
                <a:gd name="T17" fmla="*/ 1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8" y="16"/>
                  </a:moveTo>
                  <a:lnTo>
                    <a:pt x="9" y="16"/>
                  </a:lnTo>
                  <a:lnTo>
                    <a:pt x="11" y="16"/>
                  </a:lnTo>
                  <a:lnTo>
                    <a:pt x="16" y="3"/>
                  </a:lnTo>
                  <a:lnTo>
                    <a:pt x="13" y="0"/>
                  </a:lnTo>
                  <a:lnTo>
                    <a:pt x="9" y="0"/>
                  </a:lnTo>
                  <a:lnTo>
                    <a:pt x="4" y="0"/>
                  </a:lnTo>
                  <a:lnTo>
                    <a:pt x="0" y="6"/>
                  </a:lnTo>
                  <a:lnTo>
                    <a:pt x="8" y="16"/>
                  </a:lnTo>
                </a:path>
              </a:pathLst>
            </a:custGeom>
            <a:solidFill>
              <a:srgbClr val="B5B5B5"/>
            </a:solidFill>
            <a:ln w="12700" cap="rnd">
              <a:noFill/>
              <a:round/>
              <a:headEnd/>
              <a:tailEnd/>
            </a:ln>
          </p:spPr>
          <p:txBody>
            <a:bodyPr/>
            <a:lstStyle/>
            <a:p>
              <a:endParaRPr lang="en-US" dirty="0"/>
            </a:p>
          </p:txBody>
        </p:sp>
        <p:sp>
          <p:nvSpPr>
            <p:cNvPr id="48534" name="Freeform 433"/>
            <p:cNvSpPr>
              <a:spLocks/>
            </p:cNvSpPr>
            <p:nvPr/>
          </p:nvSpPr>
          <p:spPr bwMode="auto">
            <a:xfrm>
              <a:off x="1207" y="2768"/>
              <a:ext cx="17" cy="17"/>
            </a:xfrm>
            <a:custGeom>
              <a:avLst/>
              <a:gdLst>
                <a:gd name="T0" fmla="*/ 16 w 17"/>
                <a:gd name="T1" fmla="*/ 11 h 17"/>
                <a:gd name="T2" fmla="*/ 14 w 17"/>
                <a:gd name="T3" fmla="*/ 11 h 17"/>
                <a:gd name="T4" fmla="*/ 12 w 17"/>
                <a:gd name="T5" fmla="*/ 8 h 17"/>
                <a:gd name="T6" fmla="*/ 12 w 17"/>
                <a:gd name="T7" fmla="*/ 7 h 17"/>
                <a:gd name="T8" fmla="*/ 12 w 17"/>
                <a:gd name="T9" fmla="*/ 5 h 17"/>
                <a:gd name="T10" fmla="*/ 1 w 17"/>
                <a:gd name="T11" fmla="*/ 0 h 17"/>
                <a:gd name="T12" fmla="*/ 0 w 17"/>
                <a:gd name="T13" fmla="*/ 4 h 17"/>
                <a:gd name="T14" fmla="*/ 0 w 17"/>
                <a:gd name="T15" fmla="*/ 10 h 17"/>
                <a:gd name="T16" fmla="*/ 3 w 17"/>
                <a:gd name="T17" fmla="*/ 14 h 17"/>
                <a:gd name="T18" fmla="*/ 3 w 17"/>
                <a:gd name="T19" fmla="*/ 16 h 17"/>
                <a:gd name="T20" fmla="*/ 3 w 17"/>
                <a:gd name="T21" fmla="*/ 14 h 17"/>
                <a:gd name="T22" fmla="*/ 16 w 17"/>
                <a:gd name="T23" fmla="*/ 11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11"/>
                  </a:moveTo>
                  <a:lnTo>
                    <a:pt x="14" y="11"/>
                  </a:lnTo>
                  <a:lnTo>
                    <a:pt x="12" y="8"/>
                  </a:lnTo>
                  <a:lnTo>
                    <a:pt x="12" y="7"/>
                  </a:lnTo>
                  <a:lnTo>
                    <a:pt x="12" y="5"/>
                  </a:lnTo>
                  <a:lnTo>
                    <a:pt x="1" y="0"/>
                  </a:lnTo>
                  <a:lnTo>
                    <a:pt x="0" y="4"/>
                  </a:lnTo>
                  <a:lnTo>
                    <a:pt x="0" y="10"/>
                  </a:lnTo>
                  <a:lnTo>
                    <a:pt x="3" y="14"/>
                  </a:lnTo>
                  <a:lnTo>
                    <a:pt x="3" y="16"/>
                  </a:lnTo>
                  <a:lnTo>
                    <a:pt x="3" y="14"/>
                  </a:lnTo>
                  <a:lnTo>
                    <a:pt x="16" y="11"/>
                  </a:lnTo>
                </a:path>
              </a:pathLst>
            </a:custGeom>
            <a:solidFill>
              <a:srgbClr val="B5B5B5"/>
            </a:solidFill>
            <a:ln w="12700" cap="rnd">
              <a:noFill/>
              <a:round/>
              <a:headEnd/>
              <a:tailEnd/>
            </a:ln>
          </p:spPr>
          <p:txBody>
            <a:bodyPr/>
            <a:lstStyle/>
            <a:p>
              <a:endParaRPr lang="en-US" dirty="0"/>
            </a:p>
          </p:txBody>
        </p:sp>
        <p:sp>
          <p:nvSpPr>
            <p:cNvPr id="48535" name="Freeform 434"/>
            <p:cNvSpPr>
              <a:spLocks/>
            </p:cNvSpPr>
            <p:nvPr/>
          </p:nvSpPr>
          <p:spPr bwMode="auto">
            <a:xfrm>
              <a:off x="1210" y="2781"/>
              <a:ext cx="32" cy="17"/>
            </a:xfrm>
            <a:custGeom>
              <a:avLst/>
              <a:gdLst>
                <a:gd name="T0" fmla="*/ 31 w 32"/>
                <a:gd name="T1" fmla="*/ 13 h 17"/>
                <a:gd name="T2" fmla="*/ 28 w 32"/>
                <a:gd name="T3" fmla="*/ 10 h 17"/>
                <a:gd name="T4" fmla="*/ 25 w 32"/>
                <a:gd name="T5" fmla="*/ 7 h 17"/>
                <a:gd name="T6" fmla="*/ 21 w 32"/>
                <a:gd name="T7" fmla="*/ 5 h 17"/>
                <a:gd name="T8" fmla="*/ 18 w 32"/>
                <a:gd name="T9" fmla="*/ 4 h 17"/>
                <a:gd name="T10" fmla="*/ 14 w 32"/>
                <a:gd name="T11" fmla="*/ 4 h 17"/>
                <a:gd name="T12" fmla="*/ 13 w 32"/>
                <a:gd name="T13" fmla="*/ 3 h 17"/>
                <a:gd name="T14" fmla="*/ 11 w 32"/>
                <a:gd name="T15" fmla="*/ 1 h 17"/>
                <a:gd name="T16" fmla="*/ 10 w 32"/>
                <a:gd name="T17" fmla="*/ 0 h 17"/>
                <a:gd name="T18" fmla="*/ 0 w 32"/>
                <a:gd name="T19" fmla="*/ 2 h 17"/>
                <a:gd name="T20" fmla="*/ 3 w 32"/>
                <a:gd name="T21" fmla="*/ 5 h 17"/>
                <a:gd name="T22" fmla="*/ 6 w 32"/>
                <a:gd name="T23" fmla="*/ 7 h 17"/>
                <a:gd name="T24" fmla="*/ 11 w 32"/>
                <a:gd name="T25" fmla="*/ 9 h 17"/>
                <a:gd name="T26" fmla="*/ 14 w 32"/>
                <a:gd name="T27" fmla="*/ 11 h 17"/>
                <a:gd name="T28" fmla="*/ 17 w 32"/>
                <a:gd name="T29" fmla="*/ 11 h 17"/>
                <a:gd name="T30" fmla="*/ 18 w 32"/>
                <a:gd name="T31" fmla="*/ 13 h 17"/>
                <a:gd name="T32" fmla="*/ 20 w 32"/>
                <a:gd name="T33" fmla="*/ 14 h 17"/>
                <a:gd name="T34" fmla="*/ 21 w 32"/>
                <a:gd name="T35" fmla="*/ 16 h 17"/>
                <a:gd name="T36" fmla="*/ 31 w 32"/>
                <a:gd name="T37" fmla="*/ 13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17"/>
                <a:gd name="T59" fmla="*/ 32 w 32"/>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17">
                  <a:moveTo>
                    <a:pt x="31" y="13"/>
                  </a:moveTo>
                  <a:lnTo>
                    <a:pt x="28" y="10"/>
                  </a:lnTo>
                  <a:lnTo>
                    <a:pt x="25" y="7"/>
                  </a:lnTo>
                  <a:lnTo>
                    <a:pt x="21" y="5"/>
                  </a:lnTo>
                  <a:lnTo>
                    <a:pt x="18" y="4"/>
                  </a:lnTo>
                  <a:lnTo>
                    <a:pt x="14" y="4"/>
                  </a:lnTo>
                  <a:lnTo>
                    <a:pt x="13" y="3"/>
                  </a:lnTo>
                  <a:lnTo>
                    <a:pt x="11" y="1"/>
                  </a:lnTo>
                  <a:lnTo>
                    <a:pt x="10" y="0"/>
                  </a:lnTo>
                  <a:lnTo>
                    <a:pt x="0" y="2"/>
                  </a:lnTo>
                  <a:lnTo>
                    <a:pt x="3" y="5"/>
                  </a:lnTo>
                  <a:lnTo>
                    <a:pt x="6" y="7"/>
                  </a:lnTo>
                  <a:lnTo>
                    <a:pt x="11" y="9"/>
                  </a:lnTo>
                  <a:lnTo>
                    <a:pt x="14" y="11"/>
                  </a:lnTo>
                  <a:lnTo>
                    <a:pt x="17" y="11"/>
                  </a:lnTo>
                  <a:lnTo>
                    <a:pt x="18" y="13"/>
                  </a:lnTo>
                  <a:lnTo>
                    <a:pt x="20" y="14"/>
                  </a:lnTo>
                  <a:lnTo>
                    <a:pt x="21" y="16"/>
                  </a:lnTo>
                  <a:lnTo>
                    <a:pt x="31" y="13"/>
                  </a:lnTo>
                </a:path>
              </a:pathLst>
            </a:custGeom>
            <a:solidFill>
              <a:srgbClr val="B5B5B5"/>
            </a:solidFill>
            <a:ln w="12700" cap="rnd">
              <a:noFill/>
              <a:round/>
              <a:headEnd/>
              <a:tailEnd/>
            </a:ln>
          </p:spPr>
          <p:txBody>
            <a:bodyPr/>
            <a:lstStyle/>
            <a:p>
              <a:endParaRPr lang="en-US" dirty="0"/>
            </a:p>
          </p:txBody>
        </p:sp>
        <p:sp>
          <p:nvSpPr>
            <p:cNvPr id="48536" name="Freeform 435"/>
            <p:cNvSpPr>
              <a:spLocks/>
            </p:cNvSpPr>
            <p:nvPr/>
          </p:nvSpPr>
          <p:spPr bwMode="auto">
            <a:xfrm>
              <a:off x="1235" y="2799"/>
              <a:ext cx="25" cy="33"/>
            </a:xfrm>
            <a:custGeom>
              <a:avLst/>
              <a:gdLst>
                <a:gd name="T0" fmla="*/ 24 w 25"/>
                <a:gd name="T1" fmla="*/ 28 h 33"/>
                <a:gd name="T2" fmla="*/ 24 w 25"/>
                <a:gd name="T3" fmla="*/ 27 h 33"/>
                <a:gd name="T4" fmla="*/ 22 w 25"/>
                <a:gd name="T5" fmla="*/ 24 h 33"/>
                <a:gd name="T6" fmla="*/ 19 w 25"/>
                <a:gd name="T7" fmla="*/ 20 h 33"/>
                <a:gd name="T8" fmla="*/ 18 w 25"/>
                <a:gd name="T9" fmla="*/ 17 h 33"/>
                <a:gd name="T10" fmla="*/ 16 w 25"/>
                <a:gd name="T11" fmla="*/ 14 h 33"/>
                <a:gd name="T12" fmla="*/ 14 w 25"/>
                <a:gd name="T13" fmla="*/ 10 h 33"/>
                <a:gd name="T14" fmla="*/ 12 w 25"/>
                <a:gd name="T15" fmla="*/ 8 h 33"/>
                <a:gd name="T16" fmla="*/ 10 w 25"/>
                <a:gd name="T17" fmla="*/ 3 h 33"/>
                <a:gd name="T18" fmla="*/ 10 w 25"/>
                <a:gd name="T19" fmla="*/ 0 h 33"/>
                <a:gd name="T20" fmla="*/ 0 w 25"/>
                <a:gd name="T21" fmla="*/ 3 h 33"/>
                <a:gd name="T22" fmla="*/ 2 w 25"/>
                <a:gd name="T23" fmla="*/ 8 h 33"/>
                <a:gd name="T24" fmla="*/ 4 w 25"/>
                <a:gd name="T25" fmla="*/ 11 h 33"/>
                <a:gd name="T26" fmla="*/ 6 w 25"/>
                <a:gd name="T27" fmla="*/ 14 h 33"/>
                <a:gd name="T28" fmla="*/ 8 w 25"/>
                <a:gd name="T29" fmla="*/ 18 h 33"/>
                <a:gd name="T30" fmla="*/ 10 w 25"/>
                <a:gd name="T31" fmla="*/ 21 h 33"/>
                <a:gd name="T32" fmla="*/ 12 w 25"/>
                <a:gd name="T33" fmla="*/ 25 h 33"/>
                <a:gd name="T34" fmla="*/ 14 w 25"/>
                <a:gd name="T35" fmla="*/ 29 h 33"/>
                <a:gd name="T36" fmla="*/ 16 w 25"/>
                <a:gd name="T37" fmla="*/ 32 h 33"/>
                <a:gd name="T38" fmla="*/ 24 w 25"/>
                <a:gd name="T39" fmla="*/ 28 h 3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33"/>
                <a:gd name="T62" fmla="*/ 25 w 25"/>
                <a:gd name="T63" fmla="*/ 33 h 3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33">
                  <a:moveTo>
                    <a:pt x="24" y="28"/>
                  </a:moveTo>
                  <a:lnTo>
                    <a:pt x="24" y="27"/>
                  </a:lnTo>
                  <a:lnTo>
                    <a:pt x="22" y="24"/>
                  </a:lnTo>
                  <a:lnTo>
                    <a:pt x="19" y="20"/>
                  </a:lnTo>
                  <a:lnTo>
                    <a:pt x="18" y="17"/>
                  </a:lnTo>
                  <a:lnTo>
                    <a:pt x="16" y="14"/>
                  </a:lnTo>
                  <a:lnTo>
                    <a:pt x="14" y="10"/>
                  </a:lnTo>
                  <a:lnTo>
                    <a:pt x="12" y="8"/>
                  </a:lnTo>
                  <a:lnTo>
                    <a:pt x="10" y="3"/>
                  </a:lnTo>
                  <a:lnTo>
                    <a:pt x="10" y="0"/>
                  </a:lnTo>
                  <a:lnTo>
                    <a:pt x="0" y="3"/>
                  </a:lnTo>
                  <a:lnTo>
                    <a:pt x="2" y="8"/>
                  </a:lnTo>
                  <a:lnTo>
                    <a:pt x="4" y="11"/>
                  </a:lnTo>
                  <a:lnTo>
                    <a:pt x="6" y="14"/>
                  </a:lnTo>
                  <a:lnTo>
                    <a:pt x="8" y="18"/>
                  </a:lnTo>
                  <a:lnTo>
                    <a:pt x="10" y="21"/>
                  </a:lnTo>
                  <a:lnTo>
                    <a:pt x="12" y="25"/>
                  </a:lnTo>
                  <a:lnTo>
                    <a:pt x="14" y="29"/>
                  </a:lnTo>
                  <a:lnTo>
                    <a:pt x="16" y="32"/>
                  </a:lnTo>
                  <a:lnTo>
                    <a:pt x="24" y="28"/>
                  </a:lnTo>
                </a:path>
              </a:pathLst>
            </a:custGeom>
            <a:solidFill>
              <a:srgbClr val="B5B5B5"/>
            </a:solidFill>
            <a:ln w="12700" cap="rnd">
              <a:noFill/>
              <a:round/>
              <a:headEnd/>
              <a:tailEnd/>
            </a:ln>
          </p:spPr>
          <p:txBody>
            <a:bodyPr/>
            <a:lstStyle/>
            <a:p>
              <a:endParaRPr lang="en-US" dirty="0"/>
            </a:p>
          </p:txBody>
        </p:sp>
        <p:sp>
          <p:nvSpPr>
            <p:cNvPr id="48537" name="Freeform 436"/>
            <p:cNvSpPr>
              <a:spLocks/>
            </p:cNvSpPr>
            <p:nvPr/>
          </p:nvSpPr>
          <p:spPr bwMode="auto">
            <a:xfrm>
              <a:off x="1255" y="2832"/>
              <a:ext cx="17" cy="17"/>
            </a:xfrm>
            <a:custGeom>
              <a:avLst/>
              <a:gdLst>
                <a:gd name="T0" fmla="*/ 13 w 17"/>
                <a:gd name="T1" fmla="*/ 7 h 17"/>
                <a:gd name="T2" fmla="*/ 14 w 17"/>
                <a:gd name="T3" fmla="*/ 7 h 17"/>
                <a:gd name="T4" fmla="*/ 13 w 17"/>
                <a:gd name="T5" fmla="*/ 5 h 17"/>
                <a:gd name="T6" fmla="*/ 11 w 17"/>
                <a:gd name="T7" fmla="*/ 4 h 17"/>
                <a:gd name="T8" fmla="*/ 9 w 17"/>
                <a:gd name="T9" fmla="*/ 1 h 17"/>
                <a:gd name="T10" fmla="*/ 7 w 17"/>
                <a:gd name="T11" fmla="*/ 0 h 17"/>
                <a:gd name="T12" fmla="*/ 0 w 17"/>
                <a:gd name="T13" fmla="*/ 4 h 17"/>
                <a:gd name="T14" fmla="*/ 3 w 17"/>
                <a:gd name="T15" fmla="*/ 8 h 17"/>
                <a:gd name="T16" fmla="*/ 6 w 17"/>
                <a:gd name="T17" fmla="*/ 11 h 17"/>
                <a:gd name="T18" fmla="*/ 9 w 17"/>
                <a:gd name="T19" fmla="*/ 14 h 17"/>
                <a:gd name="T20" fmla="*/ 16 w 17"/>
                <a:gd name="T21" fmla="*/ 16 h 17"/>
                <a:gd name="T22" fmla="*/ 13 w 17"/>
                <a:gd name="T23" fmla="*/ 7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3" y="7"/>
                  </a:moveTo>
                  <a:lnTo>
                    <a:pt x="14" y="7"/>
                  </a:lnTo>
                  <a:lnTo>
                    <a:pt x="13" y="5"/>
                  </a:lnTo>
                  <a:lnTo>
                    <a:pt x="11" y="4"/>
                  </a:lnTo>
                  <a:lnTo>
                    <a:pt x="9" y="1"/>
                  </a:lnTo>
                  <a:lnTo>
                    <a:pt x="7" y="0"/>
                  </a:lnTo>
                  <a:lnTo>
                    <a:pt x="0" y="4"/>
                  </a:lnTo>
                  <a:lnTo>
                    <a:pt x="3" y="8"/>
                  </a:lnTo>
                  <a:lnTo>
                    <a:pt x="6" y="11"/>
                  </a:lnTo>
                  <a:lnTo>
                    <a:pt x="9" y="14"/>
                  </a:lnTo>
                  <a:lnTo>
                    <a:pt x="16" y="16"/>
                  </a:lnTo>
                  <a:lnTo>
                    <a:pt x="13" y="7"/>
                  </a:lnTo>
                </a:path>
              </a:pathLst>
            </a:custGeom>
            <a:solidFill>
              <a:srgbClr val="B5B5B5"/>
            </a:solidFill>
            <a:ln w="12700" cap="rnd">
              <a:noFill/>
              <a:round/>
              <a:headEnd/>
              <a:tailEnd/>
            </a:ln>
          </p:spPr>
          <p:txBody>
            <a:bodyPr/>
            <a:lstStyle/>
            <a:p>
              <a:endParaRPr lang="en-US" dirty="0"/>
            </a:p>
          </p:txBody>
        </p:sp>
        <p:sp>
          <p:nvSpPr>
            <p:cNvPr id="48538" name="Freeform 437"/>
            <p:cNvSpPr>
              <a:spLocks/>
            </p:cNvSpPr>
            <p:nvPr/>
          </p:nvSpPr>
          <p:spPr bwMode="auto">
            <a:xfrm>
              <a:off x="1273" y="2825"/>
              <a:ext cx="17" cy="19"/>
            </a:xfrm>
            <a:custGeom>
              <a:avLst/>
              <a:gdLst>
                <a:gd name="T0" fmla="*/ 3 w 17"/>
                <a:gd name="T1" fmla="*/ 2 h 19"/>
                <a:gd name="T2" fmla="*/ 3 w 17"/>
                <a:gd name="T3" fmla="*/ 5 h 19"/>
                <a:gd name="T4" fmla="*/ 3 w 17"/>
                <a:gd name="T5" fmla="*/ 8 h 19"/>
                <a:gd name="T6" fmla="*/ 1 w 17"/>
                <a:gd name="T7" fmla="*/ 10 h 19"/>
                <a:gd name="T8" fmla="*/ 0 w 17"/>
                <a:gd name="T9" fmla="*/ 11 h 19"/>
                <a:gd name="T10" fmla="*/ 3 w 17"/>
                <a:gd name="T11" fmla="*/ 18 h 19"/>
                <a:gd name="T12" fmla="*/ 10 w 17"/>
                <a:gd name="T13" fmla="*/ 15 h 19"/>
                <a:gd name="T14" fmla="*/ 14 w 17"/>
                <a:gd name="T15" fmla="*/ 11 h 19"/>
                <a:gd name="T16" fmla="*/ 16 w 17"/>
                <a:gd name="T17" fmla="*/ 5 h 19"/>
                <a:gd name="T18" fmla="*/ 14 w 17"/>
                <a:gd name="T19" fmla="*/ 0 h 19"/>
                <a:gd name="T20" fmla="*/ 3 w 17"/>
                <a:gd name="T21" fmla="*/ 2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9"/>
                <a:gd name="T35" fmla="*/ 17 w 1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9">
                  <a:moveTo>
                    <a:pt x="3" y="2"/>
                  </a:moveTo>
                  <a:lnTo>
                    <a:pt x="3" y="5"/>
                  </a:lnTo>
                  <a:lnTo>
                    <a:pt x="3" y="8"/>
                  </a:lnTo>
                  <a:lnTo>
                    <a:pt x="1" y="10"/>
                  </a:lnTo>
                  <a:lnTo>
                    <a:pt x="0" y="11"/>
                  </a:lnTo>
                  <a:lnTo>
                    <a:pt x="3" y="18"/>
                  </a:lnTo>
                  <a:lnTo>
                    <a:pt x="10" y="15"/>
                  </a:lnTo>
                  <a:lnTo>
                    <a:pt x="14" y="11"/>
                  </a:lnTo>
                  <a:lnTo>
                    <a:pt x="16" y="5"/>
                  </a:lnTo>
                  <a:lnTo>
                    <a:pt x="14" y="0"/>
                  </a:lnTo>
                  <a:lnTo>
                    <a:pt x="3" y="2"/>
                  </a:lnTo>
                </a:path>
              </a:pathLst>
            </a:custGeom>
            <a:solidFill>
              <a:srgbClr val="B5B5B5"/>
            </a:solidFill>
            <a:ln w="12700" cap="rnd">
              <a:noFill/>
              <a:round/>
              <a:headEnd/>
              <a:tailEnd/>
            </a:ln>
          </p:spPr>
          <p:txBody>
            <a:bodyPr/>
            <a:lstStyle/>
            <a:p>
              <a:endParaRPr lang="en-US" dirty="0"/>
            </a:p>
          </p:txBody>
        </p:sp>
        <p:sp>
          <p:nvSpPr>
            <p:cNvPr id="48539" name="Freeform 438"/>
            <p:cNvSpPr>
              <a:spLocks/>
            </p:cNvSpPr>
            <p:nvPr/>
          </p:nvSpPr>
          <p:spPr bwMode="auto">
            <a:xfrm>
              <a:off x="1255" y="2777"/>
              <a:ext cx="27" cy="46"/>
            </a:xfrm>
            <a:custGeom>
              <a:avLst/>
              <a:gdLst>
                <a:gd name="T0" fmla="*/ 0 w 27"/>
                <a:gd name="T1" fmla="*/ 7 h 46"/>
                <a:gd name="T2" fmla="*/ 4 w 27"/>
                <a:gd name="T3" fmla="*/ 10 h 46"/>
                <a:gd name="T4" fmla="*/ 7 w 27"/>
                <a:gd name="T5" fmla="*/ 14 h 46"/>
                <a:gd name="T6" fmla="*/ 9 w 27"/>
                <a:gd name="T7" fmla="*/ 19 h 46"/>
                <a:gd name="T8" fmla="*/ 11 w 27"/>
                <a:gd name="T9" fmla="*/ 23 h 46"/>
                <a:gd name="T10" fmla="*/ 12 w 27"/>
                <a:gd name="T11" fmla="*/ 28 h 46"/>
                <a:gd name="T12" fmla="*/ 14 w 27"/>
                <a:gd name="T13" fmla="*/ 34 h 46"/>
                <a:gd name="T14" fmla="*/ 15 w 27"/>
                <a:gd name="T15" fmla="*/ 40 h 46"/>
                <a:gd name="T16" fmla="*/ 17 w 27"/>
                <a:gd name="T17" fmla="*/ 45 h 46"/>
                <a:gd name="T18" fmla="*/ 26 w 27"/>
                <a:gd name="T19" fmla="*/ 42 h 46"/>
                <a:gd name="T20" fmla="*/ 24 w 27"/>
                <a:gd name="T21" fmla="*/ 37 h 46"/>
                <a:gd name="T22" fmla="*/ 24 w 27"/>
                <a:gd name="T23" fmla="*/ 32 h 46"/>
                <a:gd name="T24" fmla="*/ 21 w 27"/>
                <a:gd name="T25" fmla="*/ 26 h 46"/>
                <a:gd name="T26" fmla="*/ 20 w 27"/>
                <a:gd name="T27" fmla="*/ 20 h 46"/>
                <a:gd name="T28" fmla="*/ 17 w 27"/>
                <a:gd name="T29" fmla="*/ 14 h 46"/>
                <a:gd name="T30" fmla="*/ 15 w 27"/>
                <a:gd name="T31" fmla="*/ 10 h 46"/>
                <a:gd name="T32" fmla="*/ 11 w 27"/>
                <a:gd name="T33" fmla="*/ 5 h 46"/>
                <a:gd name="T34" fmla="*/ 7 w 27"/>
                <a:gd name="T35" fmla="*/ 0 h 46"/>
                <a:gd name="T36" fmla="*/ 0 w 27"/>
                <a:gd name="T37" fmla="*/ 7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46"/>
                <a:gd name="T59" fmla="*/ 27 w 27"/>
                <a:gd name="T60" fmla="*/ 46 h 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46">
                  <a:moveTo>
                    <a:pt x="0" y="7"/>
                  </a:moveTo>
                  <a:lnTo>
                    <a:pt x="4" y="10"/>
                  </a:lnTo>
                  <a:lnTo>
                    <a:pt x="7" y="14"/>
                  </a:lnTo>
                  <a:lnTo>
                    <a:pt x="9" y="19"/>
                  </a:lnTo>
                  <a:lnTo>
                    <a:pt x="11" y="23"/>
                  </a:lnTo>
                  <a:lnTo>
                    <a:pt x="12" y="28"/>
                  </a:lnTo>
                  <a:lnTo>
                    <a:pt x="14" y="34"/>
                  </a:lnTo>
                  <a:lnTo>
                    <a:pt x="15" y="40"/>
                  </a:lnTo>
                  <a:lnTo>
                    <a:pt x="17" y="45"/>
                  </a:lnTo>
                  <a:lnTo>
                    <a:pt x="26" y="42"/>
                  </a:lnTo>
                  <a:lnTo>
                    <a:pt x="24" y="37"/>
                  </a:lnTo>
                  <a:lnTo>
                    <a:pt x="24" y="32"/>
                  </a:lnTo>
                  <a:lnTo>
                    <a:pt x="21" y="26"/>
                  </a:lnTo>
                  <a:lnTo>
                    <a:pt x="20" y="20"/>
                  </a:lnTo>
                  <a:lnTo>
                    <a:pt x="17" y="14"/>
                  </a:lnTo>
                  <a:lnTo>
                    <a:pt x="15" y="10"/>
                  </a:lnTo>
                  <a:lnTo>
                    <a:pt x="11" y="5"/>
                  </a:lnTo>
                  <a:lnTo>
                    <a:pt x="7" y="0"/>
                  </a:lnTo>
                  <a:lnTo>
                    <a:pt x="0" y="7"/>
                  </a:lnTo>
                </a:path>
              </a:pathLst>
            </a:custGeom>
            <a:solidFill>
              <a:srgbClr val="B5B5B5"/>
            </a:solidFill>
            <a:ln w="12700" cap="rnd">
              <a:noFill/>
              <a:round/>
              <a:headEnd/>
              <a:tailEnd/>
            </a:ln>
          </p:spPr>
          <p:txBody>
            <a:bodyPr/>
            <a:lstStyle/>
            <a:p>
              <a:endParaRPr lang="en-US" dirty="0"/>
            </a:p>
          </p:txBody>
        </p:sp>
        <p:sp>
          <p:nvSpPr>
            <p:cNvPr id="48540" name="Freeform 439"/>
            <p:cNvSpPr>
              <a:spLocks/>
            </p:cNvSpPr>
            <p:nvPr/>
          </p:nvSpPr>
          <p:spPr bwMode="auto">
            <a:xfrm>
              <a:off x="903" y="2869"/>
              <a:ext cx="42" cy="23"/>
            </a:xfrm>
            <a:custGeom>
              <a:avLst/>
              <a:gdLst>
                <a:gd name="T0" fmla="*/ 4 w 42"/>
                <a:gd name="T1" fmla="*/ 9 h 23"/>
                <a:gd name="T2" fmla="*/ 7 w 42"/>
                <a:gd name="T3" fmla="*/ 8 h 23"/>
                <a:gd name="T4" fmla="*/ 10 w 42"/>
                <a:gd name="T5" fmla="*/ 9 h 23"/>
                <a:gd name="T6" fmla="*/ 14 w 42"/>
                <a:gd name="T7" fmla="*/ 9 h 23"/>
                <a:gd name="T8" fmla="*/ 18 w 42"/>
                <a:gd name="T9" fmla="*/ 11 h 23"/>
                <a:gd name="T10" fmla="*/ 23 w 42"/>
                <a:gd name="T11" fmla="*/ 14 h 23"/>
                <a:gd name="T12" fmla="*/ 28 w 42"/>
                <a:gd name="T13" fmla="*/ 17 h 23"/>
                <a:gd name="T14" fmla="*/ 32 w 42"/>
                <a:gd name="T15" fmla="*/ 20 h 23"/>
                <a:gd name="T16" fmla="*/ 38 w 42"/>
                <a:gd name="T17" fmla="*/ 22 h 23"/>
                <a:gd name="T18" fmla="*/ 41 w 42"/>
                <a:gd name="T19" fmla="*/ 15 h 23"/>
                <a:gd name="T20" fmla="*/ 38 w 42"/>
                <a:gd name="T21" fmla="*/ 13 h 23"/>
                <a:gd name="T22" fmla="*/ 33 w 42"/>
                <a:gd name="T23" fmla="*/ 9 h 23"/>
                <a:gd name="T24" fmla="*/ 29 w 42"/>
                <a:gd name="T25" fmla="*/ 7 h 23"/>
                <a:gd name="T26" fmla="*/ 24 w 42"/>
                <a:gd name="T27" fmla="*/ 4 h 23"/>
                <a:gd name="T28" fmla="*/ 18 w 42"/>
                <a:gd name="T29" fmla="*/ 2 h 23"/>
                <a:gd name="T30" fmla="*/ 13 w 42"/>
                <a:gd name="T31" fmla="*/ 0 h 23"/>
                <a:gd name="T32" fmla="*/ 7 w 42"/>
                <a:gd name="T33" fmla="*/ 0 h 23"/>
                <a:gd name="T34" fmla="*/ 0 w 42"/>
                <a:gd name="T35" fmla="*/ 2 h 23"/>
                <a:gd name="T36" fmla="*/ 4 w 42"/>
                <a:gd name="T37" fmla="*/ 9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23"/>
                <a:gd name="T59" fmla="*/ 42 w 42"/>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23">
                  <a:moveTo>
                    <a:pt x="4" y="9"/>
                  </a:moveTo>
                  <a:lnTo>
                    <a:pt x="7" y="8"/>
                  </a:lnTo>
                  <a:lnTo>
                    <a:pt x="10" y="9"/>
                  </a:lnTo>
                  <a:lnTo>
                    <a:pt x="14" y="9"/>
                  </a:lnTo>
                  <a:lnTo>
                    <a:pt x="18" y="11"/>
                  </a:lnTo>
                  <a:lnTo>
                    <a:pt x="23" y="14"/>
                  </a:lnTo>
                  <a:lnTo>
                    <a:pt x="28" y="17"/>
                  </a:lnTo>
                  <a:lnTo>
                    <a:pt x="32" y="20"/>
                  </a:lnTo>
                  <a:lnTo>
                    <a:pt x="38" y="22"/>
                  </a:lnTo>
                  <a:lnTo>
                    <a:pt x="41" y="15"/>
                  </a:lnTo>
                  <a:lnTo>
                    <a:pt x="38" y="13"/>
                  </a:lnTo>
                  <a:lnTo>
                    <a:pt x="33" y="9"/>
                  </a:lnTo>
                  <a:lnTo>
                    <a:pt x="29" y="7"/>
                  </a:lnTo>
                  <a:lnTo>
                    <a:pt x="24" y="4"/>
                  </a:lnTo>
                  <a:lnTo>
                    <a:pt x="18" y="2"/>
                  </a:lnTo>
                  <a:lnTo>
                    <a:pt x="13" y="0"/>
                  </a:lnTo>
                  <a:lnTo>
                    <a:pt x="7" y="0"/>
                  </a:lnTo>
                  <a:lnTo>
                    <a:pt x="0" y="2"/>
                  </a:lnTo>
                  <a:lnTo>
                    <a:pt x="4" y="9"/>
                  </a:lnTo>
                </a:path>
              </a:pathLst>
            </a:custGeom>
            <a:solidFill>
              <a:srgbClr val="B5B5B5"/>
            </a:solidFill>
            <a:ln w="12700" cap="rnd">
              <a:noFill/>
              <a:round/>
              <a:headEnd/>
              <a:tailEnd/>
            </a:ln>
          </p:spPr>
          <p:txBody>
            <a:bodyPr/>
            <a:lstStyle/>
            <a:p>
              <a:endParaRPr lang="en-US" dirty="0"/>
            </a:p>
          </p:txBody>
        </p:sp>
        <p:sp>
          <p:nvSpPr>
            <p:cNvPr id="48541" name="Freeform 440"/>
            <p:cNvSpPr>
              <a:spLocks/>
            </p:cNvSpPr>
            <p:nvPr/>
          </p:nvSpPr>
          <p:spPr bwMode="auto">
            <a:xfrm>
              <a:off x="851" y="2871"/>
              <a:ext cx="52" cy="26"/>
            </a:xfrm>
            <a:custGeom>
              <a:avLst/>
              <a:gdLst>
                <a:gd name="T0" fmla="*/ 6 w 52"/>
                <a:gd name="T1" fmla="*/ 18 h 26"/>
                <a:gd name="T2" fmla="*/ 8 w 52"/>
                <a:gd name="T3" fmla="*/ 23 h 26"/>
                <a:gd name="T4" fmla="*/ 12 w 52"/>
                <a:gd name="T5" fmla="*/ 21 h 26"/>
                <a:gd name="T6" fmla="*/ 15 w 52"/>
                <a:gd name="T7" fmla="*/ 19 h 26"/>
                <a:gd name="T8" fmla="*/ 19 w 52"/>
                <a:gd name="T9" fmla="*/ 16 h 26"/>
                <a:gd name="T10" fmla="*/ 24 w 52"/>
                <a:gd name="T11" fmla="*/ 15 h 26"/>
                <a:gd name="T12" fmla="*/ 30 w 52"/>
                <a:gd name="T13" fmla="*/ 14 h 26"/>
                <a:gd name="T14" fmla="*/ 37 w 52"/>
                <a:gd name="T15" fmla="*/ 12 h 26"/>
                <a:gd name="T16" fmla="*/ 44 w 52"/>
                <a:gd name="T17" fmla="*/ 10 h 26"/>
                <a:gd name="T18" fmla="*/ 51 w 52"/>
                <a:gd name="T19" fmla="*/ 7 h 26"/>
                <a:gd name="T20" fmla="*/ 47 w 52"/>
                <a:gd name="T21" fmla="*/ 0 h 26"/>
                <a:gd name="T22" fmla="*/ 39 w 52"/>
                <a:gd name="T23" fmla="*/ 2 h 26"/>
                <a:gd name="T24" fmla="*/ 33 w 52"/>
                <a:gd name="T25" fmla="*/ 4 h 26"/>
                <a:gd name="T26" fmla="*/ 27 w 52"/>
                <a:gd name="T27" fmla="*/ 5 h 26"/>
                <a:gd name="T28" fmla="*/ 21 w 52"/>
                <a:gd name="T29" fmla="*/ 7 h 26"/>
                <a:gd name="T30" fmla="*/ 15 w 52"/>
                <a:gd name="T31" fmla="*/ 9 h 26"/>
                <a:gd name="T32" fmla="*/ 10 w 52"/>
                <a:gd name="T33" fmla="*/ 11 h 26"/>
                <a:gd name="T34" fmla="*/ 4 w 52"/>
                <a:gd name="T35" fmla="*/ 15 h 26"/>
                <a:gd name="T36" fmla="*/ 0 w 52"/>
                <a:gd name="T37" fmla="*/ 19 h 26"/>
                <a:gd name="T38" fmla="*/ 2 w 52"/>
                <a:gd name="T39" fmla="*/ 25 h 26"/>
                <a:gd name="T40" fmla="*/ 6 w 52"/>
                <a:gd name="T41" fmla="*/ 18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26"/>
                <a:gd name="T65" fmla="*/ 52 w 52"/>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26">
                  <a:moveTo>
                    <a:pt x="6" y="18"/>
                  </a:moveTo>
                  <a:lnTo>
                    <a:pt x="8" y="23"/>
                  </a:lnTo>
                  <a:lnTo>
                    <a:pt x="12" y="21"/>
                  </a:lnTo>
                  <a:lnTo>
                    <a:pt x="15" y="19"/>
                  </a:lnTo>
                  <a:lnTo>
                    <a:pt x="19" y="16"/>
                  </a:lnTo>
                  <a:lnTo>
                    <a:pt x="24" y="15"/>
                  </a:lnTo>
                  <a:lnTo>
                    <a:pt x="30" y="14"/>
                  </a:lnTo>
                  <a:lnTo>
                    <a:pt x="37" y="12"/>
                  </a:lnTo>
                  <a:lnTo>
                    <a:pt x="44" y="10"/>
                  </a:lnTo>
                  <a:lnTo>
                    <a:pt x="51" y="7"/>
                  </a:lnTo>
                  <a:lnTo>
                    <a:pt x="47" y="0"/>
                  </a:lnTo>
                  <a:lnTo>
                    <a:pt x="39" y="2"/>
                  </a:lnTo>
                  <a:lnTo>
                    <a:pt x="33" y="4"/>
                  </a:lnTo>
                  <a:lnTo>
                    <a:pt x="27" y="5"/>
                  </a:lnTo>
                  <a:lnTo>
                    <a:pt x="21" y="7"/>
                  </a:lnTo>
                  <a:lnTo>
                    <a:pt x="15" y="9"/>
                  </a:lnTo>
                  <a:lnTo>
                    <a:pt x="10" y="11"/>
                  </a:lnTo>
                  <a:lnTo>
                    <a:pt x="4" y="15"/>
                  </a:lnTo>
                  <a:lnTo>
                    <a:pt x="0" y="19"/>
                  </a:lnTo>
                  <a:lnTo>
                    <a:pt x="2" y="25"/>
                  </a:lnTo>
                  <a:lnTo>
                    <a:pt x="6" y="18"/>
                  </a:lnTo>
                </a:path>
              </a:pathLst>
            </a:custGeom>
            <a:solidFill>
              <a:srgbClr val="B5B5B5"/>
            </a:solidFill>
            <a:ln w="12700" cap="rnd">
              <a:noFill/>
              <a:round/>
              <a:headEnd/>
              <a:tailEnd/>
            </a:ln>
          </p:spPr>
          <p:txBody>
            <a:bodyPr/>
            <a:lstStyle/>
            <a:p>
              <a:endParaRPr lang="en-US" dirty="0"/>
            </a:p>
          </p:txBody>
        </p:sp>
        <p:sp>
          <p:nvSpPr>
            <p:cNvPr id="48542" name="Freeform 441"/>
            <p:cNvSpPr>
              <a:spLocks/>
            </p:cNvSpPr>
            <p:nvPr/>
          </p:nvSpPr>
          <p:spPr bwMode="auto">
            <a:xfrm>
              <a:off x="853" y="2891"/>
              <a:ext cx="94" cy="17"/>
            </a:xfrm>
            <a:custGeom>
              <a:avLst/>
              <a:gdLst>
                <a:gd name="T0" fmla="*/ 85 w 94"/>
                <a:gd name="T1" fmla="*/ 0 h 17"/>
                <a:gd name="T2" fmla="*/ 84 w 94"/>
                <a:gd name="T3" fmla="*/ 1 h 17"/>
                <a:gd name="T4" fmla="*/ 79 w 94"/>
                <a:gd name="T5" fmla="*/ 4 h 17"/>
                <a:gd name="T6" fmla="*/ 71 w 94"/>
                <a:gd name="T7" fmla="*/ 5 h 17"/>
                <a:gd name="T8" fmla="*/ 59 w 94"/>
                <a:gd name="T9" fmla="*/ 6 h 17"/>
                <a:gd name="T10" fmla="*/ 45 w 94"/>
                <a:gd name="T11" fmla="*/ 6 h 17"/>
                <a:gd name="T12" fmla="*/ 33 w 94"/>
                <a:gd name="T13" fmla="*/ 5 h 17"/>
                <a:gd name="T14" fmla="*/ 20 w 94"/>
                <a:gd name="T15" fmla="*/ 4 h 17"/>
                <a:gd name="T16" fmla="*/ 10 w 94"/>
                <a:gd name="T17" fmla="*/ 2 h 17"/>
                <a:gd name="T18" fmla="*/ 5 w 94"/>
                <a:gd name="T19" fmla="*/ 1 h 17"/>
                <a:gd name="T20" fmla="*/ 0 w 94"/>
                <a:gd name="T21" fmla="*/ 9 h 17"/>
                <a:gd name="T22" fmla="*/ 8 w 94"/>
                <a:gd name="T23" fmla="*/ 12 h 17"/>
                <a:gd name="T24" fmla="*/ 18 w 94"/>
                <a:gd name="T25" fmla="*/ 13 h 17"/>
                <a:gd name="T26" fmla="*/ 31 w 94"/>
                <a:gd name="T27" fmla="*/ 14 h 17"/>
                <a:gd name="T28" fmla="*/ 45 w 94"/>
                <a:gd name="T29" fmla="*/ 16 h 17"/>
                <a:gd name="T30" fmla="*/ 59 w 94"/>
                <a:gd name="T31" fmla="*/ 16 h 17"/>
                <a:gd name="T32" fmla="*/ 72 w 94"/>
                <a:gd name="T33" fmla="*/ 14 h 17"/>
                <a:gd name="T34" fmla="*/ 84 w 94"/>
                <a:gd name="T35" fmla="*/ 10 h 17"/>
                <a:gd name="T36" fmla="*/ 93 w 94"/>
                <a:gd name="T37" fmla="*/ 5 h 17"/>
                <a:gd name="T38" fmla="*/ 92 w 94"/>
                <a:gd name="T39" fmla="*/ 6 h 17"/>
                <a:gd name="T40" fmla="*/ 85 w 94"/>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4"/>
                <a:gd name="T64" fmla="*/ 0 h 17"/>
                <a:gd name="T65" fmla="*/ 94 w 94"/>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4" h="17">
                  <a:moveTo>
                    <a:pt x="85" y="0"/>
                  </a:moveTo>
                  <a:lnTo>
                    <a:pt x="84" y="1"/>
                  </a:lnTo>
                  <a:lnTo>
                    <a:pt x="79" y="4"/>
                  </a:lnTo>
                  <a:lnTo>
                    <a:pt x="71" y="5"/>
                  </a:lnTo>
                  <a:lnTo>
                    <a:pt x="59" y="6"/>
                  </a:lnTo>
                  <a:lnTo>
                    <a:pt x="45" y="6"/>
                  </a:lnTo>
                  <a:lnTo>
                    <a:pt x="33" y="5"/>
                  </a:lnTo>
                  <a:lnTo>
                    <a:pt x="20" y="4"/>
                  </a:lnTo>
                  <a:lnTo>
                    <a:pt x="10" y="2"/>
                  </a:lnTo>
                  <a:lnTo>
                    <a:pt x="5" y="1"/>
                  </a:lnTo>
                  <a:lnTo>
                    <a:pt x="0" y="9"/>
                  </a:lnTo>
                  <a:lnTo>
                    <a:pt x="8" y="12"/>
                  </a:lnTo>
                  <a:lnTo>
                    <a:pt x="18" y="13"/>
                  </a:lnTo>
                  <a:lnTo>
                    <a:pt x="31" y="14"/>
                  </a:lnTo>
                  <a:lnTo>
                    <a:pt x="45" y="16"/>
                  </a:lnTo>
                  <a:lnTo>
                    <a:pt x="59" y="16"/>
                  </a:lnTo>
                  <a:lnTo>
                    <a:pt x="72" y="14"/>
                  </a:lnTo>
                  <a:lnTo>
                    <a:pt x="84" y="10"/>
                  </a:lnTo>
                  <a:lnTo>
                    <a:pt x="93" y="5"/>
                  </a:lnTo>
                  <a:lnTo>
                    <a:pt x="92" y="6"/>
                  </a:lnTo>
                  <a:lnTo>
                    <a:pt x="85" y="0"/>
                  </a:lnTo>
                </a:path>
              </a:pathLst>
            </a:custGeom>
            <a:solidFill>
              <a:srgbClr val="B5B5B5"/>
            </a:solidFill>
            <a:ln w="12700" cap="rnd">
              <a:noFill/>
              <a:round/>
              <a:headEnd/>
              <a:tailEnd/>
            </a:ln>
          </p:spPr>
          <p:txBody>
            <a:bodyPr/>
            <a:lstStyle/>
            <a:p>
              <a:endParaRPr lang="en-US" dirty="0"/>
            </a:p>
          </p:txBody>
        </p:sp>
        <p:sp>
          <p:nvSpPr>
            <p:cNvPr id="48543" name="Freeform 442"/>
            <p:cNvSpPr>
              <a:spLocks/>
            </p:cNvSpPr>
            <p:nvPr/>
          </p:nvSpPr>
          <p:spPr bwMode="auto">
            <a:xfrm>
              <a:off x="943" y="2889"/>
              <a:ext cx="17" cy="17"/>
            </a:xfrm>
            <a:custGeom>
              <a:avLst/>
              <a:gdLst>
                <a:gd name="T0" fmla="*/ 0 w 17"/>
                <a:gd name="T1" fmla="*/ 10 h 17"/>
                <a:gd name="T2" fmla="*/ 4 w 17"/>
                <a:gd name="T3" fmla="*/ 16 h 17"/>
                <a:gd name="T4" fmla="*/ 4 w 17"/>
                <a:gd name="T5" fmla="*/ 0 h 17"/>
                <a:gd name="T6" fmla="*/ 0 w 17"/>
                <a:gd name="T7" fmla="*/ 0 h 17"/>
                <a:gd name="T8" fmla="*/ 0 w 17"/>
                <a:gd name="T9" fmla="*/ 5 h 17"/>
                <a:gd name="T10" fmla="*/ 12 w 17"/>
                <a:gd name="T11" fmla="*/ 16 h 17"/>
                <a:gd name="T12" fmla="*/ 16 w 17"/>
                <a:gd name="T13" fmla="*/ 16 h 17"/>
                <a:gd name="T14" fmla="*/ 16 w 17"/>
                <a:gd name="T15" fmla="*/ 0 h 17"/>
                <a:gd name="T16" fmla="*/ 0 w 17"/>
                <a:gd name="T17" fmla="*/ 1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0"/>
                  </a:moveTo>
                  <a:lnTo>
                    <a:pt x="4" y="16"/>
                  </a:lnTo>
                  <a:lnTo>
                    <a:pt x="4" y="0"/>
                  </a:lnTo>
                  <a:lnTo>
                    <a:pt x="0" y="0"/>
                  </a:lnTo>
                  <a:lnTo>
                    <a:pt x="0" y="5"/>
                  </a:lnTo>
                  <a:lnTo>
                    <a:pt x="12" y="16"/>
                  </a:lnTo>
                  <a:lnTo>
                    <a:pt x="16" y="16"/>
                  </a:lnTo>
                  <a:lnTo>
                    <a:pt x="16" y="0"/>
                  </a:lnTo>
                  <a:lnTo>
                    <a:pt x="0" y="10"/>
                  </a:lnTo>
                </a:path>
              </a:pathLst>
            </a:custGeom>
            <a:solidFill>
              <a:srgbClr val="B5B5B5"/>
            </a:solidFill>
            <a:ln w="12700" cap="rnd">
              <a:noFill/>
              <a:round/>
              <a:headEnd/>
              <a:tailEnd/>
            </a:ln>
          </p:spPr>
          <p:txBody>
            <a:bodyPr/>
            <a:lstStyle/>
            <a:p>
              <a:endParaRPr lang="en-US" dirty="0"/>
            </a:p>
          </p:txBody>
        </p:sp>
        <p:sp>
          <p:nvSpPr>
            <p:cNvPr id="48544" name="Freeform 443"/>
            <p:cNvSpPr>
              <a:spLocks/>
            </p:cNvSpPr>
            <p:nvPr/>
          </p:nvSpPr>
          <p:spPr bwMode="auto">
            <a:xfrm>
              <a:off x="2156" y="2551"/>
              <a:ext cx="147" cy="120"/>
            </a:xfrm>
            <a:custGeom>
              <a:avLst/>
              <a:gdLst>
                <a:gd name="T0" fmla="*/ 49 w 147"/>
                <a:gd name="T1" fmla="*/ 44 h 120"/>
                <a:gd name="T2" fmla="*/ 39 w 147"/>
                <a:gd name="T3" fmla="*/ 41 h 120"/>
                <a:gd name="T4" fmla="*/ 29 w 147"/>
                <a:gd name="T5" fmla="*/ 37 h 120"/>
                <a:gd name="T6" fmla="*/ 19 w 147"/>
                <a:gd name="T7" fmla="*/ 36 h 120"/>
                <a:gd name="T8" fmla="*/ 11 w 147"/>
                <a:gd name="T9" fmla="*/ 38 h 120"/>
                <a:gd name="T10" fmla="*/ 5 w 147"/>
                <a:gd name="T11" fmla="*/ 44 h 120"/>
                <a:gd name="T12" fmla="*/ 1 w 147"/>
                <a:gd name="T13" fmla="*/ 50 h 120"/>
                <a:gd name="T14" fmla="*/ 1 w 147"/>
                <a:gd name="T15" fmla="*/ 58 h 120"/>
                <a:gd name="T16" fmla="*/ 4 w 147"/>
                <a:gd name="T17" fmla="*/ 66 h 120"/>
                <a:gd name="T18" fmla="*/ 9 w 147"/>
                <a:gd name="T19" fmla="*/ 72 h 120"/>
                <a:gd name="T20" fmla="*/ 14 w 147"/>
                <a:gd name="T21" fmla="*/ 77 h 120"/>
                <a:gd name="T22" fmla="*/ 20 w 147"/>
                <a:gd name="T23" fmla="*/ 83 h 120"/>
                <a:gd name="T24" fmla="*/ 26 w 147"/>
                <a:gd name="T25" fmla="*/ 89 h 120"/>
                <a:gd name="T26" fmla="*/ 29 w 147"/>
                <a:gd name="T27" fmla="*/ 98 h 120"/>
                <a:gd name="T28" fmla="*/ 31 w 147"/>
                <a:gd name="T29" fmla="*/ 108 h 120"/>
                <a:gd name="T30" fmla="*/ 34 w 147"/>
                <a:gd name="T31" fmla="*/ 115 h 120"/>
                <a:gd name="T32" fmla="*/ 40 w 147"/>
                <a:gd name="T33" fmla="*/ 119 h 120"/>
                <a:gd name="T34" fmla="*/ 48 w 147"/>
                <a:gd name="T35" fmla="*/ 118 h 120"/>
                <a:gd name="T36" fmla="*/ 54 w 147"/>
                <a:gd name="T37" fmla="*/ 109 h 120"/>
                <a:gd name="T38" fmla="*/ 63 w 147"/>
                <a:gd name="T39" fmla="*/ 97 h 120"/>
                <a:gd name="T40" fmla="*/ 76 w 147"/>
                <a:gd name="T41" fmla="*/ 87 h 120"/>
                <a:gd name="T42" fmla="*/ 91 w 147"/>
                <a:gd name="T43" fmla="*/ 80 h 120"/>
                <a:gd name="T44" fmla="*/ 104 w 147"/>
                <a:gd name="T45" fmla="*/ 77 h 120"/>
                <a:gd name="T46" fmla="*/ 113 w 147"/>
                <a:gd name="T47" fmla="*/ 79 h 120"/>
                <a:gd name="T48" fmla="*/ 123 w 147"/>
                <a:gd name="T49" fmla="*/ 81 h 120"/>
                <a:gd name="T50" fmla="*/ 133 w 147"/>
                <a:gd name="T51" fmla="*/ 82 h 120"/>
                <a:gd name="T52" fmla="*/ 141 w 147"/>
                <a:gd name="T53" fmla="*/ 80 h 120"/>
                <a:gd name="T54" fmla="*/ 145 w 147"/>
                <a:gd name="T55" fmla="*/ 73 h 120"/>
                <a:gd name="T56" fmla="*/ 146 w 147"/>
                <a:gd name="T57" fmla="*/ 66 h 120"/>
                <a:gd name="T58" fmla="*/ 144 w 147"/>
                <a:gd name="T59" fmla="*/ 57 h 120"/>
                <a:gd name="T60" fmla="*/ 142 w 147"/>
                <a:gd name="T61" fmla="*/ 51 h 120"/>
                <a:gd name="T62" fmla="*/ 138 w 147"/>
                <a:gd name="T63" fmla="*/ 48 h 120"/>
                <a:gd name="T64" fmla="*/ 138 w 147"/>
                <a:gd name="T65" fmla="*/ 39 h 120"/>
                <a:gd name="T66" fmla="*/ 136 w 147"/>
                <a:gd name="T67" fmla="*/ 28 h 120"/>
                <a:gd name="T68" fmla="*/ 134 w 147"/>
                <a:gd name="T69" fmla="*/ 18 h 120"/>
                <a:gd name="T70" fmla="*/ 127 w 147"/>
                <a:gd name="T71" fmla="*/ 9 h 120"/>
                <a:gd name="T72" fmla="*/ 116 w 147"/>
                <a:gd name="T73" fmla="*/ 3 h 120"/>
                <a:gd name="T74" fmla="*/ 106 w 147"/>
                <a:gd name="T75" fmla="*/ 0 h 120"/>
                <a:gd name="T76" fmla="*/ 94 w 147"/>
                <a:gd name="T77" fmla="*/ 1 h 120"/>
                <a:gd name="T78" fmla="*/ 85 w 147"/>
                <a:gd name="T79" fmla="*/ 7 h 120"/>
                <a:gd name="T80" fmla="*/ 80 w 147"/>
                <a:gd name="T81" fmla="*/ 13 h 120"/>
                <a:gd name="T82" fmla="*/ 75 w 147"/>
                <a:gd name="T83" fmla="*/ 22 h 120"/>
                <a:gd name="T84" fmla="*/ 66 w 147"/>
                <a:gd name="T85" fmla="*/ 33 h 120"/>
                <a:gd name="T86" fmla="*/ 53 w 147"/>
                <a:gd name="T87" fmla="*/ 42 h 120"/>
                <a:gd name="T88" fmla="*/ 55 w 147"/>
                <a:gd name="T89" fmla="*/ 44 h 12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7"/>
                <a:gd name="T136" fmla="*/ 0 h 120"/>
                <a:gd name="T137" fmla="*/ 147 w 147"/>
                <a:gd name="T138" fmla="*/ 120 h 12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7" h="120">
                  <a:moveTo>
                    <a:pt x="55" y="44"/>
                  </a:moveTo>
                  <a:lnTo>
                    <a:pt x="49" y="44"/>
                  </a:lnTo>
                  <a:lnTo>
                    <a:pt x="44" y="42"/>
                  </a:lnTo>
                  <a:lnTo>
                    <a:pt x="39" y="41"/>
                  </a:lnTo>
                  <a:lnTo>
                    <a:pt x="34" y="39"/>
                  </a:lnTo>
                  <a:lnTo>
                    <a:pt x="29" y="37"/>
                  </a:lnTo>
                  <a:lnTo>
                    <a:pt x="24" y="36"/>
                  </a:lnTo>
                  <a:lnTo>
                    <a:pt x="19" y="36"/>
                  </a:lnTo>
                  <a:lnTo>
                    <a:pt x="14" y="36"/>
                  </a:lnTo>
                  <a:lnTo>
                    <a:pt x="11" y="38"/>
                  </a:lnTo>
                  <a:lnTo>
                    <a:pt x="7" y="41"/>
                  </a:lnTo>
                  <a:lnTo>
                    <a:pt x="5" y="44"/>
                  </a:lnTo>
                  <a:lnTo>
                    <a:pt x="2" y="48"/>
                  </a:lnTo>
                  <a:lnTo>
                    <a:pt x="1" y="50"/>
                  </a:lnTo>
                  <a:lnTo>
                    <a:pt x="0" y="54"/>
                  </a:lnTo>
                  <a:lnTo>
                    <a:pt x="1" y="58"/>
                  </a:lnTo>
                  <a:lnTo>
                    <a:pt x="2" y="62"/>
                  </a:lnTo>
                  <a:lnTo>
                    <a:pt x="4" y="66"/>
                  </a:lnTo>
                  <a:lnTo>
                    <a:pt x="6" y="69"/>
                  </a:lnTo>
                  <a:lnTo>
                    <a:pt x="9" y="72"/>
                  </a:lnTo>
                  <a:lnTo>
                    <a:pt x="12" y="75"/>
                  </a:lnTo>
                  <a:lnTo>
                    <a:pt x="14" y="77"/>
                  </a:lnTo>
                  <a:lnTo>
                    <a:pt x="16" y="80"/>
                  </a:lnTo>
                  <a:lnTo>
                    <a:pt x="20" y="83"/>
                  </a:lnTo>
                  <a:lnTo>
                    <a:pt x="23" y="86"/>
                  </a:lnTo>
                  <a:lnTo>
                    <a:pt x="26" y="89"/>
                  </a:lnTo>
                  <a:lnTo>
                    <a:pt x="29" y="94"/>
                  </a:lnTo>
                  <a:lnTo>
                    <a:pt x="29" y="98"/>
                  </a:lnTo>
                  <a:lnTo>
                    <a:pt x="30" y="102"/>
                  </a:lnTo>
                  <a:lnTo>
                    <a:pt x="31" y="108"/>
                  </a:lnTo>
                  <a:lnTo>
                    <a:pt x="32" y="111"/>
                  </a:lnTo>
                  <a:lnTo>
                    <a:pt x="34" y="115"/>
                  </a:lnTo>
                  <a:lnTo>
                    <a:pt x="37" y="118"/>
                  </a:lnTo>
                  <a:lnTo>
                    <a:pt x="40" y="119"/>
                  </a:lnTo>
                  <a:lnTo>
                    <a:pt x="44" y="119"/>
                  </a:lnTo>
                  <a:lnTo>
                    <a:pt x="48" y="118"/>
                  </a:lnTo>
                  <a:lnTo>
                    <a:pt x="49" y="116"/>
                  </a:lnTo>
                  <a:lnTo>
                    <a:pt x="54" y="109"/>
                  </a:lnTo>
                  <a:lnTo>
                    <a:pt x="59" y="103"/>
                  </a:lnTo>
                  <a:lnTo>
                    <a:pt x="63" y="97"/>
                  </a:lnTo>
                  <a:lnTo>
                    <a:pt x="69" y="91"/>
                  </a:lnTo>
                  <a:lnTo>
                    <a:pt x="76" y="87"/>
                  </a:lnTo>
                  <a:lnTo>
                    <a:pt x="84" y="83"/>
                  </a:lnTo>
                  <a:lnTo>
                    <a:pt x="91" y="80"/>
                  </a:lnTo>
                  <a:lnTo>
                    <a:pt x="99" y="78"/>
                  </a:lnTo>
                  <a:lnTo>
                    <a:pt x="104" y="77"/>
                  </a:lnTo>
                  <a:lnTo>
                    <a:pt x="109" y="78"/>
                  </a:lnTo>
                  <a:lnTo>
                    <a:pt x="113" y="79"/>
                  </a:lnTo>
                  <a:lnTo>
                    <a:pt x="119" y="80"/>
                  </a:lnTo>
                  <a:lnTo>
                    <a:pt x="123" y="81"/>
                  </a:lnTo>
                  <a:lnTo>
                    <a:pt x="128" y="82"/>
                  </a:lnTo>
                  <a:lnTo>
                    <a:pt x="133" y="82"/>
                  </a:lnTo>
                  <a:lnTo>
                    <a:pt x="137" y="81"/>
                  </a:lnTo>
                  <a:lnTo>
                    <a:pt x="141" y="80"/>
                  </a:lnTo>
                  <a:lnTo>
                    <a:pt x="143" y="77"/>
                  </a:lnTo>
                  <a:lnTo>
                    <a:pt x="145" y="73"/>
                  </a:lnTo>
                  <a:lnTo>
                    <a:pt x="146" y="69"/>
                  </a:lnTo>
                  <a:lnTo>
                    <a:pt x="146" y="66"/>
                  </a:lnTo>
                  <a:lnTo>
                    <a:pt x="146" y="61"/>
                  </a:lnTo>
                  <a:lnTo>
                    <a:pt x="144" y="57"/>
                  </a:lnTo>
                  <a:lnTo>
                    <a:pt x="142" y="53"/>
                  </a:lnTo>
                  <a:lnTo>
                    <a:pt x="142" y="51"/>
                  </a:lnTo>
                  <a:lnTo>
                    <a:pt x="140" y="50"/>
                  </a:lnTo>
                  <a:lnTo>
                    <a:pt x="138" y="48"/>
                  </a:lnTo>
                  <a:lnTo>
                    <a:pt x="138" y="45"/>
                  </a:lnTo>
                  <a:lnTo>
                    <a:pt x="138" y="39"/>
                  </a:lnTo>
                  <a:lnTo>
                    <a:pt x="137" y="33"/>
                  </a:lnTo>
                  <a:lnTo>
                    <a:pt x="136" y="28"/>
                  </a:lnTo>
                  <a:lnTo>
                    <a:pt x="134" y="23"/>
                  </a:lnTo>
                  <a:lnTo>
                    <a:pt x="134" y="18"/>
                  </a:lnTo>
                  <a:lnTo>
                    <a:pt x="131" y="13"/>
                  </a:lnTo>
                  <a:lnTo>
                    <a:pt x="127" y="9"/>
                  </a:lnTo>
                  <a:lnTo>
                    <a:pt x="122" y="6"/>
                  </a:lnTo>
                  <a:lnTo>
                    <a:pt x="116" y="3"/>
                  </a:lnTo>
                  <a:lnTo>
                    <a:pt x="110" y="0"/>
                  </a:lnTo>
                  <a:lnTo>
                    <a:pt x="106" y="0"/>
                  </a:lnTo>
                  <a:lnTo>
                    <a:pt x="100" y="0"/>
                  </a:lnTo>
                  <a:lnTo>
                    <a:pt x="94" y="1"/>
                  </a:lnTo>
                  <a:lnTo>
                    <a:pt x="89" y="3"/>
                  </a:lnTo>
                  <a:lnTo>
                    <a:pt x="85" y="7"/>
                  </a:lnTo>
                  <a:lnTo>
                    <a:pt x="80" y="11"/>
                  </a:lnTo>
                  <a:lnTo>
                    <a:pt x="80" y="13"/>
                  </a:lnTo>
                  <a:lnTo>
                    <a:pt x="78" y="17"/>
                  </a:lnTo>
                  <a:lnTo>
                    <a:pt x="75" y="22"/>
                  </a:lnTo>
                  <a:lnTo>
                    <a:pt x="72" y="28"/>
                  </a:lnTo>
                  <a:lnTo>
                    <a:pt x="66" y="33"/>
                  </a:lnTo>
                  <a:lnTo>
                    <a:pt x="60" y="38"/>
                  </a:lnTo>
                  <a:lnTo>
                    <a:pt x="53" y="42"/>
                  </a:lnTo>
                  <a:lnTo>
                    <a:pt x="44" y="44"/>
                  </a:lnTo>
                  <a:lnTo>
                    <a:pt x="55" y="44"/>
                  </a:lnTo>
                </a:path>
              </a:pathLst>
            </a:custGeom>
            <a:solidFill>
              <a:srgbClr val="A8A8A8"/>
            </a:solidFill>
            <a:ln w="12700" cap="rnd">
              <a:noFill/>
              <a:round/>
              <a:headEnd/>
              <a:tailEnd/>
            </a:ln>
          </p:spPr>
          <p:txBody>
            <a:bodyPr/>
            <a:lstStyle/>
            <a:p>
              <a:endParaRPr lang="en-US" dirty="0"/>
            </a:p>
          </p:txBody>
        </p:sp>
        <p:sp>
          <p:nvSpPr>
            <p:cNvPr id="48545" name="Freeform 444"/>
            <p:cNvSpPr>
              <a:spLocks/>
            </p:cNvSpPr>
            <p:nvPr/>
          </p:nvSpPr>
          <p:spPr bwMode="auto">
            <a:xfrm>
              <a:off x="2169" y="2583"/>
              <a:ext cx="39" cy="17"/>
            </a:xfrm>
            <a:custGeom>
              <a:avLst/>
              <a:gdLst>
                <a:gd name="T0" fmla="*/ 3 w 39"/>
                <a:gd name="T1" fmla="*/ 9 h 17"/>
                <a:gd name="T2" fmla="*/ 6 w 39"/>
                <a:gd name="T3" fmla="*/ 9 h 17"/>
                <a:gd name="T4" fmla="*/ 10 w 39"/>
                <a:gd name="T5" fmla="*/ 9 h 17"/>
                <a:gd name="T6" fmla="*/ 14 w 39"/>
                <a:gd name="T7" fmla="*/ 9 h 17"/>
                <a:gd name="T8" fmla="*/ 18 w 39"/>
                <a:gd name="T9" fmla="*/ 12 h 17"/>
                <a:gd name="T10" fmla="*/ 22 w 39"/>
                <a:gd name="T11" fmla="*/ 13 h 17"/>
                <a:gd name="T12" fmla="*/ 27 w 39"/>
                <a:gd name="T13" fmla="*/ 14 h 17"/>
                <a:gd name="T14" fmla="*/ 32 w 39"/>
                <a:gd name="T15" fmla="*/ 16 h 17"/>
                <a:gd name="T16" fmla="*/ 38 w 39"/>
                <a:gd name="T17" fmla="*/ 16 h 17"/>
                <a:gd name="T18" fmla="*/ 38 w 39"/>
                <a:gd name="T19" fmla="*/ 7 h 17"/>
                <a:gd name="T20" fmla="*/ 34 w 39"/>
                <a:gd name="T21" fmla="*/ 7 h 17"/>
                <a:gd name="T22" fmla="*/ 29 w 39"/>
                <a:gd name="T23" fmla="*/ 6 h 17"/>
                <a:gd name="T24" fmla="*/ 25 w 39"/>
                <a:gd name="T25" fmla="*/ 4 h 17"/>
                <a:gd name="T26" fmla="*/ 21 w 39"/>
                <a:gd name="T27" fmla="*/ 2 h 17"/>
                <a:gd name="T28" fmla="*/ 16 w 39"/>
                <a:gd name="T29" fmla="*/ 1 h 17"/>
                <a:gd name="T30" fmla="*/ 11 w 39"/>
                <a:gd name="T31" fmla="*/ 1 h 17"/>
                <a:gd name="T32" fmla="*/ 6 w 39"/>
                <a:gd name="T33" fmla="*/ 0 h 17"/>
                <a:gd name="T34" fmla="*/ 0 w 39"/>
                <a:gd name="T35" fmla="*/ 1 h 17"/>
                <a:gd name="T36" fmla="*/ 3 w 39"/>
                <a:gd name="T37" fmla="*/ 9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9"/>
                <a:gd name="T58" fmla="*/ 0 h 17"/>
                <a:gd name="T59" fmla="*/ 39 w 39"/>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9" h="17">
                  <a:moveTo>
                    <a:pt x="3" y="9"/>
                  </a:moveTo>
                  <a:lnTo>
                    <a:pt x="6" y="9"/>
                  </a:lnTo>
                  <a:lnTo>
                    <a:pt x="10" y="9"/>
                  </a:lnTo>
                  <a:lnTo>
                    <a:pt x="14" y="9"/>
                  </a:lnTo>
                  <a:lnTo>
                    <a:pt x="18" y="12"/>
                  </a:lnTo>
                  <a:lnTo>
                    <a:pt x="22" y="13"/>
                  </a:lnTo>
                  <a:lnTo>
                    <a:pt x="27" y="14"/>
                  </a:lnTo>
                  <a:lnTo>
                    <a:pt x="32" y="16"/>
                  </a:lnTo>
                  <a:lnTo>
                    <a:pt x="38" y="16"/>
                  </a:lnTo>
                  <a:lnTo>
                    <a:pt x="38" y="7"/>
                  </a:lnTo>
                  <a:lnTo>
                    <a:pt x="34" y="7"/>
                  </a:lnTo>
                  <a:lnTo>
                    <a:pt x="29" y="6"/>
                  </a:lnTo>
                  <a:lnTo>
                    <a:pt x="25" y="4"/>
                  </a:lnTo>
                  <a:lnTo>
                    <a:pt x="21" y="2"/>
                  </a:lnTo>
                  <a:lnTo>
                    <a:pt x="16" y="1"/>
                  </a:lnTo>
                  <a:lnTo>
                    <a:pt x="11" y="1"/>
                  </a:lnTo>
                  <a:lnTo>
                    <a:pt x="6" y="0"/>
                  </a:lnTo>
                  <a:lnTo>
                    <a:pt x="0" y="1"/>
                  </a:lnTo>
                  <a:lnTo>
                    <a:pt x="3" y="9"/>
                  </a:lnTo>
                </a:path>
              </a:pathLst>
            </a:custGeom>
            <a:solidFill>
              <a:srgbClr val="4F4F4F"/>
            </a:solidFill>
            <a:ln w="12700" cap="rnd">
              <a:noFill/>
              <a:round/>
              <a:headEnd/>
              <a:tailEnd/>
            </a:ln>
          </p:spPr>
          <p:txBody>
            <a:bodyPr/>
            <a:lstStyle/>
            <a:p>
              <a:endParaRPr lang="en-US" dirty="0"/>
            </a:p>
          </p:txBody>
        </p:sp>
        <p:sp>
          <p:nvSpPr>
            <p:cNvPr id="48546" name="Freeform 445"/>
            <p:cNvSpPr>
              <a:spLocks/>
            </p:cNvSpPr>
            <p:nvPr/>
          </p:nvSpPr>
          <p:spPr bwMode="auto">
            <a:xfrm>
              <a:off x="2150" y="2584"/>
              <a:ext cx="18" cy="29"/>
            </a:xfrm>
            <a:custGeom>
              <a:avLst/>
              <a:gdLst>
                <a:gd name="T0" fmla="*/ 10 w 18"/>
                <a:gd name="T1" fmla="*/ 25 h 29"/>
                <a:gd name="T2" fmla="*/ 9 w 18"/>
                <a:gd name="T3" fmla="*/ 22 h 29"/>
                <a:gd name="T4" fmla="*/ 8 w 18"/>
                <a:gd name="T5" fmla="*/ 20 h 29"/>
                <a:gd name="T6" fmla="*/ 9 w 18"/>
                <a:gd name="T7" fmla="*/ 18 h 29"/>
                <a:gd name="T8" fmla="*/ 10 w 18"/>
                <a:gd name="T9" fmla="*/ 16 h 29"/>
                <a:gd name="T10" fmla="*/ 11 w 18"/>
                <a:gd name="T11" fmla="*/ 13 h 29"/>
                <a:gd name="T12" fmla="*/ 13 w 18"/>
                <a:gd name="T13" fmla="*/ 12 h 29"/>
                <a:gd name="T14" fmla="*/ 15 w 18"/>
                <a:gd name="T15" fmla="*/ 9 h 29"/>
                <a:gd name="T16" fmla="*/ 17 w 18"/>
                <a:gd name="T17" fmla="*/ 9 h 29"/>
                <a:gd name="T18" fmla="*/ 14 w 18"/>
                <a:gd name="T19" fmla="*/ 0 h 29"/>
                <a:gd name="T20" fmla="*/ 10 w 18"/>
                <a:gd name="T21" fmla="*/ 2 h 29"/>
                <a:gd name="T22" fmla="*/ 7 w 18"/>
                <a:gd name="T23" fmla="*/ 5 h 29"/>
                <a:gd name="T24" fmla="*/ 4 w 18"/>
                <a:gd name="T25" fmla="*/ 8 h 29"/>
                <a:gd name="T26" fmla="*/ 2 w 18"/>
                <a:gd name="T27" fmla="*/ 12 h 29"/>
                <a:gd name="T28" fmla="*/ 1 w 18"/>
                <a:gd name="T29" fmla="*/ 16 h 29"/>
                <a:gd name="T30" fmla="*/ 0 w 18"/>
                <a:gd name="T31" fmla="*/ 20 h 29"/>
                <a:gd name="T32" fmla="*/ 1 w 18"/>
                <a:gd name="T33" fmla="*/ 25 h 29"/>
                <a:gd name="T34" fmla="*/ 2 w 18"/>
                <a:gd name="T35" fmla="*/ 28 h 29"/>
                <a:gd name="T36" fmla="*/ 10 w 18"/>
                <a:gd name="T37" fmla="*/ 25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29"/>
                <a:gd name="T59" fmla="*/ 18 w 18"/>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29">
                  <a:moveTo>
                    <a:pt x="10" y="25"/>
                  </a:moveTo>
                  <a:lnTo>
                    <a:pt x="9" y="22"/>
                  </a:lnTo>
                  <a:lnTo>
                    <a:pt x="8" y="20"/>
                  </a:lnTo>
                  <a:lnTo>
                    <a:pt x="9" y="18"/>
                  </a:lnTo>
                  <a:lnTo>
                    <a:pt x="10" y="16"/>
                  </a:lnTo>
                  <a:lnTo>
                    <a:pt x="11" y="13"/>
                  </a:lnTo>
                  <a:lnTo>
                    <a:pt x="13" y="12"/>
                  </a:lnTo>
                  <a:lnTo>
                    <a:pt x="15" y="9"/>
                  </a:lnTo>
                  <a:lnTo>
                    <a:pt x="17" y="9"/>
                  </a:lnTo>
                  <a:lnTo>
                    <a:pt x="14" y="0"/>
                  </a:lnTo>
                  <a:lnTo>
                    <a:pt x="10" y="2"/>
                  </a:lnTo>
                  <a:lnTo>
                    <a:pt x="7" y="5"/>
                  </a:lnTo>
                  <a:lnTo>
                    <a:pt x="4" y="8"/>
                  </a:lnTo>
                  <a:lnTo>
                    <a:pt x="2" y="12"/>
                  </a:lnTo>
                  <a:lnTo>
                    <a:pt x="1" y="16"/>
                  </a:lnTo>
                  <a:lnTo>
                    <a:pt x="0" y="20"/>
                  </a:lnTo>
                  <a:lnTo>
                    <a:pt x="1" y="25"/>
                  </a:lnTo>
                  <a:lnTo>
                    <a:pt x="2" y="28"/>
                  </a:lnTo>
                  <a:lnTo>
                    <a:pt x="10" y="25"/>
                  </a:lnTo>
                </a:path>
              </a:pathLst>
            </a:custGeom>
            <a:solidFill>
              <a:srgbClr val="4F4F4F"/>
            </a:solidFill>
            <a:ln w="12700" cap="rnd">
              <a:noFill/>
              <a:round/>
              <a:headEnd/>
              <a:tailEnd/>
            </a:ln>
          </p:spPr>
          <p:txBody>
            <a:bodyPr/>
            <a:lstStyle/>
            <a:p>
              <a:endParaRPr lang="en-US" dirty="0"/>
            </a:p>
          </p:txBody>
        </p:sp>
        <p:sp>
          <p:nvSpPr>
            <p:cNvPr id="48547" name="Freeform 446"/>
            <p:cNvSpPr>
              <a:spLocks/>
            </p:cNvSpPr>
            <p:nvPr/>
          </p:nvSpPr>
          <p:spPr bwMode="auto">
            <a:xfrm>
              <a:off x="2153" y="2614"/>
              <a:ext cx="26" cy="25"/>
            </a:xfrm>
            <a:custGeom>
              <a:avLst/>
              <a:gdLst>
                <a:gd name="T0" fmla="*/ 25 w 26"/>
                <a:gd name="T1" fmla="*/ 18 h 25"/>
                <a:gd name="T2" fmla="*/ 23 w 26"/>
                <a:gd name="T3" fmla="*/ 16 h 25"/>
                <a:gd name="T4" fmla="*/ 19 w 26"/>
                <a:gd name="T5" fmla="*/ 14 h 25"/>
                <a:gd name="T6" fmla="*/ 18 w 26"/>
                <a:gd name="T7" fmla="*/ 12 h 25"/>
                <a:gd name="T8" fmla="*/ 15 w 26"/>
                <a:gd name="T9" fmla="*/ 10 h 25"/>
                <a:gd name="T10" fmla="*/ 14 w 26"/>
                <a:gd name="T11" fmla="*/ 8 h 25"/>
                <a:gd name="T12" fmla="*/ 11 w 26"/>
                <a:gd name="T13" fmla="*/ 5 h 25"/>
                <a:gd name="T14" fmla="*/ 10 w 26"/>
                <a:gd name="T15" fmla="*/ 3 h 25"/>
                <a:gd name="T16" fmla="*/ 8 w 26"/>
                <a:gd name="T17" fmla="*/ 0 h 25"/>
                <a:gd name="T18" fmla="*/ 0 w 26"/>
                <a:gd name="T19" fmla="*/ 3 h 25"/>
                <a:gd name="T20" fmla="*/ 2 w 26"/>
                <a:gd name="T21" fmla="*/ 6 h 25"/>
                <a:gd name="T22" fmla="*/ 3 w 26"/>
                <a:gd name="T23" fmla="*/ 10 h 25"/>
                <a:gd name="T24" fmla="*/ 6 w 26"/>
                <a:gd name="T25" fmla="*/ 13 h 25"/>
                <a:gd name="T26" fmla="*/ 9 w 26"/>
                <a:gd name="T27" fmla="*/ 15 h 25"/>
                <a:gd name="T28" fmla="*/ 11 w 26"/>
                <a:gd name="T29" fmla="*/ 18 h 25"/>
                <a:gd name="T30" fmla="*/ 13 w 26"/>
                <a:gd name="T31" fmla="*/ 19 h 25"/>
                <a:gd name="T32" fmla="*/ 16 w 26"/>
                <a:gd name="T33" fmla="*/ 22 h 25"/>
                <a:gd name="T34" fmla="*/ 19 w 26"/>
                <a:gd name="T35" fmla="*/ 24 h 25"/>
                <a:gd name="T36" fmla="*/ 25 w 26"/>
                <a:gd name="T37" fmla="*/ 18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25"/>
                <a:gd name="T59" fmla="*/ 26 w 26"/>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25">
                  <a:moveTo>
                    <a:pt x="25" y="18"/>
                  </a:moveTo>
                  <a:lnTo>
                    <a:pt x="23" y="16"/>
                  </a:lnTo>
                  <a:lnTo>
                    <a:pt x="19" y="14"/>
                  </a:lnTo>
                  <a:lnTo>
                    <a:pt x="18" y="12"/>
                  </a:lnTo>
                  <a:lnTo>
                    <a:pt x="15" y="10"/>
                  </a:lnTo>
                  <a:lnTo>
                    <a:pt x="14" y="8"/>
                  </a:lnTo>
                  <a:lnTo>
                    <a:pt x="11" y="5"/>
                  </a:lnTo>
                  <a:lnTo>
                    <a:pt x="10" y="3"/>
                  </a:lnTo>
                  <a:lnTo>
                    <a:pt x="8" y="0"/>
                  </a:lnTo>
                  <a:lnTo>
                    <a:pt x="0" y="3"/>
                  </a:lnTo>
                  <a:lnTo>
                    <a:pt x="2" y="6"/>
                  </a:lnTo>
                  <a:lnTo>
                    <a:pt x="3" y="10"/>
                  </a:lnTo>
                  <a:lnTo>
                    <a:pt x="6" y="13"/>
                  </a:lnTo>
                  <a:lnTo>
                    <a:pt x="9" y="15"/>
                  </a:lnTo>
                  <a:lnTo>
                    <a:pt x="11" y="18"/>
                  </a:lnTo>
                  <a:lnTo>
                    <a:pt x="13" y="19"/>
                  </a:lnTo>
                  <a:lnTo>
                    <a:pt x="16" y="22"/>
                  </a:lnTo>
                  <a:lnTo>
                    <a:pt x="19" y="24"/>
                  </a:lnTo>
                  <a:lnTo>
                    <a:pt x="25" y="18"/>
                  </a:lnTo>
                </a:path>
              </a:pathLst>
            </a:custGeom>
            <a:solidFill>
              <a:srgbClr val="4F4F4F"/>
            </a:solidFill>
            <a:ln w="12700" cap="rnd">
              <a:noFill/>
              <a:round/>
              <a:headEnd/>
              <a:tailEnd/>
            </a:ln>
          </p:spPr>
          <p:txBody>
            <a:bodyPr/>
            <a:lstStyle/>
            <a:p>
              <a:endParaRPr lang="en-US" dirty="0"/>
            </a:p>
          </p:txBody>
        </p:sp>
        <p:sp>
          <p:nvSpPr>
            <p:cNvPr id="48548" name="Freeform 447"/>
            <p:cNvSpPr>
              <a:spLocks/>
            </p:cNvSpPr>
            <p:nvPr/>
          </p:nvSpPr>
          <p:spPr bwMode="auto">
            <a:xfrm>
              <a:off x="2176" y="2637"/>
              <a:ext cx="17" cy="37"/>
            </a:xfrm>
            <a:custGeom>
              <a:avLst/>
              <a:gdLst>
                <a:gd name="T0" fmla="*/ 16 w 17"/>
                <a:gd name="T1" fmla="*/ 28 h 37"/>
                <a:gd name="T2" fmla="*/ 14 w 17"/>
                <a:gd name="T3" fmla="*/ 27 h 37"/>
                <a:gd name="T4" fmla="*/ 13 w 17"/>
                <a:gd name="T5" fmla="*/ 26 h 37"/>
                <a:gd name="T6" fmla="*/ 13 w 17"/>
                <a:gd name="T7" fmla="*/ 22 h 37"/>
                <a:gd name="T8" fmla="*/ 12 w 17"/>
                <a:gd name="T9" fmla="*/ 18 h 37"/>
                <a:gd name="T10" fmla="*/ 12 w 17"/>
                <a:gd name="T11" fmla="*/ 14 h 37"/>
                <a:gd name="T12" fmla="*/ 11 w 17"/>
                <a:gd name="T13" fmla="*/ 9 h 37"/>
                <a:gd name="T14" fmla="*/ 9 w 17"/>
                <a:gd name="T15" fmla="*/ 4 h 37"/>
                <a:gd name="T16" fmla="*/ 6 w 17"/>
                <a:gd name="T17" fmla="*/ 0 h 37"/>
                <a:gd name="T18" fmla="*/ 0 w 17"/>
                <a:gd name="T19" fmla="*/ 6 h 37"/>
                <a:gd name="T20" fmla="*/ 1 w 17"/>
                <a:gd name="T21" fmla="*/ 9 h 37"/>
                <a:gd name="T22" fmla="*/ 3 w 17"/>
                <a:gd name="T23" fmla="*/ 12 h 37"/>
                <a:gd name="T24" fmla="*/ 4 w 17"/>
                <a:gd name="T25" fmla="*/ 15 h 37"/>
                <a:gd name="T26" fmla="*/ 4 w 17"/>
                <a:gd name="T27" fmla="*/ 19 h 37"/>
                <a:gd name="T28" fmla="*/ 4 w 17"/>
                <a:gd name="T29" fmla="*/ 23 h 37"/>
                <a:gd name="T30" fmla="*/ 5 w 17"/>
                <a:gd name="T31" fmla="*/ 28 h 37"/>
                <a:gd name="T32" fmla="*/ 8 w 17"/>
                <a:gd name="T33" fmla="*/ 33 h 37"/>
                <a:gd name="T34" fmla="*/ 12 w 17"/>
                <a:gd name="T35" fmla="*/ 36 h 37"/>
                <a:gd name="T36" fmla="*/ 16 w 17"/>
                <a:gd name="T37" fmla="*/ 28 h 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7"/>
                <a:gd name="T59" fmla="*/ 17 w 17"/>
                <a:gd name="T60" fmla="*/ 37 h 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7">
                  <a:moveTo>
                    <a:pt x="16" y="28"/>
                  </a:moveTo>
                  <a:lnTo>
                    <a:pt x="14" y="27"/>
                  </a:lnTo>
                  <a:lnTo>
                    <a:pt x="13" y="26"/>
                  </a:lnTo>
                  <a:lnTo>
                    <a:pt x="13" y="22"/>
                  </a:lnTo>
                  <a:lnTo>
                    <a:pt x="12" y="18"/>
                  </a:lnTo>
                  <a:lnTo>
                    <a:pt x="12" y="14"/>
                  </a:lnTo>
                  <a:lnTo>
                    <a:pt x="11" y="9"/>
                  </a:lnTo>
                  <a:lnTo>
                    <a:pt x="9" y="4"/>
                  </a:lnTo>
                  <a:lnTo>
                    <a:pt x="6" y="0"/>
                  </a:lnTo>
                  <a:lnTo>
                    <a:pt x="0" y="6"/>
                  </a:lnTo>
                  <a:lnTo>
                    <a:pt x="1" y="9"/>
                  </a:lnTo>
                  <a:lnTo>
                    <a:pt x="3" y="12"/>
                  </a:lnTo>
                  <a:lnTo>
                    <a:pt x="4" y="15"/>
                  </a:lnTo>
                  <a:lnTo>
                    <a:pt x="4" y="19"/>
                  </a:lnTo>
                  <a:lnTo>
                    <a:pt x="4" y="23"/>
                  </a:lnTo>
                  <a:lnTo>
                    <a:pt x="5" y="28"/>
                  </a:lnTo>
                  <a:lnTo>
                    <a:pt x="8" y="33"/>
                  </a:lnTo>
                  <a:lnTo>
                    <a:pt x="12" y="36"/>
                  </a:lnTo>
                  <a:lnTo>
                    <a:pt x="16" y="28"/>
                  </a:lnTo>
                </a:path>
              </a:pathLst>
            </a:custGeom>
            <a:solidFill>
              <a:srgbClr val="4F4F4F"/>
            </a:solidFill>
            <a:ln w="12700" cap="rnd">
              <a:noFill/>
              <a:round/>
              <a:headEnd/>
              <a:tailEnd/>
            </a:ln>
          </p:spPr>
          <p:txBody>
            <a:bodyPr/>
            <a:lstStyle/>
            <a:p>
              <a:endParaRPr lang="en-US" dirty="0"/>
            </a:p>
          </p:txBody>
        </p:sp>
        <p:sp>
          <p:nvSpPr>
            <p:cNvPr id="48549" name="Freeform 448"/>
            <p:cNvSpPr>
              <a:spLocks/>
            </p:cNvSpPr>
            <p:nvPr/>
          </p:nvSpPr>
          <p:spPr bwMode="auto">
            <a:xfrm>
              <a:off x="2192" y="2670"/>
              <a:ext cx="17" cy="17"/>
            </a:xfrm>
            <a:custGeom>
              <a:avLst/>
              <a:gdLst>
                <a:gd name="T0" fmla="*/ 8 w 17"/>
                <a:gd name="T1" fmla="*/ 0 h 17"/>
                <a:gd name="T2" fmla="*/ 9 w 17"/>
                <a:gd name="T3" fmla="*/ 0 h 17"/>
                <a:gd name="T4" fmla="*/ 8 w 17"/>
                <a:gd name="T5" fmla="*/ 0 h 17"/>
                <a:gd name="T6" fmla="*/ 5 w 17"/>
                <a:gd name="T7" fmla="*/ 0 h 17"/>
                <a:gd name="T8" fmla="*/ 4 w 17"/>
                <a:gd name="T9" fmla="*/ 0 h 17"/>
                <a:gd name="T10" fmla="*/ 0 w 17"/>
                <a:gd name="T11" fmla="*/ 12 h 17"/>
                <a:gd name="T12" fmla="*/ 4 w 17"/>
                <a:gd name="T13" fmla="*/ 16 h 17"/>
                <a:gd name="T14" fmla="*/ 9 w 17"/>
                <a:gd name="T15" fmla="*/ 16 h 17"/>
                <a:gd name="T16" fmla="*/ 12 w 17"/>
                <a:gd name="T17" fmla="*/ 12 h 17"/>
                <a:gd name="T18" fmla="*/ 16 w 17"/>
                <a:gd name="T19" fmla="*/ 9 h 17"/>
                <a:gd name="T20" fmla="*/ 8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0"/>
                  </a:moveTo>
                  <a:lnTo>
                    <a:pt x="9" y="0"/>
                  </a:lnTo>
                  <a:lnTo>
                    <a:pt x="8" y="0"/>
                  </a:lnTo>
                  <a:lnTo>
                    <a:pt x="5" y="0"/>
                  </a:lnTo>
                  <a:lnTo>
                    <a:pt x="4" y="0"/>
                  </a:lnTo>
                  <a:lnTo>
                    <a:pt x="0" y="12"/>
                  </a:lnTo>
                  <a:lnTo>
                    <a:pt x="4" y="16"/>
                  </a:lnTo>
                  <a:lnTo>
                    <a:pt x="9" y="16"/>
                  </a:lnTo>
                  <a:lnTo>
                    <a:pt x="12" y="12"/>
                  </a:lnTo>
                  <a:lnTo>
                    <a:pt x="16" y="9"/>
                  </a:lnTo>
                  <a:lnTo>
                    <a:pt x="8" y="0"/>
                  </a:lnTo>
                </a:path>
              </a:pathLst>
            </a:custGeom>
            <a:solidFill>
              <a:srgbClr val="4F4F4F"/>
            </a:solidFill>
            <a:ln w="12700" cap="rnd">
              <a:noFill/>
              <a:round/>
              <a:headEnd/>
              <a:tailEnd/>
            </a:ln>
          </p:spPr>
          <p:txBody>
            <a:bodyPr/>
            <a:lstStyle/>
            <a:p>
              <a:endParaRPr lang="en-US" dirty="0"/>
            </a:p>
          </p:txBody>
        </p:sp>
        <p:sp>
          <p:nvSpPr>
            <p:cNvPr id="48550" name="Freeform 449"/>
            <p:cNvSpPr>
              <a:spLocks/>
            </p:cNvSpPr>
            <p:nvPr/>
          </p:nvSpPr>
          <p:spPr bwMode="auto">
            <a:xfrm>
              <a:off x="2202" y="2628"/>
              <a:ext cx="53" cy="43"/>
            </a:xfrm>
            <a:custGeom>
              <a:avLst/>
              <a:gdLst>
                <a:gd name="T0" fmla="*/ 51 w 53"/>
                <a:gd name="T1" fmla="*/ 0 h 43"/>
                <a:gd name="T2" fmla="*/ 42 w 53"/>
                <a:gd name="T3" fmla="*/ 2 h 43"/>
                <a:gd name="T4" fmla="*/ 34 w 53"/>
                <a:gd name="T5" fmla="*/ 5 h 43"/>
                <a:gd name="T6" fmla="*/ 27 w 53"/>
                <a:gd name="T7" fmla="*/ 9 h 43"/>
                <a:gd name="T8" fmla="*/ 20 w 53"/>
                <a:gd name="T9" fmla="*/ 14 h 43"/>
                <a:gd name="T10" fmla="*/ 14 w 53"/>
                <a:gd name="T11" fmla="*/ 18 h 43"/>
                <a:gd name="T12" fmla="*/ 9 w 53"/>
                <a:gd name="T13" fmla="*/ 25 h 43"/>
                <a:gd name="T14" fmla="*/ 4 w 53"/>
                <a:gd name="T15" fmla="*/ 31 h 43"/>
                <a:gd name="T16" fmla="*/ 0 w 53"/>
                <a:gd name="T17" fmla="*/ 38 h 43"/>
                <a:gd name="T18" fmla="*/ 9 w 53"/>
                <a:gd name="T19" fmla="*/ 42 h 43"/>
                <a:gd name="T20" fmla="*/ 13 w 53"/>
                <a:gd name="T21" fmla="*/ 36 h 43"/>
                <a:gd name="T22" fmla="*/ 18 w 53"/>
                <a:gd name="T23" fmla="*/ 30 h 43"/>
                <a:gd name="T24" fmla="*/ 22 w 53"/>
                <a:gd name="T25" fmla="*/ 25 h 43"/>
                <a:gd name="T26" fmla="*/ 27 w 53"/>
                <a:gd name="T27" fmla="*/ 20 h 43"/>
                <a:gd name="T28" fmla="*/ 33 w 53"/>
                <a:gd name="T29" fmla="*/ 17 h 43"/>
                <a:gd name="T30" fmla="*/ 39 w 53"/>
                <a:gd name="T31" fmla="*/ 13 h 43"/>
                <a:gd name="T32" fmla="*/ 45 w 53"/>
                <a:gd name="T33" fmla="*/ 11 h 43"/>
                <a:gd name="T34" fmla="*/ 52 w 53"/>
                <a:gd name="T35" fmla="*/ 9 h 43"/>
                <a:gd name="T36" fmla="*/ 51 w 53"/>
                <a:gd name="T37" fmla="*/ 0 h 4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43"/>
                <a:gd name="T59" fmla="*/ 53 w 53"/>
                <a:gd name="T60" fmla="*/ 43 h 4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43">
                  <a:moveTo>
                    <a:pt x="51" y="0"/>
                  </a:moveTo>
                  <a:lnTo>
                    <a:pt x="42" y="2"/>
                  </a:lnTo>
                  <a:lnTo>
                    <a:pt x="34" y="5"/>
                  </a:lnTo>
                  <a:lnTo>
                    <a:pt x="27" y="9"/>
                  </a:lnTo>
                  <a:lnTo>
                    <a:pt x="20" y="14"/>
                  </a:lnTo>
                  <a:lnTo>
                    <a:pt x="14" y="18"/>
                  </a:lnTo>
                  <a:lnTo>
                    <a:pt x="9" y="25"/>
                  </a:lnTo>
                  <a:lnTo>
                    <a:pt x="4" y="31"/>
                  </a:lnTo>
                  <a:lnTo>
                    <a:pt x="0" y="38"/>
                  </a:lnTo>
                  <a:lnTo>
                    <a:pt x="9" y="42"/>
                  </a:lnTo>
                  <a:lnTo>
                    <a:pt x="13" y="36"/>
                  </a:lnTo>
                  <a:lnTo>
                    <a:pt x="18" y="30"/>
                  </a:lnTo>
                  <a:lnTo>
                    <a:pt x="22" y="25"/>
                  </a:lnTo>
                  <a:lnTo>
                    <a:pt x="27" y="20"/>
                  </a:lnTo>
                  <a:lnTo>
                    <a:pt x="33" y="17"/>
                  </a:lnTo>
                  <a:lnTo>
                    <a:pt x="39" y="13"/>
                  </a:lnTo>
                  <a:lnTo>
                    <a:pt x="45" y="11"/>
                  </a:lnTo>
                  <a:lnTo>
                    <a:pt x="52" y="9"/>
                  </a:lnTo>
                  <a:lnTo>
                    <a:pt x="51" y="0"/>
                  </a:lnTo>
                </a:path>
              </a:pathLst>
            </a:custGeom>
            <a:solidFill>
              <a:srgbClr val="4F4F4F"/>
            </a:solidFill>
            <a:ln w="12700" cap="rnd">
              <a:noFill/>
              <a:round/>
              <a:headEnd/>
              <a:tailEnd/>
            </a:ln>
          </p:spPr>
          <p:txBody>
            <a:bodyPr/>
            <a:lstStyle/>
            <a:p>
              <a:endParaRPr lang="en-US" dirty="0"/>
            </a:p>
          </p:txBody>
        </p:sp>
        <p:sp>
          <p:nvSpPr>
            <p:cNvPr id="48551" name="Freeform 450"/>
            <p:cNvSpPr>
              <a:spLocks/>
            </p:cNvSpPr>
            <p:nvPr/>
          </p:nvSpPr>
          <p:spPr bwMode="auto">
            <a:xfrm>
              <a:off x="2259" y="2627"/>
              <a:ext cx="36" cy="17"/>
            </a:xfrm>
            <a:custGeom>
              <a:avLst/>
              <a:gdLst>
                <a:gd name="T0" fmla="*/ 32 w 36"/>
                <a:gd name="T1" fmla="*/ 3 h 17"/>
                <a:gd name="T2" fmla="*/ 29 w 36"/>
                <a:gd name="T3" fmla="*/ 5 h 17"/>
                <a:gd name="T4" fmla="*/ 26 w 36"/>
                <a:gd name="T5" fmla="*/ 5 h 17"/>
                <a:gd name="T6" fmla="*/ 23 w 36"/>
                <a:gd name="T7" fmla="*/ 3 h 17"/>
                <a:gd name="T8" fmla="*/ 19 w 36"/>
                <a:gd name="T9" fmla="*/ 3 h 17"/>
                <a:gd name="T10" fmla="*/ 14 w 36"/>
                <a:gd name="T11" fmla="*/ 1 h 17"/>
                <a:gd name="T12" fmla="*/ 9 w 36"/>
                <a:gd name="T13" fmla="*/ 1 h 17"/>
                <a:gd name="T14" fmla="*/ 4 w 36"/>
                <a:gd name="T15" fmla="*/ 0 h 17"/>
                <a:gd name="T16" fmla="*/ 0 w 36"/>
                <a:gd name="T17" fmla="*/ 1 h 17"/>
                <a:gd name="T18" fmla="*/ 1 w 36"/>
                <a:gd name="T19" fmla="*/ 12 h 17"/>
                <a:gd name="T20" fmla="*/ 4 w 36"/>
                <a:gd name="T21" fmla="*/ 12 h 17"/>
                <a:gd name="T22" fmla="*/ 8 w 36"/>
                <a:gd name="T23" fmla="*/ 12 h 17"/>
                <a:gd name="T24" fmla="*/ 12 w 36"/>
                <a:gd name="T25" fmla="*/ 12 h 17"/>
                <a:gd name="T26" fmla="*/ 16 w 36"/>
                <a:gd name="T27" fmla="*/ 14 h 17"/>
                <a:gd name="T28" fmla="*/ 20 w 36"/>
                <a:gd name="T29" fmla="*/ 14 h 17"/>
                <a:gd name="T30" fmla="*/ 25 w 36"/>
                <a:gd name="T31" fmla="*/ 16 h 17"/>
                <a:gd name="T32" fmla="*/ 31 w 36"/>
                <a:gd name="T33" fmla="*/ 16 h 17"/>
                <a:gd name="T34" fmla="*/ 35 w 36"/>
                <a:gd name="T35" fmla="*/ 14 h 17"/>
                <a:gd name="T36" fmla="*/ 32 w 36"/>
                <a:gd name="T37" fmla="*/ 3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17"/>
                <a:gd name="T59" fmla="*/ 36 w 3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17">
                  <a:moveTo>
                    <a:pt x="32" y="3"/>
                  </a:moveTo>
                  <a:lnTo>
                    <a:pt x="29" y="5"/>
                  </a:lnTo>
                  <a:lnTo>
                    <a:pt x="26" y="5"/>
                  </a:lnTo>
                  <a:lnTo>
                    <a:pt x="23" y="3"/>
                  </a:lnTo>
                  <a:lnTo>
                    <a:pt x="19" y="3"/>
                  </a:lnTo>
                  <a:lnTo>
                    <a:pt x="14" y="1"/>
                  </a:lnTo>
                  <a:lnTo>
                    <a:pt x="9" y="1"/>
                  </a:lnTo>
                  <a:lnTo>
                    <a:pt x="4" y="0"/>
                  </a:lnTo>
                  <a:lnTo>
                    <a:pt x="0" y="1"/>
                  </a:lnTo>
                  <a:lnTo>
                    <a:pt x="1" y="12"/>
                  </a:lnTo>
                  <a:lnTo>
                    <a:pt x="4" y="12"/>
                  </a:lnTo>
                  <a:lnTo>
                    <a:pt x="8" y="12"/>
                  </a:lnTo>
                  <a:lnTo>
                    <a:pt x="12" y="12"/>
                  </a:lnTo>
                  <a:lnTo>
                    <a:pt x="16" y="14"/>
                  </a:lnTo>
                  <a:lnTo>
                    <a:pt x="20" y="14"/>
                  </a:lnTo>
                  <a:lnTo>
                    <a:pt x="25" y="16"/>
                  </a:lnTo>
                  <a:lnTo>
                    <a:pt x="31" y="16"/>
                  </a:lnTo>
                  <a:lnTo>
                    <a:pt x="35" y="14"/>
                  </a:lnTo>
                  <a:lnTo>
                    <a:pt x="32" y="3"/>
                  </a:lnTo>
                </a:path>
              </a:pathLst>
            </a:custGeom>
            <a:solidFill>
              <a:srgbClr val="4F4F4F"/>
            </a:solidFill>
            <a:ln w="12700" cap="rnd">
              <a:noFill/>
              <a:round/>
              <a:headEnd/>
              <a:tailEnd/>
            </a:ln>
          </p:spPr>
          <p:txBody>
            <a:bodyPr/>
            <a:lstStyle/>
            <a:p>
              <a:endParaRPr lang="en-US" dirty="0"/>
            </a:p>
          </p:txBody>
        </p:sp>
        <p:sp>
          <p:nvSpPr>
            <p:cNvPr id="48552" name="Freeform 451"/>
            <p:cNvSpPr>
              <a:spLocks/>
            </p:cNvSpPr>
            <p:nvPr/>
          </p:nvSpPr>
          <p:spPr bwMode="auto">
            <a:xfrm>
              <a:off x="2297" y="2605"/>
              <a:ext cx="17" cy="31"/>
            </a:xfrm>
            <a:custGeom>
              <a:avLst/>
              <a:gdLst>
                <a:gd name="T0" fmla="*/ 1 w 17"/>
                <a:gd name="T1" fmla="*/ 3 h 31"/>
                <a:gd name="T2" fmla="*/ 3 w 17"/>
                <a:gd name="T3" fmla="*/ 3 h 31"/>
                <a:gd name="T4" fmla="*/ 3 w 17"/>
                <a:gd name="T5" fmla="*/ 6 h 31"/>
                <a:gd name="T6" fmla="*/ 4 w 17"/>
                <a:gd name="T7" fmla="*/ 9 h 31"/>
                <a:gd name="T8" fmla="*/ 4 w 17"/>
                <a:gd name="T9" fmla="*/ 13 h 31"/>
                <a:gd name="T10" fmla="*/ 4 w 17"/>
                <a:gd name="T11" fmla="*/ 15 h 31"/>
                <a:gd name="T12" fmla="*/ 4 w 17"/>
                <a:gd name="T13" fmla="*/ 18 h 31"/>
                <a:gd name="T14" fmla="*/ 3 w 17"/>
                <a:gd name="T15" fmla="*/ 21 h 31"/>
                <a:gd name="T16" fmla="*/ 0 w 17"/>
                <a:gd name="T17" fmla="*/ 22 h 31"/>
                <a:gd name="T18" fmla="*/ 3 w 17"/>
                <a:gd name="T19" fmla="*/ 30 h 31"/>
                <a:gd name="T20" fmla="*/ 9 w 17"/>
                <a:gd name="T21" fmla="*/ 28 h 31"/>
                <a:gd name="T22" fmla="*/ 12 w 17"/>
                <a:gd name="T23" fmla="*/ 24 h 31"/>
                <a:gd name="T24" fmla="*/ 14 w 17"/>
                <a:gd name="T25" fmla="*/ 21 h 31"/>
                <a:gd name="T26" fmla="*/ 16 w 17"/>
                <a:gd name="T27" fmla="*/ 16 h 31"/>
                <a:gd name="T28" fmla="*/ 16 w 17"/>
                <a:gd name="T29" fmla="*/ 13 h 31"/>
                <a:gd name="T30" fmla="*/ 16 w 17"/>
                <a:gd name="T31" fmla="*/ 8 h 31"/>
                <a:gd name="T32" fmla="*/ 14 w 17"/>
                <a:gd name="T33" fmla="*/ 3 h 31"/>
                <a:gd name="T34" fmla="*/ 12 w 17"/>
                <a:gd name="T35" fmla="*/ 0 h 31"/>
                <a:gd name="T36" fmla="*/ 12 w 17"/>
                <a:gd name="T37" fmla="*/ 1 h 31"/>
                <a:gd name="T38" fmla="*/ 1 w 17"/>
                <a:gd name="T39" fmla="*/ 3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31"/>
                <a:gd name="T62" fmla="*/ 17 w 17"/>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31">
                  <a:moveTo>
                    <a:pt x="1" y="3"/>
                  </a:moveTo>
                  <a:lnTo>
                    <a:pt x="3" y="3"/>
                  </a:lnTo>
                  <a:lnTo>
                    <a:pt x="3" y="6"/>
                  </a:lnTo>
                  <a:lnTo>
                    <a:pt x="4" y="9"/>
                  </a:lnTo>
                  <a:lnTo>
                    <a:pt x="4" y="13"/>
                  </a:lnTo>
                  <a:lnTo>
                    <a:pt x="4" y="15"/>
                  </a:lnTo>
                  <a:lnTo>
                    <a:pt x="4" y="18"/>
                  </a:lnTo>
                  <a:lnTo>
                    <a:pt x="3" y="21"/>
                  </a:lnTo>
                  <a:lnTo>
                    <a:pt x="0" y="22"/>
                  </a:lnTo>
                  <a:lnTo>
                    <a:pt x="3" y="30"/>
                  </a:lnTo>
                  <a:lnTo>
                    <a:pt x="9" y="28"/>
                  </a:lnTo>
                  <a:lnTo>
                    <a:pt x="12" y="24"/>
                  </a:lnTo>
                  <a:lnTo>
                    <a:pt x="14" y="21"/>
                  </a:lnTo>
                  <a:lnTo>
                    <a:pt x="16" y="16"/>
                  </a:lnTo>
                  <a:lnTo>
                    <a:pt x="16" y="13"/>
                  </a:lnTo>
                  <a:lnTo>
                    <a:pt x="16" y="8"/>
                  </a:lnTo>
                  <a:lnTo>
                    <a:pt x="14" y="3"/>
                  </a:lnTo>
                  <a:lnTo>
                    <a:pt x="12" y="0"/>
                  </a:lnTo>
                  <a:lnTo>
                    <a:pt x="12" y="1"/>
                  </a:lnTo>
                  <a:lnTo>
                    <a:pt x="1" y="3"/>
                  </a:lnTo>
                </a:path>
              </a:pathLst>
            </a:custGeom>
            <a:solidFill>
              <a:srgbClr val="4F4F4F"/>
            </a:solidFill>
            <a:ln w="12700" cap="rnd">
              <a:noFill/>
              <a:round/>
              <a:headEnd/>
              <a:tailEnd/>
            </a:ln>
          </p:spPr>
          <p:txBody>
            <a:bodyPr/>
            <a:lstStyle/>
            <a:p>
              <a:endParaRPr lang="en-US" dirty="0"/>
            </a:p>
          </p:txBody>
        </p:sp>
        <p:sp>
          <p:nvSpPr>
            <p:cNvPr id="48553" name="Freeform 452"/>
            <p:cNvSpPr>
              <a:spLocks/>
            </p:cNvSpPr>
            <p:nvPr/>
          </p:nvSpPr>
          <p:spPr bwMode="auto">
            <a:xfrm>
              <a:off x="2294" y="2598"/>
              <a:ext cx="17" cy="17"/>
            </a:xfrm>
            <a:custGeom>
              <a:avLst/>
              <a:gdLst>
                <a:gd name="T0" fmla="*/ 0 w 17"/>
                <a:gd name="T1" fmla="*/ 0 h 17"/>
                <a:gd name="T2" fmla="*/ 1 w 17"/>
                <a:gd name="T3" fmla="*/ 6 h 17"/>
                <a:gd name="T4" fmla="*/ 3 w 17"/>
                <a:gd name="T5" fmla="*/ 12 h 17"/>
                <a:gd name="T6" fmla="*/ 4 w 17"/>
                <a:gd name="T7" fmla="*/ 12 h 17"/>
                <a:gd name="T8" fmla="*/ 4 w 17"/>
                <a:gd name="T9" fmla="*/ 16 h 17"/>
                <a:gd name="T10" fmla="*/ 16 w 17"/>
                <a:gd name="T11" fmla="*/ 12 h 17"/>
                <a:gd name="T12" fmla="*/ 14 w 17"/>
                <a:gd name="T13" fmla="*/ 6 h 17"/>
                <a:gd name="T14" fmla="*/ 12 w 17"/>
                <a:gd name="T15" fmla="*/ 3 h 17"/>
                <a:gd name="T16" fmla="*/ 11 w 17"/>
                <a:gd name="T17" fmla="*/ 0 h 17"/>
                <a:gd name="T18" fmla="*/ 0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0"/>
                  </a:moveTo>
                  <a:lnTo>
                    <a:pt x="1" y="6"/>
                  </a:lnTo>
                  <a:lnTo>
                    <a:pt x="3" y="12"/>
                  </a:lnTo>
                  <a:lnTo>
                    <a:pt x="4" y="12"/>
                  </a:lnTo>
                  <a:lnTo>
                    <a:pt x="4" y="16"/>
                  </a:lnTo>
                  <a:lnTo>
                    <a:pt x="16" y="12"/>
                  </a:lnTo>
                  <a:lnTo>
                    <a:pt x="14" y="6"/>
                  </a:lnTo>
                  <a:lnTo>
                    <a:pt x="12" y="3"/>
                  </a:lnTo>
                  <a:lnTo>
                    <a:pt x="11" y="0"/>
                  </a:lnTo>
                  <a:lnTo>
                    <a:pt x="0" y="0"/>
                  </a:lnTo>
                </a:path>
              </a:pathLst>
            </a:custGeom>
            <a:solidFill>
              <a:srgbClr val="4F4F4F"/>
            </a:solidFill>
            <a:ln w="12700" cap="rnd">
              <a:noFill/>
              <a:round/>
              <a:headEnd/>
              <a:tailEnd/>
            </a:ln>
          </p:spPr>
          <p:txBody>
            <a:bodyPr/>
            <a:lstStyle/>
            <a:p>
              <a:endParaRPr lang="en-US" dirty="0"/>
            </a:p>
          </p:txBody>
        </p:sp>
        <p:sp>
          <p:nvSpPr>
            <p:cNvPr id="48554" name="Freeform 453"/>
            <p:cNvSpPr>
              <a:spLocks/>
            </p:cNvSpPr>
            <p:nvPr/>
          </p:nvSpPr>
          <p:spPr bwMode="auto">
            <a:xfrm>
              <a:off x="2280" y="2552"/>
              <a:ext cx="20" cy="41"/>
            </a:xfrm>
            <a:custGeom>
              <a:avLst/>
              <a:gdLst>
                <a:gd name="T0" fmla="*/ 0 w 20"/>
                <a:gd name="T1" fmla="*/ 8 h 41"/>
                <a:gd name="T2" fmla="*/ 3 w 20"/>
                <a:gd name="T3" fmla="*/ 10 h 41"/>
                <a:gd name="T4" fmla="*/ 5 w 20"/>
                <a:gd name="T5" fmla="*/ 14 h 41"/>
                <a:gd name="T6" fmla="*/ 8 w 20"/>
                <a:gd name="T7" fmla="*/ 17 h 41"/>
                <a:gd name="T8" fmla="*/ 8 w 20"/>
                <a:gd name="T9" fmla="*/ 22 h 41"/>
                <a:gd name="T10" fmla="*/ 9 w 20"/>
                <a:gd name="T11" fmla="*/ 25 h 41"/>
                <a:gd name="T12" fmla="*/ 10 w 20"/>
                <a:gd name="T13" fmla="*/ 30 h 41"/>
                <a:gd name="T14" fmla="*/ 11 w 20"/>
                <a:gd name="T15" fmla="*/ 35 h 41"/>
                <a:gd name="T16" fmla="*/ 11 w 20"/>
                <a:gd name="T17" fmla="*/ 40 h 41"/>
                <a:gd name="T18" fmla="*/ 19 w 20"/>
                <a:gd name="T19" fmla="*/ 40 h 41"/>
                <a:gd name="T20" fmla="*/ 19 w 20"/>
                <a:gd name="T21" fmla="*/ 35 h 41"/>
                <a:gd name="T22" fmla="*/ 18 w 20"/>
                <a:gd name="T23" fmla="*/ 30 h 41"/>
                <a:gd name="T24" fmla="*/ 18 w 20"/>
                <a:gd name="T25" fmla="*/ 24 h 41"/>
                <a:gd name="T26" fmla="*/ 17 w 20"/>
                <a:gd name="T27" fmla="*/ 19 h 41"/>
                <a:gd name="T28" fmla="*/ 15 w 20"/>
                <a:gd name="T29" fmla="*/ 14 h 41"/>
                <a:gd name="T30" fmla="*/ 12 w 20"/>
                <a:gd name="T31" fmla="*/ 9 h 41"/>
                <a:gd name="T32" fmla="*/ 9 w 20"/>
                <a:gd name="T33" fmla="*/ 4 h 41"/>
                <a:gd name="T34" fmla="*/ 5 w 20"/>
                <a:gd name="T35" fmla="*/ 0 h 41"/>
                <a:gd name="T36" fmla="*/ 0 w 20"/>
                <a:gd name="T37" fmla="*/ 8 h 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41"/>
                <a:gd name="T59" fmla="*/ 20 w 20"/>
                <a:gd name="T60" fmla="*/ 41 h 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41">
                  <a:moveTo>
                    <a:pt x="0" y="8"/>
                  </a:moveTo>
                  <a:lnTo>
                    <a:pt x="3" y="10"/>
                  </a:lnTo>
                  <a:lnTo>
                    <a:pt x="5" y="14"/>
                  </a:lnTo>
                  <a:lnTo>
                    <a:pt x="8" y="17"/>
                  </a:lnTo>
                  <a:lnTo>
                    <a:pt x="8" y="22"/>
                  </a:lnTo>
                  <a:lnTo>
                    <a:pt x="9" y="25"/>
                  </a:lnTo>
                  <a:lnTo>
                    <a:pt x="10" y="30"/>
                  </a:lnTo>
                  <a:lnTo>
                    <a:pt x="11" y="35"/>
                  </a:lnTo>
                  <a:lnTo>
                    <a:pt x="11" y="40"/>
                  </a:lnTo>
                  <a:lnTo>
                    <a:pt x="19" y="40"/>
                  </a:lnTo>
                  <a:lnTo>
                    <a:pt x="19" y="35"/>
                  </a:lnTo>
                  <a:lnTo>
                    <a:pt x="18" y="30"/>
                  </a:lnTo>
                  <a:lnTo>
                    <a:pt x="18" y="24"/>
                  </a:lnTo>
                  <a:lnTo>
                    <a:pt x="17" y="19"/>
                  </a:lnTo>
                  <a:lnTo>
                    <a:pt x="15" y="14"/>
                  </a:lnTo>
                  <a:lnTo>
                    <a:pt x="12" y="9"/>
                  </a:lnTo>
                  <a:lnTo>
                    <a:pt x="9" y="4"/>
                  </a:lnTo>
                  <a:lnTo>
                    <a:pt x="5" y="0"/>
                  </a:lnTo>
                  <a:lnTo>
                    <a:pt x="0" y="8"/>
                  </a:lnTo>
                </a:path>
              </a:pathLst>
            </a:custGeom>
            <a:solidFill>
              <a:srgbClr val="4F4F4F"/>
            </a:solidFill>
            <a:ln w="12700" cap="rnd">
              <a:noFill/>
              <a:round/>
              <a:headEnd/>
              <a:tailEnd/>
            </a:ln>
          </p:spPr>
          <p:txBody>
            <a:bodyPr/>
            <a:lstStyle/>
            <a:p>
              <a:endParaRPr lang="en-US" dirty="0"/>
            </a:p>
          </p:txBody>
        </p:sp>
        <p:sp>
          <p:nvSpPr>
            <p:cNvPr id="48555" name="Freeform 454"/>
            <p:cNvSpPr>
              <a:spLocks/>
            </p:cNvSpPr>
            <p:nvPr/>
          </p:nvSpPr>
          <p:spPr bwMode="auto">
            <a:xfrm>
              <a:off x="2235" y="2546"/>
              <a:ext cx="46" cy="17"/>
            </a:xfrm>
            <a:custGeom>
              <a:avLst/>
              <a:gdLst>
                <a:gd name="T0" fmla="*/ 8 w 46"/>
                <a:gd name="T1" fmla="*/ 16 h 17"/>
                <a:gd name="T2" fmla="*/ 7 w 46"/>
                <a:gd name="T3" fmla="*/ 16 h 17"/>
                <a:gd name="T4" fmla="*/ 11 w 46"/>
                <a:gd name="T5" fmla="*/ 12 h 17"/>
                <a:gd name="T6" fmla="*/ 15 w 46"/>
                <a:gd name="T7" fmla="*/ 10 h 17"/>
                <a:gd name="T8" fmla="*/ 18 w 46"/>
                <a:gd name="T9" fmla="*/ 9 h 17"/>
                <a:gd name="T10" fmla="*/ 23 w 46"/>
                <a:gd name="T11" fmla="*/ 8 h 17"/>
                <a:gd name="T12" fmla="*/ 27 w 46"/>
                <a:gd name="T13" fmla="*/ 8 h 17"/>
                <a:gd name="T14" fmla="*/ 31 w 46"/>
                <a:gd name="T15" fmla="*/ 9 h 17"/>
                <a:gd name="T16" fmla="*/ 35 w 46"/>
                <a:gd name="T17" fmla="*/ 9 h 17"/>
                <a:gd name="T18" fmla="*/ 40 w 46"/>
                <a:gd name="T19" fmla="*/ 12 h 17"/>
                <a:gd name="T20" fmla="*/ 45 w 46"/>
                <a:gd name="T21" fmla="*/ 4 h 17"/>
                <a:gd name="T22" fmla="*/ 40 w 46"/>
                <a:gd name="T23" fmla="*/ 2 h 17"/>
                <a:gd name="T24" fmla="*/ 34 w 46"/>
                <a:gd name="T25" fmla="*/ 0 h 17"/>
                <a:gd name="T26" fmla="*/ 27 w 46"/>
                <a:gd name="T27" fmla="*/ 0 h 17"/>
                <a:gd name="T28" fmla="*/ 21 w 46"/>
                <a:gd name="T29" fmla="*/ 0 h 17"/>
                <a:gd name="T30" fmla="*/ 15 w 46"/>
                <a:gd name="T31" fmla="*/ 1 h 17"/>
                <a:gd name="T32" fmla="*/ 10 w 46"/>
                <a:gd name="T33" fmla="*/ 3 h 17"/>
                <a:gd name="T34" fmla="*/ 4 w 46"/>
                <a:gd name="T35" fmla="*/ 6 h 17"/>
                <a:gd name="T36" fmla="*/ 0 w 46"/>
                <a:gd name="T37" fmla="*/ 11 h 17"/>
                <a:gd name="T38" fmla="*/ 8 w 46"/>
                <a:gd name="T39" fmla="*/ 16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6"/>
                <a:gd name="T61" fmla="*/ 0 h 17"/>
                <a:gd name="T62" fmla="*/ 46 w 46"/>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6" h="17">
                  <a:moveTo>
                    <a:pt x="8" y="16"/>
                  </a:moveTo>
                  <a:lnTo>
                    <a:pt x="7" y="16"/>
                  </a:lnTo>
                  <a:lnTo>
                    <a:pt x="11" y="12"/>
                  </a:lnTo>
                  <a:lnTo>
                    <a:pt x="15" y="10"/>
                  </a:lnTo>
                  <a:lnTo>
                    <a:pt x="18" y="9"/>
                  </a:lnTo>
                  <a:lnTo>
                    <a:pt x="23" y="8"/>
                  </a:lnTo>
                  <a:lnTo>
                    <a:pt x="27" y="8"/>
                  </a:lnTo>
                  <a:lnTo>
                    <a:pt x="31" y="9"/>
                  </a:lnTo>
                  <a:lnTo>
                    <a:pt x="35" y="9"/>
                  </a:lnTo>
                  <a:lnTo>
                    <a:pt x="40" y="12"/>
                  </a:lnTo>
                  <a:lnTo>
                    <a:pt x="45" y="4"/>
                  </a:lnTo>
                  <a:lnTo>
                    <a:pt x="40" y="2"/>
                  </a:lnTo>
                  <a:lnTo>
                    <a:pt x="34" y="0"/>
                  </a:lnTo>
                  <a:lnTo>
                    <a:pt x="27" y="0"/>
                  </a:lnTo>
                  <a:lnTo>
                    <a:pt x="21" y="0"/>
                  </a:lnTo>
                  <a:lnTo>
                    <a:pt x="15" y="1"/>
                  </a:lnTo>
                  <a:lnTo>
                    <a:pt x="10" y="3"/>
                  </a:lnTo>
                  <a:lnTo>
                    <a:pt x="4" y="6"/>
                  </a:lnTo>
                  <a:lnTo>
                    <a:pt x="0" y="11"/>
                  </a:lnTo>
                  <a:lnTo>
                    <a:pt x="8" y="16"/>
                  </a:lnTo>
                </a:path>
              </a:pathLst>
            </a:custGeom>
            <a:solidFill>
              <a:srgbClr val="4F4F4F"/>
            </a:solidFill>
            <a:ln w="12700" cap="rnd">
              <a:noFill/>
              <a:round/>
              <a:headEnd/>
              <a:tailEnd/>
            </a:ln>
          </p:spPr>
          <p:txBody>
            <a:bodyPr/>
            <a:lstStyle/>
            <a:p>
              <a:endParaRPr lang="en-US" dirty="0"/>
            </a:p>
          </p:txBody>
        </p:sp>
        <p:sp>
          <p:nvSpPr>
            <p:cNvPr id="48556" name="Freeform 455"/>
            <p:cNvSpPr>
              <a:spLocks/>
            </p:cNvSpPr>
            <p:nvPr/>
          </p:nvSpPr>
          <p:spPr bwMode="auto">
            <a:xfrm>
              <a:off x="2201" y="2560"/>
              <a:ext cx="38" cy="37"/>
            </a:xfrm>
            <a:custGeom>
              <a:avLst/>
              <a:gdLst>
                <a:gd name="T0" fmla="*/ 1 w 38"/>
                <a:gd name="T1" fmla="*/ 36 h 37"/>
                <a:gd name="T2" fmla="*/ 10 w 38"/>
                <a:gd name="T3" fmla="*/ 34 h 37"/>
                <a:gd name="T4" fmla="*/ 18 w 38"/>
                <a:gd name="T5" fmla="*/ 30 h 37"/>
                <a:gd name="T6" fmla="*/ 24 w 38"/>
                <a:gd name="T7" fmla="*/ 25 h 37"/>
                <a:gd name="T8" fmla="*/ 29 w 38"/>
                <a:gd name="T9" fmla="*/ 20 h 37"/>
                <a:gd name="T10" fmla="*/ 33 w 38"/>
                <a:gd name="T11" fmla="*/ 14 h 37"/>
                <a:gd name="T12" fmla="*/ 35 w 38"/>
                <a:gd name="T13" fmla="*/ 9 h 37"/>
                <a:gd name="T14" fmla="*/ 37 w 38"/>
                <a:gd name="T15" fmla="*/ 5 h 37"/>
                <a:gd name="T16" fmla="*/ 29 w 38"/>
                <a:gd name="T17" fmla="*/ 0 h 37"/>
                <a:gd name="T18" fmla="*/ 28 w 38"/>
                <a:gd name="T19" fmla="*/ 3 h 37"/>
                <a:gd name="T20" fmla="*/ 27 w 38"/>
                <a:gd name="T21" fmla="*/ 5 h 37"/>
                <a:gd name="T22" fmla="*/ 24 w 38"/>
                <a:gd name="T23" fmla="*/ 10 h 37"/>
                <a:gd name="T24" fmla="*/ 22 w 38"/>
                <a:gd name="T25" fmla="*/ 15 h 37"/>
                <a:gd name="T26" fmla="*/ 17 w 38"/>
                <a:gd name="T27" fmla="*/ 19 h 37"/>
                <a:gd name="T28" fmla="*/ 12 w 38"/>
                <a:gd name="T29" fmla="*/ 22 h 37"/>
                <a:gd name="T30" fmla="*/ 8 w 38"/>
                <a:gd name="T31" fmla="*/ 25 h 37"/>
                <a:gd name="T32" fmla="*/ 0 w 38"/>
                <a:gd name="T33" fmla="*/ 27 h 37"/>
                <a:gd name="T34" fmla="*/ 1 w 38"/>
                <a:gd name="T35" fmla="*/ 36 h 3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37"/>
                <a:gd name="T56" fmla="*/ 38 w 38"/>
                <a:gd name="T57" fmla="*/ 37 h 3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37">
                  <a:moveTo>
                    <a:pt x="1" y="36"/>
                  </a:moveTo>
                  <a:lnTo>
                    <a:pt x="10" y="34"/>
                  </a:lnTo>
                  <a:lnTo>
                    <a:pt x="18" y="30"/>
                  </a:lnTo>
                  <a:lnTo>
                    <a:pt x="24" y="25"/>
                  </a:lnTo>
                  <a:lnTo>
                    <a:pt x="29" y="20"/>
                  </a:lnTo>
                  <a:lnTo>
                    <a:pt x="33" y="14"/>
                  </a:lnTo>
                  <a:lnTo>
                    <a:pt x="35" y="9"/>
                  </a:lnTo>
                  <a:lnTo>
                    <a:pt x="37" y="5"/>
                  </a:lnTo>
                  <a:lnTo>
                    <a:pt x="29" y="0"/>
                  </a:lnTo>
                  <a:lnTo>
                    <a:pt x="28" y="3"/>
                  </a:lnTo>
                  <a:lnTo>
                    <a:pt x="27" y="5"/>
                  </a:lnTo>
                  <a:lnTo>
                    <a:pt x="24" y="10"/>
                  </a:lnTo>
                  <a:lnTo>
                    <a:pt x="22" y="15"/>
                  </a:lnTo>
                  <a:lnTo>
                    <a:pt x="17" y="19"/>
                  </a:lnTo>
                  <a:lnTo>
                    <a:pt x="12" y="22"/>
                  </a:lnTo>
                  <a:lnTo>
                    <a:pt x="8" y="25"/>
                  </a:lnTo>
                  <a:lnTo>
                    <a:pt x="0" y="27"/>
                  </a:lnTo>
                  <a:lnTo>
                    <a:pt x="1" y="36"/>
                  </a:lnTo>
                </a:path>
              </a:pathLst>
            </a:custGeom>
            <a:solidFill>
              <a:srgbClr val="4F4F4F"/>
            </a:solidFill>
            <a:ln w="12700" cap="rnd">
              <a:noFill/>
              <a:round/>
              <a:headEnd/>
              <a:tailEnd/>
            </a:ln>
          </p:spPr>
          <p:txBody>
            <a:bodyPr/>
            <a:lstStyle/>
            <a:p>
              <a:endParaRPr lang="en-US" dirty="0"/>
            </a:p>
          </p:txBody>
        </p:sp>
        <p:sp>
          <p:nvSpPr>
            <p:cNvPr id="48557" name="Freeform 456"/>
            <p:cNvSpPr>
              <a:spLocks/>
            </p:cNvSpPr>
            <p:nvPr/>
          </p:nvSpPr>
          <p:spPr bwMode="auto">
            <a:xfrm>
              <a:off x="2204" y="2653"/>
              <a:ext cx="126" cy="141"/>
            </a:xfrm>
            <a:custGeom>
              <a:avLst/>
              <a:gdLst>
                <a:gd name="T0" fmla="*/ 111 w 126"/>
                <a:gd name="T1" fmla="*/ 8 h 141"/>
                <a:gd name="T2" fmla="*/ 103 w 126"/>
                <a:gd name="T3" fmla="*/ 3 h 141"/>
                <a:gd name="T4" fmla="*/ 94 w 126"/>
                <a:gd name="T5" fmla="*/ 0 h 141"/>
                <a:gd name="T6" fmla="*/ 84 w 126"/>
                <a:gd name="T7" fmla="*/ 1 h 141"/>
                <a:gd name="T8" fmla="*/ 77 w 126"/>
                <a:gd name="T9" fmla="*/ 4 h 141"/>
                <a:gd name="T10" fmla="*/ 73 w 126"/>
                <a:gd name="T11" fmla="*/ 7 h 141"/>
                <a:gd name="T12" fmla="*/ 68 w 126"/>
                <a:gd name="T13" fmla="*/ 11 h 141"/>
                <a:gd name="T14" fmla="*/ 60 w 126"/>
                <a:gd name="T15" fmla="*/ 16 h 141"/>
                <a:gd name="T16" fmla="*/ 51 w 126"/>
                <a:gd name="T17" fmla="*/ 22 h 141"/>
                <a:gd name="T18" fmla="*/ 41 w 126"/>
                <a:gd name="T19" fmla="*/ 23 h 141"/>
                <a:gd name="T20" fmla="*/ 33 w 126"/>
                <a:gd name="T21" fmla="*/ 23 h 141"/>
                <a:gd name="T22" fmla="*/ 26 w 126"/>
                <a:gd name="T23" fmla="*/ 25 h 141"/>
                <a:gd name="T24" fmla="*/ 18 w 126"/>
                <a:gd name="T25" fmla="*/ 30 h 141"/>
                <a:gd name="T26" fmla="*/ 10 w 126"/>
                <a:gd name="T27" fmla="*/ 37 h 141"/>
                <a:gd name="T28" fmla="*/ 4 w 126"/>
                <a:gd name="T29" fmla="*/ 45 h 141"/>
                <a:gd name="T30" fmla="*/ 1 w 126"/>
                <a:gd name="T31" fmla="*/ 55 h 141"/>
                <a:gd name="T32" fmla="*/ 3 w 126"/>
                <a:gd name="T33" fmla="*/ 60 h 141"/>
                <a:gd name="T34" fmla="*/ 10 w 126"/>
                <a:gd name="T35" fmla="*/ 60 h 141"/>
                <a:gd name="T36" fmla="*/ 16 w 126"/>
                <a:gd name="T37" fmla="*/ 60 h 141"/>
                <a:gd name="T38" fmla="*/ 22 w 126"/>
                <a:gd name="T39" fmla="*/ 59 h 141"/>
                <a:gd name="T40" fmla="*/ 30 w 126"/>
                <a:gd name="T41" fmla="*/ 55 h 141"/>
                <a:gd name="T42" fmla="*/ 39 w 126"/>
                <a:gd name="T43" fmla="*/ 50 h 141"/>
                <a:gd name="T44" fmla="*/ 51 w 126"/>
                <a:gd name="T45" fmla="*/ 46 h 141"/>
                <a:gd name="T46" fmla="*/ 62 w 126"/>
                <a:gd name="T47" fmla="*/ 44 h 141"/>
                <a:gd name="T48" fmla="*/ 60 w 126"/>
                <a:gd name="T49" fmla="*/ 49 h 141"/>
                <a:gd name="T50" fmla="*/ 45 w 126"/>
                <a:gd name="T51" fmla="*/ 59 h 141"/>
                <a:gd name="T52" fmla="*/ 32 w 126"/>
                <a:gd name="T53" fmla="*/ 70 h 141"/>
                <a:gd name="T54" fmla="*/ 25 w 126"/>
                <a:gd name="T55" fmla="*/ 83 h 141"/>
                <a:gd name="T56" fmla="*/ 23 w 126"/>
                <a:gd name="T57" fmla="*/ 98 h 141"/>
                <a:gd name="T58" fmla="*/ 26 w 126"/>
                <a:gd name="T59" fmla="*/ 110 h 141"/>
                <a:gd name="T60" fmla="*/ 30 w 126"/>
                <a:gd name="T61" fmla="*/ 122 h 141"/>
                <a:gd name="T62" fmla="*/ 37 w 126"/>
                <a:gd name="T63" fmla="*/ 133 h 141"/>
                <a:gd name="T64" fmla="*/ 41 w 126"/>
                <a:gd name="T65" fmla="*/ 140 h 141"/>
                <a:gd name="T66" fmla="*/ 45 w 126"/>
                <a:gd name="T67" fmla="*/ 140 h 141"/>
                <a:gd name="T68" fmla="*/ 51 w 126"/>
                <a:gd name="T69" fmla="*/ 128 h 141"/>
                <a:gd name="T70" fmla="*/ 59 w 126"/>
                <a:gd name="T71" fmla="*/ 107 h 141"/>
                <a:gd name="T72" fmla="*/ 69 w 126"/>
                <a:gd name="T73" fmla="*/ 87 h 141"/>
                <a:gd name="T74" fmla="*/ 88 w 126"/>
                <a:gd name="T75" fmla="*/ 72 h 141"/>
                <a:gd name="T76" fmla="*/ 105 w 126"/>
                <a:gd name="T77" fmla="*/ 66 h 141"/>
                <a:gd name="T78" fmla="*/ 112 w 126"/>
                <a:gd name="T79" fmla="*/ 60 h 141"/>
                <a:gd name="T80" fmla="*/ 117 w 126"/>
                <a:gd name="T81" fmla="*/ 52 h 141"/>
                <a:gd name="T82" fmla="*/ 122 w 126"/>
                <a:gd name="T83" fmla="*/ 42 h 141"/>
                <a:gd name="T84" fmla="*/ 125 w 126"/>
                <a:gd name="T85" fmla="*/ 34 h 141"/>
                <a:gd name="T86" fmla="*/ 123 w 126"/>
                <a:gd name="T87" fmla="*/ 24 h 141"/>
                <a:gd name="T88" fmla="*/ 118 w 126"/>
                <a:gd name="T89" fmla="*/ 14 h 141"/>
                <a:gd name="T90" fmla="*/ 108 w 126"/>
                <a:gd name="T91" fmla="*/ 8 h 141"/>
                <a:gd name="T92" fmla="*/ 114 w 126"/>
                <a:gd name="T93" fmla="*/ 11 h 14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6"/>
                <a:gd name="T142" fmla="*/ 0 h 141"/>
                <a:gd name="T143" fmla="*/ 126 w 126"/>
                <a:gd name="T144" fmla="*/ 141 h 14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6" h="141">
                  <a:moveTo>
                    <a:pt x="114" y="11"/>
                  </a:moveTo>
                  <a:lnTo>
                    <a:pt x="111" y="8"/>
                  </a:lnTo>
                  <a:lnTo>
                    <a:pt x="107" y="5"/>
                  </a:lnTo>
                  <a:lnTo>
                    <a:pt x="103" y="3"/>
                  </a:lnTo>
                  <a:lnTo>
                    <a:pt x="99" y="1"/>
                  </a:lnTo>
                  <a:lnTo>
                    <a:pt x="94" y="0"/>
                  </a:lnTo>
                  <a:lnTo>
                    <a:pt x="90" y="0"/>
                  </a:lnTo>
                  <a:lnTo>
                    <a:pt x="84" y="1"/>
                  </a:lnTo>
                  <a:lnTo>
                    <a:pt x="80" y="3"/>
                  </a:lnTo>
                  <a:lnTo>
                    <a:pt x="77" y="4"/>
                  </a:lnTo>
                  <a:lnTo>
                    <a:pt x="76" y="5"/>
                  </a:lnTo>
                  <a:lnTo>
                    <a:pt x="73" y="7"/>
                  </a:lnTo>
                  <a:lnTo>
                    <a:pt x="71" y="8"/>
                  </a:lnTo>
                  <a:lnTo>
                    <a:pt x="68" y="11"/>
                  </a:lnTo>
                  <a:lnTo>
                    <a:pt x="64" y="13"/>
                  </a:lnTo>
                  <a:lnTo>
                    <a:pt x="60" y="16"/>
                  </a:lnTo>
                  <a:lnTo>
                    <a:pt x="54" y="19"/>
                  </a:lnTo>
                  <a:lnTo>
                    <a:pt x="51" y="22"/>
                  </a:lnTo>
                  <a:lnTo>
                    <a:pt x="46" y="22"/>
                  </a:lnTo>
                  <a:lnTo>
                    <a:pt x="41" y="23"/>
                  </a:lnTo>
                  <a:lnTo>
                    <a:pt x="37" y="23"/>
                  </a:lnTo>
                  <a:lnTo>
                    <a:pt x="33" y="23"/>
                  </a:lnTo>
                  <a:lnTo>
                    <a:pt x="30" y="24"/>
                  </a:lnTo>
                  <a:lnTo>
                    <a:pt x="26" y="25"/>
                  </a:lnTo>
                  <a:lnTo>
                    <a:pt x="22" y="27"/>
                  </a:lnTo>
                  <a:lnTo>
                    <a:pt x="18" y="30"/>
                  </a:lnTo>
                  <a:lnTo>
                    <a:pt x="14" y="33"/>
                  </a:lnTo>
                  <a:lnTo>
                    <a:pt x="10" y="37"/>
                  </a:lnTo>
                  <a:lnTo>
                    <a:pt x="7" y="41"/>
                  </a:lnTo>
                  <a:lnTo>
                    <a:pt x="4" y="45"/>
                  </a:lnTo>
                  <a:lnTo>
                    <a:pt x="2" y="50"/>
                  </a:lnTo>
                  <a:lnTo>
                    <a:pt x="1" y="55"/>
                  </a:lnTo>
                  <a:lnTo>
                    <a:pt x="0" y="60"/>
                  </a:lnTo>
                  <a:lnTo>
                    <a:pt x="3" y="60"/>
                  </a:lnTo>
                  <a:lnTo>
                    <a:pt x="7" y="60"/>
                  </a:lnTo>
                  <a:lnTo>
                    <a:pt x="10" y="60"/>
                  </a:lnTo>
                  <a:lnTo>
                    <a:pt x="13" y="60"/>
                  </a:lnTo>
                  <a:lnTo>
                    <a:pt x="16" y="60"/>
                  </a:lnTo>
                  <a:lnTo>
                    <a:pt x="19" y="60"/>
                  </a:lnTo>
                  <a:lnTo>
                    <a:pt x="22" y="59"/>
                  </a:lnTo>
                  <a:lnTo>
                    <a:pt x="25" y="58"/>
                  </a:lnTo>
                  <a:lnTo>
                    <a:pt x="30" y="55"/>
                  </a:lnTo>
                  <a:lnTo>
                    <a:pt x="34" y="52"/>
                  </a:lnTo>
                  <a:lnTo>
                    <a:pt x="39" y="50"/>
                  </a:lnTo>
                  <a:lnTo>
                    <a:pt x="45" y="47"/>
                  </a:lnTo>
                  <a:lnTo>
                    <a:pt x="51" y="46"/>
                  </a:lnTo>
                  <a:lnTo>
                    <a:pt x="56" y="45"/>
                  </a:lnTo>
                  <a:lnTo>
                    <a:pt x="62" y="44"/>
                  </a:lnTo>
                  <a:lnTo>
                    <a:pt x="68" y="43"/>
                  </a:lnTo>
                  <a:lnTo>
                    <a:pt x="60" y="49"/>
                  </a:lnTo>
                  <a:lnTo>
                    <a:pt x="52" y="54"/>
                  </a:lnTo>
                  <a:lnTo>
                    <a:pt x="45" y="59"/>
                  </a:lnTo>
                  <a:lnTo>
                    <a:pt x="38" y="64"/>
                  </a:lnTo>
                  <a:lnTo>
                    <a:pt x="32" y="70"/>
                  </a:lnTo>
                  <a:lnTo>
                    <a:pt x="28" y="77"/>
                  </a:lnTo>
                  <a:lnTo>
                    <a:pt x="25" y="83"/>
                  </a:lnTo>
                  <a:lnTo>
                    <a:pt x="23" y="91"/>
                  </a:lnTo>
                  <a:lnTo>
                    <a:pt x="23" y="98"/>
                  </a:lnTo>
                  <a:lnTo>
                    <a:pt x="24" y="104"/>
                  </a:lnTo>
                  <a:lnTo>
                    <a:pt x="26" y="110"/>
                  </a:lnTo>
                  <a:lnTo>
                    <a:pt x="28" y="116"/>
                  </a:lnTo>
                  <a:lnTo>
                    <a:pt x="30" y="122"/>
                  </a:lnTo>
                  <a:lnTo>
                    <a:pt x="33" y="128"/>
                  </a:lnTo>
                  <a:lnTo>
                    <a:pt x="37" y="133"/>
                  </a:lnTo>
                  <a:lnTo>
                    <a:pt x="41" y="139"/>
                  </a:lnTo>
                  <a:lnTo>
                    <a:pt x="41" y="140"/>
                  </a:lnTo>
                  <a:lnTo>
                    <a:pt x="43" y="140"/>
                  </a:lnTo>
                  <a:lnTo>
                    <a:pt x="45" y="140"/>
                  </a:lnTo>
                  <a:lnTo>
                    <a:pt x="45" y="139"/>
                  </a:lnTo>
                  <a:lnTo>
                    <a:pt x="51" y="128"/>
                  </a:lnTo>
                  <a:lnTo>
                    <a:pt x="55" y="119"/>
                  </a:lnTo>
                  <a:lnTo>
                    <a:pt x="59" y="107"/>
                  </a:lnTo>
                  <a:lnTo>
                    <a:pt x="64" y="97"/>
                  </a:lnTo>
                  <a:lnTo>
                    <a:pt x="69" y="87"/>
                  </a:lnTo>
                  <a:lnTo>
                    <a:pt x="76" y="79"/>
                  </a:lnTo>
                  <a:lnTo>
                    <a:pt x="88" y="72"/>
                  </a:lnTo>
                  <a:lnTo>
                    <a:pt x="100" y="68"/>
                  </a:lnTo>
                  <a:lnTo>
                    <a:pt x="105" y="66"/>
                  </a:lnTo>
                  <a:lnTo>
                    <a:pt x="109" y="63"/>
                  </a:lnTo>
                  <a:lnTo>
                    <a:pt x="112" y="60"/>
                  </a:lnTo>
                  <a:lnTo>
                    <a:pt x="115" y="56"/>
                  </a:lnTo>
                  <a:lnTo>
                    <a:pt x="117" y="52"/>
                  </a:lnTo>
                  <a:lnTo>
                    <a:pt x="119" y="47"/>
                  </a:lnTo>
                  <a:lnTo>
                    <a:pt x="122" y="42"/>
                  </a:lnTo>
                  <a:lnTo>
                    <a:pt x="123" y="38"/>
                  </a:lnTo>
                  <a:lnTo>
                    <a:pt x="125" y="34"/>
                  </a:lnTo>
                  <a:lnTo>
                    <a:pt x="125" y="29"/>
                  </a:lnTo>
                  <a:lnTo>
                    <a:pt x="123" y="24"/>
                  </a:lnTo>
                  <a:lnTo>
                    <a:pt x="121" y="19"/>
                  </a:lnTo>
                  <a:lnTo>
                    <a:pt x="118" y="14"/>
                  </a:lnTo>
                  <a:lnTo>
                    <a:pt x="114" y="11"/>
                  </a:lnTo>
                  <a:lnTo>
                    <a:pt x="108" y="8"/>
                  </a:lnTo>
                  <a:lnTo>
                    <a:pt x="103" y="5"/>
                  </a:lnTo>
                  <a:lnTo>
                    <a:pt x="114" y="11"/>
                  </a:lnTo>
                </a:path>
              </a:pathLst>
            </a:custGeom>
            <a:solidFill>
              <a:srgbClr val="A8A8A8"/>
            </a:solidFill>
            <a:ln w="12700" cap="rnd">
              <a:noFill/>
              <a:round/>
              <a:headEnd/>
              <a:tailEnd/>
            </a:ln>
          </p:spPr>
          <p:txBody>
            <a:bodyPr/>
            <a:lstStyle/>
            <a:p>
              <a:endParaRPr lang="en-US" dirty="0"/>
            </a:p>
          </p:txBody>
        </p:sp>
        <p:sp>
          <p:nvSpPr>
            <p:cNvPr id="48558" name="Freeform 457"/>
            <p:cNvSpPr>
              <a:spLocks/>
            </p:cNvSpPr>
            <p:nvPr/>
          </p:nvSpPr>
          <p:spPr bwMode="auto">
            <a:xfrm>
              <a:off x="2285" y="2648"/>
              <a:ext cx="38" cy="17"/>
            </a:xfrm>
            <a:custGeom>
              <a:avLst/>
              <a:gdLst>
                <a:gd name="T0" fmla="*/ 4 w 38"/>
                <a:gd name="T1" fmla="*/ 9 h 17"/>
                <a:gd name="T2" fmla="*/ 8 w 38"/>
                <a:gd name="T3" fmla="*/ 9 h 17"/>
                <a:gd name="T4" fmla="*/ 12 w 38"/>
                <a:gd name="T5" fmla="*/ 8 h 17"/>
                <a:gd name="T6" fmla="*/ 15 w 38"/>
                <a:gd name="T7" fmla="*/ 8 h 17"/>
                <a:gd name="T8" fmla="*/ 18 w 38"/>
                <a:gd name="T9" fmla="*/ 9 h 17"/>
                <a:gd name="T10" fmla="*/ 21 w 38"/>
                <a:gd name="T11" fmla="*/ 9 h 17"/>
                <a:gd name="T12" fmla="*/ 23 w 38"/>
                <a:gd name="T13" fmla="*/ 12 h 17"/>
                <a:gd name="T14" fmla="*/ 27 w 38"/>
                <a:gd name="T15" fmla="*/ 13 h 17"/>
                <a:gd name="T16" fmla="*/ 28 w 38"/>
                <a:gd name="T17" fmla="*/ 16 h 17"/>
                <a:gd name="T18" fmla="*/ 37 w 38"/>
                <a:gd name="T19" fmla="*/ 11 h 17"/>
                <a:gd name="T20" fmla="*/ 34 w 38"/>
                <a:gd name="T21" fmla="*/ 7 h 17"/>
                <a:gd name="T22" fmla="*/ 29 w 38"/>
                <a:gd name="T23" fmla="*/ 3 h 17"/>
                <a:gd name="T24" fmla="*/ 25 w 38"/>
                <a:gd name="T25" fmla="*/ 2 h 17"/>
                <a:gd name="T26" fmla="*/ 21 w 38"/>
                <a:gd name="T27" fmla="*/ 1 h 17"/>
                <a:gd name="T28" fmla="*/ 16 w 38"/>
                <a:gd name="T29" fmla="*/ 0 h 17"/>
                <a:gd name="T30" fmla="*/ 10 w 38"/>
                <a:gd name="T31" fmla="*/ 0 h 17"/>
                <a:gd name="T32" fmla="*/ 5 w 38"/>
                <a:gd name="T33" fmla="*/ 1 h 17"/>
                <a:gd name="T34" fmla="*/ 0 w 38"/>
                <a:gd name="T35" fmla="*/ 2 h 17"/>
                <a:gd name="T36" fmla="*/ 4 w 38"/>
                <a:gd name="T37" fmla="*/ 9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7"/>
                <a:gd name="T59" fmla="*/ 38 w 38"/>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7">
                  <a:moveTo>
                    <a:pt x="4" y="9"/>
                  </a:moveTo>
                  <a:lnTo>
                    <a:pt x="8" y="9"/>
                  </a:lnTo>
                  <a:lnTo>
                    <a:pt x="12" y="8"/>
                  </a:lnTo>
                  <a:lnTo>
                    <a:pt x="15" y="8"/>
                  </a:lnTo>
                  <a:lnTo>
                    <a:pt x="18" y="9"/>
                  </a:lnTo>
                  <a:lnTo>
                    <a:pt x="21" y="9"/>
                  </a:lnTo>
                  <a:lnTo>
                    <a:pt x="23" y="12"/>
                  </a:lnTo>
                  <a:lnTo>
                    <a:pt x="27" y="13"/>
                  </a:lnTo>
                  <a:lnTo>
                    <a:pt x="28" y="16"/>
                  </a:lnTo>
                  <a:lnTo>
                    <a:pt x="37" y="11"/>
                  </a:lnTo>
                  <a:lnTo>
                    <a:pt x="34" y="7"/>
                  </a:lnTo>
                  <a:lnTo>
                    <a:pt x="29" y="3"/>
                  </a:lnTo>
                  <a:lnTo>
                    <a:pt x="25" y="2"/>
                  </a:lnTo>
                  <a:lnTo>
                    <a:pt x="21" y="1"/>
                  </a:lnTo>
                  <a:lnTo>
                    <a:pt x="16" y="0"/>
                  </a:lnTo>
                  <a:lnTo>
                    <a:pt x="10" y="0"/>
                  </a:lnTo>
                  <a:lnTo>
                    <a:pt x="5" y="1"/>
                  </a:lnTo>
                  <a:lnTo>
                    <a:pt x="0" y="2"/>
                  </a:lnTo>
                  <a:lnTo>
                    <a:pt x="4" y="9"/>
                  </a:lnTo>
                </a:path>
              </a:pathLst>
            </a:custGeom>
            <a:solidFill>
              <a:srgbClr val="4F4F4F"/>
            </a:solidFill>
            <a:ln w="12700" cap="rnd">
              <a:noFill/>
              <a:round/>
              <a:headEnd/>
              <a:tailEnd/>
            </a:ln>
          </p:spPr>
          <p:txBody>
            <a:bodyPr/>
            <a:lstStyle/>
            <a:p>
              <a:endParaRPr lang="en-US" dirty="0"/>
            </a:p>
          </p:txBody>
        </p:sp>
        <p:sp>
          <p:nvSpPr>
            <p:cNvPr id="48559" name="Freeform 458"/>
            <p:cNvSpPr>
              <a:spLocks/>
            </p:cNvSpPr>
            <p:nvPr/>
          </p:nvSpPr>
          <p:spPr bwMode="auto">
            <a:xfrm>
              <a:off x="2258" y="2651"/>
              <a:ext cx="27" cy="22"/>
            </a:xfrm>
            <a:custGeom>
              <a:avLst/>
              <a:gdLst>
                <a:gd name="T0" fmla="*/ 5 w 27"/>
                <a:gd name="T1" fmla="*/ 21 h 22"/>
                <a:gd name="T2" fmla="*/ 10 w 27"/>
                <a:gd name="T3" fmla="*/ 18 h 22"/>
                <a:gd name="T4" fmla="*/ 14 w 27"/>
                <a:gd name="T5" fmla="*/ 15 h 22"/>
                <a:gd name="T6" fmla="*/ 17 w 27"/>
                <a:gd name="T7" fmla="*/ 12 h 22"/>
                <a:gd name="T8" fmla="*/ 19 w 27"/>
                <a:gd name="T9" fmla="*/ 12 h 22"/>
                <a:gd name="T10" fmla="*/ 21 w 27"/>
                <a:gd name="T11" fmla="*/ 10 h 22"/>
                <a:gd name="T12" fmla="*/ 24 w 27"/>
                <a:gd name="T13" fmla="*/ 8 h 22"/>
                <a:gd name="T14" fmla="*/ 26 w 27"/>
                <a:gd name="T15" fmla="*/ 7 h 22"/>
                <a:gd name="T16" fmla="*/ 22 w 27"/>
                <a:gd name="T17" fmla="*/ 0 h 22"/>
                <a:gd name="T18" fmla="*/ 20 w 27"/>
                <a:gd name="T19" fmla="*/ 2 h 22"/>
                <a:gd name="T20" fmla="*/ 18 w 27"/>
                <a:gd name="T21" fmla="*/ 2 h 22"/>
                <a:gd name="T22" fmla="*/ 16 w 27"/>
                <a:gd name="T23" fmla="*/ 4 h 22"/>
                <a:gd name="T24" fmla="*/ 14 w 27"/>
                <a:gd name="T25" fmla="*/ 5 h 22"/>
                <a:gd name="T26" fmla="*/ 11 w 27"/>
                <a:gd name="T27" fmla="*/ 7 h 22"/>
                <a:gd name="T28" fmla="*/ 8 w 27"/>
                <a:gd name="T29" fmla="*/ 9 h 22"/>
                <a:gd name="T30" fmla="*/ 4 w 27"/>
                <a:gd name="T31" fmla="*/ 11 h 22"/>
                <a:gd name="T32" fmla="*/ 0 w 27"/>
                <a:gd name="T33" fmla="*/ 14 h 22"/>
                <a:gd name="T34" fmla="*/ 5 w 27"/>
                <a:gd name="T35" fmla="*/ 21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2"/>
                <a:gd name="T56" fmla="*/ 27 w 27"/>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2">
                  <a:moveTo>
                    <a:pt x="5" y="21"/>
                  </a:moveTo>
                  <a:lnTo>
                    <a:pt x="10" y="18"/>
                  </a:lnTo>
                  <a:lnTo>
                    <a:pt x="14" y="15"/>
                  </a:lnTo>
                  <a:lnTo>
                    <a:pt x="17" y="12"/>
                  </a:lnTo>
                  <a:lnTo>
                    <a:pt x="19" y="12"/>
                  </a:lnTo>
                  <a:lnTo>
                    <a:pt x="21" y="10"/>
                  </a:lnTo>
                  <a:lnTo>
                    <a:pt x="24" y="8"/>
                  </a:lnTo>
                  <a:lnTo>
                    <a:pt x="26" y="7"/>
                  </a:lnTo>
                  <a:lnTo>
                    <a:pt x="22" y="0"/>
                  </a:lnTo>
                  <a:lnTo>
                    <a:pt x="20" y="2"/>
                  </a:lnTo>
                  <a:lnTo>
                    <a:pt x="18" y="2"/>
                  </a:lnTo>
                  <a:lnTo>
                    <a:pt x="16" y="4"/>
                  </a:lnTo>
                  <a:lnTo>
                    <a:pt x="14" y="5"/>
                  </a:lnTo>
                  <a:lnTo>
                    <a:pt x="11" y="7"/>
                  </a:lnTo>
                  <a:lnTo>
                    <a:pt x="8" y="9"/>
                  </a:lnTo>
                  <a:lnTo>
                    <a:pt x="4" y="11"/>
                  </a:lnTo>
                  <a:lnTo>
                    <a:pt x="0" y="14"/>
                  </a:lnTo>
                  <a:lnTo>
                    <a:pt x="5" y="21"/>
                  </a:lnTo>
                </a:path>
              </a:pathLst>
            </a:custGeom>
            <a:solidFill>
              <a:srgbClr val="4F4F4F"/>
            </a:solidFill>
            <a:ln w="12700" cap="rnd">
              <a:noFill/>
              <a:round/>
              <a:headEnd/>
              <a:tailEnd/>
            </a:ln>
          </p:spPr>
          <p:txBody>
            <a:bodyPr/>
            <a:lstStyle/>
            <a:p>
              <a:endParaRPr lang="en-US" dirty="0"/>
            </a:p>
          </p:txBody>
        </p:sp>
        <p:sp>
          <p:nvSpPr>
            <p:cNvPr id="48560" name="Freeform 459"/>
            <p:cNvSpPr>
              <a:spLocks/>
            </p:cNvSpPr>
            <p:nvPr/>
          </p:nvSpPr>
          <p:spPr bwMode="auto">
            <a:xfrm>
              <a:off x="2223" y="2669"/>
              <a:ext cx="36" cy="17"/>
            </a:xfrm>
            <a:custGeom>
              <a:avLst/>
              <a:gdLst>
                <a:gd name="T0" fmla="*/ 7 w 36"/>
                <a:gd name="T1" fmla="*/ 16 h 17"/>
                <a:gd name="T2" fmla="*/ 9 w 36"/>
                <a:gd name="T3" fmla="*/ 14 h 17"/>
                <a:gd name="T4" fmla="*/ 10 w 36"/>
                <a:gd name="T5" fmla="*/ 14 h 17"/>
                <a:gd name="T6" fmla="*/ 14 w 36"/>
                <a:gd name="T7" fmla="*/ 14 h 17"/>
                <a:gd name="T8" fmla="*/ 17 w 36"/>
                <a:gd name="T9" fmla="*/ 14 h 17"/>
                <a:gd name="T10" fmla="*/ 21 w 36"/>
                <a:gd name="T11" fmla="*/ 14 h 17"/>
                <a:gd name="T12" fmla="*/ 26 w 36"/>
                <a:gd name="T13" fmla="*/ 14 h 17"/>
                <a:gd name="T14" fmla="*/ 31 w 36"/>
                <a:gd name="T15" fmla="*/ 12 h 17"/>
                <a:gd name="T16" fmla="*/ 35 w 36"/>
                <a:gd name="T17" fmla="*/ 8 h 17"/>
                <a:gd name="T18" fmla="*/ 30 w 36"/>
                <a:gd name="T19" fmla="*/ 0 h 17"/>
                <a:gd name="T20" fmla="*/ 27 w 36"/>
                <a:gd name="T21" fmla="*/ 1 h 17"/>
                <a:gd name="T22" fmla="*/ 24 w 36"/>
                <a:gd name="T23" fmla="*/ 1 h 17"/>
                <a:gd name="T24" fmla="*/ 20 w 36"/>
                <a:gd name="T25" fmla="*/ 3 h 17"/>
                <a:gd name="T26" fmla="*/ 17 w 36"/>
                <a:gd name="T27" fmla="*/ 3 h 17"/>
                <a:gd name="T28" fmla="*/ 13 w 36"/>
                <a:gd name="T29" fmla="*/ 3 h 17"/>
                <a:gd name="T30" fmla="*/ 9 w 36"/>
                <a:gd name="T31" fmla="*/ 3 h 17"/>
                <a:gd name="T32" fmla="*/ 4 w 36"/>
                <a:gd name="T33" fmla="*/ 5 h 17"/>
                <a:gd name="T34" fmla="*/ 0 w 36"/>
                <a:gd name="T35" fmla="*/ 8 h 17"/>
                <a:gd name="T36" fmla="*/ 7 w 36"/>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17"/>
                <a:gd name="T59" fmla="*/ 36 w 3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17">
                  <a:moveTo>
                    <a:pt x="7" y="16"/>
                  </a:moveTo>
                  <a:lnTo>
                    <a:pt x="9" y="14"/>
                  </a:lnTo>
                  <a:lnTo>
                    <a:pt x="10" y="14"/>
                  </a:lnTo>
                  <a:lnTo>
                    <a:pt x="14" y="14"/>
                  </a:lnTo>
                  <a:lnTo>
                    <a:pt x="17" y="14"/>
                  </a:lnTo>
                  <a:lnTo>
                    <a:pt x="21" y="14"/>
                  </a:lnTo>
                  <a:lnTo>
                    <a:pt x="26" y="14"/>
                  </a:lnTo>
                  <a:lnTo>
                    <a:pt x="31" y="12"/>
                  </a:lnTo>
                  <a:lnTo>
                    <a:pt x="35" y="8"/>
                  </a:lnTo>
                  <a:lnTo>
                    <a:pt x="30" y="0"/>
                  </a:lnTo>
                  <a:lnTo>
                    <a:pt x="27" y="1"/>
                  </a:lnTo>
                  <a:lnTo>
                    <a:pt x="24" y="1"/>
                  </a:lnTo>
                  <a:lnTo>
                    <a:pt x="20" y="3"/>
                  </a:lnTo>
                  <a:lnTo>
                    <a:pt x="17" y="3"/>
                  </a:lnTo>
                  <a:lnTo>
                    <a:pt x="13" y="3"/>
                  </a:lnTo>
                  <a:lnTo>
                    <a:pt x="9" y="3"/>
                  </a:lnTo>
                  <a:lnTo>
                    <a:pt x="4" y="5"/>
                  </a:lnTo>
                  <a:lnTo>
                    <a:pt x="0" y="8"/>
                  </a:lnTo>
                  <a:lnTo>
                    <a:pt x="7" y="16"/>
                  </a:lnTo>
                </a:path>
              </a:pathLst>
            </a:custGeom>
            <a:solidFill>
              <a:srgbClr val="4F4F4F"/>
            </a:solidFill>
            <a:ln w="12700" cap="rnd">
              <a:noFill/>
              <a:round/>
              <a:headEnd/>
              <a:tailEnd/>
            </a:ln>
          </p:spPr>
          <p:txBody>
            <a:bodyPr/>
            <a:lstStyle/>
            <a:p>
              <a:endParaRPr lang="en-US" dirty="0"/>
            </a:p>
          </p:txBody>
        </p:sp>
        <p:sp>
          <p:nvSpPr>
            <p:cNvPr id="48561" name="Freeform 460"/>
            <p:cNvSpPr>
              <a:spLocks/>
            </p:cNvSpPr>
            <p:nvPr/>
          </p:nvSpPr>
          <p:spPr bwMode="auto">
            <a:xfrm>
              <a:off x="2198" y="2677"/>
              <a:ext cx="28" cy="40"/>
            </a:xfrm>
            <a:custGeom>
              <a:avLst/>
              <a:gdLst>
                <a:gd name="T0" fmla="*/ 4 w 28"/>
                <a:gd name="T1" fmla="*/ 29 h 40"/>
                <a:gd name="T2" fmla="*/ 10 w 28"/>
                <a:gd name="T3" fmla="*/ 34 h 40"/>
                <a:gd name="T4" fmla="*/ 10 w 28"/>
                <a:gd name="T5" fmla="*/ 29 h 40"/>
                <a:gd name="T6" fmla="*/ 11 w 28"/>
                <a:gd name="T7" fmla="*/ 26 h 40"/>
                <a:gd name="T8" fmla="*/ 12 w 28"/>
                <a:gd name="T9" fmla="*/ 22 h 40"/>
                <a:gd name="T10" fmla="*/ 14 w 28"/>
                <a:gd name="T11" fmla="*/ 19 h 40"/>
                <a:gd name="T12" fmla="*/ 17 w 28"/>
                <a:gd name="T13" fmla="*/ 16 h 40"/>
                <a:gd name="T14" fmla="*/ 20 w 28"/>
                <a:gd name="T15" fmla="*/ 12 h 40"/>
                <a:gd name="T16" fmla="*/ 24 w 28"/>
                <a:gd name="T17" fmla="*/ 10 h 40"/>
                <a:gd name="T18" fmla="*/ 27 w 28"/>
                <a:gd name="T19" fmla="*/ 6 h 40"/>
                <a:gd name="T20" fmla="*/ 20 w 28"/>
                <a:gd name="T21" fmla="*/ 0 h 40"/>
                <a:gd name="T22" fmla="*/ 17 w 28"/>
                <a:gd name="T23" fmla="*/ 3 h 40"/>
                <a:gd name="T24" fmla="*/ 14 w 28"/>
                <a:gd name="T25" fmla="*/ 6 h 40"/>
                <a:gd name="T26" fmla="*/ 11 w 28"/>
                <a:gd name="T27" fmla="*/ 10 h 40"/>
                <a:gd name="T28" fmla="*/ 7 w 28"/>
                <a:gd name="T29" fmla="*/ 14 h 40"/>
                <a:gd name="T30" fmla="*/ 4 w 28"/>
                <a:gd name="T31" fmla="*/ 18 h 40"/>
                <a:gd name="T32" fmla="*/ 2 w 28"/>
                <a:gd name="T33" fmla="*/ 23 h 40"/>
                <a:gd name="T34" fmla="*/ 1 w 28"/>
                <a:gd name="T35" fmla="*/ 29 h 40"/>
                <a:gd name="T36" fmla="*/ 0 w 28"/>
                <a:gd name="T37" fmla="*/ 34 h 40"/>
                <a:gd name="T38" fmla="*/ 6 w 28"/>
                <a:gd name="T39" fmla="*/ 39 h 40"/>
                <a:gd name="T40" fmla="*/ 4 w 28"/>
                <a:gd name="T41" fmla="*/ 29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40"/>
                <a:gd name="T65" fmla="*/ 28 w 28"/>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40">
                  <a:moveTo>
                    <a:pt x="4" y="29"/>
                  </a:moveTo>
                  <a:lnTo>
                    <a:pt x="10" y="34"/>
                  </a:lnTo>
                  <a:lnTo>
                    <a:pt x="10" y="29"/>
                  </a:lnTo>
                  <a:lnTo>
                    <a:pt x="11" y="26"/>
                  </a:lnTo>
                  <a:lnTo>
                    <a:pt x="12" y="22"/>
                  </a:lnTo>
                  <a:lnTo>
                    <a:pt x="14" y="19"/>
                  </a:lnTo>
                  <a:lnTo>
                    <a:pt x="17" y="16"/>
                  </a:lnTo>
                  <a:lnTo>
                    <a:pt x="20" y="12"/>
                  </a:lnTo>
                  <a:lnTo>
                    <a:pt x="24" y="10"/>
                  </a:lnTo>
                  <a:lnTo>
                    <a:pt x="27" y="6"/>
                  </a:lnTo>
                  <a:lnTo>
                    <a:pt x="20" y="0"/>
                  </a:lnTo>
                  <a:lnTo>
                    <a:pt x="17" y="3"/>
                  </a:lnTo>
                  <a:lnTo>
                    <a:pt x="14" y="6"/>
                  </a:lnTo>
                  <a:lnTo>
                    <a:pt x="11" y="10"/>
                  </a:lnTo>
                  <a:lnTo>
                    <a:pt x="7" y="14"/>
                  </a:lnTo>
                  <a:lnTo>
                    <a:pt x="4" y="18"/>
                  </a:lnTo>
                  <a:lnTo>
                    <a:pt x="2" y="23"/>
                  </a:lnTo>
                  <a:lnTo>
                    <a:pt x="1" y="29"/>
                  </a:lnTo>
                  <a:lnTo>
                    <a:pt x="0" y="34"/>
                  </a:lnTo>
                  <a:lnTo>
                    <a:pt x="6" y="39"/>
                  </a:lnTo>
                  <a:lnTo>
                    <a:pt x="4" y="29"/>
                  </a:lnTo>
                </a:path>
              </a:pathLst>
            </a:custGeom>
            <a:solidFill>
              <a:srgbClr val="4F4F4F"/>
            </a:solidFill>
            <a:ln w="12700" cap="rnd">
              <a:noFill/>
              <a:round/>
              <a:headEnd/>
              <a:tailEnd/>
            </a:ln>
          </p:spPr>
          <p:txBody>
            <a:bodyPr/>
            <a:lstStyle/>
            <a:p>
              <a:endParaRPr lang="en-US" dirty="0"/>
            </a:p>
          </p:txBody>
        </p:sp>
        <p:sp>
          <p:nvSpPr>
            <p:cNvPr id="48562" name="Freeform 461"/>
            <p:cNvSpPr>
              <a:spLocks/>
            </p:cNvSpPr>
            <p:nvPr/>
          </p:nvSpPr>
          <p:spPr bwMode="auto">
            <a:xfrm>
              <a:off x="2203" y="2710"/>
              <a:ext cx="26" cy="17"/>
            </a:xfrm>
            <a:custGeom>
              <a:avLst/>
              <a:gdLst>
                <a:gd name="T0" fmla="*/ 19 w 26"/>
                <a:gd name="T1" fmla="*/ 0 h 17"/>
                <a:gd name="T2" fmla="*/ 18 w 26"/>
                <a:gd name="T3" fmla="*/ 0 h 17"/>
                <a:gd name="T4" fmla="*/ 15 w 26"/>
                <a:gd name="T5" fmla="*/ 0 h 17"/>
                <a:gd name="T6" fmla="*/ 14 w 26"/>
                <a:gd name="T7" fmla="*/ 2 h 17"/>
                <a:gd name="T8" fmla="*/ 12 w 26"/>
                <a:gd name="T9" fmla="*/ 2 h 17"/>
                <a:gd name="T10" fmla="*/ 9 w 26"/>
                <a:gd name="T11" fmla="*/ 2 h 17"/>
                <a:gd name="T12" fmla="*/ 6 w 26"/>
                <a:gd name="T13" fmla="*/ 2 h 17"/>
                <a:gd name="T14" fmla="*/ 3 w 26"/>
                <a:gd name="T15" fmla="*/ 2 h 17"/>
                <a:gd name="T16" fmla="*/ 0 w 26"/>
                <a:gd name="T17" fmla="*/ 2 h 17"/>
                <a:gd name="T18" fmla="*/ 2 w 26"/>
                <a:gd name="T19" fmla="*/ 16 h 17"/>
                <a:gd name="T20" fmla="*/ 3 w 26"/>
                <a:gd name="T21" fmla="*/ 16 h 17"/>
                <a:gd name="T22" fmla="*/ 6 w 26"/>
                <a:gd name="T23" fmla="*/ 16 h 17"/>
                <a:gd name="T24" fmla="*/ 9 w 26"/>
                <a:gd name="T25" fmla="*/ 16 h 17"/>
                <a:gd name="T26" fmla="*/ 12 w 26"/>
                <a:gd name="T27" fmla="*/ 16 h 17"/>
                <a:gd name="T28" fmla="*/ 15 w 26"/>
                <a:gd name="T29" fmla="*/ 16 h 17"/>
                <a:gd name="T30" fmla="*/ 19 w 26"/>
                <a:gd name="T31" fmla="*/ 16 h 17"/>
                <a:gd name="T32" fmla="*/ 22 w 26"/>
                <a:gd name="T33" fmla="*/ 13 h 17"/>
                <a:gd name="T34" fmla="*/ 25 w 26"/>
                <a:gd name="T35" fmla="*/ 10 h 17"/>
                <a:gd name="T36" fmla="*/ 19 w 26"/>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17"/>
                <a:gd name="T59" fmla="*/ 26 w 2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17">
                  <a:moveTo>
                    <a:pt x="19" y="0"/>
                  </a:moveTo>
                  <a:lnTo>
                    <a:pt x="18" y="0"/>
                  </a:lnTo>
                  <a:lnTo>
                    <a:pt x="15" y="0"/>
                  </a:lnTo>
                  <a:lnTo>
                    <a:pt x="14" y="2"/>
                  </a:lnTo>
                  <a:lnTo>
                    <a:pt x="12" y="2"/>
                  </a:lnTo>
                  <a:lnTo>
                    <a:pt x="9" y="2"/>
                  </a:lnTo>
                  <a:lnTo>
                    <a:pt x="6" y="2"/>
                  </a:lnTo>
                  <a:lnTo>
                    <a:pt x="3" y="2"/>
                  </a:lnTo>
                  <a:lnTo>
                    <a:pt x="0" y="2"/>
                  </a:lnTo>
                  <a:lnTo>
                    <a:pt x="2" y="16"/>
                  </a:lnTo>
                  <a:lnTo>
                    <a:pt x="3" y="16"/>
                  </a:lnTo>
                  <a:lnTo>
                    <a:pt x="6" y="16"/>
                  </a:lnTo>
                  <a:lnTo>
                    <a:pt x="9" y="16"/>
                  </a:lnTo>
                  <a:lnTo>
                    <a:pt x="12" y="16"/>
                  </a:lnTo>
                  <a:lnTo>
                    <a:pt x="15" y="16"/>
                  </a:lnTo>
                  <a:lnTo>
                    <a:pt x="19" y="16"/>
                  </a:lnTo>
                  <a:lnTo>
                    <a:pt x="22" y="13"/>
                  </a:lnTo>
                  <a:lnTo>
                    <a:pt x="25" y="10"/>
                  </a:lnTo>
                  <a:lnTo>
                    <a:pt x="19" y="0"/>
                  </a:lnTo>
                </a:path>
              </a:pathLst>
            </a:custGeom>
            <a:solidFill>
              <a:srgbClr val="4F4F4F"/>
            </a:solidFill>
            <a:ln w="12700" cap="rnd">
              <a:noFill/>
              <a:round/>
              <a:headEnd/>
              <a:tailEnd/>
            </a:ln>
          </p:spPr>
          <p:txBody>
            <a:bodyPr/>
            <a:lstStyle/>
            <a:p>
              <a:endParaRPr lang="en-US" dirty="0"/>
            </a:p>
          </p:txBody>
        </p:sp>
        <p:sp>
          <p:nvSpPr>
            <p:cNvPr id="48563" name="Freeform 462"/>
            <p:cNvSpPr>
              <a:spLocks/>
            </p:cNvSpPr>
            <p:nvPr/>
          </p:nvSpPr>
          <p:spPr bwMode="auto">
            <a:xfrm>
              <a:off x="2226" y="2693"/>
              <a:ext cx="48" cy="19"/>
            </a:xfrm>
            <a:custGeom>
              <a:avLst/>
              <a:gdLst>
                <a:gd name="T0" fmla="*/ 47 w 48"/>
                <a:gd name="T1" fmla="*/ 7 h 19"/>
                <a:gd name="T2" fmla="*/ 43 w 48"/>
                <a:gd name="T3" fmla="*/ 0 h 19"/>
                <a:gd name="T4" fmla="*/ 37 w 48"/>
                <a:gd name="T5" fmla="*/ 0 h 19"/>
                <a:gd name="T6" fmla="*/ 32 w 48"/>
                <a:gd name="T7" fmla="*/ 2 h 19"/>
                <a:gd name="T8" fmla="*/ 27 w 48"/>
                <a:gd name="T9" fmla="*/ 2 h 19"/>
                <a:gd name="T10" fmla="*/ 21 w 48"/>
                <a:gd name="T11" fmla="*/ 3 h 19"/>
                <a:gd name="T12" fmla="*/ 15 w 48"/>
                <a:gd name="T13" fmla="*/ 5 h 19"/>
                <a:gd name="T14" fmla="*/ 11 w 48"/>
                <a:gd name="T15" fmla="*/ 7 h 19"/>
                <a:gd name="T16" fmla="*/ 4 w 48"/>
                <a:gd name="T17" fmla="*/ 9 h 19"/>
                <a:gd name="T18" fmla="*/ 0 w 48"/>
                <a:gd name="T19" fmla="*/ 13 h 19"/>
                <a:gd name="T20" fmla="*/ 7 w 48"/>
                <a:gd name="T21" fmla="*/ 18 h 19"/>
                <a:gd name="T22" fmla="*/ 11 w 48"/>
                <a:gd name="T23" fmla="*/ 16 h 19"/>
                <a:gd name="T24" fmla="*/ 15 w 48"/>
                <a:gd name="T25" fmla="*/ 14 h 19"/>
                <a:gd name="T26" fmla="*/ 19 w 48"/>
                <a:gd name="T27" fmla="*/ 12 h 19"/>
                <a:gd name="T28" fmla="*/ 24 w 48"/>
                <a:gd name="T29" fmla="*/ 11 h 19"/>
                <a:gd name="T30" fmla="*/ 28 w 48"/>
                <a:gd name="T31" fmla="*/ 10 h 19"/>
                <a:gd name="T32" fmla="*/ 33 w 48"/>
                <a:gd name="T33" fmla="*/ 9 h 19"/>
                <a:gd name="T34" fmla="*/ 39 w 48"/>
                <a:gd name="T35" fmla="*/ 8 h 19"/>
                <a:gd name="T36" fmla="*/ 44 w 48"/>
                <a:gd name="T37" fmla="*/ 8 h 19"/>
                <a:gd name="T38" fmla="*/ 40 w 48"/>
                <a:gd name="T39" fmla="*/ 1 h 19"/>
                <a:gd name="T40" fmla="*/ 47 w 48"/>
                <a:gd name="T41" fmla="*/ 7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19"/>
                <a:gd name="T65" fmla="*/ 48 w 48"/>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19">
                  <a:moveTo>
                    <a:pt x="47" y="7"/>
                  </a:moveTo>
                  <a:lnTo>
                    <a:pt x="43" y="0"/>
                  </a:lnTo>
                  <a:lnTo>
                    <a:pt x="37" y="0"/>
                  </a:lnTo>
                  <a:lnTo>
                    <a:pt x="32" y="2"/>
                  </a:lnTo>
                  <a:lnTo>
                    <a:pt x="27" y="2"/>
                  </a:lnTo>
                  <a:lnTo>
                    <a:pt x="21" y="3"/>
                  </a:lnTo>
                  <a:lnTo>
                    <a:pt x="15" y="5"/>
                  </a:lnTo>
                  <a:lnTo>
                    <a:pt x="11" y="7"/>
                  </a:lnTo>
                  <a:lnTo>
                    <a:pt x="4" y="9"/>
                  </a:lnTo>
                  <a:lnTo>
                    <a:pt x="0" y="13"/>
                  </a:lnTo>
                  <a:lnTo>
                    <a:pt x="7" y="18"/>
                  </a:lnTo>
                  <a:lnTo>
                    <a:pt x="11" y="16"/>
                  </a:lnTo>
                  <a:lnTo>
                    <a:pt x="15" y="14"/>
                  </a:lnTo>
                  <a:lnTo>
                    <a:pt x="19" y="12"/>
                  </a:lnTo>
                  <a:lnTo>
                    <a:pt x="24" y="11"/>
                  </a:lnTo>
                  <a:lnTo>
                    <a:pt x="28" y="10"/>
                  </a:lnTo>
                  <a:lnTo>
                    <a:pt x="33" y="9"/>
                  </a:lnTo>
                  <a:lnTo>
                    <a:pt x="39" y="8"/>
                  </a:lnTo>
                  <a:lnTo>
                    <a:pt x="44" y="8"/>
                  </a:lnTo>
                  <a:lnTo>
                    <a:pt x="40" y="1"/>
                  </a:lnTo>
                  <a:lnTo>
                    <a:pt x="47" y="7"/>
                  </a:lnTo>
                </a:path>
              </a:pathLst>
            </a:custGeom>
            <a:solidFill>
              <a:srgbClr val="4F4F4F"/>
            </a:solidFill>
            <a:ln w="12700" cap="rnd">
              <a:noFill/>
              <a:round/>
              <a:headEnd/>
              <a:tailEnd/>
            </a:ln>
          </p:spPr>
          <p:txBody>
            <a:bodyPr/>
            <a:lstStyle/>
            <a:p>
              <a:endParaRPr lang="en-US" dirty="0"/>
            </a:p>
          </p:txBody>
        </p:sp>
        <p:sp>
          <p:nvSpPr>
            <p:cNvPr id="48564" name="Freeform 463"/>
            <p:cNvSpPr>
              <a:spLocks/>
            </p:cNvSpPr>
            <p:nvPr/>
          </p:nvSpPr>
          <p:spPr bwMode="auto">
            <a:xfrm>
              <a:off x="2222" y="2694"/>
              <a:ext cx="52" cy="49"/>
            </a:xfrm>
            <a:custGeom>
              <a:avLst/>
              <a:gdLst>
                <a:gd name="T0" fmla="*/ 11 w 52"/>
                <a:gd name="T1" fmla="*/ 48 h 49"/>
                <a:gd name="T2" fmla="*/ 12 w 52"/>
                <a:gd name="T3" fmla="*/ 43 h 49"/>
                <a:gd name="T4" fmla="*/ 14 w 52"/>
                <a:gd name="T5" fmla="*/ 36 h 49"/>
                <a:gd name="T6" fmla="*/ 18 w 52"/>
                <a:gd name="T7" fmla="*/ 31 h 49"/>
                <a:gd name="T8" fmla="*/ 23 w 52"/>
                <a:gd name="T9" fmla="*/ 27 h 49"/>
                <a:gd name="T10" fmla="*/ 30 w 52"/>
                <a:gd name="T11" fmla="*/ 22 h 49"/>
                <a:gd name="T12" fmla="*/ 37 w 52"/>
                <a:gd name="T13" fmla="*/ 17 h 49"/>
                <a:gd name="T14" fmla="*/ 44 w 52"/>
                <a:gd name="T15" fmla="*/ 12 h 49"/>
                <a:gd name="T16" fmla="*/ 51 w 52"/>
                <a:gd name="T17" fmla="*/ 7 h 49"/>
                <a:gd name="T18" fmla="*/ 44 w 52"/>
                <a:gd name="T19" fmla="*/ 0 h 49"/>
                <a:gd name="T20" fmla="*/ 38 w 52"/>
                <a:gd name="T21" fmla="*/ 5 h 49"/>
                <a:gd name="T22" fmla="*/ 30 w 52"/>
                <a:gd name="T23" fmla="*/ 10 h 49"/>
                <a:gd name="T24" fmla="*/ 23 w 52"/>
                <a:gd name="T25" fmla="*/ 15 h 49"/>
                <a:gd name="T26" fmla="*/ 16 w 52"/>
                <a:gd name="T27" fmla="*/ 20 h 49"/>
                <a:gd name="T28" fmla="*/ 11 w 52"/>
                <a:gd name="T29" fmla="*/ 26 h 49"/>
                <a:gd name="T30" fmla="*/ 5 w 52"/>
                <a:gd name="T31" fmla="*/ 33 h 49"/>
                <a:gd name="T32" fmla="*/ 2 w 52"/>
                <a:gd name="T33" fmla="*/ 40 h 49"/>
                <a:gd name="T34" fmla="*/ 0 w 52"/>
                <a:gd name="T35" fmla="*/ 48 h 49"/>
                <a:gd name="T36" fmla="*/ 11 w 52"/>
                <a:gd name="T37" fmla="*/ 48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2"/>
                <a:gd name="T58" fmla="*/ 0 h 49"/>
                <a:gd name="T59" fmla="*/ 52 w 52"/>
                <a:gd name="T60" fmla="*/ 49 h 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2" h="49">
                  <a:moveTo>
                    <a:pt x="11" y="48"/>
                  </a:moveTo>
                  <a:lnTo>
                    <a:pt x="12" y="43"/>
                  </a:lnTo>
                  <a:lnTo>
                    <a:pt x="14" y="36"/>
                  </a:lnTo>
                  <a:lnTo>
                    <a:pt x="18" y="31"/>
                  </a:lnTo>
                  <a:lnTo>
                    <a:pt x="23" y="27"/>
                  </a:lnTo>
                  <a:lnTo>
                    <a:pt x="30" y="22"/>
                  </a:lnTo>
                  <a:lnTo>
                    <a:pt x="37" y="17"/>
                  </a:lnTo>
                  <a:lnTo>
                    <a:pt x="44" y="12"/>
                  </a:lnTo>
                  <a:lnTo>
                    <a:pt x="51" y="7"/>
                  </a:lnTo>
                  <a:lnTo>
                    <a:pt x="44" y="0"/>
                  </a:lnTo>
                  <a:lnTo>
                    <a:pt x="38" y="5"/>
                  </a:lnTo>
                  <a:lnTo>
                    <a:pt x="30" y="10"/>
                  </a:lnTo>
                  <a:lnTo>
                    <a:pt x="23" y="15"/>
                  </a:lnTo>
                  <a:lnTo>
                    <a:pt x="16" y="20"/>
                  </a:lnTo>
                  <a:lnTo>
                    <a:pt x="11" y="26"/>
                  </a:lnTo>
                  <a:lnTo>
                    <a:pt x="5" y="33"/>
                  </a:lnTo>
                  <a:lnTo>
                    <a:pt x="2" y="40"/>
                  </a:lnTo>
                  <a:lnTo>
                    <a:pt x="0" y="48"/>
                  </a:lnTo>
                  <a:lnTo>
                    <a:pt x="11" y="48"/>
                  </a:lnTo>
                </a:path>
              </a:pathLst>
            </a:custGeom>
            <a:solidFill>
              <a:srgbClr val="4F4F4F"/>
            </a:solidFill>
            <a:ln w="12700" cap="rnd">
              <a:noFill/>
              <a:round/>
              <a:headEnd/>
              <a:tailEnd/>
            </a:ln>
          </p:spPr>
          <p:txBody>
            <a:bodyPr/>
            <a:lstStyle/>
            <a:p>
              <a:endParaRPr lang="en-US" dirty="0"/>
            </a:p>
          </p:txBody>
        </p:sp>
        <p:sp>
          <p:nvSpPr>
            <p:cNvPr id="48565" name="Freeform 464"/>
            <p:cNvSpPr>
              <a:spLocks/>
            </p:cNvSpPr>
            <p:nvPr/>
          </p:nvSpPr>
          <p:spPr bwMode="auto">
            <a:xfrm>
              <a:off x="2222" y="2748"/>
              <a:ext cx="25" cy="48"/>
            </a:xfrm>
            <a:custGeom>
              <a:avLst/>
              <a:gdLst>
                <a:gd name="T0" fmla="*/ 24 w 25"/>
                <a:gd name="T1" fmla="*/ 44 h 48"/>
                <a:gd name="T2" fmla="*/ 23 w 25"/>
                <a:gd name="T3" fmla="*/ 42 h 48"/>
                <a:gd name="T4" fmla="*/ 20 w 25"/>
                <a:gd name="T5" fmla="*/ 36 h 48"/>
                <a:gd name="T6" fmla="*/ 17 w 25"/>
                <a:gd name="T7" fmla="*/ 33 h 48"/>
                <a:gd name="T8" fmla="*/ 14 w 25"/>
                <a:gd name="T9" fmla="*/ 27 h 48"/>
                <a:gd name="T10" fmla="*/ 14 w 25"/>
                <a:gd name="T11" fmla="*/ 22 h 48"/>
                <a:gd name="T12" fmla="*/ 11 w 25"/>
                <a:gd name="T13" fmla="*/ 16 h 48"/>
                <a:gd name="T14" fmla="*/ 10 w 25"/>
                <a:gd name="T15" fmla="*/ 11 h 48"/>
                <a:gd name="T16" fmla="*/ 10 w 25"/>
                <a:gd name="T17" fmla="*/ 6 h 48"/>
                <a:gd name="T18" fmla="*/ 10 w 25"/>
                <a:gd name="T19" fmla="*/ 0 h 48"/>
                <a:gd name="T20" fmla="*/ 0 w 25"/>
                <a:gd name="T21" fmla="*/ 0 h 48"/>
                <a:gd name="T22" fmla="*/ 0 w 25"/>
                <a:gd name="T23" fmla="*/ 6 h 48"/>
                <a:gd name="T24" fmla="*/ 1 w 25"/>
                <a:gd name="T25" fmla="*/ 12 h 48"/>
                <a:gd name="T26" fmla="*/ 2 w 25"/>
                <a:gd name="T27" fmla="*/ 19 h 48"/>
                <a:gd name="T28" fmla="*/ 4 w 25"/>
                <a:gd name="T29" fmla="*/ 25 h 48"/>
                <a:gd name="T30" fmla="*/ 7 w 25"/>
                <a:gd name="T31" fmla="*/ 31 h 48"/>
                <a:gd name="T32" fmla="*/ 10 w 25"/>
                <a:gd name="T33" fmla="*/ 35 h 48"/>
                <a:gd name="T34" fmla="*/ 13 w 25"/>
                <a:gd name="T35" fmla="*/ 42 h 48"/>
                <a:gd name="T36" fmla="*/ 16 w 25"/>
                <a:gd name="T37" fmla="*/ 47 h 48"/>
                <a:gd name="T38" fmla="*/ 15 w 25"/>
                <a:gd name="T39" fmla="*/ 44 h 48"/>
                <a:gd name="T40" fmla="*/ 24 w 25"/>
                <a:gd name="T41" fmla="*/ 44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48"/>
                <a:gd name="T65" fmla="*/ 25 w 25"/>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48">
                  <a:moveTo>
                    <a:pt x="24" y="44"/>
                  </a:moveTo>
                  <a:lnTo>
                    <a:pt x="23" y="42"/>
                  </a:lnTo>
                  <a:lnTo>
                    <a:pt x="20" y="36"/>
                  </a:lnTo>
                  <a:lnTo>
                    <a:pt x="17" y="33"/>
                  </a:lnTo>
                  <a:lnTo>
                    <a:pt x="14" y="27"/>
                  </a:lnTo>
                  <a:lnTo>
                    <a:pt x="14" y="22"/>
                  </a:lnTo>
                  <a:lnTo>
                    <a:pt x="11" y="16"/>
                  </a:lnTo>
                  <a:lnTo>
                    <a:pt x="10" y="11"/>
                  </a:lnTo>
                  <a:lnTo>
                    <a:pt x="10" y="6"/>
                  </a:lnTo>
                  <a:lnTo>
                    <a:pt x="10" y="0"/>
                  </a:lnTo>
                  <a:lnTo>
                    <a:pt x="0" y="0"/>
                  </a:lnTo>
                  <a:lnTo>
                    <a:pt x="0" y="6"/>
                  </a:lnTo>
                  <a:lnTo>
                    <a:pt x="1" y="12"/>
                  </a:lnTo>
                  <a:lnTo>
                    <a:pt x="2" y="19"/>
                  </a:lnTo>
                  <a:lnTo>
                    <a:pt x="4" y="25"/>
                  </a:lnTo>
                  <a:lnTo>
                    <a:pt x="7" y="31"/>
                  </a:lnTo>
                  <a:lnTo>
                    <a:pt x="10" y="35"/>
                  </a:lnTo>
                  <a:lnTo>
                    <a:pt x="13" y="42"/>
                  </a:lnTo>
                  <a:lnTo>
                    <a:pt x="16" y="47"/>
                  </a:lnTo>
                  <a:lnTo>
                    <a:pt x="15" y="44"/>
                  </a:lnTo>
                  <a:lnTo>
                    <a:pt x="24" y="44"/>
                  </a:lnTo>
                </a:path>
              </a:pathLst>
            </a:custGeom>
            <a:solidFill>
              <a:srgbClr val="4F4F4F"/>
            </a:solidFill>
            <a:ln w="12700" cap="rnd">
              <a:noFill/>
              <a:round/>
              <a:headEnd/>
              <a:tailEnd/>
            </a:ln>
          </p:spPr>
          <p:txBody>
            <a:bodyPr/>
            <a:lstStyle/>
            <a:p>
              <a:endParaRPr lang="en-US" dirty="0"/>
            </a:p>
          </p:txBody>
        </p:sp>
        <p:sp>
          <p:nvSpPr>
            <p:cNvPr id="48566" name="Freeform 465"/>
            <p:cNvSpPr>
              <a:spLocks/>
            </p:cNvSpPr>
            <p:nvPr/>
          </p:nvSpPr>
          <p:spPr bwMode="auto">
            <a:xfrm>
              <a:off x="2241" y="2793"/>
              <a:ext cx="17" cy="17"/>
            </a:xfrm>
            <a:custGeom>
              <a:avLst/>
              <a:gdLst>
                <a:gd name="T0" fmla="*/ 6 w 17"/>
                <a:gd name="T1" fmla="*/ 3 h 17"/>
                <a:gd name="T2" fmla="*/ 4 w 17"/>
                <a:gd name="T3" fmla="*/ 6 h 17"/>
                <a:gd name="T4" fmla="*/ 8 w 17"/>
                <a:gd name="T5" fmla="*/ 0 h 17"/>
                <a:gd name="T6" fmla="*/ 11 w 17"/>
                <a:gd name="T7" fmla="*/ 6 h 17"/>
                <a:gd name="T8" fmla="*/ 0 w 17"/>
                <a:gd name="T9" fmla="*/ 6 h 17"/>
                <a:gd name="T10" fmla="*/ 4 w 17"/>
                <a:gd name="T11" fmla="*/ 16 h 17"/>
                <a:gd name="T12" fmla="*/ 8 w 17"/>
                <a:gd name="T13" fmla="*/ 16 h 17"/>
                <a:gd name="T14" fmla="*/ 11 w 17"/>
                <a:gd name="T15" fmla="*/ 16 h 17"/>
                <a:gd name="T16" fmla="*/ 16 w 17"/>
                <a:gd name="T17" fmla="*/ 6 h 17"/>
                <a:gd name="T18" fmla="*/ 14 w 17"/>
                <a:gd name="T19" fmla="*/ 9 h 17"/>
                <a:gd name="T20" fmla="*/ 6 w 17"/>
                <a:gd name="T21" fmla="*/ 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6" y="3"/>
                  </a:moveTo>
                  <a:lnTo>
                    <a:pt x="4" y="6"/>
                  </a:lnTo>
                  <a:lnTo>
                    <a:pt x="8" y="0"/>
                  </a:lnTo>
                  <a:lnTo>
                    <a:pt x="11" y="6"/>
                  </a:lnTo>
                  <a:lnTo>
                    <a:pt x="0" y="6"/>
                  </a:lnTo>
                  <a:lnTo>
                    <a:pt x="4" y="16"/>
                  </a:lnTo>
                  <a:lnTo>
                    <a:pt x="8" y="16"/>
                  </a:lnTo>
                  <a:lnTo>
                    <a:pt x="11" y="16"/>
                  </a:lnTo>
                  <a:lnTo>
                    <a:pt x="16" y="6"/>
                  </a:lnTo>
                  <a:lnTo>
                    <a:pt x="14" y="9"/>
                  </a:lnTo>
                  <a:lnTo>
                    <a:pt x="6" y="3"/>
                  </a:lnTo>
                </a:path>
              </a:pathLst>
            </a:custGeom>
            <a:solidFill>
              <a:srgbClr val="4F4F4F"/>
            </a:solidFill>
            <a:ln w="12700" cap="rnd">
              <a:noFill/>
              <a:round/>
              <a:headEnd/>
              <a:tailEnd/>
            </a:ln>
          </p:spPr>
          <p:txBody>
            <a:bodyPr/>
            <a:lstStyle/>
            <a:p>
              <a:endParaRPr lang="en-US" dirty="0"/>
            </a:p>
          </p:txBody>
        </p:sp>
        <p:sp>
          <p:nvSpPr>
            <p:cNvPr id="48567" name="Freeform 466"/>
            <p:cNvSpPr>
              <a:spLocks/>
            </p:cNvSpPr>
            <p:nvPr/>
          </p:nvSpPr>
          <p:spPr bwMode="auto">
            <a:xfrm>
              <a:off x="2247" y="2719"/>
              <a:ext cx="58" cy="76"/>
            </a:xfrm>
            <a:custGeom>
              <a:avLst/>
              <a:gdLst>
                <a:gd name="T0" fmla="*/ 55 w 58"/>
                <a:gd name="T1" fmla="*/ 0 h 76"/>
                <a:gd name="T2" fmla="*/ 42 w 58"/>
                <a:gd name="T3" fmla="*/ 5 h 76"/>
                <a:gd name="T4" fmla="*/ 30 w 58"/>
                <a:gd name="T5" fmla="*/ 11 h 76"/>
                <a:gd name="T6" fmla="*/ 22 w 58"/>
                <a:gd name="T7" fmla="*/ 20 h 76"/>
                <a:gd name="T8" fmla="*/ 17 w 58"/>
                <a:gd name="T9" fmla="*/ 31 h 76"/>
                <a:gd name="T10" fmla="*/ 12 w 58"/>
                <a:gd name="T11" fmla="*/ 42 h 76"/>
                <a:gd name="T12" fmla="*/ 8 w 58"/>
                <a:gd name="T13" fmla="*/ 52 h 76"/>
                <a:gd name="T14" fmla="*/ 5 w 58"/>
                <a:gd name="T15" fmla="*/ 62 h 76"/>
                <a:gd name="T16" fmla="*/ 0 w 58"/>
                <a:gd name="T17" fmla="*/ 71 h 76"/>
                <a:gd name="T18" fmla="*/ 8 w 58"/>
                <a:gd name="T19" fmla="*/ 75 h 76"/>
                <a:gd name="T20" fmla="*/ 14 w 58"/>
                <a:gd name="T21" fmla="*/ 65 h 76"/>
                <a:gd name="T22" fmla="*/ 18 w 58"/>
                <a:gd name="T23" fmla="*/ 55 h 76"/>
                <a:gd name="T24" fmla="*/ 22 w 58"/>
                <a:gd name="T25" fmla="*/ 44 h 76"/>
                <a:gd name="T26" fmla="*/ 26 w 58"/>
                <a:gd name="T27" fmla="*/ 35 h 76"/>
                <a:gd name="T28" fmla="*/ 31 w 58"/>
                <a:gd name="T29" fmla="*/ 26 h 76"/>
                <a:gd name="T30" fmla="*/ 37 w 58"/>
                <a:gd name="T31" fmla="*/ 19 h 76"/>
                <a:gd name="T32" fmla="*/ 46 w 58"/>
                <a:gd name="T33" fmla="*/ 13 h 76"/>
                <a:gd name="T34" fmla="*/ 57 w 58"/>
                <a:gd name="T35" fmla="*/ 9 h 76"/>
                <a:gd name="T36" fmla="*/ 55 w 58"/>
                <a:gd name="T37" fmla="*/ 0 h 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
                <a:gd name="T58" fmla="*/ 0 h 76"/>
                <a:gd name="T59" fmla="*/ 58 w 58"/>
                <a:gd name="T60" fmla="*/ 76 h 7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 h="76">
                  <a:moveTo>
                    <a:pt x="55" y="0"/>
                  </a:moveTo>
                  <a:lnTo>
                    <a:pt x="42" y="5"/>
                  </a:lnTo>
                  <a:lnTo>
                    <a:pt x="30" y="11"/>
                  </a:lnTo>
                  <a:lnTo>
                    <a:pt x="22" y="20"/>
                  </a:lnTo>
                  <a:lnTo>
                    <a:pt x="17" y="31"/>
                  </a:lnTo>
                  <a:lnTo>
                    <a:pt x="12" y="42"/>
                  </a:lnTo>
                  <a:lnTo>
                    <a:pt x="8" y="52"/>
                  </a:lnTo>
                  <a:lnTo>
                    <a:pt x="5" y="62"/>
                  </a:lnTo>
                  <a:lnTo>
                    <a:pt x="0" y="71"/>
                  </a:lnTo>
                  <a:lnTo>
                    <a:pt x="8" y="75"/>
                  </a:lnTo>
                  <a:lnTo>
                    <a:pt x="14" y="65"/>
                  </a:lnTo>
                  <a:lnTo>
                    <a:pt x="18" y="55"/>
                  </a:lnTo>
                  <a:lnTo>
                    <a:pt x="22" y="44"/>
                  </a:lnTo>
                  <a:lnTo>
                    <a:pt x="26" y="35"/>
                  </a:lnTo>
                  <a:lnTo>
                    <a:pt x="31" y="26"/>
                  </a:lnTo>
                  <a:lnTo>
                    <a:pt x="37" y="19"/>
                  </a:lnTo>
                  <a:lnTo>
                    <a:pt x="46" y="13"/>
                  </a:lnTo>
                  <a:lnTo>
                    <a:pt x="57" y="9"/>
                  </a:lnTo>
                  <a:lnTo>
                    <a:pt x="55" y="0"/>
                  </a:lnTo>
                </a:path>
              </a:pathLst>
            </a:custGeom>
            <a:solidFill>
              <a:srgbClr val="4F4F4F"/>
            </a:solidFill>
            <a:ln w="12700" cap="rnd">
              <a:noFill/>
              <a:round/>
              <a:headEnd/>
              <a:tailEnd/>
            </a:ln>
          </p:spPr>
          <p:txBody>
            <a:bodyPr/>
            <a:lstStyle/>
            <a:p>
              <a:endParaRPr lang="en-US" dirty="0"/>
            </a:p>
          </p:txBody>
        </p:sp>
        <p:sp>
          <p:nvSpPr>
            <p:cNvPr id="48568" name="Freeform 467"/>
            <p:cNvSpPr>
              <a:spLocks/>
            </p:cNvSpPr>
            <p:nvPr/>
          </p:nvSpPr>
          <p:spPr bwMode="auto">
            <a:xfrm>
              <a:off x="2308" y="2690"/>
              <a:ext cx="25" cy="34"/>
            </a:xfrm>
            <a:custGeom>
              <a:avLst/>
              <a:gdLst>
                <a:gd name="T0" fmla="*/ 17 w 25"/>
                <a:gd name="T1" fmla="*/ 0 h 34"/>
                <a:gd name="T2" fmla="*/ 15 w 25"/>
                <a:gd name="T3" fmla="*/ 4 h 34"/>
                <a:gd name="T4" fmla="*/ 14 w 25"/>
                <a:gd name="T5" fmla="*/ 8 h 34"/>
                <a:gd name="T6" fmla="*/ 11 w 25"/>
                <a:gd name="T7" fmla="*/ 13 h 34"/>
                <a:gd name="T8" fmla="*/ 10 w 25"/>
                <a:gd name="T9" fmla="*/ 15 h 34"/>
                <a:gd name="T10" fmla="*/ 6 w 25"/>
                <a:gd name="T11" fmla="*/ 19 h 34"/>
                <a:gd name="T12" fmla="*/ 5 w 25"/>
                <a:gd name="T13" fmla="*/ 22 h 34"/>
                <a:gd name="T14" fmla="*/ 3 w 25"/>
                <a:gd name="T15" fmla="*/ 24 h 34"/>
                <a:gd name="T16" fmla="*/ 0 w 25"/>
                <a:gd name="T17" fmla="*/ 25 h 34"/>
                <a:gd name="T18" fmla="*/ 2 w 25"/>
                <a:gd name="T19" fmla="*/ 33 h 34"/>
                <a:gd name="T20" fmla="*/ 6 w 25"/>
                <a:gd name="T21" fmla="*/ 31 h 34"/>
                <a:gd name="T22" fmla="*/ 11 w 25"/>
                <a:gd name="T23" fmla="*/ 28 h 34"/>
                <a:gd name="T24" fmla="*/ 14 w 25"/>
                <a:gd name="T25" fmla="*/ 25 h 34"/>
                <a:gd name="T26" fmla="*/ 17 w 25"/>
                <a:gd name="T27" fmla="*/ 20 h 34"/>
                <a:gd name="T28" fmla="*/ 19 w 25"/>
                <a:gd name="T29" fmla="*/ 16 h 34"/>
                <a:gd name="T30" fmla="*/ 21 w 25"/>
                <a:gd name="T31" fmla="*/ 12 h 34"/>
                <a:gd name="T32" fmla="*/ 23 w 25"/>
                <a:gd name="T33" fmla="*/ 8 h 34"/>
                <a:gd name="T34" fmla="*/ 24 w 25"/>
                <a:gd name="T35" fmla="*/ 4 h 34"/>
                <a:gd name="T36" fmla="*/ 17 w 25"/>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34"/>
                <a:gd name="T59" fmla="*/ 25 w 25"/>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34">
                  <a:moveTo>
                    <a:pt x="17" y="0"/>
                  </a:moveTo>
                  <a:lnTo>
                    <a:pt x="15" y="4"/>
                  </a:lnTo>
                  <a:lnTo>
                    <a:pt x="14" y="8"/>
                  </a:lnTo>
                  <a:lnTo>
                    <a:pt x="11" y="13"/>
                  </a:lnTo>
                  <a:lnTo>
                    <a:pt x="10" y="15"/>
                  </a:lnTo>
                  <a:lnTo>
                    <a:pt x="6" y="19"/>
                  </a:lnTo>
                  <a:lnTo>
                    <a:pt x="5" y="22"/>
                  </a:lnTo>
                  <a:lnTo>
                    <a:pt x="3" y="24"/>
                  </a:lnTo>
                  <a:lnTo>
                    <a:pt x="0" y="25"/>
                  </a:lnTo>
                  <a:lnTo>
                    <a:pt x="2" y="33"/>
                  </a:lnTo>
                  <a:lnTo>
                    <a:pt x="6" y="31"/>
                  </a:lnTo>
                  <a:lnTo>
                    <a:pt x="11" y="28"/>
                  </a:lnTo>
                  <a:lnTo>
                    <a:pt x="14" y="25"/>
                  </a:lnTo>
                  <a:lnTo>
                    <a:pt x="17" y="20"/>
                  </a:lnTo>
                  <a:lnTo>
                    <a:pt x="19" y="16"/>
                  </a:lnTo>
                  <a:lnTo>
                    <a:pt x="21" y="12"/>
                  </a:lnTo>
                  <a:lnTo>
                    <a:pt x="23" y="8"/>
                  </a:lnTo>
                  <a:lnTo>
                    <a:pt x="24" y="4"/>
                  </a:lnTo>
                  <a:lnTo>
                    <a:pt x="17" y="0"/>
                  </a:lnTo>
                </a:path>
              </a:pathLst>
            </a:custGeom>
            <a:solidFill>
              <a:srgbClr val="4F4F4F"/>
            </a:solidFill>
            <a:ln w="12700" cap="rnd">
              <a:noFill/>
              <a:round/>
              <a:headEnd/>
              <a:tailEnd/>
            </a:ln>
          </p:spPr>
          <p:txBody>
            <a:bodyPr/>
            <a:lstStyle/>
            <a:p>
              <a:endParaRPr lang="en-US" dirty="0"/>
            </a:p>
          </p:txBody>
        </p:sp>
        <p:sp>
          <p:nvSpPr>
            <p:cNvPr id="48569" name="Freeform 468"/>
            <p:cNvSpPr>
              <a:spLocks/>
            </p:cNvSpPr>
            <p:nvPr/>
          </p:nvSpPr>
          <p:spPr bwMode="auto">
            <a:xfrm>
              <a:off x="2310" y="2653"/>
              <a:ext cx="26" cy="37"/>
            </a:xfrm>
            <a:custGeom>
              <a:avLst/>
              <a:gdLst>
                <a:gd name="T0" fmla="*/ 0 w 26"/>
                <a:gd name="T1" fmla="*/ 9 h 37"/>
                <a:gd name="T2" fmla="*/ 4 w 26"/>
                <a:gd name="T3" fmla="*/ 10 h 37"/>
                <a:gd name="T4" fmla="*/ 8 w 26"/>
                <a:gd name="T5" fmla="*/ 13 h 37"/>
                <a:gd name="T6" fmla="*/ 11 w 26"/>
                <a:gd name="T7" fmla="*/ 15 h 37"/>
                <a:gd name="T8" fmla="*/ 13 w 26"/>
                <a:gd name="T9" fmla="*/ 19 h 37"/>
                <a:gd name="T10" fmla="*/ 15 w 26"/>
                <a:gd name="T11" fmla="*/ 22 h 37"/>
                <a:gd name="T12" fmla="*/ 15 w 26"/>
                <a:gd name="T13" fmla="*/ 27 h 37"/>
                <a:gd name="T14" fmla="*/ 15 w 26"/>
                <a:gd name="T15" fmla="*/ 29 h 37"/>
                <a:gd name="T16" fmla="*/ 15 w 26"/>
                <a:gd name="T17" fmla="*/ 32 h 37"/>
                <a:gd name="T18" fmla="*/ 23 w 26"/>
                <a:gd name="T19" fmla="*/ 36 h 37"/>
                <a:gd name="T20" fmla="*/ 25 w 26"/>
                <a:gd name="T21" fmla="*/ 31 h 37"/>
                <a:gd name="T22" fmla="*/ 25 w 26"/>
                <a:gd name="T23" fmla="*/ 25 h 37"/>
                <a:gd name="T24" fmla="*/ 23 w 26"/>
                <a:gd name="T25" fmla="*/ 20 h 37"/>
                <a:gd name="T26" fmla="*/ 21 w 26"/>
                <a:gd name="T27" fmla="*/ 15 h 37"/>
                <a:gd name="T28" fmla="*/ 18 w 26"/>
                <a:gd name="T29" fmla="*/ 10 h 37"/>
                <a:gd name="T30" fmla="*/ 13 w 26"/>
                <a:gd name="T31" fmla="*/ 5 h 37"/>
                <a:gd name="T32" fmla="*/ 8 w 26"/>
                <a:gd name="T33" fmla="*/ 3 h 37"/>
                <a:gd name="T34" fmla="*/ 2 w 26"/>
                <a:gd name="T35" fmla="*/ 0 h 37"/>
                <a:gd name="T36" fmla="*/ 0 w 26"/>
                <a:gd name="T37" fmla="*/ 9 h 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37"/>
                <a:gd name="T59" fmla="*/ 26 w 26"/>
                <a:gd name="T60" fmla="*/ 37 h 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37">
                  <a:moveTo>
                    <a:pt x="0" y="9"/>
                  </a:moveTo>
                  <a:lnTo>
                    <a:pt x="4" y="10"/>
                  </a:lnTo>
                  <a:lnTo>
                    <a:pt x="8" y="13"/>
                  </a:lnTo>
                  <a:lnTo>
                    <a:pt x="11" y="15"/>
                  </a:lnTo>
                  <a:lnTo>
                    <a:pt x="13" y="19"/>
                  </a:lnTo>
                  <a:lnTo>
                    <a:pt x="15" y="22"/>
                  </a:lnTo>
                  <a:lnTo>
                    <a:pt x="15" y="27"/>
                  </a:lnTo>
                  <a:lnTo>
                    <a:pt x="15" y="29"/>
                  </a:lnTo>
                  <a:lnTo>
                    <a:pt x="15" y="32"/>
                  </a:lnTo>
                  <a:lnTo>
                    <a:pt x="23" y="36"/>
                  </a:lnTo>
                  <a:lnTo>
                    <a:pt x="25" y="31"/>
                  </a:lnTo>
                  <a:lnTo>
                    <a:pt x="25" y="25"/>
                  </a:lnTo>
                  <a:lnTo>
                    <a:pt x="23" y="20"/>
                  </a:lnTo>
                  <a:lnTo>
                    <a:pt x="21" y="15"/>
                  </a:lnTo>
                  <a:lnTo>
                    <a:pt x="18" y="10"/>
                  </a:lnTo>
                  <a:lnTo>
                    <a:pt x="13" y="5"/>
                  </a:lnTo>
                  <a:lnTo>
                    <a:pt x="8" y="3"/>
                  </a:lnTo>
                  <a:lnTo>
                    <a:pt x="2" y="0"/>
                  </a:lnTo>
                  <a:lnTo>
                    <a:pt x="0" y="9"/>
                  </a:lnTo>
                </a:path>
              </a:pathLst>
            </a:custGeom>
            <a:solidFill>
              <a:srgbClr val="4F4F4F"/>
            </a:solidFill>
            <a:ln w="12700" cap="rnd">
              <a:noFill/>
              <a:round/>
              <a:headEnd/>
              <a:tailEnd/>
            </a:ln>
          </p:spPr>
          <p:txBody>
            <a:bodyPr/>
            <a:lstStyle/>
            <a:p>
              <a:endParaRPr lang="en-US" dirty="0"/>
            </a:p>
          </p:txBody>
        </p:sp>
        <p:sp>
          <p:nvSpPr>
            <p:cNvPr id="48570" name="Freeform 469"/>
            <p:cNvSpPr>
              <a:spLocks/>
            </p:cNvSpPr>
            <p:nvPr/>
          </p:nvSpPr>
          <p:spPr bwMode="auto">
            <a:xfrm>
              <a:off x="2343" y="2709"/>
              <a:ext cx="17" cy="17"/>
            </a:xfrm>
            <a:custGeom>
              <a:avLst/>
              <a:gdLst>
                <a:gd name="T0" fmla="*/ 0 w 17"/>
                <a:gd name="T1" fmla="*/ 14 h 17"/>
                <a:gd name="T2" fmla="*/ 5 w 17"/>
                <a:gd name="T3" fmla="*/ 12 h 17"/>
                <a:gd name="T4" fmla="*/ 6 w 17"/>
                <a:gd name="T5" fmla="*/ 12 h 17"/>
                <a:gd name="T6" fmla="*/ 6 w 17"/>
                <a:gd name="T7" fmla="*/ 16 h 17"/>
                <a:gd name="T8" fmla="*/ 16 w 17"/>
                <a:gd name="T9" fmla="*/ 14 h 17"/>
                <a:gd name="T10" fmla="*/ 14 w 17"/>
                <a:gd name="T11" fmla="*/ 6 h 17"/>
                <a:gd name="T12" fmla="*/ 9 w 17"/>
                <a:gd name="T13" fmla="*/ 0 h 17"/>
                <a:gd name="T14" fmla="*/ 4 w 17"/>
                <a:gd name="T15" fmla="*/ 2 h 17"/>
                <a:gd name="T16" fmla="*/ 0 w 17"/>
                <a:gd name="T17" fmla="*/ 2 h 17"/>
                <a:gd name="T18" fmla="*/ 0 w 17"/>
                <a:gd name="T19" fmla="*/ 1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14"/>
                  </a:moveTo>
                  <a:lnTo>
                    <a:pt x="5" y="12"/>
                  </a:lnTo>
                  <a:lnTo>
                    <a:pt x="6" y="12"/>
                  </a:lnTo>
                  <a:lnTo>
                    <a:pt x="6" y="16"/>
                  </a:lnTo>
                  <a:lnTo>
                    <a:pt x="16" y="14"/>
                  </a:lnTo>
                  <a:lnTo>
                    <a:pt x="14" y="6"/>
                  </a:lnTo>
                  <a:lnTo>
                    <a:pt x="9" y="0"/>
                  </a:lnTo>
                  <a:lnTo>
                    <a:pt x="4" y="2"/>
                  </a:lnTo>
                  <a:lnTo>
                    <a:pt x="0" y="2"/>
                  </a:lnTo>
                  <a:lnTo>
                    <a:pt x="0" y="14"/>
                  </a:lnTo>
                </a:path>
              </a:pathLst>
            </a:custGeom>
            <a:solidFill>
              <a:srgbClr val="828282"/>
            </a:solidFill>
            <a:ln w="12700" cap="rnd">
              <a:noFill/>
              <a:round/>
              <a:headEnd/>
              <a:tailEnd/>
            </a:ln>
          </p:spPr>
          <p:txBody>
            <a:bodyPr/>
            <a:lstStyle/>
            <a:p>
              <a:endParaRPr lang="en-US" dirty="0"/>
            </a:p>
          </p:txBody>
        </p:sp>
        <p:sp>
          <p:nvSpPr>
            <p:cNvPr id="48571" name="Freeform 470"/>
            <p:cNvSpPr>
              <a:spLocks/>
            </p:cNvSpPr>
            <p:nvPr/>
          </p:nvSpPr>
          <p:spPr bwMode="auto">
            <a:xfrm>
              <a:off x="2314" y="2710"/>
              <a:ext cx="24" cy="24"/>
            </a:xfrm>
            <a:custGeom>
              <a:avLst/>
              <a:gdLst>
                <a:gd name="T0" fmla="*/ 5 w 24"/>
                <a:gd name="T1" fmla="*/ 23 h 24"/>
                <a:gd name="T2" fmla="*/ 9 w 24"/>
                <a:gd name="T3" fmla="*/ 21 h 24"/>
                <a:gd name="T4" fmla="*/ 11 w 24"/>
                <a:gd name="T5" fmla="*/ 18 h 24"/>
                <a:gd name="T6" fmla="*/ 13 w 24"/>
                <a:gd name="T7" fmla="*/ 15 h 24"/>
                <a:gd name="T8" fmla="*/ 15 w 24"/>
                <a:gd name="T9" fmla="*/ 13 h 24"/>
                <a:gd name="T10" fmla="*/ 17 w 24"/>
                <a:gd name="T11" fmla="*/ 12 h 24"/>
                <a:gd name="T12" fmla="*/ 20 w 24"/>
                <a:gd name="T13" fmla="*/ 10 h 24"/>
                <a:gd name="T14" fmla="*/ 21 w 24"/>
                <a:gd name="T15" fmla="*/ 10 h 24"/>
                <a:gd name="T16" fmla="*/ 23 w 24"/>
                <a:gd name="T17" fmla="*/ 9 h 24"/>
                <a:gd name="T18" fmla="*/ 23 w 24"/>
                <a:gd name="T19" fmla="*/ 0 h 24"/>
                <a:gd name="T20" fmla="*/ 18 w 24"/>
                <a:gd name="T21" fmla="*/ 1 h 24"/>
                <a:gd name="T22" fmla="*/ 15 w 24"/>
                <a:gd name="T23" fmla="*/ 2 h 24"/>
                <a:gd name="T24" fmla="*/ 12 w 24"/>
                <a:gd name="T25" fmla="*/ 5 h 24"/>
                <a:gd name="T26" fmla="*/ 9 w 24"/>
                <a:gd name="T27" fmla="*/ 7 h 24"/>
                <a:gd name="T28" fmla="*/ 6 w 24"/>
                <a:gd name="T29" fmla="*/ 10 h 24"/>
                <a:gd name="T30" fmla="*/ 5 w 24"/>
                <a:gd name="T31" fmla="*/ 12 h 24"/>
                <a:gd name="T32" fmla="*/ 2 w 24"/>
                <a:gd name="T33" fmla="*/ 14 h 24"/>
                <a:gd name="T34" fmla="*/ 0 w 24"/>
                <a:gd name="T35" fmla="*/ 16 h 24"/>
                <a:gd name="T36" fmla="*/ 5 w 24"/>
                <a:gd name="T37" fmla="*/ 23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4"/>
                <a:gd name="T59" fmla="*/ 24 w 24"/>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4">
                  <a:moveTo>
                    <a:pt x="5" y="23"/>
                  </a:moveTo>
                  <a:lnTo>
                    <a:pt x="9" y="21"/>
                  </a:lnTo>
                  <a:lnTo>
                    <a:pt x="11" y="18"/>
                  </a:lnTo>
                  <a:lnTo>
                    <a:pt x="13" y="15"/>
                  </a:lnTo>
                  <a:lnTo>
                    <a:pt x="15" y="13"/>
                  </a:lnTo>
                  <a:lnTo>
                    <a:pt x="17" y="12"/>
                  </a:lnTo>
                  <a:lnTo>
                    <a:pt x="20" y="10"/>
                  </a:lnTo>
                  <a:lnTo>
                    <a:pt x="21" y="10"/>
                  </a:lnTo>
                  <a:lnTo>
                    <a:pt x="23" y="9"/>
                  </a:lnTo>
                  <a:lnTo>
                    <a:pt x="23" y="0"/>
                  </a:lnTo>
                  <a:lnTo>
                    <a:pt x="18" y="1"/>
                  </a:lnTo>
                  <a:lnTo>
                    <a:pt x="15" y="2"/>
                  </a:lnTo>
                  <a:lnTo>
                    <a:pt x="12" y="5"/>
                  </a:lnTo>
                  <a:lnTo>
                    <a:pt x="9" y="7"/>
                  </a:lnTo>
                  <a:lnTo>
                    <a:pt x="6" y="10"/>
                  </a:lnTo>
                  <a:lnTo>
                    <a:pt x="5" y="12"/>
                  </a:lnTo>
                  <a:lnTo>
                    <a:pt x="2" y="14"/>
                  </a:lnTo>
                  <a:lnTo>
                    <a:pt x="0" y="16"/>
                  </a:lnTo>
                  <a:lnTo>
                    <a:pt x="5" y="23"/>
                  </a:lnTo>
                </a:path>
              </a:pathLst>
            </a:custGeom>
            <a:solidFill>
              <a:srgbClr val="828282"/>
            </a:solidFill>
            <a:ln w="12700" cap="rnd">
              <a:noFill/>
              <a:round/>
              <a:headEnd/>
              <a:tailEnd/>
            </a:ln>
          </p:spPr>
          <p:txBody>
            <a:bodyPr/>
            <a:lstStyle/>
            <a:p>
              <a:endParaRPr lang="en-US" dirty="0"/>
            </a:p>
          </p:txBody>
        </p:sp>
        <p:sp>
          <p:nvSpPr>
            <p:cNvPr id="48572" name="Freeform 471"/>
            <p:cNvSpPr>
              <a:spLocks/>
            </p:cNvSpPr>
            <p:nvPr/>
          </p:nvSpPr>
          <p:spPr bwMode="auto">
            <a:xfrm>
              <a:off x="2293" y="2730"/>
              <a:ext cx="22" cy="30"/>
            </a:xfrm>
            <a:custGeom>
              <a:avLst/>
              <a:gdLst>
                <a:gd name="T0" fmla="*/ 9 w 22"/>
                <a:gd name="T1" fmla="*/ 22 h 30"/>
                <a:gd name="T2" fmla="*/ 9 w 22"/>
                <a:gd name="T3" fmla="*/ 20 h 30"/>
                <a:gd name="T4" fmla="*/ 12 w 22"/>
                <a:gd name="T5" fmla="*/ 17 h 30"/>
                <a:gd name="T6" fmla="*/ 13 w 22"/>
                <a:gd name="T7" fmla="*/ 15 h 30"/>
                <a:gd name="T8" fmla="*/ 16 w 22"/>
                <a:gd name="T9" fmla="*/ 12 h 30"/>
                <a:gd name="T10" fmla="*/ 19 w 22"/>
                <a:gd name="T11" fmla="*/ 9 h 30"/>
                <a:gd name="T12" fmla="*/ 21 w 22"/>
                <a:gd name="T13" fmla="*/ 7 h 30"/>
                <a:gd name="T14" fmla="*/ 16 w 22"/>
                <a:gd name="T15" fmla="*/ 0 h 30"/>
                <a:gd name="T16" fmla="*/ 12 w 22"/>
                <a:gd name="T17" fmla="*/ 3 h 30"/>
                <a:gd name="T18" fmla="*/ 9 w 22"/>
                <a:gd name="T19" fmla="*/ 6 h 30"/>
                <a:gd name="T20" fmla="*/ 7 w 22"/>
                <a:gd name="T21" fmla="*/ 10 h 30"/>
                <a:gd name="T22" fmla="*/ 4 w 22"/>
                <a:gd name="T23" fmla="*/ 12 h 30"/>
                <a:gd name="T24" fmla="*/ 2 w 22"/>
                <a:gd name="T25" fmla="*/ 17 h 30"/>
                <a:gd name="T26" fmla="*/ 0 w 22"/>
                <a:gd name="T27" fmla="*/ 20 h 30"/>
                <a:gd name="T28" fmla="*/ 0 w 22"/>
                <a:gd name="T29" fmla="*/ 25 h 30"/>
                <a:gd name="T30" fmla="*/ 2 w 22"/>
                <a:gd name="T31" fmla="*/ 29 h 30"/>
                <a:gd name="T32" fmla="*/ 9 w 22"/>
                <a:gd name="T33" fmla="*/ 22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
                <a:gd name="T52" fmla="*/ 0 h 30"/>
                <a:gd name="T53" fmla="*/ 22 w 22"/>
                <a:gd name="T54" fmla="*/ 30 h 3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 h="30">
                  <a:moveTo>
                    <a:pt x="9" y="22"/>
                  </a:moveTo>
                  <a:lnTo>
                    <a:pt x="9" y="20"/>
                  </a:lnTo>
                  <a:lnTo>
                    <a:pt x="12" y="17"/>
                  </a:lnTo>
                  <a:lnTo>
                    <a:pt x="13" y="15"/>
                  </a:lnTo>
                  <a:lnTo>
                    <a:pt x="16" y="12"/>
                  </a:lnTo>
                  <a:lnTo>
                    <a:pt x="19" y="9"/>
                  </a:lnTo>
                  <a:lnTo>
                    <a:pt x="21" y="7"/>
                  </a:lnTo>
                  <a:lnTo>
                    <a:pt x="16" y="0"/>
                  </a:lnTo>
                  <a:lnTo>
                    <a:pt x="12" y="3"/>
                  </a:lnTo>
                  <a:lnTo>
                    <a:pt x="9" y="6"/>
                  </a:lnTo>
                  <a:lnTo>
                    <a:pt x="7" y="10"/>
                  </a:lnTo>
                  <a:lnTo>
                    <a:pt x="4" y="12"/>
                  </a:lnTo>
                  <a:lnTo>
                    <a:pt x="2" y="17"/>
                  </a:lnTo>
                  <a:lnTo>
                    <a:pt x="0" y="20"/>
                  </a:lnTo>
                  <a:lnTo>
                    <a:pt x="0" y="25"/>
                  </a:lnTo>
                  <a:lnTo>
                    <a:pt x="2" y="29"/>
                  </a:lnTo>
                  <a:lnTo>
                    <a:pt x="9" y="22"/>
                  </a:lnTo>
                </a:path>
              </a:pathLst>
            </a:custGeom>
            <a:solidFill>
              <a:srgbClr val="828282"/>
            </a:solidFill>
            <a:ln w="12700" cap="rnd">
              <a:noFill/>
              <a:round/>
              <a:headEnd/>
              <a:tailEnd/>
            </a:ln>
          </p:spPr>
          <p:txBody>
            <a:bodyPr/>
            <a:lstStyle/>
            <a:p>
              <a:endParaRPr lang="en-US" dirty="0"/>
            </a:p>
          </p:txBody>
        </p:sp>
        <p:sp>
          <p:nvSpPr>
            <p:cNvPr id="48573" name="Freeform 472"/>
            <p:cNvSpPr>
              <a:spLocks/>
            </p:cNvSpPr>
            <p:nvPr/>
          </p:nvSpPr>
          <p:spPr bwMode="auto">
            <a:xfrm>
              <a:off x="2296" y="2756"/>
              <a:ext cx="52" cy="17"/>
            </a:xfrm>
            <a:custGeom>
              <a:avLst/>
              <a:gdLst>
                <a:gd name="T0" fmla="*/ 51 w 52"/>
                <a:gd name="T1" fmla="*/ 16 h 17"/>
                <a:gd name="T2" fmla="*/ 49 w 52"/>
                <a:gd name="T3" fmla="*/ 5 h 17"/>
                <a:gd name="T4" fmla="*/ 44 w 52"/>
                <a:gd name="T5" fmla="*/ 2 h 17"/>
                <a:gd name="T6" fmla="*/ 37 w 52"/>
                <a:gd name="T7" fmla="*/ 0 h 17"/>
                <a:gd name="T8" fmla="*/ 30 w 52"/>
                <a:gd name="T9" fmla="*/ 2 h 17"/>
                <a:gd name="T10" fmla="*/ 23 w 52"/>
                <a:gd name="T11" fmla="*/ 2 h 17"/>
                <a:gd name="T12" fmla="*/ 18 w 52"/>
                <a:gd name="T13" fmla="*/ 2 h 17"/>
                <a:gd name="T14" fmla="*/ 12 w 52"/>
                <a:gd name="T15" fmla="*/ 2 h 17"/>
                <a:gd name="T16" fmla="*/ 9 w 52"/>
                <a:gd name="T17" fmla="*/ 2 h 17"/>
                <a:gd name="T18" fmla="*/ 7 w 52"/>
                <a:gd name="T19" fmla="*/ 2 h 17"/>
                <a:gd name="T20" fmla="*/ 0 w 52"/>
                <a:gd name="T21" fmla="*/ 13 h 17"/>
                <a:gd name="T22" fmla="*/ 6 w 52"/>
                <a:gd name="T23" fmla="*/ 16 h 17"/>
                <a:gd name="T24" fmla="*/ 12 w 52"/>
                <a:gd name="T25" fmla="*/ 16 h 17"/>
                <a:gd name="T26" fmla="*/ 18 w 52"/>
                <a:gd name="T27" fmla="*/ 16 h 17"/>
                <a:gd name="T28" fmla="*/ 25 w 52"/>
                <a:gd name="T29" fmla="*/ 16 h 17"/>
                <a:gd name="T30" fmla="*/ 31 w 52"/>
                <a:gd name="T31" fmla="*/ 16 h 17"/>
                <a:gd name="T32" fmla="*/ 37 w 52"/>
                <a:gd name="T33" fmla="*/ 13 h 17"/>
                <a:gd name="T34" fmla="*/ 40 w 52"/>
                <a:gd name="T35" fmla="*/ 16 h 17"/>
                <a:gd name="T36" fmla="*/ 44 w 52"/>
                <a:gd name="T37" fmla="*/ 16 h 17"/>
                <a:gd name="T38" fmla="*/ 42 w 52"/>
                <a:gd name="T39" fmla="*/ 8 h 17"/>
                <a:gd name="T40" fmla="*/ 51 w 52"/>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17"/>
                <a:gd name="T65" fmla="*/ 52 w 5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17">
                  <a:moveTo>
                    <a:pt x="51" y="16"/>
                  </a:moveTo>
                  <a:lnTo>
                    <a:pt x="49" y="5"/>
                  </a:lnTo>
                  <a:lnTo>
                    <a:pt x="44" y="2"/>
                  </a:lnTo>
                  <a:lnTo>
                    <a:pt x="37" y="0"/>
                  </a:lnTo>
                  <a:lnTo>
                    <a:pt x="30" y="2"/>
                  </a:lnTo>
                  <a:lnTo>
                    <a:pt x="23" y="2"/>
                  </a:lnTo>
                  <a:lnTo>
                    <a:pt x="18" y="2"/>
                  </a:lnTo>
                  <a:lnTo>
                    <a:pt x="12" y="2"/>
                  </a:lnTo>
                  <a:lnTo>
                    <a:pt x="9" y="2"/>
                  </a:lnTo>
                  <a:lnTo>
                    <a:pt x="7" y="2"/>
                  </a:lnTo>
                  <a:lnTo>
                    <a:pt x="0" y="13"/>
                  </a:lnTo>
                  <a:lnTo>
                    <a:pt x="6" y="16"/>
                  </a:lnTo>
                  <a:lnTo>
                    <a:pt x="12" y="16"/>
                  </a:lnTo>
                  <a:lnTo>
                    <a:pt x="18" y="16"/>
                  </a:lnTo>
                  <a:lnTo>
                    <a:pt x="25" y="16"/>
                  </a:lnTo>
                  <a:lnTo>
                    <a:pt x="31" y="16"/>
                  </a:lnTo>
                  <a:lnTo>
                    <a:pt x="37" y="13"/>
                  </a:lnTo>
                  <a:lnTo>
                    <a:pt x="40" y="16"/>
                  </a:lnTo>
                  <a:lnTo>
                    <a:pt x="44" y="16"/>
                  </a:lnTo>
                  <a:lnTo>
                    <a:pt x="42" y="8"/>
                  </a:lnTo>
                  <a:lnTo>
                    <a:pt x="51" y="16"/>
                  </a:lnTo>
                </a:path>
              </a:pathLst>
            </a:custGeom>
            <a:solidFill>
              <a:srgbClr val="828282"/>
            </a:solidFill>
            <a:ln w="12700" cap="rnd">
              <a:noFill/>
              <a:round/>
              <a:headEnd/>
              <a:tailEnd/>
            </a:ln>
          </p:spPr>
          <p:txBody>
            <a:bodyPr/>
            <a:lstStyle/>
            <a:p>
              <a:endParaRPr lang="en-US" dirty="0"/>
            </a:p>
          </p:txBody>
        </p:sp>
        <p:sp>
          <p:nvSpPr>
            <p:cNvPr id="48574" name="Freeform 473"/>
            <p:cNvSpPr>
              <a:spLocks/>
            </p:cNvSpPr>
            <p:nvPr/>
          </p:nvSpPr>
          <p:spPr bwMode="auto">
            <a:xfrm>
              <a:off x="2337" y="2748"/>
              <a:ext cx="54" cy="35"/>
            </a:xfrm>
            <a:custGeom>
              <a:avLst/>
              <a:gdLst>
                <a:gd name="T0" fmla="*/ 38 w 54"/>
                <a:gd name="T1" fmla="*/ 0 h 35"/>
                <a:gd name="T2" fmla="*/ 36 w 54"/>
                <a:gd name="T3" fmla="*/ 9 h 35"/>
                <a:gd name="T4" fmla="*/ 44 w 54"/>
                <a:gd name="T5" fmla="*/ 13 h 35"/>
                <a:gd name="T6" fmla="*/ 44 w 54"/>
                <a:gd name="T7" fmla="*/ 14 h 35"/>
                <a:gd name="T8" fmla="*/ 39 w 54"/>
                <a:gd name="T9" fmla="*/ 18 h 35"/>
                <a:gd name="T10" fmla="*/ 29 w 54"/>
                <a:gd name="T11" fmla="*/ 23 h 35"/>
                <a:gd name="T12" fmla="*/ 17 w 54"/>
                <a:gd name="T13" fmla="*/ 26 h 35"/>
                <a:gd name="T14" fmla="*/ 11 w 54"/>
                <a:gd name="T15" fmla="*/ 26 h 35"/>
                <a:gd name="T16" fmla="*/ 10 w 54"/>
                <a:gd name="T17" fmla="*/ 25 h 35"/>
                <a:gd name="T18" fmla="*/ 14 w 54"/>
                <a:gd name="T19" fmla="*/ 16 h 35"/>
                <a:gd name="T20" fmla="*/ 5 w 54"/>
                <a:gd name="T21" fmla="*/ 11 h 35"/>
                <a:gd name="T22" fmla="*/ 0 w 54"/>
                <a:gd name="T23" fmla="*/ 25 h 35"/>
                <a:gd name="T24" fmla="*/ 7 w 54"/>
                <a:gd name="T25" fmla="*/ 33 h 35"/>
                <a:gd name="T26" fmla="*/ 19 w 54"/>
                <a:gd name="T27" fmla="*/ 34 h 35"/>
                <a:gd name="T28" fmla="*/ 32 w 54"/>
                <a:gd name="T29" fmla="*/ 31 h 35"/>
                <a:gd name="T30" fmla="*/ 44 w 54"/>
                <a:gd name="T31" fmla="*/ 26 h 35"/>
                <a:gd name="T32" fmla="*/ 53 w 54"/>
                <a:gd name="T33" fmla="*/ 17 h 35"/>
                <a:gd name="T34" fmla="*/ 51 w 54"/>
                <a:gd name="T35" fmla="*/ 6 h 35"/>
                <a:gd name="T36" fmla="*/ 37 w 54"/>
                <a:gd name="T37" fmla="*/ 0 h 35"/>
                <a:gd name="T38" fmla="*/ 35 w 54"/>
                <a:gd name="T39" fmla="*/ 9 h 35"/>
                <a:gd name="T40" fmla="*/ 38 w 54"/>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4"/>
                <a:gd name="T64" fmla="*/ 0 h 35"/>
                <a:gd name="T65" fmla="*/ 54 w 54"/>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4" h="35">
                  <a:moveTo>
                    <a:pt x="38" y="0"/>
                  </a:moveTo>
                  <a:lnTo>
                    <a:pt x="36" y="9"/>
                  </a:lnTo>
                  <a:lnTo>
                    <a:pt x="44" y="13"/>
                  </a:lnTo>
                  <a:lnTo>
                    <a:pt x="44" y="14"/>
                  </a:lnTo>
                  <a:lnTo>
                    <a:pt x="39" y="18"/>
                  </a:lnTo>
                  <a:lnTo>
                    <a:pt x="29" y="23"/>
                  </a:lnTo>
                  <a:lnTo>
                    <a:pt x="17" y="26"/>
                  </a:lnTo>
                  <a:lnTo>
                    <a:pt x="11" y="26"/>
                  </a:lnTo>
                  <a:lnTo>
                    <a:pt x="10" y="25"/>
                  </a:lnTo>
                  <a:lnTo>
                    <a:pt x="14" y="16"/>
                  </a:lnTo>
                  <a:lnTo>
                    <a:pt x="5" y="11"/>
                  </a:lnTo>
                  <a:lnTo>
                    <a:pt x="0" y="25"/>
                  </a:lnTo>
                  <a:lnTo>
                    <a:pt x="7" y="33"/>
                  </a:lnTo>
                  <a:lnTo>
                    <a:pt x="19" y="34"/>
                  </a:lnTo>
                  <a:lnTo>
                    <a:pt x="32" y="31"/>
                  </a:lnTo>
                  <a:lnTo>
                    <a:pt x="44" y="26"/>
                  </a:lnTo>
                  <a:lnTo>
                    <a:pt x="53" y="17"/>
                  </a:lnTo>
                  <a:lnTo>
                    <a:pt x="51" y="6"/>
                  </a:lnTo>
                  <a:lnTo>
                    <a:pt x="37" y="0"/>
                  </a:lnTo>
                  <a:lnTo>
                    <a:pt x="35" y="9"/>
                  </a:lnTo>
                  <a:lnTo>
                    <a:pt x="38" y="0"/>
                  </a:lnTo>
                </a:path>
              </a:pathLst>
            </a:custGeom>
            <a:solidFill>
              <a:srgbClr val="828282"/>
            </a:solidFill>
            <a:ln w="12700" cap="rnd">
              <a:noFill/>
              <a:round/>
              <a:headEnd/>
              <a:tailEnd/>
            </a:ln>
          </p:spPr>
          <p:txBody>
            <a:bodyPr/>
            <a:lstStyle/>
            <a:p>
              <a:endParaRPr lang="en-US" dirty="0"/>
            </a:p>
          </p:txBody>
        </p:sp>
        <p:sp>
          <p:nvSpPr>
            <p:cNvPr id="48575" name="Freeform 474"/>
            <p:cNvSpPr>
              <a:spLocks/>
            </p:cNvSpPr>
            <p:nvPr/>
          </p:nvSpPr>
          <p:spPr bwMode="auto">
            <a:xfrm>
              <a:off x="2376" y="2741"/>
              <a:ext cx="17" cy="17"/>
            </a:xfrm>
            <a:custGeom>
              <a:avLst/>
              <a:gdLst>
                <a:gd name="T0" fmla="*/ 4 w 17"/>
                <a:gd name="T1" fmla="*/ 6 h 17"/>
                <a:gd name="T2" fmla="*/ 4 w 17"/>
                <a:gd name="T3" fmla="*/ 8 h 17"/>
                <a:gd name="T4" fmla="*/ 4 w 17"/>
                <a:gd name="T5" fmla="*/ 6 h 17"/>
                <a:gd name="T6" fmla="*/ 0 w 17"/>
                <a:gd name="T7" fmla="*/ 16 h 17"/>
                <a:gd name="T8" fmla="*/ 10 w 17"/>
                <a:gd name="T9" fmla="*/ 14 h 17"/>
                <a:gd name="T10" fmla="*/ 14 w 17"/>
                <a:gd name="T11" fmla="*/ 10 h 17"/>
                <a:gd name="T12" fmla="*/ 16 w 17"/>
                <a:gd name="T13" fmla="*/ 5 h 17"/>
                <a:gd name="T14" fmla="*/ 12 w 17"/>
                <a:gd name="T15" fmla="*/ 0 h 17"/>
                <a:gd name="T16" fmla="*/ 12 w 17"/>
                <a:gd name="T17" fmla="*/ 1 h 17"/>
                <a:gd name="T18" fmla="*/ 4 w 17"/>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4" y="6"/>
                  </a:moveTo>
                  <a:lnTo>
                    <a:pt x="4" y="8"/>
                  </a:lnTo>
                  <a:lnTo>
                    <a:pt x="4" y="6"/>
                  </a:lnTo>
                  <a:lnTo>
                    <a:pt x="0" y="16"/>
                  </a:lnTo>
                  <a:lnTo>
                    <a:pt x="10" y="14"/>
                  </a:lnTo>
                  <a:lnTo>
                    <a:pt x="14" y="10"/>
                  </a:lnTo>
                  <a:lnTo>
                    <a:pt x="16" y="5"/>
                  </a:lnTo>
                  <a:lnTo>
                    <a:pt x="12" y="0"/>
                  </a:lnTo>
                  <a:lnTo>
                    <a:pt x="12" y="1"/>
                  </a:lnTo>
                  <a:lnTo>
                    <a:pt x="4" y="6"/>
                  </a:lnTo>
                </a:path>
              </a:pathLst>
            </a:custGeom>
            <a:solidFill>
              <a:srgbClr val="828282"/>
            </a:solidFill>
            <a:ln w="12700" cap="rnd">
              <a:noFill/>
              <a:round/>
              <a:headEnd/>
              <a:tailEnd/>
            </a:ln>
          </p:spPr>
          <p:txBody>
            <a:bodyPr/>
            <a:lstStyle/>
            <a:p>
              <a:endParaRPr lang="en-US" dirty="0"/>
            </a:p>
          </p:txBody>
        </p:sp>
        <p:sp>
          <p:nvSpPr>
            <p:cNvPr id="48576" name="Freeform 475"/>
            <p:cNvSpPr>
              <a:spLocks/>
            </p:cNvSpPr>
            <p:nvPr/>
          </p:nvSpPr>
          <p:spPr bwMode="auto">
            <a:xfrm>
              <a:off x="2355" y="2717"/>
              <a:ext cx="27" cy="27"/>
            </a:xfrm>
            <a:custGeom>
              <a:avLst/>
              <a:gdLst>
                <a:gd name="T0" fmla="*/ 0 w 27"/>
                <a:gd name="T1" fmla="*/ 9 h 27"/>
                <a:gd name="T2" fmla="*/ 3 w 27"/>
                <a:gd name="T3" fmla="*/ 9 h 27"/>
                <a:gd name="T4" fmla="*/ 5 w 27"/>
                <a:gd name="T5" fmla="*/ 11 h 27"/>
                <a:gd name="T6" fmla="*/ 7 w 27"/>
                <a:gd name="T7" fmla="*/ 12 h 27"/>
                <a:gd name="T8" fmla="*/ 10 w 27"/>
                <a:gd name="T9" fmla="*/ 15 h 27"/>
                <a:gd name="T10" fmla="*/ 11 w 27"/>
                <a:gd name="T11" fmla="*/ 16 h 27"/>
                <a:gd name="T12" fmla="*/ 14 w 27"/>
                <a:gd name="T13" fmla="*/ 20 h 27"/>
                <a:gd name="T14" fmla="*/ 17 w 27"/>
                <a:gd name="T15" fmla="*/ 23 h 27"/>
                <a:gd name="T16" fmla="*/ 20 w 27"/>
                <a:gd name="T17" fmla="*/ 26 h 27"/>
                <a:gd name="T18" fmla="*/ 26 w 27"/>
                <a:gd name="T19" fmla="*/ 20 h 27"/>
                <a:gd name="T20" fmla="*/ 24 w 27"/>
                <a:gd name="T21" fmla="*/ 18 h 27"/>
                <a:gd name="T22" fmla="*/ 21 w 27"/>
                <a:gd name="T23" fmla="*/ 15 h 27"/>
                <a:gd name="T24" fmla="*/ 20 w 27"/>
                <a:gd name="T25" fmla="*/ 11 h 27"/>
                <a:gd name="T26" fmla="*/ 16 w 27"/>
                <a:gd name="T27" fmla="*/ 9 h 27"/>
                <a:gd name="T28" fmla="*/ 14 w 27"/>
                <a:gd name="T29" fmla="*/ 7 h 27"/>
                <a:gd name="T30" fmla="*/ 11 w 27"/>
                <a:gd name="T31" fmla="*/ 3 h 27"/>
                <a:gd name="T32" fmla="*/ 6 w 27"/>
                <a:gd name="T33" fmla="*/ 1 h 27"/>
                <a:gd name="T34" fmla="*/ 1 w 27"/>
                <a:gd name="T35" fmla="*/ 0 h 27"/>
                <a:gd name="T36" fmla="*/ 0 w 27"/>
                <a:gd name="T37" fmla="*/ 9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27"/>
                <a:gd name="T59" fmla="*/ 27 w 27"/>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27">
                  <a:moveTo>
                    <a:pt x="0" y="9"/>
                  </a:moveTo>
                  <a:lnTo>
                    <a:pt x="3" y="9"/>
                  </a:lnTo>
                  <a:lnTo>
                    <a:pt x="5" y="11"/>
                  </a:lnTo>
                  <a:lnTo>
                    <a:pt x="7" y="12"/>
                  </a:lnTo>
                  <a:lnTo>
                    <a:pt x="10" y="15"/>
                  </a:lnTo>
                  <a:lnTo>
                    <a:pt x="11" y="16"/>
                  </a:lnTo>
                  <a:lnTo>
                    <a:pt x="14" y="20"/>
                  </a:lnTo>
                  <a:lnTo>
                    <a:pt x="17" y="23"/>
                  </a:lnTo>
                  <a:lnTo>
                    <a:pt x="20" y="26"/>
                  </a:lnTo>
                  <a:lnTo>
                    <a:pt x="26" y="20"/>
                  </a:lnTo>
                  <a:lnTo>
                    <a:pt x="24" y="18"/>
                  </a:lnTo>
                  <a:lnTo>
                    <a:pt x="21" y="15"/>
                  </a:lnTo>
                  <a:lnTo>
                    <a:pt x="20" y="11"/>
                  </a:lnTo>
                  <a:lnTo>
                    <a:pt x="16" y="9"/>
                  </a:lnTo>
                  <a:lnTo>
                    <a:pt x="14" y="7"/>
                  </a:lnTo>
                  <a:lnTo>
                    <a:pt x="11" y="3"/>
                  </a:lnTo>
                  <a:lnTo>
                    <a:pt x="6" y="1"/>
                  </a:lnTo>
                  <a:lnTo>
                    <a:pt x="1" y="0"/>
                  </a:lnTo>
                  <a:lnTo>
                    <a:pt x="0" y="9"/>
                  </a:lnTo>
                </a:path>
              </a:pathLst>
            </a:custGeom>
            <a:solidFill>
              <a:srgbClr val="828282"/>
            </a:solidFill>
            <a:ln w="12700" cap="rnd">
              <a:noFill/>
              <a:round/>
              <a:headEnd/>
              <a:tailEnd/>
            </a:ln>
          </p:spPr>
          <p:txBody>
            <a:bodyPr/>
            <a:lstStyle/>
            <a:p>
              <a:endParaRPr lang="en-US" dirty="0"/>
            </a:p>
          </p:txBody>
        </p:sp>
        <p:sp>
          <p:nvSpPr>
            <p:cNvPr id="48577" name="Freeform 476"/>
            <p:cNvSpPr>
              <a:spLocks/>
            </p:cNvSpPr>
            <p:nvPr/>
          </p:nvSpPr>
          <p:spPr bwMode="auto">
            <a:xfrm>
              <a:off x="2252" y="2772"/>
              <a:ext cx="167" cy="143"/>
            </a:xfrm>
            <a:custGeom>
              <a:avLst/>
              <a:gdLst>
                <a:gd name="T0" fmla="*/ 81 w 167"/>
                <a:gd name="T1" fmla="*/ 32 h 143"/>
                <a:gd name="T2" fmla="*/ 70 w 167"/>
                <a:gd name="T3" fmla="*/ 30 h 143"/>
                <a:gd name="T4" fmla="*/ 64 w 167"/>
                <a:gd name="T5" fmla="*/ 30 h 143"/>
                <a:gd name="T6" fmla="*/ 58 w 167"/>
                <a:gd name="T7" fmla="*/ 23 h 143"/>
                <a:gd name="T8" fmla="*/ 54 w 167"/>
                <a:gd name="T9" fmla="*/ 13 h 143"/>
                <a:gd name="T10" fmla="*/ 49 w 167"/>
                <a:gd name="T11" fmla="*/ 9 h 143"/>
                <a:gd name="T12" fmla="*/ 50 w 167"/>
                <a:gd name="T13" fmla="*/ 8 h 143"/>
                <a:gd name="T14" fmla="*/ 43 w 167"/>
                <a:gd name="T15" fmla="*/ 13 h 143"/>
                <a:gd name="T16" fmla="*/ 29 w 167"/>
                <a:gd name="T17" fmla="*/ 21 h 143"/>
                <a:gd name="T18" fmla="*/ 14 w 167"/>
                <a:gd name="T19" fmla="*/ 34 h 143"/>
                <a:gd name="T20" fmla="*/ 7 w 167"/>
                <a:gd name="T21" fmla="*/ 42 h 143"/>
                <a:gd name="T22" fmla="*/ 1 w 167"/>
                <a:gd name="T23" fmla="*/ 53 h 143"/>
                <a:gd name="T24" fmla="*/ 1 w 167"/>
                <a:gd name="T25" fmla="*/ 59 h 143"/>
                <a:gd name="T26" fmla="*/ 5 w 167"/>
                <a:gd name="T27" fmla="*/ 64 h 143"/>
                <a:gd name="T28" fmla="*/ 14 w 167"/>
                <a:gd name="T29" fmla="*/ 65 h 143"/>
                <a:gd name="T30" fmla="*/ 21 w 167"/>
                <a:gd name="T31" fmla="*/ 62 h 143"/>
                <a:gd name="T32" fmla="*/ 28 w 167"/>
                <a:gd name="T33" fmla="*/ 57 h 143"/>
                <a:gd name="T34" fmla="*/ 35 w 167"/>
                <a:gd name="T35" fmla="*/ 51 h 143"/>
                <a:gd name="T36" fmla="*/ 37 w 167"/>
                <a:gd name="T37" fmla="*/ 55 h 143"/>
                <a:gd name="T38" fmla="*/ 36 w 167"/>
                <a:gd name="T39" fmla="*/ 59 h 143"/>
                <a:gd name="T40" fmla="*/ 28 w 167"/>
                <a:gd name="T41" fmla="*/ 67 h 143"/>
                <a:gd name="T42" fmla="*/ 18 w 167"/>
                <a:gd name="T43" fmla="*/ 74 h 143"/>
                <a:gd name="T44" fmla="*/ 11 w 167"/>
                <a:gd name="T45" fmla="*/ 82 h 143"/>
                <a:gd name="T46" fmla="*/ 7 w 167"/>
                <a:gd name="T47" fmla="*/ 90 h 143"/>
                <a:gd name="T48" fmla="*/ 5 w 167"/>
                <a:gd name="T49" fmla="*/ 104 h 143"/>
                <a:gd name="T50" fmla="*/ 8 w 167"/>
                <a:gd name="T51" fmla="*/ 116 h 143"/>
                <a:gd name="T52" fmla="*/ 14 w 167"/>
                <a:gd name="T53" fmla="*/ 129 h 143"/>
                <a:gd name="T54" fmla="*/ 21 w 167"/>
                <a:gd name="T55" fmla="*/ 141 h 143"/>
                <a:gd name="T56" fmla="*/ 25 w 167"/>
                <a:gd name="T57" fmla="*/ 140 h 143"/>
                <a:gd name="T58" fmla="*/ 29 w 167"/>
                <a:gd name="T59" fmla="*/ 134 h 143"/>
                <a:gd name="T60" fmla="*/ 42 w 167"/>
                <a:gd name="T61" fmla="*/ 103 h 143"/>
                <a:gd name="T62" fmla="*/ 62 w 167"/>
                <a:gd name="T63" fmla="*/ 76 h 143"/>
                <a:gd name="T64" fmla="*/ 86 w 167"/>
                <a:gd name="T65" fmla="*/ 53 h 143"/>
                <a:gd name="T66" fmla="*/ 113 w 167"/>
                <a:gd name="T67" fmla="*/ 30 h 143"/>
                <a:gd name="T68" fmla="*/ 126 w 167"/>
                <a:gd name="T69" fmla="*/ 23 h 143"/>
                <a:gd name="T70" fmla="*/ 140 w 167"/>
                <a:gd name="T71" fmla="*/ 19 h 143"/>
                <a:gd name="T72" fmla="*/ 154 w 167"/>
                <a:gd name="T73" fmla="*/ 15 h 143"/>
                <a:gd name="T74" fmla="*/ 166 w 167"/>
                <a:gd name="T75" fmla="*/ 8 h 143"/>
                <a:gd name="T76" fmla="*/ 162 w 167"/>
                <a:gd name="T77" fmla="*/ 5 h 143"/>
                <a:gd name="T78" fmla="*/ 152 w 167"/>
                <a:gd name="T79" fmla="*/ 0 h 143"/>
                <a:gd name="T80" fmla="*/ 146 w 167"/>
                <a:gd name="T81" fmla="*/ 4 h 143"/>
                <a:gd name="T82" fmla="*/ 125 w 167"/>
                <a:gd name="T83" fmla="*/ 12 h 143"/>
                <a:gd name="T84" fmla="*/ 100 w 167"/>
                <a:gd name="T85" fmla="*/ 21 h 143"/>
                <a:gd name="T86" fmla="*/ 84 w 167"/>
                <a:gd name="T87" fmla="*/ 32 h 1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7"/>
                <a:gd name="T133" fmla="*/ 0 h 143"/>
                <a:gd name="T134" fmla="*/ 167 w 167"/>
                <a:gd name="T135" fmla="*/ 143 h 1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7" h="143">
                  <a:moveTo>
                    <a:pt x="84" y="32"/>
                  </a:moveTo>
                  <a:lnTo>
                    <a:pt x="81" y="32"/>
                  </a:lnTo>
                  <a:lnTo>
                    <a:pt x="76" y="32"/>
                  </a:lnTo>
                  <a:lnTo>
                    <a:pt x="70" y="30"/>
                  </a:lnTo>
                  <a:lnTo>
                    <a:pt x="68" y="30"/>
                  </a:lnTo>
                  <a:lnTo>
                    <a:pt x="64" y="30"/>
                  </a:lnTo>
                  <a:lnTo>
                    <a:pt x="61" y="27"/>
                  </a:lnTo>
                  <a:lnTo>
                    <a:pt x="58" y="23"/>
                  </a:lnTo>
                  <a:lnTo>
                    <a:pt x="57" y="18"/>
                  </a:lnTo>
                  <a:lnTo>
                    <a:pt x="54" y="13"/>
                  </a:lnTo>
                  <a:lnTo>
                    <a:pt x="52" y="11"/>
                  </a:lnTo>
                  <a:lnTo>
                    <a:pt x="49" y="9"/>
                  </a:lnTo>
                  <a:lnTo>
                    <a:pt x="45" y="9"/>
                  </a:lnTo>
                  <a:lnTo>
                    <a:pt x="50" y="8"/>
                  </a:lnTo>
                  <a:lnTo>
                    <a:pt x="48" y="10"/>
                  </a:lnTo>
                  <a:lnTo>
                    <a:pt x="43" y="13"/>
                  </a:lnTo>
                  <a:lnTo>
                    <a:pt x="37" y="16"/>
                  </a:lnTo>
                  <a:lnTo>
                    <a:pt x="29" y="21"/>
                  </a:lnTo>
                  <a:lnTo>
                    <a:pt x="21" y="27"/>
                  </a:lnTo>
                  <a:lnTo>
                    <a:pt x="14" y="34"/>
                  </a:lnTo>
                  <a:lnTo>
                    <a:pt x="10" y="37"/>
                  </a:lnTo>
                  <a:lnTo>
                    <a:pt x="7" y="42"/>
                  </a:lnTo>
                  <a:lnTo>
                    <a:pt x="3" y="48"/>
                  </a:lnTo>
                  <a:lnTo>
                    <a:pt x="1" y="53"/>
                  </a:lnTo>
                  <a:lnTo>
                    <a:pt x="0" y="56"/>
                  </a:lnTo>
                  <a:lnTo>
                    <a:pt x="1" y="59"/>
                  </a:lnTo>
                  <a:lnTo>
                    <a:pt x="2" y="62"/>
                  </a:lnTo>
                  <a:lnTo>
                    <a:pt x="5" y="64"/>
                  </a:lnTo>
                  <a:lnTo>
                    <a:pt x="9" y="65"/>
                  </a:lnTo>
                  <a:lnTo>
                    <a:pt x="14" y="65"/>
                  </a:lnTo>
                  <a:lnTo>
                    <a:pt x="17" y="64"/>
                  </a:lnTo>
                  <a:lnTo>
                    <a:pt x="21" y="62"/>
                  </a:lnTo>
                  <a:lnTo>
                    <a:pt x="24" y="59"/>
                  </a:lnTo>
                  <a:lnTo>
                    <a:pt x="28" y="57"/>
                  </a:lnTo>
                  <a:lnTo>
                    <a:pt x="31" y="54"/>
                  </a:lnTo>
                  <a:lnTo>
                    <a:pt x="35" y="51"/>
                  </a:lnTo>
                  <a:lnTo>
                    <a:pt x="35" y="53"/>
                  </a:lnTo>
                  <a:lnTo>
                    <a:pt x="37" y="55"/>
                  </a:lnTo>
                  <a:lnTo>
                    <a:pt x="37" y="58"/>
                  </a:lnTo>
                  <a:lnTo>
                    <a:pt x="36" y="59"/>
                  </a:lnTo>
                  <a:lnTo>
                    <a:pt x="32" y="63"/>
                  </a:lnTo>
                  <a:lnTo>
                    <a:pt x="28" y="67"/>
                  </a:lnTo>
                  <a:lnTo>
                    <a:pt x="23" y="70"/>
                  </a:lnTo>
                  <a:lnTo>
                    <a:pt x="18" y="74"/>
                  </a:lnTo>
                  <a:lnTo>
                    <a:pt x="14" y="78"/>
                  </a:lnTo>
                  <a:lnTo>
                    <a:pt x="11" y="82"/>
                  </a:lnTo>
                  <a:lnTo>
                    <a:pt x="9" y="85"/>
                  </a:lnTo>
                  <a:lnTo>
                    <a:pt x="7" y="90"/>
                  </a:lnTo>
                  <a:lnTo>
                    <a:pt x="5" y="96"/>
                  </a:lnTo>
                  <a:lnTo>
                    <a:pt x="5" y="104"/>
                  </a:lnTo>
                  <a:lnTo>
                    <a:pt x="6" y="109"/>
                  </a:lnTo>
                  <a:lnTo>
                    <a:pt x="8" y="116"/>
                  </a:lnTo>
                  <a:lnTo>
                    <a:pt x="11" y="123"/>
                  </a:lnTo>
                  <a:lnTo>
                    <a:pt x="14" y="129"/>
                  </a:lnTo>
                  <a:lnTo>
                    <a:pt x="17" y="135"/>
                  </a:lnTo>
                  <a:lnTo>
                    <a:pt x="21" y="141"/>
                  </a:lnTo>
                  <a:lnTo>
                    <a:pt x="23" y="142"/>
                  </a:lnTo>
                  <a:lnTo>
                    <a:pt x="25" y="140"/>
                  </a:lnTo>
                  <a:lnTo>
                    <a:pt x="27" y="137"/>
                  </a:lnTo>
                  <a:lnTo>
                    <a:pt x="29" y="134"/>
                  </a:lnTo>
                  <a:lnTo>
                    <a:pt x="35" y="118"/>
                  </a:lnTo>
                  <a:lnTo>
                    <a:pt x="42" y="103"/>
                  </a:lnTo>
                  <a:lnTo>
                    <a:pt x="50" y="89"/>
                  </a:lnTo>
                  <a:lnTo>
                    <a:pt x="62" y="76"/>
                  </a:lnTo>
                  <a:lnTo>
                    <a:pt x="73" y="64"/>
                  </a:lnTo>
                  <a:lnTo>
                    <a:pt x="86" y="53"/>
                  </a:lnTo>
                  <a:lnTo>
                    <a:pt x="98" y="41"/>
                  </a:lnTo>
                  <a:lnTo>
                    <a:pt x="113" y="30"/>
                  </a:lnTo>
                  <a:lnTo>
                    <a:pt x="120" y="26"/>
                  </a:lnTo>
                  <a:lnTo>
                    <a:pt x="126" y="23"/>
                  </a:lnTo>
                  <a:lnTo>
                    <a:pt x="133" y="21"/>
                  </a:lnTo>
                  <a:lnTo>
                    <a:pt x="140" y="19"/>
                  </a:lnTo>
                  <a:lnTo>
                    <a:pt x="148" y="17"/>
                  </a:lnTo>
                  <a:lnTo>
                    <a:pt x="154" y="15"/>
                  </a:lnTo>
                  <a:lnTo>
                    <a:pt x="160" y="12"/>
                  </a:lnTo>
                  <a:lnTo>
                    <a:pt x="166" y="8"/>
                  </a:lnTo>
                  <a:lnTo>
                    <a:pt x="164" y="8"/>
                  </a:lnTo>
                  <a:lnTo>
                    <a:pt x="162" y="5"/>
                  </a:lnTo>
                  <a:lnTo>
                    <a:pt x="158" y="2"/>
                  </a:lnTo>
                  <a:lnTo>
                    <a:pt x="152" y="0"/>
                  </a:lnTo>
                  <a:lnTo>
                    <a:pt x="152" y="2"/>
                  </a:lnTo>
                  <a:lnTo>
                    <a:pt x="146" y="4"/>
                  </a:lnTo>
                  <a:lnTo>
                    <a:pt x="136" y="8"/>
                  </a:lnTo>
                  <a:lnTo>
                    <a:pt x="125" y="12"/>
                  </a:lnTo>
                  <a:lnTo>
                    <a:pt x="113" y="15"/>
                  </a:lnTo>
                  <a:lnTo>
                    <a:pt x="100" y="21"/>
                  </a:lnTo>
                  <a:lnTo>
                    <a:pt x="92" y="26"/>
                  </a:lnTo>
                  <a:lnTo>
                    <a:pt x="84" y="32"/>
                  </a:lnTo>
                </a:path>
              </a:pathLst>
            </a:custGeom>
            <a:solidFill>
              <a:srgbClr val="CCCCCC"/>
            </a:solidFill>
            <a:ln w="12700" cap="rnd">
              <a:noFill/>
              <a:round/>
              <a:headEnd/>
              <a:tailEnd/>
            </a:ln>
          </p:spPr>
          <p:txBody>
            <a:bodyPr/>
            <a:lstStyle/>
            <a:p>
              <a:endParaRPr lang="en-US" dirty="0"/>
            </a:p>
          </p:txBody>
        </p:sp>
        <p:sp>
          <p:nvSpPr>
            <p:cNvPr id="48578" name="Freeform 477"/>
            <p:cNvSpPr>
              <a:spLocks/>
            </p:cNvSpPr>
            <p:nvPr/>
          </p:nvSpPr>
          <p:spPr bwMode="auto">
            <a:xfrm>
              <a:off x="2320" y="2798"/>
              <a:ext cx="17" cy="17"/>
            </a:xfrm>
            <a:custGeom>
              <a:avLst/>
              <a:gdLst>
                <a:gd name="T0" fmla="*/ 3 w 17"/>
                <a:gd name="T1" fmla="*/ 11 h 17"/>
                <a:gd name="T2" fmla="*/ 4 w 17"/>
                <a:gd name="T3" fmla="*/ 11 h 17"/>
                <a:gd name="T4" fmla="*/ 7 w 17"/>
                <a:gd name="T5" fmla="*/ 13 h 17"/>
                <a:gd name="T6" fmla="*/ 12 w 17"/>
                <a:gd name="T7" fmla="*/ 16 h 17"/>
                <a:gd name="T8" fmla="*/ 16 w 17"/>
                <a:gd name="T9" fmla="*/ 13 h 17"/>
                <a:gd name="T10" fmla="*/ 12 w 17"/>
                <a:gd name="T11" fmla="*/ 2 h 17"/>
                <a:gd name="T12" fmla="*/ 9 w 17"/>
                <a:gd name="T13" fmla="*/ 2 h 17"/>
                <a:gd name="T14" fmla="*/ 4 w 17"/>
                <a:gd name="T15" fmla="*/ 0 h 17"/>
                <a:gd name="T16" fmla="*/ 0 w 17"/>
                <a:gd name="T17" fmla="*/ 0 h 17"/>
                <a:gd name="T18" fmla="*/ 3 w 17"/>
                <a:gd name="T19" fmla="*/ 11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3" y="11"/>
                  </a:moveTo>
                  <a:lnTo>
                    <a:pt x="4" y="11"/>
                  </a:lnTo>
                  <a:lnTo>
                    <a:pt x="7" y="13"/>
                  </a:lnTo>
                  <a:lnTo>
                    <a:pt x="12" y="16"/>
                  </a:lnTo>
                  <a:lnTo>
                    <a:pt x="16" y="13"/>
                  </a:lnTo>
                  <a:lnTo>
                    <a:pt x="12" y="2"/>
                  </a:lnTo>
                  <a:lnTo>
                    <a:pt x="9" y="2"/>
                  </a:lnTo>
                  <a:lnTo>
                    <a:pt x="4" y="0"/>
                  </a:lnTo>
                  <a:lnTo>
                    <a:pt x="0" y="0"/>
                  </a:lnTo>
                  <a:lnTo>
                    <a:pt x="3" y="11"/>
                  </a:lnTo>
                </a:path>
              </a:pathLst>
            </a:custGeom>
            <a:solidFill>
              <a:srgbClr val="828282"/>
            </a:solidFill>
            <a:ln w="12700" cap="rnd">
              <a:noFill/>
              <a:round/>
              <a:headEnd/>
              <a:tailEnd/>
            </a:ln>
          </p:spPr>
          <p:txBody>
            <a:bodyPr/>
            <a:lstStyle/>
            <a:p>
              <a:endParaRPr lang="en-US" dirty="0"/>
            </a:p>
          </p:txBody>
        </p:sp>
        <p:sp>
          <p:nvSpPr>
            <p:cNvPr id="48579" name="Freeform 478"/>
            <p:cNvSpPr>
              <a:spLocks/>
            </p:cNvSpPr>
            <p:nvPr/>
          </p:nvSpPr>
          <p:spPr bwMode="auto">
            <a:xfrm>
              <a:off x="2297" y="2776"/>
              <a:ext cx="22" cy="27"/>
            </a:xfrm>
            <a:custGeom>
              <a:avLst/>
              <a:gdLst>
                <a:gd name="T0" fmla="*/ 0 w 22"/>
                <a:gd name="T1" fmla="*/ 0 h 27"/>
                <a:gd name="T2" fmla="*/ 2 w 22"/>
                <a:gd name="T3" fmla="*/ 8 h 27"/>
                <a:gd name="T4" fmla="*/ 3 w 22"/>
                <a:gd name="T5" fmla="*/ 8 h 27"/>
                <a:gd name="T6" fmla="*/ 4 w 22"/>
                <a:gd name="T7" fmla="*/ 8 h 27"/>
                <a:gd name="T8" fmla="*/ 5 w 22"/>
                <a:gd name="T9" fmla="*/ 10 h 27"/>
                <a:gd name="T10" fmla="*/ 6 w 22"/>
                <a:gd name="T11" fmla="*/ 14 h 27"/>
                <a:gd name="T12" fmla="*/ 9 w 22"/>
                <a:gd name="T13" fmla="*/ 19 h 27"/>
                <a:gd name="T14" fmla="*/ 10 w 22"/>
                <a:gd name="T15" fmla="*/ 22 h 27"/>
                <a:gd name="T16" fmla="*/ 15 w 22"/>
                <a:gd name="T17" fmla="*/ 26 h 27"/>
                <a:gd name="T18" fmla="*/ 21 w 22"/>
                <a:gd name="T19" fmla="*/ 26 h 27"/>
                <a:gd name="T20" fmla="*/ 18 w 22"/>
                <a:gd name="T21" fmla="*/ 18 h 27"/>
                <a:gd name="T22" fmla="*/ 18 w 22"/>
                <a:gd name="T23" fmla="*/ 19 h 27"/>
                <a:gd name="T24" fmla="*/ 18 w 22"/>
                <a:gd name="T25" fmla="*/ 17 h 27"/>
                <a:gd name="T26" fmla="*/ 16 w 22"/>
                <a:gd name="T27" fmla="*/ 15 h 27"/>
                <a:gd name="T28" fmla="*/ 15 w 22"/>
                <a:gd name="T29" fmla="*/ 11 h 27"/>
                <a:gd name="T30" fmla="*/ 12 w 22"/>
                <a:gd name="T31" fmla="*/ 7 h 27"/>
                <a:gd name="T32" fmla="*/ 10 w 22"/>
                <a:gd name="T33" fmla="*/ 3 h 27"/>
                <a:gd name="T34" fmla="*/ 5 w 22"/>
                <a:gd name="T35" fmla="*/ 0 h 27"/>
                <a:gd name="T36" fmla="*/ 0 w 22"/>
                <a:gd name="T37" fmla="*/ 0 h 27"/>
                <a:gd name="T38" fmla="*/ 2 w 22"/>
                <a:gd name="T39" fmla="*/ 8 h 27"/>
                <a:gd name="T40" fmla="*/ 0 w 22"/>
                <a:gd name="T41" fmla="*/ 0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7"/>
                <a:gd name="T65" fmla="*/ 22 w 2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7">
                  <a:moveTo>
                    <a:pt x="0" y="0"/>
                  </a:moveTo>
                  <a:lnTo>
                    <a:pt x="2" y="8"/>
                  </a:lnTo>
                  <a:lnTo>
                    <a:pt x="3" y="8"/>
                  </a:lnTo>
                  <a:lnTo>
                    <a:pt x="4" y="8"/>
                  </a:lnTo>
                  <a:lnTo>
                    <a:pt x="5" y="10"/>
                  </a:lnTo>
                  <a:lnTo>
                    <a:pt x="6" y="14"/>
                  </a:lnTo>
                  <a:lnTo>
                    <a:pt x="9" y="19"/>
                  </a:lnTo>
                  <a:lnTo>
                    <a:pt x="10" y="22"/>
                  </a:lnTo>
                  <a:lnTo>
                    <a:pt x="15" y="26"/>
                  </a:lnTo>
                  <a:lnTo>
                    <a:pt x="21" y="26"/>
                  </a:lnTo>
                  <a:lnTo>
                    <a:pt x="18" y="18"/>
                  </a:lnTo>
                  <a:lnTo>
                    <a:pt x="18" y="19"/>
                  </a:lnTo>
                  <a:lnTo>
                    <a:pt x="18" y="17"/>
                  </a:lnTo>
                  <a:lnTo>
                    <a:pt x="16" y="15"/>
                  </a:lnTo>
                  <a:lnTo>
                    <a:pt x="15" y="11"/>
                  </a:lnTo>
                  <a:lnTo>
                    <a:pt x="12" y="7"/>
                  </a:lnTo>
                  <a:lnTo>
                    <a:pt x="10" y="3"/>
                  </a:lnTo>
                  <a:lnTo>
                    <a:pt x="5" y="0"/>
                  </a:lnTo>
                  <a:lnTo>
                    <a:pt x="0" y="0"/>
                  </a:lnTo>
                  <a:lnTo>
                    <a:pt x="2" y="8"/>
                  </a:lnTo>
                  <a:lnTo>
                    <a:pt x="0" y="0"/>
                  </a:lnTo>
                </a:path>
              </a:pathLst>
            </a:custGeom>
            <a:solidFill>
              <a:srgbClr val="828282"/>
            </a:solidFill>
            <a:ln w="12700" cap="rnd">
              <a:noFill/>
              <a:round/>
              <a:headEnd/>
              <a:tailEnd/>
            </a:ln>
          </p:spPr>
          <p:txBody>
            <a:bodyPr/>
            <a:lstStyle/>
            <a:p>
              <a:endParaRPr lang="en-US" dirty="0"/>
            </a:p>
          </p:txBody>
        </p:sp>
        <p:sp>
          <p:nvSpPr>
            <p:cNvPr id="48580" name="Freeform 479"/>
            <p:cNvSpPr>
              <a:spLocks/>
            </p:cNvSpPr>
            <p:nvPr/>
          </p:nvSpPr>
          <p:spPr bwMode="auto">
            <a:xfrm>
              <a:off x="2262" y="2774"/>
              <a:ext cx="42" cy="32"/>
            </a:xfrm>
            <a:custGeom>
              <a:avLst/>
              <a:gdLst>
                <a:gd name="T0" fmla="*/ 7 w 42"/>
                <a:gd name="T1" fmla="*/ 31 h 32"/>
                <a:gd name="T2" fmla="*/ 14 w 42"/>
                <a:gd name="T3" fmla="*/ 25 h 32"/>
                <a:gd name="T4" fmla="*/ 20 w 42"/>
                <a:gd name="T5" fmla="*/ 21 h 32"/>
                <a:gd name="T6" fmla="*/ 27 w 42"/>
                <a:gd name="T7" fmla="*/ 16 h 32"/>
                <a:gd name="T8" fmla="*/ 33 w 42"/>
                <a:gd name="T9" fmla="*/ 13 h 32"/>
                <a:gd name="T10" fmla="*/ 38 w 42"/>
                <a:gd name="T11" fmla="*/ 10 h 32"/>
                <a:gd name="T12" fmla="*/ 41 w 42"/>
                <a:gd name="T13" fmla="*/ 8 h 32"/>
                <a:gd name="T14" fmla="*/ 36 w 42"/>
                <a:gd name="T15" fmla="*/ 0 h 32"/>
                <a:gd name="T16" fmla="*/ 31 w 42"/>
                <a:gd name="T17" fmla="*/ 2 h 32"/>
                <a:gd name="T18" fmla="*/ 33 w 42"/>
                <a:gd name="T19" fmla="*/ 10 h 32"/>
                <a:gd name="T20" fmla="*/ 37 w 42"/>
                <a:gd name="T21" fmla="*/ 9 h 32"/>
                <a:gd name="T22" fmla="*/ 33 w 42"/>
                <a:gd name="T23" fmla="*/ 3 h 32"/>
                <a:gd name="T24" fmla="*/ 32 w 42"/>
                <a:gd name="T25" fmla="*/ 3 h 32"/>
                <a:gd name="T26" fmla="*/ 28 w 42"/>
                <a:gd name="T27" fmla="*/ 6 h 32"/>
                <a:gd name="T28" fmla="*/ 22 w 42"/>
                <a:gd name="T29" fmla="*/ 10 h 32"/>
                <a:gd name="T30" fmla="*/ 15 w 42"/>
                <a:gd name="T31" fmla="*/ 13 h 32"/>
                <a:gd name="T32" fmla="*/ 7 w 42"/>
                <a:gd name="T33" fmla="*/ 18 h 32"/>
                <a:gd name="T34" fmla="*/ 0 w 42"/>
                <a:gd name="T35" fmla="*/ 24 h 32"/>
                <a:gd name="T36" fmla="*/ 7 w 42"/>
                <a:gd name="T37" fmla="*/ 31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32"/>
                <a:gd name="T59" fmla="*/ 42 w 42"/>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32">
                  <a:moveTo>
                    <a:pt x="7" y="31"/>
                  </a:moveTo>
                  <a:lnTo>
                    <a:pt x="14" y="25"/>
                  </a:lnTo>
                  <a:lnTo>
                    <a:pt x="20" y="21"/>
                  </a:lnTo>
                  <a:lnTo>
                    <a:pt x="27" y="16"/>
                  </a:lnTo>
                  <a:lnTo>
                    <a:pt x="33" y="13"/>
                  </a:lnTo>
                  <a:lnTo>
                    <a:pt x="38" y="10"/>
                  </a:lnTo>
                  <a:lnTo>
                    <a:pt x="41" y="8"/>
                  </a:lnTo>
                  <a:lnTo>
                    <a:pt x="36" y="0"/>
                  </a:lnTo>
                  <a:lnTo>
                    <a:pt x="31" y="2"/>
                  </a:lnTo>
                  <a:lnTo>
                    <a:pt x="33" y="10"/>
                  </a:lnTo>
                  <a:lnTo>
                    <a:pt x="37" y="9"/>
                  </a:lnTo>
                  <a:lnTo>
                    <a:pt x="33" y="3"/>
                  </a:lnTo>
                  <a:lnTo>
                    <a:pt x="32" y="3"/>
                  </a:lnTo>
                  <a:lnTo>
                    <a:pt x="28" y="6"/>
                  </a:lnTo>
                  <a:lnTo>
                    <a:pt x="22" y="10"/>
                  </a:lnTo>
                  <a:lnTo>
                    <a:pt x="15" y="13"/>
                  </a:lnTo>
                  <a:lnTo>
                    <a:pt x="7" y="18"/>
                  </a:lnTo>
                  <a:lnTo>
                    <a:pt x="0" y="24"/>
                  </a:lnTo>
                  <a:lnTo>
                    <a:pt x="7" y="31"/>
                  </a:lnTo>
                </a:path>
              </a:pathLst>
            </a:custGeom>
            <a:solidFill>
              <a:srgbClr val="828282"/>
            </a:solidFill>
            <a:ln w="12700" cap="rnd">
              <a:noFill/>
              <a:round/>
              <a:headEnd/>
              <a:tailEnd/>
            </a:ln>
          </p:spPr>
          <p:txBody>
            <a:bodyPr/>
            <a:lstStyle/>
            <a:p>
              <a:endParaRPr lang="en-US" dirty="0"/>
            </a:p>
          </p:txBody>
        </p:sp>
        <p:sp>
          <p:nvSpPr>
            <p:cNvPr id="48581" name="Freeform 480"/>
            <p:cNvSpPr>
              <a:spLocks/>
            </p:cNvSpPr>
            <p:nvPr/>
          </p:nvSpPr>
          <p:spPr bwMode="auto">
            <a:xfrm>
              <a:off x="2247" y="2803"/>
              <a:ext cx="18" cy="20"/>
            </a:xfrm>
            <a:custGeom>
              <a:avLst/>
              <a:gdLst>
                <a:gd name="T0" fmla="*/ 9 w 18"/>
                <a:gd name="T1" fmla="*/ 19 h 20"/>
                <a:gd name="T2" fmla="*/ 10 w 18"/>
                <a:gd name="T3" fmla="*/ 16 h 20"/>
                <a:gd name="T4" fmla="*/ 12 w 18"/>
                <a:gd name="T5" fmla="*/ 11 h 20"/>
                <a:gd name="T6" fmla="*/ 15 w 18"/>
                <a:gd name="T7" fmla="*/ 8 h 20"/>
                <a:gd name="T8" fmla="*/ 17 w 18"/>
                <a:gd name="T9" fmla="*/ 6 h 20"/>
                <a:gd name="T10" fmla="*/ 11 w 18"/>
                <a:gd name="T11" fmla="*/ 0 h 20"/>
                <a:gd name="T12" fmla="*/ 7 w 18"/>
                <a:gd name="T13" fmla="*/ 4 h 20"/>
                <a:gd name="T14" fmla="*/ 5 w 18"/>
                <a:gd name="T15" fmla="*/ 8 h 20"/>
                <a:gd name="T16" fmla="*/ 3 w 18"/>
                <a:gd name="T17" fmla="*/ 12 h 20"/>
                <a:gd name="T18" fmla="*/ 0 w 18"/>
                <a:gd name="T19" fmla="*/ 17 h 20"/>
                <a:gd name="T20" fmla="*/ 9 w 18"/>
                <a:gd name="T21" fmla="*/ 19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0"/>
                <a:gd name="T35" fmla="*/ 18 w 18"/>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0">
                  <a:moveTo>
                    <a:pt x="9" y="19"/>
                  </a:moveTo>
                  <a:lnTo>
                    <a:pt x="10" y="16"/>
                  </a:lnTo>
                  <a:lnTo>
                    <a:pt x="12" y="11"/>
                  </a:lnTo>
                  <a:lnTo>
                    <a:pt x="15" y="8"/>
                  </a:lnTo>
                  <a:lnTo>
                    <a:pt x="17" y="6"/>
                  </a:lnTo>
                  <a:lnTo>
                    <a:pt x="11" y="0"/>
                  </a:lnTo>
                  <a:lnTo>
                    <a:pt x="7" y="4"/>
                  </a:lnTo>
                  <a:lnTo>
                    <a:pt x="5" y="8"/>
                  </a:lnTo>
                  <a:lnTo>
                    <a:pt x="3" y="12"/>
                  </a:lnTo>
                  <a:lnTo>
                    <a:pt x="0" y="17"/>
                  </a:lnTo>
                  <a:lnTo>
                    <a:pt x="9" y="19"/>
                  </a:lnTo>
                </a:path>
              </a:pathLst>
            </a:custGeom>
            <a:solidFill>
              <a:srgbClr val="828282"/>
            </a:solidFill>
            <a:ln w="12700" cap="rnd">
              <a:noFill/>
              <a:round/>
              <a:headEnd/>
              <a:tailEnd/>
            </a:ln>
          </p:spPr>
          <p:txBody>
            <a:bodyPr/>
            <a:lstStyle/>
            <a:p>
              <a:endParaRPr lang="en-US" dirty="0"/>
            </a:p>
          </p:txBody>
        </p:sp>
        <p:sp>
          <p:nvSpPr>
            <p:cNvPr id="48582" name="Freeform 481"/>
            <p:cNvSpPr>
              <a:spLocks/>
            </p:cNvSpPr>
            <p:nvPr/>
          </p:nvSpPr>
          <p:spPr bwMode="auto">
            <a:xfrm>
              <a:off x="2247" y="2825"/>
              <a:ext cx="17" cy="17"/>
            </a:xfrm>
            <a:custGeom>
              <a:avLst/>
              <a:gdLst>
                <a:gd name="T0" fmla="*/ 13 w 17"/>
                <a:gd name="T1" fmla="*/ 8 h 17"/>
                <a:gd name="T2" fmla="*/ 16 w 17"/>
                <a:gd name="T3" fmla="*/ 8 h 17"/>
                <a:gd name="T4" fmla="*/ 13 w 17"/>
                <a:gd name="T5" fmla="*/ 8 h 17"/>
                <a:gd name="T6" fmla="*/ 13 w 17"/>
                <a:gd name="T7" fmla="*/ 6 h 17"/>
                <a:gd name="T8" fmla="*/ 13 w 17"/>
                <a:gd name="T9" fmla="*/ 4 h 17"/>
                <a:gd name="T10" fmla="*/ 13 w 17"/>
                <a:gd name="T11" fmla="*/ 2 h 17"/>
                <a:gd name="T12" fmla="*/ 0 w 17"/>
                <a:gd name="T13" fmla="*/ 0 h 17"/>
                <a:gd name="T14" fmla="*/ 0 w 17"/>
                <a:gd name="T15" fmla="*/ 4 h 17"/>
                <a:gd name="T16" fmla="*/ 0 w 17"/>
                <a:gd name="T17" fmla="*/ 9 h 17"/>
                <a:gd name="T18" fmla="*/ 2 w 17"/>
                <a:gd name="T19" fmla="*/ 13 h 17"/>
                <a:gd name="T20" fmla="*/ 9 w 17"/>
                <a:gd name="T21" fmla="*/ 16 h 17"/>
                <a:gd name="T22" fmla="*/ 13 w 17"/>
                <a:gd name="T23" fmla="*/ 8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3" y="8"/>
                  </a:moveTo>
                  <a:lnTo>
                    <a:pt x="16" y="8"/>
                  </a:lnTo>
                  <a:lnTo>
                    <a:pt x="13" y="8"/>
                  </a:lnTo>
                  <a:lnTo>
                    <a:pt x="13" y="6"/>
                  </a:lnTo>
                  <a:lnTo>
                    <a:pt x="13" y="4"/>
                  </a:lnTo>
                  <a:lnTo>
                    <a:pt x="13" y="2"/>
                  </a:lnTo>
                  <a:lnTo>
                    <a:pt x="0" y="0"/>
                  </a:lnTo>
                  <a:lnTo>
                    <a:pt x="0" y="4"/>
                  </a:lnTo>
                  <a:lnTo>
                    <a:pt x="0" y="9"/>
                  </a:lnTo>
                  <a:lnTo>
                    <a:pt x="2" y="13"/>
                  </a:lnTo>
                  <a:lnTo>
                    <a:pt x="9" y="16"/>
                  </a:lnTo>
                  <a:lnTo>
                    <a:pt x="13" y="8"/>
                  </a:lnTo>
                </a:path>
              </a:pathLst>
            </a:custGeom>
            <a:solidFill>
              <a:srgbClr val="828282"/>
            </a:solidFill>
            <a:ln w="12700" cap="rnd">
              <a:noFill/>
              <a:round/>
              <a:headEnd/>
              <a:tailEnd/>
            </a:ln>
          </p:spPr>
          <p:txBody>
            <a:bodyPr/>
            <a:lstStyle/>
            <a:p>
              <a:endParaRPr lang="en-US" dirty="0"/>
            </a:p>
          </p:txBody>
        </p:sp>
        <p:sp>
          <p:nvSpPr>
            <p:cNvPr id="48583" name="Freeform 482"/>
            <p:cNvSpPr>
              <a:spLocks/>
            </p:cNvSpPr>
            <p:nvPr/>
          </p:nvSpPr>
          <p:spPr bwMode="auto">
            <a:xfrm>
              <a:off x="2255" y="2821"/>
              <a:ext cx="33" cy="19"/>
            </a:xfrm>
            <a:custGeom>
              <a:avLst/>
              <a:gdLst>
                <a:gd name="T0" fmla="*/ 32 w 33"/>
                <a:gd name="T1" fmla="*/ 2 h 19"/>
                <a:gd name="T2" fmla="*/ 24 w 33"/>
                <a:gd name="T3" fmla="*/ 0 h 19"/>
                <a:gd name="T4" fmla="*/ 21 w 33"/>
                <a:gd name="T5" fmla="*/ 2 h 19"/>
                <a:gd name="T6" fmla="*/ 19 w 33"/>
                <a:gd name="T7" fmla="*/ 5 h 19"/>
                <a:gd name="T8" fmla="*/ 15 w 33"/>
                <a:gd name="T9" fmla="*/ 7 h 19"/>
                <a:gd name="T10" fmla="*/ 13 w 33"/>
                <a:gd name="T11" fmla="*/ 8 h 19"/>
                <a:gd name="T12" fmla="*/ 10 w 33"/>
                <a:gd name="T13" fmla="*/ 10 h 19"/>
                <a:gd name="T14" fmla="*/ 8 w 33"/>
                <a:gd name="T15" fmla="*/ 11 h 19"/>
                <a:gd name="T16" fmla="*/ 6 w 33"/>
                <a:gd name="T17" fmla="*/ 11 h 19"/>
                <a:gd name="T18" fmla="*/ 3 w 33"/>
                <a:gd name="T19" fmla="*/ 10 h 19"/>
                <a:gd name="T20" fmla="*/ 0 w 33"/>
                <a:gd name="T21" fmla="*/ 17 h 19"/>
                <a:gd name="T22" fmla="*/ 4 w 33"/>
                <a:gd name="T23" fmla="*/ 18 h 19"/>
                <a:gd name="T24" fmla="*/ 10 w 33"/>
                <a:gd name="T25" fmla="*/ 18 h 19"/>
                <a:gd name="T26" fmla="*/ 14 w 33"/>
                <a:gd name="T27" fmla="*/ 17 h 19"/>
                <a:gd name="T28" fmla="*/ 19 w 33"/>
                <a:gd name="T29" fmla="*/ 15 h 19"/>
                <a:gd name="T30" fmla="*/ 22 w 33"/>
                <a:gd name="T31" fmla="*/ 12 h 19"/>
                <a:gd name="T32" fmla="*/ 25 w 33"/>
                <a:gd name="T33" fmla="*/ 10 h 19"/>
                <a:gd name="T34" fmla="*/ 28 w 33"/>
                <a:gd name="T35" fmla="*/ 8 h 19"/>
                <a:gd name="T36" fmla="*/ 30 w 33"/>
                <a:gd name="T37" fmla="*/ 5 h 19"/>
                <a:gd name="T38" fmla="*/ 23 w 33"/>
                <a:gd name="T39" fmla="*/ 4 h 19"/>
                <a:gd name="T40" fmla="*/ 32 w 33"/>
                <a:gd name="T41" fmla="*/ 2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19"/>
                <a:gd name="T65" fmla="*/ 33 w 33"/>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19">
                  <a:moveTo>
                    <a:pt x="32" y="2"/>
                  </a:moveTo>
                  <a:lnTo>
                    <a:pt x="24" y="0"/>
                  </a:lnTo>
                  <a:lnTo>
                    <a:pt x="21" y="2"/>
                  </a:lnTo>
                  <a:lnTo>
                    <a:pt x="19" y="5"/>
                  </a:lnTo>
                  <a:lnTo>
                    <a:pt x="15" y="7"/>
                  </a:lnTo>
                  <a:lnTo>
                    <a:pt x="13" y="8"/>
                  </a:lnTo>
                  <a:lnTo>
                    <a:pt x="10" y="10"/>
                  </a:lnTo>
                  <a:lnTo>
                    <a:pt x="8" y="11"/>
                  </a:lnTo>
                  <a:lnTo>
                    <a:pt x="6" y="11"/>
                  </a:lnTo>
                  <a:lnTo>
                    <a:pt x="3" y="10"/>
                  </a:lnTo>
                  <a:lnTo>
                    <a:pt x="0" y="17"/>
                  </a:lnTo>
                  <a:lnTo>
                    <a:pt x="4" y="18"/>
                  </a:lnTo>
                  <a:lnTo>
                    <a:pt x="10" y="18"/>
                  </a:lnTo>
                  <a:lnTo>
                    <a:pt x="14" y="17"/>
                  </a:lnTo>
                  <a:lnTo>
                    <a:pt x="19" y="15"/>
                  </a:lnTo>
                  <a:lnTo>
                    <a:pt x="22" y="12"/>
                  </a:lnTo>
                  <a:lnTo>
                    <a:pt x="25" y="10"/>
                  </a:lnTo>
                  <a:lnTo>
                    <a:pt x="28" y="8"/>
                  </a:lnTo>
                  <a:lnTo>
                    <a:pt x="30" y="5"/>
                  </a:lnTo>
                  <a:lnTo>
                    <a:pt x="23" y="4"/>
                  </a:lnTo>
                  <a:lnTo>
                    <a:pt x="32" y="2"/>
                  </a:lnTo>
                </a:path>
              </a:pathLst>
            </a:custGeom>
            <a:solidFill>
              <a:srgbClr val="828282"/>
            </a:solidFill>
            <a:ln w="12700" cap="rnd">
              <a:noFill/>
              <a:round/>
              <a:headEnd/>
              <a:tailEnd/>
            </a:ln>
          </p:spPr>
          <p:txBody>
            <a:bodyPr/>
            <a:lstStyle/>
            <a:p>
              <a:endParaRPr lang="en-US" dirty="0"/>
            </a:p>
          </p:txBody>
        </p:sp>
        <p:sp>
          <p:nvSpPr>
            <p:cNvPr id="48584" name="Freeform 483"/>
            <p:cNvSpPr>
              <a:spLocks/>
            </p:cNvSpPr>
            <p:nvPr/>
          </p:nvSpPr>
          <p:spPr bwMode="auto">
            <a:xfrm>
              <a:off x="2282" y="2823"/>
              <a:ext cx="17" cy="17"/>
            </a:xfrm>
            <a:custGeom>
              <a:avLst/>
              <a:gdLst>
                <a:gd name="T0" fmla="*/ 12 w 17"/>
                <a:gd name="T1" fmla="*/ 16 h 17"/>
                <a:gd name="T2" fmla="*/ 14 w 17"/>
                <a:gd name="T3" fmla="*/ 16 h 17"/>
                <a:gd name="T4" fmla="*/ 16 w 17"/>
                <a:gd name="T5" fmla="*/ 12 h 17"/>
                <a:gd name="T6" fmla="*/ 16 w 17"/>
                <a:gd name="T7" fmla="*/ 6 h 17"/>
                <a:gd name="T8" fmla="*/ 12 w 17"/>
                <a:gd name="T9" fmla="*/ 2 h 17"/>
                <a:gd name="T10" fmla="*/ 12 w 17"/>
                <a:gd name="T11" fmla="*/ 0 h 17"/>
                <a:gd name="T12" fmla="*/ 0 w 17"/>
                <a:gd name="T13" fmla="*/ 4 h 17"/>
                <a:gd name="T14" fmla="*/ 2 w 17"/>
                <a:gd name="T15" fmla="*/ 6 h 17"/>
                <a:gd name="T16" fmla="*/ 2 w 17"/>
                <a:gd name="T17" fmla="*/ 10 h 17"/>
                <a:gd name="T18" fmla="*/ 4 w 17"/>
                <a:gd name="T19" fmla="*/ 10 h 17"/>
                <a:gd name="T20" fmla="*/ 12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2" y="16"/>
                  </a:moveTo>
                  <a:lnTo>
                    <a:pt x="14" y="16"/>
                  </a:lnTo>
                  <a:lnTo>
                    <a:pt x="16" y="12"/>
                  </a:lnTo>
                  <a:lnTo>
                    <a:pt x="16" y="6"/>
                  </a:lnTo>
                  <a:lnTo>
                    <a:pt x="12" y="2"/>
                  </a:lnTo>
                  <a:lnTo>
                    <a:pt x="12" y="0"/>
                  </a:lnTo>
                  <a:lnTo>
                    <a:pt x="0" y="4"/>
                  </a:lnTo>
                  <a:lnTo>
                    <a:pt x="2" y="6"/>
                  </a:lnTo>
                  <a:lnTo>
                    <a:pt x="2" y="10"/>
                  </a:lnTo>
                  <a:lnTo>
                    <a:pt x="4" y="10"/>
                  </a:lnTo>
                  <a:lnTo>
                    <a:pt x="12" y="16"/>
                  </a:lnTo>
                </a:path>
              </a:pathLst>
            </a:custGeom>
            <a:solidFill>
              <a:srgbClr val="828282"/>
            </a:solidFill>
            <a:ln w="12700" cap="rnd">
              <a:noFill/>
              <a:round/>
              <a:headEnd/>
              <a:tailEnd/>
            </a:ln>
          </p:spPr>
          <p:txBody>
            <a:bodyPr/>
            <a:lstStyle/>
            <a:p>
              <a:endParaRPr lang="en-US" dirty="0"/>
            </a:p>
          </p:txBody>
        </p:sp>
        <p:sp>
          <p:nvSpPr>
            <p:cNvPr id="48585" name="Freeform 484"/>
            <p:cNvSpPr>
              <a:spLocks/>
            </p:cNvSpPr>
            <p:nvPr/>
          </p:nvSpPr>
          <p:spPr bwMode="auto">
            <a:xfrm>
              <a:off x="2253" y="2831"/>
              <a:ext cx="35" cy="31"/>
            </a:xfrm>
            <a:custGeom>
              <a:avLst/>
              <a:gdLst>
                <a:gd name="T0" fmla="*/ 9 w 35"/>
                <a:gd name="T1" fmla="*/ 30 h 31"/>
                <a:gd name="T2" fmla="*/ 11 w 35"/>
                <a:gd name="T3" fmla="*/ 27 h 31"/>
                <a:gd name="T4" fmla="*/ 13 w 35"/>
                <a:gd name="T5" fmla="*/ 24 h 31"/>
                <a:gd name="T6" fmla="*/ 15 w 35"/>
                <a:gd name="T7" fmla="*/ 22 h 31"/>
                <a:gd name="T8" fmla="*/ 20 w 35"/>
                <a:gd name="T9" fmla="*/ 18 h 31"/>
                <a:gd name="T10" fmla="*/ 23 w 35"/>
                <a:gd name="T11" fmla="*/ 15 h 31"/>
                <a:gd name="T12" fmla="*/ 27 w 35"/>
                <a:gd name="T13" fmla="*/ 12 h 31"/>
                <a:gd name="T14" fmla="*/ 31 w 35"/>
                <a:gd name="T15" fmla="*/ 9 h 31"/>
                <a:gd name="T16" fmla="*/ 34 w 35"/>
                <a:gd name="T17" fmla="*/ 5 h 31"/>
                <a:gd name="T18" fmla="*/ 27 w 35"/>
                <a:gd name="T19" fmla="*/ 0 h 31"/>
                <a:gd name="T20" fmla="*/ 24 w 35"/>
                <a:gd name="T21" fmla="*/ 3 h 31"/>
                <a:gd name="T22" fmla="*/ 20 w 35"/>
                <a:gd name="T23" fmla="*/ 6 h 31"/>
                <a:gd name="T24" fmla="*/ 17 w 35"/>
                <a:gd name="T25" fmla="*/ 9 h 31"/>
                <a:gd name="T26" fmla="*/ 12 w 35"/>
                <a:gd name="T27" fmla="*/ 12 h 31"/>
                <a:gd name="T28" fmla="*/ 9 w 35"/>
                <a:gd name="T29" fmla="*/ 15 h 31"/>
                <a:gd name="T30" fmla="*/ 5 w 35"/>
                <a:gd name="T31" fmla="*/ 19 h 31"/>
                <a:gd name="T32" fmla="*/ 3 w 35"/>
                <a:gd name="T33" fmla="*/ 23 h 31"/>
                <a:gd name="T34" fmla="*/ 0 w 35"/>
                <a:gd name="T35" fmla="*/ 28 h 31"/>
                <a:gd name="T36" fmla="*/ 9 w 35"/>
                <a:gd name="T37" fmla="*/ 30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31"/>
                <a:gd name="T59" fmla="*/ 35 w 35"/>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31">
                  <a:moveTo>
                    <a:pt x="9" y="30"/>
                  </a:moveTo>
                  <a:lnTo>
                    <a:pt x="11" y="27"/>
                  </a:lnTo>
                  <a:lnTo>
                    <a:pt x="13" y="24"/>
                  </a:lnTo>
                  <a:lnTo>
                    <a:pt x="15" y="22"/>
                  </a:lnTo>
                  <a:lnTo>
                    <a:pt x="20" y="18"/>
                  </a:lnTo>
                  <a:lnTo>
                    <a:pt x="23" y="15"/>
                  </a:lnTo>
                  <a:lnTo>
                    <a:pt x="27" y="12"/>
                  </a:lnTo>
                  <a:lnTo>
                    <a:pt x="31" y="9"/>
                  </a:lnTo>
                  <a:lnTo>
                    <a:pt x="34" y="5"/>
                  </a:lnTo>
                  <a:lnTo>
                    <a:pt x="27" y="0"/>
                  </a:lnTo>
                  <a:lnTo>
                    <a:pt x="24" y="3"/>
                  </a:lnTo>
                  <a:lnTo>
                    <a:pt x="20" y="6"/>
                  </a:lnTo>
                  <a:lnTo>
                    <a:pt x="17" y="9"/>
                  </a:lnTo>
                  <a:lnTo>
                    <a:pt x="12" y="12"/>
                  </a:lnTo>
                  <a:lnTo>
                    <a:pt x="9" y="15"/>
                  </a:lnTo>
                  <a:lnTo>
                    <a:pt x="5" y="19"/>
                  </a:lnTo>
                  <a:lnTo>
                    <a:pt x="3" y="23"/>
                  </a:lnTo>
                  <a:lnTo>
                    <a:pt x="0" y="28"/>
                  </a:lnTo>
                  <a:lnTo>
                    <a:pt x="9" y="30"/>
                  </a:lnTo>
                </a:path>
              </a:pathLst>
            </a:custGeom>
            <a:solidFill>
              <a:srgbClr val="828282"/>
            </a:solidFill>
            <a:ln w="12700" cap="rnd">
              <a:noFill/>
              <a:round/>
              <a:headEnd/>
              <a:tailEnd/>
            </a:ln>
          </p:spPr>
          <p:txBody>
            <a:bodyPr/>
            <a:lstStyle/>
            <a:p>
              <a:endParaRPr lang="en-US" dirty="0"/>
            </a:p>
          </p:txBody>
        </p:sp>
        <p:sp>
          <p:nvSpPr>
            <p:cNvPr id="48586" name="Freeform 485"/>
            <p:cNvSpPr>
              <a:spLocks/>
            </p:cNvSpPr>
            <p:nvPr/>
          </p:nvSpPr>
          <p:spPr bwMode="auto">
            <a:xfrm>
              <a:off x="2251" y="2864"/>
              <a:ext cx="23" cy="53"/>
            </a:xfrm>
            <a:custGeom>
              <a:avLst/>
              <a:gdLst>
                <a:gd name="T0" fmla="*/ 22 w 23"/>
                <a:gd name="T1" fmla="*/ 48 h 53"/>
                <a:gd name="T2" fmla="*/ 22 w 23"/>
                <a:gd name="T3" fmla="*/ 47 h 53"/>
                <a:gd name="T4" fmla="*/ 19 w 23"/>
                <a:gd name="T5" fmla="*/ 41 h 53"/>
                <a:gd name="T6" fmla="*/ 16 w 23"/>
                <a:gd name="T7" fmla="*/ 36 h 53"/>
                <a:gd name="T8" fmla="*/ 13 w 23"/>
                <a:gd name="T9" fmla="*/ 30 h 53"/>
                <a:gd name="T10" fmla="*/ 12 w 23"/>
                <a:gd name="T11" fmla="*/ 25 h 53"/>
                <a:gd name="T12" fmla="*/ 9 w 23"/>
                <a:gd name="T13" fmla="*/ 19 h 53"/>
                <a:gd name="T14" fmla="*/ 9 w 23"/>
                <a:gd name="T15" fmla="*/ 14 h 53"/>
                <a:gd name="T16" fmla="*/ 9 w 23"/>
                <a:gd name="T17" fmla="*/ 8 h 53"/>
                <a:gd name="T18" fmla="*/ 10 w 23"/>
                <a:gd name="T19" fmla="*/ 3 h 53"/>
                <a:gd name="T20" fmla="*/ 2 w 23"/>
                <a:gd name="T21" fmla="*/ 0 h 53"/>
                <a:gd name="T22" fmla="*/ 0 w 23"/>
                <a:gd name="T23" fmla="*/ 6 h 53"/>
                <a:gd name="T24" fmla="*/ 0 w 23"/>
                <a:gd name="T25" fmla="*/ 14 h 53"/>
                <a:gd name="T26" fmla="*/ 1 w 23"/>
                <a:gd name="T27" fmla="*/ 22 h 53"/>
                <a:gd name="T28" fmla="*/ 3 w 23"/>
                <a:gd name="T29" fmla="*/ 28 h 53"/>
                <a:gd name="T30" fmla="*/ 5 w 23"/>
                <a:gd name="T31" fmla="*/ 34 h 53"/>
                <a:gd name="T32" fmla="*/ 8 w 23"/>
                <a:gd name="T33" fmla="*/ 40 h 53"/>
                <a:gd name="T34" fmla="*/ 11 w 23"/>
                <a:gd name="T35" fmla="*/ 47 h 53"/>
                <a:gd name="T36" fmla="*/ 14 w 23"/>
                <a:gd name="T37" fmla="*/ 52 h 53"/>
                <a:gd name="T38" fmla="*/ 14 w 23"/>
                <a:gd name="T39" fmla="*/ 51 h 53"/>
                <a:gd name="T40" fmla="*/ 22 w 23"/>
                <a:gd name="T41" fmla="*/ 48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53"/>
                <a:gd name="T65" fmla="*/ 23 w 23"/>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53">
                  <a:moveTo>
                    <a:pt x="22" y="48"/>
                  </a:moveTo>
                  <a:lnTo>
                    <a:pt x="22" y="47"/>
                  </a:lnTo>
                  <a:lnTo>
                    <a:pt x="19" y="41"/>
                  </a:lnTo>
                  <a:lnTo>
                    <a:pt x="16" y="36"/>
                  </a:lnTo>
                  <a:lnTo>
                    <a:pt x="13" y="30"/>
                  </a:lnTo>
                  <a:lnTo>
                    <a:pt x="12" y="25"/>
                  </a:lnTo>
                  <a:lnTo>
                    <a:pt x="9" y="19"/>
                  </a:lnTo>
                  <a:lnTo>
                    <a:pt x="9" y="14"/>
                  </a:lnTo>
                  <a:lnTo>
                    <a:pt x="9" y="8"/>
                  </a:lnTo>
                  <a:lnTo>
                    <a:pt x="10" y="3"/>
                  </a:lnTo>
                  <a:lnTo>
                    <a:pt x="2" y="0"/>
                  </a:lnTo>
                  <a:lnTo>
                    <a:pt x="0" y="6"/>
                  </a:lnTo>
                  <a:lnTo>
                    <a:pt x="0" y="14"/>
                  </a:lnTo>
                  <a:lnTo>
                    <a:pt x="1" y="22"/>
                  </a:lnTo>
                  <a:lnTo>
                    <a:pt x="3" y="28"/>
                  </a:lnTo>
                  <a:lnTo>
                    <a:pt x="5" y="34"/>
                  </a:lnTo>
                  <a:lnTo>
                    <a:pt x="8" y="40"/>
                  </a:lnTo>
                  <a:lnTo>
                    <a:pt x="11" y="47"/>
                  </a:lnTo>
                  <a:lnTo>
                    <a:pt x="14" y="52"/>
                  </a:lnTo>
                  <a:lnTo>
                    <a:pt x="14" y="51"/>
                  </a:lnTo>
                  <a:lnTo>
                    <a:pt x="22" y="48"/>
                  </a:lnTo>
                </a:path>
              </a:pathLst>
            </a:custGeom>
            <a:solidFill>
              <a:srgbClr val="828282"/>
            </a:solidFill>
            <a:ln w="12700" cap="rnd">
              <a:noFill/>
              <a:round/>
              <a:headEnd/>
              <a:tailEnd/>
            </a:ln>
          </p:spPr>
          <p:txBody>
            <a:bodyPr/>
            <a:lstStyle/>
            <a:p>
              <a:endParaRPr lang="en-US" dirty="0"/>
            </a:p>
          </p:txBody>
        </p:sp>
        <p:sp>
          <p:nvSpPr>
            <p:cNvPr id="48587" name="Freeform 486"/>
            <p:cNvSpPr>
              <a:spLocks/>
            </p:cNvSpPr>
            <p:nvPr/>
          </p:nvSpPr>
          <p:spPr bwMode="auto">
            <a:xfrm>
              <a:off x="2269" y="2910"/>
              <a:ext cx="17" cy="17"/>
            </a:xfrm>
            <a:custGeom>
              <a:avLst/>
              <a:gdLst>
                <a:gd name="T0" fmla="*/ 6 w 17"/>
                <a:gd name="T1" fmla="*/ 0 h 17"/>
                <a:gd name="T2" fmla="*/ 6 w 17"/>
                <a:gd name="T3" fmla="*/ 1 h 17"/>
                <a:gd name="T4" fmla="*/ 3 w 17"/>
                <a:gd name="T5" fmla="*/ 3 h 17"/>
                <a:gd name="T6" fmla="*/ 3 w 17"/>
                <a:gd name="T7" fmla="*/ 5 h 17"/>
                <a:gd name="T8" fmla="*/ 8 w 17"/>
                <a:gd name="T9" fmla="*/ 7 h 17"/>
                <a:gd name="T10" fmla="*/ 0 w 17"/>
                <a:gd name="T11" fmla="*/ 12 h 17"/>
                <a:gd name="T12" fmla="*/ 7 w 17"/>
                <a:gd name="T13" fmla="*/ 16 h 17"/>
                <a:gd name="T14" fmla="*/ 11 w 17"/>
                <a:gd name="T15" fmla="*/ 12 h 17"/>
                <a:gd name="T16" fmla="*/ 13 w 17"/>
                <a:gd name="T17" fmla="*/ 8 h 17"/>
                <a:gd name="T18" fmla="*/ 16 w 17"/>
                <a:gd name="T19" fmla="*/ 3 h 17"/>
                <a:gd name="T20" fmla="*/ 6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6" y="0"/>
                  </a:moveTo>
                  <a:lnTo>
                    <a:pt x="6" y="1"/>
                  </a:lnTo>
                  <a:lnTo>
                    <a:pt x="3" y="3"/>
                  </a:lnTo>
                  <a:lnTo>
                    <a:pt x="3" y="5"/>
                  </a:lnTo>
                  <a:lnTo>
                    <a:pt x="8" y="7"/>
                  </a:lnTo>
                  <a:lnTo>
                    <a:pt x="0" y="12"/>
                  </a:lnTo>
                  <a:lnTo>
                    <a:pt x="7" y="16"/>
                  </a:lnTo>
                  <a:lnTo>
                    <a:pt x="11" y="12"/>
                  </a:lnTo>
                  <a:lnTo>
                    <a:pt x="13" y="8"/>
                  </a:lnTo>
                  <a:lnTo>
                    <a:pt x="16" y="3"/>
                  </a:lnTo>
                  <a:lnTo>
                    <a:pt x="6" y="0"/>
                  </a:lnTo>
                </a:path>
              </a:pathLst>
            </a:custGeom>
            <a:solidFill>
              <a:srgbClr val="828282"/>
            </a:solidFill>
            <a:ln w="12700" cap="rnd">
              <a:noFill/>
              <a:round/>
              <a:headEnd/>
              <a:tailEnd/>
            </a:ln>
          </p:spPr>
          <p:txBody>
            <a:bodyPr/>
            <a:lstStyle/>
            <a:p>
              <a:endParaRPr lang="en-US" dirty="0"/>
            </a:p>
          </p:txBody>
        </p:sp>
        <p:sp>
          <p:nvSpPr>
            <p:cNvPr id="48588" name="Freeform 487"/>
            <p:cNvSpPr>
              <a:spLocks/>
            </p:cNvSpPr>
            <p:nvPr/>
          </p:nvSpPr>
          <p:spPr bwMode="auto">
            <a:xfrm>
              <a:off x="2276" y="2799"/>
              <a:ext cx="92" cy="109"/>
            </a:xfrm>
            <a:custGeom>
              <a:avLst/>
              <a:gdLst>
                <a:gd name="T0" fmla="*/ 84 w 92"/>
                <a:gd name="T1" fmla="*/ 0 h 109"/>
                <a:gd name="T2" fmla="*/ 83 w 92"/>
                <a:gd name="T3" fmla="*/ 0 h 109"/>
                <a:gd name="T4" fmla="*/ 70 w 92"/>
                <a:gd name="T5" fmla="*/ 11 h 109"/>
                <a:gd name="T6" fmla="*/ 57 w 92"/>
                <a:gd name="T7" fmla="*/ 23 h 109"/>
                <a:gd name="T8" fmla="*/ 45 w 92"/>
                <a:gd name="T9" fmla="*/ 34 h 109"/>
                <a:gd name="T10" fmla="*/ 34 w 92"/>
                <a:gd name="T11" fmla="*/ 46 h 109"/>
                <a:gd name="T12" fmla="*/ 23 w 92"/>
                <a:gd name="T13" fmla="*/ 60 h 109"/>
                <a:gd name="T14" fmla="*/ 14 w 92"/>
                <a:gd name="T15" fmla="*/ 74 h 109"/>
                <a:gd name="T16" fmla="*/ 6 w 92"/>
                <a:gd name="T17" fmla="*/ 88 h 109"/>
                <a:gd name="T18" fmla="*/ 0 w 92"/>
                <a:gd name="T19" fmla="*/ 105 h 109"/>
                <a:gd name="T20" fmla="*/ 11 w 92"/>
                <a:gd name="T21" fmla="*/ 108 h 109"/>
                <a:gd name="T22" fmla="*/ 16 w 92"/>
                <a:gd name="T23" fmla="*/ 93 h 109"/>
                <a:gd name="T24" fmla="*/ 23 w 92"/>
                <a:gd name="T25" fmla="*/ 78 h 109"/>
                <a:gd name="T26" fmla="*/ 31 w 92"/>
                <a:gd name="T27" fmla="*/ 65 h 109"/>
                <a:gd name="T28" fmla="*/ 41 w 92"/>
                <a:gd name="T29" fmla="*/ 52 h 109"/>
                <a:gd name="T30" fmla="*/ 53 w 92"/>
                <a:gd name="T31" fmla="*/ 41 h 109"/>
                <a:gd name="T32" fmla="*/ 65 w 92"/>
                <a:gd name="T33" fmla="*/ 30 h 109"/>
                <a:gd name="T34" fmla="*/ 77 w 92"/>
                <a:gd name="T35" fmla="*/ 19 h 109"/>
                <a:gd name="T36" fmla="*/ 91 w 92"/>
                <a:gd name="T37" fmla="*/ 8 h 109"/>
                <a:gd name="T38" fmla="*/ 84 w 92"/>
                <a:gd name="T39" fmla="*/ 0 h 10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2"/>
                <a:gd name="T61" fmla="*/ 0 h 109"/>
                <a:gd name="T62" fmla="*/ 92 w 92"/>
                <a:gd name="T63" fmla="*/ 109 h 10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2" h="109">
                  <a:moveTo>
                    <a:pt x="84" y="0"/>
                  </a:moveTo>
                  <a:lnTo>
                    <a:pt x="83" y="0"/>
                  </a:lnTo>
                  <a:lnTo>
                    <a:pt x="70" y="11"/>
                  </a:lnTo>
                  <a:lnTo>
                    <a:pt x="57" y="23"/>
                  </a:lnTo>
                  <a:lnTo>
                    <a:pt x="45" y="34"/>
                  </a:lnTo>
                  <a:lnTo>
                    <a:pt x="34" y="46"/>
                  </a:lnTo>
                  <a:lnTo>
                    <a:pt x="23" y="60"/>
                  </a:lnTo>
                  <a:lnTo>
                    <a:pt x="14" y="74"/>
                  </a:lnTo>
                  <a:lnTo>
                    <a:pt x="6" y="88"/>
                  </a:lnTo>
                  <a:lnTo>
                    <a:pt x="0" y="105"/>
                  </a:lnTo>
                  <a:lnTo>
                    <a:pt x="11" y="108"/>
                  </a:lnTo>
                  <a:lnTo>
                    <a:pt x="16" y="93"/>
                  </a:lnTo>
                  <a:lnTo>
                    <a:pt x="23" y="78"/>
                  </a:lnTo>
                  <a:lnTo>
                    <a:pt x="31" y="65"/>
                  </a:lnTo>
                  <a:lnTo>
                    <a:pt x="41" y="52"/>
                  </a:lnTo>
                  <a:lnTo>
                    <a:pt x="53" y="41"/>
                  </a:lnTo>
                  <a:lnTo>
                    <a:pt x="65" y="30"/>
                  </a:lnTo>
                  <a:lnTo>
                    <a:pt x="77" y="19"/>
                  </a:lnTo>
                  <a:lnTo>
                    <a:pt x="91" y="8"/>
                  </a:lnTo>
                  <a:lnTo>
                    <a:pt x="84" y="0"/>
                  </a:lnTo>
                </a:path>
              </a:pathLst>
            </a:custGeom>
            <a:solidFill>
              <a:srgbClr val="828282"/>
            </a:solidFill>
            <a:ln w="12700" cap="rnd">
              <a:noFill/>
              <a:round/>
              <a:headEnd/>
              <a:tailEnd/>
            </a:ln>
          </p:spPr>
          <p:txBody>
            <a:bodyPr/>
            <a:lstStyle/>
            <a:p>
              <a:endParaRPr lang="en-US" dirty="0"/>
            </a:p>
          </p:txBody>
        </p:sp>
        <p:sp>
          <p:nvSpPr>
            <p:cNvPr id="48589" name="Freeform 488"/>
            <p:cNvSpPr>
              <a:spLocks/>
            </p:cNvSpPr>
            <p:nvPr/>
          </p:nvSpPr>
          <p:spPr bwMode="auto">
            <a:xfrm>
              <a:off x="2366" y="2775"/>
              <a:ext cx="57" cy="27"/>
            </a:xfrm>
            <a:custGeom>
              <a:avLst/>
              <a:gdLst>
                <a:gd name="T0" fmla="*/ 52 w 57"/>
                <a:gd name="T1" fmla="*/ 9 h 27"/>
                <a:gd name="T2" fmla="*/ 49 w 57"/>
                <a:gd name="T3" fmla="*/ 2 h 27"/>
                <a:gd name="T4" fmla="*/ 44 w 57"/>
                <a:gd name="T5" fmla="*/ 4 h 27"/>
                <a:gd name="T6" fmla="*/ 39 w 57"/>
                <a:gd name="T7" fmla="*/ 7 h 27"/>
                <a:gd name="T8" fmla="*/ 33 w 57"/>
                <a:gd name="T9" fmla="*/ 9 h 27"/>
                <a:gd name="T10" fmla="*/ 27 w 57"/>
                <a:gd name="T11" fmla="*/ 10 h 27"/>
                <a:gd name="T12" fmla="*/ 21 w 57"/>
                <a:gd name="T13" fmla="*/ 11 h 27"/>
                <a:gd name="T14" fmla="*/ 14 w 57"/>
                <a:gd name="T15" fmla="*/ 13 h 27"/>
                <a:gd name="T16" fmla="*/ 6 w 57"/>
                <a:gd name="T17" fmla="*/ 16 h 27"/>
                <a:gd name="T18" fmla="*/ 0 w 57"/>
                <a:gd name="T19" fmla="*/ 20 h 27"/>
                <a:gd name="T20" fmla="*/ 6 w 57"/>
                <a:gd name="T21" fmla="*/ 26 h 27"/>
                <a:gd name="T22" fmla="*/ 11 w 57"/>
                <a:gd name="T23" fmla="*/ 24 h 27"/>
                <a:gd name="T24" fmla="*/ 17 w 57"/>
                <a:gd name="T25" fmla="*/ 22 h 27"/>
                <a:gd name="T26" fmla="*/ 23 w 57"/>
                <a:gd name="T27" fmla="*/ 20 h 27"/>
                <a:gd name="T28" fmla="*/ 30 w 57"/>
                <a:gd name="T29" fmla="*/ 18 h 27"/>
                <a:gd name="T30" fmla="*/ 36 w 57"/>
                <a:gd name="T31" fmla="*/ 16 h 27"/>
                <a:gd name="T32" fmla="*/ 43 w 57"/>
                <a:gd name="T33" fmla="*/ 14 h 27"/>
                <a:gd name="T34" fmla="*/ 51 w 57"/>
                <a:gd name="T35" fmla="*/ 11 h 27"/>
                <a:gd name="T36" fmla="*/ 56 w 57"/>
                <a:gd name="T37" fmla="*/ 7 h 27"/>
                <a:gd name="T38" fmla="*/ 52 w 57"/>
                <a:gd name="T39" fmla="*/ 0 h 27"/>
                <a:gd name="T40" fmla="*/ 52 w 57"/>
                <a:gd name="T41" fmla="*/ 9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
                <a:gd name="T64" fmla="*/ 0 h 27"/>
                <a:gd name="T65" fmla="*/ 57 w 57"/>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 h="27">
                  <a:moveTo>
                    <a:pt x="52" y="9"/>
                  </a:moveTo>
                  <a:lnTo>
                    <a:pt x="49" y="2"/>
                  </a:lnTo>
                  <a:lnTo>
                    <a:pt x="44" y="4"/>
                  </a:lnTo>
                  <a:lnTo>
                    <a:pt x="39" y="7"/>
                  </a:lnTo>
                  <a:lnTo>
                    <a:pt x="33" y="9"/>
                  </a:lnTo>
                  <a:lnTo>
                    <a:pt x="27" y="10"/>
                  </a:lnTo>
                  <a:lnTo>
                    <a:pt x="21" y="11"/>
                  </a:lnTo>
                  <a:lnTo>
                    <a:pt x="14" y="13"/>
                  </a:lnTo>
                  <a:lnTo>
                    <a:pt x="6" y="16"/>
                  </a:lnTo>
                  <a:lnTo>
                    <a:pt x="0" y="20"/>
                  </a:lnTo>
                  <a:lnTo>
                    <a:pt x="6" y="26"/>
                  </a:lnTo>
                  <a:lnTo>
                    <a:pt x="11" y="24"/>
                  </a:lnTo>
                  <a:lnTo>
                    <a:pt x="17" y="22"/>
                  </a:lnTo>
                  <a:lnTo>
                    <a:pt x="23" y="20"/>
                  </a:lnTo>
                  <a:lnTo>
                    <a:pt x="30" y="18"/>
                  </a:lnTo>
                  <a:lnTo>
                    <a:pt x="36" y="16"/>
                  </a:lnTo>
                  <a:lnTo>
                    <a:pt x="43" y="14"/>
                  </a:lnTo>
                  <a:lnTo>
                    <a:pt x="51" y="11"/>
                  </a:lnTo>
                  <a:lnTo>
                    <a:pt x="56" y="7"/>
                  </a:lnTo>
                  <a:lnTo>
                    <a:pt x="52" y="0"/>
                  </a:lnTo>
                  <a:lnTo>
                    <a:pt x="52" y="9"/>
                  </a:lnTo>
                </a:path>
              </a:pathLst>
            </a:custGeom>
            <a:solidFill>
              <a:srgbClr val="828282"/>
            </a:solidFill>
            <a:ln w="12700" cap="rnd">
              <a:noFill/>
              <a:round/>
              <a:headEnd/>
              <a:tailEnd/>
            </a:ln>
          </p:spPr>
          <p:txBody>
            <a:bodyPr/>
            <a:lstStyle/>
            <a:p>
              <a:endParaRPr lang="en-US" dirty="0"/>
            </a:p>
          </p:txBody>
        </p:sp>
        <p:sp>
          <p:nvSpPr>
            <p:cNvPr id="48590" name="Freeform 489"/>
            <p:cNvSpPr>
              <a:spLocks/>
            </p:cNvSpPr>
            <p:nvPr/>
          </p:nvSpPr>
          <p:spPr bwMode="auto">
            <a:xfrm>
              <a:off x="2409" y="2767"/>
              <a:ext cx="17" cy="17"/>
            </a:xfrm>
            <a:custGeom>
              <a:avLst/>
              <a:gdLst>
                <a:gd name="T0" fmla="*/ 2 w 17"/>
                <a:gd name="T1" fmla="*/ 0 h 17"/>
                <a:gd name="T2" fmla="*/ 0 w 17"/>
                <a:gd name="T3" fmla="*/ 8 h 17"/>
                <a:gd name="T4" fmla="*/ 4 w 17"/>
                <a:gd name="T5" fmla="*/ 9 h 17"/>
                <a:gd name="T6" fmla="*/ 7 w 17"/>
                <a:gd name="T7" fmla="*/ 12 h 17"/>
                <a:gd name="T8" fmla="*/ 8 w 17"/>
                <a:gd name="T9" fmla="*/ 13 h 17"/>
                <a:gd name="T10" fmla="*/ 14 w 17"/>
                <a:gd name="T11" fmla="*/ 16 h 17"/>
                <a:gd name="T12" fmla="*/ 14 w 17"/>
                <a:gd name="T13" fmla="*/ 6 h 17"/>
                <a:gd name="T14" fmla="*/ 16 w 17"/>
                <a:gd name="T15" fmla="*/ 7 h 17"/>
                <a:gd name="T16" fmla="*/ 14 w 17"/>
                <a:gd name="T17" fmla="*/ 6 h 17"/>
                <a:gd name="T18" fmla="*/ 8 w 17"/>
                <a:gd name="T19" fmla="*/ 2 h 17"/>
                <a:gd name="T20" fmla="*/ 2 w 17"/>
                <a:gd name="T21" fmla="*/ 0 h 17"/>
                <a:gd name="T22" fmla="*/ 0 w 17"/>
                <a:gd name="T23" fmla="*/ 8 h 17"/>
                <a:gd name="T24" fmla="*/ 2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2" y="0"/>
                  </a:moveTo>
                  <a:lnTo>
                    <a:pt x="0" y="8"/>
                  </a:lnTo>
                  <a:lnTo>
                    <a:pt x="4" y="9"/>
                  </a:lnTo>
                  <a:lnTo>
                    <a:pt x="7" y="12"/>
                  </a:lnTo>
                  <a:lnTo>
                    <a:pt x="8" y="13"/>
                  </a:lnTo>
                  <a:lnTo>
                    <a:pt x="14" y="16"/>
                  </a:lnTo>
                  <a:lnTo>
                    <a:pt x="14" y="6"/>
                  </a:lnTo>
                  <a:lnTo>
                    <a:pt x="16" y="7"/>
                  </a:lnTo>
                  <a:lnTo>
                    <a:pt x="14" y="6"/>
                  </a:lnTo>
                  <a:lnTo>
                    <a:pt x="8" y="2"/>
                  </a:lnTo>
                  <a:lnTo>
                    <a:pt x="2" y="0"/>
                  </a:lnTo>
                  <a:lnTo>
                    <a:pt x="0" y="8"/>
                  </a:lnTo>
                  <a:lnTo>
                    <a:pt x="2" y="0"/>
                  </a:lnTo>
                </a:path>
              </a:pathLst>
            </a:custGeom>
            <a:solidFill>
              <a:srgbClr val="828282"/>
            </a:solidFill>
            <a:ln w="12700" cap="rnd">
              <a:noFill/>
              <a:round/>
              <a:headEnd/>
              <a:tailEnd/>
            </a:ln>
          </p:spPr>
          <p:txBody>
            <a:bodyPr/>
            <a:lstStyle/>
            <a:p>
              <a:endParaRPr lang="en-US" dirty="0"/>
            </a:p>
          </p:txBody>
        </p:sp>
        <p:sp>
          <p:nvSpPr>
            <p:cNvPr id="48591" name="Freeform 490"/>
            <p:cNvSpPr>
              <a:spLocks/>
            </p:cNvSpPr>
            <p:nvPr/>
          </p:nvSpPr>
          <p:spPr bwMode="auto">
            <a:xfrm>
              <a:off x="2335" y="2767"/>
              <a:ext cx="72" cy="37"/>
            </a:xfrm>
            <a:custGeom>
              <a:avLst/>
              <a:gdLst>
                <a:gd name="T0" fmla="*/ 6 w 72"/>
                <a:gd name="T1" fmla="*/ 36 h 37"/>
                <a:gd name="T2" fmla="*/ 7 w 72"/>
                <a:gd name="T3" fmla="*/ 35 h 37"/>
                <a:gd name="T4" fmla="*/ 14 w 72"/>
                <a:gd name="T5" fmla="*/ 32 h 37"/>
                <a:gd name="T6" fmla="*/ 22 w 72"/>
                <a:gd name="T7" fmla="*/ 27 h 37"/>
                <a:gd name="T8" fmla="*/ 34 w 72"/>
                <a:gd name="T9" fmla="*/ 22 h 37"/>
                <a:gd name="T10" fmla="*/ 46 w 72"/>
                <a:gd name="T11" fmla="*/ 18 h 37"/>
                <a:gd name="T12" fmla="*/ 56 w 72"/>
                <a:gd name="T13" fmla="*/ 15 h 37"/>
                <a:gd name="T14" fmla="*/ 65 w 72"/>
                <a:gd name="T15" fmla="*/ 11 h 37"/>
                <a:gd name="T16" fmla="*/ 71 w 72"/>
                <a:gd name="T17" fmla="*/ 9 h 37"/>
                <a:gd name="T18" fmla="*/ 71 w 72"/>
                <a:gd name="T19" fmla="*/ 0 h 37"/>
                <a:gd name="T20" fmla="*/ 68 w 72"/>
                <a:gd name="T21" fmla="*/ 9 h 37"/>
                <a:gd name="T22" fmla="*/ 66 w 72"/>
                <a:gd name="T23" fmla="*/ 2 h 37"/>
                <a:gd name="T24" fmla="*/ 61 w 72"/>
                <a:gd name="T25" fmla="*/ 3 h 37"/>
                <a:gd name="T26" fmla="*/ 52 w 72"/>
                <a:gd name="T27" fmla="*/ 7 h 37"/>
                <a:gd name="T28" fmla="*/ 41 w 72"/>
                <a:gd name="T29" fmla="*/ 11 h 37"/>
                <a:gd name="T30" fmla="*/ 30 w 72"/>
                <a:gd name="T31" fmla="*/ 15 h 37"/>
                <a:gd name="T32" fmla="*/ 18 w 72"/>
                <a:gd name="T33" fmla="*/ 20 h 37"/>
                <a:gd name="T34" fmla="*/ 8 w 72"/>
                <a:gd name="T35" fmla="*/ 24 h 37"/>
                <a:gd name="T36" fmla="*/ 0 w 72"/>
                <a:gd name="T37" fmla="*/ 29 h 37"/>
                <a:gd name="T38" fmla="*/ 1 w 72"/>
                <a:gd name="T39" fmla="*/ 28 h 37"/>
                <a:gd name="T40" fmla="*/ 6 w 72"/>
                <a:gd name="T41" fmla="*/ 36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2"/>
                <a:gd name="T64" fmla="*/ 0 h 37"/>
                <a:gd name="T65" fmla="*/ 72 w 72"/>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2" h="37">
                  <a:moveTo>
                    <a:pt x="6" y="36"/>
                  </a:moveTo>
                  <a:lnTo>
                    <a:pt x="7" y="35"/>
                  </a:lnTo>
                  <a:lnTo>
                    <a:pt x="14" y="32"/>
                  </a:lnTo>
                  <a:lnTo>
                    <a:pt x="22" y="27"/>
                  </a:lnTo>
                  <a:lnTo>
                    <a:pt x="34" y="22"/>
                  </a:lnTo>
                  <a:lnTo>
                    <a:pt x="46" y="18"/>
                  </a:lnTo>
                  <a:lnTo>
                    <a:pt x="56" y="15"/>
                  </a:lnTo>
                  <a:lnTo>
                    <a:pt x="65" y="11"/>
                  </a:lnTo>
                  <a:lnTo>
                    <a:pt x="71" y="9"/>
                  </a:lnTo>
                  <a:lnTo>
                    <a:pt x="71" y="0"/>
                  </a:lnTo>
                  <a:lnTo>
                    <a:pt x="68" y="9"/>
                  </a:lnTo>
                  <a:lnTo>
                    <a:pt x="66" y="2"/>
                  </a:lnTo>
                  <a:lnTo>
                    <a:pt x="61" y="3"/>
                  </a:lnTo>
                  <a:lnTo>
                    <a:pt x="52" y="7"/>
                  </a:lnTo>
                  <a:lnTo>
                    <a:pt x="41" y="11"/>
                  </a:lnTo>
                  <a:lnTo>
                    <a:pt x="30" y="15"/>
                  </a:lnTo>
                  <a:lnTo>
                    <a:pt x="18" y="20"/>
                  </a:lnTo>
                  <a:lnTo>
                    <a:pt x="8" y="24"/>
                  </a:lnTo>
                  <a:lnTo>
                    <a:pt x="0" y="29"/>
                  </a:lnTo>
                  <a:lnTo>
                    <a:pt x="1" y="28"/>
                  </a:lnTo>
                  <a:lnTo>
                    <a:pt x="6" y="36"/>
                  </a:lnTo>
                </a:path>
              </a:pathLst>
            </a:custGeom>
            <a:solidFill>
              <a:srgbClr val="828282"/>
            </a:solidFill>
            <a:ln w="12700" cap="rnd">
              <a:noFill/>
              <a:round/>
              <a:headEnd/>
              <a:tailEnd/>
            </a:ln>
          </p:spPr>
          <p:txBody>
            <a:bodyPr/>
            <a:lstStyle/>
            <a:p>
              <a:endParaRPr lang="en-US" dirty="0"/>
            </a:p>
          </p:txBody>
        </p:sp>
        <p:sp>
          <p:nvSpPr>
            <p:cNvPr id="48592" name="Freeform 491"/>
            <p:cNvSpPr>
              <a:spLocks/>
            </p:cNvSpPr>
            <p:nvPr/>
          </p:nvSpPr>
          <p:spPr bwMode="auto">
            <a:xfrm>
              <a:off x="2389" y="2967"/>
              <a:ext cx="17" cy="27"/>
            </a:xfrm>
            <a:custGeom>
              <a:avLst/>
              <a:gdLst>
                <a:gd name="T0" fmla="*/ 15 w 17"/>
                <a:gd name="T1" fmla="*/ 20 h 27"/>
                <a:gd name="T2" fmla="*/ 16 w 17"/>
                <a:gd name="T3" fmla="*/ 20 h 27"/>
                <a:gd name="T4" fmla="*/ 15 w 17"/>
                <a:gd name="T5" fmla="*/ 19 h 27"/>
                <a:gd name="T6" fmla="*/ 13 w 17"/>
                <a:gd name="T7" fmla="*/ 16 h 27"/>
                <a:gd name="T8" fmla="*/ 12 w 17"/>
                <a:gd name="T9" fmla="*/ 14 h 27"/>
                <a:gd name="T10" fmla="*/ 12 w 17"/>
                <a:gd name="T11" fmla="*/ 11 h 27"/>
                <a:gd name="T12" fmla="*/ 11 w 17"/>
                <a:gd name="T13" fmla="*/ 9 h 27"/>
                <a:gd name="T14" fmla="*/ 9 w 17"/>
                <a:gd name="T15" fmla="*/ 5 h 27"/>
                <a:gd name="T16" fmla="*/ 8 w 17"/>
                <a:gd name="T17" fmla="*/ 2 h 27"/>
                <a:gd name="T18" fmla="*/ 6 w 17"/>
                <a:gd name="T19" fmla="*/ 0 h 27"/>
                <a:gd name="T20" fmla="*/ 0 w 17"/>
                <a:gd name="T21" fmla="*/ 6 h 27"/>
                <a:gd name="T22" fmla="*/ 1 w 17"/>
                <a:gd name="T23" fmla="*/ 7 h 27"/>
                <a:gd name="T24" fmla="*/ 2 w 17"/>
                <a:gd name="T25" fmla="*/ 9 h 27"/>
                <a:gd name="T26" fmla="*/ 3 w 17"/>
                <a:gd name="T27" fmla="*/ 11 h 27"/>
                <a:gd name="T28" fmla="*/ 3 w 17"/>
                <a:gd name="T29" fmla="*/ 14 h 27"/>
                <a:gd name="T30" fmla="*/ 4 w 17"/>
                <a:gd name="T31" fmla="*/ 17 h 27"/>
                <a:gd name="T32" fmla="*/ 6 w 17"/>
                <a:gd name="T33" fmla="*/ 20 h 27"/>
                <a:gd name="T34" fmla="*/ 7 w 17"/>
                <a:gd name="T35" fmla="*/ 24 h 27"/>
                <a:gd name="T36" fmla="*/ 10 w 17"/>
                <a:gd name="T37" fmla="*/ 26 h 27"/>
                <a:gd name="T38" fmla="*/ 11 w 17"/>
                <a:gd name="T39" fmla="*/ 26 h 27"/>
                <a:gd name="T40" fmla="*/ 15 w 17"/>
                <a:gd name="T41" fmla="*/ 20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7"/>
                <a:gd name="T65" fmla="*/ 17 w 17"/>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7">
                  <a:moveTo>
                    <a:pt x="15" y="20"/>
                  </a:moveTo>
                  <a:lnTo>
                    <a:pt x="16" y="20"/>
                  </a:lnTo>
                  <a:lnTo>
                    <a:pt x="15" y="19"/>
                  </a:lnTo>
                  <a:lnTo>
                    <a:pt x="13" y="16"/>
                  </a:lnTo>
                  <a:lnTo>
                    <a:pt x="12" y="14"/>
                  </a:lnTo>
                  <a:lnTo>
                    <a:pt x="12" y="11"/>
                  </a:lnTo>
                  <a:lnTo>
                    <a:pt x="11" y="9"/>
                  </a:lnTo>
                  <a:lnTo>
                    <a:pt x="9" y="5"/>
                  </a:lnTo>
                  <a:lnTo>
                    <a:pt x="8" y="2"/>
                  </a:lnTo>
                  <a:lnTo>
                    <a:pt x="6" y="0"/>
                  </a:lnTo>
                  <a:lnTo>
                    <a:pt x="0" y="6"/>
                  </a:lnTo>
                  <a:lnTo>
                    <a:pt x="1" y="7"/>
                  </a:lnTo>
                  <a:lnTo>
                    <a:pt x="2" y="9"/>
                  </a:lnTo>
                  <a:lnTo>
                    <a:pt x="3" y="11"/>
                  </a:lnTo>
                  <a:lnTo>
                    <a:pt x="3" y="14"/>
                  </a:lnTo>
                  <a:lnTo>
                    <a:pt x="4" y="17"/>
                  </a:lnTo>
                  <a:lnTo>
                    <a:pt x="6" y="20"/>
                  </a:lnTo>
                  <a:lnTo>
                    <a:pt x="7" y="24"/>
                  </a:lnTo>
                  <a:lnTo>
                    <a:pt x="10" y="26"/>
                  </a:lnTo>
                  <a:lnTo>
                    <a:pt x="11" y="26"/>
                  </a:lnTo>
                  <a:lnTo>
                    <a:pt x="15" y="20"/>
                  </a:lnTo>
                </a:path>
              </a:pathLst>
            </a:custGeom>
            <a:solidFill>
              <a:srgbClr val="B5B5B5"/>
            </a:solidFill>
            <a:ln w="12700" cap="rnd">
              <a:noFill/>
              <a:round/>
              <a:headEnd/>
              <a:tailEnd/>
            </a:ln>
          </p:spPr>
          <p:txBody>
            <a:bodyPr/>
            <a:lstStyle/>
            <a:p>
              <a:endParaRPr lang="en-US" dirty="0"/>
            </a:p>
          </p:txBody>
        </p:sp>
        <p:sp>
          <p:nvSpPr>
            <p:cNvPr id="48593" name="Freeform 492"/>
            <p:cNvSpPr>
              <a:spLocks/>
            </p:cNvSpPr>
            <p:nvPr/>
          </p:nvSpPr>
          <p:spPr bwMode="auto">
            <a:xfrm>
              <a:off x="2404" y="2992"/>
              <a:ext cx="29" cy="46"/>
            </a:xfrm>
            <a:custGeom>
              <a:avLst/>
              <a:gdLst>
                <a:gd name="T0" fmla="*/ 28 w 29"/>
                <a:gd name="T1" fmla="*/ 42 h 46"/>
                <a:gd name="T2" fmla="*/ 26 w 29"/>
                <a:gd name="T3" fmla="*/ 36 h 46"/>
                <a:gd name="T4" fmla="*/ 25 w 29"/>
                <a:gd name="T5" fmla="*/ 32 h 46"/>
                <a:gd name="T6" fmla="*/ 23 w 29"/>
                <a:gd name="T7" fmla="*/ 26 h 46"/>
                <a:gd name="T8" fmla="*/ 20 w 29"/>
                <a:gd name="T9" fmla="*/ 19 h 46"/>
                <a:gd name="T10" fmla="*/ 18 w 29"/>
                <a:gd name="T11" fmla="*/ 14 h 46"/>
                <a:gd name="T12" fmla="*/ 15 w 29"/>
                <a:gd name="T13" fmla="*/ 9 h 46"/>
                <a:gd name="T14" fmla="*/ 11 w 29"/>
                <a:gd name="T15" fmla="*/ 4 h 46"/>
                <a:gd name="T16" fmla="*/ 5 w 29"/>
                <a:gd name="T17" fmla="*/ 0 h 46"/>
                <a:gd name="T18" fmla="*/ 0 w 29"/>
                <a:gd name="T19" fmla="*/ 6 h 46"/>
                <a:gd name="T20" fmla="*/ 4 w 29"/>
                <a:gd name="T21" fmla="*/ 11 h 46"/>
                <a:gd name="T22" fmla="*/ 7 w 29"/>
                <a:gd name="T23" fmla="*/ 14 h 46"/>
                <a:gd name="T24" fmla="*/ 10 w 29"/>
                <a:gd name="T25" fmla="*/ 19 h 46"/>
                <a:gd name="T26" fmla="*/ 12 w 29"/>
                <a:gd name="T27" fmla="*/ 24 h 46"/>
                <a:gd name="T28" fmla="*/ 14 w 29"/>
                <a:gd name="T29" fmla="*/ 28 h 46"/>
                <a:gd name="T30" fmla="*/ 15 w 29"/>
                <a:gd name="T31" fmla="*/ 34 h 46"/>
                <a:gd name="T32" fmla="*/ 17 w 29"/>
                <a:gd name="T33" fmla="*/ 39 h 46"/>
                <a:gd name="T34" fmla="*/ 18 w 29"/>
                <a:gd name="T35" fmla="*/ 45 h 46"/>
                <a:gd name="T36" fmla="*/ 28 w 29"/>
                <a:gd name="T37" fmla="*/ 42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46"/>
                <a:gd name="T59" fmla="*/ 29 w 29"/>
                <a:gd name="T60" fmla="*/ 46 h 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46">
                  <a:moveTo>
                    <a:pt x="28" y="42"/>
                  </a:moveTo>
                  <a:lnTo>
                    <a:pt x="26" y="36"/>
                  </a:lnTo>
                  <a:lnTo>
                    <a:pt x="25" y="32"/>
                  </a:lnTo>
                  <a:lnTo>
                    <a:pt x="23" y="26"/>
                  </a:lnTo>
                  <a:lnTo>
                    <a:pt x="20" y="19"/>
                  </a:lnTo>
                  <a:lnTo>
                    <a:pt x="18" y="14"/>
                  </a:lnTo>
                  <a:lnTo>
                    <a:pt x="15" y="9"/>
                  </a:lnTo>
                  <a:lnTo>
                    <a:pt x="11" y="4"/>
                  </a:lnTo>
                  <a:lnTo>
                    <a:pt x="5" y="0"/>
                  </a:lnTo>
                  <a:lnTo>
                    <a:pt x="0" y="6"/>
                  </a:lnTo>
                  <a:lnTo>
                    <a:pt x="4" y="11"/>
                  </a:lnTo>
                  <a:lnTo>
                    <a:pt x="7" y="14"/>
                  </a:lnTo>
                  <a:lnTo>
                    <a:pt x="10" y="19"/>
                  </a:lnTo>
                  <a:lnTo>
                    <a:pt x="12" y="24"/>
                  </a:lnTo>
                  <a:lnTo>
                    <a:pt x="14" y="28"/>
                  </a:lnTo>
                  <a:lnTo>
                    <a:pt x="15" y="34"/>
                  </a:lnTo>
                  <a:lnTo>
                    <a:pt x="17" y="39"/>
                  </a:lnTo>
                  <a:lnTo>
                    <a:pt x="18" y="45"/>
                  </a:lnTo>
                  <a:lnTo>
                    <a:pt x="28" y="42"/>
                  </a:lnTo>
                </a:path>
              </a:pathLst>
            </a:custGeom>
            <a:solidFill>
              <a:srgbClr val="B5B5B5"/>
            </a:solidFill>
            <a:ln w="12700" cap="rnd">
              <a:noFill/>
              <a:round/>
              <a:headEnd/>
              <a:tailEnd/>
            </a:ln>
          </p:spPr>
          <p:txBody>
            <a:bodyPr/>
            <a:lstStyle/>
            <a:p>
              <a:endParaRPr lang="en-US" dirty="0"/>
            </a:p>
          </p:txBody>
        </p:sp>
        <p:sp>
          <p:nvSpPr>
            <p:cNvPr id="48594" name="Freeform 493"/>
            <p:cNvSpPr>
              <a:spLocks/>
            </p:cNvSpPr>
            <p:nvPr/>
          </p:nvSpPr>
          <p:spPr bwMode="auto">
            <a:xfrm>
              <a:off x="2426" y="3040"/>
              <a:ext cx="17" cy="17"/>
            </a:xfrm>
            <a:custGeom>
              <a:avLst/>
              <a:gdLst>
                <a:gd name="T0" fmla="*/ 4 w 17"/>
                <a:gd name="T1" fmla="*/ 16 h 17"/>
                <a:gd name="T2" fmla="*/ 13 w 17"/>
                <a:gd name="T3" fmla="*/ 14 h 17"/>
                <a:gd name="T4" fmla="*/ 16 w 17"/>
                <a:gd name="T5" fmla="*/ 8 h 17"/>
                <a:gd name="T6" fmla="*/ 13 w 17"/>
                <a:gd name="T7" fmla="*/ 3 h 17"/>
                <a:gd name="T8" fmla="*/ 13 w 17"/>
                <a:gd name="T9" fmla="*/ 0 h 17"/>
                <a:gd name="T10" fmla="*/ 0 w 17"/>
                <a:gd name="T11" fmla="*/ 3 h 17"/>
                <a:gd name="T12" fmla="*/ 2 w 17"/>
                <a:gd name="T13" fmla="*/ 6 h 17"/>
                <a:gd name="T14" fmla="*/ 2 w 17"/>
                <a:gd name="T15" fmla="*/ 8 h 17"/>
                <a:gd name="T16" fmla="*/ 4 w 17"/>
                <a:gd name="T17" fmla="*/ 6 h 17"/>
                <a:gd name="T18" fmla="*/ 6 w 17"/>
                <a:gd name="T19" fmla="*/ 4 h 17"/>
                <a:gd name="T20" fmla="*/ 4 w 17"/>
                <a:gd name="T21" fmla="*/ 4 h 17"/>
                <a:gd name="T22" fmla="*/ 4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4" y="16"/>
                  </a:moveTo>
                  <a:lnTo>
                    <a:pt x="13" y="14"/>
                  </a:lnTo>
                  <a:lnTo>
                    <a:pt x="16" y="8"/>
                  </a:lnTo>
                  <a:lnTo>
                    <a:pt x="13" y="3"/>
                  </a:lnTo>
                  <a:lnTo>
                    <a:pt x="13" y="0"/>
                  </a:lnTo>
                  <a:lnTo>
                    <a:pt x="0" y="3"/>
                  </a:lnTo>
                  <a:lnTo>
                    <a:pt x="2" y="6"/>
                  </a:lnTo>
                  <a:lnTo>
                    <a:pt x="2" y="8"/>
                  </a:lnTo>
                  <a:lnTo>
                    <a:pt x="4" y="6"/>
                  </a:lnTo>
                  <a:lnTo>
                    <a:pt x="6" y="4"/>
                  </a:lnTo>
                  <a:lnTo>
                    <a:pt x="4" y="4"/>
                  </a:lnTo>
                  <a:lnTo>
                    <a:pt x="4" y="16"/>
                  </a:lnTo>
                </a:path>
              </a:pathLst>
            </a:custGeom>
            <a:solidFill>
              <a:srgbClr val="B5B5B5"/>
            </a:solidFill>
            <a:ln w="12700" cap="rnd">
              <a:noFill/>
              <a:round/>
              <a:headEnd/>
              <a:tailEnd/>
            </a:ln>
          </p:spPr>
          <p:txBody>
            <a:bodyPr/>
            <a:lstStyle/>
            <a:p>
              <a:endParaRPr lang="en-US" dirty="0"/>
            </a:p>
          </p:txBody>
        </p:sp>
        <p:sp>
          <p:nvSpPr>
            <p:cNvPr id="48595" name="Freeform 494"/>
            <p:cNvSpPr>
              <a:spLocks/>
            </p:cNvSpPr>
            <p:nvPr/>
          </p:nvSpPr>
          <p:spPr bwMode="auto">
            <a:xfrm>
              <a:off x="2380" y="3030"/>
              <a:ext cx="45" cy="21"/>
            </a:xfrm>
            <a:custGeom>
              <a:avLst/>
              <a:gdLst>
                <a:gd name="T0" fmla="*/ 0 w 45"/>
                <a:gd name="T1" fmla="*/ 8 h 21"/>
                <a:gd name="T2" fmla="*/ 5 w 45"/>
                <a:gd name="T3" fmla="*/ 9 h 21"/>
                <a:gd name="T4" fmla="*/ 11 w 45"/>
                <a:gd name="T5" fmla="*/ 10 h 21"/>
                <a:gd name="T6" fmla="*/ 15 w 45"/>
                <a:gd name="T7" fmla="*/ 12 h 21"/>
                <a:gd name="T8" fmla="*/ 20 w 45"/>
                <a:gd name="T9" fmla="*/ 14 h 21"/>
                <a:gd name="T10" fmla="*/ 26 w 45"/>
                <a:gd name="T11" fmla="*/ 15 h 21"/>
                <a:gd name="T12" fmla="*/ 31 w 45"/>
                <a:gd name="T13" fmla="*/ 18 h 21"/>
                <a:gd name="T14" fmla="*/ 38 w 45"/>
                <a:gd name="T15" fmla="*/ 19 h 21"/>
                <a:gd name="T16" fmla="*/ 44 w 45"/>
                <a:gd name="T17" fmla="*/ 20 h 21"/>
                <a:gd name="T18" fmla="*/ 44 w 45"/>
                <a:gd name="T19" fmla="*/ 12 h 21"/>
                <a:gd name="T20" fmla="*/ 40 w 45"/>
                <a:gd name="T21" fmla="*/ 12 h 21"/>
                <a:gd name="T22" fmla="*/ 35 w 45"/>
                <a:gd name="T23" fmla="*/ 10 h 21"/>
                <a:gd name="T24" fmla="*/ 30 w 45"/>
                <a:gd name="T25" fmla="*/ 8 h 21"/>
                <a:gd name="T26" fmla="*/ 25 w 45"/>
                <a:gd name="T27" fmla="*/ 6 h 21"/>
                <a:gd name="T28" fmla="*/ 19 w 45"/>
                <a:gd name="T29" fmla="*/ 5 h 21"/>
                <a:gd name="T30" fmla="*/ 13 w 45"/>
                <a:gd name="T31" fmla="*/ 2 h 21"/>
                <a:gd name="T32" fmla="*/ 7 w 45"/>
                <a:gd name="T33" fmla="*/ 1 h 21"/>
                <a:gd name="T34" fmla="*/ 0 w 45"/>
                <a:gd name="T35" fmla="*/ 0 h 21"/>
                <a:gd name="T36" fmla="*/ 0 w 45"/>
                <a:gd name="T37" fmla="*/ 8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
                <a:gd name="T58" fmla="*/ 0 h 21"/>
                <a:gd name="T59" fmla="*/ 45 w 45"/>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 h="21">
                  <a:moveTo>
                    <a:pt x="0" y="8"/>
                  </a:moveTo>
                  <a:lnTo>
                    <a:pt x="5" y="9"/>
                  </a:lnTo>
                  <a:lnTo>
                    <a:pt x="11" y="10"/>
                  </a:lnTo>
                  <a:lnTo>
                    <a:pt x="15" y="12"/>
                  </a:lnTo>
                  <a:lnTo>
                    <a:pt x="20" y="14"/>
                  </a:lnTo>
                  <a:lnTo>
                    <a:pt x="26" y="15"/>
                  </a:lnTo>
                  <a:lnTo>
                    <a:pt x="31" y="18"/>
                  </a:lnTo>
                  <a:lnTo>
                    <a:pt x="38" y="19"/>
                  </a:lnTo>
                  <a:lnTo>
                    <a:pt x="44" y="20"/>
                  </a:lnTo>
                  <a:lnTo>
                    <a:pt x="44" y="12"/>
                  </a:lnTo>
                  <a:lnTo>
                    <a:pt x="40" y="12"/>
                  </a:lnTo>
                  <a:lnTo>
                    <a:pt x="35" y="10"/>
                  </a:lnTo>
                  <a:lnTo>
                    <a:pt x="30" y="8"/>
                  </a:lnTo>
                  <a:lnTo>
                    <a:pt x="25" y="6"/>
                  </a:lnTo>
                  <a:lnTo>
                    <a:pt x="19" y="5"/>
                  </a:lnTo>
                  <a:lnTo>
                    <a:pt x="13" y="2"/>
                  </a:lnTo>
                  <a:lnTo>
                    <a:pt x="7" y="1"/>
                  </a:lnTo>
                  <a:lnTo>
                    <a:pt x="0" y="0"/>
                  </a:lnTo>
                  <a:lnTo>
                    <a:pt x="0" y="8"/>
                  </a:lnTo>
                </a:path>
              </a:pathLst>
            </a:custGeom>
            <a:solidFill>
              <a:srgbClr val="B5B5B5"/>
            </a:solidFill>
            <a:ln w="12700" cap="rnd">
              <a:noFill/>
              <a:round/>
              <a:headEnd/>
              <a:tailEnd/>
            </a:ln>
          </p:spPr>
          <p:txBody>
            <a:bodyPr/>
            <a:lstStyle/>
            <a:p>
              <a:endParaRPr lang="en-US" dirty="0"/>
            </a:p>
          </p:txBody>
        </p:sp>
        <p:sp>
          <p:nvSpPr>
            <p:cNvPr id="48596" name="Freeform 495"/>
            <p:cNvSpPr>
              <a:spLocks/>
            </p:cNvSpPr>
            <p:nvPr/>
          </p:nvSpPr>
          <p:spPr bwMode="auto">
            <a:xfrm>
              <a:off x="2369" y="3028"/>
              <a:ext cx="17" cy="17"/>
            </a:xfrm>
            <a:custGeom>
              <a:avLst/>
              <a:gdLst>
                <a:gd name="T0" fmla="*/ 0 w 17"/>
                <a:gd name="T1" fmla="*/ 11 h 17"/>
                <a:gd name="T2" fmla="*/ 3 w 17"/>
                <a:gd name="T3" fmla="*/ 11 h 17"/>
                <a:gd name="T4" fmla="*/ 6 w 17"/>
                <a:gd name="T5" fmla="*/ 13 h 17"/>
                <a:gd name="T6" fmla="*/ 12 w 17"/>
                <a:gd name="T7" fmla="*/ 16 h 17"/>
                <a:gd name="T8" fmla="*/ 16 w 17"/>
                <a:gd name="T9" fmla="*/ 16 h 17"/>
                <a:gd name="T10" fmla="*/ 16 w 17"/>
                <a:gd name="T11" fmla="*/ 2 h 17"/>
                <a:gd name="T12" fmla="*/ 12 w 17"/>
                <a:gd name="T13" fmla="*/ 2 h 17"/>
                <a:gd name="T14" fmla="*/ 6 w 17"/>
                <a:gd name="T15" fmla="*/ 0 h 17"/>
                <a:gd name="T16" fmla="*/ 0 w 17"/>
                <a:gd name="T17" fmla="*/ 11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1"/>
                  </a:moveTo>
                  <a:lnTo>
                    <a:pt x="3" y="11"/>
                  </a:lnTo>
                  <a:lnTo>
                    <a:pt x="6" y="13"/>
                  </a:lnTo>
                  <a:lnTo>
                    <a:pt x="12" y="16"/>
                  </a:lnTo>
                  <a:lnTo>
                    <a:pt x="16" y="16"/>
                  </a:lnTo>
                  <a:lnTo>
                    <a:pt x="16" y="2"/>
                  </a:lnTo>
                  <a:lnTo>
                    <a:pt x="12" y="2"/>
                  </a:lnTo>
                  <a:lnTo>
                    <a:pt x="6" y="0"/>
                  </a:lnTo>
                  <a:lnTo>
                    <a:pt x="0" y="11"/>
                  </a:lnTo>
                </a:path>
              </a:pathLst>
            </a:custGeom>
            <a:solidFill>
              <a:srgbClr val="B5B5B5"/>
            </a:solidFill>
            <a:ln w="12700" cap="rnd">
              <a:noFill/>
              <a:round/>
              <a:headEnd/>
              <a:tailEnd/>
            </a:ln>
          </p:spPr>
          <p:txBody>
            <a:bodyPr/>
            <a:lstStyle/>
            <a:p>
              <a:endParaRPr lang="en-US" dirty="0"/>
            </a:p>
          </p:txBody>
        </p:sp>
        <p:sp>
          <p:nvSpPr>
            <p:cNvPr id="48597" name="Freeform 496"/>
            <p:cNvSpPr>
              <a:spLocks/>
            </p:cNvSpPr>
            <p:nvPr/>
          </p:nvSpPr>
          <p:spPr bwMode="auto">
            <a:xfrm>
              <a:off x="2340" y="3026"/>
              <a:ext cx="29" cy="17"/>
            </a:xfrm>
            <a:custGeom>
              <a:avLst/>
              <a:gdLst>
                <a:gd name="T0" fmla="*/ 7 w 29"/>
                <a:gd name="T1" fmla="*/ 16 h 17"/>
                <a:gd name="T2" fmla="*/ 7 w 29"/>
                <a:gd name="T3" fmla="*/ 14 h 17"/>
                <a:gd name="T4" fmla="*/ 8 w 29"/>
                <a:gd name="T5" fmla="*/ 13 h 17"/>
                <a:gd name="T6" fmla="*/ 11 w 29"/>
                <a:gd name="T7" fmla="*/ 12 h 17"/>
                <a:gd name="T8" fmla="*/ 12 w 29"/>
                <a:gd name="T9" fmla="*/ 11 h 17"/>
                <a:gd name="T10" fmla="*/ 15 w 29"/>
                <a:gd name="T11" fmla="*/ 9 h 17"/>
                <a:gd name="T12" fmla="*/ 17 w 29"/>
                <a:gd name="T13" fmla="*/ 9 h 17"/>
                <a:gd name="T14" fmla="*/ 20 w 29"/>
                <a:gd name="T15" fmla="*/ 8 h 17"/>
                <a:gd name="T16" fmla="*/ 22 w 29"/>
                <a:gd name="T17" fmla="*/ 9 h 17"/>
                <a:gd name="T18" fmla="*/ 24 w 29"/>
                <a:gd name="T19" fmla="*/ 9 h 17"/>
                <a:gd name="T20" fmla="*/ 28 w 29"/>
                <a:gd name="T21" fmla="*/ 1 h 17"/>
                <a:gd name="T22" fmla="*/ 25 w 29"/>
                <a:gd name="T23" fmla="*/ 1 h 17"/>
                <a:gd name="T24" fmla="*/ 20 w 29"/>
                <a:gd name="T25" fmla="*/ 0 h 17"/>
                <a:gd name="T26" fmla="*/ 16 w 29"/>
                <a:gd name="T27" fmla="*/ 1 h 17"/>
                <a:gd name="T28" fmla="*/ 12 w 29"/>
                <a:gd name="T29" fmla="*/ 1 h 17"/>
                <a:gd name="T30" fmla="*/ 9 w 29"/>
                <a:gd name="T31" fmla="*/ 3 h 17"/>
                <a:gd name="T32" fmla="*/ 7 w 29"/>
                <a:gd name="T33" fmla="*/ 3 h 17"/>
                <a:gd name="T34" fmla="*/ 2 w 29"/>
                <a:gd name="T35" fmla="*/ 6 h 17"/>
                <a:gd name="T36" fmla="*/ 0 w 29"/>
                <a:gd name="T37" fmla="*/ 9 h 17"/>
                <a:gd name="T38" fmla="*/ 7 w 29"/>
                <a:gd name="T39" fmla="*/ 16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
                <a:gd name="T61" fmla="*/ 0 h 17"/>
                <a:gd name="T62" fmla="*/ 29 w 29"/>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 h="17">
                  <a:moveTo>
                    <a:pt x="7" y="16"/>
                  </a:moveTo>
                  <a:lnTo>
                    <a:pt x="7" y="14"/>
                  </a:lnTo>
                  <a:lnTo>
                    <a:pt x="8" y="13"/>
                  </a:lnTo>
                  <a:lnTo>
                    <a:pt x="11" y="12"/>
                  </a:lnTo>
                  <a:lnTo>
                    <a:pt x="12" y="11"/>
                  </a:lnTo>
                  <a:lnTo>
                    <a:pt x="15" y="9"/>
                  </a:lnTo>
                  <a:lnTo>
                    <a:pt x="17" y="9"/>
                  </a:lnTo>
                  <a:lnTo>
                    <a:pt x="20" y="8"/>
                  </a:lnTo>
                  <a:lnTo>
                    <a:pt x="22" y="9"/>
                  </a:lnTo>
                  <a:lnTo>
                    <a:pt x="24" y="9"/>
                  </a:lnTo>
                  <a:lnTo>
                    <a:pt x="28" y="1"/>
                  </a:lnTo>
                  <a:lnTo>
                    <a:pt x="25" y="1"/>
                  </a:lnTo>
                  <a:lnTo>
                    <a:pt x="20" y="0"/>
                  </a:lnTo>
                  <a:lnTo>
                    <a:pt x="16" y="1"/>
                  </a:lnTo>
                  <a:lnTo>
                    <a:pt x="12" y="1"/>
                  </a:lnTo>
                  <a:lnTo>
                    <a:pt x="9" y="3"/>
                  </a:lnTo>
                  <a:lnTo>
                    <a:pt x="7" y="3"/>
                  </a:lnTo>
                  <a:lnTo>
                    <a:pt x="2" y="6"/>
                  </a:lnTo>
                  <a:lnTo>
                    <a:pt x="0" y="9"/>
                  </a:lnTo>
                  <a:lnTo>
                    <a:pt x="7" y="16"/>
                  </a:lnTo>
                </a:path>
              </a:pathLst>
            </a:custGeom>
            <a:solidFill>
              <a:srgbClr val="B5B5B5"/>
            </a:solidFill>
            <a:ln w="12700" cap="rnd">
              <a:noFill/>
              <a:round/>
              <a:headEnd/>
              <a:tailEnd/>
            </a:ln>
          </p:spPr>
          <p:txBody>
            <a:bodyPr/>
            <a:lstStyle/>
            <a:p>
              <a:endParaRPr lang="en-US" dirty="0"/>
            </a:p>
          </p:txBody>
        </p:sp>
        <p:sp>
          <p:nvSpPr>
            <p:cNvPr id="48598" name="Freeform 497"/>
            <p:cNvSpPr>
              <a:spLocks/>
            </p:cNvSpPr>
            <p:nvPr/>
          </p:nvSpPr>
          <p:spPr bwMode="auto">
            <a:xfrm>
              <a:off x="2311" y="3037"/>
              <a:ext cx="32" cy="20"/>
            </a:xfrm>
            <a:custGeom>
              <a:avLst/>
              <a:gdLst>
                <a:gd name="T0" fmla="*/ 0 w 32"/>
                <a:gd name="T1" fmla="*/ 14 h 20"/>
                <a:gd name="T2" fmla="*/ 1 w 32"/>
                <a:gd name="T3" fmla="*/ 15 h 20"/>
                <a:gd name="T4" fmla="*/ 4 w 32"/>
                <a:gd name="T5" fmla="*/ 19 h 20"/>
                <a:gd name="T6" fmla="*/ 8 w 32"/>
                <a:gd name="T7" fmla="*/ 19 h 20"/>
                <a:gd name="T8" fmla="*/ 12 w 32"/>
                <a:gd name="T9" fmla="*/ 18 h 20"/>
                <a:gd name="T10" fmla="*/ 17 w 32"/>
                <a:gd name="T11" fmla="*/ 17 h 20"/>
                <a:gd name="T12" fmla="*/ 20 w 32"/>
                <a:gd name="T13" fmla="*/ 14 h 20"/>
                <a:gd name="T14" fmla="*/ 24 w 32"/>
                <a:gd name="T15" fmla="*/ 11 h 20"/>
                <a:gd name="T16" fmla="*/ 28 w 32"/>
                <a:gd name="T17" fmla="*/ 8 h 20"/>
                <a:gd name="T18" fmla="*/ 31 w 32"/>
                <a:gd name="T19" fmla="*/ 6 h 20"/>
                <a:gd name="T20" fmla="*/ 24 w 32"/>
                <a:gd name="T21" fmla="*/ 0 h 20"/>
                <a:gd name="T22" fmla="*/ 21 w 32"/>
                <a:gd name="T23" fmla="*/ 3 h 20"/>
                <a:gd name="T24" fmla="*/ 18 w 32"/>
                <a:gd name="T25" fmla="*/ 6 h 20"/>
                <a:gd name="T26" fmla="*/ 15 w 32"/>
                <a:gd name="T27" fmla="*/ 8 h 20"/>
                <a:gd name="T28" fmla="*/ 12 w 32"/>
                <a:gd name="T29" fmla="*/ 10 h 20"/>
                <a:gd name="T30" fmla="*/ 9 w 32"/>
                <a:gd name="T31" fmla="*/ 11 h 20"/>
                <a:gd name="T32" fmla="*/ 8 w 32"/>
                <a:gd name="T33" fmla="*/ 11 h 20"/>
                <a:gd name="T34" fmla="*/ 8 w 32"/>
                <a:gd name="T35" fmla="*/ 12 h 20"/>
                <a:gd name="T36" fmla="*/ 9 w 32"/>
                <a:gd name="T37" fmla="*/ 13 h 20"/>
                <a:gd name="T38" fmla="*/ 0 w 32"/>
                <a:gd name="T39" fmla="*/ 14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0"/>
                <a:gd name="T62" fmla="*/ 32 w 32"/>
                <a:gd name="T63" fmla="*/ 20 h 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0">
                  <a:moveTo>
                    <a:pt x="0" y="14"/>
                  </a:moveTo>
                  <a:lnTo>
                    <a:pt x="1" y="15"/>
                  </a:lnTo>
                  <a:lnTo>
                    <a:pt x="4" y="19"/>
                  </a:lnTo>
                  <a:lnTo>
                    <a:pt x="8" y="19"/>
                  </a:lnTo>
                  <a:lnTo>
                    <a:pt x="12" y="18"/>
                  </a:lnTo>
                  <a:lnTo>
                    <a:pt x="17" y="17"/>
                  </a:lnTo>
                  <a:lnTo>
                    <a:pt x="20" y="14"/>
                  </a:lnTo>
                  <a:lnTo>
                    <a:pt x="24" y="11"/>
                  </a:lnTo>
                  <a:lnTo>
                    <a:pt x="28" y="8"/>
                  </a:lnTo>
                  <a:lnTo>
                    <a:pt x="31" y="6"/>
                  </a:lnTo>
                  <a:lnTo>
                    <a:pt x="24" y="0"/>
                  </a:lnTo>
                  <a:lnTo>
                    <a:pt x="21" y="3"/>
                  </a:lnTo>
                  <a:lnTo>
                    <a:pt x="18" y="6"/>
                  </a:lnTo>
                  <a:lnTo>
                    <a:pt x="15" y="8"/>
                  </a:lnTo>
                  <a:lnTo>
                    <a:pt x="12" y="10"/>
                  </a:lnTo>
                  <a:lnTo>
                    <a:pt x="9" y="11"/>
                  </a:lnTo>
                  <a:lnTo>
                    <a:pt x="8" y="11"/>
                  </a:lnTo>
                  <a:lnTo>
                    <a:pt x="8" y="12"/>
                  </a:lnTo>
                  <a:lnTo>
                    <a:pt x="9" y="13"/>
                  </a:lnTo>
                  <a:lnTo>
                    <a:pt x="0" y="14"/>
                  </a:lnTo>
                </a:path>
              </a:pathLst>
            </a:custGeom>
            <a:solidFill>
              <a:srgbClr val="B5B5B5"/>
            </a:solidFill>
            <a:ln w="12700" cap="rnd">
              <a:noFill/>
              <a:round/>
              <a:headEnd/>
              <a:tailEnd/>
            </a:ln>
          </p:spPr>
          <p:txBody>
            <a:bodyPr/>
            <a:lstStyle/>
            <a:p>
              <a:endParaRPr lang="en-US" dirty="0"/>
            </a:p>
          </p:txBody>
        </p:sp>
        <p:sp>
          <p:nvSpPr>
            <p:cNvPr id="48599" name="Freeform 498"/>
            <p:cNvSpPr>
              <a:spLocks/>
            </p:cNvSpPr>
            <p:nvPr/>
          </p:nvSpPr>
          <p:spPr bwMode="auto">
            <a:xfrm>
              <a:off x="2300" y="2991"/>
              <a:ext cx="17" cy="60"/>
            </a:xfrm>
            <a:custGeom>
              <a:avLst/>
              <a:gdLst>
                <a:gd name="T0" fmla="*/ 12 w 17"/>
                <a:gd name="T1" fmla="*/ 0 h 60"/>
                <a:gd name="T2" fmla="*/ 5 w 17"/>
                <a:gd name="T3" fmla="*/ 5 h 60"/>
                <a:gd name="T4" fmla="*/ 0 w 17"/>
                <a:gd name="T5" fmla="*/ 12 h 60"/>
                <a:gd name="T6" fmla="*/ 0 w 17"/>
                <a:gd name="T7" fmla="*/ 21 h 60"/>
                <a:gd name="T8" fmla="*/ 0 w 17"/>
                <a:gd name="T9" fmla="*/ 29 h 60"/>
                <a:gd name="T10" fmla="*/ 2 w 17"/>
                <a:gd name="T11" fmla="*/ 38 h 60"/>
                <a:gd name="T12" fmla="*/ 4 w 17"/>
                <a:gd name="T13" fmla="*/ 46 h 60"/>
                <a:gd name="T14" fmla="*/ 7 w 17"/>
                <a:gd name="T15" fmla="*/ 54 h 60"/>
                <a:gd name="T16" fmla="*/ 8 w 17"/>
                <a:gd name="T17" fmla="*/ 59 h 60"/>
                <a:gd name="T18" fmla="*/ 16 w 17"/>
                <a:gd name="T19" fmla="*/ 57 h 60"/>
                <a:gd name="T20" fmla="*/ 15 w 17"/>
                <a:gd name="T21" fmla="*/ 51 h 60"/>
                <a:gd name="T22" fmla="*/ 12 w 17"/>
                <a:gd name="T23" fmla="*/ 44 h 60"/>
                <a:gd name="T24" fmla="*/ 10 w 17"/>
                <a:gd name="T25" fmla="*/ 35 h 60"/>
                <a:gd name="T26" fmla="*/ 9 w 17"/>
                <a:gd name="T27" fmla="*/ 28 h 60"/>
                <a:gd name="T28" fmla="*/ 8 w 17"/>
                <a:gd name="T29" fmla="*/ 21 h 60"/>
                <a:gd name="T30" fmla="*/ 9 w 17"/>
                <a:gd name="T31" fmla="*/ 16 h 60"/>
                <a:gd name="T32" fmla="*/ 11 w 17"/>
                <a:gd name="T33" fmla="*/ 12 h 60"/>
                <a:gd name="T34" fmla="*/ 15 w 17"/>
                <a:gd name="T35" fmla="*/ 9 h 60"/>
                <a:gd name="T36" fmla="*/ 12 w 17"/>
                <a:gd name="T37" fmla="*/ 0 h 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60"/>
                <a:gd name="T59" fmla="*/ 17 w 17"/>
                <a:gd name="T60" fmla="*/ 60 h 6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60">
                  <a:moveTo>
                    <a:pt x="12" y="0"/>
                  </a:moveTo>
                  <a:lnTo>
                    <a:pt x="5" y="5"/>
                  </a:lnTo>
                  <a:lnTo>
                    <a:pt x="0" y="12"/>
                  </a:lnTo>
                  <a:lnTo>
                    <a:pt x="0" y="21"/>
                  </a:lnTo>
                  <a:lnTo>
                    <a:pt x="0" y="29"/>
                  </a:lnTo>
                  <a:lnTo>
                    <a:pt x="2" y="38"/>
                  </a:lnTo>
                  <a:lnTo>
                    <a:pt x="4" y="46"/>
                  </a:lnTo>
                  <a:lnTo>
                    <a:pt x="7" y="54"/>
                  </a:lnTo>
                  <a:lnTo>
                    <a:pt x="8" y="59"/>
                  </a:lnTo>
                  <a:lnTo>
                    <a:pt x="16" y="57"/>
                  </a:lnTo>
                  <a:lnTo>
                    <a:pt x="15" y="51"/>
                  </a:lnTo>
                  <a:lnTo>
                    <a:pt x="12" y="44"/>
                  </a:lnTo>
                  <a:lnTo>
                    <a:pt x="10" y="35"/>
                  </a:lnTo>
                  <a:lnTo>
                    <a:pt x="9" y="28"/>
                  </a:lnTo>
                  <a:lnTo>
                    <a:pt x="8" y="21"/>
                  </a:lnTo>
                  <a:lnTo>
                    <a:pt x="9" y="16"/>
                  </a:lnTo>
                  <a:lnTo>
                    <a:pt x="11" y="12"/>
                  </a:lnTo>
                  <a:lnTo>
                    <a:pt x="15" y="9"/>
                  </a:lnTo>
                  <a:lnTo>
                    <a:pt x="12" y="0"/>
                  </a:lnTo>
                </a:path>
              </a:pathLst>
            </a:custGeom>
            <a:solidFill>
              <a:srgbClr val="B5B5B5"/>
            </a:solidFill>
            <a:ln w="12700" cap="rnd">
              <a:noFill/>
              <a:round/>
              <a:headEnd/>
              <a:tailEnd/>
            </a:ln>
          </p:spPr>
          <p:txBody>
            <a:bodyPr/>
            <a:lstStyle/>
            <a:p>
              <a:endParaRPr lang="en-US" dirty="0"/>
            </a:p>
          </p:txBody>
        </p:sp>
        <p:sp>
          <p:nvSpPr>
            <p:cNvPr id="48600" name="Freeform 499"/>
            <p:cNvSpPr>
              <a:spLocks/>
            </p:cNvSpPr>
            <p:nvPr/>
          </p:nvSpPr>
          <p:spPr bwMode="auto">
            <a:xfrm>
              <a:off x="2317" y="2989"/>
              <a:ext cx="56" cy="17"/>
            </a:xfrm>
            <a:custGeom>
              <a:avLst/>
              <a:gdLst>
                <a:gd name="T0" fmla="*/ 47 w 56"/>
                <a:gd name="T1" fmla="*/ 0 h 17"/>
                <a:gd name="T2" fmla="*/ 42 w 56"/>
                <a:gd name="T3" fmla="*/ 4 h 17"/>
                <a:gd name="T4" fmla="*/ 39 w 56"/>
                <a:gd name="T5" fmla="*/ 4 h 17"/>
                <a:gd name="T6" fmla="*/ 34 w 56"/>
                <a:gd name="T7" fmla="*/ 6 h 17"/>
                <a:gd name="T8" fmla="*/ 29 w 56"/>
                <a:gd name="T9" fmla="*/ 4 h 17"/>
                <a:gd name="T10" fmla="*/ 22 w 56"/>
                <a:gd name="T11" fmla="*/ 4 h 17"/>
                <a:gd name="T12" fmla="*/ 15 w 56"/>
                <a:gd name="T13" fmla="*/ 1 h 17"/>
                <a:gd name="T14" fmla="*/ 8 w 56"/>
                <a:gd name="T15" fmla="*/ 1 h 17"/>
                <a:gd name="T16" fmla="*/ 0 w 56"/>
                <a:gd name="T17" fmla="*/ 1 h 17"/>
                <a:gd name="T18" fmla="*/ 3 w 56"/>
                <a:gd name="T19" fmla="*/ 12 h 17"/>
                <a:gd name="T20" fmla="*/ 8 w 56"/>
                <a:gd name="T21" fmla="*/ 12 h 17"/>
                <a:gd name="T22" fmla="*/ 14 w 56"/>
                <a:gd name="T23" fmla="*/ 12 h 17"/>
                <a:gd name="T24" fmla="*/ 21 w 56"/>
                <a:gd name="T25" fmla="*/ 14 h 17"/>
                <a:gd name="T26" fmla="*/ 28 w 56"/>
                <a:gd name="T27" fmla="*/ 14 h 17"/>
                <a:gd name="T28" fmla="*/ 34 w 56"/>
                <a:gd name="T29" fmla="*/ 16 h 17"/>
                <a:gd name="T30" fmla="*/ 42 w 56"/>
                <a:gd name="T31" fmla="*/ 14 h 17"/>
                <a:gd name="T32" fmla="*/ 49 w 56"/>
                <a:gd name="T33" fmla="*/ 12 h 17"/>
                <a:gd name="T34" fmla="*/ 55 w 56"/>
                <a:gd name="T35" fmla="*/ 6 h 17"/>
                <a:gd name="T36" fmla="*/ 47 w 56"/>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
                <a:gd name="T58" fmla="*/ 0 h 17"/>
                <a:gd name="T59" fmla="*/ 56 w 5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 h="17">
                  <a:moveTo>
                    <a:pt x="47" y="0"/>
                  </a:moveTo>
                  <a:lnTo>
                    <a:pt x="42" y="4"/>
                  </a:lnTo>
                  <a:lnTo>
                    <a:pt x="39" y="4"/>
                  </a:lnTo>
                  <a:lnTo>
                    <a:pt x="34" y="6"/>
                  </a:lnTo>
                  <a:lnTo>
                    <a:pt x="29" y="4"/>
                  </a:lnTo>
                  <a:lnTo>
                    <a:pt x="22" y="4"/>
                  </a:lnTo>
                  <a:lnTo>
                    <a:pt x="15" y="1"/>
                  </a:lnTo>
                  <a:lnTo>
                    <a:pt x="8" y="1"/>
                  </a:lnTo>
                  <a:lnTo>
                    <a:pt x="0" y="1"/>
                  </a:lnTo>
                  <a:lnTo>
                    <a:pt x="3" y="12"/>
                  </a:lnTo>
                  <a:lnTo>
                    <a:pt x="8" y="12"/>
                  </a:lnTo>
                  <a:lnTo>
                    <a:pt x="14" y="12"/>
                  </a:lnTo>
                  <a:lnTo>
                    <a:pt x="21" y="14"/>
                  </a:lnTo>
                  <a:lnTo>
                    <a:pt x="28" y="14"/>
                  </a:lnTo>
                  <a:lnTo>
                    <a:pt x="34" y="16"/>
                  </a:lnTo>
                  <a:lnTo>
                    <a:pt x="42" y="14"/>
                  </a:lnTo>
                  <a:lnTo>
                    <a:pt x="49" y="12"/>
                  </a:lnTo>
                  <a:lnTo>
                    <a:pt x="55" y="6"/>
                  </a:lnTo>
                  <a:lnTo>
                    <a:pt x="47" y="0"/>
                  </a:lnTo>
                </a:path>
              </a:pathLst>
            </a:custGeom>
            <a:solidFill>
              <a:srgbClr val="B5B5B5"/>
            </a:solidFill>
            <a:ln w="12700" cap="rnd">
              <a:noFill/>
              <a:round/>
              <a:headEnd/>
              <a:tailEnd/>
            </a:ln>
          </p:spPr>
          <p:txBody>
            <a:bodyPr/>
            <a:lstStyle/>
            <a:p>
              <a:endParaRPr lang="en-US" dirty="0"/>
            </a:p>
          </p:txBody>
        </p:sp>
        <p:sp>
          <p:nvSpPr>
            <p:cNvPr id="48601" name="Freeform 500"/>
            <p:cNvSpPr>
              <a:spLocks/>
            </p:cNvSpPr>
            <p:nvPr/>
          </p:nvSpPr>
          <p:spPr bwMode="auto">
            <a:xfrm>
              <a:off x="2364" y="2951"/>
              <a:ext cx="17" cy="39"/>
            </a:xfrm>
            <a:custGeom>
              <a:avLst/>
              <a:gdLst>
                <a:gd name="T0" fmla="*/ 0 w 17"/>
                <a:gd name="T1" fmla="*/ 1 h 39"/>
                <a:gd name="T2" fmla="*/ 0 w 17"/>
                <a:gd name="T3" fmla="*/ 0 h 39"/>
                <a:gd name="T4" fmla="*/ 0 w 17"/>
                <a:gd name="T5" fmla="*/ 6 h 39"/>
                <a:gd name="T6" fmla="*/ 0 w 17"/>
                <a:gd name="T7" fmla="*/ 11 h 39"/>
                <a:gd name="T8" fmla="*/ 1 w 17"/>
                <a:gd name="T9" fmla="*/ 16 h 39"/>
                <a:gd name="T10" fmla="*/ 4 w 17"/>
                <a:gd name="T11" fmla="*/ 21 h 39"/>
                <a:gd name="T12" fmla="*/ 4 w 17"/>
                <a:gd name="T13" fmla="*/ 24 h 39"/>
                <a:gd name="T14" fmla="*/ 5 w 17"/>
                <a:gd name="T15" fmla="*/ 29 h 39"/>
                <a:gd name="T16" fmla="*/ 5 w 17"/>
                <a:gd name="T17" fmla="*/ 30 h 39"/>
                <a:gd name="T18" fmla="*/ 4 w 17"/>
                <a:gd name="T19" fmla="*/ 33 h 39"/>
                <a:gd name="T20" fmla="*/ 13 w 17"/>
                <a:gd name="T21" fmla="*/ 38 h 39"/>
                <a:gd name="T22" fmla="*/ 16 w 17"/>
                <a:gd name="T23" fmla="*/ 33 h 39"/>
                <a:gd name="T24" fmla="*/ 16 w 17"/>
                <a:gd name="T25" fmla="*/ 27 h 39"/>
                <a:gd name="T26" fmla="*/ 16 w 17"/>
                <a:gd name="T27" fmla="*/ 22 h 39"/>
                <a:gd name="T28" fmla="*/ 14 w 17"/>
                <a:gd name="T29" fmla="*/ 18 h 39"/>
                <a:gd name="T30" fmla="*/ 11 w 17"/>
                <a:gd name="T31" fmla="*/ 14 h 39"/>
                <a:gd name="T32" fmla="*/ 11 w 17"/>
                <a:gd name="T33" fmla="*/ 10 h 39"/>
                <a:gd name="T34" fmla="*/ 10 w 17"/>
                <a:gd name="T35" fmla="*/ 6 h 39"/>
                <a:gd name="T36" fmla="*/ 11 w 17"/>
                <a:gd name="T37" fmla="*/ 3 h 39"/>
                <a:gd name="T38" fmla="*/ 11 w 17"/>
                <a:gd name="T39" fmla="*/ 2 h 39"/>
                <a:gd name="T40" fmla="*/ 0 w 17"/>
                <a:gd name="T41" fmla="*/ 1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39"/>
                <a:gd name="T65" fmla="*/ 17 w 17"/>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39">
                  <a:moveTo>
                    <a:pt x="0" y="1"/>
                  </a:moveTo>
                  <a:lnTo>
                    <a:pt x="0" y="0"/>
                  </a:lnTo>
                  <a:lnTo>
                    <a:pt x="0" y="6"/>
                  </a:lnTo>
                  <a:lnTo>
                    <a:pt x="0" y="11"/>
                  </a:lnTo>
                  <a:lnTo>
                    <a:pt x="1" y="16"/>
                  </a:lnTo>
                  <a:lnTo>
                    <a:pt x="4" y="21"/>
                  </a:lnTo>
                  <a:lnTo>
                    <a:pt x="4" y="24"/>
                  </a:lnTo>
                  <a:lnTo>
                    <a:pt x="5" y="29"/>
                  </a:lnTo>
                  <a:lnTo>
                    <a:pt x="5" y="30"/>
                  </a:lnTo>
                  <a:lnTo>
                    <a:pt x="4" y="33"/>
                  </a:lnTo>
                  <a:lnTo>
                    <a:pt x="13" y="38"/>
                  </a:lnTo>
                  <a:lnTo>
                    <a:pt x="16" y="33"/>
                  </a:lnTo>
                  <a:lnTo>
                    <a:pt x="16" y="27"/>
                  </a:lnTo>
                  <a:lnTo>
                    <a:pt x="16" y="22"/>
                  </a:lnTo>
                  <a:lnTo>
                    <a:pt x="14" y="18"/>
                  </a:lnTo>
                  <a:lnTo>
                    <a:pt x="11" y="14"/>
                  </a:lnTo>
                  <a:lnTo>
                    <a:pt x="11" y="10"/>
                  </a:lnTo>
                  <a:lnTo>
                    <a:pt x="10" y="6"/>
                  </a:lnTo>
                  <a:lnTo>
                    <a:pt x="11" y="3"/>
                  </a:lnTo>
                  <a:lnTo>
                    <a:pt x="11" y="2"/>
                  </a:lnTo>
                  <a:lnTo>
                    <a:pt x="0" y="1"/>
                  </a:lnTo>
                </a:path>
              </a:pathLst>
            </a:custGeom>
            <a:solidFill>
              <a:srgbClr val="B5B5B5"/>
            </a:solidFill>
            <a:ln w="12700" cap="rnd">
              <a:noFill/>
              <a:round/>
              <a:headEnd/>
              <a:tailEnd/>
            </a:ln>
          </p:spPr>
          <p:txBody>
            <a:bodyPr/>
            <a:lstStyle/>
            <a:p>
              <a:endParaRPr lang="en-US" dirty="0"/>
            </a:p>
          </p:txBody>
        </p:sp>
        <p:sp>
          <p:nvSpPr>
            <p:cNvPr id="48602" name="Freeform 501"/>
            <p:cNvSpPr>
              <a:spLocks/>
            </p:cNvSpPr>
            <p:nvPr/>
          </p:nvSpPr>
          <p:spPr bwMode="auto">
            <a:xfrm>
              <a:off x="2364" y="2945"/>
              <a:ext cx="29" cy="21"/>
            </a:xfrm>
            <a:custGeom>
              <a:avLst/>
              <a:gdLst>
                <a:gd name="T0" fmla="*/ 28 w 29"/>
                <a:gd name="T1" fmla="*/ 20 h 21"/>
                <a:gd name="T2" fmla="*/ 27 w 29"/>
                <a:gd name="T3" fmla="*/ 15 h 21"/>
                <a:gd name="T4" fmla="*/ 25 w 29"/>
                <a:gd name="T5" fmla="*/ 12 h 21"/>
                <a:gd name="T6" fmla="*/ 21 w 29"/>
                <a:gd name="T7" fmla="*/ 8 h 21"/>
                <a:gd name="T8" fmla="*/ 18 w 29"/>
                <a:gd name="T9" fmla="*/ 5 h 21"/>
                <a:gd name="T10" fmla="*/ 14 w 29"/>
                <a:gd name="T11" fmla="*/ 2 h 21"/>
                <a:gd name="T12" fmla="*/ 10 w 29"/>
                <a:gd name="T13" fmla="*/ 0 h 21"/>
                <a:gd name="T14" fmla="*/ 4 w 29"/>
                <a:gd name="T15" fmla="*/ 1 h 21"/>
                <a:gd name="T16" fmla="*/ 0 w 29"/>
                <a:gd name="T17" fmla="*/ 5 h 21"/>
                <a:gd name="T18" fmla="*/ 10 w 29"/>
                <a:gd name="T19" fmla="*/ 6 h 21"/>
                <a:gd name="T20" fmla="*/ 9 w 29"/>
                <a:gd name="T21" fmla="*/ 8 h 21"/>
                <a:gd name="T22" fmla="*/ 7 w 29"/>
                <a:gd name="T23" fmla="*/ 8 h 21"/>
                <a:gd name="T24" fmla="*/ 9 w 29"/>
                <a:gd name="T25" fmla="*/ 8 h 21"/>
                <a:gd name="T26" fmla="*/ 12 w 29"/>
                <a:gd name="T27" fmla="*/ 11 h 21"/>
                <a:gd name="T28" fmla="*/ 15 w 29"/>
                <a:gd name="T29" fmla="*/ 13 h 21"/>
                <a:gd name="T30" fmla="*/ 17 w 29"/>
                <a:gd name="T31" fmla="*/ 17 h 21"/>
                <a:gd name="T32" fmla="*/ 19 w 29"/>
                <a:gd name="T33" fmla="*/ 19 h 21"/>
                <a:gd name="T34" fmla="*/ 28 w 29"/>
                <a:gd name="T35" fmla="*/ 20 h 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
                <a:gd name="T55" fmla="*/ 0 h 21"/>
                <a:gd name="T56" fmla="*/ 29 w 29"/>
                <a:gd name="T57" fmla="*/ 21 h 2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 h="21">
                  <a:moveTo>
                    <a:pt x="28" y="20"/>
                  </a:moveTo>
                  <a:lnTo>
                    <a:pt x="27" y="15"/>
                  </a:lnTo>
                  <a:lnTo>
                    <a:pt x="25" y="12"/>
                  </a:lnTo>
                  <a:lnTo>
                    <a:pt x="21" y="8"/>
                  </a:lnTo>
                  <a:lnTo>
                    <a:pt x="18" y="5"/>
                  </a:lnTo>
                  <a:lnTo>
                    <a:pt x="14" y="2"/>
                  </a:lnTo>
                  <a:lnTo>
                    <a:pt x="10" y="0"/>
                  </a:lnTo>
                  <a:lnTo>
                    <a:pt x="4" y="1"/>
                  </a:lnTo>
                  <a:lnTo>
                    <a:pt x="0" y="5"/>
                  </a:lnTo>
                  <a:lnTo>
                    <a:pt x="10" y="6"/>
                  </a:lnTo>
                  <a:lnTo>
                    <a:pt x="9" y="8"/>
                  </a:lnTo>
                  <a:lnTo>
                    <a:pt x="7" y="8"/>
                  </a:lnTo>
                  <a:lnTo>
                    <a:pt x="9" y="8"/>
                  </a:lnTo>
                  <a:lnTo>
                    <a:pt x="12" y="11"/>
                  </a:lnTo>
                  <a:lnTo>
                    <a:pt x="15" y="13"/>
                  </a:lnTo>
                  <a:lnTo>
                    <a:pt x="17" y="17"/>
                  </a:lnTo>
                  <a:lnTo>
                    <a:pt x="19" y="19"/>
                  </a:lnTo>
                  <a:lnTo>
                    <a:pt x="28" y="20"/>
                  </a:lnTo>
                </a:path>
              </a:pathLst>
            </a:custGeom>
            <a:solidFill>
              <a:srgbClr val="B5B5B5"/>
            </a:solidFill>
            <a:ln w="12700" cap="rnd">
              <a:noFill/>
              <a:round/>
              <a:headEnd/>
              <a:tailEnd/>
            </a:ln>
          </p:spPr>
          <p:txBody>
            <a:bodyPr/>
            <a:lstStyle/>
            <a:p>
              <a:endParaRPr lang="en-US" dirty="0"/>
            </a:p>
          </p:txBody>
        </p:sp>
        <p:sp>
          <p:nvSpPr>
            <p:cNvPr id="48603" name="Freeform 502"/>
            <p:cNvSpPr>
              <a:spLocks/>
            </p:cNvSpPr>
            <p:nvPr/>
          </p:nvSpPr>
          <p:spPr bwMode="auto">
            <a:xfrm>
              <a:off x="2405" y="2936"/>
              <a:ext cx="90" cy="93"/>
            </a:xfrm>
            <a:custGeom>
              <a:avLst/>
              <a:gdLst>
                <a:gd name="T0" fmla="*/ 42 w 90"/>
                <a:gd name="T1" fmla="*/ 91 h 93"/>
                <a:gd name="T2" fmla="*/ 46 w 90"/>
                <a:gd name="T3" fmla="*/ 92 h 93"/>
                <a:gd name="T4" fmla="*/ 50 w 90"/>
                <a:gd name="T5" fmla="*/ 88 h 93"/>
                <a:gd name="T6" fmla="*/ 50 w 90"/>
                <a:gd name="T7" fmla="*/ 81 h 93"/>
                <a:gd name="T8" fmla="*/ 48 w 90"/>
                <a:gd name="T9" fmla="*/ 72 h 93"/>
                <a:gd name="T10" fmla="*/ 48 w 90"/>
                <a:gd name="T11" fmla="*/ 65 h 93"/>
                <a:gd name="T12" fmla="*/ 51 w 90"/>
                <a:gd name="T13" fmla="*/ 59 h 93"/>
                <a:gd name="T14" fmla="*/ 56 w 90"/>
                <a:gd name="T15" fmla="*/ 51 h 93"/>
                <a:gd name="T16" fmla="*/ 62 w 90"/>
                <a:gd name="T17" fmla="*/ 43 h 93"/>
                <a:gd name="T18" fmla="*/ 67 w 90"/>
                <a:gd name="T19" fmla="*/ 37 h 93"/>
                <a:gd name="T20" fmla="*/ 71 w 90"/>
                <a:gd name="T21" fmla="*/ 29 h 93"/>
                <a:gd name="T22" fmla="*/ 77 w 90"/>
                <a:gd name="T23" fmla="*/ 32 h 93"/>
                <a:gd name="T24" fmla="*/ 87 w 90"/>
                <a:gd name="T25" fmla="*/ 29 h 93"/>
                <a:gd name="T26" fmla="*/ 89 w 90"/>
                <a:gd name="T27" fmla="*/ 23 h 93"/>
                <a:gd name="T28" fmla="*/ 84 w 90"/>
                <a:gd name="T29" fmla="*/ 15 h 93"/>
                <a:gd name="T30" fmla="*/ 77 w 90"/>
                <a:gd name="T31" fmla="*/ 7 h 93"/>
                <a:gd name="T32" fmla="*/ 71 w 90"/>
                <a:gd name="T33" fmla="*/ 0 h 93"/>
                <a:gd name="T34" fmla="*/ 61 w 90"/>
                <a:gd name="T35" fmla="*/ 4 h 93"/>
                <a:gd name="T36" fmla="*/ 53 w 90"/>
                <a:gd name="T37" fmla="*/ 8 h 93"/>
                <a:gd name="T38" fmla="*/ 51 w 90"/>
                <a:gd name="T39" fmla="*/ 13 h 93"/>
                <a:gd name="T40" fmla="*/ 48 w 90"/>
                <a:gd name="T41" fmla="*/ 21 h 93"/>
                <a:gd name="T42" fmla="*/ 46 w 90"/>
                <a:gd name="T43" fmla="*/ 26 h 93"/>
                <a:gd name="T44" fmla="*/ 44 w 90"/>
                <a:gd name="T45" fmla="*/ 32 h 93"/>
                <a:gd name="T46" fmla="*/ 39 w 90"/>
                <a:gd name="T47" fmla="*/ 37 h 93"/>
                <a:gd name="T48" fmla="*/ 32 w 90"/>
                <a:gd name="T49" fmla="*/ 38 h 93"/>
                <a:gd name="T50" fmla="*/ 23 w 90"/>
                <a:gd name="T51" fmla="*/ 36 h 93"/>
                <a:gd name="T52" fmla="*/ 13 w 90"/>
                <a:gd name="T53" fmla="*/ 32 h 93"/>
                <a:gd name="T54" fmla="*/ 1 w 90"/>
                <a:gd name="T55" fmla="*/ 36 h 93"/>
                <a:gd name="T56" fmla="*/ 2 w 90"/>
                <a:gd name="T57" fmla="*/ 48 h 93"/>
                <a:gd name="T58" fmla="*/ 12 w 90"/>
                <a:gd name="T59" fmla="*/ 61 h 93"/>
                <a:gd name="T60" fmla="*/ 25 w 90"/>
                <a:gd name="T61" fmla="*/ 75 h 93"/>
                <a:gd name="T62" fmla="*/ 38 w 90"/>
                <a:gd name="T63" fmla="*/ 87 h 93"/>
                <a:gd name="T64" fmla="*/ 40 w 90"/>
                <a:gd name="T65" fmla="*/ 91 h 9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93"/>
                <a:gd name="T101" fmla="*/ 90 w 90"/>
                <a:gd name="T102" fmla="*/ 93 h 9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93">
                  <a:moveTo>
                    <a:pt x="40" y="91"/>
                  </a:moveTo>
                  <a:lnTo>
                    <a:pt x="42" y="91"/>
                  </a:lnTo>
                  <a:lnTo>
                    <a:pt x="45" y="92"/>
                  </a:lnTo>
                  <a:lnTo>
                    <a:pt x="46" y="92"/>
                  </a:lnTo>
                  <a:lnTo>
                    <a:pt x="48" y="91"/>
                  </a:lnTo>
                  <a:lnTo>
                    <a:pt x="50" y="88"/>
                  </a:lnTo>
                  <a:lnTo>
                    <a:pt x="50" y="84"/>
                  </a:lnTo>
                  <a:lnTo>
                    <a:pt x="50" y="81"/>
                  </a:lnTo>
                  <a:lnTo>
                    <a:pt x="49" y="76"/>
                  </a:lnTo>
                  <a:lnTo>
                    <a:pt x="48" y="72"/>
                  </a:lnTo>
                  <a:lnTo>
                    <a:pt x="48" y="69"/>
                  </a:lnTo>
                  <a:lnTo>
                    <a:pt x="48" y="65"/>
                  </a:lnTo>
                  <a:lnTo>
                    <a:pt x="50" y="61"/>
                  </a:lnTo>
                  <a:lnTo>
                    <a:pt x="51" y="59"/>
                  </a:lnTo>
                  <a:lnTo>
                    <a:pt x="53" y="55"/>
                  </a:lnTo>
                  <a:lnTo>
                    <a:pt x="56" y="51"/>
                  </a:lnTo>
                  <a:lnTo>
                    <a:pt x="59" y="48"/>
                  </a:lnTo>
                  <a:lnTo>
                    <a:pt x="62" y="43"/>
                  </a:lnTo>
                  <a:lnTo>
                    <a:pt x="65" y="39"/>
                  </a:lnTo>
                  <a:lnTo>
                    <a:pt x="67" y="37"/>
                  </a:lnTo>
                  <a:lnTo>
                    <a:pt x="68" y="34"/>
                  </a:lnTo>
                  <a:lnTo>
                    <a:pt x="71" y="29"/>
                  </a:lnTo>
                  <a:lnTo>
                    <a:pt x="73" y="30"/>
                  </a:lnTo>
                  <a:lnTo>
                    <a:pt x="77" y="32"/>
                  </a:lnTo>
                  <a:lnTo>
                    <a:pt x="82" y="32"/>
                  </a:lnTo>
                  <a:lnTo>
                    <a:pt x="87" y="29"/>
                  </a:lnTo>
                  <a:lnTo>
                    <a:pt x="89" y="26"/>
                  </a:lnTo>
                  <a:lnTo>
                    <a:pt x="89" y="23"/>
                  </a:lnTo>
                  <a:lnTo>
                    <a:pt x="87" y="19"/>
                  </a:lnTo>
                  <a:lnTo>
                    <a:pt x="84" y="15"/>
                  </a:lnTo>
                  <a:lnTo>
                    <a:pt x="81" y="10"/>
                  </a:lnTo>
                  <a:lnTo>
                    <a:pt x="77" y="7"/>
                  </a:lnTo>
                  <a:lnTo>
                    <a:pt x="74" y="3"/>
                  </a:lnTo>
                  <a:lnTo>
                    <a:pt x="71" y="0"/>
                  </a:lnTo>
                  <a:lnTo>
                    <a:pt x="66" y="1"/>
                  </a:lnTo>
                  <a:lnTo>
                    <a:pt x="61" y="4"/>
                  </a:lnTo>
                  <a:lnTo>
                    <a:pt x="55" y="7"/>
                  </a:lnTo>
                  <a:lnTo>
                    <a:pt x="53" y="8"/>
                  </a:lnTo>
                  <a:lnTo>
                    <a:pt x="52" y="10"/>
                  </a:lnTo>
                  <a:lnTo>
                    <a:pt x="51" y="13"/>
                  </a:lnTo>
                  <a:lnTo>
                    <a:pt x="49" y="17"/>
                  </a:lnTo>
                  <a:lnTo>
                    <a:pt x="48" y="21"/>
                  </a:lnTo>
                  <a:lnTo>
                    <a:pt x="47" y="23"/>
                  </a:lnTo>
                  <a:lnTo>
                    <a:pt x="46" y="26"/>
                  </a:lnTo>
                  <a:lnTo>
                    <a:pt x="46" y="29"/>
                  </a:lnTo>
                  <a:lnTo>
                    <a:pt x="44" y="32"/>
                  </a:lnTo>
                  <a:lnTo>
                    <a:pt x="42" y="35"/>
                  </a:lnTo>
                  <a:lnTo>
                    <a:pt x="39" y="37"/>
                  </a:lnTo>
                  <a:lnTo>
                    <a:pt x="36" y="38"/>
                  </a:lnTo>
                  <a:lnTo>
                    <a:pt x="32" y="38"/>
                  </a:lnTo>
                  <a:lnTo>
                    <a:pt x="28" y="37"/>
                  </a:lnTo>
                  <a:lnTo>
                    <a:pt x="23" y="36"/>
                  </a:lnTo>
                  <a:lnTo>
                    <a:pt x="20" y="34"/>
                  </a:lnTo>
                  <a:lnTo>
                    <a:pt x="13" y="32"/>
                  </a:lnTo>
                  <a:lnTo>
                    <a:pt x="7" y="32"/>
                  </a:lnTo>
                  <a:lnTo>
                    <a:pt x="1" y="36"/>
                  </a:lnTo>
                  <a:lnTo>
                    <a:pt x="0" y="42"/>
                  </a:lnTo>
                  <a:lnTo>
                    <a:pt x="2" y="48"/>
                  </a:lnTo>
                  <a:lnTo>
                    <a:pt x="6" y="54"/>
                  </a:lnTo>
                  <a:lnTo>
                    <a:pt x="12" y="61"/>
                  </a:lnTo>
                  <a:lnTo>
                    <a:pt x="19" y="69"/>
                  </a:lnTo>
                  <a:lnTo>
                    <a:pt x="25" y="75"/>
                  </a:lnTo>
                  <a:lnTo>
                    <a:pt x="32" y="82"/>
                  </a:lnTo>
                  <a:lnTo>
                    <a:pt x="38" y="87"/>
                  </a:lnTo>
                  <a:lnTo>
                    <a:pt x="42" y="91"/>
                  </a:lnTo>
                  <a:lnTo>
                    <a:pt x="40" y="91"/>
                  </a:lnTo>
                </a:path>
              </a:pathLst>
            </a:custGeom>
            <a:solidFill>
              <a:srgbClr val="CCCCCC"/>
            </a:solidFill>
            <a:ln w="12700" cap="rnd">
              <a:noFill/>
              <a:round/>
              <a:headEnd/>
              <a:tailEnd/>
            </a:ln>
          </p:spPr>
          <p:txBody>
            <a:bodyPr/>
            <a:lstStyle/>
            <a:p>
              <a:endParaRPr lang="en-US" dirty="0"/>
            </a:p>
          </p:txBody>
        </p:sp>
        <p:sp>
          <p:nvSpPr>
            <p:cNvPr id="48604" name="Freeform 503"/>
            <p:cNvSpPr>
              <a:spLocks/>
            </p:cNvSpPr>
            <p:nvPr/>
          </p:nvSpPr>
          <p:spPr bwMode="auto">
            <a:xfrm>
              <a:off x="2445" y="3028"/>
              <a:ext cx="17" cy="17"/>
            </a:xfrm>
            <a:custGeom>
              <a:avLst/>
              <a:gdLst>
                <a:gd name="T0" fmla="*/ 6 w 17"/>
                <a:gd name="T1" fmla="*/ 3 h 17"/>
                <a:gd name="T2" fmla="*/ 8 w 17"/>
                <a:gd name="T3" fmla="*/ 0 h 17"/>
                <a:gd name="T4" fmla="*/ 9 w 17"/>
                <a:gd name="T5" fmla="*/ 0 h 17"/>
                <a:gd name="T6" fmla="*/ 6 w 17"/>
                <a:gd name="T7" fmla="*/ 0 h 17"/>
                <a:gd name="T8" fmla="*/ 0 w 17"/>
                <a:gd name="T9" fmla="*/ 12 h 17"/>
                <a:gd name="T10" fmla="*/ 4 w 17"/>
                <a:gd name="T11" fmla="*/ 16 h 17"/>
                <a:gd name="T12" fmla="*/ 6 w 17"/>
                <a:gd name="T13" fmla="*/ 16 h 17"/>
                <a:gd name="T14" fmla="*/ 11 w 17"/>
                <a:gd name="T15" fmla="*/ 16 h 17"/>
                <a:gd name="T16" fmla="*/ 14 w 17"/>
                <a:gd name="T17" fmla="*/ 12 h 17"/>
                <a:gd name="T18" fmla="*/ 16 w 17"/>
                <a:gd name="T19" fmla="*/ 12 h 17"/>
                <a:gd name="T20" fmla="*/ 6 w 17"/>
                <a:gd name="T21" fmla="*/ 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6" y="3"/>
                  </a:moveTo>
                  <a:lnTo>
                    <a:pt x="8" y="0"/>
                  </a:lnTo>
                  <a:lnTo>
                    <a:pt x="9" y="0"/>
                  </a:lnTo>
                  <a:lnTo>
                    <a:pt x="6" y="0"/>
                  </a:lnTo>
                  <a:lnTo>
                    <a:pt x="0" y="12"/>
                  </a:lnTo>
                  <a:lnTo>
                    <a:pt x="4" y="16"/>
                  </a:lnTo>
                  <a:lnTo>
                    <a:pt x="6" y="16"/>
                  </a:lnTo>
                  <a:lnTo>
                    <a:pt x="11" y="16"/>
                  </a:lnTo>
                  <a:lnTo>
                    <a:pt x="14" y="12"/>
                  </a:lnTo>
                  <a:lnTo>
                    <a:pt x="16" y="12"/>
                  </a:lnTo>
                  <a:lnTo>
                    <a:pt x="6" y="3"/>
                  </a:lnTo>
                </a:path>
              </a:pathLst>
            </a:custGeom>
            <a:solidFill>
              <a:srgbClr val="828282"/>
            </a:solidFill>
            <a:ln w="12700" cap="rnd">
              <a:noFill/>
              <a:round/>
              <a:headEnd/>
              <a:tailEnd/>
            </a:ln>
          </p:spPr>
          <p:txBody>
            <a:bodyPr/>
            <a:lstStyle/>
            <a:p>
              <a:endParaRPr lang="en-US" dirty="0"/>
            </a:p>
          </p:txBody>
        </p:sp>
        <p:sp>
          <p:nvSpPr>
            <p:cNvPr id="48605" name="Freeform 504"/>
            <p:cNvSpPr>
              <a:spLocks/>
            </p:cNvSpPr>
            <p:nvPr/>
          </p:nvSpPr>
          <p:spPr bwMode="auto">
            <a:xfrm>
              <a:off x="2450" y="2999"/>
              <a:ext cx="17" cy="32"/>
            </a:xfrm>
            <a:custGeom>
              <a:avLst/>
              <a:gdLst>
                <a:gd name="T0" fmla="*/ 4 w 17"/>
                <a:gd name="T1" fmla="*/ 0 h 32"/>
                <a:gd name="T2" fmla="*/ 0 w 17"/>
                <a:gd name="T3" fmla="*/ 4 h 32"/>
                <a:gd name="T4" fmla="*/ 0 w 17"/>
                <a:gd name="T5" fmla="*/ 8 h 32"/>
                <a:gd name="T6" fmla="*/ 0 w 17"/>
                <a:gd name="T7" fmla="*/ 13 h 32"/>
                <a:gd name="T8" fmla="*/ 2 w 17"/>
                <a:gd name="T9" fmla="*/ 16 h 32"/>
                <a:gd name="T10" fmla="*/ 2 w 17"/>
                <a:gd name="T11" fmla="*/ 19 h 32"/>
                <a:gd name="T12" fmla="*/ 2 w 17"/>
                <a:gd name="T13" fmla="*/ 22 h 32"/>
                <a:gd name="T14" fmla="*/ 2 w 17"/>
                <a:gd name="T15" fmla="*/ 25 h 32"/>
                <a:gd name="T16" fmla="*/ 2 w 17"/>
                <a:gd name="T17" fmla="*/ 27 h 32"/>
                <a:gd name="T18" fmla="*/ 13 w 17"/>
                <a:gd name="T19" fmla="*/ 31 h 32"/>
                <a:gd name="T20" fmla="*/ 16 w 17"/>
                <a:gd name="T21" fmla="*/ 26 h 32"/>
                <a:gd name="T22" fmla="*/ 16 w 17"/>
                <a:gd name="T23" fmla="*/ 22 h 32"/>
                <a:gd name="T24" fmla="*/ 16 w 17"/>
                <a:gd name="T25" fmla="*/ 18 h 32"/>
                <a:gd name="T26" fmla="*/ 16 w 17"/>
                <a:gd name="T27" fmla="*/ 14 h 32"/>
                <a:gd name="T28" fmla="*/ 13 w 17"/>
                <a:gd name="T29" fmla="*/ 12 h 32"/>
                <a:gd name="T30" fmla="*/ 13 w 17"/>
                <a:gd name="T31" fmla="*/ 8 h 32"/>
                <a:gd name="T32" fmla="*/ 13 w 17"/>
                <a:gd name="T33" fmla="*/ 6 h 32"/>
                <a:gd name="T34" fmla="*/ 16 w 17"/>
                <a:gd name="T35" fmla="*/ 4 h 32"/>
                <a:gd name="T36" fmla="*/ 4 w 17"/>
                <a:gd name="T37" fmla="*/ 0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2"/>
                <a:gd name="T59" fmla="*/ 17 w 17"/>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2">
                  <a:moveTo>
                    <a:pt x="4" y="0"/>
                  </a:moveTo>
                  <a:lnTo>
                    <a:pt x="0" y="4"/>
                  </a:lnTo>
                  <a:lnTo>
                    <a:pt x="0" y="8"/>
                  </a:lnTo>
                  <a:lnTo>
                    <a:pt x="0" y="13"/>
                  </a:lnTo>
                  <a:lnTo>
                    <a:pt x="2" y="16"/>
                  </a:lnTo>
                  <a:lnTo>
                    <a:pt x="2" y="19"/>
                  </a:lnTo>
                  <a:lnTo>
                    <a:pt x="2" y="22"/>
                  </a:lnTo>
                  <a:lnTo>
                    <a:pt x="2" y="25"/>
                  </a:lnTo>
                  <a:lnTo>
                    <a:pt x="2" y="27"/>
                  </a:lnTo>
                  <a:lnTo>
                    <a:pt x="13" y="31"/>
                  </a:lnTo>
                  <a:lnTo>
                    <a:pt x="16" y="26"/>
                  </a:lnTo>
                  <a:lnTo>
                    <a:pt x="16" y="22"/>
                  </a:lnTo>
                  <a:lnTo>
                    <a:pt x="16" y="18"/>
                  </a:lnTo>
                  <a:lnTo>
                    <a:pt x="16" y="14"/>
                  </a:lnTo>
                  <a:lnTo>
                    <a:pt x="13" y="12"/>
                  </a:lnTo>
                  <a:lnTo>
                    <a:pt x="13" y="8"/>
                  </a:lnTo>
                  <a:lnTo>
                    <a:pt x="13" y="6"/>
                  </a:lnTo>
                  <a:lnTo>
                    <a:pt x="16" y="4"/>
                  </a:lnTo>
                  <a:lnTo>
                    <a:pt x="4" y="0"/>
                  </a:lnTo>
                </a:path>
              </a:pathLst>
            </a:custGeom>
            <a:solidFill>
              <a:srgbClr val="828282"/>
            </a:solidFill>
            <a:ln w="12700" cap="rnd">
              <a:noFill/>
              <a:round/>
              <a:headEnd/>
              <a:tailEnd/>
            </a:ln>
          </p:spPr>
          <p:txBody>
            <a:bodyPr/>
            <a:lstStyle/>
            <a:p>
              <a:endParaRPr lang="en-US" dirty="0"/>
            </a:p>
          </p:txBody>
        </p:sp>
        <p:sp>
          <p:nvSpPr>
            <p:cNvPr id="48606" name="Freeform 505"/>
            <p:cNvSpPr>
              <a:spLocks/>
            </p:cNvSpPr>
            <p:nvPr/>
          </p:nvSpPr>
          <p:spPr bwMode="auto">
            <a:xfrm>
              <a:off x="2453" y="2969"/>
              <a:ext cx="25" cy="30"/>
            </a:xfrm>
            <a:custGeom>
              <a:avLst/>
              <a:gdLst>
                <a:gd name="T0" fmla="*/ 16 w 25"/>
                <a:gd name="T1" fmla="*/ 0 h 30"/>
                <a:gd name="T2" fmla="*/ 16 w 25"/>
                <a:gd name="T3" fmla="*/ 1 h 30"/>
                <a:gd name="T4" fmla="*/ 14 w 25"/>
                <a:gd name="T5" fmla="*/ 3 h 30"/>
                <a:gd name="T6" fmla="*/ 13 w 25"/>
                <a:gd name="T7" fmla="*/ 5 h 30"/>
                <a:gd name="T8" fmla="*/ 10 w 25"/>
                <a:gd name="T9" fmla="*/ 8 h 30"/>
                <a:gd name="T10" fmla="*/ 8 w 25"/>
                <a:gd name="T11" fmla="*/ 12 h 30"/>
                <a:gd name="T12" fmla="*/ 6 w 25"/>
                <a:gd name="T13" fmla="*/ 15 h 30"/>
                <a:gd name="T14" fmla="*/ 3 w 25"/>
                <a:gd name="T15" fmla="*/ 19 h 30"/>
                <a:gd name="T16" fmla="*/ 1 w 25"/>
                <a:gd name="T17" fmla="*/ 22 h 30"/>
                <a:gd name="T18" fmla="*/ 0 w 25"/>
                <a:gd name="T19" fmla="*/ 25 h 30"/>
                <a:gd name="T20" fmla="*/ 8 w 25"/>
                <a:gd name="T21" fmla="*/ 29 h 30"/>
                <a:gd name="T22" fmla="*/ 9 w 25"/>
                <a:gd name="T23" fmla="*/ 27 h 30"/>
                <a:gd name="T24" fmla="*/ 11 w 25"/>
                <a:gd name="T25" fmla="*/ 24 h 30"/>
                <a:gd name="T26" fmla="*/ 14 w 25"/>
                <a:gd name="T27" fmla="*/ 20 h 30"/>
                <a:gd name="T28" fmla="*/ 16 w 25"/>
                <a:gd name="T29" fmla="*/ 17 h 30"/>
                <a:gd name="T30" fmla="*/ 18 w 25"/>
                <a:gd name="T31" fmla="*/ 13 h 30"/>
                <a:gd name="T32" fmla="*/ 21 w 25"/>
                <a:gd name="T33" fmla="*/ 10 h 30"/>
                <a:gd name="T34" fmla="*/ 22 w 25"/>
                <a:gd name="T35" fmla="*/ 7 h 30"/>
                <a:gd name="T36" fmla="*/ 24 w 25"/>
                <a:gd name="T37" fmla="*/ 4 h 30"/>
                <a:gd name="T38" fmla="*/ 24 w 25"/>
                <a:gd name="T39" fmla="*/ 5 h 30"/>
                <a:gd name="T40" fmla="*/ 16 w 25"/>
                <a:gd name="T41" fmla="*/ 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30"/>
                <a:gd name="T65" fmla="*/ 25 w 25"/>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30">
                  <a:moveTo>
                    <a:pt x="16" y="0"/>
                  </a:moveTo>
                  <a:lnTo>
                    <a:pt x="16" y="1"/>
                  </a:lnTo>
                  <a:lnTo>
                    <a:pt x="14" y="3"/>
                  </a:lnTo>
                  <a:lnTo>
                    <a:pt x="13" y="5"/>
                  </a:lnTo>
                  <a:lnTo>
                    <a:pt x="10" y="8"/>
                  </a:lnTo>
                  <a:lnTo>
                    <a:pt x="8" y="12"/>
                  </a:lnTo>
                  <a:lnTo>
                    <a:pt x="6" y="15"/>
                  </a:lnTo>
                  <a:lnTo>
                    <a:pt x="3" y="19"/>
                  </a:lnTo>
                  <a:lnTo>
                    <a:pt x="1" y="22"/>
                  </a:lnTo>
                  <a:lnTo>
                    <a:pt x="0" y="25"/>
                  </a:lnTo>
                  <a:lnTo>
                    <a:pt x="8" y="29"/>
                  </a:lnTo>
                  <a:lnTo>
                    <a:pt x="9" y="27"/>
                  </a:lnTo>
                  <a:lnTo>
                    <a:pt x="11" y="24"/>
                  </a:lnTo>
                  <a:lnTo>
                    <a:pt x="14" y="20"/>
                  </a:lnTo>
                  <a:lnTo>
                    <a:pt x="16" y="17"/>
                  </a:lnTo>
                  <a:lnTo>
                    <a:pt x="18" y="13"/>
                  </a:lnTo>
                  <a:lnTo>
                    <a:pt x="21" y="10"/>
                  </a:lnTo>
                  <a:lnTo>
                    <a:pt x="22" y="7"/>
                  </a:lnTo>
                  <a:lnTo>
                    <a:pt x="24" y="4"/>
                  </a:lnTo>
                  <a:lnTo>
                    <a:pt x="24" y="5"/>
                  </a:lnTo>
                  <a:lnTo>
                    <a:pt x="16" y="0"/>
                  </a:lnTo>
                </a:path>
              </a:pathLst>
            </a:custGeom>
            <a:solidFill>
              <a:srgbClr val="828282"/>
            </a:solidFill>
            <a:ln w="12700" cap="rnd">
              <a:noFill/>
              <a:round/>
              <a:headEnd/>
              <a:tailEnd/>
            </a:ln>
          </p:spPr>
          <p:txBody>
            <a:bodyPr/>
            <a:lstStyle/>
            <a:p>
              <a:endParaRPr lang="en-US" dirty="0"/>
            </a:p>
          </p:txBody>
        </p:sp>
        <p:sp>
          <p:nvSpPr>
            <p:cNvPr id="48607" name="Freeform 506"/>
            <p:cNvSpPr>
              <a:spLocks/>
            </p:cNvSpPr>
            <p:nvPr/>
          </p:nvSpPr>
          <p:spPr bwMode="auto">
            <a:xfrm>
              <a:off x="2473" y="2963"/>
              <a:ext cx="17" cy="17"/>
            </a:xfrm>
            <a:custGeom>
              <a:avLst/>
              <a:gdLst>
                <a:gd name="T0" fmla="*/ 13 w 17"/>
                <a:gd name="T1" fmla="*/ 2 h 17"/>
                <a:gd name="T2" fmla="*/ 10 w 17"/>
                <a:gd name="T3" fmla="*/ 2 h 17"/>
                <a:gd name="T4" fmla="*/ 9 w 17"/>
                <a:gd name="T5" fmla="*/ 2 h 17"/>
                <a:gd name="T6" fmla="*/ 4 w 17"/>
                <a:gd name="T7" fmla="*/ 0 h 17"/>
                <a:gd name="T8" fmla="*/ 0 w 17"/>
                <a:gd name="T9" fmla="*/ 8 h 17"/>
                <a:gd name="T10" fmla="*/ 7 w 17"/>
                <a:gd name="T11" fmla="*/ 16 h 17"/>
                <a:gd name="T12" fmla="*/ 8 w 17"/>
                <a:gd name="T13" fmla="*/ 13 h 17"/>
                <a:gd name="T14" fmla="*/ 6 w 17"/>
                <a:gd name="T15" fmla="*/ 13 h 17"/>
                <a:gd name="T16" fmla="*/ 9 w 17"/>
                <a:gd name="T17" fmla="*/ 16 h 17"/>
                <a:gd name="T18" fmla="*/ 16 w 17"/>
                <a:gd name="T19" fmla="*/ 16 h 17"/>
                <a:gd name="T20" fmla="*/ 13 w 17"/>
                <a:gd name="T21" fmla="*/ 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3" y="2"/>
                  </a:moveTo>
                  <a:lnTo>
                    <a:pt x="10" y="2"/>
                  </a:lnTo>
                  <a:lnTo>
                    <a:pt x="9" y="2"/>
                  </a:lnTo>
                  <a:lnTo>
                    <a:pt x="4" y="0"/>
                  </a:lnTo>
                  <a:lnTo>
                    <a:pt x="0" y="8"/>
                  </a:lnTo>
                  <a:lnTo>
                    <a:pt x="7" y="16"/>
                  </a:lnTo>
                  <a:lnTo>
                    <a:pt x="8" y="13"/>
                  </a:lnTo>
                  <a:lnTo>
                    <a:pt x="6" y="13"/>
                  </a:lnTo>
                  <a:lnTo>
                    <a:pt x="9" y="16"/>
                  </a:lnTo>
                  <a:lnTo>
                    <a:pt x="16" y="16"/>
                  </a:lnTo>
                  <a:lnTo>
                    <a:pt x="13" y="2"/>
                  </a:lnTo>
                </a:path>
              </a:pathLst>
            </a:custGeom>
            <a:solidFill>
              <a:srgbClr val="828282"/>
            </a:solidFill>
            <a:ln w="12700" cap="rnd">
              <a:noFill/>
              <a:round/>
              <a:headEnd/>
              <a:tailEnd/>
            </a:ln>
          </p:spPr>
          <p:txBody>
            <a:bodyPr/>
            <a:lstStyle/>
            <a:p>
              <a:endParaRPr lang="en-US" dirty="0"/>
            </a:p>
          </p:txBody>
        </p:sp>
        <p:sp>
          <p:nvSpPr>
            <p:cNvPr id="48608" name="Freeform 507"/>
            <p:cNvSpPr>
              <a:spLocks/>
            </p:cNvSpPr>
            <p:nvPr/>
          </p:nvSpPr>
          <p:spPr bwMode="auto">
            <a:xfrm>
              <a:off x="2479" y="2937"/>
              <a:ext cx="22" cy="33"/>
            </a:xfrm>
            <a:custGeom>
              <a:avLst/>
              <a:gdLst>
                <a:gd name="T0" fmla="*/ 0 w 22"/>
                <a:gd name="T1" fmla="*/ 3 h 33"/>
                <a:gd name="T2" fmla="*/ 3 w 22"/>
                <a:gd name="T3" fmla="*/ 8 h 33"/>
                <a:gd name="T4" fmla="*/ 5 w 22"/>
                <a:gd name="T5" fmla="*/ 11 h 33"/>
                <a:gd name="T6" fmla="*/ 9 w 22"/>
                <a:gd name="T7" fmla="*/ 15 h 33"/>
                <a:gd name="T8" fmla="*/ 11 w 22"/>
                <a:gd name="T9" fmla="*/ 19 h 33"/>
                <a:gd name="T10" fmla="*/ 12 w 22"/>
                <a:gd name="T11" fmla="*/ 21 h 33"/>
                <a:gd name="T12" fmla="*/ 12 w 22"/>
                <a:gd name="T13" fmla="*/ 22 h 33"/>
                <a:gd name="T14" fmla="*/ 9 w 22"/>
                <a:gd name="T15" fmla="*/ 23 h 33"/>
                <a:gd name="T16" fmla="*/ 12 w 22"/>
                <a:gd name="T17" fmla="*/ 32 h 33"/>
                <a:gd name="T18" fmla="*/ 17 w 22"/>
                <a:gd name="T19" fmla="*/ 29 h 33"/>
                <a:gd name="T20" fmla="*/ 21 w 22"/>
                <a:gd name="T21" fmla="*/ 24 h 33"/>
                <a:gd name="T22" fmla="*/ 21 w 22"/>
                <a:gd name="T23" fmla="*/ 19 h 33"/>
                <a:gd name="T24" fmla="*/ 19 w 22"/>
                <a:gd name="T25" fmla="*/ 13 h 33"/>
                <a:gd name="T26" fmla="*/ 16 w 22"/>
                <a:gd name="T27" fmla="*/ 10 h 33"/>
                <a:gd name="T28" fmla="*/ 12 w 22"/>
                <a:gd name="T29" fmla="*/ 6 h 33"/>
                <a:gd name="T30" fmla="*/ 10 w 22"/>
                <a:gd name="T31" fmla="*/ 3 h 33"/>
                <a:gd name="T32" fmla="*/ 8 w 22"/>
                <a:gd name="T33" fmla="*/ 0 h 33"/>
                <a:gd name="T34" fmla="*/ 0 w 22"/>
                <a:gd name="T35" fmla="*/ 3 h 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
                <a:gd name="T55" fmla="*/ 0 h 33"/>
                <a:gd name="T56" fmla="*/ 22 w 22"/>
                <a:gd name="T57" fmla="*/ 33 h 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 h="33">
                  <a:moveTo>
                    <a:pt x="0" y="3"/>
                  </a:moveTo>
                  <a:lnTo>
                    <a:pt x="3" y="8"/>
                  </a:lnTo>
                  <a:lnTo>
                    <a:pt x="5" y="11"/>
                  </a:lnTo>
                  <a:lnTo>
                    <a:pt x="9" y="15"/>
                  </a:lnTo>
                  <a:lnTo>
                    <a:pt x="11" y="19"/>
                  </a:lnTo>
                  <a:lnTo>
                    <a:pt x="12" y="21"/>
                  </a:lnTo>
                  <a:lnTo>
                    <a:pt x="12" y="22"/>
                  </a:lnTo>
                  <a:lnTo>
                    <a:pt x="9" y="23"/>
                  </a:lnTo>
                  <a:lnTo>
                    <a:pt x="12" y="32"/>
                  </a:lnTo>
                  <a:lnTo>
                    <a:pt x="17" y="29"/>
                  </a:lnTo>
                  <a:lnTo>
                    <a:pt x="21" y="24"/>
                  </a:lnTo>
                  <a:lnTo>
                    <a:pt x="21" y="19"/>
                  </a:lnTo>
                  <a:lnTo>
                    <a:pt x="19" y="13"/>
                  </a:lnTo>
                  <a:lnTo>
                    <a:pt x="16" y="10"/>
                  </a:lnTo>
                  <a:lnTo>
                    <a:pt x="12" y="6"/>
                  </a:lnTo>
                  <a:lnTo>
                    <a:pt x="10" y="3"/>
                  </a:lnTo>
                  <a:lnTo>
                    <a:pt x="8" y="0"/>
                  </a:lnTo>
                  <a:lnTo>
                    <a:pt x="0" y="3"/>
                  </a:lnTo>
                </a:path>
              </a:pathLst>
            </a:custGeom>
            <a:solidFill>
              <a:srgbClr val="828282"/>
            </a:solidFill>
            <a:ln w="12700" cap="rnd">
              <a:noFill/>
              <a:round/>
              <a:headEnd/>
              <a:tailEnd/>
            </a:ln>
          </p:spPr>
          <p:txBody>
            <a:bodyPr/>
            <a:lstStyle/>
            <a:p>
              <a:endParaRPr lang="en-US" dirty="0"/>
            </a:p>
          </p:txBody>
        </p:sp>
        <p:sp>
          <p:nvSpPr>
            <p:cNvPr id="48609" name="Freeform 508"/>
            <p:cNvSpPr>
              <a:spLocks/>
            </p:cNvSpPr>
            <p:nvPr/>
          </p:nvSpPr>
          <p:spPr bwMode="auto">
            <a:xfrm>
              <a:off x="2461" y="2931"/>
              <a:ext cx="23" cy="17"/>
            </a:xfrm>
            <a:custGeom>
              <a:avLst/>
              <a:gdLst>
                <a:gd name="T0" fmla="*/ 5 w 23"/>
                <a:gd name="T1" fmla="*/ 16 h 17"/>
                <a:gd name="T2" fmla="*/ 9 w 23"/>
                <a:gd name="T3" fmla="*/ 12 h 17"/>
                <a:gd name="T4" fmla="*/ 13 w 23"/>
                <a:gd name="T5" fmla="*/ 11 h 17"/>
                <a:gd name="T6" fmla="*/ 14 w 23"/>
                <a:gd name="T7" fmla="*/ 9 h 17"/>
                <a:gd name="T8" fmla="*/ 22 w 23"/>
                <a:gd name="T9" fmla="*/ 6 h 17"/>
                <a:gd name="T10" fmla="*/ 17 w 23"/>
                <a:gd name="T11" fmla="*/ 0 h 17"/>
                <a:gd name="T12" fmla="*/ 10 w 23"/>
                <a:gd name="T13" fmla="*/ 1 h 17"/>
                <a:gd name="T14" fmla="*/ 5 w 23"/>
                <a:gd name="T15" fmla="*/ 4 h 17"/>
                <a:gd name="T16" fmla="*/ 0 w 23"/>
                <a:gd name="T17" fmla="*/ 6 h 17"/>
                <a:gd name="T18" fmla="*/ 1 w 23"/>
                <a:gd name="T19" fmla="*/ 6 h 17"/>
                <a:gd name="T20" fmla="*/ 5 w 23"/>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17"/>
                <a:gd name="T35" fmla="*/ 23 w 23"/>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17">
                  <a:moveTo>
                    <a:pt x="5" y="16"/>
                  </a:moveTo>
                  <a:lnTo>
                    <a:pt x="9" y="12"/>
                  </a:lnTo>
                  <a:lnTo>
                    <a:pt x="13" y="11"/>
                  </a:lnTo>
                  <a:lnTo>
                    <a:pt x="14" y="9"/>
                  </a:lnTo>
                  <a:lnTo>
                    <a:pt x="22" y="6"/>
                  </a:lnTo>
                  <a:lnTo>
                    <a:pt x="17" y="0"/>
                  </a:lnTo>
                  <a:lnTo>
                    <a:pt x="10" y="1"/>
                  </a:lnTo>
                  <a:lnTo>
                    <a:pt x="5" y="4"/>
                  </a:lnTo>
                  <a:lnTo>
                    <a:pt x="0" y="6"/>
                  </a:lnTo>
                  <a:lnTo>
                    <a:pt x="1" y="6"/>
                  </a:lnTo>
                  <a:lnTo>
                    <a:pt x="5" y="16"/>
                  </a:lnTo>
                </a:path>
              </a:pathLst>
            </a:custGeom>
            <a:solidFill>
              <a:srgbClr val="828282"/>
            </a:solidFill>
            <a:ln w="12700" cap="rnd">
              <a:noFill/>
              <a:round/>
              <a:headEnd/>
              <a:tailEnd/>
            </a:ln>
          </p:spPr>
          <p:txBody>
            <a:bodyPr/>
            <a:lstStyle/>
            <a:p>
              <a:endParaRPr lang="en-US" dirty="0"/>
            </a:p>
          </p:txBody>
        </p:sp>
        <p:sp>
          <p:nvSpPr>
            <p:cNvPr id="48610" name="Freeform 509"/>
            <p:cNvSpPr>
              <a:spLocks/>
            </p:cNvSpPr>
            <p:nvPr/>
          </p:nvSpPr>
          <p:spPr bwMode="auto">
            <a:xfrm>
              <a:off x="2448" y="2938"/>
              <a:ext cx="17" cy="26"/>
            </a:xfrm>
            <a:custGeom>
              <a:avLst/>
              <a:gdLst>
                <a:gd name="T0" fmla="*/ 9 w 17"/>
                <a:gd name="T1" fmla="*/ 25 h 26"/>
                <a:gd name="T2" fmla="*/ 9 w 17"/>
                <a:gd name="T3" fmla="*/ 23 h 26"/>
                <a:gd name="T4" fmla="*/ 11 w 17"/>
                <a:gd name="T5" fmla="*/ 20 h 26"/>
                <a:gd name="T6" fmla="*/ 12 w 17"/>
                <a:gd name="T7" fmla="*/ 16 h 26"/>
                <a:gd name="T8" fmla="*/ 12 w 17"/>
                <a:gd name="T9" fmla="*/ 14 h 26"/>
                <a:gd name="T10" fmla="*/ 12 w 17"/>
                <a:gd name="T11" fmla="*/ 11 h 26"/>
                <a:gd name="T12" fmla="*/ 14 w 17"/>
                <a:gd name="T13" fmla="*/ 9 h 26"/>
                <a:gd name="T14" fmla="*/ 14 w 17"/>
                <a:gd name="T15" fmla="*/ 7 h 26"/>
                <a:gd name="T16" fmla="*/ 16 w 17"/>
                <a:gd name="T17" fmla="*/ 7 h 26"/>
                <a:gd name="T18" fmla="*/ 12 w 17"/>
                <a:gd name="T19" fmla="*/ 0 h 26"/>
                <a:gd name="T20" fmla="*/ 8 w 17"/>
                <a:gd name="T21" fmla="*/ 2 h 26"/>
                <a:gd name="T22" fmla="*/ 6 w 17"/>
                <a:gd name="T23" fmla="*/ 6 h 26"/>
                <a:gd name="T24" fmla="*/ 4 w 17"/>
                <a:gd name="T25" fmla="*/ 8 h 26"/>
                <a:gd name="T26" fmla="*/ 2 w 17"/>
                <a:gd name="T27" fmla="*/ 11 h 26"/>
                <a:gd name="T28" fmla="*/ 1 w 17"/>
                <a:gd name="T29" fmla="*/ 15 h 26"/>
                <a:gd name="T30" fmla="*/ 1 w 17"/>
                <a:gd name="T31" fmla="*/ 18 h 26"/>
                <a:gd name="T32" fmla="*/ 1 w 17"/>
                <a:gd name="T33" fmla="*/ 20 h 26"/>
                <a:gd name="T34" fmla="*/ 0 w 17"/>
                <a:gd name="T35" fmla="*/ 23 h 26"/>
                <a:gd name="T36" fmla="*/ 9 w 17"/>
                <a:gd name="T37" fmla="*/ 25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6"/>
                <a:gd name="T59" fmla="*/ 17 w 17"/>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6">
                  <a:moveTo>
                    <a:pt x="9" y="25"/>
                  </a:moveTo>
                  <a:lnTo>
                    <a:pt x="9" y="23"/>
                  </a:lnTo>
                  <a:lnTo>
                    <a:pt x="11" y="20"/>
                  </a:lnTo>
                  <a:lnTo>
                    <a:pt x="12" y="16"/>
                  </a:lnTo>
                  <a:lnTo>
                    <a:pt x="12" y="14"/>
                  </a:lnTo>
                  <a:lnTo>
                    <a:pt x="12" y="11"/>
                  </a:lnTo>
                  <a:lnTo>
                    <a:pt x="14" y="9"/>
                  </a:lnTo>
                  <a:lnTo>
                    <a:pt x="14" y="7"/>
                  </a:lnTo>
                  <a:lnTo>
                    <a:pt x="16" y="7"/>
                  </a:lnTo>
                  <a:lnTo>
                    <a:pt x="12" y="0"/>
                  </a:lnTo>
                  <a:lnTo>
                    <a:pt x="8" y="2"/>
                  </a:lnTo>
                  <a:lnTo>
                    <a:pt x="6" y="6"/>
                  </a:lnTo>
                  <a:lnTo>
                    <a:pt x="4" y="8"/>
                  </a:lnTo>
                  <a:lnTo>
                    <a:pt x="2" y="11"/>
                  </a:lnTo>
                  <a:lnTo>
                    <a:pt x="1" y="15"/>
                  </a:lnTo>
                  <a:lnTo>
                    <a:pt x="1" y="18"/>
                  </a:lnTo>
                  <a:lnTo>
                    <a:pt x="1" y="20"/>
                  </a:lnTo>
                  <a:lnTo>
                    <a:pt x="0" y="23"/>
                  </a:lnTo>
                  <a:lnTo>
                    <a:pt x="9" y="25"/>
                  </a:lnTo>
                </a:path>
              </a:pathLst>
            </a:custGeom>
            <a:solidFill>
              <a:srgbClr val="828282"/>
            </a:solidFill>
            <a:ln w="12700" cap="rnd">
              <a:noFill/>
              <a:round/>
              <a:headEnd/>
              <a:tailEnd/>
            </a:ln>
          </p:spPr>
          <p:txBody>
            <a:bodyPr/>
            <a:lstStyle/>
            <a:p>
              <a:endParaRPr lang="en-US" dirty="0"/>
            </a:p>
          </p:txBody>
        </p:sp>
        <p:sp>
          <p:nvSpPr>
            <p:cNvPr id="48611" name="Freeform 510"/>
            <p:cNvSpPr>
              <a:spLocks/>
            </p:cNvSpPr>
            <p:nvPr/>
          </p:nvSpPr>
          <p:spPr bwMode="auto">
            <a:xfrm>
              <a:off x="2422" y="2966"/>
              <a:ext cx="32" cy="17"/>
            </a:xfrm>
            <a:custGeom>
              <a:avLst/>
              <a:gdLst>
                <a:gd name="T0" fmla="*/ 1 w 32"/>
                <a:gd name="T1" fmla="*/ 10 h 17"/>
                <a:gd name="T2" fmla="*/ 0 w 32"/>
                <a:gd name="T3" fmla="*/ 10 h 17"/>
                <a:gd name="T4" fmla="*/ 5 w 32"/>
                <a:gd name="T5" fmla="*/ 12 h 17"/>
                <a:gd name="T6" fmla="*/ 10 w 32"/>
                <a:gd name="T7" fmla="*/ 16 h 17"/>
                <a:gd name="T8" fmla="*/ 13 w 32"/>
                <a:gd name="T9" fmla="*/ 16 h 17"/>
                <a:gd name="T10" fmla="*/ 18 w 32"/>
                <a:gd name="T11" fmla="*/ 16 h 17"/>
                <a:gd name="T12" fmla="*/ 23 w 32"/>
                <a:gd name="T13" fmla="*/ 14 h 17"/>
                <a:gd name="T14" fmla="*/ 27 w 32"/>
                <a:gd name="T15" fmla="*/ 12 h 17"/>
                <a:gd name="T16" fmla="*/ 29 w 32"/>
                <a:gd name="T17" fmla="*/ 7 h 17"/>
                <a:gd name="T18" fmla="*/ 31 w 32"/>
                <a:gd name="T19" fmla="*/ 3 h 17"/>
                <a:gd name="T20" fmla="*/ 22 w 32"/>
                <a:gd name="T21" fmla="*/ 0 h 17"/>
                <a:gd name="T22" fmla="*/ 21 w 32"/>
                <a:gd name="T23" fmla="*/ 1 h 17"/>
                <a:gd name="T24" fmla="*/ 20 w 32"/>
                <a:gd name="T25" fmla="*/ 3 h 17"/>
                <a:gd name="T26" fmla="*/ 19 w 32"/>
                <a:gd name="T27" fmla="*/ 3 h 17"/>
                <a:gd name="T28" fmla="*/ 17 w 32"/>
                <a:gd name="T29" fmla="*/ 5 h 17"/>
                <a:gd name="T30" fmla="*/ 15 w 32"/>
                <a:gd name="T31" fmla="*/ 5 h 17"/>
                <a:gd name="T32" fmla="*/ 13 w 32"/>
                <a:gd name="T33" fmla="*/ 3 h 17"/>
                <a:gd name="T34" fmla="*/ 9 w 32"/>
                <a:gd name="T35" fmla="*/ 3 h 17"/>
                <a:gd name="T36" fmla="*/ 6 w 32"/>
                <a:gd name="T37" fmla="*/ 1 h 17"/>
                <a:gd name="T38" fmla="*/ 5 w 32"/>
                <a:gd name="T39" fmla="*/ 1 h 17"/>
                <a:gd name="T40" fmla="*/ 1 w 32"/>
                <a:gd name="T41" fmla="*/ 1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17"/>
                <a:gd name="T65" fmla="*/ 32 w 3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17">
                  <a:moveTo>
                    <a:pt x="1" y="10"/>
                  </a:moveTo>
                  <a:lnTo>
                    <a:pt x="0" y="10"/>
                  </a:lnTo>
                  <a:lnTo>
                    <a:pt x="5" y="12"/>
                  </a:lnTo>
                  <a:lnTo>
                    <a:pt x="10" y="16"/>
                  </a:lnTo>
                  <a:lnTo>
                    <a:pt x="13" y="16"/>
                  </a:lnTo>
                  <a:lnTo>
                    <a:pt x="18" y="16"/>
                  </a:lnTo>
                  <a:lnTo>
                    <a:pt x="23" y="14"/>
                  </a:lnTo>
                  <a:lnTo>
                    <a:pt x="27" y="12"/>
                  </a:lnTo>
                  <a:lnTo>
                    <a:pt x="29" y="7"/>
                  </a:lnTo>
                  <a:lnTo>
                    <a:pt x="31" y="3"/>
                  </a:lnTo>
                  <a:lnTo>
                    <a:pt x="22" y="0"/>
                  </a:lnTo>
                  <a:lnTo>
                    <a:pt x="21" y="1"/>
                  </a:lnTo>
                  <a:lnTo>
                    <a:pt x="20" y="3"/>
                  </a:lnTo>
                  <a:lnTo>
                    <a:pt x="19" y="3"/>
                  </a:lnTo>
                  <a:lnTo>
                    <a:pt x="17" y="5"/>
                  </a:lnTo>
                  <a:lnTo>
                    <a:pt x="15" y="5"/>
                  </a:lnTo>
                  <a:lnTo>
                    <a:pt x="13" y="3"/>
                  </a:lnTo>
                  <a:lnTo>
                    <a:pt x="9" y="3"/>
                  </a:lnTo>
                  <a:lnTo>
                    <a:pt x="6" y="1"/>
                  </a:lnTo>
                  <a:lnTo>
                    <a:pt x="5" y="1"/>
                  </a:lnTo>
                  <a:lnTo>
                    <a:pt x="1" y="10"/>
                  </a:lnTo>
                </a:path>
              </a:pathLst>
            </a:custGeom>
            <a:solidFill>
              <a:srgbClr val="828282"/>
            </a:solidFill>
            <a:ln w="12700" cap="rnd">
              <a:noFill/>
              <a:round/>
              <a:headEnd/>
              <a:tailEnd/>
            </a:ln>
          </p:spPr>
          <p:txBody>
            <a:bodyPr/>
            <a:lstStyle/>
            <a:p>
              <a:endParaRPr lang="en-US" dirty="0"/>
            </a:p>
          </p:txBody>
        </p:sp>
        <p:sp>
          <p:nvSpPr>
            <p:cNvPr id="48612" name="Freeform 511"/>
            <p:cNvSpPr>
              <a:spLocks/>
            </p:cNvSpPr>
            <p:nvPr/>
          </p:nvSpPr>
          <p:spPr bwMode="auto">
            <a:xfrm>
              <a:off x="2399" y="2965"/>
              <a:ext cx="24" cy="17"/>
            </a:xfrm>
            <a:custGeom>
              <a:avLst/>
              <a:gdLst>
                <a:gd name="T0" fmla="*/ 9 w 24"/>
                <a:gd name="T1" fmla="*/ 14 h 17"/>
                <a:gd name="T2" fmla="*/ 10 w 24"/>
                <a:gd name="T3" fmla="*/ 12 h 17"/>
                <a:gd name="T4" fmla="*/ 12 w 24"/>
                <a:gd name="T5" fmla="*/ 9 h 17"/>
                <a:gd name="T6" fmla="*/ 15 w 24"/>
                <a:gd name="T7" fmla="*/ 9 h 17"/>
                <a:gd name="T8" fmla="*/ 19 w 24"/>
                <a:gd name="T9" fmla="*/ 11 h 17"/>
                <a:gd name="T10" fmla="*/ 23 w 24"/>
                <a:gd name="T11" fmla="*/ 1 h 17"/>
                <a:gd name="T12" fmla="*/ 17 w 24"/>
                <a:gd name="T13" fmla="*/ 0 h 17"/>
                <a:gd name="T14" fmla="*/ 9 w 24"/>
                <a:gd name="T15" fmla="*/ 0 h 17"/>
                <a:gd name="T16" fmla="*/ 2 w 24"/>
                <a:gd name="T17" fmla="*/ 6 h 17"/>
                <a:gd name="T18" fmla="*/ 0 w 24"/>
                <a:gd name="T19" fmla="*/ 16 h 17"/>
                <a:gd name="T20" fmla="*/ 9 w 24"/>
                <a:gd name="T21" fmla="*/ 1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7"/>
                <a:gd name="T35" fmla="*/ 24 w 24"/>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7">
                  <a:moveTo>
                    <a:pt x="9" y="14"/>
                  </a:moveTo>
                  <a:lnTo>
                    <a:pt x="10" y="12"/>
                  </a:lnTo>
                  <a:lnTo>
                    <a:pt x="12" y="9"/>
                  </a:lnTo>
                  <a:lnTo>
                    <a:pt x="15" y="9"/>
                  </a:lnTo>
                  <a:lnTo>
                    <a:pt x="19" y="11"/>
                  </a:lnTo>
                  <a:lnTo>
                    <a:pt x="23" y="1"/>
                  </a:lnTo>
                  <a:lnTo>
                    <a:pt x="17" y="0"/>
                  </a:lnTo>
                  <a:lnTo>
                    <a:pt x="9" y="0"/>
                  </a:lnTo>
                  <a:lnTo>
                    <a:pt x="2" y="6"/>
                  </a:lnTo>
                  <a:lnTo>
                    <a:pt x="0" y="16"/>
                  </a:lnTo>
                  <a:lnTo>
                    <a:pt x="9" y="14"/>
                  </a:lnTo>
                </a:path>
              </a:pathLst>
            </a:custGeom>
            <a:solidFill>
              <a:srgbClr val="828282"/>
            </a:solidFill>
            <a:ln w="12700" cap="rnd">
              <a:noFill/>
              <a:round/>
              <a:headEnd/>
              <a:tailEnd/>
            </a:ln>
          </p:spPr>
          <p:txBody>
            <a:bodyPr/>
            <a:lstStyle/>
            <a:p>
              <a:endParaRPr lang="en-US" dirty="0"/>
            </a:p>
          </p:txBody>
        </p:sp>
        <p:sp>
          <p:nvSpPr>
            <p:cNvPr id="48613" name="Freeform 512"/>
            <p:cNvSpPr>
              <a:spLocks/>
            </p:cNvSpPr>
            <p:nvPr/>
          </p:nvSpPr>
          <p:spPr bwMode="auto">
            <a:xfrm>
              <a:off x="2399" y="2980"/>
              <a:ext cx="50" cy="51"/>
            </a:xfrm>
            <a:custGeom>
              <a:avLst/>
              <a:gdLst>
                <a:gd name="T0" fmla="*/ 49 w 50"/>
                <a:gd name="T1" fmla="*/ 45 h 51"/>
                <a:gd name="T2" fmla="*/ 45 w 50"/>
                <a:gd name="T3" fmla="*/ 40 h 51"/>
                <a:gd name="T4" fmla="*/ 39 w 50"/>
                <a:gd name="T5" fmla="*/ 35 h 51"/>
                <a:gd name="T6" fmla="*/ 33 w 50"/>
                <a:gd name="T7" fmla="*/ 29 h 51"/>
                <a:gd name="T8" fmla="*/ 27 w 50"/>
                <a:gd name="T9" fmla="*/ 22 h 51"/>
                <a:gd name="T10" fmla="*/ 20 w 50"/>
                <a:gd name="T11" fmla="*/ 16 h 51"/>
                <a:gd name="T12" fmla="*/ 15 w 50"/>
                <a:gd name="T13" fmla="*/ 10 h 51"/>
                <a:gd name="T14" fmla="*/ 12 w 50"/>
                <a:gd name="T15" fmla="*/ 4 h 51"/>
                <a:gd name="T16" fmla="*/ 10 w 50"/>
                <a:gd name="T17" fmla="*/ 0 h 51"/>
                <a:gd name="T18" fmla="*/ 0 w 50"/>
                <a:gd name="T19" fmla="*/ 1 h 51"/>
                <a:gd name="T20" fmla="*/ 3 w 50"/>
                <a:gd name="T21" fmla="*/ 8 h 51"/>
                <a:gd name="T22" fmla="*/ 6 w 50"/>
                <a:gd name="T23" fmla="*/ 15 h 51"/>
                <a:gd name="T24" fmla="*/ 13 w 50"/>
                <a:gd name="T25" fmla="*/ 22 h 51"/>
                <a:gd name="T26" fmla="*/ 20 w 50"/>
                <a:gd name="T27" fmla="*/ 29 h 51"/>
                <a:gd name="T28" fmla="*/ 26 w 50"/>
                <a:gd name="T29" fmla="*/ 36 h 51"/>
                <a:gd name="T30" fmla="*/ 32 w 50"/>
                <a:gd name="T31" fmla="*/ 42 h 51"/>
                <a:gd name="T32" fmla="*/ 38 w 50"/>
                <a:gd name="T33" fmla="*/ 47 h 51"/>
                <a:gd name="T34" fmla="*/ 42 w 50"/>
                <a:gd name="T35" fmla="*/ 50 h 51"/>
                <a:gd name="T36" fmla="*/ 49 w 50"/>
                <a:gd name="T37" fmla="*/ 45 h 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0"/>
                <a:gd name="T58" fmla="*/ 0 h 51"/>
                <a:gd name="T59" fmla="*/ 50 w 50"/>
                <a:gd name="T60" fmla="*/ 51 h 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0" h="51">
                  <a:moveTo>
                    <a:pt x="49" y="45"/>
                  </a:moveTo>
                  <a:lnTo>
                    <a:pt x="45" y="40"/>
                  </a:lnTo>
                  <a:lnTo>
                    <a:pt x="39" y="35"/>
                  </a:lnTo>
                  <a:lnTo>
                    <a:pt x="33" y="29"/>
                  </a:lnTo>
                  <a:lnTo>
                    <a:pt x="27" y="22"/>
                  </a:lnTo>
                  <a:lnTo>
                    <a:pt x="20" y="16"/>
                  </a:lnTo>
                  <a:lnTo>
                    <a:pt x="15" y="10"/>
                  </a:lnTo>
                  <a:lnTo>
                    <a:pt x="12" y="4"/>
                  </a:lnTo>
                  <a:lnTo>
                    <a:pt x="10" y="0"/>
                  </a:lnTo>
                  <a:lnTo>
                    <a:pt x="0" y="1"/>
                  </a:lnTo>
                  <a:lnTo>
                    <a:pt x="3" y="8"/>
                  </a:lnTo>
                  <a:lnTo>
                    <a:pt x="6" y="15"/>
                  </a:lnTo>
                  <a:lnTo>
                    <a:pt x="13" y="22"/>
                  </a:lnTo>
                  <a:lnTo>
                    <a:pt x="20" y="29"/>
                  </a:lnTo>
                  <a:lnTo>
                    <a:pt x="26" y="36"/>
                  </a:lnTo>
                  <a:lnTo>
                    <a:pt x="32" y="42"/>
                  </a:lnTo>
                  <a:lnTo>
                    <a:pt x="38" y="47"/>
                  </a:lnTo>
                  <a:lnTo>
                    <a:pt x="42" y="50"/>
                  </a:lnTo>
                  <a:lnTo>
                    <a:pt x="49" y="45"/>
                  </a:lnTo>
                </a:path>
              </a:pathLst>
            </a:custGeom>
            <a:solidFill>
              <a:srgbClr val="828282"/>
            </a:solidFill>
            <a:ln w="12700" cap="rnd">
              <a:noFill/>
              <a:round/>
              <a:headEnd/>
              <a:tailEnd/>
            </a:ln>
          </p:spPr>
          <p:txBody>
            <a:bodyPr/>
            <a:lstStyle/>
            <a:p>
              <a:endParaRPr lang="en-US" dirty="0"/>
            </a:p>
          </p:txBody>
        </p:sp>
        <p:sp>
          <p:nvSpPr>
            <p:cNvPr id="48614" name="Freeform 513"/>
            <p:cNvSpPr>
              <a:spLocks/>
            </p:cNvSpPr>
            <p:nvPr/>
          </p:nvSpPr>
          <p:spPr bwMode="auto">
            <a:xfrm>
              <a:off x="2410" y="2889"/>
              <a:ext cx="61" cy="47"/>
            </a:xfrm>
            <a:custGeom>
              <a:avLst/>
              <a:gdLst>
                <a:gd name="T0" fmla="*/ 59 w 61"/>
                <a:gd name="T1" fmla="*/ 31 h 47"/>
                <a:gd name="T2" fmla="*/ 60 w 61"/>
                <a:gd name="T3" fmla="*/ 30 h 47"/>
                <a:gd name="T4" fmla="*/ 60 w 61"/>
                <a:gd name="T5" fmla="*/ 27 h 47"/>
                <a:gd name="T6" fmla="*/ 59 w 61"/>
                <a:gd name="T7" fmla="*/ 23 h 47"/>
                <a:gd name="T8" fmla="*/ 55 w 61"/>
                <a:gd name="T9" fmla="*/ 19 h 47"/>
                <a:gd name="T10" fmla="*/ 51 w 61"/>
                <a:gd name="T11" fmla="*/ 13 h 47"/>
                <a:gd name="T12" fmla="*/ 45 w 61"/>
                <a:gd name="T13" fmla="*/ 7 h 47"/>
                <a:gd name="T14" fmla="*/ 34 w 61"/>
                <a:gd name="T15" fmla="*/ 2 h 47"/>
                <a:gd name="T16" fmla="*/ 29 w 61"/>
                <a:gd name="T17" fmla="*/ 0 h 47"/>
                <a:gd name="T18" fmla="*/ 25 w 61"/>
                <a:gd name="T19" fmla="*/ 2 h 47"/>
                <a:gd name="T20" fmla="*/ 22 w 61"/>
                <a:gd name="T21" fmla="*/ 4 h 47"/>
                <a:gd name="T22" fmla="*/ 19 w 61"/>
                <a:gd name="T23" fmla="*/ 8 h 47"/>
                <a:gd name="T24" fmla="*/ 17 w 61"/>
                <a:gd name="T25" fmla="*/ 12 h 47"/>
                <a:gd name="T26" fmla="*/ 15 w 61"/>
                <a:gd name="T27" fmla="*/ 18 h 47"/>
                <a:gd name="T28" fmla="*/ 14 w 61"/>
                <a:gd name="T29" fmla="*/ 23 h 47"/>
                <a:gd name="T30" fmla="*/ 11 w 61"/>
                <a:gd name="T31" fmla="*/ 27 h 47"/>
                <a:gd name="T32" fmla="*/ 10 w 61"/>
                <a:gd name="T33" fmla="*/ 28 h 47"/>
                <a:gd name="T34" fmla="*/ 8 w 61"/>
                <a:gd name="T35" fmla="*/ 30 h 47"/>
                <a:gd name="T36" fmla="*/ 5 w 61"/>
                <a:gd name="T37" fmla="*/ 33 h 47"/>
                <a:gd name="T38" fmla="*/ 4 w 61"/>
                <a:gd name="T39" fmla="*/ 35 h 47"/>
                <a:gd name="T40" fmla="*/ 1 w 61"/>
                <a:gd name="T41" fmla="*/ 38 h 47"/>
                <a:gd name="T42" fmla="*/ 0 w 61"/>
                <a:gd name="T43" fmla="*/ 42 h 47"/>
                <a:gd name="T44" fmla="*/ 2 w 61"/>
                <a:gd name="T45" fmla="*/ 45 h 47"/>
                <a:gd name="T46" fmla="*/ 5 w 61"/>
                <a:gd name="T47" fmla="*/ 46 h 47"/>
                <a:gd name="T48" fmla="*/ 8 w 61"/>
                <a:gd name="T49" fmla="*/ 46 h 47"/>
                <a:gd name="T50" fmla="*/ 14 w 61"/>
                <a:gd name="T51" fmla="*/ 46 h 47"/>
                <a:gd name="T52" fmla="*/ 18 w 61"/>
                <a:gd name="T53" fmla="*/ 45 h 47"/>
                <a:gd name="T54" fmla="*/ 23 w 61"/>
                <a:gd name="T55" fmla="*/ 43 h 47"/>
                <a:gd name="T56" fmla="*/ 27 w 61"/>
                <a:gd name="T57" fmla="*/ 42 h 47"/>
                <a:gd name="T58" fmla="*/ 30 w 61"/>
                <a:gd name="T59" fmla="*/ 40 h 47"/>
                <a:gd name="T60" fmla="*/ 33 w 61"/>
                <a:gd name="T61" fmla="*/ 39 h 47"/>
                <a:gd name="T62" fmla="*/ 33 w 61"/>
                <a:gd name="T63" fmla="*/ 38 h 47"/>
                <a:gd name="T64" fmla="*/ 35 w 61"/>
                <a:gd name="T65" fmla="*/ 38 h 47"/>
                <a:gd name="T66" fmla="*/ 39 w 61"/>
                <a:gd name="T67" fmla="*/ 37 h 47"/>
                <a:gd name="T68" fmla="*/ 42 w 61"/>
                <a:gd name="T69" fmla="*/ 38 h 47"/>
                <a:gd name="T70" fmla="*/ 45 w 61"/>
                <a:gd name="T71" fmla="*/ 38 h 47"/>
                <a:gd name="T72" fmla="*/ 47 w 61"/>
                <a:gd name="T73" fmla="*/ 41 h 47"/>
                <a:gd name="T74" fmla="*/ 50 w 61"/>
                <a:gd name="T75" fmla="*/ 42 h 47"/>
                <a:gd name="T76" fmla="*/ 52 w 61"/>
                <a:gd name="T77" fmla="*/ 42 h 47"/>
                <a:gd name="T78" fmla="*/ 54 w 61"/>
                <a:gd name="T79" fmla="*/ 41 h 47"/>
                <a:gd name="T80" fmla="*/ 55 w 61"/>
                <a:gd name="T81" fmla="*/ 41 h 47"/>
                <a:gd name="T82" fmla="*/ 56 w 61"/>
                <a:gd name="T83" fmla="*/ 39 h 47"/>
                <a:gd name="T84" fmla="*/ 58 w 61"/>
                <a:gd name="T85" fmla="*/ 38 h 47"/>
                <a:gd name="T86" fmla="*/ 59 w 61"/>
                <a:gd name="T87" fmla="*/ 37 h 47"/>
                <a:gd name="T88" fmla="*/ 59 w 61"/>
                <a:gd name="T89" fmla="*/ 35 h 47"/>
                <a:gd name="T90" fmla="*/ 59 w 61"/>
                <a:gd name="T91" fmla="*/ 34 h 47"/>
                <a:gd name="T92" fmla="*/ 60 w 61"/>
                <a:gd name="T93" fmla="*/ 33 h 47"/>
                <a:gd name="T94" fmla="*/ 60 w 61"/>
                <a:gd name="T95" fmla="*/ 31 h 47"/>
                <a:gd name="T96" fmla="*/ 59 w 61"/>
                <a:gd name="T97" fmla="*/ 31 h 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1"/>
                <a:gd name="T148" fmla="*/ 0 h 47"/>
                <a:gd name="T149" fmla="*/ 61 w 61"/>
                <a:gd name="T150" fmla="*/ 47 h 4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1" h="47">
                  <a:moveTo>
                    <a:pt x="59" y="31"/>
                  </a:moveTo>
                  <a:lnTo>
                    <a:pt x="60" y="30"/>
                  </a:lnTo>
                  <a:lnTo>
                    <a:pt x="60" y="27"/>
                  </a:lnTo>
                  <a:lnTo>
                    <a:pt x="59" y="23"/>
                  </a:lnTo>
                  <a:lnTo>
                    <a:pt x="55" y="19"/>
                  </a:lnTo>
                  <a:lnTo>
                    <a:pt x="51" y="13"/>
                  </a:lnTo>
                  <a:lnTo>
                    <a:pt x="45" y="7"/>
                  </a:lnTo>
                  <a:lnTo>
                    <a:pt x="34" y="2"/>
                  </a:lnTo>
                  <a:lnTo>
                    <a:pt x="29" y="0"/>
                  </a:lnTo>
                  <a:lnTo>
                    <a:pt x="25" y="2"/>
                  </a:lnTo>
                  <a:lnTo>
                    <a:pt x="22" y="4"/>
                  </a:lnTo>
                  <a:lnTo>
                    <a:pt x="19" y="8"/>
                  </a:lnTo>
                  <a:lnTo>
                    <a:pt x="17" y="12"/>
                  </a:lnTo>
                  <a:lnTo>
                    <a:pt x="15" y="18"/>
                  </a:lnTo>
                  <a:lnTo>
                    <a:pt x="14" y="23"/>
                  </a:lnTo>
                  <a:lnTo>
                    <a:pt x="11" y="27"/>
                  </a:lnTo>
                  <a:lnTo>
                    <a:pt x="10" y="28"/>
                  </a:lnTo>
                  <a:lnTo>
                    <a:pt x="8" y="30"/>
                  </a:lnTo>
                  <a:lnTo>
                    <a:pt x="5" y="33"/>
                  </a:lnTo>
                  <a:lnTo>
                    <a:pt x="4" y="35"/>
                  </a:lnTo>
                  <a:lnTo>
                    <a:pt x="1" y="38"/>
                  </a:lnTo>
                  <a:lnTo>
                    <a:pt x="0" y="42"/>
                  </a:lnTo>
                  <a:lnTo>
                    <a:pt x="2" y="45"/>
                  </a:lnTo>
                  <a:lnTo>
                    <a:pt x="5" y="46"/>
                  </a:lnTo>
                  <a:lnTo>
                    <a:pt x="8" y="46"/>
                  </a:lnTo>
                  <a:lnTo>
                    <a:pt x="14" y="46"/>
                  </a:lnTo>
                  <a:lnTo>
                    <a:pt x="18" y="45"/>
                  </a:lnTo>
                  <a:lnTo>
                    <a:pt x="23" y="43"/>
                  </a:lnTo>
                  <a:lnTo>
                    <a:pt x="27" y="42"/>
                  </a:lnTo>
                  <a:lnTo>
                    <a:pt x="30" y="40"/>
                  </a:lnTo>
                  <a:lnTo>
                    <a:pt x="33" y="39"/>
                  </a:lnTo>
                  <a:lnTo>
                    <a:pt x="33" y="38"/>
                  </a:lnTo>
                  <a:lnTo>
                    <a:pt x="35" y="38"/>
                  </a:lnTo>
                  <a:lnTo>
                    <a:pt x="39" y="37"/>
                  </a:lnTo>
                  <a:lnTo>
                    <a:pt x="42" y="38"/>
                  </a:lnTo>
                  <a:lnTo>
                    <a:pt x="45" y="38"/>
                  </a:lnTo>
                  <a:lnTo>
                    <a:pt x="47" y="41"/>
                  </a:lnTo>
                  <a:lnTo>
                    <a:pt x="50" y="42"/>
                  </a:lnTo>
                  <a:lnTo>
                    <a:pt x="52" y="42"/>
                  </a:lnTo>
                  <a:lnTo>
                    <a:pt x="54" y="41"/>
                  </a:lnTo>
                  <a:lnTo>
                    <a:pt x="55" y="41"/>
                  </a:lnTo>
                  <a:lnTo>
                    <a:pt x="56" y="39"/>
                  </a:lnTo>
                  <a:lnTo>
                    <a:pt x="58" y="38"/>
                  </a:lnTo>
                  <a:lnTo>
                    <a:pt x="59" y="37"/>
                  </a:lnTo>
                  <a:lnTo>
                    <a:pt x="59" y="35"/>
                  </a:lnTo>
                  <a:lnTo>
                    <a:pt x="59" y="34"/>
                  </a:lnTo>
                  <a:lnTo>
                    <a:pt x="60" y="33"/>
                  </a:lnTo>
                  <a:lnTo>
                    <a:pt x="60" y="31"/>
                  </a:lnTo>
                  <a:lnTo>
                    <a:pt x="59" y="31"/>
                  </a:lnTo>
                </a:path>
              </a:pathLst>
            </a:custGeom>
            <a:solidFill>
              <a:srgbClr val="CCCCCC"/>
            </a:solidFill>
            <a:ln w="12700" cap="rnd">
              <a:noFill/>
              <a:round/>
              <a:headEnd/>
              <a:tailEnd/>
            </a:ln>
          </p:spPr>
          <p:txBody>
            <a:bodyPr/>
            <a:lstStyle/>
            <a:p>
              <a:endParaRPr lang="en-US" dirty="0"/>
            </a:p>
          </p:txBody>
        </p:sp>
        <p:sp>
          <p:nvSpPr>
            <p:cNvPr id="48615" name="Freeform 514"/>
            <p:cNvSpPr>
              <a:spLocks/>
            </p:cNvSpPr>
            <p:nvPr/>
          </p:nvSpPr>
          <p:spPr bwMode="auto">
            <a:xfrm>
              <a:off x="2445" y="2886"/>
              <a:ext cx="32" cy="37"/>
            </a:xfrm>
            <a:custGeom>
              <a:avLst/>
              <a:gdLst>
                <a:gd name="T0" fmla="*/ 0 w 32"/>
                <a:gd name="T1" fmla="*/ 8 h 37"/>
                <a:gd name="T2" fmla="*/ 8 w 32"/>
                <a:gd name="T3" fmla="*/ 13 h 37"/>
                <a:gd name="T4" fmla="*/ 14 w 32"/>
                <a:gd name="T5" fmla="*/ 19 h 37"/>
                <a:gd name="T6" fmla="*/ 18 w 32"/>
                <a:gd name="T7" fmla="*/ 23 h 37"/>
                <a:gd name="T8" fmla="*/ 21 w 32"/>
                <a:gd name="T9" fmla="*/ 27 h 37"/>
                <a:gd name="T10" fmla="*/ 22 w 32"/>
                <a:gd name="T11" fmla="*/ 29 h 37"/>
                <a:gd name="T12" fmla="*/ 22 w 32"/>
                <a:gd name="T13" fmla="*/ 31 h 37"/>
                <a:gd name="T14" fmla="*/ 22 w 32"/>
                <a:gd name="T15" fmla="*/ 30 h 37"/>
                <a:gd name="T16" fmla="*/ 28 w 32"/>
                <a:gd name="T17" fmla="*/ 30 h 37"/>
                <a:gd name="T18" fmla="*/ 22 w 32"/>
                <a:gd name="T19" fmla="*/ 36 h 37"/>
                <a:gd name="T20" fmla="*/ 28 w 32"/>
                <a:gd name="T21" fmla="*/ 36 h 37"/>
                <a:gd name="T22" fmla="*/ 31 w 32"/>
                <a:gd name="T23" fmla="*/ 32 h 37"/>
                <a:gd name="T24" fmla="*/ 31 w 32"/>
                <a:gd name="T25" fmla="*/ 27 h 37"/>
                <a:gd name="T26" fmla="*/ 28 w 32"/>
                <a:gd name="T27" fmla="*/ 23 h 37"/>
                <a:gd name="T28" fmla="*/ 26 w 32"/>
                <a:gd name="T29" fmla="*/ 18 h 37"/>
                <a:gd name="T30" fmla="*/ 21 w 32"/>
                <a:gd name="T31" fmla="*/ 12 h 37"/>
                <a:gd name="T32" fmla="*/ 14 w 32"/>
                <a:gd name="T33" fmla="*/ 7 h 37"/>
                <a:gd name="T34" fmla="*/ 4 w 32"/>
                <a:gd name="T35" fmla="*/ 0 h 37"/>
                <a:gd name="T36" fmla="*/ 0 w 32"/>
                <a:gd name="T37" fmla="*/ 8 h 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37"/>
                <a:gd name="T59" fmla="*/ 32 w 32"/>
                <a:gd name="T60" fmla="*/ 37 h 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37">
                  <a:moveTo>
                    <a:pt x="0" y="8"/>
                  </a:moveTo>
                  <a:lnTo>
                    <a:pt x="8" y="13"/>
                  </a:lnTo>
                  <a:lnTo>
                    <a:pt x="14" y="19"/>
                  </a:lnTo>
                  <a:lnTo>
                    <a:pt x="18" y="23"/>
                  </a:lnTo>
                  <a:lnTo>
                    <a:pt x="21" y="27"/>
                  </a:lnTo>
                  <a:lnTo>
                    <a:pt x="22" y="29"/>
                  </a:lnTo>
                  <a:lnTo>
                    <a:pt x="22" y="31"/>
                  </a:lnTo>
                  <a:lnTo>
                    <a:pt x="22" y="30"/>
                  </a:lnTo>
                  <a:lnTo>
                    <a:pt x="28" y="30"/>
                  </a:lnTo>
                  <a:lnTo>
                    <a:pt x="22" y="36"/>
                  </a:lnTo>
                  <a:lnTo>
                    <a:pt x="28" y="36"/>
                  </a:lnTo>
                  <a:lnTo>
                    <a:pt x="31" y="32"/>
                  </a:lnTo>
                  <a:lnTo>
                    <a:pt x="31" y="27"/>
                  </a:lnTo>
                  <a:lnTo>
                    <a:pt x="28" y="23"/>
                  </a:lnTo>
                  <a:lnTo>
                    <a:pt x="26" y="18"/>
                  </a:lnTo>
                  <a:lnTo>
                    <a:pt x="21" y="12"/>
                  </a:lnTo>
                  <a:lnTo>
                    <a:pt x="14" y="7"/>
                  </a:lnTo>
                  <a:lnTo>
                    <a:pt x="4" y="0"/>
                  </a:lnTo>
                  <a:lnTo>
                    <a:pt x="0" y="8"/>
                  </a:lnTo>
                </a:path>
              </a:pathLst>
            </a:custGeom>
            <a:solidFill>
              <a:srgbClr val="828282"/>
            </a:solidFill>
            <a:ln w="12700" cap="rnd">
              <a:noFill/>
              <a:round/>
              <a:headEnd/>
              <a:tailEnd/>
            </a:ln>
          </p:spPr>
          <p:txBody>
            <a:bodyPr/>
            <a:lstStyle/>
            <a:p>
              <a:endParaRPr lang="en-US" dirty="0"/>
            </a:p>
          </p:txBody>
        </p:sp>
        <p:sp>
          <p:nvSpPr>
            <p:cNvPr id="48616" name="Freeform 515"/>
            <p:cNvSpPr>
              <a:spLocks/>
            </p:cNvSpPr>
            <p:nvPr/>
          </p:nvSpPr>
          <p:spPr bwMode="auto">
            <a:xfrm>
              <a:off x="2417" y="2884"/>
              <a:ext cx="28" cy="32"/>
            </a:xfrm>
            <a:custGeom>
              <a:avLst/>
              <a:gdLst>
                <a:gd name="T0" fmla="*/ 9 w 28"/>
                <a:gd name="T1" fmla="*/ 31 h 32"/>
                <a:gd name="T2" fmla="*/ 8 w 28"/>
                <a:gd name="T3" fmla="*/ 31 h 32"/>
                <a:gd name="T4" fmla="*/ 11 w 28"/>
                <a:gd name="T5" fmla="*/ 27 h 32"/>
                <a:gd name="T6" fmla="*/ 12 w 28"/>
                <a:gd name="T7" fmla="*/ 22 h 32"/>
                <a:gd name="T8" fmla="*/ 14 w 28"/>
                <a:gd name="T9" fmla="*/ 18 h 32"/>
                <a:gd name="T10" fmla="*/ 16 w 28"/>
                <a:gd name="T11" fmla="*/ 13 h 32"/>
                <a:gd name="T12" fmla="*/ 17 w 28"/>
                <a:gd name="T13" fmla="*/ 11 h 32"/>
                <a:gd name="T14" fmla="*/ 20 w 28"/>
                <a:gd name="T15" fmla="*/ 9 h 32"/>
                <a:gd name="T16" fmla="*/ 23 w 28"/>
                <a:gd name="T17" fmla="*/ 9 h 32"/>
                <a:gd name="T18" fmla="*/ 27 w 28"/>
                <a:gd name="T19" fmla="*/ 2 h 32"/>
                <a:gd name="T20" fmla="*/ 20 w 28"/>
                <a:gd name="T21" fmla="*/ 0 h 32"/>
                <a:gd name="T22" fmla="*/ 14 w 28"/>
                <a:gd name="T23" fmla="*/ 2 h 32"/>
                <a:gd name="T24" fmla="*/ 11 w 28"/>
                <a:gd name="T25" fmla="*/ 6 h 32"/>
                <a:gd name="T26" fmla="*/ 7 w 28"/>
                <a:gd name="T27" fmla="*/ 10 h 32"/>
                <a:gd name="T28" fmla="*/ 6 w 28"/>
                <a:gd name="T29" fmla="*/ 14 h 32"/>
                <a:gd name="T30" fmla="*/ 3 w 28"/>
                <a:gd name="T31" fmla="*/ 19 h 32"/>
                <a:gd name="T32" fmla="*/ 2 w 28"/>
                <a:gd name="T33" fmla="*/ 24 h 32"/>
                <a:gd name="T34" fmla="*/ 1 w 28"/>
                <a:gd name="T35" fmla="*/ 28 h 32"/>
                <a:gd name="T36" fmla="*/ 0 w 28"/>
                <a:gd name="T37" fmla="*/ 28 h 32"/>
                <a:gd name="T38" fmla="*/ 9 w 28"/>
                <a:gd name="T39" fmla="*/ 31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32"/>
                <a:gd name="T62" fmla="*/ 28 w 28"/>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32">
                  <a:moveTo>
                    <a:pt x="9" y="31"/>
                  </a:moveTo>
                  <a:lnTo>
                    <a:pt x="8" y="31"/>
                  </a:lnTo>
                  <a:lnTo>
                    <a:pt x="11" y="27"/>
                  </a:lnTo>
                  <a:lnTo>
                    <a:pt x="12" y="22"/>
                  </a:lnTo>
                  <a:lnTo>
                    <a:pt x="14" y="18"/>
                  </a:lnTo>
                  <a:lnTo>
                    <a:pt x="16" y="13"/>
                  </a:lnTo>
                  <a:lnTo>
                    <a:pt x="17" y="11"/>
                  </a:lnTo>
                  <a:lnTo>
                    <a:pt x="20" y="9"/>
                  </a:lnTo>
                  <a:lnTo>
                    <a:pt x="23" y="9"/>
                  </a:lnTo>
                  <a:lnTo>
                    <a:pt x="27" y="2"/>
                  </a:lnTo>
                  <a:lnTo>
                    <a:pt x="20" y="0"/>
                  </a:lnTo>
                  <a:lnTo>
                    <a:pt x="14" y="2"/>
                  </a:lnTo>
                  <a:lnTo>
                    <a:pt x="11" y="6"/>
                  </a:lnTo>
                  <a:lnTo>
                    <a:pt x="7" y="10"/>
                  </a:lnTo>
                  <a:lnTo>
                    <a:pt x="6" y="14"/>
                  </a:lnTo>
                  <a:lnTo>
                    <a:pt x="3" y="19"/>
                  </a:lnTo>
                  <a:lnTo>
                    <a:pt x="2" y="24"/>
                  </a:lnTo>
                  <a:lnTo>
                    <a:pt x="1" y="28"/>
                  </a:lnTo>
                  <a:lnTo>
                    <a:pt x="0" y="28"/>
                  </a:lnTo>
                  <a:lnTo>
                    <a:pt x="9" y="31"/>
                  </a:lnTo>
                </a:path>
              </a:pathLst>
            </a:custGeom>
            <a:solidFill>
              <a:srgbClr val="828282"/>
            </a:solidFill>
            <a:ln w="12700" cap="rnd">
              <a:noFill/>
              <a:round/>
              <a:headEnd/>
              <a:tailEnd/>
            </a:ln>
          </p:spPr>
          <p:txBody>
            <a:bodyPr/>
            <a:lstStyle/>
            <a:p>
              <a:endParaRPr lang="en-US" dirty="0"/>
            </a:p>
          </p:txBody>
        </p:sp>
        <p:sp>
          <p:nvSpPr>
            <p:cNvPr id="48617" name="Freeform 516"/>
            <p:cNvSpPr>
              <a:spLocks/>
            </p:cNvSpPr>
            <p:nvPr/>
          </p:nvSpPr>
          <p:spPr bwMode="auto">
            <a:xfrm>
              <a:off x="2409" y="2918"/>
              <a:ext cx="17" cy="17"/>
            </a:xfrm>
            <a:custGeom>
              <a:avLst/>
              <a:gdLst>
                <a:gd name="T0" fmla="*/ 7 w 17"/>
                <a:gd name="T1" fmla="*/ 16 h 17"/>
                <a:gd name="T2" fmla="*/ 9 w 17"/>
                <a:gd name="T3" fmla="*/ 14 h 17"/>
                <a:gd name="T4" fmla="*/ 12 w 17"/>
                <a:gd name="T5" fmla="*/ 10 h 17"/>
                <a:gd name="T6" fmla="*/ 14 w 17"/>
                <a:gd name="T7" fmla="*/ 6 h 17"/>
                <a:gd name="T8" fmla="*/ 16 w 17"/>
                <a:gd name="T9" fmla="*/ 4 h 17"/>
                <a:gd name="T10" fmla="*/ 6 w 17"/>
                <a:gd name="T11" fmla="*/ 0 h 17"/>
                <a:gd name="T12" fmla="*/ 4 w 17"/>
                <a:gd name="T13" fmla="*/ 2 h 17"/>
                <a:gd name="T14" fmla="*/ 2 w 17"/>
                <a:gd name="T15" fmla="*/ 6 h 17"/>
                <a:gd name="T16" fmla="*/ 0 w 17"/>
                <a:gd name="T17" fmla="*/ 8 h 17"/>
                <a:gd name="T18" fmla="*/ 7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7" y="16"/>
                  </a:moveTo>
                  <a:lnTo>
                    <a:pt x="9" y="14"/>
                  </a:lnTo>
                  <a:lnTo>
                    <a:pt x="12" y="10"/>
                  </a:lnTo>
                  <a:lnTo>
                    <a:pt x="14" y="6"/>
                  </a:lnTo>
                  <a:lnTo>
                    <a:pt x="16" y="4"/>
                  </a:lnTo>
                  <a:lnTo>
                    <a:pt x="6" y="0"/>
                  </a:lnTo>
                  <a:lnTo>
                    <a:pt x="4" y="2"/>
                  </a:lnTo>
                  <a:lnTo>
                    <a:pt x="2" y="6"/>
                  </a:lnTo>
                  <a:lnTo>
                    <a:pt x="0" y="8"/>
                  </a:lnTo>
                  <a:lnTo>
                    <a:pt x="7" y="16"/>
                  </a:lnTo>
                </a:path>
              </a:pathLst>
            </a:custGeom>
            <a:solidFill>
              <a:srgbClr val="828282"/>
            </a:solidFill>
            <a:ln w="12700" cap="rnd">
              <a:noFill/>
              <a:round/>
              <a:headEnd/>
              <a:tailEnd/>
            </a:ln>
          </p:spPr>
          <p:txBody>
            <a:bodyPr/>
            <a:lstStyle/>
            <a:p>
              <a:endParaRPr lang="en-US" dirty="0"/>
            </a:p>
          </p:txBody>
        </p:sp>
        <p:sp>
          <p:nvSpPr>
            <p:cNvPr id="48618" name="Freeform 517"/>
            <p:cNvSpPr>
              <a:spLocks/>
            </p:cNvSpPr>
            <p:nvPr/>
          </p:nvSpPr>
          <p:spPr bwMode="auto">
            <a:xfrm>
              <a:off x="2405" y="2925"/>
              <a:ext cx="17" cy="17"/>
            </a:xfrm>
            <a:custGeom>
              <a:avLst/>
              <a:gdLst>
                <a:gd name="T0" fmla="*/ 13 w 17"/>
                <a:gd name="T1" fmla="*/ 8 h 17"/>
                <a:gd name="T2" fmla="*/ 13 w 17"/>
                <a:gd name="T3" fmla="*/ 7 h 17"/>
                <a:gd name="T4" fmla="*/ 16 w 17"/>
                <a:gd name="T5" fmla="*/ 5 h 17"/>
                <a:gd name="T6" fmla="*/ 4 w 17"/>
                <a:gd name="T7" fmla="*/ 0 h 17"/>
                <a:gd name="T8" fmla="*/ 0 w 17"/>
                <a:gd name="T9" fmla="*/ 4 h 17"/>
                <a:gd name="T10" fmla="*/ 0 w 17"/>
                <a:gd name="T11" fmla="*/ 9 h 17"/>
                <a:gd name="T12" fmla="*/ 4 w 17"/>
                <a:gd name="T13" fmla="*/ 14 h 17"/>
                <a:gd name="T14" fmla="*/ 11 w 17"/>
                <a:gd name="T15" fmla="*/ 16 h 17"/>
                <a:gd name="T16" fmla="*/ 13 w 17"/>
                <a:gd name="T17" fmla="*/ 8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3" y="8"/>
                  </a:moveTo>
                  <a:lnTo>
                    <a:pt x="13" y="7"/>
                  </a:lnTo>
                  <a:lnTo>
                    <a:pt x="16" y="5"/>
                  </a:lnTo>
                  <a:lnTo>
                    <a:pt x="4" y="0"/>
                  </a:lnTo>
                  <a:lnTo>
                    <a:pt x="0" y="4"/>
                  </a:lnTo>
                  <a:lnTo>
                    <a:pt x="0" y="9"/>
                  </a:lnTo>
                  <a:lnTo>
                    <a:pt x="4" y="14"/>
                  </a:lnTo>
                  <a:lnTo>
                    <a:pt x="11" y="16"/>
                  </a:lnTo>
                  <a:lnTo>
                    <a:pt x="13" y="8"/>
                  </a:lnTo>
                </a:path>
              </a:pathLst>
            </a:custGeom>
            <a:solidFill>
              <a:srgbClr val="828282"/>
            </a:solidFill>
            <a:ln w="12700" cap="rnd">
              <a:noFill/>
              <a:round/>
              <a:headEnd/>
              <a:tailEnd/>
            </a:ln>
          </p:spPr>
          <p:txBody>
            <a:bodyPr/>
            <a:lstStyle/>
            <a:p>
              <a:endParaRPr lang="en-US" dirty="0"/>
            </a:p>
          </p:txBody>
        </p:sp>
        <p:sp>
          <p:nvSpPr>
            <p:cNvPr id="48619" name="Freeform 518"/>
            <p:cNvSpPr>
              <a:spLocks/>
            </p:cNvSpPr>
            <p:nvPr/>
          </p:nvSpPr>
          <p:spPr bwMode="auto">
            <a:xfrm>
              <a:off x="2414" y="2927"/>
              <a:ext cx="30" cy="17"/>
            </a:xfrm>
            <a:custGeom>
              <a:avLst/>
              <a:gdLst>
                <a:gd name="T0" fmla="*/ 25 w 30"/>
                <a:gd name="T1" fmla="*/ 1 h 17"/>
                <a:gd name="T2" fmla="*/ 27 w 30"/>
                <a:gd name="T3" fmla="*/ 9 h 17"/>
                <a:gd name="T4" fmla="*/ 24 w 30"/>
                <a:gd name="T5" fmla="*/ 1 h 17"/>
                <a:gd name="T6" fmla="*/ 22 w 30"/>
                <a:gd name="T7" fmla="*/ 1 h 17"/>
                <a:gd name="T8" fmla="*/ 20 w 30"/>
                <a:gd name="T9" fmla="*/ 4 h 17"/>
                <a:gd name="T10" fmla="*/ 17 w 30"/>
                <a:gd name="T11" fmla="*/ 4 h 17"/>
                <a:gd name="T12" fmla="*/ 12 w 30"/>
                <a:gd name="T13" fmla="*/ 6 h 17"/>
                <a:gd name="T14" fmla="*/ 8 w 30"/>
                <a:gd name="T15" fmla="*/ 6 h 17"/>
                <a:gd name="T16" fmla="*/ 3 w 30"/>
                <a:gd name="T17" fmla="*/ 6 h 17"/>
                <a:gd name="T18" fmla="*/ 2 w 30"/>
                <a:gd name="T19" fmla="*/ 6 h 17"/>
                <a:gd name="T20" fmla="*/ 0 w 30"/>
                <a:gd name="T21" fmla="*/ 16 h 17"/>
                <a:gd name="T22" fmla="*/ 5 w 30"/>
                <a:gd name="T23" fmla="*/ 16 h 17"/>
                <a:gd name="T24" fmla="*/ 10 w 30"/>
                <a:gd name="T25" fmla="*/ 14 h 17"/>
                <a:gd name="T26" fmla="*/ 14 w 30"/>
                <a:gd name="T27" fmla="*/ 14 h 17"/>
                <a:gd name="T28" fmla="*/ 19 w 30"/>
                <a:gd name="T29" fmla="*/ 12 h 17"/>
                <a:gd name="T30" fmla="*/ 23 w 30"/>
                <a:gd name="T31" fmla="*/ 11 h 17"/>
                <a:gd name="T32" fmla="*/ 27 w 30"/>
                <a:gd name="T33" fmla="*/ 9 h 17"/>
                <a:gd name="T34" fmla="*/ 28 w 30"/>
                <a:gd name="T35" fmla="*/ 9 h 17"/>
                <a:gd name="T36" fmla="*/ 27 w 30"/>
                <a:gd name="T37" fmla="*/ 0 h 17"/>
                <a:gd name="T38" fmla="*/ 29 w 30"/>
                <a:gd name="T39" fmla="*/ 8 h 17"/>
                <a:gd name="T40" fmla="*/ 25 w 30"/>
                <a:gd name="T41" fmla="*/ 1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17"/>
                <a:gd name="T65" fmla="*/ 30 w 3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17">
                  <a:moveTo>
                    <a:pt x="25" y="1"/>
                  </a:moveTo>
                  <a:lnTo>
                    <a:pt x="27" y="9"/>
                  </a:lnTo>
                  <a:lnTo>
                    <a:pt x="24" y="1"/>
                  </a:lnTo>
                  <a:lnTo>
                    <a:pt x="22" y="1"/>
                  </a:lnTo>
                  <a:lnTo>
                    <a:pt x="20" y="4"/>
                  </a:lnTo>
                  <a:lnTo>
                    <a:pt x="17" y="4"/>
                  </a:lnTo>
                  <a:lnTo>
                    <a:pt x="12" y="6"/>
                  </a:lnTo>
                  <a:lnTo>
                    <a:pt x="8" y="6"/>
                  </a:lnTo>
                  <a:lnTo>
                    <a:pt x="3" y="6"/>
                  </a:lnTo>
                  <a:lnTo>
                    <a:pt x="2" y="6"/>
                  </a:lnTo>
                  <a:lnTo>
                    <a:pt x="0" y="16"/>
                  </a:lnTo>
                  <a:lnTo>
                    <a:pt x="5" y="16"/>
                  </a:lnTo>
                  <a:lnTo>
                    <a:pt x="10" y="14"/>
                  </a:lnTo>
                  <a:lnTo>
                    <a:pt x="14" y="14"/>
                  </a:lnTo>
                  <a:lnTo>
                    <a:pt x="19" y="12"/>
                  </a:lnTo>
                  <a:lnTo>
                    <a:pt x="23" y="11"/>
                  </a:lnTo>
                  <a:lnTo>
                    <a:pt x="27" y="9"/>
                  </a:lnTo>
                  <a:lnTo>
                    <a:pt x="28" y="9"/>
                  </a:lnTo>
                  <a:lnTo>
                    <a:pt x="27" y="0"/>
                  </a:lnTo>
                  <a:lnTo>
                    <a:pt x="29" y="8"/>
                  </a:lnTo>
                  <a:lnTo>
                    <a:pt x="25" y="1"/>
                  </a:lnTo>
                </a:path>
              </a:pathLst>
            </a:custGeom>
            <a:solidFill>
              <a:srgbClr val="828282"/>
            </a:solidFill>
            <a:ln w="12700" cap="rnd">
              <a:noFill/>
              <a:round/>
              <a:headEnd/>
              <a:tailEnd/>
            </a:ln>
          </p:spPr>
          <p:txBody>
            <a:bodyPr/>
            <a:lstStyle/>
            <a:p>
              <a:endParaRPr lang="en-US" dirty="0"/>
            </a:p>
          </p:txBody>
        </p:sp>
        <p:sp>
          <p:nvSpPr>
            <p:cNvPr id="48620" name="Freeform 519"/>
            <p:cNvSpPr>
              <a:spLocks/>
            </p:cNvSpPr>
            <p:nvPr/>
          </p:nvSpPr>
          <p:spPr bwMode="auto">
            <a:xfrm>
              <a:off x="2444" y="2926"/>
              <a:ext cx="17" cy="17"/>
            </a:xfrm>
            <a:custGeom>
              <a:avLst/>
              <a:gdLst>
                <a:gd name="T0" fmla="*/ 16 w 17"/>
                <a:gd name="T1" fmla="*/ 3 h 17"/>
                <a:gd name="T2" fmla="*/ 13 w 17"/>
                <a:gd name="T3" fmla="*/ 0 h 17"/>
                <a:gd name="T4" fmla="*/ 8 w 17"/>
                <a:gd name="T5" fmla="*/ 0 h 17"/>
                <a:gd name="T6" fmla="*/ 2 w 17"/>
                <a:gd name="T7" fmla="*/ 0 h 17"/>
                <a:gd name="T8" fmla="*/ 0 w 17"/>
                <a:gd name="T9" fmla="*/ 3 h 17"/>
                <a:gd name="T10" fmla="*/ 4 w 17"/>
                <a:gd name="T11" fmla="*/ 16 h 17"/>
                <a:gd name="T12" fmla="*/ 5 w 17"/>
                <a:gd name="T13" fmla="*/ 16 h 17"/>
                <a:gd name="T14" fmla="*/ 8 w 17"/>
                <a:gd name="T15" fmla="*/ 16 h 17"/>
                <a:gd name="T16" fmla="*/ 11 w 17"/>
                <a:gd name="T17" fmla="*/ 16 h 17"/>
                <a:gd name="T18" fmla="*/ 16 w 17"/>
                <a:gd name="T19" fmla="*/ 3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3"/>
                  </a:moveTo>
                  <a:lnTo>
                    <a:pt x="13" y="0"/>
                  </a:lnTo>
                  <a:lnTo>
                    <a:pt x="8" y="0"/>
                  </a:lnTo>
                  <a:lnTo>
                    <a:pt x="2" y="0"/>
                  </a:lnTo>
                  <a:lnTo>
                    <a:pt x="0" y="3"/>
                  </a:lnTo>
                  <a:lnTo>
                    <a:pt x="4" y="16"/>
                  </a:lnTo>
                  <a:lnTo>
                    <a:pt x="5" y="16"/>
                  </a:lnTo>
                  <a:lnTo>
                    <a:pt x="8" y="16"/>
                  </a:lnTo>
                  <a:lnTo>
                    <a:pt x="11" y="16"/>
                  </a:lnTo>
                  <a:lnTo>
                    <a:pt x="16" y="3"/>
                  </a:lnTo>
                </a:path>
              </a:pathLst>
            </a:custGeom>
            <a:solidFill>
              <a:srgbClr val="828282"/>
            </a:solidFill>
            <a:ln w="12700" cap="rnd">
              <a:noFill/>
              <a:round/>
              <a:headEnd/>
              <a:tailEnd/>
            </a:ln>
          </p:spPr>
          <p:txBody>
            <a:bodyPr/>
            <a:lstStyle/>
            <a:p>
              <a:endParaRPr lang="en-US" dirty="0"/>
            </a:p>
          </p:txBody>
        </p:sp>
        <p:sp>
          <p:nvSpPr>
            <p:cNvPr id="48621" name="Freeform 520"/>
            <p:cNvSpPr>
              <a:spLocks/>
            </p:cNvSpPr>
            <p:nvPr/>
          </p:nvSpPr>
          <p:spPr bwMode="auto">
            <a:xfrm>
              <a:off x="2456" y="2928"/>
              <a:ext cx="17" cy="17"/>
            </a:xfrm>
            <a:custGeom>
              <a:avLst/>
              <a:gdLst>
                <a:gd name="T0" fmla="*/ 8 w 17"/>
                <a:gd name="T1" fmla="*/ 4 h 17"/>
                <a:gd name="T2" fmla="*/ 10 w 17"/>
                <a:gd name="T3" fmla="*/ 4 h 17"/>
                <a:gd name="T4" fmla="*/ 8 w 17"/>
                <a:gd name="T5" fmla="*/ 2 h 17"/>
                <a:gd name="T6" fmla="*/ 4 w 17"/>
                <a:gd name="T7" fmla="*/ 0 h 17"/>
                <a:gd name="T8" fmla="*/ 0 w 17"/>
                <a:gd name="T9" fmla="*/ 11 h 17"/>
                <a:gd name="T10" fmla="*/ 2 w 17"/>
                <a:gd name="T11" fmla="*/ 13 h 17"/>
                <a:gd name="T12" fmla="*/ 7 w 17"/>
                <a:gd name="T13" fmla="*/ 16 h 17"/>
                <a:gd name="T14" fmla="*/ 10 w 17"/>
                <a:gd name="T15" fmla="*/ 16 h 17"/>
                <a:gd name="T16" fmla="*/ 14 w 17"/>
                <a:gd name="T17" fmla="*/ 13 h 17"/>
                <a:gd name="T18" fmla="*/ 16 w 17"/>
                <a:gd name="T19" fmla="*/ 13 h 17"/>
                <a:gd name="T20" fmla="*/ 8 w 17"/>
                <a:gd name="T21" fmla="*/ 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4"/>
                  </a:moveTo>
                  <a:lnTo>
                    <a:pt x="10" y="4"/>
                  </a:lnTo>
                  <a:lnTo>
                    <a:pt x="8" y="2"/>
                  </a:lnTo>
                  <a:lnTo>
                    <a:pt x="4" y="0"/>
                  </a:lnTo>
                  <a:lnTo>
                    <a:pt x="0" y="11"/>
                  </a:lnTo>
                  <a:lnTo>
                    <a:pt x="2" y="13"/>
                  </a:lnTo>
                  <a:lnTo>
                    <a:pt x="7" y="16"/>
                  </a:lnTo>
                  <a:lnTo>
                    <a:pt x="10" y="16"/>
                  </a:lnTo>
                  <a:lnTo>
                    <a:pt x="14" y="13"/>
                  </a:lnTo>
                  <a:lnTo>
                    <a:pt x="16" y="13"/>
                  </a:lnTo>
                  <a:lnTo>
                    <a:pt x="8" y="4"/>
                  </a:lnTo>
                </a:path>
              </a:pathLst>
            </a:custGeom>
            <a:solidFill>
              <a:srgbClr val="828282"/>
            </a:solidFill>
            <a:ln w="12700" cap="rnd">
              <a:noFill/>
              <a:round/>
              <a:headEnd/>
              <a:tailEnd/>
            </a:ln>
          </p:spPr>
          <p:txBody>
            <a:bodyPr/>
            <a:lstStyle/>
            <a:p>
              <a:endParaRPr lang="en-US" dirty="0"/>
            </a:p>
          </p:txBody>
        </p:sp>
        <p:sp>
          <p:nvSpPr>
            <p:cNvPr id="48622" name="Freeform 521"/>
            <p:cNvSpPr>
              <a:spLocks/>
            </p:cNvSpPr>
            <p:nvPr/>
          </p:nvSpPr>
          <p:spPr bwMode="auto">
            <a:xfrm>
              <a:off x="2465" y="2927"/>
              <a:ext cx="17" cy="17"/>
            </a:xfrm>
            <a:custGeom>
              <a:avLst/>
              <a:gdLst>
                <a:gd name="T0" fmla="*/ 3 w 17"/>
                <a:gd name="T1" fmla="*/ 8 h 17"/>
                <a:gd name="T2" fmla="*/ 7 w 17"/>
                <a:gd name="T3" fmla="*/ 0 h 17"/>
                <a:gd name="T4" fmla="*/ 5 w 17"/>
                <a:gd name="T5" fmla="*/ 2 h 17"/>
                <a:gd name="T6" fmla="*/ 3 w 17"/>
                <a:gd name="T7" fmla="*/ 2 h 17"/>
                <a:gd name="T8" fmla="*/ 1 w 17"/>
                <a:gd name="T9" fmla="*/ 5 h 17"/>
                <a:gd name="T10" fmla="*/ 0 w 17"/>
                <a:gd name="T11" fmla="*/ 8 h 17"/>
                <a:gd name="T12" fmla="*/ 8 w 17"/>
                <a:gd name="T13" fmla="*/ 16 h 17"/>
                <a:gd name="T14" fmla="*/ 10 w 17"/>
                <a:gd name="T15" fmla="*/ 13 h 17"/>
                <a:gd name="T16" fmla="*/ 14 w 17"/>
                <a:gd name="T17" fmla="*/ 10 h 17"/>
                <a:gd name="T18" fmla="*/ 16 w 17"/>
                <a:gd name="T19" fmla="*/ 5 h 17"/>
                <a:gd name="T20" fmla="*/ 3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3" y="8"/>
                  </a:moveTo>
                  <a:lnTo>
                    <a:pt x="7" y="0"/>
                  </a:lnTo>
                  <a:lnTo>
                    <a:pt x="5" y="2"/>
                  </a:lnTo>
                  <a:lnTo>
                    <a:pt x="3" y="2"/>
                  </a:lnTo>
                  <a:lnTo>
                    <a:pt x="1" y="5"/>
                  </a:lnTo>
                  <a:lnTo>
                    <a:pt x="0" y="8"/>
                  </a:lnTo>
                  <a:lnTo>
                    <a:pt x="8" y="16"/>
                  </a:lnTo>
                  <a:lnTo>
                    <a:pt x="10" y="13"/>
                  </a:lnTo>
                  <a:lnTo>
                    <a:pt x="14" y="10"/>
                  </a:lnTo>
                  <a:lnTo>
                    <a:pt x="16" y="5"/>
                  </a:lnTo>
                  <a:lnTo>
                    <a:pt x="3" y="8"/>
                  </a:lnTo>
                </a:path>
              </a:pathLst>
            </a:custGeom>
            <a:solidFill>
              <a:srgbClr val="828282"/>
            </a:solidFill>
            <a:ln w="12700" cap="rnd">
              <a:noFill/>
              <a:round/>
              <a:headEnd/>
              <a:tailEnd/>
            </a:ln>
          </p:spPr>
          <p:txBody>
            <a:bodyPr/>
            <a:lstStyle/>
            <a:p>
              <a:endParaRPr lang="en-US" dirty="0"/>
            </a:p>
          </p:txBody>
        </p:sp>
        <p:sp>
          <p:nvSpPr>
            <p:cNvPr id="48623" name="Freeform 522"/>
            <p:cNvSpPr>
              <a:spLocks/>
            </p:cNvSpPr>
            <p:nvPr/>
          </p:nvSpPr>
          <p:spPr bwMode="auto">
            <a:xfrm>
              <a:off x="2469" y="2921"/>
              <a:ext cx="17" cy="17"/>
            </a:xfrm>
            <a:custGeom>
              <a:avLst/>
              <a:gdLst>
                <a:gd name="T0" fmla="*/ 13 w 17"/>
                <a:gd name="T1" fmla="*/ 9 h 17"/>
                <a:gd name="T2" fmla="*/ 2 w 17"/>
                <a:gd name="T3" fmla="*/ 6 h 17"/>
                <a:gd name="T4" fmla="*/ 2 w 17"/>
                <a:gd name="T5" fmla="*/ 3 h 17"/>
                <a:gd name="T6" fmla="*/ 0 w 17"/>
                <a:gd name="T7" fmla="*/ 9 h 17"/>
                <a:gd name="T8" fmla="*/ 0 w 17"/>
                <a:gd name="T9" fmla="*/ 16 h 17"/>
                <a:gd name="T10" fmla="*/ 13 w 17"/>
                <a:gd name="T11" fmla="*/ 12 h 17"/>
                <a:gd name="T12" fmla="*/ 16 w 17"/>
                <a:gd name="T13" fmla="*/ 9 h 17"/>
                <a:gd name="T14" fmla="*/ 16 w 17"/>
                <a:gd name="T15" fmla="*/ 3 h 17"/>
                <a:gd name="T16" fmla="*/ 4 w 17"/>
                <a:gd name="T17" fmla="*/ 0 h 17"/>
                <a:gd name="T18" fmla="*/ 13 w 17"/>
                <a:gd name="T19" fmla="*/ 9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3" y="9"/>
                  </a:moveTo>
                  <a:lnTo>
                    <a:pt x="2" y="6"/>
                  </a:lnTo>
                  <a:lnTo>
                    <a:pt x="2" y="3"/>
                  </a:lnTo>
                  <a:lnTo>
                    <a:pt x="0" y="9"/>
                  </a:lnTo>
                  <a:lnTo>
                    <a:pt x="0" y="16"/>
                  </a:lnTo>
                  <a:lnTo>
                    <a:pt x="13" y="12"/>
                  </a:lnTo>
                  <a:lnTo>
                    <a:pt x="16" y="9"/>
                  </a:lnTo>
                  <a:lnTo>
                    <a:pt x="16" y="3"/>
                  </a:lnTo>
                  <a:lnTo>
                    <a:pt x="4" y="0"/>
                  </a:lnTo>
                  <a:lnTo>
                    <a:pt x="13" y="9"/>
                  </a:lnTo>
                </a:path>
              </a:pathLst>
            </a:custGeom>
            <a:solidFill>
              <a:srgbClr val="828282"/>
            </a:solidFill>
            <a:ln w="12700" cap="rnd">
              <a:noFill/>
              <a:round/>
              <a:headEnd/>
              <a:tailEnd/>
            </a:ln>
          </p:spPr>
          <p:txBody>
            <a:bodyPr/>
            <a:lstStyle/>
            <a:p>
              <a:endParaRPr lang="en-US" dirty="0"/>
            </a:p>
          </p:txBody>
        </p:sp>
        <p:sp>
          <p:nvSpPr>
            <p:cNvPr id="48624" name="Freeform 523"/>
            <p:cNvSpPr>
              <a:spLocks/>
            </p:cNvSpPr>
            <p:nvPr/>
          </p:nvSpPr>
          <p:spPr bwMode="auto">
            <a:xfrm>
              <a:off x="2471" y="2919"/>
              <a:ext cx="17" cy="17"/>
            </a:xfrm>
            <a:custGeom>
              <a:avLst/>
              <a:gdLst>
                <a:gd name="T0" fmla="*/ 16 w 17"/>
                <a:gd name="T1" fmla="*/ 4 h 17"/>
                <a:gd name="T2" fmla="*/ 0 w 17"/>
                <a:gd name="T3" fmla="*/ 16 h 17"/>
                <a:gd name="T4" fmla="*/ 5 w 17"/>
                <a:gd name="T5" fmla="*/ 16 h 17"/>
                <a:gd name="T6" fmla="*/ 10 w 17"/>
                <a:gd name="T7" fmla="*/ 16 h 17"/>
                <a:gd name="T8" fmla="*/ 16 w 17"/>
                <a:gd name="T9" fmla="*/ 16 h 17"/>
                <a:gd name="T10" fmla="*/ 0 w 17"/>
                <a:gd name="T11" fmla="*/ 4 h 17"/>
                <a:gd name="T12" fmla="*/ 10 w 17"/>
                <a:gd name="T13" fmla="*/ 0 h 17"/>
                <a:gd name="T14" fmla="*/ 5 w 17"/>
                <a:gd name="T15" fmla="*/ 0 h 17"/>
                <a:gd name="T16" fmla="*/ 16 w 17"/>
                <a:gd name="T17" fmla="*/ 4 h 17"/>
                <a:gd name="T18" fmla="*/ 0 w 17"/>
                <a:gd name="T19" fmla="*/ 16 h 17"/>
                <a:gd name="T20" fmla="*/ 16 w 17"/>
                <a:gd name="T21" fmla="*/ 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4"/>
                  </a:moveTo>
                  <a:lnTo>
                    <a:pt x="0" y="16"/>
                  </a:lnTo>
                  <a:lnTo>
                    <a:pt x="5" y="16"/>
                  </a:lnTo>
                  <a:lnTo>
                    <a:pt x="10" y="16"/>
                  </a:lnTo>
                  <a:lnTo>
                    <a:pt x="16" y="16"/>
                  </a:lnTo>
                  <a:lnTo>
                    <a:pt x="0" y="4"/>
                  </a:lnTo>
                  <a:lnTo>
                    <a:pt x="10" y="0"/>
                  </a:lnTo>
                  <a:lnTo>
                    <a:pt x="5" y="0"/>
                  </a:lnTo>
                  <a:lnTo>
                    <a:pt x="16" y="4"/>
                  </a:lnTo>
                  <a:lnTo>
                    <a:pt x="0" y="16"/>
                  </a:lnTo>
                  <a:lnTo>
                    <a:pt x="16" y="4"/>
                  </a:lnTo>
                </a:path>
              </a:pathLst>
            </a:custGeom>
            <a:solidFill>
              <a:srgbClr val="828282"/>
            </a:solidFill>
            <a:ln w="12700" cap="rnd">
              <a:noFill/>
              <a:round/>
              <a:headEnd/>
              <a:tailEnd/>
            </a:ln>
          </p:spPr>
          <p:txBody>
            <a:bodyPr/>
            <a:lstStyle/>
            <a:p>
              <a:endParaRPr lang="en-US" dirty="0"/>
            </a:p>
          </p:txBody>
        </p:sp>
        <p:sp>
          <p:nvSpPr>
            <p:cNvPr id="48625" name="Freeform 524"/>
            <p:cNvSpPr>
              <a:spLocks/>
            </p:cNvSpPr>
            <p:nvPr/>
          </p:nvSpPr>
          <p:spPr bwMode="auto">
            <a:xfrm>
              <a:off x="2423" y="2851"/>
              <a:ext cx="17" cy="17"/>
            </a:xfrm>
            <a:custGeom>
              <a:avLst/>
              <a:gdLst>
                <a:gd name="T0" fmla="*/ 6 w 17"/>
                <a:gd name="T1" fmla="*/ 6 h 17"/>
                <a:gd name="T2" fmla="*/ 0 w 17"/>
                <a:gd name="T3" fmla="*/ 4 h 17"/>
                <a:gd name="T4" fmla="*/ 2 w 17"/>
                <a:gd name="T5" fmla="*/ 9 h 17"/>
                <a:gd name="T6" fmla="*/ 4 w 17"/>
                <a:gd name="T7" fmla="*/ 11 h 17"/>
                <a:gd name="T8" fmla="*/ 6 w 17"/>
                <a:gd name="T9" fmla="*/ 12 h 17"/>
                <a:gd name="T10" fmla="*/ 6 w 17"/>
                <a:gd name="T11" fmla="*/ 16 h 17"/>
                <a:gd name="T12" fmla="*/ 16 w 17"/>
                <a:gd name="T13" fmla="*/ 14 h 17"/>
                <a:gd name="T14" fmla="*/ 14 w 17"/>
                <a:gd name="T15" fmla="*/ 10 h 17"/>
                <a:gd name="T16" fmla="*/ 12 w 17"/>
                <a:gd name="T17" fmla="*/ 7 h 17"/>
                <a:gd name="T18" fmla="*/ 11 w 17"/>
                <a:gd name="T19" fmla="*/ 4 h 17"/>
                <a:gd name="T20" fmla="*/ 8 w 17"/>
                <a:gd name="T21" fmla="*/ 1 h 17"/>
                <a:gd name="T22" fmla="*/ 1 w 17"/>
                <a:gd name="T23" fmla="*/ 0 h 17"/>
                <a:gd name="T24" fmla="*/ 6 w 17"/>
                <a:gd name="T25" fmla="*/ 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6" y="6"/>
                  </a:moveTo>
                  <a:lnTo>
                    <a:pt x="0" y="4"/>
                  </a:lnTo>
                  <a:lnTo>
                    <a:pt x="2" y="9"/>
                  </a:lnTo>
                  <a:lnTo>
                    <a:pt x="4" y="11"/>
                  </a:lnTo>
                  <a:lnTo>
                    <a:pt x="6" y="12"/>
                  </a:lnTo>
                  <a:lnTo>
                    <a:pt x="6" y="16"/>
                  </a:lnTo>
                  <a:lnTo>
                    <a:pt x="16" y="14"/>
                  </a:lnTo>
                  <a:lnTo>
                    <a:pt x="14" y="10"/>
                  </a:lnTo>
                  <a:lnTo>
                    <a:pt x="12" y="7"/>
                  </a:lnTo>
                  <a:lnTo>
                    <a:pt x="11" y="4"/>
                  </a:lnTo>
                  <a:lnTo>
                    <a:pt x="8" y="1"/>
                  </a:lnTo>
                  <a:lnTo>
                    <a:pt x="1" y="0"/>
                  </a:lnTo>
                  <a:lnTo>
                    <a:pt x="6" y="6"/>
                  </a:lnTo>
                </a:path>
              </a:pathLst>
            </a:custGeom>
            <a:solidFill>
              <a:srgbClr val="828282"/>
            </a:solidFill>
            <a:ln w="12700" cap="rnd">
              <a:noFill/>
              <a:round/>
              <a:headEnd/>
              <a:tailEnd/>
            </a:ln>
          </p:spPr>
          <p:txBody>
            <a:bodyPr/>
            <a:lstStyle/>
            <a:p>
              <a:endParaRPr lang="en-US" dirty="0"/>
            </a:p>
          </p:txBody>
        </p:sp>
        <p:sp>
          <p:nvSpPr>
            <p:cNvPr id="48626" name="Freeform 525"/>
            <p:cNvSpPr>
              <a:spLocks/>
            </p:cNvSpPr>
            <p:nvPr/>
          </p:nvSpPr>
          <p:spPr bwMode="auto">
            <a:xfrm>
              <a:off x="2376" y="2851"/>
              <a:ext cx="50" cy="20"/>
            </a:xfrm>
            <a:custGeom>
              <a:avLst/>
              <a:gdLst>
                <a:gd name="T0" fmla="*/ 7 w 50"/>
                <a:gd name="T1" fmla="*/ 17 h 20"/>
                <a:gd name="T2" fmla="*/ 2 w 50"/>
                <a:gd name="T3" fmla="*/ 17 h 20"/>
                <a:gd name="T4" fmla="*/ 8 w 50"/>
                <a:gd name="T5" fmla="*/ 19 h 20"/>
                <a:gd name="T6" fmla="*/ 15 w 50"/>
                <a:gd name="T7" fmla="*/ 19 h 20"/>
                <a:gd name="T8" fmla="*/ 22 w 50"/>
                <a:gd name="T9" fmla="*/ 18 h 20"/>
                <a:gd name="T10" fmla="*/ 29 w 50"/>
                <a:gd name="T11" fmla="*/ 17 h 20"/>
                <a:gd name="T12" fmla="*/ 34 w 50"/>
                <a:gd name="T13" fmla="*/ 14 h 20"/>
                <a:gd name="T14" fmla="*/ 39 w 50"/>
                <a:gd name="T15" fmla="*/ 12 h 20"/>
                <a:gd name="T16" fmla="*/ 45 w 50"/>
                <a:gd name="T17" fmla="*/ 9 h 20"/>
                <a:gd name="T18" fmla="*/ 49 w 50"/>
                <a:gd name="T19" fmla="*/ 7 h 20"/>
                <a:gd name="T20" fmla="*/ 44 w 50"/>
                <a:gd name="T21" fmla="*/ 0 h 20"/>
                <a:gd name="T22" fmla="*/ 38 w 50"/>
                <a:gd name="T23" fmla="*/ 2 h 20"/>
                <a:gd name="T24" fmla="*/ 34 w 50"/>
                <a:gd name="T25" fmla="*/ 5 h 20"/>
                <a:gd name="T26" fmla="*/ 29 w 50"/>
                <a:gd name="T27" fmla="*/ 8 h 20"/>
                <a:gd name="T28" fmla="*/ 24 w 50"/>
                <a:gd name="T29" fmla="*/ 9 h 20"/>
                <a:gd name="T30" fmla="*/ 19 w 50"/>
                <a:gd name="T31" fmla="*/ 11 h 20"/>
                <a:gd name="T32" fmla="*/ 15 w 50"/>
                <a:gd name="T33" fmla="*/ 11 h 20"/>
                <a:gd name="T34" fmla="*/ 10 w 50"/>
                <a:gd name="T35" fmla="*/ 11 h 20"/>
                <a:gd name="T36" fmla="*/ 4 w 50"/>
                <a:gd name="T37" fmla="*/ 10 h 20"/>
                <a:gd name="T38" fmla="*/ 0 w 50"/>
                <a:gd name="T39" fmla="*/ 11 h 20"/>
                <a:gd name="T40" fmla="*/ 7 w 50"/>
                <a:gd name="T41" fmla="*/ 17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20"/>
                <a:gd name="T65" fmla="*/ 50 w 50"/>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20">
                  <a:moveTo>
                    <a:pt x="7" y="17"/>
                  </a:moveTo>
                  <a:lnTo>
                    <a:pt x="2" y="17"/>
                  </a:lnTo>
                  <a:lnTo>
                    <a:pt x="8" y="19"/>
                  </a:lnTo>
                  <a:lnTo>
                    <a:pt x="15" y="19"/>
                  </a:lnTo>
                  <a:lnTo>
                    <a:pt x="22" y="18"/>
                  </a:lnTo>
                  <a:lnTo>
                    <a:pt x="29" y="17"/>
                  </a:lnTo>
                  <a:lnTo>
                    <a:pt x="34" y="14"/>
                  </a:lnTo>
                  <a:lnTo>
                    <a:pt x="39" y="12"/>
                  </a:lnTo>
                  <a:lnTo>
                    <a:pt x="45" y="9"/>
                  </a:lnTo>
                  <a:lnTo>
                    <a:pt x="49" y="7"/>
                  </a:lnTo>
                  <a:lnTo>
                    <a:pt x="44" y="0"/>
                  </a:lnTo>
                  <a:lnTo>
                    <a:pt x="38" y="2"/>
                  </a:lnTo>
                  <a:lnTo>
                    <a:pt x="34" y="5"/>
                  </a:lnTo>
                  <a:lnTo>
                    <a:pt x="29" y="8"/>
                  </a:lnTo>
                  <a:lnTo>
                    <a:pt x="24" y="9"/>
                  </a:lnTo>
                  <a:lnTo>
                    <a:pt x="19" y="11"/>
                  </a:lnTo>
                  <a:lnTo>
                    <a:pt x="15" y="11"/>
                  </a:lnTo>
                  <a:lnTo>
                    <a:pt x="10" y="11"/>
                  </a:lnTo>
                  <a:lnTo>
                    <a:pt x="4" y="10"/>
                  </a:lnTo>
                  <a:lnTo>
                    <a:pt x="0" y="11"/>
                  </a:lnTo>
                  <a:lnTo>
                    <a:pt x="7" y="17"/>
                  </a:lnTo>
                </a:path>
              </a:pathLst>
            </a:custGeom>
            <a:solidFill>
              <a:srgbClr val="828282"/>
            </a:solidFill>
            <a:ln w="12700" cap="rnd">
              <a:noFill/>
              <a:round/>
              <a:headEnd/>
              <a:tailEnd/>
            </a:ln>
          </p:spPr>
          <p:txBody>
            <a:bodyPr/>
            <a:lstStyle/>
            <a:p>
              <a:endParaRPr lang="en-US" dirty="0"/>
            </a:p>
          </p:txBody>
        </p:sp>
        <p:sp>
          <p:nvSpPr>
            <p:cNvPr id="48627" name="Freeform 526"/>
            <p:cNvSpPr>
              <a:spLocks/>
            </p:cNvSpPr>
            <p:nvPr/>
          </p:nvSpPr>
          <p:spPr bwMode="auto">
            <a:xfrm>
              <a:off x="2368" y="2866"/>
              <a:ext cx="17" cy="17"/>
            </a:xfrm>
            <a:custGeom>
              <a:avLst/>
              <a:gdLst>
                <a:gd name="T0" fmla="*/ 3 w 17"/>
                <a:gd name="T1" fmla="*/ 4 h 17"/>
                <a:gd name="T2" fmla="*/ 1 w 17"/>
                <a:gd name="T3" fmla="*/ 16 h 17"/>
                <a:gd name="T4" fmla="*/ 0 w 17"/>
                <a:gd name="T5" fmla="*/ 16 h 17"/>
                <a:gd name="T6" fmla="*/ 6 w 17"/>
                <a:gd name="T7" fmla="*/ 16 h 17"/>
                <a:gd name="T8" fmla="*/ 9 w 17"/>
                <a:gd name="T9" fmla="*/ 12 h 17"/>
                <a:gd name="T10" fmla="*/ 16 w 17"/>
                <a:gd name="T11" fmla="*/ 6 h 17"/>
                <a:gd name="T12" fmla="*/ 8 w 17"/>
                <a:gd name="T13" fmla="*/ 0 h 17"/>
                <a:gd name="T14" fmla="*/ 1 w 17"/>
                <a:gd name="T15" fmla="*/ 4 h 17"/>
                <a:gd name="T16" fmla="*/ 0 w 17"/>
                <a:gd name="T17" fmla="*/ 6 h 17"/>
                <a:gd name="T18" fmla="*/ 4 w 17"/>
                <a:gd name="T19" fmla="*/ 6 h 17"/>
                <a:gd name="T20" fmla="*/ 1 w 17"/>
                <a:gd name="T21" fmla="*/ 4 h 17"/>
                <a:gd name="T22" fmla="*/ 0 w 17"/>
                <a:gd name="T23" fmla="*/ 16 h 17"/>
                <a:gd name="T24" fmla="*/ 3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3" y="4"/>
                  </a:moveTo>
                  <a:lnTo>
                    <a:pt x="1" y="16"/>
                  </a:lnTo>
                  <a:lnTo>
                    <a:pt x="0" y="16"/>
                  </a:lnTo>
                  <a:lnTo>
                    <a:pt x="6" y="16"/>
                  </a:lnTo>
                  <a:lnTo>
                    <a:pt x="9" y="12"/>
                  </a:lnTo>
                  <a:lnTo>
                    <a:pt x="16" y="6"/>
                  </a:lnTo>
                  <a:lnTo>
                    <a:pt x="8" y="0"/>
                  </a:lnTo>
                  <a:lnTo>
                    <a:pt x="1" y="4"/>
                  </a:lnTo>
                  <a:lnTo>
                    <a:pt x="0" y="6"/>
                  </a:lnTo>
                  <a:lnTo>
                    <a:pt x="4" y="6"/>
                  </a:lnTo>
                  <a:lnTo>
                    <a:pt x="1" y="4"/>
                  </a:lnTo>
                  <a:lnTo>
                    <a:pt x="0" y="16"/>
                  </a:lnTo>
                  <a:lnTo>
                    <a:pt x="3" y="4"/>
                  </a:lnTo>
                </a:path>
              </a:pathLst>
            </a:custGeom>
            <a:solidFill>
              <a:srgbClr val="828282"/>
            </a:solidFill>
            <a:ln w="12700" cap="rnd">
              <a:noFill/>
              <a:round/>
              <a:headEnd/>
              <a:tailEnd/>
            </a:ln>
          </p:spPr>
          <p:txBody>
            <a:bodyPr/>
            <a:lstStyle/>
            <a:p>
              <a:endParaRPr lang="en-US" dirty="0"/>
            </a:p>
          </p:txBody>
        </p:sp>
        <p:sp>
          <p:nvSpPr>
            <p:cNvPr id="48628" name="Freeform 527"/>
            <p:cNvSpPr>
              <a:spLocks/>
            </p:cNvSpPr>
            <p:nvPr/>
          </p:nvSpPr>
          <p:spPr bwMode="auto">
            <a:xfrm>
              <a:off x="2300" y="2871"/>
              <a:ext cx="66" cy="47"/>
            </a:xfrm>
            <a:custGeom>
              <a:avLst/>
              <a:gdLst>
                <a:gd name="T0" fmla="*/ 8 w 66"/>
                <a:gd name="T1" fmla="*/ 46 h 47"/>
                <a:gd name="T2" fmla="*/ 20 w 66"/>
                <a:gd name="T3" fmla="*/ 30 h 47"/>
                <a:gd name="T4" fmla="*/ 31 w 66"/>
                <a:gd name="T5" fmla="*/ 19 h 47"/>
                <a:gd name="T6" fmla="*/ 41 w 66"/>
                <a:gd name="T7" fmla="*/ 13 h 47"/>
                <a:gd name="T8" fmla="*/ 49 w 66"/>
                <a:gd name="T9" fmla="*/ 11 h 47"/>
                <a:gd name="T10" fmla="*/ 56 w 66"/>
                <a:gd name="T11" fmla="*/ 10 h 47"/>
                <a:gd name="T12" fmla="*/ 62 w 66"/>
                <a:gd name="T13" fmla="*/ 10 h 47"/>
                <a:gd name="T14" fmla="*/ 65 w 66"/>
                <a:gd name="T15" fmla="*/ 10 h 47"/>
                <a:gd name="T16" fmla="*/ 65 w 66"/>
                <a:gd name="T17" fmla="*/ 0 h 47"/>
                <a:gd name="T18" fmla="*/ 62 w 66"/>
                <a:gd name="T19" fmla="*/ 10 h 47"/>
                <a:gd name="T20" fmla="*/ 65 w 66"/>
                <a:gd name="T21" fmla="*/ 0 h 47"/>
                <a:gd name="T22" fmla="*/ 62 w 66"/>
                <a:gd name="T23" fmla="*/ 0 h 47"/>
                <a:gd name="T24" fmla="*/ 56 w 66"/>
                <a:gd name="T25" fmla="*/ 0 h 47"/>
                <a:gd name="T26" fmla="*/ 48 w 66"/>
                <a:gd name="T27" fmla="*/ 1 h 47"/>
                <a:gd name="T28" fmla="*/ 37 w 66"/>
                <a:gd name="T29" fmla="*/ 5 h 47"/>
                <a:gd name="T30" fmla="*/ 24 w 66"/>
                <a:gd name="T31" fmla="*/ 13 h 47"/>
                <a:gd name="T32" fmla="*/ 11 w 66"/>
                <a:gd name="T33" fmla="*/ 25 h 47"/>
                <a:gd name="T34" fmla="*/ 0 w 66"/>
                <a:gd name="T35" fmla="*/ 42 h 47"/>
                <a:gd name="T36" fmla="*/ 8 w 66"/>
                <a:gd name="T37" fmla="*/ 46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47"/>
                <a:gd name="T59" fmla="*/ 66 w 66"/>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47">
                  <a:moveTo>
                    <a:pt x="8" y="46"/>
                  </a:moveTo>
                  <a:lnTo>
                    <a:pt x="20" y="30"/>
                  </a:lnTo>
                  <a:lnTo>
                    <a:pt x="31" y="19"/>
                  </a:lnTo>
                  <a:lnTo>
                    <a:pt x="41" y="13"/>
                  </a:lnTo>
                  <a:lnTo>
                    <a:pt x="49" y="11"/>
                  </a:lnTo>
                  <a:lnTo>
                    <a:pt x="56" y="10"/>
                  </a:lnTo>
                  <a:lnTo>
                    <a:pt x="62" y="10"/>
                  </a:lnTo>
                  <a:lnTo>
                    <a:pt x="65" y="10"/>
                  </a:lnTo>
                  <a:lnTo>
                    <a:pt x="65" y="0"/>
                  </a:lnTo>
                  <a:lnTo>
                    <a:pt x="62" y="10"/>
                  </a:lnTo>
                  <a:lnTo>
                    <a:pt x="65" y="0"/>
                  </a:lnTo>
                  <a:lnTo>
                    <a:pt x="62" y="0"/>
                  </a:lnTo>
                  <a:lnTo>
                    <a:pt x="56" y="0"/>
                  </a:lnTo>
                  <a:lnTo>
                    <a:pt x="48" y="1"/>
                  </a:lnTo>
                  <a:lnTo>
                    <a:pt x="37" y="5"/>
                  </a:lnTo>
                  <a:lnTo>
                    <a:pt x="24" y="13"/>
                  </a:lnTo>
                  <a:lnTo>
                    <a:pt x="11" y="25"/>
                  </a:lnTo>
                  <a:lnTo>
                    <a:pt x="0" y="42"/>
                  </a:lnTo>
                  <a:lnTo>
                    <a:pt x="8" y="46"/>
                  </a:lnTo>
                </a:path>
              </a:pathLst>
            </a:custGeom>
            <a:solidFill>
              <a:srgbClr val="828282"/>
            </a:solidFill>
            <a:ln w="12700" cap="rnd">
              <a:noFill/>
              <a:round/>
              <a:headEnd/>
              <a:tailEnd/>
            </a:ln>
          </p:spPr>
          <p:txBody>
            <a:bodyPr/>
            <a:lstStyle/>
            <a:p>
              <a:endParaRPr lang="en-US" dirty="0"/>
            </a:p>
          </p:txBody>
        </p:sp>
        <p:sp>
          <p:nvSpPr>
            <p:cNvPr id="48629" name="Freeform 528"/>
            <p:cNvSpPr>
              <a:spLocks/>
            </p:cNvSpPr>
            <p:nvPr/>
          </p:nvSpPr>
          <p:spPr bwMode="auto">
            <a:xfrm>
              <a:off x="2295" y="2918"/>
              <a:ext cx="17" cy="19"/>
            </a:xfrm>
            <a:custGeom>
              <a:avLst/>
              <a:gdLst>
                <a:gd name="T0" fmla="*/ 10 w 17"/>
                <a:gd name="T1" fmla="*/ 18 h 19"/>
                <a:gd name="T2" fmla="*/ 14 w 17"/>
                <a:gd name="T3" fmla="*/ 14 h 19"/>
                <a:gd name="T4" fmla="*/ 14 w 17"/>
                <a:gd name="T5" fmla="*/ 10 h 19"/>
                <a:gd name="T6" fmla="*/ 14 w 17"/>
                <a:gd name="T7" fmla="*/ 6 h 19"/>
                <a:gd name="T8" fmla="*/ 16 w 17"/>
                <a:gd name="T9" fmla="*/ 4 h 19"/>
                <a:gd name="T10" fmla="*/ 6 w 17"/>
                <a:gd name="T11" fmla="*/ 0 h 19"/>
                <a:gd name="T12" fmla="*/ 2 w 17"/>
                <a:gd name="T13" fmla="*/ 4 h 19"/>
                <a:gd name="T14" fmla="*/ 2 w 17"/>
                <a:gd name="T15" fmla="*/ 8 h 19"/>
                <a:gd name="T16" fmla="*/ 2 w 17"/>
                <a:gd name="T17" fmla="*/ 12 h 19"/>
                <a:gd name="T18" fmla="*/ 0 w 17"/>
                <a:gd name="T19" fmla="*/ 15 h 19"/>
                <a:gd name="T20" fmla="*/ 10 w 17"/>
                <a:gd name="T21" fmla="*/ 18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9"/>
                <a:gd name="T35" fmla="*/ 17 w 1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9">
                  <a:moveTo>
                    <a:pt x="10" y="18"/>
                  </a:moveTo>
                  <a:lnTo>
                    <a:pt x="14" y="14"/>
                  </a:lnTo>
                  <a:lnTo>
                    <a:pt x="14" y="10"/>
                  </a:lnTo>
                  <a:lnTo>
                    <a:pt x="14" y="6"/>
                  </a:lnTo>
                  <a:lnTo>
                    <a:pt x="16" y="4"/>
                  </a:lnTo>
                  <a:lnTo>
                    <a:pt x="6" y="0"/>
                  </a:lnTo>
                  <a:lnTo>
                    <a:pt x="2" y="4"/>
                  </a:lnTo>
                  <a:lnTo>
                    <a:pt x="2" y="8"/>
                  </a:lnTo>
                  <a:lnTo>
                    <a:pt x="2" y="12"/>
                  </a:lnTo>
                  <a:lnTo>
                    <a:pt x="0" y="15"/>
                  </a:lnTo>
                  <a:lnTo>
                    <a:pt x="10" y="18"/>
                  </a:lnTo>
                </a:path>
              </a:pathLst>
            </a:custGeom>
            <a:solidFill>
              <a:srgbClr val="828282"/>
            </a:solidFill>
            <a:ln w="12700" cap="rnd">
              <a:noFill/>
              <a:round/>
              <a:headEnd/>
              <a:tailEnd/>
            </a:ln>
          </p:spPr>
          <p:txBody>
            <a:bodyPr/>
            <a:lstStyle/>
            <a:p>
              <a:endParaRPr lang="en-US" dirty="0"/>
            </a:p>
          </p:txBody>
        </p:sp>
        <p:sp>
          <p:nvSpPr>
            <p:cNvPr id="48630" name="Freeform 529"/>
            <p:cNvSpPr>
              <a:spLocks/>
            </p:cNvSpPr>
            <p:nvPr/>
          </p:nvSpPr>
          <p:spPr bwMode="auto">
            <a:xfrm>
              <a:off x="2282" y="2938"/>
              <a:ext cx="17" cy="27"/>
            </a:xfrm>
            <a:custGeom>
              <a:avLst/>
              <a:gdLst>
                <a:gd name="T0" fmla="*/ 9 w 17"/>
                <a:gd name="T1" fmla="*/ 24 h 27"/>
                <a:gd name="T2" fmla="*/ 8 w 17"/>
                <a:gd name="T3" fmla="*/ 21 h 27"/>
                <a:gd name="T4" fmla="*/ 8 w 17"/>
                <a:gd name="T5" fmla="*/ 19 h 27"/>
                <a:gd name="T6" fmla="*/ 9 w 17"/>
                <a:gd name="T7" fmla="*/ 17 h 27"/>
                <a:gd name="T8" fmla="*/ 10 w 17"/>
                <a:gd name="T9" fmla="*/ 15 h 27"/>
                <a:gd name="T10" fmla="*/ 12 w 17"/>
                <a:gd name="T11" fmla="*/ 12 h 27"/>
                <a:gd name="T12" fmla="*/ 13 w 17"/>
                <a:gd name="T13" fmla="*/ 9 h 27"/>
                <a:gd name="T14" fmla="*/ 15 w 17"/>
                <a:gd name="T15" fmla="*/ 7 h 27"/>
                <a:gd name="T16" fmla="*/ 16 w 17"/>
                <a:gd name="T17" fmla="*/ 3 h 27"/>
                <a:gd name="T18" fmla="*/ 9 w 17"/>
                <a:gd name="T19" fmla="*/ 0 h 27"/>
                <a:gd name="T20" fmla="*/ 7 w 17"/>
                <a:gd name="T21" fmla="*/ 2 h 27"/>
                <a:gd name="T22" fmla="*/ 7 w 17"/>
                <a:gd name="T23" fmla="*/ 5 h 27"/>
                <a:gd name="T24" fmla="*/ 4 w 17"/>
                <a:gd name="T25" fmla="*/ 7 h 27"/>
                <a:gd name="T26" fmla="*/ 3 w 17"/>
                <a:gd name="T27" fmla="*/ 11 h 27"/>
                <a:gd name="T28" fmla="*/ 1 w 17"/>
                <a:gd name="T29" fmla="*/ 14 h 27"/>
                <a:gd name="T30" fmla="*/ 0 w 17"/>
                <a:gd name="T31" fmla="*/ 18 h 27"/>
                <a:gd name="T32" fmla="*/ 0 w 17"/>
                <a:gd name="T33" fmla="*/ 22 h 27"/>
                <a:gd name="T34" fmla="*/ 1 w 17"/>
                <a:gd name="T35" fmla="*/ 26 h 27"/>
                <a:gd name="T36" fmla="*/ 9 w 17"/>
                <a:gd name="T37" fmla="*/ 24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7"/>
                <a:gd name="T59" fmla="*/ 17 w 17"/>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7">
                  <a:moveTo>
                    <a:pt x="9" y="24"/>
                  </a:moveTo>
                  <a:lnTo>
                    <a:pt x="8" y="21"/>
                  </a:lnTo>
                  <a:lnTo>
                    <a:pt x="8" y="19"/>
                  </a:lnTo>
                  <a:lnTo>
                    <a:pt x="9" y="17"/>
                  </a:lnTo>
                  <a:lnTo>
                    <a:pt x="10" y="15"/>
                  </a:lnTo>
                  <a:lnTo>
                    <a:pt x="12" y="12"/>
                  </a:lnTo>
                  <a:lnTo>
                    <a:pt x="13" y="9"/>
                  </a:lnTo>
                  <a:lnTo>
                    <a:pt x="15" y="7"/>
                  </a:lnTo>
                  <a:lnTo>
                    <a:pt x="16" y="3"/>
                  </a:lnTo>
                  <a:lnTo>
                    <a:pt x="9" y="0"/>
                  </a:lnTo>
                  <a:lnTo>
                    <a:pt x="7" y="2"/>
                  </a:lnTo>
                  <a:lnTo>
                    <a:pt x="7" y="5"/>
                  </a:lnTo>
                  <a:lnTo>
                    <a:pt x="4" y="7"/>
                  </a:lnTo>
                  <a:lnTo>
                    <a:pt x="3" y="11"/>
                  </a:lnTo>
                  <a:lnTo>
                    <a:pt x="1" y="14"/>
                  </a:lnTo>
                  <a:lnTo>
                    <a:pt x="0" y="18"/>
                  </a:lnTo>
                  <a:lnTo>
                    <a:pt x="0" y="22"/>
                  </a:lnTo>
                  <a:lnTo>
                    <a:pt x="1" y="26"/>
                  </a:lnTo>
                  <a:lnTo>
                    <a:pt x="9" y="24"/>
                  </a:lnTo>
                </a:path>
              </a:pathLst>
            </a:custGeom>
            <a:solidFill>
              <a:srgbClr val="828282"/>
            </a:solidFill>
            <a:ln w="12700" cap="rnd">
              <a:noFill/>
              <a:round/>
              <a:headEnd/>
              <a:tailEnd/>
            </a:ln>
          </p:spPr>
          <p:txBody>
            <a:bodyPr/>
            <a:lstStyle/>
            <a:p>
              <a:endParaRPr lang="en-US" dirty="0"/>
            </a:p>
          </p:txBody>
        </p:sp>
        <p:sp>
          <p:nvSpPr>
            <p:cNvPr id="48631" name="Freeform 530"/>
            <p:cNvSpPr>
              <a:spLocks/>
            </p:cNvSpPr>
            <p:nvPr/>
          </p:nvSpPr>
          <p:spPr bwMode="auto">
            <a:xfrm>
              <a:off x="2283" y="2967"/>
              <a:ext cx="19" cy="17"/>
            </a:xfrm>
            <a:custGeom>
              <a:avLst/>
              <a:gdLst>
                <a:gd name="T0" fmla="*/ 18 w 19"/>
                <a:gd name="T1" fmla="*/ 9 h 17"/>
                <a:gd name="T2" fmla="*/ 17 w 19"/>
                <a:gd name="T3" fmla="*/ 9 h 17"/>
                <a:gd name="T4" fmla="*/ 15 w 19"/>
                <a:gd name="T5" fmla="*/ 7 h 17"/>
                <a:gd name="T6" fmla="*/ 12 w 19"/>
                <a:gd name="T7" fmla="*/ 4 h 17"/>
                <a:gd name="T8" fmla="*/ 10 w 19"/>
                <a:gd name="T9" fmla="*/ 2 h 17"/>
                <a:gd name="T10" fmla="*/ 8 w 19"/>
                <a:gd name="T11" fmla="*/ 0 h 17"/>
                <a:gd name="T12" fmla="*/ 0 w 19"/>
                <a:gd name="T13" fmla="*/ 2 h 17"/>
                <a:gd name="T14" fmla="*/ 2 w 19"/>
                <a:gd name="T15" fmla="*/ 6 h 17"/>
                <a:gd name="T16" fmla="*/ 6 w 19"/>
                <a:gd name="T17" fmla="*/ 10 h 17"/>
                <a:gd name="T18" fmla="*/ 10 w 19"/>
                <a:gd name="T19" fmla="*/ 12 h 17"/>
                <a:gd name="T20" fmla="*/ 14 w 19"/>
                <a:gd name="T21" fmla="*/ 16 h 17"/>
                <a:gd name="T22" fmla="*/ 13 w 19"/>
                <a:gd name="T23" fmla="*/ 16 h 17"/>
                <a:gd name="T24" fmla="*/ 18 w 19"/>
                <a:gd name="T25" fmla="*/ 9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7"/>
                <a:gd name="T41" fmla="*/ 19 w 1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7">
                  <a:moveTo>
                    <a:pt x="18" y="9"/>
                  </a:moveTo>
                  <a:lnTo>
                    <a:pt x="17" y="9"/>
                  </a:lnTo>
                  <a:lnTo>
                    <a:pt x="15" y="7"/>
                  </a:lnTo>
                  <a:lnTo>
                    <a:pt x="12" y="4"/>
                  </a:lnTo>
                  <a:lnTo>
                    <a:pt x="10" y="2"/>
                  </a:lnTo>
                  <a:lnTo>
                    <a:pt x="8" y="0"/>
                  </a:lnTo>
                  <a:lnTo>
                    <a:pt x="0" y="2"/>
                  </a:lnTo>
                  <a:lnTo>
                    <a:pt x="2" y="6"/>
                  </a:lnTo>
                  <a:lnTo>
                    <a:pt x="6" y="10"/>
                  </a:lnTo>
                  <a:lnTo>
                    <a:pt x="10" y="12"/>
                  </a:lnTo>
                  <a:lnTo>
                    <a:pt x="14" y="16"/>
                  </a:lnTo>
                  <a:lnTo>
                    <a:pt x="13" y="16"/>
                  </a:lnTo>
                  <a:lnTo>
                    <a:pt x="18" y="9"/>
                  </a:lnTo>
                </a:path>
              </a:pathLst>
            </a:custGeom>
            <a:solidFill>
              <a:srgbClr val="828282"/>
            </a:solidFill>
            <a:ln w="12700" cap="rnd">
              <a:noFill/>
              <a:round/>
              <a:headEnd/>
              <a:tailEnd/>
            </a:ln>
          </p:spPr>
          <p:txBody>
            <a:bodyPr/>
            <a:lstStyle/>
            <a:p>
              <a:endParaRPr lang="en-US" dirty="0"/>
            </a:p>
          </p:txBody>
        </p:sp>
        <p:sp>
          <p:nvSpPr>
            <p:cNvPr id="48632" name="Freeform 531"/>
            <p:cNvSpPr>
              <a:spLocks/>
            </p:cNvSpPr>
            <p:nvPr/>
          </p:nvSpPr>
          <p:spPr bwMode="auto">
            <a:xfrm>
              <a:off x="2300" y="2971"/>
              <a:ext cx="27" cy="17"/>
            </a:xfrm>
            <a:custGeom>
              <a:avLst/>
              <a:gdLst>
                <a:gd name="T0" fmla="*/ 26 w 27"/>
                <a:gd name="T1" fmla="*/ 0 h 17"/>
                <a:gd name="T2" fmla="*/ 21 w 27"/>
                <a:gd name="T3" fmla="*/ 1 h 17"/>
                <a:gd name="T4" fmla="*/ 17 w 27"/>
                <a:gd name="T5" fmla="*/ 2 h 17"/>
                <a:gd name="T6" fmla="*/ 14 w 27"/>
                <a:gd name="T7" fmla="*/ 3 h 17"/>
                <a:gd name="T8" fmla="*/ 11 w 27"/>
                <a:gd name="T9" fmla="*/ 6 h 17"/>
                <a:gd name="T10" fmla="*/ 10 w 27"/>
                <a:gd name="T11" fmla="*/ 6 h 17"/>
                <a:gd name="T12" fmla="*/ 7 w 27"/>
                <a:gd name="T13" fmla="*/ 7 h 17"/>
                <a:gd name="T14" fmla="*/ 6 w 27"/>
                <a:gd name="T15" fmla="*/ 6 h 17"/>
                <a:gd name="T16" fmla="*/ 0 w 27"/>
                <a:gd name="T17" fmla="*/ 14 h 17"/>
                <a:gd name="T18" fmla="*/ 5 w 27"/>
                <a:gd name="T19" fmla="*/ 16 h 17"/>
                <a:gd name="T20" fmla="*/ 10 w 27"/>
                <a:gd name="T21" fmla="*/ 16 h 17"/>
                <a:gd name="T22" fmla="*/ 13 w 27"/>
                <a:gd name="T23" fmla="*/ 14 h 17"/>
                <a:gd name="T24" fmla="*/ 16 w 27"/>
                <a:gd name="T25" fmla="*/ 13 h 17"/>
                <a:gd name="T26" fmla="*/ 20 w 27"/>
                <a:gd name="T27" fmla="*/ 11 h 17"/>
                <a:gd name="T28" fmla="*/ 21 w 27"/>
                <a:gd name="T29" fmla="*/ 9 h 17"/>
                <a:gd name="T30" fmla="*/ 24 w 27"/>
                <a:gd name="T31" fmla="*/ 9 h 17"/>
                <a:gd name="T32" fmla="*/ 26 w 27"/>
                <a:gd name="T33" fmla="*/ 8 h 17"/>
                <a:gd name="T34" fmla="*/ 26 w 27"/>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17"/>
                <a:gd name="T56" fmla="*/ 27 w 27"/>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17">
                  <a:moveTo>
                    <a:pt x="26" y="0"/>
                  </a:moveTo>
                  <a:lnTo>
                    <a:pt x="21" y="1"/>
                  </a:lnTo>
                  <a:lnTo>
                    <a:pt x="17" y="2"/>
                  </a:lnTo>
                  <a:lnTo>
                    <a:pt x="14" y="3"/>
                  </a:lnTo>
                  <a:lnTo>
                    <a:pt x="11" y="6"/>
                  </a:lnTo>
                  <a:lnTo>
                    <a:pt x="10" y="6"/>
                  </a:lnTo>
                  <a:lnTo>
                    <a:pt x="7" y="7"/>
                  </a:lnTo>
                  <a:lnTo>
                    <a:pt x="6" y="6"/>
                  </a:lnTo>
                  <a:lnTo>
                    <a:pt x="0" y="14"/>
                  </a:lnTo>
                  <a:lnTo>
                    <a:pt x="5" y="16"/>
                  </a:lnTo>
                  <a:lnTo>
                    <a:pt x="10" y="16"/>
                  </a:lnTo>
                  <a:lnTo>
                    <a:pt x="13" y="14"/>
                  </a:lnTo>
                  <a:lnTo>
                    <a:pt x="16" y="13"/>
                  </a:lnTo>
                  <a:lnTo>
                    <a:pt x="20" y="11"/>
                  </a:lnTo>
                  <a:lnTo>
                    <a:pt x="21" y="9"/>
                  </a:lnTo>
                  <a:lnTo>
                    <a:pt x="24" y="9"/>
                  </a:lnTo>
                  <a:lnTo>
                    <a:pt x="26" y="8"/>
                  </a:lnTo>
                  <a:lnTo>
                    <a:pt x="26" y="0"/>
                  </a:lnTo>
                </a:path>
              </a:pathLst>
            </a:custGeom>
            <a:solidFill>
              <a:srgbClr val="828282"/>
            </a:solidFill>
            <a:ln w="12700" cap="rnd">
              <a:noFill/>
              <a:round/>
              <a:headEnd/>
              <a:tailEnd/>
            </a:ln>
          </p:spPr>
          <p:txBody>
            <a:bodyPr/>
            <a:lstStyle/>
            <a:p>
              <a:endParaRPr lang="en-US" dirty="0"/>
            </a:p>
          </p:txBody>
        </p:sp>
        <p:sp>
          <p:nvSpPr>
            <p:cNvPr id="48633" name="Freeform 532"/>
            <p:cNvSpPr>
              <a:spLocks/>
            </p:cNvSpPr>
            <p:nvPr/>
          </p:nvSpPr>
          <p:spPr bwMode="auto">
            <a:xfrm>
              <a:off x="2332" y="2963"/>
              <a:ext cx="31" cy="17"/>
            </a:xfrm>
            <a:custGeom>
              <a:avLst/>
              <a:gdLst>
                <a:gd name="T0" fmla="*/ 20 w 31"/>
                <a:gd name="T1" fmla="*/ 1 h 17"/>
                <a:gd name="T2" fmla="*/ 20 w 31"/>
                <a:gd name="T3" fmla="*/ 0 h 17"/>
                <a:gd name="T4" fmla="*/ 20 w 31"/>
                <a:gd name="T5" fmla="*/ 3 h 17"/>
                <a:gd name="T6" fmla="*/ 18 w 31"/>
                <a:gd name="T7" fmla="*/ 4 h 17"/>
                <a:gd name="T8" fmla="*/ 18 w 31"/>
                <a:gd name="T9" fmla="*/ 6 h 17"/>
                <a:gd name="T10" fmla="*/ 14 w 31"/>
                <a:gd name="T11" fmla="*/ 6 h 17"/>
                <a:gd name="T12" fmla="*/ 11 w 31"/>
                <a:gd name="T13" fmla="*/ 7 h 17"/>
                <a:gd name="T14" fmla="*/ 8 w 31"/>
                <a:gd name="T15" fmla="*/ 7 h 17"/>
                <a:gd name="T16" fmla="*/ 4 w 31"/>
                <a:gd name="T17" fmla="*/ 6 h 17"/>
                <a:gd name="T18" fmla="*/ 0 w 31"/>
                <a:gd name="T19" fmla="*/ 6 h 17"/>
                <a:gd name="T20" fmla="*/ 0 w 31"/>
                <a:gd name="T21" fmla="*/ 14 h 17"/>
                <a:gd name="T22" fmla="*/ 3 w 31"/>
                <a:gd name="T23" fmla="*/ 14 h 17"/>
                <a:gd name="T24" fmla="*/ 8 w 31"/>
                <a:gd name="T25" fmla="*/ 16 h 17"/>
                <a:gd name="T26" fmla="*/ 13 w 31"/>
                <a:gd name="T27" fmla="*/ 16 h 17"/>
                <a:gd name="T28" fmla="*/ 18 w 31"/>
                <a:gd name="T29" fmla="*/ 14 h 17"/>
                <a:gd name="T30" fmla="*/ 20 w 31"/>
                <a:gd name="T31" fmla="*/ 13 h 17"/>
                <a:gd name="T32" fmla="*/ 24 w 31"/>
                <a:gd name="T33" fmla="*/ 11 h 17"/>
                <a:gd name="T34" fmla="*/ 28 w 31"/>
                <a:gd name="T35" fmla="*/ 6 h 17"/>
                <a:gd name="T36" fmla="*/ 30 w 31"/>
                <a:gd name="T37" fmla="*/ 2 h 17"/>
                <a:gd name="T38" fmla="*/ 30 w 31"/>
                <a:gd name="T39" fmla="*/ 1 h 17"/>
                <a:gd name="T40" fmla="*/ 20 w 31"/>
                <a:gd name="T41" fmla="*/ 1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17"/>
                <a:gd name="T65" fmla="*/ 31 w 3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17">
                  <a:moveTo>
                    <a:pt x="20" y="1"/>
                  </a:moveTo>
                  <a:lnTo>
                    <a:pt x="20" y="0"/>
                  </a:lnTo>
                  <a:lnTo>
                    <a:pt x="20" y="3"/>
                  </a:lnTo>
                  <a:lnTo>
                    <a:pt x="18" y="4"/>
                  </a:lnTo>
                  <a:lnTo>
                    <a:pt x="18" y="6"/>
                  </a:lnTo>
                  <a:lnTo>
                    <a:pt x="14" y="6"/>
                  </a:lnTo>
                  <a:lnTo>
                    <a:pt x="11" y="7"/>
                  </a:lnTo>
                  <a:lnTo>
                    <a:pt x="8" y="7"/>
                  </a:lnTo>
                  <a:lnTo>
                    <a:pt x="4" y="6"/>
                  </a:lnTo>
                  <a:lnTo>
                    <a:pt x="0" y="6"/>
                  </a:lnTo>
                  <a:lnTo>
                    <a:pt x="0" y="14"/>
                  </a:lnTo>
                  <a:lnTo>
                    <a:pt x="3" y="14"/>
                  </a:lnTo>
                  <a:lnTo>
                    <a:pt x="8" y="16"/>
                  </a:lnTo>
                  <a:lnTo>
                    <a:pt x="13" y="16"/>
                  </a:lnTo>
                  <a:lnTo>
                    <a:pt x="18" y="14"/>
                  </a:lnTo>
                  <a:lnTo>
                    <a:pt x="20" y="13"/>
                  </a:lnTo>
                  <a:lnTo>
                    <a:pt x="24" y="11"/>
                  </a:lnTo>
                  <a:lnTo>
                    <a:pt x="28" y="6"/>
                  </a:lnTo>
                  <a:lnTo>
                    <a:pt x="30" y="2"/>
                  </a:lnTo>
                  <a:lnTo>
                    <a:pt x="30" y="1"/>
                  </a:lnTo>
                  <a:lnTo>
                    <a:pt x="20" y="1"/>
                  </a:lnTo>
                </a:path>
              </a:pathLst>
            </a:custGeom>
            <a:solidFill>
              <a:srgbClr val="828282"/>
            </a:solidFill>
            <a:ln w="12700" cap="rnd">
              <a:noFill/>
              <a:round/>
              <a:headEnd/>
              <a:tailEnd/>
            </a:ln>
          </p:spPr>
          <p:txBody>
            <a:bodyPr/>
            <a:lstStyle/>
            <a:p>
              <a:endParaRPr lang="en-US" dirty="0"/>
            </a:p>
          </p:txBody>
        </p:sp>
        <p:sp>
          <p:nvSpPr>
            <p:cNvPr id="48634" name="Freeform 533"/>
            <p:cNvSpPr>
              <a:spLocks/>
            </p:cNvSpPr>
            <p:nvPr/>
          </p:nvSpPr>
          <p:spPr bwMode="auto">
            <a:xfrm>
              <a:off x="2354" y="2938"/>
              <a:ext cx="17" cy="22"/>
            </a:xfrm>
            <a:custGeom>
              <a:avLst/>
              <a:gdLst>
                <a:gd name="T0" fmla="*/ 2 w 17"/>
                <a:gd name="T1" fmla="*/ 0 h 22"/>
                <a:gd name="T2" fmla="*/ 0 w 17"/>
                <a:gd name="T3" fmla="*/ 3 h 22"/>
                <a:gd name="T4" fmla="*/ 0 w 17"/>
                <a:gd name="T5" fmla="*/ 7 h 22"/>
                <a:gd name="T6" fmla="*/ 0 w 17"/>
                <a:gd name="T7" fmla="*/ 9 h 22"/>
                <a:gd name="T8" fmla="*/ 2 w 17"/>
                <a:gd name="T9" fmla="*/ 12 h 22"/>
                <a:gd name="T10" fmla="*/ 2 w 17"/>
                <a:gd name="T11" fmla="*/ 14 h 22"/>
                <a:gd name="T12" fmla="*/ 2 w 17"/>
                <a:gd name="T13" fmla="*/ 16 h 22"/>
                <a:gd name="T14" fmla="*/ 2 w 17"/>
                <a:gd name="T15" fmla="*/ 18 h 22"/>
                <a:gd name="T16" fmla="*/ 2 w 17"/>
                <a:gd name="T17" fmla="*/ 20 h 22"/>
                <a:gd name="T18" fmla="*/ 16 w 17"/>
                <a:gd name="T19" fmla="*/ 21 h 22"/>
                <a:gd name="T20" fmla="*/ 16 w 17"/>
                <a:gd name="T21" fmla="*/ 18 h 22"/>
                <a:gd name="T22" fmla="*/ 16 w 17"/>
                <a:gd name="T23" fmla="*/ 16 h 22"/>
                <a:gd name="T24" fmla="*/ 14 w 17"/>
                <a:gd name="T25" fmla="*/ 12 h 22"/>
                <a:gd name="T26" fmla="*/ 14 w 17"/>
                <a:gd name="T27" fmla="*/ 9 h 22"/>
                <a:gd name="T28" fmla="*/ 12 w 17"/>
                <a:gd name="T29" fmla="*/ 8 h 22"/>
                <a:gd name="T30" fmla="*/ 12 w 17"/>
                <a:gd name="T31" fmla="*/ 7 h 22"/>
                <a:gd name="T32" fmla="*/ 12 w 17"/>
                <a:gd name="T33" fmla="*/ 5 h 22"/>
                <a:gd name="T34" fmla="*/ 14 w 17"/>
                <a:gd name="T35" fmla="*/ 5 h 22"/>
                <a:gd name="T36" fmla="*/ 2 w 17"/>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2"/>
                <a:gd name="T59" fmla="*/ 17 w 17"/>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2">
                  <a:moveTo>
                    <a:pt x="2" y="0"/>
                  </a:moveTo>
                  <a:lnTo>
                    <a:pt x="0" y="3"/>
                  </a:lnTo>
                  <a:lnTo>
                    <a:pt x="0" y="7"/>
                  </a:lnTo>
                  <a:lnTo>
                    <a:pt x="0" y="9"/>
                  </a:lnTo>
                  <a:lnTo>
                    <a:pt x="2" y="12"/>
                  </a:lnTo>
                  <a:lnTo>
                    <a:pt x="2" y="14"/>
                  </a:lnTo>
                  <a:lnTo>
                    <a:pt x="2" y="16"/>
                  </a:lnTo>
                  <a:lnTo>
                    <a:pt x="2" y="18"/>
                  </a:lnTo>
                  <a:lnTo>
                    <a:pt x="2" y="20"/>
                  </a:lnTo>
                  <a:lnTo>
                    <a:pt x="16" y="21"/>
                  </a:lnTo>
                  <a:lnTo>
                    <a:pt x="16" y="18"/>
                  </a:lnTo>
                  <a:lnTo>
                    <a:pt x="16" y="16"/>
                  </a:lnTo>
                  <a:lnTo>
                    <a:pt x="14" y="12"/>
                  </a:lnTo>
                  <a:lnTo>
                    <a:pt x="14" y="9"/>
                  </a:lnTo>
                  <a:lnTo>
                    <a:pt x="12" y="8"/>
                  </a:lnTo>
                  <a:lnTo>
                    <a:pt x="12" y="7"/>
                  </a:lnTo>
                  <a:lnTo>
                    <a:pt x="12" y="5"/>
                  </a:lnTo>
                  <a:lnTo>
                    <a:pt x="14" y="5"/>
                  </a:lnTo>
                  <a:lnTo>
                    <a:pt x="2" y="0"/>
                  </a:lnTo>
                </a:path>
              </a:pathLst>
            </a:custGeom>
            <a:solidFill>
              <a:srgbClr val="828282"/>
            </a:solidFill>
            <a:ln w="12700" cap="rnd">
              <a:noFill/>
              <a:round/>
              <a:headEnd/>
              <a:tailEnd/>
            </a:ln>
          </p:spPr>
          <p:txBody>
            <a:bodyPr/>
            <a:lstStyle/>
            <a:p>
              <a:endParaRPr lang="en-US" dirty="0"/>
            </a:p>
          </p:txBody>
        </p:sp>
        <p:sp>
          <p:nvSpPr>
            <p:cNvPr id="48635" name="Freeform 534"/>
            <p:cNvSpPr>
              <a:spLocks/>
            </p:cNvSpPr>
            <p:nvPr/>
          </p:nvSpPr>
          <p:spPr bwMode="auto">
            <a:xfrm>
              <a:off x="2356" y="2905"/>
              <a:ext cx="59" cy="34"/>
            </a:xfrm>
            <a:custGeom>
              <a:avLst/>
              <a:gdLst>
                <a:gd name="T0" fmla="*/ 53 w 59"/>
                <a:gd name="T1" fmla="*/ 0 h 34"/>
                <a:gd name="T2" fmla="*/ 46 w 59"/>
                <a:gd name="T3" fmla="*/ 3 h 34"/>
                <a:gd name="T4" fmla="*/ 39 w 59"/>
                <a:gd name="T5" fmla="*/ 6 h 34"/>
                <a:gd name="T6" fmla="*/ 33 w 59"/>
                <a:gd name="T7" fmla="*/ 8 h 34"/>
                <a:gd name="T8" fmla="*/ 26 w 59"/>
                <a:gd name="T9" fmla="*/ 11 h 34"/>
                <a:gd name="T10" fmla="*/ 19 w 59"/>
                <a:gd name="T11" fmla="*/ 14 h 34"/>
                <a:gd name="T12" fmla="*/ 12 w 59"/>
                <a:gd name="T13" fmla="*/ 18 h 34"/>
                <a:gd name="T14" fmla="*/ 6 w 59"/>
                <a:gd name="T15" fmla="*/ 23 h 34"/>
                <a:gd name="T16" fmla="*/ 0 w 59"/>
                <a:gd name="T17" fmla="*/ 28 h 34"/>
                <a:gd name="T18" fmla="*/ 9 w 59"/>
                <a:gd name="T19" fmla="*/ 33 h 34"/>
                <a:gd name="T20" fmla="*/ 14 w 59"/>
                <a:gd name="T21" fmla="*/ 29 h 34"/>
                <a:gd name="T22" fmla="*/ 18 w 59"/>
                <a:gd name="T23" fmla="*/ 25 h 34"/>
                <a:gd name="T24" fmla="*/ 24 w 59"/>
                <a:gd name="T25" fmla="*/ 21 h 34"/>
                <a:gd name="T26" fmla="*/ 30 w 59"/>
                <a:gd name="T27" fmla="*/ 19 h 34"/>
                <a:gd name="T28" fmla="*/ 37 w 59"/>
                <a:gd name="T29" fmla="*/ 16 h 34"/>
                <a:gd name="T30" fmla="*/ 44 w 59"/>
                <a:gd name="T31" fmla="*/ 14 h 34"/>
                <a:gd name="T32" fmla="*/ 51 w 59"/>
                <a:gd name="T33" fmla="*/ 11 h 34"/>
                <a:gd name="T34" fmla="*/ 58 w 59"/>
                <a:gd name="T35" fmla="*/ 8 h 34"/>
                <a:gd name="T36" fmla="*/ 53 w 59"/>
                <a:gd name="T37" fmla="*/ 0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34"/>
                <a:gd name="T59" fmla="*/ 59 w 59"/>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34">
                  <a:moveTo>
                    <a:pt x="53" y="0"/>
                  </a:moveTo>
                  <a:lnTo>
                    <a:pt x="46" y="3"/>
                  </a:lnTo>
                  <a:lnTo>
                    <a:pt x="39" y="6"/>
                  </a:lnTo>
                  <a:lnTo>
                    <a:pt x="33" y="8"/>
                  </a:lnTo>
                  <a:lnTo>
                    <a:pt x="26" y="11"/>
                  </a:lnTo>
                  <a:lnTo>
                    <a:pt x="19" y="14"/>
                  </a:lnTo>
                  <a:lnTo>
                    <a:pt x="12" y="18"/>
                  </a:lnTo>
                  <a:lnTo>
                    <a:pt x="6" y="23"/>
                  </a:lnTo>
                  <a:lnTo>
                    <a:pt x="0" y="28"/>
                  </a:lnTo>
                  <a:lnTo>
                    <a:pt x="9" y="33"/>
                  </a:lnTo>
                  <a:lnTo>
                    <a:pt x="14" y="29"/>
                  </a:lnTo>
                  <a:lnTo>
                    <a:pt x="18" y="25"/>
                  </a:lnTo>
                  <a:lnTo>
                    <a:pt x="24" y="21"/>
                  </a:lnTo>
                  <a:lnTo>
                    <a:pt x="30" y="19"/>
                  </a:lnTo>
                  <a:lnTo>
                    <a:pt x="37" y="16"/>
                  </a:lnTo>
                  <a:lnTo>
                    <a:pt x="44" y="14"/>
                  </a:lnTo>
                  <a:lnTo>
                    <a:pt x="51" y="11"/>
                  </a:lnTo>
                  <a:lnTo>
                    <a:pt x="58" y="8"/>
                  </a:lnTo>
                  <a:lnTo>
                    <a:pt x="53" y="0"/>
                  </a:lnTo>
                </a:path>
              </a:pathLst>
            </a:custGeom>
            <a:solidFill>
              <a:srgbClr val="828282"/>
            </a:solidFill>
            <a:ln w="12700" cap="rnd">
              <a:noFill/>
              <a:round/>
              <a:headEnd/>
              <a:tailEnd/>
            </a:ln>
          </p:spPr>
          <p:txBody>
            <a:bodyPr/>
            <a:lstStyle/>
            <a:p>
              <a:endParaRPr lang="en-US" dirty="0"/>
            </a:p>
          </p:txBody>
        </p:sp>
        <p:sp>
          <p:nvSpPr>
            <p:cNvPr id="48636" name="Freeform 535"/>
            <p:cNvSpPr>
              <a:spLocks/>
            </p:cNvSpPr>
            <p:nvPr/>
          </p:nvSpPr>
          <p:spPr bwMode="auto">
            <a:xfrm>
              <a:off x="2414" y="2876"/>
              <a:ext cx="29" cy="33"/>
            </a:xfrm>
            <a:custGeom>
              <a:avLst/>
              <a:gdLst>
                <a:gd name="T0" fmla="*/ 20 w 29"/>
                <a:gd name="T1" fmla="*/ 1 h 33"/>
                <a:gd name="T2" fmla="*/ 20 w 29"/>
                <a:gd name="T3" fmla="*/ 0 h 33"/>
                <a:gd name="T4" fmla="*/ 18 w 29"/>
                <a:gd name="T5" fmla="*/ 3 h 33"/>
                <a:gd name="T6" fmla="*/ 16 w 29"/>
                <a:gd name="T7" fmla="*/ 7 h 33"/>
                <a:gd name="T8" fmla="*/ 13 w 29"/>
                <a:gd name="T9" fmla="*/ 11 h 33"/>
                <a:gd name="T10" fmla="*/ 11 w 29"/>
                <a:gd name="T11" fmla="*/ 13 h 33"/>
                <a:gd name="T12" fmla="*/ 9 w 29"/>
                <a:gd name="T13" fmla="*/ 17 h 33"/>
                <a:gd name="T14" fmla="*/ 6 w 29"/>
                <a:gd name="T15" fmla="*/ 19 h 33"/>
                <a:gd name="T16" fmla="*/ 2 w 29"/>
                <a:gd name="T17" fmla="*/ 23 h 33"/>
                <a:gd name="T18" fmla="*/ 0 w 29"/>
                <a:gd name="T19" fmla="*/ 24 h 33"/>
                <a:gd name="T20" fmla="*/ 5 w 29"/>
                <a:gd name="T21" fmla="*/ 32 h 33"/>
                <a:gd name="T22" fmla="*/ 9 w 29"/>
                <a:gd name="T23" fmla="*/ 29 h 33"/>
                <a:gd name="T24" fmla="*/ 12 w 29"/>
                <a:gd name="T25" fmla="*/ 25 h 33"/>
                <a:gd name="T26" fmla="*/ 16 w 29"/>
                <a:gd name="T27" fmla="*/ 23 h 33"/>
                <a:gd name="T28" fmla="*/ 19 w 29"/>
                <a:gd name="T29" fmla="*/ 19 h 33"/>
                <a:gd name="T30" fmla="*/ 21 w 29"/>
                <a:gd name="T31" fmla="*/ 16 h 33"/>
                <a:gd name="T32" fmla="*/ 23 w 29"/>
                <a:gd name="T33" fmla="*/ 12 h 33"/>
                <a:gd name="T34" fmla="*/ 26 w 29"/>
                <a:gd name="T35" fmla="*/ 8 h 33"/>
                <a:gd name="T36" fmla="*/ 28 w 29"/>
                <a:gd name="T37" fmla="*/ 5 h 33"/>
                <a:gd name="T38" fmla="*/ 28 w 29"/>
                <a:gd name="T39" fmla="*/ 4 h 33"/>
                <a:gd name="T40" fmla="*/ 20 w 29"/>
                <a:gd name="T41" fmla="*/ 1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33"/>
                <a:gd name="T65" fmla="*/ 29 w 29"/>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33">
                  <a:moveTo>
                    <a:pt x="20" y="1"/>
                  </a:moveTo>
                  <a:lnTo>
                    <a:pt x="20" y="0"/>
                  </a:lnTo>
                  <a:lnTo>
                    <a:pt x="18" y="3"/>
                  </a:lnTo>
                  <a:lnTo>
                    <a:pt x="16" y="7"/>
                  </a:lnTo>
                  <a:lnTo>
                    <a:pt x="13" y="11"/>
                  </a:lnTo>
                  <a:lnTo>
                    <a:pt x="11" y="13"/>
                  </a:lnTo>
                  <a:lnTo>
                    <a:pt x="9" y="17"/>
                  </a:lnTo>
                  <a:lnTo>
                    <a:pt x="6" y="19"/>
                  </a:lnTo>
                  <a:lnTo>
                    <a:pt x="2" y="23"/>
                  </a:lnTo>
                  <a:lnTo>
                    <a:pt x="0" y="24"/>
                  </a:lnTo>
                  <a:lnTo>
                    <a:pt x="5" y="32"/>
                  </a:lnTo>
                  <a:lnTo>
                    <a:pt x="9" y="29"/>
                  </a:lnTo>
                  <a:lnTo>
                    <a:pt x="12" y="25"/>
                  </a:lnTo>
                  <a:lnTo>
                    <a:pt x="16" y="23"/>
                  </a:lnTo>
                  <a:lnTo>
                    <a:pt x="19" y="19"/>
                  </a:lnTo>
                  <a:lnTo>
                    <a:pt x="21" y="16"/>
                  </a:lnTo>
                  <a:lnTo>
                    <a:pt x="23" y="12"/>
                  </a:lnTo>
                  <a:lnTo>
                    <a:pt x="26" y="8"/>
                  </a:lnTo>
                  <a:lnTo>
                    <a:pt x="28" y="5"/>
                  </a:lnTo>
                  <a:lnTo>
                    <a:pt x="28" y="4"/>
                  </a:lnTo>
                  <a:lnTo>
                    <a:pt x="20" y="1"/>
                  </a:lnTo>
                </a:path>
              </a:pathLst>
            </a:custGeom>
            <a:solidFill>
              <a:srgbClr val="828282"/>
            </a:solidFill>
            <a:ln w="12700" cap="rnd">
              <a:noFill/>
              <a:round/>
              <a:headEnd/>
              <a:tailEnd/>
            </a:ln>
          </p:spPr>
          <p:txBody>
            <a:bodyPr/>
            <a:lstStyle/>
            <a:p>
              <a:endParaRPr lang="en-US" dirty="0"/>
            </a:p>
          </p:txBody>
        </p:sp>
        <p:sp>
          <p:nvSpPr>
            <p:cNvPr id="48637" name="Freeform 536"/>
            <p:cNvSpPr>
              <a:spLocks/>
            </p:cNvSpPr>
            <p:nvPr/>
          </p:nvSpPr>
          <p:spPr bwMode="auto">
            <a:xfrm>
              <a:off x="2434" y="2867"/>
              <a:ext cx="17" cy="17"/>
            </a:xfrm>
            <a:custGeom>
              <a:avLst/>
              <a:gdLst>
                <a:gd name="T0" fmla="*/ 0 w 17"/>
                <a:gd name="T1" fmla="*/ 10 h 17"/>
                <a:gd name="T2" fmla="*/ 3 w 17"/>
                <a:gd name="T3" fmla="*/ 12 h 17"/>
                <a:gd name="T4" fmla="*/ 14 w 17"/>
                <a:gd name="T5" fmla="*/ 16 h 17"/>
                <a:gd name="T6" fmla="*/ 16 w 17"/>
                <a:gd name="T7" fmla="*/ 10 h 17"/>
                <a:gd name="T8" fmla="*/ 12 w 17"/>
                <a:gd name="T9" fmla="*/ 4 h 17"/>
                <a:gd name="T10" fmla="*/ 8 w 17"/>
                <a:gd name="T11" fmla="*/ 2 h 17"/>
                <a:gd name="T12" fmla="*/ 5 w 17"/>
                <a:gd name="T13" fmla="*/ 0 h 17"/>
                <a:gd name="T14" fmla="*/ 0 w 17"/>
                <a:gd name="T15" fmla="*/ 10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0" y="10"/>
                  </a:moveTo>
                  <a:lnTo>
                    <a:pt x="3" y="12"/>
                  </a:lnTo>
                  <a:lnTo>
                    <a:pt x="14" y="16"/>
                  </a:lnTo>
                  <a:lnTo>
                    <a:pt x="16" y="10"/>
                  </a:lnTo>
                  <a:lnTo>
                    <a:pt x="12" y="4"/>
                  </a:lnTo>
                  <a:lnTo>
                    <a:pt x="8" y="2"/>
                  </a:lnTo>
                  <a:lnTo>
                    <a:pt x="5" y="0"/>
                  </a:lnTo>
                  <a:lnTo>
                    <a:pt x="0" y="10"/>
                  </a:lnTo>
                </a:path>
              </a:pathLst>
            </a:custGeom>
            <a:solidFill>
              <a:srgbClr val="828282"/>
            </a:solidFill>
            <a:ln w="12700" cap="rnd">
              <a:noFill/>
              <a:round/>
              <a:headEnd/>
              <a:tailEnd/>
            </a:ln>
          </p:spPr>
          <p:txBody>
            <a:bodyPr/>
            <a:lstStyle/>
            <a:p>
              <a:endParaRPr lang="en-US" dirty="0"/>
            </a:p>
          </p:txBody>
        </p:sp>
        <p:sp>
          <p:nvSpPr>
            <p:cNvPr id="48638" name="Freeform 537"/>
            <p:cNvSpPr>
              <a:spLocks/>
            </p:cNvSpPr>
            <p:nvPr/>
          </p:nvSpPr>
          <p:spPr bwMode="auto">
            <a:xfrm>
              <a:off x="2348" y="2778"/>
              <a:ext cx="119" cy="81"/>
            </a:xfrm>
            <a:custGeom>
              <a:avLst/>
              <a:gdLst>
                <a:gd name="T0" fmla="*/ 89 w 119"/>
                <a:gd name="T1" fmla="*/ 0 h 81"/>
                <a:gd name="T2" fmla="*/ 84 w 119"/>
                <a:gd name="T3" fmla="*/ 2 h 81"/>
                <a:gd name="T4" fmla="*/ 80 w 119"/>
                <a:gd name="T5" fmla="*/ 6 h 81"/>
                <a:gd name="T6" fmla="*/ 76 w 119"/>
                <a:gd name="T7" fmla="*/ 10 h 81"/>
                <a:gd name="T8" fmla="*/ 71 w 119"/>
                <a:gd name="T9" fmla="*/ 14 h 81"/>
                <a:gd name="T10" fmla="*/ 67 w 119"/>
                <a:gd name="T11" fmla="*/ 18 h 81"/>
                <a:gd name="T12" fmla="*/ 60 w 119"/>
                <a:gd name="T13" fmla="*/ 20 h 81"/>
                <a:gd name="T14" fmla="*/ 53 w 119"/>
                <a:gd name="T15" fmla="*/ 22 h 81"/>
                <a:gd name="T16" fmla="*/ 47 w 119"/>
                <a:gd name="T17" fmla="*/ 24 h 81"/>
                <a:gd name="T18" fmla="*/ 40 w 119"/>
                <a:gd name="T19" fmla="*/ 25 h 81"/>
                <a:gd name="T20" fmla="*/ 34 w 119"/>
                <a:gd name="T21" fmla="*/ 28 h 81"/>
                <a:gd name="T22" fmla="*/ 28 w 119"/>
                <a:gd name="T23" fmla="*/ 30 h 81"/>
                <a:gd name="T24" fmla="*/ 23 w 119"/>
                <a:gd name="T25" fmla="*/ 33 h 81"/>
                <a:gd name="T26" fmla="*/ 18 w 119"/>
                <a:gd name="T27" fmla="*/ 37 h 81"/>
                <a:gd name="T28" fmla="*/ 14 w 119"/>
                <a:gd name="T29" fmla="*/ 41 h 81"/>
                <a:gd name="T30" fmla="*/ 10 w 119"/>
                <a:gd name="T31" fmla="*/ 47 h 81"/>
                <a:gd name="T32" fmla="*/ 8 w 119"/>
                <a:gd name="T33" fmla="*/ 52 h 81"/>
                <a:gd name="T34" fmla="*/ 5 w 119"/>
                <a:gd name="T35" fmla="*/ 58 h 81"/>
                <a:gd name="T36" fmla="*/ 3 w 119"/>
                <a:gd name="T37" fmla="*/ 62 h 81"/>
                <a:gd name="T38" fmla="*/ 1 w 119"/>
                <a:gd name="T39" fmla="*/ 68 h 81"/>
                <a:gd name="T40" fmla="*/ 0 w 119"/>
                <a:gd name="T41" fmla="*/ 73 h 81"/>
                <a:gd name="T42" fmla="*/ 1 w 119"/>
                <a:gd name="T43" fmla="*/ 74 h 81"/>
                <a:gd name="T44" fmla="*/ 4 w 119"/>
                <a:gd name="T45" fmla="*/ 74 h 81"/>
                <a:gd name="T46" fmla="*/ 8 w 119"/>
                <a:gd name="T47" fmla="*/ 73 h 81"/>
                <a:gd name="T48" fmla="*/ 12 w 119"/>
                <a:gd name="T49" fmla="*/ 73 h 81"/>
                <a:gd name="T50" fmla="*/ 18 w 119"/>
                <a:gd name="T51" fmla="*/ 72 h 81"/>
                <a:gd name="T52" fmla="*/ 24 w 119"/>
                <a:gd name="T53" fmla="*/ 71 h 81"/>
                <a:gd name="T54" fmla="*/ 28 w 119"/>
                <a:gd name="T55" fmla="*/ 69 h 81"/>
                <a:gd name="T56" fmla="*/ 31 w 119"/>
                <a:gd name="T57" fmla="*/ 68 h 81"/>
                <a:gd name="T58" fmla="*/ 35 w 119"/>
                <a:gd name="T59" fmla="*/ 69 h 81"/>
                <a:gd name="T60" fmla="*/ 41 w 119"/>
                <a:gd name="T61" fmla="*/ 73 h 81"/>
                <a:gd name="T62" fmla="*/ 47 w 119"/>
                <a:gd name="T63" fmla="*/ 79 h 81"/>
                <a:gd name="T64" fmla="*/ 51 w 119"/>
                <a:gd name="T65" fmla="*/ 80 h 81"/>
                <a:gd name="T66" fmla="*/ 57 w 119"/>
                <a:gd name="T67" fmla="*/ 74 h 81"/>
                <a:gd name="T68" fmla="*/ 58 w 119"/>
                <a:gd name="T69" fmla="*/ 68 h 81"/>
                <a:gd name="T70" fmla="*/ 59 w 119"/>
                <a:gd name="T71" fmla="*/ 63 h 81"/>
                <a:gd name="T72" fmla="*/ 66 w 119"/>
                <a:gd name="T73" fmla="*/ 60 h 81"/>
                <a:gd name="T74" fmla="*/ 70 w 119"/>
                <a:gd name="T75" fmla="*/ 59 h 81"/>
                <a:gd name="T76" fmla="*/ 74 w 119"/>
                <a:gd name="T77" fmla="*/ 57 h 81"/>
                <a:gd name="T78" fmla="*/ 78 w 119"/>
                <a:gd name="T79" fmla="*/ 54 h 81"/>
                <a:gd name="T80" fmla="*/ 82 w 119"/>
                <a:gd name="T81" fmla="*/ 51 h 81"/>
                <a:gd name="T82" fmla="*/ 85 w 119"/>
                <a:gd name="T83" fmla="*/ 48 h 81"/>
                <a:gd name="T84" fmla="*/ 89 w 119"/>
                <a:gd name="T85" fmla="*/ 46 h 81"/>
                <a:gd name="T86" fmla="*/ 91 w 119"/>
                <a:gd name="T87" fmla="*/ 43 h 81"/>
                <a:gd name="T88" fmla="*/ 95 w 119"/>
                <a:gd name="T89" fmla="*/ 40 h 81"/>
                <a:gd name="T90" fmla="*/ 99 w 119"/>
                <a:gd name="T91" fmla="*/ 38 h 81"/>
                <a:gd name="T92" fmla="*/ 103 w 119"/>
                <a:gd name="T93" fmla="*/ 36 h 81"/>
                <a:gd name="T94" fmla="*/ 106 w 119"/>
                <a:gd name="T95" fmla="*/ 35 h 81"/>
                <a:gd name="T96" fmla="*/ 109 w 119"/>
                <a:gd name="T97" fmla="*/ 33 h 81"/>
                <a:gd name="T98" fmla="*/ 114 w 119"/>
                <a:gd name="T99" fmla="*/ 31 h 81"/>
                <a:gd name="T100" fmla="*/ 117 w 119"/>
                <a:gd name="T101" fmla="*/ 25 h 81"/>
                <a:gd name="T102" fmla="*/ 118 w 119"/>
                <a:gd name="T103" fmla="*/ 21 h 81"/>
                <a:gd name="T104" fmla="*/ 116 w 119"/>
                <a:gd name="T105" fmla="*/ 18 h 81"/>
                <a:gd name="T106" fmla="*/ 113 w 119"/>
                <a:gd name="T107" fmla="*/ 15 h 81"/>
                <a:gd name="T108" fmla="*/ 109 w 119"/>
                <a:gd name="T109" fmla="*/ 12 h 81"/>
                <a:gd name="T110" fmla="*/ 106 w 119"/>
                <a:gd name="T111" fmla="*/ 9 h 81"/>
                <a:gd name="T112" fmla="*/ 103 w 119"/>
                <a:gd name="T113" fmla="*/ 7 h 81"/>
                <a:gd name="T114" fmla="*/ 100 w 119"/>
                <a:gd name="T115" fmla="*/ 5 h 81"/>
                <a:gd name="T116" fmla="*/ 97 w 119"/>
                <a:gd name="T117" fmla="*/ 2 h 81"/>
                <a:gd name="T118" fmla="*/ 93 w 119"/>
                <a:gd name="T119" fmla="*/ 1 h 81"/>
                <a:gd name="T120" fmla="*/ 89 w 119"/>
                <a:gd name="T121" fmla="*/ 0 h 8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9"/>
                <a:gd name="T184" fmla="*/ 0 h 81"/>
                <a:gd name="T185" fmla="*/ 119 w 119"/>
                <a:gd name="T186" fmla="*/ 81 h 8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9" h="81">
                  <a:moveTo>
                    <a:pt x="89" y="0"/>
                  </a:moveTo>
                  <a:lnTo>
                    <a:pt x="84" y="2"/>
                  </a:lnTo>
                  <a:lnTo>
                    <a:pt x="80" y="6"/>
                  </a:lnTo>
                  <a:lnTo>
                    <a:pt x="76" y="10"/>
                  </a:lnTo>
                  <a:lnTo>
                    <a:pt x="71" y="14"/>
                  </a:lnTo>
                  <a:lnTo>
                    <a:pt x="67" y="18"/>
                  </a:lnTo>
                  <a:lnTo>
                    <a:pt x="60" y="20"/>
                  </a:lnTo>
                  <a:lnTo>
                    <a:pt x="53" y="22"/>
                  </a:lnTo>
                  <a:lnTo>
                    <a:pt x="47" y="24"/>
                  </a:lnTo>
                  <a:lnTo>
                    <a:pt x="40" y="25"/>
                  </a:lnTo>
                  <a:lnTo>
                    <a:pt x="34" y="28"/>
                  </a:lnTo>
                  <a:lnTo>
                    <a:pt x="28" y="30"/>
                  </a:lnTo>
                  <a:lnTo>
                    <a:pt x="23" y="33"/>
                  </a:lnTo>
                  <a:lnTo>
                    <a:pt x="18" y="37"/>
                  </a:lnTo>
                  <a:lnTo>
                    <a:pt x="14" y="41"/>
                  </a:lnTo>
                  <a:lnTo>
                    <a:pt x="10" y="47"/>
                  </a:lnTo>
                  <a:lnTo>
                    <a:pt x="8" y="52"/>
                  </a:lnTo>
                  <a:lnTo>
                    <a:pt x="5" y="58"/>
                  </a:lnTo>
                  <a:lnTo>
                    <a:pt x="3" y="62"/>
                  </a:lnTo>
                  <a:lnTo>
                    <a:pt x="1" y="68"/>
                  </a:lnTo>
                  <a:lnTo>
                    <a:pt x="0" y="73"/>
                  </a:lnTo>
                  <a:lnTo>
                    <a:pt x="1" y="74"/>
                  </a:lnTo>
                  <a:lnTo>
                    <a:pt x="4" y="74"/>
                  </a:lnTo>
                  <a:lnTo>
                    <a:pt x="8" y="73"/>
                  </a:lnTo>
                  <a:lnTo>
                    <a:pt x="12" y="73"/>
                  </a:lnTo>
                  <a:lnTo>
                    <a:pt x="18" y="72"/>
                  </a:lnTo>
                  <a:lnTo>
                    <a:pt x="24" y="71"/>
                  </a:lnTo>
                  <a:lnTo>
                    <a:pt x="28" y="69"/>
                  </a:lnTo>
                  <a:lnTo>
                    <a:pt x="31" y="68"/>
                  </a:lnTo>
                  <a:lnTo>
                    <a:pt x="35" y="69"/>
                  </a:lnTo>
                  <a:lnTo>
                    <a:pt x="41" y="73"/>
                  </a:lnTo>
                  <a:lnTo>
                    <a:pt x="47" y="79"/>
                  </a:lnTo>
                  <a:lnTo>
                    <a:pt x="51" y="80"/>
                  </a:lnTo>
                  <a:lnTo>
                    <a:pt x="57" y="74"/>
                  </a:lnTo>
                  <a:lnTo>
                    <a:pt x="58" y="68"/>
                  </a:lnTo>
                  <a:lnTo>
                    <a:pt x="59" y="63"/>
                  </a:lnTo>
                  <a:lnTo>
                    <a:pt x="66" y="60"/>
                  </a:lnTo>
                  <a:lnTo>
                    <a:pt x="70" y="59"/>
                  </a:lnTo>
                  <a:lnTo>
                    <a:pt x="74" y="57"/>
                  </a:lnTo>
                  <a:lnTo>
                    <a:pt x="78" y="54"/>
                  </a:lnTo>
                  <a:lnTo>
                    <a:pt x="82" y="51"/>
                  </a:lnTo>
                  <a:lnTo>
                    <a:pt x="85" y="48"/>
                  </a:lnTo>
                  <a:lnTo>
                    <a:pt x="89" y="46"/>
                  </a:lnTo>
                  <a:lnTo>
                    <a:pt x="91" y="43"/>
                  </a:lnTo>
                  <a:lnTo>
                    <a:pt x="95" y="40"/>
                  </a:lnTo>
                  <a:lnTo>
                    <a:pt x="99" y="38"/>
                  </a:lnTo>
                  <a:lnTo>
                    <a:pt x="103" y="36"/>
                  </a:lnTo>
                  <a:lnTo>
                    <a:pt x="106" y="35"/>
                  </a:lnTo>
                  <a:lnTo>
                    <a:pt x="109" y="33"/>
                  </a:lnTo>
                  <a:lnTo>
                    <a:pt x="114" y="31"/>
                  </a:lnTo>
                  <a:lnTo>
                    <a:pt x="117" y="25"/>
                  </a:lnTo>
                  <a:lnTo>
                    <a:pt x="118" y="21"/>
                  </a:lnTo>
                  <a:lnTo>
                    <a:pt x="116" y="18"/>
                  </a:lnTo>
                  <a:lnTo>
                    <a:pt x="113" y="15"/>
                  </a:lnTo>
                  <a:lnTo>
                    <a:pt x="109" y="12"/>
                  </a:lnTo>
                  <a:lnTo>
                    <a:pt x="106" y="9"/>
                  </a:lnTo>
                  <a:lnTo>
                    <a:pt x="103" y="7"/>
                  </a:lnTo>
                  <a:lnTo>
                    <a:pt x="100" y="5"/>
                  </a:lnTo>
                  <a:lnTo>
                    <a:pt x="97" y="2"/>
                  </a:lnTo>
                  <a:lnTo>
                    <a:pt x="93" y="1"/>
                  </a:lnTo>
                  <a:lnTo>
                    <a:pt x="89" y="0"/>
                  </a:lnTo>
                </a:path>
              </a:pathLst>
            </a:custGeom>
            <a:solidFill>
              <a:srgbClr val="CCCCCC"/>
            </a:solidFill>
            <a:ln w="12700" cap="rnd">
              <a:noFill/>
              <a:round/>
              <a:headEnd/>
              <a:tailEnd/>
            </a:ln>
          </p:spPr>
          <p:txBody>
            <a:bodyPr/>
            <a:lstStyle/>
            <a:p>
              <a:endParaRPr lang="en-US" dirty="0"/>
            </a:p>
          </p:txBody>
        </p:sp>
        <p:sp>
          <p:nvSpPr>
            <p:cNvPr id="48639" name="Freeform 538"/>
            <p:cNvSpPr>
              <a:spLocks/>
            </p:cNvSpPr>
            <p:nvPr/>
          </p:nvSpPr>
          <p:spPr bwMode="auto">
            <a:xfrm>
              <a:off x="2420" y="2773"/>
              <a:ext cx="17" cy="20"/>
            </a:xfrm>
            <a:custGeom>
              <a:avLst/>
              <a:gdLst>
                <a:gd name="T0" fmla="*/ 4 w 17"/>
                <a:gd name="T1" fmla="*/ 18 h 20"/>
                <a:gd name="T2" fmla="*/ 4 w 17"/>
                <a:gd name="T3" fmla="*/ 19 h 20"/>
                <a:gd name="T4" fmla="*/ 9 w 17"/>
                <a:gd name="T5" fmla="*/ 14 h 20"/>
                <a:gd name="T6" fmla="*/ 12 w 17"/>
                <a:gd name="T7" fmla="*/ 10 h 20"/>
                <a:gd name="T8" fmla="*/ 14 w 17"/>
                <a:gd name="T9" fmla="*/ 8 h 20"/>
                <a:gd name="T10" fmla="*/ 16 w 17"/>
                <a:gd name="T11" fmla="*/ 8 h 20"/>
                <a:gd name="T12" fmla="*/ 16 w 17"/>
                <a:gd name="T13" fmla="*/ 0 h 20"/>
                <a:gd name="T14" fmla="*/ 9 w 17"/>
                <a:gd name="T15" fmla="*/ 2 h 20"/>
                <a:gd name="T16" fmla="*/ 5 w 17"/>
                <a:gd name="T17" fmla="*/ 6 h 20"/>
                <a:gd name="T18" fmla="*/ 3 w 17"/>
                <a:gd name="T19" fmla="*/ 10 h 20"/>
                <a:gd name="T20" fmla="*/ 0 w 17"/>
                <a:gd name="T21" fmla="*/ 12 h 20"/>
                <a:gd name="T22" fmla="*/ 0 w 17"/>
                <a:gd name="T23" fmla="*/ 13 h 20"/>
                <a:gd name="T24" fmla="*/ 4 w 17"/>
                <a:gd name="T25" fmla="*/ 18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0"/>
                <a:gd name="T41" fmla="*/ 17 w 17"/>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0">
                  <a:moveTo>
                    <a:pt x="4" y="18"/>
                  </a:moveTo>
                  <a:lnTo>
                    <a:pt x="4" y="19"/>
                  </a:lnTo>
                  <a:lnTo>
                    <a:pt x="9" y="14"/>
                  </a:lnTo>
                  <a:lnTo>
                    <a:pt x="12" y="10"/>
                  </a:lnTo>
                  <a:lnTo>
                    <a:pt x="14" y="8"/>
                  </a:lnTo>
                  <a:lnTo>
                    <a:pt x="16" y="8"/>
                  </a:lnTo>
                  <a:lnTo>
                    <a:pt x="16" y="0"/>
                  </a:lnTo>
                  <a:lnTo>
                    <a:pt x="9" y="2"/>
                  </a:lnTo>
                  <a:lnTo>
                    <a:pt x="5" y="6"/>
                  </a:lnTo>
                  <a:lnTo>
                    <a:pt x="3" y="10"/>
                  </a:lnTo>
                  <a:lnTo>
                    <a:pt x="0" y="12"/>
                  </a:lnTo>
                  <a:lnTo>
                    <a:pt x="0" y="13"/>
                  </a:lnTo>
                  <a:lnTo>
                    <a:pt x="4" y="18"/>
                  </a:lnTo>
                </a:path>
              </a:pathLst>
            </a:custGeom>
            <a:solidFill>
              <a:srgbClr val="828282"/>
            </a:solidFill>
            <a:ln w="12700" cap="rnd">
              <a:noFill/>
              <a:round/>
              <a:headEnd/>
              <a:tailEnd/>
            </a:ln>
          </p:spPr>
          <p:txBody>
            <a:bodyPr/>
            <a:lstStyle/>
            <a:p>
              <a:endParaRPr lang="en-US" dirty="0"/>
            </a:p>
          </p:txBody>
        </p:sp>
        <p:sp>
          <p:nvSpPr>
            <p:cNvPr id="48640" name="Freeform 539"/>
            <p:cNvSpPr>
              <a:spLocks/>
            </p:cNvSpPr>
            <p:nvPr/>
          </p:nvSpPr>
          <p:spPr bwMode="auto">
            <a:xfrm>
              <a:off x="2368" y="2790"/>
              <a:ext cx="53" cy="22"/>
            </a:xfrm>
            <a:custGeom>
              <a:avLst/>
              <a:gdLst>
                <a:gd name="T0" fmla="*/ 7 w 53"/>
                <a:gd name="T1" fmla="*/ 21 h 22"/>
                <a:gd name="T2" fmla="*/ 6 w 53"/>
                <a:gd name="T3" fmla="*/ 21 h 22"/>
                <a:gd name="T4" fmla="*/ 11 w 53"/>
                <a:gd name="T5" fmla="*/ 19 h 22"/>
                <a:gd name="T6" fmla="*/ 15 w 53"/>
                <a:gd name="T7" fmla="*/ 18 h 22"/>
                <a:gd name="T8" fmla="*/ 22 w 53"/>
                <a:gd name="T9" fmla="*/ 16 h 22"/>
                <a:gd name="T10" fmla="*/ 28 w 53"/>
                <a:gd name="T11" fmla="*/ 15 h 22"/>
                <a:gd name="T12" fmla="*/ 33 w 53"/>
                <a:gd name="T13" fmla="*/ 14 h 22"/>
                <a:gd name="T14" fmla="*/ 41 w 53"/>
                <a:gd name="T15" fmla="*/ 12 h 22"/>
                <a:gd name="T16" fmla="*/ 48 w 53"/>
                <a:gd name="T17" fmla="*/ 9 h 22"/>
                <a:gd name="T18" fmla="*/ 52 w 53"/>
                <a:gd name="T19" fmla="*/ 5 h 22"/>
                <a:gd name="T20" fmla="*/ 47 w 53"/>
                <a:gd name="T21" fmla="*/ 0 h 22"/>
                <a:gd name="T22" fmla="*/ 41 w 53"/>
                <a:gd name="T23" fmla="*/ 2 h 22"/>
                <a:gd name="T24" fmla="*/ 37 w 53"/>
                <a:gd name="T25" fmla="*/ 5 h 22"/>
                <a:gd name="T26" fmla="*/ 30 w 53"/>
                <a:gd name="T27" fmla="*/ 5 h 22"/>
                <a:gd name="T28" fmla="*/ 25 w 53"/>
                <a:gd name="T29" fmla="*/ 7 h 22"/>
                <a:gd name="T30" fmla="*/ 19 w 53"/>
                <a:gd name="T31" fmla="*/ 8 h 22"/>
                <a:gd name="T32" fmla="*/ 13 w 53"/>
                <a:gd name="T33" fmla="*/ 9 h 22"/>
                <a:gd name="T34" fmla="*/ 6 w 53"/>
                <a:gd name="T35" fmla="*/ 12 h 22"/>
                <a:gd name="T36" fmla="*/ 1 w 53"/>
                <a:gd name="T37" fmla="*/ 16 h 22"/>
                <a:gd name="T38" fmla="*/ 0 w 53"/>
                <a:gd name="T39" fmla="*/ 16 h 22"/>
                <a:gd name="T40" fmla="*/ 7 w 53"/>
                <a:gd name="T41" fmla="*/ 21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22"/>
                <a:gd name="T65" fmla="*/ 53 w 53"/>
                <a:gd name="T66" fmla="*/ 22 h 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22">
                  <a:moveTo>
                    <a:pt x="7" y="21"/>
                  </a:moveTo>
                  <a:lnTo>
                    <a:pt x="6" y="21"/>
                  </a:lnTo>
                  <a:lnTo>
                    <a:pt x="11" y="19"/>
                  </a:lnTo>
                  <a:lnTo>
                    <a:pt x="15" y="18"/>
                  </a:lnTo>
                  <a:lnTo>
                    <a:pt x="22" y="16"/>
                  </a:lnTo>
                  <a:lnTo>
                    <a:pt x="28" y="15"/>
                  </a:lnTo>
                  <a:lnTo>
                    <a:pt x="33" y="14"/>
                  </a:lnTo>
                  <a:lnTo>
                    <a:pt x="41" y="12"/>
                  </a:lnTo>
                  <a:lnTo>
                    <a:pt x="48" y="9"/>
                  </a:lnTo>
                  <a:lnTo>
                    <a:pt x="52" y="5"/>
                  </a:lnTo>
                  <a:lnTo>
                    <a:pt x="47" y="0"/>
                  </a:lnTo>
                  <a:lnTo>
                    <a:pt x="41" y="2"/>
                  </a:lnTo>
                  <a:lnTo>
                    <a:pt x="37" y="5"/>
                  </a:lnTo>
                  <a:lnTo>
                    <a:pt x="30" y="5"/>
                  </a:lnTo>
                  <a:lnTo>
                    <a:pt x="25" y="7"/>
                  </a:lnTo>
                  <a:lnTo>
                    <a:pt x="19" y="8"/>
                  </a:lnTo>
                  <a:lnTo>
                    <a:pt x="13" y="9"/>
                  </a:lnTo>
                  <a:lnTo>
                    <a:pt x="6" y="12"/>
                  </a:lnTo>
                  <a:lnTo>
                    <a:pt x="1" y="16"/>
                  </a:lnTo>
                  <a:lnTo>
                    <a:pt x="0" y="16"/>
                  </a:lnTo>
                  <a:lnTo>
                    <a:pt x="7" y="21"/>
                  </a:lnTo>
                </a:path>
              </a:pathLst>
            </a:custGeom>
            <a:solidFill>
              <a:srgbClr val="828282"/>
            </a:solidFill>
            <a:ln w="12700" cap="rnd">
              <a:noFill/>
              <a:round/>
              <a:headEnd/>
              <a:tailEnd/>
            </a:ln>
          </p:spPr>
          <p:txBody>
            <a:bodyPr/>
            <a:lstStyle/>
            <a:p>
              <a:endParaRPr lang="en-US" dirty="0"/>
            </a:p>
          </p:txBody>
        </p:sp>
        <p:sp>
          <p:nvSpPr>
            <p:cNvPr id="48641" name="Freeform 540"/>
            <p:cNvSpPr>
              <a:spLocks/>
            </p:cNvSpPr>
            <p:nvPr/>
          </p:nvSpPr>
          <p:spPr bwMode="auto">
            <a:xfrm>
              <a:off x="2342" y="2810"/>
              <a:ext cx="29" cy="44"/>
            </a:xfrm>
            <a:custGeom>
              <a:avLst/>
              <a:gdLst>
                <a:gd name="T0" fmla="*/ 9 w 29"/>
                <a:gd name="T1" fmla="*/ 43 h 44"/>
                <a:gd name="T2" fmla="*/ 9 w 29"/>
                <a:gd name="T3" fmla="*/ 42 h 44"/>
                <a:gd name="T4" fmla="*/ 10 w 29"/>
                <a:gd name="T5" fmla="*/ 38 h 44"/>
                <a:gd name="T6" fmla="*/ 12 w 29"/>
                <a:gd name="T7" fmla="*/ 32 h 44"/>
                <a:gd name="T8" fmla="*/ 12 w 29"/>
                <a:gd name="T9" fmla="*/ 28 h 44"/>
                <a:gd name="T10" fmla="*/ 15 w 29"/>
                <a:gd name="T11" fmla="*/ 23 h 44"/>
                <a:gd name="T12" fmla="*/ 18 w 29"/>
                <a:gd name="T13" fmla="*/ 18 h 44"/>
                <a:gd name="T14" fmla="*/ 21 w 29"/>
                <a:gd name="T15" fmla="*/ 13 h 44"/>
                <a:gd name="T16" fmla="*/ 24 w 29"/>
                <a:gd name="T17" fmla="*/ 11 h 44"/>
                <a:gd name="T18" fmla="*/ 28 w 29"/>
                <a:gd name="T19" fmla="*/ 6 h 44"/>
                <a:gd name="T20" fmla="*/ 21 w 29"/>
                <a:gd name="T21" fmla="*/ 0 h 44"/>
                <a:gd name="T22" fmla="*/ 17 w 29"/>
                <a:gd name="T23" fmla="*/ 4 h 44"/>
                <a:gd name="T24" fmla="*/ 13 w 29"/>
                <a:gd name="T25" fmla="*/ 8 h 44"/>
                <a:gd name="T26" fmla="*/ 10 w 29"/>
                <a:gd name="T27" fmla="*/ 13 h 44"/>
                <a:gd name="T28" fmla="*/ 8 w 29"/>
                <a:gd name="T29" fmla="*/ 18 h 44"/>
                <a:gd name="T30" fmla="*/ 6 w 29"/>
                <a:gd name="T31" fmla="*/ 24 h 44"/>
                <a:gd name="T32" fmla="*/ 2 w 29"/>
                <a:gd name="T33" fmla="*/ 30 h 44"/>
                <a:gd name="T34" fmla="*/ 2 w 29"/>
                <a:gd name="T35" fmla="*/ 35 h 44"/>
                <a:gd name="T36" fmla="*/ 0 w 29"/>
                <a:gd name="T37" fmla="*/ 41 h 44"/>
                <a:gd name="T38" fmla="*/ 0 w 29"/>
                <a:gd name="T39" fmla="*/ 40 h 44"/>
                <a:gd name="T40" fmla="*/ 9 w 29"/>
                <a:gd name="T41" fmla="*/ 43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44"/>
                <a:gd name="T65" fmla="*/ 29 w 29"/>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44">
                  <a:moveTo>
                    <a:pt x="9" y="43"/>
                  </a:moveTo>
                  <a:lnTo>
                    <a:pt x="9" y="42"/>
                  </a:lnTo>
                  <a:lnTo>
                    <a:pt x="10" y="38"/>
                  </a:lnTo>
                  <a:lnTo>
                    <a:pt x="12" y="32"/>
                  </a:lnTo>
                  <a:lnTo>
                    <a:pt x="12" y="28"/>
                  </a:lnTo>
                  <a:lnTo>
                    <a:pt x="15" y="23"/>
                  </a:lnTo>
                  <a:lnTo>
                    <a:pt x="18" y="18"/>
                  </a:lnTo>
                  <a:lnTo>
                    <a:pt x="21" y="13"/>
                  </a:lnTo>
                  <a:lnTo>
                    <a:pt x="24" y="11"/>
                  </a:lnTo>
                  <a:lnTo>
                    <a:pt x="28" y="6"/>
                  </a:lnTo>
                  <a:lnTo>
                    <a:pt x="21" y="0"/>
                  </a:lnTo>
                  <a:lnTo>
                    <a:pt x="17" y="4"/>
                  </a:lnTo>
                  <a:lnTo>
                    <a:pt x="13" y="8"/>
                  </a:lnTo>
                  <a:lnTo>
                    <a:pt x="10" y="13"/>
                  </a:lnTo>
                  <a:lnTo>
                    <a:pt x="8" y="18"/>
                  </a:lnTo>
                  <a:lnTo>
                    <a:pt x="6" y="24"/>
                  </a:lnTo>
                  <a:lnTo>
                    <a:pt x="2" y="30"/>
                  </a:lnTo>
                  <a:lnTo>
                    <a:pt x="2" y="35"/>
                  </a:lnTo>
                  <a:lnTo>
                    <a:pt x="0" y="41"/>
                  </a:lnTo>
                  <a:lnTo>
                    <a:pt x="0" y="40"/>
                  </a:lnTo>
                  <a:lnTo>
                    <a:pt x="9" y="43"/>
                  </a:lnTo>
                </a:path>
              </a:pathLst>
            </a:custGeom>
            <a:solidFill>
              <a:srgbClr val="828282"/>
            </a:solidFill>
            <a:ln w="12700" cap="rnd">
              <a:noFill/>
              <a:round/>
              <a:headEnd/>
              <a:tailEnd/>
            </a:ln>
          </p:spPr>
          <p:txBody>
            <a:bodyPr/>
            <a:lstStyle/>
            <a:p>
              <a:endParaRPr lang="en-US" dirty="0"/>
            </a:p>
          </p:txBody>
        </p:sp>
        <p:sp>
          <p:nvSpPr>
            <p:cNvPr id="48642" name="Freeform 541"/>
            <p:cNvSpPr>
              <a:spLocks/>
            </p:cNvSpPr>
            <p:nvPr/>
          </p:nvSpPr>
          <p:spPr bwMode="auto">
            <a:xfrm>
              <a:off x="2342" y="2846"/>
              <a:ext cx="37" cy="17"/>
            </a:xfrm>
            <a:custGeom>
              <a:avLst/>
              <a:gdLst>
                <a:gd name="T0" fmla="*/ 30 w 37"/>
                <a:gd name="T1" fmla="*/ 0 h 17"/>
                <a:gd name="T2" fmla="*/ 31 w 37"/>
                <a:gd name="T3" fmla="*/ 0 h 17"/>
                <a:gd name="T4" fmla="*/ 28 w 37"/>
                <a:gd name="T5" fmla="*/ 1 h 17"/>
                <a:gd name="T6" fmla="*/ 25 w 37"/>
                <a:gd name="T7" fmla="*/ 1 h 17"/>
                <a:gd name="T8" fmla="*/ 21 w 37"/>
                <a:gd name="T9" fmla="*/ 4 h 17"/>
                <a:gd name="T10" fmla="*/ 15 w 37"/>
                <a:gd name="T11" fmla="*/ 4 h 17"/>
                <a:gd name="T12" fmla="*/ 10 w 37"/>
                <a:gd name="T13" fmla="*/ 5 h 17"/>
                <a:gd name="T14" fmla="*/ 8 w 37"/>
                <a:gd name="T15" fmla="*/ 7 h 17"/>
                <a:gd name="T16" fmla="*/ 6 w 37"/>
                <a:gd name="T17" fmla="*/ 7 h 17"/>
                <a:gd name="T18" fmla="*/ 9 w 37"/>
                <a:gd name="T19" fmla="*/ 11 h 17"/>
                <a:gd name="T20" fmla="*/ 0 w 37"/>
                <a:gd name="T21" fmla="*/ 8 h 17"/>
                <a:gd name="T22" fmla="*/ 5 w 37"/>
                <a:gd name="T23" fmla="*/ 16 h 17"/>
                <a:gd name="T24" fmla="*/ 9 w 37"/>
                <a:gd name="T25" fmla="*/ 16 h 17"/>
                <a:gd name="T26" fmla="*/ 13 w 37"/>
                <a:gd name="T27" fmla="*/ 16 h 17"/>
                <a:gd name="T28" fmla="*/ 17 w 37"/>
                <a:gd name="T29" fmla="*/ 14 h 17"/>
                <a:gd name="T30" fmla="*/ 22 w 37"/>
                <a:gd name="T31" fmla="*/ 13 h 17"/>
                <a:gd name="T32" fmla="*/ 27 w 37"/>
                <a:gd name="T33" fmla="*/ 11 h 17"/>
                <a:gd name="T34" fmla="*/ 33 w 37"/>
                <a:gd name="T35" fmla="*/ 10 h 17"/>
                <a:gd name="T36" fmla="*/ 35 w 37"/>
                <a:gd name="T37" fmla="*/ 8 h 17"/>
                <a:gd name="T38" fmla="*/ 36 w 37"/>
                <a:gd name="T39" fmla="*/ 8 h 17"/>
                <a:gd name="T40" fmla="*/ 30 w 37"/>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17"/>
                <a:gd name="T65" fmla="*/ 37 w 3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17">
                  <a:moveTo>
                    <a:pt x="30" y="0"/>
                  </a:moveTo>
                  <a:lnTo>
                    <a:pt x="31" y="0"/>
                  </a:lnTo>
                  <a:lnTo>
                    <a:pt x="28" y="1"/>
                  </a:lnTo>
                  <a:lnTo>
                    <a:pt x="25" y="1"/>
                  </a:lnTo>
                  <a:lnTo>
                    <a:pt x="21" y="4"/>
                  </a:lnTo>
                  <a:lnTo>
                    <a:pt x="15" y="4"/>
                  </a:lnTo>
                  <a:lnTo>
                    <a:pt x="10" y="5"/>
                  </a:lnTo>
                  <a:lnTo>
                    <a:pt x="8" y="7"/>
                  </a:lnTo>
                  <a:lnTo>
                    <a:pt x="6" y="7"/>
                  </a:lnTo>
                  <a:lnTo>
                    <a:pt x="9" y="11"/>
                  </a:lnTo>
                  <a:lnTo>
                    <a:pt x="0" y="8"/>
                  </a:lnTo>
                  <a:lnTo>
                    <a:pt x="5" y="16"/>
                  </a:lnTo>
                  <a:lnTo>
                    <a:pt x="9" y="16"/>
                  </a:lnTo>
                  <a:lnTo>
                    <a:pt x="13" y="16"/>
                  </a:lnTo>
                  <a:lnTo>
                    <a:pt x="17" y="14"/>
                  </a:lnTo>
                  <a:lnTo>
                    <a:pt x="22" y="13"/>
                  </a:lnTo>
                  <a:lnTo>
                    <a:pt x="27" y="11"/>
                  </a:lnTo>
                  <a:lnTo>
                    <a:pt x="33" y="10"/>
                  </a:lnTo>
                  <a:lnTo>
                    <a:pt x="35" y="8"/>
                  </a:lnTo>
                  <a:lnTo>
                    <a:pt x="36" y="8"/>
                  </a:lnTo>
                  <a:lnTo>
                    <a:pt x="30" y="0"/>
                  </a:lnTo>
                </a:path>
              </a:pathLst>
            </a:custGeom>
            <a:solidFill>
              <a:srgbClr val="828282"/>
            </a:solidFill>
            <a:ln w="12700" cap="rnd">
              <a:noFill/>
              <a:round/>
              <a:headEnd/>
              <a:tailEnd/>
            </a:ln>
          </p:spPr>
          <p:txBody>
            <a:bodyPr/>
            <a:lstStyle/>
            <a:p>
              <a:endParaRPr lang="en-US" dirty="0"/>
            </a:p>
          </p:txBody>
        </p:sp>
        <p:sp>
          <p:nvSpPr>
            <p:cNvPr id="48643" name="Freeform 542"/>
            <p:cNvSpPr>
              <a:spLocks/>
            </p:cNvSpPr>
            <p:nvPr/>
          </p:nvSpPr>
          <p:spPr bwMode="auto">
            <a:xfrm>
              <a:off x="2377" y="2846"/>
              <a:ext cx="23" cy="18"/>
            </a:xfrm>
            <a:custGeom>
              <a:avLst/>
              <a:gdLst>
                <a:gd name="T0" fmla="*/ 18 w 23"/>
                <a:gd name="T1" fmla="*/ 10 h 18"/>
                <a:gd name="T2" fmla="*/ 19 w 23"/>
                <a:gd name="T3" fmla="*/ 9 h 18"/>
                <a:gd name="T4" fmla="*/ 14 w 23"/>
                <a:gd name="T5" fmla="*/ 6 h 18"/>
                <a:gd name="T6" fmla="*/ 9 w 23"/>
                <a:gd name="T7" fmla="*/ 1 h 18"/>
                <a:gd name="T8" fmla="*/ 0 w 23"/>
                <a:gd name="T9" fmla="*/ 0 h 18"/>
                <a:gd name="T10" fmla="*/ 6 w 23"/>
                <a:gd name="T11" fmla="*/ 7 h 18"/>
                <a:gd name="T12" fmla="*/ 4 w 23"/>
                <a:gd name="T13" fmla="*/ 8 h 18"/>
                <a:gd name="T14" fmla="*/ 8 w 23"/>
                <a:gd name="T15" fmla="*/ 11 h 18"/>
                <a:gd name="T16" fmla="*/ 13 w 23"/>
                <a:gd name="T17" fmla="*/ 16 h 18"/>
                <a:gd name="T18" fmla="*/ 22 w 23"/>
                <a:gd name="T19" fmla="*/ 17 h 18"/>
                <a:gd name="T20" fmla="*/ 18 w 23"/>
                <a:gd name="T21" fmla="*/ 1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18"/>
                <a:gd name="T35" fmla="*/ 23 w 23"/>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18">
                  <a:moveTo>
                    <a:pt x="18" y="10"/>
                  </a:moveTo>
                  <a:lnTo>
                    <a:pt x="19" y="9"/>
                  </a:lnTo>
                  <a:lnTo>
                    <a:pt x="14" y="6"/>
                  </a:lnTo>
                  <a:lnTo>
                    <a:pt x="9" y="1"/>
                  </a:lnTo>
                  <a:lnTo>
                    <a:pt x="0" y="0"/>
                  </a:lnTo>
                  <a:lnTo>
                    <a:pt x="6" y="7"/>
                  </a:lnTo>
                  <a:lnTo>
                    <a:pt x="4" y="8"/>
                  </a:lnTo>
                  <a:lnTo>
                    <a:pt x="8" y="11"/>
                  </a:lnTo>
                  <a:lnTo>
                    <a:pt x="13" y="16"/>
                  </a:lnTo>
                  <a:lnTo>
                    <a:pt x="22" y="17"/>
                  </a:lnTo>
                  <a:lnTo>
                    <a:pt x="18" y="10"/>
                  </a:lnTo>
                </a:path>
              </a:pathLst>
            </a:custGeom>
            <a:solidFill>
              <a:srgbClr val="828282"/>
            </a:solidFill>
            <a:ln w="12700" cap="rnd">
              <a:noFill/>
              <a:round/>
              <a:headEnd/>
              <a:tailEnd/>
            </a:ln>
          </p:spPr>
          <p:txBody>
            <a:bodyPr/>
            <a:lstStyle/>
            <a:p>
              <a:endParaRPr lang="en-US" dirty="0"/>
            </a:p>
          </p:txBody>
        </p:sp>
        <p:sp>
          <p:nvSpPr>
            <p:cNvPr id="48644" name="Freeform 543"/>
            <p:cNvSpPr>
              <a:spLocks/>
            </p:cNvSpPr>
            <p:nvPr/>
          </p:nvSpPr>
          <p:spPr bwMode="auto">
            <a:xfrm>
              <a:off x="2400" y="2837"/>
              <a:ext cx="17" cy="27"/>
            </a:xfrm>
            <a:custGeom>
              <a:avLst/>
              <a:gdLst>
                <a:gd name="T0" fmla="*/ 13 w 17"/>
                <a:gd name="T1" fmla="*/ 0 h 27"/>
                <a:gd name="T2" fmla="*/ 14 w 17"/>
                <a:gd name="T3" fmla="*/ 0 h 27"/>
                <a:gd name="T4" fmla="*/ 4 w 17"/>
                <a:gd name="T5" fmla="*/ 5 h 27"/>
                <a:gd name="T6" fmla="*/ 4 w 17"/>
                <a:gd name="T7" fmla="*/ 11 h 27"/>
                <a:gd name="T8" fmla="*/ 2 w 17"/>
                <a:gd name="T9" fmla="*/ 15 h 27"/>
                <a:gd name="T10" fmla="*/ 0 w 17"/>
                <a:gd name="T11" fmla="*/ 19 h 27"/>
                <a:gd name="T12" fmla="*/ 4 w 17"/>
                <a:gd name="T13" fmla="*/ 26 h 27"/>
                <a:gd name="T14" fmla="*/ 12 w 17"/>
                <a:gd name="T15" fmla="*/ 19 h 27"/>
                <a:gd name="T16" fmla="*/ 13 w 17"/>
                <a:gd name="T17" fmla="*/ 12 h 27"/>
                <a:gd name="T18" fmla="*/ 13 w 17"/>
                <a:gd name="T19" fmla="*/ 10 h 27"/>
                <a:gd name="T20" fmla="*/ 16 w 17"/>
                <a:gd name="T21" fmla="*/ 9 h 27"/>
                <a:gd name="T22" fmla="*/ 13 w 17"/>
                <a:gd name="T23" fmla="*/ 0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27"/>
                <a:gd name="T38" fmla="*/ 17 w 17"/>
                <a:gd name="T39" fmla="*/ 27 h 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27">
                  <a:moveTo>
                    <a:pt x="13" y="0"/>
                  </a:moveTo>
                  <a:lnTo>
                    <a:pt x="14" y="0"/>
                  </a:lnTo>
                  <a:lnTo>
                    <a:pt x="4" y="5"/>
                  </a:lnTo>
                  <a:lnTo>
                    <a:pt x="4" y="11"/>
                  </a:lnTo>
                  <a:lnTo>
                    <a:pt x="2" y="15"/>
                  </a:lnTo>
                  <a:lnTo>
                    <a:pt x="0" y="19"/>
                  </a:lnTo>
                  <a:lnTo>
                    <a:pt x="4" y="26"/>
                  </a:lnTo>
                  <a:lnTo>
                    <a:pt x="12" y="19"/>
                  </a:lnTo>
                  <a:lnTo>
                    <a:pt x="13" y="12"/>
                  </a:lnTo>
                  <a:lnTo>
                    <a:pt x="13" y="10"/>
                  </a:lnTo>
                  <a:lnTo>
                    <a:pt x="16" y="9"/>
                  </a:lnTo>
                  <a:lnTo>
                    <a:pt x="13" y="0"/>
                  </a:lnTo>
                </a:path>
              </a:pathLst>
            </a:custGeom>
            <a:solidFill>
              <a:srgbClr val="828282"/>
            </a:solidFill>
            <a:ln w="12700" cap="rnd">
              <a:noFill/>
              <a:round/>
              <a:headEnd/>
              <a:tailEnd/>
            </a:ln>
          </p:spPr>
          <p:txBody>
            <a:bodyPr/>
            <a:lstStyle/>
            <a:p>
              <a:endParaRPr lang="en-US" dirty="0"/>
            </a:p>
          </p:txBody>
        </p:sp>
        <p:sp>
          <p:nvSpPr>
            <p:cNvPr id="48645" name="Freeform 544"/>
            <p:cNvSpPr>
              <a:spLocks/>
            </p:cNvSpPr>
            <p:nvPr/>
          </p:nvSpPr>
          <p:spPr bwMode="auto">
            <a:xfrm>
              <a:off x="2415" y="2816"/>
              <a:ext cx="31" cy="27"/>
            </a:xfrm>
            <a:custGeom>
              <a:avLst/>
              <a:gdLst>
                <a:gd name="T0" fmla="*/ 25 w 31"/>
                <a:gd name="T1" fmla="*/ 1 h 27"/>
                <a:gd name="T2" fmla="*/ 25 w 31"/>
                <a:gd name="T3" fmla="*/ 0 h 27"/>
                <a:gd name="T4" fmla="*/ 21 w 31"/>
                <a:gd name="T5" fmla="*/ 3 h 27"/>
                <a:gd name="T6" fmla="*/ 18 w 31"/>
                <a:gd name="T7" fmla="*/ 6 h 27"/>
                <a:gd name="T8" fmla="*/ 15 w 31"/>
                <a:gd name="T9" fmla="*/ 8 h 27"/>
                <a:gd name="T10" fmla="*/ 13 w 31"/>
                <a:gd name="T11" fmla="*/ 11 h 27"/>
                <a:gd name="T12" fmla="*/ 9 w 31"/>
                <a:gd name="T13" fmla="*/ 13 h 27"/>
                <a:gd name="T14" fmla="*/ 7 w 31"/>
                <a:gd name="T15" fmla="*/ 15 h 27"/>
                <a:gd name="T16" fmla="*/ 3 w 31"/>
                <a:gd name="T17" fmla="*/ 17 h 27"/>
                <a:gd name="T18" fmla="*/ 0 w 31"/>
                <a:gd name="T19" fmla="*/ 17 h 27"/>
                <a:gd name="T20" fmla="*/ 3 w 31"/>
                <a:gd name="T21" fmla="*/ 26 h 27"/>
                <a:gd name="T22" fmla="*/ 8 w 31"/>
                <a:gd name="T23" fmla="*/ 24 h 27"/>
                <a:gd name="T24" fmla="*/ 13 w 31"/>
                <a:gd name="T25" fmla="*/ 22 h 27"/>
                <a:gd name="T26" fmla="*/ 16 w 31"/>
                <a:gd name="T27" fmla="*/ 20 h 27"/>
                <a:gd name="T28" fmla="*/ 19 w 31"/>
                <a:gd name="T29" fmla="*/ 17 h 27"/>
                <a:gd name="T30" fmla="*/ 22 w 31"/>
                <a:gd name="T31" fmla="*/ 15 h 27"/>
                <a:gd name="T32" fmla="*/ 25 w 31"/>
                <a:gd name="T33" fmla="*/ 12 h 27"/>
                <a:gd name="T34" fmla="*/ 28 w 31"/>
                <a:gd name="T35" fmla="*/ 10 h 27"/>
                <a:gd name="T36" fmla="*/ 30 w 31"/>
                <a:gd name="T37" fmla="*/ 7 h 27"/>
                <a:gd name="T38" fmla="*/ 25 w 31"/>
                <a:gd name="T39" fmla="*/ 1 h 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27"/>
                <a:gd name="T62" fmla="*/ 31 w 31"/>
                <a:gd name="T63" fmla="*/ 27 h 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27">
                  <a:moveTo>
                    <a:pt x="25" y="1"/>
                  </a:moveTo>
                  <a:lnTo>
                    <a:pt x="25" y="0"/>
                  </a:lnTo>
                  <a:lnTo>
                    <a:pt x="21" y="3"/>
                  </a:lnTo>
                  <a:lnTo>
                    <a:pt x="18" y="6"/>
                  </a:lnTo>
                  <a:lnTo>
                    <a:pt x="15" y="8"/>
                  </a:lnTo>
                  <a:lnTo>
                    <a:pt x="13" y="11"/>
                  </a:lnTo>
                  <a:lnTo>
                    <a:pt x="9" y="13"/>
                  </a:lnTo>
                  <a:lnTo>
                    <a:pt x="7" y="15"/>
                  </a:lnTo>
                  <a:lnTo>
                    <a:pt x="3" y="17"/>
                  </a:lnTo>
                  <a:lnTo>
                    <a:pt x="0" y="17"/>
                  </a:lnTo>
                  <a:lnTo>
                    <a:pt x="3" y="26"/>
                  </a:lnTo>
                  <a:lnTo>
                    <a:pt x="8" y="24"/>
                  </a:lnTo>
                  <a:lnTo>
                    <a:pt x="13" y="22"/>
                  </a:lnTo>
                  <a:lnTo>
                    <a:pt x="16" y="20"/>
                  </a:lnTo>
                  <a:lnTo>
                    <a:pt x="19" y="17"/>
                  </a:lnTo>
                  <a:lnTo>
                    <a:pt x="22" y="15"/>
                  </a:lnTo>
                  <a:lnTo>
                    <a:pt x="25" y="12"/>
                  </a:lnTo>
                  <a:lnTo>
                    <a:pt x="28" y="10"/>
                  </a:lnTo>
                  <a:lnTo>
                    <a:pt x="30" y="7"/>
                  </a:lnTo>
                  <a:lnTo>
                    <a:pt x="25" y="1"/>
                  </a:lnTo>
                </a:path>
              </a:pathLst>
            </a:custGeom>
            <a:solidFill>
              <a:srgbClr val="828282"/>
            </a:solidFill>
            <a:ln w="12700" cap="rnd">
              <a:noFill/>
              <a:round/>
              <a:headEnd/>
              <a:tailEnd/>
            </a:ln>
          </p:spPr>
          <p:txBody>
            <a:bodyPr/>
            <a:lstStyle/>
            <a:p>
              <a:endParaRPr lang="en-US" dirty="0"/>
            </a:p>
          </p:txBody>
        </p:sp>
        <p:sp>
          <p:nvSpPr>
            <p:cNvPr id="48646" name="Freeform 545"/>
            <p:cNvSpPr>
              <a:spLocks/>
            </p:cNvSpPr>
            <p:nvPr/>
          </p:nvSpPr>
          <p:spPr bwMode="auto">
            <a:xfrm>
              <a:off x="2445" y="2810"/>
              <a:ext cx="17" cy="17"/>
            </a:xfrm>
            <a:custGeom>
              <a:avLst/>
              <a:gdLst>
                <a:gd name="T0" fmla="*/ 11 w 17"/>
                <a:gd name="T1" fmla="*/ 0 h 17"/>
                <a:gd name="T2" fmla="*/ 9 w 17"/>
                <a:gd name="T3" fmla="*/ 1 h 17"/>
                <a:gd name="T4" fmla="*/ 7 w 17"/>
                <a:gd name="T5" fmla="*/ 3 h 17"/>
                <a:gd name="T6" fmla="*/ 4 w 17"/>
                <a:gd name="T7" fmla="*/ 3 h 17"/>
                <a:gd name="T8" fmla="*/ 0 w 17"/>
                <a:gd name="T9" fmla="*/ 7 h 17"/>
                <a:gd name="T10" fmla="*/ 4 w 17"/>
                <a:gd name="T11" fmla="*/ 16 h 17"/>
                <a:gd name="T12" fmla="*/ 7 w 17"/>
                <a:gd name="T13" fmla="*/ 14 h 17"/>
                <a:gd name="T14" fmla="*/ 10 w 17"/>
                <a:gd name="T15" fmla="*/ 12 h 17"/>
                <a:gd name="T16" fmla="*/ 12 w 17"/>
                <a:gd name="T17" fmla="*/ 10 h 17"/>
                <a:gd name="T18" fmla="*/ 16 w 17"/>
                <a:gd name="T19" fmla="*/ 8 h 17"/>
                <a:gd name="T20" fmla="*/ 11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1" y="0"/>
                  </a:moveTo>
                  <a:lnTo>
                    <a:pt x="9" y="1"/>
                  </a:lnTo>
                  <a:lnTo>
                    <a:pt x="7" y="3"/>
                  </a:lnTo>
                  <a:lnTo>
                    <a:pt x="4" y="3"/>
                  </a:lnTo>
                  <a:lnTo>
                    <a:pt x="0" y="7"/>
                  </a:lnTo>
                  <a:lnTo>
                    <a:pt x="4" y="16"/>
                  </a:lnTo>
                  <a:lnTo>
                    <a:pt x="7" y="14"/>
                  </a:lnTo>
                  <a:lnTo>
                    <a:pt x="10" y="12"/>
                  </a:lnTo>
                  <a:lnTo>
                    <a:pt x="12" y="10"/>
                  </a:lnTo>
                  <a:lnTo>
                    <a:pt x="16" y="8"/>
                  </a:lnTo>
                  <a:lnTo>
                    <a:pt x="11" y="0"/>
                  </a:lnTo>
                </a:path>
              </a:pathLst>
            </a:custGeom>
            <a:solidFill>
              <a:srgbClr val="828282"/>
            </a:solidFill>
            <a:ln w="12700" cap="rnd">
              <a:noFill/>
              <a:round/>
              <a:headEnd/>
              <a:tailEnd/>
            </a:ln>
          </p:spPr>
          <p:txBody>
            <a:bodyPr/>
            <a:lstStyle/>
            <a:p>
              <a:endParaRPr lang="en-US" dirty="0"/>
            </a:p>
          </p:txBody>
        </p:sp>
        <p:sp>
          <p:nvSpPr>
            <p:cNvPr id="48647" name="Freeform 546"/>
            <p:cNvSpPr>
              <a:spLocks/>
            </p:cNvSpPr>
            <p:nvPr/>
          </p:nvSpPr>
          <p:spPr bwMode="auto">
            <a:xfrm>
              <a:off x="2460" y="2793"/>
              <a:ext cx="17" cy="21"/>
            </a:xfrm>
            <a:custGeom>
              <a:avLst/>
              <a:gdLst>
                <a:gd name="T0" fmla="*/ 6 w 17"/>
                <a:gd name="T1" fmla="*/ 6 h 21"/>
                <a:gd name="T2" fmla="*/ 5 w 17"/>
                <a:gd name="T3" fmla="*/ 6 h 21"/>
                <a:gd name="T4" fmla="*/ 6 w 17"/>
                <a:gd name="T5" fmla="*/ 7 h 21"/>
                <a:gd name="T6" fmla="*/ 5 w 17"/>
                <a:gd name="T7" fmla="*/ 8 h 21"/>
                <a:gd name="T8" fmla="*/ 4 w 17"/>
                <a:gd name="T9" fmla="*/ 12 h 21"/>
                <a:gd name="T10" fmla="*/ 0 w 17"/>
                <a:gd name="T11" fmla="*/ 13 h 21"/>
                <a:gd name="T12" fmla="*/ 6 w 17"/>
                <a:gd name="T13" fmla="*/ 20 h 21"/>
                <a:gd name="T14" fmla="*/ 10 w 17"/>
                <a:gd name="T15" fmla="*/ 16 h 21"/>
                <a:gd name="T16" fmla="*/ 14 w 17"/>
                <a:gd name="T17" fmla="*/ 11 h 21"/>
                <a:gd name="T18" fmla="*/ 16 w 17"/>
                <a:gd name="T19" fmla="*/ 5 h 21"/>
                <a:gd name="T20" fmla="*/ 12 w 17"/>
                <a:gd name="T21" fmla="*/ 0 h 21"/>
                <a:gd name="T22" fmla="*/ 6 w 17"/>
                <a:gd name="T23" fmla="*/ 6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21"/>
                <a:gd name="T38" fmla="*/ 17 w 17"/>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21">
                  <a:moveTo>
                    <a:pt x="6" y="6"/>
                  </a:moveTo>
                  <a:lnTo>
                    <a:pt x="5" y="6"/>
                  </a:lnTo>
                  <a:lnTo>
                    <a:pt x="6" y="7"/>
                  </a:lnTo>
                  <a:lnTo>
                    <a:pt x="5" y="8"/>
                  </a:lnTo>
                  <a:lnTo>
                    <a:pt x="4" y="12"/>
                  </a:lnTo>
                  <a:lnTo>
                    <a:pt x="0" y="13"/>
                  </a:lnTo>
                  <a:lnTo>
                    <a:pt x="6" y="20"/>
                  </a:lnTo>
                  <a:lnTo>
                    <a:pt x="10" y="16"/>
                  </a:lnTo>
                  <a:lnTo>
                    <a:pt x="14" y="11"/>
                  </a:lnTo>
                  <a:lnTo>
                    <a:pt x="16" y="5"/>
                  </a:lnTo>
                  <a:lnTo>
                    <a:pt x="12" y="0"/>
                  </a:lnTo>
                  <a:lnTo>
                    <a:pt x="6" y="6"/>
                  </a:lnTo>
                </a:path>
              </a:pathLst>
            </a:custGeom>
            <a:solidFill>
              <a:srgbClr val="828282"/>
            </a:solidFill>
            <a:ln w="12700" cap="rnd">
              <a:noFill/>
              <a:round/>
              <a:headEnd/>
              <a:tailEnd/>
            </a:ln>
          </p:spPr>
          <p:txBody>
            <a:bodyPr/>
            <a:lstStyle/>
            <a:p>
              <a:endParaRPr lang="en-US" dirty="0"/>
            </a:p>
          </p:txBody>
        </p:sp>
        <p:sp>
          <p:nvSpPr>
            <p:cNvPr id="48648" name="Freeform 547"/>
            <p:cNvSpPr>
              <a:spLocks/>
            </p:cNvSpPr>
            <p:nvPr/>
          </p:nvSpPr>
          <p:spPr bwMode="auto">
            <a:xfrm>
              <a:off x="2442" y="2773"/>
              <a:ext cx="26" cy="23"/>
            </a:xfrm>
            <a:custGeom>
              <a:avLst/>
              <a:gdLst>
                <a:gd name="T0" fmla="*/ 0 w 26"/>
                <a:gd name="T1" fmla="*/ 8 h 23"/>
                <a:gd name="T2" fmla="*/ 2 w 26"/>
                <a:gd name="T3" fmla="*/ 9 h 23"/>
                <a:gd name="T4" fmla="*/ 4 w 26"/>
                <a:gd name="T5" fmla="*/ 9 h 23"/>
                <a:gd name="T6" fmla="*/ 6 w 26"/>
                <a:gd name="T7" fmla="*/ 10 h 23"/>
                <a:gd name="T8" fmla="*/ 8 w 26"/>
                <a:gd name="T9" fmla="*/ 12 h 23"/>
                <a:gd name="T10" fmla="*/ 10 w 26"/>
                <a:gd name="T11" fmla="*/ 14 h 23"/>
                <a:gd name="T12" fmla="*/ 14 w 26"/>
                <a:gd name="T13" fmla="*/ 17 h 23"/>
                <a:gd name="T14" fmla="*/ 17 w 26"/>
                <a:gd name="T15" fmla="*/ 20 h 23"/>
                <a:gd name="T16" fmla="*/ 20 w 26"/>
                <a:gd name="T17" fmla="*/ 22 h 23"/>
                <a:gd name="T18" fmla="*/ 25 w 26"/>
                <a:gd name="T19" fmla="*/ 16 h 23"/>
                <a:gd name="T20" fmla="*/ 23 w 26"/>
                <a:gd name="T21" fmla="*/ 13 h 23"/>
                <a:gd name="T22" fmla="*/ 20 w 26"/>
                <a:gd name="T23" fmla="*/ 12 h 23"/>
                <a:gd name="T24" fmla="*/ 17 w 26"/>
                <a:gd name="T25" fmla="*/ 9 h 23"/>
                <a:gd name="T26" fmla="*/ 15 w 26"/>
                <a:gd name="T27" fmla="*/ 7 h 23"/>
                <a:gd name="T28" fmla="*/ 12 w 26"/>
                <a:gd name="T29" fmla="*/ 5 h 23"/>
                <a:gd name="T30" fmla="*/ 8 w 26"/>
                <a:gd name="T31" fmla="*/ 2 h 23"/>
                <a:gd name="T32" fmla="*/ 4 w 26"/>
                <a:gd name="T33" fmla="*/ 1 h 23"/>
                <a:gd name="T34" fmla="*/ 0 w 26"/>
                <a:gd name="T35" fmla="*/ 0 h 23"/>
                <a:gd name="T36" fmla="*/ 0 w 26"/>
                <a:gd name="T37" fmla="*/ 8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23"/>
                <a:gd name="T59" fmla="*/ 26 w 26"/>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23">
                  <a:moveTo>
                    <a:pt x="0" y="8"/>
                  </a:moveTo>
                  <a:lnTo>
                    <a:pt x="2" y="9"/>
                  </a:lnTo>
                  <a:lnTo>
                    <a:pt x="4" y="9"/>
                  </a:lnTo>
                  <a:lnTo>
                    <a:pt x="6" y="10"/>
                  </a:lnTo>
                  <a:lnTo>
                    <a:pt x="8" y="12"/>
                  </a:lnTo>
                  <a:lnTo>
                    <a:pt x="10" y="14"/>
                  </a:lnTo>
                  <a:lnTo>
                    <a:pt x="14" y="17"/>
                  </a:lnTo>
                  <a:lnTo>
                    <a:pt x="17" y="20"/>
                  </a:lnTo>
                  <a:lnTo>
                    <a:pt x="20" y="22"/>
                  </a:lnTo>
                  <a:lnTo>
                    <a:pt x="25" y="16"/>
                  </a:lnTo>
                  <a:lnTo>
                    <a:pt x="23" y="13"/>
                  </a:lnTo>
                  <a:lnTo>
                    <a:pt x="20" y="12"/>
                  </a:lnTo>
                  <a:lnTo>
                    <a:pt x="17" y="9"/>
                  </a:lnTo>
                  <a:lnTo>
                    <a:pt x="15" y="7"/>
                  </a:lnTo>
                  <a:lnTo>
                    <a:pt x="12" y="5"/>
                  </a:lnTo>
                  <a:lnTo>
                    <a:pt x="8" y="2"/>
                  </a:lnTo>
                  <a:lnTo>
                    <a:pt x="4" y="1"/>
                  </a:lnTo>
                  <a:lnTo>
                    <a:pt x="0" y="0"/>
                  </a:lnTo>
                  <a:lnTo>
                    <a:pt x="0" y="8"/>
                  </a:lnTo>
                </a:path>
              </a:pathLst>
            </a:custGeom>
            <a:solidFill>
              <a:srgbClr val="828282"/>
            </a:solidFill>
            <a:ln w="12700" cap="rnd">
              <a:noFill/>
              <a:round/>
              <a:headEnd/>
              <a:tailEnd/>
            </a:ln>
          </p:spPr>
          <p:txBody>
            <a:bodyPr/>
            <a:lstStyle/>
            <a:p>
              <a:endParaRPr lang="en-US" dirty="0"/>
            </a:p>
          </p:txBody>
        </p:sp>
        <p:sp>
          <p:nvSpPr>
            <p:cNvPr id="48649" name="Freeform 548"/>
            <p:cNvSpPr>
              <a:spLocks/>
            </p:cNvSpPr>
            <p:nvPr/>
          </p:nvSpPr>
          <p:spPr bwMode="auto">
            <a:xfrm>
              <a:off x="2468" y="2816"/>
              <a:ext cx="61" cy="42"/>
            </a:xfrm>
            <a:custGeom>
              <a:avLst/>
              <a:gdLst>
                <a:gd name="T0" fmla="*/ 41 w 61"/>
                <a:gd name="T1" fmla="*/ 8 h 42"/>
                <a:gd name="T2" fmla="*/ 37 w 61"/>
                <a:gd name="T3" fmla="*/ 4 h 42"/>
                <a:gd name="T4" fmla="*/ 32 w 61"/>
                <a:gd name="T5" fmla="*/ 1 h 42"/>
                <a:gd name="T6" fmla="*/ 26 w 61"/>
                <a:gd name="T7" fmla="*/ 0 h 42"/>
                <a:gd name="T8" fmla="*/ 21 w 61"/>
                <a:gd name="T9" fmla="*/ 1 h 42"/>
                <a:gd name="T10" fmla="*/ 17 w 61"/>
                <a:gd name="T11" fmla="*/ 3 h 42"/>
                <a:gd name="T12" fmla="*/ 13 w 61"/>
                <a:gd name="T13" fmla="*/ 6 h 42"/>
                <a:gd name="T14" fmla="*/ 8 w 61"/>
                <a:gd name="T15" fmla="*/ 10 h 42"/>
                <a:gd name="T16" fmla="*/ 5 w 61"/>
                <a:gd name="T17" fmla="*/ 13 h 42"/>
                <a:gd name="T18" fmla="*/ 2 w 61"/>
                <a:gd name="T19" fmla="*/ 16 h 42"/>
                <a:gd name="T20" fmla="*/ 0 w 61"/>
                <a:gd name="T21" fmla="*/ 19 h 42"/>
                <a:gd name="T22" fmla="*/ 0 w 61"/>
                <a:gd name="T23" fmla="*/ 23 h 42"/>
                <a:gd name="T24" fmla="*/ 3 w 61"/>
                <a:gd name="T25" fmla="*/ 25 h 42"/>
                <a:gd name="T26" fmla="*/ 11 w 61"/>
                <a:gd name="T27" fmla="*/ 31 h 42"/>
                <a:gd name="T28" fmla="*/ 20 w 61"/>
                <a:gd name="T29" fmla="*/ 33 h 42"/>
                <a:gd name="T30" fmla="*/ 28 w 61"/>
                <a:gd name="T31" fmla="*/ 36 h 42"/>
                <a:gd name="T32" fmla="*/ 35 w 61"/>
                <a:gd name="T33" fmla="*/ 37 h 42"/>
                <a:gd name="T34" fmla="*/ 41 w 61"/>
                <a:gd name="T35" fmla="*/ 37 h 42"/>
                <a:gd name="T36" fmla="*/ 45 w 61"/>
                <a:gd name="T37" fmla="*/ 37 h 42"/>
                <a:gd name="T38" fmla="*/ 47 w 61"/>
                <a:gd name="T39" fmla="*/ 36 h 42"/>
                <a:gd name="T40" fmla="*/ 48 w 61"/>
                <a:gd name="T41" fmla="*/ 36 h 42"/>
                <a:gd name="T42" fmla="*/ 53 w 61"/>
                <a:gd name="T43" fmla="*/ 37 h 42"/>
                <a:gd name="T44" fmla="*/ 55 w 61"/>
                <a:gd name="T45" fmla="*/ 39 h 42"/>
                <a:gd name="T46" fmla="*/ 56 w 61"/>
                <a:gd name="T47" fmla="*/ 41 h 42"/>
                <a:gd name="T48" fmla="*/ 60 w 61"/>
                <a:gd name="T49" fmla="*/ 39 h 42"/>
                <a:gd name="T50" fmla="*/ 60 w 61"/>
                <a:gd name="T51" fmla="*/ 36 h 42"/>
                <a:gd name="T52" fmla="*/ 58 w 61"/>
                <a:gd name="T53" fmla="*/ 31 h 42"/>
                <a:gd name="T54" fmla="*/ 56 w 61"/>
                <a:gd name="T55" fmla="*/ 27 h 42"/>
                <a:gd name="T56" fmla="*/ 54 w 61"/>
                <a:gd name="T57" fmla="*/ 23 h 42"/>
                <a:gd name="T58" fmla="*/ 51 w 61"/>
                <a:gd name="T59" fmla="*/ 18 h 42"/>
                <a:gd name="T60" fmla="*/ 47 w 61"/>
                <a:gd name="T61" fmla="*/ 16 h 42"/>
                <a:gd name="T62" fmla="*/ 44 w 61"/>
                <a:gd name="T63" fmla="*/ 11 h 42"/>
                <a:gd name="T64" fmla="*/ 41 w 61"/>
                <a:gd name="T65" fmla="*/ 8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1"/>
                <a:gd name="T100" fmla="*/ 0 h 42"/>
                <a:gd name="T101" fmla="*/ 61 w 61"/>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1" h="42">
                  <a:moveTo>
                    <a:pt x="41" y="8"/>
                  </a:moveTo>
                  <a:lnTo>
                    <a:pt x="37" y="4"/>
                  </a:lnTo>
                  <a:lnTo>
                    <a:pt x="32" y="1"/>
                  </a:lnTo>
                  <a:lnTo>
                    <a:pt x="26" y="0"/>
                  </a:lnTo>
                  <a:lnTo>
                    <a:pt x="21" y="1"/>
                  </a:lnTo>
                  <a:lnTo>
                    <a:pt x="17" y="3"/>
                  </a:lnTo>
                  <a:lnTo>
                    <a:pt x="13" y="6"/>
                  </a:lnTo>
                  <a:lnTo>
                    <a:pt x="8" y="10"/>
                  </a:lnTo>
                  <a:lnTo>
                    <a:pt x="5" y="13"/>
                  </a:lnTo>
                  <a:lnTo>
                    <a:pt x="2" y="16"/>
                  </a:lnTo>
                  <a:lnTo>
                    <a:pt x="0" y="19"/>
                  </a:lnTo>
                  <a:lnTo>
                    <a:pt x="0" y="23"/>
                  </a:lnTo>
                  <a:lnTo>
                    <a:pt x="3" y="25"/>
                  </a:lnTo>
                  <a:lnTo>
                    <a:pt x="11" y="31"/>
                  </a:lnTo>
                  <a:lnTo>
                    <a:pt x="20" y="33"/>
                  </a:lnTo>
                  <a:lnTo>
                    <a:pt x="28" y="36"/>
                  </a:lnTo>
                  <a:lnTo>
                    <a:pt x="35" y="37"/>
                  </a:lnTo>
                  <a:lnTo>
                    <a:pt x="41" y="37"/>
                  </a:lnTo>
                  <a:lnTo>
                    <a:pt x="45" y="37"/>
                  </a:lnTo>
                  <a:lnTo>
                    <a:pt x="47" y="36"/>
                  </a:lnTo>
                  <a:lnTo>
                    <a:pt x="48" y="36"/>
                  </a:lnTo>
                  <a:lnTo>
                    <a:pt x="53" y="37"/>
                  </a:lnTo>
                  <a:lnTo>
                    <a:pt x="55" y="39"/>
                  </a:lnTo>
                  <a:lnTo>
                    <a:pt x="56" y="41"/>
                  </a:lnTo>
                  <a:lnTo>
                    <a:pt x="60" y="39"/>
                  </a:lnTo>
                  <a:lnTo>
                    <a:pt x="60" y="36"/>
                  </a:lnTo>
                  <a:lnTo>
                    <a:pt x="58" y="31"/>
                  </a:lnTo>
                  <a:lnTo>
                    <a:pt x="56" y="27"/>
                  </a:lnTo>
                  <a:lnTo>
                    <a:pt x="54" y="23"/>
                  </a:lnTo>
                  <a:lnTo>
                    <a:pt x="51" y="18"/>
                  </a:lnTo>
                  <a:lnTo>
                    <a:pt x="47" y="16"/>
                  </a:lnTo>
                  <a:lnTo>
                    <a:pt x="44" y="11"/>
                  </a:lnTo>
                  <a:lnTo>
                    <a:pt x="41" y="8"/>
                  </a:lnTo>
                </a:path>
              </a:pathLst>
            </a:custGeom>
            <a:solidFill>
              <a:srgbClr val="CCCCCC"/>
            </a:solidFill>
            <a:ln w="12700" cap="rnd">
              <a:noFill/>
              <a:round/>
              <a:headEnd/>
              <a:tailEnd/>
            </a:ln>
          </p:spPr>
          <p:txBody>
            <a:bodyPr/>
            <a:lstStyle/>
            <a:p>
              <a:endParaRPr lang="en-US" dirty="0"/>
            </a:p>
          </p:txBody>
        </p:sp>
        <p:sp>
          <p:nvSpPr>
            <p:cNvPr id="48650" name="Freeform 549"/>
            <p:cNvSpPr>
              <a:spLocks/>
            </p:cNvSpPr>
            <p:nvPr/>
          </p:nvSpPr>
          <p:spPr bwMode="auto">
            <a:xfrm>
              <a:off x="2487" y="2811"/>
              <a:ext cx="26" cy="17"/>
            </a:xfrm>
            <a:custGeom>
              <a:avLst/>
              <a:gdLst>
                <a:gd name="T0" fmla="*/ 6 w 26"/>
                <a:gd name="T1" fmla="*/ 10 h 17"/>
                <a:gd name="T2" fmla="*/ 8 w 26"/>
                <a:gd name="T3" fmla="*/ 8 h 17"/>
                <a:gd name="T4" fmla="*/ 11 w 26"/>
                <a:gd name="T5" fmla="*/ 10 h 17"/>
                <a:gd name="T6" fmla="*/ 15 w 26"/>
                <a:gd name="T7" fmla="*/ 13 h 17"/>
                <a:gd name="T8" fmla="*/ 17 w 26"/>
                <a:gd name="T9" fmla="*/ 16 h 17"/>
                <a:gd name="T10" fmla="*/ 25 w 26"/>
                <a:gd name="T11" fmla="*/ 10 h 17"/>
                <a:gd name="T12" fmla="*/ 21 w 26"/>
                <a:gd name="T13" fmla="*/ 5 h 17"/>
                <a:gd name="T14" fmla="*/ 15 w 26"/>
                <a:gd name="T15" fmla="*/ 1 h 17"/>
                <a:gd name="T16" fmla="*/ 8 w 26"/>
                <a:gd name="T17" fmla="*/ 0 h 17"/>
                <a:gd name="T18" fmla="*/ 0 w 26"/>
                <a:gd name="T19" fmla="*/ 1 h 17"/>
                <a:gd name="T20" fmla="*/ 6 w 26"/>
                <a:gd name="T21" fmla="*/ 1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7"/>
                <a:gd name="T35" fmla="*/ 26 w 26"/>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7">
                  <a:moveTo>
                    <a:pt x="6" y="10"/>
                  </a:moveTo>
                  <a:lnTo>
                    <a:pt x="8" y="8"/>
                  </a:lnTo>
                  <a:lnTo>
                    <a:pt x="11" y="10"/>
                  </a:lnTo>
                  <a:lnTo>
                    <a:pt x="15" y="13"/>
                  </a:lnTo>
                  <a:lnTo>
                    <a:pt x="17" y="16"/>
                  </a:lnTo>
                  <a:lnTo>
                    <a:pt x="25" y="10"/>
                  </a:lnTo>
                  <a:lnTo>
                    <a:pt x="21" y="5"/>
                  </a:lnTo>
                  <a:lnTo>
                    <a:pt x="15" y="1"/>
                  </a:lnTo>
                  <a:lnTo>
                    <a:pt x="8" y="0"/>
                  </a:lnTo>
                  <a:lnTo>
                    <a:pt x="0" y="1"/>
                  </a:lnTo>
                  <a:lnTo>
                    <a:pt x="6" y="10"/>
                  </a:lnTo>
                </a:path>
              </a:pathLst>
            </a:custGeom>
            <a:solidFill>
              <a:srgbClr val="828282"/>
            </a:solidFill>
            <a:ln w="12700" cap="rnd">
              <a:noFill/>
              <a:round/>
              <a:headEnd/>
              <a:tailEnd/>
            </a:ln>
          </p:spPr>
          <p:txBody>
            <a:bodyPr/>
            <a:lstStyle/>
            <a:p>
              <a:endParaRPr lang="en-US" dirty="0"/>
            </a:p>
          </p:txBody>
        </p:sp>
        <p:sp>
          <p:nvSpPr>
            <p:cNvPr id="48651" name="Freeform 550"/>
            <p:cNvSpPr>
              <a:spLocks/>
            </p:cNvSpPr>
            <p:nvPr/>
          </p:nvSpPr>
          <p:spPr bwMode="auto">
            <a:xfrm>
              <a:off x="2463" y="2813"/>
              <a:ext cx="26" cy="30"/>
            </a:xfrm>
            <a:custGeom>
              <a:avLst/>
              <a:gdLst>
                <a:gd name="T0" fmla="*/ 9 w 26"/>
                <a:gd name="T1" fmla="*/ 23 h 30"/>
                <a:gd name="T2" fmla="*/ 9 w 26"/>
                <a:gd name="T3" fmla="*/ 22 h 30"/>
                <a:gd name="T4" fmla="*/ 10 w 26"/>
                <a:gd name="T5" fmla="*/ 20 h 30"/>
                <a:gd name="T6" fmla="*/ 11 w 26"/>
                <a:gd name="T7" fmla="*/ 17 h 30"/>
                <a:gd name="T8" fmla="*/ 15 w 26"/>
                <a:gd name="T9" fmla="*/ 15 h 30"/>
                <a:gd name="T10" fmla="*/ 18 w 26"/>
                <a:gd name="T11" fmla="*/ 12 h 30"/>
                <a:gd name="T12" fmla="*/ 22 w 26"/>
                <a:gd name="T13" fmla="*/ 10 h 30"/>
                <a:gd name="T14" fmla="*/ 25 w 26"/>
                <a:gd name="T15" fmla="*/ 7 h 30"/>
                <a:gd name="T16" fmla="*/ 19 w 26"/>
                <a:gd name="T17" fmla="*/ 0 h 30"/>
                <a:gd name="T18" fmla="*/ 16 w 26"/>
                <a:gd name="T19" fmla="*/ 2 h 30"/>
                <a:gd name="T20" fmla="*/ 13 w 26"/>
                <a:gd name="T21" fmla="*/ 5 h 30"/>
                <a:gd name="T22" fmla="*/ 8 w 26"/>
                <a:gd name="T23" fmla="*/ 8 h 30"/>
                <a:gd name="T24" fmla="*/ 5 w 26"/>
                <a:gd name="T25" fmla="*/ 12 h 30"/>
                <a:gd name="T26" fmla="*/ 2 w 26"/>
                <a:gd name="T27" fmla="*/ 15 h 30"/>
                <a:gd name="T28" fmla="*/ 0 w 26"/>
                <a:gd name="T29" fmla="*/ 20 h 30"/>
                <a:gd name="T30" fmla="*/ 0 w 26"/>
                <a:gd name="T31" fmla="*/ 25 h 30"/>
                <a:gd name="T32" fmla="*/ 3 w 26"/>
                <a:gd name="T33" fmla="*/ 29 h 30"/>
                <a:gd name="T34" fmla="*/ 9 w 26"/>
                <a:gd name="T35" fmla="*/ 23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
                <a:gd name="T55" fmla="*/ 0 h 30"/>
                <a:gd name="T56" fmla="*/ 26 w 26"/>
                <a:gd name="T57" fmla="*/ 30 h 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 h="30">
                  <a:moveTo>
                    <a:pt x="9" y="23"/>
                  </a:moveTo>
                  <a:lnTo>
                    <a:pt x="9" y="22"/>
                  </a:lnTo>
                  <a:lnTo>
                    <a:pt x="10" y="20"/>
                  </a:lnTo>
                  <a:lnTo>
                    <a:pt x="11" y="17"/>
                  </a:lnTo>
                  <a:lnTo>
                    <a:pt x="15" y="15"/>
                  </a:lnTo>
                  <a:lnTo>
                    <a:pt x="18" y="12"/>
                  </a:lnTo>
                  <a:lnTo>
                    <a:pt x="22" y="10"/>
                  </a:lnTo>
                  <a:lnTo>
                    <a:pt x="25" y="7"/>
                  </a:lnTo>
                  <a:lnTo>
                    <a:pt x="19" y="0"/>
                  </a:lnTo>
                  <a:lnTo>
                    <a:pt x="16" y="2"/>
                  </a:lnTo>
                  <a:lnTo>
                    <a:pt x="13" y="5"/>
                  </a:lnTo>
                  <a:lnTo>
                    <a:pt x="8" y="8"/>
                  </a:lnTo>
                  <a:lnTo>
                    <a:pt x="5" y="12"/>
                  </a:lnTo>
                  <a:lnTo>
                    <a:pt x="2" y="15"/>
                  </a:lnTo>
                  <a:lnTo>
                    <a:pt x="0" y="20"/>
                  </a:lnTo>
                  <a:lnTo>
                    <a:pt x="0" y="25"/>
                  </a:lnTo>
                  <a:lnTo>
                    <a:pt x="3" y="29"/>
                  </a:lnTo>
                  <a:lnTo>
                    <a:pt x="9" y="23"/>
                  </a:lnTo>
                </a:path>
              </a:pathLst>
            </a:custGeom>
            <a:solidFill>
              <a:srgbClr val="828282"/>
            </a:solidFill>
            <a:ln w="12700" cap="rnd">
              <a:noFill/>
              <a:round/>
              <a:headEnd/>
              <a:tailEnd/>
            </a:ln>
          </p:spPr>
          <p:txBody>
            <a:bodyPr/>
            <a:lstStyle/>
            <a:p>
              <a:endParaRPr lang="en-US" dirty="0"/>
            </a:p>
          </p:txBody>
        </p:sp>
        <p:sp>
          <p:nvSpPr>
            <p:cNvPr id="48652" name="Freeform 551"/>
            <p:cNvSpPr>
              <a:spLocks/>
            </p:cNvSpPr>
            <p:nvPr/>
          </p:nvSpPr>
          <p:spPr bwMode="auto">
            <a:xfrm>
              <a:off x="2467" y="2841"/>
              <a:ext cx="52" cy="17"/>
            </a:xfrm>
            <a:custGeom>
              <a:avLst/>
              <a:gdLst>
                <a:gd name="T0" fmla="*/ 47 w 52"/>
                <a:gd name="T1" fmla="*/ 8 h 17"/>
                <a:gd name="T2" fmla="*/ 51 w 52"/>
                <a:gd name="T3" fmla="*/ 15 h 17"/>
                <a:gd name="T4" fmla="*/ 47 w 52"/>
                <a:gd name="T5" fmla="*/ 8 h 17"/>
                <a:gd name="T6" fmla="*/ 45 w 52"/>
                <a:gd name="T7" fmla="*/ 9 h 17"/>
                <a:gd name="T8" fmla="*/ 41 w 52"/>
                <a:gd name="T9" fmla="*/ 9 h 17"/>
                <a:gd name="T10" fmla="*/ 36 w 52"/>
                <a:gd name="T11" fmla="*/ 9 h 17"/>
                <a:gd name="T12" fmla="*/ 30 w 52"/>
                <a:gd name="T13" fmla="*/ 8 h 17"/>
                <a:gd name="T14" fmla="*/ 22 w 52"/>
                <a:gd name="T15" fmla="*/ 6 h 17"/>
                <a:gd name="T16" fmla="*/ 14 w 52"/>
                <a:gd name="T17" fmla="*/ 4 h 17"/>
                <a:gd name="T18" fmla="*/ 6 w 52"/>
                <a:gd name="T19" fmla="*/ 0 h 17"/>
                <a:gd name="T20" fmla="*/ 0 w 52"/>
                <a:gd name="T21" fmla="*/ 5 h 17"/>
                <a:gd name="T22" fmla="*/ 10 w 52"/>
                <a:gd name="T23" fmla="*/ 10 h 17"/>
                <a:gd name="T24" fmla="*/ 18 w 52"/>
                <a:gd name="T25" fmla="*/ 14 h 17"/>
                <a:gd name="T26" fmla="*/ 27 w 52"/>
                <a:gd name="T27" fmla="*/ 16 h 17"/>
                <a:gd name="T28" fmla="*/ 36 w 52"/>
                <a:gd name="T29" fmla="*/ 16 h 17"/>
                <a:gd name="T30" fmla="*/ 41 w 52"/>
                <a:gd name="T31" fmla="*/ 16 h 17"/>
                <a:gd name="T32" fmla="*/ 47 w 52"/>
                <a:gd name="T33" fmla="*/ 16 h 17"/>
                <a:gd name="T34" fmla="*/ 49 w 52"/>
                <a:gd name="T35" fmla="*/ 16 h 17"/>
                <a:gd name="T36" fmla="*/ 47 w 52"/>
                <a:gd name="T37" fmla="*/ 9 h 17"/>
                <a:gd name="T38" fmla="*/ 50 w 52"/>
                <a:gd name="T39" fmla="*/ 16 h 17"/>
                <a:gd name="T40" fmla="*/ 47 w 52"/>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17"/>
                <a:gd name="T65" fmla="*/ 52 w 5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17">
                  <a:moveTo>
                    <a:pt x="47" y="8"/>
                  </a:moveTo>
                  <a:lnTo>
                    <a:pt x="51" y="15"/>
                  </a:lnTo>
                  <a:lnTo>
                    <a:pt x="47" y="8"/>
                  </a:lnTo>
                  <a:lnTo>
                    <a:pt x="45" y="9"/>
                  </a:lnTo>
                  <a:lnTo>
                    <a:pt x="41" y="9"/>
                  </a:lnTo>
                  <a:lnTo>
                    <a:pt x="36" y="9"/>
                  </a:lnTo>
                  <a:lnTo>
                    <a:pt x="30" y="8"/>
                  </a:lnTo>
                  <a:lnTo>
                    <a:pt x="22" y="6"/>
                  </a:lnTo>
                  <a:lnTo>
                    <a:pt x="14" y="4"/>
                  </a:lnTo>
                  <a:lnTo>
                    <a:pt x="6" y="0"/>
                  </a:lnTo>
                  <a:lnTo>
                    <a:pt x="0" y="5"/>
                  </a:lnTo>
                  <a:lnTo>
                    <a:pt x="10" y="10"/>
                  </a:lnTo>
                  <a:lnTo>
                    <a:pt x="18" y="14"/>
                  </a:lnTo>
                  <a:lnTo>
                    <a:pt x="27" y="16"/>
                  </a:lnTo>
                  <a:lnTo>
                    <a:pt x="36" y="16"/>
                  </a:lnTo>
                  <a:lnTo>
                    <a:pt x="41" y="16"/>
                  </a:lnTo>
                  <a:lnTo>
                    <a:pt x="47" y="16"/>
                  </a:lnTo>
                  <a:lnTo>
                    <a:pt x="49" y="16"/>
                  </a:lnTo>
                  <a:lnTo>
                    <a:pt x="47" y="9"/>
                  </a:lnTo>
                  <a:lnTo>
                    <a:pt x="50" y="16"/>
                  </a:lnTo>
                  <a:lnTo>
                    <a:pt x="47" y="8"/>
                  </a:lnTo>
                </a:path>
              </a:pathLst>
            </a:custGeom>
            <a:solidFill>
              <a:srgbClr val="828282"/>
            </a:solidFill>
            <a:ln w="12700" cap="rnd">
              <a:noFill/>
              <a:round/>
              <a:headEnd/>
              <a:tailEnd/>
            </a:ln>
          </p:spPr>
          <p:txBody>
            <a:bodyPr/>
            <a:lstStyle/>
            <a:p>
              <a:endParaRPr lang="en-US" dirty="0"/>
            </a:p>
          </p:txBody>
        </p:sp>
        <p:sp>
          <p:nvSpPr>
            <p:cNvPr id="48653" name="Freeform 552"/>
            <p:cNvSpPr>
              <a:spLocks/>
            </p:cNvSpPr>
            <p:nvPr/>
          </p:nvSpPr>
          <p:spPr bwMode="auto">
            <a:xfrm>
              <a:off x="2520" y="2852"/>
              <a:ext cx="17" cy="17"/>
            </a:xfrm>
            <a:custGeom>
              <a:avLst/>
              <a:gdLst>
                <a:gd name="T0" fmla="*/ 6 w 17"/>
                <a:gd name="T1" fmla="*/ 8 h 17"/>
                <a:gd name="T2" fmla="*/ 8 w 17"/>
                <a:gd name="T3" fmla="*/ 5 h 17"/>
                <a:gd name="T4" fmla="*/ 10 w 17"/>
                <a:gd name="T5" fmla="*/ 5 h 17"/>
                <a:gd name="T6" fmla="*/ 6 w 17"/>
                <a:gd name="T7" fmla="*/ 1 h 17"/>
                <a:gd name="T8" fmla="*/ 0 w 17"/>
                <a:gd name="T9" fmla="*/ 0 h 17"/>
                <a:gd name="T10" fmla="*/ 2 w 17"/>
                <a:gd name="T11" fmla="*/ 10 h 17"/>
                <a:gd name="T12" fmla="*/ 3 w 17"/>
                <a:gd name="T13" fmla="*/ 10 h 17"/>
                <a:gd name="T14" fmla="*/ 3 w 17"/>
                <a:gd name="T15" fmla="*/ 11 h 17"/>
                <a:gd name="T16" fmla="*/ 8 w 17"/>
                <a:gd name="T17" fmla="*/ 16 h 17"/>
                <a:gd name="T18" fmla="*/ 14 w 17"/>
                <a:gd name="T19" fmla="*/ 11 h 17"/>
                <a:gd name="T20" fmla="*/ 16 w 17"/>
                <a:gd name="T21" fmla="*/ 8 h 17"/>
                <a:gd name="T22" fmla="*/ 6 w 17"/>
                <a:gd name="T23" fmla="*/ 8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6" y="8"/>
                  </a:moveTo>
                  <a:lnTo>
                    <a:pt x="8" y="5"/>
                  </a:lnTo>
                  <a:lnTo>
                    <a:pt x="10" y="5"/>
                  </a:lnTo>
                  <a:lnTo>
                    <a:pt x="6" y="1"/>
                  </a:lnTo>
                  <a:lnTo>
                    <a:pt x="0" y="0"/>
                  </a:lnTo>
                  <a:lnTo>
                    <a:pt x="2" y="10"/>
                  </a:lnTo>
                  <a:lnTo>
                    <a:pt x="3" y="10"/>
                  </a:lnTo>
                  <a:lnTo>
                    <a:pt x="3" y="11"/>
                  </a:lnTo>
                  <a:lnTo>
                    <a:pt x="8" y="16"/>
                  </a:lnTo>
                  <a:lnTo>
                    <a:pt x="14" y="11"/>
                  </a:lnTo>
                  <a:lnTo>
                    <a:pt x="16" y="8"/>
                  </a:lnTo>
                  <a:lnTo>
                    <a:pt x="6" y="8"/>
                  </a:lnTo>
                </a:path>
              </a:pathLst>
            </a:custGeom>
            <a:solidFill>
              <a:srgbClr val="828282"/>
            </a:solidFill>
            <a:ln w="12700" cap="rnd">
              <a:noFill/>
              <a:round/>
              <a:headEnd/>
              <a:tailEnd/>
            </a:ln>
          </p:spPr>
          <p:txBody>
            <a:bodyPr/>
            <a:lstStyle/>
            <a:p>
              <a:endParaRPr lang="en-US" dirty="0"/>
            </a:p>
          </p:txBody>
        </p:sp>
        <p:sp>
          <p:nvSpPr>
            <p:cNvPr id="48654" name="Freeform 553"/>
            <p:cNvSpPr>
              <a:spLocks/>
            </p:cNvSpPr>
            <p:nvPr/>
          </p:nvSpPr>
          <p:spPr bwMode="auto">
            <a:xfrm>
              <a:off x="2508" y="2822"/>
              <a:ext cx="27" cy="34"/>
            </a:xfrm>
            <a:custGeom>
              <a:avLst/>
              <a:gdLst>
                <a:gd name="T0" fmla="*/ 0 w 27"/>
                <a:gd name="T1" fmla="*/ 5 h 34"/>
                <a:gd name="T2" fmla="*/ 3 w 27"/>
                <a:gd name="T3" fmla="*/ 8 h 34"/>
                <a:gd name="T4" fmla="*/ 7 w 27"/>
                <a:gd name="T5" fmla="*/ 13 h 34"/>
                <a:gd name="T6" fmla="*/ 10 w 27"/>
                <a:gd name="T7" fmla="*/ 15 h 34"/>
                <a:gd name="T8" fmla="*/ 11 w 27"/>
                <a:gd name="T9" fmla="*/ 19 h 34"/>
                <a:gd name="T10" fmla="*/ 14 w 27"/>
                <a:gd name="T11" fmla="*/ 23 h 34"/>
                <a:gd name="T12" fmla="*/ 15 w 27"/>
                <a:gd name="T13" fmla="*/ 26 h 34"/>
                <a:gd name="T14" fmla="*/ 16 w 27"/>
                <a:gd name="T15" fmla="*/ 30 h 34"/>
                <a:gd name="T16" fmla="*/ 16 w 27"/>
                <a:gd name="T17" fmla="*/ 33 h 34"/>
                <a:gd name="T18" fmla="*/ 26 w 27"/>
                <a:gd name="T19" fmla="*/ 33 h 34"/>
                <a:gd name="T20" fmla="*/ 26 w 27"/>
                <a:gd name="T21" fmla="*/ 29 h 34"/>
                <a:gd name="T22" fmla="*/ 24 w 27"/>
                <a:gd name="T23" fmla="*/ 24 h 34"/>
                <a:gd name="T24" fmla="*/ 22 w 27"/>
                <a:gd name="T25" fmla="*/ 19 h 34"/>
                <a:gd name="T26" fmla="*/ 20 w 27"/>
                <a:gd name="T27" fmla="*/ 14 h 34"/>
                <a:gd name="T28" fmla="*/ 16 w 27"/>
                <a:gd name="T29" fmla="*/ 10 h 34"/>
                <a:gd name="T30" fmla="*/ 13 w 27"/>
                <a:gd name="T31" fmla="*/ 8 h 34"/>
                <a:gd name="T32" fmla="*/ 11 w 27"/>
                <a:gd name="T33" fmla="*/ 3 h 34"/>
                <a:gd name="T34" fmla="*/ 8 w 27"/>
                <a:gd name="T35" fmla="*/ 0 h 34"/>
                <a:gd name="T36" fmla="*/ 0 w 27"/>
                <a:gd name="T37" fmla="*/ 5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34"/>
                <a:gd name="T59" fmla="*/ 27 w 27"/>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34">
                  <a:moveTo>
                    <a:pt x="0" y="5"/>
                  </a:moveTo>
                  <a:lnTo>
                    <a:pt x="3" y="8"/>
                  </a:lnTo>
                  <a:lnTo>
                    <a:pt x="7" y="13"/>
                  </a:lnTo>
                  <a:lnTo>
                    <a:pt x="10" y="15"/>
                  </a:lnTo>
                  <a:lnTo>
                    <a:pt x="11" y="19"/>
                  </a:lnTo>
                  <a:lnTo>
                    <a:pt x="14" y="23"/>
                  </a:lnTo>
                  <a:lnTo>
                    <a:pt x="15" y="26"/>
                  </a:lnTo>
                  <a:lnTo>
                    <a:pt x="16" y="30"/>
                  </a:lnTo>
                  <a:lnTo>
                    <a:pt x="16" y="33"/>
                  </a:lnTo>
                  <a:lnTo>
                    <a:pt x="26" y="33"/>
                  </a:lnTo>
                  <a:lnTo>
                    <a:pt x="26" y="29"/>
                  </a:lnTo>
                  <a:lnTo>
                    <a:pt x="24" y="24"/>
                  </a:lnTo>
                  <a:lnTo>
                    <a:pt x="22" y="19"/>
                  </a:lnTo>
                  <a:lnTo>
                    <a:pt x="20" y="14"/>
                  </a:lnTo>
                  <a:lnTo>
                    <a:pt x="16" y="10"/>
                  </a:lnTo>
                  <a:lnTo>
                    <a:pt x="13" y="8"/>
                  </a:lnTo>
                  <a:lnTo>
                    <a:pt x="11" y="3"/>
                  </a:lnTo>
                  <a:lnTo>
                    <a:pt x="8" y="0"/>
                  </a:lnTo>
                  <a:lnTo>
                    <a:pt x="0" y="5"/>
                  </a:lnTo>
                </a:path>
              </a:pathLst>
            </a:custGeom>
            <a:solidFill>
              <a:srgbClr val="828282"/>
            </a:solidFill>
            <a:ln w="12700" cap="rnd">
              <a:noFill/>
              <a:round/>
              <a:headEnd/>
              <a:tailEnd/>
            </a:ln>
          </p:spPr>
          <p:txBody>
            <a:bodyPr/>
            <a:lstStyle/>
            <a:p>
              <a:endParaRPr lang="en-US" dirty="0"/>
            </a:p>
          </p:txBody>
        </p:sp>
        <p:sp>
          <p:nvSpPr>
            <p:cNvPr id="48655" name="Freeform 554"/>
            <p:cNvSpPr>
              <a:spLocks/>
            </p:cNvSpPr>
            <p:nvPr/>
          </p:nvSpPr>
          <p:spPr bwMode="auto">
            <a:xfrm>
              <a:off x="2446" y="2861"/>
              <a:ext cx="78" cy="47"/>
            </a:xfrm>
            <a:custGeom>
              <a:avLst/>
              <a:gdLst>
                <a:gd name="T0" fmla="*/ 20 w 78"/>
                <a:gd name="T1" fmla="*/ 27 h 47"/>
                <a:gd name="T2" fmla="*/ 17 w 78"/>
                <a:gd name="T3" fmla="*/ 25 h 47"/>
                <a:gd name="T4" fmla="*/ 12 w 78"/>
                <a:gd name="T5" fmla="*/ 23 h 47"/>
                <a:gd name="T6" fmla="*/ 8 w 78"/>
                <a:gd name="T7" fmla="*/ 20 h 47"/>
                <a:gd name="T8" fmla="*/ 5 w 78"/>
                <a:gd name="T9" fmla="*/ 18 h 47"/>
                <a:gd name="T10" fmla="*/ 3 w 78"/>
                <a:gd name="T11" fmla="*/ 15 h 47"/>
                <a:gd name="T12" fmla="*/ 1 w 78"/>
                <a:gd name="T13" fmla="*/ 12 h 47"/>
                <a:gd name="T14" fmla="*/ 0 w 78"/>
                <a:gd name="T15" fmla="*/ 9 h 47"/>
                <a:gd name="T16" fmla="*/ 2 w 78"/>
                <a:gd name="T17" fmla="*/ 7 h 47"/>
                <a:gd name="T18" fmla="*/ 6 w 78"/>
                <a:gd name="T19" fmla="*/ 4 h 47"/>
                <a:gd name="T20" fmla="*/ 10 w 78"/>
                <a:gd name="T21" fmla="*/ 2 h 47"/>
                <a:gd name="T22" fmla="*/ 16 w 78"/>
                <a:gd name="T23" fmla="*/ 0 h 47"/>
                <a:gd name="T24" fmla="*/ 20 w 78"/>
                <a:gd name="T25" fmla="*/ 0 h 47"/>
                <a:gd name="T26" fmla="*/ 27 w 78"/>
                <a:gd name="T27" fmla="*/ 0 h 47"/>
                <a:gd name="T28" fmla="*/ 32 w 78"/>
                <a:gd name="T29" fmla="*/ 2 h 47"/>
                <a:gd name="T30" fmla="*/ 38 w 78"/>
                <a:gd name="T31" fmla="*/ 3 h 47"/>
                <a:gd name="T32" fmla="*/ 42 w 78"/>
                <a:gd name="T33" fmla="*/ 5 h 47"/>
                <a:gd name="T34" fmla="*/ 46 w 78"/>
                <a:gd name="T35" fmla="*/ 8 h 47"/>
                <a:gd name="T36" fmla="*/ 51 w 78"/>
                <a:gd name="T37" fmla="*/ 12 h 47"/>
                <a:gd name="T38" fmla="*/ 57 w 78"/>
                <a:gd name="T39" fmla="*/ 17 h 47"/>
                <a:gd name="T40" fmla="*/ 62 w 78"/>
                <a:gd name="T41" fmla="*/ 23 h 47"/>
                <a:gd name="T42" fmla="*/ 67 w 78"/>
                <a:gd name="T43" fmla="*/ 29 h 47"/>
                <a:gd name="T44" fmla="*/ 71 w 78"/>
                <a:gd name="T45" fmla="*/ 35 h 47"/>
                <a:gd name="T46" fmla="*/ 75 w 78"/>
                <a:gd name="T47" fmla="*/ 40 h 47"/>
                <a:gd name="T48" fmla="*/ 77 w 78"/>
                <a:gd name="T49" fmla="*/ 44 h 47"/>
                <a:gd name="T50" fmla="*/ 76 w 78"/>
                <a:gd name="T51" fmla="*/ 45 h 47"/>
                <a:gd name="T52" fmla="*/ 75 w 78"/>
                <a:gd name="T53" fmla="*/ 45 h 47"/>
                <a:gd name="T54" fmla="*/ 72 w 78"/>
                <a:gd name="T55" fmla="*/ 45 h 47"/>
                <a:gd name="T56" fmla="*/ 69 w 78"/>
                <a:gd name="T57" fmla="*/ 45 h 47"/>
                <a:gd name="T58" fmla="*/ 64 w 78"/>
                <a:gd name="T59" fmla="*/ 44 h 47"/>
                <a:gd name="T60" fmla="*/ 60 w 78"/>
                <a:gd name="T61" fmla="*/ 44 h 47"/>
                <a:gd name="T62" fmla="*/ 58 w 78"/>
                <a:gd name="T63" fmla="*/ 44 h 47"/>
                <a:gd name="T64" fmla="*/ 55 w 78"/>
                <a:gd name="T65" fmla="*/ 44 h 47"/>
                <a:gd name="T66" fmla="*/ 52 w 78"/>
                <a:gd name="T67" fmla="*/ 45 h 47"/>
                <a:gd name="T68" fmla="*/ 48 w 78"/>
                <a:gd name="T69" fmla="*/ 46 h 47"/>
                <a:gd name="T70" fmla="*/ 45 w 78"/>
                <a:gd name="T71" fmla="*/ 46 h 47"/>
                <a:gd name="T72" fmla="*/ 42 w 78"/>
                <a:gd name="T73" fmla="*/ 46 h 47"/>
                <a:gd name="T74" fmla="*/ 39 w 78"/>
                <a:gd name="T75" fmla="*/ 45 h 47"/>
                <a:gd name="T76" fmla="*/ 36 w 78"/>
                <a:gd name="T77" fmla="*/ 45 h 47"/>
                <a:gd name="T78" fmla="*/ 34 w 78"/>
                <a:gd name="T79" fmla="*/ 42 h 47"/>
                <a:gd name="T80" fmla="*/ 32 w 78"/>
                <a:gd name="T81" fmla="*/ 41 h 47"/>
                <a:gd name="T82" fmla="*/ 27 w 78"/>
                <a:gd name="T83" fmla="*/ 35 h 47"/>
                <a:gd name="T84" fmla="*/ 22 w 78"/>
                <a:gd name="T85" fmla="*/ 31 h 47"/>
                <a:gd name="T86" fmla="*/ 17 w 78"/>
                <a:gd name="T87" fmla="*/ 27 h 47"/>
                <a:gd name="T88" fmla="*/ 12 w 78"/>
                <a:gd name="T89" fmla="*/ 22 h 47"/>
                <a:gd name="T90" fmla="*/ 20 w 78"/>
                <a:gd name="T91" fmla="*/ 27 h 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8"/>
                <a:gd name="T139" fmla="*/ 0 h 47"/>
                <a:gd name="T140" fmla="*/ 78 w 78"/>
                <a:gd name="T141" fmla="*/ 47 h 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8" h="47">
                  <a:moveTo>
                    <a:pt x="20" y="27"/>
                  </a:moveTo>
                  <a:lnTo>
                    <a:pt x="17" y="25"/>
                  </a:lnTo>
                  <a:lnTo>
                    <a:pt x="12" y="23"/>
                  </a:lnTo>
                  <a:lnTo>
                    <a:pt x="8" y="20"/>
                  </a:lnTo>
                  <a:lnTo>
                    <a:pt x="5" y="18"/>
                  </a:lnTo>
                  <a:lnTo>
                    <a:pt x="3" y="15"/>
                  </a:lnTo>
                  <a:lnTo>
                    <a:pt x="1" y="12"/>
                  </a:lnTo>
                  <a:lnTo>
                    <a:pt x="0" y="9"/>
                  </a:lnTo>
                  <a:lnTo>
                    <a:pt x="2" y="7"/>
                  </a:lnTo>
                  <a:lnTo>
                    <a:pt x="6" y="4"/>
                  </a:lnTo>
                  <a:lnTo>
                    <a:pt x="10" y="2"/>
                  </a:lnTo>
                  <a:lnTo>
                    <a:pt x="16" y="0"/>
                  </a:lnTo>
                  <a:lnTo>
                    <a:pt x="20" y="0"/>
                  </a:lnTo>
                  <a:lnTo>
                    <a:pt x="27" y="0"/>
                  </a:lnTo>
                  <a:lnTo>
                    <a:pt x="32" y="2"/>
                  </a:lnTo>
                  <a:lnTo>
                    <a:pt x="38" y="3"/>
                  </a:lnTo>
                  <a:lnTo>
                    <a:pt x="42" y="5"/>
                  </a:lnTo>
                  <a:lnTo>
                    <a:pt x="46" y="8"/>
                  </a:lnTo>
                  <a:lnTo>
                    <a:pt x="51" y="12"/>
                  </a:lnTo>
                  <a:lnTo>
                    <a:pt x="57" y="17"/>
                  </a:lnTo>
                  <a:lnTo>
                    <a:pt x="62" y="23"/>
                  </a:lnTo>
                  <a:lnTo>
                    <a:pt x="67" y="29"/>
                  </a:lnTo>
                  <a:lnTo>
                    <a:pt x="71" y="35"/>
                  </a:lnTo>
                  <a:lnTo>
                    <a:pt x="75" y="40"/>
                  </a:lnTo>
                  <a:lnTo>
                    <a:pt x="77" y="44"/>
                  </a:lnTo>
                  <a:lnTo>
                    <a:pt x="76" y="45"/>
                  </a:lnTo>
                  <a:lnTo>
                    <a:pt x="75" y="45"/>
                  </a:lnTo>
                  <a:lnTo>
                    <a:pt x="72" y="45"/>
                  </a:lnTo>
                  <a:lnTo>
                    <a:pt x="69" y="45"/>
                  </a:lnTo>
                  <a:lnTo>
                    <a:pt x="64" y="44"/>
                  </a:lnTo>
                  <a:lnTo>
                    <a:pt x="60" y="44"/>
                  </a:lnTo>
                  <a:lnTo>
                    <a:pt x="58" y="44"/>
                  </a:lnTo>
                  <a:lnTo>
                    <a:pt x="55" y="44"/>
                  </a:lnTo>
                  <a:lnTo>
                    <a:pt x="52" y="45"/>
                  </a:lnTo>
                  <a:lnTo>
                    <a:pt x="48" y="46"/>
                  </a:lnTo>
                  <a:lnTo>
                    <a:pt x="45" y="46"/>
                  </a:lnTo>
                  <a:lnTo>
                    <a:pt x="42" y="46"/>
                  </a:lnTo>
                  <a:lnTo>
                    <a:pt x="39" y="45"/>
                  </a:lnTo>
                  <a:lnTo>
                    <a:pt x="36" y="45"/>
                  </a:lnTo>
                  <a:lnTo>
                    <a:pt x="34" y="42"/>
                  </a:lnTo>
                  <a:lnTo>
                    <a:pt x="32" y="41"/>
                  </a:lnTo>
                  <a:lnTo>
                    <a:pt x="27" y="35"/>
                  </a:lnTo>
                  <a:lnTo>
                    <a:pt x="22" y="31"/>
                  </a:lnTo>
                  <a:lnTo>
                    <a:pt x="17" y="27"/>
                  </a:lnTo>
                  <a:lnTo>
                    <a:pt x="12" y="22"/>
                  </a:lnTo>
                  <a:lnTo>
                    <a:pt x="20" y="27"/>
                  </a:lnTo>
                </a:path>
              </a:pathLst>
            </a:custGeom>
            <a:solidFill>
              <a:srgbClr val="E2E2E2"/>
            </a:solidFill>
            <a:ln w="12700" cap="rnd">
              <a:noFill/>
              <a:round/>
              <a:headEnd/>
              <a:tailEnd/>
            </a:ln>
          </p:spPr>
          <p:txBody>
            <a:bodyPr/>
            <a:lstStyle/>
            <a:p>
              <a:endParaRPr lang="en-US" dirty="0"/>
            </a:p>
          </p:txBody>
        </p:sp>
        <p:sp>
          <p:nvSpPr>
            <p:cNvPr id="48656" name="Freeform 555"/>
            <p:cNvSpPr>
              <a:spLocks/>
            </p:cNvSpPr>
            <p:nvPr/>
          </p:nvSpPr>
          <p:spPr bwMode="auto">
            <a:xfrm>
              <a:off x="2441" y="2866"/>
              <a:ext cx="25" cy="25"/>
            </a:xfrm>
            <a:custGeom>
              <a:avLst/>
              <a:gdLst>
                <a:gd name="T0" fmla="*/ 2 w 25"/>
                <a:gd name="T1" fmla="*/ 0 h 25"/>
                <a:gd name="T2" fmla="*/ 0 w 25"/>
                <a:gd name="T3" fmla="*/ 4 h 25"/>
                <a:gd name="T4" fmla="*/ 1 w 25"/>
                <a:gd name="T5" fmla="*/ 9 h 25"/>
                <a:gd name="T6" fmla="*/ 2 w 25"/>
                <a:gd name="T7" fmla="*/ 12 h 25"/>
                <a:gd name="T8" fmla="*/ 5 w 25"/>
                <a:gd name="T9" fmla="*/ 15 h 25"/>
                <a:gd name="T10" fmla="*/ 9 w 25"/>
                <a:gd name="T11" fmla="*/ 18 h 25"/>
                <a:gd name="T12" fmla="*/ 12 w 25"/>
                <a:gd name="T13" fmla="*/ 21 h 25"/>
                <a:gd name="T14" fmla="*/ 17 w 25"/>
                <a:gd name="T15" fmla="*/ 22 h 25"/>
                <a:gd name="T16" fmla="*/ 20 w 25"/>
                <a:gd name="T17" fmla="*/ 24 h 25"/>
                <a:gd name="T18" fmla="*/ 24 w 25"/>
                <a:gd name="T19" fmla="*/ 17 h 25"/>
                <a:gd name="T20" fmla="*/ 21 w 25"/>
                <a:gd name="T21" fmla="*/ 15 h 25"/>
                <a:gd name="T22" fmla="*/ 18 w 25"/>
                <a:gd name="T23" fmla="*/ 14 h 25"/>
                <a:gd name="T24" fmla="*/ 14 w 25"/>
                <a:gd name="T25" fmla="*/ 11 h 25"/>
                <a:gd name="T26" fmla="*/ 11 w 25"/>
                <a:gd name="T27" fmla="*/ 9 h 25"/>
                <a:gd name="T28" fmla="*/ 10 w 25"/>
                <a:gd name="T29" fmla="*/ 7 h 25"/>
                <a:gd name="T30" fmla="*/ 10 w 25"/>
                <a:gd name="T31" fmla="*/ 6 h 25"/>
                <a:gd name="T32" fmla="*/ 9 w 25"/>
                <a:gd name="T33" fmla="*/ 5 h 25"/>
                <a:gd name="T34" fmla="*/ 10 w 25"/>
                <a:gd name="T35" fmla="*/ 4 h 25"/>
                <a:gd name="T36" fmla="*/ 9 w 25"/>
                <a:gd name="T37" fmla="*/ 4 h 25"/>
                <a:gd name="T38" fmla="*/ 2 w 25"/>
                <a:gd name="T39" fmla="*/ 0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25"/>
                <a:gd name="T62" fmla="*/ 25 w 25"/>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25">
                  <a:moveTo>
                    <a:pt x="2" y="0"/>
                  </a:moveTo>
                  <a:lnTo>
                    <a:pt x="0" y="4"/>
                  </a:lnTo>
                  <a:lnTo>
                    <a:pt x="1" y="9"/>
                  </a:lnTo>
                  <a:lnTo>
                    <a:pt x="2" y="12"/>
                  </a:lnTo>
                  <a:lnTo>
                    <a:pt x="5" y="15"/>
                  </a:lnTo>
                  <a:lnTo>
                    <a:pt x="9" y="18"/>
                  </a:lnTo>
                  <a:lnTo>
                    <a:pt x="12" y="21"/>
                  </a:lnTo>
                  <a:lnTo>
                    <a:pt x="17" y="22"/>
                  </a:lnTo>
                  <a:lnTo>
                    <a:pt x="20" y="24"/>
                  </a:lnTo>
                  <a:lnTo>
                    <a:pt x="24" y="17"/>
                  </a:lnTo>
                  <a:lnTo>
                    <a:pt x="21" y="15"/>
                  </a:lnTo>
                  <a:lnTo>
                    <a:pt x="18" y="14"/>
                  </a:lnTo>
                  <a:lnTo>
                    <a:pt x="14" y="11"/>
                  </a:lnTo>
                  <a:lnTo>
                    <a:pt x="11" y="9"/>
                  </a:lnTo>
                  <a:lnTo>
                    <a:pt x="10" y="7"/>
                  </a:lnTo>
                  <a:lnTo>
                    <a:pt x="10" y="6"/>
                  </a:lnTo>
                  <a:lnTo>
                    <a:pt x="9" y="5"/>
                  </a:lnTo>
                  <a:lnTo>
                    <a:pt x="10" y="4"/>
                  </a:lnTo>
                  <a:lnTo>
                    <a:pt x="9" y="4"/>
                  </a:lnTo>
                  <a:lnTo>
                    <a:pt x="2" y="0"/>
                  </a:lnTo>
                </a:path>
              </a:pathLst>
            </a:custGeom>
            <a:solidFill>
              <a:srgbClr val="B5B5B5"/>
            </a:solidFill>
            <a:ln w="12700" cap="rnd">
              <a:noFill/>
              <a:round/>
              <a:headEnd/>
              <a:tailEnd/>
            </a:ln>
          </p:spPr>
          <p:txBody>
            <a:bodyPr/>
            <a:lstStyle/>
            <a:p>
              <a:endParaRPr lang="en-US" dirty="0"/>
            </a:p>
          </p:txBody>
        </p:sp>
        <p:sp>
          <p:nvSpPr>
            <p:cNvPr id="48657" name="Freeform 556"/>
            <p:cNvSpPr>
              <a:spLocks/>
            </p:cNvSpPr>
            <p:nvPr/>
          </p:nvSpPr>
          <p:spPr bwMode="auto">
            <a:xfrm>
              <a:off x="2444" y="2856"/>
              <a:ext cx="46" cy="17"/>
            </a:xfrm>
            <a:custGeom>
              <a:avLst/>
              <a:gdLst>
                <a:gd name="T0" fmla="*/ 45 w 46"/>
                <a:gd name="T1" fmla="*/ 7 h 17"/>
                <a:gd name="T2" fmla="*/ 40 w 46"/>
                <a:gd name="T3" fmla="*/ 3 h 17"/>
                <a:gd name="T4" fmla="*/ 34 w 46"/>
                <a:gd name="T5" fmla="*/ 1 h 17"/>
                <a:gd name="T6" fmla="*/ 27 w 46"/>
                <a:gd name="T7" fmla="*/ 0 h 17"/>
                <a:gd name="T8" fmla="*/ 21 w 46"/>
                <a:gd name="T9" fmla="*/ 0 h 17"/>
                <a:gd name="T10" fmla="*/ 16 w 46"/>
                <a:gd name="T11" fmla="*/ 0 h 17"/>
                <a:gd name="T12" fmla="*/ 10 w 46"/>
                <a:gd name="T13" fmla="*/ 1 h 17"/>
                <a:gd name="T14" fmla="*/ 4 w 46"/>
                <a:gd name="T15" fmla="*/ 3 h 17"/>
                <a:gd name="T16" fmla="*/ 0 w 46"/>
                <a:gd name="T17" fmla="*/ 10 h 17"/>
                <a:gd name="T18" fmla="*/ 7 w 46"/>
                <a:gd name="T19" fmla="*/ 16 h 17"/>
                <a:gd name="T20" fmla="*/ 10 w 46"/>
                <a:gd name="T21" fmla="*/ 14 h 17"/>
                <a:gd name="T22" fmla="*/ 13 w 46"/>
                <a:gd name="T23" fmla="*/ 12 h 17"/>
                <a:gd name="T24" fmla="*/ 17 w 46"/>
                <a:gd name="T25" fmla="*/ 10 h 17"/>
                <a:gd name="T26" fmla="*/ 21 w 46"/>
                <a:gd name="T27" fmla="*/ 10 h 17"/>
                <a:gd name="T28" fmla="*/ 26 w 46"/>
                <a:gd name="T29" fmla="*/ 10 h 17"/>
                <a:gd name="T30" fmla="*/ 31 w 46"/>
                <a:gd name="T31" fmla="*/ 12 h 17"/>
                <a:gd name="T32" fmla="*/ 35 w 46"/>
                <a:gd name="T33" fmla="*/ 14 h 17"/>
                <a:gd name="T34" fmla="*/ 39 w 46"/>
                <a:gd name="T35" fmla="*/ 16 h 17"/>
                <a:gd name="T36" fmla="*/ 45 w 46"/>
                <a:gd name="T37" fmla="*/ 7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7"/>
                <a:gd name="T59" fmla="*/ 46 w 4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7">
                  <a:moveTo>
                    <a:pt x="45" y="7"/>
                  </a:moveTo>
                  <a:lnTo>
                    <a:pt x="40" y="3"/>
                  </a:lnTo>
                  <a:lnTo>
                    <a:pt x="34" y="1"/>
                  </a:lnTo>
                  <a:lnTo>
                    <a:pt x="27" y="0"/>
                  </a:lnTo>
                  <a:lnTo>
                    <a:pt x="21" y="0"/>
                  </a:lnTo>
                  <a:lnTo>
                    <a:pt x="16" y="0"/>
                  </a:lnTo>
                  <a:lnTo>
                    <a:pt x="10" y="1"/>
                  </a:lnTo>
                  <a:lnTo>
                    <a:pt x="4" y="3"/>
                  </a:lnTo>
                  <a:lnTo>
                    <a:pt x="0" y="10"/>
                  </a:lnTo>
                  <a:lnTo>
                    <a:pt x="7" y="16"/>
                  </a:lnTo>
                  <a:lnTo>
                    <a:pt x="10" y="14"/>
                  </a:lnTo>
                  <a:lnTo>
                    <a:pt x="13" y="12"/>
                  </a:lnTo>
                  <a:lnTo>
                    <a:pt x="17" y="10"/>
                  </a:lnTo>
                  <a:lnTo>
                    <a:pt x="21" y="10"/>
                  </a:lnTo>
                  <a:lnTo>
                    <a:pt x="26" y="10"/>
                  </a:lnTo>
                  <a:lnTo>
                    <a:pt x="31" y="12"/>
                  </a:lnTo>
                  <a:lnTo>
                    <a:pt x="35" y="14"/>
                  </a:lnTo>
                  <a:lnTo>
                    <a:pt x="39" y="16"/>
                  </a:lnTo>
                  <a:lnTo>
                    <a:pt x="45" y="7"/>
                  </a:lnTo>
                </a:path>
              </a:pathLst>
            </a:custGeom>
            <a:solidFill>
              <a:srgbClr val="B5B5B5"/>
            </a:solidFill>
            <a:ln w="12700" cap="rnd">
              <a:noFill/>
              <a:round/>
              <a:headEnd/>
              <a:tailEnd/>
            </a:ln>
          </p:spPr>
          <p:txBody>
            <a:bodyPr/>
            <a:lstStyle/>
            <a:p>
              <a:endParaRPr lang="en-US" dirty="0"/>
            </a:p>
          </p:txBody>
        </p:sp>
        <p:sp>
          <p:nvSpPr>
            <p:cNvPr id="48658" name="Freeform 557"/>
            <p:cNvSpPr>
              <a:spLocks/>
            </p:cNvSpPr>
            <p:nvPr/>
          </p:nvSpPr>
          <p:spPr bwMode="auto">
            <a:xfrm>
              <a:off x="2488" y="2863"/>
              <a:ext cx="42" cy="45"/>
            </a:xfrm>
            <a:custGeom>
              <a:avLst/>
              <a:gdLst>
                <a:gd name="T0" fmla="*/ 40 w 42"/>
                <a:gd name="T1" fmla="*/ 40 h 45"/>
                <a:gd name="T2" fmla="*/ 41 w 42"/>
                <a:gd name="T3" fmla="*/ 40 h 45"/>
                <a:gd name="T4" fmla="*/ 38 w 42"/>
                <a:gd name="T5" fmla="*/ 35 h 45"/>
                <a:gd name="T6" fmla="*/ 35 w 42"/>
                <a:gd name="T7" fmla="*/ 30 h 45"/>
                <a:gd name="T8" fmla="*/ 31 w 42"/>
                <a:gd name="T9" fmla="*/ 25 h 45"/>
                <a:gd name="T10" fmla="*/ 25 w 42"/>
                <a:gd name="T11" fmla="*/ 18 h 45"/>
                <a:gd name="T12" fmla="*/ 20 w 42"/>
                <a:gd name="T13" fmla="*/ 12 h 45"/>
                <a:gd name="T14" fmla="*/ 15 w 42"/>
                <a:gd name="T15" fmla="*/ 7 h 45"/>
                <a:gd name="T16" fmla="*/ 10 w 42"/>
                <a:gd name="T17" fmla="*/ 3 h 45"/>
                <a:gd name="T18" fmla="*/ 6 w 42"/>
                <a:gd name="T19" fmla="*/ 0 h 45"/>
                <a:gd name="T20" fmla="*/ 0 w 42"/>
                <a:gd name="T21" fmla="*/ 7 h 45"/>
                <a:gd name="T22" fmla="*/ 3 w 42"/>
                <a:gd name="T23" fmla="*/ 10 h 45"/>
                <a:gd name="T24" fmla="*/ 8 w 42"/>
                <a:gd name="T25" fmla="*/ 14 h 45"/>
                <a:gd name="T26" fmla="*/ 13 w 42"/>
                <a:gd name="T27" fmla="*/ 18 h 45"/>
                <a:gd name="T28" fmla="*/ 18 w 42"/>
                <a:gd name="T29" fmla="*/ 24 h 45"/>
                <a:gd name="T30" fmla="*/ 22 w 42"/>
                <a:gd name="T31" fmla="*/ 30 h 45"/>
                <a:gd name="T32" fmla="*/ 26 w 42"/>
                <a:gd name="T33" fmla="*/ 35 h 45"/>
                <a:gd name="T34" fmla="*/ 30 w 42"/>
                <a:gd name="T35" fmla="*/ 40 h 45"/>
                <a:gd name="T36" fmla="*/ 31 w 42"/>
                <a:gd name="T37" fmla="*/ 43 h 45"/>
                <a:gd name="T38" fmla="*/ 31 w 42"/>
                <a:gd name="T39" fmla="*/ 44 h 45"/>
                <a:gd name="T40" fmla="*/ 40 w 42"/>
                <a:gd name="T41" fmla="*/ 40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45"/>
                <a:gd name="T65" fmla="*/ 42 w 42"/>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45">
                  <a:moveTo>
                    <a:pt x="40" y="40"/>
                  </a:moveTo>
                  <a:lnTo>
                    <a:pt x="41" y="40"/>
                  </a:lnTo>
                  <a:lnTo>
                    <a:pt x="38" y="35"/>
                  </a:lnTo>
                  <a:lnTo>
                    <a:pt x="35" y="30"/>
                  </a:lnTo>
                  <a:lnTo>
                    <a:pt x="31" y="25"/>
                  </a:lnTo>
                  <a:lnTo>
                    <a:pt x="25" y="18"/>
                  </a:lnTo>
                  <a:lnTo>
                    <a:pt x="20" y="12"/>
                  </a:lnTo>
                  <a:lnTo>
                    <a:pt x="15" y="7"/>
                  </a:lnTo>
                  <a:lnTo>
                    <a:pt x="10" y="3"/>
                  </a:lnTo>
                  <a:lnTo>
                    <a:pt x="6" y="0"/>
                  </a:lnTo>
                  <a:lnTo>
                    <a:pt x="0" y="7"/>
                  </a:lnTo>
                  <a:lnTo>
                    <a:pt x="3" y="10"/>
                  </a:lnTo>
                  <a:lnTo>
                    <a:pt x="8" y="14"/>
                  </a:lnTo>
                  <a:lnTo>
                    <a:pt x="13" y="18"/>
                  </a:lnTo>
                  <a:lnTo>
                    <a:pt x="18" y="24"/>
                  </a:lnTo>
                  <a:lnTo>
                    <a:pt x="22" y="30"/>
                  </a:lnTo>
                  <a:lnTo>
                    <a:pt x="26" y="35"/>
                  </a:lnTo>
                  <a:lnTo>
                    <a:pt x="30" y="40"/>
                  </a:lnTo>
                  <a:lnTo>
                    <a:pt x="31" y="43"/>
                  </a:lnTo>
                  <a:lnTo>
                    <a:pt x="31" y="44"/>
                  </a:lnTo>
                  <a:lnTo>
                    <a:pt x="40" y="40"/>
                  </a:lnTo>
                </a:path>
              </a:pathLst>
            </a:custGeom>
            <a:solidFill>
              <a:srgbClr val="B5B5B5"/>
            </a:solidFill>
            <a:ln w="12700" cap="rnd">
              <a:noFill/>
              <a:round/>
              <a:headEnd/>
              <a:tailEnd/>
            </a:ln>
          </p:spPr>
          <p:txBody>
            <a:bodyPr/>
            <a:lstStyle/>
            <a:p>
              <a:endParaRPr lang="en-US" dirty="0"/>
            </a:p>
          </p:txBody>
        </p:sp>
        <p:sp>
          <p:nvSpPr>
            <p:cNvPr id="48659" name="Freeform 558"/>
            <p:cNvSpPr>
              <a:spLocks/>
            </p:cNvSpPr>
            <p:nvPr/>
          </p:nvSpPr>
          <p:spPr bwMode="auto">
            <a:xfrm>
              <a:off x="2503" y="2906"/>
              <a:ext cx="26" cy="17"/>
            </a:xfrm>
            <a:custGeom>
              <a:avLst/>
              <a:gdLst>
                <a:gd name="T0" fmla="*/ 4 w 26"/>
                <a:gd name="T1" fmla="*/ 13 h 17"/>
                <a:gd name="T2" fmla="*/ 6 w 26"/>
                <a:gd name="T3" fmla="*/ 13 h 17"/>
                <a:gd name="T4" fmla="*/ 9 w 26"/>
                <a:gd name="T5" fmla="*/ 13 h 17"/>
                <a:gd name="T6" fmla="*/ 13 w 26"/>
                <a:gd name="T7" fmla="*/ 16 h 17"/>
                <a:gd name="T8" fmla="*/ 16 w 26"/>
                <a:gd name="T9" fmla="*/ 16 h 17"/>
                <a:gd name="T10" fmla="*/ 20 w 26"/>
                <a:gd name="T11" fmla="*/ 16 h 17"/>
                <a:gd name="T12" fmla="*/ 23 w 26"/>
                <a:gd name="T13" fmla="*/ 13 h 17"/>
                <a:gd name="T14" fmla="*/ 25 w 26"/>
                <a:gd name="T15" fmla="*/ 5 h 17"/>
                <a:gd name="T16" fmla="*/ 17 w 26"/>
                <a:gd name="T17" fmla="*/ 10 h 17"/>
                <a:gd name="T18" fmla="*/ 18 w 26"/>
                <a:gd name="T19" fmla="*/ 2 h 17"/>
                <a:gd name="T20" fmla="*/ 19 w 26"/>
                <a:gd name="T21" fmla="*/ 2 h 17"/>
                <a:gd name="T22" fmla="*/ 17 w 26"/>
                <a:gd name="T23" fmla="*/ 2 h 17"/>
                <a:gd name="T24" fmla="*/ 14 w 26"/>
                <a:gd name="T25" fmla="*/ 0 h 17"/>
                <a:gd name="T26" fmla="*/ 10 w 26"/>
                <a:gd name="T27" fmla="*/ 0 h 17"/>
                <a:gd name="T28" fmla="*/ 6 w 26"/>
                <a:gd name="T29" fmla="*/ 0 h 17"/>
                <a:gd name="T30" fmla="*/ 4 w 26"/>
                <a:gd name="T31" fmla="*/ 0 h 17"/>
                <a:gd name="T32" fmla="*/ 0 w 26"/>
                <a:gd name="T33" fmla="*/ 0 h 17"/>
                <a:gd name="T34" fmla="*/ 4 w 26"/>
                <a:gd name="T35" fmla="*/ 13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
                <a:gd name="T55" fmla="*/ 0 h 17"/>
                <a:gd name="T56" fmla="*/ 26 w 26"/>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 h="17">
                  <a:moveTo>
                    <a:pt x="4" y="13"/>
                  </a:moveTo>
                  <a:lnTo>
                    <a:pt x="6" y="13"/>
                  </a:lnTo>
                  <a:lnTo>
                    <a:pt x="9" y="13"/>
                  </a:lnTo>
                  <a:lnTo>
                    <a:pt x="13" y="16"/>
                  </a:lnTo>
                  <a:lnTo>
                    <a:pt x="16" y="16"/>
                  </a:lnTo>
                  <a:lnTo>
                    <a:pt x="20" y="16"/>
                  </a:lnTo>
                  <a:lnTo>
                    <a:pt x="23" y="13"/>
                  </a:lnTo>
                  <a:lnTo>
                    <a:pt x="25" y="5"/>
                  </a:lnTo>
                  <a:lnTo>
                    <a:pt x="17" y="10"/>
                  </a:lnTo>
                  <a:lnTo>
                    <a:pt x="18" y="2"/>
                  </a:lnTo>
                  <a:lnTo>
                    <a:pt x="19" y="2"/>
                  </a:lnTo>
                  <a:lnTo>
                    <a:pt x="17" y="2"/>
                  </a:lnTo>
                  <a:lnTo>
                    <a:pt x="14" y="0"/>
                  </a:lnTo>
                  <a:lnTo>
                    <a:pt x="10" y="0"/>
                  </a:lnTo>
                  <a:lnTo>
                    <a:pt x="6" y="0"/>
                  </a:lnTo>
                  <a:lnTo>
                    <a:pt x="4" y="0"/>
                  </a:lnTo>
                  <a:lnTo>
                    <a:pt x="0" y="0"/>
                  </a:lnTo>
                  <a:lnTo>
                    <a:pt x="4" y="13"/>
                  </a:lnTo>
                </a:path>
              </a:pathLst>
            </a:custGeom>
            <a:solidFill>
              <a:srgbClr val="B5B5B5"/>
            </a:solidFill>
            <a:ln w="12700" cap="rnd">
              <a:noFill/>
              <a:round/>
              <a:headEnd/>
              <a:tailEnd/>
            </a:ln>
          </p:spPr>
          <p:txBody>
            <a:bodyPr/>
            <a:lstStyle/>
            <a:p>
              <a:endParaRPr lang="en-US" dirty="0"/>
            </a:p>
          </p:txBody>
        </p:sp>
        <p:sp>
          <p:nvSpPr>
            <p:cNvPr id="48660" name="Freeform 559"/>
            <p:cNvSpPr>
              <a:spLocks/>
            </p:cNvSpPr>
            <p:nvPr/>
          </p:nvSpPr>
          <p:spPr bwMode="auto">
            <a:xfrm>
              <a:off x="2475" y="2904"/>
              <a:ext cx="28" cy="17"/>
            </a:xfrm>
            <a:custGeom>
              <a:avLst/>
              <a:gdLst>
                <a:gd name="T0" fmla="*/ 0 w 28"/>
                <a:gd name="T1" fmla="*/ 6 h 17"/>
                <a:gd name="T2" fmla="*/ 3 w 28"/>
                <a:gd name="T3" fmla="*/ 10 h 17"/>
                <a:gd name="T4" fmla="*/ 7 w 28"/>
                <a:gd name="T5" fmla="*/ 14 h 17"/>
                <a:gd name="T6" fmla="*/ 10 w 28"/>
                <a:gd name="T7" fmla="*/ 16 h 17"/>
                <a:gd name="T8" fmla="*/ 13 w 28"/>
                <a:gd name="T9" fmla="*/ 16 h 17"/>
                <a:gd name="T10" fmla="*/ 16 w 28"/>
                <a:gd name="T11" fmla="*/ 16 h 17"/>
                <a:gd name="T12" fmla="*/ 20 w 28"/>
                <a:gd name="T13" fmla="*/ 16 h 17"/>
                <a:gd name="T14" fmla="*/ 23 w 28"/>
                <a:gd name="T15" fmla="*/ 16 h 17"/>
                <a:gd name="T16" fmla="*/ 27 w 28"/>
                <a:gd name="T17" fmla="*/ 12 h 17"/>
                <a:gd name="T18" fmla="*/ 23 w 28"/>
                <a:gd name="T19" fmla="*/ 2 h 17"/>
                <a:gd name="T20" fmla="*/ 20 w 28"/>
                <a:gd name="T21" fmla="*/ 4 h 17"/>
                <a:gd name="T22" fmla="*/ 18 w 28"/>
                <a:gd name="T23" fmla="*/ 4 h 17"/>
                <a:gd name="T24" fmla="*/ 16 w 28"/>
                <a:gd name="T25" fmla="*/ 4 h 17"/>
                <a:gd name="T26" fmla="*/ 14 w 28"/>
                <a:gd name="T27" fmla="*/ 4 h 17"/>
                <a:gd name="T28" fmla="*/ 12 w 28"/>
                <a:gd name="T29" fmla="*/ 4 h 17"/>
                <a:gd name="T30" fmla="*/ 10 w 28"/>
                <a:gd name="T31" fmla="*/ 4 h 17"/>
                <a:gd name="T32" fmla="*/ 10 w 28"/>
                <a:gd name="T33" fmla="*/ 2 h 17"/>
                <a:gd name="T34" fmla="*/ 8 w 28"/>
                <a:gd name="T35" fmla="*/ 0 h 17"/>
                <a:gd name="T36" fmla="*/ 8 w 28"/>
                <a:gd name="T37" fmla="*/ 2 h 17"/>
                <a:gd name="T38" fmla="*/ 0 w 28"/>
                <a:gd name="T39" fmla="*/ 6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17"/>
                <a:gd name="T62" fmla="*/ 28 w 28"/>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17">
                  <a:moveTo>
                    <a:pt x="0" y="6"/>
                  </a:moveTo>
                  <a:lnTo>
                    <a:pt x="3" y="10"/>
                  </a:lnTo>
                  <a:lnTo>
                    <a:pt x="7" y="14"/>
                  </a:lnTo>
                  <a:lnTo>
                    <a:pt x="10" y="16"/>
                  </a:lnTo>
                  <a:lnTo>
                    <a:pt x="13" y="16"/>
                  </a:lnTo>
                  <a:lnTo>
                    <a:pt x="16" y="16"/>
                  </a:lnTo>
                  <a:lnTo>
                    <a:pt x="20" y="16"/>
                  </a:lnTo>
                  <a:lnTo>
                    <a:pt x="23" y="16"/>
                  </a:lnTo>
                  <a:lnTo>
                    <a:pt x="27" y="12"/>
                  </a:lnTo>
                  <a:lnTo>
                    <a:pt x="23" y="2"/>
                  </a:lnTo>
                  <a:lnTo>
                    <a:pt x="20" y="4"/>
                  </a:lnTo>
                  <a:lnTo>
                    <a:pt x="18" y="4"/>
                  </a:lnTo>
                  <a:lnTo>
                    <a:pt x="16" y="4"/>
                  </a:lnTo>
                  <a:lnTo>
                    <a:pt x="14" y="4"/>
                  </a:lnTo>
                  <a:lnTo>
                    <a:pt x="12" y="4"/>
                  </a:lnTo>
                  <a:lnTo>
                    <a:pt x="10" y="4"/>
                  </a:lnTo>
                  <a:lnTo>
                    <a:pt x="10" y="2"/>
                  </a:lnTo>
                  <a:lnTo>
                    <a:pt x="8" y="0"/>
                  </a:lnTo>
                  <a:lnTo>
                    <a:pt x="8" y="2"/>
                  </a:lnTo>
                  <a:lnTo>
                    <a:pt x="0" y="6"/>
                  </a:lnTo>
                </a:path>
              </a:pathLst>
            </a:custGeom>
            <a:solidFill>
              <a:srgbClr val="B5B5B5"/>
            </a:solidFill>
            <a:ln w="12700" cap="rnd">
              <a:noFill/>
              <a:round/>
              <a:headEnd/>
              <a:tailEnd/>
            </a:ln>
          </p:spPr>
          <p:txBody>
            <a:bodyPr/>
            <a:lstStyle/>
            <a:p>
              <a:endParaRPr lang="en-US" dirty="0"/>
            </a:p>
          </p:txBody>
        </p:sp>
        <p:sp>
          <p:nvSpPr>
            <p:cNvPr id="48661" name="Freeform 560"/>
            <p:cNvSpPr>
              <a:spLocks/>
            </p:cNvSpPr>
            <p:nvPr/>
          </p:nvSpPr>
          <p:spPr bwMode="auto">
            <a:xfrm>
              <a:off x="2454" y="2883"/>
              <a:ext cx="26" cy="21"/>
            </a:xfrm>
            <a:custGeom>
              <a:avLst/>
              <a:gdLst>
                <a:gd name="T0" fmla="*/ 0 w 26"/>
                <a:gd name="T1" fmla="*/ 5 h 21"/>
                <a:gd name="T2" fmla="*/ 5 w 26"/>
                <a:gd name="T3" fmla="*/ 9 h 21"/>
                <a:gd name="T4" fmla="*/ 10 w 26"/>
                <a:gd name="T5" fmla="*/ 13 h 21"/>
                <a:gd name="T6" fmla="*/ 14 w 26"/>
                <a:gd name="T7" fmla="*/ 16 h 21"/>
                <a:gd name="T8" fmla="*/ 17 w 26"/>
                <a:gd name="T9" fmla="*/ 20 h 21"/>
                <a:gd name="T10" fmla="*/ 25 w 26"/>
                <a:gd name="T11" fmla="*/ 17 h 21"/>
                <a:gd name="T12" fmla="*/ 20 w 26"/>
                <a:gd name="T13" fmla="*/ 11 h 21"/>
                <a:gd name="T14" fmla="*/ 16 w 26"/>
                <a:gd name="T15" fmla="*/ 7 h 21"/>
                <a:gd name="T16" fmla="*/ 11 w 26"/>
                <a:gd name="T17" fmla="*/ 4 h 21"/>
                <a:gd name="T18" fmla="*/ 8 w 26"/>
                <a:gd name="T19" fmla="*/ 0 h 21"/>
                <a:gd name="T20" fmla="*/ 0 w 26"/>
                <a:gd name="T21" fmla="*/ 5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21"/>
                <a:gd name="T35" fmla="*/ 26 w 26"/>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21">
                  <a:moveTo>
                    <a:pt x="0" y="5"/>
                  </a:moveTo>
                  <a:lnTo>
                    <a:pt x="5" y="9"/>
                  </a:lnTo>
                  <a:lnTo>
                    <a:pt x="10" y="13"/>
                  </a:lnTo>
                  <a:lnTo>
                    <a:pt x="14" y="16"/>
                  </a:lnTo>
                  <a:lnTo>
                    <a:pt x="17" y="20"/>
                  </a:lnTo>
                  <a:lnTo>
                    <a:pt x="25" y="17"/>
                  </a:lnTo>
                  <a:lnTo>
                    <a:pt x="20" y="11"/>
                  </a:lnTo>
                  <a:lnTo>
                    <a:pt x="16" y="7"/>
                  </a:lnTo>
                  <a:lnTo>
                    <a:pt x="11" y="4"/>
                  </a:lnTo>
                  <a:lnTo>
                    <a:pt x="8" y="0"/>
                  </a:lnTo>
                  <a:lnTo>
                    <a:pt x="0" y="5"/>
                  </a:lnTo>
                </a:path>
              </a:pathLst>
            </a:custGeom>
            <a:solidFill>
              <a:srgbClr val="B5B5B5"/>
            </a:solidFill>
            <a:ln w="12700" cap="rnd">
              <a:noFill/>
              <a:round/>
              <a:headEnd/>
              <a:tailEnd/>
            </a:ln>
          </p:spPr>
          <p:txBody>
            <a:bodyPr/>
            <a:lstStyle/>
            <a:p>
              <a:endParaRPr lang="en-US" dirty="0"/>
            </a:p>
          </p:txBody>
        </p:sp>
        <p:sp>
          <p:nvSpPr>
            <p:cNvPr id="48662" name="Freeform 561"/>
            <p:cNvSpPr>
              <a:spLocks/>
            </p:cNvSpPr>
            <p:nvPr/>
          </p:nvSpPr>
          <p:spPr bwMode="auto">
            <a:xfrm>
              <a:off x="2104" y="2471"/>
              <a:ext cx="143" cy="102"/>
            </a:xfrm>
            <a:custGeom>
              <a:avLst/>
              <a:gdLst>
                <a:gd name="T0" fmla="*/ 104 w 143"/>
                <a:gd name="T1" fmla="*/ 71 h 102"/>
                <a:gd name="T2" fmla="*/ 94 w 143"/>
                <a:gd name="T3" fmla="*/ 70 h 102"/>
                <a:gd name="T4" fmla="*/ 84 w 143"/>
                <a:gd name="T5" fmla="*/ 70 h 102"/>
                <a:gd name="T6" fmla="*/ 75 w 143"/>
                <a:gd name="T7" fmla="*/ 72 h 102"/>
                <a:gd name="T8" fmla="*/ 67 w 143"/>
                <a:gd name="T9" fmla="*/ 76 h 102"/>
                <a:gd name="T10" fmla="*/ 59 w 143"/>
                <a:gd name="T11" fmla="*/ 82 h 102"/>
                <a:gd name="T12" fmla="*/ 54 w 143"/>
                <a:gd name="T13" fmla="*/ 90 h 102"/>
                <a:gd name="T14" fmla="*/ 46 w 143"/>
                <a:gd name="T15" fmla="*/ 95 h 102"/>
                <a:gd name="T16" fmla="*/ 36 w 143"/>
                <a:gd name="T17" fmla="*/ 100 h 102"/>
                <a:gd name="T18" fmla="*/ 26 w 143"/>
                <a:gd name="T19" fmla="*/ 101 h 102"/>
                <a:gd name="T20" fmla="*/ 15 w 143"/>
                <a:gd name="T21" fmla="*/ 97 h 102"/>
                <a:gd name="T22" fmla="*/ 7 w 143"/>
                <a:gd name="T23" fmla="*/ 90 h 102"/>
                <a:gd name="T24" fmla="*/ 1 w 143"/>
                <a:gd name="T25" fmla="*/ 82 h 102"/>
                <a:gd name="T26" fmla="*/ 0 w 143"/>
                <a:gd name="T27" fmla="*/ 76 h 102"/>
                <a:gd name="T28" fmla="*/ 12 w 143"/>
                <a:gd name="T29" fmla="*/ 62 h 102"/>
                <a:gd name="T30" fmla="*/ 30 w 143"/>
                <a:gd name="T31" fmla="*/ 44 h 102"/>
                <a:gd name="T32" fmla="*/ 46 w 143"/>
                <a:gd name="T33" fmla="*/ 32 h 102"/>
                <a:gd name="T34" fmla="*/ 59 w 143"/>
                <a:gd name="T35" fmla="*/ 25 h 102"/>
                <a:gd name="T36" fmla="*/ 66 w 143"/>
                <a:gd name="T37" fmla="*/ 17 h 102"/>
                <a:gd name="T38" fmla="*/ 74 w 143"/>
                <a:gd name="T39" fmla="*/ 5 h 102"/>
                <a:gd name="T40" fmla="*/ 83 w 143"/>
                <a:gd name="T41" fmla="*/ 0 h 102"/>
                <a:gd name="T42" fmla="*/ 92 w 143"/>
                <a:gd name="T43" fmla="*/ 2 h 102"/>
                <a:gd name="T44" fmla="*/ 102 w 143"/>
                <a:gd name="T45" fmla="*/ 7 h 102"/>
                <a:gd name="T46" fmla="*/ 111 w 143"/>
                <a:gd name="T47" fmla="*/ 11 h 102"/>
                <a:gd name="T48" fmla="*/ 122 w 143"/>
                <a:gd name="T49" fmla="*/ 17 h 102"/>
                <a:gd name="T50" fmla="*/ 130 w 143"/>
                <a:gd name="T51" fmla="*/ 28 h 102"/>
                <a:gd name="T52" fmla="*/ 136 w 143"/>
                <a:gd name="T53" fmla="*/ 42 h 102"/>
                <a:gd name="T54" fmla="*/ 140 w 143"/>
                <a:gd name="T55" fmla="*/ 58 h 102"/>
                <a:gd name="T56" fmla="*/ 137 w 143"/>
                <a:gd name="T57" fmla="*/ 66 h 102"/>
                <a:gd name="T58" fmla="*/ 129 w 143"/>
                <a:gd name="T59" fmla="*/ 68 h 102"/>
                <a:gd name="T60" fmla="*/ 120 w 143"/>
                <a:gd name="T61" fmla="*/ 69 h 102"/>
                <a:gd name="T62" fmla="*/ 110 w 143"/>
                <a:gd name="T63" fmla="*/ 71 h 102"/>
                <a:gd name="T64" fmla="*/ 107 w 143"/>
                <a:gd name="T65" fmla="*/ 72 h 102"/>
                <a:gd name="T66" fmla="*/ 108 w 143"/>
                <a:gd name="T67" fmla="*/ 71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3"/>
                <a:gd name="T103" fmla="*/ 0 h 102"/>
                <a:gd name="T104" fmla="*/ 143 w 143"/>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3" h="102">
                  <a:moveTo>
                    <a:pt x="108" y="71"/>
                  </a:moveTo>
                  <a:lnTo>
                    <a:pt x="104" y="71"/>
                  </a:lnTo>
                  <a:lnTo>
                    <a:pt x="99" y="71"/>
                  </a:lnTo>
                  <a:lnTo>
                    <a:pt x="94" y="70"/>
                  </a:lnTo>
                  <a:lnTo>
                    <a:pt x="89" y="70"/>
                  </a:lnTo>
                  <a:lnTo>
                    <a:pt x="84" y="70"/>
                  </a:lnTo>
                  <a:lnTo>
                    <a:pt x="80" y="71"/>
                  </a:lnTo>
                  <a:lnTo>
                    <a:pt x="75" y="72"/>
                  </a:lnTo>
                  <a:lnTo>
                    <a:pt x="71" y="74"/>
                  </a:lnTo>
                  <a:lnTo>
                    <a:pt x="67" y="76"/>
                  </a:lnTo>
                  <a:lnTo>
                    <a:pt x="63" y="79"/>
                  </a:lnTo>
                  <a:lnTo>
                    <a:pt x="59" y="82"/>
                  </a:lnTo>
                  <a:lnTo>
                    <a:pt x="57" y="86"/>
                  </a:lnTo>
                  <a:lnTo>
                    <a:pt x="54" y="90"/>
                  </a:lnTo>
                  <a:lnTo>
                    <a:pt x="50" y="93"/>
                  </a:lnTo>
                  <a:lnTo>
                    <a:pt x="46" y="95"/>
                  </a:lnTo>
                  <a:lnTo>
                    <a:pt x="42" y="98"/>
                  </a:lnTo>
                  <a:lnTo>
                    <a:pt x="36" y="100"/>
                  </a:lnTo>
                  <a:lnTo>
                    <a:pt x="31" y="101"/>
                  </a:lnTo>
                  <a:lnTo>
                    <a:pt x="26" y="101"/>
                  </a:lnTo>
                  <a:lnTo>
                    <a:pt x="20" y="99"/>
                  </a:lnTo>
                  <a:lnTo>
                    <a:pt x="15" y="97"/>
                  </a:lnTo>
                  <a:lnTo>
                    <a:pt x="11" y="94"/>
                  </a:lnTo>
                  <a:lnTo>
                    <a:pt x="7" y="90"/>
                  </a:lnTo>
                  <a:lnTo>
                    <a:pt x="3" y="86"/>
                  </a:lnTo>
                  <a:lnTo>
                    <a:pt x="1" y="82"/>
                  </a:lnTo>
                  <a:lnTo>
                    <a:pt x="0" y="79"/>
                  </a:lnTo>
                  <a:lnTo>
                    <a:pt x="0" y="76"/>
                  </a:lnTo>
                  <a:lnTo>
                    <a:pt x="1" y="74"/>
                  </a:lnTo>
                  <a:lnTo>
                    <a:pt x="12" y="62"/>
                  </a:lnTo>
                  <a:lnTo>
                    <a:pt x="20" y="52"/>
                  </a:lnTo>
                  <a:lnTo>
                    <a:pt x="30" y="44"/>
                  </a:lnTo>
                  <a:lnTo>
                    <a:pt x="38" y="38"/>
                  </a:lnTo>
                  <a:lnTo>
                    <a:pt x="46" y="32"/>
                  </a:lnTo>
                  <a:lnTo>
                    <a:pt x="53" y="28"/>
                  </a:lnTo>
                  <a:lnTo>
                    <a:pt x="59" y="25"/>
                  </a:lnTo>
                  <a:lnTo>
                    <a:pt x="62" y="22"/>
                  </a:lnTo>
                  <a:lnTo>
                    <a:pt x="66" y="17"/>
                  </a:lnTo>
                  <a:lnTo>
                    <a:pt x="70" y="10"/>
                  </a:lnTo>
                  <a:lnTo>
                    <a:pt x="74" y="5"/>
                  </a:lnTo>
                  <a:lnTo>
                    <a:pt x="78" y="2"/>
                  </a:lnTo>
                  <a:lnTo>
                    <a:pt x="83" y="0"/>
                  </a:lnTo>
                  <a:lnTo>
                    <a:pt x="86" y="1"/>
                  </a:lnTo>
                  <a:lnTo>
                    <a:pt x="92" y="2"/>
                  </a:lnTo>
                  <a:lnTo>
                    <a:pt x="97" y="4"/>
                  </a:lnTo>
                  <a:lnTo>
                    <a:pt x="102" y="7"/>
                  </a:lnTo>
                  <a:lnTo>
                    <a:pt x="107" y="8"/>
                  </a:lnTo>
                  <a:lnTo>
                    <a:pt x="111" y="11"/>
                  </a:lnTo>
                  <a:lnTo>
                    <a:pt x="116" y="13"/>
                  </a:lnTo>
                  <a:lnTo>
                    <a:pt x="122" y="17"/>
                  </a:lnTo>
                  <a:lnTo>
                    <a:pt x="127" y="22"/>
                  </a:lnTo>
                  <a:lnTo>
                    <a:pt x="130" y="28"/>
                  </a:lnTo>
                  <a:lnTo>
                    <a:pt x="133" y="35"/>
                  </a:lnTo>
                  <a:lnTo>
                    <a:pt x="136" y="42"/>
                  </a:lnTo>
                  <a:lnTo>
                    <a:pt x="137" y="50"/>
                  </a:lnTo>
                  <a:lnTo>
                    <a:pt x="140" y="58"/>
                  </a:lnTo>
                  <a:lnTo>
                    <a:pt x="142" y="65"/>
                  </a:lnTo>
                  <a:lnTo>
                    <a:pt x="137" y="66"/>
                  </a:lnTo>
                  <a:lnTo>
                    <a:pt x="133" y="68"/>
                  </a:lnTo>
                  <a:lnTo>
                    <a:pt x="129" y="68"/>
                  </a:lnTo>
                  <a:lnTo>
                    <a:pt x="125" y="68"/>
                  </a:lnTo>
                  <a:lnTo>
                    <a:pt x="120" y="69"/>
                  </a:lnTo>
                  <a:lnTo>
                    <a:pt x="115" y="70"/>
                  </a:lnTo>
                  <a:lnTo>
                    <a:pt x="110" y="71"/>
                  </a:lnTo>
                  <a:lnTo>
                    <a:pt x="106" y="73"/>
                  </a:lnTo>
                  <a:lnTo>
                    <a:pt x="107" y="72"/>
                  </a:lnTo>
                  <a:lnTo>
                    <a:pt x="107" y="71"/>
                  </a:lnTo>
                  <a:lnTo>
                    <a:pt x="108" y="71"/>
                  </a:lnTo>
                </a:path>
              </a:pathLst>
            </a:custGeom>
            <a:solidFill>
              <a:srgbClr val="A8A8A8"/>
            </a:solidFill>
            <a:ln w="12700" cap="rnd">
              <a:noFill/>
              <a:round/>
              <a:headEnd/>
              <a:tailEnd/>
            </a:ln>
          </p:spPr>
          <p:txBody>
            <a:bodyPr/>
            <a:lstStyle/>
            <a:p>
              <a:endParaRPr lang="en-US" dirty="0"/>
            </a:p>
          </p:txBody>
        </p:sp>
        <p:sp>
          <p:nvSpPr>
            <p:cNvPr id="48663" name="Freeform 562"/>
            <p:cNvSpPr>
              <a:spLocks/>
            </p:cNvSpPr>
            <p:nvPr/>
          </p:nvSpPr>
          <p:spPr bwMode="auto">
            <a:xfrm>
              <a:off x="2175" y="2540"/>
              <a:ext cx="37" cy="17"/>
            </a:xfrm>
            <a:custGeom>
              <a:avLst/>
              <a:gdLst>
                <a:gd name="T0" fmla="*/ 5 w 37"/>
                <a:gd name="T1" fmla="*/ 16 h 17"/>
                <a:gd name="T2" fmla="*/ 9 w 37"/>
                <a:gd name="T3" fmla="*/ 12 h 17"/>
                <a:gd name="T4" fmla="*/ 12 w 37"/>
                <a:gd name="T5" fmla="*/ 12 h 17"/>
                <a:gd name="T6" fmla="*/ 15 w 37"/>
                <a:gd name="T7" fmla="*/ 12 h 17"/>
                <a:gd name="T8" fmla="*/ 19 w 37"/>
                <a:gd name="T9" fmla="*/ 12 h 17"/>
                <a:gd name="T10" fmla="*/ 22 w 37"/>
                <a:gd name="T11" fmla="*/ 12 h 17"/>
                <a:gd name="T12" fmla="*/ 27 w 37"/>
                <a:gd name="T13" fmla="*/ 12 h 17"/>
                <a:gd name="T14" fmla="*/ 32 w 37"/>
                <a:gd name="T15" fmla="*/ 12 h 17"/>
                <a:gd name="T16" fmla="*/ 36 w 37"/>
                <a:gd name="T17" fmla="*/ 12 h 17"/>
                <a:gd name="T18" fmla="*/ 36 w 37"/>
                <a:gd name="T19" fmla="*/ 0 h 17"/>
                <a:gd name="T20" fmla="*/ 32 w 37"/>
                <a:gd name="T21" fmla="*/ 0 h 17"/>
                <a:gd name="T22" fmla="*/ 28 w 37"/>
                <a:gd name="T23" fmla="*/ 0 h 17"/>
                <a:gd name="T24" fmla="*/ 23 w 37"/>
                <a:gd name="T25" fmla="*/ 0 h 17"/>
                <a:gd name="T26" fmla="*/ 19 w 37"/>
                <a:gd name="T27" fmla="*/ 0 h 17"/>
                <a:gd name="T28" fmla="*/ 14 w 37"/>
                <a:gd name="T29" fmla="*/ 0 h 17"/>
                <a:gd name="T30" fmla="*/ 9 w 37"/>
                <a:gd name="T31" fmla="*/ 0 h 17"/>
                <a:gd name="T32" fmla="*/ 4 w 37"/>
                <a:gd name="T33" fmla="*/ 4 h 17"/>
                <a:gd name="T34" fmla="*/ 0 w 37"/>
                <a:gd name="T35" fmla="*/ 6 h 17"/>
                <a:gd name="T36" fmla="*/ 5 w 37"/>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17"/>
                <a:gd name="T59" fmla="*/ 37 w 37"/>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17">
                  <a:moveTo>
                    <a:pt x="5" y="16"/>
                  </a:moveTo>
                  <a:lnTo>
                    <a:pt x="9" y="12"/>
                  </a:lnTo>
                  <a:lnTo>
                    <a:pt x="12" y="12"/>
                  </a:lnTo>
                  <a:lnTo>
                    <a:pt x="15" y="12"/>
                  </a:lnTo>
                  <a:lnTo>
                    <a:pt x="19" y="12"/>
                  </a:lnTo>
                  <a:lnTo>
                    <a:pt x="22" y="12"/>
                  </a:lnTo>
                  <a:lnTo>
                    <a:pt x="27" y="12"/>
                  </a:lnTo>
                  <a:lnTo>
                    <a:pt x="32" y="12"/>
                  </a:lnTo>
                  <a:lnTo>
                    <a:pt x="36" y="12"/>
                  </a:lnTo>
                  <a:lnTo>
                    <a:pt x="36" y="0"/>
                  </a:lnTo>
                  <a:lnTo>
                    <a:pt x="32" y="0"/>
                  </a:lnTo>
                  <a:lnTo>
                    <a:pt x="28" y="0"/>
                  </a:lnTo>
                  <a:lnTo>
                    <a:pt x="23" y="0"/>
                  </a:lnTo>
                  <a:lnTo>
                    <a:pt x="19" y="0"/>
                  </a:lnTo>
                  <a:lnTo>
                    <a:pt x="14" y="0"/>
                  </a:lnTo>
                  <a:lnTo>
                    <a:pt x="9" y="0"/>
                  </a:lnTo>
                  <a:lnTo>
                    <a:pt x="4" y="4"/>
                  </a:lnTo>
                  <a:lnTo>
                    <a:pt x="0" y="6"/>
                  </a:lnTo>
                  <a:lnTo>
                    <a:pt x="5" y="16"/>
                  </a:lnTo>
                </a:path>
              </a:pathLst>
            </a:custGeom>
            <a:solidFill>
              <a:srgbClr val="4F4F4F"/>
            </a:solidFill>
            <a:ln w="12700" cap="rnd">
              <a:noFill/>
              <a:round/>
              <a:headEnd/>
              <a:tailEnd/>
            </a:ln>
          </p:spPr>
          <p:txBody>
            <a:bodyPr/>
            <a:lstStyle/>
            <a:p>
              <a:endParaRPr lang="en-US" dirty="0"/>
            </a:p>
          </p:txBody>
        </p:sp>
        <p:sp>
          <p:nvSpPr>
            <p:cNvPr id="48664" name="Freeform 563"/>
            <p:cNvSpPr>
              <a:spLocks/>
            </p:cNvSpPr>
            <p:nvPr/>
          </p:nvSpPr>
          <p:spPr bwMode="auto">
            <a:xfrm>
              <a:off x="2145" y="2545"/>
              <a:ext cx="31" cy="30"/>
            </a:xfrm>
            <a:custGeom>
              <a:avLst/>
              <a:gdLst>
                <a:gd name="T0" fmla="*/ 5 w 31"/>
                <a:gd name="T1" fmla="*/ 29 h 30"/>
                <a:gd name="T2" fmla="*/ 8 w 31"/>
                <a:gd name="T3" fmla="*/ 26 h 30"/>
                <a:gd name="T4" fmla="*/ 13 w 31"/>
                <a:gd name="T5" fmla="*/ 23 h 30"/>
                <a:gd name="T6" fmla="*/ 16 w 31"/>
                <a:gd name="T7" fmla="*/ 20 h 30"/>
                <a:gd name="T8" fmla="*/ 18 w 31"/>
                <a:gd name="T9" fmla="*/ 17 h 30"/>
                <a:gd name="T10" fmla="*/ 21 w 31"/>
                <a:gd name="T11" fmla="*/ 14 h 30"/>
                <a:gd name="T12" fmla="*/ 23 w 31"/>
                <a:gd name="T13" fmla="*/ 12 h 30"/>
                <a:gd name="T14" fmla="*/ 27 w 31"/>
                <a:gd name="T15" fmla="*/ 9 h 30"/>
                <a:gd name="T16" fmla="*/ 30 w 31"/>
                <a:gd name="T17" fmla="*/ 7 h 30"/>
                <a:gd name="T18" fmla="*/ 25 w 31"/>
                <a:gd name="T19" fmla="*/ 0 h 30"/>
                <a:gd name="T20" fmla="*/ 22 w 31"/>
                <a:gd name="T21" fmla="*/ 3 h 30"/>
                <a:gd name="T22" fmla="*/ 18 w 31"/>
                <a:gd name="T23" fmla="*/ 5 h 30"/>
                <a:gd name="T24" fmla="*/ 14 w 31"/>
                <a:gd name="T25" fmla="*/ 7 h 30"/>
                <a:gd name="T26" fmla="*/ 12 w 31"/>
                <a:gd name="T27" fmla="*/ 12 h 30"/>
                <a:gd name="T28" fmla="*/ 9 w 31"/>
                <a:gd name="T29" fmla="*/ 14 h 30"/>
                <a:gd name="T30" fmla="*/ 6 w 31"/>
                <a:gd name="T31" fmla="*/ 17 h 30"/>
                <a:gd name="T32" fmla="*/ 3 w 31"/>
                <a:gd name="T33" fmla="*/ 20 h 30"/>
                <a:gd name="T34" fmla="*/ 0 w 31"/>
                <a:gd name="T35" fmla="*/ 22 h 30"/>
                <a:gd name="T36" fmla="*/ 5 w 31"/>
                <a:gd name="T37" fmla="*/ 29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30"/>
                <a:gd name="T59" fmla="*/ 31 w 31"/>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30">
                  <a:moveTo>
                    <a:pt x="5" y="29"/>
                  </a:moveTo>
                  <a:lnTo>
                    <a:pt x="8" y="26"/>
                  </a:lnTo>
                  <a:lnTo>
                    <a:pt x="13" y="23"/>
                  </a:lnTo>
                  <a:lnTo>
                    <a:pt x="16" y="20"/>
                  </a:lnTo>
                  <a:lnTo>
                    <a:pt x="18" y="17"/>
                  </a:lnTo>
                  <a:lnTo>
                    <a:pt x="21" y="14"/>
                  </a:lnTo>
                  <a:lnTo>
                    <a:pt x="23" y="12"/>
                  </a:lnTo>
                  <a:lnTo>
                    <a:pt x="27" y="9"/>
                  </a:lnTo>
                  <a:lnTo>
                    <a:pt x="30" y="7"/>
                  </a:lnTo>
                  <a:lnTo>
                    <a:pt x="25" y="0"/>
                  </a:lnTo>
                  <a:lnTo>
                    <a:pt x="22" y="3"/>
                  </a:lnTo>
                  <a:lnTo>
                    <a:pt x="18" y="5"/>
                  </a:lnTo>
                  <a:lnTo>
                    <a:pt x="14" y="7"/>
                  </a:lnTo>
                  <a:lnTo>
                    <a:pt x="12" y="12"/>
                  </a:lnTo>
                  <a:lnTo>
                    <a:pt x="9" y="14"/>
                  </a:lnTo>
                  <a:lnTo>
                    <a:pt x="6" y="17"/>
                  </a:lnTo>
                  <a:lnTo>
                    <a:pt x="3" y="20"/>
                  </a:lnTo>
                  <a:lnTo>
                    <a:pt x="0" y="22"/>
                  </a:lnTo>
                  <a:lnTo>
                    <a:pt x="5" y="29"/>
                  </a:lnTo>
                </a:path>
              </a:pathLst>
            </a:custGeom>
            <a:solidFill>
              <a:srgbClr val="4F4F4F"/>
            </a:solidFill>
            <a:ln w="12700" cap="rnd">
              <a:noFill/>
              <a:round/>
              <a:headEnd/>
              <a:tailEnd/>
            </a:ln>
          </p:spPr>
          <p:txBody>
            <a:bodyPr/>
            <a:lstStyle/>
            <a:p>
              <a:endParaRPr lang="en-US" dirty="0"/>
            </a:p>
          </p:txBody>
        </p:sp>
        <p:sp>
          <p:nvSpPr>
            <p:cNvPr id="48665" name="Freeform 564"/>
            <p:cNvSpPr>
              <a:spLocks/>
            </p:cNvSpPr>
            <p:nvPr/>
          </p:nvSpPr>
          <p:spPr bwMode="auto">
            <a:xfrm>
              <a:off x="2102" y="2559"/>
              <a:ext cx="44" cy="19"/>
            </a:xfrm>
            <a:custGeom>
              <a:avLst/>
              <a:gdLst>
                <a:gd name="T0" fmla="*/ 0 w 44"/>
                <a:gd name="T1" fmla="*/ 4 h 19"/>
                <a:gd name="T2" fmla="*/ 0 w 44"/>
                <a:gd name="T3" fmla="*/ 5 h 19"/>
                <a:gd name="T4" fmla="*/ 4 w 44"/>
                <a:gd name="T5" fmla="*/ 8 h 19"/>
                <a:gd name="T6" fmla="*/ 8 w 44"/>
                <a:gd name="T7" fmla="*/ 12 h 19"/>
                <a:gd name="T8" fmla="*/ 13 w 44"/>
                <a:gd name="T9" fmla="*/ 14 h 19"/>
                <a:gd name="T10" fmla="*/ 18 w 44"/>
                <a:gd name="T11" fmla="*/ 16 h 19"/>
                <a:gd name="T12" fmla="*/ 25 w 44"/>
                <a:gd name="T13" fmla="*/ 18 h 19"/>
                <a:gd name="T14" fmla="*/ 30 w 44"/>
                <a:gd name="T15" fmla="*/ 18 h 19"/>
                <a:gd name="T16" fmla="*/ 37 w 44"/>
                <a:gd name="T17" fmla="*/ 18 h 19"/>
                <a:gd name="T18" fmla="*/ 43 w 44"/>
                <a:gd name="T19" fmla="*/ 16 h 19"/>
                <a:gd name="T20" fmla="*/ 38 w 44"/>
                <a:gd name="T21" fmla="*/ 9 h 19"/>
                <a:gd name="T22" fmla="*/ 34 w 44"/>
                <a:gd name="T23" fmla="*/ 10 h 19"/>
                <a:gd name="T24" fmla="*/ 30 w 44"/>
                <a:gd name="T25" fmla="*/ 11 h 19"/>
                <a:gd name="T26" fmla="*/ 26 w 44"/>
                <a:gd name="T27" fmla="*/ 11 h 19"/>
                <a:gd name="T28" fmla="*/ 23 w 44"/>
                <a:gd name="T29" fmla="*/ 10 h 19"/>
                <a:gd name="T30" fmla="*/ 18 w 44"/>
                <a:gd name="T31" fmla="*/ 8 h 19"/>
                <a:gd name="T32" fmla="*/ 15 w 44"/>
                <a:gd name="T33" fmla="*/ 6 h 19"/>
                <a:gd name="T34" fmla="*/ 11 w 44"/>
                <a:gd name="T35" fmla="*/ 3 h 19"/>
                <a:gd name="T36" fmla="*/ 9 w 44"/>
                <a:gd name="T37" fmla="*/ 0 h 19"/>
                <a:gd name="T38" fmla="*/ 9 w 44"/>
                <a:gd name="T39" fmla="*/ 1 h 19"/>
                <a:gd name="T40" fmla="*/ 0 w 44"/>
                <a:gd name="T41" fmla="*/ 4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19"/>
                <a:gd name="T65" fmla="*/ 44 w 44"/>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19">
                  <a:moveTo>
                    <a:pt x="0" y="4"/>
                  </a:moveTo>
                  <a:lnTo>
                    <a:pt x="0" y="5"/>
                  </a:lnTo>
                  <a:lnTo>
                    <a:pt x="4" y="8"/>
                  </a:lnTo>
                  <a:lnTo>
                    <a:pt x="8" y="12"/>
                  </a:lnTo>
                  <a:lnTo>
                    <a:pt x="13" y="14"/>
                  </a:lnTo>
                  <a:lnTo>
                    <a:pt x="18" y="16"/>
                  </a:lnTo>
                  <a:lnTo>
                    <a:pt x="25" y="18"/>
                  </a:lnTo>
                  <a:lnTo>
                    <a:pt x="30" y="18"/>
                  </a:lnTo>
                  <a:lnTo>
                    <a:pt x="37" y="18"/>
                  </a:lnTo>
                  <a:lnTo>
                    <a:pt x="43" y="16"/>
                  </a:lnTo>
                  <a:lnTo>
                    <a:pt x="38" y="9"/>
                  </a:lnTo>
                  <a:lnTo>
                    <a:pt x="34" y="10"/>
                  </a:lnTo>
                  <a:lnTo>
                    <a:pt x="30" y="11"/>
                  </a:lnTo>
                  <a:lnTo>
                    <a:pt x="26" y="11"/>
                  </a:lnTo>
                  <a:lnTo>
                    <a:pt x="23" y="10"/>
                  </a:lnTo>
                  <a:lnTo>
                    <a:pt x="18" y="8"/>
                  </a:lnTo>
                  <a:lnTo>
                    <a:pt x="15" y="6"/>
                  </a:lnTo>
                  <a:lnTo>
                    <a:pt x="11" y="3"/>
                  </a:lnTo>
                  <a:lnTo>
                    <a:pt x="9" y="0"/>
                  </a:lnTo>
                  <a:lnTo>
                    <a:pt x="9" y="1"/>
                  </a:lnTo>
                  <a:lnTo>
                    <a:pt x="0" y="4"/>
                  </a:lnTo>
                </a:path>
              </a:pathLst>
            </a:custGeom>
            <a:solidFill>
              <a:srgbClr val="4F4F4F"/>
            </a:solidFill>
            <a:ln w="12700" cap="rnd">
              <a:noFill/>
              <a:round/>
              <a:headEnd/>
              <a:tailEnd/>
            </a:ln>
          </p:spPr>
          <p:txBody>
            <a:bodyPr/>
            <a:lstStyle/>
            <a:p>
              <a:endParaRPr lang="en-US" dirty="0"/>
            </a:p>
          </p:txBody>
        </p:sp>
        <p:sp>
          <p:nvSpPr>
            <p:cNvPr id="48666" name="Freeform 565"/>
            <p:cNvSpPr>
              <a:spLocks/>
            </p:cNvSpPr>
            <p:nvPr/>
          </p:nvSpPr>
          <p:spPr bwMode="auto">
            <a:xfrm>
              <a:off x="2098" y="2546"/>
              <a:ext cx="17" cy="17"/>
            </a:xfrm>
            <a:custGeom>
              <a:avLst/>
              <a:gdLst>
                <a:gd name="T0" fmla="*/ 2 w 17"/>
                <a:gd name="T1" fmla="*/ 0 h 17"/>
                <a:gd name="T2" fmla="*/ 4 w 17"/>
                <a:gd name="T3" fmla="*/ 0 h 17"/>
                <a:gd name="T4" fmla="*/ 0 w 17"/>
                <a:gd name="T5" fmla="*/ 4 h 17"/>
                <a:gd name="T6" fmla="*/ 0 w 17"/>
                <a:gd name="T7" fmla="*/ 9 h 17"/>
                <a:gd name="T8" fmla="*/ 2 w 17"/>
                <a:gd name="T9" fmla="*/ 12 h 17"/>
                <a:gd name="T10" fmla="*/ 4 w 17"/>
                <a:gd name="T11" fmla="*/ 16 h 17"/>
                <a:gd name="T12" fmla="*/ 16 w 17"/>
                <a:gd name="T13" fmla="*/ 12 h 17"/>
                <a:gd name="T14" fmla="*/ 14 w 17"/>
                <a:gd name="T15" fmla="*/ 9 h 17"/>
                <a:gd name="T16" fmla="*/ 12 w 17"/>
                <a:gd name="T17" fmla="*/ 6 h 17"/>
                <a:gd name="T18" fmla="*/ 12 w 17"/>
                <a:gd name="T19" fmla="*/ 4 h 17"/>
                <a:gd name="T20" fmla="*/ 14 w 17"/>
                <a:gd name="T21" fmla="*/ 4 h 17"/>
                <a:gd name="T22" fmla="*/ 2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2" y="0"/>
                  </a:moveTo>
                  <a:lnTo>
                    <a:pt x="4" y="0"/>
                  </a:lnTo>
                  <a:lnTo>
                    <a:pt x="0" y="4"/>
                  </a:lnTo>
                  <a:lnTo>
                    <a:pt x="0" y="9"/>
                  </a:lnTo>
                  <a:lnTo>
                    <a:pt x="2" y="12"/>
                  </a:lnTo>
                  <a:lnTo>
                    <a:pt x="4" y="16"/>
                  </a:lnTo>
                  <a:lnTo>
                    <a:pt x="16" y="12"/>
                  </a:lnTo>
                  <a:lnTo>
                    <a:pt x="14" y="9"/>
                  </a:lnTo>
                  <a:lnTo>
                    <a:pt x="12" y="6"/>
                  </a:lnTo>
                  <a:lnTo>
                    <a:pt x="12" y="4"/>
                  </a:lnTo>
                  <a:lnTo>
                    <a:pt x="14" y="4"/>
                  </a:lnTo>
                  <a:lnTo>
                    <a:pt x="2" y="0"/>
                  </a:lnTo>
                </a:path>
              </a:pathLst>
            </a:custGeom>
            <a:solidFill>
              <a:srgbClr val="4F4F4F"/>
            </a:solidFill>
            <a:ln w="12700" cap="rnd">
              <a:noFill/>
              <a:round/>
              <a:headEnd/>
              <a:tailEnd/>
            </a:ln>
          </p:spPr>
          <p:txBody>
            <a:bodyPr/>
            <a:lstStyle/>
            <a:p>
              <a:endParaRPr lang="en-US" dirty="0"/>
            </a:p>
          </p:txBody>
        </p:sp>
        <p:sp>
          <p:nvSpPr>
            <p:cNvPr id="48667" name="Freeform 566"/>
            <p:cNvSpPr>
              <a:spLocks/>
            </p:cNvSpPr>
            <p:nvPr/>
          </p:nvSpPr>
          <p:spPr bwMode="auto">
            <a:xfrm>
              <a:off x="2100" y="2491"/>
              <a:ext cx="68" cy="55"/>
            </a:xfrm>
            <a:custGeom>
              <a:avLst/>
              <a:gdLst>
                <a:gd name="T0" fmla="*/ 60 w 68"/>
                <a:gd name="T1" fmla="*/ 0 h 55"/>
                <a:gd name="T2" fmla="*/ 57 w 68"/>
                <a:gd name="T3" fmla="*/ 2 h 55"/>
                <a:gd name="T4" fmla="*/ 51 w 68"/>
                <a:gd name="T5" fmla="*/ 5 h 55"/>
                <a:gd name="T6" fmla="*/ 45 w 68"/>
                <a:gd name="T7" fmla="*/ 9 h 55"/>
                <a:gd name="T8" fmla="*/ 38 w 68"/>
                <a:gd name="T9" fmla="*/ 15 h 55"/>
                <a:gd name="T10" fmla="*/ 28 w 68"/>
                <a:gd name="T11" fmla="*/ 21 h 55"/>
                <a:gd name="T12" fmla="*/ 19 w 68"/>
                <a:gd name="T13" fmla="*/ 29 h 55"/>
                <a:gd name="T14" fmla="*/ 11 w 68"/>
                <a:gd name="T15" fmla="*/ 39 h 55"/>
                <a:gd name="T16" fmla="*/ 0 w 68"/>
                <a:gd name="T17" fmla="*/ 50 h 55"/>
                <a:gd name="T18" fmla="*/ 9 w 68"/>
                <a:gd name="T19" fmla="*/ 54 h 55"/>
                <a:gd name="T20" fmla="*/ 18 w 68"/>
                <a:gd name="T21" fmla="*/ 44 h 55"/>
                <a:gd name="T22" fmla="*/ 27 w 68"/>
                <a:gd name="T23" fmla="*/ 35 h 55"/>
                <a:gd name="T24" fmla="*/ 36 w 68"/>
                <a:gd name="T25" fmla="*/ 28 h 55"/>
                <a:gd name="T26" fmla="*/ 43 w 68"/>
                <a:gd name="T27" fmla="*/ 22 h 55"/>
                <a:gd name="T28" fmla="*/ 50 w 68"/>
                <a:gd name="T29" fmla="*/ 17 h 55"/>
                <a:gd name="T30" fmla="*/ 57 w 68"/>
                <a:gd name="T31" fmla="*/ 13 h 55"/>
                <a:gd name="T32" fmla="*/ 63 w 68"/>
                <a:gd name="T33" fmla="*/ 10 h 55"/>
                <a:gd name="T34" fmla="*/ 67 w 68"/>
                <a:gd name="T35" fmla="*/ 6 h 55"/>
                <a:gd name="T36" fmla="*/ 60 w 68"/>
                <a:gd name="T37" fmla="*/ 0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
                <a:gd name="T58" fmla="*/ 0 h 55"/>
                <a:gd name="T59" fmla="*/ 68 w 68"/>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 h="55">
                  <a:moveTo>
                    <a:pt x="60" y="0"/>
                  </a:moveTo>
                  <a:lnTo>
                    <a:pt x="57" y="2"/>
                  </a:lnTo>
                  <a:lnTo>
                    <a:pt x="51" y="5"/>
                  </a:lnTo>
                  <a:lnTo>
                    <a:pt x="45" y="9"/>
                  </a:lnTo>
                  <a:lnTo>
                    <a:pt x="38" y="15"/>
                  </a:lnTo>
                  <a:lnTo>
                    <a:pt x="28" y="21"/>
                  </a:lnTo>
                  <a:lnTo>
                    <a:pt x="19" y="29"/>
                  </a:lnTo>
                  <a:lnTo>
                    <a:pt x="11" y="39"/>
                  </a:lnTo>
                  <a:lnTo>
                    <a:pt x="0" y="50"/>
                  </a:lnTo>
                  <a:lnTo>
                    <a:pt x="9" y="54"/>
                  </a:lnTo>
                  <a:lnTo>
                    <a:pt x="18" y="44"/>
                  </a:lnTo>
                  <a:lnTo>
                    <a:pt x="27" y="35"/>
                  </a:lnTo>
                  <a:lnTo>
                    <a:pt x="36" y="28"/>
                  </a:lnTo>
                  <a:lnTo>
                    <a:pt x="43" y="22"/>
                  </a:lnTo>
                  <a:lnTo>
                    <a:pt x="50" y="17"/>
                  </a:lnTo>
                  <a:lnTo>
                    <a:pt x="57" y="13"/>
                  </a:lnTo>
                  <a:lnTo>
                    <a:pt x="63" y="10"/>
                  </a:lnTo>
                  <a:lnTo>
                    <a:pt x="67" y="6"/>
                  </a:lnTo>
                  <a:lnTo>
                    <a:pt x="60" y="0"/>
                  </a:lnTo>
                </a:path>
              </a:pathLst>
            </a:custGeom>
            <a:solidFill>
              <a:srgbClr val="4F4F4F"/>
            </a:solidFill>
            <a:ln w="12700" cap="rnd">
              <a:noFill/>
              <a:round/>
              <a:headEnd/>
              <a:tailEnd/>
            </a:ln>
          </p:spPr>
          <p:txBody>
            <a:bodyPr/>
            <a:lstStyle/>
            <a:p>
              <a:endParaRPr lang="en-US" dirty="0"/>
            </a:p>
          </p:txBody>
        </p:sp>
        <p:sp>
          <p:nvSpPr>
            <p:cNvPr id="48668" name="Freeform 567"/>
            <p:cNvSpPr>
              <a:spLocks/>
            </p:cNvSpPr>
            <p:nvPr/>
          </p:nvSpPr>
          <p:spPr bwMode="auto">
            <a:xfrm>
              <a:off x="2165" y="2468"/>
              <a:ext cx="17" cy="25"/>
            </a:xfrm>
            <a:custGeom>
              <a:avLst/>
              <a:gdLst>
                <a:gd name="T0" fmla="*/ 12 w 17"/>
                <a:gd name="T1" fmla="*/ 0 h 25"/>
                <a:gd name="T2" fmla="*/ 8 w 17"/>
                <a:gd name="T3" fmla="*/ 4 h 25"/>
                <a:gd name="T4" fmla="*/ 6 w 17"/>
                <a:gd name="T5" fmla="*/ 10 h 25"/>
                <a:gd name="T6" fmla="*/ 3 w 17"/>
                <a:gd name="T7" fmla="*/ 14 h 25"/>
                <a:gd name="T8" fmla="*/ 0 w 17"/>
                <a:gd name="T9" fmla="*/ 18 h 25"/>
                <a:gd name="T10" fmla="*/ 6 w 17"/>
                <a:gd name="T11" fmla="*/ 24 h 25"/>
                <a:gd name="T12" fmla="*/ 9 w 17"/>
                <a:gd name="T13" fmla="*/ 19 h 25"/>
                <a:gd name="T14" fmla="*/ 12 w 17"/>
                <a:gd name="T15" fmla="*/ 14 h 25"/>
                <a:gd name="T16" fmla="*/ 15 w 17"/>
                <a:gd name="T17" fmla="*/ 9 h 25"/>
                <a:gd name="T18" fmla="*/ 16 w 17"/>
                <a:gd name="T19" fmla="*/ 7 h 25"/>
                <a:gd name="T20" fmla="*/ 12 w 17"/>
                <a:gd name="T21" fmla="*/ 0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5"/>
                <a:gd name="T35" fmla="*/ 17 w 17"/>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5">
                  <a:moveTo>
                    <a:pt x="12" y="0"/>
                  </a:moveTo>
                  <a:lnTo>
                    <a:pt x="8" y="4"/>
                  </a:lnTo>
                  <a:lnTo>
                    <a:pt x="6" y="10"/>
                  </a:lnTo>
                  <a:lnTo>
                    <a:pt x="3" y="14"/>
                  </a:lnTo>
                  <a:lnTo>
                    <a:pt x="0" y="18"/>
                  </a:lnTo>
                  <a:lnTo>
                    <a:pt x="6" y="24"/>
                  </a:lnTo>
                  <a:lnTo>
                    <a:pt x="9" y="19"/>
                  </a:lnTo>
                  <a:lnTo>
                    <a:pt x="12" y="14"/>
                  </a:lnTo>
                  <a:lnTo>
                    <a:pt x="15" y="9"/>
                  </a:lnTo>
                  <a:lnTo>
                    <a:pt x="16" y="7"/>
                  </a:lnTo>
                  <a:lnTo>
                    <a:pt x="12" y="0"/>
                  </a:lnTo>
                </a:path>
              </a:pathLst>
            </a:custGeom>
            <a:solidFill>
              <a:srgbClr val="4F4F4F"/>
            </a:solidFill>
            <a:ln w="12700" cap="rnd">
              <a:noFill/>
              <a:round/>
              <a:headEnd/>
              <a:tailEnd/>
            </a:ln>
          </p:spPr>
          <p:txBody>
            <a:bodyPr/>
            <a:lstStyle/>
            <a:p>
              <a:endParaRPr lang="en-US" dirty="0"/>
            </a:p>
          </p:txBody>
        </p:sp>
        <p:sp>
          <p:nvSpPr>
            <p:cNvPr id="48669" name="Freeform 568"/>
            <p:cNvSpPr>
              <a:spLocks/>
            </p:cNvSpPr>
            <p:nvPr/>
          </p:nvSpPr>
          <p:spPr bwMode="auto">
            <a:xfrm>
              <a:off x="2182" y="2466"/>
              <a:ext cx="40" cy="19"/>
            </a:xfrm>
            <a:custGeom>
              <a:avLst/>
              <a:gdLst>
                <a:gd name="T0" fmla="*/ 39 w 40"/>
                <a:gd name="T1" fmla="*/ 11 h 19"/>
                <a:gd name="T2" fmla="*/ 36 w 40"/>
                <a:gd name="T3" fmla="*/ 10 h 19"/>
                <a:gd name="T4" fmla="*/ 31 w 40"/>
                <a:gd name="T5" fmla="*/ 8 h 19"/>
                <a:gd name="T6" fmla="*/ 26 w 40"/>
                <a:gd name="T7" fmla="*/ 5 h 19"/>
                <a:gd name="T8" fmla="*/ 23 w 40"/>
                <a:gd name="T9" fmla="*/ 4 h 19"/>
                <a:gd name="T10" fmla="*/ 17 w 40"/>
                <a:gd name="T11" fmla="*/ 2 h 19"/>
                <a:gd name="T12" fmla="*/ 11 w 40"/>
                <a:gd name="T13" fmla="*/ 1 h 19"/>
                <a:gd name="T14" fmla="*/ 6 w 40"/>
                <a:gd name="T15" fmla="*/ 0 h 19"/>
                <a:gd name="T16" fmla="*/ 0 w 40"/>
                <a:gd name="T17" fmla="*/ 2 h 19"/>
                <a:gd name="T18" fmla="*/ 4 w 40"/>
                <a:gd name="T19" fmla="*/ 8 h 19"/>
                <a:gd name="T20" fmla="*/ 7 w 40"/>
                <a:gd name="T21" fmla="*/ 8 h 19"/>
                <a:gd name="T22" fmla="*/ 10 w 40"/>
                <a:gd name="T23" fmla="*/ 8 h 19"/>
                <a:gd name="T24" fmla="*/ 14 w 40"/>
                <a:gd name="T25" fmla="*/ 9 h 19"/>
                <a:gd name="T26" fmla="*/ 17 w 40"/>
                <a:gd name="T27" fmla="*/ 10 h 19"/>
                <a:gd name="T28" fmla="*/ 22 w 40"/>
                <a:gd name="T29" fmla="*/ 12 h 19"/>
                <a:gd name="T30" fmla="*/ 27 w 40"/>
                <a:gd name="T31" fmla="*/ 14 h 19"/>
                <a:gd name="T32" fmla="*/ 30 w 40"/>
                <a:gd name="T33" fmla="*/ 17 h 19"/>
                <a:gd name="T34" fmla="*/ 35 w 40"/>
                <a:gd name="T35" fmla="*/ 18 h 19"/>
                <a:gd name="T36" fmla="*/ 39 w 40"/>
                <a:gd name="T37" fmla="*/ 11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19"/>
                <a:gd name="T59" fmla="*/ 40 w 40"/>
                <a:gd name="T60" fmla="*/ 19 h 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19">
                  <a:moveTo>
                    <a:pt x="39" y="11"/>
                  </a:moveTo>
                  <a:lnTo>
                    <a:pt x="36" y="10"/>
                  </a:lnTo>
                  <a:lnTo>
                    <a:pt x="31" y="8"/>
                  </a:lnTo>
                  <a:lnTo>
                    <a:pt x="26" y="5"/>
                  </a:lnTo>
                  <a:lnTo>
                    <a:pt x="23" y="4"/>
                  </a:lnTo>
                  <a:lnTo>
                    <a:pt x="17" y="2"/>
                  </a:lnTo>
                  <a:lnTo>
                    <a:pt x="11" y="1"/>
                  </a:lnTo>
                  <a:lnTo>
                    <a:pt x="6" y="0"/>
                  </a:lnTo>
                  <a:lnTo>
                    <a:pt x="0" y="2"/>
                  </a:lnTo>
                  <a:lnTo>
                    <a:pt x="4" y="8"/>
                  </a:lnTo>
                  <a:lnTo>
                    <a:pt x="7" y="8"/>
                  </a:lnTo>
                  <a:lnTo>
                    <a:pt x="10" y="8"/>
                  </a:lnTo>
                  <a:lnTo>
                    <a:pt x="14" y="9"/>
                  </a:lnTo>
                  <a:lnTo>
                    <a:pt x="17" y="10"/>
                  </a:lnTo>
                  <a:lnTo>
                    <a:pt x="22" y="12"/>
                  </a:lnTo>
                  <a:lnTo>
                    <a:pt x="27" y="14"/>
                  </a:lnTo>
                  <a:lnTo>
                    <a:pt x="30" y="17"/>
                  </a:lnTo>
                  <a:lnTo>
                    <a:pt x="35" y="18"/>
                  </a:lnTo>
                  <a:lnTo>
                    <a:pt x="39" y="11"/>
                  </a:lnTo>
                </a:path>
              </a:pathLst>
            </a:custGeom>
            <a:solidFill>
              <a:srgbClr val="4F4F4F"/>
            </a:solidFill>
            <a:ln w="12700" cap="rnd">
              <a:noFill/>
              <a:round/>
              <a:headEnd/>
              <a:tailEnd/>
            </a:ln>
          </p:spPr>
          <p:txBody>
            <a:bodyPr/>
            <a:lstStyle/>
            <a:p>
              <a:endParaRPr lang="en-US" dirty="0"/>
            </a:p>
          </p:txBody>
        </p:sp>
        <p:sp>
          <p:nvSpPr>
            <p:cNvPr id="48670" name="Freeform 569"/>
            <p:cNvSpPr>
              <a:spLocks/>
            </p:cNvSpPr>
            <p:nvPr/>
          </p:nvSpPr>
          <p:spPr bwMode="auto">
            <a:xfrm>
              <a:off x="2222" y="2481"/>
              <a:ext cx="31" cy="58"/>
            </a:xfrm>
            <a:custGeom>
              <a:avLst/>
              <a:gdLst>
                <a:gd name="T0" fmla="*/ 28 w 31"/>
                <a:gd name="T1" fmla="*/ 57 h 58"/>
                <a:gd name="T2" fmla="*/ 30 w 31"/>
                <a:gd name="T3" fmla="*/ 52 h 58"/>
                <a:gd name="T4" fmla="*/ 28 w 31"/>
                <a:gd name="T5" fmla="*/ 45 h 58"/>
                <a:gd name="T6" fmla="*/ 26 w 31"/>
                <a:gd name="T7" fmla="*/ 38 h 58"/>
                <a:gd name="T8" fmla="*/ 24 w 31"/>
                <a:gd name="T9" fmla="*/ 30 h 58"/>
                <a:gd name="T10" fmla="*/ 23 w 31"/>
                <a:gd name="T11" fmla="*/ 23 h 58"/>
                <a:gd name="T12" fmla="*/ 19 w 31"/>
                <a:gd name="T13" fmla="*/ 16 h 58"/>
                <a:gd name="T14" fmla="*/ 16 w 31"/>
                <a:gd name="T15" fmla="*/ 9 h 58"/>
                <a:gd name="T16" fmla="*/ 11 w 31"/>
                <a:gd name="T17" fmla="*/ 4 h 58"/>
                <a:gd name="T18" fmla="*/ 4 w 31"/>
                <a:gd name="T19" fmla="*/ 0 h 58"/>
                <a:gd name="T20" fmla="*/ 0 w 31"/>
                <a:gd name="T21" fmla="*/ 8 h 58"/>
                <a:gd name="T22" fmla="*/ 4 w 31"/>
                <a:gd name="T23" fmla="*/ 11 h 58"/>
                <a:gd name="T24" fmla="*/ 8 w 31"/>
                <a:gd name="T25" fmla="*/ 14 h 58"/>
                <a:gd name="T26" fmla="*/ 11 w 31"/>
                <a:gd name="T27" fmla="*/ 20 h 58"/>
                <a:gd name="T28" fmla="*/ 13 w 31"/>
                <a:gd name="T29" fmla="*/ 25 h 58"/>
                <a:gd name="T30" fmla="*/ 15 w 31"/>
                <a:gd name="T31" fmla="*/ 33 h 58"/>
                <a:gd name="T32" fmla="*/ 17 w 31"/>
                <a:gd name="T33" fmla="*/ 40 h 58"/>
                <a:gd name="T34" fmla="*/ 18 w 31"/>
                <a:gd name="T35" fmla="*/ 48 h 58"/>
                <a:gd name="T36" fmla="*/ 21 w 31"/>
                <a:gd name="T37" fmla="*/ 54 h 58"/>
                <a:gd name="T38" fmla="*/ 23 w 31"/>
                <a:gd name="T39" fmla="*/ 49 h 58"/>
                <a:gd name="T40" fmla="*/ 28 w 31"/>
                <a:gd name="T41" fmla="*/ 57 h 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58"/>
                <a:gd name="T65" fmla="*/ 31 w 31"/>
                <a:gd name="T66" fmla="*/ 58 h 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58">
                  <a:moveTo>
                    <a:pt x="28" y="57"/>
                  </a:moveTo>
                  <a:lnTo>
                    <a:pt x="30" y="52"/>
                  </a:lnTo>
                  <a:lnTo>
                    <a:pt x="28" y="45"/>
                  </a:lnTo>
                  <a:lnTo>
                    <a:pt x="26" y="38"/>
                  </a:lnTo>
                  <a:lnTo>
                    <a:pt x="24" y="30"/>
                  </a:lnTo>
                  <a:lnTo>
                    <a:pt x="23" y="23"/>
                  </a:lnTo>
                  <a:lnTo>
                    <a:pt x="19" y="16"/>
                  </a:lnTo>
                  <a:lnTo>
                    <a:pt x="16" y="9"/>
                  </a:lnTo>
                  <a:lnTo>
                    <a:pt x="11" y="4"/>
                  </a:lnTo>
                  <a:lnTo>
                    <a:pt x="4" y="0"/>
                  </a:lnTo>
                  <a:lnTo>
                    <a:pt x="0" y="8"/>
                  </a:lnTo>
                  <a:lnTo>
                    <a:pt x="4" y="11"/>
                  </a:lnTo>
                  <a:lnTo>
                    <a:pt x="8" y="14"/>
                  </a:lnTo>
                  <a:lnTo>
                    <a:pt x="11" y="20"/>
                  </a:lnTo>
                  <a:lnTo>
                    <a:pt x="13" y="25"/>
                  </a:lnTo>
                  <a:lnTo>
                    <a:pt x="15" y="33"/>
                  </a:lnTo>
                  <a:lnTo>
                    <a:pt x="17" y="40"/>
                  </a:lnTo>
                  <a:lnTo>
                    <a:pt x="18" y="48"/>
                  </a:lnTo>
                  <a:lnTo>
                    <a:pt x="21" y="54"/>
                  </a:lnTo>
                  <a:lnTo>
                    <a:pt x="23" y="49"/>
                  </a:lnTo>
                  <a:lnTo>
                    <a:pt x="28" y="57"/>
                  </a:lnTo>
                </a:path>
              </a:pathLst>
            </a:custGeom>
            <a:solidFill>
              <a:srgbClr val="4F4F4F"/>
            </a:solidFill>
            <a:ln w="12700" cap="rnd">
              <a:noFill/>
              <a:round/>
              <a:headEnd/>
              <a:tailEnd/>
            </a:ln>
          </p:spPr>
          <p:txBody>
            <a:bodyPr/>
            <a:lstStyle/>
            <a:p>
              <a:endParaRPr lang="en-US" dirty="0"/>
            </a:p>
          </p:txBody>
        </p:sp>
        <p:sp>
          <p:nvSpPr>
            <p:cNvPr id="48671" name="Freeform 570"/>
            <p:cNvSpPr>
              <a:spLocks/>
            </p:cNvSpPr>
            <p:nvPr/>
          </p:nvSpPr>
          <p:spPr bwMode="auto">
            <a:xfrm>
              <a:off x="2210" y="2535"/>
              <a:ext cx="40" cy="17"/>
            </a:xfrm>
            <a:custGeom>
              <a:avLst/>
              <a:gdLst>
                <a:gd name="T0" fmla="*/ 0 w 40"/>
                <a:gd name="T1" fmla="*/ 8 h 17"/>
                <a:gd name="T2" fmla="*/ 6 w 40"/>
                <a:gd name="T3" fmla="*/ 16 h 17"/>
                <a:gd name="T4" fmla="*/ 10 w 40"/>
                <a:gd name="T5" fmla="*/ 14 h 17"/>
                <a:gd name="T6" fmla="*/ 14 w 40"/>
                <a:gd name="T7" fmla="*/ 14 h 17"/>
                <a:gd name="T8" fmla="*/ 17 w 40"/>
                <a:gd name="T9" fmla="*/ 13 h 17"/>
                <a:gd name="T10" fmla="*/ 22 w 40"/>
                <a:gd name="T11" fmla="*/ 13 h 17"/>
                <a:gd name="T12" fmla="*/ 25 w 40"/>
                <a:gd name="T13" fmla="*/ 13 h 17"/>
                <a:gd name="T14" fmla="*/ 29 w 40"/>
                <a:gd name="T15" fmla="*/ 11 h 17"/>
                <a:gd name="T16" fmla="*/ 34 w 40"/>
                <a:gd name="T17" fmla="*/ 10 h 17"/>
                <a:gd name="T18" fmla="*/ 39 w 40"/>
                <a:gd name="T19" fmla="*/ 8 h 17"/>
                <a:gd name="T20" fmla="*/ 35 w 40"/>
                <a:gd name="T21" fmla="*/ 0 h 17"/>
                <a:gd name="T22" fmla="*/ 31 w 40"/>
                <a:gd name="T23" fmla="*/ 1 h 17"/>
                <a:gd name="T24" fmla="*/ 27 w 40"/>
                <a:gd name="T25" fmla="*/ 1 h 17"/>
                <a:gd name="T26" fmla="*/ 23 w 40"/>
                <a:gd name="T27" fmla="*/ 2 h 17"/>
                <a:gd name="T28" fmla="*/ 20 w 40"/>
                <a:gd name="T29" fmla="*/ 2 h 17"/>
                <a:gd name="T30" fmla="*/ 16 w 40"/>
                <a:gd name="T31" fmla="*/ 4 h 17"/>
                <a:gd name="T32" fmla="*/ 10 w 40"/>
                <a:gd name="T33" fmla="*/ 4 h 17"/>
                <a:gd name="T34" fmla="*/ 7 w 40"/>
                <a:gd name="T35" fmla="*/ 5 h 17"/>
                <a:gd name="T36" fmla="*/ 2 w 40"/>
                <a:gd name="T37" fmla="*/ 7 h 17"/>
                <a:gd name="T38" fmla="*/ 7 w 40"/>
                <a:gd name="T39" fmla="*/ 14 h 17"/>
                <a:gd name="T40" fmla="*/ 0 w 40"/>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7"/>
                <a:gd name="T65" fmla="*/ 40 w 4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7">
                  <a:moveTo>
                    <a:pt x="0" y="8"/>
                  </a:moveTo>
                  <a:lnTo>
                    <a:pt x="6" y="16"/>
                  </a:lnTo>
                  <a:lnTo>
                    <a:pt x="10" y="14"/>
                  </a:lnTo>
                  <a:lnTo>
                    <a:pt x="14" y="14"/>
                  </a:lnTo>
                  <a:lnTo>
                    <a:pt x="17" y="13"/>
                  </a:lnTo>
                  <a:lnTo>
                    <a:pt x="22" y="13"/>
                  </a:lnTo>
                  <a:lnTo>
                    <a:pt x="25" y="13"/>
                  </a:lnTo>
                  <a:lnTo>
                    <a:pt x="29" y="11"/>
                  </a:lnTo>
                  <a:lnTo>
                    <a:pt x="34" y="10"/>
                  </a:lnTo>
                  <a:lnTo>
                    <a:pt x="39" y="8"/>
                  </a:lnTo>
                  <a:lnTo>
                    <a:pt x="35" y="0"/>
                  </a:lnTo>
                  <a:lnTo>
                    <a:pt x="31" y="1"/>
                  </a:lnTo>
                  <a:lnTo>
                    <a:pt x="27" y="1"/>
                  </a:lnTo>
                  <a:lnTo>
                    <a:pt x="23" y="2"/>
                  </a:lnTo>
                  <a:lnTo>
                    <a:pt x="20" y="2"/>
                  </a:lnTo>
                  <a:lnTo>
                    <a:pt x="16" y="4"/>
                  </a:lnTo>
                  <a:lnTo>
                    <a:pt x="10" y="4"/>
                  </a:lnTo>
                  <a:lnTo>
                    <a:pt x="7" y="5"/>
                  </a:lnTo>
                  <a:lnTo>
                    <a:pt x="2" y="7"/>
                  </a:lnTo>
                  <a:lnTo>
                    <a:pt x="7" y="14"/>
                  </a:lnTo>
                  <a:lnTo>
                    <a:pt x="0" y="8"/>
                  </a:lnTo>
                </a:path>
              </a:pathLst>
            </a:custGeom>
            <a:solidFill>
              <a:srgbClr val="4F4F4F"/>
            </a:solidFill>
            <a:ln w="12700" cap="rnd">
              <a:noFill/>
              <a:round/>
              <a:headEnd/>
              <a:tailEnd/>
            </a:ln>
          </p:spPr>
          <p:txBody>
            <a:bodyPr/>
            <a:lstStyle/>
            <a:p>
              <a:endParaRPr lang="en-US" dirty="0"/>
            </a:p>
          </p:txBody>
        </p:sp>
        <p:sp>
          <p:nvSpPr>
            <p:cNvPr id="48672" name="Freeform 571"/>
            <p:cNvSpPr>
              <a:spLocks/>
            </p:cNvSpPr>
            <p:nvPr/>
          </p:nvSpPr>
          <p:spPr bwMode="auto">
            <a:xfrm>
              <a:off x="2210" y="2540"/>
              <a:ext cx="17" cy="17"/>
            </a:xfrm>
            <a:custGeom>
              <a:avLst/>
              <a:gdLst>
                <a:gd name="T0" fmla="*/ 9 w 17"/>
                <a:gd name="T1" fmla="*/ 16 h 17"/>
                <a:gd name="T2" fmla="*/ 3 w 17"/>
                <a:gd name="T3" fmla="*/ 3 h 17"/>
                <a:gd name="T4" fmla="*/ 0 w 17"/>
                <a:gd name="T5" fmla="*/ 3 h 17"/>
                <a:gd name="T6" fmla="*/ 0 w 17"/>
                <a:gd name="T7" fmla="*/ 6 h 17"/>
                <a:gd name="T8" fmla="*/ 12 w 17"/>
                <a:gd name="T9" fmla="*/ 16 h 17"/>
                <a:gd name="T10" fmla="*/ 16 w 17"/>
                <a:gd name="T11" fmla="*/ 16 h 17"/>
                <a:gd name="T12" fmla="*/ 16 w 17"/>
                <a:gd name="T13" fmla="*/ 12 h 17"/>
                <a:gd name="T14" fmla="*/ 9 w 17"/>
                <a:gd name="T15" fmla="*/ 0 h 17"/>
                <a:gd name="T16" fmla="*/ 9 w 17"/>
                <a:gd name="T17" fmla="*/ 1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9" y="16"/>
                  </a:moveTo>
                  <a:lnTo>
                    <a:pt x="3" y="3"/>
                  </a:lnTo>
                  <a:lnTo>
                    <a:pt x="0" y="3"/>
                  </a:lnTo>
                  <a:lnTo>
                    <a:pt x="0" y="6"/>
                  </a:lnTo>
                  <a:lnTo>
                    <a:pt x="12" y="16"/>
                  </a:lnTo>
                  <a:lnTo>
                    <a:pt x="16" y="16"/>
                  </a:lnTo>
                  <a:lnTo>
                    <a:pt x="16" y="12"/>
                  </a:lnTo>
                  <a:lnTo>
                    <a:pt x="9" y="0"/>
                  </a:lnTo>
                  <a:lnTo>
                    <a:pt x="9" y="16"/>
                  </a:lnTo>
                </a:path>
              </a:pathLst>
            </a:custGeom>
            <a:solidFill>
              <a:srgbClr val="4F4F4F"/>
            </a:solidFill>
            <a:ln w="12700" cap="rnd">
              <a:noFill/>
              <a:round/>
              <a:headEnd/>
              <a:tailEnd/>
            </a:ln>
          </p:spPr>
          <p:txBody>
            <a:bodyPr/>
            <a:lstStyle/>
            <a:p>
              <a:endParaRPr lang="en-US" dirty="0"/>
            </a:p>
          </p:txBody>
        </p:sp>
        <p:sp>
          <p:nvSpPr>
            <p:cNvPr id="48673" name="Freeform 572"/>
            <p:cNvSpPr>
              <a:spLocks/>
            </p:cNvSpPr>
            <p:nvPr/>
          </p:nvSpPr>
          <p:spPr bwMode="auto">
            <a:xfrm>
              <a:off x="2072" y="2462"/>
              <a:ext cx="78" cy="66"/>
            </a:xfrm>
            <a:custGeom>
              <a:avLst/>
              <a:gdLst>
                <a:gd name="T0" fmla="*/ 33 w 78"/>
                <a:gd name="T1" fmla="*/ 17 h 66"/>
                <a:gd name="T2" fmla="*/ 30 w 78"/>
                <a:gd name="T3" fmla="*/ 19 h 66"/>
                <a:gd name="T4" fmla="*/ 25 w 78"/>
                <a:gd name="T5" fmla="*/ 20 h 66"/>
                <a:gd name="T6" fmla="*/ 20 w 78"/>
                <a:gd name="T7" fmla="*/ 21 h 66"/>
                <a:gd name="T8" fmla="*/ 16 w 78"/>
                <a:gd name="T9" fmla="*/ 21 h 66"/>
                <a:gd name="T10" fmla="*/ 10 w 78"/>
                <a:gd name="T11" fmla="*/ 24 h 66"/>
                <a:gd name="T12" fmla="*/ 6 w 78"/>
                <a:gd name="T13" fmla="*/ 27 h 66"/>
                <a:gd name="T14" fmla="*/ 4 w 78"/>
                <a:gd name="T15" fmla="*/ 29 h 66"/>
                <a:gd name="T16" fmla="*/ 2 w 78"/>
                <a:gd name="T17" fmla="*/ 33 h 66"/>
                <a:gd name="T18" fmla="*/ 0 w 78"/>
                <a:gd name="T19" fmla="*/ 37 h 66"/>
                <a:gd name="T20" fmla="*/ 0 w 78"/>
                <a:gd name="T21" fmla="*/ 42 h 66"/>
                <a:gd name="T22" fmla="*/ 1 w 78"/>
                <a:gd name="T23" fmla="*/ 46 h 66"/>
                <a:gd name="T24" fmla="*/ 3 w 78"/>
                <a:gd name="T25" fmla="*/ 50 h 66"/>
                <a:gd name="T26" fmla="*/ 5 w 78"/>
                <a:gd name="T27" fmla="*/ 53 h 66"/>
                <a:gd name="T28" fmla="*/ 6 w 78"/>
                <a:gd name="T29" fmla="*/ 56 h 66"/>
                <a:gd name="T30" fmla="*/ 10 w 78"/>
                <a:gd name="T31" fmla="*/ 60 h 66"/>
                <a:gd name="T32" fmla="*/ 13 w 78"/>
                <a:gd name="T33" fmla="*/ 61 h 66"/>
                <a:gd name="T34" fmla="*/ 17 w 78"/>
                <a:gd name="T35" fmla="*/ 63 h 66"/>
                <a:gd name="T36" fmla="*/ 20 w 78"/>
                <a:gd name="T37" fmla="*/ 65 h 66"/>
                <a:gd name="T38" fmla="*/ 24 w 78"/>
                <a:gd name="T39" fmla="*/ 64 h 66"/>
                <a:gd name="T40" fmla="*/ 28 w 78"/>
                <a:gd name="T41" fmla="*/ 63 h 66"/>
                <a:gd name="T42" fmla="*/ 30 w 78"/>
                <a:gd name="T43" fmla="*/ 60 h 66"/>
                <a:gd name="T44" fmla="*/ 32 w 78"/>
                <a:gd name="T45" fmla="*/ 58 h 66"/>
                <a:gd name="T46" fmla="*/ 33 w 78"/>
                <a:gd name="T47" fmla="*/ 56 h 66"/>
                <a:gd name="T48" fmla="*/ 34 w 78"/>
                <a:gd name="T49" fmla="*/ 53 h 66"/>
                <a:gd name="T50" fmla="*/ 37 w 78"/>
                <a:gd name="T51" fmla="*/ 49 h 66"/>
                <a:gd name="T52" fmla="*/ 41 w 78"/>
                <a:gd name="T53" fmla="*/ 47 h 66"/>
                <a:gd name="T54" fmla="*/ 45 w 78"/>
                <a:gd name="T55" fmla="*/ 44 h 66"/>
                <a:gd name="T56" fmla="*/ 48 w 78"/>
                <a:gd name="T57" fmla="*/ 42 h 66"/>
                <a:gd name="T58" fmla="*/ 52 w 78"/>
                <a:gd name="T59" fmla="*/ 39 h 66"/>
                <a:gd name="T60" fmla="*/ 55 w 78"/>
                <a:gd name="T61" fmla="*/ 37 h 66"/>
                <a:gd name="T62" fmla="*/ 58 w 78"/>
                <a:gd name="T63" fmla="*/ 34 h 66"/>
                <a:gd name="T64" fmla="*/ 59 w 78"/>
                <a:gd name="T65" fmla="*/ 30 h 66"/>
                <a:gd name="T66" fmla="*/ 61 w 78"/>
                <a:gd name="T67" fmla="*/ 27 h 66"/>
                <a:gd name="T68" fmla="*/ 64 w 78"/>
                <a:gd name="T69" fmla="*/ 24 h 66"/>
                <a:gd name="T70" fmla="*/ 68 w 78"/>
                <a:gd name="T71" fmla="*/ 20 h 66"/>
                <a:gd name="T72" fmla="*/ 71 w 78"/>
                <a:gd name="T73" fmla="*/ 16 h 66"/>
                <a:gd name="T74" fmla="*/ 74 w 78"/>
                <a:gd name="T75" fmla="*/ 11 h 66"/>
                <a:gd name="T76" fmla="*/ 76 w 78"/>
                <a:gd name="T77" fmla="*/ 8 h 66"/>
                <a:gd name="T78" fmla="*/ 77 w 78"/>
                <a:gd name="T79" fmla="*/ 5 h 66"/>
                <a:gd name="T80" fmla="*/ 75 w 78"/>
                <a:gd name="T81" fmla="*/ 3 h 66"/>
                <a:gd name="T82" fmla="*/ 71 w 78"/>
                <a:gd name="T83" fmla="*/ 0 h 66"/>
                <a:gd name="T84" fmla="*/ 64 w 78"/>
                <a:gd name="T85" fmla="*/ 1 h 66"/>
                <a:gd name="T86" fmla="*/ 58 w 78"/>
                <a:gd name="T87" fmla="*/ 4 h 66"/>
                <a:gd name="T88" fmla="*/ 50 w 78"/>
                <a:gd name="T89" fmla="*/ 7 h 66"/>
                <a:gd name="T90" fmla="*/ 44 w 78"/>
                <a:gd name="T91" fmla="*/ 12 h 66"/>
                <a:gd name="T92" fmla="*/ 36 w 78"/>
                <a:gd name="T93" fmla="*/ 16 h 66"/>
                <a:gd name="T94" fmla="*/ 30 w 78"/>
                <a:gd name="T95" fmla="*/ 18 h 66"/>
                <a:gd name="T96" fmla="*/ 24 w 78"/>
                <a:gd name="T97" fmla="*/ 21 h 66"/>
                <a:gd name="T98" fmla="*/ 33 w 78"/>
                <a:gd name="T99" fmla="*/ 17 h 6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8"/>
                <a:gd name="T151" fmla="*/ 0 h 66"/>
                <a:gd name="T152" fmla="*/ 78 w 78"/>
                <a:gd name="T153" fmla="*/ 66 h 6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8" h="66">
                  <a:moveTo>
                    <a:pt x="33" y="17"/>
                  </a:moveTo>
                  <a:lnTo>
                    <a:pt x="30" y="19"/>
                  </a:lnTo>
                  <a:lnTo>
                    <a:pt x="25" y="20"/>
                  </a:lnTo>
                  <a:lnTo>
                    <a:pt x="20" y="21"/>
                  </a:lnTo>
                  <a:lnTo>
                    <a:pt x="16" y="21"/>
                  </a:lnTo>
                  <a:lnTo>
                    <a:pt x="10" y="24"/>
                  </a:lnTo>
                  <a:lnTo>
                    <a:pt x="6" y="27"/>
                  </a:lnTo>
                  <a:lnTo>
                    <a:pt x="4" y="29"/>
                  </a:lnTo>
                  <a:lnTo>
                    <a:pt x="2" y="33"/>
                  </a:lnTo>
                  <a:lnTo>
                    <a:pt x="0" y="37"/>
                  </a:lnTo>
                  <a:lnTo>
                    <a:pt x="0" y="42"/>
                  </a:lnTo>
                  <a:lnTo>
                    <a:pt x="1" y="46"/>
                  </a:lnTo>
                  <a:lnTo>
                    <a:pt x="3" y="50"/>
                  </a:lnTo>
                  <a:lnTo>
                    <a:pt x="5" y="53"/>
                  </a:lnTo>
                  <a:lnTo>
                    <a:pt x="6" y="56"/>
                  </a:lnTo>
                  <a:lnTo>
                    <a:pt x="10" y="60"/>
                  </a:lnTo>
                  <a:lnTo>
                    <a:pt x="13" y="61"/>
                  </a:lnTo>
                  <a:lnTo>
                    <a:pt x="17" y="63"/>
                  </a:lnTo>
                  <a:lnTo>
                    <a:pt x="20" y="65"/>
                  </a:lnTo>
                  <a:lnTo>
                    <a:pt x="24" y="64"/>
                  </a:lnTo>
                  <a:lnTo>
                    <a:pt x="28" y="63"/>
                  </a:lnTo>
                  <a:lnTo>
                    <a:pt x="30" y="60"/>
                  </a:lnTo>
                  <a:lnTo>
                    <a:pt x="32" y="58"/>
                  </a:lnTo>
                  <a:lnTo>
                    <a:pt x="33" y="56"/>
                  </a:lnTo>
                  <a:lnTo>
                    <a:pt x="34" y="53"/>
                  </a:lnTo>
                  <a:lnTo>
                    <a:pt x="37" y="49"/>
                  </a:lnTo>
                  <a:lnTo>
                    <a:pt x="41" y="47"/>
                  </a:lnTo>
                  <a:lnTo>
                    <a:pt x="45" y="44"/>
                  </a:lnTo>
                  <a:lnTo>
                    <a:pt x="48" y="42"/>
                  </a:lnTo>
                  <a:lnTo>
                    <a:pt x="52" y="39"/>
                  </a:lnTo>
                  <a:lnTo>
                    <a:pt x="55" y="37"/>
                  </a:lnTo>
                  <a:lnTo>
                    <a:pt x="58" y="34"/>
                  </a:lnTo>
                  <a:lnTo>
                    <a:pt x="59" y="30"/>
                  </a:lnTo>
                  <a:lnTo>
                    <a:pt x="61" y="27"/>
                  </a:lnTo>
                  <a:lnTo>
                    <a:pt x="64" y="24"/>
                  </a:lnTo>
                  <a:lnTo>
                    <a:pt x="68" y="20"/>
                  </a:lnTo>
                  <a:lnTo>
                    <a:pt x="71" y="16"/>
                  </a:lnTo>
                  <a:lnTo>
                    <a:pt x="74" y="11"/>
                  </a:lnTo>
                  <a:lnTo>
                    <a:pt x="76" y="8"/>
                  </a:lnTo>
                  <a:lnTo>
                    <a:pt x="77" y="5"/>
                  </a:lnTo>
                  <a:lnTo>
                    <a:pt x="75" y="3"/>
                  </a:lnTo>
                  <a:lnTo>
                    <a:pt x="71" y="0"/>
                  </a:lnTo>
                  <a:lnTo>
                    <a:pt x="64" y="1"/>
                  </a:lnTo>
                  <a:lnTo>
                    <a:pt x="58" y="4"/>
                  </a:lnTo>
                  <a:lnTo>
                    <a:pt x="50" y="7"/>
                  </a:lnTo>
                  <a:lnTo>
                    <a:pt x="44" y="12"/>
                  </a:lnTo>
                  <a:lnTo>
                    <a:pt x="36" y="16"/>
                  </a:lnTo>
                  <a:lnTo>
                    <a:pt x="30" y="18"/>
                  </a:lnTo>
                  <a:lnTo>
                    <a:pt x="24" y="21"/>
                  </a:lnTo>
                  <a:lnTo>
                    <a:pt x="33" y="17"/>
                  </a:lnTo>
                </a:path>
              </a:pathLst>
            </a:custGeom>
            <a:solidFill>
              <a:srgbClr val="A8A8A8"/>
            </a:solidFill>
            <a:ln w="12700" cap="rnd">
              <a:noFill/>
              <a:round/>
              <a:headEnd/>
              <a:tailEnd/>
            </a:ln>
          </p:spPr>
          <p:txBody>
            <a:bodyPr/>
            <a:lstStyle/>
            <a:p>
              <a:endParaRPr lang="en-US" dirty="0"/>
            </a:p>
          </p:txBody>
        </p:sp>
        <p:sp>
          <p:nvSpPr>
            <p:cNvPr id="48674" name="Freeform 573"/>
            <p:cNvSpPr>
              <a:spLocks/>
            </p:cNvSpPr>
            <p:nvPr/>
          </p:nvSpPr>
          <p:spPr bwMode="auto">
            <a:xfrm>
              <a:off x="2087" y="2477"/>
              <a:ext cx="20" cy="17"/>
            </a:xfrm>
            <a:custGeom>
              <a:avLst/>
              <a:gdLst>
                <a:gd name="T0" fmla="*/ 3 w 20"/>
                <a:gd name="T1" fmla="*/ 16 h 17"/>
                <a:gd name="T2" fmla="*/ 6 w 20"/>
                <a:gd name="T3" fmla="*/ 14 h 17"/>
                <a:gd name="T4" fmla="*/ 10 w 20"/>
                <a:gd name="T5" fmla="*/ 14 h 17"/>
                <a:gd name="T6" fmla="*/ 14 w 20"/>
                <a:gd name="T7" fmla="*/ 12 h 17"/>
                <a:gd name="T8" fmla="*/ 19 w 20"/>
                <a:gd name="T9" fmla="*/ 10 h 17"/>
                <a:gd name="T10" fmla="*/ 13 w 20"/>
                <a:gd name="T11" fmla="*/ 0 h 17"/>
                <a:gd name="T12" fmla="*/ 11 w 20"/>
                <a:gd name="T13" fmla="*/ 2 h 17"/>
                <a:gd name="T14" fmla="*/ 8 w 20"/>
                <a:gd name="T15" fmla="*/ 2 h 17"/>
                <a:gd name="T16" fmla="*/ 5 w 20"/>
                <a:gd name="T17" fmla="*/ 2 h 17"/>
                <a:gd name="T18" fmla="*/ 0 w 20"/>
                <a:gd name="T19" fmla="*/ 4 h 17"/>
                <a:gd name="T20" fmla="*/ 3 w 20"/>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7"/>
                <a:gd name="T35" fmla="*/ 20 w 20"/>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7">
                  <a:moveTo>
                    <a:pt x="3" y="16"/>
                  </a:moveTo>
                  <a:lnTo>
                    <a:pt x="6" y="14"/>
                  </a:lnTo>
                  <a:lnTo>
                    <a:pt x="10" y="14"/>
                  </a:lnTo>
                  <a:lnTo>
                    <a:pt x="14" y="12"/>
                  </a:lnTo>
                  <a:lnTo>
                    <a:pt x="19" y="10"/>
                  </a:lnTo>
                  <a:lnTo>
                    <a:pt x="13" y="0"/>
                  </a:lnTo>
                  <a:lnTo>
                    <a:pt x="11" y="2"/>
                  </a:lnTo>
                  <a:lnTo>
                    <a:pt x="8" y="2"/>
                  </a:lnTo>
                  <a:lnTo>
                    <a:pt x="5" y="2"/>
                  </a:lnTo>
                  <a:lnTo>
                    <a:pt x="0" y="4"/>
                  </a:lnTo>
                  <a:lnTo>
                    <a:pt x="3" y="16"/>
                  </a:lnTo>
                </a:path>
              </a:pathLst>
            </a:custGeom>
            <a:solidFill>
              <a:srgbClr val="4F4F4F"/>
            </a:solidFill>
            <a:ln w="12700" cap="rnd">
              <a:noFill/>
              <a:round/>
              <a:headEnd/>
              <a:tailEnd/>
            </a:ln>
          </p:spPr>
          <p:txBody>
            <a:bodyPr/>
            <a:lstStyle/>
            <a:p>
              <a:endParaRPr lang="en-US" dirty="0"/>
            </a:p>
          </p:txBody>
        </p:sp>
        <p:sp>
          <p:nvSpPr>
            <p:cNvPr id="48675" name="Freeform 574"/>
            <p:cNvSpPr>
              <a:spLocks/>
            </p:cNvSpPr>
            <p:nvPr/>
          </p:nvSpPr>
          <p:spPr bwMode="auto">
            <a:xfrm>
              <a:off x="2067" y="2480"/>
              <a:ext cx="19" cy="34"/>
            </a:xfrm>
            <a:custGeom>
              <a:avLst/>
              <a:gdLst>
                <a:gd name="T0" fmla="*/ 9 w 19"/>
                <a:gd name="T1" fmla="*/ 29 h 34"/>
                <a:gd name="T2" fmla="*/ 9 w 19"/>
                <a:gd name="T3" fmla="*/ 26 h 34"/>
                <a:gd name="T4" fmla="*/ 8 w 19"/>
                <a:gd name="T5" fmla="*/ 23 h 34"/>
                <a:gd name="T6" fmla="*/ 8 w 19"/>
                <a:gd name="T7" fmla="*/ 19 h 34"/>
                <a:gd name="T8" fmla="*/ 9 w 19"/>
                <a:gd name="T9" fmla="*/ 17 h 34"/>
                <a:gd name="T10" fmla="*/ 11 w 19"/>
                <a:gd name="T11" fmla="*/ 14 h 34"/>
                <a:gd name="T12" fmla="*/ 12 w 19"/>
                <a:gd name="T13" fmla="*/ 12 h 34"/>
                <a:gd name="T14" fmla="*/ 15 w 19"/>
                <a:gd name="T15" fmla="*/ 10 h 34"/>
                <a:gd name="T16" fmla="*/ 18 w 19"/>
                <a:gd name="T17" fmla="*/ 9 h 34"/>
                <a:gd name="T18" fmla="*/ 15 w 19"/>
                <a:gd name="T19" fmla="*/ 0 h 34"/>
                <a:gd name="T20" fmla="*/ 10 w 19"/>
                <a:gd name="T21" fmla="*/ 3 h 34"/>
                <a:gd name="T22" fmla="*/ 6 w 19"/>
                <a:gd name="T23" fmla="*/ 6 h 34"/>
                <a:gd name="T24" fmla="*/ 3 w 19"/>
                <a:gd name="T25" fmla="*/ 9 h 34"/>
                <a:gd name="T26" fmla="*/ 2 w 19"/>
                <a:gd name="T27" fmla="*/ 14 h 34"/>
                <a:gd name="T28" fmla="*/ 0 w 19"/>
                <a:gd name="T29" fmla="*/ 19 h 34"/>
                <a:gd name="T30" fmla="*/ 0 w 19"/>
                <a:gd name="T31" fmla="*/ 24 h 34"/>
                <a:gd name="T32" fmla="*/ 0 w 19"/>
                <a:gd name="T33" fmla="*/ 29 h 34"/>
                <a:gd name="T34" fmla="*/ 2 w 19"/>
                <a:gd name="T35" fmla="*/ 33 h 34"/>
                <a:gd name="T36" fmla="*/ 9 w 19"/>
                <a:gd name="T37" fmla="*/ 29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34"/>
                <a:gd name="T59" fmla="*/ 19 w 19"/>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34">
                  <a:moveTo>
                    <a:pt x="9" y="29"/>
                  </a:moveTo>
                  <a:lnTo>
                    <a:pt x="9" y="26"/>
                  </a:lnTo>
                  <a:lnTo>
                    <a:pt x="8" y="23"/>
                  </a:lnTo>
                  <a:lnTo>
                    <a:pt x="8" y="19"/>
                  </a:lnTo>
                  <a:lnTo>
                    <a:pt x="9" y="17"/>
                  </a:lnTo>
                  <a:lnTo>
                    <a:pt x="11" y="14"/>
                  </a:lnTo>
                  <a:lnTo>
                    <a:pt x="12" y="12"/>
                  </a:lnTo>
                  <a:lnTo>
                    <a:pt x="15" y="10"/>
                  </a:lnTo>
                  <a:lnTo>
                    <a:pt x="18" y="9"/>
                  </a:lnTo>
                  <a:lnTo>
                    <a:pt x="15" y="0"/>
                  </a:lnTo>
                  <a:lnTo>
                    <a:pt x="10" y="3"/>
                  </a:lnTo>
                  <a:lnTo>
                    <a:pt x="6" y="6"/>
                  </a:lnTo>
                  <a:lnTo>
                    <a:pt x="3" y="9"/>
                  </a:lnTo>
                  <a:lnTo>
                    <a:pt x="2" y="14"/>
                  </a:lnTo>
                  <a:lnTo>
                    <a:pt x="0" y="19"/>
                  </a:lnTo>
                  <a:lnTo>
                    <a:pt x="0" y="24"/>
                  </a:lnTo>
                  <a:lnTo>
                    <a:pt x="0" y="29"/>
                  </a:lnTo>
                  <a:lnTo>
                    <a:pt x="2" y="33"/>
                  </a:lnTo>
                  <a:lnTo>
                    <a:pt x="9" y="29"/>
                  </a:lnTo>
                </a:path>
              </a:pathLst>
            </a:custGeom>
            <a:solidFill>
              <a:srgbClr val="4F4F4F"/>
            </a:solidFill>
            <a:ln w="12700" cap="rnd">
              <a:noFill/>
              <a:round/>
              <a:headEnd/>
              <a:tailEnd/>
            </a:ln>
          </p:spPr>
          <p:txBody>
            <a:bodyPr/>
            <a:lstStyle/>
            <a:p>
              <a:endParaRPr lang="en-US" dirty="0"/>
            </a:p>
          </p:txBody>
        </p:sp>
        <p:sp>
          <p:nvSpPr>
            <p:cNvPr id="48676" name="Freeform 575"/>
            <p:cNvSpPr>
              <a:spLocks/>
            </p:cNvSpPr>
            <p:nvPr/>
          </p:nvSpPr>
          <p:spPr bwMode="auto">
            <a:xfrm>
              <a:off x="2070" y="2514"/>
              <a:ext cx="30" cy="19"/>
            </a:xfrm>
            <a:custGeom>
              <a:avLst/>
              <a:gdLst>
                <a:gd name="T0" fmla="*/ 24 w 30"/>
                <a:gd name="T1" fmla="*/ 9 h 19"/>
                <a:gd name="T2" fmla="*/ 22 w 30"/>
                <a:gd name="T3" fmla="*/ 10 h 19"/>
                <a:gd name="T4" fmla="*/ 21 w 30"/>
                <a:gd name="T5" fmla="*/ 11 h 19"/>
                <a:gd name="T6" fmla="*/ 18 w 30"/>
                <a:gd name="T7" fmla="*/ 10 h 19"/>
                <a:gd name="T8" fmla="*/ 16 w 30"/>
                <a:gd name="T9" fmla="*/ 8 h 19"/>
                <a:gd name="T10" fmla="*/ 14 w 30"/>
                <a:gd name="T11" fmla="*/ 7 h 19"/>
                <a:gd name="T12" fmla="*/ 12 w 30"/>
                <a:gd name="T13" fmla="*/ 5 h 19"/>
                <a:gd name="T14" fmla="*/ 10 w 30"/>
                <a:gd name="T15" fmla="*/ 2 h 19"/>
                <a:gd name="T16" fmla="*/ 7 w 30"/>
                <a:gd name="T17" fmla="*/ 0 h 19"/>
                <a:gd name="T18" fmla="*/ 0 w 30"/>
                <a:gd name="T19" fmla="*/ 4 h 19"/>
                <a:gd name="T20" fmla="*/ 2 w 30"/>
                <a:gd name="T21" fmla="*/ 7 h 19"/>
                <a:gd name="T22" fmla="*/ 4 w 30"/>
                <a:gd name="T23" fmla="*/ 9 h 19"/>
                <a:gd name="T24" fmla="*/ 7 w 30"/>
                <a:gd name="T25" fmla="*/ 13 h 19"/>
                <a:gd name="T26" fmla="*/ 11 w 30"/>
                <a:gd name="T27" fmla="*/ 15 h 19"/>
                <a:gd name="T28" fmla="*/ 14 w 30"/>
                <a:gd name="T29" fmla="*/ 17 h 19"/>
                <a:gd name="T30" fmla="*/ 19 w 30"/>
                <a:gd name="T31" fmla="*/ 18 h 19"/>
                <a:gd name="T32" fmla="*/ 25 w 30"/>
                <a:gd name="T33" fmla="*/ 17 h 19"/>
                <a:gd name="T34" fmla="*/ 29 w 30"/>
                <a:gd name="T35" fmla="*/ 16 h 19"/>
                <a:gd name="T36" fmla="*/ 24 w 30"/>
                <a:gd name="T37" fmla="*/ 9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19"/>
                <a:gd name="T59" fmla="*/ 30 w 30"/>
                <a:gd name="T60" fmla="*/ 19 h 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19">
                  <a:moveTo>
                    <a:pt x="24" y="9"/>
                  </a:moveTo>
                  <a:lnTo>
                    <a:pt x="22" y="10"/>
                  </a:lnTo>
                  <a:lnTo>
                    <a:pt x="21" y="11"/>
                  </a:lnTo>
                  <a:lnTo>
                    <a:pt x="18" y="10"/>
                  </a:lnTo>
                  <a:lnTo>
                    <a:pt x="16" y="8"/>
                  </a:lnTo>
                  <a:lnTo>
                    <a:pt x="14" y="7"/>
                  </a:lnTo>
                  <a:lnTo>
                    <a:pt x="12" y="5"/>
                  </a:lnTo>
                  <a:lnTo>
                    <a:pt x="10" y="2"/>
                  </a:lnTo>
                  <a:lnTo>
                    <a:pt x="7" y="0"/>
                  </a:lnTo>
                  <a:lnTo>
                    <a:pt x="0" y="4"/>
                  </a:lnTo>
                  <a:lnTo>
                    <a:pt x="2" y="7"/>
                  </a:lnTo>
                  <a:lnTo>
                    <a:pt x="4" y="9"/>
                  </a:lnTo>
                  <a:lnTo>
                    <a:pt x="7" y="13"/>
                  </a:lnTo>
                  <a:lnTo>
                    <a:pt x="11" y="15"/>
                  </a:lnTo>
                  <a:lnTo>
                    <a:pt x="14" y="17"/>
                  </a:lnTo>
                  <a:lnTo>
                    <a:pt x="19" y="18"/>
                  </a:lnTo>
                  <a:lnTo>
                    <a:pt x="25" y="17"/>
                  </a:lnTo>
                  <a:lnTo>
                    <a:pt x="29" y="16"/>
                  </a:lnTo>
                  <a:lnTo>
                    <a:pt x="24" y="9"/>
                  </a:lnTo>
                </a:path>
              </a:pathLst>
            </a:custGeom>
            <a:solidFill>
              <a:srgbClr val="4F4F4F"/>
            </a:solidFill>
            <a:ln w="12700" cap="rnd">
              <a:noFill/>
              <a:round/>
              <a:headEnd/>
              <a:tailEnd/>
            </a:ln>
          </p:spPr>
          <p:txBody>
            <a:bodyPr/>
            <a:lstStyle/>
            <a:p>
              <a:endParaRPr lang="en-US" dirty="0"/>
            </a:p>
          </p:txBody>
        </p:sp>
        <p:sp>
          <p:nvSpPr>
            <p:cNvPr id="48677" name="Freeform 576"/>
            <p:cNvSpPr>
              <a:spLocks/>
            </p:cNvSpPr>
            <p:nvPr/>
          </p:nvSpPr>
          <p:spPr bwMode="auto">
            <a:xfrm>
              <a:off x="2099" y="2517"/>
              <a:ext cx="17" cy="17"/>
            </a:xfrm>
            <a:custGeom>
              <a:avLst/>
              <a:gdLst>
                <a:gd name="T0" fmla="*/ 5 w 17"/>
                <a:gd name="T1" fmla="*/ 0 h 17"/>
                <a:gd name="T2" fmla="*/ 3 w 17"/>
                <a:gd name="T3" fmla="*/ 2 h 17"/>
                <a:gd name="T4" fmla="*/ 1 w 17"/>
                <a:gd name="T5" fmla="*/ 5 h 17"/>
                <a:gd name="T6" fmla="*/ 1 w 17"/>
                <a:gd name="T7" fmla="*/ 6 h 17"/>
                <a:gd name="T8" fmla="*/ 0 w 17"/>
                <a:gd name="T9" fmla="*/ 8 h 17"/>
                <a:gd name="T10" fmla="*/ 7 w 17"/>
                <a:gd name="T11" fmla="*/ 16 h 17"/>
                <a:gd name="T12" fmla="*/ 10 w 17"/>
                <a:gd name="T13" fmla="*/ 12 h 17"/>
                <a:gd name="T14" fmla="*/ 12 w 17"/>
                <a:gd name="T15" fmla="*/ 9 h 17"/>
                <a:gd name="T16" fmla="*/ 14 w 17"/>
                <a:gd name="T17" fmla="*/ 6 h 17"/>
                <a:gd name="T18" fmla="*/ 16 w 17"/>
                <a:gd name="T19" fmla="*/ 5 h 17"/>
                <a:gd name="T20" fmla="*/ 5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5" y="0"/>
                  </a:moveTo>
                  <a:lnTo>
                    <a:pt x="3" y="2"/>
                  </a:lnTo>
                  <a:lnTo>
                    <a:pt x="1" y="5"/>
                  </a:lnTo>
                  <a:lnTo>
                    <a:pt x="1" y="6"/>
                  </a:lnTo>
                  <a:lnTo>
                    <a:pt x="0" y="8"/>
                  </a:lnTo>
                  <a:lnTo>
                    <a:pt x="7" y="16"/>
                  </a:lnTo>
                  <a:lnTo>
                    <a:pt x="10" y="12"/>
                  </a:lnTo>
                  <a:lnTo>
                    <a:pt x="12" y="9"/>
                  </a:lnTo>
                  <a:lnTo>
                    <a:pt x="14" y="6"/>
                  </a:lnTo>
                  <a:lnTo>
                    <a:pt x="16" y="5"/>
                  </a:lnTo>
                  <a:lnTo>
                    <a:pt x="5" y="0"/>
                  </a:lnTo>
                </a:path>
              </a:pathLst>
            </a:custGeom>
            <a:solidFill>
              <a:srgbClr val="4F4F4F"/>
            </a:solidFill>
            <a:ln w="12700" cap="rnd">
              <a:noFill/>
              <a:round/>
              <a:headEnd/>
              <a:tailEnd/>
            </a:ln>
          </p:spPr>
          <p:txBody>
            <a:bodyPr/>
            <a:lstStyle/>
            <a:p>
              <a:endParaRPr lang="en-US" dirty="0"/>
            </a:p>
          </p:txBody>
        </p:sp>
        <p:sp>
          <p:nvSpPr>
            <p:cNvPr id="48678" name="Freeform 577"/>
            <p:cNvSpPr>
              <a:spLocks/>
            </p:cNvSpPr>
            <p:nvPr/>
          </p:nvSpPr>
          <p:spPr bwMode="auto">
            <a:xfrm>
              <a:off x="2104" y="2493"/>
              <a:ext cx="33" cy="25"/>
            </a:xfrm>
            <a:custGeom>
              <a:avLst/>
              <a:gdLst>
                <a:gd name="T0" fmla="*/ 23 w 33"/>
                <a:gd name="T1" fmla="*/ 1 h 25"/>
                <a:gd name="T2" fmla="*/ 24 w 33"/>
                <a:gd name="T3" fmla="*/ 0 h 25"/>
                <a:gd name="T4" fmla="*/ 21 w 33"/>
                <a:gd name="T5" fmla="*/ 2 h 25"/>
                <a:gd name="T6" fmla="*/ 19 w 33"/>
                <a:gd name="T7" fmla="*/ 5 h 25"/>
                <a:gd name="T8" fmla="*/ 17 w 33"/>
                <a:gd name="T9" fmla="*/ 6 h 25"/>
                <a:gd name="T10" fmla="*/ 13 w 33"/>
                <a:gd name="T11" fmla="*/ 8 h 25"/>
                <a:gd name="T12" fmla="*/ 10 w 33"/>
                <a:gd name="T13" fmla="*/ 10 h 25"/>
                <a:gd name="T14" fmla="*/ 7 w 33"/>
                <a:gd name="T15" fmla="*/ 13 h 25"/>
                <a:gd name="T16" fmla="*/ 3 w 33"/>
                <a:gd name="T17" fmla="*/ 15 h 25"/>
                <a:gd name="T18" fmla="*/ 0 w 33"/>
                <a:gd name="T19" fmla="*/ 19 h 25"/>
                <a:gd name="T20" fmla="*/ 8 w 33"/>
                <a:gd name="T21" fmla="*/ 24 h 25"/>
                <a:gd name="T22" fmla="*/ 10 w 33"/>
                <a:gd name="T23" fmla="*/ 22 h 25"/>
                <a:gd name="T24" fmla="*/ 13 w 33"/>
                <a:gd name="T25" fmla="*/ 19 h 25"/>
                <a:gd name="T26" fmla="*/ 16 w 33"/>
                <a:gd name="T27" fmla="*/ 17 h 25"/>
                <a:gd name="T28" fmla="*/ 19 w 33"/>
                <a:gd name="T29" fmla="*/ 15 h 25"/>
                <a:gd name="T30" fmla="*/ 23 w 33"/>
                <a:gd name="T31" fmla="*/ 13 h 25"/>
                <a:gd name="T32" fmla="*/ 26 w 33"/>
                <a:gd name="T33" fmla="*/ 10 h 25"/>
                <a:gd name="T34" fmla="*/ 29 w 33"/>
                <a:gd name="T35" fmla="*/ 7 h 25"/>
                <a:gd name="T36" fmla="*/ 31 w 33"/>
                <a:gd name="T37" fmla="*/ 3 h 25"/>
                <a:gd name="T38" fmla="*/ 32 w 33"/>
                <a:gd name="T39" fmla="*/ 3 h 25"/>
                <a:gd name="T40" fmla="*/ 23 w 33"/>
                <a:gd name="T41" fmla="*/ 1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25"/>
                <a:gd name="T65" fmla="*/ 33 w 33"/>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25">
                  <a:moveTo>
                    <a:pt x="23" y="1"/>
                  </a:moveTo>
                  <a:lnTo>
                    <a:pt x="24" y="0"/>
                  </a:lnTo>
                  <a:lnTo>
                    <a:pt x="21" y="2"/>
                  </a:lnTo>
                  <a:lnTo>
                    <a:pt x="19" y="5"/>
                  </a:lnTo>
                  <a:lnTo>
                    <a:pt x="17" y="6"/>
                  </a:lnTo>
                  <a:lnTo>
                    <a:pt x="13" y="8"/>
                  </a:lnTo>
                  <a:lnTo>
                    <a:pt x="10" y="10"/>
                  </a:lnTo>
                  <a:lnTo>
                    <a:pt x="7" y="13"/>
                  </a:lnTo>
                  <a:lnTo>
                    <a:pt x="3" y="15"/>
                  </a:lnTo>
                  <a:lnTo>
                    <a:pt x="0" y="19"/>
                  </a:lnTo>
                  <a:lnTo>
                    <a:pt x="8" y="24"/>
                  </a:lnTo>
                  <a:lnTo>
                    <a:pt x="10" y="22"/>
                  </a:lnTo>
                  <a:lnTo>
                    <a:pt x="13" y="19"/>
                  </a:lnTo>
                  <a:lnTo>
                    <a:pt x="16" y="17"/>
                  </a:lnTo>
                  <a:lnTo>
                    <a:pt x="19" y="15"/>
                  </a:lnTo>
                  <a:lnTo>
                    <a:pt x="23" y="13"/>
                  </a:lnTo>
                  <a:lnTo>
                    <a:pt x="26" y="10"/>
                  </a:lnTo>
                  <a:lnTo>
                    <a:pt x="29" y="7"/>
                  </a:lnTo>
                  <a:lnTo>
                    <a:pt x="31" y="3"/>
                  </a:lnTo>
                  <a:lnTo>
                    <a:pt x="32" y="3"/>
                  </a:lnTo>
                  <a:lnTo>
                    <a:pt x="23" y="1"/>
                  </a:lnTo>
                </a:path>
              </a:pathLst>
            </a:custGeom>
            <a:solidFill>
              <a:srgbClr val="4F4F4F"/>
            </a:solidFill>
            <a:ln w="12700" cap="rnd">
              <a:noFill/>
              <a:round/>
              <a:headEnd/>
              <a:tailEnd/>
            </a:ln>
          </p:spPr>
          <p:txBody>
            <a:bodyPr/>
            <a:lstStyle/>
            <a:p>
              <a:endParaRPr lang="en-US" dirty="0"/>
            </a:p>
          </p:txBody>
        </p:sp>
        <p:sp>
          <p:nvSpPr>
            <p:cNvPr id="48679" name="Freeform 578"/>
            <p:cNvSpPr>
              <a:spLocks/>
            </p:cNvSpPr>
            <p:nvPr/>
          </p:nvSpPr>
          <p:spPr bwMode="auto">
            <a:xfrm>
              <a:off x="2131" y="2460"/>
              <a:ext cx="25" cy="32"/>
            </a:xfrm>
            <a:custGeom>
              <a:avLst/>
              <a:gdLst>
                <a:gd name="T0" fmla="*/ 15 w 25"/>
                <a:gd name="T1" fmla="*/ 8 h 32"/>
                <a:gd name="T2" fmla="*/ 14 w 25"/>
                <a:gd name="T3" fmla="*/ 7 h 32"/>
                <a:gd name="T4" fmla="*/ 13 w 25"/>
                <a:gd name="T5" fmla="*/ 9 h 32"/>
                <a:gd name="T6" fmla="*/ 10 w 25"/>
                <a:gd name="T7" fmla="*/ 13 h 32"/>
                <a:gd name="T8" fmla="*/ 7 w 25"/>
                <a:gd name="T9" fmla="*/ 18 h 32"/>
                <a:gd name="T10" fmla="*/ 4 w 25"/>
                <a:gd name="T11" fmla="*/ 21 h 32"/>
                <a:gd name="T12" fmla="*/ 2 w 25"/>
                <a:gd name="T13" fmla="*/ 24 h 32"/>
                <a:gd name="T14" fmla="*/ 0 w 25"/>
                <a:gd name="T15" fmla="*/ 28 h 32"/>
                <a:gd name="T16" fmla="*/ 9 w 25"/>
                <a:gd name="T17" fmla="*/ 31 h 32"/>
                <a:gd name="T18" fmla="*/ 10 w 25"/>
                <a:gd name="T19" fmla="*/ 29 h 32"/>
                <a:gd name="T20" fmla="*/ 12 w 25"/>
                <a:gd name="T21" fmla="*/ 26 h 32"/>
                <a:gd name="T22" fmla="*/ 14 w 25"/>
                <a:gd name="T23" fmla="*/ 23 h 32"/>
                <a:gd name="T24" fmla="*/ 18 w 25"/>
                <a:gd name="T25" fmla="*/ 18 h 32"/>
                <a:gd name="T26" fmla="*/ 21 w 25"/>
                <a:gd name="T27" fmla="*/ 14 h 32"/>
                <a:gd name="T28" fmla="*/ 23 w 25"/>
                <a:gd name="T29" fmla="*/ 11 h 32"/>
                <a:gd name="T30" fmla="*/ 24 w 25"/>
                <a:gd name="T31" fmla="*/ 5 h 32"/>
                <a:gd name="T32" fmla="*/ 21 w 25"/>
                <a:gd name="T33" fmla="*/ 0 h 32"/>
                <a:gd name="T34" fmla="*/ 15 w 25"/>
                <a:gd name="T35" fmla="*/ 8 h 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
                <a:gd name="T55" fmla="*/ 0 h 32"/>
                <a:gd name="T56" fmla="*/ 25 w 25"/>
                <a:gd name="T57" fmla="*/ 32 h 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 h="32">
                  <a:moveTo>
                    <a:pt x="15" y="8"/>
                  </a:moveTo>
                  <a:lnTo>
                    <a:pt x="14" y="7"/>
                  </a:lnTo>
                  <a:lnTo>
                    <a:pt x="13" y="9"/>
                  </a:lnTo>
                  <a:lnTo>
                    <a:pt x="10" y="13"/>
                  </a:lnTo>
                  <a:lnTo>
                    <a:pt x="7" y="18"/>
                  </a:lnTo>
                  <a:lnTo>
                    <a:pt x="4" y="21"/>
                  </a:lnTo>
                  <a:lnTo>
                    <a:pt x="2" y="24"/>
                  </a:lnTo>
                  <a:lnTo>
                    <a:pt x="0" y="28"/>
                  </a:lnTo>
                  <a:lnTo>
                    <a:pt x="9" y="31"/>
                  </a:lnTo>
                  <a:lnTo>
                    <a:pt x="10" y="29"/>
                  </a:lnTo>
                  <a:lnTo>
                    <a:pt x="12" y="26"/>
                  </a:lnTo>
                  <a:lnTo>
                    <a:pt x="14" y="23"/>
                  </a:lnTo>
                  <a:lnTo>
                    <a:pt x="18" y="18"/>
                  </a:lnTo>
                  <a:lnTo>
                    <a:pt x="21" y="14"/>
                  </a:lnTo>
                  <a:lnTo>
                    <a:pt x="23" y="11"/>
                  </a:lnTo>
                  <a:lnTo>
                    <a:pt x="24" y="5"/>
                  </a:lnTo>
                  <a:lnTo>
                    <a:pt x="21" y="0"/>
                  </a:lnTo>
                  <a:lnTo>
                    <a:pt x="15" y="8"/>
                  </a:lnTo>
                </a:path>
              </a:pathLst>
            </a:custGeom>
            <a:solidFill>
              <a:srgbClr val="4F4F4F"/>
            </a:solidFill>
            <a:ln w="12700" cap="rnd">
              <a:noFill/>
              <a:round/>
              <a:headEnd/>
              <a:tailEnd/>
            </a:ln>
          </p:spPr>
          <p:txBody>
            <a:bodyPr/>
            <a:lstStyle/>
            <a:p>
              <a:endParaRPr lang="en-US" dirty="0"/>
            </a:p>
          </p:txBody>
        </p:sp>
        <p:sp>
          <p:nvSpPr>
            <p:cNvPr id="48680" name="Freeform 579"/>
            <p:cNvSpPr>
              <a:spLocks/>
            </p:cNvSpPr>
            <p:nvPr/>
          </p:nvSpPr>
          <p:spPr bwMode="auto">
            <a:xfrm>
              <a:off x="2097" y="2457"/>
              <a:ext cx="55" cy="28"/>
            </a:xfrm>
            <a:custGeom>
              <a:avLst/>
              <a:gdLst>
                <a:gd name="T0" fmla="*/ 2 w 55"/>
                <a:gd name="T1" fmla="*/ 27 h 28"/>
                <a:gd name="T2" fmla="*/ 9 w 55"/>
                <a:gd name="T3" fmla="*/ 25 h 28"/>
                <a:gd name="T4" fmla="*/ 14 w 55"/>
                <a:gd name="T5" fmla="*/ 22 h 28"/>
                <a:gd name="T6" fmla="*/ 23 w 55"/>
                <a:gd name="T7" fmla="*/ 18 h 28"/>
                <a:gd name="T8" fmla="*/ 29 w 55"/>
                <a:gd name="T9" fmla="*/ 14 h 28"/>
                <a:gd name="T10" fmla="*/ 35 w 55"/>
                <a:gd name="T11" fmla="*/ 11 h 28"/>
                <a:gd name="T12" fmla="*/ 41 w 55"/>
                <a:gd name="T13" fmla="*/ 9 h 28"/>
                <a:gd name="T14" fmla="*/ 45 w 55"/>
                <a:gd name="T15" fmla="*/ 9 h 28"/>
                <a:gd name="T16" fmla="*/ 48 w 55"/>
                <a:gd name="T17" fmla="*/ 10 h 28"/>
                <a:gd name="T18" fmla="*/ 54 w 55"/>
                <a:gd name="T19" fmla="*/ 2 h 28"/>
                <a:gd name="T20" fmla="*/ 47 w 55"/>
                <a:gd name="T21" fmla="*/ 0 h 28"/>
                <a:gd name="T22" fmla="*/ 39 w 55"/>
                <a:gd name="T23" fmla="*/ 1 h 28"/>
                <a:gd name="T24" fmla="*/ 32 w 55"/>
                <a:gd name="T25" fmla="*/ 4 h 28"/>
                <a:gd name="T26" fmla="*/ 23 w 55"/>
                <a:gd name="T27" fmla="*/ 7 h 28"/>
                <a:gd name="T28" fmla="*/ 17 w 55"/>
                <a:gd name="T29" fmla="*/ 11 h 28"/>
                <a:gd name="T30" fmla="*/ 10 w 55"/>
                <a:gd name="T31" fmla="*/ 15 h 28"/>
                <a:gd name="T32" fmla="*/ 5 w 55"/>
                <a:gd name="T33" fmla="*/ 17 h 28"/>
                <a:gd name="T34" fmla="*/ 0 w 55"/>
                <a:gd name="T35" fmla="*/ 18 h 28"/>
                <a:gd name="T36" fmla="*/ 2 w 55"/>
                <a:gd name="T37" fmla="*/ 27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28"/>
                <a:gd name="T59" fmla="*/ 55 w 55"/>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28">
                  <a:moveTo>
                    <a:pt x="2" y="27"/>
                  </a:moveTo>
                  <a:lnTo>
                    <a:pt x="9" y="25"/>
                  </a:lnTo>
                  <a:lnTo>
                    <a:pt x="14" y="22"/>
                  </a:lnTo>
                  <a:lnTo>
                    <a:pt x="23" y="18"/>
                  </a:lnTo>
                  <a:lnTo>
                    <a:pt x="29" y="14"/>
                  </a:lnTo>
                  <a:lnTo>
                    <a:pt x="35" y="11"/>
                  </a:lnTo>
                  <a:lnTo>
                    <a:pt x="41" y="9"/>
                  </a:lnTo>
                  <a:lnTo>
                    <a:pt x="45" y="9"/>
                  </a:lnTo>
                  <a:lnTo>
                    <a:pt x="48" y="10"/>
                  </a:lnTo>
                  <a:lnTo>
                    <a:pt x="54" y="2"/>
                  </a:lnTo>
                  <a:lnTo>
                    <a:pt x="47" y="0"/>
                  </a:lnTo>
                  <a:lnTo>
                    <a:pt x="39" y="1"/>
                  </a:lnTo>
                  <a:lnTo>
                    <a:pt x="32" y="4"/>
                  </a:lnTo>
                  <a:lnTo>
                    <a:pt x="23" y="7"/>
                  </a:lnTo>
                  <a:lnTo>
                    <a:pt x="17" y="11"/>
                  </a:lnTo>
                  <a:lnTo>
                    <a:pt x="10" y="15"/>
                  </a:lnTo>
                  <a:lnTo>
                    <a:pt x="5" y="17"/>
                  </a:lnTo>
                  <a:lnTo>
                    <a:pt x="0" y="18"/>
                  </a:lnTo>
                  <a:lnTo>
                    <a:pt x="2" y="27"/>
                  </a:lnTo>
                </a:path>
              </a:pathLst>
            </a:custGeom>
            <a:solidFill>
              <a:srgbClr val="4F4F4F"/>
            </a:solidFill>
            <a:ln w="12700" cap="rnd">
              <a:noFill/>
              <a:round/>
              <a:headEnd/>
              <a:tailEnd/>
            </a:ln>
          </p:spPr>
          <p:txBody>
            <a:bodyPr/>
            <a:lstStyle/>
            <a:p>
              <a:endParaRPr lang="en-US" dirty="0"/>
            </a:p>
          </p:txBody>
        </p:sp>
        <p:sp>
          <p:nvSpPr>
            <p:cNvPr id="48681" name="Freeform 580"/>
            <p:cNvSpPr>
              <a:spLocks/>
            </p:cNvSpPr>
            <p:nvPr/>
          </p:nvSpPr>
          <p:spPr bwMode="auto">
            <a:xfrm>
              <a:off x="1986" y="2391"/>
              <a:ext cx="100" cy="86"/>
            </a:xfrm>
            <a:custGeom>
              <a:avLst/>
              <a:gdLst>
                <a:gd name="T0" fmla="*/ 99 w 100"/>
                <a:gd name="T1" fmla="*/ 69 h 86"/>
                <a:gd name="T2" fmla="*/ 93 w 100"/>
                <a:gd name="T3" fmla="*/ 72 h 86"/>
                <a:gd name="T4" fmla="*/ 88 w 100"/>
                <a:gd name="T5" fmla="*/ 76 h 86"/>
                <a:gd name="T6" fmla="*/ 83 w 100"/>
                <a:gd name="T7" fmla="*/ 78 h 86"/>
                <a:gd name="T8" fmla="*/ 77 w 100"/>
                <a:gd name="T9" fmla="*/ 81 h 86"/>
                <a:gd name="T10" fmla="*/ 72 w 100"/>
                <a:gd name="T11" fmla="*/ 83 h 86"/>
                <a:gd name="T12" fmla="*/ 65 w 100"/>
                <a:gd name="T13" fmla="*/ 85 h 86"/>
                <a:gd name="T14" fmla="*/ 59 w 100"/>
                <a:gd name="T15" fmla="*/ 85 h 86"/>
                <a:gd name="T16" fmla="*/ 53 w 100"/>
                <a:gd name="T17" fmla="*/ 85 h 86"/>
                <a:gd name="T18" fmla="*/ 44 w 100"/>
                <a:gd name="T19" fmla="*/ 82 h 86"/>
                <a:gd name="T20" fmla="*/ 36 w 100"/>
                <a:gd name="T21" fmla="*/ 79 h 86"/>
                <a:gd name="T22" fmla="*/ 29 w 100"/>
                <a:gd name="T23" fmla="*/ 75 h 86"/>
                <a:gd name="T24" fmla="*/ 23 w 100"/>
                <a:gd name="T25" fmla="*/ 68 h 86"/>
                <a:gd name="T26" fmla="*/ 18 w 100"/>
                <a:gd name="T27" fmla="*/ 61 h 86"/>
                <a:gd name="T28" fmla="*/ 12 w 100"/>
                <a:gd name="T29" fmla="*/ 54 h 86"/>
                <a:gd name="T30" fmla="*/ 8 w 100"/>
                <a:gd name="T31" fmla="*/ 47 h 86"/>
                <a:gd name="T32" fmla="*/ 3 w 100"/>
                <a:gd name="T33" fmla="*/ 39 h 86"/>
                <a:gd name="T34" fmla="*/ 0 w 100"/>
                <a:gd name="T35" fmla="*/ 34 h 86"/>
                <a:gd name="T36" fmla="*/ 0 w 100"/>
                <a:gd name="T37" fmla="*/ 28 h 86"/>
                <a:gd name="T38" fmla="*/ 3 w 100"/>
                <a:gd name="T39" fmla="*/ 23 h 86"/>
                <a:gd name="T40" fmla="*/ 7 w 100"/>
                <a:gd name="T41" fmla="*/ 19 h 86"/>
                <a:gd name="T42" fmla="*/ 10 w 100"/>
                <a:gd name="T43" fmla="*/ 15 h 86"/>
                <a:gd name="T44" fmla="*/ 18 w 100"/>
                <a:gd name="T45" fmla="*/ 11 h 86"/>
                <a:gd name="T46" fmla="*/ 25 w 100"/>
                <a:gd name="T47" fmla="*/ 8 h 86"/>
                <a:gd name="T48" fmla="*/ 32 w 100"/>
                <a:gd name="T49" fmla="*/ 7 h 86"/>
                <a:gd name="T50" fmla="*/ 37 w 100"/>
                <a:gd name="T51" fmla="*/ 4 h 86"/>
                <a:gd name="T52" fmla="*/ 41 w 100"/>
                <a:gd name="T53" fmla="*/ 2 h 86"/>
                <a:gd name="T54" fmla="*/ 45 w 100"/>
                <a:gd name="T55" fmla="*/ 0 h 86"/>
                <a:gd name="T56" fmla="*/ 50 w 100"/>
                <a:gd name="T57" fmla="*/ 1 h 86"/>
                <a:gd name="T58" fmla="*/ 55 w 100"/>
                <a:gd name="T59" fmla="*/ 4 h 86"/>
                <a:gd name="T60" fmla="*/ 60 w 100"/>
                <a:gd name="T61" fmla="*/ 7 h 86"/>
                <a:gd name="T62" fmla="*/ 65 w 100"/>
                <a:gd name="T63" fmla="*/ 10 h 86"/>
                <a:gd name="T64" fmla="*/ 69 w 100"/>
                <a:gd name="T65" fmla="*/ 14 h 86"/>
                <a:gd name="T66" fmla="*/ 74 w 100"/>
                <a:gd name="T67" fmla="*/ 18 h 86"/>
                <a:gd name="T68" fmla="*/ 78 w 100"/>
                <a:gd name="T69" fmla="*/ 21 h 86"/>
                <a:gd name="T70" fmla="*/ 83 w 100"/>
                <a:gd name="T71" fmla="*/ 24 h 86"/>
                <a:gd name="T72" fmla="*/ 88 w 100"/>
                <a:gd name="T73" fmla="*/ 28 h 86"/>
                <a:gd name="T74" fmla="*/ 90 w 100"/>
                <a:gd name="T75" fmla="*/ 31 h 86"/>
                <a:gd name="T76" fmla="*/ 91 w 100"/>
                <a:gd name="T77" fmla="*/ 35 h 86"/>
                <a:gd name="T78" fmla="*/ 91 w 100"/>
                <a:gd name="T79" fmla="*/ 39 h 86"/>
                <a:gd name="T80" fmla="*/ 91 w 100"/>
                <a:gd name="T81" fmla="*/ 44 h 86"/>
                <a:gd name="T82" fmla="*/ 91 w 100"/>
                <a:gd name="T83" fmla="*/ 49 h 86"/>
                <a:gd name="T84" fmla="*/ 91 w 100"/>
                <a:gd name="T85" fmla="*/ 52 h 86"/>
                <a:gd name="T86" fmla="*/ 91 w 100"/>
                <a:gd name="T87" fmla="*/ 56 h 86"/>
                <a:gd name="T88" fmla="*/ 94 w 100"/>
                <a:gd name="T89" fmla="*/ 60 h 86"/>
                <a:gd name="T90" fmla="*/ 95 w 100"/>
                <a:gd name="T91" fmla="*/ 64 h 86"/>
                <a:gd name="T92" fmla="*/ 95 w 100"/>
                <a:gd name="T93" fmla="*/ 66 h 86"/>
                <a:gd name="T94" fmla="*/ 92 w 100"/>
                <a:gd name="T95" fmla="*/ 69 h 86"/>
                <a:gd name="T96" fmla="*/ 91 w 100"/>
                <a:gd name="T97" fmla="*/ 73 h 86"/>
                <a:gd name="T98" fmla="*/ 99 w 100"/>
                <a:gd name="T99" fmla="*/ 69 h 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0"/>
                <a:gd name="T151" fmla="*/ 0 h 86"/>
                <a:gd name="T152" fmla="*/ 100 w 100"/>
                <a:gd name="T153" fmla="*/ 86 h 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0" h="86">
                  <a:moveTo>
                    <a:pt x="99" y="69"/>
                  </a:moveTo>
                  <a:lnTo>
                    <a:pt x="93" y="72"/>
                  </a:lnTo>
                  <a:lnTo>
                    <a:pt x="88" y="76"/>
                  </a:lnTo>
                  <a:lnTo>
                    <a:pt x="83" y="78"/>
                  </a:lnTo>
                  <a:lnTo>
                    <a:pt x="77" y="81"/>
                  </a:lnTo>
                  <a:lnTo>
                    <a:pt x="72" y="83"/>
                  </a:lnTo>
                  <a:lnTo>
                    <a:pt x="65" y="85"/>
                  </a:lnTo>
                  <a:lnTo>
                    <a:pt x="59" y="85"/>
                  </a:lnTo>
                  <a:lnTo>
                    <a:pt x="53" y="85"/>
                  </a:lnTo>
                  <a:lnTo>
                    <a:pt x="44" y="82"/>
                  </a:lnTo>
                  <a:lnTo>
                    <a:pt x="36" y="79"/>
                  </a:lnTo>
                  <a:lnTo>
                    <a:pt x="29" y="75"/>
                  </a:lnTo>
                  <a:lnTo>
                    <a:pt x="23" y="68"/>
                  </a:lnTo>
                  <a:lnTo>
                    <a:pt x="18" y="61"/>
                  </a:lnTo>
                  <a:lnTo>
                    <a:pt x="12" y="54"/>
                  </a:lnTo>
                  <a:lnTo>
                    <a:pt x="8" y="47"/>
                  </a:lnTo>
                  <a:lnTo>
                    <a:pt x="3" y="39"/>
                  </a:lnTo>
                  <a:lnTo>
                    <a:pt x="0" y="34"/>
                  </a:lnTo>
                  <a:lnTo>
                    <a:pt x="0" y="28"/>
                  </a:lnTo>
                  <a:lnTo>
                    <a:pt x="3" y="23"/>
                  </a:lnTo>
                  <a:lnTo>
                    <a:pt x="7" y="19"/>
                  </a:lnTo>
                  <a:lnTo>
                    <a:pt x="10" y="15"/>
                  </a:lnTo>
                  <a:lnTo>
                    <a:pt x="18" y="11"/>
                  </a:lnTo>
                  <a:lnTo>
                    <a:pt x="25" y="8"/>
                  </a:lnTo>
                  <a:lnTo>
                    <a:pt x="32" y="7"/>
                  </a:lnTo>
                  <a:lnTo>
                    <a:pt x="37" y="4"/>
                  </a:lnTo>
                  <a:lnTo>
                    <a:pt x="41" y="2"/>
                  </a:lnTo>
                  <a:lnTo>
                    <a:pt x="45" y="0"/>
                  </a:lnTo>
                  <a:lnTo>
                    <a:pt x="50" y="1"/>
                  </a:lnTo>
                  <a:lnTo>
                    <a:pt x="55" y="4"/>
                  </a:lnTo>
                  <a:lnTo>
                    <a:pt x="60" y="7"/>
                  </a:lnTo>
                  <a:lnTo>
                    <a:pt x="65" y="10"/>
                  </a:lnTo>
                  <a:lnTo>
                    <a:pt x="69" y="14"/>
                  </a:lnTo>
                  <a:lnTo>
                    <a:pt x="74" y="18"/>
                  </a:lnTo>
                  <a:lnTo>
                    <a:pt x="78" y="21"/>
                  </a:lnTo>
                  <a:lnTo>
                    <a:pt x="83" y="24"/>
                  </a:lnTo>
                  <a:lnTo>
                    <a:pt x="88" y="28"/>
                  </a:lnTo>
                  <a:lnTo>
                    <a:pt x="90" y="31"/>
                  </a:lnTo>
                  <a:lnTo>
                    <a:pt x="91" y="35"/>
                  </a:lnTo>
                  <a:lnTo>
                    <a:pt x="91" y="39"/>
                  </a:lnTo>
                  <a:lnTo>
                    <a:pt x="91" y="44"/>
                  </a:lnTo>
                  <a:lnTo>
                    <a:pt x="91" y="49"/>
                  </a:lnTo>
                  <a:lnTo>
                    <a:pt x="91" y="52"/>
                  </a:lnTo>
                  <a:lnTo>
                    <a:pt x="91" y="56"/>
                  </a:lnTo>
                  <a:lnTo>
                    <a:pt x="94" y="60"/>
                  </a:lnTo>
                  <a:lnTo>
                    <a:pt x="95" y="64"/>
                  </a:lnTo>
                  <a:lnTo>
                    <a:pt x="95" y="66"/>
                  </a:lnTo>
                  <a:lnTo>
                    <a:pt x="92" y="69"/>
                  </a:lnTo>
                  <a:lnTo>
                    <a:pt x="91" y="73"/>
                  </a:lnTo>
                  <a:lnTo>
                    <a:pt x="99" y="69"/>
                  </a:lnTo>
                </a:path>
              </a:pathLst>
            </a:custGeom>
            <a:solidFill>
              <a:srgbClr val="A8A8A8"/>
            </a:solidFill>
            <a:ln w="12700" cap="rnd">
              <a:noFill/>
              <a:round/>
              <a:headEnd/>
              <a:tailEnd/>
            </a:ln>
          </p:spPr>
          <p:txBody>
            <a:bodyPr/>
            <a:lstStyle/>
            <a:p>
              <a:endParaRPr lang="en-US" dirty="0"/>
            </a:p>
          </p:txBody>
        </p:sp>
        <p:sp>
          <p:nvSpPr>
            <p:cNvPr id="48682" name="Freeform 581"/>
            <p:cNvSpPr>
              <a:spLocks/>
            </p:cNvSpPr>
            <p:nvPr/>
          </p:nvSpPr>
          <p:spPr bwMode="auto">
            <a:xfrm>
              <a:off x="2042" y="2461"/>
              <a:ext cx="47" cy="21"/>
            </a:xfrm>
            <a:custGeom>
              <a:avLst/>
              <a:gdLst>
                <a:gd name="T0" fmla="*/ 0 w 47"/>
                <a:gd name="T1" fmla="*/ 20 h 21"/>
                <a:gd name="T2" fmla="*/ 6 w 47"/>
                <a:gd name="T3" fmla="*/ 20 h 21"/>
                <a:gd name="T4" fmla="*/ 12 w 47"/>
                <a:gd name="T5" fmla="*/ 20 h 21"/>
                <a:gd name="T6" fmla="*/ 19 w 47"/>
                <a:gd name="T7" fmla="*/ 18 h 21"/>
                <a:gd name="T8" fmla="*/ 26 w 47"/>
                <a:gd name="T9" fmla="*/ 16 h 21"/>
                <a:gd name="T10" fmla="*/ 30 w 47"/>
                <a:gd name="T11" fmla="*/ 14 h 21"/>
                <a:gd name="T12" fmla="*/ 36 w 47"/>
                <a:gd name="T13" fmla="*/ 12 h 21"/>
                <a:gd name="T14" fmla="*/ 41 w 47"/>
                <a:gd name="T15" fmla="*/ 9 h 21"/>
                <a:gd name="T16" fmla="*/ 46 w 47"/>
                <a:gd name="T17" fmla="*/ 5 h 21"/>
                <a:gd name="T18" fmla="*/ 40 w 47"/>
                <a:gd name="T19" fmla="*/ 0 h 21"/>
                <a:gd name="T20" fmla="*/ 35 w 47"/>
                <a:gd name="T21" fmla="*/ 2 h 21"/>
                <a:gd name="T22" fmla="*/ 30 w 47"/>
                <a:gd name="T23" fmla="*/ 5 h 21"/>
                <a:gd name="T24" fmla="*/ 26 w 47"/>
                <a:gd name="T25" fmla="*/ 8 h 21"/>
                <a:gd name="T26" fmla="*/ 21 w 47"/>
                <a:gd name="T27" fmla="*/ 9 h 21"/>
                <a:gd name="T28" fmla="*/ 16 w 47"/>
                <a:gd name="T29" fmla="*/ 11 h 21"/>
                <a:gd name="T30" fmla="*/ 12 w 47"/>
                <a:gd name="T31" fmla="*/ 12 h 21"/>
                <a:gd name="T32" fmla="*/ 6 w 47"/>
                <a:gd name="T33" fmla="*/ 12 h 21"/>
                <a:gd name="T34" fmla="*/ 1 w 47"/>
                <a:gd name="T35" fmla="*/ 12 h 21"/>
                <a:gd name="T36" fmla="*/ 0 w 47"/>
                <a:gd name="T37" fmla="*/ 2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
                <a:gd name="T58" fmla="*/ 0 h 21"/>
                <a:gd name="T59" fmla="*/ 47 w 47"/>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 h="21">
                  <a:moveTo>
                    <a:pt x="0" y="20"/>
                  </a:moveTo>
                  <a:lnTo>
                    <a:pt x="6" y="20"/>
                  </a:lnTo>
                  <a:lnTo>
                    <a:pt x="12" y="20"/>
                  </a:lnTo>
                  <a:lnTo>
                    <a:pt x="19" y="18"/>
                  </a:lnTo>
                  <a:lnTo>
                    <a:pt x="26" y="16"/>
                  </a:lnTo>
                  <a:lnTo>
                    <a:pt x="30" y="14"/>
                  </a:lnTo>
                  <a:lnTo>
                    <a:pt x="36" y="12"/>
                  </a:lnTo>
                  <a:lnTo>
                    <a:pt x="41" y="9"/>
                  </a:lnTo>
                  <a:lnTo>
                    <a:pt x="46" y="5"/>
                  </a:lnTo>
                  <a:lnTo>
                    <a:pt x="40" y="0"/>
                  </a:lnTo>
                  <a:lnTo>
                    <a:pt x="35" y="2"/>
                  </a:lnTo>
                  <a:lnTo>
                    <a:pt x="30" y="5"/>
                  </a:lnTo>
                  <a:lnTo>
                    <a:pt x="26" y="8"/>
                  </a:lnTo>
                  <a:lnTo>
                    <a:pt x="21" y="9"/>
                  </a:lnTo>
                  <a:lnTo>
                    <a:pt x="16" y="11"/>
                  </a:lnTo>
                  <a:lnTo>
                    <a:pt x="12" y="12"/>
                  </a:lnTo>
                  <a:lnTo>
                    <a:pt x="6" y="12"/>
                  </a:lnTo>
                  <a:lnTo>
                    <a:pt x="1" y="12"/>
                  </a:lnTo>
                  <a:lnTo>
                    <a:pt x="0" y="20"/>
                  </a:lnTo>
                </a:path>
              </a:pathLst>
            </a:custGeom>
            <a:solidFill>
              <a:srgbClr val="4F4F4F"/>
            </a:solidFill>
            <a:ln w="12700" cap="rnd">
              <a:noFill/>
              <a:round/>
              <a:headEnd/>
              <a:tailEnd/>
            </a:ln>
          </p:spPr>
          <p:txBody>
            <a:bodyPr/>
            <a:lstStyle/>
            <a:p>
              <a:endParaRPr lang="en-US" dirty="0"/>
            </a:p>
          </p:txBody>
        </p:sp>
        <p:sp>
          <p:nvSpPr>
            <p:cNvPr id="48683" name="Freeform 582"/>
            <p:cNvSpPr>
              <a:spLocks/>
            </p:cNvSpPr>
            <p:nvPr/>
          </p:nvSpPr>
          <p:spPr bwMode="auto">
            <a:xfrm>
              <a:off x="1984" y="2430"/>
              <a:ext cx="54" cy="52"/>
            </a:xfrm>
            <a:custGeom>
              <a:avLst/>
              <a:gdLst>
                <a:gd name="T0" fmla="*/ 0 w 54"/>
                <a:gd name="T1" fmla="*/ 5 h 52"/>
                <a:gd name="T2" fmla="*/ 4 w 54"/>
                <a:gd name="T3" fmla="*/ 13 h 52"/>
                <a:gd name="T4" fmla="*/ 9 w 54"/>
                <a:gd name="T5" fmla="*/ 20 h 52"/>
                <a:gd name="T6" fmla="*/ 14 w 54"/>
                <a:gd name="T7" fmla="*/ 26 h 52"/>
                <a:gd name="T8" fmla="*/ 20 w 54"/>
                <a:gd name="T9" fmla="*/ 33 h 52"/>
                <a:gd name="T10" fmla="*/ 26 w 54"/>
                <a:gd name="T11" fmla="*/ 39 h 52"/>
                <a:gd name="T12" fmla="*/ 33 w 54"/>
                <a:gd name="T13" fmla="*/ 45 h 52"/>
                <a:gd name="T14" fmla="*/ 42 w 54"/>
                <a:gd name="T15" fmla="*/ 49 h 52"/>
                <a:gd name="T16" fmla="*/ 52 w 54"/>
                <a:gd name="T17" fmla="*/ 51 h 52"/>
                <a:gd name="T18" fmla="*/ 53 w 54"/>
                <a:gd name="T19" fmla="*/ 41 h 52"/>
                <a:gd name="T20" fmla="*/ 45 w 54"/>
                <a:gd name="T21" fmla="*/ 39 h 52"/>
                <a:gd name="T22" fmla="*/ 39 w 54"/>
                <a:gd name="T23" fmla="*/ 37 h 52"/>
                <a:gd name="T24" fmla="*/ 33 w 54"/>
                <a:gd name="T25" fmla="*/ 33 h 52"/>
                <a:gd name="T26" fmla="*/ 27 w 54"/>
                <a:gd name="T27" fmla="*/ 28 h 52"/>
                <a:gd name="T28" fmla="*/ 23 w 54"/>
                <a:gd name="T29" fmla="*/ 21 h 52"/>
                <a:gd name="T30" fmla="*/ 18 w 54"/>
                <a:gd name="T31" fmla="*/ 14 h 52"/>
                <a:gd name="T32" fmla="*/ 13 w 54"/>
                <a:gd name="T33" fmla="*/ 7 h 52"/>
                <a:gd name="T34" fmla="*/ 8 w 54"/>
                <a:gd name="T35" fmla="*/ 0 h 52"/>
                <a:gd name="T36" fmla="*/ 0 w 54"/>
                <a:gd name="T37" fmla="*/ 5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52"/>
                <a:gd name="T59" fmla="*/ 54 w 54"/>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52">
                  <a:moveTo>
                    <a:pt x="0" y="5"/>
                  </a:moveTo>
                  <a:lnTo>
                    <a:pt x="4" y="13"/>
                  </a:lnTo>
                  <a:lnTo>
                    <a:pt x="9" y="20"/>
                  </a:lnTo>
                  <a:lnTo>
                    <a:pt x="14" y="26"/>
                  </a:lnTo>
                  <a:lnTo>
                    <a:pt x="20" y="33"/>
                  </a:lnTo>
                  <a:lnTo>
                    <a:pt x="26" y="39"/>
                  </a:lnTo>
                  <a:lnTo>
                    <a:pt x="33" y="45"/>
                  </a:lnTo>
                  <a:lnTo>
                    <a:pt x="42" y="49"/>
                  </a:lnTo>
                  <a:lnTo>
                    <a:pt x="52" y="51"/>
                  </a:lnTo>
                  <a:lnTo>
                    <a:pt x="53" y="41"/>
                  </a:lnTo>
                  <a:lnTo>
                    <a:pt x="45" y="39"/>
                  </a:lnTo>
                  <a:lnTo>
                    <a:pt x="39" y="37"/>
                  </a:lnTo>
                  <a:lnTo>
                    <a:pt x="33" y="33"/>
                  </a:lnTo>
                  <a:lnTo>
                    <a:pt x="27" y="28"/>
                  </a:lnTo>
                  <a:lnTo>
                    <a:pt x="23" y="21"/>
                  </a:lnTo>
                  <a:lnTo>
                    <a:pt x="18" y="14"/>
                  </a:lnTo>
                  <a:lnTo>
                    <a:pt x="13" y="7"/>
                  </a:lnTo>
                  <a:lnTo>
                    <a:pt x="8" y="0"/>
                  </a:lnTo>
                  <a:lnTo>
                    <a:pt x="0" y="5"/>
                  </a:lnTo>
                </a:path>
              </a:pathLst>
            </a:custGeom>
            <a:solidFill>
              <a:srgbClr val="4F4F4F"/>
            </a:solidFill>
            <a:ln w="12700" cap="rnd">
              <a:noFill/>
              <a:round/>
              <a:headEnd/>
              <a:tailEnd/>
            </a:ln>
          </p:spPr>
          <p:txBody>
            <a:bodyPr/>
            <a:lstStyle/>
            <a:p>
              <a:endParaRPr lang="en-US" dirty="0"/>
            </a:p>
          </p:txBody>
        </p:sp>
        <p:sp>
          <p:nvSpPr>
            <p:cNvPr id="48684" name="Freeform 583"/>
            <p:cNvSpPr>
              <a:spLocks/>
            </p:cNvSpPr>
            <p:nvPr/>
          </p:nvSpPr>
          <p:spPr bwMode="auto">
            <a:xfrm>
              <a:off x="1981" y="2393"/>
              <a:ext cx="35" cy="38"/>
            </a:xfrm>
            <a:custGeom>
              <a:avLst/>
              <a:gdLst>
                <a:gd name="T0" fmla="*/ 32 w 35"/>
                <a:gd name="T1" fmla="*/ 0 h 38"/>
                <a:gd name="T2" fmla="*/ 25 w 35"/>
                <a:gd name="T3" fmla="*/ 2 h 38"/>
                <a:gd name="T4" fmla="*/ 18 w 35"/>
                <a:gd name="T5" fmla="*/ 4 h 38"/>
                <a:gd name="T6" fmla="*/ 11 w 35"/>
                <a:gd name="T7" fmla="*/ 8 h 38"/>
                <a:gd name="T8" fmla="*/ 7 w 35"/>
                <a:gd name="T9" fmla="*/ 12 h 38"/>
                <a:gd name="T10" fmla="*/ 3 w 35"/>
                <a:gd name="T11" fmla="*/ 17 h 38"/>
                <a:gd name="T12" fmla="*/ 0 w 35"/>
                <a:gd name="T13" fmla="*/ 24 h 38"/>
                <a:gd name="T14" fmla="*/ 0 w 35"/>
                <a:gd name="T15" fmla="*/ 30 h 38"/>
                <a:gd name="T16" fmla="*/ 3 w 35"/>
                <a:gd name="T17" fmla="*/ 37 h 38"/>
                <a:gd name="T18" fmla="*/ 10 w 35"/>
                <a:gd name="T19" fmla="*/ 32 h 38"/>
                <a:gd name="T20" fmla="*/ 9 w 35"/>
                <a:gd name="T21" fmla="*/ 29 h 38"/>
                <a:gd name="T22" fmla="*/ 9 w 35"/>
                <a:gd name="T23" fmla="*/ 25 h 38"/>
                <a:gd name="T24" fmla="*/ 10 w 35"/>
                <a:gd name="T25" fmla="*/ 22 h 38"/>
                <a:gd name="T26" fmla="*/ 14 w 35"/>
                <a:gd name="T27" fmla="*/ 19 h 38"/>
                <a:gd name="T28" fmla="*/ 17 w 35"/>
                <a:gd name="T29" fmla="*/ 15 h 38"/>
                <a:gd name="T30" fmla="*/ 22 w 35"/>
                <a:gd name="T31" fmla="*/ 12 h 38"/>
                <a:gd name="T32" fmla="*/ 28 w 35"/>
                <a:gd name="T33" fmla="*/ 10 h 38"/>
                <a:gd name="T34" fmla="*/ 34 w 35"/>
                <a:gd name="T35" fmla="*/ 9 h 38"/>
                <a:gd name="T36" fmla="*/ 32 w 35"/>
                <a:gd name="T37" fmla="*/ 0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38"/>
                <a:gd name="T59" fmla="*/ 35 w 35"/>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38">
                  <a:moveTo>
                    <a:pt x="32" y="0"/>
                  </a:moveTo>
                  <a:lnTo>
                    <a:pt x="25" y="2"/>
                  </a:lnTo>
                  <a:lnTo>
                    <a:pt x="18" y="4"/>
                  </a:lnTo>
                  <a:lnTo>
                    <a:pt x="11" y="8"/>
                  </a:lnTo>
                  <a:lnTo>
                    <a:pt x="7" y="12"/>
                  </a:lnTo>
                  <a:lnTo>
                    <a:pt x="3" y="17"/>
                  </a:lnTo>
                  <a:lnTo>
                    <a:pt x="0" y="24"/>
                  </a:lnTo>
                  <a:lnTo>
                    <a:pt x="0" y="30"/>
                  </a:lnTo>
                  <a:lnTo>
                    <a:pt x="3" y="37"/>
                  </a:lnTo>
                  <a:lnTo>
                    <a:pt x="10" y="32"/>
                  </a:lnTo>
                  <a:lnTo>
                    <a:pt x="9" y="29"/>
                  </a:lnTo>
                  <a:lnTo>
                    <a:pt x="9" y="25"/>
                  </a:lnTo>
                  <a:lnTo>
                    <a:pt x="10" y="22"/>
                  </a:lnTo>
                  <a:lnTo>
                    <a:pt x="14" y="19"/>
                  </a:lnTo>
                  <a:lnTo>
                    <a:pt x="17" y="15"/>
                  </a:lnTo>
                  <a:lnTo>
                    <a:pt x="22" y="12"/>
                  </a:lnTo>
                  <a:lnTo>
                    <a:pt x="28" y="10"/>
                  </a:lnTo>
                  <a:lnTo>
                    <a:pt x="34" y="9"/>
                  </a:lnTo>
                  <a:lnTo>
                    <a:pt x="32" y="0"/>
                  </a:lnTo>
                </a:path>
              </a:pathLst>
            </a:custGeom>
            <a:solidFill>
              <a:srgbClr val="4F4F4F"/>
            </a:solidFill>
            <a:ln w="12700" cap="rnd">
              <a:noFill/>
              <a:round/>
              <a:headEnd/>
              <a:tailEnd/>
            </a:ln>
          </p:spPr>
          <p:txBody>
            <a:bodyPr/>
            <a:lstStyle/>
            <a:p>
              <a:endParaRPr lang="en-US" dirty="0"/>
            </a:p>
          </p:txBody>
        </p:sp>
        <p:sp>
          <p:nvSpPr>
            <p:cNvPr id="48685" name="Freeform 584"/>
            <p:cNvSpPr>
              <a:spLocks/>
            </p:cNvSpPr>
            <p:nvPr/>
          </p:nvSpPr>
          <p:spPr bwMode="auto">
            <a:xfrm>
              <a:off x="2019" y="2386"/>
              <a:ext cx="18" cy="17"/>
            </a:xfrm>
            <a:custGeom>
              <a:avLst/>
              <a:gdLst>
                <a:gd name="T0" fmla="*/ 17 w 18"/>
                <a:gd name="T1" fmla="*/ 1 h 17"/>
                <a:gd name="T2" fmla="*/ 11 w 18"/>
                <a:gd name="T3" fmla="*/ 0 h 17"/>
                <a:gd name="T4" fmla="*/ 5 w 18"/>
                <a:gd name="T5" fmla="*/ 2 h 17"/>
                <a:gd name="T6" fmla="*/ 2 w 18"/>
                <a:gd name="T7" fmla="*/ 5 h 17"/>
                <a:gd name="T8" fmla="*/ 0 w 18"/>
                <a:gd name="T9" fmla="*/ 7 h 17"/>
                <a:gd name="T10" fmla="*/ 1 w 18"/>
                <a:gd name="T11" fmla="*/ 16 h 17"/>
                <a:gd name="T12" fmla="*/ 7 w 18"/>
                <a:gd name="T13" fmla="*/ 13 h 17"/>
                <a:gd name="T14" fmla="*/ 10 w 18"/>
                <a:gd name="T15" fmla="*/ 10 h 17"/>
                <a:gd name="T16" fmla="*/ 12 w 18"/>
                <a:gd name="T17" fmla="*/ 8 h 17"/>
                <a:gd name="T18" fmla="*/ 13 w 18"/>
                <a:gd name="T19" fmla="*/ 8 h 17"/>
                <a:gd name="T20" fmla="*/ 17 w 18"/>
                <a:gd name="T21" fmla="*/ 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1"/>
                  </a:moveTo>
                  <a:lnTo>
                    <a:pt x="11" y="0"/>
                  </a:lnTo>
                  <a:lnTo>
                    <a:pt x="5" y="2"/>
                  </a:lnTo>
                  <a:lnTo>
                    <a:pt x="2" y="5"/>
                  </a:lnTo>
                  <a:lnTo>
                    <a:pt x="0" y="7"/>
                  </a:lnTo>
                  <a:lnTo>
                    <a:pt x="1" y="16"/>
                  </a:lnTo>
                  <a:lnTo>
                    <a:pt x="7" y="13"/>
                  </a:lnTo>
                  <a:lnTo>
                    <a:pt x="10" y="10"/>
                  </a:lnTo>
                  <a:lnTo>
                    <a:pt x="12" y="8"/>
                  </a:lnTo>
                  <a:lnTo>
                    <a:pt x="13" y="8"/>
                  </a:lnTo>
                  <a:lnTo>
                    <a:pt x="17" y="1"/>
                  </a:lnTo>
                </a:path>
              </a:pathLst>
            </a:custGeom>
            <a:solidFill>
              <a:srgbClr val="4F4F4F"/>
            </a:solidFill>
            <a:ln w="12700" cap="rnd">
              <a:noFill/>
              <a:round/>
              <a:headEnd/>
              <a:tailEnd/>
            </a:ln>
          </p:spPr>
          <p:txBody>
            <a:bodyPr/>
            <a:lstStyle/>
            <a:p>
              <a:endParaRPr lang="en-US" dirty="0"/>
            </a:p>
          </p:txBody>
        </p:sp>
        <p:sp>
          <p:nvSpPr>
            <p:cNvPr id="48686" name="Freeform 585"/>
            <p:cNvSpPr>
              <a:spLocks/>
            </p:cNvSpPr>
            <p:nvPr/>
          </p:nvSpPr>
          <p:spPr bwMode="auto">
            <a:xfrm>
              <a:off x="2036" y="2388"/>
              <a:ext cx="42" cy="32"/>
            </a:xfrm>
            <a:custGeom>
              <a:avLst/>
              <a:gdLst>
                <a:gd name="T0" fmla="*/ 41 w 42"/>
                <a:gd name="T1" fmla="*/ 25 h 32"/>
                <a:gd name="T2" fmla="*/ 37 w 42"/>
                <a:gd name="T3" fmla="*/ 21 h 32"/>
                <a:gd name="T4" fmla="*/ 31 w 42"/>
                <a:gd name="T5" fmla="*/ 18 h 32"/>
                <a:gd name="T6" fmla="*/ 27 w 42"/>
                <a:gd name="T7" fmla="*/ 15 h 32"/>
                <a:gd name="T8" fmla="*/ 24 w 42"/>
                <a:gd name="T9" fmla="*/ 12 h 32"/>
                <a:gd name="T10" fmla="*/ 19 w 42"/>
                <a:gd name="T11" fmla="*/ 8 h 32"/>
                <a:gd name="T12" fmla="*/ 15 w 42"/>
                <a:gd name="T13" fmla="*/ 5 h 32"/>
                <a:gd name="T14" fmla="*/ 10 w 42"/>
                <a:gd name="T15" fmla="*/ 3 h 32"/>
                <a:gd name="T16" fmla="*/ 5 w 42"/>
                <a:gd name="T17" fmla="*/ 0 h 32"/>
                <a:gd name="T18" fmla="*/ 0 w 42"/>
                <a:gd name="T19" fmla="*/ 6 h 32"/>
                <a:gd name="T20" fmla="*/ 4 w 42"/>
                <a:gd name="T21" fmla="*/ 9 h 32"/>
                <a:gd name="T22" fmla="*/ 10 w 42"/>
                <a:gd name="T23" fmla="*/ 13 h 32"/>
                <a:gd name="T24" fmla="*/ 13 w 42"/>
                <a:gd name="T25" fmla="*/ 15 h 32"/>
                <a:gd name="T26" fmla="*/ 17 w 42"/>
                <a:gd name="T27" fmla="*/ 18 h 32"/>
                <a:gd name="T28" fmla="*/ 22 w 42"/>
                <a:gd name="T29" fmla="*/ 21 h 32"/>
                <a:gd name="T30" fmla="*/ 26 w 42"/>
                <a:gd name="T31" fmla="*/ 24 h 32"/>
                <a:gd name="T32" fmla="*/ 30 w 42"/>
                <a:gd name="T33" fmla="*/ 28 h 32"/>
                <a:gd name="T34" fmla="*/ 34 w 42"/>
                <a:gd name="T35" fmla="*/ 31 h 32"/>
                <a:gd name="T36" fmla="*/ 41 w 42"/>
                <a:gd name="T37" fmla="*/ 25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32"/>
                <a:gd name="T59" fmla="*/ 42 w 42"/>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32">
                  <a:moveTo>
                    <a:pt x="41" y="25"/>
                  </a:moveTo>
                  <a:lnTo>
                    <a:pt x="37" y="21"/>
                  </a:lnTo>
                  <a:lnTo>
                    <a:pt x="31" y="18"/>
                  </a:lnTo>
                  <a:lnTo>
                    <a:pt x="27" y="15"/>
                  </a:lnTo>
                  <a:lnTo>
                    <a:pt x="24" y="12"/>
                  </a:lnTo>
                  <a:lnTo>
                    <a:pt x="19" y="8"/>
                  </a:lnTo>
                  <a:lnTo>
                    <a:pt x="15" y="5"/>
                  </a:lnTo>
                  <a:lnTo>
                    <a:pt x="10" y="3"/>
                  </a:lnTo>
                  <a:lnTo>
                    <a:pt x="5" y="0"/>
                  </a:lnTo>
                  <a:lnTo>
                    <a:pt x="0" y="6"/>
                  </a:lnTo>
                  <a:lnTo>
                    <a:pt x="4" y="9"/>
                  </a:lnTo>
                  <a:lnTo>
                    <a:pt x="10" y="13"/>
                  </a:lnTo>
                  <a:lnTo>
                    <a:pt x="13" y="15"/>
                  </a:lnTo>
                  <a:lnTo>
                    <a:pt x="17" y="18"/>
                  </a:lnTo>
                  <a:lnTo>
                    <a:pt x="22" y="21"/>
                  </a:lnTo>
                  <a:lnTo>
                    <a:pt x="26" y="24"/>
                  </a:lnTo>
                  <a:lnTo>
                    <a:pt x="30" y="28"/>
                  </a:lnTo>
                  <a:lnTo>
                    <a:pt x="34" y="31"/>
                  </a:lnTo>
                  <a:lnTo>
                    <a:pt x="41" y="25"/>
                  </a:lnTo>
                </a:path>
              </a:pathLst>
            </a:custGeom>
            <a:solidFill>
              <a:srgbClr val="4F4F4F"/>
            </a:solidFill>
            <a:ln w="12700" cap="rnd">
              <a:noFill/>
              <a:round/>
              <a:headEnd/>
              <a:tailEnd/>
            </a:ln>
          </p:spPr>
          <p:txBody>
            <a:bodyPr/>
            <a:lstStyle/>
            <a:p>
              <a:endParaRPr lang="en-US" dirty="0"/>
            </a:p>
          </p:txBody>
        </p:sp>
        <p:sp>
          <p:nvSpPr>
            <p:cNvPr id="48687" name="Freeform 586"/>
            <p:cNvSpPr>
              <a:spLocks/>
            </p:cNvSpPr>
            <p:nvPr/>
          </p:nvSpPr>
          <p:spPr bwMode="auto">
            <a:xfrm>
              <a:off x="2075" y="2418"/>
              <a:ext cx="17" cy="35"/>
            </a:xfrm>
            <a:custGeom>
              <a:avLst/>
              <a:gdLst>
                <a:gd name="T0" fmla="*/ 16 w 17"/>
                <a:gd name="T1" fmla="*/ 29 h 35"/>
                <a:gd name="T2" fmla="*/ 14 w 17"/>
                <a:gd name="T3" fmla="*/ 29 h 35"/>
                <a:gd name="T4" fmla="*/ 14 w 17"/>
                <a:gd name="T5" fmla="*/ 26 h 35"/>
                <a:gd name="T6" fmla="*/ 12 w 17"/>
                <a:gd name="T7" fmla="*/ 25 h 35"/>
                <a:gd name="T8" fmla="*/ 12 w 17"/>
                <a:gd name="T9" fmla="*/ 21 h 35"/>
                <a:gd name="T10" fmla="*/ 12 w 17"/>
                <a:gd name="T11" fmla="*/ 17 h 35"/>
                <a:gd name="T12" fmla="*/ 12 w 17"/>
                <a:gd name="T13" fmla="*/ 13 h 35"/>
                <a:gd name="T14" fmla="*/ 12 w 17"/>
                <a:gd name="T15" fmla="*/ 9 h 35"/>
                <a:gd name="T16" fmla="*/ 12 w 17"/>
                <a:gd name="T17" fmla="*/ 3 h 35"/>
                <a:gd name="T18" fmla="*/ 8 w 17"/>
                <a:gd name="T19" fmla="*/ 0 h 35"/>
                <a:gd name="T20" fmla="*/ 0 w 17"/>
                <a:gd name="T21" fmla="*/ 6 h 35"/>
                <a:gd name="T22" fmla="*/ 0 w 17"/>
                <a:gd name="T23" fmla="*/ 8 h 35"/>
                <a:gd name="T24" fmla="*/ 1 w 17"/>
                <a:gd name="T25" fmla="*/ 10 h 35"/>
                <a:gd name="T26" fmla="*/ 1 w 17"/>
                <a:gd name="T27" fmla="*/ 14 h 35"/>
                <a:gd name="T28" fmla="*/ 1 w 17"/>
                <a:gd name="T29" fmla="*/ 17 h 35"/>
                <a:gd name="T30" fmla="*/ 1 w 17"/>
                <a:gd name="T31" fmla="*/ 21 h 35"/>
                <a:gd name="T32" fmla="*/ 1 w 17"/>
                <a:gd name="T33" fmla="*/ 26 h 35"/>
                <a:gd name="T34" fmla="*/ 3 w 17"/>
                <a:gd name="T35" fmla="*/ 30 h 35"/>
                <a:gd name="T36" fmla="*/ 6 w 17"/>
                <a:gd name="T37" fmla="*/ 34 h 35"/>
                <a:gd name="T38" fmla="*/ 16 w 17"/>
                <a:gd name="T39" fmla="*/ 29 h 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35"/>
                <a:gd name="T62" fmla="*/ 17 w 17"/>
                <a:gd name="T63" fmla="*/ 35 h 3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35">
                  <a:moveTo>
                    <a:pt x="16" y="29"/>
                  </a:moveTo>
                  <a:lnTo>
                    <a:pt x="14" y="29"/>
                  </a:lnTo>
                  <a:lnTo>
                    <a:pt x="14" y="26"/>
                  </a:lnTo>
                  <a:lnTo>
                    <a:pt x="12" y="25"/>
                  </a:lnTo>
                  <a:lnTo>
                    <a:pt x="12" y="21"/>
                  </a:lnTo>
                  <a:lnTo>
                    <a:pt x="12" y="17"/>
                  </a:lnTo>
                  <a:lnTo>
                    <a:pt x="12" y="13"/>
                  </a:lnTo>
                  <a:lnTo>
                    <a:pt x="12" y="9"/>
                  </a:lnTo>
                  <a:lnTo>
                    <a:pt x="12" y="3"/>
                  </a:lnTo>
                  <a:lnTo>
                    <a:pt x="8" y="0"/>
                  </a:lnTo>
                  <a:lnTo>
                    <a:pt x="0" y="6"/>
                  </a:lnTo>
                  <a:lnTo>
                    <a:pt x="0" y="8"/>
                  </a:lnTo>
                  <a:lnTo>
                    <a:pt x="1" y="10"/>
                  </a:lnTo>
                  <a:lnTo>
                    <a:pt x="1" y="14"/>
                  </a:lnTo>
                  <a:lnTo>
                    <a:pt x="1" y="17"/>
                  </a:lnTo>
                  <a:lnTo>
                    <a:pt x="1" y="21"/>
                  </a:lnTo>
                  <a:lnTo>
                    <a:pt x="1" y="26"/>
                  </a:lnTo>
                  <a:lnTo>
                    <a:pt x="3" y="30"/>
                  </a:lnTo>
                  <a:lnTo>
                    <a:pt x="6" y="34"/>
                  </a:lnTo>
                  <a:lnTo>
                    <a:pt x="16" y="29"/>
                  </a:lnTo>
                </a:path>
              </a:pathLst>
            </a:custGeom>
            <a:solidFill>
              <a:srgbClr val="4F4F4F"/>
            </a:solidFill>
            <a:ln w="12700" cap="rnd">
              <a:noFill/>
              <a:round/>
              <a:headEnd/>
              <a:tailEnd/>
            </a:ln>
          </p:spPr>
          <p:txBody>
            <a:bodyPr/>
            <a:lstStyle/>
            <a:p>
              <a:endParaRPr lang="en-US" dirty="0"/>
            </a:p>
          </p:txBody>
        </p:sp>
        <p:sp>
          <p:nvSpPr>
            <p:cNvPr id="48688" name="Freeform 587"/>
            <p:cNvSpPr>
              <a:spLocks/>
            </p:cNvSpPr>
            <p:nvPr/>
          </p:nvSpPr>
          <p:spPr bwMode="auto">
            <a:xfrm>
              <a:off x="2078" y="2452"/>
              <a:ext cx="17" cy="17"/>
            </a:xfrm>
            <a:custGeom>
              <a:avLst/>
              <a:gdLst>
                <a:gd name="T0" fmla="*/ 8 w 17"/>
                <a:gd name="T1" fmla="*/ 16 h 17"/>
                <a:gd name="T2" fmla="*/ 12 w 17"/>
                <a:gd name="T3" fmla="*/ 12 h 17"/>
                <a:gd name="T4" fmla="*/ 14 w 17"/>
                <a:gd name="T5" fmla="*/ 9 h 17"/>
                <a:gd name="T6" fmla="*/ 16 w 17"/>
                <a:gd name="T7" fmla="*/ 4 h 17"/>
                <a:gd name="T8" fmla="*/ 14 w 17"/>
                <a:gd name="T9" fmla="*/ 0 h 17"/>
                <a:gd name="T10" fmla="*/ 3 w 17"/>
                <a:gd name="T11" fmla="*/ 4 h 17"/>
                <a:gd name="T12" fmla="*/ 3 w 17"/>
                <a:gd name="T13" fmla="*/ 5 h 17"/>
                <a:gd name="T14" fmla="*/ 1 w 17"/>
                <a:gd name="T15" fmla="*/ 8 h 17"/>
                <a:gd name="T16" fmla="*/ 0 w 17"/>
                <a:gd name="T17" fmla="*/ 11 h 17"/>
                <a:gd name="T18" fmla="*/ 8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8" y="16"/>
                  </a:moveTo>
                  <a:lnTo>
                    <a:pt x="12" y="12"/>
                  </a:lnTo>
                  <a:lnTo>
                    <a:pt x="14" y="9"/>
                  </a:lnTo>
                  <a:lnTo>
                    <a:pt x="16" y="4"/>
                  </a:lnTo>
                  <a:lnTo>
                    <a:pt x="14" y="0"/>
                  </a:lnTo>
                  <a:lnTo>
                    <a:pt x="3" y="4"/>
                  </a:lnTo>
                  <a:lnTo>
                    <a:pt x="3" y="5"/>
                  </a:lnTo>
                  <a:lnTo>
                    <a:pt x="1" y="8"/>
                  </a:lnTo>
                  <a:lnTo>
                    <a:pt x="0" y="11"/>
                  </a:lnTo>
                  <a:lnTo>
                    <a:pt x="8" y="16"/>
                  </a:lnTo>
                </a:path>
              </a:pathLst>
            </a:custGeom>
            <a:solidFill>
              <a:srgbClr val="4F4F4F"/>
            </a:solidFill>
            <a:ln w="12700" cap="rnd">
              <a:noFill/>
              <a:round/>
              <a:headEnd/>
              <a:tailEnd/>
            </a:ln>
          </p:spPr>
          <p:txBody>
            <a:bodyPr/>
            <a:lstStyle/>
            <a:p>
              <a:endParaRPr lang="en-US" dirty="0"/>
            </a:p>
          </p:txBody>
        </p:sp>
        <p:sp>
          <p:nvSpPr>
            <p:cNvPr id="48689" name="Freeform 588"/>
            <p:cNvSpPr>
              <a:spLocks/>
            </p:cNvSpPr>
            <p:nvPr/>
          </p:nvSpPr>
          <p:spPr bwMode="auto">
            <a:xfrm>
              <a:off x="1931" y="2206"/>
              <a:ext cx="160" cy="196"/>
            </a:xfrm>
            <a:custGeom>
              <a:avLst/>
              <a:gdLst>
                <a:gd name="T0" fmla="*/ 38 w 160"/>
                <a:gd name="T1" fmla="*/ 84 h 196"/>
                <a:gd name="T2" fmla="*/ 33 w 160"/>
                <a:gd name="T3" fmla="*/ 92 h 196"/>
                <a:gd name="T4" fmla="*/ 29 w 160"/>
                <a:gd name="T5" fmla="*/ 100 h 196"/>
                <a:gd name="T6" fmla="*/ 25 w 160"/>
                <a:gd name="T7" fmla="*/ 109 h 196"/>
                <a:gd name="T8" fmla="*/ 20 w 160"/>
                <a:gd name="T9" fmla="*/ 118 h 196"/>
                <a:gd name="T10" fmla="*/ 16 w 160"/>
                <a:gd name="T11" fmla="*/ 130 h 196"/>
                <a:gd name="T12" fmla="*/ 10 w 160"/>
                <a:gd name="T13" fmla="*/ 141 h 196"/>
                <a:gd name="T14" fmla="*/ 4 w 160"/>
                <a:gd name="T15" fmla="*/ 151 h 196"/>
                <a:gd name="T16" fmla="*/ 0 w 160"/>
                <a:gd name="T17" fmla="*/ 160 h 196"/>
                <a:gd name="T18" fmla="*/ 1 w 160"/>
                <a:gd name="T19" fmla="*/ 168 h 196"/>
                <a:gd name="T20" fmla="*/ 7 w 160"/>
                <a:gd name="T21" fmla="*/ 176 h 196"/>
                <a:gd name="T22" fmla="*/ 13 w 160"/>
                <a:gd name="T23" fmla="*/ 181 h 196"/>
                <a:gd name="T24" fmla="*/ 18 w 160"/>
                <a:gd name="T25" fmla="*/ 186 h 196"/>
                <a:gd name="T26" fmla="*/ 28 w 160"/>
                <a:gd name="T27" fmla="*/ 191 h 196"/>
                <a:gd name="T28" fmla="*/ 38 w 160"/>
                <a:gd name="T29" fmla="*/ 195 h 196"/>
                <a:gd name="T30" fmla="*/ 48 w 160"/>
                <a:gd name="T31" fmla="*/ 192 h 196"/>
                <a:gd name="T32" fmla="*/ 62 w 160"/>
                <a:gd name="T33" fmla="*/ 177 h 196"/>
                <a:gd name="T34" fmla="*/ 84 w 160"/>
                <a:gd name="T35" fmla="*/ 152 h 196"/>
                <a:gd name="T36" fmla="*/ 107 w 160"/>
                <a:gd name="T37" fmla="*/ 129 h 196"/>
                <a:gd name="T38" fmla="*/ 127 w 160"/>
                <a:gd name="T39" fmla="*/ 103 h 196"/>
                <a:gd name="T40" fmla="*/ 139 w 160"/>
                <a:gd name="T41" fmla="*/ 81 h 196"/>
                <a:gd name="T42" fmla="*/ 146 w 160"/>
                <a:gd name="T43" fmla="*/ 65 h 196"/>
                <a:gd name="T44" fmla="*/ 150 w 160"/>
                <a:gd name="T45" fmla="*/ 48 h 196"/>
                <a:gd name="T46" fmla="*/ 155 w 160"/>
                <a:gd name="T47" fmla="*/ 30 h 196"/>
                <a:gd name="T48" fmla="*/ 159 w 160"/>
                <a:gd name="T49" fmla="*/ 19 h 196"/>
                <a:gd name="T50" fmla="*/ 158 w 160"/>
                <a:gd name="T51" fmla="*/ 13 h 196"/>
                <a:gd name="T52" fmla="*/ 153 w 160"/>
                <a:gd name="T53" fmla="*/ 7 h 196"/>
                <a:gd name="T54" fmla="*/ 146 w 160"/>
                <a:gd name="T55" fmla="*/ 2 h 196"/>
                <a:gd name="T56" fmla="*/ 138 w 160"/>
                <a:gd name="T57" fmla="*/ 0 h 196"/>
                <a:gd name="T58" fmla="*/ 129 w 160"/>
                <a:gd name="T59" fmla="*/ 1 h 196"/>
                <a:gd name="T60" fmla="*/ 123 w 160"/>
                <a:gd name="T61" fmla="*/ 4 h 196"/>
                <a:gd name="T62" fmla="*/ 103 w 160"/>
                <a:gd name="T63" fmla="*/ 23 h 196"/>
                <a:gd name="T64" fmla="*/ 72 w 160"/>
                <a:gd name="T65" fmla="*/ 53 h 196"/>
                <a:gd name="T66" fmla="*/ 45 w 160"/>
                <a:gd name="T67" fmla="*/ 80 h 196"/>
                <a:gd name="T68" fmla="*/ 40 w 160"/>
                <a:gd name="T69" fmla="*/ 81 h 1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0"/>
                <a:gd name="T106" fmla="*/ 0 h 196"/>
                <a:gd name="T107" fmla="*/ 160 w 160"/>
                <a:gd name="T108" fmla="*/ 196 h 19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0" h="196">
                  <a:moveTo>
                    <a:pt x="40" y="81"/>
                  </a:moveTo>
                  <a:lnTo>
                    <a:pt x="38" y="84"/>
                  </a:lnTo>
                  <a:lnTo>
                    <a:pt x="35" y="88"/>
                  </a:lnTo>
                  <a:lnTo>
                    <a:pt x="33" y="92"/>
                  </a:lnTo>
                  <a:lnTo>
                    <a:pt x="30" y="95"/>
                  </a:lnTo>
                  <a:lnTo>
                    <a:pt x="29" y="100"/>
                  </a:lnTo>
                  <a:lnTo>
                    <a:pt x="26" y="104"/>
                  </a:lnTo>
                  <a:lnTo>
                    <a:pt x="25" y="109"/>
                  </a:lnTo>
                  <a:lnTo>
                    <a:pt x="23" y="113"/>
                  </a:lnTo>
                  <a:lnTo>
                    <a:pt x="20" y="118"/>
                  </a:lnTo>
                  <a:lnTo>
                    <a:pt x="18" y="124"/>
                  </a:lnTo>
                  <a:lnTo>
                    <a:pt x="16" y="130"/>
                  </a:lnTo>
                  <a:lnTo>
                    <a:pt x="13" y="135"/>
                  </a:lnTo>
                  <a:lnTo>
                    <a:pt x="10" y="141"/>
                  </a:lnTo>
                  <a:lnTo>
                    <a:pt x="6" y="146"/>
                  </a:lnTo>
                  <a:lnTo>
                    <a:pt x="4" y="151"/>
                  </a:lnTo>
                  <a:lnTo>
                    <a:pt x="1" y="156"/>
                  </a:lnTo>
                  <a:lnTo>
                    <a:pt x="0" y="160"/>
                  </a:lnTo>
                  <a:lnTo>
                    <a:pt x="1" y="164"/>
                  </a:lnTo>
                  <a:lnTo>
                    <a:pt x="1" y="168"/>
                  </a:lnTo>
                  <a:lnTo>
                    <a:pt x="4" y="172"/>
                  </a:lnTo>
                  <a:lnTo>
                    <a:pt x="7" y="176"/>
                  </a:lnTo>
                  <a:lnTo>
                    <a:pt x="10" y="179"/>
                  </a:lnTo>
                  <a:lnTo>
                    <a:pt x="13" y="181"/>
                  </a:lnTo>
                  <a:lnTo>
                    <a:pt x="15" y="183"/>
                  </a:lnTo>
                  <a:lnTo>
                    <a:pt x="18" y="186"/>
                  </a:lnTo>
                  <a:lnTo>
                    <a:pt x="23" y="189"/>
                  </a:lnTo>
                  <a:lnTo>
                    <a:pt x="28" y="191"/>
                  </a:lnTo>
                  <a:lnTo>
                    <a:pt x="33" y="193"/>
                  </a:lnTo>
                  <a:lnTo>
                    <a:pt x="38" y="195"/>
                  </a:lnTo>
                  <a:lnTo>
                    <a:pt x="43" y="194"/>
                  </a:lnTo>
                  <a:lnTo>
                    <a:pt x="48" y="192"/>
                  </a:lnTo>
                  <a:lnTo>
                    <a:pt x="52" y="188"/>
                  </a:lnTo>
                  <a:lnTo>
                    <a:pt x="62" y="177"/>
                  </a:lnTo>
                  <a:lnTo>
                    <a:pt x="72" y="164"/>
                  </a:lnTo>
                  <a:lnTo>
                    <a:pt x="84" y="152"/>
                  </a:lnTo>
                  <a:lnTo>
                    <a:pt x="95" y="140"/>
                  </a:lnTo>
                  <a:lnTo>
                    <a:pt x="107" y="129"/>
                  </a:lnTo>
                  <a:lnTo>
                    <a:pt x="118" y="116"/>
                  </a:lnTo>
                  <a:lnTo>
                    <a:pt x="127" y="103"/>
                  </a:lnTo>
                  <a:lnTo>
                    <a:pt x="135" y="89"/>
                  </a:lnTo>
                  <a:lnTo>
                    <a:pt x="139" y="81"/>
                  </a:lnTo>
                  <a:lnTo>
                    <a:pt x="143" y="73"/>
                  </a:lnTo>
                  <a:lnTo>
                    <a:pt x="146" y="65"/>
                  </a:lnTo>
                  <a:lnTo>
                    <a:pt x="147" y="56"/>
                  </a:lnTo>
                  <a:lnTo>
                    <a:pt x="150" y="48"/>
                  </a:lnTo>
                  <a:lnTo>
                    <a:pt x="152" y="39"/>
                  </a:lnTo>
                  <a:lnTo>
                    <a:pt x="155" y="30"/>
                  </a:lnTo>
                  <a:lnTo>
                    <a:pt x="159" y="22"/>
                  </a:lnTo>
                  <a:lnTo>
                    <a:pt x="159" y="19"/>
                  </a:lnTo>
                  <a:lnTo>
                    <a:pt x="159" y="16"/>
                  </a:lnTo>
                  <a:lnTo>
                    <a:pt x="158" y="13"/>
                  </a:lnTo>
                  <a:lnTo>
                    <a:pt x="156" y="11"/>
                  </a:lnTo>
                  <a:lnTo>
                    <a:pt x="153" y="7"/>
                  </a:lnTo>
                  <a:lnTo>
                    <a:pt x="149" y="4"/>
                  </a:lnTo>
                  <a:lnTo>
                    <a:pt x="146" y="2"/>
                  </a:lnTo>
                  <a:lnTo>
                    <a:pt x="142" y="0"/>
                  </a:lnTo>
                  <a:lnTo>
                    <a:pt x="138" y="0"/>
                  </a:lnTo>
                  <a:lnTo>
                    <a:pt x="133" y="0"/>
                  </a:lnTo>
                  <a:lnTo>
                    <a:pt x="129" y="1"/>
                  </a:lnTo>
                  <a:lnTo>
                    <a:pt x="124" y="2"/>
                  </a:lnTo>
                  <a:lnTo>
                    <a:pt x="123" y="4"/>
                  </a:lnTo>
                  <a:lnTo>
                    <a:pt x="116" y="12"/>
                  </a:lnTo>
                  <a:lnTo>
                    <a:pt x="103" y="23"/>
                  </a:lnTo>
                  <a:lnTo>
                    <a:pt x="89" y="38"/>
                  </a:lnTo>
                  <a:lnTo>
                    <a:pt x="72" y="53"/>
                  </a:lnTo>
                  <a:lnTo>
                    <a:pt x="58" y="68"/>
                  </a:lnTo>
                  <a:lnTo>
                    <a:pt x="45" y="80"/>
                  </a:lnTo>
                  <a:lnTo>
                    <a:pt x="40" y="86"/>
                  </a:lnTo>
                  <a:lnTo>
                    <a:pt x="40" y="81"/>
                  </a:lnTo>
                </a:path>
              </a:pathLst>
            </a:custGeom>
            <a:solidFill>
              <a:srgbClr val="A8A8A8"/>
            </a:solidFill>
            <a:ln w="12700" cap="rnd">
              <a:noFill/>
              <a:round/>
              <a:headEnd/>
              <a:tailEnd/>
            </a:ln>
          </p:spPr>
          <p:txBody>
            <a:bodyPr/>
            <a:lstStyle/>
            <a:p>
              <a:endParaRPr lang="en-US" dirty="0"/>
            </a:p>
          </p:txBody>
        </p:sp>
        <p:sp>
          <p:nvSpPr>
            <p:cNvPr id="48690" name="Freeform 589"/>
            <p:cNvSpPr>
              <a:spLocks/>
            </p:cNvSpPr>
            <p:nvPr/>
          </p:nvSpPr>
          <p:spPr bwMode="auto">
            <a:xfrm>
              <a:off x="1949" y="2286"/>
              <a:ext cx="23" cy="33"/>
            </a:xfrm>
            <a:custGeom>
              <a:avLst/>
              <a:gdLst>
                <a:gd name="T0" fmla="*/ 9 w 23"/>
                <a:gd name="T1" fmla="*/ 32 h 33"/>
                <a:gd name="T2" fmla="*/ 10 w 23"/>
                <a:gd name="T3" fmla="*/ 28 h 33"/>
                <a:gd name="T4" fmla="*/ 11 w 23"/>
                <a:gd name="T5" fmla="*/ 24 h 33"/>
                <a:gd name="T6" fmla="*/ 13 w 23"/>
                <a:gd name="T7" fmla="*/ 21 h 33"/>
                <a:gd name="T8" fmla="*/ 14 w 23"/>
                <a:gd name="T9" fmla="*/ 18 h 33"/>
                <a:gd name="T10" fmla="*/ 16 w 23"/>
                <a:gd name="T11" fmla="*/ 15 h 33"/>
                <a:gd name="T12" fmla="*/ 18 w 23"/>
                <a:gd name="T13" fmla="*/ 12 h 33"/>
                <a:gd name="T14" fmla="*/ 20 w 23"/>
                <a:gd name="T15" fmla="*/ 8 h 33"/>
                <a:gd name="T16" fmla="*/ 22 w 23"/>
                <a:gd name="T17" fmla="*/ 6 h 33"/>
                <a:gd name="T18" fmla="*/ 16 w 23"/>
                <a:gd name="T19" fmla="*/ 0 h 33"/>
                <a:gd name="T20" fmla="*/ 13 w 23"/>
                <a:gd name="T21" fmla="*/ 3 h 33"/>
                <a:gd name="T22" fmla="*/ 10 w 23"/>
                <a:gd name="T23" fmla="*/ 7 h 33"/>
                <a:gd name="T24" fmla="*/ 9 w 23"/>
                <a:gd name="T25" fmla="*/ 10 h 33"/>
                <a:gd name="T26" fmla="*/ 6 w 23"/>
                <a:gd name="T27" fmla="*/ 13 h 33"/>
                <a:gd name="T28" fmla="*/ 6 w 23"/>
                <a:gd name="T29" fmla="*/ 18 h 33"/>
                <a:gd name="T30" fmla="*/ 3 w 23"/>
                <a:gd name="T31" fmla="*/ 21 h 33"/>
                <a:gd name="T32" fmla="*/ 2 w 23"/>
                <a:gd name="T33" fmla="*/ 25 h 33"/>
                <a:gd name="T34" fmla="*/ 0 w 23"/>
                <a:gd name="T35" fmla="*/ 29 h 33"/>
                <a:gd name="T36" fmla="*/ 9 w 23"/>
                <a:gd name="T37" fmla="*/ 32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33"/>
                <a:gd name="T59" fmla="*/ 23 w 23"/>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33">
                  <a:moveTo>
                    <a:pt x="9" y="32"/>
                  </a:moveTo>
                  <a:lnTo>
                    <a:pt x="10" y="28"/>
                  </a:lnTo>
                  <a:lnTo>
                    <a:pt x="11" y="24"/>
                  </a:lnTo>
                  <a:lnTo>
                    <a:pt x="13" y="21"/>
                  </a:lnTo>
                  <a:lnTo>
                    <a:pt x="14" y="18"/>
                  </a:lnTo>
                  <a:lnTo>
                    <a:pt x="16" y="15"/>
                  </a:lnTo>
                  <a:lnTo>
                    <a:pt x="18" y="12"/>
                  </a:lnTo>
                  <a:lnTo>
                    <a:pt x="20" y="8"/>
                  </a:lnTo>
                  <a:lnTo>
                    <a:pt x="22" y="6"/>
                  </a:lnTo>
                  <a:lnTo>
                    <a:pt x="16" y="0"/>
                  </a:lnTo>
                  <a:lnTo>
                    <a:pt x="13" y="3"/>
                  </a:lnTo>
                  <a:lnTo>
                    <a:pt x="10" y="7"/>
                  </a:lnTo>
                  <a:lnTo>
                    <a:pt x="9" y="10"/>
                  </a:lnTo>
                  <a:lnTo>
                    <a:pt x="6" y="13"/>
                  </a:lnTo>
                  <a:lnTo>
                    <a:pt x="6" y="18"/>
                  </a:lnTo>
                  <a:lnTo>
                    <a:pt x="3" y="21"/>
                  </a:lnTo>
                  <a:lnTo>
                    <a:pt x="2" y="25"/>
                  </a:lnTo>
                  <a:lnTo>
                    <a:pt x="0" y="29"/>
                  </a:lnTo>
                  <a:lnTo>
                    <a:pt x="9" y="32"/>
                  </a:lnTo>
                </a:path>
              </a:pathLst>
            </a:custGeom>
            <a:solidFill>
              <a:srgbClr val="4F4F4F"/>
            </a:solidFill>
            <a:ln w="12700" cap="rnd">
              <a:noFill/>
              <a:round/>
              <a:headEnd/>
              <a:tailEnd/>
            </a:ln>
          </p:spPr>
          <p:txBody>
            <a:bodyPr/>
            <a:lstStyle/>
            <a:p>
              <a:endParaRPr lang="en-US" dirty="0"/>
            </a:p>
          </p:txBody>
        </p:sp>
        <p:sp>
          <p:nvSpPr>
            <p:cNvPr id="48691" name="Freeform 590"/>
            <p:cNvSpPr>
              <a:spLocks/>
            </p:cNvSpPr>
            <p:nvPr/>
          </p:nvSpPr>
          <p:spPr bwMode="auto">
            <a:xfrm>
              <a:off x="1927" y="2321"/>
              <a:ext cx="29" cy="44"/>
            </a:xfrm>
            <a:custGeom>
              <a:avLst/>
              <a:gdLst>
                <a:gd name="T0" fmla="*/ 7 w 29"/>
                <a:gd name="T1" fmla="*/ 43 h 44"/>
                <a:gd name="T2" fmla="*/ 11 w 29"/>
                <a:gd name="T3" fmla="*/ 38 h 44"/>
                <a:gd name="T4" fmla="*/ 12 w 29"/>
                <a:gd name="T5" fmla="*/ 33 h 44"/>
                <a:gd name="T6" fmla="*/ 16 w 29"/>
                <a:gd name="T7" fmla="*/ 29 h 44"/>
                <a:gd name="T8" fmla="*/ 18 w 29"/>
                <a:gd name="T9" fmla="*/ 23 h 44"/>
                <a:gd name="T10" fmla="*/ 21 w 29"/>
                <a:gd name="T11" fmla="*/ 18 h 44"/>
                <a:gd name="T12" fmla="*/ 24 w 29"/>
                <a:gd name="T13" fmla="*/ 13 h 44"/>
                <a:gd name="T14" fmla="*/ 26 w 29"/>
                <a:gd name="T15" fmla="*/ 8 h 44"/>
                <a:gd name="T16" fmla="*/ 28 w 29"/>
                <a:gd name="T17" fmla="*/ 3 h 44"/>
                <a:gd name="T18" fmla="*/ 18 w 29"/>
                <a:gd name="T19" fmla="*/ 0 h 44"/>
                <a:gd name="T20" fmla="*/ 16 w 29"/>
                <a:gd name="T21" fmla="*/ 5 h 44"/>
                <a:gd name="T22" fmla="*/ 14 w 29"/>
                <a:gd name="T23" fmla="*/ 11 h 44"/>
                <a:gd name="T24" fmla="*/ 13 w 29"/>
                <a:gd name="T25" fmla="*/ 15 h 44"/>
                <a:gd name="T26" fmla="*/ 11 w 29"/>
                <a:gd name="T27" fmla="*/ 19 h 44"/>
                <a:gd name="T28" fmla="*/ 7 w 29"/>
                <a:gd name="T29" fmla="*/ 24 h 44"/>
                <a:gd name="T30" fmla="*/ 4 w 29"/>
                <a:gd name="T31" fmla="*/ 29 h 44"/>
                <a:gd name="T32" fmla="*/ 2 w 29"/>
                <a:gd name="T33" fmla="*/ 33 h 44"/>
                <a:gd name="T34" fmla="*/ 0 w 29"/>
                <a:gd name="T35" fmla="*/ 39 h 44"/>
                <a:gd name="T36" fmla="*/ 7 w 29"/>
                <a:gd name="T37" fmla="*/ 43 h 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44"/>
                <a:gd name="T59" fmla="*/ 29 w 29"/>
                <a:gd name="T60" fmla="*/ 44 h 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44">
                  <a:moveTo>
                    <a:pt x="7" y="43"/>
                  </a:moveTo>
                  <a:lnTo>
                    <a:pt x="11" y="38"/>
                  </a:lnTo>
                  <a:lnTo>
                    <a:pt x="12" y="33"/>
                  </a:lnTo>
                  <a:lnTo>
                    <a:pt x="16" y="29"/>
                  </a:lnTo>
                  <a:lnTo>
                    <a:pt x="18" y="23"/>
                  </a:lnTo>
                  <a:lnTo>
                    <a:pt x="21" y="18"/>
                  </a:lnTo>
                  <a:lnTo>
                    <a:pt x="24" y="13"/>
                  </a:lnTo>
                  <a:lnTo>
                    <a:pt x="26" y="8"/>
                  </a:lnTo>
                  <a:lnTo>
                    <a:pt x="28" y="3"/>
                  </a:lnTo>
                  <a:lnTo>
                    <a:pt x="18" y="0"/>
                  </a:lnTo>
                  <a:lnTo>
                    <a:pt x="16" y="5"/>
                  </a:lnTo>
                  <a:lnTo>
                    <a:pt x="14" y="11"/>
                  </a:lnTo>
                  <a:lnTo>
                    <a:pt x="13" y="15"/>
                  </a:lnTo>
                  <a:lnTo>
                    <a:pt x="11" y="19"/>
                  </a:lnTo>
                  <a:lnTo>
                    <a:pt x="7" y="24"/>
                  </a:lnTo>
                  <a:lnTo>
                    <a:pt x="4" y="29"/>
                  </a:lnTo>
                  <a:lnTo>
                    <a:pt x="2" y="33"/>
                  </a:lnTo>
                  <a:lnTo>
                    <a:pt x="0" y="39"/>
                  </a:lnTo>
                  <a:lnTo>
                    <a:pt x="7" y="43"/>
                  </a:lnTo>
                </a:path>
              </a:pathLst>
            </a:custGeom>
            <a:solidFill>
              <a:srgbClr val="4F4F4F"/>
            </a:solidFill>
            <a:ln w="12700" cap="rnd">
              <a:noFill/>
              <a:round/>
              <a:headEnd/>
              <a:tailEnd/>
            </a:ln>
          </p:spPr>
          <p:txBody>
            <a:bodyPr/>
            <a:lstStyle/>
            <a:p>
              <a:endParaRPr lang="en-US" dirty="0"/>
            </a:p>
          </p:txBody>
        </p:sp>
        <p:sp>
          <p:nvSpPr>
            <p:cNvPr id="48692" name="Freeform 591"/>
            <p:cNvSpPr>
              <a:spLocks/>
            </p:cNvSpPr>
            <p:nvPr/>
          </p:nvSpPr>
          <p:spPr bwMode="auto">
            <a:xfrm>
              <a:off x="1925" y="2365"/>
              <a:ext cx="21" cy="29"/>
            </a:xfrm>
            <a:custGeom>
              <a:avLst/>
              <a:gdLst>
                <a:gd name="T0" fmla="*/ 19 w 21"/>
                <a:gd name="T1" fmla="*/ 23 h 29"/>
                <a:gd name="T2" fmla="*/ 20 w 21"/>
                <a:gd name="T3" fmla="*/ 23 h 29"/>
                <a:gd name="T4" fmla="*/ 18 w 21"/>
                <a:gd name="T5" fmla="*/ 21 h 29"/>
                <a:gd name="T6" fmla="*/ 16 w 21"/>
                <a:gd name="T7" fmla="*/ 19 h 29"/>
                <a:gd name="T8" fmla="*/ 13 w 21"/>
                <a:gd name="T9" fmla="*/ 16 h 29"/>
                <a:gd name="T10" fmla="*/ 12 w 21"/>
                <a:gd name="T11" fmla="*/ 12 h 29"/>
                <a:gd name="T12" fmla="*/ 10 w 21"/>
                <a:gd name="T13" fmla="*/ 11 h 29"/>
                <a:gd name="T14" fmla="*/ 9 w 21"/>
                <a:gd name="T15" fmla="*/ 7 h 29"/>
                <a:gd name="T16" fmla="*/ 8 w 21"/>
                <a:gd name="T17" fmla="*/ 5 h 29"/>
                <a:gd name="T18" fmla="*/ 8 w 21"/>
                <a:gd name="T19" fmla="*/ 4 h 29"/>
                <a:gd name="T20" fmla="*/ 2 w 21"/>
                <a:gd name="T21" fmla="*/ 0 h 29"/>
                <a:gd name="T22" fmla="*/ 0 w 21"/>
                <a:gd name="T23" fmla="*/ 5 h 29"/>
                <a:gd name="T24" fmla="*/ 1 w 21"/>
                <a:gd name="T25" fmla="*/ 9 h 29"/>
                <a:gd name="T26" fmla="*/ 2 w 21"/>
                <a:gd name="T27" fmla="*/ 13 h 29"/>
                <a:gd name="T28" fmla="*/ 4 w 21"/>
                <a:gd name="T29" fmla="*/ 17 h 29"/>
                <a:gd name="T30" fmla="*/ 7 w 21"/>
                <a:gd name="T31" fmla="*/ 21 h 29"/>
                <a:gd name="T32" fmla="*/ 8 w 21"/>
                <a:gd name="T33" fmla="*/ 23 h 29"/>
                <a:gd name="T34" fmla="*/ 12 w 21"/>
                <a:gd name="T35" fmla="*/ 26 h 29"/>
                <a:gd name="T36" fmla="*/ 14 w 21"/>
                <a:gd name="T37" fmla="*/ 28 h 29"/>
                <a:gd name="T38" fmla="*/ 15 w 21"/>
                <a:gd name="T39" fmla="*/ 28 h 29"/>
                <a:gd name="T40" fmla="*/ 19 w 21"/>
                <a:gd name="T41" fmla="*/ 23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29"/>
                <a:gd name="T65" fmla="*/ 21 w 21"/>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29">
                  <a:moveTo>
                    <a:pt x="19" y="23"/>
                  </a:moveTo>
                  <a:lnTo>
                    <a:pt x="20" y="23"/>
                  </a:lnTo>
                  <a:lnTo>
                    <a:pt x="18" y="21"/>
                  </a:lnTo>
                  <a:lnTo>
                    <a:pt x="16" y="19"/>
                  </a:lnTo>
                  <a:lnTo>
                    <a:pt x="13" y="16"/>
                  </a:lnTo>
                  <a:lnTo>
                    <a:pt x="12" y="12"/>
                  </a:lnTo>
                  <a:lnTo>
                    <a:pt x="10" y="11"/>
                  </a:lnTo>
                  <a:lnTo>
                    <a:pt x="9" y="7"/>
                  </a:lnTo>
                  <a:lnTo>
                    <a:pt x="8" y="5"/>
                  </a:lnTo>
                  <a:lnTo>
                    <a:pt x="8" y="4"/>
                  </a:lnTo>
                  <a:lnTo>
                    <a:pt x="2" y="0"/>
                  </a:lnTo>
                  <a:lnTo>
                    <a:pt x="0" y="5"/>
                  </a:lnTo>
                  <a:lnTo>
                    <a:pt x="1" y="9"/>
                  </a:lnTo>
                  <a:lnTo>
                    <a:pt x="2" y="13"/>
                  </a:lnTo>
                  <a:lnTo>
                    <a:pt x="4" y="17"/>
                  </a:lnTo>
                  <a:lnTo>
                    <a:pt x="7" y="21"/>
                  </a:lnTo>
                  <a:lnTo>
                    <a:pt x="8" y="23"/>
                  </a:lnTo>
                  <a:lnTo>
                    <a:pt x="12" y="26"/>
                  </a:lnTo>
                  <a:lnTo>
                    <a:pt x="14" y="28"/>
                  </a:lnTo>
                  <a:lnTo>
                    <a:pt x="15" y="28"/>
                  </a:lnTo>
                  <a:lnTo>
                    <a:pt x="19" y="23"/>
                  </a:lnTo>
                </a:path>
              </a:pathLst>
            </a:custGeom>
            <a:solidFill>
              <a:srgbClr val="4F4F4F"/>
            </a:solidFill>
            <a:ln w="12700" cap="rnd">
              <a:noFill/>
              <a:round/>
              <a:headEnd/>
              <a:tailEnd/>
            </a:ln>
          </p:spPr>
          <p:txBody>
            <a:bodyPr/>
            <a:lstStyle/>
            <a:p>
              <a:endParaRPr lang="en-US" dirty="0"/>
            </a:p>
          </p:txBody>
        </p:sp>
        <p:sp>
          <p:nvSpPr>
            <p:cNvPr id="48693" name="Freeform 592"/>
            <p:cNvSpPr>
              <a:spLocks/>
            </p:cNvSpPr>
            <p:nvPr/>
          </p:nvSpPr>
          <p:spPr bwMode="auto">
            <a:xfrm>
              <a:off x="1944" y="2393"/>
              <a:ext cx="40" cy="17"/>
            </a:xfrm>
            <a:custGeom>
              <a:avLst/>
              <a:gdLst>
                <a:gd name="T0" fmla="*/ 31 w 40"/>
                <a:gd name="T1" fmla="*/ 3 h 17"/>
                <a:gd name="T2" fmla="*/ 29 w 40"/>
                <a:gd name="T3" fmla="*/ 6 h 17"/>
                <a:gd name="T4" fmla="*/ 26 w 40"/>
                <a:gd name="T5" fmla="*/ 6 h 17"/>
                <a:gd name="T6" fmla="*/ 23 w 40"/>
                <a:gd name="T7" fmla="*/ 6 h 17"/>
                <a:gd name="T8" fmla="*/ 19 w 40"/>
                <a:gd name="T9" fmla="*/ 6 h 17"/>
                <a:gd name="T10" fmla="*/ 16 w 40"/>
                <a:gd name="T11" fmla="*/ 3 h 17"/>
                <a:gd name="T12" fmla="*/ 12 w 40"/>
                <a:gd name="T13" fmla="*/ 2 h 17"/>
                <a:gd name="T14" fmla="*/ 8 w 40"/>
                <a:gd name="T15" fmla="*/ 0 h 17"/>
                <a:gd name="T16" fmla="*/ 5 w 40"/>
                <a:gd name="T17" fmla="*/ 0 h 17"/>
                <a:gd name="T18" fmla="*/ 0 w 40"/>
                <a:gd name="T19" fmla="*/ 4 h 17"/>
                <a:gd name="T20" fmla="*/ 3 w 40"/>
                <a:gd name="T21" fmla="*/ 7 h 17"/>
                <a:gd name="T22" fmla="*/ 7 w 40"/>
                <a:gd name="T23" fmla="*/ 9 h 17"/>
                <a:gd name="T24" fmla="*/ 11 w 40"/>
                <a:gd name="T25" fmla="*/ 12 h 17"/>
                <a:gd name="T26" fmla="*/ 16 w 40"/>
                <a:gd name="T27" fmla="*/ 14 h 17"/>
                <a:gd name="T28" fmla="*/ 23 w 40"/>
                <a:gd name="T29" fmla="*/ 16 h 17"/>
                <a:gd name="T30" fmla="*/ 29 w 40"/>
                <a:gd name="T31" fmla="*/ 14 h 17"/>
                <a:gd name="T32" fmla="*/ 35 w 40"/>
                <a:gd name="T33" fmla="*/ 13 h 17"/>
                <a:gd name="T34" fmla="*/ 39 w 40"/>
                <a:gd name="T35" fmla="*/ 8 h 17"/>
                <a:gd name="T36" fmla="*/ 31 w 40"/>
                <a:gd name="T37" fmla="*/ 3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17"/>
                <a:gd name="T59" fmla="*/ 40 w 40"/>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17">
                  <a:moveTo>
                    <a:pt x="31" y="3"/>
                  </a:moveTo>
                  <a:lnTo>
                    <a:pt x="29" y="6"/>
                  </a:lnTo>
                  <a:lnTo>
                    <a:pt x="26" y="6"/>
                  </a:lnTo>
                  <a:lnTo>
                    <a:pt x="23" y="6"/>
                  </a:lnTo>
                  <a:lnTo>
                    <a:pt x="19" y="6"/>
                  </a:lnTo>
                  <a:lnTo>
                    <a:pt x="16" y="3"/>
                  </a:lnTo>
                  <a:lnTo>
                    <a:pt x="12" y="2"/>
                  </a:lnTo>
                  <a:lnTo>
                    <a:pt x="8" y="0"/>
                  </a:lnTo>
                  <a:lnTo>
                    <a:pt x="5" y="0"/>
                  </a:lnTo>
                  <a:lnTo>
                    <a:pt x="0" y="4"/>
                  </a:lnTo>
                  <a:lnTo>
                    <a:pt x="3" y="7"/>
                  </a:lnTo>
                  <a:lnTo>
                    <a:pt x="7" y="9"/>
                  </a:lnTo>
                  <a:lnTo>
                    <a:pt x="11" y="12"/>
                  </a:lnTo>
                  <a:lnTo>
                    <a:pt x="16" y="14"/>
                  </a:lnTo>
                  <a:lnTo>
                    <a:pt x="23" y="16"/>
                  </a:lnTo>
                  <a:lnTo>
                    <a:pt x="29" y="14"/>
                  </a:lnTo>
                  <a:lnTo>
                    <a:pt x="35" y="13"/>
                  </a:lnTo>
                  <a:lnTo>
                    <a:pt x="39" y="8"/>
                  </a:lnTo>
                  <a:lnTo>
                    <a:pt x="31" y="3"/>
                  </a:lnTo>
                </a:path>
              </a:pathLst>
            </a:custGeom>
            <a:solidFill>
              <a:srgbClr val="4F4F4F"/>
            </a:solidFill>
            <a:ln w="12700" cap="rnd">
              <a:noFill/>
              <a:round/>
              <a:headEnd/>
              <a:tailEnd/>
            </a:ln>
          </p:spPr>
          <p:txBody>
            <a:bodyPr/>
            <a:lstStyle/>
            <a:p>
              <a:endParaRPr lang="en-US" dirty="0"/>
            </a:p>
          </p:txBody>
        </p:sp>
        <p:sp>
          <p:nvSpPr>
            <p:cNvPr id="48694" name="Freeform 593"/>
            <p:cNvSpPr>
              <a:spLocks/>
            </p:cNvSpPr>
            <p:nvPr/>
          </p:nvSpPr>
          <p:spPr bwMode="auto">
            <a:xfrm>
              <a:off x="1980" y="2296"/>
              <a:ext cx="91" cy="102"/>
            </a:xfrm>
            <a:custGeom>
              <a:avLst/>
              <a:gdLst>
                <a:gd name="T0" fmla="*/ 82 w 91"/>
                <a:gd name="T1" fmla="*/ 0 h 102"/>
                <a:gd name="T2" fmla="*/ 73 w 91"/>
                <a:gd name="T3" fmla="*/ 13 h 102"/>
                <a:gd name="T4" fmla="*/ 64 w 91"/>
                <a:gd name="T5" fmla="*/ 25 h 102"/>
                <a:gd name="T6" fmla="*/ 54 w 91"/>
                <a:gd name="T7" fmla="*/ 37 h 102"/>
                <a:gd name="T8" fmla="*/ 43 w 91"/>
                <a:gd name="T9" fmla="*/ 48 h 102"/>
                <a:gd name="T10" fmla="*/ 32 w 91"/>
                <a:gd name="T11" fmla="*/ 59 h 102"/>
                <a:gd name="T12" fmla="*/ 21 w 91"/>
                <a:gd name="T13" fmla="*/ 71 h 102"/>
                <a:gd name="T14" fmla="*/ 9 w 91"/>
                <a:gd name="T15" fmla="*/ 84 h 102"/>
                <a:gd name="T16" fmla="*/ 0 w 91"/>
                <a:gd name="T17" fmla="*/ 95 h 102"/>
                <a:gd name="T18" fmla="*/ 8 w 91"/>
                <a:gd name="T19" fmla="*/ 101 h 102"/>
                <a:gd name="T20" fmla="*/ 19 w 91"/>
                <a:gd name="T21" fmla="*/ 90 h 102"/>
                <a:gd name="T22" fmla="*/ 28 w 91"/>
                <a:gd name="T23" fmla="*/ 78 h 102"/>
                <a:gd name="T24" fmla="*/ 39 w 91"/>
                <a:gd name="T25" fmla="*/ 67 h 102"/>
                <a:gd name="T26" fmla="*/ 51 w 91"/>
                <a:gd name="T27" fmla="*/ 55 h 102"/>
                <a:gd name="T28" fmla="*/ 62 w 91"/>
                <a:gd name="T29" fmla="*/ 43 h 102"/>
                <a:gd name="T30" fmla="*/ 73 w 91"/>
                <a:gd name="T31" fmla="*/ 31 h 102"/>
                <a:gd name="T32" fmla="*/ 82 w 91"/>
                <a:gd name="T33" fmla="*/ 18 h 102"/>
                <a:gd name="T34" fmla="*/ 90 w 91"/>
                <a:gd name="T35" fmla="*/ 5 h 102"/>
                <a:gd name="T36" fmla="*/ 82 w 91"/>
                <a:gd name="T37" fmla="*/ 0 h 10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102"/>
                <a:gd name="T59" fmla="*/ 91 w 91"/>
                <a:gd name="T60" fmla="*/ 102 h 10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102">
                  <a:moveTo>
                    <a:pt x="82" y="0"/>
                  </a:moveTo>
                  <a:lnTo>
                    <a:pt x="73" y="13"/>
                  </a:lnTo>
                  <a:lnTo>
                    <a:pt x="64" y="25"/>
                  </a:lnTo>
                  <a:lnTo>
                    <a:pt x="54" y="37"/>
                  </a:lnTo>
                  <a:lnTo>
                    <a:pt x="43" y="48"/>
                  </a:lnTo>
                  <a:lnTo>
                    <a:pt x="32" y="59"/>
                  </a:lnTo>
                  <a:lnTo>
                    <a:pt x="21" y="71"/>
                  </a:lnTo>
                  <a:lnTo>
                    <a:pt x="9" y="84"/>
                  </a:lnTo>
                  <a:lnTo>
                    <a:pt x="0" y="95"/>
                  </a:lnTo>
                  <a:lnTo>
                    <a:pt x="8" y="101"/>
                  </a:lnTo>
                  <a:lnTo>
                    <a:pt x="19" y="90"/>
                  </a:lnTo>
                  <a:lnTo>
                    <a:pt x="28" y="78"/>
                  </a:lnTo>
                  <a:lnTo>
                    <a:pt x="39" y="67"/>
                  </a:lnTo>
                  <a:lnTo>
                    <a:pt x="51" y="55"/>
                  </a:lnTo>
                  <a:lnTo>
                    <a:pt x="62" y="43"/>
                  </a:lnTo>
                  <a:lnTo>
                    <a:pt x="73" y="31"/>
                  </a:lnTo>
                  <a:lnTo>
                    <a:pt x="82" y="18"/>
                  </a:lnTo>
                  <a:lnTo>
                    <a:pt x="90" y="5"/>
                  </a:lnTo>
                  <a:lnTo>
                    <a:pt x="82" y="0"/>
                  </a:lnTo>
                </a:path>
              </a:pathLst>
            </a:custGeom>
            <a:solidFill>
              <a:srgbClr val="4F4F4F"/>
            </a:solidFill>
            <a:ln w="12700" cap="rnd">
              <a:noFill/>
              <a:round/>
              <a:headEnd/>
              <a:tailEnd/>
            </a:ln>
          </p:spPr>
          <p:txBody>
            <a:bodyPr/>
            <a:lstStyle/>
            <a:p>
              <a:endParaRPr lang="en-US" dirty="0"/>
            </a:p>
          </p:txBody>
        </p:sp>
        <p:sp>
          <p:nvSpPr>
            <p:cNvPr id="48695" name="Freeform 594"/>
            <p:cNvSpPr>
              <a:spLocks/>
            </p:cNvSpPr>
            <p:nvPr/>
          </p:nvSpPr>
          <p:spPr bwMode="auto">
            <a:xfrm>
              <a:off x="2067" y="2226"/>
              <a:ext cx="29" cy="70"/>
            </a:xfrm>
            <a:custGeom>
              <a:avLst/>
              <a:gdLst>
                <a:gd name="T0" fmla="*/ 19 w 29"/>
                <a:gd name="T1" fmla="*/ 1 h 70"/>
                <a:gd name="T2" fmla="*/ 20 w 29"/>
                <a:gd name="T3" fmla="*/ 0 h 70"/>
                <a:gd name="T4" fmla="*/ 16 w 29"/>
                <a:gd name="T5" fmla="*/ 9 h 70"/>
                <a:gd name="T6" fmla="*/ 13 w 29"/>
                <a:gd name="T7" fmla="*/ 17 h 70"/>
                <a:gd name="T8" fmla="*/ 12 w 29"/>
                <a:gd name="T9" fmla="*/ 26 h 70"/>
                <a:gd name="T10" fmla="*/ 10 w 29"/>
                <a:gd name="T11" fmla="*/ 34 h 70"/>
                <a:gd name="T12" fmla="*/ 7 w 29"/>
                <a:gd name="T13" fmla="*/ 42 h 70"/>
                <a:gd name="T14" fmla="*/ 5 w 29"/>
                <a:gd name="T15" fmla="*/ 50 h 70"/>
                <a:gd name="T16" fmla="*/ 2 w 29"/>
                <a:gd name="T17" fmla="*/ 57 h 70"/>
                <a:gd name="T18" fmla="*/ 0 w 29"/>
                <a:gd name="T19" fmla="*/ 64 h 70"/>
                <a:gd name="T20" fmla="*/ 7 w 29"/>
                <a:gd name="T21" fmla="*/ 69 h 70"/>
                <a:gd name="T22" fmla="*/ 12 w 29"/>
                <a:gd name="T23" fmla="*/ 61 h 70"/>
                <a:gd name="T24" fmla="*/ 14 w 29"/>
                <a:gd name="T25" fmla="*/ 52 h 70"/>
                <a:gd name="T26" fmla="*/ 16 w 29"/>
                <a:gd name="T27" fmla="*/ 45 h 70"/>
                <a:gd name="T28" fmla="*/ 19 w 29"/>
                <a:gd name="T29" fmla="*/ 37 h 70"/>
                <a:gd name="T30" fmla="*/ 21 w 29"/>
                <a:gd name="T31" fmla="*/ 29 h 70"/>
                <a:gd name="T32" fmla="*/ 23 w 29"/>
                <a:gd name="T33" fmla="*/ 20 h 70"/>
                <a:gd name="T34" fmla="*/ 26 w 29"/>
                <a:gd name="T35" fmla="*/ 12 h 70"/>
                <a:gd name="T36" fmla="*/ 27 w 29"/>
                <a:gd name="T37" fmla="*/ 5 h 70"/>
                <a:gd name="T38" fmla="*/ 28 w 29"/>
                <a:gd name="T39" fmla="*/ 4 h 70"/>
                <a:gd name="T40" fmla="*/ 19 w 29"/>
                <a:gd name="T41" fmla="*/ 1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70"/>
                <a:gd name="T65" fmla="*/ 29 w 29"/>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70">
                  <a:moveTo>
                    <a:pt x="19" y="1"/>
                  </a:moveTo>
                  <a:lnTo>
                    <a:pt x="20" y="0"/>
                  </a:lnTo>
                  <a:lnTo>
                    <a:pt x="16" y="9"/>
                  </a:lnTo>
                  <a:lnTo>
                    <a:pt x="13" y="17"/>
                  </a:lnTo>
                  <a:lnTo>
                    <a:pt x="12" y="26"/>
                  </a:lnTo>
                  <a:lnTo>
                    <a:pt x="10" y="34"/>
                  </a:lnTo>
                  <a:lnTo>
                    <a:pt x="7" y="42"/>
                  </a:lnTo>
                  <a:lnTo>
                    <a:pt x="5" y="50"/>
                  </a:lnTo>
                  <a:lnTo>
                    <a:pt x="2" y="57"/>
                  </a:lnTo>
                  <a:lnTo>
                    <a:pt x="0" y="64"/>
                  </a:lnTo>
                  <a:lnTo>
                    <a:pt x="7" y="69"/>
                  </a:lnTo>
                  <a:lnTo>
                    <a:pt x="12" y="61"/>
                  </a:lnTo>
                  <a:lnTo>
                    <a:pt x="14" y="52"/>
                  </a:lnTo>
                  <a:lnTo>
                    <a:pt x="16" y="45"/>
                  </a:lnTo>
                  <a:lnTo>
                    <a:pt x="19" y="37"/>
                  </a:lnTo>
                  <a:lnTo>
                    <a:pt x="21" y="29"/>
                  </a:lnTo>
                  <a:lnTo>
                    <a:pt x="23" y="20"/>
                  </a:lnTo>
                  <a:lnTo>
                    <a:pt x="26" y="12"/>
                  </a:lnTo>
                  <a:lnTo>
                    <a:pt x="27" y="5"/>
                  </a:lnTo>
                  <a:lnTo>
                    <a:pt x="28" y="4"/>
                  </a:lnTo>
                  <a:lnTo>
                    <a:pt x="19" y="1"/>
                  </a:lnTo>
                </a:path>
              </a:pathLst>
            </a:custGeom>
            <a:solidFill>
              <a:srgbClr val="4F4F4F"/>
            </a:solidFill>
            <a:ln w="12700" cap="rnd">
              <a:noFill/>
              <a:round/>
              <a:headEnd/>
              <a:tailEnd/>
            </a:ln>
          </p:spPr>
          <p:txBody>
            <a:bodyPr/>
            <a:lstStyle/>
            <a:p>
              <a:endParaRPr lang="en-US" dirty="0"/>
            </a:p>
          </p:txBody>
        </p:sp>
        <p:sp>
          <p:nvSpPr>
            <p:cNvPr id="48696" name="Freeform 595"/>
            <p:cNvSpPr>
              <a:spLocks/>
            </p:cNvSpPr>
            <p:nvPr/>
          </p:nvSpPr>
          <p:spPr bwMode="auto">
            <a:xfrm>
              <a:off x="2088" y="2214"/>
              <a:ext cx="17" cy="17"/>
            </a:xfrm>
            <a:custGeom>
              <a:avLst/>
              <a:gdLst>
                <a:gd name="T0" fmla="*/ 0 w 17"/>
                <a:gd name="T1" fmla="*/ 6 h 17"/>
                <a:gd name="T2" fmla="*/ 2 w 17"/>
                <a:gd name="T3" fmla="*/ 6 h 17"/>
                <a:gd name="T4" fmla="*/ 2 w 17"/>
                <a:gd name="T5" fmla="*/ 9 h 17"/>
                <a:gd name="T6" fmla="*/ 4 w 17"/>
                <a:gd name="T7" fmla="*/ 12 h 17"/>
                <a:gd name="T8" fmla="*/ 2 w 17"/>
                <a:gd name="T9" fmla="*/ 12 h 17"/>
                <a:gd name="T10" fmla="*/ 14 w 17"/>
                <a:gd name="T11" fmla="*/ 16 h 17"/>
                <a:gd name="T12" fmla="*/ 16 w 17"/>
                <a:gd name="T13" fmla="*/ 12 h 17"/>
                <a:gd name="T14" fmla="*/ 14 w 17"/>
                <a:gd name="T15" fmla="*/ 6 h 17"/>
                <a:gd name="T16" fmla="*/ 14 w 17"/>
                <a:gd name="T17" fmla="*/ 3 h 17"/>
                <a:gd name="T18" fmla="*/ 12 w 17"/>
                <a:gd name="T19" fmla="*/ 0 h 17"/>
                <a:gd name="T20" fmla="*/ 0 w 17"/>
                <a:gd name="T21" fmla="*/ 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6"/>
                  </a:moveTo>
                  <a:lnTo>
                    <a:pt x="2" y="6"/>
                  </a:lnTo>
                  <a:lnTo>
                    <a:pt x="2" y="9"/>
                  </a:lnTo>
                  <a:lnTo>
                    <a:pt x="4" y="12"/>
                  </a:lnTo>
                  <a:lnTo>
                    <a:pt x="2" y="12"/>
                  </a:lnTo>
                  <a:lnTo>
                    <a:pt x="14" y="16"/>
                  </a:lnTo>
                  <a:lnTo>
                    <a:pt x="16" y="12"/>
                  </a:lnTo>
                  <a:lnTo>
                    <a:pt x="14" y="6"/>
                  </a:lnTo>
                  <a:lnTo>
                    <a:pt x="14" y="3"/>
                  </a:lnTo>
                  <a:lnTo>
                    <a:pt x="12" y="0"/>
                  </a:lnTo>
                  <a:lnTo>
                    <a:pt x="0" y="6"/>
                  </a:lnTo>
                </a:path>
              </a:pathLst>
            </a:custGeom>
            <a:solidFill>
              <a:srgbClr val="4F4F4F"/>
            </a:solidFill>
            <a:ln w="12700" cap="rnd">
              <a:noFill/>
              <a:round/>
              <a:headEnd/>
              <a:tailEnd/>
            </a:ln>
          </p:spPr>
          <p:txBody>
            <a:bodyPr/>
            <a:lstStyle/>
            <a:p>
              <a:endParaRPr lang="en-US" dirty="0"/>
            </a:p>
          </p:txBody>
        </p:sp>
        <p:sp>
          <p:nvSpPr>
            <p:cNvPr id="48697" name="Freeform 596"/>
            <p:cNvSpPr>
              <a:spLocks/>
            </p:cNvSpPr>
            <p:nvPr/>
          </p:nvSpPr>
          <p:spPr bwMode="auto">
            <a:xfrm>
              <a:off x="2057" y="2200"/>
              <a:ext cx="36" cy="17"/>
            </a:xfrm>
            <a:custGeom>
              <a:avLst/>
              <a:gdLst>
                <a:gd name="T0" fmla="*/ 0 w 36"/>
                <a:gd name="T1" fmla="*/ 3 h 17"/>
                <a:gd name="T2" fmla="*/ 5 w 36"/>
                <a:gd name="T3" fmla="*/ 10 h 17"/>
                <a:gd name="T4" fmla="*/ 9 w 36"/>
                <a:gd name="T5" fmla="*/ 9 h 17"/>
                <a:gd name="T6" fmla="*/ 11 w 36"/>
                <a:gd name="T7" fmla="*/ 9 h 17"/>
                <a:gd name="T8" fmla="*/ 14 w 36"/>
                <a:gd name="T9" fmla="*/ 9 h 17"/>
                <a:gd name="T10" fmla="*/ 16 w 36"/>
                <a:gd name="T11" fmla="*/ 9 h 17"/>
                <a:gd name="T12" fmla="*/ 20 w 36"/>
                <a:gd name="T13" fmla="*/ 9 h 17"/>
                <a:gd name="T14" fmla="*/ 22 w 36"/>
                <a:gd name="T15" fmla="*/ 11 h 17"/>
                <a:gd name="T16" fmla="*/ 25 w 36"/>
                <a:gd name="T17" fmla="*/ 13 h 17"/>
                <a:gd name="T18" fmla="*/ 26 w 36"/>
                <a:gd name="T19" fmla="*/ 16 h 17"/>
                <a:gd name="T20" fmla="*/ 35 w 36"/>
                <a:gd name="T21" fmla="*/ 11 h 17"/>
                <a:gd name="T22" fmla="*/ 32 w 36"/>
                <a:gd name="T23" fmla="*/ 6 h 17"/>
                <a:gd name="T24" fmla="*/ 27 w 36"/>
                <a:gd name="T25" fmla="*/ 4 h 17"/>
                <a:gd name="T26" fmla="*/ 24 w 36"/>
                <a:gd name="T27" fmla="*/ 2 h 17"/>
                <a:gd name="T28" fmla="*/ 19 w 36"/>
                <a:gd name="T29" fmla="*/ 1 h 17"/>
                <a:gd name="T30" fmla="*/ 15 w 36"/>
                <a:gd name="T31" fmla="*/ 0 h 17"/>
                <a:gd name="T32" fmla="*/ 9 w 36"/>
                <a:gd name="T33" fmla="*/ 0 h 17"/>
                <a:gd name="T34" fmla="*/ 5 w 36"/>
                <a:gd name="T35" fmla="*/ 1 h 17"/>
                <a:gd name="T36" fmla="*/ 1 w 36"/>
                <a:gd name="T37" fmla="*/ 3 h 17"/>
                <a:gd name="T38" fmla="*/ 5 w 36"/>
                <a:gd name="T39" fmla="*/ 10 h 17"/>
                <a:gd name="T40" fmla="*/ 0 w 36"/>
                <a:gd name="T41" fmla="*/ 3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17"/>
                <a:gd name="T65" fmla="*/ 36 w 36"/>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17">
                  <a:moveTo>
                    <a:pt x="0" y="3"/>
                  </a:moveTo>
                  <a:lnTo>
                    <a:pt x="5" y="10"/>
                  </a:lnTo>
                  <a:lnTo>
                    <a:pt x="9" y="9"/>
                  </a:lnTo>
                  <a:lnTo>
                    <a:pt x="11" y="9"/>
                  </a:lnTo>
                  <a:lnTo>
                    <a:pt x="14" y="9"/>
                  </a:lnTo>
                  <a:lnTo>
                    <a:pt x="16" y="9"/>
                  </a:lnTo>
                  <a:lnTo>
                    <a:pt x="20" y="9"/>
                  </a:lnTo>
                  <a:lnTo>
                    <a:pt x="22" y="11"/>
                  </a:lnTo>
                  <a:lnTo>
                    <a:pt x="25" y="13"/>
                  </a:lnTo>
                  <a:lnTo>
                    <a:pt x="26" y="16"/>
                  </a:lnTo>
                  <a:lnTo>
                    <a:pt x="35" y="11"/>
                  </a:lnTo>
                  <a:lnTo>
                    <a:pt x="32" y="6"/>
                  </a:lnTo>
                  <a:lnTo>
                    <a:pt x="27" y="4"/>
                  </a:lnTo>
                  <a:lnTo>
                    <a:pt x="24" y="2"/>
                  </a:lnTo>
                  <a:lnTo>
                    <a:pt x="19" y="1"/>
                  </a:lnTo>
                  <a:lnTo>
                    <a:pt x="15" y="0"/>
                  </a:lnTo>
                  <a:lnTo>
                    <a:pt x="9" y="0"/>
                  </a:lnTo>
                  <a:lnTo>
                    <a:pt x="5" y="1"/>
                  </a:lnTo>
                  <a:lnTo>
                    <a:pt x="1" y="3"/>
                  </a:lnTo>
                  <a:lnTo>
                    <a:pt x="5" y="10"/>
                  </a:lnTo>
                  <a:lnTo>
                    <a:pt x="0" y="3"/>
                  </a:lnTo>
                </a:path>
              </a:pathLst>
            </a:custGeom>
            <a:solidFill>
              <a:srgbClr val="4F4F4F"/>
            </a:solidFill>
            <a:ln w="12700" cap="rnd">
              <a:noFill/>
              <a:round/>
              <a:headEnd/>
              <a:tailEnd/>
            </a:ln>
          </p:spPr>
          <p:txBody>
            <a:bodyPr/>
            <a:lstStyle/>
            <a:p>
              <a:endParaRPr lang="en-US" dirty="0"/>
            </a:p>
          </p:txBody>
        </p:sp>
        <p:sp>
          <p:nvSpPr>
            <p:cNvPr id="48698" name="Freeform 597"/>
            <p:cNvSpPr>
              <a:spLocks/>
            </p:cNvSpPr>
            <p:nvPr/>
          </p:nvSpPr>
          <p:spPr bwMode="auto">
            <a:xfrm>
              <a:off x="1967" y="2204"/>
              <a:ext cx="91" cy="89"/>
            </a:xfrm>
            <a:custGeom>
              <a:avLst/>
              <a:gdLst>
                <a:gd name="T0" fmla="*/ 9 w 91"/>
                <a:gd name="T1" fmla="*/ 88 h 89"/>
                <a:gd name="T2" fmla="*/ 14 w 91"/>
                <a:gd name="T3" fmla="*/ 82 h 89"/>
                <a:gd name="T4" fmla="*/ 26 w 91"/>
                <a:gd name="T5" fmla="*/ 71 h 89"/>
                <a:gd name="T6" fmla="*/ 40 w 91"/>
                <a:gd name="T7" fmla="*/ 57 h 89"/>
                <a:gd name="T8" fmla="*/ 56 w 91"/>
                <a:gd name="T9" fmla="*/ 42 h 89"/>
                <a:gd name="T10" fmla="*/ 70 w 91"/>
                <a:gd name="T11" fmla="*/ 28 h 89"/>
                <a:gd name="T12" fmla="*/ 83 w 91"/>
                <a:gd name="T13" fmla="*/ 17 h 89"/>
                <a:gd name="T14" fmla="*/ 90 w 91"/>
                <a:gd name="T15" fmla="*/ 9 h 89"/>
                <a:gd name="T16" fmla="*/ 84 w 91"/>
                <a:gd name="T17" fmla="*/ 0 h 89"/>
                <a:gd name="T18" fmla="*/ 90 w 91"/>
                <a:gd name="T19" fmla="*/ 8 h 89"/>
                <a:gd name="T20" fmla="*/ 83 w 91"/>
                <a:gd name="T21" fmla="*/ 2 h 89"/>
                <a:gd name="T22" fmla="*/ 75 w 91"/>
                <a:gd name="T23" fmla="*/ 9 h 89"/>
                <a:gd name="T24" fmla="*/ 63 w 91"/>
                <a:gd name="T25" fmla="*/ 21 h 89"/>
                <a:gd name="T26" fmla="*/ 49 w 91"/>
                <a:gd name="T27" fmla="*/ 35 h 89"/>
                <a:gd name="T28" fmla="*/ 33 w 91"/>
                <a:gd name="T29" fmla="*/ 51 h 89"/>
                <a:gd name="T30" fmla="*/ 19 w 91"/>
                <a:gd name="T31" fmla="*/ 64 h 89"/>
                <a:gd name="T32" fmla="*/ 7 w 91"/>
                <a:gd name="T33" fmla="*/ 75 h 89"/>
                <a:gd name="T34" fmla="*/ 0 w 91"/>
                <a:gd name="T35" fmla="*/ 82 h 89"/>
                <a:gd name="T36" fmla="*/ 9 w 91"/>
                <a:gd name="T37" fmla="*/ 88 h 8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89"/>
                <a:gd name="T59" fmla="*/ 91 w 91"/>
                <a:gd name="T60" fmla="*/ 89 h 8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89">
                  <a:moveTo>
                    <a:pt x="9" y="88"/>
                  </a:moveTo>
                  <a:lnTo>
                    <a:pt x="14" y="82"/>
                  </a:lnTo>
                  <a:lnTo>
                    <a:pt x="26" y="71"/>
                  </a:lnTo>
                  <a:lnTo>
                    <a:pt x="40" y="57"/>
                  </a:lnTo>
                  <a:lnTo>
                    <a:pt x="56" y="42"/>
                  </a:lnTo>
                  <a:lnTo>
                    <a:pt x="70" y="28"/>
                  </a:lnTo>
                  <a:lnTo>
                    <a:pt x="83" y="17"/>
                  </a:lnTo>
                  <a:lnTo>
                    <a:pt x="90" y="9"/>
                  </a:lnTo>
                  <a:lnTo>
                    <a:pt x="84" y="0"/>
                  </a:lnTo>
                  <a:lnTo>
                    <a:pt x="90" y="8"/>
                  </a:lnTo>
                  <a:lnTo>
                    <a:pt x="83" y="2"/>
                  </a:lnTo>
                  <a:lnTo>
                    <a:pt x="75" y="9"/>
                  </a:lnTo>
                  <a:lnTo>
                    <a:pt x="63" y="21"/>
                  </a:lnTo>
                  <a:lnTo>
                    <a:pt x="49" y="35"/>
                  </a:lnTo>
                  <a:lnTo>
                    <a:pt x="33" y="51"/>
                  </a:lnTo>
                  <a:lnTo>
                    <a:pt x="19" y="64"/>
                  </a:lnTo>
                  <a:lnTo>
                    <a:pt x="7" y="75"/>
                  </a:lnTo>
                  <a:lnTo>
                    <a:pt x="0" y="82"/>
                  </a:lnTo>
                  <a:lnTo>
                    <a:pt x="9" y="88"/>
                  </a:lnTo>
                </a:path>
              </a:pathLst>
            </a:custGeom>
            <a:solidFill>
              <a:srgbClr val="4F4F4F"/>
            </a:solidFill>
            <a:ln w="12700" cap="rnd">
              <a:noFill/>
              <a:round/>
              <a:headEnd/>
              <a:tailEnd/>
            </a:ln>
          </p:spPr>
          <p:txBody>
            <a:bodyPr/>
            <a:lstStyle/>
            <a:p>
              <a:endParaRPr lang="en-US" dirty="0"/>
            </a:p>
          </p:txBody>
        </p:sp>
        <p:sp>
          <p:nvSpPr>
            <p:cNvPr id="48699" name="Freeform 598"/>
            <p:cNvSpPr>
              <a:spLocks/>
            </p:cNvSpPr>
            <p:nvPr/>
          </p:nvSpPr>
          <p:spPr bwMode="auto">
            <a:xfrm>
              <a:off x="1811" y="2110"/>
              <a:ext cx="232" cy="240"/>
            </a:xfrm>
            <a:custGeom>
              <a:avLst/>
              <a:gdLst>
                <a:gd name="T0" fmla="*/ 174 w 232"/>
                <a:gd name="T1" fmla="*/ 52 h 240"/>
                <a:gd name="T2" fmla="*/ 191 w 232"/>
                <a:gd name="T3" fmla="*/ 45 h 240"/>
                <a:gd name="T4" fmla="*/ 210 w 232"/>
                <a:gd name="T5" fmla="*/ 44 h 240"/>
                <a:gd name="T6" fmla="*/ 228 w 232"/>
                <a:gd name="T7" fmla="*/ 52 h 240"/>
                <a:gd name="T8" fmla="*/ 228 w 232"/>
                <a:gd name="T9" fmla="*/ 73 h 240"/>
                <a:gd name="T10" fmla="*/ 206 w 232"/>
                <a:gd name="T11" fmla="*/ 85 h 240"/>
                <a:gd name="T12" fmla="*/ 181 w 232"/>
                <a:gd name="T13" fmla="*/ 95 h 240"/>
                <a:gd name="T14" fmla="*/ 149 w 232"/>
                <a:gd name="T15" fmla="*/ 128 h 240"/>
                <a:gd name="T16" fmla="*/ 134 w 232"/>
                <a:gd name="T17" fmla="*/ 170 h 240"/>
                <a:gd name="T18" fmla="*/ 119 w 232"/>
                <a:gd name="T19" fmla="*/ 201 h 240"/>
                <a:gd name="T20" fmla="*/ 112 w 232"/>
                <a:gd name="T21" fmla="*/ 217 h 240"/>
                <a:gd name="T22" fmla="*/ 102 w 232"/>
                <a:gd name="T23" fmla="*/ 229 h 240"/>
                <a:gd name="T24" fmla="*/ 88 w 232"/>
                <a:gd name="T25" fmla="*/ 239 h 240"/>
                <a:gd name="T26" fmla="*/ 72 w 232"/>
                <a:gd name="T27" fmla="*/ 234 h 240"/>
                <a:gd name="T28" fmla="*/ 70 w 232"/>
                <a:gd name="T29" fmla="*/ 220 h 240"/>
                <a:gd name="T30" fmla="*/ 85 w 232"/>
                <a:gd name="T31" fmla="*/ 197 h 240"/>
                <a:gd name="T32" fmla="*/ 93 w 232"/>
                <a:gd name="T33" fmla="*/ 171 h 240"/>
                <a:gd name="T34" fmla="*/ 95 w 232"/>
                <a:gd name="T35" fmla="*/ 153 h 240"/>
                <a:gd name="T36" fmla="*/ 94 w 232"/>
                <a:gd name="T37" fmla="*/ 152 h 240"/>
                <a:gd name="T38" fmla="*/ 98 w 232"/>
                <a:gd name="T39" fmla="*/ 149 h 240"/>
                <a:gd name="T40" fmla="*/ 83 w 232"/>
                <a:gd name="T41" fmla="*/ 168 h 240"/>
                <a:gd name="T42" fmla="*/ 69 w 232"/>
                <a:gd name="T43" fmla="*/ 189 h 240"/>
                <a:gd name="T44" fmla="*/ 55 w 232"/>
                <a:gd name="T45" fmla="*/ 203 h 240"/>
                <a:gd name="T46" fmla="*/ 42 w 232"/>
                <a:gd name="T47" fmla="*/ 202 h 240"/>
                <a:gd name="T48" fmla="*/ 31 w 232"/>
                <a:gd name="T49" fmla="*/ 191 h 240"/>
                <a:gd name="T50" fmla="*/ 17 w 232"/>
                <a:gd name="T51" fmla="*/ 188 h 240"/>
                <a:gd name="T52" fmla="*/ 4 w 232"/>
                <a:gd name="T53" fmla="*/ 183 h 240"/>
                <a:gd name="T54" fmla="*/ 0 w 232"/>
                <a:gd name="T55" fmla="*/ 174 h 240"/>
                <a:gd name="T56" fmla="*/ 13 w 232"/>
                <a:gd name="T57" fmla="*/ 147 h 240"/>
                <a:gd name="T58" fmla="*/ 35 w 232"/>
                <a:gd name="T59" fmla="*/ 127 h 240"/>
                <a:gd name="T60" fmla="*/ 56 w 232"/>
                <a:gd name="T61" fmla="*/ 113 h 240"/>
                <a:gd name="T62" fmla="*/ 61 w 232"/>
                <a:gd name="T63" fmla="*/ 104 h 240"/>
                <a:gd name="T64" fmla="*/ 67 w 232"/>
                <a:gd name="T65" fmla="*/ 94 h 240"/>
                <a:gd name="T66" fmla="*/ 75 w 232"/>
                <a:gd name="T67" fmla="*/ 85 h 240"/>
                <a:gd name="T68" fmla="*/ 85 w 232"/>
                <a:gd name="T69" fmla="*/ 79 h 240"/>
                <a:gd name="T70" fmla="*/ 93 w 232"/>
                <a:gd name="T71" fmla="*/ 73 h 240"/>
                <a:gd name="T72" fmla="*/ 118 w 232"/>
                <a:gd name="T73" fmla="*/ 45 h 240"/>
                <a:gd name="T74" fmla="*/ 140 w 232"/>
                <a:gd name="T75" fmla="*/ 22 h 240"/>
                <a:gd name="T76" fmla="*/ 162 w 232"/>
                <a:gd name="T77" fmla="*/ 3 h 240"/>
                <a:gd name="T78" fmla="*/ 181 w 232"/>
                <a:gd name="T79" fmla="*/ 4 h 240"/>
                <a:gd name="T80" fmla="*/ 196 w 232"/>
                <a:gd name="T81" fmla="*/ 21 h 240"/>
                <a:gd name="T82" fmla="*/ 186 w 232"/>
                <a:gd name="T83" fmla="*/ 34 h 240"/>
                <a:gd name="T84" fmla="*/ 171 w 232"/>
                <a:gd name="T85" fmla="*/ 46 h 240"/>
                <a:gd name="T86" fmla="*/ 158 w 232"/>
                <a:gd name="T87" fmla="*/ 60 h 240"/>
                <a:gd name="T88" fmla="*/ 157 w 232"/>
                <a:gd name="T89" fmla="*/ 60 h 2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2"/>
                <a:gd name="T136" fmla="*/ 0 h 240"/>
                <a:gd name="T137" fmla="*/ 232 w 232"/>
                <a:gd name="T138" fmla="*/ 240 h 24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2" h="240">
                  <a:moveTo>
                    <a:pt x="163" y="59"/>
                  </a:moveTo>
                  <a:lnTo>
                    <a:pt x="170" y="55"/>
                  </a:lnTo>
                  <a:lnTo>
                    <a:pt x="174" y="52"/>
                  </a:lnTo>
                  <a:lnTo>
                    <a:pt x="180" y="50"/>
                  </a:lnTo>
                  <a:lnTo>
                    <a:pt x="186" y="48"/>
                  </a:lnTo>
                  <a:lnTo>
                    <a:pt x="191" y="45"/>
                  </a:lnTo>
                  <a:lnTo>
                    <a:pt x="197" y="45"/>
                  </a:lnTo>
                  <a:lnTo>
                    <a:pt x="203" y="44"/>
                  </a:lnTo>
                  <a:lnTo>
                    <a:pt x="210" y="44"/>
                  </a:lnTo>
                  <a:lnTo>
                    <a:pt x="216" y="45"/>
                  </a:lnTo>
                  <a:lnTo>
                    <a:pt x="223" y="48"/>
                  </a:lnTo>
                  <a:lnTo>
                    <a:pt x="228" y="52"/>
                  </a:lnTo>
                  <a:lnTo>
                    <a:pt x="231" y="59"/>
                  </a:lnTo>
                  <a:lnTo>
                    <a:pt x="231" y="67"/>
                  </a:lnTo>
                  <a:lnTo>
                    <a:pt x="228" y="73"/>
                  </a:lnTo>
                  <a:lnTo>
                    <a:pt x="221" y="79"/>
                  </a:lnTo>
                  <a:lnTo>
                    <a:pt x="214" y="82"/>
                  </a:lnTo>
                  <a:lnTo>
                    <a:pt x="206" y="85"/>
                  </a:lnTo>
                  <a:lnTo>
                    <a:pt x="198" y="88"/>
                  </a:lnTo>
                  <a:lnTo>
                    <a:pt x="189" y="91"/>
                  </a:lnTo>
                  <a:lnTo>
                    <a:pt x="181" y="95"/>
                  </a:lnTo>
                  <a:lnTo>
                    <a:pt x="168" y="104"/>
                  </a:lnTo>
                  <a:lnTo>
                    <a:pt x="158" y="115"/>
                  </a:lnTo>
                  <a:lnTo>
                    <a:pt x="149" y="128"/>
                  </a:lnTo>
                  <a:lnTo>
                    <a:pt x="143" y="141"/>
                  </a:lnTo>
                  <a:lnTo>
                    <a:pt x="137" y="155"/>
                  </a:lnTo>
                  <a:lnTo>
                    <a:pt x="134" y="170"/>
                  </a:lnTo>
                  <a:lnTo>
                    <a:pt x="128" y="183"/>
                  </a:lnTo>
                  <a:lnTo>
                    <a:pt x="122" y="197"/>
                  </a:lnTo>
                  <a:lnTo>
                    <a:pt x="119" y="201"/>
                  </a:lnTo>
                  <a:lnTo>
                    <a:pt x="117" y="206"/>
                  </a:lnTo>
                  <a:lnTo>
                    <a:pt x="114" y="212"/>
                  </a:lnTo>
                  <a:lnTo>
                    <a:pt x="112" y="217"/>
                  </a:lnTo>
                  <a:lnTo>
                    <a:pt x="110" y="220"/>
                  </a:lnTo>
                  <a:lnTo>
                    <a:pt x="106" y="225"/>
                  </a:lnTo>
                  <a:lnTo>
                    <a:pt x="102" y="229"/>
                  </a:lnTo>
                  <a:lnTo>
                    <a:pt x="98" y="234"/>
                  </a:lnTo>
                  <a:lnTo>
                    <a:pt x="93" y="237"/>
                  </a:lnTo>
                  <a:lnTo>
                    <a:pt x="88" y="239"/>
                  </a:lnTo>
                  <a:lnTo>
                    <a:pt x="82" y="239"/>
                  </a:lnTo>
                  <a:lnTo>
                    <a:pt x="76" y="237"/>
                  </a:lnTo>
                  <a:lnTo>
                    <a:pt x="72" y="234"/>
                  </a:lnTo>
                  <a:lnTo>
                    <a:pt x="69" y="230"/>
                  </a:lnTo>
                  <a:lnTo>
                    <a:pt x="68" y="225"/>
                  </a:lnTo>
                  <a:lnTo>
                    <a:pt x="70" y="220"/>
                  </a:lnTo>
                  <a:lnTo>
                    <a:pt x="75" y="213"/>
                  </a:lnTo>
                  <a:lnTo>
                    <a:pt x="81" y="205"/>
                  </a:lnTo>
                  <a:lnTo>
                    <a:pt x="85" y="197"/>
                  </a:lnTo>
                  <a:lnTo>
                    <a:pt x="89" y="188"/>
                  </a:lnTo>
                  <a:lnTo>
                    <a:pt x="90" y="179"/>
                  </a:lnTo>
                  <a:lnTo>
                    <a:pt x="93" y="171"/>
                  </a:lnTo>
                  <a:lnTo>
                    <a:pt x="95" y="162"/>
                  </a:lnTo>
                  <a:lnTo>
                    <a:pt x="96" y="153"/>
                  </a:lnTo>
                  <a:lnTo>
                    <a:pt x="95" y="153"/>
                  </a:lnTo>
                  <a:lnTo>
                    <a:pt x="94" y="153"/>
                  </a:lnTo>
                  <a:lnTo>
                    <a:pt x="92" y="153"/>
                  </a:lnTo>
                  <a:lnTo>
                    <a:pt x="94" y="152"/>
                  </a:lnTo>
                  <a:lnTo>
                    <a:pt x="95" y="151"/>
                  </a:lnTo>
                  <a:lnTo>
                    <a:pt x="96" y="149"/>
                  </a:lnTo>
                  <a:lnTo>
                    <a:pt x="98" y="149"/>
                  </a:lnTo>
                  <a:lnTo>
                    <a:pt x="92" y="155"/>
                  </a:lnTo>
                  <a:lnTo>
                    <a:pt x="87" y="161"/>
                  </a:lnTo>
                  <a:lnTo>
                    <a:pt x="83" y="168"/>
                  </a:lnTo>
                  <a:lnTo>
                    <a:pt x="79" y="175"/>
                  </a:lnTo>
                  <a:lnTo>
                    <a:pt x="74" y="182"/>
                  </a:lnTo>
                  <a:lnTo>
                    <a:pt x="69" y="189"/>
                  </a:lnTo>
                  <a:lnTo>
                    <a:pt x="63" y="196"/>
                  </a:lnTo>
                  <a:lnTo>
                    <a:pt x="58" y="202"/>
                  </a:lnTo>
                  <a:lnTo>
                    <a:pt x="55" y="203"/>
                  </a:lnTo>
                  <a:lnTo>
                    <a:pt x="50" y="203"/>
                  </a:lnTo>
                  <a:lnTo>
                    <a:pt x="46" y="203"/>
                  </a:lnTo>
                  <a:lnTo>
                    <a:pt x="42" y="202"/>
                  </a:lnTo>
                  <a:lnTo>
                    <a:pt x="38" y="198"/>
                  </a:lnTo>
                  <a:lnTo>
                    <a:pt x="34" y="195"/>
                  </a:lnTo>
                  <a:lnTo>
                    <a:pt x="31" y="191"/>
                  </a:lnTo>
                  <a:lnTo>
                    <a:pt x="26" y="189"/>
                  </a:lnTo>
                  <a:lnTo>
                    <a:pt x="21" y="189"/>
                  </a:lnTo>
                  <a:lnTo>
                    <a:pt x="17" y="188"/>
                  </a:lnTo>
                  <a:lnTo>
                    <a:pt x="12" y="186"/>
                  </a:lnTo>
                  <a:lnTo>
                    <a:pt x="8" y="184"/>
                  </a:lnTo>
                  <a:lnTo>
                    <a:pt x="4" y="183"/>
                  </a:lnTo>
                  <a:lnTo>
                    <a:pt x="2" y="180"/>
                  </a:lnTo>
                  <a:lnTo>
                    <a:pt x="0" y="178"/>
                  </a:lnTo>
                  <a:lnTo>
                    <a:pt x="0" y="174"/>
                  </a:lnTo>
                  <a:lnTo>
                    <a:pt x="3" y="164"/>
                  </a:lnTo>
                  <a:lnTo>
                    <a:pt x="8" y="156"/>
                  </a:lnTo>
                  <a:lnTo>
                    <a:pt x="13" y="147"/>
                  </a:lnTo>
                  <a:lnTo>
                    <a:pt x="19" y="140"/>
                  </a:lnTo>
                  <a:lnTo>
                    <a:pt x="26" y="133"/>
                  </a:lnTo>
                  <a:lnTo>
                    <a:pt x="35" y="127"/>
                  </a:lnTo>
                  <a:lnTo>
                    <a:pt x="43" y="121"/>
                  </a:lnTo>
                  <a:lnTo>
                    <a:pt x="53" y="116"/>
                  </a:lnTo>
                  <a:lnTo>
                    <a:pt x="56" y="113"/>
                  </a:lnTo>
                  <a:lnTo>
                    <a:pt x="58" y="111"/>
                  </a:lnTo>
                  <a:lnTo>
                    <a:pt x="59" y="107"/>
                  </a:lnTo>
                  <a:lnTo>
                    <a:pt x="61" y="104"/>
                  </a:lnTo>
                  <a:lnTo>
                    <a:pt x="63" y="100"/>
                  </a:lnTo>
                  <a:lnTo>
                    <a:pt x="65" y="97"/>
                  </a:lnTo>
                  <a:lnTo>
                    <a:pt x="67" y="94"/>
                  </a:lnTo>
                  <a:lnTo>
                    <a:pt x="70" y="91"/>
                  </a:lnTo>
                  <a:lnTo>
                    <a:pt x="73" y="88"/>
                  </a:lnTo>
                  <a:lnTo>
                    <a:pt x="75" y="85"/>
                  </a:lnTo>
                  <a:lnTo>
                    <a:pt x="79" y="83"/>
                  </a:lnTo>
                  <a:lnTo>
                    <a:pt x="82" y="82"/>
                  </a:lnTo>
                  <a:lnTo>
                    <a:pt x="85" y="79"/>
                  </a:lnTo>
                  <a:lnTo>
                    <a:pt x="88" y="77"/>
                  </a:lnTo>
                  <a:lnTo>
                    <a:pt x="90" y="75"/>
                  </a:lnTo>
                  <a:lnTo>
                    <a:pt x="93" y="73"/>
                  </a:lnTo>
                  <a:lnTo>
                    <a:pt x="102" y="63"/>
                  </a:lnTo>
                  <a:lnTo>
                    <a:pt x="110" y="54"/>
                  </a:lnTo>
                  <a:lnTo>
                    <a:pt x="118" y="45"/>
                  </a:lnTo>
                  <a:lnTo>
                    <a:pt x="126" y="37"/>
                  </a:lnTo>
                  <a:lnTo>
                    <a:pt x="133" y="29"/>
                  </a:lnTo>
                  <a:lnTo>
                    <a:pt x="140" y="22"/>
                  </a:lnTo>
                  <a:lnTo>
                    <a:pt x="147" y="15"/>
                  </a:lnTo>
                  <a:lnTo>
                    <a:pt x="155" y="7"/>
                  </a:lnTo>
                  <a:lnTo>
                    <a:pt x="162" y="3"/>
                  </a:lnTo>
                  <a:lnTo>
                    <a:pt x="169" y="0"/>
                  </a:lnTo>
                  <a:lnTo>
                    <a:pt x="175" y="1"/>
                  </a:lnTo>
                  <a:lnTo>
                    <a:pt x="181" y="4"/>
                  </a:lnTo>
                  <a:lnTo>
                    <a:pt x="187" y="9"/>
                  </a:lnTo>
                  <a:lnTo>
                    <a:pt x="192" y="15"/>
                  </a:lnTo>
                  <a:lnTo>
                    <a:pt x="196" y="21"/>
                  </a:lnTo>
                  <a:lnTo>
                    <a:pt x="198" y="28"/>
                  </a:lnTo>
                  <a:lnTo>
                    <a:pt x="191" y="31"/>
                  </a:lnTo>
                  <a:lnTo>
                    <a:pt x="186" y="34"/>
                  </a:lnTo>
                  <a:lnTo>
                    <a:pt x="180" y="37"/>
                  </a:lnTo>
                  <a:lnTo>
                    <a:pt x="175" y="41"/>
                  </a:lnTo>
                  <a:lnTo>
                    <a:pt x="171" y="46"/>
                  </a:lnTo>
                  <a:lnTo>
                    <a:pt x="167" y="51"/>
                  </a:lnTo>
                  <a:lnTo>
                    <a:pt x="163" y="56"/>
                  </a:lnTo>
                  <a:lnTo>
                    <a:pt x="158" y="60"/>
                  </a:lnTo>
                  <a:lnTo>
                    <a:pt x="160" y="60"/>
                  </a:lnTo>
                  <a:lnTo>
                    <a:pt x="158" y="60"/>
                  </a:lnTo>
                  <a:lnTo>
                    <a:pt x="157" y="60"/>
                  </a:lnTo>
                  <a:lnTo>
                    <a:pt x="158" y="60"/>
                  </a:lnTo>
                  <a:lnTo>
                    <a:pt x="163" y="59"/>
                  </a:lnTo>
                </a:path>
              </a:pathLst>
            </a:custGeom>
            <a:solidFill>
              <a:srgbClr val="A8A8A8"/>
            </a:solidFill>
            <a:ln w="12700" cap="rnd">
              <a:noFill/>
              <a:round/>
              <a:headEnd/>
              <a:tailEnd/>
            </a:ln>
          </p:spPr>
          <p:txBody>
            <a:bodyPr/>
            <a:lstStyle/>
            <a:p>
              <a:endParaRPr lang="en-US" dirty="0"/>
            </a:p>
          </p:txBody>
        </p:sp>
        <p:sp>
          <p:nvSpPr>
            <p:cNvPr id="48700" name="Freeform 599"/>
            <p:cNvSpPr>
              <a:spLocks/>
            </p:cNvSpPr>
            <p:nvPr/>
          </p:nvSpPr>
          <p:spPr bwMode="auto">
            <a:xfrm>
              <a:off x="1975" y="2150"/>
              <a:ext cx="46" cy="19"/>
            </a:xfrm>
            <a:custGeom>
              <a:avLst/>
              <a:gdLst>
                <a:gd name="T0" fmla="*/ 45 w 46"/>
                <a:gd name="T1" fmla="*/ 0 h 19"/>
                <a:gd name="T2" fmla="*/ 39 w 46"/>
                <a:gd name="T3" fmla="*/ 0 h 19"/>
                <a:gd name="T4" fmla="*/ 33 w 46"/>
                <a:gd name="T5" fmla="*/ 1 h 19"/>
                <a:gd name="T6" fmla="*/ 27 w 46"/>
                <a:gd name="T7" fmla="*/ 1 h 19"/>
                <a:gd name="T8" fmla="*/ 21 w 46"/>
                <a:gd name="T9" fmla="*/ 3 h 19"/>
                <a:gd name="T10" fmla="*/ 16 w 46"/>
                <a:gd name="T11" fmla="*/ 5 h 19"/>
                <a:gd name="T12" fmla="*/ 11 w 46"/>
                <a:gd name="T13" fmla="*/ 7 h 19"/>
                <a:gd name="T14" fmla="*/ 5 w 46"/>
                <a:gd name="T15" fmla="*/ 9 h 19"/>
                <a:gd name="T16" fmla="*/ 0 w 46"/>
                <a:gd name="T17" fmla="*/ 11 h 19"/>
                <a:gd name="T18" fmla="*/ 5 w 46"/>
                <a:gd name="T19" fmla="*/ 18 h 19"/>
                <a:gd name="T20" fmla="*/ 11 w 46"/>
                <a:gd name="T21" fmla="*/ 16 h 19"/>
                <a:gd name="T22" fmla="*/ 16 w 46"/>
                <a:gd name="T23" fmla="*/ 14 h 19"/>
                <a:gd name="T24" fmla="*/ 20 w 46"/>
                <a:gd name="T25" fmla="*/ 11 h 19"/>
                <a:gd name="T26" fmla="*/ 26 w 46"/>
                <a:gd name="T27" fmla="*/ 10 h 19"/>
                <a:gd name="T28" fmla="*/ 30 w 46"/>
                <a:gd name="T29" fmla="*/ 9 h 19"/>
                <a:gd name="T30" fmla="*/ 34 w 46"/>
                <a:gd name="T31" fmla="*/ 8 h 19"/>
                <a:gd name="T32" fmla="*/ 39 w 46"/>
                <a:gd name="T33" fmla="*/ 8 h 19"/>
                <a:gd name="T34" fmla="*/ 45 w 46"/>
                <a:gd name="T35" fmla="*/ 8 h 19"/>
                <a:gd name="T36" fmla="*/ 45 w 46"/>
                <a:gd name="T37" fmla="*/ 0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9"/>
                <a:gd name="T59" fmla="*/ 46 w 46"/>
                <a:gd name="T60" fmla="*/ 19 h 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9">
                  <a:moveTo>
                    <a:pt x="45" y="0"/>
                  </a:moveTo>
                  <a:lnTo>
                    <a:pt x="39" y="0"/>
                  </a:lnTo>
                  <a:lnTo>
                    <a:pt x="33" y="1"/>
                  </a:lnTo>
                  <a:lnTo>
                    <a:pt x="27" y="1"/>
                  </a:lnTo>
                  <a:lnTo>
                    <a:pt x="21" y="3"/>
                  </a:lnTo>
                  <a:lnTo>
                    <a:pt x="16" y="5"/>
                  </a:lnTo>
                  <a:lnTo>
                    <a:pt x="11" y="7"/>
                  </a:lnTo>
                  <a:lnTo>
                    <a:pt x="5" y="9"/>
                  </a:lnTo>
                  <a:lnTo>
                    <a:pt x="0" y="11"/>
                  </a:lnTo>
                  <a:lnTo>
                    <a:pt x="5" y="18"/>
                  </a:lnTo>
                  <a:lnTo>
                    <a:pt x="11" y="16"/>
                  </a:lnTo>
                  <a:lnTo>
                    <a:pt x="16" y="14"/>
                  </a:lnTo>
                  <a:lnTo>
                    <a:pt x="20" y="11"/>
                  </a:lnTo>
                  <a:lnTo>
                    <a:pt x="26" y="10"/>
                  </a:lnTo>
                  <a:lnTo>
                    <a:pt x="30" y="9"/>
                  </a:lnTo>
                  <a:lnTo>
                    <a:pt x="34" y="8"/>
                  </a:lnTo>
                  <a:lnTo>
                    <a:pt x="39" y="8"/>
                  </a:lnTo>
                  <a:lnTo>
                    <a:pt x="45" y="8"/>
                  </a:lnTo>
                  <a:lnTo>
                    <a:pt x="45" y="0"/>
                  </a:lnTo>
                </a:path>
              </a:pathLst>
            </a:custGeom>
            <a:solidFill>
              <a:srgbClr val="4F4F4F"/>
            </a:solidFill>
            <a:ln w="12700" cap="rnd">
              <a:noFill/>
              <a:round/>
              <a:headEnd/>
              <a:tailEnd/>
            </a:ln>
          </p:spPr>
          <p:txBody>
            <a:bodyPr/>
            <a:lstStyle/>
            <a:p>
              <a:endParaRPr lang="en-US" dirty="0"/>
            </a:p>
          </p:txBody>
        </p:sp>
        <p:sp>
          <p:nvSpPr>
            <p:cNvPr id="48701" name="Freeform 600"/>
            <p:cNvSpPr>
              <a:spLocks/>
            </p:cNvSpPr>
            <p:nvPr/>
          </p:nvSpPr>
          <p:spPr bwMode="auto">
            <a:xfrm>
              <a:off x="2026" y="2150"/>
              <a:ext cx="23" cy="17"/>
            </a:xfrm>
            <a:custGeom>
              <a:avLst/>
              <a:gdLst>
                <a:gd name="T0" fmla="*/ 22 w 23"/>
                <a:gd name="T1" fmla="*/ 14 h 17"/>
                <a:gd name="T2" fmla="*/ 19 w 23"/>
                <a:gd name="T3" fmla="*/ 7 h 17"/>
                <a:gd name="T4" fmla="*/ 13 w 23"/>
                <a:gd name="T5" fmla="*/ 3 h 17"/>
                <a:gd name="T6" fmla="*/ 6 w 23"/>
                <a:gd name="T7" fmla="*/ 1 h 17"/>
                <a:gd name="T8" fmla="*/ 0 w 23"/>
                <a:gd name="T9" fmla="*/ 0 h 17"/>
                <a:gd name="T10" fmla="*/ 0 w 23"/>
                <a:gd name="T11" fmla="*/ 7 h 17"/>
                <a:gd name="T12" fmla="*/ 4 w 23"/>
                <a:gd name="T13" fmla="*/ 8 h 17"/>
                <a:gd name="T14" fmla="*/ 9 w 23"/>
                <a:gd name="T15" fmla="*/ 9 h 17"/>
                <a:gd name="T16" fmla="*/ 11 w 23"/>
                <a:gd name="T17" fmla="*/ 11 h 17"/>
                <a:gd name="T18" fmla="*/ 13 w 23"/>
                <a:gd name="T19" fmla="*/ 16 h 17"/>
                <a:gd name="T20" fmla="*/ 22 w 23"/>
                <a:gd name="T21" fmla="*/ 1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17"/>
                <a:gd name="T35" fmla="*/ 23 w 23"/>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17">
                  <a:moveTo>
                    <a:pt x="22" y="14"/>
                  </a:moveTo>
                  <a:lnTo>
                    <a:pt x="19" y="7"/>
                  </a:lnTo>
                  <a:lnTo>
                    <a:pt x="13" y="3"/>
                  </a:lnTo>
                  <a:lnTo>
                    <a:pt x="6" y="1"/>
                  </a:lnTo>
                  <a:lnTo>
                    <a:pt x="0" y="0"/>
                  </a:lnTo>
                  <a:lnTo>
                    <a:pt x="0" y="7"/>
                  </a:lnTo>
                  <a:lnTo>
                    <a:pt x="4" y="8"/>
                  </a:lnTo>
                  <a:lnTo>
                    <a:pt x="9" y="9"/>
                  </a:lnTo>
                  <a:lnTo>
                    <a:pt x="11" y="11"/>
                  </a:lnTo>
                  <a:lnTo>
                    <a:pt x="13" y="16"/>
                  </a:lnTo>
                  <a:lnTo>
                    <a:pt x="22" y="14"/>
                  </a:lnTo>
                </a:path>
              </a:pathLst>
            </a:custGeom>
            <a:solidFill>
              <a:srgbClr val="4F4F4F"/>
            </a:solidFill>
            <a:ln w="12700" cap="rnd">
              <a:noFill/>
              <a:round/>
              <a:headEnd/>
              <a:tailEnd/>
            </a:ln>
          </p:spPr>
          <p:txBody>
            <a:bodyPr/>
            <a:lstStyle/>
            <a:p>
              <a:endParaRPr lang="en-US" dirty="0"/>
            </a:p>
          </p:txBody>
        </p:sp>
        <p:sp>
          <p:nvSpPr>
            <p:cNvPr id="48702" name="Freeform 601"/>
            <p:cNvSpPr>
              <a:spLocks/>
            </p:cNvSpPr>
            <p:nvPr/>
          </p:nvSpPr>
          <p:spPr bwMode="auto">
            <a:xfrm>
              <a:off x="1993" y="2169"/>
              <a:ext cx="56" cy="37"/>
            </a:xfrm>
            <a:custGeom>
              <a:avLst/>
              <a:gdLst>
                <a:gd name="T0" fmla="*/ 6 w 56"/>
                <a:gd name="T1" fmla="*/ 36 h 37"/>
                <a:gd name="T2" fmla="*/ 13 w 56"/>
                <a:gd name="T3" fmla="*/ 33 h 37"/>
                <a:gd name="T4" fmla="*/ 20 w 56"/>
                <a:gd name="T5" fmla="*/ 32 h 37"/>
                <a:gd name="T6" fmla="*/ 28 w 56"/>
                <a:gd name="T7" fmla="*/ 29 h 37"/>
                <a:gd name="T8" fmla="*/ 37 w 56"/>
                <a:gd name="T9" fmla="*/ 26 h 37"/>
                <a:gd name="T10" fmla="*/ 44 w 56"/>
                <a:gd name="T11" fmla="*/ 22 h 37"/>
                <a:gd name="T12" fmla="*/ 51 w 56"/>
                <a:gd name="T13" fmla="*/ 16 h 37"/>
                <a:gd name="T14" fmla="*/ 55 w 56"/>
                <a:gd name="T15" fmla="*/ 9 h 37"/>
                <a:gd name="T16" fmla="*/ 55 w 56"/>
                <a:gd name="T17" fmla="*/ 0 h 37"/>
                <a:gd name="T18" fmla="*/ 44 w 56"/>
                <a:gd name="T19" fmla="*/ 2 h 37"/>
                <a:gd name="T20" fmla="*/ 44 w 56"/>
                <a:gd name="T21" fmla="*/ 8 h 37"/>
                <a:gd name="T22" fmla="*/ 42 w 56"/>
                <a:gd name="T23" fmla="*/ 11 h 37"/>
                <a:gd name="T24" fmla="*/ 38 w 56"/>
                <a:gd name="T25" fmla="*/ 15 h 37"/>
                <a:gd name="T26" fmla="*/ 32 w 56"/>
                <a:gd name="T27" fmla="*/ 18 h 37"/>
                <a:gd name="T28" fmla="*/ 25 w 56"/>
                <a:gd name="T29" fmla="*/ 20 h 37"/>
                <a:gd name="T30" fmla="*/ 17 w 56"/>
                <a:gd name="T31" fmla="*/ 22 h 37"/>
                <a:gd name="T32" fmla="*/ 8 w 56"/>
                <a:gd name="T33" fmla="*/ 26 h 37"/>
                <a:gd name="T34" fmla="*/ 0 w 56"/>
                <a:gd name="T35" fmla="*/ 29 h 37"/>
                <a:gd name="T36" fmla="*/ 6 w 56"/>
                <a:gd name="T37" fmla="*/ 36 h 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
                <a:gd name="T58" fmla="*/ 0 h 37"/>
                <a:gd name="T59" fmla="*/ 56 w 56"/>
                <a:gd name="T60" fmla="*/ 37 h 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 h="37">
                  <a:moveTo>
                    <a:pt x="6" y="36"/>
                  </a:moveTo>
                  <a:lnTo>
                    <a:pt x="13" y="33"/>
                  </a:lnTo>
                  <a:lnTo>
                    <a:pt x="20" y="32"/>
                  </a:lnTo>
                  <a:lnTo>
                    <a:pt x="28" y="29"/>
                  </a:lnTo>
                  <a:lnTo>
                    <a:pt x="37" y="26"/>
                  </a:lnTo>
                  <a:lnTo>
                    <a:pt x="44" y="22"/>
                  </a:lnTo>
                  <a:lnTo>
                    <a:pt x="51" y="16"/>
                  </a:lnTo>
                  <a:lnTo>
                    <a:pt x="55" y="9"/>
                  </a:lnTo>
                  <a:lnTo>
                    <a:pt x="55" y="0"/>
                  </a:lnTo>
                  <a:lnTo>
                    <a:pt x="44" y="2"/>
                  </a:lnTo>
                  <a:lnTo>
                    <a:pt x="44" y="8"/>
                  </a:lnTo>
                  <a:lnTo>
                    <a:pt x="42" y="11"/>
                  </a:lnTo>
                  <a:lnTo>
                    <a:pt x="38" y="15"/>
                  </a:lnTo>
                  <a:lnTo>
                    <a:pt x="32" y="18"/>
                  </a:lnTo>
                  <a:lnTo>
                    <a:pt x="25" y="20"/>
                  </a:lnTo>
                  <a:lnTo>
                    <a:pt x="17" y="22"/>
                  </a:lnTo>
                  <a:lnTo>
                    <a:pt x="8" y="26"/>
                  </a:lnTo>
                  <a:lnTo>
                    <a:pt x="0" y="29"/>
                  </a:lnTo>
                  <a:lnTo>
                    <a:pt x="6" y="36"/>
                  </a:lnTo>
                </a:path>
              </a:pathLst>
            </a:custGeom>
            <a:solidFill>
              <a:srgbClr val="4F4F4F"/>
            </a:solidFill>
            <a:ln w="12700" cap="rnd">
              <a:noFill/>
              <a:round/>
              <a:headEnd/>
              <a:tailEnd/>
            </a:ln>
          </p:spPr>
          <p:txBody>
            <a:bodyPr/>
            <a:lstStyle/>
            <a:p>
              <a:endParaRPr lang="en-US" dirty="0"/>
            </a:p>
          </p:txBody>
        </p:sp>
        <p:sp>
          <p:nvSpPr>
            <p:cNvPr id="48703" name="Freeform 602"/>
            <p:cNvSpPr>
              <a:spLocks/>
            </p:cNvSpPr>
            <p:nvPr/>
          </p:nvSpPr>
          <p:spPr bwMode="auto">
            <a:xfrm>
              <a:off x="1931" y="2203"/>
              <a:ext cx="64" cy="106"/>
            </a:xfrm>
            <a:custGeom>
              <a:avLst/>
              <a:gdLst>
                <a:gd name="T0" fmla="*/ 8 w 64"/>
                <a:gd name="T1" fmla="*/ 105 h 106"/>
                <a:gd name="T2" fmla="*/ 15 w 64"/>
                <a:gd name="T3" fmla="*/ 93 h 106"/>
                <a:gd name="T4" fmla="*/ 20 w 64"/>
                <a:gd name="T5" fmla="*/ 78 h 106"/>
                <a:gd name="T6" fmla="*/ 25 w 64"/>
                <a:gd name="T7" fmla="*/ 64 h 106"/>
                <a:gd name="T8" fmla="*/ 30 w 64"/>
                <a:gd name="T9" fmla="*/ 50 h 106"/>
                <a:gd name="T10" fmla="*/ 35 w 64"/>
                <a:gd name="T11" fmla="*/ 38 h 106"/>
                <a:gd name="T12" fmla="*/ 42 w 64"/>
                <a:gd name="T13" fmla="*/ 26 h 106"/>
                <a:gd name="T14" fmla="*/ 51 w 64"/>
                <a:gd name="T15" fmla="*/ 16 h 106"/>
                <a:gd name="T16" fmla="*/ 63 w 64"/>
                <a:gd name="T17" fmla="*/ 8 h 106"/>
                <a:gd name="T18" fmla="*/ 57 w 64"/>
                <a:gd name="T19" fmla="*/ 0 h 106"/>
                <a:gd name="T20" fmla="*/ 44 w 64"/>
                <a:gd name="T21" fmla="*/ 9 h 106"/>
                <a:gd name="T22" fmla="*/ 34 w 64"/>
                <a:gd name="T23" fmla="*/ 21 h 106"/>
                <a:gd name="T24" fmla="*/ 26 w 64"/>
                <a:gd name="T25" fmla="*/ 34 h 106"/>
                <a:gd name="T26" fmla="*/ 19 w 64"/>
                <a:gd name="T27" fmla="*/ 47 h 106"/>
                <a:gd name="T28" fmla="*/ 15 w 64"/>
                <a:gd name="T29" fmla="*/ 61 h 106"/>
                <a:gd name="T30" fmla="*/ 10 w 64"/>
                <a:gd name="T31" fmla="*/ 75 h 106"/>
                <a:gd name="T32" fmla="*/ 5 w 64"/>
                <a:gd name="T33" fmla="*/ 88 h 106"/>
                <a:gd name="T34" fmla="*/ 0 w 64"/>
                <a:gd name="T35" fmla="*/ 101 h 106"/>
                <a:gd name="T36" fmla="*/ 8 w 64"/>
                <a:gd name="T37" fmla="*/ 105 h 10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
                <a:gd name="T58" fmla="*/ 0 h 106"/>
                <a:gd name="T59" fmla="*/ 64 w 64"/>
                <a:gd name="T60" fmla="*/ 106 h 10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 h="106">
                  <a:moveTo>
                    <a:pt x="8" y="105"/>
                  </a:moveTo>
                  <a:lnTo>
                    <a:pt x="15" y="93"/>
                  </a:lnTo>
                  <a:lnTo>
                    <a:pt x="20" y="78"/>
                  </a:lnTo>
                  <a:lnTo>
                    <a:pt x="25" y="64"/>
                  </a:lnTo>
                  <a:lnTo>
                    <a:pt x="30" y="50"/>
                  </a:lnTo>
                  <a:lnTo>
                    <a:pt x="35" y="38"/>
                  </a:lnTo>
                  <a:lnTo>
                    <a:pt x="42" y="26"/>
                  </a:lnTo>
                  <a:lnTo>
                    <a:pt x="51" y="16"/>
                  </a:lnTo>
                  <a:lnTo>
                    <a:pt x="63" y="8"/>
                  </a:lnTo>
                  <a:lnTo>
                    <a:pt x="57" y="0"/>
                  </a:lnTo>
                  <a:lnTo>
                    <a:pt x="44" y="9"/>
                  </a:lnTo>
                  <a:lnTo>
                    <a:pt x="34" y="21"/>
                  </a:lnTo>
                  <a:lnTo>
                    <a:pt x="26" y="34"/>
                  </a:lnTo>
                  <a:lnTo>
                    <a:pt x="19" y="47"/>
                  </a:lnTo>
                  <a:lnTo>
                    <a:pt x="15" y="61"/>
                  </a:lnTo>
                  <a:lnTo>
                    <a:pt x="10" y="75"/>
                  </a:lnTo>
                  <a:lnTo>
                    <a:pt x="5" y="88"/>
                  </a:lnTo>
                  <a:lnTo>
                    <a:pt x="0" y="101"/>
                  </a:lnTo>
                  <a:lnTo>
                    <a:pt x="8" y="105"/>
                  </a:lnTo>
                </a:path>
              </a:pathLst>
            </a:custGeom>
            <a:solidFill>
              <a:srgbClr val="4F4F4F"/>
            </a:solidFill>
            <a:ln w="12700" cap="rnd">
              <a:noFill/>
              <a:round/>
              <a:headEnd/>
              <a:tailEnd/>
            </a:ln>
          </p:spPr>
          <p:txBody>
            <a:bodyPr/>
            <a:lstStyle/>
            <a:p>
              <a:endParaRPr lang="en-US" dirty="0"/>
            </a:p>
          </p:txBody>
        </p:sp>
        <p:sp>
          <p:nvSpPr>
            <p:cNvPr id="48704" name="Freeform 603"/>
            <p:cNvSpPr>
              <a:spLocks/>
            </p:cNvSpPr>
            <p:nvPr/>
          </p:nvSpPr>
          <p:spPr bwMode="auto">
            <a:xfrm>
              <a:off x="1908" y="2310"/>
              <a:ext cx="27" cy="38"/>
            </a:xfrm>
            <a:custGeom>
              <a:avLst/>
              <a:gdLst>
                <a:gd name="T0" fmla="*/ 7 w 27"/>
                <a:gd name="T1" fmla="*/ 37 h 38"/>
                <a:gd name="T2" fmla="*/ 6 w 27"/>
                <a:gd name="T3" fmla="*/ 37 h 38"/>
                <a:gd name="T4" fmla="*/ 10 w 27"/>
                <a:gd name="T5" fmla="*/ 34 h 38"/>
                <a:gd name="T6" fmla="*/ 14 w 27"/>
                <a:gd name="T7" fmla="*/ 29 h 38"/>
                <a:gd name="T8" fmla="*/ 16 w 27"/>
                <a:gd name="T9" fmla="*/ 25 h 38"/>
                <a:gd name="T10" fmla="*/ 19 w 27"/>
                <a:gd name="T11" fmla="*/ 21 h 38"/>
                <a:gd name="T12" fmla="*/ 20 w 27"/>
                <a:gd name="T13" fmla="*/ 16 h 38"/>
                <a:gd name="T14" fmla="*/ 23 w 27"/>
                <a:gd name="T15" fmla="*/ 12 h 38"/>
                <a:gd name="T16" fmla="*/ 24 w 27"/>
                <a:gd name="T17" fmla="*/ 7 h 38"/>
                <a:gd name="T18" fmla="*/ 26 w 27"/>
                <a:gd name="T19" fmla="*/ 3 h 38"/>
                <a:gd name="T20" fmla="*/ 19 w 27"/>
                <a:gd name="T21" fmla="*/ 0 h 38"/>
                <a:gd name="T22" fmla="*/ 16 w 27"/>
                <a:gd name="T23" fmla="*/ 3 h 38"/>
                <a:gd name="T24" fmla="*/ 15 w 27"/>
                <a:gd name="T25" fmla="*/ 8 h 38"/>
                <a:gd name="T26" fmla="*/ 13 w 27"/>
                <a:gd name="T27" fmla="*/ 12 h 38"/>
                <a:gd name="T28" fmla="*/ 11 w 27"/>
                <a:gd name="T29" fmla="*/ 17 h 38"/>
                <a:gd name="T30" fmla="*/ 9 w 27"/>
                <a:gd name="T31" fmla="*/ 21 h 38"/>
                <a:gd name="T32" fmla="*/ 7 w 27"/>
                <a:gd name="T33" fmla="*/ 25 h 38"/>
                <a:gd name="T34" fmla="*/ 3 w 27"/>
                <a:gd name="T35" fmla="*/ 27 h 38"/>
                <a:gd name="T36" fmla="*/ 0 w 27"/>
                <a:gd name="T37" fmla="*/ 31 h 38"/>
                <a:gd name="T38" fmla="*/ 7 w 27"/>
                <a:gd name="T39" fmla="*/ 3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7"/>
                <a:gd name="T61" fmla="*/ 0 h 38"/>
                <a:gd name="T62" fmla="*/ 27 w 27"/>
                <a:gd name="T63" fmla="*/ 38 h 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7" h="38">
                  <a:moveTo>
                    <a:pt x="7" y="37"/>
                  </a:moveTo>
                  <a:lnTo>
                    <a:pt x="6" y="37"/>
                  </a:lnTo>
                  <a:lnTo>
                    <a:pt x="10" y="34"/>
                  </a:lnTo>
                  <a:lnTo>
                    <a:pt x="14" y="29"/>
                  </a:lnTo>
                  <a:lnTo>
                    <a:pt x="16" y="25"/>
                  </a:lnTo>
                  <a:lnTo>
                    <a:pt x="19" y="21"/>
                  </a:lnTo>
                  <a:lnTo>
                    <a:pt x="20" y="16"/>
                  </a:lnTo>
                  <a:lnTo>
                    <a:pt x="23" y="12"/>
                  </a:lnTo>
                  <a:lnTo>
                    <a:pt x="24" y="7"/>
                  </a:lnTo>
                  <a:lnTo>
                    <a:pt x="26" y="3"/>
                  </a:lnTo>
                  <a:lnTo>
                    <a:pt x="19" y="0"/>
                  </a:lnTo>
                  <a:lnTo>
                    <a:pt x="16" y="3"/>
                  </a:lnTo>
                  <a:lnTo>
                    <a:pt x="15" y="8"/>
                  </a:lnTo>
                  <a:lnTo>
                    <a:pt x="13" y="12"/>
                  </a:lnTo>
                  <a:lnTo>
                    <a:pt x="11" y="17"/>
                  </a:lnTo>
                  <a:lnTo>
                    <a:pt x="9" y="21"/>
                  </a:lnTo>
                  <a:lnTo>
                    <a:pt x="7" y="25"/>
                  </a:lnTo>
                  <a:lnTo>
                    <a:pt x="3" y="27"/>
                  </a:lnTo>
                  <a:lnTo>
                    <a:pt x="0" y="31"/>
                  </a:lnTo>
                  <a:lnTo>
                    <a:pt x="7" y="37"/>
                  </a:lnTo>
                </a:path>
              </a:pathLst>
            </a:custGeom>
            <a:solidFill>
              <a:srgbClr val="4F4F4F"/>
            </a:solidFill>
            <a:ln w="12700" cap="rnd">
              <a:noFill/>
              <a:round/>
              <a:headEnd/>
              <a:tailEnd/>
            </a:ln>
          </p:spPr>
          <p:txBody>
            <a:bodyPr/>
            <a:lstStyle/>
            <a:p>
              <a:endParaRPr lang="en-US" dirty="0"/>
            </a:p>
          </p:txBody>
        </p:sp>
        <p:sp>
          <p:nvSpPr>
            <p:cNvPr id="48705" name="Freeform 604"/>
            <p:cNvSpPr>
              <a:spLocks/>
            </p:cNvSpPr>
            <p:nvPr/>
          </p:nvSpPr>
          <p:spPr bwMode="auto">
            <a:xfrm>
              <a:off x="1887" y="2346"/>
              <a:ext cx="24" cy="17"/>
            </a:xfrm>
            <a:custGeom>
              <a:avLst/>
              <a:gdLst>
                <a:gd name="T0" fmla="*/ 0 w 24"/>
                <a:gd name="T1" fmla="*/ 14 h 17"/>
                <a:gd name="T2" fmla="*/ 6 w 24"/>
                <a:gd name="T3" fmla="*/ 16 h 17"/>
                <a:gd name="T4" fmla="*/ 12 w 24"/>
                <a:gd name="T5" fmla="*/ 16 h 17"/>
                <a:gd name="T6" fmla="*/ 17 w 24"/>
                <a:gd name="T7" fmla="*/ 14 h 17"/>
                <a:gd name="T8" fmla="*/ 23 w 24"/>
                <a:gd name="T9" fmla="*/ 8 h 17"/>
                <a:gd name="T10" fmla="*/ 17 w 24"/>
                <a:gd name="T11" fmla="*/ 0 h 17"/>
                <a:gd name="T12" fmla="*/ 13 w 24"/>
                <a:gd name="T13" fmla="*/ 4 h 17"/>
                <a:gd name="T14" fmla="*/ 10 w 24"/>
                <a:gd name="T15" fmla="*/ 4 h 17"/>
                <a:gd name="T16" fmla="*/ 7 w 24"/>
                <a:gd name="T17" fmla="*/ 4 h 17"/>
                <a:gd name="T18" fmla="*/ 4 w 24"/>
                <a:gd name="T19" fmla="*/ 4 h 17"/>
                <a:gd name="T20" fmla="*/ 0 w 24"/>
                <a:gd name="T21" fmla="*/ 1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7"/>
                <a:gd name="T35" fmla="*/ 24 w 24"/>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7">
                  <a:moveTo>
                    <a:pt x="0" y="14"/>
                  </a:moveTo>
                  <a:lnTo>
                    <a:pt x="6" y="16"/>
                  </a:lnTo>
                  <a:lnTo>
                    <a:pt x="12" y="16"/>
                  </a:lnTo>
                  <a:lnTo>
                    <a:pt x="17" y="14"/>
                  </a:lnTo>
                  <a:lnTo>
                    <a:pt x="23" y="8"/>
                  </a:lnTo>
                  <a:lnTo>
                    <a:pt x="17" y="0"/>
                  </a:lnTo>
                  <a:lnTo>
                    <a:pt x="13" y="4"/>
                  </a:lnTo>
                  <a:lnTo>
                    <a:pt x="10" y="4"/>
                  </a:lnTo>
                  <a:lnTo>
                    <a:pt x="7" y="4"/>
                  </a:lnTo>
                  <a:lnTo>
                    <a:pt x="4" y="4"/>
                  </a:lnTo>
                  <a:lnTo>
                    <a:pt x="0" y="14"/>
                  </a:lnTo>
                </a:path>
              </a:pathLst>
            </a:custGeom>
            <a:solidFill>
              <a:srgbClr val="4F4F4F"/>
            </a:solidFill>
            <a:ln w="12700" cap="rnd">
              <a:noFill/>
              <a:round/>
              <a:headEnd/>
              <a:tailEnd/>
            </a:ln>
          </p:spPr>
          <p:txBody>
            <a:bodyPr/>
            <a:lstStyle/>
            <a:p>
              <a:endParaRPr lang="en-US" dirty="0"/>
            </a:p>
          </p:txBody>
        </p:sp>
        <p:sp>
          <p:nvSpPr>
            <p:cNvPr id="48706" name="Freeform 605"/>
            <p:cNvSpPr>
              <a:spLocks/>
            </p:cNvSpPr>
            <p:nvPr/>
          </p:nvSpPr>
          <p:spPr bwMode="auto">
            <a:xfrm>
              <a:off x="1876" y="2333"/>
              <a:ext cx="17" cy="20"/>
            </a:xfrm>
            <a:custGeom>
              <a:avLst/>
              <a:gdLst>
                <a:gd name="T0" fmla="*/ 1 w 17"/>
                <a:gd name="T1" fmla="*/ 0 h 20"/>
                <a:gd name="T2" fmla="*/ 0 w 17"/>
                <a:gd name="T3" fmla="*/ 6 h 20"/>
                <a:gd name="T4" fmla="*/ 1 w 17"/>
                <a:gd name="T5" fmla="*/ 11 h 20"/>
                <a:gd name="T6" fmla="*/ 4 w 17"/>
                <a:gd name="T7" fmla="*/ 16 h 20"/>
                <a:gd name="T8" fmla="*/ 11 w 17"/>
                <a:gd name="T9" fmla="*/ 19 h 20"/>
                <a:gd name="T10" fmla="*/ 16 w 17"/>
                <a:gd name="T11" fmla="*/ 12 h 20"/>
                <a:gd name="T12" fmla="*/ 12 w 17"/>
                <a:gd name="T13" fmla="*/ 11 h 20"/>
                <a:gd name="T14" fmla="*/ 11 w 17"/>
                <a:gd name="T15" fmla="*/ 8 h 20"/>
                <a:gd name="T16" fmla="*/ 11 w 17"/>
                <a:gd name="T17" fmla="*/ 7 h 20"/>
                <a:gd name="T18" fmla="*/ 12 w 17"/>
                <a:gd name="T19" fmla="*/ 5 h 20"/>
                <a:gd name="T20" fmla="*/ 1 w 17"/>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0"/>
                <a:gd name="T35" fmla="*/ 17 w 17"/>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0">
                  <a:moveTo>
                    <a:pt x="1" y="0"/>
                  </a:moveTo>
                  <a:lnTo>
                    <a:pt x="0" y="6"/>
                  </a:lnTo>
                  <a:lnTo>
                    <a:pt x="1" y="11"/>
                  </a:lnTo>
                  <a:lnTo>
                    <a:pt x="4" y="16"/>
                  </a:lnTo>
                  <a:lnTo>
                    <a:pt x="11" y="19"/>
                  </a:lnTo>
                  <a:lnTo>
                    <a:pt x="16" y="12"/>
                  </a:lnTo>
                  <a:lnTo>
                    <a:pt x="12" y="11"/>
                  </a:lnTo>
                  <a:lnTo>
                    <a:pt x="11" y="8"/>
                  </a:lnTo>
                  <a:lnTo>
                    <a:pt x="11" y="7"/>
                  </a:lnTo>
                  <a:lnTo>
                    <a:pt x="12" y="5"/>
                  </a:lnTo>
                  <a:lnTo>
                    <a:pt x="1" y="0"/>
                  </a:lnTo>
                </a:path>
              </a:pathLst>
            </a:custGeom>
            <a:solidFill>
              <a:srgbClr val="4F4F4F"/>
            </a:solidFill>
            <a:ln w="12700" cap="rnd">
              <a:noFill/>
              <a:round/>
              <a:headEnd/>
              <a:tailEnd/>
            </a:ln>
          </p:spPr>
          <p:txBody>
            <a:bodyPr/>
            <a:lstStyle/>
            <a:p>
              <a:endParaRPr lang="en-US" dirty="0"/>
            </a:p>
          </p:txBody>
        </p:sp>
        <p:sp>
          <p:nvSpPr>
            <p:cNvPr id="48707" name="Freeform 606"/>
            <p:cNvSpPr>
              <a:spLocks/>
            </p:cNvSpPr>
            <p:nvPr/>
          </p:nvSpPr>
          <p:spPr bwMode="auto">
            <a:xfrm>
              <a:off x="1878" y="2262"/>
              <a:ext cx="33" cy="72"/>
            </a:xfrm>
            <a:custGeom>
              <a:avLst/>
              <a:gdLst>
                <a:gd name="T0" fmla="*/ 27 w 33"/>
                <a:gd name="T1" fmla="*/ 9 h 72"/>
                <a:gd name="T2" fmla="*/ 22 w 33"/>
                <a:gd name="T3" fmla="*/ 4 h 72"/>
                <a:gd name="T4" fmla="*/ 21 w 33"/>
                <a:gd name="T5" fmla="*/ 12 h 72"/>
                <a:gd name="T6" fmla="*/ 19 w 33"/>
                <a:gd name="T7" fmla="*/ 20 h 72"/>
                <a:gd name="T8" fmla="*/ 18 w 33"/>
                <a:gd name="T9" fmla="*/ 28 h 72"/>
                <a:gd name="T10" fmla="*/ 15 w 33"/>
                <a:gd name="T11" fmla="*/ 36 h 72"/>
                <a:gd name="T12" fmla="*/ 13 w 33"/>
                <a:gd name="T13" fmla="*/ 44 h 72"/>
                <a:gd name="T14" fmla="*/ 9 w 33"/>
                <a:gd name="T15" fmla="*/ 52 h 72"/>
                <a:gd name="T16" fmla="*/ 5 w 33"/>
                <a:gd name="T17" fmla="*/ 58 h 72"/>
                <a:gd name="T18" fmla="*/ 0 w 33"/>
                <a:gd name="T19" fmla="*/ 65 h 72"/>
                <a:gd name="T20" fmla="*/ 8 w 33"/>
                <a:gd name="T21" fmla="*/ 71 h 72"/>
                <a:gd name="T22" fmla="*/ 13 w 33"/>
                <a:gd name="T23" fmla="*/ 64 h 72"/>
                <a:gd name="T24" fmla="*/ 18 w 33"/>
                <a:gd name="T25" fmla="*/ 55 h 72"/>
                <a:gd name="T26" fmla="*/ 21 w 33"/>
                <a:gd name="T27" fmla="*/ 48 h 72"/>
                <a:gd name="T28" fmla="*/ 24 w 33"/>
                <a:gd name="T29" fmla="*/ 39 h 72"/>
                <a:gd name="T30" fmla="*/ 26 w 33"/>
                <a:gd name="T31" fmla="*/ 30 h 72"/>
                <a:gd name="T32" fmla="*/ 29 w 33"/>
                <a:gd name="T33" fmla="*/ 22 h 72"/>
                <a:gd name="T34" fmla="*/ 30 w 33"/>
                <a:gd name="T35" fmla="*/ 14 h 72"/>
                <a:gd name="T36" fmla="*/ 32 w 33"/>
                <a:gd name="T37" fmla="*/ 6 h 72"/>
                <a:gd name="T38" fmla="*/ 27 w 33"/>
                <a:gd name="T39" fmla="*/ 0 h 72"/>
                <a:gd name="T40" fmla="*/ 27 w 33"/>
                <a:gd name="T41" fmla="*/ 9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72"/>
                <a:gd name="T65" fmla="*/ 33 w 33"/>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72">
                  <a:moveTo>
                    <a:pt x="27" y="9"/>
                  </a:moveTo>
                  <a:lnTo>
                    <a:pt x="22" y="4"/>
                  </a:lnTo>
                  <a:lnTo>
                    <a:pt x="21" y="12"/>
                  </a:lnTo>
                  <a:lnTo>
                    <a:pt x="19" y="20"/>
                  </a:lnTo>
                  <a:lnTo>
                    <a:pt x="18" y="28"/>
                  </a:lnTo>
                  <a:lnTo>
                    <a:pt x="15" y="36"/>
                  </a:lnTo>
                  <a:lnTo>
                    <a:pt x="13" y="44"/>
                  </a:lnTo>
                  <a:lnTo>
                    <a:pt x="9" y="52"/>
                  </a:lnTo>
                  <a:lnTo>
                    <a:pt x="5" y="58"/>
                  </a:lnTo>
                  <a:lnTo>
                    <a:pt x="0" y="65"/>
                  </a:lnTo>
                  <a:lnTo>
                    <a:pt x="8" y="71"/>
                  </a:lnTo>
                  <a:lnTo>
                    <a:pt x="13" y="64"/>
                  </a:lnTo>
                  <a:lnTo>
                    <a:pt x="18" y="55"/>
                  </a:lnTo>
                  <a:lnTo>
                    <a:pt x="21" y="48"/>
                  </a:lnTo>
                  <a:lnTo>
                    <a:pt x="24" y="39"/>
                  </a:lnTo>
                  <a:lnTo>
                    <a:pt x="26" y="30"/>
                  </a:lnTo>
                  <a:lnTo>
                    <a:pt x="29" y="22"/>
                  </a:lnTo>
                  <a:lnTo>
                    <a:pt x="30" y="14"/>
                  </a:lnTo>
                  <a:lnTo>
                    <a:pt x="32" y="6"/>
                  </a:lnTo>
                  <a:lnTo>
                    <a:pt x="27" y="0"/>
                  </a:lnTo>
                  <a:lnTo>
                    <a:pt x="27" y="9"/>
                  </a:lnTo>
                </a:path>
              </a:pathLst>
            </a:custGeom>
            <a:solidFill>
              <a:srgbClr val="4F4F4F"/>
            </a:solidFill>
            <a:ln w="12700" cap="rnd">
              <a:noFill/>
              <a:round/>
              <a:headEnd/>
              <a:tailEnd/>
            </a:ln>
          </p:spPr>
          <p:txBody>
            <a:bodyPr/>
            <a:lstStyle/>
            <a:p>
              <a:endParaRPr lang="en-US" dirty="0"/>
            </a:p>
          </p:txBody>
        </p:sp>
        <p:sp>
          <p:nvSpPr>
            <p:cNvPr id="48708" name="Freeform 607"/>
            <p:cNvSpPr>
              <a:spLocks/>
            </p:cNvSpPr>
            <p:nvPr/>
          </p:nvSpPr>
          <p:spPr bwMode="auto">
            <a:xfrm>
              <a:off x="1903" y="2262"/>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 name="T10" fmla="*/ 16 w 17"/>
                <a:gd name="T11" fmla="*/ 16 h 17"/>
                <a:gd name="T12" fmla="*/ 0 w 17"/>
                <a:gd name="T13" fmla="*/ 0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0" y="0"/>
                  </a:moveTo>
                  <a:lnTo>
                    <a:pt x="0" y="16"/>
                  </a:lnTo>
                  <a:lnTo>
                    <a:pt x="16" y="16"/>
                  </a:lnTo>
                  <a:lnTo>
                    <a:pt x="16" y="0"/>
                  </a:lnTo>
                  <a:lnTo>
                    <a:pt x="0" y="0"/>
                  </a:lnTo>
                  <a:lnTo>
                    <a:pt x="16" y="16"/>
                  </a:lnTo>
                  <a:lnTo>
                    <a:pt x="0" y="0"/>
                  </a:lnTo>
                </a:path>
              </a:pathLst>
            </a:custGeom>
            <a:solidFill>
              <a:srgbClr val="4F4F4F"/>
            </a:solidFill>
            <a:ln w="12700" cap="rnd">
              <a:noFill/>
              <a:round/>
              <a:headEnd/>
              <a:tailEnd/>
            </a:ln>
          </p:spPr>
          <p:txBody>
            <a:bodyPr/>
            <a:lstStyle/>
            <a:p>
              <a:endParaRPr lang="en-US" dirty="0"/>
            </a:p>
          </p:txBody>
        </p:sp>
        <p:sp>
          <p:nvSpPr>
            <p:cNvPr id="48709" name="Freeform 608"/>
            <p:cNvSpPr>
              <a:spLocks/>
            </p:cNvSpPr>
            <p:nvPr/>
          </p:nvSpPr>
          <p:spPr bwMode="auto">
            <a:xfrm>
              <a:off x="1903" y="2259"/>
              <a:ext cx="17" cy="17"/>
            </a:xfrm>
            <a:custGeom>
              <a:avLst/>
              <a:gdLst>
                <a:gd name="T0" fmla="*/ 16 w 17"/>
                <a:gd name="T1" fmla="*/ 9 h 17"/>
                <a:gd name="T2" fmla="*/ 6 w 17"/>
                <a:gd name="T3" fmla="*/ 0 h 17"/>
                <a:gd name="T4" fmla="*/ 4 w 17"/>
                <a:gd name="T5" fmla="*/ 0 h 17"/>
                <a:gd name="T6" fmla="*/ 2 w 17"/>
                <a:gd name="T7" fmla="*/ 2 h 17"/>
                <a:gd name="T8" fmla="*/ 0 w 17"/>
                <a:gd name="T9" fmla="*/ 2 h 17"/>
                <a:gd name="T10" fmla="*/ 0 w 17"/>
                <a:gd name="T11" fmla="*/ 4 h 17"/>
                <a:gd name="T12" fmla="*/ 6 w 17"/>
                <a:gd name="T13" fmla="*/ 16 h 17"/>
                <a:gd name="T14" fmla="*/ 9 w 17"/>
                <a:gd name="T15" fmla="*/ 13 h 17"/>
                <a:gd name="T16" fmla="*/ 11 w 17"/>
                <a:gd name="T17" fmla="*/ 11 h 17"/>
                <a:gd name="T18" fmla="*/ 16 w 17"/>
                <a:gd name="T19" fmla="*/ 9 h 17"/>
                <a:gd name="T20" fmla="*/ 6 w 17"/>
                <a:gd name="T21" fmla="*/ 0 h 17"/>
                <a:gd name="T22" fmla="*/ 16 w 17"/>
                <a:gd name="T23" fmla="*/ 9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9"/>
                  </a:moveTo>
                  <a:lnTo>
                    <a:pt x="6" y="0"/>
                  </a:lnTo>
                  <a:lnTo>
                    <a:pt x="4" y="0"/>
                  </a:lnTo>
                  <a:lnTo>
                    <a:pt x="2" y="2"/>
                  </a:lnTo>
                  <a:lnTo>
                    <a:pt x="0" y="2"/>
                  </a:lnTo>
                  <a:lnTo>
                    <a:pt x="0" y="4"/>
                  </a:lnTo>
                  <a:lnTo>
                    <a:pt x="6" y="16"/>
                  </a:lnTo>
                  <a:lnTo>
                    <a:pt x="9" y="13"/>
                  </a:lnTo>
                  <a:lnTo>
                    <a:pt x="11" y="11"/>
                  </a:lnTo>
                  <a:lnTo>
                    <a:pt x="16" y="9"/>
                  </a:lnTo>
                  <a:lnTo>
                    <a:pt x="6" y="0"/>
                  </a:lnTo>
                  <a:lnTo>
                    <a:pt x="16" y="9"/>
                  </a:lnTo>
                </a:path>
              </a:pathLst>
            </a:custGeom>
            <a:solidFill>
              <a:srgbClr val="4F4F4F"/>
            </a:solidFill>
            <a:ln w="12700" cap="rnd">
              <a:noFill/>
              <a:round/>
              <a:headEnd/>
              <a:tailEnd/>
            </a:ln>
          </p:spPr>
          <p:txBody>
            <a:bodyPr/>
            <a:lstStyle/>
            <a:p>
              <a:endParaRPr lang="en-US" dirty="0"/>
            </a:p>
          </p:txBody>
        </p:sp>
        <p:sp>
          <p:nvSpPr>
            <p:cNvPr id="48710" name="Freeform 609"/>
            <p:cNvSpPr>
              <a:spLocks/>
            </p:cNvSpPr>
            <p:nvPr/>
          </p:nvSpPr>
          <p:spPr bwMode="auto">
            <a:xfrm>
              <a:off x="1866" y="2259"/>
              <a:ext cx="45" cy="57"/>
            </a:xfrm>
            <a:custGeom>
              <a:avLst/>
              <a:gdLst>
                <a:gd name="T0" fmla="*/ 6 w 45"/>
                <a:gd name="T1" fmla="*/ 56 h 57"/>
                <a:gd name="T2" fmla="*/ 7 w 45"/>
                <a:gd name="T3" fmla="*/ 56 h 57"/>
                <a:gd name="T4" fmla="*/ 12 w 45"/>
                <a:gd name="T5" fmla="*/ 51 h 57"/>
                <a:gd name="T6" fmla="*/ 18 w 45"/>
                <a:gd name="T7" fmla="*/ 43 h 57"/>
                <a:gd name="T8" fmla="*/ 23 w 45"/>
                <a:gd name="T9" fmla="*/ 37 h 57"/>
                <a:gd name="T10" fmla="*/ 26 w 45"/>
                <a:gd name="T11" fmla="*/ 30 h 57"/>
                <a:gd name="T12" fmla="*/ 30 w 45"/>
                <a:gd name="T13" fmla="*/ 23 h 57"/>
                <a:gd name="T14" fmla="*/ 33 w 45"/>
                <a:gd name="T15" fmla="*/ 17 h 57"/>
                <a:gd name="T16" fmla="*/ 38 w 45"/>
                <a:gd name="T17" fmla="*/ 12 h 57"/>
                <a:gd name="T18" fmla="*/ 44 w 45"/>
                <a:gd name="T19" fmla="*/ 6 h 57"/>
                <a:gd name="T20" fmla="*/ 37 w 45"/>
                <a:gd name="T21" fmla="*/ 0 h 57"/>
                <a:gd name="T22" fmla="*/ 32 w 45"/>
                <a:gd name="T23" fmla="*/ 5 h 57"/>
                <a:gd name="T24" fmla="*/ 26 w 45"/>
                <a:gd name="T25" fmla="*/ 12 h 57"/>
                <a:gd name="T26" fmla="*/ 22 w 45"/>
                <a:gd name="T27" fmla="*/ 18 h 57"/>
                <a:gd name="T28" fmla="*/ 18 w 45"/>
                <a:gd name="T29" fmla="*/ 25 h 57"/>
                <a:gd name="T30" fmla="*/ 14 w 45"/>
                <a:gd name="T31" fmla="*/ 32 h 57"/>
                <a:gd name="T32" fmla="*/ 10 w 45"/>
                <a:gd name="T33" fmla="*/ 38 h 57"/>
                <a:gd name="T34" fmla="*/ 5 w 45"/>
                <a:gd name="T35" fmla="*/ 43 h 57"/>
                <a:gd name="T36" fmla="*/ 0 w 45"/>
                <a:gd name="T37" fmla="*/ 49 h 57"/>
                <a:gd name="T38" fmla="*/ 1 w 45"/>
                <a:gd name="T39" fmla="*/ 48 h 57"/>
                <a:gd name="T40" fmla="*/ 6 w 45"/>
                <a:gd name="T41" fmla="*/ 56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57"/>
                <a:gd name="T65" fmla="*/ 45 w 45"/>
                <a:gd name="T66" fmla="*/ 57 h 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57">
                  <a:moveTo>
                    <a:pt x="6" y="56"/>
                  </a:moveTo>
                  <a:lnTo>
                    <a:pt x="7" y="56"/>
                  </a:lnTo>
                  <a:lnTo>
                    <a:pt x="12" y="51"/>
                  </a:lnTo>
                  <a:lnTo>
                    <a:pt x="18" y="43"/>
                  </a:lnTo>
                  <a:lnTo>
                    <a:pt x="23" y="37"/>
                  </a:lnTo>
                  <a:lnTo>
                    <a:pt x="26" y="30"/>
                  </a:lnTo>
                  <a:lnTo>
                    <a:pt x="30" y="23"/>
                  </a:lnTo>
                  <a:lnTo>
                    <a:pt x="33" y="17"/>
                  </a:lnTo>
                  <a:lnTo>
                    <a:pt x="38" y="12"/>
                  </a:lnTo>
                  <a:lnTo>
                    <a:pt x="44" y="6"/>
                  </a:lnTo>
                  <a:lnTo>
                    <a:pt x="37" y="0"/>
                  </a:lnTo>
                  <a:lnTo>
                    <a:pt x="32" y="5"/>
                  </a:lnTo>
                  <a:lnTo>
                    <a:pt x="26" y="12"/>
                  </a:lnTo>
                  <a:lnTo>
                    <a:pt x="22" y="18"/>
                  </a:lnTo>
                  <a:lnTo>
                    <a:pt x="18" y="25"/>
                  </a:lnTo>
                  <a:lnTo>
                    <a:pt x="14" y="32"/>
                  </a:lnTo>
                  <a:lnTo>
                    <a:pt x="10" y="38"/>
                  </a:lnTo>
                  <a:lnTo>
                    <a:pt x="5" y="43"/>
                  </a:lnTo>
                  <a:lnTo>
                    <a:pt x="0" y="49"/>
                  </a:lnTo>
                  <a:lnTo>
                    <a:pt x="1" y="48"/>
                  </a:lnTo>
                  <a:lnTo>
                    <a:pt x="6" y="56"/>
                  </a:lnTo>
                </a:path>
              </a:pathLst>
            </a:custGeom>
            <a:solidFill>
              <a:srgbClr val="4F4F4F"/>
            </a:solidFill>
            <a:ln w="12700" cap="rnd">
              <a:noFill/>
              <a:round/>
              <a:headEnd/>
              <a:tailEnd/>
            </a:ln>
          </p:spPr>
          <p:txBody>
            <a:bodyPr/>
            <a:lstStyle/>
            <a:p>
              <a:endParaRPr lang="en-US" dirty="0"/>
            </a:p>
          </p:txBody>
        </p:sp>
        <p:sp>
          <p:nvSpPr>
            <p:cNvPr id="48711" name="Freeform 610"/>
            <p:cNvSpPr>
              <a:spLocks/>
            </p:cNvSpPr>
            <p:nvPr/>
          </p:nvSpPr>
          <p:spPr bwMode="auto">
            <a:xfrm>
              <a:off x="1851" y="2312"/>
              <a:ext cx="17" cy="17"/>
            </a:xfrm>
            <a:custGeom>
              <a:avLst/>
              <a:gdLst>
                <a:gd name="T0" fmla="*/ 0 w 17"/>
                <a:gd name="T1" fmla="*/ 13 h 17"/>
                <a:gd name="T2" fmla="*/ 4 w 17"/>
                <a:gd name="T3" fmla="*/ 16 h 17"/>
                <a:gd name="T4" fmla="*/ 8 w 17"/>
                <a:gd name="T5" fmla="*/ 16 h 17"/>
                <a:gd name="T6" fmla="*/ 12 w 17"/>
                <a:gd name="T7" fmla="*/ 16 h 17"/>
                <a:gd name="T8" fmla="*/ 16 w 17"/>
                <a:gd name="T9" fmla="*/ 13 h 17"/>
                <a:gd name="T10" fmla="*/ 12 w 17"/>
                <a:gd name="T11" fmla="*/ 0 h 17"/>
                <a:gd name="T12" fmla="*/ 11 w 17"/>
                <a:gd name="T13" fmla="*/ 2 h 17"/>
                <a:gd name="T14" fmla="*/ 8 w 17"/>
                <a:gd name="T15" fmla="*/ 2 h 17"/>
                <a:gd name="T16" fmla="*/ 6 w 17"/>
                <a:gd name="T17" fmla="*/ 2 h 17"/>
                <a:gd name="T18" fmla="*/ 4 w 17"/>
                <a:gd name="T19" fmla="*/ 0 h 17"/>
                <a:gd name="T20" fmla="*/ 0 w 17"/>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3"/>
                  </a:moveTo>
                  <a:lnTo>
                    <a:pt x="4" y="16"/>
                  </a:lnTo>
                  <a:lnTo>
                    <a:pt x="8" y="16"/>
                  </a:lnTo>
                  <a:lnTo>
                    <a:pt x="12" y="16"/>
                  </a:lnTo>
                  <a:lnTo>
                    <a:pt x="16" y="13"/>
                  </a:lnTo>
                  <a:lnTo>
                    <a:pt x="12" y="0"/>
                  </a:lnTo>
                  <a:lnTo>
                    <a:pt x="11" y="2"/>
                  </a:lnTo>
                  <a:lnTo>
                    <a:pt x="8" y="2"/>
                  </a:lnTo>
                  <a:lnTo>
                    <a:pt x="6" y="2"/>
                  </a:lnTo>
                  <a:lnTo>
                    <a:pt x="4" y="0"/>
                  </a:lnTo>
                  <a:lnTo>
                    <a:pt x="0" y="13"/>
                  </a:lnTo>
                </a:path>
              </a:pathLst>
            </a:custGeom>
            <a:solidFill>
              <a:srgbClr val="4F4F4F"/>
            </a:solidFill>
            <a:ln w="12700" cap="rnd">
              <a:noFill/>
              <a:round/>
              <a:headEnd/>
              <a:tailEnd/>
            </a:ln>
          </p:spPr>
          <p:txBody>
            <a:bodyPr/>
            <a:lstStyle/>
            <a:p>
              <a:endParaRPr lang="en-US" dirty="0"/>
            </a:p>
          </p:txBody>
        </p:sp>
        <p:sp>
          <p:nvSpPr>
            <p:cNvPr id="48712" name="Freeform 611"/>
            <p:cNvSpPr>
              <a:spLocks/>
            </p:cNvSpPr>
            <p:nvPr/>
          </p:nvSpPr>
          <p:spPr bwMode="auto">
            <a:xfrm>
              <a:off x="1837" y="2299"/>
              <a:ext cx="17" cy="17"/>
            </a:xfrm>
            <a:custGeom>
              <a:avLst/>
              <a:gdLst>
                <a:gd name="T0" fmla="*/ 0 w 17"/>
                <a:gd name="T1" fmla="*/ 8 h 17"/>
                <a:gd name="T2" fmla="*/ 1 w 17"/>
                <a:gd name="T3" fmla="*/ 8 h 17"/>
                <a:gd name="T4" fmla="*/ 4 w 17"/>
                <a:gd name="T5" fmla="*/ 10 h 17"/>
                <a:gd name="T6" fmla="*/ 6 w 17"/>
                <a:gd name="T7" fmla="*/ 13 h 17"/>
                <a:gd name="T8" fmla="*/ 11 w 17"/>
                <a:gd name="T9" fmla="*/ 16 h 17"/>
                <a:gd name="T10" fmla="*/ 16 w 17"/>
                <a:gd name="T11" fmla="*/ 9 h 17"/>
                <a:gd name="T12" fmla="*/ 13 w 17"/>
                <a:gd name="T13" fmla="*/ 8 h 17"/>
                <a:gd name="T14" fmla="*/ 10 w 17"/>
                <a:gd name="T15" fmla="*/ 5 h 17"/>
                <a:gd name="T16" fmla="*/ 6 w 17"/>
                <a:gd name="T17" fmla="*/ 1 h 17"/>
                <a:gd name="T18" fmla="*/ 1 w 17"/>
                <a:gd name="T19" fmla="*/ 0 h 17"/>
                <a:gd name="T20" fmla="*/ 0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8"/>
                  </a:moveTo>
                  <a:lnTo>
                    <a:pt x="1" y="8"/>
                  </a:lnTo>
                  <a:lnTo>
                    <a:pt x="4" y="10"/>
                  </a:lnTo>
                  <a:lnTo>
                    <a:pt x="6" y="13"/>
                  </a:lnTo>
                  <a:lnTo>
                    <a:pt x="11" y="16"/>
                  </a:lnTo>
                  <a:lnTo>
                    <a:pt x="16" y="9"/>
                  </a:lnTo>
                  <a:lnTo>
                    <a:pt x="13" y="8"/>
                  </a:lnTo>
                  <a:lnTo>
                    <a:pt x="10" y="5"/>
                  </a:lnTo>
                  <a:lnTo>
                    <a:pt x="6" y="1"/>
                  </a:lnTo>
                  <a:lnTo>
                    <a:pt x="1" y="0"/>
                  </a:lnTo>
                  <a:lnTo>
                    <a:pt x="0" y="8"/>
                  </a:lnTo>
                </a:path>
              </a:pathLst>
            </a:custGeom>
            <a:solidFill>
              <a:srgbClr val="4F4F4F"/>
            </a:solidFill>
            <a:ln w="12700" cap="rnd">
              <a:noFill/>
              <a:round/>
              <a:headEnd/>
              <a:tailEnd/>
            </a:ln>
          </p:spPr>
          <p:txBody>
            <a:bodyPr/>
            <a:lstStyle/>
            <a:p>
              <a:endParaRPr lang="en-US" dirty="0"/>
            </a:p>
          </p:txBody>
        </p:sp>
        <p:sp>
          <p:nvSpPr>
            <p:cNvPr id="48713" name="Freeform 612"/>
            <p:cNvSpPr>
              <a:spLocks/>
            </p:cNvSpPr>
            <p:nvPr/>
          </p:nvSpPr>
          <p:spPr bwMode="auto">
            <a:xfrm>
              <a:off x="1806" y="2286"/>
              <a:ext cx="28" cy="19"/>
            </a:xfrm>
            <a:custGeom>
              <a:avLst/>
              <a:gdLst>
                <a:gd name="T0" fmla="*/ 0 w 28"/>
                <a:gd name="T1" fmla="*/ 0 h 19"/>
                <a:gd name="T2" fmla="*/ 0 w 28"/>
                <a:gd name="T3" fmla="*/ 1 h 19"/>
                <a:gd name="T4" fmla="*/ 0 w 28"/>
                <a:gd name="T5" fmla="*/ 5 h 19"/>
                <a:gd name="T6" fmla="*/ 2 w 28"/>
                <a:gd name="T7" fmla="*/ 9 h 19"/>
                <a:gd name="T8" fmla="*/ 4 w 28"/>
                <a:gd name="T9" fmla="*/ 11 h 19"/>
                <a:gd name="T10" fmla="*/ 8 w 28"/>
                <a:gd name="T11" fmla="*/ 14 h 19"/>
                <a:gd name="T12" fmla="*/ 12 w 28"/>
                <a:gd name="T13" fmla="*/ 15 h 19"/>
                <a:gd name="T14" fmla="*/ 17 w 28"/>
                <a:gd name="T15" fmla="*/ 17 h 19"/>
                <a:gd name="T16" fmla="*/ 21 w 28"/>
                <a:gd name="T17" fmla="*/ 17 h 19"/>
                <a:gd name="T18" fmla="*/ 25 w 28"/>
                <a:gd name="T19" fmla="*/ 18 h 19"/>
                <a:gd name="T20" fmla="*/ 27 w 28"/>
                <a:gd name="T21" fmla="*/ 10 h 19"/>
                <a:gd name="T22" fmla="*/ 23 w 28"/>
                <a:gd name="T23" fmla="*/ 9 h 19"/>
                <a:gd name="T24" fmla="*/ 20 w 28"/>
                <a:gd name="T25" fmla="*/ 9 h 19"/>
                <a:gd name="T26" fmla="*/ 16 w 28"/>
                <a:gd name="T27" fmla="*/ 8 h 19"/>
                <a:gd name="T28" fmla="*/ 12 w 28"/>
                <a:gd name="T29" fmla="*/ 7 h 19"/>
                <a:gd name="T30" fmla="*/ 11 w 28"/>
                <a:gd name="T31" fmla="*/ 6 h 19"/>
                <a:gd name="T32" fmla="*/ 10 w 28"/>
                <a:gd name="T33" fmla="*/ 5 h 19"/>
                <a:gd name="T34" fmla="*/ 9 w 28"/>
                <a:gd name="T35" fmla="*/ 3 h 19"/>
                <a:gd name="T36" fmla="*/ 9 w 28"/>
                <a:gd name="T37" fmla="*/ 2 h 19"/>
                <a:gd name="T38" fmla="*/ 0 w 28"/>
                <a:gd name="T39" fmla="*/ 0 h 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19"/>
                <a:gd name="T62" fmla="*/ 28 w 28"/>
                <a:gd name="T63" fmla="*/ 19 h 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19">
                  <a:moveTo>
                    <a:pt x="0" y="0"/>
                  </a:moveTo>
                  <a:lnTo>
                    <a:pt x="0" y="1"/>
                  </a:lnTo>
                  <a:lnTo>
                    <a:pt x="0" y="5"/>
                  </a:lnTo>
                  <a:lnTo>
                    <a:pt x="2" y="9"/>
                  </a:lnTo>
                  <a:lnTo>
                    <a:pt x="4" y="11"/>
                  </a:lnTo>
                  <a:lnTo>
                    <a:pt x="8" y="14"/>
                  </a:lnTo>
                  <a:lnTo>
                    <a:pt x="12" y="15"/>
                  </a:lnTo>
                  <a:lnTo>
                    <a:pt x="17" y="17"/>
                  </a:lnTo>
                  <a:lnTo>
                    <a:pt x="21" y="17"/>
                  </a:lnTo>
                  <a:lnTo>
                    <a:pt x="25" y="18"/>
                  </a:lnTo>
                  <a:lnTo>
                    <a:pt x="27" y="10"/>
                  </a:lnTo>
                  <a:lnTo>
                    <a:pt x="23" y="9"/>
                  </a:lnTo>
                  <a:lnTo>
                    <a:pt x="20" y="9"/>
                  </a:lnTo>
                  <a:lnTo>
                    <a:pt x="16" y="8"/>
                  </a:lnTo>
                  <a:lnTo>
                    <a:pt x="12" y="7"/>
                  </a:lnTo>
                  <a:lnTo>
                    <a:pt x="11" y="6"/>
                  </a:lnTo>
                  <a:lnTo>
                    <a:pt x="10" y="5"/>
                  </a:lnTo>
                  <a:lnTo>
                    <a:pt x="9" y="3"/>
                  </a:lnTo>
                  <a:lnTo>
                    <a:pt x="9" y="2"/>
                  </a:lnTo>
                  <a:lnTo>
                    <a:pt x="0" y="0"/>
                  </a:lnTo>
                </a:path>
              </a:pathLst>
            </a:custGeom>
            <a:solidFill>
              <a:srgbClr val="4F4F4F"/>
            </a:solidFill>
            <a:ln w="12700" cap="rnd">
              <a:noFill/>
              <a:round/>
              <a:headEnd/>
              <a:tailEnd/>
            </a:ln>
          </p:spPr>
          <p:txBody>
            <a:bodyPr/>
            <a:lstStyle/>
            <a:p>
              <a:endParaRPr lang="en-US" dirty="0"/>
            </a:p>
          </p:txBody>
        </p:sp>
        <p:sp>
          <p:nvSpPr>
            <p:cNvPr id="48714" name="Freeform 613"/>
            <p:cNvSpPr>
              <a:spLocks/>
            </p:cNvSpPr>
            <p:nvPr/>
          </p:nvSpPr>
          <p:spPr bwMode="auto">
            <a:xfrm>
              <a:off x="1806" y="2224"/>
              <a:ext cx="57" cy="60"/>
            </a:xfrm>
            <a:custGeom>
              <a:avLst/>
              <a:gdLst>
                <a:gd name="T0" fmla="*/ 51 w 57"/>
                <a:gd name="T1" fmla="*/ 0 h 60"/>
                <a:gd name="T2" fmla="*/ 42 w 57"/>
                <a:gd name="T3" fmla="*/ 5 h 60"/>
                <a:gd name="T4" fmla="*/ 33 w 57"/>
                <a:gd name="T5" fmla="*/ 10 h 60"/>
                <a:gd name="T6" fmla="*/ 25 w 57"/>
                <a:gd name="T7" fmla="*/ 17 h 60"/>
                <a:gd name="T8" fmla="*/ 19 w 57"/>
                <a:gd name="T9" fmla="*/ 24 h 60"/>
                <a:gd name="T10" fmla="*/ 12 w 57"/>
                <a:gd name="T11" fmla="*/ 31 h 60"/>
                <a:gd name="T12" fmla="*/ 7 w 57"/>
                <a:gd name="T13" fmla="*/ 40 h 60"/>
                <a:gd name="T14" fmla="*/ 3 w 57"/>
                <a:gd name="T15" fmla="*/ 48 h 60"/>
                <a:gd name="T16" fmla="*/ 0 w 57"/>
                <a:gd name="T17" fmla="*/ 56 h 60"/>
                <a:gd name="T18" fmla="*/ 10 w 57"/>
                <a:gd name="T19" fmla="*/ 59 h 60"/>
                <a:gd name="T20" fmla="*/ 13 w 57"/>
                <a:gd name="T21" fmla="*/ 51 h 60"/>
                <a:gd name="T22" fmla="*/ 15 w 57"/>
                <a:gd name="T23" fmla="*/ 44 h 60"/>
                <a:gd name="T24" fmla="*/ 21 w 57"/>
                <a:gd name="T25" fmla="*/ 36 h 60"/>
                <a:gd name="T26" fmla="*/ 26 w 57"/>
                <a:gd name="T27" fmla="*/ 31 h 60"/>
                <a:gd name="T28" fmla="*/ 33 w 57"/>
                <a:gd name="T29" fmla="*/ 24 h 60"/>
                <a:gd name="T30" fmla="*/ 40 w 57"/>
                <a:gd name="T31" fmla="*/ 18 h 60"/>
                <a:gd name="T32" fmla="*/ 48 w 57"/>
                <a:gd name="T33" fmla="*/ 13 h 60"/>
                <a:gd name="T34" fmla="*/ 56 w 57"/>
                <a:gd name="T35" fmla="*/ 8 h 60"/>
                <a:gd name="T36" fmla="*/ 51 w 57"/>
                <a:gd name="T37" fmla="*/ 0 h 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7"/>
                <a:gd name="T58" fmla="*/ 0 h 60"/>
                <a:gd name="T59" fmla="*/ 57 w 57"/>
                <a:gd name="T60" fmla="*/ 60 h 6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7" h="60">
                  <a:moveTo>
                    <a:pt x="51" y="0"/>
                  </a:moveTo>
                  <a:lnTo>
                    <a:pt x="42" y="5"/>
                  </a:lnTo>
                  <a:lnTo>
                    <a:pt x="33" y="10"/>
                  </a:lnTo>
                  <a:lnTo>
                    <a:pt x="25" y="17"/>
                  </a:lnTo>
                  <a:lnTo>
                    <a:pt x="19" y="24"/>
                  </a:lnTo>
                  <a:lnTo>
                    <a:pt x="12" y="31"/>
                  </a:lnTo>
                  <a:lnTo>
                    <a:pt x="7" y="40"/>
                  </a:lnTo>
                  <a:lnTo>
                    <a:pt x="3" y="48"/>
                  </a:lnTo>
                  <a:lnTo>
                    <a:pt x="0" y="56"/>
                  </a:lnTo>
                  <a:lnTo>
                    <a:pt x="10" y="59"/>
                  </a:lnTo>
                  <a:lnTo>
                    <a:pt x="13" y="51"/>
                  </a:lnTo>
                  <a:lnTo>
                    <a:pt x="15" y="44"/>
                  </a:lnTo>
                  <a:lnTo>
                    <a:pt x="21" y="36"/>
                  </a:lnTo>
                  <a:lnTo>
                    <a:pt x="26" y="31"/>
                  </a:lnTo>
                  <a:lnTo>
                    <a:pt x="33" y="24"/>
                  </a:lnTo>
                  <a:lnTo>
                    <a:pt x="40" y="18"/>
                  </a:lnTo>
                  <a:lnTo>
                    <a:pt x="48" y="13"/>
                  </a:lnTo>
                  <a:lnTo>
                    <a:pt x="56" y="8"/>
                  </a:lnTo>
                  <a:lnTo>
                    <a:pt x="51" y="0"/>
                  </a:lnTo>
                </a:path>
              </a:pathLst>
            </a:custGeom>
            <a:solidFill>
              <a:srgbClr val="4F4F4F"/>
            </a:solidFill>
            <a:ln w="12700" cap="rnd">
              <a:noFill/>
              <a:round/>
              <a:headEnd/>
              <a:tailEnd/>
            </a:ln>
          </p:spPr>
          <p:txBody>
            <a:bodyPr/>
            <a:lstStyle/>
            <a:p>
              <a:endParaRPr lang="en-US" dirty="0"/>
            </a:p>
          </p:txBody>
        </p:sp>
        <p:sp>
          <p:nvSpPr>
            <p:cNvPr id="48715" name="Freeform 614"/>
            <p:cNvSpPr>
              <a:spLocks/>
            </p:cNvSpPr>
            <p:nvPr/>
          </p:nvSpPr>
          <p:spPr bwMode="auto">
            <a:xfrm>
              <a:off x="1863" y="2199"/>
              <a:ext cx="19" cy="29"/>
            </a:xfrm>
            <a:custGeom>
              <a:avLst/>
              <a:gdLst>
                <a:gd name="T0" fmla="*/ 12 w 19"/>
                <a:gd name="T1" fmla="*/ 0 h 29"/>
                <a:gd name="T2" fmla="*/ 10 w 19"/>
                <a:gd name="T3" fmla="*/ 3 h 29"/>
                <a:gd name="T4" fmla="*/ 8 w 19"/>
                <a:gd name="T5" fmla="*/ 7 h 29"/>
                <a:gd name="T6" fmla="*/ 7 w 19"/>
                <a:gd name="T7" fmla="*/ 10 h 29"/>
                <a:gd name="T8" fmla="*/ 5 w 19"/>
                <a:gd name="T9" fmla="*/ 12 h 29"/>
                <a:gd name="T10" fmla="*/ 3 w 19"/>
                <a:gd name="T11" fmla="*/ 16 h 29"/>
                <a:gd name="T12" fmla="*/ 2 w 19"/>
                <a:gd name="T13" fmla="*/ 18 h 29"/>
                <a:gd name="T14" fmla="*/ 1 w 19"/>
                <a:gd name="T15" fmla="*/ 20 h 29"/>
                <a:gd name="T16" fmla="*/ 0 w 19"/>
                <a:gd name="T17" fmla="*/ 21 h 29"/>
                <a:gd name="T18" fmla="*/ 4 w 19"/>
                <a:gd name="T19" fmla="*/ 28 h 29"/>
                <a:gd name="T20" fmla="*/ 7 w 19"/>
                <a:gd name="T21" fmla="*/ 26 h 29"/>
                <a:gd name="T22" fmla="*/ 10 w 19"/>
                <a:gd name="T23" fmla="*/ 23 h 29"/>
                <a:gd name="T24" fmla="*/ 11 w 19"/>
                <a:gd name="T25" fmla="*/ 20 h 29"/>
                <a:gd name="T26" fmla="*/ 12 w 19"/>
                <a:gd name="T27" fmla="*/ 16 h 29"/>
                <a:gd name="T28" fmla="*/ 14 w 19"/>
                <a:gd name="T29" fmla="*/ 13 h 29"/>
                <a:gd name="T30" fmla="*/ 15 w 19"/>
                <a:gd name="T31" fmla="*/ 10 h 29"/>
                <a:gd name="T32" fmla="*/ 17 w 19"/>
                <a:gd name="T33" fmla="*/ 7 h 29"/>
                <a:gd name="T34" fmla="*/ 18 w 19"/>
                <a:gd name="T35" fmla="*/ 6 h 29"/>
                <a:gd name="T36" fmla="*/ 12 w 19"/>
                <a:gd name="T37" fmla="*/ 0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9"/>
                <a:gd name="T59" fmla="*/ 19 w 19"/>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9">
                  <a:moveTo>
                    <a:pt x="12" y="0"/>
                  </a:moveTo>
                  <a:lnTo>
                    <a:pt x="10" y="3"/>
                  </a:lnTo>
                  <a:lnTo>
                    <a:pt x="8" y="7"/>
                  </a:lnTo>
                  <a:lnTo>
                    <a:pt x="7" y="10"/>
                  </a:lnTo>
                  <a:lnTo>
                    <a:pt x="5" y="12"/>
                  </a:lnTo>
                  <a:lnTo>
                    <a:pt x="3" y="16"/>
                  </a:lnTo>
                  <a:lnTo>
                    <a:pt x="2" y="18"/>
                  </a:lnTo>
                  <a:lnTo>
                    <a:pt x="1" y="20"/>
                  </a:lnTo>
                  <a:lnTo>
                    <a:pt x="0" y="21"/>
                  </a:lnTo>
                  <a:lnTo>
                    <a:pt x="4" y="28"/>
                  </a:lnTo>
                  <a:lnTo>
                    <a:pt x="7" y="26"/>
                  </a:lnTo>
                  <a:lnTo>
                    <a:pt x="10" y="23"/>
                  </a:lnTo>
                  <a:lnTo>
                    <a:pt x="11" y="20"/>
                  </a:lnTo>
                  <a:lnTo>
                    <a:pt x="12" y="16"/>
                  </a:lnTo>
                  <a:lnTo>
                    <a:pt x="14" y="13"/>
                  </a:lnTo>
                  <a:lnTo>
                    <a:pt x="15" y="10"/>
                  </a:lnTo>
                  <a:lnTo>
                    <a:pt x="17" y="7"/>
                  </a:lnTo>
                  <a:lnTo>
                    <a:pt x="18" y="6"/>
                  </a:lnTo>
                  <a:lnTo>
                    <a:pt x="12" y="0"/>
                  </a:lnTo>
                </a:path>
              </a:pathLst>
            </a:custGeom>
            <a:solidFill>
              <a:srgbClr val="4F4F4F"/>
            </a:solidFill>
            <a:ln w="12700" cap="rnd">
              <a:noFill/>
              <a:round/>
              <a:headEnd/>
              <a:tailEnd/>
            </a:ln>
          </p:spPr>
          <p:txBody>
            <a:bodyPr/>
            <a:lstStyle/>
            <a:p>
              <a:endParaRPr lang="en-US" dirty="0"/>
            </a:p>
          </p:txBody>
        </p:sp>
        <p:sp>
          <p:nvSpPr>
            <p:cNvPr id="48716" name="Freeform 615"/>
            <p:cNvSpPr>
              <a:spLocks/>
            </p:cNvSpPr>
            <p:nvPr/>
          </p:nvSpPr>
          <p:spPr bwMode="auto">
            <a:xfrm>
              <a:off x="1879" y="2181"/>
              <a:ext cx="26" cy="20"/>
            </a:xfrm>
            <a:custGeom>
              <a:avLst/>
              <a:gdLst>
                <a:gd name="T0" fmla="*/ 19 w 26"/>
                <a:gd name="T1" fmla="*/ 0 h 20"/>
                <a:gd name="T2" fmla="*/ 17 w 26"/>
                <a:gd name="T3" fmla="*/ 2 h 20"/>
                <a:gd name="T4" fmla="*/ 15 w 26"/>
                <a:gd name="T5" fmla="*/ 3 h 20"/>
                <a:gd name="T6" fmla="*/ 13 w 26"/>
                <a:gd name="T7" fmla="*/ 5 h 20"/>
                <a:gd name="T8" fmla="*/ 10 w 26"/>
                <a:gd name="T9" fmla="*/ 6 h 20"/>
                <a:gd name="T10" fmla="*/ 7 w 26"/>
                <a:gd name="T11" fmla="*/ 8 h 20"/>
                <a:gd name="T12" fmla="*/ 4 w 26"/>
                <a:gd name="T13" fmla="*/ 10 h 20"/>
                <a:gd name="T14" fmla="*/ 2 w 26"/>
                <a:gd name="T15" fmla="*/ 11 h 20"/>
                <a:gd name="T16" fmla="*/ 0 w 26"/>
                <a:gd name="T17" fmla="*/ 14 h 20"/>
                <a:gd name="T18" fmla="*/ 6 w 26"/>
                <a:gd name="T19" fmla="*/ 19 h 20"/>
                <a:gd name="T20" fmla="*/ 9 w 26"/>
                <a:gd name="T21" fmla="*/ 17 h 20"/>
                <a:gd name="T22" fmla="*/ 10 w 26"/>
                <a:gd name="T23" fmla="*/ 15 h 20"/>
                <a:gd name="T24" fmla="*/ 13 w 26"/>
                <a:gd name="T25" fmla="*/ 14 h 20"/>
                <a:gd name="T26" fmla="*/ 15 w 26"/>
                <a:gd name="T27" fmla="*/ 13 h 20"/>
                <a:gd name="T28" fmla="*/ 18 w 26"/>
                <a:gd name="T29" fmla="*/ 11 h 20"/>
                <a:gd name="T30" fmla="*/ 19 w 26"/>
                <a:gd name="T31" fmla="*/ 10 h 20"/>
                <a:gd name="T32" fmla="*/ 23 w 26"/>
                <a:gd name="T33" fmla="*/ 8 h 20"/>
                <a:gd name="T34" fmla="*/ 25 w 26"/>
                <a:gd name="T35" fmla="*/ 5 h 20"/>
                <a:gd name="T36" fmla="*/ 19 w 26"/>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20"/>
                <a:gd name="T59" fmla="*/ 26 w 26"/>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20">
                  <a:moveTo>
                    <a:pt x="19" y="0"/>
                  </a:moveTo>
                  <a:lnTo>
                    <a:pt x="17" y="2"/>
                  </a:lnTo>
                  <a:lnTo>
                    <a:pt x="15" y="3"/>
                  </a:lnTo>
                  <a:lnTo>
                    <a:pt x="13" y="5"/>
                  </a:lnTo>
                  <a:lnTo>
                    <a:pt x="10" y="6"/>
                  </a:lnTo>
                  <a:lnTo>
                    <a:pt x="7" y="8"/>
                  </a:lnTo>
                  <a:lnTo>
                    <a:pt x="4" y="10"/>
                  </a:lnTo>
                  <a:lnTo>
                    <a:pt x="2" y="11"/>
                  </a:lnTo>
                  <a:lnTo>
                    <a:pt x="0" y="14"/>
                  </a:lnTo>
                  <a:lnTo>
                    <a:pt x="6" y="19"/>
                  </a:lnTo>
                  <a:lnTo>
                    <a:pt x="9" y="17"/>
                  </a:lnTo>
                  <a:lnTo>
                    <a:pt x="10" y="15"/>
                  </a:lnTo>
                  <a:lnTo>
                    <a:pt x="13" y="14"/>
                  </a:lnTo>
                  <a:lnTo>
                    <a:pt x="15" y="13"/>
                  </a:lnTo>
                  <a:lnTo>
                    <a:pt x="18" y="11"/>
                  </a:lnTo>
                  <a:lnTo>
                    <a:pt x="19" y="10"/>
                  </a:lnTo>
                  <a:lnTo>
                    <a:pt x="23" y="8"/>
                  </a:lnTo>
                  <a:lnTo>
                    <a:pt x="25" y="5"/>
                  </a:lnTo>
                  <a:lnTo>
                    <a:pt x="19" y="0"/>
                  </a:lnTo>
                </a:path>
              </a:pathLst>
            </a:custGeom>
            <a:solidFill>
              <a:srgbClr val="4F4F4F"/>
            </a:solidFill>
            <a:ln w="12700" cap="rnd">
              <a:noFill/>
              <a:round/>
              <a:headEnd/>
              <a:tailEnd/>
            </a:ln>
          </p:spPr>
          <p:txBody>
            <a:bodyPr/>
            <a:lstStyle/>
            <a:p>
              <a:endParaRPr lang="en-US" dirty="0"/>
            </a:p>
          </p:txBody>
        </p:sp>
        <p:sp>
          <p:nvSpPr>
            <p:cNvPr id="48717" name="Freeform 616"/>
            <p:cNvSpPr>
              <a:spLocks/>
            </p:cNvSpPr>
            <p:nvPr/>
          </p:nvSpPr>
          <p:spPr bwMode="auto">
            <a:xfrm>
              <a:off x="1903" y="2113"/>
              <a:ext cx="66" cy="70"/>
            </a:xfrm>
            <a:custGeom>
              <a:avLst/>
              <a:gdLst>
                <a:gd name="T0" fmla="*/ 58 w 66"/>
                <a:gd name="T1" fmla="*/ 0 h 70"/>
                <a:gd name="T2" fmla="*/ 50 w 66"/>
                <a:gd name="T3" fmla="*/ 7 h 70"/>
                <a:gd name="T4" fmla="*/ 44 w 66"/>
                <a:gd name="T5" fmla="*/ 15 h 70"/>
                <a:gd name="T6" fmla="*/ 37 w 66"/>
                <a:gd name="T7" fmla="*/ 21 h 70"/>
                <a:gd name="T8" fmla="*/ 30 w 66"/>
                <a:gd name="T9" fmla="*/ 29 h 70"/>
                <a:gd name="T10" fmla="*/ 23 w 66"/>
                <a:gd name="T11" fmla="*/ 37 h 70"/>
                <a:gd name="T12" fmla="*/ 16 w 66"/>
                <a:gd name="T13" fmla="*/ 45 h 70"/>
                <a:gd name="T14" fmla="*/ 8 w 66"/>
                <a:gd name="T15" fmla="*/ 53 h 70"/>
                <a:gd name="T16" fmla="*/ 0 w 66"/>
                <a:gd name="T17" fmla="*/ 63 h 70"/>
                <a:gd name="T18" fmla="*/ 6 w 66"/>
                <a:gd name="T19" fmla="*/ 69 h 70"/>
                <a:gd name="T20" fmla="*/ 16 w 66"/>
                <a:gd name="T21" fmla="*/ 61 h 70"/>
                <a:gd name="T22" fmla="*/ 23 w 66"/>
                <a:gd name="T23" fmla="*/ 51 h 70"/>
                <a:gd name="T24" fmla="*/ 30 w 66"/>
                <a:gd name="T25" fmla="*/ 43 h 70"/>
                <a:gd name="T26" fmla="*/ 38 w 66"/>
                <a:gd name="T27" fmla="*/ 36 h 70"/>
                <a:gd name="T28" fmla="*/ 44 w 66"/>
                <a:gd name="T29" fmla="*/ 29 h 70"/>
                <a:gd name="T30" fmla="*/ 51 w 66"/>
                <a:gd name="T31" fmla="*/ 21 h 70"/>
                <a:gd name="T32" fmla="*/ 58 w 66"/>
                <a:gd name="T33" fmla="*/ 14 h 70"/>
                <a:gd name="T34" fmla="*/ 65 w 66"/>
                <a:gd name="T35" fmla="*/ 7 h 70"/>
                <a:gd name="T36" fmla="*/ 58 w 66"/>
                <a:gd name="T37" fmla="*/ 0 h 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70"/>
                <a:gd name="T59" fmla="*/ 66 w 66"/>
                <a:gd name="T60" fmla="*/ 70 h 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70">
                  <a:moveTo>
                    <a:pt x="58" y="0"/>
                  </a:moveTo>
                  <a:lnTo>
                    <a:pt x="50" y="7"/>
                  </a:lnTo>
                  <a:lnTo>
                    <a:pt x="44" y="15"/>
                  </a:lnTo>
                  <a:lnTo>
                    <a:pt x="37" y="21"/>
                  </a:lnTo>
                  <a:lnTo>
                    <a:pt x="30" y="29"/>
                  </a:lnTo>
                  <a:lnTo>
                    <a:pt x="23" y="37"/>
                  </a:lnTo>
                  <a:lnTo>
                    <a:pt x="16" y="45"/>
                  </a:lnTo>
                  <a:lnTo>
                    <a:pt x="8" y="53"/>
                  </a:lnTo>
                  <a:lnTo>
                    <a:pt x="0" y="63"/>
                  </a:lnTo>
                  <a:lnTo>
                    <a:pt x="6" y="69"/>
                  </a:lnTo>
                  <a:lnTo>
                    <a:pt x="16" y="61"/>
                  </a:lnTo>
                  <a:lnTo>
                    <a:pt x="23" y="51"/>
                  </a:lnTo>
                  <a:lnTo>
                    <a:pt x="30" y="43"/>
                  </a:lnTo>
                  <a:lnTo>
                    <a:pt x="38" y="36"/>
                  </a:lnTo>
                  <a:lnTo>
                    <a:pt x="44" y="29"/>
                  </a:lnTo>
                  <a:lnTo>
                    <a:pt x="51" y="21"/>
                  </a:lnTo>
                  <a:lnTo>
                    <a:pt x="58" y="14"/>
                  </a:lnTo>
                  <a:lnTo>
                    <a:pt x="65" y="7"/>
                  </a:lnTo>
                  <a:lnTo>
                    <a:pt x="58" y="0"/>
                  </a:lnTo>
                </a:path>
              </a:pathLst>
            </a:custGeom>
            <a:solidFill>
              <a:srgbClr val="4F4F4F"/>
            </a:solidFill>
            <a:ln w="12700" cap="rnd">
              <a:noFill/>
              <a:round/>
              <a:headEnd/>
              <a:tailEnd/>
            </a:ln>
          </p:spPr>
          <p:txBody>
            <a:bodyPr/>
            <a:lstStyle/>
            <a:p>
              <a:endParaRPr lang="en-US" dirty="0"/>
            </a:p>
          </p:txBody>
        </p:sp>
        <p:sp>
          <p:nvSpPr>
            <p:cNvPr id="48718" name="Freeform 617"/>
            <p:cNvSpPr>
              <a:spLocks/>
            </p:cNvSpPr>
            <p:nvPr/>
          </p:nvSpPr>
          <p:spPr bwMode="auto">
            <a:xfrm>
              <a:off x="1966" y="2105"/>
              <a:ext cx="48" cy="35"/>
            </a:xfrm>
            <a:custGeom>
              <a:avLst/>
              <a:gdLst>
                <a:gd name="T0" fmla="*/ 43 w 48"/>
                <a:gd name="T1" fmla="*/ 34 h 35"/>
                <a:gd name="T2" fmla="*/ 47 w 48"/>
                <a:gd name="T3" fmla="*/ 29 h 35"/>
                <a:gd name="T4" fmla="*/ 46 w 48"/>
                <a:gd name="T5" fmla="*/ 21 h 35"/>
                <a:gd name="T6" fmla="*/ 42 w 48"/>
                <a:gd name="T7" fmla="*/ 14 h 35"/>
                <a:gd name="T8" fmla="*/ 36 w 48"/>
                <a:gd name="T9" fmla="*/ 9 h 35"/>
                <a:gd name="T10" fmla="*/ 31 w 48"/>
                <a:gd name="T11" fmla="*/ 4 h 35"/>
                <a:gd name="T12" fmla="*/ 24 w 48"/>
                <a:gd name="T13" fmla="*/ 1 h 35"/>
                <a:gd name="T14" fmla="*/ 15 w 48"/>
                <a:gd name="T15" fmla="*/ 0 h 35"/>
                <a:gd name="T16" fmla="*/ 8 w 48"/>
                <a:gd name="T17" fmla="*/ 3 h 35"/>
                <a:gd name="T18" fmla="*/ 0 w 48"/>
                <a:gd name="T19" fmla="*/ 7 h 35"/>
                <a:gd name="T20" fmla="*/ 7 w 48"/>
                <a:gd name="T21" fmla="*/ 14 h 35"/>
                <a:gd name="T22" fmla="*/ 12 w 48"/>
                <a:gd name="T23" fmla="*/ 10 h 35"/>
                <a:gd name="T24" fmla="*/ 17 w 48"/>
                <a:gd name="T25" fmla="*/ 9 h 35"/>
                <a:gd name="T26" fmla="*/ 20 w 48"/>
                <a:gd name="T27" fmla="*/ 9 h 35"/>
                <a:gd name="T28" fmla="*/ 25 w 48"/>
                <a:gd name="T29" fmla="*/ 12 h 35"/>
                <a:gd name="T30" fmla="*/ 29 w 48"/>
                <a:gd name="T31" fmla="*/ 14 h 35"/>
                <a:gd name="T32" fmla="*/ 33 w 48"/>
                <a:gd name="T33" fmla="*/ 19 h 35"/>
                <a:gd name="T34" fmla="*/ 35 w 48"/>
                <a:gd name="T35" fmla="*/ 24 h 35"/>
                <a:gd name="T36" fmla="*/ 37 w 48"/>
                <a:gd name="T37" fmla="*/ 30 h 35"/>
                <a:gd name="T38" fmla="*/ 42 w 48"/>
                <a:gd name="T39" fmla="*/ 25 h 35"/>
                <a:gd name="T40" fmla="*/ 43 w 48"/>
                <a:gd name="T41" fmla="*/ 34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35"/>
                <a:gd name="T65" fmla="*/ 48 w 48"/>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35">
                  <a:moveTo>
                    <a:pt x="43" y="34"/>
                  </a:moveTo>
                  <a:lnTo>
                    <a:pt x="47" y="29"/>
                  </a:lnTo>
                  <a:lnTo>
                    <a:pt x="46" y="21"/>
                  </a:lnTo>
                  <a:lnTo>
                    <a:pt x="42" y="14"/>
                  </a:lnTo>
                  <a:lnTo>
                    <a:pt x="36" y="9"/>
                  </a:lnTo>
                  <a:lnTo>
                    <a:pt x="31" y="4"/>
                  </a:lnTo>
                  <a:lnTo>
                    <a:pt x="24" y="1"/>
                  </a:lnTo>
                  <a:lnTo>
                    <a:pt x="15" y="0"/>
                  </a:lnTo>
                  <a:lnTo>
                    <a:pt x="8" y="3"/>
                  </a:lnTo>
                  <a:lnTo>
                    <a:pt x="0" y="7"/>
                  </a:lnTo>
                  <a:lnTo>
                    <a:pt x="7" y="14"/>
                  </a:lnTo>
                  <a:lnTo>
                    <a:pt x="12" y="10"/>
                  </a:lnTo>
                  <a:lnTo>
                    <a:pt x="17" y="9"/>
                  </a:lnTo>
                  <a:lnTo>
                    <a:pt x="20" y="9"/>
                  </a:lnTo>
                  <a:lnTo>
                    <a:pt x="25" y="12"/>
                  </a:lnTo>
                  <a:lnTo>
                    <a:pt x="29" y="14"/>
                  </a:lnTo>
                  <a:lnTo>
                    <a:pt x="33" y="19"/>
                  </a:lnTo>
                  <a:lnTo>
                    <a:pt x="35" y="24"/>
                  </a:lnTo>
                  <a:lnTo>
                    <a:pt x="37" y="30"/>
                  </a:lnTo>
                  <a:lnTo>
                    <a:pt x="42" y="25"/>
                  </a:lnTo>
                  <a:lnTo>
                    <a:pt x="43" y="34"/>
                  </a:lnTo>
                </a:path>
              </a:pathLst>
            </a:custGeom>
            <a:solidFill>
              <a:srgbClr val="4F4F4F"/>
            </a:solidFill>
            <a:ln w="12700" cap="rnd">
              <a:noFill/>
              <a:round/>
              <a:headEnd/>
              <a:tailEnd/>
            </a:ln>
          </p:spPr>
          <p:txBody>
            <a:bodyPr/>
            <a:lstStyle/>
            <a:p>
              <a:endParaRPr lang="en-US" dirty="0"/>
            </a:p>
          </p:txBody>
        </p:sp>
        <p:sp>
          <p:nvSpPr>
            <p:cNvPr id="48719" name="Freeform 618"/>
            <p:cNvSpPr>
              <a:spLocks/>
            </p:cNvSpPr>
            <p:nvPr/>
          </p:nvSpPr>
          <p:spPr bwMode="auto">
            <a:xfrm>
              <a:off x="1969" y="2134"/>
              <a:ext cx="40" cy="38"/>
            </a:xfrm>
            <a:custGeom>
              <a:avLst/>
              <a:gdLst>
                <a:gd name="T0" fmla="*/ 3 w 40"/>
                <a:gd name="T1" fmla="*/ 28 h 38"/>
                <a:gd name="T2" fmla="*/ 7 w 40"/>
                <a:gd name="T3" fmla="*/ 35 h 38"/>
                <a:gd name="T4" fmla="*/ 11 w 40"/>
                <a:gd name="T5" fmla="*/ 32 h 38"/>
                <a:gd name="T6" fmla="*/ 16 w 40"/>
                <a:gd name="T7" fmla="*/ 27 h 38"/>
                <a:gd name="T8" fmla="*/ 18 w 40"/>
                <a:gd name="T9" fmla="*/ 23 h 38"/>
                <a:gd name="T10" fmla="*/ 23 w 40"/>
                <a:gd name="T11" fmla="*/ 19 h 38"/>
                <a:gd name="T12" fmla="*/ 26 w 40"/>
                <a:gd name="T13" fmla="*/ 16 h 38"/>
                <a:gd name="T14" fmla="*/ 31 w 40"/>
                <a:gd name="T15" fmla="*/ 13 h 38"/>
                <a:gd name="T16" fmla="*/ 36 w 40"/>
                <a:gd name="T17" fmla="*/ 10 h 38"/>
                <a:gd name="T18" fmla="*/ 39 w 40"/>
                <a:gd name="T19" fmla="*/ 9 h 38"/>
                <a:gd name="T20" fmla="*/ 38 w 40"/>
                <a:gd name="T21" fmla="*/ 0 h 38"/>
                <a:gd name="T22" fmla="*/ 31 w 40"/>
                <a:gd name="T23" fmla="*/ 3 h 38"/>
                <a:gd name="T24" fmla="*/ 25 w 40"/>
                <a:gd name="T25" fmla="*/ 5 h 38"/>
                <a:gd name="T26" fmla="*/ 21 w 40"/>
                <a:gd name="T27" fmla="*/ 9 h 38"/>
                <a:gd name="T28" fmla="*/ 16 w 40"/>
                <a:gd name="T29" fmla="*/ 12 h 38"/>
                <a:gd name="T30" fmla="*/ 11 w 40"/>
                <a:gd name="T31" fmla="*/ 16 h 38"/>
                <a:gd name="T32" fmla="*/ 7 w 40"/>
                <a:gd name="T33" fmla="*/ 22 h 38"/>
                <a:gd name="T34" fmla="*/ 4 w 40"/>
                <a:gd name="T35" fmla="*/ 25 h 38"/>
                <a:gd name="T36" fmla="*/ 0 w 40"/>
                <a:gd name="T37" fmla="*/ 29 h 38"/>
                <a:gd name="T38" fmla="*/ 4 w 40"/>
                <a:gd name="T39" fmla="*/ 37 h 38"/>
                <a:gd name="T40" fmla="*/ 3 w 40"/>
                <a:gd name="T41" fmla="*/ 28 h 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38"/>
                <a:gd name="T65" fmla="*/ 40 w 40"/>
                <a:gd name="T66" fmla="*/ 38 h 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38">
                  <a:moveTo>
                    <a:pt x="3" y="28"/>
                  </a:moveTo>
                  <a:lnTo>
                    <a:pt x="7" y="35"/>
                  </a:lnTo>
                  <a:lnTo>
                    <a:pt x="11" y="32"/>
                  </a:lnTo>
                  <a:lnTo>
                    <a:pt x="16" y="27"/>
                  </a:lnTo>
                  <a:lnTo>
                    <a:pt x="18" y="23"/>
                  </a:lnTo>
                  <a:lnTo>
                    <a:pt x="23" y="19"/>
                  </a:lnTo>
                  <a:lnTo>
                    <a:pt x="26" y="16"/>
                  </a:lnTo>
                  <a:lnTo>
                    <a:pt x="31" y="13"/>
                  </a:lnTo>
                  <a:lnTo>
                    <a:pt x="36" y="10"/>
                  </a:lnTo>
                  <a:lnTo>
                    <a:pt x="39" y="9"/>
                  </a:lnTo>
                  <a:lnTo>
                    <a:pt x="38" y="0"/>
                  </a:lnTo>
                  <a:lnTo>
                    <a:pt x="31" y="3"/>
                  </a:lnTo>
                  <a:lnTo>
                    <a:pt x="25" y="5"/>
                  </a:lnTo>
                  <a:lnTo>
                    <a:pt x="21" y="9"/>
                  </a:lnTo>
                  <a:lnTo>
                    <a:pt x="16" y="12"/>
                  </a:lnTo>
                  <a:lnTo>
                    <a:pt x="11" y="16"/>
                  </a:lnTo>
                  <a:lnTo>
                    <a:pt x="7" y="22"/>
                  </a:lnTo>
                  <a:lnTo>
                    <a:pt x="4" y="25"/>
                  </a:lnTo>
                  <a:lnTo>
                    <a:pt x="0" y="29"/>
                  </a:lnTo>
                  <a:lnTo>
                    <a:pt x="4" y="37"/>
                  </a:lnTo>
                  <a:lnTo>
                    <a:pt x="3" y="28"/>
                  </a:lnTo>
                </a:path>
              </a:pathLst>
            </a:custGeom>
            <a:solidFill>
              <a:srgbClr val="4F4F4F"/>
            </a:solidFill>
            <a:ln w="12700" cap="rnd">
              <a:noFill/>
              <a:round/>
              <a:headEnd/>
              <a:tailEnd/>
            </a:ln>
          </p:spPr>
          <p:txBody>
            <a:bodyPr/>
            <a:lstStyle/>
            <a:p>
              <a:endParaRPr lang="en-US" dirty="0"/>
            </a:p>
          </p:txBody>
        </p:sp>
        <p:sp>
          <p:nvSpPr>
            <p:cNvPr id="48720" name="Freeform 619"/>
            <p:cNvSpPr>
              <a:spLocks/>
            </p:cNvSpPr>
            <p:nvPr/>
          </p:nvSpPr>
          <p:spPr bwMode="auto">
            <a:xfrm>
              <a:off x="1970" y="2166"/>
              <a:ext cx="1" cy="17"/>
            </a:xfrm>
            <a:custGeom>
              <a:avLst/>
              <a:gdLst>
                <a:gd name="T0" fmla="*/ 0 w 1"/>
                <a:gd name="T1" fmla="*/ 0 h 17"/>
                <a:gd name="T2" fmla="*/ 0 w 1"/>
                <a:gd name="T3" fmla="*/ 16 h 17"/>
                <a:gd name="T4" fmla="*/ 0 w 1"/>
                <a:gd name="T5" fmla="*/ 0 h 17"/>
                <a:gd name="T6" fmla="*/ 0 w 1"/>
                <a:gd name="T7" fmla="*/ 16 h 17"/>
                <a:gd name="T8" fmla="*/ 0 w 1"/>
                <a:gd name="T9" fmla="*/ 0 h 17"/>
                <a:gd name="T10" fmla="*/ 0 w 1"/>
                <a:gd name="T11" fmla="*/ 16 h 17"/>
                <a:gd name="T12" fmla="*/ 0 w 1"/>
                <a:gd name="T13" fmla="*/ 0 h 17"/>
                <a:gd name="T14" fmla="*/ 0 60000 65536"/>
                <a:gd name="T15" fmla="*/ 0 60000 65536"/>
                <a:gd name="T16" fmla="*/ 0 60000 65536"/>
                <a:gd name="T17" fmla="*/ 0 60000 65536"/>
                <a:gd name="T18" fmla="*/ 0 60000 65536"/>
                <a:gd name="T19" fmla="*/ 0 60000 65536"/>
                <a:gd name="T20" fmla="*/ 0 60000 65536"/>
                <a:gd name="T21" fmla="*/ 0 w 1"/>
                <a:gd name="T22" fmla="*/ 0 h 17"/>
                <a:gd name="T23" fmla="*/ 1 w 1"/>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7">
                  <a:moveTo>
                    <a:pt x="0" y="0"/>
                  </a:moveTo>
                  <a:lnTo>
                    <a:pt x="0" y="16"/>
                  </a:lnTo>
                  <a:lnTo>
                    <a:pt x="0" y="0"/>
                  </a:lnTo>
                  <a:lnTo>
                    <a:pt x="0" y="16"/>
                  </a:lnTo>
                  <a:lnTo>
                    <a:pt x="0" y="0"/>
                  </a:lnTo>
                  <a:lnTo>
                    <a:pt x="0" y="16"/>
                  </a:lnTo>
                  <a:lnTo>
                    <a:pt x="0" y="0"/>
                  </a:lnTo>
                </a:path>
              </a:pathLst>
            </a:custGeom>
            <a:solidFill>
              <a:srgbClr val="4F4F4F"/>
            </a:solidFill>
            <a:ln w="12700" cap="rnd">
              <a:noFill/>
              <a:round/>
              <a:headEnd/>
              <a:tailEnd/>
            </a:ln>
          </p:spPr>
          <p:txBody>
            <a:bodyPr/>
            <a:lstStyle/>
            <a:p>
              <a:endParaRPr lang="en-US" dirty="0"/>
            </a:p>
          </p:txBody>
        </p:sp>
        <p:sp>
          <p:nvSpPr>
            <p:cNvPr id="48721" name="Freeform 620"/>
            <p:cNvSpPr>
              <a:spLocks/>
            </p:cNvSpPr>
            <p:nvPr/>
          </p:nvSpPr>
          <p:spPr bwMode="auto">
            <a:xfrm>
              <a:off x="2068" y="2136"/>
              <a:ext cx="206" cy="252"/>
            </a:xfrm>
            <a:custGeom>
              <a:avLst/>
              <a:gdLst>
                <a:gd name="T0" fmla="*/ 43 w 206"/>
                <a:gd name="T1" fmla="*/ 247 h 252"/>
                <a:gd name="T2" fmla="*/ 23 w 206"/>
                <a:gd name="T3" fmla="*/ 243 h 252"/>
                <a:gd name="T4" fmla="*/ 6 w 206"/>
                <a:gd name="T5" fmla="*/ 234 h 252"/>
                <a:gd name="T6" fmla="*/ 0 w 206"/>
                <a:gd name="T7" fmla="*/ 221 h 252"/>
                <a:gd name="T8" fmla="*/ 11 w 206"/>
                <a:gd name="T9" fmla="*/ 201 h 252"/>
                <a:gd name="T10" fmla="*/ 20 w 206"/>
                <a:gd name="T11" fmla="*/ 183 h 252"/>
                <a:gd name="T12" fmla="*/ 27 w 206"/>
                <a:gd name="T13" fmla="*/ 164 h 252"/>
                <a:gd name="T14" fmla="*/ 35 w 206"/>
                <a:gd name="T15" fmla="*/ 145 h 252"/>
                <a:gd name="T16" fmla="*/ 41 w 206"/>
                <a:gd name="T17" fmla="*/ 130 h 252"/>
                <a:gd name="T18" fmla="*/ 46 w 206"/>
                <a:gd name="T19" fmla="*/ 121 h 252"/>
                <a:gd name="T20" fmla="*/ 51 w 206"/>
                <a:gd name="T21" fmla="*/ 113 h 252"/>
                <a:gd name="T22" fmla="*/ 57 w 206"/>
                <a:gd name="T23" fmla="*/ 106 h 252"/>
                <a:gd name="T24" fmla="*/ 71 w 206"/>
                <a:gd name="T25" fmla="*/ 97 h 252"/>
                <a:gd name="T26" fmla="*/ 93 w 206"/>
                <a:gd name="T27" fmla="*/ 87 h 252"/>
                <a:gd name="T28" fmla="*/ 116 w 206"/>
                <a:gd name="T29" fmla="*/ 79 h 252"/>
                <a:gd name="T30" fmla="*/ 138 w 206"/>
                <a:gd name="T31" fmla="*/ 68 h 252"/>
                <a:gd name="T32" fmla="*/ 152 w 206"/>
                <a:gd name="T33" fmla="*/ 60 h 252"/>
                <a:gd name="T34" fmla="*/ 156 w 206"/>
                <a:gd name="T35" fmla="*/ 54 h 252"/>
                <a:gd name="T36" fmla="*/ 161 w 206"/>
                <a:gd name="T37" fmla="*/ 48 h 252"/>
                <a:gd name="T38" fmla="*/ 165 w 206"/>
                <a:gd name="T39" fmla="*/ 43 h 252"/>
                <a:gd name="T40" fmla="*/ 170 w 206"/>
                <a:gd name="T41" fmla="*/ 34 h 252"/>
                <a:gd name="T42" fmla="*/ 177 w 206"/>
                <a:gd name="T43" fmla="*/ 24 h 252"/>
                <a:gd name="T44" fmla="*/ 185 w 206"/>
                <a:gd name="T45" fmla="*/ 15 h 252"/>
                <a:gd name="T46" fmla="*/ 193 w 206"/>
                <a:gd name="T47" fmla="*/ 6 h 252"/>
                <a:gd name="T48" fmla="*/ 200 w 206"/>
                <a:gd name="T49" fmla="*/ 0 h 252"/>
                <a:gd name="T50" fmla="*/ 203 w 206"/>
                <a:gd name="T51" fmla="*/ 3 h 252"/>
                <a:gd name="T52" fmla="*/ 205 w 206"/>
                <a:gd name="T53" fmla="*/ 13 h 252"/>
                <a:gd name="T54" fmla="*/ 205 w 206"/>
                <a:gd name="T55" fmla="*/ 31 h 252"/>
                <a:gd name="T56" fmla="*/ 204 w 206"/>
                <a:gd name="T57" fmla="*/ 51 h 252"/>
                <a:gd name="T58" fmla="*/ 204 w 206"/>
                <a:gd name="T59" fmla="*/ 70 h 252"/>
                <a:gd name="T60" fmla="*/ 204 w 206"/>
                <a:gd name="T61" fmla="*/ 84 h 252"/>
                <a:gd name="T62" fmla="*/ 202 w 206"/>
                <a:gd name="T63" fmla="*/ 92 h 252"/>
                <a:gd name="T64" fmla="*/ 197 w 206"/>
                <a:gd name="T65" fmla="*/ 100 h 252"/>
                <a:gd name="T66" fmla="*/ 192 w 206"/>
                <a:gd name="T67" fmla="*/ 108 h 252"/>
                <a:gd name="T68" fmla="*/ 186 w 206"/>
                <a:gd name="T69" fmla="*/ 116 h 252"/>
                <a:gd name="T70" fmla="*/ 179 w 206"/>
                <a:gd name="T71" fmla="*/ 123 h 252"/>
                <a:gd name="T72" fmla="*/ 166 w 206"/>
                <a:gd name="T73" fmla="*/ 129 h 252"/>
                <a:gd name="T74" fmla="*/ 154 w 206"/>
                <a:gd name="T75" fmla="*/ 139 h 252"/>
                <a:gd name="T76" fmla="*/ 145 w 206"/>
                <a:gd name="T77" fmla="*/ 150 h 252"/>
                <a:gd name="T78" fmla="*/ 138 w 206"/>
                <a:gd name="T79" fmla="*/ 164 h 252"/>
                <a:gd name="T80" fmla="*/ 134 w 206"/>
                <a:gd name="T81" fmla="*/ 178 h 252"/>
                <a:gd name="T82" fmla="*/ 133 w 206"/>
                <a:gd name="T83" fmla="*/ 190 h 252"/>
                <a:gd name="T84" fmla="*/ 134 w 206"/>
                <a:gd name="T85" fmla="*/ 203 h 252"/>
                <a:gd name="T86" fmla="*/ 134 w 206"/>
                <a:gd name="T87" fmla="*/ 216 h 252"/>
                <a:gd name="T88" fmla="*/ 132 w 206"/>
                <a:gd name="T89" fmla="*/ 227 h 252"/>
                <a:gd name="T90" fmla="*/ 127 w 206"/>
                <a:gd name="T91" fmla="*/ 234 h 252"/>
                <a:gd name="T92" fmla="*/ 120 w 206"/>
                <a:gd name="T93" fmla="*/ 239 h 252"/>
                <a:gd name="T94" fmla="*/ 112 w 206"/>
                <a:gd name="T95" fmla="*/ 243 h 252"/>
                <a:gd name="T96" fmla="*/ 104 w 206"/>
                <a:gd name="T97" fmla="*/ 248 h 252"/>
                <a:gd name="T98" fmla="*/ 95 w 206"/>
                <a:gd name="T99" fmla="*/ 251 h 252"/>
                <a:gd name="T100" fmla="*/ 86 w 206"/>
                <a:gd name="T101" fmla="*/ 251 h 252"/>
                <a:gd name="T102" fmla="*/ 79 w 206"/>
                <a:gd name="T103" fmla="*/ 251 h 252"/>
                <a:gd name="T104" fmla="*/ 70 w 206"/>
                <a:gd name="T105" fmla="*/ 248 h 252"/>
                <a:gd name="T106" fmla="*/ 61 w 206"/>
                <a:gd name="T107" fmla="*/ 248 h 252"/>
                <a:gd name="T108" fmla="*/ 51 w 206"/>
                <a:gd name="T109" fmla="*/ 248 h 252"/>
                <a:gd name="T110" fmla="*/ 43 w 206"/>
                <a:gd name="T111" fmla="*/ 246 h 252"/>
                <a:gd name="T112" fmla="*/ 52 w 206"/>
                <a:gd name="T113" fmla="*/ 249 h 2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6"/>
                <a:gd name="T172" fmla="*/ 0 h 252"/>
                <a:gd name="T173" fmla="*/ 206 w 206"/>
                <a:gd name="T174" fmla="*/ 252 h 2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6" h="252">
                  <a:moveTo>
                    <a:pt x="52" y="249"/>
                  </a:moveTo>
                  <a:lnTo>
                    <a:pt x="43" y="247"/>
                  </a:lnTo>
                  <a:lnTo>
                    <a:pt x="33" y="245"/>
                  </a:lnTo>
                  <a:lnTo>
                    <a:pt x="23" y="243"/>
                  </a:lnTo>
                  <a:lnTo>
                    <a:pt x="14" y="239"/>
                  </a:lnTo>
                  <a:lnTo>
                    <a:pt x="6" y="234"/>
                  </a:lnTo>
                  <a:lnTo>
                    <a:pt x="1" y="229"/>
                  </a:lnTo>
                  <a:lnTo>
                    <a:pt x="0" y="221"/>
                  </a:lnTo>
                  <a:lnTo>
                    <a:pt x="4" y="212"/>
                  </a:lnTo>
                  <a:lnTo>
                    <a:pt x="11" y="201"/>
                  </a:lnTo>
                  <a:lnTo>
                    <a:pt x="16" y="192"/>
                  </a:lnTo>
                  <a:lnTo>
                    <a:pt x="20" y="183"/>
                  </a:lnTo>
                  <a:lnTo>
                    <a:pt x="24" y="173"/>
                  </a:lnTo>
                  <a:lnTo>
                    <a:pt x="27" y="164"/>
                  </a:lnTo>
                  <a:lnTo>
                    <a:pt x="31" y="154"/>
                  </a:lnTo>
                  <a:lnTo>
                    <a:pt x="35" y="145"/>
                  </a:lnTo>
                  <a:lnTo>
                    <a:pt x="39" y="135"/>
                  </a:lnTo>
                  <a:lnTo>
                    <a:pt x="41" y="130"/>
                  </a:lnTo>
                  <a:lnTo>
                    <a:pt x="43" y="126"/>
                  </a:lnTo>
                  <a:lnTo>
                    <a:pt x="46" y="121"/>
                  </a:lnTo>
                  <a:lnTo>
                    <a:pt x="48" y="118"/>
                  </a:lnTo>
                  <a:lnTo>
                    <a:pt x="51" y="113"/>
                  </a:lnTo>
                  <a:lnTo>
                    <a:pt x="54" y="110"/>
                  </a:lnTo>
                  <a:lnTo>
                    <a:pt x="57" y="106"/>
                  </a:lnTo>
                  <a:lnTo>
                    <a:pt x="60" y="104"/>
                  </a:lnTo>
                  <a:lnTo>
                    <a:pt x="71" y="97"/>
                  </a:lnTo>
                  <a:lnTo>
                    <a:pt x="83" y="91"/>
                  </a:lnTo>
                  <a:lnTo>
                    <a:pt x="93" y="87"/>
                  </a:lnTo>
                  <a:lnTo>
                    <a:pt x="104" y="83"/>
                  </a:lnTo>
                  <a:lnTo>
                    <a:pt x="116" y="79"/>
                  </a:lnTo>
                  <a:lnTo>
                    <a:pt x="126" y="74"/>
                  </a:lnTo>
                  <a:lnTo>
                    <a:pt x="138" y="68"/>
                  </a:lnTo>
                  <a:lnTo>
                    <a:pt x="150" y="62"/>
                  </a:lnTo>
                  <a:lnTo>
                    <a:pt x="152" y="60"/>
                  </a:lnTo>
                  <a:lnTo>
                    <a:pt x="154" y="57"/>
                  </a:lnTo>
                  <a:lnTo>
                    <a:pt x="156" y="54"/>
                  </a:lnTo>
                  <a:lnTo>
                    <a:pt x="158" y="51"/>
                  </a:lnTo>
                  <a:lnTo>
                    <a:pt x="161" y="48"/>
                  </a:lnTo>
                  <a:lnTo>
                    <a:pt x="162" y="45"/>
                  </a:lnTo>
                  <a:lnTo>
                    <a:pt x="165" y="43"/>
                  </a:lnTo>
                  <a:lnTo>
                    <a:pt x="166" y="40"/>
                  </a:lnTo>
                  <a:lnTo>
                    <a:pt x="170" y="34"/>
                  </a:lnTo>
                  <a:lnTo>
                    <a:pt x="174" y="29"/>
                  </a:lnTo>
                  <a:lnTo>
                    <a:pt x="177" y="24"/>
                  </a:lnTo>
                  <a:lnTo>
                    <a:pt x="181" y="20"/>
                  </a:lnTo>
                  <a:lnTo>
                    <a:pt x="185" y="15"/>
                  </a:lnTo>
                  <a:lnTo>
                    <a:pt x="189" y="10"/>
                  </a:lnTo>
                  <a:lnTo>
                    <a:pt x="193" y="6"/>
                  </a:lnTo>
                  <a:lnTo>
                    <a:pt x="198" y="1"/>
                  </a:lnTo>
                  <a:lnTo>
                    <a:pt x="200" y="0"/>
                  </a:lnTo>
                  <a:lnTo>
                    <a:pt x="202" y="1"/>
                  </a:lnTo>
                  <a:lnTo>
                    <a:pt x="203" y="3"/>
                  </a:lnTo>
                  <a:lnTo>
                    <a:pt x="204" y="3"/>
                  </a:lnTo>
                  <a:lnTo>
                    <a:pt x="205" y="13"/>
                  </a:lnTo>
                  <a:lnTo>
                    <a:pt x="205" y="22"/>
                  </a:lnTo>
                  <a:lnTo>
                    <a:pt x="205" y="31"/>
                  </a:lnTo>
                  <a:lnTo>
                    <a:pt x="205" y="42"/>
                  </a:lnTo>
                  <a:lnTo>
                    <a:pt x="204" y="51"/>
                  </a:lnTo>
                  <a:lnTo>
                    <a:pt x="204" y="61"/>
                  </a:lnTo>
                  <a:lnTo>
                    <a:pt x="204" y="70"/>
                  </a:lnTo>
                  <a:lnTo>
                    <a:pt x="204" y="80"/>
                  </a:lnTo>
                  <a:lnTo>
                    <a:pt x="204" y="84"/>
                  </a:lnTo>
                  <a:lnTo>
                    <a:pt x="203" y="88"/>
                  </a:lnTo>
                  <a:lnTo>
                    <a:pt x="202" y="92"/>
                  </a:lnTo>
                  <a:lnTo>
                    <a:pt x="200" y="96"/>
                  </a:lnTo>
                  <a:lnTo>
                    <a:pt x="197" y="100"/>
                  </a:lnTo>
                  <a:lnTo>
                    <a:pt x="194" y="105"/>
                  </a:lnTo>
                  <a:lnTo>
                    <a:pt x="192" y="108"/>
                  </a:lnTo>
                  <a:lnTo>
                    <a:pt x="189" y="112"/>
                  </a:lnTo>
                  <a:lnTo>
                    <a:pt x="186" y="116"/>
                  </a:lnTo>
                  <a:lnTo>
                    <a:pt x="183" y="119"/>
                  </a:lnTo>
                  <a:lnTo>
                    <a:pt x="179" y="123"/>
                  </a:lnTo>
                  <a:lnTo>
                    <a:pt x="174" y="125"/>
                  </a:lnTo>
                  <a:lnTo>
                    <a:pt x="166" y="129"/>
                  </a:lnTo>
                  <a:lnTo>
                    <a:pt x="160" y="134"/>
                  </a:lnTo>
                  <a:lnTo>
                    <a:pt x="154" y="139"/>
                  </a:lnTo>
                  <a:lnTo>
                    <a:pt x="150" y="145"/>
                  </a:lnTo>
                  <a:lnTo>
                    <a:pt x="145" y="150"/>
                  </a:lnTo>
                  <a:lnTo>
                    <a:pt x="141" y="157"/>
                  </a:lnTo>
                  <a:lnTo>
                    <a:pt x="138" y="164"/>
                  </a:lnTo>
                  <a:lnTo>
                    <a:pt x="135" y="172"/>
                  </a:lnTo>
                  <a:lnTo>
                    <a:pt x="134" y="178"/>
                  </a:lnTo>
                  <a:lnTo>
                    <a:pt x="133" y="184"/>
                  </a:lnTo>
                  <a:lnTo>
                    <a:pt x="133" y="190"/>
                  </a:lnTo>
                  <a:lnTo>
                    <a:pt x="134" y="197"/>
                  </a:lnTo>
                  <a:lnTo>
                    <a:pt x="134" y="203"/>
                  </a:lnTo>
                  <a:lnTo>
                    <a:pt x="134" y="210"/>
                  </a:lnTo>
                  <a:lnTo>
                    <a:pt x="134" y="216"/>
                  </a:lnTo>
                  <a:lnTo>
                    <a:pt x="134" y="223"/>
                  </a:lnTo>
                  <a:lnTo>
                    <a:pt x="132" y="227"/>
                  </a:lnTo>
                  <a:lnTo>
                    <a:pt x="130" y="230"/>
                  </a:lnTo>
                  <a:lnTo>
                    <a:pt x="127" y="234"/>
                  </a:lnTo>
                  <a:lnTo>
                    <a:pt x="123" y="237"/>
                  </a:lnTo>
                  <a:lnTo>
                    <a:pt x="120" y="239"/>
                  </a:lnTo>
                  <a:lnTo>
                    <a:pt x="116" y="241"/>
                  </a:lnTo>
                  <a:lnTo>
                    <a:pt x="112" y="243"/>
                  </a:lnTo>
                  <a:lnTo>
                    <a:pt x="108" y="246"/>
                  </a:lnTo>
                  <a:lnTo>
                    <a:pt x="104" y="248"/>
                  </a:lnTo>
                  <a:lnTo>
                    <a:pt x="100" y="249"/>
                  </a:lnTo>
                  <a:lnTo>
                    <a:pt x="95" y="251"/>
                  </a:lnTo>
                  <a:lnTo>
                    <a:pt x="91" y="251"/>
                  </a:lnTo>
                  <a:lnTo>
                    <a:pt x="86" y="251"/>
                  </a:lnTo>
                  <a:lnTo>
                    <a:pt x="83" y="251"/>
                  </a:lnTo>
                  <a:lnTo>
                    <a:pt x="79" y="251"/>
                  </a:lnTo>
                  <a:lnTo>
                    <a:pt x="75" y="249"/>
                  </a:lnTo>
                  <a:lnTo>
                    <a:pt x="70" y="248"/>
                  </a:lnTo>
                  <a:lnTo>
                    <a:pt x="65" y="248"/>
                  </a:lnTo>
                  <a:lnTo>
                    <a:pt x="61" y="248"/>
                  </a:lnTo>
                  <a:lnTo>
                    <a:pt x="56" y="248"/>
                  </a:lnTo>
                  <a:lnTo>
                    <a:pt x="51" y="248"/>
                  </a:lnTo>
                  <a:lnTo>
                    <a:pt x="47" y="247"/>
                  </a:lnTo>
                  <a:lnTo>
                    <a:pt x="43" y="246"/>
                  </a:lnTo>
                  <a:lnTo>
                    <a:pt x="39" y="243"/>
                  </a:lnTo>
                  <a:lnTo>
                    <a:pt x="52" y="249"/>
                  </a:lnTo>
                </a:path>
              </a:pathLst>
            </a:custGeom>
            <a:solidFill>
              <a:srgbClr val="A8A8A8"/>
            </a:solidFill>
            <a:ln w="12700" cap="rnd">
              <a:noFill/>
              <a:round/>
              <a:headEnd/>
              <a:tailEnd/>
            </a:ln>
          </p:spPr>
          <p:txBody>
            <a:bodyPr/>
            <a:lstStyle/>
            <a:p>
              <a:endParaRPr lang="en-US" dirty="0"/>
            </a:p>
          </p:txBody>
        </p:sp>
        <p:sp>
          <p:nvSpPr>
            <p:cNvPr id="48722" name="Freeform 621"/>
            <p:cNvSpPr>
              <a:spLocks/>
            </p:cNvSpPr>
            <p:nvPr/>
          </p:nvSpPr>
          <p:spPr bwMode="auto">
            <a:xfrm>
              <a:off x="2063" y="2350"/>
              <a:ext cx="55" cy="40"/>
            </a:xfrm>
            <a:custGeom>
              <a:avLst/>
              <a:gdLst>
                <a:gd name="T0" fmla="*/ 4 w 55"/>
                <a:gd name="T1" fmla="*/ 0 h 40"/>
                <a:gd name="T2" fmla="*/ 0 w 55"/>
                <a:gd name="T3" fmla="*/ 10 h 40"/>
                <a:gd name="T4" fmla="*/ 0 w 55"/>
                <a:gd name="T5" fmla="*/ 18 h 40"/>
                <a:gd name="T6" fmla="*/ 6 w 55"/>
                <a:gd name="T7" fmla="*/ 26 h 40"/>
                <a:gd name="T8" fmla="*/ 14 w 55"/>
                <a:gd name="T9" fmla="*/ 30 h 40"/>
                <a:gd name="T10" fmla="*/ 24 w 55"/>
                <a:gd name="T11" fmla="*/ 35 h 40"/>
                <a:gd name="T12" fmla="*/ 33 w 55"/>
                <a:gd name="T13" fmla="*/ 36 h 40"/>
                <a:gd name="T14" fmla="*/ 44 w 55"/>
                <a:gd name="T15" fmla="*/ 37 h 40"/>
                <a:gd name="T16" fmla="*/ 52 w 55"/>
                <a:gd name="T17" fmla="*/ 39 h 40"/>
                <a:gd name="T18" fmla="*/ 54 w 55"/>
                <a:gd name="T19" fmla="*/ 30 h 40"/>
                <a:gd name="T20" fmla="*/ 45 w 55"/>
                <a:gd name="T21" fmla="*/ 29 h 40"/>
                <a:gd name="T22" fmla="*/ 37 w 55"/>
                <a:gd name="T23" fmla="*/ 28 h 40"/>
                <a:gd name="T24" fmla="*/ 27 w 55"/>
                <a:gd name="T25" fmla="*/ 25 h 40"/>
                <a:gd name="T26" fmla="*/ 19 w 55"/>
                <a:gd name="T27" fmla="*/ 23 h 40"/>
                <a:gd name="T28" fmla="*/ 14 w 55"/>
                <a:gd name="T29" fmla="*/ 20 h 40"/>
                <a:gd name="T30" fmla="*/ 11 w 55"/>
                <a:gd name="T31" fmla="*/ 16 h 40"/>
                <a:gd name="T32" fmla="*/ 10 w 55"/>
                <a:gd name="T33" fmla="*/ 11 h 40"/>
                <a:gd name="T34" fmla="*/ 13 w 55"/>
                <a:gd name="T35" fmla="*/ 5 h 40"/>
                <a:gd name="T36" fmla="*/ 4 w 55"/>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4" y="0"/>
                  </a:moveTo>
                  <a:lnTo>
                    <a:pt x="0" y="10"/>
                  </a:lnTo>
                  <a:lnTo>
                    <a:pt x="0" y="18"/>
                  </a:lnTo>
                  <a:lnTo>
                    <a:pt x="6" y="26"/>
                  </a:lnTo>
                  <a:lnTo>
                    <a:pt x="14" y="30"/>
                  </a:lnTo>
                  <a:lnTo>
                    <a:pt x="24" y="35"/>
                  </a:lnTo>
                  <a:lnTo>
                    <a:pt x="33" y="36"/>
                  </a:lnTo>
                  <a:lnTo>
                    <a:pt x="44" y="37"/>
                  </a:lnTo>
                  <a:lnTo>
                    <a:pt x="52" y="39"/>
                  </a:lnTo>
                  <a:lnTo>
                    <a:pt x="54" y="30"/>
                  </a:lnTo>
                  <a:lnTo>
                    <a:pt x="45" y="29"/>
                  </a:lnTo>
                  <a:lnTo>
                    <a:pt x="37" y="28"/>
                  </a:lnTo>
                  <a:lnTo>
                    <a:pt x="27" y="25"/>
                  </a:lnTo>
                  <a:lnTo>
                    <a:pt x="19" y="23"/>
                  </a:lnTo>
                  <a:lnTo>
                    <a:pt x="14" y="20"/>
                  </a:lnTo>
                  <a:lnTo>
                    <a:pt x="11" y="16"/>
                  </a:lnTo>
                  <a:lnTo>
                    <a:pt x="10" y="11"/>
                  </a:lnTo>
                  <a:lnTo>
                    <a:pt x="13" y="5"/>
                  </a:lnTo>
                  <a:lnTo>
                    <a:pt x="4" y="0"/>
                  </a:lnTo>
                </a:path>
              </a:pathLst>
            </a:custGeom>
            <a:solidFill>
              <a:srgbClr val="4F4F4F"/>
            </a:solidFill>
            <a:ln w="12700" cap="rnd">
              <a:noFill/>
              <a:round/>
              <a:headEnd/>
              <a:tailEnd/>
            </a:ln>
          </p:spPr>
          <p:txBody>
            <a:bodyPr/>
            <a:lstStyle/>
            <a:p>
              <a:endParaRPr lang="en-US" dirty="0"/>
            </a:p>
          </p:txBody>
        </p:sp>
        <p:sp>
          <p:nvSpPr>
            <p:cNvPr id="48723" name="Freeform 622"/>
            <p:cNvSpPr>
              <a:spLocks/>
            </p:cNvSpPr>
            <p:nvPr/>
          </p:nvSpPr>
          <p:spPr bwMode="auto">
            <a:xfrm>
              <a:off x="2067" y="2272"/>
              <a:ext cx="41" cy="79"/>
            </a:xfrm>
            <a:custGeom>
              <a:avLst/>
              <a:gdLst>
                <a:gd name="T0" fmla="*/ 32 w 41"/>
                <a:gd name="T1" fmla="*/ 0 h 79"/>
                <a:gd name="T2" fmla="*/ 27 w 41"/>
                <a:gd name="T3" fmla="*/ 10 h 79"/>
                <a:gd name="T4" fmla="*/ 24 w 41"/>
                <a:gd name="T5" fmla="*/ 19 h 79"/>
                <a:gd name="T6" fmla="*/ 21 w 41"/>
                <a:gd name="T7" fmla="*/ 28 h 79"/>
                <a:gd name="T8" fmla="*/ 17 w 41"/>
                <a:gd name="T9" fmla="*/ 37 h 79"/>
                <a:gd name="T10" fmla="*/ 15 w 41"/>
                <a:gd name="T11" fmla="*/ 46 h 79"/>
                <a:gd name="T12" fmla="*/ 10 w 41"/>
                <a:gd name="T13" fmla="*/ 54 h 79"/>
                <a:gd name="T14" fmla="*/ 6 w 41"/>
                <a:gd name="T15" fmla="*/ 63 h 79"/>
                <a:gd name="T16" fmla="*/ 0 w 41"/>
                <a:gd name="T17" fmla="*/ 72 h 79"/>
                <a:gd name="T18" fmla="*/ 9 w 41"/>
                <a:gd name="T19" fmla="*/ 78 h 79"/>
                <a:gd name="T20" fmla="*/ 14 w 41"/>
                <a:gd name="T21" fmla="*/ 67 h 79"/>
                <a:gd name="T22" fmla="*/ 19 w 41"/>
                <a:gd name="T23" fmla="*/ 59 h 79"/>
                <a:gd name="T24" fmla="*/ 23 w 41"/>
                <a:gd name="T25" fmla="*/ 49 h 79"/>
                <a:gd name="T26" fmla="*/ 28 w 41"/>
                <a:gd name="T27" fmla="*/ 40 h 79"/>
                <a:gd name="T28" fmla="*/ 30 w 41"/>
                <a:gd name="T29" fmla="*/ 31 h 79"/>
                <a:gd name="T30" fmla="*/ 34 w 41"/>
                <a:gd name="T31" fmla="*/ 21 h 79"/>
                <a:gd name="T32" fmla="*/ 37 w 41"/>
                <a:gd name="T33" fmla="*/ 13 h 79"/>
                <a:gd name="T34" fmla="*/ 40 w 41"/>
                <a:gd name="T35" fmla="*/ 4 h 79"/>
                <a:gd name="T36" fmla="*/ 32 w 41"/>
                <a:gd name="T37" fmla="*/ 0 h 7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
                <a:gd name="T58" fmla="*/ 0 h 79"/>
                <a:gd name="T59" fmla="*/ 41 w 41"/>
                <a:gd name="T60" fmla="*/ 79 h 7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 h="79">
                  <a:moveTo>
                    <a:pt x="32" y="0"/>
                  </a:moveTo>
                  <a:lnTo>
                    <a:pt x="27" y="10"/>
                  </a:lnTo>
                  <a:lnTo>
                    <a:pt x="24" y="19"/>
                  </a:lnTo>
                  <a:lnTo>
                    <a:pt x="21" y="28"/>
                  </a:lnTo>
                  <a:lnTo>
                    <a:pt x="17" y="37"/>
                  </a:lnTo>
                  <a:lnTo>
                    <a:pt x="15" y="46"/>
                  </a:lnTo>
                  <a:lnTo>
                    <a:pt x="10" y="54"/>
                  </a:lnTo>
                  <a:lnTo>
                    <a:pt x="6" y="63"/>
                  </a:lnTo>
                  <a:lnTo>
                    <a:pt x="0" y="72"/>
                  </a:lnTo>
                  <a:lnTo>
                    <a:pt x="9" y="78"/>
                  </a:lnTo>
                  <a:lnTo>
                    <a:pt x="14" y="67"/>
                  </a:lnTo>
                  <a:lnTo>
                    <a:pt x="19" y="59"/>
                  </a:lnTo>
                  <a:lnTo>
                    <a:pt x="23" y="49"/>
                  </a:lnTo>
                  <a:lnTo>
                    <a:pt x="28" y="40"/>
                  </a:lnTo>
                  <a:lnTo>
                    <a:pt x="30" y="31"/>
                  </a:lnTo>
                  <a:lnTo>
                    <a:pt x="34" y="21"/>
                  </a:lnTo>
                  <a:lnTo>
                    <a:pt x="37" y="13"/>
                  </a:lnTo>
                  <a:lnTo>
                    <a:pt x="40" y="4"/>
                  </a:lnTo>
                  <a:lnTo>
                    <a:pt x="32" y="0"/>
                  </a:lnTo>
                </a:path>
              </a:pathLst>
            </a:custGeom>
            <a:solidFill>
              <a:srgbClr val="4F4F4F"/>
            </a:solidFill>
            <a:ln w="12700" cap="rnd">
              <a:noFill/>
              <a:round/>
              <a:headEnd/>
              <a:tailEnd/>
            </a:ln>
          </p:spPr>
          <p:txBody>
            <a:bodyPr/>
            <a:lstStyle/>
            <a:p>
              <a:endParaRPr lang="en-US" dirty="0"/>
            </a:p>
          </p:txBody>
        </p:sp>
        <p:sp>
          <p:nvSpPr>
            <p:cNvPr id="48724" name="Freeform 623"/>
            <p:cNvSpPr>
              <a:spLocks/>
            </p:cNvSpPr>
            <p:nvPr/>
          </p:nvSpPr>
          <p:spPr bwMode="auto">
            <a:xfrm>
              <a:off x="2104" y="2237"/>
              <a:ext cx="24" cy="34"/>
            </a:xfrm>
            <a:custGeom>
              <a:avLst/>
              <a:gdLst>
                <a:gd name="T0" fmla="*/ 18 w 24"/>
                <a:gd name="T1" fmla="*/ 0 h 34"/>
                <a:gd name="T2" fmla="*/ 18 w 24"/>
                <a:gd name="T3" fmla="*/ 1 h 34"/>
                <a:gd name="T4" fmla="*/ 15 w 24"/>
                <a:gd name="T5" fmla="*/ 3 h 34"/>
                <a:gd name="T6" fmla="*/ 13 w 24"/>
                <a:gd name="T7" fmla="*/ 8 h 34"/>
                <a:gd name="T8" fmla="*/ 10 w 24"/>
                <a:gd name="T9" fmla="*/ 10 h 34"/>
                <a:gd name="T10" fmla="*/ 6 w 24"/>
                <a:gd name="T11" fmla="*/ 14 h 34"/>
                <a:gd name="T12" fmla="*/ 5 w 24"/>
                <a:gd name="T13" fmla="*/ 18 h 34"/>
                <a:gd name="T14" fmla="*/ 3 w 24"/>
                <a:gd name="T15" fmla="*/ 22 h 34"/>
                <a:gd name="T16" fmla="*/ 1 w 24"/>
                <a:gd name="T17" fmla="*/ 25 h 34"/>
                <a:gd name="T18" fmla="*/ 0 w 24"/>
                <a:gd name="T19" fmla="*/ 30 h 34"/>
                <a:gd name="T20" fmla="*/ 7 w 24"/>
                <a:gd name="T21" fmla="*/ 33 h 34"/>
                <a:gd name="T22" fmla="*/ 9 w 24"/>
                <a:gd name="T23" fmla="*/ 30 h 34"/>
                <a:gd name="T24" fmla="*/ 10 w 24"/>
                <a:gd name="T25" fmla="*/ 25 h 34"/>
                <a:gd name="T26" fmla="*/ 13 w 24"/>
                <a:gd name="T27" fmla="*/ 22 h 34"/>
                <a:gd name="T28" fmla="*/ 14 w 24"/>
                <a:gd name="T29" fmla="*/ 19 h 34"/>
                <a:gd name="T30" fmla="*/ 17 w 24"/>
                <a:gd name="T31" fmla="*/ 15 h 34"/>
                <a:gd name="T32" fmla="*/ 19 w 24"/>
                <a:gd name="T33" fmla="*/ 13 h 34"/>
                <a:gd name="T34" fmla="*/ 21 w 24"/>
                <a:gd name="T35" fmla="*/ 10 h 34"/>
                <a:gd name="T36" fmla="*/ 23 w 24"/>
                <a:gd name="T37" fmla="*/ 8 h 34"/>
                <a:gd name="T38" fmla="*/ 18 w 24"/>
                <a:gd name="T39" fmla="*/ 0 h 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
                <a:gd name="T61" fmla="*/ 0 h 34"/>
                <a:gd name="T62" fmla="*/ 24 w 24"/>
                <a:gd name="T63" fmla="*/ 34 h 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 h="34">
                  <a:moveTo>
                    <a:pt x="18" y="0"/>
                  </a:moveTo>
                  <a:lnTo>
                    <a:pt x="18" y="1"/>
                  </a:lnTo>
                  <a:lnTo>
                    <a:pt x="15" y="3"/>
                  </a:lnTo>
                  <a:lnTo>
                    <a:pt x="13" y="8"/>
                  </a:lnTo>
                  <a:lnTo>
                    <a:pt x="10" y="10"/>
                  </a:lnTo>
                  <a:lnTo>
                    <a:pt x="6" y="14"/>
                  </a:lnTo>
                  <a:lnTo>
                    <a:pt x="5" y="18"/>
                  </a:lnTo>
                  <a:lnTo>
                    <a:pt x="3" y="22"/>
                  </a:lnTo>
                  <a:lnTo>
                    <a:pt x="1" y="25"/>
                  </a:lnTo>
                  <a:lnTo>
                    <a:pt x="0" y="30"/>
                  </a:lnTo>
                  <a:lnTo>
                    <a:pt x="7" y="33"/>
                  </a:lnTo>
                  <a:lnTo>
                    <a:pt x="9" y="30"/>
                  </a:lnTo>
                  <a:lnTo>
                    <a:pt x="10" y="25"/>
                  </a:lnTo>
                  <a:lnTo>
                    <a:pt x="13" y="22"/>
                  </a:lnTo>
                  <a:lnTo>
                    <a:pt x="14" y="19"/>
                  </a:lnTo>
                  <a:lnTo>
                    <a:pt x="17" y="15"/>
                  </a:lnTo>
                  <a:lnTo>
                    <a:pt x="19" y="13"/>
                  </a:lnTo>
                  <a:lnTo>
                    <a:pt x="21" y="10"/>
                  </a:lnTo>
                  <a:lnTo>
                    <a:pt x="23" y="8"/>
                  </a:lnTo>
                  <a:lnTo>
                    <a:pt x="18" y="0"/>
                  </a:lnTo>
                </a:path>
              </a:pathLst>
            </a:custGeom>
            <a:solidFill>
              <a:srgbClr val="4F4F4F"/>
            </a:solidFill>
            <a:ln w="12700" cap="rnd">
              <a:noFill/>
              <a:round/>
              <a:headEnd/>
              <a:tailEnd/>
            </a:ln>
          </p:spPr>
          <p:txBody>
            <a:bodyPr/>
            <a:lstStyle/>
            <a:p>
              <a:endParaRPr lang="en-US" dirty="0"/>
            </a:p>
          </p:txBody>
        </p:sp>
        <p:sp>
          <p:nvSpPr>
            <p:cNvPr id="48725" name="Freeform 624"/>
            <p:cNvSpPr>
              <a:spLocks/>
            </p:cNvSpPr>
            <p:nvPr/>
          </p:nvSpPr>
          <p:spPr bwMode="auto">
            <a:xfrm>
              <a:off x="2127" y="2194"/>
              <a:ext cx="93" cy="47"/>
            </a:xfrm>
            <a:custGeom>
              <a:avLst/>
              <a:gdLst>
                <a:gd name="T0" fmla="*/ 85 w 93"/>
                <a:gd name="T1" fmla="*/ 0 h 47"/>
                <a:gd name="T2" fmla="*/ 74 w 93"/>
                <a:gd name="T3" fmla="*/ 7 h 47"/>
                <a:gd name="T4" fmla="*/ 65 w 93"/>
                <a:gd name="T5" fmla="*/ 12 h 47"/>
                <a:gd name="T6" fmla="*/ 54 w 93"/>
                <a:gd name="T7" fmla="*/ 16 h 47"/>
                <a:gd name="T8" fmla="*/ 43 w 93"/>
                <a:gd name="T9" fmla="*/ 19 h 47"/>
                <a:gd name="T10" fmla="*/ 32 w 93"/>
                <a:gd name="T11" fmla="*/ 23 h 47"/>
                <a:gd name="T12" fmla="*/ 22 w 93"/>
                <a:gd name="T13" fmla="*/ 27 h 47"/>
                <a:gd name="T14" fmla="*/ 10 w 93"/>
                <a:gd name="T15" fmla="*/ 33 h 47"/>
                <a:gd name="T16" fmla="*/ 0 w 93"/>
                <a:gd name="T17" fmla="*/ 38 h 47"/>
                <a:gd name="T18" fmla="*/ 6 w 93"/>
                <a:gd name="T19" fmla="*/ 46 h 47"/>
                <a:gd name="T20" fmla="*/ 17 w 93"/>
                <a:gd name="T21" fmla="*/ 41 h 47"/>
                <a:gd name="T22" fmla="*/ 26 w 93"/>
                <a:gd name="T23" fmla="*/ 35 h 47"/>
                <a:gd name="T24" fmla="*/ 37 w 93"/>
                <a:gd name="T25" fmla="*/ 32 h 47"/>
                <a:gd name="T26" fmla="*/ 47 w 93"/>
                <a:gd name="T27" fmla="*/ 28 h 47"/>
                <a:gd name="T28" fmla="*/ 59 w 93"/>
                <a:gd name="T29" fmla="*/ 24 h 47"/>
                <a:gd name="T30" fmla="*/ 69 w 93"/>
                <a:gd name="T31" fmla="*/ 20 h 47"/>
                <a:gd name="T32" fmla="*/ 81 w 93"/>
                <a:gd name="T33" fmla="*/ 15 h 47"/>
                <a:gd name="T34" fmla="*/ 92 w 93"/>
                <a:gd name="T35" fmla="*/ 8 h 47"/>
                <a:gd name="T36" fmla="*/ 85 w 93"/>
                <a:gd name="T37" fmla="*/ 0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3"/>
                <a:gd name="T58" fmla="*/ 0 h 47"/>
                <a:gd name="T59" fmla="*/ 93 w 93"/>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3" h="47">
                  <a:moveTo>
                    <a:pt x="85" y="0"/>
                  </a:moveTo>
                  <a:lnTo>
                    <a:pt x="74" y="7"/>
                  </a:lnTo>
                  <a:lnTo>
                    <a:pt x="65" y="12"/>
                  </a:lnTo>
                  <a:lnTo>
                    <a:pt x="54" y="16"/>
                  </a:lnTo>
                  <a:lnTo>
                    <a:pt x="43" y="19"/>
                  </a:lnTo>
                  <a:lnTo>
                    <a:pt x="32" y="23"/>
                  </a:lnTo>
                  <a:lnTo>
                    <a:pt x="22" y="27"/>
                  </a:lnTo>
                  <a:lnTo>
                    <a:pt x="10" y="33"/>
                  </a:lnTo>
                  <a:lnTo>
                    <a:pt x="0" y="38"/>
                  </a:lnTo>
                  <a:lnTo>
                    <a:pt x="6" y="46"/>
                  </a:lnTo>
                  <a:lnTo>
                    <a:pt x="17" y="41"/>
                  </a:lnTo>
                  <a:lnTo>
                    <a:pt x="26" y="35"/>
                  </a:lnTo>
                  <a:lnTo>
                    <a:pt x="37" y="32"/>
                  </a:lnTo>
                  <a:lnTo>
                    <a:pt x="47" y="28"/>
                  </a:lnTo>
                  <a:lnTo>
                    <a:pt x="59" y="24"/>
                  </a:lnTo>
                  <a:lnTo>
                    <a:pt x="69" y="20"/>
                  </a:lnTo>
                  <a:lnTo>
                    <a:pt x="81" y="15"/>
                  </a:lnTo>
                  <a:lnTo>
                    <a:pt x="92" y="8"/>
                  </a:lnTo>
                  <a:lnTo>
                    <a:pt x="85" y="0"/>
                  </a:lnTo>
                </a:path>
              </a:pathLst>
            </a:custGeom>
            <a:solidFill>
              <a:srgbClr val="4F4F4F"/>
            </a:solidFill>
            <a:ln w="12700" cap="rnd">
              <a:noFill/>
              <a:round/>
              <a:headEnd/>
              <a:tailEnd/>
            </a:ln>
          </p:spPr>
          <p:txBody>
            <a:bodyPr/>
            <a:lstStyle/>
            <a:p>
              <a:endParaRPr lang="en-US" dirty="0"/>
            </a:p>
          </p:txBody>
        </p:sp>
        <p:sp>
          <p:nvSpPr>
            <p:cNvPr id="48726" name="Freeform 625"/>
            <p:cNvSpPr>
              <a:spLocks/>
            </p:cNvSpPr>
            <p:nvPr/>
          </p:nvSpPr>
          <p:spPr bwMode="auto">
            <a:xfrm>
              <a:off x="2218" y="2174"/>
              <a:ext cx="21" cy="24"/>
            </a:xfrm>
            <a:custGeom>
              <a:avLst/>
              <a:gdLst>
                <a:gd name="T0" fmla="*/ 13 w 21"/>
                <a:gd name="T1" fmla="*/ 0 h 24"/>
                <a:gd name="T2" fmla="*/ 12 w 21"/>
                <a:gd name="T3" fmla="*/ 2 h 24"/>
                <a:gd name="T4" fmla="*/ 10 w 21"/>
                <a:gd name="T5" fmla="*/ 5 h 24"/>
                <a:gd name="T6" fmla="*/ 8 w 21"/>
                <a:gd name="T7" fmla="*/ 6 h 24"/>
                <a:gd name="T8" fmla="*/ 6 w 21"/>
                <a:gd name="T9" fmla="*/ 9 h 24"/>
                <a:gd name="T10" fmla="*/ 5 w 21"/>
                <a:gd name="T11" fmla="*/ 11 h 24"/>
                <a:gd name="T12" fmla="*/ 3 w 21"/>
                <a:gd name="T13" fmla="*/ 13 h 24"/>
                <a:gd name="T14" fmla="*/ 2 w 21"/>
                <a:gd name="T15" fmla="*/ 15 h 24"/>
                <a:gd name="T16" fmla="*/ 0 w 21"/>
                <a:gd name="T17" fmla="*/ 16 h 24"/>
                <a:gd name="T18" fmla="*/ 5 w 21"/>
                <a:gd name="T19" fmla="*/ 23 h 24"/>
                <a:gd name="T20" fmla="*/ 8 w 21"/>
                <a:gd name="T21" fmla="*/ 21 h 24"/>
                <a:gd name="T22" fmla="*/ 10 w 21"/>
                <a:gd name="T23" fmla="*/ 19 h 24"/>
                <a:gd name="T24" fmla="*/ 12 w 21"/>
                <a:gd name="T25" fmla="*/ 16 h 24"/>
                <a:gd name="T26" fmla="*/ 14 w 21"/>
                <a:gd name="T27" fmla="*/ 13 h 24"/>
                <a:gd name="T28" fmla="*/ 16 w 21"/>
                <a:gd name="T29" fmla="*/ 11 h 24"/>
                <a:gd name="T30" fmla="*/ 17 w 21"/>
                <a:gd name="T31" fmla="*/ 9 h 24"/>
                <a:gd name="T32" fmla="*/ 19 w 21"/>
                <a:gd name="T33" fmla="*/ 6 h 24"/>
                <a:gd name="T34" fmla="*/ 20 w 21"/>
                <a:gd name="T35" fmla="*/ 5 h 24"/>
                <a:gd name="T36" fmla="*/ 20 w 21"/>
                <a:gd name="T37" fmla="*/ 4 h 24"/>
                <a:gd name="T38" fmla="*/ 13 w 21"/>
                <a:gd name="T39" fmla="*/ 0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
                <a:gd name="T61" fmla="*/ 0 h 24"/>
                <a:gd name="T62" fmla="*/ 21 w 21"/>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 h="24">
                  <a:moveTo>
                    <a:pt x="13" y="0"/>
                  </a:moveTo>
                  <a:lnTo>
                    <a:pt x="12" y="2"/>
                  </a:lnTo>
                  <a:lnTo>
                    <a:pt x="10" y="5"/>
                  </a:lnTo>
                  <a:lnTo>
                    <a:pt x="8" y="6"/>
                  </a:lnTo>
                  <a:lnTo>
                    <a:pt x="6" y="9"/>
                  </a:lnTo>
                  <a:lnTo>
                    <a:pt x="5" y="11"/>
                  </a:lnTo>
                  <a:lnTo>
                    <a:pt x="3" y="13"/>
                  </a:lnTo>
                  <a:lnTo>
                    <a:pt x="2" y="15"/>
                  </a:lnTo>
                  <a:lnTo>
                    <a:pt x="0" y="16"/>
                  </a:lnTo>
                  <a:lnTo>
                    <a:pt x="5" y="23"/>
                  </a:lnTo>
                  <a:lnTo>
                    <a:pt x="8" y="21"/>
                  </a:lnTo>
                  <a:lnTo>
                    <a:pt x="10" y="19"/>
                  </a:lnTo>
                  <a:lnTo>
                    <a:pt x="12" y="16"/>
                  </a:lnTo>
                  <a:lnTo>
                    <a:pt x="14" y="13"/>
                  </a:lnTo>
                  <a:lnTo>
                    <a:pt x="16" y="11"/>
                  </a:lnTo>
                  <a:lnTo>
                    <a:pt x="17" y="9"/>
                  </a:lnTo>
                  <a:lnTo>
                    <a:pt x="19" y="6"/>
                  </a:lnTo>
                  <a:lnTo>
                    <a:pt x="20" y="5"/>
                  </a:lnTo>
                  <a:lnTo>
                    <a:pt x="20" y="4"/>
                  </a:lnTo>
                  <a:lnTo>
                    <a:pt x="13" y="0"/>
                  </a:lnTo>
                </a:path>
              </a:pathLst>
            </a:custGeom>
            <a:solidFill>
              <a:srgbClr val="4F4F4F"/>
            </a:solidFill>
            <a:ln w="12700" cap="rnd">
              <a:noFill/>
              <a:round/>
              <a:headEnd/>
              <a:tailEnd/>
            </a:ln>
          </p:spPr>
          <p:txBody>
            <a:bodyPr/>
            <a:lstStyle/>
            <a:p>
              <a:endParaRPr lang="en-US" dirty="0"/>
            </a:p>
          </p:txBody>
        </p:sp>
        <p:sp>
          <p:nvSpPr>
            <p:cNvPr id="48727" name="Freeform 626"/>
            <p:cNvSpPr>
              <a:spLocks/>
            </p:cNvSpPr>
            <p:nvPr/>
          </p:nvSpPr>
          <p:spPr bwMode="auto">
            <a:xfrm>
              <a:off x="2235" y="2133"/>
              <a:ext cx="36" cy="41"/>
            </a:xfrm>
            <a:custGeom>
              <a:avLst/>
              <a:gdLst>
                <a:gd name="T0" fmla="*/ 29 w 36"/>
                <a:gd name="T1" fmla="*/ 0 h 41"/>
                <a:gd name="T2" fmla="*/ 28 w 36"/>
                <a:gd name="T3" fmla="*/ 0 h 41"/>
                <a:gd name="T4" fmla="*/ 24 w 36"/>
                <a:gd name="T5" fmla="*/ 4 h 41"/>
                <a:gd name="T6" fmla="*/ 20 w 36"/>
                <a:gd name="T7" fmla="*/ 8 h 41"/>
                <a:gd name="T8" fmla="*/ 16 w 36"/>
                <a:gd name="T9" fmla="*/ 13 h 41"/>
                <a:gd name="T10" fmla="*/ 12 w 36"/>
                <a:gd name="T11" fmla="*/ 17 h 41"/>
                <a:gd name="T12" fmla="*/ 9 w 36"/>
                <a:gd name="T13" fmla="*/ 22 h 41"/>
                <a:gd name="T14" fmla="*/ 6 w 36"/>
                <a:gd name="T15" fmla="*/ 26 h 41"/>
                <a:gd name="T16" fmla="*/ 3 w 36"/>
                <a:gd name="T17" fmla="*/ 30 h 41"/>
                <a:gd name="T18" fmla="*/ 0 w 36"/>
                <a:gd name="T19" fmla="*/ 36 h 41"/>
                <a:gd name="T20" fmla="*/ 8 w 36"/>
                <a:gd name="T21" fmla="*/ 40 h 41"/>
                <a:gd name="T22" fmla="*/ 10 w 36"/>
                <a:gd name="T23" fmla="*/ 36 h 41"/>
                <a:gd name="T24" fmla="*/ 14 w 36"/>
                <a:gd name="T25" fmla="*/ 31 h 41"/>
                <a:gd name="T26" fmla="*/ 17 w 36"/>
                <a:gd name="T27" fmla="*/ 27 h 41"/>
                <a:gd name="T28" fmla="*/ 20 w 36"/>
                <a:gd name="T29" fmla="*/ 23 h 41"/>
                <a:gd name="T30" fmla="*/ 23 w 36"/>
                <a:gd name="T31" fmla="*/ 19 h 41"/>
                <a:gd name="T32" fmla="*/ 27 w 36"/>
                <a:gd name="T33" fmla="*/ 15 h 41"/>
                <a:gd name="T34" fmla="*/ 31 w 36"/>
                <a:gd name="T35" fmla="*/ 10 h 41"/>
                <a:gd name="T36" fmla="*/ 35 w 36"/>
                <a:gd name="T37" fmla="*/ 7 h 41"/>
                <a:gd name="T38" fmla="*/ 35 w 36"/>
                <a:gd name="T39" fmla="*/ 8 h 41"/>
                <a:gd name="T40" fmla="*/ 29 w 36"/>
                <a:gd name="T41" fmla="*/ 0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41"/>
                <a:gd name="T65" fmla="*/ 36 w 36"/>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41">
                  <a:moveTo>
                    <a:pt x="29" y="0"/>
                  </a:moveTo>
                  <a:lnTo>
                    <a:pt x="28" y="0"/>
                  </a:lnTo>
                  <a:lnTo>
                    <a:pt x="24" y="4"/>
                  </a:lnTo>
                  <a:lnTo>
                    <a:pt x="20" y="8"/>
                  </a:lnTo>
                  <a:lnTo>
                    <a:pt x="16" y="13"/>
                  </a:lnTo>
                  <a:lnTo>
                    <a:pt x="12" y="17"/>
                  </a:lnTo>
                  <a:lnTo>
                    <a:pt x="9" y="22"/>
                  </a:lnTo>
                  <a:lnTo>
                    <a:pt x="6" y="26"/>
                  </a:lnTo>
                  <a:lnTo>
                    <a:pt x="3" y="30"/>
                  </a:lnTo>
                  <a:lnTo>
                    <a:pt x="0" y="36"/>
                  </a:lnTo>
                  <a:lnTo>
                    <a:pt x="8" y="40"/>
                  </a:lnTo>
                  <a:lnTo>
                    <a:pt x="10" y="36"/>
                  </a:lnTo>
                  <a:lnTo>
                    <a:pt x="14" y="31"/>
                  </a:lnTo>
                  <a:lnTo>
                    <a:pt x="17" y="27"/>
                  </a:lnTo>
                  <a:lnTo>
                    <a:pt x="20" y="23"/>
                  </a:lnTo>
                  <a:lnTo>
                    <a:pt x="23" y="19"/>
                  </a:lnTo>
                  <a:lnTo>
                    <a:pt x="27" y="15"/>
                  </a:lnTo>
                  <a:lnTo>
                    <a:pt x="31" y="10"/>
                  </a:lnTo>
                  <a:lnTo>
                    <a:pt x="35" y="7"/>
                  </a:lnTo>
                  <a:lnTo>
                    <a:pt x="35" y="8"/>
                  </a:lnTo>
                  <a:lnTo>
                    <a:pt x="29" y="0"/>
                  </a:lnTo>
                </a:path>
              </a:pathLst>
            </a:custGeom>
            <a:solidFill>
              <a:srgbClr val="4F4F4F"/>
            </a:solidFill>
            <a:ln w="12700" cap="rnd">
              <a:noFill/>
              <a:round/>
              <a:headEnd/>
              <a:tailEnd/>
            </a:ln>
          </p:spPr>
          <p:txBody>
            <a:bodyPr/>
            <a:lstStyle/>
            <a:p>
              <a:endParaRPr lang="en-US" dirty="0"/>
            </a:p>
          </p:txBody>
        </p:sp>
        <p:sp>
          <p:nvSpPr>
            <p:cNvPr id="48728" name="Freeform 627"/>
            <p:cNvSpPr>
              <a:spLocks/>
            </p:cNvSpPr>
            <p:nvPr/>
          </p:nvSpPr>
          <p:spPr bwMode="auto">
            <a:xfrm>
              <a:off x="2269" y="2131"/>
              <a:ext cx="17" cy="17"/>
            </a:xfrm>
            <a:custGeom>
              <a:avLst/>
              <a:gdLst>
                <a:gd name="T0" fmla="*/ 16 w 17"/>
                <a:gd name="T1" fmla="*/ 12 h 17"/>
                <a:gd name="T2" fmla="*/ 14 w 17"/>
                <a:gd name="T3" fmla="*/ 6 h 17"/>
                <a:gd name="T4" fmla="*/ 12 w 17"/>
                <a:gd name="T5" fmla="*/ 3 h 17"/>
                <a:gd name="T6" fmla="*/ 5 w 17"/>
                <a:gd name="T7" fmla="*/ 0 h 17"/>
                <a:gd name="T8" fmla="*/ 0 w 17"/>
                <a:gd name="T9" fmla="*/ 3 h 17"/>
                <a:gd name="T10" fmla="*/ 7 w 17"/>
                <a:gd name="T11" fmla="*/ 16 h 17"/>
                <a:gd name="T12" fmla="*/ 5 w 17"/>
                <a:gd name="T13" fmla="*/ 16 h 17"/>
                <a:gd name="T14" fmla="*/ 3 w 17"/>
                <a:gd name="T15" fmla="*/ 16 h 17"/>
                <a:gd name="T16" fmla="*/ 3 w 17"/>
                <a:gd name="T17" fmla="*/ 12 h 17"/>
                <a:gd name="T18" fmla="*/ 16 w 17"/>
                <a:gd name="T19" fmla="*/ 1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12"/>
                  </a:moveTo>
                  <a:lnTo>
                    <a:pt x="14" y="6"/>
                  </a:lnTo>
                  <a:lnTo>
                    <a:pt x="12" y="3"/>
                  </a:lnTo>
                  <a:lnTo>
                    <a:pt x="5" y="0"/>
                  </a:lnTo>
                  <a:lnTo>
                    <a:pt x="0" y="3"/>
                  </a:lnTo>
                  <a:lnTo>
                    <a:pt x="7" y="16"/>
                  </a:lnTo>
                  <a:lnTo>
                    <a:pt x="5" y="16"/>
                  </a:lnTo>
                  <a:lnTo>
                    <a:pt x="3" y="16"/>
                  </a:lnTo>
                  <a:lnTo>
                    <a:pt x="3" y="12"/>
                  </a:lnTo>
                  <a:lnTo>
                    <a:pt x="16" y="12"/>
                  </a:lnTo>
                </a:path>
              </a:pathLst>
            </a:custGeom>
            <a:solidFill>
              <a:srgbClr val="4F4F4F"/>
            </a:solidFill>
            <a:ln w="12700" cap="rnd">
              <a:noFill/>
              <a:round/>
              <a:headEnd/>
              <a:tailEnd/>
            </a:ln>
          </p:spPr>
          <p:txBody>
            <a:bodyPr/>
            <a:lstStyle/>
            <a:p>
              <a:endParaRPr lang="en-US" dirty="0"/>
            </a:p>
          </p:txBody>
        </p:sp>
        <p:sp>
          <p:nvSpPr>
            <p:cNvPr id="48729" name="Freeform 628"/>
            <p:cNvSpPr>
              <a:spLocks/>
            </p:cNvSpPr>
            <p:nvPr/>
          </p:nvSpPr>
          <p:spPr bwMode="auto">
            <a:xfrm>
              <a:off x="2272" y="2139"/>
              <a:ext cx="17" cy="75"/>
            </a:xfrm>
            <a:custGeom>
              <a:avLst/>
              <a:gdLst>
                <a:gd name="T0" fmla="*/ 16 w 17"/>
                <a:gd name="T1" fmla="*/ 72 h 75"/>
                <a:gd name="T2" fmla="*/ 16 w 17"/>
                <a:gd name="T3" fmla="*/ 73 h 75"/>
                <a:gd name="T4" fmla="*/ 16 w 17"/>
                <a:gd name="T5" fmla="*/ 64 h 75"/>
                <a:gd name="T6" fmla="*/ 16 w 17"/>
                <a:gd name="T7" fmla="*/ 55 h 75"/>
                <a:gd name="T8" fmla="*/ 16 w 17"/>
                <a:gd name="T9" fmla="*/ 45 h 75"/>
                <a:gd name="T10" fmla="*/ 16 w 17"/>
                <a:gd name="T11" fmla="*/ 37 h 75"/>
                <a:gd name="T12" fmla="*/ 16 w 17"/>
                <a:gd name="T13" fmla="*/ 27 h 75"/>
                <a:gd name="T14" fmla="*/ 16 w 17"/>
                <a:gd name="T15" fmla="*/ 19 h 75"/>
                <a:gd name="T16" fmla="*/ 16 w 17"/>
                <a:gd name="T17" fmla="*/ 9 h 75"/>
                <a:gd name="T18" fmla="*/ 16 w 17"/>
                <a:gd name="T19" fmla="*/ 0 h 75"/>
                <a:gd name="T20" fmla="*/ 0 w 17"/>
                <a:gd name="T21" fmla="*/ 1 h 75"/>
                <a:gd name="T22" fmla="*/ 2 w 17"/>
                <a:gd name="T23" fmla="*/ 9 h 75"/>
                <a:gd name="T24" fmla="*/ 2 w 17"/>
                <a:gd name="T25" fmla="*/ 19 h 75"/>
                <a:gd name="T26" fmla="*/ 2 w 17"/>
                <a:gd name="T27" fmla="*/ 27 h 75"/>
                <a:gd name="T28" fmla="*/ 2 w 17"/>
                <a:gd name="T29" fmla="*/ 37 h 75"/>
                <a:gd name="T30" fmla="*/ 0 w 17"/>
                <a:gd name="T31" fmla="*/ 45 h 75"/>
                <a:gd name="T32" fmla="*/ 0 w 17"/>
                <a:gd name="T33" fmla="*/ 55 h 75"/>
                <a:gd name="T34" fmla="*/ 0 w 17"/>
                <a:gd name="T35" fmla="*/ 64 h 75"/>
                <a:gd name="T36" fmla="*/ 0 w 17"/>
                <a:gd name="T37" fmla="*/ 73 h 75"/>
                <a:gd name="T38" fmla="*/ 0 w 17"/>
                <a:gd name="T39" fmla="*/ 74 h 75"/>
                <a:gd name="T40" fmla="*/ 16 w 17"/>
                <a:gd name="T41" fmla="*/ 72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75"/>
                <a:gd name="T65" fmla="*/ 17 w 17"/>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75">
                  <a:moveTo>
                    <a:pt x="16" y="72"/>
                  </a:moveTo>
                  <a:lnTo>
                    <a:pt x="16" y="73"/>
                  </a:lnTo>
                  <a:lnTo>
                    <a:pt x="16" y="64"/>
                  </a:lnTo>
                  <a:lnTo>
                    <a:pt x="16" y="55"/>
                  </a:lnTo>
                  <a:lnTo>
                    <a:pt x="16" y="45"/>
                  </a:lnTo>
                  <a:lnTo>
                    <a:pt x="16" y="37"/>
                  </a:lnTo>
                  <a:lnTo>
                    <a:pt x="16" y="27"/>
                  </a:lnTo>
                  <a:lnTo>
                    <a:pt x="16" y="19"/>
                  </a:lnTo>
                  <a:lnTo>
                    <a:pt x="16" y="9"/>
                  </a:lnTo>
                  <a:lnTo>
                    <a:pt x="16" y="0"/>
                  </a:lnTo>
                  <a:lnTo>
                    <a:pt x="0" y="1"/>
                  </a:lnTo>
                  <a:lnTo>
                    <a:pt x="2" y="9"/>
                  </a:lnTo>
                  <a:lnTo>
                    <a:pt x="2" y="19"/>
                  </a:lnTo>
                  <a:lnTo>
                    <a:pt x="2" y="27"/>
                  </a:lnTo>
                  <a:lnTo>
                    <a:pt x="2" y="37"/>
                  </a:lnTo>
                  <a:lnTo>
                    <a:pt x="0" y="45"/>
                  </a:lnTo>
                  <a:lnTo>
                    <a:pt x="0" y="55"/>
                  </a:lnTo>
                  <a:lnTo>
                    <a:pt x="0" y="64"/>
                  </a:lnTo>
                  <a:lnTo>
                    <a:pt x="0" y="73"/>
                  </a:lnTo>
                  <a:lnTo>
                    <a:pt x="0" y="74"/>
                  </a:lnTo>
                  <a:lnTo>
                    <a:pt x="16" y="72"/>
                  </a:lnTo>
                </a:path>
              </a:pathLst>
            </a:custGeom>
            <a:solidFill>
              <a:srgbClr val="4F4F4F"/>
            </a:solidFill>
            <a:ln w="12700" cap="rnd">
              <a:noFill/>
              <a:round/>
              <a:headEnd/>
              <a:tailEnd/>
            </a:ln>
          </p:spPr>
          <p:txBody>
            <a:bodyPr/>
            <a:lstStyle/>
            <a:p>
              <a:endParaRPr lang="en-US" dirty="0"/>
            </a:p>
          </p:txBody>
        </p:sp>
        <p:sp>
          <p:nvSpPr>
            <p:cNvPr id="48730" name="Freeform 629"/>
            <p:cNvSpPr>
              <a:spLocks/>
            </p:cNvSpPr>
            <p:nvPr/>
          </p:nvSpPr>
          <p:spPr bwMode="auto">
            <a:xfrm>
              <a:off x="2269" y="2217"/>
              <a:ext cx="17" cy="17"/>
            </a:xfrm>
            <a:custGeom>
              <a:avLst/>
              <a:gdLst>
                <a:gd name="T0" fmla="*/ 10 w 17"/>
                <a:gd name="T1" fmla="*/ 16 h 17"/>
                <a:gd name="T2" fmla="*/ 12 w 17"/>
                <a:gd name="T3" fmla="*/ 12 h 17"/>
                <a:gd name="T4" fmla="*/ 14 w 17"/>
                <a:gd name="T5" fmla="*/ 9 h 17"/>
                <a:gd name="T6" fmla="*/ 16 w 17"/>
                <a:gd name="T7" fmla="*/ 4 h 17"/>
                <a:gd name="T8" fmla="*/ 16 w 17"/>
                <a:gd name="T9" fmla="*/ 0 h 17"/>
                <a:gd name="T10" fmla="*/ 3 w 17"/>
                <a:gd name="T11" fmla="*/ 1 h 17"/>
                <a:gd name="T12" fmla="*/ 3 w 17"/>
                <a:gd name="T13" fmla="*/ 3 h 17"/>
                <a:gd name="T14" fmla="*/ 1 w 17"/>
                <a:gd name="T15" fmla="*/ 6 h 17"/>
                <a:gd name="T16" fmla="*/ 1 w 17"/>
                <a:gd name="T17" fmla="*/ 9 h 17"/>
                <a:gd name="T18" fmla="*/ 0 w 17"/>
                <a:gd name="T19" fmla="*/ 12 h 17"/>
                <a:gd name="T20" fmla="*/ 10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0" y="16"/>
                  </a:moveTo>
                  <a:lnTo>
                    <a:pt x="12" y="12"/>
                  </a:lnTo>
                  <a:lnTo>
                    <a:pt x="14" y="9"/>
                  </a:lnTo>
                  <a:lnTo>
                    <a:pt x="16" y="4"/>
                  </a:lnTo>
                  <a:lnTo>
                    <a:pt x="16" y="0"/>
                  </a:lnTo>
                  <a:lnTo>
                    <a:pt x="3" y="1"/>
                  </a:lnTo>
                  <a:lnTo>
                    <a:pt x="3" y="3"/>
                  </a:lnTo>
                  <a:lnTo>
                    <a:pt x="1" y="6"/>
                  </a:lnTo>
                  <a:lnTo>
                    <a:pt x="1" y="9"/>
                  </a:lnTo>
                  <a:lnTo>
                    <a:pt x="0" y="12"/>
                  </a:lnTo>
                  <a:lnTo>
                    <a:pt x="10" y="16"/>
                  </a:lnTo>
                </a:path>
              </a:pathLst>
            </a:custGeom>
            <a:solidFill>
              <a:srgbClr val="4F4F4F"/>
            </a:solidFill>
            <a:ln w="12700" cap="rnd">
              <a:noFill/>
              <a:round/>
              <a:headEnd/>
              <a:tailEnd/>
            </a:ln>
          </p:spPr>
          <p:txBody>
            <a:bodyPr/>
            <a:lstStyle/>
            <a:p>
              <a:endParaRPr lang="en-US" dirty="0"/>
            </a:p>
          </p:txBody>
        </p:sp>
        <p:sp>
          <p:nvSpPr>
            <p:cNvPr id="48731" name="Freeform 630"/>
            <p:cNvSpPr>
              <a:spLocks/>
            </p:cNvSpPr>
            <p:nvPr/>
          </p:nvSpPr>
          <p:spPr bwMode="auto">
            <a:xfrm>
              <a:off x="2245" y="2232"/>
              <a:ext cx="29" cy="32"/>
            </a:xfrm>
            <a:custGeom>
              <a:avLst/>
              <a:gdLst>
                <a:gd name="T0" fmla="*/ 4 w 29"/>
                <a:gd name="T1" fmla="*/ 31 h 32"/>
                <a:gd name="T2" fmla="*/ 8 w 29"/>
                <a:gd name="T3" fmla="*/ 28 h 32"/>
                <a:gd name="T4" fmla="*/ 12 w 29"/>
                <a:gd name="T5" fmla="*/ 25 h 32"/>
                <a:gd name="T6" fmla="*/ 15 w 29"/>
                <a:gd name="T7" fmla="*/ 22 h 32"/>
                <a:gd name="T8" fmla="*/ 18 w 29"/>
                <a:gd name="T9" fmla="*/ 18 h 32"/>
                <a:gd name="T10" fmla="*/ 21 w 29"/>
                <a:gd name="T11" fmla="*/ 15 h 32"/>
                <a:gd name="T12" fmla="*/ 23 w 29"/>
                <a:gd name="T13" fmla="*/ 12 h 32"/>
                <a:gd name="T14" fmla="*/ 26 w 29"/>
                <a:gd name="T15" fmla="*/ 8 h 32"/>
                <a:gd name="T16" fmla="*/ 28 w 29"/>
                <a:gd name="T17" fmla="*/ 3 h 32"/>
                <a:gd name="T18" fmla="*/ 20 w 29"/>
                <a:gd name="T19" fmla="*/ 0 h 32"/>
                <a:gd name="T20" fmla="*/ 18 w 29"/>
                <a:gd name="T21" fmla="*/ 3 h 32"/>
                <a:gd name="T22" fmla="*/ 15 w 29"/>
                <a:gd name="T23" fmla="*/ 7 h 32"/>
                <a:gd name="T24" fmla="*/ 13 w 29"/>
                <a:gd name="T25" fmla="*/ 10 h 32"/>
                <a:gd name="T26" fmla="*/ 11 w 29"/>
                <a:gd name="T27" fmla="*/ 13 h 32"/>
                <a:gd name="T28" fmla="*/ 8 w 29"/>
                <a:gd name="T29" fmla="*/ 17 h 32"/>
                <a:gd name="T30" fmla="*/ 6 w 29"/>
                <a:gd name="T31" fmla="*/ 19 h 32"/>
                <a:gd name="T32" fmla="*/ 3 w 29"/>
                <a:gd name="T33" fmla="*/ 22 h 32"/>
                <a:gd name="T34" fmla="*/ 0 w 29"/>
                <a:gd name="T35" fmla="*/ 23 h 32"/>
                <a:gd name="T36" fmla="*/ 4 w 29"/>
                <a:gd name="T37" fmla="*/ 31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32"/>
                <a:gd name="T59" fmla="*/ 29 w 29"/>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32">
                  <a:moveTo>
                    <a:pt x="4" y="31"/>
                  </a:moveTo>
                  <a:lnTo>
                    <a:pt x="8" y="28"/>
                  </a:lnTo>
                  <a:lnTo>
                    <a:pt x="12" y="25"/>
                  </a:lnTo>
                  <a:lnTo>
                    <a:pt x="15" y="22"/>
                  </a:lnTo>
                  <a:lnTo>
                    <a:pt x="18" y="18"/>
                  </a:lnTo>
                  <a:lnTo>
                    <a:pt x="21" y="15"/>
                  </a:lnTo>
                  <a:lnTo>
                    <a:pt x="23" y="12"/>
                  </a:lnTo>
                  <a:lnTo>
                    <a:pt x="26" y="8"/>
                  </a:lnTo>
                  <a:lnTo>
                    <a:pt x="28" y="3"/>
                  </a:lnTo>
                  <a:lnTo>
                    <a:pt x="20" y="0"/>
                  </a:lnTo>
                  <a:lnTo>
                    <a:pt x="18" y="3"/>
                  </a:lnTo>
                  <a:lnTo>
                    <a:pt x="15" y="7"/>
                  </a:lnTo>
                  <a:lnTo>
                    <a:pt x="13" y="10"/>
                  </a:lnTo>
                  <a:lnTo>
                    <a:pt x="11" y="13"/>
                  </a:lnTo>
                  <a:lnTo>
                    <a:pt x="8" y="17"/>
                  </a:lnTo>
                  <a:lnTo>
                    <a:pt x="6" y="19"/>
                  </a:lnTo>
                  <a:lnTo>
                    <a:pt x="3" y="22"/>
                  </a:lnTo>
                  <a:lnTo>
                    <a:pt x="0" y="23"/>
                  </a:lnTo>
                  <a:lnTo>
                    <a:pt x="4" y="31"/>
                  </a:lnTo>
                </a:path>
              </a:pathLst>
            </a:custGeom>
            <a:solidFill>
              <a:srgbClr val="4F4F4F"/>
            </a:solidFill>
            <a:ln w="12700" cap="rnd">
              <a:noFill/>
              <a:round/>
              <a:headEnd/>
              <a:tailEnd/>
            </a:ln>
          </p:spPr>
          <p:txBody>
            <a:bodyPr/>
            <a:lstStyle/>
            <a:p>
              <a:endParaRPr lang="en-US" dirty="0"/>
            </a:p>
          </p:txBody>
        </p:sp>
        <p:sp>
          <p:nvSpPr>
            <p:cNvPr id="48732" name="Freeform 631"/>
            <p:cNvSpPr>
              <a:spLocks/>
            </p:cNvSpPr>
            <p:nvPr/>
          </p:nvSpPr>
          <p:spPr bwMode="auto">
            <a:xfrm>
              <a:off x="2202" y="2260"/>
              <a:ext cx="43" cy="48"/>
            </a:xfrm>
            <a:custGeom>
              <a:avLst/>
              <a:gdLst>
                <a:gd name="T0" fmla="*/ 10 w 43"/>
                <a:gd name="T1" fmla="*/ 47 h 48"/>
                <a:gd name="T2" fmla="*/ 11 w 43"/>
                <a:gd name="T3" fmla="*/ 41 h 48"/>
                <a:gd name="T4" fmla="*/ 14 w 43"/>
                <a:gd name="T5" fmla="*/ 35 h 48"/>
                <a:gd name="T6" fmla="*/ 18 w 43"/>
                <a:gd name="T7" fmla="*/ 29 h 48"/>
                <a:gd name="T8" fmla="*/ 21 w 43"/>
                <a:gd name="T9" fmla="*/ 24 h 48"/>
                <a:gd name="T10" fmla="*/ 25 w 43"/>
                <a:gd name="T11" fmla="*/ 20 h 48"/>
                <a:gd name="T12" fmla="*/ 31 w 43"/>
                <a:gd name="T13" fmla="*/ 15 h 48"/>
                <a:gd name="T14" fmla="*/ 36 w 43"/>
                <a:gd name="T15" fmla="*/ 11 h 48"/>
                <a:gd name="T16" fmla="*/ 42 w 43"/>
                <a:gd name="T17" fmla="*/ 8 h 48"/>
                <a:gd name="T18" fmla="*/ 38 w 43"/>
                <a:gd name="T19" fmla="*/ 0 h 48"/>
                <a:gd name="T20" fmla="*/ 30 w 43"/>
                <a:gd name="T21" fmla="*/ 3 h 48"/>
                <a:gd name="T22" fmla="*/ 24 w 43"/>
                <a:gd name="T23" fmla="*/ 8 h 48"/>
                <a:gd name="T24" fmla="*/ 18 w 43"/>
                <a:gd name="T25" fmla="*/ 13 h 48"/>
                <a:gd name="T26" fmla="*/ 13 w 43"/>
                <a:gd name="T27" fmla="*/ 19 h 48"/>
                <a:gd name="T28" fmla="*/ 9 w 43"/>
                <a:gd name="T29" fmla="*/ 24 h 48"/>
                <a:gd name="T30" fmla="*/ 5 w 43"/>
                <a:gd name="T31" fmla="*/ 31 h 48"/>
                <a:gd name="T32" fmla="*/ 2 w 43"/>
                <a:gd name="T33" fmla="*/ 38 h 48"/>
                <a:gd name="T34" fmla="*/ 0 w 43"/>
                <a:gd name="T35" fmla="*/ 44 h 48"/>
                <a:gd name="T36" fmla="*/ 10 w 43"/>
                <a:gd name="T37" fmla="*/ 47 h 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3"/>
                <a:gd name="T58" fmla="*/ 0 h 48"/>
                <a:gd name="T59" fmla="*/ 43 w 43"/>
                <a:gd name="T60" fmla="*/ 48 h 4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3" h="48">
                  <a:moveTo>
                    <a:pt x="10" y="47"/>
                  </a:moveTo>
                  <a:lnTo>
                    <a:pt x="11" y="41"/>
                  </a:lnTo>
                  <a:lnTo>
                    <a:pt x="14" y="35"/>
                  </a:lnTo>
                  <a:lnTo>
                    <a:pt x="18" y="29"/>
                  </a:lnTo>
                  <a:lnTo>
                    <a:pt x="21" y="24"/>
                  </a:lnTo>
                  <a:lnTo>
                    <a:pt x="25" y="20"/>
                  </a:lnTo>
                  <a:lnTo>
                    <a:pt x="31" y="15"/>
                  </a:lnTo>
                  <a:lnTo>
                    <a:pt x="36" y="11"/>
                  </a:lnTo>
                  <a:lnTo>
                    <a:pt x="42" y="8"/>
                  </a:lnTo>
                  <a:lnTo>
                    <a:pt x="38" y="0"/>
                  </a:lnTo>
                  <a:lnTo>
                    <a:pt x="30" y="3"/>
                  </a:lnTo>
                  <a:lnTo>
                    <a:pt x="24" y="8"/>
                  </a:lnTo>
                  <a:lnTo>
                    <a:pt x="18" y="13"/>
                  </a:lnTo>
                  <a:lnTo>
                    <a:pt x="13" y="19"/>
                  </a:lnTo>
                  <a:lnTo>
                    <a:pt x="9" y="24"/>
                  </a:lnTo>
                  <a:lnTo>
                    <a:pt x="5" y="31"/>
                  </a:lnTo>
                  <a:lnTo>
                    <a:pt x="2" y="38"/>
                  </a:lnTo>
                  <a:lnTo>
                    <a:pt x="0" y="44"/>
                  </a:lnTo>
                  <a:lnTo>
                    <a:pt x="10" y="47"/>
                  </a:lnTo>
                </a:path>
              </a:pathLst>
            </a:custGeom>
            <a:solidFill>
              <a:srgbClr val="4F4F4F"/>
            </a:solidFill>
            <a:ln w="12700" cap="rnd">
              <a:noFill/>
              <a:round/>
              <a:headEnd/>
              <a:tailEnd/>
            </a:ln>
          </p:spPr>
          <p:txBody>
            <a:bodyPr/>
            <a:lstStyle/>
            <a:p>
              <a:endParaRPr lang="en-US" dirty="0"/>
            </a:p>
          </p:txBody>
        </p:sp>
        <p:sp>
          <p:nvSpPr>
            <p:cNvPr id="48733" name="Freeform 632"/>
            <p:cNvSpPr>
              <a:spLocks/>
            </p:cNvSpPr>
            <p:nvPr/>
          </p:nvSpPr>
          <p:spPr bwMode="auto">
            <a:xfrm>
              <a:off x="2199" y="2310"/>
              <a:ext cx="17" cy="50"/>
            </a:xfrm>
            <a:custGeom>
              <a:avLst/>
              <a:gdLst>
                <a:gd name="T0" fmla="*/ 14 w 17"/>
                <a:gd name="T1" fmla="*/ 49 h 50"/>
                <a:gd name="T2" fmla="*/ 14 w 17"/>
                <a:gd name="T3" fmla="*/ 42 h 50"/>
                <a:gd name="T4" fmla="*/ 14 w 17"/>
                <a:gd name="T5" fmla="*/ 37 h 50"/>
                <a:gd name="T6" fmla="*/ 14 w 17"/>
                <a:gd name="T7" fmla="*/ 30 h 50"/>
                <a:gd name="T8" fmla="*/ 14 w 17"/>
                <a:gd name="T9" fmla="*/ 24 h 50"/>
                <a:gd name="T10" fmla="*/ 12 w 17"/>
                <a:gd name="T11" fmla="*/ 19 h 50"/>
                <a:gd name="T12" fmla="*/ 12 w 17"/>
                <a:gd name="T13" fmla="*/ 12 h 50"/>
                <a:gd name="T14" fmla="*/ 14 w 17"/>
                <a:gd name="T15" fmla="*/ 8 h 50"/>
                <a:gd name="T16" fmla="*/ 16 w 17"/>
                <a:gd name="T17" fmla="*/ 3 h 50"/>
                <a:gd name="T18" fmla="*/ 4 w 17"/>
                <a:gd name="T19" fmla="*/ 0 h 50"/>
                <a:gd name="T20" fmla="*/ 2 w 17"/>
                <a:gd name="T21" fmla="*/ 7 h 50"/>
                <a:gd name="T22" fmla="*/ 0 w 17"/>
                <a:gd name="T23" fmla="*/ 12 h 50"/>
                <a:gd name="T24" fmla="*/ 0 w 17"/>
                <a:gd name="T25" fmla="*/ 19 h 50"/>
                <a:gd name="T26" fmla="*/ 2 w 17"/>
                <a:gd name="T27" fmla="*/ 26 h 50"/>
                <a:gd name="T28" fmla="*/ 2 w 17"/>
                <a:gd name="T29" fmla="*/ 30 h 50"/>
                <a:gd name="T30" fmla="*/ 2 w 17"/>
                <a:gd name="T31" fmla="*/ 37 h 50"/>
                <a:gd name="T32" fmla="*/ 2 w 17"/>
                <a:gd name="T33" fmla="*/ 42 h 50"/>
                <a:gd name="T34" fmla="*/ 2 w 17"/>
                <a:gd name="T35" fmla="*/ 47 h 50"/>
                <a:gd name="T36" fmla="*/ 14 w 17"/>
                <a:gd name="T37" fmla="*/ 49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50"/>
                <a:gd name="T59" fmla="*/ 17 w 1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50">
                  <a:moveTo>
                    <a:pt x="14" y="49"/>
                  </a:moveTo>
                  <a:lnTo>
                    <a:pt x="14" y="42"/>
                  </a:lnTo>
                  <a:lnTo>
                    <a:pt x="14" y="37"/>
                  </a:lnTo>
                  <a:lnTo>
                    <a:pt x="14" y="30"/>
                  </a:lnTo>
                  <a:lnTo>
                    <a:pt x="14" y="24"/>
                  </a:lnTo>
                  <a:lnTo>
                    <a:pt x="12" y="19"/>
                  </a:lnTo>
                  <a:lnTo>
                    <a:pt x="12" y="12"/>
                  </a:lnTo>
                  <a:lnTo>
                    <a:pt x="14" y="8"/>
                  </a:lnTo>
                  <a:lnTo>
                    <a:pt x="16" y="3"/>
                  </a:lnTo>
                  <a:lnTo>
                    <a:pt x="4" y="0"/>
                  </a:lnTo>
                  <a:lnTo>
                    <a:pt x="2" y="7"/>
                  </a:lnTo>
                  <a:lnTo>
                    <a:pt x="0" y="12"/>
                  </a:lnTo>
                  <a:lnTo>
                    <a:pt x="0" y="19"/>
                  </a:lnTo>
                  <a:lnTo>
                    <a:pt x="2" y="26"/>
                  </a:lnTo>
                  <a:lnTo>
                    <a:pt x="2" y="30"/>
                  </a:lnTo>
                  <a:lnTo>
                    <a:pt x="2" y="37"/>
                  </a:lnTo>
                  <a:lnTo>
                    <a:pt x="2" y="42"/>
                  </a:lnTo>
                  <a:lnTo>
                    <a:pt x="2" y="47"/>
                  </a:lnTo>
                  <a:lnTo>
                    <a:pt x="14" y="49"/>
                  </a:lnTo>
                </a:path>
              </a:pathLst>
            </a:custGeom>
            <a:solidFill>
              <a:srgbClr val="4F4F4F"/>
            </a:solidFill>
            <a:ln w="12700" cap="rnd">
              <a:noFill/>
              <a:round/>
              <a:headEnd/>
              <a:tailEnd/>
            </a:ln>
          </p:spPr>
          <p:txBody>
            <a:bodyPr/>
            <a:lstStyle/>
            <a:p>
              <a:endParaRPr lang="en-US" dirty="0"/>
            </a:p>
          </p:txBody>
        </p:sp>
        <p:sp>
          <p:nvSpPr>
            <p:cNvPr id="48734" name="Freeform 633"/>
            <p:cNvSpPr>
              <a:spLocks/>
            </p:cNvSpPr>
            <p:nvPr/>
          </p:nvSpPr>
          <p:spPr bwMode="auto">
            <a:xfrm>
              <a:off x="2176" y="2363"/>
              <a:ext cx="30" cy="24"/>
            </a:xfrm>
            <a:custGeom>
              <a:avLst/>
              <a:gdLst>
                <a:gd name="T0" fmla="*/ 5 w 30"/>
                <a:gd name="T1" fmla="*/ 23 h 24"/>
                <a:gd name="T2" fmla="*/ 8 w 30"/>
                <a:gd name="T3" fmla="*/ 21 h 24"/>
                <a:gd name="T4" fmla="*/ 12 w 30"/>
                <a:gd name="T5" fmla="*/ 20 h 24"/>
                <a:gd name="T6" fmla="*/ 15 w 30"/>
                <a:gd name="T7" fmla="*/ 17 h 24"/>
                <a:gd name="T8" fmla="*/ 18 w 30"/>
                <a:gd name="T9" fmla="*/ 16 h 24"/>
                <a:gd name="T10" fmla="*/ 22 w 30"/>
                <a:gd name="T11" fmla="*/ 13 h 24"/>
                <a:gd name="T12" fmla="*/ 25 w 30"/>
                <a:gd name="T13" fmla="*/ 10 h 24"/>
                <a:gd name="T14" fmla="*/ 27 w 30"/>
                <a:gd name="T15" fmla="*/ 6 h 24"/>
                <a:gd name="T16" fmla="*/ 29 w 30"/>
                <a:gd name="T17" fmla="*/ 2 h 24"/>
                <a:gd name="T18" fmla="*/ 20 w 30"/>
                <a:gd name="T19" fmla="*/ 0 h 24"/>
                <a:gd name="T20" fmla="*/ 19 w 30"/>
                <a:gd name="T21" fmla="*/ 2 h 24"/>
                <a:gd name="T22" fmla="*/ 17 w 30"/>
                <a:gd name="T23" fmla="*/ 5 h 24"/>
                <a:gd name="T24" fmla="*/ 16 w 30"/>
                <a:gd name="T25" fmla="*/ 7 h 24"/>
                <a:gd name="T26" fmla="*/ 13 w 30"/>
                <a:gd name="T27" fmla="*/ 9 h 24"/>
                <a:gd name="T28" fmla="*/ 10 w 30"/>
                <a:gd name="T29" fmla="*/ 10 h 24"/>
                <a:gd name="T30" fmla="*/ 7 w 30"/>
                <a:gd name="T31" fmla="*/ 13 h 24"/>
                <a:gd name="T32" fmla="*/ 3 w 30"/>
                <a:gd name="T33" fmla="*/ 14 h 24"/>
                <a:gd name="T34" fmla="*/ 0 w 30"/>
                <a:gd name="T35" fmla="*/ 16 h 24"/>
                <a:gd name="T36" fmla="*/ 5 w 30"/>
                <a:gd name="T37" fmla="*/ 23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24"/>
                <a:gd name="T59" fmla="*/ 30 w 30"/>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24">
                  <a:moveTo>
                    <a:pt x="5" y="23"/>
                  </a:moveTo>
                  <a:lnTo>
                    <a:pt x="8" y="21"/>
                  </a:lnTo>
                  <a:lnTo>
                    <a:pt x="12" y="20"/>
                  </a:lnTo>
                  <a:lnTo>
                    <a:pt x="15" y="17"/>
                  </a:lnTo>
                  <a:lnTo>
                    <a:pt x="18" y="16"/>
                  </a:lnTo>
                  <a:lnTo>
                    <a:pt x="22" y="13"/>
                  </a:lnTo>
                  <a:lnTo>
                    <a:pt x="25" y="10"/>
                  </a:lnTo>
                  <a:lnTo>
                    <a:pt x="27" y="6"/>
                  </a:lnTo>
                  <a:lnTo>
                    <a:pt x="29" y="2"/>
                  </a:lnTo>
                  <a:lnTo>
                    <a:pt x="20" y="0"/>
                  </a:lnTo>
                  <a:lnTo>
                    <a:pt x="19" y="2"/>
                  </a:lnTo>
                  <a:lnTo>
                    <a:pt x="17" y="5"/>
                  </a:lnTo>
                  <a:lnTo>
                    <a:pt x="16" y="7"/>
                  </a:lnTo>
                  <a:lnTo>
                    <a:pt x="13" y="9"/>
                  </a:lnTo>
                  <a:lnTo>
                    <a:pt x="10" y="10"/>
                  </a:lnTo>
                  <a:lnTo>
                    <a:pt x="7" y="13"/>
                  </a:lnTo>
                  <a:lnTo>
                    <a:pt x="3" y="14"/>
                  </a:lnTo>
                  <a:lnTo>
                    <a:pt x="0" y="16"/>
                  </a:lnTo>
                  <a:lnTo>
                    <a:pt x="5" y="23"/>
                  </a:lnTo>
                </a:path>
              </a:pathLst>
            </a:custGeom>
            <a:solidFill>
              <a:srgbClr val="4F4F4F"/>
            </a:solidFill>
            <a:ln w="12700" cap="rnd">
              <a:noFill/>
              <a:round/>
              <a:headEnd/>
              <a:tailEnd/>
            </a:ln>
          </p:spPr>
          <p:txBody>
            <a:bodyPr/>
            <a:lstStyle/>
            <a:p>
              <a:endParaRPr lang="en-US" dirty="0"/>
            </a:p>
          </p:txBody>
        </p:sp>
        <p:sp>
          <p:nvSpPr>
            <p:cNvPr id="48735" name="Freeform 634"/>
            <p:cNvSpPr>
              <a:spLocks/>
            </p:cNvSpPr>
            <p:nvPr/>
          </p:nvSpPr>
          <p:spPr bwMode="auto">
            <a:xfrm>
              <a:off x="2142" y="2383"/>
              <a:ext cx="35" cy="17"/>
            </a:xfrm>
            <a:custGeom>
              <a:avLst/>
              <a:gdLst>
                <a:gd name="T0" fmla="*/ 0 w 35"/>
                <a:gd name="T1" fmla="*/ 12 h 17"/>
                <a:gd name="T2" fmla="*/ 4 w 35"/>
                <a:gd name="T3" fmla="*/ 14 h 17"/>
                <a:gd name="T4" fmla="*/ 9 w 35"/>
                <a:gd name="T5" fmla="*/ 16 h 17"/>
                <a:gd name="T6" fmla="*/ 13 w 35"/>
                <a:gd name="T7" fmla="*/ 16 h 17"/>
                <a:gd name="T8" fmla="*/ 18 w 35"/>
                <a:gd name="T9" fmla="*/ 16 h 17"/>
                <a:gd name="T10" fmla="*/ 22 w 35"/>
                <a:gd name="T11" fmla="*/ 14 h 17"/>
                <a:gd name="T12" fmla="*/ 26 w 35"/>
                <a:gd name="T13" fmla="*/ 12 h 17"/>
                <a:gd name="T14" fmla="*/ 30 w 35"/>
                <a:gd name="T15" fmla="*/ 10 h 17"/>
                <a:gd name="T16" fmla="*/ 34 w 35"/>
                <a:gd name="T17" fmla="*/ 8 h 17"/>
                <a:gd name="T18" fmla="*/ 29 w 35"/>
                <a:gd name="T19" fmla="*/ 0 h 17"/>
                <a:gd name="T20" fmla="*/ 26 w 35"/>
                <a:gd name="T21" fmla="*/ 1 h 17"/>
                <a:gd name="T22" fmla="*/ 23 w 35"/>
                <a:gd name="T23" fmla="*/ 3 h 17"/>
                <a:gd name="T24" fmla="*/ 20 w 35"/>
                <a:gd name="T25" fmla="*/ 5 h 17"/>
                <a:gd name="T26" fmla="*/ 16 w 35"/>
                <a:gd name="T27" fmla="*/ 5 h 17"/>
                <a:gd name="T28" fmla="*/ 13 w 35"/>
                <a:gd name="T29" fmla="*/ 5 h 17"/>
                <a:gd name="T30" fmla="*/ 9 w 35"/>
                <a:gd name="T31" fmla="*/ 5 h 17"/>
                <a:gd name="T32" fmla="*/ 7 w 35"/>
                <a:gd name="T33" fmla="*/ 5 h 17"/>
                <a:gd name="T34" fmla="*/ 4 w 35"/>
                <a:gd name="T35" fmla="*/ 3 h 17"/>
                <a:gd name="T36" fmla="*/ 0 w 35"/>
                <a:gd name="T37" fmla="*/ 12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17"/>
                <a:gd name="T59" fmla="*/ 35 w 35"/>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17">
                  <a:moveTo>
                    <a:pt x="0" y="12"/>
                  </a:moveTo>
                  <a:lnTo>
                    <a:pt x="4" y="14"/>
                  </a:lnTo>
                  <a:lnTo>
                    <a:pt x="9" y="16"/>
                  </a:lnTo>
                  <a:lnTo>
                    <a:pt x="13" y="16"/>
                  </a:lnTo>
                  <a:lnTo>
                    <a:pt x="18" y="16"/>
                  </a:lnTo>
                  <a:lnTo>
                    <a:pt x="22" y="14"/>
                  </a:lnTo>
                  <a:lnTo>
                    <a:pt x="26" y="12"/>
                  </a:lnTo>
                  <a:lnTo>
                    <a:pt x="30" y="10"/>
                  </a:lnTo>
                  <a:lnTo>
                    <a:pt x="34" y="8"/>
                  </a:lnTo>
                  <a:lnTo>
                    <a:pt x="29" y="0"/>
                  </a:lnTo>
                  <a:lnTo>
                    <a:pt x="26" y="1"/>
                  </a:lnTo>
                  <a:lnTo>
                    <a:pt x="23" y="3"/>
                  </a:lnTo>
                  <a:lnTo>
                    <a:pt x="20" y="5"/>
                  </a:lnTo>
                  <a:lnTo>
                    <a:pt x="16" y="5"/>
                  </a:lnTo>
                  <a:lnTo>
                    <a:pt x="13" y="5"/>
                  </a:lnTo>
                  <a:lnTo>
                    <a:pt x="9" y="5"/>
                  </a:lnTo>
                  <a:lnTo>
                    <a:pt x="7" y="5"/>
                  </a:lnTo>
                  <a:lnTo>
                    <a:pt x="4" y="3"/>
                  </a:lnTo>
                  <a:lnTo>
                    <a:pt x="0" y="12"/>
                  </a:lnTo>
                </a:path>
              </a:pathLst>
            </a:custGeom>
            <a:solidFill>
              <a:srgbClr val="4F4F4F"/>
            </a:solidFill>
            <a:ln w="12700" cap="rnd">
              <a:noFill/>
              <a:round/>
              <a:headEnd/>
              <a:tailEnd/>
            </a:ln>
          </p:spPr>
          <p:txBody>
            <a:bodyPr/>
            <a:lstStyle/>
            <a:p>
              <a:endParaRPr lang="en-US" dirty="0"/>
            </a:p>
          </p:txBody>
        </p:sp>
        <p:sp>
          <p:nvSpPr>
            <p:cNvPr id="48736" name="Freeform 635"/>
            <p:cNvSpPr>
              <a:spLocks/>
            </p:cNvSpPr>
            <p:nvPr/>
          </p:nvSpPr>
          <p:spPr bwMode="auto">
            <a:xfrm>
              <a:off x="2104" y="2381"/>
              <a:ext cx="38" cy="17"/>
            </a:xfrm>
            <a:custGeom>
              <a:avLst/>
              <a:gdLst>
                <a:gd name="T0" fmla="*/ 0 w 38"/>
                <a:gd name="T1" fmla="*/ 8 h 17"/>
                <a:gd name="T2" fmla="*/ 4 w 38"/>
                <a:gd name="T3" fmla="*/ 12 h 17"/>
                <a:gd name="T4" fmla="*/ 9 w 38"/>
                <a:gd name="T5" fmla="*/ 14 h 17"/>
                <a:gd name="T6" fmla="*/ 14 w 38"/>
                <a:gd name="T7" fmla="*/ 14 h 17"/>
                <a:gd name="T8" fmla="*/ 19 w 38"/>
                <a:gd name="T9" fmla="*/ 14 h 17"/>
                <a:gd name="T10" fmla="*/ 23 w 38"/>
                <a:gd name="T11" fmla="*/ 14 h 17"/>
                <a:gd name="T12" fmla="*/ 27 w 38"/>
                <a:gd name="T13" fmla="*/ 14 h 17"/>
                <a:gd name="T14" fmla="*/ 30 w 38"/>
                <a:gd name="T15" fmla="*/ 14 h 17"/>
                <a:gd name="T16" fmla="*/ 33 w 38"/>
                <a:gd name="T17" fmla="*/ 16 h 17"/>
                <a:gd name="T18" fmla="*/ 37 w 38"/>
                <a:gd name="T19" fmla="*/ 6 h 17"/>
                <a:gd name="T20" fmla="*/ 32 w 38"/>
                <a:gd name="T21" fmla="*/ 4 h 17"/>
                <a:gd name="T22" fmla="*/ 27 w 38"/>
                <a:gd name="T23" fmla="*/ 4 h 17"/>
                <a:gd name="T24" fmla="*/ 23 w 38"/>
                <a:gd name="T25" fmla="*/ 4 h 17"/>
                <a:gd name="T26" fmla="*/ 19 w 38"/>
                <a:gd name="T27" fmla="*/ 4 h 17"/>
                <a:gd name="T28" fmla="*/ 15 w 38"/>
                <a:gd name="T29" fmla="*/ 4 h 17"/>
                <a:gd name="T30" fmla="*/ 12 w 38"/>
                <a:gd name="T31" fmla="*/ 4 h 17"/>
                <a:gd name="T32" fmla="*/ 10 w 38"/>
                <a:gd name="T33" fmla="*/ 2 h 17"/>
                <a:gd name="T34" fmla="*/ 7 w 38"/>
                <a:gd name="T35" fmla="*/ 0 h 17"/>
                <a:gd name="T36" fmla="*/ 0 w 38"/>
                <a:gd name="T37" fmla="*/ 8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7"/>
                <a:gd name="T59" fmla="*/ 38 w 38"/>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7">
                  <a:moveTo>
                    <a:pt x="0" y="8"/>
                  </a:moveTo>
                  <a:lnTo>
                    <a:pt x="4" y="12"/>
                  </a:lnTo>
                  <a:lnTo>
                    <a:pt x="9" y="14"/>
                  </a:lnTo>
                  <a:lnTo>
                    <a:pt x="14" y="14"/>
                  </a:lnTo>
                  <a:lnTo>
                    <a:pt x="19" y="14"/>
                  </a:lnTo>
                  <a:lnTo>
                    <a:pt x="23" y="14"/>
                  </a:lnTo>
                  <a:lnTo>
                    <a:pt x="27" y="14"/>
                  </a:lnTo>
                  <a:lnTo>
                    <a:pt x="30" y="14"/>
                  </a:lnTo>
                  <a:lnTo>
                    <a:pt x="33" y="16"/>
                  </a:lnTo>
                  <a:lnTo>
                    <a:pt x="37" y="6"/>
                  </a:lnTo>
                  <a:lnTo>
                    <a:pt x="32" y="4"/>
                  </a:lnTo>
                  <a:lnTo>
                    <a:pt x="27" y="4"/>
                  </a:lnTo>
                  <a:lnTo>
                    <a:pt x="23" y="4"/>
                  </a:lnTo>
                  <a:lnTo>
                    <a:pt x="19" y="4"/>
                  </a:lnTo>
                  <a:lnTo>
                    <a:pt x="15" y="4"/>
                  </a:lnTo>
                  <a:lnTo>
                    <a:pt x="12" y="4"/>
                  </a:lnTo>
                  <a:lnTo>
                    <a:pt x="10" y="2"/>
                  </a:lnTo>
                  <a:lnTo>
                    <a:pt x="7" y="0"/>
                  </a:lnTo>
                  <a:lnTo>
                    <a:pt x="0" y="8"/>
                  </a:lnTo>
                </a:path>
              </a:pathLst>
            </a:custGeom>
            <a:solidFill>
              <a:srgbClr val="4F4F4F"/>
            </a:solidFill>
            <a:ln w="12700" cap="rnd">
              <a:noFill/>
              <a:round/>
              <a:headEnd/>
              <a:tailEnd/>
            </a:ln>
          </p:spPr>
          <p:txBody>
            <a:bodyPr/>
            <a:lstStyle/>
            <a:p>
              <a:endParaRPr lang="en-US" dirty="0"/>
            </a:p>
          </p:txBody>
        </p:sp>
        <p:sp>
          <p:nvSpPr>
            <p:cNvPr id="48737" name="Freeform 636"/>
            <p:cNvSpPr>
              <a:spLocks/>
            </p:cNvSpPr>
            <p:nvPr/>
          </p:nvSpPr>
          <p:spPr bwMode="auto">
            <a:xfrm>
              <a:off x="2310" y="2073"/>
              <a:ext cx="50" cy="58"/>
            </a:xfrm>
            <a:custGeom>
              <a:avLst/>
              <a:gdLst>
                <a:gd name="T0" fmla="*/ 9 w 50"/>
                <a:gd name="T1" fmla="*/ 2 h 58"/>
                <a:gd name="T2" fmla="*/ 6 w 50"/>
                <a:gd name="T3" fmla="*/ 5 h 58"/>
                <a:gd name="T4" fmla="*/ 5 w 50"/>
                <a:gd name="T5" fmla="*/ 7 h 58"/>
                <a:gd name="T6" fmla="*/ 3 w 50"/>
                <a:gd name="T7" fmla="*/ 10 h 58"/>
                <a:gd name="T8" fmla="*/ 2 w 50"/>
                <a:gd name="T9" fmla="*/ 14 h 58"/>
                <a:gd name="T10" fmla="*/ 1 w 50"/>
                <a:gd name="T11" fmla="*/ 20 h 58"/>
                <a:gd name="T12" fmla="*/ 0 w 50"/>
                <a:gd name="T13" fmla="*/ 26 h 58"/>
                <a:gd name="T14" fmla="*/ 0 w 50"/>
                <a:gd name="T15" fmla="*/ 33 h 58"/>
                <a:gd name="T16" fmla="*/ 0 w 50"/>
                <a:gd name="T17" fmla="*/ 41 h 58"/>
                <a:gd name="T18" fmla="*/ 0 w 50"/>
                <a:gd name="T19" fmla="*/ 47 h 58"/>
                <a:gd name="T20" fmla="*/ 0 w 50"/>
                <a:gd name="T21" fmla="*/ 52 h 58"/>
                <a:gd name="T22" fmla="*/ 0 w 50"/>
                <a:gd name="T23" fmla="*/ 55 h 58"/>
                <a:gd name="T24" fmla="*/ 0 w 50"/>
                <a:gd name="T25" fmla="*/ 56 h 58"/>
                <a:gd name="T26" fmla="*/ 1 w 50"/>
                <a:gd name="T27" fmla="*/ 56 h 58"/>
                <a:gd name="T28" fmla="*/ 2 w 50"/>
                <a:gd name="T29" fmla="*/ 57 h 58"/>
                <a:gd name="T30" fmla="*/ 4 w 50"/>
                <a:gd name="T31" fmla="*/ 57 h 58"/>
                <a:gd name="T32" fmla="*/ 7 w 50"/>
                <a:gd name="T33" fmla="*/ 57 h 58"/>
                <a:gd name="T34" fmla="*/ 11 w 50"/>
                <a:gd name="T35" fmla="*/ 57 h 58"/>
                <a:gd name="T36" fmla="*/ 16 w 50"/>
                <a:gd name="T37" fmla="*/ 54 h 58"/>
                <a:gd name="T38" fmla="*/ 20 w 50"/>
                <a:gd name="T39" fmla="*/ 50 h 58"/>
                <a:gd name="T40" fmla="*/ 27 w 50"/>
                <a:gd name="T41" fmla="*/ 43 h 58"/>
                <a:gd name="T42" fmla="*/ 29 w 50"/>
                <a:gd name="T43" fmla="*/ 42 h 58"/>
                <a:gd name="T44" fmla="*/ 34 w 50"/>
                <a:gd name="T45" fmla="*/ 39 h 58"/>
                <a:gd name="T46" fmla="*/ 38 w 50"/>
                <a:gd name="T47" fmla="*/ 37 h 58"/>
                <a:gd name="T48" fmla="*/ 41 w 50"/>
                <a:gd name="T49" fmla="*/ 36 h 58"/>
                <a:gd name="T50" fmla="*/ 43 w 50"/>
                <a:gd name="T51" fmla="*/ 33 h 58"/>
                <a:gd name="T52" fmla="*/ 45 w 50"/>
                <a:gd name="T53" fmla="*/ 32 h 58"/>
                <a:gd name="T54" fmla="*/ 48 w 50"/>
                <a:gd name="T55" fmla="*/ 28 h 58"/>
                <a:gd name="T56" fmla="*/ 49 w 50"/>
                <a:gd name="T57" fmla="*/ 24 h 58"/>
                <a:gd name="T58" fmla="*/ 48 w 50"/>
                <a:gd name="T59" fmla="*/ 22 h 58"/>
                <a:gd name="T60" fmla="*/ 48 w 50"/>
                <a:gd name="T61" fmla="*/ 18 h 58"/>
                <a:gd name="T62" fmla="*/ 47 w 50"/>
                <a:gd name="T63" fmla="*/ 15 h 58"/>
                <a:gd name="T64" fmla="*/ 46 w 50"/>
                <a:gd name="T65" fmla="*/ 13 h 58"/>
                <a:gd name="T66" fmla="*/ 45 w 50"/>
                <a:gd name="T67" fmla="*/ 12 h 58"/>
                <a:gd name="T68" fmla="*/ 45 w 50"/>
                <a:gd name="T69" fmla="*/ 10 h 58"/>
                <a:gd name="T70" fmla="*/ 42 w 50"/>
                <a:gd name="T71" fmla="*/ 10 h 58"/>
                <a:gd name="T72" fmla="*/ 39 w 50"/>
                <a:gd name="T73" fmla="*/ 9 h 58"/>
                <a:gd name="T74" fmla="*/ 36 w 50"/>
                <a:gd name="T75" fmla="*/ 8 h 58"/>
                <a:gd name="T76" fmla="*/ 31 w 50"/>
                <a:gd name="T77" fmla="*/ 8 h 58"/>
                <a:gd name="T78" fmla="*/ 26 w 50"/>
                <a:gd name="T79" fmla="*/ 7 h 58"/>
                <a:gd name="T80" fmla="*/ 20 w 50"/>
                <a:gd name="T81" fmla="*/ 7 h 58"/>
                <a:gd name="T82" fmla="*/ 17 w 50"/>
                <a:gd name="T83" fmla="*/ 5 h 58"/>
                <a:gd name="T84" fmla="*/ 14 w 50"/>
                <a:gd name="T85" fmla="*/ 2 h 58"/>
                <a:gd name="T86" fmla="*/ 12 w 50"/>
                <a:gd name="T87" fmla="*/ 0 h 58"/>
                <a:gd name="T88" fmla="*/ 9 w 50"/>
                <a:gd name="T89" fmla="*/ 2 h 5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8"/>
                <a:gd name="T137" fmla="*/ 50 w 50"/>
                <a:gd name="T138" fmla="*/ 58 h 5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8">
                  <a:moveTo>
                    <a:pt x="9" y="2"/>
                  </a:moveTo>
                  <a:lnTo>
                    <a:pt x="6" y="5"/>
                  </a:lnTo>
                  <a:lnTo>
                    <a:pt x="5" y="7"/>
                  </a:lnTo>
                  <a:lnTo>
                    <a:pt x="3" y="10"/>
                  </a:lnTo>
                  <a:lnTo>
                    <a:pt x="2" y="14"/>
                  </a:lnTo>
                  <a:lnTo>
                    <a:pt x="1" y="20"/>
                  </a:lnTo>
                  <a:lnTo>
                    <a:pt x="0" y="26"/>
                  </a:lnTo>
                  <a:lnTo>
                    <a:pt x="0" y="33"/>
                  </a:lnTo>
                  <a:lnTo>
                    <a:pt x="0" y="41"/>
                  </a:lnTo>
                  <a:lnTo>
                    <a:pt x="0" y="47"/>
                  </a:lnTo>
                  <a:lnTo>
                    <a:pt x="0" y="52"/>
                  </a:lnTo>
                  <a:lnTo>
                    <a:pt x="0" y="55"/>
                  </a:lnTo>
                  <a:lnTo>
                    <a:pt x="0" y="56"/>
                  </a:lnTo>
                  <a:lnTo>
                    <a:pt x="1" y="56"/>
                  </a:lnTo>
                  <a:lnTo>
                    <a:pt x="2" y="57"/>
                  </a:lnTo>
                  <a:lnTo>
                    <a:pt x="4" y="57"/>
                  </a:lnTo>
                  <a:lnTo>
                    <a:pt x="7" y="57"/>
                  </a:lnTo>
                  <a:lnTo>
                    <a:pt x="11" y="57"/>
                  </a:lnTo>
                  <a:lnTo>
                    <a:pt x="16" y="54"/>
                  </a:lnTo>
                  <a:lnTo>
                    <a:pt x="20" y="50"/>
                  </a:lnTo>
                  <a:lnTo>
                    <a:pt x="27" y="43"/>
                  </a:lnTo>
                  <a:lnTo>
                    <a:pt x="29" y="42"/>
                  </a:lnTo>
                  <a:lnTo>
                    <a:pt x="34" y="39"/>
                  </a:lnTo>
                  <a:lnTo>
                    <a:pt x="38" y="37"/>
                  </a:lnTo>
                  <a:lnTo>
                    <a:pt x="41" y="36"/>
                  </a:lnTo>
                  <a:lnTo>
                    <a:pt x="43" y="33"/>
                  </a:lnTo>
                  <a:lnTo>
                    <a:pt x="45" y="32"/>
                  </a:lnTo>
                  <a:lnTo>
                    <a:pt x="48" y="28"/>
                  </a:lnTo>
                  <a:lnTo>
                    <a:pt x="49" y="24"/>
                  </a:lnTo>
                  <a:lnTo>
                    <a:pt x="48" y="22"/>
                  </a:lnTo>
                  <a:lnTo>
                    <a:pt x="48" y="18"/>
                  </a:lnTo>
                  <a:lnTo>
                    <a:pt x="47" y="15"/>
                  </a:lnTo>
                  <a:lnTo>
                    <a:pt x="46" y="13"/>
                  </a:lnTo>
                  <a:lnTo>
                    <a:pt x="45" y="12"/>
                  </a:lnTo>
                  <a:lnTo>
                    <a:pt x="45" y="10"/>
                  </a:lnTo>
                  <a:lnTo>
                    <a:pt x="42" y="10"/>
                  </a:lnTo>
                  <a:lnTo>
                    <a:pt x="39" y="9"/>
                  </a:lnTo>
                  <a:lnTo>
                    <a:pt x="36" y="8"/>
                  </a:lnTo>
                  <a:lnTo>
                    <a:pt x="31" y="8"/>
                  </a:lnTo>
                  <a:lnTo>
                    <a:pt x="26" y="7"/>
                  </a:lnTo>
                  <a:lnTo>
                    <a:pt x="20" y="7"/>
                  </a:lnTo>
                  <a:lnTo>
                    <a:pt x="17" y="5"/>
                  </a:lnTo>
                  <a:lnTo>
                    <a:pt x="14" y="2"/>
                  </a:lnTo>
                  <a:lnTo>
                    <a:pt x="12" y="0"/>
                  </a:lnTo>
                  <a:lnTo>
                    <a:pt x="9" y="2"/>
                  </a:lnTo>
                </a:path>
              </a:pathLst>
            </a:custGeom>
            <a:solidFill>
              <a:srgbClr val="CCCCCC"/>
            </a:solidFill>
            <a:ln w="12700" cap="rnd">
              <a:noFill/>
              <a:round/>
              <a:headEnd/>
              <a:tailEnd/>
            </a:ln>
          </p:spPr>
          <p:txBody>
            <a:bodyPr/>
            <a:lstStyle/>
            <a:p>
              <a:endParaRPr lang="en-US" dirty="0"/>
            </a:p>
          </p:txBody>
        </p:sp>
        <p:sp>
          <p:nvSpPr>
            <p:cNvPr id="48738" name="Freeform 637"/>
            <p:cNvSpPr>
              <a:spLocks/>
            </p:cNvSpPr>
            <p:nvPr/>
          </p:nvSpPr>
          <p:spPr bwMode="auto">
            <a:xfrm>
              <a:off x="2307" y="2072"/>
              <a:ext cx="17" cy="17"/>
            </a:xfrm>
            <a:custGeom>
              <a:avLst/>
              <a:gdLst>
                <a:gd name="T0" fmla="*/ 9 w 17"/>
                <a:gd name="T1" fmla="*/ 16 h 17"/>
                <a:gd name="T2" fmla="*/ 9 w 17"/>
                <a:gd name="T3" fmla="*/ 14 h 17"/>
                <a:gd name="T4" fmla="*/ 10 w 17"/>
                <a:gd name="T5" fmla="*/ 13 h 17"/>
                <a:gd name="T6" fmla="*/ 12 w 17"/>
                <a:gd name="T7" fmla="*/ 9 h 17"/>
                <a:gd name="T8" fmla="*/ 13 w 17"/>
                <a:gd name="T9" fmla="*/ 8 h 17"/>
                <a:gd name="T10" fmla="*/ 16 w 17"/>
                <a:gd name="T11" fmla="*/ 5 h 17"/>
                <a:gd name="T12" fmla="*/ 6 w 17"/>
                <a:gd name="T13" fmla="*/ 0 h 17"/>
                <a:gd name="T14" fmla="*/ 4 w 17"/>
                <a:gd name="T15" fmla="*/ 2 h 17"/>
                <a:gd name="T16" fmla="*/ 4 w 17"/>
                <a:gd name="T17" fmla="*/ 5 h 17"/>
                <a:gd name="T18" fmla="*/ 1 w 17"/>
                <a:gd name="T19" fmla="*/ 9 h 17"/>
                <a:gd name="T20" fmla="*/ 0 w 17"/>
                <a:gd name="T21" fmla="*/ 13 h 17"/>
                <a:gd name="T22" fmla="*/ 9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9" y="16"/>
                  </a:moveTo>
                  <a:lnTo>
                    <a:pt x="9" y="14"/>
                  </a:lnTo>
                  <a:lnTo>
                    <a:pt x="10" y="13"/>
                  </a:lnTo>
                  <a:lnTo>
                    <a:pt x="12" y="9"/>
                  </a:lnTo>
                  <a:lnTo>
                    <a:pt x="13" y="8"/>
                  </a:lnTo>
                  <a:lnTo>
                    <a:pt x="16" y="5"/>
                  </a:lnTo>
                  <a:lnTo>
                    <a:pt x="6" y="0"/>
                  </a:lnTo>
                  <a:lnTo>
                    <a:pt x="4" y="2"/>
                  </a:lnTo>
                  <a:lnTo>
                    <a:pt x="4" y="5"/>
                  </a:lnTo>
                  <a:lnTo>
                    <a:pt x="1" y="9"/>
                  </a:lnTo>
                  <a:lnTo>
                    <a:pt x="0" y="13"/>
                  </a:lnTo>
                  <a:lnTo>
                    <a:pt x="9" y="16"/>
                  </a:lnTo>
                </a:path>
              </a:pathLst>
            </a:custGeom>
            <a:solidFill>
              <a:srgbClr val="828282"/>
            </a:solidFill>
            <a:ln w="12700" cap="rnd">
              <a:noFill/>
              <a:round/>
              <a:headEnd/>
              <a:tailEnd/>
            </a:ln>
          </p:spPr>
          <p:txBody>
            <a:bodyPr/>
            <a:lstStyle/>
            <a:p>
              <a:endParaRPr lang="en-US" dirty="0"/>
            </a:p>
          </p:txBody>
        </p:sp>
        <p:sp>
          <p:nvSpPr>
            <p:cNvPr id="48739" name="Freeform 638"/>
            <p:cNvSpPr>
              <a:spLocks/>
            </p:cNvSpPr>
            <p:nvPr/>
          </p:nvSpPr>
          <p:spPr bwMode="auto">
            <a:xfrm>
              <a:off x="2304" y="2087"/>
              <a:ext cx="17" cy="47"/>
            </a:xfrm>
            <a:custGeom>
              <a:avLst/>
              <a:gdLst>
                <a:gd name="T0" fmla="*/ 12 w 17"/>
                <a:gd name="T1" fmla="*/ 39 h 47"/>
                <a:gd name="T2" fmla="*/ 0 w 17"/>
                <a:gd name="T3" fmla="*/ 42 h 47"/>
                <a:gd name="T4" fmla="*/ 14 w 17"/>
                <a:gd name="T5" fmla="*/ 42 h 47"/>
                <a:gd name="T6" fmla="*/ 14 w 17"/>
                <a:gd name="T7" fmla="*/ 38 h 47"/>
                <a:gd name="T8" fmla="*/ 14 w 17"/>
                <a:gd name="T9" fmla="*/ 34 h 47"/>
                <a:gd name="T10" fmla="*/ 14 w 17"/>
                <a:gd name="T11" fmla="*/ 27 h 47"/>
                <a:gd name="T12" fmla="*/ 14 w 17"/>
                <a:gd name="T13" fmla="*/ 20 h 47"/>
                <a:gd name="T14" fmla="*/ 14 w 17"/>
                <a:gd name="T15" fmla="*/ 13 h 47"/>
                <a:gd name="T16" fmla="*/ 14 w 17"/>
                <a:gd name="T17" fmla="*/ 8 h 47"/>
                <a:gd name="T18" fmla="*/ 16 w 17"/>
                <a:gd name="T19" fmla="*/ 3 h 47"/>
                <a:gd name="T20" fmla="*/ 4 w 17"/>
                <a:gd name="T21" fmla="*/ 0 h 47"/>
                <a:gd name="T22" fmla="*/ 2 w 17"/>
                <a:gd name="T23" fmla="*/ 6 h 47"/>
                <a:gd name="T24" fmla="*/ 0 w 17"/>
                <a:gd name="T25" fmla="*/ 13 h 47"/>
                <a:gd name="T26" fmla="*/ 0 w 17"/>
                <a:gd name="T27" fmla="*/ 20 h 47"/>
                <a:gd name="T28" fmla="*/ 0 w 17"/>
                <a:gd name="T29" fmla="*/ 27 h 47"/>
                <a:gd name="T30" fmla="*/ 0 w 17"/>
                <a:gd name="T31" fmla="*/ 34 h 47"/>
                <a:gd name="T32" fmla="*/ 0 w 17"/>
                <a:gd name="T33" fmla="*/ 38 h 47"/>
                <a:gd name="T34" fmla="*/ 0 w 17"/>
                <a:gd name="T35" fmla="*/ 42 h 47"/>
                <a:gd name="T36" fmla="*/ 14 w 17"/>
                <a:gd name="T37" fmla="*/ 42 h 47"/>
                <a:gd name="T38" fmla="*/ 2 w 17"/>
                <a:gd name="T39" fmla="*/ 46 h 47"/>
                <a:gd name="T40" fmla="*/ 12 w 17"/>
                <a:gd name="T41" fmla="*/ 39 h 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47"/>
                <a:gd name="T65" fmla="*/ 17 w 17"/>
                <a:gd name="T66" fmla="*/ 47 h 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47">
                  <a:moveTo>
                    <a:pt x="12" y="39"/>
                  </a:moveTo>
                  <a:lnTo>
                    <a:pt x="0" y="42"/>
                  </a:lnTo>
                  <a:lnTo>
                    <a:pt x="14" y="42"/>
                  </a:lnTo>
                  <a:lnTo>
                    <a:pt x="14" y="38"/>
                  </a:lnTo>
                  <a:lnTo>
                    <a:pt x="14" y="34"/>
                  </a:lnTo>
                  <a:lnTo>
                    <a:pt x="14" y="27"/>
                  </a:lnTo>
                  <a:lnTo>
                    <a:pt x="14" y="20"/>
                  </a:lnTo>
                  <a:lnTo>
                    <a:pt x="14" y="13"/>
                  </a:lnTo>
                  <a:lnTo>
                    <a:pt x="14" y="8"/>
                  </a:lnTo>
                  <a:lnTo>
                    <a:pt x="16" y="3"/>
                  </a:lnTo>
                  <a:lnTo>
                    <a:pt x="4" y="0"/>
                  </a:lnTo>
                  <a:lnTo>
                    <a:pt x="2" y="6"/>
                  </a:lnTo>
                  <a:lnTo>
                    <a:pt x="0" y="13"/>
                  </a:lnTo>
                  <a:lnTo>
                    <a:pt x="0" y="20"/>
                  </a:lnTo>
                  <a:lnTo>
                    <a:pt x="0" y="27"/>
                  </a:lnTo>
                  <a:lnTo>
                    <a:pt x="0" y="34"/>
                  </a:lnTo>
                  <a:lnTo>
                    <a:pt x="0" y="38"/>
                  </a:lnTo>
                  <a:lnTo>
                    <a:pt x="0" y="42"/>
                  </a:lnTo>
                  <a:lnTo>
                    <a:pt x="14" y="42"/>
                  </a:lnTo>
                  <a:lnTo>
                    <a:pt x="2" y="46"/>
                  </a:lnTo>
                  <a:lnTo>
                    <a:pt x="12" y="39"/>
                  </a:lnTo>
                </a:path>
              </a:pathLst>
            </a:custGeom>
            <a:solidFill>
              <a:srgbClr val="828282"/>
            </a:solidFill>
            <a:ln w="12700" cap="rnd">
              <a:noFill/>
              <a:round/>
              <a:headEnd/>
              <a:tailEnd/>
            </a:ln>
          </p:spPr>
          <p:txBody>
            <a:bodyPr/>
            <a:lstStyle/>
            <a:p>
              <a:endParaRPr lang="en-US" dirty="0"/>
            </a:p>
          </p:txBody>
        </p:sp>
        <p:sp>
          <p:nvSpPr>
            <p:cNvPr id="48740" name="Freeform 639"/>
            <p:cNvSpPr>
              <a:spLocks/>
            </p:cNvSpPr>
            <p:nvPr/>
          </p:nvSpPr>
          <p:spPr bwMode="auto">
            <a:xfrm>
              <a:off x="2306" y="2118"/>
              <a:ext cx="34" cy="19"/>
            </a:xfrm>
            <a:custGeom>
              <a:avLst/>
              <a:gdLst>
                <a:gd name="T0" fmla="*/ 25 w 34"/>
                <a:gd name="T1" fmla="*/ 0 h 19"/>
                <a:gd name="T2" fmla="*/ 19 w 34"/>
                <a:gd name="T3" fmla="*/ 5 h 19"/>
                <a:gd name="T4" fmla="*/ 16 w 34"/>
                <a:gd name="T5" fmla="*/ 8 h 19"/>
                <a:gd name="T6" fmla="*/ 12 w 34"/>
                <a:gd name="T7" fmla="*/ 10 h 19"/>
                <a:gd name="T8" fmla="*/ 9 w 34"/>
                <a:gd name="T9" fmla="*/ 10 h 19"/>
                <a:gd name="T10" fmla="*/ 8 w 34"/>
                <a:gd name="T11" fmla="*/ 10 h 19"/>
                <a:gd name="T12" fmla="*/ 8 w 34"/>
                <a:gd name="T13" fmla="*/ 9 h 19"/>
                <a:gd name="T14" fmla="*/ 5 w 34"/>
                <a:gd name="T15" fmla="*/ 9 h 19"/>
                <a:gd name="T16" fmla="*/ 7 w 34"/>
                <a:gd name="T17" fmla="*/ 10 h 19"/>
                <a:gd name="T18" fmla="*/ 0 w 34"/>
                <a:gd name="T19" fmla="*/ 16 h 19"/>
                <a:gd name="T20" fmla="*/ 3 w 34"/>
                <a:gd name="T21" fmla="*/ 17 h 19"/>
                <a:gd name="T22" fmla="*/ 7 w 34"/>
                <a:gd name="T23" fmla="*/ 18 h 19"/>
                <a:gd name="T24" fmla="*/ 11 w 34"/>
                <a:gd name="T25" fmla="*/ 18 h 19"/>
                <a:gd name="T26" fmla="*/ 16 w 34"/>
                <a:gd name="T27" fmla="*/ 17 h 19"/>
                <a:gd name="T28" fmla="*/ 21 w 34"/>
                <a:gd name="T29" fmla="*/ 14 h 19"/>
                <a:gd name="T30" fmla="*/ 26 w 34"/>
                <a:gd name="T31" fmla="*/ 11 h 19"/>
                <a:gd name="T32" fmla="*/ 33 w 34"/>
                <a:gd name="T33" fmla="*/ 5 h 19"/>
                <a:gd name="T34" fmla="*/ 25 w 34"/>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
                <a:gd name="T55" fmla="*/ 0 h 19"/>
                <a:gd name="T56" fmla="*/ 34 w 34"/>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 h="19">
                  <a:moveTo>
                    <a:pt x="25" y="0"/>
                  </a:moveTo>
                  <a:lnTo>
                    <a:pt x="19" y="5"/>
                  </a:lnTo>
                  <a:lnTo>
                    <a:pt x="16" y="8"/>
                  </a:lnTo>
                  <a:lnTo>
                    <a:pt x="12" y="10"/>
                  </a:lnTo>
                  <a:lnTo>
                    <a:pt x="9" y="10"/>
                  </a:lnTo>
                  <a:lnTo>
                    <a:pt x="8" y="10"/>
                  </a:lnTo>
                  <a:lnTo>
                    <a:pt x="8" y="9"/>
                  </a:lnTo>
                  <a:lnTo>
                    <a:pt x="5" y="9"/>
                  </a:lnTo>
                  <a:lnTo>
                    <a:pt x="7" y="10"/>
                  </a:lnTo>
                  <a:lnTo>
                    <a:pt x="0" y="16"/>
                  </a:lnTo>
                  <a:lnTo>
                    <a:pt x="3" y="17"/>
                  </a:lnTo>
                  <a:lnTo>
                    <a:pt x="7" y="18"/>
                  </a:lnTo>
                  <a:lnTo>
                    <a:pt x="11" y="18"/>
                  </a:lnTo>
                  <a:lnTo>
                    <a:pt x="16" y="17"/>
                  </a:lnTo>
                  <a:lnTo>
                    <a:pt x="21" y="14"/>
                  </a:lnTo>
                  <a:lnTo>
                    <a:pt x="26" y="11"/>
                  </a:lnTo>
                  <a:lnTo>
                    <a:pt x="33" y="5"/>
                  </a:lnTo>
                  <a:lnTo>
                    <a:pt x="25" y="0"/>
                  </a:lnTo>
                </a:path>
              </a:pathLst>
            </a:custGeom>
            <a:solidFill>
              <a:srgbClr val="828282"/>
            </a:solidFill>
            <a:ln w="12700" cap="rnd">
              <a:noFill/>
              <a:round/>
              <a:headEnd/>
              <a:tailEnd/>
            </a:ln>
          </p:spPr>
          <p:txBody>
            <a:bodyPr/>
            <a:lstStyle/>
            <a:p>
              <a:endParaRPr lang="en-US" dirty="0"/>
            </a:p>
          </p:txBody>
        </p:sp>
        <p:sp>
          <p:nvSpPr>
            <p:cNvPr id="48741" name="Freeform 640"/>
            <p:cNvSpPr>
              <a:spLocks/>
            </p:cNvSpPr>
            <p:nvPr/>
          </p:nvSpPr>
          <p:spPr bwMode="auto">
            <a:xfrm>
              <a:off x="2335" y="2108"/>
              <a:ext cx="20" cy="17"/>
            </a:xfrm>
            <a:custGeom>
              <a:avLst/>
              <a:gdLst>
                <a:gd name="T0" fmla="*/ 13 w 20"/>
                <a:gd name="T1" fmla="*/ 1 h 17"/>
                <a:gd name="T2" fmla="*/ 14 w 20"/>
                <a:gd name="T3" fmla="*/ 0 h 17"/>
                <a:gd name="T4" fmla="*/ 11 w 20"/>
                <a:gd name="T5" fmla="*/ 1 h 17"/>
                <a:gd name="T6" fmla="*/ 8 w 20"/>
                <a:gd name="T7" fmla="*/ 4 h 17"/>
                <a:gd name="T8" fmla="*/ 4 w 20"/>
                <a:gd name="T9" fmla="*/ 6 h 17"/>
                <a:gd name="T10" fmla="*/ 0 w 20"/>
                <a:gd name="T11" fmla="*/ 9 h 17"/>
                <a:gd name="T12" fmla="*/ 8 w 20"/>
                <a:gd name="T13" fmla="*/ 16 h 17"/>
                <a:gd name="T14" fmla="*/ 8 w 20"/>
                <a:gd name="T15" fmla="*/ 14 h 17"/>
                <a:gd name="T16" fmla="*/ 11 w 20"/>
                <a:gd name="T17" fmla="*/ 12 h 17"/>
                <a:gd name="T18" fmla="*/ 14 w 20"/>
                <a:gd name="T19" fmla="*/ 11 h 17"/>
                <a:gd name="T20" fmla="*/ 18 w 20"/>
                <a:gd name="T21" fmla="*/ 9 h 17"/>
                <a:gd name="T22" fmla="*/ 19 w 20"/>
                <a:gd name="T23" fmla="*/ 8 h 17"/>
                <a:gd name="T24" fmla="*/ 13 w 20"/>
                <a:gd name="T25" fmla="*/ 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7"/>
                <a:gd name="T41" fmla="*/ 20 w 20"/>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7">
                  <a:moveTo>
                    <a:pt x="13" y="1"/>
                  </a:moveTo>
                  <a:lnTo>
                    <a:pt x="14" y="0"/>
                  </a:lnTo>
                  <a:lnTo>
                    <a:pt x="11" y="1"/>
                  </a:lnTo>
                  <a:lnTo>
                    <a:pt x="8" y="4"/>
                  </a:lnTo>
                  <a:lnTo>
                    <a:pt x="4" y="6"/>
                  </a:lnTo>
                  <a:lnTo>
                    <a:pt x="0" y="9"/>
                  </a:lnTo>
                  <a:lnTo>
                    <a:pt x="8" y="16"/>
                  </a:lnTo>
                  <a:lnTo>
                    <a:pt x="8" y="14"/>
                  </a:lnTo>
                  <a:lnTo>
                    <a:pt x="11" y="12"/>
                  </a:lnTo>
                  <a:lnTo>
                    <a:pt x="14" y="11"/>
                  </a:lnTo>
                  <a:lnTo>
                    <a:pt x="18" y="9"/>
                  </a:lnTo>
                  <a:lnTo>
                    <a:pt x="19" y="8"/>
                  </a:lnTo>
                  <a:lnTo>
                    <a:pt x="13" y="1"/>
                  </a:lnTo>
                </a:path>
              </a:pathLst>
            </a:custGeom>
            <a:solidFill>
              <a:srgbClr val="828282"/>
            </a:solidFill>
            <a:ln w="12700" cap="rnd">
              <a:noFill/>
              <a:round/>
              <a:headEnd/>
              <a:tailEnd/>
            </a:ln>
          </p:spPr>
          <p:txBody>
            <a:bodyPr/>
            <a:lstStyle/>
            <a:p>
              <a:endParaRPr lang="en-US" dirty="0"/>
            </a:p>
          </p:txBody>
        </p:sp>
        <p:sp>
          <p:nvSpPr>
            <p:cNvPr id="48742" name="Freeform 641"/>
            <p:cNvSpPr>
              <a:spLocks/>
            </p:cNvSpPr>
            <p:nvPr/>
          </p:nvSpPr>
          <p:spPr bwMode="auto">
            <a:xfrm>
              <a:off x="2352" y="2099"/>
              <a:ext cx="17" cy="17"/>
            </a:xfrm>
            <a:custGeom>
              <a:avLst/>
              <a:gdLst>
                <a:gd name="T0" fmla="*/ 6 w 17"/>
                <a:gd name="T1" fmla="*/ 0 h 17"/>
                <a:gd name="T2" fmla="*/ 6 w 17"/>
                <a:gd name="T3" fmla="*/ 2 h 17"/>
                <a:gd name="T4" fmla="*/ 3 w 17"/>
                <a:gd name="T5" fmla="*/ 4 h 17"/>
                <a:gd name="T6" fmla="*/ 1 w 17"/>
                <a:gd name="T7" fmla="*/ 7 h 17"/>
                <a:gd name="T8" fmla="*/ 0 w 17"/>
                <a:gd name="T9" fmla="*/ 10 h 17"/>
                <a:gd name="T10" fmla="*/ 6 w 17"/>
                <a:gd name="T11" fmla="*/ 16 h 17"/>
                <a:gd name="T12" fmla="*/ 8 w 17"/>
                <a:gd name="T13" fmla="*/ 14 h 17"/>
                <a:gd name="T14" fmla="*/ 11 w 17"/>
                <a:gd name="T15" fmla="*/ 11 h 17"/>
                <a:gd name="T16" fmla="*/ 14 w 17"/>
                <a:gd name="T17" fmla="*/ 7 h 17"/>
                <a:gd name="T18" fmla="*/ 16 w 17"/>
                <a:gd name="T19" fmla="*/ 0 h 17"/>
                <a:gd name="T20" fmla="*/ 6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6" y="0"/>
                  </a:moveTo>
                  <a:lnTo>
                    <a:pt x="6" y="2"/>
                  </a:lnTo>
                  <a:lnTo>
                    <a:pt x="3" y="4"/>
                  </a:lnTo>
                  <a:lnTo>
                    <a:pt x="1" y="7"/>
                  </a:lnTo>
                  <a:lnTo>
                    <a:pt x="0" y="10"/>
                  </a:lnTo>
                  <a:lnTo>
                    <a:pt x="6" y="16"/>
                  </a:lnTo>
                  <a:lnTo>
                    <a:pt x="8" y="14"/>
                  </a:lnTo>
                  <a:lnTo>
                    <a:pt x="11" y="11"/>
                  </a:lnTo>
                  <a:lnTo>
                    <a:pt x="14" y="7"/>
                  </a:lnTo>
                  <a:lnTo>
                    <a:pt x="16" y="0"/>
                  </a:lnTo>
                  <a:lnTo>
                    <a:pt x="6" y="0"/>
                  </a:lnTo>
                </a:path>
              </a:pathLst>
            </a:custGeom>
            <a:solidFill>
              <a:srgbClr val="828282"/>
            </a:solidFill>
            <a:ln w="12700" cap="rnd">
              <a:noFill/>
              <a:round/>
              <a:headEnd/>
              <a:tailEnd/>
            </a:ln>
          </p:spPr>
          <p:txBody>
            <a:bodyPr/>
            <a:lstStyle/>
            <a:p>
              <a:endParaRPr lang="en-US" dirty="0"/>
            </a:p>
          </p:txBody>
        </p:sp>
        <p:sp>
          <p:nvSpPr>
            <p:cNvPr id="48743" name="Freeform 642"/>
            <p:cNvSpPr>
              <a:spLocks/>
            </p:cNvSpPr>
            <p:nvPr/>
          </p:nvSpPr>
          <p:spPr bwMode="auto">
            <a:xfrm>
              <a:off x="2356" y="2087"/>
              <a:ext cx="17" cy="17"/>
            </a:xfrm>
            <a:custGeom>
              <a:avLst/>
              <a:gdLst>
                <a:gd name="T0" fmla="*/ 0 w 17"/>
                <a:gd name="T1" fmla="*/ 0 h 17"/>
                <a:gd name="T2" fmla="*/ 1 w 17"/>
                <a:gd name="T3" fmla="*/ 5 h 17"/>
                <a:gd name="T4" fmla="*/ 1 w 17"/>
                <a:gd name="T5" fmla="*/ 10 h 17"/>
                <a:gd name="T6" fmla="*/ 3 w 17"/>
                <a:gd name="T7" fmla="*/ 16 h 17"/>
                <a:gd name="T8" fmla="*/ 16 w 17"/>
                <a:gd name="T9" fmla="*/ 16 h 17"/>
                <a:gd name="T10" fmla="*/ 14 w 17"/>
                <a:gd name="T11" fmla="*/ 13 h 17"/>
                <a:gd name="T12" fmla="*/ 14 w 17"/>
                <a:gd name="T13" fmla="*/ 8 h 17"/>
                <a:gd name="T14" fmla="*/ 14 w 17"/>
                <a:gd name="T15" fmla="*/ 2 h 17"/>
                <a:gd name="T16" fmla="*/ 12 w 17"/>
                <a:gd name="T17" fmla="*/ 0 h 17"/>
                <a:gd name="T18" fmla="*/ 0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0"/>
                  </a:moveTo>
                  <a:lnTo>
                    <a:pt x="1" y="5"/>
                  </a:lnTo>
                  <a:lnTo>
                    <a:pt x="1" y="10"/>
                  </a:lnTo>
                  <a:lnTo>
                    <a:pt x="3" y="16"/>
                  </a:lnTo>
                  <a:lnTo>
                    <a:pt x="16" y="16"/>
                  </a:lnTo>
                  <a:lnTo>
                    <a:pt x="14" y="13"/>
                  </a:lnTo>
                  <a:lnTo>
                    <a:pt x="14" y="8"/>
                  </a:lnTo>
                  <a:lnTo>
                    <a:pt x="14" y="2"/>
                  </a:lnTo>
                  <a:lnTo>
                    <a:pt x="12" y="0"/>
                  </a:lnTo>
                  <a:lnTo>
                    <a:pt x="0" y="0"/>
                  </a:lnTo>
                </a:path>
              </a:pathLst>
            </a:custGeom>
            <a:solidFill>
              <a:srgbClr val="828282"/>
            </a:solidFill>
            <a:ln w="12700" cap="rnd">
              <a:noFill/>
              <a:round/>
              <a:headEnd/>
              <a:tailEnd/>
            </a:ln>
          </p:spPr>
          <p:txBody>
            <a:bodyPr/>
            <a:lstStyle/>
            <a:p>
              <a:endParaRPr lang="en-US" dirty="0"/>
            </a:p>
          </p:txBody>
        </p:sp>
        <p:sp>
          <p:nvSpPr>
            <p:cNvPr id="48744" name="Freeform 643"/>
            <p:cNvSpPr>
              <a:spLocks/>
            </p:cNvSpPr>
            <p:nvPr/>
          </p:nvSpPr>
          <p:spPr bwMode="auto">
            <a:xfrm>
              <a:off x="2332" y="2076"/>
              <a:ext cx="31" cy="17"/>
            </a:xfrm>
            <a:custGeom>
              <a:avLst/>
              <a:gdLst>
                <a:gd name="T0" fmla="*/ 0 w 31"/>
                <a:gd name="T1" fmla="*/ 13 h 17"/>
                <a:gd name="T2" fmla="*/ 6 w 31"/>
                <a:gd name="T3" fmla="*/ 13 h 17"/>
                <a:gd name="T4" fmla="*/ 11 w 31"/>
                <a:gd name="T5" fmla="*/ 13 h 17"/>
                <a:gd name="T6" fmla="*/ 14 w 31"/>
                <a:gd name="T7" fmla="*/ 13 h 17"/>
                <a:gd name="T8" fmla="*/ 18 w 31"/>
                <a:gd name="T9" fmla="*/ 13 h 17"/>
                <a:gd name="T10" fmla="*/ 20 w 31"/>
                <a:gd name="T11" fmla="*/ 16 h 17"/>
                <a:gd name="T12" fmla="*/ 20 w 31"/>
                <a:gd name="T13" fmla="*/ 13 h 17"/>
                <a:gd name="T14" fmla="*/ 30 w 31"/>
                <a:gd name="T15" fmla="*/ 13 h 17"/>
                <a:gd name="T16" fmla="*/ 28 w 31"/>
                <a:gd name="T17" fmla="*/ 9 h 17"/>
                <a:gd name="T18" fmla="*/ 26 w 31"/>
                <a:gd name="T19" fmla="*/ 4 h 17"/>
                <a:gd name="T20" fmla="*/ 23 w 31"/>
                <a:gd name="T21" fmla="*/ 2 h 17"/>
                <a:gd name="T22" fmla="*/ 19 w 31"/>
                <a:gd name="T23" fmla="*/ 2 h 17"/>
                <a:gd name="T24" fmla="*/ 16 w 31"/>
                <a:gd name="T25" fmla="*/ 2 h 17"/>
                <a:gd name="T26" fmla="*/ 11 w 31"/>
                <a:gd name="T27" fmla="*/ 2 h 17"/>
                <a:gd name="T28" fmla="*/ 6 w 31"/>
                <a:gd name="T29" fmla="*/ 0 h 17"/>
                <a:gd name="T30" fmla="*/ 0 w 31"/>
                <a:gd name="T31" fmla="*/ 0 h 17"/>
                <a:gd name="T32" fmla="*/ 0 w 31"/>
                <a:gd name="T33" fmla="*/ 1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17"/>
                <a:gd name="T53" fmla="*/ 31 w 31"/>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17">
                  <a:moveTo>
                    <a:pt x="0" y="13"/>
                  </a:moveTo>
                  <a:lnTo>
                    <a:pt x="6" y="13"/>
                  </a:lnTo>
                  <a:lnTo>
                    <a:pt x="11" y="13"/>
                  </a:lnTo>
                  <a:lnTo>
                    <a:pt x="14" y="13"/>
                  </a:lnTo>
                  <a:lnTo>
                    <a:pt x="18" y="13"/>
                  </a:lnTo>
                  <a:lnTo>
                    <a:pt x="20" y="16"/>
                  </a:lnTo>
                  <a:lnTo>
                    <a:pt x="20" y="13"/>
                  </a:lnTo>
                  <a:lnTo>
                    <a:pt x="30" y="13"/>
                  </a:lnTo>
                  <a:lnTo>
                    <a:pt x="28" y="9"/>
                  </a:lnTo>
                  <a:lnTo>
                    <a:pt x="26" y="4"/>
                  </a:lnTo>
                  <a:lnTo>
                    <a:pt x="23" y="2"/>
                  </a:lnTo>
                  <a:lnTo>
                    <a:pt x="19" y="2"/>
                  </a:lnTo>
                  <a:lnTo>
                    <a:pt x="16" y="2"/>
                  </a:lnTo>
                  <a:lnTo>
                    <a:pt x="11" y="2"/>
                  </a:lnTo>
                  <a:lnTo>
                    <a:pt x="6" y="0"/>
                  </a:lnTo>
                  <a:lnTo>
                    <a:pt x="0" y="0"/>
                  </a:lnTo>
                  <a:lnTo>
                    <a:pt x="0" y="13"/>
                  </a:lnTo>
                </a:path>
              </a:pathLst>
            </a:custGeom>
            <a:solidFill>
              <a:srgbClr val="828282"/>
            </a:solidFill>
            <a:ln w="12700" cap="rnd">
              <a:noFill/>
              <a:round/>
              <a:headEnd/>
              <a:tailEnd/>
            </a:ln>
          </p:spPr>
          <p:txBody>
            <a:bodyPr/>
            <a:lstStyle/>
            <a:p>
              <a:endParaRPr lang="en-US" dirty="0"/>
            </a:p>
          </p:txBody>
        </p:sp>
        <p:sp>
          <p:nvSpPr>
            <p:cNvPr id="48745" name="Freeform 644"/>
            <p:cNvSpPr>
              <a:spLocks/>
            </p:cNvSpPr>
            <p:nvPr/>
          </p:nvSpPr>
          <p:spPr bwMode="auto">
            <a:xfrm>
              <a:off x="2315" y="2068"/>
              <a:ext cx="17" cy="17"/>
            </a:xfrm>
            <a:custGeom>
              <a:avLst/>
              <a:gdLst>
                <a:gd name="T0" fmla="*/ 9 w 17"/>
                <a:gd name="T1" fmla="*/ 8 h 17"/>
                <a:gd name="T2" fmla="*/ 6 w 17"/>
                <a:gd name="T3" fmla="*/ 8 h 17"/>
                <a:gd name="T4" fmla="*/ 6 w 17"/>
                <a:gd name="T5" fmla="*/ 9 h 17"/>
                <a:gd name="T6" fmla="*/ 9 w 17"/>
                <a:gd name="T7" fmla="*/ 12 h 17"/>
                <a:gd name="T8" fmla="*/ 14 w 17"/>
                <a:gd name="T9" fmla="*/ 16 h 17"/>
                <a:gd name="T10" fmla="*/ 14 w 17"/>
                <a:gd name="T11" fmla="*/ 6 h 17"/>
                <a:gd name="T12" fmla="*/ 16 w 17"/>
                <a:gd name="T13" fmla="*/ 6 h 17"/>
                <a:gd name="T14" fmla="*/ 13 w 17"/>
                <a:gd name="T15" fmla="*/ 3 h 17"/>
                <a:gd name="T16" fmla="*/ 8 w 17"/>
                <a:gd name="T17" fmla="*/ 0 h 17"/>
                <a:gd name="T18" fmla="*/ 0 w 17"/>
                <a:gd name="T19" fmla="*/ 3 h 17"/>
                <a:gd name="T20" fmla="*/ 9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9" y="8"/>
                  </a:moveTo>
                  <a:lnTo>
                    <a:pt x="6" y="8"/>
                  </a:lnTo>
                  <a:lnTo>
                    <a:pt x="6" y="9"/>
                  </a:lnTo>
                  <a:lnTo>
                    <a:pt x="9" y="12"/>
                  </a:lnTo>
                  <a:lnTo>
                    <a:pt x="14" y="16"/>
                  </a:lnTo>
                  <a:lnTo>
                    <a:pt x="14" y="6"/>
                  </a:lnTo>
                  <a:lnTo>
                    <a:pt x="16" y="6"/>
                  </a:lnTo>
                  <a:lnTo>
                    <a:pt x="13" y="3"/>
                  </a:lnTo>
                  <a:lnTo>
                    <a:pt x="8" y="0"/>
                  </a:lnTo>
                  <a:lnTo>
                    <a:pt x="0" y="3"/>
                  </a:lnTo>
                  <a:lnTo>
                    <a:pt x="9" y="8"/>
                  </a:lnTo>
                </a:path>
              </a:pathLst>
            </a:custGeom>
            <a:solidFill>
              <a:srgbClr val="828282"/>
            </a:solidFill>
            <a:ln w="12700" cap="rnd">
              <a:noFill/>
              <a:round/>
              <a:headEnd/>
              <a:tailEnd/>
            </a:ln>
          </p:spPr>
          <p:txBody>
            <a:bodyPr/>
            <a:lstStyle/>
            <a:p>
              <a:endParaRPr lang="en-US" dirty="0"/>
            </a:p>
          </p:txBody>
        </p:sp>
        <p:sp>
          <p:nvSpPr>
            <p:cNvPr id="48746" name="Freeform 645"/>
            <p:cNvSpPr>
              <a:spLocks/>
            </p:cNvSpPr>
            <p:nvPr/>
          </p:nvSpPr>
          <p:spPr bwMode="auto">
            <a:xfrm>
              <a:off x="2353" y="1992"/>
              <a:ext cx="27" cy="58"/>
            </a:xfrm>
            <a:custGeom>
              <a:avLst/>
              <a:gdLst>
                <a:gd name="T0" fmla="*/ 20 w 27"/>
                <a:gd name="T1" fmla="*/ 0 h 58"/>
                <a:gd name="T2" fmla="*/ 17 w 27"/>
                <a:gd name="T3" fmla="*/ 1 h 58"/>
                <a:gd name="T4" fmla="*/ 14 w 27"/>
                <a:gd name="T5" fmla="*/ 3 h 58"/>
                <a:gd name="T6" fmla="*/ 11 w 27"/>
                <a:gd name="T7" fmla="*/ 5 h 58"/>
                <a:gd name="T8" fmla="*/ 9 w 27"/>
                <a:gd name="T9" fmla="*/ 7 h 58"/>
                <a:gd name="T10" fmla="*/ 7 w 27"/>
                <a:gd name="T11" fmla="*/ 10 h 58"/>
                <a:gd name="T12" fmla="*/ 5 w 27"/>
                <a:gd name="T13" fmla="*/ 14 h 58"/>
                <a:gd name="T14" fmla="*/ 2 w 27"/>
                <a:gd name="T15" fmla="*/ 16 h 58"/>
                <a:gd name="T16" fmla="*/ 2 w 27"/>
                <a:gd name="T17" fmla="*/ 20 h 58"/>
                <a:gd name="T18" fmla="*/ 1 w 27"/>
                <a:gd name="T19" fmla="*/ 24 h 58"/>
                <a:gd name="T20" fmla="*/ 0 w 27"/>
                <a:gd name="T21" fmla="*/ 27 h 58"/>
                <a:gd name="T22" fmla="*/ 0 w 27"/>
                <a:gd name="T23" fmla="*/ 31 h 58"/>
                <a:gd name="T24" fmla="*/ 0 w 27"/>
                <a:gd name="T25" fmla="*/ 35 h 58"/>
                <a:gd name="T26" fmla="*/ 0 w 27"/>
                <a:gd name="T27" fmla="*/ 39 h 58"/>
                <a:gd name="T28" fmla="*/ 0 w 27"/>
                <a:gd name="T29" fmla="*/ 44 h 58"/>
                <a:gd name="T30" fmla="*/ 1 w 27"/>
                <a:gd name="T31" fmla="*/ 48 h 58"/>
                <a:gd name="T32" fmla="*/ 1 w 27"/>
                <a:gd name="T33" fmla="*/ 52 h 58"/>
                <a:gd name="T34" fmla="*/ 2 w 27"/>
                <a:gd name="T35" fmla="*/ 55 h 58"/>
                <a:gd name="T36" fmla="*/ 5 w 27"/>
                <a:gd name="T37" fmla="*/ 57 h 58"/>
                <a:gd name="T38" fmla="*/ 8 w 27"/>
                <a:gd name="T39" fmla="*/ 57 h 58"/>
                <a:gd name="T40" fmla="*/ 12 w 27"/>
                <a:gd name="T41" fmla="*/ 57 h 58"/>
                <a:gd name="T42" fmla="*/ 15 w 27"/>
                <a:gd name="T43" fmla="*/ 55 h 58"/>
                <a:gd name="T44" fmla="*/ 18 w 27"/>
                <a:gd name="T45" fmla="*/ 54 h 58"/>
                <a:gd name="T46" fmla="*/ 20 w 27"/>
                <a:gd name="T47" fmla="*/ 54 h 58"/>
                <a:gd name="T48" fmla="*/ 20 w 27"/>
                <a:gd name="T49" fmla="*/ 55 h 58"/>
                <a:gd name="T50" fmla="*/ 20 w 27"/>
                <a:gd name="T51" fmla="*/ 51 h 58"/>
                <a:gd name="T52" fmla="*/ 20 w 27"/>
                <a:gd name="T53" fmla="*/ 46 h 58"/>
                <a:gd name="T54" fmla="*/ 19 w 27"/>
                <a:gd name="T55" fmla="*/ 42 h 58"/>
                <a:gd name="T56" fmla="*/ 20 w 27"/>
                <a:gd name="T57" fmla="*/ 36 h 58"/>
                <a:gd name="T58" fmla="*/ 20 w 27"/>
                <a:gd name="T59" fmla="*/ 33 h 58"/>
                <a:gd name="T60" fmla="*/ 21 w 27"/>
                <a:gd name="T61" fmla="*/ 31 h 58"/>
                <a:gd name="T62" fmla="*/ 22 w 27"/>
                <a:gd name="T63" fmla="*/ 27 h 58"/>
                <a:gd name="T64" fmla="*/ 23 w 27"/>
                <a:gd name="T65" fmla="*/ 24 h 58"/>
                <a:gd name="T66" fmla="*/ 23 w 27"/>
                <a:gd name="T67" fmla="*/ 21 h 58"/>
                <a:gd name="T68" fmla="*/ 23 w 27"/>
                <a:gd name="T69" fmla="*/ 18 h 58"/>
                <a:gd name="T70" fmla="*/ 24 w 27"/>
                <a:gd name="T71" fmla="*/ 15 h 58"/>
                <a:gd name="T72" fmla="*/ 25 w 27"/>
                <a:gd name="T73" fmla="*/ 12 h 58"/>
                <a:gd name="T74" fmla="*/ 26 w 27"/>
                <a:gd name="T75" fmla="*/ 7 h 58"/>
                <a:gd name="T76" fmla="*/ 25 w 27"/>
                <a:gd name="T77" fmla="*/ 4 h 58"/>
                <a:gd name="T78" fmla="*/ 24 w 27"/>
                <a:gd name="T79" fmla="*/ 1 h 58"/>
                <a:gd name="T80" fmla="*/ 20 w 27"/>
                <a:gd name="T81" fmla="*/ 0 h 5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58"/>
                <a:gd name="T125" fmla="*/ 27 w 27"/>
                <a:gd name="T126" fmla="*/ 58 h 5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58">
                  <a:moveTo>
                    <a:pt x="20" y="0"/>
                  </a:moveTo>
                  <a:lnTo>
                    <a:pt x="17" y="1"/>
                  </a:lnTo>
                  <a:lnTo>
                    <a:pt x="14" y="3"/>
                  </a:lnTo>
                  <a:lnTo>
                    <a:pt x="11" y="5"/>
                  </a:lnTo>
                  <a:lnTo>
                    <a:pt x="9" y="7"/>
                  </a:lnTo>
                  <a:lnTo>
                    <a:pt x="7" y="10"/>
                  </a:lnTo>
                  <a:lnTo>
                    <a:pt x="5" y="14"/>
                  </a:lnTo>
                  <a:lnTo>
                    <a:pt x="2" y="16"/>
                  </a:lnTo>
                  <a:lnTo>
                    <a:pt x="2" y="20"/>
                  </a:lnTo>
                  <a:lnTo>
                    <a:pt x="1" y="24"/>
                  </a:lnTo>
                  <a:lnTo>
                    <a:pt x="0" y="27"/>
                  </a:lnTo>
                  <a:lnTo>
                    <a:pt x="0" y="31"/>
                  </a:lnTo>
                  <a:lnTo>
                    <a:pt x="0" y="35"/>
                  </a:lnTo>
                  <a:lnTo>
                    <a:pt x="0" y="39"/>
                  </a:lnTo>
                  <a:lnTo>
                    <a:pt x="0" y="44"/>
                  </a:lnTo>
                  <a:lnTo>
                    <a:pt x="1" y="48"/>
                  </a:lnTo>
                  <a:lnTo>
                    <a:pt x="1" y="52"/>
                  </a:lnTo>
                  <a:lnTo>
                    <a:pt x="2" y="55"/>
                  </a:lnTo>
                  <a:lnTo>
                    <a:pt x="5" y="57"/>
                  </a:lnTo>
                  <a:lnTo>
                    <a:pt x="8" y="57"/>
                  </a:lnTo>
                  <a:lnTo>
                    <a:pt x="12" y="57"/>
                  </a:lnTo>
                  <a:lnTo>
                    <a:pt x="15" y="55"/>
                  </a:lnTo>
                  <a:lnTo>
                    <a:pt x="18" y="54"/>
                  </a:lnTo>
                  <a:lnTo>
                    <a:pt x="20" y="54"/>
                  </a:lnTo>
                  <a:lnTo>
                    <a:pt x="20" y="55"/>
                  </a:lnTo>
                  <a:lnTo>
                    <a:pt x="20" y="51"/>
                  </a:lnTo>
                  <a:lnTo>
                    <a:pt x="20" y="46"/>
                  </a:lnTo>
                  <a:lnTo>
                    <a:pt x="19" y="42"/>
                  </a:lnTo>
                  <a:lnTo>
                    <a:pt x="20" y="36"/>
                  </a:lnTo>
                  <a:lnTo>
                    <a:pt x="20" y="33"/>
                  </a:lnTo>
                  <a:lnTo>
                    <a:pt x="21" y="31"/>
                  </a:lnTo>
                  <a:lnTo>
                    <a:pt x="22" y="27"/>
                  </a:lnTo>
                  <a:lnTo>
                    <a:pt x="23" y="24"/>
                  </a:lnTo>
                  <a:lnTo>
                    <a:pt x="23" y="21"/>
                  </a:lnTo>
                  <a:lnTo>
                    <a:pt x="23" y="18"/>
                  </a:lnTo>
                  <a:lnTo>
                    <a:pt x="24" y="15"/>
                  </a:lnTo>
                  <a:lnTo>
                    <a:pt x="25" y="12"/>
                  </a:lnTo>
                  <a:lnTo>
                    <a:pt x="26" y="7"/>
                  </a:lnTo>
                  <a:lnTo>
                    <a:pt x="25" y="4"/>
                  </a:lnTo>
                  <a:lnTo>
                    <a:pt x="24" y="1"/>
                  </a:lnTo>
                  <a:lnTo>
                    <a:pt x="20" y="0"/>
                  </a:lnTo>
                </a:path>
              </a:pathLst>
            </a:custGeom>
            <a:solidFill>
              <a:srgbClr val="CCCCCC"/>
            </a:solidFill>
            <a:ln w="12700" cap="rnd">
              <a:noFill/>
              <a:round/>
              <a:headEnd/>
              <a:tailEnd/>
            </a:ln>
          </p:spPr>
          <p:txBody>
            <a:bodyPr/>
            <a:lstStyle/>
            <a:p>
              <a:endParaRPr lang="en-US" dirty="0"/>
            </a:p>
          </p:txBody>
        </p:sp>
        <p:sp>
          <p:nvSpPr>
            <p:cNvPr id="48747" name="Freeform 646"/>
            <p:cNvSpPr>
              <a:spLocks/>
            </p:cNvSpPr>
            <p:nvPr/>
          </p:nvSpPr>
          <p:spPr bwMode="auto">
            <a:xfrm>
              <a:off x="2351" y="1987"/>
              <a:ext cx="23" cy="24"/>
            </a:xfrm>
            <a:custGeom>
              <a:avLst/>
              <a:gdLst>
                <a:gd name="T0" fmla="*/ 7 w 23"/>
                <a:gd name="T1" fmla="*/ 23 h 24"/>
                <a:gd name="T2" fmla="*/ 8 w 23"/>
                <a:gd name="T3" fmla="*/ 20 h 24"/>
                <a:gd name="T4" fmla="*/ 10 w 23"/>
                <a:gd name="T5" fmla="*/ 18 h 24"/>
                <a:gd name="T6" fmla="*/ 12 w 23"/>
                <a:gd name="T7" fmla="*/ 15 h 24"/>
                <a:gd name="T8" fmla="*/ 14 w 23"/>
                <a:gd name="T9" fmla="*/ 13 h 24"/>
                <a:gd name="T10" fmla="*/ 16 w 23"/>
                <a:gd name="T11" fmla="*/ 10 h 24"/>
                <a:gd name="T12" fmla="*/ 17 w 23"/>
                <a:gd name="T13" fmla="*/ 10 h 24"/>
                <a:gd name="T14" fmla="*/ 20 w 23"/>
                <a:gd name="T15" fmla="*/ 9 h 24"/>
                <a:gd name="T16" fmla="*/ 22 w 23"/>
                <a:gd name="T17" fmla="*/ 8 h 24"/>
                <a:gd name="T18" fmla="*/ 20 w 23"/>
                <a:gd name="T19" fmla="*/ 0 h 24"/>
                <a:gd name="T20" fmla="*/ 17 w 23"/>
                <a:gd name="T21" fmla="*/ 1 h 24"/>
                <a:gd name="T22" fmla="*/ 13 w 23"/>
                <a:gd name="T23" fmla="*/ 2 h 24"/>
                <a:gd name="T24" fmla="*/ 9 w 23"/>
                <a:gd name="T25" fmla="*/ 6 h 24"/>
                <a:gd name="T26" fmla="*/ 7 w 23"/>
                <a:gd name="T27" fmla="*/ 9 h 24"/>
                <a:gd name="T28" fmla="*/ 4 w 23"/>
                <a:gd name="T29" fmla="*/ 10 h 24"/>
                <a:gd name="T30" fmla="*/ 2 w 23"/>
                <a:gd name="T31" fmla="*/ 13 h 24"/>
                <a:gd name="T32" fmla="*/ 2 w 23"/>
                <a:gd name="T33" fmla="*/ 17 h 24"/>
                <a:gd name="T34" fmla="*/ 0 w 23"/>
                <a:gd name="T35" fmla="*/ 20 h 24"/>
                <a:gd name="T36" fmla="*/ 7 w 23"/>
                <a:gd name="T37" fmla="*/ 23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24"/>
                <a:gd name="T59" fmla="*/ 23 w 23"/>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24">
                  <a:moveTo>
                    <a:pt x="7" y="23"/>
                  </a:moveTo>
                  <a:lnTo>
                    <a:pt x="8" y="20"/>
                  </a:lnTo>
                  <a:lnTo>
                    <a:pt x="10" y="18"/>
                  </a:lnTo>
                  <a:lnTo>
                    <a:pt x="12" y="15"/>
                  </a:lnTo>
                  <a:lnTo>
                    <a:pt x="14" y="13"/>
                  </a:lnTo>
                  <a:lnTo>
                    <a:pt x="16" y="10"/>
                  </a:lnTo>
                  <a:lnTo>
                    <a:pt x="17" y="10"/>
                  </a:lnTo>
                  <a:lnTo>
                    <a:pt x="20" y="9"/>
                  </a:lnTo>
                  <a:lnTo>
                    <a:pt x="22" y="8"/>
                  </a:lnTo>
                  <a:lnTo>
                    <a:pt x="20" y="0"/>
                  </a:lnTo>
                  <a:lnTo>
                    <a:pt x="17" y="1"/>
                  </a:lnTo>
                  <a:lnTo>
                    <a:pt x="13" y="2"/>
                  </a:lnTo>
                  <a:lnTo>
                    <a:pt x="9" y="6"/>
                  </a:lnTo>
                  <a:lnTo>
                    <a:pt x="7" y="9"/>
                  </a:lnTo>
                  <a:lnTo>
                    <a:pt x="4" y="10"/>
                  </a:lnTo>
                  <a:lnTo>
                    <a:pt x="2" y="13"/>
                  </a:lnTo>
                  <a:lnTo>
                    <a:pt x="2" y="17"/>
                  </a:lnTo>
                  <a:lnTo>
                    <a:pt x="0" y="20"/>
                  </a:lnTo>
                  <a:lnTo>
                    <a:pt x="7" y="23"/>
                  </a:lnTo>
                </a:path>
              </a:pathLst>
            </a:custGeom>
            <a:solidFill>
              <a:srgbClr val="828282"/>
            </a:solidFill>
            <a:ln w="12700" cap="rnd">
              <a:noFill/>
              <a:round/>
              <a:headEnd/>
              <a:tailEnd/>
            </a:ln>
          </p:spPr>
          <p:txBody>
            <a:bodyPr/>
            <a:lstStyle/>
            <a:p>
              <a:endParaRPr lang="en-US" dirty="0"/>
            </a:p>
          </p:txBody>
        </p:sp>
        <p:sp>
          <p:nvSpPr>
            <p:cNvPr id="48748" name="Freeform 647"/>
            <p:cNvSpPr>
              <a:spLocks/>
            </p:cNvSpPr>
            <p:nvPr/>
          </p:nvSpPr>
          <p:spPr bwMode="auto">
            <a:xfrm>
              <a:off x="2347" y="2012"/>
              <a:ext cx="17" cy="33"/>
            </a:xfrm>
            <a:custGeom>
              <a:avLst/>
              <a:gdLst>
                <a:gd name="T0" fmla="*/ 16 w 17"/>
                <a:gd name="T1" fmla="*/ 31 h 33"/>
                <a:gd name="T2" fmla="*/ 13 w 17"/>
                <a:gd name="T3" fmla="*/ 27 h 33"/>
                <a:gd name="T4" fmla="*/ 13 w 17"/>
                <a:gd name="T5" fmla="*/ 24 h 33"/>
                <a:gd name="T6" fmla="*/ 11 w 17"/>
                <a:gd name="T7" fmla="*/ 19 h 33"/>
                <a:gd name="T8" fmla="*/ 11 w 17"/>
                <a:gd name="T9" fmla="*/ 16 h 33"/>
                <a:gd name="T10" fmla="*/ 11 w 17"/>
                <a:gd name="T11" fmla="*/ 13 h 33"/>
                <a:gd name="T12" fmla="*/ 13 w 17"/>
                <a:gd name="T13" fmla="*/ 9 h 33"/>
                <a:gd name="T14" fmla="*/ 13 w 17"/>
                <a:gd name="T15" fmla="*/ 6 h 33"/>
                <a:gd name="T16" fmla="*/ 16 w 17"/>
                <a:gd name="T17" fmla="*/ 3 h 33"/>
                <a:gd name="T18" fmla="*/ 4 w 17"/>
                <a:gd name="T19" fmla="*/ 0 h 33"/>
                <a:gd name="T20" fmla="*/ 2 w 17"/>
                <a:gd name="T21" fmla="*/ 3 h 33"/>
                <a:gd name="T22" fmla="*/ 2 w 17"/>
                <a:gd name="T23" fmla="*/ 8 h 33"/>
                <a:gd name="T24" fmla="*/ 0 w 17"/>
                <a:gd name="T25" fmla="*/ 12 h 33"/>
                <a:gd name="T26" fmla="*/ 0 w 17"/>
                <a:gd name="T27" fmla="*/ 16 h 33"/>
                <a:gd name="T28" fmla="*/ 0 w 17"/>
                <a:gd name="T29" fmla="*/ 20 h 33"/>
                <a:gd name="T30" fmla="*/ 2 w 17"/>
                <a:gd name="T31" fmla="*/ 24 h 33"/>
                <a:gd name="T32" fmla="*/ 2 w 17"/>
                <a:gd name="T33" fmla="*/ 29 h 33"/>
                <a:gd name="T34" fmla="*/ 2 w 17"/>
                <a:gd name="T35" fmla="*/ 32 h 33"/>
                <a:gd name="T36" fmla="*/ 16 w 17"/>
                <a:gd name="T37" fmla="*/ 31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3"/>
                <a:gd name="T59" fmla="*/ 17 w 17"/>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3">
                  <a:moveTo>
                    <a:pt x="16" y="31"/>
                  </a:moveTo>
                  <a:lnTo>
                    <a:pt x="13" y="27"/>
                  </a:lnTo>
                  <a:lnTo>
                    <a:pt x="13" y="24"/>
                  </a:lnTo>
                  <a:lnTo>
                    <a:pt x="11" y="19"/>
                  </a:lnTo>
                  <a:lnTo>
                    <a:pt x="11" y="16"/>
                  </a:lnTo>
                  <a:lnTo>
                    <a:pt x="11" y="13"/>
                  </a:lnTo>
                  <a:lnTo>
                    <a:pt x="13" y="9"/>
                  </a:lnTo>
                  <a:lnTo>
                    <a:pt x="13" y="6"/>
                  </a:lnTo>
                  <a:lnTo>
                    <a:pt x="16" y="3"/>
                  </a:lnTo>
                  <a:lnTo>
                    <a:pt x="4" y="0"/>
                  </a:lnTo>
                  <a:lnTo>
                    <a:pt x="2" y="3"/>
                  </a:lnTo>
                  <a:lnTo>
                    <a:pt x="2" y="8"/>
                  </a:lnTo>
                  <a:lnTo>
                    <a:pt x="0" y="12"/>
                  </a:lnTo>
                  <a:lnTo>
                    <a:pt x="0" y="16"/>
                  </a:lnTo>
                  <a:lnTo>
                    <a:pt x="0" y="20"/>
                  </a:lnTo>
                  <a:lnTo>
                    <a:pt x="2" y="24"/>
                  </a:lnTo>
                  <a:lnTo>
                    <a:pt x="2" y="29"/>
                  </a:lnTo>
                  <a:lnTo>
                    <a:pt x="2" y="32"/>
                  </a:lnTo>
                  <a:lnTo>
                    <a:pt x="16" y="31"/>
                  </a:lnTo>
                </a:path>
              </a:pathLst>
            </a:custGeom>
            <a:solidFill>
              <a:srgbClr val="828282"/>
            </a:solidFill>
            <a:ln w="12700" cap="rnd">
              <a:noFill/>
              <a:round/>
              <a:headEnd/>
              <a:tailEnd/>
            </a:ln>
          </p:spPr>
          <p:txBody>
            <a:bodyPr/>
            <a:lstStyle/>
            <a:p>
              <a:endParaRPr lang="en-US" dirty="0"/>
            </a:p>
          </p:txBody>
        </p:sp>
        <p:sp>
          <p:nvSpPr>
            <p:cNvPr id="48749" name="Freeform 648"/>
            <p:cNvSpPr>
              <a:spLocks/>
            </p:cNvSpPr>
            <p:nvPr/>
          </p:nvSpPr>
          <p:spPr bwMode="auto">
            <a:xfrm>
              <a:off x="2349" y="2047"/>
              <a:ext cx="27" cy="17"/>
            </a:xfrm>
            <a:custGeom>
              <a:avLst/>
              <a:gdLst>
                <a:gd name="T0" fmla="*/ 19 w 27"/>
                <a:gd name="T1" fmla="*/ 4 h 17"/>
                <a:gd name="T2" fmla="*/ 26 w 27"/>
                <a:gd name="T3" fmla="*/ 11 h 17"/>
                <a:gd name="T4" fmla="*/ 24 w 27"/>
                <a:gd name="T5" fmla="*/ 2 h 17"/>
                <a:gd name="T6" fmla="*/ 20 w 27"/>
                <a:gd name="T7" fmla="*/ 0 h 17"/>
                <a:gd name="T8" fmla="*/ 17 w 27"/>
                <a:gd name="T9" fmla="*/ 2 h 17"/>
                <a:gd name="T10" fmla="*/ 15 w 27"/>
                <a:gd name="T11" fmla="*/ 2 h 17"/>
                <a:gd name="T12" fmla="*/ 11 w 27"/>
                <a:gd name="T13" fmla="*/ 2 h 17"/>
                <a:gd name="T14" fmla="*/ 9 w 27"/>
                <a:gd name="T15" fmla="*/ 2 h 17"/>
                <a:gd name="T16" fmla="*/ 0 w 27"/>
                <a:gd name="T17" fmla="*/ 4 h 17"/>
                <a:gd name="T18" fmla="*/ 3 w 27"/>
                <a:gd name="T19" fmla="*/ 11 h 17"/>
                <a:gd name="T20" fmla="*/ 7 w 27"/>
                <a:gd name="T21" fmla="*/ 16 h 17"/>
                <a:gd name="T22" fmla="*/ 11 w 27"/>
                <a:gd name="T23" fmla="*/ 16 h 17"/>
                <a:gd name="T24" fmla="*/ 16 w 27"/>
                <a:gd name="T25" fmla="*/ 16 h 17"/>
                <a:gd name="T26" fmla="*/ 20 w 27"/>
                <a:gd name="T27" fmla="*/ 13 h 17"/>
                <a:gd name="T28" fmla="*/ 22 w 27"/>
                <a:gd name="T29" fmla="*/ 13 h 17"/>
                <a:gd name="T30" fmla="*/ 20 w 27"/>
                <a:gd name="T31" fmla="*/ 11 h 17"/>
                <a:gd name="T32" fmla="*/ 19 w 27"/>
                <a:gd name="T33" fmla="*/ 4 h 17"/>
                <a:gd name="T34" fmla="*/ 26 w 27"/>
                <a:gd name="T35" fmla="*/ 11 h 17"/>
                <a:gd name="T36" fmla="*/ 19 w 27"/>
                <a:gd name="T37" fmla="*/ 4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17"/>
                <a:gd name="T59" fmla="*/ 27 w 27"/>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17">
                  <a:moveTo>
                    <a:pt x="19" y="4"/>
                  </a:moveTo>
                  <a:lnTo>
                    <a:pt x="26" y="11"/>
                  </a:lnTo>
                  <a:lnTo>
                    <a:pt x="24" y="2"/>
                  </a:lnTo>
                  <a:lnTo>
                    <a:pt x="20" y="0"/>
                  </a:lnTo>
                  <a:lnTo>
                    <a:pt x="17" y="2"/>
                  </a:lnTo>
                  <a:lnTo>
                    <a:pt x="15" y="2"/>
                  </a:lnTo>
                  <a:lnTo>
                    <a:pt x="11" y="2"/>
                  </a:lnTo>
                  <a:lnTo>
                    <a:pt x="9" y="2"/>
                  </a:lnTo>
                  <a:lnTo>
                    <a:pt x="0" y="4"/>
                  </a:lnTo>
                  <a:lnTo>
                    <a:pt x="3" y="11"/>
                  </a:lnTo>
                  <a:lnTo>
                    <a:pt x="7" y="16"/>
                  </a:lnTo>
                  <a:lnTo>
                    <a:pt x="11" y="16"/>
                  </a:lnTo>
                  <a:lnTo>
                    <a:pt x="16" y="16"/>
                  </a:lnTo>
                  <a:lnTo>
                    <a:pt x="20" y="13"/>
                  </a:lnTo>
                  <a:lnTo>
                    <a:pt x="22" y="13"/>
                  </a:lnTo>
                  <a:lnTo>
                    <a:pt x="20" y="11"/>
                  </a:lnTo>
                  <a:lnTo>
                    <a:pt x="19" y="4"/>
                  </a:lnTo>
                  <a:lnTo>
                    <a:pt x="26" y="11"/>
                  </a:lnTo>
                  <a:lnTo>
                    <a:pt x="19" y="4"/>
                  </a:lnTo>
                </a:path>
              </a:pathLst>
            </a:custGeom>
            <a:solidFill>
              <a:srgbClr val="828282"/>
            </a:solidFill>
            <a:ln w="12700" cap="rnd">
              <a:noFill/>
              <a:round/>
              <a:headEnd/>
              <a:tailEnd/>
            </a:ln>
          </p:spPr>
          <p:txBody>
            <a:bodyPr/>
            <a:lstStyle/>
            <a:p>
              <a:endParaRPr lang="en-US" dirty="0"/>
            </a:p>
          </p:txBody>
        </p:sp>
        <p:sp>
          <p:nvSpPr>
            <p:cNvPr id="48750" name="Freeform 649"/>
            <p:cNvSpPr>
              <a:spLocks/>
            </p:cNvSpPr>
            <p:nvPr/>
          </p:nvSpPr>
          <p:spPr bwMode="auto">
            <a:xfrm>
              <a:off x="2370" y="2029"/>
              <a:ext cx="17" cy="22"/>
            </a:xfrm>
            <a:custGeom>
              <a:avLst/>
              <a:gdLst>
                <a:gd name="T0" fmla="*/ 2 w 17"/>
                <a:gd name="T1" fmla="*/ 1 h 22"/>
                <a:gd name="T2" fmla="*/ 2 w 17"/>
                <a:gd name="T3" fmla="*/ 0 h 22"/>
                <a:gd name="T4" fmla="*/ 0 w 17"/>
                <a:gd name="T5" fmla="*/ 7 h 22"/>
                <a:gd name="T6" fmla="*/ 2 w 17"/>
                <a:gd name="T7" fmla="*/ 12 h 22"/>
                <a:gd name="T8" fmla="*/ 2 w 17"/>
                <a:gd name="T9" fmla="*/ 15 h 22"/>
                <a:gd name="T10" fmla="*/ 2 w 17"/>
                <a:gd name="T11" fmla="*/ 16 h 22"/>
                <a:gd name="T12" fmla="*/ 13 w 17"/>
                <a:gd name="T13" fmla="*/ 21 h 22"/>
                <a:gd name="T14" fmla="*/ 16 w 17"/>
                <a:gd name="T15" fmla="*/ 15 h 22"/>
                <a:gd name="T16" fmla="*/ 13 w 17"/>
                <a:gd name="T17" fmla="*/ 10 h 22"/>
                <a:gd name="T18" fmla="*/ 13 w 17"/>
                <a:gd name="T19" fmla="*/ 7 h 22"/>
                <a:gd name="T20" fmla="*/ 13 w 17"/>
                <a:gd name="T21" fmla="*/ 5 h 22"/>
                <a:gd name="T22" fmla="*/ 2 w 17"/>
                <a:gd name="T23" fmla="*/ 1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22"/>
                <a:gd name="T38" fmla="*/ 17 w 17"/>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22">
                  <a:moveTo>
                    <a:pt x="2" y="1"/>
                  </a:moveTo>
                  <a:lnTo>
                    <a:pt x="2" y="0"/>
                  </a:lnTo>
                  <a:lnTo>
                    <a:pt x="0" y="7"/>
                  </a:lnTo>
                  <a:lnTo>
                    <a:pt x="2" y="12"/>
                  </a:lnTo>
                  <a:lnTo>
                    <a:pt x="2" y="15"/>
                  </a:lnTo>
                  <a:lnTo>
                    <a:pt x="2" y="16"/>
                  </a:lnTo>
                  <a:lnTo>
                    <a:pt x="13" y="21"/>
                  </a:lnTo>
                  <a:lnTo>
                    <a:pt x="16" y="15"/>
                  </a:lnTo>
                  <a:lnTo>
                    <a:pt x="13" y="10"/>
                  </a:lnTo>
                  <a:lnTo>
                    <a:pt x="13" y="7"/>
                  </a:lnTo>
                  <a:lnTo>
                    <a:pt x="13" y="5"/>
                  </a:lnTo>
                  <a:lnTo>
                    <a:pt x="2" y="1"/>
                  </a:lnTo>
                </a:path>
              </a:pathLst>
            </a:custGeom>
            <a:solidFill>
              <a:srgbClr val="828282"/>
            </a:solidFill>
            <a:ln w="12700" cap="rnd">
              <a:noFill/>
              <a:round/>
              <a:headEnd/>
              <a:tailEnd/>
            </a:ln>
          </p:spPr>
          <p:txBody>
            <a:bodyPr/>
            <a:lstStyle/>
            <a:p>
              <a:endParaRPr lang="en-US" dirty="0"/>
            </a:p>
          </p:txBody>
        </p:sp>
        <p:sp>
          <p:nvSpPr>
            <p:cNvPr id="48751" name="Freeform 650"/>
            <p:cNvSpPr>
              <a:spLocks/>
            </p:cNvSpPr>
            <p:nvPr/>
          </p:nvSpPr>
          <p:spPr bwMode="auto">
            <a:xfrm>
              <a:off x="2372" y="2003"/>
              <a:ext cx="17" cy="27"/>
            </a:xfrm>
            <a:custGeom>
              <a:avLst/>
              <a:gdLst>
                <a:gd name="T0" fmla="*/ 5 w 17"/>
                <a:gd name="T1" fmla="*/ 0 h 27"/>
                <a:gd name="T2" fmla="*/ 7 w 17"/>
                <a:gd name="T3" fmla="*/ 0 h 27"/>
                <a:gd name="T4" fmla="*/ 4 w 17"/>
                <a:gd name="T5" fmla="*/ 3 h 27"/>
                <a:gd name="T6" fmla="*/ 4 w 17"/>
                <a:gd name="T7" fmla="*/ 7 h 27"/>
                <a:gd name="T8" fmla="*/ 4 w 17"/>
                <a:gd name="T9" fmla="*/ 10 h 27"/>
                <a:gd name="T10" fmla="*/ 2 w 17"/>
                <a:gd name="T11" fmla="*/ 11 h 27"/>
                <a:gd name="T12" fmla="*/ 1 w 17"/>
                <a:gd name="T13" fmla="*/ 15 h 27"/>
                <a:gd name="T14" fmla="*/ 1 w 17"/>
                <a:gd name="T15" fmla="*/ 17 h 27"/>
                <a:gd name="T16" fmla="*/ 1 w 17"/>
                <a:gd name="T17" fmla="*/ 20 h 27"/>
                <a:gd name="T18" fmla="*/ 0 w 17"/>
                <a:gd name="T19" fmla="*/ 22 h 27"/>
                <a:gd name="T20" fmla="*/ 8 w 17"/>
                <a:gd name="T21" fmla="*/ 26 h 27"/>
                <a:gd name="T22" fmla="*/ 11 w 17"/>
                <a:gd name="T23" fmla="*/ 22 h 27"/>
                <a:gd name="T24" fmla="*/ 11 w 17"/>
                <a:gd name="T25" fmla="*/ 20 h 27"/>
                <a:gd name="T26" fmla="*/ 11 w 17"/>
                <a:gd name="T27" fmla="*/ 16 h 27"/>
                <a:gd name="T28" fmla="*/ 13 w 17"/>
                <a:gd name="T29" fmla="*/ 14 h 27"/>
                <a:gd name="T30" fmla="*/ 14 w 17"/>
                <a:gd name="T31" fmla="*/ 11 h 27"/>
                <a:gd name="T32" fmla="*/ 14 w 17"/>
                <a:gd name="T33" fmla="*/ 7 h 27"/>
                <a:gd name="T34" fmla="*/ 14 w 17"/>
                <a:gd name="T35" fmla="*/ 6 h 27"/>
                <a:gd name="T36" fmla="*/ 16 w 17"/>
                <a:gd name="T37" fmla="*/ 3 h 27"/>
                <a:gd name="T38" fmla="*/ 16 w 17"/>
                <a:gd name="T39" fmla="*/ 2 h 27"/>
                <a:gd name="T40" fmla="*/ 5 w 17"/>
                <a:gd name="T41" fmla="*/ 0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7"/>
                <a:gd name="T65" fmla="*/ 17 w 17"/>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7">
                  <a:moveTo>
                    <a:pt x="5" y="0"/>
                  </a:moveTo>
                  <a:lnTo>
                    <a:pt x="7" y="0"/>
                  </a:lnTo>
                  <a:lnTo>
                    <a:pt x="4" y="3"/>
                  </a:lnTo>
                  <a:lnTo>
                    <a:pt x="4" y="7"/>
                  </a:lnTo>
                  <a:lnTo>
                    <a:pt x="4" y="10"/>
                  </a:lnTo>
                  <a:lnTo>
                    <a:pt x="2" y="11"/>
                  </a:lnTo>
                  <a:lnTo>
                    <a:pt x="1" y="15"/>
                  </a:lnTo>
                  <a:lnTo>
                    <a:pt x="1" y="17"/>
                  </a:lnTo>
                  <a:lnTo>
                    <a:pt x="1" y="20"/>
                  </a:lnTo>
                  <a:lnTo>
                    <a:pt x="0" y="22"/>
                  </a:lnTo>
                  <a:lnTo>
                    <a:pt x="8" y="26"/>
                  </a:lnTo>
                  <a:lnTo>
                    <a:pt x="11" y="22"/>
                  </a:lnTo>
                  <a:lnTo>
                    <a:pt x="11" y="20"/>
                  </a:lnTo>
                  <a:lnTo>
                    <a:pt x="11" y="16"/>
                  </a:lnTo>
                  <a:lnTo>
                    <a:pt x="13" y="14"/>
                  </a:lnTo>
                  <a:lnTo>
                    <a:pt x="14" y="11"/>
                  </a:lnTo>
                  <a:lnTo>
                    <a:pt x="14" y="7"/>
                  </a:lnTo>
                  <a:lnTo>
                    <a:pt x="14" y="6"/>
                  </a:lnTo>
                  <a:lnTo>
                    <a:pt x="16" y="3"/>
                  </a:lnTo>
                  <a:lnTo>
                    <a:pt x="16" y="2"/>
                  </a:lnTo>
                  <a:lnTo>
                    <a:pt x="5" y="0"/>
                  </a:lnTo>
                </a:path>
              </a:pathLst>
            </a:custGeom>
            <a:solidFill>
              <a:srgbClr val="828282"/>
            </a:solidFill>
            <a:ln w="12700" cap="rnd">
              <a:noFill/>
              <a:round/>
              <a:headEnd/>
              <a:tailEnd/>
            </a:ln>
          </p:spPr>
          <p:txBody>
            <a:bodyPr/>
            <a:lstStyle/>
            <a:p>
              <a:endParaRPr lang="en-US" dirty="0"/>
            </a:p>
          </p:txBody>
        </p:sp>
        <p:sp>
          <p:nvSpPr>
            <p:cNvPr id="48752" name="Freeform 651"/>
            <p:cNvSpPr>
              <a:spLocks/>
            </p:cNvSpPr>
            <p:nvPr/>
          </p:nvSpPr>
          <p:spPr bwMode="auto">
            <a:xfrm>
              <a:off x="2377" y="1987"/>
              <a:ext cx="17" cy="17"/>
            </a:xfrm>
            <a:custGeom>
              <a:avLst/>
              <a:gdLst>
                <a:gd name="T0" fmla="*/ 2 w 17"/>
                <a:gd name="T1" fmla="*/ 8 h 17"/>
                <a:gd name="T2" fmla="*/ 4 w 17"/>
                <a:gd name="T3" fmla="*/ 8 h 17"/>
                <a:gd name="T4" fmla="*/ 2 w 17"/>
                <a:gd name="T5" fmla="*/ 7 h 17"/>
                <a:gd name="T6" fmla="*/ 2 w 17"/>
                <a:gd name="T7" fmla="*/ 9 h 17"/>
                <a:gd name="T8" fmla="*/ 2 w 17"/>
                <a:gd name="T9" fmla="*/ 11 h 17"/>
                <a:gd name="T10" fmla="*/ 2 w 17"/>
                <a:gd name="T11" fmla="*/ 13 h 17"/>
                <a:gd name="T12" fmla="*/ 13 w 17"/>
                <a:gd name="T13" fmla="*/ 16 h 17"/>
                <a:gd name="T14" fmla="*/ 16 w 17"/>
                <a:gd name="T15" fmla="*/ 11 h 17"/>
                <a:gd name="T16" fmla="*/ 13 w 17"/>
                <a:gd name="T17" fmla="*/ 6 h 17"/>
                <a:gd name="T18" fmla="*/ 11 w 17"/>
                <a:gd name="T19" fmla="*/ 1 h 17"/>
                <a:gd name="T20" fmla="*/ 0 w 17"/>
                <a:gd name="T21" fmla="*/ 0 h 17"/>
                <a:gd name="T22" fmla="*/ 2 w 17"/>
                <a:gd name="T23" fmla="*/ 8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2" y="8"/>
                  </a:moveTo>
                  <a:lnTo>
                    <a:pt x="4" y="8"/>
                  </a:lnTo>
                  <a:lnTo>
                    <a:pt x="2" y="7"/>
                  </a:lnTo>
                  <a:lnTo>
                    <a:pt x="2" y="9"/>
                  </a:lnTo>
                  <a:lnTo>
                    <a:pt x="2" y="11"/>
                  </a:lnTo>
                  <a:lnTo>
                    <a:pt x="2" y="13"/>
                  </a:lnTo>
                  <a:lnTo>
                    <a:pt x="13" y="16"/>
                  </a:lnTo>
                  <a:lnTo>
                    <a:pt x="16" y="11"/>
                  </a:lnTo>
                  <a:lnTo>
                    <a:pt x="13" y="6"/>
                  </a:lnTo>
                  <a:lnTo>
                    <a:pt x="11" y="1"/>
                  </a:lnTo>
                  <a:lnTo>
                    <a:pt x="0" y="0"/>
                  </a:lnTo>
                  <a:lnTo>
                    <a:pt x="2" y="8"/>
                  </a:lnTo>
                </a:path>
              </a:pathLst>
            </a:custGeom>
            <a:solidFill>
              <a:srgbClr val="828282"/>
            </a:solidFill>
            <a:ln w="12700" cap="rnd">
              <a:noFill/>
              <a:round/>
              <a:headEnd/>
              <a:tailEnd/>
            </a:ln>
          </p:spPr>
          <p:txBody>
            <a:bodyPr/>
            <a:lstStyle/>
            <a:p>
              <a:endParaRPr lang="en-US" dirty="0"/>
            </a:p>
          </p:txBody>
        </p:sp>
        <p:sp>
          <p:nvSpPr>
            <p:cNvPr id="48753" name="Freeform 652"/>
            <p:cNvSpPr>
              <a:spLocks/>
            </p:cNvSpPr>
            <p:nvPr/>
          </p:nvSpPr>
          <p:spPr bwMode="auto">
            <a:xfrm>
              <a:off x="2377" y="2034"/>
              <a:ext cx="48" cy="42"/>
            </a:xfrm>
            <a:custGeom>
              <a:avLst/>
              <a:gdLst>
                <a:gd name="T0" fmla="*/ 13 w 48"/>
                <a:gd name="T1" fmla="*/ 16 h 42"/>
                <a:gd name="T2" fmla="*/ 13 w 48"/>
                <a:gd name="T3" fmla="*/ 17 h 42"/>
                <a:gd name="T4" fmla="*/ 11 w 48"/>
                <a:gd name="T5" fmla="*/ 18 h 42"/>
                <a:gd name="T6" fmla="*/ 9 w 48"/>
                <a:gd name="T7" fmla="*/ 20 h 42"/>
                <a:gd name="T8" fmla="*/ 8 w 48"/>
                <a:gd name="T9" fmla="*/ 21 h 42"/>
                <a:gd name="T10" fmla="*/ 10 w 48"/>
                <a:gd name="T11" fmla="*/ 23 h 42"/>
                <a:gd name="T12" fmla="*/ 13 w 48"/>
                <a:gd name="T13" fmla="*/ 26 h 42"/>
                <a:gd name="T14" fmla="*/ 18 w 48"/>
                <a:gd name="T15" fmla="*/ 29 h 42"/>
                <a:gd name="T16" fmla="*/ 23 w 48"/>
                <a:gd name="T17" fmla="*/ 32 h 42"/>
                <a:gd name="T18" fmla="*/ 24 w 48"/>
                <a:gd name="T19" fmla="*/ 34 h 42"/>
                <a:gd name="T20" fmla="*/ 24 w 48"/>
                <a:gd name="T21" fmla="*/ 36 h 42"/>
                <a:gd name="T22" fmla="*/ 24 w 48"/>
                <a:gd name="T23" fmla="*/ 38 h 42"/>
                <a:gd name="T24" fmla="*/ 25 w 48"/>
                <a:gd name="T25" fmla="*/ 40 h 42"/>
                <a:gd name="T26" fmla="*/ 28 w 48"/>
                <a:gd name="T27" fmla="*/ 41 h 42"/>
                <a:gd name="T28" fmla="*/ 34 w 48"/>
                <a:gd name="T29" fmla="*/ 36 h 42"/>
                <a:gd name="T30" fmla="*/ 39 w 48"/>
                <a:gd name="T31" fmla="*/ 30 h 42"/>
                <a:gd name="T32" fmla="*/ 43 w 48"/>
                <a:gd name="T33" fmla="*/ 27 h 42"/>
                <a:gd name="T34" fmla="*/ 44 w 48"/>
                <a:gd name="T35" fmla="*/ 26 h 42"/>
                <a:gd name="T36" fmla="*/ 46 w 48"/>
                <a:gd name="T37" fmla="*/ 23 h 42"/>
                <a:gd name="T38" fmla="*/ 47 w 48"/>
                <a:gd name="T39" fmla="*/ 20 h 42"/>
                <a:gd name="T40" fmla="*/ 45 w 48"/>
                <a:gd name="T41" fmla="*/ 19 h 42"/>
                <a:gd name="T42" fmla="*/ 41 w 48"/>
                <a:gd name="T43" fmla="*/ 20 h 42"/>
                <a:gd name="T44" fmla="*/ 36 w 48"/>
                <a:gd name="T45" fmla="*/ 18 h 42"/>
                <a:gd name="T46" fmla="*/ 34 w 48"/>
                <a:gd name="T47" fmla="*/ 17 h 42"/>
                <a:gd name="T48" fmla="*/ 31 w 48"/>
                <a:gd name="T49" fmla="*/ 14 h 42"/>
                <a:gd name="T50" fmla="*/ 28 w 48"/>
                <a:gd name="T51" fmla="*/ 11 h 42"/>
                <a:gd name="T52" fmla="*/ 27 w 48"/>
                <a:gd name="T53" fmla="*/ 7 h 42"/>
                <a:gd name="T54" fmla="*/ 25 w 48"/>
                <a:gd name="T55" fmla="*/ 3 h 42"/>
                <a:gd name="T56" fmla="*/ 24 w 48"/>
                <a:gd name="T57" fmla="*/ 0 h 42"/>
                <a:gd name="T58" fmla="*/ 21 w 48"/>
                <a:gd name="T59" fmla="*/ 1 h 42"/>
                <a:gd name="T60" fmla="*/ 18 w 48"/>
                <a:gd name="T61" fmla="*/ 1 h 42"/>
                <a:gd name="T62" fmla="*/ 14 w 48"/>
                <a:gd name="T63" fmla="*/ 2 h 42"/>
                <a:gd name="T64" fmla="*/ 13 w 48"/>
                <a:gd name="T65" fmla="*/ 3 h 42"/>
                <a:gd name="T66" fmla="*/ 12 w 48"/>
                <a:gd name="T67" fmla="*/ 9 h 42"/>
                <a:gd name="T68" fmla="*/ 12 w 48"/>
                <a:gd name="T69" fmla="*/ 13 h 42"/>
                <a:gd name="T70" fmla="*/ 12 w 48"/>
                <a:gd name="T71" fmla="*/ 18 h 42"/>
                <a:gd name="T72" fmla="*/ 11 w 48"/>
                <a:gd name="T73" fmla="*/ 22 h 42"/>
                <a:gd name="T74" fmla="*/ 11 w 48"/>
                <a:gd name="T75" fmla="*/ 23 h 42"/>
                <a:gd name="T76" fmla="*/ 12 w 48"/>
                <a:gd name="T77" fmla="*/ 22 h 42"/>
                <a:gd name="T78" fmla="*/ 11 w 48"/>
                <a:gd name="T79" fmla="*/ 22 h 42"/>
                <a:gd name="T80" fmla="*/ 12 w 48"/>
                <a:gd name="T81" fmla="*/ 22 h 42"/>
                <a:gd name="T82" fmla="*/ 11 w 48"/>
                <a:gd name="T83" fmla="*/ 22 h 42"/>
                <a:gd name="T84" fmla="*/ 11 w 48"/>
                <a:gd name="T85" fmla="*/ 21 h 42"/>
                <a:gd name="T86" fmla="*/ 9 w 48"/>
                <a:gd name="T87" fmla="*/ 21 h 42"/>
                <a:gd name="T88" fmla="*/ 7 w 48"/>
                <a:gd name="T89" fmla="*/ 21 h 42"/>
                <a:gd name="T90" fmla="*/ 8 w 48"/>
                <a:gd name="T91" fmla="*/ 21 h 42"/>
                <a:gd name="T92" fmla="*/ 9 w 48"/>
                <a:gd name="T93" fmla="*/ 21 h 42"/>
                <a:gd name="T94" fmla="*/ 10 w 48"/>
                <a:gd name="T95" fmla="*/ 21 h 42"/>
                <a:gd name="T96" fmla="*/ 7 w 48"/>
                <a:gd name="T97" fmla="*/ 20 h 42"/>
                <a:gd name="T98" fmla="*/ 4 w 48"/>
                <a:gd name="T99" fmla="*/ 18 h 42"/>
                <a:gd name="T100" fmla="*/ 3 w 48"/>
                <a:gd name="T101" fmla="*/ 17 h 42"/>
                <a:gd name="T102" fmla="*/ 0 w 48"/>
                <a:gd name="T103" fmla="*/ 17 h 42"/>
                <a:gd name="T104" fmla="*/ 13 w 48"/>
                <a:gd name="T105" fmla="*/ 16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
                <a:gd name="T160" fmla="*/ 0 h 42"/>
                <a:gd name="T161" fmla="*/ 48 w 48"/>
                <a:gd name="T162" fmla="*/ 42 h 4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 h="42">
                  <a:moveTo>
                    <a:pt x="13" y="16"/>
                  </a:moveTo>
                  <a:lnTo>
                    <a:pt x="13" y="17"/>
                  </a:lnTo>
                  <a:lnTo>
                    <a:pt x="11" y="18"/>
                  </a:lnTo>
                  <a:lnTo>
                    <a:pt x="9" y="20"/>
                  </a:lnTo>
                  <a:lnTo>
                    <a:pt x="8" y="21"/>
                  </a:lnTo>
                  <a:lnTo>
                    <a:pt x="10" y="23"/>
                  </a:lnTo>
                  <a:lnTo>
                    <a:pt x="13" y="26"/>
                  </a:lnTo>
                  <a:lnTo>
                    <a:pt x="18" y="29"/>
                  </a:lnTo>
                  <a:lnTo>
                    <a:pt x="23" y="32"/>
                  </a:lnTo>
                  <a:lnTo>
                    <a:pt x="24" y="34"/>
                  </a:lnTo>
                  <a:lnTo>
                    <a:pt x="24" y="36"/>
                  </a:lnTo>
                  <a:lnTo>
                    <a:pt x="24" y="38"/>
                  </a:lnTo>
                  <a:lnTo>
                    <a:pt x="25" y="40"/>
                  </a:lnTo>
                  <a:lnTo>
                    <a:pt x="28" y="41"/>
                  </a:lnTo>
                  <a:lnTo>
                    <a:pt x="34" y="36"/>
                  </a:lnTo>
                  <a:lnTo>
                    <a:pt x="39" y="30"/>
                  </a:lnTo>
                  <a:lnTo>
                    <a:pt x="43" y="27"/>
                  </a:lnTo>
                  <a:lnTo>
                    <a:pt x="44" y="26"/>
                  </a:lnTo>
                  <a:lnTo>
                    <a:pt x="46" y="23"/>
                  </a:lnTo>
                  <a:lnTo>
                    <a:pt x="47" y="20"/>
                  </a:lnTo>
                  <a:lnTo>
                    <a:pt x="45" y="19"/>
                  </a:lnTo>
                  <a:lnTo>
                    <a:pt x="41" y="20"/>
                  </a:lnTo>
                  <a:lnTo>
                    <a:pt x="36" y="18"/>
                  </a:lnTo>
                  <a:lnTo>
                    <a:pt x="34" y="17"/>
                  </a:lnTo>
                  <a:lnTo>
                    <a:pt x="31" y="14"/>
                  </a:lnTo>
                  <a:lnTo>
                    <a:pt x="28" y="11"/>
                  </a:lnTo>
                  <a:lnTo>
                    <a:pt x="27" y="7"/>
                  </a:lnTo>
                  <a:lnTo>
                    <a:pt x="25" y="3"/>
                  </a:lnTo>
                  <a:lnTo>
                    <a:pt x="24" y="0"/>
                  </a:lnTo>
                  <a:lnTo>
                    <a:pt x="21" y="1"/>
                  </a:lnTo>
                  <a:lnTo>
                    <a:pt x="18" y="1"/>
                  </a:lnTo>
                  <a:lnTo>
                    <a:pt x="14" y="2"/>
                  </a:lnTo>
                  <a:lnTo>
                    <a:pt x="13" y="3"/>
                  </a:lnTo>
                  <a:lnTo>
                    <a:pt x="12" y="9"/>
                  </a:lnTo>
                  <a:lnTo>
                    <a:pt x="12" y="13"/>
                  </a:lnTo>
                  <a:lnTo>
                    <a:pt x="12" y="18"/>
                  </a:lnTo>
                  <a:lnTo>
                    <a:pt x="11" y="22"/>
                  </a:lnTo>
                  <a:lnTo>
                    <a:pt x="11" y="23"/>
                  </a:lnTo>
                  <a:lnTo>
                    <a:pt x="12" y="22"/>
                  </a:lnTo>
                  <a:lnTo>
                    <a:pt x="11" y="22"/>
                  </a:lnTo>
                  <a:lnTo>
                    <a:pt x="12" y="22"/>
                  </a:lnTo>
                  <a:lnTo>
                    <a:pt x="11" y="22"/>
                  </a:lnTo>
                  <a:lnTo>
                    <a:pt x="11" y="21"/>
                  </a:lnTo>
                  <a:lnTo>
                    <a:pt x="9" y="21"/>
                  </a:lnTo>
                  <a:lnTo>
                    <a:pt x="7" y="21"/>
                  </a:lnTo>
                  <a:lnTo>
                    <a:pt x="8" y="21"/>
                  </a:lnTo>
                  <a:lnTo>
                    <a:pt x="9" y="21"/>
                  </a:lnTo>
                  <a:lnTo>
                    <a:pt x="10" y="21"/>
                  </a:lnTo>
                  <a:lnTo>
                    <a:pt x="7" y="20"/>
                  </a:lnTo>
                  <a:lnTo>
                    <a:pt x="4" y="18"/>
                  </a:lnTo>
                  <a:lnTo>
                    <a:pt x="3" y="17"/>
                  </a:lnTo>
                  <a:lnTo>
                    <a:pt x="0" y="17"/>
                  </a:lnTo>
                  <a:lnTo>
                    <a:pt x="13" y="16"/>
                  </a:lnTo>
                </a:path>
              </a:pathLst>
            </a:custGeom>
            <a:solidFill>
              <a:srgbClr val="CCCCCC"/>
            </a:solidFill>
            <a:ln w="12700" cap="rnd">
              <a:noFill/>
              <a:round/>
              <a:headEnd/>
              <a:tailEnd/>
            </a:ln>
          </p:spPr>
          <p:txBody>
            <a:bodyPr/>
            <a:lstStyle/>
            <a:p>
              <a:endParaRPr lang="en-US" dirty="0"/>
            </a:p>
          </p:txBody>
        </p:sp>
        <p:sp>
          <p:nvSpPr>
            <p:cNvPr id="48754" name="Freeform 653"/>
            <p:cNvSpPr>
              <a:spLocks/>
            </p:cNvSpPr>
            <p:nvPr/>
          </p:nvSpPr>
          <p:spPr bwMode="auto">
            <a:xfrm>
              <a:off x="2381" y="2049"/>
              <a:ext cx="17" cy="17"/>
            </a:xfrm>
            <a:custGeom>
              <a:avLst/>
              <a:gdLst>
                <a:gd name="T0" fmla="*/ 11 w 17"/>
                <a:gd name="T1" fmla="*/ 13 h 17"/>
                <a:gd name="T2" fmla="*/ 9 w 17"/>
                <a:gd name="T3" fmla="*/ 16 h 17"/>
                <a:gd name="T4" fmla="*/ 12 w 17"/>
                <a:gd name="T5" fmla="*/ 16 h 17"/>
                <a:gd name="T6" fmla="*/ 16 w 17"/>
                <a:gd name="T7" fmla="*/ 10 h 17"/>
                <a:gd name="T8" fmla="*/ 16 w 17"/>
                <a:gd name="T9" fmla="*/ 0 h 17"/>
                <a:gd name="T10" fmla="*/ 6 w 17"/>
                <a:gd name="T11" fmla="*/ 8 h 17"/>
                <a:gd name="T12" fmla="*/ 6 w 17"/>
                <a:gd name="T13" fmla="*/ 2 h 17"/>
                <a:gd name="T14" fmla="*/ 4 w 17"/>
                <a:gd name="T15" fmla="*/ 2 h 17"/>
                <a:gd name="T16" fmla="*/ 3 w 17"/>
                <a:gd name="T17" fmla="*/ 5 h 17"/>
                <a:gd name="T18" fmla="*/ 0 w 17"/>
                <a:gd name="T19" fmla="*/ 13 h 17"/>
                <a:gd name="T20" fmla="*/ 11 w 17"/>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1" y="13"/>
                  </a:moveTo>
                  <a:lnTo>
                    <a:pt x="9" y="16"/>
                  </a:lnTo>
                  <a:lnTo>
                    <a:pt x="12" y="16"/>
                  </a:lnTo>
                  <a:lnTo>
                    <a:pt x="16" y="10"/>
                  </a:lnTo>
                  <a:lnTo>
                    <a:pt x="16" y="0"/>
                  </a:lnTo>
                  <a:lnTo>
                    <a:pt x="6" y="8"/>
                  </a:lnTo>
                  <a:lnTo>
                    <a:pt x="6" y="2"/>
                  </a:lnTo>
                  <a:lnTo>
                    <a:pt x="4" y="2"/>
                  </a:lnTo>
                  <a:lnTo>
                    <a:pt x="3" y="5"/>
                  </a:lnTo>
                  <a:lnTo>
                    <a:pt x="0" y="13"/>
                  </a:lnTo>
                  <a:lnTo>
                    <a:pt x="11" y="13"/>
                  </a:lnTo>
                </a:path>
              </a:pathLst>
            </a:custGeom>
            <a:solidFill>
              <a:srgbClr val="828282"/>
            </a:solidFill>
            <a:ln w="12700" cap="rnd">
              <a:noFill/>
              <a:round/>
              <a:headEnd/>
              <a:tailEnd/>
            </a:ln>
          </p:spPr>
          <p:txBody>
            <a:bodyPr/>
            <a:lstStyle/>
            <a:p>
              <a:endParaRPr lang="en-US" dirty="0"/>
            </a:p>
          </p:txBody>
        </p:sp>
        <p:sp>
          <p:nvSpPr>
            <p:cNvPr id="48755" name="Freeform 654"/>
            <p:cNvSpPr>
              <a:spLocks/>
            </p:cNvSpPr>
            <p:nvPr/>
          </p:nvSpPr>
          <p:spPr bwMode="auto">
            <a:xfrm>
              <a:off x="2381" y="2056"/>
              <a:ext cx="19" cy="17"/>
            </a:xfrm>
            <a:custGeom>
              <a:avLst/>
              <a:gdLst>
                <a:gd name="T0" fmla="*/ 18 w 19"/>
                <a:gd name="T1" fmla="*/ 9 h 17"/>
                <a:gd name="T2" fmla="*/ 15 w 19"/>
                <a:gd name="T3" fmla="*/ 6 h 17"/>
                <a:gd name="T4" fmla="*/ 11 w 19"/>
                <a:gd name="T5" fmla="*/ 3 h 17"/>
                <a:gd name="T6" fmla="*/ 8 w 19"/>
                <a:gd name="T7" fmla="*/ 0 h 17"/>
                <a:gd name="T8" fmla="*/ 8 w 19"/>
                <a:gd name="T9" fmla="*/ 1 h 17"/>
                <a:gd name="T10" fmla="*/ 0 w 19"/>
                <a:gd name="T11" fmla="*/ 1 h 17"/>
                <a:gd name="T12" fmla="*/ 2 w 19"/>
                <a:gd name="T13" fmla="*/ 6 h 17"/>
                <a:gd name="T14" fmla="*/ 6 w 19"/>
                <a:gd name="T15" fmla="*/ 9 h 17"/>
                <a:gd name="T16" fmla="*/ 10 w 19"/>
                <a:gd name="T17" fmla="*/ 13 h 17"/>
                <a:gd name="T18" fmla="*/ 15 w 19"/>
                <a:gd name="T19" fmla="*/ 16 h 17"/>
                <a:gd name="T20" fmla="*/ 18 w 19"/>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7"/>
                <a:gd name="T35" fmla="*/ 19 w 19"/>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7">
                  <a:moveTo>
                    <a:pt x="18" y="9"/>
                  </a:moveTo>
                  <a:lnTo>
                    <a:pt x="15" y="6"/>
                  </a:lnTo>
                  <a:lnTo>
                    <a:pt x="11" y="3"/>
                  </a:lnTo>
                  <a:lnTo>
                    <a:pt x="8" y="0"/>
                  </a:lnTo>
                  <a:lnTo>
                    <a:pt x="8" y="1"/>
                  </a:lnTo>
                  <a:lnTo>
                    <a:pt x="0" y="1"/>
                  </a:lnTo>
                  <a:lnTo>
                    <a:pt x="2" y="6"/>
                  </a:lnTo>
                  <a:lnTo>
                    <a:pt x="6" y="9"/>
                  </a:lnTo>
                  <a:lnTo>
                    <a:pt x="10" y="13"/>
                  </a:lnTo>
                  <a:lnTo>
                    <a:pt x="15" y="16"/>
                  </a:lnTo>
                  <a:lnTo>
                    <a:pt x="18" y="9"/>
                  </a:lnTo>
                </a:path>
              </a:pathLst>
            </a:custGeom>
            <a:solidFill>
              <a:srgbClr val="828282"/>
            </a:solidFill>
            <a:ln w="12700" cap="rnd">
              <a:noFill/>
              <a:round/>
              <a:headEnd/>
              <a:tailEnd/>
            </a:ln>
          </p:spPr>
          <p:txBody>
            <a:bodyPr/>
            <a:lstStyle/>
            <a:p>
              <a:endParaRPr lang="en-US" dirty="0"/>
            </a:p>
          </p:txBody>
        </p:sp>
        <p:sp>
          <p:nvSpPr>
            <p:cNvPr id="48756" name="Freeform 655"/>
            <p:cNvSpPr>
              <a:spLocks/>
            </p:cNvSpPr>
            <p:nvPr/>
          </p:nvSpPr>
          <p:spPr bwMode="auto">
            <a:xfrm>
              <a:off x="2398" y="2067"/>
              <a:ext cx="17" cy="17"/>
            </a:xfrm>
            <a:custGeom>
              <a:avLst/>
              <a:gdLst>
                <a:gd name="T0" fmla="*/ 16 w 17"/>
                <a:gd name="T1" fmla="*/ 8 h 17"/>
                <a:gd name="T2" fmla="*/ 16 w 17"/>
                <a:gd name="T3" fmla="*/ 7 h 17"/>
                <a:gd name="T4" fmla="*/ 16 w 17"/>
                <a:gd name="T5" fmla="*/ 4 h 17"/>
                <a:gd name="T6" fmla="*/ 9 w 17"/>
                <a:gd name="T7" fmla="*/ 0 h 17"/>
                <a:gd name="T8" fmla="*/ 3 w 17"/>
                <a:gd name="T9" fmla="*/ 7 h 17"/>
                <a:gd name="T10" fmla="*/ 0 w 17"/>
                <a:gd name="T11" fmla="*/ 5 h 17"/>
                <a:gd name="T12" fmla="*/ 0 w 17"/>
                <a:gd name="T13" fmla="*/ 7 h 17"/>
                <a:gd name="T14" fmla="*/ 0 w 17"/>
                <a:gd name="T15" fmla="*/ 10 h 17"/>
                <a:gd name="T16" fmla="*/ 3 w 17"/>
                <a:gd name="T17" fmla="*/ 14 h 17"/>
                <a:gd name="T18" fmla="*/ 3 w 17"/>
                <a:gd name="T19" fmla="*/ 16 h 17"/>
                <a:gd name="T20" fmla="*/ 16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8"/>
                  </a:moveTo>
                  <a:lnTo>
                    <a:pt x="16" y="7"/>
                  </a:lnTo>
                  <a:lnTo>
                    <a:pt x="16" y="4"/>
                  </a:lnTo>
                  <a:lnTo>
                    <a:pt x="9" y="0"/>
                  </a:lnTo>
                  <a:lnTo>
                    <a:pt x="3" y="7"/>
                  </a:lnTo>
                  <a:lnTo>
                    <a:pt x="0" y="5"/>
                  </a:lnTo>
                  <a:lnTo>
                    <a:pt x="0" y="7"/>
                  </a:lnTo>
                  <a:lnTo>
                    <a:pt x="0" y="10"/>
                  </a:lnTo>
                  <a:lnTo>
                    <a:pt x="3" y="14"/>
                  </a:lnTo>
                  <a:lnTo>
                    <a:pt x="3" y="16"/>
                  </a:lnTo>
                  <a:lnTo>
                    <a:pt x="16" y="8"/>
                  </a:lnTo>
                </a:path>
              </a:pathLst>
            </a:custGeom>
            <a:solidFill>
              <a:srgbClr val="828282"/>
            </a:solidFill>
            <a:ln w="12700" cap="rnd">
              <a:noFill/>
              <a:round/>
              <a:headEnd/>
              <a:tailEnd/>
            </a:ln>
          </p:spPr>
          <p:txBody>
            <a:bodyPr/>
            <a:lstStyle/>
            <a:p>
              <a:endParaRPr lang="en-US" dirty="0"/>
            </a:p>
          </p:txBody>
        </p:sp>
        <p:sp>
          <p:nvSpPr>
            <p:cNvPr id="48757" name="Freeform 656"/>
            <p:cNvSpPr>
              <a:spLocks/>
            </p:cNvSpPr>
            <p:nvPr/>
          </p:nvSpPr>
          <p:spPr bwMode="auto">
            <a:xfrm>
              <a:off x="2401" y="2060"/>
              <a:ext cx="20" cy="20"/>
            </a:xfrm>
            <a:custGeom>
              <a:avLst/>
              <a:gdLst>
                <a:gd name="T0" fmla="*/ 19 w 20"/>
                <a:gd name="T1" fmla="*/ 0 h 20"/>
                <a:gd name="T2" fmla="*/ 12 w 20"/>
                <a:gd name="T3" fmla="*/ 3 h 20"/>
                <a:gd name="T4" fmla="*/ 8 w 20"/>
                <a:gd name="T5" fmla="*/ 9 h 20"/>
                <a:gd name="T6" fmla="*/ 5 w 20"/>
                <a:gd name="T7" fmla="*/ 12 h 20"/>
                <a:gd name="T8" fmla="*/ 6 w 20"/>
                <a:gd name="T9" fmla="*/ 12 h 20"/>
                <a:gd name="T10" fmla="*/ 0 w 20"/>
                <a:gd name="T11" fmla="*/ 18 h 20"/>
                <a:gd name="T12" fmla="*/ 8 w 20"/>
                <a:gd name="T13" fmla="*/ 19 h 20"/>
                <a:gd name="T14" fmla="*/ 14 w 20"/>
                <a:gd name="T15" fmla="*/ 14 h 20"/>
                <a:gd name="T16" fmla="*/ 18 w 20"/>
                <a:gd name="T17" fmla="*/ 9 h 20"/>
                <a:gd name="T18" fmla="*/ 19 w 20"/>
                <a:gd name="T19" fmla="*/ 8 h 20"/>
                <a:gd name="T20" fmla="*/ 19 w 20"/>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19" y="0"/>
                  </a:moveTo>
                  <a:lnTo>
                    <a:pt x="12" y="3"/>
                  </a:lnTo>
                  <a:lnTo>
                    <a:pt x="8" y="9"/>
                  </a:lnTo>
                  <a:lnTo>
                    <a:pt x="5" y="12"/>
                  </a:lnTo>
                  <a:lnTo>
                    <a:pt x="6" y="12"/>
                  </a:lnTo>
                  <a:lnTo>
                    <a:pt x="0" y="18"/>
                  </a:lnTo>
                  <a:lnTo>
                    <a:pt x="8" y="19"/>
                  </a:lnTo>
                  <a:lnTo>
                    <a:pt x="14" y="14"/>
                  </a:lnTo>
                  <a:lnTo>
                    <a:pt x="18" y="9"/>
                  </a:lnTo>
                  <a:lnTo>
                    <a:pt x="19" y="8"/>
                  </a:lnTo>
                  <a:lnTo>
                    <a:pt x="19" y="0"/>
                  </a:lnTo>
                </a:path>
              </a:pathLst>
            </a:custGeom>
            <a:solidFill>
              <a:srgbClr val="828282"/>
            </a:solidFill>
            <a:ln w="12700" cap="rnd">
              <a:noFill/>
              <a:round/>
              <a:headEnd/>
              <a:tailEnd/>
            </a:ln>
          </p:spPr>
          <p:txBody>
            <a:bodyPr/>
            <a:lstStyle/>
            <a:p>
              <a:endParaRPr lang="en-US" dirty="0"/>
            </a:p>
          </p:txBody>
        </p:sp>
        <p:sp>
          <p:nvSpPr>
            <p:cNvPr id="48758" name="Freeform 657"/>
            <p:cNvSpPr>
              <a:spLocks/>
            </p:cNvSpPr>
            <p:nvPr/>
          </p:nvSpPr>
          <p:spPr bwMode="auto">
            <a:xfrm>
              <a:off x="2422" y="2051"/>
              <a:ext cx="17" cy="17"/>
            </a:xfrm>
            <a:custGeom>
              <a:avLst/>
              <a:gdLst>
                <a:gd name="T0" fmla="*/ 9 w 17"/>
                <a:gd name="T1" fmla="*/ 8 h 17"/>
                <a:gd name="T2" fmla="*/ 2 w 17"/>
                <a:gd name="T3" fmla="*/ 6 h 17"/>
                <a:gd name="T4" fmla="*/ 0 w 17"/>
                <a:gd name="T5" fmla="*/ 8 h 17"/>
                <a:gd name="T6" fmla="*/ 4 w 17"/>
                <a:gd name="T7" fmla="*/ 7 h 17"/>
                <a:gd name="T8" fmla="*/ 4 w 17"/>
                <a:gd name="T9" fmla="*/ 16 h 17"/>
                <a:gd name="T10" fmla="*/ 11 w 17"/>
                <a:gd name="T11" fmla="*/ 12 h 17"/>
                <a:gd name="T12" fmla="*/ 13 w 17"/>
                <a:gd name="T13" fmla="*/ 8 h 17"/>
                <a:gd name="T14" fmla="*/ 16 w 17"/>
                <a:gd name="T15" fmla="*/ 3 h 17"/>
                <a:gd name="T16" fmla="*/ 4 w 17"/>
                <a:gd name="T17" fmla="*/ 1 h 17"/>
                <a:gd name="T18" fmla="*/ 4 w 17"/>
                <a:gd name="T19" fmla="*/ 0 h 17"/>
                <a:gd name="T20" fmla="*/ 9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9" y="8"/>
                  </a:moveTo>
                  <a:lnTo>
                    <a:pt x="2" y="6"/>
                  </a:lnTo>
                  <a:lnTo>
                    <a:pt x="0" y="8"/>
                  </a:lnTo>
                  <a:lnTo>
                    <a:pt x="4" y="7"/>
                  </a:lnTo>
                  <a:lnTo>
                    <a:pt x="4" y="16"/>
                  </a:lnTo>
                  <a:lnTo>
                    <a:pt x="11" y="12"/>
                  </a:lnTo>
                  <a:lnTo>
                    <a:pt x="13" y="8"/>
                  </a:lnTo>
                  <a:lnTo>
                    <a:pt x="16" y="3"/>
                  </a:lnTo>
                  <a:lnTo>
                    <a:pt x="4" y="1"/>
                  </a:lnTo>
                  <a:lnTo>
                    <a:pt x="4" y="0"/>
                  </a:lnTo>
                  <a:lnTo>
                    <a:pt x="9" y="8"/>
                  </a:lnTo>
                </a:path>
              </a:pathLst>
            </a:custGeom>
            <a:solidFill>
              <a:srgbClr val="828282"/>
            </a:solidFill>
            <a:ln w="12700" cap="rnd">
              <a:noFill/>
              <a:round/>
              <a:headEnd/>
              <a:tailEnd/>
            </a:ln>
          </p:spPr>
          <p:txBody>
            <a:bodyPr/>
            <a:lstStyle/>
            <a:p>
              <a:endParaRPr lang="en-US" dirty="0"/>
            </a:p>
          </p:txBody>
        </p:sp>
        <p:sp>
          <p:nvSpPr>
            <p:cNvPr id="48759" name="Freeform 658"/>
            <p:cNvSpPr>
              <a:spLocks/>
            </p:cNvSpPr>
            <p:nvPr/>
          </p:nvSpPr>
          <p:spPr bwMode="auto">
            <a:xfrm>
              <a:off x="2398" y="2029"/>
              <a:ext cx="27" cy="28"/>
            </a:xfrm>
            <a:custGeom>
              <a:avLst/>
              <a:gdLst>
                <a:gd name="T0" fmla="*/ 7 w 27"/>
                <a:gd name="T1" fmla="*/ 7 h 28"/>
                <a:gd name="T2" fmla="*/ 0 w 27"/>
                <a:gd name="T3" fmla="*/ 5 h 28"/>
                <a:gd name="T4" fmla="*/ 2 w 27"/>
                <a:gd name="T5" fmla="*/ 9 h 28"/>
                <a:gd name="T6" fmla="*/ 3 w 27"/>
                <a:gd name="T7" fmla="*/ 12 h 28"/>
                <a:gd name="T8" fmla="*/ 6 w 27"/>
                <a:gd name="T9" fmla="*/ 16 h 28"/>
                <a:gd name="T10" fmla="*/ 7 w 27"/>
                <a:gd name="T11" fmla="*/ 20 h 28"/>
                <a:gd name="T12" fmla="*/ 11 w 27"/>
                <a:gd name="T13" fmla="*/ 23 h 28"/>
                <a:gd name="T14" fmla="*/ 15 w 27"/>
                <a:gd name="T15" fmla="*/ 25 h 28"/>
                <a:gd name="T16" fmla="*/ 20 w 27"/>
                <a:gd name="T17" fmla="*/ 27 h 28"/>
                <a:gd name="T18" fmla="*/ 26 w 27"/>
                <a:gd name="T19" fmla="*/ 26 h 28"/>
                <a:gd name="T20" fmla="*/ 23 w 27"/>
                <a:gd name="T21" fmla="*/ 18 h 28"/>
                <a:gd name="T22" fmla="*/ 21 w 27"/>
                <a:gd name="T23" fmla="*/ 19 h 28"/>
                <a:gd name="T24" fmla="*/ 19 w 27"/>
                <a:gd name="T25" fmla="*/ 18 h 28"/>
                <a:gd name="T26" fmla="*/ 17 w 27"/>
                <a:gd name="T27" fmla="*/ 16 h 28"/>
                <a:gd name="T28" fmla="*/ 15 w 27"/>
                <a:gd name="T29" fmla="*/ 15 h 28"/>
                <a:gd name="T30" fmla="*/ 13 w 27"/>
                <a:gd name="T31" fmla="*/ 12 h 28"/>
                <a:gd name="T32" fmla="*/ 11 w 27"/>
                <a:gd name="T33" fmla="*/ 9 h 28"/>
                <a:gd name="T34" fmla="*/ 11 w 27"/>
                <a:gd name="T35" fmla="*/ 7 h 28"/>
                <a:gd name="T36" fmla="*/ 9 w 27"/>
                <a:gd name="T37" fmla="*/ 2 h 28"/>
                <a:gd name="T38" fmla="*/ 2 w 27"/>
                <a:gd name="T39" fmla="*/ 0 h 28"/>
                <a:gd name="T40" fmla="*/ 7 w 27"/>
                <a:gd name="T41" fmla="*/ 7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28"/>
                <a:gd name="T65" fmla="*/ 27 w 27"/>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28">
                  <a:moveTo>
                    <a:pt x="7" y="7"/>
                  </a:moveTo>
                  <a:lnTo>
                    <a:pt x="0" y="5"/>
                  </a:lnTo>
                  <a:lnTo>
                    <a:pt x="2" y="9"/>
                  </a:lnTo>
                  <a:lnTo>
                    <a:pt x="3" y="12"/>
                  </a:lnTo>
                  <a:lnTo>
                    <a:pt x="6" y="16"/>
                  </a:lnTo>
                  <a:lnTo>
                    <a:pt x="7" y="20"/>
                  </a:lnTo>
                  <a:lnTo>
                    <a:pt x="11" y="23"/>
                  </a:lnTo>
                  <a:lnTo>
                    <a:pt x="15" y="25"/>
                  </a:lnTo>
                  <a:lnTo>
                    <a:pt x="20" y="27"/>
                  </a:lnTo>
                  <a:lnTo>
                    <a:pt x="26" y="26"/>
                  </a:lnTo>
                  <a:lnTo>
                    <a:pt x="23" y="18"/>
                  </a:lnTo>
                  <a:lnTo>
                    <a:pt x="21" y="19"/>
                  </a:lnTo>
                  <a:lnTo>
                    <a:pt x="19" y="18"/>
                  </a:lnTo>
                  <a:lnTo>
                    <a:pt x="17" y="16"/>
                  </a:lnTo>
                  <a:lnTo>
                    <a:pt x="15" y="15"/>
                  </a:lnTo>
                  <a:lnTo>
                    <a:pt x="13" y="12"/>
                  </a:lnTo>
                  <a:lnTo>
                    <a:pt x="11" y="9"/>
                  </a:lnTo>
                  <a:lnTo>
                    <a:pt x="11" y="7"/>
                  </a:lnTo>
                  <a:lnTo>
                    <a:pt x="9" y="2"/>
                  </a:lnTo>
                  <a:lnTo>
                    <a:pt x="2" y="0"/>
                  </a:lnTo>
                  <a:lnTo>
                    <a:pt x="7" y="7"/>
                  </a:lnTo>
                </a:path>
              </a:pathLst>
            </a:custGeom>
            <a:solidFill>
              <a:srgbClr val="828282"/>
            </a:solidFill>
            <a:ln w="12700" cap="rnd">
              <a:noFill/>
              <a:round/>
              <a:headEnd/>
              <a:tailEnd/>
            </a:ln>
          </p:spPr>
          <p:txBody>
            <a:bodyPr/>
            <a:lstStyle/>
            <a:p>
              <a:endParaRPr lang="en-US" dirty="0"/>
            </a:p>
          </p:txBody>
        </p:sp>
        <p:sp>
          <p:nvSpPr>
            <p:cNvPr id="48760" name="Freeform 659"/>
            <p:cNvSpPr>
              <a:spLocks/>
            </p:cNvSpPr>
            <p:nvPr/>
          </p:nvSpPr>
          <p:spPr bwMode="auto">
            <a:xfrm>
              <a:off x="2387" y="2029"/>
              <a:ext cx="17" cy="17"/>
            </a:xfrm>
            <a:custGeom>
              <a:avLst/>
              <a:gdLst>
                <a:gd name="T0" fmla="*/ 8 w 17"/>
                <a:gd name="T1" fmla="*/ 16 h 17"/>
                <a:gd name="T2" fmla="*/ 9 w 17"/>
                <a:gd name="T3" fmla="*/ 16 h 17"/>
                <a:gd name="T4" fmla="*/ 12 w 17"/>
                <a:gd name="T5" fmla="*/ 16 h 17"/>
                <a:gd name="T6" fmla="*/ 16 w 17"/>
                <a:gd name="T7" fmla="*/ 13 h 17"/>
                <a:gd name="T8" fmla="*/ 12 w 17"/>
                <a:gd name="T9" fmla="*/ 0 h 17"/>
                <a:gd name="T10" fmla="*/ 9 w 17"/>
                <a:gd name="T11" fmla="*/ 0 h 17"/>
                <a:gd name="T12" fmla="*/ 6 w 17"/>
                <a:gd name="T13" fmla="*/ 2 h 17"/>
                <a:gd name="T14" fmla="*/ 2 w 17"/>
                <a:gd name="T15" fmla="*/ 5 h 17"/>
                <a:gd name="T16" fmla="*/ 0 w 17"/>
                <a:gd name="T17" fmla="*/ 10 h 17"/>
                <a:gd name="T18" fmla="*/ 8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8" y="16"/>
                  </a:moveTo>
                  <a:lnTo>
                    <a:pt x="9" y="16"/>
                  </a:lnTo>
                  <a:lnTo>
                    <a:pt x="12" y="16"/>
                  </a:lnTo>
                  <a:lnTo>
                    <a:pt x="16" y="13"/>
                  </a:lnTo>
                  <a:lnTo>
                    <a:pt x="12" y="0"/>
                  </a:lnTo>
                  <a:lnTo>
                    <a:pt x="9" y="0"/>
                  </a:lnTo>
                  <a:lnTo>
                    <a:pt x="6" y="2"/>
                  </a:lnTo>
                  <a:lnTo>
                    <a:pt x="2" y="5"/>
                  </a:lnTo>
                  <a:lnTo>
                    <a:pt x="0" y="10"/>
                  </a:lnTo>
                  <a:lnTo>
                    <a:pt x="8" y="16"/>
                  </a:lnTo>
                </a:path>
              </a:pathLst>
            </a:custGeom>
            <a:solidFill>
              <a:srgbClr val="828282"/>
            </a:solidFill>
            <a:ln w="12700" cap="rnd">
              <a:noFill/>
              <a:round/>
              <a:headEnd/>
              <a:tailEnd/>
            </a:ln>
          </p:spPr>
          <p:txBody>
            <a:bodyPr/>
            <a:lstStyle/>
            <a:p>
              <a:endParaRPr lang="en-US" dirty="0"/>
            </a:p>
          </p:txBody>
        </p:sp>
        <p:sp>
          <p:nvSpPr>
            <p:cNvPr id="48761" name="Freeform 660"/>
            <p:cNvSpPr>
              <a:spLocks/>
            </p:cNvSpPr>
            <p:nvPr/>
          </p:nvSpPr>
          <p:spPr bwMode="auto">
            <a:xfrm>
              <a:off x="2385" y="2036"/>
              <a:ext cx="17" cy="20"/>
            </a:xfrm>
            <a:custGeom>
              <a:avLst/>
              <a:gdLst>
                <a:gd name="T0" fmla="*/ 13 w 17"/>
                <a:gd name="T1" fmla="*/ 19 h 20"/>
                <a:gd name="T2" fmla="*/ 16 w 17"/>
                <a:gd name="T3" fmla="*/ 15 h 20"/>
                <a:gd name="T4" fmla="*/ 16 w 17"/>
                <a:gd name="T5" fmla="*/ 10 h 20"/>
                <a:gd name="T6" fmla="*/ 16 w 17"/>
                <a:gd name="T7" fmla="*/ 6 h 20"/>
                <a:gd name="T8" fmla="*/ 16 w 17"/>
                <a:gd name="T9" fmla="*/ 4 h 20"/>
                <a:gd name="T10" fmla="*/ 2 w 17"/>
                <a:gd name="T11" fmla="*/ 0 h 20"/>
                <a:gd name="T12" fmla="*/ 0 w 17"/>
                <a:gd name="T13" fmla="*/ 5 h 20"/>
                <a:gd name="T14" fmla="*/ 0 w 17"/>
                <a:gd name="T15" fmla="*/ 10 h 20"/>
                <a:gd name="T16" fmla="*/ 0 w 17"/>
                <a:gd name="T17" fmla="*/ 14 h 20"/>
                <a:gd name="T18" fmla="*/ 0 w 17"/>
                <a:gd name="T19" fmla="*/ 16 h 20"/>
                <a:gd name="T20" fmla="*/ 13 w 17"/>
                <a:gd name="T21" fmla="*/ 19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0"/>
                <a:gd name="T35" fmla="*/ 17 w 17"/>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0">
                  <a:moveTo>
                    <a:pt x="13" y="19"/>
                  </a:moveTo>
                  <a:lnTo>
                    <a:pt x="16" y="15"/>
                  </a:lnTo>
                  <a:lnTo>
                    <a:pt x="16" y="10"/>
                  </a:lnTo>
                  <a:lnTo>
                    <a:pt x="16" y="6"/>
                  </a:lnTo>
                  <a:lnTo>
                    <a:pt x="16" y="4"/>
                  </a:lnTo>
                  <a:lnTo>
                    <a:pt x="2" y="0"/>
                  </a:lnTo>
                  <a:lnTo>
                    <a:pt x="0" y="5"/>
                  </a:lnTo>
                  <a:lnTo>
                    <a:pt x="0" y="10"/>
                  </a:lnTo>
                  <a:lnTo>
                    <a:pt x="0" y="14"/>
                  </a:lnTo>
                  <a:lnTo>
                    <a:pt x="0" y="16"/>
                  </a:lnTo>
                  <a:lnTo>
                    <a:pt x="13" y="19"/>
                  </a:lnTo>
                </a:path>
              </a:pathLst>
            </a:custGeom>
            <a:solidFill>
              <a:srgbClr val="828282"/>
            </a:solidFill>
            <a:ln w="12700" cap="rnd">
              <a:noFill/>
              <a:round/>
              <a:headEnd/>
              <a:tailEnd/>
            </a:ln>
          </p:spPr>
          <p:txBody>
            <a:bodyPr/>
            <a:lstStyle/>
            <a:p>
              <a:endParaRPr lang="en-US" dirty="0"/>
            </a:p>
          </p:txBody>
        </p:sp>
        <p:sp>
          <p:nvSpPr>
            <p:cNvPr id="48762" name="Freeform 661"/>
            <p:cNvSpPr>
              <a:spLocks/>
            </p:cNvSpPr>
            <p:nvPr/>
          </p:nvSpPr>
          <p:spPr bwMode="auto">
            <a:xfrm>
              <a:off x="2385" y="2054"/>
              <a:ext cx="17" cy="17"/>
            </a:xfrm>
            <a:custGeom>
              <a:avLst/>
              <a:gdLst>
                <a:gd name="T0" fmla="*/ 10 w 17"/>
                <a:gd name="T1" fmla="*/ 16 h 17"/>
                <a:gd name="T2" fmla="*/ 0 w 17"/>
                <a:gd name="T3" fmla="*/ 0 h 17"/>
                <a:gd name="T4" fmla="*/ 5 w 17"/>
                <a:gd name="T5" fmla="*/ 0 h 17"/>
                <a:gd name="T6" fmla="*/ 16 w 17"/>
                <a:gd name="T7" fmla="*/ 9 h 17"/>
                <a:gd name="T8" fmla="*/ 0 w 17"/>
                <a:gd name="T9" fmla="*/ 3 h 17"/>
                <a:gd name="T10" fmla="*/ 5 w 17"/>
                <a:gd name="T11" fmla="*/ 16 h 17"/>
                <a:gd name="T12" fmla="*/ 16 w 17"/>
                <a:gd name="T13" fmla="*/ 12 h 17"/>
                <a:gd name="T14" fmla="*/ 10 w 17"/>
                <a:gd name="T15" fmla="*/ 0 h 17"/>
                <a:gd name="T16" fmla="*/ 5 w 17"/>
                <a:gd name="T17" fmla="*/ 0 h 17"/>
                <a:gd name="T18" fmla="*/ 10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0" y="16"/>
                  </a:moveTo>
                  <a:lnTo>
                    <a:pt x="0" y="0"/>
                  </a:lnTo>
                  <a:lnTo>
                    <a:pt x="5" y="0"/>
                  </a:lnTo>
                  <a:lnTo>
                    <a:pt x="16" y="9"/>
                  </a:lnTo>
                  <a:lnTo>
                    <a:pt x="0" y="3"/>
                  </a:lnTo>
                  <a:lnTo>
                    <a:pt x="5" y="16"/>
                  </a:lnTo>
                  <a:lnTo>
                    <a:pt x="16" y="12"/>
                  </a:lnTo>
                  <a:lnTo>
                    <a:pt x="10" y="0"/>
                  </a:lnTo>
                  <a:lnTo>
                    <a:pt x="5" y="0"/>
                  </a:lnTo>
                  <a:lnTo>
                    <a:pt x="10" y="16"/>
                  </a:lnTo>
                </a:path>
              </a:pathLst>
            </a:custGeom>
            <a:solidFill>
              <a:srgbClr val="828282"/>
            </a:solidFill>
            <a:ln w="12700" cap="rnd">
              <a:noFill/>
              <a:round/>
              <a:headEnd/>
              <a:tailEnd/>
            </a:ln>
          </p:spPr>
          <p:txBody>
            <a:bodyPr/>
            <a:lstStyle/>
            <a:p>
              <a:endParaRPr lang="en-US" dirty="0"/>
            </a:p>
          </p:txBody>
        </p:sp>
        <p:sp>
          <p:nvSpPr>
            <p:cNvPr id="48763" name="Freeform 662"/>
            <p:cNvSpPr>
              <a:spLocks/>
            </p:cNvSpPr>
            <p:nvPr/>
          </p:nvSpPr>
          <p:spPr bwMode="auto">
            <a:xfrm>
              <a:off x="2385" y="2054"/>
              <a:ext cx="17" cy="17"/>
            </a:xfrm>
            <a:custGeom>
              <a:avLst/>
              <a:gdLst>
                <a:gd name="T0" fmla="*/ 0 w 17"/>
                <a:gd name="T1" fmla="*/ 0 h 17"/>
                <a:gd name="T2" fmla="*/ 8 w 17"/>
                <a:gd name="T3" fmla="*/ 16 h 17"/>
                <a:gd name="T4" fmla="*/ 16 w 17"/>
                <a:gd name="T5" fmla="*/ 0 h 17"/>
                <a:gd name="T6" fmla="*/ 8 w 17"/>
                <a:gd name="T7" fmla="*/ 0 h 17"/>
                <a:gd name="T8" fmla="*/ 8 w 17"/>
                <a:gd name="T9" fmla="*/ 16 h 17"/>
                <a:gd name="T10" fmla="*/ 16 w 17"/>
                <a:gd name="T11" fmla="*/ 16 h 17"/>
                <a:gd name="T12" fmla="*/ 8 w 17"/>
                <a:gd name="T13" fmla="*/ 0 h 17"/>
                <a:gd name="T14" fmla="*/ 8 w 17"/>
                <a:gd name="T15" fmla="*/ 16 h 17"/>
                <a:gd name="T16" fmla="*/ 16 w 17"/>
                <a:gd name="T17" fmla="*/ 16 h 17"/>
                <a:gd name="T18" fmla="*/ 8 w 17"/>
                <a:gd name="T19" fmla="*/ 0 h 17"/>
                <a:gd name="T20" fmla="*/ 16 w 17"/>
                <a:gd name="T21" fmla="*/ 16 h 17"/>
                <a:gd name="T22" fmla="*/ 0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0"/>
                  </a:moveTo>
                  <a:lnTo>
                    <a:pt x="8" y="16"/>
                  </a:lnTo>
                  <a:lnTo>
                    <a:pt x="16" y="0"/>
                  </a:lnTo>
                  <a:lnTo>
                    <a:pt x="8" y="0"/>
                  </a:lnTo>
                  <a:lnTo>
                    <a:pt x="8" y="16"/>
                  </a:lnTo>
                  <a:lnTo>
                    <a:pt x="16" y="16"/>
                  </a:lnTo>
                  <a:lnTo>
                    <a:pt x="8" y="0"/>
                  </a:lnTo>
                  <a:lnTo>
                    <a:pt x="8" y="16"/>
                  </a:lnTo>
                  <a:lnTo>
                    <a:pt x="16" y="16"/>
                  </a:lnTo>
                  <a:lnTo>
                    <a:pt x="8" y="0"/>
                  </a:lnTo>
                  <a:lnTo>
                    <a:pt x="16" y="16"/>
                  </a:lnTo>
                  <a:lnTo>
                    <a:pt x="0" y="0"/>
                  </a:lnTo>
                </a:path>
              </a:pathLst>
            </a:custGeom>
            <a:solidFill>
              <a:srgbClr val="828282"/>
            </a:solidFill>
            <a:ln w="12700" cap="rnd">
              <a:noFill/>
              <a:round/>
              <a:headEnd/>
              <a:tailEnd/>
            </a:ln>
          </p:spPr>
          <p:txBody>
            <a:bodyPr/>
            <a:lstStyle/>
            <a:p>
              <a:endParaRPr lang="en-US" dirty="0"/>
            </a:p>
          </p:txBody>
        </p:sp>
        <p:sp>
          <p:nvSpPr>
            <p:cNvPr id="48764" name="Freeform 663"/>
            <p:cNvSpPr>
              <a:spLocks/>
            </p:cNvSpPr>
            <p:nvPr/>
          </p:nvSpPr>
          <p:spPr bwMode="auto">
            <a:xfrm>
              <a:off x="2381" y="2052"/>
              <a:ext cx="17" cy="17"/>
            </a:xfrm>
            <a:custGeom>
              <a:avLst/>
              <a:gdLst>
                <a:gd name="T0" fmla="*/ 8 w 17"/>
                <a:gd name="T1" fmla="*/ 0 h 17"/>
                <a:gd name="T2" fmla="*/ 5 w 17"/>
                <a:gd name="T3" fmla="*/ 2 h 17"/>
                <a:gd name="T4" fmla="*/ 0 w 17"/>
                <a:gd name="T5" fmla="*/ 13 h 17"/>
                <a:gd name="T6" fmla="*/ 8 w 17"/>
                <a:gd name="T7" fmla="*/ 16 h 17"/>
                <a:gd name="T8" fmla="*/ 10 w 17"/>
                <a:gd name="T9" fmla="*/ 16 h 17"/>
                <a:gd name="T10" fmla="*/ 5 w 17"/>
                <a:gd name="T11" fmla="*/ 5 h 17"/>
                <a:gd name="T12" fmla="*/ 16 w 17"/>
                <a:gd name="T13" fmla="*/ 16 h 17"/>
                <a:gd name="T14" fmla="*/ 13 w 17"/>
                <a:gd name="T15" fmla="*/ 2 h 17"/>
                <a:gd name="T16" fmla="*/ 8 w 17"/>
                <a:gd name="T17" fmla="*/ 2 h 17"/>
                <a:gd name="T18" fmla="*/ 10 w 17"/>
                <a:gd name="T19" fmla="*/ 5 h 17"/>
                <a:gd name="T20" fmla="*/ 10 w 17"/>
                <a:gd name="T21" fmla="*/ 13 h 17"/>
                <a:gd name="T22" fmla="*/ 8 w 17"/>
                <a:gd name="T23" fmla="*/ 16 h 17"/>
                <a:gd name="T24" fmla="*/ 8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8" y="0"/>
                  </a:moveTo>
                  <a:lnTo>
                    <a:pt x="5" y="2"/>
                  </a:lnTo>
                  <a:lnTo>
                    <a:pt x="0" y="13"/>
                  </a:lnTo>
                  <a:lnTo>
                    <a:pt x="8" y="16"/>
                  </a:lnTo>
                  <a:lnTo>
                    <a:pt x="10" y="16"/>
                  </a:lnTo>
                  <a:lnTo>
                    <a:pt x="5" y="5"/>
                  </a:lnTo>
                  <a:lnTo>
                    <a:pt x="16" y="16"/>
                  </a:lnTo>
                  <a:lnTo>
                    <a:pt x="13" y="2"/>
                  </a:lnTo>
                  <a:lnTo>
                    <a:pt x="8" y="2"/>
                  </a:lnTo>
                  <a:lnTo>
                    <a:pt x="10" y="5"/>
                  </a:lnTo>
                  <a:lnTo>
                    <a:pt x="10" y="13"/>
                  </a:lnTo>
                  <a:lnTo>
                    <a:pt x="8" y="16"/>
                  </a:lnTo>
                  <a:lnTo>
                    <a:pt x="8" y="0"/>
                  </a:lnTo>
                </a:path>
              </a:pathLst>
            </a:custGeom>
            <a:solidFill>
              <a:srgbClr val="828282"/>
            </a:solidFill>
            <a:ln w="12700" cap="rnd">
              <a:noFill/>
              <a:round/>
              <a:headEnd/>
              <a:tailEnd/>
            </a:ln>
          </p:spPr>
          <p:txBody>
            <a:bodyPr/>
            <a:lstStyle/>
            <a:p>
              <a:endParaRPr lang="en-US" dirty="0"/>
            </a:p>
          </p:txBody>
        </p:sp>
        <p:sp>
          <p:nvSpPr>
            <p:cNvPr id="48765" name="Freeform 664"/>
            <p:cNvSpPr>
              <a:spLocks/>
            </p:cNvSpPr>
            <p:nvPr/>
          </p:nvSpPr>
          <p:spPr bwMode="auto">
            <a:xfrm>
              <a:off x="2382" y="2052"/>
              <a:ext cx="17" cy="17"/>
            </a:xfrm>
            <a:custGeom>
              <a:avLst/>
              <a:gdLst>
                <a:gd name="T0" fmla="*/ 0 w 17"/>
                <a:gd name="T1" fmla="*/ 16 h 17"/>
                <a:gd name="T2" fmla="*/ 0 w 17"/>
                <a:gd name="T3" fmla="*/ 0 h 17"/>
                <a:gd name="T4" fmla="*/ 8 w 17"/>
                <a:gd name="T5" fmla="*/ 0 h 17"/>
                <a:gd name="T6" fmla="*/ 16 w 17"/>
                <a:gd name="T7" fmla="*/ 0 h 17"/>
                <a:gd name="T8" fmla="*/ 16 w 17"/>
                <a:gd name="T9" fmla="*/ 16 h 17"/>
                <a:gd name="T10" fmla="*/ 8 w 17"/>
                <a:gd name="T11" fmla="*/ 16 h 17"/>
                <a:gd name="T12" fmla="*/ 0 w 17"/>
                <a:gd name="T13" fmla="*/ 16 h 17"/>
                <a:gd name="T14" fmla="*/ 0 w 17"/>
                <a:gd name="T15" fmla="*/ 0 h 17"/>
                <a:gd name="T16" fmla="*/ 0 w 17"/>
                <a:gd name="T17" fmla="*/ 1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6"/>
                  </a:moveTo>
                  <a:lnTo>
                    <a:pt x="0" y="0"/>
                  </a:lnTo>
                  <a:lnTo>
                    <a:pt x="8" y="0"/>
                  </a:lnTo>
                  <a:lnTo>
                    <a:pt x="16" y="0"/>
                  </a:lnTo>
                  <a:lnTo>
                    <a:pt x="16" y="16"/>
                  </a:lnTo>
                  <a:lnTo>
                    <a:pt x="8" y="16"/>
                  </a:lnTo>
                  <a:lnTo>
                    <a:pt x="0" y="16"/>
                  </a:lnTo>
                  <a:lnTo>
                    <a:pt x="0" y="0"/>
                  </a:lnTo>
                  <a:lnTo>
                    <a:pt x="0" y="16"/>
                  </a:lnTo>
                </a:path>
              </a:pathLst>
            </a:custGeom>
            <a:solidFill>
              <a:srgbClr val="828282"/>
            </a:solidFill>
            <a:ln w="12700" cap="rnd">
              <a:noFill/>
              <a:round/>
              <a:headEnd/>
              <a:tailEnd/>
            </a:ln>
          </p:spPr>
          <p:txBody>
            <a:bodyPr/>
            <a:lstStyle/>
            <a:p>
              <a:endParaRPr lang="en-US" dirty="0"/>
            </a:p>
          </p:txBody>
        </p:sp>
        <p:sp>
          <p:nvSpPr>
            <p:cNvPr id="48766" name="Freeform 665"/>
            <p:cNvSpPr>
              <a:spLocks/>
            </p:cNvSpPr>
            <p:nvPr/>
          </p:nvSpPr>
          <p:spPr bwMode="auto">
            <a:xfrm>
              <a:off x="2376" y="2048"/>
              <a:ext cx="17" cy="17"/>
            </a:xfrm>
            <a:custGeom>
              <a:avLst/>
              <a:gdLst>
                <a:gd name="T0" fmla="*/ 2 w 17"/>
                <a:gd name="T1" fmla="*/ 10 h 17"/>
                <a:gd name="T2" fmla="*/ 5 w 17"/>
                <a:gd name="T3" fmla="*/ 12 h 17"/>
                <a:gd name="T4" fmla="*/ 10 w 17"/>
                <a:gd name="T5" fmla="*/ 14 h 17"/>
                <a:gd name="T6" fmla="*/ 16 w 17"/>
                <a:gd name="T7" fmla="*/ 16 h 17"/>
                <a:gd name="T8" fmla="*/ 16 w 17"/>
                <a:gd name="T9" fmla="*/ 3 h 17"/>
                <a:gd name="T10" fmla="*/ 13 w 17"/>
                <a:gd name="T11" fmla="*/ 3 h 17"/>
                <a:gd name="T12" fmla="*/ 8 w 17"/>
                <a:gd name="T13" fmla="*/ 1 h 17"/>
                <a:gd name="T14" fmla="*/ 0 w 17"/>
                <a:gd name="T15" fmla="*/ 0 h 17"/>
                <a:gd name="T16" fmla="*/ 2 w 17"/>
                <a:gd name="T17" fmla="*/ 1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2" y="10"/>
                  </a:moveTo>
                  <a:lnTo>
                    <a:pt x="5" y="12"/>
                  </a:lnTo>
                  <a:lnTo>
                    <a:pt x="10" y="14"/>
                  </a:lnTo>
                  <a:lnTo>
                    <a:pt x="16" y="16"/>
                  </a:lnTo>
                  <a:lnTo>
                    <a:pt x="16" y="3"/>
                  </a:lnTo>
                  <a:lnTo>
                    <a:pt x="13" y="3"/>
                  </a:lnTo>
                  <a:lnTo>
                    <a:pt x="8" y="1"/>
                  </a:lnTo>
                  <a:lnTo>
                    <a:pt x="0" y="0"/>
                  </a:lnTo>
                  <a:lnTo>
                    <a:pt x="2" y="10"/>
                  </a:lnTo>
                </a:path>
              </a:pathLst>
            </a:custGeom>
            <a:solidFill>
              <a:srgbClr val="828282"/>
            </a:solidFill>
            <a:ln w="12700" cap="rnd">
              <a:noFill/>
              <a:round/>
              <a:headEnd/>
              <a:tailEnd/>
            </a:ln>
          </p:spPr>
          <p:txBody>
            <a:bodyPr/>
            <a:lstStyle/>
            <a:p>
              <a:endParaRPr lang="en-US" dirty="0"/>
            </a:p>
          </p:txBody>
        </p:sp>
        <p:sp>
          <p:nvSpPr>
            <p:cNvPr id="48767" name="Freeform 666"/>
            <p:cNvSpPr>
              <a:spLocks/>
            </p:cNvSpPr>
            <p:nvPr/>
          </p:nvSpPr>
          <p:spPr bwMode="auto">
            <a:xfrm>
              <a:off x="2436" y="2023"/>
              <a:ext cx="25" cy="30"/>
            </a:xfrm>
            <a:custGeom>
              <a:avLst/>
              <a:gdLst>
                <a:gd name="T0" fmla="*/ 5 w 25"/>
                <a:gd name="T1" fmla="*/ 29 h 30"/>
                <a:gd name="T2" fmla="*/ 8 w 25"/>
                <a:gd name="T3" fmla="*/ 29 h 30"/>
                <a:gd name="T4" fmla="*/ 10 w 25"/>
                <a:gd name="T5" fmla="*/ 27 h 30"/>
                <a:gd name="T6" fmla="*/ 11 w 25"/>
                <a:gd name="T7" fmla="*/ 26 h 30"/>
                <a:gd name="T8" fmla="*/ 12 w 25"/>
                <a:gd name="T9" fmla="*/ 24 h 30"/>
                <a:gd name="T10" fmla="*/ 14 w 25"/>
                <a:gd name="T11" fmla="*/ 17 h 30"/>
                <a:gd name="T12" fmla="*/ 14 w 25"/>
                <a:gd name="T13" fmla="*/ 12 h 30"/>
                <a:gd name="T14" fmla="*/ 16 w 25"/>
                <a:gd name="T15" fmla="*/ 7 h 30"/>
                <a:gd name="T16" fmla="*/ 18 w 25"/>
                <a:gd name="T17" fmla="*/ 4 h 30"/>
                <a:gd name="T18" fmla="*/ 18 w 25"/>
                <a:gd name="T19" fmla="*/ 2 h 30"/>
                <a:gd name="T20" fmla="*/ 20 w 25"/>
                <a:gd name="T21" fmla="*/ 1 h 30"/>
                <a:gd name="T22" fmla="*/ 22 w 25"/>
                <a:gd name="T23" fmla="*/ 1 h 30"/>
                <a:gd name="T24" fmla="*/ 24 w 25"/>
                <a:gd name="T25" fmla="*/ 2 h 30"/>
                <a:gd name="T26" fmla="*/ 21 w 25"/>
                <a:gd name="T27" fmla="*/ 0 h 30"/>
                <a:gd name="T28" fmla="*/ 18 w 25"/>
                <a:gd name="T29" fmla="*/ 1 h 30"/>
                <a:gd name="T30" fmla="*/ 14 w 25"/>
                <a:gd name="T31" fmla="*/ 3 h 30"/>
                <a:gd name="T32" fmla="*/ 11 w 25"/>
                <a:gd name="T33" fmla="*/ 7 h 30"/>
                <a:gd name="T34" fmla="*/ 8 w 25"/>
                <a:gd name="T35" fmla="*/ 11 h 30"/>
                <a:gd name="T36" fmla="*/ 5 w 25"/>
                <a:gd name="T37" fmla="*/ 16 h 30"/>
                <a:gd name="T38" fmla="*/ 2 w 25"/>
                <a:gd name="T39" fmla="*/ 20 h 30"/>
                <a:gd name="T40" fmla="*/ 0 w 25"/>
                <a:gd name="T41" fmla="*/ 24 h 30"/>
                <a:gd name="T42" fmla="*/ 0 w 25"/>
                <a:gd name="T43" fmla="*/ 25 h 30"/>
                <a:gd name="T44" fmla="*/ 2 w 25"/>
                <a:gd name="T45" fmla="*/ 27 h 30"/>
                <a:gd name="T46" fmla="*/ 4 w 25"/>
                <a:gd name="T47" fmla="*/ 27 h 30"/>
                <a:gd name="T48" fmla="*/ 6 w 25"/>
                <a:gd name="T49" fmla="*/ 27 h 30"/>
                <a:gd name="T50" fmla="*/ 6 w 25"/>
                <a:gd name="T51" fmla="*/ 28 h 30"/>
                <a:gd name="T52" fmla="*/ 5 w 25"/>
                <a:gd name="T53" fmla="*/ 29 h 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5"/>
                <a:gd name="T82" fmla="*/ 0 h 30"/>
                <a:gd name="T83" fmla="*/ 25 w 25"/>
                <a:gd name="T84" fmla="*/ 30 h 3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5" h="30">
                  <a:moveTo>
                    <a:pt x="5" y="29"/>
                  </a:moveTo>
                  <a:lnTo>
                    <a:pt x="8" y="29"/>
                  </a:lnTo>
                  <a:lnTo>
                    <a:pt x="10" y="27"/>
                  </a:lnTo>
                  <a:lnTo>
                    <a:pt x="11" y="26"/>
                  </a:lnTo>
                  <a:lnTo>
                    <a:pt x="12" y="24"/>
                  </a:lnTo>
                  <a:lnTo>
                    <a:pt x="14" y="17"/>
                  </a:lnTo>
                  <a:lnTo>
                    <a:pt x="14" y="12"/>
                  </a:lnTo>
                  <a:lnTo>
                    <a:pt x="16" y="7"/>
                  </a:lnTo>
                  <a:lnTo>
                    <a:pt x="18" y="4"/>
                  </a:lnTo>
                  <a:lnTo>
                    <a:pt x="18" y="2"/>
                  </a:lnTo>
                  <a:lnTo>
                    <a:pt x="20" y="1"/>
                  </a:lnTo>
                  <a:lnTo>
                    <a:pt x="22" y="1"/>
                  </a:lnTo>
                  <a:lnTo>
                    <a:pt x="24" y="2"/>
                  </a:lnTo>
                  <a:lnTo>
                    <a:pt x="21" y="0"/>
                  </a:lnTo>
                  <a:lnTo>
                    <a:pt x="18" y="1"/>
                  </a:lnTo>
                  <a:lnTo>
                    <a:pt x="14" y="3"/>
                  </a:lnTo>
                  <a:lnTo>
                    <a:pt x="11" y="7"/>
                  </a:lnTo>
                  <a:lnTo>
                    <a:pt x="8" y="11"/>
                  </a:lnTo>
                  <a:lnTo>
                    <a:pt x="5" y="16"/>
                  </a:lnTo>
                  <a:lnTo>
                    <a:pt x="2" y="20"/>
                  </a:lnTo>
                  <a:lnTo>
                    <a:pt x="0" y="24"/>
                  </a:lnTo>
                  <a:lnTo>
                    <a:pt x="0" y="25"/>
                  </a:lnTo>
                  <a:lnTo>
                    <a:pt x="2" y="27"/>
                  </a:lnTo>
                  <a:lnTo>
                    <a:pt x="4" y="27"/>
                  </a:lnTo>
                  <a:lnTo>
                    <a:pt x="6" y="27"/>
                  </a:lnTo>
                  <a:lnTo>
                    <a:pt x="6" y="28"/>
                  </a:lnTo>
                  <a:lnTo>
                    <a:pt x="5" y="29"/>
                  </a:lnTo>
                </a:path>
              </a:pathLst>
            </a:custGeom>
            <a:solidFill>
              <a:srgbClr val="E2E2E2"/>
            </a:solidFill>
            <a:ln w="12700" cap="rnd">
              <a:noFill/>
              <a:round/>
              <a:headEnd/>
              <a:tailEnd/>
            </a:ln>
          </p:spPr>
          <p:txBody>
            <a:bodyPr/>
            <a:lstStyle/>
            <a:p>
              <a:endParaRPr lang="en-US" dirty="0"/>
            </a:p>
          </p:txBody>
        </p:sp>
        <p:sp>
          <p:nvSpPr>
            <p:cNvPr id="48768" name="Freeform 667"/>
            <p:cNvSpPr>
              <a:spLocks/>
            </p:cNvSpPr>
            <p:nvPr/>
          </p:nvSpPr>
          <p:spPr bwMode="auto">
            <a:xfrm>
              <a:off x="2439" y="2049"/>
              <a:ext cx="17" cy="17"/>
            </a:xfrm>
            <a:custGeom>
              <a:avLst/>
              <a:gdLst>
                <a:gd name="T0" fmla="*/ 6 w 17"/>
                <a:gd name="T1" fmla="*/ 1 h 17"/>
                <a:gd name="T2" fmla="*/ 6 w 17"/>
                <a:gd name="T3" fmla="*/ 0 h 17"/>
                <a:gd name="T4" fmla="*/ 6 w 17"/>
                <a:gd name="T5" fmla="*/ 3 h 17"/>
                <a:gd name="T6" fmla="*/ 5 w 17"/>
                <a:gd name="T7" fmla="*/ 3 h 17"/>
                <a:gd name="T8" fmla="*/ 4 w 17"/>
                <a:gd name="T9" fmla="*/ 3 h 17"/>
                <a:gd name="T10" fmla="*/ 0 w 17"/>
                <a:gd name="T11" fmla="*/ 14 h 17"/>
                <a:gd name="T12" fmla="*/ 6 w 17"/>
                <a:gd name="T13" fmla="*/ 16 h 17"/>
                <a:gd name="T14" fmla="*/ 12 w 17"/>
                <a:gd name="T15" fmla="*/ 12 h 17"/>
                <a:gd name="T16" fmla="*/ 14 w 17"/>
                <a:gd name="T17" fmla="*/ 7 h 17"/>
                <a:gd name="T18" fmla="*/ 14 w 17"/>
                <a:gd name="T19" fmla="*/ 5 h 17"/>
                <a:gd name="T20" fmla="*/ 16 w 17"/>
                <a:gd name="T21" fmla="*/ 3 h 17"/>
                <a:gd name="T22" fmla="*/ 6 w 17"/>
                <a:gd name="T23" fmla="*/ 1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6" y="1"/>
                  </a:moveTo>
                  <a:lnTo>
                    <a:pt x="6" y="0"/>
                  </a:lnTo>
                  <a:lnTo>
                    <a:pt x="6" y="3"/>
                  </a:lnTo>
                  <a:lnTo>
                    <a:pt x="5" y="3"/>
                  </a:lnTo>
                  <a:lnTo>
                    <a:pt x="4" y="3"/>
                  </a:lnTo>
                  <a:lnTo>
                    <a:pt x="0" y="14"/>
                  </a:lnTo>
                  <a:lnTo>
                    <a:pt x="6" y="16"/>
                  </a:lnTo>
                  <a:lnTo>
                    <a:pt x="12" y="12"/>
                  </a:lnTo>
                  <a:lnTo>
                    <a:pt x="14" y="7"/>
                  </a:lnTo>
                  <a:lnTo>
                    <a:pt x="14" y="5"/>
                  </a:lnTo>
                  <a:lnTo>
                    <a:pt x="16" y="3"/>
                  </a:lnTo>
                  <a:lnTo>
                    <a:pt x="6" y="1"/>
                  </a:lnTo>
                </a:path>
              </a:pathLst>
            </a:custGeom>
            <a:solidFill>
              <a:srgbClr val="B5B5B5"/>
            </a:solidFill>
            <a:ln w="12700" cap="rnd">
              <a:noFill/>
              <a:round/>
              <a:headEnd/>
              <a:tailEnd/>
            </a:ln>
          </p:spPr>
          <p:txBody>
            <a:bodyPr/>
            <a:lstStyle/>
            <a:p>
              <a:endParaRPr lang="en-US" dirty="0"/>
            </a:p>
          </p:txBody>
        </p:sp>
        <p:sp>
          <p:nvSpPr>
            <p:cNvPr id="48769" name="Freeform 668"/>
            <p:cNvSpPr>
              <a:spLocks/>
            </p:cNvSpPr>
            <p:nvPr/>
          </p:nvSpPr>
          <p:spPr bwMode="auto">
            <a:xfrm>
              <a:off x="2446" y="2019"/>
              <a:ext cx="19" cy="28"/>
            </a:xfrm>
            <a:custGeom>
              <a:avLst/>
              <a:gdLst>
                <a:gd name="T0" fmla="*/ 12 w 19"/>
                <a:gd name="T1" fmla="*/ 8 h 28"/>
                <a:gd name="T2" fmla="*/ 18 w 19"/>
                <a:gd name="T3" fmla="*/ 2 h 28"/>
                <a:gd name="T4" fmla="*/ 14 w 19"/>
                <a:gd name="T5" fmla="*/ 0 h 28"/>
                <a:gd name="T6" fmla="*/ 11 w 19"/>
                <a:gd name="T7" fmla="*/ 0 h 28"/>
                <a:gd name="T8" fmla="*/ 7 w 19"/>
                <a:gd name="T9" fmla="*/ 2 h 28"/>
                <a:gd name="T10" fmla="*/ 5 w 19"/>
                <a:gd name="T11" fmla="*/ 6 h 28"/>
                <a:gd name="T12" fmla="*/ 3 w 19"/>
                <a:gd name="T13" fmla="*/ 9 h 28"/>
                <a:gd name="T14" fmla="*/ 2 w 19"/>
                <a:gd name="T15" fmla="*/ 13 h 28"/>
                <a:gd name="T16" fmla="*/ 1 w 19"/>
                <a:gd name="T17" fmla="*/ 20 h 28"/>
                <a:gd name="T18" fmla="*/ 0 w 19"/>
                <a:gd name="T19" fmla="*/ 26 h 28"/>
                <a:gd name="T20" fmla="*/ 8 w 19"/>
                <a:gd name="T21" fmla="*/ 27 h 28"/>
                <a:gd name="T22" fmla="*/ 10 w 19"/>
                <a:gd name="T23" fmla="*/ 20 h 28"/>
                <a:gd name="T24" fmla="*/ 11 w 19"/>
                <a:gd name="T25" fmla="*/ 16 h 28"/>
                <a:gd name="T26" fmla="*/ 12 w 19"/>
                <a:gd name="T27" fmla="*/ 11 h 28"/>
                <a:gd name="T28" fmla="*/ 13 w 19"/>
                <a:gd name="T29" fmla="*/ 9 h 28"/>
                <a:gd name="T30" fmla="*/ 13 w 19"/>
                <a:gd name="T31" fmla="*/ 7 h 28"/>
                <a:gd name="T32" fmla="*/ 12 w 19"/>
                <a:gd name="T33" fmla="*/ 8 h 28"/>
                <a:gd name="T34" fmla="*/ 18 w 19"/>
                <a:gd name="T35" fmla="*/ 2 h 28"/>
                <a:gd name="T36" fmla="*/ 12 w 19"/>
                <a:gd name="T37" fmla="*/ 8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8"/>
                <a:gd name="T59" fmla="*/ 19 w 19"/>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8">
                  <a:moveTo>
                    <a:pt x="12" y="8"/>
                  </a:moveTo>
                  <a:lnTo>
                    <a:pt x="18" y="2"/>
                  </a:lnTo>
                  <a:lnTo>
                    <a:pt x="14" y="0"/>
                  </a:lnTo>
                  <a:lnTo>
                    <a:pt x="11" y="0"/>
                  </a:lnTo>
                  <a:lnTo>
                    <a:pt x="7" y="2"/>
                  </a:lnTo>
                  <a:lnTo>
                    <a:pt x="5" y="6"/>
                  </a:lnTo>
                  <a:lnTo>
                    <a:pt x="3" y="9"/>
                  </a:lnTo>
                  <a:lnTo>
                    <a:pt x="2" y="13"/>
                  </a:lnTo>
                  <a:lnTo>
                    <a:pt x="1" y="20"/>
                  </a:lnTo>
                  <a:lnTo>
                    <a:pt x="0" y="26"/>
                  </a:lnTo>
                  <a:lnTo>
                    <a:pt x="8" y="27"/>
                  </a:lnTo>
                  <a:lnTo>
                    <a:pt x="10" y="20"/>
                  </a:lnTo>
                  <a:lnTo>
                    <a:pt x="11" y="16"/>
                  </a:lnTo>
                  <a:lnTo>
                    <a:pt x="12" y="11"/>
                  </a:lnTo>
                  <a:lnTo>
                    <a:pt x="13" y="9"/>
                  </a:lnTo>
                  <a:lnTo>
                    <a:pt x="13" y="7"/>
                  </a:lnTo>
                  <a:lnTo>
                    <a:pt x="12" y="8"/>
                  </a:lnTo>
                  <a:lnTo>
                    <a:pt x="18" y="2"/>
                  </a:lnTo>
                  <a:lnTo>
                    <a:pt x="12" y="8"/>
                  </a:lnTo>
                </a:path>
              </a:pathLst>
            </a:custGeom>
            <a:solidFill>
              <a:srgbClr val="B5B5B5"/>
            </a:solidFill>
            <a:ln w="12700" cap="rnd">
              <a:noFill/>
              <a:round/>
              <a:headEnd/>
              <a:tailEnd/>
            </a:ln>
          </p:spPr>
          <p:txBody>
            <a:bodyPr/>
            <a:lstStyle/>
            <a:p>
              <a:endParaRPr lang="en-US" dirty="0"/>
            </a:p>
          </p:txBody>
        </p:sp>
        <p:sp>
          <p:nvSpPr>
            <p:cNvPr id="48770" name="Freeform 669"/>
            <p:cNvSpPr>
              <a:spLocks/>
            </p:cNvSpPr>
            <p:nvPr/>
          </p:nvSpPr>
          <p:spPr bwMode="auto">
            <a:xfrm>
              <a:off x="2431" y="2018"/>
              <a:ext cx="34" cy="33"/>
            </a:xfrm>
            <a:custGeom>
              <a:avLst/>
              <a:gdLst>
                <a:gd name="T0" fmla="*/ 8 w 34"/>
                <a:gd name="T1" fmla="*/ 32 h 33"/>
                <a:gd name="T2" fmla="*/ 8 w 34"/>
                <a:gd name="T3" fmla="*/ 31 h 33"/>
                <a:gd name="T4" fmla="*/ 11 w 34"/>
                <a:gd name="T5" fmla="*/ 26 h 33"/>
                <a:gd name="T6" fmla="*/ 14 w 34"/>
                <a:gd name="T7" fmla="*/ 22 h 33"/>
                <a:gd name="T8" fmla="*/ 16 w 34"/>
                <a:gd name="T9" fmla="*/ 18 h 33"/>
                <a:gd name="T10" fmla="*/ 19 w 34"/>
                <a:gd name="T11" fmla="*/ 13 h 33"/>
                <a:gd name="T12" fmla="*/ 23 w 34"/>
                <a:gd name="T13" fmla="*/ 11 h 33"/>
                <a:gd name="T14" fmla="*/ 25 w 34"/>
                <a:gd name="T15" fmla="*/ 9 h 33"/>
                <a:gd name="T16" fmla="*/ 26 w 34"/>
                <a:gd name="T17" fmla="*/ 9 h 33"/>
                <a:gd name="T18" fmla="*/ 33 w 34"/>
                <a:gd name="T19" fmla="*/ 3 h 33"/>
                <a:gd name="T20" fmla="*/ 27 w 34"/>
                <a:gd name="T21" fmla="*/ 0 h 33"/>
                <a:gd name="T22" fmla="*/ 20 w 34"/>
                <a:gd name="T23" fmla="*/ 2 h 33"/>
                <a:gd name="T24" fmla="*/ 16 w 34"/>
                <a:gd name="T25" fmla="*/ 4 h 33"/>
                <a:gd name="T26" fmla="*/ 13 w 34"/>
                <a:gd name="T27" fmla="*/ 8 h 33"/>
                <a:gd name="T28" fmla="*/ 8 w 34"/>
                <a:gd name="T29" fmla="*/ 13 h 33"/>
                <a:gd name="T30" fmla="*/ 6 w 34"/>
                <a:gd name="T31" fmla="*/ 19 h 33"/>
                <a:gd name="T32" fmla="*/ 3 w 34"/>
                <a:gd name="T33" fmla="*/ 23 h 33"/>
                <a:gd name="T34" fmla="*/ 0 w 34"/>
                <a:gd name="T35" fmla="*/ 27 h 33"/>
                <a:gd name="T36" fmla="*/ 1 w 34"/>
                <a:gd name="T37" fmla="*/ 26 h 33"/>
                <a:gd name="T38" fmla="*/ 8 w 34"/>
                <a:gd name="T39" fmla="*/ 32 h 3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33"/>
                <a:gd name="T62" fmla="*/ 34 w 34"/>
                <a:gd name="T63" fmla="*/ 33 h 3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33">
                  <a:moveTo>
                    <a:pt x="8" y="32"/>
                  </a:moveTo>
                  <a:lnTo>
                    <a:pt x="8" y="31"/>
                  </a:lnTo>
                  <a:lnTo>
                    <a:pt x="11" y="26"/>
                  </a:lnTo>
                  <a:lnTo>
                    <a:pt x="14" y="22"/>
                  </a:lnTo>
                  <a:lnTo>
                    <a:pt x="16" y="18"/>
                  </a:lnTo>
                  <a:lnTo>
                    <a:pt x="19" y="13"/>
                  </a:lnTo>
                  <a:lnTo>
                    <a:pt x="23" y="11"/>
                  </a:lnTo>
                  <a:lnTo>
                    <a:pt x="25" y="9"/>
                  </a:lnTo>
                  <a:lnTo>
                    <a:pt x="26" y="9"/>
                  </a:lnTo>
                  <a:lnTo>
                    <a:pt x="33" y="3"/>
                  </a:lnTo>
                  <a:lnTo>
                    <a:pt x="27" y="0"/>
                  </a:lnTo>
                  <a:lnTo>
                    <a:pt x="20" y="2"/>
                  </a:lnTo>
                  <a:lnTo>
                    <a:pt x="16" y="4"/>
                  </a:lnTo>
                  <a:lnTo>
                    <a:pt x="13" y="8"/>
                  </a:lnTo>
                  <a:lnTo>
                    <a:pt x="8" y="13"/>
                  </a:lnTo>
                  <a:lnTo>
                    <a:pt x="6" y="19"/>
                  </a:lnTo>
                  <a:lnTo>
                    <a:pt x="3" y="23"/>
                  </a:lnTo>
                  <a:lnTo>
                    <a:pt x="0" y="27"/>
                  </a:lnTo>
                  <a:lnTo>
                    <a:pt x="1" y="26"/>
                  </a:lnTo>
                  <a:lnTo>
                    <a:pt x="8" y="32"/>
                  </a:lnTo>
                </a:path>
              </a:pathLst>
            </a:custGeom>
            <a:solidFill>
              <a:srgbClr val="B5B5B5"/>
            </a:solidFill>
            <a:ln w="12700" cap="rnd">
              <a:noFill/>
              <a:round/>
              <a:headEnd/>
              <a:tailEnd/>
            </a:ln>
          </p:spPr>
          <p:txBody>
            <a:bodyPr/>
            <a:lstStyle/>
            <a:p>
              <a:endParaRPr lang="en-US" dirty="0"/>
            </a:p>
          </p:txBody>
        </p:sp>
        <p:sp>
          <p:nvSpPr>
            <p:cNvPr id="48771" name="Freeform 670"/>
            <p:cNvSpPr>
              <a:spLocks/>
            </p:cNvSpPr>
            <p:nvPr/>
          </p:nvSpPr>
          <p:spPr bwMode="auto">
            <a:xfrm>
              <a:off x="2431" y="2049"/>
              <a:ext cx="17" cy="17"/>
            </a:xfrm>
            <a:custGeom>
              <a:avLst/>
              <a:gdLst>
                <a:gd name="T0" fmla="*/ 16 w 17"/>
                <a:gd name="T1" fmla="*/ 16 h 17"/>
                <a:gd name="T2" fmla="*/ 11 w 17"/>
                <a:gd name="T3" fmla="*/ 2 h 17"/>
                <a:gd name="T4" fmla="*/ 10 w 17"/>
                <a:gd name="T5" fmla="*/ 2 h 17"/>
                <a:gd name="T6" fmla="*/ 8 w 17"/>
                <a:gd name="T7" fmla="*/ 2 h 17"/>
                <a:gd name="T8" fmla="*/ 8 w 17"/>
                <a:gd name="T9" fmla="*/ 10 h 17"/>
                <a:gd name="T10" fmla="*/ 1 w 17"/>
                <a:gd name="T11" fmla="*/ 0 h 17"/>
                <a:gd name="T12" fmla="*/ 0 w 17"/>
                <a:gd name="T13" fmla="*/ 10 h 17"/>
                <a:gd name="T14" fmla="*/ 2 w 17"/>
                <a:gd name="T15" fmla="*/ 13 h 17"/>
                <a:gd name="T16" fmla="*/ 7 w 17"/>
                <a:gd name="T17" fmla="*/ 16 h 17"/>
                <a:gd name="T18" fmla="*/ 13 w 17"/>
                <a:gd name="T19" fmla="*/ 16 h 17"/>
                <a:gd name="T20" fmla="*/ 8 w 17"/>
                <a:gd name="T21" fmla="*/ 5 h 17"/>
                <a:gd name="T22" fmla="*/ 16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16"/>
                  </a:moveTo>
                  <a:lnTo>
                    <a:pt x="11" y="2"/>
                  </a:lnTo>
                  <a:lnTo>
                    <a:pt x="10" y="2"/>
                  </a:lnTo>
                  <a:lnTo>
                    <a:pt x="8" y="2"/>
                  </a:lnTo>
                  <a:lnTo>
                    <a:pt x="8" y="10"/>
                  </a:lnTo>
                  <a:lnTo>
                    <a:pt x="1" y="0"/>
                  </a:lnTo>
                  <a:lnTo>
                    <a:pt x="0" y="10"/>
                  </a:lnTo>
                  <a:lnTo>
                    <a:pt x="2" y="13"/>
                  </a:lnTo>
                  <a:lnTo>
                    <a:pt x="7" y="16"/>
                  </a:lnTo>
                  <a:lnTo>
                    <a:pt x="13" y="16"/>
                  </a:lnTo>
                  <a:lnTo>
                    <a:pt x="8" y="5"/>
                  </a:lnTo>
                  <a:lnTo>
                    <a:pt x="16" y="16"/>
                  </a:lnTo>
                </a:path>
              </a:pathLst>
            </a:custGeom>
            <a:solidFill>
              <a:srgbClr val="B5B5B5"/>
            </a:solidFill>
            <a:ln w="12700" cap="rnd">
              <a:noFill/>
              <a:round/>
              <a:headEnd/>
              <a:tailEnd/>
            </a:ln>
          </p:spPr>
          <p:txBody>
            <a:bodyPr/>
            <a:lstStyle/>
            <a:p>
              <a:endParaRPr lang="en-US" dirty="0"/>
            </a:p>
          </p:txBody>
        </p:sp>
        <p:sp>
          <p:nvSpPr>
            <p:cNvPr id="48772" name="Freeform 671"/>
            <p:cNvSpPr>
              <a:spLocks/>
            </p:cNvSpPr>
            <p:nvPr/>
          </p:nvSpPr>
          <p:spPr bwMode="auto">
            <a:xfrm>
              <a:off x="2439" y="2052"/>
              <a:ext cx="17" cy="17"/>
            </a:xfrm>
            <a:custGeom>
              <a:avLst/>
              <a:gdLst>
                <a:gd name="T0" fmla="*/ 10 w 17"/>
                <a:gd name="T1" fmla="*/ 0 h 17"/>
                <a:gd name="T2" fmla="*/ 5 w 17"/>
                <a:gd name="T3" fmla="*/ 16 h 17"/>
                <a:gd name="T4" fmla="*/ 10 w 17"/>
                <a:gd name="T5" fmla="*/ 16 h 17"/>
                <a:gd name="T6" fmla="*/ 16 w 17"/>
                <a:gd name="T7" fmla="*/ 12 h 17"/>
                <a:gd name="T8" fmla="*/ 0 w 17"/>
                <a:gd name="T9" fmla="*/ 0 h 17"/>
                <a:gd name="T10" fmla="*/ 5 w 17"/>
                <a:gd name="T11" fmla="*/ 0 h 17"/>
                <a:gd name="T12" fmla="*/ 0 w 17"/>
                <a:gd name="T13" fmla="*/ 16 h 17"/>
                <a:gd name="T14" fmla="*/ 10 w 17"/>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10" y="0"/>
                  </a:moveTo>
                  <a:lnTo>
                    <a:pt x="5" y="16"/>
                  </a:lnTo>
                  <a:lnTo>
                    <a:pt x="10" y="16"/>
                  </a:lnTo>
                  <a:lnTo>
                    <a:pt x="16" y="12"/>
                  </a:lnTo>
                  <a:lnTo>
                    <a:pt x="0" y="0"/>
                  </a:lnTo>
                  <a:lnTo>
                    <a:pt x="5" y="0"/>
                  </a:lnTo>
                  <a:lnTo>
                    <a:pt x="0" y="16"/>
                  </a:lnTo>
                  <a:lnTo>
                    <a:pt x="10" y="0"/>
                  </a:lnTo>
                </a:path>
              </a:pathLst>
            </a:custGeom>
            <a:solidFill>
              <a:srgbClr val="B5B5B5"/>
            </a:solidFill>
            <a:ln w="12700" cap="rnd">
              <a:noFill/>
              <a:round/>
              <a:headEnd/>
              <a:tailEnd/>
            </a:ln>
          </p:spPr>
          <p:txBody>
            <a:bodyPr/>
            <a:lstStyle/>
            <a:p>
              <a:endParaRPr lang="en-US" dirty="0"/>
            </a:p>
          </p:txBody>
        </p:sp>
        <p:sp>
          <p:nvSpPr>
            <p:cNvPr id="48773" name="Freeform 672"/>
            <p:cNvSpPr>
              <a:spLocks/>
            </p:cNvSpPr>
            <p:nvPr/>
          </p:nvSpPr>
          <p:spPr bwMode="auto">
            <a:xfrm>
              <a:off x="2299" y="2081"/>
              <a:ext cx="101" cy="137"/>
            </a:xfrm>
            <a:custGeom>
              <a:avLst/>
              <a:gdLst>
                <a:gd name="T0" fmla="*/ 61 w 101"/>
                <a:gd name="T1" fmla="*/ 58 h 137"/>
                <a:gd name="T2" fmla="*/ 46 w 101"/>
                <a:gd name="T3" fmla="*/ 62 h 137"/>
                <a:gd name="T4" fmla="*/ 32 w 101"/>
                <a:gd name="T5" fmla="*/ 70 h 137"/>
                <a:gd name="T6" fmla="*/ 18 w 101"/>
                <a:gd name="T7" fmla="*/ 80 h 137"/>
                <a:gd name="T8" fmla="*/ 8 w 101"/>
                <a:gd name="T9" fmla="*/ 89 h 137"/>
                <a:gd name="T10" fmla="*/ 9 w 101"/>
                <a:gd name="T11" fmla="*/ 100 h 137"/>
                <a:gd name="T12" fmla="*/ 8 w 101"/>
                <a:gd name="T13" fmla="*/ 107 h 137"/>
                <a:gd name="T14" fmla="*/ 8 w 101"/>
                <a:gd name="T15" fmla="*/ 113 h 137"/>
                <a:gd name="T16" fmla="*/ 5 w 101"/>
                <a:gd name="T17" fmla="*/ 120 h 137"/>
                <a:gd name="T18" fmla="*/ 2 w 101"/>
                <a:gd name="T19" fmla="*/ 125 h 137"/>
                <a:gd name="T20" fmla="*/ 0 w 101"/>
                <a:gd name="T21" fmla="*/ 130 h 137"/>
                <a:gd name="T22" fmla="*/ 2 w 101"/>
                <a:gd name="T23" fmla="*/ 134 h 137"/>
                <a:gd name="T24" fmla="*/ 10 w 101"/>
                <a:gd name="T25" fmla="*/ 136 h 137"/>
                <a:gd name="T26" fmla="*/ 22 w 101"/>
                <a:gd name="T27" fmla="*/ 133 h 137"/>
                <a:gd name="T28" fmla="*/ 32 w 101"/>
                <a:gd name="T29" fmla="*/ 125 h 137"/>
                <a:gd name="T30" fmla="*/ 42 w 101"/>
                <a:gd name="T31" fmla="*/ 114 h 137"/>
                <a:gd name="T32" fmla="*/ 50 w 101"/>
                <a:gd name="T33" fmla="*/ 108 h 137"/>
                <a:gd name="T34" fmla="*/ 54 w 101"/>
                <a:gd name="T35" fmla="*/ 103 h 137"/>
                <a:gd name="T36" fmla="*/ 58 w 101"/>
                <a:gd name="T37" fmla="*/ 97 h 137"/>
                <a:gd name="T38" fmla="*/ 61 w 101"/>
                <a:gd name="T39" fmla="*/ 89 h 137"/>
                <a:gd name="T40" fmla="*/ 65 w 101"/>
                <a:gd name="T41" fmla="*/ 80 h 137"/>
                <a:gd name="T42" fmla="*/ 68 w 101"/>
                <a:gd name="T43" fmla="*/ 72 h 137"/>
                <a:gd name="T44" fmla="*/ 70 w 101"/>
                <a:gd name="T45" fmla="*/ 65 h 137"/>
                <a:gd name="T46" fmla="*/ 70 w 101"/>
                <a:gd name="T47" fmla="*/ 60 h 137"/>
                <a:gd name="T48" fmla="*/ 70 w 101"/>
                <a:gd name="T49" fmla="*/ 56 h 137"/>
                <a:gd name="T50" fmla="*/ 66 w 101"/>
                <a:gd name="T51" fmla="*/ 52 h 137"/>
                <a:gd name="T52" fmla="*/ 70 w 101"/>
                <a:gd name="T53" fmla="*/ 44 h 137"/>
                <a:gd name="T54" fmla="*/ 76 w 101"/>
                <a:gd name="T55" fmla="*/ 33 h 137"/>
                <a:gd name="T56" fmla="*/ 85 w 101"/>
                <a:gd name="T57" fmla="*/ 19 h 137"/>
                <a:gd name="T58" fmla="*/ 94 w 101"/>
                <a:gd name="T59" fmla="*/ 7 h 137"/>
                <a:gd name="T60" fmla="*/ 96 w 101"/>
                <a:gd name="T61" fmla="*/ 4 h 137"/>
                <a:gd name="T62" fmla="*/ 90 w 101"/>
                <a:gd name="T63" fmla="*/ 12 h 137"/>
                <a:gd name="T64" fmla="*/ 85 w 101"/>
                <a:gd name="T65" fmla="*/ 21 h 137"/>
                <a:gd name="T66" fmla="*/ 78 w 101"/>
                <a:gd name="T67" fmla="*/ 31 h 137"/>
                <a:gd name="T68" fmla="*/ 74 w 101"/>
                <a:gd name="T69" fmla="*/ 40 h 137"/>
                <a:gd name="T70" fmla="*/ 69 w 101"/>
                <a:gd name="T71" fmla="*/ 50 h 137"/>
                <a:gd name="T72" fmla="*/ 70 w 101"/>
                <a:gd name="T73" fmla="*/ 57 h 1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1"/>
                <a:gd name="T112" fmla="*/ 0 h 137"/>
                <a:gd name="T113" fmla="*/ 101 w 101"/>
                <a:gd name="T114" fmla="*/ 137 h 1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1" h="137">
                  <a:moveTo>
                    <a:pt x="70" y="57"/>
                  </a:moveTo>
                  <a:lnTo>
                    <a:pt x="61" y="58"/>
                  </a:lnTo>
                  <a:lnTo>
                    <a:pt x="53" y="59"/>
                  </a:lnTo>
                  <a:lnTo>
                    <a:pt x="46" y="62"/>
                  </a:lnTo>
                  <a:lnTo>
                    <a:pt x="39" y="66"/>
                  </a:lnTo>
                  <a:lnTo>
                    <a:pt x="32" y="70"/>
                  </a:lnTo>
                  <a:lnTo>
                    <a:pt x="25" y="75"/>
                  </a:lnTo>
                  <a:lnTo>
                    <a:pt x="18" y="80"/>
                  </a:lnTo>
                  <a:lnTo>
                    <a:pt x="11" y="86"/>
                  </a:lnTo>
                  <a:lnTo>
                    <a:pt x="8" y="89"/>
                  </a:lnTo>
                  <a:lnTo>
                    <a:pt x="9" y="94"/>
                  </a:lnTo>
                  <a:lnTo>
                    <a:pt x="9" y="100"/>
                  </a:lnTo>
                  <a:lnTo>
                    <a:pt x="9" y="104"/>
                  </a:lnTo>
                  <a:lnTo>
                    <a:pt x="8" y="107"/>
                  </a:lnTo>
                  <a:lnTo>
                    <a:pt x="8" y="110"/>
                  </a:lnTo>
                  <a:lnTo>
                    <a:pt x="8" y="113"/>
                  </a:lnTo>
                  <a:lnTo>
                    <a:pt x="7" y="116"/>
                  </a:lnTo>
                  <a:lnTo>
                    <a:pt x="5" y="120"/>
                  </a:lnTo>
                  <a:lnTo>
                    <a:pt x="4" y="122"/>
                  </a:lnTo>
                  <a:lnTo>
                    <a:pt x="2" y="125"/>
                  </a:lnTo>
                  <a:lnTo>
                    <a:pt x="1" y="127"/>
                  </a:lnTo>
                  <a:lnTo>
                    <a:pt x="0" y="130"/>
                  </a:lnTo>
                  <a:lnTo>
                    <a:pt x="1" y="132"/>
                  </a:lnTo>
                  <a:lnTo>
                    <a:pt x="2" y="134"/>
                  </a:lnTo>
                  <a:lnTo>
                    <a:pt x="5" y="135"/>
                  </a:lnTo>
                  <a:lnTo>
                    <a:pt x="10" y="136"/>
                  </a:lnTo>
                  <a:lnTo>
                    <a:pt x="16" y="136"/>
                  </a:lnTo>
                  <a:lnTo>
                    <a:pt x="22" y="133"/>
                  </a:lnTo>
                  <a:lnTo>
                    <a:pt x="25" y="130"/>
                  </a:lnTo>
                  <a:lnTo>
                    <a:pt x="32" y="125"/>
                  </a:lnTo>
                  <a:lnTo>
                    <a:pt x="37" y="119"/>
                  </a:lnTo>
                  <a:lnTo>
                    <a:pt x="42" y="114"/>
                  </a:lnTo>
                  <a:lnTo>
                    <a:pt x="46" y="111"/>
                  </a:lnTo>
                  <a:lnTo>
                    <a:pt x="50" y="108"/>
                  </a:lnTo>
                  <a:lnTo>
                    <a:pt x="52" y="105"/>
                  </a:lnTo>
                  <a:lnTo>
                    <a:pt x="54" y="103"/>
                  </a:lnTo>
                  <a:lnTo>
                    <a:pt x="56" y="102"/>
                  </a:lnTo>
                  <a:lnTo>
                    <a:pt x="58" y="97"/>
                  </a:lnTo>
                  <a:lnTo>
                    <a:pt x="59" y="93"/>
                  </a:lnTo>
                  <a:lnTo>
                    <a:pt x="61" y="89"/>
                  </a:lnTo>
                  <a:lnTo>
                    <a:pt x="63" y="84"/>
                  </a:lnTo>
                  <a:lnTo>
                    <a:pt x="65" y="80"/>
                  </a:lnTo>
                  <a:lnTo>
                    <a:pt x="66" y="76"/>
                  </a:lnTo>
                  <a:lnTo>
                    <a:pt x="68" y="72"/>
                  </a:lnTo>
                  <a:lnTo>
                    <a:pt x="70" y="67"/>
                  </a:lnTo>
                  <a:lnTo>
                    <a:pt x="70" y="65"/>
                  </a:lnTo>
                  <a:lnTo>
                    <a:pt x="70" y="62"/>
                  </a:lnTo>
                  <a:lnTo>
                    <a:pt x="70" y="60"/>
                  </a:lnTo>
                  <a:lnTo>
                    <a:pt x="70" y="57"/>
                  </a:lnTo>
                  <a:lnTo>
                    <a:pt x="70" y="56"/>
                  </a:lnTo>
                  <a:lnTo>
                    <a:pt x="68" y="55"/>
                  </a:lnTo>
                  <a:lnTo>
                    <a:pt x="66" y="52"/>
                  </a:lnTo>
                  <a:lnTo>
                    <a:pt x="66" y="50"/>
                  </a:lnTo>
                  <a:lnTo>
                    <a:pt x="70" y="44"/>
                  </a:lnTo>
                  <a:lnTo>
                    <a:pt x="73" y="38"/>
                  </a:lnTo>
                  <a:lnTo>
                    <a:pt x="76" y="33"/>
                  </a:lnTo>
                  <a:lnTo>
                    <a:pt x="80" y="26"/>
                  </a:lnTo>
                  <a:lnTo>
                    <a:pt x="85" y="19"/>
                  </a:lnTo>
                  <a:lnTo>
                    <a:pt x="89" y="13"/>
                  </a:lnTo>
                  <a:lnTo>
                    <a:pt x="94" y="7"/>
                  </a:lnTo>
                  <a:lnTo>
                    <a:pt x="100" y="0"/>
                  </a:lnTo>
                  <a:lnTo>
                    <a:pt x="96" y="4"/>
                  </a:lnTo>
                  <a:lnTo>
                    <a:pt x="92" y="9"/>
                  </a:lnTo>
                  <a:lnTo>
                    <a:pt x="90" y="12"/>
                  </a:lnTo>
                  <a:lnTo>
                    <a:pt x="87" y="17"/>
                  </a:lnTo>
                  <a:lnTo>
                    <a:pt x="85" y="21"/>
                  </a:lnTo>
                  <a:lnTo>
                    <a:pt x="81" y="26"/>
                  </a:lnTo>
                  <a:lnTo>
                    <a:pt x="78" y="31"/>
                  </a:lnTo>
                  <a:lnTo>
                    <a:pt x="76" y="35"/>
                  </a:lnTo>
                  <a:lnTo>
                    <a:pt x="74" y="40"/>
                  </a:lnTo>
                  <a:lnTo>
                    <a:pt x="71" y="45"/>
                  </a:lnTo>
                  <a:lnTo>
                    <a:pt x="69" y="50"/>
                  </a:lnTo>
                  <a:lnTo>
                    <a:pt x="68" y="56"/>
                  </a:lnTo>
                  <a:lnTo>
                    <a:pt x="70" y="57"/>
                  </a:lnTo>
                </a:path>
              </a:pathLst>
            </a:custGeom>
            <a:solidFill>
              <a:srgbClr val="A8A8A8"/>
            </a:solidFill>
            <a:ln w="12700" cap="rnd">
              <a:noFill/>
              <a:round/>
              <a:headEnd/>
              <a:tailEnd/>
            </a:ln>
          </p:spPr>
          <p:txBody>
            <a:bodyPr/>
            <a:lstStyle/>
            <a:p>
              <a:endParaRPr lang="en-US" dirty="0"/>
            </a:p>
          </p:txBody>
        </p:sp>
        <p:sp>
          <p:nvSpPr>
            <p:cNvPr id="48774" name="Freeform 673"/>
            <p:cNvSpPr>
              <a:spLocks/>
            </p:cNvSpPr>
            <p:nvPr/>
          </p:nvSpPr>
          <p:spPr bwMode="auto">
            <a:xfrm>
              <a:off x="2307" y="2136"/>
              <a:ext cx="61" cy="33"/>
            </a:xfrm>
            <a:custGeom>
              <a:avLst/>
              <a:gdLst>
                <a:gd name="T0" fmla="*/ 7 w 61"/>
                <a:gd name="T1" fmla="*/ 32 h 33"/>
                <a:gd name="T2" fmla="*/ 13 w 61"/>
                <a:gd name="T3" fmla="*/ 27 h 33"/>
                <a:gd name="T4" fmla="*/ 20 w 61"/>
                <a:gd name="T5" fmla="*/ 23 h 33"/>
                <a:gd name="T6" fmla="*/ 26 w 61"/>
                <a:gd name="T7" fmla="*/ 19 h 33"/>
                <a:gd name="T8" fmla="*/ 32 w 61"/>
                <a:gd name="T9" fmla="*/ 15 h 33"/>
                <a:gd name="T10" fmla="*/ 39 w 61"/>
                <a:gd name="T11" fmla="*/ 13 h 33"/>
                <a:gd name="T12" fmla="*/ 45 w 61"/>
                <a:gd name="T13" fmla="*/ 10 h 33"/>
                <a:gd name="T14" fmla="*/ 52 w 61"/>
                <a:gd name="T15" fmla="*/ 9 h 33"/>
                <a:gd name="T16" fmla="*/ 60 w 61"/>
                <a:gd name="T17" fmla="*/ 8 h 33"/>
                <a:gd name="T18" fmla="*/ 60 w 61"/>
                <a:gd name="T19" fmla="*/ 0 h 33"/>
                <a:gd name="T20" fmla="*/ 51 w 61"/>
                <a:gd name="T21" fmla="*/ 0 h 33"/>
                <a:gd name="T22" fmla="*/ 43 w 61"/>
                <a:gd name="T23" fmla="*/ 2 h 33"/>
                <a:gd name="T24" fmla="*/ 35 w 61"/>
                <a:gd name="T25" fmla="*/ 5 h 33"/>
                <a:gd name="T26" fmla="*/ 27 w 61"/>
                <a:gd name="T27" fmla="*/ 8 h 33"/>
                <a:gd name="T28" fmla="*/ 20 w 61"/>
                <a:gd name="T29" fmla="*/ 12 h 33"/>
                <a:gd name="T30" fmla="*/ 14 w 61"/>
                <a:gd name="T31" fmla="*/ 17 h 33"/>
                <a:gd name="T32" fmla="*/ 7 w 61"/>
                <a:gd name="T33" fmla="*/ 21 h 33"/>
                <a:gd name="T34" fmla="*/ 0 w 61"/>
                <a:gd name="T35" fmla="*/ 26 h 33"/>
                <a:gd name="T36" fmla="*/ 7 w 61"/>
                <a:gd name="T37" fmla="*/ 32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33"/>
                <a:gd name="T59" fmla="*/ 61 w 61"/>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33">
                  <a:moveTo>
                    <a:pt x="7" y="32"/>
                  </a:moveTo>
                  <a:lnTo>
                    <a:pt x="13" y="27"/>
                  </a:lnTo>
                  <a:lnTo>
                    <a:pt x="20" y="23"/>
                  </a:lnTo>
                  <a:lnTo>
                    <a:pt x="26" y="19"/>
                  </a:lnTo>
                  <a:lnTo>
                    <a:pt x="32" y="15"/>
                  </a:lnTo>
                  <a:lnTo>
                    <a:pt x="39" y="13"/>
                  </a:lnTo>
                  <a:lnTo>
                    <a:pt x="45" y="10"/>
                  </a:lnTo>
                  <a:lnTo>
                    <a:pt x="52" y="9"/>
                  </a:lnTo>
                  <a:lnTo>
                    <a:pt x="60" y="8"/>
                  </a:lnTo>
                  <a:lnTo>
                    <a:pt x="60" y="0"/>
                  </a:lnTo>
                  <a:lnTo>
                    <a:pt x="51" y="0"/>
                  </a:lnTo>
                  <a:lnTo>
                    <a:pt x="43" y="2"/>
                  </a:lnTo>
                  <a:lnTo>
                    <a:pt x="35" y="5"/>
                  </a:lnTo>
                  <a:lnTo>
                    <a:pt x="27" y="8"/>
                  </a:lnTo>
                  <a:lnTo>
                    <a:pt x="20" y="12"/>
                  </a:lnTo>
                  <a:lnTo>
                    <a:pt x="14" y="17"/>
                  </a:lnTo>
                  <a:lnTo>
                    <a:pt x="7" y="21"/>
                  </a:lnTo>
                  <a:lnTo>
                    <a:pt x="0" y="26"/>
                  </a:lnTo>
                  <a:lnTo>
                    <a:pt x="7" y="32"/>
                  </a:lnTo>
                </a:path>
              </a:pathLst>
            </a:custGeom>
            <a:solidFill>
              <a:srgbClr val="4F4F4F"/>
            </a:solidFill>
            <a:ln w="12700" cap="rnd">
              <a:noFill/>
              <a:round/>
              <a:headEnd/>
              <a:tailEnd/>
            </a:ln>
          </p:spPr>
          <p:txBody>
            <a:bodyPr/>
            <a:lstStyle/>
            <a:p>
              <a:endParaRPr lang="en-US" dirty="0"/>
            </a:p>
          </p:txBody>
        </p:sp>
        <p:sp>
          <p:nvSpPr>
            <p:cNvPr id="48775" name="Freeform 674"/>
            <p:cNvSpPr>
              <a:spLocks/>
            </p:cNvSpPr>
            <p:nvPr/>
          </p:nvSpPr>
          <p:spPr bwMode="auto">
            <a:xfrm>
              <a:off x="2303" y="2167"/>
              <a:ext cx="17" cy="19"/>
            </a:xfrm>
            <a:custGeom>
              <a:avLst/>
              <a:gdLst>
                <a:gd name="T0" fmla="*/ 16 w 17"/>
                <a:gd name="T1" fmla="*/ 18 h 19"/>
                <a:gd name="T2" fmla="*/ 16 w 17"/>
                <a:gd name="T3" fmla="*/ 14 h 19"/>
                <a:gd name="T4" fmla="*/ 16 w 17"/>
                <a:gd name="T5" fmla="*/ 9 h 19"/>
                <a:gd name="T6" fmla="*/ 16 w 17"/>
                <a:gd name="T7" fmla="*/ 6 h 19"/>
                <a:gd name="T8" fmla="*/ 16 w 17"/>
                <a:gd name="T9" fmla="*/ 5 h 19"/>
                <a:gd name="T10" fmla="*/ 5 w 17"/>
                <a:gd name="T11" fmla="*/ 0 h 19"/>
                <a:gd name="T12" fmla="*/ 0 w 17"/>
                <a:gd name="T13" fmla="*/ 5 h 19"/>
                <a:gd name="T14" fmla="*/ 2 w 17"/>
                <a:gd name="T15" fmla="*/ 9 h 19"/>
                <a:gd name="T16" fmla="*/ 2 w 17"/>
                <a:gd name="T17" fmla="*/ 14 h 19"/>
                <a:gd name="T18" fmla="*/ 2 w 17"/>
                <a:gd name="T19" fmla="*/ 17 h 19"/>
                <a:gd name="T20" fmla="*/ 2 w 17"/>
                <a:gd name="T21" fmla="*/ 16 h 19"/>
                <a:gd name="T22" fmla="*/ 16 w 17"/>
                <a:gd name="T23" fmla="*/ 18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9"/>
                <a:gd name="T38" fmla="*/ 17 w 17"/>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9">
                  <a:moveTo>
                    <a:pt x="16" y="18"/>
                  </a:moveTo>
                  <a:lnTo>
                    <a:pt x="16" y="14"/>
                  </a:lnTo>
                  <a:lnTo>
                    <a:pt x="16" y="9"/>
                  </a:lnTo>
                  <a:lnTo>
                    <a:pt x="16" y="6"/>
                  </a:lnTo>
                  <a:lnTo>
                    <a:pt x="16" y="5"/>
                  </a:lnTo>
                  <a:lnTo>
                    <a:pt x="5" y="0"/>
                  </a:lnTo>
                  <a:lnTo>
                    <a:pt x="0" y="5"/>
                  </a:lnTo>
                  <a:lnTo>
                    <a:pt x="2" y="9"/>
                  </a:lnTo>
                  <a:lnTo>
                    <a:pt x="2" y="14"/>
                  </a:lnTo>
                  <a:lnTo>
                    <a:pt x="2" y="17"/>
                  </a:lnTo>
                  <a:lnTo>
                    <a:pt x="2" y="16"/>
                  </a:lnTo>
                  <a:lnTo>
                    <a:pt x="16" y="18"/>
                  </a:lnTo>
                </a:path>
              </a:pathLst>
            </a:custGeom>
            <a:solidFill>
              <a:srgbClr val="4F4F4F"/>
            </a:solidFill>
            <a:ln w="12700" cap="rnd">
              <a:noFill/>
              <a:round/>
              <a:headEnd/>
              <a:tailEnd/>
            </a:ln>
          </p:spPr>
          <p:txBody>
            <a:bodyPr/>
            <a:lstStyle/>
            <a:p>
              <a:endParaRPr lang="en-US" dirty="0"/>
            </a:p>
          </p:txBody>
        </p:sp>
        <p:sp>
          <p:nvSpPr>
            <p:cNvPr id="48776" name="Freeform 675"/>
            <p:cNvSpPr>
              <a:spLocks/>
            </p:cNvSpPr>
            <p:nvPr/>
          </p:nvSpPr>
          <p:spPr bwMode="auto">
            <a:xfrm>
              <a:off x="2295" y="2188"/>
              <a:ext cx="17" cy="24"/>
            </a:xfrm>
            <a:custGeom>
              <a:avLst/>
              <a:gdLst>
                <a:gd name="T0" fmla="*/ 6 w 17"/>
                <a:gd name="T1" fmla="*/ 23 h 24"/>
                <a:gd name="T2" fmla="*/ 9 w 17"/>
                <a:gd name="T3" fmla="*/ 21 h 24"/>
                <a:gd name="T4" fmla="*/ 10 w 17"/>
                <a:gd name="T5" fmla="*/ 18 h 24"/>
                <a:gd name="T6" fmla="*/ 11 w 17"/>
                <a:gd name="T7" fmla="*/ 16 h 24"/>
                <a:gd name="T8" fmla="*/ 13 w 17"/>
                <a:gd name="T9" fmla="*/ 12 h 24"/>
                <a:gd name="T10" fmla="*/ 13 w 17"/>
                <a:gd name="T11" fmla="*/ 10 h 24"/>
                <a:gd name="T12" fmla="*/ 14 w 17"/>
                <a:gd name="T13" fmla="*/ 7 h 24"/>
                <a:gd name="T14" fmla="*/ 14 w 17"/>
                <a:gd name="T15" fmla="*/ 5 h 24"/>
                <a:gd name="T16" fmla="*/ 16 w 17"/>
                <a:gd name="T17" fmla="*/ 2 h 24"/>
                <a:gd name="T18" fmla="*/ 6 w 17"/>
                <a:gd name="T19" fmla="*/ 0 h 24"/>
                <a:gd name="T20" fmla="*/ 6 w 17"/>
                <a:gd name="T21" fmla="*/ 2 h 24"/>
                <a:gd name="T22" fmla="*/ 5 w 17"/>
                <a:gd name="T23" fmla="*/ 5 h 24"/>
                <a:gd name="T24" fmla="*/ 4 w 17"/>
                <a:gd name="T25" fmla="*/ 7 h 24"/>
                <a:gd name="T26" fmla="*/ 4 w 17"/>
                <a:gd name="T27" fmla="*/ 10 h 24"/>
                <a:gd name="T28" fmla="*/ 4 w 17"/>
                <a:gd name="T29" fmla="*/ 12 h 24"/>
                <a:gd name="T30" fmla="*/ 2 w 17"/>
                <a:gd name="T31" fmla="*/ 14 h 24"/>
                <a:gd name="T32" fmla="*/ 1 w 17"/>
                <a:gd name="T33" fmla="*/ 17 h 24"/>
                <a:gd name="T34" fmla="*/ 0 w 17"/>
                <a:gd name="T35" fmla="*/ 18 h 24"/>
                <a:gd name="T36" fmla="*/ 6 w 17"/>
                <a:gd name="T37" fmla="*/ 23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4"/>
                <a:gd name="T59" fmla="*/ 17 w 17"/>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4">
                  <a:moveTo>
                    <a:pt x="6" y="23"/>
                  </a:moveTo>
                  <a:lnTo>
                    <a:pt x="9" y="21"/>
                  </a:lnTo>
                  <a:lnTo>
                    <a:pt x="10" y="18"/>
                  </a:lnTo>
                  <a:lnTo>
                    <a:pt x="11" y="16"/>
                  </a:lnTo>
                  <a:lnTo>
                    <a:pt x="13" y="12"/>
                  </a:lnTo>
                  <a:lnTo>
                    <a:pt x="13" y="10"/>
                  </a:lnTo>
                  <a:lnTo>
                    <a:pt x="14" y="7"/>
                  </a:lnTo>
                  <a:lnTo>
                    <a:pt x="14" y="5"/>
                  </a:lnTo>
                  <a:lnTo>
                    <a:pt x="16" y="2"/>
                  </a:lnTo>
                  <a:lnTo>
                    <a:pt x="6" y="0"/>
                  </a:lnTo>
                  <a:lnTo>
                    <a:pt x="6" y="2"/>
                  </a:lnTo>
                  <a:lnTo>
                    <a:pt x="5" y="5"/>
                  </a:lnTo>
                  <a:lnTo>
                    <a:pt x="4" y="7"/>
                  </a:lnTo>
                  <a:lnTo>
                    <a:pt x="4" y="10"/>
                  </a:lnTo>
                  <a:lnTo>
                    <a:pt x="4" y="12"/>
                  </a:lnTo>
                  <a:lnTo>
                    <a:pt x="2" y="14"/>
                  </a:lnTo>
                  <a:lnTo>
                    <a:pt x="1" y="17"/>
                  </a:lnTo>
                  <a:lnTo>
                    <a:pt x="0" y="18"/>
                  </a:lnTo>
                  <a:lnTo>
                    <a:pt x="6" y="23"/>
                  </a:lnTo>
                </a:path>
              </a:pathLst>
            </a:custGeom>
            <a:solidFill>
              <a:srgbClr val="4F4F4F"/>
            </a:solidFill>
            <a:ln w="12700" cap="rnd">
              <a:noFill/>
              <a:round/>
              <a:headEnd/>
              <a:tailEnd/>
            </a:ln>
          </p:spPr>
          <p:txBody>
            <a:bodyPr/>
            <a:lstStyle/>
            <a:p>
              <a:endParaRPr lang="en-US" dirty="0"/>
            </a:p>
          </p:txBody>
        </p:sp>
        <p:sp>
          <p:nvSpPr>
            <p:cNvPr id="48777" name="Freeform 676"/>
            <p:cNvSpPr>
              <a:spLocks/>
            </p:cNvSpPr>
            <p:nvPr/>
          </p:nvSpPr>
          <p:spPr bwMode="auto">
            <a:xfrm>
              <a:off x="2293" y="2211"/>
              <a:ext cx="17" cy="17"/>
            </a:xfrm>
            <a:custGeom>
              <a:avLst/>
              <a:gdLst>
                <a:gd name="T0" fmla="*/ 16 w 17"/>
                <a:gd name="T1" fmla="*/ 6 h 17"/>
                <a:gd name="T2" fmla="*/ 2 w 17"/>
                <a:gd name="T3" fmla="*/ 0 h 17"/>
                <a:gd name="T4" fmla="*/ 0 w 17"/>
                <a:gd name="T5" fmla="*/ 6 h 17"/>
                <a:gd name="T6" fmla="*/ 2 w 17"/>
                <a:gd name="T7" fmla="*/ 9 h 17"/>
                <a:gd name="T8" fmla="*/ 8 w 17"/>
                <a:gd name="T9" fmla="*/ 14 h 17"/>
                <a:gd name="T10" fmla="*/ 13 w 17"/>
                <a:gd name="T11" fmla="*/ 16 h 17"/>
                <a:gd name="T12" fmla="*/ 16 w 17"/>
                <a:gd name="T13" fmla="*/ 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16" y="6"/>
                  </a:moveTo>
                  <a:lnTo>
                    <a:pt x="2" y="0"/>
                  </a:lnTo>
                  <a:lnTo>
                    <a:pt x="0" y="6"/>
                  </a:lnTo>
                  <a:lnTo>
                    <a:pt x="2" y="9"/>
                  </a:lnTo>
                  <a:lnTo>
                    <a:pt x="8" y="14"/>
                  </a:lnTo>
                  <a:lnTo>
                    <a:pt x="13" y="16"/>
                  </a:lnTo>
                  <a:lnTo>
                    <a:pt x="16" y="6"/>
                  </a:lnTo>
                </a:path>
              </a:pathLst>
            </a:custGeom>
            <a:solidFill>
              <a:srgbClr val="4F4F4F"/>
            </a:solidFill>
            <a:ln w="12700" cap="rnd">
              <a:noFill/>
              <a:round/>
              <a:headEnd/>
              <a:tailEnd/>
            </a:ln>
          </p:spPr>
          <p:txBody>
            <a:bodyPr/>
            <a:lstStyle/>
            <a:p>
              <a:endParaRPr lang="en-US" dirty="0"/>
            </a:p>
          </p:txBody>
        </p:sp>
        <p:sp>
          <p:nvSpPr>
            <p:cNvPr id="48778" name="Freeform 677"/>
            <p:cNvSpPr>
              <a:spLocks/>
            </p:cNvSpPr>
            <p:nvPr/>
          </p:nvSpPr>
          <p:spPr bwMode="auto">
            <a:xfrm>
              <a:off x="2302" y="2214"/>
              <a:ext cx="24" cy="17"/>
            </a:xfrm>
            <a:custGeom>
              <a:avLst/>
              <a:gdLst>
                <a:gd name="T0" fmla="*/ 15 w 24"/>
                <a:gd name="T1" fmla="*/ 0 h 17"/>
                <a:gd name="T2" fmla="*/ 16 w 24"/>
                <a:gd name="T3" fmla="*/ 0 h 17"/>
                <a:gd name="T4" fmla="*/ 13 w 24"/>
                <a:gd name="T5" fmla="*/ 1 h 17"/>
                <a:gd name="T6" fmla="*/ 10 w 24"/>
                <a:gd name="T7" fmla="*/ 3 h 17"/>
                <a:gd name="T8" fmla="*/ 6 w 24"/>
                <a:gd name="T9" fmla="*/ 3 h 17"/>
                <a:gd name="T10" fmla="*/ 2 w 24"/>
                <a:gd name="T11" fmla="*/ 3 h 17"/>
                <a:gd name="T12" fmla="*/ 0 w 24"/>
                <a:gd name="T13" fmla="*/ 14 h 17"/>
                <a:gd name="T14" fmla="*/ 6 w 24"/>
                <a:gd name="T15" fmla="*/ 16 h 17"/>
                <a:gd name="T16" fmla="*/ 13 w 24"/>
                <a:gd name="T17" fmla="*/ 14 h 17"/>
                <a:gd name="T18" fmla="*/ 18 w 24"/>
                <a:gd name="T19" fmla="*/ 12 h 17"/>
                <a:gd name="T20" fmla="*/ 22 w 24"/>
                <a:gd name="T21" fmla="*/ 7 h 17"/>
                <a:gd name="T22" fmla="*/ 23 w 24"/>
                <a:gd name="T23" fmla="*/ 7 h 17"/>
                <a:gd name="T24" fmla="*/ 15 w 24"/>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17"/>
                <a:gd name="T41" fmla="*/ 24 w 24"/>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17">
                  <a:moveTo>
                    <a:pt x="15" y="0"/>
                  </a:moveTo>
                  <a:lnTo>
                    <a:pt x="16" y="0"/>
                  </a:lnTo>
                  <a:lnTo>
                    <a:pt x="13" y="1"/>
                  </a:lnTo>
                  <a:lnTo>
                    <a:pt x="10" y="3"/>
                  </a:lnTo>
                  <a:lnTo>
                    <a:pt x="6" y="3"/>
                  </a:lnTo>
                  <a:lnTo>
                    <a:pt x="2" y="3"/>
                  </a:lnTo>
                  <a:lnTo>
                    <a:pt x="0" y="14"/>
                  </a:lnTo>
                  <a:lnTo>
                    <a:pt x="6" y="16"/>
                  </a:lnTo>
                  <a:lnTo>
                    <a:pt x="13" y="14"/>
                  </a:lnTo>
                  <a:lnTo>
                    <a:pt x="18" y="12"/>
                  </a:lnTo>
                  <a:lnTo>
                    <a:pt x="22" y="7"/>
                  </a:lnTo>
                  <a:lnTo>
                    <a:pt x="23" y="7"/>
                  </a:lnTo>
                  <a:lnTo>
                    <a:pt x="15" y="0"/>
                  </a:lnTo>
                </a:path>
              </a:pathLst>
            </a:custGeom>
            <a:solidFill>
              <a:srgbClr val="4F4F4F"/>
            </a:solidFill>
            <a:ln w="12700" cap="rnd">
              <a:noFill/>
              <a:round/>
              <a:headEnd/>
              <a:tailEnd/>
            </a:ln>
          </p:spPr>
          <p:txBody>
            <a:bodyPr/>
            <a:lstStyle/>
            <a:p>
              <a:endParaRPr lang="en-US" dirty="0"/>
            </a:p>
          </p:txBody>
        </p:sp>
        <p:sp>
          <p:nvSpPr>
            <p:cNvPr id="48779" name="Freeform 678"/>
            <p:cNvSpPr>
              <a:spLocks/>
            </p:cNvSpPr>
            <p:nvPr/>
          </p:nvSpPr>
          <p:spPr bwMode="auto">
            <a:xfrm>
              <a:off x="2321" y="2185"/>
              <a:ext cx="37" cy="30"/>
            </a:xfrm>
            <a:custGeom>
              <a:avLst/>
              <a:gdLst>
                <a:gd name="T0" fmla="*/ 28 w 37"/>
                <a:gd name="T1" fmla="*/ 0 h 30"/>
                <a:gd name="T2" fmla="*/ 27 w 37"/>
                <a:gd name="T3" fmla="*/ 1 h 30"/>
                <a:gd name="T4" fmla="*/ 26 w 37"/>
                <a:gd name="T5" fmla="*/ 2 h 30"/>
                <a:gd name="T6" fmla="*/ 24 w 37"/>
                <a:gd name="T7" fmla="*/ 3 h 30"/>
                <a:gd name="T8" fmla="*/ 21 w 37"/>
                <a:gd name="T9" fmla="*/ 7 h 30"/>
                <a:gd name="T10" fmla="*/ 15 w 37"/>
                <a:gd name="T11" fmla="*/ 10 h 30"/>
                <a:gd name="T12" fmla="*/ 11 w 37"/>
                <a:gd name="T13" fmla="*/ 13 h 30"/>
                <a:gd name="T14" fmla="*/ 7 w 37"/>
                <a:gd name="T15" fmla="*/ 18 h 30"/>
                <a:gd name="T16" fmla="*/ 0 w 37"/>
                <a:gd name="T17" fmla="*/ 24 h 30"/>
                <a:gd name="T18" fmla="*/ 9 w 37"/>
                <a:gd name="T19" fmla="*/ 29 h 30"/>
                <a:gd name="T20" fmla="*/ 14 w 37"/>
                <a:gd name="T21" fmla="*/ 24 h 30"/>
                <a:gd name="T22" fmla="*/ 18 w 37"/>
                <a:gd name="T23" fmla="*/ 19 h 30"/>
                <a:gd name="T24" fmla="*/ 22 w 37"/>
                <a:gd name="T25" fmla="*/ 16 h 30"/>
                <a:gd name="T26" fmla="*/ 26 w 37"/>
                <a:gd name="T27" fmla="*/ 12 h 30"/>
                <a:gd name="T28" fmla="*/ 28 w 37"/>
                <a:gd name="T29" fmla="*/ 11 h 30"/>
                <a:gd name="T30" fmla="*/ 32 w 37"/>
                <a:gd name="T31" fmla="*/ 8 h 30"/>
                <a:gd name="T32" fmla="*/ 33 w 37"/>
                <a:gd name="T33" fmla="*/ 6 h 30"/>
                <a:gd name="T34" fmla="*/ 36 w 37"/>
                <a:gd name="T35" fmla="*/ 3 h 30"/>
                <a:gd name="T36" fmla="*/ 28 w 37"/>
                <a:gd name="T37" fmla="*/ 0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30"/>
                <a:gd name="T59" fmla="*/ 37 w 37"/>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30">
                  <a:moveTo>
                    <a:pt x="28" y="0"/>
                  </a:moveTo>
                  <a:lnTo>
                    <a:pt x="27" y="1"/>
                  </a:lnTo>
                  <a:lnTo>
                    <a:pt x="26" y="2"/>
                  </a:lnTo>
                  <a:lnTo>
                    <a:pt x="24" y="3"/>
                  </a:lnTo>
                  <a:lnTo>
                    <a:pt x="21" y="7"/>
                  </a:lnTo>
                  <a:lnTo>
                    <a:pt x="15" y="10"/>
                  </a:lnTo>
                  <a:lnTo>
                    <a:pt x="11" y="13"/>
                  </a:lnTo>
                  <a:lnTo>
                    <a:pt x="7" y="18"/>
                  </a:lnTo>
                  <a:lnTo>
                    <a:pt x="0" y="24"/>
                  </a:lnTo>
                  <a:lnTo>
                    <a:pt x="9" y="29"/>
                  </a:lnTo>
                  <a:lnTo>
                    <a:pt x="14" y="24"/>
                  </a:lnTo>
                  <a:lnTo>
                    <a:pt x="18" y="19"/>
                  </a:lnTo>
                  <a:lnTo>
                    <a:pt x="22" y="16"/>
                  </a:lnTo>
                  <a:lnTo>
                    <a:pt x="26" y="12"/>
                  </a:lnTo>
                  <a:lnTo>
                    <a:pt x="28" y="11"/>
                  </a:lnTo>
                  <a:lnTo>
                    <a:pt x="32" y="8"/>
                  </a:lnTo>
                  <a:lnTo>
                    <a:pt x="33" y="6"/>
                  </a:lnTo>
                  <a:lnTo>
                    <a:pt x="36" y="3"/>
                  </a:lnTo>
                  <a:lnTo>
                    <a:pt x="28" y="0"/>
                  </a:lnTo>
                </a:path>
              </a:pathLst>
            </a:custGeom>
            <a:solidFill>
              <a:srgbClr val="4F4F4F"/>
            </a:solidFill>
            <a:ln w="12700" cap="rnd">
              <a:noFill/>
              <a:round/>
              <a:headEnd/>
              <a:tailEnd/>
            </a:ln>
          </p:spPr>
          <p:txBody>
            <a:bodyPr/>
            <a:lstStyle/>
            <a:p>
              <a:endParaRPr lang="en-US" dirty="0"/>
            </a:p>
          </p:txBody>
        </p:sp>
        <p:sp>
          <p:nvSpPr>
            <p:cNvPr id="48780" name="Freeform 679"/>
            <p:cNvSpPr>
              <a:spLocks/>
            </p:cNvSpPr>
            <p:nvPr/>
          </p:nvSpPr>
          <p:spPr bwMode="auto">
            <a:xfrm>
              <a:off x="2354" y="2149"/>
              <a:ext cx="19" cy="35"/>
            </a:xfrm>
            <a:custGeom>
              <a:avLst/>
              <a:gdLst>
                <a:gd name="T0" fmla="*/ 11 w 19"/>
                <a:gd name="T1" fmla="*/ 0 h 35"/>
                <a:gd name="T2" fmla="*/ 10 w 19"/>
                <a:gd name="T3" fmla="*/ 1 h 35"/>
                <a:gd name="T4" fmla="*/ 8 w 19"/>
                <a:gd name="T5" fmla="*/ 4 h 35"/>
                <a:gd name="T6" fmla="*/ 8 w 19"/>
                <a:gd name="T7" fmla="*/ 9 h 35"/>
                <a:gd name="T8" fmla="*/ 6 w 19"/>
                <a:gd name="T9" fmla="*/ 12 h 35"/>
                <a:gd name="T10" fmla="*/ 5 w 19"/>
                <a:gd name="T11" fmla="*/ 16 h 35"/>
                <a:gd name="T12" fmla="*/ 5 w 19"/>
                <a:gd name="T13" fmla="*/ 19 h 35"/>
                <a:gd name="T14" fmla="*/ 2 w 19"/>
                <a:gd name="T15" fmla="*/ 23 h 35"/>
                <a:gd name="T16" fmla="*/ 2 w 19"/>
                <a:gd name="T17" fmla="*/ 26 h 35"/>
                <a:gd name="T18" fmla="*/ 0 w 19"/>
                <a:gd name="T19" fmla="*/ 31 h 35"/>
                <a:gd name="T20" fmla="*/ 7 w 19"/>
                <a:gd name="T21" fmla="*/ 34 h 35"/>
                <a:gd name="T22" fmla="*/ 8 w 19"/>
                <a:gd name="T23" fmla="*/ 31 h 35"/>
                <a:gd name="T24" fmla="*/ 10 w 19"/>
                <a:gd name="T25" fmla="*/ 26 h 35"/>
                <a:gd name="T26" fmla="*/ 11 w 19"/>
                <a:gd name="T27" fmla="*/ 23 h 35"/>
                <a:gd name="T28" fmla="*/ 14 w 19"/>
                <a:gd name="T29" fmla="*/ 19 h 35"/>
                <a:gd name="T30" fmla="*/ 14 w 19"/>
                <a:gd name="T31" fmla="*/ 14 h 35"/>
                <a:gd name="T32" fmla="*/ 16 w 19"/>
                <a:gd name="T33" fmla="*/ 11 h 35"/>
                <a:gd name="T34" fmla="*/ 17 w 19"/>
                <a:gd name="T35" fmla="*/ 7 h 35"/>
                <a:gd name="T36" fmla="*/ 18 w 19"/>
                <a:gd name="T37" fmla="*/ 3 h 35"/>
                <a:gd name="T38" fmla="*/ 17 w 19"/>
                <a:gd name="T39" fmla="*/ 3 h 35"/>
                <a:gd name="T40" fmla="*/ 11 w 19"/>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35"/>
                <a:gd name="T65" fmla="*/ 19 w 19"/>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35">
                  <a:moveTo>
                    <a:pt x="11" y="0"/>
                  </a:moveTo>
                  <a:lnTo>
                    <a:pt x="10" y="1"/>
                  </a:lnTo>
                  <a:lnTo>
                    <a:pt x="8" y="4"/>
                  </a:lnTo>
                  <a:lnTo>
                    <a:pt x="8" y="9"/>
                  </a:lnTo>
                  <a:lnTo>
                    <a:pt x="6" y="12"/>
                  </a:lnTo>
                  <a:lnTo>
                    <a:pt x="5" y="16"/>
                  </a:lnTo>
                  <a:lnTo>
                    <a:pt x="5" y="19"/>
                  </a:lnTo>
                  <a:lnTo>
                    <a:pt x="2" y="23"/>
                  </a:lnTo>
                  <a:lnTo>
                    <a:pt x="2" y="26"/>
                  </a:lnTo>
                  <a:lnTo>
                    <a:pt x="0" y="31"/>
                  </a:lnTo>
                  <a:lnTo>
                    <a:pt x="7" y="34"/>
                  </a:lnTo>
                  <a:lnTo>
                    <a:pt x="8" y="31"/>
                  </a:lnTo>
                  <a:lnTo>
                    <a:pt x="10" y="26"/>
                  </a:lnTo>
                  <a:lnTo>
                    <a:pt x="11" y="23"/>
                  </a:lnTo>
                  <a:lnTo>
                    <a:pt x="14" y="19"/>
                  </a:lnTo>
                  <a:lnTo>
                    <a:pt x="14" y="14"/>
                  </a:lnTo>
                  <a:lnTo>
                    <a:pt x="16" y="11"/>
                  </a:lnTo>
                  <a:lnTo>
                    <a:pt x="17" y="7"/>
                  </a:lnTo>
                  <a:lnTo>
                    <a:pt x="18" y="3"/>
                  </a:lnTo>
                  <a:lnTo>
                    <a:pt x="17" y="3"/>
                  </a:lnTo>
                  <a:lnTo>
                    <a:pt x="11" y="0"/>
                  </a:lnTo>
                </a:path>
              </a:pathLst>
            </a:custGeom>
            <a:solidFill>
              <a:srgbClr val="4F4F4F"/>
            </a:solidFill>
            <a:ln w="12700" cap="rnd">
              <a:noFill/>
              <a:round/>
              <a:headEnd/>
              <a:tailEnd/>
            </a:ln>
          </p:spPr>
          <p:txBody>
            <a:bodyPr/>
            <a:lstStyle/>
            <a:p>
              <a:endParaRPr lang="en-US" dirty="0"/>
            </a:p>
          </p:txBody>
        </p:sp>
        <p:sp>
          <p:nvSpPr>
            <p:cNvPr id="48781" name="Freeform 680"/>
            <p:cNvSpPr>
              <a:spLocks/>
            </p:cNvSpPr>
            <p:nvPr/>
          </p:nvSpPr>
          <p:spPr bwMode="auto">
            <a:xfrm>
              <a:off x="2368" y="2141"/>
              <a:ext cx="17" cy="17"/>
            </a:xfrm>
            <a:custGeom>
              <a:avLst/>
              <a:gdLst>
                <a:gd name="T0" fmla="*/ 0 w 17"/>
                <a:gd name="T1" fmla="*/ 0 h 17"/>
                <a:gd name="T2" fmla="*/ 0 w 17"/>
                <a:gd name="T3" fmla="*/ 5 h 17"/>
                <a:gd name="T4" fmla="*/ 0 w 17"/>
                <a:gd name="T5" fmla="*/ 8 h 17"/>
                <a:gd name="T6" fmla="*/ 0 w 17"/>
                <a:gd name="T7" fmla="*/ 10 h 17"/>
                <a:gd name="T8" fmla="*/ 12 w 17"/>
                <a:gd name="T9" fmla="*/ 16 h 17"/>
                <a:gd name="T10" fmla="*/ 16 w 17"/>
                <a:gd name="T11" fmla="*/ 13 h 17"/>
                <a:gd name="T12" fmla="*/ 16 w 17"/>
                <a:gd name="T13" fmla="*/ 8 h 17"/>
                <a:gd name="T14" fmla="*/ 16 w 17"/>
                <a:gd name="T15" fmla="*/ 5 h 17"/>
                <a:gd name="T16" fmla="*/ 16 w 17"/>
                <a:gd name="T17" fmla="*/ 0 h 17"/>
                <a:gd name="T18" fmla="*/ 0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0"/>
                  </a:moveTo>
                  <a:lnTo>
                    <a:pt x="0" y="5"/>
                  </a:lnTo>
                  <a:lnTo>
                    <a:pt x="0" y="8"/>
                  </a:lnTo>
                  <a:lnTo>
                    <a:pt x="0" y="10"/>
                  </a:lnTo>
                  <a:lnTo>
                    <a:pt x="12" y="16"/>
                  </a:lnTo>
                  <a:lnTo>
                    <a:pt x="16" y="13"/>
                  </a:lnTo>
                  <a:lnTo>
                    <a:pt x="16" y="8"/>
                  </a:lnTo>
                  <a:lnTo>
                    <a:pt x="16" y="5"/>
                  </a:lnTo>
                  <a:lnTo>
                    <a:pt x="16" y="0"/>
                  </a:lnTo>
                  <a:lnTo>
                    <a:pt x="0" y="0"/>
                  </a:lnTo>
                </a:path>
              </a:pathLst>
            </a:custGeom>
            <a:solidFill>
              <a:srgbClr val="4F4F4F"/>
            </a:solidFill>
            <a:ln w="12700" cap="rnd">
              <a:noFill/>
              <a:round/>
              <a:headEnd/>
              <a:tailEnd/>
            </a:ln>
          </p:spPr>
          <p:txBody>
            <a:bodyPr/>
            <a:lstStyle/>
            <a:p>
              <a:endParaRPr lang="en-US" dirty="0"/>
            </a:p>
          </p:txBody>
        </p:sp>
        <p:sp>
          <p:nvSpPr>
            <p:cNvPr id="48782" name="Freeform 681"/>
            <p:cNvSpPr>
              <a:spLocks/>
            </p:cNvSpPr>
            <p:nvPr/>
          </p:nvSpPr>
          <p:spPr bwMode="auto">
            <a:xfrm>
              <a:off x="2364" y="2130"/>
              <a:ext cx="17" cy="17"/>
            </a:xfrm>
            <a:custGeom>
              <a:avLst/>
              <a:gdLst>
                <a:gd name="T0" fmla="*/ 0 w 17"/>
                <a:gd name="T1" fmla="*/ 0 h 17"/>
                <a:gd name="T2" fmla="*/ 0 w 17"/>
                <a:gd name="T3" fmla="*/ 8 h 17"/>
                <a:gd name="T4" fmla="*/ 1 w 17"/>
                <a:gd name="T5" fmla="*/ 16 h 17"/>
                <a:gd name="T6" fmla="*/ 3 w 17"/>
                <a:gd name="T7" fmla="*/ 16 h 17"/>
                <a:gd name="T8" fmla="*/ 16 w 17"/>
                <a:gd name="T9" fmla="*/ 16 h 17"/>
                <a:gd name="T10" fmla="*/ 14 w 17"/>
                <a:gd name="T11" fmla="*/ 8 h 17"/>
                <a:gd name="T12" fmla="*/ 12 w 17"/>
                <a:gd name="T13" fmla="*/ 8 h 17"/>
                <a:gd name="T14" fmla="*/ 12 w 17"/>
                <a:gd name="T15" fmla="*/ 5 h 17"/>
                <a:gd name="T16" fmla="*/ 10 w 17"/>
                <a:gd name="T17" fmla="*/ 8 h 17"/>
                <a:gd name="T18" fmla="*/ 0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0"/>
                  </a:moveTo>
                  <a:lnTo>
                    <a:pt x="0" y="8"/>
                  </a:lnTo>
                  <a:lnTo>
                    <a:pt x="1" y="16"/>
                  </a:lnTo>
                  <a:lnTo>
                    <a:pt x="3" y="16"/>
                  </a:lnTo>
                  <a:lnTo>
                    <a:pt x="16" y="16"/>
                  </a:lnTo>
                  <a:lnTo>
                    <a:pt x="14" y="8"/>
                  </a:lnTo>
                  <a:lnTo>
                    <a:pt x="12" y="8"/>
                  </a:lnTo>
                  <a:lnTo>
                    <a:pt x="12" y="5"/>
                  </a:lnTo>
                  <a:lnTo>
                    <a:pt x="10" y="8"/>
                  </a:lnTo>
                  <a:lnTo>
                    <a:pt x="0" y="0"/>
                  </a:lnTo>
                </a:path>
              </a:pathLst>
            </a:custGeom>
            <a:solidFill>
              <a:srgbClr val="4F4F4F"/>
            </a:solidFill>
            <a:ln w="12700" cap="rnd">
              <a:noFill/>
              <a:round/>
              <a:headEnd/>
              <a:tailEnd/>
            </a:ln>
          </p:spPr>
          <p:txBody>
            <a:bodyPr/>
            <a:lstStyle/>
            <a:p>
              <a:endParaRPr lang="en-US" dirty="0"/>
            </a:p>
          </p:txBody>
        </p:sp>
        <p:sp>
          <p:nvSpPr>
            <p:cNvPr id="48783" name="Freeform 682"/>
            <p:cNvSpPr>
              <a:spLocks/>
            </p:cNvSpPr>
            <p:nvPr/>
          </p:nvSpPr>
          <p:spPr bwMode="auto">
            <a:xfrm>
              <a:off x="2364" y="2078"/>
              <a:ext cx="40" cy="52"/>
            </a:xfrm>
            <a:custGeom>
              <a:avLst/>
              <a:gdLst>
                <a:gd name="T0" fmla="*/ 39 w 40"/>
                <a:gd name="T1" fmla="*/ 5 h 52"/>
                <a:gd name="T2" fmla="*/ 31 w 40"/>
                <a:gd name="T3" fmla="*/ 0 h 52"/>
                <a:gd name="T4" fmla="*/ 26 w 40"/>
                <a:gd name="T5" fmla="*/ 6 h 52"/>
                <a:gd name="T6" fmla="*/ 22 w 40"/>
                <a:gd name="T7" fmla="*/ 13 h 52"/>
                <a:gd name="T8" fmla="*/ 17 w 40"/>
                <a:gd name="T9" fmla="*/ 19 h 52"/>
                <a:gd name="T10" fmla="*/ 13 w 40"/>
                <a:gd name="T11" fmla="*/ 24 h 52"/>
                <a:gd name="T12" fmla="*/ 10 w 40"/>
                <a:gd name="T13" fmla="*/ 30 h 52"/>
                <a:gd name="T14" fmla="*/ 6 w 40"/>
                <a:gd name="T15" fmla="*/ 37 h 52"/>
                <a:gd name="T16" fmla="*/ 3 w 40"/>
                <a:gd name="T17" fmla="*/ 42 h 52"/>
                <a:gd name="T18" fmla="*/ 0 w 40"/>
                <a:gd name="T19" fmla="*/ 47 h 52"/>
                <a:gd name="T20" fmla="*/ 9 w 40"/>
                <a:gd name="T21" fmla="*/ 51 h 52"/>
                <a:gd name="T22" fmla="*/ 11 w 40"/>
                <a:gd name="T23" fmla="*/ 46 h 52"/>
                <a:gd name="T24" fmla="*/ 15 w 40"/>
                <a:gd name="T25" fmla="*/ 40 h 52"/>
                <a:gd name="T26" fmla="*/ 18 w 40"/>
                <a:gd name="T27" fmla="*/ 36 h 52"/>
                <a:gd name="T28" fmla="*/ 22 w 40"/>
                <a:gd name="T29" fmla="*/ 30 h 52"/>
                <a:gd name="T30" fmla="*/ 25 w 40"/>
                <a:gd name="T31" fmla="*/ 23 h 52"/>
                <a:gd name="T32" fmla="*/ 29 w 40"/>
                <a:gd name="T33" fmla="*/ 18 h 52"/>
                <a:gd name="T34" fmla="*/ 35 w 40"/>
                <a:gd name="T35" fmla="*/ 12 h 52"/>
                <a:gd name="T36" fmla="*/ 39 w 40"/>
                <a:gd name="T37" fmla="*/ 5 h 52"/>
                <a:gd name="T38" fmla="*/ 31 w 40"/>
                <a:gd name="T39" fmla="*/ 0 h 52"/>
                <a:gd name="T40" fmla="*/ 39 w 40"/>
                <a:gd name="T41" fmla="*/ 5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52"/>
                <a:gd name="T65" fmla="*/ 40 w 40"/>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52">
                  <a:moveTo>
                    <a:pt x="39" y="5"/>
                  </a:moveTo>
                  <a:lnTo>
                    <a:pt x="31" y="0"/>
                  </a:lnTo>
                  <a:lnTo>
                    <a:pt x="26" y="6"/>
                  </a:lnTo>
                  <a:lnTo>
                    <a:pt x="22" y="13"/>
                  </a:lnTo>
                  <a:lnTo>
                    <a:pt x="17" y="19"/>
                  </a:lnTo>
                  <a:lnTo>
                    <a:pt x="13" y="24"/>
                  </a:lnTo>
                  <a:lnTo>
                    <a:pt x="10" y="30"/>
                  </a:lnTo>
                  <a:lnTo>
                    <a:pt x="6" y="37"/>
                  </a:lnTo>
                  <a:lnTo>
                    <a:pt x="3" y="42"/>
                  </a:lnTo>
                  <a:lnTo>
                    <a:pt x="0" y="47"/>
                  </a:lnTo>
                  <a:lnTo>
                    <a:pt x="9" y="51"/>
                  </a:lnTo>
                  <a:lnTo>
                    <a:pt x="11" y="46"/>
                  </a:lnTo>
                  <a:lnTo>
                    <a:pt x="15" y="40"/>
                  </a:lnTo>
                  <a:lnTo>
                    <a:pt x="18" y="36"/>
                  </a:lnTo>
                  <a:lnTo>
                    <a:pt x="22" y="30"/>
                  </a:lnTo>
                  <a:lnTo>
                    <a:pt x="25" y="23"/>
                  </a:lnTo>
                  <a:lnTo>
                    <a:pt x="29" y="18"/>
                  </a:lnTo>
                  <a:lnTo>
                    <a:pt x="35" y="12"/>
                  </a:lnTo>
                  <a:lnTo>
                    <a:pt x="39" y="5"/>
                  </a:lnTo>
                  <a:lnTo>
                    <a:pt x="31" y="0"/>
                  </a:lnTo>
                  <a:lnTo>
                    <a:pt x="39" y="5"/>
                  </a:lnTo>
                </a:path>
              </a:pathLst>
            </a:custGeom>
            <a:solidFill>
              <a:srgbClr val="4F4F4F"/>
            </a:solidFill>
            <a:ln w="12700" cap="rnd">
              <a:noFill/>
              <a:round/>
              <a:headEnd/>
              <a:tailEnd/>
            </a:ln>
          </p:spPr>
          <p:txBody>
            <a:bodyPr/>
            <a:lstStyle/>
            <a:p>
              <a:endParaRPr lang="en-US" dirty="0"/>
            </a:p>
          </p:txBody>
        </p:sp>
        <p:sp>
          <p:nvSpPr>
            <p:cNvPr id="48784" name="Freeform 683"/>
            <p:cNvSpPr>
              <a:spLocks/>
            </p:cNvSpPr>
            <p:nvPr/>
          </p:nvSpPr>
          <p:spPr bwMode="auto">
            <a:xfrm>
              <a:off x="2375" y="2078"/>
              <a:ext cx="29" cy="37"/>
            </a:xfrm>
            <a:custGeom>
              <a:avLst/>
              <a:gdLst>
                <a:gd name="T0" fmla="*/ 8 w 29"/>
                <a:gd name="T1" fmla="*/ 36 h 37"/>
                <a:gd name="T2" fmla="*/ 10 w 29"/>
                <a:gd name="T3" fmla="*/ 32 h 37"/>
                <a:gd name="T4" fmla="*/ 12 w 29"/>
                <a:gd name="T5" fmla="*/ 28 h 37"/>
                <a:gd name="T6" fmla="*/ 15 w 29"/>
                <a:gd name="T7" fmla="*/ 23 h 37"/>
                <a:gd name="T8" fmla="*/ 17 w 29"/>
                <a:gd name="T9" fmla="*/ 20 h 37"/>
                <a:gd name="T10" fmla="*/ 20 w 29"/>
                <a:gd name="T11" fmla="*/ 16 h 37"/>
                <a:gd name="T12" fmla="*/ 22 w 29"/>
                <a:gd name="T13" fmla="*/ 13 h 37"/>
                <a:gd name="T14" fmla="*/ 26 w 29"/>
                <a:gd name="T15" fmla="*/ 9 h 37"/>
                <a:gd name="T16" fmla="*/ 28 w 29"/>
                <a:gd name="T17" fmla="*/ 5 h 37"/>
                <a:gd name="T18" fmla="*/ 21 w 29"/>
                <a:gd name="T19" fmla="*/ 0 h 37"/>
                <a:gd name="T20" fmla="*/ 18 w 29"/>
                <a:gd name="T21" fmla="*/ 3 h 37"/>
                <a:gd name="T22" fmla="*/ 15 w 29"/>
                <a:gd name="T23" fmla="*/ 8 h 37"/>
                <a:gd name="T24" fmla="*/ 12 w 29"/>
                <a:gd name="T25" fmla="*/ 11 h 37"/>
                <a:gd name="T26" fmla="*/ 9 w 29"/>
                <a:gd name="T27" fmla="*/ 15 h 37"/>
                <a:gd name="T28" fmla="*/ 7 w 29"/>
                <a:gd name="T29" fmla="*/ 20 h 37"/>
                <a:gd name="T30" fmla="*/ 5 w 29"/>
                <a:gd name="T31" fmla="*/ 23 h 37"/>
                <a:gd name="T32" fmla="*/ 2 w 29"/>
                <a:gd name="T33" fmla="*/ 27 h 37"/>
                <a:gd name="T34" fmla="*/ 0 w 29"/>
                <a:gd name="T35" fmla="*/ 33 h 37"/>
                <a:gd name="T36" fmla="*/ 8 w 29"/>
                <a:gd name="T37" fmla="*/ 36 h 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37"/>
                <a:gd name="T59" fmla="*/ 29 w 29"/>
                <a:gd name="T60" fmla="*/ 37 h 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37">
                  <a:moveTo>
                    <a:pt x="8" y="36"/>
                  </a:moveTo>
                  <a:lnTo>
                    <a:pt x="10" y="32"/>
                  </a:lnTo>
                  <a:lnTo>
                    <a:pt x="12" y="28"/>
                  </a:lnTo>
                  <a:lnTo>
                    <a:pt x="15" y="23"/>
                  </a:lnTo>
                  <a:lnTo>
                    <a:pt x="17" y="20"/>
                  </a:lnTo>
                  <a:lnTo>
                    <a:pt x="20" y="16"/>
                  </a:lnTo>
                  <a:lnTo>
                    <a:pt x="22" y="13"/>
                  </a:lnTo>
                  <a:lnTo>
                    <a:pt x="26" y="9"/>
                  </a:lnTo>
                  <a:lnTo>
                    <a:pt x="28" y="5"/>
                  </a:lnTo>
                  <a:lnTo>
                    <a:pt x="21" y="0"/>
                  </a:lnTo>
                  <a:lnTo>
                    <a:pt x="18" y="3"/>
                  </a:lnTo>
                  <a:lnTo>
                    <a:pt x="15" y="8"/>
                  </a:lnTo>
                  <a:lnTo>
                    <a:pt x="12" y="11"/>
                  </a:lnTo>
                  <a:lnTo>
                    <a:pt x="9" y="15"/>
                  </a:lnTo>
                  <a:lnTo>
                    <a:pt x="7" y="20"/>
                  </a:lnTo>
                  <a:lnTo>
                    <a:pt x="5" y="23"/>
                  </a:lnTo>
                  <a:lnTo>
                    <a:pt x="2" y="27"/>
                  </a:lnTo>
                  <a:lnTo>
                    <a:pt x="0" y="33"/>
                  </a:lnTo>
                  <a:lnTo>
                    <a:pt x="8" y="36"/>
                  </a:lnTo>
                </a:path>
              </a:pathLst>
            </a:custGeom>
            <a:solidFill>
              <a:srgbClr val="4F4F4F"/>
            </a:solidFill>
            <a:ln w="12700" cap="rnd">
              <a:noFill/>
              <a:round/>
              <a:headEnd/>
              <a:tailEnd/>
            </a:ln>
          </p:spPr>
          <p:txBody>
            <a:bodyPr/>
            <a:lstStyle/>
            <a:p>
              <a:endParaRPr lang="en-US" dirty="0"/>
            </a:p>
          </p:txBody>
        </p:sp>
        <p:sp>
          <p:nvSpPr>
            <p:cNvPr id="48785" name="Freeform 684"/>
            <p:cNvSpPr>
              <a:spLocks/>
            </p:cNvSpPr>
            <p:nvPr/>
          </p:nvSpPr>
          <p:spPr bwMode="auto">
            <a:xfrm>
              <a:off x="2365" y="2116"/>
              <a:ext cx="17" cy="18"/>
            </a:xfrm>
            <a:custGeom>
              <a:avLst/>
              <a:gdLst>
                <a:gd name="T0" fmla="*/ 9 w 17"/>
                <a:gd name="T1" fmla="*/ 17 h 18"/>
                <a:gd name="T2" fmla="*/ 9 w 17"/>
                <a:gd name="T3" fmla="*/ 14 h 18"/>
                <a:gd name="T4" fmla="*/ 11 w 17"/>
                <a:gd name="T5" fmla="*/ 10 h 18"/>
                <a:gd name="T6" fmla="*/ 12 w 17"/>
                <a:gd name="T7" fmla="*/ 7 h 18"/>
                <a:gd name="T8" fmla="*/ 16 w 17"/>
                <a:gd name="T9" fmla="*/ 3 h 18"/>
                <a:gd name="T10" fmla="*/ 8 w 17"/>
                <a:gd name="T11" fmla="*/ 0 h 18"/>
                <a:gd name="T12" fmla="*/ 5 w 17"/>
                <a:gd name="T13" fmla="*/ 4 h 18"/>
                <a:gd name="T14" fmla="*/ 3 w 17"/>
                <a:gd name="T15" fmla="*/ 7 h 18"/>
                <a:gd name="T16" fmla="*/ 1 w 17"/>
                <a:gd name="T17" fmla="*/ 12 h 18"/>
                <a:gd name="T18" fmla="*/ 0 w 17"/>
                <a:gd name="T19" fmla="*/ 16 h 18"/>
                <a:gd name="T20" fmla="*/ 9 w 17"/>
                <a:gd name="T21" fmla="*/ 1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8"/>
                <a:gd name="T35" fmla="*/ 17 w 1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8">
                  <a:moveTo>
                    <a:pt x="9" y="17"/>
                  </a:moveTo>
                  <a:lnTo>
                    <a:pt x="9" y="14"/>
                  </a:lnTo>
                  <a:lnTo>
                    <a:pt x="11" y="10"/>
                  </a:lnTo>
                  <a:lnTo>
                    <a:pt x="12" y="7"/>
                  </a:lnTo>
                  <a:lnTo>
                    <a:pt x="16" y="3"/>
                  </a:lnTo>
                  <a:lnTo>
                    <a:pt x="8" y="0"/>
                  </a:lnTo>
                  <a:lnTo>
                    <a:pt x="5" y="4"/>
                  </a:lnTo>
                  <a:lnTo>
                    <a:pt x="3" y="7"/>
                  </a:lnTo>
                  <a:lnTo>
                    <a:pt x="1" y="12"/>
                  </a:lnTo>
                  <a:lnTo>
                    <a:pt x="0" y="16"/>
                  </a:lnTo>
                  <a:lnTo>
                    <a:pt x="9" y="17"/>
                  </a:lnTo>
                </a:path>
              </a:pathLst>
            </a:custGeom>
            <a:solidFill>
              <a:srgbClr val="4F4F4F"/>
            </a:solidFill>
            <a:ln w="12700" cap="rnd">
              <a:noFill/>
              <a:round/>
              <a:headEnd/>
              <a:tailEnd/>
            </a:ln>
          </p:spPr>
          <p:txBody>
            <a:bodyPr/>
            <a:lstStyle/>
            <a:p>
              <a:endParaRPr lang="en-US" dirty="0"/>
            </a:p>
          </p:txBody>
        </p:sp>
        <p:sp>
          <p:nvSpPr>
            <p:cNvPr id="48786" name="Freeform 685"/>
            <p:cNvSpPr>
              <a:spLocks/>
            </p:cNvSpPr>
            <p:nvPr/>
          </p:nvSpPr>
          <p:spPr bwMode="auto">
            <a:xfrm>
              <a:off x="2361" y="2165"/>
              <a:ext cx="87" cy="35"/>
            </a:xfrm>
            <a:custGeom>
              <a:avLst/>
              <a:gdLst>
                <a:gd name="T0" fmla="*/ 4 w 87"/>
                <a:gd name="T1" fmla="*/ 24 h 35"/>
                <a:gd name="T2" fmla="*/ 1 w 87"/>
                <a:gd name="T3" fmla="*/ 25 h 35"/>
                <a:gd name="T4" fmla="*/ 0 w 87"/>
                <a:gd name="T5" fmla="*/ 27 h 35"/>
                <a:gd name="T6" fmla="*/ 1 w 87"/>
                <a:gd name="T7" fmla="*/ 29 h 35"/>
                <a:gd name="T8" fmla="*/ 2 w 87"/>
                <a:gd name="T9" fmla="*/ 31 h 35"/>
                <a:gd name="T10" fmla="*/ 4 w 87"/>
                <a:gd name="T11" fmla="*/ 33 h 35"/>
                <a:gd name="T12" fmla="*/ 8 w 87"/>
                <a:gd name="T13" fmla="*/ 34 h 35"/>
                <a:gd name="T14" fmla="*/ 13 w 87"/>
                <a:gd name="T15" fmla="*/ 33 h 35"/>
                <a:gd name="T16" fmla="*/ 18 w 87"/>
                <a:gd name="T17" fmla="*/ 32 h 35"/>
                <a:gd name="T18" fmla="*/ 24 w 87"/>
                <a:gd name="T19" fmla="*/ 31 h 35"/>
                <a:gd name="T20" fmla="*/ 30 w 87"/>
                <a:gd name="T21" fmla="*/ 29 h 35"/>
                <a:gd name="T22" fmla="*/ 36 w 87"/>
                <a:gd name="T23" fmla="*/ 26 h 35"/>
                <a:gd name="T24" fmla="*/ 42 w 87"/>
                <a:gd name="T25" fmla="*/ 24 h 35"/>
                <a:gd name="T26" fmla="*/ 48 w 87"/>
                <a:gd name="T27" fmla="*/ 21 h 35"/>
                <a:gd name="T28" fmla="*/ 53 w 87"/>
                <a:gd name="T29" fmla="*/ 19 h 35"/>
                <a:gd name="T30" fmla="*/ 60 w 87"/>
                <a:gd name="T31" fmla="*/ 16 h 35"/>
                <a:gd name="T32" fmla="*/ 66 w 87"/>
                <a:gd name="T33" fmla="*/ 14 h 35"/>
                <a:gd name="T34" fmla="*/ 71 w 87"/>
                <a:gd name="T35" fmla="*/ 13 h 35"/>
                <a:gd name="T36" fmla="*/ 76 w 87"/>
                <a:gd name="T37" fmla="*/ 10 h 35"/>
                <a:gd name="T38" fmla="*/ 79 w 87"/>
                <a:gd name="T39" fmla="*/ 6 h 35"/>
                <a:gd name="T40" fmla="*/ 85 w 87"/>
                <a:gd name="T41" fmla="*/ 3 h 35"/>
                <a:gd name="T42" fmla="*/ 86 w 87"/>
                <a:gd name="T43" fmla="*/ 3 h 35"/>
                <a:gd name="T44" fmla="*/ 86 w 87"/>
                <a:gd name="T45" fmla="*/ 2 h 35"/>
                <a:gd name="T46" fmla="*/ 85 w 87"/>
                <a:gd name="T47" fmla="*/ 1 h 35"/>
                <a:gd name="T48" fmla="*/ 74 w 87"/>
                <a:gd name="T49" fmla="*/ 0 h 35"/>
                <a:gd name="T50" fmla="*/ 64 w 87"/>
                <a:gd name="T51" fmla="*/ 0 h 35"/>
                <a:gd name="T52" fmla="*/ 53 w 87"/>
                <a:gd name="T53" fmla="*/ 3 h 35"/>
                <a:gd name="T54" fmla="*/ 42 w 87"/>
                <a:gd name="T55" fmla="*/ 5 h 35"/>
                <a:gd name="T56" fmla="*/ 32 w 87"/>
                <a:gd name="T57" fmla="*/ 9 h 35"/>
                <a:gd name="T58" fmla="*/ 22 w 87"/>
                <a:gd name="T59" fmla="*/ 13 h 35"/>
                <a:gd name="T60" fmla="*/ 12 w 87"/>
                <a:gd name="T61" fmla="*/ 17 h 35"/>
                <a:gd name="T62" fmla="*/ 3 w 87"/>
                <a:gd name="T63" fmla="*/ 21 h 35"/>
                <a:gd name="T64" fmla="*/ 3 w 87"/>
                <a:gd name="T65" fmla="*/ 22 h 35"/>
                <a:gd name="T66" fmla="*/ 3 w 87"/>
                <a:gd name="T67" fmla="*/ 23 h 35"/>
                <a:gd name="T68" fmla="*/ 4 w 87"/>
                <a:gd name="T69" fmla="*/ 24 h 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7"/>
                <a:gd name="T106" fmla="*/ 0 h 35"/>
                <a:gd name="T107" fmla="*/ 87 w 87"/>
                <a:gd name="T108" fmla="*/ 35 h 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7" h="35">
                  <a:moveTo>
                    <a:pt x="4" y="24"/>
                  </a:moveTo>
                  <a:lnTo>
                    <a:pt x="1" y="25"/>
                  </a:lnTo>
                  <a:lnTo>
                    <a:pt x="0" y="27"/>
                  </a:lnTo>
                  <a:lnTo>
                    <a:pt x="1" y="29"/>
                  </a:lnTo>
                  <a:lnTo>
                    <a:pt x="2" y="31"/>
                  </a:lnTo>
                  <a:lnTo>
                    <a:pt x="4" y="33"/>
                  </a:lnTo>
                  <a:lnTo>
                    <a:pt x="8" y="34"/>
                  </a:lnTo>
                  <a:lnTo>
                    <a:pt x="13" y="33"/>
                  </a:lnTo>
                  <a:lnTo>
                    <a:pt x="18" y="32"/>
                  </a:lnTo>
                  <a:lnTo>
                    <a:pt x="24" y="31"/>
                  </a:lnTo>
                  <a:lnTo>
                    <a:pt x="30" y="29"/>
                  </a:lnTo>
                  <a:lnTo>
                    <a:pt x="36" y="26"/>
                  </a:lnTo>
                  <a:lnTo>
                    <a:pt x="42" y="24"/>
                  </a:lnTo>
                  <a:lnTo>
                    <a:pt x="48" y="21"/>
                  </a:lnTo>
                  <a:lnTo>
                    <a:pt x="53" y="19"/>
                  </a:lnTo>
                  <a:lnTo>
                    <a:pt x="60" y="16"/>
                  </a:lnTo>
                  <a:lnTo>
                    <a:pt x="66" y="14"/>
                  </a:lnTo>
                  <a:lnTo>
                    <a:pt x="71" y="13"/>
                  </a:lnTo>
                  <a:lnTo>
                    <a:pt x="76" y="10"/>
                  </a:lnTo>
                  <a:lnTo>
                    <a:pt x="79" y="6"/>
                  </a:lnTo>
                  <a:lnTo>
                    <a:pt x="85" y="3"/>
                  </a:lnTo>
                  <a:lnTo>
                    <a:pt x="86" y="3"/>
                  </a:lnTo>
                  <a:lnTo>
                    <a:pt x="86" y="2"/>
                  </a:lnTo>
                  <a:lnTo>
                    <a:pt x="85" y="1"/>
                  </a:lnTo>
                  <a:lnTo>
                    <a:pt x="74" y="0"/>
                  </a:lnTo>
                  <a:lnTo>
                    <a:pt x="64" y="0"/>
                  </a:lnTo>
                  <a:lnTo>
                    <a:pt x="53" y="3"/>
                  </a:lnTo>
                  <a:lnTo>
                    <a:pt x="42" y="5"/>
                  </a:lnTo>
                  <a:lnTo>
                    <a:pt x="32" y="9"/>
                  </a:lnTo>
                  <a:lnTo>
                    <a:pt x="22" y="13"/>
                  </a:lnTo>
                  <a:lnTo>
                    <a:pt x="12" y="17"/>
                  </a:lnTo>
                  <a:lnTo>
                    <a:pt x="3" y="21"/>
                  </a:lnTo>
                  <a:lnTo>
                    <a:pt x="3" y="22"/>
                  </a:lnTo>
                  <a:lnTo>
                    <a:pt x="3" y="23"/>
                  </a:lnTo>
                  <a:lnTo>
                    <a:pt x="4" y="24"/>
                  </a:lnTo>
                </a:path>
              </a:pathLst>
            </a:custGeom>
            <a:solidFill>
              <a:srgbClr val="A8A8A8"/>
            </a:solidFill>
            <a:ln w="12700" cap="rnd">
              <a:noFill/>
              <a:round/>
              <a:headEnd/>
              <a:tailEnd/>
            </a:ln>
          </p:spPr>
          <p:txBody>
            <a:bodyPr/>
            <a:lstStyle/>
            <a:p>
              <a:endParaRPr lang="en-US" dirty="0"/>
            </a:p>
          </p:txBody>
        </p:sp>
        <p:sp>
          <p:nvSpPr>
            <p:cNvPr id="48787" name="Freeform 686"/>
            <p:cNvSpPr>
              <a:spLocks/>
            </p:cNvSpPr>
            <p:nvPr/>
          </p:nvSpPr>
          <p:spPr bwMode="auto">
            <a:xfrm>
              <a:off x="2356" y="2188"/>
              <a:ext cx="17" cy="17"/>
            </a:xfrm>
            <a:custGeom>
              <a:avLst/>
              <a:gdLst>
                <a:gd name="T0" fmla="*/ 16 w 17"/>
                <a:gd name="T1" fmla="*/ 10 h 17"/>
                <a:gd name="T2" fmla="*/ 16 w 17"/>
                <a:gd name="T3" fmla="*/ 11 h 17"/>
                <a:gd name="T4" fmla="*/ 16 w 17"/>
                <a:gd name="T5" fmla="*/ 8 h 17"/>
                <a:gd name="T6" fmla="*/ 13 w 17"/>
                <a:gd name="T7" fmla="*/ 8 h 17"/>
                <a:gd name="T8" fmla="*/ 16 w 17"/>
                <a:gd name="T9" fmla="*/ 8 h 17"/>
                <a:gd name="T10" fmla="*/ 10 w 17"/>
                <a:gd name="T11" fmla="*/ 0 h 17"/>
                <a:gd name="T12" fmla="*/ 2 w 17"/>
                <a:gd name="T13" fmla="*/ 2 h 17"/>
                <a:gd name="T14" fmla="*/ 0 w 17"/>
                <a:gd name="T15" fmla="*/ 8 h 17"/>
                <a:gd name="T16" fmla="*/ 0 w 17"/>
                <a:gd name="T17" fmla="*/ 11 h 17"/>
                <a:gd name="T18" fmla="*/ 2 w 17"/>
                <a:gd name="T19" fmla="*/ 14 h 17"/>
                <a:gd name="T20" fmla="*/ 2 w 17"/>
                <a:gd name="T21" fmla="*/ 16 h 17"/>
                <a:gd name="T22" fmla="*/ 16 w 17"/>
                <a:gd name="T23" fmla="*/ 1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10"/>
                  </a:moveTo>
                  <a:lnTo>
                    <a:pt x="16" y="11"/>
                  </a:lnTo>
                  <a:lnTo>
                    <a:pt x="16" y="8"/>
                  </a:lnTo>
                  <a:lnTo>
                    <a:pt x="13" y="8"/>
                  </a:lnTo>
                  <a:lnTo>
                    <a:pt x="16" y="8"/>
                  </a:lnTo>
                  <a:lnTo>
                    <a:pt x="10" y="0"/>
                  </a:lnTo>
                  <a:lnTo>
                    <a:pt x="2" y="2"/>
                  </a:lnTo>
                  <a:lnTo>
                    <a:pt x="0" y="8"/>
                  </a:lnTo>
                  <a:lnTo>
                    <a:pt x="0" y="11"/>
                  </a:lnTo>
                  <a:lnTo>
                    <a:pt x="2" y="14"/>
                  </a:lnTo>
                  <a:lnTo>
                    <a:pt x="2" y="16"/>
                  </a:lnTo>
                  <a:lnTo>
                    <a:pt x="16" y="10"/>
                  </a:lnTo>
                </a:path>
              </a:pathLst>
            </a:custGeom>
            <a:solidFill>
              <a:srgbClr val="4F4F4F"/>
            </a:solidFill>
            <a:ln w="12700" cap="rnd">
              <a:noFill/>
              <a:round/>
              <a:headEnd/>
              <a:tailEnd/>
            </a:ln>
          </p:spPr>
          <p:txBody>
            <a:bodyPr/>
            <a:lstStyle/>
            <a:p>
              <a:endParaRPr lang="en-US" dirty="0"/>
            </a:p>
          </p:txBody>
        </p:sp>
        <p:sp>
          <p:nvSpPr>
            <p:cNvPr id="48788" name="Freeform 687"/>
            <p:cNvSpPr>
              <a:spLocks/>
            </p:cNvSpPr>
            <p:nvPr/>
          </p:nvSpPr>
          <p:spPr bwMode="auto">
            <a:xfrm>
              <a:off x="2358" y="2198"/>
              <a:ext cx="18" cy="17"/>
            </a:xfrm>
            <a:custGeom>
              <a:avLst/>
              <a:gdLst>
                <a:gd name="T0" fmla="*/ 15 w 18"/>
                <a:gd name="T1" fmla="*/ 0 h 17"/>
                <a:gd name="T2" fmla="*/ 12 w 18"/>
                <a:gd name="T3" fmla="*/ 2 h 17"/>
                <a:gd name="T4" fmla="*/ 9 w 18"/>
                <a:gd name="T5" fmla="*/ 2 h 17"/>
                <a:gd name="T6" fmla="*/ 7 w 18"/>
                <a:gd name="T7" fmla="*/ 2 h 17"/>
                <a:gd name="T8" fmla="*/ 0 w 18"/>
                <a:gd name="T9" fmla="*/ 10 h 17"/>
                <a:gd name="T10" fmla="*/ 4 w 18"/>
                <a:gd name="T11" fmla="*/ 13 h 17"/>
                <a:gd name="T12" fmla="*/ 9 w 18"/>
                <a:gd name="T13" fmla="*/ 16 h 17"/>
                <a:gd name="T14" fmla="*/ 13 w 18"/>
                <a:gd name="T15" fmla="*/ 16 h 17"/>
                <a:gd name="T16" fmla="*/ 17 w 18"/>
                <a:gd name="T17" fmla="*/ 13 h 17"/>
                <a:gd name="T18" fmla="*/ 15 w 18"/>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7"/>
                <a:gd name="T32" fmla="*/ 18 w 18"/>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7">
                  <a:moveTo>
                    <a:pt x="15" y="0"/>
                  </a:moveTo>
                  <a:lnTo>
                    <a:pt x="12" y="2"/>
                  </a:lnTo>
                  <a:lnTo>
                    <a:pt x="9" y="2"/>
                  </a:lnTo>
                  <a:lnTo>
                    <a:pt x="7" y="2"/>
                  </a:lnTo>
                  <a:lnTo>
                    <a:pt x="0" y="10"/>
                  </a:lnTo>
                  <a:lnTo>
                    <a:pt x="4" y="13"/>
                  </a:lnTo>
                  <a:lnTo>
                    <a:pt x="9" y="16"/>
                  </a:lnTo>
                  <a:lnTo>
                    <a:pt x="13" y="16"/>
                  </a:lnTo>
                  <a:lnTo>
                    <a:pt x="17" y="13"/>
                  </a:lnTo>
                  <a:lnTo>
                    <a:pt x="15" y="0"/>
                  </a:lnTo>
                </a:path>
              </a:pathLst>
            </a:custGeom>
            <a:solidFill>
              <a:srgbClr val="4F4F4F"/>
            </a:solidFill>
            <a:ln w="12700" cap="rnd">
              <a:noFill/>
              <a:round/>
              <a:headEnd/>
              <a:tailEnd/>
            </a:ln>
          </p:spPr>
          <p:txBody>
            <a:bodyPr/>
            <a:lstStyle/>
            <a:p>
              <a:endParaRPr lang="en-US" dirty="0"/>
            </a:p>
          </p:txBody>
        </p:sp>
        <p:sp>
          <p:nvSpPr>
            <p:cNvPr id="48789" name="Freeform 688"/>
            <p:cNvSpPr>
              <a:spLocks/>
            </p:cNvSpPr>
            <p:nvPr/>
          </p:nvSpPr>
          <p:spPr bwMode="auto">
            <a:xfrm>
              <a:off x="2378" y="2177"/>
              <a:ext cx="51" cy="26"/>
            </a:xfrm>
            <a:custGeom>
              <a:avLst/>
              <a:gdLst>
                <a:gd name="T0" fmla="*/ 46 w 51"/>
                <a:gd name="T1" fmla="*/ 0 h 26"/>
                <a:gd name="T2" fmla="*/ 39 w 51"/>
                <a:gd name="T3" fmla="*/ 2 h 26"/>
                <a:gd name="T4" fmla="*/ 34 w 51"/>
                <a:gd name="T5" fmla="*/ 4 h 26"/>
                <a:gd name="T6" fmla="*/ 28 w 51"/>
                <a:gd name="T7" fmla="*/ 6 h 26"/>
                <a:gd name="T8" fmla="*/ 23 w 51"/>
                <a:gd name="T9" fmla="*/ 9 h 26"/>
                <a:gd name="T10" fmla="*/ 17 w 51"/>
                <a:gd name="T11" fmla="*/ 11 h 26"/>
                <a:gd name="T12" fmla="*/ 12 w 51"/>
                <a:gd name="T13" fmla="*/ 14 h 26"/>
                <a:gd name="T14" fmla="*/ 6 w 51"/>
                <a:gd name="T15" fmla="*/ 15 h 26"/>
                <a:gd name="T16" fmla="*/ 0 w 51"/>
                <a:gd name="T17" fmla="*/ 17 h 26"/>
                <a:gd name="T18" fmla="*/ 3 w 51"/>
                <a:gd name="T19" fmla="*/ 25 h 26"/>
                <a:gd name="T20" fmla="*/ 10 w 51"/>
                <a:gd name="T21" fmla="*/ 23 h 26"/>
                <a:gd name="T22" fmla="*/ 16 w 51"/>
                <a:gd name="T23" fmla="*/ 21 h 26"/>
                <a:gd name="T24" fmla="*/ 21 w 51"/>
                <a:gd name="T25" fmla="*/ 19 h 26"/>
                <a:gd name="T26" fmla="*/ 28 w 51"/>
                <a:gd name="T27" fmla="*/ 16 h 26"/>
                <a:gd name="T28" fmla="*/ 32 w 51"/>
                <a:gd name="T29" fmla="*/ 14 h 26"/>
                <a:gd name="T30" fmla="*/ 38 w 51"/>
                <a:gd name="T31" fmla="*/ 11 h 26"/>
                <a:gd name="T32" fmla="*/ 44 w 51"/>
                <a:gd name="T33" fmla="*/ 9 h 26"/>
                <a:gd name="T34" fmla="*/ 50 w 51"/>
                <a:gd name="T35" fmla="*/ 8 h 26"/>
                <a:gd name="T36" fmla="*/ 46 w 51"/>
                <a:gd name="T37" fmla="*/ 0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1"/>
                <a:gd name="T58" fmla="*/ 0 h 26"/>
                <a:gd name="T59" fmla="*/ 51 w 51"/>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1" h="26">
                  <a:moveTo>
                    <a:pt x="46" y="0"/>
                  </a:moveTo>
                  <a:lnTo>
                    <a:pt x="39" y="2"/>
                  </a:lnTo>
                  <a:lnTo>
                    <a:pt x="34" y="4"/>
                  </a:lnTo>
                  <a:lnTo>
                    <a:pt x="28" y="6"/>
                  </a:lnTo>
                  <a:lnTo>
                    <a:pt x="23" y="9"/>
                  </a:lnTo>
                  <a:lnTo>
                    <a:pt x="17" y="11"/>
                  </a:lnTo>
                  <a:lnTo>
                    <a:pt x="12" y="14"/>
                  </a:lnTo>
                  <a:lnTo>
                    <a:pt x="6" y="15"/>
                  </a:lnTo>
                  <a:lnTo>
                    <a:pt x="0" y="17"/>
                  </a:lnTo>
                  <a:lnTo>
                    <a:pt x="3" y="25"/>
                  </a:lnTo>
                  <a:lnTo>
                    <a:pt x="10" y="23"/>
                  </a:lnTo>
                  <a:lnTo>
                    <a:pt x="16" y="21"/>
                  </a:lnTo>
                  <a:lnTo>
                    <a:pt x="21" y="19"/>
                  </a:lnTo>
                  <a:lnTo>
                    <a:pt x="28" y="16"/>
                  </a:lnTo>
                  <a:lnTo>
                    <a:pt x="32" y="14"/>
                  </a:lnTo>
                  <a:lnTo>
                    <a:pt x="38" y="11"/>
                  </a:lnTo>
                  <a:lnTo>
                    <a:pt x="44" y="9"/>
                  </a:lnTo>
                  <a:lnTo>
                    <a:pt x="50" y="8"/>
                  </a:lnTo>
                  <a:lnTo>
                    <a:pt x="46" y="0"/>
                  </a:lnTo>
                </a:path>
              </a:pathLst>
            </a:custGeom>
            <a:solidFill>
              <a:srgbClr val="4F4F4F"/>
            </a:solidFill>
            <a:ln w="12700" cap="rnd">
              <a:noFill/>
              <a:round/>
              <a:headEnd/>
              <a:tailEnd/>
            </a:ln>
          </p:spPr>
          <p:txBody>
            <a:bodyPr/>
            <a:lstStyle/>
            <a:p>
              <a:endParaRPr lang="en-US" dirty="0"/>
            </a:p>
          </p:txBody>
        </p:sp>
        <p:sp>
          <p:nvSpPr>
            <p:cNvPr id="48790" name="Freeform 689"/>
            <p:cNvSpPr>
              <a:spLocks/>
            </p:cNvSpPr>
            <p:nvPr/>
          </p:nvSpPr>
          <p:spPr bwMode="auto">
            <a:xfrm>
              <a:off x="2430" y="2164"/>
              <a:ext cx="19" cy="18"/>
            </a:xfrm>
            <a:custGeom>
              <a:avLst/>
              <a:gdLst>
                <a:gd name="T0" fmla="*/ 17 w 19"/>
                <a:gd name="T1" fmla="*/ 0 h 18"/>
                <a:gd name="T2" fmla="*/ 15 w 19"/>
                <a:gd name="T3" fmla="*/ 1 h 18"/>
                <a:gd name="T4" fmla="*/ 10 w 19"/>
                <a:gd name="T5" fmla="*/ 3 h 18"/>
                <a:gd name="T6" fmla="*/ 6 w 19"/>
                <a:gd name="T7" fmla="*/ 7 h 18"/>
                <a:gd name="T8" fmla="*/ 3 w 19"/>
                <a:gd name="T9" fmla="*/ 8 h 18"/>
                <a:gd name="T10" fmla="*/ 0 w 19"/>
                <a:gd name="T11" fmla="*/ 10 h 18"/>
                <a:gd name="T12" fmla="*/ 3 w 19"/>
                <a:gd name="T13" fmla="*/ 17 h 18"/>
                <a:gd name="T14" fmla="*/ 8 w 19"/>
                <a:gd name="T15" fmla="*/ 15 h 18"/>
                <a:gd name="T16" fmla="*/ 11 w 19"/>
                <a:gd name="T17" fmla="*/ 12 h 18"/>
                <a:gd name="T18" fmla="*/ 15 w 19"/>
                <a:gd name="T19" fmla="*/ 10 h 18"/>
                <a:gd name="T20" fmla="*/ 18 w 19"/>
                <a:gd name="T21" fmla="*/ 7 h 18"/>
                <a:gd name="T22" fmla="*/ 17 w 19"/>
                <a:gd name="T23" fmla="*/ 7 h 18"/>
                <a:gd name="T24" fmla="*/ 17 w 19"/>
                <a:gd name="T25" fmla="*/ 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8"/>
                <a:gd name="T41" fmla="*/ 19 w 19"/>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8">
                  <a:moveTo>
                    <a:pt x="17" y="0"/>
                  </a:moveTo>
                  <a:lnTo>
                    <a:pt x="15" y="1"/>
                  </a:lnTo>
                  <a:lnTo>
                    <a:pt x="10" y="3"/>
                  </a:lnTo>
                  <a:lnTo>
                    <a:pt x="6" y="7"/>
                  </a:lnTo>
                  <a:lnTo>
                    <a:pt x="3" y="8"/>
                  </a:lnTo>
                  <a:lnTo>
                    <a:pt x="0" y="10"/>
                  </a:lnTo>
                  <a:lnTo>
                    <a:pt x="3" y="17"/>
                  </a:lnTo>
                  <a:lnTo>
                    <a:pt x="8" y="15"/>
                  </a:lnTo>
                  <a:lnTo>
                    <a:pt x="11" y="12"/>
                  </a:lnTo>
                  <a:lnTo>
                    <a:pt x="15" y="10"/>
                  </a:lnTo>
                  <a:lnTo>
                    <a:pt x="18" y="7"/>
                  </a:lnTo>
                  <a:lnTo>
                    <a:pt x="17" y="7"/>
                  </a:lnTo>
                  <a:lnTo>
                    <a:pt x="17" y="0"/>
                  </a:lnTo>
                </a:path>
              </a:pathLst>
            </a:custGeom>
            <a:solidFill>
              <a:srgbClr val="4F4F4F"/>
            </a:solidFill>
            <a:ln w="12700" cap="rnd">
              <a:noFill/>
              <a:round/>
              <a:headEnd/>
              <a:tailEnd/>
            </a:ln>
          </p:spPr>
          <p:txBody>
            <a:bodyPr/>
            <a:lstStyle/>
            <a:p>
              <a:endParaRPr lang="en-US" dirty="0"/>
            </a:p>
          </p:txBody>
        </p:sp>
        <p:sp>
          <p:nvSpPr>
            <p:cNvPr id="48791" name="Freeform 690"/>
            <p:cNvSpPr>
              <a:spLocks/>
            </p:cNvSpPr>
            <p:nvPr/>
          </p:nvSpPr>
          <p:spPr bwMode="auto">
            <a:xfrm>
              <a:off x="2447" y="2161"/>
              <a:ext cx="17" cy="17"/>
            </a:xfrm>
            <a:custGeom>
              <a:avLst/>
              <a:gdLst>
                <a:gd name="T0" fmla="*/ 5 w 17"/>
                <a:gd name="T1" fmla="*/ 11 h 17"/>
                <a:gd name="T2" fmla="*/ 8 w 17"/>
                <a:gd name="T3" fmla="*/ 11 h 17"/>
                <a:gd name="T4" fmla="*/ 2 w 17"/>
                <a:gd name="T5" fmla="*/ 9 h 17"/>
                <a:gd name="T6" fmla="*/ 0 w 17"/>
                <a:gd name="T7" fmla="*/ 9 h 17"/>
                <a:gd name="T8" fmla="*/ 2 w 17"/>
                <a:gd name="T9" fmla="*/ 6 h 17"/>
                <a:gd name="T10" fmla="*/ 8 w 17"/>
                <a:gd name="T11" fmla="*/ 4 h 17"/>
                <a:gd name="T12" fmla="*/ 8 w 17"/>
                <a:gd name="T13" fmla="*/ 16 h 17"/>
                <a:gd name="T14" fmla="*/ 16 w 17"/>
                <a:gd name="T15" fmla="*/ 11 h 17"/>
                <a:gd name="T16" fmla="*/ 16 w 17"/>
                <a:gd name="T17" fmla="*/ 9 h 17"/>
                <a:gd name="T18" fmla="*/ 16 w 17"/>
                <a:gd name="T19" fmla="*/ 4 h 17"/>
                <a:gd name="T20" fmla="*/ 8 w 17"/>
                <a:gd name="T21" fmla="*/ 0 h 17"/>
                <a:gd name="T22" fmla="*/ 5 w 17"/>
                <a:gd name="T23" fmla="*/ 11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5" y="11"/>
                  </a:moveTo>
                  <a:lnTo>
                    <a:pt x="8" y="11"/>
                  </a:lnTo>
                  <a:lnTo>
                    <a:pt x="2" y="9"/>
                  </a:lnTo>
                  <a:lnTo>
                    <a:pt x="0" y="9"/>
                  </a:lnTo>
                  <a:lnTo>
                    <a:pt x="2" y="6"/>
                  </a:lnTo>
                  <a:lnTo>
                    <a:pt x="8" y="4"/>
                  </a:lnTo>
                  <a:lnTo>
                    <a:pt x="8" y="16"/>
                  </a:lnTo>
                  <a:lnTo>
                    <a:pt x="16" y="11"/>
                  </a:lnTo>
                  <a:lnTo>
                    <a:pt x="16" y="9"/>
                  </a:lnTo>
                  <a:lnTo>
                    <a:pt x="16" y="4"/>
                  </a:lnTo>
                  <a:lnTo>
                    <a:pt x="8" y="0"/>
                  </a:lnTo>
                  <a:lnTo>
                    <a:pt x="5" y="11"/>
                  </a:lnTo>
                </a:path>
              </a:pathLst>
            </a:custGeom>
            <a:solidFill>
              <a:srgbClr val="4F4F4F"/>
            </a:solidFill>
            <a:ln w="12700" cap="rnd">
              <a:noFill/>
              <a:round/>
              <a:headEnd/>
              <a:tailEnd/>
            </a:ln>
          </p:spPr>
          <p:txBody>
            <a:bodyPr/>
            <a:lstStyle/>
            <a:p>
              <a:endParaRPr lang="en-US" dirty="0"/>
            </a:p>
          </p:txBody>
        </p:sp>
        <p:sp>
          <p:nvSpPr>
            <p:cNvPr id="48792" name="Freeform 691"/>
            <p:cNvSpPr>
              <a:spLocks/>
            </p:cNvSpPr>
            <p:nvPr/>
          </p:nvSpPr>
          <p:spPr bwMode="auto">
            <a:xfrm>
              <a:off x="2362" y="2159"/>
              <a:ext cx="86" cy="31"/>
            </a:xfrm>
            <a:custGeom>
              <a:avLst/>
              <a:gdLst>
                <a:gd name="T0" fmla="*/ 2 w 86"/>
                <a:gd name="T1" fmla="*/ 22 h 31"/>
                <a:gd name="T2" fmla="*/ 5 w 86"/>
                <a:gd name="T3" fmla="*/ 29 h 31"/>
                <a:gd name="T4" fmla="*/ 14 w 86"/>
                <a:gd name="T5" fmla="*/ 25 h 31"/>
                <a:gd name="T6" fmla="*/ 23 w 86"/>
                <a:gd name="T7" fmla="*/ 21 h 31"/>
                <a:gd name="T8" fmla="*/ 33 w 86"/>
                <a:gd name="T9" fmla="*/ 18 h 31"/>
                <a:gd name="T10" fmla="*/ 43 w 86"/>
                <a:gd name="T11" fmla="*/ 14 h 31"/>
                <a:gd name="T12" fmla="*/ 53 w 86"/>
                <a:gd name="T13" fmla="*/ 12 h 31"/>
                <a:gd name="T14" fmla="*/ 64 w 86"/>
                <a:gd name="T15" fmla="*/ 10 h 31"/>
                <a:gd name="T16" fmla="*/ 73 w 86"/>
                <a:gd name="T17" fmla="*/ 9 h 31"/>
                <a:gd name="T18" fmla="*/ 83 w 86"/>
                <a:gd name="T19" fmla="*/ 10 h 31"/>
                <a:gd name="T20" fmla="*/ 85 w 86"/>
                <a:gd name="T21" fmla="*/ 2 h 31"/>
                <a:gd name="T22" fmla="*/ 73 w 86"/>
                <a:gd name="T23" fmla="*/ 0 h 31"/>
                <a:gd name="T24" fmla="*/ 62 w 86"/>
                <a:gd name="T25" fmla="*/ 1 h 31"/>
                <a:gd name="T26" fmla="*/ 50 w 86"/>
                <a:gd name="T27" fmla="*/ 3 h 31"/>
                <a:gd name="T28" fmla="*/ 40 w 86"/>
                <a:gd name="T29" fmla="*/ 5 h 31"/>
                <a:gd name="T30" fmla="*/ 29 w 86"/>
                <a:gd name="T31" fmla="*/ 10 h 31"/>
                <a:gd name="T32" fmla="*/ 19 w 86"/>
                <a:gd name="T33" fmla="*/ 13 h 31"/>
                <a:gd name="T34" fmla="*/ 9 w 86"/>
                <a:gd name="T35" fmla="*/ 18 h 31"/>
                <a:gd name="T36" fmla="*/ 0 w 86"/>
                <a:gd name="T37" fmla="*/ 22 h 31"/>
                <a:gd name="T38" fmla="*/ 2 w 86"/>
                <a:gd name="T39" fmla="*/ 30 h 31"/>
                <a:gd name="T40" fmla="*/ 2 w 86"/>
                <a:gd name="T41" fmla="*/ 22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6"/>
                <a:gd name="T64" fmla="*/ 0 h 31"/>
                <a:gd name="T65" fmla="*/ 86 w 86"/>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6" h="31">
                  <a:moveTo>
                    <a:pt x="2" y="22"/>
                  </a:moveTo>
                  <a:lnTo>
                    <a:pt x="5" y="29"/>
                  </a:lnTo>
                  <a:lnTo>
                    <a:pt x="14" y="25"/>
                  </a:lnTo>
                  <a:lnTo>
                    <a:pt x="23" y="21"/>
                  </a:lnTo>
                  <a:lnTo>
                    <a:pt x="33" y="18"/>
                  </a:lnTo>
                  <a:lnTo>
                    <a:pt x="43" y="14"/>
                  </a:lnTo>
                  <a:lnTo>
                    <a:pt x="53" y="12"/>
                  </a:lnTo>
                  <a:lnTo>
                    <a:pt x="64" y="10"/>
                  </a:lnTo>
                  <a:lnTo>
                    <a:pt x="73" y="9"/>
                  </a:lnTo>
                  <a:lnTo>
                    <a:pt x="83" y="10"/>
                  </a:lnTo>
                  <a:lnTo>
                    <a:pt x="85" y="2"/>
                  </a:lnTo>
                  <a:lnTo>
                    <a:pt x="73" y="0"/>
                  </a:lnTo>
                  <a:lnTo>
                    <a:pt x="62" y="1"/>
                  </a:lnTo>
                  <a:lnTo>
                    <a:pt x="50" y="3"/>
                  </a:lnTo>
                  <a:lnTo>
                    <a:pt x="40" y="5"/>
                  </a:lnTo>
                  <a:lnTo>
                    <a:pt x="29" y="10"/>
                  </a:lnTo>
                  <a:lnTo>
                    <a:pt x="19" y="13"/>
                  </a:lnTo>
                  <a:lnTo>
                    <a:pt x="9" y="18"/>
                  </a:lnTo>
                  <a:lnTo>
                    <a:pt x="0" y="22"/>
                  </a:lnTo>
                  <a:lnTo>
                    <a:pt x="2" y="30"/>
                  </a:lnTo>
                  <a:lnTo>
                    <a:pt x="2" y="22"/>
                  </a:lnTo>
                </a:path>
              </a:pathLst>
            </a:custGeom>
            <a:solidFill>
              <a:srgbClr val="4F4F4F"/>
            </a:solidFill>
            <a:ln w="12700" cap="rnd">
              <a:noFill/>
              <a:round/>
              <a:headEnd/>
              <a:tailEnd/>
            </a:ln>
          </p:spPr>
          <p:txBody>
            <a:bodyPr/>
            <a:lstStyle/>
            <a:p>
              <a:endParaRPr lang="en-US" dirty="0"/>
            </a:p>
          </p:txBody>
        </p:sp>
        <p:sp>
          <p:nvSpPr>
            <p:cNvPr id="48793" name="Freeform 692"/>
            <p:cNvSpPr>
              <a:spLocks/>
            </p:cNvSpPr>
            <p:nvPr/>
          </p:nvSpPr>
          <p:spPr bwMode="auto">
            <a:xfrm>
              <a:off x="2359" y="2185"/>
              <a:ext cx="17" cy="17"/>
            </a:xfrm>
            <a:custGeom>
              <a:avLst/>
              <a:gdLst>
                <a:gd name="T0" fmla="*/ 12 w 17"/>
                <a:gd name="T1" fmla="*/ 16 h 17"/>
                <a:gd name="T2" fmla="*/ 9 w 17"/>
                <a:gd name="T3" fmla="*/ 4 h 17"/>
                <a:gd name="T4" fmla="*/ 16 w 17"/>
                <a:gd name="T5" fmla="*/ 6 h 17"/>
                <a:gd name="T6" fmla="*/ 6 w 17"/>
                <a:gd name="T7" fmla="*/ 0 h 17"/>
                <a:gd name="T8" fmla="*/ 6 w 17"/>
                <a:gd name="T9" fmla="*/ 11 h 17"/>
                <a:gd name="T10" fmla="*/ 0 w 17"/>
                <a:gd name="T11" fmla="*/ 6 h 17"/>
                <a:gd name="T12" fmla="*/ 0 w 17"/>
                <a:gd name="T13" fmla="*/ 11 h 17"/>
                <a:gd name="T14" fmla="*/ 9 w 17"/>
                <a:gd name="T15" fmla="*/ 16 h 17"/>
                <a:gd name="T16" fmla="*/ 6 w 17"/>
                <a:gd name="T17" fmla="*/ 4 h 17"/>
                <a:gd name="T18" fmla="*/ 12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2" y="16"/>
                  </a:moveTo>
                  <a:lnTo>
                    <a:pt x="9" y="4"/>
                  </a:lnTo>
                  <a:lnTo>
                    <a:pt x="16" y="6"/>
                  </a:lnTo>
                  <a:lnTo>
                    <a:pt x="6" y="0"/>
                  </a:lnTo>
                  <a:lnTo>
                    <a:pt x="6" y="11"/>
                  </a:lnTo>
                  <a:lnTo>
                    <a:pt x="0" y="6"/>
                  </a:lnTo>
                  <a:lnTo>
                    <a:pt x="0" y="11"/>
                  </a:lnTo>
                  <a:lnTo>
                    <a:pt x="9" y="16"/>
                  </a:lnTo>
                  <a:lnTo>
                    <a:pt x="6" y="4"/>
                  </a:lnTo>
                  <a:lnTo>
                    <a:pt x="12" y="16"/>
                  </a:lnTo>
                </a:path>
              </a:pathLst>
            </a:custGeom>
            <a:solidFill>
              <a:srgbClr val="4F4F4F"/>
            </a:solidFill>
            <a:ln w="12700" cap="rnd">
              <a:noFill/>
              <a:round/>
              <a:headEnd/>
              <a:tailEnd/>
            </a:ln>
          </p:spPr>
          <p:txBody>
            <a:bodyPr/>
            <a:lstStyle/>
            <a:p>
              <a:endParaRPr lang="en-US" dirty="0"/>
            </a:p>
          </p:txBody>
        </p:sp>
        <p:sp>
          <p:nvSpPr>
            <p:cNvPr id="48794" name="Freeform 693"/>
            <p:cNvSpPr>
              <a:spLocks/>
            </p:cNvSpPr>
            <p:nvPr/>
          </p:nvSpPr>
          <p:spPr bwMode="auto">
            <a:xfrm>
              <a:off x="2323" y="2294"/>
              <a:ext cx="21" cy="29"/>
            </a:xfrm>
            <a:custGeom>
              <a:avLst/>
              <a:gdLst>
                <a:gd name="T0" fmla="*/ 1 w 21"/>
                <a:gd name="T1" fmla="*/ 0 h 29"/>
                <a:gd name="T2" fmla="*/ 0 w 21"/>
                <a:gd name="T3" fmla="*/ 5 h 29"/>
                <a:gd name="T4" fmla="*/ 0 w 21"/>
                <a:gd name="T5" fmla="*/ 10 h 29"/>
                <a:gd name="T6" fmla="*/ 1 w 21"/>
                <a:gd name="T7" fmla="*/ 13 h 29"/>
                <a:gd name="T8" fmla="*/ 2 w 21"/>
                <a:gd name="T9" fmla="*/ 17 h 29"/>
                <a:gd name="T10" fmla="*/ 5 w 21"/>
                <a:gd name="T11" fmla="*/ 21 h 29"/>
                <a:gd name="T12" fmla="*/ 8 w 21"/>
                <a:gd name="T13" fmla="*/ 23 h 29"/>
                <a:gd name="T14" fmla="*/ 12 w 21"/>
                <a:gd name="T15" fmla="*/ 26 h 29"/>
                <a:gd name="T16" fmla="*/ 16 w 21"/>
                <a:gd name="T17" fmla="*/ 28 h 29"/>
                <a:gd name="T18" fmla="*/ 20 w 21"/>
                <a:gd name="T19" fmla="*/ 21 h 29"/>
                <a:gd name="T20" fmla="*/ 17 w 21"/>
                <a:gd name="T21" fmla="*/ 19 h 29"/>
                <a:gd name="T22" fmla="*/ 14 w 21"/>
                <a:gd name="T23" fmla="*/ 17 h 29"/>
                <a:gd name="T24" fmla="*/ 12 w 21"/>
                <a:gd name="T25" fmla="*/ 15 h 29"/>
                <a:gd name="T26" fmla="*/ 10 w 21"/>
                <a:gd name="T27" fmla="*/ 13 h 29"/>
                <a:gd name="T28" fmla="*/ 9 w 21"/>
                <a:gd name="T29" fmla="*/ 11 h 29"/>
                <a:gd name="T30" fmla="*/ 8 w 21"/>
                <a:gd name="T31" fmla="*/ 8 h 29"/>
                <a:gd name="T32" fmla="*/ 8 w 21"/>
                <a:gd name="T33" fmla="*/ 6 h 29"/>
                <a:gd name="T34" fmla="*/ 9 w 21"/>
                <a:gd name="T35" fmla="*/ 2 h 29"/>
                <a:gd name="T36" fmla="*/ 1 w 21"/>
                <a:gd name="T37" fmla="*/ 0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29"/>
                <a:gd name="T59" fmla="*/ 21 w 21"/>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29">
                  <a:moveTo>
                    <a:pt x="1" y="0"/>
                  </a:moveTo>
                  <a:lnTo>
                    <a:pt x="0" y="5"/>
                  </a:lnTo>
                  <a:lnTo>
                    <a:pt x="0" y="10"/>
                  </a:lnTo>
                  <a:lnTo>
                    <a:pt x="1" y="13"/>
                  </a:lnTo>
                  <a:lnTo>
                    <a:pt x="2" y="17"/>
                  </a:lnTo>
                  <a:lnTo>
                    <a:pt x="5" y="21"/>
                  </a:lnTo>
                  <a:lnTo>
                    <a:pt x="8" y="23"/>
                  </a:lnTo>
                  <a:lnTo>
                    <a:pt x="12" y="26"/>
                  </a:lnTo>
                  <a:lnTo>
                    <a:pt x="16" y="28"/>
                  </a:lnTo>
                  <a:lnTo>
                    <a:pt x="20" y="21"/>
                  </a:lnTo>
                  <a:lnTo>
                    <a:pt x="17" y="19"/>
                  </a:lnTo>
                  <a:lnTo>
                    <a:pt x="14" y="17"/>
                  </a:lnTo>
                  <a:lnTo>
                    <a:pt x="12" y="15"/>
                  </a:lnTo>
                  <a:lnTo>
                    <a:pt x="10" y="13"/>
                  </a:lnTo>
                  <a:lnTo>
                    <a:pt x="9" y="11"/>
                  </a:lnTo>
                  <a:lnTo>
                    <a:pt x="8" y="8"/>
                  </a:lnTo>
                  <a:lnTo>
                    <a:pt x="8" y="6"/>
                  </a:lnTo>
                  <a:lnTo>
                    <a:pt x="9" y="2"/>
                  </a:lnTo>
                  <a:lnTo>
                    <a:pt x="1" y="0"/>
                  </a:lnTo>
                </a:path>
              </a:pathLst>
            </a:custGeom>
            <a:solidFill>
              <a:srgbClr val="4F4F4F"/>
            </a:solidFill>
            <a:ln w="12700" cap="rnd">
              <a:noFill/>
              <a:round/>
              <a:headEnd/>
              <a:tailEnd/>
            </a:ln>
          </p:spPr>
          <p:txBody>
            <a:bodyPr/>
            <a:lstStyle/>
            <a:p>
              <a:endParaRPr lang="en-US" dirty="0"/>
            </a:p>
          </p:txBody>
        </p:sp>
        <p:sp>
          <p:nvSpPr>
            <p:cNvPr id="48795" name="Freeform 694"/>
            <p:cNvSpPr>
              <a:spLocks/>
            </p:cNvSpPr>
            <p:nvPr/>
          </p:nvSpPr>
          <p:spPr bwMode="auto">
            <a:xfrm>
              <a:off x="2324" y="2259"/>
              <a:ext cx="42" cy="33"/>
            </a:xfrm>
            <a:custGeom>
              <a:avLst/>
              <a:gdLst>
                <a:gd name="T0" fmla="*/ 32 w 42"/>
                <a:gd name="T1" fmla="*/ 0 h 33"/>
                <a:gd name="T2" fmla="*/ 30 w 42"/>
                <a:gd name="T3" fmla="*/ 3 h 33"/>
                <a:gd name="T4" fmla="*/ 26 w 42"/>
                <a:gd name="T5" fmla="*/ 6 h 33"/>
                <a:gd name="T6" fmla="*/ 22 w 42"/>
                <a:gd name="T7" fmla="*/ 8 h 33"/>
                <a:gd name="T8" fmla="*/ 17 w 42"/>
                <a:gd name="T9" fmla="*/ 12 h 33"/>
                <a:gd name="T10" fmla="*/ 12 w 42"/>
                <a:gd name="T11" fmla="*/ 16 h 33"/>
                <a:gd name="T12" fmla="*/ 7 w 42"/>
                <a:gd name="T13" fmla="*/ 19 h 33"/>
                <a:gd name="T14" fmla="*/ 3 w 42"/>
                <a:gd name="T15" fmla="*/ 24 h 33"/>
                <a:gd name="T16" fmla="*/ 0 w 42"/>
                <a:gd name="T17" fmla="*/ 29 h 33"/>
                <a:gd name="T18" fmla="*/ 10 w 42"/>
                <a:gd name="T19" fmla="*/ 32 h 33"/>
                <a:gd name="T20" fmla="*/ 11 w 42"/>
                <a:gd name="T21" fmla="*/ 29 h 33"/>
                <a:gd name="T22" fmla="*/ 14 w 42"/>
                <a:gd name="T23" fmla="*/ 25 h 33"/>
                <a:gd name="T24" fmla="*/ 18 w 42"/>
                <a:gd name="T25" fmla="*/ 22 h 33"/>
                <a:gd name="T26" fmla="*/ 23 w 42"/>
                <a:gd name="T27" fmla="*/ 19 h 33"/>
                <a:gd name="T28" fmla="*/ 27 w 42"/>
                <a:gd name="T29" fmla="*/ 16 h 33"/>
                <a:gd name="T30" fmla="*/ 32 w 42"/>
                <a:gd name="T31" fmla="*/ 13 h 33"/>
                <a:gd name="T32" fmla="*/ 37 w 42"/>
                <a:gd name="T33" fmla="*/ 8 h 33"/>
                <a:gd name="T34" fmla="*/ 41 w 42"/>
                <a:gd name="T35" fmla="*/ 3 h 33"/>
                <a:gd name="T36" fmla="*/ 32 w 42"/>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33"/>
                <a:gd name="T59" fmla="*/ 42 w 42"/>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33">
                  <a:moveTo>
                    <a:pt x="32" y="0"/>
                  </a:moveTo>
                  <a:lnTo>
                    <a:pt x="30" y="3"/>
                  </a:lnTo>
                  <a:lnTo>
                    <a:pt x="26" y="6"/>
                  </a:lnTo>
                  <a:lnTo>
                    <a:pt x="22" y="8"/>
                  </a:lnTo>
                  <a:lnTo>
                    <a:pt x="17" y="12"/>
                  </a:lnTo>
                  <a:lnTo>
                    <a:pt x="12" y="16"/>
                  </a:lnTo>
                  <a:lnTo>
                    <a:pt x="7" y="19"/>
                  </a:lnTo>
                  <a:lnTo>
                    <a:pt x="3" y="24"/>
                  </a:lnTo>
                  <a:lnTo>
                    <a:pt x="0" y="29"/>
                  </a:lnTo>
                  <a:lnTo>
                    <a:pt x="10" y="32"/>
                  </a:lnTo>
                  <a:lnTo>
                    <a:pt x="11" y="29"/>
                  </a:lnTo>
                  <a:lnTo>
                    <a:pt x="14" y="25"/>
                  </a:lnTo>
                  <a:lnTo>
                    <a:pt x="18" y="22"/>
                  </a:lnTo>
                  <a:lnTo>
                    <a:pt x="23" y="19"/>
                  </a:lnTo>
                  <a:lnTo>
                    <a:pt x="27" y="16"/>
                  </a:lnTo>
                  <a:lnTo>
                    <a:pt x="32" y="13"/>
                  </a:lnTo>
                  <a:lnTo>
                    <a:pt x="37" y="8"/>
                  </a:lnTo>
                  <a:lnTo>
                    <a:pt x="41" y="3"/>
                  </a:lnTo>
                  <a:lnTo>
                    <a:pt x="32" y="0"/>
                  </a:lnTo>
                </a:path>
              </a:pathLst>
            </a:custGeom>
            <a:solidFill>
              <a:srgbClr val="4F4F4F"/>
            </a:solidFill>
            <a:ln w="12700" cap="rnd">
              <a:noFill/>
              <a:round/>
              <a:headEnd/>
              <a:tailEnd/>
            </a:ln>
          </p:spPr>
          <p:txBody>
            <a:bodyPr/>
            <a:lstStyle/>
            <a:p>
              <a:endParaRPr lang="en-US" dirty="0"/>
            </a:p>
          </p:txBody>
        </p:sp>
        <p:sp>
          <p:nvSpPr>
            <p:cNvPr id="48796" name="Freeform 695"/>
            <p:cNvSpPr>
              <a:spLocks/>
            </p:cNvSpPr>
            <p:nvPr/>
          </p:nvSpPr>
          <p:spPr bwMode="auto">
            <a:xfrm>
              <a:off x="2324" y="2235"/>
              <a:ext cx="44" cy="23"/>
            </a:xfrm>
            <a:custGeom>
              <a:avLst/>
              <a:gdLst>
                <a:gd name="T0" fmla="*/ 3 w 44"/>
                <a:gd name="T1" fmla="*/ 9 h 23"/>
                <a:gd name="T2" fmla="*/ 8 w 44"/>
                <a:gd name="T3" fmla="*/ 9 h 23"/>
                <a:gd name="T4" fmla="*/ 15 w 44"/>
                <a:gd name="T5" fmla="*/ 9 h 23"/>
                <a:gd name="T6" fmla="*/ 21 w 44"/>
                <a:gd name="T7" fmla="*/ 9 h 23"/>
                <a:gd name="T8" fmla="*/ 25 w 44"/>
                <a:gd name="T9" fmla="*/ 10 h 23"/>
                <a:gd name="T10" fmla="*/ 30 w 44"/>
                <a:gd name="T11" fmla="*/ 13 h 23"/>
                <a:gd name="T12" fmla="*/ 32 w 44"/>
                <a:gd name="T13" fmla="*/ 14 h 23"/>
                <a:gd name="T14" fmla="*/ 33 w 44"/>
                <a:gd name="T15" fmla="*/ 16 h 23"/>
                <a:gd name="T16" fmla="*/ 32 w 44"/>
                <a:gd name="T17" fmla="*/ 19 h 23"/>
                <a:gd name="T18" fmla="*/ 41 w 44"/>
                <a:gd name="T19" fmla="*/ 22 h 23"/>
                <a:gd name="T20" fmla="*/ 43 w 44"/>
                <a:gd name="T21" fmla="*/ 16 h 23"/>
                <a:gd name="T22" fmla="*/ 41 w 44"/>
                <a:gd name="T23" fmla="*/ 9 h 23"/>
                <a:gd name="T24" fmla="*/ 35 w 44"/>
                <a:gd name="T25" fmla="*/ 6 h 23"/>
                <a:gd name="T26" fmla="*/ 29 w 44"/>
                <a:gd name="T27" fmla="*/ 3 h 23"/>
                <a:gd name="T28" fmla="*/ 22 w 44"/>
                <a:gd name="T29" fmla="*/ 1 h 23"/>
                <a:gd name="T30" fmla="*/ 15 w 44"/>
                <a:gd name="T31" fmla="*/ 0 h 23"/>
                <a:gd name="T32" fmla="*/ 7 w 44"/>
                <a:gd name="T33" fmla="*/ 0 h 23"/>
                <a:gd name="T34" fmla="*/ 0 w 44"/>
                <a:gd name="T35" fmla="*/ 2 h 23"/>
                <a:gd name="T36" fmla="*/ 3 w 44"/>
                <a:gd name="T37" fmla="*/ 9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
                <a:gd name="T58" fmla="*/ 0 h 23"/>
                <a:gd name="T59" fmla="*/ 44 w 44"/>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 h="23">
                  <a:moveTo>
                    <a:pt x="3" y="9"/>
                  </a:moveTo>
                  <a:lnTo>
                    <a:pt x="8" y="9"/>
                  </a:lnTo>
                  <a:lnTo>
                    <a:pt x="15" y="9"/>
                  </a:lnTo>
                  <a:lnTo>
                    <a:pt x="21" y="9"/>
                  </a:lnTo>
                  <a:lnTo>
                    <a:pt x="25" y="10"/>
                  </a:lnTo>
                  <a:lnTo>
                    <a:pt x="30" y="13"/>
                  </a:lnTo>
                  <a:lnTo>
                    <a:pt x="32" y="14"/>
                  </a:lnTo>
                  <a:lnTo>
                    <a:pt x="33" y="16"/>
                  </a:lnTo>
                  <a:lnTo>
                    <a:pt x="32" y="19"/>
                  </a:lnTo>
                  <a:lnTo>
                    <a:pt x="41" y="22"/>
                  </a:lnTo>
                  <a:lnTo>
                    <a:pt x="43" y="16"/>
                  </a:lnTo>
                  <a:lnTo>
                    <a:pt x="41" y="9"/>
                  </a:lnTo>
                  <a:lnTo>
                    <a:pt x="35" y="6"/>
                  </a:lnTo>
                  <a:lnTo>
                    <a:pt x="29" y="3"/>
                  </a:lnTo>
                  <a:lnTo>
                    <a:pt x="22" y="1"/>
                  </a:lnTo>
                  <a:lnTo>
                    <a:pt x="15" y="0"/>
                  </a:lnTo>
                  <a:lnTo>
                    <a:pt x="7" y="0"/>
                  </a:lnTo>
                  <a:lnTo>
                    <a:pt x="0" y="2"/>
                  </a:lnTo>
                  <a:lnTo>
                    <a:pt x="3" y="9"/>
                  </a:lnTo>
                </a:path>
              </a:pathLst>
            </a:custGeom>
            <a:solidFill>
              <a:srgbClr val="4F4F4F"/>
            </a:solidFill>
            <a:ln w="12700" cap="rnd">
              <a:noFill/>
              <a:round/>
              <a:headEnd/>
              <a:tailEnd/>
            </a:ln>
          </p:spPr>
          <p:txBody>
            <a:bodyPr/>
            <a:lstStyle/>
            <a:p>
              <a:endParaRPr lang="en-US" dirty="0"/>
            </a:p>
          </p:txBody>
        </p:sp>
        <p:sp>
          <p:nvSpPr>
            <p:cNvPr id="48797" name="Freeform 696"/>
            <p:cNvSpPr>
              <a:spLocks/>
            </p:cNvSpPr>
            <p:nvPr/>
          </p:nvSpPr>
          <p:spPr bwMode="auto">
            <a:xfrm>
              <a:off x="2284" y="2237"/>
              <a:ext cx="38" cy="31"/>
            </a:xfrm>
            <a:custGeom>
              <a:avLst/>
              <a:gdLst>
                <a:gd name="T0" fmla="*/ 4 w 38"/>
                <a:gd name="T1" fmla="*/ 30 h 31"/>
                <a:gd name="T2" fmla="*/ 9 w 38"/>
                <a:gd name="T3" fmla="*/ 28 h 31"/>
                <a:gd name="T4" fmla="*/ 14 w 38"/>
                <a:gd name="T5" fmla="*/ 24 h 31"/>
                <a:gd name="T6" fmla="*/ 18 w 38"/>
                <a:gd name="T7" fmla="*/ 21 h 31"/>
                <a:gd name="T8" fmla="*/ 22 w 38"/>
                <a:gd name="T9" fmla="*/ 18 h 31"/>
                <a:gd name="T10" fmla="*/ 25 w 38"/>
                <a:gd name="T11" fmla="*/ 14 h 31"/>
                <a:gd name="T12" fmla="*/ 28 w 38"/>
                <a:gd name="T13" fmla="*/ 13 h 31"/>
                <a:gd name="T14" fmla="*/ 33 w 38"/>
                <a:gd name="T15" fmla="*/ 10 h 31"/>
                <a:gd name="T16" fmla="*/ 37 w 38"/>
                <a:gd name="T17" fmla="*/ 8 h 31"/>
                <a:gd name="T18" fmla="*/ 34 w 38"/>
                <a:gd name="T19" fmla="*/ 0 h 31"/>
                <a:gd name="T20" fmla="*/ 28 w 38"/>
                <a:gd name="T21" fmla="*/ 3 h 31"/>
                <a:gd name="T22" fmla="*/ 23 w 38"/>
                <a:gd name="T23" fmla="*/ 5 h 31"/>
                <a:gd name="T24" fmla="*/ 18 w 38"/>
                <a:gd name="T25" fmla="*/ 8 h 31"/>
                <a:gd name="T26" fmla="*/ 15 w 38"/>
                <a:gd name="T27" fmla="*/ 12 h 31"/>
                <a:gd name="T28" fmla="*/ 11 w 38"/>
                <a:gd name="T29" fmla="*/ 15 h 31"/>
                <a:gd name="T30" fmla="*/ 8 w 38"/>
                <a:gd name="T31" fmla="*/ 18 h 31"/>
                <a:gd name="T32" fmla="*/ 3 w 38"/>
                <a:gd name="T33" fmla="*/ 20 h 31"/>
                <a:gd name="T34" fmla="*/ 0 w 38"/>
                <a:gd name="T35" fmla="*/ 23 h 31"/>
                <a:gd name="T36" fmla="*/ 4 w 38"/>
                <a:gd name="T37" fmla="*/ 30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31"/>
                <a:gd name="T59" fmla="*/ 38 w 38"/>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31">
                  <a:moveTo>
                    <a:pt x="4" y="30"/>
                  </a:moveTo>
                  <a:lnTo>
                    <a:pt x="9" y="28"/>
                  </a:lnTo>
                  <a:lnTo>
                    <a:pt x="14" y="24"/>
                  </a:lnTo>
                  <a:lnTo>
                    <a:pt x="18" y="21"/>
                  </a:lnTo>
                  <a:lnTo>
                    <a:pt x="22" y="18"/>
                  </a:lnTo>
                  <a:lnTo>
                    <a:pt x="25" y="14"/>
                  </a:lnTo>
                  <a:lnTo>
                    <a:pt x="28" y="13"/>
                  </a:lnTo>
                  <a:lnTo>
                    <a:pt x="33" y="10"/>
                  </a:lnTo>
                  <a:lnTo>
                    <a:pt x="37" y="8"/>
                  </a:lnTo>
                  <a:lnTo>
                    <a:pt x="34" y="0"/>
                  </a:lnTo>
                  <a:lnTo>
                    <a:pt x="28" y="3"/>
                  </a:lnTo>
                  <a:lnTo>
                    <a:pt x="23" y="5"/>
                  </a:lnTo>
                  <a:lnTo>
                    <a:pt x="18" y="8"/>
                  </a:lnTo>
                  <a:lnTo>
                    <a:pt x="15" y="12"/>
                  </a:lnTo>
                  <a:lnTo>
                    <a:pt x="11" y="15"/>
                  </a:lnTo>
                  <a:lnTo>
                    <a:pt x="8" y="18"/>
                  </a:lnTo>
                  <a:lnTo>
                    <a:pt x="3" y="20"/>
                  </a:lnTo>
                  <a:lnTo>
                    <a:pt x="0" y="23"/>
                  </a:lnTo>
                  <a:lnTo>
                    <a:pt x="4" y="30"/>
                  </a:lnTo>
                </a:path>
              </a:pathLst>
            </a:custGeom>
            <a:solidFill>
              <a:srgbClr val="4F4F4F"/>
            </a:solidFill>
            <a:ln w="12700" cap="rnd">
              <a:noFill/>
              <a:round/>
              <a:headEnd/>
              <a:tailEnd/>
            </a:ln>
          </p:spPr>
          <p:txBody>
            <a:bodyPr/>
            <a:lstStyle/>
            <a:p>
              <a:endParaRPr lang="en-US" dirty="0"/>
            </a:p>
          </p:txBody>
        </p:sp>
        <p:sp>
          <p:nvSpPr>
            <p:cNvPr id="48798" name="Freeform 697"/>
            <p:cNvSpPr>
              <a:spLocks/>
            </p:cNvSpPr>
            <p:nvPr/>
          </p:nvSpPr>
          <p:spPr bwMode="auto">
            <a:xfrm>
              <a:off x="2232" y="2264"/>
              <a:ext cx="52" cy="77"/>
            </a:xfrm>
            <a:custGeom>
              <a:avLst/>
              <a:gdLst>
                <a:gd name="T0" fmla="*/ 14 w 52"/>
                <a:gd name="T1" fmla="*/ 70 h 77"/>
                <a:gd name="T2" fmla="*/ 14 w 52"/>
                <a:gd name="T3" fmla="*/ 71 h 77"/>
                <a:gd name="T4" fmla="*/ 11 w 52"/>
                <a:gd name="T5" fmla="*/ 61 h 77"/>
                <a:gd name="T6" fmla="*/ 10 w 52"/>
                <a:gd name="T7" fmla="*/ 52 h 77"/>
                <a:gd name="T8" fmla="*/ 13 w 52"/>
                <a:gd name="T9" fmla="*/ 44 h 77"/>
                <a:gd name="T10" fmla="*/ 17 w 52"/>
                <a:gd name="T11" fmla="*/ 35 h 77"/>
                <a:gd name="T12" fmla="*/ 23 w 52"/>
                <a:gd name="T13" fmla="*/ 28 h 77"/>
                <a:gd name="T14" fmla="*/ 31 w 52"/>
                <a:gd name="T15" fmla="*/ 20 h 77"/>
                <a:gd name="T16" fmla="*/ 41 w 52"/>
                <a:gd name="T17" fmla="*/ 14 h 77"/>
                <a:gd name="T18" fmla="*/ 51 w 52"/>
                <a:gd name="T19" fmla="*/ 8 h 77"/>
                <a:gd name="T20" fmla="*/ 47 w 52"/>
                <a:gd name="T21" fmla="*/ 0 h 77"/>
                <a:gd name="T22" fmla="*/ 35 w 52"/>
                <a:gd name="T23" fmla="*/ 6 h 77"/>
                <a:gd name="T24" fmla="*/ 25 w 52"/>
                <a:gd name="T25" fmla="*/ 13 h 77"/>
                <a:gd name="T26" fmla="*/ 16 w 52"/>
                <a:gd name="T27" fmla="*/ 20 h 77"/>
                <a:gd name="T28" fmla="*/ 8 w 52"/>
                <a:gd name="T29" fmla="*/ 30 h 77"/>
                <a:gd name="T30" fmla="*/ 3 w 52"/>
                <a:gd name="T31" fmla="*/ 41 h 77"/>
                <a:gd name="T32" fmla="*/ 0 w 52"/>
                <a:gd name="T33" fmla="*/ 52 h 77"/>
                <a:gd name="T34" fmla="*/ 1 w 52"/>
                <a:gd name="T35" fmla="*/ 64 h 77"/>
                <a:gd name="T36" fmla="*/ 6 w 52"/>
                <a:gd name="T37" fmla="*/ 75 h 77"/>
                <a:gd name="T38" fmla="*/ 6 w 52"/>
                <a:gd name="T39" fmla="*/ 76 h 77"/>
                <a:gd name="T40" fmla="*/ 14 w 52"/>
                <a:gd name="T41" fmla="*/ 70 h 7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77"/>
                <a:gd name="T65" fmla="*/ 52 w 52"/>
                <a:gd name="T66" fmla="*/ 77 h 7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77">
                  <a:moveTo>
                    <a:pt x="14" y="70"/>
                  </a:moveTo>
                  <a:lnTo>
                    <a:pt x="14" y="71"/>
                  </a:lnTo>
                  <a:lnTo>
                    <a:pt x="11" y="61"/>
                  </a:lnTo>
                  <a:lnTo>
                    <a:pt x="10" y="52"/>
                  </a:lnTo>
                  <a:lnTo>
                    <a:pt x="13" y="44"/>
                  </a:lnTo>
                  <a:lnTo>
                    <a:pt x="17" y="35"/>
                  </a:lnTo>
                  <a:lnTo>
                    <a:pt x="23" y="28"/>
                  </a:lnTo>
                  <a:lnTo>
                    <a:pt x="31" y="20"/>
                  </a:lnTo>
                  <a:lnTo>
                    <a:pt x="41" y="14"/>
                  </a:lnTo>
                  <a:lnTo>
                    <a:pt x="51" y="8"/>
                  </a:lnTo>
                  <a:lnTo>
                    <a:pt x="47" y="0"/>
                  </a:lnTo>
                  <a:lnTo>
                    <a:pt x="35" y="6"/>
                  </a:lnTo>
                  <a:lnTo>
                    <a:pt x="25" y="13"/>
                  </a:lnTo>
                  <a:lnTo>
                    <a:pt x="16" y="20"/>
                  </a:lnTo>
                  <a:lnTo>
                    <a:pt x="8" y="30"/>
                  </a:lnTo>
                  <a:lnTo>
                    <a:pt x="3" y="41"/>
                  </a:lnTo>
                  <a:lnTo>
                    <a:pt x="0" y="52"/>
                  </a:lnTo>
                  <a:lnTo>
                    <a:pt x="1" y="64"/>
                  </a:lnTo>
                  <a:lnTo>
                    <a:pt x="6" y="75"/>
                  </a:lnTo>
                  <a:lnTo>
                    <a:pt x="6" y="76"/>
                  </a:lnTo>
                  <a:lnTo>
                    <a:pt x="14" y="70"/>
                  </a:lnTo>
                </a:path>
              </a:pathLst>
            </a:custGeom>
            <a:solidFill>
              <a:srgbClr val="4F4F4F"/>
            </a:solidFill>
            <a:ln w="12700" cap="rnd">
              <a:noFill/>
              <a:round/>
              <a:headEnd/>
              <a:tailEnd/>
            </a:ln>
          </p:spPr>
          <p:txBody>
            <a:bodyPr/>
            <a:lstStyle/>
            <a:p>
              <a:endParaRPr lang="en-US" dirty="0"/>
            </a:p>
          </p:txBody>
        </p:sp>
        <p:sp>
          <p:nvSpPr>
            <p:cNvPr id="48799" name="Freeform 698"/>
            <p:cNvSpPr>
              <a:spLocks/>
            </p:cNvSpPr>
            <p:nvPr/>
          </p:nvSpPr>
          <p:spPr bwMode="auto">
            <a:xfrm>
              <a:off x="2239" y="2333"/>
              <a:ext cx="24" cy="17"/>
            </a:xfrm>
            <a:custGeom>
              <a:avLst/>
              <a:gdLst>
                <a:gd name="T0" fmla="*/ 23 w 24"/>
                <a:gd name="T1" fmla="*/ 0 h 17"/>
                <a:gd name="T2" fmla="*/ 19 w 24"/>
                <a:gd name="T3" fmla="*/ 0 h 17"/>
                <a:gd name="T4" fmla="*/ 16 w 24"/>
                <a:gd name="T5" fmla="*/ 1 h 17"/>
                <a:gd name="T6" fmla="*/ 13 w 24"/>
                <a:gd name="T7" fmla="*/ 2 h 17"/>
                <a:gd name="T8" fmla="*/ 10 w 24"/>
                <a:gd name="T9" fmla="*/ 4 h 17"/>
                <a:gd name="T10" fmla="*/ 8 w 24"/>
                <a:gd name="T11" fmla="*/ 5 h 17"/>
                <a:gd name="T12" fmla="*/ 6 w 24"/>
                <a:gd name="T13" fmla="*/ 5 h 17"/>
                <a:gd name="T14" fmla="*/ 7 w 24"/>
                <a:gd name="T15" fmla="*/ 7 h 17"/>
                <a:gd name="T16" fmla="*/ 0 w 24"/>
                <a:gd name="T17" fmla="*/ 11 h 17"/>
                <a:gd name="T18" fmla="*/ 3 w 24"/>
                <a:gd name="T19" fmla="*/ 16 h 17"/>
                <a:gd name="T20" fmla="*/ 7 w 24"/>
                <a:gd name="T21" fmla="*/ 16 h 17"/>
                <a:gd name="T22" fmla="*/ 10 w 24"/>
                <a:gd name="T23" fmla="*/ 14 h 17"/>
                <a:gd name="T24" fmla="*/ 13 w 24"/>
                <a:gd name="T25" fmla="*/ 13 h 17"/>
                <a:gd name="T26" fmla="*/ 16 w 24"/>
                <a:gd name="T27" fmla="*/ 11 h 17"/>
                <a:gd name="T28" fmla="*/ 18 w 24"/>
                <a:gd name="T29" fmla="*/ 10 h 17"/>
                <a:gd name="T30" fmla="*/ 21 w 24"/>
                <a:gd name="T31" fmla="*/ 10 h 17"/>
                <a:gd name="T32" fmla="*/ 22 w 24"/>
                <a:gd name="T33" fmla="*/ 10 h 17"/>
                <a:gd name="T34" fmla="*/ 23 w 2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17"/>
                <a:gd name="T56" fmla="*/ 24 w 24"/>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17">
                  <a:moveTo>
                    <a:pt x="23" y="0"/>
                  </a:moveTo>
                  <a:lnTo>
                    <a:pt x="19" y="0"/>
                  </a:lnTo>
                  <a:lnTo>
                    <a:pt x="16" y="1"/>
                  </a:lnTo>
                  <a:lnTo>
                    <a:pt x="13" y="2"/>
                  </a:lnTo>
                  <a:lnTo>
                    <a:pt x="10" y="4"/>
                  </a:lnTo>
                  <a:lnTo>
                    <a:pt x="8" y="5"/>
                  </a:lnTo>
                  <a:lnTo>
                    <a:pt x="6" y="5"/>
                  </a:lnTo>
                  <a:lnTo>
                    <a:pt x="7" y="7"/>
                  </a:lnTo>
                  <a:lnTo>
                    <a:pt x="0" y="11"/>
                  </a:lnTo>
                  <a:lnTo>
                    <a:pt x="3" y="16"/>
                  </a:lnTo>
                  <a:lnTo>
                    <a:pt x="7" y="16"/>
                  </a:lnTo>
                  <a:lnTo>
                    <a:pt x="10" y="14"/>
                  </a:lnTo>
                  <a:lnTo>
                    <a:pt x="13" y="13"/>
                  </a:lnTo>
                  <a:lnTo>
                    <a:pt x="16" y="11"/>
                  </a:lnTo>
                  <a:lnTo>
                    <a:pt x="18" y="10"/>
                  </a:lnTo>
                  <a:lnTo>
                    <a:pt x="21" y="10"/>
                  </a:lnTo>
                  <a:lnTo>
                    <a:pt x="22" y="10"/>
                  </a:lnTo>
                  <a:lnTo>
                    <a:pt x="23" y="0"/>
                  </a:lnTo>
                </a:path>
              </a:pathLst>
            </a:custGeom>
            <a:solidFill>
              <a:srgbClr val="4F4F4F"/>
            </a:solidFill>
            <a:ln w="12700" cap="rnd">
              <a:noFill/>
              <a:round/>
              <a:headEnd/>
              <a:tailEnd/>
            </a:ln>
          </p:spPr>
          <p:txBody>
            <a:bodyPr/>
            <a:lstStyle/>
            <a:p>
              <a:endParaRPr lang="en-US" dirty="0"/>
            </a:p>
          </p:txBody>
        </p:sp>
        <p:sp>
          <p:nvSpPr>
            <p:cNvPr id="48800" name="Freeform 699"/>
            <p:cNvSpPr>
              <a:spLocks/>
            </p:cNvSpPr>
            <p:nvPr/>
          </p:nvSpPr>
          <p:spPr bwMode="auto">
            <a:xfrm>
              <a:off x="2267" y="2333"/>
              <a:ext cx="36" cy="28"/>
            </a:xfrm>
            <a:custGeom>
              <a:avLst/>
              <a:gdLst>
                <a:gd name="T0" fmla="*/ 34 w 36"/>
                <a:gd name="T1" fmla="*/ 19 h 28"/>
                <a:gd name="T2" fmla="*/ 35 w 36"/>
                <a:gd name="T3" fmla="*/ 19 h 28"/>
                <a:gd name="T4" fmla="*/ 32 w 36"/>
                <a:gd name="T5" fmla="*/ 18 h 28"/>
                <a:gd name="T6" fmla="*/ 28 w 36"/>
                <a:gd name="T7" fmla="*/ 16 h 28"/>
                <a:gd name="T8" fmla="*/ 25 w 36"/>
                <a:gd name="T9" fmla="*/ 15 h 28"/>
                <a:gd name="T10" fmla="*/ 21 w 36"/>
                <a:gd name="T11" fmla="*/ 11 h 28"/>
                <a:gd name="T12" fmla="*/ 17 w 36"/>
                <a:gd name="T13" fmla="*/ 8 h 28"/>
                <a:gd name="T14" fmla="*/ 13 w 36"/>
                <a:gd name="T15" fmla="*/ 5 h 28"/>
                <a:gd name="T16" fmla="*/ 8 w 36"/>
                <a:gd name="T17" fmla="*/ 2 h 28"/>
                <a:gd name="T18" fmla="*/ 1 w 36"/>
                <a:gd name="T19" fmla="*/ 0 h 28"/>
                <a:gd name="T20" fmla="*/ 0 w 36"/>
                <a:gd name="T21" fmla="*/ 9 h 28"/>
                <a:gd name="T22" fmla="*/ 3 w 36"/>
                <a:gd name="T23" fmla="*/ 9 h 28"/>
                <a:gd name="T24" fmla="*/ 8 w 36"/>
                <a:gd name="T25" fmla="*/ 11 h 28"/>
                <a:gd name="T26" fmla="*/ 11 w 36"/>
                <a:gd name="T27" fmla="*/ 14 h 28"/>
                <a:gd name="T28" fmla="*/ 15 w 36"/>
                <a:gd name="T29" fmla="*/ 17 h 28"/>
                <a:gd name="T30" fmla="*/ 18 w 36"/>
                <a:gd name="T31" fmla="*/ 21 h 28"/>
                <a:gd name="T32" fmla="*/ 23 w 36"/>
                <a:gd name="T33" fmla="*/ 24 h 28"/>
                <a:gd name="T34" fmla="*/ 28 w 36"/>
                <a:gd name="T35" fmla="*/ 26 h 28"/>
                <a:gd name="T36" fmla="*/ 35 w 36"/>
                <a:gd name="T37" fmla="*/ 27 h 28"/>
                <a:gd name="T38" fmla="*/ 34 w 36"/>
                <a:gd name="T39" fmla="*/ 19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
                <a:gd name="T61" fmla="*/ 0 h 28"/>
                <a:gd name="T62" fmla="*/ 36 w 36"/>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 h="28">
                  <a:moveTo>
                    <a:pt x="34" y="19"/>
                  </a:moveTo>
                  <a:lnTo>
                    <a:pt x="35" y="19"/>
                  </a:lnTo>
                  <a:lnTo>
                    <a:pt x="32" y="18"/>
                  </a:lnTo>
                  <a:lnTo>
                    <a:pt x="28" y="16"/>
                  </a:lnTo>
                  <a:lnTo>
                    <a:pt x="25" y="15"/>
                  </a:lnTo>
                  <a:lnTo>
                    <a:pt x="21" y="11"/>
                  </a:lnTo>
                  <a:lnTo>
                    <a:pt x="17" y="8"/>
                  </a:lnTo>
                  <a:lnTo>
                    <a:pt x="13" y="5"/>
                  </a:lnTo>
                  <a:lnTo>
                    <a:pt x="8" y="2"/>
                  </a:lnTo>
                  <a:lnTo>
                    <a:pt x="1" y="0"/>
                  </a:lnTo>
                  <a:lnTo>
                    <a:pt x="0" y="9"/>
                  </a:lnTo>
                  <a:lnTo>
                    <a:pt x="3" y="9"/>
                  </a:lnTo>
                  <a:lnTo>
                    <a:pt x="8" y="11"/>
                  </a:lnTo>
                  <a:lnTo>
                    <a:pt x="11" y="14"/>
                  </a:lnTo>
                  <a:lnTo>
                    <a:pt x="15" y="17"/>
                  </a:lnTo>
                  <a:lnTo>
                    <a:pt x="18" y="21"/>
                  </a:lnTo>
                  <a:lnTo>
                    <a:pt x="23" y="24"/>
                  </a:lnTo>
                  <a:lnTo>
                    <a:pt x="28" y="26"/>
                  </a:lnTo>
                  <a:lnTo>
                    <a:pt x="35" y="27"/>
                  </a:lnTo>
                  <a:lnTo>
                    <a:pt x="34" y="19"/>
                  </a:lnTo>
                </a:path>
              </a:pathLst>
            </a:custGeom>
            <a:solidFill>
              <a:srgbClr val="4F4F4F"/>
            </a:solidFill>
            <a:ln w="12700" cap="rnd">
              <a:noFill/>
              <a:round/>
              <a:headEnd/>
              <a:tailEnd/>
            </a:ln>
          </p:spPr>
          <p:txBody>
            <a:bodyPr/>
            <a:lstStyle/>
            <a:p>
              <a:endParaRPr lang="en-US" dirty="0"/>
            </a:p>
          </p:txBody>
        </p:sp>
        <p:sp>
          <p:nvSpPr>
            <p:cNvPr id="48801" name="Freeform 700"/>
            <p:cNvSpPr>
              <a:spLocks/>
            </p:cNvSpPr>
            <p:nvPr/>
          </p:nvSpPr>
          <p:spPr bwMode="auto">
            <a:xfrm>
              <a:off x="2307" y="2349"/>
              <a:ext cx="22" cy="17"/>
            </a:xfrm>
            <a:custGeom>
              <a:avLst/>
              <a:gdLst>
                <a:gd name="T0" fmla="*/ 19 w 22"/>
                <a:gd name="T1" fmla="*/ 0 h 17"/>
                <a:gd name="T2" fmla="*/ 17 w 22"/>
                <a:gd name="T3" fmla="*/ 1 h 17"/>
                <a:gd name="T4" fmla="*/ 14 w 22"/>
                <a:gd name="T5" fmla="*/ 1 h 17"/>
                <a:gd name="T6" fmla="*/ 12 w 22"/>
                <a:gd name="T7" fmla="*/ 1 h 17"/>
                <a:gd name="T8" fmla="*/ 9 w 22"/>
                <a:gd name="T9" fmla="*/ 4 h 17"/>
                <a:gd name="T10" fmla="*/ 6 w 22"/>
                <a:gd name="T11" fmla="*/ 4 h 17"/>
                <a:gd name="T12" fmla="*/ 4 w 22"/>
                <a:gd name="T13" fmla="*/ 4 h 17"/>
                <a:gd name="T14" fmla="*/ 1 w 22"/>
                <a:gd name="T15" fmla="*/ 5 h 17"/>
                <a:gd name="T16" fmla="*/ 0 w 22"/>
                <a:gd name="T17" fmla="*/ 7 h 17"/>
                <a:gd name="T18" fmla="*/ 1 w 22"/>
                <a:gd name="T19" fmla="*/ 16 h 17"/>
                <a:gd name="T20" fmla="*/ 4 w 22"/>
                <a:gd name="T21" fmla="*/ 14 h 17"/>
                <a:gd name="T22" fmla="*/ 6 w 22"/>
                <a:gd name="T23" fmla="*/ 14 h 17"/>
                <a:gd name="T24" fmla="*/ 9 w 22"/>
                <a:gd name="T25" fmla="*/ 14 h 17"/>
                <a:gd name="T26" fmla="*/ 12 w 22"/>
                <a:gd name="T27" fmla="*/ 13 h 17"/>
                <a:gd name="T28" fmla="*/ 14 w 22"/>
                <a:gd name="T29" fmla="*/ 11 h 17"/>
                <a:gd name="T30" fmla="*/ 17 w 22"/>
                <a:gd name="T31" fmla="*/ 11 h 17"/>
                <a:gd name="T32" fmla="*/ 19 w 22"/>
                <a:gd name="T33" fmla="*/ 10 h 17"/>
                <a:gd name="T34" fmla="*/ 21 w 22"/>
                <a:gd name="T35" fmla="*/ 8 h 17"/>
                <a:gd name="T36" fmla="*/ 20 w 22"/>
                <a:gd name="T37" fmla="*/ 8 h 17"/>
                <a:gd name="T38" fmla="*/ 19 w 22"/>
                <a:gd name="T39" fmla="*/ 0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
                <a:gd name="T61" fmla="*/ 0 h 17"/>
                <a:gd name="T62" fmla="*/ 22 w 22"/>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 h="17">
                  <a:moveTo>
                    <a:pt x="19" y="0"/>
                  </a:moveTo>
                  <a:lnTo>
                    <a:pt x="17" y="1"/>
                  </a:lnTo>
                  <a:lnTo>
                    <a:pt x="14" y="1"/>
                  </a:lnTo>
                  <a:lnTo>
                    <a:pt x="12" y="1"/>
                  </a:lnTo>
                  <a:lnTo>
                    <a:pt x="9" y="4"/>
                  </a:lnTo>
                  <a:lnTo>
                    <a:pt x="6" y="4"/>
                  </a:lnTo>
                  <a:lnTo>
                    <a:pt x="4" y="4"/>
                  </a:lnTo>
                  <a:lnTo>
                    <a:pt x="1" y="5"/>
                  </a:lnTo>
                  <a:lnTo>
                    <a:pt x="0" y="7"/>
                  </a:lnTo>
                  <a:lnTo>
                    <a:pt x="1" y="16"/>
                  </a:lnTo>
                  <a:lnTo>
                    <a:pt x="4" y="14"/>
                  </a:lnTo>
                  <a:lnTo>
                    <a:pt x="6" y="14"/>
                  </a:lnTo>
                  <a:lnTo>
                    <a:pt x="9" y="14"/>
                  </a:lnTo>
                  <a:lnTo>
                    <a:pt x="12" y="13"/>
                  </a:lnTo>
                  <a:lnTo>
                    <a:pt x="14" y="11"/>
                  </a:lnTo>
                  <a:lnTo>
                    <a:pt x="17" y="11"/>
                  </a:lnTo>
                  <a:lnTo>
                    <a:pt x="19" y="10"/>
                  </a:lnTo>
                  <a:lnTo>
                    <a:pt x="21" y="8"/>
                  </a:lnTo>
                  <a:lnTo>
                    <a:pt x="20" y="8"/>
                  </a:lnTo>
                  <a:lnTo>
                    <a:pt x="19" y="0"/>
                  </a:lnTo>
                </a:path>
              </a:pathLst>
            </a:custGeom>
            <a:solidFill>
              <a:srgbClr val="4F4F4F"/>
            </a:solidFill>
            <a:ln w="12700" cap="rnd">
              <a:noFill/>
              <a:round/>
              <a:headEnd/>
              <a:tailEnd/>
            </a:ln>
          </p:spPr>
          <p:txBody>
            <a:bodyPr/>
            <a:lstStyle/>
            <a:p>
              <a:endParaRPr lang="en-US" dirty="0"/>
            </a:p>
          </p:txBody>
        </p:sp>
        <p:sp>
          <p:nvSpPr>
            <p:cNvPr id="48802" name="Freeform 701"/>
            <p:cNvSpPr>
              <a:spLocks/>
            </p:cNvSpPr>
            <p:nvPr/>
          </p:nvSpPr>
          <p:spPr bwMode="auto">
            <a:xfrm>
              <a:off x="2332" y="2330"/>
              <a:ext cx="21" cy="24"/>
            </a:xfrm>
            <a:custGeom>
              <a:avLst/>
              <a:gdLst>
                <a:gd name="T0" fmla="*/ 16 w 21"/>
                <a:gd name="T1" fmla="*/ 0 h 24"/>
                <a:gd name="T2" fmla="*/ 15 w 21"/>
                <a:gd name="T3" fmla="*/ 1 h 24"/>
                <a:gd name="T4" fmla="*/ 10 w 21"/>
                <a:gd name="T5" fmla="*/ 7 h 24"/>
                <a:gd name="T6" fmla="*/ 7 w 21"/>
                <a:gd name="T7" fmla="*/ 11 h 24"/>
                <a:gd name="T8" fmla="*/ 5 w 21"/>
                <a:gd name="T9" fmla="*/ 13 h 24"/>
                <a:gd name="T10" fmla="*/ 0 w 21"/>
                <a:gd name="T11" fmla="*/ 15 h 24"/>
                <a:gd name="T12" fmla="*/ 1 w 21"/>
                <a:gd name="T13" fmla="*/ 23 h 24"/>
                <a:gd name="T14" fmla="*/ 10 w 21"/>
                <a:gd name="T15" fmla="*/ 21 h 24"/>
                <a:gd name="T16" fmla="*/ 15 w 21"/>
                <a:gd name="T17" fmla="*/ 16 h 24"/>
                <a:gd name="T18" fmla="*/ 17 w 21"/>
                <a:gd name="T19" fmla="*/ 11 h 24"/>
                <a:gd name="T20" fmla="*/ 20 w 21"/>
                <a:gd name="T21" fmla="*/ 7 h 24"/>
                <a:gd name="T22" fmla="*/ 18 w 21"/>
                <a:gd name="T23" fmla="*/ 7 h 24"/>
                <a:gd name="T24" fmla="*/ 16 w 21"/>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24"/>
                <a:gd name="T41" fmla="*/ 21 w 21"/>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24">
                  <a:moveTo>
                    <a:pt x="16" y="0"/>
                  </a:moveTo>
                  <a:lnTo>
                    <a:pt x="15" y="1"/>
                  </a:lnTo>
                  <a:lnTo>
                    <a:pt x="10" y="7"/>
                  </a:lnTo>
                  <a:lnTo>
                    <a:pt x="7" y="11"/>
                  </a:lnTo>
                  <a:lnTo>
                    <a:pt x="5" y="13"/>
                  </a:lnTo>
                  <a:lnTo>
                    <a:pt x="0" y="15"/>
                  </a:lnTo>
                  <a:lnTo>
                    <a:pt x="1" y="23"/>
                  </a:lnTo>
                  <a:lnTo>
                    <a:pt x="10" y="21"/>
                  </a:lnTo>
                  <a:lnTo>
                    <a:pt x="15" y="16"/>
                  </a:lnTo>
                  <a:lnTo>
                    <a:pt x="17" y="11"/>
                  </a:lnTo>
                  <a:lnTo>
                    <a:pt x="20" y="7"/>
                  </a:lnTo>
                  <a:lnTo>
                    <a:pt x="18" y="7"/>
                  </a:lnTo>
                  <a:lnTo>
                    <a:pt x="16" y="0"/>
                  </a:lnTo>
                </a:path>
              </a:pathLst>
            </a:custGeom>
            <a:solidFill>
              <a:srgbClr val="4F4F4F"/>
            </a:solidFill>
            <a:ln w="12700" cap="rnd">
              <a:noFill/>
              <a:round/>
              <a:headEnd/>
              <a:tailEnd/>
            </a:ln>
          </p:spPr>
          <p:txBody>
            <a:bodyPr/>
            <a:lstStyle/>
            <a:p>
              <a:endParaRPr lang="en-US" dirty="0"/>
            </a:p>
          </p:txBody>
        </p:sp>
        <p:sp>
          <p:nvSpPr>
            <p:cNvPr id="48803" name="Freeform 702"/>
            <p:cNvSpPr>
              <a:spLocks/>
            </p:cNvSpPr>
            <p:nvPr/>
          </p:nvSpPr>
          <p:spPr bwMode="auto">
            <a:xfrm>
              <a:off x="2353" y="2325"/>
              <a:ext cx="17" cy="17"/>
            </a:xfrm>
            <a:custGeom>
              <a:avLst/>
              <a:gdLst>
                <a:gd name="T0" fmla="*/ 0 w 17"/>
                <a:gd name="T1" fmla="*/ 6 h 17"/>
                <a:gd name="T2" fmla="*/ 0 w 17"/>
                <a:gd name="T3" fmla="*/ 4 h 17"/>
                <a:gd name="T4" fmla="*/ 0 w 17"/>
                <a:gd name="T5" fmla="*/ 6 h 17"/>
                <a:gd name="T6" fmla="*/ 3 w 17"/>
                <a:gd name="T7" fmla="*/ 16 h 17"/>
                <a:gd name="T8" fmla="*/ 9 w 17"/>
                <a:gd name="T9" fmla="*/ 14 h 17"/>
                <a:gd name="T10" fmla="*/ 12 w 17"/>
                <a:gd name="T11" fmla="*/ 12 h 17"/>
                <a:gd name="T12" fmla="*/ 16 w 17"/>
                <a:gd name="T13" fmla="*/ 6 h 17"/>
                <a:gd name="T14" fmla="*/ 12 w 17"/>
                <a:gd name="T15" fmla="*/ 0 h 17"/>
                <a:gd name="T16" fmla="*/ 0 w 17"/>
                <a:gd name="T17" fmla="*/ 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6"/>
                  </a:moveTo>
                  <a:lnTo>
                    <a:pt x="0" y="4"/>
                  </a:lnTo>
                  <a:lnTo>
                    <a:pt x="0" y="6"/>
                  </a:lnTo>
                  <a:lnTo>
                    <a:pt x="3" y="16"/>
                  </a:lnTo>
                  <a:lnTo>
                    <a:pt x="9" y="14"/>
                  </a:lnTo>
                  <a:lnTo>
                    <a:pt x="12" y="12"/>
                  </a:lnTo>
                  <a:lnTo>
                    <a:pt x="16" y="6"/>
                  </a:lnTo>
                  <a:lnTo>
                    <a:pt x="12" y="0"/>
                  </a:lnTo>
                  <a:lnTo>
                    <a:pt x="0" y="6"/>
                  </a:lnTo>
                </a:path>
              </a:pathLst>
            </a:custGeom>
            <a:solidFill>
              <a:srgbClr val="4F4F4F"/>
            </a:solidFill>
            <a:ln w="12700" cap="rnd">
              <a:noFill/>
              <a:round/>
              <a:headEnd/>
              <a:tailEnd/>
            </a:ln>
          </p:spPr>
          <p:txBody>
            <a:bodyPr/>
            <a:lstStyle/>
            <a:p>
              <a:endParaRPr lang="en-US" dirty="0"/>
            </a:p>
          </p:txBody>
        </p:sp>
        <p:sp>
          <p:nvSpPr>
            <p:cNvPr id="48804" name="Freeform 703"/>
            <p:cNvSpPr>
              <a:spLocks/>
            </p:cNvSpPr>
            <p:nvPr/>
          </p:nvSpPr>
          <p:spPr bwMode="auto">
            <a:xfrm>
              <a:off x="2346" y="2318"/>
              <a:ext cx="17" cy="17"/>
            </a:xfrm>
            <a:custGeom>
              <a:avLst/>
              <a:gdLst>
                <a:gd name="T0" fmla="*/ 0 w 17"/>
                <a:gd name="T1" fmla="*/ 13 h 17"/>
                <a:gd name="T2" fmla="*/ 4 w 17"/>
                <a:gd name="T3" fmla="*/ 13 h 17"/>
                <a:gd name="T4" fmla="*/ 6 w 17"/>
                <a:gd name="T5" fmla="*/ 13 h 17"/>
                <a:gd name="T6" fmla="*/ 6 w 17"/>
                <a:gd name="T7" fmla="*/ 11 h 17"/>
                <a:gd name="T8" fmla="*/ 6 w 17"/>
                <a:gd name="T9" fmla="*/ 16 h 17"/>
                <a:gd name="T10" fmla="*/ 16 w 17"/>
                <a:gd name="T11" fmla="*/ 9 h 17"/>
                <a:gd name="T12" fmla="*/ 12 w 17"/>
                <a:gd name="T13" fmla="*/ 4 h 17"/>
                <a:gd name="T14" fmla="*/ 8 w 17"/>
                <a:gd name="T15" fmla="*/ 0 h 17"/>
                <a:gd name="T16" fmla="*/ 4 w 17"/>
                <a:gd name="T17" fmla="*/ 0 h 17"/>
                <a:gd name="T18" fmla="*/ 0 w 17"/>
                <a:gd name="T19" fmla="*/ 0 h 17"/>
                <a:gd name="T20" fmla="*/ 0 w 17"/>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3"/>
                  </a:moveTo>
                  <a:lnTo>
                    <a:pt x="4" y="13"/>
                  </a:lnTo>
                  <a:lnTo>
                    <a:pt x="6" y="13"/>
                  </a:lnTo>
                  <a:lnTo>
                    <a:pt x="6" y="11"/>
                  </a:lnTo>
                  <a:lnTo>
                    <a:pt x="6" y="16"/>
                  </a:lnTo>
                  <a:lnTo>
                    <a:pt x="16" y="9"/>
                  </a:lnTo>
                  <a:lnTo>
                    <a:pt x="12" y="4"/>
                  </a:lnTo>
                  <a:lnTo>
                    <a:pt x="8" y="0"/>
                  </a:lnTo>
                  <a:lnTo>
                    <a:pt x="4" y="0"/>
                  </a:lnTo>
                  <a:lnTo>
                    <a:pt x="0" y="0"/>
                  </a:lnTo>
                  <a:lnTo>
                    <a:pt x="0" y="13"/>
                  </a:lnTo>
                </a:path>
              </a:pathLst>
            </a:custGeom>
            <a:solidFill>
              <a:srgbClr val="4F4F4F"/>
            </a:solidFill>
            <a:ln w="12700" cap="rnd">
              <a:noFill/>
              <a:round/>
              <a:headEnd/>
              <a:tailEnd/>
            </a:ln>
          </p:spPr>
          <p:txBody>
            <a:bodyPr/>
            <a:lstStyle/>
            <a:p>
              <a:endParaRPr lang="en-US" dirty="0"/>
            </a:p>
          </p:txBody>
        </p:sp>
        <p:sp>
          <p:nvSpPr>
            <p:cNvPr id="48805" name="Freeform 704"/>
            <p:cNvSpPr>
              <a:spLocks/>
            </p:cNvSpPr>
            <p:nvPr/>
          </p:nvSpPr>
          <p:spPr bwMode="auto">
            <a:xfrm>
              <a:off x="2349" y="2340"/>
              <a:ext cx="111" cy="106"/>
            </a:xfrm>
            <a:custGeom>
              <a:avLst/>
              <a:gdLst>
                <a:gd name="T0" fmla="*/ 35 w 111"/>
                <a:gd name="T1" fmla="*/ 4 h 106"/>
                <a:gd name="T2" fmla="*/ 32 w 111"/>
                <a:gd name="T3" fmla="*/ 3 h 106"/>
                <a:gd name="T4" fmla="*/ 29 w 111"/>
                <a:gd name="T5" fmla="*/ 1 h 106"/>
                <a:gd name="T6" fmla="*/ 27 w 111"/>
                <a:gd name="T7" fmla="*/ 0 h 106"/>
                <a:gd name="T8" fmla="*/ 24 w 111"/>
                <a:gd name="T9" fmla="*/ 1 h 106"/>
                <a:gd name="T10" fmla="*/ 22 w 111"/>
                <a:gd name="T11" fmla="*/ 3 h 106"/>
                <a:gd name="T12" fmla="*/ 18 w 111"/>
                <a:gd name="T13" fmla="*/ 6 h 106"/>
                <a:gd name="T14" fmla="*/ 13 w 111"/>
                <a:gd name="T15" fmla="*/ 9 h 106"/>
                <a:gd name="T16" fmla="*/ 9 w 111"/>
                <a:gd name="T17" fmla="*/ 14 h 106"/>
                <a:gd name="T18" fmla="*/ 5 w 111"/>
                <a:gd name="T19" fmla="*/ 18 h 106"/>
                <a:gd name="T20" fmla="*/ 1 w 111"/>
                <a:gd name="T21" fmla="*/ 23 h 106"/>
                <a:gd name="T22" fmla="*/ 0 w 111"/>
                <a:gd name="T23" fmla="*/ 26 h 106"/>
                <a:gd name="T24" fmla="*/ 0 w 111"/>
                <a:gd name="T25" fmla="*/ 30 h 106"/>
                <a:gd name="T26" fmla="*/ 2 w 111"/>
                <a:gd name="T27" fmla="*/ 34 h 106"/>
                <a:gd name="T28" fmla="*/ 4 w 111"/>
                <a:gd name="T29" fmla="*/ 38 h 106"/>
                <a:gd name="T30" fmla="*/ 6 w 111"/>
                <a:gd name="T31" fmla="*/ 43 h 106"/>
                <a:gd name="T32" fmla="*/ 7 w 111"/>
                <a:gd name="T33" fmla="*/ 46 h 106"/>
                <a:gd name="T34" fmla="*/ 7 w 111"/>
                <a:gd name="T35" fmla="*/ 44 h 106"/>
                <a:gd name="T36" fmla="*/ 9 w 111"/>
                <a:gd name="T37" fmla="*/ 48 h 106"/>
                <a:gd name="T38" fmla="*/ 12 w 111"/>
                <a:gd name="T39" fmla="*/ 57 h 106"/>
                <a:gd name="T40" fmla="*/ 17 w 111"/>
                <a:gd name="T41" fmla="*/ 69 h 106"/>
                <a:gd name="T42" fmla="*/ 23 w 111"/>
                <a:gd name="T43" fmla="*/ 81 h 106"/>
                <a:gd name="T44" fmla="*/ 27 w 111"/>
                <a:gd name="T45" fmla="*/ 93 h 106"/>
                <a:gd name="T46" fmla="*/ 28 w 111"/>
                <a:gd name="T47" fmla="*/ 100 h 106"/>
                <a:gd name="T48" fmla="*/ 27 w 111"/>
                <a:gd name="T49" fmla="*/ 102 h 106"/>
                <a:gd name="T50" fmla="*/ 30 w 111"/>
                <a:gd name="T51" fmla="*/ 104 h 106"/>
                <a:gd name="T52" fmla="*/ 35 w 111"/>
                <a:gd name="T53" fmla="*/ 105 h 106"/>
                <a:gd name="T54" fmla="*/ 40 w 111"/>
                <a:gd name="T55" fmla="*/ 105 h 106"/>
                <a:gd name="T56" fmla="*/ 44 w 111"/>
                <a:gd name="T57" fmla="*/ 104 h 106"/>
                <a:gd name="T58" fmla="*/ 52 w 111"/>
                <a:gd name="T59" fmla="*/ 101 h 106"/>
                <a:gd name="T60" fmla="*/ 61 w 111"/>
                <a:gd name="T61" fmla="*/ 100 h 106"/>
                <a:gd name="T62" fmla="*/ 69 w 111"/>
                <a:gd name="T63" fmla="*/ 98 h 106"/>
                <a:gd name="T64" fmla="*/ 78 w 111"/>
                <a:gd name="T65" fmla="*/ 97 h 106"/>
                <a:gd name="T66" fmla="*/ 85 w 111"/>
                <a:gd name="T67" fmla="*/ 96 h 106"/>
                <a:gd name="T68" fmla="*/ 94 w 111"/>
                <a:gd name="T69" fmla="*/ 93 h 106"/>
                <a:gd name="T70" fmla="*/ 101 w 111"/>
                <a:gd name="T71" fmla="*/ 89 h 106"/>
                <a:gd name="T72" fmla="*/ 108 w 111"/>
                <a:gd name="T73" fmla="*/ 84 h 106"/>
                <a:gd name="T74" fmla="*/ 109 w 111"/>
                <a:gd name="T75" fmla="*/ 81 h 106"/>
                <a:gd name="T76" fmla="*/ 110 w 111"/>
                <a:gd name="T77" fmla="*/ 79 h 106"/>
                <a:gd name="T78" fmla="*/ 109 w 111"/>
                <a:gd name="T79" fmla="*/ 76 h 106"/>
                <a:gd name="T80" fmla="*/ 108 w 111"/>
                <a:gd name="T81" fmla="*/ 72 h 106"/>
                <a:gd name="T82" fmla="*/ 106 w 111"/>
                <a:gd name="T83" fmla="*/ 69 h 106"/>
                <a:gd name="T84" fmla="*/ 104 w 111"/>
                <a:gd name="T85" fmla="*/ 66 h 106"/>
                <a:gd name="T86" fmla="*/ 101 w 111"/>
                <a:gd name="T87" fmla="*/ 63 h 106"/>
                <a:gd name="T88" fmla="*/ 100 w 111"/>
                <a:gd name="T89" fmla="*/ 61 h 106"/>
                <a:gd name="T90" fmla="*/ 90 w 111"/>
                <a:gd name="T91" fmla="*/ 55 h 106"/>
                <a:gd name="T92" fmla="*/ 82 w 111"/>
                <a:gd name="T93" fmla="*/ 48 h 106"/>
                <a:gd name="T94" fmla="*/ 74 w 111"/>
                <a:gd name="T95" fmla="*/ 40 h 106"/>
                <a:gd name="T96" fmla="*/ 67 w 111"/>
                <a:gd name="T97" fmla="*/ 32 h 106"/>
                <a:gd name="T98" fmla="*/ 61 w 111"/>
                <a:gd name="T99" fmla="*/ 25 h 106"/>
                <a:gd name="T100" fmla="*/ 53 w 111"/>
                <a:gd name="T101" fmla="*/ 18 h 106"/>
                <a:gd name="T102" fmla="*/ 46 w 111"/>
                <a:gd name="T103" fmla="*/ 9 h 106"/>
                <a:gd name="T104" fmla="*/ 35 w 111"/>
                <a:gd name="T105" fmla="*/ 4 h 106"/>
                <a:gd name="T106" fmla="*/ 34 w 111"/>
                <a:gd name="T107" fmla="*/ 4 h 106"/>
                <a:gd name="T108" fmla="*/ 33 w 111"/>
                <a:gd name="T109" fmla="*/ 3 h 106"/>
                <a:gd name="T110" fmla="*/ 31 w 111"/>
                <a:gd name="T111" fmla="*/ 2 h 106"/>
                <a:gd name="T112" fmla="*/ 30 w 111"/>
                <a:gd name="T113" fmla="*/ 2 h 106"/>
                <a:gd name="T114" fmla="*/ 35 w 111"/>
                <a:gd name="T115" fmla="*/ 4 h 1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1"/>
                <a:gd name="T175" fmla="*/ 0 h 106"/>
                <a:gd name="T176" fmla="*/ 111 w 111"/>
                <a:gd name="T177" fmla="*/ 106 h 1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1" h="106">
                  <a:moveTo>
                    <a:pt x="35" y="4"/>
                  </a:moveTo>
                  <a:lnTo>
                    <a:pt x="32" y="3"/>
                  </a:lnTo>
                  <a:lnTo>
                    <a:pt x="29" y="1"/>
                  </a:lnTo>
                  <a:lnTo>
                    <a:pt x="27" y="0"/>
                  </a:lnTo>
                  <a:lnTo>
                    <a:pt x="24" y="1"/>
                  </a:lnTo>
                  <a:lnTo>
                    <a:pt x="22" y="3"/>
                  </a:lnTo>
                  <a:lnTo>
                    <a:pt x="18" y="6"/>
                  </a:lnTo>
                  <a:lnTo>
                    <a:pt x="13" y="9"/>
                  </a:lnTo>
                  <a:lnTo>
                    <a:pt x="9" y="14"/>
                  </a:lnTo>
                  <a:lnTo>
                    <a:pt x="5" y="18"/>
                  </a:lnTo>
                  <a:lnTo>
                    <a:pt x="1" y="23"/>
                  </a:lnTo>
                  <a:lnTo>
                    <a:pt x="0" y="26"/>
                  </a:lnTo>
                  <a:lnTo>
                    <a:pt x="0" y="30"/>
                  </a:lnTo>
                  <a:lnTo>
                    <a:pt x="2" y="34"/>
                  </a:lnTo>
                  <a:lnTo>
                    <a:pt x="4" y="38"/>
                  </a:lnTo>
                  <a:lnTo>
                    <a:pt x="6" y="43"/>
                  </a:lnTo>
                  <a:lnTo>
                    <a:pt x="7" y="46"/>
                  </a:lnTo>
                  <a:lnTo>
                    <a:pt x="7" y="44"/>
                  </a:lnTo>
                  <a:lnTo>
                    <a:pt x="9" y="48"/>
                  </a:lnTo>
                  <a:lnTo>
                    <a:pt x="12" y="57"/>
                  </a:lnTo>
                  <a:lnTo>
                    <a:pt x="17" y="69"/>
                  </a:lnTo>
                  <a:lnTo>
                    <a:pt x="23" y="81"/>
                  </a:lnTo>
                  <a:lnTo>
                    <a:pt x="27" y="93"/>
                  </a:lnTo>
                  <a:lnTo>
                    <a:pt x="28" y="100"/>
                  </a:lnTo>
                  <a:lnTo>
                    <a:pt x="27" y="102"/>
                  </a:lnTo>
                  <a:lnTo>
                    <a:pt x="30" y="104"/>
                  </a:lnTo>
                  <a:lnTo>
                    <a:pt x="35" y="105"/>
                  </a:lnTo>
                  <a:lnTo>
                    <a:pt x="40" y="105"/>
                  </a:lnTo>
                  <a:lnTo>
                    <a:pt x="44" y="104"/>
                  </a:lnTo>
                  <a:lnTo>
                    <a:pt x="52" y="101"/>
                  </a:lnTo>
                  <a:lnTo>
                    <a:pt x="61" y="100"/>
                  </a:lnTo>
                  <a:lnTo>
                    <a:pt x="69" y="98"/>
                  </a:lnTo>
                  <a:lnTo>
                    <a:pt x="78" y="97"/>
                  </a:lnTo>
                  <a:lnTo>
                    <a:pt x="85" y="96"/>
                  </a:lnTo>
                  <a:lnTo>
                    <a:pt x="94" y="93"/>
                  </a:lnTo>
                  <a:lnTo>
                    <a:pt x="101" y="89"/>
                  </a:lnTo>
                  <a:lnTo>
                    <a:pt x="108" y="84"/>
                  </a:lnTo>
                  <a:lnTo>
                    <a:pt x="109" y="81"/>
                  </a:lnTo>
                  <a:lnTo>
                    <a:pt x="110" y="79"/>
                  </a:lnTo>
                  <a:lnTo>
                    <a:pt x="109" y="76"/>
                  </a:lnTo>
                  <a:lnTo>
                    <a:pt x="108" y="72"/>
                  </a:lnTo>
                  <a:lnTo>
                    <a:pt x="106" y="69"/>
                  </a:lnTo>
                  <a:lnTo>
                    <a:pt x="104" y="66"/>
                  </a:lnTo>
                  <a:lnTo>
                    <a:pt x="101" y="63"/>
                  </a:lnTo>
                  <a:lnTo>
                    <a:pt x="100" y="61"/>
                  </a:lnTo>
                  <a:lnTo>
                    <a:pt x="90" y="55"/>
                  </a:lnTo>
                  <a:lnTo>
                    <a:pt x="82" y="48"/>
                  </a:lnTo>
                  <a:lnTo>
                    <a:pt x="74" y="40"/>
                  </a:lnTo>
                  <a:lnTo>
                    <a:pt x="67" y="32"/>
                  </a:lnTo>
                  <a:lnTo>
                    <a:pt x="61" y="25"/>
                  </a:lnTo>
                  <a:lnTo>
                    <a:pt x="53" y="18"/>
                  </a:lnTo>
                  <a:lnTo>
                    <a:pt x="46" y="9"/>
                  </a:lnTo>
                  <a:lnTo>
                    <a:pt x="35" y="4"/>
                  </a:lnTo>
                  <a:lnTo>
                    <a:pt x="34" y="4"/>
                  </a:lnTo>
                  <a:lnTo>
                    <a:pt x="33" y="3"/>
                  </a:lnTo>
                  <a:lnTo>
                    <a:pt x="31" y="2"/>
                  </a:lnTo>
                  <a:lnTo>
                    <a:pt x="30" y="2"/>
                  </a:lnTo>
                  <a:lnTo>
                    <a:pt x="35" y="4"/>
                  </a:lnTo>
                </a:path>
              </a:pathLst>
            </a:custGeom>
            <a:solidFill>
              <a:srgbClr val="A8A8A8"/>
            </a:solidFill>
            <a:ln w="12700" cap="rnd">
              <a:noFill/>
              <a:round/>
              <a:headEnd/>
              <a:tailEnd/>
            </a:ln>
          </p:spPr>
          <p:txBody>
            <a:bodyPr/>
            <a:lstStyle/>
            <a:p>
              <a:endParaRPr lang="en-US" dirty="0"/>
            </a:p>
          </p:txBody>
        </p:sp>
        <p:sp>
          <p:nvSpPr>
            <p:cNvPr id="48806" name="Freeform 705"/>
            <p:cNvSpPr>
              <a:spLocks/>
            </p:cNvSpPr>
            <p:nvPr/>
          </p:nvSpPr>
          <p:spPr bwMode="auto">
            <a:xfrm>
              <a:off x="2370" y="2335"/>
              <a:ext cx="17" cy="17"/>
            </a:xfrm>
            <a:custGeom>
              <a:avLst/>
              <a:gdLst>
                <a:gd name="T0" fmla="*/ 8 w 17"/>
                <a:gd name="T1" fmla="*/ 10 h 17"/>
                <a:gd name="T2" fmla="*/ 6 w 17"/>
                <a:gd name="T3" fmla="*/ 12 h 17"/>
                <a:gd name="T4" fmla="*/ 11 w 17"/>
                <a:gd name="T5" fmla="*/ 14 h 17"/>
                <a:gd name="T6" fmla="*/ 16 w 17"/>
                <a:gd name="T7" fmla="*/ 16 h 17"/>
                <a:gd name="T8" fmla="*/ 16 w 17"/>
                <a:gd name="T9" fmla="*/ 4 h 17"/>
                <a:gd name="T10" fmla="*/ 14 w 17"/>
                <a:gd name="T11" fmla="*/ 4 h 17"/>
                <a:gd name="T12" fmla="*/ 12 w 17"/>
                <a:gd name="T13" fmla="*/ 2 h 17"/>
                <a:gd name="T14" fmla="*/ 6 w 17"/>
                <a:gd name="T15" fmla="*/ 0 h 17"/>
                <a:gd name="T16" fmla="*/ 0 w 17"/>
                <a:gd name="T17" fmla="*/ 2 h 17"/>
                <a:gd name="T18" fmla="*/ 8 w 17"/>
                <a:gd name="T19" fmla="*/ 1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8" y="10"/>
                  </a:moveTo>
                  <a:lnTo>
                    <a:pt x="6" y="12"/>
                  </a:lnTo>
                  <a:lnTo>
                    <a:pt x="11" y="14"/>
                  </a:lnTo>
                  <a:lnTo>
                    <a:pt x="16" y="16"/>
                  </a:lnTo>
                  <a:lnTo>
                    <a:pt x="16" y="4"/>
                  </a:lnTo>
                  <a:lnTo>
                    <a:pt x="14" y="4"/>
                  </a:lnTo>
                  <a:lnTo>
                    <a:pt x="12" y="2"/>
                  </a:lnTo>
                  <a:lnTo>
                    <a:pt x="6" y="0"/>
                  </a:lnTo>
                  <a:lnTo>
                    <a:pt x="0" y="2"/>
                  </a:lnTo>
                  <a:lnTo>
                    <a:pt x="8" y="10"/>
                  </a:lnTo>
                </a:path>
              </a:pathLst>
            </a:custGeom>
            <a:solidFill>
              <a:srgbClr val="4F4F4F"/>
            </a:solidFill>
            <a:ln w="12700" cap="rnd">
              <a:noFill/>
              <a:round/>
              <a:headEnd/>
              <a:tailEnd/>
            </a:ln>
          </p:spPr>
          <p:txBody>
            <a:bodyPr/>
            <a:lstStyle/>
            <a:p>
              <a:endParaRPr lang="en-US" dirty="0"/>
            </a:p>
          </p:txBody>
        </p:sp>
        <p:sp>
          <p:nvSpPr>
            <p:cNvPr id="48807" name="Freeform 706"/>
            <p:cNvSpPr>
              <a:spLocks/>
            </p:cNvSpPr>
            <p:nvPr/>
          </p:nvSpPr>
          <p:spPr bwMode="auto">
            <a:xfrm>
              <a:off x="2343" y="2337"/>
              <a:ext cx="30" cy="32"/>
            </a:xfrm>
            <a:custGeom>
              <a:avLst/>
              <a:gdLst>
                <a:gd name="T0" fmla="*/ 8 w 30"/>
                <a:gd name="T1" fmla="*/ 28 h 32"/>
                <a:gd name="T2" fmla="*/ 9 w 30"/>
                <a:gd name="T3" fmla="*/ 27 h 32"/>
                <a:gd name="T4" fmla="*/ 9 w 30"/>
                <a:gd name="T5" fmla="*/ 25 h 32"/>
                <a:gd name="T6" fmla="*/ 12 w 30"/>
                <a:gd name="T7" fmla="*/ 22 h 32"/>
                <a:gd name="T8" fmla="*/ 16 w 30"/>
                <a:gd name="T9" fmla="*/ 18 h 32"/>
                <a:gd name="T10" fmla="*/ 20 w 30"/>
                <a:gd name="T11" fmla="*/ 14 h 32"/>
                <a:gd name="T12" fmla="*/ 24 w 30"/>
                <a:gd name="T13" fmla="*/ 11 h 32"/>
                <a:gd name="T14" fmla="*/ 27 w 30"/>
                <a:gd name="T15" fmla="*/ 8 h 32"/>
                <a:gd name="T16" fmla="*/ 29 w 30"/>
                <a:gd name="T17" fmla="*/ 6 h 32"/>
                <a:gd name="T18" fmla="*/ 22 w 30"/>
                <a:gd name="T19" fmla="*/ 0 h 32"/>
                <a:gd name="T20" fmla="*/ 21 w 30"/>
                <a:gd name="T21" fmla="*/ 2 h 32"/>
                <a:gd name="T22" fmla="*/ 17 w 30"/>
                <a:gd name="T23" fmla="*/ 4 h 32"/>
                <a:gd name="T24" fmla="*/ 13 w 30"/>
                <a:gd name="T25" fmla="*/ 8 h 32"/>
                <a:gd name="T26" fmla="*/ 9 w 30"/>
                <a:gd name="T27" fmla="*/ 12 h 32"/>
                <a:gd name="T28" fmla="*/ 6 w 30"/>
                <a:gd name="T29" fmla="*/ 16 h 32"/>
                <a:gd name="T30" fmla="*/ 2 w 30"/>
                <a:gd name="T31" fmla="*/ 20 h 32"/>
                <a:gd name="T32" fmla="*/ 0 w 30"/>
                <a:gd name="T33" fmla="*/ 25 h 32"/>
                <a:gd name="T34" fmla="*/ 1 w 30"/>
                <a:gd name="T35" fmla="*/ 31 h 32"/>
                <a:gd name="T36" fmla="*/ 8 w 30"/>
                <a:gd name="T37" fmla="*/ 28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2"/>
                <a:gd name="T59" fmla="*/ 30 w 30"/>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2">
                  <a:moveTo>
                    <a:pt x="8" y="28"/>
                  </a:moveTo>
                  <a:lnTo>
                    <a:pt x="9" y="27"/>
                  </a:lnTo>
                  <a:lnTo>
                    <a:pt x="9" y="25"/>
                  </a:lnTo>
                  <a:lnTo>
                    <a:pt x="12" y="22"/>
                  </a:lnTo>
                  <a:lnTo>
                    <a:pt x="16" y="18"/>
                  </a:lnTo>
                  <a:lnTo>
                    <a:pt x="20" y="14"/>
                  </a:lnTo>
                  <a:lnTo>
                    <a:pt x="24" y="11"/>
                  </a:lnTo>
                  <a:lnTo>
                    <a:pt x="27" y="8"/>
                  </a:lnTo>
                  <a:lnTo>
                    <a:pt x="29" y="6"/>
                  </a:lnTo>
                  <a:lnTo>
                    <a:pt x="22" y="0"/>
                  </a:lnTo>
                  <a:lnTo>
                    <a:pt x="21" y="2"/>
                  </a:lnTo>
                  <a:lnTo>
                    <a:pt x="17" y="4"/>
                  </a:lnTo>
                  <a:lnTo>
                    <a:pt x="13" y="8"/>
                  </a:lnTo>
                  <a:lnTo>
                    <a:pt x="9" y="12"/>
                  </a:lnTo>
                  <a:lnTo>
                    <a:pt x="6" y="16"/>
                  </a:lnTo>
                  <a:lnTo>
                    <a:pt x="2" y="20"/>
                  </a:lnTo>
                  <a:lnTo>
                    <a:pt x="0" y="25"/>
                  </a:lnTo>
                  <a:lnTo>
                    <a:pt x="1" y="31"/>
                  </a:lnTo>
                  <a:lnTo>
                    <a:pt x="8" y="28"/>
                  </a:lnTo>
                </a:path>
              </a:pathLst>
            </a:custGeom>
            <a:solidFill>
              <a:srgbClr val="4F4F4F"/>
            </a:solidFill>
            <a:ln w="12700" cap="rnd">
              <a:noFill/>
              <a:round/>
              <a:headEnd/>
              <a:tailEnd/>
            </a:ln>
          </p:spPr>
          <p:txBody>
            <a:bodyPr/>
            <a:lstStyle/>
            <a:p>
              <a:endParaRPr lang="en-US" dirty="0"/>
            </a:p>
          </p:txBody>
        </p:sp>
        <p:sp>
          <p:nvSpPr>
            <p:cNvPr id="48808" name="Freeform 707"/>
            <p:cNvSpPr>
              <a:spLocks/>
            </p:cNvSpPr>
            <p:nvPr/>
          </p:nvSpPr>
          <p:spPr bwMode="auto">
            <a:xfrm>
              <a:off x="2344" y="2370"/>
              <a:ext cx="17" cy="17"/>
            </a:xfrm>
            <a:custGeom>
              <a:avLst/>
              <a:gdLst>
                <a:gd name="T0" fmla="*/ 6 w 17"/>
                <a:gd name="T1" fmla="*/ 16 h 17"/>
                <a:gd name="T2" fmla="*/ 16 w 17"/>
                <a:gd name="T3" fmla="*/ 13 h 17"/>
                <a:gd name="T4" fmla="*/ 14 w 17"/>
                <a:gd name="T5" fmla="*/ 9 h 17"/>
                <a:gd name="T6" fmla="*/ 12 w 17"/>
                <a:gd name="T7" fmla="*/ 6 h 17"/>
                <a:gd name="T8" fmla="*/ 9 w 17"/>
                <a:gd name="T9" fmla="*/ 2 h 17"/>
                <a:gd name="T10" fmla="*/ 8 w 17"/>
                <a:gd name="T11" fmla="*/ 0 h 17"/>
                <a:gd name="T12" fmla="*/ 0 w 17"/>
                <a:gd name="T13" fmla="*/ 3 h 17"/>
                <a:gd name="T14" fmla="*/ 1 w 17"/>
                <a:gd name="T15" fmla="*/ 6 h 17"/>
                <a:gd name="T16" fmla="*/ 4 w 17"/>
                <a:gd name="T17" fmla="*/ 9 h 17"/>
                <a:gd name="T18" fmla="*/ 6 w 17"/>
                <a:gd name="T19" fmla="*/ 12 h 17"/>
                <a:gd name="T20" fmla="*/ 6 w 17"/>
                <a:gd name="T21" fmla="*/ 16 h 17"/>
                <a:gd name="T22" fmla="*/ 16 w 17"/>
                <a:gd name="T23" fmla="*/ 13 h 17"/>
                <a:gd name="T24" fmla="*/ 6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6" y="16"/>
                  </a:moveTo>
                  <a:lnTo>
                    <a:pt x="16" y="13"/>
                  </a:lnTo>
                  <a:lnTo>
                    <a:pt x="14" y="9"/>
                  </a:lnTo>
                  <a:lnTo>
                    <a:pt x="12" y="6"/>
                  </a:lnTo>
                  <a:lnTo>
                    <a:pt x="9" y="2"/>
                  </a:lnTo>
                  <a:lnTo>
                    <a:pt x="8" y="0"/>
                  </a:lnTo>
                  <a:lnTo>
                    <a:pt x="0" y="3"/>
                  </a:lnTo>
                  <a:lnTo>
                    <a:pt x="1" y="6"/>
                  </a:lnTo>
                  <a:lnTo>
                    <a:pt x="4" y="9"/>
                  </a:lnTo>
                  <a:lnTo>
                    <a:pt x="6" y="12"/>
                  </a:lnTo>
                  <a:lnTo>
                    <a:pt x="6" y="16"/>
                  </a:lnTo>
                  <a:lnTo>
                    <a:pt x="16" y="13"/>
                  </a:lnTo>
                  <a:lnTo>
                    <a:pt x="6" y="16"/>
                  </a:lnTo>
                </a:path>
              </a:pathLst>
            </a:custGeom>
            <a:solidFill>
              <a:srgbClr val="4F4F4F"/>
            </a:solidFill>
            <a:ln w="12700" cap="rnd">
              <a:noFill/>
              <a:round/>
              <a:headEnd/>
              <a:tailEnd/>
            </a:ln>
          </p:spPr>
          <p:txBody>
            <a:bodyPr/>
            <a:lstStyle/>
            <a:p>
              <a:endParaRPr lang="en-US" dirty="0"/>
            </a:p>
          </p:txBody>
        </p:sp>
        <p:sp>
          <p:nvSpPr>
            <p:cNvPr id="48809" name="Freeform 708"/>
            <p:cNvSpPr>
              <a:spLocks/>
            </p:cNvSpPr>
            <p:nvPr/>
          </p:nvSpPr>
          <p:spPr bwMode="auto">
            <a:xfrm>
              <a:off x="2352" y="2382"/>
              <a:ext cx="27" cy="66"/>
            </a:xfrm>
            <a:custGeom>
              <a:avLst/>
              <a:gdLst>
                <a:gd name="T0" fmla="*/ 24 w 27"/>
                <a:gd name="T1" fmla="*/ 57 h 66"/>
                <a:gd name="T2" fmla="*/ 18 w 27"/>
                <a:gd name="T3" fmla="*/ 65 h 66"/>
                <a:gd name="T4" fmla="*/ 26 w 27"/>
                <a:gd name="T5" fmla="*/ 59 h 66"/>
                <a:gd name="T6" fmla="*/ 24 w 27"/>
                <a:gd name="T7" fmla="*/ 49 h 66"/>
                <a:gd name="T8" fmla="*/ 21 w 27"/>
                <a:gd name="T9" fmla="*/ 38 h 66"/>
                <a:gd name="T10" fmla="*/ 17 w 27"/>
                <a:gd name="T11" fmla="*/ 27 h 66"/>
                <a:gd name="T12" fmla="*/ 13 w 27"/>
                <a:gd name="T13" fmla="*/ 15 h 66"/>
                <a:gd name="T14" fmla="*/ 9 w 27"/>
                <a:gd name="T15" fmla="*/ 5 h 66"/>
                <a:gd name="T16" fmla="*/ 7 w 27"/>
                <a:gd name="T17" fmla="*/ 0 h 66"/>
                <a:gd name="T18" fmla="*/ 0 w 27"/>
                <a:gd name="T19" fmla="*/ 8 h 66"/>
                <a:gd name="T20" fmla="*/ 8 w 27"/>
                <a:gd name="T21" fmla="*/ 5 h 66"/>
                <a:gd name="T22" fmla="*/ 1 w 27"/>
                <a:gd name="T23" fmla="*/ 7 h 66"/>
                <a:gd name="T24" fmla="*/ 2 w 27"/>
                <a:gd name="T25" fmla="*/ 10 h 66"/>
                <a:gd name="T26" fmla="*/ 3 w 27"/>
                <a:gd name="T27" fmla="*/ 17 h 66"/>
                <a:gd name="T28" fmla="*/ 7 w 27"/>
                <a:gd name="T29" fmla="*/ 29 h 66"/>
                <a:gd name="T30" fmla="*/ 12 w 27"/>
                <a:gd name="T31" fmla="*/ 41 h 66"/>
                <a:gd name="T32" fmla="*/ 15 w 27"/>
                <a:gd name="T33" fmla="*/ 52 h 66"/>
                <a:gd name="T34" fmla="*/ 17 w 27"/>
                <a:gd name="T35" fmla="*/ 59 h 66"/>
                <a:gd name="T36" fmla="*/ 24 w 27"/>
                <a:gd name="T37" fmla="*/ 57 h 66"/>
                <a:gd name="T38" fmla="*/ 18 w 27"/>
                <a:gd name="T39" fmla="*/ 65 h 66"/>
                <a:gd name="T40" fmla="*/ 24 w 27"/>
                <a:gd name="T41" fmla="*/ 57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66"/>
                <a:gd name="T65" fmla="*/ 27 w 27"/>
                <a:gd name="T66" fmla="*/ 66 h 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66">
                  <a:moveTo>
                    <a:pt x="24" y="57"/>
                  </a:moveTo>
                  <a:lnTo>
                    <a:pt x="18" y="65"/>
                  </a:lnTo>
                  <a:lnTo>
                    <a:pt x="26" y="59"/>
                  </a:lnTo>
                  <a:lnTo>
                    <a:pt x="24" y="49"/>
                  </a:lnTo>
                  <a:lnTo>
                    <a:pt x="21" y="38"/>
                  </a:lnTo>
                  <a:lnTo>
                    <a:pt x="17" y="27"/>
                  </a:lnTo>
                  <a:lnTo>
                    <a:pt x="13" y="15"/>
                  </a:lnTo>
                  <a:lnTo>
                    <a:pt x="9" y="5"/>
                  </a:lnTo>
                  <a:lnTo>
                    <a:pt x="7" y="0"/>
                  </a:lnTo>
                  <a:lnTo>
                    <a:pt x="0" y="8"/>
                  </a:lnTo>
                  <a:lnTo>
                    <a:pt x="8" y="5"/>
                  </a:lnTo>
                  <a:lnTo>
                    <a:pt x="1" y="7"/>
                  </a:lnTo>
                  <a:lnTo>
                    <a:pt x="2" y="10"/>
                  </a:lnTo>
                  <a:lnTo>
                    <a:pt x="3" y="17"/>
                  </a:lnTo>
                  <a:lnTo>
                    <a:pt x="7" y="29"/>
                  </a:lnTo>
                  <a:lnTo>
                    <a:pt x="12" y="41"/>
                  </a:lnTo>
                  <a:lnTo>
                    <a:pt x="15" y="52"/>
                  </a:lnTo>
                  <a:lnTo>
                    <a:pt x="17" y="59"/>
                  </a:lnTo>
                  <a:lnTo>
                    <a:pt x="24" y="57"/>
                  </a:lnTo>
                  <a:lnTo>
                    <a:pt x="18" y="65"/>
                  </a:lnTo>
                  <a:lnTo>
                    <a:pt x="24" y="57"/>
                  </a:lnTo>
                </a:path>
              </a:pathLst>
            </a:custGeom>
            <a:solidFill>
              <a:srgbClr val="4F4F4F"/>
            </a:solidFill>
            <a:ln w="12700" cap="rnd">
              <a:noFill/>
              <a:round/>
              <a:headEnd/>
              <a:tailEnd/>
            </a:ln>
          </p:spPr>
          <p:txBody>
            <a:bodyPr/>
            <a:lstStyle/>
            <a:p>
              <a:endParaRPr lang="en-US" dirty="0"/>
            </a:p>
          </p:txBody>
        </p:sp>
        <p:sp>
          <p:nvSpPr>
            <p:cNvPr id="48810" name="Freeform 709"/>
            <p:cNvSpPr>
              <a:spLocks/>
            </p:cNvSpPr>
            <p:nvPr/>
          </p:nvSpPr>
          <p:spPr bwMode="auto">
            <a:xfrm>
              <a:off x="2374" y="2444"/>
              <a:ext cx="18" cy="17"/>
            </a:xfrm>
            <a:custGeom>
              <a:avLst/>
              <a:gdLst>
                <a:gd name="T0" fmla="*/ 14 w 18"/>
                <a:gd name="T1" fmla="*/ 0 h 17"/>
                <a:gd name="T2" fmla="*/ 14 w 18"/>
                <a:gd name="T3" fmla="*/ 2 h 17"/>
                <a:gd name="T4" fmla="*/ 12 w 18"/>
                <a:gd name="T5" fmla="*/ 2 h 17"/>
                <a:gd name="T6" fmla="*/ 10 w 18"/>
                <a:gd name="T7" fmla="*/ 2 h 17"/>
                <a:gd name="T8" fmla="*/ 7 w 18"/>
                <a:gd name="T9" fmla="*/ 2 h 17"/>
                <a:gd name="T10" fmla="*/ 5 w 18"/>
                <a:gd name="T11" fmla="*/ 0 h 17"/>
                <a:gd name="T12" fmla="*/ 0 w 18"/>
                <a:gd name="T13" fmla="*/ 13 h 17"/>
                <a:gd name="T14" fmla="*/ 4 w 18"/>
                <a:gd name="T15" fmla="*/ 16 h 17"/>
                <a:gd name="T16" fmla="*/ 8 w 18"/>
                <a:gd name="T17" fmla="*/ 16 h 17"/>
                <a:gd name="T18" fmla="*/ 13 w 18"/>
                <a:gd name="T19" fmla="*/ 16 h 17"/>
                <a:gd name="T20" fmla="*/ 17 w 18"/>
                <a:gd name="T21" fmla="*/ 13 h 17"/>
                <a:gd name="T22" fmla="*/ 17 w 18"/>
                <a:gd name="T23" fmla="*/ 16 h 17"/>
                <a:gd name="T24" fmla="*/ 14 w 18"/>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17"/>
                <a:gd name="T41" fmla="*/ 18 w 18"/>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17">
                  <a:moveTo>
                    <a:pt x="14" y="0"/>
                  </a:moveTo>
                  <a:lnTo>
                    <a:pt x="14" y="2"/>
                  </a:lnTo>
                  <a:lnTo>
                    <a:pt x="12" y="2"/>
                  </a:lnTo>
                  <a:lnTo>
                    <a:pt x="10" y="2"/>
                  </a:lnTo>
                  <a:lnTo>
                    <a:pt x="7" y="2"/>
                  </a:lnTo>
                  <a:lnTo>
                    <a:pt x="5" y="0"/>
                  </a:lnTo>
                  <a:lnTo>
                    <a:pt x="0" y="13"/>
                  </a:lnTo>
                  <a:lnTo>
                    <a:pt x="4" y="16"/>
                  </a:lnTo>
                  <a:lnTo>
                    <a:pt x="8" y="16"/>
                  </a:lnTo>
                  <a:lnTo>
                    <a:pt x="13" y="16"/>
                  </a:lnTo>
                  <a:lnTo>
                    <a:pt x="17" y="13"/>
                  </a:lnTo>
                  <a:lnTo>
                    <a:pt x="17" y="16"/>
                  </a:lnTo>
                  <a:lnTo>
                    <a:pt x="14" y="0"/>
                  </a:lnTo>
                </a:path>
              </a:pathLst>
            </a:custGeom>
            <a:solidFill>
              <a:srgbClr val="4F4F4F"/>
            </a:solidFill>
            <a:ln w="12700" cap="rnd">
              <a:noFill/>
              <a:round/>
              <a:headEnd/>
              <a:tailEnd/>
            </a:ln>
          </p:spPr>
          <p:txBody>
            <a:bodyPr/>
            <a:lstStyle/>
            <a:p>
              <a:endParaRPr lang="en-US" dirty="0"/>
            </a:p>
          </p:txBody>
        </p:sp>
        <p:sp>
          <p:nvSpPr>
            <p:cNvPr id="48811" name="Freeform 710"/>
            <p:cNvSpPr>
              <a:spLocks/>
            </p:cNvSpPr>
            <p:nvPr/>
          </p:nvSpPr>
          <p:spPr bwMode="auto">
            <a:xfrm>
              <a:off x="2393" y="2425"/>
              <a:ext cx="69" cy="25"/>
            </a:xfrm>
            <a:custGeom>
              <a:avLst/>
              <a:gdLst>
                <a:gd name="T0" fmla="*/ 61 w 69"/>
                <a:gd name="T1" fmla="*/ 0 h 25"/>
                <a:gd name="T2" fmla="*/ 54 w 69"/>
                <a:gd name="T3" fmla="*/ 4 h 25"/>
                <a:gd name="T4" fmla="*/ 49 w 69"/>
                <a:gd name="T5" fmla="*/ 6 h 25"/>
                <a:gd name="T6" fmla="*/ 41 w 69"/>
                <a:gd name="T7" fmla="*/ 9 h 25"/>
                <a:gd name="T8" fmla="*/ 34 w 69"/>
                <a:gd name="T9" fmla="*/ 10 h 25"/>
                <a:gd name="T10" fmla="*/ 27 w 69"/>
                <a:gd name="T11" fmla="*/ 11 h 25"/>
                <a:gd name="T12" fmla="*/ 17 w 69"/>
                <a:gd name="T13" fmla="*/ 13 h 25"/>
                <a:gd name="T14" fmla="*/ 8 w 69"/>
                <a:gd name="T15" fmla="*/ 14 h 25"/>
                <a:gd name="T16" fmla="*/ 0 w 69"/>
                <a:gd name="T17" fmla="*/ 15 h 25"/>
                <a:gd name="T18" fmla="*/ 4 w 69"/>
                <a:gd name="T19" fmla="*/ 24 h 25"/>
                <a:gd name="T20" fmla="*/ 11 w 69"/>
                <a:gd name="T21" fmla="*/ 22 h 25"/>
                <a:gd name="T22" fmla="*/ 19 w 69"/>
                <a:gd name="T23" fmla="*/ 21 h 25"/>
                <a:gd name="T24" fmla="*/ 28 w 69"/>
                <a:gd name="T25" fmla="*/ 20 h 25"/>
                <a:gd name="T26" fmla="*/ 37 w 69"/>
                <a:gd name="T27" fmla="*/ 18 h 25"/>
                <a:gd name="T28" fmla="*/ 44 w 69"/>
                <a:gd name="T29" fmla="*/ 17 h 25"/>
                <a:gd name="T30" fmla="*/ 52 w 69"/>
                <a:gd name="T31" fmla="*/ 14 h 25"/>
                <a:gd name="T32" fmla="*/ 61 w 69"/>
                <a:gd name="T33" fmla="*/ 11 h 25"/>
                <a:gd name="T34" fmla="*/ 68 w 69"/>
                <a:gd name="T35" fmla="*/ 6 h 25"/>
                <a:gd name="T36" fmla="*/ 61 w 69"/>
                <a:gd name="T37" fmla="*/ 0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
                <a:gd name="T58" fmla="*/ 0 h 25"/>
                <a:gd name="T59" fmla="*/ 69 w 69"/>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 h="25">
                  <a:moveTo>
                    <a:pt x="61" y="0"/>
                  </a:moveTo>
                  <a:lnTo>
                    <a:pt x="54" y="4"/>
                  </a:lnTo>
                  <a:lnTo>
                    <a:pt x="49" y="6"/>
                  </a:lnTo>
                  <a:lnTo>
                    <a:pt x="41" y="9"/>
                  </a:lnTo>
                  <a:lnTo>
                    <a:pt x="34" y="10"/>
                  </a:lnTo>
                  <a:lnTo>
                    <a:pt x="27" y="11"/>
                  </a:lnTo>
                  <a:lnTo>
                    <a:pt x="17" y="13"/>
                  </a:lnTo>
                  <a:lnTo>
                    <a:pt x="8" y="14"/>
                  </a:lnTo>
                  <a:lnTo>
                    <a:pt x="0" y="15"/>
                  </a:lnTo>
                  <a:lnTo>
                    <a:pt x="4" y="24"/>
                  </a:lnTo>
                  <a:lnTo>
                    <a:pt x="11" y="22"/>
                  </a:lnTo>
                  <a:lnTo>
                    <a:pt x="19" y="21"/>
                  </a:lnTo>
                  <a:lnTo>
                    <a:pt x="28" y="20"/>
                  </a:lnTo>
                  <a:lnTo>
                    <a:pt x="37" y="18"/>
                  </a:lnTo>
                  <a:lnTo>
                    <a:pt x="44" y="17"/>
                  </a:lnTo>
                  <a:lnTo>
                    <a:pt x="52" y="14"/>
                  </a:lnTo>
                  <a:lnTo>
                    <a:pt x="61" y="11"/>
                  </a:lnTo>
                  <a:lnTo>
                    <a:pt x="68" y="6"/>
                  </a:lnTo>
                  <a:lnTo>
                    <a:pt x="61" y="0"/>
                  </a:lnTo>
                </a:path>
              </a:pathLst>
            </a:custGeom>
            <a:solidFill>
              <a:srgbClr val="4F4F4F"/>
            </a:solidFill>
            <a:ln w="12700" cap="rnd">
              <a:noFill/>
              <a:round/>
              <a:headEnd/>
              <a:tailEnd/>
            </a:ln>
          </p:spPr>
          <p:txBody>
            <a:bodyPr/>
            <a:lstStyle/>
            <a:p>
              <a:endParaRPr lang="en-US" dirty="0"/>
            </a:p>
          </p:txBody>
        </p:sp>
        <p:sp>
          <p:nvSpPr>
            <p:cNvPr id="48812" name="Freeform 711"/>
            <p:cNvSpPr>
              <a:spLocks/>
            </p:cNvSpPr>
            <p:nvPr/>
          </p:nvSpPr>
          <p:spPr bwMode="auto">
            <a:xfrm>
              <a:off x="2450" y="2401"/>
              <a:ext cx="17" cy="27"/>
            </a:xfrm>
            <a:custGeom>
              <a:avLst/>
              <a:gdLst>
                <a:gd name="T0" fmla="*/ 0 w 17"/>
                <a:gd name="T1" fmla="*/ 7 h 27"/>
                <a:gd name="T2" fmla="*/ 1 w 17"/>
                <a:gd name="T3" fmla="*/ 8 h 27"/>
                <a:gd name="T4" fmla="*/ 3 w 17"/>
                <a:gd name="T5" fmla="*/ 10 h 27"/>
                <a:gd name="T6" fmla="*/ 4 w 17"/>
                <a:gd name="T7" fmla="*/ 12 h 27"/>
                <a:gd name="T8" fmla="*/ 6 w 17"/>
                <a:gd name="T9" fmla="*/ 14 h 27"/>
                <a:gd name="T10" fmla="*/ 6 w 17"/>
                <a:gd name="T11" fmla="*/ 16 h 27"/>
                <a:gd name="T12" fmla="*/ 6 w 17"/>
                <a:gd name="T13" fmla="*/ 18 h 27"/>
                <a:gd name="T14" fmla="*/ 6 w 17"/>
                <a:gd name="T15" fmla="*/ 19 h 27"/>
                <a:gd name="T16" fmla="*/ 6 w 17"/>
                <a:gd name="T17" fmla="*/ 20 h 27"/>
                <a:gd name="T18" fmla="*/ 12 w 17"/>
                <a:gd name="T19" fmla="*/ 26 h 27"/>
                <a:gd name="T20" fmla="*/ 14 w 17"/>
                <a:gd name="T21" fmla="*/ 21 h 27"/>
                <a:gd name="T22" fmla="*/ 16 w 17"/>
                <a:gd name="T23" fmla="*/ 18 h 27"/>
                <a:gd name="T24" fmla="*/ 14 w 17"/>
                <a:gd name="T25" fmla="*/ 14 h 27"/>
                <a:gd name="T26" fmla="*/ 13 w 17"/>
                <a:gd name="T27" fmla="*/ 11 h 27"/>
                <a:gd name="T28" fmla="*/ 11 w 17"/>
                <a:gd name="T29" fmla="*/ 7 h 27"/>
                <a:gd name="T30" fmla="*/ 9 w 17"/>
                <a:gd name="T31" fmla="*/ 5 h 27"/>
                <a:gd name="T32" fmla="*/ 7 w 17"/>
                <a:gd name="T33" fmla="*/ 2 h 27"/>
                <a:gd name="T34" fmla="*/ 6 w 17"/>
                <a:gd name="T35" fmla="*/ 0 h 27"/>
                <a:gd name="T36" fmla="*/ 5 w 17"/>
                <a:gd name="T37" fmla="*/ 0 h 27"/>
                <a:gd name="T38" fmla="*/ 0 w 17"/>
                <a:gd name="T39" fmla="*/ 7 h 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7"/>
                <a:gd name="T62" fmla="*/ 17 w 17"/>
                <a:gd name="T63" fmla="*/ 27 h 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7">
                  <a:moveTo>
                    <a:pt x="0" y="7"/>
                  </a:moveTo>
                  <a:lnTo>
                    <a:pt x="1" y="8"/>
                  </a:lnTo>
                  <a:lnTo>
                    <a:pt x="3" y="10"/>
                  </a:lnTo>
                  <a:lnTo>
                    <a:pt x="4" y="12"/>
                  </a:lnTo>
                  <a:lnTo>
                    <a:pt x="6" y="14"/>
                  </a:lnTo>
                  <a:lnTo>
                    <a:pt x="6" y="16"/>
                  </a:lnTo>
                  <a:lnTo>
                    <a:pt x="6" y="18"/>
                  </a:lnTo>
                  <a:lnTo>
                    <a:pt x="6" y="19"/>
                  </a:lnTo>
                  <a:lnTo>
                    <a:pt x="6" y="20"/>
                  </a:lnTo>
                  <a:lnTo>
                    <a:pt x="12" y="26"/>
                  </a:lnTo>
                  <a:lnTo>
                    <a:pt x="14" y="21"/>
                  </a:lnTo>
                  <a:lnTo>
                    <a:pt x="16" y="18"/>
                  </a:lnTo>
                  <a:lnTo>
                    <a:pt x="14" y="14"/>
                  </a:lnTo>
                  <a:lnTo>
                    <a:pt x="13" y="11"/>
                  </a:lnTo>
                  <a:lnTo>
                    <a:pt x="11" y="7"/>
                  </a:lnTo>
                  <a:lnTo>
                    <a:pt x="9" y="5"/>
                  </a:lnTo>
                  <a:lnTo>
                    <a:pt x="7" y="2"/>
                  </a:lnTo>
                  <a:lnTo>
                    <a:pt x="6" y="0"/>
                  </a:lnTo>
                  <a:lnTo>
                    <a:pt x="5" y="0"/>
                  </a:lnTo>
                  <a:lnTo>
                    <a:pt x="0" y="7"/>
                  </a:lnTo>
                </a:path>
              </a:pathLst>
            </a:custGeom>
            <a:solidFill>
              <a:srgbClr val="4F4F4F"/>
            </a:solidFill>
            <a:ln w="12700" cap="rnd">
              <a:noFill/>
              <a:round/>
              <a:headEnd/>
              <a:tailEnd/>
            </a:ln>
          </p:spPr>
          <p:txBody>
            <a:bodyPr/>
            <a:lstStyle/>
            <a:p>
              <a:endParaRPr lang="en-US" dirty="0"/>
            </a:p>
          </p:txBody>
        </p:sp>
        <p:sp>
          <p:nvSpPr>
            <p:cNvPr id="48813" name="Freeform 712"/>
            <p:cNvSpPr>
              <a:spLocks/>
            </p:cNvSpPr>
            <p:nvPr/>
          </p:nvSpPr>
          <p:spPr bwMode="auto">
            <a:xfrm>
              <a:off x="2383" y="2339"/>
              <a:ext cx="69" cy="66"/>
            </a:xfrm>
            <a:custGeom>
              <a:avLst/>
              <a:gdLst>
                <a:gd name="T0" fmla="*/ 3 w 69"/>
                <a:gd name="T1" fmla="*/ 9 h 66"/>
                <a:gd name="T2" fmla="*/ 0 w 69"/>
                <a:gd name="T3" fmla="*/ 8 h 66"/>
                <a:gd name="T4" fmla="*/ 9 w 69"/>
                <a:gd name="T5" fmla="*/ 14 h 66"/>
                <a:gd name="T6" fmla="*/ 17 w 69"/>
                <a:gd name="T7" fmla="*/ 21 h 66"/>
                <a:gd name="T8" fmla="*/ 24 w 69"/>
                <a:gd name="T9" fmla="*/ 28 h 66"/>
                <a:gd name="T10" fmla="*/ 30 w 69"/>
                <a:gd name="T11" fmla="*/ 35 h 66"/>
                <a:gd name="T12" fmla="*/ 37 w 69"/>
                <a:gd name="T13" fmla="*/ 43 h 66"/>
                <a:gd name="T14" fmla="*/ 44 w 69"/>
                <a:gd name="T15" fmla="*/ 49 h 66"/>
                <a:gd name="T16" fmla="*/ 52 w 69"/>
                <a:gd name="T17" fmla="*/ 57 h 66"/>
                <a:gd name="T18" fmla="*/ 62 w 69"/>
                <a:gd name="T19" fmla="*/ 65 h 66"/>
                <a:gd name="T20" fmla="*/ 68 w 69"/>
                <a:gd name="T21" fmla="*/ 57 h 66"/>
                <a:gd name="T22" fmla="*/ 60 w 69"/>
                <a:gd name="T23" fmla="*/ 50 h 66"/>
                <a:gd name="T24" fmla="*/ 51 w 69"/>
                <a:gd name="T25" fmla="*/ 44 h 66"/>
                <a:gd name="T26" fmla="*/ 44 w 69"/>
                <a:gd name="T27" fmla="*/ 37 h 66"/>
                <a:gd name="T28" fmla="*/ 38 w 69"/>
                <a:gd name="T29" fmla="*/ 29 h 66"/>
                <a:gd name="T30" fmla="*/ 31 w 69"/>
                <a:gd name="T31" fmla="*/ 21 h 66"/>
                <a:gd name="T32" fmla="*/ 24 w 69"/>
                <a:gd name="T33" fmla="*/ 15 h 66"/>
                <a:gd name="T34" fmla="*/ 16 w 69"/>
                <a:gd name="T35" fmla="*/ 7 h 66"/>
                <a:gd name="T36" fmla="*/ 6 w 69"/>
                <a:gd name="T37" fmla="*/ 0 h 66"/>
                <a:gd name="T38" fmla="*/ 3 w 69"/>
                <a:gd name="T39" fmla="*/ 0 h 66"/>
                <a:gd name="T40" fmla="*/ 3 w 69"/>
                <a:gd name="T41" fmla="*/ 9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66"/>
                <a:gd name="T65" fmla="*/ 69 w 69"/>
                <a:gd name="T66" fmla="*/ 66 h 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66">
                  <a:moveTo>
                    <a:pt x="3" y="9"/>
                  </a:moveTo>
                  <a:lnTo>
                    <a:pt x="0" y="8"/>
                  </a:lnTo>
                  <a:lnTo>
                    <a:pt x="9" y="14"/>
                  </a:lnTo>
                  <a:lnTo>
                    <a:pt x="17" y="21"/>
                  </a:lnTo>
                  <a:lnTo>
                    <a:pt x="24" y="28"/>
                  </a:lnTo>
                  <a:lnTo>
                    <a:pt x="30" y="35"/>
                  </a:lnTo>
                  <a:lnTo>
                    <a:pt x="37" y="43"/>
                  </a:lnTo>
                  <a:lnTo>
                    <a:pt x="44" y="49"/>
                  </a:lnTo>
                  <a:lnTo>
                    <a:pt x="52" y="57"/>
                  </a:lnTo>
                  <a:lnTo>
                    <a:pt x="62" y="65"/>
                  </a:lnTo>
                  <a:lnTo>
                    <a:pt x="68" y="57"/>
                  </a:lnTo>
                  <a:lnTo>
                    <a:pt x="60" y="50"/>
                  </a:lnTo>
                  <a:lnTo>
                    <a:pt x="51" y="44"/>
                  </a:lnTo>
                  <a:lnTo>
                    <a:pt x="44" y="37"/>
                  </a:lnTo>
                  <a:lnTo>
                    <a:pt x="38" y="29"/>
                  </a:lnTo>
                  <a:lnTo>
                    <a:pt x="31" y="21"/>
                  </a:lnTo>
                  <a:lnTo>
                    <a:pt x="24" y="15"/>
                  </a:lnTo>
                  <a:lnTo>
                    <a:pt x="16" y="7"/>
                  </a:lnTo>
                  <a:lnTo>
                    <a:pt x="6" y="0"/>
                  </a:lnTo>
                  <a:lnTo>
                    <a:pt x="3" y="0"/>
                  </a:lnTo>
                  <a:lnTo>
                    <a:pt x="3" y="9"/>
                  </a:lnTo>
                </a:path>
              </a:pathLst>
            </a:custGeom>
            <a:solidFill>
              <a:srgbClr val="4F4F4F"/>
            </a:solidFill>
            <a:ln w="12700" cap="rnd">
              <a:noFill/>
              <a:round/>
              <a:headEnd/>
              <a:tailEnd/>
            </a:ln>
          </p:spPr>
          <p:txBody>
            <a:bodyPr/>
            <a:lstStyle/>
            <a:p>
              <a:endParaRPr lang="en-US" dirty="0"/>
            </a:p>
          </p:txBody>
        </p:sp>
        <p:sp>
          <p:nvSpPr>
            <p:cNvPr id="48814" name="Freeform 713"/>
            <p:cNvSpPr>
              <a:spLocks/>
            </p:cNvSpPr>
            <p:nvPr/>
          </p:nvSpPr>
          <p:spPr bwMode="auto">
            <a:xfrm>
              <a:off x="2378" y="2337"/>
              <a:ext cx="17" cy="17"/>
            </a:xfrm>
            <a:custGeom>
              <a:avLst/>
              <a:gdLst>
                <a:gd name="T0" fmla="*/ 10 w 17"/>
                <a:gd name="T1" fmla="*/ 13 h 17"/>
                <a:gd name="T2" fmla="*/ 5 w 17"/>
                <a:gd name="T3" fmla="*/ 13 h 17"/>
                <a:gd name="T4" fmla="*/ 10 w 17"/>
                <a:gd name="T5" fmla="*/ 16 h 17"/>
                <a:gd name="T6" fmla="*/ 16 w 17"/>
                <a:gd name="T7" fmla="*/ 16 h 17"/>
                <a:gd name="T8" fmla="*/ 16 w 17"/>
                <a:gd name="T9" fmla="*/ 2 h 17"/>
                <a:gd name="T10" fmla="*/ 10 w 17"/>
                <a:gd name="T11" fmla="*/ 0 h 17"/>
                <a:gd name="T12" fmla="*/ 0 w 17"/>
                <a:gd name="T13" fmla="*/ 2 h 17"/>
                <a:gd name="T14" fmla="*/ 10 w 17"/>
                <a:gd name="T15" fmla="*/ 13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10" y="13"/>
                  </a:moveTo>
                  <a:lnTo>
                    <a:pt x="5" y="13"/>
                  </a:lnTo>
                  <a:lnTo>
                    <a:pt x="10" y="16"/>
                  </a:lnTo>
                  <a:lnTo>
                    <a:pt x="16" y="16"/>
                  </a:lnTo>
                  <a:lnTo>
                    <a:pt x="16" y="2"/>
                  </a:lnTo>
                  <a:lnTo>
                    <a:pt x="10" y="0"/>
                  </a:lnTo>
                  <a:lnTo>
                    <a:pt x="0" y="2"/>
                  </a:lnTo>
                  <a:lnTo>
                    <a:pt x="10" y="13"/>
                  </a:lnTo>
                </a:path>
              </a:pathLst>
            </a:custGeom>
            <a:solidFill>
              <a:srgbClr val="4F4F4F"/>
            </a:solidFill>
            <a:ln w="12700" cap="rnd">
              <a:noFill/>
              <a:round/>
              <a:headEnd/>
              <a:tailEnd/>
            </a:ln>
          </p:spPr>
          <p:txBody>
            <a:bodyPr/>
            <a:lstStyle/>
            <a:p>
              <a:endParaRPr lang="en-US" dirty="0"/>
            </a:p>
          </p:txBody>
        </p:sp>
        <p:sp>
          <p:nvSpPr>
            <p:cNvPr id="48815" name="Freeform 714"/>
            <p:cNvSpPr>
              <a:spLocks/>
            </p:cNvSpPr>
            <p:nvPr/>
          </p:nvSpPr>
          <p:spPr bwMode="auto">
            <a:xfrm>
              <a:off x="2366" y="2214"/>
              <a:ext cx="78" cy="30"/>
            </a:xfrm>
            <a:custGeom>
              <a:avLst/>
              <a:gdLst>
                <a:gd name="T0" fmla="*/ 5 w 78"/>
                <a:gd name="T1" fmla="*/ 12 h 30"/>
                <a:gd name="T2" fmla="*/ 3 w 78"/>
                <a:gd name="T3" fmla="*/ 14 h 30"/>
                <a:gd name="T4" fmla="*/ 3 w 78"/>
                <a:gd name="T5" fmla="*/ 15 h 30"/>
                <a:gd name="T6" fmla="*/ 1 w 78"/>
                <a:gd name="T7" fmla="*/ 16 h 30"/>
                <a:gd name="T8" fmla="*/ 0 w 78"/>
                <a:gd name="T9" fmla="*/ 17 h 30"/>
                <a:gd name="T10" fmla="*/ 2 w 78"/>
                <a:gd name="T11" fmla="*/ 17 h 30"/>
                <a:gd name="T12" fmla="*/ 3 w 78"/>
                <a:gd name="T13" fmla="*/ 19 h 30"/>
                <a:gd name="T14" fmla="*/ 3 w 78"/>
                <a:gd name="T15" fmla="*/ 20 h 30"/>
                <a:gd name="T16" fmla="*/ 6 w 78"/>
                <a:gd name="T17" fmla="*/ 21 h 30"/>
                <a:gd name="T18" fmla="*/ 10 w 78"/>
                <a:gd name="T19" fmla="*/ 22 h 30"/>
                <a:gd name="T20" fmla="*/ 14 w 78"/>
                <a:gd name="T21" fmla="*/ 24 h 30"/>
                <a:gd name="T22" fmla="*/ 18 w 78"/>
                <a:gd name="T23" fmla="*/ 27 h 30"/>
                <a:gd name="T24" fmla="*/ 21 w 78"/>
                <a:gd name="T25" fmla="*/ 27 h 30"/>
                <a:gd name="T26" fmla="*/ 25 w 78"/>
                <a:gd name="T27" fmla="*/ 29 h 30"/>
                <a:gd name="T28" fmla="*/ 29 w 78"/>
                <a:gd name="T29" fmla="*/ 29 h 30"/>
                <a:gd name="T30" fmla="*/ 32 w 78"/>
                <a:gd name="T31" fmla="*/ 29 h 30"/>
                <a:gd name="T32" fmla="*/ 38 w 78"/>
                <a:gd name="T33" fmla="*/ 27 h 30"/>
                <a:gd name="T34" fmla="*/ 43 w 78"/>
                <a:gd name="T35" fmla="*/ 27 h 30"/>
                <a:gd name="T36" fmla="*/ 48 w 78"/>
                <a:gd name="T37" fmla="*/ 27 h 30"/>
                <a:gd name="T38" fmla="*/ 53 w 78"/>
                <a:gd name="T39" fmla="*/ 26 h 30"/>
                <a:gd name="T40" fmla="*/ 58 w 78"/>
                <a:gd name="T41" fmla="*/ 26 h 30"/>
                <a:gd name="T42" fmla="*/ 63 w 78"/>
                <a:gd name="T43" fmla="*/ 25 h 30"/>
                <a:gd name="T44" fmla="*/ 67 w 78"/>
                <a:gd name="T45" fmla="*/ 23 h 30"/>
                <a:gd name="T46" fmla="*/ 71 w 78"/>
                <a:gd name="T47" fmla="*/ 22 h 30"/>
                <a:gd name="T48" fmla="*/ 75 w 78"/>
                <a:gd name="T49" fmla="*/ 17 h 30"/>
                <a:gd name="T50" fmla="*/ 77 w 78"/>
                <a:gd name="T51" fmla="*/ 12 h 30"/>
                <a:gd name="T52" fmla="*/ 74 w 78"/>
                <a:gd name="T53" fmla="*/ 7 h 30"/>
                <a:gd name="T54" fmla="*/ 70 w 78"/>
                <a:gd name="T55" fmla="*/ 4 h 30"/>
                <a:gd name="T56" fmla="*/ 63 w 78"/>
                <a:gd name="T57" fmla="*/ 2 h 30"/>
                <a:gd name="T58" fmla="*/ 58 w 78"/>
                <a:gd name="T59" fmla="*/ 1 h 30"/>
                <a:gd name="T60" fmla="*/ 52 w 78"/>
                <a:gd name="T61" fmla="*/ 0 h 30"/>
                <a:gd name="T62" fmla="*/ 45 w 78"/>
                <a:gd name="T63" fmla="*/ 0 h 30"/>
                <a:gd name="T64" fmla="*/ 40 w 78"/>
                <a:gd name="T65" fmla="*/ 0 h 30"/>
                <a:gd name="T66" fmla="*/ 33 w 78"/>
                <a:gd name="T67" fmla="*/ 0 h 30"/>
                <a:gd name="T68" fmla="*/ 27 w 78"/>
                <a:gd name="T69" fmla="*/ 0 h 30"/>
                <a:gd name="T70" fmla="*/ 21 w 78"/>
                <a:gd name="T71" fmla="*/ 1 h 30"/>
                <a:gd name="T72" fmla="*/ 14 w 78"/>
                <a:gd name="T73" fmla="*/ 2 h 30"/>
                <a:gd name="T74" fmla="*/ 9 w 78"/>
                <a:gd name="T75" fmla="*/ 7 h 30"/>
                <a:gd name="T76" fmla="*/ 6 w 78"/>
                <a:gd name="T77" fmla="*/ 12 h 30"/>
                <a:gd name="T78" fmla="*/ 1 w 78"/>
                <a:gd name="T79" fmla="*/ 17 h 30"/>
                <a:gd name="T80" fmla="*/ 1 w 78"/>
                <a:gd name="T81" fmla="*/ 18 h 30"/>
                <a:gd name="T82" fmla="*/ 2 w 78"/>
                <a:gd name="T83" fmla="*/ 19 h 30"/>
                <a:gd name="T84" fmla="*/ 3 w 78"/>
                <a:gd name="T85" fmla="*/ 20 h 30"/>
                <a:gd name="T86" fmla="*/ 5 w 78"/>
                <a:gd name="T87" fmla="*/ 12 h 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8"/>
                <a:gd name="T133" fmla="*/ 0 h 30"/>
                <a:gd name="T134" fmla="*/ 78 w 78"/>
                <a:gd name="T135" fmla="*/ 30 h 3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8" h="30">
                  <a:moveTo>
                    <a:pt x="5" y="12"/>
                  </a:moveTo>
                  <a:lnTo>
                    <a:pt x="3" y="14"/>
                  </a:lnTo>
                  <a:lnTo>
                    <a:pt x="3" y="15"/>
                  </a:lnTo>
                  <a:lnTo>
                    <a:pt x="1" y="16"/>
                  </a:lnTo>
                  <a:lnTo>
                    <a:pt x="0" y="17"/>
                  </a:lnTo>
                  <a:lnTo>
                    <a:pt x="2" y="17"/>
                  </a:lnTo>
                  <a:lnTo>
                    <a:pt x="3" y="19"/>
                  </a:lnTo>
                  <a:lnTo>
                    <a:pt x="3" y="20"/>
                  </a:lnTo>
                  <a:lnTo>
                    <a:pt x="6" y="21"/>
                  </a:lnTo>
                  <a:lnTo>
                    <a:pt x="10" y="22"/>
                  </a:lnTo>
                  <a:lnTo>
                    <a:pt x="14" y="24"/>
                  </a:lnTo>
                  <a:lnTo>
                    <a:pt x="18" y="27"/>
                  </a:lnTo>
                  <a:lnTo>
                    <a:pt x="21" y="27"/>
                  </a:lnTo>
                  <a:lnTo>
                    <a:pt x="25" y="29"/>
                  </a:lnTo>
                  <a:lnTo>
                    <a:pt x="29" y="29"/>
                  </a:lnTo>
                  <a:lnTo>
                    <a:pt x="32" y="29"/>
                  </a:lnTo>
                  <a:lnTo>
                    <a:pt x="38" y="27"/>
                  </a:lnTo>
                  <a:lnTo>
                    <a:pt x="43" y="27"/>
                  </a:lnTo>
                  <a:lnTo>
                    <a:pt x="48" y="27"/>
                  </a:lnTo>
                  <a:lnTo>
                    <a:pt x="53" y="26"/>
                  </a:lnTo>
                  <a:lnTo>
                    <a:pt x="58" y="26"/>
                  </a:lnTo>
                  <a:lnTo>
                    <a:pt x="63" y="25"/>
                  </a:lnTo>
                  <a:lnTo>
                    <a:pt x="67" y="23"/>
                  </a:lnTo>
                  <a:lnTo>
                    <a:pt x="71" y="22"/>
                  </a:lnTo>
                  <a:lnTo>
                    <a:pt x="75" y="17"/>
                  </a:lnTo>
                  <a:lnTo>
                    <a:pt x="77" y="12"/>
                  </a:lnTo>
                  <a:lnTo>
                    <a:pt x="74" y="7"/>
                  </a:lnTo>
                  <a:lnTo>
                    <a:pt x="70" y="4"/>
                  </a:lnTo>
                  <a:lnTo>
                    <a:pt x="63" y="2"/>
                  </a:lnTo>
                  <a:lnTo>
                    <a:pt x="58" y="1"/>
                  </a:lnTo>
                  <a:lnTo>
                    <a:pt x="52" y="0"/>
                  </a:lnTo>
                  <a:lnTo>
                    <a:pt x="45" y="0"/>
                  </a:lnTo>
                  <a:lnTo>
                    <a:pt x="40" y="0"/>
                  </a:lnTo>
                  <a:lnTo>
                    <a:pt x="33" y="0"/>
                  </a:lnTo>
                  <a:lnTo>
                    <a:pt x="27" y="0"/>
                  </a:lnTo>
                  <a:lnTo>
                    <a:pt x="21" y="1"/>
                  </a:lnTo>
                  <a:lnTo>
                    <a:pt x="14" y="2"/>
                  </a:lnTo>
                  <a:lnTo>
                    <a:pt x="9" y="7"/>
                  </a:lnTo>
                  <a:lnTo>
                    <a:pt x="6" y="12"/>
                  </a:lnTo>
                  <a:lnTo>
                    <a:pt x="1" y="17"/>
                  </a:lnTo>
                  <a:lnTo>
                    <a:pt x="1" y="18"/>
                  </a:lnTo>
                  <a:lnTo>
                    <a:pt x="2" y="19"/>
                  </a:lnTo>
                  <a:lnTo>
                    <a:pt x="3" y="20"/>
                  </a:lnTo>
                  <a:lnTo>
                    <a:pt x="5" y="12"/>
                  </a:lnTo>
                </a:path>
              </a:pathLst>
            </a:custGeom>
            <a:solidFill>
              <a:srgbClr val="A8A8A8"/>
            </a:solidFill>
            <a:ln w="12700" cap="rnd">
              <a:noFill/>
              <a:round/>
              <a:headEnd/>
              <a:tailEnd/>
            </a:ln>
          </p:spPr>
          <p:txBody>
            <a:bodyPr/>
            <a:lstStyle/>
            <a:p>
              <a:endParaRPr lang="en-US" dirty="0"/>
            </a:p>
          </p:txBody>
        </p:sp>
        <p:sp>
          <p:nvSpPr>
            <p:cNvPr id="48816" name="Freeform 715"/>
            <p:cNvSpPr>
              <a:spLocks/>
            </p:cNvSpPr>
            <p:nvPr/>
          </p:nvSpPr>
          <p:spPr bwMode="auto">
            <a:xfrm>
              <a:off x="2363" y="2225"/>
              <a:ext cx="17" cy="17"/>
            </a:xfrm>
            <a:custGeom>
              <a:avLst/>
              <a:gdLst>
                <a:gd name="T0" fmla="*/ 9 w 17"/>
                <a:gd name="T1" fmla="*/ 16 h 17"/>
                <a:gd name="T2" fmla="*/ 12 w 17"/>
                <a:gd name="T3" fmla="*/ 16 h 17"/>
                <a:gd name="T4" fmla="*/ 16 w 17"/>
                <a:gd name="T5" fmla="*/ 13 h 17"/>
                <a:gd name="T6" fmla="*/ 16 w 17"/>
                <a:gd name="T7" fmla="*/ 8 h 17"/>
                <a:gd name="T8" fmla="*/ 12 w 17"/>
                <a:gd name="T9" fmla="*/ 13 h 17"/>
                <a:gd name="T10" fmla="*/ 16 w 17"/>
                <a:gd name="T11" fmla="*/ 13 h 17"/>
                <a:gd name="T12" fmla="*/ 6 w 17"/>
                <a:gd name="T13" fmla="*/ 0 h 17"/>
                <a:gd name="T14" fmla="*/ 3 w 17"/>
                <a:gd name="T15" fmla="*/ 2 h 17"/>
                <a:gd name="T16" fmla="*/ 0 w 17"/>
                <a:gd name="T17" fmla="*/ 8 h 17"/>
                <a:gd name="T18" fmla="*/ 0 w 17"/>
                <a:gd name="T19" fmla="*/ 5 h 17"/>
                <a:gd name="T20" fmla="*/ 9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9" y="16"/>
                  </a:moveTo>
                  <a:lnTo>
                    <a:pt x="12" y="16"/>
                  </a:lnTo>
                  <a:lnTo>
                    <a:pt x="16" y="13"/>
                  </a:lnTo>
                  <a:lnTo>
                    <a:pt x="16" y="8"/>
                  </a:lnTo>
                  <a:lnTo>
                    <a:pt x="12" y="13"/>
                  </a:lnTo>
                  <a:lnTo>
                    <a:pt x="16" y="13"/>
                  </a:lnTo>
                  <a:lnTo>
                    <a:pt x="6" y="0"/>
                  </a:lnTo>
                  <a:lnTo>
                    <a:pt x="3" y="2"/>
                  </a:lnTo>
                  <a:lnTo>
                    <a:pt x="0" y="8"/>
                  </a:lnTo>
                  <a:lnTo>
                    <a:pt x="0" y="5"/>
                  </a:lnTo>
                  <a:lnTo>
                    <a:pt x="9" y="16"/>
                  </a:lnTo>
                </a:path>
              </a:pathLst>
            </a:custGeom>
            <a:solidFill>
              <a:srgbClr val="4F4F4F"/>
            </a:solidFill>
            <a:ln w="12700" cap="rnd">
              <a:noFill/>
              <a:round/>
              <a:headEnd/>
              <a:tailEnd/>
            </a:ln>
          </p:spPr>
          <p:txBody>
            <a:bodyPr/>
            <a:lstStyle/>
            <a:p>
              <a:endParaRPr lang="en-US" dirty="0"/>
            </a:p>
          </p:txBody>
        </p:sp>
        <p:sp>
          <p:nvSpPr>
            <p:cNvPr id="48817" name="Freeform 716"/>
            <p:cNvSpPr>
              <a:spLocks/>
            </p:cNvSpPr>
            <p:nvPr/>
          </p:nvSpPr>
          <p:spPr bwMode="auto">
            <a:xfrm>
              <a:off x="2360" y="2229"/>
              <a:ext cx="17" cy="17"/>
            </a:xfrm>
            <a:custGeom>
              <a:avLst/>
              <a:gdLst>
                <a:gd name="T0" fmla="*/ 10 w 17"/>
                <a:gd name="T1" fmla="*/ 4 h 17"/>
                <a:gd name="T2" fmla="*/ 14 w 17"/>
                <a:gd name="T3" fmla="*/ 14 h 17"/>
                <a:gd name="T4" fmla="*/ 16 w 17"/>
                <a:gd name="T5" fmla="*/ 6 h 17"/>
                <a:gd name="T6" fmla="*/ 14 w 17"/>
                <a:gd name="T7" fmla="*/ 4 h 17"/>
                <a:gd name="T8" fmla="*/ 12 w 17"/>
                <a:gd name="T9" fmla="*/ 10 h 17"/>
                <a:gd name="T10" fmla="*/ 4 w 17"/>
                <a:gd name="T11" fmla="*/ 0 h 17"/>
                <a:gd name="T12" fmla="*/ 0 w 17"/>
                <a:gd name="T13" fmla="*/ 8 h 17"/>
                <a:gd name="T14" fmla="*/ 4 w 17"/>
                <a:gd name="T15" fmla="*/ 12 h 17"/>
                <a:gd name="T16" fmla="*/ 4 w 17"/>
                <a:gd name="T17" fmla="*/ 10 h 17"/>
                <a:gd name="T18" fmla="*/ 4 w 17"/>
                <a:gd name="T19" fmla="*/ 6 h 17"/>
                <a:gd name="T20" fmla="*/ 10 w 17"/>
                <a:gd name="T21" fmla="*/ 16 h 17"/>
                <a:gd name="T22" fmla="*/ 10 w 17"/>
                <a:gd name="T23" fmla="*/ 4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0" y="4"/>
                  </a:moveTo>
                  <a:lnTo>
                    <a:pt x="14" y="14"/>
                  </a:lnTo>
                  <a:lnTo>
                    <a:pt x="16" y="6"/>
                  </a:lnTo>
                  <a:lnTo>
                    <a:pt x="14" y="4"/>
                  </a:lnTo>
                  <a:lnTo>
                    <a:pt x="12" y="10"/>
                  </a:lnTo>
                  <a:lnTo>
                    <a:pt x="4" y="0"/>
                  </a:lnTo>
                  <a:lnTo>
                    <a:pt x="0" y="8"/>
                  </a:lnTo>
                  <a:lnTo>
                    <a:pt x="4" y="12"/>
                  </a:lnTo>
                  <a:lnTo>
                    <a:pt x="4" y="10"/>
                  </a:lnTo>
                  <a:lnTo>
                    <a:pt x="4" y="6"/>
                  </a:lnTo>
                  <a:lnTo>
                    <a:pt x="10" y="16"/>
                  </a:lnTo>
                  <a:lnTo>
                    <a:pt x="10" y="4"/>
                  </a:lnTo>
                </a:path>
              </a:pathLst>
            </a:custGeom>
            <a:solidFill>
              <a:srgbClr val="4F4F4F"/>
            </a:solidFill>
            <a:ln w="12700" cap="rnd">
              <a:noFill/>
              <a:round/>
              <a:headEnd/>
              <a:tailEnd/>
            </a:ln>
          </p:spPr>
          <p:txBody>
            <a:bodyPr/>
            <a:lstStyle/>
            <a:p>
              <a:endParaRPr lang="en-US" dirty="0"/>
            </a:p>
          </p:txBody>
        </p:sp>
        <p:sp>
          <p:nvSpPr>
            <p:cNvPr id="48818" name="Freeform 717"/>
            <p:cNvSpPr>
              <a:spLocks/>
            </p:cNvSpPr>
            <p:nvPr/>
          </p:nvSpPr>
          <p:spPr bwMode="auto">
            <a:xfrm>
              <a:off x="2369" y="2233"/>
              <a:ext cx="30" cy="17"/>
            </a:xfrm>
            <a:custGeom>
              <a:avLst/>
              <a:gdLst>
                <a:gd name="T0" fmla="*/ 25 w 30"/>
                <a:gd name="T1" fmla="*/ 8 h 17"/>
                <a:gd name="T2" fmla="*/ 26 w 30"/>
                <a:gd name="T3" fmla="*/ 7 h 17"/>
                <a:gd name="T4" fmla="*/ 23 w 30"/>
                <a:gd name="T5" fmla="*/ 8 h 17"/>
                <a:gd name="T6" fmla="*/ 21 w 30"/>
                <a:gd name="T7" fmla="*/ 7 h 17"/>
                <a:gd name="T8" fmla="*/ 18 w 30"/>
                <a:gd name="T9" fmla="*/ 7 h 17"/>
                <a:gd name="T10" fmla="*/ 16 w 30"/>
                <a:gd name="T11" fmla="*/ 6 h 17"/>
                <a:gd name="T12" fmla="*/ 12 w 30"/>
                <a:gd name="T13" fmla="*/ 4 h 17"/>
                <a:gd name="T14" fmla="*/ 8 w 30"/>
                <a:gd name="T15" fmla="*/ 2 h 17"/>
                <a:gd name="T16" fmla="*/ 4 w 30"/>
                <a:gd name="T17" fmla="*/ 1 h 17"/>
                <a:gd name="T18" fmla="*/ 0 w 30"/>
                <a:gd name="T19" fmla="*/ 0 h 17"/>
                <a:gd name="T20" fmla="*/ 0 w 30"/>
                <a:gd name="T21" fmla="*/ 7 h 17"/>
                <a:gd name="T22" fmla="*/ 2 w 30"/>
                <a:gd name="T23" fmla="*/ 8 h 17"/>
                <a:gd name="T24" fmla="*/ 4 w 30"/>
                <a:gd name="T25" fmla="*/ 9 h 17"/>
                <a:gd name="T26" fmla="*/ 7 w 30"/>
                <a:gd name="T27" fmla="*/ 10 h 17"/>
                <a:gd name="T28" fmla="*/ 10 w 30"/>
                <a:gd name="T29" fmla="*/ 12 h 17"/>
                <a:gd name="T30" fmla="*/ 14 w 30"/>
                <a:gd name="T31" fmla="*/ 14 h 17"/>
                <a:gd name="T32" fmla="*/ 18 w 30"/>
                <a:gd name="T33" fmla="*/ 15 h 17"/>
                <a:gd name="T34" fmla="*/ 23 w 30"/>
                <a:gd name="T35" fmla="*/ 16 h 17"/>
                <a:gd name="T36" fmla="*/ 28 w 30"/>
                <a:gd name="T37" fmla="*/ 15 h 17"/>
                <a:gd name="T38" fmla="*/ 29 w 30"/>
                <a:gd name="T39" fmla="*/ 15 h 17"/>
                <a:gd name="T40" fmla="*/ 25 w 30"/>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17"/>
                <a:gd name="T65" fmla="*/ 30 w 3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17">
                  <a:moveTo>
                    <a:pt x="25" y="8"/>
                  </a:moveTo>
                  <a:lnTo>
                    <a:pt x="26" y="7"/>
                  </a:lnTo>
                  <a:lnTo>
                    <a:pt x="23" y="8"/>
                  </a:lnTo>
                  <a:lnTo>
                    <a:pt x="21" y="7"/>
                  </a:lnTo>
                  <a:lnTo>
                    <a:pt x="18" y="7"/>
                  </a:lnTo>
                  <a:lnTo>
                    <a:pt x="16" y="6"/>
                  </a:lnTo>
                  <a:lnTo>
                    <a:pt x="12" y="4"/>
                  </a:lnTo>
                  <a:lnTo>
                    <a:pt x="8" y="2"/>
                  </a:lnTo>
                  <a:lnTo>
                    <a:pt x="4" y="1"/>
                  </a:lnTo>
                  <a:lnTo>
                    <a:pt x="0" y="0"/>
                  </a:lnTo>
                  <a:lnTo>
                    <a:pt x="0" y="7"/>
                  </a:lnTo>
                  <a:lnTo>
                    <a:pt x="2" y="8"/>
                  </a:lnTo>
                  <a:lnTo>
                    <a:pt x="4" y="9"/>
                  </a:lnTo>
                  <a:lnTo>
                    <a:pt x="7" y="10"/>
                  </a:lnTo>
                  <a:lnTo>
                    <a:pt x="10" y="12"/>
                  </a:lnTo>
                  <a:lnTo>
                    <a:pt x="14" y="14"/>
                  </a:lnTo>
                  <a:lnTo>
                    <a:pt x="18" y="15"/>
                  </a:lnTo>
                  <a:lnTo>
                    <a:pt x="23" y="16"/>
                  </a:lnTo>
                  <a:lnTo>
                    <a:pt x="28" y="15"/>
                  </a:lnTo>
                  <a:lnTo>
                    <a:pt x="29" y="15"/>
                  </a:lnTo>
                  <a:lnTo>
                    <a:pt x="25" y="8"/>
                  </a:lnTo>
                </a:path>
              </a:pathLst>
            </a:custGeom>
            <a:solidFill>
              <a:srgbClr val="4F4F4F"/>
            </a:solidFill>
            <a:ln w="12700" cap="rnd">
              <a:noFill/>
              <a:round/>
              <a:headEnd/>
              <a:tailEnd/>
            </a:ln>
          </p:spPr>
          <p:txBody>
            <a:bodyPr/>
            <a:lstStyle/>
            <a:p>
              <a:endParaRPr lang="en-US" dirty="0"/>
            </a:p>
          </p:txBody>
        </p:sp>
        <p:sp>
          <p:nvSpPr>
            <p:cNvPr id="48819" name="Freeform 718"/>
            <p:cNvSpPr>
              <a:spLocks/>
            </p:cNvSpPr>
            <p:nvPr/>
          </p:nvSpPr>
          <p:spPr bwMode="auto">
            <a:xfrm>
              <a:off x="2399" y="2235"/>
              <a:ext cx="42" cy="17"/>
            </a:xfrm>
            <a:custGeom>
              <a:avLst/>
              <a:gdLst>
                <a:gd name="T0" fmla="*/ 36 w 42"/>
                <a:gd name="T1" fmla="*/ 0 h 17"/>
                <a:gd name="T2" fmla="*/ 32 w 42"/>
                <a:gd name="T3" fmla="*/ 1 h 17"/>
                <a:gd name="T4" fmla="*/ 29 w 42"/>
                <a:gd name="T5" fmla="*/ 4 h 17"/>
                <a:gd name="T6" fmla="*/ 24 w 42"/>
                <a:gd name="T7" fmla="*/ 4 h 17"/>
                <a:gd name="T8" fmla="*/ 20 w 42"/>
                <a:gd name="T9" fmla="*/ 4 h 17"/>
                <a:gd name="T10" fmla="*/ 16 w 42"/>
                <a:gd name="T11" fmla="*/ 4 h 17"/>
                <a:gd name="T12" fmla="*/ 10 w 42"/>
                <a:gd name="T13" fmla="*/ 5 h 17"/>
                <a:gd name="T14" fmla="*/ 5 w 42"/>
                <a:gd name="T15" fmla="*/ 6 h 17"/>
                <a:gd name="T16" fmla="*/ 0 w 42"/>
                <a:gd name="T17" fmla="*/ 8 h 17"/>
                <a:gd name="T18" fmla="*/ 4 w 42"/>
                <a:gd name="T19" fmla="*/ 16 h 17"/>
                <a:gd name="T20" fmla="*/ 9 w 42"/>
                <a:gd name="T21" fmla="*/ 14 h 17"/>
                <a:gd name="T22" fmla="*/ 12 w 42"/>
                <a:gd name="T23" fmla="*/ 14 h 17"/>
                <a:gd name="T24" fmla="*/ 17 w 42"/>
                <a:gd name="T25" fmla="*/ 14 h 17"/>
                <a:gd name="T26" fmla="*/ 22 w 42"/>
                <a:gd name="T27" fmla="*/ 13 h 17"/>
                <a:gd name="T28" fmla="*/ 26 w 42"/>
                <a:gd name="T29" fmla="*/ 13 h 17"/>
                <a:gd name="T30" fmla="*/ 31 w 42"/>
                <a:gd name="T31" fmla="*/ 12 h 17"/>
                <a:gd name="T32" fmla="*/ 37 w 42"/>
                <a:gd name="T33" fmla="*/ 9 h 17"/>
                <a:gd name="T34" fmla="*/ 41 w 42"/>
                <a:gd name="T35" fmla="*/ 8 h 17"/>
                <a:gd name="T36" fmla="*/ 36 w 42"/>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17"/>
                <a:gd name="T59" fmla="*/ 42 w 42"/>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17">
                  <a:moveTo>
                    <a:pt x="36" y="0"/>
                  </a:moveTo>
                  <a:lnTo>
                    <a:pt x="32" y="1"/>
                  </a:lnTo>
                  <a:lnTo>
                    <a:pt x="29" y="4"/>
                  </a:lnTo>
                  <a:lnTo>
                    <a:pt x="24" y="4"/>
                  </a:lnTo>
                  <a:lnTo>
                    <a:pt x="20" y="4"/>
                  </a:lnTo>
                  <a:lnTo>
                    <a:pt x="16" y="4"/>
                  </a:lnTo>
                  <a:lnTo>
                    <a:pt x="10" y="5"/>
                  </a:lnTo>
                  <a:lnTo>
                    <a:pt x="5" y="6"/>
                  </a:lnTo>
                  <a:lnTo>
                    <a:pt x="0" y="8"/>
                  </a:lnTo>
                  <a:lnTo>
                    <a:pt x="4" y="16"/>
                  </a:lnTo>
                  <a:lnTo>
                    <a:pt x="9" y="14"/>
                  </a:lnTo>
                  <a:lnTo>
                    <a:pt x="12" y="14"/>
                  </a:lnTo>
                  <a:lnTo>
                    <a:pt x="17" y="14"/>
                  </a:lnTo>
                  <a:lnTo>
                    <a:pt x="22" y="13"/>
                  </a:lnTo>
                  <a:lnTo>
                    <a:pt x="26" y="13"/>
                  </a:lnTo>
                  <a:lnTo>
                    <a:pt x="31" y="12"/>
                  </a:lnTo>
                  <a:lnTo>
                    <a:pt x="37" y="9"/>
                  </a:lnTo>
                  <a:lnTo>
                    <a:pt x="41" y="8"/>
                  </a:lnTo>
                  <a:lnTo>
                    <a:pt x="36" y="0"/>
                  </a:lnTo>
                </a:path>
              </a:pathLst>
            </a:custGeom>
            <a:solidFill>
              <a:srgbClr val="4F4F4F"/>
            </a:solidFill>
            <a:ln w="12700" cap="rnd">
              <a:noFill/>
              <a:round/>
              <a:headEnd/>
              <a:tailEnd/>
            </a:ln>
          </p:spPr>
          <p:txBody>
            <a:bodyPr/>
            <a:lstStyle/>
            <a:p>
              <a:endParaRPr lang="en-US" dirty="0"/>
            </a:p>
          </p:txBody>
        </p:sp>
        <p:sp>
          <p:nvSpPr>
            <p:cNvPr id="48820" name="Freeform 719"/>
            <p:cNvSpPr>
              <a:spLocks/>
            </p:cNvSpPr>
            <p:nvPr/>
          </p:nvSpPr>
          <p:spPr bwMode="auto">
            <a:xfrm>
              <a:off x="2438" y="2214"/>
              <a:ext cx="17" cy="25"/>
            </a:xfrm>
            <a:custGeom>
              <a:avLst/>
              <a:gdLst>
                <a:gd name="T0" fmla="*/ 0 w 17"/>
                <a:gd name="T1" fmla="*/ 7 h 25"/>
                <a:gd name="T2" fmla="*/ 4 w 17"/>
                <a:gd name="T3" fmla="*/ 10 h 25"/>
                <a:gd name="T4" fmla="*/ 4 w 17"/>
                <a:gd name="T5" fmla="*/ 12 h 25"/>
                <a:gd name="T6" fmla="*/ 4 w 17"/>
                <a:gd name="T7" fmla="*/ 14 h 25"/>
                <a:gd name="T8" fmla="*/ 1 w 17"/>
                <a:gd name="T9" fmla="*/ 17 h 25"/>
                <a:gd name="T10" fmla="*/ 8 w 17"/>
                <a:gd name="T11" fmla="*/ 24 h 25"/>
                <a:gd name="T12" fmla="*/ 14 w 17"/>
                <a:gd name="T13" fmla="*/ 18 h 25"/>
                <a:gd name="T14" fmla="*/ 16 w 17"/>
                <a:gd name="T15" fmla="*/ 12 h 25"/>
                <a:gd name="T16" fmla="*/ 12 w 17"/>
                <a:gd name="T17" fmla="*/ 5 h 25"/>
                <a:gd name="T18" fmla="*/ 4 w 17"/>
                <a:gd name="T19" fmla="*/ 0 h 25"/>
                <a:gd name="T20" fmla="*/ 0 w 17"/>
                <a:gd name="T21" fmla="*/ 7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5"/>
                <a:gd name="T35" fmla="*/ 17 w 17"/>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5">
                  <a:moveTo>
                    <a:pt x="0" y="7"/>
                  </a:moveTo>
                  <a:lnTo>
                    <a:pt x="4" y="10"/>
                  </a:lnTo>
                  <a:lnTo>
                    <a:pt x="4" y="12"/>
                  </a:lnTo>
                  <a:lnTo>
                    <a:pt x="4" y="14"/>
                  </a:lnTo>
                  <a:lnTo>
                    <a:pt x="1" y="17"/>
                  </a:lnTo>
                  <a:lnTo>
                    <a:pt x="8" y="24"/>
                  </a:lnTo>
                  <a:lnTo>
                    <a:pt x="14" y="18"/>
                  </a:lnTo>
                  <a:lnTo>
                    <a:pt x="16" y="12"/>
                  </a:lnTo>
                  <a:lnTo>
                    <a:pt x="12" y="5"/>
                  </a:lnTo>
                  <a:lnTo>
                    <a:pt x="4" y="0"/>
                  </a:lnTo>
                  <a:lnTo>
                    <a:pt x="0" y="7"/>
                  </a:lnTo>
                </a:path>
              </a:pathLst>
            </a:custGeom>
            <a:solidFill>
              <a:srgbClr val="4F4F4F"/>
            </a:solidFill>
            <a:ln w="12700" cap="rnd">
              <a:noFill/>
              <a:round/>
              <a:headEnd/>
              <a:tailEnd/>
            </a:ln>
          </p:spPr>
          <p:txBody>
            <a:bodyPr/>
            <a:lstStyle/>
            <a:p>
              <a:endParaRPr lang="en-US" dirty="0"/>
            </a:p>
          </p:txBody>
        </p:sp>
        <p:sp>
          <p:nvSpPr>
            <p:cNvPr id="48821" name="Freeform 720"/>
            <p:cNvSpPr>
              <a:spLocks/>
            </p:cNvSpPr>
            <p:nvPr/>
          </p:nvSpPr>
          <p:spPr bwMode="auto">
            <a:xfrm>
              <a:off x="2388" y="2208"/>
              <a:ext cx="50" cy="17"/>
            </a:xfrm>
            <a:custGeom>
              <a:avLst/>
              <a:gdLst>
                <a:gd name="T0" fmla="*/ 1 w 50"/>
                <a:gd name="T1" fmla="*/ 12 h 17"/>
                <a:gd name="T2" fmla="*/ 7 w 50"/>
                <a:gd name="T3" fmla="*/ 12 h 17"/>
                <a:gd name="T4" fmla="*/ 12 w 50"/>
                <a:gd name="T5" fmla="*/ 12 h 17"/>
                <a:gd name="T6" fmla="*/ 19 w 50"/>
                <a:gd name="T7" fmla="*/ 12 h 17"/>
                <a:gd name="T8" fmla="*/ 24 w 50"/>
                <a:gd name="T9" fmla="*/ 12 h 17"/>
                <a:gd name="T10" fmla="*/ 29 w 50"/>
                <a:gd name="T11" fmla="*/ 12 h 17"/>
                <a:gd name="T12" fmla="*/ 36 w 50"/>
                <a:gd name="T13" fmla="*/ 12 h 17"/>
                <a:gd name="T14" fmla="*/ 40 w 50"/>
                <a:gd name="T15" fmla="*/ 14 h 17"/>
                <a:gd name="T16" fmla="*/ 45 w 50"/>
                <a:gd name="T17" fmla="*/ 16 h 17"/>
                <a:gd name="T18" fmla="*/ 49 w 50"/>
                <a:gd name="T19" fmla="*/ 7 h 17"/>
                <a:gd name="T20" fmla="*/ 43 w 50"/>
                <a:gd name="T21" fmla="*/ 3 h 17"/>
                <a:gd name="T22" fmla="*/ 37 w 50"/>
                <a:gd name="T23" fmla="*/ 1 h 17"/>
                <a:gd name="T24" fmla="*/ 30 w 50"/>
                <a:gd name="T25" fmla="*/ 1 h 17"/>
                <a:gd name="T26" fmla="*/ 24 w 50"/>
                <a:gd name="T27" fmla="*/ 0 h 17"/>
                <a:gd name="T28" fmla="*/ 19 w 50"/>
                <a:gd name="T29" fmla="*/ 0 h 17"/>
                <a:gd name="T30" fmla="*/ 12 w 50"/>
                <a:gd name="T31" fmla="*/ 0 h 17"/>
                <a:gd name="T32" fmla="*/ 5 w 50"/>
                <a:gd name="T33" fmla="*/ 1 h 17"/>
                <a:gd name="T34" fmla="*/ 0 w 50"/>
                <a:gd name="T35" fmla="*/ 1 h 17"/>
                <a:gd name="T36" fmla="*/ 1 w 50"/>
                <a:gd name="T37" fmla="*/ 12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0"/>
                <a:gd name="T58" fmla="*/ 0 h 17"/>
                <a:gd name="T59" fmla="*/ 50 w 50"/>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0" h="17">
                  <a:moveTo>
                    <a:pt x="1" y="12"/>
                  </a:moveTo>
                  <a:lnTo>
                    <a:pt x="7" y="12"/>
                  </a:lnTo>
                  <a:lnTo>
                    <a:pt x="12" y="12"/>
                  </a:lnTo>
                  <a:lnTo>
                    <a:pt x="19" y="12"/>
                  </a:lnTo>
                  <a:lnTo>
                    <a:pt x="24" y="12"/>
                  </a:lnTo>
                  <a:lnTo>
                    <a:pt x="29" y="12"/>
                  </a:lnTo>
                  <a:lnTo>
                    <a:pt x="36" y="12"/>
                  </a:lnTo>
                  <a:lnTo>
                    <a:pt x="40" y="14"/>
                  </a:lnTo>
                  <a:lnTo>
                    <a:pt x="45" y="16"/>
                  </a:lnTo>
                  <a:lnTo>
                    <a:pt x="49" y="7"/>
                  </a:lnTo>
                  <a:lnTo>
                    <a:pt x="43" y="3"/>
                  </a:lnTo>
                  <a:lnTo>
                    <a:pt x="37" y="1"/>
                  </a:lnTo>
                  <a:lnTo>
                    <a:pt x="30" y="1"/>
                  </a:lnTo>
                  <a:lnTo>
                    <a:pt x="24" y="0"/>
                  </a:lnTo>
                  <a:lnTo>
                    <a:pt x="19" y="0"/>
                  </a:lnTo>
                  <a:lnTo>
                    <a:pt x="12" y="0"/>
                  </a:lnTo>
                  <a:lnTo>
                    <a:pt x="5" y="1"/>
                  </a:lnTo>
                  <a:lnTo>
                    <a:pt x="0" y="1"/>
                  </a:lnTo>
                  <a:lnTo>
                    <a:pt x="1" y="12"/>
                  </a:lnTo>
                </a:path>
              </a:pathLst>
            </a:custGeom>
            <a:solidFill>
              <a:srgbClr val="4F4F4F"/>
            </a:solidFill>
            <a:ln w="12700" cap="rnd">
              <a:noFill/>
              <a:round/>
              <a:headEnd/>
              <a:tailEnd/>
            </a:ln>
          </p:spPr>
          <p:txBody>
            <a:bodyPr/>
            <a:lstStyle/>
            <a:p>
              <a:endParaRPr lang="en-US" dirty="0"/>
            </a:p>
          </p:txBody>
        </p:sp>
        <p:sp>
          <p:nvSpPr>
            <p:cNvPr id="48822" name="Freeform 721"/>
            <p:cNvSpPr>
              <a:spLocks/>
            </p:cNvSpPr>
            <p:nvPr/>
          </p:nvSpPr>
          <p:spPr bwMode="auto">
            <a:xfrm>
              <a:off x="2363" y="2210"/>
              <a:ext cx="21" cy="23"/>
            </a:xfrm>
            <a:custGeom>
              <a:avLst/>
              <a:gdLst>
                <a:gd name="T0" fmla="*/ 6 w 21"/>
                <a:gd name="T1" fmla="*/ 22 h 23"/>
                <a:gd name="T2" fmla="*/ 6 w 21"/>
                <a:gd name="T3" fmla="*/ 21 h 23"/>
                <a:gd name="T4" fmla="*/ 11 w 21"/>
                <a:gd name="T5" fmla="*/ 17 h 23"/>
                <a:gd name="T6" fmla="*/ 13 w 21"/>
                <a:gd name="T7" fmla="*/ 13 h 23"/>
                <a:gd name="T8" fmla="*/ 17 w 21"/>
                <a:gd name="T9" fmla="*/ 9 h 23"/>
                <a:gd name="T10" fmla="*/ 20 w 21"/>
                <a:gd name="T11" fmla="*/ 8 h 23"/>
                <a:gd name="T12" fmla="*/ 19 w 21"/>
                <a:gd name="T13" fmla="*/ 0 h 23"/>
                <a:gd name="T14" fmla="*/ 12 w 21"/>
                <a:gd name="T15" fmla="*/ 2 h 23"/>
                <a:gd name="T16" fmla="*/ 7 w 21"/>
                <a:gd name="T17" fmla="*/ 8 h 23"/>
                <a:gd name="T18" fmla="*/ 3 w 21"/>
                <a:gd name="T19" fmla="*/ 13 h 23"/>
                <a:gd name="T20" fmla="*/ 0 w 21"/>
                <a:gd name="T21" fmla="*/ 17 h 23"/>
                <a:gd name="T22" fmla="*/ 6 w 21"/>
                <a:gd name="T23" fmla="*/ 22 h 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23"/>
                <a:gd name="T38" fmla="*/ 21 w 21"/>
                <a:gd name="T39" fmla="*/ 23 h 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23">
                  <a:moveTo>
                    <a:pt x="6" y="22"/>
                  </a:moveTo>
                  <a:lnTo>
                    <a:pt x="6" y="21"/>
                  </a:lnTo>
                  <a:lnTo>
                    <a:pt x="11" y="17"/>
                  </a:lnTo>
                  <a:lnTo>
                    <a:pt x="13" y="13"/>
                  </a:lnTo>
                  <a:lnTo>
                    <a:pt x="17" y="9"/>
                  </a:lnTo>
                  <a:lnTo>
                    <a:pt x="20" y="8"/>
                  </a:lnTo>
                  <a:lnTo>
                    <a:pt x="19" y="0"/>
                  </a:lnTo>
                  <a:lnTo>
                    <a:pt x="12" y="2"/>
                  </a:lnTo>
                  <a:lnTo>
                    <a:pt x="7" y="8"/>
                  </a:lnTo>
                  <a:lnTo>
                    <a:pt x="3" y="13"/>
                  </a:lnTo>
                  <a:lnTo>
                    <a:pt x="0" y="17"/>
                  </a:lnTo>
                  <a:lnTo>
                    <a:pt x="6" y="22"/>
                  </a:lnTo>
                </a:path>
              </a:pathLst>
            </a:custGeom>
            <a:solidFill>
              <a:srgbClr val="4F4F4F"/>
            </a:solidFill>
            <a:ln w="12700" cap="rnd">
              <a:noFill/>
              <a:round/>
              <a:headEnd/>
              <a:tailEnd/>
            </a:ln>
          </p:spPr>
          <p:txBody>
            <a:bodyPr/>
            <a:lstStyle/>
            <a:p>
              <a:endParaRPr lang="en-US" dirty="0"/>
            </a:p>
          </p:txBody>
        </p:sp>
        <p:sp>
          <p:nvSpPr>
            <p:cNvPr id="48823" name="Freeform 722"/>
            <p:cNvSpPr>
              <a:spLocks/>
            </p:cNvSpPr>
            <p:nvPr/>
          </p:nvSpPr>
          <p:spPr bwMode="auto">
            <a:xfrm>
              <a:off x="2361" y="2231"/>
              <a:ext cx="17" cy="17"/>
            </a:xfrm>
            <a:custGeom>
              <a:avLst/>
              <a:gdLst>
                <a:gd name="T0" fmla="*/ 16 w 17"/>
                <a:gd name="T1" fmla="*/ 3 h 17"/>
                <a:gd name="T2" fmla="*/ 16 w 17"/>
                <a:gd name="T3" fmla="*/ 6 h 17"/>
                <a:gd name="T4" fmla="*/ 13 w 17"/>
                <a:gd name="T5" fmla="*/ 9 h 17"/>
                <a:gd name="T6" fmla="*/ 2 w 17"/>
                <a:gd name="T7" fmla="*/ 0 h 17"/>
                <a:gd name="T8" fmla="*/ 0 w 17"/>
                <a:gd name="T9" fmla="*/ 6 h 17"/>
                <a:gd name="T10" fmla="*/ 0 w 17"/>
                <a:gd name="T11" fmla="*/ 9 h 17"/>
                <a:gd name="T12" fmla="*/ 2 w 17"/>
                <a:gd name="T13" fmla="*/ 12 h 17"/>
                <a:gd name="T14" fmla="*/ 5 w 17"/>
                <a:gd name="T15" fmla="*/ 16 h 17"/>
                <a:gd name="T16" fmla="*/ 16 w 17"/>
                <a:gd name="T17" fmla="*/ 3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6" y="3"/>
                  </a:moveTo>
                  <a:lnTo>
                    <a:pt x="16" y="6"/>
                  </a:lnTo>
                  <a:lnTo>
                    <a:pt x="13" y="9"/>
                  </a:lnTo>
                  <a:lnTo>
                    <a:pt x="2" y="0"/>
                  </a:lnTo>
                  <a:lnTo>
                    <a:pt x="0" y="6"/>
                  </a:lnTo>
                  <a:lnTo>
                    <a:pt x="0" y="9"/>
                  </a:lnTo>
                  <a:lnTo>
                    <a:pt x="2" y="12"/>
                  </a:lnTo>
                  <a:lnTo>
                    <a:pt x="5" y="16"/>
                  </a:lnTo>
                  <a:lnTo>
                    <a:pt x="16" y="3"/>
                  </a:lnTo>
                </a:path>
              </a:pathLst>
            </a:custGeom>
            <a:solidFill>
              <a:srgbClr val="4F4F4F"/>
            </a:solidFill>
            <a:ln w="12700" cap="rnd">
              <a:noFill/>
              <a:round/>
              <a:headEnd/>
              <a:tailEnd/>
            </a:ln>
          </p:spPr>
          <p:txBody>
            <a:bodyPr/>
            <a:lstStyle/>
            <a:p>
              <a:endParaRPr lang="en-US" dirty="0"/>
            </a:p>
          </p:txBody>
        </p:sp>
        <p:sp>
          <p:nvSpPr>
            <p:cNvPr id="48824" name="Freeform 723"/>
            <p:cNvSpPr>
              <a:spLocks/>
            </p:cNvSpPr>
            <p:nvPr/>
          </p:nvSpPr>
          <p:spPr bwMode="auto">
            <a:xfrm>
              <a:off x="2449" y="2187"/>
              <a:ext cx="71" cy="75"/>
            </a:xfrm>
            <a:custGeom>
              <a:avLst/>
              <a:gdLst>
                <a:gd name="T0" fmla="*/ 15 w 71"/>
                <a:gd name="T1" fmla="*/ 51 h 75"/>
                <a:gd name="T2" fmla="*/ 22 w 71"/>
                <a:gd name="T3" fmla="*/ 58 h 75"/>
                <a:gd name="T4" fmla="*/ 29 w 71"/>
                <a:gd name="T5" fmla="*/ 65 h 75"/>
                <a:gd name="T6" fmla="*/ 38 w 71"/>
                <a:gd name="T7" fmla="*/ 68 h 75"/>
                <a:gd name="T8" fmla="*/ 45 w 71"/>
                <a:gd name="T9" fmla="*/ 70 h 75"/>
                <a:gd name="T10" fmla="*/ 53 w 71"/>
                <a:gd name="T11" fmla="*/ 73 h 75"/>
                <a:gd name="T12" fmla="*/ 59 w 71"/>
                <a:gd name="T13" fmla="*/ 73 h 75"/>
                <a:gd name="T14" fmla="*/ 65 w 71"/>
                <a:gd name="T15" fmla="*/ 74 h 75"/>
                <a:gd name="T16" fmla="*/ 70 w 71"/>
                <a:gd name="T17" fmla="*/ 74 h 75"/>
                <a:gd name="T18" fmla="*/ 69 w 71"/>
                <a:gd name="T19" fmla="*/ 68 h 75"/>
                <a:gd name="T20" fmla="*/ 69 w 71"/>
                <a:gd name="T21" fmla="*/ 63 h 75"/>
                <a:gd name="T22" fmla="*/ 68 w 71"/>
                <a:gd name="T23" fmla="*/ 57 h 75"/>
                <a:gd name="T24" fmla="*/ 65 w 71"/>
                <a:gd name="T25" fmla="*/ 51 h 75"/>
                <a:gd name="T26" fmla="*/ 64 w 71"/>
                <a:gd name="T27" fmla="*/ 44 h 75"/>
                <a:gd name="T28" fmla="*/ 60 w 71"/>
                <a:gd name="T29" fmla="*/ 39 h 75"/>
                <a:gd name="T30" fmla="*/ 56 w 71"/>
                <a:gd name="T31" fmla="*/ 34 h 75"/>
                <a:gd name="T32" fmla="*/ 51 w 71"/>
                <a:gd name="T33" fmla="*/ 31 h 75"/>
                <a:gd name="T34" fmla="*/ 46 w 71"/>
                <a:gd name="T35" fmla="*/ 26 h 75"/>
                <a:gd name="T36" fmla="*/ 42 w 71"/>
                <a:gd name="T37" fmla="*/ 22 h 75"/>
                <a:gd name="T38" fmla="*/ 40 w 71"/>
                <a:gd name="T39" fmla="*/ 18 h 75"/>
                <a:gd name="T40" fmla="*/ 37 w 71"/>
                <a:gd name="T41" fmla="*/ 12 h 75"/>
                <a:gd name="T42" fmla="*/ 34 w 71"/>
                <a:gd name="T43" fmla="*/ 7 h 75"/>
                <a:gd name="T44" fmla="*/ 31 w 71"/>
                <a:gd name="T45" fmla="*/ 4 h 75"/>
                <a:gd name="T46" fmla="*/ 28 w 71"/>
                <a:gd name="T47" fmla="*/ 1 h 75"/>
                <a:gd name="T48" fmla="*/ 24 w 71"/>
                <a:gd name="T49" fmla="*/ 0 h 75"/>
                <a:gd name="T50" fmla="*/ 20 w 71"/>
                <a:gd name="T51" fmla="*/ 0 h 75"/>
                <a:gd name="T52" fmla="*/ 17 w 71"/>
                <a:gd name="T53" fmla="*/ 1 h 75"/>
                <a:gd name="T54" fmla="*/ 13 w 71"/>
                <a:gd name="T55" fmla="*/ 4 h 75"/>
                <a:gd name="T56" fmla="*/ 10 w 71"/>
                <a:gd name="T57" fmla="*/ 6 h 75"/>
                <a:gd name="T58" fmla="*/ 8 w 71"/>
                <a:gd name="T59" fmla="*/ 10 h 75"/>
                <a:gd name="T60" fmla="*/ 6 w 71"/>
                <a:gd name="T61" fmla="*/ 15 h 75"/>
                <a:gd name="T62" fmla="*/ 6 w 71"/>
                <a:gd name="T63" fmla="*/ 19 h 75"/>
                <a:gd name="T64" fmla="*/ 9 w 71"/>
                <a:gd name="T65" fmla="*/ 22 h 75"/>
                <a:gd name="T66" fmla="*/ 13 w 71"/>
                <a:gd name="T67" fmla="*/ 25 h 75"/>
                <a:gd name="T68" fmla="*/ 18 w 71"/>
                <a:gd name="T69" fmla="*/ 22 h 75"/>
                <a:gd name="T70" fmla="*/ 22 w 71"/>
                <a:gd name="T71" fmla="*/ 21 h 75"/>
                <a:gd name="T72" fmla="*/ 23 w 71"/>
                <a:gd name="T73" fmla="*/ 25 h 75"/>
                <a:gd name="T74" fmla="*/ 22 w 71"/>
                <a:gd name="T75" fmla="*/ 27 h 75"/>
                <a:gd name="T76" fmla="*/ 20 w 71"/>
                <a:gd name="T77" fmla="*/ 30 h 75"/>
                <a:gd name="T78" fmla="*/ 19 w 71"/>
                <a:gd name="T79" fmla="*/ 33 h 75"/>
                <a:gd name="T80" fmla="*/ 18 w 71"/>
                <a:gd name="T81" fmla="*/ 38 h 75"/>
                <a:gd name="T82" fmla="*/ 16 w 71"/>
                <a:gd name="T83" fmla="*/ 43 h 75"/>
                <a:gd name="T84" fmla="*/ 14 w 71"/>
                <a:gd name="T85" fmla="*/ 46 h 75"/>
                <a:gd name="T86" fmla="*/ 13 w 71"/>
                <a:gd name="T87" fmla="*/ 49 h 75"/>
                <a:gd name="T88" fmla="*/ 12 w 71"/>
                <a:gd name="T89" fmla="*/ 52 h 75"/>
                <a:gd name="T90" fmla="*/ 12 w 71"/>
                <a:gd name="T91" fmla="*/ 51 h 75"/>
                <a:gd name="T92" fmla="*/ 12 w 71"/>
                <a:gd name="T93" fmla="*/ 50 h 75"/>
                <a:gd name="T94" fmla="*/ 9 w 71"/>
                <a:gd name="T95" fmla="*/ 49 h 75"/>
                <a:gd name="T96" fmla="*/ 6 w 71"/>
                <a:gd name="T97" fmla="*/ 49 h 75"/>
                <a:gd name="T98" fmla="*/ 3 w 71"/>
                <a:gd name="T99" fmla="*/ 48 h 75"/>
                <a:gd name="T100" fmla="*/ 0 w 71"/>
                <a:gd name="T101" fmla="*/ 47 h 75"/>
                <a:gd name="T102" fmla="*/ 15 w 71"/>
                <a:gd name="T103" fmla="*/ 51 h 7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1"/>
                <a:gd name="T157" fmla="*/ 0 h 75"/>
                <a:gd name="T158" fmla="*/ 71 w 71"/>
                <a:gd name="T159" fmla="*/ 75 h 7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1" h="75">
                  <a:moveTo>
                    <a:pt x="15" y="51"/>
                  </a:moveTo>
                  <a:lnTo>
                    <a:pt x="22" y="58"/>
                  </a:lnTo>
                  <a:lnTo>
                    <a:pt x="29" y="65"/>
                  </a:lnTo>
                  <a:lnTo>
                    <a:pt x="38" y="68"/>
                  </a:lnTo>
                  <a:lnTo>
                    <a:pt x="45" y="70"/>
                  </a:lnTo>
                  <a:lnTo>
                    <a:pt x="53" y="73"/>
                  </a:lnTo>
                  <a:lnTo>
                    <a:pt x="59" y="73"/>
                  </a:lnTo>
                  <a:lnTo>
                    <a:pt x="65" y="74"/>
                  </a:lnTo>
                  <a:lnTo>
                    <a:pt x="70" y="74"/>
                  </a:lnTo>
                  <a:lnTo>
                    <a:pt x="69" y="68"/>
                  </a:lnTo>
                  <a:lnTo>
                    <a:pt x="69" y="63"/>
                  </a:lnTo>
                  <a:lnTo>
                    <a:pt x="68" y="57"/>
                  </a:lnTo>
                  <a:lnTo>
                    <a:pt x="65" y="51"/>
                  </a:lnTo>
                  <a:lnTo>
                    <a:pt x="64" y="44"/>
                  </a:lnTo>
                  <a:lnTo>
                    <a:pt x="60" y="39"/>
                  </a:lnTo>
                  <a:lnTo>
                    <a:pt x="56" y="34"/>
                  </a:lnTo>
                  <a:lnTo>
                    <a:pt x="51" y="31"/>
                  </a:lnTo>
                  <a:lnTo>
                    <a:pt x="46" y="26"/>
                  </a:lnTo>
                  <a:lnTo>
                    <a:pt x="42" y="22"/>
                  </a:lnTo>
                  <a:lnTo>
                    <a:pt x="40" y="18"/>
                  </a:lnTo>
                  <a:lnTo>
                    <a:pt x="37" y="12"/>
                  </a:lnTo>
                  <a:lnTo>
                    <a:pt x="34" y="7"/>
                  </a:lnTo>
                  <a:lnTo>
                    <a:pt x="31" y="4"/>
                  </a:lnTo>
                  <a:lnTo>
                    <a:pt x="28" y="1"/>
                  </a:lnTo>
                  <a:lnTo>
                    <a:pt x="24" y="0"/>
                  </a:lnTo>
                  <a:lnTo>
                    <a:pt x="20" y="0"/>
                  </a:lnTo>
                  <a:lnTo>
                    <a:pt x="17" y="1"/>
                  </a:lnTo>
                  <a:lnTo>
                    <a:pt x="13" y="4"/>
                  </a:lnTo>
                  <a:lnTo>
                    <a:pt x="10" y="6"/>
                  </a:lnTo>
                  <a:lnTo>
                    <a:pt x="8" y="10"/>
                  </a:lnTo>
                  <a:lnTo>
                    <a:pt x="6" y="15"/>
                  </a:lnTo>
                  <a:lnTo>
                    <a:pt x="6" y="19"/>
                  </a:lnTo>
                  <a:lnTo>
                    <a:pt x="9" y="22"/>
                  </a:lnTo>
                  <a:lnTo>
                    <a:pt x="13" y="25"/>
                  </a:lnTo>
                  <a:lnTo>
                    <a:pt x="18" y="22"/>
                  </a:lnTo>
                  <a:lnTo>
                    <a:pt x="22" y="21"/>
                  </a:lnTo>
                  <a:lnTo>
                    <a:pt x="23" y="25"/>
                  </a:lnTo>
                  <a:lnTo>
                    <a:pt x="22" y="27"/>
                  </a:lnTo>
                  <a:lnTo>
                    <a:pt x="20" y="30"/>
                  </a:lnTo>
                  <a:lnTo>
                    <a:pt x="19" y="33"/>
                  </a:lnTo>
                  <a:lnTo>
                    <a:pt x="18" y="38"/>
                  </a:lnTo>
                  <a:lnTo>
                    <a:pt x="16" y="43"/>
                  </a:lnTo>
                  <a:lnTo>
                    <a:pt x="14" y="46"/>
                  </a:lnTo>
                  <a:lnTo>
                    <a:pt x="13" y="49"/>
                  </a:lnTo>
                  <a:lnTo>
                    <a:pt x="12" y="52"/>
                  </a:lnTo>
                  <a:lnTo>
                    <a:pt x="12" y="51"/>
                  </a:lnTo>
                  <a:lnTo>
                    <a:pt x="12" y="50"/>
                  </a:lnTo>
                  <a:lnTo>
                    <a:pt x="9" y="49"/>
                  </a:lnTo>
                  <a:lnTo>
                    <a:pt x="6" y="49"/>
                  </a:lnTo>
                  <a:lnTo>
                    <a:pt x="3" y="48"/>
                  </a:lnTo>
                  <a:lnTo>
                    <a:pt x="0" y="47"/>
                  </a:lnTo>
                  <a:lnTo>
                    <a:pt x="15" y="51"/>
                  </a:lnTo>
                </a:path>
              </a:pathLst>
            </a:custGeom>
            <a:solidFill>
              <a:srgbClr val="CCCCCC"/>
            </a:solidFill>
            <a:ln w="12700" cap="rnd">
              <a:noFill/>
              <a:round/>
              <a:headEnd/>
              <a:tailEnd/>
            </a:ln>
          </p:spPr>
          <p:txBody>
            <a:bodyPr/>
            <a:lstStyle/>
            <a:p>
              <a:endParaRPr lang="en-US" dirty="0"/>
            </a:p>
          </p:txBody>
        </p:sp>
        <p:sp>
          <p:nvSpPr>
            <p:cNvPr id="48825" name="Freeform 724"/>
            <p:cNvSpPr>
              <a:spLocks/>
            </p:cNvSpPr>
            <p:nvPr/>
          </p:nvSpPr>
          <p:spPr bwMode="auto">
            <a:xfrm>
              <a:off x="2460" y="2239"/>
              <a:ext cx="66" cy="28"/>
            </a:xfrm>
            <a:custGeom>
              <a:avLst/>
              <a:gdLst>
                <a:gd name="T0" fmla="*/ 55 w 66"/>
                <a:gd name="T1" fmla="*/ 23 h 28"/>
                <a:gd name="T2" fmla="*/ 60 w 66"/>
                <a:gd name="T3" fmla="*/ 19 h 28"/>
                <a:gd name="T4" fmla="*/ 55 w 66"/>
                <a:gd name="T5" fmla="*/ 19 h 28"/>
                <a:gd name="T6" fmla="*/ 49 w 66"/>
                <a:gd name="T7" fmla="*/ 18 h 28"/>
                <a:gd name="T8" fmla="*/ 43 w 66"/>
                <a:gd name="T9" fmla="*/ 17 h 28"/>
                <a:gd name="T10" fmla="*/ 36 w 66"/>
                <a:gd name="T11" fmla="*/ 16 h 28"/>
                <a:gd name="T12" fmla="*/ 29 w 66"/>
                <a:gd name="T13" fmla="*/ 14 h 28"/>
                <a:gd name="T14" fmla="*/ 22 w 66"/>
                <a:gd name="T15" fmla="*/ 11 h 28"/>
                <a:gd name="T16" fmla="*/ 16 w 66"/>
                <a:gd name="T17" fmla="*/ 6 h 28"/>
                <a:gd name="T18" fmla="*/ 9 w 66"/>
                <a:gd name="T19" fmla="*/ 0 h 28"/>
                <a:gd name="T20" fmla="*/ 0 w 66"/>
                <a:gd name="T21" fmla="*/ 5 h 28"/>
                <a:gd name="T22" fmla="*/ 8 w 66"/>
                <a:gd name="T23" fmla="*/ 12 h 28"/>
                <a:gd name="T24" fmla="*/ 16 w 66"/>
                <a:gd name="T25" fmla="*/ 18 h 28"/>
                <a:gd name="T26" fmla="*/ 25 w 66"/>
                <a:gd name="T27" fmla="*/ 21 h 28"/>
                <a:gd name="T28" fmla="*/ 33 w 66"/>
                <a:gd name="T29" fmla="*/ 25 h 28"/>
                <a:gd name="T30" fmla="*/ 41 w 66"/>
                <a:gd name="T31" fmla="*/ 26 h 28"/>
                <a:gd name="T32" fmla="*/ 48 w 66"/>
                <a:gd name="T33" fmla="*/ 27 h 28"/>
                <a:gd name="T34" fmla="*/ 55 w 66"/>
                <a:gd name="T35" fmla="*/ 27 h 28"/>
                <a:gd name="T36" fmla="*/ 60 w 66"/>
                <a:gd name="T37" fmla="*/ 27 h 28"/>
                <a:gd name="T38" fmla="*/ 65 w 66"/>
                <a:gd name="T39" fmla="*/ 23 h 28"/>
                <a:gd name="T40" fmla="*/ 55 w 66"/>
                <a:gd name="T41" fmla="*/ 23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6"/>
                <a:gd name="T64" fmla="*/ 0 h 28"/>
                <a:gd name="T65" fmla="*/ 66 w 66"/>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6" h="28">
                  <a:moveTo>
                    <a:pt x="55" y="23"/>
                  </a:moveTo>
                  <a:lnTo>
                    <a:pt x="60" y="19"/>
                  </a:lnTo>
                  <a:lnTo>
                    <a:pt x="55" y="19"/>
                  </a:lnTo>
                  <a:lnTo>
                    <a:pt x="49" y="18"/>
                  </a:lnTo>
                  <a:lnTo>
                    <a:pt x="43" y="17"/>
                  </a:lnTo>
                  <a:lnTo>
                    <a:pt x="36" y="16"/>
                  </a:lnTo>
                  <a:lnTo>
                    <a:pt x="29" y="14"/>
                  </a:lnTo>
                  <a:lnTo>
                    <a:pt x="22" y="11"/>
                  </a:lnTo>
                  <a:lnTo>
                    <a:pt x="16" y="6"/>
                  </a:lnTo>
                  <a:lnTo>
                    <a:pt x="9" y="0"/>
                  </a:lnTo>
                  <a:lnTo>
                    <a:pt x="0" y="5"/>
                  </a:lnTo>
                  <a:lnTo>
                    <a:pt x="8" y="12"/>
                  </a:lnTo>
                  <a:lnTo>
                    <a:pt x="16" y="18"/>
                  </a:lnTo>
                  <a:lnTo>
                    <a:pt x="25" y="21"/>
                  </a:lnTo>
                  <a:lnTo>
                    <a:pt x="33" y="25"/>
                  </a:lnTo>
                  <a:lnTo>
                    <a:pt x="41" y="26"/>
                  </a:lnTo>
                  <a:lnTo>
                    <a:pt x="48" y="27"/>
                  </a:lnTo>
                  <a:lnTo>
                    <a:pt x="55" y="27"/>
                  </a:lnTo>
                  <a:lnTo>
                    <a:pt x="60" y="27"/>
                  </a:lnTo>
                  <a:lnTo>
                    <a:pt x="65" y="23"/>
                  </a:lnTo>
                  <a:lnTo>
                    <a:pt x="55" y="23"/>
                  </a:lnTo>
                </a:path>
              </a:pathLst>
            </a:custGeom>
            <a:solidFill>
              <a:srgbClr val="828282"/>
            </a:solidFill>
            <a:ln w="12700" cap="rnd">
              <a:noFill/>
              <a:round/>
              <a:headEnd/>
              <a:tailEnd/>
            </a:ln>
          </p:spPr>
          <p:txBody>
            <a:bodyPr/>
            <a:lstStyle/>
            <a:p>
              <a:endParaRPr lang="en-US" dirty="0"/>
            </a:p>
          </p:txBody>
        </p:sp>
        <p:sp>
          <p:nvSpPr>
            <p:cNvPr id="48826" name="Freeform 725"/>
            <p:cNvSpPr>
              <a:spLocks/>
            </p:cNvSpPr>
            <p:nvPr/>
          </p:nvSpPr>
          <p:spPr bwMode="auto">
            <a:xfrm>
              <a:off x="2501" y="2215"/>
              <a:ext cx="25" cy="47"/>
            </a:xfrm>
            <a:custGeom>
              <a:avLst/>
              <a:gdLst>
                <a:gd name="T0" fmla="*/ 0 w 25"/>
                <a:gd name="T1" fmla="*/ 8 h 47"/>
                <a:gd name="T2" fmla="*/ 4 w 25"/>
                <a:gd name="T3" fmla="*/ 12 h 47"/>
                <a:gd name="T4" fmla="*/ 6 w 25"/>
                <a:gd name="T5" fmla="*/ 15 h 47"/>
                <a:gd name="T6" fmla="*/ 10 w 25"/>
                <a:gd name="T7" fmla="*/ 19 h 47"/>
                <a:gd name="T8" fmla="*/ 11 w 25"/>
                <a:gd name="T9" fmla="*/ 25 h 47"/>
                <a:gd name="T10" fmla="*/ 13 w 25"/>
                <a:gd name="T11" fmla="*/ 31 h 47"/>
                <a:gd name="T12" fmla="*/ 14 w 25"/>
                <a:gd name="T13" fmla="*/ 36 h 47"/>
                <a:gd name="T14" fmla="*/ 14 w 25"/>
                <a:gd name="T15" fmla="*/ 42 h 47"/>
                <a:gd name="T16" fmla="*/ 15 w 25"/>
                <a:gd name="T17" fmla="*/ 46 h 47"/>
                <a:gd name="T18" fmla="*/ 24 w 25"/>
                <a:gd name="T19" fmla="*/ 46 h 47"/>
                <a:gd name="T20" fmla="*/ 23 w 25"/>
                <a:gd name="T21" fmla="*/ 40 h 47"/>
                <a:gd name="T22" fmla="*/ 22 w 25"/>
                <a:gd name="T23" fmla="*/ 35 h 47"/>
                <a:gd name="T24" fmla="*/ 22 w 25"/>
                <a:gd name="T25" fmla="*/ 28 h 47"/>
                <a:gd name="T26" fmla="*/ 20 w 25"/>
                <a:gd name="T27" fmla="*/ 22 h 47"/>
                <a:gd name="T28" fmla="*/ 18 w 25"/>
                <a:gd name="T29" fmla="*/ 16 h 47"/>
                <a:gd name="T30" fmla="*/ 14 w 25"/>
                <a:gd name="T31" fmla="*/ 10 h 47"/>
                <a:gd name="T32" fmla="*/ 10 w 25"/>
                <a:gd name="T33" fmla="*/ 4 h 47"/>
                <a:gd name="T34" fmla="*/ 6 w 25"/>
                <a:gd name="T35" fmla="*/ 0 h 47"/>
                <a:gd name="T36" fmla="*/ 0 w 25"/>
                <a:gd name="T37" fmla="*/ 8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47"/>
                <a:gd name="T59" fmla="*/ 25 w 25"/>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47">
                  <a:moveTo>
                    <a:pt x="0" y="8"/>
                  </a:moveTo>
                  <a:lnTo>
                    <a:pt x="4" y="12"/>
                  </a:lnTo>
                  <a:lnTo>
                    <a:pt x="6" y="15"/>
                  </a:lnTo>
                  <a:lnTo>
                    <a:pt x="10" y="19"/>
                  </a:lnTo>
                  <a:lnTo>
                    <a:pt x="11" y="25"/>
                  </a:lnTo>
                  <a:lnTo>
                    <a:pt x="13" y="31"/>
                  </a:lnTo>
                  <a:lnTo>
                    <a:pt x="14" y="36"/>
                  </a:lnTo>
                  <a:lnTo>
                    <a:pt x="14" y="42"/>
                  </a:lnTo>
                  <a:lnTo>
                    <a:pt x="15" y="46"/>
                  </a:lnTo>
                  <a:lnTo>
                    <a:pt x="24" y="46"/>
                  </a:lnTo>
                  <a:lnTo>
                    <a:pt x="23" y="40"/>
                  </a:lnTo>
                  <a:lnTo>
                    <a:pt x="22" y="35"/>
                  </a:lnTo>
                  <a:lnTo>
                    <a:pt x="22" y="28"/>
                  </a:lnTo>
                  <a:lnTo>
                    <a:pt x="20" y="22"/>
                  </a:lnTo>
                  <a:lnTo>
                    <a:pt x="18" y="16"/>
                  </a:lnTo>
                  <a:lnTo>
                    <a:pt x="14" y="10"/>
                  </a:lnTo>
                  <a:lnTo>
                    <a:pt x="10" y="4"/>
                  </a:lnTo>
                  <a:lnTo>
                    <a:pt x="6" y="0"/>
                  </a:lnTo>
                  <a:lnTo>
                    <a:pt x="0" y="8"/>
                  </a:lnTo>
                </a:path>
              </a:pathLst>
            </a:custGeom>
            <a:solidFill>
              <a:srgbClr val="828282"/>
            </a:solidFill>
            <a:ln w="12700" cap="rnd">
              <a:noFill/>
              <a:round/>
              <a:headEnd/>
              <a:tailEnd/>
            </a:ln>
          </p:spPr>
          <p:txBody>
            <a:bodyPr/>
            <a:lstStyle/>
            <a:p>
              <a:endParaRPr lang="en-US" dirty="0"/>
            </a:p>
          </p:txBody>
        </p:sp>
        <p:sp>
          <p:nvSpPr>
            <p:cNvPr id="48827" name="Freeform 726"/>
            <p:cNvSpPr>
              <a:spLocks/>
            </p:cNvSpPr>
            <p:nvPr/>
          </p:nvSpPr>
          <p:spPr bwMode="auto">
            <a:xfrm>
              <a:off x="2474" y="2182"/>
              <a:ext cx="29" cy="37"/>
            </a:xfrm>
            <a:custGeom>
              <a:avLst/>
              <a:gdLst>
                <a:gd name="T0" fmla="*/ 0 w 29"/>
                <a:gd name="T1" fmla="*/ 9 h 37"/>
                <a:gd name="T2" fmla="*/ 1 w 29"/>
                <a:gd name="T3" fmla="*/ 9 h 37"/>
                <a:gd name="T4" fmla="*/ 2 w 29"/>
                <a:gd name="T5" fmla="*/ 9 h 37"/>
                <a:gd name="T6" fmla="*/ 4 w 29"/>
                <a:gd name="T7" fmla="*/ 10 h 37"/>
                <a:gd name="T8" fmla="*/ 6 w 29"/>
                <a:gd name="T9" fmla="*/ 14 h 37"/>
                <a:gd name="T10" fmla="*/ 8 w 29"/>
                <a:gd name="T11" fmla="*/ 17 h 37"/>
                <a:gd name="T12" fmla="*/ 11 w 29"/>
                <a:gd name="T13" fmla="*/ 22 h 37"/>
                <a:gd name="T14" fmla="*/ 14 w 29"/>
                <a:gd name="T15" fmla="*/ 27 h 37"/>
                <a:gd name="T16" fmla="*/ 17 w 29"/>
                <a:gd name="T17" fmla="*/ 32 h 37"/>
                <a:gd name="T18" fmla="*/ 22 w 29"/>
                <a:gd name="T19" fmla="*/ 36 h 37"/>
                <a:gd name="T20" fmla="*/ 28 w 29"/>
                <a:gd name="T21" fmla="*/ 28 h 37"/>
                <a:gd name="T22" fmla="*/ 24 w 29"/>
                <a:gd name="T23" fmla="*/ 25 h 37"/>
                <a:gd name="T24" fmla="*/ 21 w 29"/>
                <a:gd name="T25" fmla="*/ 22 h 37"/>
                <a:gd name="T26" fmla="*/ 19 w 29"/>
                <a:gd name="T27" fmla="*/ 18 h 37"/>
                <a:gd name="T28" fmla="*/ 16 w 29"/>
                <a:gd name="T29" fmla="*/ 13 h 37"/>
                <a:gd name="T30" fmla="*/ 14 w 29"/>
                <a:gd name="T31" fmla="*/ 9 h 37"/>
                <a:gd name="T32" fmla="*/ 11 w 29"/>
                <a:gd name="T33" fmla="*/ 4 h 37"/>
                <a:gd name="T34" fmla="*/ 7 w 29"/>
                <a:gd name="T35" fmla="*/ 2 h 37"/>
                <a:gd name="T36" fmla="*/ 1 w 29"/>
                <a:gd name="T37" fmla="*/ 0 h 37"/>
                <a:gd name="T38" fmla="*/ 0 w 29"/>
                <a:gd name="T39" fmla="*/ 9 h 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
                <a:gd name="T61" fmla="*/ 0 h 37"/>
                <a:gd name="T62" fmla="*/ 29 w 29"/>
                <a:gd name="T63" fmla="*/ 37 h 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 h="37">
                  <a:moveTo>
                    <a:pt x="0" y="9"/>
                  </a:moveTo>
                  <a:lnTo>
                    <a:pt x="1" y="9"/>
                  </a:lnTo>
                  <a:lnTo>
                    <a:pt x="2" y="9"/>
                  </a:lnTo>
                  <a:lnTo>
                    <a:pt x="4" y="10"/>
                  </a:lnTo>
                  <a:lnTo>
                    <a:pt x="6" y="14"/>
                  </a:lnTo>
                  <a:lnTo>
                    <a:pt x="8" y="17"/>
                  </a:lnTo>
                  <a:lnTo>
                    <a:pt x="11" y="22"/>
                  </a:lnTo>
                  <a:lnTo>
                    <a:pt x="14" y="27"/>
                  </a:lnTo>
                  <a:lnTo>
                    <a:pt x="17" y="32"/>
                  </a:lnTo>
                  <a:lnTo>
                    <a:pt x="22" y="36"/>
                  </a:lnTo>
                  <a:lnTo>
                    <a:pt x="28" y="28"/>
                  </a:lnTo>
                  <a:lnTo>
                    <a:pt x="24" y="25"/>
                  </a:lnTo>
                  <a:lnTo>
                    <a:pt x="21" y="22"/>
                  </a:lnTo>
                  <a:lnTo>
                    <a:pt x="19" y="18"/>
                  </a:lnTo>
                  <a:lnTo>
                    <a:pt x="16" y="13"/>
                  </a:lnTo>
                  <a:lnTo>
                    <a:pt x="14" y="9"/>
                  </a:lnTo>
                  <a:lnTo>
                    <a:pt x="11" y="4"/>
                  </a:lnTo>
                  <a:lnTo>
                    <a:pt x="7" y="2"/>
                  </a:lnTo>
                  <a:lnTo>
                    <a:pt x="1" y="0"/>
                  </a:lnTo>
                  <a:lnTo>
                    <a:pt x="0" y="9"/>
                  </a:lnTo>
                </a:path>
              </a:pathLst>
            </a:custGeom>
            <a:solidFill>
              <a:srgbClr val="828282"/>
            </a:solidFill>
            <a:ln w="12700" cap="rnd">
              <a:noFill/>
              <a:round/>
              <a:headEnd/>
              <a:tailEnd/>
            </a:ln>
          </p:spPr>
          <p:txBody>
            <a:bodyPr/>
            <a:lstStyle/>
            <a:p>
              <a:endParaRPr lang="en-US" dirty="0"/>
            </a:p>
          </p:txBody>
        </p:sp>
        <p:sp>
          <p:nvSpPr>
            <p:cNvPr id="48828" name="Freeform 727"/>
            <p:cNvSpPr>
              <a:spLocks/>
            </p:cNvSpPr>
            <p:nvPr/>
          </p:nvSpPr>
          <p:spPr bwMode="auto">
            <a:xfrm>
              <a:off x="2450" y="2182"/>
              <a:ext cx="20" cy="27"/>
            </a:xfrm>
            <a:custGeom>
              <a:avLst/>
              <a:gdLst>
                <a:gd name="T0" fmla="*/ 10 w 20"/>
                <a:gd name="T1" fmla="*/ 22 h 27"/>
                <a:gd name="T2" fmla="*/ 10 w 20"/>
                <a:gd name="T3" fmla="*/ 21 h 27"/>
                <a:gd name="T4" fmla="*/ 9 w 20"/>
                <a:gd name="T5" fmla="*/ 20 h 27"/>
                <a:gd name="T6" fmla="*/ 9 w 20"/>
                <a:gd name="T7" fmla="*/ 17 h 27"/>
                <a:gd name="T8" fmla="*/ 10 w 20"/>
                <a:gd name="T9" fmla="*/ 15 h 27"/>
                <a:gd name="T10" fmla="*/ 11 w 20"/>
                <a:gd name="T11" fmla="*/ 12 h 27"/>
                <a:gd name="T12" fmla="*/ 13 w 20"/>
                <a:gd name="T13" fmla="*/ 11 h 27"/>
                <a:gd name="T14" fmla="*/ 15 w 20"/>
                <a:gd name="T15" fmla="*/ 9 h 27"/>
                <a:gd name="T16" fmla="*/ 16 w 20"/>
                <a:gd name="T17" fmla="*/ 8 h 27"/>
                <a:gd name="T18" fmla="*/ 18 w 20"/>
                <a:gd name="T19" fmla="*/ 8 h 27"/>
                <a:gd name="T20" fmla="*/ 19 w 20"/>
                <a:gd name="T21" fmla="*/ 0 h 27"/>
                <a:gd name="T22" fmla="*/ 15 w 20"/>
                <a:gd name="T23" fmla="*/ 0 h 27"/>
                <a:gd name="T24" fmla="*/ 10 w 20"/>
                <a:gd name="T25" fmla="*/ 2 h 27"/>
                <a:gd name="T26" fmla="*/ 7 w 20"/>
                <a:gd name="T27" fmla="*/ 5 h 27"/>
                <a:gd name="T28" fmla="*/ 4 w 20"/>
                <a:gd name="T29" fmla="*/ 7 h 27"/>
                <a:gd name="T30" fmla="*/ 2 w 20"/>
                <a:gd name="T31" fmla="*/ 11 h 27"/>
                <a:gd name="T32" fmla="*/ 0 w 20"/>
                <a:gd name="T33" fmla="*/ 16 h 27"/>
                <a:gd name="T34" fmla="*/ 0 w 20"/>
                <a:gd name="T35" fmla="*/ 21 h 27"/>
                <a:gd name="T36" fmla="*/ 3 w 20"/>
                <a:gd name="T37" fmla="*/ 26 h 27"/>
                <a:gd name="T38" fmla="*/ 10 w 20"/>
                <a:gd name="T39" fmla="*/ 22 h 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7"/>
                <a:gd name="T62" fmla="*/ 20 w 20"/>
                <a:gd name="T63" fmla="*/ 27 h 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7">
                  <a:moveTo>
                    <a:pt x="10" y="22"/>
                  </a:moveTo>
                  <a:lnTo>
                    <a:pt x="10" y="21"/>
                  </a:lnTo>
                  <a:lnTo>
                    <a:pt x="9" y="20"/>
                  </a:lnTo>
                  <a:lnTo>
                    <a:pt x="9" y="17"/>
                  </a:lnTo>
                  <a:lnTo>
                    <a:pt x="10" y="15"/>
                  </a:lnTo>
                  <a:lnTo>
                    <a:pt x="11" y="12"/>
                  </a:lnTo>
                  <a:lnTo>
                    <a:pt x="13" y="11"/>
                  </a:lnTo>
                  <a:lnTo>
                    <a:pt x="15" y="9"/>
                  </a:lnTo>
                  <a:lnTo>
                    <a:pt x="16" y="8"/>
                  </a:lnTo>
                  <a:lnTo>
                    <a:pt x="18" y="8"/>
                  </a:lnTo>
                  <a:lnTo>
                    <a:pt x="19" y="0"/>
                  </a:lnTo>
                  <a:lnTo>
                    <a:pt x="15" y="0"/>
                  </a:lnTo>
                  <a:lnTo>
                    <a:pt x="10" y="2"/>
                  </a:lnTo>
                  <a:lnTo>
                    <a:pt x="7" y="5"/>
                  </a:lnTo>
                  <a:lnTo>
                    <a:pt x="4" y="7"/>
                  </a:lnTo>
                  <a:lnTo>
                    <a:pt x="2" y="11"/>
                  </a:lnTo>
                  <a:lnTo>
                    <a:pt x="0" y="16"/>
                  </a:lnTo>
                  <a:lnTo>
                    <a:pt x="0" y="21"/>
                  </a:lnTo>
                  <a:lnTo>
                    <a:pt x="3" y="26"/>
                  </a:lnTo>
                  <a:lnTo>
                    <a:pt x="10" y="22"/>
                  </a:lnTo>
                </a:path>
              </a:pathLst>
            </a:custGeom>
            <a:solidFill>
              <a:srgbClr val="828282"/>
            </a:solidFill>
            <a:ln w="12700" cap="rnd">
              <a:noFill/>
              <a:round/>
              <a:headEnd/>
              <a:tailEnd/>
            </a:ln>
          </p:spPr>
          <p:txBody>
            <a:bodyPr/>
            <a:lstStyle/>
            <a:p>
              <a:endParaRPr lang="en-US" dirty="0"/>
            </a:p>
          </p:txBody>
        </p:sp>
        <p:sp>
          <p:nvSpPr>
            <p:cNvPr id="48829" name="Freeform 728"/>
            <p:cNvSpPr>
              <a:spLocks/>
            </p:cNvSpPr>
            <p:nvPr/>
          </p:nvSpPr>
          <p:spPr bwMode="auto">
            <a:xfrm>
              <a:off x="2454" y="2206"/>
              <a:ext cx="20" cy="17"/>
            </a:xfrm>
            <a:custGeom>
              <a:avLst/>
              <a:gdLst>
                <a:gd name="T0" fmla="*/ 19 w 20"/>
                <a:gd name="T1" fmla="*/ 11 h 17"/>
                <a:gd name="T2" fmla="*/ 16 w 20"/>
                <a:gd name="T3" fmla="*/ 0 h 17"/>
                <a:gd name="T4" fmla="*/ 10 w 20"/>
                <a:gd name="T5" fmla="*/ 2 h 17"/>
                <a:gd name="T6" fmla="*/ 7 w 20"/>
                <a:gd name="T7" fmla="*/ 2 h 17"/>
                <a:gd name="T8" fmla="*/ 7 w 20"/>
                <a:gd name="T9" fmla="*/ 4 h 17"/>
                <a:gd name="T10" fmla="*/ 0 w 20"/>
                <a:gd name="T11" fmla="*/ 9 h 17"/>
                <a:gd name="T12" fmla="*/ 7 w 20"/>
                <a:gd name="T13" fmla="*/ 16 h 17"/>
                <a:gd name="T14" fmla="*/ 13 w 20"/>
                <a:gd name="T15" fmla="*/ 11 h 17"/>
                <a:gd name="T16" fmla="*/ 13 w 20"/>
                <a:gd name="T17" fmla="*/ 9 h 17"/>
                <a:gd name="T18" fmla="*/ 11 w 20"/>
                <a:gd name="T19" fmla="*/ 6 h 17"/>
                <a:gd name="T20" fmla="*/ 19 w 20"/>
                <a:gd name="T21" fmla="*/ 1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7"/>
                <a:gd name="T35" fmla="*/ 20 w 20"/>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7">
                  <a:moveTo>
                    <a:pt x="19" y="11"/>
                  </a:moveTo>
                  <a:lnTo>
                    <a:pt x="16" y="0"/>
                  </a:lnTo>
                  <a:lnTo>
                    <a:pt x="10" y="2"/>
                  </a:lnTo>
                  <a:lnTo>
                    <a:pt x="7" y="2"/>
                  </a:lnTo>
                  <a:lnTo>
                    <a:pt x="7" y="4"/>
                  </a:lnTo>
                  <a:lnTo>
                    <a:pt x="0" y="9"/>
                  </a:lnTo>
                  <a:lnTo>
                    <a:pt x="7" y="16"/>
                  </a:lnTo>
                  <a:lnTo>
                    <a:pt x="13" y="11"/>
                  </a:lnTo>
                  <a:lnTo>
                    <a:pt x="13" y="9"/>
                  </a:lnTo>
                  <a:lnTo>
                    <a:pt x="11" y="6"/>
                  </a:lnTo>
                  <a:lnTo>
                    <a:pt x="19" y="11"/>
                  </a:lnTo>
                </a:path>
              </a:pathLst>
            </a:custGeom>
            <a:solidFill>
              <a:srgbClr val="828282"/>
            </a:solidFill>
            <a:ln w="12700" cap="rnd">
              <a:noFill/>
              <a:round/>
              <a:headEnd/>
              <a:tailEnd/>
            </a:ln>
          </p:spPr>
          <p:txBody>
            <a:bodyPr/>
            <a:lstStyle/>
            <a:p>
              <a:endParaRPr lang="en-US" dirty="0"/>
            </a:p>
          </p:txBody>
        </p:sp>
        <p:sp>
          <p:nvSpPr>
            <p:cNvPr id="48830" name="Freeform 729"/>
            <p:cNvSpPr>
              <a:spLocks/>
            </p:cNvSpPr>
            <p:nvPr/>
          </p:nvSpPr>
          <p:spPr bwMode="auto">
            <a:xfrm>
              <a:off x="2456" y="2211"/>
              <a:ext cx="18" cy="29"/>
            </a:xfrm>
            <a:custGeom>
              <a:avLst/>
              <a:gdLst>
                <a:gd name="T0" fmla="*/ 0 w 18"/>
                <a:gd name="T1" fmla="*/ 26 h 29"/>
                <a:gd name="T2" fmla="*/ 8 w 18"/>
                <a:gd name="T3" fmla="*/ 28 h 29"/>
                <a:gd name="T4" fmla="*/ 9 w 18"/>
                <a:gd name="T5" fmla="*/ 26 h 29"/>
                <a:gd name="T6" fmla="*/ 10 w 18"/>
                <a:gd name="T7" fmla="*/ 23 h 29"/>
                <a:gd name="T8" fmla="*/ 11 w 18"/>
                <a:gd name="T9" fmla="*/ 20 h 29"/>
                <a:gd name="T10" fmla="*/ 13 w 18"/>
                <a:gd name="T11" fmla="*/ 15 h 29"/>
                <a:gd name="T12" fmla="*/ 14 w 18"/>
                <a:gd name="T13" fmla="*/ 12 h 29"/>
                <a:gd name="T14" fmla="*/ 16 w 18"/>
                <a:gd name="T15" fmla="*/ 8 h 29"/>
                <a:gd name="T16" fmla="*/ 16 w 18"/>
                <a:gd name="T17" fmla="*/ 6 h 29"/>
                <a:gd name="T18" fmla="*/ 17 w 18"/>
                <a:gd name="T19" fmla="*/ 4 h 29"/>
                <a:gd name="T20" fmla="*/ 10 w 18"/>
                <a:gd name="T21" fmla="*/ 0 h 29"/>
                <a:gd name="T22" fmla="*/ 9 w 18"/>
                <a:gd name="T23" fmla="*/ 2 h 29"/>
                <a:gd name="T24" fmla="*/ 7 w 18"/>
                <a:gd name="T25" fmla="*/ 5 h 29"/>
                <a:gd name="T26" fmla="*/ 6 w 18"/>
                <a:gd name="T27" fmla="*/ 9 h 29"/>
                <a:gd name="T28" fmla="*/ 5 w 18"/>
                <a:gd name="T29" fmla="*/ 12 h 29"/>
                <a:gd name="T30" fmla="*/ 4 w 18"/>
                <a:gd name="T31" fmla="*/ 16 h 29"/>
                <a:gd name="T32" fmla="*/ 2 w 18"/>
                <a:gd name="T33" fmla="*/ 19 h 29"/>
                <a:gd name="T34" fmla="*/ 1 w 18"/>
                <a:gd name="T35" fmla="*/ 23 h 29"/>
                <a:gd name="T36" fmla="*/ 1 w 18"/>
                <a:gd name="T37" fmla="*/ 24 h 29"/>
                <a:gd name="T38" fmla="*/ 8 w 18"/>
                <a:gd name="T39" fmla="*/ 26 h 29"/>
                <a:gd name="T40" fmla="*/ 0 w 18"/>
                <a:gd name="T41" fmla="*/ 26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29"/>
                <a:gd name="T65" fmla="*/ 18 w 18"/>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29">
                  <a:moveTo>
                    <a:pt x="0" y="26"/>
                  </a:moveTo>
                  <a:lnTo>
                    <a:pt x="8" y="28"/>
                  </a:lnTo>
                  <a:lnTo>
                    <a:pt x="9" y="26"/>
                  </a:lnTo>
                  <a:lnTo>
                    <a:pt x="10" y="23"/>
                  </a:lnTo>
                  <a:lnTo>
                    <a:pt x="11" y="20"/>
                  </a:lnTo>
                  <a:lnTo>
                    <a:pt x="13" y="15"/>
                  </a:lnTo>
                  <a:lnTo>
                    <a:pt x="14" y="12"/>
                  </a:lnTo>
                  <a:lnTo>
                    <a:pt x="16" y="8"/>
                  </a:lnTo>
                  <a:lnTo>
                    <a:pt x="16" y="6"/>
                  </a:lnTo>
                  <a:lnTo>
                    <a:pt x="17" y="4"/>
                  </a:lnTo>
                  <a:lnTo>
                    <a:pt x="10" y="0"/>
                  </a:lnTo>
                  <a:lnTo>
                    <a:pt x="9" y="2"/>
                  </a:lnTo>
                  <a:lnTo>
                    <a:pt x="7" y="5"/>
                  </a:lnTo>
                  <a:lnTo>
                    <a:pt x="6" y="9"/>
                  </a:lnTo>
                  <a:lnTo>
                    <a:pt x="5" y="12"/>
                  </a:lnTo>
                  <a:lnTo>
                    <a:pt x="4" y="16"/>
                  </a:lnTo>
                  <a:lnTo>
                    <a:pt x="2" y="19"/>
                  </a:lnTo>
                  <a:lnTo>
                    <a:pt x="1" y="23"/>
                  </a:lnTo>
                  <a:lnTo>
                    <a:pt x="1" y="24"/>
                  </a:lnTo>
                  <a:lnTo>
                    <a:pt x="8" y="26"/>
                  </a:lnTo>
                  <a:lnTo>
                    <a:pt x="0" y="26"/>
                  </a:lnTo>
                </a:path>
              </a:pathLst>
            </a:custGeom>
            <a:solidFill>
              <a:srgbClr val="828282"/>
            </a:solidFill>
            <a:ln w="12700" cap="rnd">
              <a:noFill/>
              <a:round/>
              <a:headEnd/>
              <a:tailEnd/>
            </a:ln>
          </p:spPr>
          <p:txBody>
            <a:bodyPr/>
            <a:lstStyle/>
            <a:p>
              <a:endParaRPr lang="en-US" dirty="0"/>
            </a:p>
          </p:txBody>
        </p:sp>
        <p:sp>
          <p:nvSpPr>
            <p:cNvPr id="48831" name="Freeform 730"/>
            <p:cNvSpPr>
              <a:spLocks/>
            </p:cNvSpPr>
            <p:nvPr/>
          </p:nvSpPr>
          <p:spPr bwMode="auto">
            <a:xfrm>
              <a:off x="2456" y="2237"/>
              <a:ext cx="17" cy="17"/>
            </a:xfrm>
            <a:custGeom>
              <a:avLst/>
              <a:gdLst>
                <a:gd name="T0" fmla="*/ 3 w 17"/>
                <a:gd name="T1" fmla="*/ 16 h 17"/>
                <a:gd name="T2" fmla="*/ 0 w 17"/>
                <a:gd name="T3" fmla="*/ 5 h 17"/>
                <a:gd name="T4" fmla="*/ 0 w 17"/>
                <a:gd name="T5" fmla="*/ 10 h 17"/>
                <a:gd name="T6" fmla="*/ 16 w 17"/>
                <a:gd name="T7" fmla="*/ 10 h 17"/>
                <a:gd name="T8" fmla="*/ 16 w 17"/>
                <a:gd name="T9" fmla="*/ 5 h 17"/>
                <a:gd name="T10" fmla="*/ 12 w 17"/>
                <a:gd name="T11" fmla="*/ 0 h 17"/>
                <a:gd name="T12" fmla="*/ 3 w 17"/>
                <a:gd name="T13" fmla="*/ 1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3" y="16"/>
                  </a:moveTo>
                  <a:lnTo>
                    <a:pt x="0" y="5"/>
                  </a:lnTo>
                  <a:lnTo>
                    <a:pt x="0" y="10"/>
                  </a:lnTo>
                  <a:lnTo>
                    <a:pt x="16" y="10"/>
                  </a:lnTo>
                  <a:lnTo>
                    <a:pt x="16" y="5"/>
                  </a:lnTo>
                  <a:lnTo>
                    <a:pt x="12" y="0"/>
                  </a:lnTo>
                  <a:lnTo>
                    <a:pt x="3" y="16"/>
                  </a:lnTo>
                </a:path>
              </a:pathLst>
            </a:custGeom>
            <a:solidFill>
              <a:srgbClr val="828282"/>
            </a:solidFill>
            <a:ln w="12700" cap="rnd">
              <a:noFill/>
              <a:round/>
              <a:headEnd/>
              <a:tailEnd/>
            </a:ln>
          </p:spPr>
          <p:txBody>
            <a:bodyPr/>
            <a:lstStyle/>
            <a:p>
              <a:endParaRPr lang="en-US" dirty="0"/>
            </a:p>
          </p:txBody>
        </p:sp>
        <p:sp>
          <p:nvSpPr>
            <p:cNvPr id="48832" name="Freeform 731"/>
            <p:cNvSpPr>
              <a:spLocks/>
            </p:cNvSpPr>
            <p:nvPr/>
          </p:nvSpPr>
          <p:spPr bwMode="auto">
            <a:xfrm>
              <a:off x="2446" y="2234"/>
              <a:ext cx="17" cy="17"/>
            </a:xfrm>
            <a:custGeom>
              <a:avLst/>
              <a:gdLst>
                <a:gd name="T0" fmla="*/ 0 w 17"/>
                <a:gd name="T1" fmla="*/ 13 h 17"/>
                <a:gd name="T2" fmla="*/ 4 w 17"/>
                <a:gd name="T3" fmla="*/ 13 h 17"/>
                <a:gd name="T4" fmla="*/ 6 w 17"/>
                <a:gd name="T5" fmla="*/ 16 h 17"/>
                <a:gd name="T6" fmla="*/ 9 w 17"/>
                <a:gd name="T7" fmla="*/ 16 h 17"/>
                <a:gd name="T8" fmla="*/ 12 w 17"/>
                <a:gd name="T9" fmla="*/ 16 h 17"/>
                <a:gd name="T10" fmla="*/ 16 w 17"/>
                <a:gd name="T11" fmla="*/ 5 h 17"/>
                <a:gd name="T12" fmla="*/ 12 w 17"/>
                <a:gd name="T13" fmla="*/ 2 h 17"/>
                <a:gd name="T14" fmla="*/ 9 w 17"/>
                <a:gd name="T15" fmla="*/ 0 h 17"/>
                <a:gd name="T16" fmla="*/ 6 w 17"/>
                <a:gd name="T17" fmla="*/ 0 h 17"/>
                <a:gd name="T18" fmla="*/ 4 w 17"/>
                <a:gd name="T19" fmla="*/ 0 h 17"/>
                <a:gd name="T20" fmla="*/ 0 w 17"/>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3"/>
                  </a:moveTo>
                  <a:lnTo>
                    <a:pt x="4" y="13"/>
                  </a:lnTo>
                  <a:lnTo>
                    <a:pt x="6" y="16"/>
                  </a:lnTo>
                  <a:lnTo>
                    <a:pt x="9" y="16"/>
                  </a:lnTo>
                  <a:lnTo>
                    <a:pt x="12" y="16"/>
                  </a:lnTo>
                  <a:lnTo>
                    <a:pt x="16" y="5"/>
                  </a:lnTo>
                  <a:lnTo>
                    <a:pt x="12" y="2"/>
                  </a:lnTo>
                  <a:lnTo>
                    <a:pt x="9" y="0"/>
                  </a:lnTo>
                  <a:lnTo>
                    <a:pt x="6" y="0"/>
                  </a:lnTo>
                  <a:lnTo>
                    <a:pt x="4" y="0"/>
                  </a:lnTo>
                  <a:lnTo>
                    <a:pt x="0" y="13"/>
                  </a:lnTo>
                </a:path>
              </a:pathLst>
            </a:custGeom>
            <a:solidFill>
              <a:srgbClr val="828282"/>
            </a:solidFill>
            <a:ln w="12700" cap="rnd">
              <a:noFill/>
              <a:round/>
              <a:headEnd/>
              <a:tailEnd/>
            </a:ln>
          </p:spPr>
          <p:txBody>
            <a:bodyPr/>
            <a:lstStyle/>
            <a:p>
              <a:endParaRPr lang="en-US" dirty="0"/>
            </a:p>
          </p:txBody>
        </p:sp>
        <p:sp>
          <p:nvSpPr>
            <p:cNvPr id="48833" name="Freeform 732"/>
            <p:cNvSpPr>
              <a:spLocks/>
            </p:cNvSpPr>
            <p:nvPr/>
          </p:nvSpPr>
          <p:spPr bwMode="auto">
            <a:xfrm>
              <a:off x="2528" y="2248"/>
              <a:ext cx="60" cy="30"/>
            </a:xfrm>
            <a:custGeom>
              <a:avLst/>
              <a:gdLst>
                <a:gd name="T0" fmla="*/ 15 w 60"/>
                <a:gd name="T1" fmla="*/ 22 h 30"/>
                <a:gd name="T2" fmla="*/ 13 w 60"/>
                <a:gd name="T3" fmla="*/ 20 h 30"/>
                <a:gd name="T4" fmla="*/ 11 w 60"/>
                <a:gd name="T5" fmla="*/ 17 h 30"/>
                <a:gd name="T6" fmla="*/ 10 w 60"/>
                <a:gd name="T7" fmla="*/ 13 h 30"/>
                <a:gd name="T8" fmla="*/ 9 w 60"/>
                <a:gd name="T9" fmla="*/ 11 h 30"/>
                <a:gd name="T10" fmla="*/ 7 w 60"/>
                <a:gd name="T11" fmla="*/ 7 h 30"/>
                <a:gd name="T12" fmla="*/ 7 w 60"/>
                <a:gd name="T13" fmla="*/ 4 h 30"/>
                <a:gd name="T14" fmla="*/ 6 w 60"/>
                <a:gd name="T15" fmla="*/ 2 h 30"/>
                <a:gd name="T16" fmla="*/ 6 w 60"/>
                <a:gd name="T17" fmla="*/ 1 h 30"/>
                <a:gd name="T18" fmla="*/ 15 w 60"/>
                <a:gd name="T19" fmla="*/ 0 h 30"/>
                <a:gd name="T20" fmla="*/ 23 w 60"/>
                <a:gd name="T21" fmla="*/ 0 h 30"/>
                <a:gd name="T22" fmla="*/ 31 w 60"/>
                <a:gd name="T23" fmla="*/ 2 h 30"/>
                <a:gd name="T24" fmla="*/ 39 w 60"/>
                <a:gd name="T25" fmla="*/ 5 h 30"/>
                <a:gd name="T26" fmla="*/ 45 w 60"/>
                <a:gd name="T27" fmla="*/ 8 h 30"/>
                <a:gd name="T28" fmla="*/ 52 w 60"/>
                <a:gd name="T29" fmla="*/ 13 h 30"/>
                <a:gd name="T30" fmla="*/ 55 w 60"/>
                <a:gd name="T31" fmla="*/ 19 h 30"/>
                <a:gd name="T32" fmla="*/ 59 w 60"/>
                <a:gd name="T33" fmla="*/ 26 h 30"/>
                <a:gd name="T34" fmla="*/ 57 w 60"/>
                <a:gd name="T35" fmla="*/ 27 h 30"/>
                <a:gd name="T36" fmla="*/ 54 w 60"/>
                <a:gd name="T37" fmla="*/ 27 h 30"/>
                <a:gd name="T38" fmla="*/ 50 w 60"/>
                <a:gd name="T39" fmla="*/ 28 h 30"/>
                <a:gd name="T40" fmla="*/ 45 w 60"/>
                <a:gd name="T41" fmla="*/ 29 h 30"/>
                <a:gd name="T42" fmla="*/ 44 w 60"/>
                <a:gd name="T43" fmla="*/ 28 h 30"/>
                <a:gd name="T44" fmla="*/ 42 w 60"/>
                <a:gd name="T45" fmla="*/ 27 h 30"/>
                <a:gd name="T46" fmla="*/ 40 w 60"/>
                <a:gd name="T47" fmla="*/ 27 h 30"/>
                <a:gd name="T48" fmla="*/ 37 w 60"/>
                <a:gd name="T49" fmla="*/ 26 h 30"/>
                <a:gd name="T50" fmla="*/ 34 w 60"/>
                <a:gd name="T51" fmla="*/ 26 h 30"/>
                <a:gd name="T52" fmla="*/ 30 w 60"/>
                <a:gd name="T53" fmla="*/ 26 h 30"/>
                <a:gd name="T54" fmla="*/ 26 w 60"/>
                <a:gd name="T55" fmla="*/ 25 h 30"/>
                <a:gd name="T56" fmla="*/ 23 w 60"/>
                <a:gd name="T57" fmla="*/ 25 h 30"/>
                <a:gd name="T58" fmla="*/ 19 w 60"/>
                <a:gd name="T59" fmla="*/ 24 h 30"/>
                <a:gd name="T60" fmla="*/ 15 w 60"/>
                <a:gd name="T61" fmla="*/ 23 h 30"/>
                <a:gd name="T62" fmla="*/ 13 w 60"/>
                <a:gd name="T63" fmla="*/ 22 h 30"/>
                <a:gd name="T64" fmla="*/ 10 w 60"/>
                <a:gd name="T65" fmla="*/ 19 h 30"/>
                <a:gd name="T66" fmla="*/ 9 w 60"/>
                <a:gd name="T67" fmla="*/ 17 h 30"/>
                <a:gd name="T68" fmla="*/ 10 w 60"/>
                <a:gd name="T69" fmla="*/ 15 h 30"/>
                <a:gd name="T70" fmla="*/ 11 w 60"/>
                <a:gd name="T71" fmla="*/ 14 h 30"/>
                <a:gd name="T72" fmla="*/ 12 w 60"/>
                <a:gd name="T73" fmla="*/ 12 h 30"/>
                <a:gd name="T74" fmla="*/ 11 w 60"/>
                <a:gd name="T75" fmla="*/ 13 h 30"/>
                <a:gd name="T76" fmla="*/ 10 w 60"/>
                <a:gd name="T77" fmla="*/ 14 h 30"/>
                <a:gd name="T78" fmla="*/ 9 w 60"/>
                <a:gd name="T79" fmla="*/ 14 h 30"/>
                <a:gd name="T80" fmla="*/ 7 w 60"/>
                <a:gd name="T81" fmla="*/ 12 h 30"/>
                <a:gd name="T82" fmla="*/ 5 w 60"/>
                <a:gd name="T83" fmla="*/ 12 h 30"/>
                <a:gd name="T84" fmla="*/ 3 w 60"/>
                <a:gd name="T85" fmla="*/ 11 h 30"/>
                <a:gd name="T86" fmla="*/ 0 w 60"/>
                <a:gd name="T87" fmla="*/ 10 h 30"/>
                <a:gd name="T88" fmla="*/ 15 w 60"/>
                <a:gd name="T89" fmla="*/ 22 h 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0"/>
                <a:gd name="T136" fmla="*/ 0 h 30"/>
                <a:gd name="T137" fmla="*/ 60 w 60"/>
                <a:gd name="T138" fmla="*/ 30 h 3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0" h="30">
                  <a:moveTo>
                    <a:pt x="15" y="22"/>
                  </a:moveTo>
                  <a:lnTo>
                    <a:pt x="13" y="20"/>
                  </a:lnTo>
                  <a:lnTo>
                    <a:pt x="11" y="17"/>
                  </a:lnTo>
                  <a:lnTo>
                    <a:pt x="10" y="13"/>
                  </a:lnTo>
                  <a:lnTo>
                    <a:pt x="9" y="11"/>
                  </a:lnTo>
                  <a:lnTo>
                    <a:pt x="7" y="7"/>
                  </a:lnTo>
                  <a:lnTo>
                    <a:pt x="7" y="4"/>
                  </a:lnTo>
                  <a:lnTo>
                    <a:pt x="6" y="2"/>
                  </a:lnTo>
                  <a:lnTo>
                    <a:pt x="6" y="1"/>
                  </a:lnTo>
                  <a:lnTo>
                    <a:pt x="15" y="0"/>
                  </a:lnTo>
                  <a:lnTo>
                    <a:pt x="23" y="0"/>
                  </a:lnTo>
                  <a:lnTo>
                    <a:pt x="31" y="2"/>
                  </a:lnTo>
                  <a:lnTo>
                    <a:pt x="39" y="5"/>
                  </a:lnTo>
                  <a:lnTo>
                    <a:pt x="45" y="8"/>
                  </a:lnTo>
                  <a:lnTo>
                    <a:pt x="52" y="13"/>
                  </a:lnTo>
                  <a:lnTo>
                    <a:pt x="55" y="19"/>
                  </a:lnTo>
                  <a:lnTo>
                    <a:pt x="59" y="26"/>
                  </a:lnTo>
                  <a:lnTo>
                    <a:pt x="57" y="27"/>
                  </a:lnTo>
                  <a:lnTo>
                    <a:pt x="54" y="27"/>
                  </a:lnTo>
                  <a:lnTo>
                    <a:pt x="50" y="28"/>
                  </a:lnTo>
                  <a:lnTo>
                    <a:pt x="45" y="29"/>
                  </a:lnTo>
                  <a:lnTo>
                    <a:pt x="44" y="28"/>
                  </a:lnTo>
                  <a:lnTo>
                    <a:pt x="42" y="27"/>
                  </a:lnTo>
                  <a:lnTo>
                    <a:pt x="40" y="27"/>
                  </a:lnTo>
                  <a:lnTo>
                    <a:pt x="37" y="26"/>
                  </a:lnTo>
                  <a:lnTo>
                    <a:pt x="34" y="26"/>
                  </a:lnTo>
                  <a:lnTo>
                    <a:pt x="30" y="26"/>
                  </a:lnTo>
                  <a:lnTo>
                    <a:pt x="26" y="25"/>
                  </a:lnTo>
                  <a:lnTo>
                    <a:pt x="23" y="25"/>
                  </a:lnTo>
                  <a:lnTo>
                    <a:pt x="19" y="24"/>
                  </a:lnTo>
                  <a:lnTo>
                    <a:pt x="15" y="23"/>
                  </a:lnTo>
                  <a:lnTo>
                    <a:pt x="13" y="22"/>
                  </a:lnTo>
                  <a:lnTo>
                    <a:pt x="10" y="19"/>
                  </a:lnTo>
                  <a:lnTo>
                    <a:pt x="9" y="17"/>
                  </a:lnTo>
                  <a:lnTo>
                    <a:pt x="10" y="15"/>
                  </a:lnTo>
                  <a:lnTo>
                    <a:pt x="11" y="14"/>
                  </a:lnTo>
                  <a:lnTo>
                    <a:pt x="12" y="12"/>
                  </a:lnTo>
                  <a:lnTo>
                    <a:pt x="11" y="13"/>
                  </a:lnTo>
                  <a:lnTo>
                    <a:pt x="10" y="14"/>
                  </a:lnTo>
                  <a:lnTo>
                    <a:pt x="9" y="14"/>
                  </a:lnTo>
                  <a:lnTo>
                    <a:pt x="7" y="12"/>
                  </a:lnTo>
                  <a:lnTo>
                    <a:pt x="5" y="12"/>
                  </a:lnTo>
                  <a:lnTo>
                    <a:pt x="3" y="11"/>
                  </a:lnTo>
                  <a:lnTo>
                    <a:pt x="0" y="10"/>
                  </a:lnTo>
                  <a:lnTo>
                    <a:pt x="15" y="22"/>
                  </a:lnTo>
                </a:path>
              </a:pathLst>
            </a:custGeom>
            <a:solidFill>
              <a:srgbClr val="E2E2E2"/>
            </a:solidFill>
            <a:ln w="12700" cap="rnd">
              <a:noFill/>
              <a:round/>
              <a:headEnd/>
              <a:tailEnd/>
            </a:ln>
          </p:spPr>
          <p:txBody>
            <a:bodyPr/>
            <a:lstStyle/>
            <a:p>
              <a:endParaRPr lang="en-US" dirty="0"/>
            </a:p>
          </p:txBody>
        </p:sp>
        <p:sp>
          <p:nvSpPr>
            <p:cNvPr id="48834" name="Freeform 733"/>
            <p:cNvSpPr>
              <a:spLocks/>
            </p:cNvSpPr>
            <p:nvPr/>
          </p:nvSpPr>
          <p:spPr bwMode="auto">
            <a:xfrm>
              <a:off x="2532" y="2260"/>
              <a:ext cx="17" cy="17"/>
            </a:xfrm>
            <a:custGeom>
              <a:avLst/>
              <a:gdLst>
                <a:gd name="T0" fmla="*/ 0 w 17"/>
                <a:gd name="T1" fmla="*/ 2 h 17"/>
                <a:gd name="T2" fmla="*/ 1 w 17"/>
                <a:gd name="T3" fmla="*/ 4 h 17"/>
                <a:gd name="T4" fmla="*/ 3 w 17"/>
                <a:gd name="T5" fmla="*/ 8 h 17"/>
                <a:gd name="T6" fmla="*/ 5 w 17"/>
                <a:gd name="T7" fmla="*/ 12 h 17"/>
                <a:gd name="T8" fmla="*/ 12 w 17"/>
                <a:gd name="T9" fmla="*/ 16 h 17"/>
                <a:gd name="T10" fmla="*/ 14 w 17"/>
                <a:gd name="T11" fmla="*/ 7 h 17"/>
                <a:gd name="T12" fmla="*/ 16 w 17"/>
                <a:gd name="T13" fmla="*/ 7 h 17"/>
                <a:gd name="T14" fmla="*/ 14 w 17"/>
                <a:gd name="T15" fmla="*/ 4 h 17"/>
                <a:gd name="T16" fmla="*/ 12 w 17"/>
                <a:gd name="T17" fmla="*/ 2 h 17"/>
                <a:gd name="T18" fmla="*/ 12 w 17"/>
                <a:gd name="T19" fmla="*/ 0 h 17"/>
                <a:gd name="T20" fmla="*/ 0 w 17"/>
                <a:gd name="T21" fmla="*/ 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2"/>
                  </a:moveTo>
                  <a:lnTo>
                    <a:pt x="1" y="4"/>
                  </a:lnTo>
                  <a:lnTo>
                    <a:pt x="3" y="8"/>
                  </a:lnTo>
                  <a:lnTo>
                    <a:pt x="5" y="12"/>
                  </a:lnTo>
                  <a:lnTo>
                    <a:pt x="12" y="16"/>
                  </a:lnTo>
                  <a:lnTo>
                    <a:pt x="14" y="7"/>
                  </a:lnTo>
                  <a:lnTo>
                    <a:pt x="16" y="7"/>
                  </a:lnTo>
                  <a:lnTo>
                    <a:pt x="14" y="4"/>
                  </a:lnTo>
                  <a:lnTo>
                    <a:pt x="12" y="2"/>
                  </a:lnTo>
                  <a:lnTo>
                    <a:pt x="12" y="0"/>
                  </a:lnTo>
                  <a:lnTo>
                    <a:pt x="0" y="2"/>
                  </a:lnTo>
                </a:path>
              </a:pathLst>
            </a:custGeom>
            <a:solidFill>
              <a:srgbClr val="B5B5B5"/>
            </a:solidFill>
            <a:ln w="12700" cap="rnd">
              <a:noFill/>
              <a:round/>
              <a:headEnd/>
              <a:tailEnd/>
            </a:ln>
          </p:spPr>
          <p:txBody>
            <a:bodyPr/>
            <a:lstStyle/>
            <a:p>
              <a:endParaRPr lang="en-US" dirty="0"/>
            </a:p>
          </p:txBody>
        </p:sp>
        <p:sp>
          <p:nvSpPr>
            <p:cNvPr id="48835" name="Freeform 734"/>
            <p:cNvSpPr>
              <a:spLocks/>
            </p:cNvSpPr>
            <p:nvPr/>
          </p:nvSpPr>
          <p:spPr bwMode="auto">
            <a:xfrm>
              <a:off x="2529" y="2243"/>
              <a:ext cx="17" cy="17"/>
            </a:xfrm>
            <a:custGeom>
              <a:avLst/>
              <a:gdLst>
                <a:gd name="T0" fmla="*/ 3 w 17"/>
                <a:gd name="T1" fmla="*/ 0 h 17"/>
                <a:gd name="T2" fmla="*/ 7 w 17"/>
                <a:gd name="T3" fmla="*/ 0 h 17"/>
                <a:gd name="T4" fmla="*/ 0 w 17"/>
                <a:gd name="T5" fmla="*/ 6 h 17"/>
                <a:gd name="T6" fmla="*/ 1 w 17"/>
                <a:gd name="T7" fmla="*/ 9 h 17"/>
                <a:gd name="T8" fmla="*/ 1 w 17"/>
                <a:gd name="T9" fmla="*/ 12 h 17"/>
                <a:gd name="T10" fmla="*/ 3 w 17"/>
                <a:gd name="T11" fmla="*/ 16 h 17"/>
                <a:gd name="T12" fmla="*/ 16 w 17"/>
                <a:gd name="T13" fmla="*/ 13 h 17"/>
                <a:gd name="T14" fmla="*/ 14 w 17"/>
                <a:gd name="T15" fmla="*/ 9 h 17"/>
                <a:gd name="T16" fmla="*/ 12 w 17"/>
                <a:gd name="T17" fmla="*/ 6 h 17"/>
                <a:gd name="T18" fmla="*/ 12 w 17"/>
                <a:gd name="T19" fmla="*/ 4 h 17"/>
                <a:gd name="T20" fmla="*/ 7 w 17"/>
                <a:gd name="T21" fmla="*/ 9 h 17"/>
                <a:gd name="T22" fmla="*/ 3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3" y="0"/>
                  </a:moveTo>
                  <a:lnTo>
                    <a:pt x="7" y="0"/>
                  </a:lnTo>
                  <a:lnTo>
                    <a:pt x="0" y="6"/>
                  </a:lnTo>
                  <a:lnTo>
                    <a:pt x="1" y="9"/>
                  </a:lnTo>
                  <a:lnTo>
                    <a:pt x="1" y="12"/>
                  </a:lnTo>
                  <a:lnTo>
                    <a:pt x="3" y="16"/>
                  </a:lnTo>
                  <a:lnTo>
                    <a:pt x="16" y="13"/>
                  </a:lnTo>
                  <a:lnTo>
                    <a:pt x="14" y="9"/>
                  </a:lnTo>
                  <a:lnTo>
                    <a:pt x="12" y="6"/>
                  </a:lnTo>
                  <a:lnTo>
                    <a:pt x="12" y="4"/>
                  </a:lnTo>
                  <a:lnTo>
                    <a:pt x="7" y="9"/>
                  </a:lnTo>
                  <a:lnTo>
                    <a:pt x="3" y="0"/>
                  </a:lnTo>
                </a:path>
              </a:pathLst>
            </a:custGeom>
            <a:solidFill>
              <a:srgbClr val="B5B5B5"/>
            </a:solidFill>
            <a:ln w="12700" cap="rnd">
              <a:noFill/>
              <a:round/>
              <a:headEnd/>
              <a:tailEnd/>
            </a:ln>
          </p:spPr>
          <p:txBody>
            <a:bodyPr/>
            <a:lstStyle/>
            <a:p>
              <a:endParaRPr lang="en-US" dirty="0"/>
            </a:p>
          </p:txBody>
        </p:sp>
        <p:sp>
          <p:nvSpPr>
            <p:cNvPr id="48836" name="Freeform 735"/>
            <p:cNvSpPr>
              <a:spLocks/>
            </p:cNvSpPr>
            <p:nvPr/>
          </p:nvSpPr>
          <p:spPr bwMode="auto">
            <a:xfrm>
              <a:off x="2533" y="2243"/>
              <a:ext cx="60" cy="32"/>
            </a:xfrm>
            <a:custGeom>
              <a:avLst/>
              <a:gdLst>
                <a:gd name="T0" fmla="*/ 59 w 60"/>
                <a:gd name="T1" fmla="*/ 30 h 32"/>
                <a:gd name="T2" fmla="*/ 59 w 60"/>
                <a:gd name="T3" fmla="*/ 29 h 32"/>
                <a:gd name="T4" fmla="*/ 55 w 60"/>
                <a:gd name="T5" fmla="*/ 22 h 32"/>
                <a:gd name="T6" fmla="*/ 51 w 60"/>
                <a:gd name="T7" fmla="*/ 15 h 32"/>
                <a:gd name="T8" fmla="*/ 44 w 60"/>
                <a:gd name="T9" fmla="*/ 10 h 32"/>
                <a:gd name="T10" fmla="*/ 36 w 60"/>
                <a:gd name="T11" fmla="*/ 5 h 32"/>
                <a:gd name="T12" fmla="*/ 28 w 60"/>
                <a:gd name="T13" fmla="*/ 2 h 32"/>
                <a:gd name="T14" fmla="*/ 19 w 60"/>
                <a:gd name="T15" fmla="*/ 0 h 32"/>
                <a:gd name="T16" fmla="*/ 10 w 60"/>
                <a:gd name="T17" fmla="*/ 0 h 32"/>
                <a:gd name="T18" fmla="*/ 0 w 60"/>
                <a:gd name="T19" fmla="*/ 0 h 32"/>
                <a:gd name="T20" fmla="*/ 3 w 60"/>
                <a:gd name="T21" fmla="*/ 9 h 32"/>
                <a:gd name="T22" fmla="*/ 10 w 60"/>
                <a:gd name="T23" fmla="*/ 8 h 32"/>
                <a:gd name="T24" fmla="*/ 18 w 60"/>
                <a:gd name="T25" fmla="*/ 8 h 32"/>
                <a:gd name="T26" fmla="*/ 25 w 60"/>
                <a:gd name="T27" fmla="*/ 10 h 32"/>
                <a:gd name="T28" fmla="*/ 33 w 60"/>
                <a:gd name="T29" fmla="*/ 13 h 32"/>
                <a:gd name="T30" fmla="*/ 38 w 60"/>
                <a:gd name="T31" fmla="*/ 16 h 32"/>
                <a:gd name="T32" fmla="*/ 44 w 60"/>
                <a:gd name="T33" fmla="*/ 20 h 32"/>
                <a:gd name="T34" fmla="*/ 47 w 60"/>
                <a:gd name="T35" fmla="*/ 25 h 32"/>
                <a:gd name="T36" fmla="*/ 49 w 60"/>
                <a:gd name="T37" fmla="*/ 31 h 32"/>
                <a:gd name="T38" fmla="*/ 49 w 60"/>
                <a:gd name="T39" fmla="*/ 30 h 32"/>
                <a:gd name="T40" fmla="*/ 59 w 60"/>
                <a:gd name="T41" fmla="*/ 30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32"/>
                <a:gd name="T65" fmla="*/ 60 w 60"/>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32">
                  <a:moveTo>
                    <a:pt x="59" y="30"/>
                  </a:moveTo>
                  <a:lnTo>
                    <a:pt x="59" y="29"/>
                  </a:lnTo>
                  <a:lnTo>
                    <a:pt x="55" y="22"/>
                  </a:lnTo>
                  <a:lnTo>
                    <a:pt x="51" y="15"/>
                  </a:lnTo>
                  <a:lnTo>
                    <a:pt x="44" y="10"/>
                  </a:lnTo>
                  <a:lnTo>
                    <a:pt x="36" y="5"/>
                  </a:lnTo>
                  <a:lnTo>
                    <a:pt x="28" y="2"/>
                  </a:lnTo>
                  <a:lnTo>
                    <a:pt x="19" y="0"/>
                  </a:lnTo>
                  <a:lnTo>
                    <a:pt x="10" y="0"/>
                  </a:lnTo>
                  <a:lnTo>
                    <a:pt x="0" y="0"/>
                  </a:lnTo>
                  <a:lnTo>
                    <a:pt x="3" y="9"/>
                  </a:lnTo>
                  <a:lnTo>
                    <a:pt x="10" y="8"/>
                  </a:lnTo>
                  <a:lnTo>
                    <a:pt x="18" y="8"/>
                  </a:lnTo>
                  <a:lnTo>
                    <a:pt x="25" y="10"/>
                  </a:lnTo>
                  <a:lnTo>
                    <a:pt x="33" y="13"/>
                  </a:lnTo>
                  <a:lnTo>
                    <a:pt x="38" y="16"/>
                  </a:lnTo>
                  <a:lnTo>
                    <a:pt x="44" y="20"/>
                  </a:lnTo>
                  <a:lnTo>
                    <a:pt x="47" y="25"/>
                  </a:lnTo>
                  <a:lnTo>
                    <a:pt x="49" y="31"/>
                  </a:lnTo>
                  <a:lnTo>
                    <a:pt x="49" y="30"/>
                  </a:lnTo>
                  <a:lnTo>
                    <a:pt x="59" y="30"/>
                  </a:lnTo>
                </a:path>
              </a:pathLst>
            </a:custGeom>
            <a:solidFill>
              <a:srgbClr val="B5B5B5"/>
            </a:solidFill>
            <a:ln w="12700" cap="rnd">
              <a:noFill/>
              <a:round/>
              <a:headEnd/>
              <a:tailEnd/>
            </a:ln>
          </p:spPr>
          <p:txBody>
            <a:bodyPr/>
            <a:lstStyle/>
            <a:p>
              <a:endParaRPr lang="en-US" dirty="0"/>
            </a:p>
          </p:txBody>
        </p:sp>
        <p:sp>
          <p:nvSpPr>
            <p:cNvPr id="48837" name="Freeform 736"/>
            <p:cNvSpPr>
              <a:spLocks/>
            </p:cNvSpPr>
            <p:nvPr/>
          </p:nvSpPr>
          <p:spPr bwMode="auto">
            <a:xfrm>
              <a:off x="2578" y="2276"/>
              <a:ext cx="17" cy="17"/>
            </a:xfrm>
            <a:custGeom>
              <a:avLst/>
              <a:gdLst>
                <a:gd name="T0" fmla="*/ 0 w 17"/>
                <a:gd name="T1" fmla="*/ 16 h 17"/>
                <a:gd name="T2" fmla="*/ 4 w 17"/>
                <a:gd name="T3" fmla="*/ 16 h 17"/>
                <a:gd name="T4" fmla="*/ 9 w 17"/>
                <a:gd name="T5" fmla="*/ 13 h 17"/>
                <a:gd name="T6" fmla="*/ 12 w 17"/>
                <a:gd name="T7" fmla="*/ 13 h 17"/>
                <a:gd name="T8" fmla="*/ 16 w 17"/>
                <a:gd name="T9" fmla="*/ 5 h 17"/>
                <a:gd name="T10" fmla="*/ 6 w 17"/>
                <a:gd name="T11" fmla="*/ 5 h 17"/>
                <a:gd name="T12" fmla="*/ 9 w 17"/>
                <a:gd name="T13" fmla="*/ 0 h 17"/>
                <a:gd name="T14" fmla="*/ 6 w 17"/>
                <a:gd name="T15" fmla="*/ 0 h 17"/>
                <a:gd name="T16" fmla="*/ 3 w 17"/>
                <a:gd name="T17" fmla="*/ 2 h 17"/>
                <a:gd name="T18" fmla="*/ 0 w 17"/>
                <a:gd name="T19" fmla="*/ 2 h 17"/>
                <a:gd name="T20" fmla="*/ 0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6"/>
                  </a:moveTo>
                  <a:lnTo>
                    <a:pt x="4" y="16"/>
                  </a:lnTo>
                  <a:lnTo>
                    <a:pt x="9" y="13"/>
                  </a:lnTo>
                  <a:lnTo>
                    <a:pt x="12" y="13"/>
                  </a:lnTo>
                  <a:lnTo>
                    <a:pt x="16" y="5"/>
                  </a:lnTo>
                  <a:lnTo>
                    <a:pt x="6" y="5"/>
                  </a:lnTo>
                  <a:lnTo>
                    <a:pt x="9" y="0"/>
                  </a:lnTo>
                  <a:lnTo>
                    <a:pt x="6" y="0"/>
                  </a:lnTo>
                  <a:lnTo>
                    <a:pt x="3" y="2"/>
                  </a:lnTo>
                  <a:lnTo>
                    <a:pt x="0" y="2"/>
                  </a:lnTo>
                  <a:lnTo>
                    <a:pt x="0" y="16"/>
                  </a:lnTo>
                </a:path>
              </a:pathLst>
            </a:custGeom>
            <a:solidFill>
              <a:srgbClr val="B5B5B5"/>
            </a:solidFill>
            <a:ln w="12700" cap="rnd">
              <a:noFill/>
              <a:round/>
              <a:headEnd/>
              <a:tailEnd/>
            </a:ln>
          </p:spPr>
          <p:txBody>
            <a:bodyPr/>
            <a:lstStyle/>
            <a:p>
              <a:endParaRPr lang="en-US" dirty="0"/>
            </a:p>
          </p:txBody>
        </p:sp>
        <p:sp>
          <p:nvSpPr>
            <p:cNvPr id="48838" name="Freeform 737"/>
            <p:cNvSpPr>
              <a:spLocks/>
            </p:cNvSpPr>
            <p:nvPr/>
          </p:nvSpPr>
          <p:spPr bwMode="auto">
            <a:xfrm>
              <a:off x="2568" y="2274"/>
              <a:ext cx="17" cy="17"/>
            </a:xfrm>
            <a:custGeom>
              <a:avLst/>
              <a:gdLst>
                <a:gd name="T0" fmla="*/ 0 w 17"/>
                <a:gd name="T1" fmla="*/ 12 h 17"/>
                <a:gd name="T2" fmla="*/ 6 w 17"/>
                <a:gd name="T3" fmla="*/ 14 h 17"/>
                <a:gd name="T4" fmla="*/ 9 w 17"/>
                <a:gd name="T5" fmla="*/ 14 h 17"/>
                <a:gd name="T6" fmla="*/ 16 w 17"/>
                <a:gd name="T7" fmla="*/ 16 h 17"/>
                <a:gd name="T8" fmla="*/ 16 w 17"/>
                <a:gd name="T9" fmla="*/ 4 h 17"/>
                <a:gd name="T10" fmla="*/ 12 w 17"/>
                <a:gd name="T11" fmla="*/ 4 h 17"/>
                <a:gd name="T12" fmla="*/ 9 w 17"/>
                <a:gd name="T13" fmla="*/ 2 h 17"/>
                <a:gd name="T14" fmla="*/ 3 w 17"/>
                <a:gd name="T15" fmla="*/ 0 h 17"/>
                <a:gd name="T16" fmla="*/ 0 w 17"/>
                <a:gd name="T17" fmla="*/ 12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2"/>
                  </a:moveTo>
                  <a:lnTo>
                    <a:pt x="6" y="14"/>
                  </a:lnTo>
                  <a:lnTo>
                    <a:pt x="9" y="14"/>
                  </a:lnTo>
                  <a:lnTo>
                    <a:pt x="16" y="16"/>
                  </a:lnTo>
                  <a:lnTo>
                    <a:pt x="16" y="4"/>
                  </a:lnTo>
                  <a:lnTo>
                    <a:pt x="12" y="4"/>
                  </a:lnTo>
                  <a:lnTo>
                    <a:pt x="9" y="2"/>
                  </a:lnTo>
                  <a:lnTo>
                    <a:pt x="3" y="0"/>
                  </a:lnTo>
                  <a:lnTo>
                    <a:pt x="0" y="12"/>
                  </a:lnTo>
                </a:path>
              </a:pathLst>
            </a:custGeom>
            <a:solidFill>
              <a:srgbClr val="B5B5B5"/>
            </a:solidFill>
            <a:ln w="12700" cap="rnd">
              <a:noFill/>
              <a:round/>
              <a:headEnd/>
              <a:tailEnd/>
            </a:ln>
          </p:spPr>
          <p:txBody>
            <a:bodyPr/>
            <a:lstStyle/>
            <a:p>
              <a:endParaRPr lang="en-US" dirty="0"/>
            </a:p>
          </p:txBody>
        </p:sp>
        <p:sp>
          <p:nvSpPr>
            <p:cNvPr id="48839" name="Freeform 738"/>
            <p:cNvSpPr>
              <a:spLocks/>
            </p:cNvSpPr>
            <p:nvPr/>
          </p:nvSpPr>
          <p:spPr bwMode="auto">
            <a:xfrm>
              <a:off x="2534" y="2268"/>
              <a:ext cx="31" cy="17"/>
            </a:xfrm>
            <a:custGeom>
              <a:avLst/>
              <a:gdLst>
                <a:gd name="T0" fmla="*/ 0 w 31"/>
                <a:gd name="T1" fmla="*/ 6 h 17"/>
                <a:gd name="T2" fmla="*/ 3 w 31"/>
                <a:gd name="T3" fmla="*/ 9 h 17"/>
                <a:gd name="T4" fmla="*/ 8 w 31"/>
                <a:gd name="T5" fmla="*/ 12 h 17"/>
                <a:gd name="T6" fmla="*/ 12 w 31"/>
                <a:gd name="T7" fmla="*/ 14 h 17"/>
                <a:gd name="T8" fmla="*/ 16 w 31"/>
                <a:gd name="T9" fmla="*/ 16 h 17"/>
                <a:gd name="T10" fmla="*/ 19 w 31"/>
                <a:gd name="T11" fmla="*/ 16 h 17"/>
                <a:gd name="T12" fmla="*/ 23 w 31"/>
                <a:gd name="T13" fmla="*/ 16 h 17"/>
                <a:gd name="T14" fmla="*/ 26 w 31"/>
                <a:gd name="T15" fmla="*/ 16 h 17"/>
                <a:gd name="T16" fmla="*/ 29 w 31"/>
                <a:gd name="T17" fmla="*/ 16 h 17"/>
                <a:gd name="T18" fmla="*/ 30 w 31"/>
                <a:gd name="T19" fmla="*/ 6 h 17"/>
                <a:gd name="T20" fmla="*/ 26 w 31"/>
                <a:gd name="T21" fmla="*/ 6 h 17"/>
                <a:gd name="T22" fmla="*/ 23 w 31"/>
                <a:gd name="T23" fmla="*/ 6 h 17"/>
                <a:gd name="T24" fmla="*/ 20 w 31"/>
                <a:gd name="T25" fmla="*/ 4 h 17"/>
                <a:gd name="T26" fmla="*/ 17 w 31"/>
                <a:gd name="T27" fmla="*/ 4 h 17"/>
                <a:gd name="T28" fmla="*/ 14 w 31"/>
                <a:gd name="T29" fmla="*/ 4 h 17"/>
                <a:gd name="T30" fmla="*/ 12 w 31"/>
                <a:gd name="T31" fmla="*/ 4 h 17"/>
                <a:gd name="T32" fmla="*/ 10 w 31"/>
                <a:gd name="T33" fmla="*/ 1 h 17"/>
                <a:gd name="T34" fmla="*/ 8 w 31"/>
                <a:gd name="T35" fmla="*/ 0 h 17"/>
                <a:gd name="T36" fmla="*/ 0 w 31"/>
                <a:gd name="T37" fmla="*/ 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17"/>
                <a:gd name="T59" fmla="*/ 31 w 31"/>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17">
                  <a:moveTo>
                    <a:pt x="0" y="6"/>
                  </a:moveTo>
                  <a:lnTo>
                    <a:pt x="3" y="9"/>
                  </a:lnTo>
                  <a:lnTo>
                    <a:pt x="8" y="12"/>
                  </a:lnTo>
                  <a:lnTo>
                    <a:pt x="12" y="14"/>
                  </a:lnTo>
                  <a:lnTo>
                    <a:pt x="16" y="16"/>
                  </a:lnTo>
                  <a:lnTo>
                    <a:pt x="19" y="16"/>
                  </a:lnTo>
                  <a:lnTo>
                    <a:pt x="23" y="16"/>
                  </a:lnTo>
                  <a:lnTo>
                    <a:pt x="26" y="16"/>
                  </a:lnTo>
                  <a:lnTo>
                    <a:pt x="29" y="16"/>
                  </a:lnTo>
                  <a:lnTo>
                    <a:pt x="30" y="6"/>
                  </a:lnTo>
                  <a:lnTo>
                    <a:pt x="26" y="6"/>
                  </a:lnTo>
                  <a:lnTo>
                    <a:pt x="23" y="6"/>
                  </a:lnTo>
                  <a:lnTo>
                    <a:pt x="20" y="4"/>
                  </a:lnTo>
                  <a:lnTo>
                    <a:pt x="17" y="4"/>
                  </a:lnTo>
                  <a:lnTo>
                    <a:pt x="14" y="4"/>
                  </a:lnTo>
                  <a:lnTo>
                    <a:pt x="12" y="4"/>
                  </a:lnTo>
                  <a:lnTo>
                    <a:pt x="10" y="1"/>
                  </a:lnTo>
                  <a:lnTo>
                    <a:pt x="8" y="0"/>
                  </a:lnTo>
                  <a:lnTo>
                    <a:pt x="0" y="6"/>
                  </a:lnTo>
                </a:path>
              </a:pathLst>
            </a:custGeom>
            <a:solidFill>
              <a:srgbClr val="B5B5B5"/>
            </a:solidFill>
            <a:ln w="12700" cap="rnd">
              <a:noFill/>
              <a:round/>
              <a:headEnd/>
              <a:tailEnd/>
            </a:ln>
          </p:spPr>
          <p:txBody>
            <a:bodyPr/>
            <a:lstStyle/>
            <a:p>
              <a:endParaRPr lang="en-US" dirty="0"/>
            </a:p>
          </p:txBody>
        </p:sp>
        <p:sp>
          <p:nvSpPr>
            <p:cNvPr id="48840" name="Freeform 739"/>
            <p:cNvSpPr>
              <a:spLocks/>
            </p:cNvSpPr>
            <p:nvPr/>
          </p:nvSpPr>
          <p:spPr bwMode="auto">
            <a:xfrm>
              <a:off x="2532" y="2262"/>
              <a:ext cx="17" cy="17"/>
            </a:xfrm>
            <a:custGeom>
              <a:avLst/>
              <a:gdLst>
                <a:gd name="T0" fmla="*/ 16 w 17"/>
                <a:gd name="T1" fmla="*/ 2 h 17"/>
                <a:gd name="T2" fmla="*/ 3 w 17"/>
                <a:gd name="T3" fmla="*/ 2 h 17"/>
                <a:gd name="T4" fmla="*/ 3 w 17"/>
                <a:gd name="T5" fmla="*/ 0 h 17"/>
                <a:gd name="T6" fmla="*/ 1 w 17"/>
                <a:gd name="T7" fmla="*/ 2 h 17"/>
                <a:gd name="T8" fmla="*/ 0 w 17"/>
                <a:gd name="T9" fmla="*/ 10 h 17"/>
                <a:gd name="T10" fmla="*/ 1 w 17"/>
                <a:gd name="T11" fmla="*/ 16 h 17"/>
                <a:gd name="T12" fmla="*/ 12 w 17"/>
                <a:gd name="T13" fmla="*/ 8 h 17"/>
                <a:gd name="T14" fmla="*/ 12 w 17"/>
                <a:gd name="T15" fmla="*/ 10 h 17"/>
                <a:gd name="T16" fmla="*/ 14 w 17"/>
                <a:gd name="T17" fmla="*/ 8 h 17"/>
                <a:gd name="T18" fmla="*/ 16 w 17"/>
                <a:gd name="T19" fmla="*/ 2 h 17"/>
                <a:gd name="T20" fmla="*/ 3 w 17"/>
                <a:gd name="T21" fmla="*/ 2 h 17"/>
                <a:gd name="T22" fmla="*/ 16 w 17"/>
                <a:gd name="T23" fmla="*/ 2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2"/>
                  </a:moveTo>
                  <a:lnTo>
                    <a:pt x="3" y="2"/>
                  </a:lnTo>
                  <a:lnTo>
                    <a:pt x="3" y="0"/>
                  </a:lnTo>
                  <a:lnTo>
                    <a:pt x="1" y="2"/>
                  </a:lnTo>
                  <a:lnTo>
                    <a:pt x="0" y="10"/>
                  </a:lnTo>
                  <a:lnTo>
                    <a:pt x="1" y="16"/>
                  </a:lnTo>
                  <a:lnTo>
                    <a:pt x="12" y="8"/>
                  </a:lnTo>
                  <a:lnTo>
                    <a:pt x="12" y="10"/>
                  </a:lnTo>
                  <a:lnTo>
                    <a:pt x="14" y="8"/>
                  </a:lnTo>
                  <a:lnTo>
                    <a:pt x="16" y="2"/>
                  </a:lnTo>
                  <a:lnTo>
                    <a:pt x="3" y="2"/>
                  </a:lnTo>
                  <a:lnTo>
                    <a:pt x="16" y="2"/>
                  </a:lnTo>
                </a:path>
              </a:pathLst>
            </a:custGeom>
            <a:solidFill>
              <a:srgbClr val="B5B5B5"/>
            </a:solidFill>
            <a:ln w="12700" cap="rnd">
              <a:noFill/>
              <a:round/>
              <a:headEnd/>
              <a:tailEnd/>
            </a:ln>
          </p:spPr>
          <p:txBody>
            <a:bodyPr/>
            <a:lstStyle/>
            <a:p>
              <a:endParaRPr lang="en-US" dirty="0"/>
            </a:p>
          </p:txBody>
        </p:sp>
        <p:sp>
          <p:nvSpPr>
            <p:cNvPr id="48841" name="Freeform 740"/>
            <p:cNvSpPr>
              <a:spLocks/>
            </p:cNvSpPr>
            <p:nvPr/>
          </p:nvSpPr>
          <p:spPr bwMode="auto">
            <a:xfrm>
              <a:off x="2536" y="2260"/>
              <a:ext cx="17" cy="17"/>
            </a:xfrm>
            <a:custGeom>
              <a:avLst/>
              <a:gdLst>
                <a:gd name="T0" fmla="*/ 0 w 17"/>
                <a:gd name="T1" fmla="*/ 16 h 17"/>
                <a:gd name="T2" fmla="*/ 3 w 17"/>
                <a:gd name="T3" fmla="*/ 16 h 17"/>
                <a:gd name="T4" fmla="*/ 6 w 17"/>
                <a:gd name="T5" fmla="*/ 16 h 17"/>
                <a:gd name="T6" fmla="*/ 9 w 17"/>
                <a:gd name="T7" fmla="*/ 16 h 17"/>
                <a:gd name="T8" fmla="*/ 12 w 17"/>
                <a:gd name="T9" fmla="*/ 12 h 17"/>
                <a:gd name="T10" fmla="*/ 16 w 17"/>
                <a:gd name="T11" fmla="*/ 4 h 17"/>
                <a:gd name="T12" fmla="*/ 0 w 17"/>
                <a:gd name="T13" fmla="*/ 4 h 17"/>
                <a:gd name="T14" fmla="*/ 0 w 17"/>
                <a:gd name="T15" fmla="*/ 0 h 17"/>
                <a:gd name="T16" fmla="*/ 3 w 17"/>
                <a:gd name="T17" fmla="*/ 0 h 17"/>
                <a:gd name="T18" fmla="*/ 6 w 17"/>
                <a:gd name="T19" fmla="*/ 0 h 17"/>
                <a:gd name="T20" fmla="*/ 0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6"/>
                  </a:moveTo>
                  <a:lnTo>
                    <a:pt x="3" y="16"/>
                  </a:lnTo>
                  <a:lnTo>
                    <a:pt x="6" y="16"/>
                  </a:lnTo>
                  <a:lnTo>
                    <a:pt x="9" y="16"/>
                  </a:lnTo>
                  <a:lnTo>
                    <a:pt x="12" y="12"/>
                  </a:lnTo>
                  <a:lnTo>
                    <a:pt x="16" y="4"/>
                  </a:lnTo>
                  <a:lnTo>
                    <a:pt x="0" y="4"/>
                  </a:lnTo>
                  <a:lnTo>
                    <a:pt x="0" y="0"/>
                  </a:lnTo>
                  <a:lnTo>
                    <a:pt x="3" y="0"/>
                  </a:lnTo>
                  <a:lnTo>
                    <a:pt x="6" y="0"/>
                  </a:lnTo>
                  <a:lnTo>
                    <a:pt x="0" y="16"/>
                  </a:lnTo>
                </a:path>
              </a:pathLst>
            </a:custGeom>
            <a:solidFill>
              <a:srgbClr val="B5B5B5"/>
            </a:solidFill>
            <a:ln w="12700" cap="rnd">
              <a:noFill/>
              <a:round/>
              <a:headEnd/>
              <a:tailEnd/>
            </a:ln>
          </p:spPr>
          <p:txBody>
            <a:bodyPr/>
            <a:lstStyle/>
            <a:p>
              <a:endParaRPr lang="en-US" dirty="0"/>
            </a:p>
          </p:txBody>
        </p:sp>
        <p:sp>
          <p:nvSpPr>
            <p:cNvPr id="48842" name="Freeform 741"/>
            <p:cNvSpPr>
              <a:spLocks/>
            </p:cNvSpPr>
            <p:nvPr/>
          </p:nvSpPr>
          <p:spPr bwMode="auto">
            <a:xfrm>
              <a:off x="2526" y="2256"/>
              <a:ext cx="17" cy="17"/>
            </a:xfrm>
            <a:custGeom>
              <a:avLst/>
              <a:gdLst>
                <a:gd name="T0" fmla="*/ 0 w 17"/>
                <a:gd name="T1" fmla="*/ 11 h 17"/>
                <a:gd name="T2" fmla="*/ 2 w 17"/>
                <a:gd name="T3" fmla="*/ 11 h 17"/>
                <a:gd name="T4" fmla="*/ 6 w 17"/>
                <a:gd name="T5" fmla="*/ 13 h 17"/>
                <a:gd name="T6" fmla="*/ 8 w 17"/>
                <a:gd name="T7" fmla="*/ 13 h 17"/>
                <a:gd name="T8" fmla="*/ 12 w 17"/>
                <a:gd name="T9" fmla="*/ 16 h 17"/>
                <a:gd name="T10" fmla="*/ 16 w 17"/>
                <a:gd name="T11" fmla="*/ 4 h 17"/>
                <a:gd name="T12" fmla="*/ 14 w 17"/>
                <a:gd name="T13" fmla="*/ 4 h 17"/>
                <a:gd name="T14" fmla="*/ 12 w 17"/>
                <a:gd name="T15" fmla="*/ 2 h 17"/>
                <a:gd name="T16" fmla="*/ 8 w 17"/>
                <a:gd name="T17" fmla="*/ 2 h 17"/>
                <a:gd name="T18" fmla="*/ 6 w 17"/>
                <a:gd name="T19" fmla="*/ 0 h 17"/>
                <a:gd name="T20" fmla="*/ 0 w 17"/>
                <a:gd name="T21" fmla="*/ 1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1"/>
                  </a:moveTo>
                  <a:lnTo>
                    <a:pt x="2" y="11"/>
                  </a:lnTo>
                  <a:lnTo>
                    <a:pt x="6" y="13"/>
                  </a:lnTo>
                  <a:lnTo>
                    <a:pt x="8" y="13"/>
                  </a:lnTo>
                  <a:lnTo>
                    <a:pt x="12" y="16"/>
                  </a:lnTo>
                  <a:lnTo>
                    <a:pt x="16" y="4"/>
                  </a:lnTo>
                  <a:lnTo>
                    <a:pt x="14" y="4"/>
                  </a:lnTo>
                  <a:lnTo>
                    <a:pt x="12" y="2"/>
                  </a:lnTo>
                  <a:lnTo>
                    <a:pt x="8" y="2"/>
                  </a:lnTo>
                  <a:lnTo>
                    <a:pt x="6" y="0"/>
                  </a:lnTo>
                  <a:lnTo>
                    <a:pt x="0" y="11"/>
                  </a:lnTo>
                </a:path>
              </a:pathLst>
            </a:custGeom>
            <a:solidFill>
              <a:srgbClr val="B5B5B5"/>
            </a:solidFill>
            <a:ln w="12700" cap="rnd">
              <a:noFill/>
              <a:round/>
              <a:headEnd/>
              <a:tailEnd/>
            </a:ln>
          </p:spPr>
          <p:txBody>
            <a:bodyPr/>
            <a:lstStyle/>
            <a:p>
              <a:endParaRPr lang="en-US" dirty="0"/>
            </a:p>
          </p:txBody>
        </p:sp>
        <p:sp>
          <p:nvSpPr>
            <p:cNvPr id="48843" name="Freeform 742"/>
            <p:cNvSpPr>
              <a:spLocks/>
            </p:cNvSpPr>
            <p:nvPr/>
          </p:nvSpPr>
          <p:spPr bwMode="auto">
            <a:xfrm>
              <a:off x="2532" y="2214"/>
              <a:ext cx="81" cy="67"/>
            </a:xfrm>
            <a:custGeom>
              <a:avLst/>
              <a:gdLst>
                <a:gd name="T0" fmla="*/ 70 w 81"/>
                <a:gd name="T1" fmla="*/ 18 h 67"/>
                <a:gd name="T2" fmla="*/ 65 w 81"/>
                <a:gd name="T3" fmla="*/ 16 h 67"/>
                <a:gd name="T4" fmla="*/ 60 w 81"/>
                <a:gd name="T5" fmla="*/ 12 h 67"/>
                <a:gd name="T6" fmla="*/ 53 w 81"/>
                <a:gd name="T7" fmla="*/ 9 h 67"/>
                <a:gd name="T8" fmla="*/ 48 w 81"/>
                <a:gd name="T9" fmla="*/ 6 h 67"/>
                <a:gd name="T10" fmla="*/ 42 w 81"/>
                <a:gd name="T11" fmla="*/ 4 h 67"/>
                <a:gd name="T12" fmla="*/ 36 w 81"/>
                <a:gd name="T13" fmla="*/ 3 h 67"/>
                <a:gd name="T14" fmla="*/ 30 w 81"/>
                <a:gd name="T15" fmla="*/ 2 h 67"/>
                <a:gd name="T16" fmla="*/ 23 w 81"/>
                <a:gd name="T17" fmla="*/ 3 h 67"/>
                <a:gd name="T18" fmla="*/ 19 w 81"/>
                <a:gd name="T19" fmla="*/ 3 h 67"/>
                <a:gd name="T20" fmla="*/ 14 w 81"/>
                <a:gd name="T21" fmla="*/ 1 h 67"/>
                <a:gd name="T22" fmla="*/ 9 w 81"/>
                <a:gd name="T23" fmla="*/ 0 h 67"/>
                <a:gd name="T24" fmla="*/ 5 w 81"/>
                <a:gd name="T25" fmla="*/ 0 h 67"/>
                <a:gd name="T26" fmla="*/ 1 w 81"/>
                <a:gd name="T27" fmla="*/ 4 h 67"/>
                <a:gd name="T28" fmla="*/ 0 w 81"/>
                <a:gd name="T29" fmla="*/ 7 h 67"/>
                <a:gd name="T30" fmla="*/ 2 w 81"/>
                <a:gd name="T31" fmla="*/ 11 h 67"/>
                <a:gd name="T32" fmla="*/ 5 w 81"/>
                <a:gd name="T33" fmla="*/ 14 h 67"/>
                <a:gd name="T34" fmla="*/ 7 w 81"/>
                <a:gd name="T35" fmla="*/ 16 h 67"/>
                <a:gd name="T36" fmla="*/ 11 w 81"/>
                <a:gd name="T37" fmla="*/ 17 h 67"/>
                <a:gd name="T38" fmla="*/ 15 w 81"/>
                <a:gd name="T39" fmla="*/ 17 h 67"/>
                <a:gd name="T40" fmla="*/ 20 w 81"/>
                <a:gd name="T41" fmla="*/ 17 h 67"/>
                <a:gd name="T42" fmla="*/ 22 w 81"/>
                <a:gd name="T43" fmla="*/ 17 h 67"/>
                <a:gd name="T44" fmla="*/ 26 w 81"/>
                <a:gd name="T45" fmla="*/ 17 h 67"/>
                <a:gd name="T46" fmla="*/ 30 w 81"/>
                <a:gd name="T47" fmla="*/ 17 h 67"/>
                <a:gd name="T48" fmla="*/ 33 w 81"/>
                <a:gd name="T49" fmla="*/ 18 h 67"/>
                <a:gd name="T50" fmla="*/ 36 w 81"/>
                <a:gd name="T51" fmla="*/ 19 h 67"/>
                <a:gd name="T52" fmla="*/ 40 w 81"/>
                <a:gd name="T53" fmla="*/ 21 h 67"/>
                <a:gd name="T54" fmla="*/ 43 w 81"/>
                <a:gd name="T55" fmla="*/ 22 h 67"/>
                <a:gd name="T56" fmla="*/ 47 w 81"/>
                <a:gd name="T57" fmla="*/ 22 h 67"/>
                <a:gd name="T58" fmla="*/ 47 w 81"/>
                <a:gd name="T59" fmla="*/ 25 h 67"/>
                <a:gd name="T60" fmla="*/ 48 w 81"/>
                <a:gd name="T61" fmla="*/ 27 h 67"/>
                <a:gd name="T62" fmla="*/ 49 w 81"/>
                <a:gd name="T63" fmla="*/ 29 h 67"/>
                <a:gd name="T64" fmla="*/ 50 w 81"/>
                <a:gd name="T65" fmla="*/ 32 h 67"/>
                <a:gd name="T66" fmla="*/ 53 w 81"/>
                <a:gd name="T67" fmla="*/ 37 h 67"/>
                <a:gd name="T68" fmla="*/ 57 w 81"/>
                <a:gd name="T69" fmla="*/ 40 h 67"/>
                <a:gd name="T70" fmla="*/ 61 w 81"/>
                <a:gd name="T71" fmla="*/ 45 h 67"/>
                <a:gd name="T72" fmla="*/ 65 w 81"/>
                <a:gd name="T73" fmla="*/ 49 h 67"/>
                <a:gd name="T74" fmla="*/ 66 w 81"/>
                <a:gd name="T75" fmla="*/ 53 h 67"/>
                <a:gd name="T76" fmla="*/ 67 w 81"/>
                <a:gd name="T77" fmla="*/ 57 h 67"/>
                <a:gd name="T78" fmla="*/ 66 w 81"/>
                <a:gd name="T79" fmla="*/ 61 h 67"/>
                <a:gd name="T80" fmla="*/ 66 w 81"/>
                <a:gd name="T81" fmla="*/ 65 h 67"/>
                <a:gd name="T82" fmla="*/ 67 w 81"/>
                <a:gd name="T83" fmla="*/ 65 h 67"/>
                <a:gd name="T84" fmla="*/ 69 w 81"/>
                <a:gd name="T85" fmla="*/ 66 h 67"/>
                <a:gd name="T86" fmla="*/ 70 w 81"/>
                <a:gd name="T87" fmla="*/ 66 h 67"/>
                <a:gd name="T88" fmla="*/ 73 w 81"/>
                <a:gd name="T89" fmla="*/ 66 h 67"/>
                <a:gd name="T90" fmla="*/ 75 w 81"/>
                <a:gd name="T91" fmla="*/ 64 h 67"/>
                <a:gd name="T92" fmla="*/ 76 w 81"/>
                <a:gd name="T93" fmla="*/ 63 h 67"/>
                <a:gd name="T94" fmla="*/ 77 w 81"/>
                <a:gd name="T95" fmla="*/ 61 h 67"/>
                <a:gd name="T96" fmla="*/ 77 w 81"/>
                <a:gd name="T97" fmla="*/ 56 h 67"/>
                <a:gd name="T98" fmla="*/ 78 w 81"/>
                <a:gd name="T99" fmla="*/ 50 h 67"/>
                <a:gd name="T100" fmla="*/ 79 w 81"/>
                <a:gd name="T101" fmla="*/ 46 h 67"/>
                <a:gd name="T102" fmla="*/ 80 w 81"/>
                <a:gd name="T103" fmla="*/ 40 h 67"/>
                <a:gd name="T104" fmla="*/ 80 w 81"/>
                <a:gd name="T105" fmla="*/ 35 h 67"/>
                <a:gd name="T106" fmla="*/ 80 w 81"/>
                <a:gd name="T107" fmla="*/ 31 h 67"/>
                <a:gd name="T108" fmla="*/ 79 w 81"/>
                <a:gd name="T109" fmla="*/ 27 h 67"/>
                <a:gd name="T110" fmla="*/ 76 w 81"/>
                <a:gd name="T111" fmla="*/ 23 h 67"/>
                <a:gd name="T112" fmla="*/ 73 w 81"/>
                <a:gd name="T113" fmla="*/ 21 h 67"/>
                <a:gd name="T114" fmla="*/ 72 w 81"/>
                <a:gd name="T115" fmla="*/ 19 h 67"/>
                <a:gd name="T116" fmla="*/ 69 w 81"/>
                <a:gd name="T117" fmla="*/ 17 h 67"/>
                <a:gd name="T118" fmla="*/ 65 w 81"/>
                <a:gd name="T119" fmla="*/ 15 h 67"/>
                <a:gd name="T120" fmla="*/ 70 w 81"/>
                <a:gd name="T121" fmla="*/ 18 h 6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1"/>
                <a:gd name="T184" fmla="*/ 0 h 67"/>
                <a:gd name="T185" fmla="*/ 81 w 81"/>
                <a:gd name="T186" fmla="*/ 67 h 6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1" h="67">
                  <a:moveTo>
                    <a:pt x="70" y="18"/>
                  </a:moveTo>
                  <a:lnTo>
                    <a:pt x="65" y="16"/>
                  </a:lnTo>
                  <a:lnTo>
                    <a:pt x="60" y="12"/>
                  </a:lnTo>
                  <a:lnTo>
                    <a:pt x="53" y="9"/>
                  </a:lnTo>
                  <a:lnTo>
                    <a:pt x="48" y="6"/>
                  </a:lnTo>
                  <a:lnTo>
                    <a:pt x="42" y="4"/>
                  </a:lnTo>
                  <a:lnTo>
                    <a:pt x="36" y="3"/>
                  </a:lnTo>
                  <a:lnTo>
                    <a:pt x="30" y="2"/>
                  </a:lnTo>
                  <a:lnTo>
                    <a:pt x="23" y="3"/>
                  </a:lnTo>
                  <a:lnTo>
                    <a:pt x="19" y="3"/>
                  </a:lnTo>
                  <a:lnTo>
                    <a:pt x="14" y="1"/>
                  </a:lnTo>
                  <a:lnTo>
                    <a:pt x="9" y="0"/>
                  </a:lnTo>
                  <a:lnTo>
                    <a:pt x="5" y="0"/>
                  </a:lnTo>
                  <a:lnTo>
                    <a:pt x="1" y="4"/>
                  </a:lnTo>
                  <a:lnTo>
                    <a:pt x="0" y="7"/>
                  </a:lnTo>
                  <a:lnTo>
                    <a:pt x="2" y="11"/>
                  </a:lnTo>
                  <a:lnTo>
                    <a:pt x="5" y="14"/>
                  </a:lnTo>
                  <a:lnTo>
                    <a:pt x="7" y="16"/>
                  </a:lnTo>
                  <a:lnTo>
                    <a:pt x="11" y="17"/>
                  </a:lnTo>
                  <a:lnTo>
                    <a:pt x="15" y="17"/>
                  </a:lnTo>
                  <a:lnTo>
                    <a:pt x="20" y="17"/>
                  </a:lnTo>
                  <a:lnTo>
                    <a:pt x="22" y="17"/>
                  </a:lnTo>
                  <a:lnTo>
                    <a:pt x="26" y="17"/>
                  </a:lnTo>
                  <a:lnTo>
                    <a:pt x="30" y="17"/>
                  </a:lnTo>
                  <a:lnTo>
                    <a:pt x="33" y="18"/>
                  </a:lnTo>
                  <a:lnTo>
                    <a:pt x="36" y="19"/>
                  </a:lnTo>
                  <a:lnTo>
                    <a:pt x="40" y="21"/>
                  </a:lnTo>
                  <a:lnTo>
                    <a:pt x="43" y="22"/>
                  </a:lnTo>
                  <a:lnTo>
                    <a:pt x="47" y="22"/>
                  </a:lnTo>
                  <a:lnTo>
                    <a:pt x="47" y="25"/>
                  </a:lnTo>
                  <a:lnTo>
                    <a:pt x="48" y="27"/>
                  </a:lnTo>
                  <a:lnTo>
                    <a:pt x="49" y="29"/>
                  </a:lnTo>
                  <a:lnTo>
                    <a:pt x="50" y="32"/>
                  </a:lnTo>
                  <a:lnTo>
                    <a:pt x="53" y="37"/>
                  </a:lnTo>
                  <a:lnTo>
                    <a:pt x="57" y="40"/>
                  </a:lnTo>
                  <a:lnTo>
                    <a:pt x="61" y="45"/>
                  </a:lnTo>
                  <a:lnTo>
                    <a:pt x="65" y="49"/>
                  </a:lnTo>
                  <a:lnTo>
                    <a:pt x="66" y="53"/>
                  </a:lnTo>
                  <a:lnTo>
                    <a:pt x="67" y="57"/>
                  </a:lnTo>
                  <a:lnTo>
                    <a:pt x="66" y="61"/>
                  </a:lnTo>
                  <a:lnTo>
                    <a:pt x="66" y="65"/>
                  </a:lnTo>
                  <a:lnTo>
                    <a:pt x="67" y="65"/>
                  </a:lnTo>
                  <a:lnTo>
                    <a:pt x="69" y="66"/>
                  </a:lnTo>
                  <a:lnTo>
                    <a:pt x="70" y="66"/>
                  </a:lnTo>
                  <a:lnTo>
                    <a:pt x="73" y="66"/>
                  </a:lnTo>
                  <a:lnTo>
                    <a:pt x="75" y="64"/>
                  </a:lnTo>
                  <a:lnTo>
                    <a:pt x="76" y="63"/>
                  </a:lnTo>
                  <a:lnTo>
                    <a:pt x="77" y="61"/>
                  </a:lnTo>
                  <a:lnTo>
                    <a:pt x="77" y="56"/>
                  </a:lnTo>
                  <a:lnTo>
                    <a:pt x="78" y="50"/>
                  </a:lnTo>
                  <a:lnTo>
                    <a:pt x="79" y="46"/>
                  </a:lnTo>
                  <a:lnTo>
                    <a:pt x="80" y="40"/>
                  </a:lnTo>
                  <a:lnTo>
                    <a:pt x="80" y="35"/>
                  </a:lnTo>
                  <a:lnTo>
                    <a:pt x="80" y="31"/>
                  </a:lnTo>
                  <a:lnTo>
                    <a:pt x="79" y="27"/>
                  </a:lnTo>
                  <a:lnTo>
                    <a:pt x="76" y="23"/>
                  </a:lnTo>
                  <a:lnTo>
                    <a:pt x="73" y="21"/>
                  </a:lnTo>
                  <a:lnTo>
                    <a:pt x="72" y="19"/>
                  </a:lnTo>
                  <a:lnTo>
                    <a:pt x="69" y="17"/>
                  </a:lnTo>
                  <a:lnTo>
                    <a:pt x="65" y="15"/>
                  </a:lnTo>
                  <a:lnTo>
                    <a:pt x="70" y="18"/>
                  </a:lnTo>
                </a:path>
              </a:pathLst>
            </a:custGeom>
            <a:solidFill>
              <a:srgbClr val="E2E2E2"/>
            </a:solidFill>
            <a:ln w="12700" cap="rnd">
              <a:noFill/>
              <a:round/>
              <a:headEnd/>
              <a:tailEnd/>
            </a:ln>
          </p:spPr>
          <p:txBody>
            <a:bodyPr/>
            <a:lstStyle/>
            <a:p>
              <a:endParaRPr lang="en-US" dirty="0"/>
            </a:p>
          </p:txBody>
        </p:sp>
        <p:sp>
          <p:nvSpPr>
            <p:cNvPr id="48844" name="Freeform 743"/>
            <p:cNvSpPr>
              <a:spLocks/>
            </p:cNvSpPr>
            <p:nvPr/>
          </p:nvSpPr>
          <p:spPr bwMode="auto">
            <a:xfrm>
              <a:off x="2555" y="2211"/>
              <a:ext cx="50" cy="23"/>
            </a:xfrm>
            <a:custGeom>
              <a:avLst/>
              <a:gdLst>
                <a:gd name="T0" fmla="*/ 3 w 50"/>
                <a:gd name="T1" fmla="*/ 9 h 23"/>
                <a:gd name="T2" fmla="*/ 8 w 50"/>
                <a:gd name="T3" fmla="*/ 8 h 23"/>
                <a:gd name="T4" fmla="*/ 13 w 50"/>
                <a:gd name="T5" fmla="*/ 9 h 23"/>
                <a:gd name="T6" fmla="*/ 19 w 50"/>
                <a:gd name="T7" fmla="*/ 9 h 23"/>
                <a:gd name="T8" fmla="*/ 23 w 50"/>
                <a:gd name="T9" fmla="*/ 11 h 23"/>
                <a:gd name="T10" fmla="*/ 28 w 50"/>
                <a:gd name="T11" fmla="*/ 14 h 23"/>
                <a:gd name="T12" fmla="*/ 34 w 50"/>
                <a:gd name="T13" fmla="*/ 17 h 23"/>
                <a:gd name="T14" fmla="*/ 38 w 50"/>
                <a:gd name="T15" fmla="*/ 19 h 23"/>
                <a:gd name="T16" fmla="*/ 44 w 50"/>
                <a:gd name="T17" fmla="*/ 22 h 23"/>
                <a:gd name="T18" fmla="*/ 49 w 50"/>
                <a:gd name="T19" fmla="*/ 15 h 23"/>
                <a:gd name="T20" fmla="*/ 45 w 50"/>
                <a:gd name="T21" fmla="*/ 12 h 23"/>
                <a:gd name="T22" fmla="*/ 39 w 50"/>
                <a:gd name="T23" fmla="*/ 9 h 23"/>
                <a:gd name="T24" fmla="*/ 34 w 50"/>
                <a:gd name="T25" fmla="*/ 7 h 23"/>
                <a:gd name="T26" fmla="*/ 28 w 50"/>
                <a:gd name="T27" fmla="*/ 4 h 23"/>
                <a:gd name="T28" fmla="*/ 21 w 50"/>
                <a:gd name="T29" fmla="*/ 2 h 23"/>
                <a:gd name="T30" fmla="*/ 15 w 50"/>
                <a:gd name="T31" fmla="*/ 0 h 23"/>
                <a:gd name="T32" fmla="*/ 8 w 50"/>
                <a:gd name="T33" fmla="*/ 0 h 23"/>
                <a:gd name="T34" fmla="*/ 0 w 50"/>
                <a:gd name="T35" fmla="*/ 1 h 23"/>
                <a:gd name="T36" fmla="*/ 3 w 50"/>
                <a:gd name="T37" fmla="*/ 9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0"/>
                <a:gd name="T58" fmla="*/ 0 h 23"/>
                <a:gd name="T59" fmla="*/ 50 w 50"/>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0" h="23">
                  <a:moveTo>
                    <a:pt x="3" y="9"/>
                  </a:moveTo>
                  <a:lnTo>
                    <a:pt x="8" y="8"/>
                  </a:lnTo>
                  <a:lnTo>
                    <a:pt x="13" y="9"/>
                  </a:lnTo>
                  <a:lnTo>
                    <a:pt x="19" y="9"/>
                  </a:lnTo>
                  <a:lnTo>
                    <a:pt x="23" y="11"/>
                  </a:lnTo>
                  <a:lnTo>
                    <a:pt x="28" y="14"/>
                  </a:lnTo>
                  <a:lnTo>
                    <a:pt x="34" y="17"/>
                  </a:lnTo>
                  <a:lnTo>
                    <a:pt x="38" y="19"/>
                  </a:lnTo>
                  <a:lnTo>
                    <a:pt x="44" y="22"/>
                  </a:lnTo>
                  <a:lnTo>
                    <a:pt x="49" y="15"/>
                  </a:lnTo>
                  <a:lnTo>
                    <a:pt x="45" y="12"/>
                  </a:lnTo>
                  <a:lnTo>
                    <a:pt x="39" y="9"/>
                  </a:lnTo>
                  <a:lnTo>
                    <a:pt x="34" y="7"/>
                  </a:lnTo>
                  <a:lnTo>
                    <a:pt x="28" y="4"/>
                  </a:lnTo>
                  <a:lnTo>
                    <a:pt x="21" y="2"/>
                  </a:lnTo>
                  <a:lnTo>
                    <a:pt x="15" y="0"/>
                  </a:lnTo>
                  <a:lnTo>
                    <a:pt x="8" y="0"/>
                  </a:lnTo>
                  <a:lnTo>
                    <a:pt x="0" y="1"/>
                  </a:lnTo>
                  <a:lnTo>
                    <a:pt x="3" y="9"/>
                  </a:lnTo>
                </a:path>
              </a:pathLst>
            </a:custGeom>
            <a:solidFill>
              <a:srgbClr val="B5B5B5"/>
            </a:solidFill>
            <a:ln w="12700" cap="rnd">
              <a:noFill/>
              <a:round/>
              <a:headEnd/>
              <a:tailEnd/>
            </a:ln>
          </p:spPr>
          <p:txBody>
            <a:bodyPr/>
            <a:lstStyle/>
            <a:p>
              <a:endParaRPr lang="en-US" dirty="0"/>
            </a:p>
          </p:txBody>
        </p:sp>
        <p:sp>
          <p:nvSpPr>
            <p:cNvPr id="48845" name="Freeform 744"/>
            <p:cNvSpPr>
              <a:spLocks/>
            </p:cNvSpPr>
            <p:nvPr/>
          </p:nvSpPr>
          <p:spPr bwMode="auto">
            <a:xfrm>
              <a:off x="2535" y="2208"/>
              <a:ext cx="18" cy="17"/>
            </a:xfrm>
            <a:custGeom>
              <a:avLst/>
              <a:gdLst>
                <a:gd name="T0" fmla="*/ 4 w 18"/>
                <a:gd name="T1" fmla="*/ 12 h 17"/>
                <a:gd name="T2" fmla="*/ 7 w 18"/>
                <a:gd name="T3" fmla="*/ 12 h 17"/>
                <a:gd name="T4" fmla="*/ 11 w 18"/>
                <a:gd name="T5" fmla="*/ 16 h 17"/>
                <a:gd name="T6" fmla="*/ 17 w 18"/>
                <a:gd name="T7" fmla="*/ 16 h 17"/>
                <a:gd name="T8" fmla="*/ 15 w 18"/>
                <a:gd name="T9" fmla="*/ 3 h 17"/>
                <a:gd name="T10" fmla="*/ 13 w 18"/>
                <a:gd name="T11" fmla="*/ 3 h 17"/>
                <a:gd name="T12" fmla="*/ 10 w 18"/>
                <a:gd name="T13" fmla="*/ 3 h 17"/>
                <a:gd name="T14" fmla="*/ 6 w 18"/>
                <a:gd name="T15" fmla="*/ 0 h 17"/>
                <a:gd name="T16" fmla="*/ 0 w 18"/>
                <a:gd name="T17" fmla="*/ 1 h 17"/>
                <a:gd name="T18" fmla="*/ 4 w 18"/>
                <a:gd name="T19" fmla="*/ 1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7"/>
                <a:gd name="T32" fmla="*/ 18 w 18"/>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7">
                  <a:moveTo>
                    <a:pt x="4" y="12"/>
                  </a:moveTo>
                  <a:lnTo>
                    <a:pt x="7" y="12"/>
                  </a:lnTo>
                  <a:lnTo>
                    <a:pt x="11" y="16"/>
                  </a:lnTo>
                  <a:lnTo>
                    <a:pt x="17" y="16"/>
                  </a:lnTo>
                  <a:lnTo>
                    <a:pt x="15" y="3"/>
                  </a:lnTo>
                  <a:lnTo>
                    <a:pt x="13" y="3"/>
                  </a:lnTo>
                  <a:lnTo>
                    <a:pt x="10" y="3"/>
                  </a:lnTo>
                  <a:lnTo>
                    <a:pt x="6" y="0"/>
                  </a:lnTo>
                  <a:lnTo>
                    <a:pt x="0" y="1"/>
                  </a:lnTo>
                  <a:lnTo>
                    <a:pt x="4" y="12"/>
                  </a:lnTo>
                </a:path>
              </a:pathLst>
            </a:custGeom>
            <a:solidFill>
              <a:srgbClr val="B5B5B5"/>
            </a:solidFill>
            <a:ln w="12700" cap="rnd">
              <a:noFill/>
              <a:round/>
              <a:headEnd/>
              <a:tailEnd/>
            </a:ln>
          </p:spPr>
          <p:txBody>
            <a:bodyPr/>
            <a:lstStyle/>
            <a:p>
              <a:endParaRPr lang="en-US" dirty="0"/>
            </a:p>
          </p:txBody>
        </p:sp>
        <p:sp>
          <p:nvSpPr>
            <p:cNvPr id="48846" name="Freeform 745"/>
            <p:cNvSpPr>
              <a:spLocks/>
            </p:cNvSpPr>
            <p:nvPr/>
          </p:nvSpPr>
          <p:spPr bwMode="auto">
            <a:xfrm>
              <a:off x="2527" y="2210"/>
              <a:ext cx="17" cy="19"/>
            </a:xfrm>
            <a:custGeom>
              <a:avLst/>
              <a:gdLst>
                <a:gd name="T0" fmla="*/ 16 w 17"/>
                <a:gd name="T1" fmla="*/ 11 h 19"/>
                <a:gd name="T2" fmla="*/ 13 w 17"/>
                <a:gd name="T3" fmla="*/ 10 h 19"/>
                <a:gd name="T4" fmla="*/ 13 w 17"/>
                <a:gd name="T5" fmla="*/ 8 h 19"/>
                <a:gd name="T6" fmla="*/ 16 w 17"/>
                <a:gd name="T7" fmla="*/ 7 h 19"/>
                <a:gd name="T8" fmla="*/ 9 w 17"/>
                <a:gd name="T9" fmla="*/ 0 h 19"/>
                <a:gd name="T10" fmla="*/ 2 w 17"/>
                <a:gd name="T11" fmla="*/ 4 h 19"/>
                <a:gd name="T12" fmla="*/ 0 w 17"/>
                <a:gd name="T13" fmla="*/ 10 h 19"/>
                <a:gd name="T14" fmla="*/ 2 w 17"/>
                <a:gd name="T15" fmla="*/ 14 h 19"/>
                <a:gd name="T16" fmla="*/ 9 w 17"/>
                <a:gd name="T17" fmla="*/ 18 h 19"/>
                <a:gd name="T18" fmla="*/ 16 w 17"/>
                <a:gd name="T19" fmla="*/ 11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9"/>
                <a:gd name="T32" fmla="*/ 17 w 17"/>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9">
                  <a:moveTo>
                    <a:pt x="16" y="11"/>
                  </a:moveTo>
                  <a:lnTo>
                    <a:pt x="13" y="10"/>
                  </a:lnTo>
                  <a:lnTo>
                    <a:pt x="13" y="8"/>
                  </a:lnTo>
                  <a:lnTo>
                    <a:pt x="16" y="7"/>
                  </a:lnTo>
                  <a:lnTo>
                    <a:pt x="9" y="0"/>
                  </a:lnTo>
                  <a:lnTo>
                    <a:pt x="2" y="4"/>
                  </a:lnTo>
                  <a:lnTo>
                    <a:pt x="0" y="10"/>
                  </a:lnTo>
                  <a:lnTo>
                    <a:pt x="2" y="14"/>
                  </a:lnTo>
                  <a:lnTo>
                    <a:pt x="9" y="18"/>
                  </a:lnTo>
                  <a:lnTo>
                    <a:pt x="16" y="11"/>
                  </a:lnTo>
                </a:path>
              </a:pathLst>
            </a:custGeom>
            <a:solidFill>
              <a:srgbClr val="B5B5B5"/>
            </a:solidFill>
            <a:ln w="12700" cap="rnd">
              <a:noFill/>
              <a:round/>
              <a:headEnd/>
              <a:tailEnd/>
            </a:ln>
          </p:spPr>
          <p:txBody>
            <a:bodyPr/>
            <a:lstStyle/>
            <a:p>
              <a:endParaRPr lang="en-US" dirty="0"/>
            </a:p>
          </p:txBody>
        </p:sp>
        <p:sp>
          <p:nvSpPr>
            <p:cNvPr id="48847" name="Freeform 746"/>
            <p:cNvSpPr>
              <a:spLocks/>
            </p:cNvSpPr>
            <p:nvPr/>
          </p:nvSpPr>
          <p:spPr bwMode="auto">
            <a:xfrm>
              <a:off x="2534" y="2225"/>
              <a:ext cx="30" cy="17"/>
            </a:xfrm>
            <a:custGeom>
              <a:avLst/>
              <a:gdLst>
                <a:gd name="T0" fmla="*/ 29 w 30"/>
                <a:gd name="T1" fmla="*/ 4 h 17"/>
                <a:gd name="T2" fmla="*/ 26 w 30"/>
                <a:gd name="T3" fmla="*/ 4 h 17"/>
                <a:gd name="T4" fmla="*/ 22 w 30"/>
                <a:gd name="T5" fmla="*/ 2 h 17"/>
                <a:gd name="T6" fmla="*/ 18 w 30"/>
                <a:gd name="T7" fmla="*/ 2 h 17"/>
                <a:gd name="T8" fmla="*/ 16 w 30"/>
                <a:gd name="T9" fmla="*/ 2 h 17"/>
                <a:gd name="T10" fmla="*/ 12 w 30"/>
                <a:gd name="T11" fmla="*/ 2 h 17"/>
                <a:gd name="T12" fmla="*/ 9 w 30"/>
                <a:gd name="T13" fmla="*/ 2 h 17"/>
                <a:gd name="T14" fmla="*/ 7 w 30"/>
                <a:gd name="T15" fmla="*/ 2 h 17"/>
                <a:gd name="T16" fmla="*/ 5 w 30"/>
                <a:gd name="T17" fmla="*/ 0 h 17"/>
                <a:gd name="T18" fmla="*/ 0 w 30"/>
                <a:gd name="T19" fmla="*/ 10 h 17"/>
                <a:gd name="T20" fmla="*/ 3 w 30"/>
                <a:gd name="T21" fmla="*/ 12 h 17"/>
                <a:gd name="T22" fmla="*/ 8 w 30"/>
                <a:gd name="T23" fmla="*/ 14 h 17"/>
                <a:gd name="T24" fmla="*/ 12 w 30"/>
                <a:gd name="T25" fmla="*/ 14 h 17"/>
                <a:gd name="T26" fmla="*/ 16 w 30"/>
                <a:gd name="T27" fmla="*/ 14 h 17"/>
                <a:gd name="T28" fmla="*/ 18 w 30"/>
                <a:gd name="T29" fmla="*/ 14 h 17"/>
                <a:gd name="T30" fmla="*/ 21 w 30"/>
                <a:gd name="T31" fmla="*/ 14 h 17"/>
                <a:gd name="T32" fmla="*/ 23 w 30"/>
                <a:gd name="T33" fmla="*/ 14 h 17"/>
                <a:gd name="T34" fmla="*/ 26 w 30"/>
                <a:gd name="T35" fmla="*/ 16 h 17"/>
                <a:gd name="T36" fmla="*/ 29 w 30"/>
                <a:gd name="T37" fmla="*/ 4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17"/>
                <a:gd name="T59" fmla="*/ 30 w 30"/>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17">
                  <a:moveTo>
                    <a:pt x="29" y="4"/>
                  </a:moveTo>
                  <a:lnTo>
                    <a:pt x="26" y="4"/>
                  </a:lnTo>
                  <a:lnTo>
                    <a:pt x="22" y="2"/>
                  </a:lnTo>
                  <a:lnTo>
                    <a:pt x="18" y="2"/>
                  </a:lnTo>
                  <a:lnTo>
                    <a:pt x="16" y="2"/>
                  </a:lnTo>
                  <a:lnTo>
                    <a:pt x="12" y="2"/>
                  </a:lnTo>
                  <a:lnTo>
                    <a:pt x="9" y="2"/>
                  </a:lnTo>
                  <a:lnTo>
                    <a:pt x="7" y="2"/>
                  </a:lnTo>
                  <a:lnTo>
                    <a:pt x="5" y="0"/>
                  </a:lnTo>
                  <a:lnTo>
                    <a:pt x="0" y="10"/>
                  </a:lnTo>
                  <a:lnTo>
                    <a:pt x="3" y="12"/>
                  </a:lnTo>
                  <a:lnTo>
                    <a:pt x="8" y="14"/>
                  </a:lnTo>
                  <a:lnTo>
                    <a:pt x="12" y="14"/>
                  </a:lnTo>
                  <a:lnTo>
                    <a:pt x="16" y="14"/>
                  </a:lnTo>
                  <a:lnTo>
                    <a:pt x="18" y="14"/>
                  </a:lnTo>
                  <a:lnTo>
                    <a:pt x="21" y="14"/>
                  </a:lnTo>
                  <a:lnTo>
                    <a:pt x="23" y="14"/>
                  </a:lnTo>
                  <a:lnTo>
                    <a:pt x="26" y="16"/>
                  </a:lnTo>
                  <a:lnTo>
                    <a:pt x="29" y="4"/>
                  </a:lnTo>
                </a:path>
              </a:pathLst>
            </a:custGeom>
            <a:solidFill>
              <a:srgbClr val="B5B5B5"/>
            </a:solidFill>
            <a:ln w="12700" cap="rnd">
              <a:noFill/>
              <a:round/>
              <a:headEnd/>
              <a:tailEnd/>
            </a:ln>
          </p:spPr>
          <p:txBody>
            <a:bodyPr/>
            <a:lstStyle/>
            <a:p>
              <a:endParaRPr lang="en-US" dirty="0"/>
            </a:p>
          </p:txBody>
        </p:sp>
        <p:sp>
          <p:nvSpPr>
            <p:cNvPr id="48848" name="Freeform 747"/>
            <p:cNvSpPr>
              <a:spLocks/>
            </p:cNvSpPr>
            <p:nvPr/>
          </p:nvSpPr>
          <p:spPr bwMode="auto">
            <a:xfrm>
              <a:off x="2565" y="2229"/>
              <a:ext cx="18" cy="17"/>
            </a:xfrm>
            <a:custGeom>
              <a:avLst/>
              <a:gdLst>
                <a:gd name="T0" fmla="*/ 17 w 18"/>
                <a:gd name="T1" fmla="*/ 12 h 17"/>
                <a:gd name="T2" fmla="*/ 12 w 18"/>
                <a:gd name="T3" fmla="*/ 4 h 17"/>
                <a:gd name="T4" fmla="*/ 10 w 18"/>
                <a:gd name="T5" fmla="*/ 4 h 17"/>
                <a:gd name="T6" fmla="*/ 9 w 18"/>
                <a:gd name="T7" fmla="*/ 4 h 17"/>
                <a:gd name="T8" fmla="*/ 6 w 18"/>
                <a:gd name="T9" fmla="*/ 2 h 17"/>
                <a:gd name="T10" fmla="*/ 3 w 18"/>
                <a:gd name="T11" fmla="*/ 0 h 17"/>
                <a:gd name="T12" fmla="*/ 0 w 18"/>
                <a:gd name="T13" fmla="*/ 12 h 17"/>
                <a:gd name="T14" fmla="*/ 3 w 18"/>
                <a:gd name="T15" fmla="*/ 12 h 17"/>
                <a:gd name="T16" fmla="*/ 6 w 18"/>
                <a:gd name="T17" fmla="*/ 14 h 17"/>
                <a:gd name="T18" fmla="*/ 9 w 18"/>
                <a:gd name="T19" fmla="*/ 16 h 17"/>
                <a:gd name="T20" fmla="*/ 15 w 18"/>
                <a:gd name="T21" fmla="*/ 16 h 17"/>
                <a:gd name="T22" fmla="*/ 10 w 18"/>
                <a:gd name="T23" fmla="*/ 8 h 17"/>
                <a:gd name="T24" fmla="*/ 17 w 18"/>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17"/>
                <a:gd name="T41" fmla="*/ 18 w 18"/>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17">
                  <a:moveTo>
                    <a:pt x="17" y="12"/>
                  </a:moveTo>
                  <a:lnTo>
                    <a:pt x="12" y="4"/>
                  </a:lnTo>
                  <a:lnTo>
                    <a:pt x="10" y="4"/>
                  </a:lnTo>
                  <a:lnTo>
                    <a:pt x="9" y="4"/>
                  </a:lnTo>
                  <a:lnTo>
                    <a:pt x="6" y="2"/>
                  </a:lnTo>
                  <a:lnTo>
                    <a:pt x="3" y="0"/>
                  </a:lnTo>
                  <a:lnTo>
                    <a:pt x="0" y="12"/>
                  </a:lnTo>
                  <a:lnTo>
                    <a:pt x="3" y="12"/>
                  </a:lnTo>
                  <a:lnTo>
                    <a:pt x="6" y="14"/>
                  </a:lnTo>
                  <a:lnTo>
                    <a:pt x="9" y="16"/>
                  </a:lnTo>
                  <a:lnTo>
                    <a:pt x="15" y="16"/>
                  </a:lnTo>
                  <a:lnTo>
                    <a:pt x="10" y="8"/>
                  </a:lnTo>
                  <a:lnTo>
                    <a:pt x="17" y="12"/>
                  </a:lnTo>
                </a:path>
              </a:pathLst>
            </a:custGeom>
            <a:solidFill>
              <a:srgbClr val="B5B5B5"/>
            </a:solidFill>
            <a:ln w="12700" cap="rnd">
              <a:noFill/>
              <a:round/>
              <a:headEnd/>
              <a:tailEnd/>
            </a:ln>
          </p:spPr>
          <p:txBody>
            <a:bodyPr/>
            <a:lstStyle/>
            <a:p>
              <a:endParaRPr lang="en-US" dirty="0"/>
            </a:p>
          </p:txBody>
        </p:sp>
        <p:sp>
          <p:nvSpPr>
            <p:cNvPr id="48849" name="Freeform 748"/>
            <p:cNvSpPr>
              <a:spLocks/>
            </p:cNvSpPr>
            <p:nvPr/>
          </p:nvSpPr>
          <p:spPr bwMode="auto">
            <a:xfrm>
              <a:off x="2577" y="2236"/>
              <a:ext cx="17" cy="17"/>
            </a:xfrm>
            <a:custGeom>
              <a:avLst/>
              <a:gdLst>
                <a:gd name="T0" fmla="*/ 16 w 17"/>
                <a:gd name="T1" fmla="*/ 12 h 17"/>
                <a:gd name="T2" fmla="*/ 14 w 17"/>
                <a:gd name="T3" fmla="*/ 10 h 17"/>
                <a:gd name="T4" fmla="*/ 12 w 17"/>
                <a:gd name="T5" fmla="*/ 8 h 17"/>
                <a:gd name="T6" fmla="*/ 12 w 17"/>
                <a:gd name="T7" fmla="*/ 7 h 17"/>
                <a:gd name="T8" fmla="*/ 12 w 17"/>
                <a:gd name="T9" fmla="*/ 3 h 17"/>
                <a:gd name="T10" fmla="*/ 1 w 17"/>
                <a:gd name="T11" fmla="*/ 0 h 17"/>
                <a:gd name="T12" fmla="*/ 0 w 17"/>
                <a:gd name="T13" fmla="*/ 7 h 17"/>
                <a:gd name="T14" fmla="*/ 1 w 17"/>
                <a:gd name="T15" fmla="*/ 8 h 17"/>
                <a:gd name="T16" fmla="*/ 3 w 17"/>
                <a:gd name="T17" fmla="*/ 14 h 17"/>
                <a:gd name="T18" fmla="*/ 3 w 17"/>
                <a:gd name="T19" fmla="*/ 16 h 17"/>
                <a:gd name="T20" fmla="*/ 3 w 17"/>
                <a:gd name="T21" fmla="*/ 14 h 17"/>
                <a:gd name="T22" fmla="*/ 16 w 17"/>
                <a:gd name="T23" fmla="*/ 12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12"/>
                  </a:moveTo>
                  <a:lnTo>
                    <a:pt x="14" y="10"/>
                  </a:lnTo>
                  <a:lnTo>
                    <a:pt x="12" y="8"/>
                  </a:lnTo>
                  <a:lnTo>
                    <a:pt x="12" y="7"/>
                  </a:lnTo>
                  <a:lnTo>
                    <a:pt x="12" y="3"/>
                  </a:lnTo>
                  <a:lnTo>
                    <a:pt x="1" y="0"/>
                  </a:lnTo>
                  <a:lnTo>
                    <a:pt x="0" y="7"/>
                  </a:lnTo>
                  <a:lnTo>
                    <a:pt x="1" y="8"/>
                  </a:lnTo>
                  <a:lnTo>
                    <a:pt x="3" y="14"/>
                  </a:lnTo>
                  <a:lnTo>
                    <a:pt x="3" y="16"/>
                  </a:lnTo>
                  <a:lnTo>
                    <a:pt x="3" y="14"/>
                  </a:lnTo>
                  <a:lnTo>
                    <a:pt x="16" y="12"/>
                  </a:lnTo>
                </a:path>
              </a:pathLst>
            </a:custGeom>
            <a:solidFill>
              <a:srgbClr val="B5B5B5"/>
            </a:solidFill>
            <a:ln w="12700" cap="rnd">
              <a:noFill/>
              <a:round/>
              <a:headEnd/>
              <a:tailEnd/>
            </a:ln>
          </p:spPr>
          <p:txBody>
            <a:bodyPr/>
            <a:lstStyle/>
            <a:p>
              <a:endParaRPr lang="en-US" dirty="0"/>
            </a:p>
          </p:txBody>
        </p:sp>
        <p:sp>
          <p:nvSpPr>
            <p:cNvPr id="48850" name="Freeform 749"/>
            <p:cNvSpPr>
              <a:spLocks/>
            </p:cNvSpPr>
            <p:nvPr/>
          </p:nvSpPr>
          <p:spPr bwMode="auto">
            <a:xfrm>
              <a:off x="2581" y="2247"/>
              <a:ext cx="21" cy="17"/>
            </a:xfrm>
            <a:custGeom>
              <a:avLst/>
              <a:gdLst>
                <a:gd name="T0" fmla="*/ 20 w 21"/>
                <a:gd name="T1" fmla="*/ 13 h 17"/>
                <a:gd name="T2" fmla="*/ 16 w 21"/>
                <a:gd name="T3" fmla="*/ 9 h 17"/>
                <a:gd name="T4" fmla="*/ 13 w 21"/>
                <a:gd name="T5" fmla="*/ 6 h 17"/>
                <a:gd name="T6" fmla="*/ 10 w 21"/>
                <a:gd name="T7" fmla="*/ 3 h 17"/>
                <a:gd name="T8" fmla="*/ 8 w 21"/>
                <a:gd name="T9" fmla="*/ 0 h 17"/>
                <a:gd name="T10" fmla="*/ 0 w 21"/>
                <a:gd name="T11" fmla="*/ 2 h 17"/>
                <a:gd name="T12" fmla="*/ 3 w 21"/>
                <a:gd name="T13" fmla="*/ 7 h 17"/>
                <a:gd name="T14" fmla="*/ 6 w 21"/>
                <a:gd name="T15" fmla="*/ 11 h 17"/>
                <a:gd name="T16" fmla="*/ 10 w 21"/>
                <a:gd name="T17" fmla="*/ 14 h 17"/>
                <a:gd name="T18" fmla="*/ 13 w 21"/>
                <a:gd name="T19" fmla="*/ 16 h 17"/>
                <a:gd name="T20" fmla="*/ 20 w 21"/>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17"/>
                <a:gd name="T35" fmla="*/ 21 w 21"/>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17">
                  <a:moveTo>
                    <a:pt x="20" y="13"/>
                  </a:moveTo>
                  <a:lnTo>
                    <a:pt x="16" y="9"/>
                  </a:lnTo>
                  <a:lnTo>
                    <a:pt x="13" y="6"/>
                  </a:lnTo>
                  <a:lnTo>
                    <a:pt x="10" y="3"/>
                  </a:lnTo>
                  <a:lnTo>
                    <a:pt x="8" y="0"/>
                  </a:lnTo>
                  <a:lnTo>
                    <a:pt x="0" y="2"/>
                  </a:lnTo>
                  <a:lnTo>
                    <a:pt x="3" y="7"/>
                  </a:lnTo>
                  <a:lnTo>
                    <a:pt x="6" y="11"/>
                  </a:lnTo>
                  <a:lnTo>
                    <a:pt x="10" y="14"/>
                  </a:lnTo>
                  <a:lnTo>
                    <a:pt x="13" y="16"/>
                  </a:lnTo>
                  <a:lnTo>
                    <a:pt x="20" y="13"/>
                  </a:lnTo>
                </a:path>
              </a:pathLst>
            </a:custGeom>
            <a:solidFill>
              <a:srgbClr val="B5B5B5"/>
            </a:solidFill>
            <a:ln w="12700" cap="rnd">
              <a:noFill/>
              <a:round/>
              <a:headEnd/>
              <a:tailEnd/>
            </a:ln>
          </p:spPr>
          <p:txBody>
            <a:bodyPr/>
            <a:lstStyle/>
            <a:p>
              <a:endParaRPr lang="en-US" dirty="0"/>
            </a:p>
          </p:txBody>
        </p:sp>
        <p:sp>
          <p:nvSpPr>
            <p:cNvPr id="48851" name="Freeform 750"/>
            <p:cNvSpPr>
              <a:spLocks/>
            </p:cNvSpPr>
            <p:nvPr/>
          </p:nvSpPr>
          <p:spPr bwMode="auto">
            <a:xfrm>
              <a:off x="2598" y="2265"/>
              <a:ext cx="17" cy="19"/>
            </a:xfrm>
            <a:custGeom>
              <a:avLst/>
              <a:gdLst>
                <a:gd name="T0" fmla="*/ 5 w 17"/>
                <a:gd name="T1" fmla="*/ 12 h 19"/>
                <a:gd name="T2" fmla="*/ 16 w 17"/>
                <a:gd name="T3" fmla="*/ 15 h 19"/>
                <a:gd name="T4" fmla="*/ 16 w 17"/>
                <a:gd name="T5" fmla="*/ 12 h 19"/>
                <a:gd name="T6" fmla="*/ 16 w 17"/>
                <a:gd name="T7" fmla="*/ 8 h 19"/>
                <a:gd name="T8" fmla="*/ 16 w 17"/>
                <a:gd name="T9" fmla="*/ 5 h 19"/>
                <a:gd name="T10" fmla="*/ 13 w 17"/>
                <a:gd name="T11" fmla="*/ 0 h 19"/>
                <a:gd name="T12" fmla="*/ 0 w 17"/>
                <a:gd name="T13" fmla="*/ 3 h 19"/>
                <a:gd name="T14" fmla="*/ 0 w 17"/>
                <a:gd name="T15" fmla="*/ 5 h 19"/>
                <a:gd name="T16" fmla="*/ 0 w 17"/>
                <a:gd name="T17" fmla="*/ 8 h 19"/>
                <a:gd name="T18" fmla="*/ 0 w 17"/>
                <a:gd name="T19" fmla="*/ 11 h 19"/>
                <a:gd name="T20" fmla="*/ 0 w 17"/>
                <a:gd name="T21" fmla="*/ 15 h 19"/>
                <a:gd name="T22" fmla="*/ 10 w 17"/>
                <a:gd name="T23" fmla="*/ 18 h 19"/>
                <a:gd name="T24" fmla="*/ 5 w 17"/>
                <a:gd name="T25" fmla="*/ 12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9"/>
                <a:gd name="T41" fmla="*/ 17 w 17"/>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9">
                  <a:moveTo>
                    <a:pt x="5" y="12"/>
                  </a:moveTo>
                  <a:lnTo>
                    <a:pt x="16" y="15"/>
                  </a:lnTo>
                  <a:lnTo>
                    <a:pt x="16" y="12"/>
                  </a:lnTo>
                  <a:lnTo>
                    <a:pt x="16" y="8"/>
                  </a:lnTo>
                  <a:lnTo>
                    <a:pt x="16" y="5"/>
                  </a:lnTo>
                  <a:lnTo>
                    <a:pt x="13" y="0"/>
                  </a:lnTo>
                  <a:lnTo>
                    <a:pt x="0" y="3"/>
                  </a:lnTo>
                  <a:lnTo>
                    <a:pt x="0" y="5"/>
                  </a:lnTo>
                  <a:lnTo>
                    <a:pt x="0" y="8"/>
                  </a:lnTo>
                  <a:lnTo>
                    <a:pt x="0" y="11"/>
                  </a:lnTo>
                  <a:lnTo>
                    <a:pt x="0" y="15"/>
                  </a:lnTo>
                  <a:lnTo>
                    <a:pt x="10" y="18"/>
                  </a:lnTo>
                  <a:lnTo>
                    <a:pt x="5" y="12"/>
                  </a:lnTo>
                </a:path>
              </a:pathLst>
            </a:custGeom>
            <a:solidFill>
              <a:srgbClr val="B5B5B5"/>
            </a:solidFill>
            <a:ln w="12700" cap="rnd">
              <a:noFill/>
              <a:round/>
              <a:headEnd/>
              <a:tailEnd/>
            </a:ln>
          </p:spPr>
          <p:txBody>
            <a:bodyPr/>
            <a:lstStyle/>
            <a:p>
              <a:endParaRPr lang="en-US" dirty="0"/>
            </a:p>
          </p:txBody>
        </p:sp>
        <p:sp>
          <p:nvSpPr>
            <p:cNvPr id="48852" name="Freeform 751"/>
            <p:cNvSpPr>
              <a:spLocks/>
            </p:cNvSpPr>
            <p:nvPr/>
          </p:nvSpPr>
          <p:spPr bwMode="auto">
            <a:xfrm>
              <a:off x="2601" y="2280"/>
              <a:ext cx="17" cy="17"/>
            </a:xfrm>
            <a:custGeom>
              <a:avLst/>
              <a:gdLst>
                <a:gd name="T0" fmla="*/ 16 w 17"/>
                <a:gd name="T1" fmla="*/ 2 h 17"/>
                <a:gd name="T2" fmla="*/ 8 w 17"/>
                <a:gd name="T3" fmla="*/ 0 h 17"/>
                <a:gd name="T4" fmla="*/ 0 w 17"/>
                <a:gd name="T5" fmla="*/ 2 h 17"/>
                <a:gd name="T6" fmla="*/ 8 w 17"/>
                <a:gd name="T7" fmla="*/ 13 h 17"/>
                <a:gd name="T8" fmla="*/ 0 w 17"/>
                <a:gd name="T9" fmla="*/ 13 h 17"/>
                <a:gd name="T10" fmla="*/ 8 w 17"/>
                <a:gd name="T11" fmla="*/ 16 h 17"/>
                <a:gd name="T12" fmla="*/ 16 w 17"/>
                <a:gd name="T13" fmla="*/ 16 h 17"/>
                <a:gd name="T14" fmla="*/ 16 w 17"/>
                <a:gd name="T15" fmla="*/ 2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16" y="2"/>
                  </a:moveTo>
                  <a:lnTo>
                    <a:pt x="8" y="0"/>
                  </a:lnTo>
                  <a:lnTo>
                    <a:pt x="0" y="2"/>
                  </a:lnTo>
                  <a:lnTo>
                    <a:pt x="8" y="13"/>
                  </a:lnTo>
                  <a:lnTo>
                    <a:pt x="0" y="13"/>
                  </a:lnTo>
                  <a:lnTo>
                    <a:pt x="8" y="16"/>
                  </a:lnTo>
                  <a:lnTo>
                    <a:pt x="16" y="16"/>
                  </a:lnTo>
                  <a:lnTo>
                    <a:pt x="16" y="2"/>
                  </a:lnTo>
                </a:path>
              </a:pathLst>
            </a:custGeom>
            <a:solidFill>
              <a:srgbClr val="B5B5B5"/>
            </a:solidFill>
            <a:ln w="12700" cap="rnd">
              <a:noFill/>
              <a:round/>
              <a:headEnd/>
              <a:tailEnd/>
            </a:ln>
          </p:spPr>
          <p:txBody>
            <a:bodyPr/>
            <a:lstStyle/>
            <a:p>
              <a:endParaRPr lang="en-US" dirty="0"/>
            </a:p>
          </p:txBody>
        </p:sp>
        <p:sp>
          <p:nvSpPr>
            <p:cNvPr id="48853" name="Freeform 752"/>
            <p:cNvSpPr>
              <a:spLocks/>
            </p:cNvSpPr>
            <p:nvPr/>
          </p:nvSpPr>
          <p:spPr bwMode="auto">
            <a:xfrm>
              <a:off x="2607" y="2280"/>
              <a:ext cx="17" cy="17"/>
            </a:xfrm>
            <a:custGeom>
              <a:avLst/>
              <a:gdLst>
                <a:gd name="T0" fmla="*/ 4 w 17"/>
                <a:gd name="T1" fmla="*/ 2 h 17"/>
                <a:gd name="T2" fmla="*/ 4 w 17"/>
                <a:gd name="T3" fmla="*/ 0 h 17"/>
                <a:gd name="T4" fmla="*/ 0 w 17"/>
                <a:gd name="T5" fmla="*/ 2 h 17"/>
                <a:gd name="T6" fmla="*/ 0 w 17"/>
                <a:gd name="T7" fmla="*/ 16 h 17"/>
                <a:gd name="T8" fmla="*/ 6 w 17"/>
                <a:gd name="T9" fmla="*/ 13 h 17"/>
                <a:gd name="T10" fmla="*/ 10 w 17"/>
                <a:gd name="T11" fmla="*/ 13 h 17"/>
                <a:gd name="T12" fmla="*/ 14 w 17"/>
                <a:gd name="T13" fmla="*/ 8 h 17"/>
                <a:gd name="T14" fmla="*/ 16 w 17"/>
                <a:gd name="T15" fmla="*/ 2 h 17"/>
                <a:gd name="T16" fmla="*/ 4 w 17"/>
                <a:gd name="T17" fmla="*/ 2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4" y="2"/>
                  </a:moveTo>
                  <a:lnTo>
                    <a:pt x="4" y="0"/>
                  </a:lnTo>
                  <a:lnTo>
                    <a:pt x="0" y="2"/>
                  </a:lnTo>
                  <a:lnTo>
                    <a:pt x="0" y="16"/>
                  </a:lnTo>
                  <a:lnTo>
                    <a:pt x="6" y="13"/>
                  </a:lnTo>
                  <a:lnTo>
                    <a:pt x="10" y="13"/>
                  </a:lnTo>
                  <a:lnTo>
                    <a:pt x="14" y="8"/>
                  </a:lnTo>
                  <a:lnTo>
                    <a:pt x="16" y="2"/>
                  </a:lnTo>
                  <a:lnTo>
                    <a:pt x="4" y="2"/>
                  </a:lnTo>
                </a:path>
              </a:pathLst>
            </a:custGeom>
            <a:solidFill>
              <a:srgbClr val="B5B5B5"/>
            </a:solidFill>
            <a:ln w="12700" cap="rnd">
              <a:noFill/>
              <a:round/>
              <a:headEnd/>
              <a:tailEnd/>
            </a:ln>
          </p:spPr>
          <p:txBody>
            <a:bodyPr/>
            <a:lstStyle/>
            <a:p>
              <a:endParaRPr lang="en-US" dirty="0"/>
            </a:p>
          </p:txBody>
        </p:sp>
        <p:sp>
          <p:nvSpPr>
            <p:cNvPr id="48854" name="Freeform 753"/>
            <p:cNvSpPr>
              <a:spLocks/>
            </p:cNvSpPr>
            <p:nvPr/>
          </p:nvSpPr>
          <p:spPr bwMode="auto">
            <a:xfrm>
              <a:off x="2610" y="2234"/>
              <a:ext cx="17" cy="43"/>
            </a:xfrm>
            <a:custGeom>
              <a:avLst/>
              <a:gdLst>
                <a:gd name="T0" fmla="*/ 0 w 17"/>
                <a:gd name="T1" fmla="*/ 8 h 43"/>
                <a:gd name="T2" fmla="*/ 2 w 17"/>
                <a:gd name="T3" fmla="*/ 10 h 43"/>
                <a:gd name="T4" fmla="*/ 4 w 17"/>
                <a:gd name="T5" fmla="*/ 13 h 43"/>
                <a:gd name="T6" fmla="*/ 4 w 17"/>
                <a:gd name="T7" fmla="*/ 16 h 43"/>
                <a:gd name="T8" fmla="*/ 2 w 17"/>
                <a:gd name="T9" fmla="*/ 21 h 43"/>
                <a:gd name="T10" fmla="*/ 2 w 17"/>
                <a:gd name="T11" fmla="*/ 25 h 43"/>
                <a:gd name="T12" fmla="*/ 0 w 17"/>
                <a:gd name="T13" fmla="*/ 31 h 43"/>
                <a:gd name="T14" fmla="*/ 0 w 17"/>
                <a:gd name="T15" fmla="*/ 36 h 43"/>
                <a:gd name="T16" fmla="*/ 0 w 17"/>
                <a:gd name="T17" fmla="*/ 42 h 43"/>
                <a:gd name="T18" fmla="*/ 12 w 17"/>
                <a:gd name="T19" fmla="*/ 41 h 43"/>
                <a:gd name="T20" fmla="*/ 12 w 17"/>
                <a:gd name="T21" fmla="*/ 36 h 43"/>
                <a:gd name="T22" fmla="*/ 14 w 17"/>
                <a:gd name="T23" fmla="*/ 32 h 43"/>
                <a:gd name="T24" fmla="*/ 14 w 17"/>
                <a:gd name="T25" fmla="*/ 27 h 43"/>
                <a:gd name="T26" fmla="*/ 14 w 17"/>
                <a:gd name="T27" fmla="*/ 22 h 43"/>
                <a:gd name="T28" fmla="*/ 16 w 17"/>
                <a:gd name="T29" fmla="*/ 16 h 43"/>
                <a:gd name="T30" fmla="*/ 16 w 17"/>
                <a:gd name="T31" fmla="*/ 11 h 43"/>
                <a:gd name="T32" fmla="*/ 14 w 17"/>
                <a:gd name="T33" fmla="*/ 5 h 43"/>
                <a:gd name="T34" fmla="*/ 10 w 17"/>
                <a:gd name="T35" fmla="*/ 1 h 43"/>
                <a:gd name="T36" fmla="*/ 8 w 17"/>
                <a:gd name="T37" fmla="*/ 0 h 43"/>
                <a:gd name="T38" fmla="*/ 0 w 17"/>
                <a:gd name="T39" fmla="*/ 8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43"/>
                <a:gd name="T62" fmla="*/ 17 w 17"/>
                <a:gd name="T63" fmla="*/ 43 h 4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43">
                  <a:moveTo>
                    <a:pt x="0" y="8"/>
                  </a:moveTo>
                  <a:lnTo>
                    <a:pt x="2" y="10"/>
                  </a:lnTo>
                  <a:lnTo>
                    <a:pt x="4" y="13"/>
                  </a:lnTo>
                  <a:lnTo>
                    <a:pt x="4" y="16"/>
                  </a:lnTo>
                  <a:lnTo>
                    <a:pt x="2" y="21"/>
                  </a:lnTo>
                  <a:lnTo>
                    <a:pt x="2" y="25"/>
                  </a:lnTo>
                  <a:lnTo>
                    <a:pt x="0" y="31"/>
                  </a:lnTo>
                  <a:lnTo>
                    <a:pt x="0" y="36"/>
                  </a:lnTo>
                  <a:lnTo>
                    <a:pt x="0" y="42"/>
                  </a:lnTo>
                  <a:lnTo>
                    <a:pt x="12" y="41"/>
                  </a:lnTo>
                  <a:lnTo>
                    <a:pt x="12" y="36"/>
                  </a:lnTo>
                  <a:lnTo>
                    <a:pt x="14" y="32"/>
                  </a:lnTo>
                  <a:lnTo>
                    <a:pt x="14" y="27"/>
                  </a:lnTo>
                  <a:lnTo>
                    <a:pt x="14" y="22"/>
                  </a:lnTo>
                  <a:lnTo>
                    <a:pt x="16" y="16"/>
                  </a:lnTo>
                  <a:lnTo>
                    <a:pt x="16" y="11"/>
                  </a:lnTo>
                  <a:lnTo>
                    <a:pt x="14" y="5"/>
                  </a:lnTo>
                  <a:lnTo>
                    <a:pt x="10" y="1"/>
                  </a:lnTo>
                  <a:lnTo>
                    <a:pt x="8" y="0"/>
                  </a:lnTo>
                  <a:lnTo>
                    <a:pt x="0" y="8"/>
                  </a:lnTo>
                </a:path>
              </a:pathLst>
            </a:custGeom>
            <a:solidFill>
              <a:srgbClr val="B5B5B5"/>
            </a:solidFill>
            <a:ln w="12700" cap="rnd">
              <a:noFill/>
              <a:round/>
              <a:headEnd/>
              <a:tailEnd/>
            </a:ln>
          </p:spPr>
          <p:txBody>
            <a:bodyPr/>
            <a:lstStyle/>
            <a:p>
              <a:endParaRPr lang="en-US" dirty="0"/>
            </a:p>
          </p:txBody>
        </p:sp>
        <p:sp>
          <p:nvSpPr>
            <p:cNvPr id="48855" name="Freeform 754"/>
            <p:cNvSpPr>
              <a:spLocks/>
            </p:cNvSpPr>
            <p:nvPr/>
          </p:nvSpPr>
          <p:spPr bwMode="auto">
            <a:xfrm>
              <a:off x="2598" y="2226"/>
              <a:ext cx="17" cy="17"/>
            </a:xfrm>
            <a:custGeom>
              <a:avLst/>
              <a:gdLst>
                <a:gd name="T0" fmla="*/ 0 w 17"/>
                <a:gd name="T1" fmla="*/ 7 h 17"/>
                <a:gd name="T2" fmla="*/ 3 w 17"/>
                <a:gd name="T3" fmla="*/ 10 h 17"/>
                <a:gd name="T4" fmla="*/ 6 w 17"/>
                <a:gd name="T5" fmla="*/ 11 h 17"/>
                <a:gd name="T6" fmla="*/ 8 w 17"/>
                <a:gd name="T7" fmla="*/ 14 h 17"/>
                <a:gd name="T8" fmla="*/ 9 w 17"/>
                <a:gd name="T9" fmla="*/ 16 h 17"/>
                <a:gd name="T10" fmla="*/ 16 w 17"/>
                <a:gd name="T11" fmla="*/ 7 h 17"/>
                <a:gd name="T12" fmla="*/ 13 w 17"/>
                <a:gd name="T13" fmla="*/ 7 h 17"/>
                <a:gd name="T14" fmla="*/ 12 w 17"/>
                <a:gd name="T15" fmla="*/ 5 h 17"/>
                <a:gd name="T16" fmla="*/ 9 w 17"/>
                <a:gd name="T17" fmla="*/ 2 h 17"/>
                <a:gd name="T18" fmla="*/ 6 w 17"/>
                <a:gd name="T19" fmla="*/ 0 h 17"/>
                <a:gd name="T20" fmla="*/ 0 w 17"/>
                <a:gd name="T21" fmla="*/ 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7"/>
                  </a:moveTo>
                  <a:lnTo>
                    <a:pt x="3" y="10"/>
                  </a:lnTo>
                  <a:lnTo>
                    <a:pt x="6" y="11"/>
                  </a:lnTo>
                  <a:lnTo>
                    <a:pt x="8" y="14"/>
                  </a:lnTo>
                  <a:lnTo>
                    <a:pt x="9" y="16"/>
                  </a:lnTo>
                  <a:lnTo>
                    <a:pt x="16" y="7"/>
                  </a:lnTo>
                  <a:lnTo>
                    <a:pt x="13" y="7"/>
                  </a:lnTo>
                  <a:lnTo>
                    <a:pt x="12" y="5"/>
                  </a:lnTo>
                  <a:lnTo>
                    <a:pt x="9" y="2"/>
                  </a:lnTo>
                  <a:lnTo>
                    <a:pt x="6" y="0"/>
                  </a:lnTo>
                  <a:lnTo>
                    <a:pt x="0" y="7"/>
                  </a:lnTo>
                </a:path>
              </a:pathLst>
            </a:custGeom>
            <a:solidFill>
              <a:srgbClr val="B5B5B5"/>
            </a:solidFill>
            <a:ln w="12700" cap="rnd">
              <a:noFill/>
              <a:round/>
              <a:headEnd/>
              <a:tailEnd/>
            </a:ln>
          </p:spPr>
          <p:txBody>
            <a:bodyPr/>
            <a:lstStyle/>
            <a:p>
              <a:endParaRPr lang="en-US" dirty="0"/>
            </a:p>
          </p:txBody>
        </p:sp>
        <p:sp>
          <p:nvSpPr>
            <p:cNvPr id="48856" name="Freeform 755"/>
            <p:cNvSpPr>
              <a:spLocks/>
            </p:cNvSpPr>
            <p:nvPr/>
          </p:nvSpPr>
          <p:spPr bwMode="auto">
            <a:xfrm>
              <a:off x="2557" y="2181"/>
              <a:ext cx="40" cy="22"/>
            </a:xfrm>
            <a:custGeom>
              <a:avLst/>
              <a:gdLst>
                <a:gd name="T0" fmla="*/ 26 w 40"/>
                <a:gd name="T1" fmla="*/ 21 h 22"/>
                <a:gd name="T2" fmla="*/ 25 w 40"/>
                <a:gd name="T3" fmla="*/ 19 h 22"/>
                <a:gd name="T4" fmla="*/ 24 w 40"/>
                <a:gd name="T5" fmla="*/ 19 h 22"/>
                <a:gd name="T6" fmla="*/ 20 w 40"/>
                <a:gd name="T7" fmla="*/ 18 h 22"/>
                <a:gd name="T8" fmla="*/ 16 w 40"/>
                <a:gd name="T9" fmla="*/ 18 h 22"/>
                <a:gd name="T10" fmla="*/ 11 w 40"/>
                <a:gd name="T11" fmla="*/ 18 h 22"/>
                <a:gd name="T12" fmla="*/ 7 w 40"/>
                <a:gd name="T13" fmla="*/ 17 h 22"/>
                <a:gd name="T14" fmla="*/ 3 w 40"/>
                <a:gd name="T15" fmla="*/ 15 h 22"/>
                <a:gd name="T16" fmla="*/ 0 w 40"/>
                <a:gd name="T17" fmla="*/ 12 h 22"/>
                <a:gd name="T18" fmla="*/ 0 w 40"/>
                <a:gd name="T19" fmla="*/ 9 h 22"/>
                <a:gd name="T20" fmla="*/ 3 w 40"/>
                <a:gd name="T21" fmla="*/ 5 h 22"/>
                <a:gd name="T22" fmla="*/ 6 w 40"/>
                <a:gd name="T23" fmla="*/ 3 h 22"/>
                <a:gd name="T24" fmla="*/ 10 w 40"/>
                <a:gd name="T25" fmla="*/ 2 h 22"/>
                <a:gd name="T26" fmla="*/ 16 w 40"/>
                <a:gd name="T27" fmla="*/ 1 h 22"/>
                <a:gd name="T28" fmla="*/ 21 w 40"/>
                <a:gd name="T29" fmla="*/ 0 h 22"/>
                <a:gd name="T30" fmla="*/ 24 w 40"/>
                <a:gd name="T31" fmla="*/ 2 h 22"/>
                <a:gd name="T32" fmla="*/ 29 w 40"/>
                <a:gd name="T33" fmla="*/ 5 h 22"/>
                <a:gd name="T34" fmla="*/ 32 w 40"/>
                <a:gd name="T35" fmla="*/ 9 h 22"/>
                <a:gd name="T36" fmla="*/ 37 w 40"/>
                <a:gd name="T37" fmla="*/ 12 h 22"/>
                <a:gd name="T38" fmla="*/ 39 w 40"/>
                <a:gd name="T39" fmla="*/ 14 h 22"/>
                <a:gd name="T40" fmla="*/ 38 w 40"/>
                <a:gd name="T41" fmla="*/ 16 h 22"/>
                <a:gd name="T42" fmla="*/ 36 w 40"/>
                <a:gd name="T43" fmla="*/ 17 h 22"/>
                <a:gd name="T44" fmla="*/ 33 w 40"/>
                <a:gd name="T45" fmla="*/ 19 h 22"/>
                <a:gd name="T46" fmla="*/ 29 w 40"/>
                <a:gd name="T47" fmla="*/ 20 h 22"/>
                <a:gd name="T48" fmla="*/ 25 w 40"/>
                <a:gd name="T49" fmla="*/ 20 h 22"/>
                <a:gd name="T50" fmla="*/ 21 w 40"/>
                <a:gd name="T51" fmla="*/ 19 h 22"/>
                <a:gd name="T52" fmla="*/ 16 w 40"/>
                <a:gd name="T53" fmla="*/ 19 h 22"/>
                <a:gd name="T54" fmla="*/ 26 w 40"/>
                <a:gd name="T55" fmla="*/ 21 h 2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0"/>
                <a:gd name="T85" fmla="*/ 0 h 22"/>
                <a:gd name="T86" fmla="*/ 40 w 40"/>
                <a:gd name="T87" fmla="*/ 22 h 2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0" h="22">
                  <a:moveTo>
                    <a:pt x="26" y="21"/>
                  </a:moveTo>
                  <a:lnTo>
                    <a:pt x="25" y="19"/>
                  </a:lnTo>
                  <a:lnTo>
                    <a:pt x="24" y="19"/>
                  </a:lnTo>
                  <a:lnTo>
                    <a:pt x="20" y="18"/>
                  </a:lnTo>
                  <a:lnTo>
                    <a:pt x="16" y="18"/>
                  </a:lnTo>
                  <a:lnTo>
                    <a:pt x="11" y="18"/>
                  </a:lnTo>
                  <a:lnTo>
                    <a:pt x="7" y="17"/>
                  </a:lnTo>
                  <a:lnTo>
                    <a:pt x="3" y="15"/>
                  </a:lnTo>
                  <a:lnTo>
                    <a:pt x="0" y="12"/>
                  </a:lnTo>
                  <a:lnTo>
                    <a:pt x="0" y="9"/>
                  </a:lnTo>
                  <a:lnTo>
                    <a:pt x="3" y="5"/>
                  </a:lnTo>
                  <a:lnTo>
                    <a:pt x="6" y="3"/>
                  </a:lnTo>
                  <a:lnTo>
                    <a:pt x="10" y="2"/>
                  </a:lnTo>
                  <a:lnTo>
                    <a:pt x="16" y="1"/>
                  </a:lnTo>
                  <a:lnTo>
                    <a:pt x="21" y="0"/>
                  </a:lnTo>
                  <a:lnTo>
                    <a:pt x="24" y="2"/>
                  </a:lnTo>
                  <a:lnTo>
                    <a:pt x="29" y="5"/>
                  </a:lnTo>
                  <a:lnTo>
                    <a:pt x="32" y="9"/>
                  </a:lnTo>
                  <a:lnTo>
                    <a:pt x="37" y="12"/>
                  </a:lnTo>
                  <a:lnTo>
                    <a:pt x="39" y="14"/>
                  </a:lnTo>
                  <a:lnTo>
                    <a:pt x="38" y="16"/>
                  </a:lnTo>
                  <a:lnTo>
                    <a:pt x="36" y="17"/>
                  </a:lnTo>
                  <a:lnTo>
                    <a:pt x="33" y="19"/>
                  </a:lnTo>
                  <a:lnTo>
                    <a:pt x="29" y="20"/>
                  </a:lnTo>
                  <a:lnTo>
                    <a:pt x="25" y="20"/>
                  </a:lnTo>
                  <a:lnTo>
                    <a:pt x="21" y="19"/>
                  </a:lnTo>
                  <a:lnTo>
                    <a:pt x="16" y="19"/>
                  </a:lnTo>
                  <a:lnTo>
                    <a:pt x="26" y="21"/>
                  </a:lnTo>
                </a:path>
              </a:pathLst>
            </a:custGeom>
            <a:solidFill>
              <a:srgbClr val="E2E2E2"/>
            </a:solidFill>
            <a:ln w="12700" cap="rnd">
              <a:noFill/>
              <a:round/>
              <a:headEnd/>
              <a:tailEnd/>
            </a:ln>
          </p:spPr>
          <p:txBody>
            <a:bodyPr/>
            <a:lstStyle/>
            <a:p>
              <a:endParaRPr lang="en-US" dirty="0"/>
            </a:p>
          </p:txBody>
        </p:sp>
        <p:sp>
          <p:nvSpPr>
            <p:cNvPr id="48857" name="Freeform 756"/>
            <p:cNvSpPr>
              <a:spLocks/>
            </p:cNvSpPr>
            <p:nvPr/>
          </p:nvSpPr>
          <p:spPr bwMode="auto">
            <a:xfrm>
              <a:off x="2581" y="2200"/>
              <a:ext cx="17" cy="17"/>
            </a:xfrm>
            <a:custGeom>
              <a:avLst/>
              <a:gdLst>
                <a:gd name="T0" fmla="*/ 3 w 17"/>
                <a:gd name="T1" fmla="*/ 16 h 17"/>
                <a:gd name="T2" fmla="*/ 6 w 17"/>
                <a:gd name="T3" fmla="*/ 16 h 17"/>
                <a:gd name="T4" fmla="*/ 0 w 17"/>
                <a:gd name="T5" fmla="*/ 12 h 17"/>
                <a:gd name="T6" fmla="*/ 0 w 17"/>
                <a:gd name="T7" fmla="*/ 16 h 17"/>
                <a:gd name="T8" fmla="*/ 16 w 17"/>
                <a:gd name="T9" fmla="*/ 8 h 17"/>
                <a:gd name="T10" fmla="*/ 12 w 17"/>
                <a:gd name="T11" fmla="*/ 0 h 17"/>
                <a:gd name="T12" fmla="*/ 6 w 17"/>
                <a:gd name="T13" fmla="*/ 0 h 17"/>
                <a:gd name="T14" fmla="*/ 9 w 17"/>
                <a:gd name="T15" fmla="*/ 0 h 17"/>
                <a:gd name="T16" fmla="*/ 3 w 17"/>
                <a:gd name="T17" fmla="*/ 1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3" y="16"/>
                  </a:moveTo>
                  <a:lnTo>
                    <a:pt x="6" y="16"/>
                  </a:lnTo>
                  <a:lnTo>
                    <a:pt x="0" y="12"/>
                  </a:lnTo>
                  <a:lnTo>
                    <a:pt x="0" y="16"/>
                  </a:lnTo>
                  <a:lnTo>
                    <a:pt x="16" y="8"/>
                  </a:lnTo>
                  <a:lnTo>
                    <a:pt x="12" y="0"/>
                  </a:lnTo>
                  <a:lnTo>
                    <a:pt x="6" y="0"/>
                  </a:lnTo>
                  <a:lnTo>
                    <a:pt x="9" y="0"/>
                  </a:lnTo>
                  <a:lnTo>
                    <a:pt x="3" y="16"/>
                  </a:lnTo>
                </a:path>
              </a:pathLst>
            </a:custGeom>
            <a:solidFill>
              <a:srgbClr val="B5B5B5"/>
            </a:solidFill>
            <a:ln w="12700" cap="rnd">
              <a:noFill/>
              <a:round/>
              <a:headEnd/>
              <a:tailEnd/>
            </a:ln>
          </p:spPr>
          <p:txBody>
            <a:bodyPr/>
            <a:lstStyle/>
            <a:p>
              <a:endParaRPr lang="en-US" dirty="0"/>
            </a:p>
          </p:txBody>
        </p:sp>
        <p:sp>
          <p:nvSpPr>
            <p:cNvPr id="48858" name="Freeform 757"/>
            <p:cNvSpPr>
              <a:spLocks/>
            </p:cNvSpPr>
            <p:nvPr/>
          </p:nvSpPr>
          <p:spPr bwMode="auto">
            <a:xfrm>
              <a:off x="2563" y="2198"/>
              <a:ext cx="19" cy="17"/>
            </a:xfrm>
            <a:custGeom>
              <a:avLst/>
              <a:gdLst>
                <a:gd name="T0" fmla="*/ 0 w 19"/>
                <a:gd name="T1" fmla="*/ 13 h 17"/>
                <a:gd name="T2" fmla="*/ 1 w 19"/>
                <a:gd name="T3" fmla="*/ 13 h 17"/>
                <a:gd name="T4" fmla="*/ 5 w 19"/>
                <a:gd name="T5" fmla="*/ 16 h 17"/>
                <a:gd name="T6" fmla="*/ 9 w 19"/>
                <a:gd name="T7" fmla="*/ 16 h 17"/>
                <a:gd name="T8" fmla="*/ 12 w 19"/>
                <a:gd name="T9" fmla="*/ 16 h 17"/>
                <a:gd name="T10" fmla="*/ 16 w 19"/>
                <a:gd name="T11" fmla="*/ 16 h 17"/>
                <a:gd name="T12" fmla="*/ 18 w 19"/>
                <a:gd name="T13" fmla="*/ 2 h 17"/>
                <a:gd name="T14" fmla="*/ 14 w 19"/>
                <a:gd name="T15" fmla="*/ 2 h 17"/>
                <a:gd name="T16" fmla="*/ 9 w 19"/>
                <a:gd name="T17" fmla="*/ 2 h 17"/>
                <a:gd name="T18" fmla="*/ 6 w 19"/>
                <a:gd name="T19" fmla="*/ 2 h 17"/>
                <a:gd name="T20" fmla="*/ 3 w 19"/>
                <a:gd name="T21" fmla="*/ 0 h 17"/>
                <a:gd name="T22" fmla="*/ 4 w 19"/>
                <a:gd name="T23" fmla="*/ 2 h 17"/>
                <a:gd name="T24" fmla="*/ 0 w 19"/>
                <a:gd name="T25" fmla="*/ 1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7"/>
                <a:gd name="T41" fmla="*/ 19 w 1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7">
                  <a:moveTo>
                    <a:pt x="0" y="13"/>
                  </a:moveTo>
                  <a:lnTo>
                    <a:pt x="1" y="13"/>
                  </a:lnTo>
                  <a:lnTo>
                    <a:pt x="5" y="16"/>
                  </a:lnTo>
                  <a:lnTo>
                    <a:pt x="9" y="16"/>
                  </a:lnTo>
                  <a:lnTo>
                    <a:pt x="12" y="16"/>
                  </a:lnTo>
                  <a:lnTo>
                    <a:pt x="16" y="16"/>
                  </a:lnTo>
                  <a:lnTo>
                    <a:pt x="18" y="2"/>
                  </a:lnTo>
                  <a:lnTo>
                    <a:pt x="14" y="2"/>
                  </a:lnTo>
                  <a:lnTo>
                    <a:pt x="9" y="2"/>
                  </a:lnTo>
                  <a:lnTo>
                    <a:pt x="6" y="2"/>
                  </a:lnTo>
                  <a:lnTo>
                    <a:pt x="3" y="0"/>
                  </a:lnTo>
                  <a:lnTo>
                    <a:pt x="4" y="2"/>
                  </a:lnTo>
                  <a:lnTo>
                    <a:pt x="0" y="13"/>
                  </a:lnTo>
                </a:path>
              </a:pathLst>
            </a:custGeom>
            <a:solidFill>
              <a:srgbClr val="B5B5B5"/>
            </a:solidFill>
            <a:ln w="12700" cap="rnd">
              <a:noFill/>
              <a:round/>
              <a:headEnd/>
              <a:tailEnd/>
            </a:ln>
          </p:spPr>
          <p:txBody>
            <a:bodyPr/>
            <a:lstStyle/>
            <a:p>
              <a:endParaRPr lang="en-US" dirty="0"/>
            </a:p>
          </p:txBody>
        </p:sp>
        <p:sp>
          <p:nvSpPr>
            <p:cNvPr id="48859" name="Freeform 758"/>
            <p:cNvSpPr>
              <a:spLocks/>
            </p:cNvSpPr>
            <p:nvPr/>
          </p:nvSpPr>
          <p:spPr bwMode="auto">
            <a:xfrm>
              <a:off x="2551" y="2185"/>
              <a:ext cx="17" cy="18"/>
            </a:xfrm>
            <a:custGeom>
              <a:avLst/>
              <a:gdLst>
                <a:gd name="T0" fmla="*/ 4 w 17"/>
                <a:gd name="T1" fmla="*/ 0 h 18"/>
                <a:gd name="T2" fmla="*/ 0 w 17"/>
                <a:gd name="T3" fmla="*/ 4 h 18"/>
                <a:gd name="T4" fmla="*/ 1 w 17"/>
                <a:gd name="T5" fmla="*/ 10 h 18"/>
                <a:gd name="T6" fmla="*/ 5 w 17"/>
                <a:gd name="T7" fmla="*/ 14 h 18"/>
                <a:gd name="T8" fmla="*/ 11 w 17"/>
                <a:gd name="T9" fmla="*/ 17 h 18"/>
                <a:gd name="T10" fmla="*/ 16 w 17"/>
                <a:gd name="T11" fmla="*/ 10 h 18"/>
                <a:gd name="T12" fmla="*/ 13 w 17"/>
                <a:gd name="T13" fmla="*/ 9 h 18"/>
                <a:gd name="T14" fmla="*/ 10 w 17"/>
                <a:gd name="T15" fmla="*/ 7 h 18"/>
                <a:gd name="T16" fmla="*/ 11 w 17"/>
                <a:gd name="T17" fmla="*/ 5 h 18"/>
                <a:gd name="T18" fmla="*/ 4 w 17"/>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8"/>
                <a:gd name="T32" fmla="*/ 17 w 1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8">
                  <a:moveTo>
                    <a:pt x="4" y="0"/>
                  </a:moveTo>
                  <a:lnTo>
                    <a:pt x="0" y="4"/>
                  </a:lnTo>
                  <a:lnTo>
                    <a:pt x="1" y="10"/>
                  </a:lnTo>
                  <a:lnTo>
                    <a:pt x="5" y="14"/>
                  </a:lnTo>
                  <a:lnTo>
                    <a:pt x="11" y="17"/>
                  </a:lnTo>
                  <a:lnTo>
                    <a:pt x="16" y="10"/>
                  </a:lnTo>
                  <a:lnTo>
                    <a:pt x="13" y="9"/>
                  </a:lnTo>
                  <a:lnTo>
                    <a:pt x="10" y="7"/>
                  </a:lnTo>
                  <a:lnTo>
                    <a:pt x="11" y="5"/>
                  </a:lnTo>
                  <a:lnTo>
                    <a:pt x="4" y="0"/>
                  </a:lnTo>
                </a:path>
              </a:pathLst>
            </a:custGeom>
            <a:solidFill>
              <a:srgbClr val="B5B5B5"/>
            </a:solidFill>
            <a:ln w="12700" cap="rnd">
              <a:noFill/>
              <a:round/>
              <a:headEnd/>
              <a:tailEnd/>
            </a:ln>
          </p:spPr>
          <p:txBody>
            <a:bodyPr/>
            <a:lstStyle/>
            <a:p>
              <a:endParaRPr lang="en-US" dirty="0"/>
            </a:p>
          </p:txBody>
        </p:sp>
        <p:sp>
          <p:nvSpPr>
            <p:cNvPr id="48860" name="Freeform 759"/>
            <p:cNvSpPr>
              <a:spLocks/>
            </p:cNvSpPr>
            <p:nvPr/>
          </p:nvSpPr>
          <p:spPr bwMode="auto">
            <a:xfrm>
              <a:off x="2556" y="2176"/>
              <a:ext cx="20" cy="17"/>
            </a:xfrm>
            <a:custGeom>
              <a:avLst/>
              <a:gdLst>
                <a:gd name="T0" fmla="*/ 19 w 20"/>
                <a:gd name="T1" fmla="*/ 0 h 17"/>
                <a:gd name="T2" fmla="*/ 14 w 20"/>
                <a:gd name="T3" fmla="*/ 1 h 17"/>
                <a:gd name="T4" fmla="*/ 9 w 20"/>
                <a:gd name="T5" fmla="*/ 1 h 17"/>
                <a:gd name="T6" fmla="*/ 4 w 20"/>
                <a:gd name="T7" fmla="*/ 4 h 17"/>
                <a:gd name="T8" fmla="*/ 0 w 20"/>
                <a:gd name="T9" fmla="*/ 9 h 17"/>
                <a:gd name="T10" fmla="*/ 6 w 20"/>
                <a:gd name="T11" fmla="*/ 16 h 17"/>
                <a:gd name="T12" fmla="*/ 8 w 20"/>
                <a:gd name="T13" fmla="*/ 14 h 17"/>
                <a:gd name="T14" fmla="*/ 11 w 20"/>
                <a:gd name="T15" fmla="*/ 12 h 17"/>
                <a:gd name="T16" fmla="*/ 15 w 20"/>
                <a:gd name="T17" fmla="*/ 11 h 17"/>
                <a:gd name="T18" fmla="*/ 19 w 20"/>
                <a:gd name="T19" fmla="*/ 9 h 17"/>
                <a:gd name="T20" fmla="*/ 19 w 20"/>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7"/>
                <a:gd name="T35" fmla="*/ 20 w 20"/>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7">
                  <a:moveTo>
                    <a:pt x="19" y="0"/>
                  </a:moveTo>
                  <a:lnTo>
                    <a:pt x="14" y="1"/>
                  </a:lnTo>
                  <a:lnTo>
                    <a:pt x="9" y="1"/>
                  </a:lnTo>
                  <a:lnTo>
                    <a:pt x="4" y="4"/>
                  </a:lnTo>
                  <a:lnTo>
                    <a:pt x="0" y="9"/>
                  </a:lnTo>
                  <a:lnTo>
                    <a:pt x="6" y="16"/>
                  </a:lnTo>
                  <a:lnTo>
                    <a:pt x="8" y="14"/>
                  </a:lnTo>
                  <a:lnTo>
                    <a:pt x="11" y="12"/>
                  </a:lnTo>
                  <a:lnTo>
                    <a:pt x="15" y="11"/>
                  </a:lnTo>
                  <a:lnTo>
                    <a:pt x="19" y="9"/>
                  </a:lnTo>
                  <a:lnTo>
                    <a:pt x="19" y="0"/>
                  </a:lnTo>
                </a:path>
              </a:pathLst>
            </a:custGeom>
            <a:solidFill>
              <a:srgbClr val="B5B5B5"/>
            </a:solidFill>
            <a:ln w="12700" cap="rnd">
              <a:noFill/>
              <a:round/>
              <a:headEnd/>
              <a:tailEnd/>
            </a:ln>
          </p:spPr>
          <p:txBody>
            <a:bodyPr/>
            <a:lstStyle/>
            <a:p>
              <a:endParaRPr lang="en-US" dirty="0"/>
            </a:p>
          </p:txBody>
        </p:sp>
        <p:sp>
          <p:nvSpPr>
            <p:cNvPr id="48861" name="Freeform 760"/>
            <p:cNvSpPr>
              <a:spLocks/>
            </p:cNvSpPr>
            <p:nvPr/>
          </p:nvSpPr>
          <p:spPr bwMode="auto">
            <a:xfrm>
              <a:off x="2581" y="2176"/>
              <a:ext cx="17" cy="20"/>
            </a:xfrm>
            <a:custGeom>
              <a:avLst/>
              <a:gdLst>
                <a:gd name="T0" fmla="*/ 16 w 17"/>
                <a:gd name="T1" fmla="*/ 12 h 20"/>
                <a:gd name="T2" fmla="*/ 15 w 17"/>
                <a:gd name="T3" fmla="*/ 12 h 20"/>
                <a:gd name="T4" fmla="*/ 12 w 17"/>
                <a:gd name="T5" fmla="*/ 10 h 20"/>
                <a:gd name="T6" fmla="*/ 9 w 17"/>
                <a:gd name="T7" fmla="*/ 6 h 20"/>
                <a:gd name="T8" fmla="*/ 6 w 17"/>
                <a:gd name="T9" fmla="*/ 2 h 20"/>
                <a:gd name="T10" fmla="*/ 0 w 17"/>
                <a:gd name="T11" fmla="*/ 0 h 20"/>
                <a:gd name="T12" fmla="*/ 0 w 17"/>
                <a:gd name="T13" fmla="*/ 8 h 20"/>
                <a:gd name="T14" fmla="*/ 1 w 17"/>
                <a:gd name="T15" fmla="*/ 9 h 20"/>
                <a:gd name="T16" fmla="*/ 4 w 17"/>
                <a:gd name="T17" fmla="*/ 11 h 20"/>
                <a:gd name="T18" fmla="*/ 7 w 17"/>
                <a:gd name="T19" fmla="*/ 16 h 20"/>
                <a:gd name="T20" fmla="*/ 12 w 17"/>
                <a:gd name="T21" fmla="*/ 19 h 20"/>
                <a:gd name="T22" fmla="*/ 16 w 17"/>
                <a:gd name="T23" fmla="*/ 12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20"/>
                <a:gd name="T38" fmla="*/ 17 w 17"/>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20">
                  <a:moveTo>
                    <a:pt x="16" y="12"/>
                  </a:moveTo>
                  <a:lnTo>
                    <a:pt x="15" y="12"/>
                  </a:lnTo>
                  <a:lnTo>
                    <a:pt x="12" y="10"/>
                  </a:lnTo>
                  <a:lnTo>
                    <a:pt x="9" y="6"/>
                  </a:lnTo>
                  <a:lnTo>
                    <a:pt x="6" y="2"/>
                  </a:lnTo>
                  <a:lnTo>
                    <a:pt x="0" y="0"/>
                  </a:lnTo>
                  <a:lnTo>
                    <a:pt x="0" y="8"/>
                  </a:lnTo>
                  <a:lnTo>
                    <a:pt x="1" y="9"/>
                  </a:lnTo>
                  <a:lnTo>
                    <a:pt x="4" y="11"/>
                  </a:lnTo>
                  <a:lnTo>
                    <a:pt x="7" y="16"/>
                  </a:lnTo>
                  <a:lnTo>
                    <a:pt x="12" y="19"/>
                  </a:lnTo>
                  <a:lnTo>
                    <a:pt x="16" y="12"/>
                  </a:lnTo>
                </a:path>
              </a:pathLst>
            </a:custGeom>
            <a:solidFill>
              <a:srgbClr val="B5B5B5"/>
            </a:solidFill>
            <a:ln w="12700" cap="rnd">
              <a:noFill/>
              <a:round/>
              <a:headEnd/>
              <a:tailEnd/>
            </a:ln>
          </p:spPr>
          <p:txBody>
            <a:bodyPr/>
            <a:lstStyle/>
            <a:p>
              <a:endParaRPr lang="en-US" dirty="0"/>
            </a:p>
          </p:txBody>
        </p:sp>
        <p:sp>
          <p:nvSpPr>
            <p:cNvPr id="48862" name="Freeform 761"/>
            <p:cNvSpPr>
              <a:spLocks/>
            </p:cNvSpPr>
            <p:nvPr/>
          </p:nvSpPr>
          <p:spPr bwMode="auto">
            <a:xfrm>
              <a:off x="2591" y="2192"/>
              <a:ext cx="17" cy="17"/>
            </a:xfrm>
            <a:custGeom>
              <a:avLst/>
              <a:gdLst>
                <a:gd name="T0" fmla="*/ 8 w 17"/>
                <a:gd name="T1" fmla="*/ 16 h 17"/>
                <a:gd name="T2" fmla="*/ 11 w 17"/>
                <a:gd name="T3" fmla="*/ 14 h 17"/>
                <a:gd name="T4" fmla="*/ 14 w 17"/>
                <a:gd name="T5" fmla="*/ 11 h 17"/>
                <a:gd name="T6" fmla="*/ 16 w 17"/>
                <a:gd name="T7" fmla="*/ 5 h 17"/>
                <a:gd name="T8" fmla="*/ 12 w 17"/>
                <a:gd name="T9" fmla="*/ 0 h 17"/>
                <a:gd name="T10" fmla="*/ 6 w 17"/>
                <a:gd name="T11" fmla="*/ 8 h 17"/>
                <a:gd name="T12" fmla="*/ 4 w 17"/>
                <a:gd name="T13" fmla="*/ 7 h 17"/>
                <a:gd name="T14" fmla="*/ 6 w 17"/>
                <a:gd name="T15" fmla="*/ 5 h 17"/>
                <a:gd name="T16" fmla="*/ 1 w 17"/>
                <a:gd name="T17" fmla="*/ 7 h 17"/>
                <a:gd name="T18" fmla="*/ 0 w 17"/>
                <a:gd name="T19" fmla="*/ 8 h 17"/>
                <a:gd name="T20" fmla="*/ 8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16"/>
                  </a:moveTo>
                  <a:lnTo>
                    <a:pt x="11" y="14"/>
                  </a:lnTo>
                  <a:lnTo>
                    <a:pt x="14" y="11"/>
                  </a:lnTo>
                  <a:lnTo>
                    <a:pt x="16" y="5"/>
                  </a:lnTo>
                  <a:lnTo>
                    <a:pt x="12" y="0"/>
                  </a:lnTo>
                  <a:lnTo>
                    <a:pt x="6" y="8"/>
                  </a:lnTo>
                  <a:lnTo>
                    <a:pt x="4" y="7"/>
                  </a:lnTo>
                  <a:lnTo>
                    <a:pt x="6" y="5"/>
                  </a:lnTo>
                  <a:lnTo>
                    <a:pt x="1" y="7"/>
                  </a:lnTo>
                  <a:lnTo>
                    <a:pt x="0" y="8"/>
                  </a:lnTo>
                  <a:lnTo>
                    <a:pt x="8" y="16"/>
                  </a:lnTo>
                </a:path>
              </a:pathLst>
            </a:custGeom>
            <a:solidFill>
              <a:srgbClr val="B5B5B5"/>
            </a:solidFill>
            <a:ln w="12700" cap="rnd">
              <a:noFill/>
              <a:round/>
              <a:headEnd/>
              <a:tailEnd/>
            </a:ln>
          </p:spPr>
          <p:txBody>
            <a:bodyPr/>
            <a:lstStyle/>
            <a:p>
              <a:endParaRPr lang="en-US" dirty="0"/>
            </a:p>
          </p:txBody>
        </p:sp>
        <p:sp>
          <p:nvSpPr>
            <p:cNvPr id="48863" name="Freeform 762"/>
            <p:cNvSpPr>
              <a:spLocks/>
            </p:cNvSpPr>
            <p:nvPr/>
          </p:nvSpPr>
          <p:spPr bwMode="auto">
            <a:xfrm>
              <a:off x="2575" y="2200"/>
              <a:ext cx="19" cy="17"/>
            </a:xfrm>
            <a:custGeom>
              <a:avLst/>
              <a:gdLst>
                <a:gd name="T0" fmla="*/ 0 w 19"/>
                <a:gd name="T1" fmla="*/ 13 h 17"/>
                <a:gd name="T2" fmla="*/ 5 w 19"/>
                <a:gd name="T3" fmla="*/ 16 h 17"/>
                <a:gd name="T4" fmla="*/ 8 w 19"/>
                <a:gd name="T5" fmla="*/ 16 h 17"/>
                <a:gd name="T6" fmla="*/ 13 w 19"/>
                <a:gd name="T7" fmla="*/ 16 h 17"/>
                <a:gd name="T8" fmla="*/ 18 w 19"/>
                <a:gd name="T9" fmla="*/ 13 h 17"/>
                <a:gd name="T10" fmla="*/ 12 w 19"/>
                <a:gd name="T11" fmla="*/ 2 h 17"/>
                <a:gd name="T12" fmla="*/ 11 w 19"/>
                <a:gd name="T13" fmla="*/ 2 h 17"/>
                <a:gd name="T14" fmla="*/ 9 w 19"/>
                <a:gd name="T15" fmla="*/ 2 h 17"/>
                <a:gd name="T16" fmla="*/ 5 w 19"/>
                <a:gd name="T17" fmla="*/ 0 h 17"/>
                <a:gd name="T18" fmla="*/ 0 w 19"/>
                <a:gd name="T19" fmla="*/ 0 h 17"/>
                <a:gd name="T20" fmla="*/ 0 w 19"/>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7"/>
                <a:gd name="T35" fmla="*/ 19 w 19"/>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7">
                  <a:moveTo>
                    <a:pt x="0" y="13"/>
                  </a:moveTo>
                  <a:lnTo>
                    <a:pt x="5" y="16"/>
                  </a:lnTo>
                  <a:lnTo>
                    <a:pt x="8" y="16"/>
                  </a:lnTo>
                  <a:lnTo>
                    <a:pt x="13" y="16"/>
                  </a:lnTo>
                  <a:lnTo>
                    <a:pt x="18" y="13"/>
                  </a:lnTo>
                  <a:lnTo>
                    <a:pt x="12" y="2"/>
                  </a:lnTo>
                  <a:lnTo>
                    <a:pt x="11" y="2"/>
                  </a:lnTo>
                  <a:lnTo>
                    <a:pt x="9" y="2"/>
                  </a:lnTo>
                  <a:lnTo>
                    <a:pt x="5" y="0"/>
                  </a:lnTo>
                  <a:lnTo>
                    <a:pt x="0" y="0"/>
                  </a:lnTo>
                  <a:lnTo>
                    <a:pt x="0" y="13"/>
                  </a:lnTo>
                </a:path>
              </a:pathLst>
            </a:custGeom>
            <a:solidFill>
              <a:srgbClr val="B5B5B5"/>
            </a:solidFill>
            <a:ln w="12700" cap="rnd">
              <a:noFill/>
              <a:round/>
              <a:headEnd/>
              <a:tailEnd/>
            </a:ln>
          </p:spPr>
          <p:txBody>
            <a:bodyPr/>
            <a:lstStyle/>
            <a:p>
              <a:endParaRPr lang="en-US" dirty="0"/>
            </a:p>
          </p:txBody>
        </p:sp>
        <p:sp>
          <p:nvSpPr>
            <p:cNvPr id="48864" name="Freeform 763"/>
            <p:cNvSpPr>
              <a:spLocks/>
            </p:cNvSpPr>
            <p:nvPr/>
          </p:nvSpPr>
          <p:spPr bwMode="auto">
            <a:xfrm>
              <a:off x="2528" y="2175"/>
              <a:ext cx="26" cy="17"/>
            </a:xfrm>
            <a:custGeom>
              <a:avLst/>
              <a:gdLst>
                <a:gd name="T0" fmla="*/ 6 w 26"/>
                <a:gd name="T1" fmla="*/ 16 h 17"/>
                <a:gd name="T2" fmla="*/ 10 w 26"/>
                <a:gd name="T3" fmla="*/ 12 h 17"/>
                <a:gd name="T4" fmla="*/ 11 w 26"/>
                <a:gd name="T5" fmla="*/ 12 h 17"/>
                <a:gd name="T6" fmla="*/ 12 w 26"/>
                <a:gd name="T7" fmla="*/ 12 h 17"/>
                <a:gd name="T8" fmla="*/ 13 w 26"/>
                <a:gd name="T9" fmla="*/ 12 h 17"/>
                <a:gd name="T10" fmla="*/ 15 w 26"/>
                <a:gd name="T11" fmla="*/ 12 h 17"/>
                <a:gd name="T12" fmla="*/ 17 w 26"/>
                <a:gd name="T13" fmla="*/ 12 h 17"/>
                <a:gd name="T14" fmla="*/ 20 w 26"/>
                <a:gd name="T15" fmla="*/ 11 h 17"/>
                <a:gd name="T16" fmla="*/ 25 w 26"/>
                <a:gd name="T17" fmla="*/ 9 h 17"/>
                <a:gd name="T18" fmla="*/ 21 w 26"/>
                <a:gd name="T19" fmla="*/ 0 h 17"/>
                <a:gd name="T20" fmla="*/ 18 w 26"/>
                <a:gd name="T21" fmla="*/ 1 h 17"/>
                <a:gd name="T22" fmla="*/ 16 w 26"/>
                <a:gd name="T23" fmla="*/ 1 h 17"/>
                <a:gd name="T24" fmla="*/ 15 w 26"/>
                <a:gd name="T25" fmla="*/ 1 h 17"/>
                <a:gd name="T26" fmla="*/ 13 w 26"/>
                <a:gd name="T27" fmla="*/ 1 h 17"/>
                <a:gd name="T28" fmla="*/ 10 w 26"/>
                <a:gd name="T29" fmla="*/ 1 h 17"/>
                <a:gd name="T30" fmla="*/ 7 w 26"/>
                <a:gd name="T31" fmla="*/ 3 h 17"/>
                <a:gd name="T32" fmla="*/ 4 w 26"/>
                <a:gd name="T33" fmla="*/ 4 h 17"/>
                <a:gd name="T34" fmla="*/ 0 w 26"/>
                <a:gd name="T35" fmla="*/ 9 h 17"/>
                <a:gd name="T36" fmla="*/ 6 w 26"/>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17"/>
                <a:gd name="T59" fmla="*/ 26 w 2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17">
                  <a:moveTo>
                    <a:pt x="6" y="16"/>
                  </a:moveTo>
                  <a:lnTo>
                    <a:pt x="10" y="12"/>
                  </a:lnTo>
                  <a:lnTo>
                    <a:pt x="11" y="12"/>
                  </a:lnTo>
                  <a:lnTo>
                    <a:pt x="12" y="12"/>
                  </a:lnTo>
                  <a:lnTo>
                    <a:pt x="13" y="12"/>
                  </a:lnTo>
                  <a:lnTo>
                    <a:pt x="15" y="12"/>
                  </a:lnTo>
                  <a:lnTo>
                    <a:pt x="17" y="12"/>
                  </a:lnTo>
                  <a:lnTo>
                    <a:pt x="20" y="11"/>
                  </a:lnTo>
                  <a:lnTo>
                    <a:pt x="25" y="9"/>
                  </a:lnTo>
                  <a:lnTo>
                    <a:pt x="21" y="0"/>
                  </a:lnTo>
                  <a:lnTo>
                    <a:pt x="18" y="1"/>
                  </a:lnTo>
                  <a:lnTo>
                    <a:pt x="16" y="1"/>
                  </a:lnTo>
                  <a:lnTo>
                    <a:pt x="15" y="1"/>
                  </a:lnTo>
                  <a:lnTo>
                    <a:pt x="13" y="1"/>
                  </a:lnTo>
                  <a:lnTo>
                    <a:pt x="10" y="1"/>
                  </a:lnTo>
                  <a:lnTo>
                    <a:pt x="7" y="3"/>
                  </a:lnTo>
                  <a:lnTo>
                    <a:pt x="4" y="4"/>
                  </a:lnTo>
                  <a:lnTo>
                    <a:pt x="0" y="9"/>
                  </a:lnTo>
                  <a:lnTo>
                    <a:pt x="6" y="16"/>
                  </a:lnTo>
                </a:path>
              </a:pathLst>
            </a:custGeom>
            <a:solidFill>
              <a:srgbClr val="828282"/>
            </a:solidFill>
            <a:ln w="12700" cap="rnd">
              <a:noFill/>
              <a:round/>
              <a:headEnd/>
              <a:tailEnd/>
            </a:ln>
          </p:spPr>
          <p:txBody>
            <a:bodyPr/>
            <a:lstStyle/>
            <a:p>
              <a:endParaRPr lang="en-US" dirty="0"/>
            </a:p>
          </p:txBody>
        </p:sp>
        <p:sp>
          <p:nvSpPr>
            <p:cNvPr id="48865" name="Freeform 764"/>
            <p:cNvSpPr>
              <a:spLocks/>
            </p:cNvSpPr>
            <p:nvPr/>
          </p:nvSpPr>
          <p:spPr bwMode="auto">
            <a:xfrm>
              <a:off x="2510" y="2184"/>
              <a:ext cx="21" cy="17"/>
            </a:xfrm>
            <a:custGeom>
              <a:avLst/>
              <a:gdLst>
                <a:gd name="T0" fmla="*/ 4 w 21"/>
                <a:gd name="T1" fmla="*/ 16 h 17"/>
                <a:gd name="T2" fmla="*/ 7 w 21"/>
                <a:gd name="T3" fmla="*/ 14 h 17"/>
                <a:gd name="T4" fmla="*/ 11 w 21"/>
                <a:gd name="T5" fmla="*/ 12 h 17"/>
                <a:gd name="T6" fmla="*/ 16 w 21"/>
                <a:gd name="T7" fmla="*/ 11 h 17"/>
                <a:gd name="T8" fmla="*/ 20 w 21"/>
                <a:gd name="T9" fmla="*/ 6 h 17"/>
                <a:gd name="T10" fmla="*/ 14 w 21"/>
                <a:gd name="T11" fmla="*/ 0 h 17"/>
                <a:gd name="T12" fmla="*/ 12 w 21"/>
                <a:gd name="T13" fmla="*/ 1 h 17"/>
                <a:gd name="T14" fmla="*/ 8 w 21"/>
                <a:gd name="T15" fmla="*/ 3 h 17"/>
                <a:gd name="T16" fmla="*/ 5 w 21"/>
                <a:gd name="T17" fmla="*/ 4 h 17"/>
                <a:gd name="T18" fmla="*/ 0 w 21"/>
                <a:gd name="T19" fmla="*/ 6 h 17"/>
                <a:gd name="T20" fmla="*/ 4 w 21"/>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17"/>
                <a:gd name="T35" fmla="*/ 21 w 21"/>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17">
                  <a:moveTo>
                    <a:pt x="4" y="16"/>
                  </a:moveTo>
                  <a:lnTo>
                    <a:pt x="7" y="14"/>
                  </a:lnTo>
                  <a:lnTo>
                    <a:pt x="11" y="12"/>
                  </a:lnTo>
                  <a:lnTo>
                    <a:pt x="16" y="11"/>
                  </a:lnTo>
                  <a:lnTo>
                    <a:pt x="20" y="6"/>
                  </a:lnTo>
                  <a:lnTo>
                    <a:pt x="14" y="0"/>
                  </a:lnTo>
                  <a:lnTo>
                    <a:pt x="12" y="1"/>
                  </a:lnTo>
                  <a:lnTo>
                    <a:pt x="8" y="3"/>
                  </a:lnTo>
                  <a:lnTo>
                    <a:pt x="5" y="4"/>
                  </a:lnTo>
                  <a:lnTo>
                    <a:pt x="0" y="6"/>
                  </a:lnTo>
                  <a:lnTo>
                    <a:pt x="4" y="16"/>
                  </a:lnTo>
                </a:path>
              </a:pathLst>
            </a:custGeom>
            <a:solidFill>
              <a:srgbClr val="828282"/>
            </a:solidFill>
            <a:ln w="12700" cap="rnd">
              <a:noFill/>
              <a:round/>
              <a:headEnd/>
              <a:tailEnd/>
            </a:ln>
          </p:spPr>
          <p:txBody>
            <a:bodyPr/>
            <a:lstStyle/>
            <a:p>
              <a:endParaRPr lang="en-US" dirty="0"/>
            </a:p>
          </p:txBody>
        </p:sp>
        <p:sp>
          <p:nvSpPr>
            <p:cNvPr id="48866" name="Freeform 765"/>
            <p:cNvSpPr>
              <a:spLocks/>
            </p:cNvSpPr>
            <p:nvPr/>
          </p:nvSpPr>
          <p:spPr bwMode="auto">
            <a:xfrm>
              <a:off x="2500" y="2188"/>
              <a:ext cx="17" cy="17"/>
            </a:xfrm>
            <a:custGeom>
              <a:avLst/>
              <a:gdLst>
                <a:gd name="T0" fmla="*/ 0 w 17"/>
                <a:gd name="T1" fmla="*/ 10 h 17"/>
                <a:gd name="T2" fmla="*/ 10 w 17"/>
                <a:gd name="T3" fmla="*/ 13 h 17"/>
                <a:gd name="T4" fmla="*/ 8 w 17"/>
                <a:gd name="T5" fmla="*/ 13 h 17"/>
                <a:gd name="T6" fmla="*/ 5 w 17"/>
                <a:gd name="T7" fmla="*/ 13 h 17"/>
                <a:gd name="T8" fmla="*/ 8 w 17"/>
                <a:gd name="T9" fmla="*/ 16 h 17"/>
                <a:gd name="T10" fmla="*/ 16 w 17"/>
                <a:gd name="T11" fmla="*/ 16 h 17"/>
                <a:gd name="T12" fmla="*/ 10 w 17"/>
                <a:gd name="T13" fmla="*/ 5 h 17"/>
                <a:gd name="T14" fmla="*/ 14 w 17"/>
                <a:gd name="T15" fmla="*/ 5 h 17"/>
                <a:gd name="T16" fmla="*/ 14 w 17"/>
                <a:gd name="T17" fmla="*/ 2 h 17"/>
                <a:gd name="T18" fmla="*/ 8 w 17"/>
                <a:gd name="T19" fmla="*/ 0 h 17"/>
                <a:gd name="T20" fmla="*/ 1 w 17"/>
                <a:gd name="T21" fmla="*/ 5 h 17"/>
                <a:gd name="T22" fmla="*/ 12 w 17"/>
                <a:gd name="T23" fmla="*/ 5 h 17"/>
                <a:gd name="T24" fmla="*/ 0 w 17"/>
                <a:gd name="T25" fmla="*/ 1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0"/>
                  </a:moveTo>
                  <a:lnTo>
                    <a:pt x="10" y="13"/>
                  </a:lnTo>
                  <a:lnTo>
                    <a:pt x="8" y="13"/>
                  </a:lnTo>
                  <a:lnTo>
                    <a:pt x="5" y="13"/>
                  </a:lnTo>
                  <a:lnTo>
                    <a:pt x="8" y="16"/>
                  </a:lnTo>
                  <a:lnTo>
                    <a:pt x="16" y="16"/>
                  </a:lnTo>
                  <a:lnTo>
                    <a:pt x="10" y="5"/>
                  </a:lnTo>
                  <a:lnTo>
                    <a:pt x="14" y="5"/>
                  </a:lnTo>
                  <a:lnTo>
                    <a:pt x="14" y="2"/>
                  </a:lnTo>
                  <a:lnTo>
                    <a:pt x="8" y="0"/>
                  </a:lnTo>
                  <a:lnTo>
                    <a:pt x="1" y="5"/>
                  </a:lnTo>
                  <a:lnTo>
                    <a:pt x="12" y="5"/>
                  </a:lnTo>
                  <a:lnTo>
                    <a:pt x="0" y="10"/>
                  </a:lnTo>
                </a:path>
              </a:pathLst>
            </a:custGeom>
            <a:solidFill>
              <a:srgbClr val="828282"/>
            </a:solidFill>
            <a:ln w="12700" cap="rnd">
              <a:noFill/>
              <a:round/>
              <a:headEnd/>
              <a:tailEnd/>
            </a:ln>
          </p:spPr>
          <p:txBody>
            <a:bodyPr/>
            <a:lstStyle/>
            <a:p>
              <a:endParaRPr lang="en-US" dirty="0"/>
            </a:p>
          </p:txBody>
        </p:sp>
        <p:sp>
          <p:nvSpPr>
            <p:cNvPr id="48867" name="Freeform 766"/>
            <p:cNvSpPr>
              <a:spLocks/>
            </p:cNvSpPr>
            <p:nvPr/>
          </p:nvSpPr>
          <p:spPr bwMode="auto">
            <a:xfrm>
              <a:off x="2492" y="2167"/>
              <a:ext cx="17" cy="23"/>
            </a:xfrm>
            <a:custGeom>
              <a:avLst/>
              <a:gdLst>
                <a:gd name="T0" fmla="*/ 3 w 17"/>
                <a:gd name="T1" fmla="*/ 0 h 23"/>
                <a:gd name="T2" fmla="*/ 1 w 17"/>
                <a:gd name="T3" fmla="*/ 3 h 23"/>
                <a:gd name="T4" fmla="*/ 0 w 17"/>
                <a:gd name="T5" fmla="*/ 7 h 23"/>
                <a:gd name="T6" fmla="*/ 1 w 17"/>
                <a:gd name="T7" fmla="*/ 10 h 23"/>
                <a:gd name="T8" fmla="*/ 1 w 17"/>
                <a:gd name="T9" fmla="*/ 12 h 23"/>
                <a:gd name="T10" fmla="*/ 3 w 17"/>
                <a:gd name="T11" fmla="*/ 15 h 23"/>
                <a:gd name="T12" fmla="*/ 5 w 17"/>
                <a:gd name="T13" fmla="*/ 18 h 23"/>
                <a:gd name="T14" fmla="*/ 5 w 17"/>
                <a:gd name="T15" fmla="*/ 20 h 23"/>
                <a:gd name="T16" fmla="*/ 6 w 17"/>
                <a:gd name="T17" fmla="*/ 22 h 23"/>
                <a:gd name="T18" fmla="*/ 16 w 17"/>
                <a:gd name="T19" fmla="*/ 20 h 23"/>
                <a:gd name="T20" fmla="*/ 14 w 17"/>
                <a:gd name="T21" fmla="*/ 17 h 23"/>
                <a:gd name="T22" fmla="*/ 12 w 17"/>
                <a:gd name="T23" fmla="*/ 14 h 23"/>
                <a:gd name="T24" fmla="*/ 11 w 17"/>
                <a:gd name="T25" fmla="*/ 12 h 23"/>
                <a:gd name="T26" fmla="*/ 10 w 17"/>
                <a:gd name="T27" fmla="*/ 10 h 23"/>
                <a:gd name="T28" fmla="*/ 9 w 17"/>
                <a:gd name="T29" fmla="*/ 8 h 23"/>
                <a:gd name="T30" fmla="*/ 9 w 17"/>
                <a:gd name="T31" fmla="*/ 7 h 23"/>
                <a:gd name="T32" fmla="*/ 9 w 17"/>
                <a:gd name="T33" fmla="*/ 6 h 23"/>
                <a:gd name="T34" fmla="*/ 3 w 17"/>
                <a:gd name="T35" fmla="*/ 0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23"/>
                <a:gd name="T56" fmla="*/ 17 w 17"/>
                <a:gd name="T57" fmla="*/ 23 h 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23">
                  <a:moveTo>
                    <a:pt x="3" y="0"/>
                  </a:moveTo>
                  <a:lnTo>
                    <a:pt x="1" y="3"/>
                  </a:lnTo>
                  <a:lnTo>
                    <a:pt x="0" y="7"/>
                  </a:lnTo>
                  <a:lnTo>
                    <a:pt x="1" y="10"/>
                  </a:lnTo>
                  <a:lnTo>
                    <a:pt x="1" y="12"/>
                  </a:lnTo>
                  <a:lnTo>
                    <a:pt x="3" y="15"/>
                  </a:lnTo>
                  <a:lnTo>
                    <a:pt x="5" y="18"/>
                  </a:lnTo>
                  <a:lnTo>
                    <a:pt x="5" y="20"/>
                  </a:lnTo>
                  <a:lnTo>
                    <a:pt x="6" y="22"/>
                  </a:lnTo>
                  <a:lnTo>
                    <a:pt x="16" y="20"/>
                  </a:lnTo>
                  <a:lnTo>
                    <a:pt x="14" y="17"/>
                  </a:lnTo>
                  <a:lnTo>
                    <a:pt x="12" y="14"/>
                  </a:lnTo>
                  <a:lnTo>
                    <a:pt x="11" y="12"/>
                  </a:lnTo>
                  <a:lnTo>
                    <a:pt x="10" y="10"/>
                  </a:lnTo>
                  <a:lnTo>
                    <a:pt x="9" y="8"/>
                  </a:lnTo>
                  <a:lnTo>
                    <a:pt x="9" y="7"/>
                  </a:lnTo>
                  <a:lnTo>
                    <a:pt x="9" y="6"/>
                  </a:lnTo>
                  <a:lnTo>
                    <a:pt x="3" y="0"/>
                  </a:lnTo>
                </a:path>
              </a:pathLst>
            </a:custGeom>
            <a:solidFill>
              <a:srgbClr val="828282"/>
            </a:solidFill>
            <a:ln w="12700" cap="rnd">
              <a:noFill/>
              <a:round/>
              <a:headEnd/>
              <a:tailEnd/>
            </a:ln>
          </p:spPr>
          <p:txBody>
            <a:bodyPr/>
            <a:lstStyle/>
            <a:p>
              <a:endParaRPr lang="en-US" dirty="0"/>
            </a:p>
          </p:txBody>
        </p:sp>
        <p:sp>
          <p:nvSpPr>
            <p:cNvPr id="48868" name="Freeform 767"/>
            <p:cNvSpPr>
              <a:spLocks/>
            </p:cNvSpPr>
            <p:nvPr/>
          </p:nvSpPr>
          <p:spPr bwMode="auto">
            <a:xfrm>
              <a:off x="2496" y="2149"/>
              <a:ext cx="22" cy="20"/>
            </a:xfrm>
            <a:custGeom>
              <a:avLst/>
              <a:gdLst>
                <a:gd name="T0" fmla="*/ 21 w 22"/>
                <a:gd name="T1" fmla="*/ 1 h 20"/>
                <a:gd name="T2" fmla="*/ 20 w 22"/>
                <a:gd name="T3" fmla="*/ 0 h 20"/>
                <a:gd name="T4" fmla="*/ 12 w 22"/>
                <a:gd name="T5" fmla="*/ 1 h 20"/>
                <a:gd name="T6" fmla="*/ 7 w 22"/>
                <a:gd name="T7" fmla="*/ 5 h 20"/>
                <a:gd name="T8" fmla="*/ 2 w 22"/>
                <a:gd name="T9" fmla="*/ 10 h 20"/>
                <a:gd name="T10" fmla="*/ 0 w 22"/>
                <a:gd name="T11" fmla="*/ 14 h 20"/>
                <a:gd name="T12" fmla="*/ 6 w 22"/>
                <a:gd name="T13" fmla="*/ 19 h 20"/>
                <a:gd name="T14" fmla="*/ 10 w 22"/>
                <a:gd name="T15" fmla="*/ 14 h 20"/>
                <a:gd name="T16" fmla="*/ 13 w 22"/>
                <a:gd name="T17" fmla="*/ 10 h 20"/>
                <a:gd name="T18" fmla="*/ 16 w 22"/>
                <a:gd name="T19" fmla="*/ 8 h 20"/>
                <a:gd name="T20" fmla="*/ 18 w 22"/>
                <a:gd name="T21" fmla="*/ 8 h 20"/>
                <a:gd name="T22" fmla="*/ 17 w 22"/>
                <a:gd name="T23" fmla="*/ 8 h 20"/>
                <a:gd name="T24" fmla="*/ 21 w 22"/>
                <a:gd name="T25" fmla="*/ 1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20"/>
                <a:gd name="T41" fmla="*/ 22 w 22"/>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20">
                  <a:moveTo>
                    <a:pt x="21" y="1"/>
                  </a:moveTo>
                  <a:lnTo>
                    <a:pt x="20" y="0"/>
                  </a:lnTo>
                  <a:lnTo>
                    <a:pt x="12" y="1"/>
                  </a:lnTo>
                  <a:lnTo>
                    <a:pt x="7" y="5"/>
                  </a:lnTo>
                  <a:lnTo>
                    <a:pt x="2" y="10"/>
                  </a:lnTo>
                  <a:lnTo>
                    <a:pt x="0" y="14"/>
                  </a:lnTo>
                  <a:lnTo>
                    <a:pt x="6" y="19"/>
                  </a:lnTo>
                  <a:lnTo>
                    <a:pt x="10" y="14"/>
                  </a:lnTo>
                  <a:lnTo>
                    <a:pt x="13" y="10"/>
                  </a:lnTo>
                  <a:lnTo>
                    <a:pt x="16" y="8"/>
                  </a:lnTo>
                  <a:lnTo>
                    <a:pt x="18" y="8"/>
                  </a:lnTo>
                  <a:lnTo>
                    <a:pt x="17" y="8"/>
                  </a:lnTo>
                  <a:lnTo>
                    <a:pt x="21" y="1"/>
                  </a:lnTo>
                </a:path>
              </a:pathLst>
            </a:custGeom>
            <a:solidFill>
              <a:srgbClr val="828282"/>
            </a:solidFill>
            <a:ln w="12700" cap="rnd">
              <a:noFill/>
              <a:round/>
              <a:headEnd/>
              <a:tailEnd/>
            </a:ln>
          </p:spPr>
          <p:txBody>
            <a:bodyPr/>
            <a:lstStyle/>
            <a:p>
              <a:endParaRPr lang="en-US" dirty="0"/>
            </a:p>
          </p:txBody>
        </p:sp>
        <p:sp>
          <p:nvSpPr>
            <p:cNvPr id="48869" name="Freeform 768"/>
            <p:cNvSpPr>
              <a:spLocks/>
            </p:cNvSpPr>
            <p:nvPr/>
          </p:nvSpPr>
          <p:spPr bwMode="auto">
            <a:xfrm>
              <a:off x="2516" y="2150"/>
              <a:ext cx="17" cy="17"/>
            </a:xfrm>
            <a:custGeom>
              <a:avLst/>
              <a:gdLst>
                <a:gd name="T0" fmla="*/ 12 w 17"/>
                <a:gd name="T1" fmla="*/ 8 h 17"/>
                <a:gd name="T2" fmla="*/ 16 w 17"/>
                <a:gd name="T3" fmla="*/ 9 h 17"/>
                <a:gd name="T4" fmla="*/ 16 w 17"/>
                <a:gd name="T5" fmla="*/ 7 h 17"/>
                <a:gd name="T6" fmla="*/ 16 w 17"/>
                <a:gd name="T7" fmla="*/ 3 h 17"/>
                <a:gd name="T8" fmla="*/ 9 w 17"/>
                <a:gd name="T9" fmla="*/ 0 h 17"/>
                <a:gd name="T10" fmla="*/ 3 w 17"/>
                <a:gd name="T11" fmla="*/ 7 h 17"/>
                <a:gd name="T12" fmla="*/ 0 w 17"/>
                <a:gd name="T13" fmla="*/ 4 h 17"/>
                <a:gd name="T14" fmla="*/ 0 w 17"/>
                <a:gd name="T15" fmla="*/ 7 h 17"/>
                <a:gd name="T16" fmla="*/ 0 w 17"/>
                <a:gd name="T17" fmla="*/ 11 h 17"/>
                <a:gd name="T18" fmla="*/ 3 w 17"/>
                <a:gd name="T19" fmla="*/ 16 h 17"/>
                <a:gd name="T20" fmla="*/ 12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2" y="8"/>
                  </a:moveTo>
                  <a:lnTo>
                    <a:pt x="16" y="9"/>
                  </a:lnTo>
                  <a:lnTo>
                    <a:pt x="16" y="7"/>
                  </a:lnTo>
                  <a:lnTo>
                    <a:pt x="16" y="3"/>
                  </a:lnTo>
                  <a:lnTo>
                    <a:pt x="9" y="0"/>
                  </a:lnTo>
                  <a:lnTo>
                    <a:pt x="3" y="7"/>
                  </a:lnTo>
                  <a:lnTo>
                    <a:pt x="0" y="4"/>
                  </a:lnTo>
                  <a:lnTo>
                    <a:pt x="0" y="7"/>
                  </a:lnTo>
                  <a:lnTo>
                    <a:pt x="0" y="11"/>
                  </a:lnTo>
                  <a:lnTo>
                    <a:pt x="3" y="16"/>
                  </a:lnTo>
                  <a:lnTo>
                    <a:pt x="12" y="8"/>
                  </a:lnTo>
                </a:path>
              </a:pathLst>
            </a:custGeom>
            <a:solidFill>
              <a:srgbClr val="828282"/>
            </a:solidFill>
            <a:ln w="12700" cap="rnd">
              <a:noFill/>
              <a:round/>
              <a:headEnd/>
              <a:tailEnd/>
            </a:ln>
          </p:spPr>
          <p:txBody>
            <a:bodyPr/>
            <a:lstStyle/>
            <a:p>
              <a:endParaRPr lang="en-US" dirty="0"/>
            </a:p>
          </p:txBody>
        </p:sp>
        <p:sp>
          <p:nvSpPr>
            <p:cNvPr id="48870" name="Freeform 769"/>
            <p:cNvSpPr>
              <a:spLocks/>
            </p:cNvSpPr>
            <p:nvPr/>
          </p:nvSpPr>
          <p:spPr bwMode="auto">
            <a:xfrm>
              <a:off x="2519" y="2154"/>
              <a:ext cx="19" cy="17"/>
            </a:xfrm>
            <a:custGeom>
              <a:avLst/>
              <a:gdLst>
                <a:gd name="T0" fmla="*/ 16 w 19"/>
                <a:gd name="T1" fmla="*/ 0 h 17"/>
                <a:gd name="T2" fmla="*/ 11 w 19"/>
                <a:gd name="T3" fmla="*/ 2 h 17"/>
                <a:gd name="T4" fmla="*/ 8 w 19"/>
                <a:gd name="T5" fmla="*/ 5 h 17"/>
                <a:gd name="T6" fmla="*/ 6 w 19"/>
                <a:gd name="T7" fmla="*/ 7 h 17"/>
                <a:gd name="T8" fmla="*/ 5 w 19"/>
                <a:gd name="T9" fmla="*/ 5 h 17"/>
                <a:gd name="T10" fmla="*/ 0 w 19"/>
                <a:gd name="T11" fmla="*/ 14 h 17"/>
                <a:gd name="T12" fmla="*/ 6 w 19"/>
                <a:gd name="T13" fmla="*/ 16 h 17"/>
                <a:gd name="T14" fmla="*/ 11 w 19"/>
                <a:gd name="T15" fmla="*/ 14 h 17"/>
                <a:gd name="T16" fmla="*/ 16 w 19"/>
                <a:gd name="T17" fmla="*/ 11 h 17"/>
                <a:gd name="T18" fmla="*/ 18 w 19"/>
                <a:gd name="T19" fmla="*/ 10 h 17"/>
                <a:gd name="T20" fmla="*/ 16 w 19"/>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7"/>
                <a:gd name="T35" fmla="*/ 19 w 19"/>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7">
                  <a:moveTo>
                    <a:pt x="16" y="0"/>
                  </a:moveTo>
                  <a:lnTo>
                    <a:pt x="11" y="2"/>
                  </a:lnTo>
                  <a:lnTo>
                    <a:pt x="8" y="5"/>
                  </a:lnTo>
                  <a:lnTo>
                    <a:pt x="6" y="7"/>
                  </a:lnTo>
                  <a:lnTo>
                    <a:pt x="5" y="5"/>
                  </a:lnTo>
                  <a:lnTo>
                    <a:pt x="0" y="14"/>
                  </a:lnTo>
                  <a:lnTo>
                    <a:pt x="6" y="16"/>
                  </a:lnTo>
                  <a:lnTo>
                    <a:pt x="11" y="14"/>
                  </a:lnTo>
                  <a:lnTo>
                    <a:pt x="16" y="11"/>
                  </a:lnTo>
                  <a:lnTo>
                    <a:pt x="18" y="10"/>
                  </a:lnTo>
                  <a:lnTo>
                    <a:pt x="16" y="0"/>
                  </a:lnTo>
                </a:path>
              </a:pathLst>
            </a:custGeom>
            <a:solidFill>
              <a:srgbClr val="828282"/>
            </a:solidFill>
            <a:ln w="12700" cap="rnd">
              <a:noFill/>
              <a:round/>
              <a:headEnd/>
              <a:tailEnd/>
            </a:ln>
          </p:spPr>
          <p:txBody>
            <a:bodyPr/>
            <a:lstStyle/>
            <a:p>
              <a:endParaRPr lang="en-US" dirty="0"/>
            </a:p>
          </p:txBody>
        </p:sp>
        <p:sp>
          <p:nvSpPr>
            <p:cNvPr id="48871" name="Freeform 770"/>
            <p:cNvSpPr>
              <a:spLocks/>
            </p:cNvSpPr>
            <p:nvPr/>
          </p:nvSpPr>
          <p:spPr bwMode="auto">
            <a:xfrm>
              <a:off x="2540" y="2154"/>
              <a:ext cx="21" cy="17"/>
            </a:xfrm>
            <a:custGeom>
              <a:avLst/>
              <a:gdLst>
                <a:gd name="T0" fmla="*/ 20 w 21"/>
                <a:gd name="T1" fmla="*/ 10 h 17"/>
                <a:gd name="T2" fmla="*/ 16 w 21"/>
                <a:gd name="T3" fmla="*/ 4 h 17"/>
                <a:gd name="T4" fmla="*/ 13 w 21"/>
                <a:gd name="T5" fmla="*/ 4 h 17"/>
                <a:gd name="T6" fmla="*/ 10 w 21"/>
                <a:gd name="T7" fmla="*/ 2 h 17"/>
                <a:gd name="T8" fmla="*/ 5 w 21"/>
                <a:gd name="T9" fmla="*/ 0 h 17"/>
                <a:gd name="T10" fmla="*/ 0 w 21"/>
                <a:gd name="T11" fmla="*/ 0 h 17"/>
                <a:gd name="T12" fmla="*/ 2 w 21"/>
                <a:gd name="T13" fmla="*/ 12 h 17"/>
                <a:gd name="T14" fmla="*/ 4 w 21"/>
                <a:gd name="T15" fmla="*/ 12 h 17"/>
                <a:gd name="T16" fmla="*/ 7 w 21"/>
                <a:gd name="T17" fmla="*/ 12 h 17"/>
                <a:gd name="T18" fmla="*/ 11 w 21"/>
                <a:gd name="T19" fmla="*/ 16 h 17"/>
                <a:gd name="T20" fmla="*/ 15 w 21"/>
                <a:gd name="T21" fmla="*/ 16 h 17"/>
                <a:gd name="T22" fmla="*/ 12 w 21"/>
                <a:gd name="T23" fmla="*/ 10 h 17"/>
                <a:gd name="T24" fmla="*/ 20 w 21"/>
                <a:gd name="T25" fmla="*/ 1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7"/>
                <a:gd name="T41" fmla="*/ 21 w 21"/>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7">
                  <a:moveTo>
                    <a:pt x="20" y="10"/>
                  </a:moveTo>
                  <a:lnTo>
                    <a:pt x="16" y="4"/>
                  </a:lnTo>
                  <a:lnTo>
                    <a:pt x="13" y="4"/>
                  </a:lnTo>
                  <a:lnTo>
                    <a:pt x="10" y="2"/>
                  </a:lnTo>
                  <a:lnTo>
                    <a:pt x="5" y="0"/>
                  </a:lnTo>
                  <a:lnTo>
                    <a:pt x="0" y="0"/>
                  </a:lnTo>
                  <a:lnTo>
                    <a:pt x="2" y="12"/>
                  </a:lnTo>
                  <a:lnTo>
                    <a:pt x="4" y="12"/>
                  </a:lnTo>
                  <a:lnTo>
                    <a:pt x="7" y="12"/>
                  </a:lnTo>
                  <a:lnTo>
                    <a:pt x="11" y="16"/>
                  </a:lnTo>
                  <a:lnTo>
                    <a:pt x="15" y="16"/>
                  </a:lnTo>
                  <a:lnTo>
                    <a:pt x="12" y="10"/>
                  </a:lnTo>
                  <a:lnTo>
                    <a:pt x="20" y="10"/>
                  </a:lnTo>
                </a:path>
              </a:pathLst>
            </a:custGeom>
            <a:solidFill>
              <a:srgbClr val="828282"/>
            </a:solidFill>
            <a:ln w="12700" cap="rnd">
              <a:noFill/>
              <a:round/>
              <a:headEnd/>
              <a:tailEnd/>
            </a:ln>
          </p:spPr>
          <p:txBody>
            <a:bodyPr/>
            <a:lstStyle/>
            <a:p>
              <a:endParaRPr lang="en-US" dirty="0"/>
            </a:p>
          </p:txBody>
        </p:sp>
        <p:sp>
          <p:nvSpPr>
            <p:cNvPr id="48872" name="Freeform 771"/>
            <p:cNvSpPr>
              <a:spLocks/>
            </p:cNvSpPr>
            <p:nvPr/>
          </p:nvSpPr>
          <p:spPr bwMode="auto">
            <a:xfrm>
              <a:off x="2553" y="2163"/>
              <a:ext cx="17" cy="17"/>
            </a:xfrm>
            <a:custGeom>
              <a:avLst/>
              <a:gdLst>
                <a:gd name="T0" fmla="*/ 9 w 17"/>
                <a:gd name="T1" fmla="*/ 16 h 17"/>
                <a:gd name="T2" fmla="*/ 13 w 17"/>
                <a:gd name="T3" fmla="*/ 12 h 17"/>
                <a:gd name="T4" fmla="*/ 13 w 17"/>
                <a:gd name="T5" fmla="*/ 8 h 17"/>
                <a:gd name="T6" fmla="*/ 16 w 17"/>
                <a:gd name="T7" fmla="*/ 3 h 17"/>
                <a:gd name="T8" fmla="*/ 16 w 17"/>
                <a:gd name="T9" fmla="*/ 0 h 17"/>
                <a:gd name="T10" fmla="*/ 2 w 17"/>
                <a:gd name="T11" fmla="*/ 0 h 17"/>
                <a:gd name="T12" fmla="*/ 2 w 17"/>
                <a:gd name="T13" fmla="*/ 3 h 17"/>
                <a:gd name="T14" fmla="*/ 2 w 17"/>
                <a:gd name="T15" fmla="*/ 6 h 17"/>
                <a:gd name="T16" fmla="*/ 0 w 17"/>
                <a:gd name="T17" fmla="*/ 9 h 17"/>
                <a:gd name="T18" fmla="*/ 0 w 17"/>
                <a:gd name="T19" fmla="*/ 12 h 17"/>
                <a:gd name="T20" fmla="*/ 9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9" y="16"/>
                  </a:moveTo>
                  <a:lnTo>
                    <a:pt x="13" y="12"/>
                  </a:lnTo>
                  <a:lnTo>
                    <a:pt x="13" y="8"/>
                  </a:lnTo>
                  <a:lnTo>
                    <a:pt x="16" y="3"/>
                  </a:lnTo>
                  <a:lnTo>
                    <a:pt x="16" y="0"/>
                  </a:lnTo>
                  <a:lnTo>
                    <a:pt x="2" y="0"/>
                  </a:lnTo>
                  <a:lnTo>
                    <a:pt x="2" y="3"/>
                  </a:lnTo>
                  <a:lnTo>
                    <a:pt x="2" y="6"/>
                  </a:lnTo>
                  <a:lnTo>
                    <a:pt x="0" y="9"/>
                  </a:lnTo>
                  <a:lnTo>
                    <a:pt x="0" y="12"/>
                  </a:lnTo>
                  <a:lnTo>
                    <a:pt x="9" y="16"/>
                  </a:lnTo>
                </a:path>
              </a:pathLst>
            </a:custGeom>
            <a:solidFill>
              <a:srgbClr val="828282"/>
            </a:solidFill>
            <a:ln w="12700" cap="rnd">
              <a:noFill/>
              <a:round/>
              <a:headEnd/>
              <a:tailEnd/>
            </a:ln>
          </p:spPr>
          <p:txBody>
            <a:bodyPr/>
            <a:lstStyle/>
            <a:p>
              <a:endParaRPr lang="en-US" dirty="0"/>
            </a:p>
          </p:txBody>
        </p:sp>
        <p:sp>
          <p:nvSpPr>
            <p:cNvPr id="48873" name="Freeform 772"/>
            <p:cNvSpPr>
              <a:spLocks/>
            </p:cNvSpPr>
            <p:nvPr/>
          </p:nvSpPr>
          <p:spPr bwMode="auto">
            <a:xfrm>
              <a:off x="2524" y="2107"/>
              <a:ext cx="19" cy="29"/>
            </a:xfrm>
            <a:custGeom>
              <a:avLst/>
              <a:gdLst>
                <a:gd name="T0" fmla="*/ 3 w 19"/>
                <a:gd name="T1" fmla="*/ 28 h 29"/>
                <a:gd name="T2" fmla="*/ 3 w 19"/>
                <a:gd name="T3" fmla="*/ 26 h 29"/>
                <a:gd name="T4" fmla="*/ 3 w 19"/>
                <a:gd name="T5" fmla="*/ 24 h 29"/>
                <a:gd name="T6" fmla="*/ 2 w 19"/>
                <a:gd name="T7" fmla="*/ 24 h 29"/>
                <a:gd name="T8" fmla="*/ 0 w 19"/>
                <a:gd name="T9" fmla="*/ 23 h 29"/>
                <a:gd name="T10" fmla="*/ 1 w 19"/>
                <a:gd name="T11" fmla="*/ 12 h 29"/>
                <a:gd name="T12" fmla="*/ 2 w 19"/>
                <a:gd name="T13" fmla="*/ 6 h 29"/>
                <a:gd name="T14" fmla="*/ 2 w 19"/>
                <a:gd name="T15" fmla="*/ 2 h 29"/>
                <a:gd name="T16" fmla="*/ 3 w 19"/>
                <a:gd name="T17" fmla="*/ 2 h 29"/>
                <a:gd name="T18" fmla="*/ 5 w 19"/>
                <a:gd name="T19" fmla="*/ 2 h 29"/>
                <a:gd name="T20" fmla="*/ 7 w 19"/>
                <a:gd name="T21" fmla="*/ 3 h 29"/>
                <a:gd name="T22" fmla="*/ 11 w 19"/>
                <a:gd name="T23" fmla="*/ 2 h 29"/>
                <a:gd name="T24" fmla="*/ 18 w 19"/>
                <a:gd name="T25" fmla="*/ 0 h 29"/>
                <a:gd name="T26" fmla="*/ 18 w 19"/>
                <a:gd name="T27" fmla="*/ 4 h 29"/>
                <a:gd name="T28" fmla="*/ 17 w 19"/>
                <a:gd name="T29" fmla="*/ 8 h 29"/>
                <a:gd name="T30" fmla="*/ 16 w 19"/>
                <a:gd name="T31" fmla="*/ 12 h 29"/>
                <a:gd name="T32" fmla="*/ 14 w 19"/>
                <a:gd name="T33" fmla="*/ 15 h 29"/>
                <a:gd name="T34" fmla="*/ 11 w 19"/>
                <a:gd name="T35" fmla="*/ 18 h 29"/>
                <a:gd name="T36" fmla="*/ 8 w 19"/>
                <a:gd name="T37" fmla="*/ 21 h 29"/>
                <a:gd name="T38" fmla="*/ 5 w 19"/>
                <a:gd name="T39" fmla="*/ 25 h 29"/>
                <a:gd name="T40" fmla="*/ 3 w 19"/>
                <a:gd name="T41" fmla="*/ 28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29"/>
                <a:gd name="T65" fmla="*/ 19 w 19"/>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29">
                  <a:moveTo>
                    <a:pt x="3" y="28"/>
                  </a:moveTo>
                  <a:lnTo>
                    <a:pt x="3" y="26"/>
                  </a:lnTo>
                  <a:lnTo>
                    <a:pt x="3" y="24"/>
                  </a:lnTo>
                  <a:lnTo>
                    <a:pt x="2" y="24"/>
                  </a:lnTo>
                  <a:lnTo>
                    <a:pt x="0" y="23"/>
                  </a:lnTo>
                  <a:lnTo>
                    <a:pt x="1" y="12"/>
                  </a:lnTo>
                  <a:lnTo>
                    <a:pt x="2" y="6"/>
                  </a:lnTo>
                  <a:lnTo>
                    <a:pt x="2" y="2"/>
                  </a:lnTo>
                  <a:lnTo>
                    <a:pt x="3" y="2"/>
                  </a:lnTo>
                  <a:lnTo>
                    <a:pt x="5" y="2"/>
                  </a:lnTo>
                  <a:lnTo>
                    <a:pt x="7" y="3"/>
                  </a:lnTo>
                  <a:lnTo>
                    <a:pt x="11" y="2"/>
                  </a:lnTo>
                  <a:lnTo>
                    <a:pt x="18" y="0"/>
                  </a:lnTo>
                  <a:lnTo>
                    <a:pt x="18" y="4"/>
                  </a:lnTo>
                  <a:lnTo>
                    <a:pt x="17" y="8"/>
                  </a:lnTo>
                  <a:lnTo>
                    <a:pt x="16" y="12"/>
                  </a:lnTo>
                  <a:lnTo>
                    <a:pt x="14" y="15"/>
                  </a:lnTo>
                  <a:lnTo>
                    <a:pt x="11" y="18"/>
                  </a:lnTo>
                  <a:lnTo>
                    <a:pt x="8" y="21"/>
                  </a:lnTo>
                  <a:lnTo>
                    <a:pt x="5" y="25"/>
                  </a:lnTo>
                  <a:lnTo>
                    <a:pt x="3" y="28"/>
                  </a:lnTo>
                </a:path>
              </a:pathLst>
            </a:custGeom>
            <a:solidFill>
              <a:srgbClr val="E2E2E2"/>
            </a:solidFill>
            <a:ln w="12700" cap="rnd">
              <a:noFill/>
              <a:round/>
              <a:headEnd/>
              <a:tailEnd/>
            </a:ln>
          </p:spPr>
          <p:txBody>
            <a:bodyPr/>
            <a:lstStyle/>
            <a:p>
              <a:endParaRPr lang="en-US" dirty="0"/>
            </a:p>
          </p:txBody>
        </p:sp>
        <p:sp>
          <p:nvSpPr>
            <p:cNvPr id="48874" name="Freeform 773"/>
            <p:cNvSpPr>
              <a:spLocks/>
            </p:cNvSpPr>
            <p:nvPr/>
          </p:nvSpPr>
          <p:spPr bwMode="auto">
            <a:xfrm>
              <a:off x="2518" y="2130"/>
              <a:ext cx="17" cy="17"/>
            </a:xfrm>
            <a:custGeom>
              <a:avLst/>
              <a:gdLst>
                <a:gd name="T0" fmla="*/ 0 w 17"/>
                <a:gd name="T1" fmla="*/ 6 h 17"/>
                <a:gd name="T2" fmla="*/ 7 w 17"/>
                <a:gd name="T3" fmla="*/ 16 h 17"/>
                <a:gd name="T4" fmla="*/ 5 w 17"/>
                <a:gd name="T5" fmla="*/ 12 h 17"/>
                <a:gd name="T6" fmla="*/ 3 w 17"/>
                <a:gd name="T7" fmla="*/ 12 h 17"/>
                <a:gd name="T8" fmla="*/ 3 w 17"/>
                <a:gd name="T9" fmla="*/ 16 h 17"/>
                <a:gd name="T10" fmla="*/ 16 w 17"/>
                <a:gd name="T11" fmla="*/ 16 h 17"/>
                <a:gd name="T12" fmla="*/ 16 w 17"/>
                <a:gd name="T13" fmla="*/ 12 h 17"/>
                <a:gd name="T14" fmla="*/ 14 w 17"/>
                <a:gd name="T15" fmla="*/ 6 h 17"/>
                <a:gd name="T16" fmla="*/ 10 w 17"/>
                <a:gd name="T17" fmla="*/ 0 h 17"/>
                <a:gd name="T18" fmla="*/ 7 w 17"/>
                <a:gd name="T19" fmla="*/ 0 h 17"/>
                <a:gd name="T20" fmla="*/ 12 w 17"/>
                <a:gd name="T21" fmla="*/ 9 h 17"/>
                <a:gd name="T22" fmla="*/ 0 w 17"/>
                <a:gd name="T23" fmla="*/ 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6"/>
                  </a:moveTo>
                  <a:lnTo>
                    <a:pt x="7" y="16"/>
                  </a:lnTo>
                  <a:lnTo>
                    <a:pt x="5" y="12"/>
                  </a:lnTo>
                  <a:lnTo>
                    <a:pt x="3" y="12"/>
                  </a:lnTo>
                  <a:lnTo>
                    <a:pt x="3" y="16"/>
                  </a:lnTo>
                  <a:lnTo>
                    <a:pt x="16" y="16"/>
                  </a:lnTo>
                  <a:lnTo>
                    <a:pt x="16" y="12"/>
                  </a:lnTo>
                  <a:lnTo>
                    <a:pt x="14" y="6"/>
                  </a:lnTo>
                  <a:lnTo>
                    <a:pt x="10" y="0"/>
                  </a:lnTo>
                  <a:lnTo>
                    <a:pt x="7" y="0"/>
                  </a:lnTo>
                  <a:lnTo>
                    <a:pt x="12" y="9"/>
                  </a:lnTo>
                  <a:lnTo>
                    <a:pt x="0" y="6"/>
                  </a:lnTo>
                </a:path>
              </a:pathLst>
            </a:custGeom>
            <a:solidFill>
              <a:srgbClr val="B5B5B5"/>
            </a:solidFill>
            <a:ln w="12700" cap="rnd">
              <a:noFill/>
              <a:round/>
              <a:headEnd/>
              <a:tailEnd/>
            </a:ln>
          </p:spPr>
          <p:txBody>
            <a:bodyPr/>
            <a:lstStyle/>
            <a:p>
              <a:endParaRPr lang="en-US" dirty="0"/>
            </a:p>
          </p:txBody>
        </p:sp>
        <p:sp>
          <p:nvSpPr>
            <p:cNvPr id="48875" name="Freeform 774"/>
            <p:cNvSpPr>
              <a:spLocks/>
            </p:cNvSpPr>
            <p:nvPr/>
          </p:nvSpPr>
          <p:spPr bwMode="auto">
            <a:xfrm>
              <a:off x="2518" y="2102"/>
              <a:ext cx="30" cy="29"/>
            </a:xfrm>
            <a:custGeom>
              <a:avLst/>
              <a:gdLst>
                <a:gd name="T0" fmla="*/ 29 w 30"/>
                <a:gd name="T1" fmla="*/ 2 h 29"/>
                <a:gd name="T2" fmla="*/ 22 w 30"/>
                <a:gd name="T3" fmla="*/ 0 h 29"/>
                <a:gd name="T4" fmla="*/ 16 w 30"/>
                <a:gd name="T5" fmla="*/ 2 h 29"/>
                <a:gd name="T6" fmla="*/ 12 w 30"/>
                <a:gd name="T7" fmla="*/ 3 h 29"/>
                <a:gd name="T8" fmla="*/ 12 w 30"/>
                <a:gd name="T9" fmla="*/ 2 h 29"/>
                <a:gd name="T10" fmla="*/ 8 w 30"/>
                <a:gd name="T11" fmla="*/ 2 h 29"/>
                <a:gd name="T12" fmla="*/ 2 w 30"/>
                <a:gd name="T13" fmla="*/ 7 h 29"/>
                <a:gd name="T14" fmla="*/ 2 w 30"/>
                <a:gd name="T15" fmla="*/ 9 h 29"/>
                <a:gd name="T16" fmla="*/ 2 w 30"/>
                <a:gd name="T17" fmla="*/ 16 h 29"/>
                <a:gd name="T18" fmla="*/ 0 w 30"/>
                <a:gd name="T19" fmla="*/ 26 h 29"/>
                <a:gd name="T20" fmla="*/ 9 w 30"/>
                <a:gd name="T21" fmla="*/ 28 h 29"/>
                <a:gd name="T22" fmla="*/ 11 w 30"/>
                <a:gd name="T23" fmla="*/ 16 h 29"/>
                <a:gd name="T24" fmla="*/ 12 w 30"/>
                <a:gd name="T25" fmla="*/ 11 h 29"/>
                <a:gd name="T26" fmla="*/ 12 w 30"/>
                <a:gd name="T27" fmla="*/ 7 h 29"/>
                <a:gd name="T28" fmla="*/ 8 w 30"/>
                <a:gd name="T29" fmla="*/ 11 h 29"/>
                <a:gd name="T30" fmla="*/ 8 w 30"/>
                <a:gd name="T31" fmla="*/ 12 h 29"/>
                <a:gd name="T32" fmla="*/ 12 w 30"/>
                <a:gd name="T33" fmla="*/ 12 h 29"/>
                <a:gd name="T34" fmla="*/ 18 w 30"/>
                <a:gd name="T35" fmla="*/ 12 h 29"/>
                <a:gd name="T36" fmla="*/ 27 w 30"/>
                <a:gd name="T37" fmla="*/ 7 h 29"/>
                <a:gd name="T38" fmla="*/ 20 w 30"/>
                <a:gd name="T39" fmla="*/ 5 h 29"/>
                <a:gd name="T40" fmla="*/ 29 w 30"/>
                <a:gd name="T41" fmla="*/ 2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29"/>
                <a:gd name="T65" fmla="*/ 30 w 30"/>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29">
                  <a:moveTo>
                    <a:pt x="29" y="2"/>
                  </a:moveTo>
                  <a:lnTo>
                    <a:pt x="22" y="0"/>
                  </a:lnTo>
                  <a:lnTo>
                    <a:pt x="16" y="2"/>
                  </a:lnTo>
                  <a:lnTo>
                    <a:pt x="12" y="3"/>
                  </a:lnTo>
                  <a:lnTo>
                    <a:pt x="12" y="2"/>
                  </a:lnTo>
                  <a:lnTo>
                    <a:pt x="8" y="2"/>
                  </a:lnTo>
                  <a:lnTo>
                    <a:pt x="2" y="7"/>
                  </a:lnTo>
                  <a:lnTo>
                    <a:pt x="2" y="9"/>
                  </a:lnTo>
                  <a:lnTo>
                    <a:pt x="2" y="16"/>
                  </a:lnTo>
                  <a:lnTo>
                    <a:pt x="0" y="26"/>
                  </a:lnTo>
                  <a:lnTo>
                    <a:pt x="9" y="28"/>
                  </a:lnTo>
                  <a:lnTo>
                    <a:pt x="11" y="16"/>
                  </a:lnTo>
                  <a:lnTo>
                    <a:pt x="12" y="11"/>
                  </a:lnTo>
                  <a:lnTo>
                    <a:pt x="12" y="7"/>
                  </a:lnTo>
                  <a:lnTo>
                    <a:pt x="8" y="11"/>
                  </a:lnTo>
                  <a:lnTo>
                    <a:pt x="8" y="12"/>
                  </a:lnTo>
                  <a:lnTo>
                    <a:pt x="12" y="12"/>
                  </a:lnTo>
                  <a:lnTo>
                    <a:pt x="18" y="12"/>
                  </a:lnTo>
                  <a:lnTo>
                    <a:pt x="27" y="7"/>
                  </a:lnTo>
                  <a:lnTo>
                    <a:pt x="20" y="5"/>
                  </a:lnTo>
                  <a:lnTo>
                    <a:pt x="29" y="2"/>
                  </a:lnTo>
                </a:path>
              </a:pathLst>
            </a:custGeom>
            <a:solidFill>
              <a:srgbClr val="B5B5B5"/>
            </a:solidFill>
            <a:ln w="12700" cap="rnd">
              <a:noFill/>
              <a:round/>
              <a:headEnd/>
              <a:tailEnd/>
            </a:ln>
          </p:spPr>
          <p:txBody>
            <a:bodyPr/>
            <a:lstStyle/>
            <a:p>
              <a:endParaRPr lang="en-US" dirty="0"/>
            </a:p>
          </p:txBody>
        </p:sp>
        <p:sp>
          <p:nvSpPr>
            <p:cNvPr id="48876" name="Freeform 775"/>
            <p:cNvSpPr>
              <a:spLocks/>
            </p:cNvSpPr>
            <p:nvPr/>
          </p:nvSpPr>
          <p:spPr bwMode="auto">
            <a:xfrm>
              <a:off x="2522" y="2105"/>
              <a:ext cx="27" cy="34"/>
            </a:xfrm>
            <a:custGeom>
              <a:avLst/>
              <a:gdLst>
                <a:gd name="T0" fmla="*/ 0 w 27"/>
                <a:gd name="T1" fmla="*/ 30 h 34"/>
                <a:gd name="T2" fmla="*/ 8 w 27"/>
                <a:gd name="T3" fmla="*/ 33 h 34"/>
                <a:gd name="T4" fmla="*/ 11 w 27"/>
                <a:gd name="T5" fmla="*/ 30 h 34"/>
                <a:gd name="T6" fmla="*/ 13 w 27"/>
                <a:gd name="T7" fmla="*/ 26 h 34"/>
                <a:gd name="T8" fmla="*/ 16 w 27"/>
                <a:gd name="T9" fmla="*/ 24 h 34"/>
                <a:gd name="T10" fmla="*/ 20 w 27"/>
                <a:gd name="T11" fmla="*/ 19 h 34"/>
                <a:gd name="T12" fmla="*/ 23 w 27"/>
                <a:gd name="T13" fmla="*/ 15 h 34"/>
                <a:gd name="T14" fmla="*/ 25 w 27"/>
                <a:gd name="T15" fmla="*/ 12 h 34"/>
                <a:gd name="T16" fmla="*/ 26 w 27"/>
                <a:gd name="T17" fmla="*/ 6 h 34"/>
                <a:gd name="T18" fmla="*/ 25 w 27"/>
                <a:gd name="T19" fmla="*/ 0 h 34"/>
                <a:gd name="T20" fmla="*/ 16 w 27"/>
                <a:gd name="T21" fmla="*/ 3 h 34"/>
                <a:gd name="T22" fmla="*/ 17 w 27"/>
                <a:gd name="T23" fmla="*/ 6 h 34"/>
                <a:gd name="T24" fmla="*/ 15 w 27"/>
                <a:gd name="T25" fmla="*/ 9 h 34"/>
                <a:gd name="T26" fmla="*/ 15 w 27"/>
                <a:gd name="T27" fmla="*/ 12 h 34"/>
                <a:gd name="T28" fmla="*/ 13 w 27"/>
                <a:gd name="T29" fmla="*/ 14 h 34"/>
                <a:gd name="T30" fmla="*/ 10 w 27"/>
                <a:gd name="T31" fmla="*/ 17 h 34"/>
                <a:gd name="T32" fmla="*/ 7 w 27"/>
                <a:gd name="T33" fmla="*/ 21 h 34"/>
                <a:gd name="T34" fmla="*/ 3 w 27"/>
                <a:gd name="T35" fmla="*/ 25 h 34"/>
                <a:gd name="T36" fmla="*/ 1 w 27"/>
                <a:gd name="T37" fmla="*/ 28 h 34"/>
                <a:gd name="T38" fmla="*/ 9 w 27"/>
                <a:gd name="T39" fmla="*/ 30 h 34"/>
                <a:gd name="T40" fmla="*/ 0 w 27"/>
                <a:gd name="T41" fmla="*/ 30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34"/>
                <a:gd name="T65" fmla="*/ 27 w 27"/>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34">
                  <a:moveTo>
                    <a:pt x="0" y="30"/>
                  </a:moveTo>
                  <a:lnTo>
                    <a:pt x="8" y="33"/>
                  </a:lnTo>
                  <a:lnTo>
                    <a:pt x="11" y="30"/>
                  </a:lnTo>
                  <a:lnTo>
                    <a:pt x="13" y="26"/>
                  </a:lnTo>
                  <a:lnTo>
                    <a:pt x="16" y="24"/>
                  </a:lnTo>
                  <a:lnTo>
                    <a:pt x="20" y="19"/>
                  </a:lnTo>
                  <a:lnTo>
                    <a:pt x="23" y="15"/>
                  </a:lnTo>
                  <a:lnTo>
                    <a:pt x="25" y="12"/>
                  </a:lnTo>
                  <a:lnTo>
                    <a:pt x="26" y="6"/>
                  </a:lnTo>
                  <a:lnTo>
                    <a:pt x="25" y="0"/>
                  </a:lnTo>
                  <a:lnTo>
                    <a:pt x="16" y="3"/>
                  </a:lnTo>
                  <a:lnTo>
                    <a:pt x="17" y="6"/>
                  </a:lnTo>
                  <a:lnTo>
                    <a:pt x="15" y="9"/>
                  </a:lnTo>
                  <a:lnTo>
                    <a:pt x="15" y="12"/>
                  </a:lnTo>
                  <a:lnTo>
                    <a:pt x="13" y="14"/>
                  </a:lnTo>
                  <a:lnTo>
                    <a:pt x="10" y="17"/>
                  </a:lnTo>
                  <a:lnTo>
                    <a:pt x="7" y="21"/>
                  </a:lnTo>
                  <a:lnTo>
                    <a:pt x="3" y="25"/>
                  </a:lnTo>
                  <a:lnTo>
                    <a:pt x="1" y="28"/>
                  </a:lnTo>
                  <a:lnTo>
                    <a:pt x="9" y="30"/>
                  </a:lnTo>
                  <a:lnTo>
                    <a:pt x="0" y="30"/>
                  </a:lnTo>
                </a:path>
              </a:pathLst>
            </a:custGeom>
            <a:solidFill>
              <a:srgbClr val="B5B5B5"/>
            </a:solidFill>
            <a:ln w="12700" cap="rnd">
              <a:noFill/>
              <a:round/>
              <a:headEnd/>
              <a:tailEnd/>
            </a:ln>
          </p:spPr>
          <p:txBody>
            <a:bodyPr/>
            <a:lstStyle/>
            <a:p>
              <a:endParaRPr lang="en-US" dirty="0"/>
            </a:p>
          </p:txBody>
        </p:sp>
        <p:sp>
          <p:nvSpPr>
            <p:cNvPr id="48877" name="Freeform 776"/>
            <p:cNvSpPr>
              <a:spLocks/>
            </p:cNvSpPr>
            <p:nvPr/>
          </p:nvSpPr>
          <p:spPr bwMode="auto">
            <a:xfrm>
              <a:off x="2450" y="2127"/>
              <a:ext cx="41" cy="36"/>
            </a:xfrm>
            <a:custGeom>
              <a:avLst/>
              <a:gdLst>
                <a:gd name="T0" fmla="*/ 33 w 41"/>
                <a:gd name="T1" fmla="*/ 0 h 36"/>
                <a:gd name="T2" fmla="*/ 29 w 41"/>
                <a:gd name="T3" fmla="*/ 3 h 36"/>
                <a:gd name="T4" fmla="*/ 24 w 41"/>
                <a:gd name="T5" fmla="*/ 5 h 36"/>
                <a:gd name="T6" fmla="*/ 19 w 41"/>
                <a:gd name="T7" fmla="*/ 8 h 36"/>
                <a:gd name="T8" fmla="*/ 15 w 41"/>
                <a:gd name="T9" fmla="*/ 10 h 36"/>
                <a:gd name="T10" fmla="*/ 10 w 41"/>
                <a:gd name="T11" fmla="*/ 13 h 36"/>
                <a:gd name="T12" fmla="*/ 6 w 41"/>
                <a:gd name="T13" fmla="*/ 15 h 36"/>
                <a:gd name="T14" fmla="*/ 3 w 41"/>
                <a:gd name="T15" fmla="*/ 20 h 36"/>
                <a:gd name="T16" fmla="*/ 0 w 41"/>
                <a:gd name="T17" fmla="*/ 24 h 36"/>
                <a:gd name="T18" fmla="*/ 3 w 41"/>
                <a:gd name="T19" fmla="*/ 25 h 36"/>
                <a:gd name="T20" fmla="*/ 6 w 41"/>
                <a:gd name="T21" fmla="*/ 26 h 36"/>
                <a:gd name="T22" fmla="*/ 9 w 41"/>
                <a:gd name="T23" fmla="*/ 27 h 36"/>
                <a:gd name="T24" fmla="*/ 11 w 41"/>
                <a:gd name="T25" fmla="*/ 28 h 36"/>
                <a:gd name="T26" fmla="*/ 15 w 41"/>
                <a:gd name="T27" fmla="*/ 30 h 36"/>
                <a:gd name="T28" fmla="*/ 17 w 41"/>
                <a:gd name="T29" fmla="*/ 32 h 36"/>
                <a:gd name="T30" fmla="*/ 21 w 41"/>
                <a:gd name="T31" fmla="*/ 33 h 36"/>
                <a:gd name="T32" fmla="*/ 24 w 41"/>
                <a:gd name="T33" fmla="*/ 35 h 36"/>
                <a:gd name="T34" fmla="*/ 29 w 41"/>
                <a:gd name="T35" fmla="*/ 35 h 36"/>
                <a:gd name="T36" fmla="*/ 32 w 41"/>
                <a:gd name="T37" fmla="*/ 35 h 36"/>
                <a:gd name="T38" fmla="*/ 35 w 41"/>
                <a:gd name="T39" fmla="*/ 32 h 36"/>
                <a:gd name="T40" fmla="*/ 36 w 41"/>
                <a:gd name="T41" fmla="*/ 29 h 36"/>
                <a:gd name="T42" fmla="*/ 36 w 41"/>
                <a:gd name="T43" fmla="*/ 25 h 36"/>
                <a:gd name="T44" fmla="*/ 37 w 41"/>
                <a:gd name="T45" fmla="*/ 22 h 36"/>
                <a:gd name="T46" fmla="*/ 38 w 41"/>
                <a:gd name="T47" fmla="*/ 18 h 36"/>
                <a:gd name="T48" fmla="*/ 39 w 41"/>
                <a:gd name="T49" fmla="*/ 15 h 36"/>
                <a:gd name="T50" fmla="*/ 40 w 41"/>
                <a:gd name="T51" fmla="*/ 11 h 36"/>
                <a:gd name="T52" fmla="*/ 40 w 41"/>
                <a:gd name="T53" fmla="*/ 8 h 36"/>
                <a:gd name="T54" fmla="*/ 40 w 41"/>
                <a:gd name="T55" fmla="*/ 4 h 36"/>
                <a:gd name="T56" fmla="*/ 39 w 41"/>
                <a:gd name="T57" fmla="*/ 0 h 36"/>
                <a:gd name="T58" fmla="*/ 37 w 41"/>
                <a:gd name="T59" fmla="*/ 0 h 36"/>
                <a:gd name="T60" fmla="*/ 36 w 41"/>
                <a:gd name="T61" fmla="*/ 0 h 36"/>
                <a:gd name="T62" fmla="*/ 33 w 41"/>
                <a:gd name="T63" fmla="*/ 0 h 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1"/>
                <a:gd name="T97" fmla="*/ 0 h 36"/>
                <a:gd name="T98" fmla="*/ 41 w 41"/>
                <a:gd name="T99" fmla="*/ 36 h 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1" h="36">
                  <a:moveTo>
                    <a:pt x="33" y="0"/>
                  </a:moveTo>
                  <a:lnTo>
                    <a:pt x="29" y="3"/>
                  </a:lnTo>
                  <a:lnTo>
                    <a:pt x="24" y="5"/>
                  </a:lnTo>
                  <a:lnTo>
                    <a:pt x="19" y="8"/>
                  </a:lnTo>
                  <a:lnTo>
                    <a:pt x="15" y="10"/>
                  </a:lnTo>
                  <a:lnTo>
                    <a:pt x="10" y="13"/>
                  </a:lnTo>
                  <a:lnTo>
                    <a:pt x="6" y="15"/>
                  </a:lnTo>
                  <a:lnTo>
                    <a:pt x="3" y="20"/>
                  </a:lnTo>
                  <a:lnTo>
                    <a:pt x="0" y="24"/>
                  </a:lnTo>
                  <a:lnTo>
                    <a:pt x="3" y="25"/>
                  </a:lnTo>
                  <a:lnTo>
                    <a:pt x="6" y="26"/>
                  </a:lnTo>
                  <a:lnTo>
                    <a:pt x="9" y="27"/>
                  </a:lnTo>
                  <a:lnTo>
                    <a:pt x="11" y="28"/>
                  </a:lnTo>
                  <a:lnTo>
                    <a:pt x="15" y="30"/>
                  </a:lnTo>
                  <a:lnTo>
                    <a:pt x="17" y="32"/>
                  </a:lnTo>
                  <a:lnTo>
                    <a:pt x="21" y="33"/>
                  </a:lnTo>
                  <a:lnTo>
                    <a:pt x="24" y="35"/>
                  </a:lnTo>
                  <a:lnTo>
                    <a:pt x="29" y="35"/>
                  </a:lnTo>
                  <a:lnTo>
                    <a:pt x="32" y="35"/>
                  </a:lnTo>
                  <a:lnTo>
                    <a:pt x="35" y="32"/>
                  </a:lnTo>
                  <a:lnTo>
                    <a:pt x="36" y="29"/>
                  </a:lnTo>
                  <a:lnTo>
                    <a:pt x="36" y="25"/>
                  </a:lnTo>
                  <a:lnTo>
                    <a:pt x="37" y="22"/>
                  </a:lnTo>
                  <a:lnTo>
                    <a:pt x="38" y="18"/>
                  </a:lnTo>
                  <a:lnTo>
                    <a:pt x="39" y="15"/>
                  </a:lnTo>
                  <a:lnTo>
                    <a:pt x="40" y="11"/>
                  </a:lnTo>
                  <a:lnTo>
                    <a:pt x="40" y="8"/>
                  </a:lnTo>
                  <a:lnTo>
                    <a:pt x="40" y="4"/>
                  </a:lnTo>
                  <a:lnTo>
                    <a:pt x="39" y="0"/>
                  </a:lnTo>
                  <a:lnTo>
                    <a:pt x="37" y="0"/>
                  </a:lnTo>
                  <a:lnTo>
                    <a:pt x="36" y="0"/>
                  </a:lnTo>
                  <a:lnTo>
                    <a:pt x="33" y="0"/>
                  </a:lnTo>
                </a:path>
              </a:pathLst>
            </a:custGeom>
            <a:solidFill>
              <a:srgbClr val="CCCCCC"/>
            </a:solidFill>
            <a:ln w="12700" cap="rnd">
              <a:noFill/>
              <a:round/>
              <a:headEnd/>
              <a:tailEnd/>
            </a:ln>
          </p:spPr>
          <p:txBody>
            <a:bodyPr/>
            <a:lstStyle/>
            <a:p>
              <a:endParaRPr lang="en-US" dirty="0"/>
            </a:p>
          </p:txBody>
        </p:sp>
        <p:sp>
          <p:nvSpPr>
            <p:cNvPr id="48878" name="Freeform 777"/>
            <p:cNvSpPr>
              <a:spLocks/>
            </p:cNvSpPr>
            <p:nvPr/>
          </p:nvSpPr>
          <p:spPr bwMode="auto">
            <a:xfrm>
              <a:off x="2445" y="2123"/>
              <a:ext cx="41" cy="31"/>
            </a:xfrm>
            <a:custGeom>
              <a:avLst/>
              <a:gdLst>
                <a:gd name="T0" fmla="*/ 7 w 41"/>
                <a:gd name="T1" fmla="*/ 23 h 31"/>
                <a:gd name="T2" fmla="*/ 10 w 41"/>
                <a:gd name="T3" fmla="*/ 28 h 31"/>
                <a:gd name="T4" fmla="*/ 11 w 41"/>
                <a:gd name="T5" fmla="*/ 25 h 31"/>
                <a:gd name="T6" fmla="*/ 14 w 41"/>
                <a:gd name="T7" fmla="*/ 22 h 31"/>
                <a:gd name="T8" fmla="*/ 17 w 41"/>
                <a:gd name="T9" fmla="*/ 20 h 31"/>
                <a:gd name="T10" fmla="*/ 21 w 41"/>
                <a:gd name="T11" fmla="*/ 17 h 31"/>
                <a:gd name="T12" fmla="*/ 26 w 41"/>
                <a:gd name="T13" fmla="*/ 15 h 31"/>
                <a:gd name="T14" fmla="*/ 30 w 41"/>
                <a:gd name="T15" fmla="*/ 13 h 31"/>
                <a:gd name="T16" fmla="*/ 37 w 41"/>
                <a:gd name="T17" fmla="*/ 10 h 31"/>
                <a:gd name="T18" fmla="*/ 40 w 41"/>
                <a:gd name="T19" fmla="*/ 8 h 31"/>
                <a:gd name="T20" fmla="*/ 35 w 41"/>
                <a:gd name="T21" fmla="*/ 0 h 31"/>
                <a:gd name="T22" fmla="*/ 30 w 41"/>
                <a:gd name="T23" fmla="*/ 3 h 31"/>
                <a:gd name="T24" fmla="*/ 26 w 41"/>
                <a:gd name="T25" fmla="*/ 5 h 31"/>
                <a:gd name="T26" fmla="*/ 22 w 41"/>
                <a:gd name="T27" fmla="*/ 8 h 31"/>
                <a:gd name="T28" fmla="*/ 17 w 41"/>
                <a:gd name="T29" fmla="*/ 9 h 31"/>
                <a:gd name="T30" fmla="*/ 11 w 41"/>
                <a:gd name="T31" fmla="*/ 13 h 31"/>
                <a:gd name="T32" fmla="*/ 7 w 41"/>
                <a:gd name="T33" fmla="*/ 16 h 31"/>
                <a:gd name="T34" fmla="*/ 3 w 41"/>
                <a:gd name="T35" fmla="*/ 20 h 31"/>
                <a:gd name="T36" fmla="*/ 0 w 41"/>
                <a:gd name="T37" fmla="*/ 25 h 31"/>
                <a:gd name="T38" fmla="*/ 3 w 41"/>
                <a:gd name="T39" fmla="*/ 30 h 31"/>
                <a:gd name="T40" fmla="*/ 7 w 41"/>
                <a:gd name="T41" fmla="*/ 23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
                <a:gd name="T64" fmla="*/ 0 h 31"/>
                <a:gd name="T65" fmla="*/ 41 w 41"/>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 h="31">
                  <a:moveTo>
                    <a:pt x="7" y="23"/>
                  </a:moveTo>
                  <a:lnTo>
                    <a:pt x="10" y="28"/>
                  </a:lnTo>
                  <a:lnTo>
                    <a:pt x="11" y="25"/>
                  </a:lnTo>
                  <a:lnTo>
                    <a:pt x="14" y="22"/>
                  </a:lnTo>
                  <a:lnTo>
                    <a:pt x="17" y="20"/>
                  </a:lnTo>
                  <a:lnTo>
                    <a:pt x="21" y="17"/>
                  </a:lnTo>
                  <a:lnTo>
                    <a:pt x="26" y="15"/>
                  </a:lnTo>
                  <a:lnTo>
                    <a:pt x="30" y="13"/>
                  </a:lnTo>
                  <a:lnTo>
                    <a:pt x="37" y="10"/>
                  </a:lnTo>
                  <a:lnTo>
                    <a:pt x="40" y="8"/>
                  </a:lnTo>
                  <a:lnTo>
                    <a:pt x="35" y="0"/>
                  </a:lnTo>
                  <a:lnTo>
                    <a:pt x="30" y="3"/>
                  </a:lnTo>
                  <a:lnTo>
                    <a:pt x="26" y="5"/>
                  </a:lnTo>
                  <a:lnTo>
                    <a:pt x="22" y="8"/>
                  </a:lnTo>
                  <a:lnTo>
                    <a:pt x="17" y="9"/>
                  </a:lnTo>
                  <a:lnTo>
                    <a:pt x="11" y="13"/>
                  </a:lnTo>
                  <a:lnTo>
                    <a:pt x="7" y="16"/>
                  </a:lnTo>
                  <a:lnTo>
                    <a:pt x="3" y="20"/>
                  </a:lnTo>
                  <a:lnTo>
                    <a:pt x="0" y="25"/>
                  </a:lnTo>
                  <a:lnTo>
                    <a:pt x="3" y="30"/>
                  </a:lnTo>
                  <a:lnTo>
                    <a:pt x="7" y="23"/>
                  </a:lnTo>
                </a:path>
              </a:pathLst>
            </a:custGeom>
            <a:solidFill>
              <a:srgbClr val="828282"/>
            </a:solidFill>
            <a:ln w="12700" cap="rnd">
              <a:noFill/>
              <a:round/>
              <a:headEnd/>
              <a:tailEnd/>
            </a:ln>
          </p:spPr>
          <p:txBody>
            <a:bodyPr/>
            <a:lstStyle/>
            <a:p>
              <a:endParaRPr lang="en-US" dirty="0"/>
            </a:p>
          </p:txBody>
        </p:sp>
        <p:sp>
          <p:nvSpPr>
            <p:cNvPr id="48879" name="Freeform 778"/>
            <p:cNvSpPr>
              <a:spLocks/>
            </p:cNvSpPr>
            <p:nvPr/>
          </p:nvSpPr>
          <p:spPr bwMode="auto">
            <a:xfrm>
              <a:off x="2448" y="2151"/>
              <a:ext cx="17" cy="17"/>
            </a:xfrm>
            <a:custGeom>
              <a:avLst/>
              <a:gdLst>
                <a:gd name="T0" fmla="*/ 14 w 17"/>
                <a:gd name="T1" fmla="*/ 6 h 17"/>
                <a:gd name="T2" fmla="*/ 16 w 17"/>
                <a:gd name="T3" fmla="*/ 6 h 17"/>
                <a:gd name="T4" fmla="*/ 12 w 17"/>
                <a:gd name="T5" fmla="*/ 4 h 17"/>
                <a:gd name="T6" fmla="*/ 9 w 17"/>
                <a:gd name="T7" fmla="*/ 2 h 17"/>
                <a:gd name="T8" fmla="*/ 6 w 17"/>
                <a:gd name="T9" fmla="*/ 0 h 17"/>
                <a:gd name="T10" fmla="*/ 3 w 17"/>
                <a:gd name="T11" fmla="*/ 0 h 17"/>
                <a:gd name="T12" fmla="*/ 0 w 17"/>
                <a:gd name="T13" fmla="*/ 10 h 17"/>
                <a:gd name="T14" fmla="*/ 3 w 17"/>
                <a:gd name="T15" fmla="*/ 12 h 17"/>
                <a:gd name="T16" fmla="*/ 6 w 17"/>
                <a:gd name="T17" fmla="*/ 12 h 17"/>
                <a:gd name="T18" fmla="*/ 8 w 17"/>
                <a:gd name="T19" fmla="*/ 14 h 17"/>
                <a:gd name="T20" fmla="*/ 9 w 17"/>
                <a:gd name="T21" fmla="*/ 16 h 17"/>
                <a:gd name="T22" fmla="*/ 11 w 17"/>
                <a:gd name="T23" fmla="*/ 16 h 17"/>
                <a:gd name="T24" fmla="*/ 14 w 17"/>
                <a:gd name="T25" fmla="*/ 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4" y="6"/>
                  </a:moveTo>
                  <a:lnTo>
                    <a:pt x="16" y="6"/>
                  </a:lnTo>
                  <a:lnTo>
                    <a:pt x="12" y="4"/>
                  </a:lnTo>
                  <a:lnTo>
                    <a:pt x="9" y="2"/>
                  </a:lnTo>
                  <a:lnTo>
                    <a:pt x="6" y="0"/>
                  </a:lnTo>
                  <a:lnTo>
                    <a:pt x="3" y="0"/>
                  </a:lnTo>
                  <a:lnTo>
                    <a:pt x="0" y="10"/>
                  </a:lnTo>
                  <a:lnTo>
                    <a:pt x="3" y="12"/>
                  </a:lnTo>
                  <a:lnTo>
                    <a:pt x="6" y="12"/>
                  </a:lnTo>
                  <a:lnTo>
                    <a:pt x="8" y="14"/>
                  </a:lnTo>
                  <a:lnTo>
                    <a:pt x="9" y="16"/>
                  </a:lnTo>
                  <a:lnTo>
                    <a:pt x="11" y="16"/>
                  </a:lnTo>
                  <a:lnTo>
                    <a:pt x="14" y="6"/>
                  </a:lnTo>
                </a:path>
              </a:pathLst>
            </a:custGeom>
            <a:solidFill>
              <a:srgbClr val="828282"/>
            </a:solidFill>
            <a:ln w="12700" cap="rnd">
              <a:noFill/>
              <a:round/>
              <a:headEnd/>
              <a:tailEnd/>
            </a:ln>
          </p:spPr>
          <p:txBody>
            <a:bodyPr/>
            <a:lstStyle/>
            <a:p>
              <a:endParaRPr lang="en-US" dirty="0"/>
            </a:p>
          </p:txBody>
        </p:sp>
        <p:sp>
          <p:nvSpPr>
            <p:cNvPr id="48880" name="Freeform 779"/>
            <p:cNvSpPr>
              <a:spLocks/>
            </p:cNvSpPr>
            <p:nvPr/>
          </p:nvSpPr>
          <p:spPr bwMode="auto">
            <a:xfrm>
              <a:off x="2461" y="2156"/>
              <a:ext cx="17" cy="17"/>
            </a:xfrm>
            <a:custGeom>
              <a:avLst/>
              <a:gdLst>
                <a:gd name="T0" fmla="*/ 16 w 17"/>
                <a:gd name="T1" fmla="*/ 5 h 17"/>
                <a:gd name="T2" fmla="*/ 13 w 17"/>
                <a:gd name="T3" fmla="*/ 5 h 17"/>
                <a:gd name="T4" fmla="*/ 9 w 17"/>
                <a:gd name="T5" fmla="*/ 2 h 17"/>
                <a:gd name="T6" fmla="*/ 8 w 17"/>
                <a:gd name="T7" fmla="*/ 1 h 17"/>
                <a:gd name="T8" fmla="*/ 4 w 17"/>
                <a:gd name="T9" fmla="*/ 0 h 17"/>
                <a:gd name="T10" fmla="*/ 0 w 17"/>
                <a:gd name="T11" fmla="*/ 8 h 17"/>
                <a:gd name="T12" fmla="*/ 1 w 17"/>
                <a:gd name="T13" fmla="*/ 10 h 17"/>
                <a:gd name="T14" fmla="*/ 5 w 17"/>
                <a:gd name="T15" fmla="*/ 11 h 17"/>
                <a:gd name="T16" fmla="*/ 9 w 17"/>
                <a:gd name="T17" fmla="*/ 14 h 17"/>
                <a:gd name="T18" fmla="*/ 13 w 17"/>
                <a:gd name="T19" fmla="*/ 16 h 17"/>
                <a:gd name="T20" fmla="*/ 16 w 17"/>
                <a:gd name="T21" fmla="*/ 5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5"/>
                  </a:moveTo>
                  <a:lnTo>
                    <a:pt x="13" y="5"/>
                  </a:lnTo>
                  <a:lnTo>
                    <a:pt x="9" y="2"/>
                  </a:lnTo>
                  <a:lnTo>
                    <a:pt x="8" y="1"/>
                  </a:lnTo>
                  <a:lnTo>
                    <a:pt x="4" y="0"/>
                  </a:lnTo>
                  <a:lnTo>
                    <a:pt x="0" y="8"/>
                  </a:lnTo>
                  <a:lnTo>
                    <a:pt x="1" y="10"/>
                  </a:lnTo>
                  <a:lnTo>
                    <a:pt x="5" y="11"/>
                  </a:lnTo>
                  <a:lnTo>
                    <a:pt x="9" y="14"/>
                  </a:lnTo>
                  <a:lnTo>
                    <a:pt x="13" y="16"/>
                  </a:lnTo>
                  <a:lnTo>
                    <a:pt x="16" y="5"/>
                  </a:lnTo>
                </a:path>
              </a:pathLst>
            </a:custGeom>
            <a:solidFill>
              <a:srgbClr val="828282"/>
            </a:solidFill>
            <a:ln w="12700" cap="rnd">
              <a:noFill/>
              <a:round/>
              <a:headEnd/>
              <a:tailEnd/>
            </a:ln>
          </p:spPr>
          <p:txBody>
            <a:bodyPr/>
            <a:lstStyle/>
            <a:p>
              <a:endParaRPr lang="en-US" dirty="0"/>
            </a:p>
          </p:txBody>
        </p:sp>
        <p:sp>
          <p:nvSpPr>
            <p:cNvPr id="48881" name="Freeform 780"/>
            <p:cNvSpPr>
              <a:spLocks/>
            </p:cNvSpPr>
            <p:nvPr/>
          </p:nvSpPr>
          <p:spPr bwMode="auto">
            <a:xfrm>
              <a:off x="2476" y="2160"/>
              <a:ext cx="17" cy="17"/>
            </a:xfrm>
            <a:custGeom>
              <a:avLst/>
              <a:gdLst>
                <a:gd name="T0" fmla="*/ 6 w 17"/>
                <a:gd name="T1" fmla="*/ 0 h 17"/>
                <a:gd name="T2" fmla="*/ 6 w 17"/>
                <a:gd name="T3" fmla="*/ 2 h 17"/>
                <a:gd name="T4" fmla="*/ 6 w 17"/>
                <a:gd name="T5" fmla="*/ 4 h 17"/>
                <a:gd name="T6" fmla="*/ 5 w 17"/>
                <a:gd name="T7" fmla="*/ 4 h 17"/>
                <a:gd name="T8" fmla="*/ 2 w 17"/>
                <a:gd name="T9" fmla="*/ 2 h 17"/>
                <a:gd name="T10" fmla="*/ 0 w 17"/>
                <a:gd name="T11" fmla="*/ 14 h 17"/>
                <a:gd name="T12" fmla="*/ 5 w 17"/>
                <a:gd name="T13" fmla="*/ 16 h 17"/>
                <a:gd name="T14" fmla="*/ 12 w 17"/>
                <a:gd name="T15" fmla="*/ 14 h 17"/>
                <a:gd name="T16" fmla="*/ 14 w 17"/>
                <a:gd name="T17" fmla="*/ 8 h 17"/>
                <a:gd name="T18" fmla="*/ 16 w 17"/>
                <a:gd name="T19" fmla="*/ 2 h 17"/>
                <a:gd name="T20" fmla="*/ 6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6" y="0"/>
                  </a:moveTo>
                  <a:lnTo>
                    <a:pt x="6" y="2"/>
                  </a:lnTo>
                  <a:lnTo>
                    <a:pt x="6" y="4"/>
                  </a:lnTo>
                  <a:lnTo>
                    <a:pt x="5" y="4"/>
                  </a:lnTo>
                  <a:lnTo>
                    <a:pt x="2" y="2"/>
                  </a:lnTo>
                  <a:lnTo>
                    <a:pt x="0" y="14"/>
                  </a:lnTo>
                  <a:lnTo>
                    <a:pt x="5" y="16"/>
                  </a:lnTo>
                  <a:lnTo>
                    <a:pt x="12" y="14"/>
                  </a:lnTo>
                  <a:lnTo>
                    <a:pt x="14" y="8"/>
                  </a:lnTo>
                  <a:lnTo>
                    <a:pt x="16" y="2"/>
                  </a:lnTo>
                  <a:lnTo>
                    <a:pt x="6" y="0"/>
                  </a:lnTo>
                </a:path>
              </a:pathLst>
            </a:custGeom>
            <a:solidFill>
              <a:srgbClr val="828282"/>
            </a:solidFill>
            <a:ln w="12700" cap="rnd">
              <a:noFill/>
              <a:round/>
              <a:headEnd/>
              <a:tailEnd/>
            </a:ln>
          </p:spPr>
          <p:txBody>
            <a:bodyPr/>
            <a:lstStyle/>
            <a:p>
              <a:endParaRPr lang="en-US" dirty="0"/>
            </a:p>
          </p:txBody>
        </p:sp>
        <p:sp>
          <p:nvSpPr>
            <p:cNvPr id="48882" name="Freeform 781"/>
            <p:cNvSpPr>
              <a:spLocks/>
            </p:cNvSpPr>
            <p:nvPr/>
          </p:nvSpPr>
          <p:spPr bwMode="auto">
            <a:xfrm>
              <a:off x="2485" y="2126"/>
              <a:ext cx="17" cy="31"/>
            </a:xfrm>
            <a:custGeom>
              <a:avLst/>
              <a:gdLst>
                <a:gd name="T0" fmla="*/ 4 w 17"/>
                <a:gd name="T1" fmla="*/ 1 h 31"/>
                <a:gd name="T2" fmla="*/ 4 w 17"/>
                <a:gd name="T3" fmla="*/ 3 h 31"/>
                <a:gd name="T4" fmla="*/ 5 w 17"/>
                <a:gd name="T5" fmla="*/ 6 h 31"/>
                <a:gd name="T6" fmla="*/ 5 w 17"/>
                <a:gd name="T7" fmla="*/ 8 h 31"/>
                <a:gd name="T8" fmla="*/ 5 w 17"/>
                <a:gd name="T9" fmla="*/ 11 h 31"/>
                <a:gd name="T10" fmla="*/ 4 w 17"/>
                <a:gd name="T11" fmla="*/ 13 h 31"/>
                <a:gd name="T12" fmla="*/ 2 w 17"/>
                <a:gd name="T13" fmla="*/ 18 h 31"/>
                <a:gd name="T14" fmla="*/ 1 w 17"/>
                <a:gd name="T15" fmla="*/ 21 h 31"/>
                <a:gd name="T16" fmla="*/ 1 w 17"/>
                <a:gd name="T17" fmla="*/ 24 h 31"/>
                <a:gd name="T18" fmla="*/ 0 w 17"/>
                <a:gd name="T19" fmla="*/ 28 h 31"/>
                <a:gd name="T20" fmla="*/ 10 w 17"/>
                <a:gd name="T21" fmla="*/ 30 h 31"/>
                <a:gd name="T22" fmla="*/ 11 w 17"/>
                <a:gd name="T23" fmla="*/ 27 h 31"/>
                <a:gd name="T24" fmla="*/ 13 w 17"/>
                <a:gd name="T25" fmla="*/ 23 h 31"/>
                <a:gd name="T26" fmla="*/ 13 w 17"/>
                <a:gd name="T27" fmla="*/ 20 h 31"/>
                <a:gd name="T28" fmla="*/ 14 w 17"/>
                <a:gd name="T29" fmla="*/ 16 h 31"/>
                <a:gd name="T30" fmla="*/ 16 w 17"/>
                <a:gd name="T31" fmla="*/ 13 h 31"/>
                <a:gd name="T32" fmla="*/ 16 w 17"/>
                <a:gd name="T33" fmla="*/ 8 h 31"/>
                <a:gd name="T34" fmla="*/ 16 w 17"/>
                <a:gd name="T35" fmla="*/ 4 h 31"/>
                <a:gd name="T36" fmla="*/ 14 w 17"/>
                <a:gd name="T37" fmla="*/ 0 h 31"/>
                <a:gd name="T38" fmla="*/ 14 w 17"/>
                <a:gd name="T39" fmla="*/ 1 h 31"/>
                <a:gd name="T40" fmla="*/ 4 w 17"/>
                <a:gd name="T41" fmla="*/ 1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31"/>
                <a:gd name="T65" fmla="*/ 17 w 17"/>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31">
                  <a:moveTo>
                    <a:pt x="4" y="1"/>
                  </a:moveTo>
                  <a:lnTo>
                    <a:pt x="4" y="3"/>
                  </a:lnTo>
                  <a:lnTo>
                    <a:pt x="5" y="6"/>
                  </a:lnTo>
                  <a:lnTo>
                    <a:pt x="5" y="8"/>
                  </a:lnTo>
                  <a:lnTo>
                    <a:pt x="5" y="11"/>
                  </a:lnTo>
                  <a:lnTo>
                    <a:pt x="4" y="13"/>
                  </a:lnTo>
                  <a:lnTo>
                    <a:pt x="2" y="18"/>
                  </a:lnTo>
                  <a:lnTo>
                    <a:pt x="1" y="21"/>
                  </a:lnTo>
                  <a:lnTo>
                    <a:pt x="1" y="24"/>
                  </a:lnTo>
                  <a:lnTo>
                    <a:pt x="0" y="28"/>
                  </a:lnTo>
                  <a:lnTo>
                    <a:pt x="10" y="30"/>
                  </a:lnTo>
                  <a:lnTo>
                    <a:pt x="11" y="27"/>
                  </a:lnTo>
                  <a:lnTo>
                    <a:pt x="13" y="23"/>
                  </a:lnTo>
                  <a:lnTo>
                    <a:pt x="13" y="20"/>
                  </a:lnTo>
                  <a:lnTo>
                    <a:pt x="14" y="16"/>
                  </a:lnTo>
                  <a:lnTo>
                    <a:pt x="16" y="13"/>
                  </a:lnTo>
                  <a:lnTo>
                    <a:pt x="16" y="8"/>
                  </a:lnTo>
                  <a:lnTo>
                    <a:pt x="16" y="4"/>
                  </a:lnTo>
                  <a:lnTo>
                    <a:pt x="14" y="0"/>
                  </a:lnTo>
                  <a:lnTo>
                    <a:pt x="14" y="1"/>
                  </a:lnTo>
                  <a:lnTo>
                    <a:pt x="4" y="1"/>
                  </a:lnTo>
                </a:path>
              </a:pathLst>
            </a:custGeom>
            <a:solidFill>
              <a:srgbClr val="828282"/>
            </a:solidFill>
            <a:ln w="12700" cap="rnd">
              <a:noFill/>
              <a:round/>
              <a:headEnd/>
              <a:tailEnd/>
            </a:ln>
          </p:spPr>
          <p:txBody>
            <a:bodyPr/>
            <a:lstStyle/>
            <a:p>
              <a:endParaRPr lang="en-US" dirty="0"/>
            </a:p>
          </p:txBody>
        </p:sp>
        <p:sp>
          <p:nvSpPr>
            <p:cNvPr id="48883" name="Freeform 782"/>
            <p:cNvSpPr>
              <a:spLocks/>
            </p:cNvSpPr>
            <p:nvPr/>
          </p:nvSpPr>
          <p:spPr bwMode="auto">
            <a:xfrm>
              <a:off x="2485" y="2122"/>
              <a:ext cx="17" cy="17"/>
            </a:xfrm>
            <a:custGeom>
              <a:avLst/>
              <a:gdLst>
                <a:gd name="T0" fmla="*/ 6 w 17"/>
                <a:gd name="T1" fmla="*/ 16 h 17"/>
                <a:gd name="T2" fmla="*/ 8 w 17"/>
                <a:gd name="T3" fmla="*/ 16 h 17"/>
                <a:gd name="T4" fmla="*/ 4 w 17"/>
                <a:gd name="T5" fmla="*/ 8 h 17"/>
                <a:gd name="T6" fmla="*/ 16 w 17"/>
                <a:gd name="T7" fmla="*/ 8 h 17"/>
                <a:gd name="T8" fmla="*/ 11 w 17"/>
                <a:gd name="T9" fmla="*/ 0 h 17"/>
                <a:gd name="T10" fmla="*/ 8 w 17"/>
                <a:gd name="T11" fmla="*/ 0 h 17"/>
                <a:gd name="T12" fmla="*/ 4 w 17"/>
                <a:gd name="T13" fmla="*/ 0 h 17"/>
                <a:gd name="T14" fmla="*/ 0 w 17"/>
                <a:gd name="T15" fmla="*/ 0 h 17"/>
                <a:gd name="T16" fmla="*/ 6 w 17"/>
                <a:gd name="T17" fmla="*/ 1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6" y="16"/>
                  </a:moveTo>
                  <a:lnTo>
                    <a:pt x="8" y="16"/>
                  </a:lnTo>
                  <a:lnTo>
                    <a:pt x="4" y="8"/>
                  </a:lnTo>
                  <a:lnTo>
                    <a:pt x="16" y="8"/>
                  </a:lnTo>
                  <a:lnTo>
                    <a:pt x="11" y="0"/>
                  </a:lnTo>
                  <a:lnTo>
                    <a:pt x="8" y="0"/>
                  </a:lnTo>
                  <a:lnTo>
                    <a:pt x="4" y="0"/>
                  </a:lnTo>
                  <a:lnTo>
                    <a:pt x="0" y="0"/>
                  </a:lnTo>
                  <a:lnTo>
                    <a:pt x="6" y="16"/>
                  </a:lnTo>
                </a:path>
              </a:pathLst>
            </a:custGeom>
            <a:solidFill>
              <a:srgbClr val="828282"/>
            </a:solidFill>
            <a:ln w="12700" cap="rnd">
              <a:noFill/>
              <a:round/>
              <a:headEnd/>
              <a:tailEnd/>
            </a:ln>
          </p:spPr>
          <p:txBody>
            <a:bodyPr/>
            <a:lstStyle/>
            <a:p>
              <a:endParaRPr lang="en-US" dirty="0"/>
            </a:p>
          </p:txBody>
        </p:sp>
        <p:sp>
          <p:nvSpPr>
            <p:cNvPr id="48884" name="Freeform 783"/>
            <p:cNvSpPr>
              <a:spLocks/>
            </p:cNvSpPr>
            <p:nvPr/>
          </p:nvSpPr>
          <p:spPr bwMode="auto">
            <a:xfrm>
              <a:off x="2414" y="1998"/>
              <a:ext cx="29" cy="35"/>
            </a:xfrm>
            <a:custGeom>
              <a:avLst/>
              <a:gdLst>
                <a:gd name="T0" fmla="*/ 7 w 29"/>
                <a:gd name="T1" fmla="*/ 12 h 35"/>
                <a:gd name="T2" fmla="*/ 4 w 29"/>
                <a:gd name="T3" fmla="*/ 15 h 35"/>
                <a:gd name="T4" fmla="*/ 2 w 29"/>
                <a:gd name="T5" fmla="*/ 19 h 35"/>
                <a:gd name="T6" fmla="*/ 0 w 29"/>
                <a:gd name="T7" fmla="*/ 21 h 35"/>
                <a:gd name="T8" fmla="*/ 2 w 29"/>
                <a:gd name="T9" fmla="*/ 24 h 35"/>
                <a:gd name="T10" fmla="*/ 6 w 29"/>
                <a:gd name="T11" fmla="*/ 28 h 35"/>
                <a:gd name="T12" fmla="*/ 8 w 29"/>
                <a:gd name="T13" fmla="*/ 31 h 35"/>
                <a:gd name="T14" fmla="*/ 10 w 29"/>
                <a:gd name="T15" fmla="*/ 34 h 35"/>
                <a:gd name="T16" fmla="*/ 12 w 29"/>
                <a:gd name="T17" fmla="*/ 33 h 35"/>
                <a:gd name="T18" fmla="*/ 15 w 29"/>
                <a:gd name="T19" fmla="*/ 28 h 35"/>
                <a:gd name="T20" fmla="*/ 16 w 29"/>
                <a:gd name="T21" fmla="*/ 23 h 35"/>
                <a:gd name="T22" fmla="*/ 18 w 29"/>
                <a:gd name="T23" fmla="*/ 19 h 35"/>
                <a:gd name="T24" fmla="*/ 20 w 29"/>
                <a:gd name="T25" fmla="*/ 14 h 35"/>
                <a:gd name="T26" fmla="*/ 21 w 29"/>
                <a:gd name="T27" fmla="*/ 10 h 35"/>
                <a:gd name="T28" fmla="*/ 23 w 29"/>
                <a:gd name="T29" fmla="*/ 7 h 35"/>
                <a:gd name="T30" fmla="*/ 25 w 29"/>
                <a:gd name="T31" fmla="*/ 3 h 35"/>
                <a:gd name="T32" fmla="*/ 28 w 29"/>
                <a:gd name="T33" fmla="*/ 0 h 35"/>
                <a:gd name="T34" fmla="*/ 25 w 29"/>
                <a:gd name="T35" fmla="*/ 0 h 35"/>
                <a:gd name="T36" fmla="*/ 21 w 29"/>
                <a:gd name="T37" fmla="*/ 0 h 35"/>
                <a:gd name="T38" fmla="*/ 18 w 29"/>
                <a:gd name="T39" fmla="*/ 2 h 35"/>
                <a:gd name="T40" fmla="*/ 16 w 29"/>
                <a:gd name="T41" fmla="*/ 2 h 35"/>
                <a:gd name="T42" fmla="*/ 13 w 29"/>
                <a:gd name="T43" fmla="*/ 4 h 35"/>
                <a:gd name="T44" fmla="*/ 11 w 29"/>
                <a:gd name="T45" fmla="*/ 7 h 35"/>
                <a:gd name="T46" fmla="*/ 9 w 29"/>
                <a:gd name="T47" fmla="*/ 9 h 35"/>
                <a:gd name="T48" fmla="*/ 7 w 29"/>
                <a:gd name="T49" fmla="*/ 12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9"/>
                <a:gd name="T76" fmla="*/ 0 h 35"/>
                <a:gd name="T77" fmla="*/ 29 w 29"/>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9" h="35">
                  <a:moveTo>
                    <a:pt x="7" y="12"/>
                  </a:moveTo>
                  <a:lnTo>
                    <a:pt x="4" y="15"/>
                  </a:lnTo>
                  <a:lnTo>
                    <a:pt x="2" y="19"/>
                  </a:lnTo>
                  <a:lnTo>
                    <a:pt x="0" y="21"/>
                  </a:lnTo>
                  <a:lnTo>
                    <a:pt x="2" y="24"/>
                  </a:lnTo>
                  <a:lnTo>
                    <a:pt x="6" y="28"/>
                  </a:lnTo>
                  <a:lnTo>
                    <a:pt x="8" y="31"/>
                  </a:lnTo>
                  <a:lnTo>
                    <a:pt x="10" y="34"/>
                  </a:lnTo>
                  <a:lnTo>
                    <a:pt x="12" y="33"/>
                  </a:lnTo>
                  <a:lnTo>
                    <a:pt x="15" y="28"/>
                  </a:lnTo>
                  <a:lnTo>
                    <a:pt x="16" y="23"/>
                  </a:lnTo>
                  <a:lnTo>
                    <a:pt x="18" y="19"/>
                  </a:lnTo>
                  <a:lnTo>
                    <a:pt x="20" y="14"/>
                  </a:lnTo>
                  <a:lnTo>
                    <a:pt x="21" y="10"/>
                  </a:lnTo>
                  <a:lnTo>
                    <a:pt x="23" y="7"/>
                  </a:lnTo>
                  <a:lnTo>
                    <a:pt x="25" y="3"/>
                  </a:lnTo>
                  <a:lnTo>
                    <a:pt x="28" y="0"/>
                  </a:lnTo>
                  <a:lnTo>
                    <a:pt x="25" y="0"/>
                  </a:lnTo>
                  <a:lnTo>
                    <a:pt x="21" y="0"/>
                  </a:lnTo>
                  <a:lnTo>
                    <a:pt x="18" y="2"/>
                  </a:lnTo>
                  <a:lnTo>
                    <a:pt x="16" y="2"/>
                  </a:lnTo>
                  <a:lnTo>
                    <a:pt x="13" y="4"/>
                  </a:lnTo>
                  <a:lnTo>
                    <a:pt x="11" y="7"/>
                  </a:lnTo>
                  <a:lnTo>
                    <a:pt x="9" y="9"/>
                  </a:lnTo>
                  <a:lnTo>
                    <a:pt x="7" y="12"/>
                  </a:lnTo>
                </a:path>
              </a:pathLst>
            </a:custGeom>
            <a:solidFill>
              <a:srgbClr val="E2E2E2"/>
            </a:solidFill>
            <a:ln w="12700" cap="rnd">
              <a:noFill/>
              <a:round/>
              <a:headEnd/>
              <a:tailEnd/>
            </a:ln>
          </p:spPr>
          <p:txBody>
            <a:bodyPr/>
            <a:lstStyle/>
            <a:p>
              <a:endParaRPr lang="en-US" dirty="0"/>
            </a:p>
          </p:txBody>
        </p:sp>
        <p:sp>
          <p:nvSpPr>
            <p:cNvPr id="48885" name="Freeform 784"/>
            <p:cNvSpPr>
              <a:spLocks/>
            </p:cNvSpPr>
            <p:nvPr/>
          </p:nvSpPr>
          <p:spPr bwMode="auto">
            <a:xfrm>
              <a:off x="2409" y="2009"/>
              <a:ext cx="17" cy="17"/>
            </a:xfrm>
            <a:custGeom>
              <a:avLst/>
              <a:gdLst>
                <a:gd name="T0" fmla="*/ 9 w 17"/>
                <a:gd name="T1" fmla="*/ 9 h 17"/>
                <a:gd name="T2" fmla="*/ 9 w 17"/>
                <a:gd name="T3" fmla="*/ 10 h 17"/>
                <a:gd name="T4" fmla="*/ 10 w 17"/>
                <a:gd name="T5" fmla="*/ 10 h 17"/>
                <a:gd name="T6" fmla="*/ 12 w 17"/>
                <a:gd name="T7" fmla="*/ 7 h 17"/>
                <a:gd name="T8" fmla="*/ 16 w 17"/>
                <a:gd name="T9" fmla="*/ 4 h 17"/>
                <a:gd name="T10" fmla="*/ 8 w 17"/>
                <a:gd name="T11" fmla="*/ 0 h 17"/>
                <a:gd name="T12" fmla="*/ 5 w 17"/>
                <a:gd name="T13" fmla="*/ 3 h 17"/>
                <a:gd name="T14" fmla="*/ 1 w 17"/>
                <a:gd name="T15" fmla="*/ 6 h 17"/>
                <a:gd name="T16" fmla="*/ 0 w 17"/>
                <a:gd name="T17" fmla="*/ 10 h 17"/>
                <a:gd name="T18" fmla="*/ 4 w 17"/>
                <a:gd name="T19" fmla="*/ 16 h 17"/>
                <a:gd name="T20" fmla="*/ 9 w 17"/>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9" y="9"/>
                  </a:moveTo>
                  <a:lnTo>
                    <a:pt x="9" y="10"/>
                  </a:lnTo>
                  <a:lnTo>
                    <a:pt x="10" y="10"/>
                  </a:lnTo>
                  <a:lnTo>
                    <a:pt x="12" y="7"/>
                  </a:lnTo>
                  <a:lnTo>
                    <a:pt x="16" y="4"/>
                  </a:lnTo>
                  <a:lnTo>
                    <a:pt x="8" y="0"/>
                  </a:lnTo>
                  <a:lnTo>
                    <a:pt x="5" y="3"/>
                  </a:lnTo>
                  <a:lnTo>
                    <a:pt x="1" y="6"/>
                  </a:lnTo>
                  <a:lnTo>
                    <a:pt x="0" y="10"/>
                  </a:lnTo>
                  <a:lnTo>
                    <a:pt x="4" y="16"/>
                  </a:lnTo>
                  <a:lnTo>
                    <a:pt x="9" y="9"/>
                  </a:lnTo>
                </a:path>
              </a:pathLst>
            </a:custGeom>
            <a:solidFill>
              <a:srgbClr val="B5B5B5"/>
            </a:solidFill>
            <a:ln w="12700" cap="rnd">
              <a:noFill/>
              <a:round/>
              <a:headEnd/>
              <a:tailEnd/>
            </a:ln>
          </p:spPr>
          <p:txBody>
            <a:bodyPr/>
            <a:lstStyle/>
            <a:p>
              <a:endParaRPr lang="en-US" dirty="0"/>
            </a:p>
          </p:txBody>
        </p:sp>
        <p:sp>
          <p:nvSpPr>
            <p:cNvPr id="48886" name="Freeform 785"/>
            <p:cNvSpPr>
              <a:spLocks/>
            </p:cNvSpPr>
            <p:nvPr/>
          </p:nvSpPr>
          <p:spPr bwMode="auto">
            <a:xfrm>
              <a:off x="2413" y="2022"/>
              <a:ext cx="17" cy="17"/>
            </a:xfrm>
            <a:custGeom>
              <a:avLst/>
              <a:gdLst>
                <a:gd name="T0" fmla="*/ 8 w 17"/>
                <a:gd name="T1" fmla="*/ 9 h 17"/>
                <a:gd name="T2" fmla="*/ 11 w 17"/>
                <a:gd name="T3" fmla="*/ 8 h 17"/>
                <a:gd name="T4" fmla="*/ 11 w 17"/>
                <a:gd name="T5" fmla="*/ 7 h 17"/>
                <a:gd name="T6" fmla="*/ 9 w 17"/>
                <a:gd name="T7" fmla="*/ 4 h 17"/>
                <a:gd name="T8" fmla="*/ 4 w 17"/>
                <a:gd name="T9" fmla="*/ 0 h 17"/>
                <a:gd name="T10" fmla="*/ 0 w 17"/>
                <a:gd name="T11" fmla="*/ 7 h 17"/>
                <a:gd name="T12" fmla="*/ 3 w 17"/>
                <a:gd name="T13" fmla="*/ 9 h 17"/>
                <a:gd name="T14" fmla="*/ 4 w 17"/>
                <a:gd name="T15" fmla="*/ 12 h 17"/>
                <a:gd name="T16" fmla="*/ 9 w 17"/>
                <a:gd name="T17" fmla="*/ 16 h 17"/>
                <a:gd name="T18" fmla="*/ 16 w 17"/>
                <a:gd name="T19" fmla="*/ 13 h 17"/>
                <a:gd name="T20" fmla="*/ 16 w 17"/>
                <a:gd name="T21" fmla="*/ 12 h 17"/>
                <a:gd name="T22" fmla="*/ 8 w 17"/>
                <a:gd name="T23" fmla="*/ 9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8" y="9"/>
                  </a:moveTo>
                  <a:lnTo>
                    <a:pt x="11" y="8"/>
                  </a:lnTo>
                  <a:lnTo>
                    <a:pt x="11" y="7"/>
                  </a:lnTo>
                  <a:lnTo>
                    <a:pt x="9" y="4"/>
                  </a:lnTo>
                  <a:lnTo>
                    <a:pt x="4" y="0"/>
                  </a:lnTo>
                  <a:lnTo>
                    <a:pt x="0" y="7"/>
                  </a:lnTo>
                  <a:lnTo>
                    <a:pt x="3" y="9"/>
                  </a:lnTo>
                  <a:lnTo>
                    <a:pt x="4" y="12"/>
                  </a:lnTo>
                  <a:lnTo>
                    <a:pt x="9" y="16"/>
                  </a:lnTo>
                  <a:lnTo>
                    <a:pt x="16" y="13"/>
                  </a:lnTo>
                  <a:lnTo>
                    <a:pt x="16" y="12"/>
                  </a:lnTo>
                  <a:lnTo>
                    <a:pt x="8" y="9"/>
                  </a:lnTo>
                </a:path>
              </a:pathLst>
            </a:custGeom>
            <a:solidFill>
              <a:srgbClr val="B5B5B5"/>
            </a:solidFill>
            <a:ln w="12700" cap="rnd">
              <a:noFill/>
              <a:round/>
              <a:headEnd/>
              <a:tailEnd/>
            </a:ln>
          </p:spPr>
          <p:txBody>
            <a:bodyPr/>
            <a:lstStyle/>
            <a:p>
              <a:endParaRPr lang="en-US" dirty="0"/>
            </a:p>
          </p:txBody>
        </p:sp>
        <p:sp>
          <p:nvSpPr>
            <p:cNvPr id="48887" name="Freeform 786"/>
            <p:cNvSpPr>
              <a:spLocks/>
            </p:cNvSpPr>
            <p:nvPr/>
          </p:nvSpPr>
          <p:spPr bwMode="auto">
            <a:xfrm>
              <a:off x="2424" y="1993"/>
              <a:ext cx="23" cy="41"/>
            </a:xfrm>
            <a:custGeom>
              <a:avLst/>
              <a:gdLst>
                <a:gd name="T0" fmla="*/ 17 w 23"/>
                <a:gd name="T1" fmla="*/ 9 h 41"/>
                <a:gd name="T2" fmla="*/ 16 w 23"/>
                <a:gd name="T3" fmla="*/ 2 h 41"/>
                <a:gd name="T4" fmla="*/ 12 w 23"/>
                <a:gd name="T5" fmla="*/ 6 h 41"/>
                <a:gd name="T6" fmla="*/ 10 w 23"/>
                <a:gd name="T7" fmla="*/ 9 h 41"/>
                <a:gd name="T8" fmla="*/ 8 w 23"/>
                <a:gd name="T9" fmla="*/ 13 h 41"/>
                <a:gd name="T10" fmla="*/ 6 w 23"/>
                <a:gd name="T11" fmla="*/ 17 h 41"/>
                <a:gd name="T12" fmla="*/ 5 w 23"/>
                <a:gd name="T13" fmla="*/ 22 h 41"/>
                <a:gd name="T14" fmla="*/ 4 w 23"/>
                <a:gd name="T15" fmla="*/ 26 h 41"/>
                <a:gd name="T16" fmla="*/ 2 w 23"/>
                <a:gd name="T17" fmla="*/ 31 h 41"/>
                <a:gd name="T18" fmla="*/ 0 w 23"/>
                <a:gd name="T19" fmla="*/ 37 h 41"/>
                <a:gd name="T20" fmla="*/ 8 w 23"/>
                <a:gd name="T21" fmla="*/ 40 h 41"/>
                <a:gd name="T22" fmla="*/ 10 w 23"/>
                <a:gd name="T23" fmla="*/ 35 h 41"/>
                <a:gd name="T24" fmla="*/ 13 w 23"/>
                <a:gd name="T25" fmla="*/ 29 h 41"/>
                <a:gd name="T26" fmla="*/ 14 w 23"/>
                <a:gd name="T27" fmla="*/ 24 h 41"/>
                <a:gd name="T28" fmla="*/ 15 w 23"/>
                <a:gd name="T29" fmla="*/ 20 h 41"/>
                <a:gd name="T30" fmla="*/ 16 w 23"/>
                <a:gd name="T31" fmla="*/ 17 h 41"/>
                <a:gd name="T32" fmla="*/ 17 w 23"/>
                <a:gd name="T33" fmla="*/ 13 h 41"/>
                <a:gd name="T34" fmla="*/ 20 w 23"/>
                <a:gd name="T35" fmla="*/ 10 h 41"/>
                <a:gd name="T36" fmla="*/ 22 w 23"/>
                <a:gd name="T37" fmla="*/ 7 h 41"/>
                <a:gd name="T38" fmla="*/ 20 w 23"/>
                <a:gd name="T39" fmla="*/ 0 h 41"/>
                <a:gd name="T40" fmla="*/ 17 w 23"/>
                <a:gd name="T41" fmla="*/ 9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41"/>
                <a:gd name="T65" fmla="*/ 23 w 23"/>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41">
                  <a:moveTo>
                    <a:pt x="17" y="9"/>
                  </a:moveTo>
                  <a:lnTo>
                    <a:pt x="16" y="2"/>
                  </a:lnTo>
                  <a:lnTo>
                    <a:pt x="12" y="6"/>
                  </a:lnTo>
                  <a:lnTo>
                    <a:pt x="10" y="9"/>
                  </a:lnTo>
                  <a:lnTo>
                    <a:pt x="8" y="13"/>
                  </a:lnTo>
                  <a:lnTo>
                    <a:pt x="6" y="17"/>
                  </a:lnTo>
                  <a:lnTo>
                    <a:pt x="5" y="22"/>
                  </a:lnTo>
                  <a:lnTo>
                    <a:pt x="4" y="26"/>
                  </a:lnTo>
                  <a:lnTo>
                    <a:pt x="2" y="31"/>
                  </a:lnTo>
                  <a:lnTo>
                    <a:pt x="0" y="37"/>
                  </a:lnTo>
                  <a:lnTo>
                    <a:pt x="8" y="40"/>
                  </a:lnTo>
                  <a:lnTo>
                    <a:pt x="10" y="35"/>
                  </a:lnTo>
                  <a:lnTo>
                    <a:pt x="13" y="29"/>
                  </a:lnTo>
                  <a:lnTo>
                    <a:pt x="14" y="24"/>
                  </a:lnTo>
                  <a:lnTo>
                    <a:pt x="15" y="20"/>
                  </a:lnTo>
                  <a:lnTo>
                    <a:pt x="16" y="17"/>
                  </a:lnTo>
                  <a:lnTo>
                    <a:pt x="17" y="13"/>
                  </a:lnTo>
                  <a:lnTo>
                    <a:pt x="20" y="10"/>
                  </a:lnTo>
                  <a:lnTo>
                    <a:pt x="22" y="7"/>
                  </a:lnTo>
                  <a:lnTo>
                    <a:pt x="20" y="0"/>
                  </a:lnTo>
                  <a:lnTo>
                    <a:pt x="17" y="9"/>
                  </a:lnTo>
                </a:path>
              </a:pathLst>
            </a:custGeom>
            <a:solidFill>
              <a:srgbClr val="B5B5B5"/>
            </a:solidFill>
            <a:ln w="12700" cap="rnd">
              <a:noFill/>
              <a:round/>
              <a:headEnd/>
              <a:tailEnd/>
            </a:ln>
          </p:spPr>
          <p:txBody>
            <a:bodyPr/>
            <a:lstStyle/>
            <a:p>
              <a:endParaRPr lang="en-US" dirty="0"/>
            </a:p>
          </p:txBody>
        </p:sp>
        <p:sp>
          <p:nvSpPr>
            <p:cNvPr id="48888" name="Freeform 787"/>
            <p:cNvSpPr>
              <a:spLocks/>
            </p:cNvSpPr>
            <p:nvPr/>
          </p:nvSpPr>
          <p:spPr bwMode="auto">
            <a:xfrm>
              <a:off x="2418" y="1993"/>
              <a:ext cx="27" cy="17"/>
            </a:xfrm>
            <a:custGeom>
              <a:avLst/>
              <a:gdLst>
                <a:gd name="T0" fmla="*/ 7 w 27"/>
                <a:gd name="T1" fmla="*/ 16 h 17"/>
                <a:gd name="T2" fmla="*/ 10 w 27"/>
                <a:gd name="T3" fmla="*/ 14 h 17"/>
                <a:gd name="T4" fmla="*/ 11 w 27"/>
                <a:gd name="T5" fmla="*/ 12 h 17"/>
                <a:gd name="T6" fmla="*/ 13 w 27"/>
                <a:gd name="T7" fmla="*/ 10 h 17"/>
                <a:gd name="T8" fmla="*/ 15 w 27"/>
                <a:gd name="T9" fmla="*/ 9 h 17"/>
                <a:gd name="T10" fmla="*/ 16 w 27"/>
                <a:gd name="T11" fmla="*/ 7 h 17"/>
                <a:gd name="T12" fmla="*/ 20 w 27"/>
                <a:gd name="T13" fmla="*/ 7 h 17"/>
                <a:gd name="T14" fmla="*/ 21 w 27"/>
                <a:gd name="T15" fmla="*/ 7 h 17"/>
                <a:gd name="T16" fmla="*/ 23 w 27"/>
                <a:gd name="T17" fmla="*/ 7 h 17"/>
                <a:gd name="T18" fmla="*/ 26 w 27"/>
                <a:gd name="T19" fmla="*/ 0 h 17"/>
                <a:gd name="T20" fmla="*/ 21 w 27"/>
                <a:gd name="T21" fmla="*/ 0 h 17"/>
                <a:gd name="T22" fmla="*/ 16 w 27"/>
                <a:gd name="T23" fmla="*/ 0 h 17"/>
                <a:gd name="T24" fmla="*/ 13 w 27"/>
                <a:gd name="T25" fmla="*/ 1 h 17"/>
                <a:gd name="T26" fmla="*/ 10 w 27"/>
                <a:gd name="T27" fmla="*/ 3 h 17"/>
                <a:gd name="T28" fmla="*/ 7 w 27"/>
                <a:gd name="T29" fmla="*/ 5 h 17"/>
                <a:gd name="T30" fmla="*/ 3 w 27"/>
                <a:gd name="T31" fmla="*/ 7 h 17"/>
                <a:gd name="T32" fmla="*/ 2 w 27"/>
                <a:gd name="T33" fmla="*/ 9 h 17"/>
                <a:gd name="T34" fmla="*/ 0 w 27"/>
                <a:gd name="T35" fmla="*/ 12 h 17"/>
                <a:gd name="T36" fmla="*/ 7 w 27"/>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17"/>
                <a:gd name="T59" fmla="*/ 27 w 27"/>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17">
                  <a:moveTo>
                    <a:pt x="7" y="16"/>
                  </a:moveTo>
                  <a:lnTo>
                    <a:pt x="10" y="14"/>
                  </a:lnTo>
                  <a:lnTo>
                    <a:pt x="11" y="12"/>
                  </a:lnTo>
                  <a:lnTo>
                    <a:pt x="13" y="10"/>
                  </a:lnTo>
                  <a:lnTo>
                    <a:pt x="15" y="9"/>
                  </a:lnTo>
                  <a:lnTo>
                    <a:pt x="16" y="7"/>
                  </a:lnTo>
                  <a:lnTo>
                    <a:pt x="20" y="7"/>
                  </a:lnTo>
                  <a:lnTo>
                    <a:pt x="21" y="7"/>
                  </a:lnTo>
                  <a:lnTo>
                    <a:pt x="23" y="7"/>
                  </a:lnTo>
                  <a:lnTo>
                    <a:pt x="26" y="0"/>
                  </a:lnTo>
                  <a:lnTo>
                    <a:pt x="21" y="0"/>
                  </a:lnTo>
                  <a:lnTo>
                    <a:pt x="16" y="0"/>
                  </a:lnTo>
                  <a:lnTo>
                    <a:pt x="13" y="1"/>
                  </a:lnTo>
                  <a:lnTo>
                    <a:pt x="10" y="3"/>
                  </a:lnTo>
                  <a:lnTo>
                    <a:pt x="7" y="5"/>
                  </a:lnTo>
                  <a:lnTo>
                    <a:pt x="3" y="7"/>
                  </a:lnTo>
                  <a:lnTo>
                    <a:pt x="2" y="9"/>
                  </a:lnTo>
                  <a:lnTo>
                    <a:pt x="0" y="12"/>
                  </a:lnTo>
                  <a:lnTo>
                    <a:pt x="7" y="16"/>
                  </a:lnTo>
                </a:path>
              </a:pathLst>
            </a:custGeom>
            <a:solidFill>
              <a:srgbClr val="B5B5B5"/>
            </a:solidFill>
            <a:ln w="12700" cap="rnd">
              <a:noFill/>
              <a:round/>
              <a:headEnd/>
              <a:tailEnd/>
            </a:ln>
          </p:spPr>
          <p:txBody>
            <a:bodyPr/>
            <a:lstStyle/>
            <a:p>
              <a:endParaRPr lang="en-US" dirty="0"/>
            </a:p>
          </p:txBody>
        </p:sp>
        <p:sp>
          <p:nvSpPr>
            <p:cNvPr id="48889" name="Freeform 788"/>
            <p:cNvSpPr>
              <a:spLocks/>
            </p:cNvSpPr>
            <p:nvPr/>
          </p:nvSpPr>
          <p:spPr bwMode="auto">
            <a:xfrm>
              <a:off x="2290" y="1977"/>
              <a:ext cx="40" cy="53"/>
            </a:xfrm>
            <a:custGeom>
              <a:avLst/>
              <a:gdLst>
                <a:gd name="T0" fmla="*/ 13 w 40"/>
                <a:gd name="T1" fmla="*/ 8 h 53"/>
                <a:gd name="T2" fmla="*/ 12 w 40"/>
                <a:gd name="T3" fmla="*/ 8 h 53"/>
                <a:gd name="T4" fmla="*/ 11 w 40"/>
                <a:gd name="T5" fmla="*/ 7 h 53"/>
                <a:gd name="T6" fmla="*/ 10 w 40"/>
                <a:gd name="T7" fmla="*/ 6 h 53"/>
                <a:gd name="T8" fmla="*/ 5 w 40"/>
                <a:gd name="T9" fmla="*/ 6 h 53"/>
                <a:gd name="T10" fmla="*/ 3 w 40"/>
                <a:gd name="T11" fmla="*/ 9 h 53"/>
                <a:gd name="T12" fmla="*/ 2 w 40"/>
                <a:gd name="T13" fmla="*/ 13 h 53"/>
                <a:gd name="T14" fmla="*/ 0 w 40"/>
                <a:gd name="T15" fmla="*/ 15 h 53"/>
                <a:gd name="T16" fmla="*/ 2 w 40"/>
                <a:gd name="T17" fmla="*/ 17 h 53"/>
                <a:gd name="T18" fmla="*/ 3 w 40"/>
                <a:gd name="T19" fmla="*/ 20 h 53"/>
                <a:gd name="T20" fmla="*/ 4 w 40"/>
                <a:gd name="T21" fmla="*/ 22 h 53"/>
                <a:gd name="T22" fmla="*/ 5 w 40"/>
                <a:gd name="T23" fmla="*/ 23 h 53"/>
                <a:gd name="T24" fmla="*/ 5 w 40"/>
                <a:gd name="T25" fmla="*/ 26 h 53"/>
                <a:gd name="T26" fmla="*/ 5 w 40"/>
                <a:gd name="T27" fmla="*/ 30 h 53"/>
                <a:gd name="T28" fmla="*/ 5 w 40"/>
                <a:gd name="T29" fmla="*/ 33 h 53"/>
                <a:gd name="T30" fmla="*/ 5 w 40"/>
                <a:gd name="T31" fmla="*/ 36 h 53"/>
                <a:gd name="T32" fmla="*/ 4 w 40"/>
                <a:gd name="T33" fmla="*/ 39 h 53"/>
                <a:gd name="T34" fmla="*/ 3 w 40"/>
                <a:gd name="T35" fmla="*/ 42 h 53"/>
                <a:gd name="T36" fmla="*/ 3 w 40"/>
                <a:gd name="T37" fmla="*/ 46 h 53"/>
                <a:gd name="T38" fmla="*/ 5 w 40"/>
                <a:gd name="T39" fmla="*/ 48 h 53"/>
                <a:gd name="T40" fmla="*/ 7 w 40"/>
                <a:gd name="T41" fmla="*/ 50 h 53"/>
                <a:gd name="T42" fmla="*/ 10 w 40"/>
                <a:gd name="T43" fmla="*/ 52 h 53"/>
                <a:gd name="T44" fmla="*/ 12 w 40"/>
                <a:gd name="T45" fmla="*/ 51 h 53"/>
                <a:gd name="T46" fmla="*/ 16 w 40"/>
                <a:gd name="T47" fmla="*/ 50 h 53"/>
                <a:gd name="T48" fmla="*/ 19 w 40"/>
                <a:gd name="T49" fmla="*/ 49 h 53"/>
                <a:gd name="T50" fmla="*/ 22 w 40"/>
                <a:gd name="T51" fmla="*/ 49 h 53"/>
                <a:gd name="T52" fmla="*/ 24 w 40"/>
                <a:gd name="T53" fmla="*/ 50 h 53"/>
                <a:gd name="T54" fmla="*/ 27 w 40"/>
                <a:gd name="T55" fmla="*/ 52 h 53"/>
                <a:gd name="T56" fmla="*/ 30 w 40"/>
                <a:gd name="T57" fmla="*/ 50 h 53"/>
                <a:gd name="T58" fmla="*/ 33 w 40"/>
                <a:gd name="T59" fmla="*/ 51 h 53"/>
                <a:gd name="T60" fmla="*/ 35 w 40"/>
                <a:gd name="T61" fmla="*/ 51 h 53"/>
                <a:gd name="T62" fmla="*/ 36 w 40"/>
                <a:gd name="T63" fmla="*/ 49 h 53"/>
                <a:gd name="T64" fmla="*/ 38 w 40"/>
                <a:gd name="T65" fmla="*/ 43 h 53"/>
                <a:gd name="T66" fmla="*/ 39 w 40"/>
                <a:gd name="T67" fmla="*/ 37 h 53"/>
                <a:gd name="T68" fmla="*/ 39 w 40"/>
                <a:gd name="T69" fmla="*/ 30 h 53"/>
                <a:gd name="T70" fmla="*/ 37 w 40"/>
                <a:gd name="T71" fmla="*/ 23 h 53"/>
                <a:gd name="T72" fmla="*/ 36 w 40"/>
                <a:gd name="T73" fmla="*/ 19 h 53"/>
                <a:gd name="T74" fmla="*/ 34 w 40"/>
                <a:gd name="T75" fmla="*/ 12 h 53"/>
                <a:gd name="T76" fmla="*/ 30 w 40"/>
                <a:gd name="T77" fmla="*/ 6 h 53"/>
                <a:gd name="T78" fmla="*/ 26 w 40"/>
                <a:gd name="T79" fmla="*/ 1 h 53"/>
                <a:gd name="T80" fmla="*/ 24 w 40"/>
                <a:gd name="T81" fmla="*/ 0 h 53"/>
                <a:gd name="T82" fmla="*/ 23 w 40"/>
                <a:gd name="T83" fmla="*/ 1 h 53"/>
                <a:gd name="T84" fmla="*/ 21 w 40"/>
                <a:gd name="T85" fmla="*/ 2 h 53"/>
                <a:gd name="T86" fmla="*/ 19 w 40"/>
                <a:gd name="T87" fmla="*/ 4 h 53"/>
                <a:gd name="T88" fmla="*/ 19 w 40"/>
                <a:gd name="T89" fmla="*/ 7 h 53"/>
                <a:gd name="T90" fmla="*/ 21 w 40"/>
                <a:gd name="T91" fmla="*/ 12 h 53"/>
                <a:gd name="T92" fmla="*/ 23 w 40"/>
                <a:gd name="T93" fmla="*/ 15 h 53"/>
                <a:gd name="T94" fmla="*/ 23 w 40"/>
                <a:gd name="T95" fmla="*/ 18 h 53"/>
                <a:gd name="T96" fmla="*/ 19 w 40"/>
                <a:gd name="T97" fmla="*/ 18 h 53"/>
                <a:gd name="T98" fmla="*/ 17 w 40"/>
                <a:gd name="T99" fmla="*/ 14 h 53"/>
                <a:gd name="T100" fmla="*/ 16 w 40"/>
                <a:gd name="T101" fmla="*/ 10 h 53"/>
                <a:gd name="T102" fmla="*/ 11 w 40"/>
                <a:gd name="T103" fmla="*/ 8 h 53"/>
                <a:gd name="T104" fmla="*/ 12 w 40"/>
                <a:gd name="T105" fmla="*/ 8 h 53"/>
                <a:gd name="T106" fmla="*/ 13 w 40"/>
                <a:gd name="T107" fmla="*/ 8 h 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0"/>
                <a:gd name="T163" fmla="*/ 0 h 53"/>
                <a:gd name="T164" fmla="*/ 40 w 40"/>
                <a:gd name="T165" fmla="*/ 53 h 5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0" h="53">
                  <a:moveTo>
                    <a:pt x="13" y="8"/>
                  </a:moveTo>
                  <a:lnTo>
                    <a:pt x="12" y="8"/>
                  </a:lnTo>
                  <a:lnTo>
                    <a:pt x="11" y="7"/>
                  </a:lnTo>
                  <a:lnTo>
                    <a:pt x="10" y="6"/>
                  </a:lnTo>
                  <a:lnTo>
                    <a:pt x="5" y="6"/>
                  </a:lnTo>
                  <a:lnTo>
                    <a:pt x="3" y="9"/>
                  </a:lnTo>
                  <a:lnTo>
                    <a:pt x="2" y="13"/>
                  </a:lnTo>
                  <a:lnTo>
                    <a:pt x="0" y="15"/>
                  </a:lnTo>
                  <a:lnTo>
                    <a:pt x="2" y="17"/>
                  </a:lnTo>
                  <a:lnTo>
                    <a:pt x="3" y="20"/>
                  </a:lnTo>
                  <a:lnTo>
                    <a:pt x="4" y="22"/>
                  </a:lnTo>
                  <a:lnTo>
                    <a:pt x="5" y="23"/>
                  </a:lnTo>
                  <a:lnTo>
                    <a:pt x="5" y="26"/>
                  </a:lnTo>
                  <a:lnTo>
                    <a:pt x="5" y="30"/>
                  </a:lnTo>
                  <a:lnTo>
                    <a:pt x="5" y="33"/>
                  </a:lnTo>
                  <a:lnTo>
                    <a:pt x="5" y="36"/>
                  </a:lnTo>
                  <a:lnTo>
                    <a:pt x="4" y="39"/>
                  </a:lnTo>
                  <a:lnTo>
                    <a:pt x="3" y="42"/>
                  </a:lnTo>
                  <a:lnTo>
                    <a:pt x="3" y="46"/>
                  </a:lnTo>
                  <a:lnTo>
                    <a:pt x="5" y="48"/>
                  </a:lnTo>
                  <a:lnTo>
                    <a:pt x="7" y="50"/>
                  </a:lnTo>
                  <a:lnTo>
                    <a:pt x="10" y="52"/>
                  </a:lnTo>
                  <a:lnTo>
                    <a:pt x="12" y="51"/>
                  </a:lnTo>
                  <a:lnTo>
                    <a:pt x="16" y="50"/>
                  </a:lnTo>
                  <a:lnTo>
                    <a:pt x="19" y="49"/>
                  </a:lnTo>
                  <a:lnTo>
                    <a:pt x="22" y="49"/>
                  </a:lnTo>
                  <a:lnTo>
                    <a:pt x="24" y="50"/>
                  </a:lnTo>
                  <a:lnTo>
                    <a:pt x="27" y="52"/>
                  </a:lnTo>
                  <a:lnTo>
                    <a:pt x="30" y="50"/>
                  </a:lnTo>
                  <a:lnTo>
                    <a:pt x="33" y="51"/>
                  </a:lnTo>
                  <a:lnTo>
                    <a:pt x="35" y="51"/>
                  </a:lnTo>
                  <a:lnTo>
                    <a:pt x="36" y="49"/>
                  </a:lnTo>
                  <a:lnTo>
                    <a:pt x="38" y="43"/>
                  </a:lnTo>
                  <a:lnTo>
                    <a:pt x="39" y="37"/>
                  </a:lnTo>
                  <a:lnTo>
                    <a:pt x="39" y="30"/>
                  </a:lnTo>
                  <a:lnTo>
                    <a:pt x="37" y="23"/>
                  </a:lnTo>
                  <a:lnTo>
                    <a:pt x="36" y="19"/>
                  </a:lnTo>
                  <a:lnTo>
                    <a:pt x="34" y="12"/>
                  </a:lnTo>
                  <a:lnTo>
                    <a:pt x="30" y="6"/>
                  </a:lnTo>
                  <a:lnTo>
                    <a:pt x="26" y="1"/>
                  </a:lnTo>
                  <a:lnTo>
                    <a:pt x="24" y="0"/>
                  </a:lnTo>
                  <a:lnTo>
                    <a:pt x="23" y="1"/>
                  </a:lnTo>
                  <a:lnTo>
                    <a:pt x="21" y="2"/>
                  </a:lnTo>
                  <a:lnTo>
                    <a:pt x="19" y="4"/>
                  </a:lnTo>
                  <a:lnTo>
                    <a:pt x="19" y="7"/>
                  </a:lnTo>
                  <a:lnTo>
                    <a:pt x="21" y="12"/>
                  </a:lnTo>
                  <a:lnTo>
                    <a:pt x="23" y="15"/>
                  </a:lnTo>
                  <a:lnTo>
                    <a:pt x="23" y="18"/>
                  </a:lnTo>
                  <a:lnTo>
                    <a:pt x="19" y="18"/>
                  </a:lnTo>
                  <a:lnTo>
                    <a:pt x="17" y="14"/>
                  </a:lnTo>
                  <a:lnTo>
                    <a:pt x="16" y="10"/>
                  </a:lnTo>
                  <a:lnTo>
                    <a:pt x="11" y="8"/>
                  </a:lnTo>
                  <a:lnTo>
                    <a:pt x="12" y="8"/>
                  </a:lnTo>
                  <a:lnTo>
                    <a:pt x="13" y="8"/>
                  </a:lnTo>
                </a:path>
              </a:pathLst>
            </a:custGeom>
            <a:solidFill>
              <a:srgbClr val="CCCCCC"/>
            </a:solidFill>
            <a:ln w="12700" cap="rnd">
              <a:noFill/>
              <a:round/>
              <a:headEnd/>
              <a:tailEnd/>
            </a:ln>
          </p:spPr>
          <p:txBody>
            <a:bodyPr/>
            <a:lstStyle/>
            <a:p>
              <a:endParaRPr lang="en-US" dirty="0"/>
            </a:p>
          </p:txBody>
        </p:sp>
        <p:sp>
          <p:nvSpPr>
            <p:cNvPr id="48890" name="Freeform 789"/>
            <p:cNvSpPr>
              <a:spLocks/>
            </p:cNvSpPr>
            <p:nvPr/>
          </p:nvSpPr>
          <p:spPr bwMode="auto">
            <a:xfrm>
              <a:off x="2300" y="1979"/>
              <a:ext cx="17" cy="17"/>
            </a:xfrm>
            <a:custGeom>
              <a:avLst/>
              <a:gdLst>
                <a:gd name="T0" fmla="*/ 0 w 17"/>
                <a:gd name="T1" fmla="*/ 16 h 17"/>
                <a:gd name="T2" fmla="*/ 0 w 17"/>
                <a:gd name="T3" fmla="*/ 13 h 17"/>
                <a:gd name="T4" fmla="*/ 0 w 17"/>
                <a:gd name="T5" fmla="*/ 16 h 17"/>
                <a:gd name="T6" fmla="*/ 8 w 17"/>
                <a:gd name="T7" fmla="*/ 16 h 17"/>
                <a:gd name="T8" fmla="*/ 16 w 17"/>
                <a:gd name="T9" fmla="*/ 16 h 17"/>
                <a:gd name="T10" fmla="*/ 8 w 17"/>
                <a:gd name="T11" fmla="*/ 2 h 17"/>
                <a:gd name="T12" fmla="*/ 16 w 17"/>
                <a:gd name="T13" fmla="*/ 2 h 17"/>
                <a:gd name="T14" fmla="*/ 8 w 17"/>
                <a:gd name="T15" fmla="*/ 2 h 17"/>
                <a:gd name="T16" fmla="*/ 0 w 17"/>
                <a:gd name="T17" fmla="*/ 0 h 17"/>
                <a:gd name="T18" fmla="*/ 8 w 17"/>
                <a:gd name="T19" fmla="*/ 0 h 17"/>
                <a:gd name="T20" fmla="*/ 0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6"/>
                  </a:moveTo>
                  <a:lnTo>
                    <a:pt x="0" y="13"/>
                  </a:lnTo>
                  <a:lnTo>
                    <a:pt x="0" y="16"/>
                  </a:lnTo>
                  <a:lnTo>
                    <a:pt x="8" y="16"/>
                  </a:lnTo>
                  <a:lnTo>
                    <a:pt x="16" y="16"/>
                  </a:lnTo>
                  <a:lnTo>
                    <a:pt x="8" y="2"/>
                  </a:lnTo>
                  <a:lnTo>
                    <a:pt x="16" y="2"/>
                  </a:lnTo>
                  <a:lnTo>
                    <a:pt x="8" y="2"/>
                  </a:lnTo>
                  <a:lnTo>
                    <a:pt x="0" y="0"/>
                  </a:lnTo>
                  <a:lnTo>
                    <a:pt x="8" y="0"/>
                  </a:lnTo>
                  <a:lnTo>
                    <a:pt x="0" y="16"/>
                  </a:lnTo>
                </a:path>
              </a:pathLst>
            </a:custGeom>
            <a:solidFill>
              <a:srgbClr val="828282"/>
            </a:solidFill>
            <a:ln w="12700" cap="rnd">
              <a:noFill/>
              <a:round/>
              <a:headEnd/>
              <a:tailEnd/>
            </a:ln>
          </p:spPr>
          <p:txBody>
            <a:bodyPr/>
            <a:lstStyle/>
            <a:p>
              <a:endParaRPr lang="en-US" dirty="0"/>
            </a:p>
          </p:txBody>
        </p:sp>
        <p:sp>
          <p:nvSpPr>
            <p:cNvPr id="48891" name="Freeform 790"/>
            <p:cNvSpPr>
              <a:spLocks/>
            </p:cNvSpPr>
            <p:nvPr/>
          </p:nvSpPr>
          <p:spPr bwMode="auto">
            <a:xfrm>
              <a:off x="2286" y="1979"/>
              <a:ext cx="17" cy="17"/>
            </a:xfrm>
            <a:custGeom>
              <a:avLst/>
              <a:gdLst>
                <a:gd name="T0" fmla="*/ 8 w 17"/>
                <a:gd name="T1" fmla="*/ 9 h 17"/>
                <a:gd name="T2" fmla="*/ 8 w 17"/>
                <a:gd name="T3" fmla="*/ 16 h 17"/>
                <a:gd name="T4" fmla="*/ 11 w 17"/>
                <a:gd name="T5" fmla="*/ 12 h 17"/>
                <a:gd name="T6" fmla="*/ 12 w 17"/>
                <a:gd name="T7" fmla="*/ 9 h 17"/>
                <a:gd name="T8" fmla="*/ 12 w 17"/>
                <a:gd name="T9" fmla="*/ 8 h 17"/>
                <a:gd name="T10" fmla="*/ 14 w 17"/>
                <a:gd name="T11" fmla="*/ 9 h 17"/>
                <a:gd name="T12" fmla="*/ 16 w 17"/>
                <a:gd name="T13" fmla="*/ 0 h 17"/>
                <a:gd name="T14" fmla="*/ 8 w 17"/>
                <a:gd name="T15" fmla="*/ 1 h 17"/>
                <a:gd name="T16" fmla="*/ 3 w 17"/>
                <a:gd name="T17" fmla="*/ 4 h 17"/>
                <a:gd name="T18" fmla="*/ 1 w 17"/>
                <a:gd name="T19" fmla="*/ 8 h 17"/>
                <a:gd name="T20" fmla="*/ 0 w 17"/>
                <a:gd name="T21" fmla="*/ 9 h 17"/>
                <a:gd name="T22" fmla="*/ 0 w 17"/>
                <a:gd name="T23" fmla="*/ 16 h 17"/>
                <a:gd name="T24" fmla="*/ 8 w 17"/>
                <a:gd name="T25" fmla="*/ 9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8" y="9"/>
                  </a:moveTo>
                  <a:lnTo>
                    <a:pt x="8" y="16"/>
                  </a:lnTo>
                  <a:lnTo>
                    <a:pt x="11" y="12"/>
                  </a:lnTo>
                  <a:lnTo>
                    <a:pt x="12" y="9"/>
                  </a:lnTo>
                  <a:lnTo>
                    <a:pt x="12" y="8"/>
                  </a:lnTo>
                  <a:lnTo>
                    <a:pt x="14" y="9"/>
                  </a:lnTo>
                  <a:lnTo>
                    <a:pt x="16" y="0"/>
                  </a:lnTo>
                  <a:lnTo>
                    <a:pt x="8" y="1"/>
                  </a:lnTo>
                  <a:lnTo>
                    <a:pt x="3" y="4"/>
                  </a:lnTo>
                  <a:lnTo>
                    <a:pt x="1" y="8"/>
                  </a:lnTo>
                  <a:lnTo>
                    <a:pt x="0" y="9"/>
                  </a:lnTo>
                  <a:lnTo>
                    <a:pt x="0" y="16"/>
                  </a:lnTo>
                  <a:lnTo>
                    <a:pt x="8" y="9"/>
                  </a:lnTo>
                </a:path>
              </a:pathLst>
            </a:custGeom>
            <a:solidFill>
              <a:srgbClr val="828282"/>
            </a:solidFill>
            <a:ln w="12700" cap="rnd">
              <a:noFill/>
              <a:round/>
              <a:headEnd/>
              <a:tailEnd/>
            </a:ln>
          </p:spPr>
          <p:txBody>
            <a:bodyPr/>
            <a:lstStyle/>
            <a:p>
              <a:endParaRPr lang="en-US" dirty="0"/>
            </a:p>
          </p:txBody>
        </p:sp>
        <p:sp>
          <p:nvSpPr>
            <p:cNvPr id="48892" name="Freeform 791"/>
            <p:cNvSpPr>
              <a:spLocks/>
            </p:cNvSpPr>
            <p:nvPr/>
          </p:nvSpPr>
          <p:spPr bwMode="auto">
            <a:xfrm>
              <a:off x="2286" y="1990"/>
              <a:ext cx="17" cy="17"/>
            </a:xfrm>
            <a:custGeom>
              <a:avLst/>
              <a:gdLst>
                <a:gd name="T0" fmla="*/ 16 w 17"/>
                <a:gd name="T1" fmla="*/ 11 h 17"/>
                <a:gd name="T2" fmla="*/ 16 w 17"/>
                <a:gd name="T3" fmla="*/ 9 h 17"/>
                <a:gd name="T4" fmla="*/ 14 w 17"/>
                <a:gd name="T5" fmla="*/ 8 h 17"/>
                <a:gd name="T6" fmla="*/ 12 w 17"/>
                <a:gd name="T7" fmla="*/ 4 h 17"/>
                <a:gd name="T8" fmla="*/ 10 w 17"/>
                <a:gd name="T9" fmla="*/ 0 h 17"/>
                <a:gd name="T10" fmla="*/ 0 w 17"/>
                <a:gd name="T11" fmla="*/ 8 h 17"/>
                <a:gd name="T12" fmla="*/ 2 w 17"/>
                <a:gd name="T13" fmla="*/ 8 h 17"/>
                <a:gd name="T14" fmla="*/ 2 w 17"/>
                <a:gd name="T15" fmla="*/ 9 h 17"/>
                <a:gd name="T16" fmla="*/ 4 w 17"/>
                <a:gd name="T17" fmla="*/ 12 h 17"/>
                <a:gd name="T18" fmla="*/ 6 w 17"/>
                <a:gd name="T19" fmla="*/ 16 h 17"/>
                <a:gd name="T20" fmla="*/ 16 w 17"/>
                <a:gd name="T21" fmla="*/ 1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1"/>
                  </a:moveTo>
                  <a:lnTo>
                    <a:pt x="16" y="9"/>
                  </a:lnTo>
                  <a:lnTo>
                    <a:pt x="14" y="8"/>
                  </a:lnTo>
                  <a:lnTo>
                    <a:pt x="12" y="4"/>
                  </a:lnTo>
                  <a:lnTo>
                    <a:pt x="10" y="0"/>
                  </a:lnTo>
                  <a:lnTo>
                    <a:pt x="0" y="8"/>
                  </a:lnTo>
                  <a:lnTo>
                    <a:pt x="2" y="8"/>
                  </a:lnTo>
                  <a:lnTo>
                    <a:pt x="2" y="9"/>
                  </a:lnTo>
                  <a:lnTo>
                    <a:pt x="4" y="12"/>
                  </a:lnTo>
                  <a:lnTo>
                    <a:pt x="6" y="16"/>
                  </a:lnTo>
                  <a:lnTo>
                    <a:pt x="16" y="11"/>
                  </a:lnTo>
                </a:path>
              </a:pathLst>
            </a:custGeom>
            <a:solidFill>
              <a:srgbClr val="828282"/>
            </a:solidFill>
            <a:ln w="12700" cap="rnd">
              <a:noFill/>
              <a:round/>
              <a:headEnd/>
              <a:tailEnd/>
            </a:ln>
          </p:spPr>
          <p:txBody>
            <a:bodyPr/>
            <a:lstStyle/>
            <a:p>
              <a:endParaRPr lang="en-US" dirty="0"/>
            </a:p>
          </p:txBody>
        </p:sp>
        <p:sp>
          <p:nvSpPr>
            <p:cNvPr id="48893" name="Freeform 792"/>
            <p:cNvSpPr>
              <a:spLocks/>
            </p:cNvSpPr>
            <p:nvPr/>
          </p:nvSpPr>
          <p:spPr bwMode="auto">
            <a:xfrm>
              <a:off x="2288" y="2001"/>
              <a:ext cx="17" cy="28"/>
            </a:xfrm>
            <a:custGeom>
              <a:avLst/>
              <a:gdLst>
                <a:gd name="T0" fmla="*/ 14 w 17"/>
                <a:gd name="T1" fmla="*/ 22 h 28"/>
                <a:gd name="T2" fmla="*/ 14 w 17"/>
                <a:gd name="T3" fmla="*/ 23 h 28"/>
                <a:gd name="T4" fmla="*/ 14 w 17"/>
                <a:gd name="T5" fmla="*/ 20 h 28"/>
                <a:gd name="T6" fmla="*/ 14 w 17"/>
                <a:gd name="T7" fmla="*/ 16 h 28"/>
                <a:gd name="T8" fmla="*/ 14 w 17"/>
                <a:gd name="T9" fmla="*/ 14 h 28"/>
                <a:gd name="T10" fmla="*/ 16 w 17"/>
                <a:gd name="T11" fmla="*/ 11 h 28"/>
                <a:gd name="T12" fmla="*/ 16 w 17"/>
                <a:gd name="T13" fmla="*/ 7 h 28"/>
                <a:gd name="T14" fmla="*/ 16 w 17"/>
                <a:gd name="T15" fmla="*/ 4 h 28"/>
                <a:gd name="T16" fmla="*/ 14 w 17"/>
                <a:gd name="T17" fmla="*/ 0 h 28"/>
                <a:gd name="T18" fmla="*/ 4 w 17"/>
                <a:gd name="T19" fmla="*/ 4 h 28"/>
                <a:gd name="T20" fmla="*/ 4 w 17"/>
                <a:gd name="T21" fmla="*/ 5 h 28"/>
                <a:gd name="T22" fmla="*/ 4 w 17"/>
                <a:gd name="T23" fmla="*/ 7 h 28"/>
                <a:gd name="T24" fmla="*/ 4 w 17"/>
                <a:gd name="T25" fmla="*/ 10 h 28"/>
                <a:gd name="T26" fmla="*/ 2 w 17"/>
                <a:gd name="T27" fmla="*/ 11 h 28"/>
                <a:gd name="T28" fmla="*/ 2 w 17"/>
                <a:gd name="T29" fmla="*/ 16 h 28"/>
                <a:gd name="T30" fmla="*/ 0 w 17"/>
                <a:gd name="T31" fmla="*/ 18 h 28"/>
                <a:gd name="T32" fmla="*/ 0 w 17"/>
                <a:gd name="T33" fmla="*/ 23 h 28"/>
                <a:gd name="T34" fmla="*/ 4 w 17"/>
                <a:gd name="T35" fmla="*/ 26 h 28"/>
                <a:gd name="T36" fmla="*/ 4 w 17"/>
                <a:gd name="T37" fmla="*/ 27 h 28"/>
                <a:gd name="T38" fmla="*/ 14 w 17"/>
                <a:gd name="T39" fmla="*/ 22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8"/>
                <a:gd name="T62" fmla="*/ 17 w 17"/>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8">
                  <a:moveTo>
                    <a:pt x="14" y="22"/>
                  </a:moveTo>
                  <a:lnTo>
                    <a:pt x="14" y="23"/>
                  </a:lnTo>
                  <a:lnTo>
                    <a:pt x="14" y="20"/>
                  </a:lnTo>
                  <a:lnTo>
                    <a:pt x="14" y="16"/>
                  </a:lnTo>
                  <a:lnTo>
                    <a:pt x="14" y="14"/>
                  </a:lnTo>
                  <a:lnTo>
                    <a:pt x="16" y="11"/>
                  </a:lnTo>
                  <a:lnTo>
                    <a:pt x="16" y="7"/>
                  </a:lnTo>
                  <a:lnTo>
                    <a:pt x="16" y="4"/>
                  </a:lnTo>
                  <a:lnTo>
                    <a:pt x="14" y="0"/>
                  </a:lnTo>
                  <a:lnTo>
                    <a:pt x="4" y="4"/>
                  </a:lnTo>
                  <a:lnTo>
                    <a:pt x="4" y="5"/>
                  </a:lnTo>
                  <a:lnTo>
                    <a:pt x="4" y="7"/>
                  </a:lnTo>
                  <a:lnTo>
                    <a:pt x="4" y="10"/>
                  </a:lnTo>
                  <a:lnTo>
                    <a:pt x="2" y="11"/>
                  </a:lnTo>
                  <a:lnTo>
                    <a:pt x="2" y="16"/>
                  </a:lnTo>
                  <a:lnTo>
                    <a:pt x="0" y="18"/>
                  </a:lnTo>
                  <a:lnTo>
                    <a:pt x="0" y="23"/>
                  </a:lnTo>
                  <a:lnTo>
                    <a:pt x="4" y="26"/>
                  </a:lnTo>
                  <a:lnTo>
                    <a:pt x="4" y="27"/>
                  </a:lnTo>
                  <a:lnTo>
                    <a:pt x="14" y="22"/>
                  </a:lnTo>
                </a:path>
              </a:pathLst>
            </a:custGeom>
            <a:solidFill>
              <a:srgbClr val="828282"/>
            </a:solidFill>
            <a:ln w="12700" cap="rnd">
              <a:noFill/>
              <a:round/>
              <a:headEnd/>
              <a:tailEnd/>
            </a:ln>
          </p:spPr>
          <p:txBody>
            <a:bodyPr/>
            <a:lstStyle/>
            <a:p>
              <a:endParaRPr lang="en-US" dirty="0"/>
            </a:p>
          </p:txBody>
        </p:sp>
        <p:sp>
          <p:nvSpPr>
            <p:cNvPr id="48894" name="Freeform 793"/>
            <p:cNvSpPr>
              <a:spLocks/>
            </p:cNvSpPr>
            <p:nvPr/>
          </p:nvSpPr>
          <p:spPr bwMode="auto">
            <a:xfrm>
              <a:off x="2291" y="2026"/>
              <a:ext cx="30" cy="17"/>
            </a:xfrm>
            <a:custGeom>
              <a:avLst/>
              <a:gdLst>
                <a:gd name="T0" fmla="*/ 21 w 30"/>
                <a:gd name="T1" fmla="*/ 6 h 17"/>
                <a:gd name="T2" fmla="*/ 29 w 30"/>
                <a:gd name="T3" fmla="*/ 6 h 17"/>
                <a:gd name="T4" fmla="*/ 25 w 30"/>
                <a:gd name="T5" fmla="*/ 4 h 17"/>
                <a:gd name="T6" fmla="*/ 21 w 30"/>
                <a:gd name="T7" fmla="*/ 0 h 17"/>
                <a:gd name="T8" fmla="*/ 16 w 30"/>
                <a:gd name="T9" fmla="*/ 2 h 17"/>
                <a:gd name="T10" fmla="*/ 12 w 30"/>
                <a:gd name="T11" fmla="*/ 2 h 17"/>
                <a:gd name="T12" fmla="*/ 10 w 30"/>
                <a:gd name="T13" fmla="*/ 4 h 17"/>
                <a:gd name="T14" fmla="*/ 9 w 30"/>
                <a:gd name="T15" fmla="*/ 4 h 17"/>
                <a:gd name="T16" fmla="*/ 8 w 30"/>
                <a:gd name="T17" fmla="*/ 4 h 17"/>
                <a:gd name="T18" fmla="*/ 7 w 30"/>
                <a:gd name="T19" fmla="*/ 2 h 17"/>
                <a:gd name="T20" fmla="*/ 0 w 30"/>
                <a:gd name="T21" fmla="*/ 10 h 17"/>
                <a:gd name="T22" fmla="*/ 3 w 30"/>
                <a:gd name="T23" fmla="*/ 14 h 17"/>
                <a:gd name="T24" fmla="*/ 7 w 30"/>
                <a:gd name="T25" fmla="*/ 16 h 17"/>
                <a:gd name="T26" fmla="*/ 12 w 30"/>
                <a:gd name="T27" fmla="*/ 14 h 17"/>
                <a:gd name="T28" fmla="*/ 15 w 30"/>
                <a:gd name="T29" fmla="*/ 14 h 17"/>
                <a:gd name="T30" fmla="*/ 18 w 30"/>
                <a:gd name="T31" fmla="*/ 14 h 17"/>
                <a:gd name="T32" fmla="*/ 19 w 30"/>
                <a:gd name="T33" fmla="*/ 12 h 17"/>
                <a:gd name="T34" fmla="*/ 20 w 30"/>
                <a:gd name="T35" fmla="*/ 14 h 17"/>
                <a:gd name="T36" fmla="*/ 21 w 30"/>
                <a:gd name="T37" fmla="*/ 14 h 17"/>
                <a:gd name="T38" fmla="*/ 29 w 30"/>
                <a:gd name="T39" fmla="*/ 14 h 17"/>
                <a:gd name="T40" fmla="*/ 21 w 30"/>
                <a:gd name="T41" fmla="*/ 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17"/>
                <a:gd name="T65" fmla="*/ 30 w 3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17">
                  <a:moveTo>
                    <a:pt x="21" y="6"/>
                  </a:moveTo>
                  <a:lnTo>
                    <a:pt x="29" y="6"/>
                  </a:lnTo>
                  <a:lnTo>
                    <a:pt x="25" y="4"/>
                  </a:lnTo>
                  <a:lnTo>
                    <a:pt x="21" y="0"/>
                  </a:lnTo>
                  <a:lnTo>
                    <a:pt x="16" y="2"/>
                  </a:lnTo>
                  <a:lnTo>
                    <a:pt x="12" y="2"/>
                  </a:lnTo>
                  <a:lnTo>
                    <a:pt x="10" y="4"/>
                  </a:lnTo>
                  <a:lnTo>
                    <a:pt x="9" y="4"/>
                  </a:lnTo>
                  <a:lnTo>
                    <a:pt x="8" y="4"/>
                  </a:lnTo>
                  <a:lnTo>
                    <a:pt x="7" y="2"/>
                  </a:lnTo>
                  <a:lnTo>
                    <a:pt x="0" y="10"/>
                  </a:lnTo>
                  <a:lnTo>
                    <a:pt x="3" y="14"/>
                  </a:lnTo>
                  <a:lnTo>
                    <a:pt x="7" y="16"/>
                  </a:lnTo>
                  <a:lnTo>
                    <a:pt x="12" y="14"/>
                  </a:lnTo>
                  <a:lnTo>
                    <a:pt x="15" y="14"/>
                  </a:lnTo>
                  <a:lnTo>
                    <a:pt x="18" y="14"/>
                  </a:lnTo>
                  <a:lnTo>
                    <a:pt x="19" y="12"/>
                  </a:lnTo>
                  <a:lnTo>
                    <a:pt x="20" y="14"/>
                  </a:lnTo>
                  <a:lnTo>
                    <a:pt x="21" y="14"/>
                  </a:lnTo>
                  <a:lnTo>
                    <a:pt x="29" y="14"/>
                  </a:lnTo>
                  <a:lnTo>
                    <a:pt x="21" y="6"/>
                  </a:lnTo>
                </a:path>
              </a:pathLst>
            </a:custGeom>
            <a:solidFill>
              <a:srgbClr val="828282"/>
            </a:solidFill>
            <a:ln w="12700" cap="rnd">
              <a:noFill/>
              <a:round/>
              <a:headEnd/>
              <a:tailEnd/>
            </a:ln>
          </p:spPr>
          <p:txBody>
            <a:bodyPr/>
            <a:lstStyle/>
            <a:p>
              <a:endParaRPr lang="en-US" dirty="0"/>
            </a:p>
          </p:txBody>
        </p:sp>
        <p:sp>
          <p:nvSpPr>
            <p:cNvPr id="48895" name="Freeform 794"/>
            <p:cNvSpPr>
              <a:spLocks/>
            </p:cNvSpPr>
            <p:nvPr/>
          </p:nvSpPr>
          <p:spPr bwMode="auto">
            <a:xfrm>
              <a:off x="2316" y="2028"/>
              <a:ext cx="17" cy="17"/>
            </a:xfrm>
            <a:custGeom>
              <a:avLst/>
              <a:gdLst>
                <a:gd name="T0" fmla="*/ 7 w 17"/>
                <a:gd name="T1" fmla="*/ 3 h 17"/>
                <a:gd name="T2" fmla="*/ 8 w 17"/>
                <a:gd name="T3" fmla="*/ 3 h 17"/>
                <a:gd name="T4" fmla="*/ 9 w 17"/>
                <a:gd name="T5" fmla="*/ 0 h 17"/>
                <a:gd name="T6" fmla="*/ 5 w 17"/>
                <a:gd name="T7" fmla="*/ 0 h 17"/>
                <a:gd name="T8" fmla="*/ 0 w 17"/>
                <a:gd name="T9" fmla="*/ 6 h 17"/>
                <a:gd name="T10" fmla="*/ 7 w 17"/>
                <a:gd name="T11" fmla="*/ 16 h 17"/>
                <a:gd name="T12" fmla="*/ 8 w 17"/>
                <a:gd name="T13" fmla="*/ 16 h 17"/>
                <a:gd name="T14" fmla="*/ 12 w 17"/>
                <a:gd name="T15" fmla="*/ 16 h 17"/>
                <a:gd name="T16" fmla="*/ 16 w 17"/>
                <a:gd name="T17" fmla="*/ 9 h 17"/>
                <a:gd name="T18" fmla="*/ 7 w 17"/>
                <a:gd name="T19" fmla="*/ 3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7" y="3"/>
                  </a:moveTo>
                  <a:lnTo>
                    <a:pt x="8" y="3"/>
                  </a:lnTo>
                  <a:lnTo>
                    <a:pt x="9" y="0"/>
                  </a:lnTo>
                  <a:lnTo>
                    <a:pt x="5" y="0"/>
                  </a:lnTo>
                  <a:lnTo>
                    <a:pt x="0" y="6"/>
                  </a:lnTo>
                  <a:lnTo>
                    <a:pt x="7" y="16"/>
                  </a:lnTo>
                  <a:lnTo>
                    <a:pt x="8" y="16"/>
                  </a:lnTo>
                  <a:lnTo>
                    <a:pt x="12" y="16"/>
                  </a:lnTo>
                  <a:lnTo>
                    <a:pt x="16" y="9"/>
                  </a:lnTo>
                  <a:lnTo>
                    <a:pt x="7" y="3"/>
                  </a:lnTo>
                </a:path>
              </a:pathLst>
            </a:custGeom>
            <a:solidFill>
              <a:srgbClr val="828282"/>
            </a:solidFill>
            <a:ln w="12700" cap="rnd">
              <a:noFill/>
              <a:round/>
              <a:headEnd/>
              <a:tailEnd/>
            </a:ln>
          </p:spPr>
          <p:txBody>
            <a:bodyPr/>
            <a:lstStyle/>
            <a:p>
              <a:endParaRPr lang="en-US" dirty="0"/>
            </a:p>
          </p:txBody>
        </p:sp>
        <p:sp>
          <p:nvSpPr>
            <p:cNvPr id="48896" name="Freeform 795"/>
            <p:cNvSpPr>
              <a:spLocks/>
            </p:cNvSpPr>
            <p:nvPr/>
          </p:nvSpPr>
          <p:spPr bwMode="auto">
            <a:xfrm>
              <a:off x="2316" y="1975"/>
              <a:ext cx="20" cy="54"/>
            </a:xfrm>
            <a:custGeom>
              <a:avLst/>
              <a:gdLst>
                <a:gd name="T0" fmla="*/ 0 w 20"/>
                <a:gd name="T1" fmla="*/ 5 h 54"/>
                <a:gd name="T2" fmla="*/ 3 w 20"/>
                <a:gd name="T3" fmla="*/ 11 h 54"/>
                <a:gd name="T4" fmla="*/ 6 w 20"/>
                <a:gd name="T5" fmla="*/ 16 h 54"/>
                <a:gd name="T6" fmla="*/ 8 w 20"/>
                <a:gd name="T7" fmla="*/ 22 h 54"/>
                <a:gd name="T8" fmla="*/ 9 w 20"/>
                <a:gd name="T9" fmla="*/ 26 h 54"/>
                <a:gd name="T10" fmla="*/ 10 w 20"/>
                <a:gd name="T11" fmla="*/ 33 h 54"/>
                <a:gd name="T12" fmla="*/ 10 w 20"/>
                <a:gd name="T13" fmla="*/ 39 h 54"/>
                <a:gd name="T14" fmla="*/ 10 w 20"/>
                <a:gd name="T15" fmla="*/ 44 h 54"/>
                <a:gd name="T16" fmla="*/ 8 w 20"/>
                <a:gd name="T17" fmla="*/ 50 h 54"/>
                <a:gd name="T18" fmla="*/ 16 w 20"/>
                <a:gd name="T19" fmla="*/ 53 h 54"/>
                <a:gd name="T20" fmla="*/ 18 w 20"/>
                <a:gd name="T21" fmla="*/ 46 h 54"/>
                <a:gd name="T22" fmla="*/ 19 w 20"/>
                <a:gd name="T23" fmla="*/ 39 h 54"/>
                <a:gd name="T24" fmla="*/ 19 w 20"/>
                <a:gd name="T25" fmla="*/ 31 h 54"/>
                <a:gd name="T26" fmla="*/ 17 w 20"/>
                <a:gd name="T27" fmla="*/ 25 h 54"/>
                <a:gd name="T28" fmla="*/ 16 w 20"/>
                <a:gd name="T29" fmla="*/ 19 h 54"/>
                <a:gd name="T30" fmla="*/ 13 w 20"/>
                <a:gd name="T31" fmla="*/ 12 h 54"/>
                <a:gd name="T32" fmla="*/ 11 w 20"/>
                <a:gd name="T33" fmla="*/ 5 h 54"/>
                <a:gd name="T34" fmla="*/ 7 w 20"/>
                <a:gd name="T35" fmla="*/ 0 h 54"/>
                <a:gd name="T36" fmla="*/ 0 w 20"/>
                <a:gd name="T37" fmla="*/ 5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54"/>
                <a:gd name="T59" fmla="*/ 20 w 20"/>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54">
                  <a:moveTo>
                    <a:pt x="0" y="5"/>
                  </a:moveTo>
                  <a:lnTo>
                    <a:pt x="3" y="11"/>
                  </a:lnTo>
                  <a:lnTo>
                    <a:pt x="6" y="16"/>
                  </a:lnTo>
                  <a:lnTo>
                    <a:pt x="8" y="22"/>
                  </a:lnTo>
                  <a:lnTo>
                    <a:pt x="9" y="26"/>
                  </a:lnTo>
                  <a:lnTo>
                    <a:pt x="10" y="33"/>
                  </a:lnTo>
                  <a:lnTo>
                    <a:pt x="10" y="39"/>
                  </a:lnTo>
                  <a:lnTo>
                    <a:pt x="10" y="44"/>
                  </a:lnTo>
                  <a:lnTo>
                    <a:pt x="8" y="50"/>
                  </a:lnTo>
                  <a:lnTo>
                    <a:pt x="16" y="53"/>
                  </a:lnTo>
                  <a:lnTo>
                    <a:pt x="18" y="46"/>
                  </a:lnTo>
                  <a:lnTo>
                    <a:pt x="19" y="39"/>
                  </a:lnTo>
                  <a:lnTo>
                    <a:pt x="19" y="31"/>
                  </a:lnTo>
                  <a:lnTo>
                    <a:pt x="17" y="25"/>
                  </a:lnTo>
                  <a:lnTo>
                    <a:pt x="16" y="19"/>
                  </a:lnTo>
                  <a:lnTo>
                    <a:pt x="13" y="12"/>
                  </a:lnTo>
                  <a:lnTo>
                    <a:pt x="11" y="5"/>
                  </a:lnTo>
                  <a:lnTo>
                    <a:pt x="7" y="0"/>
                  </a:lnTo>
                  <a:lnTo>
                    <a:pt x="0" y="5"/>
                  </a:lnTo>
                </a:path>
              </a:pathLst>
            </a:custGeom>
            <a:solidFill>
              <a:srgbClr val="828282"/>
            </a:solidFill>
            <a:ln w="12700" cap="rnd">
              <a:noFill/>
              <a:round/>
              <a:headEnd/>
              <a:tailEnd/>
            </a:ln>
          </p:spPr>
          <p:txBody>
            <a:bodyPr/>
            <a:lstStyle/>
            <a:p>
              <a:endParaRPr lang="en-US" dirty="0"/>
            </a:p>
          </p:txBody>
        </p:sp>
        <p:sp>
          <p:nvSpPr>
            <p:cNvPr id="48897" name="Freeform 796"/>
            <p:cNvSpPr>
              <a:spLocks/>
            </p:cNvSpPr>
            <p:nvPr/>
          </p:nvSpPr>
          <p:spPr bwMode="auto">
            <a:xfrm>
              <a:off x="2308" y="1972"/>
              <a:ext cx="17" cy="17"/>
            </a:xfrm>
            <a:custGeom>
              <a:avLst/>
              <a:gdLst>
                <a:gd name="T0" fmla="*/ 8 w 17"/>
                <a:gd name="T1" fmla="*/ 16 h 17"/>
                <a:gd name="T2" fmla="*/ 11 w 17"/>
                <a:gd name="T3" fmla="*/ 13 h 17"/>
                <a:gd name="T4" fmla="*/ 8 w 17"/>
                <a:gd name="T5" fmla="*/ 13 h 17"/>
                <a:gd name="T6" fmla="*/ 7 w 17"/>
                <a:gd name="T7" fmla="*/ 13 h 17"/>
                <a:gd name="T8" fmla="*/ 16 w 17"/>
                <a:gd name="T9" fmla="*/ 5 h 17"/>
                <a:gd name="T10" fmla="*/ 10 w 17"/>
                <a:gd name="T11" fmla="*/ 0 h 17"/>
                <a:gd name="T12" fmla="*/ 4 w 17"/>
                <a:gd name="T13" fmla="*/ 2 h 17"/>
                <a:gd name="T14" fmla="*/ 2 w 17"/>
                <a:gd name="T15" fmla="*/ 5 h 17"/>
                <a:gd name="T16" fmla="*/ 0 w 17"/>
                <a:gd name="T17" fmla="*/ 8 h 17"/>
                <a:gd name="T18" fmla="*/ 8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8" y="16"/>
                  </a:moveTo>
                  <a:lnTo>
                    <a:pt x="11" y="13"/>
                  </a:lnTo>
                  <a:lnTo>
                    <a:pt x="8" y="13"/>
                  </a:lnTo>
                  <a:lnTo>
                    <a:pt x="7" y="13"/>
                  </a:lnTo>
                  <a:lnTo>
                    <a:pt x="16" y="5"/>
                  </a:lnTo>
                  <a:lnTo>
                    <a:pt x="10" y="0"/>
                  </a:lnTo>
                  <a:lnTo>
                    <a:pt x="4" y="2"/>
                  </a:lnTo>
                  <a:lnTo>
                    <a:pt x="2" y="5"/>
                  </a:lnTo>
                  <a:lnTo>
                    <a:pt x="0" y="8"/>
                  </a:lnTo>
                  <a:lnTo>
                    <a:pt x="8" y="16"/>
                  </a:lnTo>
                </a:path>
              </a:pathLst>
            </a:custGeom>
            <a:solidFill>
              <a:srgbClr val="828282"/>
            </a:solidFill>
            <a:ln w="12700" cap="rnd">
              <a:noFill/>
              <a:round/>
              <a:headEnd/>
              <a:tailEnd/>
            </a:ln>
          </p:spPr>
          <p:txBody>
            <a:bodyPr/>
            <a:lstStyle/>
            <a:p>
              <a:endParaRPr lang="en-US" dirty="0"/>
            </a:p>
          </p:txBody>
        </p:sp>
        <p:sp>
          <p:nvSpPr>
            <p:cNvPr id="48898" name="Freeform 797"/>
            <p:cNvSpPr>
              <a:spLocks/>
            </p:cNvSpPr>
            <p:nvPr/>
          </p:nvSpPr>
          <p:spPr bwMode="auto">
            <a:xfrm>
              <a:off x="2306" y="1978"/>
              <a:ext cx="17" cy="17"/>
            </a:xfrm>
            <a:custGeom>
              <a:avLst/>
              <a:gdLst>
                <a:gd name="T0" fmla="*/ 12 w 17"/>
                <a:gd name="T1" fmla="*/ 16 h 17"/>
                <a:gd name="T2" fmla="*/ 16 w 17"/>
                <a:gd name="T3" fmla="*/ 11 h 17"/>
                <a:gd name="T4" fmla="*/ 12 w 17"/>
                <a:gd name="T5" fmla="*/ 7 h 17"/>
                <a:gd name="T6" fmla="*/ 11 w 17"/>
                <a:gd name="T7" fmla="*/ 4 h 17"/>
                <a:gd name="T8" fmla="*/ 1 w 17"/>
                <a:gd name="T9" fmla="*/ 0 h 17"/>
                <a:gd name="T10" fmla="*/ 0 w 17"/>
                <a:gd name="T11" fmla="*/ 6 h 17"/>
                <a:gd name="T12" fmla="*/ 3 w 17"/>
                <a:gd name="T13" fmla="*/ 10 h 17"/>
                <a:gd name="T14" fmla="*/ 4 w 17"/>
                <a:gd name="T15" fmla="*/ 12 h 17"/>
                <a:gd name="T16" fmla="*/ 6 w 17"/>
                <a:gd name="T17" fmla="*/ 11 h 17"/>
                <a:gd name="T18" fmla="*/ 12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2" y="16"/>
                  </a:moveTo>
                  <a:lnTo>
                    <a:pt x="16" y="11"/>
                  </a:lnTo>
                  <a:lnTo>
                    <a:pt x="12" y="7"/>
                  </a:lnTo>
                  <a:lnTo>
                    <a:pt x="11" y="4"/>
                  </a:lnTo>
                  <a:lnTo>
                    <a:pt x="1" y="0"/>
                  </a:lnTo>
                  <a:lnTo>
                    <a:pt x="0" y="6"/>
                  </a:lnTo>
                  <a:lnTo>
                    <a:pt x="3" y="10"/>
                  </a:lnTo>
                  <a:lnTo>
                    <a:pt x="4" y="12"/>
                  </a:lnTo>
                  <a:lnTo>
                    <a:pt x="6" y="11"/>
                  </a:lnTo>
                  <a:lnTo>
                    <a:pt x="12" y="16"/>
                  </a:lnTo>
                </a:path>
              </a:pathLst>
            </a:custGeom>
            <a:solidFill>
              <a:srgbClr val="828282"/>
            </a:solidFill>
            <a:ln w="12700" cap="rnd">
              <a:noFill/>
              <a:round/>
              <a:headEnd/>
              <a:tailEnd/>
            </a:ln>
          </p:spPr>
          <p:txBody>
            <a:bodyPr/>
            <a:lstStyle/>
            <a:p>
              <a:endParaRPr lang="en-US" dirty="0"/>
            </a:p>
          </p:txBody>
        </p:sp>
        <p:sp>
          <p:nvSpPr>
            <p:cNvPr id="48899" name="Freeform 798"/>
            <p:cNvSpPr>
              <a:spLocks/>
            </p:cNvSpPr>
            <p:nvPr/>
          </p:nvSpPr>
          <p:spPr bwMode="auto">
            <a:xfrm>
              <a:off x="2303" y="1981"/>
              <a:ext cx="17" cy="17"/>
            </a:xfrm>
            <a:custGeom>
              <a:avLst/>
              <a:gdLst>
                <a:gd name="T0" fmla="*/ 0 w 17"/>
                <a:gd name="T1" fmla="*/ 0 h 17"/>
                <a:gd name="T2" fmla="*/ 0 w 17"/>
                <a:gd name="T3" fmla="*/ 8 h 17"/>
                <a:gd name="T4" fmla="*/ 1 w 17"/>
                <a:gd name="T5" fmla="*/ 9 h 17"/>
                <a:gd name="T6" fmla="*/ 1 w 17"/>
                <a:gd name="T7" fmla="*/ 12 h 17"/>
                <a:gd name="T8" fmla="*/ 4 w 17"/>
                <a:gd name="T9" fmla="*/ 16 h 17"/>
                <a:gd name="T10" fmla="*/ 16 w 17"/>
                <a:gd name="T11" fmla="*/ 16 h 17"/>
                <a:gd name="T12" fmla="*/ 9 w 17"/>
                <a:gd name="T13" fmla="*/ 9 h 17"/>
                <a:gd name="T14" fmla="*/ 12 w 17"/>
                <a:gd name="T15" fmla="*/ 9 h 17"/>
                <a:gd name="T16" fmla="*/ 12 w 17"/>
                <a:gd name="T17" fmla="*/ 7 h 17"/>
                <a:gd name="T18" fmla="*/ 9 w 17"/>
                <a:gd name="T19" fmla="*/ 2 h 17"/>
                <a:gd name="T20" fmla="*/ 0 w 17"/>
                <a:gd name="T21" fmla="*/ 0 h 17"/>
                <a:gd name="T22" fmla="*/ 0 w 17"/>
                <a:gd name="T23" fmla="*/ 8 h 17"/>
                <a:gd name="T24" fmla="*/ 0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0"/>
                  </a:moveTo>
                  <a:lnTo>
                    <a:pt x="0" y="8"/>
                  </a:lnTo>
                  <a:lnTo>
                    <a:pt x="1" y="9"/>
                  </a:lnTo>
                  <a:lnTo>
                    <a:pt x="1" y="12"/>
                  </a:lnTo>
                  <a:lnTo>
                    <a:pt x="4" y="16"/>
                  </a:lnTo>
                  <a:lnTo>
                    <a:pt x="16" y="16"/>
                  </a:lnTo>
                  <a:lnTo>
                    <a:pt x="9" y="9"/>
                  </a:lnTo>
                  <a:lnTo>
                    <a:pt x="12" y="9"/>
                  </a:lnTo>
                  <a:lnTo>
                    <a:pt x="12" y="7"/>
                  </a:lnTo>
                  <a:lnTo>
                    <a:pt x="9" y="2"/>
                  </a:lnTo>
                  <a:lnTo>
                    <a:pt x="0" y="0"/>
                  </a:lnTo>
                  <a:lnTo>
                    <a:pt x="0" y="8"/>
                  </a:lnTo>
                  <a:lnTo>
                    <a:pt x="0" y="0"/>
                  </a:lnTo>
                </a:path>
              </a:pathLst>
            </a:custGeom>
            <a:solidFill>
              <a:srgbClr val="828282"/>
            </a:solidFill>
            <a:ln w="12700" cap="rnd">
              <a:noFill/>
              <a:round/>
              <a:headEnd/>
              <a:tailEnd/>
            </a:ln>
          </p:spPr>
          <p:txBody>
            <a:bodyPr/>
            <a:lstStyle/>
            <a:p>
              <a:endParaRPr lang="en-US" dirty="0"/>
            </a:p>
          </p:txBody>
        </p:sp>
        <p:sp>
          <p:nvSpPr>
            <p:cNvPr id="48900" name="Freeform 799"/>
            <p:cNvSpPr>
              <a:spLocks/>
            </p:cNvSpPr>
            <p:nvPr/>
          </p:nvSpPr>
          <p:spPr bwMode="auto">
            <a:xfrm>
              <a:off x="2302" y="1981"/>
              <a:ext cx="17" cy="17"/>
            </a:xfrm>
            <a:custGeom>
              <a:avLst/>
              <a:gdLst>
                <a:gd name="T0" fmla="*/ 0 w 17"/>
                <a:gd name="T1" fmla="*/ 16 h 17"/>
                <a:gd name="T2" fmla="*/ 16 w 17"/>
                <a:gd name="T3" fmla="*/ 0 h 17"/>
                <a:gd name="T4" fmla="*/ 16 w 17"/>
                <a:gd name="T5" fmla="*/ 16 h 17"/>
                <a:gd name="T6" fmla="*/ 16 w 17"/>
                <a:gd name="T7" fmla="*/ 0 h 17"/>
                <a:gd name="T8" fmla="*/ 0 w 17"/>
                <a:gd name="T9" fmla="*/ 16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16"/>
                  </a:moveTo>
                  <a:lnTo>
                    <a:pt x="16" y="0"/>
                  </a:lnTo>
                  <a:lnTo>
                    <a:pt x="16" y="16"/>
                  </a:lnTo>
                  <a:lnTo>
                    <a:pt x="16" y="0"/>
                  </a:lnTo>
                  <a:lnTo>
                    <a:pt x="0" y="16"/>
                  </a:lnTo>
                </a:path>
              </a:pathLst>
            </a:custGeom>
            <a:solidFill>
              <a:srgbClr val="828282"/>
            </a:solidFill>
            <a:ln w="12700" cap="rnd">
              <a:noFill/>
              <a:round/>
              <a:headEnd/>
              <a:tailEnd/>
            </a:ln>
          </p:spPr>
          <p:txBody>
            <a:bodyPr/>
            <a:lstStyle/>
            <a:p>
              <a:endParaRPr lang="en-US" dirty="0"/>
            </a:p>
          </p:txBody>
        </p:sp>
        <p:sp>
          <p:nvSpPr>
            <p:cNvPr id="48901" name="Freeform 800"/>
            <p:cNvSpPr>
              <a:spLocks/>
            </p:cNvSpPr>
            <p:nvPr/>
          </p:nvSpPr>
          <p:spPr bwMode="auto">
            <a:xfrm>
              <a:off x="2316" y="1947"/>
              <a:ext cx="17" cy="17"/>
            </a:xfrm>
            <a:custGeom>
              <a:avLst/>
              <a:gdLst>
                <a:gd name="T0" fmla="*/ 16 w 17"/>
                <a:gd name="T1" fmla="*/ 8 h 17"/>
                <a:gd name="T2" fmla="*/ 14 w 17"/>
                <a:gd name="T3" fmla="*/ 8 h 17"/>
                <a:gd name="T4" fmla="*/ 12 w 17"/>
                <a:gd name="T5" fmla="*/ 7 h 17"/>
                <a:gd name="T6" fmla="*/ 14 w 17"/>
                <a:gd name="T7" fmla="*/ 4 h 17"/>
                <a:gd name="T8" fmla="*/ 2 w 17"/>
                <a:gd name="T9" fmla="*/ 0 h 17"/>
                <a:gd name="T10" fmla="*/ 0 w 17"/>
                <a:gd name="T11" fmla="*/ 4 h 17"/>
                <a:gd name="T12" fmla="*/ 0 w 17"/>
                <a:gd name="T13" fmla="*/ 10 h 17"/>
                <a:gd name="T14" fmla="*/ 4 w 17"/>
                <a:gd name="T15" fmla="*/ 14 h 17"/>
                <a:gd name="T16" fmla="*/ 8 w 17"/>
                <a:gd name="T17" fmla="*/ 16 h 17"/>
                <a:gd name="T18" fmla="*/ 6 w 17"/>
                <a:gd name="T19" fmla="*/ 16 h 17"/>
                <a:gd name="T20" fmla="*/ 16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8"/>
                  </a:moveTo>
                  <a:lnTo>
                    <a:pt x="14" y="8"/>
                  </a:lnTo>
                  <a:lnTo>
                    <a:pt x="12" y="7"/>
                  </a:lnTo>
                  <a:lnTo>
                    <a:pt x="14" y="4"/>
                  </a:lnTo>
                  <a:lnTo>
                    <a:pt x="2" y="0"/>
                  </a:lnTo>
                  <a:lnTo>
                    <a:pt x="0" y="4"/>
                  </a:lnTo>
                  <a:lnTo>
                    <a:pt x="0" y="10"/>
                  </a:lnTo>
                  <a:lnTo>
                    <a:pt x="4" y="14"/>
                  </a:lnTo>
                  <a:lnTo>
                    <a:pt x="8" y="16"/>
                  </a:lnTo>
                  <a:lnTo>
                    <a:pt x="6" y="16"/>
                  </a:lnTo>
                  <a:lnTo>
                    <a:pt x="16" y="8"/>
                  </a:lnTo>
                </a:path>
              </a:pathLst>
            </a:custGeom>
            <a:solidFill>
              <a:srgbClr val="B5B5B5"/>
            </a:solidFill>
            <a:ln w="12700" cap="rnd">
              <a:noFill/>
              <a:round/>
              <a:headEnd/>
              <a:tailEnd/>
            </a:ln>
          </p:spPr>
          <p:txBody>
            <a:bodyPr/>
            <a:lstStyle/>
            <a:p>
              <a:endParaRPr lang="en-US" dirty="0"/>
            </a:p>
          </p:txBody>
        </p:sp>
        <p:sp>
          <p:nvSpPr>
            <p:cNvPr id="48902" name="Freeform 801"/>
            <p:cNvSpPr>
              <a:spLocks/>
            </p:cNvSpPr>
            <p:nvPr/>
          </p:nvSpPr>
          <p:spPr bwMode="auto">
            <a:xfrm>
              <a:off x="2322" y="1957"/>
              <a:ext cx="17" cy="17"/>
            </a:xfrm>
            <a:custGeom>
              <a:avLst/>
              <a:gdLst>
                <a:gd name="T0" fmla="*/ 16 w 17"/>
                <a:gd name="T1" fmla="*/ 7 h 17"/>
                <a:gd name="T2" fmla="*/ 14 w 17"/>
                <a:gd name="T3" fmla="*/ 7 h 17"/>
                <a:gd name="T4" fmla="*/ 12 w 17"/>
                <a:gd name="T5" fmla="*/ 4 h 17"/>
                <a:gd name="T6" fmla="*/ 9 w 17"/>
                <a:gd name="T7" fmla="*/ 1 h 17"/>
                <a:gd name="T8" fmla="*/ 6 w 17"/>
                <a:gd name="T9" fmla="*/ 0 h 17"/>
                <a:gd name="T10" fmla="*/ 0 w 17"/>
                <a:gd name="T11" fmla="*/ 7 h 17"/>
                <a:gd name="T12" fmla="*/ 3 w 17"/>
                <a:gd name="T13" fmla="*/ 10 h 17"/>
                <a:gd name="T14" fmla="*/ 6 w 17"/>
                <a:gd name="T15" fmla="*/ 11 h 17"/>
                <a:gd name="T16" fmla="*/ 11 w 17"/>
                <a:gd name="T17" fmla="*/ 14 h 17"/>
                <a:gd name="T18" fmla="*/ 14 w 17"/>
                <a:gd name="T19" fmla="*/ 16 h 17"/>
                <a:gd name="T20" fmla="*/ 16 w 17"/>
                <a:gd name="T21" fmla="*/ 16 h 17"/>
                <a:gd name="T22" fmla="*/ 16 w 17"/>
                <a:gd name="T23" fmla="*/ 7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7"/>
                  </a:moveTo>
                  <a:lnTo>
                    <a:pt x="14" y="7"/>
                  </a:lnTo>
                  <a:lnTo>
                    <a:pt x="12" y="4"/>
                  </a:lnTo>
                  <a:lnTo>
                    <a:pt x="9" y="1"/>
                  </a:lnTo>
                  <a:lnTo>
                    <a:pt x="6" y="0"/>
                  </a:lnTo>
                  <a:lnTo>
                    <a:pt x="0" y="7"/>
                  </a:lnTo>
                  <a:lnTo>
                    <a:pt x="3" y="10"/>
                  </a:lnTo>
                  <a:lnTo>
                    <a:pt x="6" y="11"/>
                  </a:lnTo>
                  <a:lnTo>
                    <a:pt x="11" y="14"/>
                  </a:lnTo>
                  <a:lnTo>
                    <a:pt x="14" y="16"/>
                  </a:lnTo>
                  <a:lnTo>
                    <a:pt x="16" y="16"/>
                  </a:lnTo>
                  <a:lnTo>
                    <a:pt x="16" y="7"/>
                  </a:lnTo>
                </a:path>
              </a:pathLst>
            </a:custGeom>
            <a:solidFill>
              <a:srgbClr val="B5B5B5"/>
            </a:solidFill>
            <a:ln w="12700" cap="rnd">
              <a:noFill/>
              <a:round/>
              <a:headEnd/>
              <a:tailEnd/>
            </a:ln>
          </p:spPr>
          <p:txBody>
            <a:bodyPr/>
            <a:lstStyle/>
            <a:p>
              <a:endParaRPr lang="en-US" dirty="0"/>
            </a:p>
          </p:txBody>
        </p:sp>
        <p:sp>
          <p:nvSpPr>
            <p:cNvPr id="48903" name="Freeform 802"/>
            <p:cNvSpPr>
              <a:spLocks/>
            </p:cNvSpPr>
            <p:nvPr/>
          </p:nvSpPr>
          <p:spPr bwMode="auto">
            <a:xfrm>
              <a:off x="2341" y="1956"/>
              <a:ext cx="17" cy="17"/>
            </a:xfrm>
            <a:custGeom>
              <a:avLst/>
              <a:gdLst>
                <a:gd name="T0" fmla="*/ 16 w 17"/>
                <a:gd name="T1" fmla="*/ 1 h 17"/>
                <a:gd name="T2" fmla="*/ 15 w 17"/>
                <a:gd name="T3" fmla="*/ 1 h 17"/>
                <a:gd name="T4" fmla="*/ 9 w 17"/>
                <a:gd name="T5" fmla="*/ 0 h 17"/>
                <a:gd name="T6" fmla="*/ 4 w 17"/>
                <a:gd name="T7" fmla="*/ 4 h 17"/>
                <a:gd name="T8" fmla="*/ 1 w 17"/>
                <a:gd name="T9" fmla="*/ 6 h 17"/>
                <a:gd name="T10" fmla="*/ 0 w 17"/>
                <a:gd name="T11" fmla="*/ 6 h 17"/>
                <a:gd name="T12" fmla="*/ 0 w 17"/>
                <a:gd name="T13" fmla="*/ 16 h 17"/>
                <a:gd name="T14" fmla="*/ 5 w 17"/>
                <a:gd name="T15" fmla="*/ 14 h 17"/>
                <a:gd name="T16" fmla="*/ 9 w 17"/>
                <a:gd name="T17" fmla="*/ 12 h 17"/>
                <a:gd name="T18" fmla="*/ 11 w 17"/>
                <a:gd name="T19" fmla="*/ 9 h 17"/>
                <a:gd name="T20" fmla="*/ 12 w 17"/>
                <a:gd name="T21" fmla="*/ 9 h 17"/>
                <a:gd name="T22" fmla="*/ 11 w 17"/>
                <a:gd name="T23" fmla="*/ 9 h 17"/>
                <a:gd name="T24" fmla="*/ 16 w 17"/>
                <a:gd name="T25" fmla="*/ 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
                  </a:moveTo>
                  <a:lnTo>
                    <a:pt x="15" y="1"/>
                  </a:lnTo>
                  <a:lnTo>
                    <a:pt x="9" y="0"/>
                  </a:lnTo>
                  <a:lnTo>
                    <a:pt x="4" y="4"/>
                  </a:lnTo>
                  <a:lnTo>
                    <a:pt x="1" y="6"/>
                  </a:lnTo>
                  <a:lnTo>
                    <a:pt x="0" y="6"/>
                  </a:lnTo>
                  <a:lnTo>
                    <a:pt x="0" y="16"/>
                  </a:lnTo>
                  <a:lnTo>
                    <a:pt x="5" y="14"/>
                  </a:lnTo>
                  <a:lnTo>
                    <a:pt x="9" y="12"/>
                  </a:lnTo>
                  <a:lnTo>
                    <a:pt x="11" y="9"/>
                  </a:lnTo>
                  <a:lnTo>
                    <a:pt x="12" y="9"/>
                  </a:lnTo>
                  <a:lnTo>
                    <a:pt x="11" y="9"/>
                  </a:lnTo>
                  <a:lnTo>
                    <a:pt x="16" y="1"/>
                  </a:lnTo>
                </a:path>
              </a:pathLst>
            </a:custGeom>
            <a:solidFill>
              <a:srgbClr val="B5B5B5"/>
            </a:solidFill>
            <a:ln w="12700" cap="rnd">
              <a:noFill/>
              <a:round/>
              <a:headEnd/>
              <a:tailEnd/>
            </a:ln>
          </p:spPr>
          <p:txBody>
            <a:bodyPr/>
            <a:lstStyle/>
            <a:p>
              <a:endParaRPr lang="en-US" dirty="0"/>
            </a:p>
          </p:txBody>
        </p:sp>
        <p:sp>
          <p:nvSpPr>
            <p:cNvPr id="48904" name="Freeform 803"/>
            <p:cNvSpPr>
              <a:spLocks/>
            </p:cNvSpPr>
            <p:nvPr/>
          </p:nvSpPr>
          <p:spPr bwMode="auto">
            <a:xfrm>
              <a:off x="2356" y="1958"/>
              <a:ext cx="17" cy="21"/>
            </a:xfrm>
            <a:custGeom>
              <a:avLst/>
              <a:gdLst>
                <a:gd name="T0" fmla="*/ 14 w 17"/>
                <a:gd name="T1" fmla="*/ 12 h 21"/>
                <a:gd name="T2" fmla="*/ 16 w 17"/>
                <a:gd name="T3" fmla="*/ 12 h 21"/>
                <a:gd name="T4" fmla="*/ 16 w 17"/>
                <a:gd name="T5" fmla="*/ 11 h 21"/>
                <a:gd name="T6" fmla="*/ 14 w 17"/>
                <a:gd name="T7" fmla="*/ 8 h 21"/>
                <a:gd name="T8" fmla="*/ 11 w 17"/>
                <a:gd name="T9" fmla="*/ 5 h 21"/>
                <a:gd name="T10" fmla="*/ 7 w 17"/>
                <a:gd name="T11" fmla="*/ 0 h 21"/>
                <a:gd name="T12" fmla="*/ 0 w 17"/>
                <a:gd name="T13" fmla="*/ 7 h 21"/>
                <a:gd name="T14" fmla="*/ 2 w 17"/>
                <a:gd name="T15" fmla="*/ 8 h 21"/>
                <a:gd name="T16" fmla="*/ 4 w 17"/>
                <a:gd name="T17" fmla="*/ 12 h 21"/>
                <a:gd name="T18" fmla="*/ 8 w 17"/>
                <a:gd name="T19" fmla="*/ 17 h 21"/>
                <a:gd name="T20" fmla="*/ 16 w 17"/>
                <a:gd name="T21" fmla="*/ 20 h 21"/>
                <a:gd name="T22" fmla="*/ 14 w 17"/>
                <a:gd name="T23" fmla="*/ 12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21"/>
                <a:gd name="T38" fmla="*/ 17 w 17"/>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21">
                  <a:moveTo>
                    <a:pt x="14" y="12"/>
                  </a:moveTo>
                  <a:lnTo>
                    <a:pt x="16" y="12"/>
                  </a:lnTo>
                  <a:lnTo>
                    <a:pt x="16" y="11"/>
                  </a:lnTo>
                  <a:lnTo>
                    <a:pt x="14" y="8"/>
                  </a:lnTo>
                  <a:lnTo>
                    <a:pt x="11" y="5"/>
                  </a:lnTo>
                  <a:lnTo>
                    <a:pt x="7" y="0"/>
                  </a:lnTo>
                  <a:lnTo>
                    <a:pt x="0" y="7"/>
                  </a:lnTo>
                  <a:lnTo>
                    <a:pt x="2" y="8"/>
                  </a:lnTo>
                  <a:lnTo>
                    <a:pt x="4" y="12"/>
                  </a:lnTo>
                  <a:lnTo>
                    <a:pt x="8" y="17"/>
                  </a:lnTo>
                  <a:lnTo>
                    <a:pt x="16" y="20"/>
                  </a:lnTo>
                  <a:lnTo>
                    <a:pt x="14" y="12"/>
                  </a:lnTo>
                </a:path>
              </a:pathLst>
            </a:custGeom>
            <a:solidFill>
              <a:srgbClr val="B5B5B5"/>
            </a:solidFill>
            <a:ln w="12700" cap="rnd">
              <a:noFill/>
              <a:round/>
              <a:headEnd/>
              <a:tailEnd/>
            </a:ln>
          </p:spPr>
          <p:txBody>
            <a:bodyPr/>
            <a:lstStyle/>
            <a:p>
              <a:endParaRPr lang="en-US" dirty="0"/>
            </a:p>
          </p:txBody>
        </p:sp>
        <p:sp>
          <p:nvSpPr>
            <p:cNvPr id="48905" name="Freeform 804"/>
            <p:cNvSpPr>
              <a:spLocks/>
            </p:cNvSpPr>
            <p:nvPr/>
          </p:nvSpPr>
          <p:spPr bwMode="auto">
            <a:xfrm>
              <a:off x="2370" y="1941"/>
              <a:ext cx="17" cy="38"/>
            </a:xfrm>
            <a:custGeom>
              <a:avLst/>
              <a:gdLst>
                <a:gd name="T0" fmla="*/ 0 w 17"/>
                <a:gd name="T1" fmla="*/ 6 h 38"/>
                <a:gd name="T2" fmla="*/ 2 w 17"/>
                <a:gd name="T3" fmla="*/ 9 h 38"/>
                <a:gd name="T4" fmla="*/ 4 w 17"/>
                <a:gd name="T5" fmla="*/ 12 h 38"/>
                <a:gd name="T6" fmla="*/ 6 w 17"/>
                <a:gd name="T7" fmla="*/ 15 h 38"/>
                <a:gd name="T8" fmla="*/ 6 w 17"/>
                <a:gd name="T9" fmla="*/ 20 h 38"/>
                <a:gd name="T10" fmla="*/ 6 w 17"/>
                <a:gd name="T11" fmla="*/ 23 h 38"/>
                <a:gd name="T12" fmla="*/ 4 w 17"/>
                <a:gd name="T13" fmla="*/ 27 h 38"/>
                <a:gd name="T14" fmla="*/ 3 w 17"/>
                <a:gd name="T15" fmla="*/ 27 h 38"/>
                <a:gd name="T16" fmla="*/ 1 w 17"/>
                <a:gd name="T17" fmla="*/ 28 h 38"/>
                <a:gd name="T18" fmla="*/ 2 w 17"/>
                <a:gd name="T19" fmla="*/ 37 h 38"/>
                <a:gd name="T20" fmla="*/ 9 w 17"/>
                <a:gd name="T21" fmla="*/ 34 h 38"/>
                <a:gd name="T22" fmla="*/ 12 w 17"/>
                <a:gd name="T23" fmla="*/ 30 h 38"/>
                <a:gd name="T24" fmla="*/ 14 w 17"/>
                <a:gd name="T25" fmla="*/ 24 h 38"/>
                <a:gd name="T26" fmla="*/ 16 w 17"/>
                <a:gd name="T27" fmla="*/ 20 h 38"/>
                <a:gd name="T28" fmla="*/ 14 w 17"/>
                <a:gd name="T29" fmla="*/ 15 h 38"/>
                <a:gd name="T30" fmla="*/ 12 w 17"/>
                <a:gd name="T31" fmla="*/ 9 h 38"/>
                <a:gd name="T32" fmla="*/ 9 w 17"/>
                <a:gd name="T33" fmla="*/ 3 h 38"/>
                <a:gd name="T34" fmla="*/ 6 w 17"/>
                <a:gd name="T35" fmla="*/ 0 h 38"/>
                <a:gd name="T36" fmla="*/ 0 w 17"/>
                <a:gd name="T37" fmla="*/ 6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8"/>
                <a:gd name="T59" fmla="*/ 17 w 17"/>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8">
                  <a:moveTo>
                    <a:pt x="0" y="6"/>
                  </a:moveTo>
                  <a:lnTo>
                    <a:pt x="2" y="9"/>
                  </a:lnTo>
                  <a:lnTo>
                    <a:pt x="4" y="12"/>
                  </a:lnTo>
                  <a:lnTo>
                    <a:pt x="6" y="15"/>
                  </a:lnTo>
                  <a:lnTo>
                    <a:pt x="6" y="20"/>
                  </a:lnTo>
                  <a:lnTo>
                    <a:pt x="6" y="23"/>
                  </a:lnTo>
                  <a:lnTo>
                    <a:pt x="4" y="27"/>
                  </a:lnTo>
                  <a:lnTo>
                    <a:pt x="3" y="27"/>
                  </a:lnTo>
                  <a:lnTo>
                    <a:pt x="1" y="28"/>
                  </a:lnTo>
                  <a:lnTo>
                    <a:pt x="2" y="37"/>
                  </a:lnTo>
                  <a:lnTo>
                    <a:pt x="9" y="34"/>
                  </a:lnTo>
                  <a:lnTo>
                    <a:pt x="12" y="30"/>
                  </a:lnTo>
                  <a:lnTo>
                    <a:pt x="14" y="24"/>
                  </a:lnTo>
                  <a:lnTo>
                    <a:pt x="16" y="20"/>
                  </a:lnTo>
                  <a:lnTo>
                    <a:pt x="14" y="15"/>
                  </a:lnTo>
                  <a:lnTo>
                    <a:pt x="12" y="9"/>
                  </a:lnTo>
                  <a:lnTo>
                    <a:pt x="9" y="3"/>
                  </a:lnTo>
                  <a:lnTo>
                    <a:pt x="6" y="0"/>
                  </a:lnTo>
                  <a:lnTo>
                    <a:pt x="0" y="6"/>
                  </a:lnTo>
                </a:path>
              </a:pathLst>
            </a:custGeom>
            <a:solidFill>
              <a:srgbClr val="B5B5B5"/>
            </a:solidFill>
            <a:ln w="12700" cap="rnd">
              <a:noFill/>
              <a:round/>
              <a:headEnd/>
              <a:tailEnd/>
            </a:ln>
          </p:spPr>
          <p:txBody>
            <a:bodyPr/>
            <a:lstStyle/>
            <a:p>
              <a:endParaRPr lang="en-US" dirty="0"/>
            </a:p>
          </p:txBody>
        </p:sp>
        <p:sp>
          <p:nvSpPr>
            <p:cNvPr id="48906" name="Freeform 805"/>
            <p:cNvSpPr>
              <a:spLocks/>
            </p:cNvSpPr>
            <p:nvPr/>
          </p:nvSpPr>
          <p:spPr bwMode="auto">
            <a:xfrm>
              <a:off x="2355" y="1938"/>
              <a:ext cx="18" cy="17"/>
            </a:xfrm>
            <a:custGeom>
              <a:avLst/>
              <a:gdLst>
                <a:gd name="T0" fmla="*/ 0 w 18"/>
                <a:gd name="T1" fmla="*/ 16 h 17"/>
                <a:gd name="T2" fmla="*/ 6 w 18"/>
                <a:gd name="T3" fmla="*/ 16 h 17"/>
                <a:gd name="T4" fmla="*/ 10 w 18"/>
                <a:gd name="T5" fmla="*/ 16 h 17"/>
                <a:gd name="T6" fmla="*/ 10 w 18"/>
                <a:gd name="T7" fmla="*/ 13 h 17"/>
                <a:gd name="T8" fmla="*/ 11 w 18"/>
                <a:gd name="T9" fmla="*/ 13 h 17"/>
                <a:gd name="T10" fmla="*/ 17 w 18"/>
                <a:gd name="T11" fmla="*/ 5 h 17"/>
                <a:gd name="T12" fmla="*/ 12 w 18"/>
                <a:gd name="T13" fmla="*/ 0 h 17"/>
                <a:gd name="T14" fmla="*/ 7 w 18"/>
                <a:gd name="T15" fmla="*/ 0 h 17"/>
                <a:gd name="T16" fmla="*/ 4 w 18"/>
                <a:gd name="T17" fmla="*/ 2 h 17"/>
                <a:gd name="T18" fmla="*/ 0 w 18"/>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7"/>
                <a:gd name="T32" fmla="*/ 18 w 18"/>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7">
                  <a:moveTo>
                    <a:pt x="0" y="16"/>
                  </a:moveTo>
                  <a:lnTo>
                    <a:pt x="6" y="16"/>
                  </a:lnTo>
                  <a:lnTo>
                    <a:pt x="10" y="16"/>
                  </a:lnTo>
                  <a:lnTo>
                    <a:pt x="10" y="13"/>
                  </a:lnTo>
                  <a:lnTo>
                    <a:pt x="11" y="13"/>
                  </a:lnTo>
                  <a:lnTo>
                    <a:pt x="17" y="5"/>
                  </a:lnTo>
                  <a:lnTo>
                    <a:pt x="12" y="0"/>
                  </a:lnTo>
                  <a:lnTo>
                    <a:pt x="7" y="0"/>
                  </a:lnTo>
                  <a:lnTo>
                    <a:pt x="4" y="2"/>
                  </a:lnTo>
                  <a:lnTo>
                    <a:pt x="0" y="16"/>
                  </a:lnTo>
                </a:path>
              </a:pathLst>
            </a:custGeom>
            <a:solidFill>
              <a:srgbClr val="B5B5B5"/>
            </a:solidFill>
            <a:ln w="12700" cap="rnd">
              <a:noFill/>
              <a:round/>
              <a:headEnd/>
              <a:tailEnd/>
            </a:ln>
          </p:spPr>
          <p:txBody>
            <a:bodyPr/>
            <a:lstStyle/>
            <a:p>
              <a:endParaRPr lang="en-US" dirty="0"/>
            </a:p>
          </p:txBody>
        </p:sp>
        <p:sp>
          <p:nvSpPr>
            <p:cNvPr id="48907" name="Freeform 806"/>
            <p:cNvSpPr>
              <a:spLocks/>
            </p:cNvSpPr>
            <p:nvPr/>
          </p:nvSpPr>
          <p:spPr bwMode="auto">
            <a:xfrm>
              <a:off x="2321" y="1919"/>
              <a:ext cx="35" cy="25"/>
            </a:xfrm>
            <a:custGeom>
              <a:avLst/>
              <a:gdLst>
                <a:gd name="T0" fmla="*/ 6 w 35"/>
                <a:gd name="T1" fmla="*/ 9 h 25"/>
                <a:gd name="T2" fmla="*/ 5 w 35"/>
                <a:gd name="T3" fmla="*/ 9 h 25"/>
                <a:gd name="T4" fmla="*/ 7 w 35"/>
                <a:gd name="T5" fmla="*/ 8 h 25"/>
                <a:gd name="T6" fmla="*/ 9 w 35"/>
                <a:gd name="T7" fmla="*/ 9 h 25"/>
                <a:gd name="T8" fmla="*/ 11 w 35"/>
                <a:gd name="T9" fmla="*/ 10 h 25"/>
                <a:gd name="T10" fmla="*/ 14 w 35"/>
                <a:gd name="T11" fmla="*/ 12 h 25"/>
                <a:gd name="T12" fmla="*/ 17 w 35"/>
                <a:gd name="T13" fmla="*/ 15 h 25"/>
                <a:gd name="T14" fmla="*/ 21 w 35"/>
                <a:gd name="T15" fmla="*/ 18 h 25"/>
                <a:gd name="T16" fmla="*/ 26 w 35"/>
                <a:gd name="T17" fmla="*/ 21 h 25"/>
                <a:gd name="T18" fmla="*/ 29 w 35"/>
                <a:gd name="T19" fmla="*/ 24 h 25"/>
                <a:gd name="T20" fmla="*/ 34 w 35"/>
                <a:gd name="T21" fmla="*/ 17 h 25"/>
                <a:gd name="T22" fmla="*/ 30 w 35"/>
                <a:gd name="T23" fmla="*/ 15 h 25"/>
                <a:gd name="T24" fmla="*/ 28 w 35"/>
                <a:gd name="T25" fmla="*/ 12 h 25"/>
                <a:gd name="T26" fmla="*/ 24 w 35"/>
                <a:gd name="T27" fmla="*/ 9 h 25"/>
                <a:gd name="T28" fmla="*/ 20 w 35"/>
                <a:gd name="T29" fmla="*/ 6 h 25"/>
                <a:gd name="T30" fmla="*/ 17 w 35"/>
                <a:gd name="T31" fmla="*/ 3 h 25"/>
                <a:gd name="T32" fmla="*/ 12 w 35"/>
                <a:gd name="T33" fmla="*/ 1 h 25"/>
                <a:gd name="T34" fmla="*/ 6 w 35"/>
                <a:gd name="T35" fmla="*/ 0 h 25"/>
                <a:gd name="T36" fmla="*/ 1 w 35"/>
                <a:gd name="T37" fmla="*/ 2 h 25"/>
                <a:gd name="T38" fmla="*/ 0 w 35"/>
                <a:gd name="T39" fmla="*/ 2 h 25"/>
                <a:gd name="T40" fmla="*/ 6 w 35"/>
                <a:gd name="T41" fmla="*/ 9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25"/>
                <a:gd name="T65" fmla="*/ 35 w 35"/>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25">
                  <a:moveTo>
                    <a:pt x="6" y="9"/>
                  </a:moveTo>
                  <a:lnTo>
                    <a:pt x="5" y="9"/>
                  </a:lnTo>
                  <a:lnTo>
                    <a:pt x="7" y="8"/>
                  </a:lnTo>
                  <a:lnTo>
                    <a:pt x="9" y="9"/>
                  </a:lnTo>
                  <a:lnTo>
                    <a:pt x="11" y="10"/>
                  </a:lnTo>
                  <a:lnTo>
                    <a:pt x="14" y="12"/>
                  </a:lnTo>
                  <a:lnTo>
                    <a:pt x="17" y="15"/>
                  </a:lnTo>
                  <a:lnTo>
                    <a:pt x="21" y="18"/>
                  </a:lnTo>
                  <a:lnTo>
                    <a:pt x="26" y="21"/>
                  </a:lnTo>
                  <a:lnTo>
                    <a:pt x="29" y="24"/>
                  </a:lnTo>
                  <a:lnTo>
                    <a:pt x="34" y="17"/>
                  </a:lnTo>
                  <a:lnTo>
                    <a:pt x="30" y="15"/>
                  </a:lnTo>
                  <a:lnTo>
                    <a:pt x="28" y="12"/>
                  </a:lnTo>
                  <a:lnTo>
                    <a:pt x="24" y="9"/>
                  </a:lnTo>
                  <a:lnTo>
                    <a:pt x="20" y="6"/>
                  </a:lnTo>
                  <a:lnTo>
                    <a:pt x="17" y="3"/>
                  </a:lnTo>
                  <a:lnTo>
                    <a:pt x="12" y="1"/>
                  </a:lnTo>
                  <a:lnTo>
                    <a:pt x="6" y="0"/>
                  </a:lnTo>
                  <a:lnTo>
                    <a:pt x="1" y="2"/>
                  </a:lnTo>
                  <a:lnTo>
                    <a:pt x="0" y="2"/>
                  </a:lnTo>
                  <a:lnTo>
                    <a:pt x="6" y="9"/>
                  </a:lnTo>
                </a:path>
              </a:pathLst>
            </a:custGeom>
            <a:solidFill>
              <a:srgbClr val="B5B5B5"/>
            </a:solidFill>
            <a:ln w="12700" cap="rnd">
              <a:noFill/>
              <a:round/>
              <a:headEnd/>
              <a:tailEnd/>
            </a:ln>
          </p:spPr>
          <p:txBody>
            <a:bodyPr/>
            <a:lstStyle/>
            <a:p>
              <a:endParaRPr lang="en-US" dirty="0"/>
            </a:p>
          </p:txBody>
        </p:sp>
        <p:sp>
          <p:nvSpPr>
            <p:cNvPr id="48908" name="Freeform 807"/>
            <p:cNvSpPr>
              <a:spLocks/>
            </p:cNvSpPr>
            <p:nvPr/>
          </p:nvSpPr>
          <p:spPr bwMode="auto">
            <a:xfrm>
              <a:off x="2316" y="1921"/>
              <a:ext cx="22" cy="20"/>
            </a:xfrm>
            <a:custGeom>
              <a:avLst/>
              <a:gdLst>
                <a:gd name="T0" fmla="*/ 21 w 22"/>
                <a:gd name="T1" fmla="*/ 19 h 20"/>
                <a:gd name="T2" fmla="*/ 20 w 22"/>
                <a:gd name="T3" fmla="*/ 14 h 20"/>
                <a:gd name="T4" fmla="*/ 17 w 22"/>
                <a:gd name="T5" fmla="*/ 10 h 20"/>
                <a:gd name="T6" fmla="*/ 13 w 22"/>
                <a:gd name="T7" fmla="*/ 7 h 20"/>
                <a:gd name="T8" fmla="*/ 10 w 22"/>
                <a:gd name="T9" fmla="*/ 6 h 20"/>
                <a:gd name="T10" fmla="*/ 8 w 22"/>
                <a:gd name="T11" fmla="*/ 5 h 20"/>
                <a:gd name="T12" fmla="*/ 9 w 22"/>
                <a:gd name="T13" fmla="*/ 5 h 20"/>
                <a:gd name="T14" fmla="*/ 8 w 22"/>
                <a:gd name="T15" fmla="*/ 8 h 20"/>
                <a:gd name="T16" fmla="*/ 9 w 22"/>
                <a:gd name="T17" fmla="*/ 7 h 20"/>
                <a:gd name="T18" fmla="*/ 4 w 22"/>
                <a:gd name="T19" fmla="*/ 0 h 20"/>
                <a:gd name="T20" fmla="*/ 0 w 22"/>
                <a:gd name="T21" fmla="*/ 3 h 20"/>
                <a:gd name="T22" fmla="*/ 0 w 22"/>
                <a:gd name="T23" fmla="*/ 8 h 20"/>
                <a:gd name="T24" fmla="*/ 3 w 22"/>
                <a:gd name="T25" fmla="*/ 11 h 20"/>
                <a:gd name="T26" fmla="*/ 6 w 22"/>
                <a:gd name="T27" fmla="*/ 13 h 20"/>
                <a:gd name="T28" fmla="*/ 9 w 22"/>
                <a:gd name="T29" fmla="*/ 14 h 20"/>
                <a:gd name="T30" fmla="*/ 11 w 22"/>
                <a:gd name="T31" fmla="*/ 15 h 20"/>
                <a:gd name="T32" fmla="*/ 12 w 22"/>
                <a:gd name="T33" fmla="*/ 17 h 20"/>
                <a:gd name="T34" fmla="*/ 12 w 22"/>
                <a:gd name="T35" fmla="*/ 19 h 20"/>
                <a:gd name="T36" fmla="*/ 21 w 22"/>
                <a:gd name="T37" fmla="*/ 19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20"/>
                <a:gd name="T59" fmla="*/ 22 w 22"/>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20">
                  <a:moveTo>
                    <a:pt x="21" y="19"/>
                  </a:moveTo>
                  <a:lnTo>
                    <a:pt x="20" y="14"/>
                  </a:lnTo>
                  <a:lnTo>
                    <a:pt x="17" y="10"/>
                  </a:lnTo>
                  <a:lnTo>
                    <a:pt x="13" y="7"/>
                  </a:lnTo>
                  <a:lnTo>
                    <a:pt x="10" y="6"/>
                  </a:lnTo>
                  <a:lnTo>
                    <a:pt x="8" y="5"/>
                  </a:lnTo>
                  <a:lnTo>
                    <a:pt x="9" y="5"/>
                  </a:lnTo>
                  <a:lnTo>
                    <a:pt x="8" y="8"/>
                  </a:lnTo>
                  <a:lnTo>
                    <a:pt x="9" y="7"/>
                  </a:lnTo>
                  <a:lnTo>
                    <a:pt x="4" y="0"/>
                  </a:lnTo>
                  <a:lnTo>
                    <a:pt x="0" y="3"/>
                  </a:lnTo>
                  <a:lnTo>
                    <a:pt x="0" y="8"/>
                  </a:lnTo>
                  <a:lnTo>
                    <a:pt x="3" y="11"/>
                  </a:lnTo>
                  <a:lnTo>
                    <a:pt x="6" y="13"/>
                  </a:lnTo>
                  <a:lnTo>
                    <a:pt x="9" y="14"/>
                  </a:lnTo>
                  <a:lnTo>
                    <a:pt x="11" y="15"/>
                  </a:lnTo>
                  <a:lnTo>
                    <a:pt x="12" y="17"/>
                  </a:lnTo>
                  <a:lnTo>
                    <a:pt x="12" y="19"/>
                  </a:lnTo>
                  <a:lnTo>
                    <a:pt x="21" y="19"/>
                  </a:lnTo>
                </a:path>
              </a:pathLst>
            </a:custGeom>
            <a:solidFill>
              <a:srgbClr val="B5B5B5"/>
            </a:solidFill>
            <a:ln w="12700" cap="rnd">
              <a:noFill/>
              <a:round/>
              <a:headEnd/>
              <a:tailEnd/>
            </a:ln>
          </p:spPr>
          <p:txBody>
            <a:bodyPr/>
            <a:lstStyle/>
            <a:p>
              <a:endParaRPr lang="en-US" dirty="0"/>
            </a:p>
          </p:txBody>
        </p:sp>
        <p:sp>
          <p:nvSpPr>
            <p:cNvPr id="48909" name="Freeform 808"/>
            <p:cNvSpPr>
              <a:spLocks/>
            </p:cNvSpPr>
            <p:nvPr/>
          </p:nvSpPr>
          <p:spPr bwMode="auto">
            <a:xfrm>
              <a:off x="2332" y="1946"/>
              <a:ext cx="17" cy="17"/>
            </a:xfrm>
            <a:custGeom>
              <a:avLst/>
              <a:gdLst>
                <a:gd name="T0" fmla="*/ 6 w 17"/>
                <a:gd name="T1" fmla="*/ 16 h 17"/>
                <a:gd name="T2" fmla="*/ 4 w 17"/>
                <a:gd name="T3" fmla="*/ 14 h 17"/>
                <a:gd name="T4" fmla="*/ 16 w 17"/>
                <a:gd name="T5" fmla="*/ 10 h 17"/>
                <a:gd name="T6" fmla="*/ 16 w 17"/>
                <a:gd name="T7" fmla="*/ 4 h 17"/>
                <a:gd name="T8" fmla="*/ 13 w 17"/>
                <a:gd name="T9" fmla="*/ 0 h 17"/>
                <a:gd name="T10" fmla="*/ 0 w 17"/>
                <a:gd name="T11" fmla="*/ 0 h 17"/>
                <a:gd name="T12" fmla="*/ 2 w 17"/>
                <a:gd name="T13" fmla="*/ 4 h 17"/>
                <a:gd name="T14" fmla="*/ 2 w 17"/>
                <a:gd name="T15" fmla="*/ 8 h 17"/>
                <a:gd name="T16" fmla="*/ 2 w 17"/>
                <a:gd name="T17" fmla="*/ 10 h 17"/>
                <a:gd name="T18" fmla="*/ 13 w 17"/>
                <a:gd name="T19" fmla="*/ 6 h 17"/>
                <a:gd name="T20" fmla="*/ 11 w 17"/>
                <a:gd name="T21" fmla="*/ 6 h 17"/>
                <a:gd name="T22" fmla="*/ 6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6" y="16"/>
                  </a:moveTo>
                  <a:lnTo>
                    <a:pt x="4" y="14"/>
                  </a:lnTo>
                  <a:lnTo>
                    <a:pt x="16" y="10"/>
                  </a:lnTo>
                  <a:lnTo>
                    <a:pt x="16" y="4"/>
                  </a:lnTo>
                  <a:lnTo>
                    <a:pt x="13" y="0"/>
                  </a:lnTo>
                  <a:lnTo>
                    <a:pt x="0" y="0"/>
                  </a:lnTo>
                  <a:lnTo>
                    <a:pt x="2" y="4"/>
                  </a:lnTo>
                  <a:lnTo>
                    <a:pt x="2" y="8"/>
                  </a:lnTo>
                  <a:lnTo>
                    <a:pt x="2" y="10"/>
                  </a:lnTo>
                  <a:lnTo>
                    <a:pt x="13" y="6"/>
                  </a:lnTo>
                  <a:lnTo>
                    <a:pt x="11" y="6"/>
                  </a:lnTo>
                  <a:lnTo>
                    <a:pt x="6" y="16"/>
                  </a:lnTo>
                </a:path>
              </a:pathLst>
            </a:custGeom>
            <a:solidFill>
              <a:srgbClr val="B5B5B5"/>
            </a:solidFill>
            <a:ln w="12700" cap="rnd">
              <a:noFill/>
              <a:round/>
              <a:headEnd/>
              <a:tailEnd/>
            </a:ln>
          </p:spPr>
          <p:txBody>
            <a:bodyPr/>
            <a:lstStyle/>
            <a:p>
              <a:endParaRPr lang="en-US" dirty="0"/>
            </a:p>
          </p:txBody>
        </p:sp>
        <p:sp>
          <p:nvSpPr>
            <p:cNvPr id="48910" name="Freeform 809"/>
            <p:cNvSpPr>
              <a:spLocks/>
            </p:cNvSpPr>
            <p:nvPr/>
          </p:nvSpPr>
          <p:spPr bwMode="auto">
            <a:xfrm>
              <a:off x="2319" y="1942"/>
              <a:ext cx="17" cy="17"/>
            </a:xfrm>
            <a:custGeom>
              <a:avLst/>
              <a:gdLst>
                <a:gd name="T0" fmla="*/ 6 w 17"/>
                <a:gd name="T1" fmla="*/ 9 h 17"/>
                <a:gd name="T2" fmla="*/ 7 w 17"/>
                <a:gd name="T3" fmla="*/ 9 h 17"/>
                <a:gd name="T4" fmla="*/ 9 w 17"/>
                <a:gd name="T5" fmla="*/ 12 h 17"/>
                <a:gd name="T6" fmla="*/ 13 w 17"/>
                <a:gd name="T7" fmla="*/ 16 h 17"/>
                <a:gd name="T8" fmla="*/ 16 w 17"/>
                <a:gd name="T9" fmla="*/ 8 h 17"/>
                <a:gd name="T10" fmla="*/ 15 w 17"/>
                <a:gd name="T11" fmla="*/ 6 h 17"/>
                <a:gd name="T12" fmla="*/ 12 w 17"/>
                <a:gd name="T13" fmla="*/ 1 h 17"/>
                <a:gd name="T14" fmla="*/ 6 w 17"/>
                <a:gd name="T15" fmla="*/ 0 h 17"/>
                <a:gd name="T16" fmla="*/ 0 w 17"/>
                <a:gd name="T17" fmla="*/ 4 h 17"/>
                <a:gd name="T18" fmla="*/ 6 w 17"/>
                <a:gd name="T19" fmla="*/ 9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6" y="9"/>
                  </a:moveTo>
                  <a:lnTo>
                    <a:pt x="7" y="9"/>
                  </a:lnTo>
                  <a:lnTo>
                    <a:pt x="9" y="12"/>
                  </a:lnTo>
                  <a:lnTo>
                    <a:pt x="13" y="16"/>
                  </a:lnTo>
                  <a:lnTo>
                    <a:pt x="16" y="8"/>
                  </a:lnTo>
                  <a:lnTo>
                    <a:pt x="15" y="6"/>
                  </a:lnTo>
                  <a:lnTo>
                    <a:pt x="12" y="1"/>
                  </a:lnTo>
                  <a:lnTo>
                    <a:pt x="6" y="0"/>
                  </a:lnTo>
                  <a:lnTo>
                    <a:pt x="0" y="4"/>
                  </a:lnTo>
                  <a:lnTo>
                    <a:pt x="6" y="9"/>
                  </a:lnTo>
                </a:path>
              </a:pathLst>
            </a:custGeom>
            <a:solidFill>
              <a:srgbClr val="B5B5B5"/>
            </a:solidFill>
            <a:ln w="12700" cap="rnd">
              <a:noFill/>
              <a:round/>
              <a:headEnd/>
              <a:tailEnd/>
            </a:ln>
          </p:spPr>
          <p:txBody>
            <a:bodyPr/>
            <a:lstStyle/>
            <a:p>
              <a:endParaRPr lang="en-US" dirty="0"/>
            </a:p>
          </p:txBody>
        </p:sp>
        <p:sp>
          <p:nvSpPr>
            <p:cNvPr id="48911" name="Freeform 810"/>
            <p:cNvSpPr>
              <a:spLocks/>
            </p:cNvSpPr>
            <p:nvPr/>
          </p:nvSpPr>
          <p:spPr bwMode="auto">
            <a:xfrm>
              <a:off x="2276" y="1973"/>
              <a:ext cx="17" cy="31"/>
            </a:xfrm>
            <a:custGeom>
              <a:avLst/>
              <a:gdLst>
                <a:gd name="T0" fmla="*/ 9 w 17"/>
                <a:gd name="T1" fmla="*/ 28 h 31"/>
                <a:gd name="T2" fmla="*/ 9 w 17"/>
                <a:gd name="T3" fmla="*/ 30 h 31"/>
                <a:gd name="T4" fmla="*/ 9 w 17"/>
                <a:gd name="T5" fmla="*/ 25 h 31"/>
                <a:gd name="T6" fmla="*/ 10 w 17"/>
                <a:gd name="T7" fmla="*/ 23 h 31"/>
                <a:gd name="T8" fmla="*/ 10 w 17"/>
                <a:gd name="T9" fmla="*/ 18 h 31"/>
                <a:gd name="T10" fmla="*/ 11 w 17"/>
                <a:gd name="T11" fmla="*/ 15 h 31"/>
                <a:gd name="T12" fmla="*/ 12 w 17"/>
                <a:gd name="T13" fmla="*/ 13 h 31"/>
                <a:gd name="T14" fmla="*/ 12 w 17"/>
                <a:gd name="T15" fmla="*/ 12 h 31"/>
                <a:gd name="T16" fmla="*/ 14 w 17"/>
                <a:gd name="T17" fmla="*/ 9 h 31"/>
                <a:gd name="T18" fmla="*/ 16 w 17"/>
                <a:gd name="T19" fmla="*/ 8 h 31"/>
                <a:gd name="T20" fmla="*/ 11 w 17"/>
                <a:gd name="T21" fmla="*/ 0 h 31"/>
                <a:gd name="T22" fmla="*/ 8 w 17"/>
                <a:gd name="T23" fmla="*/ 3 h 31"/>
                <a:gd name="T24" fmla="*/ 4 w 17"/>
                <a:gd name="T25" fmla="*/ 7 h 31"/>
                <a:gd name="T26" fmla="*/ 3 w 17"/>
                <a:gd name="T27" fmla="*/ 10 h 31"/>
                <a:gd name="T28" fmla="*/ 2 w 17"/>
                <a:gd name="T29" fmla="*/ 14 h 31"/>
                <a:gd name="T30" fmla="*/ 1 w 17"/>
                <a:gd name="T31" fmla="*/ 18 h 31"/>
                <a:gd name="T32" fmla="*/ 1 w 17"/>
                <a:gd name="T33" fmla="*/ 21 h 31"/>
                <a:gd name="T34" fmla="*/ 1 w 17"/>
                <a:gd name="T35" fmla="*/ 24 h 31"/>
                <a:gd name="T36" fmla="*/ 0 w 17"/>
                <a:gd name="T37" fmla="*/ 28 h 31"/>
                <a:gd name="T38" fmla="*/ 9 w 17"/>
                <a:gd name="T39" fmla="*/ 28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31"/>
                <a:gd name="T62" fmla="*/ 17 w 17"/>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31">
                  <a:moveTo>
                    <a:pt x="9" y="28"/>
                  </a:moveTo>
                  <a:lnTo>
                    <a:pt x="9" y="30"/>
                  </a:lnTo>
                  <a:lnTo>
                    <a:pt x="9" y="25"/>
                  </a:lnTo>
                  <a:lnTo>
                    <a:pt x="10" y="23"/>
                  </a:lnTo>
                  <a:lnTo>
                    <a:pt x="10" y="18"/>
                  </a:lnTo>
                  <a:lnTo>
                    <a:pt x="11" y="15"/>
                  </a:lnTo>
                  <a:lnTo>
                    <a:pt x="12" y="13"/>
                  </a:lnTo>
                  <a:lnTo>
                    <a:pt x="12" y="12"/>
                  </a:lnTo>
                  <a:lnTo>
                    <a:pt x="14" y="9"/>
                  </a:lnTo>
                  <a:lnTo>
                    <a:pt x="16" y="8"/>
                  </a:lnTo>
                  <a:lnTo>
                    <a:pt x="11" y="0"/>
                  </a:lnTo>
                  <a:lnTo>
                    <a:pt x="8" y="3"/>
                  </a:lnTo>
                  <a:lnTo>
                    <a:pt x="4" y="7"/>
                  </a:lnTo>
                  <a:lnTo>
                    <a:pt x="3" y="10"/>
                  </a:lnTo>
                  <a:lnTo>
                    <a:pt x="2" y="14"/>
                  </a:lnTo>
                  <a:lnTo>
                    <a:pt x="1" y="18"/>
                  </a:lnTo>
                  <a:lnTo>
                    <a:pt x="1" y="21"/>
                  </a:lnTo>
                  <a:lnTo>
                    <a:pt x="1" y="24"/>
                  </a:lnTo>
                  <a:lnTo>
                    <a:pt x="0" y="28"/>
                  </a:lnTo>
                  <a:lnTo>
                    <a:pt x="9" y="28"/>
                  </a:lnTo>
                </a:path>
              </a:pathLst>
            </a:custGeom>
            <a:solidFill>
              <a:srgbClr val="B5B5B5"/>
            </a:solidFill>
            <a:ln w="12700" cap="rnd">
              <a:noFill/>
              <a:round/>
              <a:headEnd/>
              <a:tailEnd/>
            </a:ln>
          </p:spPr>
          <p:txBody>
            <a:bodyPr/>
            <a:lstStyle/>
            <a:p>
              <a:endParaRPr lang="en-US" dirty="0"/>
            </a:p>
          </p:txBody>
        </p:sp>
        <p:sp>
          <p:nvSpPr>
            <p:cNvPr id="48912" name="Freeform 811"/>
            <p:cNvSpPr>
              <a:spLocks/>
            </p:cNvSpPr>
            <p:nvPr/>
          </p:nvSpPr>
          <p:spPr bwMode="auto">
            <a:xfrm>
              <a:off x="2268" y="2004"/>
              <a:ext cx="17" cy="17"/>
            </a:xfrm>
            <a:custGeom>
              <a:avLst/>
              <a:gdLst>
                <a:gd name="T0" fmla="*/ 0 w 17"/>
                <a:gd name="T1" fmla="*/ 12 h 17"/>
                <a:gd name="T2" fmla="*/ 0 w 17"/>
                <a:gd name="T3" fmla="*/ 9 h 17"/>
                <a:gd name="T4" fmla="*/ 5 w 17"/>
                <a:gd name="T5" fmla="*/ 16 h 17"/>
                <a:gd name="T6" fmla="*/ 9 w 17"/>
                <a:gd name="T7" fmla="*/ 16 h 17"/>
                <a:gd name="T8" fmla="*/ 12 w 17"/>
                <a:gd name="T9" fmla="*/ 12 h 17"/>
                <a:gd name="T10" fmla="*/ 16 w 17"/>
                <a:gd name="T11" fmla="*/ 3 h 17"/>
                <a:gd name="T12" fmla="*/ 6 w 17"/>
                <a:gd name="T13" fmla="*/ 3 h 17"/>
                <a:gd name="T14" fmla="*/ 8 w 17"/>
                <a:gd name="T15" fmla="*/ 0 h 17"/>
                <a:gd name="T16" fmla="*/ 6 w 17"/>
                <a:gd name="T17" fmla="*/ 0 h 17"/>
                <a:gd name="T18" fmla="*/ 8 w 17"/>
                <a:gd name="T19" fmla="*/ 3 h 17"/>
                <a:gd name="T20" fmla="*/ 0 w 17"/>
                <a:gd name="T21" fmla="*/ 1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2"/>
                  </a:moveTo>
                  <a:lnTo>
                    <a:pt x="0" y="9"/>
                  </a:lnTo>
                  <a:lnTo>
                    <a:pt x="5" y="16"/>
                  </a:lnTo>
                  <a:lnTo>
                    <a:pt x="9" y="16"/>
                  </a:lnTo>
                  <a:lnTo>
                    <a:pt x="12" y="12"/>
                  </a:lnTo>
                  <a:lnTo>
                    <a:pt x="16" y="3"/>
                  </a:lnTo>
                  <a:lnTo>
                    <a:pt x="6" y="3"/>
                  </a:lnTo>
                  <a:lnTo>
                    <a:pt x="8" y="0"/>
                  </a:lnTo>
                  <a:lnTo>
                    <a:pt x="6" y="0"/>
                  </a:lnTo>
                  <a:lnTo>
                    <a:pt x="8" y="3"/>
                  </a:lnTo>
                  <a:lnTo>
                    <a:pt x="0" y="12"/>
                  </a:lnTo>
                </a:path>
              </a:pathLst>
            </a:custGeom>
            <a:solidFill>
              <a:srgbClr val="B5B5B5"/>
            </a:solidFill>
            <a:ln w="12700" cap="rnd">
              <a:noFill/>
              <a:round/>
              <a:headEnd/>
              <a:tailEnd/>
            </a:ln>
          </p:spPr>
          <p:txBody>
            <a:bodyPr/>
            <a:lstStyle/>
            <a:p>
              <a:endParaRPr lang="en-US" dirty="0"/>
            </a:p>
          </p:txBody>
        </p:sp>
        <p:sp>
          <p:nvSpPr>
            <p:cNvPr id="48913" name="Freeform 812"/>
            <p:cNvSpPr>
              <a:spLocks/>
            </p:cNvSpPr>
            <p:nvPr/>
          </p:nvSpPr>
          <p:spPr bwMode="auto">
            <a:xfrm>
              <a:off x="2248" y="1956"/>
              <a:ext cx="25" cy="51"/>
            </a:xfrm>
            <a:custGeom>
              <a:avLst/>
              <a:gdLst>
                <a:gd name="T0" fmla="*/ 0 w 25"/>
                <a:gd name="T1" fmla="*/ 5 h 51"/>
                <a:gd name="T2" fmla="*/ 2 w 25"/>
                <a:gd name="T3" fmla="*/ 7 h 51"/>
                <a:gd name="T4" fmla="*/ 2 w 25"/>
                <a:gd name="T5" fmla="*/ 11 h 51"/>
                <a:gd name="T6" fmla="*/ 3 w 25"/>
                <a:gd name="T7" fmla="*/ 16 h 51"/>
                <a:gd name="T8" fmla="*/ 4 w 25"/>
                <a:gd name="T9" fmla="*/ 21 h 51"/>
                <a:gd name="T10" fmla="*/ 6 w 25"/>
                <a:gd name="T11" fmla="*/ 28 h 51"/>
                <a:gd name="T12" fmla="*/ 9 w 25"/>
                <a:gd name="T13" fmla="*/ 35 h 51"/>
                <a:gd name="T14" fmla="*/ 12 w 25"/>
                <a:gd name="T15" fmla="*/ 42 h 51"/>
                <a:gd name="T16" fmla="*/ 16 w 25"/>
                <a:gd name="T17" fmla="*/ 50 h 51"/>
                <a:gd name="T18" fmla="*/ 24 w 25"/>
                <a:gd name="T19" fmla="*/ 45 h 51"/>
                <a:gd name="T20" fmla="*/ 19 w 25"/>
                <a:gd name="T21" fmla="*/ 38 h 51"/>
                <a:gd name="T22" fmla="*/ 16 w 25"/>
                <a:gd name="T23" fmla="*/ 31 h 51"/>
                <a:gd name="T24" fmla="*/ 14 w 25"/>
                <a:gd name="T25" fmla="*/ 25 h 51"/>
                <a:gd name="T26" fmla="*/ 13 w 25"/>
                <a:gd name="T27" fmla="*/ 20 h 51"/>
                <a:gd name="T28" fmla="*/ 12 w 25"/>
                <a:gd name="T29" fmla="*/ 14 h 51"/>
                <a:gd name="T30" fmla="*/ 11 w 25"/>
                <a:gd name="T31" fmla="*/ 10 h 51"/>
                <a:gd name="T32" fmla="*/ 10 w 25"/>
                <a:gd name="T33" fmla="*/ 4 h 51"/>
                <a:gd name="T34" fmla="*/ 8 w 25"/>
                <a:gd name="T35" fmla="*/ 0 h 51"/>
                <a:gd name="T36" fmla="*/ 0 w 25"/>
                <a:gd name="T37" fmla="*/ 5 h 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51"/>
                <a:gd name="T59" fmla="*/ 25 w 25"/>
                <a:gd name="T60" fmla="*/ 51 h 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51">
                  <a:moveTo>
                    <a:pt x="0" y="5"/>
                  </a:moveTo>
                  <a:lnTo>
                    <a:pt x="2" y="7"/>
                  </a:lnTo>
                  <a:lnTo>
                    <a:pt x="2" y="11"/>
                  </a:lnTo>
                  <a:lnTo>
                    <a:pt x="3" y="16"/>
                  </a:lnTo>
                  <a:lnTo>
                    <a:pt x="4" y="21"/>
                  </a:lnTo>
                  <a:lnTo>
                    <a:pt x="6" y="28"/>
                  </a:lnTo>
                  <a:lnTo>
                    <a:pt x="9" y="35"/>
                  </a:lnTo>
                  <a:lnTo>
                    <a:pt x="12" y="42"/>
                  </a:lnTo>
                  <a:lnTo>
                    <a:pt x="16" y="50"/>
                  </a:lnTo>
                  <a:lnTo>
                    <a:pt x="24" y="45"/>
                  </a:lnTo>
                  <a:lnTo>
                    <a:pt x="19" y="38"/>
                  </a:lnTo>
                  <a:lnTo>
                    <a:pt x="16" y="31"/>
                  </a:lnTo>
                  <a:lnTo>
                    <a:pt x="14" y="25"/>
                  </a:lnTo>
                  <a:lnTo>
                    <a:pt x="13" y="20"/>
                  </a:lnTo>
                  <a:lnTo>
                    <a:pt x="12" y="14"/>
                  </a:lnTo>
                  <a:lnTo>
                    <a:pt x="11" y="10"/>
                  </a:lnTo>
                  <a:lnTo>
                    <a:pt x="10" y="4"/>
                  </a:lnTo>
                  <a:lnTo>
                    <a:pt x="8" y="0"/>
                  </a:lnTo>
                  <a:lnTo>
                    <a:pt x="0" y="5"/>
                  </a:lnTo>
                </a:path>
              </a:pathLst>
            </a:custGeom>
            <a:solidFill>
              <a:srgbClr val="B5B5B5"/>
            </a:solidFill>
            <a:ln w="12700" cap="rnd">
              <a:noFill/>
              <a:round/>
              <a:headEnd/>
              <a:tailEnd/>
            </a:ln>
          </p:spPr>
          <p:txBody>
            <a:bodyPr/>
            <a:lstStyle/>
            <a:p>
              <a:endParaRPr lang="en-US" dirty="0"/>
            </a:p>
          </p:txBody>
        </p:sp>
        <p:sp>
          <p:nvSpPr>
            <p:cNvPr id="48914" name="Freeform 813"/>
            <p:cNvSpPr>
              <a:spLocks/>
            </p:cNvSpPr>
            <p:nvPr/>
          </p:nvSpPr>
          <p:spPr bwMode="auto">
            <a:xfrm>
              <a:off x="2245" y="1929"/>
              <a:ext cx="17" cy="28"/>
            </a:xfrm>
            <a:custGeom>
              <a:avLst/>
              <a:gdLst>
                <a:gd name="T0" fmla="*/ 12 w 17"/>
                <a:gd name="T1" fmla="*/ 0 h 28"/>
                <a:gd name="T2" fmla="*/ 11 w 17"/>
                <a:gd name="T3" fmla="*/ 0 h 28"/>
                <a:gd name="T4" fmla="*/ 8 w 17"/>
                <a:gd name="T5" fmla="*/ 2 h 28"/>
                <a:gd name="T6" fmla="*/ 5 w 17"/>
                <a:gd name="T7" fmla="*/ 5 h 28"/>
                <a:gd name="T8" fmla="*/ 3 w 17"/>
                <a:gd name="T9" fmla="*/ 8 h 28"/>
                <a:gd name="T10" fmla="*/ 1 w 17"/>
                <a:gd name="T11" fmla="*/ 11 h 28"/>
                <a:gd name="T12" fmla="*/ 0 w 17"/>
                <a:gd name="T13" fmla="*/ 14 h 28"/>
                <a:gd name="T14" fmla="*/ 0 w 17"/>
                <a:gd name="T15" fmla="*/ 19 h 28"/>
                <a:gd name="T16" fmla="*/ 1 w 17"/>
                <a:gd name="T17" fmla="*/ 23 h 28"/>
                <a:gd name="T18" fmla="*/ 2 w 17"/>
                <a:gd name="T19" fmla="*/ 27 h 28"/>
                <a:gd name="T20" fmla="*/ 9 w 17"/>
                <a:gd name="T21" fmla="*/ 22 h 28"/>
                <a:gd name="T22" fmla="*/ 9 w 17"/>
                <a:gd name="T23" fmla="*/ 20 h 28"/>
                <a:gd name="T24" fmla="*/ 8 w 17"/>
                <a:gd name="T25" fmla="*/ 18 h 28"/>
                <a:gd name="T26" fmla="*/ 8 w 17"/>
                <a:gd name="T27" fmla="*/ 16 h 28"/>
                <a:gd name="T28" fmla="*/ 9 w 17"/>
                <a:gd name="T29" fmla="*/ 15 h 28"/>
                <a:gd name="T30" fmla="*/ 10 w 17"/>
                <a:gd name="T31" fmla="*/ 11 h 28"/>
                <a:gd name="T32" fmla="*/ 11 w 17"/>
                <a:gd name="T33" fmla="*/ 11 h 28"/>
                <a:gd name="T34" fmla="*/ 13 w 17"/>
                <a:gd name="T35" fmla="*/ 9 h 28"/>
                <a:gd name="T36" fmla="*/ 16 w 17"/>
                <a:gd name="T37" fmla="*/ 7 h 28"/>
                <a:gd name="T38" fmla="*/ 15 w 17"/>
                <a:gd name="T39" fmla="*/ 7 h 28"/>
                <a:gd name="T40" fmla="*/ 12 w 17"/>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8"/>
                <a:gd name="T65" fmla="*/ 17 w 17"/>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8">
                  <a:moveTo>
                    <a:pt x="12" y="0"/>
                  </a:moveTo>
                  <a:lnTo>
                    <a:pt x="11" y="0"/>
                  </a:lnTo>
                  <a:lnTo>
                    <a:pt x="8" y="2"/>
                  </a:lnTo>
                  <a:lnTo>
                    <a:pt x="5" y="5"/>
                  </a:lnTo>
                  <a:lnTo>
                    <a:pt x="3" y="8"/>
                  </a:lnTo>
                  <a:lnTo>
                    <a:pt x="1" y="11"/>
                  </a:lnTo>
                  <a:lnTo>
                    <a:pt x="0" y="14"/>
                  </a:lnTo>
                  <a:lnTo>
                    <a:pt x="0" y="19"/>
                  </a:lnTo>
                  <a:lnTo>
                    <a:pt x="1" y="23"/>
                  </a:lnTo>
                  <a:lnTo>
                    <a:pt x="2" y="27"/>
                  </a:lnTo>
                  <a:lnTo>
                    <a:pt x="9" y="22"/>
                  </a:lnTo>
                  <a:lnTo>
                    <a:pt x="9" y="20"/>
                  </a:lnTo>
                  <a:lnTo>
                    <a:pt x="8" y="18"/>
                  </a:lnTo>
                  <a:lnTo>
                    <a:pt x="8" y="16"/>
                  </a:lnTo>
                  <a:lnTo>
                    <a:pt x="9" y="15"/>
                  </a:lnTo>
                  <a:lnTo>
                    <a:pt x="10" y="11"/>
                  </a:lnTo>
                  <a:lnTo>
                    <a:pt x="11" y="11"/>
                  </a:lnTo>
                  <a:lnTo>
                    <a:pt x="13" y="9"/>
                  </a:lnTo>
                  <a:lnTo>
                    <a:pt x="16" y="7"/>
                  </a:lnTo>
                  <a:lnTo>
                    <a:pt x="15" y="7"/>
                  </a:lnTo>
                  <a:lnTo>
                    <a:pt x="12" y="0"/>
                  </a:lnTo>
                </a:path>
              </a:pathLst>
            </a:custGeom>
            <a:solidFill>
              <a:srgbClr val="B5B5B5"/>
            </a:solidFill>
            <a:ln w="12700" cap="rnd">
              <a:noFill/>
              <a:round/>
              <a:headEnd/>
              <a:tailEnd/>
            </a:ln>
          </p:spPr>
          <p:txBody>
            <a:bodyPr/>
            <a:lstStyle/>
            <a:p>
              <a:endParaRPr lang="en-US" dirty="0"/>
            </a:p>
          </p:txBody>
        </p:sp>
        <p:sp>
          <p:nvSpPr>
            <p:cNvPr id="48915" name="Freeform 814"/>
            <p:cNvSpPr>
              <a:spLocks/>
            </p:cNvSpPr>
            <p:nvPr/>
          </p:nvSpPr>
          <p:spPr bwMode="auto">
            <a:xfrm>
              <a:off x="2261" y="1928"/>
              <a:ext cx="17" cy="17"/>
            </a:xfrm>
            <a:custGeom>
              <a:avLst/>
              <a:gdLst>
                <a:gd name="T0" fmla="*/ 16 w 17"/>
                <a:gd name="T1" fmla="*/ 8 h 17"/>
                <a:gd name="T2" fmla="*/ 7 w 17"/>
                <a:gd name="T3" fmla="*/ 5 h 17"/>
                <a:gd name="T4" fmla="*/ 10 w 17"/>
                <a:gd name="T5" fmla="*/ 5 h 17"/>
                <a:gd name="T6" fmla="*/ 10 w 17"/>
                <a:gd name="T7" fmla="*/ 2 h 17"/>
                <a:gd name="T8" fmla="*/ 7 w 17"/>
                <a:gd name="T9" fmla="*/ 0 h 17"/>
                <a:gd name="T10" fmla="*/ 0 w 17"/>
                <a:gd name="T11" fmla="*/ 2 h 17"/>
                <a:gd name="T12" fmla="*/ 5 w 17"/>
                <a:gd name="T13" fmla="*/ 13 h 17"/>
                <a:gd name="T14" fmla="*/ 3 w 17"/>
                <a:gd name="T15" fmla="*/ 13 h 17"/>
                <a:gd name="T16" fmla="*/ 1 w 17"/>
                <a:gd name="T17" fmla="*/ 13 h 17"/>
                <a:gd name="T18" fmla="*/ 5 w 17"/>
                <a:gd name="T19" fmla="*/ 16 h 17"/>
                <a:gd name="T20" fmla="*/ 12 w 17"/>
                <a:gd name="T21" fmla="*/ 16 h 17"/>
                <a:gd name="T22" fmla="*/ 3 w 17"/>
                <a:gd name="T23" fmla="*/ 13 h 17"/>
                <a:gd name="T24" fmla="*/ 16 w 17"/>
                <a:gd name="T25" fmla="*/ 8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8"/>
                  </a:moveTo>
                  <a:lnTo>
                    <a:pt x="7" y="5"/>
                  </a:lnTo>
                  <a:lnTo>
                    <a:pt x="10" y="5"/>
                  </a:lnTo>
                  <a:lnTo>
                    <a:pt x="10" y="2"/>
                  </a:lnTo>
                  <a:lnTo>
                    <a:pt x="7" y="0"/>
                  </a:lnTo>
                  <a:lnTo>
                    <a:pt x="0" y="2"/>
                  </a:lnTo>
                  <a:lnTo>
                    <a:pt x="5" y="13"/>
                  </a:lnTo>
                  <a:lnTo>
                    <a:pt x="3" y="13"/>
                  </a:lnTo>
                  <a:lnTo>
                    <a:pt x="1" y="13"/>
                  </a:lnTo>
                  <a:lnTo>
                    <a:pt x="5" y="16"/>
                  </a:lnTo>
                  <a:lnTo>
                    <a:pt x="12" y="16"/>
                  </a:lnTo>
                  <a:lnTo>
                    <a:pt x="3" y="13"/>
                  </a:lnTo>
                  <a:lnTo>
                    <a:pt x="16" y="8"/>
                  </a:lnTo>
                </a:path>
              </a:pathLst>
            </a:custGeom>
            <a:solidFill>
              <a:srgbClr val="B5B5B5"/>
            </a:solidFill>
            <a:ln w="12700" cap="rnd">
              <a:noFill/>
              <a:round/>
              <a:headEnd/>
              <a:tailEnd/>
            </a:ln>
          </p:spPr>
          <p:txBody>
            <a:bodyPr/>
            <a:lstStyle/>
            <a:p>
              <a:endParaRPr lang="en-US" dirty="0"/>
            </a:p>
          </p:txBody>
        </p:sp>
        <p:sp>
          <p:nvSpPr>
            <p:cNvPr id="48916" name="Freeform 815"/>
            <p:cNvSpPr>
              <a:spLocks/>
            </p:cNvSpPr>
            <p:nvPr/>
          </p:nvSpPr>
          <p:spPr bwMode="auto">
            <a:xfrm>
              <a:off x="2264" y="1934"/>
              <a:ext cx="29" cy="42"/>
            </a:xfrm>
            <a:custGeom>
              <a:avLst/>
              <a:gdLst>
                <a:gd name="T0" fmla="*/ 23 w 29"/>
                <a:gd name="T1" fmla="*/ 41 h 42"/>
                <a:gd name="T2" fmla="*/ 28 w 29"/>
                <a:gd name="T3" fmla="*/ 37 h 42"/>
                <a:gd name="T4" fmla="*/ 27 w 29"/>
                <a:gd name="T5" fmla="*/ 31 h 42"/>
                <a:gd name="T6" fmla="*/ 25 w 29"/>
                <a:gd name="T7" fmla="*/ 25 h 42"/>
                <a:gd name="T8" fmla="*/ 23 w 29"/>
                <a:gd name="T9" fmla="*/ 21 h 42"/>
                <a:gd name="T10" fmla="*/ 20 w 29"/>
                <a:gd name="T11" fmla="*/ 16 h 42"/>
                <a:gd name="T12" fmla="*/ 16 w 29"/>
                <a:gd name="T13" fmla="*/ 12 h 42"/>
                <a:gd name="T14" fmla="*/ 13 w 29"/>
                <a:gd name="T15" fmla="*/ 8 h 42"/>
                <a:gd name="T16" fmla="*/ 11 w 29"/>
                <a:gd name="T17" fmla="*/ 3 h 42"/>
                <a:gd name="T18" fmla="*/ 10 w 29"/>
                <a:gd name="T19" fmla="*/ 0 h 42"/>
                <a:gd name="T20" fmla="*/ 0 w 29"/>
                <a:gd name="T21" fmla="*/ 3 h 42"/>
                <a:gd name="T22" fmla="*/ 2 w 29"/>
                <a:gd name="T23" fmla="*/ 8 h 42"/>
                <a:gd name="T24" fmla="*/ 6 w 29"/>
                <a:gd name="T25" fmla="*/ 13 h 42"/>
                <a:gd name="T26" fmla="*/ 9 w 29"/>
                <a:gd name="T27" fmla="*/ 17 h 42"/>
                <a:gd name="T28" fmla="*/ 12 w 29"/>
                <a:gd name="T29" fmla="*/ 21 h 42"/>
                <a:gd name="T30" fmla="*/ 15 w 29"/>
                <a:gd name="T31" fmla="*/ 26 h 42"/>
                <a:gd name="T32" fmla="*/ 16 w 29"/>
                <a:gd name="T33" fmla="*/ 29 h 42"/>
                <a:gd name="T34" fmla="*/ 18 w 29"/>
                <a:gd name="T35" fmla="*/ 33 h 42"/>
                <a:gd name="T36" fmla="*/ 19 w 29"/>
                <a:gd name="T37" fmla="*/ 37 h 42"/>
                <a:gd name="T38" fmla="*/ 23 w 29"/>
                <a:gd name="T39" fmla="*/ 32 h 42"/>
                <a:gd name="T40" fmla="*/ 23 w 29"/>
                <a:gd name="T41" fmla="*/ 41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42"/>
                <a:gd name="T65" fmla="*/ 29 w 29"/>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42">
                  <a:moveTo>
                    <a:pt x="23" y="41"/>
                  </a:moveTo>
                  <a:lnTo>
                    <a:pt x="28" y="37"/>
                  </a:lnTo>
                  <a:lnTo>
                    <a:pt x="27" y="31"/>
                  </a:lnTo>
                  <a:lnTo>
                    <a:pt x="25" y="25"/>
                  </a:lnTo>
                  <a:lnTo>
                    <a:pt x="23" y="21"/>
                  </a:lnTo>
                  <a:lnTo>
                    <a:pt x="20" y="16"/>
                  </a:lnTo>
                  <a:lnTo>
                    <a:pt x="16" y="12"/>
                  </a:lnTo>
                  <a:lnTo>
                    <a:pt x="13" y="8"/>
                  </a:lnTo>
                  <a:lnTo>
                    <a:pt x="11" y="3"/>
                  </a:lnTo>
                  <a:lnTo>
                    <a:pt x="10" y="0"/>
                  </a:lnTo>
                  <a:lnTo>
                    <a:pt x="0" y="3"/>
                  </a:lnTo>
                  <a:lnTo>
                    <a:pt x="2" y="8"/>
                  </a:lnTo>
                  <a:lnTo>
                    <a:pt x="6" y="13"/>
                  </a:lnTo>
                  <a:lnTo>
                    <a:pt x="9" y="17"/>
                  </a:lnTo>
                  <a:lnTo>
                    <a:pt x="12" y="21"/>
                  </a:lnTo>
                  <a:lnTo>
                    <a:pt x="15" y="26"/>
                  </a:lnTo>
                  <a:lnTo>
                    <a:pt x="16" y="29"/>
                  </a:lnTo>
                  <a:lnTo>
                    <a:pt x="18" y="33"/>
                  </a:lnTo>
                  <a:lnTo>
                    <a:pt x="19" y="37"/>
                  </a:lnTo>
                  <a:lnTo>
                    <a:pt x="23" y="32"/>
                  </a:lnTo>
                  <a:lnTo>
                    <a:pt x="23" y="41"/>
                  </a:lnTo>
                </a:path>
              </a:pathLst>
            </a:custGeom>
            <a:solidFill>
              <a:srgbClr val="B5B5B5"/>
            </a:solidFill>
            <a:ln w="12700" cap="rnd">
              <a:noFill/>
              <a:round/>
              <a:headEnd/>
              <a:tailEnd/>
            </a:ln>
          </p:spPr>
          <p:txBody>
            <a:bodyPr/>
            <a:lstStyle/>
            <a:p>
              <a:endParaRPr lang="en-US" dirty="0"/>
            </a:p>
          </p:txBody>
        </p:sp>
        <p:sp>
          <p:nvSpPr>
            <p:cNvPr id="48917" name="Freeform 816"/>
            <p:cNvSpPr>
              <a:spLocks/>
            </p:cNvSpPr>
            <p:nvPr/>
          </p:nvSpPr>
          <p:spPr bwMode="auto">
            <a:xfrm>
              <a:off x="2288" y="1971"/>
              <a:ext cx="17" cy="17"/>
            </a:xfrm>
            <a:custGeom>
              <a:avLst/>
              <a:gdLst>
                <a:gd name="T0" fmla="*/ 6 w 17"/>
                <a:gd name="T1" fmla="*/ 16 h 17"/>
                <a:gd name="T2" fmla="*/ 16 w 17"/>
                <a:gd name="T3" fmla="*/ 10 h 17"/>
                <a:gd name="T4" fmla="*/ 16 w 17"/>
                <a:gd name="T5" fmla="*/ 5 h 17"/>
                <a:gd name="T6" fmla="*/ 12 w 17"/>
                <a:gd name="T7" fmla="*/ 2 h 17"/>
                <a:gd name="T8" fmla="*/ 6 w 17"/>
                <a:gd name="T9" fmla="*/ 13 h 17"/>
                <a:gd name="T10" fmla="*/ 6 w 17"/>
                <a:gd name="T11" fmla="*/ 0 h 17"/>
                <a:gd name="T12" fmla="*/ 0 w 17"/>
                <a:gd name="T13" fmla="*/ 13 h 17"/>
                <a:gd name="T14" fmla="*/ 0 w 17"/>
                <a:gd name="T15" fmla="*/ 10 h 17"/>
                <a:gd name="T16" fmla="*/ 6 w 17"/>
                <a:gd name="T17" fmla="*/ 2 h 17"/>
                <a:gd name="T18" fmla="*/ 6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6" y="16"/>
                  </a:moveTo>
                  <a:lnTo>
                    <a:pt x="16" y="10"/>
                  </a:lnTo>
                  <a:lnTo>
                    <a:pt x="16" y="5"/>
                  </a:lnTo>
                  <a:lnTo>
                    <a:pt x="12" y="2"/>
                  </a:lnTo>
                  <a:lnTo>
                    <a:pt x="6" y="13"/>
                  </a:lnTo>
                  <a:lnTo>
                    <a:pt x="6" y="0"/>
                  </a:lnTo>
                  <a:lnTo>
                    <a:pt x="0" y="13"/>
                  </a:lnTo>
                  <a:lnTo>
                    <a:pt x="0" y="10"/>
                  </a:lnTo>
                  <a:lnTo>
                    <a:pt x="6" y="2"/>
                  </a:lnTo>
                  <a:lnTo>
                    <a:pt x="6" y="16"/>
                  </a:lnTo>
                </a:path>
              </a:pathLst>
            </a:custGeom>
            <a:solidFill>
              <a:srgbClr val="B5B5B5"/>
            </a:solidFill>
            <a:ln w="12700" cap="rnd">
              <a:noFill/>
              <a:round/>
              <a:headEnd/>
              <a:tailEnd/>
            </a:ln>
          </p:spPr>
          <p:txBody>
            <a:bodyPr/>
            <a:lstStyle/>
            <a:p>
              <a:endParaRPr lang="en-US" dirty="0"/>
            </a:p>
          </p:txBody>
        </p:sp>
        <p:sp>
          <p:nvSpPr>
            <p:cNvPr id="48918" name="Freeform 817"/>
            <p:cNvSpPr>
              <a:spLocks/>
            </p:cNvSpPr>
            <p:nvPr/>
          </p:nvSpPr>
          <p:spPr bwMode="auto">
            <a:xfrm>
              <a:off x="2237" y="1991"/>
              <a:ext cx="42" cy="46"/>
            </a:xfrm>
            <a:custGeom>
              <a:avLst/>
              <a:gdLst>
                <a:gd name="T0" fmla="*/ 28 w 42"/>
                <a:gd name="T1" fmla="*/ 44 h 46"/>
                <a:gd name="T2" fmla="*/ 25 w 42"/>
                <a:gd name="T3" fmla="*/ 41 h 46"/>
                <a:gd name="T4" fmla="*/ 22 w 42"/>
                <a:gd name="T5" fmla="*/ 41 h 46"/>
                <a:gd name="T6" fmla="*/ 19 w 42"/>
                <a:gd name="T7" fmla="*/ 41 h 46"/>
                <a:gd name="T8" fmla="*/ 16 w 42"/>
                <a:gd name="T9" fmla="*/ 41 h 46"/>
                <a:gd name="T10" fmla="*/ 13 w 42"/>
                <a:gd name="T11" fmla="*/ 41 h 46"/>
                <a:gd name="T12" fmla="*/ 11 w 42"/>
                <a:gd name="T13" fmla="*/ 39 h 46"/>
                <a:gd name="T14" fmla="*/ 9 w 42"/>
                <a:gd name="T15" fmla="*/ 36 h 46"/>
                <a:gd name="T16" fmla="*/ 8 w 42"/>
                <a:gd name="T17" fmla="*/ 34 h 46"/>
                <a:gd name="T18" fmla="*/ 6 w 42"/>
                <a:gd name="T19" fmla="*/ 31 h 46"/>
                <a:gd name="T20" fmla="*/ 5 w 42"/>
                <a:gd name="T21" fmla="*/ 28 h 46"/>
                <a:gd name="T22" fmla="*/ 5 w 42"/>
                <a:gd name="T23" fmla="*/ 25 h 46"/>
                <a:gd name="T24" fmla="*/ 5 w 42"/>
                <a:gd name="T25" fmla="*/ 21 h 46"/>
                <a:gd name="T26" fmla="*/ 4 w 42"/>
                <a:gd name="T27" fmla="*/ 20 h 46"/>
                <a:gd name="T28" fmla="*/ 3 w 42"/>
                <a:gd name="T29" fmla="*/ 19 h 46"/>
                <a:gd name="T30" fmla="*/ 2 w 42"/>
                <a:gd name="T31" fmla="*/ 18 h 46"/>
                <a:gd name="T32" fmla="*/ 1 w 42"/>
                <a:gd name="T33" fmla="*/ 16 h 46"/>
                <a:gd name="T34" fmla="*/ 1 w 42"/>
                <a:gd name="T35" fmla="*/ 13 h 46"/>
                <a:gd name="T36" fmla="*/ 0 w 42"/>
                <a:gd name="T37" fmla="*/ 11 h 46"/>
                <a:gd name="T38" fmla="*/ 0 w 42"/>
                <a:gd name="T39" fmla="*/ 8 h 46"/>
                <a:gd name="T40" fmla="*/ 0 w 42"/>
                <a:gd name="T41" fmla="*/ 4 h 46"/>
                <a:gd name="T42" fmla="*/ 1 w 42"/>
                <a:gd name="T43" fmla="*/ 2 h 46"/>
                <a:gd name="T44" fmla="*/ 2 w 42"/>
                <a:gd name="T45" fmla="*/ 1 h 46"/>
                <a:gd name="T46" fmla="*/ 4 w 42"/>
                <a:gd name="T47" fmla="*/ 0 h 46"/>
                <a:gd name="T48" fmla="*/ 7 w 42"/>
                <a:gd name="T49" fmla="*/ 1 h 46"/>
                <a:gd name="T50" fmla="*/ 11 w 42"/>
                <a:gd name="T51" fmla="*/ 4 h 46"/>
                <a:gd name="T52" fmla="*/ 15 w 42"/>
                <a:gd name="T53" fmla="*/ 7 h 46"/>
                <a:gd name="T54" fmla="*/ 18 w 42"/>
                <a:gd name="T55" fmla="*/ 11 h 46"/>
                <a:gd name="T56" fmla="*/ 22 w 42"/>
                <a:gd name="T57" fmla="*/ 15 h 46"/>
                <a:gd name="T58" fmla="*/ 24 w 42"/>
                <a:gd name="T59" fmla="*/ 19 h 46"/>
                <a:gd name="T60" fmla="*/ 28 w 42"/>
                <a:gd name="T61" fmla="*/ 24 h 46"/>
                <a:gd name="T62" fmla="*/ 31 w 42"/>
                <a:gd name="T63" fmla="*/ 28 h 46"/>
                <a:gd name="T64" fmla="*/ 36 w 42"/>
                <a:gd name="T65" fmla="*/ 32 h 46"/>
                <a:gd name="T66" fmla="*/ 38 w 42"/>
                <a:gd name="T67" fmla="*/ 34 h 46"/>
                <a:gd name="T68" fmla="*/ 41 w 42"/>
                <a:gd name="T69" fmla="*/ 37 h 46"/>
                <a:gd name="T70" fmla="*/ 41 w 42"/>
                <a:gd name="T71" fmla="*/ 41 h 46"/>
                <a:gd name="T72" fmla="*/ 38 w 42"/>
                <a:gd name="T73" fmla="*/ 44 h 46"/>
                <a:gd name="T74" fmla="*/ 35 w 42"/>
                <a:gd name="T75" fmla="*/ 45 h 46"/>
                <a:gd name="T76" fmla="*/ 31 w 42"/>
                <a:gd name="T77" fmla="*/ 44 h 46"/>
                <a:gd name="T78" fmla="*/ 29 w 42"/>
                <a:gd name="T79" fmla="*/ 43 h 46"/>
                <a:gd name="T80" fmla="*/ 25 w 42"/>
                <a:gd name="T81" fmla="*/ 41 h 46"/>
                <a:gd name="T82" fmla="*/ 28 w 42"/>
                <a:gd name="T83" fmla="*/ 44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
                <a:gd name="T127" fmla="*/ 0 h 46"/>
                <a:gd name="T128" fmla="*/ 42 w 42"/>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 h="46">
                  <a:moveTo>
                    <a:pt x="28" y="44"/>
                  </a:moveTo>
                  <a:lnTo>
                    <a:pt x="25" y="41"/>
                  </a:lnTo>
                  <a:lnTo>
                    <a:pt x="22" y="41"/>
                  </a:lnTo>
                  <a:lnTo>
                    <a:pt x="19" y="41"/>
                  </a:lnTo>
                  <a:lnTo>
                    <a:pt x="16" y="41"/>
                  </a:lnTo>
                  <a:lnTo>
                    <a:pt x="13" y="41"/>
                  </a:lnTo>
                  <a:lnTo>
                    <a:pt x="11" y="39"/>
                  </a:lnTo>
                  <a:lnTo>
                    <a:pt x="9" y="36"/>
                  </a:lnTo>
                  <a:lnTo>
                    <a:pt x="8" y="34"/>
                  </a:lnTo>
                  <a:lnTo>
                    <a:pt x="6" y="31"/>
                  </a:lnTo>
                  <a:lnTo>
                    <a:pt x="5" y="28"/>
                  </a:lnTo>
                  <a:lnTo>
                    <a:pt x="5" y="25"/>
                  </a:lnTo>
                  <a:lnTo>
                    <a:pt x="5" y="21"/>
                  </a:lnTo>
                  <a:lnTo>
                    <a:pt x="4" y="20"/>
                  </a:lnTo>
                  <a:lnTo>
                    <a:pt x="3" y="19"/>
                  </a:lnTo>
                  <a:lnTo>
                    <a:pt x="2" y="18"/>
                  </a:lnTo>
                  <a:lnTo>
                    <a:pt x="1" y="16"/>
                  </a:lnTo>
                  <a:lnTo>
                    <a:pt x="1" y="13"/>
                  </a:lnTo>
                  <a:lnTo>
                    <a:pt x="0" y="11"/>
                  </a:lnTo>
                  <a:lnTo>
                    <a:pt x="0" y="8"/>
                  </a:lnTo>
                  <a:lnTo>
                    <a:pt x="0" y="4"/>
                  </a:lnTo>
                  <a:lnTo>
                    <a:pt x="1" y="2"/>
                  </a:lnTo>
                  <a:lnTo>
                    <a:pt x="2" y="1"/>
                  </a:lnTo>
                  <a:lnTo>
                    <a:pt x="4" y="0"/>
                  </a:lnTo>
                  <a:lnTo>
                    <a:pt x="7" y="1"/>
                  </a:lnTo>
                  <a:lnTo>
                    <a:pt x="11" y="4"/>
                  </a:lnTo>
                  <a:lnTo>
                    <a:pt x="15" y="7"/>
                  </a:lnTo>
                  <a:lnTo>
                    <a:pt x="18" y="11"/>
                  </a:lnTo>
                  <a:lnTo>
                    <a:pt x="22" y="15"/>
                  </a:lnTo>
                  <a:lnTo>
                    <a:pt x="24" y="19"/>
                  </a:lnTo>
                  <a:lnTo>
                    <a:pt x="28" y="24"/>
                  </a:lnTo>
                  <a:lnTo>
                    <a:pt x="31" y="28"/>
                  </a:lnTo>
                  <a:lnTo>
                    <a:pt x="36" y="32"/>
                  </a:lnTo>
                  <a:lnTo>
                    <a:pt x="38" y="34"/>
                  </a:lnTo>
                  <a:lnTo>
                    <a:pt x="41" y="37"/>
                  </a:lnTo>
                  <a:lnTo>
                    <a:pt x="41" y="41"/>
                  </a:lnTo>
                  <a:lnTo>
                    <a:pt x="38" y="44"/>
                  </a:lnTo>
                  <a:lnTo>
                    <a:pt x="35" y="45"/>
                  </a:lnTo>
                  <a:lnTo>
                    <a:pt x="31" y="44"/>
                  </a:lnTo>
                  <a:lnTo>
                    <a:pt x="29" y="43"/>
                  </a:lnTo>
                  <a:lnTo>
                    <a:pt x="25" y="41"/>
                  </a:lnTo>
                  <a:lnTo>
                    <a:pt x="28" y="44"/>
                  </a:lnTo>
                </a:path>
              </a:pathLst>
            </a:custGeom>
            <a:solidFill>
              <a:srgbClr val="CCCCCC"/>
            </a:solidFill>
            <a:ln w="12700" cap="rnd">
              <a:noFill/>
              <a:round/>
              <a:headEnd/>
              <a:tailEnd/>
            </a:ln>
          </p:spPr>
          <p:txBody>
            <a:bodyPr/>
            <a:lstStyle/>
            <a:p>
              <a:endParaRPr lang="en-US" dirty="0"/>
            </a:p>
          </p:txBody>
        </p:sp>
        <p:sp>
          <p:nvSpPr>
            <p:cNvPr id="48919" name="Freeform 818"/>
            <p:cNvSpPr>
              <a:spLocks/>
            </p:cNvSpPr>
            <p:nvPr/>
          </p:nvSpPr>
          <p:spPr bwMode="auto">
            <a:xfrm>
              <a:off x="2253" y="2033"/>
              <a:ext cx="17" cy="17"/>
            </a:xfrm>
            <a:custGeom>
              <a:avLst/>
              <a:gdLst>
                <a:gd name="T0" fmla="*/ 1 w 17"/>
                <a:gd name="T1" fmla="*/ 16 h 17"/>
                <a:gd name="T2" fmla="*/ 0 w 17"/>
                <a:gd name="T3" fmla="*/ 16 h 17"/>
                <a:gd name="T4" fmla="*/ 4 w 17"/>
                <a:gd name="T5" fmla="*/ 16 h 17"/>
                <a:gd name="T6" fmla="*/ 6 w 17"/>
                <a:gd name="T7" fmla="*/ 16 h 17"/>
                <a:gd name="T8" fmla="*/ 8 w 17"/>
                <a:gd name="T9" fmla="*/ 16 h 17"/>
                <a:gd name="T10" fmla="*/ 16 w 17"/>
                <a:gd name="T11" fmla="*/ 6 h 17"/>
                <a:gd name="T12" fmla="*/ 10 w 17"/>
                <a:gd name="T13" fmla="*/ 0 h 17"/>
                <a:gd name="T14" fmla="*/ 6 w 17"/>
                <a:gd name="T15" fmla="*/ 0 h 17"/>
                <a:gd name="T16" fmla="*/ 4 w 17"/>
                <a:gd name="T17" fmla="*/ 0 h 17"/>
                <a:gd name="T18" fmla="*/ 3 w 17"/>
                <a:gd name="T19" fmla="*/ 0 h 17"/>
                <a:gd name="T20" fmla="*/ 1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 y="16"/>
                  </a:moveTo>
                  <a:lnTo>
                    <a:pt x="0" y="16"/>
                  </a:lnTo>
                  <a:lnTo>
                    <a:pt x="4" y="16"/>
                  </a:lnTo>
                  <a:lnTo>
                    <a:pt x="6" y="16"/>
                  </a:lnTo>
                  <a:lnTo>
                    <a:pt x="8" y="16"/>
                  </a:lnTo>
                  <a:lnTo>
                    <a:pt x="16" y="6"/>
                  </a:lnTo>
                  <a:lnTo>
                    <a:pt x="10" y="0"/>
                  </a:lnTo>
                  <a:lnTo>
                    <a:pt x="6" y="0"/>
                  </a:lnTo>
                  <a:lnTo>
                    <a:pt x="4" y="0"/>
                  </a:lnTo>
                  <a:lnTo>
                    <a:pt x="3" y="0"/>
                  </a:lnTo>
                  <a:lnTo>
                    <a:pt x="1" y="16"/>
                  </a:lnTo>
                </a:path>
              </a:pathLst>
            </a:custGeom>
            <a:solidFill>
              <a:srgbClr val="828282"/>
            </a:solidFill>
            <a:ln w="12700" cap="rnd">
              <a:noFill/>
              <a:round/>
              <a:headEnd/>
              <a:tailEnd/>
            </a:ln>
          </p:spPr>
          <p:txBody>
            <a:bodyPr/>
            <a:lstStyle/>
            <a:p>
              <a:endParaRPr lang="en-US" dirty="0"/>
            </a:p>
          </p:txBody>
        </p:sp>
        <p:sp>
          <p:nvSpPr>
            <p:cNvPr id="48920" name="Freeform 819"/>
            <p:cNvSpPr>
              <a:spLocks/>
            </p:cNvSpPr>
            <p:nvPr/>
          </p:nvSpPr>
          <p:spPr bwMode="auto">
            <a:xfrm>
              <a:off x="2237" y="2015"/>
              <a:ext cx="17" cy="24"/>
            </a:xfrm>
            <a:custGeom>
              <a:avLst/>
              <a:gdLst>
                <a:gd name="T0" fmla="*/ 0 w 17"/>
                <a:gd name="T1" fmla="*/ 0 h 24"/>
                <a:gd name="T2" fmla="*/ 0 w 17"/>
                <a:gd name="T3" fmla="*/ 4 h 24"/>
                <a:gd name="T4" fmla="*/ 1 w 17"/>
                <a:gd name="T5" fmla="*/ 7 h 24"/>
                <a:gd name="T6" fmla="*/ 1 w 17"/>
                <a:gd name="T7" fmla="*/ 10 h 24"/>
                <a:gd name="T8" fmla="*/ 3 w 17"/>
                <a:gd name="T9" fmla="*/ 13 h 24"/>
                <a:gd name="T10" fmla="*/ 4 w 17"/>
                <a:gd name="T11" fmla="*/ 16 h 24"/>
                <a:gd name="T12" fmla="*/ 6 w 17"/>
                <a:gd name="T13" fmla="*/ 18 h 24"/>
                <a:gd name="T14" fmla="*/ 9 w 17"/>
                <a:gd name="T15" fmla="*/ 21 h 24"/>
                <a:gd name="T16" fmla="*/ 13 w 17"/>
                <a:gd name="T17" fmla="*/ 23 h 24"/>
                <a:gd name="T18" fmla="*/ 16 w 17"/>
                <a:gd name="T19" fmla="*/ 14 h 24"/>
                <a:gd name="T20" fmla="*/ 14 w 17"/>
                <a:gd name="T21" fmla="*/ 13 h 24"/>
                <a:gd name="T22" fmla="*/ 13 w 17"/>
                <a:gd name="T23" fmla="*/ 13 h 24"/>
                <a:gd name="T24" fmla="*/ 12 w 17"/>
                <a:gd name="T25" fmla="*/ 11 h 24"/>
                <a:gd name="T26" fmla="*/ 11 w 17"/>
                <a:gd name="T27" fmla="*/ 10 h 24"/>
                <a:gd name="T28" fmla="*/ 10 w 17"/>
                <a:gd name="T29" fmla="*/ 7 h 24"/>
                <a:gd name="T30" fmla="*/ 9 w 17"/>
                <a:gd name="T31" fmla="*/ 5 h 24"/>
                <a:gd name="T32" fmla="*/ 9 w 17"/>
                <a:gd name="T33" fmla="*/ 2 h 24"/>
                <a:gd name="T34" fmla="*/ 9 w 17"/>
                <a:gd name="T35" fmla="*/ 0 h 24"/>
                <a:gd name="T36" fmla="*/ 0 w 17"/>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4"/>
                <a:gd name="T59" fmla="*/ 17 w 17"/>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4">
                  <a:moveTo>
                    <a:pt x="0" y="0"/>
                  </a:moveTo>
                  <a:lnTo>
                    <a:pt x="0" y="4"/>
                  </a:lnTo>
                  <a:lnTo>
                    <a:pt x="1" y="7"/>
                  </a:lnTo>
                  <a:lnTo>
                    <a:pt x="1" y="10"/>
                  </a:lnTo>
                  <a:lnTo>
                    <a:pt x="3" y="13"/>
                  </a:lnTo>
                  <a:lnTo>
                    <a:pt x="4" y="16"/>
                  </a:lnTo>
                  <a:lnTo>
                    <a:pt x="6" y="18"/>
                  </a:lnTo>
                  <a:lnTo>
                    <a:pt x="9" y="21"/>
                  </a:lnTo>
                  <a:lnTo>
                    <a:pt x="13" y="23"/>
                  </a:lnTo>
                  <a:lnTo>
                    <a:pt x="16" y="14"/>
                  </a:lnTo>
                  <a:lnTo>
                    <a:pt x="14" y="13"/>
                  </a:lnTo>
                  <a:lnTo>
                    <a:pt x="13" y="13"/>
                  </a:lnTo>
                  <a:lnTo>
                    <a:pt x="12" y="11"/>
                  </a:lnTo>
                  <a:lnTo>
                    <a:pt x="11" y="10"/>
                  </a:lnTo>
                  <a:lnTo>
                    <a:pt x="10" y="7"/>
                  </a:lnTo>
                  <a:lnTo>
                    <a:pt x="9" y="5"/>
                  </a:lnTo>
                  <a:lnTo>
                    <a:pt x="9" y="2"/>
                  </a:lnTo>
                  <a:lnTo>
                    <a:pt x="9" y="0"/>
                  </a:lnTo>
                  <a:lnTo>
                    <a:pt x="0" y="0"/>
                  </a:lnTo>
                </a:path>
              </a:pathLst>
            </a:custGeom>
            <a:solidFill>
              <a:srgbClr val="828282"/>
            </a:solidFill>
            <a:ln w="12700" cap="rnd">
              <a:noFill/>
              <a:round/>
              <a:headEnd/>
              <a:tailEnd/>
            </a:ln>
          </p:spPr>
          <p:txBody>
            <a:bodyPr/>
            <a:lstStyle/>
            <a:p>
              <a:endParaRPr lang="en-US" dirty="0"/>
            </a:p>
          </p:txBody>
        </p:sp>
        <p:sp>
          <p:nvSpPr>
            <p:cNvPr id="48921" name="Freeform 820"/>
            <p:cNvSpPr>
              <a:spLocks/>
            </p:cNvSpPr>
            <p:nvPr/>
          </p:nvSpPr>
          <p:spPr bwMode="auto">
            <a:xfrm>
              <a:off x="2232" y="2008"/>
              <a:ext cx="17" cy="17"/>
            </a:xfrm>
            <a:custGeom>
              <a:avLst/>
              <a:gdLst>
                <a:gd name="T0" fmla="*/ 0 w 17"/>
                <a:gd name="T1" fmla="*/ 5 h 17"/>
                <a:gd name="T2" fmla="*/ 0 w 17"/>
                <a:gd name="T3" fmla="*/ 0 h 17"/>
                <a:gd name="T4" fmla="*/ 1 w 17"/>
                <a:gd name="T5" fmla="*/ 10 h 17"/>
                <a:gd name="T6" fmla="*/ 4 w 17"/>
                <a:gd name="T7" fmla="*/ 16 h 17"/>
                <a:gd name="T8" fmla="*/ 4 w 17"/>
                <a:gd name="T9" fmla="*/ 10 h 17"/>
                <a:gd name="T10" fmla="*/ 16 w 17"/>
                <a:gd name="T11" fmla="*/ 10 h 17"/>
                <a:gd name="T12" fmla="*/ 14 w 17"/>
                <a:gd name="T13" fmla="*/ 5 h 17"/>
                <a:gd name="T14" fmla="*/ 12 w 17"/>
                <a:gd name="T15" fmla="*/ 0 h 17"/>
                <a:gd name="T16" fmla="*/ 11 w 17"/>
                <a:gd name="T17" fmla="*/ 0 h 17"/>
                <a:gd name="T18" fmla="*/ 0 w 17"/>
                <a:gd name="T19" fmla="*/ 5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5"/>
                  </a:moveTo>
                  <a:lnTo>
                    <a:pt x="0" y="0"/>
                  </a:lnTo>
                  <a:lnTo>
                    <a:pt x="1" y="10"/>
                  </a:lnTo>
                  <a:lnTo>
                    <a:pt x="4" y="16"/>
                  </a:lnTo>
                  <a:lnTo>
                    <a:pt x="4" y="10"/>
                  </a:lnTo>
                  <a:lnTo>
                    <a:pt x="16" y="10"/>
                  </a:lnTo>
                  <a:lnTo>
                    <a:pt x="14" y="5"/>
                  </a:lnTo>
                  <a:lnTo>
                    <a:pt x="12" y="0"/>
                  </a:lnTo>
                  <a:lnTo>
                    <a:pt x="11" y="0"/>
                  </a:lnTo>
                  <a:lnTo>
                    <a:pt x="0" y="5"/>
                  </a:lnTo>
                </a:path>
              </a:pathLst>
            </a:custGeom>
            <a:solidFill>
              <a:srgbClr val="828282"/>
            </a:solidFill>
            <a:ln w="12700" cap="rnd">
              <a:noFill/>
              <a:round/>
              <a:headEnd/>
              <a:tailEnd/>
            </a:ln>
          </p:spPr>
          <p:txBody>
            <a:bodyPr/>
            <a:lstStyle/>
            <a:p>
              <a:endParaRPr lang="en-US" dirty="0"/>
            </a:p>
          </p:txBody>
        </p:sp>
        <p:sp>
          <p:nvSpPr>
            <p:cNvPr id="48922" name="Freeform 821"/>
            <p:cNvSpPr>
              <a:spLocks/>
            </p:cNvSpPr>
            <p:nvPr/>
          </p:nvSpPr>
          <p:spPr bwMode="auto">
            <a:xfrm>
              <a:off x="2231" y="1986"/>
              <a:ext cx="17" cy="19"/>
            </a:xfrm>
            <a:custGeom>
              <a:avLst/>
              <a:gdLst>
                <a:gd name="T0" fmla="*/ 16 w 17"/>
                <a:gd name="T1" fmla="*/ 1 h 19"/>
                <a:gd name="T2" fmla="*/ 14 w 17"/>
                <a:gd name="T3" fmla="*/ 1 h 19"/>
                <a:gd name="T4" fmla="*/ 10 w 17"/>
                <a:gd name="T5" fmla="*/ 0 h 19"/>
                <a:gd name="T6" fmla="*/ 4 w 17"/>
                <a:gd name="T7" fmla="*/ 1 h 19"/>
                <a:gd name="T8" fmla="*/ 1 w 17"/>
                <a:gd name="T9" fmla="*/ 4 h 19"/>
                <a:gd name="T10" fmla="*/ 0 w 17"/>
                <a:gd name="T11" fmla="*/ 7 h 19"/>
                <a:gd name="T12" fmla="*/ 0 w 17"/>
                <a:gd name="T13" fmla="*/ 11 h 19"/>
                <a:gd name="T14" fmla="*/ 0 w 17"/>
                <a:gd name="T15" fmla="*/ 13 h 19"/>
                <a:gd name="T16" fmla="*/ 1 w 17"/>
                <a:gd name="T17" fmla="*/ 16 h 19"/>
                <a:gd name="T18" fmla="*/ 1 w 17"/>
                <a:gd name="T19" fmla="*/ 18 h 19"/>
                <a:gd name="T20" fmla="*/ 11 w 17"/>
                <a:gd name="T21" fmla="*/ 17 h 19"/>
                <a:gd name="T22" fmla="*/ 11 w 17"/>
                <a:gd name="T23" fmla="*/ 15 h 19"/>
                <a:gd name="T24" fmla="*/ 11 w 17"/>
                <a:gd name="T25" fmla="*/ 12 h 19"/>
                <a:gd name="T26" fmla="*/ 11 w 17"/>
                <a:gd name="T27" fmla="*/ 11 h 19"/>
                <a:gd name="T28" fmla="*/ 11 w 17"/>
                <a:gd name="T29" fmla="*/ 8 h 19"/>
                <a:gd name="T30" fmla="*/ 11 w 17"/>
                <a:gd name="T31" fmla="*/ 7 h 19"/>
                <a:gd name="T32" fmla="*/ 11 w 17"/>
                <a:gd name="T33" fmla="*/ 8 h 19"/>
                <a:gd name="T34" fmla="*/ 10 w 17"/>
                <a:gd name="T35" fmla="*/ 8 h 19"/>
                <a:gd name="T36" fmla="*/ 11 w 17"/>
                <a:gd name="T37" fmla="*/ 8 h 19"/>
                <a:gd name="T38" fmla="*/ 10 w 17"/>
                <a:gd name="T39" fmla="*/ 8 h 19"/>
                <a:gd name="T40" fmla="*/ 16 w 17"/>
                <a:gd name="T41" fmla="*/ 1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9"/>
                <a:gd name="T65" fmla="*/ 17 w 17"/>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9">
                  <a:moveTo>
                    <a:pt x="16" y="1"/>
                  </a:moveTo>
                  <a:lnTo>
                    <a:pt x="14" y="1"/>
                  </a:lnTo>
                  <a:lnTo>
                    <a:pt x="10" y="0"/>
                  </a:lnTo>
                  <a:lnTo>
                    <a:pt x="4" y="1"/>
                  </a:lnTo>
                  <a:lnTo>
                    <a:pt x="1" y="4"/>
                  </a:lnTo>
                  <a:lnTo>
                    <a:pt x="0" y="7"/>
                  </a:lnTo>
                  <a:lnTo>
                    <a:pt x="0" y="11"/>
                  </a:lnTo>
                  <a:lnTo>
                    <a:pt x="0" y="13"/>
                  </a:lnTo>
                  <a:lnTo>
                    <a:pt x="1" y="16"/>
                  </a:lnTo>
                  <a:lnTo>
                    <a:pt x="1" y="18"/>
                  </a:lnTo>
                  <a:lnTo>
                    <a:pt x="11" y="17"/>
                  </a:lnTo>
                  <a:lnTo>
                    <a:pt x="11" y="15"/>
                  </a:lnTo>
                  <a:lnTo>
                    <a:pt x="11" y="12"/>
                  </a:lnTo>
                  <a:lnTo>
                    <a:pt x="11" y="11"/>
                  </a:lnTo>
                  <a:lnTo>
                    <a:pt x="11" y="8"/>
                  </a:lnTo>
                  <a:lnTo>
                    <a:pt x="11" y="7"/>
                  </a:lnTo>
                  <a:lnTo>
                    <a:pt x="11" y="8"/>
                  </a:lnTo>
                  <a:lnTo>
                    <a:pt x="10" y="8"/>
                  </a:lnTo>
                  <a:lnTo>
                    <a:pt x="11" y="8"/>
                  </a:lnTo>
                  <a:lnTo>
                    <a:pt x="10" y="8"/>
                  </a:lnTo>
                  <a:lnTo>
                    <a:pt x="16" y="1"/>
                  </a:lnTo>
                </a:path>
              </a:pathLst>
            </a:custGeom>
            <a:solidFill>
              <a:srgbClr val="828282"/>
            </a:solidFill>
            <a:ln w="12700" cap="rnd">
              <a:noFill/>
              <a:round/>
              <a:headEnd/>
              <a:tailEnd/>
            </a:ln>
          </p:spPr>
          <p:txBody>
            <a:bodyPr/>
            <a:lstStyle/>
            <a:p>
              <a:endParaRPr lang="en-US" dirty="0"/>
            </a:p>
          </p:txBody>
        </p:sp>
        <p:sp>
          <p:nvSpPr>
            <p:cNvPr id="48923" name="Freeform 822"/>
            <p:cNvSpPr>
              <a:spLocks/>
            </p:cNvSpPr>
            <p:nvPr/>
          </p:nvSpPr>
          <p:spPr bwMode="auto">
            <a:xfrm>
              <a:off x="2242" y="1987"/>
              <a:ext cx="34" cy="40"/>
            </a:xfrm>
            <a:custGeom>
              <a:avLst/>
              <a:gdLst>
                <a:gd name="T0" fmla="*/ 33 w 34"/>
                <a:gd name="T1" fmla="*/ 31 h 40"/>
                <a:gd name="T2" fmla="*/ 30 w 34"/>
                <a:gd name="T3" fmla="*/ 28 h 40"/>
                <a:gd name="T4" fmla="*/ 27 w 34"/>
                <a:gd name="T5" fmla="*/ 24 h 40"/>
                <a:gd name="T6" fmla="*/ 24 w 34"/>
                <a:gd name="T7" fmla="*/ 20 h 40"/>
                <a:gd name="T8" fmla="*/ 21 w 34"/>
                <a:gd name="T9" fmla="*/ 16 h 40"/>
                <a:gd name="T10" fmla="*/ 18 w 34"/>
                <a:gd name="T11" fmla="*/ 11 h 40"/>
                <a:gd name="T12" fmla="*/ 14 w 34"/>
                <a:gd name="T13" fmla="*/ 7 h 40"/>
                <a:gd name="T14" fmla="*/ 10 w 34"/>
                <a:gd name="T15" fmla="*/ 4 h 40"/>
                <a:gd name="T16" fmla="*/ 5 w 34"/>
                <a:gd name="T17" fmla="*/ 0 h 40"/>
                <a:gd name="T18" fmla="*/ 0 w 34"/>
                <a:gd name="T19" fmla="*/ 8 h 40"/>
                <a:gd name="T20" fmla="*/ 3 w 34"/>
                <a:gd name="T21" fmla="*/ 10 h 40"/>
                <a:gd name="T22" fmla="*/ 7 w 34"/>
                <a:gd name="T23" fmla="*/ 13 h 40"/>
                <a:gd name="T24" fmla="*/ 9 w 34"/>
                <a:gd name="T25" fmla="*/ 16 h 40"/>
                <a:gd name="T26" fmla="*/ 13 w 34"/>
                <a:gd name="T27" fmla="*/ 21 h 40"/>
                <a:gd name="T28" fmla="*/ 15 w 34"/>
                <a:gd name="T29" fmla="*/ 25 h 40"/>
                <a:gd name="T30" fmla="*/ 19 w 34"/>
                <a:gd name="T31" fmla="*/ 29 h 40"/>
                <a:gd name="T32" fmla="*/ 23 w 34"/>
                <a:gd name="T33" fmla="*/ 34 h 40"/>
                <a:gd name="T34" fmla="*/ 28 w 34"/>
                <a:gd name="T35" fmla="*/ 38 h 40"/>
                <a:gd name="T36" fmla="*/ 28 w 34"/>
                <a:gd name="T37" fmla="*/ 39 h 40"/>
                <a:gd name="T38" fmla="*/ 33 w 34"/>
                <a:gd name="T39" fmla="*/ 31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40"/>
                <a:gd name="T62" fmla="*/ 34 w 3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40">
                  <a:moveTo>
                    <a:pt x="33" y="31"/>
                  </a:moveTo>
                  <a:lnTo>
                    <a:pt x="30" y="28"/>
                  </a:lnTo>
                  <a:lnTo>
                    <a:pt x="27" y="24"/>
                  </a:lnTo>
                  <a:lnTo>
                    <a:pt x="24" y="20"/>
                  </a:lnTo>
                  <a:lnTo>
                    <a:pt x="21" y="16"/>
                  </a:lnTo>
                  <a:lnTo>
                    <a:pt x="18" y="11"/>
                  </a:lnTo>
                  <a:lnTo>
                    <a:pt x="14" y="7"/>
                  </a:lnTo>
                  <a:lnTo>
                    <a:pt x="10" y="4"/>
                  </a:lnTo>
                  <a:lnTo>
                    <a:pt x="5" y="0"/>
                  </a:lnTo>
                  <a:lnTo>
                    <a:pt x="0" y="8"/>
                  </a:lnTo>
                  <a:lnTo>
                    <a:pt x="3" y="10"/>
                  </a:lnTo>
                  <a:lnTo>
                    <a:pt x="7" y="13"/>
                  </a:lnTo>
                  <a:lnTo>
                    <a:pt x="9" y="16"/>
                  </a:lnTo>
                  <a:lnTo>
                    <a:pt x="13" y="21"/>
                  </a:lnTo>
                  <a:lnTo>
                    <a:pt x="15" y="25"/>
                  </a:lnTo>
                  <a:lnTo>
                    <a:pt x="19" y="29"/>
                  </a:lnTo>
                  <a:lnTo>
                    <a:pt x="23" y="34"/>
                  </a:lnTo>
                  <a:lnTo>
                    <a:pt x="28" y="38"/>
                  </a:lnTo>
                  <a:lnTo>
                    <a:pt x="28" y="39"/>
                  </a:lnTo>
                  <a:lnTo>
                    <a:pt x="33" y="31"/>
                  </a:lnTo>
                </a:path>
              </a:pathLst>
            </a:custGeom>
            <a:solidFill>
              <a:srgbClr val="828282"/>
            </a:solidFill>
            <a:ln w="12700" cap="rnd">
              <a:noFill/>
              <a:round/>
              <a:headEnd/>
              <a:tailEnd/>
            </a:ln>
          </p:spPr>
          <p:txBody>
            <a:bodyPr/>
            <a:lstStyle/>
            <a:p>
              <a:endParaRPr lang="en-US" dirty="0"/>
            </a:p>
          </p:txBody>
        </p:sp>
        <p:sp>
          <p:nvSpPr>
            <p:cNvPr id="48924" name="Freeform 823"/>
            <p:cNvSpPr>
              <a:spLocks/>
            </p:cNvSpPr>
            <p:nvPr/>
          </p:nvSpPr>
          <p:spPr bwMode="auto">
            <a:xfrm>
              <a:off x="2275" y="2023"/>
              <a:ext cx="17" cy="18"/>
            </a:xfrm>
            <a:custGeom>
              <a:avLst/>
              <a:gdLst>
                <a:gd name="T0" fmla="*/ 8 w 17"/>
                <a:gd name="T1" fmla="*/ 17 h 18"/>
                <a:gd name="T2" fmla="*/ 16 w 17"/>
                <a:gd name="T3" fmla="*/ 12 h 18"/>
                <a:gd name="T4" fmla="*/ 14 w 17"/>
                <a:gd name="T5" fmla="*/ 6 h 18"/>
                <a:gd name="T6" fmla="*/ 8 w 17"/>
                <a:gd name="T7" fmla="*/ 2 h 18"/>
                <a:gd name="T8" fmla="*/ 7 w 17"/>
                <a:gd name="T9" fmla="*/ 0 h 18"/>
                <a:gd name="T10" fmla="*/ 0 w 17"/>
                <a:gd name="T11" fmla="*/ 7 h 18"/>
                <a:gd name="T12" fmla="*/ 1 w 17"/>
                <a:gd name="T13" fmla="*/ 7 h 18"/>
                <a:gd name="T14" fmla="*/ 3 w 17"/>
                <a:gd name="T15" fmla="*/ 9 h 18"/>
                <a:gd name="T16" fmla="*/ 3 w 17"/>
                <a:gd name="T17" fmla="*/ 10 h 18"/>
                <a:gd name="T18" fmla="*/ 8 w 17"/>
                <a:gd name="T19" fmla="*/ 1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8"/>
                <a:gd name="T32" fmla="*/ 17 w 1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8">
                  <a:moveTo>
                    <a:pt x="8" y="17"/>
                  </a:moveTo>
                  <a:lnTo>
                    <a:pt x="16" y="12"/>
                  </a:lnTo>
                  <a:lnTo>
                    <a:pt x="14" y="6"/>
                  </a:lnTo>
                  <a:lnTo>
                    <a:pt x="8" y="2"/>
                  </a:lnTo>
                  <a:lnTo>
                    <a:pt x="7" y="0"/>
                  </a:lnTo>
                  <a:lnTo>
                    <a:pt x="0" y="7"/>
                  </a:lnTo>
                  <a:lnTo>
                    <a:pt x="1" y="7"/>
                  </a:lnTo>
                  <a:lnTo>
                    <a:pt x="3" y="9"/>
                  </a:lnTo>
                  <a:lnTo>
                    <a:pt x="3" y="10"/>
                  </a:lnTo>
                  <a:lnTo>
                    <a:pt x="8" y="17"/>
                  </a:lnTo>
                </a:path>
              </a:pathLst>
            </a:custGeom>
            <a:solidFill>
              <a:srgbClr val="828282"/>
            </a:solidFill>
            <a:ln w="12700" cap="rnd">
              <a:noFill/>
              <a:round/>
              <a:headEnd/>
              <a:tailEnd/>
            </a:ln>
          </p:spPr>
          <p:txBody>
            <a:bodyPr/>
            <a:lstStyle/>
            <a:p>
              <a:endParaRPr lang="en-US" dirty="0"/>
            </a:p>
          </p:txBody>
        </p:sp>
        <p:sp>
          <p:nvSpPr>
            <p:cNvPr id="48925" name="Freeform 824"/>
            <p:cNvSpPr>
              <a:spLocks/>
            </p:cNvSpPr>
            <p:nvPr/>
          </p:nvSpPr>
          <p:spPr bwMode="auto">
            <a:xfrm>
              <a:off x="2263" y="2033"/>
              <a:ext cx="17" cy="17"/>
            </a:xfrm>
            <a:custGeom>
              <a:avLst/>
              <a:gdLst>
                <a:gd name="T0" fmla="*/ 0 w 17"/>
                <a:gd name="T1" fmla="*/ 10 h 17"/>
                <a:gd name="T2" fmla="*/ 3 w 17"/>
                <a:gd name="T3" fmla="*/ 12 h 17"/>
                <a:gd name="T4" fmla="*/ 6 w 17"/>
                <a:gd name="T5" fmla="*/ 16 h 17"/>
                <a:gd name="T6" fmla="*/ 10 w 17"/>
                <a:gd name="T7" fmla="*/ 16 h 17"/>
                <a:gd name="T8" fmla="*/ 16 w 17"/>
                <a:gd name="T9" fmla="*/ 14 h 17"/>
                <a:gd name="T10" fmla="*/ 11 w 17"/>
                <a:gd name="T11" fmla="*/ 4 h 17"/>
                <a:gd name="T12" fmla="*/ 10 w 17"/>
                <a:gd name="T13" fmla="*/ 4 h 17"/>
                <a:gd name="T14" fmla="*/ 9 w 17"/>
                <a:gd name="T15" fmla="*/ 4 h 17"/>
                <a:gd name="T16" fmla="*/ 6 w 17"/>
                <a:gd name="T17" fmla="*/ 2 h 17"/>
                <a:gd name="T18" fmla="*/ 4 w 17"/>
                <a:gd name="T19" fmla="*/ 0 h 17"/>
                <a:gd name="T20" fmla="*/ 0 w 17"/>
                <a:gd name="T21" fmla="*/ 1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0"/>
                  </a:moveTo>
                  <a:lnTo>
                    <a:pt x="3" y="12"/>
                  </a:lnTo>
                  <a:lnTo>
                    <a:pt x="6" y="16"/>
                  </a:lnTo>
                  <a:lnTo>
                    <a:pt x="10" y="16"/>
                  </a:lnTo>
                  <a:lnTo>
                    <a:pt x="16" y="14"/>
                  </a:lnTo>
                  <a:lnTo>
                    <a:pt x="11" y="4"/>
                  </a:lnTo>
                  <a:lnTo>
                    <a:pt x="10" y="4"/>
                  </a:lnTo>
                  <a:lnTo>
                    <a:pt x="9" y="4"/>
                  </a:lnTo>
                  <a:lnTo>
                    <a:pt x="6" y="2"/>
                  </a:lnTo>
                  <a:lnTo>
                    <a:pt x="4" y="0"/>
                  </a:lnTo>
                  <a:lnTo>
                    <a:pt x="0" y="10"/>
                  </a:lnTo>
                </a:path>
              </a:pathLst>
            </a:custGeom>
            <a:solidFill>
              <a:srgbClr val="828282"/>
            </a:solidFill>
            <a:ln w="12700" cap="rnd">
              <a:noFill/>
              <a:round/>
              <a:headEnd/>
              <a:tailEnd/>
            </a:ln>
          </p:spPr>
          <p:txBody>
            <a:bodyPr/>
            <a:lstStyle/>
            <a:p>
              <a:endParaRPr lang="en-US" dirty="0"/>
            </a:p>
          </p:txBody>
        </p:sp>
        <p:sp>
          <p:nvSpPr>
            <p:cNvPr id="48926" name="Freeform 825"/>
            <p:cNvSpPr>
              <a:spLocks/>
            </p:cNvSpPr>
            <p:nvPr/>
          </p:nvSpPr>
          <p:spPr bwMode="auto">
            <a:xfrm>
              <a:off x="2217" y="1928"/>
              <a:ext cx="17" cy="45"/>
            </a:xfrm>
            <a:custGeom>
              <a:avLst/>
              <a:gdLst>
                <a:gd name="T0" fmla="*/ 13 w 17"/>
                <a:gd name="T1" fmla="*/ 44 h 45"/>
                <a:gd name="T2" fmla="*/ 10 w 17"/>
                <a:gd name="T3" fmla="*/ 39 h 45"/>
                <a:gd name="T4" fmla="*/ 8 w 17"/>
                <a:gd name="T5" fmla="*/ 35 h 45"/>
                <a:gd name="T6" fmla="*/ 6 w 17"/>
                <a:gd name="T7" fmla="*/ 32 h 45"/>
                <a:gd name="T8" fmla="*/ 4 w 17"/>
                <a:gd name="T9" fmla="*/ 29 h 45"/>
                <a:gd name="T10" fmla="*/ 4 w 17"/>
                <a:gd name="T11" fmla="*/ 27 h 45"/>
                <a:gd name="T12" fmla="*/ 3 w 17"/>
                <a:gd name="T13" fmla="*/ 26 h 45"/>
                <a:gd name="T14" fmla="*/ 4 w 17"/>
                <a:gd name="T15" fmla="*/ 26 h 45"/>
                <a:gd name="T16" fmla="*/ 1 w 17"/>
                <a:gd name="T17" fmla="*/ 22 h 45"/>
                <a:gd name="T18" fmla="*/ 1 w 17"/>
                <a:gd name="T19" fmla="*/ 17 h 45"/>
                <a:gd name="T20" fmla="*/ 1 w 17"/>
                <a:gd name="T21" fmla="*/ 12 h 45"/>
                <a:gd name="T22" fmla="*/ 0 w 17"/>
                <a:gd name="T23" fmla="*/ 9 h 45"/>
                <a:gd name="T24" fmla="*/ 1 w 17"/>
                <a:gd name="T25" fmla="*/ 6 h 45"/>
                <a:gd name="T26" fmla="*/ 2 w 17"/>
                <a:gd name="T27" fmla="*/ 3 h 45"/>
                <a:gd name="T28" fmla="*/ 3 w 17"/>
                <a:gd name="T29" fmla="*/ 0 h 45"/>
                <a:gd name="T30" fmla="*/ 4 w 17"/>
                <a:gd name="T31" fmla="*/ 1 h 45"/>
                <a:gd name="T32" fmla="*/ 5 w 17"/>
                <a:gd name="T33" fmla="*/ 4 h 45"/>
                <a:gd name="T34" fmla="*/ 7 w 17"/>
                <a:gd name="T35" fmla="*/ 7 h 45"/>
                <a:gd name="T36" fmla="*/ 9 w 17"/>
                <a:gd name="T37" fmla="*/ 11 h 45"/>
                <a:gd name="T38" fmla="*/ 10 w 17"/>
                <a:gd name="T39" fmla="*/ 14 h 45"/>
                <a:gd name="T40" fmla="*/ 12 w 17"/>
                <a:gd name="T41" fmla="*/ 18 h 45"/>
                <a:gd name="T42" fmla="*/ 13 w 17"/>
                <a:gd name="T43" fmla="*/ 22 h 45"/>
                <a:gd name="T44" fmla="*/ 15 w 17"/>
                <a:gd name="T45" fmla="*/ 26 h 45"/>
                <a:gd name="T46" fmla="*/ 16 w 17"/>
                <a:gd name="T47" fmla="*/ 30 h 45"/>
                <a:gd name="T48" fmla="*/ 16 w 17"/>
                <a:gd name="T49" fmla="*/ 34 h 45"/>
                <a:gd name="T50" fmla="*/ 16 w 17"/>
                <a:gd name="T51" fmla="*/ 37 h 45"/>
                <a:gd name="T52" fmla="*/ 15 w 17"/>
                <a:gd name="T53" fmla="*/ 40 h 45"/>
                <a:gd name="T54" fmla="*/ 13 w 17"/>
                <a:gd name="T55" fmla="*/ 44 h 4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
                <a:gd name="T85" fmla="*/ 0 h 45"/>
                <a:gd name="T86" fmla="*/ 17 w 17"/>
                <a:gd name="T87" fmla="*/ 45 h 4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 h="45">
                  <a:moveTo>
                    <a:pt x="13" y="44"/>
                  </a:moveTo>
                  <a:lnTo>
                    <a:pt x="10" y="39"/>
                  </a:lnTo>
                  <a:lnTo>
                    <a:pt x="8" y="35"/>
                  </a:lnTo>
                  <a:lnTo>
                    <a:pt x="6" y="32"/>
                  </a:lnTo>
                  <a:lnTo>
                    <a:pt x="4" y="29"/>
                  </a:lnTo>
                  <a:lnTo>
                    <a:pt x="4" y="27"/>
                  </a:lnTo>
                  <a:lnTo>
                    <a:pt x="3" y="26"/>
                  </a:lnTo>
                  <a:lnTo>
                    <a:pt x="4" y="26"/>
                  </a:lnTo>
                  <a:lnTo>
                    <a:pt x="1" y="22"/>
                  </a:lnTo>
                  <a:lnTo>
                    <a:pt x="1" y="17"/>
                  </a:lnTo>
                  <a:lnTo>
                    <a:pt x="1" y="12"/>
                  </a:lnTo>
                  <a:lnTo>
                    <a:pt x="0" y="9"/>
                  </a:lnTo>
                  <a:lnTo>
                    <a:pt x="1" y="6"/>
                  </a:lnTo>
                  <a:lnTo>
                    <a:pt x="2" y="3"/>
                  </a:lnTo>
                  <a:lnTo>
                    <a:pt x="3" y="0"/>
                  </a:lnTo>
                  <a:lnTo>
                    <a:pt x="4" y="1"/>
                  </a:lnTo>
                  <a:lnTo>
                    <a:pt x="5" y="4"/>
                  </a:lnTo>
                  <a:lnTo>
                    <a:pt x="7" y="7"/>
                  </a:lnTo>
                  <a:lnTo>
                    <a:pt x="9" y="11"/>
                  </a:lnTo>
                  <a:lnTo>
                    <a:pt x="10" y="14"/>
                  </a:lnTo>
                  <a:lnTo>
                    <a:pt x="12" y="18"/>
                  </a:lnTo>
                  <a:lnTo>
                    <a:pt x="13" y="22"/>
                  </a:lnTo>
                  <a:lnTo>
                    <a:pt x="15" y="26"/>
                  </a:lnTo>
                  <a:lnTo>
                    <a:pt x="16" y="30"/>
                  </a:lnTo>
                  <a:lnTo>
                    <a:pt x="16" y="34"/>
                  </a:lnTo>
                  <a:lnTo>
                    <a:pt x="16" y="37"/>
                  </a:lnTo>
                  <a:lnTo>
                    <a:pt x="15" y="40"/>
                  </a:lnTo>
                  <a:lnTo>
                    <a:pt x="13" y="44"/>
                  </a:lnTo>
                </a:path>
              </a:pathLst>
            </a:custGeom>
            <a:solidFill>
              <a:srgbClr val="E2E2E2"/>
            </a:solidFill>
            <a:ln w="12700" cap="rnd">
              <a:noFill/>
              <a:round/>
              <a:headEnd/>
              <a:tailEnd/>
            </a:ln>
          </p:spPr>
          <p:txBody>
            <a:bodyPr/>
            <a:lstStyle/>
            <a:p>
              <a:endParaRPr lang="en-US" dirty="0"/>
            </a:p>
          </p:txBody>
        </p:sp>
        <p:sp>
          <p:nvSpPr>
            <p:cNvPr id="48927" name="Freeform 826"/>
            <p:cNvSpPr>
              <a:spLocks/>
            </p:cNvSpPr>
            <p:nvPr/>
          </p:nvSpPr>
          <p:spPr bwMode="auto">
            <a:xfrm>
              <a:off x="2215" y="1952"/>
              <a:ext cx="19" cy="24"/>
            </a:xfrm>
            <a:custGeom>
              <a:avLst/>
              <a:gdLst>
                <a:gd name="T0" fmla="*/ 2 w 19"/>
                <a:gd name="T1" fmla="*/ 7 h 24"/>
                <a:gd name="T2" fmla="*/ 8 w 19"/>
                <a:gd name="T3" fmla="*/ 2 h 24"/>
                <a:gd name="T4" fmla="*/ 5 w 19"/>
                <a:gd name="T5" fmla="*/ 0 h 24"/>
                <a:gd name="T6" fmla="*/ 0 w 19"/>
                <a:gd name="T7" fmla="*/ 6 h 24"/>
                <a:gd name="T8" fmla="*/ 2 w 19"/>
                <a:gd name="T9" fmla="*/ 8 h 24"/>
                <a:gd name="T10" fmla="*/ 2 w 19"/>
                <a:gd name="T11" fmla="*/ 10 h 24"/>
                <a:gd name="T12" fmla="*/ 4 w 19"/>
                <a:gd name="T13" fmla="*/ 12 h 24"/>
                <a:gd name="T14" fmla="*/ 6 w 19"/>
                <a:gd name="T15" fmla="*/ 15 h 24"/>
                <a:gd name="T16" fmla="*/ 8 w 19"/>
                <a:gd name="T17" fmla="*/ 18 h 24"/>
                <a:gd name="T18" fmla="*/ 11 w 19"/>
                <a:gd name="T19" fmla="*/ 23 h 24"/>
                <a:gd name="T20" fmla="*/ 18 w 19"/>
                <a:gd name="T21" fmla="*/ 18 h 24"/>
                <a:gd name="T22" fmla="*/ 15 w 19"/>
                <a:gd name="T23" fmla="*/ 13 h 24"/>
                <a:gd name="T24" fmla="*/ 14 w 19"/>
                <a:gd name="T25" fmla="*/ 10 h 24"/>
                <a:gd name="T26" fmla="*/ 11 w 19"/>
                <a:gd name="T27" fmla="*/ 7 h 24"/>
                <a:gd name="T28" fmla="*/ 10 w 19"/>
                <a:gd name="T29" fmla="*/ 6 h 24"/>
                <a:gd name="T30" fmla="*/ 8 w 19"/>
                <a:gd name="T31" fmla="*/ 3 h 24"/>
                <a:gd name="T32" fmla="*/ 5 w 19"/>
                <a:gd name="T33" fmla="*/ 8 h 24"/>
                <a:gd name="T34" fmla="*/ 2 w 19"/>
                <a:gd name="T35" fmla="*/ 7 h 24"/>
                <a:gd name="T36" fmla="*/ 8 w 19"/>
                <a:gd name="T37" fmla="*/ 2 h 24"/>
                <a:gd name="T38" fmla="*/ 2 w 19"/>
                <a:gd name="T39" fmla="*/ 7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24"/>
                <a:gd name="T62" fmla="*/ 19 w 19"/>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24">
                  <a:moveTo>
                    <a:pt x="2" y="7"/>
                  </a:moveTo>
                  <a:lnTo>
                    <a:pt x="8" y="2"/>
                  </a:lnTo>
                  <a:lnTo>
                    <a:pt x="5" y="0"/>
                  </a:lnTo>
                  <a:lnTo>
                    <a:pt x="0" y="6"/>
                  </a:lnTo>
                  <a:lnTo>
                    <a:pt x="2" y="8"/>
                  </a:lnTo>
                  <a:lnTo>
                    <a:pt x="2" y="10"/>
                  </a:lnTo>
                  <a:lnTo>
                    <a:pt x="4" y="12"/>
                  </a:lnTo>
                  <a:lnTo>
                    <a:pt x="6" y="15"/>
                  </a:lnTo>
                  <a:lnTo>
                    <a:pt x="8" y="18"/>
                  </a:lnTo>
                  <a:lnTo>
                    <a:pt x="11" y="23"/>
                  </a:lnTo>
                  <a:lnTo>
                    <a:pt x="18" y="18"/>
                  </a:lnTo>
                  <a:lnTo>
                    <a:pt x="15" y="13"/>
                  </a:lnTo>
                  <a:lnTo>
                    <a:pt x="14" y="10"/>
                  </a:lnTo>
                  <a:lnTo>
                    <a:pt x="11" y="7"/>
                  </a:lnTo>
                  <a:lnTo>
                    <a:pt x="10" y="6"/>
                  </a:lnTo>
                  <a:lnTo>
                    <a:pt x="8" y="3"/>
                  </a:lnTo>
                  <a:lnTo>
                    <a:pt x="5" y="8"/>
                  </a:lnTo>
                  <a:lnTo>
                    <a:pt x="2" y="7"/>
                  </a:lnTo>
                  <a:lnTo>
                    <a:pt x="8" y="2"/>
                  </a:lnTo>
                  <a:lnTo>
                    <a:pt x="2" y="7"/>
                  </a:lnTo>
                </a:path>
              </a:pathLst>
            </a:custGeom>
            <a:solidFill>
              <a:srgbClr val="B5B5B5"/>
            </a:solidFill>
            <a:ln w="12700" cap="rnd">
              <a:noFill/>
              <a:round/>
              <a:headEnd/>
              <a:tailEnd/>
            </a:ln>
          </p:spPr>
          <p:txBody>
            <a:bodyPr/>
            <a:lstStyle/>
            <a:p>
              <a:endParaRPr lang="en-US" dirty="0"/>
            </a:p>
          </p:txBody>
        </p:sp>
        <p:sp>
          <p:nvSpPr>
            <p:cNvPr id="48928" name="Freeform 827"/>
            <p:cNvSpPr>
              <a:spLocks/>
            </p:cNvSpPr>
            <p:nvPr/>
          </p:nvSpPr>
          <p:spPr bwMode="auto">
            <a:xfrm>
              <a:off x="2212" y="1933"/>
              <a:ext cx="17" cy="23"/>
            </a:xfrm>
            <a:custGeom>
              <a:avLst/>
              <a:gdLst>
                <a:gd name="T0" fmla="*/ 2 w 17"/>
                <a:gd name="T1" fmla="*/ 0 h 23"/>
                <a:gd name="T2" fmla="*/ 0 w 17"/>
                <a:gd name="T3" fmla="*/ 6 h 23"/>
                <a:gd name="T4" fmla="*/ 2 w 17"/>
                <a:gd name="T5" fmla="*/ 8 h 23"/>
                <a:gd name="T6" fmla="*/ 2 w 17"/>
                <a:gd name="T7" fmla="*/ 11 h 23"/>
                <a:gd name="T8" fmla="*/ 2 w 17"/>
                <a:gd name="T9" fmla="*/ 17 h 23"/>
                <a:gd name="T10" fmla="*/ 6 w 17"/>
                <a:gd name="T11" fmla="*/ 22 h 23"/>
                <a:gd name="T12" fmla="*/ 16 w 17"/>
                <a:gd name="T13" fmla="*/ 17 h 23"/>
                <a:gd name="T14" fmla="*/ 14 w 17"/>
                <a:gd name="T15" fmla="*/ 15 h 23"/>
                <a:gd name="T16" fmla="*/ 14 w 17"/>
                <a:gd name="T17" fmla="*/ 11 h 23"/>
                <a:gd name="T18" fmla="*/ 14 w 17"/>
                <a:gd name="T19" fmla="*/ 6 h 23"/>
                <a:gd name="T20" fmla="*/ 12 w 17"/>
                <a:gd name="T21" fmla="*/ 2 h 23"/>
                <a:gd name="T22" fmla="*/ 8 w 17"/>
                <a:gd name="T23" fmla="*/ 7 h 23"/>
                <a:gd name="T24" fmla="*/ 2 w 17"/>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3"/>
                <a:gd name="T41" fmla="*/ 17 w 17"/>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3">
                  <a:moveTo>
                    <a:pt x="2" y="0"/>
                  </a:moveTo>
                  <a:lnTo>
                    <a:pt x="0" y="6"/>
                  </a:lnTo>
                  <a:lnTo>
                    <a:pt x="2" y="8"/>
                  </a:lnTo>
                  <a:lnTo>
                    <a:pt x="2" y="11"/>
                  </a:lnTo>
                  <a:lnTo>
                    <a:pt x="2" y="17"/>
                  </a:lnTo>
                  <a:lnTo>
                    <a:pt x="6" y="22"/>
                  </a:lnTo>
                  <a:lnTo>
                    <a:pt x="16" y="17"/>
                  </a:lnTo>
                  <a:lnTo>
                    <a:pt x="14" y="15"/>
                  </a:lnTo>
                  <a:lnTo>
                    <a:pt x="14" y="11"/>
                  </a:lnTo>
                  <a:lnTo>
                    <a:pt x="14" y="6"/>
                  </a:lnTo>
                  <a:lnTo>
                    <a:pt x="12" y="2"/>
                  </a:lnTo>
                  <a:lnTo>
                    <a:pt x="8" y="7"/>
                  </a:lnTo>
                  <a:lnTo>
                    <a:pt x="2" y="0"/>
                  </a:lnTo>
                </a:path>
              </a:pathLst>
            </a:custGeom>
            <a:solidFill>
              <a:srgbClr val="B5B5B5"/>
            </a:solidFill>
            <a:ln w="12700" cap="rnd">
              <a:noFill/>
              <a:round/>
              <a:headEnd/>
              <a:tailEnd/>
            </a:ln>
          </p:spPr>
          <p:txBody>
            <a:bodyPr/>
            <a:lstStyle/>
            <a:p>
              <a:endParaRPr lang="en-US" dirty="0"/>
            </a:p>
          </p:txBody>
        </p:sp>
        <p:sp>
          <p:nvSpPr>
            <p:cNvPr id="48929" name="Freeform 828"/>
            <p:cNvSpPr>
              <a:spLocks/>
            </p:cNvSpPr>
            <p:nvPr/>
          </p:nvSpPr>
          <p:spPr bwMode="auto">
            <a:xfrm>
              <a:off x="2214" y="1925"/>
              <a:ext cx="17" cy="17"/>
            </a:xfrm>
            <a:custGeom>
              <a:avLst/>
              <a:gdLst>
                <a:gd name="T0" fmla="*/ 16 w 17"/>
                <a:gd name="T1" fmla="*/ 1 h 17"/>
                <a:gd name="T2" fmla="*/ 2 w 17"/>
                <a:gd name="T3" fmla="*/ 0 h 17"/>
                <a:gd name="T4" fmla="*/ 0 w 17"/>
                <a:gd name="T5" fmla="*/ 4 h 17"/>
                <a:gd name="T6" fmla="*/ 0 w 17"/>
                <a:gd name="T7" fmla="*/ 7 h 17"/>
                <a:gd name="T8" fmla="*/ 8 w 17"/>
                <a:gd name="T9" fmla="*/ 16 h 17"/>
                <a:gd name="T10" fmla="*/ 13 w 17"/>
                <a:gd name="T11" fmla="*/ 11 h 17"/>
                <a:gd name="T12" fmla="*/ 16 w 17"/>
                <a:gd name="T13" fmla="*/ 7 h 17"/>
                <a:gd name="T14" fmla="*/ 16 w 17"/>
                <a:gd name="T15" fmla="*/ 5 h 17"/>
                <a:gd name="T16" fmla="*/ 5 w 17"/>
                <a:gd name="T17" fmla="*/ 7 h 17"/>
                <a:gd name="T18" fmla="*/ 16 w 17"/>
                <a:gd name="T19" fmla="*/ 1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1"/>
                  </a:moveTo>
                  <a:lnTo>
                    <a:pt x="2" y="0"/>
                  </a:lnTo>
                  <a:lnTo>
                    <a:pt x="0" y="4"/>
                  </a:lnTo>
                  <a:lnTo>
                    <a:pt x="0" y="7"/>
                  </a:lnTo>
                  <a:lnTo>
                    <a:pt x="8" y="16"/>
                  </a:lnTo>
                  <a:lnTo>
                    <a:pt x="13" y="11"/>
                  </a:lnTo>
                  <a:lnTo>
                    <a:pt x="16" y="7"/>
                  </a:lnTo>
                  <a:lnTo>
                    <a:pt x="16" y="5"/>
                  </a:lnTo>
                  <a:lnTo>
                    <a:pt x="5" y="7"/>
                  </a:lnTo>
                  <a:lnTo>
                    <a:pt x="16" y="1"/>
                  </a:lnTo>
                </a:path>
              </a:pathLst>
            </a:custGeom>
            <a:solidFill>
              <a:srgbClr val="B5B5B5"/>
            </a:solidFill>
            <a:ln w="12700" cap="rnd">
              <a:noFill/>
              <a:round/>
              <a:headEnd/>
              <a:tailEnd/>
            </a:ln>
          </p:spPr>
          <p:txBody>
            <a:bodyPr/>
            <a:lstStyle/>
            <a:p>
              <a:endParaRPr lang="en-US" dirty="0"/>
            </a:p>
          </p:txBody>
        </p:sp>
        <p:sp>
          <p:nvSpPr>
            <p:cNvPr id="48930" name="Freeform 829"/>
            <p:cNvSpPr>
              <a:spLocks/>
            </p:cNvSpPr>
            <p:nvPr/>
          </p:nvSpPr>
          <p:spPr bwMode="auto">
            <a:xfrm>
              <a:off x="2217" y="1926"/>
              <a:ext cx="22" cy="33"/>
            </a:xfrm>
            <a:custGeom>
              <a:avLst/>
              <a:gdLst>
                <a:gd name="T0" fmla="*/ 21 w 22"/>
                <a:gd name="T1" fmla="*/ 29 h 33"/>
                <a:gd name="T2" fmla="*/ 19 w 22"/>
                <a:gd name="T3" fmla="*/ 24 h 33"/>
                <a:gd name="T4" fmla="*/ 17 w 22"/>
                <a:gd name="T5" fmla="*/ 21 h 33"/>
                <a:gd name="T6" fmla="*/ 16 w 22"/>
                <a:gd name="T7" fmla="*/ 17 h 33"/>
                <a:gd name="T8" fmla="*/ 14 w 22"/>
                <a:gd name="T9" fmla="*/ 13 h 33"/>
                <a:gd name="T10" fmla="*/ 13 w 22"/>
                <a:gd name="T11" fmla="*/ 10 h 33"/>
                <a:gd name="T12" fmla="*/ 11 w 22"/>
                <a:gd name="T13" fmla="*/ 7 h 33"/>
                <a:gd name="T14" fmla="*/ 9 w 22"/>
                <a:gd name="T15" fmla="*/ 3 h 33"/>
                <a:gd name="T16" fmla="*/ 7 w 22"/>
                <a:gd name="T17" fmla="*/ 0 h 33"/>
                <a:gd name="T18" fmla="*/ 0 w 22"/>
                <a:gd name="T19" fmla="*/ 5 h 33"/>
                <a:gd name="T20" fmla="*/ 2 w 22"/>
                <a:gd name="T21" fmla="*/ 8 h 33"/>
                <a:gd name="T22" fmla="*/ 4 w 22"/>
                <a:gd name="T23" fmla="*/ 10 h 33"/>
                <a:gd name="T24" fmla="*/ 5 w 22"/>
                <a:gd name="T25" fmla="*/ 14 h 33"/>
                <a:gd name="T26" fmla="*/ 7 w 22"/>
                <a:gd name="T27" fmla="*/ 17 h 33"/>
                <a:gd name="T28" fmla="*/ 9 w 22"/>
                <a:gd name="T29" fmla="*/ 21 h 33"/>
                <a:gd name="T30" fmla="*/ 10 w 22"/>
                <a:gd name="T31" fmla="*/ 24 h 33"/>
                <a:gd name="T32" fmla="*/ 12 w 22"/>
                <a:gd name="T33" fmla="*/ 29 h 33"/>
                <a:gd name="T34" fmla="*/ 12 w 22"/>
                <a:gd name="T35" fmla="*/ 32 h 33"/>
                <a:gd name="T36" fmla="*/ 21 w 22"/>
                <a:gd name="T37" fmla="*/ 29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33"/>
                <a:gd name="T59" fmla="*/ 22 w 22"/>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33">
                  <a:moveTo>
                    <a:pt x="21" y="29"/>
                  </a:moveTo>
                  <a:lnTo>
                    <a:pt x="19" y="24"/>
                  </a:lnTo>
                  <a:lnTo>
                    <a:pt x="17" y="21"/>
                  </a:lnTo>
                  <a:lnTo>
                    <a:pt x="16" y="17"/>
                  </a:lnTo>
                  <a:lnTo>
                    <a:pt x="14" y="13"/>
                  </a:lnTo>
                  <a:lnTo>
                    <a:pt x="13" y="10"/>
                  </a:lnTo>
                  <a:lnTo>
                    <a:pt x="11" y="7"/>
                  </a:lnTo>
                  <a:lnTo>
                    <a:pt x="9" y="3"/>
                  </a:lnTo>
                  <a:lnTo>
                    <a:pt x="7" y="0"/>
                  </a:lnTo>
                  <a:lnTo>
                    <a:pt x="0" y="5"/>
                  </a:lnTo>
                  <a:lnTo>
                    <a:pt x="2" y="8"/>
                  </a:lnTo>
                  <a:lnTo>
                    <a:pt x="4" y="10"/>
                  </a:lnTo>
                  <a:lnTo>
                    <a:pt x="5" y="14"/>
                  </a:lnTo>
                  <a:lnTo>
                    <a:pt x="7" y="17"/>
                  </a:lnTo>
                  <a:lnTo>
                    <a:pt x="9" y="21"/>
                  </a:lnTo>
                  <a:lnTo>
                    <a:pt x="10" y="24"/>
                  </a:lnTo>
                  <a:lnTo>
                    <a:pt x="12" y="29"/>
                  </a:lnTo>
                  <a:lnTo>
                    <a:pt x="12" y="32"/>
                  </a:lnTo>
                  <a:lnTo>
                    <a:pt x="21" y="29"/>
                  </a:lnTo>
                </a:path>
              </a:pathLst>
            </a:custGeom>
            <a:solidFill>
              <a:srgbClr val="B5B5B5"/>
            </a:solidFill>
            <a:ln w="12700" cap="rnd">
              <a:noFill/>
              <a:round/>
              <a:headEnd/>
              <a:tailEnd/>
            </a:ln>
          </p:spPr>
          <p:txBody>
            <a:bodyPr/>
            <a:lstStyle/>
            <a:p>
              <a:endParaRPr lang="en-US" dirty="0"/>
            </a:p>
          </p:txBody>
        </p:sp>
        <p:sp>
          <p:nvSpPr>
            <p:cNvPr id="48931" name="Freeform 830"/>
            <p:cNvSpPr>
              <a:spLocks/>
            </p:cNvSpPr>
            <p:nvPr/>
          </p:nvSpPr>
          <p:spPr bwMode="auto">
            <a:xfrm>
              <a:off x="2230" y="1961"/>
              <a:ext cx="17" cy="17"/>
            </a:xfrm>
            <a:custGeom>
              <a:avLst/>
              <a:gdLst>
                <a:gd name="T0" fmla="*/ 0 w 17"/>
                <a:gd name="T1" fmla="*/ 16 h 17"/>
                <a:gd name="T2" fmla="*/ 8 w 17"/>
                <a:gd name="T3" fmla="*/ 16 h 17"/>
                <a:gd name="T4" fmla="*/ 14 w 17"/>
                <a:gd name="T5" fmla="*/ 12 h 17"/>
                <a:gd name="T6" fmla="*/ 16 w 17"/>
                <a:gd name="T7" fmla="*/ 8 h 17"/>
                <a:gd name="T8" fmla="*/ 16 w 17"/>
                <a:gd name="T9" fmla="*/ 4 h 17"/>
                <a:gd name="T10" fmla="*/ 14 w 17"/>
                <a:gd name="T11" fmla="*/ 0 h 17"/>
                <a:gd name="T12" fmla="*/ 3 w 17"/>
                <a:gd name="T13" fmla="*/ 2 h 17"/>
                <a:gd name="T14" fmla="*/ 3 w 17"/>
                <a:gd name="T15" fmla="*/ 4 h 17"/>
                <a:gd name="T16" fmla="*/ 3 w 17"/>
                <a:gd name="T17" fmla="*/ 6 h 17"/>
                <a:gd name="T18" fmla="*/ 3 w 17"/>
                <a:gd name="T19" fmla="*/ 8 h 17"/>
                <a:gd name="T20" fmla="*/ 1 w 17"/>
                <a:gd name="T21" fmla="*/ 10 h 17"/>
                <a:gd name="T22" fmla="*/ 8 w 17"/>
                <a:gd name="T23" fmla="*/ 11 h 17"/>
                <a:gd name="T24" fmla="*/ 0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6"/>
                  </a:moveTo>
                  <a:lnTo>
                    <a:pt x="8" y="16"/>
                  </a:lnTo>
                  <a:lnTo>
                    <a:pt x="14" y="12"/>
                  </a:lnTo>
                  <a:lnTo>
                    <a:pt x="16" y="8"/>
                  </a:lnTo>
                  <a:lnTo>
                    <a:pt x="16" y="4"/>
                  </a:lnTo>
                  <a:lnTo>
                    <a:pt x="14" y="0"/>
                  </a:lnTo>
                  <a:lnTo>
                    <a:pt x="3" y="2"/>
                  </a:lnTo>
                  <a:lnTo>
                    <a:pt x="3" y="4"/>
                  </a:lnTo>
                  <a:lnTo>
                    <a:pt x="3" y="6"/>
                  </a:lnTo>
                  <a:lnTo>
                    <a:pt x="3" y="8"/>
                  </a:lnTo>
                  <a:lnTo>
                    <a:pt x="1" y="10"/>
                  </a:lnTo>
                  <a:lnTo>
                    <a:pt x="8" y="11"/>
                  </a:lnTo>
                  <a:lnTo>
                    <a:pt x="0" y="16"/>
                  </a:lnTo>
                </a:path>
              </a:pathLst>
            </a:custGeom>
            <a:solidFill>
              <a:srgbClr val="B5B5B5"/>
            </a:solidFill>
            <a:ln w="12700" cap="rnd">
              <a:noFill/>
              <a:round/>
              <a:headEnd/>
              <a:tailEnd/>
            </a:ln>
          </p:spPr>
          <p:txBody>
            <a:bodyPr/>
            <a:lstStyle/>
            <a:p>
              <a:endParaRPr lang="en-US" dirty="0"/>
            </a:p>
          </p:txBody>
        </p:sp>
        <p:sp>
          <p:nvSpPr>
            <p:cNvPr id="48932" name="Freeform 831"/>
            <p:cNvSpPr>
              <a:spLocks/>
            </p:cNvSpPr>
            <p:nvPr/>
          </p:nvSpPr>
          <p:spPr bwMode="auto">
            <a:xfrm>
              <a:off x="2125" y="2408"/>
              <a:ext cx="96" cy="72"/>
            </a:xfrm>
            <a:custGeom>
              <a:avLst/>
              <a:gdLst>
                <a:gd name="T0" fmla="*/ 78 w 96"/>
                <a:gd name="T1" fmla="*/ 45 h 72"/>
                <a:gd name="T2" fmla="*/ 81 w 96"/>
                <a:gd name="T3" fmla="*/ 45 h 72"/>
                <a:gd name="T4" fmla="*/ 83 w 96"/>
                <a:gd name="T5" fmla="*/ 41 h 72"/>
                <a:gd name="T6" fmla="*/ 80 w 96"/>
                <a:gd name="T7" fmla="*/ 33 h 72"/>
                <a:gd name="T8" fmla="*/ 75 w 96"/>
                <a:gd name="T9" fmla="*/ 27 h 72"/>
                <a:gd name="T10" fmla="*/ 69 w 96"/>
                <a:gd name="T11" fmla="*/ 20 h 72"/>
                <a:gd name="T12" fmla="*/ 64 w 96"/>
                <a:gd name="T13" fmla="*/ 12 h 72"/>
                <a:gd name="T14" fmla="*/ 57 w 96"/>
                <a:gd name="T15" fmla="*/ 4 h 72"/>
                <a:gd name="T16" fmla="*/ 49 w 96"/>
                <a:gd name="T17" fmla="*/ 0 h 72"/>
                <a:gd name="T18" fmla="*/ 38 w 96"/>
                <a:gd name="T19" fmla="*/ 2 h 72"/>
                <a:gd name="T20" fmla="*/ 34 w 96"/>
                <a:gd name="T21" fmla="*/ 2 h 72"/>
                <a:gd name="T22" fmla="*/ 27 w 96"/>
                <a:gd name="T23" fmla="*/ 1 h 72"/>
                <a:gd name="T24" fmla="*/ 17 w 96"/>
                <a:gd name="T25" fmla="*/ 3 h 72"/>
                <a:gd name="T26" fmla="*/ 2 w 96"/>
                <a:gd name="T27" fmla="*/ 10 h 72"/>
                <a:gd name="T28" fmla="*/ 0 w 96"/>
                <a:gd name="T29" fmla="*/ 15 h 72"/>
                <a:gd name="T30" fmla="*/ 2 w 96"/>
                <a:gd name="T31" fmla="*/ 20 h 72"/>
                <a:gd name="T32" fmla="*/ 9 w 96"/>
                <a:gd name="T33" fmla="*/ 26 h 72"/>
                <a:gd name="T34" fmla="*/ 18 w 96"/>
                <a:gd name="T35" fmla="*/ 33 h 72"/>
                <a:gd name="T36" fmla="*/ 26 w 96"/>
                <a:gd name="T37" fmla="*/ 39 h 72"/>
                <a:gd name="T38" fmla="*/ 35 w 96"/>
                <a:gd name="T39" fmla="*/ 41 h 72"/>
                <a:gd name="T40" fmla="*/ 44 w 96"/>
                <a:gd name="T41" fmla="*/ 43 h 72"/>
                <a:gd name="T42" fmla="*/ 54 w 96"/>
                <a:gd name="T43" fmla="*/ 42 h 72"/>
                <a:gd name="T44" fmla="*/ 64 w 96"/>
                <a:gd name="T45" fmla="*/ 42 h 72"/>
                <a:gd name="T46" fmla="*/ 73 w 96"/>
                <a:gd name="T47" fmla="*/ 43 h 72"/>
                <a:gd name="T48" fmla="*/ 77 w 96"/>
                <a:gd name="T49" fmla="*/ 44 h 72"/>
                <a:gd name="T50" fmla="*/ 81 w 96"/>
                <a:gd name="T51" fmla="*/ 45 h 72"/>
                <a:gd name="T52" fmla="*/ 81 w 96"/>
                <a:gd name="T53" fmla="*/ 47 h 72"/>
                <a:gd name="T54" fmla="*/ 80 w 96"/>
                <a:gd name="T55" fmla="*/ 49 h 72"/>
                <a:gd name="T56" fmla="*/ 84 w 96"/>
                <a:gd name="T57" fmla="*/ 54 h 72"/>
                <a:gd name="T58" fmla="*/ 87 w 96"/>
                <a:gd name="T59" fmla="*/ 60 h 72"/>
                <a:gd name="T60" fmla="*/ 91 w 96"/>
                <a:gd name="T61" fmla="*/ 65 h 72"/>
                <a:gd name="T62" fmla="*/ 95 w 96"/>
                <a:gd name="T63" fmla="*/ 71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6"/>
                <a:gd name="T97" fmla="*/ 0 h 72"/>
                <a:gd name="T98" fmla="*/ 96 w 96"/>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6" h="72">
                  <a:moveTo>
                    <a:pt x="76" y="44"/>
                  </a:moveTo>
                  <a:lnTo>
                    <a:pt x="78" y="45"/>
                  </a:lnTo>
                  <a:lnTo>
                    <a:pt x="80" y="45"/>
                  </a:lnTo>
                  <a:lnTo>
                    <a:pt x="81" y="45"/>
                  </a:lnTo>
                  <a:lnTo>
                    <a:pt x="82" y="44"/>
                  </a:lnTo>
                  <a:lnTo>
                    <a:pt x="83" y="41"/>
                  </a:lnTo>
                  <a:lnTo>
                    <a:pt x="82" y="36"/>
                  </a:lnTo>
                  <a:lnTo>
                    <a:pt x="80" y="33"/>
                  </a:lnTo>
                  <a:lnTo>
                    <a:pt x="78" y="30"/>
                  </a:lnTo>
                  <a:lnTo>
                    <a:pt x="75" y="27"/>
                  </a:lnTo>
                  <a:lnTo>
                    <a:pt x="72" y="24"/>
                  </a:lnTo>
                  <a:lnTo>
                    <a:pt x="69" y="20"/>
                  </a:lnTo>
                  <a:lnTo>
                    <a:pt x="67" y="18"/>
                  </a:lnTo>
                  <a:lnTo>
                    <a:pt x="64" y="12"/>
                  </a:lnTo>
                  <a:lnTo>
                    <a:pt x="61" y="7"/>
                  </a:lnTo>
                  <a:lnTo>
                    <a:pt x="57" y="4"/>
                  </a:lnTo>
                  <a:lnTo>
                    <a:pt x="53" y="1"/>
                  </a:lnTo>
                  <a:lnTo>
                    <a:pt x="49" y="0"/>
                  </a:lnTo>
                  <a:lnTo>
                    <a:pt x="43" y="0"/>
                  </a:lnTo>
                  <a:lnTo>
                    <a:pt x="38" y="2"/>
                  </a:lnTo>
                  <a:lnTo>
                    <a:pt x="33" y="3"/>
                  </a:lnTo>
                  <a:lnTo>
                    <a:pt x="34" y="2"/>
                  </a:lnTo>
                  <a:lnTo>
                    <a:pt x="31" y="1"/>
                  </a:lnTo>
                  <a:lnTo>
                    <a:pt x="27" y="1"/>
                  </a:lnTo>
                  <a:lnTo>
                    <a:pt x="23" y="2"/>
                  </a:lnTo>
                  <a:lnTo>
                    <a:pt x="17" y="3"/>
                  </a:lnTo>
                  <a:lnTo>
                    <a:pt x="10" y="6"/>
                  </a:lnTo>
                  <a:lnTo>
                    <a:pt x="2" y="10"/>
                  </a:lnTo>
                  <a:lnTo>
                    <a:pt x="1" y="12"/>
                  </a:lnTo>
                  <a:lnTo>
                    <a:pt x="0" y="15"/>
                  </a:lnTo>
                  <a:lnTo>
                    <a:pt x="0" y="18"/>
                  </a:lnTo>
                  <a:lnTo>
                    <a:pt x="2" y="20"/>
                  </a:lnTo>
                  <a:lnTo>
                    <a:pt x="6" y="23"/>
                  </a:lnTo>
                  <a:lnTo>
                    <a:pt x="9" y="26"/>
                  </a:lnTo>
                  <a:lnTo>
                    <a:pt x="13" y="30"/>
                  </a:lnTo>
                  <a:lnTo>
                    <a:pt x="18" y="33"/>
                  </a:lnTo>
                  <a:lnTo>
                    <a:pt x="22" y="36"/>
                  </a:lnTo>
                  <a:lnTo>
                    <a:pt x="26" y="39"/>
                  </a:lnTo>
                  <a:lnTo>
                    <a:pt x="30" y="41"/>
                  </a:lnTo>
                  <a:lnTo>
                    <a:pt x="35" y="41"/>
                  </a:lnTo>
                  <a:lnTo>
                    <a:pt x="40" y="42"/>
                  </a:lnTo>
                  <a:lnTo>
                    <a:pt x="44" y="43"/>
                  </a:lnTo>
                  <a:lnTo>
                    <a:pt x="49" y="43"/>
                  </a:lnTo>
                  <a:lnTo>
                    <a:pt x="54" y="42"/>
                  </a:lnTo>
                  <a:lnTo>
                    <a:pt x="59" y="42"/>
                  </a:lnTo>
                  <a:lnTo>
                    <a:pt x="64" y="42"/>
                  </a:lnTo>
                  <a:lnTo>
                    <a:pt x="69" y="42"/>
                  </a:lnTo>
                  <a:lnTo>
                    <a:pt x="73" y="43"/>
                  </a:lnTo>
                  <a:lnTo>
                    <a:pt x="76" y="44"/>
                  </a:lnTo>
                  <a:lnTo>
                    <a:pt x="77" y="44"/>
                  </a:lnTo>
                  <a:lnTo>
                    <a:pt x="79" y="44"/>
                  </a:lnTo>
                  <a:lnTo>
                    <a:pt x="81" y="45"/>
                  </a:lnTo>
                  <a:lnTo>
                    <a:pt x="81" y="46"/>
                  </a:lnTo>
                  <a:lnTo>
                    <a:pt x="81" y="47"/>
                  </a:lnTo>
                  <a:lnTo>
                    <a:pt x="80" y="48"/>
                  </a:lnTo>
                  <a:lnTo>
                    <a:pt x="80" y="49"/>
                  </a:lnTo>
                  <a:lnTo>
                    <a:pt x="83" y="52"/>
                  </a:lnTo>
                  <a:lnTo>
                    <a:pt x="84" y="54"/>
                  </a:lnTo>
                  <a:lnTo>
                    <a:pt x="86" y="57"/>
                  </a:lnTo>
                  <a:lnTo>
                    <a:pt x="87" y="60"/>
                  </a:lnTo>
                  <a:lnTo>
                    <a:pt x="89" y="63"/>
                  </a:lnTo>
                  <a:lnTo>
                    <a:pt x="91" y="65"/>
                  </a:lnTo>
                  <a:lnTo>
                    <a:pt x="93" y="68"/>
                  </a:lnTo>
                  <a:lnTo>
                    <a:pt x="95" y="71"/>
                  </a:lnTo>
                  <a:lnTo>
                    <a:pt x="76" y="44"/>
                  </a:lnTo>
                </a:path>
              </a:pathLst>
            </a:custGeom>
            <a:solidFill>
              <a:srgbClr val="A8A8A8"/>
            </a:solidFill>
            <a:ln w="12700" cap="rnd">
              <a:noFill/>
              <a:round/>
              <a:headEnd/>
              <a:tailEnd/>
            </a:ln>
          </p:spPr>
          <p:txBody>
            <a:bodyPr/>
            <a:lstStyle/>
            <a:p>
              <a:endParaRPr lang="en-US" dirty="0"/>
            </a:p>
          </p:txBody>
        </p:sp>
        <p:sp>
          <p:nvSpPr>
            <p:cNvPr id="48933" name="Freeform 832"/>
            <p:cNvSpPr>
              <a:spLocks/>
            </p:cNvSpPr>
            <p:nvPr/>
          </p:nvSpPr>
          <p:spPr bwMode="auto">
            <a:xfrm>
              <a:off x="2202" y="2452"/>
              <a:ext cx="17" cy="17"/>
            </a:xfrm>
            <a:custGeom>
              <a:avLst/>
              <a:gdLst>
                <a:gd name="T0" fmla="*/ 4 w 17"/>
                <a:gd name="T1" fmla="*/ 4 h 17"/>
                <a:gd name="T2" fmla="*/ 4 w 17"/>
                <a:gd name="T3" fmla="*/ 8 h 17"/>
                <a:gd name="T4" fmla="*/ 8 w 17"/>
                <a:gd name="T5" fmla="*/ 0 h 17"/>
                <a:gd name="T6" fmla="*/ 6 w 17"/>
                <a:gd name="T7" fmla="*/ 0 h 17"/>
                <a:gd name="T8" fmla="*/ 0 w 17"/>
                <a:gd name="T9" fmla="*/ 16 h 17"/>
                <a:gd name="T10" fmla="*/ 4 w 17"/>
                <a:gd name="T11" fmla="*/ 16 h 17"/>
                <a:gd name="T12" fmla="*/ 8 w 17"/>
                <a:gd name="T13" fmla="*/ 16 h 17"/>
                <a:gd name="T14" fmla="*/ 11 w 17"/>
                <a:gd name="T15" fmla="*/ 16 h 17"/>
                <a:gd name="T16" fmla="*/ 16 w 17"/>
                <a:gd name="T17" fmla="*/ 8 h 17"/>
                <a:gd name="T18" fmla="*/ 4 w 17"/>
                <a:gd name="T19" fmla="*/ 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4" y="4"/>
                  </a:moveTo>
                  <a:lnTo>
                    <a:pt x="4" y="8"/>
                  </a:lnTo>
                  <a:lnTo>
                    <a:pt x="8" y="0"/>
                  </a:lnTo>
                  <a:lnTo>
                    <a:pt x="6" y="0"/>
                  </a:lnTo>
                  <a:lnTo>
                    <a:pt x="0" y="16"/>
                  </a:lnTo>
                  <a:lnTo>
                    <a:pt x="4" y="16"/>
                  </a:lnTo>
                  <a:lnTo>
                    <a:pt x="8" y="16"/>
                  </a:lnTo>
                  <a:lnTo>
                    <a:pt x="11" y="16"/>
                  </a:lnTo>
                  <a:lnTo>
                    <a:pt x="16" y="8"/>
                  </a:lnTo>
                  <a:lnTo>
                    <a:pt x="4" y="4"/>
                  </a:lnTo>
                </a:path>
              </a:pathLst>
            </a:custGeom>
            <a:solidFill>
              <a:srgbClr val="4F4F4F"/>
            </a:solidFill>
            <a:ln w="12700" cap="rnd">
              <a:noFill/>
              <a:round/>
              <a:headEnd/>
              <a:tailEnd/>
            </a:ln>
          </p:spPr>
          <p:txBody>
            <a:bodyPr/>
            <a:lstStyle/>
            <a:p>
              <a:endParaRPr lang="en-US" dirty="0"/>
            </a:p>
          </p:txBody>
        </p:sp>
        <p:sp>
          <p:nvSpPr>
            <p:cNvPr id="48934" name="Freeform 833"/>
            <p:cNvSpPr>
              <a:spLocks/>
            </p:cNvSpPr>
            <p:nvPr/>
          </p:nvSpPr>
          <p:spPr bwMode="auto">
            <a:xfrm>
              <a:off x="2191" y="2424"/>
              <a:ext cx="22" cy="29"/>
            </a:xfrm>
            <a:custGeom>
              <a:avLst/>
              <a:gdLst>
                <a:gd name="T0" fmla="*/ 0 w 22"/>
                <a:gd name="T1" fmla="*/ 4 h 29"/>
                <a:gd name="T2" fmla="*/ 2 w 22"/>
                <a:gd name="T3" fmla="*/ 7 h 29"/>
                <a:gd name="T4" fmla="*/ 5 w 22"/>
                <a:gd name="T5" fmla="*/ 12 h 29"/>
                <a:gd name="T6" fmla="*/ 8 w 22"/>
                <a:gd name="T7" fmla="*/ 14 h 29"/>
                <a:gd name="T8" fmla="*/ 9 w 22"/>
                <a:gd name="T9" fmla="*/ 16 h 29"/>
                <a:gd name="T10" fmla="*/ 12 w 22"/>
                <a:gd name="T11" fmla="*/ 18 h 29"/>
                <a:gd name="T12" fmla="*/ 12 w 22"/>
                <a:gd name="T13" fmla="*/ 21 h 29"/>
                <a:gd name="T14" fmla="*/ 12 w 22"/>
                <a:gd name="T15" fmla="*/ 23 h 29"/>
                <a:gd name="T16" fmla="*/ 12 w 22"/>
                <a:gd name="T17" fmla="*/ 26 h 29"/>
                <a:gd name="T18" fmla="*/ 21 w 22"/>
                <a:gd name="T19" fmla="*/ 28 h 29"/>
                <a:gd name="T20" fmla="*/ 21 w 22"/>
                <a:gd name="T21" fmla="*/ 23 h 29"/>
                <a:gd name="T22" fmla="*/ 21 w 22"/>
                <a:gd name="T23" fmla="*/ 18 h 29"/>
                <a:gd name="T24" fmla="*/ 19 w 22"/>
                <a:gd name="T25" fmla="*/ 15 h 29"/>
                <a:gd name="T26" fmla="*/ 17 w 22"/>
                <a:gd name="T27" fmla="*/ 11 h 29"/>
                <a:gd name="T28" fmla="*/ 14 w 22"/>
                <a:gd name="T29" fmla="*/ 7 h 29"/>
                <a:gd name="T30" fmla="*/ 12 w 22"/>
                <a:gd name="T31" fmla="*/ 5 h 29"/>
                <a:gd name="T32" fmla="*/ 9 w 22"/>
                <a:gd name="T33" fmla="*/ 2 h 29"/>
                <a:gd name="T34" fmla="*/ 8 w 22"/>
                <a:gd name="T35" fmla="*/ 0 h 29"/>
                <a:gd name="T36" fmla="*/ 0 w 22"/>
                <a:gd name="T37" fmla="*/ 4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29"/>
                <a:gd name="T59" fmla="*/ 22 w 22"/>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29">
                  <a:moveTo>
                    <a:pt x="0" y="4"/>
                  </a:moveTo>
                  <a:lnTo>
                    <a:pt x="2" y="7"/>
                  </a:lnTo>
                  <a:lnTo>
                    <a:pt x="5" y="12"/>
                  </a:lnTo>
                  <a:lnTo>
                    <a:pt x="8" y="14"/>
                  </a:lnTo>
                  <a:lnTo>
                    <a:pt x="9" y="16"/>
                  </a:lnTo>
                  <a:lnTo>
                    <a:pt x="12" y="18"/>
                  </a:lnTo>
                  <a:lnTo>
                    <a:pt x="12" y="21"/>
                  </a:lnTo>
                  <a:lnTo>
                    <a:pt x="12" y="23"/>
                  </a:lnTo>
                  <a:lnTo>
                    <a:pt x="12" y="26"/>
                  </a:lnTo>
                  <a:lnTo>
                    <a:pt x="21" y="28"/>
                  </a:lnTo>
                  <a:lnTo>
                    <a:pt x="21" y="23"/>
                  </a:lnTo>
                  <a:lnTo>
                    <a:pt x="21" y="18"/>
                  </a:lnTo>
                  <a:lnTo>
                    <a:pt x="19" y="15"/>
                  </a:lnTo>
                  <a:lnTo>
                    <a:pt x="17" y="11"/>
                  </a:lnTo>
                  <a:lnTo>
                    <a:pt x="14" y="7"/>
                  </a:lnTo>
                  <a:lnTo>
                    <a:pt x="12" y="5"/>
                  </a:lnTo>
                  <a:lnTo>
                    <a:pt x="9" y="2"/>
                  </a:lnTo>
                  <a:lnTo>
                    <a:pt x="8" y="0"/>
                  </a:lnTo>
                  <a:lnTo>
                    <a:pt x="0" y="4"/>
                  </a:lnTo>
                </a:path>
              </a:pathLst>
            </a:custGeom>
            <a:solidFill>
              <a:srgbClr val="4F4F4F"/>
            </a:solidFill>
            <a:ln w="12700" cap="rnd">
              <a:noFill/>
              <a:round/>
              <a:headEnd/>
              <a:tailEnd/>
            </a:ln>
          </p:spPr>
          <p:txBody>
            <a:bodyPr/>
            <a:lstStyle/>
            <a:p>
              <a:endParaRPr lang="en-US" dirty="0"/>
            </a:p>
          </p:txBody>
        </p:sp>
        <p:sp>
          <p:nvSpPr>
            <p:cNvPr id="48935" name="Freeform 834"/>
            <p:cNvSpPr>
              <a:spLocks/>
            </p:cNvSpPr>
            <p:nvPr/>
          </p:nvSpPr>
          <p:spPr bwMode="auto">
            <a:xfrm>
              <a:off x="2179" y="2404"/>
              <a:ext cx="17" cy="20"/>
            </a:xfrm>
            <a:custGeom>
              <a:avLst/>
              <a:gdLst>
                <a:gd name="T0" fmla="*/ 1 w 17"/>
                <a:gd name="T1" fmla="*/ 8 h 20"/>
                <a:gd name="T2" fmla="*/ 0 w 17"/>
                <a:gd name="T3" fmla="*/ 7 h 20"/>
                <a:gd name="T4" fmla="*/ 1 w 17"/>
                <a:gd name="T5" fmla="*/ 9 h 20"/>
                <a:gd name="T6" fmla="*/ 4 w 17"/>
                <a:gd name="T7" fmla="*/ 11 h 20"/>
                <a:gd name="T8" fmla="*/ 7 w 17"/>
                <a:gd name="T9" fmla="*/ 15 h 20"/>
                <a:gd name="T10" fmla="*/ 9 w 17"/>
                <a:gd name="T11" fmla="*/ 19 h 20"/>
                <a:gd name="T12" fmla="*/ 16 w 17"/>
                <a:gd name="T13" fmla="*/ 15 h 20"/>
                <a:gd name="T14" fmla="*/ 14 w 17"/>
                <a:gd name="T15" fmla="*/ 11 h 20"/>
                <a:gd name="T16" fmla="*/ 11 w 17"/>
                <a:gd name="T17" fmla="*/ 7 h 20"/>
                <a:gd name="T18" fmla="*/ 8 w 17"/>
                <a:gd name="T19" fmla="*/ 3 h 20"/>
                <a:gd name="T20" fmla="*/ 4 w 17"/>
                <a:gd name="T21" fmla="*/ 0 h 20"/>
                <a:gd name="T22" fmla="*/ 3 w 17"/>
                <a:gd name="T23" fmla="*/ 0 h 20"/>
                <a:gd name="T24" fmla="*/ 1 w 17"/>
                <a:gd name="T25" fmla="*/ 8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0"/>
                <a:gd name="T41" fmla="*/ 17 w 17"/>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0">
                  <a:moveTo>
                    <a:pt x="1" y="8"/>
                  </a:moveTo>
                  <a:lnTo>
                    <a:pt x="0" y="7"/>
                  </a:lnTo>
                  <a:lnTo>
                    <a:pt x="1" y="9"/>
                  </a:lnTo>
                  <a:lnTo>
                    <a:pt x="4" y="11"/>
                  </a:lnTo>
                  <a:lnTo>
                    <a:pt x="7" y="15"/>
                  </a:lnTo>
                  <a:lnTo>
                    <a:pt x="9" y="19"/>
                  </a:lnTo>
                  <a:lnTo>
                    <a:pt x="16" y="15"/>
                  </a:lnTo>
                  <a:lnTo>
                    <a:pt x="14" y="11"/>
                  </a:lnTo>
                  <a:lnTo>
                    <a:pt x="11" y="7"/>
                  </a:lnTo>
                  <a:lnTo>
                    <a:pt x="8" y="3"/>
                  </a:lnTo>
                  <a:lnTo>
                    <a:pt x="4" y="0"/>
                  </a:lnTo>
                  <a:lnTo>
                    <a:pt x="3" y="0"/>
                  </a:lnTo>
                  <a:lnTo>
                    <a:pt x="1" y="8"/>
                  </a:lnTo>
                </a:path>
              </a:pathLst>
            </a:custGeom>
            <a:solidFill>
              <a:srgbClr val="4F4F4F"/>
            </a:solidFill>
            <a:ln w="12700" cap="rnd">
              <a:noFill/>
              <a:round/>
              <a:headEnd/>
              <a:tailEnd/>
            </a:ln>
          </p:spPr>
          <p:txBody>
            <a:bodyPr/>
            <a:lstStyle/>
            <a:p>
              <a:endParaRPr lang="en-US" dirty="0"/>
            </a:p>
          </p:txBody>
        </p:sp>
        <p:sp>
          <p:nvSpPr>
            <p:cNvPr id="48936" name="Freeform 835"/>
            <p:cNvSpPr>
              <a:spLocks/>
            </p:cNvSpPr>
            <p:nvPr/>
          </p:nvSpPr>
          <p:spPr bwMode="auto">
            <a:xfrm>
              <a:off x="2157" y="2403"/>
              <a:ext cx="21" cy="17"/>
            </a:xfrm>
            <a:custGeom>
              <a:avLst/>
              <a:gdLst>
                <a:gd name="T0" fmla="*/ 0 w 21"/>
                <a:gd name="T1" fmla="*/ 4 h 17"/>
                <a:gd name="T2" fmla="*/ 3 w 21"/>
                <a:gd name="T3" fmla="*/ 16 h 17"/>
                <a:gd name="T4" fmla="*/ 7 w 21"/>
                <a:gd name="T5" fmla="*/ 13 h 17"/>
                <a:gd name="T6" fmla="*/ 12 w 21"/>
                <a:gd name="T7" fmla="*/ 11 h 17"/>
                <a:gd name="T8" fmla="*/ 15 w 21"/>
                <a:gd name="T9" fmla="*/ 11 h 17"/>
                <a:gd name="T10" fmla="*/ 18 w 21"/>
                <a:gd name="T11" fmla="*/ 13 h 17"/>
                <a:gd name="T12" fmla="*/ 20 w 21"/>
                <a:gd name="T13" fmla="*/ 2 h 17"/>
                <a:gd name="T14" fmla="*/ 15 w 21"/>
                <a:gd name="T15" fmla="*/ 0 h 17"/>
                <a:gd name="T16" fmla="*/ 10 w 21"/>
                <a:gd name="T17" fmla="*/ 0 h 17"/>
                <a:gd name="T18" fmla="*/ 5 w 21"/>
                <a:gd name="T19" fmla="*/ 2 h 17"/>
                <a:gd name="T20" fmla="*/ 1 w 21"/>
                <a:gd name="T21" fmla="*/ 4 h 17"/>
                <a:gd name="T22" fmla="*/ 4 w 21"/>
                <a:gd name="T23" fmla="*/ 16 h 17"/>
                <a:gd name="T24" fmla="*/ 0 w 21"/>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7"/>
                <a:gd name="T41" fmla="*/ 21 w 21"/>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7">
                  <a:moveTo>
                    <a:pt x="0" y="4"/>
                  </a:moveTo>
                  <a:lnTo>
                    <a:pt x="3" y="16"/>
                  </a:lnTo>
                  <a:lnTo>
                    <a:pt x="7" y="13"/>
                  </a:lnTo>
                  <a:lnTo>
                    <a:pt x="12" y="11"/>
                  </a:lnTo>
                  <a:lnTo>
                    <a:pt x="15" y="11"/>
                  </a:lnTo>
                  <a:lnTo>
                    <a:pt x="18" y="13"/>
                  </a:lnTo>
                  <a:lnTo>
                    <a:pt x="20" y="2"/>
                  </a:lnTo>
                  <a:lnTo>
                    <a:pt x="15" y="0"/>
                  </a:lnTo>
                  <a:lnTo>
                    <a:pt x="10" y="0"/>
                  </a:lnTo>
                  <a:lnTo>
                    <a:pt x="5" y="2"/>
                  </a:lnTo>
                  <a:lnTo>
                    <a:pt x="1" y="4"/>
                  </a:lnTo>
                  <a:lnTo>
                    <a:pt x="4" y="16"/>
                  </a:lnTo>
                  <a:lnTo>
                    <a:pt x="0" y="4"/>
                  </a:lnTo>
                </a:path>
              </a:pathLst>
            </a:custGeom>
            <a:solidFill>
              <a:srgbClr val="4F4F4F"/>
            </a:solidFill>
            <a:ln w="12700" cap="rnd">
              <a:noFill/>
              <a:round/>
              <a:headEnd/>
              <a:tailEnd/>
            </a:ln>
          </p:spPr>
          <p:txBody>
            <a:bodyPr/>
            <a:lstStyle/>
            <a:p>
              <a:endParaRPr lang="en-US" dirty="0"/>
            </a:p>
          </p:txBody>
        </p:sp>
        <p:sp>
          <p:nvSpPr>
            <p:cNvPr id="48937" name="Freeform 836"/>
            <p:cNvSpPr>
              <a:spLocks/>
            </p:cNvSpPr>
            <p:nvPr/>
          </p:nvSpPr>
          <p:spPr bwMode="auto">
            <a:xfrm>
              <a:off x="2124" y="2404"/>
              <a:ext cx="36" cy="17"/>
            </a:xfrm>
            <a:custGeom>
              <a:avLst/>
              <a:gdLst>
                <a:gd name="T0" fmla="*/ 4 w 36"/>
                <a:gd name="T1" fmla="*/ 16 h 17"/>
                <a:gd name="T2" fmla="*/ 5 w 36"/>
                <a:gd name="T3" fmla="*/ 16 h 17"/>
                <a:gd name="T4" fmla="*/ 12 w 36"/>
                <a:gd name="T5" fmla="*/ 12 h 17"/>
                <a:gd name="T6" fmla="*/ 18 w 36"/>
                <a:gd name="T7" fmla="*/ 9 h 17"/>
                <a:gd name="T8" fmla="*/ 22 w 36"/>
                <a:gd name="T9" fmla="*/ 9 h 17"/>
                <a:gd name="T10" fmla="*/ 26 w 36"/>
                <a:gd name="T11" fmla="*/ 8 h 17"/>
                <a:gd name="T12" fmla="*/ 28 w 36"/>
                <a:gd name="T13" fmla="*/ 8 h 17"/>
                <a:gd name="T14" fmla="*/ 27 w 36"/>
                <a:gd name="T15" fmla="*/ 3 h 17"/>
                <a:gd name="T16" fmla="*/ 28 w 36"/>
                <a:gd name="T17" fmla="*/ 2 h 17"/>
                <a:gd name="T18" fmla="*/ 32 w 36"/>
                <a:gd name="T19" fmla="*/ 9 h 17"/>
                <a:gd name="T20" fmla="*/ 35 w 36"/>
                <a:gd name="T21" fmla="*/ 6 h 17"/>
                <a:gd name="T22" fmla="*/ 34 w 36"/>
                <a:gd name="T23" fmla="*/ 1 h 17"/>
                <a:gd name="T24" fmla="*/ 30 w 36"/>
                <a:gd name="T25" fmla="*/ 0 h 17"/>
                <a:gd name="T26" fmla="*/ 25 w 36"/>
                <a:gd name="T27" fmla="*/ 0 h 17"/>
                <a:gd name="T28" fmla="*/ 21 w 36"/>
                <a:gd name="T29" fmla="*/ 0 h 17"/>
                <a:gd name="T30" fmla="*/ 15 w 36"/>
                <a:gd name="T31" fmla="*/ 2 h 17"/>
                <a:gd name="T32" fmla="*/ 8 w 36"/>
                <a:gd name="T33" fmla="*/ 4 h 17"/>
                <a:gd name="T34" fmla="*/ 0 w 36"/>
                <a:gd name="T35" fmla="*/ 9 h 17"/>
                <a:gd name="T36" fmla="*/ 4 w 36"/>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17"/>
                <a:gd name="T59" fmla="*/ 36 w 3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17">
                  <a:moveTo>
                    <a:pt x="4" y="16"/>
                  </a:moveTo>
                  <a:lnTo>
                    <a:pt x="5" y="16"/>
                  </a:lnTo>
                  <a:lnTo>
                    <a:pt x="12" y="12"/>
                  </a:lnTo>
                  <a:lnTo>
                    <a:pt x="18" y="9"/>
                  </a:lnTo>
                  <a:lnTo>
                    <a:pt x="22" y="9"/>
                  </a:lnTo>
                  <a:lnTo>
                    <a:pt x="26" y="8"/>
                  </a:lnTo>
                  <a:lnTo>
                    <a:pt x="28" y="8"/>
                  </a:lnTo>
                  <a:lnTo>
                    <a:pt x="27" y="3"/>
                  </a:lnTo>
                  <a:lnTo>
                    <a:pt x="28" y="2"/>
                  </a:lnTo>
                  <a:lnTo>
                    <a:pt x="32" y="9"/>
                  </a:lnTo>
                  <a:lnTo>
                    <a:pt x="35" y="6"/>
                  </a:lnTo>
                  <a:lnTo>
                    <a:pt x="34" y="1"/>
                  </a:lnTo>
                  <a:lnTo>
                    <a:pt x="30" y="0"/>
                  </a:lnTo>
                  <a:lnTo>
                    <a:pt x="25" y="0"/>
                  </a:lnTo>
                  <a:lnTo>
                    <a:pt x="21" y="0"/>
                  </a:lnTo>
                  <a:lnTo>
                    <a:pt x="15" y="2"/>
                  </a:lnTo>
                  <a:lnTo>
                    <a:pt x="8" y="4"/>
                  </a:lnTo>
                  <a:lnTo>
                    <a:pt x="0" y="9"/>
                  </a:lnTo>
                  <a:lnTo>
                    <a:pt x="4" y="16"/>
                  </a:lnTo>
                </a:path>
              </a:pathLst>
            </a:custGeom>
            <a:solidFill>
              <a:srgbClr val="4F4F4F"/>
            </a:solidFill>
            <a:ln w="12700" cap="rnd">
              <a:noFill/>
              <a:round/>
              <a:headEnd/>
              <a:tailEnd/>
            </a:ln>
          </p:spPr>
          <p:txBody>
            <a:bodyPr/>
            <a:lstStyle/>
            <a:p>
              <a:endParaRPr lang="en-US" dirty="0"/>
            </a:p>
          </p:txBody>
        </p:sp>
        <p:sp>
          <p:nvSpPr>
            <p:cNvPr id="48938" name="Freeform 837"/>
            <p:cNvSpPr>
              <a:spLocks/>
            </p:cNvSpPr>
            <p:nvPr/>
          </p:nvSpPr>
          <p:spPr bwMode="auto">
            <a:xfrm>
              <a:off x="2120" y="2415"/>
              <a:ext cx="17" cy="17"/>
            </a:xfrm>
            <a:custGeom>
              <a:avLst/>
              <a:gdLst>
                <a:gd name="T0" fmla="*/ 16 w 17"/>
                <a:gd name="T1" fmla="*/ 9 h 17"/>
                <a:gd name="T2" fmla="*/ 16 w 17"/>
                <a:gd name="T3" fmla="*/ 8 h 17"/>
                <a:gd name="T4" fmla="*/ 16 w 17"/>
                <a:gd name="T5" fmla="*/ 6 h 17"/>
                <a:gd name="T6" fmla="*/ 13 w 17"/>
                <a:gd name="T7" fmla="*/ 8 h 17"/>
                <a:gd name="T8" fmla="*/ 5 w 17"/>
                <a:gd name="T9" fmla="*/ 0 h 17"/>
                <a:gd name="T10" fmla="*/ 0 w 17"/>
                <a:gd name="T11" fmla="*/ 4 h 17"/>
                <a:gd name="T12" fmla="*/ 0 w 17"/>
                <a:gd name="T13" fmla="*/ 6 h 17"/>
                <a:gd name="T14" fmla="*/ 0 w 17"/>
                <a:gd name="T15" fmla="*/ 12 h 17"/>
                <a:gd name="T16" fmla="*/ 5 w 17"/>
                <a:gd name="T17" fmla="*/ 16 h 17"/>
                <a:gd name="T18" fmla="*/ 16 w 17"/>
                <a:gd name="T19" fmla="*/ 9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9"/>
                  </a:moveTo>
                  <a:lnTo>
                    <a:pt x="16" y="8"/>
                  </a:lnTo>
                  <a:lnTo>
                    <a:pt x="16" y="6"/>
                  </a:lnTo>
                  <a:lnTo>
                    <a:pt x="13" y="8"/>
                  </a:lnTo>
                  <a:lnTo>
                    <a:pt x="5" y="0"/>
                  </a:lnTo>
                  <a:lnTo>
                    <a:pt x="0" y="4"/>
                  </a:lnTo>
                  <a:lnTo>
                    <a:pt x="0" y="6"/>
                  </a:lnTo>
                  <a:lnTo>
                    <a:pt x="0" y="12"/>
                  </a:lnTo>
                  <a:lnTo>
                    <a:pt x="5" y="16"/>
                  </a:lnTo>
                  <a:lnTo>
                    <a:pt x="16" y="9"/>
                  </a:lnTo>
                </a:path>
              </a:pathLst>
            </a:custGeom>
            <a:solidFill>
              <a:srgbClr val="4F4F4F"/>
            </a:solidFill>
            <a:ln w="12700" cap="rnd">
              <a:noFill/>
              <a:round/>
              <a:headEnd/>
              <a:tailEnd/>
            </a:ln>
          </p:spPr>
          <p:txBody>
            <a:bodyPr/>
            <a:lstStyle/>
            <a:p>
              <a:endParaRPr lang="en-US" dirty="0"/>
            </a:p>
          </p:txBody>
        </p:sp>
        <p:sp>
          <p:nvSpPr>
            <p:cNvPr id="48939" name="Freeform 838"/>
            <p:cNvSpPr>
              <a:spLocks/>
            </p:cNvSpPr>
            <p:nvPr/>
          </p:nvSpPr>
          <p:spPr bwMode="auto">
            <a:xfrm>
              <a:off x="2123" y="2426"/>
              <a:ext cx="36" cy="28"/>
            </a:xfrm>
            <a:custGeom>
              <a:avLst/>
              <a:gdLst>
                <a:gd name="T0" fmla="*/ 35 w 36"/>
                <a:gd name="T1" fmla="*/ 18 h 28"/>
                <a:gd name="T2" fmla="*/ 32 w 36"/>
                <a:gd name="T3" fmla="*/ 17 h 28"/>
                <a:gd name="T4" fmla="*/ 28 w 36"/>
                <a:gd name="T5" fmla="*/ 16 h 28"/>
                <a:gd name="T6" fmla="*/ 24 w 36"/>
                <a:gd name="T7" fmla="*/ 13 h 28"/>
                <a:gd name="T8" fmla="*/ 20 w 36"/>
                <a:gd name="T9" fmla="*/ 11 h 28"/>
                <a:gd name="T10" fmla="*/ 17 w 36"/>
                <a:gd name="T11" fmla="*/ 8 h 28"/>
                <a:gd name="T12" fmla="*/ 14 w 36"/>
                <a:gd name="T13" fmla="*/ 6 h 28"/>
                <a:gd name="T14" fmla="*/ 10 w 36"/>
                <a:gd name="T15" fmla="*/ 3 h 28"/>
                <a:gd name="T16" fmla="*/ 7 w 36"/>
                <a:gd name="T17" fmla="*/ 0 h 28"/>
                <a:gd name="T18" fmla="*/ 0 w 36"/>
                <a:gd name="T19" fmla="*/ 6 h 28"/>
                <a:gd name="T20" fmla="*/ 3 w 36"/>
                <a:gd name="T21" fmla="*/ 9 h 28"/>
                <a:gd name="T22" fmla="*/ 7 w 36"/>
                <a:gd name="T23" fmla="*/ 11 h 28"/>
                <a:gd name="T24" fmla="*/ 10 w 36"/>
                <a:gd name="T25" fmla="*/ 15 h 28"/>
                <a:gd name="T26" fmla="*/ 15 w 36"/>
                <a:gd name="T27" fmla="*/ 17 h 28"/>
                <a:gd name="T28" fmla="*/ 19 w 36"/>
                <a:gd name="T29" fmla="*/ 20 h 28"/>
                <a:gd name="T30" fmla="*/ 22 w 36"/>
                <a:gd name="T31" fmla="*/ 23 h 28"/>
                <a:gd name="T32" fmla="*/ 27 w 36"/>
                <a:gd name="T33" fmla="*/ 25 h 28"/>
                <a:gd name="T34" fmla="*/ 32 w 36"/>
                <a:gd name="T35" fmla="*/ 27 h 28"/>
                <a:gd name="T36" fmla="*/ 35 w 36"/>
                <a:gd name="T37" fmla="*/ 18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28"/>
                <a:gd name="T59" fmla="*/ 36 w 36"/>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28">
                  <a:moveTo>
                    <a:pt x="35" y="18"/>
                  </a:moveTo>
                  <a:lnTo>
                    <a:pt x="32" y="17"/>
                  </a:lnTo>
                  <a:lnTo>
                    <a:pt x="28" y="16"/>
                  </a:lnTo>
                  <a:lnTo>
                    <a:pt x="24" y="13"/>
                  </a:lnTo>
                  <a:lnTo>
                    <a:pt x="20" y="11"/>
                  </a:lnTo>
                  <a:lnTo>
                    <a:pt x="17" y="8"/>
                  </a:lnTo>
                  <a:lnTo>
                    <a:pt x="14" y="6"/>
                  </a:lnTo>
                  <a:lnTo>
                    <a:pt x="10" y="3"/>
                  </a:lnTo>
                  <a:lnTo>
                    <a:pt x="7" y="0"/>
                  </a:lnTo>
                  <a:lnTo>
                    <a:pt x="0" y="6"/>
                  </a:lnTo>
                  <a:lnTo>
                    <a:pt x="3" y="9"/>
                  </a:lnTo>
                  <a:lnTo>
                    <a:pt x="7" y="11"/>
                  </a:lnTo>
                  <a:lnTo>
                    <a:pt x="10" y="15"/>
                  </a:lnTo>
                  <a:lnTo>
                    <a:pt x="15" y="17"/>
                  </a:lnTo>
                  <a:lnTo>
                    <a:pt x="19" y="20"/>
                  </a:lnTo>
                  <a:lnTo>
                    <a:pt x="22" y="23"/>
                  </a:lnTo>
                  <a:lnTo>
                    <a:pt x="27" y="25"/>
                  </a:lnTo>
                  <a:lnTo>
                    <a:pt x="32" y="27"/>
                  </a:lnTo>
                  <a:lnTo>
                    <a:pt x="35" y="18"/>
                  </a:lnTo>
                </a:path>
              </a:pathLst>
            </a:custGeom>
            <a:solidFill>
              <a:srgbClr val="4F4F4F"/>
            </a:solidFill>
            <a:ln w="12700" cap="rnd">
              <a:noFill/>
              <a:round/>
              <a:headEnd/>
              <a:tailEnd/>
            </a:ln>
          </p:spPr>
          <p:txBody>
            <a:bodyPr/>
            <a:lstStyle/>
            <a:p>
              <a:endParaRPr lang="en-US" dirty="0"/>
            </a:p>
          </p:txBody>
        </p:sp>
        <p:sp>
          <p:nvSpPr>
            <p:cNvPr id="48940" name="Freeform 839"/>
            <p:cNvSpPr>
              <a:spLocks/>
            </p:cNvSpPr>
            <p:nvPr/>
          </p:nvSpPr>
          <p:spPr bwMode="auto">
            <a:xfrm>
              <a:off x="2161" y="2448"/>
              <a:ext cx="40" cy="17"/>
            </a:xfrm>
            <a:custGeom>
              <a:avLst/>
              <a:gdLst>
                <a:gd name="T0" fmla="*/ 39 w 40"/>
                <a:gd name="T1" fmla="*/ 2 h 17"/>
                <a:gd name="T2" fmla="*/ 38 w 40"/>
                <a:gd name="T3" fmla="*/ 2 h 17"/>
                <a:gd name="T4" fmla="*/ 33 w 40"/>
                <a:gd name="T5" fmla="*/ 2 h 17"/>
                <a:gd name="T6" fmla="*/ 28 w 40"/>
                <a:gd name="T7" fmla="*/ 2 h 17"/>
                <a:gd name="T8" fmla="*/ 23 w 40"/>
                <a:gd name="T9" fmla="*/ 2 h 17"/>
                <a:gd name="T10" fmla="*/ 17 w 40"/>
                <a:gd name="T11" fmla="*/ 2 h 17"/>
                <a:gd name="T12" fmla="*/ 14 w 40"/>
                <a:gd name="T13" fmla="*/ 2 h 17"/>
                <a:gd name="T14" fmla="*/ 10 w 40"/>
                <a:gd name="T15" fmla="*/ 2 h 17"/>
                <a:gd name="T16" fmla="*/ 6 w 40"/>
                <a:gd name="T17" fmla="*/ 2 h 17"/>
                <a:gd name="T18" fmla="*/ 3 w 40"/>
                <a:gd name="T19" fmla="*/ 0 h 17"/>
                <a:gd name="T20" fmla="*/ 0 w 40"/>
                <a:gd name="T21" fmla="*/ 16 h 17"/>
                <a:gd name="T22" fmla="*/ 4 w 40"/>
                <a:gd name="T23" fmla="*/ 16 h 17"/>
                <a:gd name="T24" fmla="*/ 9 w 40"/>
                <a:gd name="T25" fmla="*/ 16 h 17"/>
                <a:gd name="T26" fmla="*/ 15 w 40"/>
                <a:gd name="T27" fmla="*/ 16 h 17"/>
                <a:gd name="T28" fmla="*/ 19 w 40"/>
                <a:gd name="T29" fmla="*/ 16 h 17"/>
                <a:gd name="T30" fmla="*/ 23 w 40"/>
                <a:gd name="T31" fmla="*/ 16 h 17"/>
                <a:gd name="T32" fmla="*/ 28 w 40"/>
                <a:gd name="T33" fmla="*/ 16 h 17"/>
                <a:gd name="T34" fmla="*/ 32 w 40"/>
                <a:gd name="T35" fmla="*/ 16 h 17"/>
                <a:gd name="T36" fmla="*/ 36 w 40"/>
                <a:gd name="T37" fmla="*/ 16 h 17"/>
                <a:gd name="T38" fmla="*/ 35 w 40"/>
                <a:gd name="T39" fmla="*/ 16 h 17"/>
                <a:gd name="T40" fmla="*/ 39 w 40"/>
                <a:gd name="T41" fmla="*/ 2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7"/>
                <a:gd name="T65" fmla="*/ 40 w 4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7">
                  <a:moveTo>
                    <a:pt x="39" y="2"/>
                  </a:moveTo>
                  <a:lnTo>
                    <a:pt x="38" y="2"/>
                  </a:lnTo>
                  <a:lnTo>
                    <a:pt x="33" y="2"/>
                  </a:lnTo>
                  <a:lnTo>
                    <a:pt x="28" y="2"/>
                  </a:lnTo>
                  <a:lnTo>
                    <a:pt x="23" y="2"/>
                  </a:lnTo>
                  <a:lnTo>
                    <a:pt x="17" y="2"/>
                  </a:lnTo>
                  <a:lnTo>
                    <a:pt x="14" y="2"/>
                  </a:lnTo>
                  <a:lnTo>
                    <a:pt x="10" y="2"/>
                  </a:lnTo>
                  <a:lnTo>
                    <a:pt x="6" y="2"/>
                  </a:lnTo>
                  <a:lnTo>
                    <a:pt x="3" y="0"/>
                  </a:lnTo>
                  <a:lnTo>
                    <a:pt x="0" y="16"/>
                  </a:lnTo>
                  <a:lnTo>
                    <a:pt x="4" y="16"/>
                  </a:lnTo>
                  <a:lnTo>
                    <a:pt x="9" y="16"/>
                  </a:lnTo>
                  <a:lnTo>
                    <a:pt x="15" y="16"/>
                  </a:lnTo>
                  <a:lnTo>
                    <a:pt x="19" y="16"/>
                  </a:lnTo>
                  <a:lnTo>
                    <a:pt x="23" y="16"/>
                  </a:lnTo>
                  <a:lnTo>
                    <a:pt x="28" y="16"/>
                  </a:lnTo>
                  <a:lnTo>
                    <a:pt x="32" y="16"/>
                  </a:lnTo>
                  <a:lnTo>
                    <a:pt x="36" y="16"/>
                  </a:lnTo>
                  <a:lnTo>
                    <a:pt x="35" y="16"/>
                  </a:lnTo>
                  <a:lnTo>
                    <a:pt x="39" y="2"/>
                  </a:lnTo>
                </a:path>
              </a:pathLst>
            </a:custGeom>
            <a:solidFill>
              <a:srgbClr val="4F4F4F"/>
            </a:solidFill>
            <a:ln w="12700" cap="rnd">
              <a:noFill/>
              <a:round/>
              <a:headEnd/>
              <a:tailEnd/>
            </a:ln>
          </p:spPr>
          <p:txBody>
            <a:bodyPr/>
            <a:lstStyle/>
            <a:p>
              <a:endParaRPr lang="en-US" dirty="0"/>
            </a:p>
          </p:txBody>
        </p:sp>
        <p:sp>
          <p:nvSpPr>
            <p:cNvPr id="48941" name="Freeform 840"/>
            <p:cNvSpPr>
              <a:spLocks/>
            </p:cNvSpPr>
            <p:nvPr/>
          </p:nvSpPr>
          <p:spPr bwMode="auto">
            <a:xfrm>
              <a:off x="2201" y="2450"/>
              <a:ext cx="17" cy="17"/>
            </a:xfrm>
            <a:custGeom>
              <a:avLst/>
              <a:gdLst>
                <a:gd name="T0" fmla="*/ 11 w 17"/>
                <a:gd name="T1" fmla="*/ 2 h 17"/>
                <a:gd name="T2" fmla="*/ 16 w 17"/>
                <a:gd name="T3" fmla="*/ 5 h 17"/>
                <a:gd name="T4" fmla="*/ 11 w 17"/>
                <a:gd name="T5" fmla="*/ 2 h 17"/>
                <a:gd name="T6" fmla="*/ 9 w 17"/>
                <a:gd name="T7" fmla="*/ 0 h 17"/>
                <a:gd name="T8" fmla="*/ 6 w 17"/>
                <a:gd name="T9" fmla="*/ 0 h 17"/>
                <a:gd name="T10" fmla="*/ 0 w 17"/>
                <a:gd name="T11" fmla="*/ 13 h 17"/>
                <a:gd name="T12" fmla="*/ 4 w 17"/>
                <a:gd name="T13" fmla="*/ 16 h 17"/>
                <a:gd name="T14" fmla="*/ 6 w 17"/>
                <a:gd name="T15" fmla="*/ 16 h 17"/>
                <a:gd name="T16" fmla="*/ 9 w 17"/>
                <a:gd name="T17" fmla="*/ 16 h 17"/>
                <a:gd name="T18" fmla="*/ 11 w 17"/>
                <a:gd name="T19" fmla="*/ 16 h 17"/>
                <a:gd name="T20" fmla="*/ 11 w 17"/>
                <a:gd name="T21" fmla="*/ 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1" y="2"/>
                  </a:moveTo>
                  <a:lnTo>
                    <a:pt x="16" y="5"/>
                  </a:lnTo>
                  <a:lnTo>
                    <a:pt x="11" y="2"/>
                  </a:lnTo>
                  <a:lnTo>
                    <a:pt x="9" y="0"/>
                  </a:lnTo>
                  <a:lnTo>
                    <a:pt x="6" y="0"/>
                  </a:lnTo>
                  <a:lnTo>
                    <a:pt x="0" y="13"/>
                  </a:lnTo>
                  <a:lnTo>
                    <a:pt x="4" y="16"/>
                  </a:lnTo>
                  <a:lnTo>
                    <a:pt x="6" y="16"/>
                  </a:lnTo>
                  <a:lnTo>
                    <a:pt x="9" y="16"/>
                  </a:lnTo>
                  <a:lnTo>
                    <a:pt x="11" y="16"/>
                  </a:lnTo>
                  <a:lnTo>
                    <a:pt x="11" y="2"/>
                  </a:lnTo>
                </a:path>
              </a:pathLst>
            </a:custGeom>
            <a:solidFill>
              <a:srgbClr val="4F4F4F"/>
            </a:solidFill>
            <a:ln w="12700" cap="rnd">
              <a:noFill/>
              <a:round/>
              <a:headEnd/>
              <a:tailEnd/>
            </a:ln>
          </p:spPr>
          <p:txBody>
            <a:bodyPr/>
            <a:lstStyle/>
            <a:p>
              <a:endParaRPr lang="en-US" dirty="0"/>
            </a:p>
          </p:txBody>
        </p:sp>
        <p:sp>
          <p:nvSpPr>
            <p:cNvPr id="48942" name="Freeform 841"/>
            <p:cNvSpPr>
              <a:spLocks/>
            </p:cNvSpPr>
            <p:nvPr/>
          </p:nvSpPr>
          <p:spPr bwMode="auto">
            <a:xfrm>
              <a:off x="2205" y="2452"/>
              <a:ext cx="17" cy="17"/>
            </a:xfrm>
            <a:custGeom>
              <a:avLst/>
              <a:gdLst>
                <a:gd name="T0" fmla="*/ 13 w 17"/>
                <a:gd name="T1" fmla="*/ 6 h 17"/>
                <a:gd name="T2" fmla="*/ 16 w 17"/>
                <a:gd name="T3" fmla="*/ 11 h 17"/>
                <a:gd name="T4" fmla="*/ 16 w 17"/>
                <a:gd name="T5" fmla="*/ 9 h 17"/>
                <a:gd name="T6" fmla="*/ 16 w 17"/>
                <a:gd name="T7" fmla="*/ 6 h 17"/>
                <a:gd name="T8" fmla="*/ 8 w 17"/>
                <a:gd name="T9" fmla="*/ 0 h 17"/>
                <a:gd name="T10" fmla="*/ 8 w 17"/>
                <a:gd name="T11" fmla="*/ 11 h 17"/>
                <a:gd name="T12" fmla="*/ 2 w 17"/>
                <a:gd name="T13" fmla="*/ 6 h 17"/>
                <a:gd name="T14" fmla="*/ 0 w 17"/>
                <a:gd name="T15" fmla="*/ 9 h 17"/>
                <a:gd name="T16" fmla="*/ 2 w 17"/>
                <a:gd name="T17" fmla="*/ 16 h 17"/>
                <a:gd name="T18" fmla="*/ 2 w 17"/>
                <a:gd name="T19" fmla="*/ 13 h 17"/>
                <a:gd name="T20" fmla="*/ 13 w 17"/>
                <a:gd name="T21" fmla="*/ 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3" y="6"/>
                  </a:moveTo>
                  <a:lnTo>
                    <a:pt x="16" y="11"/>
                  </a:lnTo>
                  <a:lnTo>
                    <a:pt x="16" y="9"/>
                  </a:lnTo>
                  <a:lnTo>
                    <a:pt x="16" y="6"/>
                  </a:lnTo>
                  <a:lnTo>
                    <a:pt x="8" y="0"/>
                  </a:lnTo>
                  <a:lnTo>
                    <a:pt x="8" y="11"/>
                  </a:lnTo>
                  <a:lnTo>
                    <a:pt x="2" y="6"/>
                  </a:lnTo>
                  <a:lnTo>
                    <a:pt x="0" y="9"/>
                  </a:lnTo>
                  <a:lnTo>
                    <a:pt x="2" y="16"/>
                  </a:lnTo>
                  <a:lnTo>
                    <a:pt x="2" y="13"/>
                  </a:lnTo>
                  <a:lnTo>
                    <a:pt x="13" y="6"/>
                  </a:lnTo>
                </a:path>
              </a:pathLst>
            </a:custGeom>
            <a:solidFill>
              <a:srgbClr val="4F4F4F"/>
            </a:solidFill>
            <a:ln w="12700" cap="rnd">
              <a:noFill/>
              <a:round/>
              <a:headEnd/>
              <a:tailEnd/>
            </a:ln>
          </p:spPr>
          <p:txBody>
            <a:bodyPr/>
            <a:lstStyle/>
            <a:p>
              <a:endParaRPr lang="en-US" dirty="0"/>
            </a:p>
          </p:txBody>
        </p:sp>
        <p:sp>
          <p:nvSpPr>
            <p:cNvPr id="48943" name="Freeform 842"/>
            <p:cNvSpPr>
              <a:spLocks/>
            </p:cNvSpPr>
            <p:nvPr/>
          </p:nvSpPr>
          <p:spPr bwMode="auto">
            <a:xfrm>
              <a:off x="2206" y="2458"/>
              <a:ext cx="20" cy="25"/>
            </a:xfrm>
            <a:custGeom>
              <a:avLst/>
              <a:gdLst>
                <a:gd name="T0" fmla="*/ 19 w 20"/>
                <a:gd name="T1" fmla="*/ 18 h 25"/>
                <a:gd name="T2" fmla="*/ 17 w 20"/>
                <a:gd name="T3" fmla="*/ 17 h 25"/>
                <a:gd name="T4" fmla="*/ 15 w 20"/>
                <a:gd name="T5" fmla="*/ 14 h 25"/>
                <a:gd name="T6" fmla="*/ 14 w 20"/>
                <a:gd name="T7" fmla="*/ 12 h 25"/>
                <a:gd name="T8" fmla="*/ 12 w 20"/>
                <a:gd name="T9" fmla="*/ 10 h 25"/>
                <a:gd name="T10" fmla="*/ 11 w 20"/>
                <a:gd name="T11" fmla="*/ 8 h 25"/>
                <a:gd name="T12" fmla="*/ 10 w 20"/>
                <a:gd name="T13" fmla="*/ 6 h 25"/>
                <a:gd name="T14" fmla="*/ 9 w 20"/>
                <a:gd name="T15" fmla="*/ 2 h 25"/>
                <a:gd name="T16" fmla="*/ 7 w 20"/>
                <a:gd name="T17" fmla="*/ 0 h 25"/>
                <a:gd name="T18" fmla="*/ 0 w 20"/>
                <a:gd name="T19" fmla="*/ 5 h 25"/>
                <a:gd name="T20" fmla="*/ 2 w 20"/>
                <a:gd name="T21" fmla="*/ 7 h 25"/>
                <a:gd name="T22" fmla="*/ 3 w 20"/>
                <a:gd name="T23" fmla="*/ 9 h 25"/>
                <a:gd name="T24" fmla="*/ 4 w 20"/>
                <a:gd name="T25" fmla="*/ 11 h 25"/>
                <a:gd name="T26" fmla="*/ 5 w 20"/>
                <a:gd name="T27" fmla="*/ 14 h 25"/>
                <a:gd name="T28" fmla="*/ 7 w 20"/>
                <a:gd name="T29" fmla="*/ 17 h 25"/>
                <a:gd name="T30" fmla="*/ 8 w 20"/>
                <a:gd name="T31" fmla="*/ 19 h 25"/>
                <a:gd name="T32" fmla="*/ 10 w 20"/>
                <a:gd name="T33" fmla="*/ 22 h 25"/>
                <a:gd name="T34" fmla="*/ 12 w 20"/>
                <a:gd name="T35" fmla="*/ 24 h 25"/>
                <a:gd name="T36" fmla="*/ 19 w 20"/>
                <a:gd name="T37" fmla="*/ 18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5"/>
                <a:gd name="T59" fmla="*/ 20 w 20"/>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5">
                  <a:moveTo>
                    <a:pt x="19" y="18"/>
                  </a:moveTo>
                  <a:lnTo>
                    <a:pt x="17" y="17"/>
                  </a:lnTo>
                  <a:lnTo>
                    <a:pt x="15" y="14"/>
                  </a:lnTo>
                  <a:lnTo>
                    <a:pt x="14" y="12"/>
                  </a:lnTo>
                  <a:lnTo>
                    <a:pt x="12" y="10"/>
                  </a:lnTo>
                  <a:lnTo>
                    <a:pt x="11" y="8"/>
                  </a:lnTo>
                  <a:lnTo>
                    <a:pt x="10" y="6"/>
                  </a:lnTo>
                  <a:lnTo>
                    <a:pt x="9" y="2"/>
                  </a:lnTo>
                  <a:lnTo>
                    <a:pt x="7" y="0"/>
                  </a:lnTo>
                  <a:lnTo>
                    <a:pt x="0" y="5"/>
                  </a:lnTo>
                  <a:lnTo>
                    <a:pt x="2" y="7"/>
                  </a:lnTo>
                  <a:lnTo>
                    <a:pt x="3" y="9"/>
                  </a:lnTo>
                  <a:lnTo>
                    <a:pt x="4" y="11"/>
                  </a:lnTo>
                  <a:lnTo>
                    <a:pt x="5" y="14"/>
                  </a:lnTo>
                  <a:lnTo>
                    <a:pt x="7" y="17"/>
                  </a:lnTo>
                  <a:lnTo>
                    <a:pt x="8" y="19"/>
                  </a:lnTo>
                  <a:lnTo>
                    <a:pt x="10" y="22"/>
                  </a:lnTo>
                  <a:lnTo>
                    <a:pt x="12" y="24"/>
                  </a:lnTo>
                  <a:lnTo>
                    <a:pt x="19" y="18"/>
                  </a:lnTo>
                </a:path>
              </a:pathLst>
            </a:custGeom>
            <a:solidFill>
              <a:srgbClr val="4F4F4F"/>
            </a:solidFill>
            <a:ln w="12700" cap="rnd">
              <a:noFill/>
              <a:round/>
              <a:headEnd/>
              <a:tailEnd/>
            </a:ln>
          </p:spPr>
          <p:txBody>
            <a:bodyPr/>
            <a:lstStyle/>
            <a:p>
              <a:endParaRPr lang="en-US" dirty="0"/>
            </a:p>
          </p:txBody>
        </p:sp>
        <p:sp>
          <p:nvSpPr>
            <p:cNvPr id="48944" name="Freeform 843"/>
            <p:cNvSpPr>
              <a:spLocks/>
            </p:cNvSpPr>
            <p:nvPr/>
          </p:nvSpPr>
          <p:spPr bwMode="auto">
            <a:xfrm>
              <a:off x="2227" y="2358"/>
              <a:ext cx="108" cy="92"/>
            </a:xfrm>
            <a:custGeom>
              <a:avLst/>
              <a:gdLst>
                <a:gd name="T0" fmla="*/ 2 w 108"/>
                <a:gd name="T1" fmla="*/ 23 h 92"/>
                <a:gd name="T2" fmla="*/ 0 w 108"/>
                <a:gd name="T3" fmla="*/ 28 h 92"/>
                <a:gd name="T4" fmla="*/ 2 w 108"/>
                <a:gd name="T5" fmla="*/ 34 h 92"/>
                <a:gd name="T6" fmla="*/ 4 w 108"/>
                <a:gd name="T7" fmla="*/ 40 h 92"/>
                <a:gd name="T8" fmla="*/ 9 w 108"/>
                <a:gd name="T9" fmla="*/ 47 h 92"/>
                <a:gd name="T10" fmla="*/ 17 w 108"/>
                <a:gd name="T11" fmla="*/ 53 h 92"/>
                <a:gd name="T12" fmla="*/ 27 w 108"/>
                <a:gd name="T13" fmla="*/ 56 h 92"/>
                <a:gd name="T14" fmla="*/ 36 w 108"/>
                <a:gd name="T15" fmla="*/ 60 h 92"/>
                <a:gd name="T16" fmla="*/ 45 w 108"/>
                <a:gd name="T17" fmla="*/ 65 h 92"/>
                <a:gd name="T18" fmla="*/ 51 w 108"/>
                <a:gd name="T19" fmla="*/ 68 h 92"/>
                <a:gd name="T20" fmla="*/ 59 w 108"/>
                <a:gd name="T21" fmla="*/ 73 h 92"/>
                <a:gd name="T22" fmla="*/ 65 w 108"/>
                <a:gd name="T23" fmla="*/ 77 h 92"/>
                <a:gd name="T24" fmla="*/ 73 w 108"/>
                <a:gd name="T25" fmla="*/ 81 h 92"/>
                <a:gd name="T26" fmla="*/ 80 w 108"/>
                <a:gd name="T27" fmla="*/ 84 h 92"/>
                <a:gd name="T28" fmla="*/ 90 w 108"/>
                <a:gd name="T29" fmla="*/ 86 h 92"/>
                <a:gd name="T30" fmla="*/ 100 w 108"/>
                <a:gd name="T31" fmla="*/ 89 h 92"/>
                <a:gd name="T32" fmla="*/ 106 w 108"/>
                <a:gd name="T33" fmla="*/ 83 h 92"/>
                <a:gd name="T34" fmla="*/ 106 w 108"/>
                <a:gd name="T35" fmla="*/ 68 h 92"/>
                <a:gd name="T36" fmla="*/ 104 w 108"/>
                <a:gd name="T37" fmla="*/ 54 h 92"/>
                <a:gd name="T38" fmla="*/ 102 w 108"/>
                <a:gd name="T39" fmla="*/ 40 h 92"/>
                <a:gd name="T40" fmla="*/ 98 w 108"/>
                <a:gd name="T41" fmla="*/ 30 h 92"/>
                <a:gd name="T42" fmla="*/ 84 w 108"/>
                <a:gd name="T43" fmla="*/ 25 h 92"/>
                <a:gd name="T44" fmla="*/ 72 w 108"/>
                <a:gd name="T45" fmla="*/ 23 h 92"/>
                <a:gd name="T46" fmla="*/ 60 w 108"/>
                <a:gd name="T47" fmla="*/ 17 h 92"/>
                <a:gd name="T48" fmla="*/ 50 w 108"/>
                <a:gd name="T49" fmla="*/ 10 h 92"/>
                <a:gd name="T50" fmla="*/ 44 w 108"/>
                <a:gd name="T51" fmla="*/ 6 h 92"/>
                <a:gd name="T52" fmla="*/ 37 w 108"/>
                <a:gd name="T53" fmla="*/ 2 h 92"/>
                <a:gd name="T54" fmla="*/ 28 w 108"/>
                <a:gd name="T55" fmla="*/ 0 h 92"/>
                <a:gd name="T56" fmla="*/ 20 w 108"/>
                <a:gd name="T57" fmla="*/ 2 h 92"/>
                <a:gd name="T58" fmla="*/ 14 w 108"/>
                <a:gd name="T59" fmla="*/ 6 h 92"/>
                <a:gd name="T60" fmla="*/ 9 w 108"/>
                <a:gd name="T61" fmla="*/ 13 h 92"/>
                <a:gd name="T62" fmla="*/ 1 w 108"/>
                <a:gd name="T63" fmla="*/ 20 h 92"/>
                <a:gd name="T64" fmla="*/ 3 w 108"/>
                <a:gd name="T65" fmla="*/ 26 h 92"/>
                <a:gd name="T66" fmla="*/ 3 w 108"/>
                <a:gd name="T67" fmla="*/ 29 h 92"/>
                <a:gd name="T68" fmla="*/ 4 w 108"/>
                <a:gd name="T69" fmla="*/ 20 h 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8"/>
                <a:gd name="T106" fmla="*/ 0 h 92"/>
                <a:gd name="T107" fmla="*/ 108 w 108"/>
                <a:gd name="T108" fmla="*/ 92 h 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8" h="92">
                  <a:moveTo>
                    <a:pt x="4" y="20"/>
                  </a:moveTo>
                  <a:lnTo>
                    <a:pt x="2" y="23"/>
                  </a:lnTo>
                  <a:lnTo>
                    <a:pt x="1" y="25"/>
                  </a:lnTo>
                  <a:lnTo>
                    <a:pt x="0" y="28"/>
                  </a:lnTo>
                  <a:lnTo>
                    <a:pt x="1" y="32"/>
                  </a:lnTo>
                  <a:lnTo>
                    <a:pt x="2" y="34"/>
                  </a:lnTo>
                  <a:lnTo>
                    <a:pt x="3" y="38"/>
                  </a:lnTo>
                  <a:lnTo>
                    <a:pt x="4" y="40"/>
                  </a:lnTo>
                  <a:lnTo>
                    <a:pt x="6" y="43"/>
                  </a:lnTo>
                  <a:lnTo>
                    <a:pt x="9" y="47"/>
                  </a:lnTo>
                  <a:lnTo>
                    <a:pt x="12" y="50"/>
                  </a:lnTo>
                  <a:lnTo>
                    <a:pt x="17" y="53"/>
                  </a:lnTo>
                  <a:lnTo>
                    <a:pt x="22" y="54"/>
                  </a:lnTo>
                  <a:lnTo>
                    <a:pt x="27" y="56"/>
                  </a:lnTo>
                  <a:lnTo>
                    <a:pt x="30" y="58"/>
                  </a:lnTo>
                  <a:lnTo>
                    <a:pt x="36" y="60"/>
                  </a:lnTo>
                  <a:lnTo>
                    <a:pt x="41" y="62"/>
                  </a:lnTo>
                  <a:lnTo>
                    <a:pt x="45" y="65"/>
                  </a:lnTo>
                  <a:lnTo>
                    <a:pt x="47" y="67"/>
                  </a:lnTo>
                  <a:lnTo>
                    <a:pt x="51" y="68"/>
                  </a:lnTo>
                  <a:lnTo>
                    <a:pt x="55" y="70"/>
                  </a:lnTo>
                  <a:lnTo>
                    <a:pt x="59" y="73"/>
                  </a:lnTo>
                  <a:lnTo>
                    <a:pt x="62" y="75"/>
                  </a:lnTo>
                  <a:lnTo>
                    <a:pt x="65" y="77"/>
                  </a:lnTo>
                  <a:lnTo>
                    <a:pt x="69" y="79"/>
                  </a:lnTo>
                  <a:lnTo>
                    <a:pt x="73" y="81"/>
                  </a:lnTo>
                  <a:lnTo>
                    <a:pt x="77" y="83"/>
                  </a:lnTo>
                  <a:lnTo>
                    <a:pt x="80" y="84"/>
                  </a:lnTo>
                  <a:lnTo>
                    <a:pt x="85" y="86"/>
                  </a:lnTo>
                  <a:lnTo>
                    <a:pt x="90" y="86"/>
                  </a:lnTo>
                  <a:lnTo>
                    <a:pt x="96" y="88"/>
                  </a:lnTo>
                  <a:lnTo>
                    <a:pt x="100" y="89"/>
                  </a:lnTo>
                  <a:lnTo>
                    <a:pt x="104" y="91"/>
                  </a:lnTo>
                  <a:lnTo>
                    <a:pt x="106" y="83"/>
                  </a:lnTo>
                  <a:lnTo>
                    <a:pt x="107" y="76"/>
                  </a:lnTo>
                  <a:lnTo>
                    <a:pt x="106" y="68"/>
                  </a:lnTo>
                  <a:lnTo>
                    <a:pt x="104" y="62"/>
                  </a:lnTo>
                  <a:lnTo>
                    <a:pt x="104" y="54"/>
                  </a:lnTo>
                  <a:lnTo>
                    <a:pt x="102" y="47"/>
                  </a:lnTo>
                  <a:lnTo>
                    <a:pt x="102" y="40"/>
                  </a:lnTo>
                  <a:lnTo>
                    <a:pt x="104" y="33"/>
                  </a:lnTo>
                  <a:lnTo>
                    <a:pt x="98" y="30"/>
                  </a:lnTo>
                  <a:lnTo>
                    <a:pt x="91" y="28"/>
                  </a:lnTo>
                  <a:lnTo>
                    <a:pt x="84" y="25"/>
                  </a:lnTo>
                  <a:lnTo>
                    <a:pt x="78" y="23"/>
                  </a:lnTo>
                  <a:lnTo>
                    <a:pt x="72" y="23"/>
                  </a:lnTo>
                  <a:lnTo>
                    <a:pt x="65" y="20"/>
                  </a:lnTo>
                  <a:lnTo>
                    <a:pt x="60" y="17"/>
                  </a:lnTo>
                  <a:lnTo>
                    <a:pt x="54" y="13"/>
                  </a:lnTo>
                  <a:lnTo>
                    <a:pt x="50" y="10"/>
                  </a:lnTo>
                  <a:lnTo>
                    <a:pt x="46" y="8"/>
                  </a:lnTo>
                  <a:lnTo>
                    <a:pt x="44" y="6"/>
                  </a:lnTo>
                  <a:lnTo>
                    <a:pt x="40" y="4"/>
                  </a:lnTo>
                  <a:lnTo>
                    <a:pt x="37" y="2"/>
                  </a:lnTo>
                  <a:lnTo>
                    <a:pt x="33" y="1"/>
                  </a:lnTo>
                  <a:lnTo>
                    <a:pt x="28" y="0"/>
                  </a:lnTo>
                  <a:lnTo>
                    <a:pt x="24" y="1"/>
                  </a:lnTo>
                  <a:lnTo>
                    <a:pt x="20" y="2"/>
                  </a:lnTo>
                  <a:lnTo>
                    <a:pt x="17" y="4"/>
                  </a:lnTo>
                  <a:lnTo>
                    <a:pt x="14" y="6"/>
                  </a:lnTo>
                  <a:lnTo>
                    <a:pt x="12" y="8"/>
                  </a:lnTo>
                  <a:lnTo>
                    <a:pt x="9" y="13"/>
                  </a:lnTo>
                  <a:lnTo>
                    <a:pt x="5" y="17"/>
                  </a:lnTo>
                  <a:lnTo>
                    <a:pt x="1" y="20"/>
                  </a:lnTo>
                  <a:lnTo>
                    <a:pt x="2" y="25"/>
                  </a:lnTo>
                  <a:lnTo>
                    <a:pt x="3" y="26"/>
                  </a:lnTo>
                  <a:lnTo>
                    <a:pt x="3" y="28"/>
                  </a:lnTo>
                  <a:lnTo>
                    <a:pt x="3" y="29"/>
                  </a:lnTo>
                  <a:lnTo>
                    <a:pt x="4" y="31"/>
                  </a:lnTo>
                  <a:lnTo>
                    <a:pt x="4" y="20"/>
                  </a:lnTo>
                </a:path>
              </a:pathLst>
            </a:custGeom>
            <a:solidFill>
              <a:srgbClr val="A8A8A8"/>
            </a:solidFill>
            <a:ln w="12700" cap="rnd">
              <a:noFill/>
              <a:round/>
              <a:headEnd/>
              <a:tailEnd/>
            </a:ln>
          </p:spPr>
          <p:txBody>
            <a:bodyPr/>
            <a:lstStyle/>
            <a:p>
              <a:endParaRPr lang="en-US" dirty="0"/>
            </a:p>
          </p:txBody>
        </p:sp>
        <p:sp>
          <p:nvSpPr>
            <p:cNvPr id="48945" name="Freeform 844"/>
            <p:cNvSpPr>
              <a:spLocks/>
            </p:cNvSpPr>
            <p:nvPr/>
          </p:nvSpPr>
          <p:spPr bwMode="auto">
            <a:xfrm>
              <a:off x="2222" y="2376"/>
              <a:ext cx="17" cy="26"/>
            </a:xfrm>
            <a:custGeom>
              <a:avLst/>
              <a:gdLst>
                <a:gd name="T0" fmla="*/ 16 w 17"/>
                <a:gd name="T1" fmla="*/ 20 h 26"/>
                <a:gd name="T2" fmla="*/ 14 w 17"/>
                <a:gd name="T3" fmla="*/ 18 h 26"/>
                <a:gd name="T4" fmla="*/ 12 w 17"/>
                <a:gd name="T5" fmla="*/ 16 h 26"/>
                <a:gd name="T6" fmla="*/ 12 w 17"/>
                <a:gd name="T7" fmla="*/ 14 h 26"/>
                <a:gd name="T8" fmla="*/ 12 w 17"/>
                <a:gd name="T9" fmla="*/ 12 h 26"/>
                <a:gd name="T10" fmla="*/ 11 w 17"/>
                <a:gd name="T11" fmla="*/ 10 h 26"/>
                <a:gd name="T12" fmla="*/ 12 w 17"/>
                <a:gd name="T13" fmla="*/ 9 h 26"/>
                <a:gd name="T14" fmla="*/ 12 w 17"/>
                <a:gd name="T15" fmla="*/ 6 h 26"/>
                <a:gd name="T16" fmla="*/ 12 w 17"/>
                <a:gd name="T17" fmla="*/ 5 h 26"/>
                <a:gd name="T18" fmla="*/ 4 w 17"/>
                <a:gd name="T19" fmla="*/ 0 h 26"/>
                <a:gd name="T20" fmla="*/ 1 w 17"/>
                <a:gd name="T21" fmla="*/ 3 h 26"/>
                <a:gd name="T22" fmla="*/ 0 w 17"/>
                <a:gd name="T23" fmla="*/ 6 h 26"/>
                <a:gd name="T24" fmla="*/ 0 w 17"/>
                <a:gd name="T25" fmla="*/ 10 h 26"/>
                <a:gd name="T26" fmla="*/ 0 w 17"/>
                <a:gd name="T27" fmla="*/ 14 h 26"/>
                <a:gd name="T28" fmla="*/ 1 w 17"/>
                <a:gd name="T29" fmla="*/ 15 h 26"/>
                <a:gd name="T30" fmla="*/ 1 w 17"/>
                <a:gd name="T31" fmla="*/ 19 h 26"/>
                <a:gd name="T32" fmla="*/ 4 w 17"/>
                <a:gd name="T33" fmla="*/ 22 h 26"/>
                <a:gd name="T34" fmla="*/ 6 w 17"/>
                <a:gd name="T35" fmla="*/ 24 h 26"/>
                <a:gd name="T36" fmla="*/ 6 w 17"/>
                <a:gd name="T37" fmla="*/ 25 h 26"/>
                <a:gd name="T38" fmla="*/ 16 w 17"/>
                <a:gd name="T39" fmla="*/ 20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6"/>
                <a:gd name="T62" fmla="*/ 17 w 17"/>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6">
                  <a:moveTo>
                    <a:pt x="16" y="20"/>
                  </a:moveTo>
                  <a:lnTo>
                    <a:pt x="14" y="18"/>
                  </a:lnTo>
                  <a:lnTo>
                    <a:pt x="12" y="16"/>
                  </a:lnTo>
                  <a:lnTo>
                    <a:pt x="12" y="14"/>
                  </a:lnTo>
                  <a:lnTo>
                    <a:pt x="12" y="12"/>
                  </a:lnTo>
                  <a:lnTo>
                    <a:pt x="11" y="10"/>
                  </a:lnTo>
                  <a:lnTo>
                    <a:pt x="12" y="9"/>
                  </a:lnTo>
                  <a:lnTo>
                    <a:pt x="12" y="6"/>
                  </a:lnTo>
                  <a:lnTo>
                    <a:pt x="12" y="5"/>
                  </a:lnTo>
                  <a:lnTo>
                    <a:pt x="4" y="0"/>
                  </a:lnTo>
                  <a:lnTo>
                    <a:pt x="1" y="3"/>
                  </a:lnTo>
                  <a:lnTo>
                    <a:pt x="0" y="6"/>
                  </a:lnTo>
                  <a:lnTo>
                    <a:pt x="0" y="10"/>
                  </a:lnTo>
                  <a:lnTo>
                    <a:pt x="0" y="14"/>
                  </a:lnTo>
                  <a:lnTo>
                    <a:pt x="1" y="15"/>
                  </a:lnTo>
                  <a:lnTo>
                    <a:pt x="1" y="19"/>
                  </a:lnTo>
                  <a:lnTo>
                    <a:pt x="4" y="22"/>
                  </a:lnTo>
                  <a:lnTo>
                    <a:pt x="6" y="24"/>
                  </a:lnTo>
                  <a:lnTo>
                    <a:pt x="6" y="25"/>
                  </a:lnTo>
                  <a:lnTo>
                    <a:pt x="16" y="20"/>
                  </a:lnTo>
                </a:path>
              </a:pathLst>
            </a:custGeom>
            <a:solidFill>
              <a:srgbClr val="4F4F4F"/>
            </a:solidFill>
            <a:ln w="12700" cap="rnd">
              <a:noFill/>
              <a:round/>
              <a:headEnd/>
              <a:tailEnd/>
            </a:ln>
          </p:spPr>
          <p:txBody>
            <a:bodyPr/>
            <a:lstStyle/>
            <a:p>
              <a:endParaRPr lang="en-US" dirty="0"/>
            </a:p>
          </p:txBody>
        </p:sp>
        <p:sp>
          <p:nvSpPr>
            <p:cNvPr id="48946" name="Freeform 845"/>
            <p:cNvSpPr>
              <a:spLocks/>
            </p:cNvSpPr>
            <p:nvPr/>
          </p:nvSpPr>
          <p:spPr bwMode="auto">
            <a:xfrm>
              <a:off x="2228" y="2401"/>
              <a:ext cx="40" cy="23"/>
            </a:xfrm>
            <a:custGeom>
              <a:avLst/>
              <a:gdLst>
                <a:gd name="T0" fmla="*/ 39 w 40"/>
                <a:gd name="T1" fmla="*/ 15 h 23"/>
                <a:gd name="T2" fmla="*/ 34 w 40"/>
                <a:gd name="T3" fmla="*/ 13 h 23"/>
                <a:gd name="T4" fmla="*/ 29 w 40"/>
                <a:gd name="T5" fmla="*/ 12 h 23"/>
                <a:gd name="T6" fmla="*/ 25 w 40"/>
                <a:gd name="T7" fmla="*/ 9 h 23"/>
                <a:gd name="T8" fmla="*/ 21 w 40"/>
                <a:gd name="T9" fmla="*/ 9 h 23"/>
                <a:gd name="T10" fmla="*/ 17 w 40"/>
                <a:gd name="T11" fmla="*/ 7 h 23"/>
                <a:gd name="T12" fmla="*/ 13 w 40"/>
                <a:gd name="T13" fmla="*/ 5 h 23"/>
                <a:gd name="T14" fmla="*/ 10 w 40"/>
                <a:gd name="T15" fmla="*/ 2 h 23"/>
                <a:gd name="T16" fmla="*/ 9 w 40"/>
                <a:gd name="T17" fmla="*/ 0 h 23"/>
                <a:gd name="T18" fmla="*/ 0 w 40"/>
                <a:gd name="T19" fmla="*/ 5 h 23"/>
                <a:gd name="T20" fmla="*/ 3 w 40"/>
                <a:gd name="T21" fmla="*/ 9 h 23"/>
                <a:gd name="T22" fmla="*/ 8 w 40"/>
                <a:gd name="T23" fmla="*/ 12 h 23"/>
                <a:gd name="T24" fmla="*/ 12 w 40"/>
                <a:gd name="T25" fmla="*/ 13 h 23"/>
                <a:gd name="T26" fmla="*/ 16 w 40"/>
                <a:gd name="T27" fmla="*/ 16 h 23"/>
                <a:gd name="T28" fmla="*/ 21 w 40"/>
                <a:gd name="T29" fmla="*/ 17 h 23"/>
                <a:gd name="T30" fmla="*/ 25 w 40"/>
                <a:gd name="T31" fmla="*/ 18 h 23"/>
                <a:gd name="T32" fmla="*/ 30 w 40"/>
                <a:gd name="T33" fmla="*/ 20 h 23"/>
                <a:gd name="T34" fmla="*/ 34 w 40"/>
                <a:gd name="T35" fmla="*/ 22 h 23"/>
                <a:gd name="T36" fmla="*/ 39 w 40"/>
                <a:gd name="T37" fmla="*/ 15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23"/>
                <a:gd name="T59" fmla="*/ 40 w 40"/>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23">
                  <a:moveTo>
                    <a:pt x="39" y="15"/>
                  </a:moveTo>
                  <a:lnTo>
                    <a:pt x="34" y="13"/>
                  </a:lnTo>
                  <a:lnTo>
                    <a:pt x="29" y="12"/>
                  </a:lnTo>
                  <a:lnTo>
                    <a:pt x="25" y="9"/>
                  </a:lnTo>
                  <a:lnTo>
                    <a:pt x="21" y="9"/>
                  </a:lnTo>
                  <a:lnTo>
                    <a:pt x="17" y="7"/>
                  </a:lnTo>
                  <a:lnTo>
                    <a:pt x="13" y="5"/>
                  </a:lnTo>
                  <a:lnTo>
                    <a:pt x="10" y="2"/>
                  </a:lnTo>
                  <a:lnTo>
                    <a:pt x="9" y="0"/>
                  </a:lnTo>
                  <a:lnTo>
                    <a:pt x="0" y="5"/>
                  </a:lnTo>
                  <a:lnTo>
                    <a:pt x="3" y="9"/>
                  </a:lnTo>
                  <a:lnTo>
                    <a:pt x="8" y="12"/>
                  </a:lnTo>
                  <a:lnTo>
                    <a:pt x="12" y="13"/>
                  </a:lnTo>
                  <a:lnTo>
                    <a:pt x="16" y="16"/>
                  </a:lnTo>
                  <a:lnTo>
                    <a:pt x="21" y="17"/>
                  </a:lnTo>
                  <a:lnTo>
                    <a:pt x="25" y="18"/>
                  </a:lnTo>
                  <a:lnTo>
                    <a:pt x="30" y="20"/>
                  </a:lnTo>
                  <a:lnTo>
                    <a:pt x="34" y="22"/>
                  </a:lnTo>
                  <a:lnTo>
                    <a:pt x="39" y="15"/>
                  </a:lnTo>
                </a:path>
              </a:pathLst>
            </a:custGeom>
            <a:solidFill>
              <a:srgbClr val="4F4F4F"/>
            </a:solidFill>
            <a:ln w="12700" cap="rnd">
              <a:noFill/>
              <a:round/>
              <a:headEnd/>
              <a:tailEnd/>
            </a:ln>
          </p:spPr>
          <p:txBody>
            <a:bodyPr/>
            <a:lstStyle/>
            <a:p>
              <a:endParaRPr lang="en-US" dirty="0"/>
            </a:p>
          </p:txBody>
        </p:sp>
        <p:sp>
          <p:nvSpPr>
            <p:cNvPr id="48947" name="Freeform 846"/>
            <p:cNvSpPr>
              <a:spLocks/>
            </p:cNvSpPr>
            <p:nvPr/>
          </p:nvSpPr>
          <p:spPr bwMode="auto">
            <a:xfrm>
              <a:off x="2267" y="2420"/>
              <a:ext cx="32" cy="21"/>
            </a:xfrm>
            <a:custGeom>
              <a:avLst/>
              <a:gdLst>
                <a:gd name="T0" fmla="*/ 30 w 32"/>
                <a:gd name="T1" fmla="*/ 15 h 21"/>
                <a:gd name="T2" fmla="*/ 31 w 32"/>
                <a:gd name="T3" fmla="*/ 15 h 21"/>
                <a:gd name="T4" fmla="*/ 28 w 32"/>
                <a:gd name="T5" fmla="*/ 12 h 21"/>
                <a:gd name="T6" fmla="*/ 24 w 32"/>
                <a:gd name="T7" fmla="*/ 10 h 21"/>
                <a:gd name="T8" fmla="*/ 21 w 32"/>
                <a:gd name="T9" fmla="*/ 8 h 21"/>
                <a:gd name="T10" fmla="*/ 18 w 32"/>
                <a:gd name="T11" fmla="*/ 7 h 21"/>
                <a:gd name="T12" fmla="*/ 14 w 32"/>
                <a:gd name="T13" fmla="*/ 5 h 21"/>
                <a:gd name="T14" fmla="*/ 11 w 32"/>
                <a:gd name="T15" fmla="*/ 3 h 21"/>
                <a:gd name="T16" fmla="*/ 8 w 32"/>
                <a:gd name="T17" fmla="*/ 2 h 21"/>
                <a:gd name="T18" fmla="*/ 5 w 32"/>
                <a:gd name="T19" fmla="*/ 0 h 21"/>
                <a:gd name="T20" fmla="*/ 0 w 32"/>
                <a:gd name="T21" fmla="*/ 7 h 21"/>
                <a:gd name="T22" fmla="*/ 3 w 32"/>
                <a:gd name="T23" fmla="*/ 8 h 21"/>
                <a:gd name="T24" fmla="*/ 6 w 32"/>
                <a:gd name="T25" fmla="*/ 10 h 21"/>
                <a:gd name="T26" fmla="*/ 9 w 32"/>
                <a:gd name="T27" fmla="*/ 12 h 21"/>
                <a:gd name="T28" fmla="*/ 13 w 32"/>
                <a:gd name="T29" fmla="*/ 14 h 21"/>
                <a:gd name="T30" fmla="*/ 16 w 32"/>
                <a:gd name="T31" fmla="*/ 15 h 21"/>
                <a:gd name="T32" fmla="*/ 19 w 32"/>
                <a:gd name="T33" fmla="*/ 17 h 21"/>
                <a:gd name="T34" fmla="*/ 22 w 32"/>
                <a:gd name="T35" fmla="*/ 18 h 21"/>
                <a:gd name="T36" fmla="*/ 24 w 32"/>
                <a:gd name="T37" fmla="*/ 20 h 21"/>
                <a:gd name="T38" fmla="*/ 30 w 32"/>
                <a:gd name="T39" fmla="*/ 15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1"/>
                <a:gd name="T62" fmla="*/ 32 w 32"/>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1">
                  <a:moveTo>
                    <a:pt x="30" y="15"/>
                  </a:moveTo>
                  <a:lnTo>
                    <a:pt x="31" y="15"/>
                  </a:lnTo>
                  <a:lnTo>
                    <a:pt x="28" y="12"/>
                  </a:lnTo>
                  <a:lnTo>
                    <a:pt x="24" y="10"/>
                  </a:lnTo>
                  <a:lnTo>
                    <a:pt x="21" y="8"/>
                  </a:lnTo>
                  <a:lnTo>
                    <a:pt x="18" y="7"/>
                  </a:lnTo>
                  <a:lnTo>
                    <a:pt x="14" y="5"/>
                  </a:lnTo>
                  <a:lnTo>
                    <a:pt x="11" y="3"/>
                  </a:lnTo>
                  <a:lnTo>
                    <a:pt x="8" y="2"/>
                  </a:lnTo>
                  <a:lnTo>
                    <a:pt x="5" y="0"/>
                  </a:lnTo>
                  <a:lnTo>
                    <a:pt x="0" y="7"/>
                  </a:lnTo>
                  <a:lnTo>
                    <a:pt x="3" y="8"/>
                  </a:lnTo>
                  <a:lnTo>
                    <a:pt x="6" y="10"/>
                  </a:lnTo>
                  <a:lnTo>
                    <a:pt x="9" y="12"/>
                  </a:lnTo>
                  <a:lnTo>
                    <a:pt x="13" y="14"/>
                  </a:lnTo>
                  <a:lnTo>
                    <a:pt x="16" y="15"/>
                  </a:lnTo>
                  <a:lnTo>
                    <a:pt x="19" y="17"/>
                  </a:lnTo>
                  <a:lnTo>
                    <a:pt x="22" y="18"/>
                  </a:lnTo>
                  <a:lnTo>
                    <a:pt x="24" y="20"/>
                  </a:lnTo>
                  <a:lnTo>
                    <a:pt x="30" y="15"/>
                  </a:lnTo>
                </a:path>
              </a:pathLst>
            </a:custGeom>
            <a:solidFill>
              <a:srgbClr val="4F4F4F"/>
            </a:solidFill>
            <a:ln w="12700" cap="rnd">
              <a:noFill/>
              <a:round/>
              <a:headEnd/>
              <a:tailEnd/>
            </a:ln>
          </p:spPr>
          <p:txBody>
            <a:bodyPr/>
            <a:lstStyle/>
            <a:p>
              <a:endParaRPr lang="en-US" dirty="0"/>
            </a:p>
          </p:txBody>
        </p:sp>
        <p:sp>
          <p:nvSpPr>
            <p:cNvPr id="48948" name="Freeform 847"/>
            <p:cNvSpPr>
              <a:spLocks/>
            </p:cNvSpPr>
            <p:nvPr/>
          </p:nvSpPr>
          <p:spPr bwMode="auto">
            <a:xfrm>
              <a:off x="2296" y="2439"/>
              <a:ext cx="42" cy="17"/>
            </a:xfrm>
            <a:custGeom>
              <a:avLst/>
              <a:gdLst>
                <a:gd name="T0" fmla="*/ 31 w 42"/>
                <a:gd name="T1" fmla="*/ 11 h 17"/>
                <a:gd name="T2" fmla="*/ 38 w 42"/>
                <a:gd name="T3" fmla="*/ 9 h 17"/>
                <a:gd name="T4" fmla="*/ 33 w 42"/>
                <a:gd name="T5" fmla="*/ 6 h 17"/>
                <a:gd name="T6" fmla="*/ 29 w 42"/>
                <a:gd name="T7" fmla="*/ 6 h 17"/>
                <a:gd name="T8" fmla="*/ 24 w 42"/>
                <a:gd name="T9" fmla="*/ 4 h 17"/>
                <a:gd name="T10" fmla="*/ 20 w 42"/>
                <a:gd name="T11" fmla="*/ 4 h 17"/>
                <a:gd name="T12" fmla="*/ 16 w 42"/>
                <a:gd name="T13" fmla="*/ 3 h 17"/>
                <a:gd name="T14" fmla="*/ 12 w 42"/>
                <a:gd name="T15" fmla="*/ 2 h 17"/>
                <a:gd name="T16" fmla="*/ 10 w 42"/>
                <a:gd name="T17" fmla="*/ 1 h 17"/>
                <a:gd name="T18" fmla="*/ 6 w 42"/>
                <a:gd name="T19" fmla="*/ 0 h 17"/>
                <a:gd name="T20" fmla="*/ 0 w 42"/>
                <a:gd name="T21" fmla="*/ 5 h 17"/>
                <a:gd name="T22" fmla="*/ 3 w 42"/>
                <a:gd name="T23" fmla="*/ 8 h 17"/>
                <a:gd name="T24" fmla="*/ 8 w 42"/>
                <a:gd name="T25" fmla="*/ 9 h 17"/>
                <a:gd name="T26" fmla="*/ 13 w 42"/>
                <a:gd name="T27" fmla="*/ 11 h 17"/>
                <a:gd name="T28" fmla="*/ 17 w 42"/>
                <a:gd name="T29" fmla="*/ 12 h 17"/>
                <a:gd name="T30" fmla="*/ 21 w 42"/>
                <a:gd name="T31" fmla="*/ 13 h 17"/>
                <a:gd name="T32" fmla="*/ 26 w 42"/>
                <a:gd name="T33" fmla="*/ 14 h 17"/>
                <a:gd name="T34" fmla="*/ 31 w 42"/>
                <a:gd name="T35" fmla="*/ 16 h 17"/>
                <a:gd name="T36" fmla="*/ 34 w 42"/>
                <a:gd name="T37" fmla="*/ 16 h 17"/>
                <a:gd name="T38" fmla="*/ 41 w 42"/>
                <a:gd name="T39" fmla="*/ 13 h 17"/>
                <a:gd name="T40" fmla="*/ 31 w 42"/>
                <a:gd name="T41" fmla="*/ 11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17"/>
                <a:gd name="T65" fmla="*/ 42 w 4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17">
                  <a:moveTo>
                    <a:pt x="31" y="11"/>
                  </a:moveTo>
                  <a:lnTo>
                    <a:pt x="38" y="9"/>
                  </a:lnTo>
                  <a:lnTo>
                    <a:pt x="33" y="6"/>
                  </a:lnTo>
                  <a:lnTo>
                    <a:pt x="29" y="6"/>
                  </a:lnTo>
                  <a:lnTo>
                    <a:pt x="24" y="4"/>
                  </a:lnTo>
                  <a:lnTo>
                    <a:pt x="20" y="4"/>
                  </a:lnTo>
                  <a:lnTo>
                    <a:pt x="16" y="3"/>
                  </a:lnTo>
                  <a:lnTo>
                    <a:pt x="12" y="2"/>
                  </a:lnTo>
                  <a:lnTo>
                    <a:pt x="10" y="1"/>
                  </a:lnTo>
                  <a:lnTo>
                    <a:pt x="6" y="0"/>
                  </a:lnTo>
                  <a:lnTo>
                    <a:pt x="0" y="5"/>
                  </a:lnTo>
                  <a:lnTo>
                    <a:pt x="3" y="8"/>
                  </a:lnTo>
                  <a:lnTo>
                    <a:pt x="8" y="9"/>
                  </a:lnTo>
                  <a:lnTo>
                    <a:pt x="13" y="11"/>
                  </a:lnTo>
                  <a:lnTo>
                    <a:pt x="17" y="12"/>
                  </a:lnTo>
                  <a:lnTo>
                    <a:pt x="21" y="13"/>
                  </a:lnTo>
                  <a:lnTo>
                    <a:pt x="26" y="14"/>
                  </a:lnTo>
                  <a:lnTo>
                    <a:pt x="31" y="16"/>
                  </a:lnTo>
                  <a:lnTo>
                    <a:pt x="34" y="16"/>
                  </a:lnTo>
                  <a:lnTo>
                    <a:pt x="41" y="13"/>
                  </a:lnTo>
                  <a:lnTo>
                    <a:pt x="31" y="11"/>
                  </a:lnTo>
                </a:path>
              </a:pathLst>
            </a:custGeom>
            <a:solidFill>
              <a:srgbClr val="4F4F4F"/>
            </a:solidFill>
            <a:ln w="12700" cap="rnd">
              <a:noFill/>
              <a:round/>
              <a:headEnd/>
              <a:tailEnd/>
            </a:ln>
          </p:spPr>
          <p:txBody>
            <a:bodyPr/>
            <a:lstStyle/>
            <a:p>
              <a:endParaRPr lang="en-US" dirty="0"/>
            </a:p>
          </p:txBody>
        </p:sp>
        <p:sp>
          <p:nvSpPr>
            <p:cNvPr id="48949" name="Freeform 848"/>
            <p:cNvSpPr>
              <a:spLocks/>
            </p:cNvSpPr>
            <p:nvPr/>
          </p:nvSpPr>
          <p:spPr bwMode="auto">
            <a:xfrm>
              <a:off x="2329" y="2388"/>
              <a:ext cx="17" cy="63"/>
            </a:xfrm>
            <a:custGeom>
              <a:avLst/>
              <a:gdLst>
                <a:gd name="T0" fmla="*/ 4 w 17"/>
                <a:gd name="T1" fmla="*/ 7 h 63"/>
                <a:gd name="T2" fmla="*/ 1 w 17"/>
                <a:gd name="T3" fmla="*/ 4 h 63"/>
                <a:gd name="T4" fmla="*/ 0 w 17"/>
                <a:gd name="T5" fmla="*/ 11 h 63"/>
                <a:gd name="T6" fmla="*/ 0 w 17"/>
                <a:gd name="T7" fmla="*/ 19 h 63"/>
                <a:gd name="T8" fmla="*/ 1 w 17"/>
                <a:gd name="T9" fmla="*/ 26 h 63"/>
                <a:gd name="T10" fmla="*/ 3 w 17"/>
                <a:gd name="T11" fmla="*/ 33 h 63"/>
                <a:gd name="T12" fmla="*/ 4 w 17"/>
                <a:gd name="T13" fmla="*/ 40 h 63"/>
                <a:gd name="T14" fmla="*/ 4 w 17"/>
                <a:gd name="T15" fmla="*/ 47 h 63"/>
                <a:gd name="T16" fmla="*/ 4 w 17"/>
                <a:gd name="T17" fmla="*/ 53 h 63"/>
                <a:gd name="T18" fmla="*/ 3 w 17"/>
                <a:gd name="T19" fmla="*/ 59 h 63"/>
                <a:gd name="T20" fmla="*/ 14 w 17"/>
                <a:gd name="T21" fmla="*/ 62 h 63"/>
                <a:gd name="T22" fmla="*/ 16 w 17"/>
                <a:gd name="T23" fmla="*/ 54 h 63"/>
                <a:gd name="T24" fmla="*/ 16 w 17"/>
                <a:gd name="T25" fmla="*/ 47 h 63"/>
                <a:gd name="T26" fmla="*/ 16 w 17"/>
                <a:gd name="T27" fmla="*/ 38 h 63"/>
                <a:gd name="T28" fmla="*/ 14 w 17"/>
                <a:gd name="T29" fmla="*/ 32 h 63"/>
                <a:gd name="T30" fmla="*/ 12 w 17"/>
                <a:gd name="T31" fmla="*/ 26 h 63"/>
                <a:gd name="T32" fmla="*/ 12 w 17"/>
                <a:gd name="T33" fmla="*/ 17 h 63"/>
                <a:gd name="T34" fmla="*/ 12 w 17"/>
                <a:gd name="T35" fmla="*/ 12 h 63"/>
                <a:gd name="T36" fmla="*/ 12 w 17"/>
                <a:gd name="T37" fmla="*/ 5 h 63"/>
                <a:gd name="T38" fmla="*/ 9 w 17"/>
                <a:gd name="T39" fmla="*/ 0 h 63"/>
                <a:gd name="T40" fmla="*/ 4 w 17"/>
                <a:gd name="T41" fmla="*/ 7 h 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63"/>
                <a:gd name="T65" fmla="*/ 17 w 17"/>
                <a:gd name="T66" fmla="*/ 63 h 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63">
                  <a:moveTo>
                    <a:pt x="4" y="7"/>
                  </a:moveTo>
                  <a:lnTo>
                    <a:pt x="1" y="4"/>
                  </a:lnTo>
                  <a:lnTo>
                    <a:pt x="0" y="11"/>
                  </a:lnTo>
                  <a:lnTo>
                    <a:pt x="0" y="19"/>
                  </a:lnTo>
                  <a:lnTo>
                    <a:pt x="1" y="26"/>
                  </a:lnTo>
                  <a:lnTo>
                    <a:pt x="3" y="33"/>
                  </a:lnTo>
                  <a:lnTo>
                    <a:pt x="4" y="40"/>
                  </a:lnTo>
                  <a:lnTo>
                    <a:pt x="4" y="47"/>
                  </a:lnTo>
                  <a:lnTo>
                    <a:pt x="4" y="53"/>
                  </a:lnTo>
                  <a:lnTo>
                    <a:pt x="3" y="59"/>
                  </a:lnTo>
                  <a:lnTo>
                    <a:pt x="14" y="62"/>
                  </a:lnTo>
                  <a:lnTo>
                    <a:pt x="16" y="54"/>
                  </a:lnTo>
                  <a:lnTo>
                    <a:pt x="16" y="47"/>
                  </a:lnTo>
                  <a:lnTo>
                    <a:pt x="16" y="38"/>
                  </a:lnTo>
                  <a:lnTo>
                    <a:pt x="14" y="32"/>
                  </a:lnTo>
                  <a:lnTo>
                    <a:pt x="12" y="26"/>
                  </a:lnTo>
                  <a:lnTo>
                    <a:pt x="12" y="17"/>
                  </a:lnTo>
                  <a:lnTo>
                    <a:pt x="12" y="12"/>
                  </a:lnTo>
                  <a:lnTo>
                    <a:pt x="12" y="5"/>
                  </a:lnTo>
                  <a:lnTo>
                    <a:pt x="9" y="0"/>
                  </a:lnTo>
                  <a:lnTo>
                    <a:pt x="4" y="7"/>
                  </a:lnTo>
                </a:path>
              </a:pathLst>
            </a:custGeom>
            <a:solidFill>
              <a:srgbClr val="4F4F4F"/>
            </a:solidFill>
            <a:ln w="12700" cap="rnd">
              <a:noFill/>
              <a:round/>
              <a:headEnd/>
              <a:tailEnd/>
            </a:ln>
          </p:spPr>
          <p:txBody>
            <a:bodyPr/>
            <a:lstStyle/>
            <a:p>
              <a:endParaRPr lang="en-US" dirty="0"/>
            </a:p>
          </p:txBody>
        </p:sp>
        <p:sp>
          <p:nvSpPr>
            <p:cNvPr id="48950" name="Freeform 849"/>
            <p:cNvSpPr>
              <a:spLocks/>
            </p:cNvSpPr>
            <p:nvPr/>
          </p:nvSpPr>
          <p:spPr bwMode="auto">
            <a:xfrm>
              <a:off x="2280" y="2367"/>
              <a:ext cx="54" cy="24"/>
            </a:xfrm>
            <a:custGeom>
              <a:avLst/>
              <a:gdLst>
                <a:gd name="T0" fmla="*/ 0 w 54"/>
                <a:gd name="T1" fmla="*/ 7 h 24"/>
                <a:gd name="T2" fmla="*/ 7 w 54"/>
                <a:gd name="T3" fmla="*/ 10 h 24"/>
                <a:gd name="T4" fmla="*/ 13 w 54"/>
                <a:gd name="T5" fmla="*/ 13 h 24"/>
                <a:gd name="T6" fmla="*/ 19 w 54"/>
                <a:gd name="T7" fmla="*/ 16 h 24"/>
                <a:gd name="T8" fmla="*/ 25 w 54"/>
                <a:gd name="T9" fmla="*/ 17 h 24"/>
                <a:gd name="T10" fmla="*/ 31 w 54"/>
                <a:gd name="T11" fmla="*/ 19 h 24"/>
                <a:gd name="T12" fmla="*/ 37 w 54"/>
                <a:gd name="T13" fmla="*/ 21 h 24"/>
                <a:gd name="T14" fmla="*/ 43 w 54"/>
                <a:gd name="T15" fmla="*/ 21 h 24"/>
                <a:gd name="T16" fmla="*/ 49 w 54"/>
                <a:gd name="T17" fmla="*/ 23 h 24"/>
                <a:gd name="T18" fmla="*/ 53 w 54"/>
                <a:gd name="T19" fmla="*/ 17 h 24"/>
                <a:gd name="T20" fmla="*/ 48 w 54"/>
                <a:gd name="T21" fmla="*/ 14 h 24"/>
                <a:gd name="T22" fmla="*/ 40 w 54"/>
                <a:gd name="T23" fmla="*/ 12 h 24"/>
                <a:gd name="T24" fmla="*/ 34 w 54"/>
                <a:gd name="T25" fmla="*/ 10 h 24"/>
                <a:gd name="T26" fmla="*/ 28 w 54"/>
                <a:gd name="T27" fmla="*/ 9 h 24"/>
                <a:gd name="T28" fmla="*/ 22 w 54"/>
                <a:gd name="T29" fmla="*/ 7 h 24"/>
                <a:gd name="T30" fmla="*/ 17 w 54"/>
                <a:gd name="T31" fmla="*/ 6 h 24"/>
                <a:gd name="T32" fmla="*/ 11 w 54"/>
                <a:gd name="T33" fmla="*/ 3 h 24"/>
                <a:gd name="T34" fmla="*/ 6 w 54"/>
                <a:gd name="T35" fmla="*/ 0 h 24"/>
                <a:gd name="T36" fmla="*/ 0 w 54"/>
                <a:gd name="T37" fmla="*/ 7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24"/>
                <a:gd name="T59" fmla="*/ 54 w 54"/>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24">
                  <a:moveTo>
                    <a:pt x="0" y="7"/>
                  </a:moveTo>
                  <a:lnTo>
                    <a:pt x="7" y="10"/>
                  </a:lnTo>
                  <a:lnTo>
                    <a:pt x="13" y="13"/>
                  </a:lnTo>
                  <a:lnTo>
                    <a:pt x="19" y="16"/>
                  </a:lnTo>
                  <a:lnTo>
                    <a:pt x="25" y="17"/>
                  </a:lnTo>
                  <a:lnTo>
                    <a:pt x="31" y="19"/>
                  </a:lnTo>
                  <a:lnTo>
                    <a:pt x="37" y="21"/>
                  </a:lnTo>
                  <a:lnTo>
                    <a:pt x="43" y="21"/>
                  </a:lnTo>
                  <a:lnTo>
                    <a:pt x="49" y="23"/>
                  </a:lnTo>
                  <a:lnTo>
                    <a:pt x="53" y="17"/>
                  </a:lnTo>
                  <a:lnTo>
                    <a:pt x="48" y="14"/>
                  </a:lnTo>
                  <a:lnTo>
                    <a:pt x="40" y="12"/>
                  </a:lnTo>
                  <a:lnTo>
                    <a:pt x="34" y="10"/>
                  </a:lnTo>
                  <a:lnTo>
                    <a:pt x="28" y="9"/>
                  </a:lnTo>
                  <a:lnTo>
                    <a:pt x="22" y="7"/>
                  </a:lnTo>
                  <a:lnTo>
                    <a:pt x="17" y="6"/>
                  </a:lnTo>
                  <a:lnTo>
                    <a:pt x="11" y="3"/>
                  </a:lnTo>
                  <a:lnTo>
                    <a:pt x="6" y="0"/>
                  </a:lnTo>
                  <a:lnTo>
                    <a:pt x="0" y="7"/>
                  </a:lnTo>
                </a:path>
              </a:pathLst>
            </a:custGeom>
            <a:solidFill>
              <a:srgbClr val="4F4F4F"/>
            </a:solidFill>
            <a:ln w="12700" cap="rnd">
              <a:noFill/>
              <a:round/>
              <a:headEnd/>
              <a:tailEnd/>
            </a:ln>
          </p:spPr>
          <p:txBody>
            <a:bodyPr/>
            <a:lstStyle/>
            <a:p>
              <a:endParaRPr lang="en-US" dirty="0"/>
            </a:p>
          </p:txBody>
        </p:sp>
        <p:sp>
          <p:nvSpPr>
            <p:cNvPr id="48951" name="Freeform 850"/>
            <p:cNvSpPr>
              <a:spLocks/>
            </p:cNvSpPr>
            <p:nvPr/>
          </p:nvSpPr>
          <p:spPr bwMode="auto">
            <a:xfrm>
              <a:off x="2251" y="2353"/>
              <a:ext cx="31" cy="18"/>
            </a:xfrm>
            <a:custGeom>
              <a:avLst/>
              <a:gdLst>
                <a:gd name="T0" fmla="*/ 3 w 31"/>
                <a:gd name="T1" fmla="*/ 8 h 18"/>
                <a:gd name="T2" fmla="*/ 5 w 31"/>
                <a:gd name="T3" fmla="*/ 7 h 18"/>
                <a:gd name="T4" fmla="*/ 8 w 31"/>
                <a:gd name="T5" fmla="*/ 8 h 18"/>
                <a:gd name="T6" fmla="*/ 10 w 31"/>
                <a:gd name="T7" fmla="*/ 9 h 18"/>
                <a:gd name="T8" fmla="*/ 13 w 31"/>
                <a:gd name="T9" fmla="*/ 10 h 18"/>
                <a:gd name="T10" fmla="*/ 16 w 31"/>
                <a:gd name="T11" fmla="*/ 11 h 18"/>
                <a:gd name="T12" fmla="*/ 18 w 31"/>
                <a:gd name="T13" fmla="*/ 13 h 18"/>
                <a:gd name="T14" fmla="*/ 22 w 31"/>
                <a:gd name="T15" fmla="*/ 15 h 18"/>
                <a:gd name="T16" fmla="*/ 24 w 31"/>
                <a:gd name="T17" fmla="*/ 17 h 18"/>
                <a:gd name="T18" fmla="*/ 30 w 31"/>
                <a:gd name="T19" fmla="*/ 10 h 18"/>
                <a:gd name="T20" fmla="*/ 28 w 31"/>
                <a:gd name="T21" fmla="*/ 9 h 18"/>
                <a:gd name="T22" fmla="*/ 24 w 31"/>
                <a:gd name="T23" fmla="*/ 7 h 18"/>
                <a:gd name="T24" fmla="*/ 21 w 31"/>
                <a:gd name="T25" fmla="*/ 4 h 18"/>
                <a:gd name="T26" fmla="*/ 17 w 31"/>
                <a:gd name="T27" fmla="*/ 3 h 18"/>
                <a:gd name="T28" fmla="*/ 14 w 31"/>
                <a:gd name="T29" fmla="*/ 2 h 18"/>
                <a:gd name="T30" fmla="*/ 10 w 31"/>
                <a:gd name="T31" fmla="*/ 0 h 18"/>
                <a:gd name="T32" fmla="*/ 5 w 31"/>
                <a:gd name="T33" fmla="*/ 0 h 18"/>
                <a:gd name="T34" fmla="*/ 0 w 31"/>
                <a:gd name="T35" fmla="*/ 0 h 18"/>
                <a:gd name="T36" fmla="*/ 3 w 31"/>
                <a:gd name="T37" fmla="*/ 8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18"/>
                <a:gd name="T59" fmla="*/ 31 w 31"/>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18">
                  <a:moveTo>
                    <a:pt x="3" y="8"/>
                  </a:moveTo>
                  <a:lnTo>
                    <a:pt x="5" y="7"/>
                  </a:lnTo>
                  <a:lnTo>
                    <a:pt x="8" y="8"/>
                  </a:lnTo>
                  <a:lnTo>
                    <a:pt x="10" y="9"/>
                  </a:lnTo>
                  <a:lnTo>
                    <a:pt x="13" y="10"/>
                  </a:lnTo>
                  <a:lnTo>
                    <a:pt x="16" y="11"/>
                  </a:lnTo>
                  <a:lnTo>
                    <a:pt x="18" y="13"/>
                  </a:lnTo>
                  <a:lnTo>
                    <a:pt x="22" y="15"/>
                  </a:lnTo>
                  <a:lnTo>
                    <a:pt x="24" y="17"/>
                  </a:lnTo>
                  <a:lnTo>
                    <a:pt x="30" y="10"/>
                  </a:lnTo>
                  <a:lnTo>
                    <a:pt x="28" y="9"/>
                  </a:lnTo>
                  <a:lnTo>
                    <a:pt x="24" y="7"/>
                  </a:lnTo>
                  <a:lnTo>
                    <a:pt x="21" y="4"/>
                  </a:lnTo>
                  <a:lnTo>
                    <a:pt x="17" y="3"/>
                  </a:lnTo>
                  <a:lnTo>
                    <a:pt x="14" y="2"/>
                  </a:lnTo>
                  <a:lnTo>
                    <a:pt x="10" y="0"/>
                  </a:lnTo>
                  <a:lnTo>
                    <a:pt x="5" y="0"/>
                  </a:lnTo>
                  <a:lnTo>
                    <a:pt x="0" y="0"/>
                  </a:lnTo>
                  <a:lnTo>
                    <a:pt x="3" y="8"/>
                  </a:lnTo>
                </a:path>
              </a:pathLst>
            </a:custGeom>
            <a:solidFill>
              <a:srgbClr val="4F4F4F"/>
            </a:solidFill>
            <a:ln w="12700" cap="rnd">
              <a:noFill/>
              <a:round/>
              <a:headEnd/>
              <a:tailEnd/>
            </a:ln>
          </p:spPr>
          <p:txBody>
            <a:bodyPr/>
            <a:lstStyle/>
            <a:p>
              <a:endParaRPr lang="en-US" dirty="0"/>
            </a:p>
          </p:txBody>
        </p:sp>
        <p:sp>
          <p:nvSpPr>
            <p:cNvPr id="48952" name="Freeform 851"/>
            <p:cNvSpPr>
              <a:spLocks/>
            </p:cNvSpPr>
            <p:nvPr/>
          </p:nvSpPr>
          <p:spPr bwMode="auto">
            <a:xfrm>
              <a:off x="2235" y="2353"/>
              <a:ext cx="17" cy="17"/>
            </a:xfrm>
            <a:custGeom>
              <a:avLst/>
              <a:gdLst>
                <a:gd name="T0" fmla="*/ 9 w 17"/>
                <a:gd name="T1" fmla="*/ 16 h 17"/>
                <a:gd name="T2" fmla="*/ 9 w 17"/>
                <a:gd name="T3" fmla="*/ 14 h 17"/>
                <a:gd name="T4" fmla="*/ 11 w 17"/>
                <a:gd name="T5" fmla="*/ 14 h 17"/>
                <a:gd name="T6" fmla="*/ 13 w 17"/>
                <a:gd name="T7" fmla="*/ 12 h 17"/>
                <a:gd name="T8" fmla="*/ 16 w 17"/>
                <a:gd name="T9" fmla="*/ 12 h 17"/>
                <a:gd name="T10" fmla="*/ 13 w 17"/>
                <a:gd name="T11" fmla="*/ 0 h 17"/>
                <a:gd name="T12" fmla="*/ 9 w 17"/>
                <a:gd name="T13" fmla="*/ 3 h 17"/>
                <a:gd name="T14" fmla="*/ 6 w 17"/>
                <a:gd name="T15" fmla="*/ 3 h 17"/>
                <a:gd name="T16" fmla="*/ 2 w 17"/>
                <a:gd name="T17" fmla="*/ 7 h 17"/>
                <a:gd name="T18" fmla="*/ 0 w 17"/>
                <a:gd name="T19" fmla="*/ 14 h 17"/>
                <a:gd name="T20" fmla="*/ 0 w 17"/>
                <a:gd name="T21" fmla="*/ 12 h 17"/>
                <a:gd name="T22" fmla="*/ 9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9" y="16"/>
                  </a:moveTo>
                  <a:lnTo>
                    <a:pt x="9" y="14"/>
                  </a:lnTo>
                  <a:lnTo>
                    <a:pt x="11" y="14"/>
                  </a:lnTo>
                  <a:lnTo>
                    <a:pt x="13" y="12"/>
                  </a:lnTo>
                  <a:lnTo>
                    <a:pt x="16" y="12"/>
                  </a:lnTo>
                  <a:lnTo>
                    <a:pt x="13" y="0"/>
                  </a:lnTo>
                  <a:lnTo>
                    <a:pt x="9" y="3"/>
                  </a:lnTo>
                  <a:lnTo>
                    <a:pt x="6" y="3"/>
                  </a:lnTo>
                  <a:lnTo>
                    <a:pt x="2" y="7"/>
                  </a:lnTo>
                  <a:lnTo>
                    <a:pt x="0" y="14"/>
                  </a:lnTo>
                  <a:lnTo>
                    <a:pt x="0" y="12"/>
                  </a:lnTo>
                  <a:lnTo>
                    <a:pt x="9" y="16"/>
                  </a:lnTo>
                </a:path>
              </a:pathLst>
            </a:custGeom>
            <a:solidFill>
              <a:srgbClr val="4F4F4F"/>
            </a:solidFill>
            <a:ln w="12700" cap="rnd">
              <a:noFill/>
              <a:round/>
              <a:headEnd/>
              <a:tailEnd/>
            </a:ln>
          </p:spPr>
          <p:txBody>
            <a:bodyPr/>
            <a:lstStyle/>
            <a:p>
              <a:endParaRPr lang="en-US" dirty="0"/>
            </a:p>
          </p:txBody>
        </p:sp>
        <p:sp>
          <p:nvSpPr>
            <p:cNvPr id="48953" name="Freeform 852"/>
            <p:cNvSpPr>
              <a:spLocks/>
            </p:cNvSpPr>
            <p:nvPr/>
          </p:nvSpPr>
          <p:spPr bwMode="auto">
            <a:xfrm>
              <a:off x="2222" y="2365"/>
              <a:ext cx="19" cy="17"/>
            </a:xfrm>
            <a:custGeom>
              <a:avLst/>
              <a:gdLst>
                <a:gd name="T0" fmla="*/ 10 w 19"/>
                <a:gd name="T1" fmla="*/ 13 h 17"/>
                <a:gd name="T2" fmla="*/ 9 w 19"/>
                <a:gd name="T3" fmla="*/ 12 h 17"/>
                <a:gd name="T4" fmla="*/ 11 w 19"/>
                <a:gd name="T5" fmla="*/ 10 h 17"/>
                <a:gd name="T6" fmla="*/ 14 w 19"/>
                <a:gd name="T7" fmla="*/ 7 h 17"/>
                <a:gd name="T8" fmla="*/ 18 w 19"/>
                <a:gd name="T9" fmla="*/ 2 h 17"/>
                <a:gd name="T10" fmla="*/ 10 w 19"/>
                <a:gd name="T11" fmla="*/ 0 h 17"/>
                <a:gd name="T12" fmla="*/ 8 w 19"/>
                <a:gd name="T13" fmla="*/ 3 h 17"/>
                <a:gd name="T14" fmla="*/ 5 w 19"/>
                <a:gd name="T15" fmla="*/ 5 h 17"/>
                <a:gd name="T16" fmla="*/ 0 w 19"/>
                <a:gd name="T17" fmla="*/ 9 h 17"/>
                <a:gd name="T18" fmla="*/ 2 w 19"/>
                <a:gd name="T19" fmla="*/ 16 h 17"/>
                <a:gd name="T20" fmla="*/ 1 w 19"/>
                <a:gd name="T21" fmla="*/ 15 h 17"/>
                <a:gd name="T22" fmla="*/ 10 w 19"/>
                <a:gd name="T23" fmla="*/ 13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
                <a:gd name="T37" fmla="*/ 0 h 17"/>
                <a:gd name="T38" fmla="*/ 19 w 19"/>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 h="17">
                  <a:moveTo>
                    <a:pt x="10" y="13"/>
                  </a:moveTo>
                  <a:lnTo>
                    <a:pt x="9" y="12"/>
                  </a:lnTo>
                  <a:lnTo>
                    <a:pt x="11" y="10"/>
                  </a:lnTo>
                  <a:lnTo>
                    <a:pt x="14" y="7"/>
                  </a:lnTo>
                  <a:lnTo>
                    <a:pt x="18" y="2"/>
                  </a:lnTo>
                  <a:lnTo>
                    <a:pt x="10" y="0"/>
                  </a:lnTo>
                  <a:lnTo>
                    <a:pt x="8" y="3"/>
                  </a:lnTo>
                  <a:lnTo>
                    <a:pt x="5" y="5"/>
                  </a:lnTo>
                  <a:lnTo>
                    <a:pt x="0" y="9"/>
                  </a:lnTo>
                  <a:lnTo>
                    <a:pt x="2" y="16"/>
                  </a:lnTo>
                  <a:lnTo>
                    <a:pt x="1" y="15"/>
                  </a:lnTo>
                  <a:lnTo>
                    <a:pt x="10" y="13"/>
                  </a:lnTo>
                </a:path>
              </a:pathLst>
            </a:custGeom>
            <a:solidFill>
              <a:srgbClr val="4F4F4F"/>
            </a:solidFill>
            <a:ln w="12700" cap="rnd">
              <a:noFill/>
              <a:round/>
              <a:headEnd/>
              <a:tailEnd/>
            </a:ln>
          </p:spPr>
          <p:txBody>
            <a:bodyPr/>
            <a:lstStyle/>
            <a:p>
              <a:endParaRPr lang="en-US" dirty="0"/>
            </a:p>
          </p:txBody>
        </p:sp>
        <p:sp>
          <p:nvSpPr>
            <p:cNvPr id="48954" name="Freeform 853"/>
            <p:cNvSpPr>
              <a:spLocks/>
            </p:cNvSpPr>
            <p:nvPr/>
          </p:nvSpPr>
          <p:spPr bwMode="auto">
            <a:xfrm>
              <a:off x="2223" y="2383"/>
              <a:ext cx="17" cy="17"/>
            </a:xfrm>
            <a:custGeom>
              <a:avLst/>
              <a:gdLst>
                <a:gd name="T0" fmla="*/ 16 w 17"/>
                <a:gd name="T1" fmla="*/ 10 h 17"/>
                <a:gd name="T2" fmla="*/ 13 w 17"/>
                <a:gd name="T3" fmla="*/ 10 h 17"/>
                <a:gd name="T4" fmla="*/ 13 w 17"/>
                <a:gd name="T5" fmla="*/ 5 h 17"/>
                <a:gd name="T6" fmla="*/ 13 w 17"/>
                <a:gd name="T7" fmla="*/ 0 h 17"/>
                <a:gd name="T8" fmla="*/ 0 w 17"/>
                <a:gd name="T9" fmla="*/ 5 h 17"/>
                <a:gd name="T10" fmla="*/ 2 w 17"/>
                <a:gd name="T11" fmla="*/ 10 h 17"/>
                <a:gd name="T12" fmla="*/ 2 w 17"/>
                <a:gd name="T13" fmla="*/ 16 h 17"/>
                <a:gd name="T14" fmla="*/ 16 w 17"/>
                <a:gd name="T15" fmla="*/ 10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16" y="10"/>
                  </a:moveTo>
                  <a:lnTo>
                    <a:pt x="13" y="10"/>
                  </a:lnTo>
                  <a:lnTo>
                    <a:pt x="13" y="5"/>
                  </a:lnTo>
                  <a:lnTo>
                    <a:pt x="13" y="0"/>
                  </a:lnTo>
                  <a:lnTo>
                    <a:pt x="0" y="5"/>
                  </a:lnTo>
                  <a:lnTo>
                    <a:pt x="2" y="10"/>
                  </a:lnTo>
                  <a:lnTo>
                    <a:pt x="2" y="16"/>
                  </a:lnTo>
                  <a:lnTo>
                    <a:pt x="16" y="10"/>
                  </a:lnTo>
                </a:path>
              </a:pathLst>
            </a:custGeom>
            <a:solidFill>
              <a:srgbClr val="4F4F4F"/>
            </a:solidFill>
            <a:ln w="12700" cap="rnd">
              <a:noFill/>
              <a:round/>
              <a:headEnd/>
              <a:tailEnd/>
            </a:ln>
          </p:spPr>
          <p:txBody>
            <a:bodyPr/>
            <a:lstStyle/>
            <a:p>
              <a:endParaRPr lang="en-US" dirty="0"/>
            </a:p>
          </p:txBody>
        </p:sp>
        <p:sp>
          <p:nvSpPr>
            <p:cNvPr id="48955" name="Freeform 854"/>
            <p:cNvSpPr>
              <a:spLocks/>
            </p:cNvSpPr>
            <p:nvPr/>
          </p:nvSpPr>
          <p:spPr bwMode="auto">
            <a:xfrm>
              <a:off x="2349" y="2462"/>
              <a:ext cx="105" cy="83"/>
            </a:xfrm>
            <a:custGeom>
              <a:avLst/>
              <a:gdLst>
                <a:gd name="T0" fmla="*/ 0 w 105"/>
                <a:gd name="T1" fmla="*/ 21 h 83"/>
                <a:gd name="T2" fmla="*/ 0 w 105"/>
                <a:gd name="T3" fmla="*/ 28 h 83"/>
                <a:gd name="T4" fmla="*/ 3 w 105"/>
                <a:gd name="T5" fmla="*/ 33 h 83"/>
                <a:gd name="T6" fmla="*/ 7 w 105"/>
                <a:gd name="T7" fmla="*/ 37 h 83"/>
                <a:gd name="T8" fmla="*/ 13 w 105"/>
                <a:gd name="T9" fmla="*/ 41 h 83"/>
                <a:gd name="T10" fmla="*/ 16 w 105"/>
                <a:gd name="T11" fmla="*/ 43 h 83"/>
                <a:gd name="T12" fmla="*/ 19 w 105"/>
                <a:gd name="T13" fmla="*/ 43 h 83"/>
                <a:gd name="T14" fmla="*/ 23 w 105"/>
                <a:gd name="T15" fmla="*/ 43 h 83"/>
                <a:gd name="T16" fmla="*/ 27 w 105"/>
                <a:gd name="T17" fmla="*/ 42 h 83"/>
                <a:gd name="T18" fmla="*/ 31 w 105"/>
                <a:gd name="T19" fmla="*/ 41 h 83"/>
                <a:gd name="T20" fmla="*/ 35 w 105"/>
                <a:gd name="T21" fmla="*/ 41 h 83"/>
                <a:gd name="T22" fmla="*/ 39 w 105"/>
                <a:gd name="T23" fmla="*/ 42 h 83"/>
                <a:gd name="T24" fmla="*/ 42 w 105"/>
                <a:gd name="T25" fmla="*/ 43 h 83"/>
                <a:gd name="T26" fmla="*/ 47 w 105"/>
                <a:gd name="T27" fmla="*/ 48 h 83"/>
                <a:gd name="T28" fmla="*/ 51 w 105"/>
                <a:gd name="T29" fmla="*/ 54 h 83"/>
                <a:gd name="T30" fmla="*/ 55 w 105"/>
                <a:gd name="T31" fmla="*/ 61 h 83"/>
                <a:gd name="T32" fmla="*/ 59 w 105"/>
                <a:gd name="T33" fmla="*/ 67 h 83"/>
                <a:gd name="T34" fmla="*/ 63 w 105"/>
                <a:gd name="T35" fmla="*/ 73 h 83"/>
                <a:gd name="T36" fmla="*/ 67 w 105"/>
                <a:gd name="T37" fmla="*/ 77 h 83"/>
                <a:gd name="T38" fmla="*/ 73 w 105"/>
                <a:gd name="T39" fmla="*/ 81 h 83"/>
                <a:gd name="T40" fmla="*/ 79 w 105"/>
                <a:gd name="T41" fmla="*/ 82 h 83"/>
                <a:gd name="T42" fmla="*/ 84 w 105"/>
                <a:gd name="T43" fmla="*/ 81 h 83"/>
                <a:gd name="T44" fmla="*/ 89 w 105"/>
                <a:gd name="T45" fmla="*/ 77 h 83"/>
                <a:gd name="T46" fmla="*/ 92 w 105"/>
                <a:gd name="T47" fmla="*/ 73 h 83"/>
                <a:gd name="T48" fmla="*/ 93 w 105"/>
                <a:gd name="T49" fmla="*/ 67 h 83"/>
                <a:gd name="T50" fmla="*/ 92 w 105"/>
                <a:gd name="T51" fmla="*/ 60 h 83"/>
                <a:gd name="T52" fmla="*/ 92 w 105"/>
                <a:gd name="T53" fmla="*/ 54 h 83"/>
                <a:gd name="T54" fmla="*/ 92 w 105"/>
                <a:gd name="T55" fmla="*/ 48 h 83"/>
                <a:gd name="T56" fmla="*/ 93 w 105"/>
                <a:gd name="T57" fmla="*/ 41 h 83"/>
                <a:gd name="T58" fmla="*/ 94 w 105"/>
                <a:gd name="T59" fmla="*/ 34 h 83"/>
                <a:gd name="T60" fmla="*/ 95 w 105"/>
                <a:gd name="T61" fmla="*/ 29 h 83"/>
                <a:gd name="T62" fmla="*/ 98 w 105"/>
                <a:gd name="T63" fmla="*/ 22 h 83"/>
                <a:gd name="T64" fmla="*/ 101 w 105"/>
                <a:gd name="T65" fmla="*/ 16 h 83"/>
                <a:gd name="T66" fmla="*/ 104 w 105"/>
                <a:gd name="T67" fmla="*/ 10 h 83"/>
                <a:gd name="T68" fmla="*/ 102 w 105"/>
                <a:gd name="T69" fmla="*/ 7 h 83"/>
                <a:gd name="T70" fmla="*/ 98 w 105"/>
                <a:gd name="T71" fmla="*/ 4 h 83"/>
                <a:gd name="T72" fmla="*/ 94 w 105"/>
                <a:gd name="T73" fmla="*/ 2 h 83"/>
                <a:gd name="T74" fmla="*/ 87 w 105"/>
                <a:gd name="T75" fmla="*/ 0 h 83"/>
                <a:gd name="T76" fmla="*/ 80 w 105"/>
                <a:gd name="T77" fmla="*/ 0 h 83"/>
                <a:gd name="T78" fmla="*/ 73 w 105"/>
                <a:gd name="T79" fmla="*/ 0 h 83"/>
                <a:gd name="T80" fmla="*/ 67 w 105"/>
                <a:gd name="T81" fmla="*/ 2 h 83"/>
                <a:gd name="T82" fmla="*/ 65 w 105"/>
                <a:gd name="T83" fmla="*/ 3 h 83"/>
                <a:gd name="T84" fmla="*/ 62 w 105"/>
                <a:gd name="T85" fmla="*/ 3 h 83"/>
                <a:gd name="T86" fmla="*/ 61 w 105"/>
                <a:gd name="T87" fmla="*/ 3 h 83"/>
                <a:gd name="T88" fmla="*/ 58 w 105"/>
                <a:gd name="T89" fmla="*/ 3 h 83"/>
                <a:gd name="T90" fmla="*/ 49 w 105"/>
                <a:gd name="T91" fmla="*/ 5 h 83"/>
                <a:gd name="T92" fmla="*/ 42 w 105"/>
                <a:gd name="T93" fmla="*/ 6 h 83"/>
                <a:gd name="T94" fmla="*/ 31 w 105"/>
                <a:gd name="T95" fmla="*/ 7 h 83"/>
                <a:gd name="T96" fmla="*/ 23 w 105"/>
                <a:gd name="T97" fmla="*/ 8 h 83"/>
                <a:gd name="T98" fmla="*/ 14 w 105"/>
                <a:gd name="T99" fmla="*/ 11 h 83"/>
                <a:gd name="T100" fmla="*/ 8 w 105"/>
                <a:gd name="T101" fmla="*/ 16 h 83"/>
                <a:gd name="T102" fmla="*/ 4 w 105"/>
                <a:gd name="T103" fmla="*/ 21 h 83"/>
                <a:gd name="T104" fmla="*/ 3 w 105"/>
                <a:gd name="T105" fmla="*/ 29 h 83"/>
                <a:gd name="T106" fmla="*/ 0 w 105"/>
                <a:gd name="T107" fmla="*/ 21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5"/>
                <a:gd name="T163" fmla="*/ 0 h 83"/>
                <a:gd name="T164" fmla="*/ 105 w 105"/>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5" h="83">
                  <a:moveTo>
                    <a:pt x="0" y="21"/>
                  </a:moveTo>
                  <a:lnTo>
                    <a:pt x="0" y="28"/>
                  </a:lnTo>
                  <a:lnTo>
                    <a:pt x="3" y="33"/>
                  </a:lnTo>
                  <a:lnTo>
                    <a:pt x="7" y="37"/>
                  </a:lnTo>
                  <a:lnTo>
                    <a:pt x="13" y="41"/>
                  </a:lnTo>
                  <a:lnTo>
                    <a:pt x="16" y="43"/>
                  </a:lnTo>
                  <a:lnTo>
                    <a:pt x="19" y="43"/>
                  </a:lnTo>
                  <a:lnTo>
                    <a:pt x="23" y="43"/>
                  </a:lnTo>
                  <a:lnTo>
                    <a:pt x="27" y="42"/>
                  </a:lnTo>
                  <a:lnTo>
                    <a:pt x="31" y="41"/>
                  </a:lnTo>
                  <a:lnTo>
                    <a:pt x="35" y="41"/>
                  </a:lnTo>
                  <a:lnTo>
                    <a:pt x="39" y="42"/>
                  </a:lnTo>
                  <a:lnTo>
                    <a:pt x="42" y="43"/>
                  </a:lnTo>
                  <a:lnTo>
                    <a:pt x="47" y="48"/>
                  </a:lnTo>
                  <a:lnTo>
                    <a:pt x="51" y="54"/>
                  </a:lnTo>
                  <a:lnTo>
                    <a:pt x="55" y="61"/>
                  </a:lnTo>
                  <a:lnTo>
                    <a:pt x="59" y="67"/>
                  </a:lnTo>
                  <a:lnTo>
                    <a:pt x="63" y="73"/>
                  </a:lnTo>
                  <a:lnTo>
                    <a:pt x="67" y="77"/>
                  </a:lnTo>
                  <a:lnTo>
                    <a:pt x="73" y="81"/>
                  </a:lnTo>
                  <a:lnTo>
                    <a:pt x="79" y="82"/>
                  </a:lnTo>
                  <a:lnTo>
                    <a:pt x="84" y="81"/>
                  </a:lnTo>
                  <a:lnTo>
                    <a:pt x="89" y="77"/>
                  </a:lnTo>
                  <a:lnTo>
                    <a:pt x="92" y="73"/>
                  </a:lnTo>
                  <a:lnTo>
                    <a:pt x="93" y="67"/>
                  </a:lnTo>
                  <a:lnTo>
                    <a:pt x="92" y="60"/>
                  </a:lnTo>
                  <a:lnTo>
                    <a:pt x="92" y="54"/>
                  </a:lnTo>
                  <a:lnTo>
                    <a:pt x="92" y="48"/>
                  </a:lnTo>
                  <a:lnTo>
                    <a:pt x="93" y="41"/>
                  </a:lnTo>
                  <a:lnTo>
                    <a:pt x="94" y="34"/>
                  </a:lnTo>
                  <a:lnTo>
                    <a:pt x="95" y="29"/>
                  </a:lnTo>
                  <a:lnTo>
                    <a:pt x="98" y="22"/>
                  </a:lnTo>
                  <a:lnTo>
                    <a:pt x="101" y="16"/>
                  </a:lnTo>
                  <a:lnTo>
                    <a:pt x="104" y="10"/>
                  </a:lnTo>
                  <a:lnTo>
                    <a:pt x="102" y="7"/>
                  </a:lnTo>
                  <a:lnTo>
                    <a:pt x="98" y="4"/>
                  </a:lnTo>
                  <a:lnTo>
                    <a:pt x="94" y="2"/>
                  </a:lnTo>
                  <a:lnTo>
                    <a:pt x="87" y="0"/>
                  </a:lnTo>
                  <a:lnTo>
                    <a:pt x="80" y="0"/>
                  </a:lnTo>
                  <a:lnTo>
                    <a:pt x="73" y="0"/>
                  </a:lnTo>
                  <a:lnTo>
                    <a:pt x="67" y="2"/>
                  </a:lnTo>
                  <a:lnTo>
                    <a:pt x="65" y="3"/>
                  </a:lnTo>
                  <a:lnTo>
                    <a:pt x="62" y="3"/>
                  </a:lnTo>
                  <a:lnTo>
                    <a:pt x="61" y="3"/>
                  </a:lnTo>
                  <a:lnTo>
                    <a:pt x="58" y="3"/>
                  </a:lnTo>
                  <a:lnTo>
                    <a:pt x="49" y="5"/>
                  </a:lnTo>
                  <a:lnTo>
                    <a:pt x="42" y="6"/>
                  </a:lnTo>
                  <a:lnTo>
                    <a:pt x="31" y="7"/>
                  </a:lnTo>
                  <a:lnTo>
                    <a:pt x="23" y="8"/>
                  </a:lnTo>
                  <a:lnTo>
                    <a:pt x="14" y="11"/>
                  </a:lnTo>
                  <a:lnTo>
                    <a:pt x="8" y="16"/>
                  </a:lnTo>
                  <a:lnTo>
                    <a:pt x="4" y="21"/>
                  </a:lnTo>
                  <a:lnTo>
                    <a:pt x="3" y="29"/>
                  </a:lnTo>
                  <a:lnTo>
                    <a:pt x="0" y="21"/>
                  </a:lnTo>
                </a:path>
              </a:pathLst>
            </a:custGeom>
            <a:solidFill>
              <a:srgbClr val="A8A8A8"/>
            </a:solidFill>
            <a:ln w="12700" cap="rnd">
              <a:noFill/>
              <a:round/>
              <a:headEnd/>
              <a:tailEnd/>
            </a:ln>
          </p:spPr>
          <p:txBody>
            <a:bodyPr/>
            <a:lstStyle/>
            <a:p>
              <a:endParaRPr lang="en-US" dirty="0"/>
            </a:p>
          </p:txBody>
        </p:sp>
        <p:sp>
          <p:nvSpPr>
            <p:cNvPr id="48956" name="Freeform 855"/>
            <p:cNvSpPr>
              <a:spLocks/>
            </p:cNvSpPr>
            <p:nvPr/>
          </p:nvSpPr>
          <p:spPr bwMode="auto">
            <a:xfrm>
              <a:off x="2343" y="2483"/>
              <a:ext cx="19" cy="23"/>
            </a:xfrm>
            <a:custGeom>
              <a:avLst/>
              <a:gdLst>
                <a:gd name="T0" fmla="*/ 18 w 19"/>
                <a:gd name="T1" fmla="*/ 15 h 23"/>
                <a:gd name="T2" fmla="*/ 17 w 19"/>
                <a:gd name="T3" fmla="*/ 15 h 23"/>
                <a:gd name="T4" fmla="*/ 13 w 19"/>
                <a:gd name="T5" fmla="*/ 13 h 23"/>
                <a:gd name="T6" fmla="*/ 9 w 19"/>
                <a:gd name="T7" fmla="*/ 9 h 23"/>
                <a:gd name="T8" fmla="*/ 8 w 19"/>
                <a:gd name="T9" fmla="*/ 6 h 23"/>
                <a:gd name="T10" fmla="*/ 8 w 19"/>
                <a:gd name="T11" fmla="*/ 2 h 23"/>
                <a:gd name="T12" fmla="*/ 1 w 19"/>
                <a:gd name="T13" fmla="*/ 0 h 23"/>
                <a:gd name="T14" fmla="*/ 0 w 19"/>
                <a:gd name="T15" fmla="*/ 8 h 23"/>
                <a:gd name="T16" fmla="*/ 4 w 19"/>
                <a:gd name="T17" fmla="*/ 13 h 23"/>
                <a:gd name="T18" fmla="*/ 8 w 19"/>
                <a:gd name="T19" fmla="*/ 18 h 23"/>
                <a:gd name="T20" fmla="*/ 13 w 19"/>
                <a:gd name="T21" fmla="*/ 22 h 23"/>
                <a:gd name="T22" fmla="*/ 12 w 19"/>
                <a:gd name="T23" fmla="*/ 21 h 23"/>
                <a:gd name="T24" fmla="*/ 18 w 19"/>
                <a:gd name="T25" fmla="*/ 15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3"/>
                <a:gd name="T41" fmla="*/ 19 w 1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3">
                  <a:moveTo>
                    <a:pt x="18" y="15"/>
                  </a:moveTo>
                  <a:lnTo>
                    <a:pt x="17" y="15"/>
                  </a:lnTo>
                  <a:lnTo>
                    <a:pt x="13" y="13"/>
                  </a:lnTo>
                  <a:lnTo>
                    <a:pt x="9" y="9"/>
                  </a:lnTo>
                  <a:lnTo>
                    <a:pt x="8" y="6"/>
                  </a:lnTo>
                  <a:lnTo>
                    <a:pt x="8" y="2"/>
                  </a:lnTo>
                  <a:lnTo>
                    <a:pt x="1" y="0"/>
                  </a:lnTo>
                  <a:lnTo>
                    <a:pt x="0" y="8"/>
                  </a:lnTo>
                  <a:lnTo>
                    <a:pt x="4" y="13"/>
                  </a:lnTo>
                  <a:lnTo>
                    <a:pt x="8" y="18"/>
                  </a:lnTo>
                  <a:lnTo>
                    <a:pt x="13" y="22"/>
                  </a:lnTo>
                  <a:lnTo>
                    <a:pt x="12" y="21"/>
                  </a:lnTo>
                  <a:lnTo>
                    <a:pt x="18" y="15"/>
                  </a:lnTo>
                </a:path>
              </a:pathLst>
            </a:custGeom>
            <a:solidFill>
              <a:srgbClr val="4F4F4F"/>
            </a:solidFill>
            <a:ln w="12700" cap="rnd">
              <a:noFill/>
              <a:round/>
              <a:headEnd/>
              <a:tailEnd/>
            </a:ln>
          </p:spPr>
          <p:txBody>
            <a:bodyPr/>
            <a:lstStyle/>
            <a:p>
              <a:endParaRPr lang="en-US" dirty="0"/>
            </a:p>
          </p:txBody>
        </p:sp>
        <p:sp>
          <p:nvSpPr>
            <p:cNvPr id="48957" name="Freeform 856"/>
            <p:cNvSpPr>
              <a:spLocks/>
            </p:cNvSpPr>
            <p:nvPr/>
          </p:nvSpPr>
          <p:spPr bwMode="auto">
            <a:xfrm>
              <a:off x="2359" y="2501"/>
              <a:ext cx="33" cy="17"/>
            </a:xfrm>
            <a:custGeom>
              <a:avLst/>
              <a:gdLst>
                <a:gd name="T0" fmla="*/ 32 w 33"/>
                <a:gd name="T1" fmla="*/ 4 h 17"/>
                <a:gd name="T2" fmla="*/ 28 w 33"/>
                <a:gd name="T3" fmla="*/ 2 h 17"/>
                <a:gd name="T4" fmla="*/ 24 w 33"/>
                <a:gd name="T5" fmla="*/ 0 h 17"/>
                <a:gd name="T6" fmla="*/ 19 w 33"/>
                <a:gd name="T7" fmla="*/ 0 h 17"/>
                <a:gd name="T8" fmla="*/ 15 w 33"/>
                <a:gd name="T9" fmla="*/ 2 h 17"/>
                <a:gd name="T10" fmla="*/ 12 w 33"/>
                <a:gd name="T11" fmla="*/ 2 h 17"/>
                <a:gd name="T12" fmla="*/ 8 w 33"/>
                <a:gd name="T13" fmla="*/ 2 h 17"/>
                <a:gd name="T14" fmla="*/ 7 w 33"/>
                <a:gd name="T15" fmla="*/ 2 h 17"/>
                <a:gd name="T16" fmla="*/ 0 w 33"/>
                <a:gd name="T17" fmla="*/ 11 h 17"/>
                <a:gd name="T18" fmla="*/ 4 w 33"/>
                <a:gd name="T19" fmla="*/ 13 h 17"/>
                <a:gd name="T20" fmla="*/ 8 w 33"/>
                <a:gd name="T21" fmla="*/ 16 h 17"/>
                <a:gd name="T22" fmla="*/ 13 w 33"/>
                <a:gd name="T23" fmla="*/ 13 h 17"/>
                <a:gd name="T24" fmla="*/ 17 w 33"/>
                <a:gd name="T25" fmla="*/ 13 h 17"/>
                <a:gd name="T26" fmla="*/ 20 w 33"/>
                <a:gd name="T27" fmla="*/ 11 h 17"/>
                <a:gd name="T28" fmla="*/ 22 w 33"/>
                <a:gd name="T29" fmla="*/ 11 h 17"/>
                <a:gd name="T30" fmla="*/ 25 w 33"/>
                <a:gd name="T31" fmla="*/ 13 h 17"/>
                <a:gd name="T32" fmla="*/ 32 w 33"/>
                <a:gd name="T33" fmla="*/ 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3"/>
                <a:gd name="T52" fmla="*/ 0 h 17"/>
                <a:gd name="T53" fmla="*/ 33 w 33"/>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3" h="17">
                  <a:moveTo>
                    <a:pt x="32" y="4"/>
                  </a:moveTo>
                  <a:lnTo>
                    <a:pt x="28" y="2"/>
                  </a:lnTo>
                  <a:lnTo>
                    <a:pt x="24" y="0"/>
                  </a:lnTo>
                  <a:lnTo>
                    <a:pt x="19" y="0"/>
                  </a:lnTo>
                  <a:lnTo>
                    <a:pt x="15" y="2"/>
                  </a:lnTo>
                  <a:lnTo>
                    <a:pt x="12" y="2"/>
                  </a:lnTo>
                  <a:lnTo>
                    <a:pt x="8" y="2"/>
                  </a:lnTo>
                  <a:lnTo>
                    <a:pt x="7" y="2"/>
                  </a:lnTo>
                  <a:lnTo>
                    <a:pt x="0" y="11"/>
                  </a:lnTo>
                  <a:lnTo>
                    <a:pt x="4" y="13"/>
                  </a:lnTo>
                  <a:lnTo>
                    <a:pt x="8" y="16"/>
                  </a:lnTo>
                  <a:lnTo>
                    <a:pt x="13" y="13"/>
                  </a:lnTo>
                  <a:lnTo>
                    <a:pt x="17" y="13"/>
                  </a:lnTo>
                  <a:lnTo>
                    <a:pt x="20" y="11"/>
                  </a:lnTo>
                  <a:lnTo>
                    <a:pt x="22" y="11"/>
                  </a:lnTo>
                  <a:lnTo>
                    <a:pt x="25" y="13"/>
                  </a:lnTo>
                  <a:lnTo>
                    <a:pt x="32" y="4"/>
                  </a:lnTo>
                </a:path>
              </a:pathLst>
            </a:custGeom>
            <a:solidFill>
              <a:srgbClr val="4F4F4F"/>
            </a:solidFill>
            <a:ln w="12700" cap="rnd">
              <a:noFill/>
              <a:round/>
              <a:headEnd/>
              <a:tailEnd/>
            </a:ln>
          </p:spPr>
          <p:txBody>
            <a:bodyPr/>
            <a:lstStyle/>
            <a:p>
              <a:endParaRPr lang="en-US" dirty="0"/>
            </a:p>
          </p:txBody>
        </p:sp>
        <p:sp>
          <p:nvSpPr>
            <p:cNvPr id="48958" name="Freeform 857"/>
            <p:cNvSpPr>
              <a:spLocks/>
            </p:cNvSpPr>
            <p:nvPr/>
          </p:nvSpPr>
          <p:spPr bwMode="auto">
            <a:xfrm>
              <a:off x="2389" y="2505"/>
              <a:ext cx="40" cy="45"/>
            </a:xfrm>
            <a:custGeom>
              <a:avLst/>
              <a:gdLst>
                <a:gd name="T0" fmla="*/ 39 w 40"/>
                <a:gd name="T1" fmla="*/ 35 h 45"/>
                <a:gd name="T2" fmla="*/ 34 w 40"/>
                <a:gd name="T3" fmla="*/ 34 h 45"/>
                <a:gd name="T4" fmla="*/ 30 w 40"/>
                <a:gd name="T5" fmla="*/ 32 h 45"/>
                <a:gd name="T6" fmla="*/ 28 w 40"/>
                <a:gd name="T7" fmla="*/ 28 h 45"/>
                <a:gd name="T8" fmla="*/ 23 w 40"/>
                <a:gd name="T9" fmla="*/ 23 h 45"/>
                <a:gd name="T10" fmla="*/ 20 w 40"/>
                <a:gd name="T11" fmla="*/ 18 h 45"/>
                <a:gd name="T12" fmla="*/ 16 w 40"/>
                <a:gd name="T13" fmla="*/ 11 h 45"/>
                <a:gd name="T14" fmla="*/ 13 w 40"/>
                <a:gd name="T15" fmla="*/ 5 h 45"/>
                <a:gd name="T16" fmla="*/ 7 w 40"/>
                <a:gd name="T17" fmla="*/ 0 h 45"/>
                <a:gd name="T18" fmla="*/ 0 w 40"/>
                <a:gd name="T19" fmla="*/ 6 h 45"/>
                <a:gd name="T20" fmla="*/ 4 w 40"/>
                <a:gd name="T21" fmla="*/ 11 h 45"/>
                <a:gd name="T22" fmla="*/ 8 w 40"/>
                <a:gd name="T23" fmla="*/ 16 h 45"/>
                <a:gd name="T24" fmla="*/ 11 w 40"/>
                <a:gd name="T25" fmla="*/ 21 h 45"/>
                <a:gd name="T26" fmla="*/ 15 w 40"/>
                <a:gd name="T27" fmla="*/ 28 h 45"/>
                <a:gd name="T28" fmla="*/ 19 w 40"/>
                <a:gd name="T29" fmla="*/ 33 h 45"/>
                <a:gd name="T30" fmla="*/ 23 w 40"/>
                <a:gd name="T31" fmla="*/ 39 h 45"/>
                <a:gd name="T32" fmla="*/ 29 w 40"/>
                <a:gd name="T33" fmla="*/ 42 h 45"/>
                <a:gd name="T34" fmla="*/ 37 w 40"/>
                <a:gd name="T35" fmla="*/ 44 h 45"/>
                <a:gd name="T36" fmla="*/ 39 w 40"/>
                <a:gd name="T37" fmla="*/ 35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45"/>
                <a:gd name="T59" fmla="*/ 40 w 40"/>
                <a:gd name="T60" fmla="*/ 45 h 4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45">
                  <a:moveTo>
                    <a:pt x="39" y="35"/>
                  </a:moveTo>
                  <a:lnTo>
                    <a:pt x="34" y="34"/>
                  </a:lnTo>
                  <a:lnTo>
                    <a:pt x="30" y="32"/>
                  </a:lnTo>
                  <a:lnTo>
                    <a:pt x="28" y="28"/>
                  </a:lnTo>
                  <a:lnTo>
                    <a:pt x="23" y="23"/>
                  </a:lnTo>
                  <a:lnTo>
                    <a:pt x="20" y="18"/>
                  </a:lnTo>
                  <a:lnTo>
                    <a:pt x="16" y="11"/>
                  </a:lnTo>
                  <a:lnTo>
                    <a:pt x="13" y="5"/>
                  </a:lnTo>
                  <a:lnTo>
                    <a:pt x="7" y="0"/>
                  </a:lnTo>
                  <a:lnTo>
                    <a:pt x="0" y="6"/>
                  </a:lnTo>
                  <a:lnTo>
                    <a:pt x="4" y="11"/>
                  </a:lnTo>
                  <a:lnTo>
                    <a:pt x="8" y="16"/>
                  </a:lnTo>
                  <a:lnTo>
                    <a:pt x="11" y="21"/>
                  </a:lnTo>
                  <a:lnTo>
                    <a:pt x="15" y="28"/>
                  </a:lnTo>
                  <a:lnTo>
                    <a:pt x="19" y="33"/>
                  </a:lnTo>
                  <a:lnTo>
                    <a:pt x="23" y="39"/>
                  </a:lnTo>
                  <a:lnTo>
                    <a:pt x="29" y="42"/>
                  </a:lnTo>
                  <a:lnTo>
                    <a:pt x="37" y="44"/>
                  </a:lnTo>
                  <a:lnTo>
                    <a:pt x="39" y="35"/>
                  </a:lnTo>
                </a:path>
              </a:pathLst>
            </a:custGeom>
            <a:solidFill>
              <a:srgbClr val="4F4F4F"/>
            </a:solidFill>
            <a:ln w="12700" cap="rnd">
              <a:noFill/>
              <a:round/>
              <a:headEnd/>
              <a:tailEnd/>
            </a:ln>
          </p:spPr>
          <p:txBody>
            <a:bodyPr/>
            <a:lstStyle/>
            <a:p>
              <a:endParaRPr lang="en-US" dirty="0"/>
            </a:p>
          </p:txBody>
        </p:sp>
        <p:sp>
          <p:nvSpPr>
            <p:cNvPr id="48959" name="Freeform 858"/>
            <p:cNvSpPr>
              <a:spLocks/>
            </p:cNvSpPr>
            <p:nvPr/>
          </p:nvSpPr>
          <p:spPr bwMode="auto">
            <a:xfrm>
              <a:off x="2432" y="2533"/>
              <a:ext cx="17" cy="17"/>
            </a:xfrm>
            <a:custGeom>
              <a:avLst/>
              <a:gdLst>
                <a:gd name="T0" fmla="*/ 7 w 17"/>
                <a:gd name="T1" fmla="*/ 1 h 17"/>
                <a:gd name="T2" fmla="*/ 6 w 17"/>
                <a:gd name="T3" fmla="*/ 4 h 17"/>
                <a:gd name="T4" fmla="*/ 4 w 17"/>
                <a:gd name="T5" fmla="*/ 7 h 17"/>
                <a:gd name="T6" fmla="*/ 3 w 17"/>
                <a:gd name="T7" fmla="*/ 9 h 17"/>
                <a:gd name="T8" fmla="*/ 1 w 17"/>
                <a:gd name="T9" fmla="*/ 9 h 17"/>
                <a:gd name="T10" fmla="*/ 0 w 17"/>
                <a:gd name="T11" fmla="*/ 16 h 17"/>
                <a:gd name="T12" fmla="*/ 6 w 17"/>
                <a:gd name="T13" fmla="*/ 15 h 17"/>
                <a:gd name="T14" fmla="*/ 11 w 17"/>
                <a:gd name="T15" fmla="*/ 11 h 17"/>
                <a:gd name="T16" fmla="*/ 14 w 17"/>
                <a:gd name="T17" fmla="*/ 6 h 17"/>
                <a:gd name="T18" fmla="*/ 16 w 17"/>
                <a:gd name="T19" fmla="*/ 0 h 17"/>
                <a:gd name="T20" fmla="*/ 7 w 17"/>
                <a:gd name="T21" fmla="*/ 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7" y="1"/>
                  </a:moveTo>
                  <a:lnTo>
                    <a:pt x="6" y="4"/>
                  </a:lnTo>
                  <a:lnTo>
                    <a:pt x="4" y="7"/>
                  </a:lnTo>
                  <a:lnTo>
                    <a:pt x="3" y="9"/>
                  </a:lnTo>
                  <a:lnTo>
                    <a:pt x="1" y="9"/>
                  </a:lnTo>
                  <a:lnTo>
                    <a:pt x="0" y="16"/>
                  </a:lnTo>
                  <a:lnTo>
                    <a:pt x="6" y="15"/>
                  </a:lnTo>
                  <a:lnTo>
                    <a:pt x="11" y="11"/>
                  </a:lnTo>
                  <a:lnTo>
                    <a:pt x="14" y="6"/>
                  </a:lnTo>
                  <a:lnTo>
                    <a:pt x="16" y="0"/>
                  </a:lnTo>
                  <a:lnTo>
                    <a:pt x="7" y="1"/>
                  </a:lnTo>
                </a:path>
              </a:pathLst>
            </a:custGeom>
            <a:solidFill>
              <a:srgbClr val="4F4F4F"/>
            </a:solidFill>
            <a:ln w="12700" cap="rnd">
              <a:noFill/>
              <a:round/>
              <a:headEnd/>
              <a:tailEnd/>
            </a:ln>
          </p:spPr>
          <p:txBody>
            <a:bodyPr/>
            <a:lstStyle/>
            <a:p>
              <a:endParaRPr lang="en-US" dirty="0"/>
            </a:p>
          </p:txBody>
        </p:sp>
        <p:sp>
          <p:nvSpPr>
            <p:cNvPr id="48960" name="Freeform 859"/>
            <p:cNvSpPr>
              <a:spLocks/>
            </p:cNvSpPr>
            <p:nvPr/>
          </p:nvSpPr>
          <p:spPr bwMode="auto">
            <a:xfrm>
              <a:off x="2441" y="2477"/>
              <a:ext cx="17" cy="52"/>
            </a:xfrm>
            <a:custGeom>
              <a:avLst/>
              <a:gdLst>
                <a:gd name="T0" fmla="*/ 8 w 17"/>
                <a:gd name="T1" fmla="*/ 0 h 52"/>
                <a:gd name="T2" fmla="*/ 4 w 17"/>
                <a:gd name="T3" fmla="*/ 6 h 52"/>
                <a:gd name="T4" fmla="*/ 3 w 17"/>
                <a:gd name="T5" fmla="*/ 13 h 52"/>
                <a:gd name="T6" fmla="*/ 1 w 17"/>
                <a:gd name="T7" fmla="*/ 19 h 52"/>
                <a:gd name="T8" fmla="*/ 1 w 17"/>
                <a:gd name="T9" fmla="*/ 25 h 52"/>
                <a:gd name="T10" fmla="*/ 0 w 17"/>
                <a:gd name="T11" fmla="*/ 32 h 52"/>
                <a:gd name="T12" fmla="*/ 0 w 17"/>
                <a:gd name="T13" fmla="*/ 38 h 52"/>
                <a:gd name="T14" fmla="*/ 0 w 17"/>
                <a:gd name="T15" fmla="*/ 44 h 52"/>
                <a:gd name="T16" fmla="*/ 1 w 17"/>
                <a:gd name="T17" fmla="*/ 51 h 52"/>
                <a:gd name="T18" fmla="*/ 9 w 17"/>
                <a:gd name="T19" fmla="*/ 50 h 52"/>
                <a:gd name="T20" fmla="*/ 9 w 17"/>
                <a:gd name="T21" fmla="*/ 44 h 52"/>
                <a:gd name="T22" fmla="*/ 9 w 17"/>
                <a:gd name="T23" fmla="*/ 38 h 52"/>
                <a:gd name="T24" fmla="*/ 9 w 17"/>
                <a:gd name="T25" fmla="*/ 32 h 52"/>
                <a:gd name="T26" fmla="*/ 9 w 17"/>
                <a:gd name="T27" fmla="*/ 27 h 52"/>
                <a:gd name="T28" fmla="*/ 10 w 17"/>
                <a:gd name="T29" fmla="*/ 21 h 52"/>
                <a:gd name="T30" fmla="*/ 12 w 17"/>
                <a:gd name="T31" fmla="*/ 15 h 52"/>
                <a:gd name="T32" fmla="*/ 14 w 17"/>
                <a:gd name="T33" fmla="*/ 10 h 52"/>
                <a:gd name="T34" fmla="*/ 16 w 17"/>
                <a:gd name="T35" fmla="*/ 4 h 52"/>
                <a:gd name="T36" fmla="*/ 8 w 17"/>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52"/>
                <a:gd name="T59" fmla="*/ 17 w 17"/>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52">
                  <a:moveTo>
                    <a:pt x="8" y="0"/>
                  </a:moveTo>
                  <a:lnTo>
                    <a:pt x="4" y="6"/>
                  </a:lnTo>
                  <a:lnTo>
                    <a:pt x="3" y="13"/>
                  </a:lnTo>
                  <a:lnTo>
                    <a:pt x="1" y="19"/>
                  </a:lnTo>
                  <a:lnTo>
                    <a:pt x="1" y="25"/>
                  </a:lnTo>
                  <a:lnTo>
                    <a:pt x="0" y="32"/>
                  </a:lnTo>
                  <a:lnTo>
                    <a:pt x="0" y="38"/>
                  </a:lnTo>
                  <a:lnTo>
                    <a:pt x="0" y="44"/>
                  </a:lnTo>
                  <a:lnTo>
                    <a:pt x="1" y="51"/>
                  </a:lnTo>
                  <a:lnTo>
                    <a:pt x="9" y="50"/>
                  </a:lnTo>
                  <a:lnTo>
                    <a:pt x="9" y="44"/>
                  </a:lnTo>
                  <a:lnTo>
                    <a:pt x="9" y="38"/>
                  </a:lnTo>
                  <a:lnTo>
                    <a:pt x="9" y="32"/>
                  </a:lnTo>
                  <a:lnTo>
                    <a:pt x="9" y="27"/>
                  </a:lnTo>
                  <a:lnTo>
                    <a:pt x="10" y="21"/>
                  </a:lnTo>
                  <a:lnTo>
                    <a:pt x="12" y="15"/>
                  </a:lnTo>
                  <a:lnTo>
                    <a:pt x="14" y="10"/>
                  </a:lnTo>
                  <a:lnTo>
                    <a:pt x="16" y="4"/>
                  </a:lnTo>
                  <a:lnTo>
                    <a:pt x="8" y="0"/>
                  </a:lnTo>
                </a:path>
              </a:pathLst>
            </a:custGeom>
            <a:solidFill>
              <a:srgbClr val="4F4F4F"/>
            </a:solidFill>
            <a:ln w="12700" cap="rnd">
              <a:noFill/>
              <a:round/>
              <a:headEnd/>
              <a:tailEnd/>
            </a:ln>
          </p:spPr>
          <p:txBody>
            <a:bodyPr/>
            <a:lstStyle/>
            <a:p>
              <a:endParaRPr lang="en-US" dirty="0"/>
            </a:p>
          </p:txBody>
        </p:sp>
        <p:sp>
          <p:nvSpPr>
            <p:cNvPr id="48961" name="Freeform 860"/>
            <p:cNvSpPr>
              <a:spLocks/>
            </p:cNvSpPr>
            <p:nvPr/>
          </p:nvSpPr>
          <p:spPr bwMode="auto">
            <a:xfrm>
              <a:off x="2418" y="2457"/>
              <a:ext cx="41" cy="20"/>
            </a:xfrm>
            <a:custGeom>
              <a:avLst/>
              <a:gdLst>
                <a:gd name="T0" fmla="*/ 3 w 41"/>
                <a:gd name="T1" fmla="*/ 9 h 20"/>
                <a:gd name="T2" fmla="*/ 8 w 41"/>
                <a:gd name="T3" fmla="*/ 8 h 20"/>
                <a:gd name="T4" fmla="*/ 14 w 41"/>
                <a:gd name="T5" fmla="*/ 8 h 20"/>
                <a:gd name="T6" fmla="*/ 19 w 41"/>
                <a:gd name="T7" fmla="*/ 8 h 20"/>
                <a:gd name="T8" fmla="*/ 24 w 41"/>
                <a:gd name="T9" fmla="*/ 9 h 20"/>
                <a:gd name="T10" fmla="*/ 28 w 41"/>
                <a:gd name="T11" fmla="*/ 11 h 20"/>
                <a:gd name="T12" fmla="*/ 30 w 41"/>
                <a:gd name="T13" fmla="*/ 11 h 20"/>
                <a:gd name="T14" fmla="*/ 30 w 41"/>
                <a:gd name="T15" fmla="*/ 12 h 20"/>
                <a:gd name="T16" fmla="*/ 29 w 41"/>
                <a:gd name="T17" fmla="*/ 15 h 20"/>
                <a:gd name="T18" fmla="*/ 37 w 41"/>
                <a:gd name="T19" fmla="*/ 19 h 20"/>
                <a:gd name="T20" fmla="*/ 40 w 41"/>
                <a:gd name="T21" fmla="*/ 12 h 20"/>
                <a:gd name="T22" fmla="*/ 38 w 41"/>
                <a:gd name="T23" fmla="*/ 7 h 20"/>
                <a:gd name="T24" fmla="*/ 33 w 41"/>
                <a:gd name="T25" fmla="*/ 4 h 20"/>
                <a:gd name="T26" fmla="*/ 28 w 41"/>
                <a:gd name="T27" fmla="*/ 2 h 20"/>
                <a:gd name="T28" fmla="*/ 21 w 41"/>
                <a:gd name="T29" fmla="*/ 0 h 20"/>
                <a:gd name="T30" fmla="*/ 14 w 41"/>
                <a:gd name="T31" fmla="*/ 0 h 20"/>
                <a:gd name="T32" fmla="*/ 7 w 41"/>
                <a:gd name="T33" fmla="*/ 0 h 20"/>
                <a:gd name="T34" fmla="*/ 0 w 41"/>
                <a:gd name="T35" fmla="*/ 2 h 20"/>
                <a:gd name="T36" fmla="*/ 3 w 41"/>
                <a:gd name="T37" fmla="*/ 9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
                <a:gd name="T58" fmla="*/ 0 h 20"/>
                <a:gd name="T59" fmla="*/ 41 w 41"/>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 h="20">
                  <a:moveTo>
                    <a:pt x="3" y="9"/>
                  </a:moveTo>
                  <a:lnTo>
                    <a:pt x="8" y="8"/>
                  </a:lnTo>
                  <a:lnTo>
                    <a:pt x="14" y="8"/>
                  </a:lnTo>
                  <a:lnTo>
                    <a:pt x="19" y="8"/>
                  </a:lnTo>
                  <a:lnTo>
                    <a:pt x="24" y="9"/>
                  </a:lnTo>
                  <a:lnTo>
                    <a:pt x="28" y="11"/>
                  </a:lnTo>
                  <a:lnTo>
                    <a:pt x="30" y="11"/>
                  </a:lnTo>
                  <a:lnTo>
                    <a:pt x="30" y="12"/>
                  </a:lnTo>
                  <a:lnTo>
                    <a:pt x="29" y="15"/>
                  </a:lnTo>
                  <a:lnTo>
                    <a:pt x="37" y="19"/>
                  </a:lnTo>
                  <a:lnTo>
                    <a:pt x="40" y="12"/>
                  </a:lnTo>
                  <a:lnTo>
                    <a:pt x="38" y="7"/>
                  </a:lnTo>
                  <a:lnTo>
                    <a:pt x="33" y="4"/>
                  </a:lnTo>
                  <a:lnTo>
                    <a:pt x="28" y="2"/>
                  </a:lnTo>
                  <a:lnTo>
                    <a:pt x="21" y="0"/>
                  </a:lnTo>
                  <a:lnTo>
                    <a:pt x="14" y="0"/>
                  </a:lnTo>
                  <a:lnTo>
                    <a:pt x="7" y="0"/>
                  </a:lnTo>
                  <a:lnTo>
                    <a:pt x="0" y="2"/>
                  </a:lnTo>
                  <a:lnTo>
                    <a:pt x="3" y="9"/>
                  </a:lnTo>
                </a:path>
              </a:pathLst>
            </a:custGeom>
            <a:solidFill>
              <a:srgbClr val="4F4F4F"/>
            </a:solidFill>
            <a:ln w="12700" cap="rnd">
              <a:noFill/>
              <a:round/>
              <a:headEnd/>
              <a:tailEnd/>
            </a:ln>
          </p:spPr>
          <p:txBody>
            <a:bodyPr/>
            <a:lstStyle/>
            <a:p>
              <a:endParaRPr lang="en-US" dirty="0"/>
            </a:p>
          </p:txBody>
        </p:sp>
        <p:sp>
          <p:nvSpPr>
            <p:cNvPr id="48962" name="Freeform 861"/>
            <p:cNvSpPr>
              <a:spLocks/>
            </p:cNvSpPr>
            <p:nvPr/>
          </p:nvSpPr>
          <p:spPr bwMode="auto">
            <a:xfrm>
              <a:off x="2409" y="2459"/>
              <a:ext cx="17" cy="17"/>
            </a:xfrm>
            <a:custGeom>
              <a:avLst/>
              <a:gdLst>
                <a:gd name="T0" fmla="*/ 2 w 17"/>
                <a:gd name="T1" fmla="*/ 16 h 17"/>
                <a:gd name="T2" fmla="*/ 6 w 17"/>
                <a:gd name="T3" fmla="*/ 16 h 17"/>
                <a:gd name="T4" fmla="*/ 9 w 17"/>
                <a:gd name="T5" fmla="*/ 16 h 17"/>
                <a:gd name="T6" fmla="*/ 11 w 17"/>
                <a:gd name="T7" fmla="*/ 16 h 17"/>
                <a:gd name="T8" fmla="*/ 16 w 17"/>
                <a:gd name="T9" fmla="*/ 13 h 17"/>
                <a:gd name="T10" fmla="*/ 11 w 17"/>
                <a:gd name="T11" fmla="*/ 0 h 17"/>
                <a:gd name="T12" fmla="*/ 9 w 17"/>
                <a:gd name="T13" fmla="*/ 0 h 17"/>
                <a:gd name="T14" fmla="*/ 6 w 17"/>
                <a:gd name="T15" fmla="*/ 0 h 17"/>
                <a:gd name="T16" fmla="*/ 4 w 17"/>
                <a:gd name="T17" fmla="*/ 2 h 17"/>
                <a:gd name="T18" fmla="*/ 2 w 17"/>
                <a:gd name="T19" fmla="*/ 2 h 17"/>
                <a:gd name="T20" fmla="*/ 0 w 17"/>
                <a:gd name="T21" fmla="*/ 2 h 17"/>
                <a:gd name="T22" fmla="*/ 2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2" y="16"/>
                  </a:moveTo>
                  <a:lnTo>
                    <a:pt x="6" y="16"/>
                  </a:lnTo>
                  <a:lnTo>
                    <a:pt x="9" y="16"/>
                  </a:lnTo>
                  <a:lnTo>
                    <a:pt x="11" y="16"/>
                  </a:lnTo>
                  <a:lnTo>
                    <a:pt x="16" y="13"/>
                  </a:lnTo>
                  <a:lnTo>
                    <a:pt x="11" y="0"/>
                  </a:lnTo>
                  <a:lnTo>
                    <a:pt x="9" y="0"/>
                  </a:lnTo>
                  <a:lnTo>
                    <a:pt x="6" y="0"/>
                  </a:lnTo>
                  <a:lnTo>
                    <a:pt x="4" y="2"/>
                  </a:lnTo>
                  <a:lnTo>
                    <a:pt x="2" y="2"/>
                  </a:lnTo>
                  <a:lnTo>
                    <a:pt x="0" y="2"/>
                  </a:lnTo>
                  <a:lnTo>
                    <a:pt x="2" y="16"/>
                  </a:lnTo>
                </a:path>
              </a:pathLst>
            </a:custGeom>
            <a:solidFill>
              <a:srgbClr val="4F4F4F"/>
            </a:solidFill>
            <a:ln w="12700" cap="rnd">
              <a:noFill/>
              <a:round/>
              <a:headEnd/>
              <a:tailEnd/>
            </a:ln>
          </p:spPr>
          <p:txBody>
            <a:bodyPr/>
            <a:lstStyle/>
            <a:p>
              <a:endParaRPr lang="en-US" dirty="0"/>
            </a:p>
          </p:txBody>
        </p:sp>
        <p:sp>
          <p:nvSpPr>
            <p:cNvPr id="48963" name="Freeform 862"/>
            <p:cNvSpPr>
              <a:spLocks/>
            </p:cNvSpPr>
            <p:nvPr/>
          </p:nvSpPr>
          <p:spPr bwMode="auto">
            <a:xfrm>
              <a:off x="2346" y="2460"/>
              <a:ext cx="60" cy="28"/>
            </a:xfrm>
            <a:custGeom>
              <a:avLst/>
              <a:gdLst>
                <a:gd name="T0" fmla="*/ 9 w 60"/>
                <a:gd name="T1" fmla="*/ 27 h 28"/>
                <a:gd name="T2" fmla="*/ 10 w 60"/>
                <a:gd name="T3" fmla="*/ 22 h 28"/>
                <a:gd name="T4" fmla="*/ 14 w 60"/>
                <a:gd name="T5" fmla="*/ 18 h 28"/>
                <a:gd name="T6" fmla="*/ 19 w 60"/>
                <a:gd name="T7" fmla="*/ 16 h 28"/>
                <a:gd name="T8" fmla="*/ 26 w 60"/>
                <a:gd name="T9" fmla="*/ 13 h 28"/>
                <a:gd name="T10" fmla="*/ 34 w 60"/>
                <a:gd name="T11" fmla="*/ 11 h 28"/>
                <a:gd name="T12" fmla="*/ 43 w 60"/>
                <a:gd name="T13" fmla="*/ 11 h 28"/>
                <a:gd name="T14" fmla="*/ 51 w 60"/>
                <a:gd name="T15" fmla="*/ 10 h 28"/>
                <a:gd name="T16" fmla="*/ 59 w 60"/>
                <a:gd name="T17" fmla="*/ 9 h 28"/>
                <a:gd name="T18" fmla="*/ 57 w 60"/>
                <a:gd name="T19" fmla="*/ 0 h 28"/>
                <a:gd name="T20" fmla="*/ 50 w 60"/>
                <a:gd name="T21" fmla="*/ 2 h 28"/>
                <a:gd name="T22" fmla="*/ 42 w 60"/>
                <a:gd name="T23" fmla="*/ 2 h 28"/>
                <a:gd name="T24" fmla="*/ 32 w 60"/>
                <a:gd name="T25" fmla="*/ 3 h 28"/>
                <a:gd name="T26" fmla="*/ 24 w 60"/>
                <a:gd name="T27" fmla="*/ 5 h 28"/>
                <a:gd name="T28" fmla="*/ 15 w 60"/>
                <a:gd name="T29" fmla="*/ 8 h 28"/>
                <a:gd name="T30" fmla="*/ 7 w 60"/>
                <a:gd name="T31" fmla="*/ 12 h 28"/>
                <a:gd name="T32" fmla="*/ 3 w 60"/>
                <a:gd name="T33" fmla="*/ 18 h 28"/>
                <a:gd name="T34" fmla="*/ 0 w 60"/>
                <a:gd name="T35" fmla="*/ 27 h 28"/>
                <a:gd name="T36" fmla="*/ 9 w 60"/>
                <a:gd name="T37" fmla="*/ 27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28"/>
                <a:gd name="T59" fmla="*/ 60 w 60"/>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28">
                  <a:moveTo>
                    <a:pt x="9" y="27"/>
                  </a:moveTo>
                  <a:lnTo>
                    <a:pt x="10" y="22"/>
                  </a:lnTo>
                  <a:lnTo>
                    <a:pt x="14" y="18"/>
                  </a:lnTo>
                  <a:lnTo>
                    <a:pt x="19" y="16"/>
                  </a:lnTo>
                  <a:lnTo>
                    <a:pt x="26" y="13"/>
                  </a:lnTo>
                  <a:lnTo>
                    <a:pt x="34" y="11"/>
                  </a:lnTo>
                  <a:lnTo>
                    <a:pt x="43" y="11"/>
                  </a:lnTo>
                  <a:lnTo>
                    <a:pt x="51" y="10"/>
                  </a:lnTo>
                  <a:lnTo>
                    <a:pt x="59" y="9"/>
                  </a:lnTo>
                  <a:lnTo>
                    <a:pt x="57" y="0"/>
                  </a:lnTo>
                  <a:lnTo>
                    <a:pt x="50" y="2"/>
                  </a:lnTo>
                  <a:lnTo>
                    <a:pt x="42" y="2"/>
                  </a:lnTo>
                  <a:lnTo>
                    <a:pt x="32" y="3"/>
                  </a:lnTo>
                  <a:lnTo>
                    <a:pt x="24" y="5"/>
                  </a:lnTo>
                  <a:lnTo>
                    <a:pt x="15" y="8"/>
                  </a:lnTo>
                  <a:lnTo>
                    <a:pt x="7" y="12"/>
                  </a:lnTo>
                  <a:lnTo>
                    <a:pt x="3" y="18"/>
                  </a:lnTo>
                  <a:lnTo>
                    <a:pt x="0" y="27"/>
                  </a:lnTo>
                  <a:lnTo>
                    <a:pt x="9" y="27"/>
                  </a:lnTo>
                </a:path>
              </a:pathLst>
            </a:custGeom>
            <a:solidFill>
              <a:srgbClr val="4F4F4F"/>
            </a:solidFill>
            <a:ln w="12700" cap="rnd">
              <a:noFill/>
              <a:round/>
              <a:headEnd/>
              <a:tailEnd/>
            </a:ln>
          </p:spPr>
          <p:txBody>
            <a:bodyPr/>
            <a:lstStyle/>
            <a:p>
              <a:endParaRPr lang="en-US" dirty="0"/>
            </a:p>
          </p:txBody>
        </p:sp>
        <p:sp>
          <p:nvSpPr>
            <p:cNvPr id="48964" name="Freeform 863"/>
            <p:cNvSpPr>
              <a:spLocks/>
            </p:cNvSpPr>
            <p:nvPr/>
          </p:nvSpPr>
          <p:spPr bwMode="auto">
            <a:xfrm>
              <a:off x="2448" y="2507"/>
              <a:ext cx="84" cy="74"/>
            </a:xfrm>
            <a:custGeom>
              <a:avLst/>
              <a:gdLst>
                <a:gd name="T0" fmla="*/ 10 w 84"/>
                <a:gd name="T1" fmla="*/ 41 h 74"/>
                <a:gd name="T2" fmla="*/ 7 w 84"/>
                <a:gd name="T3" fmla="*/ 43 h 74"/>
                <a:gd name="T4" fmla="*/ 4 w 84"/>
                <a:gd name="T5" fmla="*/ 46 h 74"/>
                <a:gd name="T6" fmla="*/ 2 w 84"/>
                <a:gd name="T7" fmla="*/ 50 h 74"/>
                <a:gd name="T8" fmla="*/ 2 w 84"/>
                <a:gd name="T9" fmla="*/ 53 h 74"/>
                <a:gd name="T10" fmla="*/ 0 w 84"/>
                <a:gd name="T11" fmla="*/ 52 h 74"/>
                <a:gd name="T12" fmla="*/ 2 w 84"/>
                <a:gd name="T13" fmla="*/ 55 h 74"/>
                <a:gd name="T14" fmla="*/ 7 w 84"/>
                <a:gd name="T15" fmla="*/ 60 h 74"/>
                <a:gd name="T16" fmla="*/ 15 w 84"/>
                <a:gd name="T17" fmla="*/ 65 h 74"/>
                <a:gd name="T18" fmla="*/ 22 w 84"/>
                <a:gd name="T19" fmla="*/ 70 h 74"/>
                <a:gd name="T20" fmla="*/ 29 w 84"/>
                <a:gd name="T21" fmla="*/ 73 h 74"/>
                <a:gd name="T22" fmla="*/ 35 w 84"/>
                <a:gd name="T23" fmla="*/ 72 h 74"/>
                <a:gd name="T24" fmla="*/ 37 w 84"/>
                <a:gd name="T25" fmla="*/ 65 h 74"/>
                <a:gd name="T26" fmla="*/ 38 w 84"/>
                <a:gd name="T27" fmla="*/ 65 h 74"/>
                <a:gd name="T28" fmla="*/ 39 w 84"/>
                <a:gd name="T29" fmla="*/ 62 h 74"/>
                <a:gd name="T30" fmla="*/ 41 w 84"/>
                <a:gd name="T31" fmla="*/ 58 h 74"/>
                <a:gd name="T32" fmla="*/ 44 w 84"/>
                <a:gd name="T33" fmla="*/ 54 h 74"/>
                <a:gd name="T34" fmla="*/ 47 w 84"/>
                <a:gd name="T35" fmla="*/ 49 h 74"/>
                <a:gd name="T36" fmla="*/ 49 w 84"/>
                <a:gd name="T37" fmla="*/ 45 h 74"/>
                <a:gd name="T38" fmla="*/ 54 w 84"/>
                <a:gd name="T39" fmla="*/ 42 h 74"/>
                <a:gd name="T40" fmla="*/ 58 w 84"/>
                <a:gd name="T41" fmla="*/ 41 h 74"/>
                <a:gd name="T42" fmla="*/ 61 w 84"/>
                <a:gd name="T43" fmla="*/ 40 h 74"/>
                <a:gd name="T44" fmla="*/ 64 w 84"/>
                <a:gd name="T45" fmla="*/ 40 h 74"/>
                <a:gd name="T46" fmla="*/ 67 w 84"/>
                <a:gd name="T47" fmla="*/ 39 h 74"/>
                <a:gd name="T48" fmla="*/ 71 w 84"/>
                <a:gd name="T49" fmla="*/ 39 h 74"/>
                <a:gd name="T50" fmla="*/ 75 w 84"/>
                <a:gd name="T51" fmla="*/ 38 h 74"/>
                <a:gd name="T52" fmla="*/ 77 w 84"/>
                <a:gd name="T53" fmla="*/ 37 h 74"/>
                <a:gd name="T54" fmla="*/ 79 w 84"/>
                <a:gd name="T55" fmla="*/ 36 h 74"/>
                <a:gd name="T56" fmla="*/ 82 w 84"/>
                <a:gd name="T57" fmla="*/ 33 h 74"/>
                <a:gd name="T58" fmla="*/ 83 w 84"/>
                <a:gd name="T59" fmla="*/ 32 h 74"/>
                <a:gd name="T60" fmla="*/ 83 w 84"/>
                <a:gd name="T61" fmla="*/ 30 h 74"/>
                <a:gd name="T62" fmla="*/ 83 w 84"/>
                <a:gd name="T63" fmla="*/ 28 h 74"/>
                <a:gd name="T64" fmla="*/ 82 w 84"/>
                <a:gd name="T65" fmla="*/ 27 h 74"/>
                <a:gd name="T66" fmla="*/ 79 w 84"/>
                <a:gd name="T67" fmla="*/ 24 h 74"/>
                <a:gd name="T68" fmla="*/ 76 w 84"/>
                <a:gd name="T69" fmla="*/ 21 h 74"/>
                <a:gd name="T70" fmla="*/ 75 w 84"/>
                <a:gd name="T71" fmla="*/ 18 h 74"/>
                <a:gd name="T72" fmla="*/ 72 w 84"/>
                <a:gd name="T73" fmla="*/ 15 h 74"/>
                <a:gd name="T74" fmla="*/ 70 w 84"/>
                <a:gd name="T75" fmla="*/ 12 h 74"/>
                <a:gd name="T76" fmla="*/ 67 w 84"/>
                <a:gd name="T77" fmla="*/ 9 h 74"/>
                <a:gd name="T78" fmla="*/ 64 w 84"/>
                <a:gd name="T79" fmla="*/ 6 h 74"/>
                <a:gd name="T80" fmla="*/ 62 w 84"/>
                <a:gd name="T81" fmla="*/ 5 h 74"/>
                <a:gd name="T82" fmla="*/ 57 w 84"/>
                <a:gd name="T83" fmla="*/ 2 h 74"/>
                <a:gd name="T84" fmla="*/ 51 w 84"/>
                <a:gd name="T85" fmla="*/ 1 h 74"/>
                <a:gd name="T86" fmla="*/ 47 w 84"/>
                <a:gd name="T87" fmla="*/ 0 h 74"/>
                <a:gd name="T88" fmla="*/ 42 w 84"/>
                <a:gd name="T89" fmla="*/ 3 h 74"/>
                <a:gd name="T90" fmla="*/ 39 w 84"/>
                <a:gd name="T91" fmla="*/ 6 h 74"/>
                <a:gd name="T92" fmla="*/ 36 w 84"/>
                <a:gd name="T93" fmla="*/ 9 h 74"/>
                <a:gd name="T94" fmla="*/ 35 w 84"/>
                <a:gd name="T95" fmla="*/ 13 h 74"/>
                <a:gd name="T96" fmla="*/ 33 w 84"/>
                <a:gd name="T97" fmla="*/ 17 h 74"/>
                <a:gd name="T98" fmla="*/ 31 w 84"/>
                <a:gd name="T99" fmla="*/ 21 h 74"/>
                <a:gd name="T100" fmla="*/ 29 w 84"/>
                <a:gd name="T101" fmla="*/ 25 h 74"/>
                <a:gd name="T102" fmla="*/ 27 w 84"/>
                <a:gd name="T103" fmla="*/ 28 h 74"/>
                <a:gd name="T104" fmla="*/ 24 w 84"/>
                <a:gd name="T105" fmla="*/ 30 h 74"/>
                <a:gd name="T106" fmla="*/ 21 w 84"/>
                <a:gd name="T107" fmla="*/ 33 h 74"/>
                <a:gd name="T108" fmla="*/ 18 w 84"/>
                <a:gd name="T109" fmla="*/ 36 h 74"/>
                <a:gd name="T110" fmla="*/ 15 w 84"/>
                <a:gd name="T111" fmla="*/ 39 h 74"/>
                <a:gd name="T112" fmla="*/ 10 w 84"/>
                <a:gd name="T113" fmla="*/ 41 h 7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4"/>
                <a:gd name="T172" fmla="*/ 0 h 74"/>
                <a:gd name="T173" fmla="*/ 84 w 84"/>
                <a:gd name="T174" fmla="*/ 74 h 7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4" h="74">
                  <a:moveTo>
                    <a:pt x="10" y="41"/>
                  </a:moveTo>
                  <a:lnTo>
                    <a:pt x="7" y="43"/>
                  </a:lnTo>
                  <a:lnTo>
                    <a:pt x="4" y="46"/>
                  </a:lnTo>
                  <a:lnTo>
                    <a:pt x="2" y="50"/>
                  </a:lnTo>
                  <a:lnTo>
                    <a:pt x="2" y="53"/>
                  </a:lnTo>
                  <a:lnTo>
                    <a:pt x="0" y="52"/>
                  </a:lnTo>
                  <a:lnTo>
                    <a:pt x="2" y="55"/>
                  </a:lnTo>
                  <a:lnTo>
                    <a:pt x="7" y="60"/>
                  </a:lnTo>
                  <a:lnTo>
                    <a:pt x="15" y="65"/>
                  </a:lnTo>
                  <a:lnTo>
                    <a:pt x="22" y="70"/>
                  </a:lnTo>
                  <a:lnTo>
                    <a:pt x="29" y="73"/>
                  </a:lnTo>
                  <a:lnTo>
                    <a:pt x="35" y="72"/>
                  </a:lnTo>
                  <a:lnTo>
                    <a:pt x="37" y="65"/>
                  </a:lnTo>
                  <a:lnTo>
                    <a:pt x="38" y="65"/>
                  </a:lnTo>
                  <a:lnTo>
                    <a:pt x="39" y="62"/>
                  </a:lnTo>
                  <a:lnTo>
                    <a:pt x="41" y="58"/>
                  </a:lnTo>
                  <a:lnTo>
                    <a:pt x="44" y="54"/>
                  </a:lnTo>
                  <a:lnTo>
                    <a:pt x="47" y="49"/>
                  </a:lnTo>
                  <a:lnTo>
                    <a:pt x="49" y="45"/>
                  </a:lnTo>
                  <a:lnTo>
                    <a:pt x="54" y="42"/>
                  </a:lnTo>
                  <a:lnTo>
                    <a:pt x="58" y="41"/>
                  </a:lnTo>
                  <a:lnTo>
                    <a:pt x="61" y="40"/>
                  </a:lnTo>
                  <a:lnTo>
                    <a:pt x="64" y="40"/>
                  </a:lnTo>
                  <a:lnTo>
                    <a:pt x="67" y="39"/>
                  </a:lnTo>
                  <a:lnTo>
                    <a:pt x="71" y="39"/>
                  </a:lnTo>
                  <a:lnTo>
                    <a:pt x="75" y="38"/>
                  </a:lnTo>
                  <a:lnTo>
                    <a:pt x="77" y="37"/>
                  </a:lnTo>
                  <a:lnTo>
                    <a:pt x="79" y="36"/>
                  </a:lnTo>
                  <a:lnTo>
                    <a:pt x="82" y="33"/>
                  </a:lnTo>
                  <a:lnTo>
                    <a:pt x="83" y="32"/>
                  </a:lnTo>
                  <a:lnTo>
                    <a:pt x="83" y="30"/>
                  </a:lnTo>
                  <a:lnTo>
                    <a:pt x="83" y="28"/>
                  </a:lnTo>
                  <a:lnTo>
                    <a:pt x="82" y="27"/>
                  </a:lnTo>
                  <a:lnTo>
                    <a:pt x="79" y="24"/>
                  </a:lnTo>
                  <a:lnTo>
                    <a:pt x="76" y="21"/>
                  </a:lnTo>
                  <a:lnTo>
                    <a:pt x="75" y="18"/>
                  </a:lnTo>
                  <a:lnTo>
                    <a:pt x="72" y="15"/>
                  </a:lnTo>
                  <a:lnTo>
                    <a:pt x="70" y="12"/>
                  </a:lnTo>
                  <a:lnTo>
                    <a:pt x="67" y="9"/>
                  </a:lnTo>
                  <a:lnTo>
                    <a:pt x="64" y="6"/>
                  </a:lnTo>
                  <a:lnTo>
                    <a:pt x="62" y="5"/>
                  </a:lnTo>
                  <a:lnTo>
                    <a:pt x="57" y="2"/>
                  </a:lnTo>
                  <a:lnTo>
                    <a:pt x="51" y="1"/>
                  </a:lnTo>
                  <a:lnTo>
                    <a:pt x="47" y="0"/>
                  </a:lnTo>
                  <a:lnTo>
                    <a:pt x="42" y="3"/>
                  </a:lnTo>
                  <a:lnTo>
                    <a:pt x="39" y="6"/>
                  </a:lnTo>
                  <a:lnTo>
                    <a:pt x="36" y="9"/>
                  </a:lnTo>
                  <a:lnTo>
                    <a:pt x="35" y="13"/>
                  </a:lnTo>
                  <a:lnTo>
                    <a:pt x="33" y="17"/>
                  </a:lnTo>
                  <a:lnTo>
                    <a:pt x="31" y="21"/>
                  </a:lnTo>
                  <a:lnTo>
                    <a:pt x="29" y="25"/>
                  </a:lnTo>
                  <a:lnTo>
                    <a:pt x="27" y="28"/>
                  </a:lnTo>
                  <a:lnTo>
                    <a:pt x="24" y="30"/>
                  </a:lnTo>
                  <a:lnTo>
                    <a:pt x="21" y="33"/>
                  </a:lnTo>
                  <a:lnTo>
                    <a:pt x="18" y="36"/>
                  </a:lnTo>
                  <a:lnTo>
                    <a:pt x="15" y="39"/>
                  </a:lnTo>
                  <a:lnTo>
                    <a:pt x="10" y="41"/>
                  </a:lnTo>
                </a:path>
              </a:pathLst>
            </a:custGeom>
            <a:solidFill>
              <a:srgbClr val="CCCCCC"/>
            </a:solidFill>
            <a:ln w="12700" cap="rnd">
              <a:noFill/>
              <a:round/>
              <a:headEnd/>
              <a:tailEnd/>
            </a:ln>
          </p:spPr>
          <p:txBody>
            <a:bodyPr/>
            <a:lstStyle/>
            <a:p>
              <a:endParaRPr lang="en-US" dirty="0"/>
            </a:p>
          </p:txBody>
        </p:sp>
        <p:sp>
          <p:nvSpPr>
            <p:cNvPr id="48965" name="Freeform 864"/>
            <p:cNvSpPr>
              <a:spLocks/>
            </p:cNvSpPr>
            <p:nvPr/>
          </p:nvSpPr>
          <p:spPr bwMode="auto">
            <a:xfrm>
              <a:off x="2444" y="2546"/>
              <a:ext cx="17" cy="17"/>
            </a:xfrm>
            <a:custGeom>
              <a:avLst/>
              <a:gdLst>
                <a:gd name="T0" fmla="*/ 1 w 17"/>
                <a:gd name="T1" fmla="*/ 16 h 17"/>
                <a:gd name="T2" fmla="*/ 8 w 17"/>
                <a:gd name="T3" fmla="*/ 11 h 17"/>
                <a:gd name="T4" fmla="*/ 10 w 17"/>
                <a:gd name="T5" fmla="*/ 12 h 17"/>
                <a:gd name="T6" fmla="*/ 11 w 17"/>
                <a:gd name="T7" fmla="*/ 10 h 17"/>
                <a:gd name="T8" fmla="*/ 14 w 17"/>
                <a:gd name="T9" fmla="*/ 8 h 17"/>
                <a:gd name="T10" fmla="*/ 16 w 17"/>
                <a:gd name="T11" fmla="*/ 7 h 17"/>
                <a:gd name="T12" fmla="*/ 13 w 17"/>
                <a:gd name="T13" fmla="*/ 0 h 17"/>
                <a:gd name="T14" fmla="*/ 7 w 17"/>
                <a:gd name="T15" fmla="*/ 2 h 17"/>
                <a:gd name="T16" fmla="*/ 2 w 17"/>
                <a:gd name="T17" fmla="*/ 6 h 17"/>
                <a:gd name="T18" fmla="*/ 0 w 17"/>
                <a:gd name="T19" fmla="*/ 10 h 17"/>
                <a:gd name="T20" fmla="*/ 1 w 17"/>
                <a:gd name="T21" fmla="*/ 15 h 17"/>
                <a:gd name="T22" fmla="*/ 8 w 17"/>
                <a:gd name="T23" fmla="*/ 10 h 17"/>
                <a:gd name="T24" fmla="*/ 1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 y="16"/>
                  </a:moveTo>
                  <a:lnTo>
                    <a:pt x="8" y="11"/>
                  </a:lnTo>
                  <a:lnTo>
                    <a:pt x="10" y="12"/>
                  </a:lnTo>
                  <a:lnTo>
                    <a:pt x="11" y="10"/>
                  </a:lnTo>
                  <a:lnTo>
                    <a:pt x="14" y="8"/>
                  </a:lnTo>
                  <a:lnTo>
                    <a:pt x="16" y="7"/>
                  </a:lnTo>
                  <a:lnTo>
                    <a:pt x="13" y="0"/>
                  </a:lnTo>
                  <a:lnTo>
                    <a:pt x="7" y="2"/>
                  </a:lnTo>
                  <a:lnTo>
                    <a:pt x="2" y="6"/>
                  </a:lnTo>
                  <a:lnTo>
                    <a:pt x="0" y="10"/>
                  </a:lnTo>
                  <a:lnTo>
                    <a:pt x="1" y="15"/>
                  </a:lnTo>
                  <a:lnTo>
                    <a:pt x="8" y="10"/>
                  </a:lnTo>
                  <a:lnTo>
                    <a:pt x="1" y="16"/>
                  </a:lnTo>
                </a:path>
              </a:pathLst>
            </a:custGeom>
            <a:solidFill>
              <a:srgbClr val="828282"/>
            </a:solidFill>
            <a:ln w="12700" cap="rnd">
              <a:noFill/>
              <a:round/>
              <a:headEnd/>
              <a:tailEnd/>
            </a:ln>
          </p:spPr>
          <p:txBody>
            <a:bodyPr/>
            <a:lstStyle/>
            <a:p>
              <a:endParaRPr lang="en-US" dirty="0"/>
            </a:p>
          </p:txBody>
        </p:sp>
        <p:sp>
          <p:nvSpPr>
            <p:cNvPr id="48966" name="Freeform 865"/>
            <p:cNvSpPr>
              <a:spLocks/>
            </p:cNvSpPr>
            <p:nvPr/>
          </p:nvSpPr>
          <p:spPr bwMode="auto">
            <a:xfrm>
              <a:off x="2443" y="2560"/>
              <a:ext cx="46" cy="27"/>
            </a:xfrm>
            <a:custGeom>
              <a:avLst/>
              <a:gdLst>
                <a:gd name="T0" fmla="*/ 45 w 46"/>
                <a:gd name="T1" fmla="*/ 14 h 27"/>
                <a:gd name="T2" fmla="*/ 35 w 46"/>
                <a:gd name="T3" fmla="*/ 14 h 27"/>
                <a:gd name="T4" fmla="*/ 34 w 46"/>
                <a:gd name="T5" fmla="*/ 17 h 27"/>
                <a:gd name="T6" fmla="*/ 33 w 46"/>
                <a:gd name="T7" fmla="*/ 17 h 27"/>
                <a:gd name="T8" fmla="*/ 28 w 46"/>
                <a:gd name="T9" fmla="*/ 15 h 27"/>
                <a:gd name="T10" fmla="*/ 21 w 46"/>
                <a:gd name="T11" fmla="*/ 11 h 27"/>
                <a:gd name="T12" fmla="*/ 15 w 46"/>
                <a:gd name="T13" fmla="*/ 7 h 27"/>
                <a:gd name="T14" fmla="*/ 10 w 46"/>
                <a:gd name="T15" fmla="*/ 2 h 27"/>
                <a:gd name="T16" fmla="*/ 9 w 46"/>
                <a:gd name="T17" fmla="*/ 0 h 27"/>
                <a:gd name="T18" fmla="*/ 3 w 46"/>
                <a:gd name="T19" fmla="*/ 7 h 27"/>
                <a:gd name="T20" fmla="*/ 10 w 46"/>
                <a:gd name="T21" fmla="*/ 0 h 27"/>
                <a:gd name="T22" fmla="*/ 0 w 46"/>
                <a:gd name="T23" fmla="*/ 4 h 27"/>
                <a:gd name="T24" fmla="*/ 3 w 46"/>
                <a:gd name="T25" fmla="*/ 7 h 27"/>
                <a:gd name="T26" fmla="*/ 8 w 46"/>
                <a:gd name="T27" fmla="*/ 12 h 27"/>
                <a:gd name="T28" fmla="*/ 16 w 46"/>
                <a:gd name="T29" fmla="*/ 17 h 27"/>
                <a:gd name="T30" fmla="*/ 23 w 46"/>
                <a:gd name="T31" fmla="*/ 23 h 27"/>
                <a:gd name="T32" fmla="*/ 32 w 46"/>
                <a:gd name="T33" fmla="*/ 26 h 27"/>
                <a:gd name="T34" fmla="*/ 41 w 46"/>
                <a:gd name="T35" fmla="*/ 24 h 27"/>
                <a:gd name="T36" fmla="*/ 45 w 46"/>
                <a:gd name="T37" fmla="*/ 15 h 27"/>
                <a:gd name="T38" fmla="*/ 35 w 46"/>
                <a:gd name="T39" fmla="*/ 14 h 27"/>
                <a:gd name="T40" fmla="*/ 45 w 46"/>
                <a:gd name="T41" fmla="*/ 1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6"/>
                <a:gd name="T64" fmla="*/ 0 h 27"/>
                <a:gd name="T65" fmla="*/ 46 w 46"/>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6" h="27">
                  <a:moveTo>
                    <a:pt x="45" y="14"/>
                  </a:moveTo>
                  <a:lnTo>
                    <a:pt x="35" y="14"/>
                  </a:lnTo>
                  <a:lnTo>
                    <a:pt x="34" y="17"/>
                  </a:lnTo>
                  <a:lnTo>
                    <a:pt x="33" y="17"/>
                  </a:lnTo>
                  <a:lnTo>
                    <a:pt x="28" y="15"/>
                  </a:lnTo>
                  <a:lnTo>
                    <a:pt x="21" y="11"/>
                  </a:lnTo>
                  <a:lnTo>
                    <a:pt x="15" y="7"/>
                  </a:lnTo>
                  <a:lnTo>
                    <a:pt x="10" y="2"/>
                  </a:lnTo>
                  <a:lnTo>
                    <a:pt x="9" y="0"/>
                  </a:lnTo>
                  <a:lnTo>
                    <a:pt x="3" y="7"/>
                  </a:lnTo>
                  <a:lnTo>
                    <a:pt x="10" y="0"/>
                  </a:lnTo>
                  <a:lnTo>
                    <a:pt x="0" y="4"/>
                  </a:lnTo>
                  <a:lnTo>
                    <a:pt x="3" y="7"/>
                  </a:lnTo>
                  <a:lnTo>
                    <a:pt x="8" y="12"/>
                  </a:lnTo>
                  <a:lnTo>
                    <a:pt x="16" y="17"/>
                  </a:lnTo>
                  <a:lnTo>
                    <a:pt x="23" y="23"/>
                  </a:lnTo>
                  <a:lnTo>
                    <a:pt x="32" y="26"/>
                  </a:lnTo>
                  <a:lnTo>
                    <a:pt x="41" y="24"/>
                  </a:lnTo>
                  <a:lnTo>
                    <a:pt x="45" y="15"/>
                  </a:lnTo>
                  <a:lnTo>
                    <a:pt x="35" y="14"/>
                  </a:lnTo>
                  <a:lnTo>
                    <a:pt x="45" y="14"/>
                  </a:lnTo>
                </a:path>
              </a:pathLst>
            </a:custGeom>
            <a:solidFill>
              <a:srgbClr val="828282"/>
            </a:solidFill>
            <a:ln w="12700" cap="rnd">
              <a:noFill/>
              <a:round/>
              <a:headEnd/>
              <a:tailEnd/>
            </a:ln>
          </p:spPr>
          <p:txBody>
            <a:bodyPr/>
            <a:lstStyle/>
            <a:p>
              <a:endParaRPr lang="en-US" dirty="0"/>
            </a:p>
          </p:txBody>
        </p:sp>
        <p:sp>
          <p:nvSpPr>
            <p:cNvPr id="48967" name="Freeform 866"/>
            <p:cNvSpPr>
              <a:spLocks/>
            </p:cNvSpPr>
            <p:nvPr/>
          </p:nvSpPr>
          <p:spPr bwMode="auto">
            <a:xfrm>
              <a:off x="2483" y="2546"/>
              <a:ext cx="23" cy="28"/>
            </a:xfrm>
            <a:custGeom>
              <a:avLst/>
              <a:gdLst>
                <a:gd name="T0" fmla="*/ 20 w 23"/>
                <a:gd name="T1" fmla="*/ 0 h 28"/>
                <a:gd name="T2" fmla="*/ 16 w 23"/>
                <a:gd name="T3" fmla="*/ 2 h 28"/>
                <a:gd name="T4" fmla="*/ 11 w 23"/>
                <a:gd name="T5" fmla="*/ 5 h 28"/>
                <a:gd name="T6" fmla="*/ 8 w 23"/>
                <a:gd name="T7" fmla="*/ 9 h 28"/>
                <a:gd name="T8" fmla="*/ 6 w 23"/>
                <a:gd name="T9" fmla="*/ 14 h 28"/>
                <a:gd name="T10" fmla="*/ 3 w 23"/>
                <a:gd name="T11" fmla="*/ 18 h 28"/>
                <a:gd name="T12" fmla="*/ 2 w 23"/>
                <a:gd name="T13" fmla="*/ 21 h 28"/>
                <a:gd name="T14" fmla="*/ 0 w 23"/>
                <a:gd name="T15" fmla="*/ 24 h 28"/>
                <a:gd name="T16" fmla="*/ 9 w 23"/>
                <a:gd name="T17" fmla="*/ 25 h 28"/>
                <a:gd name="T18" fmla="*/ 0 w 23"/>
                <a:gd name="T19" fmla="*/ 25 h 28"/>
                <a:gd name="T20" fmla="*/ 9 w 23"/>
                <a:gd name="T21" fmla="*/ 27 h 28"/>
                <a:gd name="T22" fmla="*/ 9 w 23"/>
                <a:gd name="T23" fmla="*/ 25 h 28"/>
                <a:gd name="T24" fmla="*/ 11 w 23"/>
                <a:gd name="T25" fmla="*/ 21 h 28"/>
                <a:gd name="T26" fmla="*/ 13 w 23"/>
                <a:gd name="T27" fmla="*/ 17 h 28"/>
                <a:gd name="T28" fmla="*/ 16 w 23"/>
                <a:gd name="T29" fmla="*/ 14 h 28"/>
                <a:gd name="T30" fmla="*/ 17 w 23"/>
                <a:gd name="T31" fmla="*/ 11 h 28"/>
                <a:gd name="T32" fmla="*/ 20 w 23"/>
                <a:gd name="T33" fmla="*/ 9 h 28"/>
                <a:gd name="T34" fmla="*/ 22 w 23"/>
                <a:gd name="T35" fmla="*/ 8 h 28"/>
                <a:gd name="T36" fmla="*/ 20 w 23"/>
                <a:gd name="T37" fmla="*/ 0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28"/>
                <a:gd name="T59" fmla="*/ 23 w 23"/>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28">
                  <a:moveTo>
                    <a:pt x="20" y="0"/>
                  </a:moveTo>
                  <a:lnTo>
                    <a:pt x="16" y="2"/>
                  </a:lnTo>
                  <a:lnTo>
                    <a:pt x="11" y="5"/>
                  </a:lnTo>
                  <a:lnTo>
                    <a:pt x="8" y="9"/>
                  </a:lnTo>
                  <a:lnTo>
                    <a:pt x="6" y="14"/>
                  </a:lnTo>
                  <a:lnTo>
                    <a:pt x="3" y="18"/>
                  </a:lnTo>
                  <a:lnTo>
                    <a:pt x="2" y="21"/>
                  </a:lnTo>
                  <a:lnTo>
                    <a:pt x="0" y="24"/>
                  </a:lnTo>
                  <a:lnTo>
                    <a:pt x="9" y="25"/>
                  </a:lnTo>
                  <a:lnTo>
                    <a:pt x="0" y="25"/>
                  </a:lnTo>
                  <a:lnTo>
                    <a:pt x="9" y="27"/>
                  </a:lnTo>
                  <a:lnTo>
                    <a:pt x="9" y="25"/>
                  </a:lnTo>
                  <a:lnTo>
                    <a:pt x="11" y="21"/>
                  </a:lnTo>
                  <a:lnTo>
                    <a:pt x="13" y="17"/>
                  </a:lnTo>
                  <a:lnTo>
                    <a:pt x="16" y="14"/>
                  </a:lnTo>
                  <a:lnTo>
                    <a:pt x="17" y="11"/>
                  </a:lnTo>
                  <a:lnTo>
                    <a:pt x="20" y="9"/>
                  </a:lnTo>
                  <a:lnTo>
                    <a:pt x="22" y="8"/>
                  </a:lnTo>
                  <a:lnTo>
                    <a:pt x="20" y="0"/>
                  </a:lnTo>
                </a:path>
              </a:pathLst>
            </a:custGeom>
            <a:solidFill>
              <a:srgbClr val="828282"/>
            </a:solidFill>
            <a:ln w="12700" cap="rnd">
              <a:noFill/>
              <a:round/>
              <a:headEnd/>
              <a:tailEnd/>
            </a:ln>
          </p:spPr>
          <p:txBody>
            <a:bodyPr/>
            <a:lstStyle/>
            <a:p>
              <a:endParaRPr lang="en-US" dirty="0"/>
            </a:p>
          </p:txBody>
        </p:sp>
        <p:sp>
          <p:nvSpPr>
            <p:cNvPr id="48968" name="Freeform 867"/>
            <p:cNvSpPr>
              <a:spLocks/>
            </p:cNvSpPr>
            <p:nvPr/>
          </p:nvSpPr>
          <p:spPr bwMode="auto">
            <a:xfrm>
              <a:off x="2509" y="2540"/>
              <a:ext cx="27" cy="17"/>
            </a:xfrm>
            <a:custGeom>
              <a:avLst/>
              <a:gdLst>
                <a:gd name="T0" fmla="*/ 19 w 27"/>
                <a:gd name="T1" fmla="*/ 1 h 17"/>
                <a:gd name="T2" fmla="*/ 19 w 27"/>
                <a:gd name="T3" fmla="*/ 0 h 17"/>
                <a:gd name="T4" fmla="*/ 17 w 27"/>
                <a:gd name="T5" fmla="*/ 1 h 17"/>
                <a:gd name="T6" fmla="*/ 15 w 27"/>
                <a:gd name="T7" fmla="*/ 3 h 17"/>
                <a:gd name="T8" fmla="*/ 14 w 27"/>
                <a:gd name="T9" fmla="*/ 3 h 17"/>
                <a:gd name="T10" fmla="*/ 11 w 27"/>
                <a:gd name="T11" fmla="*/ 3 h 17"/>
                <a:gd name="T12" fmla="*/ 8 w 27"/>
                <a:gd name="T13" fmla="*/ 4 h 17"/>
                <a:gd name="T14" fmla="*/ 6 w 27"/>
                <a:gd name="T15" fmla="*/ 4 h 17"/>
                <a:gd name="T16" fmla="*/ 2 w 27"/>
                <a:gd name="T17" fmla="*/ 4 h 17"/>
                <a:gd name="T18" fmla="*/ 0 w 27"/>
                <a:gd name="T19" fmla="*/ 6 h 17"/>
                <a:gd name="T20" fmla="*/ 2 w 27"/>
                <a:gd name="T21" fmla="*/ 16 h 17"/>
                <a:gd name="T22" fmla="*/ 4 w 27"/>
                <a:gd name="T23" fmla="*/ 14 h 17"/>
                <a:gd name="T24" fmla="*/ 7 w 27"/>
                <a:gd name="T25" fmla="*/ 14 h 17"/>
                <a:gd name="T26" fmla="*/ 11 w 27"/>
                <a:gd name="T27" fmla="*/ 14 h 17"/>
                <a:gd name="T28" fmla="*/ 14 w 27"/>
                <a:gd name="T29" fmla="*/ 14 h 17"/>
                <a:gd name="T30" fmla="*/ 16 w 27"/>
                <a:gd name="T31" fmla="*/ 12 h 17"/>
                <a:gd name="T32" fmla="*/ 20 w 27"/>
                <a:gd name="T33" fmla="*/ 11 h 17"/>
                <a:gd name="T34" fmla="*/ 22 w 27"/>
                <a:gd name="T35" fmla="*/ 9 h 17"/>
                <a:gd name="T36" fmla="*/ 25 w 27"/>
                <a:gd name="T37" fmla="*/ 6 h 17"/>
                <a:gd name="T38" fmla="*/ 26 w 27"/>
                <a:gd name="T39" fmla="*/ 6 h 17"/>
                <a:gd name="T40" fmla="*/ 19 w 27"/>
                <a:gd name="T41" fmla="*/ 1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17"/>
                <a:gd name="T65" fmla="*/ 27 w 2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17">
                  <a:moveTo>
                    <a:pt x="19" y="1"/>
                  </a:moveTo>
                  <a:lnTo>
                    <a:pt x="19" y="0"/>
                  </a:lnTo>
                  <a:lnTo>
                    <a:pt x="17" y="1"/>
                  </a:lnTo>
                  <a:lnTo>
                    <a:pt x="15" y="3"/>
                  </a:lnTo>
                  <a:lnTo>
                    <a:pt x="14" y="3"/>
                  </a:lnTo>
                  <a:lnTo>
                    <a:pt x="11" y="3"/>
                  </a:lnTo>
                  <a:lnTo>
                    <a:pt x="8" y="4"/>
                  </a:lnTo>
                  <a:lnTo>
                    <a:pt x="6" y="4"/>
                  </a:lnTo>
                  <a:lnTo>
                    <a:pt x="2" y="4"/>
                  </a:lnTo>
                  <a:lnTo>
                    <a:pt x="0" y="6"/>
                  </a:lnTo>
                  <a:lnTo>
                    <a:pt x="2" y="16"/>
                  </a:lnTo>
                  <a:lnTo>
                    <a:pt x="4" y="14"/>
                  </a:lnTo>
                  <a:lnTo>
                    <a:pt x="7" y="14"/>
                  </a:lnTo>
                  <a:lnTo>
                    <a:pt x="11" y="14"/>
                  </a:lnTo>
                  <a:lnTo>
                    <a:pt x="14" y="14"/>
                  </a:lnTo>
                  <a:lnTo>
                    <a:pt x="16" y="12"/>
                  </a:lnTo>
                  <a:lnTo>
                    <a:pt x="20" y="11"/>
                  </a:lnTo>
                  <a:lnTo>
                    <a:pt x="22" y="9"/>
                  </a:lnTo>
                  <a:lnTo>
                    <a:pt x="25" y="6"/>
                  </a:lnTo>
                  <a:lnTo>
                    <a:pt x="26" y="6"/>
                  </a:lnTo>
                  <a:lnTo>
                    <a:pt x="19" y="1"/>
                  </a:lnTo>
                </a:path>
              </a:pathLst>
            </a:custGeom>
            <a:solidFill>
              <a:srgbClr val="828282"/>
            </a:solidFill>
            <a:ln w="12700" cap="rnd">
              <a:noFill/>
              <a:round/>
              <a:headEnd/>
              <a:tailEnd/>
            </a:ln>
          </p:spPr>
          <p:txBody>
            <a:bodyPr/>
            <a:lstStyle/>
            <a:p>
              <a:endParaRPr lang="en-US" dirty="0"/>
            </a:p>
          </p:txBody>
        </p:sp>
        <p:sp>
          <p:nvSpPr>
            <p:cNvPr id="48969" name="Freeform 868"/>
            <p:cNvSpPr>
              <a:spLocks/>
            </p:cNvSpPr>
            <p:nvPr/>
          </p:nvSpPr>
          <p:spPr bwMode="auto">
            <a:xfrm>
              <a:off x="2532" y="2531"/>
              <a:ext cx="17" cy="17"/>
            </a:xfrm>
            <a:custGeom>
              <a:avLst/>
              <a:gdLst>
                <a:gd name="T0" fmla="*/ 0 w 17"/>
                <a:gd name="T1" fmla="*/ 8 h 17"/>
                <a:gd name="T2" fmla="*/ 0 w 17"/>
                <a:gd name="T3" fmla="*/ 7 h 17"/>
                <a:gd name="T4" fmla="*/ 0 w 17"/>
                <a:gd name="T5" fmla="*/ 8 h 17"/>
                <a:gd name="T6" fmla="*/ 0 w 17"/>
                <a:gd name="T7" fmla="*/ 10 h 17"/>
                <a:gd name="T8" fmla="*/ 12 w 17"/>
                <a:gd name="T9" fmla="*/ 16 h 17"/>
                <a:gd name="T10" fmla="*/ 16 w 17"/>
                <a:gd name="T11" fmla="*/ 12 h 17"/>
                <a:gd name="T12" fmla="*/ 16 w 17"/>
                <a:gd name="T13" fmla="*/ 8 h 17"/>
                <a:gd name="T14" fmla="*/ 16 w 17"/>
                <a:gd name="T15" fmla="*/ 7 h 17"/>
                <a:gd name="T16" fmla="*/ 12 w 17"/>
                <a:gd name="T17" fmla="*/ 3 h 17"/>
                <a:gd name="T18" fmla="*/ 12 w 17"/>
                <a:gd name="T19" fmla="*/ 0 h 17"/>
                <a:gd name="T20" fmla="*/ 0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8"/>
                  </a:moveTo>
                  <a:lnTo>
                    <a:pt x="0" y="7"/>
                  </a:lnTo>
                  <a:lnTo>
                    <a:pt x="0" y="8"/>
                  </a:lnTo>
                  <a:lnTo>
                    <a:pt x="0" y="10"/>
                  </a:lnTo>
                  <a:lnTo>
                    <a:pt x="12" y="16"/>
                  </a:lnTo>
                  <a:lnTo>
                    <a:pt x="16" y="12"/>
                  </a:lnTo>
                  <a:lnTo>
                    <a:pt x="16" y="8"/>
                  </a:lnTo>
                  <a:lnTo>
                    <a:pt x="16" y="7"/>
                  </a:lnTo>
                  <a:lnTo>
                    <a:pt x="12" y="3"/>
                  </a:lnTo>
                  <a:lnTo>
                    <a:pt x="12" y="0"/>
                  </a:lnTo>
                  <a:lnTo>
                    <a:pt x="0" y="8"/>
                  </a:lnTo>
                </a:path>
              </a:pathLst>
            </a:custGeom>
            <a:solidFill>
              <a:srgbClr val="828282"/>
            </a:solidFill>
            <a:ln w="12700" cap="rnd">
              <a:noFill/>
              <a:round/>
              <a:headEnd/>
              <a:tailEnd/>
            </a:ln>
          </p:spPr>
          <p:txBody>
            <a:bodyPr/>
            <a:lstStyle/>
            <a:p>
              <a:endParaRPr lang="en-US" dirty="0"/>
            </a:p>
          </p:txBody>
        </p:sp>
        <p:sp>
          <p:nvSpPr>
            <p:cNvPr id="48970" name="Freeform 869"/>
            <p:cNvSpPr>
              <a:spLocks/>
            </p:cNvSpPr>
            <p:nvPr/>
          </p:nvSpPr>
          <p:spPr bwMode="auto">
            <a:xfrm>
              <a:off x="2511" y="2508"/>
              <a:ext cx="24" cy="27"/>
            </a:xfrm>
            <a:custGeom>
              <a:avLst/>
              <a:gdLst>
                <a:gd name="T0" fmla="*/ 0 w 24"/>
                <a:gd name="T1" fmla="*/ 7 h 27"/>
                <a:gd name="T2" fmla="*/ 2 w 24"/>
                <a:gd name="T3" fmla="*/ 8 h 27"/>
                <a:gd name="T4" fmla="*/ 4 w 24"/>
                <a:gd name="T5" fmla="*/ 11 h 27"/>
                <a:gd name="T6" fmla="*/ 6 w 24"/>
                <a:gd name="T7" fmla="*/ 12 h 27"/>
                <a:gd name="T8" fmla="*/ 7 w 24"/>
                <a:gd name="T9" fmla="*/ 15 h 27"/>
                <a:gd name="T10" fmla="*/ 10 w 24"/>
                <a:gd name="T11" fmla="*/ 18 h 27"/>
                <a:gd name="T12" fmla="*/ 12 w 24"/>
                <a:gd name="T13" fmla="*/ 21 h 27"/>
                <a:gd name="T14" fmla="*/ 14 w 24"/>
                <a:gd name="T15" fmla="*/ 24 h 27"/>
                <a:gd name="T16" fmla="*/ 17 w 24"/>
                <a:gd name="T17" fmla="*/ 26 h 27"/>
                <a:gd name="T18" fmla="*/ 23 w 24"/>
                <a:gd name="T19" fmla="*/ 19 h 27"/>
                <a:gd name="T20" fmla="*/ 21 w 24"/>
                <a:gd name="T21" fmla="*/ 17 h 27"/>
                <a:gd name="T22" fmla="*/ 18 w 24"/>
                <a:gd name="T23" fmla="*/ 15 h 27"/>
                <a:gd name="T24" fmla="*/ 17 w 24"/>
                <a:gd name="T25" fmla="*/ 13 h 27"/>
                <a:gd name="T26" fmla="*/ 15 w 24"/>
                <a:gd name="T27" fmla="*/ 10 h 27"/>
                <a:gd name="T28" fmla="*/ 13 w 24"/>
                <a:gd name="T29" fmla="*/ 7 h 27"/>
                <a:gd name="T30" fmla="*/ 10 w 24"/>
                <a:gd name="T31" fmla="*/ 5 h 27"/>
                <a:gd name="T32" fmla="*/ 8 w 24"/>
                <a:gd name="T33" fmla="*/ 2 h 27"/>
                <a:gd name="T34" fmla="*/ 5 w 24"/>
                <a:gd name="T35" fmla="*/ 0 h 27"/>
                <a:gd name="T36" fmla="*/ 0 w 24"/>
                <a:gd name="T37" fmla="*/ 7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7"/>
                <a:gd name="T59" fmla="*/ 24 w 24"/>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7">
                  <a:moveTo>
                    <a:pt x="0" y="7"/>
                  </a:moveTo>
                  <a:lnTo>
                    <a:pt x="2" y="8"/>
                  </a:lnTo>
                  <a:lnTo>
                    <a:pt x="4" y="11"/>
                  </a:lnTo>
                  <a:lnTo>
                    <a:pt x="6" y="12"/>
                  </a:lnTo>
                  <a:lnTo>
                    <a:pt x="7" y="15"/>
                  </a:lnTo>
                  <a:lnTo>
                    <a:pt x="10" y="18"/>
                  </a:lnTo>
                  <a:lnTo>
                    <a:pt x="12" y="21"/>
                  </a:lnTo>
                  <a:lnTo>
                    <a:pt x="14" y="24"/>
                  </a:lnTo>
                  <a:lnTo>
                    <a:pt x="17" y="26"/>
                  </a:lnTo>
                  <a:lnTo>
                    <a:pt x="23" y="19"/>
                  </a:lnTo>
                  <a:lnTo>
                    <a:pt x="21" y="17"/>
                  </a:lnTo>
                  <a:lnTo>
                    <a:pt x="18" y="15"/>
                  </a:lnTo>
                  <a:lnTo>
                    <a:pt x="17" y="13"/>
                  </a:lnTo>
                  <a:lnTo>
                    <a:pt x="15" y="10"/>
                  </a:lnTo>
                  <a:lnTo>
                    <a:pt x="13" y="7"/>
                  </a:lnTo>
                  <a:lnTo>
                    <a:pt x="10" y="5"/>
                  </a:lnTo>
                  <a:lnTo>
                    <a:pt x="8" y="2"/>
                  </a:lnTo>
                  <a:lnTo>
                    <a:pt x="5" y="0"/>
                  </a:lnTo>
                  <a:lnTo>
                    <a:pt x="0" y="7"/>
                  </a:lnTo>
                </a:path>
              </a:pathLst>
            </a:custGeom>
            <a:solidFill>
              <a:srgbClr val="828282"/>
            </a:solidFill>
            <a:ln w="12700" cap="rnd">
              <a:noFill/>
              <a:round/>
              <a:headEnd/>
              <a:tailEnd/>
            </a:ln>
          </p:spPr>
          <p:txBody>
            <a:bodyPr/>
            <a:lstStyle/>
            <a:p>
              <a:endParaRPr lang="en-US" dirty="0"/>
            </a:p>
          </p:txBody>
        </p:sp>
        <p:sp>
          <p:nvSpPr>
            <p:cNvPr id="48971" name="Freeform 870"/>
            <p:cNvSpPr>
              <a:spLocks/>
            </p:cNvSpPr>
            <p:nvPr/>
          </p:nvSpPr>
          <p:spPr bwMode="auto">
            <a:xfrm>
              <a:off x="2489" y="2502"/>
              <a:ext cx="23" cy="17"/>
            </a:xfrm>
            <a:custGeom>
              <a:avLst/>
              <a:gdLst>
                <a:gd name="T0" fmla="*/ 6 w 23"/>
                <a:gd name="T1" fmla="*/ 12 h 17"/>
                <a:gd name="T2" fmla="*/ 8 w 23"/>
                <a:gd name="T3" fmla="*/ 10 h 17"/>
                <a:gd name="T4" fmla="*/ 11 w 23"/>
                <a:gd name="T5" fmla="*/ 12 h 17"/>
                <a:gd name="T6" fmla="*/ 14 w 23"/>
                <a:gd name="T7" fmla="*/ 12 h 17"/>
                <a:gd name="T8" fmla="*/ 17 w 23"/>
                <a:gd name="T9" fmla="*/ 16 h 17"/>
                <a:gd name="T10" fmla="*/ 22 w 23"/>
                <a:gd name="T11" fmla="*/ 7 h 17"/>
                <a:gd name="T12" fmla="*/ 18 w 23"/>
                <a:gd name="T13" fmla="*/ 3 h 17"/>
                <a:gd name="T14" fmla="*/ 12 w 23"/>
                <a:gd name="T15" fmla="*/ 0 h 17"/>
                <a:gd name="T16" fmla="*/ 6 w 23"/>
                <a:gd name="T17" fmla="*/ 0 h 17"/>
                <a:gd name="T18" fmla="*/ 0 w 23"/>
                <a:gd name="T19" fmla="*/ 3 h 17"/>
                <a:gd name="T20" fmla="*/ 6 w 23"/>
                <a:gd name="T21" fmla="*/ 1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17"/>
                <a:gd name="T35" fmla="*/ 23 w 23"/>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17">
                  <a:moveTo>
                    <a:pt x="6" y="12"/>
                  </a:moveTo>
                  <a:lnTo>
                    <a:pt x="8" y="10"/>
                  </a:lnTo>
                  <a:lnTo>
                    <a:pt x="11" y="12"/>
                  </a:lnTo>
                  <a:lnTo>
                    <a:pt x="14" y="12"/>
                  </a:lnTo>
                  <a:lnTo>
                    <a:pt x="17" y="16"/>
                  </a:lnTo>
                  <a:lnTo>
                    <a:pt x="22" y="7"/>
                  </a:lnTo>
                  <a:lnTo>
                    <a:pt x="18" y="3"/>
                  </a:lnTo>
                  <a:lnTo>
                    <a:pt x="12" y="0"/>
                  </a:lnTo>
                  <a:lnTo>
                    <a:pt x="6" y="0"/>
                  </a:lnTo>
                  <a:lnTo>
                    <a:pt x="0" y="3"/>
                  </a:lnTo>
                  <a:lnTo>
                    <a:pt x="6" y="12"/>
                  </a:lnTo>
                </a:path>
              </a:pathLst>
            </a:custGeom>
            <a:solidFill>
              <a:srgbClr val="828282"/>
            </a:solidFill>
            <a:ln w="12700" cap="rnd">
              <a:noFill/>
              <a:round/>
              <a:headEnd/>
              <a:tailEnd/>
            </a:ln>
          </p:spPr>
          <p:txBody>
            <a:bodyPr/>
            <a:lstStyle/>
            <a:p>
              <a:endParaRPr lang="en-US" dirty="0"/>
            </a:p>
          </p:txBody>
        </p:sp>
        <p:sp>
          <p:nvSpPr>
            <p:cNvPr id="48972" name="Freeform 871"/>
            <p:cNvSpPr>
              <a:spLocks/>
            </p:cNvSpPr>
            <p:nvPr/>
          </p:nvSpPr>
          <p:spPr bwMode="auto">
            <a:xfrm>
              <a:off x="2471" y="2506"/>
              <a:ext cx="21" cy="34"/>
            </a:xfrm>
            <a:custGeom>
              <a:avLst/>
              <a:gdLst>
                <a:gd name="T0" fmla="*/ 5 w 21"/>
                <a:gd name="T1" fmla="*/ 33 h 34"/>
                <a:gd name="T2" fmla="*/ 8 w 21"/>
                <a:gd name="T3" fmla="*/ 29 h 34"/>
                <a:gd name="T4" fmla="*/ 10 w 21"/>
                <a:gd name="T5" fmla="*/ 25 h 34"/>
                <a:gd name="T6" fmla="*/ 12 w 21"/>
                <a:gd name="T7" fmla="*/ 22 h 34"/>
                <a:gd name="T8" fmla="*/ 13 w 21"/>
                <a:gd name="T9" fmla="*/ 19 h 34"/>
                <a:gd name="T10" fmla="*/ 15 w 21"/>
                <a:gd name="T11" fmla="*/ 14 h 34"/>
                <a:gd name="T12" fmla="*/ 15 w 21"/>
                <a:gd name="T13" fmla="*/ 12 h 34"/>
                <a:gd name="T14" fmla="*/ 18 w 21"/>
                <a:gd name="T15" fmla="*/ 9 h 34"/>
                <a:gd name="T16" fmla="*/ 20 w 21"/>
                <a:gd name="T17" fmla="*/ 7 h 34"/>
                <a:gd name="T18" fmla="*/ 14 w 21"/>
                <a:gd name="T19" fmla="*/ 0 h 34"/>
                <a:gd name="T20" fmla="*/ 12 w 21"/>
                <a:gd name="T21" fmla="*/ 4 h 34"/>
                <a:gd name="T22" fmla="*/ 8 w 21"/>
                <a:gd name="T23" fmla="*/ 7 h 34"/>
                <a:gd name="T24" fmla="*/ 6 w 21"/>
                <a:gd name="T25" fmla="*/ 12 h 34"/>
                <a:gd name="T26" fmla="*/ 6 w 21"/>
                <a:gd name="T27" fmla="*/ 14 h 34"/>
                <a:gd name="T28" fmla="*/ 4 w 21"/>
                <a:gd name="T29" fmla="*/ 19 h 34"/>
                <a:gd name="T30" fmla="*/ 3 w 21"/>
                <a:gd name="T31" fmla="*/ 21 h 34"/>
                <a:gd name="T32" fmla="*/ 1 w 21"/>
                <a:gd name="T33" fmla="*/ 24 h 34"/>
                <a:gd name="T34" fmla="*/ 0 w 21"/>
                <a:gd name="T35" fmla="*/ 25 h 34"/>
                <a:gd name="T36" fmla="*/ 5 w 21"/>
                <a:gd name="T37" fmla="*/ 33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34"/>
                <a:gd name="T59" fmla="*/ 21 w 21"/>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34">
                  <a:moveTo>
                    <a:pt x="5" y="33"/>
                  </a:moveTo>
                  <a:lnTo>
                    <a:pt x="8" y="29"/>
                  </a:lnTo>
                  <a:lnTo>
                    <a:pt x="10" y="25"/>
                  </a:lnTo>
                  <a:lnTo>
                    <a:pt x="12" y="22"/>
                  </a:lnTo>
                  <a:lnTo>
                    <a:pt x="13" y="19"/>
                  </a:lnTo>
                  <a:lnTo>
                    <a:pt x="15" y="14"/>
                  </a:lnTo>
                  <a:lnTo>
                    <a:pt x="15" y="12"/>
                  </a:lnTo>
                  <a:lnTo>
                    <a:pt x="18" y="9"/>
                  </a:lnTo>
                  <a:lnTo>
                    <a:pt x="20" y="7"/>
                  </a:lnTo>
                  <a:lnTo>
                    <a:pt x="14" y="0"/>
                  </a:lnTo>
                  <a:lnTo>
                    <a:pt x="12" y="4"/>
                  </a:lnTo>
                  <a:lnTo>
                    <a:pt x="8" y="7"/>
                  </a:lnTo>
                  <a:lnTo>
                    <a:pt x="6" y="12"/>
                  </a:lnTo>
                  <a:lnTo>
                    <a:pt x="6" y="14"/>
                  </a:lnTo>
                  <a:lnTo>
                    <a:pt x="4" y="19"/>
                  </a:lnTo>
                  <a:lnTo>
                    <a:pt x="3" y="21"/>
                  </a:lnTo>
                  <a:lnTo>
                    <a:pt x="1" y="24"/>
                  </a:lnTo>
                  <a:lnTo>
                    <a:pt x="0" y="25"/>
                  </a:lnTo>
                  <a:lnTo>
                    <a:pt x="5" y="33"/>
                  </a:lnTo>
                </a:path>
              </a:pathLst>
            </a:custGeom>
            <a:solidFill>
              <a:srgbClr val="828282"/>
            </a:solidFill>
            <a:ln w="12700" cap="rnd">
              <a:noFill/>
              <a:round/>
              <a:headEnd/>
              <a:tailEnd/>
            </a:ln>
          </p:spPr>
          <p:txBody>
            <a:bodyPr/>
            <a:lstStyle/>
            <a:p>
              <a:endParaRPr lang="en-US" dirty="0"/>
            </a:p>
          </p:txBody>
        </p:sp>
        <p:sp>
          <p:nvSpPr>
            <p:cNvPr id="48973" name="Freeform 872"/>
            <p:cNvSpPr>
              <a:spLocks/>
            </p:cNvSpPr>
            <p:nvPr/>
          </p:nvSpPr>
          <p:spPr bwMode="auto">
            <a:xfrm>
              <a:off x="2458" y="2536"/>
              <a:ext cx="17" cy="17"/>
            </a:xfrm>
            <a:custGeom>
              <a:avLst/>
              <a:gdLst>
                <a:gd name="T0" fmla="*/ 2 w 17"/>
                <a:gd name="T1" fmla="*/ 16 h 17"/>
                <a:gd name="T2" fmla="*/ 7 w 17"/>
                <a:gd name="T3" fmla="*/ 14 h 17"/>
                <a:gd name="T4" fmla="*/ 11 w 17"/>
                <a:gd name="T5" fmla="*/ 11 h 17"/>
                <a:gd name="T6" fmla="*/ 14 w 17"/>
                <a:gd name="T7" fmla="*/ 9 h 17"/>
                <a:gd name="T8" fmla="*/ 16 w 17"/>
                <a:gd name="T9" fmla="*/ 6 h 17"/>
                <a:gd name="T10" fmla="*/ 11 w 17"/>
                <a:gd name="T11" fmla="*/ 0 h 17"/>
                <a:gd name="T12" fmla="*/ 7 w 17"/>
                <a:gd name="T13" fmla="*/ 3 h 17"/>
                <a:gd name="T14" fmla="*/ 3 w 17"/>
                <a:gd name="T15" fmla="*/ 5 h 17"/>
                <a:gd name="T16" fmla="*/ 2 w 17"/>
                <a:gd name="T17" fmla="*/ 6 h 17"/>
                <a:gd name="T18" fmla="*/ 0 w 17"/>
                <a:gd name="T19" fmla="*/ 8 h 17"/>
                <a:gd name="T20" fmla="*/ 2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2" y="16"/>
                  </a:moveTo>
                  <a:lnTo>
                    <a:pt x="7" y="14"/>
                  </a:lnTo>
                  <a:lnTo>
                    <a:pt x="11" y="11"/>
                  </a:lnTo>
                  <a:lnTo>
                    <a:pt x="14" y="9"/>
                  </a:lnTo>
                  <a:lnTo>
                    <a:pt x="16" y="6"/>
                  </a:lnTo>
                  <a:lnTo>
                    <a:pt x="11" y="0"/>
                  </a:lnTo>
                  <a:lnTo>
                    <a:pt x="7" y="3"/>
                  </a:lnTo>
                  <a:lnTo>
                    <a:pt x="3" y="5"/>
                  </a:lnTo>
                  <a:lnTo>
                    <a:pt x="2" y="6"/>
                  </a:lnTo>
                  <a:lnTo>
                    <a:pt x="0" y="8"/>
                  </a:lnTo>
                  <a:lnTo>
                    <a:pt x="2" y="16"/>
                  </a:lnTo>
                </a:path>
              </a:pathLst>
            </a:custGeom>
            <a:solidFill>
              <a:srgbClr val="828282"/>
            </a:solidFill>
            <a:ln w="12700" cap="rnd">
              <a:noFill/>
              <a:round/>
              <a:headEnd/>
              <a:tailEnd/>
            </a:ln>
          </p:spPr>
          <p:txBody>
            <a:bodyPr/>
            <a:lstStyle/>
            <a:p>
              <a:endParaRPr lang="en-US" dirty="0"/>
            </a:p>
          </p:txBody>
        </p:sp>
        <p:sp>
          <p:nvSpPr>
            <p:cNvPr id="48974" name="Freeform 873"/>
            <p:cNvSpPr>
              <a:spLocks/>
            </p:cNvSpPr>
            <p:nvPr/>
          </p:nvSpPr>
          <p:spPr bwMode="auto">
            <a:xfrm>
              <a:off x="2486" y="2549"/>
              <a:ext cx="59" cy="85"/>
            </a:xfrm>
            <a:custGeom>
              <a:avLst/>
              <a:gdLst>
                <a:gd name="T0" fmla="*/ 15 w 59"/>
                <a:gd name="T1" fmla="*/ 35 h 85"/>
                <a:gd name="T2" fmla="*/ 12 w 59"/>
                <a:gd name="T3" fmla="*/ 37 h 85"/>
                <a:gd name="T4" fmla="*/ 8 w 59"/>
                <a:gd name="T5" fmla="*/ 40 h 85"/>
                <a:gd name="T6" fmla="*/ 5 w 59"/>
                <a:gd name="T7" fmla="*/ 44 h 85"/>
                <a:gd name="T8" fmla="*/ 2 w 59"/>
                <a:gd name="T9" fmla="*/ 49 h 85"/>
                <a:gd name="T10" fmla="*/ 1 w 59"/>
                <a:gd name="T11" fmla="*/ 55 h 85"/>
                <a:gd name="T12" fmla="*/ 1 w 59"/>
                <a:gd name="T13" fmla="*/ 61 h 85"/>
                <a:gd name="T14" fmla="*/ 4 w 59"/>
                <a:gd name="T15" fmla="*/ 64 h 85"/>
                <a:gd name="T16" fmla="*/ 6 w 59"/>
                <a:gd name="T17" fmla="*/ 67 h 85"/>
                <a:gd name="T18" fmla="*/ 9 w 59"/>
                <a:gd name="T19" fmla="*/ 70 h 85"/>
                <a:gd name="T20" fmla="*/ 13 w 59"/>
                <a:gd name="T21" fmla="*/ 70 h 85"/>
                <a:gd name="T22" fmla="*/ 15 w 59"/>
                <a:gd name="T23" fmla="*/ 71 h 85"/>
                <a:gd name="T24" fmla="*/ 17 w 59"/>
                <a:gd name="T25" fmla="*/ 74 h 85"/>
                <a:gd name="T26" fmla="*/ 20 w 59"/>
                <a:gd name="T27" fmla="*/ 79 h 85"/>
                <a:gd name="T28" fmla="*/ 25 w 59"/>
                <a:gd name="T29" fmla="*/ 84 h 85"/>
                <a:gd name="T30" fmla="*/ 31 w 59"/>
                <a:gd name="T31" fmla="*/ 84 h 85"/>
                <a:gd name="T32" fmla="*/ 43 w 59"/>
                <a:gd name="T33" fmla="*/ 77 h 85"/>
                <a:gd name="T34" fmla="*/ 48 w 59"/>
                <a:gd name="T35" fmla="*/ 74 h 85"/>
                <a:gd name="T36" fmla="*/ 49 w 59"/>
                <a:gd name="T37" fmla="*/ 70 h 85"/>
                <a:gd name="T38" fmla="*/ 46 w 59"/>
                <a:gd name="T39" fmla="*/ 67 h 85"/>
                <a:gd name="T40" fmla="*/ 43 w 59"/>
                <a:gd name="T41" fmla="*/ 64 h 85"/>
                <a:gd name="T42" fmla="*/ 39 w 59"/>
                <a:gd name="T43" fmla="*/ 61 h 85"/>
                <a:gd name="T44" fmla="*/ 37 w 59"/>
                <a:gd name="T45" fmla="*/ 55 h 85"/>
                <a:gd name="T46" fmla="*/ 38 w 59"/>
                <a:gd name="T47" fmla="*/ 49 h 85"/>
                <a:gd name="T48" fmla="*/ 40 w 59"/>
                <a:gd name="T49" fmla="*/ 48 h 85"/>
                <a:gd name="T50" fmla="*/ 43 w 59"/>
                <a:gd name="T51" fmla="*/ 47 h 85"/>
                <a:gd name="T52" fmla="*/ 45 w 59"/>
                <a:gd name="T53" fmla="*/ 46 h 85"/>
                <a:gd name="T54" fmla="*/ 47 w 59"/>
                <a:gd name="T55" fmla="*/ 44 h 85"/>
                <a:gd name="T56" fmla="*/ 49 w 59"/>
                <a:gd name="T57" fmla="*/ 38 h 85"/>
                <a:gd name="T58" fmla="*/ 53 w 59"/>
                <a:gd name="T59" fmla="*/ 32 h 85"/>
                <a:gd name="T60" fmla="*/ 55 w 59"/>
                <a:gd name="T61" fmla="*/ 26 h 85"/>
                <a:gd name="T62" fmla="*/ 57 w 59"/>
                <a:gd name="T63" fmla="*/ 21 h 85"/>
                <a:gd name="T64" fmla="*/ 58 w 59"/>
                <a:gd name="T65" fmla="*/ 15 h 85"/>
                <a:gd name="T66" fmla="*/ 57 w 59"/>
                <a:gd name="T67" fmla="*/ 9 h 85"/>
                <a:gd name="T68" fmla="*/ 54 w 59"/>
                <a:gd name="T69" fmla="*/ 5 h 85"/>
                <a:gd name="T70" fmla="*/ 49 w 59"/>
                <a:gd name="T71" fmla="*/ 0 h 85"/>
                <a:gd name="T72" fmla="*/ 45 w 59"/>
                <a:gd name="T73" fmla="*/ 0 h 85"/>
                <a:gd name="T74" fmla="*/ 43 w 59"/>
                <a:gd name="T75" fmla="*/ 3 h 85"/>
                <a:gd name="T76" fmla="*/ 39 w 59"/>
                <a:gd name="T77" fmla="*/ 7 h 85"/>
                <a:gd name="T78" fmla="*/ 37 w 59"/>
                <a:gd name="T79" fmla="*/ 10 h 85"/>
                <a:gd name="T80" fmla="*/ 33 w 59"/>
                <a:gd name="T81" fmla="*/ 16 h 85"/>
                <a:gd name="T82" fmla="*/ 28 w 59"/>
                <a:gd name="T83" fmla="*/ 21 h 85"/>
                <a:gd name="T84" fmla="*/ 24 w 59"/>
                <a:gd name="T85" fmla="*/ 26 h 85"/>
                <a:gd name="T86" fmla="*/ 19 w 59"/>
                <a:gd name="T87" fmla="*/ 32 h 85"/>
                <a:gd name="T88" fmla="*/ 14 w 59"/>
                <a:gd name="T89" fmla="*/ 35 h 85"/>
                <a:gd name="T90" fmla="*/ 9 w 59"/>
                <a:gd name="T91" fmla="*/ 40 h 85"/>
                <a:gd name="T92" fmla="*/ 5 w 59"/>
                <a:gd name="T93" fmla="*/ 46 h 85"/>
                <a:gd name="T94" fmla="*/ 0 w 59"/>
                <a:gd name="T95" fmla="*/ 50 h 85"/>
                <a:gd name="T96" fmla="*/ 15 w 59"/>
                <a:gd name="T97" fmla="*/ 35 h 8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
                <a:gd name="T148" fmla="*/ 0 h 85"/>
                <a:gd name="T149" fmla="*/ 59 w 59"/>
                <a:gd name="T150" fmla="*/ 85 h 8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 h="85">
                  <a:moveTo>
                    <a:pt x="15" y="35"/>
                  </a:moveTo>
                  <a:lnTo>
                    <a:pt x="12" y="37"/>
                  </a:lnTo>
                  <a:lnTo>
                    <a:pt x="8" y="40"/>
                  </a:lnTo>
                  <a:lnTo>
                    <a:pt x="5" y="44"/>
                  </a:lnTo>
                  <a:lnTo>
                    <a:pt x="2" y="49"/>
                  </a:lnTo>
                  <a:lnTo>
                    <a:pt x="1" y="55"/>
                  </a:lnTo>
                  <a:lnTo>
                    <a:pt x="1" y="61"/>
                  </a:lnTo>
                  <a:lnTo>
                    <a:pt x="4" y="64"/>
                  </a:lnTo>
                  <a:lnTo>
                    <a:pt x="6" y="67"/>
                  </a:lnTo>
                  <a:lnTo>
                    <a:pt x="9" y="70"/>
                  </a:lnTo>
                  <a:lnTo>
                    <a:pt x="13" y="70"/>
                  </a:lnTo>
                  <a:lnTo>
                    <a:pt x="15" y="71"/>
                  </a:lnTo>
                  <a:lnTo>
                    <a:pt x="17" y="74"/>
                  </a:lnTo>
                  <a:lnTo>
                    <a:pt x="20" y="79"/>
                  </a:lnTo>
                  <a:lnTo>
                    <a:pt x="25" y="84"/>
                  </a:lnTo>
                  <a:lnTo>
                    <a:pt x="31" y="84"/>
                  </a:lnTo>
                  <a:lnTo>
                    <a:pt x="43" y="77"/>
                  </a:lnTo>
                  <a:lnTo>
                    <a:pt x="48" y="74"/>
                  </a:lnTo>
                  <a:lnTo>
                    <a:pt x="49" y="70"/>
                  </a:lnTo>
                  <a:lnTo>
                    <a:pt x="46" y="67"/>
                  </a:lnTo>
                  <a:lnTo>
                    <a:pt x="43" y="64"/>
                  </a:lnTo>
                  <a:lnTo>
                    <a:pt x="39" y="61"/>
                  </a:lnTo>
                  <a:lnTo>
                    <a:pt x="37" y="55"/>
                  </a:lnTo>
                  <a:lnTo>
                    <a:pt x="38" y="49"/>
                  </a:lnTo>
                  <a:lnTo>
                    <a:pt x="40" y="48"/>
                  </a:lnTo>
                  <a:lnTo>
                    <a:pt x="43" y="47"/>
                  </a:lnTo>
                  <a:lnTo>
                    <a:pt x="45" y="46"/>
                  </a:lnTo>
                  <a:lnTo>
                    <a:pt x="47" y="44"/>
                  </a:lnTo>
                  <a:lnTo>
                    <a:pt x="49" y="38"/>
                  </a:lnTo>
                  <a:lnTo>
                    <a:pt x="53" y="32"/>
                  </a:lnTo>
                  <a:lnTo>
                    <a:pt x="55" y="26"/>
                  </a:lnTo>
                  <a:lnTo>
                    <a:pt x="57" y="21"/>
                  </a:lnTo>
                  <a:lnTo>
                    <a:pt x="58" y="15"/>
                  </a:lnTo>
                  <a:lnTo>
                    <a:pt x="57" y="9"/>
                  </a:lnTo>
                  <a:lnTo>
                    <a:pt x="54" y="5"/>
                  </a:lnTo>
                  <a:lnTo>
                    <a:pt x="49" y="0"/>
                  </a:lnTo>
                  <a:lnTo>
                    <a:pt x="45" y="0"/>
                  </a:lnTo>
                  <a:lnTo>
                    <a:pt x="43" y="3"/>
                  </a:lnTo>
                  <a:lnTo>
                    <a:pt x="39" y="7"/>
                  </a:lnTo>
                  <a:lnTo>
                    <a:pt x="37" y="10"/>
                  </a:lnTo>
                  <a:lnTo>
                    <a:pt x="33" y="16"/>
                  </a:lnTo>
                  <a:lnTo>
                    <a:pt x="28" y="21"/>
                  </a:lnTo>
                  <a:lnTo>
                    <a:pt x="24" y="26"/>
                  </a:lnTo>
                  <a:lnTo>
                    <a:pt x="19" y="32"/>
                  </a:lnTo>
                  <a:lnTo>
                    <a:pt x="14" y="35"/>
                  </a:lnTo>
                  <a:lnTo>
                    <a:pt x="9" y="40"/>
                  </a:lnTo>
                  <a:lnTo>
                    <a:pt x="5" y="46"/>
                  </a:lnTo>
                  <a:lnTo>
                    <a:pt x="0" y="50"/>
                  </a:lnTo>
                  <a:lnTo>
                    <a:pt x="15" y="35"/>
                  </a:lnTo>
                </a:path>
              </a:pathLst>
            </a:custGeom>
            <a:solidFill>
              <a:srgbClr val="CCCCCC"/>
            </a:solidFill>
            <a:ln w="12700" cap="rnd">
              <a:noFill/>
              <a:round/>
              <a:headEnd/>
              <a:tailEnd/>
            </a:ln>
          </p:spPr>
          <p:txBody>
            <a:bodyPr/>
            <a:lstStyle/>
            <a:p>
              <a:endParaRPr lang="en-US" dirty="0"/>
            </a:p>
          </p:txBody>
        </p:sp>
        <p:sp>
          <p:nvSpPr>
            <p:cNvPr id="48975" name="Freeform 874"/>
            <p:cNvSpPr>
              <a:spLocks/>
            </p:cNvSpPr>
            <p:nvPr/>
          </p:nvSpPr>
          <p:spPr bwMode="auto">
            <a:xfrm>
              <a:off x="2483" y="2582"/>
              <a:ext cx="19" cy="17"/>
            </a:xfrm>
            <a:custGeom>
              <a:avLst/>
              <a:gdLst>
                <a:gd name="T0" fmla="*/ 8 w 19"/>
                <a:gd name="T1" fmla="*/ 16 h 17"/>
                <a:gd name="T2" fmla="*/ 9 w 19"/>
                <a:gd name="T3" fmla="*/ 13 h 17"/>
                <a:gd name="T4" fmla="*/ 12 w 19"/>
                <a:gd name="T5" fmla="*/ 11 h 17"/>
                <a:gd name="T6" fmla="*/ 14 w 19"/>
                <a:gd name="T7" fmla="*/ 9 h 17"/>
                <a:gd name="T8" fmla="*/ 18 w 19"/>
                <a:gd name="T9" fmla="*/ 6 h 17"/>
                <a:gd name="T10" fmla="*/ 13 w 19"/>
                <a:gd name="T11" fmla="*/ 0 h 17"/>
                <a:gd name="T12" fmla="*/ 9 w 19"/>
                <a:gd name="T13" fmla="*/ 2 h 17"/>
                <a:gd name="T14" fmla="*/ 6 w 19"/>
                <a:gd name="T15" fmla="*/ 5 h 17"/>
                <a:gd name="T16" fmla="*/ 2 w 19"/>
                <a:gd name="T17" fmla="*/ 9 h 17"/>
                <a:gd name="T18" fmla="*/ 0 w 19"/>
                <a:gd name="T19" fmla="*/ 13 h 17"/>
                <a:gd name="T20" fmla="*/ 8 w 19"/>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7"/>
                <a:gd name="T35" fmla="*/ 19 w 19"/>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7">
                  <a:moveTo>
                    <a:pt x="8" y="16"/>
                  </a:moveTo>
                  <a:lnTo>
                    <a:pt x="9" y="13"/>
                  </a:lnTo>
                  <a:lnTo>
                    <a:pt x="12" y="11"/>
                  </a:lnTo>
                  <a:lnTo>
                    <a:pt x="14" y="9"/>
                  </a:lnTo>
                  <a:lnTo>
                    <a:pt x="18" y="6"/>
                  </a:lnTo>
                  <a:lnTo>
                    <a:pt x="13" y="0"/>
                  </a:lnTo>
                  <a:lnTo>
                    <a:pt x="9" y="2"/>
                  </a:lnTo>
                  <a:lnTo>
                    <a:pt x="6" y="5"/>
                  </a:lnTo>
                  <a:lnTo>
                    <a:pt x="2" y="9"/>
                  </a:lnTo>
                  <a:lnTo>
                    <a:pt x="0" y="13"/>
                  </a:lnTo>
                  <a:lnTo>
                    <a:pt x="8" y="16"/>
                  </a:lnTo>
                </a:path>
              </a:pathLst>
            </a:custGeom>
            <a:solidFill>
              <a:srgbClr val="828282"/>
            </a:solidFill>
            <a:ln w="12700" cap="rnd">
              <a:noFill/>
              <a:round/>
              <a:headEnd/>
              <a:tailEnd/>
            </a:ln>
          </p:spPr>
          <p:txBody>
            <a:bodyPr/>
            <a:lstStyle/>
            <a:p>
              <a:endParaRPr lang="en-US" dirty="0"/>
            </a:p>
          </p:txBody>
        </p:sp>
        <p:sp>
          <p:nvSpPr>
            <p:cNvPr id="48976" name="Freeform 875"/>
            <p:cNvSpPr>
              <a:spLocks/>
            </p:cNvSpPr>
            <p:nvPr/>
          </p:nvSpPr>
          <p:spPr bwMode="auto">
            <a:xfrm>
              <a:off x="2481" y="2599"/>
              <a:ext cx="22" cy="26"/>
            </a:xfrm>
            <a:custGeom>
              <a:avLst/>
              <a:gdLst>
                <a:gd name="T0" fmla="*/ 21 w 22"/>
                <a:gd name="T1" fmla="*/ 19 h 26"/>
                <a:gd name="T2" fmla="*/ 17 w 22"/>
                <a:gd name="T3" fmla="*/ 17 h 26"/>
                <a:gd name="T4" fmla="*/ 18 w 22"/>
                <a:gd name="T5" fmla="*/ 17 h 26"/>
                <a:gd name="T6" fmla="*/ 16 w 22"/>
                <a:gd name="T7" fmla="*/ 16 h 26"/>
                <a:gd name="T8" fmla="*/ 14 w 22"/>
                <a:gd name="T9" fmla="*/ 16 h 26"/>
                <a:gd name="T10" fmla="*/ 12 w 22"/>
                <a:gd name="T11" fmla="*/ 15 h 26"/>
                <a:gd name="T12" fmla="*/ 11 w 22"/>
                <a:gd name="T13" fmla="*/ 13 h 26"/>
                <a:gd name="T14" fmla="*/ 9 w 22"/>
                <a:gd name="T15" fmla="*/ 10 h 26"/>
                <a:gd name="T16" fmla="*/ 9 w 22"/>
                <a:gd name="T17" fmla="*/ 7 h 26"/>
                <a:gd name="T18" fmla="*/ 10 w 22"/>
                <a:gd name="T19" fmla="*/ 2 h 26"/>
                <a:gd name="T20" fmla="*/ 2 w 22"/>
                <a:gd name="T21" fmla="*/ 0 h 26"/>
                <a:gd name="T22" fmla="*/ 0 w 22"/>
                <a:gd name="T23" fmla="*/ 7 h 26"/>
                <a:gd name="T24" fmla="*/ 1 w 22"/>
                <a:gd name="T25" fmla="*/ 13 h 26"/>
                <a:gd name="T26" fmla="*/ 3 w 22"/>
                <a:gd name="T27" fmla="*/ 18 h 26"/>
                <a:gd name="T28" fmla="*/ 6 w 22"/>
                <a:gd name="T29" fmla="*/ 21 h 26"/>
                <a:gd name="T30" fmla="*/ 10 w 22"/>
                <a:gd name="T31" fmla="*/ 23 h 26"/>
                <a:gd name="T32" fmla="*/ 14 w 22"/>
                <a:gd name="T33" fmla="*/ 25 h 26"/>
                <a:gd name="T34" fmla="*/ 16 w 22"/>
                <a:gd name="T35" fmla="*/ 25 h 26"/>
                <a:gd name="T36" fmla="*/ 17 w 22"/>
                <a:gd name="T37" fmla="*/ 25 h 26"/>
                <a:gd name="T38" fmla="*/ 14 w 22"/>
                <a:gd name="T39" fmla="*/ 23 h 26"/>
                <a:gd name="T40" fmla="*/ 21 w 22"/>
                <a:gd name="T41" fmla="*/ 19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6"/>
                <a:gd name="T65" fmla="*/ 22 w 22"/>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6">
                  <a:moveTo>
                    <a:pt x="21" y="19"/>
                  </a:moveTo>
                  <a:lnTo>
                    <a:pt x="17" y="17"/>
                  </a:lnTo>
                  <a:lnTo>
                    <a:pt x="18" y="17"/>
                  </a:lnTo>
                  <a:lnTo>
                    <a:pt x="16" y="16"/>
                  </a:lnTo>
                  <a:lnTo>
                    <a:pt x="14" y="16"/>
                  </a:lnTo>
                  <a:lnTo>
                    <a:pt x="12" y="15"/>
                  </a:lnTo>
                  <a:lnTo>
                    <a:pt x="11" y="13"/>
                  </a:lnTo>
                  <a:lnTo>
                    <a:pt x="9" y="10"/>
                  </a:lnTo>
                  <a:lnTo>
                    <a:pt x="9" y="7"/>
                  </a:lnTo>
                  <a:lnTo>
                    <a:pt x="10" y="2"/>
                  </a:lnTo>
                  <a:lnTo>
                    <a:pt x="2" y="0"/>
                  </a:lnTo>
                  <a:lnTo>
                    <a:pt x="0" y="7"/>
                  </a:lnTo>
                  <a:lnTo>
                    <a:pt x="1" y="13"/>
                  </a:lnTo>
                  <a:lnTo>
                    <a:pt x="3" y="18"/>
                  </a:lnTo>
                  <a:lnTo>
                    <a:pt x="6" y="21"/>
                  </a:lnTo>
                  <a:lnTo>
                    <a:pt x="10" y="23"/>
                  </a:lnTo>
                  <a:lnTo>
                    <a:pt x="14" y="25"/>
                  </a:lnTo>
                  <a:lnTo>
                    <a:pt x="16" y="25"/>
                  </a:lnTo>
                  <a:lnTo>
                    <a:pt x="17" y="25"/>
                  </a:lnTo>
                  <a:lnTo>
                    <a:pt x="14" y="23"/>
                  </a:lnTo>
                  <a:lnTo>
                    <a:pt x="21" y="19"/>
                  </a:lnTo>
                </a:path>
              </a:pathLst>
            </a:custGeom>
            <a:solidFill>
              <a:srgbClr val="828282"/>
            </a:solidFill>
            <a:ln w="12700" cap="rnd">
              <a:noFill/>
              <a:round/>
              <a:headEnd/>
              <a:tailEnd/>
            </a:ln>
          </p:spPr>
          <p:txBody>
            <a:bodyPr/>
            <a:lstStyle/>
            <a:p>
              <a:endParaRPr lang="en-US" dirty="0"/>
            </a:p>
          </p:txBody>
        </p:sp>
        <p:sp>
          <p:nvSpPr>
            <p:cNvPr id="48977" name="Freeform 876"/>
            <p:cNvSpPr>
              <a:spLocks/>
            </p:cNvSpPr>
            <p:nvPr/>
          </p:nvSpPr>
          <p:spPr bwMode="auto">
            <a:xfrm>
              <a:off x="2499" y="2623"/>
              <a:ext cx="19" cy="17"/>
            </a:xfrm>
            <a:custGeom>
              <a:avLst/>
              <a:gdLst>
                <a:gd name="T0" fmla="*/ 14 w 19"/>
                <a:gd name="T1" fmla="*/ 9 h 17"/>
                <a:gd name="T2" fmla="*/ 13 w 19"/>
                <a:gd name="T3" fmla="*/ 9 h 17"/>
                <a:gd name="T4" fmla="*/ 11 w 19"/>
                <a:gd name="T5" fmla="*/ 6 h 17"/>
                <a:gd name="T6" fmla="*/ 8 w 19"/>
                <a:gd name="T7" fmla="*/ 2 h 17"/>
                <a:gd name="T8" fmla="*/ 7 w 19"/>
                <a:gd name="T9" fmla="*/ 0 h 17"/>
                <a:gd name="T10" fmla="*/ 0 w 19"/>
                <a:gd name="T11" fmla="*/ 3 h 17"/>
                <a:gd name="T12" fmla="*/ 1 w 19"/>
                <a:gd name="T13" fmla="*/ 5 h 17"/>
                <a:gd name="T14" fmla="*/ 3 w 19"/>
                <a:gd name="T15" fmla="*/ 10 h 17"/>
                <a:gd name="T16" fmla="*/ 10 w 19"/>
                <a:gd name="T17" fmla="*/ 16 h 17"/>
                <a:gd name="T18" fmla="*/ 18 w 19"/>
                <a:gd name="T19" fmla="*/ 16 h 17"/>
                <a:gd name="T20" fmla="*/ 14 w 19"/>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7"/>
                <a:gd name="T35" fmla="*/ 19 w 19"/>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7">
                  <a:moveTo>
                    <a:pt x="14" y="9"/>
                  </a:moveTo>
                  <a:lnTo>
                    <a:pt x="13" y="9"/>
                  </a:lnTo>
                  <a:lnTo>
                    <a:pt x="11" y="6"/>
                  </a:lnTo>
                  <a:lnTo>
                    <a:pt x="8" y="2"/>
                  </a:lnTo>
                  <a:lnTo>
                    <a:pt x="7" y="0"/>
                  </a:lnTo>
                  <a:lnTo>
                    <a:pt x="0" y="3"/>
                  </a:lnTo>
                  <a:lnTo>
                    <a:pt x="1" y="5"/>
                  </a:lnTo>
                  <a:lnTo>
                    <a:pt x="3" y="10"/>
                  </a:lnTo>
                  <a:lnTo>
                    <a:pt x="10" y="16"/>
                  </a:lnTo>
                  <a:lnTo>
                    <a:pt x="18" y="16"/>
                  </a:lnTo>
                  <a:lnTo>
                    <a:pt x="14" y="9"/>
                  </a:lnTo>
                </a:path>
              </a:pathLst>
            </a:custGeom>
            <a:solidFill>
              <a:srgbClr val="828282"/>
            </a:solidFill>
            <a:ln w="12700" cap="rnd">
              <a:noFill/>
              <a:round/>
              <a:headEnd/>
              <a:tailEnd/>
            </a:ln>
          </p:spPr>
          <p:txBody>
            <a:bodyPr/>
            <a:lstStyle/>
            <a:p>
              <a:endParaRPr lang="en-US" dirty="0"/>
            </a:p>
          </p:txBody>
        </p:sp>
        <p:sp>
          <p:nvSpPr>
            <p:cNvPr id="48978" name="Freeform 877"/>
            <p:cNvSpPr>
              <a:spLocks/>
            </p:cNvSpPr>
            <p:nvPr/>
          </p:nvSpPr>
          <p:spPr bwMode="auto">
            <a:xfrm>
              <a:off x="2518" y="2598"/>
              <a:ext cx="22" cy="41"/>
            </a:xfrm>
            <a:custGeom>
              <a:avLst/>
              <a:gdLst>
                <a:gd name="T0" fmla="*/ 5 w 22"/>
                <a:gd name="T1" fmla="*/ 0 h 41"/>
                <a:gd name="T2" fmla="*/ 4 w 22"/>
                <a:gd name="T3" fmla="*/ 1 h 41"/>
                <a:gd name="T4" fmla="*/ 2 w 22"/>
                <a:gd name="T5" fmla="*/ 9 h 41"/>
                <a:gd name="T6" fmla="*/ 5 w 22"/>
                <a:gd name="T7" fmla="*/ 17 h 41"/>
                <a:gd name="T8" fmla="*/ 9 w 22"/>
                <a:gd name="T9" fmla="*/ 20 h 41"/>
                <a:gd name="T10" fmla="*/ 12 w 22"/>
                <a:gd name="T11" fmla="*/ 23 h 41"/>
                <a:gd name="T12" fmla="*/ 12 w 22"/>
                <a:gd name="T13" fmla="*/ 24 h 41"/>
                <a:gd name="T14" fmla="*/ 12 w 22"/>
                <a:gd name="T15" fmla="*/ 23 h 41"/>
                <a:gd name="T16" fmla="*/ 9 w 22"/>
                <a:gd name="T17" fmla="*/ 26 h 41"/>
                <a:gd name="T18" fmla="*/ 0 w 22"/>
                <a:gd name="T19" fmla="*/ 32 h 41"/>
                <a:gd name="T20" fmla="*/ 4 w 22"/>
                <a:gd name="T21" fmla="*/ 40 h 41"/>
                <a:gd name="T22" fmla="*/ 14 w 22"/>
                <a:gd name="T23" fmla="*/ 34 h 41"/>
                <a:gd name="T24" fmla="*/ 20 w 22"/>
                <a:gd name="T25" fmla="*/ 29 h 41"/>
                <a:gd name="T26" fmla="*/ 21 w 22"/>
                <a:gd name="T27" fmla="*/ 22 h 41"/>
                <a:gd name="T28" fmla="*/ 18 w 22"/>
                <a:gd name="T29" fmla="*/ 17 h 41"/>
                <a:gd name="T30" fmla="*/ 15 w 22"/>
                <a:gd name="T31" fmla="*/ 14 h 41"/>
                <a:gd name="T32" fmla="*/ 12 w 22"/>
                <a:gd name="T33" fmla="*/ 11 h 41"/>
                <a:gd name="T34" fmla="*/ 11 w 22"/>
                <a:gd name="T35" fmla="*/ 9 h 41"/>
                <a:gd name="T36" fmla="*/ 12 w 22"/>
                <a:gd name="T37" fmla="*/ 3 h 41"/>
                <a:gd name="T38" fmla="*/ 12 w 22"/>
                <a:gd name="T39" fmla="*/ 4 h 41"/>
                <a:gd name="T40" fmla="*/ 5 w 22"/>
                <a:gd name="T41" fmla="*/ 0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41"/>
                <a:gd name="T65" fmla="*/ 22 w 22"/>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41">
                  <a:moveTo>
                    <a:pt x="5" y="0"/>
                  </a:moveTo>
                  <a:lnTo>
                    <a:pt x="4" y="1"/>
                  </a:lnTo>
                  <a:lnTo>
                    <a:pt x="2" y="9"/>
                  </a:lnTo>
                  <a:lnTo>
                    <a:pt x="5" y="17"/>
                  </a:lnTo>
                  <a:lnTo>
                    <a:pt x="9" y="20"/>
                  </a:lnTo>
                  <a:lnTo>
                    <a:pt x="12" y="23"/>
                  </a:lnTo>
                  <a:lnTo>
                    <a:pt x="12" y="24"/>
                  </a:lnTo>
                  <a:lnTo>
                    <a:pt x="12" y="23"/>
                  </a:lnTo>
                  <a:lnTo>
                    <a:pt x="9" y="26"/>
                  </a:lnTo>
                  <a:lnTo>
                    <a:pt x="0" y="32"/>
                  </a:lnTo>
                  <a:lnTo>
                    <a:pt x="4" y="40"/>
                  </a:lnTo>
                  <a:lnTo>
                    <a:pt x="14" y="34"/>
                  </a:lnTo>
                  <a:lnTo>
                    <a:pt x="20" y="29"/>
                  </a:lnTo>
                  <a:lnTo>
                    <a:pt x="21" y="22"/>
                  </a:lnTo>
                  <a:lnTo>
                    <a:pt x="18" y="17"/>
                  </a:lnTo>
                  <a:lnTo>
                    <a:pt x="15" y="14"/>
                  </a:lnTo>
                  <a:lnTo>
                    <a:pt x="12" y="11"/>
                  </a:lnTo>
                  <a:lnTo>
                    <a:pt x="11" y="9"/>
                  </a:lnTo>
                  <a:lnTo>
                    <a:pt x="12" y="3"/>
                  </a:lnTo>
                  <a:lnTo>
                    <a:pt x="12" y="4"/>
                  </a:lnTo>
                  <a:lnTo>
                    <a:pt x="5" y="0"/>
                  </a:lnTo>
                </a:path>
              </a:pathLst>
            </a:custGeom>
            <a:solidFill>
              <a:srgbClr val="828282"/>
            </a:solidFill>
            <a:ln w="12700" cap="rnd">
              <a:noFill/>
              <a:round/>
              <a:headEnd/>
              <a:tailEnd/>
            </a:ln>
          </p:spPr>
          <p:txBody>
            <a:bodyPr/>
            <a:lstStyle/>
            <a:p>
              <a:endParaRPr lang="en-US" dirty="0"/>
            </a:p>
          </p:txBody>
        </p:sp>
        <p:sp>
          <p:nvSpPr>
            <p:cNvPr id="48979" name="Freeform 878"/>
            <p:cNvSpPr>
              <a:spLocks/>
            </p:cNvSpPr>
            <p:nvPr/>
          </p:nvSpPr>
          <p:spPr bwMode="auto">
            <a:xfrm>
              <a:off x="2524" y="2594"/>
              <a:ext cx="17" cy="17"/>
            </a:xfrm>
            <a:custGeom>
              <a:avLst/>
              <a:gdLst>
                <a:gd name="T0" fmla="*/ 6 w 17"/>
                <a:gd name="T1" fmla="*/ 0 h 17"/>
                <a:gd name="T2" fmla="*/ 3 w 17"/>
                <a:gd name="T3" fmla="*/ 0 h 17"/>
                <a:gd name="T4" fmla="*/ 0 w 17"/>
                <a:gd name="T5" fmla="*/ 6 h 17"/>
                <a:gd name="T6" fmla="*/ 6 w 17"/>
                <a:gd name="T7" fmla="*/ 12 h 17"/>
                <a:gd name="T8" fmla="*/ 6 w 17"/>
                <a:gd name="T9" fmla="*/ 16 h 17"/>
                <a:gd name="T10" fmla="*/ 9 w 17"/>
                <a:gd name="T11" fmla="*/ 16 h 17"/>
                <a:gd name="T12" fmla="*/ 12 w 17"/>
                <a:gd name="T13" fmla="*/ 12 h 17"/>
                <a:gd name="T14" fmla="*/ 16 w 17"/>
                <a:gd name="T15" fmla="*/ 3 h 17"/>
                <a:gd name="T16" fmla="*/ 16 w 17"/>
                <a:gd name="T17" fmla="*/ 6 h 17"/>
                <a:gd name="T18" fmla="*/ 6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6" y="0"/>
                  </a:moveTo>
                  <a:lnTo>
                    <a:pt x="3" y="0"/>
                  </a:lnTo>
                  <a:lnTo>
                    <a:pt x="0" y="6"/>
                  </a:lnTo>
                  <a:lnTo>
                    <a:pt x="6" y="12"/>
                  </a:lnTo>
                  <a:lnTo>
                    <a:pt x="6" y="16"/>
                  </a:lnTo>
                  <a:lnTo>
                    <a:pt x="9" y="16"/>
                  </a:lnTo>
                  <a:lnTo>
                    <a:pt x="12" y="12"/>
                  </a:lnTo>
                  <a:lnTo>
                    <a:pt x="16" y="3"/>
                  </a:lnTo>
                  <a:lnTo>
                    <a:pt x="16" y="6"/>
                  </a:lnTo>
                  <a:lnTo>
                    <a:pt x="6" y="0"/>
                  </a:lnTo>
                </a:path>
              </a:pathLst>
            </a:custGeom>
            <a:solidFill>
              <a:srgbClr val="828282"/>
            </a:solidFill>
            <a:ln w="12700" cap="rnd">
              <a:noFill/>
              <a:round/>
              <a:headEnd/>
              <a:tailEnd/>
            </a:ln>
          </p:spPr>
          <p:txBody>
            <a:bodyPr/>
            <a:lstStyle/>
            <a:p>
              <a:endParaRPr lang="en-US" dirty="0"/>
            </a:p>
          </p:txBody>
        </p:sp>
        <p:sp>
          <p:nvSpPr>
            <p:cNvPr id="48980" name="Freeform 879"/>
            <p:cNvSpPr>
              <a:spLocks/>
            </p:cNvSpPr>
            <p:nvPr/>
          </p:nvSpPr>
          <p:spPr bwMode="auto">
            <a:xfrm>
              <a:off x="2532" y="2545"/>
              <a:ext cx="19" cy="48"/>
            </a:xfrm>
            <a:custGeom>
              <a:avLst/>
              <a:gdLst>
                <a:gd name="T0" fmla="*/ 3 w 19"/>
                <a:gd name="T1" fmla="*/ 8 h 48"/>
                <a:gd name="T2" fmla="*/ 8 w 19"/>
                <a:gd name="T3" fmla="*/ 11 h 48"/>
                <a:gd name="T4" fmla="*/ 9 w 19"/>
                <a:gd name="T5" fmla="*/ 13 h 48"/>
                <a:gd name="T6" fmla="*/ 9 w 19"/>
                <a:gd name="T7" fmla="*/ 18 h 48"/>
                <a:gd name="T8" fmla="*/ 9 w 19"/>
                <a:gd name="T9" fmla="*/ 21 h 48"/>
                <a:gd name="T10" fmla="*/ 8 w 19"/>
                <a:gd name="T11" fmla="*/ 27 h 48"/>
                <a:gd name="T12" fmla="*/ 5 w 19"/>
                <a:gd name="T13" fmla="*/ 32 h 48"/>
                <a:gd name="T14" fmla="*/ 3 w 19"/>
                <a:gd name="T15" fmla="*/ 38 h 48"/>
                <a:gd name="T16" fmla="*/ 0 w 19"/>
                <a:gd name="T17" fmla="*/ 44 h 48"/>
                <a:gd name="T18" fmla="*/ 9 w 19"/>
                <a:gd name="T19" fmla="*/ 47 h 48"/>
                <a:gd name="T20" fmla="*/ 10 w 19"/>
                <a:gd name="T21" fmla="*/ 42 h 48"/>
                <a:gd name="T22" fmla="*/ 12 w 19"/>
                <a:gd name="T23" fmla="*/ 36 h 48"/>
                <a:gd name="T24" fmla="*/ 15 w 19"/>
                <a:gd name="T25" fmla="*/ 31 h 48"/>
                <a:gd name="T26" fmla="*/ 17 w 19"/>
                <a:gd name="T27" fmla="*/ 24 h 48"/>
                <a:gd name="T28" fmla="*/ 18 w 19"/>
                <a:gd name="T29" fmla="*/ 18 h 48"/>
                <a:gd name="T30" fmla="*/ 17 w 19"/>
                <a:gd name="T31" fmla="*/ 11 h 48"/>
                <a:gd name="T32" fmla="*/ 14 w 19"/>
                <a:gd name="T33" fmla="*/ 4 h 48"/>
                <a:gd name="T34" fmla="*/ 8 w 19"/>
                <a:gd name="T35" fmla="*/ 0 h 48"/>
                <a:gd name="T36" fmla="*/ 3 w 19"/>
                <a:gd name="T37" fmla="*/ 8 h 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48"/>
                <a:gd name="T59" fmla="*/ 19 w 19"/>
                <a:gd name="T60" fmla="*/ 48 h 4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48">
                  <a:moveTo>
                    <a:pt x="3" y="8"/>
                  </a:moveTo>
                  <a:lnTo>
                    <a:pt x="8" y="11"/>
                  </a:lnTo>
                  <a:lnTo>
                    <a:pt x="9" y="13"/>
                  </a:lnTo>
                  <a:lnTo>
                    <a:pt x="9" y="18"/>
                  </a:lnTo>
                  <a:lnTo>
                    <a:pt x="9" y="21"/>
                  </a:lnTo>
                  <a:lnTo>
                    <a:pt x="8" y="27"/>
                  </a:lnTo>
                  <a:lnTo>
                    <a:pt x="5" y="32"/>
                  </a:lnTo>
                  <a:lnTo>
                    <a:pt x="3" y="38"/>
                  </a:lnTo>
                  <a:lnTo>
                    <a:pt x="0" y="44"/>
                  </a:lnTo>
                  <a:lnTo>
                    <a:pt x="9" y="47"/>
                  </a:lnTo>
                  <a:lnTo>
                    <a:pt x="10" y="42"/>
                  </a:lnTo>
                  <a:lnTo>
                    <a:pt x="12" y="36"/>
                  </a:lnTo>
                  <a:lnTo>
                    <a:pt x="15" y="31"/>
                  </a:lnTo>
                  <a:lnTo>
                    <a:pt x="17" y="24"/>
                  </a:lnTo>
                  <a:lnTo>
                    <a:pt x="18" y="18"/>
                  </a:lnTo>
                  <a:lnTo>
                    <a:pt x="17" y="11"/>
                  </a:lnTo>
                  <a:lnTo>
                    <a:pt x="14" y="4"/>
                  </a:lnTo>
                  <a:lnTo>
                    <a:pt x="8" y="0"/>
                  </a:lnTo>
                  <a:lnTo>
                    <a:pt x="3" y="8"/>
                  </a:lnTo>
                </a:path>
              </a:pathLst>
            </a:custGeom>
            <a:solidFill>
              <a:srgbClr val="828282"/>
            </a:solidFill>
            <a:ln w="12700" cap="rnd">
              <a:noFill/>
              <a:round/>
              <a:headEnd/>
              <a:tailEnd/>
            </a:ln>
          </p:spPr>
          <p:txBody>
            <a:bodyPr/>
            <a:lstStyle/>
            <a:p>
              <a:endParaRPr lang="en-US" dirty="0"/>
            </a:p>
          </p:txBody>
        </p:sp>
        <p:sp>
          <p:nvSpPr>
            <p:cNvPr id="48981" name="Freeform 880"/>
            <p:cNvSpPr>
              <a:spLocks/>
            </p:cNvSpPr>
            <p:nvPr/>
          </p:nvSpPr>
          <p:spPr bwMode="auto">
            <a:xfrm>
              <a:off x="2522" y="2545"/>
              <a:ext cx="17" cy="17"/>
            </a:xfrm>
            <a:custGeom>
              <a:avLst/>
              <a:gdLst>
                <a:gd name="T0" fmla="*/ 7 w 17"/>
                <a:gd name="T1" fmla="*/ 16 h 17"/>
                <a:gd name="T2" fmla="*/ 9 w 17"/>
                <a:gd name="T3" fmla="*/ 13 h 17"/>
                <a:gd name="T4" fmla="*/ 11 w 17"/>
                <a:gd name="T5" fmla="*/ 9 h 17"/>
                <a:gd name="T6" fmla="*/ 12 w 17"/>
                <a:gd name="T7" fmla="*/ 8 h 17"/>
                <a:gd name="T8" fmla="*/ 10 w 17"/>
                <a:gd name="T9" fmla="*/ 8 h 17"/>
                <a:gd name="T10" fmla="*/ 16 w 17"/>
                <a:gd name="T11" fmla="*/ 0 h 17"/>
                <a:gd name="T12" fmla="*/ 9 w 17"/>
                <a:gd name="T13" fmla="*/ 0 h 17"/>
                <a:gd name="T14" fmla="*/ 5 w 17"/>
                <a:gd name="T15" fmla="*/ 4 h 17"/>
                <a:gd name="T16" fmla="*/ 1 w 17"/>
                <a:gd name="T17" fmla="*/ 8 h 17"/>
                <a:gd name="T18" fmla="*/ 0 w 17"/>
                <a:gd name="T19" fmla="*/ 10 h 17"/>
                <a:gd name="T20" fmla="*/ 7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7" y="16"/>
                  </a:moveTo>
                  <a:lnTo>
                    <a:pt x="9" y="13"/>
                  </a:lnTo>
                  <a:lnTo>
                    <a:pt x="11" y="9"/>
                  </a:lnTo>
                  <a:lnTo>
                    <a:pt x="12" y="8"/>
                  </a:lnTo>
                  <a:lnTo>
                    <a:pt x="10" y="8"/>
                  </a:lnTo>
                  <a:lnTo>
                    <a:pt x="16" y="0"/>
                  </a:lnTo>
                  <a:lnTo>
                    <a:pt x="9" y="0"/>
                  </a:lnTo>
                  <a:lnTo>
                    <a:pt x="5" y="4"/>
                  </a:lnTo>
                  <a:lnTo>
                    <a:pt x="1" y="8"/>
                  </a:lnTo>
                  <a:lnTo>
                    <a:pt x="0" y="10"/>
                  </a:lnTo>
                  <a:lnTo>
                    <a:pt x="7" y="16"/>
                  </a:lnTo>
                </a:path>
              </a:pathLst>
            </a:custGeom>
            <a:solidFill>
              <a:srgbClr val="828282"/>
            </a:solidFill>
            <a:ln w="12700" cap="rnd">
              <a:noFill/>
              <a:round/>
              <a:headEnd/>
              <a:tailEnd/>
            </a:ln>
          </p:spPr>
          <p:txBody>
            <a:bodyPr/>
            <a:lstStyle/>
            <a:p>
              <a:endParaRPr lang="en-US" dirty="0"/>
            </a:p>
          </p:txBody>
        </p:sp>
        <p:sp>
          <p:nvSpPr>
            <p:cNvPr id="48982" name="Freeform 881"/>
            <p:cNvSpPr>
              <a:spLocks/>
            </p:cNvSpPr>
            <p:nvPr/>
          </p:nvSpPr>
          <p:spPr bwMode="auto">
            <a:xfrm>
              <a:off x="2481" y="2557"/>
              <a:ext cx="46" cy="44"/>
            </a:xfrm>
            <a:custGeom>
              <a:avLst/>
              <a:gdLst>
                <a:gd name="T0" fmla="*/ 9 w 46"/>
                <a:gd name="T1" fmla="*/ 43 h 44"/>
                <a:gd name="T2" fmla="*/ 12 w 46"/>
                <a:gd name="T3" fmla="*/ 39 h 44"/>
                <a:gd name="T4" fmla="*/ 17 w 46"/>
                <a:gd name="T5" fmla="*/ 34 h 44"/>
                <a:gd name="T6" fmla="*/ 21 w 46"/>
                <a:gd name="T7" fmla="*/ 30 h 44"/>
                <a:gd name="T8" fmla="*/ 26 w 46"/>
                <a:gd name="T9" fmla="*/ 25 h 44"/>
                <a:gd name="T10" fmla="*/ 31 w 46"/>
                <a:gd name="T11" fmla="*/ 21 h 44"/>
                <a:gd name="T12" fmla="*/ 35 w 46"/>
                <a:gd name="T13" fmla="*/ 16 h 44"/>
                <a:gd name="T14" fmla="*/ 41 w 46"/>
                <a:gd name="T15" fmla="*/ 11 h 44"/>
                <a:gd name="T16" fmla="*/ 45 w 46"/>
                <a:gd name="T17" fmla="*/ 5 h 44"/>
                <a:gd name="T18" fmla="*/ 36 w 46"/>
                <a:gd name="T19" fmla="*/ 0 h 44"/>
                <a:gd name="T20" fmla="*/ 32 w 46"/>
                <a:gd name="T21" fmla="*/ 5 h 44"/>
                <a:gd name="T22" fmla="*/ 28 w 46"/>
                <a:gd name="T23" fmla="*/ 11 h 44"/>
                <a:gd name="T24" fmla="*/ 24 w 46"/>
                <a:gd name="T25" fmla="*/ 15 h 44"/>
                <a:gd name="T26" fmla="*/ 19 w 46"/>
                <a:gd name="T27" fmla="*/ 19 h 44"/>
                <a:gd name="T28" fmla="*/ 14 w 46"/>
                <a:gd name="T29" fmla="*/ 23 h 44"/>
                <a:gd name="T30" fmla="*/ 10 w 46"/>
                <a:gd name="T31" fmla="*/ 28 h 44"/>
                <a:gd name="T32" fmla="*/ 5 w 46"/>
                <a:gd name="T33" fmla="*/ 32 h 44"/>
                <a:gd name="T34" fmla="*/ 0 w 46"/>
                <a:gd name="T35" fmla="*/ 38 h 44"/>
                <a:gd name="T36" fmla="*/ 9 w 46"/>
                <a:gd name="T37" fmla="*/ 43 h 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44"/>
                <a:gd name="T59" fmla="*/ 46 w 46"/>
                <a:gd name="T60" fmla="*/ 44 h 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44">
                  <a:moveTo>
                    <a:pt x="9" y="43"/>
                  </a:moveTo>
                  <a:lnTo>
                    <a:pt x="12" y="39"/>
                  </a:lnTo>
                  <a:lnTo>
                    <a:pt x="17" y="34"/>
                  </a:lnTo>
                  <a:lnTo>
                    <a:pt x="21" y="30"/>
                  </a:lnTo>
                  <a:lnTo>
                    <a:pt x="26" y="25"/>
                  </a:lnTo>
                  <a:lnTo>
                    <a:pt x="31" y="21"/>
                  </a:lnTo>
                  <a:lnTo>
                    <a:pt x="35" y="16"/>
                  </a:lnTo>
                  <a:lnTo>
                    <a:pt x="41" y="11"/>
                  </a:lnTo>
                  <a:lnTo>
                    <a:pt x="45" y="5"/>
                  </a:lnTo>
                  <a:lnTo>
                    <a:pt x="36" y="0"/>
                  </a:lnTo>
                  <a:lnTo>
                    <a:pt x="32" y="5"/>
                  </a:lnTo>
                  <a:lnTo>
                    <a:pt x="28" y="11"/>
                  </a:lnTo>
                  <a:lnTo>
                    <a:pt x="24" y="15"/>
                  </a:lnTo>
                  <a:lnTo>
                    <a:pt x="19" y="19"/>
                  </a:lnTo>
                  <a:lnTo>
                    <a:pt x="14" y="23"/>
                  </a:lnTo>
                  <a:lnTo>
                    <a:pt x="10" y="28"/>
                  </a:lnTo>
                  <a:lnTo>
                    <a:pt x="5" y="32"/>
                  </a:lnTo>
                  <a:lnTo>
                    <a:pt x="0" y="38"/>
                  </a:lnTo>
                  <a:lnTo>
                    <a:pt x="9" y="43"/>
                  </a:lnTo>
                </a:path>
              </a:pathLst>
            </a:custGeom>
            <a:solidFill>
              <a:srgbClr val="828282"/>
            </a:solidFill>
            <a:ln w="12700" cap="rnd">
              <a:noFill/>
              <a:round/>
              <a:headEnd/>
              <a:tailEnd/>
            </a:ln>
          </p:spPr>
          <p:txBody>
            <a:bodyPr/>
            <a:lstStyle/>
            <a:p>
              <a:endParaRPr lang="en-US" dirty="0"/>
            </a:p>
          </p:txBody>
        </p:sp>
        <p:sp>
          <p:nvSpPr>
            <p:cNvPr id="48983" name="Freeform 882"/>
            <p:cNvSpPr>
              <a:spLocks/>
            </p:cNvSpPr>
            <p:nvPr/>
          </p:nvSpPr>
          <p:spPr bwMode="auto">
            <a:xfrm>
              <a:off x="2531" y="2623"/>
              <a:ext cx="31" cy="78"/>
            </a:xfrm>
            <a:custGeom>
              <a:avLst/>
              <a:gdLst>
                <a:gd name="T0" fmla="*/ 14 w 31"/>
                <a:gd name="T1" fmla="*/ 0 h 78"/>
                <a:gd name="T2" fmla="*/ 11 w 31"/>
                <a:gd name="T3" fmla="*/ 4 h 78"/>
                <a:gd name="T4" fmla="*/ 9 w 31"/>
                <a:gd name="T5" fmla="*/ 8 h 78"/>
                <a:gd name="T6" fmla="*/ 8 w 31"/>
                <a:gd name="T7" fmla="*/ 12 h 78"/>
                <a:gd name="T8" fmla="*/ 6 w 31"/>
                <a:gd name="T9" fmla="*/ 17 h 78"/>
                <a:gd name="T10" fmla="*/ 4 w 31"/>
                <a:gd name="T11" fmla="*/ 19 h 78"/>
                <a:gd name="T12" fmla="*/ 2 w 31"/>
                <a:gd name="T13" fmla="*/ 22 h 78"/>
                <a:gd name="T14" fmla="*/ 1 w 31"/>
                <a:gd name="T15" fmla="*/ 25 h 78"/>
                <a:gd name="T16" fmla="*/ 0 w 31"/>
                <a:gd name="T17" fmla="*/ 28 h 78"/>
                <a:gd name="T18" fmla="*/ 1 w 31"/>
                <a:gd name="T19" fmla="*/ 32 h 78"/>
                <a:gd name="T20" fmla="*/ 3 w 31"/>
                <a:gd name="T21" fmla="*/ 37 h 78"/>
                <a:gd name="T22" fmla="*/ 4 w 31"/>
                <a:gd name="T23" fmla="*/ 41 h 78"/>
                <a:gd name="T24" fmla="*/ 8 w 31"/>
                <a:gd name="T25" fmla="*/ 45 h 78"/>
                <a:gd name="T26" fmla="*/ 10 w 31"/>
                <a:gd name="T27" fmla="*/ 49 h 78"/>
                <a:gd name="T28" fmla="*/ 13 w 31"/>
                <a:gd name="T29" fmla="*/ 53 h 78"/>
                <a:gd name="T30" fmla="*/ 14 w 31"/>
                <a:gd name="T31" fmla="*/ 57 h 78"/>
                <a:gd name="T32" fmla="*/ 16 w 31"/>
                <a:gd name="T33" fmla="*/ 62 h 78"/>
                <a:gd name="T34" fmla="*/ 18 w 31"/>
                <a:gd name="T35" fmla="*/ 66 h 78"/>
                <a:gd name="T36" fmla="*/ 20 w 31"/>
                <a:gd name="T37" fmla="*/ 71 h 78"/>
                <a:gd name="T38" fmla="*/ 24 w 31"/>
                <a:gd name="T39" fmla="*/ 73 h 78"/>
                <a:gd name="T40" fmla="*/ 28 w 31"/>
                <a:gd name="T41" fmla="*/ 77 h 78"/>
                <a:gd name="T42" fmla="*/ 30 w 31"/>
                <a:gd name="T43" fmla="*/ 68 h 78"/>
                <a:gd name="T44" fmla="*/ 30 w 31"/>
                <a:gd name="T45" fmla="*/ 58 h 78"/>
                <a:gd name="T46" fmla="*/ 28 w 31"/>
                <a:gd name="T47" fmla="*/ 49 h 78"/>
                <a:gd name="T48" fmla="*/ 27 w 31"/>
                <a:gd name="T49" fmla="*/ 40 h 78"/>
                <a:gd name="T50" fmla="*/ 24 w 31"/>
                <a:gd name="T51" fmla="*/ 31 h 78"/>
                <a:gd name="T52" fmla="*/ 22 w 31"/>
                <a:gd name="T53" fmla="*/ 20 h 78"/>
                <a:gd name="T54" fmla="*/ 19 w 31"/>
                <a:gd name="T55" fmla="*/ 11 h 78"/>
                <a:gd name="T56" fmla="*/ 18 w 31"/>
                <a:gd name="T57" fmla="*/ 0 h 78"/>
                <a:gd name="T58" fmla="*/ 17 w 31"/>
                <a:gd name="T59" fmla="*/ 0 h 78"/>
                <a:gd name="T60" fmla="*/ 16 w 31"/>
                <a:gd name="T61" fmla="*/ 0 h 78"/>
                <a:gd name="T62" fmla="*/ 14 w 31"/>
                <a:gd name="T63" fmla="*/ 0 h 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1"/>
                <a:gd name="T97" fmla="*/ 0 h 78"/>
                <a:gd name="T98" fmla="*/ 31 w 31"/>
                <a:gd name="T99" fmla="*/ 78 h 7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1" h="78">
                  <a:moveTo>
                    <a:pt x="14" y="0"/>
                  </a:moveTo>
                  <a:lnTo>
                    <a:pt x="11" y="4"/>
                  </a:lnTo>
                  <a:lnTo>
                    <a:pt x="9" y="8"/>
                  </a:lnTo>
                  <a:lnTo>
                    <a:pt x="8" y="12"/>
                  </a:lnTo>
                  <a:lnTo>
                    <a:pt x="6" y="17"/>
                  </a:lnTo>
                  <a:lnTo>
                    <a:pt x="4" y="19"/>
                  </a:lnTo>
                  <a:lnTo>
                    <a:pt x="2" y="22"/>
                  </a:lnTo>
                  <a:lnTo>
                    <a:pt x="1" y="25"/>
                  </a:lnTo>
                  <a:lnTo>
                    <a:pt x="0" y="28"/>
                  </a:lnTo>
                  <a:lnTo>
                    <a:pt x="1" y="32"/>
                  </a:lnTo>
                  <a:lnTo>
                    <a:pt x="3" y="37"/>
                  </a:lnTo>
                  <a:lnTo>
                    <a:pt x="4" y="41"/>
                  </a:lnTo>
                  <a:lnTo>
                    <a:pt x="8" y="45"/>
                  </a:lnTo>
                  <a:lnTo>
                    <a:pt x="10" y="49"/>
                  </a:lnTo>
                  <a:lnTo>
                    <a:pt x="13" y="53"/>
                  </a:lnTo>
                  <a:lnTo>
                    <a:pt x="14" y="57"/>
                  </a:lnTo>
                  <a:lnTo>
                    <a:pt x="16" y="62"/>
                  </a:lnTo>
                  <a:lnTo>
                    <a:pt x="18" y="66"/>
                  </a:lnTo>
                  <a:lnTo>
                    <a:pt x="20" y="71"/>
                  </a:lnTo>
                  <a:lnTo>
                    <a:pt x="24" y="73"/>
                  </a:lnTo>
                  <a:lnTo>
                    <a:pt x="28" y="77"/>
                  </a:lnTo>
                  <a:lnTo>
                    <a:pt x="30" y="68"/>
                  </a:lnTo>
                  <a:lnTo>
                    <a:pt x="30" y="58"/>
                  </a:lnTo>
                  <a:lnTo>
                    <a:pt x="28" y="49"/>
                  </a:lnTo>
                  <a:lnTo>
                    <a:pt x="27" y="40"/>
                  </a:lnTo>
                  <a:lnTo>
                    <a:pt x="24" y="31"/>
                  </a:lnTo>
                  <a:lnTo>
                    <a:pt x="22" y="20"/>
                  </a:lnTo>
                  <a:lnTo>
                    <a:pt x="19" y="11"/>
                  </a:lnTo>
                  <a:lnTo>
                    <a:pt x="18" y="0"/>
                  </a:lnTo>
                  <a:lnTo>
                    <a:pt x="17" y="0"/>
                  </a:lnTo>
                  <a:lnTo>
                    <a:pt x="16" y="0"/>
                  </a:lnTo>
                  <a:lnTo>
                    <a:pt x="14" y="0"/>
                  </a:lnTo>
                </a:path>
              </a:pathLst>
            </a:custGeom>
            <a:solidFill>
              <a:srgbClr val="CCCCCC"/>
            </a:solidFill>
            <a:ln w="12700" cap="rnd">
              <a:noFill/>
              <a:round/>
              <a:headEnd/>
              <a:tailEnd/>
            </a:ln>
          </p:spPr>
          <p:txBody>
            <a:bodyPr/>
            <a:lstStyle/>
            <a:p>
              <a:endParaRPr lang="en-US" dirty="0"/>
            </a:p>
          </p:txBody>
        </p:sp>
        <p:sp>
          <p:nvSpPr>
            <p:cNvPr id="48984" name="Freeform 883"/>
            <p:cNvSpPr>
              <a:spLocks/>
            </p:cNvSpPr>
            <p:nvPr/>
          </p:nvSpPr>
          <p:spPr bwMode="auto">
            <a:xfrm>
              <a:off x="2533" y="2619"/>
              <a:ext cx="17" cy="20"/>
            </a:xfrm>
            <a:custGeom>
              <a:avLst/>
              <a:gdLst>
                <a:gd name="T0" fmla="*/ 8 w 17"/>
                <a:gd name="T1" fmla="*/ 18 h 20"/>
                <a:gd name="T2" fmla="*/ 8 w 17"/>
                <a:gd name="T3" fmla="*/ 19 h 20"/>
                <a:gd name="T4" fmla="*/ 9 w 17"/>
                <a:gd name="T5" fmla="*/ 14 h 20"/>
                <a:gd name="T6" fmla="*/ 12 w 17"/>
                <a:gd name="T7" fmla="*/ 11 h 20"/>
                <a:gd name="T8" fmla="*/ 12 w 17"/>
                <a:gd name="T9" fmla="*/ 8 h 20"/>
                <a:gd name="T10" fmla="*/ 16 w 17"/>
                <a:gd name="T11" fmla="*/ 6 h 20"/>
                <a:gd name="T12" fmla="*/ 9 w 17"/>
                <a:gd name="T13" fmla="*/ 0 h 20"/>
                <a:gd name="T14" fmla="*/ 4 w 17"/>
                <a:gd name="T15" fmla="*/ 4 h 20"/>
                <a:gd name="T16" fmla="*/ 2 w 17"/>
                <a:gd name="T17" fmla="*/ 8 h 20"/>
                <a:gd name="T18" fmla="*/ 2 w 17"/>
                <a:gd name="T19" fmla="*/ 11 h 20"/>
                <a:gd name="T20" fmla="*/ 0 w 17"/>
                <a:gd name="T21" fmla="*/ 14 h 20"/>
                <a:gd name="T22" fmla="*/ 8 w 17"/>
                <a:gd name="T23" fmla="*/ 18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20"/>
                <a:gd name="T38" fmla="*/ 17 w 17"/>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20">
                  <a:moveTo>
                    <a:pt x="8" y="18"/>
                  </a:moveTo>
                  <a:lnTo>
                    <a:pt x="8" y="19"/>
                  </a:lnTo>
                  <a:lnTo>
                    <a:pt x="9" y="14"/>
                  </a:lnTo>
                  <a:lnTo>
                    <a:pt x="12" y="11"/>
                  </a:lnTo>
                  <a:lnTo>
                    <a:pt x="12" y="8"/>
                  </a:lnTo>
                  <a:lnTo>
                    <a:pt x="16" y="6"/>
                  </a:lnTo>
                  <a:lnTo>
                    <a:pt x="9" y="0"/>
                  </a:lnTo>
                  <a:lnTo>
                    <a:pt x="4" y="4"/>
                  </a:lnTo>
                  <a:lnTo>
                    <a:pt x="2" y="8"/>
                  </a:lnTo>
                  <a:lnTo>
                    <a:pt x="2" y="11"/>
                  </a:lnTo>
                  <a:lnTo>
                    <a:pt x="0" y="14"/>
                  </a:lnTo>
                  <a:lnTo>
                    <a:pt x="8" y="18"/>
                  </a:lnTo>
                </a:path>
              </a:pathLst>
            </a:custGeom>
            <a:solidFill>
              <a:srgbClr val="828282"/>
            </a:solidFill>
            <a:ln w="12700" cap="rnd">
              <a:noFill/>
              <a:round/>
              <a:headEnd/>
              <a:tailEnd/>
            </a:ln>
          </p:spPr>
          <p:txBody>
            <a:bodyPr/>
            <a:lstStyle/>
            <a:p>
              <a:endParaRPr lang="en-US" dirty="0"/>
            </a:p>
          </p:txBody>
        </p:sp>
        <p:sp>
          <p:nvSpPr>
            <p:cNvPr id="48985" name="Freeform 884"/>
            <p:cNvSpPr>
              <a:spLocks/>
            </p:cNvSpPr>
            <p:nvPr/>
          </p:nvSpPr>
          <p:spPr bwMode="auto">
            <a:xfrm>
              <a:off x="2525" y="2638"/>
              <a:ext cx="17" cy="17"/>
            </a:xfrm>
            <a:custGeom>
              <a:avLst/>
              <a:gdLst>
                <a:gd name="T0" fmla="*/ 9 w 17"/>
                <a:gd name="T1" fmla="*/ 14 h 17"/>
                <a:gd name="T2" fmla="*/ 10 w 17"/>
                <a:gd name="T3" fmla="*/ 14 h 17"/>
                <a:gd name="T4" fmla="*/ 12 w 17"/>
                <a:gd name="T5" fmla="*/ 11 h 17"/>
                <a:gd name="T6" fmla="*/ 13 w 17"/>
                <a:gd name="T7" fmla="*/ 9 h 17"/>
                <a:gd name="T8" fmla="*/ 16 w 17"/>
                <a:gd name="T9" fmla="*/ 4 h 17"/>
                <a:gd name="T10" fmla="*/ 6 w 17"/>
                <a:gd name="T11" fmla="*/ 0 h 17"/>
                <a:gd name="T12" fmla="*/ 5 w 17"/>
                <a:gd name="T13" fmla="*/ 3 h 17"/>
                <a:gd name="T14" fmla="*/ 2 w 17"/>
                <a:gd name="T15" fmla="*/ 6 h 17"/>
                <a:gd name="T16" fmla="*/ 1 w 17"/>
                <a:gd name="T17" fmla="*/ 11 h 17"/>
                <a:gd name="T18" fmla="*/ 0 w 17"/>
                <a:gd name="T19" fmla="*/ 16 h 17"/>
                <a:gd name="T20" fmla="*/ 0 w 17"/>
                <a:gd name="T21" fmla="*/ 14 h 17"/>
                <a:gd name="T22" fmla="*/ 9 w 17"/>
                <a:gd name="T23" fmla="*/ 14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9" y="14"/>
                  </a:moveTo>
                  <a:lnTo>
                    <a:pt x="10" y="14"/>
                  </a:lnTo>
                  <a:lnTo>
                    <a:pt x="12" y="11"/>
                  </a:lnTo>
                  <a:lnTo>
                    <a:pt x="13" y="9"/>
                  </a:lnTo>
                  <a:lnTo>
                    <a:pt x="16" y="4"/>
                  </a:lnTo>
                  <a:lnTo>
                    <a:pt x="6" y="0"/>
                  </a:lnTo>
                  <a:lnTo>
                    <a:pt x="5" y="3"/>
                  </a:lnTo>
                  <a:lnTo>
                    <a:pt x="2" y="6"/>
                  </a:lnTo>
                  <a:lnTo>
                    <a:pt x="1" y="11"/>
                  </a:lnTo>
                  <a:lnTo>
                    <a:pt x="0" y="16"/>
                  </a:lnTo>
                  <a:lnTo>
                    <a:pt x="0" y="14"/>
                  </a:lnTo>
                  <a:lnTo>
                    <a:pt x="9" y="14"/>
                  </a:lnTo>
                </a:path>
              </a:pathLst>
            </a:custGeom>
            <a:solidFill>
              <a:srgbClr val="828282"/>
            </a:solidFill>
            <a:ln w="12700" cap="rnd">
              <a:noFill/>
              <a:round/>
              <a:headEnd/>
              <a:tailEnd/>
            </a:ln>
          </p:spPr>
          <p:txBody>
            <a:bodyPr/>
            <a:lstStyle/>
            <a:p>
              <a:endParaRPr lang="en-US" dirty="0"/>
            </a:p>
          </p:txBody>
        </p:sp>
        <p:sp>
          <p:nvSpPr>
            <p:cNvPr id="48986" name="Freeform 885"/>
            <p:cNvSpPr>
              <a:spLocks/>
            </p:cNvSpPr>
            <p:nvPr/>
          </p:nvSpPr>
          <p:spPr bwMode="auto">
            <a:xfrm>
              <a:off x="2525" y="2653"/>
              <a:ext cx="26" cy="32"/>
            </a:xfrm>
            <a:custGeom>
              <a:avLst/>
              <a:gdLst>
                <a:gd name="T0" fmla="*/ 25 w 26"/>
                <a:gd name="T1" fmla="*/ 31 h 32"/>
                <a:gd name="T2" fmla="*/ 25 w 26"/>
                <a:gd name="T3" fmla="*/ 30 h 32"/>
                <a:gd name="T4" fmla="*/ 23 w 26"/>
                <a:gd name="T5" fmla="*/ 25 h 32"/>
                <a:gd name="T6" fmla="*/ 21 w 26"/>
                <a:gd name="T7" fmla="*/ 20 h 32"/>
                <a:gd name="T8" fmla="*/ 19 w 26"/>
                <a:gd name="T9" fmla="*/ 17 h 32"/>
                <a:gd name="T10" fmla="*/ 15 w 26"/>
                <a:gd name="T11" fmla="*/ 13 h 32"/>
                <a:gd name="T12" fmla="*/ 13 w 26"/>
                <a:gd name="T13" fmla="*/ 9 h 32"/>
                <a:gd name="T14" fmla="*/ 11 w 26"/>
                <a:gd name="T15" fmla="*/ 7 h 32"/>
                <a:gd name="T16" fmla="*/ 10 w 26"/>
                <a:gd name="T17" fmla="*/ 3 h 32"/>
                <a:gd name="T18" fmla="*/ 9 w 26"/>
                <a:gd name="T19" fmla="*/ 0 h 32"/>
                <a:gd name="T20" fmla="*/ 0 w 26"/>
                <a:gd name="T21" fmla="*/ 0 h 32"/>
                <a:gd name="T22" fmla="*/ 1 w 26"/>
                <a:gd name="T23" fmla="*/ 6 h 32"/>
                <a:gd name="T24" fmla="*/ 3 w 26"/>
                <a:gd name="T25" fmla="*/ 10 h 32"/>
                <a:gd name="T26" fmla="*/ 6 w 26"/>
                <a:gd name="T27" fmla="*/ 14 h 32"/>
                <a:gd name="T28" fmla="*/ 8 w 26"/>
                <a:gd name="T29" fmla="*/ 18 h 32"/>
                <a:gd name="T30" fmla="*/ 10 w 26"/>
                <a:gd name="T31" fmla="*/ 22 h 32"/>
                <a:gd name="T32" fmla="*/ 13 w 26"/>
                <a:gd name="T33" fmla="*/ 25 h 32"/>
                <a:gd name="T34" fmla="*/ 15 w 26"/>
                <a:gd name="T35" fmla="*/ 28 h 32"/>
                <a:gd name="T36" fmla="*/ 15 w 26"/>
                <a:gd name="T37" fmla="*/ 31 h 32"/>
                <a:gd name="T38" fmla="*/ 25 w 26"/>
                <a:gd name="T39" fmla="*/ 31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
                <a:gd name="T61" fmla="*/ 0 h 32"/>
                <a:gd name="T62" fmla="*/ 26 w 26"/>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 h="32">
                  <a:moveTo>
                    <a:pt x="25" y="31"/>
                  </a:moveTo>
                  <a:lnTo>
                    <a:pt x="25" y="30"/>
                  </a:lnTo>
                  <a:lnTo>
                    <a:pt x="23" y="25"/>
                  </a:lnTo>
                  <a:lnTo>
                    <a:pt x="21" y="20"/>
                  </a:lnTo>
                  <a:lnTo>
                    <a:pt x="19" y="17"/>
                  </a:lnTo>
                  <a:lnTo>
                    <a:pt x="15" y="13"/>
                  </a:lnTo>
                  <a:lnTo>
                    <a:pt x="13" y="9"/>
                  </a:lnTo>
                  <a:lnTo>
                    <a:pt x="11" y="7"/>
                  </a:lnTo>
                  <a:lnTo>
                    <a:pt x="10" y="3"/>
                  </a:lnTo>
                  <a:lnTo>
                    <a:pt x="9" y="0"/>
                  </a:lnTo>
                  <a:lnTo>
                    <a:pt x="0" y="0"/>
                  </a:lnTo>
                  <a:lnTo>
                    <a:pt x="1" y="6"/>
                  </a:lnTo>
                  <a:lnTo>
                    <a:pt x="3" y="10"/>
                  </a:lnTo>
                  <a:lnTo>
                    <a:pt x="6" y="14"/>
                  </a:lnTo>
                  <a:lnTo>
                    <a:pt x="8" y="18"/>
                  </a:lnTo>
                  <a:lnTo>
                    <a:pt x="10" y="22"/>
                  </a:lnTo>
                  <a:lnTo>
                    <a:pt x="13" y="25"/>
                  </a:lnTo>
                  <a:lnTo>
                    <a:pt x="15" y="28"/>
                  </a:lnTo>
                  <a:lnTo>
                    <a:pt x="15" y="31"/>
                  </a:lnTo>
                  <a:lnTo>
                    <a:pt x="25" y="31"/>
                  </a:lnTo>
                </a:path>
              </a:pathLst>
            </a:custGeom>
            <a:solidFill>
              <a:srgbClr val="828282"/>
            </a:solidFill>
            <a:ln w="12700" cap="rnd">
              <a:noFill/>
              <a:round/>
              <a:headEnd/>
              <a:tailEnd/>
            </a:ln>
          </p:spPr>
          <p:txBody>
            <a:bodyPr/>
            <a:lstStyle/>
            <a:p>
              <a:endParaRPr lang="en-US" dirty="0"/>
            </a:p>
          </p:txBody>
        </p:sp>
        <p:sp>
          <p:nvSpPr>
            <p:cNvPr id="48987" name="Freeform 886"/>
            <p:cNvSpPr>
              <a:spLocks/>
            </p:cNvSpPr>
            <p:nvPr/>
          </p:nvSpPr>
          <p:spPr bwMode="auto">
            <a:xfrm>
              <a:off x="2544" y="2690"/>
              <a:ext cx="22" cy="17"/>
            </a:xfrm>
            <a:custGeom>
              <a:avLst/>
              <a:gdLst>
                <a:gd name="T0" fmla="*/ 12 w 22"/>
                <a:gd name="T1" fmla="*/ 12 h 17"/>
                <a:gd name="T2" fmla="*/ 19 w 22"/>
                <a:gd name="T3" fmla="*/ 9 h 17"/>
                <a:gd name="T4" fmla="*/ 15 w 22"/>
                <a:gd name="T5" fmla="*/ 6 h 17"/>
                <a:gd name="T6" fmla="*/ 12 w 22"/>
                <a:gd name="T7" fmla="*/ 4 h 17"/>
                <a:gd name="T8" fmla="*/ 10 w 22"/>
                <a:gd name="T9" fmla="*/ 1 h 17"/>
                <a:gd name="T10" fmla="*/ 9 w 22"/>
                <a:gd name="T11" fmla="*/ 0 h 17"/>
                <a:gd name="T12" fmla="*/ 0 w 22"/>
                <a:gd name="T13" fmla="*/ 0 h 17"/>
                <a:gd name="T14" fmla="*/ 2 w 22"/>
                <a:gd name="T15" fmla="*/ 4 h 17"/>
                <a:gd name="T16" fmla="*/ 5 w 22"/>
                <a:gd name="T17" fmla="*/ 9 h 17"/>
                <a:gd name="T18" fmla="*/ 10 w 22"/>
                <a:gd name="T19" fmla="*/ 13 h 17"/>
                <a:gd name="T20" fmla="*/ 15 w 22"/>
                <a:gd name="T21" fmla="*/ 16 h 17"/>
                <a:gd name="T22" fmla="*/ 21 w 22"/>
                <a:gd name="T23" fmla="*/ 14 h 17"/>
                <a:gd name="T24" fmla="*/ 12 w 22"/>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17"/>
                <a:gd name="T41" fmla="*/ 22 w 22"/>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17">
                  <a:moveTo>
                    <a:pt x="12" y="12"/>
                  </a:moveTo>
                  <a:lnTo>
                    <a:pt x="19" y="9"/>
                  </a:lnTo>
                  <a:lnTo>
                    <a:pt x="15" y="6"/>
                  </a:lnTo>
                  <a:lnTo>
                    <a:pt x="12" y="4"/>
                  </a:lnTo>
                  <a:lnTo>
                    <a:pt x="10" y="1"/>
                  </a:lnTo>
                  <a:lnTo>
                    <a:pt x="9" y="0"/>
                  </a:lnTo>
                  <a:lnTo>
                    <a:pt x="0" y="0"/>
                  </a:lnTo>
                  <a:lnTo>
                    <a:pt x="2" y="4"/>
                  </a:lnTo>
                  <a:lnTo>
                    <a:pt x="5" y="9"/>
                  </a:lnTo>
                  <a:lnTo>
                    <a:pt x="10" y="13"/>
                  </a:lnTo>
                  <a:lnTo>
                    <a:pt x="15" y="16"/>
                  </a:lnTo>
                  <a:lnTo>
                    <a:pt x="21" y="14"/>
                  </a:lnTo>
                  <a:lnTo>
                    <a:pt x="12" y="12"/>
                  </a:lnTo>
                </a:path>
              </a:pathLst>
            </a:custGeom>
            <a:solidFill>
              <a:srgbClr val="828282"/>
            </a:solidFill>
            <a:ln w="12700" cap="rnd">
              <a:noFill/>
              <a:round/>
              <a:headEnd/>
              <a:tailEnd/>
            </a:ln>
          </p:spPr>
          <p:txBody>
            <a:bodyPr/>
            <a:lstStyle/>
            <a:p>
              <a:endParaRPr lang="en-US" dirty="0"/>
            </a:p>
          </p:txBody>
        </p:sp>
        <p:sp>
          <p:nvSpPr>
            <p:cNvPr id="48988" name="Freeform 887"/>
            <p:cNvSpPr>
              <a:spLocks/>
            </p:cNvSpPr>
            <p:nvPr/>
          </p:nvSpPr>
          <p:spPr bwMode="auto">
            <a:xfrm>
              <a:off x="2546" y="2618"/>
              <a:ext cx="22" cy="85"/>
            </a:xfrm>
            <a:custGeom>
              <a:avLst/>
              <a:gdLst>
                <a:gd name="T0" fmla="*/ 3 w 22"/>
                <a:gd name="T1" fmla="*/ 9 h 85"/>
                <a:gd name="T2" fmla="*/ 0 w 22"/>
                <a:gd name="T3" fmla="*/ 6 h 85"/>
                <a:gd name="T4" fmla="*/ 2 w 22"/>
                <a:gd name="T5" fmla="*/ 16 h 85"/>
                <a:gd name="T6" fmla="*/ 4 w 22"/>
                <a:gd name="T7" fmla="*/ 27 h 85"/>
                <a:gd name="T8" fmla="*/ 6 w 22"/>
                <a:gd name="T9" fmla="*/ 37 h 85"/>
                <a:gd name="T10" fmla="*/ 9 w 22"/>
                <a:gd name="T11" fmla="*/ 46 h 85"/>
                <a:gd name="T12" fmla="*/ 11 w 22"/>
                <a:gd name="T13" fmla="*/ 55 h 85"/>
                <a:gd name="T14" fmla="*/ 12 w 22"/>
                <a:gd name="T15" fmla="*/ 64 h 85"/>
                <a:gd name="T16" fmla="*/ 12 w 22"/>
                <a:gd name="T17" fmla="*/ 73 h 85"/>
                <a:gd name="T18" fmla="*/ 11 w 22"/>
                <a:gd name="T19" fmla="*/ 81 h 85"/>
                <a:gd name="T20" fmla="*/ 19 w 22"/>
                <a:gd name="T21" fmla="*/ 84 h 85"/>
                <a:gd name="T22" fmla="*/ 21 w 22"/>
                <a:gd name="T23" fmla="*/ 73 h 85"/>
                <a:gd name="T24" fmla="*/ 21 w 22"/>
                <a:gd name="T25" fmla="*/ 63 h 85"/>
                <a:gd name="T26" fmla="*/ 19 w 22"/>
                <a:gd name="T27" fmla="*/ 54 h 85"/>
                <a:gd name="T28" fmla="*/ 18 w 22"/>
                <a:gd name="T29" fmla="*/ 43 h 85"/>
                <a:gd name="T30" fmla="*/ 15 w 22"/>
                <a:gd name="T31" fmla="*/ 35 h 85"/>
                <a:gd name="T32" fmla="*/ 12 w 22"/>
                <a:gd name="T33" fmla="*/ 24 h 85"/>
                <a:gd name="T34" fmla="*/ 11 w 22"/>
                <a:gd name="T35" fmla="*/ 15 h 85"/>
                <a:gd name="T36" fmla="*/ 9 w 22"/>
                <a:gd name="T37" fmla="*/ 4 h 85"/>
                <a:gd name="T38" fmla="*/ 5 w 22"/>
                <a:gd name="T39" fmla="*/ 0 h 85"/>
                <a:gd name="T40" fmla="*/ 3 w 22"/>
                <a:gd name="T41" fmla="*/ 9 h 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85"/>
                <a:gd name="T65" fmla="*/ 22 w 22"/>
                <a:gd name="T66" fmla="*/ 85 h 8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85">
                  <a:moveTo>
                    <a:pt x="3" y="9"/>
                  </a:moveTo>
                  <a:lnTo>
                    <a:pt x="0" y="6"/>
                  </a:lnTo>
                  <a:lnTo>
                    <a:pt x="2" y="16"/>
                  </a:lnTo>
                  <a:lnTo>
                    <a:pt x="4" y="27"/>
                  </a:lnTo>
                  <a:lnTo>
                    <a:pt x="6" y="37"/>
                  </a:lnTo>
                  <a:lnTo>
                    <a:pt x="9" y="46"/>
                  </a:lnTo>
                  <a:lnTo>
                    <a:pt x="11" y="55"/>
                  </a:lnTo>
                  <a:lnTo>
                    <a:pt x="12" y="64"/>
                  </a:lnTo>
                  <a:lnTo>
                    <a:pt x="12" y="73"/>
                  </a:lnTo>
                  <a:lnTo>
                    <a:pt x="11" y="81"/>
                  </a:lnTo>
                  <a:lnTo>
                    <a:pt x="19" y="84"/>
                  </a:lnTo>
                  <a:lnTo>
                    <a:pt x="21" y="73"/>
                  </a:lnTo>
                  <a:lnTo>
                    <a:pt x="21" y="63"/>
                  </a:lnTo>
                  <a:lnTo>
                    <a:pt x="19" y="54"/>
                  </a:lnTo>
                  <a:lnTo>
                    <a:pt x="18" y="43"/>
                  </a:lnTo>
                  <a:lnTo>
                    <a:pt x="15" y="35"/>
                  </a:lnTo>
                  <a:lnTo>
                    <a:pt x="12" y="24"/>
                  </a:lnTo>
                  <a:lnTo>
                    <a:pt x="11" y="15"/>
                  </a:lnTo>
                  <a:lnTo>
                    <a:pt x="9" y="4"/>
                  </a:lnTo>
                  <a:lnTo>
                    <a:pt x="5" y="0"/>
                  </a:lnTo>
                  <a:lnTo>
                    <a:pt x="3" y="9"/>
                  </a:lnTo>
                </a:path>
              </a:pathLst>
            </a:custGeom>
            <a:solidFill>
              <a:srgbClr val="828282"/>
            </a:solidFill>
            <a:ln w="12700" cap="rnd">
              <a:noFill/>
              <a:round/>
              <a:headEnd/>
              <a:tailEnd/>
            </a:ln>
          </p:spPr>
          <p:txBody>
            <a:bodyPr/>
            <a:lstStyle/>
            <a:p>
              <a:endParaRPr lang="en-US" dirty="0"/>
            </a:p>
          </p:txBody>
        </p:sp>
        <p:sp>
          <p:nvSpPr>
            <p:cNvPr id="48989" name="Freeform 888"/>
            <p:cNvSpPr>
              <a:spLocks/>
            </p:cNvSpPr>
            <p:nvPr/>
          </p:nvSpPr>
          <p:spPr bwMode="auto">
            <a:xfrm>
              <a:off x="2544" y="2618"/>
              <a:ext cx="17" cy="17"/>
            </a:xfrm>
            <a:custGeom>
              <a:avLst/>
              <a:gdLst>
                <a:gd name="T0" fmla="*/ 16 w 17"/>
                <a:gd name="T1" fmla="*/ 16 h 17"/>
                <a:gd name="T2" fmla="*/ 5 w 17"/>
                <a:gd name="T3" fmla="*/ 16 h 17"/>
                <a:gd name="T4" fmla="*/ 10 w 17"/>
                <a:gd name="T5" fmla="*/ 16 h 17"/>
                <a:gd name="T6" fmla="*/ 16 w 17"/>
                <a:gd name="T7" fmla="*/ 0 h 17"/>
                <a:gd name="T8" fmla="*/ 10 w 17"/>
                <a:gd name="T9" fmla="*/ 0 h 17"/>
                <a:gd name="T10" fmla="*/ 5 w 17"/>
                <a:gd name="T11" fmla="*/ 0 h 17"/>
                <a:gd name="T12" fmla="*/ 0 w 17"/>
                <a:gd name="T13" fmla="*/ 0 h 17"/>
                <a:gd name="T14" fmla="*/ 16 w 17"/>
                <a:gd name="T15" fmla="*/ 16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16" y="16"/>
                  </a:moveTo>
                  <a:lnTo>
                    <a:pt x="5" y="16"/>
                  </a:lnTo>
                  <a:lnTo>
                    <a:pt x="10" y="16"/>
                  </a:lnTo>
                  <a:lnTo>
                    <a:pt x="16" y="0"/>
                  </a:lnTo>
                  <a:lnTo>
                    <a:pt x="10" y="0"/>
                  </a:lnTo>
                  <a:lnTo>
                    <a:pt x="5" y="0"/>
                  </a:lnTo>
                  <a:lnTo>
                    <a:pt x="0" y="0"/>
                  </a:lnTo>
                  <a:lnTo>
                    <a:pt x="16" y="16"/>
                  </a:lnTo>
                </a:path>
              </a:pathLst>
            </a:custGeom>
            <a:solidFill>
              <a:srgbClr val="828282"/>
            </a:solidFill>
            <a:ln w="12700" cap="rnd">
              <a:noFill/>
              <a:round/>
              <a:headEnd/>
              <a:tailEnd/>
            </a:ln>
          </p:spPr>
          <p:txBody>
            <a:bodyPr/>
            <a:lstStyle/>
            <a:p>
              <a:endParaRPr lang="en-US" dirty="0"/>
            </a:p>
          </p:txBody>
        </p:sp>
        <p:sp>
          <p:nvSpPr>
            <p:cNvPr id="48990" name="Freeform 889"/>
            <p:cNvSpPr>
              <a:spLocks/>
            </p:cNvSpPr>
            <p:nvPr/>
          </p:nvSpPr>
          <p:spPr bwMode="auto">
            <a:xfrm>
              <a:off x="2560" y="2572"/>
              <a:ext cx="73" cy="72"/>
            </a:xfrm>
            <a:custGeom>
              <a:avLst/>
              <a:gdLst>
                <a:gd name="T0" fmla="*/ 3 w 73"/>
                <a:gd name="T1" fmla="*/ 4 h 72"/>
                <a:gd name="T2" fmla="*/ 1 w 73"/>
                <a:gd name="T3" fmla="*/ 10 h 72"/>
                <a:gd name="T4" fmla="*/ 0 w 73"/>
                <a:gd name="T5" fmla="*/ 16 h 72"/>
                <a:gd name="T6" fmla="*/ 0 w 73"/>
                <a:gd name="T7" fmla="*/ 21 h 72"/>
                <a:gd name="T8" fmla="*/ 1 w 73"/>
                <a:gd name="T9" fmla="*/ 27 h 72"/>
                <a:gd name="T10" fmla="*/ 3 w 73"/>
                <a:gd name="T11" fmla="*/ 31 h 72"/>
                <a:gd name="T12" fmla="*/ 5 w 73"/>
                <a:gd name="T13" fmla="*/ 37 h 72"/>
                <a:gd name="T14" fmla="*/ 8 w 73"/>
                <a:gd name="T15" fmla="*/ 42 h 72"/>
                <a:gd name="T16" fmla="*/ 11 w 73"/>
                <a:gd name="T17" fmla="*/ 48 h 72"/>
                <a:gd name="T18" fmla="*/ 9 w 73"/>
                <a:gd name="T19" fmla="*/ 44 h 72"/>
                <a:gd name="T20" fmla="*/ 10 w 73"/>
                <a:gd name="T21" fmla="*/ 45 h 72"/>
                <a:gd name="T22" fmla="*/ 13 w 73"/>
                <a:gd name="T23" fmla="*/ 49 h 72"/>
                <a:gd name="T24" fmla="*/ 18 w 73"/>
                <a:gd name="T25" fmla="*/ 53 h 72"/>
                <a:gd name="T26" fmla="*/ 21 w 73"/>
                <a:gd name="T27" fmla="*/ 60 h 72"/>
                <a:gd name="T28" fmla="*/ 25 w 73"/>
                <a:gd name="T29" fmla="*/ 65 h 72"/>
                <a:gd name="T30" fmla="*/ 27 w 73"/>
                <a:gd name="T31" fmla="*/ 69 h 72"/>
                <a:gd name="T32" fmla="*/ 27 w 73"/>
                <a:gd name="T33" fmla="*/ 70 h 72"/>
                <a:gd name="T34" fmla="*/ 32 w 73"/>
                <a:gd name="T35" fmla="*/ 71 h 72"/>
                <a:gd name="T36" fmla="*/ 36 w 73"/>
                <a:gd name="T37" fmla="*/ 70 h 72"/>
                <a:gd name="T38" fmla="*/ 41 w 73"/>
                <a:gd name="T39" fmla="*/ 68 h 72"/>
                <a:gd name="T40" fmla="*/ 46 w 73"/>
                <a:gd name="T41" fmla="*/ 65 h 72"/>
                <a:gd name="T42" fmla="*/ 49 w 73"/>
                <a:gd name="T43" fmla="*/ 65 h 72"/>
                <a:gd name="T44" fmla="*/ 53 w 73"/>
                <a:gd name="T45" fmla="*/ 64 h 72"/>
                <a:gd name="T46" fmla="*/ 55 w 73"/>
                <a:gd name="T47" fmla="*/ 65 h 72"/>
                <a:gd name="T48" fmla="*/ 59 w 73"/>
                <a:gd name="T49" fmla="*/ 65 h 72"/>
                <a:gd name="T50" fmla="*/ 63 w 73"/>
                <a:gd name="T51" fmla="*/ 66 h 72"/>
                <a:gd name="T52" fmla="*/ 66 w 73"/>
                <a:gd name="T53" fmla="*/ 66 h 72"/>
                <a:gd name="T54" fmla="*/ 68 w 73"/>
                <a:gd name="T55" fmla="*/ 65 h 72"/>
                <a:gd name="T56" fmla="*/ 71 w 73"/>
                <a:gd name="T57" fmla="*/ 64 h 72"/>
                <a:gd name="T58" fmla="*/ 72 w 73"/>
                <a:gd name="T59" fmla="*/ 61 h 72"/>
                <a:gd name="T60" fmla="*/ 68 w 73"/>
                <a:gd name="T61" fmla="*/ 59 h 72"/>
                <a:gd name="T62" fmla="*/ 65 w 73"/>
                <a:gd name="T63" fmla="*/ 57 h 72"/>
                <a:gd name="T64" fmla="*/ 61 w 73"/>
                <a:gd name="T65" fmla="*/ 55 h 72"/>
                <a:gd name="T66" fmla="*/ 57 w 73"/>
                <a:gd name="T67" fmla="*/ 53 h 72"/>
                <a:gd name="T68" fmla="*/ 52 w 73"/>
                <a:gd name="T69" fmla="*/ 49 h 72"/>
                <a:gd name="T70" fmla="*/ 47 w 73"/>
                <a:gd name="T71" fmla="*/ 46 h 72"/>
                <a:gd name="T72" fmla="*/ 42 w 73"/>
                <a:gd name="T73" fmla="*/ 42 h 72"/>
                <a:gd name="T74" fmla="*/ 39 w 73"/>
                <a:gd name="T75" fmla="*/ 40 h 72"/>
                <a:gd name="T76" fmla="*/ 35 w 73"/>
                <a:gd name="T77" fmla="*/ 36 h 72"/>
                <a:gd name="T78" fmla="*/ 31 w 73"/>
                <a:gd name="T79" fmla="*/ 31 h 72"/>
                <a:gd name="T80" fmla="*/ 29 w 73"/>
                <a:gd name="T81" fmla="*/ 28 h 72"/>
                <a:gd name="T82" fmla="*/ 27 w 73"/>
                <a:gd name="T83" fmla="*/ 24 h 72"/>
                <a:gd name="T84" fmla="*/ 23 w 73"/>
                <a:gd name="T85" fmla="*/ 19 h 72"/>
                <a:gd name="T86" fmla="*/ 20 w 73"/>
                <a:gd name="T87" fmla="*/ 16 h 72"/>
                <a:gd name="T88" fmla="*/ 18 w 73"/>
                <a:gd name="T89" fmla="*/ 11 h 72"/>
                <a:gd name="T90" fmla="*/ 15 w 73"/>
                <a:gd name="T91" fmla="*/ 7 h 72"/>
                <a:gd name="T92" fmla="*/ 11 w 73"/>
                <a:gd name="T93" fmla="*/ 5 h 72"/>
                <a:gd name="T94" fmla="*/ 7 w 73"/>
                <a:gd name="T95" fmla="*/ 2 h 72"/>
                <a:gd name="T96" fmla="*/ 3 w 73"/>
                <a:gd name="T97" fmla="*/ 0 h 72"/>
                <a:gd name="T98" fmla="*/ 3 w 73"/>
                <a:gd name="T99" fmla="*/ 1 h 72"/>
                <a:gd name="T100" fmla="*/ 3 w 73"/>
                <a:gd name="T101" fmla="*/ 3 h 72"/>
                <a:gd name="T102" fmla="*/ 3 w 73"/>
                <a:gd name="T103" fmla="*/ 4 h 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3"/>
                <a:gd name="T157" fmla="*/ 0 h 72"/>
                <a:gd name="T158" fmla="*/ 73 w 73"/>
                <a:gd name="T159" fmla="*/ 72 h 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3" h="72">
                  <a:moveTo>
                    <a:pt x="3" y="4"/>
                  </a:moveTo>
                  <a:lnTo>
                    <a:pt x="1" y="10"/>
                  </a:lnTo>
                  <a:lnTo>
                    <a:pt x="0" y="16"/>
                  </a:lnTo>
                  <a:lnTo>
                    <a:pt x="0" y="21"/>
                  </a:lnTo>
                  <a:lnTo>
                    <a:pt x="1" y="27"/>
                  </a:lnTo>
                  <a:lnTo>
                    <a:pt x="3" y="31"/>
                  </a:lnTo>
                  <a:lnTo>
                    <a:pt x="5" y="37"/>
                  </a:lnTo>
                  <a:lnTo>
                    <a:pt x="8" y="42"/>
                  </a:lnTo>
                  <a:lnTo>
                    <a:pt x="11" y="48"/>
                  </a:lnTo>
                  <a:lnTo>
                    <a:pt x="9" y="44"/>
                  </a:lnTo>
                  <a:lnTo>
                    <a:pt x="10" y="45"/>
                  </a:lnTo>
                  <a:lnTo>
                    <a:pt x="13" y="49"/>
                  </a:lnTo>
                  <a:lnTo>
                    <a:pt x="18" y="53"/>
                  </a:lnTo>
                  <a:lnTo>
                    <a:pt x="21" y="60"/>
                  </a:lnTo>
                  <a:lnTo>
                    <a:pt x="25" y="65"/>
                  </a:lnTo>
                  <a:lnTo>
                    <a:pt x="27" y="69"/>
                  </a:lnTo>
                  <a:lnTo>
                    <a:pt x="27" y="70"/>
                  </a:lnTo>
                  <a:lnTo>
                    <a:pt x="32" y="71"/>
                  </a:lnTo>
                  <a:lnTo>
                    <a:pt x="36" y="70"/>
                  </a:lnTo>
                  <a:lnTo>
                    <a:pt x="41" y="68"/>
                  </a:lnTo>
                  <a:lnTo>
                    <a:pt x="46" y="65"/>
                  </a:lnTo>
                  <a:lnTo>
                    <a:pt x="49" y="65"/>
                  </a:lnTo>
                  <a:lnTo>
                    <a:pt x="53" y="64"/>
                  </a:lnTo>
                  <a:lnTo>
                    <a:pt x="55" y="65"/>
                  </a:lnTo>
                  <a:lnTo>
                    <a:pt x="59" y="65"/>
                  </a:lnTo>
                  <a:lnTo>
                    <a:pt x="63" y="66"/>
                  </a:lnTo>
                  <a:lnTo>
                    <a:pt x="66" y="66"/>
                  </a:lnTo>
                  <a:lnTo>
                    <a:pt x="68" y="65"/>
                  </a:lnTo>
                  <a:lnTo>
                    <a:pt x="71" y="64"/>
                  </a:lnTo>
                  <a:lnTo>
                    <a:pt x="72" y="61"/>
                  </a:lnTo>
                  <a:lnTo>
                    <a:pt x="68" y="59"/>
                  </a:lnTo>
                  <a:lnTo>
                    <a:pt x="65" y="57"/>
                  </a:lnTo>
                  <a:lnTo>
                    <a:pt x="61" y="55"/>
                  </a:lnTo>
                  <a:lnTo>
                    <a:pt x="57" y="53"/>
                  </a:lnTo>
                  <a:lnTo>
                    <a:pt x="52" y="49"/>
                  </a:lnTo>
                  <a:lnTo>
                    <a:pt x="47" y="46"/>
                  </a:lnTo>
                  <a:lnTo>
                    <a:pt x="42" y="42"/>
                  </a:lnTo>
                  <a:lnTo>
                    <a:pt x="39" y="40"/>
                  </a:lnTo>
                  <a:lnTo>
                    <a:pt x="35" y="36"/>
                  </a:lnTo>
                  <a:lnTo>
                    <a:pt x="31" y="31"/>
                  </a:lnTo>
                  <a:lnTo>
                    <a:pt x="29" y="28"/>
                  </a:lnTo>
                  <a:lnTo>
                    <a:pt x="27" y="24"/>
                  </a:lnTo>
                  <a:lnTo>
                    <a:pt x="23" y="19"/>
                  </a:lnTo>
                  <a:lnTo>
                    <a:pt x="20" y="16"/>
                  </a:lnTo>
                  <a:lnTo>
                    <a:pt x="18" y="11"/>
                  </a:lnTo>
                  <a:lnTo>
                    <a:pt x="15" y="7"/>
                  </a:lnTo>
                  <a:lnTo>
                    <a:pt x="11" y="5"/>
                  </a:lnTo>
                  <a:lnTo>
                    <a:pt x="7" y="2"/>
                  </a:lnTo>
                  <a:lnTo>
                    <a:pt x="3" y="0"/>
                  </a:lnTo>
                  <a:lnTo>
                    <a:pt x="3" y="1"/>
                  </a:lnTo>
                  <a:lnTo>
                    <a:pt x="3" y="3"/>
                  </a:lnTo>
                  <a:lnTo>
                    <a:pt x="3" y="4"/>
                  </a:lnTo>
                </a:path>
              </a:pathLst>
            </a:custGeom>
            <a:solidFill>
              <a:srgbClr val="CCCCCC"/>
            </a:solidFill>
            <a:ln w="12700" cap="rnd">
              <a:noFill/>
              <a:round/>
              <a:headEnd/>
              <a:tailEnd/>
            </a:ln>
          </p:spPr>
          <p:txBody>
            <a:bodyPr/>
            <a:lstStyle/>
            <a:p>
              <a:endParaRPr lang="en-US" dirty="0"/>
            </a:p>
          </p:txBody>
        </p:sp>
        <p:sp>
          <p:nvSpPr>
            <p:cNvPr id="48991" name="Freeform 890"/>
            <p:cNvSpPr>
              <a:spLocks/>
            </p:cNvSpPr>
            <p:nvPr/>
          </p:nvSpPr>
          <p:spPr bwMode="auto">
            <a:xfrm>
              <a:off x="2554" y="2575"/>
              <a:ext cx="18" cy="46"/>
            </a:xfrm>
            <a:custGeom>
              <a:avLst/>
              <a:gdLst>
                <a:gd name="T0" fmla="*/ 10 w 18"/>
                <a:gd name="T1" fmla="*/ 45 h 46"/>
                <a:gd name="T2" fmla="*/ 17 w 18"/>
                <a:gd name="T3" fmla="*/ 41 h 46"/>
                <a:gd name="T4" fmla="*/ 14 w 18"/>
                <a:gd name="T5" fmla="*/ 35 h 46"/>
                <a:gd name="T6" fmla="*/ 12 w 18"/>
                <a:gd name="T7" fmla="*/ 31 h 46"/>
                <a:gd name="T8" fmla="*/ 11 w 18"/>
                <a:gd name="T9" fmla="*/ 26 h 46"/>
                <a:gd name="T10" fmla="*/ 10 w 18"/>
                <a:gd name="T11" fmla="*/ 21 h 46"/>
                <a:gd name="T12" fmla="*/ 8 w 18"/>
                <a:gd name="T13" fmla="*/ 18 h 46"/>
                <a:gd name="T14" fmla="*/ 8 w 18"/>
                <a:gd name="T15" fmla="*/ 12 h 46"/>
                <a:gd name="T16" fmla="*/ 9 w 18"/>
                <a:gd name="T17" fmla="*/ 8 h 46"/>
                <a:gd name="T18" fmla="*/ 11 w 18"/>
                <a:gd name="T19" fmla="*/ 2 h 46"/>
                <a:gd name="T20" fmla="*/ 2 w 18"/>
                <a:gd name="T21" fmla="*/ 0 h 46"/>
                <a:gd name="T22" fmla="*/ 1 w 18"/>
                <a:gd name="T23" fmla="*/ 5 h 46"/>
                <a:gd name="T24" fmla="*/ 0 w 18"/>
                <a:gd name="T25" fmla="*/ 12 h 46"/>
                <a:gd name="T26" fmla="*/ 0 w 18"/>
                <a:gd name="T27" fmla="*/ 19 h 46"/>
                <a:gd name="T28" fmla="*/ 1 w 18"/>
                <a:gd name="T29" fmla="*/ 24 h 46"/>
                <a:gd name="T30" fmla="*/ 2 w 18"/>
                <a:gd name="T31" fmla="*/ 29 h 46"/>
                <a:gd name="T32" fmla="*/ 5 w 18"/>
                <a:gd name="T33" fmla="*/ 35 h 46"/>
                <a:gd name="T34" fmla="*/ 7 w 18"/>
                <a:gd name="T35" fmla="*/ 40 h 46"/>
                <a:gd name="T36" fmla="*/ 10 w 18"/>
                <a:gd name="T37" fmla="*/ 45 h 46"/>
                <a:gd name="T38" fmla="*/ 17 w 18"/>
                <a:gd name="T39" fmla="*/ 41 h 46"/>
                <a:gd name="T40" fmla="*/ 10 w 18"/>
                <a:gd name="T41" fmla="*/ 45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46"/>
                <a:gd name="T65" fmla="*/ 18 w 18"/>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46">
                  <a:moveTo>
                    <a:pt x="10" y="45"/>
                  </a:moveTo>
                  <a:lnTo>
                    <a:pt x="17" y="41"/>
                  </a:lnTo>
                  <a:lnTo>
                    <a:pt x="14" y="35"/>
                  </a:lnTo>
                  <a:lnTo>
                    <a:pt x="12" y="31"/>
                  </a:lnTo>
                  <a:lnTo>
                    <a:pt x="11" y="26"/>
                  </a:lnTo>
                  <a:lnTo>
                    <a:pt x="10" y="21"/>
                  </a:lnTo>
                  <a:lnTo>
                    <a:pt x="8" y="18"/>
                  </a:lnTo>
                  <a:lnTo>
                    <a:pt x="8" y="12"/>
                  </a:lnTo>
                  <a:lnTo>
                    <a:pt x="9" y="8"/>
                  </a:lnTo>
                  <a:lnTo>
                    <a:pt x="11" y="2"/>
                  </a:lnTo>
                  <a:lnTo>
                    <a:pt x="2" y="0"/>
                  </a:lnTo>
                  <a:lnTo>
                    <a:pt x="1" y="5"/>
                  </a:lnTo>
                  <a:lnTo>
                    <a:pt x="0" y="12"/>
                  </a:lnTo>
                  <a:lnTo>
                    <a:pt x="0" y="19"/>
                  </a:lnTo>
                  <a:lnTo>
                    <a:pt x="1" y="24"/>
                  </a:lnTo>
                  <a:lnTo>
                    <a:pt x="2" y="29"/>
                  </a:lnTo>
                  <a:lnTo>
                    <a:pt x="5" y="35"/>
                  </a:lnTo>
                  <a:lnTo>
                    <a:pt x="7" y="40"/>
                  </a:lnTo>
                  <a:lnTo>
                    <a:pt x="10" y="45"/>
                  </a:lnTo>
                  <a:lnTo>
                    <a:pt x="17" y="41"/>
                  </a:lnTo>
                  <a:lnTo>
                    <a:pt x="10" y="45"/>
                  </a:lnTo>
                </a:path>
              </a:pathLst>
            </a:custGeom>
            <a:solidFill>
              <a:srgbClr val="828282"/>
            </a:solidFill>
            <a:ln w="12700" cap="rnd">
              <a:noFill/>
              <a:round/>
              <a:headEnd/>
              <a:tailEnd/>
            </a:ln>
          </p:spPr>
          <p:txBody>
            <a:bodyPr/>
            <a:lstStyle/>
            <a:p>
              <a:endParaRPr lang="en-US" dirty="0"/>
            </a:p>
          </p:txBody>
        </p:sp>
        <p:sp>
          <p:nvSpPr>
            <p:cNvPr id="48992" name="Freeform 891"/>
            <p:cNvSpPr>
              <a:spLocks/>
            </p:cNvSpPr>
            <p:nvPr/>
          </p:nvSpPr>
          <p:spPr bwMode="auto">
            <a:xfrm>
              <a:off x="2565" y="2618"/>
              <a:ext cx="25" cy="30"/>
            </a:xfrm>
            <a:custGeom>
              <a:avLst/>
              <a:gdLst>
                <a:gd name="T0" fmla="*/ 20 w 25"/>
                <a:gd name="T1" fmla="*/ 21 h 30"/>
                <a:gd name="T2" fmla="*/ 18 w 25"/>
                <a:gd name="T3" fmla="*/ 29 h 30"/>
                <a:gd name="T4" fmla="*/ 24 w 25"/>
                <a:gd name="T5" fmla="*/ 22 h 30"/>
                <a:gd name="T6" fmla="*/ 22 w 25"/>
                <a:gd name="T7" fmla="*/ 18 h 30"/>
                <a:gd name="T8" fmla="*/ 18 w 25"/>
                <a:gd name="T9" fmla="*/ 13 h 30"/>
                <a:gd name="T10" fmla="*/ 15 w 25"/>
                <a:gd name="T11" fmla="*/ 7 h 30"/>
                <a:gd name="T12" fmla="*/ 10 w 25"/>
                <a:gd name="T13" fmla="*/ 3 h 30"/>
                <a:gd name="T14" fmla="*/ 9 w 25"/>
                <a:gd name="T15" fmla="*/ 0 h 30"/>
                <a:gd name="T16" fmla="*/ 0 w 25"/>
                <a:gd name="T17" fmla="*/ 2 h 30"/>
                <a:gd name="T18" fmla="*/ 2 w 25"/>
                <a:gd name="T19" fmla="*/ 7 h 30"/>
                <a:gd name="T20" fmla="*/ 10 w 25"/>
                <a:gd name="T21" fmla="*/ 2 h 30"/>
                <a:gd name="T22" fmla="*/ 9 w 25"/>
                <a:gd name="T23" fmla="*/ 0 h 30"/>
                <a:gd name="T24" fmla="*/ 1 w 25"/>
                <a:gd name="T25" fmla="*/ 5 h 30"/>
                <a:gd name="T26" fmla="*/ 4 w 25"/>
                <a:gd name="T27" fmla="*/ 8 h 30"/>
                <a:gd name="T28" fmla="*/ 7 w 25"/>
                <a:gd name="T29" fmla="*/ 12 h 30"/>
                <a:gd name="T30" fmla="*/ 10 w 25"/>
                <a:gd name="T31" fmla="*/ 18 h 30"/>
                <a:gd name="T32" fmla="*/ 14 w 25"/>
                <a:gd name="T33" fmla="*/ 23 h 30"/>
                <a:gd name="T34" fmla="*/ 15 w 25"/>
                <a:gd name="T35" fmla="*/ 25 h 30"/>
                <a:gd name="T36" fmla="*/ 20 w 25"/>
                <a:gd name="T37" fmla="*/ 21 h 30"/>
                <a:gd name="T38" fmla="*/ 18 w 25"/>
                <a:gd name="T39" fmla="*/ 29 h 30"/>
                <a:gd name="T40" fmla="*/ 20 w 25"/>
                <a:gd name="T41" fmla="*/ 21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30"/>
                <a:gd name="T65" fmla="*/ 25 w 25"/>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30">
                  <a:moveTo>
                    <a:pt x="20" y="21"/>
                  </a:moveTo>
                  <a:lnTo>
                    <a:pt x="18" y="29"/>
                  </a:lnTo>
                  <a:lnTo>
                    <a:pt x="24" y="22"/>
                  </a:lnTo>
                  <a:lnTo>
                    <a:pt x="22" y="18"/>
                  </a:lnTo>
                  <a:lnTo>
                    <a:pt x="18" y="13"/>
                  </a:lnTo>
                  <a:lnTo>
                    <a:pt x="15" y="7"/>
                  </a:lnTo>
                  <a:lnTo>
                    <a:pt x="10" y="3"/>
                  </a:lnTo>
                  <a:lnTo>
                    <a:pt x="9" y="0"/>
                  </a:lnTo>
                  <a:lnTo>
                    <a:pt x="0" y="2"/>
                  </a:lnTo>
                  <a:lnTo>
                    <a:pt x="2" y="7"/>
                  </a:lnTo>
                  <a:lnTo>
                    <a:pt x="10" y="2"/>
                  </a:lnTo>
                  <a:lnTo>
                    <a:pt x="9" y="0"/>
                  </a:lnTo>
                  <a:lnTo>
                    <a:pt x="1" y="5"/>
                  </a:lnTo>
                  <a:lnTo>
                    <a:pt x="4" y="8"/>
                  </a:lnTo>
                  <a:lnTo>
                    <a:pt x="7" y="12"/>
                  </a:lnTo>
                  <a:lnTo>
                    <a:pt x="10" y="18"/>
                  </a:lnTo>
                  <a:lnTo>
                    <a:pt x="14" y="23"/>
                  </a:lnTo>
                  <a:lnTo>
                    <a:pt x="15" y="25"/>
                  </a:lnTo>
                  <a:lnTo>
                    <a:pt x="20" y="21"/>
                  </a:lnTo>
                  <a:lnTo>
                    <a:pt x="18" y="29"/>
                  </a:lnTo>
                  <a:lnTo>
                    <a:pt x="20" y="21"/>
                  </a:lnTo>
                </a:path>
              </a:pathLst>
            </a:custGeom>
            <a:solidFill>
              <a:srgbClr val="828282"/>
            </a:solidFill>
            <a:ln w="12700" cap="rnd">
              <a:noFill/>
              <a:round/>
              <a:headEnd/>
              <a:tailEnd/>
            </a:ln>
          </p:spPr>
          <p:txBody>
            <a:bodyPr/>
            <a:lstStyle/>
            <a:p>
              <a:endParaRPr lang="en-US" dirty="0"/>
            </a:p>
          </p:txBody>
        </p:sp>
        <p:sp>
          <p:nvSpPr>
            <p:cNvPr id="48993" name="Freeform 892"/>
            <p:cNvSpPr>
              <a:spLocks/>
            </p:cNvSpPr>
            <p:nvPr/>
          </p:nvSpPr>
          <p:spPr bwMode="auto">
            <a:xfrm>
              <a:off x="2587" y="2638"/>
              <a:ext cx="20" cy="17"/>
            </a:xfrm>
            <a:custGeom>
              <a:avLst/>
              <a:gdLst>
                <a:gd name="T0" fmla="*/ 15 w 20"/>
                <a:gd name="T1" fmla="*/ 0 h 17"/>
                <a:gd name="T2" fmla="*/ 11 w 20"/>
                <a:gd name="T3" fmla="*/ 3 h 17"/>
                <a:gd name="T4" fmla="*/ 8 w 20"/>
                <a:gd name="T5" fmla="*/ 4 h 17"/>
                <a:gd name="T6" fmla="*/ 6 w 20"/>
                <a:gd name="T7" fmla="*/ 6 h 17"/>
                <a:gd name="T8" fmla="*/ 2 w 20"/>
                <a:gd name="T9" fmla="*/ 4 h 17"/>
                <a:gd name="T10" fmla="*/ 0 w 20"/>
                <a:gd name="T11" fmla="*/ 14 h 17"/>
                <a:gd name="T12" fmla="*/ 6 w 20"/>
                <a:gd name="T13" fmla="*/ 16 h 17"/>
                <a:gd name="T14" fmla="*/ 11 w 20"/>
                <a:gd name="T15" fmla="*/ 14 h 17"/>
                <a:gd name="T16" fmla="*/ 14 w 20"/>
                <a:gd name="T17" fmla="*/ 12 h 17"/>
                <a:gd name="T18" fmla="*/ 19 w 20"/>
                <a:gd name="T19" fmla="*/ 9 h 17"/>
                <a:gd name="T20" fmla="*/ 15 w 20"/>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7"/>
                <a:gd name="T35" fmla="*/ 20 w 20"/>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7">
                  <a:moveTo>
                    <a:pt x="15" y="0"/>
                  </a:moveTo>
                  <a:lnTo>
                    <a:pt x="11" y="3"/>
                  </a:lnTo>
                  <a:lnTo>
                    <a:pt x="8" y="4"/>
                  </a:lnTo>
                  <a:lnTo>
                    <a:pt x="6" y="6"/>
                  </a:lnTo>
                  <a:lnTo>
                    <a:pt x="2" y="4"/>
                  </a:lnTo>
                  <a:lnTo>
                    <a:pt x="0" y="14"/>
                  </a:lnTo>
                  <a:lnTo>
                    <a:pt x="6" y="16"/>
                  </a:lnTo>
                  <a:lnTo>
                    <a:pt x="11" y="14"/>
                  </a:lnTo>
                  <a:lnTo>
                    <a:pt x="14" y="12"/>
                  </a:lnTo>
                  <a:lnTo>
                    <a:pt x="19" y="9"/>
                  </a:lnTo>
                  <a:lnTo>
                    <a:pt x="15" y="0"/>
                  </a:lnTo>
                </a:path>
              </a:pathLst>
            </a:custGeom>
            <a:solidFill>
              <a:srgbClr val="828282"/>
            </a:solidFill>
            <a:ln w="12700" cap="rnd">
              <a:noFill/>
              <a:round/>
              <a:headEnd/>
              <a:tailEnd/>
            </a:ln>
          </p:spPr>
          <p:txBody>
            <a:bodyPr/>
            <a:lstStyle/>
            <a:p>
              <a:endParaRPr lang="en-US" dirty="0"/>
            </a:p>
          </p:txBody>
        </p:sp>
        <p:sp>
          <p:nvSpPr>
            <p:cNvPr id="48994" name="Freeform 893"/>
            <p:cNvSpPr>
              <a:spLocks/>
            </p:cNvSpPr>
            <p:nvPr/>
          </p:nvSpPr>
          <p:spPr bwMode="auto">
            <a:xfrm>
              <a:off x="2607" y="2636"/>
              <a:ext cx="29" cy="17"/>
            </a:xfrm>
            <a:custGeom>
              <a:avLst/>
              <a:gdLst>
                <a:gd name="T0" fmla="*/ 21 w 29"/>
                <a:gd name="T1" fmla="*/ 2 h 17"/>
                <a:gd name="T2" fmla="*/ 19 w 29"/>
                <a:gd name="T3" fmla="*/ 2 h 17"/>
                <a:gd name="T4" fmla="*/ 18 w 29"/>
                <a:gd name="T5" fmla="*/ 2 h 17"/>
                <a:gd name="T6" fmla="*/ 15 w 29"/>
                <a:gd name="T7" fmla="*/ 2 h 17"/>
                <a:gd name="T8" fmla="*/ 12 w 29"/>
                <a:gd name="T9" fmla="*/ 2 h 17"/>
                <a:gd name="T10" fmla="*/ 8 w 29"/>
                <a:gd name="T11" fmla="*/ 0 h 17"/>
                <a:gd name="T12" fmla="*/ 3 w 29"/>
                <a:gd name="T13" fmla="*/ 2 h 17"/>
                <a:gd name="T14" fmla="*/ 0 w 29"/>
                <a:gd name="T15" fmla="*/ 2 h 17"/>
                <a:gd name="T16" fmla="*/ 4 w 29"/>
                <a:gd name="T17" fmla="*/ 13 h 17"/>
                <a:gd name="T18" fmla="*/ 6 w 29"/>
                <a:gd name="T19" fmla="*/ 13 h 17"/>
                <a:gd name="T20" fmla="*/ 8 w 29"/>
                <a:gd name="T21" fmla="*/ 13 h 17"/>
                <a:gd name="T22" fmla="*/ 9 w 29"/>
                <a:gd name="T23" fmla="*/ 13 h 17"/>
                <a:gd name="T24" fmla="*/ 13 w 29"/>
                <a:gd name="T25" fmla="*/ 13 h 17"/>
                <a:gd name="T26" fmla="*/ 16 w 29"/>
                <a:gd name="T27" fmla="*/ 16 h 17"/>
                <a:gd name="T28" fmla="*/ 21 w 29"/>
                <a:gd name="T29" fmla="*/ 16 h 17"/>
                <a:gd name="T30" fmla="*/ 25 w 29"/>
                <a:gd name="T31" fmla="*/ 13 h 17"/>
                <a:gd name="T32" fmla="*/ 28 w 29"/>
                <a:gd name="T33" fmla="*/ 11 h 17"/>
                <a:gd name="T34" fmla="*/ 21 w 29"/>
                <a:gd name="T35" fmla="*/ 2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
                <a:gd name="T55" fmla="*/ 0 h 17"/>
                <a:gd name="T56" fmla="*/ 29 w 29"/>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 h="17">
                  <a:moveTo>
                    <a:pt x="21" y="2"/>
                  </a:moveTo>
                  <a:lnTo>
                    <a:pt x="19" y="2"/>
                  </a:lnTo>
                  <a:lnTo>
                    <a:pt x="18" y="2"/>
                  </a:lnTo>
                  <a:lnTo>
                    <a:pt x="15" y="2"/>
                  </a:lnTo>
                  <a:lnTo>
                    <a:pt x="12" y="2"/>
                  </a:lnTo>
                  <a:lnTo>
                    <a:pt x="8" y="0"/>
                  </a:lnTo>
                  <a:lnTo>
                    <a:pt x="3" y="2"/>
                  </a:lnTo>
                  <a:lnTo>
                    <a:pt x="0" y="2"/>
                  </a:lnTo>
                  <a:lnTo>
                    <a:pt x="4" y="13"/>
                  </a:lnTo>
                  <a:lnTo>
                    <a:pt x="6" y="13"/>
                  </a:lnTo>
                  <a:lnTo>
                    <a:pt x="8" y="13"/>
                  </a:lnTo>
                  <a:lnTo>
                    <a:pt x="9" y="13"/>
                  </a:lnTo>
                  <a:lnTo>
                    <a:pt x="13" y="13"/>
                  </a:lnTo>
                  <a:lnTo>
                    <a:pt x="16" y="16"/>
                  </a:lnTo>
                  <a:lnTo>
                    <a:pt x="21" y="16"/>
                  </a:lnTo>
                  <a:lnTo>
                    <a:pt x="25" y="13"/>
                  </a:lnTo>
                  <a:lnTo>
                    <a:pt x="28" y="11"/>
                  </a:lnTo>
                  <a:lnTo>
                    <a:pt x="21" y="2"/>
                  </a:lnTo>
                </a:path>
              </a:pathLst>
            </a:custGeom>
            <a:solidFill>
              <a:srgbClr val="828282"/>
            </a:solidFill>
            <a:ln w="12700" cap="rnd">
              <a:noFill/>
              <a:round/>
              <a:headEnd/>
              <a:tailEnd/>
            </a:ln>
          </p:spPr>
          <p:txBody>
            <a:bodyPr/>
            <a:lstStyle/>
            <a:p>
              <a:endParaRPr lang="en-US" dirty="0"/>
            </a:p>
          </p:txBody>
        </p:sp>
        <p:sp>
          <p:nvSpPr>
            <p:cNvPr id="48995" name="Freeform 894"/>
            <p:cNvSpPr>
              <a:spLocks/>
            </p:cNvSpPr>
            <p:nvPr/>
          </p:nvSpPr>
          <p:spPr bwMode="auto">
            <a:xfrm>
              <a:off x="2622" y="2627"/>
              <a:ext cx="17" cy="17"/>
            </a:xfrm>
            <a:custGeom>
              <a:avLst/>
              <a:gdLst>
                <a:gd name="T0" fmla="*/ 1 w 17"/>
                <a:gd name="T1" fmla="*/ 8 h 17"/>
                <a:gd name="T2" fmla="*/ 0 w 17"/>
                <a:gd name="T3" fmla="*/ 6 h 17"/>
                <a:gd name="T4" fmla="*/ 4 w 17"/>
                <a:gd name="T5" fmla="*/ 9 h 17"/>
                <a:gd name="T6" fmla="*/ 6 w 17"/>
                <a:gd name="T7" fmla="*/ 12 h 17"/>
                <a:gd name="T8" fmla="*/ 8 w 17"/>
                <a:gd name="T9" fmla="*/ 12 h 17"/>
                <a:gd name="T10" fmla="*/ 8 w 17"/>
                <a:gd name="T11" fmla="*/ 9 h 17"/>
                <a:gd name="T12" fmla="*/ 14 w 17"/>
                <a:gd name="T13" fmla="*/ 16 h 17"/>
                <a:gd name="T14" fmla="*/ 16 w 17"/>
                <a:gd name="T15" fmla="*/ 8 h 17"/>
                <a:gd name="T16" fmla="*/ 11 w 17"/>
                <a:gd name="T17" fmla="*/ 4 h 17"/>
                <a:gd name="T18" fmla="*/ 9 w 17"/>
                <a:gd name="T19" fmla="*/ 2 h 17"/>
                <a:gd name="T20" fmla="*/ 6 w 17"/>
                <a:gd name="T21" fmla="*/ 1 h 17"/>
                <a:gd name="T22" fmla="*/ 6 w 17"/>
                <a:gd name="T23" fmla="*/ 0 h 17"/>
                <a:gd name="T24" fmla="*/ 1 w 17"/>
                <a:gd name="T25" fmla="*/ 8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 y="8"/>
                  </a:moveTo>
                  <a:lnTo>
                    <a:pt x="0" y="6"/>
                  </a:lnTo>
                  <a:lnTo>
                    <a:pt x="4" y="9"/>
                  </a:lnTo>
                  <a:lnTo>
                    <a:pt x="6" y="12"/>
                  </a:lnTo>
                  <a:lnTo>
                    <a:pt x="8" y="12"/>
                  </a:lnTo>
                  <a:lnTo>
                    <a:pt x="8" y="9"/>
                  </a:lnTo>
                  <a:lnTo>
                    <a:pt x="14" y="16"/>
                  </a:lnTo>
                  <a:lnTo>
                    <a:pt x="16" y="8"/>
                  </a:lnTo>
                  <a:lnTo>
                    <a:pt x="11" y="4"/>
                  </a:lnTo>
                  <a:lnTo>
                    <a:pt x="9" y="2"/>
                  </a:lnTo>
                  <a:lnTo>
                    <a:pt x="6" y="1"/>
                  </a:lnTo>
                  <a:lnTo>
                    <a:pt x="6" y="0"/>
                  </a:lnTo>
                  <a:lnTo>
                    <a:pt x="1" y="8"/>
                  </a:lnTo>
                </a:path>
              </a:pathLst>
            </a:custGeom>
            <a:solidFill>
              <a:srgbClr val="828282"/>
            </a:solidFill>
            <a:ln w="12700" cap="rnd">
              <a:noFill/>
              <a:round/>
              <a:headEnd/>
              <a:tailEnd/>
            </a:ln>
          </p:spPr>
          <p:txBody>
            <a:bodyPr/>
            <a:lstStyle/>
            <a:p>
              <a:endParaRPr lang="en-US" dirty="0"/>
            </a:p>
          </p:txBody>
        </p:sp>
        <p:sp>
          <p:nvSpPr>
            <p:cNvPr id="48996" name="Freeform 895"/>
            <p:cNvSpPr>
              <a:spLocks/>
            </p:cNvSpPr>
            <p:nvPr/>
          </p:nvSpPr>
          <p:spPr bwMode="auto">
            <a:xfrm>
              <a:off x="2586" y="2599"/>
              <a:ext cx="39" cy="32"/>
            </a:xfrm>
            <a:custGeom>
              <a:avLst/>
              <a:gdLst>
                <a:gd name="T0" fmla="*/ 0 w 39"/>
                <a:gd name="T1" fmla="*/ 5 h 32"/>
                <a:gd name="T2" fmla="*/ 0 w 39"/>
                <a:gd name="T3" fmla="*/ 4 h 32"/>
                <a:gd name="T4" fmla="*/ 3 w 39"/>
                <a:gd name="T5" fmla="*/ 8 h 32"/>
                <a:gd name="T6" fmla="*/ 7 w 39"/>
                <a:gd name="T7" fmla="*/ 13 h 32"/>
                <a:gd name="T8" fmla="*/ 10 w 39"/>
                <a:gd name="T9" fmla="*/ 16 h 32"/>
                <a:gd name="T10" fmla="*/ 14 w 39"/>
                <a:gd name="T11" fmla="*/ 19 h 32"/>
                <a:gd name="T12" fmla="*/ 19 w 39"/>
                <a:gd name="T13" fmla="*/ 23 h 32"/>
                <a:gd name="T14" fmla="*/ 23 w 39"/>
                <a:gd name="T15" fmla="*/ 26 h 32"/>
                <a:gd name="T16" fmla="*/ 28 w 39"/>
                <a:gd name="T17" fmla="*/ 28 h 32"/>
                <a:gd name="T18" fmla="*/ 32 w 39"/>
                <a:gd name="T19" fmla="*/ 31 h 32"/>
                <a:gd name="T20" fmla="*/ 38 w 39"/>
                <a:gd name="T21" fmla="*/ 23 h 32"/>
                <a:gd name="T22" fmla="*/ 34 w 39"/>
                <a:gd name="T23" fmla="*/ 21 h 32"/>
                <a:gd name="T24" fmla="*/ 29 w 39"/>
                <a:gd name="T25" fmla="*/ 18 h 32"/>
                <a:gd name="T26" fmla="*/ 24 w 39"/>
                <a:gd name="T27" fmla="*/ 16 h 32"/>
                <a:gd name="T28" fmla="*/ 21 w 39"/>
                <a:gd name="T29" fmla="*/ 13 h 32"/>
                <a:gd name="T30" fmla="*/ 17 w 39"/>
                <a:gd name="T31" fmla="*/ 10 h 32"/>
                <a:gd name="T32" fmla="*/ 14 w 39"/>
                <a:gd name="T33" fmla="*/ 7 h 32"/>
                <a:gd name="T34" fmla="*/ 11 w 39"/>
                <a:gd name="T35" fmla="*/ 4 h 32"/>
                <a:gd name="T36" fmla="*/ 9 w 39"/>
                <a:gd name="T37" fmla="*/ 1 h 32"/>
                <a:gd name="T38" fmla="*/ 9 w 39"/>
                <a:gd name="T39" fmla="*/ 0 h 32"/>
                <a:gd name="T40" fmla="*/ 0 w 39"/>
                <a:gd name="T41" fmla="*/ 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32"/>
                <a:gd name="T65" fmla="*/ 39 w 39"/>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32">
                  <a:moveTo>
                    <a:pt x="0" y="5"/>
                  </a:moveTo>
                  <a:lnTo>
                    <a:pt x="0" y="4"/>
                  </a:lnTo>
                  <a:lnTo>
                    <a:pt x="3" y="8"/>
                  </a:lnTo>
                  <a:lnTo>
                    <a:pt x="7" y="13"/>
                  </a:lnTo>
                  <a:lnTo>
                    <a:pt x="10" y="16"/>
                  </a:lnTo>
                  <a:lnTo>
                    <a:pt x="14" y="19"/>
                  </a:lnTo>
                  <a:lnTo>
                    <a:pt x="19" y="23"/>
                  </a:lnTo>
                  <a:lnTo>
                    <a:pt x="23" y="26"/>
                  </a:lnTo>
                  <a:lnTo>
                    <a:pt x="28" y="28"/>
                  </a:lnTo>
                  <a:lnTo>
                    <a:pt x="32" y="31"/>
                  </a:lnTo>
                  <a:lnTo>
                    <a:pt x="38" y="23"/>
                  </a:lnTo>
                  <a:lnTo>
                    <a:pt x="34" y="21"/>
                  </a:lnTo>
                  <a:lnTo>
                    <a:pt x="29" y="18"/>
                  </a:lnTo>
                  <a:lnTo>
                    <a:pt x="24" y="16"/>
                  </a:lnTo>
                  <a:lnTo>
                    <a:pt x="21" y="13"/>
                  </a:lnTo>
                  <a:lnTo>
                    <a:pt x="17" y="10"/>
                  </a:lnTo>
                  <a:lnTo>
                    <a:pt x="14" y="7"/>
                  </a:lnTo>
                  <a:lnTo>
                    <a:pt x="11" y="4"/>
                  </a:lnTo>
                  <a:lnTo>
                    <a:pt x="9" y="1"/>
                  </a:lnTo>
                  <a:lnTo>
                    <a:pt x="9" y="0"/>
                  </a:lnTo>
                  <a:lnTo>
                    <a:pt x="0" y="5"/>
                  </a:lnTo>
                </a:path>
              </a:pathLst>
            </a:custGeom>
            <a:solidFill>
              <a:srgbClr val="828282"/>
            </a:solidFill>
            <a:ln w="12700" cap="rnd">
              <a:noFill/>
              <a:round/>
              <a:headEnd/>
              <a:tailEnd/>
            </a:ln>
          </p:spPr>
          <p:txBody>
            <a:bodyPr/>
            <a:lstStyle/>
            <a:p>
              <a:endParaRPr lang="en-US" dirty="0"/>
            </a:p>
          </p:txBody>
        </p:sp>
        <p:sp>
          <p:nvSpPr>
            <p:cNvPr id="48997" name="Freeform 896"/>
            <p:cNvSpPr>
              <a:spLocks/>
            </p:cNvSpPr>
            <p:nvPr/>
          </p:nvSpPr>
          <p:spPr bwMode="auto">
            <a:xfrm>
              <a:off x="2557" y="2567"/>
              <a:ext cx="34" cy="33"/>
            </a:xfrm>
            <a:custGeom>
              <a:avLst/>
              <a:gdLst>
                <a:gd name="T0" fmla="*/ 10 w 34"/>
                <a:gd name="T1" fmla="*/ 4 h 33"/>
                <a:gd name="T2" fmla="*/ 3 w 34"/>
                <a:gd name="T3" fmla="*/ 8 h 33"/>
                <a:gd name="T4" fmla="*/ 7 w 34"/>
                <a:gd name="T5" fmla="*/ 9 h 33"/>
                <a:gd name="T6" fmla="*/ 10 w 34"/>
                <a:gd name="T7" fmla="*/ 11 h 33"/>
                <a:gd name="T8" fmla="*/ 13 w 34"/>
                <a:gd name="T9" fmla="*/ 13 h 33"/>
                <a:gd name="T10" fmla="*/ 14 w 34"/>
                <a:gd name="T11" fmla="*/ 17 h 33"/>
                <a:gd name="T12" fmla="*/ 17 w 34"/>
                <a:gd name="T13" fmla="*/ 21 h 33"/>
                <a:gd name="T14" fmla="*/ 20 w 34"/>
                <a:gd name="T15" fmla="*/ 24 h 33"/>
                <a:gd name="T16" fmla="*/ 23 w 34"/>
                <a:gd name="T17" fmla="*/ 29 h 33"/>
                <a:gd name="T18" fmla="*/ 25 w 34"/>
                <a:gd name="T19" fmla="*/ 32 h 33"/>
                <a:gd name="T20" fmla="*/ 33 w 34"/>
                <a:gd name="T21" fmla="*/ 27 h 33"/>
                <a:gd name="T22" fmla="*/ 30 w 34"/>
                <a:gd name="T23" fmla="*/ 24 h 33"/>
                <a:gd name="T24" fmla="*/ 28 w 34"/>
                <a:gd name="T25" fmla="*/ 19 h 33"/>
                <a:gd name="T26" fmla="*/ 25 w 34"/>
                <a:gd name="T27" fmla="*/ 16 h 33"/>
                <a:gd name="T28" fmla="*/ 23 w 34"/>
                <a:gd name="T29" fmla="*/ 12 h 33"/>
                <a:gd name="T30" fmla="*/ 19 w 34"/>
                <a:gd name="T31" fmla="*/ 8 h 33"/>
                <a:gd name="T32" fmla="*/ 15 w 34"/>
                <a:gd name="T33" fmla="*/ 5 h 33"/>
                <a:gd name="T34" fmla="*/ 11 w 34"/>
                <a:gd name="T35" fmla="*/ 2 h 33"/>
                <a:gd name="T36" fmla="*/ 7 w 34"/>
                <a:gd name="T37" fmla="*/ 0 h 33"/>
                <a:gd name="T38" fmla="*/ 0 w 34"/>
                <a:gd name="T39" fmla="*/ 4 h 33"/>
                <a:gd name="T40" fmla="*/ 10 w 34"/>
                <a:gd name="T41" fmla="*/ 4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33"/>
                <a:gd name="T65" fmla="*/ 34 w 34"/>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33">
                  <a:moveTo>
                    <a:pt x="10" y="4"/>
                  </a:moveTo>
                  <a:lnTo>
                    <a:pt x="3" y="8"/>
                  </a:lnTo>
                  <a:lnTo>
                    <a:pt x="7" y="9"/>
                  </a:lnTo>
                  <a:lnTo>
                    <a:pt x="10" y="11"/>
                  </a:lnTo>
                  <a:lnTo>
                    <a:pt x="13" y="13"/>
                  </a:lnTo>
                  <a:lnTo>
                    <a:pt x="14" y="17"/>
                  </a:lnTo>
                  <a:lnTo>
                    <a:pt x="17" y="21"/>
                  </a:lnTo>
                  <a:lnTo>
                    <a:pt x="20" y="24"/>
                  </a:lnTo>
                  <a:lnTo>
                    <a:pt x="23" y="29"/>
                  </a:lnTo>
                  <a:lnTo>
                    <a:pt x="25" y="32"/>
                  </a:lnTo>
                  <a:lnTo>
                    <a:pt x="33" y="27"/>
                  </a:lnTo>
                  <a:lnTo>
                    <a:pt x="30" y="24"/>
                  </a:lnTo>
                  <a:lnTo>
                    <a:pt x="28" y="19"/>
                  </a:lnTo>
                  <a:lnTo>
                    <a:pt x="25" y="16"/>
                  </a:lnTo>
                  <a:lnTo>
                    <a:pt x="23" y="12"/>
                  </a:lnTo>
                  <a:lnTo>
                    <a:pt x="19" y="8"/>
                  </a:lnTo>
                  <a:lnTo>
                    <a:pt x="15" y="5"/>
                  </a:lnTo>
                  <a:lnTo>
                    <a:pt x="11" y="2"/>
                  </a:lnTo>
                  <a:lnTo>
                    <a:pt x="7" y="0"/>
                  </a:lnTo>
                  <a:lnTo>
                    <a:pt x="0" y="4"/>
                  </a:lnTo>
                  <a:lnTo>
                    <a:pt x="10" y="4"/>
                  </a:lnTo>
                </a:path>
              </a:pathLst>
            </a:custGeom>
            <a:solidFill>
              <a:srgbClr val="828282"/>
            </a:solidFill>
            <a:ln w="12700" cap="rnd">
              <a:noFill/>
              <a:round/>
              <a:headEnd/>
              <a:tailEnd/>
            </a:ln>
          </p:spPr>
          <p:txBody>
            <a:bodyPr/>
            <a:lstStyle/>
            <a:p>
              <a:endParaRPr lang="en-US" dirty="0"/>
            </a:p>
          </p:txBody>
        </p:sp>
        <p:sp>
          <p:nvSpPr>
            <p:cNvPr id="48998" name="Freeform 897"/>
            <p:cNvSpPr>
              <a:spLocks/>
            </p:cNvSpPr>
            <p:nvPr/>
          </p:nvSpPr>
          <p:spPr bwMode="auto">
            <a:xfrm>
              <a:off x="2557" y="2572"/>
              <a:ext cx="17" cy="17"/>
            </a:xfrm>
            <a:custGeom>
              <a:avLst/>
              <a:gdLst>
                <a:gd name="T0" fmla="*/ 16 w 17"/>
                <a:gd name="T1" fmla="*/ 8 h 17"/>
                <a:gd name="T2" fmla="*/ 13 w 17"/>
                <a:gd name="T3" fmla="*/ 16 h 17"/>
                <a:gd name="T4" fmla="*/ 16 w 17"/>
                <a:gd name="T5" fmla="*/ 8 h 17"/>
                <a:gd name="T6" fmla="*/ 16 w 17"/>
                <a:gd name="T7" fmla="*/ 0 h 17"/>
                <a:gd name="T8" fmla="*/ 0 w 17"/>
                <a:gd name="T9" fmla="*/ 0 h 17"/>
                <a:gd name="T10" fmla="*/ 0 w 17"/>
                <a:gd name="T11" fmla="*/ 8 h 17"/>
                <a:gd name="T12" fmla="*/ 2 w 17"/>
                <a:gd name="T13" fmla="*/ 0 h 17"/>
                <a:gd name="T14" fmla="*/ 0 w 17"/>
                <a:gd name="T15" fmla="*/ 8 h 17"/>
                <a:gd name="T16" fmla="*/ 16 w 17"/>
                <a:gd name="T17" fmla="*/ 8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6" y="8"/>
                  </a:moveTo>
                  <a:lnTo>
                    <a:pt x="13" y="16"/>
                  </a:lnTo>
                  <a:lnTo>
                    <a:pt x="16" y="8"/>
                  </a:lnTo>
                  <a:lnTo>
                    <a:pt x="16" y="0"/>
                  </a:lnTo>
                  <a:lnTo>
                    <a:pt x="0" y="0"/>
                  </a:lnTo>
                  <a:lnTo>
                    <a:pt x="0" y="8"/>
                  </a:lnTo>
                  <a:lnTo>
                    <a:pt x="2" y="0"/>
                  </a:lnTo>
                  <a:lnTo>
                    <a:pt x="0" y="8"/>
                  </a:lnTo>
                  <a:lnTo>
                    <a:pt x="16" y="8"/>
                  </a:lnTo>
                </a:path>
              </a:pathLst>
            </a:custGeom>
            <a:solidFill>
              <a:srgbClr val="828282"/>
            </a:solidFill>
            <a:ln w="12700" cap="rnd">
              <a:noFill/>
              <a:round/>
              <a:headEnd/>
              <a:tailEnd/>
            </a:ln>
          </p:spPr>
          <p:txBody>
            <a:bodyPr/>
            <a:lstStyle/>
            <a:p>
              <a:endParaRPr lang="en-US" dirty="0"/>
            </a:p>
          </p:txBody>
        </p:sp>
        <p:sp>
          <p:nvSpPr>
            <p:cNvPr id="48999" name="Freeform 898"/>
            <p:cNvSpPr>
              <a:spLocks/>
            </p:cNvSpPr>
            <p:nvPr/>
          </p:nvSpPr>
          <p:spPr bwMode="auto">
            <a:xfrm>
              <a:off x="2616" y="2704"/>
              <a:ext cx="46" cy="60"/>
            </a:xfrm>
            <a:custGeom>
              <a:avLst/>
              <a:gdLst>
                <a:gd name="T0" fmla="*/ 16 w 46"/>
                <a:gd name="T1" fmla="*/ 2 h 60"/>
                <a:gd name="T2" fmla="*/ 11 w 46"/>
                <a:gd name="T3" fmla="*/ 0 h 60"/>
                <a:gd name="T4" fmla="*/ 7 w 46"/>
                <a:gd name="T5" fmla="*/ 0 h 60"/>
                <a:gd name="T6" fmla="*/ 3 w 46"/>
                <a:gd name="T7" fmla="*/ 1 h 60"/>
                <a:gd name="T8" fmla="*/ 1 w 46"/>
                <a:gd name="T9" fmla="*/ 4 h 60"/>
                <a:gd name="T10" fmla="*/ 0 w 46"/>
                <a:gd name="T11" fmla="*/ 8 h 60"/>
                <a:gd name="T12" fmla="*/ 0 w 46"/>
                <a:gd name="T13" fmla="*/ 12 h 60"/>
                <a:gd name="T14" fmla="*/ 1 w 46"/>
                <a:gd name="T15" fmla="*/ 15 h 60"/>
                <a:gd name="T16" fmla="*/ 2 w 46"/>
                <a:gd name="T17" fmla="*/ 19 h 60"/>
                <a:gd name="T18" fmla="*/ 4 w 46"/>
                <a:gd name="T19" fmla="*/ 23 h 60"/>
                <a:gd name="T20" fmla="*/ 6 w 46"/>
                <a:gd name="T21" fmla="*/ 26 h 60"/>
                <a:gd name="T22" fmla="*/ 9 w 46"/>
                <a:gd name="T23" fmla="*/ 30 h 60"/>
                <a:gd name="T24" fmla="*/ 10 w 46"/>
                <a:gd name="T25" fmla="*/ 34 h 60"/>
                <a:gd name="T26" fmla="*/ 11 w 46"/>
                <a:gd name="T27" fmla="*/ 36 h 60"/>
                <a:gd name="T28" fmla="*/ 12 w 46"/>
                <a:gd name="T29" fmla="*/ 40 h 60"/>
                <a:gd name="T30" fmla="*/ 12 w 46"/>
                <a:gd name="T31" fmla="*/ 43 h 60"/>
                <a:gd name="T32" fmla="*/ 14 w 46"/>
                <a:gd name="T33" fmla="*/ 45 h 60"/>
                <a:gd name="T34" fmla="*/ 15 w 46"/>
                <a:gd name="T35" fmla="*/ 48 h 60"/>
                <a:gd name="T36" fmla="*/ 16 w 46"/>
                <a:gd name="T37" fmla="*/ 51 h 60"/>
                <a:gd name="T38" fmla="*/ 19 w 46"/>
                <a:gd name="T39" fmla="*/ 54 h 60"/>
                <a:gd name="T40" fmla="*/ 20 w 46"/>
                <a:gd name="T41" fmla="*/ 55 h 60"/>
                <a:gd name="T42" fmla="*/ 24 w 46"/>
                <a:gd name="T43" fmla="*/ 58 h 60"/>
                <a:gd name="T44" fmla="*/ 28 w 46"/>
                <a:gd name="T45" fmla="*/ 58 h 60"/>
                <a:gd name="T46" fmla="*/ 34 w 46"/>
                <a:gd name="T47" fmla="*/ 59 h 60"/>
                <a:gd name="T48" fmla="*/ 38 w 46"/>
                <a:gd name="T49" fmla="*/ 58 h 60"/>
                <a:gd name="T50" fmla="*/ 41 w 46"/>
                <a:gd name="T51" fmla="*/ 57 h 60"/>
                <a:gd name="T52" fmla="*/ 45 w 46"/>
                <a:gd name="T53" fmla="*/ 54 h 60"/>
                <a:gd name="T54" fmla="*/ 45 w 46"/>
                <a:gd name="T55" fmla="*/ 51 h 60"/>
                <a:gd name="T56" fmla="*/ 45 w 46"/>
                <a:gd name="T57" fmla="*/ 46 h 60"/>
                <a:gd name="T58" fmla="*/ 42 w 46"/>
                <a:gd name="T59" fmla="*/ 41 h 60"/>
                <a:gd name="T60" fmla="*/ 39 w 46"/>
                <a:gd name="T61" fmla="*/ 36 h 60"/>
                <a:gd name="T62" fmla="*/ 36 w 46"/>
                <a:gd name="T63" fmla="*/ 31 h 60"/>
                <a:gd name="T64" fmla="*/ 33 w 46"/>
                <a:gd name="T65" fmla="*/ 26 h 60"/>
                <a:gd name="T66" fmla="*/ 30 w 46"/>
                <a:gd name="T67" fmla="*/ 22 h 60"/>
                <a:gd name="T68" fmla="*/ 27 w 46"/>
                <a:gd name="T69" fmla="*/ 16 h 60"/>
                <a:gd name="T70" fmla="*/ 24 w 46"/>
                <a:gd name="T71" fmla="*/ 11 h 60"/>
                <a:gd name="T72" fmla="*/ 23 w 46"/>
                <a:gd name="T73" fmla="*/ 5 h 60"/>
                <a:gd name="T74" fmla="*/ 22 w 46"/>
                <a:gd name="T75" fmla="*/ 4 h 60"/>
                <a:gd name="T76" fmla="*/ 19 w 46"/>
                <a:gd name="T77" fmla="*/ 3 h 60"/>
                <a:gd name="T78" fmla="*/ 18 w 46"/>
                <a:gd name="T79" fmla="*/ 1 h 60"/>
                <a:gd name="T80" fmla="*/ 16 w 46"/>
                <a:gd name="T81" fmla="*/ 1 h 60"/>
                <a:gd name="T82" fmla="*/ 11 w 46"/>
                <a:gd name="T83" fmla="*/ 0 h 60"/>
                <a:gd name="T84" fmla="*/ 14 w 46"/>
                <a:gd name="T85" fmla="*/ 1 h 60"/>
                <a:gd name="T86" fmla="*/ 16 w 46"/>
                <a:gd name="T87" fmla="*/ 2 h 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6"/>
                <a:gd name="T133" fmla="*/ 0 h 60"/>
                <a:gd name="T134" fmla="*/ 46 w 46"/>
                <a:gd name="T135" fmla="*/ 60 h 6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6" h="60">
                  <a:moveTo>
                    <a:pt x="16" y="2"/>
                  </a:moveTo>
                  <a:lnTo>
                    <a:pt x="11" y="0"/>
                  </a:lnTo>
                  <a:lnTo>
                    <a:pt x="7" y="0"/>
                  </a:lnTo>
                  <a:lnTo>
                    <a:pt x="3" y="1"/>
                  </a:lnTo>
                  <a:lnTo>
                    <a:pt x="1" y="4"/>
                  </a:lnTo>
                  <a:lnTo>
                    <a:pt x="0" y="8"/>
                  </a:lnTo>
                  <a:lnTo>
                    <a:pt x="0" y="12"/>
                  </a:lnTo>
                  <a:lnTo>
                    <a:pt x="1" y="15"/>
                  </a:lnTo>
                  <a:lnTo>
                    <a:pt x="2" y="19"/>
                  </a:lnTo>
                  <a:lnTo>
                    <a:pt x="4" y="23"/>
                  </a:lnTo>
                  <a:lnTo>
                    <a:pt x="6" y="26"/>
                  </a:lnTo>
                  <a:lnTo>
                    <a:pt x="9" y="30"/>
                  </a:lnTo>
                  <a:lnTo>
                    <a:pt x="10" y="34"/>
                  </a:lnTo>
                  <a:lnTo>
                    <a:pt x="11" y="36"/>
                  </a:lnTo>
                  <a:lnTo>
                    <a:pt x="12" y="40"/>
                  </a:lnTo>
                  <a:lnTo>
                    <a:pt x="12" y="43"/>
                  </a:lnTo>
                  <a:lnTo>
                    <a:pt x="14" y="45"/>
                  </a:lnTo>
                  <a:lnTo>
                    <a:pt x="15" y="48"/>
                  </a:lnTo>
                  <a:lnTo>
                    <a:pt x="16" y="51"/>
                  </a:lnTo>
                  <a:lnTo>
                    <a:pt x="19" y="54"/>
                  </a:lnTo>
                  <a:lnTo>
                    <a:pt x="20" y="55"/>
                  </a:lnTo>
                  <a:lnTo>
                    <a:pt x="24" y="58"/>
                  </a:lnTo>
                  <a:lnTo>
                    <a:pt x="28" y="58"/>
                  </a:lnTo>
                  <a:lnTo>
                    <a:pt x="34" y="59"/>
                  </a:lnTo>
                  <a:lnTo>
                    <a:pt x="38" y="58"/>
                  </a:lnTo>
                  <a:lnTo>
                    <a:pt x="41" y="57"/>
                  </a:lnTo>
                  <a:lnTo>
                    <a:pt x="45" y="54"/>
                  </a:lnTo>
                  <a:lnTo>
                    <a:pt x="45" y="51"/>
                  </a:lnTo>
                  <a:lnTo>
                    <a:pt x="45" y="46"/>
                  </a:lnTo>
                  <a:lnTo>
                    <a:pt x="42" y="41"/>
                  </a:lnTo>
                  <a:lnTo>
                    <a:pt x="39" y="36"/>
                  </a:lnTo>
                  <a:lnTo>
                    <a:pt x="36" y="31"/>
                  </a:lnTo>
                  <a:lnTo>
                    <a:pt x="33" y="26"/>
                  </a:lnTo>
                  <a:lnTo>
                    <a:pt x="30" y="22"/>
                  </a:lnTo>
                  <a:lnTo>
                    <a:pt x="27" y="16"/>
                  </a:lnTo>
                  <a:lnTo>
                    <a:pt x="24" y="11"/>
                  </a:lnTo>
                  <a:lnTo>
                    <a:pt x="23" y="5"/>
                  </a:lnTo>
                  <a:lnTo>
                    <a:pt x="22" y="4"/>
                  </a:lnTo>
                  <a:lnTo>
                    <a:pt x="19" y="3"/>
                  </a:lnTo>
                  <a:lnTo>
                    <a:pt x="18" y="1"/>
                  </a:lnTo>
                  <a:lnTo>
                    <a:pt x="16" y="1"/>
                  </a:lnTo>
                  <a:lnTo>
                    <a:pt x="11" y="0"/>
                  </a:lnTo>
                  <a:lnTo>
                    <a:pt x="14" y="1"/>
                  </a:lnTo>
                  <a:lnTo>
                    <a:pt x="16" y="2"/>
                  </a:lnTo>
                </a:path>
              </a:pathLst>
            </a:custGeom>
            <a:solidFill>
              <a:srgbClr val="E2E2E2"/>
            </a:solidFill>
            <a:ln w="12700" cap="rnd">
              <a:noFill/>
              <a:round/>
              <a:headEnd/>
              <a:tailEnd/>
            </a:ln>
          </p:spPr>
          <p:txBody>
            <a:bodyPr/>
            <a:lstStyle/>
            <a:p>
              <a:endParaRPr lang="en-US" dirty="0"/>
            </a:p>
          </p:txBody>
        </p:sp>
        <p:sp>
          <p:nvSpPr>
            <p:cNvPr id="49000" name="Freeform 899"/>
            <p:cNvSpPr>
              <a:spLocks/>
            </p:cNvSpPr>
            <p:nvPr/>
          </p:nvSpPr>
          <p:spPr bwMode="auto">
            <a:xfrm>
              <a:off x="2611" y="2699"/>
              <a:ext cx="21" cy="17"/>
            </a:xfrm>
            <a:custGeom>
              <a:avLst/>
              <a:gdLst>
                <a:gd name="T0" fmla="*/ 8 w 21"/>
                <a:gd name="T1" fmla="*/ 16 h 17"/>
                <a:gd name="T2" fmla="*/ 11 w 21"/>
                <a:gd name="T3" fmla="*/ 16 h 17"/>
                <a:gd name="T4" fmla="*/ 12 w 21"/>
                <a:gd name="T5" fmla="*/ 16 h 17"/>
                <a:gd name="T6" fmla="*/ 15 w 21"/>
                <a:gd name="T7" fmla="*/ 16 h 17"/>
                <a:gd name="T8" fmla="*/ 20 w 21"/>
                <a:gd name="T9" fmla="*/ 3 h 17"/>
                <a:gd name="T10" fmla="*/ 15 w 21"/>
                <a:gd name="T11" fmla="*/ 0 h 17"/>
                <a:gd name="T12" fmla="*/ 9 w 21"/>
                <a:gd name="T13" fmla="*/ 0 h 17"/>
                <a:gd name="T14" fmla="*/ 4 w 21"/>
                <a:gd name="T15" fmla="*/ 3 h 17"/>
                <a:gd name="T16" fmla="*/ 1 w 21"/>
                <a:gd name="T17" fmla="*/ 9 h 17"/>
                <a:gd name="T18" fmla="*/ 0 w 21"/>
                <a:gd name="T19" fmla="*/ 12 h 17"/>
                <a:gd name="T20" fmla="*/ 8 w 21"/>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17"/>
                <a:gd name="T35" fmla="*/ 21 w 21"/>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17">
                  <a:moveTo>
                    <a:pt x="8" y="16"/>
                  </a:moveTo>
                  <a:lnTo>
                    <a:pt x="11" y="16"/>
                  </a:lnTo>
                  <a:lnTo>
                    <a:pt x="12" y="16"/>
                  </a:lnTo>
                  <a:lnTo>
                    <a:pt x="15" y="16"/>
                  </a:lnTo>
                  <a:lnTo>
                    <a:pt x="20" y="3"/>
                  </a:lnTo>
                  <a:lnTo>
                    <a:pt x="15" y="0"/>
                  </a:lnTo>
                  <a:lnTo>
                    <a:pt x="9" y="0"/>
                  </a:lnTo>
                  <a:lnTo>
                    <a:pt x="4" y="3"/>
                  </a:lnTo>
                  <a:lnTo>
                    <a:pt x="1" y="9"/>
                  </a:lnTo>
                  <a:lnTo>
                    <a:pt x="0" y="12"/>
                  </a:lnTo>
                  <a:lnTo>
                    <a:pt x="8" y="16"/>
                  </a:lnTo>
                </a:path>
              </a:pathLst>
            </a:custGeom>
            <a:solidFill>
              <a:srgbClr val="B5B5B5"/>
            </a:solidFill>
            <a:ln w="12700" cap="rnd">
              <a:noFill/>
              <a:round/>
              <a:headEnd/>
              <a:tailEnd/>
            </a:ln>
          </p:spPr>
          <p:txBody>
            <a:bodyPr/>
            <a:lstStyle/>
            <a:p>
              <a:endParaRPr lang="en-US" dirty="0"/>
            </a:p>
          </p:txBody>
        </p:sp>
        <p:sp>
          <p:nvSpPr>
            <p:cNvPr id="49001" name="Freeform 900"/>
            <p:cNvSpPr>
              <a:spLocks/>
            </p:cNvSpPr>
            <p:nvPr/>
          </p:nvSpPr>
          <p:spPr bwMode="auto">
            <a:xfrm>
              <a:off x="2610" y="2707"/>
              <a:ext cx="18" cy="30"/>
            </a:xfrm>
            <a:custGeom>
              <a:avLst/>
              <a:gdLst>
                <a:gd name="T0" fmla="*/ 17 w 18"/>
                <a:gd name="T1" fmla="*/ 27 h 30"/>
                <a:gd name="T2" fmla="*/ 15 w 18"/>
                <a:gd name="T3" fmla="*/ 22 h 30"/>
                <a:gd name="T4" fmla="*/ 13 w 18"/>
                <a:gd name="T5" fmla="*/ 19 h 30"/>
                <a:gd name="T6" fmla="*/ 12 w 18"/>
                <a:gd name="T7" fmla="*/ 16 h 30"/>
                <a:gd name="T8" fmla="*/ 10 w 18"/>
                <a:gd name="T9" fmla="*/ 13 h 30"/>
                <a:gd name="T10" fmla="*/ 9 w 18"/>
                <a:gd name="T11" fmla="*/ 10 h 30"/>
                <a:gd name="T12" fmla="*/ 9 w 18"/>
                <a:gd name="T13" fmla="*/ 7 h 30"/>
                <a:gd name="T14" fmla="*/ 9 w 18"/>
                <a:gd name="T15" fmla="*/ 5 h 30"/>
                <a:gd name="T16" fmla="*/ 9 w 18"/>
                <a:gd name="T17" fmla="*/ 2 h 30"/>
                <a:gd name="T18" fmla="*/ 1 w 18"/>
                <a:gd name="T19" fmla="*/ 0 h 30"/>
                <a:gd name="T20" fmla="*/ 0 w 18"/>
                <a:gd name="T21" fmla="*/ 4 h 30"/>
                <a:gd name="T22" fmla="*/ 0 w 18"/>
                <a:gd name="T23" fmla="*/ 9 h 30"/>
                <a:gd name="T24" fmla="*/ 1 w 18"/>
                <a:gd name="T25" fmla="*/ 12 h 30"/>
                <a:gd name="T26" fmla="*/ 3 w 18"/>
                <a:gd name="T27" fmla="*/ 17 h 30"/>
                <a:gd name="T28" fmla="*/ 4 w 18"/>
                <a:gd name="T29" fmla="*/ 21 h 30"/>
                <a:gd name="T30" fmla="*/ 6 w 18"/>
                <a:gd name="T31" fmla="*/ 24 h 30"/>
                <a:gd name="T32" fmla="*/ 8 w 18"/>
                <a:gd name="T33" fmla="*/ 27 h 30"/>
                <a:gd name="T34" fmla="*/ 9 w 18"/>
                <a:gd name="T35" fmla="*/ 29 h 30"/>
                <a:gd name="T36" fmla="*/ 17 w 18"/>
                <a:gd name="T37" fmla="*/ 27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30"/>
                <a:gd name="T59" fmla="*/ 18 w 18"/>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30">
                  <a:moveTo>
                    <a:pt x="17" y="27"/>
                  </a:moveTo>
                  <a:lnTo>
                    <a:pt x="15" y="22"/>
                  </a:lnTo>
                  <a:lnTo>
                    <a:pt x="13" y="19"/>
                  </a:lnTo>
                  <a:lnTo>
                    <a:pt x="12" y="16"/>
                  </a:lnTo>
                  <a:lnTo>
                    <a:pt x="10" y="13"/>
                  </a:lnTo>
                  <a:lnTo>
                    <a:pt x="9" y="10"/>
                  </a:lnTo>
                  <a:lnTo>
                    <a:pt x="9" y="7"/>
                  </a:lnTo>
                  <a:lnTo>
                    <a:pt x="9" y="5"/>
                  </a:lnTo>
                  <a:lnTo>
                    <a:pt x="9" y="2"/>
                  </a:lnTo>
                  <a:lnTo>
                    <a:pt x="1" y="0"/>
                  </a:lnTo>
                  <a:lnTo>
                    <a:pt x="0" y="4"/>
                  </a:lnTo>
                  <a:lnTo>
                    <a:pt x="0" y="9"/>
                  </a:lnTo>
                  <a:lnTo>
                    <a:pt x="1" y="12"/>
                  </a:lnTo>
                  <a:lnTo>
                    <a:pt x="3" y="17"/>
                  </a:lnTo>
                  <a:lnTo>
                    <a:pt x="4" y="21"/>
                  </a:lnTo>
                  <a:lnTo>
                    <a:pt x="6" y="24"/>
                  </a:lnTo>
                  <a:lnTo>
                    <a:pt x="8" y="27"/>
                  </a:lnTo>
                  <a:lnTo>
                    <a:pt x="9" y="29"/>
                  </a:lnTo>
                  <a:lnTo>
                    <a:pt x="17" y="27"/>
                  </a:lnTo>
                </a:path>
              </a:pathLst>
            </a:custGeom>
            <a:solidFill>
              <a:srgbClr val="B5B5B5"/>
            </a:solidFill>
            <a:ln w="12700" cap="rnd">
              <a:noFill/>
              <a:round/>
              <a:headEnd/>
              <a:tailEnd/>
            </a:ln>
          </p:spPr>
          <p:txBody>
            <a:bodyPr/>
            <a:lstStyle/>
            <a:p>
              <a:endParaRPr lang="en-US" dirty="0"/>
            </a:p>
          </p:txBody>
        </p:sp>
        <p:sp>
          <p:nvSpPr>
            <p:cNvPr id="49002" name="Freeform 901"/>
            <p:cNvSpPr>
              <a:spLocks/>
            </p:cNvSpPr>
            <p:nvPr/>
          </p:nvSpPr>
          <p:spPr bwMode="auto">
            <a:xfrm>
              <a:off x="2622" y="2739"/>
              <a:ext cx="17" cy="26"/>
            </a:xfrm>
            <a:custGeom>
              <a:avLst/>
              <a:gdLst>
                <a:gd name="T0" fmla="*/ 16 w 17"/>
                <a:gd name="T1" fmla="*/ 19 h 26"/>
                <a:gd name="T2" fmla="*/ 16 w 17"/>
                <a:gd name="T3" fmla="*/ 18 h 26"/>
                <a:gd name="T4" fmla="*/ 14 w 17"/>
                <a:gd name="T5" fmla="*/ 17 h 26"/>
                <a:gd name="T6" fmla="*/ 12 w 17"/>
                <a:gd name="T7" fmla="*/ 15 h 26"/>
                <a:gd name="T8" fmla="*/ 11 w 17"/>
                <a:gd name="T9" fmla="*/ 14 h 26"/>
                <a:gd name="T10" fmla="*/ 11 w 17"/>
                <a:gd name="T11" fmla="*/ 11 h 26"/>
                <a:gd name="T12" fmla="*/ 10 w 17"/>
                <a:gd name="T13" fmla="*/ 8 h 26"/>
                <a:gd name="T14" fmla="*/ 9 w 17"/>
                <a:gd name="T15" fmla="*/ 6 h 26"/>
                <a:gd name="T16" fmla="*/ 9 w 17"/>
                <a:gd name="T17" fmla="*/ 2 h 26"/>
                <a:gd name="T18" fmla="*/ 8 w 17"/>
                <a:gd name="T19" fmla="*/ 0 h 26"/>
                <a:gd name="T20" fmla="*/ 0 w 17"/>
                <a:gd name="T21" fmla="*/ 2 h 26"/>
                <a:gd name="T22" fmla="*/ 0 w 17"/>
                <a:gd name="T23" fmla="*/ 5 h 26"/>
                <a:gd name="T24" fmla="*/ 1 w 17"/>
                <a:gd name="T25" fmla="*/ 8 h 26"/>
                <a:gd name="T26" fmla="*/ 2 w 17"/>
                <a:gd name="T27" fmla="*/ 10 h 26"/>
                <a:gd name="T28" fmla="*/ 3 w 17"/>
                <a:gd name="T29" fmla="*/ 14 h 26"/>
                <a:gd name="T30" fmla="*/ 4 w 17"/>
                <a:gd name="T31" fmla="*/ 16 h 26"/>
                <a:gd name="T32" fmla="*/ 6 w 17"/>
                <a:gd name="T33" fmla="*/ 19 h 26"/>
                <a:gd name="T34" fmla="*/ 8 w 17"/>
                <a:gd name="T35" fmla="*/ 23 h 26"/>
                <a:gd name="T36" fmla="*/ 10 w 17"/>
                <a:gd name="T37" fmla="*/ 25 h 26"/>
                <a:gd name="T38" fmla="*/ 10 w 17"/>
                <a:gd name="T39" fmla="*/ 24 h 26"/>
                <a:gd name="T40" fmla="*/ 16 w 17"/>
                <a:gd name="T41" fmla="*/ 19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6"/>
                <a:gd name="T65" fmla="*/ 17 w 17"/>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6">
                  <a:moveTo>
                    <a:pt x="16" y="19"/>
                  </a:moveTo>
                  <a:lnTo>
                    <a:pt x="16" y="18"/>
                  </a:lnTo>
                  <a:lnTo>
                    <a:pt x="14" y="17"/>
                  </a:lnTo>
                  <a:lnTo>
                    <a:pt x="12" y="15"/>
                  </a:lnTo>
                  <a:lnTo>
                    <a:pt x="11" y="14"/>
                  </a:lnTo>
                  <a:lnTo>
                    <a:pt x="11" y="11"/>
                  </a:lnTo>
                  <a:lnTo>
                    <a:pt x="10" y="8"/>
                  </a:lnTo>
                  <a:lnTo>
                    <a:pt x="9" y="6"/>
                  </a:lnTo>
                  <a:lnTo>
                    <a:pt x="9" y="2"/>
                  </a:lnTo>
                  <a:lnTo>
                    <a:pt x="8" y="0"/>
                  </a:lnTo>
                  <a:lnTo>
                    <a:pt x="0" y="2"/>
                  </a:lnTo>
                  <a:lnTo>
                    <a:pt x="0" y="5"/>
                  </a:lnTo>
                  <a:lnTo>
                    <a:pt x="1" y="8"/>
                  </a:lnTo>
                  <a:lnTo>
                    <a:pt x="2" y="10"/>
                  </a:lnTo>
                  <a:lnTo>
                    <a:pt x="3" y="14"/>
                  </a:lnTo>
                  <a:lnTo>
                    <a:pt x="4" y="16"/>
                  </a:lnTo>
                  <a:lnTo>
                    <a:pt x="6" y="19"/>
                  </a:lnTo>
                  <a:lnTo>
                    <a:pt x="8" y="23"/>
                  </a:lnTo>
                  <a:lnTo>
                    <a:pt x="10" y="25"/>
                  </a:lnTo>
                  <a:lnTo>
                    <a:pt x="10" y="24"/>
                  </a:lnTo>
                  <a:lnTo>
                    <a:pt x="16" y="19"/>
                  </a:lnTo>
                </a:path>
              </a:pathLst>
            </a:custGeom>
            <a:solidFill>
              <a:srgbClr val="B5B5B5"/>
            </a:solidFill>
            <a:ln w="12700" cap="rnd">
              <a:noFill/>
              <a:round/>
              <a:headEnd/>
              <a:tailEnd/>
            </a:ln>
          </p:spPr>
          <p:txBody>
            <a:bodyPr/>
            <a:lstStyle/>
            <a:p>
              <a:endParaRPr lang="en-US" dirty="0"/>
            </a:p>
          </p:txBody>
        </p:sp>
        <p:sp>
          <p:nvSpPr>
            <p:cNvPr id="49003" name="Freeform 902"/>
            <p:cNvSpPr>
              <a:spLocks/>
            </p:cNvSpPr>
            <p:nvPr/>
          </p:nvSpPr>
          <p:spPr bwMode="auto">
            <a:xfrm>
              <a:off x="2636" y="2753"/>
              <a:ext cx="32" cy="17"/>
            </a:xfrm>
            <a:custGeom>
              <a:avLst/>
              <a:gdLst>
                <a:gd name="T0" fmla="*/ 21 w 32"/>
                <a:gd name="T1" fmla="*/ 3 h 17"/>
                <a:gd name="T2" fmla="*/ 22 w 32"/>
                <a:gd name="T3" fmla="*/ 3 h 17"/>
                <a:gd name="T4" fmla="*/ 22 w 32"/>
                <a:gd name="T5" fmla="*/ 5 h 17"/>
                <a:gd name="T6" fmla="*/ 22 w 32"/>
                <a:gd name="T7" fmla="*/ 6 h 17"/>
                <a:gd name="T8" fmla="*/ 20 w 32"/>
                <a:gd name="T9" fmla="*/ 7 h 17"/>
                <a:gd name="T10" fmla="*/ 18 w 32"/>
                <a:gd name="T11" fmla="*/ 7 h 17"/>
                <a:gd name="T12" fmla="*/ 15 w 32"/>
                <a:gd name="T13" fmla="*/ 8 h 17"/>
                <a:gd name="T14" fmla="*/ 11 w 32"/>
                <a:gd name="T15" fmla="*/ 7 h 17"/>
                <a:gd name="T16" fmla="*/ 8 w 32"/>
                <a:gd name="T17" fmla="*/ 7 h 17"/>
                <a:gd name="T18" fmla="*/ 6 w 32"/>
                <a:gd name="T19" fmla="*/ 6 h 17"/>
                <a:gd name="T20" fmla="*/ 0 w 32"/>
                <a:gd name="T21" fmla="*/ 11 h 17"/>
                <a:gd name="T22" fmla="*/ 5 w 32"/>
                <a:gd name="T23" fmla="*/ 14 h 17"/>
                <a:gd name="T24" fmla="*/ 9 w 32"/>
                <a:gd name="T25" fmla="*/ 16 h 17"/>
                <a:gd name="T26" fmla="*/ 15 w 32"/>
                <a:gd name="T27" fmla="*/ 16 h 17"/>
                <a:gd name="T28" fmla="*/ 20 w 32"/>
                <a:gd name="T29" fmla="*/ 16 h 17"/>
                <a:gd name="T30" fmla="*/ 26 w 32"/>
                <a:gd name="T31" fmla="*/ 13 h 17"/>
                <a:gd name="T32" fmla="*/ 29 w 32"/>
                <a:gd name="T33" fmla="*/ 9 h 17"/>
                <a:gd name="T34" fmla="*/ 31 w 32"/>
                <a:gd name="T35" fmla="*/ 5 h 17"/>
                <a:gd name="T36" fmla="*/ 29 w 32"/>
                <a:gd name="T37" fmla="*/ 0 h 17"/>
                <a:gd name="T38" fmla="*/ 30 w 32"/>
                <a:gd name="T39" fmla="*/ 1 h 17"/>
                <a:gd name="T40" fmla="*/ 21 w 32"/>
                <a:gd name="T41" fmla="*/ 3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17"/>
                <a:gd name="T65" fmla="*/ 32 w 3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17">
                  <a:moveTo>
                    <a:pt x="21" y="3"/>
                  </a:moveTo>
                  <a:lnTo>
                    <a:pt x="22" y="3"/>
                  </a:lnTo>
                  <a:lnTo>
                    <a:pt x="22" y="5"/>
                  </a:lnTo>
                  <a:lnTo>
                    <a:pt x="22" y="6"/>
                  </a:lnTo>
                  <a:lnTo>
                    <a:pt x="20" y="7"/>
                  </a:lnTo>
                  <a:lnTo>
                    <a:pt x="18" y="7"/>
                  </a:lnTo>
                  <a:lnTo>
                    <a:pt x="15" y="8"/>
                  </a:lnTo>
                  <a:lnTo>
                    <a:pt x="11" y="7"/>
                  </a:lnTo>
                  <a:lnTo>
                    <a:pt x="8" y="7"/>
                  </a:lnTo>
                  <a:lnTo>
                    <a:pt x="6" y="6"/>
                  </a:lnTo>
                  <a:lnTo>
                    <a:pt x="0" y="11"/>
                  </a:lnTo>
                  <a:lnTo>
                    <a:pt x="5" y="14"/>
                  </a:lnTo>
                  <a:lnTo>
                    <a:pt x="9" y="16"/>
                  </a:lnTo>
                  <a:lnTo>
                    <a:pt x="15" y="16"/>
                  </a:lnTo>
                  <a:lnTo>
                    <a:pt x="20" y="16"/>
                  </a:lnTo>
                  <a:lnTo>
                    <a:pt x="26" y="13"/>
                  </a:lnTo>
                  <a:lnTo>
                    <a:pt x="29" y="9"/>
                  </a:lnTo>
                  <a:lnTo>
                    <a:pt x="31" y="5"/>
                  </a:lnTo>
                  <a:lnTo>
                    <a:pt x="29" y="0"/>
                  </a:lnTo>
                  <a:lnTo>
                    <a:pt x="30" y="1"/>
                  </a:lnTo>
                  <a:lnTo>
                    <a:pt x="21" y="3"/>
                  </a:lnTo>
                </a:path>
              </a:pathLst>
            </a:custGeom>
            <a:solidFill>
              <a:srgbClr val="B5B5B5"/>
            </a:solidFill>
            <a:ln w="12700" cap="rnd">
              <a:noFill/>
              <a:round/>
              <a:headEnd/>
              <a:tailEnd/>
            </a:ln>
          </p:spPr>
          <p:txBody>
            <a:bodyPr/>
            <a:lstStyle/>
            <a:p>
              <a:endParaRPr lang="en-US" dirty="0"/>
            </a:p>
          </p:txBody>
        </p:sp>
        <p:sp>
          <p:nvSpPr>
            <p:cNvPr id="49004" name="Freeform 903"/>
            <p:cNvSpPr>
              <a:spLocks/>
            </p:cNvSpPr>
            <p:nvPr/>
          </p:nvSpPr>
          <p:spPr bwMode="auto">
            <a:xfrm>
              <a:off x="2636" y="2710"/>
              <a:ext cx="31" cy="42"/>
            </a:xfrm>
            <a:custGeom>
              <a:avLst/>
              <a:gdLst>
                <a:gd name="T0" fmla="*/ 0 w 31"/>
                <a:gd name="T1" fmla="*/ 0 h 42"/>
                <a:gd name="T2" fmla="*/ 0 w 31"/>
                <a:gd name="T3" fmla="*/ 1 h 42"/>
                <a:gd name="T4" fmla="*/ 2 w 31"/>
                <a:gd name="T5" fmla="*/ 7 h 42"/>
                <a:gd name="T6" fmla="*/ 5 w 31"/>
                <a:gd name="T7" fmla="*/ 13 h 42"/>
                <a:gd name="T8" fmla="*/ 8 w 31"/>
                <a:gd name="T9" fmla="*/ 17 h 42"/>
                <a:gd name="T10" fmla="*/ 10 w 31"/>
                <a:gd name="T11" fmla="*/ 23 h 42"/>
                <a:gd name="T12" fmla="*/ 13 w 31"/>
                <a:gd name="T13" fmla="*/ 27 h 42"/>
                <a:gd name="T14" fmla="*/ 16 w 31"/>
                <a:gd name="T15" fmla="*/ 32 h 42"/>
                <a:gd name="T16" fmla="*/ 19 w 31"/>
                <a:gd name="T17" fmla="*/ 36 h 42"/>
                <a:gd name="T18" fmla="*/ 21 w 31"/>
                <a:gd name="T19" fmla="*/ 41 h 42"/>
                <a:gd name="T20" fmla="*/ 30 w 31"/>
                <a:gd name="T21" fmla="*/ 38 h 42"/>
                <a:gd name="T22" fmla="*/ 28 w 31"/>
                <a:gd name="T23" fmla="*/ 32 h 42"/>
                <a:gd name="T24" fmla="*/ 24 w 31"/>
                <a:gd name="T25" fmla="*/ 27 h 42"/>
                <a:gd name="T26" fmla="*/ 22 w 31"/>
                <a:gd name="T27" fmla="*/ 22 h 42"/>
                <a:gd name="T28" fmla="*/ 18 w 31"/>
                <a:gd name="T29" fmla="*/ 17 h 42"/>
                <a:gd name="T30" fmla="*/ 16 w 31"/>
                <a:gd name="T31" fmla="*/ 13 h 42"/>
                <a:gd name="T32" fmla="*/ 13 w 31"/>
                <a:gd name="T33" fmla="*/ 9 h 42"/>
                <a:gd name="T34" fmla="*/ 11 w 31"/>
                <a:gd name="T35" fmla="*/ 4 h 42"/>
                <a:gd name="T36" fmla="*/ 9 w 31"/>
                <a:gd name="T37" fmla="*/ 0 h 42"/>
                <a:gd name="T38" fmla="*/ 0 w 31"/>
                <a:gd name="T39" fmla="*/ 0 h 4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42"/>
                <a:gd name="T62" fmla="*/ 31 w 31"/>
                <a:gd name="T63" fmla="*/ 42 h 4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42">
                  <a:moveTo>
                    <a:pt x="0" y="0"/>
                  </a:moveTo>
                  <a:lnTo>
                    <a:pt x="0" y="1"/>
                  </a:lnTo>
                  <a:lnTo>
                    <a:pt x="2" y="7"/>
                  </a:lnTo>
                  <a:lnTo>
                    <a:pt x="5" y="13"/>
                  </a:lnTo>
                  <a:lnTo>
                    <a:pt x="8" y="17"/>
                  </a:lnTo>
                  <a:lnTo>
                    <a:pt x="10" y="23"/>
                  </a:lnTo>
                  <a:lnTo>
                    <a:pt x="13" y="27"/>
                  </a:lnTo>
                  <a:lnTo>
                    <a:pt x="16" y="32"/>
                  </a:lnTo>
                  <a:lnTo>
                    <a:pt x="19" y="36"/>
                  </a:lnTo>
                  <a:lnTo>
                    <a:pt x="21" y="41"/>
                  </a:lnTo>
                  <a:lnTo>
                    <a:pt x="30" y="38"/>
                  </a:lnTo>
                  <a:lnTo>
                    <a:pt x="28" y="32"/>
                  </a:lnTo>
                  <a:lnTo>
                    <a:pt x="24" y="27"/>
                  </a:lnTo>
                  <a:lnTo>
                    <a:pt x="22" y="22"/>
                  </a:lnTo>
                  <a:lnTo>
                    <a:pt x="18" y="17"/>
                  </a:lnTo>
                  <a:lnTo>
                    <a:pt x="16" y="13"/>
                  </a:lnTo>
                  <a:lnTo>
                    <a:pt x="13" y="9"/>
                  </a:lnTo>
                  <a:lnTo>
                    <a:pt x="11" y="4"/>
                  </a:lnTo>
                  <a:lnTo>
                    <a:pt x="9" y="0"/>
                  </a:lnTo>
                  <a:lnTo>
                    <a:pt x="0" y="0"/>
                  </a:lnTo>
                </a:path>
              </a:pathLst>
            </a:custGeom>
            <a:solidFill>
              <a:srgbClr val="B5B5B5"/>
            </a:solidFill>
            <a:ln w="12700" cap="rnd">
              <a:noFill/>
              <a:round/>
              <a:headEnd/>
              <a:tailEnd/>
            </a:ln>
          </p:spPr>
          <p:txBody>
            <a:bodyPr/>
            <a:lstStyle/>
            <a:p>
              <a:endParaRPr lang="en-US" dirty="0"/>
            </a:p>
          </p:txBody>
        </p:sp>
        <p:sp>
          <p:nvSpPr>
            <p:cNvPr id="49005" name="Freeform 904"/>
            <p:cNvSpPr>
              <a:spLocks/>
            </p:cNvSpPr>
            <p:nvPr/>
          </p:nvSpPr>
          <p:spPr bwMode="auto">
            <a:xfrm>
              <a:off x="2632" y="2699"/>
              <a:ext cx="17" cy="17"/>
            </a:xfrm>
            <a:custGeom>
              <a:avLst/>
              <a:gdLst>
                <a:gd name="T0" fmla="*/ 1 w 17"/>
                <a:gd name="T1" fmla="*/ 16 h 17"/>
                <a:gd name="T2" fmla="*/ 0 w 17"/>
                <a:gd name="T3" fmla="*/ 16 h 17"/>
                <a:gd name="T4" fmla="*/ 1 w 17"/>
                <a:gd name="T5" fmla="*/ 16 h 17"/>
                <a:gd name="T6" fmla="*/ 3 w 17"/>
                <a:gd name="T7" fmla="*/ 16 h 17"/>
                <a:gd name="T8" fmla="*/ 5 w 17"/>
                <a:gd name="T9" fmla="*/ 16 h 17"/>
                <a:gd name="T10" fmla="*/ 3 w 17"/>
                <a:gd name="T11" fmla="*/ 16 h 17"/>
                <a:gd name="T12" fmla="*/ 16 w 17"/>
                <a:gd name="T13" fmla="*/ 16 h 17"/>
                <a:gd name="T14" fmla="*/ 14 w 17"/>
                <a:gd name="T15" fmla="*/ 8 h 17"/>
                <a:gd name="T16" fmla="*/ 10 w 17"/>
                <a:gd name="T17" fmla="*/ 5 h 17"/>
                <a:gd name="T18" fmla="*/ 7 w 17"/>
                <a:gd name="T19" fmla="*/ 2 h 17"/>
                <a:gd name="T20" fmla="*/ 3 w 17"/>
                <a:gd name="T21" fmla="*/ 0 h 17"/>
                <a:gd name="T22" fmla="*/ 1 w 17"/>
                <a:gd name="T23" fmla="*/ 0 h 17"/>
                <a:gd name="T24" fmla="*/ 1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 y="16"/>
                  </a:moveTo>
                  <a:lnTo>
                    <a:pt x="0" y="16"/>
                  </a:lnTo>
                  <a:lnTo>
                    <a:pt x="1" y="16"/>
                  </a:lnTo>
                  <a:lnTo>
                    <a:pt x="3" y="16"/>
                  </a:lnTo>
                  <a:lnTo>
                    <a:pt x="5" y="16"/>
                  </a:lnTo>
                  <a:lnTo>
                    <a:pt x="3" y="16"/>
                  </a:lnTo>
                  <a:lnTo>
                    <a:pt x="16" y="16"/>
                  </a:lnTo>
                  <a:lnTo>
                    <a:pt x="14" y="8"/>
                  </a:lnTo>
                  <a:lnTo>
                    <a:pt x="10" y="5"/>
                  </a:lnTo>
                  <a:lnTo>
                    <a:pt x="7" y="2"/>
                  </a:lnTo>
                  <a:lnTo>
                    <a:pt x="3" y="0"/>
                  </a:lnTo>
                  <a:lnTo>
                    <a:pt x="1" y="0"/>
                  </a:lnTo>
                  <a:lnTo>
                    <a:pt x="1" y="16"/>
                  </a:lnTo>
                </a:path>
              </a:pathLst>
            </a:custGeom>
            <a:solidFill>
              <a:srgbClr val="B5B5B5"/>
            </a:solidFill>
            <a:ln w="12700" cap="rnd">
              <a:noFill/>
              <a:round/>
              <a:headEnd/>
              <a:tailEnd/>
            </a:ln>
          </p:spPr>
          <p:txBody>
            <a:bodyPr/>
            <a:lstStyle/>
            <a:p>
              <a:endParaRPr lang="en-US" dirty="0"/>
            </a:p>
          </p:txBody>
        </p:sp>
        <p:sp>
          <p:nvSpPr>
            <p:cNvPr id="49006" name="Freeform 905"/>
            <p:cNvSpPr>
              <a:spLocks/>
            </p:cNvSpPr>
            <p:nvPr/>
          </p:nvSpPr>
          <p:spPr bwMode="auto">
            <a:xfrm>
              <a:off x="2626" y="2699"/>
              <a:ext cx="17" cy="17"/>
            </a:xfrm>
            <a:custGeom>
              <a:avLst/>
              <a:gdLst>
                <a:gd name="T0" fmla="*/ 4 w 17"/>
                <a:gd name="T1" fmla="*/ 16 h 17"/>
                <a:gd name="T2" fmla="*/ 16 w 17"/>
                <a:gd name="T3" fmla="*/ 9 h 17"/>
                <a:gd name="T4" fmla="*/ 9 w 17"/>
                <a:gd name="T5" fmla="*/ 3 h 17"/>
                <a:gd name="T6" fmla="*/ 6 w 17"/>
                <a:gd name="T7" fmla="*/ 0 h 17"/>
                <a:gd name="T8" fmla="*/ 2 w 17"/>
                <a:gd name="T9" fmla="*/ 16 h 17"/>
                <a:gd name="T10" fmla="*/ 9 w 17"/>
                <a:gd name="T11" fmla="*/ 16 h 17"/>
                <a:gd name="T12" fmla="*/ 9 w 17"/>
                <a:gd name="T13" fmla="*/ 0 h 17"/>
                <a:gd name="T14" fmla="*/ 4 w 17"/>
                <a:gd name="T15" fmla="*/ 0 h 17"/>
                <a:gd name="T16" fmla="*/ 0 w 17"/>
                <a:gd name="T17" fmla="*/ 16 h 17"/>
                <a:gd name="T18" fmla="*/ 4 w 17"/>
                <a:gd name="T19" fmla="*/ 16 h 17"/>
                <a:gd name="T20" fmla="*/ 2 w 17"/>
                <a:gd name="T21" fmla="*/ 9 h 17"/>
                <a:gd name="T22" fmla="*/ 13 w 17"/>
                <a:gd name="T23" fmla="*/ 3 h 17"/>
                <a:gd name="T24" fmla="*/ 4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4" y="16"/>
                  </a:moveTo>
                  <a:lnTo>
                    <a:pt x="16" y="9"/>
                  </a:lnTo>
                  <a:lnTo>
                    <a:pt x="9" y="3"/>
                  </a:lnTo>
                  <a:lnTo>
                    <a:pt x="6" y="0"/>
                  </a:lnTo>
                  <a:lnTo>
                    <a:pt x="2" y="16"/>
                  </a:lnTo>
                  <a:lnTo>
                    <a:pt x="9" y="16"/>
                  </a:lnTo>
                  <a:lnTo>
                    <a:pt x="9" y="0"/>
                  </a:lnTo>
                  <a:lnTo>
                    <a:pt x="4" y="0"/>
                  </a:lnTo>
                  <a:lnTo>
                    <a:pt x="0" y="16"/>
                  </a:lnTo>
                  <a:lnTo>
                    <a:pt x="4" y="16"/>
                  </a:lnTo>
                  <a:lnTo>
                    <a:pt x="2" y="9"/>
                  </a:lnTo>
                  <a:lnTo>
                    <a:pt x="13" y="3"/>
                  </a:lnTo>
                  <a:lnTo>
                    <a:pt x="4" y="16"/>
                  </a:lnTo>
                </a:path>
              </a:pathLst>
            </a:custGeom>
            <a:solidFill>
              <a:srgbClr val="B5B5B5"/>
            </a:solidFill>
            <a:ln w="12700" cap="rnd">
              <a:noFill/>
              <a:round/>
              <a:headEnd/>
              <a:tailEnd/>
            </a:ln>
          </p:spPr>
          <p:txBody>
            <a:bodyPr/>
            <a:lstStyle/>
            <a:p>
              <a:endParaRPr lang="en-US" dirty="0"/>
            </a:p>
          </p:txBody>
        </p:sp>
        <p:sp>
          <p:nvSpPr>
            <p:cNvPr id="49007" name="Freeform 906"/>
            <p:cNvSpPr>
              <a:spLocks/>
            </p:cNvSpPr>
            <p:nvPr/>
          </p:nvSpPr>
          <p:spPr bwMode="auto">
            <a:xfrm>
              <a:off x="2651" y="2665"/>
              <a:ext cx="62" cy="83"/>
            </a:xfrm>
            <a:custGeom>
              <a:avLst/>
              <a:gdLst>
                <a:gd name="T0" fmla="*/ 0 w 62"/>
                <a:gd name="T1" fmla="*/ 25 h 83"/>
                <a:gd name="T2" fmla="*/ 0 w 62"/>
                <a:gd name="T3" fmla="*/ 30 h 83"/>
                <a:gd name="T4" fmla="*/ 0 w 62"/>
                <a:gd name="T5" fmla="*/ 35 h 83"/>
                <a:gd name="T6" fmla="*/ 3 w 62"/>
                <a:gd name="T7" fmla="*/ 40 h 83"/>
                <a:gd name="T8" fmla="*/ 5 w 62"/>
                <a:gd name="T9" fmla="*/ 45 h 83"/>
                <a:gd name="T10" fmla="*/ 9 w 62"/>
                <a:gd name="T11" fmla="*/ 48 h 83"/>
                <a:gd name="T12" fmla="*/ 14 w 62"/>
                <a:gd name="T13" fmla="*/ 50 h 83"/>
                <a:gd name="T14" fmla="*/ 18 w 62"/>
                <a:gd name="T15" fmla="*/ 50 h 83"/>
                <a:gd name="T16" fmla="*/ 25 w 62"/>
                <a:gd name="T17" fmla="*/ 49 h 83"/>
                <a:gd name="T18" fmla="*/ 25 w 62"/>
                <a:gd name="T19" fmla="*/ 52 h 83"/>
                <a:gd name="T20" fmla="*/ 28 w 62"/>
                <a:gd name="T21" fmla="*/ 55 h 83"/>
                <a:gd name="T22" fmla="*/ 30 w 62"/>
                <a:gd name="T23" fmla="*/ 59 h 83"/>
                <a:gd name="T24" fmla="*/ 34 w 62"/>
                <a:gd name="T25" fmla="*/ 62 h 83"/>
                <a:gd name="T26" fmla="*/ 37 w 62"/>
                <a:gd name="T27" fmla="*/ 67 h 83"/>
                <a:gd name="T28" fmla="*/ 42 w 62"/>
                <a:gd name="T29" fmla="*/ 72 h 83"/>
                <a:gd name="T30" fmla="*/ 48 w 62"/>
                <a:gd name="T31" fmla="*/ 77 h 83"/>
                <a:gd name="T32" fmla="*/ 55 w 62"/>
                <a:gd name="T33" fmla="*/ 82 h 83"/>
                <a:gd name="T34" fmla="*/ 58 w 62"/>
                <a:gd name="T35" fmla="*/ 82 h 83"/>
                <a:gd name="T36" fmla="*/ 60 w 62"/>
                <a:gd name="T37" fmla="*/ 78 h 83"/>
                <a:gd name="T38" fmla="*/ 61 w 62"/>
                <a:gd name="T39" fmla="*/ 74 h 83"/>
                <a:gd name="T40" fmla="*/ 60 w 62"/>
                <a:gd name="T41" fmla="*/ 69 h 83"/>
                <a:gd name="T42" fmla="*/ 56 w 62"/>
                <a:gd name="T43" fmla="*/ 65 h 83"/>
                <a:gd name="T44" fmla="*/ 53 w 62"/>
                <a:gd name="T45" fmla="*/ 62 h 83"/>
                <a:gd name="T46" fmla="*/ 49 w 62"/>
                <a:gd name="T47" fmla="*/ 57 h 83"/>
                <a:gd name="T48" fmla="*/ 46 w 62"/>
                <a:gd name="T49" fmla="*/ 52 h 83"/>
                <a:gd name="T50" fmla="*/ 43 w 62"/>
                <a:gd name="T51" fmla="*/ 48 h 83"/>
                <a:gd name="T52" fmla="*/ 40 w 62"/>
                <a:gd name="T53" fmla="*/ 44 h 83"/>
                <a:gd name="T54" fmla="*/ 37 w 62"/>
                <a:gd name="T55" fmla="*/ 40 h 83"/>
                <a:gd name="T56" fmla="*/ 34 w 62"/>
                <a:gd name="T57" fmla="*/ 35 h 83"/>
                <a:gd name="T58" fmla="*/ 33 w 62"/>
                <a:gd name="T59" fmla="*/ 32 h 83"/>
                <a:gd name="T60" fmla="*/ 31 w 62"/>
                <a:gd name="T61" fmla="*/ 27 h 83"/>
                <a:gd name="T62" fmla="*/ 29 w 62"/>
                <a:gd name="T63" fmla="*/ 23 h 83"/>
                <a:gd name="T64" fmla="*/ 28 w 62"/>
                <a:gd name="T65" fmla="*/ 19 h 83"/>
                <a:gd name="T66" fmla="*/ 26 w 62"/>
                <a:gd name="T67" fmla="*/ 15 h 83"/>
                <a:gd name="T68" fmla="*/ 25 w 62"/>
                <a:gd name="T69" fmla="*/ 10 h 83"/>
                <a:gd name="T70" fmla="*/ 23 w 62"/>
                <a:gd name="T71" fmla="*/ 7 h 83"/>
                <a:gd name="T72" fmla="*/ 20 w 62"/>
                <a:gd name="T73" fmla="*/ 2 h 83"/>
                <a:gd name="T74" fmla="*/ 19 w 62"/>
                <a:gd name="T75" fmla="*/ 2 h 83"/>
                <a:gd name="T76" fmla="*/ 18 w 62"/>
                <a:gd name="T77" fmla="*/ 0 h 83"/>
                <a:gd name="T78" fmla="*/ 16 w 62"/>
                <a:gd name="T79" fmla="*/ 0 h 83"/>
                <a:gd name="T80" fmla="*/ 15 w 62"/>
                <a:gd name="T81" fmla="*/ 1 h 83"/>
                <a:gd name="T82" fmla="*/ 11 w 62"/>
                <a:gd name="T83" fmla="*/ 3 h 83"/>
                <a:gd name="T84" fmla="*/ 8 w 62"/>
                <a:gd name="T85" fmla="*/ 6 h 83"/>
                <a:gd name="T86" fmla="*/ 5 w 62"/>
                <a:gd name="T87" fmla="*/ 8 h 83"/>
                <a:gd name="T88" fmla="*/ 4 w 62"/>
                <a:gd name="T89" fmla="*/ 11 h 83"/>
                <a:gd name="T90" fmla="*/ 2 w 62"/>
                <a:gd name="T91" fmla="*/ 15 h 83"/>
                <a:gd name="T92" fmla="*/ 1 w 62"/>
                <a:gd name="T93" fmla="*/ 18 h 83"/>
                <a:gd name="T94" fmla="*/ 0 w 62"/>
                <a:gd name="T95" fmla="*/ 21 h 83"/>
                <a:gd name="T96" fmla="*/ 0 w 62"/>
                <a:gd name="T97" fmla="*/ 25 h 8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2"/>
                <a:gd name="T148" fmla="*/ 0 h 83"/>
                <a:gd name="T149" fmla="*/ 62 w 62"/>
                <a:gd name="T150" fmla="*/ 83 h 8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2" h="83">
                  <a:moveTo>
                    <a:pt x="0" y="25"/>
                  </a:moveTo>
                  <a:lnTo>
                    <a:pt x="0" y="30"/>
                  </a:lnTo>
                  <a:lnTo>
                    <a:pt x="0" y="35"/>
                  </a:lnTo>
                  <a:lnTo>
                    <a:pt x="3" y="40"/>
                  </a:lnTo>
                  <a:lnTo>
                    <a:pt x="5" y="45"/>
                  </a:lnTo>
                  <a:lnTo>
                    <a:pt x="9" y="48"/>
                  </a:lnTo>
                  <a:lnTo>
                    <a:pt x="14" y="50"/>
                  </a:lnTo>
                  <a:lnTo>
                    <a:pt x="18" y="50"/>
                  </a:lnTo>
                  <a:lnTo>
                    <a:pt x="25" y="49"/>
                  </a:lnTo>
                  <a:lnTo>
                    <a:pt x="25" y="52"/>
                  </a:lnTo>
                  <a:lnTo>
                    <a:pt x="28" y="55"/>
                  </a:lnTo>
                  <a:lnTo>
                    <a:pt x="30" y="59"/>
                  </a:lnTo>
                  <a:lnTo>
                    <a:pt x="34" y="62"/>
                  </a:lnTo>
                  <a:lnTo>
                    <a:pt x="37" y="67"/>
                  </a:lnTo>
                  <a:lnTo>
                    <a:pt x="42" y="72"/>
                  </a:lnTo>
                  <a:lnTo>
                    <a:pt x="48" y="77"/>
                  </a:lnTo>
                  <a:lnTo>
                    <a:pt x="55" y="82"/>
                  </a:lnTo>
                  <a:lnTo>
                    <a:pt x="58" y="82"/>
                  </a:lnTo>
                  <a:lnTo>
                    <a:pt x="60" y="78"/>
                  </a:lnTo>
                  <a:lnTo>
                    <a:pt x="61" y="74"/>
                  </a:lnTo>
                  <a:lnTo>
                    <a:pt x="60" y="69"/>
                  </a:lnTo>
                  <a:lnTo>
                    <a:pt x="56" y="65"/>
                  </a:lnTo>
                  <a:lnTo>
                    <a:pt x="53" y="62"/>
                  </a:lnTo>
                  <a:lnTo>
                    <a:pt x="49" y="57"/>
                  </a:lnTo>
                  <a:lnTo>
                    <a:pt x="46" y="52"/>
                  </a:lnTo>
                  <a:lnTo>
                    <a:pt x="43" y="48"/>
                  </a:lnTo>
                  <a:lnTo>
                    <a:pt x="40" y="44"/>
                  </a:lnTo>
                  <a:lnTo>
                    <a:pt x="37" y="40"/>
                  </a:lnTo>
                  <a:lnTo>
                    <a:pt x="34" y="35"/>
                  </a:lnTo>
                  <a:lnTo>
                    <a:pt x="33" y="32"/>
                  </a:lnTo>
                  <a:lnTo>
                    <a:pt x="31" y="27"/>
                  </a:lnTo>
                  <a:lnTo>
                    <a:pt x="29" y="23"/>
                  </a:lnTo>
                  <a:lnTo>
                    <a:pt x="28" y="19"/>
                  </a:lnTo>
                  <a:lnTo>
                    <a:pt x="26" y="15"/>
                  </a:lnTo>
                  <a:lnTo>
                    <a:pt x="25" y="10"/>
                  </a:lnTo>
                  <a:lnTo>
                    <a:pt x="23" y="7"/>
                  </a:lnTo>
                  <a:lnTo>
                    <a:pt x="20" y="2"/>
                  </a:lnTo>
                  <a:lnTo>
                    <a:pt x="19" y="2"/>
                  </a:lnTo>
                  <a:lnTo>
                    <a:pt x="18" y="0"/>
                  </a:lnTo>
                  <a:lnTo>
                    <a:pt x="16" y="0"/>
                  </a:lnTo>
                  <a:lnTo>
                    <a:pt x="15" y="1"/>
                  </a:lnTo>
                  <a:lnTo>
                    <a:pt x="11" y="3"/>
                  </a:lnTo>
                  <a:lnTo>
                    <a:pt x="8" y="6"/>
                  </a:lnTo>
                  <a:lnTo>
                    <a:pt x="5" y="8"/>
                  </a:lnTo>
                  <a:lnTo>
                    <a:pt x="4" y="11"/>
                  </a:lnTo>
                  <a:lnTo>
                    <a:pt x="2" y="15"/>
                  </a:lnTo>
                  <a:lnTo>
                    <a:pt x="1" y="18"/>
                  </a:lnTo>
                  <a:lnTo>
                    <a:pt x="0" y="21"/>
                  </a:lnTo>
                  <a:lnTo>
                    <a:pt x="0" y="25"/>
                  </a:lnTo>
                </a:path>
              </a:pathLst>
            </a:custGeom>
            <a:solidFill>
              <a:srgbClr val="E2E2E2"/>
            </a:solidFill>
            <a:ln w="12700" cap="rnd">
              <a:noFill/>
              <a:round/>
              <a:headEnd/>
              <a:tailEnd/>
            </a:ln>
          </p:spPr>
          <p:txBody>
            <a:bodyPr/>
            <a:lstStyle/>
            <a:p>
              <a:endParaRPr lang="en-US" dirty="0"/>
            </a:p>
          </p:txBody>
        </p:sp>
        <p:sp>
          <p:nvSpPr>
            <p:cNvPr id="49008" name="Freeform 907"/>
            <p:cNvSpPr>
              <a:spLocks/>
            </p:cNvSpPr>
            <p:nvPr/>
          </p:nvSpPr>
          <p:spPr bwMode="auto">
            <a:xfrm>
              <a:off x="2645" y="2691"/>
              <a:ext cx="33" cy="29"/>
            </a:xfrm>
            <a:custGeom>
              <a:avLst/>
              <a:gdLst>
                <a:gd name="T0" fmla="*/ 32 w 33"/>
                <a:gd name="T1" fmla="*/ 20 h 29"/>
                <a:gd name="T2" fmla="*/ 25 w 33"/>
                <a:gd name="T3" fmla="*/ 18 h 29"/>
                <a:gd name="T4" fmla="*/ 22 w 33"/>
                <a:gd name="T5" fmla="*/ 19 h 29"/>
                <a:gd name="T6" fmla="*/ 19 w 33"/>
                <a:gd name="T7" fmla="*/ 18 h 29"/>
                <a:gd name="T8" fmla="*/ 16 w 33"/>
                <a:gd name="T9" fmla="*/ 17 h 29"/>
                <a:gd name="T10" fmla="*/ 13 w 33"/>
                <a:gd name="T11" fmla="*/ 16 h 29"/>
                <a:gd name="T12" fmla="*/ 12 w 33"/>
                <a:gd name="T13" fmla="*/ 12 h 29"/>
                <a:gd name="T14" fmla="*/ 10 w 33"/>
                <a:gd name="T15" fmla="*/ 9 h 29"/>
                <a:gd name="T16" fmla="*/ 9 w 33"/>
                <a:gd name="T17" fmla="*/ 5 h 29"/>
                <a:gd name="T18" fmla="*/ 9 w 33"/>
                <a:gd name="T19" fmla="*/ 2 h 29"/>
                <a:gd name="T20" fmla="*/ 0 w 33"/>
                <a:gd name="T21" fmla="*/ 0 h 29"/>
                <a:gd name="T22" fmla="*/ 0 w 33"/>
                <a:gd name="T23" fmla="*/ 5 h 29"/>
                <a:gd name="T24" fmla="*/ 1 w 33"/>
                <a:gd name="T25" fmla="*/ 12 h 29"/>
                <a:gd name="T26" fmla="*/ 3 w 33"/>
                <a:gd name="T27" fmla="*/ 16 h 29"/>
                <a:gd name="T28" fmla="*/ 7 w 33"/>
                <a:gd name="T29" fmla="*/ 21 h 29"/>
                <a:gd name="T30" fmla="*/ 11 w 33"/>
                <a:gd name="T31" fmla="*/ 25 h 29"/>
                <a:gd name="T32" fmla="*/ 16 w 33"/>
                <a:gd name="T33" fmla="*/ 27 h 29"/>
                <a:gd name="T34" fmla="*/ 22 w 33"/>
                <a:gd name="T35" fmla="*/ 28 h 29"/>
                <a:gd name="T36" fmla="*/ 29 w 33"/>
                <a:gd name="T37" fmla="*/ 26 h 29"/>
                <a:gd name="T38" fmla="*/ 24 w 33"/>
                <a:gd name="T39" fmla="*/ 25 h 29"/>
                <a:gd name="T40" fmla="*/ 32 w 33"/>
                <a:gd name="T41" fmla="*/ 20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29"/>
                <a:gd name="T65" fmla="*/ 33 w 33"/>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29">
                  <a:moveTo>
                    <a:pt x="32" y="20"/>
                  </a:moveTo>
                  <a:lnTo>
                    <a:pt x="25" y="18"/>
                  </a:lnTo>
                  <a:lnTo>
                    <a:pt x="22" y="19"/>
                  </a:lnTo>
                  <a:lnTo>
                    <a:pt x="19" y="18"/>
                  </a:lnTo>
                  <a:lnTo>
                    <a:pt x="16" y="17"/>
                  </a:lnTo>
                  <a:lnTo>
                    <a:pt x="13" y="16"/>
                  </a:lnTo>
                  <a:lnTo>
                    <a:pt x="12" y="12"/>
                  </a:lnTo>
                  <a:lnTo>
                    <a:pt x="10" y="9"/>
                  </a:lnTo>
                  <a:lnTo>
                    <a:pt x="9" y="5"/>
                  </a:lnTo>
                  <a:lnTo>
                    <a:pt x="9" y="2"/>
                  </a:lnTo>
                  <a:lnTo>
                    <a:pt x="0" y="0"/>
                  </a:lnTo>
                  <a:lnTo>
                    <a:pt x="0" y="5"/>
                  </a:lnTo>
                  <a:lnTo>
                    <a:pt x="1" y="12"/>
                  </a:lnTo>
                  <a:lnTo>
                    <a:pt x="3" y="16"/>
                  </a:lnTo>
                  <a:lnTo>
                    <a:pt x="7" y="21"/>
                  </a:lnTo>
                  <a:lnTo>
                    <a:pt x="11" y="25"/>
                  </a:lnTo>
                  <a:lnTo>
                    <a:pt x="16" y="27"/>
                  </a:lnTo>
                  <a:lnTo>
                    <a:pt x="22" y="28"/>
                  </a:lnTo>
                  <a:lnTo>
                    <a:pt x="29" y="26"/>
                  </a:lnTo>
                  <a:lnTo>
                    <a:pt x="24" y="25"/>
                  </a:lnTo>
                  <a:lnTo>
                    <a:pt x="32" y="20"/>
                  </a:lnTo>
                </a:path>
              </a:pathLst>
            </a:custGeom>
            <a:solidFill>
              <a:srgbClr val="B5B5B5"/>
            </a:solidFill>
            <a:ln w="12700" cap="rnd">
              <a:noFill/>
              <a:round/>
              <a:headEnd/>
              <a:tailEnd/>
            </a:ln>
          </p:spPr>
          <p:txBody>
            <a:bodyPr/>
            <a:lstStyle/>
            <a:p>
              <a:endParaRPr lang="en-US" dirty="0"/>
            </a:p>
          </p:txBody>
        </p:sp>
        <p:sp>
          <p:nvSpPr>
            <p:cNvPr id="49009" name="Freeform 908"/>
            <p:cNvSpPr>
              <a:spLocks/>
            </p:cNvSpPr>
            <p:nvPr/>
          </p:nvSpPr>
          <p:spPr bwMode="auto">
            <a:xfrm>
              <a:off x="2673" y="2715"/>
              <a:ext cx="36" cy="37"/>
            </a:xfrm>
            <a:custGeom>
              <a:avLst/>
              <a:gdLst>
                <a:gd name="T0" fmla="*/ 35 w 36"/>
                <a:gd name="T1" fmla="*/ 28 h 37"/>
                <a:gd name="T2" fmla="*/ 29 w 36"/>
                <a:gd name="T3" fmla="*/ 25 h 37"/>
                <a:gd name="T4" fmla="*/ 24 w 36"/>
                <a:gd name="T5" fmla="*/ 21 h 37"/>
                <a:gd name="T6" fmla="*/ 20 w 36"/>
                <a:gd name="T7" fmla="*/ 16 h 37"/>
                <a:gd name="T8" fmla="*/ 17 w 36"/>
                <a:gd name="T9" fmla="*/ 12 h 37"/>
                <a:gd name="T10" fmla="*/ 14 w 36"/>
                <a:gd name="T11" fmla="*/ 9 h 37"/>
                <a:gd name="T12" fmla="*/ 12 w 36"/>
                <a:gd name="T13" fmla="*/ 5 h 37"/>
                <a:gd name="T14" fmla="*/ 9 w 36"/>
                <a:gd name="T15" fmla="*/ 3 h 37"/>
                <a:gd name="T16" fmla="*/ 9 w 36"/>
                <a:gd name="T17" fmla="*/ 0 h 37"/>
                <a:gd name="T18" fmla="*/ 0 w 36"/>
                <a:gd name="T19" fmla="*/ 5 h 37"/>
                <a:gd name="T20" fmla="*/ 2 w 36"/>
                <a:gd name="T21" fmla="*/ 8 h 37"/>
                <a:gd name="T22" fmla="*/ 3 w 36"/>
                <a:gd name="T23" fmla="*/ 10 h 37"/>
                <a:gd name="T24" fmla="*/ 5 w 36"/>
                <a:gd name="T25" fmla="*/ 14 h 37"/>
                <a:gd name="T26" fmla="*/ 9 w 36"/>
                <a:gd name="T27" fmla="*/ 17 h 37"/>
                <a:gd name="T28" fmla="*/ 13 w 36"/>
                <a:gd name="T29" fmla="*/ 21 h 37"/>
                <a:gd name="T30" fmla="*/ 17 w 36"/>
                <a:gd name="T31" fmla="*/ 27 h 37"/>
                <a:gd name="T32" fmla="*/ 23 w 36"/>
                <a:gd name="T33" fmla="*/ 31 h 37"/>
                <a:gd name="T34" fmla="*/ 30 w 36"/>
                <a:gd name="T35" fmla="*/ 36 h 37"/>
                <a:gd name="T36" fmla="*/ 35 w 36"/>
                <a:gd name="T37" fmla="*/ 28 h 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37"/>
                <a:gd name="T59" fmla="*/ 36 w 36"/>
                <a:gd name="T60" fmla="*/ 37 h 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37">
                  <a:moveTo>
                    <a:pt x="35" y="28"/>
                  </a:moveTo>
                  <a:lnTo>
                    <a:pt x="29" y="25"/>
                  </a:lnTo>
                  <a:lnTo>
                    <a:pt x="24" y="21"/>
                  </a:lnTo>
                  <a:lnTo>
                    <a:pt x="20" y="16"/>
                  </a:lnTo>
                  <a:lnTo>
                    <a:pt x="17" y="12"/>
                  </a:lnTo>
                  <a:lnTo>
                    <a:pt x="14" y="9"/>
                  </a:lnTo>
                  <a:lnTo>
                    <a:pt x="12" y="5"/>
                  </a:lnTo>
                  <a:lnTo>
                    <a:pt x="9" y="3"/>
                  </a:lnTo>
                  <a:lnTo>
                    <a:pt x="9" y="0"/>
                  </a:lnTo>
                  <a:lnTo>
                    <a:pt x="0" y="5"/>
                  </a:lnTo>
                  <a:lnTo>
                    <a:pt x="2" y="8"/>
                  </a:lnTo>
                  <a:lnTo>
                    <a:pt x="3" y="10"/>
                  </a:lnTo>
                  <a:lnTo>
                    <a:pt x="5" y="14"/>
                  </a:lnTo>
                  <a:lnTo>
                    <a:pt x="9" y="17"/>
                  </a:lnTo>
                  <a:lnTo>
                    <a:pt x="13" y="21"/>
                  </a:lnTo>
                  <a:lnTo>
                    <a:pt x="17" y="27"/>
                  </a:lnTo>
                  <a:lnTo>
                    <a:pt x="23" y="31"/>
                  </a:lnTo>
                  <a:lnTo>
                    <a:pt x="30" y="36"/>
                  </a:lnTo>
                  <a:lnTo>
                    <a:pt x="35" y="28"/>
                  </a:lnTo>
                </a:path>
              </a:pathLst>
            </a:custGeom>
            <a:solidFill>
              <a:srgbClr val="B5B5B5"/>
            </a:solidFill>
            <a:ln w="12700" cap="rnd">
              <a:noFill/>
              <a:round/>
              <a:headEnd/>
              <a:tailEnd/>
            </a:ln>
          </p:spPr>
          <p:txBody>
            <a:bodyPr/>
            <a:lstStyle/>
            <a:p>
              <a:endParaRPr lang="en-US" dirty="0"/>
            </a:p>
          </p:txBody>
        </p:sp>
        <p:sp>
          <p:nvSpPr>
            <p:cNvPr id="49010" name="Freeform 909"/>
            <p:cNvSpPr>
              <a:spLocks/>
            </p:cNvSpPr>
            <p:nvPr/>
          </p:nvSpPr>
          <p:spPr bwMode="auto">
            <a:xfrm>
              <a:off x="2708" y="2737"/>
              <a:ext cx="17" cy="17"/>
            </a:xfrm>
            <a:custGeom>
              <a:avLst/>
              <a:gdLst>
                <a:gd name="T0" fmla="*/ 4 w 17"/>
                <a:gd name="T1" fmla="*/ 4 h 17"/>
                <a:gd name="T2" fmla="*/ 4 w 17"/>
                <a:gd name="T3" fmla="*/ 5 h 17"/>
                <a:gd name="T4" fmla="*/ 4 w 17"/>
                <a:gd name="T5" fmla="*/ 9 h 17"/>
                <a:gd name="T6" fmla="*/ 6 w 17"/>
                <a:gd name="T7" fmla="*/ 9 h 17"/>
                <a:gd name="T8" fmla="*/ 0 w 17"/>
                <a:gd name="T9" fmla="*/ 16 h 17"/>
                <a:gd name="T10" fmla="*/ 9 w 17"/>
                <a:gd name="T11" fmla="*/ 16 h 17"/>
                <a:gd name="T12" fmla="*/ 14 w 17"/>
                <a:gd name="T13" fmla="*/ 11 h 17"/>
                <a:gd name="T14" fmla="*/ 16 w 17"/>
                <a:gd name="T15" fmla="*/ 5 h 17"/>
                <a:gd name="T16" fmla="*/ 12 w 17"/>
                <a:gd name="T17" fmla="*/ 0 h 17"/>
                <a:gd name="T18" fmla="*/ 14 w 17"/>
                <a:gd name="T19" fmla="*/ 0 h 17"/>
                <a:gd name="T20" fmla="*/ 4 w 17"/>
                <a:gd name="T21" fmla="*/ 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4" y="4"/>
                  </a:moveTo>
                  <a:lnTo>
                    <a:pt x="4" y="5"/>
                  </a:lnTo>
                  <a:lnTo>
                    <a:pt x="4" y="9"/>
                  </a:lnTo>
                  <a:lnTo>
                    <a:pt x="6" y="9"/>
                  </a:lnTo>
                  <a:lnTo>
                    <a:pt x="0" y="16"/>
                  </a:lnTo>
                  <a:lnTo>
                    <a:pt x="9" y="16"/>
                  </a:lnTo>
                  <a:lnTo>
                    <a:pt x="14" y="11"/>
                  </a:lnTo>
                  <a:lnTo>
                    <a:pt x="16" y="5"/>
                  </a:lnTo>
                  <a:lnTo>
                    <a:pt x="12" y="0"/>
                  </a:lnTo>
                  <a:lnTo>
                    <a:pt x="14" y="0"/>
                  </a:lnTo>
                  <a:lnTo>
                    <a:pt x="4" y="4"/>
                  </a:lnTo>
                </a:path>
              </a:pathLst>
            </a:custGeom>
            <a:solidFill>
              <a:srgbClr val="B5B5B5"/>
            </a:solidFill>
            <a:ln w="12700" cap="rnd">
              <a:noFill/>
              <a:round/>
              <a:headEnd/>
              <a:tailEnd/>
            </a:ln>
          </p:spPr>
          <p:txBody>
            <a:bodyPr/>
            <a:lstStyle/>
            <a:p>
              <a:endParaRPr lang="en-US" dirty="0"/>
            </a:p>
          </p:txBody>
        </p:sp>
        <p:sp>
          <p:nvSpPr>
            <p:cNvPr id="49011" name="Freeform 910"/>
            <p:cNvSpPr>
              <a:spLocks/>
            </p:cNvSpPr>
            <p:nvPr/>
          </p:nvSpPr>
          <p:spPr bwMode="auto">
            <a:xfrm>
              <a:off x="2683" y="2701"/>
              <a:ext cx="34" cy="36"/>
            </a:xfrm>
            <a:custGeom>
              <a:avLst/>
              <a:gdLst>
                <a:gd name="T0" fmla="*/ 0 w 34"/>
                <a:gd name="T1" fmla="*/ 3 h 36"/>
                <a:gd name="T2" fmla="*/ 3 w 34"/>
                <a:gd name="T3" fmla="*/ 8 h 36"/>
                <a:gd name="T4" fmla="*/ 6 w 34"/>
                <a:gd name="T5" fmla="*/ 12 h 36"/>
                <a:gd name="T6" fmla="*/ 8 w 34"/>
                <a:gd name="T7" fmla="*/ 15 h 36"/>
                <a:gd name="T8" fmla="*/ 12 w 34"/>
                <a:gd name="T9" fmla="*/ 20 h 36"/>
                <a:gd name="T10" fmla="*/ 14 w 34"/>
                <a:gd name="T11" fmla="*/ 24 h 36"/>
                <a:gd name="T12" fmla="*/ 19 w 34"/>
                <a:gd name="T13" fmla="*/ 28 h 36"/>
                <a:gd name="T14" fmla="*/ 22 w 34"/>
                <a:gd name="T15" fmla="*/ 32 h 36"/>
                <a:gd name="T16" fmla="*/ 25 w 34"/>
                <a:gd name="T17" fmla="*/ 35 h 36"/>
                <a:gd name="T18" fmla="*/ 33 w 34"/>
                <a:gd name="T19" fmla="*/ 31 h 36"/>
                <a:gd name="T20" fmla="*/ 29 w 34"/>
                <a:gd name="T21" fmla="*/ 26 h 36"/>
                <a:gd name="T22" fmla="*/ 25 w 34"/>
                <a:gd name="T23" fmla="*/ 23 h 36"/>
                <a:gd name="T24" fmla="*/ 23 w 34"/>
                <a:gd name="T25" fmla="*/ 19 h 36"/>
                <a:gd name="T26" fmla="*/ 20 w 34"/>
                <a:gd name="T27" fmla="*/ 15 h 36"/>
                <a:gd name="T28" fmla="*/ 17 w 34"/>
                <a:gd name="T29" fmla="*/ 10 h 36"/>
                <a:gd name="T30" fmla="*/ 14 w 34"/>
                <a:gd name="T31" fmla="*/ 7 h 36"/>
                <a:gd name="T32" fmla="*/ 11 w 34"/>
                <a:gd name="T33" fmla="*/ 3 h 36"/>
                <a:gd name="T34" fmla="*/ 8 w 34"/>
                <a:gd name="T35" fmla="*/ 0 h 36"/>
                <a:gd name="T36" fmla="*/ 0 w 34"/>
                <a:gd name="T37" fmla="*/ 3 h 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36"/>
                <a:gd name="T59" fmla="*/ 34 w 34"/>
                <a:gd name="T60" fmla="*/ 36 h 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36">
                  <a:moveTo>
                    <a:pt x="0" y="3"/>
                  </a:moveTo>
                  <a:lnTo>
                    <a:pt x="3" y="8"/>
                  </a:lnTo>
                  <a:lnTo>
                    <a:pt x="6" y="12"/>
                  </a:lnTo>
                  <a:lnTo>
                    <a:pt x="8" y="15"/>
                  </a:lnTo>
                  <a:lnTo>
                    <a:pt x="12" y="20"/>
                  </a:lnTo>
                  <a:lnTo>
                    <a:pt x="14" y="24"/>
                  </a:lnTo>
                  <a:lnTo>
                    <a:pt x="19" y="28"/>
                  </a:lnTo>
                  <a:lnTo>
                    <a:pt x="22" y="32"/>
                  </a:lnTo>
                  <a:lnTo>
                    <a:pt x="25" y="35"/>
                  </a:lnTo>
                  <a:lnTo>
                    <a:pt x="33" y="31"/>
                  </a:lnTo>
                  <a:lnTo>
                    <a:pt x="29" y="26"/>
                  </a:lnTo>
                  <a:lnTo>
                    <a:pt x="25" y="23"/>
                  </a:lnTo>
                  <a:lnTo>
                    <a:pt x="23" y="19"/>
                  </a:lnTo>
                  <a:lnTo>
                    <a:pt x="20" y="15"/>
                  </a:lnTo>
                  <a:lnTo>
                    <a:pt x="17" y="10"/>
                  </a:lnTo>
                  <a:lnTo>
                    <a:pt x="14" y="7"/>
                  </a:lnTo>
                  <a:lnTo>
                    <a:pt x="11" y="3"/>
                  </a:lnTo>
                  <a:lnTo>
                    <a:pt x="8" y="0"/>
                  </a:lnTo>
                  <a:lnTo>
                    <a:pt x="0" y="3"/>
                  </a:lnTo>
                </a:path>
              </a:pathLst>
            </a:custGeom>
            <a:solidFill>
              <a:srgbClr val="B5B5B5"/>
            </a:solidFill>
            <a:ln w="12700" cap="rnd">
              <a:noFill/>
              <a:round/>
              <a:headEnd/>
              <a:tailEnd/>
            </a:ln>
          </p:spPr>
          <p:txBody>
            <a:bodyPr/>
            <a:lstStyle/>
            <a:p>
              <a:endParaRPr lang="en-US" dirty="0"/>
            </a:p>
          </p:txBody>
        </p:sp>
        <p:sp>
          <p:nvSpPr>
            <p:cNvPr id="49012" name="Freeform 911"/>
            <p:cNvSpPr>
              <a:spLocks/>
            </p:cNvSpPr>
            <p:nvPr/>
          </p:nvSpPr>
          <p:spPr bwMode="auto">
            <a:xfrm>
              <a:off x="2668" y="2664"/>
              <a:ext cx="20" cy="36"/>
            </a:xfrm>
            <a:custGeom>
              <a:avLst/>
              <a:gdLst>
                <a:gd name="T0" fmla="*/ 0 w 20"/>
                <a:gd name="T1" fmla="*/ 5 h 36"/>
                <a:gd name="T2" fmla="*/ 2 w 20"/>
                <a:gd name="T3" fmla="*/ 9 h 36"/>
                <a:gd name="T4" fmla="*/ 5 w 20"/>
                <a:gd name="T5" fmla="*/ 13 h 36"/>
                <a:gd name="T6" fmla="*/ 5 w 20"/>
                <a:gd name="T7" fmla="*/ 15 h 36"/>
                <a:gd name="T8" fmla="*/ 6 w 20"/>
                <a:gd name="T9" fmla="*/ 20 h 36"/>
                <a:gd name="T10" fmla="*/ 8 w 20"/>
                <a:gd name="T11" fmla="*/ 23 h 36"/>
                <a:gd name="T12" fmla="*/ 8 w 20"/>
                <a:gd name="T13" fmla="*/ 27 h 36"/>
                <a:gd name="T14" fmla="*/ 10 w 20"/>
                <a:gd name="T15" fmla="*/ 31 h 36"/>
                <a:gd name="T16" fmla="*/ 11 w 20"/>
                <a:gd name="T17" fmla="*/ 35 h 36"/>
                <a:gd name="T18" fmla="*/ 19 w 20"/>
                <a:gd name="T19" fmla="*/ 32 h 36"/>
                <a:gd name="T20" fmla="*/ 18 w 20"/>
                <a:gd name="T21" fmla="*/ 28 h 36"/>
                <a:gd name="T22" fmla="*/ 17 w 20"/>
                <a:gd name="T23" fmla="*/ 25 h 36"/>
                <a:gd name="T24" fmla="*/ 16 w 20"/>
                <a:gd name="T25" fmla="*/ 20 h 36"/>
                <a:gd name="T26" fmla="*/ 14 w 20"/>
                <a:gd name="T27" fmla="*/ 17 h 36"/>
                <a:gd name="T28" fmla="*/ 14 w 20"/>
                <a:gd name="T29" fmla="*/ 13 h 36"/>
                <a:gd name="T30" fmla="*/ 11 w 20"/>
                <a:gd name="T31" fmla="*/ 9 h 36"/>
                <a:gd name="T32" fmla="*/ 10 w 20"/>
                <a:gd name="T33" fmla="*/ 4 h 36"/>
                <a:gd name="T34" fmla="*/ 8 w 20"/>
                <a:gd name="T35" fmla="*/ 0 h 36"/>
                <a:gd name="T36" fmla="*/ 8 w 20"/>
                <a:gd name="T37" fmla="*/ 1 h 36"/>
                <a:gd name="T38" fmla="*/ 0 w 20"/>
                <a:gd name="T39" fmla="*/ 5 h 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36"/>
                <a:gd name="T62" fmla="*/ 20 w 20"/>
                <a:gd name="T63" fmla="*/ 36 h 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36">
                  <a:moveTo>
                    <a:pt x="0" y="5"/>
                  </a:moveTo>
                  <a:lnTo>
                    <a:pt x="2" y="9"/>
                  </a:lnTo>
                  <a:lnTo>
                    <a:pt x="5" y="13"/>
                  </a:lnTo>
                  <a:lnTo>
                    <a:pt x="5" y="15"/>
                  </a:lnTo>
                  <a:lnTo>
                    <a:pt x="6" y="20"/>
                  </a:lnTo>
                  <a:lnTo>
                    <a:pt x="8" y="23"/>
                  </a:lnTo>
                  <a:lnTo>
                    <a:pt x="8" y="27"/>
                  </a:lnTo>
                  <a:lnTo>
                    <a:pt x="10" y="31"/>
                  </a:lnTo>
                  <a:lnTo>
                    <a:pt x="11" y="35"/>
                  </a:lnTo>
                  <a:lnTo>
                    <a:pt x="19" y="32"/>
                  </a:lnTo>
                  <a:lnTo>
                    <a:pt x="18" y="28"/>
                  </a:lnTo>
                  <a:lnTo>
                    <a:pt x="17" y="25"/>
                  </a:lnTo>
                  <a:lnTo>
                    <a:pt x="16" y="20"/>
                  </a:lnTo>
                  <a:lnTo>
                    <a:pt x="14" y="17"/>
                  </a:lnTo>
                  <a:lnTo>
                    <a:pt x="14" y="13"/>
                  </a:lnTo>
                  <a:lnTo>
                    <a:pt x="11" y="9"/>
                  </a:lnTo>
                  <a:lnTo>
                    <a:pt x="10" y="4"/>
                  </a:lnTo>
                  <a:lnTo>
                    <a:pt x="8" y="0"/>
                  </a:lnTo>
                  <a:lnTo>
                    <a:pt x="8" y="1"/>
                  </a:lnTo>
                  <a:lnTo>
                    <a:pt x="0" y="5"/>
                  </a:lnTo>
                </a:path>
              </a:pathLst>
            </a:custGeom>
            <a:solidFill>
              <a:srgbClr val="B5B5B5"/>
            </a:solidFill>
            <a:ln w="12700" cap="rnd">
              <a:noFill/>
              <a:round/>
              <a:headEnd/>
              <a:tailEnd/>
            </a:ln>
          </p:spPr>
          <p:txBody>
            <a:bodyPr/>
            <a:lstStyle/>
            <a:p>
              <a:endParaRPr lang="en-US" dirty="0"/>
            </a:p>
          </p:txBody>
        </p:sp>
        <p:sp>
          <p:nvSpPr>
            <p:cNvPr id="49013" name="Freeform 912"/>
            <p:cNvSpPr>
              <a:spLocks/>
            </p:cNvSpPr>
            <p:nvPr/>
          </p:nvSpPr>
          <p:spPr bwMode="auto">
            <a:xfrm>
              <a:off x="2663" y="2660"/>
              <a:ext cx="17" cy="17"/>
            </a:xfrm>
            <a:custGeom>
              <a:avLst/>
              <a:gdLst>
                <a:gd name="T0" fmla="*/ 7 w 17"/>
                <a:gd name="T1" fmla="*/ 16 h 17"/>
                <a:gd name="T2" fmla="*/ 8 w 17"/>
                <a:gd name="T3" fmla="*/ 16 h 17"/>
                <a:gd name="T4" fmla="*/ 5 w 17"/>
                <a:gd name="T5" fmla="*/ 16 h 17"/>
                <a:gd name="T6" fmla="*/ 16 w 17"/>
                <a:gd name="T7" fmla="*/ 8 h 17"/>
                <a:gd name="T8" fmla="*/ 14 w 17"/>
                <a:gd name="T9" fmla="*/ 4 h 17"/>
                <a:gd name="T10" fmla="*/ 10 w 17"/>
                <a:gd name="T11" fmla="*/ 0 h 17"/>
                <a:gd name="T12" fmla="*/ 3 w 17"/>
                <a:gd name="T13" fmla="*/ 0 h 17"/>
                <a:gd name="T14" fmla="*/ 0 w 17"/>
                <a:gd name="T15" fmla="*/ 4 h 17"/>
                <a:gd name="T16" fmla="*/ 1 w 17"/>
                <a:gd name="T17" fmla="*/ 0 h 17"/>
                <a:gd name="T18" fmla="*/ 7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7" y="16"/>
                  </a:moveTo>
                  <a:lnTo>
                    <a:pt x="8" y="16"/>
                  </a:lnTo>
                  <a:lnTo>
                    <a:pt x="5" y="16"/>
                  </a:lnTo>
                  <a:lnTo>
                    <a:pt x="16" y="8"/>
                  </a:lnTo>
                  <a:lnTo>
                    <a:pt x="14" y="4"/>
                  </a:lnTo>
                  <a:lnTo>
                    <a:pt x="10" y="0"/>
                  </a:lnTo>
                  <a:lnTo>
                    <a:pt x="3" y="0"/>
                  </a:lnTo>
                  <a:lnTo>
                    <a:pt x="0" y="4"/>
                  </a:lnTo>
                  <a:lnTo>
                    <a:pt x="1" y="0"/>
                  </a:lnTo>
                  <a:lnTo>
                    <a:pt x="7" y="16"/>
                  </a:lnTo>
                </a:path>
              </a:pathLst>
            </a:custGeom>
            <a:solidFill>
              <a:srgbClr val="B5B5B5"/>
            </a:solidFill>
            <a:ln w="12700" cap="rnd">
              <a:noFill/>
              <a:round/>
              <a:headEnd/>
              <a:tailEnd/>
            </a:ln>
          </p:spPr>
          <p:txBody>
            <a:bodyPr/>
            <a:lstStyle/>
            <a:p>
              <a:endParaRPr lang="en-US" dirty="0"/>
            </a:p>
          </p:txBody>
        </p:sp>
        <p:sp>
          <p:nvSpPr>
            <p:cNvPr id="49014" name="Freeform 913"/>
            <p:cNvSpPr>
              <a:spLocks/>
            </p:cNvSpPr>
            <p:nvPr/>
          </p:nvSpPr>
          <p:spPr bwMode="auto">
            <a:xfrm>
              <a:off x="2645" y="2661"/>
              <a:ext cx="20" cy="27"/>
            </a:xfrm>
            <a:custGeom>
              <a:avLst/>
              <a:gdLst>
                <a:gd name="T0" fmla="*/ 8 w 20"/>
                <a:gd name="T1" fmla="*/ 26 h 27"/>
                <a:gd name="T2" fmla="*/ 8 w 20"/>
                <a:gd name="T3" fmla="*/ 25 h 27"/>
                <a:gd name="T4" fmla="*/ 9 w 20"/>
                <a:gd name="T5" fmla="*/ 23 h 27"/>
                <a:gd name="T6" fmla="*/ 10 w 20"/>
                <a:gd name="T7" fmla="*/ 20 h 27"/>
                <a:gd name="T8" fmla="*/ 11 w 20"/>
                <a:gd name="T9" fmla="*/ 18 h 27"/>
                <a:gd name="T10" fmla="*/ 11 w 20"/>
                <a:gd name="T11" fmla="*/ 15 h 27"/>
                <a:gd name="T12" fmla="*/ 13 w 20"/>
                <a:gd name="T13" fmla="*/ 13 h 27"/>
                <a:gd name="T14" fmla="*/ 14 w 20"/>
                <a:gd name="T15" fmla="*/ 11 h 27"/>
                <a:gd name="T16" fmla="*/ 17 w 20"/>
                <a:gd name="T17" fmla="*/ 10 h 27"/>
                <a:gd name="T18" fmla="*/ 19 w 20"/>
                <a:gd name="T19" fmla="*/ 7 h 27"/>
                <a:gd name="T20" fmla="*/ 15 w 20"/>
                <a:gd name="T21" fmla="*/ 0 h 27"/>
                <a:gd name="T22" fmla="*/ 11 w 20"/>
                <a:gd name="T23" fmla="*/ 2 h 27"/>
                <a:gd name="T24" fmla="*/ 8 w 20"/>
                <a:gd name="T25" fmla="*/ 5 h 27"/>
                <a:gd name="T26" fmla="*/ 5 w 20"/>
                <a:gd name="T27" fmla="*/ 8 h 27"/>
                <a:gd name="T28" fmla="*/ 5 w 20"/>
                <a:gd name="T29" fmla="*/ 11 h 27"/>
                <a:gd name="T30" fmla="*/ 2 w 20"/>
                <a:gd name="T31" fmla="*/ 15 h 27"/>
                <a:gd name="T32" fmla="*/ 2 w 20"/>
                <a:gd name="T33" fmla="*/ 19 h 27"/>
                <a:gd name="T34" fmla="*/ 1 w 20"/>
                <a:gd name="T35" fmla="*/ 21 h 27"/>
                <a:gd name="T36" fmla="*/ 0 w 20"/>
                <a:gd name="T37" fmla="*/ 25 h 27"/>
                <a:gd name="T38" fmla="*/ 0 w 20"/>
                <a:gd name="T39" fmla="*/ 24 h 27"/>
                <a:gd name="T40" fmla="*/ 8 w 20"/>
                <a:gd name="T41" fmla="*/ 26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27"/>
                <a:gd name="T65" fmla="*/ 20 w 20"/>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27">
                  <a:moveTo>
                    <a:pt x="8" y="26"/>
                  </a:moveTo>
                  <a:lnTo>
                    <a:pt x="8" y="25"/>
                  </a:lnTo>
                  <a:lnTo>
                    <a:pt x="9" y="23"/>
                  </a:lnTo>
                  <a:lnTo>
                    <a:pt x="10" y="20"/>
                  </a:lnTo>
                  <a:lnTo>
                    <a:pt x="11" y="18"/>
                  </a:lnTo>
                  <a:lnTo>
                    <a:pt x="11" y="15"/>
                  </a:lnTo>
                  <a:lnTo>
                    <a:pt x="13" y="13"/>
                  </a:lnTo>
                  <a:lnTo>
                    <a:pt x="14" y="11"/>
                  </a:lnTo>
                  <a:lnTo>
                    <a:pt x="17" y="10"/>
                  </a:lnTo>
                  <a:lnTo>
                    <a:pt x="19" y="7"/>
                  </a:lnTo>
                  <a:lnTo>
                    <a:pt x="15" y="0"/>
                  </a:lnTo>
                  <a:lnTo>
                    <a:pt x="11" y="2"/>
                  </a:lnTo>
                  <a:lnTo>
                    <a:pt x="8" y="5"/>
                  </a:lnTo>
                  <a:lnTo>
                    <a:pt x="5" y="8"/>
                  </a:lnTo>
                  <a:lnTo>
                    <a:pt x="5" y="11"/>
                  </a:lnTo>
                  <a:lnTo>
                    <a:pt x="2" y="15"/>
                  </a:lnTo>
                  <a:lnTo>
                    <a:pt x="2" y="19"/>
                  </a:lnTo>
                  <a:lnTo>
                    <a:pt x="1" y="21"/>
                  </a:lnTo>
                  <a:lnTo>
                    <a:pt x="0" y="25"/>
                  </a:lnTo>
                  <a:lnTo>
                    <a:pt x="0" y="24"/>
                  </a:lnTo>
                  <a:lnTo>
                    <a:pt x="8" y="26"/>
                  </a:lnTo>
                </a:path>
              </a:pathLst>
            </a:custGeom>
            <a:solidFill>
              <a:srgbClr val="B5B5B5"/>
            </a:solidFill>
            <a:ln w="12700" cap="rnd">
              <a:noFill/>
              <a:round/>
              <a:headEnd/>
              <a:tailEnd/>
            </a:ln>
          </p:spPr>
          <p:txBody>
            <a:bodyPr/>
            <a:lstStyle/>
            <a:p>
              <a:endParaRPr lang="en-US" dirty="0"/>
            </a:p>
          </p:txBody>
        </p:sp>
        <p:sp>
          <p:nvSpPr>
            <p:cNvPr id="49015" name="Freeform 914"/>
            <p:cNvSpPr>
              <a:spLocks/>
            </p:cNvSpPr>
            <p:nvPr/>
          </p:nvSpPr>
          <p:spPr bwMode="auto">
            <a:xfrm>
              <a:off x="2598" y="2649"/>
              <a:ext cx="55" cy="40"/>
            </a:xfrm>
            <a:custGeom>
              <a:avLst/>
              <a:gdLst>
                <a:gd name="T0" fmla="*/ 44 w 55"/>
                <a:gd name="T1" fmla="*/ 3 h 40"/>
                <a:gd name="T2" fmla="*/ 39 w 55"/>
                <a:gd name="T3" fmla="*/ 6 h 40"/>
                <a:gd name="T4" fmla="*/ 33 w 55"/>
                <a:gd name="T5" fmla="*/ 6 h 40"/>
                <a:gd name="T6" fmla="*/ 28 w 55"/>
                <a:gd name="T7" fmla="*/ 7 h 40"/>
                <a:gd name="T8" fmla="*/ 23 w 55"/>
                <a:gd name="T9" fmla="*/ 8 h 40"/>
                <a:gd name="T10" fmla="*/ 17 w 55"/>
                <a:gd name="T11" fmla="*/ 8 h 40"/>
                <a:gd name="T12" fmla="*/ 12 w 55"/>
                <a:gd name="T13" fmla="*/ 9 h 40"/>
                <a:gd name="T14" fmla="*/ 6 w 55"/>
                <a:gd name="T15" fmla="*/ 10 h 40"/>
                <a:gd name="T16" fmla="*/ 1 w 55"/>
                <a:gd name="T17" fmla="*/ 13 h 40"/>
                <a:gd name="T18" fmla="*/ 0 w 55"/>
                <a:gd name="T19" fmla="*/ 15 h 40"/>
                <a:gd name="T20" fmla="*/ 0 w 55"/>
                <a:gd name="T21" fmla="*/ 17 h 40"/>
                <a:gd name="T22" fmla="*/ 0 w 55"/>
                <a:gd name="T23" fmla="*/ 20 h 40"/>
                <a:gd name="T24" fmla="*/ 1 w 55"/>
                <a:gd name="T25" fmla="*/ 23 h 40"/>
                <a:gd name="T26" fmla="*/ 4 w 55"/>
                <a:gd name="T27" fmla="*/ 26 h 40"/>
                <a:gd name="T28" fmla="*/ 6 w 55"/>
                <a:gd name="T29" fmla="*/ 29 h 40"/>
                <a:gd name="T30" fmla="*/ 9 w 55"/>
                <a:gd name="T31" fmla="*/ 30 h 40"/>
                <a:gd name="T32" fmla="*/ 13 w 55"/>
                <a:gd name="T33" fmla="*/ 33 h 40"/>
                <a:gd name="T34" fmla="*/ 16 w 55"/>
                <a:gd name="T35" fmla="*/ 34 h 40"/>
                <a:gd name="T36" fmla="*/ 20 w 55"/>
                <a:gd name="T37" fmla="*/ 36 h 40"/>
                <a:gd name="T38" fmla="*/ 24 w 55"/>
                <a:gd name="T39" fmla="*/ 36 h 40"/>
                <a:gd name="T40" fmla="*/ 29 w 55"/>
                <a:gd name="T41" fmla="*/ 36 h 40"/>
                <a:gd name="T42" fmla="*/ 30 w 55"/>
                <a:gd name="T43" fmla="*/ 36 h 40"/>
                <a:gd name="T44" fmla="*/ 31 w 55"/>
                <a:gd name="T45" fmla="*/ 38 h 40"/>
                <a:gd name="T46" fmla="*/ 31 w 55"/>
                <a:gd name="T47" fmla="*/ 39 h 40"/>
                <a:gd name="T48" fmla="*/ 33 w 55"/>
                <a:gd name="T49" fmla="*/ 38 h 40"/>
                <a:gd name="T50" fmla="*/ 36 w 55"/>
                <a:gd name="T51" fmla="*/ 36 h 40"/>
                <a:gd name="T52" fmla="*/ 39 w 55"/>
                <a:gd name="T53" fmla="*/ 34 h 40"/>
                <a:gd name="T54" fmla="*/ 40 w 55"/>
                <a:gd name="T55" fmla="*/ 31 h 40"/>
                <a:gd name="T56" fmla="*/ 41 w 55"/>
                <a:gd name="T57" fmla="*/ 29 h 40"/>
                <a:gd name="T58" fmla="*/ 42 w 55"/>
                <a:gd name="T59" fmla="*/ 25 h 40"/>
                <a:gd name="T60" fmla="*/ 44 w 55"/>
                <a:gd name="T61" fmla="*/ 22 h 40"/>
                <a:gd name="T62" fmla="*/ 45 w 55"/>
                <a:gd name="T63" fmla="*/ 19 h 40"/>
                <a:gd name="T64" fmla="*/ 48 w 55"/>
                <a:gd name="T65" fmla="*/ 16 h 40"/>
                <a:gd name="T66" fmla="*/ 50 w 55"/>
                <a:gd name="T67" fmla="*/ 13 h 40"/>
                <a:gd name="T68" fmla="*/ 51 w 55"/>
                <a:gd name="T69" fmla="*/ 10 h 40"/>
                <a:gd name="T70" fmla="*/ 54 w 55"/>
                <a:gd name="T71" fmla="*/ 7 h 40"/>
                <a:gd name="T72" fmla="*/ 54 w 55"/>
                <a:gd name="T73" fmla="*/ 5 h 40"/>
                <a:gd name="T74" fmla="*/ 53 w 55"/>
                <a:gd name="T75" fmla="*/ 3 h 40"/>
                <a:gd name="T76" fmla="*/ 51 w 55"/>
                <a:gd name="T77" fmla="*/ 1 h 40"/>
                <a:gd name="T78" fmla="*/ 50 w 55"/>
                <a:gd name="T79" fmla="*/ 0 h 40"/>
                <a:gd name="T80" fmla="*/ 50 w 55"/>
                <a:gd name="T81" fmla="*/ 1 h 40"/>
                <a:gd name="T82" fmla="*/ 48 w 55"/>
                <a:gd name="T83" fmla="*/ 1 h 40"/>
                <a:gd name="T84" fmla="*/ 47 w 55"/>
                <a:gd name="T85" fmla="*/ 3 h 40"/>
                <a:gd name="T86" fmla="*/ 44 w 55"/>
                <a:gd name="T87" fmla="*/ 3 h 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5"/>
                <a:gd name="T133" fmla="*/ 0 h 40"/>
                <a:gd name="T134" fmla="*/ 55 w 55"/>
                <a:gd name="T135" fmla="*/ 40 h 4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5" h="40">
                  <a:moveTo>
                    <a:pt x="44" y="3"/>
                  </a:moveTo>
                  <a:lnTo>
                    <a:pt x="39" y="6"/>
                  </a:lnTo>
                  <a:lnTo>
                    <a:pt x="33" y="6"/>
                  </a:lnTo>
                  <a:lnTo>
                    <a:pt x="28" y="7"/>
                  </a:lnTo>
                  <a:lnTo>
                    <a:pt x="23" y="8"/>
                  </a:lnTo>
                  <a:lnTo>
                    <a:pt x="17" y="8"/>
                  </a:lnTo>
                  <a:lnTo>
                    <a:pt x="12" y="9"/>
                  </a:lnTo>
                  <a:lnTo>
                    <a:pt x="6" y="10"/>
                  </a:lnTo>
                  <a:lnTo>
                    <a:pt x="1" y="13"/>
                  </a:lnTo>
                  <a:lnTo>
                    <a:pt x="0" y="15"/>
                  </a:lnTo>
                  <a:lnTo>
                    <a:pt x="0" y="17"/>
                  </a:lnTo>
                  <a:lnTo>
                    <a:pt x="0" y="20"/>
                  </a:lnTo>
                  <a:lnTo>
                    <a:pt x="1" y="23"/>
                  </a:lnTo>
                  <a:lnTo>
                    <a:pt x="4" y="26"/>
                  </a:lnTo>
                  <a:lnTo>
                    <a:pt x="6" y="29"/>
                  </a:lnTo>
                  <a:lnTo>
                    <a:pt x="9" y="30"/>
                  </a:lnTo>
                  <a:lnTo>
                    <a:pt x="13" y="33"/>
                  </a:lnTo>
                  <a:lnTo>
                    <a:pt x="16" y="34"/>
                  </a:lnTo>
                  <a:lnTo>
                    <a:pt x="20" y="36"/>
                  </a:lnTo>
                  <a:lnTo>
                    <a:pt x="24" y="36"/>
                  </a:lnTo>
                  <a:lnTo>
                    <a:pt x="29" y="36"/>
                  </a:lnTo>
                  <a:lnTo>
                    <a:pt x="30" y="36"/>
                  </a:lnTo>
                  <a:lnTo>
                    <a:pt x="31" y="38"/>
                  </a:lnTo>
                  <a:lnTo>
                    <a:pt x="31" y="39"/>
                  </a:lnTo>
                  <a:lnTo>
                    <a:pt x="33" y="38"/>
                  </a:lnTo>
                  <a:lnTo>
                    <a:pt x="36" y="36"/>
                  </a:lnTo>
                  <a:lnTo>
                    <a:pt x="39" y="34"/>
                  </a:lnTo>
                  <a:lnTo>
                    <a:pt x="40" y="31"/>
                  </a:lnTo>
                  <a:lnTo>
                    <a:pt x="41" y="29"/>
                  </a:lnTo>
                  <a:lnTo>
                    <a:pt x="42" y="25"/>
                  </a:lnTo>
                  <a:lnTo>
                    <a:pt x="44" y="22"/>
                  </a:lnTo>
                  <a:lnTo>
                    <a:pt x="45" y="19"/>
                  </a:lnTo>
                  <a:lnTo>
                    <a:pt x="48" y="16"/>
                  </a:lnTo>
                  <a:lnTo>
                    <a:pt x="50" y="13"/>
                  </a:lnTo>
                  <a:lnTo>
                    <a:pt x="51" y="10"/>
                  </a:lnTo>
                  <a:lnTo>
                    <a:pt x="54" y="7"/>
                  </a:lnTo>
                  <a:lnTo>
                    <a:pt x="54" y="5"/>
                  </a:lnTo>
                  <a:lnTo>
                    <a:pt x="53" y="3"/>
                  </a:lnTo>
                  <a:lnTo>
                    <a:pt x="51" y="1"/>
                  </a:lnTo>
                  <a:lnTo>
                    <a:pt x="50" y="0"/>
                  </a:lnTo>
                  <a:lnTo>
                    <a:pt x="50" y="1"/>
                  </a:lnTo>
                  <a:lnTo>
                    <a:pt x="48" y="1"/>
                  </a:lnTo>
                  <a:lnTo>
                    <a:pt x="47" y="3"/>
                  </a:lnTo>
                  <a:lnTo>
                    <a:pt x="44" y="3"/>
                  </a:lnTo>
                </a:path>
              </a:pathLst>
            </a:custGeom>
            <a:solidFill>
              <a:srgbClr val="E2E2E2"/>
            </a:solidFill>
            <a:ln w="12700" cap="rnd">
              <a:noFill/>
              <a:round/>
              <a:headEnd/>
              <a:tailEnd/>
            </a:ln>
          </p:spPr>
          <p:txBody>
            <a:bodyPr/>
            <a:lstStyle/>
            <a:p>
              <a:endParaRPr lang="en-US" dirty="0"/>
            </a:p>
          </p:txBody>
        </p:sp>
        <p:sp>
          <p:nvSpPr>
            <p:cNvPr id="49016" name="Freeform 915"/>
            <p:cNvSpPr>
              <a:spLocks/>
            </p:cNvSpPr>
            <p:nvPr/>
          </p:nvSpPr>
          <p:spPr bwMode="auto">
            <a:xfrm>
              <a:off x="2596" y="2649"/>
              <a:ext cx="49" cy="17"/>
            </a:xfrm>
            <a:custGeom>
              <a:avLst/>
              <a:gdLst>
                <a:gd name="T0" fmla="*/ 5 w 49"/>
                <a:gd name="T1" fmla="*/ 16 h 17"/>
                <a:gd name="T2" fmla="*/ 10 w 49"/>
                <a:gd name="T3" fmla="*/ 12 h 17"/>
                <a:gd name="T4" fmla="*/ 15 w 49"/>
                <a:gd name="T5" fmla="*/ 12 h 17"/>
                <a:gd name="T6" fmla="*/ 20 w 49"/>
                <a:gd name="T7" fmla="*/ 11 h 17"/>
                <a:gd name="T8" fmla="*/ 24 w 49"/>
                <a:gd name="T9" fmla="*/ 11 h 17"/>
                <a:gd name="T10" fmla="*/ 30 w 49"/>
                <a:gd name="T11" fmla="*/ 10 h 17"/>
                <a:gd name="T12" fmla="*/ 36 w 49"/>
                <a:gd name="T13" fmla="*/ 9 h 17"/>
                <a:gd name="T14" fmla="*/ 42 w 49"/>
                <a:gd name="T15" fmla="*/ 9 h 17"/>
                <a:gd name="T16" fmla="*/ 48 w 49"/>
                <a:gd name="T17" fmla="*/ 6 h 17"/>
                <a:gd name="T18" fmla="*/ 44 w 49"/>
                <a:gd name="T19" fmla="*/ 0 h 17"/>
                <a:gd name="T20" fmla="*/ 38 w 49"/>
                <a:gd name="T21" fmla="*/ 1 h 17"/>
                <a:gd name="T22" fmla="*/ 34 w 49"/>
                <a:gd name="T23" fmla="*/ 1 h 17"/>
                <a:gd name="T24" fmla="*/ 28 w 49"/>
                <a:gd name="T25" fmla="*/ 2 h 17"/>
                <a:gd name="T26" fmla="*/ 24 w 49"/>
                <a:gd name="T27" fmla="*/ 3 h 17"/>
                <a:gd name="T28" fmla="*/ 18 w 49"/>
                <a:gd name="T29" fmla="*/ 3 h 17"/>
                <a:gd name="T30" fmla="*/ 12 w 49"/>
                <a:gd name="T31" fmla="*/ 4 h 17"/>
                <a:gd name="T32" fmla="*/ 5 w 49"/>
                <a:gd name="T33" fmla="*/ 5 h 17"/>
                <a:gd name="T34" fmla="*/ 0 w 49"/>
                <a:gd name="T35" fmla="*/ 9 h 17"/>
                <a:gd name="T36" fmla="*/ 5 w 49"/>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9"/>
                <a:gd name="T58" fmla="*/ 0 h 17"/>
                <a:gd name="T59" fmla="*/ 49 w 49"/>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9" h="17">
                  <a:moveTo>
                    <a:pt x="5" y="16"/>
                  </a:moveTo>
                  <a:lnTo>
                    <a:pt x="10" y="12"/>
                  </a:lnTo>
                  <a:lnTo>
                    <a:pt x="15" y="12"/>
                  </a:lnTo>
                  <a:lnTo>
                    <a:pt x="20" y="11"/>
                  </a:lnTo>
                  <a:lnTo>
                    <a:pt x="24" y="11"/>
                  </a:lnTo>
                  <a:lnTo>
                    <a:pt x="30" y="10"/>
                  </a:lnTo>
                  <a:lnTo>
                    <a:pt x="36" y="9"/>
                  </a:lnTo>
                  <a:lnTo>
                    <a:pt x="42" y="9"/>
                  </a:lnTo>
                  <a:lnTo>
                    <a:pt x="48" y="6"/>
                  </a:lnTo>
                  <a:lnTo>
                    <a:pt x="44" y="0"/>
                  </a:lnTo>
                  <a:lnTo>
                    <a:pt x="38" y="1"/>
                  </a:lnTo>
                  <a:lnTo>
                    <a:pt x="34" y="1"/>
                  </a:lnTo>
                  <a:lnTo>
                    <a:pt x="28" y="2"/>
                  </a:lnTo>
                  <a:lnTo>
                    <a:pt x="24" y="3"/>
                  </a:lnTo>
                  <a:lnTo>
                    <a:pt x="18" y="3"/>
                  </a:lnTo>
                  <a:lnTo>
                    <a:pt x="12" y="4"/>
                  </a:lnTo>
                  <a:lnTo>
                    <a:pt x="5" y="5"/>
                  </a:lnTo>
                  <a:lnTo>
                    <a:pt x="0" y="9"/>
                  </a:lnTo>
                  <a:lnTo>
                    <a:pt x="5" y="16"/>
                  </a:lnTo>
                </a:path>
              </a:pathLst>
            </a:custGeom>
            <a:solidFill>
              <a:srgbClr val="B5B5B5"/>
            </a:solidFill>
            <a:ln w="12700" cap="rnd">
              <a:noFill/>
              <a:round/>
              <a:headEnd/>
              <a:tailEnd/>
            </a:ln>
          </p:spPr>
          <p:txBody>
            <a:bodyPr/>
            <a:lstStyle/>
            <a:p>
              <a:endParaRPr lang="en-US" dirty="0"/>
            </a:p>
          </p:txBody>
        </p:sp>
        <p:sp>
          <p:nvSpPr>
            <p:cNvPr id="49017" name="Freeform 916"/>
            <p:cNvSpPr>
              <a:spLocks/>
            </p:cNvSpPr>
            <p:nvPr/>
          </p:nvSpPr>
          <p:spPr bwMode="auto">
            <a:xfrm>
              <a:off x="2592" y="2660"/>
              <a:ext cx="17" cy="17"/>
            </a:xfrm>
            <a:custGeom>
              <a:avLst/>
              <a:gdLst>
                <a:gd name="T0" fmla="*/ 16 w 17"/>
                <a:gd name="T1" fmla="*/ 10 h 17"/>
                <a:gd name="T2" fmla="*/ 16 w 17"/>
                <a:gd name="T3" fmla="*/ 12 h 17"/>
                <a:gd name="T4" fmla="*/ 16 w 17"/>
                <a:gd name="T5" fmla="*/ 9 h 17"/>
                <a:gd name="T6" fmla="*/ 16 w 17"/>
                <a:gd name="T7" fmla="*/ 6 h 17"/>
                <a:gd name="T8" fmla="*/ 13 w 17"/>
                <a:gd name="T9" fmla="*/ 8 h 17"/>
                <a:gd name="T10" fmla="*/ 5 w 17"/>
                <a:gd name="T11" fmla="*/ 0 h 17"/>
                <a:gd name="T12" fmla="*/ 0 w 17"/>
                <a:gd name="T13" fmla="*/ 4 h 17"/>
                <a:gd name="T14" fmla="*/ 0 w 17"/>
                <a:gd name="T15" fmla="*/ 9 h 17"/>
                <a:gd name="T16" fmla="*/ 2 w 17"/>
                <a:gd name="T17" fmla="*/ 12 h 17"/>
                <a:gd name="T18" fmla="*/ 2 w 17"/>
                <a:gd name="T19" fmla="*/ 14 h 17"/>
                <a:gd name="T20" fmla="*/ 2 w 17"/>
                <a:gd name="T21" fmla="*/ 16 h 17"/>
                <a:gd name="T22" fmla="*/ 16 w 17"/>
                <a:gd name="T23" fmla="*/ 1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10"/>
                  </a:moveTo>
                  <a:lnTo>
                    <a:pt x="16" y="12"/>
                  </a:lnTo>
                  <a:lnTo>
                    <a:pt x="16" y="9"/>
                  </a:lnTo>
                  <a:lnTo>
                    <a:pt x="16" y="6"/>
                  </a:lnTo>
                  <a:lnTo>
                    <a:pt x="13" y="8"/>
                  </a:lnTo>
                  <a:lnTo>
                    <a:pt x="5" y="0"/>
                  </a:lnTo>
                  <a:lnTo>
                    <a:pt x="0" y="4"/>
                  </a:lnTo>
                  <a:lnTo>
                    <a:pt x="0" y="9"/>
                  </a:lnTo>
                  <a:lnTo>
                    <a:pt x="2" y="12"/>
                  </a:lnTo>
                  <a:lnTo>
                    <a:pt x="2" y="14"/>
                  </a:lnTo>
                  <a:lnTo>
                    <a:pt x="2" y="16"/>
                  </a:lnTo>
                  <a:lnTo>
                    <a:pt x="16" y="10"/>
                  </a:lnTo>
                </a:path>
              </a:pathLst>
            </a:custGeom>
            <a:solidFill>
              <a:srgbClr val="B5B5B5"/>
            </a:solidFill>
            <a:ln w="12700" cap="rnd">
              <a:noFill/>
              <a:round/>
              <a:headEnd/>
              <a:tailEnd/>
            </a:ln>
          </p:spPr>
          <p:txBody>
            <a:bodyPr/>
            <a:lstStyle/>
            <a:p>
              <a:endParaRPr lang="en-US" dirty="0"/>
            </a:p>
          </p:txBody>
        </p:sp>
        <p:sp>
          <p:nvSpPr>
            <p:cNvPr id="49018" name="Freeform 917"/>
            <p:cNvSpPr>
              <a:spLocks/>
            </p:cNvSpPr>
            <p:nvPr/>
          </p:nvSpPr>
          <p:spPr bwMode="auto">
            <a:xfrm>
              <a:off x="2594" y="2672"/>
              <a:ext cx="33" cy="19"/>
            </a:xfrm>
            <a:custGeom>
              <a:avLst/>
              <a:gdLst>
                <a:gd name="T0" fmla="*/ 28 w 33"/>
                <a:gd name="T1" fmla="*/ 11 h 19"/>
                <a:gd name="T2" fmla="*/ 30 w 33"/>
                <a:gd name="T3" fmla="*/ 10 h 19"/>
                <a:gd name="T4" fmla="*/ 27 w 33"/>
                <a:gd name="T5" fmla="*/ 10 h 19"/>
                <a:gd name="T6" fmla="*/ 24 w 33"/>
                <a:gd name="T7" fmla="*/ 9 h 19"/>
                <a:gd name="T8" fmla="*/ 20 w 33"/>
                <a:gd name="T9" fmla="*/ 8 h 19"/>
                <a:gd name="T10" fmla="*/ 17 w 33"/>
                <a:gd name="T11" fmla="*/ 8 h 19"/>
                <a:gd name="T12" fmla="*/ 14 w 33"/>
                <a:gd name="T13" fmla="*/ 6 h 19"/>
                <a:gd name="T14" fmla="*/ 13 w 33"/>
                <a:gd name="T15" fmla="*/ 5 h 19"/>
                <a:gd name="T16" fmla="*/ 10 w 33"/>
                <a:gd name="T17" fmla="*/ 3 h 19"/>
                <a:gd name="T18" fmla="*/ 8 w 33"/>
                <a:gd name="T19" fmla="*/ 0 h 19"/>
                <a:gd name="T20" fmla="*/ 0 w 33"/>
                <a:gd name="T21" fmla="*/ 5 h 19"/>
                <a:gd name="T22" fmla="*/ 3 w 33"/>
                <a:gd name="T23" fmla="*/ 8 h 19"/>
                <a:gd name="T24" fmla="*/ 6 w 33"/>
                <a:gd name="T25" fmla="*/ 10 h 19"/>
                <a:gd name="T26" fmla="*/ 9 w 33"/>
                <a:gd name="T27" fmla="*/ 13 h 19"/>
                <a:gd name="T28" fmla="*/ 13 w 33"/>
                <a:gd name="T29" fmla="*/ 14 h 19"/>
                <a:gd name="T30" fmla="*/ 17 w 33"/>
                <a:gd name="T31" fmla="*/ 16 h 19"/>
                <a:gd name="T32" fmla="*/ 20 w 33"/>
                <a:gd name="T33" fmla="*/ 17 h 19"/>
                <a:gd name="T34" fmla="*/ 25 w 33"/>
                <a:gd name="T35" fmla="*/ 18 h 19"/>
                <a:gd name="T36" fmla="*/ 30 w 33"/>
                <a:gd name="T37" fmla="*/ 18 h 19"/>
                <a:gd name="T38" fmla="*/ 32 w 33"/>
                <a:gd name="T39" fmla="*/ 17 h 19"/>
                <a:gd name="T40" fmla="*/ 28 w 33"/>
                <a:gd name="T41" fmla="*/ 11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19"/>
                <a:gd name="T65" fmla="*/ 33 w 33"/>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19">
                  <a:moveTo>
                    <a:pt x="28" y="11"/>
                  </a:moveTo>
                  <a:lnTo>
                    <a:pt x="30" y="10"/>
                  </a:lnTo>
                  <a:lnTo>
                    <a:pt x="27" y="10"/>
                  </a:lnTo>
                  <a:lnTo>
                    <a:pt x="24" y="9"/>
                  </a:lnTo>
                  <a:lnTo>
                    <a:pt x="20" y="8"/>
                  </a:lnTo>
                  <a:lnTo>
                    <a:pt x="17" y="8"/>
                  </a:lnTo>
                  <a:lnTo>
                    <a:pt x="14" y="6"/>
                  </a:lnTo>
                  <a:lnTo>
                    <a:pt x="13" y="5"/>
                  </a:lnTo>
                  <a:lnTo>
                    <a:pt x="10" y="3"/>
                  </a:lnTo>
                  <a:lnTo>
                    <a:pt x="8" y="0"/>
                  </a:lnTo>
                  <a:lnTo>
                    <a:pt x="0" y="5"/>
                  </a:lnTo>
                  <a:lnTo>
                    <a:pt x="3" y="8"/>
                  </a:lnTo>
                  <a:lnTo>
                    <a:pt x="6" y="10"/>
                  </a:lnTo>
                  <a:lnTo>
                    <a:pt x="9" y="13"/>
                  </a:lnTo>
                  <a:lnTo>
                    <a:pt x="13" y="14"/>
                  </a:lnTo>
                  <a:lnTo>
                    <a:pt x="17" y="16"/>
                  </a:lnTo>
                  <a:lnTo>
                    <a:pt x="20" y="17"/>
                  </a:lnTo>
                  <a:lnTo>
                    <a:pt x="25" y="18"/>
                  </a:lnTo>
                  <a:lnTo>
                    <a:pt x="30" y="18"/>
                  </a:lnTo>
                  <a:lnTo>
                    <a:pt x="32" y="17"/>
                  </a:lnTo>
                  <a:lnTo>
                    <a:pt x="28" y="11"/>
                  </a:lnTo>
                </a:path>
              </a:pathLst>
            </a:custGeom>
            <a:solidFill>
              <a:srgbClr val="B5B5B5"/>
            </a:solidFill>
            <a:ln w="12700" cap="rnd">
              <a:noFill/>
              <a:round/>
              <a:headEnd/>
              <a:tailEnd/>
            </a:ln>
          </p:spPr>
          <p:txBody>
            <a:bodyPr/>
            <a:lstStyle/>
            <a:p>
              <a:endParaRPr lang="en-US" dirty="0"/>
            </a:p>
          </p:txBody>
        </p:sp>
        <p:sp>
          <p:nvSpPr>
            <p:cNvPr id="49019" name="Freeform 918"/>
            <p:cNvSpPr>
              <a:spLocks/>
            </p:cNvSpPr>
            <p:nvPr/>
          </p:nvSpPr>
          <p:spPr bwMode="auto">
            <a:xfrm>
              <a:off x="2626" y="2686"/>
              <a:ext cx="17" cy="17"/>
            </a:xfrm>
            <a:custGeom>
              <a:avLst/>
              <a:gdLst>
                <a:gd name="T0" fmla="*/ 8 w 17"/>
                <a:gd name="T1" fmla="*/ 4 h 17"/>
                <a:gd name="T2" fmla="*/ 16 w 17"/>
                <a:gd name="T3" fmla="*/ 9 h 17"/>
                <a:gd name="T4" fmla="*/ 16 w 17"/>
                <a:gd name="T5" fmla="*/ 6 h 17"/>
                <a:gd name="T6" fmla="*/ 13 w 17"/>
                <a:gd name="T7" fmla="*/ 2 h 17"/>
                <a:gd name="T8" fmla="*/ 10 w 17"/>
                <a:gd name="T9" fmla="*/ 0 h 17"/>
                <a:gd name="T10" fmla="*/ 2 w 17"/>
                <a:gd name="T11" fmla="*/ 0 h 17"/>
                <a:gd name="T12" fmla="*/ 8 w 17"/>
                <a:gd name="T13" fmla="*/ 11 h 17"/>
                <a:gd name="T14" fmla="*/ 2 w 17"/>
                <a:gd name="T15" fmla="*/ 11 h 17"/>
                <a:gd name="T16" fmla="*/ 0 w 17"/>
                <a:gd name="T17" fmla="*/ 9 h 17"/>
                <a:gd name="T18" fmla="*/ 10 w 17"/>
                <a:gd name="T19" fmla="*/ 16 h 17"/>
                <a:gd name="T20" fmla="*/ 8 w 17"/>
                <a:gd name="T21" fmla="*/ 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4"/>
                  </a:moveTo>
                  <a:lnTo>
                    <a:pt x="16" y="9"/>
                  </a:lnTo>
                  <a:lnTo>
                    <a:pt x="16" y="6"/>
                  </a:lnTo>
                  <a:lnTo>
                    <a:pt x="13" y="2"/>
                  </a:lnTo>
                  <a:lnTo>
                    <a:pt x="10" y="0"/>
                  </a:lnTo>
                  <a:lnTo>
                    <a:pt x="2" y="0"/>
                  </a:lnTo>
                  <a:lnTo>
                    <a:pt x="8" y="11"/>
                  </a:lnTo>
                  <a:lnTo>
                    <a:pt x="2" y="11"/>
                  </a:lnTo>
                  <a:lnTo>
                    <a:pt x="0" y="9"/>
                  </a:lnTo>
                  <a:lnTo>
                    <a:pt x="10" y="16"/>
                  </a:lnTo>
                  <a:lnTo>
                    <a:pt x="8" y="4"/>
                  </a:lnTo>
                </a:path>
              </a:pathLst>
            </a:custGeom>
            <a:solidFill>
              <a:srgbClr val="B5B5B5"/>
            </a:solidFill>
            <a:ln w="12700" cap="rnd">
              <a:noFill/>
              <a:round/>
              <a:headEnd/>
              <a:tailEnd/>
            </a:ln>
          </p:spPr>
          <p:txBody>
            <a:bodyPr/>
            <a:lstStyle/>
            <a:p>
              <a:endParaRPr lang="en-US" dirty="0"/>
            </a:p>
          </p:txBody>
        </p:sp>
        <p:sp>
          <p:nvSpPr>
            <p:cNvPr id="49020" name="Freeform 919"/>
            <p:cNvSpPr>
              <a:spLocks/>
            </p:cNvSpPr>
            <p:nvPr/>
          </p:nvSpPr>
          <p:spPr bwMode="auto">
            <a:xfrm>
              <a:off x="2631" y="2684"/>
              <a:ext cx="17" cy="17"/>
            </a:xfrm>
            <a:custGeom>
              <a:avLst/>
              <a:gdLst>
                <a:gd name="T0" fmla="*/ 4 w 17"/>
                <a:gd name="T1" fmla="*/ 0 h 17"/>
                <a:gd name="T2" fmla="*/ 4 w 17"/>
                <a:gd name="T3" fmla="*/ 1 h 17"/>
                <a:gd name="T4" fmla="*/ 3 w 17"/>
                <a:gd name="T5" fmla="*/ 3 h 17"/>
                <a:gd name="T6" fmla="*/ 1 w 17"/>
                <a:gd name="T7" fmla="*/ 3 h 17"/>
                <a:gd name="T8" fmla="*/ 0 w 17"/>
                <a:gd name="T9" fmla="*/ 5 h 17"/>
                <a:gd name="T10" fmla="*/ 1 w 17"/>
                <a:gd name="T11" fmla="*/ 16 h 17"/>
                <a:gd name="T12" fmla="*/ 6 w 17"/>
                <a:gd name="T13" fmla="*/ 14 h 17"/>
                <a:gd name="T14" fmla="*/ 12 w 17"/>
                <a:gd name="T15" fmla="*/ 10 h 17"/>
                <a:gd name="T16" fmla="*/ 14 w 17"/>
                <a:gd name="T17" fmla="*/ 7 h 17"/>
                <a:gd name="T18" fmla="*/ 16 w 17"/>
                <a:gd name="T19" fmla="*/ 1 h 17"/>
                <a:gd name="T20" fmla="*/ 16 w 17"/>
                <a:gd name="T21" fmla="*/ 3 h 17"/>
                <a:gd name="T22" fmla="*/ 4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4" y="0"/>
                  </a:moveTo>
                  <a:lnTo>
                    <a:pt x="4" y="1"/>
                  </a:lnTo>
                  <a:lnTo>
                    <a:pt x="3" y="3"/>
                  </a:lnTo>
                  <a:lnTo>
                    <a:pt x="1" y="3"/>
                  </a:lnTo>
                  <a:lnTo>
                    <a:pt x="0" y="5"/>
                  </a:lnTo>
                  <a:lnTo>
                    <a:pt x="1" y="16"/>
                  </a:lnTo>
                  <a:lnTo>
                    <a:pt x="6" y="14"/>
                  </a:lnTo>
                  <a:lnTo>
                    <a:pt x="12" y="10"/>
                  </a:lnTo>
                  <a:lnTo>
                    <a:pt x="14" y="7"/>
                  </a:lnTo>
                  <a:lnTo>
                    <a:pt x="16" y="1"/>
                  </a:lnTo>
                  <a:lnTo>
                    <a:pt x="16" y="3"/>
                  </a:lnTo>
                  <a:lnTo>
                    <a:pt x="4" y="0"/>
                  </a:lnTo>
                </a:path>
              </a:pathLst>
            </a:custGeom>
            <a:solidFill>
              <a:srgbClr val="B5B5B5"/>
            </a:solidFill>
            <a:ln w="12700" cap="rnd">
              <a:noFill/>
              <a:round/>
              <a:headEnd/>
              <a:tailEnd/>
            </a:ln>
          </p:spPr>
          <p:txBody>
            <a:bodyPr/>
            <a:lstStyle/>
            <a:p>
              <a:endParaRPr lang="en-US" dirty="0"/>
            </a:p>
          </p:txBody>
        </p:sp>
        <p:sp>
          <p:nvSpPr>
            <p:cNvPr id="49021" name="Freeform 920"/>
            <p:cNvSpPr>
              <a:spLocks/>
            </p:cNvSpPr>
            <p:nvPr/>
          </p:nvSpPr>
          <p:spPr bwMode="auto">
            <a:xfrm>
              <a:off x="2636" y="2654"/>
              <a:ext cx="22" cy="28"/>
            </a:xfrm>
            <a:custGeom>
              <a:avLst/>
              <a:gdLst>
                <a:gd name="T0" fmla="*/ 13 w 22"/>
                <a:gd name="T1" fmla="*/ 1 h 28"/>
                <a:gd name="T2" fmla="*/ 13 w 22"/>
                <a:gd name="T3" fmla="*/ 0 h 28"/>
                <a:gd name="T4" fmla="*/ 12 w 22"/>
                <a:gd name="T5" fmla="*/ 3 h 28"/>
                <a:gd name="T6" fmla="*/ 9 w 22"/>
                <a:gd name="T7" fmla="*/ 6 h 28"/>
                <a:gd name="T8" fmla="*/ 8 w 22"/>
                <a:gd name="T9" fmla="*/ 8 h 28"/>
                <a:gd name="T10" fmla="*/ 5 w 22"/>
                <a:gd name="T11" fmla="*/ 12 h 28"/>
                <a:gd name="T12" fmla="*/ 5 w 22"/>
                <a:gd name="T13" fmla="*/ 15 h 28"/>
                <a:gd name="T14" fmla="*/ 2 w 22"/>
                <a:gd name="T15" fmla="*/ 18 h 28"/>
                <a:gd name="T16" fmla="*/ 2 w 22"/>
                <a:gd name="T17" fmla="*/ 20 h 28"/>
                <a:gd name="T18" fmla="*/ 0 w 22"/>
                <a:gd name="T19" fmla="*/ 25 h 28"/>
                <a:gd name="T20" fmla="*/ 9 w 22"/>
                <a:gd name="T21" fmla="*/ 27 h 28"/>
                <a:gd name="T22" fmla="*/ 10 w 22"/>
                <a:gd name="T23" fmla="*/ 25 h 28"/>
                <a:gd name="T24" fmla="*/ 12 w 22"/>
                <a:gd name="T25" fmla="*/ 21 h 28"/>
                <a:gd name="T26" fmla="*/ 12 w 22"/>
                <a:gd name="T27" fmla="*/ 18 h 28"/>
                <a:gd name="T28" fmla="*/ 13 w 22"/>
                <a:gd name="T29" fmla="*/ 16 h 28"/>
                <a:gd name="T30" fmla="*/ 15 w 22"/>
                <a:gd name="T31" fmla="*/ 13 h 28"/>
                <a:gd name="T32" fmla="*/ 17 w 22"/>
                <a:gd name="T33" fmla="*/ 11 h 28"/>
                <a:gd name="T34" fmla="*/ 19 w 22"/>
                <a:gd name="T35" fmla="*/ 8 h 28"/>
                <a:gd name="T36" fmla="*/ 21 w 22"/>
                <a:gd name="T37" fmla="*/ 5 h 28"/>
                <a:gd name="T38" fmla="*/ 21 w 22"/>
                <a:gd name="T39" fmla="*/ 4 h 28"/>
                <a:gd name="T40" fmla="*/ 13 w 22"/>
                <a:gd name="T41" fmla="*/ 1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8"/>
                <a:gd name="T65" fmla="*/ 22 w 22"/>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8">
                  <a:moveTo>
                    <a:pt x="13" y="1"/>
                  </a:moveTo>
                  <a:lnTo>
                    <a:pt x="13" y="0"/>
                  </a:lnTo>
                  <a:lnTo>
                    <a:pt x="12" y="3"/>
                  </a:lnTo>
                  <a:lnTo>
                    <a:pt x="9" y="6"/>
                  </a:lnTo>
                  <a:lnTo>
                    <a:pt x="8" y="8"/>
                  </a:lnTo>
                  <a:lnTo>
                    <a:pt x="5" y="12"/>
                  </a:lnTo>
                  <a:lnTo>
                    <a:pt x="5" y="15"/>
                  </a:lnTo>
                  <a:lnTo>
                    <a:pt x="2" y="18"/>
                  </a:lnTo>
                  <a:lnTo>
                    <a:pt x="2" y="20"/>
                  </a:lnTo>
                  <a:lnTo>
                    <a:pt x="0" y="25"/>
                  </a:lnTo>
                  <a:lnTo>
                    <a:pt x="9" y="27"/>
                  </a:lnTo>
                  <a:lnTo>
                    <a:pt x="10" y="25"/>
                  </a:lnTo>
                  <a:lnTo>
                    <a:pt x="12" y="21"/>
                  </a:lnTo>
                  <a:lnTo>
                    <a:pt x="12" y="18"/>
                  </a:lnTo>
                  <a:lnTo>
                    <a:pt x="13" y="16"/>
                  </a:lnTo>
                  <a:lnTo>
                    <a:pt x="15" y="13"/>
                  </a:lnTo>
                  <a:lnTo>
                    <a:pt x="17" y="11"/>
                  </a:lnTo>
                  <a:lnTo>
                    <a:pt x="19" y="8"/>
                  </a:lnTo>
                  <a:lnTo>
                    <a:pt x="21" y="5"/>
                  </a:lnTo>
                  <a:lnTo>
                    <a:pt x="21" y="4"/>
                  </a:lnTo>
                  <a:lnTo>
                    <a:pt x="13" y="1"/>
                  </a:lnTo>
                </a:path>
              </a:pathLst>
            </a:custGeom>
            <a:solidFill>
              <a:srgbClr val="B5B5B5"/>
            </a:solidFill>
            <a:ln w="12700" cap="rnd">
              <a:noFill/>
              <a:round/>
              <a:headEnd/>
              <a:tailEnd/>
            </a:ln>
          </p:spPr>
          <p:txBody>
            <a:bodyPr/>
            <a:lstStyle/>
            <a:p>
              <a:endParaRPr lang="en-US" dirty="0"/>
            </a:p>
          </p:txBody>
        </p:sp>
        <p:sp>
          <p:nvSpPr>
            <p:cNvPr id="49022" name="Freeform 921"/>
            <p:cNvSpPr>
              <a:spLocks/>
            </p:cNvSpPr>
            <p:nvPr/>
          </p:nvSpPr>
          <p:spPr bwMode="auto">
            <a:xfrm>
              <a:off x="2648" y="2645"/>
              <a:ext cx="17" cy="17"/>
            </a:xfrm>
            <a:custGeom>
              <a:avLst/>
              <a:gdLst>
                <a:gd name="T0" fmla="*/ 12 w 17"/>
                <a:gd name="T1" fmla="*/ 4 h 17"/>
                <a:gd name="T2" fmla="*/ 1 w 17"/>
                <a:gd name="T3" fmla="*/ 10 h 17"/>
                <a:gd name="T4" fmla="*/ 3 w 17"/>
                <a:gd name="T5" fmla="*/ 10 h 17"/>
                <a:gd name="T6" fmla="*/ 3 w 17"/>
                <a:gd name="T7" fmla="*/ 12 h 17"/>
                <a:gd name="T8" fmla="*/ 5 w 17"/>
                <a:gd name="T9" fmla="*/ 12 h 17"/>
                <a:gd name="T10" fmla="*/ 16 w 17"/>
                <a:gd name="T11" fmla="*/ 16 h 17"/>
                <a:gd name="T12" fmla="*/ 16 w 17"/>
                <a:gd name="T13" fmla="*/ 10 h 17"/>
                <a:gd name="T14" fmla="*/ 14 w 17"/>
                <a:gd name="T15" fmla="*/ 6 h 17"/>
                <a:gd name="T16" fmla="*/ 12 w 17"/>
                <a:gd name="T17" fmla="*/ 2 h 17"/>
                <a:gd name="T18" fmla="*/ 10 w 17"/>
                <a:gd name="T19" fmla="*/ 0 h 17"/>
                <a:gd name="T20" fmla="*/ 0 w 17"/>
                <a:gd name="T21" fmla="*/ 4 h 17"/>
                <a:gd name="T22" fmla="*/ 12 w 17"/>
                <a:gd name="T23" fmla="*/ 4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2" y="4"/>
                  </a:moveTo>
                  <a:lnTo>
                    <a:pt x="1" y="10"/>
                  </a:lnTo>
                  <a:lnTo>
                    <a:pt x="3" y="10"/>
                  </a:lnTo>
                  <a:lnTo>
                    <a:pt x="3" y="12"/>
                  </a:lnTo>
                  <a:lnTo>
                    <a:pt x="5" y="12"/>
                  </a:lnTo>
                  <a:lnTo>
                    <a:pt x="16" y="16"/>
                  </a:lnTo>
                  <a:lnTo>
                    <a:pt x="16" y="10"/>
                  </a:lnTo>
                  <a:lnTo>
                    <a:pt x="14" y="6"/>
                  </a:lnTo>
                  <a:lnTo>
                    <a:pt x="12" y="2"/>
                  </a:lnTo>
                  <a:lnTo>
                    <a:pt x="10" y="0"/>
                  </a:lnTo>
                  <a:lnTo>
                    <a:pt x="0" y="4"/>
                  </a:lnTo>
                  <a:lnTo>
                    <a:pt x="12" y="4"/>
                  </a:lnTo>
                </a:path>
              </a:pathLst>
            </a:custGeom>
            <a:solidFill>
              <a:srgbClr val="B5B5B5"/>
            </a:solidFill>
            <a:ln w="12700" cap="rnd">
              <a:noFill/>
              <a:round/>
              <a:headEnd/>
              <a:tailEnd/>
            </a:ln>
          </p:spPr>
          <p:txBody>
            <a:bodyPr/>
            <a:lstStyle/>
            <a:p>
              <a:endParaRPr lang="en-US" dirty="0"/>
            </a:p>
          </p:txBody>
        </p:sp>
        <p:sp>
          <p:nvSpPr>
            <p:cNvPr id="49023" name="Freeform 922"/>
            <p:cNvSpPr>
              <a:spLocks/>
            </p:cNvSpPr>
            <p:nvPr/>
          </p:nvSpPr>
          <p:spPr bwMode="auto">
            <a:xfrm>
              <a:off x="2643" y="2645"/>
              <a:ext cx="17" cy="17"/>
            </a:xfrm>
            <a:custGeom>
              <a:avLst/>
              <a:gdLst>
                <a:gd name="T0" fmla="*/ 6 w 17"/>
                <a:gd name="T1" fmla="*/ 16 h 17"/>
                <a:gd name="T2" fmla="*/ 9 w 17"/>
                <a:gd name="T3" fmla="*/ 13 h 17"/>
                <a:gd name="T4" fmla="*/ 12 w 17"/>
                <a:gd name="T5" fmla="*/ 11 h 17"/>
                <a:gd name="T6" fmla="*/ 16 w 17"/>
                <a:gd name="T7" fmla="*/ 4 h 17"/>
                <a:gd name="T8" fmla="*/ 4 w 17"/>
                <a:gd name="T9" fmla="*/ 4 h 17"/>
                <a:gd name="T10" fmla="*/ 6 w 17"/>
                <a:gd name="T11" fmla="*/ 0 h 17"/>
                <a:gd name="T12" fmla="*/ 4 w 17"/>
                <a:gd name="T13" fmla="*/ 2 h 17"/>
                <a:gd name="T14" fmla="*/ 4 w 17"/>
                <a:gd name="T15" fmla="*/ 4 h 17"/>
                <a:gd name="T16" fmla="*/ 0 w 17"/>
                <a:gd name="T17" fmla="*/ 6 h 17"/>
                <a:gd name="T18" fmla="*/ 1 w 17"/>
                <a:gd name="T19" fmla="*/ 4 h 17"/>
                <a:gd name="T20" fmla="*/ 6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6" y="16"/>
                  </a:moveTo>
                  <a:lnTo>
                    <a:pt x="9" y="13"/>
                  </a:lnTo>
                  <a:lnTo>
                    <a:pt x="12" y="11"/>
                  </a:lnTo>
                  <a:lnTo>
                    <a:pt x="16" y="4"/>
                  </a:lnTo>
                  <a:lnTo>
                    <a:pt x="4" y="4"/>
                  </a:lnTo>
                  <a:lnTo>
                    <a:pt x="6" y="0"/>
                  </a:lnTo>
                  <a:lnTo>
                    <a:pt x="4" y="2"/>
                  </a:lnTo>
                  <a:lnTo>
                    <a:pt x="4" y="4"/>
                  </a:lnTo>
                  <a:lnTo>
                    <a:pt x="0" y="6"/>
                  </a:lnTo>
                  <a:lnTo>
                    <a:pt x="1" y="4"/>
                  </a:lnTo>
                  <a:lnTo>
                    <a:pt x="6" y="16"/>
                  </a:lnTo>
                </a:path>
              </a:pathLst>
            </a:custGeom>
            <a:solidFill>
              <a:srgbClr val="B5B5B5"/>
            </a:solidFill>
            <a:ln w="12700" cap="rnd">
              <a:noFill/>
              <a:round/>
              <a:headEnd/>
              <a:tailEnd/>
            </a:ln>
          </p:spPr>
          <p:txBody>
            <a:bodyPr/>
            <a:lstStyle/>
            <a:p>
              <a:endParaRPr lang="en-US" dirty="0"/>
            </a:p>
          </p:txBody>
        </p:sp>
        <p:sp>
          <p:nvSpPr>
            <p:cNvPr id="49024" name="Freeform 923"/>
            <p:cNvSpPr>
              <a:spLocks/>
            </p:cNvSpPr>
            <p:nvPr/>
          </p:nvSpPr>
          <p:spPr bwMode="auto">
            <a:xfrm>
              <a:off x="2568" y="2710"/>
              <a:ext cx="29" cy="67"/>
            </a:xfrm>
            <a:custGeom>
              <a:avLst/>
              <a:gdLst>
                <a:gd name="T0" fmla="*/ 1 w 29"/>
                <a:gd name="T1" fmla="*/ 15 h 67"/>
                <a:gd name="T2" fmla="*/ 4 w 29"/>
                <a:gd name="T3" fmla="*/ 9 h 67"/>
                <a:gd name="T4" fmla="*/ 7 w 29"/>
                <a:gd name="T5" fmla="*/ 3 h 67"/>
                <a:gd name="T6" fmla="*/ 10 w 29"/>
                <a:gd name="T7" fmla="*/ 0 h 67"/>
                <a:gd name="T8" fmla="*/ 12 w 29"/>
                <a:gd name="T9" fmla="*/ 0 h 67"/>
                <a:gd name="T10" fmla="*/ 16 w 29"/>
                <a:gd name="T11" fmla="*/ 4 h 67"/>
                <a:gd name="T12" fmla="*/ 20 w 29"/>
                <a:gd name="T13" fmla="*/ 8 h 67"/>
                <a:gd name="T14" fmla="*/ 23 w 29"/>
                <a:gd name="T15" fmla="*/ 14 h 67"/>
                <a:gd name="T16" fmla="*/ 26 w 29"/>
                <a:gd name="T17" fmla="*/ 20 h 67"/>
                <a:gd name="T18" fmla="*/ 27 w 29"/>
                <a:gd name="T19" fmla="*/ 27 h 67"/>
                <a:gd name="T20" fmla="*/ 28 w 29"/>
                <a:gd name="T21" fmla="*/ 32 h 67"/>
                <a:gd name="T22" fmla="*/ 26 w 29"/>
                <a:gd name="T23" fmla="*/ 39 h 67"/>
                <a:gd name="T24" fmla="*/ 24 w 29"/>
                <a:gd name="T25" fmla="*/ 45 h 67"/>
                <a:gd name="T26" fmla="*/ 23 w 29"/>
                <a:gd name="T27" fmla="*/ 49 h 67"/>
                <a:gd name="T28" fmla="*/ 25 w 29"/>
                <a:gd name="T29" fmla="*/ 53 h 67"/>
                <a:gd name="T30" fmla="*/ 25 w 29"/>
                <a:gd name="T31" fmla="*/ 59 h 67"/>
                <a:gd name="T32" fmla="*/ 25 w 29"/>
                <a:gd name="T33" fmla="*/ 62 h 67"/>
                <a:gd name="T34" fmla="*/ 23 w 29"/>
                <a:gd name="T35" fmla="*/ 64 h 67"/>
                <a:gd name="T36" fmla="*/ 21 w 29"/>
                <a:gd name="T37" fmla="*/ 65 h 67"/>
                <a:gd name="T38" fmla="*/ 18 w 29"/>
                <a:gd name="T39" fmla="*/ 66 h 67"/>
                <a:gd name="T40" fmla="*/ 16 w 29"/>
                <a:gd name="T41" fmla="*/ 64 h 67"/>
                <a:gd name="T42" fmla="*/ 13 w 29"/>
                <a:gd name="T43" fmla="*/ 58 h 67"/>
                <a:gd name="T44" fmla="*/ 11 w 29"/>
                <a:gd name="T45" fmla="*/ 50 h 67"/>
                <a:gd name="T46" fmla="*/ 8 w 29"/>
                <a:gd name="T47" fmla="*/ 44 h 67"/>
                <a:gd name="T48" fmla="*/ 7 w 29"/>
                <a:gd name="T49" fmla="*/ 38 h 67"/>
                <a:gd name="T50" fmla="*/ 6 w 29"/>
                <a:gd name="T51" fmla="*/ 29 h 67"/>
                <a:gd name="T52" fmla="*/ 4 w 29"/>
                <a:gd name="T53" fmla="*/ 23 h 67"/>
                <a:gd name="T54" fmla="*/ 2 w 29"/>
                <a:gd name="T55" fmla="*/ 17 h 67"/>
                <a:gd name="T56" fmla="*/ 0 w 29"/>
                <a:gd name="T57" fmla="*/ 9 h 67"/>
                <a:gd name="T58" fmla="*/ 1 w 29"/>
                <a:gd name="T59" fmla="*/ 9 h 67"/>
                <a:gd name="T60" fmla="*/ 1 w 29"/>
                <a:gd name="T61" fmla="*/ 15 h 6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9"/>
                <a:gd name="T94" fmla="*/ 0 h 67"/>
                <a:gd name="T95" fmla="*/ 29 w 29"/>
                <a:gd name="T96" fmla="*/ 67 h 6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9" h="67">
                  <a:moveTo>
                    <a:pt x="1" y="15"/>
                  </a:moveTo>
                  <a:lnTo>
                    <a:pt x="4" y="9"/>
                  </a:lnTo>
                  <a:lnTo>
                    <a:pt x="7" y="3"/>
                  </a:lnTo>
                  <a:lnTo>
                    <a:pt x="10" y="0"/>
                  </a:lnTo>
                  <a:lnTo>
                    <a:pt x="12" y="0"/>
                  </a:lnTo>
                  <a:lnTo>
                    <a:pt x="16" y="4"/>
                  </a:lnTo>
                  <a:lnTo>
                    <a:pt x="20" y="8"/>
                  </a:lnTo>
                  <a:lnTo>
                    <a:pt x="23" y="14"/>
                  </a:lnTo>
                  <a:lnTo>
                    <a:pt x="26" y="20"/>
                  </a:lnTo>
                  <a:lnTo>
                    <a:pt x="27" y="27"/>
                  </a:lnTo>
                  <a:lnTo>
                    <a:pt x="28" y="32"/>
                  </a:lnTo>
                  <a:lnTo>
                    <a:pt x="26" y="39"/>
                  </a:lnTo>
                  <a:lnTo>
                    <a:pt x="24" y="45"/>
                  </a:lnTo>
                  <a:lnTo>
                    <a:pt x="23" y="49"/>
                  </a:lnTo>
                  <a:lnTo>
                    <a:pt x="25" y="53"/>
                  </a:lnTo>
                  <a:lnTo>
                    <a:pt x="25" y="59"/>
                  </a:lnTo>
                  <a:lnTo>
                    <a:pt x="25" y="62"/>
                  </a:lnTo>
                  <a:lnTo>
                    <a:pt x="23" y="64"/>
                  </a:lnTo>
                  <a:lnTo>
                    <a:pt x="21" y="65"/>
                  </a:lnTo>
                  <a:lnTo>
                    <a:pt x="18" y="66"/>
                  </a:lnTo>
                  <a:lnTo>
                    <a:pt x="16" y="64"/>
                  </a:lnTo>
                  <a:lnTo>
                    <a:pt x="13" y="58"/>
                  </a:lnTo>
                  <a:lnTo>
                    <a:pt x="11" y="50"/>
                  </a:lnTo>
                  <a:lnTo>
                    <a:pt x="8" y="44"/>
                  </a:lnTo>
                  <a:lnTo>
                    <a:pt x="7" y="38"/>
                  </a:lnTo>
                  <a:lnTo>
                    <a:pt x="6" y="29"/>
                  </a:lnTo>
                  <a:lnTo>
                    <a:pt x="4" y="23"/>
                  </a:lnTo>
                  <a:lnTo>
                    <a:pt x="2" y="17"/>
                  </a:lnTo>
                  <a:lnTo>
                    <a:pt x="0" y="9"/>
                  </a:lnTo>
                  <a:lnTo>
                    <a:pt x="1" y="9"/>
                  </a:lnTo>
                  <a:lnTo>
                    <a:pt x="1" y="15"/>
                  </a:lnTo>
                </a:path>
              </a:pathLst>
            </a:custGeom>
            <a:solidFill>
              <a:srgbClr val="E2E2E2"/>
            </a:solidFill>
            <a:ln w="12700" cap="rnd">
              <a:noFill/>
              <a:round/>
              <a:headEnd/>
              <a:tailEnd/>
            </a:ln>
          </p:spPr>
          <p:txBody>
            <a:bodyPr/>
            <a:lstStyle/>
            <a:p>
              <a:endParaRPr lang="en-US" dirty="0"/>
            </a:p>
          </p:txBody>
        </p:sp>
        <p:sp>
          <p:nvSpPr>
            <p:cNvPr id="49025" name="Freeform 924"/>
            <p:cNvSpPr>
              <a:spLocks/>
            </p:cNvSpPr>
            <p:nvPr/>
          </p:nvSpPr>
          <p:spPr bwMode="auto">
            <a:xfrm>
              <a:off x="2565" y="2705"/>
              <a:ext cx="17" cy="18"/>
            </a:xfrm>
            <a:custGeom>
              <a:avLst/>
              <a:gdLst>
                <a:gd name="T0" fmla="*/ 16 w 17"/>
                <a:gd name="T1" fmla="*/ 1 h 18"/>
                <a:gd name="T2" fmla="*/ 15 w 17"/>
                <a:gd name="T3" fmla="*/ 1 h 18"/>
                <a:gd name="T4" fmla="*/ 9 w 17"/>
                <a:gd name="T5" fmla="*/ 0 h 18"/>
                <a:gd name="T6" fmla="*/ 4 w 17"/>
                <a:gd name="T7" fmla="*/ 4 h 18"/>
                <a:gd name="T8" fmla="*/ 2 w 17"/>
                <a:gd name="T9" fmla="*/ 10 h 18"/>
                <a:gd name="T10" fmla="*/ 0 w 17"/>
                <a:gd name="T11" fmla="*/ 14 h 18"/>
                <a:gd name="T12" fmla="*/ 7 w 17"/>
                <a:gd name="T13" fmla="*/ 17 h 18"/>
                <a:gd name="T14" fmla="*/ 9 w 17"/>
                <a:gd name="T15" fmla="*/ 13 h 18"/>
                <a:gd name="T16" fmla="*/ 12 w 17"/>
                <a:gd name="T17" fmla="*/ 8 h 18"/>
                <a:gd name="T18" fmla="*/ 12 w 17"/>
                <a:gd name="T19" fmla="*/ 7 h 18"/>
                <a:gd name="T20" fmla="*/ 11 w 17"/>
                <a:gd name="T21" fmla="*/ 6 h 18"/>
                <a:gd name="T22" fmla="*/ 10 w 17"/>
                <a:gd name="T23" fmla="*/ 6 h 18"/>
                <a:gd name="T24" fmla="*/ 16 w 17"/>
                <a:gd name="T25" fmla="*/ 1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8"/>
                <a:gd name="T41" fmla="*/ 17 w 17"/>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8">
                  <a:moveTo>
                    <a:pt x="16" y="1"/>
                  </a:moveTo>
                  <a:lnTo>
                    <a:pt x="15" y="1"/>
                  </a:lnTo>
                  <a:lnTo>
                    <a:pt x="9" y="0"/>
                  </a:lnTo>
                  <a:lnTo>
                    <a:pt x="4" y="4"/>
                  </a:lnTo>
                  <a:lnTo>
                    <a:pt x="2" y="10"/>
                  </a:lnTo>
                  <a:lnTo>
                    <a:pt x="0" y="14"/>
                  </a:lnTo>
                  <a:lnTo>
                    <a:pt x="7" y="17"/>
                  </a:lnTo>
                  <a:lnTo>
                    <a:pt x="9" y="13"/>
                  </a:lnTo>
                  <a:lnTo>
                    <a:pt x="12" y="8"/>
                  </a:lnTo>
                  <a:lnTo>
                    <a:pt x="12" y="7"/>
                  </a:lnTo>
                  <a:lnTo>
                    <a:pt x="11" y="6"/>
                  </a:lnTo>
                  <a:lnTo>
                    <a:pt x="10" y="6"/>
                  </a:lnTo>
                  <a:lnTo>
                    <a:pt x="16" y="1"/>
                  </a:lnTo>
                </a:path>
              </a:pathLst>
            </a:custGeom>
            <a:solidFill>
              <a:srgbClr val="B5B5B5"/>
            </a:solidFill>
            <a:ln w="12700" cap="rnd">
              <a:noFill/>
              <a:round/>
              <a:headEnd/>
              <a:tailEnd/>
            </a:ln>
          </p:spPr>
          <p:txBody>
            <a:bodyPr/>
            <a:lstStyle/>
            <a:p>
              <a:endParaRPr lang="en-US" dirty="0"/>
            </a:p>
          </p:txBody>
        </p:sp>
        <p:sp>
          <p:nvSpPr>
            <p:cNvPr id="49026" name="Freeform 925"/>
            <p:cNvSpPr>
              <a:spLocks/>
            </p:cNvSpPr>
            <p:nvPr/>
          </p:nvSpPr>
          <p:spPr bwMode="auto">
            <a:xfrm>
              <a:off x="2579" y="2706"/>
              <a:ext cx="23" cy="51"/>
            </a:xfrm>
            <a:custGeom>
              <a:avLst/>
              <a:gdLst>
                <a:gd name="T0" fmla="*/ 18 w 23"/>
                <a:gd name="T1" fmla="*/ 49 h 51"/>
                <a:gd name="T2" fmla="*/ 18 w 23"/>
                <a:gd name="T3" fmla="*/ 50 h 51"/>
                <a:gd name="T4" fmla="*/ 21 w 23"/>
                <a:gd name="T5" fmla="*/ 43 h 51"/>
                <a:gd name="T6" fmla="*/ 22 w 23"/>
                <a:gd name="T7" fmla="*/ 35 h 51"/>
                <a:gd name="T8" fmla="*/ 21 w 23"/>
                <a:gd name="T9" fmla="*/ 29 h 51"/>
                <a:gd name="T10" fmla="*/ 20 w 23"/>
                <a:gd name="T11" fmla="*/ 22 h 51"/>
                <a:gd name="T12" fmla="*/ 17 w 23"/>
                <a:gd name="T13" fmla="*/ 15 h 51"/>
                <a:gd name="T14" fmla="*/ 14 w 23"/>
                <a:gd name="T15" fmla="*/ 9 h 51"/>
                <a:gd name="T16" fmla="*/ 10 w 23"/>
                <a:gd name="T17" fmla="*/ 4 h 51"/>
                <a:gd name="T18" fmla="*/ 6 w 23"/>
                <a:gd name="T19" fmla="*/ 0 h 51"/>
                <a:gd name="T20" fmla="*/ 0 w 23"/>
                <a:gd name="T21" fmla="*/ 6 h 51"/>
                <a:gd name="T22" fmla="*/ 4 w 23"/>
                <a:gd name="T23" fmla="*/ 11 h 51"/>
                <a:gd name="T24" fmla="*/ 6 w 23"/>
                <a:gd name="T25" fmla="*/ 14 h 51"/>
                <a:gd name="T26" fmla="*/ 9 w 23"/>
                <a:gd name="T27" fmla="*/ 20 h 51"/>
                <a:gd name="T28" fmla="*/ 11 w 23"/>
                <a:gd name="T29" fmla="*/ 25 h 51"/>
                <a:gd name="T30" fmla="*/ 13 w 23"/>
                <a:gd name="T31" fmla="*/ 29 h 51"/>
                <a:gd name="T32" fmla="*/ 13 w 23"/>
                <a:gd name="T33" fmla="*/ 35 h 51"/>
                <a:gd name="T34" fmla="*/ 12 w 23"/>
                <a:gd name="T35" fmla="*/ 40 h 51"/>
                <a:gd name="T36" fmla="*/ 10 w 23"/>
                <a:gd name="T37" fmla="*/ 45 h 51"/>
                <a:gd name="T38" fmla="*/ 10 w 23"/>
                <a:gd name="T39" fmla="*/ 46 h 51"/>
                <a:gd name="T40" fmla="*/ 18 w 23"/>
                <a:gd name="T41" fmla="*/ 49 h 5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51"/>
                <a:gd name="T65" fmla="*/ 23 w 23"/>
                <a:gd name="T66" fmla="*/ 51 h 5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51">
                  <a:moveTo>
                    <a:pt x="18" y="49"/>
                  </a:moveTo>
                  <a:lnTo>
                    <a:pt x="18" y="50"/>
                  </a:lnTo>
                  <a:lnTo>
                    <a:pt x="21" y="43"/>
                  </a:lnTo>
                  <a:lnTo>
                    <a:pt x="22" y="35"/>
                  </a:lnTo>
                  <a:lnTo>
                    <a:pt x="21" y="29"/>
                  </a:lnTo>
                  <a:lnTo>
                    <a:pt x="20" y="22"/>
                  </a:lnTo>
                  <a:lnTo>
                    <a:pt x="17" y="15"/>
                  </a:lnTo>
                  <a:lnTo>
                    <a:pt x="14" y="9"/>
                  </a:lnTo>
                  <a:lnTo>
                    <a:pt x="10" y="4"/>
                  </a:lnTo>
                  <a:lnTo>
                    <a:pt x="6" y="0"/>
                  </a:lnTo>
                  <a:lnTo>
                    <a:pt x="0" y="6"/>
                  </a:lnTo>
                  <a:lnTo>
                    <a:pt x="4" y="11"/>
                  </a:lnTo>
                  <a:lnTo>
                    <a:pt x="6" y="14"/>
                  </a:lnTo>
                  <a:lnTo>
                    <a:pt x="9" y="20"/>
                  </a:lnTo>
                  <a:lnTo>
                    <a:pt x="11" y="25"/>
                  </a:lnTo>
                  <a:lnTo>
                    <a:pt x="13" y="29"/>
                  </a:lnTo>
                  <a:lnTo>
                    <a:pt x="13" y="35"/>
                  </a:lnTo>
                  <a:lnTo>
                    <a:pt x="12" y="40"/>
                  </a:lnTo>
                  <a:lnTo>
                    <a:pt x="10" y="45"/>
                  </a:lnTo>
                  <a:lnTo>
                    <a:pt x="10" y="46"/>
                  </a:lnTo>
                  <a:lnTo>
                    <a:pt x="18" y="49"/>
                  </a:lnTo>
                </a:path>
              </a:pathLst>
            </a:custGeom>
            <a:solidFill>
              <a:srgbClr val="B5B5B5"/>
            </a:solidFill>
            <a:ln w="12700" cap="rnd">
              <a:noFill/>
              <a:round/>
              <a:headEnd/>
              <a:tailEnd/>
            </a:ln>
          </p:spPr>
          <p:txBody>
            <a:bodyPr/>
            <a:lstStyle/>
            <a:p>
              <a:endParaRPr lang="en-US" dirty="0"/>
            </a:p>
          </p:txBody>
        </p:sp>
        <p:sp>
          <p:nvSpPr>
            <p:cNvPr id="49027" name="Freeform 926"/>
            <p:cNvSpPr>
              <a:spLocks/>
            </p:cNvSpPr>
            <p:nvPr/>
          </p:nvSpPr>
          <p:spPr bwMode="auto">
            <a:xfrm>
              <a:off x="2590" y="2757"/>
              <a:ext cx="17" cy="19"/>
            </a:xfrm>
            <a:custGeom>
              <a:avLst/>
              <a:gdLst>
                <a:gd name="T0" fmla="*/ 14 w 17"/>
                <a:gd name="T1" fmla="*/ 18 h 19"/>
                <a:gd name="T2" fmla="*/ 16 w 17"/>
                <a:gd name="T3" fmla="*/ 13 h 19"/>
                <a:gd name="T4" fmla="*/ 14 w 17"/>
                <a:gd name="T5" fmla="*/ 8 h 19"/>
                <a:gd name="T6" fmla="*/ 14 w 17"/>
                <a:gd name="T7" fmla="*/ 5 h 19"/>
                <a:gd name="T8" fmla="*/ 14 w 17"/>
                <a:gd name="T9" fmla="*/ 3 h 19"/>
                <a:gd name="T10" fmla="*/ 2 w 17"/>
                <a:gd name="T11" fmla="*/ 0 h 19"/>
                <a:gd name="T12" fmla="*/ 0 w 17"/>
                <a:gd name="T13" fmla="*/ 5 h 19"/>
                <a:gd name="T14" fmla="*/ 2 w 17"/>
                <a:gd name="T15" fmla="*/ 9 h 19"/>
                <a:gd name="T16" fmla="*/ 4 w 17"/>
                <a:gd name="T17" fmla="*/ 13 h 19"/>
                <a:gd name="T18" fmla="*/ 4 w 17"/>
                <a:gd name="T19" fmla="*/ 14 h 19"/>
                <a:gd name="T20" fmla="*/ 14 w 17"/>
                <a:gd name="T21" fmla="*/ 18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9"/>
                <a:gd name="T35" fmla="*/ 17 w 1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9">
                  <a:moveTo>
                    <a:pt x="14" y="18"/>
                  </a:moveTo>
                  <a:lnTo>
                    <a:pt x="16" y="13"/>
                  </a:lnTo>
                  <a:lnTo>
                    <a:pt x="14" y="8"/>
                  </a:lnTo>
                  <a:lnTo>
                    <a:pt x="14" y="5"/>
                  </a:lnTo>
                  <a:lnTo>
                    <a:pt x="14" y="3"/>
                  </a:lnTo>
                  <a:lnTo>
                    <a:pt x="2" y="0"/>
                  </a:lnTo>
                  <a:lnTo>
                    <a:pt x="0" y="5"/>
                  </a:lnTo>
                  <a:lnTo>
                    <a:pt x="2" y="9"/>
                  </a:lnTo>
                  <a:lnTo>
                    <a:pt x="4" y="13"/>
                  </a:lnTo>
                  <a:lnTo>
                    <a:pt x="4" y="14"/>
                  </a:lnTo>
                  <a:lnTo>
                    <a:pt x="14" y="18"/>
                  </a:lnTo>
                </a:path>
              </a:pathLst>
            </a:custGeom>
            <a:solidFill>
              <a:srgbClr val="B5B5B5"/>
            </a:solidFill>
            <a:ln w="12700" cap="rnd">
              <a:noFill/>
              <a:round/>
              <a:headEnd/>
              <a:tailEnd/>
            </a:ln>
          </p:spPr>
          <p:txBody>
            <a:bodyPr/>
            <a:lstStyle/>
            <a:p>
              <a:endParaRPr lang="en-US" dirty="0"/>
            </a:p>
          </p:txBody>
        </p:sp>
        <p:sp>
          <p:nvSpPr>
            <p:cNvPr id="49028" name="Freeform 927"/>
            <p:cNvSpPr>
              <a:spLocks/>
            </p:cNvSpPr>
            <p:nvPr/>
          </p:nvSpPr>
          <p:spPr bwMode="auto">
            <a:xfrm>
              <a:off x="2583" y="2775"/>
              <a:ext cx="17" cy="17"/>
            </a:xfrm>
            <a:custGeom>
              <a:avLst/>
              <a:gdLst>
                <a:gd name="T0" fmla="*/ 0 w 17"/>
                <a:gd name="T1" fmla="*/ 12 h 17"/>
                <a:gd name="T2" fmla="*/ 4 w 17"/>
                <a:gd name="T3" fmla="*/ 16 h 17"/>
                <a:gd name="T4" fmla="*/ 9 w 17"/>
                <a:gd name="T5" fmla="*/ 16 h 17"/>
                <a:gd name="T6" fmla="*/ 13 w 17"/>
                <a:gd name="T7" fmla="*/ 12 h 17"/>
                <a:gd name="T8" fmla="*/ 16 w 17"/>
                <a:gd name="T9" fmla="*/ 9 h 17"/>
                <a:gd name="T10" fmla="*/ 8 w 17"/>
                <a:gd name="T11" fmla="*/ 0 h 17"/>
                <a:gd name="T12" fmla="*/ 6 w 17"/>
                <a:gd name="T13" fmla="*/ 3 h 17"/>
                <a:gd name="T14" fmla="*/ 8 w 17"/>
                <a:gd name="T15" fmla="*/ 3 h 17"/>
                <a:gd name="T16" fmla="*/ 0 w 17"/>
                <a:gd name="T17" fmla="*/ 12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2"/>
                  </a:moveTo>
                  <a:lnTo>
                    <a:pt x="4" y="16"/>
                  </a:lnTo>
                  <a:lnTo>
                    <a:pt x="9" y="16"/>
                  </a:lnTo>
                  <a:lnTo>
                    <a:pt x="13" y="12"/>
                  </a:lnTo>
                  <a:lnTo>
                    <a:pt x="16" y="9"/>
                  </a:lnTo>
                  <a:lnTo>
                    <a:pt x="8" y="0"/>
                  </a:lnTo>
                  <a:lnTo>
                    <a:pt x="6" y="3"/>
                  </a:lnTo>
                  <a:lnTo>
                    <a:pt x="8" y="3"/>
                  </a:lnTo>
                  <a:lnTo>
                    <a:pt x="0" y="12"/>
                  </a:lnTo>
                </a:path>
              </a:pathLst>
            </a:custGeom>
            <a:solidFill>
              <a:srgbClr val="B5B5B5"/>
            </a:solidFill>
            <a:ln w="12700" cap="rnd">
              <a:noFill/>
              <a:round/>
              <a:headEnd/>
              <a:tailEnd/>
            </a:ln>
          </p:spPr>
          <p:txBody>
            <a:bodyPr/>
            <a:lstStyle/>
            <a:p>
              <a:endParaRPr lang="en-US" dirty="0"/>
            </a:p>
          </p:txBody>
        </p:sp>
        <p:sp>
          <p:nvSpPr>
            <p:cNvPr id="49029" name="Freeform 928"/>
            <p:cNvSpPr>
              <a:spLocks/>
            </p:cNvSpPr>
            <p:nvPr/>
          </p:nvSpPr>
          <p:spPr bwMode="auto">
            <a:xfrm>
              <a:off x="2563" y="2715"/>
              <a:ext cx="25" cy="63"/>
            </a:xfrm>
            <a:custGeom>
              <a:avLst/>
              <a:gdLst>
                <a:gd name="T0" fmla="*/ 4 w 25"/>
                <a:gd name="T1" fmla="*/ 0 h 63"/>
                <a:gd name="T2" fmla="*/ 0 w 25"/>
                <a:gd name="T3" fmla="*/ 6 h 63"/>
                <a:gd name="T4" fmla="*/ 2 w 25"/>
                <a:gd name="T5" fmla="*/ 13 h 63"/>
                <a:gd name="T6" fmla="*/ 3 w 25"/>
                <a:gd name="T7" fmla="*/ 20 h 63"/>
                <a:gd name="T8" fmla="*/ 5 w 25"/>
                <a:gd name="T9" fmla="*/ 26 h 63"/>
                <a:gd name="T10" fmla="*/ 6 w 25"/>
                <a:gd name="T11" fmla="*/ 33 h 63"/>
                <a:gd name="T12" fmla="*/ 8 w 25"/>
                <a:gd name="T13" fmla="*/ 41 h 63"/>
                <a:gd name="T14" fmla="*/ 10 w 25"/>
                <a:gd name="T15" fmla="*/ 47 h 63"/>
                <a:gd name="T16" fmla="*/ 13 w 25"/>
                <a:gd name="T17" fmla="*/ 55 h 63"/>
                <a:gd name="T18" fmla="*/ 16 w 25"/>
                <a:gd name="T19" fmla="*/ 62 h 63"/>
                <a:gd name="T20" fmla="*/ 24 w 25"/>
                <a:gd name="T21" fmla="*/ 57 h 63"/>
                <a:gd name="T22" fmla="*/ 21 w 25"/>
                <a:gd name="T23" fmla="*/ 51 h 63"/>
                <a:gd name="T24" fmla="*/ 18 w 25"/>
                <a:gd name="T25" fmla="*/ 45 h 63"/>
                <a:gd name="T26" fmla="*/ 17 w 25"/>
                <a:gd name="T27" fmla="*/ 38 h 63"/>
                <a:gd name="T28" fmla="*/ 15 w 25"/>
                <a:gd name="T29" fmla="*/ 32 h 63"/>
                <a:gd name="T30" fmla="*/ 14 w 25"/>
                <a:gd name="T31" fmla="*/ 24 h 63"/>
                <a:gd name="T32" fmla="*/ 12 w 25"/>
                <a:gd name="T33" fmla="*/ 17 h 63"/>
                <a:gd name="T34" fmla="*/ 11 w 25"/>
                <a:gd name="T35" fmla="*/ 10 h 63"/>
                <a:gd name="T36" fmla="*/ 8 w 25"/>
                <a:gd name="T37" fmla="*/ 3 h 63"/>
                <a:gd name="T38" fmla="*/ 4 w 25"/>
                <a:gd name="T39" fmla="*/ 9 h 63"/>
                <a:gd name="T40" fmla="*/ 4 w 25"/>
                <a:gd name="T41" fmla="*/ 0 h 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63"/>
                <a:gd name="T65" fmla="*/ 25 w 25"/>
                <a:gd name="T66" fmla="*/ 63 h 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63">
                  <a:moveTo>
                    <a:pt x="4" y="0"/>
                  </a:moveTo>
                  <a:lnTo>
                    <a:pt x="0" y="6"/>
                  </a:lnTo>
                  <a:lnTo>
                    <a:pt x="2" y="13"/>
                  </a:lnTo>
                  <a:lnTo>
                    <a:pt x="3" y="20"/>
                  </a:lnTo>
                  <a:lnTo>
                    <a:pt x="5" y="26"/>
                  </a:lnTo>
                  <a:lnTo>
                    <a:pt x="6" y="33"/>
                  </a:lnTo>
                  <a:lnTo>
                    <a:pt x="8" y="41"/>
                  </a:lnTo>
                  <a:lnTo>
                    <a:pt x="10" y="47"/>
                  </a:lnTo>
                  <a:lnTo>
                    <a:pt x="13" y="55"/>
                  </a:lnTo>
                  <a:lnTo>
                    <a:pt x="16" y="62"/>
                  </a:lnTo>
                  <a:lnTo>
                    <a:pt x="24" y="57"/>
                  </a:lnTo>
                  <a:lnTo>
                    <a:pt x="21" y="51"/>
                  </a:lnTo>
                  <a:lnTo>
                    <a:pt x="18" y="45"/>
                  </a:lnTo>
                  <a:lnTo>
                    <a:pt x="17" y="38"/>
                  </a:lnTo>
                  <a:lnTo>
                    <a:pt x="15" y="32"/>
                  </a:lnTo>
                  <a:lnTo>
                    <a:pt x="14" y="24"/>
                  </a:lnTo>
                  <a:lnTo>
                    <a:pt x="12" y="17"/>
                  </a:lnTo>
                  <a:lnTo>
                    <a:pt x="11" y="10"/>
                  </a:lnTo>
                  <a:lnTo>
                    <a:pt x="8" y="3"/>
                  </a:lnTo>
                  <a:lnTo>
                    <a:pt x="4" y="9"/>
                  </a:lnTo>
                  <a:lnTo>
                    <a:pt x="4" y="0"/>
                  </a:lnTo>
                </a:path>
              </a:pathLst>
            </a:custGeom>
            <a:solidFill>
              <a:srgbClr val="B5B5B5"/>
            </a:solidFill>
            <a:ln w="12700" cap="rnd">
              <a:noFill/>
              <a:round/>
              <a:headEnd/>
              <a:tailEnd/>
            </a:ln>
          </p:spPr>
          <p:txBody>
            <a:bodyPr/>
            <a:lstStyle/>
            <a:p>
              <a:endParaRPr lang="en-US" dirty="0"/>
            </a:p>
          </p:txBody>
        </p:sp>
        <p:sp>
          <p:nvSpPr>
            <p:cNvPr id="49030" name="Freeform 929"/>
            <p:cNvSpPr>
              <a:spLocks/>
            </p:cNvSpPr>
            <p:nvPr/>
          </p:nvSpPr>
          <p:spPr bwMode="auto">
            <a:xfrm>
              <a:off x="2563" y="2715"/>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B5B5B5"/>
            </a:solidFill>
            <a:ln w="12700" cap="rnd">
              <a:noFill/>
              <a:round/>
              <a:headEnd/>
              <a:tailEnd/>
            </a:ln>
          </p:spPr>
          <p:txBody>
            <a:bodyPr/>
            <a:lstStyle/>
            <a:p>
              <a:endParaRPr lang="en-US" dirty="0"/>
            </a:p>
          </p:txBody>
        </p:sp>
        <p:sp>
          <p:nvSpPr>
            <p:cNvPr id="49031" name="Freeform 930"/>
            <p:cNvSpPr>
              <a:spLocks/>
            </p:cNvSpPr>
            <p:nvPr/>
          </p:nvSpPr>
          <p:spPr bwMode="auto">
            <a:xfrm>
              <a:off x="2641" y="2786"/>
              <a:ext cx="37" cy="35"/>
            </a:xfrm>
            <a:custGeom>
              <a:avLst/>
              <a:gdLst>
                <a:gd name="T0" fmla="*/ 15 w 37"/>
                <a:gd name="T1" fmla="*/ 30 h 35"/>
                <a:gd name="T2" fmla="*/ 12 w 37"/>
                <a:gd name="T3" fmla="*/ 27 h 35"/>
                <a:gd name="T4" fmla="*/ 9 w 37"/>
                <a:gd name="T5" fmla="*/ 25 h 35"/>
                <a:gd name="T6" fmla="*/ 7 w 37"/>
                <a:gd name="T7" fmla="*/ 21 h 35"/>
                <a:gd name="T8" fmla="*/ 4 w 37"/>
                <a:gd name="T9" fmla="*/ 19 h 35"/>
                <a:gd name="T10" fmla="*/ 3 w 37"/>
                <a:gd name="T11" fmla="*/ 16 h 35"/>
                <a:gd name="T12" fmla="*/ 1 w 37"/>
                <a:gd name="T13" fmla="*/ 14 h 35"/>
                <a:gd name="T14" fmla="*/ 0 w 37"/>
                <a:gd name="T15" fmla="*/ 10 h 35"/>
                <a:gd name="T16" fmla="*/ 0 w 37"/>
                <a:gd name="T17" fmla="*/ 7 h 35"/>
                <a:gd name="T18" fmla="*/ 2 w 37"/>
                <a:gd name="T19" fmla="*/ 4 h 35"/>
                <a:gd name="T20" fmla="*/ 4 w 37"/>
                <a:gd name="T21" fmla="*/ 3 h 35"/>
                <a:gd name="T22" fmla="*/ 8 w 37"/>
                <a:gd name="T23" fmla="*/ 2 h 35"/>
                <a:gd name="T24" fmla="*/ 11 w 37"/>
                <a:gd name="T25" fmla="*/ 0 h 35"/>
                <a:gd name="T26" fmla="*/ 15 w 37"/>
                <a:gd name="T27" fmla="*/ 4 h 35"/>
                <a:gd name="T28" fmla="*/ 19 w 37"/>
                <a:gd name="T29" fmla="*/ 9 h 35"/>
                <a:gd name="T30" fmla="*/ 24 w 37"/>
                <a:gd name="T31" fmla="*/ 12 h 35"/>
                <a:gd name="T32" fmla="*/ 29 w 37"/>
                <a:gd name="T33" fmla="*/ 15 h 35"/>
                <a:gd name="T34" fmla="*/ 33 w 37"/>
                <a:gd name="T35" fmla="*/ 19 h 35"/>
                <a:gd name="T36" fmla="*/ 36 w 37"/>
                <a:gd name="T37" fmla="*/ 22 h 35"/>
                <a:gd name="T38" fmla="*/ 36 w 37"/>
                <a:gd name="T39" fmla="*/ 26 h 35"/>
                <a:gd name="T40" fmla="*/ 35 w 37"/>
                <a:gd name="T41" fmla="*/ 31 h 35"/>
                <a:gd name="T42" fmla="*/ 33 w 37"/>
                <a:gd name="T43" fmla="*/ 31 h 35"/>
                <a:gd name="T44" fmla="*/ 32 w 37"/>
                <a:gd name="T45" fmla="*/ 33 h 35"/>
                <a:gd name="T46" fmla="*/ 29 w 37"/>
                <a:gd name="T47" fmla="*/ 34 h 35"/>
                <a:gd name="T48" fmla="*/ 26 w 37"/>
                <a:gd name="T49" fmla="*/ 34 h 35"/>
                <a:gd name="T50" fmla="*/ 23 w 37"/>
                <a:gd name="T51" fmla="*/ 34 h 35"/>
                <a:gd name="T52" fmla="*/ 20 w 37"/>
                <a:gd name="T53" fmla="*/ 33 h 35"/>
                <a:gd name="T54" fmla="*/ 17 w 37"/>
                <a:gd name="T55" fmla="*/ 31 h 35"/>
                <a:gd name="T56" fmla="*/ 15 w 37"/>
                <a:gd name="T57" fmla="*/ 30 h 3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7"/>
                <a:gd name="T88" fmla="*/ 0 h 35"/>
                <a:gd name="T89" fmla="*/ 37 w 37"/>
                <a:gd name="T90" fmla="*/ 35 h 3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7" h="35">
                  <a:moveTo>
                    <a:pt x="15" y="30"/>
                  </a:moveTo>
                  <a:lnTo>
                    <a:pt x="12" y="27"/>
                  </a:lnTo>
                  <a:lnTo>
                    <a:pt x="9" y="25"/>
                  </a:lnTo>
                  <a:lnTo>
                    <a:pt x="7" y="21"/>
                  </a:lnTo>
                  <a:lnTo>
                    <a:pt x="4" y="19"/>
                  </a:lnTo>
                  <a:lnTo>
                    <a:pt x="3" y="16"/>
                  </a:lnTo>
                  <a:lnTo>
                    <a:pt x="1" y="14"/>
                  </a:lnTo>
                  <a:lnTo>
                    <a:pt x="0" y="10"/>
                  </a:lnTo>
                  <a:lnTo>
                    <a:pt x="0" y="7"/>
                  </a:lnTo>
                  <a:lnTo>
                    <a:pt x="2" y="4"/>
                  </a:lnTo>
                  <a:lnTo>
                    <a:pt x="4" y="3"/>
                  </a:lnTo>
                  <a:lnTo>
                    <a:pt x="8" y="2"/>
                  </a:lnTo>
                  <a:lnTo>
                    <a:pt x="11" y="0"/>
                  </a:lnTo>
                  <a:lnTo>
                    <a:pt x="15" y="4"/>
                  </a:lnTo>
                  <a:lnTo>
                    <a:pt x="19" y="9"/>
                  </a:lnTo>
                  <a:lnTo>
                    <a:pt x="24" y="12"/>
                  </a:lnTo>
                  <a:lnTo>
                    <a:pt x="29" y="15"/>
                  </a:lnTo>
                  <a:lnTo>
                    <a:pt x="33" y="19"/>
                  </a:lnTo>
                  <a:lnTo>
                    <a:pt x="36" y="22"/>
                  </a:lnTo>
                  <a:lnTo>
                    <a:pt x="36" y="26"/>
                  </a:lnTo>
                  <a:lnTo>
                    <a:pt x="35" y="31"/>
                  </a:lnTo>
                  <a:lnTo>
                    <a:pt x="33" y="31"/>
                  </a:lnTo>
                  <a:lnTo>
                    <a:pt x="32" y="33"/>
                  </a:lnTo>
                  <a:lnTo>
                    <a:pt x="29" y="34"/>
                  </a:lnTo>
                  <a:lnTo>
                    <a:pt x="26" y="34"/>
                  </a:lnTo>
                  <a:lnTo>
                    <a:pt x="23" y="34"/>
                  </a:lnTo>
                  <a:lnTo>
                    <a:pt x="20" y="33"/>
                  </a:lnTo>
                  <a:lnTo>
                    <a:pt x="17" y="31"/>
                  </a:lnTo>
                  <a:lnTo>
                    <a:pt x="15" y="30"/>
                  </a:lnTo>
                </a:path>
              </a:pathLst>
            </a:custGeom>
            <a:solidFill>
              <a:srgbClr val="E2E2E2"/>
            </a:solidFill>
            <a:ln w="12700" cap="rnd">
              <a:noFill/>
              <a:round/>
              <a:headEnd/>
              <a:tailEnd/>
            </a:ln>
          </p:spPr>
          <p:txBody>
            <a:bodyPr/>
            <a:lstStyle/>
            <a:p>
              <a:endParaRPr lang="en-US" dirty="0"/>
            </a:p>
          </p:txBody>
        </p:sp>
        <p:sp>
          <p:nvSpPr>
            <p:cNvPr id="49032" name="Freeform 931"/>
            <p:cNvSpPr>
              <a:spLocks/>
            </p:cNvSpPr>
            <p:nvPr/>
          </p:nvSpPr>
          <p:spPr bwMode="auto">
            <a:xfrm>
              <a:off x="2635" y="2793"/>
              <a:ext cx="22" cy="27"/>
            </a:xfrm>
            <a:custGeom>
              <a:avLst/>
              <a:gdLst>
                <a:gd name="T0" fmla="*/ 0 w 22"/>
                <a:gd name="T1" fmla="*/ 0 h 27"/>
                <a:gd name="T2" fmla="*/ 0 w 22"/>
                <a:gd name="T3" fmla="*/ 1 h 27"/>
                <a:gd name="T4" fmla="*/ 0 w 22"/>
                <a:gd name="T5" fmla="*/ 5 h 27"/>
                <a:gd name="T6" fmla="*/ 1 w 22"/>
                <a:gd name="T7" fmla="*/ 9 h 27"/>
                <a:gd name="T8" fmla="*/ 3 w 22"/>
                <a:gd name="T9" fmla="*/ 12 h 27"/>
                <a:gd name="T10" fmla="*/ 5 w 22"/>
                <a:gd name="T11" fmla="*/ 15 h 27"/>
                <a:gd name="T12" fmla="*/ 7 w 22"/>
                <a:gd name="T13" fmla="*/ 17 h 27"/>
                <a:gd name="T14" fmla="*/ 9 w 22"/>
                <a:gd name="T15" fmla="*/ 20 h 27"/>
                <a:gd name="T16" fmla="*/ 12 w 22"/>
                <a:gd name="T17" fmla="*/ 24 h 27"/>
                <a:gd name="T18" fmla="*/ 15 w 22"/>
                <a:gd name="T19" fmla="*/ 26 h 27"/>
                <a:gd name="T20" fmla="*/ 21 w 22"/>
                <a:gd name="T21" fmla="*/ 20 h 27"/>
                <a:gd name="T22" fmla="*/ 19 w 22"/>
                <a:gd name="T23" fmla="*/ 17 h 27"/>
                <a:gd name="T24" fmla="*/ 16 w 22"/>
                <a:gd name="T25" fmla="*/ 15 h 27"/>
                <a:gd name="T26" fmla="*/ 15 w 22"/>
                <a:gd name="T27" fmla="*/ 12 h 27"/>
                <a:gd name="T28" fmla="*/ 12 w 22"/>
                <a:gd name="T29" fmla="*/ 10 h 27"/>
                <a:gd name="T30" fmla="*/ 11 w 22"/>
                <a:gd name="T31" fmla="*/ 8 h 27"/>
                <a:gd name="T32" fmla="*/ 9 w 22"/>
                <a:gd name="T33" fmla="*/ 5 h 27"/>
                <a:gd name="T34" fmla="*/ 9 w 22"/>
                <a:gd name="T35" fmla="*/ 3 h 27"/>
                <a:gd name="T36" fmla="*/ 9 w 22"/>
                <a:gd name="T37" fmla="*/ 1 h 27"/>
                <a:gd name="T38" fmla="*/ 9 w 22"/>
                <a:gd name="T39" fmla="*/ 2 h 27"/>
                <a:gd name="T40" fmla="*/ 0 w 22"/>
                <a:gd name="T41" fmla="*/ 0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7"/>
                <a:gd name="T65" fmla="*/ 22 w 2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7">
                  <a:moveTo>
                    <a:pt x="0" y="0"/>
                  </a:moveTo>
                  <a:lnTo>
                    <a:pt x="0" y="1"/>
                  </a:lnTo>
                  <a:lnTo>
                    <a:pt x="0" y="5"/>
                  </a:lnTo>
                  <a:lnTo>
                    <a:pt x="1" y="9"/>
                  </a:lnTo>
                  <a:lnTo>
                    <a:pt x="3" y="12"/>
                  </a:lnTo>
                  <a:lnTo>
                    <a:pt x="5" y="15"/>
                  </a:lnTo>
                  <a:lnTo>
                    <a:pt x="7" y="17"/>
                  </a:lnTo>
                  <a:lnTo>
                    <a:pt x="9" y="20"/>
                  </a:lnTo>
                  <a:lnTo>
                    <a:pt x="12" y="24"/>
                  </a:lnTo>
                  <a:lnTo>
                    <a:pt x="15" y="26"/>
                  </a:lnTo>
                  <a:lnTo>
                    <a:pt x="21" y="20"/>
                  </a:lnTo>
                  <a:lnTo>
                    <a:pt x="19" y="17"/>
                  </a:lnTo>
                  <a:lnTo>
                    <a:pt x="16" y="15"/>
                  </a:lnTo>
                  <a:lnTo>
                    <a:pt x="15" y="12"/>
                  </a:lnTo>
                  <a:lnTo>
                    <a:pt x="12" y="10"/>
                  </a:lnTo>
                  <a:lnTo>
                    <a:pt x="11" y="8"/>
                  </a:lnTo>
                  <a:lnTo>
                    <a:pt x="9" y="5"/>
                  </a:lnTo>
                  <a:lnTo>
                    <a:pt x="9" y="3"/>
                  </a:lnTo>
                  <a:lnTo>
                    <a:pt x="9" y="1"/>
                  </a:lnTo>
                  <a:lnTo>
                    <a:pt x="9" y="2"/>
                  </a:lnTo>
                  <a:lnTo>
                    <a:pt x="0" y="0"/>
                  </a:lnTo>
                </a:path>
              </a:pathLst>
            </a:custGeom>
            <a:solidFill>
              <a:srgbClr val="B5B5B5"/>
            </a:solidFill>
            <a:ln w="12700" cap="rnd">
              <a:noFill/>
              <a:round/>
              <a:headEnd/>
              <a:tailEnd/>
            </a:ln>
          </p:spPr>
          <p:txBody>
            <a:bodyPr/>
            <a:lstStyle/>
            <a:p>
              <a:endParaRPr lang="en-US" dirty="0"/>
            </a:p>
          </p:txBody>
        </p:sp>
        <p:sp>
          <p:nvSpPr>
            <p:cNvPr id="49033" name="Freeform 932"/>
            <p:cNvSpPr>
              <a:spLocks/>
            </p:cNvSpPr>
            <p:nvPr/>
          </p:nvSpPr>
          <p:spPr bwMode="auto">
            <a:xfrm>
              <a:off x="2635" y="2783"/>
              <a:ext cx="19" cy="17"/>
            </a:xfrm>
            <a:custGeom>
              <a:avLst/>
              <a:gdLst>
                <a:gd name="T0" fmla="*/ 18 w 19"/>
                <a:gd name="T1" fmla="*/ 2 h 17"/>
                <a:gd name="T2" fmla="*/ 12 w 19"/>
                <a:gd name="T3" fmla="*/ 0 h 17"/>
                <a:gd name="T4" fmla="*/ 9 w 19"/>
                <a:gd name="T5" fmla="*/ 0 h 17"/>
                <a:gd name="T6" fmla="*/ 6 w 19"/>
                <a:gd name="T7" fmla="*/ 5 h 17"/>
                <a:gd name="T8" fmla="*/ 2 w 19"/>
                <a:gd name="T9" fmla="*/ 8 h 17"/>
                <a:gd name="T10" fmla="*/ 0 w 19"/>
                <a:gd name="T11" fmla="*/ 13 h 17"/>
                <a:gd name="T12" fmla="*/ 9 w 19"/>
                <a:gd name="T13" fmla="*/ 16 h 17"/>
                <a:gd name="T14" fmla="*/ 10 w 19"/>
                <a:gd name="T15" fmla="*/ 13 h 17"/>
                <a:gd name="T16" fmla="*/ 13 w 19"/>
                <a:gd name="T17" fmla="*/ 13 h 17"/>
                <a:gd name="T18" fmla="*/ 17 w 19"/>
                <a:gd name="T19" fmla="*/ 10 h 17"/>
                <a:gd name="T20" fmla="*/ 11 w 19"/>
                <a:gd name="T21" fmla="*/ 8 h 17"/>
                <a:gd name="T22" fmla="*/ 18 w 19"/>
                <a:gd name="T23" fmla="*/ 2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
                <a:gd name="T37" fmla="*/ 0 h 17"/>
                <a:gd name="T38" fmla="*/ 19 w 19"/>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 h="17">
                  <a:moveTo>
                    <a:pt x="18" y="2"/>
                  </a:moveTo>
                  <a:lnTo>
                    <a:pt x="12" y="0"/>
                  </a:lnTo>
                  <a:lnTo>
                    <a:pt x="9" y="0"/>
                  </a:lnTo>
                  <a:lnTo>
                    <a:pt x="6" y="5"/>
                  </a:lnTo>
                  <a:lnTo>
                    <a:pt x="2" y="8"/>
                  </a:lnTo>
                  <a:lnTo>
                    <a:pt x="0" y="13"/>
                  </a:lnTo>
                  <a:lnTo>
                    <a:pt x="9" y="16"/>
                  </a:lnTo>
                  <a:lnTo>
                    <a:pt x="10" y="13"/>
                  </a:lnTo>
                  <a:lnTo>
                    <a:pt x="13" y="13"/>
                  </a:lnTo>
                  <a:lnTo>
                    <a:pt x="17" y="10"/>
                  </a:lnTo>
                  <a:lnTo>
                    <a:pt x="11" y="8"/>
                  </a:lnTo>
                  <a:lnTo>
                    <a:pt x="18" y="2"/>
                  </a:lnTo>
                </a:path>
              </a:pathLst>
            </a:custGeom>
            <a:solidFill>
              <a:srgbClr val="B5B5B5"/>
            </a:solidFill>
            <a:ln w="12700" cap="rnd">
              <a:noFill/>
              <a:round/>
              <a:headEnd/>
              <a:tailEnd/>
            </a:ln>
          </p:spPr>
          <p:txBody>
            <a:bodyPr/>
            <a:lstStyle/>
            <a:p>
              <a:endParaRPr lang="en-US" dirty="0"/>
            </a:p>
          </p:txBody>
        </p:sp>
        <p:sp>
          <p:nvSpPr>
            <p:cNvPr id="49034" name="Freeform 933"/>
            <p:cNvSpPr>
              <a:spLocks/>
            </p:cNvSpPr>
            <p:nvPr/>
          </p:nvSpPr>
          <p:spPr bwMode="auto">
            <a:xfrm>
              <a:off x="2649" y="2784"/>
              <a:ext cx="35" cy="35"/>
            </a:xfrm>
            <a:custGeom>
              <a:avLst/>
              <a:gdLst>
                <a:gd name="T0" fmla="*/ 32 w 35"/>
                <a:gd name="T1" fmla="*/ 34 h 35"/>
                <a:gd name="T2" fmla="*/ 34 w 35"/>
                <a:gd name="T3" fmla="*/ 28 h 35"/>
                <a:gd name="T4" fmla="*/ 32 w 35"/>
                <a:gd name="T5" fmla="*/ 22 h 35"/>
                <a:gd name="T6" fmla="*/ 29 w 35"/>
                <a:gd name="T7" fmla="*/ 18 h 35"/>
                <a:gd name="T8" fmla="*/ 26 w 35"/>
                <a:gd name="T9" fmla="*/ 14 h 35"/>
                <a:gd name="T10" fmla="*/ 20 w 35"/>
                <a:gd name="T11" fmla="*/ 10 h 35"/>
                <a:gd name="T12" fmla="*/ 15 w 35"/>
                <a:gd name="T13" fmla="*/ 8 h 35"/>
                <a:gd name="T14" fmla="*/ 12 w 35"/>
                <a:gd name="T15" fmla="*/ 3 h 35"/>
                <a:gd name="T16" fmla="*/ 9 w 35"/>
                <a:gd name="T17" fmla="*/ 0 h 35"/>
                <a:gd name="T18" fmla="*/ 0 w 35"/>
                <a:gd name="T19" fmla="*/ 4 h 35"/>
                <a:gd name="T20" fmla="*/ 5 w 35"/>
                <a:gd name="T21" fmla="*/ 9 h 35"/>
                <a:gd name="T22" fmla="*/ 9 w 35"/>
                <a:gd name="T23" fmla="*/ 14 h 35"/>
                <a:gd name="T24" fmla="*/ 14 w 35"/>
                <a:gd name="T25" fmla="*/ 18 h 35"/>
                <a:gd name="T26" fmla="*/ 19 w 35"/>
                <a:gd name="T27" fmla="*/ 20 h 35"/>
                <a:gd name="T28" fmla="*/ 22 w 35"/>
                <a:gd name="T29" fmla="*/ 24 h 35"/>
                <a:gd name="T30" fmla="*/ 25 w 35"/>
                <a:gd name="T31" fmla="*/ 26 h 35"/>
                <a:gd name="T32" fmla="*/ 25 w 35"/>
                <a:gd name="T33" fmla="*/ 27 h 35"/>
                <a:gd name="T34" fmla="*/ 24 w 35"/>
                <a:gd name="T35" fmla="*/ 30 h 35"/>
                <a:gd name="T36" fmla="*/ 32 w 35"/>
                <a:gd name="T37" fmla="*/ 34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35"/>
                <a:gd name="T59" fmla="*/ 35 w 35"/>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35">
                  <a:moveTo>
                    <a:pt x="32" y="34"/>
                  </a:moveTo>
                  <a:lnTo>
                    <a:pt x="34" y="28"/>
                  </a:lnTo>
                  <a:lnTo>
                    <a:pt x="32" y="22"/>
                  </a:lnTo>
                  <a:lnTo>
                    <a:pt x="29" y="18"/>
                  </a:lnTo>
                  <a:lnTo>
                    <a:pt x="26" y="14"/>
                  </a:lnTo>
                  <a:lnTo>
                    <a:pt x="20" y="10"/>
                  </a:lnTo>
                  <a:lnTo>
                    <a:pt x="15" y="8"/>
                  </a:lnTo>
                  <a:lnTo>
                    <a:pt x="12" y="3"/>
                  </a:lnTo>
                  <a:lnTo>
                    <a:pt x="9" y="0"/>
                  </a:lnTo>
                  <a:lnTo>
                    <a:pt x="0" y="4"/>
                  </a:lnTo>
                  <a:lnTo>
                    <a:pt x="5" y="9"/>
                  </a:lnTo>
                  <a:lnTo>
                    <a:pt x="9" y="14"/>
                  </a:lnTo>
                  <a:lnTo>
                    <a:pt x="14" y="18"/>
                  </a:lnTo>
                  <a:lnTo>
                    <a:pt x="19" y="20"/>
                  </a:lnTo>
                  <a:lnTo>
                    <a:pt x="22" y="24"/>
                  </a:lnTo>
                  <a:lnTo>
                    <a:pt x="25" y="26"/>
                  </a:lnTo>
                  <a:lnTo>
                    <a:pt x="25" y="27"/>
                  </a:lnTo>
                  <a:lnTo>
                    <a:pt x="24" y="30"/>
                  </a:lnTo>
                  <a:lnTo>
                    <a:pt x="32" y="34"/>
                  </a:lnTo>
                </a:path>
              </a:pathLst>
            </a:custGeom>
            <a:solidFill>
              <a:srgbClr val="B5B5B5"/>
            </a:solidFill>
            <a:ln w="12700" cap="rnd">
              <a:noFill/>
              <a:round/>
              <a:headEnd/>
              <a:tailEnd/>
            </a:ln>
          </p:spPr>
          <p:txBody>
            <a:bodyPr/>
            <a:lstStyle/>
            <a:p>
              <a:endParaRPr lang="en-US" dirty="0"/>
            </a:p>
          </p:txBody>
        </p:sp>
        <p:sp>
          <p:nvSpPr>
            <p:cNvPr id="49035" name="Freeform 934"/>
            <p:cNvSpPr>
              <a:spLocks/>
            </p:cNvSpPr>
            <p:nvPr/>
          </p:nvSpPr>
          <p:spPr bwMode="auto">
            <a:xfrm>
              <a:off x="2654" y="2817"/>
              <a:ext cx="28" cy="17"/>
            </a:xfrm>
            <a:custGeom>
              <a:avLst/>
              <a:gdLst>
                <a:gd name="T0" fmla="*/ 0 w 28"/>
                <a:gd name="T1" fmla="*/ 10 h 17"/>
                <a:gd name="T2" fmla="*/ 0 w 28"/>
                <a:gd name="T3" fmla="*/ 8 h 17"/>
                <a:gd name="T4" fmla="*/ 3 w 28"/>
                <a:gd name="T5" fmla="*/ 12 h 17"/>
                <a:gd name="T6" fmla="*/ 7 w 28"/>
                <a:gd name="T7" fmla="*/ 14 h 17"/>
                <a:gd name="T8" fmla="*/ 11 w 28"/>
                <a:gd name="T9" fmla="*/ 16 h 17"/>
                <a:gd name="T10" fmla="*/ 14 w 28"/>
                <a:gd name="T11" fmla="*/ 16 h 17"/>
                <a:gd name="T12" fmla="*/ 19 w 28"/>
                <a:gd name="T13" fmla="*/ 16 h 17"/>
                <a:gd name="T14" fmla="*/ 22 w 28"/>
                <a:gd name="T15" fmla="*/ 14 h 17"/>
                <a:gd name="T16" fmla="*/ 24 w 28"/>
                <a:gd name="T17" fmla="*/ 12 h 17"/>
                <a:gd name="T18" fmla="*/ 27 w 28"/>
                <a:gd name="T19" fmla="*/ 8 h 17"/>
                <a:gd name="T20" fmla="*/ 19 w 28"/>
                <a:gd name="T21" fmla="*/ 2 h 17"/>
                <a:gd name="T22" fmla="*/ 17 w 28"/>
                <a:gd name="T23" fmla="*/ 4 h 17"/>
                <a:gd name="T24" fmla="*/ 16 w 28"/>
                <a:gd name="T25" fmla="*/ 4 h 17"/>
                <a:gd name="T26" fmla="*/ 14 w 28"/>
                <a:gd name="T27" fmla="*/ 4 h 17"/>
                <a:gd name="T28" fmla="*/ 12 w 28"/>
                <a:gd name="T29" fmla="*/ 4 h 17"/>
                <a:gd name="T30" fmla="*/ 11 w 28"/>
                <a:gd name="T31" fmla="*/ 4 h 17"/>
                <a:gd name="T32" fmla="*/ 8 w 28"/>
                <a:gd name="T33" fmla="*/ 2 h 17"/>
                <a:gd name="T34" fmla="*/ 7 w 28"/>
                <a:gd name="T35" fmla="*/ 2 h 17"/>
                <a:gd name="T36" fmla="*/ 7 w 28"/>
                <a:gd name="T37" fmla="*/ 0 h 17"/>
                <a:gd name="T38" fmla="*/ 0 w 28"/>
                <a:gd name="T39" fmla="*/ 10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17"/>
                <a:gd name="T62" fmla="*/ 28 w 28"/>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17">
                  <a:moveTo>
                    <a:pt x="0" y="10"/>
                  </a:moveTo>
                  <a:lnTo>
                    <a:pt x="0" y="8"/>
                  </a:lnTo>
                  <a:lnTo>
                    <a:pt x="3" y="12"/>
                  </a:lnTo>
                  <a:lnTo>
                    <a:pt x="7" y="14"/>
                  </a:lnTo>
                  <a:lnTo>
                    <a:pt x="11" y="16"/>
                  </a:lnTo>
                  <a:lnTo>
                    <a:pt x="14" y="16"/>
                  </a:lnTo>
                  <a:lnTo>
                    <a:pt x="19" y="16"/>
                  </a:lnTo>
                  <a:lnTo>
                    <a:pt x="22" y="14"/>
                  </a:lnTo>
                  <a:lnTo>
                    <a:pt x="24" y="12"/>
                  </a:lnTo>
                  <a:lnTo>
                    <a:pt x="27" y="8"/>
                  </a:lnTo>
                  <a:lnTo>
                    <a:pt x="19" y="2"/>
                  </a:lnTo>
                  <a:lnTo>
                    <a:pt x="17" y="4"/>
                  </a:lnTo>
                  <a:lnTo>
                    <a:pt x="16" y="4"/>
                  </a:lnTo>
                  <a:lnTo>
                    <a:pt x="14" y="4"/>
                  </a:lnTo>
                  <a:lnTo>
                    <a:pt x="12" y="4"/>
                  </a:lnTo>
                  <a:lnTo>
                    <a:pt x="11" y="4"/>
                  </a:lnTo>
                  <a:lnTo>
                    <a:pt x="8" y="2"/>
                  </a:lnTo>
                  <a:lnTo>
                    <a:pt x="7" y="2"/>
                  </a:lnTo>
                  <a:lnTo>
                    <a:pt x="7" y="0"/>
                  </a:lnTo>
                  <a:lnTo>
                    <a:pt x="0" y="10"/>
                  </a:lnTo>
                </a:path>
              </a:pathLst>
            </a:custGeom>
            <a:solidFill>
              <a:srgbClr val="B5B5B5"/>
            </a:solidFill>
            <a:ln w="12700" cap="rnd">
              <a:noFill/>
              <a:round/>
              <a:headEnd/>
              <a:tailEnd/>
            </a:ln>
          </p:spPr>
          <p:txBody>
            <a:bodyPr/>
            <a:lstStyle/>
            <a:p>
              <a:endParaRPr lang="en-US" dirty="0"/>
            </a:p>
          </p:txBody>
        </p:sp>
        <p:sp>
          <p:nvSpPr>
            <p:cNvPr id="49036" name="Freeform 935"/>
            <p:cNvSpPr>
              <a:spLocks/>
            </p:cNvSpPr>
            <p:nvPr/>
          </p:nvSpPr>
          <p:spPr bwMode="auto">
            <a:xfrm>
              <a:off x="2643" y="2818"/>
              <a:ext cx="39" cy="46"/>
            </a:xfrm>
            <a:custGeom>
              <a:avLst/>
              <a:gdLst>
                <a:gd name="T0" fmla="*/ 14 w 39"/>
                <a:gd name="T1" fmla="*/ 14 h 46"/>
                <a:gd name="T2" fmla="*/ 11 w 39"/>
                <a:gd name="T3" fmla="*/ 11 h 46"/>
                <a:gd name="T4" fmla="*/ 10 w 39"/>
                <a:gd name="T5" fmla="*/ 7 h 46"/>
                <a:gd name="T6" fmla="*/ 8 w 39"/>
                <a:gd name="T7" fmla="*/ 4 h 46"/>
                <a:gd name="T8" fmla="*/ 5 w 39"/>
                <a:gd name="T9" fmla="*/ 1 h 46"/>
                <a:gd name="T10" fmla="*/ 4 w 39"/>
                <a:gd name="T11" fmla="*/ 0 h 46"/>
                <a:gd name="T12" fmla="*/ 3 w 39"/>
                <a:gd name="T13" fmla="*/ 0 h 46"/>
                <a:gd name="T14" fmla="*/ 1 w 39"/>
                <a:gd name="T15" fmla="*/ 0 h 46"/>
                <a:gd name="T16" fmla="*/ 0 w 39"/>
                <a:gd name="T17" fmla="*/ 1 h 46"/>
                <a:gd name="T18" fmla="*/ 0 w 39"/>
                <a:gd name="T19" fmla="*/ 3 h 46"/>
                <a:gd name="T20" fmla="*/ 0 w 39"/>
                <a:gd name="T21" fmla="*/ 4 h 46"/>
                <a:gd name="T22" fmla="*/ 0 w 39"/>
                <a:gd name="T23" fmla="*/ 7 h 46"/>
                <a:gd name="T24" fmla="*/ 0 w 39"/>
                <a:gd name="T25" fmla="*/ 9 h 46"/>
                <a:gd name="T26" fmla="*/ 3 w 39"/>
                <a:gd name="T27" fmla="*/ 14 h 46"/>
                <a:gd name="T28" fmla="*/ 7 w 39"/>
                <a:gd name="T29" fmla="*/ 17 h 46"/>
                <a:gd name="T30" fmla="*/ 11 w 39"/>
                <a:gd name="T31" fmla="*/ 19 h 46"/>
                <a:gd name="T32" fmla="*/ 16 w 39"/>
                <a:gd name="T33" fmla="*/ 23 h 46"/>
                <a:gd name="T34" fmla="*/ 19 w 39"/>
                <a:gd name="T35" fmla="*/ 26 h 46"/>
                <a:gd name="T36" fmla="*/ 21 w 39"/>
                <a:gd name="T37" fmla="*/ 29 h 46"/>
                <a:gd name="T38" fmla="*/ 24 w 39"/>
                <a:gd name="T39" fmla="*/ 33 h 46"/>
                <a:gd name="T40" fmla="*/ 26 w 39"/>
                <a:gd name="T41" fmla="*/ 37 h 46"/>
                <a:gd name="T42" fmla="*/ 29 w 39"/>
                <a:gd name="T43" fmla="*/ 40 h 46"/>
                <a:gd name="T44" fmla="*/ 31 w 39"/>
                <a:gd name="T45" fmla="*/ 43 h 46"/>
                <a:gd name="T46" fmla="*/ 35 w 39"/>
                <a:gd name="T47" fmla="*/ 45 h 46"/>
                <a:gd name="T48" fmla="*/ 38 w 39"/>
                <a:gd name="T49" fmla="*/ 45 h 46"/>
                <a:gd name="T50" fmla="*/ 38 w 39"/>
                <a:gd name="T51" fmla="*/ 44 h 46"/>
                <a:gd name="T52" fmla="*/ 38 w 39"/>
                <a:gd name="T53" fmla="*/ 42 h 46"/>
                <a:gd name="T54" fmla="*/ 38 w 39"/>
                <a:gd name="T55" fmla="*/ 40 h 46"/>
                <a:gd name="T56" fmla="*/ 38 w 39"/>
                <a:gd name="T57" fmla="*/ 38 h 46"/>
                <a:gd name="T58" fmla="*/ 35 w 39"/>
                <a:gd name="T59" fmla="*/ 34 h 46"/>
                <a:gd name="T60" fmla="*/ 34 w 39"/>
                <a:gd name="T61" fmla="*/ 30 h 46"/>
                <a:gd name="T62" fmla="*/ 31 w 39"/>
                <a:gd name="T63" fmla="*/ 26 h 46"/>
                <a:gd name="T64" fmla="*/ 29 w 39"/>
                <a:gd name="T65" fmla="*/ 23 h 46"/>
                <a:gd name="T66" fmla="*/ 26 w 39"/>
                <a:gd name="T67" fmla="*/ 19 h 46"/>
                <a:gd name="T68" fmla="*/ 22 w 39"/>
                <a:gd name="T69" fmla="*/ 16 h 46"/>
                <a:gd name="T70" fmla="*/ 18 w 39"/>
                <a:gd name="T71" fmla="*/ 13 h 46"/>
                <a:gd name="T72" fmla="*/ 14 w 39"/>
                <a:gd name="T73" fmla="*/ 11 h 46"/>
                <a:gd name="T74" fmla="*/ 14 w 39"/>
                <a:gd name="T75" fmla="*/ 14 h 4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9"/>
                <a:gd name="T115" fmla="*/ 0 h 46"/>
                <a:gd name="T116" fmla="*/ 39 w 39"/>
                <a:gd name="T117" fmla="*/ 46 h 4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9" h="46">
                  <a:moveTo>
                    <a:pt x="14" y="14"/>
                  </a:moveTo>
                  <a:lnTo>
                    <a:pt x="11" y="11"/>
                  </a:lnTo>
                  <a:lnTo>
                    <a:pt x="10" y="7"/>
                  </a:lnTo>
                  <a:lnTo>
                    <a:pt x="8" y="4"/>
                  </a:lnTo>
                  <a:lnTo>
                    <a:pt x="5" y="1"/>
                  </a:lnTo>
                  <a:lnTo>
                    <a:pt x="4" y="0"/>
                  </a:lnTo>
                  <a:lnTo>
                    <a:pt x="3" y="0"/>
                  </a:lnTo>
                  <a:lnTo>
                    <a:pt x="1" y="0"/>
                  </a:lnTo>
                  <a:lnTo>
                    <a:pt x="0" y="1"/>
                  </a:lnTo>
                  <a:lnTo>
                    <a:pt x="0" y="3"/>
                  </a:lnTo>
                  <a:lnTo>
                    <a:pt x="0" y="4"/>
                  </a:lnTo>
                  <a:lnTo>
                    <a:pt x="0" y="7"/>
                  </a:lnTo>
                  <a:lnTo>
                    <a:pt x="0" y="9"/>
                  </a:lnTo>
                  <a:lnTo>
                    <a:pt x="3" y="14"/>
                  </a:lnTo>
                  <a:lnTo>
                    <a:pt x="7" y="17"/>
                  </a:lnTo>
                  <a:lnTo>
                    <a:pt x="11" y="19"/>
                  </a:lnTo>
                  <a:lnTo>
                    <a:pt x="16" y="23"/>
                  </a:lnTo>
                  <a:lnTo>
                    <a:pt x="19" y="26"/>
                  </a:lnTo>
                  <a:lnTo>
                    <a:pt x="21" y="29"/>
                  </a:lnTo>
                  <a:lnTo>
                    <a:pt x="24" y="33"/>
                  </a:lnTo>
                  <a:lnTo>
                    <a:pt x="26" y="37"/>
                  </a:lnTo>
                  <a:lnTo>
                    <a:pt x="29" y="40"/>
                  </a:lnTo>
                  <a:lnTo>
                    <a:pt x="31" y="43"/>
                  </a:lnTo>
                  <a:lnTo>
                    <a:pt x="35" y="45"/>
                  </a:lnTo>
                  <a:lnTo>
                    <a:pt x="38" y="45"/>
                  </a:lnTo>
                  <a:lnTo>
                    <a:pt x="38" y="44"/>
                  </a:lnTo>
                  <a:lnTo>
                    <a:pt x="38" y="42"/>
                  </a:lnTo>
                  <a:lnTo>
                    <a:pt x="38" y="40"/>
                  </a:lnTo>
                  <a:lnTo>
                    <a:pt x="38" y="38"/>
                  </a:lnTo>
                  <a:lnTo>
                    <a:pt x="35" y="34"/>
                  </a:lnTo>
                  <a:lnTo>
                    <a:pt x="34" y="30"/>
                  </a:lnTo>
                  <a:lnTo>
                    <a:pt x="31" y="26"/>
                  </a:lnTo>
                  <a:lnTo>
                    <a:pt x="29" y="23"/>
                  </a:lnTo>
                  <a:lnTo>
                    <a:pt x="26" y="19"/>
                  </a:lnTo>
                  <a:lnTo>
                    <a:pt x="22" y="16"/>
                  </a:lnTo>
                  <a:lnTo>
                    <a:pt x="18" y="13"/>
                  </a:lnTo>
                  <a:lnTo>
                    <a:pt x="14" y="11"/>
                  </a:lnTo>
                  <a:lnTo>
                    <a:pt x="14" y="14"/>
                  </a:lnTo>
                </a:path>
              </a:pathLst>
            </a:custGeom>
            <a:solidFill>
              <a:srgbClr val="E2E2E2"/>
            </a:solidFill>
            <a:ln w="12700" cap="rnd">
              <a:noFill/>
              <a:round/>
              <a:headEnd/>
              <a:tailEnd/>
            </a:ln>
          </p:spPr>
          <p:txBody>
            <a:bodyPr/>
            <a:lstStyle/>
            <a:p>
              <a:endParaRPr lang="en-US" dirty="0"/>
            </a:p>
          </p:txBody>
        </p:sp>
        <p:sp>
          <p:nvSpPr>
            <p:cNvPr id="49037" name="Freeform 936"/>
            <p:cNvSpPr>
              <a:spLocks/>
            </p:cNvSpPr>
            <p:nvPr/>
          </p:nvSpPr>
          <p:spPr bwMode="auto">
            <a:xfrm>
              <a:off x="2645" y="2815"/>
              <a:ext cx="17" cy="17"/>
            </a:xfrm>
            <a:custGeom>
              <a:avLst/>
              <a:gdLst>
                <a:gd name="T0" fmla="*/ 0 w 17"/>
                <a:gd name="T1" fmla="*/ 5 h 17"/>
                <a:gd name="T2" fmla="*/ 1 w 17"/>
                <a:gd name="T3" fmla="*/ 8 h 17"/>
                <a:gd name="T4" fmla="*/ 3 w 17"/>
                <a:gd name="T5" fmla="*/ 9 h 17"/>
                <a:gd name="T6" fmla="*/ 4 w 17"/>
                <a:gd name="T7" fmla="*/ 12 h 17"/>
                <a:gd name="T8" fmla="*/ 8 w 17"/>
                <a:gd name="T9" fmla="*/ 16 h 17"/>
                <a:gd name="T10" fmla="*/ 16 w 17"/>
                <a:gd name="T11" fmla="*/ 12 h 17"/>
                <a:gd name="T12" fmla="*/ 13 w 17"/>
                <a:gd name="T13" fmla="*/ 9 h 17"/>
                <a:gd name="T14" fmla="*/ 12 w 17"/>
                <a:gd name="T15" fmla="*/ 7 h 17"/>
                <a:gd name="T16" fmla="*/ 9 w 17"/>
                <a:gd name="T17" fmla="*/ 4 h 17"/>
                <a:gd name="T18" fmla="*/ 6 w 17"/>
                <a:gd name="T19" fmla="*/ 1 h 17"/>
                <a:gd name="T20" fmla="*/ 6 w 17"/>
                <a:gd name="T21" fmla="*/ 0 h 17"/>
                <a:gd name="T22" fmla="*/ 0 w 17"/>
                <a:gd name="T23" fmla="*/ 5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5"/>
                  </a:moveTo>
                  <a:lnTo>
                    <a:pt x="1" y="8"/>
                  </a:lnTo>
                  <a:lnTo>
                    <a:pt x="3" y="9"/>
                  </a:lnTo>
                  <a:lnTo>
                    <a:pt x="4" y="12"/>
                  </a:lnTo>
                  <a:lnTo>
                    <a:pt x="8" y="16"/>
                  </a:lnTo>
                  <a:lnTo>
                    <a:pt x="16" y="12"/>
                  </a:lnTo>
                  <a:lnTo>
                    <a:pt x="13" y="9"/>
                  </a:lnTo>
                  <a:lnTo>
                    <a:pt x="12" y="7"/>
                  </a:lnTo>
                  <a:lnTo>
                    <a:pt x="9" y="4"/>
                  </a:lnTo>
                  <a:lnTo>
                    <a:pt x="6" y="1"/>
                  </a:lnTo>
                  <a:lnTo>
                    <a:pt x="6" y="0"/>
                  </a:lnTo>
                  <a:lnTo>
                    <a:pt x="0" y="5"/>
                  </a:lnTo>
                </a:path>
              </a:pathLst>
            </a:custGeom>
            <a:solidFill>
              <a:srgbClr val="B5B5B5"/>
            </a:solidFill>
            <a:ln w="12700" cap="rnd">
              <a:noFill/>
              <a:round/>
              <a:headEnd/>
              <a:tailEnd/>
            </a:ln>
          </p:spPr>
          <p:txBody>
            <a:bodyPr/>
            <a:lstStyle/>
            <a:p>
              <a:endParaRPr lang="en-US" dirty="0"/>
            </a:p>
          </p:txBody>
        </p:sp>
        <p:sp>
          <p:nvSpPr>
            <p:cNvPr id="49038" name="Freeform 937"/>
            <p:cNvSpPr>
              <a:spLocks/>
            </p:cNvSpPr>
            <p:nvPr/>
          </p:nvSpPr>
          <p:spPr bwMode="auto">
            <a:xfrm>
              <a:off x="2638" y="2813"/>
              <a:ext cx="17" cy="17"/>
            </a:xfrm>
            <a:custGeom>
              <a:avLst/>
              <a:gdLst>
                <a:gd name="T0" fmla="*/ 10 w 17"/>
                <a:gd name="T1" fmla="*/ 12 h 17"/>
                <a:gd name="T2" fmla="*/ 8 w 17"/>
                <a:gd name="T3" fmla="*/ 16 h 17"/>
                <a:gd name="T4" fmla="*/ 7 w 17"/>
                <a:gd name="T5" fmla="*/ 16 h 17"/>
                <a:gd name="T6" fmla="*/ 16 w 17"/>
                <a:gd name="T7" fmla="*/ 4 h 17"/>
                <a:gd name="T8" fmla="*/ 12 w 17"/>
                <a:gd name="T9" fmla="*/ 0 h 17"/>
                <a:gd name="T10" fmla="*/ 8 w 17"/>
                <a:gd name="T11" fmla="*/ 0 h 17"/>
                <a:gd name="T12" fmla="*/ 5 w 17"/>
                <a:gd name="T13" fmla="*/ 0 h 17"/>
                <a:gd name="T14" fmla="*/ 1 w 17"/>
                <a:gd name="T15" fmla="*/ 4 h 17"/>
                <a:gd name="T16" fmla="*/ 0 w 17"/>
                <a:gd name="T17" fmla="*/ 4 h 17"/>
                <a:gd name="T18" fmla="*/ 10 w 17"/>
                <a:gd name="T19" fmla="*/ 1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0" y="12"/>
                  </a:moveTo>
                  <a:lnTo>
                    <a:pt x="8" y="16"/>
                  </a:lnTo>
                  <a:lnTo>
                    <a:pt x="7" y="16"/>
                  </a:lnTo>
                  <a:lnTo>
                    <a:pt x="16" y="4"/>
                  </a:lnTo>
                  <a:lnTo>
                    <a:pt x="12" y="0"/>
                  </a:lnTo>
                  <a:lnTo>
                    <a:pt x="8" y="0"/>
                  </a:lnTo>
                  <a:lnTo>
                    <a:pt x="5" y="0"/>
                  </a:lnTo>
                  <a:lnTo>
                    <a:pt x="1" y="4"/>
                  </a:lnTo>
                  <a:lnTo>
                    <a:pt x="0" y="4"/>
                  </a:lnTo>
                  <a:lnTo>
                    <a:pt x="10" y="12"/>
                  </a:lnTo>
                </a:path>
              </a:pathLst>
            </a:custGeom>
            <a:solidFill>
              <a:srgbClr val="B5B5B5"/>
            </a:solidFill>
            <a:ln w="12700" cap="rnd">
              <a:noFill/>
              <a:round/>
              <a:headEnd/>
              <a:tailEnd/>
            </a:ln>
          </p:spPr>
          <p:txBody>
            <a:bodyPr/>
            <a:lstStyle/>
            <a:p>
              <a:endParaRPr lang="en-US" dirty="0"/>
            </a:p>
          </p:txBody>
        </p:sp>
        <p:sp>
          <p:nvSpPr>
            <p:cNvPr id="49039" name="Freeform 938"/>
            <p:cNvSpPr>
              <a:spLocks/>
            </p:cNvSpPr>
            <p:nvPr/>
          </p:nvSpPr>
          <p:spPr bwMode="auto">
            <a:xfrm>
              <a:off x="2637" y="2816"/>
              <a:ext cx="17" cy="17"/>
            </a:xfrm>
            <a:custGeom>
              <a:avLst/>
              <a:gdLst>
                <a:gd name="T0" fmla="*/ 16 w 17"/>
                <a:gd name="T1" fmla="*/ 8 h 17"/>
                <a:gd name="T2" fmla="*/ 16 w 17"/>
                <a:gd name="T3" fmla="*/ 10 h 17"/>
                <a:gd name="T4" fmla="*/ 16 w 17"/>
                <a:gd name="T5" fmla="*/ 8 h 17"/>
                <a:gd name="T6" fmla="*/ 16 w 17"/>
                <a:gd name="T7" fmla="*/ 7 h 17"/>
                <a:gd name="T8" fmla="*/ 16 w 17"/>
                <a:gd name="T9" fmla="*/ 5 h 17"/>
                <a:gd name="T10" fmla="*/ 0 w 17"/>
                <a:gd name="T11" fmla="*/ 0 h 17"/>
                <a:gd name="T12" fmla="*/ 0 w 17"/>
                <a:gd name="T13" fmla="*/ 3 h 17"/>
                <a:gd name="T14" fmla="*/ 0 w 17"/>
                <a:gd name="T15" fmla="*/ 7 h 17"/>
                <a:gd name="T16" fmla="*/ 0 w 17"/>
                <a:gd name="T17" fmla="*/ 12 h 17"/>
                <a:gd name="T18" fmla="*/ 0 w 17"/>
                <a:gd name="T19" fmla="*/ 16 h 17"/>
                <a:gd name="T20" fmla="*/ 16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8"/>
                  </a:moveTo>
                  <a:lnTo>
                    <a:pt x="16" y="10"/>
                  </a:lnTo>
                  <a:lnTo>
                    <a:pt x="16" y="8"/>
                  </a:lnTo>
                  <a:lnTo>
                    <a:pt x="16" y="7"/>
                  </a:lnTo>
                  <a:lnTo>
                    <a:pt x="16" y="5"/>
                  </a:lnTo>
                  <a:lnTo>
                    <a:pt x="0" y="0"/>
                  </a:lnTo>
                  <a:lnTo>
                    <a:pt x="0" y="3"/>
                  </a:lnTo>
                  <a:lnTo>
                    <a:pt x="0" y="7"/>
                  </a:lnTo>
                  <a:lnTo>
                    <a:pt x="0" y="12"/>
                  </a:lnTo>
                  <a:lnTo>
                    <a:pt x="0" y="16"/>
                  </a:lnTo>
                  <a:lnTo>
                    <a:pt x="16" y="8"/>
                  </a:lnTo>
                </a:path>
              </a:pathLst>
            </a:custGeom>
            <a:solidFill>
              <a:srgbClr val="B5B5B5"/>
            </a:solidFill>
            <a:ln w="12700" cap="rnd">
              <a:noFill/>
              <a:round/>
              <a:headEnd/>
              <a:tailEnd/>
            </a:ln>
          </p:spPr>
          <p:txBody>
            <a:bodyPr/>
            <a:lstStyle/>
            <a:p>
              <a:endParaRPr lang="en-US" dirty="0"/>
            </a:p>
          </p:txBody>
        </p:sp>
        <p:sp>
          <p:nvSpPr>
            <p:cNvPr id="49040" name="Freeform 939"/>
            <p:cNvSpPr>
              <a:spLocks/>
            </p:cNvSpPr>
            <p:nvPr/>
          </p:nvSpPr>
          <p:spPr bwMode="auto">
            <a:xfrm>
              <a:off x="2638" y="2825"/>
              <a:ext cx="22" cy="18"/>
            </a:xfrm>
            <a:custGeom>
              <a:avLst/>
              <a:gdLst>
                <a:gd name="T0" fmla="*/ 21 w 22"/>
                <a:gd name="T1" fmla="*/ 11 h 18"/>
                <a:gd name="T2" fmla="*/ 16 w 22"/>
                <a:gd name="T3" fmla="*/ 8 h 18"/>
                <a:gd name="T4" fmla="*/ 13 w 22"/>
                <a:gd name="T5" fmla="*/ 7 h 18"/>
                <a:gd name="T6" fmla="*/ 10 w 22"/>
                <a:gd name="T7" fmla="*/ 4 h 18"/>
                <a:gd name="T8" fmla="*/ 8 w 22"/>
                <a:gd name="T9" fmla="*/ 0 h 18"/>
                <a:gd name="T10" fmla="*/ 0 w 22"/>
                <a:gd name="T11" fmla="*/ 4 h 18"/>
                <a:gd name="T12" fmla="*/ 4 w 22"/>
                <a:gd name="T13" fmla="*/ 9 h 18"/>
                <a:gd name="T14" fmla="*/ 8 w 22"/>
                <a:gd name="T15" fmla="*/ 12 h 18"/>
                <a:gd name="T16" fmla="*/ 12 w 22"/>
                <a:gd name="T17" fmla="*/ 15 h 18"/>
                <a:gd name="T18" fmla="*/ 16 w 22"/>
                <a:gd name="T19" fmla="*/ 17 h 18"/>
                <a:gd name="T20" fmla="*/ 21 w 22"/>
                <a:gd name="T21" fmla="*/ 11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8"/>
                <a:gd name="T35" fmla="*/ 22 w 2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8">
                  <a:moveTo>
                    <a:pt x="21" y="11"/>
                  </a:moveTo>
                  <a:lnTo>
                    <a:pt x="16" y="8"/>
                  </a:lnTo>
                  <a:lnTo>
                    <a:pt x="13" y="7"/>
                  </a:lnTo>
                  <a:lnTo>
                    <a:pt x="10" y="4"/>
                  </a:lnTo>
                  <a:lnTo>
                    <a:pt x="8" y="0"/>
                  </a:lnTo>
                  <a:lnTo>
                    <a:pt x="0" y="4"/>
                  </a:lnTo>
                  <a:lnTo>
                    <a:pt x="4" y="9"/>
                  </a:lnTo>
                  <a:lnTo>
                    <a:pt x="8" y="12"/>
                  </a:lnTo>
                  <a:lnTo>
                    <a:pt x="12" y="15"/>
                  </a:lnTo>
                  <a:lnTo>
                    <a:pt x="16" y="17"/>
                  </a:lnTo>
                  <a:lnTo>
                    <a:pt x="21" y="11"/>
                  </a:lnTo>
                </a:path>
              </a:pathLst>
            </a:custGeom>
            <a:solidFill>
              <a:srgbClr val="B5B5B5"/>
            </a:solidFill>
            <a:ln w="12700" cap="rnd">
              <a:noFill/>
              <a:round/>
              <a:headEnd/>
              <a:tailEnd/>
            </a:ln>
          </p:spPr>
          <p:txBody>
            <a:bodyPr/>
            <a:lstStyle/>
            <a:p>
              <a:endParaRPr lang="en-US" dirty="0"/>
            </a:p>
          </p:txBody>
        </p:sp>
        <p:sp>
          <p:nvSpPr>
            <p:cNvPr id="49041" name="Freeform 940"/>
            <p:cNvSpPr>
              <a:spLocks/>
            </p:cNvSpPr>
            <p:nvPr/>
          </p:nvSpPr>
          <p:spPr bwMode="auto">
            <a:xfrm>
              <a:off x="2659" y="2840"/>
              <a:ext cx="24" cy="29"/>
            </a:xfrm>
            <a:custGeom>
              <a:avLst/>
              <a:gdLst>
                <a:gd name="T0" fmla="*/ 22 w 24"/>
                <a:gd name="T1" fmla="*/ 19 h 29"/>
                <a:gd name="T2" fmla="*/ 21 w 24"/>
                <a:gd name="T3" fmla="*/ 19 h 29"/>
                <a:gd name="T4" fmla="*/ 20 w 24"/>
                <a:gd name="T5" fmla="*/ 19 h 29"/>
                <a:gd name="T6" fmla="*/ 19 w 24"/>
                <a:gd name="T7" fmla="*/ 19 h 29"/>
                <a:gd name="T8" fmla="*/ 17 w 24"/>
                <a:gd name="T9" fmla="*/ 16 h 29"/>
                <a:gd name="T10" fmla="*/ 15 w 24"/>
                <a:gd name="T11" fmla="*/ 14 h 29"/>
                <a:gd name="T12" fmla="*/ 13 w 24"/>
                <a:gd name="T13" fmla="*/ 10 h 29"/>
                <a:gd name="T14" fmla="*/ 10 w 24"/>
                <a:gd name="T15" fmla="*/ 7 h 29"/>
                <a:gd name="T16" fmla="*/ 9 w 24"/>
                <a:gd name="T17" fmla="*/ 3 h 29"/>
                <a:gd name="T18" fmla="*/ 5 w 24"/>
                <a:gd name="T19" fmla="*/ 0 h 29"/>
                <a:gd name="T20" fmla="*/ 0 w 24"/>
                <a:gd name="T21" fmla="*/ 7 h 29"/>
                <a:gd name="T22" fmla="*/ 1 w 24"/>
                <a:gd name="T23" fmla="*/ 8 h 29"/>
                <a:gd name="T24" fmla="*/ 3 w 24"/>
                <a:gd name="T25" fmla="*/ 12 h 29"/>
                <a:gd name="T26" fmla="*/ 6 w 24"/>
                <a:gd name="T27" fmla="*/ 15 h 29"/>
                <a:gd name="T28" fmla="*/ 7 w 24"/>
                <a:gd name="T29" fmla="*/ 19 h 29"/>
                <a:gd name="T30" fmla="*/ 10 w 24"/>
                <a:gd name="T31" fmla="*/ 21 h 29"/>
                <a:gd name="T32" fmla="*/ 13 w 24"/>
                <a:gd name="T33" fmla="*/ 26 h 29"/>
                <a:gd name="T34" fmla="*/ 17 w 24"/>
                <a:gd name="T35" fmla="*/ 28 h 29"/>
                <a:gd name="T36" fmla="*/ 23 w 24"/>
                <a:gd name="T37" fmla="*/ 28 h 29"/>
                <a:gd name="T38" fmla="*/ 22 w 24"/>
                <a:gd name="T39" fmla="*/ 28 h 29"/>
                <a:gd name="T40" fmla="*/ 22 w 24"/>
                <a:gd name="T41" fmla="*/ 19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29"/>
                <a:gd name="T65" fmla="*/ 24 w 24"/>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29">
                  <a:moveTo>
                    <a:pt x="22" y="19"/>
                  </a:moveTo>
                  <a:lnTo>
                    <a:pt x="21" y="19"/>
                  </a:lnTo>
                  <a:lnTo>
                    <a:pt x="20" y="19"/>
                  </a:lnTo>
                  <a:lnTo>
                    <a:pt x="19" y="19"/>
                  </a:lnTo>
                  <a:lnTo>
                    <a:pt x="17" y="16"/>
                  </a:lnTo>
                  <a:lnTo>
                    <a:pt x="15" y="14"/>
                  </a:lnTo>
                  <a:lnTo>
                    <a:pt x="13" y="10"/>
                  </a:lnTo>
                  <a:lnTo>
                    <a:pt x="10" y="7"/>
                  </a:lnTo>
                  <a:lnTo>
                    <a:pt x="9" y="3"/>
                  </a:lnTo>
                  <a:lnTo>
                    <a:pt x="5" y="0"/>
                  </a:lnTo>
                  <a:lnTo>
                    <a:pt x="0" y="7"/>
                  </a:lnTo>
                  <a:lnTo>
                    <a:pt x="1" y="8"/>
                  </a:lnTo>
                  <a:lnTo>
                    <a:pt x="3" y="12"/>
                  </a:lnTo>
                  <a:lnTo>
                    <a:pt x="6" y="15"/>
                  </a:lnTo>
                  <a:lnTo>
                    <a:pt x="7" y="19"/>
                  </a:lnTo>
                  <a:lnTo>
                    <a:pt x="10" y="21"/>
                  </a:lnTo>
                  <a:lnTo>
                    <a:pt x="13" y="26"/>
                  </a:lnTo>
                  <a:lnTo>
                    <a:pt x="17" y="28"/>
                  </a:lnTo>
                  <a:lnTo>
                    <a:pt x="23" y="28"/>
                  </a:lnTo>
                  <a:lnTo>
                    <a:pt x="22" y="28"/>
                  </a:lnTo>
                  <a:lnTo>
                    <a:pt x="22" y="19"/>
                  </a:lnTo>
                </a:path>
              </a:pathLst>
            </a:custGeom>
            <a:solidFill>
              <a:srgbClr val="B5B5B5"/>
            </a:solidFill>
            <a:ln w="12700" cap="rnd">
              <a:noFill/>
              <a:round/>
              <a:headEnd/>
              <a:tailEnd/>
            </a:ln>
          </p:spPr>
          <p:txBody>
            <a:bodyPr/>
            <a:lstStyle/>
            <a:p>
              <a:endParaRPr lang="en-US" dirty="0"/>
            </a:p>
          </p:txBody>
        </p:sp>
        <p:sp>
          <p:nvSpPr>
            <p:cNvPr id="49042" name="Freeform 941"/>
            <p:cNvSpPr>
              <a:spLocks/>
            </p:cNvSpPr>
            <p:nvPr/>
          </p:nvSpPr>
          <p:spPr bwMode="auto">
            <a:xfrm>
              <a:off x="2681" y="2859"/>
              <a:ext cx="17" cy="17"/>
            </a:xfrm>
            <a:custGeom>
              <a:avLst/>
              <a:gdLst>
                <a:gd name="T0" fmla="*/ 2 w 17"/>
                <a:gd name="T1" fmla="*/ 3 h 17"/>
                <a:gd name="T2" fmla="*/ 0 w 17"/>
                <a:gd name="T3" fmla="*/ 3 h 17"/>
                <a:gd name="T4" fmla="*/ 2 w 17"/>
                <a:gd name="T5" fmla="*/ 5 h 17"/>
                <a:gd name="T6" fmla="*/ 2 w 17"/>
                <a:gd name="T7" fmla="*/ 7 h 17"/>
                <a:gd name="T8" fmla="*/ 8 w 17"/>
                <a:gd name="T9" fmla="*/ 3 h 17"/>
                <a:gd name="T10" fmla="*/ 8 w 17"/>
                <a:gd name="T11" fmla="*/ 16 h 17"/>
                <a:gd name="T12" fmla="*/ 16 w 17"/>
                <a:gd name="T13" fmla="*/ 10 h 17"/>
                <a:gd name="T14" fmla="*/ 16 w 17"/>
                <a:gd name="T15" fmla="*/ 7 h 17"/>
                <a:gd name="T16" fmla="*/ 16 w 17"/>
                <a:gd name="T17" fmla="*/ 3 h 17"/>
                <a:gd name="T18" fmla="*/ 16 w 17"/>
                <a:gd name="T19" fmla="*/ 1 h 17"/>
                <a:gd name="T20" fmla="*/ 16 w 17"/>
                <a:gd name="T21" fmla="*/ 0 h 17"/>
                <a:gd name="T22" fmla="*/ 2 w 17"/>
                <a:gd name="T23" fmla="*/ 3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2" y="3"/>
                  </a:moveTo>
                  <a:lnTo>
                    <a:pt x="0" y="3"/>
                  </a:lnTo>
                  <a:lnTo>
                    <a:pt x="2" y="5"/>
                  </a:lnTo>
                  <a:lnTo>
                    <a:pt x="2" y="7"/>
                  </a:lnTo>
                  <a:lnTo>
                    <a:pt x="8" y="3"/>
                  </a:lnTo>
                  <a:lnTo>
                    <a:pt x="8" y="16"/>
                  </a:lnTo>
                  <a:lnTo>
                    <a:pt x="16" y="10"/>
                  </a:lnTo>
                  <a:lnTo>
                    <a:pt x="16" y="7"/>
                  </a:lnTo>
                  <a:lnTo>
                    <a:pt x="16" y="3"/>
                  </a:lnTo>
                  <a:lnTo>
                    <a:pt x="16" y="1"/>
                  </a:lnTo>
                  <a:lnTo>
                    <a:pt x="16" y="0"/>
                  </a:lnTo>
                  <a:lnTo>
                    <a:pt x="2" y="3"/>
                  </a:lnTo>
                </a:path>
              </a:pathLst>
            </a:custGeom>
            <a:solidFill>
              <a:srgbClr val="B5B5B5"/>
            </a:solidFill>
            <a:ln w="12700" cap="rnd">
              <a:noFill/>
              <a:round/>
              <a:headEnd/>
              <a:tailEnd/>
            </a:ln>
          </p:spPr>
          <p:txBody>
            <a:bodyPr/>
            <a:lstStyle/>
            <a:p>
              <a:endParaRPr lang="en-US" dirty="0"/>
            </a:p>
          </p:txBody>
        </p:sp>
        <p:sp>
          <p:nvSpPr>
            <p:cNvPr id="49043" name="Freeform 942"/>
            <p:cNvSpPr>
              <a:spLocks/>
            </p:cNvSpPr>
            <p:nvPr/>
          </p:nvSpPr>
          <p:spPr bwMode="auto">
            <a:xfrm>
              <a:off x="2671" y="2841"/>
              <a:ext cx="17" cy="17"/>
            </a:xfrm>
            <a:custGeom>
              <a:avLst/>
              <a:gdLst>
                <a:gd name="T0" fmla="*/ 0 w 17"/>
                <a:gd name="T1" fmla="*/ 4 h 17"/>
                <a:gd name="T2" fmla="*/ 1 w 17"/>
                <a:gd name="T3" fmla="*/ 4 h 17"/>
                <a:gd name="T4" fmla="*/ 3 w 17"/>
                <a:gd name="T5" fmla="*/ 7 h 17"/>
                <a:gd name="T6" fmla="*/ 4 w 17"/>
                <a:gd name="T7" fmla="*/ 9 h 17"/>
                <a:gd name="T8" fmla="*/ 6 w 17"/>
                <a:gd name="T9" fmla="*/ 13 h 17"/>
                <a:gd name="T10" fmla="*/ 8 w 17"/>
                <a:gd name="T11" fmla="*/ 16 h 17"/>
                <a:gd name="T12" fmla="*/ 16 w 17"/>
                <a:gd name="T13" fmla="*/ 13 h 17"/>
                <a:gd name="T14" fmla="*/ 13 w 17"/>
                <a:gd name="T15" fmla="*/ 9 h 17"/>
                <a:gd name="T16" fmla="*/ 11 w 17"/>
                <a:gd name="T17" fmla="*/ 7 h 17"/>
                <a:gd name="T18" fmla="*/ 9 w 17"/>
                <a:gd name="T19" fmla="*/ 3 h 17"/>
                <a:gd name="T20" fmla="*/ 6 w 17"/>
                <a:gd name="T21" fmla="*/ 0 h 17"/>
                <a:gd name="T22" fmla="*/ 7 w 17"/>
                <a:gd name="T23" fmla="*/ 1 h 17"/>
                <a:gd name="T24" fmla="*/ 0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4"/>
                  </a:moveTo>
                  <a:lnTo>
                    <a:pt x="1" y="4"/>
                  </a:lnTo>
                  <a:lnTo>
                    <a:pt x="3" y="7"/>
                  </a:lnTo>
                  <a:lnTo>
                    <a:pt x="4" y="9"/>
                  </a:lnTo>
                  <a:lnTo>
                    <a:pt x="6" y="13"/>
                  </a:lnTo>
                  <a:lnTo>
                    <a:pt x="8" y="16"/>
                  </a:lnTo>
                  <a:lnTo>
                    <a:pt x="16" y="13"/>
                  </a:lnTo>
                  <a:lnTo>
                    <a:pt x="13" y="9"/>
                  </a:lnTo>
                  <a:lnTo>
                    <a:pt x="11" y="7"/>
                  </a:lnTo>
                  <a:lnTo>
                    <a:pt x="9" y="3"/>
                  </a:lnTo>
                  <a:lnTo>
                    <a:pt x="6" y="0"/>
                  </a:lnTo>
                  <a:lnTo>
                    <a:pt x="7" y="1"/>
                  </a:lnTo>
                  <a:lnTo>
                    <a:pt x="0" y="4"/>
                  </a:lnTo>
                </a:path>
              </a:pathLst>
            </a:custGeom>
            <a:solidFill>
              <a:srgbClr val="B5B5B5"/>
            </a:solidFill>
            <a:ln w="12700" cap="rnd">
              <a:noFill/>
              <a:round/>
              <a:headEnd/>
              <a:tailEnd/>
            </a:ln>
          </p:spPr>
          <p:txBody>
            <a:bodyPr/>
            <a:lstStyle/>
            <a:p>
              <a:endParaRPr lang="en-US" dirty="0"/>
            </a:p>
          </p:txBody>
        </p:sp>
        <p:sp>
          <p:nvSpPr>
            <p:cNvPr id="49044" name="Freeform 943"/>
            <p:cNvSpPr>
              <a:spLocks/>
            </p:cNvSpPr>
            <p:nvPr/>
          </p:nvSpPr>
          <p:spPr bwMode="auto">
            <a:xfrm>
              <a:off x="2657" y="2825"/>
              <a:ext cx="19" cy="17"/>
            </a:xfrm>
            <a:custGeom>
              <a:avLst/>
              <a:gdLst>
                <a:gd name="T0" fmla="*/ 0 w 19"/>
                <a:gd name="T1" fmla="*/ 8 h 17"/>
                <a:gd name="T2" fmla="*/ 4 w 19"/>
                <a:gd name="T3" fmla="*/ 9 h 17"/>
                <a:gd name="T4" fmla="*/ 6 w 19"/>
                <a:gd name="T5" fmla="*/ 11 h 17"/>
                <a:gd name="T6" fmla="*/ 9 w 19"/>
                <a:gd name="T7" fmla="*/ 13 h 17"/>
                <a:gd name="T8" fmla="*/ 11 w 19"/>
                <a:gd name="T9" fmla="*/ 16 h 17"/>
                <a:gd name="T10" fmla="*/ 18 w 19"/>
                <a:gd name="T11" fmla="*/ 12 h 17"/>
                <a:gd name="T12" fmla="*/ 15 w 19"/>
                <a:gd name="T13" fmla="*/ 9 h 17"/>
                <a:gd name="T14" fmla="*/ 12 w 19"/>
                <a:gd name="T15" fmla="*/ 5 h 17"/>
                <a:gd name="T16" fmla="*/ 8 w 19"/>
                <a:gd name="T17" fmla="*/ 2 h 17"/>
                <a:gd name="T18" fmla="*/ 2 w 19"/>
                <a:gd name="T19" fmla="*/ 0 h 17"/>
                <a:gd name="T20" fmla="*/ 0 w 19"/>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7"/>
                <a:gd name="T35" fmla="*/ 19 w 19"/>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7">
                  <a:moveTo>
                    <a:pt x="0" y="8"/>
                  </a:moveTo>
                  <a:lnTo>
                    <a:pt x="4" y="9"/>
                  </a:lnTo>
                  <a:lnTo>
                    <a:pt x="6" y="11"/>
                  </a:lnTo>
                  <a:lnTo>
                    <a:pt x="9" y="13"/>
                  </a:lnTo>
                  <a:lnTo>
                    <a:pt x="11" y="16"/>
                  </a:lnTo>
                  <a:lnTo>
                    <a:pt x="18" y="12"/>
                  </a:lnTo>
                  <a:lnTo>
                    <a:pt x="15" y="9"/>
                  </a:lnTo>
                  <a:lnTo>
                    <a:pt x="12" y="5"/>
                  </a:lnTo>
                  <a:lnTo>
                    <a:pt x="8" y="2"/>
                  </a:lnTo>
                  <a:lnTo>
                    <a:pt x="2" y="0"/>
                  </a:lnTo>
                  <a:lnTo>
                    <a:pt x="0" y="8"/>
                  </a:lnTo>
                </a:path>
              </a:pathLst>
            </a:custGeom>
            <a:solidFill>
              <a:srgbClr val="B5B5B5"/>
            </a:solidFill>
            <a:ln w="12700" cap="rnd">
              <a:noFill/>
              <a:round/>
              <a:headEnd/>
              <a:tailEnd/>
            </a:ln>
          </p:spPr>
          <p:txBody>
            <a:bodyPr/>
            <a:lstStyle/>
            <a:p>
              <a:endParaRPr lang="en-US" dirty="0"/>
            </a:p>
          </p:txBody>
        </p:sp>
        <p:sp>
          <p:nvSpPr>
            <p:cNvPr id="49045" name="Freeform 944"/>
            <p:cNvSpPr>
              <a:spLocks/>
            </p:cNvSpPr>
            <p:nvPr/>
          </p:nvSpPr>
          <p:spPr bwMode="auto">
            <a:xfrm>
              <a:off x="2663" y="2767"/>
              <a:ext cx="41" cy="50"/>
            </a:xfrm>
            <a:custGeom>
              <a:avLst/>
              <a:gdLst>
                <a:gd name="T0" fmla="*/ 15 w 41"/>
                <a:gd name="T1" fmla="*/ 0 h 50"/>
                <a:gd name="T2" fmla="*/ 12 w 41"/>
                <a:gd name="T3" fmla="*/ 4 h 50"/>
                <a:gd name="T4" fmla="*/ 9 w 41"/>
                <a:gd name="T5" fmla="*/ 6 h 50"/>
                <a:gd name="T6" fmla="*/ 4 w 41"/>
                <a:gd name="T7" fmla="*/ 7 h 50"/>
                <a:gd name="T8" fmla="*/ 0 w 41"/>
                <a:gd name="T9" fmla="*/ 7 h 50"/>
                <a:gd name="T10" fmla="*/ 3 w 41"/>
                <a:gd name="T11" fmla="*/ 12 h 50"/>
                <a:gd name="T12" fmla="*/ 7 w 41"/>
                <a:gd name="T13" fmla="*/ 15 h 50"/>
                <a:gd name="T14" fmla="*/ 12 w 41"/>
                <a:gd name="T15" fmla="*/ 17 h 50"/>
                <a:gd name="T16" fmla="*/ 17 w 41"/>
                <a:gd name="T17" fmla="*/ 20 h 50"/>
                <a:gd name="T18" fmla="*/ 17 w 41"/>
                <a:gd name="T19" fmla="*/ 22 h 50"/>
                <a:gd name="T20" fmla="*/ 20 w 41"/>
                <a:gd name="T21" fmla="*/ 25 h 50"/>
                <a:gd name="T22" fmla="*/ 21 w 41"/>
                <a:gd name="T23" fmla="*/ 29 h 50"/>
                <a:gd name="T24" fmla="*/ 23 w 41"/>
                <a:gd name="T25" fmla="*/ 33 h 50"/>
                <a:gd name="T26" fmla="*/ 26 w 41"/>
                <a:gd name="T27" fmla="*/ 37 h 50"/>
                <a:gd name="T28" fmla="*/ 29 w 41"/>
                <a:gd name="T29" fmla="*/ 42 h 50"/>
                <a:gd name="T30" fmla="*/ 33 w 41"/>
                <a:gd name="T31" fmla="*/ 45 h 50"/>
                <a:gd name="T32" fmla="*/ 39 w 41"/>
                <a:gd name="T33" fmla="*/ 49 h 50"/>
                <a:gd name="T34" fmla="*/ 39 w 41"/>
                <a:gd name="T35" fmla="*/ 48 h 50"/>
                <a:gd name="T36" fmla="*/ 40 w 41"/>
                <a:gd name="T37" fmla="*/ 46 h 50"/>
                <a:gd name="T38" fmla="*/ 40 w 41"/>
                <a:gd name="T39" fmla="*/ 44 h 50"/>
                <a:gd name="T40" fmla="*/ 39 w 41"/>
                <a:gd name="T41" fmla="*/ 41 h 50"/>
                <a:gd name="T42" fmla="*/ 39 w 41"/>
                <a:gd name="T43" fmla="*/ 37 h 50"/>
                <a:gd name="T44" fmla="*/ 38 w 41"/>
                <a:gd name="T45" fmla="*/ 34 h 50"/>
                <a:gd name="T46" fmla="*/ 37 w 41"/>
                <a:gd name="T47" fmla="*/ 31 h 50"/>
                <a:gd name="T48" fmla="*/ 36 w 41"/>
                <a:gd name="T49" fmla="*/ 29 h 50"/>
                <a:gd name="T50" fmla="*/ 34 w 41"/>
                <a:gd name="T51" fmla="*/ 25 h 50"/>
                <a:gd name="T52" fmla="*/ 32 w 41"/>
                <a:gd name="T53" fmla="*/ 21 h 50"/>
                <a:gd name="T54" fmla="*/ 31 w 41"/>
                <a:gd name="T55" fmla="*/ 19 h 50"/>
                <a:gd name="T56" fmla="*/ 30 w 41"/>
                <a:gd name="T57" fmla="*/ 17 h 50"/>
                <a:gd name="T58" fmla="*/ 27 w 41"/>
                <a:gd name="T59" fmla="*/ 12 h 50"/>
                <a:gd name="T60" fmla="*/ 23 w 41"/>
                <a:gd name="T61" fmla="*/ 8 h 50"/>
                <a:gd name="T62" fmla="*/ 18 w 41"/>
                <a:gd name="T63" fmla="*/ 4 h 50"/>
                <a:gd name="T64" fmla="*/ 15 w 41"/>
                <a:gd name="T65" fmla="*/ 0 h 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1"/>
                <a:gd name="T100" fmla="*/ 0 h 50"/>
                <a:gd name="T101" fmla="*/ 41 w 41"/>
                <a:gd name="T102" fmla="*/ 50 h 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1" h="50">
                  <a:moveTo>
                    <a:pt x="15" y="0"/>
                  </a:moveTo>
                  <a:lnTo>
                    <a:pt x="12" y="4"/>
                  </a:lnTo>
                  <a:lnTo>
                    <a:pt x="9" y="6"/>
                  </a:lnTo>
                  <a:lnTo>
                    <a:pt x="4" y="7"/>
                  </a:lnTo>
                  <a:lnTo>
                    <a:pt x="0" y="7"/>
                  </a:lnTo>
                  <a:lnTo>
                    <a:pt x="3" y="12"/>
                  </a:lnTo>
                  <a:lnTo>
                    <a:pt x="7" y="15"/>
                  </a:lnTo>
                  <a:lnTo>
                    <a:pt x="12" y="17"/>
                  </a:lnTo>
                  <a:lnTo>
                    <a:pt x="17" y="20"/>
                  </a:lnTo>
                  <a:lnTo>
                    <a:pt x="17" y="22"/>
                  </a:lnTo>
                  <a:lnTo>
                    <a:pt x="20" y="25"/>
                  </a:lnTo>
                  <a:lnTo>
                    <a:pt x="21" y="29"/>
                  </a:lnTo>
                  <a:lnTo>
                    <a:pt x="23" y="33"/>
                  </a:lnTo>
                  <a:lnTo>
                    <a:pt x="26" y="37"/>
                  </a:lnTo>
                  <a:lnTo>
                    <a:pt x="29" y="42"/>
                  </a:lnTo>
                  <a:lnTo>
                    <a:pt x="33" y="45"/>
                  </a:lnTo>
                  <a:lnTo>
                    <a:pt x="39" y="49"/>
                  </a:lnTo>
                  <a:lnTo>
                    <a:pt x="39" y="48"/>
                  </a:lnTo>
                  <a:lnTo>
                    <a:pt x="40" y="46"/>
                  </a:lnTo>
                  <a:lnTo>
                    <a:pt x="40" y="44"/>
                  </a:lnTo>
                  <a:lnTo>
                    <a:pt x="39" y="41"/>
                  </a:lnTo>
                  <a:lnTo>
                    <a:pt x="39" y="37"/>
                  </a:lnTo>
                  <a:lnTo>
                    <a:pt x="38" y="34"/>
                  </a:lnTo>
                  <a:lnTo>
                    <a:pt x="37" y="31"/>
                  </a:lnTo>
                  <a:lnTo>
                    <a:pt x="36" y="29"/>
                  </a:lnTo>
                  <a:lnTo>
                    <a:pt x="34" y="25"/>
                  </a:lnTo>
                  <a:lnTo>
                    <a:pt x="32" y="21"/>
                  </a:lnTo>
                  <a:lnTo>
                    <a:pt x="31" y="19"/>
                  </a:lnTo>
                  <a:lnTo>
                    <a:pt x="30" y="17"/>
                  </a:lnTo>
                  <a:lnTo>
                    <a:pt x="27" y="12"/>
                  </a:lnTo>
                  <a:lnTo>
                    <a:pt x="23" y="8"/>
                  </a:lnTo>
                  <a:lnTo>
                    <a:pt x="18" y="4"/>
                  </a:lnTo>
                  <a:lnTo>
                    <a:pt x="15" y="0"/>
                  </a:lnTo>
                </a:path>
              </a:pathLst>
            </a:custGeom>
            <a:solidFill>
              <a:srgbClr val="E2E2E2"/>
            </a:solidFill>
            <a:ln w="12700" cap="rnd">
              <a:noFill/>
              <a:round/>
              <a:headEnd/>
              <a:tailEnd/>
            </a:ln>
          </p:spPr>
          <p:txBody>
            <a:bodyPr/>
            <a:lstStyle/>
            <a:p>
              <a:endParaRPr lang="en-US" dirty="0"/>
            </a:p>
          </p:txBody>
        </p:sp>
        <p:sp>
          <p:nvSpPr>
            <p:cNvPr id="49046" name="Freeform 945"/>
            <p:cNvSpPr>
              <a:spLocks/>
            </p:cNvSpPr>
            <p:nvPr/>
          </p:nvSpPr>
          <p:spPr bwMode="auto">
            <a:xfrm>
              <a:off x="2657" y="2765"/>
              <a:ext cx="23" cy="17"/>
            </a:xfrm>
            <a:custGeom>
              <a:avLst/>
              <a:gdLst>
                <a:gd name="T0" fmla="*/ 9 w 23"/>
                <a:gd name="T1" fmla="*/ 8 h 17"/>
                <a:gd name="T2" fmla="*/ 4 w 23"/>
                <a:gd name="T3" fmla="*/ 16 h 17"/>
                <a:gd name="T4" fmla="*/ 9 w 23"/>
                <a:gd name="T5" fmla="*/ 16 h 17"/>
                <a:gd name="T6" fmla="*/ 14 w 23"/>
                <a:gd name="T7" fmla="*/ 14 h 17"/>
                <a:gd name="T8" fmla="*/ 19 w 23"/>
                <a:gd name="T9" fmla="*/ 10 h 17"/>
                <a:gd name="T10" fmla="*/ 22 w 23"/>
                <a:gd name="T11" fmla="*/ 3 h 17"/>
                <a:gd name="T12" fmla="*/ 14 w 23"/>
                <a:gd name="T13" fmla="*/ 0 h 17"/>
                <a:gd name="T14" fmla="*/ 13 w 23"/>
                <a:gd name="T15" fmla="*/ 3 h 17"/>
                <a:gd name="T16" fmla="*/ 11 w 23"/>
                <a:gd name="T17" fmla="*/ 3 h 17"/>
                <a:gd name="T18" fmla="*/ 8 w 23"/>
                <a:gd name="T19" fmla="*/ 5 h 17"/>
                <a:gd name="T20" fmla="*/ 5 w 23"/>
                <a:gd name="T21" fmla="*/ 5 h 17"/>
                <a:gd name="T22" fmla="*/ 0 w 23"/>
                <a:gd name="T23" fmla="*/ 12 h 17"/>
                <a:gd name="T24" fmla="*/ 9 w 23"/>
                <a:gd name="T25" fmla="*/ 8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17"/>
                <a:gd name="T41" fmla="*/ 23 w 23"/>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17">
                  <a:moveTo>
                    <a:pt x="9" y="8"/>
                  </a:moveTo>
                  <a:lnTo>
                    <a:pt x="4" y="16"/>
                  </a:lnTo>
                  <a:lnTo>
                    <a:pt x="9" y="16"/>
                  </a:lnTo>
                  <a:lnTo>
                    <a:pt x="14" y="14"/>
                  </a:lnTo>
                  <a:lnTo>
                    <a:pt x="19" y="10"/>
                  </a:lnTo>
                  <a:lnTo>
                    <a:pt x="22" y="3"/>
                  </a:lnTo>
                  <a:lnTo>
                    <a:pt x="14" y="0"/>
                  </a:lnTo>
                  <a:lnTo>
                    <a:pt x="13" y="3"/>
                  </a:lnTo>
                  <a:lnTo>
                    <a:pt x="11" y="3"/>
                  </a:lnTo>
                  <a:lnTo>
                    <a:pt x="8" y="5"/>
                  </a:lnTo>
                  <a:lnTo>
                    <a:pt x="5" y="5"/>
                  </a:lnTo>
                  <a:lnTo>
                    <a:pt x="0" y="12"/>
                  </a:lnTo>
                  <a:lnTo>
                    <a:pt x="9" y="8"/>
                  </a:lnTo>
                </a:path>
              </a:pathLst>
            </a:custGeom>
            <a:solidFill>
              <a:srgbClr val="B5B5B5"/>
            </a:solidFill>
            <a:ln w="12700" cap="rnd">
              <a:noFill/>
              <a:round/>
              <a:headEnd/>
              <a:tailEnd/>
            </a:ln>
          </p:spPr>
          <p:txBody>
            <a:bodyPr/>
            <a:lstStyle/>
            <a:p>
              <a:endParaRPr lang="en-US" dirty="0"/>
            </a:p>
          </p:txBody>
        </p:sp>
        <p:sp>
          <p:nvSpPr>
            <p:cNvPr id="49047" name="Freeform 946"/>
            <p:cNvSpPr>
              <a:spLocks/>
            </p:cNvSpPr>
            <p:nvPr/>
          </p:nvSpPr>
          <p:spPr bwMode="auto">
            <a:xfrm>
              <a:off x="2657" y="2774"/>
              <a:ext cx="24" cy="17"/>
            </a:xfrm>
            <a:custGeom>
              <a:avLst/>
              <a:gdLst>
                <a:gd name="T0" fmla="*/ 23 w 24"/>
                <a:gd name="T1" fmla="*/ 9 h 17"/>
                <a:gd name="T2" fmla="*/ 18 w 24"/>
                <a:gd name="T3" fmla="*/ 7 h 17"/>
                <a:gd name="T4" fmla="*/ 14 w 24"/>
                <a:gd name="T5" fmla="*/ 4 h 17"/>
                <a:gd name="T6" fmla="*/ 10 w 24"/>
                <a:gd name="T7" fmla="*/ 2 h 17"/>
                <a:gd name="T8" fmla="*/ 9 w 24"/>
                <a:gd name="T9" fmla="*/ 0 h 17"/>
                <a:gd name="T10" fmla="*/ 0 w 24"/>
                <a:gd name="T11" fmla="*/ 2 h 17"/>
                <a:gd name="T12" fmla="*/ 4 w 24"/>
                <a:gd name="T13" fmla="*/ 8 h 17"/>
                <a:gd name="T14" fmla="*/ 9 w 24"/>
                <a:gd name="T15" fmla="*/ 12 h 17"/>
                <a:gd name="T16" fmla="*/ 13 w 24"/>
                <a:gd name="T17" fmla="*/ 13 h 17"/>
                <a:gd name="T18" fmla="*/ 17 w 24"/>
                <a:gd name="T19" fmla="*/ 16 h 17"/>
                <a:gd name="T20" fmla="*/ 23 w 24"/>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7"/>
                <a:gd name="T35" fmla="*/ 24 w 24"/>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7">
                  <a:moveTo>
                    <a:pt x="23" y="9"/>
                  </a:moveTo>
                  <a:lnTo>
                    <a:pt x="18" y="7"/>
                  </a:lnTo>
                  <a:lnTo>
                    <a:pt x="14" y="4"/>
                  </a:lnTo>
                  <a:lnTo>
                    <a:pt x="10" y="2"/>
                  </a:lnTo>
                  <a:lnTo>
                    <a:pt x="9" y="0"/>
                  </a:lnTo>
                  <a:lnTo>
                    <a:pt x="0" y="2"/>
                  </a:lnTo>
                  <a:lnTo>
                    <a:pt x="4" y="8"/>
                  </a:lnTo>
                  <a:lnTo>
                    <a:pt x="9" y="12"/>
                  </a:lnTo>
                  <a:lnTo>
                    <a:pt x="13" y="13"/>
                  </a:lnTo>
                  <a:lnTo>
                    <a:pt x="17" y="16"/>
                  </a:lnTo>
                  <a:lnTo>
                    <a:pt x="23" y="9"/>
                  </a:lnTo>
                </a:path>
              </a:pathLst>
            </a:custGeom>
            <a:solidFill>
              <a:srgbClr val="B5B5B5"/>
            </a:solidFill>
            <a:ln w="12700" cap="rnd">
              <a:noFill/>
              <a:round/>
              <a:headEnd/>
              <a:tailEnd/>
            </a:ln>
          </p:spPr>
          <p:txBody>
            <a:bodyPr/>
            <a:lstStyle/>
            <a:p>
              <a:endParaRPr lang="en-US" dirty="0"/>
            </a:p>
          </p:txBody>
        </p:sp>
        <p:sp>
          <p:nvSpPr>
            <p:cNvPr id="49048" name="Freeform 947"/>
            <p:cNvSpPr>
              <a:spLocks/>
            </p:cNvSpPr>
            <p:nvPr/>
          </p:nvSpPr>
          <p:spPr bwMode="auto">
            <a:xfrm>
              <a:off x="2678" y="2786"/>
              <a:ext cx="27" cy="35"/>
            </a:xfrm>
            <a:custGeom>
              <a:avLst/>
              <a:gdLst>
                <a:gd name="T0" fmla="*/ 26 w 27"/>
                <a:gd name="T1" fmla="*/ 26 h 35"/>
                <a:gd name="T2" fmla="*/ 21 w 27"/>
                <a:gd name="T3" fmla="*/ 24 h 35"/>
                <a:gd name="T4" fmla="*/ 19 w 27"/>
                <a:gd name="T5" fmla="*/ 21 h 35"/>
                <a:gd name="T6" fmla="*/ 16 w 27"/>
                <a:gd name="T7" fmla="*/ 16 h 35"/>
                <a:gd name="T8" fmla="*/ 14 w 27"/>
                <a:gd name="T9" fmla="*/ 13 h 35"/>
                <a:gd name="T10" fmla="*/ 11 w 27"/>
                <a:gd name="T11" fmla="*/ 9 h 35"/>
                <a:gd name="T12" fmla="*/ 11 w 27"/>
                <a:gd name="T13" fmla="*/ 6 h 35"/>
                <a:gd name="T14" fmla="*/ 8 w 27"/>
                <a:gd name="T15" fmla="*/ 3 h 35"/>
                <a:gd name="T16" fmla="*/ 7 w 27"/>
                <a:gd name="T17" fmla="*/ 0 h 35"/>
                <a:gd name="T18" fmla="*/ 0 w 27"/>
                <a:gd name="T19" fmla="*/ 6 h 35"/>
                <a:gd name="T20" fmla="*/ 1 w 27"/>
                <a:gd name="T21" fmla="*/ 8 h 35"/>
                <a:gd name="T22" fmla="*/ 2 w 27"/>
                <a:gd name="T23" fmla="*/ 9 h 35"/>
                <a:gd name="T24" fmla="*/ 4 w 27"/>
                <a:gd name="T25" fmla="*/ 14 h 35"/>
                <a:gd name="T26" fmla="*/ 6 w 27"/>
                <a:gd name="T27" fmla="*/ 18 h 35"/>
                <a:gd name="T28" fmla="*/ 8 w 27"/>
                <a:gd name="T29" fmla="*/ 21 h 35"/>
                <a:gd name="T30" fmla="*/ 11 w 27"/>
                <a:gd name="T31" fmla="*/ 26 h 35"/>
                <a:gd name="T32" fmla="*/ 16 w 27"/>
                <a:gd name="T33" fmla="*/ 31 h 35"/>
                <a:gd name="T34" fmla="*/ 22 w 27"/>
                <a:gd name="T35" fmla="*/ 34 h 35"/>
                <a:gd name="T36" fmla="*/ 26 w 27"/>
                <a:gd name="T37" fmla="*/ 26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35"/>
                <a:gd name="T59" fmla="*/ 27 w 27"/>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35">
                  <a:moveTo>
                    <a:pt x="26" y="26"/>
                  </a:moveTo>
                  <a:lnTo>
                    <a:pt x="21" y="24"/>
                  </a:lnTo>
                  <a:lnTo>
                    <a:pt x="19" y="21"/>
                  </a:lnTo>
                  <a:lnTo>
                    <a:pt x="16" y="16"/>
                  </a:lnTo>
                  <a:lnTo>
                    <a:pt x="14" y="13"/>
                  </a:lnTo>
                  <a:lnTo>
                    <a:pt x="11" y="9"/>
                  </a:lnTo>
                  <a:lnTo>
                    <a:pt x="11" y="6"/>
                  </a:lnTo>
                  <a:lnTo>
                    <a:pt x="8" y="3"/>
                  </a:lnTo>
                  <a:lnTo>
                    <a:pt x="7" y="0"/>
                  </a:lnTo>
                  <a:lnTo>
                    <a:pt x="0" y="6"/>
                  </a:lnTo>
                  <a:lnTo>
                    <a:pt x="1" y="8"/>
                  </a:lnTo>
                  <a:lnTo>
                    <a:pt x="2" y="9"/>
                  </a:lnTo>
                  <a:lnTo>
                    <a:pt x="4" y="14"/>
                  </a:lnTo>
                  <a:lnTo>
                    <a:pt x="6" y="18"/>
                  </a:lnTo>
                  <a:lnTo>
                    <a:pt x="8" y="21"/>
                  </a:lnTo>
                  <a:lnTo>
                    <a:pt x="11" y="26"/>
                  </a:lnTo>
                  <a:lnTo>
                    <a:pt x="16" y="31"/>
                  </a:lnTo>
                  <a:lnTo>
                    <a:pt x="22" y="34"/>
                  </a:lnTo>
                  <a:lnTo>
                    <a:pt x="26" y="26"/>
                  </a:lnTo>
                </a:path>
              </a:pathLst>
            </a:custGeom>
            <a:solidFill>
              <a:srgbClr val="B5B5B5"/>
            </a:solidFill>
            <a:ln w="12700" cap="rnd">
              <a:noFill/>
              <a:round/>
              <a:headEnd/>
              <a:tailEnd/>
            </a:ln>
          </p:spPr>
          <p:txBody>
            <a:bodyPr/>
            <a:lstStyle/>
            <a:p>
              <a:endParaRPr lang="en-US" dirty="0"/>
            </a:p>
          </p:txBody>
        </p:sp>
        <p:sp>
          <p:nvSpPr>
            <p:cNvPr id="49049" name="Freeform 948"/>
            <p:cNvSpPr>
              <a:spLocks/>
            </p:cNvSpPr>
            <p:nvPr/>
          </p:nvSpPr>
          <p:spPr bwMode="auto">
            <a:xfrm>
              <a:off x="2703" y="2811"/>
              <a:ext cx="17" cy="17"/>
            </a:xfrm>
            <a:custGeom>
              <a:avLst/>
              <a:gdLst>
                <a:gd name="T0" fmla="*/ 0 w 17"/>
                <a:gd name="T1" fmla="*/ 1 h 17"/>
                <a:gd name="T2" fmla="*/ 0 w 17"/>
                <a:gd name="T3" fmla="*/ 3 h 17"/>
                <a:gd name="T4" fmla="*/ 2 w 17"/>
                <a:gd name="T5" fmla="*/ 5 h 17"/>
                <a:gd name="T6" fmla="*/ 2 w 17"/>
                <a:gd name="T7" fmla="*/ 7 h 17"/>
                <a:gd name="T8" fmla="*/ 2 w 17"/>
                <a:gd name="T9" fmla="*/ 8 h 17"/>
                <a:gd name="T10" fmla="*/ 10 w 17"/>
                <a:gd name="T11" fmla="*/ 7 h 17"/>
                <a:gd name="T12" fmla="*/ 2 w 17"/>
                <a:gd name="T13" fmla="*/ 16 h 17"/>
                <a:gd name="T14" fmla="*/ 13 w 17"/>
                <a:gd name="T15" fmla="*/ 12 h 17"/>
                <a:gd name="T16" fmla="*/ 16 w 17"/>
                <a:gd name="T17" fmla="*/ 8 h 17"/>
                <a:gd name="T18" fmla="*/ 16 w 17"/>
                <a:gd name="T19" fmla="*/ 3 h 17"/>
                <a:gd name="T20" fmla="*/ 16 w 17"/>
                <a:gd name="T21" fmla="*/ 0 h 17"/>
                <a:gd name="T22" fmla="*/ 16 w 17"/>
                <a:gd name="T23" fmla="*/ 1 h 17"/>
                <a:gd name="T24" fmla="*/ 0 w 17"/>
                <a:gd name="T25" fmla="*/ 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
                  </a:moveTo>
                  <a:lnTo>
                    <a:pt x="0" y="3"/>
                  </a:lnTo>
                  <a:lnTo>
                    <a:pt x="2" y="5"/>
                  </a:lnTo>
                  <a:lnTo>
                    <a:pt x="2" y="7"/>
                  </a:lnTo>
                  <a:lnTo>
                    <a:pt x="2" y="8"/>
                  </a:lnTo>
                  <a:lnTo>
                    <a:pt x="10" y="7"/>
                  </a:lnTo>
                  <a:lnTo>
                    <a:pt x="2" y="16"/>
                  </a:lnTo>
                  <a:lnTo>
                    <a:pt x="13" y="12"/>
                  </a:lnTo>
                  <a:lnTo>
                    <a:pt x="16" y="8"/>
                  </a:lnTo>
                  <a:lnTo>
                    <a:pt x="16" y="3"/>
                  </a:lnTo>
                  <a:lnTo>
                    <a:pt x="16" y="0"/>
                  </a:lnTo>
                  <a:lnTo>
                    <a:pt x="16" y="1"/>
                  </a:lnTo>
                  <a:lnTo>
                    <a:pt x="0" y="1"/>
                  </a:lnTo>
                </a:path>
              </a:pathLst>
            </a:custGeom>
            <a:solidFill>
              <a:srgbClr val="B5B5B5"/>
            </a:solidFill>
            <a:ln w="12700" cap="rnd">
              <a:noFill/>
              <a:round/>
              <a:headEnd/>
              <a:tailEnd/>
            </a:ln>
          </p:spPr>
          <p:txBody>
            <a:bodyPr/>
            <a:lstStyle/>
            <a:p>
              <a:endParaRPr lang="en-US" dirty="0"/>
            </a:p>
          </p:txBody>
        </p:sp>
        <p:sp>
          <p:nvSpPr>
            <p:cNvPr id="49050" name="Freeform 949"/>
            <p:cNvSpPr>
              <a:spLocks/>
            </p:cNvSpPr>
            <p:nvPr/>
          </p:nvSpPr>
          <p:spPr bwMode="auto">
            <a:xfrm>
              <a:off x="2692" y="2784"/>
              <a:ext cx="17" cy="24"/>
            </a:xfrm>
            <a:custGeom>
              <a:avLst/>
              <a:gdLst>
                <a:gd name="T0" fmla="*/ 0 w 17"/>
                <a:gd name="T1" fmla="*/ 2 h 24"/>
                <a:gd name="T2" fmla="*/ 1 w 17"/>
                <a:gd name="T3" fmla="*/ 5 h 24"/>
                <a:gd name="T4" fmla="*/ 3 w 17"/>
                <a:gd name="T5" fmla="*/ 7 h 24"/>
                <a:gd name="T6" fmla="*/ 3 w 17"/>
                <a:gd name="T7" fmla="*/ 10 h 24"/>
                <a:gd name="T8" fmla="*/ 5 w 17"/>
                <a:gd name="T9" fmla="*/ 13 h 24"/>
                <a:gd name="T10" fmla="*/ 6 w 17"/>
                <a:gd name="T11" fmla="*/ 16 h 24"/>
                <a:gd name="T12" fmla="*/ 7 w 17"/>
                <a:gd name="T13" fmla="*/ 18 h 24"/>
                <a:gd name="T14" fmla="*/ 7 w 17"/>
                <a:gd name="T15" fmla="*/ 21 h 24"/>
                <a:gd name="T16" fmla="*/ 8 w 17"/>
                <a:gd name="T17" fmla="*/ 23 h 24"/>
                <a:gd name="T18" fmla="*/ 16 w 17"/>
                <a:gd name="T19" fmla="*/ 23 h 24"/>
                <a:gd name="T20" fmla="*/ 15 w 17"/>
                <a:gd name="T21" fmla="*/ 19 h 24"/>
                <a:gd name="T22" fmla="*/ 15 w 17"/>
                <a:gd name="T23" fmla="*/ 16 h 24"/>
                <a:gd name="T24" fmla="*/ 13 w 17"/>
                <a:gd name="T25" fmla="*/ 12 h 24"/>
                <a:gd name="T26" fmla="*/ 12 w 17"/>
                <a:gd name="T27" fmla="*/ 10 h 24"/>
                <a:gd name="T28" fmla="*/ 12 w 17"/>
                <a:gd name="T29" fmla="*/ 7 h 24"/>
                <a:gd name="T30" fmla="*/ 9 w 17"/>
                <a:gd name="T31" fmla="*/ 4 h 24"/>
                <a:gd name="T32" fmla="*/ 9 w 17"/>
                <a:gd name="T33" fmla="*/ 2 h 24"/>
                <a:gd name="T34" fmla="*/ 8 w 17"/>
                <a:gd name="T35" fmla="*/ 0 h 24"/>
                <a:gd name="T36" fmla="*/ 0 w 17"/>
                <a:gd name="T37" fmla="*/ 2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4"/>
                <a:gd name="T59" fmla="*/ 17 w 17"/>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4">
                  <a:moveTo>
                    <a:pt x="0" y="2"/>
                  </a:moveTo>
                  <a:lnTo>
                    <a:pt x="1" y="5"/>
                  </a:lnTo>
                  <a:lnTo>
                    <a:pt x="3" y="7"/>
                  </a:lnTo>
                  <a:lnTo>
                    <a:pt x="3" y="10"/>
                  </a:lnTo>
                  <a:lnTo>
                    <a:pt x="5" y="13"/>
                  </a:lnTo>
                  <a:lnTo>
                    <a:pt x="6" y="16"/>
                  </a:lnTo>
                  <a:lnTo>
                    <a:pt x="7" y="18"/>
                  </a:lnTo>
                  <a:lnTo>
                    <a:pt x="7" y="21"/>
                  </a:lnTo>
                  <a:lnTo>
                    <a:pt x="8" y="23"/>
                  </a:lnTo>
                  <a:lnTo>
                    <a:pt x="16" y="23"/>
                  </a:lnTo>
                  <a:lnTo>
                    <a:pt x="15" y="19"/>
                  </a:lnTo>
                  <a:lnTo>
                    <a:pt x="15" y="16"/>
                  </a:lnTo>
                  <a:lnTo>
                    <a:pt x="13" y="12"/>
                  </a:lnTo>
                  <a:lnTo>
                    <a:pt x="12" y="10"/>
                  </a:lnTo>
                  <a:lnTo>
                    <a:pt x="12" y="7"/>
                  </a:lnTo>
                  <a:lnTo>
                    <a:pt x="9" y="4"/>
                  </a:lnTo>
                  <a:lnTo>
                    <a:pt x="9" y="2"/>
                  </a:lnTo>
                  <a:lnTo>
                    <a:pt x="8" y="0"/>
                  </a:lnTo>
                  <a:lnTo>
                    <a:pt x="0" y="2"/>
                  </a:lnTo>
                </a:path>
              </a:pathLst>
            </a:custGeom>
            <a:solidFill>
              <a:srgbClr val="B5B5B5"/>
            </a:solidFill>
            <a:ln w="12700" cap="rnd">
              <a:noFill/>
              <a:round/>
              <a:headEnd/>
              <a:tailEnd/>
            </a:ln>
          </p:spPr>
          <p:txBody>
            <a:bodyPr/>
            <a:lstStyle/>
            <a:p>
              <a:endParaRPr lang="en-US" dirty="0"/>
            </a:p>
          </p:txBody>
        </p:sp>
        <p:sp>
          <p:nvSpPr>
            <p:cNvPr id="49051" name="Freeform 950"/>
            <p:cNvSpPr>
              <a:spLocks/>
            </p:cNvSpPr>
            <p:nvPr/>
          </p:nvSpPr>
          <p:spPr bwMode="auto">
            <a:xfrm>
              <a:off x="2675" y="2764"/>
              <a:ext cx="23" cy="17"/>
            </a:xfrm>
            <a:custGeom>
              <a:avLst/>
              <a:gdLst>
                <a:gd name="T0" fmla="*/ 8 w 23"/>
                <a:gd name="T1" fmla="*/ 4 h 17"/>
                <a:gd name="T2" fmla="*/ 0 w 23"/>
                <a:gd name="T3" fmla="*/ 4 h 17"/>
                <a:gd name="T4" fmla="*/ 4 w 23"/>
                <a:gd name="T5" fmla="*/ 8 h 17"/>
                <a:gd name="T6" fmla="*/ 9 w 23"/>
                <a:gd name="T7" fmla="*/ 12 h 17"/>
                <a:gd name="T8" fmla="*/ 11 w 23"/>
                <a:gd name="T9" fmla="*/ 14 h 17"/>
                <a:gd name="T10" fmla="*/ 13 w 23"/>
                <a:gd name="T11" fmla="*/ 16 h 17"/>
                <a:gd name="T12" fmla="*/ 22 w 23"/>
                <a:gd name="T13" fmla="*/ 15 h 17"/>
                <a:gd name="T14" fmla="*/ 19 w 23"/>
                <a:gd name="T15" fmla="*/ 9 h 17"/>
                <a:gd name="T16" fmla="*/ 15 w 23"/>
                <a:gd name="T17" fmla="*/ 6 h 17"/>
                <a:gd name="T18" fmla="*/ 10 w 23"/>
                <a:gd name="T19" fmla="*/ 3 h 17"/>
                <a:gd name="T20" fmla="*/ 8 w 23"/>
                <a:gd name="T21" fmla="*/ 0 h 17"/>
                <a:gd name="T22" fmla="*/ 0 w 23"/>
                <a:gd name="T23" fmla="*/ 1 h 17"/>
                <a:gd name="T24" fmla="*/ 8 w 23"/>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17"/>
                <a:gd name="T41" fmla="*/ 23 w 23"/>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17">
                  <a:moveTo>
                    <a:pt x="8" y="4"/>
                  </a:moveTo>
                  <a:lnTo>
                    <a:pt x="0" y="4"/>
                  </a:lnTo>
                  <a:lnTo>
                    <a:pt x="4" y="8"/>
                  </a:lnTo>
                  <a:lnTo>
                    <a:pt x="9" y="12"/>
                  </a:lnTo>
                  <a:lnTo>
                    <a:pt x="11" y="14"/>
                  </a:lnTo>
                  <a:lnTo>
                    <a:pt x="13" y="16"/>
                  </a:lnTo>
                  <a:lnTo>
                    <a:pt x="22" y="15"/>
                  </a:lnTo>
                  <a:lnTo>
                    <a:pt x="19" y="9"/>
                  </a:lnTo>
                  <a:lnTo>
                    <a:pt x="15" y="6"/>
                  </a:lnTo>
                  <a:lnTo>
                    <a:pt x="10" y="3"/>
                  </a:lnTo>
                  <a:lnTo>
                    <a:pt x="8" y="0"/>
                  </a:lnTo>
                  <a:lnTo>
                    <a:pt x="0" y="1"/>
                  </a:lnTo>
                  <a:lnTo>
                    <a:pt x="8" y="4"/>
                  </a:lnTo>
                </a:path>
              </a:pathLst>
            </a:custGeom>
            <a:solidFill>
              <a:srgbClr val="B5B5B5"/>
            </a:solidFill>
            <a:ln w="12700" cap="rnd">
              <a:noFill/>
              <a:round/>
              <a:headEnd/>
              <a:tailEnd/>
            </a:ln>
          </p:spPr>
          <p:txBody>
            <a:bodyPr/>
            <a:lstStyle/>
            <a:p>
              <a:endParaRPr lang="en-US" dirty="0"/>
            </a:p>
          </p:txBody>
        </p:sp>
        <p:sp>
          <p:nvSpPr>
            <p:cNvPr id="49052" name="Freeform 951"/>
            <p:cNvSpPr>
              <a:spLocks/>
            </p:cNvSpPr>
            <p:nvPr/>
          </p:nvSpPr>
          <p:spPr bwMode="auto">
            <a:xfrm>
              <a:off x="2700" y="2687"/>
              <a:ext cx="30" cy="32"/>
            </a:xfrm>
            <a:custGeom>
              <a:avLst/>
              <a:gdLst>
                <a:gd name="T0" fmla="*/ 11 w 30"/>
                <a:gd name="T1" fmla="*/ 4 h 32"/>
                <a:gd name="T2" fmla="*/ 8 w 30"/>
                <a:gd name="T3" fmla="*/ 3 h 32"/>
                <a:gd name="T4" fmla="*/ 6 w 30"/>
                <a:gd name="T5" fmla="*/ 1 h 32"/>
                <a:gd name="T6" fmla="*/ 3 w 30"/>
                <a:gd name="T7" fmla="*/ 0 h 32"/>
                <a:gd name="T8" fmla="*/ 1 w 30"/>
                <a:gd name="T9" fmla="*/ 1 h 32"/>
                <a:gd name="T10" fmla="*/ 0 w 30"/>
                <a:gd name="T11" fmla="*/ 5 h 32"/>
                <a:gd name="T12" fmla="*/ 2 w 30"/>
                <a:gd name="T13" fmla="*/ 10 h 32"/>
                <a:gd name="T14" fmla="*/ 6 w 30"/>
                <a:gd name="T15" fmla="*/ 14 h 32"/>
                <a:gd name="T16" fmla="*/ 9 w 30"/>
                <a:gd name="T17" fmla="*/ 19 h 32"/>
                <a:gd name="T18" fmla="*/ 12 w 30"/>
                <a:gd name="T19" fmla="*/ 22 h 32"/>
                <a:gd name="T20" fmla="*/ 18 w 30"/>
                <a:gd name="T21" fmla="*/ 26 h 32"/>
                <a:gd name="T22" fmla="*/ 25 w 30"/>
                <a:gd name="T23" fmla="*/ 29 h 32"/>
                <a:gd name="T24" fmla="*/ 27 w 30"/>
                <a:gd name="T25" fmla="*/ 31 h 32"/>
                <a:gd name="T26" fmla="*/ 29 w 30"/>
                <a:gd name="T27" fmla="*/ 27 h 32"/>
                <a:gd name="T28" fmla="*/ 28 w 30"/>
                <a:gd name="T29" fmla="*/ 23 h 32"/>
                <a:gd name="T30" fmla="*/ 27 w 30"/>
                <a:gd name="T31" fmla="*/ 19 h 32"/>
                <a:gd name="T32" fmla="*/ 25 w 30"/>
                <a:gd name="T33" fmla="*/ 15 h 32"/>
                <a:gd name="T34" fmla="*/ 22 w 30"/>
                <a:gd name="T35" fmla="*/ 13 h 32"/>
                <a:gd name="T36" fmla="*/ 18 w 30"/>
                <a:gd name="T37" fmla="*/ 9 h 32"/>
                <a:gd name="T38" fmla="*/ 15 w 30"/>
                <a:gd name="T39" fmla="*/ 7 h 32"/>
                <a:gd name="T40" fmla="*/ 11 w 30"/>
                <a:gd name="T41" fmla="*/ 4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32"/>
                <a:gd name="T65" fmla="*/ 30 w 30"/>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32">
                  <a:moveTo>
                    <a:pt x="11" y="4"/>
                  </a:moveTo>
                  <a:lnTo>
                    <a:pt x="8" y="3"/>
                  </a:lnTo>
                  <a:lnTo>
                    <a:pt x="6" y="1"/>
                  </a:lnTo>
                  <a:lnTo>
                    <a:pt x="3" y="0"/>
                  </a:lnTo>
                  <a:lnTo>
                    <a:pt x="1" y="1"/>
                  </a:lnTo>
                  <a:lnTo>
                    <a:pt x="0" y="5"/>
                  </a:lnTo>
                  <a:lnTo>
                    <a:pt x="2" y="10"/>
                  </a:lnTo>
                  <a:lnTo>
                    <a:pt x="6" y="14"/>
                  </a:lnTo>
                  <a:lnTo>
                    <a:pt x="9" y="19"/>
                  </a:lnTo>
                  <a:lnTo>
                    <a:pt x="12" y="22"/>
                  </a:lnTo>
                  <a:lnTo>
                    <a:pt x="18" y="26"/>
                  </a:lnTo>
                  <a:lnTo>
                    <a:pt x="25" y="29"/>
                  </a:lnTo>
                  <a:lnTo>
                    <a:pt x="27" y="31"/>
                  </a:lnTo>
                  <a:lnTo>
                    <a:pt x="29" y="27"/>
                  </a:lnTo>
                  <a:lnTo>
                    <a:pt x="28" y="23"/>
                  </a:lnTo>
                  <a:lnTo>
                    <a:pt x="27" y="19"/>
                  </a:lnTo>
                  <a:lnTo>
                    <a:pt x="25" y="15"/>
                  </a:lnTo>
                  <a:lnTo>
                    <a:pt x="22" y="13"/>
                  </a:lnTo>
                  <a:lnTo>
                    <a:pt x="18" y="9"/>
                  </a:lnTo>
                  <a:lnTo>
                    <a:pt x="15" y="7"/>
                  </a:lnTo>
                  <a:lnTo>
                    <a:pt x="11" y="4"/>
                  </a:lnTo>
                </a:path>
              </a:pathLst>
            </a:custGeom>
            <a:solidFill>
              <a:srgbClr val="E2E2E2"/>
            </a:solidFill>
            <a:ln w="12700" cap="rnd">
              <a:noFill/>
              <a:round/>
              <a:headEnd/>
              <a:tailEnd/>
            </a:ln>
          </p:spPr>
          <p:txBody>
            <a:bodyPr/>
            <a:lstStyle/>
            <a:p>
              <a:endParaRPr lang="en-US" dirty="0"/>
            </a:p>
          </p:txBody>
        </p:sp>
        <p:sp>
          <p:nvSpPr>
            <p:cNvPr id="49053" name="Freeform 952"/>
            <p:cNvSpPr>
              <a:spLocks/>
            </p:cNvSpPr>
            <p:nvPr/>
          </p:nvSpPr>
          <p:spPr bwMode="auto">
            <a:xfrm>
              <a:off x="2696" y="2682"/>
              <a:ext cx="17" cy="17"/>
            </a:xfrm>
            <a:custGeom>
              <a:avLst/>
              <a:gdLst>
                <a:gd name="T0" fmla="*/ 8 w 17"/>
                <a:gd name="T1" fmla="*/ 10 h 17"/>
                <a:gd name="T2" fmla="*/ 6 w 17"/>
                <a:gd name="T3" fmla="*/ 12 h 17"/>
                <a:gd name="T4" fmla="*/ 9 w 17"/>
                <a:gd name="T5" fmla="*/ 14 h 17"/>
                <a:gd name="T6" fmla="*/ 11 w 17"/>
                <a:gd name="T7" fmla="*/ 16 h 17"/>
                <a:gd name="T8" fmla="*/ 16 w 17"/>
                <a:gd name="T9" fmla="*/ 6 h 17"/>
                <a:gd name="T10" fmla="*/ 13 w 17"/>
                <a:gd name="T11" fmla="*/ 4 h 17"/>
                <a:gd name="T12" fmla="*/ 10 w 17"/>
                <a:gd name="T13" fmla="*/ 2 h 17"/>
                <a:gd name="T14" fmla="*/ 6 w 17"/>
                <a:gd name="T15" fmla="*/ 0 h 17"/>
                <a:gd name="T16" fmla="*/ 1 w 17"/>
                <a:gd name="T17" fmla="*/ 2 h 17"/>
                <a:gd name="T18" fmla="*/ 0 w 17"/>
                <a:gd name="T19" fmla="*/ 4 h 17"/>
                <a:gd name="T20" fmla="*/ 8 w 17"/>
                <a:gd name="T21" fmla="*/ 1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10"/>
                  </a:moveTo>
                  <a:lnTo>
                    <a:pt x="6" y="12"/>
                  </a:lnTo>
                  <a:lnTo>
                    <a:pt x="9" y="14"/>
                  </a:lnTo>
                  <a:lnTo>
                    <a:pt x="11" y="16"/>
                  </a:lnTo>
                  <a:lnTo>
                    <a:pt x="16" y="6"/>
                  </a:lnTo>
                  <a:lnTo>
                    <a:pt x="13" y="4"/>
                  </a:lnTo>
                  <a:lnTo>
                    <a:pt x="10" y="2"/>
                  </a:lnTo>
                  <a:lnTo>
                    <a:pt x="6" y="0"/>
                  </a:lnTo>
                  <a:lnTo>
                    <a:pt x="1" y="2"/>
                  </a:lnTo>
                  <a:lnTo>
                    <a:pt x="0" y="4"/>
                  </a:lnTo>
                  <a:lnTo>
                    <a:pt x="8" y="10"/>
                  </a:lnTo>
                </a:path>
              </a:pathLst>
            </a:custGeom>
            <a:solidFill>
              <a:srgbClr val="B5B5B5"/>
            </a:solidFill>
            <a:ln w="12700" cap="rnd">
              <a:noFill/>
              <a:round/>
              <a:headEnd/>
              <a:tailEnd/>
            </a:ln>
          </p:spPr>
          <p:txBody>
            <a:bodyPr/>
            <a:lstStyle/>
            <a:p>
              <a:endParaRPr lang="en-US" dirty="0"/>
            </a:p>
          </p:txBody>
        </p:sp>
        <p:sp>
          <p:nvSpPr>
            <p:cNvPr id="49054" name="Freeform 953"/>
            <p:cNvSpPr>
              <a:spLocks/>
            </p:cNvSpPr>
            <p:nvPr/>
          </p:nvSpPr>
          <p:spPr bwMode="auto">
            <a:xfrm>
              <a:off x="2695" y="2685"/>
              <a:ext cx="17" cy="22"/>
            </a:xfrm>
            <a:custGeom>
              <a:avLst/>
              <a:gdLst>
                <a:gd name="T0" fmla="*/ 16 w 17"/>
                <a:gd name="T1" fmla="*/ 19 h 22"/>
                <a:gd name="T2" fmla="*/ 16 w 17"/>
                <a:gd name="T3" fmla="*/ 18 h 22"/>
                <a:gd name="T4" fmla="*/ 12 w 17"/>
                <a:gd name="T5" fmla="*/ 12 h 22"/>
                <a:gd name="T6" fmla="*/ 9 w 17"/>
                <a:gd name="T7" fmla="*/ 9 h 22"/>
                <a:gd name="T8" fmla="*/ 8 w 17"/>
                <a:gd name="T9" fmla="*/ 6 h 22"/>
                <a:gd name="T10" fmla="*/ 8 w 17"/>
                <a:gd name="T11" fmla="*/ 5 h 22"/>
                <a:gd name="T12" fmla="*/ 1 w 17"/>
                <a:gd name="T13" fmla="*/ 0 h 22"/>
                <a:gd name="T14" fmla="*/ 0 w 17"/>
                <a:gd name="T15" fmla="*/ 7 h 22"/>
                <a:gd name="T16" fmla="*/ 2 w 17"/>
                <a:gd name="T17" fmla="*/ 12 h 22"/>
                <a:gd name="T18" fmla="*/ 5 w 17"/>
                <a:gd name="T19" fmla="*/ 17 h 22"/>
                <a:gd name="T20" fmla="*/ 8 w 17"/>
                <a:gd name="T21" fmla="*/ 21 h 22"/>
                <a:gd name="T22" fmla="*/ 7 w 17"/>
                <a:gd name="T23" fmla="*/ 19 h 22"/>
                <a:gd name="T24" fmla="*/ 16 w 17"/>
                <a:gd name="T25" fmla="*/ 19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2"/>
                <a:gd name="T41" fmla="*/ 17 w 17"/>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2">
                  <a:moveTo>
                    <a:pt x="16" y="19"/>
                  </a:moveTo>
                  <a:lnTo>
                    <a:pt x="16" y="18"/>
                  </a:lnTo>
                  <a:lnTo>
                    <a:pt x="12" y="12"/>
                  </a:lnTo>
                  <a:lnTo>
                    <a:pt x="9" y="9"/>
                  </a:lnTo>
                  <a:lnTo>
                    <a:pt x="8" y="6"/>
                  </a:lnTo>
                  <a:lnTo>
                    <a:pt x="8" y="5"/>
                  </a:lnTo>
                  <a:lnTo>
                    <a:pt x="1" y="0"/>
                  </a:lnTo>
                  <a:lnTo>
                    <a:pt x="0" y="7"/>
                  </a:lnTo>
                  <a:lnTo>
                    <a:pt x="2" y="12"/>
                  </a:lnTo>
                  <a:lnTo>
                    <a:pt x="5" y="17"/>
                  </a:lnTo>
                  <a:lnTo>
                    <a:pt x="8" y="21"/>
                  </a:lnTo>
                  <a:lnTo>
                    <a:pt x="7" y="19"/>
                  </a:lnTo>
                  <a:lnTo>
                    <a:pt x="16" y="19"/>
                  </a:lnTo>
                </a:path>
              </a:pathLst>
            </a:custGeom>
            <a:solidFill>
              <a:srgbClr val="B5B5B5"/>
            </a:solidFill>
            <a:ln w="12700" cap="rnd">
              <a:noFill/>
              <a:round/>
              <a:headEnd/>
              <a:tailEnd/>
            </a:ln>
          </p:spPr>
          <p:txBody>
            <a:bodyPr/>
            <a:lstStyle/>
            <a:p>
              <a:endParaRPr lang="en-US" dirty="0"/>
            </a:p>
          </p:txBody>
        </p:sp>
        <p:sp>
          <p:nvSpPr>
            <p:cNvPr id="49055" name="Freeform 954"/>
            <p:cNvSpPr>
              <a:spLocks/>
            </p:cNvSpPr>
            <p:nvPr/>
          </p:nvSpPr>
          <p:spPr bwMode="auto">
            <a:xfrm>
              <a:off x="2705" y="2709"/>
              <a:ext cx="29" cy="17"/>
            </a:xfrm>
            <a:custGeom>
              <a:avLst/>
              <a:gdLst>
                <a:gd name="T0" fmla="*/ 19 w 29"/>
                <a:gd name="T1" fmla="*/ 12 h 17"/>
                <a:gd name="T2" fmla="*/ 19 w 29"/>
                <a:gd name="T3" fmla="*/ 13 h 17"/>
                <a:gd name="T4" fmla="*/ 22 w 29"/>
                <a:gd name="T5" fmla="*/ 8 h 17"/>
                <a:gd name="T6" fmla="*/ 16 w 29"/>
                <a:gd name="T7" fmla="*/ 4 h 17"/>
                <a:gd name="T8" fmla="*/ 10 w 29"/>
                <a:gd name="T9" fmla="*/ 0 h 17"/>
                <a:gd name="T10" fmla="*/ 9 w 29"/>
                <a:gd name="T11" fmla="*/ 1 h 17"/>
                <a:gd name="T12" fmla="*/ 0 w 29"/>
                <a:gd name="T13" fmla="*/ 1 h 17"/>
                <a:gd name="T14" fmla="*/ 5 w 29"/>
                <a:gd name="T15" fmla="*/ 6 h 17"/>
                <a:gd name="T16" fmla="*/ 12 w 29"/>
                <a:gd name="T17" fmla="*/ 12 h 17"/>
                <a:gd name="T18" fmla="*/ 19 w 29"/>
                <a:gd name="T19" fmla="*/ 16 h 17"/>
                <a:gd name="T20" fmla="*/ 28 w 29"/>
                <a:gd name="T21" fmla="*/ 13 h 17"/>
                <a:gd name="T22" fmla="*/ 27 w 29"/>
                <a:gd name="T23" fmla="*/ 14 h 17"/>
                <a:gd name="T24" fmla="*/ 19 w 29"/>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17"/>
                <a:gd name="T41" fmla="*/ 29 w 2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17">
                  <a:moveTo>
                    <a:pt x="19" y="12"/>
                  </a:moveTo>
                  <a:lnTo>
                    <a:pt x="19" y="13"/>
                  </a:lnTo>
                  <a:lnTo>
                    <a:pt x="22" y="8"/>
                  </a:lnTo>
                  <a:lnTo>
                    <a:pt x="16" y="4"/>
                  </a:lnTo>
                  <a:lnTo>
                    <a:pt x="10" y="0"/>
                  </a:lnTo>
                  <a:lnTo>
                    <a:pt x="9" y="1"/>
                  </a:lnTo>
                  <a:lnTo>
                    <a:pt x="0" y="1"/>
                  </a:lnTo>
                  <a:lnTo>
                    <a:pt x="5" y="6"/>
                  </a:lnTo>
                  <a:lnTo>
                    <a:pt x="12" y="12"/>
                  </a:lnTo>
                  <a:lnTo>
                    <a:pt x="19" y="16"/>
                  </a:lnTo>
                  <a:lnTo>
                    <a:pt x="28" y="13"/>
                  </a:lnTo>
                  <a:lnTo>
                    <a:pt x="27" y="14"/>
                  </a:lnTo>
                  <a:lnTo>
                    <a:pt x="19" y="12"/>
                  </a:lnTo>
                </a:path>
              </a:pathLst>
            </a:custGeom>
            <a:solidFill>
              <a:srgbClr val="B5B5B5"/>
            </a:solidFill>
            <a:ln w="12700" cap="rnd">
              <a:noFill/>
              <a:round/>
              <a:headEnd/>
              <a:tailEnd/>
            </a:ln>
          </p:spPr>
          <p:txBody>
            <a:bodyPr/>
            <a:lstStyle/>
            <a:p>
              <a:endParaRPr lang="en-US" dirty="0"/>
            </a:p>
          </p:txBody>
        </p:sp>
        <p:sp>
          <p:nvSpPr>
            <p:cNvPr id="49056" name="Freeform 955"/>
            <p:cNvSpPr>
              <a:spLocks/>
            </p:cNvSpPr>
            <p:nvPr/>
          </p:nvSpPr>
          <p:spPr bwMode="auto">
            <a:xfrm>
              <a:off x="2710" y="2687"/>
              <a:ext cx="26" cy="34"/>
            </a:xfrm>
            <a:custGeom>
              <a:avLst/>
              <a:gdLst>
                <a:gd name="T0" fmla="*/ 0 w 26"/>
                <a:gd name="T1" fmla="*/ 8 h 34"/>
                <a:gd name="T2" fmla="*/ 4 w 26"/>
                <a:gd name="T3" fmla="*/ 10 h 34"/>
                <a:gd name="T4" fmla="*/ 6 w 26"/>
                <a:gd name="T5" fmla="*/ 13 h 34"/>
                <a:gd name="T6" fmla="*/ 10 w 26"/>
                <a:gd name="T7" fmla="*/ 15 h 34"/>
                <a:gd name="T8" fmla="*/ 12 w 26"/>
                <a:gd name="T9" fmla="*/ 18 h 34"/>
                <a:gd name="T10" fmla="*/ 15 w 26"/>
                <a:gd name="T11" fmla="*/ 21 h 34"/>
                <a:gd name="T12" fmla="*/ 15 w 26"/>
                <a:gd name="T13" fmla="*/ 25 h 34"/>
                <a:gd name="T14" fmla="*/ 15 w 26"/>
                <a:gd name="T15" fmla="*/ 27 h 34"/>
                <a:gd name="T16" fmla="*/ 15 w 26"/>
                <a:gd name="T17" fmla="*/ 30 h 34"/>
                <a:gd name="T18" fmla="*/ 23 w 26"/>
                <a:gd name="T19" fmla="*/ 33 h 34"/>
                <a:gd name="T20" fmla="*/ 25 w 26"/>
                <a:gd name="T21" fmla="*/ 28 h 34"/>
                <a:gd name="T22" fmla="*/ 24 w 26"/>
                <a:gd name="T23" fmla="*/ 22 h 34"/>
                <a:gd name="T24" fmla="*/ 22 w 26"/>
                <a:gd name="T25" fmla="*/ 18 h 34"/>
                <a:gd name="T26" fmla="*/ 20 w 26"/>
                <a:gd name="T27" fmla="*/ 13 h 34"/>
                <a:gd name="T28" fmla="*/ 16 w 26"/>
                <a:gd name="T29" fmla="*/ 9 h 34"/>
                <a:gd name="T30" fmla="*/ 13 w 26"/>
                <a:gd name="T31" fmla="*/ 6 h 34"/>
                <a:gd name="T32" fmla="*/ 9 w 26"/>
                <a:gd name="T33" fmla="*/ 3 h 34"/>
                <a:gd name="T34" fmla="*/ 5 w 26"/>
                <a:gd name="T35" fmla="*/ 0 h 34"/>
                <a:gd name="T36" fmla="*/ 0 w 26"/>
                <a:gd name="T37" fmla="*/ 8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34"/>
                <a:gd name="T59" fmla="*/ 26 w 26"/>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34">
                  <a:moveTo>
                    <a:pt x="0" y="8"/>
                  </a:moveTo>
                  <a:lnTo>
                    <a:pt x="4" y="10"/>
                  </a:lnTo>
                  <a:lnTo>
                    <a:pt x="6" y="13"/>
                  </a:lnTo>
                  <a:lnTo>
                    <a:pt x="10" y="15"/>
                  </a:lnTo>
                  <a:lnTo>
                    <a:pt x="12" y="18"/>
                  </a:lnTo>
                  <a:lnTo>
                    <a:pt x="15" y="21"/>
                  </a:lnTo>
                  <a:lnTo>
                    <a:pt x="15" y="25"/>
                  </a:lnTo>
                  <a:lnTo>
                    <a:pt x="15" y="27"/>
                  </a:lnTo>
                  <a:lnTo>
                    <a:pt x="15" y="30"/>
                  </a:lnTo>
                  <a:lnTo>
                    <a:pt x="23" y="33"/>
                  </a:lnTo>
                  <a:lnTo>
                    <a:pt x="25" y="28"/>
                  </a:lnTo>
                  <a:lnTo>
                    <a:pt x="24" y="22"/>
                  </a:lnTo>
                  <a:lnTo>
                    <a:pt x="22" y="18"/>
                  </a:lnTo>
                  <a:lnTo>
                    <a:pt x="20" y="13"/>
                  </a:lnTo>
                  <a:lnTo>
                    <a:pt x="16" y="9"/>
                  </a:lnTo>
                  <a:lnTo>
                    <a:pt x="13" y="6"/>
                  </a:lnTo>
                  <a:lnTo>
                    <a:pt x="9" y="3"/>
                  </a:lnTo>
                  <a:lnTo>
                    <a:pt x="5" y="0"/>
                  </a:lnTo>
                  <a:lnTo>
                    <a:pt x="0" y="8"/>
                  </a:lnTo>
                </a:path>
              </a:pathLst>
            </a:custGeom>
            <a:solidFill>
              <a:srgbClr val="B5B5B5"/>
            </a:solidFill>
            <a:ln w="12700" cap="rnd">
              <a:noFill/>
              <a:round/>
              <a:headEnd/>
              <a:tailEnd/>
            </a:ln>
          </p:spPr>
          <p:txBody>
            <a:bodyPr/>
            <a:lstStyle/>
            <a:p>
              <a:endParaRPr lang="en-US" dirty="0"/>
            </a:p>
          </p:txBody>
        </p:sp>
        <p:sp>
          <p:nvSpPr>
            <p:cNvPr id="49057" name="Freeform 956"/>
            <p:cNvSpPr>
              <a:spLocks/>
            </p:cNvSpPr>
            <p:nvPr/>
          </p:nvSpPr>
          <p:spPr bwMode="auto">
            <a:xfrm>
              <a:off x="2487" y="2426"/>
              <a:ext cx="72" cy="89"/>
            </a:xfrm>
            <a:custGeom>
              <a:avLst/>
              <a:gdLst>
                <a:gd name="T0" fmla="*/ 47 w 72"/>
                <a:gd name="T1" fmla="*/ 82 h 89"/>
                <a:gd name="T2" fmla="*/ 44 w 72"/>
                <a:gd name="T3" fmla="*/ 85 h 89"/>
                <a:gd name="T4" fmla="*/ 38 w 72"/>
                <a:gd name="T5" fmla="*/ 82 h 89"/>
                <a:gd name="T6" fmla="*/ 30 w 72"/>
                <a:gd name="T7" fmla="*/ 77 h 89"/>
                <a:gd name="T8" fmla="*/ 25 w 72"/>
                <a:gd name="T9" fmla="*/ 71 h 89"/>
                <a:gd name="T10" fmla="*/ 18 w 72"/>
                <a:gd name="T11" fmla="*/ 66 h 89"/>
                <a:gd name="T12" fmla="*/ 13 w 72"/>
                <a:gd name="T13" fmla="*/ 63 h 89"/>
                <a:gd name="T14" fmla="*/ 11 w 72"/>
                <a:gd name="T15" fmla="*/ 60 h 89"/>
                <a:gd name="T16" fmla="*/ 11 w 72"/>
                <a:gd name="T17" fmla="*/ 57 h 89"/>
                <a:gd name="T18" fmla="*/ 15 w 72"/>
                <a:gd name="T19" fmla="*/ 51 h 89"/>
                <a:gd name="T20" fmla="*/ 18 w 72"/>
                <a:gd name="T21" fmla="*/ 45 h 89"/>
                <a:gd name="T22" fmla="*/ 18 w 72"/>
                <a:gd name="T23" fmla="*/ 38 h 89"/>
                <a:gd name="T24" fmla="*/ 15 w 72"/>
                <a:gd name="T25" fmla="*/ 31 h 89"/>
                <a:gd name="T26" fmla="*/ 11 w 72"/>
                <a:gd name="T27" fmla="*/ 22 h 89"/>
                <a:gd name="T28" fmla="*/ 8 w 72"/>
                <a:gd name="T29" fmla="*/ 18 h 89"/>
                <a:gd name="T30" fmla="*/ 4 w 72"/>
                <a:gd name="T31" fmla="*/ 15 h 89"/>
                <a:gd name="T32" fmla="*/ 0 w 72"/>
                <a:gd name="T33" fmla="*/ 9 h 89"/>
                <a:gd name="T34" fmla="*/ 3 w 72"/>
                <a:gd name="T35" fmla="*/ 3 h 89"/>
                <a:gd name="T36" fmla="*/ 13 w 72"/>
                <a:gd name="T37" fmla="*/ 0 h 89"/>
                <a:gd name="T38" fmla="*/ 24 w 72"/>
                <a:gd name="T39" fmla="*/ 2 h 89"/>
                <a:gd name="T40" fmla="*/ 34 w 72"/>
                <a:gd name="T41" fmla="*/ 7 h 89"/>
                <a:gd name="T42" fmla="*/ 43 w 72"/>
                <a:gd name="T43" fmla="*/ 14 h 89"/>
                <a:gd name="T44" fmla="*/ 48 w 72"/>
                <a:gd name="T45" fmla="*/ 22 h 89"/>
                <a:gd name="T46" fmla="*/ 45 w 72"/>
                <a:gd name="T47" fmla="*/ 31 h 89"/>
                <a:gd name="T48" fmla="*/ 41 w 72"/>
                <a:gd name="T49" fmla="*/ 37 h 89"/>
                <a:gd name="T50" fmla="*/ 46 w 72"/>
                <a:gd name="T51" fmla="*/ 42 h 89"/>
                <a:gd name="T52" fmla="*/ 51 w 72"/>
                <a:gd name="T53" fmla="*/ 47 h 89"/>
                <a:gd name="T54" fmla="*/ 56 w 72"/>
                <a:gd name="T55" fmla="*/ 55 h 89"/>
                <a:gd name="T56" fmla="*/ 61 w 72"/>
                <a:gd name="T57" fmla="*/ 62 h 89"/>
                <a:gd name="T58" fmla="*/ 66 w 72"/>
                <a:gd name="T59" fmla="*/ 68 h 89"/>
                <a:gd name="T60" fmla="*/ 71 w 72"/>
                <a:gd name="T61" fmla="*/ 74 h 89"/>
                <a:gd name="T62" fmla="*/ 71 w 72"/>
                <a:gd name="T63" fmla="*/ 80 h 89"/>
                <a:gd name="T64" fmla="*/ 65 w 72"/>
                <a:gd name="T65" fmla="*/ 85 h 89"/>
                <a:gd name="T66" fmla="*/ 56 w 72"/>
                <a:gd name="T67" fmla="*/ 88 h 89"/>
                <a:gd name="T68" fmla="*/ 50 w 72"/>
                <a:gd name="T69" fmla="*/ 87 h 89"/>
                <a:gd name="T70" fmla="*/ 49 w 72"/>
                <a:gd name="T71" fmla="*/ 83 h 8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2"/>
                <a:gd name="T109" fmla="*/ 0 h 89"/>
                <a:gd name="T110" fmla="*/ 72 w 72"/>
                <a:gd name="T111" fmla="*/ 89 h 8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2" h="89">
                  <a:moveTo>
                    <a:pt x="49" y="82"/>
                  </a:moveTo>
                  <a:lnTo>
                    <a:pt x="47" y="82"/>
                  </a:lnTo>
                  <a:lnTo>
                    <a:pt x="45" y="84"/>
                  </a:lnTo>
                  <a:lnTo>
                    <a:pt x="44" y="85"/>
                  </a:lnTo>
                  <a:lnTo>
                    <a:pt x="41" y="85"/>
                  </a:lnTo>
                  <a:lnTo>
                    <a:pt x="38" y="82"/>
                  </a:lnTo>
                  <a:lnTo>
                    <a:pt x="34" y="80"/>
                  </a:lnTo>
                  <a:lnTo>
                    <a:pt x="30" y="77"/>
                  </a:lnTo>
                  <a:lnTo>
                    <a:pt x="28" y="74"/>
                  </a:lnTo>
                  <a:lnTo>
                    <a:pt x="25" y="71"/>
                  </a:lnTo>
                  <a:lnTo>
                    <a:pt x="21" y="68"/>
                  </a:lnTo>
                  <a:lnTo>
                    <a:pt x="18" y="66"/>
                  </a:lnTo>
                  <a:lnTo>
                    <a:pt x="14" y="64"/>
                  </a:lnTo>
                  <a:lnTo>
                    <a:pt x="13" y="63"/>
                  </a:lnTo>
                  <a:lnTo>
                    <a:pt x="13" y="61"/>
                  </a:lnTo>
                  <a:lnTo>
                    <a:pt x="11" y="60"/>
                  </a:lnTo>
                  <a:lnTo>
                    <a:pt x="9" y="59"/>
                  </a:lnTo>
                  <a:lnTo>
                    <a:pt x="11" y="57"/>
                  </a:lnTo>
                  <a:lnTo>
                    <a:pt x="13" y="54"/>
                  </a:lnTo>
                  <a:lnTo>
                    <a:pt x="15" y="51"/>
                  </a:lnTo>
                  <a:lnTo>
                    <a:pt x="16" y="49"/>
                  </a:lnTo>
                  <a:lnTo>
                    <a:pt x="18" y="45"/>
                  </a:lnTo>
                  <a:lnTo>
                    <a:pt x="18" y="42"/>
                  </a:lnTo>
                  <a:lnTo>
                    <a:pt x="18" y="38"/>
                  </a:lnTo>
                  <a:lnTo>
                    <a:pt x="17" y="34"/>
                  </a:lnTo>
                  <a:lnTo>
                    <a:pt x="15" y="31"/>
                  </a:lnTo>
                  <a:lnTo>
                    <a:pt x="13" y="27"/>
                  </a:lnTo>
                  <a:lnTo>
                    <a:pt x="11" y="22"/>
                  </a:lnTo>
                  <a:lnTo>
                    <a:pt x="10" y="20"/>
                  </a:lnTo>
                  <a:lnTo>
                    <a:pt x="8" y="18"/>
                  </a:lnTo>
                  <a:lnTo>
                    <a:pt x="6" y="17"/>
                  </a:lnTo>
                  <a:lnTo>
                    <a:pt x="4" y="15"/>
                  </a:lnTo>
                  <a:lnTo>
                    <a:pt x="2" y="12"/>
                  </a:lnTo>
                  <a:lnTo>
                    <a:pt x="0" y="9"/>
                  </a:lnTo>
                  <a:lnTo>
                    <a:pt x="0" y="6"/>
                  </a:lnTo>
                  <a:lnTo>
                    <a:pt x="3" y="3"/>
                  </a:lnTo>
                  <a:lnTo>
                    <a:pt x="7" y="1"/>
                  </a:lnTo>
                  <a:lnTo>
                    <a:pt x="13" y="0"/>
                  </a:lnTo>
                  <a:lnTo>
                    <a:pt x="19" y="1"/>
                  </a:lnTo>
                  <a:lnTo>
                    <a:pt x="24" y="2"/>
                  </a:lnTo>
                  <a:lnTo>
                    <a:pt x="30" y="4"/>
                  </a:lnTo>
                  <a:lnTo>
                    <a:pt x="34" y="7"/>
                  </a:lnTo>
                  <a:lnTo>
                    <a:pt x="39" y="9"/>
                  </a:lnTo>
                  <a:lnTo>
                    <a:pt x="43" y="14"/>
                  </a:lnTo>
                  <a:lnTo>
                    <a:pt x="47" y="18"/>
                  </a:lnTo>
                  <a:lnTo>
                    <a:pt x="48" y="22"/>
                  </a:lnTo>
                  <a:lnTo>
                    <a:pt x="47" y="26"/>
                  </a:lnTo>
                  <a:lnTo>
                    <a:pt x="45" y="31"/>
                  </a:lnTo>
                  <a:lnTo>
                    <a:pt x="41" y="35"/>
                  </a:lnTo>
                  <a:lnTo>
                    <a:pt x="41" y="37"/>
                  </a:lnTo>
                  <a:lnTo>
                    <a:pt x="44" y="39"/>
                  </a:lnTo>
                  <a:lnTo>
                    <a:pt x="46" y="42"/>
                  </a:lnTo>
                  <a:lnTo>
                    <a:pt x="48" y="44"/>
                  </a:lnTo>
                  <a:lnTo>
                    <a:pt x="51" y="47"/>
                  </a:lnTo>
                  <a:lnTo>
                    <a:pt x="53" y="51"/>
                  </a:lnTo>
                  <a:lnTo>
                    <a:pt x="56" y="55"/>
                  </a:lnTo>
                  <a:lnTo>
                    <a:pt x="59" y="58"/>
                  </a:lnTo>
                  <a:lnTo>
                    <a:pt x="61" y="62"/>
                  </a:lnTo>
                  <a:lnTo>
                    <a:pt x="64" y="66"/>
                  </a:lnTo>
                  <a:lnTo>
                    <a:pt x="66" y="68"/>
                  </a:lnTo>
                  <a:lnTo>
                    <a:pt x="69" y="73"/>
                  </a:lnTo>
                  <a:lnTo>
                    <a:pt x="71" y="74"/>
                  </a:lnTo>
                  <a:lnTo>
                    <a:pt x="71" y="77"/>
                  </a:lnTo>
                  <a:lnTo>
                    <a:pt x="71" y="80"/>
                  </a:lnTo>
                  <a:lnTo>
                    <a:pt x="69" y="81"/>
                  </a:lnTo>
                  <a:lnTo>
                    <a:pt x="65" y="85"/>
                  </a:lnTo>
                  <a:lnTo>
                    <a:pt x="61" y="87"/>
                  </a:lnTo>
                  <a:lnTo>
                    <a:pt x="56" y="88"/>
                  </a:lnTo>
                  <a:lnTo>
                    <a:pt x="50" y="88"/>
                  </a:lnTo>
                  <a:lnTo>
                    <a:pt x="50" y="87"/>
                  </a:lnTo>
                  <a:lnTo>
                    <a:pt x="50" y="85"/>
                  </a:lnTo>
                  <a:lnTo>
                    <a:pt x="49" y="83"/>
                  </a:lnTo>
                  <a:lnTo>
                    <a:pt x="49" y="82"/>
                  </a:lnTo>
                </a:path>
              </a:pathLst>
            </a:custGeom>
            <a:solidFill>
              <a:srgbClr val="CCCCCC"/>
            </a:solidFill>
            <a:ln w="12700" cap="rnd">
              <a:noFill/>
              <a:round/>
              <a:headEnd/>
              <a:tailEnd/>
            </a:ln>
          </p:spPr>
          <p:txBody>
            <a:bodyPr/>
            <a:lstStyle/>
            <a:p>
              <a:endParaRPr lang="en-US" dirty="0"/>
            </a:p>
          </p:txBody>
        </p:sp>
        <p:sp>
          <p:nvSpPr>
            <p:cNvPr id="49058" name="Freeform 957"/>
            <p:cNvSpPr>
              <a:spLocks/>
            </p:cNvSpPr>
            <p:nvPr/>
          </p:nvSpPr>
          <p:spPr bwMode="auto">
            <a:xfrm>
              <a:off x="2529" y="2509"/>
              <a:ext cx="17" cy="17"/>
            </a:xfrm>
            <a:custGeom>
              <a:avLst/>
              <a:gdLst>
                <a:gd name="T0" fmla="*/ 0 w 17"/>
                <a:gd name="T1" fmla="*/ 14 h 17"/>
                <a:gd name="T2" fmla="*/ 8 w 17"/>
                <a:gd name="T3" fmla="*/ 16 h 17"/>
                <a:gd name="T4" fmla="*/ 12 w 17"/>
                <a:gd name="T5" fmla="*/ 12 h 17"/>
                <a:gd name="T6" fmla="*/ 8 w 17"/>
                <a:gd name="T7" fmla="*/ 12 h 17"/>
                <a:gd name="T8" fmla="*/ 16 w 17"/>
                <a:gd name="T9" fmla="*/ 2 h 17"/>
                <a:gd name="T10" fmla="*/ 7 w 17"/>
                <a:gd name="T11" fmla="*/ 0 h 17"/>
                <a:gd name="T12" fmla="*/ 3 w 17"/>
                <a:gd name="T13" fmla="*/ 4 h 17"/>
                <a:gd name="T14" fmla="*/ 7 w 17"/>
                <a:gd name="T15" fmla="*/ 4 h 17"/>
                <a:gd name="T16" fmla="*/ 0 w 17"/>
                <a:gd name="T17" fmla="*/ 14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4"/>
                  </a:moveTo>
                  <a:lnTo>
                    <a:pt x="8" y="16"/>
                  </a:lnTo>
                  <a:lnTo>
                    <a:pt x="12" y="12"/>
                  </a:lnTo>
                  <a:lnTo>
                    <a:pt x="8" y="12"/>
                  </a:lnTo>
                  <a:lnTo>
                    <a:pt x="16" y="2"/>
                  </a:lnTo>
                  <a:lnTo>
                    <a:pt x="7" y="0"/>
                  </a:lnTo>
                  <a:lnTo>
                    <a:pt x="3" y="4"/>
                  </a:lnTo>
                  <a:lnTo>
                    <a:pt x="7" y="4"/>
                  </a:lnTo>
                  <a:lnTo>
                    <a:pt x="0" y="14"/>
                  </a:lnTo>
                </a:path>
              </a:pathLst>
            </a:custGeom>
            <a:solidFill>
              <a:srgbClr val="828282"/>
            </a:solidFill>
            <a:ln w="12700" cap="rnd">
              <a:noFill/>
              <a:round/>
              <a:headEnd/>
              <a:tailEnd/>
            </a:ln>
          </p:spPr>
          <p:txBody>
            <a:bodyPr/>
            <a:lstStyle/>
            <a:p>
              <a:endParaRPr lang="en-US" dirty="0"/>
            </a:p>
          </p:txBody>
        </p:sp>
        <p:sp>
          <p:nvSpPr>
            <p:cNvPr id="49059" name="Freeform 958"/>
            <p:cNvSpPr>
              <a:spLocks/>
            </p:cNvSpPr>
            <p:nvPr/>
          </p:nvSpPr>
          <p:spPr bwMode="auto">
            <a:xfrm>
              <a:off x="2499" y="2490"/>
              <a:ext cx="32" cy="27"/>
            </a:xfrm>
            <a:custGeom>
              <a:avLst/>
              <a:gdLst>
                <a:gd name="T0" fmla="*/ 0 w 32"/>
                <a:gd name="T1" fmla="*/ 7 h 27"/>
                <a:gd name="T2" fmla="*/ 3 w 32"/>
                <a:gd name="T3" fmla="*/ 10 h 27"/>
                <a:gd name="T4" fmla="*/ 7 w 32"/>
                <a:gd name="T5" fmla="*/ 11 h 27"/>
                <a:gd name="T6" fmla="*/ 9 w 32"/>
                <a:gd name="T7" fmla="*/ 13 h 27"/>
                <a:gd name="T8" fmla="*/ 12 w 32"/>
                <a:gd name="T9" fmla="*/ 15 h 27"/>
                <a:gd name="T10" fmla="*/ 14 w 32"/>
                <a:gd name="T11" fmla="*/ 18 h 27"/>
                <a:gd name="T12" fmla="*/ 18 w 32"/>
                <a:gd name="T13" fmla="*/ 20 h 27"/>
                <a:gd name="T14" fmla="*/ 22 w 32"/>
                <a:gd name="T15" fmla="*/ 23 h 27"/>
                <a:gd name="T16" fmla="*/ 25 w 32"/>
                <a:gd name="T17" fmla="*/ 26 h 27"/>
                <a:gd name="T18" fmla="*/ 31 w 32"/>
                <a:gd name="T19" fmla="*/ 19 h 27"/>
                <a:gd name="T20" fmla="*/ 28 w 32"/>
                <a:gd name="T21" fmla="*/ 17 h 27"/>
                <a:gd name="T22" fmla="*/ 24 w 32"/>
                <a:gd name="T23" fmla="*/ 15 h 27"/>
                <a:gd name="T24" fmla="*/ 21 w 32"/>
                <a:gd name="T25" fmla="*/ 12 h 27"/>
                <a:gd name="T26" fmla="*/ 18 w 32"/>
                <a:gd name="T27" fmla="*/ 10 h 27"/>
                <a:gd name="T28" fmla="*/ 16 w 32"/>
                <a:gd name="T29" fmla="*/ 7 h 27"/>
                <a:gd name="T30" fmla="*/ 12 w 32"/>
                <a:gd name="T31" fmla="*/ 4 h 27"/>
                <a:gd name="T32" fmla="*/ 8 w 32"/>
                <a:gd name="T33" fmla="*/ 2 h 27"/>
                <a:gd name="T34" fmla="*/ 5 w 32"/>
                <a:gd name="T35" fmla="*/ 0 h 27"/>
                <a:gd name="T36" fmla="*/ 4 w 32"/>
                <a:gd name="T37" fmla="*/ 0 h 27"/>
                <a:gd name="T38" fmla="*/ 0 w 32"/>
                <a:gd name="T39" fmla="*/ 7 h 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7"/>
                <a:gd name="T62" fmla="*/ 32 w 32"/>
                <a:gd name="T63" fmla="*/ 27 h 2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7">
                  <a:moveTo>
                    <a:pt x="0" y="7"/>
                  </a:moveTo>
                  <a:lnTo>
                    <a:pt x="3" y="10"/>
                  </a:lnTo>
                  <a:lnTo>
                    <a:pt x="7" y="11"/>
                  </a:lnTo>
                  <a:lnTo>
                    <a:pt x="9" y="13"/>
                  </a:lnTo>
                  <a:lnTo>
                    <a:pt x="12" y="15"/>
                  </a:lnTo>
                  <a:lnTo>
                    <a:pt x="14" y="18"/>
                  </a:lnTo>
                  <a:lnTo>
                    <a:pt x="18" y="20"/>
                  </a:lnTo>
                  <a:lnTo>
                    <a:pt x="22" y="23"/>
                  </a:lnTo>
                  <a:lnTo>
                    <a:pt x="25" y="26"/>
                  </a:lnTo>
                  <a:lnTo>
                    <a:pt x="31" y="19"/>
                  </a:lnTo>
                  <a:lnTo>
                    <a:pt x="28" y="17"/>
                  </a:lnTo>
                  <a:lnTo>
                    <a:pt x="24" y="15"/>
                  </a:lnTo>
                  <a:lnTo>
                    <a:pt x="21" y="12"/>
                  </a:lnTo>
                  <a:lnTo>
                    <a:pt x="18" y="10"/>
                  </a:lnTo>
                  <a:lnTo>
                    <a:pt x="16" y="7"/>
                  </a:lnTo>
                  <a:lnTo>
                    <a:pt x="12" y="4"/>
                  </a:lnTo>
                  <a:lnTo>
                    <a:pt x="8" y="2"/>
                  </a:lnTo>
                  <a:lnTo>
                    <a:pt x="5" y="0"/>
                  </a:lnTo>
                  <a:lnTo>
                    <a:pt x="4" y="0"/>
                  </a:lnTo>
                  <a:lnTo>
                    <a:pt x="0" y="7"/>
                  </a:lnTo>
                </a:path>
              </a:pathLst>
            </a:custGeom>
            <a:solidFill>
              <a:srgbClr val="828282"/>
            </a:solidFill>
            <a:ln w="12700" cap="rnd">
              <a:noFill/>
              <a:round/>
              <a:headEnd/>
              <a:tailEnd/>
            </a:ln>
          </p:spPr>
          <p:txBody>
            <a:bodyPr/>
            <a:lstStyle/>
            <a:p>
              <a:endParaRPr lang="en-US" dirty="0"/>
            </a:p>
          </p:txBody>
        </p:sp>
        <p:sp>
          <p:nvSpPr>
            <p:cNvPr id="49060" name="Freeform 959"/>
            <p:cNvSpPr>
              <a:spLocks/>
            </p:cNvSpPr>
            <p:nvPr/>
          </p:nvSpPr>
          <p:spPr bwMode="auto">
            <a:xfrm>
              <a:off x="2494" y="2484"/>
              <a:ext cx="17" cy="17"/>
            </a:xfrm>
            <a:custGeom>
              <a:avLst/>
              <a:gdLst>
                <a:gd name="T0" fmla="*/ 0 w 17"/>
                <a:gd name="T1" fmla="*/ 1 h 17"/>
                <a:gd name="T2" fmla="*/ 4 w 17"/>
                <a:gd name="T3" fmla="*/ 10 h 17"/>
                <a:gd name="T4" fmla="*/ 2 w 17"/>
                <a:gd name="T5" fmla="*/ 10 h 17"/>
                <a:gd name="T6" fmla="*/ 6 w 17"/>
                <a:gd name="T7" fmla="*/ 16 h 17"/>
                <a:gd name="T8" fmla="*/ 11 w 17"/>
                <a:gd name="T9" fmla="*/ 7 h 17"/>
                <a:gd name="T10" fmla="*/ 16 w 17"/>
                <a:gd name="T11" fmla="*/ 7 h 17"/>
                <a:gd name="T12" fmla="*/ 13 w 17"/>
                <a:gd name="T13" fmla="*/ 5 h 17"/>
                <a:gd name="T14" fmla="*/ 11 w 17"/>
                <a:gd name="T15" fmla="*/ 1 h 17"/>
                <a:gd name="T16" fmla="*/ 2 w 17"/>
                <a:gd name="T17" fmla="*/ 0 h 17"/>
                <a:gd name="T18" fmla="*/ 6 w 17"/>
                <a:gd name="T19" fmla="*/ 10 h 17"/>
                <a:gd name="T20" fmla="*/ 0 w 17"/>
                <a:gd name="T21" fmla="*/ 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
                  </a:moveTo>
                  <a:lnTo>
                    <a:pt x="4" y="10"/>
                  </a:lnTo>
                  <a:lnTo>
                    <a:pt x="2" y="10"/>
                  </a:lnTo>
                  <a:lnTo>
                    <a:pt x="6" y="16"/>
                  </a:lnTo>
                  <a:lnTo>
                    <a:pt x="11" y="7"/>
                  </a:lnTo>
                  <a:lnTo>
                    <a:pt x="16" y="7"/>
                  </a:lnTo>
                  <a:lnTo>
                    <a:pt x="13" y="5"/>
                  </a:lnTo>
                  <a:lnTo>
                    <a:pt x="11" y="1"/>
                  </a:lnTo>
                  <a:lnTo>
                    <a:pt x="2" y="0"/>
                  </a:lnTo>
                  <a:lnTo>
                    <a:pt x="6" y="10"/>
                  </a:lnTo>
                  <a:lnTo>
                    <a:pt x="0" y="1"/>
                  </a:lnTo>
                </a:path>
              </a:pathLst>
            </a:custGeom>
            <a:solidFill>
              <a:srgbClr val="828282"/>
            </a:solidFill>
            <a:ln w="12700" cap="rnd">
              <a:noFill/>
              <a:round/>
              <a:headEnd/>
              <a:tailEnd/>
            </a:ln>
          </p:spPr>
          <p:txBody>
            <a:bodyPr/>
            <a:lstStyle/>
            <a:p>
              <a:endParaRPr lang="en-US" dirty="0"/>
            </a:p>
          </p:txBody>
        </p:sp>
        <p:sp>
          <p:nvSpPr>
            <p:cNvPr id="49061" name="Freeform 960"/>
            <p:cNvSpPr>
              <a:spLocks/>
            </p:cNvSpPr>
            <p:nvPr/>
          </p:nvSpPr>
          <p:spPr bwMode="auto">
            <a:xfrm>
              <a:off x="2494" y="2475"/>
              <a:ext cx="17" cy="17"/>
            </a:xfrm>
            <a:custGeom>
              <a:avLst/>
              <a:gdLst>
                <a:gd name="T0" fmla="*/ 5 w 17"/>
                <a:gd name="T1" fmla="*/ 0 h 17"/>
                <a:gd name="T2" fmla="*/ 3 w 17"/>
                <a:gd name="T3" fmla="*/ 3 h 17"/>
                <a:gd name="T4" fmla="*/ 1 w 17"/>
                <a:gd name="T5" fmla="*/ 6 h 17"/>
                <a:gd name="T6" fmla="*/ 1 w 17"/>
                <a:gd name="T7" fmla="*/ 7 h 17"/>
                <a:gd name="T8" fmla="*/ 0 w 17"/>
                <a:gd name="T9" fmla="*/ 8 h 17"/>
                <a:gd name="T10" fmla="*/ 7 w 17"/>
                <a:gd name="T11" fmla="*/ 16 h 17"/>
                <a:gd name="T12" fmla="*/ 10 w 17"/>
                <a:gd name="T13" fmla="*/ 12 h 17"/>
                <a:gd name="T14" fmla="*/ 12 w 17"/>
                <a:gd name="T15" fmla="*/ 9 h 17"/>
                <a:gd name="T16" fmla="*/ 14 w 17"/>
                <a:gd name="T17" fmla="*/ 6 h 17"/>
                <a:gd name="T18" fmla="*/ 16 w 17"/>
                <a:gd name="T19" fmla="*/ 4 h 17"/>
                <a:gd name="T20" fmla="*/ 5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5" y="0"/>
                  </a:moveTo>
                  <a:lnTo>
                    <a:pt x="3" y="3"/>
                  </a:lnTo>
                  <a:lnTo>
                    <a:pt x="1" y="6"/>
                  </a:lnTo>
                  <a:lnTo>
                    <a:pt x="1" y="7"/>
                  </a:lnTo>
                  <a:lnTo>
                    <a:pt x="0" y="8"/>
                  </a:lnTo>
                  <a:lnTo>
                    <a:pt x="7" y="16"/>
                  </a:lnTo>
                  <a:lnTo>
                    <a:pt x="10" y="12"/>
                  </a:lnTo>
                  <a:lnTo>
                    <a:pt x="12" y="9"/>
                  </a:lnTo>
                  <a:lnTo>
                    <a:pt x="14" y="6"/>
                  </a:lnTo>
                  <a:lnTo>
                    <a:pt x="16" y="4"/>
                  </a:lnTo>
                  <a:lnTo>
                    <a:pt x="5" y="0"/>
                  </a:lnTo>
                </a:path>
              </a:pathLst>
            </a:custGeom>
            <a:solidFill>
              <a:srgbClr val="828282"/>
            </a:solidFill>
            <a:ln w="12700" cap="rnd">
              <a:noFill/>
              <a:round/>
              <a:headEnd/>
              <a:tailEnd/>
            </a:ln>
          </p:spPr>
          <p:txBody>
            <a:bodyPr/>
            <a:lstStyle/>
            <a:p>
              <a:endParaRPr lang="en-US" dirty="0"/>
            </a:p>
          </p:txBody>
        </p:sp>
        <p:sp>
          <p:nvSpPr>
            <p:cNvPr id="49062" name="Freeform 961"/>
            <p:cNvSpPr>
              <a:spLocks/>
            </p:cNvSpPr>
            <p:nvPr/>
          </p:nvSpPr>
          <p:spPr bwMode="auto">
            <a:xfrm>
              <a:off x="2492" y="2444"/>
              <a:ext cx="17" cy="32"/>
            </a:xfrm>
            <a:custGeom>
              <a:avLst/>
              <a:gdLst>
                <a:gd name="T0" fmla="*/ 1 w 17"/>
                <a:gd name="T1" fmla="*/ 4 h 32"/>
                <a:gd name="T2" fmla="*/ 0 w 17"/>
                <a:gd name="T3" fmla="*/ 3 h 32"/>
                <a:gd name="T4" fmla="*/ 1 w 17"/>
                <a:gd name="T5" fmla="*/ 7 h 32"/>
                <a:gd name="T6" fmla="*/ 3 w 17"/>
                <a:gd name="T7" fmla="*/ 11 h 32"/>
                <a:gd name="T8" fmla="*/ 5 w 17"/>
                <a:gd name="T9" fmla="*/ 14 h 32"/>
                <a:gd name="T10" fmla="*/ 5 w 17"/>
                <a:gd name="T11" fmla="*/ 17 h 32"/>
                <a:gd name="T12" fmla="*/ 6 w 17"/>
                <a:gd name="T13" fmla="*/ 20 h 32"/>
                <a:gd name="T14" fmla="*/ 6 w 17"/>
                <a:gd name="T15" fmla="*/ 23 h 32"/>
                <a:gd name="T16" fmla="*/ 6 w 17"/>
                <a:gd name="T17" fmla="*/ 24 h 32"/>
                <a:gd name="T18" fmla="*/ 5 w 17"/>
                <a:gd name="T19" fmla="*/ 26 h 32"/>
                <a:gd name="T20" fmla="*/ 13 w 17"/>
                <a:gd name="T21" fmla="*/ 31 h 32"/>
                <a:gd name="T22" fmla="*/ 16 w 17"/>
                <a:gd name="T23" fmla="*/ 27 h 32"/>
                <a:gd name="T24" fmla="*/ 16 w 17"/>
                <a:gd name="T25" fmla="*/ 23 h 32"/>
                <a:gd name="T26" fmla="*/ 16 w 17"/>
                <a:gd name="T27" fmla="*/ 18 h 32"/>
                <a:gd name="T28" fmla="*/ 14 w 17"/>
                <a:gd name="T29" fmla="*/ 14 h 32"/>
                <a:gd name="T30" fmla="*/ 12 w 17"/>
                <a:gd name="T31" fmla="*/ 10 h 32"/>
                <a:gd name="T32" fmla="*/ 11 w 17"/>
                <a:gd name="T33" fmla="*/ 8 h 32"/>
                <a:gd name="T34" fmla="*/ 10 w 17"/>
                <a:gd name="T35" fmla="*/ 4 h 32"/>
                <a:gd name="T36" fmla="*/ 9 w 17"/>
                <a:gd name="T37" fmla="*/ 1 h 32"/>
                <a:gd name="T38" fmla="*/ 9 w 17"/>
                <a:gd name="T39" fmla="*/ 0 h 32"/>
                <a:gd name="T40" fmla="*/ 1 w 17"/>
                <a:gd name="T41" fmla="*/ 4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32"/>
                <a:gd name="T65" fmla="*/ 17 w 17"/>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32">
                  <a:moveTo>
                    <a:pt x="1" y="4"/>
                  </a:moveTo>
                  <a:lnTo>
                    <a:pt x="0" y="3"/>
                  </a:lnTo>
                  <a:lnTo>
                    <a:pt x="1" y="7"/>
                  </a:lnTo>
                  <a:lnTo>
                    <a:pt x="3" y="11"/>
                  </a:lnTo>
                  <a:lnTo>
                    <a:pt x="5" y="14"/>
                  </a:lnTo>
                  <a:lnTo>
                    <a:pt x="5" y="17"/>
                  </a:lnTo>
                  <a:lnTo>
                    <a:pt x="6" y="20"/>
                  </a:lnTo>
                  <a:lnTo>
                    <a:pt x="6" y="23"/>
                  </a:lnTo>
                  <a:lnTo>
                    <a:pt x="6" y="24"/>
                  </a:lnTo>
                  <a:lnTo>
                    <a:pt x="5" y="26"/>
                  </a:lnTo>
                  <a:lnTo>
                    <a:pt x="13" y="31"/>
                  </a:lnTo>
                  <a:lnTo>
                    <a:pt x="16" y="27"/>
                  </a:lnTo>
                  <a:lnTo>
                    <a:pt x="16" y="23"/>
                  </a:lnTo>
                  <a:lnTo>
                    <a:pt x="16" y="18"/>
                  </a:lnTo>
                  <a:lnTo>
                    <a:pt x="14" y="14"/>
                  </a:lnTo>
                  <a:lnTo>
                    <a:pt x="12" y="10"/>
                  </a:lnTo>
                  <a:lnTo>
                    <a:pt x="11" y="8"/>
                  </a:lnTo>
                  <a:lnTo>
                    <a:pt x="10" y="4"/>
                  </a:lnTo>
                  <a:lnTo>
                    <a:pt x="9" y="1"/>
                  </a:lnTo>
                  <a:lnTo>
                    <a:pt x="9" y="0"/>
                  </a:lnTo>
                  <a:lnTo>
                    <a:pt x="1" y="4"/>
                  </a:lnTo>
                </a:path>
              </a:pathLst>
            </a:custGeom>
            <a:solidFill>
              <a:srgbClr val="828282"/>
            </a:solidFill>
            <a:ln w="12700" cap="rnd">
              <a:noFill/>
              <a:round/>
              <a:headEnd/>
              <a:tailEnd/>
            </a:ln>
          </p:spPr>
          <p:txBody>
            <a:bodyPr/>
            <a:lstStyle/>
            <a:p>
              <a:endParaRPr lang="en-US" dirty="0"/>
            </a:p>
          </p:txBody>
        </p:sp>
        <p:sp>
          <p:nvSpPr>
            <p:cNvPr id="49063" name="Freeform 962"/>
            <p:cNvSpPr>
              <a:spLocks/>
            </p:cNvSpPr>
            <p:nvPr/>
          </p:nvSpPr>
          <p:spPr bwMode="auto">
            <a:xfrm>
              <a:off x="2484" y="2436"/>
              <a:ext cx="17" cy="17"/>
            </a:xfrm>
            <a:custGeom>
              <a:avLst/>
              <a:gdLst>
                <a:gd name="T0" fmla="*/ 1 w 17"/>
                <a:gd name="T1" fmla="*/ 9 h 17"/>
                <a:gd name="T2" fmla="*/ 0 w 17"/>
                <a:gd name="T3" fmla="*/ 6 h 17"/>
                <a:gd name="T4" fmla="*/ 2 w 17"/>
                <a:gd name="T5" fmla="*/ 11 h 17"/>
                <a:gd name="T6" fmla="*/ 6 w 17"/>
                <a:gd name="T7" fmla="*/ 13 h 17"/>
                <a:gd name="T8" fmla="*/ 7 w 17"/>
                <a:gd name="T9" fmla="*/ 16 h 17"/>
                <a:gd name="T10" fmla="*/ 16 w 17"/>
                <a:gd name="T11" fmla="*/ 9 h 17"/>
                <a:gd name="T12" fmla="*/ 12 w 17"/>
                <a:gd name="T13" fmla="*/ 6 h 17"/>
                <a:gd name="T14" fmla="*/ 11 w 17"/>
                <a:gd name="T15" fmla="*/ 4 h 17"/>
                <a:gd name="T16" fmla="*/ 9 w 17"/>
                <a:gd name="T17" fmla="*/ 2 h 17"/>
                <a:gd name="T18" fmla="*/ 8 w 17"/>
                <a:gd name="T19" fmla="*/ 0 h 17"/>
                <a:gd name="T20" fmla="*/ 7 w 17"/>
                <a:gd name="T21" fmla="*/ 0 h 17"/>
                <a:gd name="T22" fmla="*/ 1 w 17"/>
                <a:gd name="T23" fmla="*/ 9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 y="9"/>
                  </a:moveTo>
                  <a:lnTo>
                    <a:pt x="0" y="6"/>
                  </a:lnTo>
                  <a:lnTo>
                    <a:pt x="2" y="11"/>
                  </a:lnTo>
                  <a:lnTo>
                    <a:pt x="6" y="13"/>
                  </a:lnTo>
                  <a:lnTo>
                    <a:pt x="7" y="16"/>
                  </a:lnTo>
                  <a:lnTo>
                    <a:pt x="16" y="9"/>
                  </a:lnTo>
                  <a:lnTo>
                    <a:pt x="12" y="6"/>
                  </a:lnTo>
                  <a:lnTo>
                    <a:pt x="11" y="4"/>
                  </a:lnTo>
                  <a:lnTo>
                    <a:pt x="9" y="2"/>
                  </a:lnTo>
                  <a:lnTo>
                    <a:pt x="8" y="0"/>
                  </a:lnTo>
                  <a:lnTo>
                    <a:pt x="7" y="0"/>
                  </a:lnTo>
                  <a:lnTo>
                    <a:pt x="1" y="9"/>
                  </a:lnTo>
                </a:path>
              </a:pathLst>
            </a:custGeom>
            <a:solidFill>
              <a:srgbClr val="828282"/>
            </a:solidFill>
            <a:ln w="12700" cap="rnd">
              <a:noFill/>
              <a:round/>
              <a:headEnd/>
              <a:tailEnd/>
            </a:ln>
          </p:spPr>
          <p:txBody>
            <a:bodyPr/>
            <a:lstStyle/>
            <a:p>
              <a:endParaRPr lang="en-US" dirty="0"/>
            </a:p>
          </p:txBody>
        </p:sp>
        <p:sp>
          <p:nvSpPr>
            <p:cNvPr id="49064" name="Freeform 963"/>
            <p:cNvSpPr>
              <a:spLocks/>
            </p:cNvSpPr>
            <p:nvPr/>
          </p:nvSpPr>
          <p:spPr bwMode="auto">
            <a:xfrm>
              <a:off x="2481" y="2421"/>
              <a:ext cx="17" cy="17"/>
            </a:xfrm>
            <a:custGeom>
              <a:avLst/>
              <a:gdLst>
                <a:gd name="T0" fmla="*/ 14 w 17"/>
                <a:gd name="T1" fmla="*/ 0 h 17"/>
                <a:gd name="T2" fmla="*/ 6 w 17"/>
                <a:gd name="T3" fmla="*/ 2 h 17"/>
                <a:gd name="T4" fmla="*/ 2 w 17"/>
                <a:gd name="T5" fmla="*/ 7 h 17"/>
                <a:gd name="T6" fmla="*/ 0 w 17"/>
                <a:gd name="T7" fmla="*/ 12 h 17"/>
                <a:gd name="T8" fmla="*/ 4 w 17"/>
                <a:gd name="T9" fmla="*/ 16 h 17"/>
                <a:gd name="T10" fmla="*/ 14 w 17"/>
                <a:gd name="T11" fmla="*/ 11 h 17"/>
                <a:gd name="T12" fmla="*/ 12 w 17"/>
                <a:gd name="T13" fmla="*/ 9 h 17"/>
                <a:gd name="T14" fmla="*/ 14 w 17"/>
                <a:gd name="T15" fmla="*/ 9 h 17"/>
                <a:gd name="T16" fmla="*/ 16 w 17"/>
                <a:gd name="T17" fmla="*/ 8 h 17"/>
                <a:gd name="T18" fmla="*/ 14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4" y="0"/>
                  </a:moveTo>
                  <a:lnTo>
                    <a:pt x="6" y="2"/>
                  </a:lnTo>
                  <a:lnTo>
                    <a:pt x="2" y="7"/>
                  </a:lnTo>
                  <a:lnTo>
                    <a:pt x="0" y="12"/>
                  </a:lnTo>
                  <a:lnTo>
                    <a:pt x="4" y="16"/>
                  </a:lnTo>
                  <a:lnTo>
                    <a:pt x="14" y="11"/>
                  </a:lnTo>
                  <a:lnTo>
                    <a:pt x="12" y="9"/>
                  </a:lnTo>
                  <a:lnTo>
                    <a:pt x="14" y="9"/>
                  </a:lnTo>
                  <a:lnTo>
                    <a:pt x="16" y="8"/>
                  </a:lnTo>
                  <a:lnTo>
                    <a:pt x="14" y="0"/>
                  </a:lnTo>
                </a:path>
              </a:pathLst>
            </a:custGeom>
            <a:solidFill>
              <a:srgbClr val="828282"/>
            </a:solidFill>
            <a:ln w="12700" cap="rnd">
              <a:noFill/>
              <a:round/>
              <a:headEnd/>
              <a:tailEnd/>
            </a:ln>
          </p:spPr>
          <p:txBody>
            <a:bodyPr/>
            <a:lstStyle/>
            <a:p>
              <a:endParaRPr lang="en-US" dirty="0"/>
            </a:p>
          </p:txBody>
        </p:sp>
        <p:sp>
          <p:nvSpPr>
            <p:cNvPr id="49065" name="Freeform 964"/>
            <p:cNvSpPr>
              <a:spLocks/>
            </p:cNvSpPr>
            <p:nvPr/>
          </p:nvSpPr>
          <p:spPr bwMode="auto">
            <a:xfrm>
              <a:off x="2494" y="2421"/>
              <a:ext cx="44" cy="22"/>
            </a:xfrm>
            <a:custGeom>
              <a:avLst/>
              <a:gdLst>
                <a:gd name="T0" fmla="*/ 43 w 44"/>
                <a:gd name="T1" fmla="*/ 17 h 22"/>
                <a:gd name="T2" fmla="*/ 43 w 44"/>
                <a:gd name="T3" fmla="*/ 16 h 22"/>
                <a:gd name="T4" fmla="*/ 39 w 44"/>
                <a:gd name="T5" fmla="*/ 12 h 22"/>
                <a:gd name="T6" fmla="*/ 34 w 44"/>
                <a:gd name="T7" fmla="*/ 9 h 22"/>
                <a:gd name="T8" fmla="*/ 30 w 44"/>
                <a:gd name="T9" fmla="*/ 5 h 22"/>
                <a:gd name="T10" fmla="*/ 24 w 44"/>
                <a:gd name="T11" fmla="*/ 4 h 22"/>
                <a:gd name="T12" fmla="*/ 18 w 44"/>
                <a:gd name="T13" fmla="*/ 2 h 22"/>
                <a:gd name="T14" fmla="*/ 12 w 44"/>
                <a:gd name="T15" fmla="*/ 0 h 22"/>
                <a:gd name="T16" fmla="*/ 6 w 44"/>
                <a:gd name="T17" fmla="*/ 0 h 22"/>
                <a:gd name="T18" fmla="*/ 0 w 44"/>
                <a:gd name="T19" fmla="*/ 0 h 22"/>
                <a:gd name="T20" fmla="*/ 1 w 44"/>
                <a:gd name="T21" fmla="*/ 9 h 22"/>
                <a:gd name="T22" fmla="*/ 6 w 44"/>
                <a:gd name="T23" fmla="*/ 8 h 22"/>
                <a:gd name="T24" fmla="*/ 11 w 44"/>
                <a:gd name="T25" fmla="*/ 9 h 22"/>
                <a:gd name="T26" fmla="*/ 16 w 44"/>
                <a:gd name="T27" fmla="*/ 9 h 22"/>
                <a:gd name="T28" fmla="*/ 19 w 44"/>
                <a:gd name="T29" fmla="*/ 11 h 22"/>
                <a:gd name="T30" fmla="*/ 24 w 44"/>
                <a:gd name="T31" fmla="*/ 12 h 22"/>
                <a:gd name="T32" fmla="*/ 27 w 44"/>
                <a:gd name="T33" fmla="*/ 15 h 22"/>
                <a:gd name="T34" fmla="*/ 32 w 44"/>
                <a:gd name="T35" fmla="*/ 18 h 22"/>
                <a:gd name="T36" fmla="*/ 34 w 44"/>
                <a:gd name="T37" fmla="*/ 21 h 22"/>
                <a:gd name="T38" fmla="*/ 34 w 44"/>
                <a:gd name="T39" fmla="*/ 20 h 22"/>
                <a:gd name="T40" fmla="*/ 43 w 44"/>
                <a:gd name="T41" fmla="*/ 17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22"/>
                <a:gd name="T65" fmla="*/ 44 w 44"/>
                <a:gd name="T66" fmla="*/ 22 h 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22">
                  <a:moveTo>
                    <a:pt x="43" y="17"/>
                  </a:moveTo>
                  <a:lnTo>
                    <a:pt x="43" y="16"/>
                  </a:lnTo>
                  <a:lnTo>
                    <a:pt x="39" y="12"/>
                  </a:lnTo>
                  <a:lnTo>
                    <a:pt x="34" y="9"/>
                  </a:lnTo>
                  <a:lnTo>
                    <a:pt x="30" y="5"/>
                  </a:lnTo>
                  <a:lnTo>
                    <a:pt x="24" y="4"/>
                  </a:lnTo>
                  <a:lnTo>
                    <a:pt x="18" y="2"/>
                  </a:lnTo>
                  <a:lnTo>
                    <a:pt x="12" y="0"/>
                  </a:lnTo>
                  <a:lnTo>
                    <a:pt x="6" y="0"/>
                  </a:lnTo>
                  <a:lnTo>
                    <a:pt x="0" y="0"/>
                  </a:lnTo>
                  <a:lnTo>
                    <a:pt x="1" y="9"/>
                  </a:lnTo>
                  <a:lnTo>
                    <a:pt x="6" y="8"/>
                  </a:lnTo>
                  <a:lnTo>
                    <a:pt x="11" y="9"/>
                  </a:lnTo>
                  <a:lnTo>
                    <a:pt x="16" y="9"/>
                  </a:lnTo>
                  <a:lnTo>
                    <a:pt x="19" y="11"/>
                  </a:lnTo>
                  <a:lnTo>
                    <a:pt x="24" y="12"/>
                  </a:lnTo>
                  <a:lnTo>
                    <a:pt x="27" y="15"/>
                  </a:lnTo>
                  <a:lnTo>
                    <a:pt x="32" y="18"/>
                  </a:lnTo>
                  <a:lnTo>
                    <a:pt x="34" y="21"/>
                  </a:lnTo>
                  <a:lnTo>
                    <a:pt x="34" y="20"/>
                  </a:lnTo>
                  <a:lnTo>
                    <a:pt x="43" y="17"/>
                  </a:lnTo>
                </a:path>
              </a:pathLst>
            </a:custGeom>
            <a:solidFill>
              <a:srgbClr val="828282"/>
            </a:solidFill>
            <a:ln w="12700" cap="rnd">
              <a:noFill/>
              <a:round/>
              <a:headEnd/>
              <a:tailEnd/>
            </a:ln>
          </p:spPr>
          <p:txBody>
            <a:bodyPr/>
            <a:lstStyle/>
            <a:p>
              <a:endParaRPr lang="en-US" dirty="0"/>
            </a:p>
          </p:txBody>
        </p:sp>
        <p:sp>
          <p:nvSpPr>
            <p:cNvPr id="49066" name="Freeform 965"/>
            <p:cNvSpPr>
              <a:spLocks/>
            </p:cNvSpPr>
            <p:nvPr/>
          </p:nvSpPr>
          <p:spPr bwMode="auto">
            <a:xfrm>
              <a:off x="2528" y="2443"/>
              <a:ext cx="17" cy="19"/>
            </a:xfrm>
            <a:custGeom>
              <a:avLst/>
              <a:gdLst>
                <a:gd name="T0" fmla="*/ 8 w 17"/>
                <a:gd name="T1" fmla="*/ 18 h 19"/>
                <a:gd name="T2" fmla="*/ 9 w 17"/>
                <a:gd name="T3" fmla="*/ 17 h 19"/>
                <a:gd name="T4" fmla="*/ 12 w 17"/>
                <a:gd name="T5" fmla="*/ 14 h 19"/>
                <a:gd name="T6" fmla="*/ 16 w 17"/>
                <a:gd name="T7" fmla="*/ 10 h 19"/>
                <a:gd name="T8" fmla="*/ 16 w 17"/>
                <a:gd name="T9" fmla="*/ 5 h 19"/>
                <a:gd name="T10" fmla="*/ 14 w 17"/>
                <a:gd name="T11" fmla="*/ 0 h 19"/>
                <a:gd name="T12" fmla="*/ 4 w 17"/>
                <a:gd name="T13" fmla="*/ 3 h 19"/>
                <a:gd name="T14" fmla="*/ 4 w 17"/>
                <a:gd name="T15" fmla="*/ 5 h 19"/>
                <a:gd name="T16" fmla="*/ 4 w 17"/>
                <a:gd name="T17" fmla="*/ 8 h 19"/>
                <a:gd name="T18" fmla="*/ 3 w 17"/>
                <a:gd name="T19" fmla="*/ 10 h 19"/>
                <a:gd name="T20" fmla="*/ 0 w 17"/>
                <a:gd name="T21" fmla="*/ 13 h 19"/>
                <a:gd name="T22" fmla="*/ 0 w 17"/>
                <a:gd name="T23" fmla="*/ 12 h 19"/>
                <a:gd name="T24" fmla="*/ 8 w 17"/>
                <a:gd name="T25" fmla="*/ 18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9"/>
                <a:gd name="T41" fmla="*/ 17 w 17"/>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9">
                  <a:moveTo>
                    <a:pt x="8" y="18"/>
                  </a:moveTo>
                  <a:lnTo>
                    <a:pt x="9" y="17"/>
                  </a:lnTo>
                  <a:lnTo>
                    <a:pt x="12" y="14"/>
                  </a:lnTo>
                  <a:lnTo>
                    <a:pt x="16" y="10"/>
                  </a:lnTo>
                  <a:lnTo>
                    <a:pt x="16" y="5"/>
                  </a:lnTo>
                  <a:lnTo>
                    <a:pt x="14" y="0"/>
                  </a:lnTo>
                  <a:lnTo>
                    <a:pt x="4" y="3"/>
                  </a:lnTo>
                  <a:lnTo>
                    <a:pt x="4" y="5"/>
                  </a:lnTo>
                  <a:lnTo>
                    <a:pt x="4" y="8"/>
                  </a:lnTo>
                  <a:lnTo>
                    <a:pt x="3" y="10"/>
                  </a:lnTo>
                  <a:lnTo>
                    <a:pt x="0" y="13"/>
                  </a:lnTo>
                  <a:lnTo>
                    <a:pt x="0" y="12"/>
                  </a:lnTo>
                  <a:lnTo>
                    <a:pt x="8" y="18"/>
                  </a:lnTo>
                </a:path>
              </a:pathLst>
            </a:custGeom>
            <a:solidFill>
              <a:srgbClr val="828282"/>
            </a:solidFill>
            <a:ln w="12700" cap="rnd">
              <a:noFill/>
              <a:round/>
              <a:headEnd/>
              <a:tailEnd/>
            </a:ln>
          </p:spPr>
          <p:txBody>
            <a:bodyPr/>
            <a:lstStyle/>
            <a:p>
              <a:endParaRPr lang="en-US" dirty="0"/>
            </a:p>
          </p:txBody>
        </p:sp>
        <p:sp>
          <p:nvSpPr>
            <p:cNvPr id="49067" name="Freeform 966"/>
            <p:cNvSpPr>
              <a:spLocks/>
            </p:cNvSpPr>
            <p:nvPr/>
          </p:nvSpPr>
          <p:spPr bwMode="auto">
            <a:xfrm>
              <a:off x="2528" y="2459"/>
              <a:ext cx="17" cy="17"/>
            </a:xfrm>
            <a:custGeom>
              <a:avLst/>
              <a:gdLst>
                <a:gd name="T0" fmla="*/ 16 w 17"/>
                <a:gd name="T1" fmla="*/ 8 h 17"/>
                <a:gd name="T2" fmla="*/ 14 w 17"/>
                <a:gd name="T3" fmla="*/ 8 h 17"/>
                <a:gd name="T4" fmla="*/ 12 w 17"/>
                <a:gd name="T5" fmla="*/ 4 h 17"/>
                <a:gd name="T6" fmla="*/ 8 w 17"/>
                <a:gd name="T7" fmla="*/ 4 h 17"/>
                <a:gd name="T8" fmla="*/ 8 w 17"/>
                <a:gd name="T9" fmla="*/ 7 h 17"/>
                <a:gd name="T10" fmla="*/ 0 w 17"/>
                <a:gd name="T11" fmla="*/ 0 h 17"/>
                <a:gd name="T12" fmla="*/ 0 w 17"/>
                <a:gd name="T13" fmla="*/ 8 h 17"/>
                <a:gd name="T14" fmla="*/ 3 w 17"/>
                <a:gd name="T15" fmla="*/ 11 h 17"/>
                <a:gd name="T16" fmla="*/ 3 w 17"/>
                <a:gd name="T17" fmla="*/ 13 h 17"/>
                <a:gd name="T18" fmla="*/ 7 w 17"/>
                <a:gd name="T19" fmla="*/ 16 h 17"/>
                <a:gd name="T20" fmla="*/ 16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8"/>
                  </a:moveTo>
                  <a:lnTo>
                    <a:pt x="14" y="8"/>
                  </a:lnTo>
                  <a:lnTo>
                    <a:pt x="12" y="4"/>
                  </a:lnTo>
                  <a:lnTo>
                    <a:pt x="8" y="4"/>
                  </a:lnTo>
                  <a:lnTo>
                    <a:pt x="8" y="7"/>
                  </a:lnTo>
                  <a:lnTo>
                    <a:pt x="0" y="0"/>
                  </a:lnTo>
                  <a:lnTo>
                    <a:pt x="0" y="8"/>
                  </a:lnTo>
                  <a:lnTo>
                    <a:pt x="3" y="11"/>
                  </a:lnTo>
                  <a:lnTo>
                    <a:pt x="3" y="13"/>
                  </a:lnTo>
                  <a:lnTo>
                    <a:pt x="7" y="16"/>
                  </a:lnTo>
                  <a:lnTo>
                    <a:pt x="16" y="8"/>
                  </a:lnTo>
                </a:path>
              </a:pathLst>
            </a:custGeom>
            <a:solidFill>
              <a:srgbClr val="828282"/>
            </a:solidFill>
            <a:ln w="12700" cap="rnd">
              <a:noFill/>
              <a:round/>
              <a:headEnd/>
              <a:tailEnd/>
            </a:ln>
          </p:spPr>
          <p:txBody>
            <a:bodyPr/>
            <a:lstStyle/>
            <a:p>
              <a:endParaRPr lang="en-US" dirty="0"/>
            </a:p>
          </p:txBody>
        </p:sp>
        <p:sp>
          <p:nvSpPr>
            <p:cNvPr id="49068" name="Freeform 967"/>
            <p:cNvSpPr>
              <a:spLocks/>
            </p:cNvSpPr>
            <p:nvPr/>
          </p:nvSpPr>
          <p:spPr bwMode="auto">
            <a:xfrm>
              <a:off x="2535" y="2469"/>
              <a:ext cx="27" cy="34"/>
            </a:xfrm>
            <a:custGeom>
              <a:avLst/>
              <a:gdLst>
                <a:gd name="T0" fmla="*/ 24 w 27"/>
                <a:gd name="T1" fmla="*/ 25 h 34"/>
                <a:gd name="T2" fmla="*/ 26 w 27"/>
                <a:gd name="T3" fmla="*/ 27 h 34"/>
                <a:gd name="T4" fmla="*/ 24 w 27"/>
                <a:gd name="T5" fmla="*/ 24 h 34"/>
                <a:gd name="T6" fmla="*/ 21 w 27"/>
                <a:gd name="T7" fmla="*/ 20 h 34"/>
                <a:gd name="T8" fmla="*/ 19 w 27"/>
                <a:gd name="T9" fmla="*/ 17 h 34"/>
                <a:gd name="T10" fmla="*/ 17 w 27"/>
                <a:gd name="T11" fmla="*/ 14 h 34"/>
                <a:gd name="T12" fmla="*/ 15 w 27"/>
                <a:gd name="T13" fmla="*/ 11 h 34"/>
                <a:gd name="T14" fmla="*/ 12 w 27"/>
                <a:gd name="T15" fmla="*/ 8 h 34"/>
                <a:gd name="T16" fmla="*/ 10 w 27"/>
                <a:gd name="T17" fmla="*/ 3 h 34"/>
                <a:gd name="T18" fmla="*/ 7 w 27"/>
                <a:gd name="T19" fmla="*/ 0 h 34"/>
                <a:gd name="T20" fmla="*/ 0 w 27"/>
                <a:gd name="T21" fmla="*/ 6 h 34"/>
                <a:gd name="T22" fmla="*/ 2 w 27"/>
                <a:gd name="T23" fmla="*/ 8 h 34"/>
                <a:gd name="T24" fmla="*/ 4 w 27"/>
                <a:gd name="T25" fmla="*/ 13 h 34"/>
                <a:gd name="T26" fmla="*/ 7 w 27"/>
                <a:gd name="T27" fmla="*/ 16 h 34"/>
                <a:gd name="T28" fmla="*/ 9 w 27"/>
                <a:gd name="T29" fmla="*/ 19 h 34"/>
                <a:gd name="T30" fmla="*/ 11 w 27"/>
                <a:gd name="T31" fmla="*/ 22 h 34"/>
                <a:gd name="T32" fmla="*/ 13 w 27"/>
                <a:gd name="T33" fmla="*/ 25 h 34"/>
                <a:gd name="T34" fmla="*/ 15 w 27"/>
                <a:gd name="T35" fmla="*/ 28 h 34"/>
                <a:gd name="T36" fmla="*/ 18 w 27"/>
                <a:gd name="T37" fmla="*/ 32 h 34"/>
                <a:gd name="T38" fmla="*/ 20 w 27"/>
                <a:gd name="T39" fmla="*/ 33 h 34"/>
                <a:gd name="T40" fmla="*/ 24 w 27"/>
                <a:gd name="T41" fmla="*/ 25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34"/>
                <a:gd name="T65" fmla="*/ 27 w 27"/>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34">
                  <a:moveTo>
                    <a:pt x="24" y="25"/>
                  </a:moveTo>
                  <a:lnTo>
                    <a:pt x="26" y="27"/>
                  </a:lnTo>
                  <a:lnTo>
                    <a:pt x="24" y="24"/>
                  </a:lnTo>
                  <a:lnTo>
                    <a:pt x="21" y="20"/>
                  </a:lnTo>
                  <a:lnTo>
                    <a:pt x="19" y="17"/>
                  </a:lnTo>
                  <a:lnTo>
                    <a:pt x="17" y="14"/>
                  </a:lnTo>
                  <a:lnTo>
                    <a:pt x="15" y="11"/>
                  </a:lnTo>
                  <a:lnTo>
                    <a:pt x="12" y="8"/>
                  </a:lnTo>
                  <a:lnTo>
                    <a:pt x="10" y="3"/>
                  </a:lnTo>
                  <a:lnTo>
                    <a:pt x="7" y="0"/>
                  </a:lnTo>
                  <a:lnTo>
                    <a:pt x="0" y="6"/>
                  </a:lnTo>
                  <a:lnTo>
                    <a:pt x="2" y="8"/>
                  </a:lnTo>
                  <a:lnTo>
                    <a:pt x="4" y="13"/>
                  </a:lnTo>
                  <a:lnTo>
                    <a:pt x="7" y="16"/>
                  </a:lnTo>
                  <a:lnTo>
                    <a:pt x="9" y="19"/>
                  </a:lnTo>
                  <a:lnTo>
                    <a:pt x="11" y="22"/>
                  </a:lnTo>
                  <a:lnTo>
                    <a:pt x="13" y="25"/>
                  </a:lnTo>
                  <a:lnTo>
                    <a:pt x="15" y="28"/>
                  </a:lnTo>
                  <a:lnTo>
                    <a:pt x="18" y="32"/>
                  </a:lnTo>
                  <a:lnTo>
                    <a:pt x="20" y="33"/>
                  </a:lnTo>
                  <a:lnTo>
                    <a:pt x="24" y="25"/>
                  </a:lnTo>
                </a:path>
              </a:pathLst>
            </a:custGeom>
            <a:solidFill>
              <a:srgbClr val="828282"/>
            </a:solidFill>
            <a:ln w="12700" cap="rnd">
              <a:noFill/>
              <a:round/>
              <a:headEnd/>
              <a:tailEnd/>
            </a:ln>
          </p:spPr>
          <p:txBody>
            <a:bodyPr/>
            <a:lstStyle/>
            <a:p>
              <a:endParaRPr lang="en-US" dirty="0"/>
            </a:p>
          </p:txBody>
        </p:sp>
        <p:sp>
          <p:nvSpPr>
            <p:cNvPr id="49069" name="Freeform 968"/>
            <p:cNvSpPr>
              <a:spLocks/>
            </p:cNvSpPr>
            <p:nvPr/>
          </p:nvSpPr>
          <p:spPr bwMode="auto">
            <a:xfrm>
              <a:off x="2557" y="2499"/>
              <a:ext cx="17" cy="17"/>
            </a:xfrm>
            <a:custGeom>
              <a:avLst/>
              <a:gdLst>
                <a:gd name="T0" fmla="*/ 13 w 17"/>
                <a:gd name="T1" fmla="*/ 14 h 17"/>
                <a:gd name="T2" fmla="*/ 13 w 17"/>
                <a:gd name="T3" fmla="*/ 16 h 17"/>
                <a:gd name="T4" fmla="*/ 16 w 17"/>
                <a:gd name="T5" fmla="*/ 12 h 17"/>
                <a:gd name="T6" fmla="*/ 16 w 17"/>
                <a:gd name="T7" fmla="*/ 8 h 17"/>
                <a:gd name="T8" fmla="*/ 16 w 17"/>
                <a:gd name="T9" fmla="*/ 4 h 17"/>
                <a:gd name="T10" fmla="*/ 10 w 17"/>
                <a:gd name="T11" fmla="*/ 0 h 17"/>
                <a:gd name="T12" fmla="*/ 2 w 17"/>
                <a:gd name="T13" fmla="*/ 8 h 17"/>
                <a:gd name="T14" fmla="*/ 2 w 17"/>
                <a:gd name="T15" fmla="*/ 6 h 17"/>
                <a:gd name="T16" fmla="*/ 2 w 17"/>
                <a:gd name="T17" fmla="*/ 8 h 17"/>
                <a:gd name="T18" fmla="*/ 2 w 17"/>
                <a:gd name="T19" fmla="*/ 9 h 17"/>
                <a:gd name="T20" fmla="*/ 0 w 17"/>
                <a:gd name="T21" fmla="*/ 10 h 17"/>
                <a:gd name="T22" fmla="*/ 13 w 17"/>
                <a:gd name="T23" fmla="*/ 14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3" y="14"/>
                  </a:moveTo>
                  <a:lnTo>
                    <a:pt x="13" y="16"/>
                  </a:lnTo>
                  <a:lnTo>
                    <a:pt x="16" y="12"/>
                  </a:lnTo>
                  <a:lnTo>
                    <a:pt x="16" y="8"/>
                  </a:lnTo>
                  <a:lnTo>
                    <a:pt x="16" y="4"/>
                  </a:lnTo>
                  <a:lnTo>
                    <a:pt x="10" y="0"/>
                  </a:lnTo>
                  <a:lnTo>
                    <a:pt x="2" y="8"/>
                  </a:lnTo>
                  <a:lnTo>
                    <a:pt x="2" y="6"/>
                  </a:lnTo>
                  <a:lnTo>
                    <a:pt x="2" y="8"/>
                  </a:lnTo>
                  <a:lnTo>
                    <a:pt x="2" y="9"/>
                  </a:lnTo>
                  <a:lnTo>
                    <a:pt x="0" y="10"/>
                  </a:lnTo>
                  <a:lnTo>
                    <a:pt x="13" y="14"/>
                  </a:lnTo>
                </a:path>
              </a:pathLst>
            </a:custGeom>
            <a:solidFill>
              <a:srgbClr val="828282"/>
            </a:solidFill>
            <a:ln w="12700" cap="rnd">
              <a:noFill/>
              <a:round/>
              <a:headEnd/>
              <a:tailEnd/>
            </a:ln>
          </p:spPr>
          <p:txBody>
            <a:bodyPr/>
            <a:lstStyle/>
            <a:p>
              <a:endParaRPr lang="en-US" dirty="0"/>
            </a:p>
          </p:txBody>
        </p:sp>
        <p:sp>
          <p:nvSpPr>
            <p:cNvPr id="49070" name="Freeform 969"/>
            <p:cNvSpPr>
              <a:spLocks/>
            </p:cNvSpPr>
            <p:nvPr/>
          </p:nvSpPr>
          <p:spPr bwMode="auto">
            <a:xfrm>
              <a:off x="2537" y="2511"/>
              <a:ext cx="25" cy="17"/>
            </a:xfrm>
            <a:custGeom>
              <a:avLst/>
              <a:gdLst>
                <a:gd name="T0" fmla="*/ 6 w 25"/>
                <a:gd name="T1" fmla="*/ 6 h 17"/>
                <a:gd name="T2" fmla="*/ 2 w 25"/>
                <a:gd name="T3" fmla="*/ 16 h 17"/>
                <a:gd name="T4" fmla="*/ 9 w 25"/>
                <a:gd name="T5" fmla="*/ 16 h 17"/>
                <a:gd name="T6" fmla="*/ 14 w 25"/>
                <a:gd name="T7" fmla="*/ 14 h 17"/>
                <a:gd name="T8" fmla="*/ 19 w 25"/>
                <a:gd name="T9" fmla="*/ 12 h 17"/>
                <a:gd name="T10" fmla="*/ 24 w 25"/>
                <a:gd name="T11" fmla="*/ 4 h 17"/>
                <a:gd name="T12" fmla="*/ 16 w 25"/>
                <a:gd name="T13" fmla="*/ 0 h 17"/>
                <a:gd name="T14" fmla="*/ 14 w 25"/>
                <a:gd name="T15" fmla="*/ 2 h 17"/>
                <a:gd name="T16" fmla="*/ 12 w 25"/>
                <a:gd name="T17" fmla="*/ 4 h 17"/>
                <a:gd name="T18" fmla="*/ 9 w 25"/>
                <a:gd name="T19" fmla="*/ 4 h 17"/>
                <a:gd name="T20" fmla="*/ 4 w 25"/>
                <a:gd name="T21" fmla="*/ 4 h 17"/>
                <a:gd name="T22" fmla="*/ 0 w 25"/>
                <a:gd name="T23" fmla="*/ 14 h 17"/>
                <a:gd name="T24" fmla="*/ 6 w 25"/>
                <a:gd name="T25" fmla="*/ 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
                <a:gd name="T40" fmla="*/ 0 h 17"/>
                <a:gd name="T41" fmla="*/ 25 w 25"/>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 h="17">
                  <a:moveTo>
                    <a:pt x="6" y="6"/>
                  </a:moveTo>
                  <a:lnTo>
                    <a:pt x="2" y="16"/>
                  </a:lnTo>
                  <a:lnTo>
                    <a:pt x="9" y="16"/>
                  </a:lnTo>
                  <a:lnTo>
                    <a:pt x="14" y="14"/>
                  </a:lnTo>
                  <a:lnTo>
                    <a:pt x="19" y="12"/>
                  </a:lnTo>
                  <a:lnTo>
                    <a:pt x="24" y="4"/>
                  </a:lnTo>
                  <a:lnTo>
                    <a:pt x="16" y="0"/>
                  </a:lnTo>
                  <a:lnTo>
                    <a:pt x="14" y="2"/>
                  </a:lnTo>
                  <a:lnTo>
                    <a:pt x="12" y="4"/>
                  </a:lnTo>
                  <a:lnTo>
                    <a:pt x="9" y="4"/>
                  </a:lnTo>
                  <a:lnTo>
                    <a:pt x="4" y="4"/>
                  </a:lnTo>
                  <a:lnTo>
                    <a:pt x="0" y="14"/>
                  </a:lnTo>
                  <a:lnTo>
                    <a:pt x="6" y="6"/>
                  </a:lnTo>
                </a:path>
              </a:pathLst>
            </a:custGeom>
            <a:solidFill>
              <a:srgbClr val="828282"/>
            </a:solidFill>
            <a:ln w="12700" cap="rnd">
              <a:noFill/>
              <a:round/>
              <a:headEnd/>
              <a:tailEnd/>
            </a:ln>
          </p:spPr>
          <p:txBody>
            <a:bodyPr/>
            <a:lstStyle/>
            <a:p>
              <a:endParaRPr lang="en-US" dirty="0"/>
            </a:p>
          </p:txBody>
        </p:sp>
        <p:sp>
          <p:nvSpPr>
            <p:cNvPr id="49071" name="Freeform 970"/>
            <p:cNvSpPr>
              <a:spLocks/>
            </p:cNvSpPr>
            <p:nvPr/>
          </p:nvSpPr>
          <p:spPr bwMode="auto">
            <a:xfrm>
              <a:off x="2535" y="2510"/>
              <a:ext cx="17" cy="17"/>
            </a:xfrm>
            <a:custGeom>
              <a:avLst/>
              <a:gdLst>
                <a:gd name="T0" fmla="*/ 2 w 17"/>
                <a:gd name="T1" fmla="*/ 11 h 17"/>
                <a:gd name="T2" fmla="*/ 13 w 17"/>
                <a:gd name="T3" fmla="*/ 2 h 17"/>
                <a:gd name="T4" fmla="*/ 0 w 17"/>
                <a:gd name="T5" fmla="*/ 9 h 17"/>
                <a:gd name="T6" fmla="*/ 2 w 17"/>
                <a:gd name="T7" fmla="*/ 9 h 17"/>
                <a:gd name="T8" fmla="*/ 2 w 17"/>
                <a:gd name="T9" fmla="*/ 11 h 17"/>
                <a:gd name="T10" fmla="*/ 13 w 17"/>
                <a:gd name="T11" fmla="*/ 6 h 17"/>
                <a:gd name="T12" fmla="*/ 2 w 17"/>
                <a:gd name="T13" fmla="*/ 16 h 17"/>
                <a:gd name="T14" fmla="*/ 16 w 17"/>
                <a:gd name="T15" fmla="*/ 11 h 17"/>
                <a:gd name="T16" fmla="*/ 16 w 17"/>
                <a:gd name="T17" fmla="*/ 6 h 17"/>
                <a:gd name="T18" fmla="*/ 16 w 17"/>
                <a:gd name="T19" fmla="*/ 4 h 17"/>
                <a:gd name="T20" fmla="*/ 2 w 17"/>
                <a:gd name="T21" fmla="*/ 9 h 17"/>
                <a:gd name="T22" fmla="*/ 13 w 17"/>
                <a:gd name="T23" fmla="*/ 0 h 17"/>
                <a:gd name="T24" fmla="*/ 2 w 17"/>
                <a:gd name="T25" fmla="*/ 1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2" y="11"/>
                  </a:moveTo>
                  <a:lnTo>
                    <a:pt x="13" y="2"/>
                  </a:lnTo>
                  <a:lnTo>
                    <a:pt x="0" y="9"/>
                  </a:lnTo>
                  <a:lnTo>
                    <a:pt x="2" y="9"/>
                  </a:lnTo>
                  <a:lnTo>
                    <a:pt x="2" y="11"/>
                  </a:lnTo>
                  <a:lnTo>
                    <a:pt x="13" y="6"/>
                  </a:lnTo>
                  <a:lnTo>
                    <a:pt x="2" y="16"/>
                  </a:lnTo>
                  <a:lnTo>
                    <a:pt x="16" y="11"/>
                  </a:lnTo>
                  <a:lnTo>
                    <a:pt x="16" y="6"/>
                  </a:lnTo>
                  <a:lnTo>
                    <a:pt x="16" y="4"/>
                  </a:lnTo>
                  <a:lnTo>
                    <a:pt x="2" y="9"/>
                  </a:lnTo>
                  <a:lnTo>
                    <a:pt x="13" y="0"/>
                  </a:lnTo>
                  <a:lnTo>
                    <a:pt x="2" y="11"/>
                  </a:lnTo>
                </a:path>
              </a:pathLst>
            </a:custGeom>
            <a:solidFill>
              <a:srgbClr val="828282"/>
            </a:solidFill>
            <a:ln w="12700" cap="rnd">
              <a:noFill/>
              <a:round/>
              <a:headEnd/>
              <a:tailEnd/>
            </a:ln>
          </p:spPr>
          <p:txBody>
            <a:bodyPr/>
            <a:lstStyle/>
            <a:p>
              <a:endParaRPr lang="en-US" dirty="0"/>
            </a:p>
          </p:txBody>
        </p:sp>
        <p:sp>
          <p:nvSpPr>
            <p:cNvPr id="49072" name="Freeform 971"/>
            <p:cNvSpPr>
              <a:spLocks/>
            </p:cNvSpPr>
            <p:nvPr/>
          </p:nvSpPr>
          <p:spPr bwMode="auto">
            <a:xfrm>
              <a:off x="2561" y="2471"/>
              <a:ext cx="52" cy="60"/>
            </a:xfrm>
            <a:custGeom>
              <a:avLst/>
              <a:gdLst>
                <a:gd name="T0" fmla="*/ 12 w 52"/>
                <a:gd name="T1" fmla="*/ 33 h 60"/>
                <a:gd name="T2" fmla="*/ 12 w 52"/>
                <a:gd name="T3" fmla="*/ 31 h 60"/>
                <a:gd name="T4" fmla="*/ 13 w 52"/>
                <a:gd name="T5" fmla="*/ 31 h 60"/>
                <a:gd name="T6" fmla="*/ 15 w 52"/>
                <a:gd name="T7" fmla="*/ 34 h 60"/>
                <a:gd name="T8" fmla="*/ 18 w 52"/>
                <a:gd name="T9" fmla="*/ 35 h 60"/>
                <a:gd name="T10" fmla="*/ 21 w 52"/>
                <a:gd name="T11" fmla="*/ 38 h 60"/>
                <a:gd name="T12" fmla="*/ 21 w 52"/>
                <a:gd name="T13" fmla="*/ 41 h 60"/>
                <a:gd name="T14" fmla="*/ 21 w 52"/>
                <a:gd name="T15" fmla="*/ 42 h 60"/>
                <a:gd name="T16" fmla="*/ 20 w 52"/>
                <a:gd name="T17" fmla="*/ 41 h 60"/>
                <a:gd name="T18" fmla="*/ 22 w 52"/>
                <a:gd name="T19" fmla="*/ 42 h 60"/>
                <a:gd name="T20" fmla="*/ 25 w 52"/>
                <a:gd name="T21" fmla="*/ 44 h 60"/>
                <a:gd name="T22" fmla="*/ 29 w 52"/>
                <a:gd name="T23" fmla="*/ 47 h 60"/>
                <a:gd name="T24" fmla="*/ 31 w 52"/>
                <a:gd name="T25" fmla="*/ 49 h 60"/>
                <a:gd name="T26" fmla="*/ 33 w 52"/>
                <a:gd name="T27" fmla="*/ 52 h 60"/>
                <a:gd name="T28" fmla="*/ 37 w 52"/>
                <a:gd name="T29" fmla="*/ 54 h 60"/>
                <a:gd name="T30" fmla="*/ 39 w 52"/>
                <a:gd name="T31" fmla="*/ 56 h 60"/>
                <a:gd name="T32" fmla="*/ 42 w 52"/>
                <a:gd name="T33" fmla="*/ 58 h 60"/>
                <a:gd name="T34" fmla="*/ 43 w 52"/>
                <a:gd name="T35" fmla="*/ 59 h 60"/>
                <a:gd name="T36" fmla="*/ 44 w 52"/>
                <a:gd name="T37" fmla="*/ 59 h 60"/>
                <a:gd name="T38" fmla="*/ 46 w 52"/>
                <a:gd name="T39" fmla="*/ 59 h 60"/>
                <a:gd name="T40" fmla="*/ 47 w 52"/>
                <a:gd name="T41" fmla="*/ 58 h 60"/>
                <a:gd name="T42" fmla="*/ 50 w 52"/>
                <a:gd name="T43" fmla="*/ 56 h 60"/>
                <a:gd name="T44" fmla="*/ 51 w 52"/>
                <a:gd name="T45" fmla="*/ 53 h 60"/>
                <a:gd name="T46" fmla="*/ 51 w 52"/>
                <a:gd name="T47" fmla="*/ 49 h 60"/>
                <a:gd name="T48" fmla="*/ 51 w 52"/>
                <a:gd name="T49" fmla="*/ 46 h 60"/>
                <a:gd name="T50" fmla="*/ 47 w 52"/>
                <a:gd name="T51" fmla="*/ 42 h 60"/>
                <a:gd name="T52" fmla="*/ 45 w 52"/>
                <a:gd name="T53" fmla="*/ 39 h 60"/>
                <a:gd name="T54" fmla="*/ 42 w 52"/>
                <a:gd name="T55" fmla="*/ 35 h 60"/>
                <a:gd name="T56" fmla="*/ 39 w 52"/>
                <a:gd name="T57" fmla="*/ 31 h 60"/>
                <a:gd name="T58" fmla="*/ 37 w 52"/>
                <a:gd name="T59" fmla="*/ 28 h 60"/>
                <a:gd name="T60" fmla="*/ 34 w 52"/>
                <a:gd name="T61" fmla="*/ 24 h 60"/>
                <a:gd name="T62" fmla="*/ 32 w 52"/>
                <a:gd name="T63" fmla="*/ 19 h 60"/>
                <a:gd name="T64" fmla="*/ 30 w 52"/>
                <a:gd name="T65" fmla="*/ 15 h 60"/>
                <a:gd name="T66" fmla="*/ 29 w 52"/>
                <a:gd name="T67" fmla="*/ 10 h 60"/>
                <a:gd name="T68" fmla="*/ 26 w 52"/>
                <a:gd name="T69" fmla="*/ 7 h 60"/>
                <a:gd name="T70" fmla="*/ 22 w 52"/>
                <a:gd name="T71" fmla="*/ 5 h 60"/>
                <a:gd name="T72" fmla="*/ 18 w 52"/>
                <a:gd name="T73" fmla="*/ 2 h 60"/>
                <a:gd name="T74" fmla="*/ 14 w 52"/>
                <a:gd name="T75" fmla="*/ 1 h 60"/>
                <a:gd name="T76" fmla="*/ 9 w 52"/>
                <a:gd name="T77" fmla="*/ 0 h 60"/>
                <a:gd name="T78" fmla="*/ 4 w 52"/>
                <a:gd name="T79" fmla="*/ 1 h 60"/>
                <a:gd name="T80" fmla="*/ 1 w 52"/>
                <a:gd name="T81" fmla="*/ 3 h 60"/>
                <a:gd name="T82" fmla="*/ 0 w 52"/>
                <a:gd name="T83" fmla="*/ 5 h 60"/>
                <a:gd name="T84" fmla="*/ 2 w 52"/>
                <a:gd name="T85" fmla="*/ 10 h 60"/>
                <a:gd name="T86" fmla="*/ 5 w 52"/>
                <a:gd name="T87" fmla="*/ 14 h 60"/>
                <a:gd name="T88" fmla="*/ 9 w 52"/>
                <a:gd name="T89" fmla="*/ 17 h 60"/>
                <a:gd name="T90" fmla="*/ 12 w 52"/>
                <a:gd name="T91" fmla="*/ 21 h 60"/>
                <a:gd name="T92" fmla="*/ 13 w 52"/>
                <a:gd name="T93" fmla="*/ 24 h 60"/>
                <a:gd name="T94" fmla="*/ 14 w 52"/>
                <a:gd name="T95" fmla="*/ 28 h 60"/>
                <a:gd name="T96" fmla="*/ 15 w 52"/>
                <a:gd name="T97" fmla="*/ 33 h 60"/>
                <a:gd name="T98" fmla="*/ 14 w 52"/>
                <a:gd name="T99" fmla="*/ 33 h 60"/>
                <a:gd name="T100" fmla="*/ 13 w 52"/>
                <a:gd name="T101" fmla="*/ 33 h 60"/>
                <a:gd name="T102" fmla="*/ 12 w 52"/>
                <a:gd name="T103" fmla="*/ 33 h 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2"/>
                <a:gd name="T157" fmla="*/ 0 h 60"/>
                <a:gd name="T158" fmla="*/ 52 w 52"/>
                <a:gd name="T159" fmla="*/ 60 h 6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2" h="60">
                  <a:moveTo>
                    <a:pt x="12" y="33"/>
                  </a:moveTo>
                  <a:lnTo>
                    <a:pt x="12" y="31"/>
                  </a:lnTo>
                  <a:lnTo>
                    <a:pt x="13" y="31"/>
                  </a:lnTo>
                  <a:lnTo>
                    <a:pt x="15" y="34"/>
                  </a:lnTo>
                  <a:lnTo>
                    <a:pt x="18" y="35"/>
                  </a:lnTo>
                  <a:lnTo>
                    <a:pt x="21" y="38"/>
                  </a:lnTo>
                  <a:lnTo>
                    <a:pt x="21" y="41"/>
                  </a:lnTo>
                  <a:lnTo>
                    <a:pt x="21" y="42"/>
                  </a:lnTo>
                  <a:lnTo>
                    <a:pt x="20" y="41"/>
                  </a:lnTo>
                  <a:lnTo>
                    <a:pt x="22" y="42"/>
                  </a:lnTo>
                  <a:lnTo>
                    <a:pt x="25" y="44"/>
                  </a:lnTo>
                  <a:lnTo>
                    <a:pt x="29" y="47"/>
                  </a:lnTo>
                  <a:lnTo>
                    <a:pt x="31" y="49"/>
                  </a:lnTo>
                  <a:lnTo>
                    <a:pt x="33" y="52"/>
                  </a:lnTo>
                  <a:lnTo>
                    <a:pt x="37" y="54"/>
                  </a:lnTo>
                  <a:lnTo>
                    <a:pt x="39" y="56"/>
                  </a:lnTo>
                  <a:lnTo>
                    <a:pt x="42" y="58"/>
                  </a:lnTo>
                  <a:lnTo>
                    <a:pt x="43" y="59"/>
                  </a:lnTo>
                  <a:lnTo>
                    <a:pt x="44" y="59"/>
                  </a:lnTo>
                  <a:lnTo>
                    <a:pt x="46" y="59"/>
                  </a:lnTo>
                  <a:lnTo>
                    <a:pt x="47" y="58"/>
                  </a:lnTo>
                  <a:lnTo>
                    <a:pt x="50" y="56"/>
                  </a:lnTo>
                  <a:lnTo>
                    <a:pt x="51" y="53"/>
                  </a:lnTo>
                  <a:lnTo>
                    <a:pt x="51" y="49"/>
                  </a:lnTo>
                  <a:lnTo>
                    <a:pt x="51" y="46"/>
                  </a:lnTo>
                  <a:lnTo>
                    <a:pt x="47" y="42"/>
                  </a:lnTo>
                  <a:lnTo>
                    <a:pt x="45" y="39"/>
                  </a:lnTo>
                  <a:lnTo>
                    <a:pt x="42" y="35"/>
                  </a:lnTo>
                  <a:lnTo>
                    <a:pt x="39" y="31"/>
                  </a:lnTo>
                  <a:lnTo>
                    <a:pt x="37" y="28"/>
                  </a:lnTo>
                  <a:lnTo>
                    <a:pt x="34" y="24"/>
                  </a:lnTo>
                  <a:lnTo>
                    <a:pt x="32" y="19"/>
                  </a:lnTo>
                  <a:lnTo>
                    <a:pt x="30" y="15"/>
                  </a:lnTo>
                  <a:lnTo>
                    <a:pt x="29" y="10"/>
                  </a:lnTo>
                  <a:lnTo>
                    <a:pt x="26" y="7"/>
                  </a:lnTo>
                  <a:lnTo>
                    <a:pt x="22" y="5"/>
                  </a:lnTo>
                  <a:lnTo>
                    <a:pt x="18" y="2"/>
                  </a:lnTo>
                  <a:lnTo>
                    <a:pt x="14" y="1"/>
                  </a:lnTo>
                  <a:lnTo>
                    <a:pt x="9" y="0"/>
                  </a:lnTo>
                  <a:lnTo>
                    <a:pt x="4" y="1"/>
                  </a:lnTo>
                  <a:lnTo>
                    <a:pt x="1" y="3"/>
                  </a:lnTo>
                  <a:lnTo>
                    <a:pt x="0" y="5"/>
                  </a:lnTo>
                  <a:lnTo>
                    <a:pt x="2" y="10"/>
                  </a:lnTo>
                  <a:lnTo>
                    <a:pt x="5" y="14"/>
                  </a:lnTo>
                  <a:lnTo>
                    <a:pt x="9" y="17"/>
                  </a:lnTo>
                  <a:lnTo>
                    <a:pt x="12" y="21"/>
                  </a:lnTo>
                  <a:lnTo>
                    <a:pt x="13" y="24"/>
                  </a:lnTo>
                  <a:lnTo>
                    <a:pt x="14" y="28"/>
                  </a:lnTo>
                  <a:lnTo>
                    <a:pt x="15" y="33"/>
                  </a:lnTo>
                  <a:lnTo>
                    <a:pt x="14" y="33"/>
                  </a:lnTo>
                  <a:lnTo>
                    <a:pt x="13" y="33"/>
                  </a:lnTo>
                  <a:lnTo>
                    <a:pt x="12" y="33"/>
                  </a:lnTo>
                </a:path>
              </a:pathLst>
            </a:custGeom>
            <a:solidFill>
              <a:srgbClr val="CCCCCC"/>
            </a:solidFill>
            <a:ln w="12700" cap="rnd">
              <a:noFill/>
              <a:round/>
              <a:headEnd/>
              <a:tailEnd/>
            </a:ln>
          </p:spPr>
          <p:txBody>
            <a:bodyPr/>
            <a:lstStyle/>
            <a:p>
              <a:endParaRPr lang="en-US" dirty="0"/>
            </a:p>
          </p:txBody>
        </p:sp>
        <p:sp>
          <p:nvSpPr>
            <p:cNvPr id="49073" name="Freeform 972"/>
            <p:cNvSpPr>
              <a:spLocks/>
            </p:cNvSpPr>
            <p:nvPr/>
          </p:nvSpPr>
          <p:spPr bwMode="auto">
            <a:xfrm>
              <a:off x="2569" y="2501"/>
              <a:ext cx="17" cy="17"/>
            </a:xfrm>
            <a:custGeom>
              <a:avLst/>
              <a:gdLst>
                <a:gd name="T0" fmla="*/ 12 w 17"/>
                <a:gd name="T1" fmla="*/ 7 h 17"/>
                <a:gd name="T2" fmla="*/ 9 w 17"/>
                <a:gd name="T3" fmla="*/ 14 h 17"/>
                <a:gd name="T4" fmla="*/ 12 w 17"/>
                <a:gd name="T5" fmla="*/ 16 h 17"/>
                <a:gd name="T6" fmla="*/ 16 w 17"/>
                <a:gd name="T7" fmla="*/ 9 h 17"/>
                <a:gd name="T8" fmla="*/ 15 w 17"/>
                <a:gd name="T9" fmla="*/ 6 h 17"/>
                <a:gd name="T10" fmla="*/ 12 w 17"/>
                <a:gd name="T11" fmla="*/ 4 h 17"/>
                <a:gd name="T12" fmla="*/ 9 w 17"/>
                <a:gd name="T13" fmla="*/ 2 h 17"/>
                <a:gd name="T14" fmla="*/ 7 w 17"/>
                <a:gd name="T15" fmla="*/ 0 h 17"/>
                <a:gd name="T16" fmla="*/ 1 w 17"/>
                <a:gd name="T17" fmla="*/ 1 h 17"/>
                <a:gd name="T18" fmla="*/ 0 w 17"/>
                <a:gd name="T19" fmla="*/ 6 h 17"/>
                <a:gd name="T20" fmla="*/ 7 w 17"/>
                <a:gd name="T21" fmla="*/ 3 h 17"/>
                <a:gd name="T22" fmla="*/ 7 w 17"/>
                <a:gd name="T23" fmla="*/ 6 h 17"/>
                <a:gd name="T24" fmla="*/ 3 w 17"/>
                <a:gd name="T25" fmla="*/ 6 h 17"/>
                <a:gd name="T26" fmla="*/ 4 w 17"/>
                <a:gd name="T27" fmla="*/ 7 h 17"/>
                <a:gd name="T28" fmla="*/ 6 w 17"/>
                <a:gd name="T29" fmla="*/ 9 h 17"/>
                <a:gd name="T30" fmla="*/ 7 w 17"/>
                <a:gd name="T31" fmla="*/ 11 h 17"/>
                <a:gd name="T32" fmla="*/ 8 w 17"/>
                <a:gd name="T33" fmla="*/ 12 h 17"/>
                <a:gd name="T34" fmla="*/ 12 w 17"/>
                <a:gd name="T35" fmla="*/ 7 h 17"/>
                <a:gd name="T36" fmla="*/ 9 w 17"/>
                <a:gd name="T37" fmla="*/ 14 h 17"/>
                <a:gd name="T38" fmla="*/ 12 w 17"/>
                <a:gd name="T39" fmla="*/ 7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17"/>
                <a:gd name="T62" fmla="*/ 17 w 17"/>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17">
                  <a:moveTo>
                    <a:pt x="12" y="7"/>
                  </a:moveTo>
                  <a:lnTo>
                    <a:pt x="9" y="14"/>
                  </a:lnTo>
                  <a:lnTo>
                    <a:pt x="12" y="16"/>
                  </a:lnTo>
                  <a:lnTo>
                    <a:pt x="16" y="9"/>
                  </a:lnTo>
                  <a:lnTo>
                    <a:pt x="15" y="6"/>
                  </a:lnTo>
                  <a:lnTo>
                    <a:pt x="12" y="4"/>
                  </a:lnTo>
                  <a:lnTo>
                    <a:pt x="9" y="2"/>
                  </a:lnTo>
                  <a:lnTo>
                    <a:pt x="7" y="0"/>
                  </a:lnTo>
                  <a:lnTo>
                    <a:pt x="1" y="1"/>
                  </a:lnTo>
                  <a:lnTo>
                    <a:pt x="0" y="6"/>
                  </a:lnTo>
                  <a:lnTo>
                    <a:pt x="7" y="3"/>
                  </a:lnTo>
                  <a:lnTo>
                    <a:pt x="7" y="6"/>
                  </a:lnTo>
                  <a:lnTo>
                    <a:pt x="3" y="6"/>
                  </a:lnTo>
                  <a:lnTo>
                    <a:pt x="4" y="7"/>
                  </a:lnTo>
                  <a:lnTo>
                    <a:pt x="6" y="9"/>
                  </a:lnTo>
                  <a:lnTo>
                    <a:pt x="7" y="11"/>
                  </a:lnTo>
                  <a:lnTo>
                    <a:pt x="8" y="12"/>
                  </a:lnTo>
                  <a:lnTo>
                    <a:pt x="12" y="7"/>
                  </a:lnTo>
                  <a:lnTo>
                    <a:pt x="9" y="14"/>
                  </a:lnTo>
                  <a:lnTo>
                    <a:pt x="12" y="7"/>
                  </a:lnTo>
                </a:path>
              </a:pathLst>
            </a:custGeom>
            <a:solidFill>
              <a:srgbClr val="828282"/>
            </a:solidFill>
            <a:ln w="12700" cap="rnd">
              <a:noFill/>
              <a:round/>
              <a:headEnd/>
              <a:tailEnd/>
            </a:ln>
          </p:spPr>
          <p:txBody>
            <a:bodyPr/>
            <a:lstStyle/>
            <a:p>
              <a:endParaRPr lang="en-US" dirty="0"/>
            </a:p>
          </p:txBody>
        </p:sp>
        <p:sp>
          <p:nvSpPr>
            <p:cNvPr id="49074" name="Freeform 973"/>
            <p:cNvSpPr>
              <a:spLocks/>
            </p:cNvSpPr>
            <p:nvPr/>
          </p:nvSpPr>
          <p:spPr bwMode="auto">
            <a:xfrm>
              <a:off x="2581" y="2511"/>
              <a:ext cx="27" cy="24"/>
            </a:xfrm>
            <a:custGeom>
              <a:avLst/>
              <a:gdLst>
                <a:gd name="T0" fmla="*/ 26 w 27"/>
                <a:gd name="T1" fmla="*/ 17 h 24"/>
                <a:gd name="T2" fmla="*/ 24 w 27"/>
                <a:gd name="T3" fmla="*/ 16 h 24"/>
                <a:gd name="T4" fmla="*/ 22 w 27"/>
                <a:gd name="T5" fmla="*/ 13 h 24"/>
                <a:gd name="T6" fmla="*/ 20 w 27"/>
                <a:gd name="T7" fmla="*/ 13 h 24"/>
                <a:gd name="T8" fmla="*/ 17 w 27"/>
                <a:gd name="T9" fmla="*/ 10 h 24"/>
                <a:gd name="T10" fmla="*/ 15 w 27"/>
                <a:gd name="T11" fmla="*/ 8 h 24"/>
                <a:gd name="T12" fmla="*/ 13 w 27"/>
                <a:gd name="T13" fmla="*/ 6 h 24"/>
                <a:gd name="T14" fmla="*/ 10 w 27"/>
                <a:gd name="T15" fmla="*/ 4 h 24"/>
                <a:gd name="T16" fmla="*/ 7 w 27"/>
                <a:gd name="T17" fmla="*/ 2 h 24"/>
                <a:gd name="T18" fmla="*/ 3 w 27"/>
                <a:gd name="T19" fmla="*/ 0 h 24"/>
                <a:gd name="T20" fmla="*/ 0 w 27"/>
                <a:gd name="T21" fmla="*/ 7 h 24"/>
                <a:gd name="T22" fmla="*/ 2 w 27"/>
                <a:gd name="T23" fmla="*/ 9 h 24"/>
                <a:gd name="T24" fmla="*/ 3 w 27"/>
                <a:gd name="T25" fmla="*/ 10 h 24"/>
                <a:gd name="T26" fmla="*/ 7 w 27"/>
                <a:gd name="T27" fmla="*/ 12 h 24"/>
                <a:gd name="T28" fmla="*/ 9 w 27"/>
                <a:gd name="T29" fmla="*/ 13 h 24"/>
                <a:gd name="T30" fmla="*/ 11 w 27"/>
                <a:gd name="T31" fmla="*/ 16 h 24"/>
                <a:gd name="T32" fmla="*/ 14 w 27"/>
                <a:gd name="T33" fmla="*/ 18 h 24"/>
                <a:gd name="T34" fmla="*/ 17 w 27"/>
                <a:gd name="T35" fmla="*/ 21 h 24"/>
                <a:gd name="T36" fmla="*/ 20 w 27"/>
                <a:gd name="T37" fmla="*/ 23 h 24"/>
                <a:gd name="T38" fmla="*/ 18 w 27"/>
                <a:gd name="T39" fmla="*/ 21 h 24"/>
                <a:gd name="T40" fmla="*/ 26 w 27"/>
                <a:gd name="T41" fmla="*/ 17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24"/>
                <a:gd name="T65" fmla="*/ 27 w 27"/>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24">
                  <a:moveTo>
                    <a:pt x="26" y="17"/>
                  </a:moveTo>
                  <a:lnTo>
                    <a:pt x="24" y="16"/>
                  </a:lnTo>
                  <a:lnTo>
                    <a:pt x="22" y="13"/>
                  </a:lnTo>
                  <a:lnTo>
                    <a:pt x="20" y="13"/>
                  </a:lnTo>
                  <a:lnTo>
                    <a:pt x="17" y="10"/>
                  </a:lnTo>
                  <a:lnTo>
                    <a:pt x="15" y="8"/>
                  </a:lnTo>
                  <a:lnTo>
                    <a:pt x="13" y="6"/>
                  </a:lnTo>
                  <a:lnTo>
                    <a:pt x="10" y="4"/>
                  </a:lnTo>
                  <a:lnTo>
                    <a:pt x="7" y="2"/>
                  </a:lnTo>
                  <a:lnTo>
                    <a:pt x="3" y="0"/>
                  </a:lnTo>
                  <a:lnTo>
                    <a:pt x="0" y="7"/>
                  </a:lnTo>
                  <a:lnTo>
                    <a:pt x="2" y="9"/>
                  </a:lnTo>
                  <a:lnTo>
                    <a:pt x="3" y="10"/>
                  </a:lnTo>
                  <a:lnTo>
                    <a:pt x="7" y="12"/>
                  </a:lnTo>
                  <a:lnTo>
                    <a:pt x="9" y="13"/>
                  </a:lnTo>
                  <a:lnTo>
                    <a:pt x="11" y="16"/>
                  </a:lnTo>
                  <a:lnTo>
                    <a:pt x="14" y="18"/>
                  </a:lnTo>
                  <a:lnTo>
                    <a:pt x="17" y="21"/>
                  </a:lnTo>
                  <a:lnTo>
                    <a:pt x="20" y="23"/>
                  </a:lnTo>
                  <a:lnTo>
                    <a:pt x="18" y="21"/>
                  </a:lnTo>
                  <a:lnTo>
                    <a:pt x="26" y="17"/>
                  </a:lnTo>
                </a:path>
              </a:pathLst>
            </a:custGeom>
            <a:solidFill>
              <a:srgbClr val="828282"/>
            </a:solidFill>
            <a:ln w="12700" cap="rnd">
              <a:noFill/>
              <a:round/>
              <a:headEnd/>
              <a:tailEnd/>
            </a:ln>
          </p:spPr>
          <p:txBody>
            <a:bodyPr/>
            <a:lstStyle/>
            <a:p>
              <a:endParaRPr lang="en-US" dirty="0"/>
            </a:p>
          </p:txBody>
        </p:sp>
        <p:sp>
          <p:nvSpPr>
            <p:cNvPr id="49075" name="Freeform 974"/>
            <p:cNvSpPr>
              <a:spLocks/>
            </p:cNvSpPr>
            <p:nvPr/>
          </p:nvSpPr>
          <p:spPr bwMode="auto">
            <a:xfrm>
              <a:off x="2603" y="2531"/>
              <a:ext cx="17" cy="17"/>
            </a:xfrm>
            <a:custGeom>
              <a:avLst/>
              <a:gdLst>
                <a:gd name="T0" fmla="*/ 9 w 17"/>
                <a:gd name="T1" fmla="*/ 0 h 17"/>
                <a:gd name="T2" fmla="*/ 11 w 17"/>
                <a:gd name="T3" fmla="*/ 4 h 17"/>
                <a:gd name="T4" fmla="*/ 0 w 17"/>
                <a:gd name="T5" fmla="*/ 8 h 17"/>
                <a:gd name="T6" fmla="*/ 4 w 17"/>
                <a:gd name="T7" fmla="*/ 16 h 17"/>
                <a:gd name="T8" fmla="*/ 9 w 17"/>
                <a:gd name="T9" fmla="*/ 16 h 17"/>
                <a:gd name="T10" fmla="*/ 13 w 17"/>
                <a:gd name="T11" fmla="*/ 16 h 17"/>
                <a:gd name="T12" fmla="*/ 16 w 17"/>
                <a:gd name="T13" fmla="*/ 16 h 17"/>
                <a:gd name="T14" fmla="*/ 9 w 17"/>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9" y="0"/>
                  </a:moveTo>
                  <a:lnTo>
                    <a:pt x="11" y="4"/>
                  </a:lnTo>
                  <a:lnTo>
                    <a:pt x="0" y="8"/>
                  </a:lnTo>
                  <a:lnTo>
                    <a:pt x="4" y="16"/>
                  </a:lnTo>
                  <a:lnTo>
                    <a:pt x="9" y="16"/>
                  </a:lnTo>
                  <a:lnTo>
                    <a:pt x="13" y="16"/>
                  </a:lnTo>
                  <a:lnTo>
                    <a:pt x="16" y="16"/>
                  </a:lnTo>
                  <a:lnTo>
                    <a:pt x="9" y="0"/>
                  </a:lnTo>
                </a:path>
              </a:pathLst>
            </a:custGeom>
            <a:solidFill>
              <a:srgbClr val="828282"/>
            </a:solidFill>
            <a:ln w="12700" cap="rnd">
              <a:noFill/>
              <a:round/>
              <a:headEnd/>
              <a:tailEnd/>
            </a:ln>
          </p:spPr>
          <p:txBody>
            <a:bodyPr/>
            <a:lstStyle/>
            <a:p>
              <a:endParaRPr lang="en-US" dirty="0"/>
            </a:p>
          </p:txBody>
        </p:sp>
        <p:sp>
          <p:nvSpPr>
            <p:cNvPr id="49076" name="Freeform 975"/>
            <p:cNvSpPr>
              <a:spLocks/>
            </p:cNvSpPr>
            <p:nvPr/>
          </p:nvSpPr>
          <p:spPr bwMode="auto">
            <a:xfrm>
              <a:off x="2611" y="2519"/>
              <a:ext cx="17" cy="17"/>
            </a:xfrm>
            <a:custGeom>
              <a:avLst/>
              <a:gdLst>
                <a:gd name="T0" fmla="*/ 2 w 17"/>
                <a:gd name="T1" fmla="*/ 4 h 17"/>
                <a:gd name="T2" fmla="*/ 2 w 17"/>
                <a:gd name="T3" fmla="*/ 6 h 17"/>
                <a:gd name="T4" fmla="*/ 2 w 17"/>
                <a:gd name="T5" fmla="*/ 8 h 17"/>
                <a:gd name="T6" fmla="*/ 0 w 17"/>
                <a:gd name="T7" fmla="*/ 9 h 17"/>
                <a:gd name="T8" fmla="*/ 6 w 17"/>
                <a:gd name="T9" fmla="*/ 16 h 17"/>
                <a:gd name="T10" fmla="*/ 13 w 17"/>
                <a:gd name="T11" fmla="*/ 12 h 17"/>
                <a:gd name="T12" fmla="*/ 16 w 17"/>
                <a:gd name="T13" fmla="*/ 8 h 17"/>
                <a:gd name="T14" fmla="*/ 16 w 17"/>
                <a:gd name="T15" fmla="*/ 4 h 17"/>
                <a:gd name="T16" fmla="*/ 13 w 17"/>
                <a:gd name="T17" fmla="*/ 0 h 17"/>
                <a:gd name="T18" fmla="*/ 2 w 17"/>
                <a:gd name="T19" fmla="*/ 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2" y="4"/>
                  </a:moveTo>
                  <a:lnTo>
                    <a:pt x="2" y="6"/>
                  </a:lnTo>
                  <a:lnTo>
                    <a:pt x="2" y="8"/>
                  </a:lnTo>
                  <a:lnTo>
                    <a:pt x="0" y="9"/>
                  </a:lnTo>
                  <a:lnTo>
                    <a:pt x="6" y="16"/>
                  </a:lnTo>
                  <a:lnTo>
                    <a:pt x="13" y="12"/>
                  </a:lnTo>
                  <a:lnTo>
                    <a:pt x="16" y="8"/>
                  </a:lnTo>
                  <a:lnTo>
                    <a:pt x="16" y="4"/>
                  </a:lnTo>
                  <a:lnTo>
                    <a:pt x="13" y="0"/>
                  </a:lnTo>
                  <a:lnTo>
                    <a:pt x="2" y="4"/>
                  </a:lnTo>
                </a:path>
              </a:pathLst>
            </a:custGeom>
            <a:solidFill>
              <a:srgbClr val="828282"/>
            </a:solidFill>
            <a:ln w="12700" cap="rnd">
              <a:noFill/>
              <a:round/>
              <a:headEnd/>
              <a:tailEnd/>
            </a:ln>
          </p:spPr>
          <p:txBody>
            <a:bodyPr/>
            <a:lstStyle/>
            <a:p>
              <a:endParaRPr lang="en-US" dirty="0"/>
            </a:p>
          </p:txBody>
        </p:sp>
        <p:sp>
          <p:nvSpPr>
            <p:cNvPr id="49077" name="Freeform 976"/>
            <p:cNvSpPr>
              <a:spLocks/>
            </p:cNvSpPr>
            <p:nvPr/>
          </p:nvSpPr>
          <p:spPr bwMode="auto">
            <a:xfrm>
              <a:off x="2589" y="2485"/>
              <a:ext cx="28" cy="35"/>
            </a:xfrm>
            <a:custGeom>
              <a:avLst/>
              <a:gdLst>
                <a:gd name="T0" fmla="*/ 0 w 28"/>
                <a:gd name="T1" fmla="*/ 3 h 35"/>
                <a:gd name="T2" fmla="*/ 2 w 28"/>
                <a:gd name="T3" fmla="*/ 8 h 35"/>
                <a:gd name="T4" fmla="*/ 4 w 28"/>
                <a:gd name="T5" fmla="*/ 12 h 35"/>
                <a:gd name="T6" fmla="*/ 7 w 28"/>
                <a:gd name="T7" fmla="*/ 17 h 35"/>
                <a:gd name="T8" fmla="*/ 9 w 28"/>
                <a:gd name="T9" fmla="*/ 20 h 35"/>
                <a:gd name="T10" fmla="*/ 11 w 28"/>
                <a:gd name="T11" fmla="*/ 24 h 35"/>
                <a:gd name="T12" fmla="*/ 15 w 28"/>
                <a:gd name="T13" fmla="*/ 27 h 35"/>
                <a:gd name="T14" fmla="*/ 17 w 28"/>
                <a:gd name="T15" fmla="*/ 30 h 35"/>
                <a:gd name="T16" fmla="*/ 20 w 28"/>
                <a:gd name="T17" fmla="*/ 34 h 35"/>
                <a:gd name="T18" fmla="*/ 27 w 28"/>
                <a:gd name="T19" fmla="*/ 29 h 35"/>
                <a:gd name="T20" fmla="*/ 25 w 28"/>
                <a:gd name="T21" fmla="*/ 25 h 35"/>
                <a:gd name="T22" fmla="*/ 21 w 28"/>
                <a:gd name="T23" fmla="*/ 22 h 35"/>
                <a:gd name="T24" fmla="*/ 20 w 28"/>
                <a:gd name="T25" fmla="*/ 19 h 35"/>
                <a:gd name="T26" fmla="*/ 17 w 28"/>
                <a:gd name="T27" fmla="*/ 14 h 35"/>
                <a:gd name="T28" fmla="*/ 14 w 28"/>
                <a:gd name="T29" fmla="*/ 12 h 35"/>
                <a:gd name="T30" fmla="*/ 12 w 28"/>
                <a:gd name="T31" fmla="*/ 9 h 35"/>
                <a:gd name="T32" fmla="*/ 11 w 28"/>
                <a:gd name="T33" fmla="*/ 5 h 35"/>
                <a:gd name="T34" fmla="*/ 10 w 28"/>
                <a:gd name="T35" fmla="*/ 1 h 35"/>
                <a:gd name="T36" fmla="*/ 10 w 28"/>
                <a:gd name="T37" fmla="*/ 0 h 35"/>
                <a:gd name="T38" fmla="*/ 0 w 28"/>
                <a:gd name="T39" fmla="*/ 3 h 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35"/>
                <a:gd name="T62" fmla="*/ 28 w 28"/>
                <a:gd name="T63" fmla="*/ 35 h 3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35">
                  <a:moveTo>
                    <a:pt x="0" y="3"/>
                  </a:moveTo>
                  <a:lnTo>
                    <a:pt x="2" y="8"/>
                  </a:lnTo>
                  <a:lnTo>
                    <a:pt x="4" y="12"/>
                  </a:lnTo>
                  <a:lnTo>
                    <a:pt x="7" y="17"/>
                  </a:lnTo>
                  <a:lnTo>
                    <a:pt x="9" y="20"/>
                  </a:lnTo>
                  <a:lnTo>
                    <a:pt x="11" y="24"/>
                  </a:lnTo>
                  <a:lnTo>
                    <a:pt x="15" y="27"/>
                  </a:lnTo>
                  <a:lnTo>
                    <a:pt x="17" y="30"/>
                  </a:lnTo>
                  <a:lnTo>
                    <a:pt x="20" y="34"/>
                  </a:lnTo>
                  <a:lnTo>
                    <a:pt x="27" y="29"/>
                  </a:lnTo>
                  <a:lnTo>
                    <a:pt x="25" y="25"/>
                  </a:lnTo>
                  <a:lnTo>
                    <a:pt x="21" y="22"/>
                  </a:lnTo>
                  <a:lnTo>
                    <a:pt x="20" y="19"/>
                  </a:lnTo>
                  <a:lnTo>
                    <a:pt x="17" y="14"/>
                  </a:lnTo>
                  <a:lnTo>
                    <a:pt x="14" y="12"/>
                  </a:lnTo>
                  <a:lnTo>
                    <a:pt x="12" y="9"/>
                  </a:lnTo>
                  <a:lnTo>
                    <a:pt x="11" y="5"/>
                  </a:lnTo>
                  <a:lnTo>
                    <a:pt x="10" y="1"/>
                  </a:lnTo>
                  <a:lnTo>
                    <a:pt x="10" y="0"/>
                  </a:lnTo>
                  <a:lnTo>
                    <a:pt x="0" y="3"/>
                  </a:lnTo>
                </a:path>
              </a:pathLst>
            </a:custGeom>
            <a:solidFill>
              <a:srgbClr val="828282"/>
            </a:solidFill>
            <a:ln w="12700" cap="rnd">
              <a:noFill/>
              <a:round/>
              <a:headEnd/>
              <a:tailEnd/>
            </a:ln>
          </p:spPr>
          <p:txBody>
            <a:bodyPr/>
            <a:lstStyle/>
            <a:p>
              <a:endParaRPr lang="en-US" dirty="0"/>
            </a:p>
          </p:txBody>
        </p:sp>
        <p:sp>
          <p:nvSpPr>
            <p:cNvPr id="49078" name="Freeform 977"/>
            <p:cNvSpPr>
              <a:spLocks/>
            </p:cNvSpPr>
            <p:nvPr/>
          </p:nvSpPr>
          <p:spPr bwMode="auto">
            <a:xfrm>
              <a:off x="2559" y="2466"/>
              <a:ext cx="37" cy="17"/>
            </a:xfrm>
            <a:custGeom>
              <a:avLst/>
              <a:gdLst>
                <a:gd name="T0" fmla="*/ 5 w 37"/>
                <a:gd name="T1" fmla="*/ 9 h 17"/>
                <a:gd name="T2" fmla="*/ 8 w 37"/>
                <a:gd name="T3" fmla="*/ 8 h 17"/>
                <a:gd name="T4" fmla="*/ 10 w 37"/>
                <a:gd name="T5" fmla="*/ 7 h 17"/>
                <a:gd name="T6" fmla="*/ 15 w 37"/>
                <a:gd name="T7" fmla="*/ 8 h 17"/>
                <a:gd name="T8" fmla="*/ 17 w 37"/>
                <a:gd name="T9" fmla="*/ 8 h 17"/>
                <a:gd name="T10" fmla="*/ 21 w 37"/>
                <a:gd name="T11" fmla="*/ 10 h 17"/>
                <a:gd name="T12" fmla="*/ 23 w 37"/>
                <a:gd name="T13" fmla="*/ 12 h 17"/>
                <a:gd name="T14" fmla="*/ 26 w 37"/>
                <a:gd name="T15" fmla="*/ 14 h 17"/>
                <a:gd name="T16" fmla="*/ 26 w 37"/>
                <a:gd name="T17" fmla="*/ 16 h 17"/>
                <a:gd name="T18" fmla="*/ 36 w 37"/>
                <a:gd name="T19" fmla="*/ 14 h 17"/>
                <a:gd name="T20" fmla="*/ 33 w 37"/>
                <a:gd name="T21" fmla="*/ 10 h 17"/>
                <a:gd name="T22" fmla="*/ 30 w 37"/>
                <a:gd name="T23" fmla="*/ 7 h 17"/>
                <a:gd name="T24" fmla="*/ 26 w 37"/>
                <a:gd name="T25" fmla="*/ 4 h 17"/>
                <a:gd name="T26" fmla="*/ 21 w 37"/>
                <a:gd name="T27" fmla="*/ 1 h 17"/>
                <a:gd name="T28" fmla="*/ 15 w 37"/>
                <a:gd name="T29" fmla="*/ 1 h 17"/>
                <a:gd name="T30" fmla="*/ 10 w 37"/>
                <a:gd name="T31" fmla="*/ 0 h 17"/>
                <a:gd name="T32" fmla="*/ 5 w 37"/>
                <a:gd name="T33" fmla="*/ 1 h 17"/>
                <a:gd name="T34" fmla="*/ 0 w 37"/>
                <a:gd name="T35" fmla="*/ 3 h 17"/>
                <a:gd name="T36" fmla="*/ 0 w 37"/>
                <a:gd name="T37" fmla="*/ 4 h 17"/>
                <a:gd name="T38" fmla="*/ 5 w 37"/>
                <a:gd name="T39" fmla="*/ 9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7"/>
                <a:gd name="T61" fmla="*/ 0 h 17"/>
                <a:gd name="T62" fmla="*/ 37 w 37"/>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7" h="17">
                  <a:moveTo>
                    <a:pt x="5" y="9"/>
                  </a:moveTo>
                  <a:lnTo>
                    <a:pt x="8" y="8"/>
                  </a:lnTo>
                  <a:lnTo>
                    <a:pt x="10" y="7"/>
                  </a:lnTo>
                  <a:lnTo>
                    <a:pt x="15" y="8"/>
                  </a:lnTo>
                  <a:lnTo>
                    <a:pt x="17" y="8"/>
                  </a:lnTo>
                  <a:lnTo>
                    <a:pt x="21" y="10"/>
                  </a:lnTo>
                  <a:lnTo>
                    <a:pt x="23" y="12"/>
                  </a:lnTo>
                  <a:lnTo>
                    <a:pt x="26" y="14"/>
                  </a:lnTo>
                  <a:lnTo>
                    <a:pt x="26" y="16"/>
                  </a:lnTo>
                  <a:lnTo>
                    <a:pt x="36" y="14"/>
                  </a:lnTo>
                  <a:lnTo>
                    <a:pt x="33" y="10"/>
                  </a:lnTo>
                  <a:lnTo>
                    <a:pt x="30" y="7"/>
                  </a:lnTo>
                  <a:lnTo>
                    <a:pt x="26" y="4"/>
                  </a:lnTo>
                  <a:lnTo>
                    <a:pt x="21" y="1"/>
                  </a:lnTo>
                  <a:lnTo>
                    <a:pt x="15" y="1"/>
                  </a:lnTo>
                  <a:lnTo>
                    <a:pt x="10" y="0"/>
                  </a:lnTo>
                  <a:lnTo>
                    <a:pt x="5" y="1"/>
                  </a:lnTo>
                  <a:lnTo>
                    <a:pt x="0" y="3"/>
                  </a:lnTo>
                  <a:lnTo>
                    <a:pt x="0" y="4"/>
                  </a:lnTo>
                  <a:lnTo>
                    <a:pt x="5" y="9"/>
                  </a:lnTo>
                </a:path>
              </a:pathLst>
            </a:custGeom>
            <a:solidFill>
              <a:srgbClr val="828282"/>
            </a:solidFill>
            <a:ln w="12700" cap="rnd">
              <a:noFill/>
              <a:round/>
              <a:headEnd/>
              <a:tailEnd/>
            </a:ln>
          </p:spPr>
          <p:txBody>
            <a:bodyPr/>
            <a:lstStyle/>
            <a:p>
              <a:endParaRPr lang="en-US" dirty="0"/>
            </a:p>
          </p:txBody>
        </p:sp>
        <p:sp>
          <p:nvSpPr>
            <p:cNvPr id="49079" name="Freeform 978"/>
            <p:cNvSpPr>
              <a:spLocks/>
            </p:cNvSpPr>
            <p:nvPr/>
          </p:nvSpPr>
          <p:spPr bwMode="auto">
            <a:xfrm>
              <a:off x="2556" y="2471"/>
              <a:ext cx="17" cy="18"/>
            </a:xfrm>
            <a:custGeom>
              <a:avLst/>
              <a:gdLst>
                <a:gd name="T0" fmla="*/ 14 w 17"/>
                <a:gd name="T1" fmla="*/ 11 h 18"/>
                <a:gd name="T2" fmla="*/ 16 w 17"/>
                <a:gd name="T3" fmla="*/ 11 h 18"/>
                <a:gd name="T4" fmla="*/ 12 w 17"/>
                <a:gd name="T5" fmla="*/ 8 h 18"/>
                <a:gd name="T6" fmla="*/ 9 w 17"/>
                <a:gd name="T7" fmla="*/ 6 h 18"/>
                <a:gd name="T8" fmla="*/ 9 w 17"/>
                <a:gd name="T9" fmla="*/ 4 h 18"/>
                <a:gd name="T10" fmla="*/ 7 w 17"/>
                <a:gd name="T11" fmla="*/ 5 h 18"/>
                <a:gd name="T12" fmla="*/ 2 w 17"/>
                <a:gd name="T13" fmla="*/ 0 h 18"/>
                <a:gd name="T14" fmla="*/ 0 w 17"/>
                <a:gd name="T15" fmla="*/ 5 h 18"/>
                <a:gd name="T16" fmla="*/ 1 w 17"/>
                <a:gd name="T17" fmla="*/ 10 h 18"/>
                <a:gd name="T18" fmla="*/ 6 w 17"/>
                <a:gd name="T19" fmla="*/ 14 h 18"/>
                <a:gd name="T20" fmla="*/ 9 w 17"/>
                <a:gd name="T21" fmla="*/ 17 h 18"/>
                <a:gd name="T22" fmla="*/ 14 w 17"/>
                <a:gd name="T23" fmla="*/ 11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8"/>
                <a:gd name="T38" fmla="*/ 17 w 17"/>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8">
                  <a:moveTo>
                    <a:pt x="14" y="11"/>
                  </a:moveTo>
                  <a:lnTo>
                    <a:pt x="16" y="11"/>
                  </a:lnTo>
                  <a:lnTo>
                    <a:pt x="12" y="8"/>
                  </a:lnTo>
                  <a:lnTo>
                    <a:pt x="9" y="6"/>
                  </a:lnTo>
                  <a:lnTo>
                    <a:pt x="9" y="4"/>
                  </a:lnTo>
                  <a:lnTo>
                    <a:pt x="7" y="5"/>
                  </a:lnTo>
                  <a:lnTo>
                    <a:pt x="2" y="0"/>
                  </a:lnTo>
                  <a:lnTo>
                    <a:pt x="0" y="5"/>
                  </a:lnTo>
                  <a:lnTo>
                    <a:pt x="1" y="10"/>
                  </a:lnTo>
                  <a:lnTo>
                    <a:pt x="6" y="14"/>
                  </a:lnTo>
                  <a:lnTo>
                    <a:pt x="9" y="17"/>
                  </a:lnTo>
                  <a:lnTo>
                    <a:pt x="14" y="11"/>
                  </a:lnTo>
                </a:path>
              </a:pathLst>
            </a:custGeom>
            <a:solidFill>
              <a:srgbClr val="828282"/>
            </a:solidFill>
            <a:ln w="12700" cap="rnd">
              <a:noFill/>
              <a:round/>
              <a:headEnd/>
              <a:tailEnd/>
            </a:ln>
          </p:spPr>
          <p:txBody>
            <a:bodyPr/>
            <a:lstStyle/>
            <a:p>
              <a:endParaRPr lang="en-US" dirty="0"/>
            </a:p>
          </p:txBody>
        </p:sp>
        <p:sp>
          <p:nvSpPr>
            <p:cNvPr id="49080" name="Freeform 979"/>
            <p:cNvSpPr>
              <a:spLocks/>
            </p:cNvSpPr>
            <p:nvPr/>
          </p:nvSpPr>
          <p:spPr bwMode="auto">
            <a:xfrm>
              <a:off x="2568" y="2486"/>
              <a:ext cx="17" cy="21"/>
            </a:xfrm>
            <a:custGeom>
              <a:avLst/>
              <a:gdLst>
                <a:gd name="T0" fmla="*/ 9 w 17"/>
                <a:gd name="T1" fmla="*/ 20 h 21"/>
                <a:gd name="T2" fmla="*/ 16 w 17"/>
                <a:gd name="T3" fmla="*/ 15 h 21"/>
                <a:gd name="T4" fmla="*/ 14 w 17"/>
                <a:gd name="T5" fmla="*/ 12 h 21"/>
                <a:gd name="T6" fmla="*/ 12 w 17"/>
                <a:gd name="T7" fmla="*/ 8 h 21"/>
                <a:gd name="T8" fmla="*/ 11 w 17"/>
                <a:gd name="T9" fmla="*/ 4 h 21"/>
                <a:gd name="T10" fmla="*/ 6 w 17"/>
                <a:gd name="T11" fmla="*/ 0 h 21"/>
                <a:gd name="T12" fmla="*/ 0 w 17"/>
                <a:gd name="T13" fmla="*/ 6 h 21"/>
                <a:gd name="T14" fmla="*/ 1 w 17"/>
                <a:gd name="T15" fmla="*/ 8 h 21"/>
                <a:gd name="T16" fmla="*/ 1 w 17"/>
                <a:gd name="T17" fmla="*/ 10 h 21"/>
                <a:gd name="T18" fmla="*/ 4 w 17"/>
                <a:gd name="T19" fmla="*/ 14 h 21"/>
                <a:gd name="T20" fmla="*/ 4 w 17"/>
                <a:gd name="T21" fmla="*/ 17 h 21"/>
                <a:gd name="T22" fmla="*/ 9 w 17"/>
                <a:gd name="T23" fmla="*/ 12 h 21"/>
                <a:gd name="T24" fmla="*/ 9 w 17"/>
                <a:gd name="T25" fmla="*/ 2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1"/>
                <a:gd name="T41" fmla="*/ 17 w 1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1">
                  <a:moveTo>
                    <a:pt x="9" y="20"/>
                  </a:moveTo>
                  <a:lnTo>
                    <a:pt x="16" y="15"/>
                  </a:lnTo>
                  <a:lnTo>
                    <a:pt x="14" y="12"/>
                  </a:lnTo>
                  <a:lnTo>
                    <a:pt x="12" y="8"/>
                  </a:lnTo>
                  <a:lnTo>
                    <a:pt x="11" y="4"/>
                  </a:lnTo>
                  <a:lnTo>
                    <a:pt x="6" y="0"/>
                  </a:lnTo>
                  <a:lnTo>
                    <a:pt x="0" y="6"/>
                  </a:lnTo>
                  <a:lnTo>
                    <a:pt x="1" y="8"/>
                  </a:lnTo>
                  <a:lnTo>
                    <a:pt x="1" y="10"/>
                  </a:lnTo>
                  <a:lnTo>
                    <a:pt x="4" y="14"/>
                  </a:lnTo>
                  <a:lnTo>
                    <a:pt x="4" y="17"/>
                  </a:lnTo>
                  <a:lnTo>
                    <a:pt x="9" y="12"/>
                  </a:lnTo>
                  <a:lnTo>
                    <a:pt x="9" y="20"/>
                  </a:lnTo>
                </a:path>
              </a:pathLst>
            </a:custGeom>
            <a:solidFill>
              <a:srgbClr val="828282"/>
            </a:solidFill>
            <a:ln w="12700" cap="rnd">
              <a:noFill/>
              <a:round/>
              <a:headEnd/>
              <a:tailEnd/>
            </a:ln>
          </p:spPr>
          <p:txBody>
            <a:bodyPr/>
            <a:lstStyle/>
            <a:p>
              <a:endParaRPr lang="en-US" dirty="0"/>
            </a:p>
          </p:txBody>
        </p:sp>
        <p:sp>
          <p:nvSpPr>
            <p:cNvPr id="49081" name="Freeform 980"/>
            <p:cNvSpPr>
              <a:spLocks/>
            </p:cNvSpPr>
            <p:nvPr/>
          </p:nvSpPr>
          <p:spPr bwMode="auto">
            <a:xfrm>
              <a:off x="2569" y="2502"/>
              <a:ext cx="17" cy="17"/>
            </a:xfrm>
            <a:custGeom>
              <a:avLst/>
              <a:gdLst>
                <a:gd name="T0" fmla="*/ 0 w 17"/>
                <a:gd name="T1" fmla="*/ 12 h 17"/>
                <a:gd name="T2" fmla="*/ 8 w 17"/>
                <a:gd name="T3" fmla="*/ 16 h 17"/>
                <a:gd name="T4" fmla="*/ 12 w 17"/>
                <a:gd name="T5" fmla="*/ 16 h 17"/>
                <a:gd name="T6" fmla="*/ 16 w 17"/>
                <a:gd name="T7" fmla="*/ 16 h 17"/>
                <a:gd name="T8" fmla="*/ 16 w 17"/>
                <a:gd name="T9" fmla="*/ 0 h 17"/>
                <a:gd name="T10" fmla="*/ 12 w 17"/>
                <a:gd name="T11" fmla="*/ 0 h 17"/>
                <a:gd name="T12" fmla="*/ 8 w 17"/>
                <a:gd name="T13" fmla="*/ 0 h 17"/>
                <a:gd name="T14" fmla="*/ 16 w 17"/>
                <a:gd name="T15" fmla="*/ 4 h 17"/>
                <a:gd name="T16" fmla="*/ 0 w 17"/>
                <a:gd name="T17" fmla="*/ 12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2"/>
                  </a:moveTo>
                  <a:lnTo>
                    <a:pt x="8" y="16"/>
                  </a:lnTo>
                  <a:lnTo>
                    <a:pt x="12" y="16"/>
                  </a:lnTo>
                  <a:lnTo>
                    <a:pt x="16" y="16"/>
                  </a:lnTo>
                  <a:lnTo>
                    <a:pt x="16" y="0"/>
                  </a:lnTo>
                  <a:lnTo>
                    <a:pt x="12" y="0"/>
                  </a:lnTo>
                  <a:lnTo>
                    <a:pt x="8" y="0"/>
                  </a:lnTo>
                  <a:lnTo>
                    <a:pt x="16" y="4"/>
                  </a:lnTo>
                  <a:lnTo>
                    <a:pt x="0" y="12"/>
                  </a:lnTo>
                </a:path>
              </a:pathLst>
            </a:custGeom>
            <a:solidFill>
              <a:srgbClr val="828282"/>
            </a:solidFill>
            <a:ln w="12700" cap="rnd">
              <a:noFill/>
              <a:round/>
              <a:headEnd/>
              <a:tailEnd/>
            </a:ln>
          </p:spPr>
          <p:txBody>
            <a:bodyPr/>
            <a:lstStyle/>
            <a:p>
              <a:endParaRPr lang="en-US" dirty="0"/>
            </a:p>
          </p:txBody>
        </p:sp>
        <p:sp>
          <p:nvSpPr>
            <p:cNvPr id="49082" name="Freeform 981"/>
            <p:cNvSpPr>
              <a:spLocks/>
            </p:cNvSpPr>
            <p:nvPr/>
          </p:nvSpPr>
          <p:spPr bwMode="auto">
            <a:xfrm>
              <a:off x="2540" y="2449"/>
              <a:ext cx="79" cy="43"/>
            </a:xfrm>
            <a:custGeom>
              <a:avLst/>
              <a:gdLst>
                <a:gd name="T0" fmla="*/ 16 w 79"/>
                <a:gd name="T1" fmla="*/ 4 h 43"/>
                <a:gd name="T2" fmla="*/ 22 w 79"/>
                <a:gd name="T3" fmla="*/ 3 h 43"/>
                <a:gd name="T4" fmla="*/ 30 w 79"/>
                <a:gd name="T5" fmla="*/ 3 h 43"/>
                <a:gd name="T6" fmla="*/ 37 w 79"/>
                <a:gd name="T7" fmla="*/ 3 h 43"/>
                <a:gd name="T8" fmla="*/ 46 w 79"/>
                <a:gd name="T9" fmla="*/ 4 h 43"/>
                <a:gd name="T10" fmla="*/ 53 w 79"/>
                <a:gd name="T11" fmla="*/ 4 h 43"/>
                <a:gd name="T12" fmla="*/ 59 w 79"/>
                <a:gd name="T13" fmla="*/ 6 h 43"/>
                <a:gd name="T14" fmla="*/ 66 w 79"/>
                <a:gd name="T15" fmla="*/ 7 h 43"/>
                <a:gd name="T16" fmla="*/ 72 w 79"/>
                <a:gd name="T17" fmla="*/ 10 h 43"/>
                <a:gd name="T18" fmla="*/ 75 w 79"/>
                <a:gd name="T19" fmla="*/ 12 h 43"/>
                <a:gd name="T20" fmla="*/ 77 w 79"/>
                <a:gd name="T21" fmla="*/ 16 h 43"/>
                <a:gd name="T22" fmla="*/ 78 w 79"/>
                <a:gd name="T23" fmla="*/ 19 h 43"/>
                <a:gd name="T24" fmla="*/ 78 w 79"/>
                <a:gd name="T25" fmla="*/ 24 h 43"/>
                <a:gd name="T26" fmla="*/ 77 w 79"/>
                <a:gd name="T27" fmla="*/ 29 h 43"/>
                <a:gd name="T28" fmla="*/ 76 w 79"/>
                <a:gd name="T29" fmla="*/ 33 h 43"/>
                <a:gd name="T30" fmla="*/ 76 w 79"/>
                <a:gd name="T31" fmla="*/ 38 h 43"/>
                <a:gd name="T32" fmla="*/ 75 w 79"/>
                <a:gd name="T33" fmla="*/ 42 h 43"/>
                <a:gd name="T34" fmla="*/ 73 w 79"/>
                <a:gd name="T35" fmla="*/ 41 h 43"/>
                <a:gd name="T36" fmla="*/ 72 w 79"/>
                <a:gd name="T37" fmla="*/ 39 h 43"/>
                <a:gd name="T38" fmla="*/ 72 w 79"/>
                <a:gd name="T39" fmla="*/ 37 h 43"/>
                <a:gd name="T40" fmla="*/ 71 w 79"/>
                <a:gd name="T41" fmla="*/ 35 h 43"/>
                <a:gd name="T42" fmla="*/ 65 w 79"/>
                <a:gd name="T43" fmla="*/ 31 h 43"/>
                <a:gd name="T44" fmla="*/ 61 w 79"/>
                <a:gd name="T45" fmla="*/ 26 h 43"/>
                <a:gd name="T46" fmla="*/ 58 w 79"/>
                <a:gd name="T47" fmla="*/ 23 h 43"/>
                <a:gd name="T48" fmla="*/ 53 w 79"/>
                <a:gd name="T49" fmla="*/ 19 h 43"/>
                <a:gd name="T50" fmla="*/ 49 w 79"/>
                <a:gd name="T51" fmla="*/ 17 h 43"/>
                <a:gd name="T52" fmla="*/ 45 w 79"/>
                <a:gd name="T53" fmla="*/ 14 h 43"/>
                <a:gd name="T54" fmla="*/ 40 w 79"/>
                <a:gd name="T55" fmla="*/ 12 h 43"/>
                <a:gd name="T56" fmla="*/ 34 w 79"/>
                <a:gd name="T57" fmla="*/ 11 h 43"/>
                <a:gd name="T58" fmla="*/ 30 w 79"/>
                <a:gd name="T59" fmla="*/ 10 h 43"/>
                <a:gd name="T60" fmla="*/ 24 w 79"/>
                <a:gd name="T61" fmla="*/ 9 h 43"/>
                <a:gd name="T62" fmla="*/ 19 w 79"/>
                <a:gd name="T63" fmla="*/ 7 h 43"/>
                <a:gd name="T64" fmla="*/ 13 w 79"/>
                <a:gd name="T65" fmla="*/ 6 h 43"/>
                <a:gd name="T66" fmla="*/ 13 w 79"/>
                <a:gd name="T67" fmla="*/ 4 h 43"/>
                <a:gd name="T68" fmla="*/ 15 w 79"/>
                <a:gd name="T69" fmla="*/ 4 h 43"/>
                <a:gd name="T70" fmla="*/ 16 w 79"/>
                <a:gd name="T71" fmla="*/ 4 h 43"/>
                <a:gd name="T72" fmla="*/ 12 w 79"/>
                <a:gd name="T73" fmla="*/ 4 h 43"/>
                <a:gd name="T74" fmla="*/ 7 w 79"/>
                <a:gd name="T75" fmla="*/ 3 h 43"/>
                <a:gd name="T76" fmla="*/ 5 w 79"/>
                <a:gd name="T77" fmla="*/ 1 h 43"/>
                <a:gd name="T78" fmla="*/ 0 w 79"/>
                <a:gd name="T79" fmla="*/ 0 h 43"/>
                <a:gd name="T80" fmla="*/ 16 w 79"/>
                <a:gd name="T81" fmla="*/ 4 h 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9"/>
                <a:gd name="T124" fmla="*/ 0 h 43"/>
                <a:gd name="T125" fmla="*/ 79 w 79"/>
                <a:gd name="T126" fmla="*/ 43 h 4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9" h="43">
                  <a:moveTo>
                    <a:pt x="16" y="4"/>
                  </a:moveTo>
                  <a:lnTo>
                    <a:pt x="22" y="3"/>
                  </a:lnTo>
                  <a:lnTo>
                    <a:pt x="30" y="3"/>
                  </a:lnTo>
                  <a:lnTo>
                    <a:pt x="37" y="3"/>
                  </a:lnTo>
                  <a:lnTo>
                    <a:pt x="46" y="4"/>
                  </a:lnTo>
                  <a:lnTo>
                    <a:pt x="53" y="4"/>
                  </a:lnTo>
                  <a:lnTo>
                    <a:pt x="59" y="6"/>
                  </a:lnTo>
                  <a:lnTo>
                    <a:pt x="66" y="7"/>
                  </a:lnTo>
                  <a:lnTo>
                    <a:pt x="72" y="10"/>
                  </a:lnTo>
                  <a:lnTo>
                    <a:pt x="75" y="12"/>
                  </a:lnTo>
                  <a:lnTo>
                    <a:pt x="77" y="16"/>
                  </a:lnTo>
                  <a:lnTo>
                    <a:pt x="78" y="19"/>
                  </a:lnTo>
                  <a:lnTo>
                    <a:pt x="78" y="24"/>
                  </a:lnTo>
                  <a:lnTo>
                    <a:pt x="77" y="29"/>
                  </a:lnTo>
                  <a:lnTo>
                    <a:pt x="76" y="33"/>
                  </a:lnTo>
                  <a:lnTo>
                    <a:pt x="76" y="38"/>
                  </a:lnTo>
                  <a:lnTo>
                    <a:pt x="75" y="42"/>
                  </a:lnTo>
                  <a:lnTo>
                    <a:pt x="73" y="41"/>
                  </a:lnTo>
                  <a:lnTo>
                    <a:pt x="72" y="39"/>
                  </a:lnTo>
                  <a:lnTo>
                    <a:pt x="72" y="37"/>
                  </a:lnTo>
                  <a:lnTo>
                    <a:pt x="71" y="35"/>
                  </a:lnTo>
                  <a:lnTo>
                    <a:pt x="65" y="31"/>
                  </a:lnTo>
                  <a:lnTo>
                    <a:pt x="61" y="26"/>
                  </a:lnTo>
                  <a:lnTo>
                    <a:pt x="58" y="23"/>
                  </a:lnTo>
                  <a:lnTo>
                    <a:pt x="53" y="19"/>
                  </a:lnTo>
                  <a:lnTo>
                    <a:pt x="49" y="17"/>
                  </a:lnTo>
                  <a:lnTo>
                    <a:pt x="45" y="14"/>
                  </a:lnTo>
                  <a:lnTo>
                    <a:pt x="40" y="12"/>
                  </a:lnTo>
                  <a:lnTo>
                    <a:pt x="34" y="11"/>
                  </a:lnTo>
                  <a:lnTo>
                    <a:pt x="30" y="10"/>
                  </a:lnTo>
                  <a:lnTo>
                    <a:pt x="24" y="9"/>
                  </a:lnTo>
                  <a:lnTo>
                    <a:pt x="19" y="7"/>
                  </a:lnTo>
                  <a:lnTo>
                    <a:pt x="13" y="6"/>
                  </a:lnTo>
                  <a:lnTo>
                    <a:pt x="13" y="4"/>
                  </a:lnTo>
                  <a:lnTo>
                    <a:pt x="15" y="4"/>
                  </a:lnTo>
                  <a:lnTo>
                    <a:pt x="16" y="4"/>
                  </a:lnTo>
                  <a:lnTo>
                    <a:pt x="12" y="4"/>
                  </a:lnTo>
                  <a:lnTo>
                    <a:pt x="7" y="3"/>
                  </a:lnTo>
                  <a:lnTo>
                    <a:pt x="5" y="1"/>
                  </a:lnTo>
                  <a:lnTo>
                    <a:pt x="0" y="0"/>
                  </a:lnTo>
                  <a:lnTo>
                    <a:pt x="16" y="4"/>
                  </a:lnTo>
                </a:path>
              </a:pathLst>
            </a:custGeom>
            <a:solidFill>
              <a:srgbClr val="CCCCCC"/>
            </a:solidFill>
            <a:ln w="12700" cap="rnd">
              <a:noFill/>
              <a:round/>
              <a:headEnd/>
              <a:tailEnd/>
            </a:ln>
          </p:spPr>
          <p:txBody>
            <a:bodyPr/>
            <a:lstStyle/>
            <a:p>
              <a:endParaRPr lang="en-US" dirty="0"/>
            </a:p>
          </p:txBody>
        </p:sp>
        <p:sp>
          <p:nvSpPr>
            <p:cNvPr id="49083" name="Freeform 982"/>
            <p:cNvSpPr>
              <a:spLocks/>
            </p:cNvSpPr>
            <p:nvPr/>
          </p:nvSpPr>
          <p:spPr bwMode="auto">
            <a:xfrm>
              <a:off x="2556" y="2447"/>
              <a:ext cx="60" cy="17"/>
            </a:xfrm>
            <a:custGeom>
              <a:avLst/>
              <a:gdLst>
                <a:gd name="T0" fmla="*/ 59 w 60"/>
                <a:gd name="T1" fmla="*/ 8 h 17"/>
                <a:gd name="T2" fmla="*/ 58 w 60"/>
                <a:gd name="T3" fmla="*/ 8 h 17"/>
                <a:gd name="T4" fmla="*/ 52 w 60"/>
                <a:gd name="T5" fmla="*/ 4 h 17"/>
                <a:gd name="T6" fmla="*/ 45 w 60"/>
                <a:gd name="T7" fmla="*/ 2 h 17"/>
                <a:gd name="T8" fmla="*/ 38 w 60"/>
                <a:gd name="T9" fmla="*/ 1 h 17"/>
                <a:gd name="T10" fmla="*/ 30 w 60"/>
                <a:gd name="T11" fmla="*/ 0 h 17"/>
                <a:gd name="T12" fmla="*/ 22 w 60"/>
                <a:gd name="T13" fmla="*/ 0 h 17"/>
                <a:gd name="T14" fmla="*/ 15 w 60"/>
                <a:gd name="T15" fmla="*/ 0 h 17"/>
                <a:gd name="T16" fmla="*/ 7 w 60"/>
                <a:gd name="T17" fmla="*/ 0 h 17"/>
                <a:gd name="T18" fmla="*/ 0 w 60"/>
                <a:gd name="T19" fmla="*/ 0 h 17"/>
                <a:gd name="T20" fmla="*/ 1 w 60"/>
                <a:gd name="T21" fmla="*/ 9 h 17"/>
                <a:gd name="T22" fmla="*/ 7 w 60"/>
                <a:gd name="T23" fmla="*/ 9 h 17"/>
                <a:gd name="T24" fmla="*/ 15 w 60"/>
                <a:gd name="T25" fmla="*/ 9 h 17"/>
                <a:gd name="T26" fmla="*/ 22 w 60"/>
                <a:gd name="T27" fmla="*/ 9 h 17"/>
                <a:gd name="T28" fmla="*/ 29 w 60"/>
                <a:gd name="T29" fmla="*/ 9 h 17"/>
                <a:gd name="T30" fmla="*/ 36 w 60"/>
                <a:gd name="T31" fmla="*/ 10 h 17"/>
                <a:gd name="T32" fmla="*/ 42 w 60"/>
                <a:gd name="T33" fmla="*/ 12 h 17"/>
                <a:gd name="T34" fmla="*/ 49 w 60"/>
                <a:gd name="T35" fmla="*/ 13 h 17"/>
                <a:gd name="T36" fmla="*/ 54 w 60"/>
                <a:gd name="T37" fmla="*/ 16 h 17"/>
                <a:gd name="T38" fmla="*/ 53 w 60"/>
                <a:gd name="T39" fmla="*/ 16 h 17"/>
                <a:gd name="T40" fmla="*/ 59 w 60"/>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7"/>
                <a:gd name="T65" fmla="*/ 60 w 6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7">
                  <a:moveTo>
                    <a:pt x="59" y="8"/>
                  </a:moveTo>
                  <a:lnTo>
                    <a:pt x="58" y="8"/>
                  </a:lnTo>
                  <a:lnTo>
                    <a:pt x="52" y="4"/>
                  </a:lnTo>
                  <a:lnTo>
                    <a:pt x="45" y="2"/>
                  </a:lnTo>
                  <a:lnTo>
                    <a:pt x="38" y="1"/>
                  </a:lnTo>
                  <a:lnTo>
                    <a:pt x="30" y="0"/>
                  </a:lnTo>
                  <a:lnTo>
                    <a:pt x="22" y="0"/>
                  </a:lnTo>
                  <a:lnTo>
                    <a:pt x="15" y="0"/>
                  </a:lnTo>
                  <a:lnTo>
                    <a:pt x="7" y="0"/>
                  </a:lnTo>
                  <a:lnTo>
                    <a:pt x="0" y="0"/>
                  </a:lnTo>
                  <a:lnTo>
                    <a:pt x="1" y="9"/>
                  </a:lnTo>
                  <a:lnTo>
                    <a:pt x="7" y="9"/>
                  </a:lnTo>
                  <a:lnTo>
                    <a:pt x="15" y="9"/>
                  </a:lnTo>
                  <a:lnTo>
                    <a:pt x="22" y="9"/>
                  </a:lnTo>
                  <a:lnTo>
                    <a:pt x="29" y="9"/>
                  </a:lnTo>
                  <a:lnTo>
                    <a:pt x="36" y="10"/>
                  </a:lnTo>
                  <a:lnTo>
                    <a:pt x="42" y="12"/>
                  </a:lnTo>
                  <a:lnTo>
                    <a:pt x="49" y="13"/>
                  </a:lnTo>
                  <a:lnTo>
                    <a:pt x="54" y="16"/>
                  </a:lnTo>
                  <a:lnTo>
                    <a:pt x="53" y="16"/>
                  </a:lnTo>
                  <a:lnTo>
                    <a:pt x="59" y="8"/>
                  </a:lnTo>
                </a:path>
              </a:pathLst>
            </a:custGeom>
            <a:solidFill>
              <a:srgbClr val="828282"/>
            </a:solidFill>
            <a:ln w="12700" cap="rnd">
              <a:noFill/>
              <a:round/>
              <a:headEnd/>
              <a:tailEnd/>
            </a:ln>
          </p:spPr>
          <p:txBody>
            <a:bodyPr/>
            <a:lstStyle/>
            <a:p>
              <a:endParaRPr lang="en-US" dirty="0"/>
            </a:p>
          </p:txBody>
        </p:sp>
        <p:sp>
          <p:nvSpPr>
            <p:cNvPr id="49084" name="Freeform 983"/>
            <p:cNvSpPr>
              <a:spLocks/>
            </p:cNvSpPr>
            <p:nvPr/>
          </p:nvSpPr>
          <p:spPr bwMode="auto">
            <a:xfrm>
              <a:off x="2614" y="2456"/>
              <a:ext cx="17" cy="41"/>
            </a:xfrm>
            <a:custGeom>
              <a:avLst/>
              <a:gdLst>
                <a:gd name="T0" fmla="*/ 4 w 17"/>
                <a:gd name="T1" fmla="*/ 40 h 41"/>
                <a:gd name="T2" fmla="*/ 12 w 17"/>
                <a:gd name="T3" fmla="*/ 37 h 41"/>
                <a:gd name="T4" fmla="*/ 12 w 17"/>
                <a:gd name="T5" fmla="*/ 32 h 41"/>
                <a:gd name="T6" fmla="*/ 14 w 17"/>
                <a:gd name="T7" fmla="*/ 28 h 41"/>
                <a:gd name="T8" fmla="*/ 14 w 17"/>
                <a:gd name="T9" fmla="*/ 23 h 41"/>
                <a:gd name="T10" fmla="*/ 16 w 17"/>
                <a:gd name="T11" fmla="*/ 17 h 41"/>
                <a:gd name="T12" fmla="*/ 16 w 17"/>
                <a:gd name="T13" fmla="*/ 13 h 41"/>
                <a:gd name="T14" fmla="*/ 14 w 17"/>
                <a:gd name="T15" fmla="*/ 8 h 41"/>
                <a:gd name="T16" fmla="*/ 12 w 17"/>
                <a:gd name="T17" fmla="*/ 3 h 41"/>
                <a:gd name="T18" fmla="*/ 6 w 17"/>
                <a:gd name="T19" fmla="*/ 0 h 41"/>
                <a:gd name="T20" fmla="*/ 0 w 17"/>
                <a:gd name="T21" fmla="*/ 8 h 41"/>
                <a:gd name="T22" fmla="*/ 1 w 17"/>
                <a:gd name="T23" fmla="*/ 9 h 41"/>
                <a:gd name="T24" fmla="*/ 4 w 17"/>
                <a:gd name="T25" fmla="*/ 10 h 41"/>
                <a:gd name="T26" fmla="*/ 4 w 17"/>
                <a:gd name="T27" fmla="*/ 14 h 41"/>
                <a:gd name="T28" fmla="*/ 4 w 17"/>
                <a:gd name="T29" fmla="*/ 17 h 41"/>
                <a:gd name="T30" fmla="*/ 4 w 17"/>
                <a:gd name="T31" fmla="*/ 22 h 41"/>
                <a:gd name="T32" fmla="*/ 3 w 17"/>
                <a:gd name="T33" fmla="*/ 26 h 41"/>
                <a:gd name="T34" fmla="*/ 1 w 17"/>
                <a:gd name="T35" fmla="*/ 30 h 41"/>
                <a:gd name="T36" fmla="*/ 1 w 17"/>
                <a:gd name="T37" fmla="*/ 36 h 41"/>
                <a:gd name="T38" fmla="*/ 9 w 17"/>
                <a:gd name="T39" fmla="*/ 32 h 41"/>
                <a:gd name="T40" fmla="*/ 4 w 17"/>
                <a:gd name="T41" fmla="*/ 40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41"/>
                <a:gd name="T65" fmla="*/ 17 w 17"/>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41">
                  <a:moveTo>
                    <a:pt x="4" y="40"/>
                  </a:moveTo>
                  <a:lnTo>
                    <a:pt x="12" y="37"/>
                  </a:lnTo>
                  <a:lnTo>
                    <a:pt x="12" y="32"/>
                  </a:lnTo>
                  <a:lnTo>
                    <a:pt x="14" y="28"/>
                  </a:lnTo>
                  <a:lnTo>
                    <a:pt x="14" y="23"/>
                  </a:lnTo>
                  <a:lnTo>
                    <a:pt x="16" y="17"/>
                  </a:lnTo>
                  <a:lnTo>
                    <a:pt x="16" y="13"/>
                  </a:lnTo>
                  <a:lnTo>
                    <a:pt x="14" y="8"/>
                  </a:lnTo>
                  <a:lnTo>
                    <a:pt x="12" y="3"/>
                  </a:lnTo>
                  <a:lnTo>
                    <a:pt x="6" y="0"/>
                  </a:lnTo>
                  <a:lnTo>
                    <a:pt x="0" y="8"/>
                  </a:lnTo>
                  <a:lnTo>
                    <a:pt x="1" y="9"/>
                  </a:lnTo>
                  <a:lnTo>
                    <a:pt x="4" y="10"/>
                  </a:lnTo>
                  <a:lnTo>
                    <a:pt x="4" y="14"/>
                  </a:lnTo>
                  <a:lnTo>
                    <a:pt x="4" y="17"/>
                  </a:lnTo>
                  <a:lnTo>
                    <a:pt x="4" y="22"/>
                  </a:lnTo>
                  <a:lnTo>
                    <a:pt x="3" y="26"/>
                  </a:lnTo>
                  <a:lnTo>
                    <a:pt x="1" y="30"/>
                  </a:lnTo>
                  <a:lnTo>
                    <a:pt x="1" y="36"/>
                  </a:lnTo>
                  <a:lnTo>
                    <a:pt x="9" y="32"/>
                  </a:lnTo>
                  <a:lnTo>
                    <a:pt x="4" y="40"/>
                  </a:lnTo>
                </a:path>
              </a:pathLst>
            </a:custGeom>
            <a:solidFill>
              <a:srgbClr val="828282"/>
            </a:solidFill>
            <a:ln w="12700" cap="rnd">
              <a:noFill/>
              <a:round/>
              <a:headEnd/>
              <a:tailEnd/>
            </a:ln>
          </p:spPr>
          <p:txBody>
            <a:bodyPr/>
            <a:lstStyle/>
            <a:p>
              <a:endParaRPr lang="en-US" dirty="0"/>
            </a:p>
          </p:txBody>
        </p:sp>
        <p:sp>
          <p:nvSpPr>
            <p:cNvPr id="49085" name="Freeform 984"/>
            <p:cNvSpPr>
              <a:spLocks/>
            </p:cNvSpPr>
            <p:nvPr/>
          </p:nvSpPr>
          <p:spPr bwMode="auto">
            <a:xfrm>
              <a:off x="2612" y="2485"/>
              <a:ext cx="17" cy="17"/>
            </a:xfrm>
            <a:custGeom>
              <a:avLst/>
              <a:gdLst>
                <a:gd name="T0" fmla="*/ 0 w 17"/>
                <a:gd name="T1" fmla="*/ 7 h 17"/>
                <a:gd name="T2" fmla="*/ 2 w 17"/>
                <a:gd name="T3" fmla="*/ 8 h 17"/>
                <a:gd name="T4" fmla="*/ 2 w 17"/>
                <a:gd name="T5" fmla="*/ 13 h 17"/>
                <a:gd name="T6" fmla="*/ 8 w 17"/>
                <a:gd name="T7" fmla="*/ 16 h 17"/>
                <a:gd name="T8" fmla="*/ 16 w 17"/>
                <a:gd name="T9" fmla="*/ 7 h 17"/>
                <a:gd name="T10" fmla="*/ 13 w 17"/>
                <a:gd name="T11" fmla="*/ 4 h 17"/>
                <a:gd name="T12" fmla="*/ 10 w 17"/>
                <a:gd name="T13" fmla="*/ 0 h 17"/>
                <a:gd name="T14" fmla="*/ 0 w 17"/>
                <a:gd name="T15" fmla="*/ 7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0" y="7"/>
                  </a:moveTo>
                  <a:lnTo>
                    <a:pt x="2" y="8"/>
                  </a:lnTo>
                  <a:lnTo>
                    <a:pt x="2" y="13"/>
                  </a:lnTo>
                  <a:lnTo>
                    <a:pt x="8" y="16"/>
                  </a:lnTo>
                  <a:lnTo>
                    <a:pt x="16" y="7"/>
                  </a:lnTo>
                  <a:lnTo>
                    <a:pt x="13" y="4"/>
                  </a:lnTo>
                  <a:lnTo>
                    <a:pt x="10" y="0"/>
                  </a:lnTo>
                  <a:lnTo>
                    <a:pt x="0" y="7"/>
                  </a:lnTo>
                </a:path>
              </a:pathLst>
            </a:custGeom>
            <a:solidFill>
              <a:srgbClr val="828282"/>
            </a:solidFill>
            <a:ln w="12700" cap="rnd">
              <a:noFill/>
              <a:round/>
              <a:headEnd/>
              <a:tailEnd/>
            </a:ln>
          </p:spPr>
          <p:txBody>
            <a:bodyPr/>
            <a:lstStyle/>
            <a:p>
              <a:endParaRPr lang="en-US" dirty="0"/>
            </a:p>
          </p:txBody>
        </p:sp>
        <p:sp>
          <p:nvSpPr>
            <p:cNvPr id="49086" name="Freeform 985"/>
            <p:cNvSpPr>
              <a:spLocks/>
            </p:cNvSpPr>
            <p:nvPr/>
          </p:nvSpPr>
          <p:spPr bwMode="auto">
            <a:xfrm>
              <a:off x="2593" y="2467"/>
              <a:ext cx="22" cy="21"/>
            </a:xfrm>
            <a:custGeom>
              <a:avLst/>
              <a:gdLst>
                <a:gd name="T0" fmla="*/ 0 w 22"/>
                <a:gd name="T1" fmla="*/ 5 h 21"/>
                <a:gd name="T2" fmla="*/ 4 w 22"/>
                <a:gd name="T3" fmla="*/ 9 h 21"/>
                <a:gd name="T4" fmla="*/ 7 w 22"/>
                <a:gd name="T5" fmla="*/ 12 h 21"/>
                <a:gd name="T6" fmla="*/ 10 w 22"/>
                <a:gd name="T7" fmla="*/ 16 h 21"/>
                <a:gd name="T8" fmla="*/ 15 w 22"/>
                <a:gd name="T9" fmla="*/ 20 h 21"/>
                <a:gd name="T10" fmla="*/ 21 w 22"/>
                <a:gd name="T11" fmla="*/ 14 h 21"/>
                <a:gd name="T12" fmla="*/ 16 w 22"/>
                <a:gd name="T13" fmla="*/ 10 h 21"/>
                <a:gd name="T14" fmla="*/ 13 w 22"/>
                <a:gd name="T15" fmla="*/ 7 h 21"/>
                <a:gd name="T16" fmla="*/ 10 w 22"/>
                <a:gd name="T17" fmla="*/ 3 h 21"/>
                <a:gd name="T18" fmla="*/ 6 w 22"/>
                <a:gd name="T19" fmla="*/ 0 h 21"/>
                <a:gd name="T20" fmla="*/ 0 w 22"/>
                <a:gd name="T21" fmla="*/ 5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21"/>
                <a:gd name="T35" fmla="*/ 22 w 22"/>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21">
                  <a:moveTo>
                    <a:pt x="0" y="5"/>
                  </a:moveTo>
                  <a:lnTo>
                    <a:pt x="4" y="9"/>
                  </a:lnTo>
                  <a:lnTo>
                    <a:pt x="7" y="12"/>
                  </a:lnTo>
                  <a:lnTo>
                    <a:pt x="10" y="16"/>
                  </a:lnTo>
                  <a:lnTo>
                    <a:pt x="15" y="20"/>
                  </a:lnTo>
                  <a:lnTo>
                    <a:pt x="21" y="14"/>
                  </a:lnTo>
                  <a:lnTo>
                    <a:pt x="16" y="10"/>
                  </a:lnTo>
                  <a:lnTo>
                    <a:pt x="13" y="7"/>
                  </a:lnTo>
                  <a:lnTo>
                    <a:pt x="10" y="3"/>
                  </a:lnTo>
                  <a:lnTo>
                    <a:pt x="6" y="0"/>
                  </a:lnTo>
                  <a:lnTo>
                    <a:pt x="0" y="5"/>
                  </a:lnTo>
                </a:path>
              </a:pathLst>
            </a:custGeom>
            <a:solidFill>
              <a:srgbClr val="828282"/>
            </a:solidFill>
            <a:ln w="12700" cap="rnd">
              <a:noFill/>
              <a:round/>
              <a:headEnd/>
              <a:tailEnd/>
            </a:ln>
          </p:spPr>
          <p:txBody>
            <a:bodyPr/>
            <a:lstStyle/>
            <a:p>
              <a:endParaRPr lang="en-US" dirty="0"/>
            </a:p>
          </p:txBody>
        </p:sp>
        <p:sp>
          <p:nvSpPr>
            <p:cNvPr id="49087" name="Freeform 986"/>
            <p:cNvSpPr>
              <a:spLocks/>
            </p:cNvSpPr>
            <p:nvPr/>
          </p:nvSpPr>
          <p:spPr bwMode="auto">
            <a:xfrm>
              <a:off x="2553" y="2450"/>
              <a:ext cx="43" cy="19"/>
            </a:xfrm>
            <a:custGeom>
              <a:avLst/>
              <a:gdLst>
                <a:gd name="T0" fmla="*/ 1 w 43"/>
                <a:gd name="T1" fmla="*/ 8 h 19"/>
                <a:gd name="T2" fmla="*/ 0 w 43"/>
                <a:gd name="T3" fmla="*/ 8 h 19"/>
                <a:gd name="T4" fmla="*/ 4 w 43"/>
                <a:gd name="T5" fmla="*/ 9 h 19"/>
                <a:gd name="T6" fmla="*/ 11 w 43"/>
                <a:gd name="T7" fmla="*/ 11 h 19"/>
                <a:gd name="T8" fmla="*/ 15 w 43"/>
                <a:gd name="T9" fmla="*/ 11 h 19"/>
                <a:gd name="T10" fmla="*/ 20 w 43"/>
                <a:gd name="T11" fmla="*/ 13 h 19"/>
                <a:gd name="T12" fmla="*/ 25 w 43"/>
                <a:gd name="T13" fmla="*/ 14 h 19"/>
                <a:gd name="T14" fmla="*/ 28 w 43"/>
                <a:gd name="T15" fmla="*/ 15 h 19"/>
                <a:gd name="T16" fmla="*/ 32 w 43"/>
                <a:gd name="T17" fmla="*/ 17 h 19"/>
                <a:gd name="T18" fmla="*/ 35 w 43"/>
                <a:gd name="T19" fmla="*/ 18 h 19"/>
                <a:gd name="T20" fmla="*/ 42 w 43"/>
                <a:gd name="T21" fmla="*/ 13 h 19"/>
                <a:gd name="T22" fmla="*/ 38 w 43"/>
                <a:gd name="T23" fmla="*/ 10 h 19"/>
                <a:gd name="T24" fmla="*/ 32 w 43"/>
                <a:gd name="T25" fmla="*/ 8 h 19"/>
                <a:gd name="T26" fmla="*/ 28 w 43"/>
                <a:gd name="T27" fmla="*/ 6 h 19"/>
                <a:gd name="T28" fmla="*/ 23 w 43"/>
                <a:gd name="T29" fmla="*/ 5 h 19"/>
                <a:gd name="T30" fmla="*/ 18 w 43"/>
                <a:gd name="T31" fmla="*/ 4 h 19"/>
                <a:gd name="T32" fmla="*/ 13 w 43"/>
                <a:gd name="T33" fmla="*/ 2 h 19"/>
                <a:gd name="T34" fmla="*/ 7 w 43"/>
                <a:gd name="T35" fmla="*/ 2 h 19"/>
                <a:gd name="T36" fmla="*/ 3 w 43"/>
                <a:gd name="T37" fmla="*/ 0 h 19"/>
                <a:gd name="T38" fmla="*/ 1 w 43"/>
                <a:gd name="T39" fmla="*/ 0 h 19"/>
                <a:gd name="T40" fmla="*/ 1 w 43"/>
                <a:gd name="T41" fmla="*/ 8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
                <a:gd name="T64" fmla="*/ 0 h 19"/>
                <a:gd name="T65" fmla="*/ 43 w 43"/>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 h="19">
                  <a:moveTo>
                    <a:pt x="1" y="8"/>
                  </a:moveTo>
                  <a:lnTo>
                    <a:pt x="0" y="8"/>
                  </a:lnTo>
                  <a:lnTo>
                    <a:pt x="4" y="9"/>
                  </a:lnTo>
                  <a:lnTo>
                    <a:pt x="11" y="11"/>
                  </a:lnTo>
                  <a:lnTo>
                    <a:pt x="15" y="11"/>
                  </a:lnTo>
                  <a:lnTo>
                    <a:pt x="20" y="13"/>
                  </a:lnTo>
                  <a:lnTo>
                    <a:pt x="25" y="14"/>
                  </a:lnTo>
                  <a:lnTo>
                    <a:pt x="28" y="15"/>
                  </a:lnTo>
                  <a:lnTo>
                    <a:pt x="32" y="17"/>
                  </a:lnTo>
                  <a:lnTo>
                    <a:pt x="35" y="18"/>
                  </a:lnTo>
                  <a:lnTo>
                    <a:pt x="42" y="13"/>
                  </a:lnTo>
                  <a:lnTo>
                    <a:pt x="38" y="10"/>
                  </a:lnTo>
                  <a:lnTo>
                    <a:pt x="32" y="8"/>
                  </a:lnTo>
                  <a:lnTo>
                    <a:pt x="28" y="6"/>
                  </a:lnTo>
                  <a:lnTo>
                    <a:pt x="23" y="5"/>
                  </a:lnTo>
                  <a:lnTo>
                    <a:pt x="18" y="4"/>
                  </a:lnTo>
                  <a:lnTo>
                    <a:pt x="13" y="2"/>
                  </a:lnTo>
                  <a:lnTo>
                    <a:pt x="7" y="2"/>
                  </a:lnTo>
                  <a:lnTo>
                    <a:pt x="3" y="0"/>
                  </a:lnTo>
                  <a:lnTo>
                    <a:pt x="1" y="0"/>
                  </a:lnTo>
                  <a:lnTo>
                    <a:pt x="1" y="8"/>
                  </a:lnTo>
                </a:path>
              </a:pathLst>
            </a:custGeom>
            <a:solidFill>
              <a:srgbClr val="828282"/>
            </a:solidFill>
            <a:ln w="12700" cap="rnd">
              <a:noFill/>
              <a:round/>
              <a:headEnd/>
              <a:tailEnd/>
            </a:ln>
          </p:spPr>
          <p:txBody>
            <a:bodyPr/>
            <a:lstStyle/>
            <a:p>
              <a:endParaRPr lang="en-US" dirty="0"/>
            </a:p>
          </p:txBody>
        </p:sp>
        <p:sp>
          <p:nvSpPr>
            <p:cNvPr id="49088" name="Freeform 987"/>
            <p:cNvSpPr>
              <a:spLocks/>
            </p:cNvSpPr>
            <p:nvPr/>
          </p:nvSpPr>
          <p:spPr bwMode="auto">
            <a:xfrm>
              <a:off x="2548" y="2448"/>
              <a:ext cx="17" cy="17"/>
            </a:xfrm>
            <a:custGeom>
              <a:avLst/>
              <a:gdLst>
                <a:gd name="T0" fmla="*/ 16 w 17"/>
                <a:gd name="T1" fmla="*/ 11 h 17"/>
                <a:gd name="T2" fmla="*/ 8 w 17"/>
                <a:gd name="T3" fmla="*/ 0 h 17"/>
                <a:gd name="T4" fmla="*/ 8 w 17"/>
                <a:gd name="T5" fmla="*/ 2 h 17"/>
                <a:gd name="T6" fmla="*/ 2 w 17"/>
                <a:gd name="T7" fmla="*/ 4 h 17"/>
                <a:gd name="T8" fmla="*/ 0 w 17"/>
                <a:gd name="T9" fmla="*/ 9 h 17"/>
                <a:gd name="T10" fmla="*/ 8 w 17"/>
                <a:gd name="T11" fmla="*/ 16 h 17"/>
                <a:gd name="T12" fmla="*/ 8 w 17"/>
                <a:gd name="T13" fmla="*/ 2 h 17"/>
                <a:gd name="T14" fmla="*/ 16 w 17"/>
                <a:gd name="T15" fmla="*/ 9 h 17"/>
                <a:gd name="T16" fmla="*/ 16 w 17"/>
                <a:gd name="T17" fmla="*/ 11 h 17"/>
                <a:gd name="T18" fmla="*/ 8 w 17"/>
                <a:gd name="T19" fmla="*/ 0 h 17"/>
                <a:gd name="T20" fmla="*/ 16 w 17"/>
                <a:gd name="T21" fmla="*/ 1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1"/>
                  </a:moveTo>
                  <a:lnTo>
                    <a:pt x="8" y="0"/>
                  </a:lnTo>
                  <a:lnTo>
                    <a:pt x="8" y="2"/>
                  </a:lnTo>
                  <a:lnTo>
                    <a:pt x="2" y="4"/>
                  </a:lnTo>
                  <a:lnTo>
                    <a:pt x="0" y="9"/>
                  </a:lnTo>
                  <a:lnTo>
                    <a:pt x="8" y="16"/>
                  </a:lnTo>
                  <a:lnTo>
                    <a:pt x="8" y="2"/>
                  </a:lnTo>
                  <a:lnTo>
                    <a:pt x="16" y="9"/>
                  </a:lnTo>
                  <a:lnTo>
                    <a:pt x="16" y="11"/>
                  </a:lnTo>
                  <a:lnTo>
                    <a:pt x="8" y="0"/>
                  </a:lnTo>
                  <a:lnTo>
                    <a:pt x="16" y="11"/>
                  </a:lnTo>
                </a:path>
              </a:pathLst>
            </a:custGeom>
            <a:solidFill>
              <a:srgbClr val="828282"/>
            </a:solidFill>
            <a:ln w="12700" cap="rnd">
              <a:noFill/>
              <a:round/>
              <a:headEnd/>
              <a:tailEnd/>
            </a:ln>
          </p:spPr>
          <p:txBody>
            <a:bodyPr/>
            <a:lstStyle/>
            <a:p>
              <a:endParaRPr lang="en-US" dirty="0"/>
            </a:p>
          </p:txBody>
        </p:sp>
        <p:sp>
          <p:nvSpPr>
            <p:cNvPr id="49089" name="Freeform 988"/>
            <p:cNvSpPr>
              <a:spLocks/>
            </p:cNvSpPr>
            <p:nvPr/>
          </p:nvSpPr>
          <p:spPr bwMode="auto">
            <a:xfrm>
              <a:off x="2540" y="2444"/>
              <a:ext cx="17" cy="17"/>
            </a:xfrm>
            <a:custGeom>
              <a:avLst/>
              <a:gdLst>
                <a:gd name="T0" fmla="*/ 0 w 17"/>
                <a:gd name="T1" fmla="*/ 10 h 17"/>
                <a:gd name="T2" fmla="*/ 2 w 17"/>
                <a:gd name="T3" fmla="*/ 12 h 17"/>
                <a:gd name="T4" fmla="*/ 4 w 17"/>
                <a:gd name="T5" fmla="*/ 12 h 17"/>
                <a:gd name="T6" fmla="*/ 9 w 17"/>
                <a:gd name="T7" fmla="*/ 16 h 17"/>
                <a:gd name="T8" fmla="*/ 16 w 17"/>
                <a:gd name="T9" fmla="*/ 14 h 17"/>
                <a:gd name="T10" fmla="*/ 10 w 17"/>
                <a:gd name="T11" fmla="*/ 3 h 17"/>
                <a:gd name="T12" fmla="*/ 9 w 17"/>
                <a:gd name="T13" fmla="*/ 3 h 17"/>
                <a:gd name="T14" fmla="*/ 6 w 17"/>
                <a:gd name="T15" fmla="*/ 0 h 17"/>
                <a:gd name="T16" fmla="*/ 0 w 17"/>
                <a:gd name="T17" fmla="*/ 0 h 17"/>
                <a:gd name="T18" fmla="*/ 0 w 17"/>
                <a:gd name="T19" fmla="*/ 1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10"/>
                  </a:moveTo>
                  <a:lnTo>
                    <a:pt x="2" y="12"/>
                  </a:lnTo>
                  <a:lnTo>
                    <a:pt x="4" y="12"/>
                  </a:lnTo>
                  <a:lnTo>
                    <a:pt x="9" y="16"/>
                  </a:lnTo>
                  <a:lnTo>
                    <a:pt x="16" y="14"/>
                  </a:lnTo>
                  <a:lnTo>
                    <a:pt x="10" y="3"/>
                  </a:lnTo>
                  <a:lnTo>
                    <a:pt x="9" y="3"/>
                  </a:lnTo>
                  <a:lnTo>
                    <a:pt x="6" y="0"/>
                  </a:lnTo>
                  <a:lnTo>
                    <a:pt x="0" y="0"/>
                  </a:lnTo>
                  <a:lnTo>
                    <a:pt x="0" y="10"/>
                  </a:lnTo>
                </a:path>
              </a:pathLst>
            </a:custGeom>
            <a:solidFill>
              <a:srgbClr val="828282"/>
            </a:solidFill>
            <a:ln w="12700" cap="rnd">
              <a:noFill/>
              <a:round/>
              <a:headEnd/>
              <a:tailEnd/>
            </a:ln>
          </p:spPr>
          <p:txBody>
            <a:bodyPr/>
            <a:lstStyle/>
            <a:p>
              <a:endParaRPr lang="en-US" dirty="0"/>
            </a:p>
          </p:txBody>
        </p:sp>
        <p:sp>
          <p:nvSpPr>
            <p:cNvPr id="49090" name="Freeform 989"/>
            <p:cNvSpPr>
              <a:spLocks/>
            </p:cNvSpPr>
            <p:nvPr/>
          </p:nvSpPr>
          <p:spPr bwMode="auto">
            <a:xfrm>
              <a:off x="2627" y="2517"/>
              <a:ext cx="36" cy="51"/>
            </a:xfrm>
            <a:custGeom>
              <a:avLst/>
              <a:gdLst>
                <a:gd name="T0" fmla="*/ 5 w 36"/>
                <a:gd name="T1" fmla="*/ 6 h 51"/>
                <a:gd name="T2" fmla="*/ 5 w 36"/>
                <a:gd name="T3" fmla="*/ 8 h 51"/>
                <a:gd name="T4" fmla="*/ 3 w 36"/>
                <a:gd name="T5" fmla="*/ 13 h 51"/>
                <a:gd name="T6" fmla="*/ 0 w 36"/>
                <a:gd name="T7" fmla="*/ 18 h 51"/>
                <a:gd name="T8" fmla="*/ 1 w 36"/>
                <a:gd name="T9" fmla="*/ 23 h 51"/>
                <a:gd name="T10" fmla="*/ 1 w 36"/>
                <a:gd name="T11" fmla="*/ 22 h 51"/>
                <a:gd name="T12" fmla="*/ 3 w 36"/>
                <a:gd name="T13" fmla="*/ 23 h 51"/>
                <a:gd name="T14" fmla="*/ 9 w 36"/>
                <a:gd name="T15" fmla="*/ 28 h 51"/>
                <a:gd name="T16" fmla="*/ 14 w 36"/>
                <a:gd name="T17" fmla="*/ 33 h 51"/>
                <a:gd name="T18" fmla="*/ 20 w 36"/>
                <a:gd name="T19" fmla="*/ 38 h 51"/>
                <a:gd name="T20" fmla="*/ 26 w 36"/>
                <a:gd name="T21" fmla="*/ 44 h 51"/>
                <a:gd name="T22" fmla="*/ 32 w 36"/>
                <a:gd name="T23" fmla="*/ 47 h 51"/>
                <a:gd name="T24" fmla="*/ 35 w 36"/>
                <a:gd name="T25" fmla="*/ 50 h 51"/>
                <a:gd name="T26" fmla="*/ 34 w 36"/>
                <a:gd name="T27" fmla="*/ 47 h 51"/>
                <a:gd name="T28" fmla="*/ 34 w 36"/>
                <a:gd name="T29" fmla="*/ 44 h 51"/>
                <a:gd name="T30" fmla="*/ 33 w 36"/>
                <a:gd name="T31" fmla="*/ 41 h 51"/>
                <a:gd name="T32" fmla="*/ 32 w 36"/>
                <a:gd name="T33" fmla="*/ 38 h 51"/>
                <a:gd name="T34" fmla="*/ 29 w 36"/>
                <a:gd name="T35" fmla="*/ 34 h 51"/>
                <a:gd name="T36" fmla="*/ 27 w 36"/>
                <a:gd name="T37" fmla="*/ 30 h 51"/>
                <a:gd name="T38" fmla="*/ 25 w 36"/>
                <a:gd name="T39" fmla="*/ 26 h 51"/>
                <a:gd name="T40" fmla="*/ 24 w 36"/>
                <a:gd name="T41" fmla="*/ 21 h 51"/>
                <a:gd name="T42" fmla="*/ 21 w 36"/>
                <a:gd name="T43" fmla="*/ 18 h 51"/>
                <a:gd name="T44" fmla="*/ 20 w 36"/>
                <a:gd name="T45" fmla="*/ 13 h 51"/>
                <a:gd name="T46" fmla="*/ 19 w 36"/>
                <a:gd name="T47" fmla="*/ 9 h 51"/>
                <a:gd name="T48" fmla="*/ 17 w 36"/>
                <a:gd name="T49" fmla="*/ 4 h 51"/>
                <a:gd name="T50" fmla="*/ 16 w 36"/>
                <a:gd name="T51" fmla="*/ 3 h 51"/>
                <a:gd name="T52" fmla="*/ 15 w 36"/>
                <a:gd name="T53" fmla="*/ 1 h 51"/>
                <a:gd name="T54" fmla="*/ 14 w 36"/>
                <a:gd name="T55" fmla="*/ 0 h 51"/>
                <a:gd name="T56" fmla="*/ 12 w 36"/>
                <a:gd name="T57" fmla="*/ 1 h 51"/>
                <a:gd name="T58" fmla="*/ 9 w 36"/>
                <a:gd name="T59" fmla="*/ 3 h 51"/>
                <a:gd name="T60" fmla="*/ 8 w 36"/>
                <a:gd name="T61" fmla="*/ 3 h 51"/>
                <a:gd name="T62" fmla="*/ 7 w 36"/>
                <a:gd name="T63" fmla="*/ 5 h 51"/>
                <a:gd name="T64" fmla="*/ 8 w 36"/>
                <a:gd name="T65" fmla="*/ 7 h 51"/>
                <a:gd name="T66" fmla="*/ 5 w 36"/>
                <a:gd name="T67" fmla="*/ 6 h 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
                <a:gd name="T103" fmla="*/ 0 h 51"/>
                <a:gd name="T104" fmla="*/ 36 w 36"/>
                <a:gd name="T105" fmla="*/ 51 h 5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 h="51">
                  <a:moveTo>
                    <a:pt x="5" y="6"/>
                  </a:moveTo>
                  <a:lnTo>
                    <a:pt x="5" y="8"/>
                  </a:lnTo>
                  <a:lnTo>
                    <a:pt x="3" y="13"/>
                  </a:lnTo>
                  <a:lnTo>
                    <a:pt x="0" y="18"/>
                  </a:lnTo>
                  <a:lnTo>
                    <a:pt x="1" y="23"/>
                  </a:lnTo>
                  <a:lnTo>
                    <a:pt x="1" y="22"/>
                  </a:lnTo>
                  <a:lnTo>
                    <a:pt x="3" y="23"/>
                  </a:lnTo>
                  <a:lnTo>
                    <a:pt x="9" y="28"/>
                  </a:lnTo>
                  <a:lnTo>
                    <a:pt x="14" y="33"/>
                  </a:lnTo>
                  <a:lnTo>
                    <a:pt x="20" y="38"/>
                  </a:lnTo>
                  <a:lnTo>
                    <a:pt x="26" y="44"/>
                  </a:lnTo>
                  <a:lnTo>
                    <a:pt x="32" y="47"/>
                  </a:lnTo>
                  <a:lnTo>
                    <a:pt x="35" y="50"/>
                  </a:lnTo>
                  <a:lnTo>
                    <a:pt x="34" y="47"/>
                  </a:lnTo>
                  <a:lnTo>
                    <a:pt x="34" y="44"/>
                  </a:lnTo>
                  <a:lnTo>
                    <a:pt x="33" y="41"/>
                  </a:lnTo>
                  <a:lnTo>
                    <a:pt x="32" y="38"/>
                  </a:lnTo>
                  <a:lnTo>
                    <a:pt x="29" y="34"/>
                  </a:lnTo>
                  <a:lnTo>
                    <a:pt x="27" y="30"/>
                  </a:lnTo>
                  <a:lnTo>
                    <a:pt x="25" y="26"/>
                  </a:lnTo>
                  <a:lnTo>
                    <a:pt x="24" y="21"/>
                  </a:lnTo>
                  <a:lnTo>
                    <a:pt x="21" y="18"/>
                  </a:lnTo>
                  <a:lnTo>
                    <a:pt x="20" y="13"/>
                  </a:lnTo>
                  <a:lnTo>
                    <a:pt x="19" y="9"/>
                  </a:lnTo>
                  <a:lnTo>
                    <a:pt x="17" y="4"/>
                  </a:lnTo>
                  <a:lnTo>
                    <a:pt x="16" y="3"/>
                  </a:lnTo>
                  <a:lnTo>
                    <a:pt x="15" y="1"/>
                  </a:lnTo>
                  <a:lnTo>
                    <a:pt x="14" y="0"/>
                  </a:lnTo>
                  <a:lnTo>
                    <a:pt x="12" y="1"/>
                  </a:lnTo>
                  <a:lnTo>
                    <a:pt x="9" y="3"/>
                  </a:lnTo>
                  <a:lnTo>
                    <a:pt x="8" y="3"/>
                  </a:lnTo>
                  <a:lnTo>
                    <a:pt x="7" y="5"/>
                  </a:lnTo>
                  <a:lnTo>
                    <a:pt x="8" y="7"/>
                  </a:lnTo>
                  <a:lnTo>
                    <a:pt x="5" y="6"/>
                  </a:lnTo>
                </a:path>
              </a:pathLst>
            </a:custGeom>
            <a:solidFill>
              <a:srgbClr val="CCCCCC"/>
            </a:solidFill>
            <a:ln w="12700" cap="rnd">
              <a:noFill/>
              <a:round/>
              <a:headEnd/>
              <a:tailEnd/>
            </a:ln>
          </p:spPr>
          <p:txBody>
            <a:bodyPr/>
            <a:lstStyle/>
            <a:p>
              <a:endParaRPr lang="en-US" dirty="0"/>
            </a:p>
          </p:txBody>
        </p:sp>
        <p:sp>
          <p:nvSpPr>
            <p:cNvPr id="49091" name="Freeform 990"/>
            <p:cNvSpPr>
              <a:spLocks/>
            </p:cNvSpPr>
            <p:nvPr/>
          </p:nvSpPr>
          <p:spPr bwMode="auto">
            <a:xfrm>
              <a:off x="2622" y="2520"/>
              <a:ext cx="17" cy="21"/>
            </a:xfrm>
            <a:custGeom>
              <a:avLst/>
              <a:gdLst>
                <a:gd name="T0" fmla="*/ 1 w 17"/>
                <a:gd name="T1" fmla="*/ 20 h 21"/>
                <a:gd name="T2" fmla="*/ 11 w 17"/>
                <a:gd name="T3" fmla="*/ 15 h 21"/>
                <a:gd name="T4" fmla="*/ 11 w 17"/>
                <a:gd name="T5" fmla="*/ 14 h 21"/>
                <a:gd name="T6" fmla="*/ 12 w 17"/>
                <a:gd name="T7" fmla="*/ 11 h 21"/>
                <a:gd name="T8" fmla="*/ 16 w 17"/>
                <a:gd name="T9" fmla="*/ 6 h 21"/>
                <a:gd name="T10" fmla="*/ 12 w 17"/>
                <a:gd name="T11" fmla="*/ 0 h 21"/>
                <a:gd name="T12" fmla="*/ 8 w 17"/>
                <a:gd name="T13" fmla="*/ 6 h 21"/>
                <a:gd name="T14" fmla="*/ 4 w 17"/>
                <a:gd name="T15" fmla="*/ 3 h 21"/>
                <a:gd name="T16" fmla="*/ 3 w 17"/>
                <a:gd name="T17" fmla="*/ 7 h 21"/>
                <a:gd name="T18" fmla="*/ 0 w 17"/>
                <a:gd name="T19" fmla="*/ 13 h 21"/>
                <a:gd name="T20" fmla="*/ 1 w 17"/>
                <a:gd name="T21" fmla="*/ 20 h 21"/>
                <a:gd name="T22" fmla="*/ 11 w 17"/>
                <a:gd name="T23" fmla="*/ 16 h 21"/>
                <a:gd name="T24" fmla="*/ 1 w 17"/>
                <a:gd name="T25" fmla="*/ 2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1"/>
                <a:gd name="T41" fmla="*/ 17 w 1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1">
                  <a:moveTo>
                    <a:pt x="1" y="20"/>
                  </a:moveTo>
                  <a:lnTo>
                    <a:pt x="11" y="15"/>
                  </a:lnTo>
                  <a:lnTo>
                    <a:pt x="11" y="14"/>
                  </a:lnTo>
                  <a:lnTo>
                    <a:pt x="12" y="11"/>
                  </a:lnTo>
                  <a:lnTo>
                    <a:pt x="16" y="6"/>
                  </a:lnTo>
                  <a:lnTo>
                    <a:pt x="12" y="0"/>
                  </a:lnTo>
                  <a:lnTo>
                    <a:pt x="8" y="6"/>
                  </a:lnTo>
                  <a:lnTo>
                    <a:pt x="4" y="3"/>
                  </a:lnTo>
                  <a:lnTo>
                    <a:pt x="3" y="7"/>
                  </a:lnTo>
                  <a:lnTo>
                    <a:pt x="0" y="13"/>
                  </a:lnTo>
                  <a:lnTo>
                    <a:pt x="1" y="20"/>
                  </a:lnTo>
                  <a:lnTo>
                    <a:pt x="11" y="16"/>
                  </a:lnTo>
                  <a:lnTo>
                    <a:pt x="1" y="20"/>
                  </a:lnTo>
                </a:path>
              </a:pathLst>
            </a:custGeom>
            <a:solidFill>
              <a:srgbClr val="828282"/>
            </a:solidFill>
            <a:ln w="12700" cap="rnd">
              <a:noFill/>
              <a:round/>
              <a:headEnd/>
              <a:tailEnd/>
            </a:ln>
          </p:spPr>
          <p:txBody>
            <a:bodyPr/>
            <a:lstStyle/>
            <a:p>
              <a:endParaRPr lang="en-US" dirty="0"/>
            </a:p>
          </p:txBody>
        </p:sp>
        <p:sp>
          <p:nvSpPr>
            <p:cNvPr id="49092" name="Freeform 991"/>
            <p:cNvSpPr>
              <a:spLocks/>
            </p:cNvSpPr>
            <p:nvPr/>
          </p:nvSpPr>
          <p:spPr bwMode="auto">
            <a:xfrm>
              <a:off x="2623" y="2537"/>
              <a:ext cx="45" cy="35"/>
            </a:xfrm>
            <a:custGeom>
              <a:avLst/>
              <a:gdLst>
                <a:gd name="T0" fmla="*/ 35 w 45"/>
                <a:gd name="T1" fmla="*/ 32 h 35"/>
                <a:gd name="T2" fmla="*/ 42 w 45"/>
                <a:gd name="T3" fmla="*/ 27 h 35"/>
                <a:gd name="T4" fmla="*/ 39 w 45"/>
                <a:gd name="T5" fmla="*/ 25 h 35"/>
                <a:gd name="T6" fmla="*/ 33 w 45"/>
                <a:gd name="T7" fmla="*/ 21 h 35"/>
                <a:gd name="T8" fmla="*/ 28 w 45"/>
                <a:gd name="T9" fmla="*/ 16 h 35"/>
                <a:gd name="T10" fmla="*/ 21 w 45"/>
                <a:gd name="T11" fmla="*/ 11 h 35"/>
                <a:gd name="T12" fmla="*/ 16 w 45"/>
                <a:gd name="T13" fmla="*/ 6 h 35"/>
                <a:gd name="T14" fmla="*/ 10 w 45"/>
                <a:gd name="T15" fmla="*/ 2 h 35"/>
                <a:gd name="T16" fmla="*/ 4 w 45"/>
                <a:gd name="T17" fmla="*/ 0 h 35"/>
                <a:gd name="T18" fmla="*/ 0 w 45"/>
                <a:gd name="T19" fmla="*/ 8 h 35"/>
                <a:gd name="T20" fmla="*/ 9 w 45"/>
                <a:gd name="T21" fmla="*/ 3 h 35"/>
                <a:gd name="T22" fmla="*/ 4 w 45"/>
                <a:gd name="T23" fmla="*/ 9 h 35"/>
                <a:gd name="T24" fmla="*/ 9 w 45"/>
                <a:gd name="T25" fmla="*/ 12 h 35"/>
                <a:gd name="T26" fmla="*/ 14 w 45"/>
                <a:gd name="T27" fmla="*/ 17 h 35"/>
                <a:gd name="T28" fmla="*/ 21 w 45"/>
                <a:gd name="T29" fmla="*/ 22 h 35"/>
                <a:gd name="T30" fmla="*/ 28 w 45"/>
                <a:gd name="T31" fmla="*/ 27 h 35"/>
                <a:gd name="T32" fmla="*/ 33 w 45"/>
                <a:gd name="T33" fmla="*/ 32 h 35"/>
                <a:gd name="T34" fmla="*/ 38 w 45"/>
                <a:gd name="T35" fmla="*/ 34 h 35"/>
                <a:gd name="T36" fmla="*/ 44 w 45"/>
                <a:gd name="T37" fmla="*/ 29 h 35"/>
                <a:gd name="T38" fmla="*/ 35 w 45"/>
                <a:gd name="T39" fmla="*/ 32 h 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5"/>
                <a:gd name="T61" fmla="*/ 0 h 35"/>
                <a:gd name="T62" fmla="*/ 45 w 45"/>
                <a:gd name="T63" fmla="*/ 35 h 3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5" h="35">
                  <a:moveTo>
                    <a:pt x="35" y="32"/>
                  </a:moveTo>
                  <a:lnTo>
                    <a:pt x="42" y="27"/>
                  </a:lnTo>
                  <a:lnTo>
                    <a:pt x="39" y="25"/>
                  </a:lnTo>
                  <a:lnTo>
                    <a:pt x="33" y="21"/>
                  </a:lnTo>
                  <a:lnTo>
                    <a:pt x="28" y="16"/>
                  </a:lnTo>
                  <a:lnTo>
                    <a:pt x="21" y="11"/>
                  </a:lnTo>
                  <a:lnTo>
                    <a:pt x="16" y="6"/>
                  </a:lnTo>
                  <a:lnTo>
                    <a:pt x="10" y="2"/>
                  </a:lnTo>
                  <a:lnTo>
                    <a:pt x="4" y="0"/>
                  </a:lnTo>
                  <a:lnTo>
                    <a:pt x="0" y="8"/>
                  </a:lnTo>
                  <a:lnTo>
                    <a:pt x="9" y="3"/>
                  </a:lnTo>
                  <a:lnTo>
                    <a:pt x="4" y="9"/>
                  </a:lnTo>
                  <a:lnTo>
                    <a:pt x="9" y="12"/>
                  </a:lnTo>
                  <a:lnTo>
                    <a:pt x="14" y="17"/>
                  </a:lnTo>
                  <a:lnTo>
                    <a:pt x="21" y="22"/>
                  </a:lnTo>
                  <a:lnTo>
                    <a:pt x="28" y="27"/>
                  </a:lnTo>
                  <a:lnTo>
                    <a:pt x="33" y="32"/>
                  </a:lnTo>
                  <a:lnTo>
                    <a:pt x="38" y="34"/>
                  </a:lnTo>
                  <a:lnTo>
                    <a:pt x="44" y="29"/>
                  </a:lnTo>
                  <a:lnTo>
                    <a:pt x="35" y="32"/>
                  </a:lnTo>
                </a:path>
              </a:pathLst>
            </a:custGeom>
            <a:solidFill>
              <a:srgbClr val="828282"/>
            </a:solidFill>
            <a:ln w="12700" cap="rnd">
              <a:noFill/>
              <a:round/>
              <a:headEnd/>
              <a:tailEnd/>
            </a:ln>
          </p:spPr>
          <p:txBody>
            <a:bodyPr/>
            <a:lstStyle/>
            <a:p>
              <a:endParaRPr lang="en-US" dirty="0"/>
            </a:p>
          </p:txBody>
        </p:sp>
        <p:sp>
          <p:nvSpPr>
            <p:cNvPr id="49093" name="Freeform 992"/>
            <p:cNvSpPr>
              <a:spLocks/>
            </p:cNvSpPr>
            <p:nvPr/>
          </p:nvSpPr>
          <p:spPr bwMode="auto">
            <a:xfrm>
              <a:off x="2659" y="2557"/>
              <a:ext cx="17" cy="17"/>
            </a:xfrm>
            <a:custGeom>
              <a:avLst/>
              <a:gdLst>
                <a:gd name="T0" fmla="*/ 0 w 17"/>
                <a:gd name="T1" fmla="*/ 5 h 17"/>
                <a:gd name="T2" fmla="*/ 2 w 17"/>
                <a:gd name="T3" fmla="*/ 6 h 17"/>
                <a:gd name="T4" fmla="*/ 2 w 17"/>
                <a:gd name="T5" fmla="*/ 9 h 17"/>
                <a:gd name="T6" fmla="*/ 4 w 17"/>
                <a:gd name="T7" fmla="*/ 13 h 17"/>
                <a:gd name="T8" fmla="*/ 4 w 17"/>
                <a:gd name="T9" fmla="*/ 16 h 17"/>
                <a:gd name="T10" fmla="*/ 16 w 17"/>
                <a:gd name="T11" fmla="*/ 12 h 17"/>
                <a:gd name="T12" fmla="*/ 16 w 17"/>
                <a:gd name="T13" fmla="*/ 10 h 17"/>
                <a:gd name="T14" fmla="*/ 14 w 17"/>
                <a:gd name="T15" fmla="*/ 6 h 17"/>
                <a:gd name="T16" fmla="*/ 14 w 17"/>
                <a:gd name="T17" fmla="*/ 4 h 17"/>
                <a:gd name="T18" fmla="*/ 12 w 17"/>
                <a:gd name="T19" fmla="*/ 0 h 17"/>
                <a:gd name="T20" fmla="*/ 12 w 17"/>
                <a:gd name="T21" fmla="*/ 1 h 17"/>
                <a:gd name="T22" fmla="*/ 0 w 17"/>
                <a:gd name="T23" fmla="*/ 5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5"/>
                  </a:moveTo>
                  <a:lnTo>
                    <a:pt x="2" y="6"/>
                  </a:lnTo>
                  <a:lnTo>
                    <a:pt x="2" y="9"/>
                  </a:lnTo>
                  <a:lnTo>
                    <a:pt x="4" y="13"/>
                  </a:lnTo>
                  <a:lnTo>
                    <a:pt x="4" y="16"/>
                  </a:lnTo>
                  <a:lnTo>
                    <a:pt x="16" y="12"/>
                  </a:lnTo>
                  <a:lnTo>
                    <a:pt x="16" y="10"/>
                  </a:lnTo>
                  <a:lnTo>
                    <a:pt x="14" y="6"/>
                  </a:lnTo>
                  <a:lnTo>
                    <a:pt x="14" y="4"/>
                  </a:lnTo>
                  <a:lnTo>
                    <a:pt x="12" y="0"/>
                  </a:lnTo>
                  <a:lnTo>
                    <a:pt x="12" y="1"/>
                  </a:lnTo>
                  <a:lnTo>
                    <a:pt x="0" y="5"/>
                  </a:lnTo>
                </a:path>
              </a:pathLst>
            </a:custGeom>
            <a:solidFill>
              <a:srgbClr val="828282"/>
            </a:solidFill>
            <a:ln w="12700" cap="rnd">
              <a:noFill/>
              <a:round/>
              <a:headEnd/>
              <a:tailEnd/>
            </a:ln>
          </p:spPr>
          <p:txBody>
            <a:bodyPr/>
            <a:lstStyle/>
            <a:p>
              <a:endParaRPr lang="en-US" dirty="0"/>
            </a:p>
          </p:txBody>
        </p:sp>
        <p:sp>
          <p:nvSpPr>
            <p:cNvPr id="49094" name="Freeform 993"/>
            <p:cNvSpPr>
              <a:spLocks/>
            </p:cNvSpPr>
            <p:nvPr/>
          </p:nvSpPr>
          <p:spPr bwMode="auto">
            <a:xfrm>
              <a:off x="2641" y="2520"/>
              <a:ext cx="23" cy="38"/>
            </a:xfrm>
            <a:custGeom>
              <a:avLst/>
              <a:gdLst>
                <a:gd name="T0" fmla="*/ 0 w 23"/>
                <a:gd name="T1" fmla="*/ 3 h 38"/>
                <a:gd name="T2" fmla="*/ 2 w 23"/>
                <a:gd name="T3" fmla="*/ 7 h 38"/>
                <a:gd name="T4" fmla="*/ 3 w 23"/>
                <a:gd name="T5" fmla="*/ 11 h 38"/>
                <a:gd name="T6" fmla="*/ 5 w 23"/>
                <a:gd name="T7" fmla="*/ 15 h 38"/>
                <a:gd name="T8" fmla="*/ 7 w 23"/>
                <a:gd name="T9" fmla="*/ 20 h 38"/>
                <a:gd name="T10" fmla="*/ 8 w 23"/>
                <a:gd name="T11" fmla="*/ 23 h 38"/>
                <a:gd name="T12" fmla="*/ 10 w 23"/>
                <a:gd name="T13" fmla="*/ 28 h 38"/>
                <a:gd name="T14" fmla="*/ 12 w 23"/>
                <a:gd name="T15" fmla="*/ 32 h 38"/>
                <a:gd name="T16" fmla="*/ 14 w 23"/>
                <a:gd name="T17" fmla="*/ 37 h 38"/>
                <a:gd name="T18" fmla="*/ 22 w 23"/>
                <a:gd name="T19" fmla="*/ 33 h 38"/>
                <a:gd name="T20" fmla="*/ 20 w 23"/>
                <a:gd name="T21" fmla="*/ 28 h 38"/>
                <a:gd name="T22" fmla="*/ 17 w 23"/>
                <a:gd name="T23" fmla="*/ 25 h 38"/>
                <a:gd name="T24" fmla="*/ 17 w 23"/>
                <a:gd name="T25" fmla="*/ 21 h 38"/>
                <a:gd name="T26" fmla="*/ 14 w 23"/>
                <a:gd name="T27" fmla="*/ 16 h 38"/>
                <a:gd name="T28" fmla="*/ 13 w 23"/>
                <a:gd name="T29" fmla="*/ 13 h 38"/>
                <a:gd name="T30" fmla="*/ 12 w 23"/>
                <a:gd name="T31" fmla="*/ 9 h 38"/>
                <a:gd name="T32" fmla="*/ 11 w 23"/>
                <a:gd name="T33" fmla="*/ 4 h 38"/>
                <a:gd name="T34" fmla="*/ 9 w 23"/>
                <a:gd name="T35" fmla="*/ 0 h 38"/>
                <a:gd name="T36" fmla="*/ 0 w 23"/>
                <a:gd name="T37" fmla="*/ 3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38"/>
                <a:gd name="T59" fmla="*/ 23 w 23"/>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38">
                  <a:moveTo>
                    <a:pt x="0" y="3"/>
                  </a:moveTo>
                  <a:lnTo>
                    <a:pt x="2" y="7"/>
                  </a:lnTo>
                  <a:lnTo>
                    <a:pt x="3" y="11"/>
                  </a:lnTo>
                  <a:lnTo>
                    <a:pt x="5" y="15"/>
                  </a:lnTo>
                  <a:lnTo>
                    <a:pt x="7" y="20"/>
                  </a:lnTo>
                  <a:lnTo>
                    <a:pt x="8" y="23"/>
                  </a:lnTo>
                  <a:lnTo>
                    <a:pt x="10" y="28"/>
                  </a:lnTo>
                  <a:lnTo>
                    <a:pt x="12" y="32"/>
                  </a:lnTo>
                  <a:lnTo>
                    <a:pt x="14" y="37"/>
                  </a:lnTo>
                  <a:lnTo>
                    <a:pt x="22" y="33"/>
                  </a:lnTo>
                  <a:lnTo>
                    <a:pt x="20" y="28"/>
                  </a:lnTo>
                  <a:lnTo>
                    <a:pt x="17" y="25"/>
                  </a:lnTo>
                  <a:lnTo>
                    <a:pt x="17" y="21"/>
                  </a:lnTo>
                  <a:lnTo>
                    <a:pt x="14" y="16"/>
                  </a:lnTo>
                  <a:lnTo>
                    <a:pt x="13" y="13"/>
                  </a:lnTo>
                  <a:lnTo>
                    <a:pt x="12" y="9"/>
                  </a:lnTo>
                  <a:lnTo>
                    <a:pt x="11" y="4"/>
                  </a:lnTo>
                  <a:lnTo>
                    <a:pt x="9" y="0"/>
                  </a:lnTo>
                  <a:lnTo>
                    <a:pt x="0" y="3"/>
                  </a:lnTo>
                </a:path>
              </a:pathLst>
            </a:custGeom>
            <a:solidFill>
              <a:srgbClr val="828282"/>
            </a:solidFill>
            <a:ln w="12700" cap="rnd">
              <a:noFill/>
              <a:round/>
              <a:headEnd/>
              <a:tailEnd/>
            </a:ln>
          </p:spPr>
          <p:txBody>
            <a:bodyPr/>
            <a:lstStyle/>
            <a:p>
              <a:endParaRPr lang="en-US" dirty="0"/>
            </a:p>
          </p:txBody>
        </p:sp>
        <p:sp>
          <p:nvSpPr>
            <p:cNvPr id="49095" name="Freeform 994"/>
            <p:cNvSpPr>
              <a:spLocks/>
            </p:cNvSpPr>
            <p:nvPr/>
          </p:nvSpPr>
          <p:spPr bwMode="auto">
            <a:xfrm>
              <a:off x="2638" y="2512"/>
              <a:ext cx="17" cy="17"/>
            </a:xfrm>
            <a:custGeom>
              <a:avLst/>
              <a:gdLst>
                <a:gd name="T0" fmla="*/ 6 w 17"/>
                <a:gd name="T1" fmla="*/ 16 h 17"/>
                <a:gd name="T2" fmla="*/ 2 w 17"/>
                <a:gd name="T3" fmla="*/ 12 h 17"/>
                <a:gd name="T4" fmla="*/ 2 w 17"/>
                <a:gd name="T5" fmla="*/ 16 h 17"/>
                <a:gd name="T6" fmla="*/ 4 w 17"/>
                <a:gd name="T7" fmla="*/ 16 h 17"/>
                <a:gd name="T8" fmla="*/ 16 w 17"/>
                <a:gd name="T9" fmla="*/ 12 h 17"/>
                <a:gd name="T10" fmla="*/ 14 w 17"/>
                <a:gd name="T11" fmla="*/ 9 h 17"/>
                <a:gd name="T12" fmla="*/ 14 w 17"/>
                <a:gd name="T13" fmla="*/ 3 h 17"/>
                <a:gd name="T14" fmla="*/ 6 w 17"/>
                <a:gd name="T15" fmla="*/ 0 h 17"/>
                <a:gd name="T16" fmla="*/ 0 w 17"/>
                <a:gd name="T17" fmla="*/ 3 h 17"/>
                <a:gd name="T18" fmla="*/ 6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6" y="16"/>
                  </a:moveTo>
                  <a:lnTo>
                    <a:pt x="2" y="12"/>
                  </a:lnTo>
                  <a:lnTo>
                    <a:pt x="2" y="16"/>
                  </a:lnTo>
                  <a:lnTo>
                    <a:pt x="4" y="16"/>
                  </a:lnTo>
                  <a:lnTo>
                    <a:pt x="16" y="12"/>
                  </a:lnTo>
                  <a:lnTo>
                    <a:pt x="14" y="9"/>
                  </a:lnTo>
                  <a:lnTo>
                    <a:pt x="14" y="3"/>
                  </a:lnTo>
                  <a:lnTo>
                    <a:pt x="6" y="0"/>
                  </a:lnTo>
                  <a:lnTo>
                    <a:pt x="0" y="3"/>
                  </a:lnTo>
                  <a:lnTo>
                    <a:pt x="6" y="16"/>
                  </a:lnTo>
                </a:path>
              </a:pathLst>
            </a:custGeom>
            <a:solidFill>
              <a:srgbClr val="828282"/>
            </a:solidFill>
            <a:ln w="12700" cap="rnd">
              <a:noFill/>
              <a:round/>
              <a:headEnd/>
              <a:tailEnd/>
            </a:ln>
          </p:spPr>
          <p:txBody>
            <a:bodyPr/>
            <a:lstStyle/>
            <a:p>
              <a:endParaRPr lang="en-US" dirty="0"/>
            </a:p>
          </p:txBody>
        </p:sp>
        <p:sp>
          <p:nvSpPr>
            <p:cNvPr id="49096" name="Freeform 995"/>
            <p:cNvSpPr>
              <a:spLocks/>
            </p:cNvSpPr>
            <p:nvPr/>
          </p:nvSpPr>
          <p:spPr bwMode="auto">
            <a:xfrm>
              <a:off x="2630" y="2514"/>
              <a:ext cx="17" cy="17"/>
            </a:xfrm>
            <a:custGeom>
              <a:avLst/>
              <a:gdLst>
                <a:gd name="T0" fmla="*/ 13 w 17"/>
                <a:gd name="T1" fmla="*/ 10 h 17"/>
                <a:gd name="T2" fmla="*/ 11 w 17"/>
                <a:gd name="T3" fmla="*/ 12 h 17"/>
                <a:gd name="T4" fmla="*/ 13 w 17"/>
                <a:gd name="T5" fmla="*/ 12 h 17"/>
                <a:gd name="T6" fmla="*/ 16 w 17"/>
                <a:gd name="T7" fmla="*/ 10 h 17"/>
                <a:gd name="T8" fmla="*/ 9 w 17"/>
                <a:gd name="T9" fmla="*/ 0 h 17"/>
                <a:gd name="T10" fmla="*/ 6 w 17"/>
                <a:gd name="T11" fmla="*/ 2 h 17"/>
                <a:gd name="T12" fmla="*/ 2 w 17"/>
                <a:gd name="T13" fmla="*/ 4 h 17"/>
                <a:gd name="T14" fmla="*/ 0 w 17"/>
                <a:gd name="T15" fmla="*/ 10 h 17"/>
                <a:gd name="T16" fmla="*/ 2 w 17"/>
                <a:gd name="T17" fmla="*/ 16 h 17"/>
                <a:gd name="T18" fmla="*/ 13 w 17"/>
                <a:gd name="T19" fmla="*/ 1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3" y="10"/>
                  </a:moveTo>
                  <a:lnTo>
                    <a:pt x="11" y="12"/>
                  </a:lnTo>
                  <a:lnTo>
                    <a:pt x="13" y="12"/>
                  </a:lnTo>
                  <a:lnTo>
                    <a:pt x="16" y="10"/>
                  </a:lnTo>
                  <a:lnTo>
                    <a:pt x="9" y="0"/>
                  </a:lnTo>
                  <a:lnTo>
                    <a:pt x="6" y="2"/>
                  </a:lnTo>
                  <a:lnTo>
                    <a:pt x="2" y="4"/>
                  </a:lnTo>
                  <a:lnTo>
                    <a:pt x="0" y="10"/>
                  </a:lnTo>
                  <a:lnTo>
                    <a:pt x="2" y="16"/>
                  </a:lnTo>
                  <a:lnTo>
                    <a:pt x="13" y="10"/>
                  </a:lnTo>
                </a:path>
              </a:pathLst>
            </a:custGeom>
            <a:solidFill>
              <a:srgbClr val="828282"/>
            </a:solidFill>
            <a:ln w="12700" cap="rnd">
              <a:noFill/>
              <a:round/>
              <a:headEnd/>
              <a:tailEnd/>
            </a:ln>
          </p:spPr>
          <p:txBody>
            <a:bodyPr/>
            <a:lstStyle/>
            <a:p>
              <a:endParaRPr lang="en-US" dirty="0"/>
            </a:p>
          </p:txBody>
        </p:sp>
        <p:sp>
          <p:nvSpPr>
            <p:cNvPr id="49097" name="Freeform 996"/>
            <p:cNvSpPr>
              <a:spLocks/>
            </p:cNvSpPr>
            <p:nvPr/>
          </p:nvSpPr>
          <p:spPr bwMode="auto">
            <a:xfrm>
              <a:off x="2635" y="2461"/>
              <a:ext cx="39" cy="33"/>
            </a:xfrm>
            <a:custGeom>
              <a:avLst/>
              <a:gdLst>
                <a:gd name="T0" fmla="*/ 4 w 39"/>
                <a:gd name="T1" fmla="*/ 3 h 33"/>
                <a:gd name="T2" fmla="*/ 3 w 39"/>
                <a:gd name="T3" fmla="*/ 8 h 33"/>
                <a:gd name="T4" fmla="*/ 3 w 39"/>
                <a:gd name="T5" fmla="*/ 11 h 33"/>
                <a:gd name="T6" fmla="*/ 0 w 39"/>
                <a:gd name="T7" fmla="*/ 13 h 33"/>
                <a:gd name="T8" fmla="*/ 2 w 39"/>
                <a:gd name="T9" fmla="*/ 18 h 33"/>
                <a:gd name="T10" fmla="*/ 3 w 39"/>
                <a:gd name="T11" fmla="*/ 17 h 33"/>
                <a:gd name="T12" fmla="*/ 5 w 39"/>
                <a:gd name="T13" fmla="*/ 18 h 33"/>
                <a:gd name="T14" fmla="*/ 10 w 39"/>
                <a:gd name="T15" fmla="*/ 20 h 33"/>
                <a:gd name="T16" fmla="*/ 14 w 39"/>
                <a:gd name="T17" fmla="*/ 24 h 33"/>
                <a:gd name="T18" fmla="*/ 19 w 39"/>
                <a:gd name="T19" fmla="*/ 27 h 33"/>
                <a:gd name="T20" fmla="*/ 22 w 39"/>
                <a:gd name="T21" fmla="*/ 29 h 33"/>
                <a:gd name="T22" fmla="*/ 24 w 39"/>
                <a:gd name="T23" fmla="*/ 31 h 33"/>
                <a:gd name="T24" fmla="*/ 22 w 39"/>
                <a:gd name="T25" fmla="*/ 32 h 33"/>
                <a:gd name="T26" fmla="*/ 22 w 39"/>
                <a:gd name="T27" fmla="*/ 28 h 33"/>
                <a:gd name="T28" fmla="*/ 26 w 39"/>
                <a:gd name="T29" fmla="*/ 25 h 33"/>
                <a:gd name="T30" fmla="*/ 29 w 39"/>
                <a:gd name="T31" fmla="*/ 22 h 33"/>
                <a:gd name="T32" fmla="*/ 32 w 39"/>
                <a:gd name="T33" fmla="*/ 19 h 33"/>
                <a:gd name="T34" fmla="*/ 33 w 39"/>
                <a:gd name="T35" fmla="*/ 18 h 33"/>
                <a:gd name="T36" fmla="*/ 35 w 39"/>
                <a:gd name="T37" fmla="*/ 18 h 33"/>
                <a:gd name="T38" fmla="*/ 35 w 39"/>
                <a:gd name="T39" fmla="*/ 17 h 33"/>
                <a:gd name="T40" fmla="*/ 37 w 39"/>
                <a:gd name="T41" fmla="*/ 16 h 33"/>
                <a:gd name="T42" fmla="*/ 38 w 39"/>
                <a:gd name="T43" fmla="*/ 15 h 33"/>
                <a:gd name="T44" fmla="*/ 36 w 39"/>
                <a:gd name="T45" fmla="*/ 13 h 33"/>
                <a:gd name="T46" fmla="*/ 35 w 39"/>
                <a:gd name="T47" fmla="*/ 12 h 33"/>
                <a:gd name="T48" fmla="*/ 35 w 39"/>
                <a:gd name="T49" fmla="*/ 10 h 33"/>
                <a:gd name="T50" fmla="*/ 32 w 39"/>
                <a:gd name="T51" fmla="*/ 9 h 33"/>
                <a:gd name="T52" fmla="*/ 28 w 39"/>
                <a:gd name="T53" fmla="*/ 8 h 33"/>
                <a:gd name="T54" fmla="*/ 24 w 39"/>
                <a:gd name="T55" fmla="*/ 8 h 33"/>
                <a:gd name="T56" fmla="*/ 21 w 39"/>
                <a:gd name="T57" fmla="*/ 8 h 33"/>
                <a:gd name="T58" fmla="*/ 17 w 39"/>
                <a:gd name="T59" fmla="*/ 6 h 33"/>
                <a:gd name="T60" fmla="*/ 15 w 39"/>
                <a:gd name="T61" fmla="*/ 5 h 33"/>
                <a:gd name="T62" fmla="*/ 12 w 39"/>
                <a:gd name="T63" fmla="*/ 3 h 33"/>
                <a:gd name="T64" fmla="*/ 10 w 39"/>
                <a:gd name="T65" fmla="*/ 0 h 33"/>
                <a:gd name="T66" fmla="*/ 8 w 39"/>
                <a:gd name="T67" fmla="*/ 0 h 33"/>
                <a:gd name="T68" fmla="*/ 7 w 39"/>
                <a:gd name="T69" fmla="*/ 0 h 33"/>
                <a:gd name="T70" fmla="*/ 5 w 39"/>
                <a:gd name="T71" fmla="*/ 0 h 33"/>
                <a:gd name="T72" fmla="*/ 5 w 39"/>
                <a:gd name="T73" fmla="*/ 1 h 33"/>
                <a:gd name="T74" fmla="*/ 4 w 39"/>
                <a:gd name="T75" fmla="*/ 2 h 33"/>
                <a:gd name="T76" fmla="*/ 3 w 39"/>
                <a:gd name="T77" fmla="*/ 3 h 33"/>
                <a:gd name="T78" fmla="*/ 4 w 39"/>
                <a:gd name="T79" fmla="*/ 3 h 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9"/>
                <a:gd name="T121" fmla="*/ 0 h 33"/>
                <a:gd name="T122" fmla="*/ 39 w 39"/>
                <a:gd name="T123" fmla="*/ 33 h 3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9" h="33">
                  <a:moveTo>
                    <a:pt x="4" y="3"/>
                  </a:moveTo>
                  <a:lnTo>
                    <a:pt x="3" y="8"/>
                  </a:lnTo>
                  <a:lnTo>
                    <a:pt x="3" y="11"/>
                  </a:lnTo>
                  <a:lnTo>
                    <a:pt x="0" y="13"/>
                  </a:lnTo>
                  <a:lnTo>
                    <a:pt x="2" y="18"/>
                  </a:lnTo>
                  <a:lnTo>
                    <a:pt x="3" y="17"/>
                  </a:lnTo>
                  <a:lnTo>
                    <a:pt x="5" y="18"/>
                  </a:lnTo>
                  <a:lnTo>
                    <a:pt x="10" y="20"/>
                  </a:lnTo>
                  <a:lnTo>
                    <a:pt x="14" y="24"/>
                  </a:lnTo>
                  <a:lnTo>
                    <a:pt x="19" y="27"/>
                  </a:lnTo>
                  <a:lnTo>
                    <a:pt x="22" y="29"/>
                  </a:lnTo>
                  <a:lnTo>
                    <a:pt x="24" y="31"/>
                  </a:lnTo>
                  <a:lnTo>
                    <a:pt x="22" y="32"/>
                  </a:lnTo>
                  <a:lnTo>
                    <a:pt x="22" y="28"/>
                  </a:lnTo>
                  <a:lnTo>
                    <a:pt x="26" y="25"/>
                  </a:lnTo>
                  <a:lnTo>
                    <a:pt x="29" y="22"/>
                  </a:lnTo>
                  <a:lnTo>
                    <a:pt x="32" y="19"/>
                  </a:lnTo>
                  <a:lnTo>
                    <a:pt x="33" y="18"/>
                  </a:lnTo>
                  <a:lnTo>
                    <a:pt x="35" y="18"/>
                  </a:lnTo>
                  <a:lnTo>
                    <a:pt x="35" y="17"/>
                  </a:lnTo>
                  <a:lnTo>
                    <a:pt x="37" y="16"/>
                  </a:lnTo>
                  <a:lnTo>
                    <a:pt x="38" y="15"/>
                  </a:lnTo>
                  <a:lnTo>
                    <a:pt x="36" y="13"/>
                  </a:lnTo>
                  <a:lnTo>
                    <a:pt x="35" y="12"/>
                  </a:lnTo>
                  <a:lnTo>
                    <a:pt x="35" y="10"/>
                  </a:lnTo>
                  <a:lnTo>
                    <a:pt x="32" y="9"/>
                  </a:lnTo>
                  <a:lnTo>
                    <a:pt x="28" y="8"/>
                  </a:lnTo>
                  <a:lnTo>
                    <a:pt x="24" y="8"/>
                  </a:lnTo>
                  <a:lnTo>
                    <a:pt x="21" y="8"/>
                  </a:lnTo>
                  <a:lnTo>
                    <a:pt x="17" y="6"/>
                  </a:lnTo>
                  <a:lnTo>
                    <a:pt x="15" y="5"/>
                  </a:lnTo>
                  <a:lnTo>
                    <a:pt x="12" y="3"/>
                  </a:lnTo>
                  <a:lnTo>
                    <a:pt x="10" y="0"/>
                  </a:lnTo>
                  <a:lnTo>
                    <a:pt x="8" y="0"/>
                  </a:lnTo>
                  <a:lnTo>
                    <a:pt x="7" y="0"/>
                  </a:lnTo>
                  <a:lnTo>
                    <a:pt x="5" y="0"/>
                  </a:lnTo>
                  <a:lnTo>
                    <a:pt x="5" y="1"/>
                  </a:lnTo>
                  <a:lnTo>
                    <a:pt x="4" y="2"/>
                  </a:lnTo>
                  <a:lnTo>
                    <a:pt x="3" y="3"/>
                  </a:lnTo>
                  <a:lnTo>
                    <a:pt x="4" y="3"/>
                  </a:lnTo>
                </a:path>
              </a:pathLst>
            </a:custGeom>
            <a:solidFill>
              <a:srgbClr val="CCCCCC"/>
            </a:solidFill>
            <a:ln w="12700" cap="rnd">
              <a:noFill/>
              <a:round/>
              <a:headEnd/>
              <a:tailEnd/>
            </a:ln>
          </p:spPr>
          <p:txBody>
            <a:bodyPr/>
            <a:lstStyle/>
            <a:p>
              <a:endParaRPr lang="en-US" dirty="0"/>
            </a:p>
          </p:txBody>
        </p:sp>
        <p:sp>
          <p:nvSpPr>
            <p:cNvPr id="49098" name="Freeform 997"/>
            <p:cNvSpPr>
              <a:spLocks/>
            </p:cNvSpPr>
            <p:nvPr/>
          </p:nvSpPr>
          <p:spPr bwMode="auto">
            <a:xfrm>
              <a:off x="2630" y="2464"/>
              <a:ext cx="17" cy="17"/>
            </a:xfrm>
            <a:custGeom>
              <a:avLst/>
              <a:gdLst>
                <a:gd name="T0" fmla="*/ 1 w 17"/>
                <a:gd name="T1" fmla="*/ 16 h 17"/>
                <a:gd name="T2" fmla="*/ 12 w 17"/>
                <a:gd name="T3" fmla="*/ 11 h 17"/>
                <a:gd name="T4" fmla="*/ 11 w 17"/>
                <a:gd name="T5" fmla="*/ 10 h 17"/>
                <a:gd name="T6" fmla="*/ 12 w 17"/>
                <a:gd name="T7" fmla="*/ 9 h 17"/>
                <a:gd name="T8" fmla="*/ 14 w 17"/>
                <a:gd name="T9" fmla="*/ 5 h 17"/>
                <a:gd name="T10" fmla="*/ 16 w 17"/>
                <a:gd name="T11" fmla="*/ 0 h 17"/>
                <a:gd name="T12" fmla="*/ 4 w 17"/>
                <a:gd name="T13" fmla="*/ 1 h 17"/>
                <a:gd name="T14" fmla="*/ 4 w 17"/>
                <a:gd name="T15" fmla="*/ 3 h 17"/>
                <a:gd name="T16" fmla="*/ 3 w 17"/>
                <a:gd name="T17" fmla="*/ 6 h 17"/>
                <a:gd name="T18" fmla="*/ 0 w 17"/>
                <a:gd name="T19" fmla="*/ 9 h 17"/>
                <a:gd name="T20" fmla="*/ 1 w 17"/>
                <a:gd name="T21" fmla="*/ 16 h 17"/>
                <a:gd name="T22" fmla="*/ 12 w 17"/>
                <a:gd name="T23" fmla="*/ 11 h 17"/>
                <a:gd name="T24" fmla="*/ 1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 y="16"/>
                  </a:moveTo>
                  <a:lnTo>
                    <a:pt x="12" y="11"/>
                  </a:lnTo>
                  <a:lnTo>
                    <a:pt x="11" y="10"/>
                  </a:lnTo>
                  <a:lnTo>
                    <a:pt x="12" y="9"/>
                  </a:lnTo>
                  <a:lnTo>
                    <a:pt x="14" y="5"/>
                  </a:lnTo>
                  <a:lnTo>
                    <a:pt x="16" y="0"/>
                  </a:lnTo>
                  <a:lnTo>
                    <a:pt x="4" y="1"/>
                  </a:lnTo>
                  <a:lnTo>
                    <a:pt x="4" y="3"/>
                  </a:lnTo>
                  <a:lnTo>
                    <a:pt x="3" y="6"/>
                  </a:lnTo>
                  <a:lnTo>
                    <a:pt x="0" y="9"/>
                  </a:lnTo>
                  <a:lnTo>
                    <a:pt x="1" y="16"/>
                  </a:lnTo>
                  <a:lnTo>
                    <a:pt x="12" y="11"/>
                  </a:lnTo>
                  <a:lnTo>
                    <a:pt x="1" y="16"/>
                  </a:lnTo>
                </a:path>
              </a:pathLst>
            </a:custGeom>
            <a:solidFill>
              <a:srgbClr val="828282"/>
            </a:solidFill>
            <a:ln w="12700" cap="rnd">
              <a:noFill/>
              <a:round/>
              <a:headEnd/>
              <a:tailEnd/>
            </a:ln>
          </p:spPr>
          <p:txBody>
            <a:bodyPr/>
            <a:lstStyle/>
            <a:p>
              <a:endParaRPr lang="en-US" dirty="0"/>
            </a:p>
          </p:txBody>
        </p:sp>
        <p:sp>
          <p:nvSpPr>
            <p:cNvPr id="49099" name="Freeform 998"/>
            <p:cNvSpPr>
              <a:spLocks/>
            </p:cNvSpPr>
            <p:nvPr/>
          </p:nvSpPr>
          <p:spPr bwMode="auto">
            <a:xfrm>
              <a:off x="2632" y="2476"/>
              <a:ext cx="31" cy="23"/>
            </a:xfrm>
            <a:custGeom>
              <a:avLst/>
              <a:gdLst>
                <a:gd name="T0" fmla="*/ 19 w 31"/>
                <a:gd name="T1" fmla="*/ 18 h 23"/>
                <a:gd name="T2" fmla="*/ 23 w 31"/>
                <a:gd name="T3" fmla="*/ 22 h 23"/>
                <a:gd name="T4" fmla="*/ 30 w 31"/>
                <a:gd name="T5" fmla="*/ 18 h 23"/>
                <a:gd name="T6" fmla="*/ 28 w 31"/>
                <a:gd name="T7" fmla="*/ 13 h 23"/>
                <a:gd name="T8" fmla="*/ 23 w 31"/>
                <a:gd name="T9" fmla="*/ 9 h 23"/>
                <a:gd name="T10" fmla="*/ 19 w 31"/>
                <a:gd name="T11" fmla="*/ 7 h 23"/>
                <a:gd name="T12" fmla="*/ 14 w 31"/>
                <a:gd name="T13" fmla="*/ 4 h 23"/>
                <a:gd name="T14" fmla="*/ 10 w 31"/>
                <a:gd name="T15" fmla="*/ 2 h 23"/>
                <a:gd name="T16" fmla="*/ 5 w 31"/>
                <a:gd name="T17" fmla="*/ 0 h 23"/>
                <a:gd name="T18" fmla="*/ 0 w 31"/>
                <a:gd name="T19" fmla="*/ 7 h 23"/>
                <a:gd name="T20" fmla="*/ 8 w 31"/>
                <a:gd name="T21" fmla="*/ 2 h 23"/>
                <a:gd name="T22" fmla="*/ 4 w 31"/>
                <a:gd name="T23" fmla="*/ 8 h 23"/>
                <a:gd name="T24" fmla="*/ 5 w 31"/>
                <a:gd name="T25" fmla="*/ 9 h 23"/>
                <a:gd name="T26" fmla="*/ 9 w 31"/>
                <a:gd name="T27" fmla="*/ 11 h 23"/>
                <a:gd name="T28" fmla="*/ 13 w 31"/>
                <a:gd name="T29" fmla="*/ 14 h 23"/>
                <a:gd name="T30" fmla="*/ 18 w 31"/>
                <a:gd name="T31" fmla="*/ 17 h 23"/>
                <a:gd name="T32" fmla="*/ 21 w 31"/>
                <a:gd name="T33" fmla="*/ 18 h 23"/>
                <a:gd name="T34" fmla="*/ 21 w 31"/>
                <a:gd name="T35" fmla="*/ 17 h 23"/>
                <a:gd name="T36" fmla="*/ 24 w 31"/>
                <a:gd name="T37" fmla="*/ 14 h 23"/>
                <a:gd name="T38" fmla="*/ 28 w 31"/>
                <a:gd name="T39" fmla="*/ 17 h 23"/>
                <a:gd name="T40" fmla="*/ 19 w 31"/>
                <a:gd name="T41" fmla="*/ 18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23"/>
                <a:gd name="T65" fmla="*/ 31 w 31"/>
                <a:gd name="T66" fmla="*/ 23 h 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23">
                  <a:moveTo>
                    <a:pt x="19" y="18"/>
                  </a:moveTo>
                  <a:lnTo>
                    <a:pt x="23" y="22"/>
                  </a:lnTo>
                  <a:lnTo>
                    <a:pt x="30" y="18"/>
                  </a:lnTo>
                  <a:lnTo>
                    <a:pt x="28" y="13"/>
                  </a:lnTo>
                  <a:lnTo>
                    <a:pt x="23" y="9"/>
                  </a:lnTo>
                  <a:lnTo>
                    <a:pt x="19" y="7"/>
                  </a:lnTo>
                  <a:lnTo>
                    <a:pt x="14" y="4"/>
                  </a:lnTo>
                  <a:lnTo>
                    <a:pt x="10" y="2"/>
                  </a:lnTo>
                  <a:lnTo>
                    <a:pt x="5" y="0"/>
                  </a:lnTo>
                  <a:lnTo>
                    <a:pt x="0" y="7"/>
                  </a:lnTo>
                  <a:lnTo>
                    <a:pt x="8" y="2"/>
                  </a:lnTo>
                  <a:lnTo>
                    <a:pt x="4" y="8"/>
                  </a:lnTo>
                  <a:lnTo>
                    <a:pt x="5" y="9"/>
                  </a:lnTo>
                  <a:lnTo>
                    <a:pt x="9" y="11"/>
                  </a:lnTo>
                  <a:lnTo>
                    <a:pt x="13" y="14"/>
                  </a:lnTo>
                  <a:lnTo>
                    <a:pt x="18" y="17"/>
                  </a:lnTo>
                  <a:lnTo>
                    <a:pt x="21" y="18"/>
                  </a:lnTo>
                  <a:lnTo>
                    <a:pt x="21" y="17"/>
                  </a:lnTo>
                  <a:lnTo>
                    <a:pt x="24" y="14"/>
                  </a:lnTo>
                  <a:lnTo>
                    <a:pt x="28" y="17"/>
                  </a:lnTo>
                  <a:lnTo>
                    <a:pt x="19" y="18"/>
                  </a:lnTo>
                </a:path>
              </a:pathLst>
            </a:custGeom>
            <a:solidFill>
              <a:srgbClr val="828282"/>
            </a:solidFill>
            <a:ln w="12700" cap="rnd">
              <a:noFill/>
              <a:round/>
              <a:headEnd/>
              <a:tailEnd/>
            </a:ln>
          </p:spPr>
          <p:txBody>
            <a:bodyPr/>
            <a:lstStyle/>
            <a:p>
              <a:endParaRPr lang="en-US" dirty="0"/>
            </a:p>
          </p:txBody>
        </p:sp>
        <p:sp>
          <p:nvSpPr>
            <p:cNvPr id="49100" name="Freeform 999"/>
            <p:cNvSpPr>
              <a:spLocks/>
            </p:cNvSpPr>
            <p:nvPr/>
          </p:nvSpPr>
          <p:spPr bwMode="auto">
            <a:xfrm>
              <a:off x="2655" y="2481"/>
              <a:ext cx="18" cy="17"/>
            </a:xfrm>
            <a:custGeom>
              <a:avLst/>
              <a:gdLst>
                <a:gd name="T0" fmla="*/ 9 w 18"/>
                <a:gd name="T1" fmla="*/ 1 h 17"/>
                <a:gd name="T2" fmla="*/ 9 w 18"/>
                <a:gd name="T3" fmla="*/ 0 h 17"/>
                <a:gd name="T4" fmla="*/ 7 w 18"/>
                <a:gd name="T5" fmla="*/ 1 h 17"/>
                <a:gd name="T6" fmla="*/ 4 w 18"/>
                <a:gd name="T7" fmla="*/ 5 h 17"/>
                <a:gd name="T8" fmla="*/ 1 w 18"/>
                <a:gd name="T9" fmla="*/ 9 h 17"/>
                <a:gd name="T10" fmla="*/ 0 w 18"/>
                <a:gd name="T11" fmla="*/ 16 h 17"/>
                <a:gd name="T12" fmla="*/ 8 w 18"/>
                <a:gd name="T13" fmla="*/ 14 h 17"/>
                <a:gd name="T14" fmla="*/ 10 w 18"/>
                <a:gd name="T15" fmla="*/ 12 h 17"/>
                <a:gd name="T16" fmla="*/ 13 w 18"/>
                <a:gd name="T17" fmla="*/ 9 h 17"/>
                <a:gd name="T18" fmla="*/ 16 w 18"/>
                <a:gd name="T19" fmla="*/ 4 h 17"/>
                <a:gd name="T20" fmla="*/ 17 w 18"/>
                <a:gd name="T21" fmla="*/ 1 h 17"/>
                <a:gd name="T22" fmla="*/ 9 w 18"/>
                <a:gd name="T23" fmla="*/ 1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7"/>
                <a:gd name="T38" fmla="*/ 18 w 18"/>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7">
                  <a:moveTo>
                    <a:pt x="9" y="1"/>
                  </a:moveTo>
                  <a:lnTo>
                    <a:pt x="9" y="0"/>
                  </a:lnTo>
                  <a:lnTo>
                    <a:pt x="7" y="1"/>
                  </a:lnTo>
                  <a:lnTo>
                    <a:pt x="4" y="5"/>
                  </a:lnTo>
                  <a:lnTo>
                    <a:pt x="1" y="9"/>
                  </a:lnTo>
                  <a:lnTo>
                    <a:pt x="0" y="16"/>
                  </a:lnTo>
                  <a:lnTo>
                    <a:pt x="8" y="14"/>
                  </a:lnTo>
                  <a:lnTo>
                    <a:pt x="10" y="12"/>
                  </a:lnTo>
                  <a:lnTo>
                    <a:pt x="13" y="9"/>
                  </a:lnTo>
                  <a:lnTo>
                    <a:pt x="16" y="4"/>
                  </a:lnTo>
                  <a:lnTo>
                    <a:pt x="17" y="1"/>
                  </a:lnTo>
                  <a:lnTo>
                    <a:pt x="9" y="1"/>
                  </a:lnTo>
                </a:path>
              </a:pathLst>
            </a:custGeom>
            <a:solidFill>
              <a:srgbClr val="828282"/>
            </a:solidFill>
            <a:ln w="12700" cap="rnd">
              <a:noFill/>
              <a:round/>
              <a:headEnd/>
              <a:tailEnd/>
            </a:ln>
          </p:spPr>
          <p:txBody>
            <a:bodyPr/>
            <a:lstStyle/>
            <a:p>
              <a:endParaRPr lang="en-US" dirty="0"/>
            </a:p>
          </p:txBody>
        </p:sp>
        <p:sp>
          <p:nvSpPr>
            <p:cNvPr id="49101" name="Freeform 1000"/>
            <p:cNvSpPr>
              <a:spLocks/>
            </p:cNvSpPr>
            <p:nvPr/>
          </p:nvSpPr>
          <p:spPr bwMode="auto">
            <a:xfrm>
              <a:off x="2667" y="2476"/>
              <a:ext cx="17" cy="17"/>
            </a:xfrm>
            <a:custGeom>
              <a:avLst/>
              <a:gdLst>
                <a:gd name="T0" fmla="*/ 8 w 17"/>
                <a:gd name="T1" fmla="*/ 0 h 17"/>
                <a:gd name="T2" fmla="*/ 7 w 17"/>
                <a:gd name="T3" fmla="*/ 0 h 17"/>
                <a:gd name="T4" fmla="*/ 5 w 17"/>
                <a:gd name="T5" fmla="*/ 0 h 17"/>
                <a:gd name="T6" fmla="*/ 3 w 17"/>
                <a:gd name="T7" fmla="*/ 3 h 17"/>
                <a:gd name="T8" fmla="*/ 0 w 17"/>
                <a:gd name="T9" fmla="*/ 9 h 17"/>
                <a:gd name="T10" fmla="*/ 12 w 17"/>
                <a:gd name="T11" fmla="*/ 9 h 17"/>
                <a:gd name="T12" fmla="*/ 8 w 17"/>
                <a:gd name="T13" fmla="*/ 16 h 17"/>
                <a:gd name="T14" fmla="*/ 10 w 17"/>
                <a:gd name="T15" fmla="*/ 16 h 17"/>
                <a:gd name="T16" fmla="*/ 12 w 17"/>
                <a:gd name="T17" fmla="*/ 12 h 17"/>
                <a:gd name="T18" fmla="*/ 16 w 17"/>
                <a:gd name="T19" fmla="*/ 12 h 17"/>
                <a:gd name="T20" fmla="*/ 14 w 17"/>
                <a:gd name="T21" fmla="*/ 12 h 17"/>
                <a:gd name="T22" fmla="*/ 8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8" y="0"/>
                  </a:moveTo>
                  <a:lnTo>
                    <a:pt x="7" y="0"/>
                  </a:lnTo>
                  <a:lnTo>
                    <a:pt x="5" y="0"/>
                  </a:lnTo>
                  <a:lnTo>
                    <a:pt x="3" y="3"/>
                  </a:lnTo>
                  <a:lnTo>
                    <a:pt x="0" y="9"/>
                  </a:lnTo>
                  <a:lnTo>
                    <a:pt x="12" y="9"/>
                  </a:lnTo>
                  <a:lnTo>
                    <a:pt x="8" y="16"/>
                  </a:lnTo>
                  <a:lnTo>
                    <a:pt x="10" y="16"/>
                  </a:lnTo>
                  <a:lnTo>
                    <a:pt x="12" y="12"/>
                  </a:lnTo>
                  <a:lnTo>
                    <a:pt x="16" y="12"/>
                  </a:lnTo>
                  <a:lnTo>
                    <a:pt x="14" y="12"/>
                  </a:lnTo>
                  <a:lnTo>
                    <a:pt x="8" y="0"/>
                  </a:lnTo>
                </a:path>
              </a:pathLst>
            </a:custGeom>
            <a:solidFill>
              <a:srgbClr val="828282"/>
            </a:solidFill>
            <a:ln w="12700" cap="rnd">
              <a:noFill/>
              <a:round/>
              <a:headEnd/>
              <a:tailEnd/>
            </a:ln>
          </p:spPr>
          <p:txBody>
            <a:bodyPr/>
            <a:lstStyle/>
            <a:p>
              <a:endParaRPr lang="en-US" dirty="0"/>
            </a:p>
          </p:txBody>
        </p:sp>
        <p:sp>
          <p:nvSpPr>
            <p:cNvPr id="49102" name="Freeform 1001"/>
            <p:cNvSpPr>
              <a:spLocks/>
            </p:cNvSpPr>
            <p:nvPr/>
          </p:nvSpPr>
          <p:spPr bwMode="auto">
            <a:xfrm>
              <a:off x="2671" y="2468"/>
              <a:ext cx="17" cy="17"/>
            </a:xfrm>
            <a:custGeom>
              <a:avLst/>
              <a:gdLst>
                <a:gd name="T0" fmla="*/ 4 w 17"/>
                <a:gd name="T1" fmla="*/ 8 h 17"/>
                <a:gd name="T2" fmla="*/ 0 w 17"/>
                <a:gd name="T3" fmla="*/ 2 h 17"/>
                <a:gd name="T4" fmla="*/ 0 w 17"/>
                <a:gd name="T5" fmla="*/ 7 h 17"/>
                <a:gd name="T6" fmla="*/ 2 w 17"/>
                <a:gd name="T7" fmla="*/ 11 h 17"/>
                <a:gd name="T8" fmla="*/ 4 w 17"/>
                <a:gd name="T9" fmla="*/ 7 h 17"/>
                <a:gd name="T10" fmla="*/ 11 w 17"/>
                <a:gd name="T11" fmla="*/ 16 h 17"/>
                <a:gd name="T12" fmla="*/ 16 w 17"/>
                <a:gd name="T13" fmla="*/ 8 h 17"/>
                <a:gd name="T14" fmla="*/ 13 w 17"/>
                <a:gd name="T15" fmla="*/ 5 h 17"/>
                <a:gd name="T16" fmla="*/ 11 w 17"/>
                <a:gd name="T17" fmla="*/ 7 h 17"/>
                <a:gd name="T18" fmla="*/ 6 w 17"/>
                <a:gd name="T19" fmla="*/ 0 h 17"/>
                <a:gd name="T20" fmla="*/ 4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4" y="8"/>
                  </a:moveTo>
                  <a:lnTo>
                    <a:pt x="0" y="2"/>
                  </a:lnTo>
                  <a:lnTo>
                    <a:pt x="0" y="7"/>
                  </a:lnTo>
                  <a:lnTo>
                    <a:pt x="2" y="11"/>
                  </a:lnTo>
                  <a:lnTo>
                    <a:pt x="4" y="7"/>
                  </a:lnTo>
                  <a:lnTo>
                    <a:pt x="11" y="16"/>
                  </a:lnTo>
                  <a:lnTo>
                    <a:pt x="16" y="8"/>
                  </a:lnTo>
                  <a:lnTo>
                    <a:pt x="13" y="5"/>
                  </a:lnTo>
                  <a:lnTo>
                    <a:pt x="11" y="7"/>
                  </a:lnTo>
                  <a:lnTo>
                    <a:pt x="6" y="0"/>
                  </a:lnTo>
                  <a:lnTo>
                    <a:pt x="4" y="8"/>
                  </a:lnTo>
                </a:path>
              </a:pathLst>
            </a:custGeom>
            <a:solidFill>
              <a:srgbClr val="828282"/>
            </a:solidFill>
            <a:ln w="12700" cap="rnd">
              <a:noFill/>
              <a:round/>
              <a:headEnd/>
              <a:tailEnd/>
            </a:ln>
          </p:spPr>
          <p:txBody>
            <a:bodyPr/>
            <a:lstStyle/>
            <a:p>
              <a:endParaRPr lang="en-US" dirty="0"/>
            </a:p>
          </p:txBody>
        </p:sp>
        <p:sp>
          <p:nvSpPr>
            <p:cNvPr id="49103" name="Freeform 1002"/>
            <p:cNvSpPr>
              <a:spLocks/>
            </p:cNvSpPr>
            <p:nvPr/>
          </p:nvSpPr>
          <p:spPr bwMode="auto">
            <a:xfrm>
              <a:off x="2642" y="2457"/>
              <a:ext cx="30" cy="17"/>
            </a:xfrm>
            <a:custGeom>
              <a:avLst/>
              <a:gdLst>
                <a:gd name="T0" fmla="*/ 1 w 30"/>
                <a:gd name="T1" fmla="*/ 6 h 17"/>
                <a:gd name="T2" fmla="*/ 0 w 30"/>
                <a:gd name="T3" fmla="*/ 4 h 17"/>
                <a:gd name="T4" fmla="*/ 2 w 30"/>
                <a:gd name="T5" fmla="*/ 8 h 17"/>
                <a:gd name="T6" fmla="*/ 6 w 30"/>
                <a:gd name="T7" fmla="*/ 10 h 17"/>
                <a:gd name="T8" fmla="*/ 9 w 30"/>
                <a:gd name="T9" fmla="*/ 11 h 17"/>
                <a:gd name="T10" fmla="*/ 13 w 30"/>
                <a:gd name="T11" fmla="*/ 13 h 17"/>
                <a:gd name="T12" fmla="*/ 17 w 30"/>
                <a:gd name="T13" fmla="*/ 14 h 17"/>
                <a:gd name="T14" fmla="*/ 21 w 30"/>
                <a:gd name="T15" fmla="*/ 14 h 17"/>
                <a:gd name="T16" fmla="*/ 24 w 30"/>
                <a:gd name="T17" fmla="*/ 14 h 17"/>
                <a:gd name="T18" fmla="*/ 27 w 30"/>
                <a:gd name="T19" fmla="*/ 16 h 17"/>
                <a:gd name="T20" fmla="*/ 29 w 30"/>
                <a:gd name="T21" fmla="*/ 8 h 17"/>
                <a:gd name="T22" fmla="*/ 26 w 30"/>
                <a:gd name="T23" fmla="*/ 7 h 17"/>
                <a:gd name="T24" fmla="*/ 22 w 30"/>
                <a:gd name="T25" fmla="*/ 6 h 17"/>
                <a:gd name="T26" fmla="*/ 18 w 30"/>
                <a:gd name="T27" fmla="*/ 6 h 17"/>
                <a:gd name="T28" fmla="*/ 16 w 30"/>
                <a:gd name="T29" fmla="*/ 6 h 17"/>
                <a:gd name="T30" fmla="*/ 13 w 30"/>
                <a:gd name="T31" fmla="*/ 5 h 17"/>
                <a:gd name="T32" fmla="*/ 11 w 30"/>
                <a:gd name="T33" fmla="*/ 4 h 17"/>
                <a:gd name="T34" fmla="*/ 9 w 30"/>
                <a:gd name="T35" fmla="*/ 3 h 17"/>
                <a:gd name="T36" fmla="*/ 7 w 30"/>
                <a:gd name="T37" fmla="*/ 1 h 17"/>
                <a:gd name="T38" fmla="*/ 7 w 30"/>
                <a:gd name="T39" fmla="*/ 0 h 17"/>
                <a:gd name="T40" fmla="*/ 1 w 30"/>
                <a:gd name="T41" fmla="*/ 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17"/>
                <a:gd name="T65" fmla="*/ 30 w 3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17">
                  <a:moveTo>
                    <a:pt x="1" y="6"/>
                  </a:moveTo>
                  <a:lnTo>
                    <a:pt x="0" y="4"/>
                  </a:lnTo>
                  <a:lnTo>
                    <a:pt x="2" y="8"/>
                  </a:lnTo>
                  <a:lnTo>
                    <a:pt x="6" y="10"/>
                  </a:lnTo>
                  <a:lnTo>
                    <a:pt x="9" y="11"/>
                  </a:lnTo>
                  <a:lnTo>
                    <a:pt x="13" y="13"/>
                  </a:lnTo>
                  <a:lnTo>
                    <a:pt x="17" y="14"/>
                  </a:lnTo>
                  <a:lnTo>
                    <a:pt x="21" y="14"/>
                  </a:lnTo>
                  <a:lnTo>
                    <a:pt x="24" y="14"/>
                  </a:lnTo>
                  <a:lnTo>
                    <a:pt x="27" y="16"/>
                  </a:lnTo>
                  <a:lnTo>
                    <a:pt x="29" y="8"/>
                  </a:lnTo>
                  <a:lnTo>
                    <a:pt x="26" y="7"/>
                  </a:lnTo>
                  <a:lnTo>
                    <a:pt x="22" y="6"/>
                  </a:lnTo>
                  <a:lnTo>
                    <a:pt x="18" y="6"/>
                  </a:lnTo>
                  <a:lnTo>
                    <a:pt x="16" y="6"/>
                  </a:lnTo>
                  <a:lnTo>
                    <a:pt x="13" y="5"/>
                  </a:lnTo>
                  <a:lnTo>
                    <a:pt x="11" y="4"/>
                  </a:lnTo>
                  <a:lnTo>
                    <a:pt x="9" y="3"/>
                  </a:lnTo>
                  <a:lnTo>
                    <a:pt x="7" y="1"/>
                  </a:lnTo>
                  <a:lnTo>
                    <a:pt x="7" y="0"/>
                  </a:lnTo>
                  <a:lnTo>
                    <a:pt x="1" y="6"/>
                  </a:lnTo>
                </a:path>
              </a:pathLst>
            </a:custGeom>
            <a:solidFill>
              <a:srgbClr val="828282"/>
            </a:solidFill>
            <a:ln w="12700" cap="rnd">
              <a:noFill/>
              <a:round/>
              <a:headEnd/>
              <a:tailEnd/>
            </a:ln>
          </p:spPr>
          <p:txBody>
            <a:bodyPr/>
            <a:lstStyle/>
            <a:p>
              <a:endParaRPr lang="en-US" dirty="0"/>
            </a:p>
          </p:txBody>
        </p:sp>
        <p:sp>
          <p:nvSpPr>
            <p:cNvPr id="49104" name="Freeform 1003"/>
            <p:cNvSpPr>
              <a:spLocks/>
            </p:cNvSpPr>
            <p:nvPr/>
          </p:nvSpPr>
          <p:spPr bwMode="auto">
            <a:xfrm>
              <a:off x="2635" y="2456"/>
              <a:ext cx="17" cy="17"/>
            </a:xfrm>
            <a:custGeom>
              <a:avLst/>
              <a:gdLst>
                <a:gd name="T0" fmla="*/ 12 w 17"/>
                <a:gd name="T1" fmla="*/ 8 h 17"/>
                <a:gd name="T2" fmla="*/ 6 w 17"/>
                <a:gd name="T3" fmla="*/ 16 h 17"/>
                <a:gd name="T4" fmla="*/ 8 w 17"/>
                <a:gd name="T5" fmla="*/ 16 h 17"/>
                <a:gd name="T6" fmla="*/ 9 w 17"/>
                <a:gd name="T7" fmla="*/ 16 h 17"/>
                <a:gd name="T8" fmla="*/ 11 w 17"/>
                <a:gd name="T9" fmla="*/ 16 h 17"/>
                <a:gd name="T10" fmla="*/ 8 w 17"/>
                <a:gd name="T11" fmla="*/ 16 h 17"/>
                <a:gd name="T12" fmla="*/ 16 w 17"/>
                <a:gd name="T13" fmla="*/ 0 h 17"/>
                <a:gd name="T14" fmla="*/ 11 w 17"/>
                <a:gd name="T15" fmla="*/ 0 h 17"/>
                <a:gd name="T16" fmla="*/ 9 w 17"/>
                <a:gd name="T17" fmla="*/ 0 h 17"/>
                <a:gd name="T18" fmla="*/ 8 w 17"/>
                <a:gd name="T19" fmla="*/ 0 h 17"/>
                <a:gd name="T20" fmla="*/ 6 w 17"/>
                <a:gd name="T21" fmla="*/ 0 h 17"/>
                <a:gd name="T22" fmla="*/ 0 w 17"/>
                <a:gd name="T23" fmla="*/ 8 h 17"/>
                <a:gd name="T24" fmla="*/ 12 w 17"/>
                <a:gd name="T25" fmla="*/ 8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2" y="8"/>
                  </a:moveTo>
                  <a:lnTo>
                    <a:pt x="6" y="16"/>
                  </a:lnTo>
                  <a:lnTo>
                    <a:pt x="8" y="16"/>
                  </a:lnTo>
                  <a:lnTo>
                    <a:pt x="9" y="16"/>
                  </a:lnTo>
                  <a:lnTo>
                    <a:pt x="11" y="16"/>
                  </a:lnTo>
                  <a:lnTo>
                    <a:pt x="8" y="16"/>
                  </a:lnTo>
                  <a:lnTo>
                    <a:pt x="16" y="0"/>
                  </a:lnTo>
                  <a:lnTo>
                    <a:pt x="11" y="0"/>
                  </a:lnTo>
                  <a:lnTo>
                    <a:pt x="9" y="0"/>
                  </a:lnTo>
                  <a:lnTo>
                    <a:pt x="8" y="0"/>
                  </a:lnTo>
                  <a:lnTo>
                    <a:pt x="6" y="0"/>
                  </a:lnTo>
                  <a:lnTo>
                    <a:pt x="0" y="8"/>
                  </a:lnTo>
                  <a:lnTo>
                    <a:pt x="12" y="8"/>
                  </a:lnTo>
                </a:path>
              </a:pathLst>
            </a:custGeom>
            <a:solidFill>
              <a:srgbClr val="828282"/>
            </a:solidFill>
            <a:ln w="12700" cap="rnd">
              <a:noFill/>
              <a:round/>
              <a:headEnd/>
              <a:tailEnd/>
            </a:ln>
          </p:spPr>
          <p:txBody>
            <a:bodyPr/>
            <a:lstStyle/>
            <a:p>
              <a:endParaRPr lang="en-US" dirty="0"/>
            </a:p>
          </p:txBody>
        </p:sp>
        <p:sp>
          <p:nvSpPr>
            <p:cNvPr id="49105" name="Freeform 1004"/>
            <p:cNvSpPr>
              <a:spLocks/>
            </p:cNvSpPr>
            <p:nvPr/>
          </p:nvSpPr>
          <p:spPr bwMode="auto">
            <a:xfrm>
              <a:off x="2635" y="2459"/>
              <a:ext cx="17" cy="17"/>
            </a:xfrm>
            <a:custGeom>
              <a:avLst/>
              <a:gdLst>
                <a:gd name="T0" fmla="*/ 5 w 17"/>
                <a:gd name="T1" fmla="*/ 0 h 17"/>
                <a:gd name="T2" fmla="*/ 8 w 17"/>
                <a:gd name="T3" fmla="*/ 16 h 17"/>
                <a:gd name="T4" fmla="*/ 10 w 17"/>
                <a:gd name="T5" fmla="*/ 12 h 17"/>
                <a:gd name="T6" fmla="*/ 13 w 17"/>
                <a:gd name="T7" fmla="*/ 9 h 17"/>
                <a:gd name="T8" fmla="*/ 16 w 17"/>
                <a:gd name="T9" fmla="*/ 6 h 17"/>
                <a:gd name="T10" fmla="*/ 16 w 17"/>
                <a:gd name="T11" fmla="*/ 3 h 17"/>
                <a:gd name="T12" fmla="*/ 0 w 17"/>
                <a:gd name="T13" fmla="*/ 3 h 17"/>
                <a:gd name="T14" fmla="*/ 0 w 17"/>
                <a:gd name="T15" fmla="*/ 0 h 17"/>
                <a:gd name="T16" fmla="*/ 2 w 17"/>
                <a:gd name="T17" fmla="*/ 0 h 17"/>
                <a:gd name="T18" fmla="*/ 5 w 17"/>
                <a:gd name="T19" fmla="*/ 16 h 17"/>
                <a:gd name="T20" fmla="*/ 5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5" y="0"/>
                  </a:moveTo>
                  <a:lnTo>
                    <a:pt x="8" y="16"/>
                  </a:lnTo>
                  <a:lnTo>
                    <a:pt x="10" y="12"/>
                  </a:lnTo>
                  <a:lnTo>
                    <a:pt x="13" y="9"/>
                  </a:lnTo>
                  <a:lnTo>
                    <a:pt x="16" y="6"/>
                  </a:lnTo>
                  <a:lnTo>
                    <a:pt x="16" y="3"/>
                  </a:lnTo>
                  <a:lnTo>
                    <a:pt x="0" y="3"/>
                  </a:lnTo>
                  <a:lnTo>
                    <a:pt x="0" y="0"/>
                  </a:lnTo>
                  <a:lnTo>
                    <a:pt x="2" y="0"/>
                  </a:lnTo>
                  <a:lnTo>
                    <a:pt x="5" y="16"/>
                  </a:lnTo>
                  <a:lnTo>
                    <a:pt x="5" y="0"/>
                  </a:lnTo>
                </a:path>
              </a:pathLst>
            </a:custGeom>
            <a:solidFill>
              <a:srgbClr val="828282"/>
            </a:solidFill>
            <a:ln w="12700" cap="rnd">
              <a:noFill/>
              <a:round/>
              <a:headEnd/>
              <a:tailEnd/>
            </a:ln>
          </p:spPr>
          <p:txBody>
            <a:bodyPr/>
            <a:lstStyle/>
            <a:p>
              <a:endParaRPr lang="en-US" dirty="0"/>
            </a:p>
          </p:txBody>
        </p:sp>
        <p:sp>
          <p:nvSpPr>
            <p:cNvPr id="49106" name="Freeform 1005"/>
            <p:cNvSpPr>
              <a:spLocks/>
            </p:cNvSpPr>
            <p:nvPr/>
          </p:nvSpPr>
          <p:spPr bwMode="auto">
            <a:xfrm>
              <a:off x="2634" y="2459"/>
              <a:ext cx="17" cy="17"/>
            </a:xfrm>
            <a:custGeom>
              <a:avLst/>
              <a:gdLst>
                <a:gd name="T0" fmla="*/ 16 w 17"/>
                <a:gd name="T1" fmla="*/ 6 h 17"/>
                <a:gd name="T2" fmla="*/ 8 w 17"/>
                <a:gd name="T3" fmla="*/ 0 h 17"/>
                <a:gd name="T4" fmla="*/ 5 w 17"/>
                <a:gd name="T5" fmla="*/ 0 h 17"/>
                <a:gd name="T6" fmla="*/ 5 w 17"/>
                <a:gd name="T7" fmla="*/ 16 h 17"/>
                <a:gd name="T8" fmla="*/ 8 w 17"/>
                <a:gd name="T9" fmla="*/ 16 h 17"/>
                <a:gd name="T10" fmla="*/ 0 w 17"/>
                <a:gd name="T11" fmla="*/ 9 h 17"/>
                <a:gd name="T12" fmla="*/ 16 w 17"/>
                <a:gd name="T13" fmla="*/ 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16" y="6"/>
                  </a:moveTo>
                  <a:lnTo>
                    <a:pt x="8" y="0"/>
                  </a:lnTo>
                  <a:lnTo>
                    <a:pt x="5" y="0"/>
                  </a:lnTo>
                  <a:lnTo>
                    <a:pt x="5" y="16"/>
                  </a:lnTo>
                  <a:lnTo>
                    <a:pt x="8" y="16"/>
                  </a:lnTo>
                  <a:lnTo>
                    <a:pt x="0" y="9"/>
                  </a:lnTo>
                  <a:lnTo>
                    <a:pt x="16" y="6"/>
                  </a:lnTo>
                </a:path>
              </a:pathLst>
            </a:custGeom>
            <a:solidFill>
              <a:srgbClr val="828282"/>
            </a:solidFill>
            <a:ln w="12700" cap="rnd">
              <a:noFill/>
              <a:round/>
              <a:headEnd/>
              <a:tailEnd/>
            </a:ln>
          </p:spPr>
          <p:txBody>
            <a:bodyPr/>
            <a:lstStyle/>
            <a:p>
              <a:endParaRPr lang="en-US" dirty="0"/>
            </a:p>
          </p:txBody>
        </p:sp>
        <p:sp>
          <p:nvSpPr>
            <p:cNvPr id="49107" name="Freeform 1006"/>
            <p:cNvSpPr>
              <a:spLocks/>
            </p:cNvSpPr>
            <p:nvPr/>
          </p:nvSpPr>
          <p:spPr bwMode="auto">
            <a:xfrm>
              <a:off x="2689" y="2476"/>
              <a:ext cx="49" cy="17"/>
            </a:xfrm>
            <a:custGeom>
              <a:avLst/>
              <a:gdLst>
                <a:gd name="T0" fmla="*/ 6 w 49"/>
                <a:gd name="T1" fmla="*/ 2 h 17"/>
                <a:gd name="T2" fmla="*/ 4 w 49"/>
                <a:gd name="T3" fmla="*/ 4 h 17"/>
                <a:gd name="T4" fmla="*/ 3 w 49"/>
                <a:gd name="T5" fmla="*/ 5 h 17"/>
                <a:gd name="T6" fmla="*/ 3 w 49"/>
                <a:gd name="T7" fmla="*/ 8 h 17"/>
                <a:gd name="T8" fmla="*/ 0 w 49"/>
                <a:gd name="T9" fmla="*/ 9 h 17"/>
                <a:gd name="T10" fmla="*/ 6 w 49"/>
                <a:gd name="T11" fmla="*/ 12 h 17"/>
                <a:gd name="T12" fmla="*/ 12 w 49"/>
                <a:gd name="T13" fmla="*/ 14 h 17"/>
                <a:gd name="T14" fmla="*/ 17 w 49"/>
                <a:gd name="T15" fmla="*/ 16 h 17"/>
                <a:gd name="T16" fmla="*/ 24 w 49"/>
                <a:gd name="T17" fmla="*/ 16 h 17"/>
                <a:gd name="T18" fmla="*/ 29 w 49"/>
                <a:gd name="T19" fmla="*/ 16 h 17"/>
                <a:gd name="T20" fmla="*/ 35 w 49"/>
                <a:gd name="T21" fmla="*/ 16 h 17"/>
                <a:gd name="T22" fmla="*/ 41 w 49"/>
                <a:gd name="T23" fmla="*/ 14 h 17"/>
                <a:gd name="T24" fmla="*/ 46 w 49"/>
                <a:gd name="T25" fmla="*/ 13 h 17"/>
                <a:gd name="T26" fmla="*/ 48 w 49"/>
                <a:gd name="T27" fmla="*/ 12 h 17"/>
                <a:gd name="T28" fmla="*/ 46 w 49"/>
                <a:gd name="T29" fmla="*/ 9 h 17"/>
                <a:gd name="T30" fmla="*/ 44 w 49"/>
                <a:gd name="T31" fmla="*/ 6 h 17"/>
                <a:gd name="T32" fmla="*/ 42 w 49"/>
                <a:gd name="T33" fmla="*/ 5 h 17"/>
                <a:gd name="T34" fmla="*/ 37 w 49"/>
                <a:gd name="T35" fmla="*/ 4 h 17"/>
                <a:gd name="T36" fmla="*/ 32 w 49"/>
                <a:gd name="T37" fmla="*/ 2 h 17"/>
                <a:gd name="T38" fmla="*/ 28 w 49"/>
                <a:gd name="T39" fmla="*/ 1 h 17"/>
                <a:gd name="T40" fmla="*/ 24 w 49"/>
                <a:gd name="T41" fmla="*/ 0 h 17"/>
                <a:gd name="T42" fmla="*/ 20 w 49"/>
                <a:gd name="T43" fmla="*/ 0 h 17"/>
                <a:gd name="T44" fmla="*/ 15 w 49"/>
                <a:gd name="T45" fmla="*/ 0 h 17"/>
                <a:gd name="T46" fmla="*/ 10 w 49"/>
                <a:gd name="T47" fmla="*/ 1 h 17"/>
                <a:gd name="T48" fmla="*/ 6 w 49"/>
                <a:gd name="T49" fmla="*/ 2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17"/>
                <a:gd name="T77" fmla="*/ 49 w 49"/>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17">
                  <a:moveTo>
                    <a:pt x="6" y="2"/>
                  </a:moveTo>
                  <a:lnTo>
                    <a:pt x="4" y="4"/>
                  </a:lnTo>
                  <a:lnTo>
                    <a:pt x="3" y="5"/>
                  </a:lnTo>
                  <a:lnTo>
                    <a:pt x="3" y="8"/>
                  </a:lnTo>
                  <a:lnTo>
                    <a:pt x="0" y="9"/>
                  </a:lnTo>
                  <a:lnTo>
                    <a:pt x="6" y="12"/>
                  </a:lnTo>
                  <a:lnTo>
                    <a:pt x="12" y="14"/>
                  </a:lnTo>
                  <a:lnTo>
                    <a:pt x="17" y="16"/>
                  </a:lnTo>
                  <a:lnTo>
                    <a:pt x="24" y="16"/>
                  </a:lnTo>
                  <a:lnTo>
                    <a:pt x="29" y="16"/>
                  </a:lnTo>
                  <a:lnTo>
                    <a:pt x="35" y="16"/>
                  </a:lnTo>
                  <a:lnTo>
                    <a:pt x="41" y="14"/>
                  </a:lnTo>
                  <a:lnTo>
                    <a:pt x="46" y="13"/>
                  </a:lnTo>
                  <a:lnTo>
                    <a:pt x="48" y="12"/>
                  </a:lnTo>
                  <a:lnTo>
                    <a:pt x="46" y="9"/>
                  </a:lnTo>
                  <a:lnTo>
                    <a:pt x="44" y="6"/>
                  </a:lnTo>
                  <a:lnTo>
                    <a:pt x="42" y="5"/>
                  </a:lnTo>
                  <a:lnTo>
                    <a:pt x="37" y="4"/>
                  </a:lnTo>
                  <a:lnTo>
                    <a:pt x="32" y="2"/>
                  </a:lnTo>
                  <a:lnTo>
                    <a:pt x="28" y="1"/>
                  </a:lnTo>
                  <a:lnTo>
                    <a:pt x="24" y="0"/>
                  </a:lnTo>
                  <a:lnTo>
                    <a:pt x="20" y="0"/>
                  </a:lnTo>
                  <a:lnTo>
                    <a:pt x="15" y="0"/>
                  </a:lnTo>
                  <a:lnTo>
                    <a:pt x="10" y="1"/>
                  </a:lnTo>
                  <a:lnTo>
                    <a:pt x="6" y="2"/>
                  </a:lnTo>
                </a:path>
              </a:pathLst>
            </a:custGeom>
            <a:solidFill>
              <a:srgbClr val="E2E2E2"/>
            </a:solidFill>
            <a:ln w="12700" cap="rnd">
              <a:noFill/>
              <a:round/>
              <a:headEnd/>
              <a:tailEnd/>
            </a:ln>
          </p:spPr>
          <p:txBody>
            <a:bodyPr/>
            <a:lstStyle/>
            <a:p>
              <a:endParaRPr lang="en-US" dirty="0"/>
            </a:p>
          </p:txBody>
        </p:sp>
        <p:sp>
          <p:nvSpPr>
            <p:cNvPr id="49108" name="Freeform 1007"/>
            <p:cNvSpPr>
              <a:spLocks/>
            </p:cNvSpPr>
            <p:nvPr/>
          </p:nvSpPr>
          <p:spPr bwMode="auto">
            <a:xfrm>
              <a:off x="2687" y="2474"/>
              <a:ext cx="17" cy="17"/>
            </a:xfrm>
            <a:custGeom>
              <a:avLst/>
              <a:gdLst>
                <a:gd name="T0" fmla="*/ 6 w 17"/>
                <a:gd name="T1" fmla="*/ 7 h 17"/>
                <a:gd name="T2" fmla="*/ 6 w 17"/>
                <a:gd name="T3" fmla="*/ 16 h 17"/>
                <a:gd name="T4" fmla="*/ 12 w 17"/>
                <a:gd name="T5" fmla="*/ 13 h 17"/>
                <a:gd name="T6" fmla="*/ 16 w 17"/>
                <a:gd name="T7" fmla="*/ 8 h 17"/>
                <a:gd name="T8" fmla="*/ 9 w 17"/>
                <a:gd name="T9" fmla="*/ 0 h 17"/>
                <a:gd name="T10" fmla="*/ 3 w 17"/>
                <a:gd name="T11" fmla="*/ 2 h 17"/>
                <a:gd name="T12" fmla="*/ 0 w 17"/>
                <a:gd name="T13" fmla="*/ 7 h 17"/>
                <a:gd name="T14" fmla="*/ 0 w 17"/>
                <a:gd name="T15" fmla="*/ 16 h 17"/>
                <a:gd name="T16" fmla="*/ 6 w 17"/>
                <a:gd name="T17" fmla="*/ 7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6" y="7"/>
                  </a:moveTo>
                  <a:lnTo>
                    <a:pt x="6" y="16"/>
                  </a:lnTo>
                  <a:lnTo>
                    <a:pt x="12" y="13"/>
                  </a:lnTo>
                  <a:lnTo>
                    <a:pt x="16" y="8"/>
                  </a:lnTo>
                  <a:lnTo>
                    <a:pt x="9" y="0"/>
                  </a:lnTo>
                  <a:lnTo>
                    <a:pt x="3" y="2"/>
                  </a:lnTo>
                  <a:lnTo>
                    <a:pt x="0" y="7"/>
                  </a:lnTo>
                  <a:lnTo>
                    <a:pt x="0" y="16"/>
                  </a:lnTo>
                  <a:lnTo>
                    <a:pt x="6" y="7"/>
                  </a:lnTo>
                </a:path>
              </a:pathLst>
            </a:custGeom>
            <a:solidFill>
              <a:srgbClr val="B5B5B5"/>
            </a:solidFill>
            <a:ln w="12700" cap="rnd">
              <a:noFill/>
              <a:round/>
              <a:headEnd/>
              <a:tailEnd/>
            </a:ln>
          </p:spPr>
          <p:txBody>
            <a:bodyPr/>
            <a:lstStyle/>
            <a:p>
              <a:endParaRPr lang="en-US" dirty="0"/>
            </a:p>
          </p:txBody>
        </p:sp>
        <p:sp>
          <p:nvSpPr>
            <p:cNvPr id="49109" name="Freeform 1008"/>
            <p:cNvSpPr>
              <a:spLocks/>
            </p:cNvSpPr>
            <p:nvPr/>
          </p:nvSpPr>
          <p:spPr bwMode="auto">
            <a:xfrm>
              <a:off x="2687" y="2482"/>
              <a:ext cx="51" cy="17"/>
            </a:xfrm>
            <a:custGeom>
              <a:avLst/>
              <a:gdLst>
                <a:gd name="T0" fmla="*/ 48 w 51"/>
                <a:gd name="T1" fmla="*/ 4 h 17"/>
                <a:gd name="T2" fmla="*/ 47 w 51"/>
                <a:gd name="T3" fmla="*/ 4 h 17"/>
                <a:gd name="T4" fmla="*/ 41 w 51"/>
                <a:gd name="T5" fmla="*/ 5 h 17"/>
                <a:gd name="T6" fmla="*/ 37 w 51"/>
                <a:gd name="T7" fmla="*/ 7 h 17"/>
                <a:gd name="T8" fmla="*/ 31 w 51"/>
                <a:gd name="T9" fmla="*/ 7 h 17"/>
                <a:gd name="T10" fmla="*/ 26 w 51"/>
                <a:gd name="T11" fmla="*/ 7 h 17"/>
                <a:gd name="T12" fmla="*/ 20 w 51"/>
                <a:gd name="T13" fmla="*/ 5 h 17"/>
                <a:gd name="T14" fmla="*/ 15 w 51"/>
                <a:gd name="T15" fmla="*/ 4 h 17"/>
                <a:gd name="T16" fmla="*/ 10 w 51"/>
                <a:gd name="T17" fmla="*/ 2 h 17"/>
                <a:gd name="T18" fmla="*/ 4 w 51"/>
                <a:gd name="T19" fmla="*/ 0 h 17"/>
                <a:gd name="T20" fmla="*/ 0 w 51"/>
                <a:gd name="T21" fmla="*/ 8 h 17"/>
                <a:gd name="T22" fmla="*/ 5 w 51"/>
                <a:gd name="T23" fmla="*/ 11 h 17"/>
                <a:gd name="T24" fmla="*/ 12 w 51"/>
                <a:gd name="T25" fmla="*/ 14 h 17"/>
                <a:gd name="T26" fmla="*/ 19 w 51"/>
                <a:gd name="T27" fmla="*/ 16 h 17"/>
                <a:gd name="T28" fmla="*/ 26 w 51"/>
                <a:gd name="T29" fmla="*/ 16 h 17"/>
                <a:gd name="T30" fmla="*/ 31 w 51"/>
                <a:gd name="T31" fmla="*/ 16 h 17"/>
                <a:gd name="T32" fmla="*/ 38 w 51"/>
                <a:gd name="T33" fmla="*/ 16 h 17"/>
                <a:gd name="T34" fmla="*/ 45 w 51"/>
                <a:gd name="T35" fmla="*/ 14 h 17"/>
                <a:gd name="T36" fmla="*/ 50 w 51"/>
                <a:gd name="T37" fmla="*/ 14 h 17"/>
                <a:gd name="T38" fmla="*/ 49 w 51"/>
                <a:gd name="T39" fmla="*/ 14 h 17"/>
                <a:gd name="T40" fmla="*/ 48 w 51"/>
                <a:gd name="T41" fmla="*/ 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1"/>
                <a:gd name="T64" fmla="*/ 0 h 17"/>
                <a:gd name="T65" fmla="*/ 51 w 5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1" h="17">
                  <a:moveTo>
                    <a:pt x="48" y="4"/>
                  </a:moveTo>
                  <a:lnTo>
                    <a:pt x="47" y="4"/>
                  </a:lnTo>
                  <a:lnTo>
                    <a:pt x="41" y="5"/>
                  </a:lnTo>
                  <a:lnTo>
                    <a:pt x="37" y="7"/>
                  </a:lnTo>
                  <a:lnTo>
                    <a:pt x="31" y="7"/>
                  </a:lnTo>
                  <a:lnTo>
                    <a:pt x="26" y="7"/>
                  </a:lnTo>
                  <a:lnTo>
                    <a:pt x="20" y="5"/>
                  </a:lnTo>
                  <a:lnTo>
                    <a:pt x="15" y="4"/>
                  </a:lnTo>
                  <a:lnTo>
                    <a:pt x="10" y="2"/>
                  </a:lnTo>
                  <a:lnTo>
                    <a:pt x="4" y="0"/>
                  </a:lnTo>
                  <a:lnTo>
                    <a:pt x="0" y="8"/>
                  </a:lnTo>
                  <a:lnTo>
                    <a:pt x="5" y="11"/>
                  </a:lnTo>
                  <a:lnTo>
                    <a:pt x="12" y="14"/>
                  </a:lnTo>
                  <a:lnTo>
                    <a:pt x="19" y="16"/>
                  </a:lnTo>
                  <a:lnTo>
                    <a:pt x="26" y="16"/>
                  </a:lnTo>
                  <a:lnTo>
                    <a:pt x="31" y="16"/>
                  </a:lnTo>
                  <a:lnTo>
                    <a:pt x="38" y="16"/>
                  </a:lnTo>
                  <a:lnTo>
                    <a:pt x="45" y="14"/>
                  </a:lnTo>
                  <a:lnTo>
                    <a:pt x="50" y="14"/>
                  </a:lnTo>
                  <a:lnTo>
                    <a:pt x="49" y="14"/>
                  </a:lnTo>
                  <a:lnTo>
                    <a:pt x="48" y="4"/>
                  </a:lnTo>
                </a:path>
              </a:pathLst>
            </a:custGeom>
            <a:solidFill>
              <a:srgbClr val="B5B5B5"/>
            </a:solidFill>
            <a:ln w="12700" cap="rnd">
              <a:noFill/>
              <a:round/>
              <a:headEnd/>
              <a:tailEnd/>
            </a:ln>
          </p:spPr>
          <p:txBody>
            <a:bodyPr/>
            <a:lstStyle/>
            <a:p>
              <a:endParaRPr lang="en-US" dirty="0"/>
            </a:p>
          </p:txBody>
        </p:sp>
        <p:sp>
          <p:nvSpPr>
            <p:cNvPr id="49110" name="Freeform 1009"/>
            <p:cNvSpPr>
              <a:spLocks/>
            </p:cNvSpPr>
            <p:nvPr/>
          </p:nvSpPr>
          <p:spPr bwMode="auto">
            <a:xfrm>
              <a:off x="2734" y="2476"/>
              <a:ext cx="17" cy="17"/>
            </a:xfrm>
            <a:custGeom>
              <a:avLst/>
              <a:gdLst>
                <a:gd name="T0" fmla="*/ 0 w 17"/>
                <a:gd name="T1" fmla="*/ 8 h 17"/>
                <a:gd name="T2" fmla="*/ 1 w 17"/>
                <a:gd name="T3" fmla="*/ 8 h 17"/>
                <a:gd name="T4" fmla="*/ 3 w 17"/>
                <a:gd name="T5" fmla="*/ 9 h 17"/>
                <a:gd name="T6" fmla="*/ 3 w 17"/>
                <a:gd name="T7" fmla="*/ 10 h 17"/>
                <a:gd name="T8" fmla="*/ 7 w 17"/>
                <a:gd name="T9" fmla="*/ 7 h 17"/>
                <a:gd name="T10" fmla="*/ 8 w 17"/>
                <a:gd name="T11" fmla="*/ 16 h 17"/>
                <a:gd name="T12" fmla="*/ 16 w 17"/>
                <a:gd name="T13" fmla="*/ 10 h 17"/>
                <a:gd name="T14" fmla="*/ 12 w 17"/>
                <a:gd name="T15" fmla="*/ 6 h 17"/>
                <a:gd name="T16" fmla="*/ 8 w 17"/>
                <a:gd name="T17" fmla="*/ 2 h 17"/>
                <a:gd name="T18" fmla="*/ 3 w 17"/>
                <a:gd name="T19" fmla="*/ 0 h 17"/>
                <a:gd name="T20" fmla="*/ 0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8"/>
                  </a:moveTo>
                  <a:lnTo>
                    <a:pt x="1" y="8"/>
                  </a:lnTo>
                  <a:lnTo>
                    <a:pt x="3" y="9"/>
                  </a:lnTo>
                  <a:lnTo>
                    <a:pt x="3" y="10"/>
                  </a:lnTo>
                  <a:lnTo>
                    <a:pt x="7" y="7"/>
                  </a:lnTo>
                  <a:lnTo>
                    <a:pt x="8" y="16"/>
                  </a:lnTo>
                  <a:lnTo>
                    <a:pt x="16" y="10"/>
                  </a:lnTo>
                  <a:lnTo>
                    <a:pt x="12" y="6"/>
                  </a:lnTo>
                  <a:lnTo>
                    <a:pt x="8" y="2"/>
                  </a:lnTo>
                  <a:lnTo>
                    <a:pt x="3" y="0"/>
                  </a:lnTo>
                  <a:lnTo>
                    <a:pt x="0" y="8"/>
                  </a:lnTo>
                </a:path>
              </a:pathLst>
            </a:custGeom>
            <a:solidFill>
              <a:srgbClr val="B5B5B5"/>
            </a:solidFill>
            <a:ln w="12700" cap="rnd">
              <a:noFill/>
              <a:round/>
              <a:headEnd/>
              <a:tailEnd/>
            </a:ln>
          </p:spPr>
          <p:txBody>
            <a:bodyPr/>
            <a:lstStyle/>
            <a:p>
              <a:endParaRPr lang="en-US" dirty="0"/>
            </a:p>
          </p:txBody>
        </p:sp>
        <p:sp>
          <p:nvSpPr>
            <p:cNvPr id="49111" name="Freeform 1010"/>
            <p:cNvSpPr>
              <a:spLocks/>
            </p:cNvSpPr>
            <p:nvPr/>
          </p:nvSpPr>
          <p:spPr bwMode="auto">
            <a:xfrm>
              <a:off x="2693" y="2471"/>
              <a:ext cx="39" cy="17"/>
            </a:xfrm>
            <a:custGeom>
              <a:avLst/>
              <a:gdLst>
                <a:gd name="T0" fmla="*/ 4 w 39"/>
                <a:gd name="T1" fmla="*/ 12 h 17"/>
                <a:gd name="T2" fmla="*/ 8 w 39"/>
                <a:gd name="T3" fmla="*/ 11 h 17"/>
                <a:gd name="T4" fmla="*/ 12 w 39"/>
                <a:gd name="T5" fmla="*/ 11 h 17"/>
                <a:gd name="T6" fmla="*/ 16 w 39"/>
                <a:gd name="T7" fmla="*/ 11 h 17"/>
                <a:gd name="T8" fmla="*/ 19 w 39"/>
                <a:gd name="T9" fmla="*/ 11 h 17"/>
                <a:gd name="T10" fmla="*/ 22 w 39"/>
                <a:gd name="T11" fmla="*/ 12 h 17"/>
                <a:gd name="T12" fmla="*/ 27 w 39"/>
                <a:gd name="T13" fmla="*/ 14 h 17"/>
                <a:gd name="T14" fmla="*/ 31 w 39"/>
                <a:gd name="T15" fmla="*/ 14 h 17"/>
                <a:gd name="T16" fmla="*/ 35 w 39"/>
                <a:gd name="T17" fmla="*/ 16 h 17"/>
                <a:gd name="T18" fmla="*/ 38 w 39"/>
                <a:gd name="T19" fmla="*/ 4 h 17"/>
                <a:gd name="T20" fmla="*/ 34 w 39"/>
                <a:gd name="T21" fmla="*/ 4 h 17"/>
                <a:gd name="T22" fmla="*/ 29 w 39"/>
                <a:gd name="T23" fmla="*/ 3 h 17"/>
                <a:gd name="T24" fmla="*/ 25 w 39"/>
                <a:gd name="T25" fmla="*/ 1 h 17"/>
                <a:gd name="T26" fmla="*/ 20 w 39"/>
                <a:gd name="T27" fmla="*/ 0 h 17"/>
                <a:gd name="T28" fmla="*/ 16 w 39"/>
                <a:gd name="T29" fmla="*/ 0 h 17"/>
                <a:gd name="T30" fmla="*/ 10 w 39"/>
                <a:gd name="T31" fmla="*/ 0 h 17"/>
                <a:gd name="T32" fmla="*/ 5 w 39"/>
                <a:gd name="T33" fmla="*/ 1 h 17"/>
                <a:gd name="T34" fmla="*/ 0 w 39"/>
                <a:gd name="T35" fmla="*/ 3 h 17"/>
                <a:gd name="T36" fmla="*/ 4 w 39"/>
                <a:gd name="T37" fmla="*/ 12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9"/>
                <a:gd name="T58" fmla="*/ 0 h 17"/>
                <a:gd name="T59" fmla="*/ 39 w 39"/>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9" h="17">
                  <a:moveTo>
                    <a:pt x="4" y="12"/>
                  </a:moveTo>
                  <a:lnTo>
                    <a:pt x="8" y="11"/>
                  </a:lnTo>
                  <a:lnTo>
                    <a:pt x="12" y="11"/>
                  </a:lnTo>
                  <a:lnTo>
                    <a:pt x="16" y="11"/>
                  </a:lnTo>
                  <a:lnTo>
                    <a:pt x="19" y="11"/>
                  </a:lnTo>
                  <a:lnTo>
                    <a:pt x="22" y="12"/>
                  </a:lnTo>
                  <a:lnTo>
                    <a:pt x="27" y="14"/>
                  </a:lnTo>
                  <a:lnTo>
                    <a:pt x="31" y="14"/>
                  </a:lnTo>
                  <a:lnTo>
                    <a:pt x="35" y="16"/>
                  </a:lnTo>
                  <a:lnTo>
                    <a:pt x="38" y="4"/>
                  </a:lnTo>
                  <a:lnTo>
                    <a:pt x="34" y="4"/>
                  </a:lnTo>
                  <a:lnTo>
                    <a:pt x="29" y="3"/>
                  </a:lnTo>
                  <a:lnTo>
                    <a:pt x="25" y="1"/>
                  </a:lnTo>
                  <a:lnTo>
                    <a:pt x="20" y="0"/>
                  </a:lnTo>
                  <a:lnTo>
                    <a:pt x="16" y="0"/>
                  </a:lnTo>
                  <a:lnTo>
                    <a:pt x="10" y="0"/>
                  </a:lnTo>
                  <a:lnTo>
                    <a:pt x="5" y="1"/>
                  </a:lnTo>
                  <a:lnTo>
                    <a:pt x="0" y="3"/>
                  </a:lnTo>
                  <a:lnTo>
                    <a:pt x="4" y="12"/>
                  </a:lnTo>
                </a:path>
              </a:pathLst>
            </a:custGeom>
            <a:solidFill>
              <a:srgbClr val="B5B5B5"/>
            </a:solidFill>
            <a:ln w="12700" cap="rnd">
              <a:noFill/>
              <a:round/>
              <a:headEnd/>
              <a:tailEnd/>
            </a:ln>
          </p:spPr>
          <p:txBody>
            <a:bodyPr/>
            <a:lstStyle/>
            <a:p>
              <a:endParaRPr lang="en-US" dirty="0"/>
            </a:p>
          </p:txBody>
        </p:sp>
        <p:sp>
          <p:nvSpPr>
            <p:cNvPr id="49112" name="Freeform 1011"/>
            <p:cNvSpPr>
              <a:spLocks/>
            </p:cNvSpPr>
            <p:nvPr/>
          </p:nvSpPr>
          <p:spPr bwMode="auto">
            <a:xfrm>
              <a:off x="2677" y="2505"/>
              <a:ext cx="61" cy="27"/>
            </a:xfrm>
            <a:custGeom>
              <a:avLst/>
              <a:gdLst>
                <a:gd name="T0" fmla="*/ 15 w 61"/>
                <a:gd name="T1" fmla="*/ 20 h 27"/>
                <a:gd name="T2" fmla="*/ 10 w 61"/>
                <a:gd name="T3" fmla="*/ 23 h 27"/>
                <a:gd name="T4" fmla="*/ 12 w 61"/>
                <a:gd name="T5" fmla="*/ 21 h 27"/>
                <a:gd name="T6" fmla="*/ 9 w 61"/>
                <a:gd name="T7" fmla="*/ 18 h 27"/>
                <a:gd name="T8" fmla="*/ 6 w 61"/>
                <a:gd name="T9" fmla="*/ 16 h 27"/>
                <a:gd name="T10" fmla="*/ 4 w 61"/>
                <a:gd name="T11" fmla="*/ 15 h 27"/>
                <a:gd name="T12" fmla="*/ 2 w 61"/>
                <a:gd name="T13" fmla="*/ 12 h 27"/>
                <a:gd name="T14" fmla="*/ 0 w 61"/>
                <a:gd name="T15" fmla="*/ 10 h 27"/>
                <a:gd name="T16" fmla="*/ 1 w 61"/>
                <a:gd name="T17" fmla="*/ 5 h 27"/>
                <a:gd name="T18" fmla="*/ 5 w 61"/>
                <a:gd name="T19" fmla="*/ 1 h 27"/>
                <a:gd name="T20" fmla="*/ 13 w 61"/>
                <a:gd name="T21" fmla="*/ 0 h 27"/>
                <a:gd name="T22" fmla="*/ 19 w 61"/>
                <a:gd name="T23" fmla="*/ 0 h 27"/>
                <a:gd name="T24" fmla="*/ 25 w 61"/>
                <a:gd name="T25" fmla="*/ 0 h 27"/>
                <a:gd name="T26" fmla="*/ 29 w 61"/>
                <a:gd name="T27" fmla="*/ 0 h 27"/>
                <a:gd name="T28" fmla="*/ 35 w 61"/>
                <a:gd name="T29" fmla="*/ 1 h 27"/>
                <a:gd name="T30" fmla="*/ 39 w 61"/>
                <a:gd name="T31" fmla="*/ 2 h 27"/>
                <a:gd name="T32" fmla="*/ 44 w 61"/>
                <a:gd name="T33" fmla="*/ 3 h 27"/>
                <a:gd name="T34" fmla="*/ 49 w 61"/>
                <a:gd name="T35" fmla="*/ 5 h 27"/>
                <a:gd name="T36" fmla="*/ 53 w 61"/>
                <a:gd name="T37" fmla="*/ 7 h 27"/>
                <a:gd name="T38" fmla="*/ 56 w 61"/>
                <a:gd name="T39" fmla="*/ 11 h 27"/>
                <a:gd name="T40" fmla="*/ 58 w 61"/>
                <a:gd name="T41" fmla="*/ 13 h 27"/>
                <a:gd name="T42" fmla="*/ 60 w 61"/>
                <a:gd name="T43" fmla="*/ 16 h 27"/>
                <a:gd name="T44" fmla="*/ 60 w 61"/>
                <a:gd name="T45" fmla="*/ 20 h 27"/>
                <a:gd name="T46" fmla="*/ 58 w 61"/>
                <a:gd name="T47" fmla="*/ 23 h 27"/>
                <a:gd name="T48" fmla="*/ 55 w 61"/>
                <a:gd name="T49" fmla="*/ 24 h 27"/>
                <a:gd name="T50" fmla="*/ 50 w 61"/>
                <a:gd name="T51" fmla="*/ 26 h 27"/>
                <a:gd name="T52" fmla="*/ 45 w 61"/>
                <a:gd name="T53" fmla="*/ 26 h 27"/>
                <a:gd name="T54" fmla="*/ 40 w 61"/>
                <a:gd name="T55" fmla="*/ 25 h 27"/>
                <a:gd name="T56" fmla="*/ 35 w 61"/>
                <a:gd name="T57" fmla="*/ 24 h 27"/>
                <a:gd name="T58" fmla="*/ 31 w 61"/>
                <a:gd name="T59" fmla="*/ 24 h 27"/>
                <a:gd name="T60" fmla="*/ 25 w 61"/>
                <a:gd name="T61" fmla="*/ 23 h 27"/>
                <a:gd name="T62" fmla="*/ 21 w 61"/>
                <a:gd name="T63" fmla="*/ 23 h 27"/>
                <a:gd name="T64" fmla="*/ 17 w 61"/>
                <a:gd name="T65" fmla="*/ 21 h 27"/>
                <a:gd name="T66" fmla="*/ 15 w 61"/>
                <a:gd name="T67" fmla="*/ 20 h 27"/>
                <a:gd name="T68" fmla="*/ 12 w 61"/>
                <a:gd name="T69" fmla="*/ 17 h 27"/>
                <a:gd name="T70" fmla="*/ 7 w 61"/>
                <a:gd name="T71" fmla="*/ 16 h 27"/>
                <a:gd name="T72" fmla="*/ 15 w 61"/>
                <a:gd name="T73" fmla="*/ 20 h 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1"/>
                <a:gd name="T112" fmla="*/ 0 h 27"/>
                <a:gd name="T113" fmla="*/ 61 w 61"/>
                <a:gd name="T114" fmla="*/ 27 h 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1" h="27">
                  <a:moveTo>
                    <a:pt x="15" y="20"/>
                  </a:moveTo>
                  <a:lnTo>
                    <a:pt x="10" y="23"/>
                  </a:lnTo>
                  <a:lnTo>
                    <a:pt x="12" y="21"/>
                  </a:lnTo>
                  <a:lnTo>
                    <a:pt x="9" y="18"/>
                  </a:lnTo>
                  <a:lnTo>
                    <a:pt x="6" y="16"/>
                  </a:lnTo>
                  <a:lnTo>
                    <a:pt x="4" y="15"/>
                  </a:lnTo>
                  <a:lnTo>
                    <a:pt x="2" y="12"/>
                  </a:lnTo>
                  <a:lnTo>
                    <a:pt x="0" y="10"/>
                  </a:lnTo>
                  <a:lnTo>
                    <a:pt x="1" y="5"/>
                  </a:lnTo>
                  <a:lnTo>
                    <a:pt x="5" y="1"/>
                  </a:lnTo>
                  <a:lnTo>
                    <a:pt x="13" y="0"/>
                  </a:lnTo>
                  <a:lnTo>
                    <a:pt x="19" y="0"/>
                  </a:lnTo>
                  <a:lnTo>
                    <a:pt x="25" y="0"/>
                  </a:lnTo>
                  <a:lnTo>
                    <a:pt x="29" y="0"/>
                  </a:lnTo>
                  <a:lnTo>
                    <a:pt x="35" y="1"/>
                  </a:lnTo>
                  <a:lnTo>
                    <a:pt x="39" y="2"/>
                  </a:lnTo>
                  <a:lnTo>
                    <a:pt x="44" y="3"/>
                  </a:lnTo>
                  <a:lnTo>
                    <a:pt x="49" y="5"/>
                  </a:lnTo>
                  <a:lnTo>
                    <a:pt x="53" y="7"/>
                  </a:lnTo>
                  <a:lnTo>
                    <a:pt x="56" y="11"/>
                  </a:lnTo>
                  <a:lnTo>
                    <a:pt x="58" y="13"/>
                  </a:lnTo>
                  <a:lnTo>
                    <a:pt x="60" y="16"/>
                  </a:lnTo>
                  <a:lnTo>
                    <a:pt x="60" y="20"/>
                  </a:lnTo>
                  <a:lnTo>
                    <a:pt x="58" y="23"/>
                  </a:lnTo>
                  <a:lnTo>
                    <a:pt x="55" y="24"/>
                  </a:lnTo>
                  <a:lnTo>
                    <a:pt x="50" y="26"/>
                  </a:lnTo>
                  <a:lnTo>
                    <a:pt x="45" y="26"/>
                  </a:lnTo>
                  <a:lnTo>
                    <a:pt x="40" y="25"/>
                  </a:lnTo>
                  <a:lnTo>
                    <a:pt x="35" y="24"/>
                  </a:lnTo>
                  <a:lnTo>
                    <a:pt x="31" y="24"/>
                  </a:lnTo>
                  <a:lnTo>
                    <a:pt x="25" y="23"/>
                  </a:lnTo>
                  <a:lnTo>
                    <a:pt x="21" y="23"/>
                  </a:lnTo>
                  <a:lnTo>
                    <a:pt x="17" y="21"/>
                  </a:lnTo>
                  <a:lnTo>
                    <a:pt x="15" y="20"/>
                  </a:lnTo>
                  <a:lnTo>
                    <a:pt x="12" y="17"/>
                  </a:lnTo>
                  <a:lnTo>
                    <a:pt x="7" y="16"/>
                  </a:lnTo>
                  <a:lnTo>
                    <a:pt x="15" y="20"/>
                  </a:lnTo>
                </a:path>
              </a:pathLst>
            </a:custGeom>
            <a:solidFill>
              <a:srgbClr val="E2E2E2"/>
            </a:solidFill>
            <a:ln w="12700" cap="rnd">
              <a:noFill/>
              <a:round/>
              <a:headEnd/>
              <a:tailEnd/>
            </a:ln>
          </p:spPr>
          <p:txBody>
            <a:bodyPr/>
            <a:lstStyle/>
            <a:p>
              <a:endParaRPr lang="en-US" dirty="0"/>
            </a:p>
          </p:txBody>
        </p:sp>
        <p:sp>
          <p:nvSpPr>
            <p:cNvPr id="49113" name="Freeform 1012"/>
            <p:cNvSpPr>
              <a:spLocks/>
            </p:cNvSpPr>
            <p:nvPr/>
          </p:nvSpPr>
          <p:spPr bwMode="auto">
            <a:xfrm>
              <a:off x="2683" y="2523"/>
              <a:ext cx="17" cy="17"/>
            </a:xfrm>
            <a:custGeom>
              <a:avLst/>
              <a:gdLst>
                <a:gd name="T0" fmla="*/ 2 w 17"/>
                <a:gd name="T1" fmla="*/ 10 h 17"/>
                <a:gd name="T2" fmla="*/ 0 w 17"/>
                <a:gd name="T3" fmla="*/ 8 h 17"/>
                <a:gd name="T4" fmla="*/ 11 w 17"/>
                <a:gd name="T5" fmla="*/ 16 h 17"/>
                <a:gd name="T6" fmla="*/ 16 w 17"/>
                <a:gd name="T7" fmla="*/ 12 h 17"/>
                <a:gd name="T8" fmla="*/ 9 w 17"/>
                <a:gd name="T9" fmla="*/ 2 h 17"/>
                <a:gd name="T10" fmla="*/ 2 w 17"/>
                <a:gd name="T11" fmla="*/ 6 h 17"/>
                <a:gd name="T12" fmla="*/ 11 w 17"/>
                <a:gd name="T13" fmla="*/ 14 h 17"/>
                <a:gd name="T14" fmla="*/ 16 w 17"/>
                <a:gd name="T15" fmla="*/ 8 h 17"/>
                <a:gd name="T16" fmla="*/ 9 w 17"/>
                <a:gd name="T17" fmla="*/ 0 h 17"/>
                <a:gd name="T18" fmla="*/ 2 w 17"/>
                <a:gd name="T19" fmla="*/ 1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2" y="10"/>
                  </a:moveTo>
                  <a:lnTo>
                    <a:pt x="0" y="8"/>
                  </a:lnTo>
                  <a:lnTo>
                    <a:pt x="11" y="16"/>
                  </a:lnTo>
                  <a:lnTo>
                    <a:pt x="16" y="12"/>
                  </a:lnTo>
                  <a:lnTo>
                    <a:pt x="9" y="2"/>
                  </a:lnTo>
                  <a:lnTo>
                    <a:pt x="2" y="6"/>
                  </a:lnTo>
                  <a:lnTo>
                    <a:pt x="11" y="14"/>
                  </a:lnTo>
                  <a:lnTo>
                    <a:pt x="16" y="8"/>
                  </a:lnTo>
                  <a:lnTo>
                    <a:pt x="9" y="0"/>
                  </a:lnTo>
                  <a:lnTo>
                    <a:pt x="2" y="10"/>
                  </a:lnTo>
                </a:path>
              </a:pathLst>
            </a:custGeom>
            <a:solidFill>
              <a:srgbClr val="B5B5B5"/>
            </a:solidFill>
            <a:ln w="12700" cap="rnd">
              <a:noFill/>
              <a:round/>
              <a:headEnd/>
              <a:tailEnd/>
            </a:ln>
          </p:spPr>
          <p:txBody>
            <a:bodyPr/>
            <a:lstStyle/>
            <a:p>
              <a:endParaRPr lang="en-US" dirty="0"/>
            </a:p>
          </p:txBody>
        </p:sp>
        <p:sp>
          <p:nvSpPr>
            <p:cNvPr id="49114" name="Freeform 1013"/>
            <p:cNvSpPr>
              <a:spLocks/>
            </p:cNvSpPr>
            <p:nvPr/>
          </p:nvSpPr>
          <p:spPr bwMode="auto">
            <a:xfrm>
              <a:off x="2671" y="2517"/>
              <a:ext cx="17" cy="17"/>
            </a:xfrm>
            <a:custGeom>
              <a:avLst/>
              <a:gdLst>
                <a:gd name="T0" fmla="*/ 0 w 17"/>
                <a:gd name="T1" fmla="*/ 2 h 17"/>
                <a:gd name="T2" fmla="*/ 2 w 17"/>
                <a:gd name="T3" fmla="*/ 6 h 17"/>
                <a:gd name="T4" fmla="*/ 4 w 17"/>
                <a:gd name="T5" fmla="*/ 10 h 17"/>
                <a:gd name="T6" fmla="*/ 8 w 17"/>
                <a:gd name="T7" fmla="*/ 14 h 17"/>
                <a:gd name="T8" fmla="*/ 12 w 17"/>
                <a:gd name="T9" fmla="*/ 16 h 17"/>
                <a:gd name="T10" fmla="*/ 16 w 17"/>
                <a:gd name="T11" fmla="*/ 6 h 17"/>
                <a:gd name="T12" fmla="*/ 13 w 17"/>
                <a:gd name="T13" fmla="*/ 4 h 17"/>
                <a:gd name="T14" fmla="*/ 12 w 17"/>
                <a:gd name="T15" fmla="*/ 2 h 17"/>
                <a:gd name="T16" fmla="*/ 9 w 17"/>
                <a:gd name="T17" fmla="*/ 0 h 17"/>
                <a:gd name="T18" fmla="*/ 0 w 17"/>
                <a:gd name="T19" fmla="*/ 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2"/>
                  </a:moveTo>
                  <a:lnTo>
                    <a:pt x="2" y="6"/>
                  </a:lnTo>
                  <a:lnTo>
                    <a:pt x="4" y="10"/>
                  </a:lnTo>
                  <a:lnTo>
                    <a:pt x="8" y="14"/>
                  </a:lnTo>
                  <a:lnTo>
                    <a:pt x="12" y="16"/>
                  </a:lnTo>
                  <a:lnTo>
                    <a:pt x="16" y="6"/>
                  </a:lnTo>
                  <a:lnTo>
                    <a:pt x="13" y="4"/>
                  </a:lnTo>
                  <a:lnTo>
                    <a:pt x="12" y="2"/>
                  </a:lnTo>
                  <a:lnTo>
                    <a:pt x="9" y="0"/>
                  </a:lnTo>
                  <a:lnTo>
                    <a:pt x="0" y="2"/>
                  </a:lnTo>
                </a:path>
              </a:pathLst>
            </a:custGeom>
            <a:solidFill>
              <a:srgbClr val="B5B5B5"/>
            </a:solidFill>
            <a:ln w="12700" cap="rnd">
              <a:noFill/>
              <a:round/>
              <a:headEnd/>
              <a:tailEnd/>
            </a:ln>
          </p:spPr>
          <p:txBody>
            <a:bodyPr/>
            <a:lstStyle/>
            <a:p>
              <a:endParaRPr lang="en-US" dirty="0"/>
            </a:p>
          </p:txBody>
        </p:sp>
        <p:sp>
          <p:nvSpPr>
            <p:cNvPr id="49115" name="Freeform 1014"/>
            <p:cNvSpPr>
              <a:spLocks/>
            </p:cNvSpPr>
            <p:nvPr/>
          </p:nvSpPr>
          <p:spPr bwMode="auto">
            <a:xfrm>
              <a:off x="2671" y="2499"/>
              <a:ext cx="23" cy="17"/>
            </a:xfrm>
            <a:custGeom>
              <a:avLst/>
              <a:gdLst>
                <a:gd name="T0" fmla="*/ 21 w 23"/>
                <a:gd name="T1" fmla="*/ 0 h 17"/>
                <a:gd name="T2" fmla="*/ 22 w 23"/>
                <a:gd name="T3" fmla="*/ 0 h 17"/>
                <a:gd name="T4" fmla="*/ 15 w 23"/>
                <a:gd name="T5" fmla="*/ 0 h 17"/>
                <a:gd name="T6" fmla="*/ 8 w 23"/>
                <a:gd name="T7" fmla="*/ 2 h 17"/>
                <a:gd name="T8" fmla="*/ 2 w 23"/>
                <a:gd name="T9" fmla="*/ 7 h 17"/>
                <a:gd name="T10" fmla="*/ 0 w 23"/>
                <a:gd name="T11" fmla="*/ 16 h 17"/>
                <a:gd name="T12" fmla="*/ 9 w 23"/>
                <a:gd name="T13" fmla="*/ 14 h 17"/>
                <a:gd name="T14" fmla="*/ 9 w 23"/>
                <a:gd name="T15" fmla="*/ 12 h 17"/>
                <a:gd name="T16" fmla="*/ 12 w 23"/>
                <a:gd name="T17" fmla="*/ 9 h 17"/>
                <a:gd name="T18" fmla="*/ 17 w 23"/>
                <a:gd name="T19" fmla="*/ 9 h 17"/>
                <a:gd name="T20" fmla="*/ 20 w 23"/>
                <a:gd name="T21" fmla="*/ 9 h 17"/>
                <a:gd name="T22" fmla="*/ 21 w 23"/>
                <a:gd name="T23" fmla="*/ 9 h 17"/>
                <a:gd name="T24" fmla="*/ 21 w 23"/>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17"/>
                <a:gd name="T41" fmla="*/ 23 w 23"/>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17">
                  <a:moveTo>
                    <a:pt x="21" y="0"/>
                  </a:moveTo>
                  <a:lnTo>
                    <a:pt x="22" y="0"/>
                  </a:lnTo>
                  <a:lnTo>
                    <a:pt x="15" y="0"/>
                  </a:lnTo>
                  <a:lnTo>
                    <a:pt x="8" y="2"/>
                  </a:lnTo>
                  <a:lnTo>
                    <a:pt x="2" y="7"/>
                  </a:lnTo>
                  <a:lnTo>
                    <a:pt x="0" y="16"/>
                  </a:lnTo>
                  <a:lnTo>
                    <a:pt x="9" y="14"/>
                  </a:lnTo>
                  <a:lnTo>
                    <a:pt x="9" y="12"/>
                  </a:lnTo>
                  <a:lnTo>
                    <a:pt x="12" y="9"/>
                  </a:lnTo>
                  <a:lnTo>
                    <a:pt x="17" y="9"/>
                  </a:lnTo>
                  <a:lnTo>
                    <a:pt x="20" y="9"/>
                  </a:lnTo>
                  <a:lnTo>
                    <a:pt x="21" y="9"/>
                  </a:lnTo>
                  <a:lnTo>
                    <a:pt x="21" y="0"/>
                  </a:lnTo>
                </a:path>
              </a:pathLst>
            </a:custGeom>
            <a:solidFill>
              <a:srgbClr val="B5B5B5"/>
            </a:solidFill>
            <a:ln w="12700" cap="rnd">
              <a:noFill/>
              <a:round/>
              <a:headEnd/>
              <a:tailEnd/>
            </a:ln>
          </p:spPr>
          <p:txBody>
            <a:bodyPr/>
            <a:lstStyle/>
            <a:p>
              <a:endParaRPr lang="en-US" dirty="0"/>
            </a:p>
          </p:txBody>
        </p:sp>
        <p:sp>
          <p:nvSpPr>
            <p:cNvPr id="49116" name="Freeform 1015"/>
            <p:cNvSpPr>
              <a:spLocks/>
            </p:cNvSpPr>
            <p:nvPr/>
          </p:nvSpPr>
          <p:spPr bwMode="auto">
            <a:xfrm>
              <a:off x="2698" y="2499"/>
              <a:ext cx="41" cy="18"/>
            </a:xfrm>
            <a:custGeom>
              <a:avLst/>
              <a:gdLst>
                <a:gd name="T0" fmla="*/ 40 w 41"/>
                <a:gd name="T1" fmla="*/ 12 h 18"/>
                <a:gd name="T2" fmla="*/ 39 w 41"/>
                <a:gd name="T3" fmla="*/ 11 h 18"/>
                <a:gd name="T4" fmla="*/ 36 w 41"/>
                <a:gd name="T5" fmla="*/ 9 h 18"/>
                <a:gd name="T6" fmla="*/ 31 w 41"/>
                <a:gd name="T7" fmla="*/ 6 h 18"/>
                <a:gd name="T8" fmla="*/ 25 w 41"/>
                <a:gd name="T9" fmla="*/ 4 h 18"/>
                <a:gd name="T10" fmla="*/ 21 w 41"/>
                <a:gd name="T11" fmla="*/ 2 h 18"/>
                <a:gd name="T12" fmla="*/ 16 w 41"/>
                <a:gd name="T13" fmla="*/ 1 h 18"/>
                <a:gd name="T14" fmla="*/ 10 w 41"/>
                <a:gd name="T15" fmla="*/ 1 h 18"/>
                <a:gd name="T16" fmla="*/ 5 w 41"/>
                <a:gd name="T17" fmla="*/ 0 h 18"/>
                <a:gd name="T18" fmla="*/ 0 w 41"/>
                <a:gd name="T19" fmla="*/ 0 h 18"/>
                <a:gd name="T20" fmla="*/ 0 w 41"/>
                <a:gd name="T21" fmla="*/ 8 h 18"/>
                <a:gd name="T22" fmla="*/ 5 w 41"/>
                <a:gd name="T23" fmla="*/ 8 h 18"/>
                <a:gd name="T24" fmla="*/ 9 w 41"/>
                <a:gd name="T25" fmla="*/ 9 h 18"/>
                <a:gd name="T26" fmla="*/ 14 w 41"/>
                <a:gd name="T27" fmla="*/ 9 h 18"/>
                <a:gd name="T28" fmla="*/ 18 w 41"/>
                <a:gd name="T29" fmla="*/ 10 h 18"/>
                <a:gd name="T30" fmla="*/ 23 w 41"/>
                <a:gd name="T31" fmla="*/ 11 h 18"/>
                <a:gd name="T32" fmla="*/ 26 w 41"/>
                <a:gd name="T33" fmla="*/ 13 h 18"/>
                <a:gd name="T34" fmla="*/ 29 w 41"/>
                <a:gd name="T35" fmla="*/ 14 h 18"/>
                <a:gd name="T36" fmla="*/ 32 w 41"/>
                <a:gd name="T37" fmla="*/ 17 h 18"/>
                <a:gd name="T38" fmla="*/ 31 w 41"/>
                <a:gd name="T39" fmla="*/ 16 h 18"/>
                <a:gd name="T40" fmla="*/ 40 w 41"/>
                <a:gd name="T41" fmla="*/ 12 h 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
                <a:gd name="T64" fmla="*/ 0 h 18"/>
                <a:gd name="T65" fmla="*/ 41 w 41"/>
                <a:gd name="T66" fmla="*/ 18 h 1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 h="18">
                  <a:moveTo>
                    <a:pt x="40" y="12"/>
                  </a:moveTo>
                  <a:lnTo>
                    <a:pt x="39" y="11"/>
                  </a:lnTo>
                  <a:lnTo>
                    <a:pt x="36" y="9"/>
                  </a:lnTo>
                  <a:lnTo>
                    <a:pt x="31" y="6"/>
                  </a:lnTo>
                  <a:lnTo>
                    <a:pt x="25" y="4"/>
                  </a:lnTo>
                  <a:lnTo>
                    <a:pt x="21" y="2"/>
                  </a:lnTo>
                  <a:lnTo>
                    <a:pt x="16" y="1"/>
                  </a:lnTo>
                  <a:lnTo>
                    <a:pt x="10" y="1"/>
                  </a:lnTo>
                  <a:lnTo>
                    <a:pt x="5" y="0"/>
                  </a:lnTo>
                  <a:lnTo>
                    <a:pt x="0" y="0"/>
                  </a:lnTo>
                  <a:lnTo>
                    <a:pt x="0" y="8"/>
                  </a:lnTo>
                  <a:lnTo>
                    <a:pt x="5" y="8"/>
                  </a:lnTo>
                  <a:lnTo>
                    <a:pt x="9" y="9"/>
                  </a:lnTo>
                  <a:lnTo>
                    <a:pt x="14" y="9"/>
                  </a:lnTo>
                  <a:lnTo>
                    <a:pt x="18" y="10"/>
                  </a:lnTo>
                  <a:lnTo>
                    <a:pt x="23" y="11"/>
                  </a:lnTo>
                  <a:lnTo>
                    <a:pt x="26" y="13"/>
                  </a:lnTo>
                  <a:lnTo>
                    <a:pt x="29" y="14"/>
                  </a:lnTo>
                  <a:lnTo>
                    <a:pt x="32" y="17"/>
                  </a:lnTo>
                  <a:lnTo>
                    <a:pt x="31" y="16"/>
                  </a:lnTo>
                  <a:lnTo>
                    <a:pt x="40" y="12"/>
                  </a:lnTo>
                </a:path>
              </a:pathLst>
            </a:custGeom>
            <a:solidFill>
              <a:srgbClr val="B5B5B5"/>
            </a:solidFill>
            <a:ln w="12700" cap="rnd">
              <a:noFill/>
              <a:round/>
              <a:headEnd/>
              <a:tailEnd/>
            </a:ln>
          </p:spPr>
          <p:txBody>
            <a:bodyPr/>
            <a:lstStyle/>
            <a:p>
              <a:endParaRPr lang="en-US" dirty="0"/>
            </a:p>
          </p:txBody>
        </p:sp>
        <p:sp>
          <p:nvSpPr>
            <p:cNvPr id="49117" name="Freeform 1016"/>
            <p:cNvSpPr>
              <a:spLocks/>
            </p:cNvSpPr>
            <p:nvPr/>
          </p:nvSpPr>
          <p:spPr bwMode="auto">
            <a:xfrm>
              <a:off x="2734" y="2515"/>
              <a:ext cx="17" cy="17"/>
            </a:xfrm>
            <a:custGeom>
              <a:avLst/>
              <a:gdLst>
                <a:gd name="T0" fmla="*/ 12 w 17"/>
                <a:gd name="T1" fmla="*/ 16 h 17"/>
                <a:gd name="T2" fmla="*/ 16 w 17"/>
                <a:gd name="T3" fmla="*/ 12 h 17"/>
                <a:gd name="T4" fmla="*/ 16 w 17"/>
                <a:gd name="T5" fmla="*/ 7 h 17"/>
                <a:gd name="T6" fmla="*/ 12 w 17"/>
                <a:gd name="T7" fmla="*/ 3 h 17"/>
                <a:gd name="T8" fmla="*/ 10 w 17"/>
                <a:gd name="T9" fmla="*/ 0 h 17"/>
                <a:gd name="T10" fmla="*/ 0 w 17"/>
                <a:gd name="T11" fmla="*/ 4 h 17"/>
                <a:gd name="T12" fmla="*/ 1 w 17"/>
                <a:gd name="T13" fmla="*/ 6 h 17"/>
                <a:gd name="T14" fmla="*/ 3 w 17"/>
                <a:gd name="T15" fmla="*/ 9 h 17"/>
                <a:gd name="T16" fmla="*/ 3 w 17"/>
                <a:gd name="T17" fmla="*/ 10 h 17"/>
                <a:gd name="T18" fmla="*/ 3 w 17"/>
                <a:gd name="T19" fmla="*/ 9 h 17"/>
                <a:gd name="T20" fmla="*/ 12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2" y="16"/>
                  </a:moveTo>
                  <a:lnTo>
                    <a:pt x="16" y="12"/>
                  </a:lnTo>
                  <a:lnTo>
                    <a:pt x="16" y="7"/>
                  </a:lnTo>
                  <a:lnTo>
                    <a:pt x="12" y="3"/>
                  </a:lnTo>
                  <a:lnTo>
                    <a:pt x="10" y="0"/>
                  </a:lnTo>
                  <a:lnTo>
                    <a:pt x="0" y="4"/>
                  </a:lnTo>
                  <a:lnTo>
                    <a:pt x="1" y="6"/>
                  </a:lnTo>
                  <a:lnTo>
                    <a:pt x="3" y="9"/>
                  </a:lnTo>
                  <a:lnTo>
                    <a:pt x="3" y="10"/>
                  </a:lnTo>
                  <a:lnTo>
                    <a:pt x="3" y="9"/>
                  </a:lnTo>
                  <a:lnTo>
                    <a:pt x="12" y="16"/>
                  </a:lnTo>
                </a:path>
              </a:pathLst>
            </a:custGeom>
            <a:solidFill>
              <a:srgbClr val="B5B5B5"/>
            </a:solidFill>
            <a:ln w="12700" cap="rnd">
              <a:noFill/>
              <a:round/>
              <a:headEnd/>
              <a:tailEnd/>
            </a:ln>
          </p:spPr>
          <p:txBody>
            <a:bodyPr/>
            <a:lstStyle/>
            <a:p>
              <a:endParaRPr lang="en-US" dirty="0"/>
            </a:p>
          </p:txBody>
        </p:sp>
        <p:sp>
          <p:nvSpPr>
            <p:cNvPr id="49118" name="Freeform 1017"/>
            <p:cNvSpPr>
              <a:spLocks/>
            </p:cNvSpPr>
            <p:nvPr/>
          </p:nvSpPr>
          <p:spPr bwMode="auto">
            <a:xfrm>
              <a:off x="2700" y="2528"/>
              <a:ext cx="40" cy="17"/>
            </a:xfrm>
            <a:custGeom>
              <a:avLst/>
              <a:gdLst>
                <a:gd name="T0" fmla="*/ 0 w 40"/>
                <a:gd name="T1" fmla="*/ 12 h 17"/>
                <a:gd name="T2" fmla="*/ 3 w 40"/>
                <a:gd name="T3" fmla="*/ 12 h 17"/>
                <a:gd name="T4" fmla="*/ 9 w 40"/>
                <a:gd name="T5" fmla="*/ 14 h 17"/>
                <a:gd name="T6" fmla="*/ 14 w 40"/>
                <a:gd name="T7" fmla="*/ 14 h 17"/>
                <a:gd name="T8" fmla="*/ 17 w 40"/>
                <a:gd name="T9" fmla="*/ 14 h 17"/>
                <a:gd name="T10" fmla="*/ 23 w 40"/>
                <a:gd name="T11" fmla="*/ 16 h 17"/>
                <a:gd name="T12" fmla="*/ 28 w 40"/>
                <a:gd name="T13" fmla="*/ 16 h 17"/>
                <a:gd name="T14" fmla="*/ 34 w 40"/>
                <a:gd name="T15" fmla="*/ 14 h 17"/>
                <a:gd name="T16" fmla="*/ 39 w 40"/>
                <a:gd name="T17" fmla="*/ 10 h 17"/>
                <a:gd name="T18" fmla="*/ 33 w 40"/>
                <a:gd name="T19" fmla="*/ 0 h 17"/>
                <a:gd name="T20" fmla="*/ 29 w 40"/>
                <a:gd name="T21" fmla="*/ 4 h 17"/>
                <a:gd name="T22" fmla="*/ 27 w 40"/>
                <a:gd name="T23" fmla="*/ 4 h 17"/>
                <a:gd name="T24" fmla="*/ 24 w 40"/>
                <a:gd name="T25" fmla="*/ 4 h 17"/>
                <a:gd name="T26" fmla="*/ 19 w 40"/>
                <a:gd name="T27" fmla="*/ 4 h 17"/>
                <a:gd name="T28" fmla="*/ 15 w 40"/>
                <a:gd name="T29" fmla="*/ 2 h 17"/>
                <a:gd name="T30" fmla="*/ 10 w 40"/>
                <a:gd name="T31" fmla="*/ 2 h 17"/>
                <a:gd name="T32" fmla="*/ 5 w 40"/>
                <a:gd name="T33" fmla="*/ 0 h 17"/>
                <a:gd name="T34" fmla="*/ 0 w 40"/>
                <a:gd name="T35" fmla="*/ 0 h 17"/>
                <a:gd name="T36" fmla="*/ 0 w 40"/>
                <a:gd name="T37" fmla="*/ 12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17"/>
                <a:gd name="T59" fmla="*/ 40 w 40"/>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17">
                  <a:moveTo>
                    <a:pt x="0" y="12"/>
                  </a:moveTo>
                  <a:lnTo>
                    <a:pt x="3" y="12"/>
                  </a:lnTo>
                  <a:lnTo>
                    <a:pt x="9" y="14"/>
                  </a:lnTo>
                  <a:lnTo>
                    <a:pt x="14" y="14"/>
                  </a:lnTo>
                  <a:lnTo>
                    <a:pt x="17" y="14"/>
                  </a:lnTo>
                  <a:lnTo>
                    <a:pt x="23" y="16"/>
                  </a:lnTo>
                  <a:lnTo>
                    <a:pt x="28" y="16"/>
                  </a:lnTo>
                  <a:lnTo>
                    <a:pt x="34" y="14"/>
                  </a:lnTo>
                  <a:lnTo>
                    <a:pt x="39" y="10"/>
                  </a:lnTo>
                  <a:lnTo>
                    <a:pt x="33" y="0"/>
                  </a:lnTo>
                  <a:lnTo>
                    <a:pt x="29" y="4"/>
                  </a:lnTo>
                  <a:lnTo>
                    <a:pt x="27" y="4"/>
                  </a:lnTo>
                  <a:lnTo>
                    <a:pt x="24" y="4"/>
                  </a:lnTo>
                  <a:lnTo>
                    <a:pt x="19" y="4"/>
                  </a:lnTo>
                  <a:lnTo>
                    <a:pt x="15" y="2"/>
                  </a:lnTo>
                  <a:lnTo>
                    <a:pt x="10" y="2"/>
                  </a:lnTo>
                  <a:lnTo>
                    <a:pt x="5" y="0"/>
                  </a:lnTo>
                  <a:lnTo>
                    <a:pt x="0" y="0"/>
                  </a:lnTo>
                  <a:lnTo>
                    <a:pt x="0" y="12"/>
                  </a:lnTo>
                </a:path>
              </a:pathLst>
            </a:custGeom>
            <a:solidFill>
              <a:srgbClr val="B5B5B5"/>
            </a:solidFill>
            <a:ln w="12700" cap="rnd">
              <a:noFill/>
              <a:round/>
              <a:headEnd/>
              <a:tailEnd/>
            </a:ln>
          </p:spPr>
          <p:txBody>
            <a:bodyPr/>
            <a:lstStyle/>
            <a:p>
              <a:endParaRPr lang="en-US" dirty="0"/>
            </a:p>
          </p:txBody>
        </p:sp>
        <p:sp>
          <p:nvSpPr>
            <p:cNvPr id="49119" name="Freeform 1018"/>
            <p:cNvSpPr>
              <a:spLocks/>
            </p:cNvSpPr>
            <p:nvPr/>
          </p:nvSpPr>
          <p:spPr bwMode="auto">
            <a:xfrm>
              <a:off x="2684" y="2520"/>
              <a:ext cx="17" cy="17"/>
            </a:xfrm>
            <a:custGeom>
              <a:avLst/>
              <a:gdLst>
                <a:gd name="T0" fmla="*/ 1 w 17"/>
                <a:gd name="T1" fmla="*/ 9 h 17"/>
                <a:gd name="T2" fmla="*/ 3 w 17"/>
                <a:gd name="T3" fmla="*/ 9 h 17"/>
                <a:gd name="T4" fmla="*/ 4 w 17"/>
                <a:gd name="T5" fmla="*/ 12 h 17"/>
                <a:gd name="T6" fmla="*/ 9 w 17"/>
                <a:gd name="T7" fmla="*/ 14 h 17"/>
                <a:gd name="T8" fmla="*/ 16 w 17"/>
                <a:gd name="T9" fmla="*/ 16 h 17"/>
                <a:gd name="T10" fmla="*/ 16 w 17"/>
                <a:gd name="T11" fmla="*/ 6 h 17"/>
                <a:gd name="T12" fmla="*/ 14 w 17"/>
                <a:gd name="T13" fmla="*/ 6 h 17"/>
                <a:gd name="T14" fmla="*/ 12 w 17"/>
                <a:gd name="T15" fmla="*/ 4 h 17"/>
                <a:gd name="T16" fmla="*/ 8 w 17"/>
                <a:gd name="T17" fmla="*/ 1 h 17"/>
                <a:gd name="T18" fmla="*/ 0 w 17"/>
                <a:gd name="T19" fmla="*/ 0 h 17"/>
                <a:gd name="T20" fmla="*/ 1 w 17"/>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 y="9"/>
                  </a:moveTo>
                  <a:lnTo>
                    <a:pt x="3" y="9"/>
                  </a:lnTo>
                  <a:lnTo>
                    <a:pt x="4" y="12"/>
                  </a:lnTo>
                  <a:lnTo>
                    <a:pt x="9" y="14"/>
                  </a:lnTo>
                  <a:lnTo>
                    <a:pt x="16" y="16"/>
                  </a:lnTo>
                  <a:lnTo>
                    <a:pt x="16" y="6"/>
                  </a:lnTo>
                  <a:lnTo>
                    <a:pt x="14" y="6"/>
                  </a:lnTo>
                  <a:lnTo>
                    <a:pt x="12" y="4"/>
                  </a:lnTo>
                  <a:lnTo>
                    <a:pt x="8" y="1"/>
                  </a:lnTo>
                  <a:lnTo>
                    <a:pt x="0" y="0"/>
                  </a:lnTo>
                  <a:lnTo>
                    <a:pt x="1" y="9"/>
                  </a:lnTo>
                </a:path>
              </a:pathLst>
            </a:custGeom>
            <a:solidFill>
              <a:srgbClr val="B5B5B5"/>
            </a:solidFill>
            <a:ln w="12700" cap="rnd">
              <a:noFill/>
              <a:round/>
              <a:headEnd/>
              <a:tailEnd/>
            </a:ln>
          </p:spPr>
          <p:txBody>
            <a:bodyPr/>
            <a:lstStyle/>
            <a:p>
              <a:endParaRPr lang="en-US" dirty="0"/>
            </a:p>
          </p:txBody>
        </p:sp>
        <p:sp>
          <p:nvSpPr>
            <p:cNvPr id="49120" name="Freeform 1019"/>
            <p:cNvSpPr>
              <a:spLocks/>
            </p:cNvSpPr>
            <p:nvPr/>
          </p:nvSpPr>
          <p:spPr bwMode="auto">
            <a:xfrm>
              <a:off x="2678" y="2540"/>
              <a:ext cx="57" cy="35"/>
            </a:xfrm>
            <a:custGeom>
              <a:avLst/>
              <a:gdLst>
                <a:gd name="T0" fmla="*/ 1 w 57"/>
                <a:gd name="T1" fmla="*/ 3 h 35"/>
                <a:gd name="T2" fmla="*/ 5 w 57"/>
                <a:gd name="T3" fmla="*/ 2 h 35"/>
                <a:gd name="T4" fmla="*/ 7 w 57"/>
                <a:gd name="T5" fmla="*/ 1 h 35"/>
                <a:gd name="T6" fmla="*/ 11 w 57"/>
                <a:gd name="T7" fmla="*/ 0 h 35"/>
                <a:gd name="T8" fmla="*/ 14 w 57"/>
                <a:gd name="T9" fmla="*/ 0 h 35"/>
                <a:gd name="T10" fmla="*/ 18 w 57"/>
                <a:gd name="T11" fmla="*/ 0 h 35"/>
                <a:gd name="T12" fmla="*/ 22 w 57"/>
                <a:gd name="T13" fmla="*/ 1 h 35"/>
                <a:gd name="T14" fmla="*/ 24 w 57"/>
                <a:gd name="T15" fmla="*/ 2 h 35"/>
                <a:gd name="T16" fmla="*/ 27 w 57"/>
                <a:gd name="T17" fmla="*/ 3 h 35"/>
                <a:gd name="T18" fmla="*/ 32 w 57"/>
                <a:gd name="T19" fmla="*/ 5 h 35"/>
                <a:gd name="T20" fmla="*/ 36 w 57"/>
                <a:gd name="T21" fmla="*/ 8 h 35"/>
                <a:gd name="T22" fmla="*/ 41 w 57"/>
                <a:gd name="T23" fmla="*/ 9 h 35"/>
                <a:gd name="T24" fmla="*/ 45 w 57"/>
                <a:gd name="T25" fmla="*/ 12 h 35"/>
                <a:gd name="T26" fmla="*/ 49 w 57"/>
                <a:gd name="T27" fmla="*/ 15 h 35"/>
                <a:gd name="T28" fmla="*/ 52 w 57"/>
                <a:gd name="T29" fmla="*/ 19 h 35"/>
                <a:gd name="T30" fmla="*/ 54 w 57"/>
                <a:gd name="T31" fmla="*/ 22 h 35"/>
                <a:gd name="T32" fmla="*/ 56 w 57"/>
                <a:gd name="T33" fmla="*/ 27 h 35"/>
                <a:gd name="T34" fmla="*/ 53 w 57"/>
                <a:gd name="T35" fmla="*/ 28 h 35"/>
                <a:gd name="T36" fmla="*/ 50 w 57"/>
                <a:gd name="T37" fmla="*/ 30 h 35"/>
                <a:gd name="T38" fmla="*/ 49 w 57"/>
                <a:gd name="T39" fmla="*/ 32 h 35"/>
                <a:gd name="T40" fmla="*/ 46 w 57"/>
                <a:gd name="T41" fmla="*/ 34 h 35"/>
                <a:gd name="T42" fmla="*/ 42 w 57"/>
                <a:gd name="T43" fmla="*/ 31 h 35"/>
                <a:gd name="T44" fmla="*/ 37 w 57"/>
                <a:gd name="T45" fmla="*/ 27 h 35"/>
                <a:gd name="T46" fmla="*/ 31 w 57"/>
                <a:gd name="T47" fmla="*/ 24 h 35"/>
                <a:gd name="T48" fmla="*/ 27 w 57"/>
                <a:gd name="T49" fmla="*/ 20 h 35"/>
                <a:gd name="T50" fmla="*/ 24 w 57"/>
                <a:gd name="T51" fmla="*/ 17 h 35"/>
                <a:gd name="T52" fmla="*/ 21 w 57"/>
                <a:gd name="T53" fmla="*/ 16 h 35"/>
                <a:gd name="T54" fmla="*/ 17 w 57"/>
                <a:gd name="T55" fmla="*/ 14 h 35"/>
                <a:gd name="T56" fmla="*/ 14 w 57"/>
                <a:gd name="T57" fmla="*/ 14 h 35"/>
                <a:gd name="T58" fmla="*/ 10 w 57"/>
                <a:gd name="T59" fmla="*/ 13 h 35"/>
                <a:gd name="T60" fmla="*/ 6 w 57"/>
                <a:gd name="T61" fmla="*/ 12 h 35"/>
                <a:gd name="T62" fmla="*/ 4 w 57"/>
                <a:gd name="T63" fmla="*/ 10 h 35"/>
                <a:gd name="T64" fmla="*/ 1 w 57"/>
                <a:gd name="T65" fmla="*/ 8 h 35"/>
                <a:gd name="T66" fmla="*/ 0 w 57"/>
                <a:gd name="T67" fmla="*/ 7 h 35"/>
                <a:gd name="T68" fmla="*/ 0 w 57"/>
                <a:gd name="T69" fmla="*/ 5 h 35"/>
                <a:gd name="T70" fmla="*/ 0 w 57"/>
                <a:gd name="T71" fmla="*/ 3 h 35"/>
                <a:gd name="T72" fmla="*/ 1 w 57"/>
                <a:gd name="T73" fmla="*/ 3 h 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7"/>
                <a:gd name="T112" fmla="*/ 0 h 35"/>
                <a:gd name="T113" fmla="*/ 57 w 57"/>
                <a:gd name="T114" fmla="*/ 35 h 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7" h="35">
                  <a:moveTo>
                    <a:pt x="1" y="3"/>
                  </a:moveTo>
                  <a:lnTo>
                    <a:pt x="5" y="2"/>
                  </a:lnTo>
                  <a:lnTo>
                    <a:pt x="7" y="1"/>
                  </a:lnTo>
                  <a:lnTo>
                    <a:pt x="11" y="0"/>
                  </a:lnTo>
                  <a:lnTo>
                    <a:pt x="14" y="0"/>
                  </a:lnTo>
                  <a:lnTo>
                    <a:pt x="18" y="0"/>
                  </a:lnTo>
                  <a:lnTo>
                    <a:pt x="22" y="1"/>
                  </a:lnTo>
                  <a:lnTo>
                    <a:pt x="24" y="2"/>
                  </a:lnTo>
                  <a:lnTo>
                    <a:pt x="27" y="3"/>
                  </a:lnTo>
                  <a:lnTo>
                    <a:pt x="32" y="5"/>
                  </a:lnTo>
                  <a:lnTo>
                    <a:pt x="36" y="8"/>
                  </a:lnTo>
                  <a:lnTo>
                    <a:pt x="41" y="9"/>
                  </a:lnTo>
                  <a:lnTo>
                    <a:pt x="45" y="12"/>
                  </a:lnTo>
                  <a:lnTo>
                    <a:pt x="49" y="15"/>
                  </a:lnTo>
                  <a:lnTo>
                    <a:pt x="52" y="19"/>
                  </a:lnTo>
                  <a:lnTo>
                    <a:pt x="54" y="22"/>
                  </a:lnTo>
                  <a:lnTo>
                    <a:pt x="56" y="27"/>
                  </a:lnTo>
                  <a:lnTo>
                    <a:pt x="53" y="28"/>
                  </a:lnTo>
                  <a:lnTo>
                    <a:pt x="50" y="30"/>
                  </a:lnTo>
                  <a:lnTo>
                    <a:pt x="49" y="32"/>
                  </a:lnTo>
                  <a:lnTo>
                    <a:pt x="46" y="34"/>
                  </a:lnTo>
                  <a:lnTo>
                    <a:pt x="42" y="31"/>
                  </a:lnTo>
                  <a:lnTo>
                    <a:pt x="37" y="27"/>
                  </a:lnTo>
                  <a:lnTo>
                    <a:pt x="31" y="24"/>
                  </a:lnTo>
                  <a:lnTo>
                    <a:pt x="27" y="20"/>
                  </a:lnTo>
                  <a:lnTo>
                    <a:pt x="24" y="17"/>
                  </a:lnTo>
                  <a:lnTo>
                    <a:pt x="21" y="16"/>
                  </a:lnTo>
                  <a:lnTo>
                    <a:pt x="17" y="14"/>
                  </a:lnTo>
                  <a:lnTo>
                    <a:pt x="14" y="14"/>
                  </a:lnTo>
                  <a:lnTo>
                    <a:pt x="10" y="13"/>
                  </a:lnTo>
                  <a:lnTo>
                    <a:pt x="6" y="12"/>
                  </a:lnTo>
                  <a:lnTo>
                    <a:pt x="4" y="10"/>
                  </a:lnTo>
                  <a:lnTo>
                    <a:pt x="1" y="8"/>
                  </a:lnTo>
                  <a:lnTo>
                    <a:pt x="0" y="7"/>
                  </a:lnTo>
                  <a:lnTo>
                    <a:pt x="0" y="5"/>
                  </a:lnTo>
                  <a:lnTo>
                    <a:pt x="0" y="3"/>
                  </a:lnTo>
                  <a:lnTo>
                    <a:pt x="1" y="3"/>
                  </a:lnTo>
                </a:path>
              </a:pathLst>
            </a:custGeom>
            <a:solidFill>
              <a:srgbClr val="E2E2E2"/>
            </a:solidFill>
            <a:ln w="12700" cap="rnd">
              <a:noFill/>
              <a:round/>
              <a:headEnd/>
              <a:tailEnd/>
            </a:ln>
          </p:spPr>
          <p:txBody>
            <a:bodyPr/>
            <a:lstStyle/>
            <a:p>
              <a:endParaRPr lang="en-US" dirty="0"/>
            </a:p>
          </p:txBody>
        </p:sp>
        <p:sp>
          <p:nvSpPr>
            <p:cNvPr id="49121" name="Freeform 1020"/>
            <p:cNvSpPr>
              <a:spLocks/>
            </p:cNvSpPr>
            <p:nvPr/>
          </p:nvSpPr>
          <p:spPr bwMode="auto">
            <a:xfrm>
              <a:off x="2677" y="2535"/>
              <a:ext cx="30" cy="17"/>
            </a:xfrm>
            <a:custGeom>
              <a:avLst/>
              <a:gdLst>
                <a:gd name="T0" fmla="*/ 29 w 30"/>
                <a:gd name="T1" fmla="*/ 4 h 17"/>
                <a:gd name="T2" fmla="*/ 25 w 30"/>
                <a:gd name="T3" fmla="*/ 2 h 17"/>
                <a:gd name="T4" fmla="*/ 22 w 30"/>
                <a:gd name="T5" fmla="*/ 2 h 17"/>
                <a:gd name="T6" fmla="*/ 18 w 30"/>
                <a:gd name="T7" fmla="*/ 0 h 17"/>
                <a:gd name="T8" fmla="*/ 14 w 30"/>
                <a:gd name="T9" fmla="*/ 0 h 17"/>
                <a:gd name="T10" fmla="*/ 10 w 30"/>
                <a:gd name="T11" fmla="*/ 0 h 17"/>
                <a:gd name="T12" fmla="*/ 6 w 30"/>
                <a:gd name="T13" fmla="*/ 2 h 17"/>
                <a:gd name="T14" fmla="*/ 3 w 30"/>
                <a:gd name="T15" fmla="*/ 2 h 17"/>
                <a:gd name="T16" fmla="*/ 0 w 30"/>
                <a:gd name="T17" fmla="*/ 2 h 17"/>
                <a:gd name="T18" fmla="*/ 2 w 30"/>
                <a:gd name="T19" fmla="*/ 16 h 17"/>
                <a:gd name="T20" fmla="*/ 6 w 30"/>
                <a:gd name="T21" fmla="*/ 13 h 17"/>
                <a:gd name="T22" fmla="*/ 8 w 30"/>
                <a:gd name="T23" fmla="*/ 13 h 17"/>
                <a:gd name="T24" fmla="*/ 12 w 30"/>
                <a:gd name="T25" fmla="*/ 13 h 17"/>
                <a:gd name="T26" fmla="*/ 14 w 30"/>
                <a:gd name="T27" fmla="*/ 13 h 17"/>
                <a:gd name="T28" fmla="*/ 17 w 30"/>
                <a:gd name="T29" fmla="*/ 13 h 17"/>
                <a:gd name="T30" fmla="*/ 19 w 30"/>
                <a:gd name="T31" fmla="*/ 13 h 17"/>
                <a:gd name="T32" fmla="*/ 22 w 30"/>
                <a:gd name="T33" fmla="*/ 13 h 17"/>
                <a:gd name="T34" fmla="*/ 23 w 30"/>
                <a:gd name="T35" fmla="*/ 16 h 17"/>
                <a:gd name="T36" fmla="*/ 29 w 30"/>
                <a:gd name="T37" fmla="*/ 4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17"/>
                <a:gd name="T59" fmla="*/ 30 w 30"/>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17">
                  <a:moveTo>
                    <a:pt x="29" y="4"/>
                  </a:moveTo>
                  <a:lnTo>
                    <a:pt x="25" y="2"/>
                  </a:lnTo>
                  <a:lnTo>
                    <a:pt x="22" y="2"/>
                  </a:lnTo>
                  <a:lnTo>
                    <a:pt x="18" y="0"/>
                  </a:lnTo>
                  <a:lnTo>
                    <a:pt x="14" y="0"/>
                  </a:lnTo>
                  <a:lnTo>
                    <a:pt x="10" y="0"/>
                  </a:lnTo>
                  <a:lnTo>
                    <a:pt x="6" y="2"/>
                  </a:lnTo>
                  <a:lnTo>
                    <a:pt x="3" y="2"/>
                  </a:lnTo>
                  <a:lnTo>
                    <a:pt x="0" y="2"/>
                  </a:lnTo>
                  <a:lnTo>
                    <a:pt x="2" y="16"/>
                  </a:lnTo>
                  <a:lnTo>
                    <a:pt x="6" y="13"/>
                  </a:lnTo>
                  <a:lnTo>
                    <a:pt x="8" y="13"/>
                  </a:lnTo>
                  <a:lnTo>
                    <a:pt x="12" y="13"/>
                  </a:lnTo>
                  <a:lnTo>
                    <a:pt x="14" y="13"/>
                  </a:lnTo>
                  <a:lnTo>
                    <a:pt x="17" y="13"/>
                  </a:lnTo>
                  <a:lnTo>
                    <a:pt x="19" y="13"/>
                  </a:lnTo>
                  <a:lnTo>
                    <a:pt x="22" y="13"/>
                  </a:lnTo>
                  <a:lnTo>
                    <a:pt x="23" y="16"/>
                  </a:lnTo>
                  <a:lnTo>
                    <a:pt x="29" y="4"/>
                  </a:lnTo>
                </a:path>
              </a:pathLst>
            </a:custGeom>
            <a:solidFill>
              <a:srgbClr val="B5B5B5"/>
            </a:solidFill>
            <a:ln w="12700" cap="rnd">
              <a:noFill/>
              <a:round/>
              <a:headEnd/>
              <a:tailEnd/>
            </a:ln>
          </p:spPr>
          <p:txBody>
            <a:bodyPr/>
            <a:lstStyle/>
            <a:p>
              <a:endParaRPr lang="en-US" dirty="0"/>
            </a:p>
          </p:txBody>
        </p:sp>
        <p:sp>
          <p:nvSpPr>
            <p:cNvPr id="49122" name="Freeform 1021"/>
            <p:cNvSpPr>
              <a:spLocks/>
            </p:cNvSpPr>
            <p:nvPr/>
          </p:nvSpPr>
          <p:spPr bwMode="auto">
            <a:xfrm>
              <a:off x="2705" y="2539"/>
              <a:ext cx="35" cy="33"/>
            </a:xfrm>
            <a:custGeom>
              <a:avLst/>
              <a:gdLst>
                <a:gd name="T0" fmla="*/ 30 w 35"/>
                <a:gd name="T1" fmla="*/ 32 h 33"/>
                <a:gd name="T2" fmla="*/ 34 w 35"/>
                <a:gd name="T3" fmla="*/ 28 h 33"/>
                <a:gd name="T4" fmla="*/ 33 w 35"/>
                <a:gd name="T5" fmla="*/ 22 h 33"/>
                <a:gd name="T6" fmla="*/ 31 w 35"/>
                <a:gd name="T7" fmla="*/ 17 h 33"/>
                <a:gd name="T8" fmla="*/ 27 w 35"/>
                <a:gd name="T9" fmla="*/ 13 h 33"/>
                <a:gd name="T10" fmla="*/ 22 w 35"/>
                <a:gd name="T11" fmla="*/ 9 h 33"/>
                <a:gd name="T12" fmla="*/ 18 w 35"/>
                <a:gd name="T13" fmla="*/ 7 h 33"/>
                <a:gd name="T14" fmla="*/ 14 w 35"/>
                <a:gd name="T15" fmla="*/ 4 h 33"/>
                <a:gd name="T16" fmla="*/ 9 w 35"/>
                <a:gd name="T17" fmla="*/ 3 h 33"/>
                <a:gd name="T18" fmla="*/ 6 w 35"/>
                <a:gd name="T19" fmla="*/ 0 h 33"/>
                <a:gd name="T20" fmla="*/ 0 w 35"/>
                <a:gd name="T21" fmla="*/ 8 h 33"/>
                <a:gd name="T22" fmla="*/ 4 w 35"/>
                <a:gd name="T23" fmla="*/ 10 h 33"/>
                <a:gd name="T24" fmla="*/ 9 w 35"/>
                <a:gd name="T25" fmla="*/ 12 h 33"/>
                <a:gd name="T26" fmla="*/ 13 w 35"/>
                <a:gd name="T27" fmla="*/ 14 h 33"/>
                <a:gd name="T28" fmla="*/ 16 w 35"/>
                <a:gd name="T29" fmla="*/ 17 h 33"/>
                <a:gd name="T30" fmla="*/ 20 w 35"/>
                <a:gd name="T31" fmla="*/ 19 h 33"/>
                <a:gd name="T32" fmla="*/ 22 w 35"/>
                <a:gd name="T33" fmla="*/ 22 h 33"/>
                <a:gd name="T34" fmla="*/ 23 w 35"/>
                <a:gd name="T35" fmla="*/ 24 h 33"/>
                <a:gd name="T36" fmla="*/ 25 w 35"/>
                <a:gd name="T37" fmla="*/ 29 h 33"/>
                <a:gd name="T38" fmla="*/ 30 w 35"/>
                <a:gd name="T39" fmla="*/ 24 h 33"/>
                <a:gd name="T40" fmla="*/ 30 w 35"/>
                <a:gd name="T41" fmla="*/ 32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3"/>
                <a:gd name="T65" fmla="*/ 35 w 35"/>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3">
                  <a:moveTo>
                    <a:pt x="30" y="32"/>
                  </a:moveTo>
                  <a:lnTo>
                    <a:pt x="34" y="28"/>
                  </a:lnTo>
                  <a:lnTo>
                    <a:pt x="33" y="22"/>
                  </a:lnTo>
                  <a:lnTo>
                    <a:pt x="31" y="17"/>
                  </a:lnTo>
                  <a:lnTo>
                    <a:pt x="27" y="13"/>
                  </a:lnTo>
                  <a:lnTo>
                    <a:pt x="22" y="9"/>
                  </a:lnTo>
                  <a:lnTo>
                    <a:pt x="18" y="7"/>
                  </a:lnTo>
                  <a:lnTo>
                    <a:pt x="14" y="4"/>
                  </a:lnTo>
                  <a:lnTo>
                    <a:pt x="9" y="3"/>
                  </a:lnTo>
                  <a:lnTo>
                    <a:pt x="6" y="0"/>
                  </a:lnTo>
                  <a:lnTo>
                    <a:pt x="0" y="8"/>
                  </a:lnTo>
                  <a:lnTo>
                    <a:pt x="4" y="10"/>
                  </a:lnTo>
                  <a:lnTo>
                    <a:pt x="9" y="12"/>
                  </a:lnTo>
                  <a:lnTo>
                    <a:pt x="13" y="14"/>
                  </a:lnTo>
                  <a:lnTo>
                    <a:pt x="16" y="17"/>
                  </a:lnTo>
                  <a:lnTo>
                    <a:pt x="20" y="19"/>
                  </a:lnTo>
                  <a:lnTo>
                    <a:pt x="22" y="22"/>
                  </a:lnTo>
                  <a:lnTo>
                    <a:pt x="23" y="24"/>
                  </a:lnTo>
                  <a:lnTo>
                    <a:pt x="25" y="29"/>
                  </a:lnTo>
                  <a:lnTo>
                    <a:pt x="30" y="24"/>
                  </a:lnTo>
                  <a:lnTo>
                    <a:pt x="30" y="32"/>
                  </a:lnTo>
                </a:path>
              </a:pathLst>
            </a:custGeom>
            <a:solidFill>
              <a:srgbClr val="B5B5B5"/>
            </a:solidFill>
            <a:ln w="12700" cap="rnd">
              <a:noFill/>
              <a:round/>
              <a:headEnd/>
              <a:tailEnd/>
            </a:ln>
          </p:spPr>
          <p:txBody>
            <a:bodyPr/>
            <a:lstStyle/>
            <a:p>
              <a:endParaRPr lang="en-US" dirty="0"/>
            </a:p>
          </p:txBody>
        </p:sp>
        <p:sp>
          <p:nvSpPr>
            <p:cNvPr id="49123" name="Freeform 1022"/>
            <p:cNvSpPr>
              <a:spLocks/>
            </p:cNvSpPr>
            <p:nvPr/>
          </p:nvSpPr>
          <p:spPr bwMode="auto">
            <a:xfrm>
              <a:off x="2725" y="2567"/>
              <a:ext cx="17" cy="17"/>
            </a:xfrm>
            <a:custGeom>
              <a:avLst/>
              <a:gdLst>
                <a:gd name="T0" fmla="*/ 0 w 17"/>
                <a:gd name="T1" fmla="*/ 14 h 17"/>
                <a:gd name="T2" fmla="*/ 8 w 17"/>
                <a:gd name="T3" fmla="*/ 16 h 17"/>
                <a:gd name="T4" fmla="*/ 12 w 17"/>
                <a:gd name="T5" fmla="*/ 13 h 17"/>
                <a:gd name="T6" fmla="*/ 12 w 17"/>
                <a:gd name="T7" fmla="*/ 11 h 17"/>
                <a:gd name="T8" fmla="*/ 14 w 17"/>
                <a:gd name="T9" fmla="*/ 8 h 17"/>
                <a:gd name="T10" fmla="*/ 16 w 17"/>
                <a:gd name="T11" fmla="*/ 8 h 17"/>
                <a:gd name="T12" fmla="*/ 16 w 17"/>
                <a:gd name="T13" fmla="*/ 0 h 17"/>
                <a:gd name="T14" fmla="*/ 8 w 17"/>
                <a:gd name="T15" fmla="*/ 1 h 17"/>
                <a:gd name="T16" fmla="*/ 3 w 17"/>
                <a:gd name="T17" fmla="*/ 4 h 17"/>
                <a:gd name="T18" fmla="*/ 1 w 17"/>
                <a:gd name="T19" fmla="*/ 7 h 17"/>
                <a:gd name="T20" fmla="*/ 0 w 17"/>
                <a:gd name="T21" fmla="*/ 8 h 17"/>
                <a:gd name="T22" fmla="*/ 8 w 17"/>
                <a:gd name="T23" fmla="*/ 8 h 17"/>
                <a:gd name="T24" fmla="*/ 0 w 17"/>
                <a:gd name="T25" fmla="*/ 1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4"/>
                  </a:moveTo>
                  <a:lnTo>
                    <a:pt x="8" y="16"/>
                  </a:lnTo>
                  <a:lnTo>
                    <a:pt x="12" y="13"/>
                  </a:lnTo>
                  <a:lnTo>
                    <a:pt x="12" y="11"/>
                  </a:lnTo>
                  <a:lnTo>
                    <a:pt x="14" y="8"/>
                  </a:lnTo>
                  <a:lnTo>
                    <a:pt x="16" y="8"/>
                  </a:lnTo>
                  <a:lnTo>
                    <a:pt x="16" y="0"/>
                  </a:lnTo>
                  <a:lnTo>
                    <a:pt x="8" y="1"/>
                  </a:lnTo>
                  <a:lnTo>
                    <a:pt x="3" y="4"/>
                  </a:lnTo>
                  <a:lnTo>
                    <a:pt x="1" y="7"/>
                  </a:lnTo>
                  <a:lnTo>
                    <a:pt x="0" y="8"/>
                  </a:lnTo>
                  <a:lnTo>
                    <a:pt x="8" y="8"/>
                  </a:lnTo>
                  <a:lnTo>
                    <a:pt x="0" y="14"/>
                  </a:lnTo>
                </a:path>
              </a:pathLst>
            </a:custGeom>
            <a:solidFill>
              <a:srgbClr val="B5B5B5"/>
            </a:solidFill>
            <a:ln w="12700" cap="rnd">
              <a:noFill/>
              <a:round/>
              <a:headEnd/>
              <a:tailEnd/>
            </a:ln>
          </p:spPr>
          <p:txBody>
            <a:bodyPr/>
            <a:lstStyle/>
            <a:p>
              <a:endParaRPr lang="en-US" dirty="0"/>
            </a:p>
          </p:txBody>
        </p:sp>
        <p:sp>
          <p:nvSpPr>
            <p:cNvPr id="49124" name="Freeform 1023"/>
            <p:cNvSpPr>
              <a:spLocks/>
            </p:cNvSpPr>
            <p:nvPr/>
          </p:nvSpPr>
          <p:spPr bwMode="auto">
            <a:xfrm>
              <a:off x="2703" y="2560"/>
              <a:ext cx="25" cy="18"/>
            </a:xfrm>
            <a:custGeom>
              <a:avLst/>
              <a:gdLst>
                <a:gd name="T0" fmla="*/ 1 w 25"/>
                <a:gd name="T1" fmla="*/ 4 h 18"/>
                <a:gd name="T2" fmla="*/ 0 w 25"/>
                <a:gd name="T3" fmla="*/ 4 h 18"/>
                <a:gd name="T4" fmla="*/ 4 w 25"/>
                <a:gd name="T5" fmla="*/ 9 h 18"/>
                <a:gd name="T6" fmla="*/ 10 w 25"/>
                <a:gd name="T7" fmla="*/ 12 h 18"/>
                <a:gd name="T8" fmla="*/ 14 w 25"/>
                <a:gd name="T9" fmla="*/ 15 h 18"/>
                <a:gd name="T10" fmla="*/ 18 w 25"/>
                <a:gd name="T11" fmla="*/ 17 h 18"/>
                <a:gd name="T12" fmla="*/ 24 w 25"/>
                <a:gd name="T13" fmla="*/ 13 h 18"/>
                <a:gd name="T14" fmla="*/ 20 w 25"/>
                <a:gd name="T15" fmla="*/ 9 h 18"/>
                <a:gd name="T16" fmla="*/ 15 w 25"/>
                <a:gd name="T17" fmla="*/ 5 h 18"/>
                <a:gd name="T18" fmla="*/ 10 w 25"/>
                <a:gd name="T19" fmla="*/ 3 h 18"/>
                <a:gd name="T20" fmla="*/ 7 w 25"/>
                <a:gd name="T21" fmla="*/ 0 h 18"/>
                <a:gd name="T22" fmla="*/ 1 w 25"/>
                <a:gd name="T23" fmla="*/ 4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18"/>
                <a:gd name="T38" fmla="*/ 25 w 25"/>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18">
                  <a:moveTo>
                    <a:pt x="1" y="4"/>
                  </a:moveTo>
                  <a:lnTo>
                    <a:pt x="0" y="4"/>
                  </a:lnTo>
                  <a:lnTo>
                    <a:pt x="4" y="9"/>
                  </a:lnTo>
                  <a:lnTo>
                    <a:pt x="10" y="12"/>
                  </a:lnTo>
                  <a:lnTo>
                    <a:pt x="14" y="15"/>
                  </a:lnTo>
                  <a:lnTo>
                    <a:pt x="18" y="17"/>
                  </a:lnTo>
                  <a:lnTo>
                    <a:pt x="24" y="13"/>
                  </a:lnTo>
                  <a:lnTo>
                    <a:pt x="20" y="9"/>
                  </a:lnTo>
                  <a:lnTo>
                    <a:pt x="15" y="5"/>
                  </a:lnTo>
                  <a:lnTo>
                    <a:pt x="10" y="3"/>
                  </a:lnTo>
                  <a:lnTo>
                    <a:pt x="7" y="0"/>
                  </a:lnTo>
                  <a:lnTo>
                    <a:pt x="1" y="4"/>
                  </a:lnTo>
                </a:path>
              </a:pathLst>
            </a:custGeom>
            <a:solidFill>
              <a:srgbClr val="B5B5B5"/>
            </a:solidFill>
            <a:ln w="12700" cap="rnd">
              <a:noFill/>
              <a:round/>
              <a:headEnd/>
              <a:tailEnd/>
            </a:ln>
          </p:spPr>
          <p:txBody>
            <a:bodyPr/>
            <a:lstStyle/>
            <a:p>
              <a:endParaRPr lang="en-US" dirty="0"/>
            </a:p>
          </p:txBody>
        </p:sp>
        <p:sp>
          <p:nvSpPr>
            <p:cNvPr id="49125" name="Freeform 1024"/>
            <p:cNvSpPr>
              <a:spLocks/>
            </p:cNvSpPr>
            <p:nvPr/>
          </p:nvSpPr>
          <p:spPr bwMode="auto">
            <a:xfrm>
              <a:off x="2674" y="2546"/>
              <a:ext cx="33" cy="17"/>
            </a:xfrm>
            <a:custGeom>
              <a:avLst/>
              <a:gdLst>
                <a:gd name="T0" fmla="*/ 0 w 33"/>
                <a:gd name="T1" fmla="*/ 4 h 17"/>
                <a:gd name="T2" fmla="*/ 1 w 33"/>
                <a:gd name="T3" fmla="*/ 4 h 17"/>
                <a:gd name="T4" fmla="*/ 4 w 33"/>
                <a:gd name="T5" fmla="*/ 9 h 17"/>
                <a:gd name="T6" fmla="*/ 8 w 33"/>
                <a:gd name="T7" fmla="*/ 9 h 17"/>
                <a:gd name="T8" fmla="*/ 11 w 33"/>
                <a:gd name="T9" fmla="*/ 11 h 17"/>
                <a:gd name="T10" fmla="*/ 15 w 33"/>
                <a:gd name="T11" fmla="*/ 12 h 17"/>
                <a:gd name="T12" fmla="*/ 18 w 33"/>
                <a:gd name="T13" fmla="*/ 13 h 17"/>
                <a:gd name="T14" fmla="*/ 21 w 33"/>
                <a:gd name="T15" fmla="*/ 14 h 17"/>
                <a:gd name="T16" fmla="*/ 24 w 33"/>
                <a:gd name="T17" fmla="*/ 14 h 17"/>
                <a:gd name="T18" fmla="*/ 25 w 33"/>
                <a:gd name="T19" fmla="*/ 16 h 17"/>
                <a:gd name="T20" fmla="*/ 32 w 33"/>
                <a:gd name="T21" fmla="*/ 11 h 17"/>
                <a:gd name="T22" fmla="*/ 29 w 33"/>
                <a:gd name="T23" fmla="*/ 8 h 17"/>
                <a:gd name="T24" fmla="*/ 25 w 33"/>
                <a:gd name="T25" fmla="*/ 6 h 17"/>
                <a:gd name="T26" fmla="*/ 22 w 33"/>
                <a:gd name="T27" fmla="*/ 4 h 17"/>
                <a:gd name="T28" fmla="*/ 18 w 33"/>
                <a:gd name="T29" fmla="*/ 4 h 17"/>
                <a:gd name="T30" fmla="*/ 14 w 33"/>
                <a:gd name="T31" fmla="*/ 3 h 17"/>
                <a:gd name="T32" fmla="*/ 11 w 33"/>
                <a:gd name="T33" fmla="*/ 2 h 17"/>
                <a:gd name="T34" fmla="*/ 9 w 33"/>
                <a:gd name="T35" fmla="*/ 1 h 17"/>
                <a:gd name="T36" fmla="*/ 8 w 33"/>
                <a:gd name="T37" fmla="*/ 0 h 17"/>
                <a:gd name="T38" fmla="*/ 8 w 33"/>
                <a:gd name="T39" fmla="*/ 1 h 17"/>
                <a:gd name="T40" fmla="*/ 0 w 33"/>
                <a:gd name="T41" fmla="*/ 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17"/>
                <a:gd name="T65" fmla="*/ 33 w 33"/>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17">
                  <a:moveTo>
                    <a:pt x="0" y="4"/>
                  </a:moveTo>
                  <a:lnTo>
                    <a:pt x="1" y="4"/>
                  </a:lnTo>
                  <a:lnTo>
                    <a:pt x="4" y="9"/>
                  </a:lnTo>
                  <a:lnTo>
                    <a:pt x="8" y="9"/>
                  </a:lnTo>
                  <a:lnTo>
                    <a:pt x="11" y="11"/>
                  </a:lnTo>
                  <a:lnTo>
                    <a:pt x="15" y="12"/>
                  </a:lnTo>
                  <a:lnTo>
                    <a:pt x="18" y="13"/>
                  </a:lnTo>
                  <a:lnTo>
                    <a:pt x="21" y="14"/>
                  </a:lnTo>
                  <a:lnTo>
                    <a:pt x="24" y="14"/>
                  </a:lnTo>
                  <a:lnTo>
                    <a:pt x="25" y="16"/>
                  </a:lnTo>
                  <a:lnTo>
                    <a:pt x="32" y="11"/>
                  </a:lnTo>
                  <a:lnTo>
                    <a:pt x="29" y="8"/>
                  </a:lnTo>
                  <a:lnTo>
                    <a:pt x="25" y="6"/>
                  </a:lnTo>
                  <a:lnTo>
                    <a:pt x="22" y="4"/>
                  </a:lnTo>
                  <a:lnTo>
                    <a:pt x="18" y="4"/>
                  </a:lnTo>
                  <a:lnTo>
                    <a:pt x="14" y="3"/>
                  </a:lnTo>
                  <a:lnTo>
                    <a:pt x="11" y="2"/>
                  </a:lnTo>
                  <a:lnTo>
                    <a:pt x="9" y="1"/>
                  </a:lnTo>
                  <a:lnTo>
                    <a:pt x="8" y="0"/>
                  </a:lnTo>
                  <a:lnTo>
                    <a:pt x="8" y="1"/>
                  </a:lnTo>
                  <a:lnTo>
                    <a:pt x="0" y="4"/>
                  </a:lnTo>
                </a:path>
              </a:pathLst>
            </a:custGeom>
            <a:solidFill>
              <a:srgbClr val="B5B5B5"/>
            </a:solidFill>
            <a:ln w="12700" cap="rnd">
              <a:noFill/>
              <a:round/>
              <a:headEnd/>
              <a:tailEnd/>
            </a:ln>
          </p:spPr>
          <p:txBody>
            <a:bodyPr/>
            <a:lstStyle/>
            <a:p>
              <a:endParaRPr lang="en-US" dirty="0"/>
            </a:p>
          </p:txBody>
        </p:sp>
        <p:sp>
          <p:nvSpPr>
            <p:cNvPr id="49126" name="Freeform 1025"/>
            <p:cNvSpPr>
              <a:spLocks/>
            </p:cNvSpPr>
            <p:nvPr/>
          </p:nvSpPr>
          <p:spPr bwMode="auto">
            <a:xfrm>
              <a:off x="2672" y="2537"/>
              <a:ext cx="17" cy="17"/>
            </a:xfrm>
            <a:custGeom>
              <a:avLst/>
              <a:gdLst>
                <a:gd name="T0" fmla="*/ 6 w 17"/>
                <a:gd name="T1" fmla="*/ 0 h 17"/>
                <a:gd name="T2" fmla="*/ 9 w 17"/>
                <a:gd name="T3" fmla="*/ 0 h 17"/>
                <a:gd name="T4" fmla="*/ 0 w 17"/>
                <a:gd name="T5" fmla="*/ 6 h 17"/>
                <a:gd name="T6" fmla="*/ 0 w 17"/>
                <a:gd name="T7" fmla="*/ 10 h 17"/>
                <a:gd name="T8" fmla="*/ 0 w 17"/>
                <a:gd name="T9" fmla="*/ 14 h 17"/>
                <a:gd name="T10" fmla="*/ 3 w 17"/>
                <a:gd name="T11" fmla="*/ 16 h 17"/>
                <a:gd name="T12" fmla="*/ 16 w 17"/>
                <a:gd name="T13" fmla="*/ 12 h 17"/>
                <a:gd name="T14" fmla="*/ 16 w 17"/>
                <a:gd name="T15" fmla="*/ 10 h 17"/>
                <a:gd name="T16" fmla="*/ 9 w 17"/>
                <a:gd name="T17" fmla="*/ 12 h 17"/>
                <a:gd name="T18" fmla="*/ 12 w 17"/>
                <a:gd name="T19" fmla="*/ 12 h 17"/>
                <a:gd name="T20" fmla="*/ 6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6" y="0"/>
                  </a:moveTo>
                  <a:lnTo>
                    <a:pt x="9" y="0"/>
                  </a:lnTo>
                  <a:lnTo>
                    <a:pt x="0" y="6"/>
                  </a:lnTo>
                  <a:lnTo>
                    <a:pt x="0" y="10"/>
                  </a:lnTo>
                  <a:lnTo>
                    <a:pt x="0" y="14"/>
                  </a:lnTo>
                  <a:lnTo>
                    <a:pt x="3" y="16"/>
                  </a:lnTo>
                  <a:lnTo>
                    <a:pt x="16" y="12"/>
                  </a:lnTo>
                  <a:lnTo>
                    <a:pt x="16" y="10"/>
                  </a:lnTo>
                  <a:lnTo>
                    <a:pt x="9" y="12"/>
                  </a:lnTo>
                  <a:lnTo>
                    <a:pt x="12" y="12"/>
                  </a:lnTo>
                  <a:lnTo>
                    <a:pt x="6" y="0"/>
                  </a:lnTo>
                </a:path>
              </a:pathLst>
            </a:custGeom>
            <a:solidFill>
              <a:srgbClr val="B5B5B5"/>
            </a:solidFill>
            <a:ln w="12700" cap="rnd">
              <a:noFill/>
              <a:round/>
              <a:headEnd/>
              <a:tailEnd/>
            </a:ln>
          </p:spPr>
          <p:txBody>
            <a:bodyPr/>
            <a:lstStyle/>
            <a:p>
              <a:endParaRPr lang="en-US" dirty="0"/>
            </a:p>
          </p:txBody>
        </p:sp>
        <p:sp>
          <p:nvSpPr>
            <p:cNvPr id="49127" name="Freeform 1026"/>
            <p:cNvSpPr>
              <a:spLocks/>
            </p:cNvSpPr>
            <p:nvPr/>
          </p:nvSpPr>
          <p:spPr bwMode="auto">
            <a:xfrm>
              <a:off x="2669" y="2565"/>
              <a:ext cx="37" cy="41"/>
            </a:xfrm>
            <a:custGeom>
              <a:avLst/>
              <a:gdLst>
                <a:gd name="T0" fmla="*/ 16 w 37"/>
                <a:gd name="T1" fmla="*/ 1 h 41"/>
                <a:gd name="T2" fmla="*/ 15 w 37"/>
                <a:gd name="T3" fmla="*/ 1 h 41"/>
                <a:gd name="T4" fmla="*/ 12 w 37"/>
                <a:gd name="T5" fmla="*/ 0 h 41"/>
                <a:gd name="T6" fmla="*/ 9 w 37"/>
                <a:gd name="T7" fmla="*/ 1 h 41"/>
                <a:gd name="T8" fmla="*/ 6 w 37"/>
                <a:gd name="T9" fmla="*/ 1 h 41"/>
                <a:gd name="T10" fmla="*/ 4 w 37"/>
                <a:gd name="T11" fmla="*/ 3 h 41"/>
                <a:gd name="T12" fmla="*/ 2 w 37"/>
                <a:gd name="T13" fmla="*/ 7 h 41"/>
                <a:gd name="T14" fmla="*/ 1 w 37"/>
                <a:gd name="T15" fmla="*/ 10 h 41"/>
                <a:gd name="T16" fmla="*/ 0 w 37"/>
                <a:gd name="T17" fmla="*/ 14 h 41"/>
                <a:gd name="T18" fmla="*/ 0 w 37"/>
                <a:gd name="T19" fmla="*/ 18 h 41"/>
                <a:gd name="T20" fmla="*/ 2 w 37"/>
                <a:gd name="T21" fmla="*/ 21 h 41"/>
                <a:gd name="T22" fmla="*/ 3 w 37"/>
                <a:gd name="T23" fmla="*/ 24 h 41"/>
                <a:gd name="T24" fmla="*/ 6 w 37"/>
                <a:gd name="T25" fmla="*/ 27 h 41"/>
                <a:gd name="T26" fmla="*/ 9 w 37"/>
                <a:gd name="T27" fmla="*/ 29 h 41"/>
                <a:gd name="T28" fmla="*/ 12 w 37"/>
                <a:gd name="T29" fmla="*/ 30 h 41"/>
                <a:gd name="T30" fmla="*/ 14 w 37"/>
                <a:gd name="T31" fmla="*/ 31 h 41"/>
                <a:gd name="T32" fmla="*/ 16 w 37"/>
                <a:gd name="T33" fmla="*/ 33 h 41"/>
                <a:gd name="T34" fmla="*/ 20 w 37"/>
                <a:gd name="T35" fmla="*/ 34 h 41"/>
                <a:gd name="T36" fmla="*/ 22 w 37"/>
                <a:gd name="T37" fmla="*/ 36 h 41"/>
                <a:gd name="T38" fmla="*/ 24 w 37"/>
                <a:gd name="T39" fmla="*/ 37 h 41"/>
                <a:gd name="T40" fmla="*/ 27 w 37"/>
                <a:gd name="T41" fmla="*/ 39 h 41"/>
                <a:gd name="T42" fmla="*/ 30 w 37"/>
                <a:gd name="T43" fmla="*/ 40 h 41"/>
                <a:gd name="T44" fmla="*/ 33 w 37"/>
                <a:gd name="T45" fmla="*/ 38 h 41"/>
                <a:gd name="T46" fmla="*/ 36 w 37"/>
                <a:gd name="T47" fmla="*/ 35 h 41"/>
                <a:gd name="T48" fmla="*/ 35 w 37"/>
                <a:gd name="T49" fmla="*/ 31 h 41"/>
                <a:gd name="T50" fmla="*/ 33 w 37"/>
                <a:gd name="T51" fmla="*/ 28 h 41"/>
                <a:gd name="T52" fmla="*/ 31 w 37"/>
                <a:gd name="T53" fmla="*/ 23 h 41"/>
                <a:gd name="T54" fmla="*/ 29 w 37"/>
                <a:gd name="T55" fmla="*/ 19 h 41"/>
                <a:gd name="T56" fmla="*/ 27 w 37"/>
                <a:gd name="T57" fmla="*/ 16 h 41"/>
                <a:gd name="T58" fmla="*/ 26 w 37"/>
                <a:gd name="T59" fmla="*/ 11 h 41"/>
                <a:gd name="T60" fmla="*/ 23 w 37"/>
                <a:gd name="T61" fmla="*/ 8 h 41"/>
                <a:gd name="T62" fmla="*/ 20 w 37"/>
                <a:gd name="T63" fmla="*/ 4 h 41"/>
                <a:gd name="T64" fmla="*/ 16 w 37"/>
                <a:gd name="T65" fmla="*/ 1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7"/>
                <a:gd name="T100" fmla="*/ 0 h 41"/>
                <a:gd name="T101" fmla="*/ 37 w 3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7" h="41">
                  <a:moveTo>
                    <a:pt x="16" y="1"/>
                  </a:moveTo>
                  <a:lnTo>
                    <a:pt x="15" y="1"/>
                  </a:lnTo>
                  <a:lnTo>
                    <a:pt x="12" y="0"/>
                  </a:lnTo>
                  <a:lnTo>
                    <a:pt x="9" y="1"/>
                  </a:lnTo>
                  <a:lnTo>
                    <a:pt x="6" y="1"/>
                  </a:lnTo>
                  <a:lnTo>
                    <a:pt x="4" y="3"/>
                  </a:lnTo>
                  <a:lnTo>
                    <a:pt x="2" y="7"/>
                  </a:lnTo>
                  <a:lnTo>
                    <a:pt x="1" y="10"/>
                  </a:lnTo>
                  <a:lnTo>
                    <a:pt x="0" y="14"/>
                  </a:lnTo>
                  <a:lnTo>
                    <a:pt x="0" y="18"/>
                  </a:lnTo>
                  <a:lnTo>
                    <a:pt x="2" y="21"/>
                  </a:lnTo>
                  <a:lnTo>
                    <a:pt x="3" y="24"/>
                  </a:lnTo>
                  <a:lnTo>
                    <a:pt x="6" y="27"/>
                  </a:lnTo>
                  <a:lnTo>
                    <a:pt x="9" y="29"/>
                  </a:lnTo>
                  <a:lnTo>
                    <a:pt x="12" y="30"/>
                  </a:lnTo>
                  <a:lnTo>
                    <a:pt x="14" y="31"/>
                  </a:lnTo>
                  <a:lnTo>
                    <a:pt x="16" y="33"/>
                  </a:lnTo>
                  <a:lnTo>
                    <a:pt x="20" y="34"/>
                  </a:lnTo>
                  <a:lnTo>
                    <a:pt x="22" y="36"/>
                  </a:lnTo>
                  <a:lnTo>
                    <a:pt x="24" y="37"/>
                  </a:lnTo>
                  <a:lnTo>
                    <a:pt x="27" y="39"/>
                  </a:lnTo>
                  <a:lnTo>
                    <a:pt x="30" y="40"/>
                  </a:lnTo>
                  <a:lnTo>
                    <a:pt x="33" y="38"/>
                  </a:lnTo>
                  <a:lnTo>
                    <a:pt x="36" y="35"/>
                  </a:lnTo>
                  <a:lnTo>
                    <a:pt x="35" y="31"/>
                  </a:lnTo>
                  <a:lnTo>
                    <a:pt x="33" y="28"/>
                  </a:lnTo>
                  <a:lnTo>
                    <a:pt x="31" y="23"/>
                  </a:lnTo>
                  <a:lnTo>
                    <a:pt x="29" y="19"/>
                  </a:lnTo>
                  <a:lnTo>
                    <a:pt x="27" y="16"/>
                  </a:lnTo>
                  <a:lnTo>
                    <a:pt x="26" y="11"/>
                  </a:lnTo>
                  <a:lnTo>
                    <a:pt x="23" y="8"/>
                  </a:lnTo>
                  <a:lnTo>
                    <a:pt x="20" y="4"/>
                  </a:lnTo>
                  <a:lnTo>
                    <a:pt x="16" y="1"/>
                  </a:lnTo>
                </a:path>
              </a:pathLst>
            </a:custGeom>
            <a:solidFill>
              <a:srgbClr val="E2E2E2"/>
            </a:solidFill>
            <a:ln w="12700" cap="rnd">
              <a:noFill/>
              <a:round/>
              <a:headEnd/>
              <a:tailEnd/>
            </a:ln>
          </p:spPr>
          <p:txBody>
            <a:bodyPr/>
            <a:lstStyle/>
            <a:p>
              <a:endParaRPr lang="en-US" dirty="0"/>
            </a:p>
          </p:txBody>
        </p:sp>
        <p:sp>
          <p:nvSpPr>
            <p:cNvPr id="49128" name="Freeform 1027"/>
            <p:cNvSpPr>
              <a:spLocks/>
            </p:cNvSpPr>
            <p:nvPr/>
          </p:nvSpPr>
          <p:spPr bwMode="auto">
            <a:xfrm>
              <a:off x="2672" y="2560"/>
              <a:ext cx="17" cy="17"/>
            </a:xfrm>
            <a:custGeom>
              <a:avLst/>
              <a:gdLst>
                <a:gd name="T0" fmla="*/ 6 w 17"/>
                <a:gd name="T1" fmla="*/ 16 h 17"/>
                <a:gd name="T2" fmla="*/ 5 w 17"/>
                <a:gd name="T3" fmla="*/ 16 h 17"/>
                <a:gd name="T4" fmla="*/ 6 w 17"/>
                <a:gd name="T5" fmla="*/ 16 h 17"/>
                <a:gd name="T6" fmla="*/ 9 w 17"/>
                <a:gd name="T7" fmla="*/ 16 h 17"/>
                <a:gd name="T8" fmla="*/ 10 w 17"/>
                <a:gd name="T9" fmla="*/ 16 h 17"/>
                <a:gd name="T10" fmla="*/ 16 w 17"/>
                <a:gd name="T11" fmla="*/ 3 h 17"/>
                <a:gd name="T12" fmla="*/ 12 w 17"/>
                <a:gd name="T13" fmla="*/ 0 h 17"/>
                <a:gd name="T14" fmla="*/ 9 w 17"/>
                <a:gd name="T15" fmla="*/ 0 h 17"/>
                <a:gd name="T16" fmla="*/ 4 w 17"/>
                <a:gd name="T17" fmla="*/ 0 h 17"/>
                <a:gd name="T18" fmla="*/ 1 w 17"/>
                <a:gd name="T19" fmla="*/ 3 h 17"/>
                <a:gd name="T20" fmla="*/ 0 w 17"/>
                <a:gd name="T21" fmla="*/ 3 h 17"/>
                <a:gd name="T22" fmla="*/ 6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6" y="16"/>
                  </a:moveTo>
                  <a:lnTo>
                    <a:pt x="5" y="16"/>
                  </a:lnTo>
                  <a:lnTo>
                    <a:pt x="6" y="16"/>
                  </a:lnTo>
                  <a:lnTo>
                    <a:pt x="9" y="16"/>
                  </a:lnTo>
                  <a:lnTo>
                    <a:pt x="10" y="16"/>
                  </a:lnTo>
                  <a:lnTo>
                    <a:pt x="16" y="3"/>
                  </a:lnTo>
                  <a:lnTo>
                    <a:pt x="12" y="0"/>
                  </a:lnTo>
                  <a:lnTo>
                    <a:pt x="9" y="0"/>
                  </a:lnTo>
                  <a:lnTo>
                    <a:pt x="4" y="0"/>
                  </a:lnTo>
                  <a:lnTo>
                    <a:pt x="1" y="3"/>
                  </a:lnTo>
                  <a:lnTo>
                    <a:pt x="0" y="3"/>
                  </a:lnTo>
                  <a:lnTo>
                    <a:pt x="6" y="16"/>
                  </a:lnTo>
                </a:path>
              </a:pathLst>
            </a:custGeom>
            <a:solidFill>
              <a:srgbClr val="B5B5B5"/>
            </a:solidFill>
            <a:ln w="12700" cap="rnd">
              <a:noFill/>
              <a:round/>
              <a:headEnd/>
              <a:tailEnd/>
            </a:ln>
          </p:spPr>
          <p:txBody>
            <a:bodyPr/>
            <a:lstStyle/>
            <a:p>
              <a:endParaRPr lang="en-US" dirty="0"/>
            </a:p>
          </p:txBody>
        </p:sp>
        <p:sp>
          <p:nvSpPr>
            <p:cNvPr id="49129" name="Freeform 1028"/>
            <p:cNvSpPr>
              <a:spLocks/>
            </p:cNvSpPr>
            <p:nvPr/>
          </p:nvSpPr>
          <p:spPr bwMode="auto">
            <a:xfrm>
              <a:off x="2663" y="2563"/>
              <a:ext cx="17" cy="33"/>
            </a:xfrm>
            <a:custGeom>
              <a:avLst/>
              <a:gdLst>
                <a:gd name="T0" fmla="*/ 14 w 17"/>
                <a:gd name="T1" fmla="*/ 24 h 33"/>
                <a:gd name="T2" fmla="*/ 14 w 17"/>
                <a:gd name="T3" fmla="*/ 23 h 33"/>
                <a:gd name="T4" fmla="*/ 11 w 17"/>
                <a:gd name="T5" fmla="*/ 20 h 33"/>
                <a:gd name="T6" fmla="*/ 11 w 17"/>
                <a:gd name="T7" fmla="*/ 19 h 33"/>
                <a:gd name="T8" fmla="*/ 11 w 17"/>
                <a:gd name="T9" fmla="*/ 16 h 33"/>
                <a:gd name="T10" fmla="*/ 11 w 17"/>
                <a:gd name="T11" fmla="*/ 13 h 33"/>
                <a:gd name="T12" fmla="*/ 11 w 17"/>
                <a:gd name="T13" fmla="*/ 10 h 33"/>
                <a:gd name="T14" fmla="*/ 14 w 17"/>
                <a:gd name="T15" fmla="*/ 8 h 33"/>
                <a:gd name="T16" fmla="*/ 16 w 17"/>
                <a:gd name="T17" fmla="*/ 6 h 33"/>
                <a:gd name="T18" fmla="*/ 8 w 17"/>
                <a:gd name="T19" fmla="*/ 0 h 33"/>
                <a:gd name="T20" fmla="*/ 5 w 17"/>
                <a:gd name="T21" fmla="*/ 3 h 33"/>
                <a:gd name="T22" fmla="*/ 4 w 17"/>
                <a:gd name="T23" fmla="*/ 7 h 33"/>
                <a:gd name="T24" fmla="*/ 1 w 17"/>
                <a:gd name="T25" fmla="*/ 11 h 33"/>
                <a:gd name="T26" fmla="*/ 0 w 17"/>
                <a:gd name="T27" fmla="*/ 14 h 33"/>
                <a:gd name="T28" fmla="*/ 0 w 17"/>
                <a:gd name="T29" fmla="*/ 19 h 33"/>
                <a:gd name="T30" fmla="*/ 2 w 17"/>
                <a:gd name="T31" fmla="*/ 24 h 33"/>
                <a:gd name="T32" fmla="*/ 4 w 17"/>
                <a:gd name="T33" fmla="*/ 28 h 33"/>
                <a:gd name="T34" fmla="*/ 8 w 17"/>
                <a:gd name="T35" fmla="*/ 32 h 33"/>
                <a:gd name="T36" fmla="*/ 14 w 17"/>
                <a:gd name="T37" fmla="*/ 24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3"/>
                <a:gd name="T59" fmla="*/ 17 w 17"/>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3">
                  <a:moveTo>
                    <a:pt x="14" y="24"/>
                  </a:moveTo>
                  <a:lnTo>
                    <a:pt x="14" y="23"/>
                  </a:lnTo>
                  <a:lnTo>
                    <a:pt x="11" y="20"/>
                  </a:lnTo>
                  <a:lnTo>
                    <a:pt x="11" y="19"/>
                  </a:lnTo>
                  <a:lnTo>
                    <a:pt x="11" y="16"/>
                  </a:lnTo>
                  <a:lnTo>
                    <a:pt x="11" y="13"/>
                  </a:lnTo>
                  <a:lnTo>
                    <a:pt x="11" y="10"/>
                  </a:lnTo>
                  <a:lnTo>
                    <a:pt x="14" y="8"/>
                  </a:lnTo>
                  <a:lnTo>
                    <a:pt x="16" y="6"/>
                  </a:lnTo>
                  <a:lnTo>
                    <a:pt x="8" y="0"/>
                  </a:lnTo>
                  <a:lnTo>
                    <a:pt x="5" y="3"/>
                  </a:lnTo>
                  <a:lnTo>
                    <a:pt x="4" y="7"/>
                  </a:lnTo>
                  <a:lnTo>
                    <a:pt x="1" y="11"/>
                  </a:lnTo>
                  <a:lnTo>
                    <a:pt x="0" y="14"/>
                  </a:lnTo>
                  <a:lnTo>
                    <a:pt x="0" y="19"/>
                  </a:lnTo>
                  <a:lnTo>
                    <a:pt x="2" y="24"/>
                  </a:lnTo>
                  <a:lnTo>
                    <a:pt x="4" y="28"/>
                  </a:lnTo>
                  <a:lnTo>
                    <a:pt x="8" y="32"/>
                  </a:lnTo>
                  <a:lnTo>
                    <a:pt x="14" y="24"/>
                  </a:lnTo>
                </a:path>
              </a:pathLst>
            </a:custGeom>
            <a:solidFill>
              <a:srgbClr val="B5B5B5"/>
            </a:solidFill>
            <a:ln w="12700" cap="rnd">
              <a:noFill/>
              <a:round/>
              <a:headEnd/>
              <a:tailEnd/>
            </a:ln>
          </p:spPr>
          <p:txBody>
            <a:bodyPr/>
            <a:lstStyle/>
            <a:p>
              <a:endParaRPr lang="en-US" dirty="0"/>
            </a:p>
          </p:txBody>
        </p:sp>
        <p:sp>
          <p:nvSpPr>
            <p:cNvPr id="49130" name="Freeform 1029"/>
            <p:cNvSpPr>
              <a:spLocks/>
            </p:cNvSpPr>
            <p:nvPr/>
          </p:nvSpPr>
          <p:spPr bwMode="auto">
            <a:xfrm>
              <a:off x="2673" y="2592"/>
              <a:ext cx="26" cy="18"/>
            </a:xfrm>
            <a:custGeom>
              <a:avLst/>
              <a:gdLst>
                <a:gd name="T0" fmla="*/ 25 w 26"/>
                <a:gd name="T1" fmla="*/ 10 h 18"/>
                <a:gd name="T2" fmla="*/ 22 w 26"/>
                <a:gd name="T3" fmla="*/ 9 h 18"/>
                <a:gd name="T4" fmla="*/ 20 w 26"/>
                <a:gd name="T5" fmla="*/ 7 h 18"/>
                <a:gd name="T6" fmla="*/ 18 w 26"/>
                <a:gd name="T7" fmla="*/ 6 h 18"/>
                <a:gd name="T8" fmla="*/ 15 w 26"/>
                <a:gd name="T9" fmla="*/ 4 h 18"/>
                <a:gd name="T10" fmla="*/ 11 w 26"/>
                <a:gd name="T11" fmla="*/ 4 h 18"/>
                <a:gd name="T12" fmla="*/ 10 w 26"/>
                <a:gd name="T13" fmla="*/ 2 h 18"/>
                <a:gd name="T14" fmla="*/ 8 w 26"/>
                <a:gd name="T15" fmla="*/ 1 h 18"/>
                <a:gd name="T16" fmla="*/ 5 w 26"/>
                <a:gd name="T17" fmla="*/ 0 h 18"/>
                <a:gd name="T18" fmla="*/ 0 w 26"/>
                <a:gd name="T19" fmla="*/ 7 h 18"/>
                <a:gd name="T20" fmla="*/ 2 w 26"/>
                <a:gd name="T21" fmla="*/ 7 h 18"/>
                <a:gd name="T22" fmla="*/ 5 w 26"/>
                <a:gd name="T23" fmla="*/ 9 h 18"/>
                <a:gd name="T24" fmla="*/ 8 w 26"/>
                <a:gd name="T25" fmla="*/ 10 h 18"/>
                <a:gd name="T26" fmla="*/ 10 w 26"/>
                <a:gd name="T27" fmla="*/ 11 h 18"/>
                <a:gd name="T28" fmla="*/ 12 w 26"/>
                <a:gd name="T29" fmla="*/ 13 h 18"/>
                <a:gd name="T30" fmla="*/ 15 w 26"/>
                <a:gd name="T31" fmla="*/ 14 h 18"/>
                <a:gd name="T32" fmla="*/ 17 w 26"/>
                <a:gd name="T33" fmla="*/ 15 h 18"/>
                <a:gd name="T34" fmla="*/ 19 w 26"/>
                <a:gd name="T35" fmla="*/ 16 h 18"/>
                <a:gd name="T36" fmla="*/ 19 w 26"/>
                <a:gd name="T37" fmla="*/ 17 h 18"/>
                <a:gd name="T38" fmla="*/ 25 w 26"/>
                <a:gd name="T39" fmla="*/ 1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
                <a:gd name="T61" fmla="*/ 0 h 18"/>
                <a:gd name="T62" fmla="*/ 26 w 26"/>
                <a:gd name="T63" fmla="*/ 18 h 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 h="18">
                  <a:moveTo>
                    <a:pt x="25" y="10"/>
                  </a:moveTo>
                  <a:lnTo>
                    <a:pt x="22" y="9"/>
                  </a:lnTo>
                  <a:lnTo>
                    <a:pt x="20" y="7"/>
                  </a:lnTo>
                  <a:lnTo>
                    <a:pt x="18" y="6"/>
                  </a:lnTo>
                  <a:lnTo>
                    <a:pt x="15" y="4"/>
                  </a:lnTo>
                  <a:lnTo>
                    <a:pt x="11" y="4"/>
                  </a:lnTo>
                  <a:lnTo>
                    <a:pt x="10" y="2"/>
                  </a:lnTo>
                  <a:lnTo>
                    <a:pt x="8" y="1"/>
                  </a:lnTo>
                  <a:lnTo>
                    <a:pt x="5" y="0"/>
                  </a:lnTo>
                  <a:lnTo>
                    <a:pt x="0" y="7"/>
                  </a:lnTo>
                  <a:lnTo>
                    <a:pt x="2" y="7"/>
                  </a:lnTo>
                  <a:lnTo>
                    <a:pt x="5" y="9"/>
                  </a:lnTo>
                  <a:lnTo>
                    <a:pt x="8" y="10"/>
                  </a:lnTo>
                  <a:lnTo>
                    <a:pt x="10" y="11"/>
                  </a:lnTo>
                  <a:lnTo>
                    <a:pt x="12" y="13"/>
                  </a:lnTo>
                  <a:lnTo>
                    <a:pt x="15" y="14"/>
                  </a:lnTo>
                  <a:lnTo>
                    <a:pt x="17" y="15"/>
                  </a:lnTo>
                  <a:lnTo>
                    <a:pt x="19" y="16"/>
                  </a:lnTo>
                  <a:lnTo>
                    <a:pt x="19" y="17"/>
                  </a:lnTo>
                  <a:lnTo>
                    <a:pt x="25" y="10"/>
                  </a:lnTo>
                </a:path>
              </a:pathLst>
            </a:custGeom>
            <a:solidFill>
              <a:srgbClr val="B5B5B5"/>
            </a:solidFill>
            <a:ln w="12700" cap="rnd">
              <a:noFill/>
              <a:round/>
              <a:headEnd/>
              <a:tailEnd/>
            </a:ln>
          </p:spPr>
          <p:txBody>
            <a:bodyPr/>
            <a:lstStyle/>
            <a:p>
              <a:endParaRPr lang="en-US" dirty="0"/>
            </a:p>
          </p:txBody>
        </p:sp>
        <p:sp>
          <p:nvSpPr>
            <p:cNvPr id="49131" name="Freeform 1030"/>
            <p:cNvSpPr>
              <a:spLocks/>
            </p:cNvSpPr>
            <p:nvPr/>
          </p:nvSpPr>
          <p:spPr bwMode="auto">
            <a:xfrm>
              <a:off x="2697" y="2598"/>
              <a:ext cx="17" cy="17"/>
            </a:xfrm>
            <a:custGeom>
              <a:avLst/>
              <a:gdLst>
                <a:gd name="T0" fmla="*/ 6 w 17"/>
                <a:gd name="T1" fmla="*/ 5 h 17"/>
                <a:gd name="T2" fmla="*/ 6 w 17"/>
                <a:gd name="T3" fmla="*/ 6 h 17"/>
                <a:gd name="T4" fmla="*/ 0 w 17"/>
                <a:gd name="T5" fmla="*/ 14 h 17"/>
                <a:gd name="T6" fmla="*/ 6 w 17"/>
                <a:gd name="T7" fmla="*/ 16 h 17"/>
                <a:gd name="T8" fmla="*/ 12 w 17"/>
                <a:gd name="T9" fmla="*/ 12 h 17"/>
                <a:gd name="T10" fmla="*/ 16 w 17"/>
                <a:gd name="T11" fmla="*/ 6 h 17"/>
                <a:gd name="T12" fmla="*/ 14 w 17"/>
                <a:gd name="T13" fmla="*/ 0 h 17"/>
                <a:gd name="T14" fmla="*/ 6 w 17"/>
                <a:gd name="T15" fmla="*/ 5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6" y="5"/>
                  </a:moveTo>
                  <a:lnTo>
                    <a:pt x="6" y="6"/>
                  </a:lnTo>
                  <a:lnTo>
                    <a:pt x="0" y="14"/>
                  </a:lnTo>
                  <a:lnTo>
                    <a:pt x="6" y="16"/>
                  </a:lnTo>
                  <a:lnTo>
                    <a:pt x="12" y="12"/>
                  </a:lnTo>
                  <a:lnTo>
                    <a:pt x="16" y="6"/>
                  </a:lnTo>
                  <a:lnTo>
                    <a:pt x="14" y="0"/>
                  </a:lnTo>
                  <a:lnTo>
                    <a:pt x="6" y="5"/>
                  </a:lnTo>
                </a:path>
              </a:pathLst>
            </a:custGeom>
            <a:solidFill>
              <a:srgbClr val="B5B5B5"/>
            </a:solidFill>
            <a:ln w="12700" cap="rnd">
              <a:noFill/>
              <a:round/>
              <a:headEnd/>
              <a:tailEnd/>
            </a:ln>
          </p:spPr>
          <p:txBody>
            <a:bodyPr/>
            <a:lstStyle/>
            <a:p>
              <a:endParaRPr lang="en-US" dirty="0"/>
            </a:p>
          </p:txBody>
        </p:sp>
        <p:sp>
          <p:nvSpPr>
            <p:cNvPr id="49132" name="Freeform 1031"/>
            <p:cNvSpPr>
              <a:spLocks/>
            </p:cNvSpPr>
            <p:nvPr/>
          </p:nvSpPr>
          <p:spPr bwMode="auto">
            <a:xfrm>
              <a:off x="2685" y="2562"/>
              <a:ext cx="25" cy="37"/>
            </a:xfrm>
            <a:custGeom>
              <a:avLst/>
              <a:gdLst>
                <a:gd name="T0" fmla="*/ 0 w 25"/>
                <a:gd name="T1" fmla="*/ 8 h 37"/>
                <a:gd name="T2" fmla="*/ 2 w 25"/>
                <a:gd name="T3" fmla="*/ 10 h 37"/>
                <a:gd name="T4" fmla="*/ 6 w 25"/>
                <a:gd name="T5" fmla="*/ 13 h 37"/>
                <a:gd name="T6" fmla="*/ 7 w 25"/>
                <a:gd name="T7" fmla="*/ 15 h 37"/>
                <a:gd name="T8" fmla="*/ 9 w 25"/>
                <a:gd name="T9" fmla="*/ 20 h 37"/>
                <a:gd name="T10" fmla="*/ 10 w 25"/>
                <a:gd name="T11" fmla="*/ 23 h 37"/>
                <a:gd name="T12" fmla="*/ 12 w 25"/>
                <a:gd name="T13" fmla="*/ 28 h 37"/>
                <a:gd name="T14" fmla="*/ 14 w 25"/>
                <a:gd name="T15" fmla="*/ 32 h 37"/>
                <a:gd name="T16" fmla="*/ 16 w 25"/>
                <a:gd name="T17" fmla="*/ 36 h 37"/>
                <a:gd name="T18" fmla="*/ 24 w 25"/>
                <a:gd name="T19" fmla="*/ 31 h 37"/>
                <a:gd name="T20" fmla="*/ 22 w 25"/>
                <a:gd name="T21" fmla="*/ 28 h 37"/>
                <a:gd name="T22" fmla="*/ 20 w 25"/>
                <a:gd name="T23" fmla="*/ 24 h 37"/>
                <a:gd name="T24" fmla="*/ 18 w 25"/>
                <a:gd name="T25" fmla="*/ 21 h 37"/>
                <a:gd name="T26" fmla="*/ 17 w 25"/>
                <a:gd name="T27" fmla="*/ 15 h 37"/>
                <a:gd name="T28" fmla="*/ 15 w 25"/>
                <a:gd name="T29" fmla="*/ 12 h 37"/>
                <a:gd name="T30" fmla="*/ 13 w 25"/>
                <a:gd name="T31" fmla="*/ 8 h 37"/>
                <a:gd name="T32" fmla="*/ 9 w 25"/>
                <a:gd name="T33" fmla="*/ 3 h 37"/>
                <a:gd name="T34" fmla="*/ 6 w 25"/>
                <a:gd name="T35" fmla="*/ 0 h 37"/>
                <a:gd name="T36" fmla="*/ 0 w 25"/>
                <a:gd name="T37" fmla="*/ 8 h 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37"/>
                <a:gd name="T59" fmla="*/ 25 w 25"/>
                <a:gd name="T60" fmla="*/ 37 h 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37">
                  <a:moveTo>
                    <a:pt x="0" y="8"/>
                  </a:moveTo>
                  <a:lnTo>
                    <a:pt x="2" y="10"/>
                  </a:lnTo>
                  <a:lnTo>
                    <a:pt x="6" y="13"/>
                  </a:lnTo>
                  <a:lnTo>
                    <a:pt x="7" y="15"/>
                  </a:lnTo>
                  <a:lnTo>
                    <a:pt x="9" y="20"/>
                  </a:lnTo>
                  <a:lnTo>
                    <a:pt x="10" y="23"/>
                  </a:lnTo>
                  <a:lnTo>
                    <a:pt x="12" y="28"/>
                  </a:lnTo>
                  <a:lnTo>
                    <a:pt x="14" y="32"/>
                  </a:lnTo>
                  <a:lnTo>
                    <a:pt x="16" y="36"/>
                  </a:lnTo>
                  <a:lnTo>
                    <a:pt x="24" y="31"/>
                  </a:lnTo>
                  <a:lnTo>
                    <a:pt x="22" y="28"/>
                  </a:lnTo>
                  <a:lnTo>
                    <a:pt x="20" y="24"/>
                  </a:lnTo>
                  <a:lnTo>
                    <a:pt x="18" y="21"/>
                  </a:lnTo>
                  <a:lnTo>
                    <a:pt x="17" y="15"/>
                  </a:lnTo>
                  <a:lnTo>
                    <a:pt x="15" y="12"/>
                  </a:lnTo>
                  <a:lnTo>
                    <a:pt x="13" y="8"/>
                  </a:lnTo>
                  <a:lnTo>
                    <a:pt x="9" y="3"/>
                  </a:lnTo>
                  <a:lnTo>
                    <a:pt x="6" y="0"/>
                  </a:lnTo>
                  <a:lnTo>
                    <a:pt x="0" y="8"/>
                  </a:lnTo>
                </a:path>
              </a:pathLst>
            </a:custGeom>
            <a:solidFill>
              <a:srgbClr val="B5B5B5"/>
            </a:solidFill>
            <a:ln w="12700" cap="rnd">
              <a:noFill/>
              <a:round/>
              <a:headEnd/>
              <a:tailEnd/>
            </a:ln>
          </p:spPr>
          <p:txBody>
            <a:bodyPr/>
            <a:lstStyle/>
            <a:p>
              <a:endParaRPr lang="en-US" dirty="0"/>
            </a:p>
          </p:txBody>
        </p:sp>
        <p:sp>
          <p:nvSpPr>
            <p:cNvPr id="49133" name="Freeform 1032"/>
            <p:cNvSpPr>
              <a:spLocks/>
            </p:cNvSpPr>
            <p:nvPr/>
          </p:nvSpPr>
          <p:spPr bwMode="auto">
            <a:xfrm>
              <a:off x="2757" y="2485"/>
              <a:ext cx="59" cy="44"/>
            </a:xfrm>
            <a:custGeom>
              <a:avLst/>
              <a:gdLst>
                <a:gd name="T0" fmla="*/ 5 w 59"/>
                <a:gd name="T1" fmla="*/ 0 h 44"/>
                <a:gd name="T2" fmla="*/ 0 w 59"/>
                <a:gd name="T3" fmla="*/ 3 h 44"/>
                <a:gd name="T4" fmla="*/ 0 w 59"/>
                <a:gd name="T5" fmla="*/ 8 h 44"/>
                <a:gd name="T6" fmla="*/ 1 w 59"/>
                <a:gd name="T7" fmla="*/ 13 h 44"/>
                <a:gd name="T8" fmla="*/ 7 w 59"/>
                <a:gd name="T9" fmla="*/ 18 h 44"/>
                <a:gd name="T10" fmla="*/ 9 w 59"/>
                <a:gd name="T11" fmla="*/ 18 h 44"/>
                <a:gd name="T12" fmla="*/ 12 w 59"/>
                <a:gd name="T13" fmla="*/ 18 h 44"/>
                <a:gd name="T14" fmla="*/ 15 w 59"/>
                <a:gd name="T15" fmla="*/ 19 h 44"/>
                <a:gd name="T16" fmla="*/ 15 w 59"/>
                <a:gd name="T17" fmla="*/ 20 h 44"/>
                <a:gd name="T18" fmla="*/ 19 w 59"/>
                <a:gd name="T19" fmla="*/ 23 h 44"/>
                <a:gd name="T20" fmla="*/ 23 w 59"/>
                <a:gd name="T21" fmla="*/ 25 h 44"/>
                <a:gd name="T22" fmla="*/ 27 w 59"/>
                <a:gd name="T23" fmla="*/ 28 h 44"/>
                <a:gd name="T24" fmla="*/ 31 w 59"/>
                <a:gd name="T25" fmla="*/ 30 h 44"/>
                <a:gd name="T26" fmla="*/ 35 w 59"/>
                <a:gd name="T27" fmla="*/ 32 h 44"/>
                <a:gd name="T28" fmla="*/ 39 w 59"/>
                <a:gd name="T29" fmla="*/ 35 h 44"/>
                <a:gd name="T30" fmla="*/ 42 w 59"/>
                <a:gd name="T31" fmla="*/ 38 h 44"/>
                <a:gd name="T32" fmla="*/ 44 w 59"/>
                <a:gd name="T33" fmla="*/ 42 h 44"/>
                <a:gd name="T34" fmla="*/ 44 w 59"/>
                <a:gd name="T35" fmla="*/ 43 h 44"/>
                <a:gd name="T36" fmla="*/ 46 w 59"/>
                <a:gd name="T37" fmla="*/ 40 h 44"/>
                <a:gd name="T38" fmla="*/ 48 w 59"/>
                <a:gd name="T39" fmla="*/ 39 h 44"/>
                <a:gd name="T40" fmla="*/ 52 w 59"/>
                <a:gd name="T41" fmla="*/ 38 h 44"/>
                <a:gd name="T42" fmla="*/ 53 w 59"/>
                <a:gd name="T43" fmla="*/ 37 h 44"/>
                <a:gd name="T44" fmla="*/ 54 w 59"/>
                <a:gd name="T45" fmla="*/ 38 h 44"/>
                <a:gd name="T46" fmla="*/ 58 w 59"/>
                <a:gd name="T47" fmla="*/ 39 h 44"/>
                <a:gd name="T48" fmla="*/ 53 w 59"/>
                <a:gd name="T49" fmla="*/ 37 h 44"/>
                <a:gd name="T50" fmla="*/ 50 w 59"/>
                <a:gd name="T51" fmla="*/ 33 h 44"/>
                <a:gd name="T52" fmla="*/ 47 w 59"/>
                <a:gd name="T53" fmla="*/ 31 h 44"/>
                <a:gd name="T54" fmla="*/ 44 w 59"/>
                <a:gd name="T55" fmla="*/ 28 h 44"/>
                <a:gd name="T56" fmla="*/ 44 w 59"/>
                <a:gd name="T57" fmla="*/ 25 h 44"/>
                <a:gd name="T58" fmla="*/ 43 w 59"/>
                <a:gd name="T59" fmla="*/ 20 h 44"/>
                <a:gd name="T60" fmla="*/ 44 w 59"/>
                <a:gd name="T61" fmla="*/ 17 h 44"/>
                <a:gd name="T62" fmla="*/ 46 w 59"/>
                <a:gd name="T63" fmla="*/ 12 h 44"/>
                <a:gd name="T64" fmla="*/ 43 w 59"/>
                <a:gd name="T65" fmla="*/ 8 h 44"/>
                <a:gd name="T66" fmla="*/ 37 w 59"/>
                <a:gd name="T67" fmla="*/ 5 h 44"/>
                <a:gd name="T68" fmla="*/ 33 w 59"/>
                <a:gd name="T69" fmla="*/ 4 h 44"/>
                <a:gd name="T70" fmla="*/ 27 w 59"/>
                <a:gd name="T71" fmla="*/ 2 h 44"/>
                <a:gd name="T72" fmla="*/ 22 w 59"/>
                <a:gd name="T73" fmla="*/ 1 h 44"/>
                <a:gd name="T74" fmla="*/ 15 w 59"/>
                <a:gd name="T75" fmla="*/ 0 h 44"/>
                <a:gd name="T76" fmla="*/ 10 w 59"/>
                <a:gd name="T77" fmla="*/ 0 h 44"/>
                <a:gd name="T78" fmla="*/ 5 w 59"/>
                <a:gd name="T79" fmla="*/ 0 h 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9"/>
                <a:gd name="T121" fmla="*/ 0 h 44"/>
                <a:gd name="T122" fmla="*/ 59 w 59"/>
                <a:gd name="T123" fmla="*/ 44 h 4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9" h="44">
                  <a:moveTo>
                    <a:pt x="5" y="0"/>
                  </a:moveTo>
                  <a:lnTo>
                    <a:pt x="0" y="3"/>
                  </a:lnTo>
                  <a:lnTo>
                    <a:pt x="0" y="8"/>
                  </a:lnTo>
                  <a:lnTo>
                    <a:pt x="1" y="13"/>
                  </a:lnTo>
                  <a:lnTo>
                    <a:pt x="7" y="18"/>
                  </a:lnTo>
                  <a:lnTo>
                    <a:pt x="9" y="18"/>
                  </a:lnTo>
                  <a:lnTo>
                    <a:pt x="12" y="18"/>
                  </a:lnTo>
                  <a:lnTo>
                    <a:pt x="15" y="19"/>
                  </a:lnTo>
                  <a:lnTo>
                    <a:pt x="15" y="20"/>
                  </a:lnTo>
                  <a:lnTo>
                    <a:pt x="19" y="23"/>
                  </a:lnTo>
                  <a:lnTo>
                    <a:pt x="23" y="25"/>
                  </a:lnTo>
                  <a:lnTo>
                    <a:pt x="27" y="28"/>
                  </a:lnTo>
                  <a:lnTo>
                    <a:pt x="31" y="30"/>
                  </a:lnTo>
                  <a:lnTo>
                    <a:pt x="35" y="32"/>
                  </a:lnTo>
                  <a:lnTo>
                    <a:pt x="39" y="35"/>
                  </a:lnTo>
                  <a:lnTo>
                    <a:pt x="42" y="38"/>
                  </a:lnTo>
                  <a:lnTo>
                    <a:pt x="44" y="42"/>
                  </a:lnTo>
                  <a:lnTo>
                    <a:pt x="44" y="43"/>
                  </a:lnTo>
                  <a:lnTo>
                    <a:pt x="46" y="40"/>
                  </a:lnTo>
                  <a:lnTo>
                    <a:pt x="48" y="39"/>
                  </a:lnTo>
                  <a:lnTo>
                    <a:pt x="52" y="38"/>
                  </a:lnTo>
                  <a:lnTo>
                    <a:pt x="53" y="37"/>
                  </a:lnTo>
                  <a:lnTo>
                    <a:pt x="54" y="38"/>
                  </a:lnTo>
                  <a:lnTo>
                    <a:pt x="58" y="39"/>
                  </a:lnTo>
                  <a:lnTo>
                    <a:pt x="53" y="37"/>
                  </a:lnTo>
                  <a:lnTo>
                    <a:pt x="50" y="33"/>
                  </a:lnTo>
                  <a:lnTo>
                    <a:pt x="47" y="31"/>
                  </a:lnTo>
                  <a:lnTo>
                    <a:pt x="44" y="28"/>
                  </a:lnTo>
                  <a:lnTo>
                    <a:pt x="44" y="25"/>
                  </a:lnTo>
                  <a:lnTo>
                    <a:pt x="43" y="20"/>
                  </a:lnTo>
                  <a:lnTo>
                    <a:pt x="44" y="17"/>
                  </a:lnTo>
                  <a:lnTo>
                    <a:pt x="46" y="12"/>
                  </a:lnTo>
                  <a:lnTo>
                    <a:pt x="43" y="8"/>
                  </a:lnTo>
                  <a:lnTo>
                    <a:pt x="37" y="5"/>
                  </a:lnTo>
                  <a:lnTo>
                    <a:pt x="33" y="4"/>
                  </a:lnTo>
                  <a:lnTo>
                    <a:pt x="27" y="2"/>
                  </a:lnTo>
                  <a:lnTo>
                    <a:pt x="22" y="1"/>
                  </a:lnTo>
                  <a:lnTo>
                    <a:pt x="15" y="0"/>
                  </a:lnTo>
                  <a:lnTo>
                    <a:pt x="10" y="0"/>
                  </a:lnTo>
                  <a:lnTo>
                    <a:pt x="5" y="0"/>
                  </a:lnTo>
                </a:path>
              </a:pathLst>
            </a:custGeom>
            <a:solidFill>
              <a:srgbClr val="E2E2E2"/>
            </a:solidFill>
            <a:ln w="12700" cap="rnd">
              <a:noFill/>
              <a:round/>
              <a:headEnd/>
              <a:tailEnd/>
            </a:ln>
          </p:spPr>
          <p:txBody>
            <a:bodyPr/>
            <a:lstStyle/>
            <a:p>
              <a:endParaRPr lang="en-US" dirty="0"/>
            </a:p>
          </p:txBody>
        </p:sp>
        <p:sp>
          <p:nvSpPr>
            <p:cNvPr id="49134" name="Freeform 1033"/>
            <p:cNvSpPr>
              <a:spLocks/>
            </p:cNvSpPr>
            <p:nvPr/>
          </p:nvSpPr>
          <p:spPr bwMode="auto">
            <a:xfrm>
              <a:off x="2751" y="2479"/>
              <a:ext cx="17" cy="26"/>
            </a:xfrm>
            <a:custGeom>
              <a:avLst/>
              <a:gdLst>
                <a:gd name="T0" fmla="*/ 16 w 17"/>
                <a:gd name="T1" fmla="*/ 16 h 26"/>
                <a:gd name="T2" fmla="*/ 12 w 17"/>
                <a:gd name="T3" fmla="*/ 15 h 26"/>
                <a:gd name="T4" fmla="*/ 12 w 17"/>
                <a:gd name="T5" fmla="*/ 12 h 26"/>
                <a:gd name="T6" fmla="*/ 12 w 17"/>
                <a:gd name="T7" fmla="*/ 10 h 26"/>
                <a:gd name="T8" fmla="*/ 12 w 17"/>
                <a:gd name="T9" fmla="*/ 9 h 26"/>
                <a:gd name="T10" fmla="*/ 10 w 17"/>
                <a:gd name="T11" fmla="*/ 0 h 26"/>
                <a:gd name="T12" fmla="*/ 1 w 17"/>
                <a:gd name="T13" fmla="*/ 5 h 26"/>
                <a:gd name="T14" fmla="*/ 0 w 17"/>
                <a:gd name="T15" fmla="*/ 12 h 26"/>
                <a:gd name="T16" fmla="*/ 1 w 17"/>
                <a:gd name="T17" fmla="*/ 19 h 26"/>
                <a:gd name="T18" fmla="*/ 12 w 17"/>
                <a:gd name="T19" fmla="*/ 25 h 26"/>
                <a:gd name="T20" fmla="*/ 16 w 17"/>
                <a:gd name="T21" fmla="*/ 16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6"/>
                <a:gd name="T35" fmla="*/ 17 w 17"/>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6">
                  <a:moveTo>
                    <a:pt x="16" y="16"/>
                  </a:moveTo>
                  <a:lnTo>
                    <a:pt x="12" y="15"/>
                  </a:lnTo>
                  <a:lnTo>
                    <a:pt x="12" y="12"/>
                  </a:lnTo>
                  <a:lnTo>
                    <a:pt x="12" y="10"/>
                  </a:lnTo>
                  <a:lnTo>
                    <a:pt x="12" y="9"/>
                  </a:lnTo>
                  <a:lnTo>
                    <a:pt x="10" y="0"/>
                  </a:lnTo>
                  <a:lnTo>
                    <a:pt x="1" y="5"/>
                  </a:lnTo>
                  <a:lnTo>
                    <a:pt x="0" y="12"/>
                  </a:lnTo>
                  <a:lnTo>
                    <a:pt x="1" y="19"/>
                  </a:lnTo>
                  <a:lnTo>
                    <a:pt x="12" y="25"/>
                  </a:lnTo>
                  <a:lnTo>
                    <a:pt x="16" y="16"/>
                  </a:lnTo>
                </a:path>
              </a:pathLst>
            </a:custGeom>
            <a:solidFill>
              <a:srgbClr val="B5B5B5"/>
            </a:solidFill>
            <a:ln w="12700" cap="rnd">
              <a:noFill/>
              <a:round/>
              <a:headEnd/>
              <a:tailEnd/>
            </a:ln>
          </p:spPr>
          <p:txBody>
            <a:bodyPr/>
            <a:lstStyle/>
            <a:p>
              <a:endParaRPr lang="en-US" dirty="0"/>
            </a:p>
          </p:txBody>
        </p:sp>
        <p:sp>
          <p:nvSpPr>
            <p:cNvPr id="49135" name="Freeform 1034"/>
            <p:cNvSpPr>
              <a:spLocks/>
            </p:cNvSpPr>
            <p:nvPr/>
          </p:nvSpPr>
          <p:spPr bwMode="auto">
            <a:xfrm>
              <a:off x="2763" y="2499"/>
              <a:ext cx="17" cy="17"/>
            </a:xfrm>
            <a:custGeom>
              <a:avLst/>
              <a:gdLst>
                <a:gd name="T0" fmla="*/ 14 w 17"/>
                <a:gd name="T1" fmla="*/ 6 h 17"/>
                <a:gd name="T2" fmla="*/ 16 w 17"/>
                <a:gd name="T3" fmla="*/ 6 h 17"/>
                <a:gd name="T4" fmla="*/ 12 w 17"/>
                <a:gd name="T5" fmla="*/ 4 h 17"/>
                <a:gd name="T6" fmla="*/ 9 w 17"/>
                <a:gd name="T7" fmla="*/ 2 h 17"/>
                <a:gd name="T8" fmla="*/ 6 w 17"/>
                <a:gd name="T9" fmla="*/ 2 h 17"/>
                <a:gd name="T10" fmla="*/ 3 w 17"/>
                <a:gd name="T11" fmla="*/ 0 h 17"/>
                <a:gd name="T12" fmla="*/ 0 w 17"/>
                <a:gd name="T13" fmla="*/ 13 h 17"/>
                <a:gd name="T14" fmla="*/ 1 w 17"/>
                <a:gd name="T15" fmla="*/ 13 h 17"/>
                <a:gd name="T16" fmla="*/ 6 w 17"/>
                <a:gd name="T17" fmla="*/ 13 h 17"/>
                <a:gd name="T18" fmla="*/ 6 w 17"/>
                <a:gd name="T19" fmla="*/ 16 h 17"/>
                <a:gd name="T20" fmla="*/ 6 w 17"/>
                <a:gd name="T21" fmla="*/ 13 h 17"/>
                <a:gd name="T22" fmla="*/ 14 w 17"/>
                <a:gd name="T23" fmla="*/ 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4" y="6"/>
                  </a:moveTo>
                  <a:lnTo>
                    <a:pt x="16" y="6"/>
                  </a:lnTo>
                  <a:lnTo>
                    <a:pt x="12" y="4"/>
                  </a:lnTo>
                  <a:lnTo>
                    <a:pt x="9" y="2"/>
                  </a:lnTo>
                  <a:lnTo>
                    <a:pt x="6" y="2"/>
                  </a:lnTo>
                  <a:lnTo>
                    <a:pt x="3" y="0"/>
                  </a:lnTo>
                  <a:lnTo>
                    <a:pt x="0" y="13"/>
                  </a:lnTo>
                  <a:lnTo>
                    <a:pt x="1" y="13"/>
                  </a:lnTo>
                  <a:lnTo>
                    <a:pt x="6" y="13"/>
                  </a:lnTo>
                  <a:lnTo>
                    <a:pt x="6" y="16"/>
                  </a:lnTo>
                  <a:lnTo>
                    <a:pt x="6" y="13"/>
                  </a:lnTo>
                  <a:lnTo>
                    <a:pt x="14" y="6"/>
                  </a:lnTo>
                </a:path>
              </a:pathLst>
            </a:custGeom>
            <a:solidFill>
              <a:srgbClr val="B5B5B5"/>
            </a:solidFill>
            <a:ln w="12700" cap="rnd">
              <a:noFill/>
              <a:round/>
              <a:headEnd/>
              <a:tailEnd/>
            </a:ln>
          </p:spPr>
          <p:txBody>
            <a:bodyPr/>
            <a:lstStyle/>
            <a:p>
              <a:endParaRPr lang="en-US" dirty="0"/>
            </a:p>
          </p:txBody>
        </p:sp>
        <p:sp>
          <p:nvSpPr>
            <p:cNvPr id="49136" name="Freeform 1035"/>
            <p:cNvSpPr>
              <a:spLocks/>
            </p:cNvSpPr>
            <p:nvPr/>
          </p:nvSpPr>
          <p:spPr bwMode="auto">
            <a:xfrm>
              <a:off x="2770" y="2504"/>
              <a:ext cx="35" cy="25"/>
            </a:xfrm>
            <a:custGeom>
              <a:avLst/>
              <a:gdLst>
                <a:gd name="T0" fmla="*/ 34 w 35"/>
                <a:gd name="T1" fmla="*/ 22 h 25"/>
                <a:gd name="T2" fmla="*/ 31 w 35"/>
                <a:gd name="T3" fmla="*/ 17 h 25"/>
                <a:gd name="T4" fmla="*/ 29 w 35"/>
                <a:gd name="T5" fmla="*/ 14 h 25"/>
                <a:gd name="T6" fmla="*/ 25 w 35"/>
                <a:gd name="T7" fmla="*/ 10 h 25"/>
                <a:gd name="T8" fmla="*/ 20 w 35"/>
                <a:gd name="T9" fmla="*/ 8 h 25"/>
                <a:gd name="T10" fmla="*/ 17 w 35"/>
                <a:gd name="T11" fmla="*/ 6 h 25"/>
                <a:gd name="T12" fmla="*/ 14 w 35"/>
                <a:gd name="T13" fmla="*/ 5 h 25"/>
                <a:gd name="T14" fmla="*/ 10 w 35"/>
                <a:gd name="T15" fmla="*/ 3 h 25"/>
                <a:gd name="T16" fmla="*/ 7 w 35"/>
                <a:gd name="T17" fmla="*/ 0 h 25"/>
                <a:gd name="T18" fmla="*/ 0 w 35"/>
                <a:gd name="T19" fmla="*/ 6 h 25"/>
                <a:gd name="T20" fmla="*/ 3 w 35"/>
                <a:gd name="T21" fmla="*/ 9 h 25"/>
                <a:gd name="T22" fmla="*/ 8 w 35"/>
                <a:gd name="T23" fmla="*/ 12 h 25"/>
                <a:gd name="T24" fmla="*/ 13 w 35"/>
                <a:gd name="T25" fmla="*/ 14 h 25"/>
                <a:gd name="T26" fmla="*/ 15 w 35"/>
                <a:gd name="T27" fmla="*/ 15 h 25"/>
                <a:gd name="T28" fmla="*/ 20 w 35"/>
                <a:gd name="T29" fmla="*/ 18 h 25"/>
                <a:gd name="T30" fmla="*/ 22 w 35"/>
                <a:gd name="T31" fmla="*/ 19 h 25"/>
                <a:gd name="T32" fmla="*/ 24 w 35"/>
                <a:gd name="T33" fmla="*/ 22 h 25"/>
                <a:gd name="T34" fmla="*/ 26 w 35"/>
                <a:gd name="T35" fmla="*/ 24 h 25"/>
                <a:gd name="T36" fmla="*/ 34 w 35"/>
                <a:gd name="T37" fmla="*/ 22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25"/>
                <a:gd name="T59" fmla="*/ 35 w 35"/>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25">
                  <a:moveTo>
                    <a:pt x="34" y="22"/>
                  </a:moveTo>
                  <a:lnTo>
                    <a:pt x="31" y="17"/>
                  </a:lnTo>
                  <a:lnTo>
                    <a:pt x="29" y="14"/>
                  </a:lnTo>
                  <a:lnTo>
                    <a:pt x="25" y="10"/>
                  </a:lnTo>
                  <a:lnTo>
                    <a:pt x="20" y="8"/>
                  </a:lnTo>
                  <a:lnTo>
                    <a:pt x="17" y="6"/>
                  </a:lnTo>
                  <a:lnTo>
                    <a:pt x="14" y="5"/>
                  </a:lnTo>
                  <a:lnTo>
                    <a:pt x="10" y="3"/>
                  </a:lnTo>
                  <a:lnTo>
                    <a:pt x="7" y="0"/>
                  </a:lnTo>
                  <a:lnTo>
                    <a:pt x="0" y="6"/>
                  </a:lnTo>
                  <a:lnTo>
                    <a:pt x="3" y="9"/>
                  </a:lnTo>
                  <a:lnTo>
                    <a:pt x="8" y="12"/>
                  </a:lnTo>
                  <a:lnTo>
                    <a:pt x="13" y="14"/>
                  </a:lnTo>
                  <a:lnTo>
                    <a:pt x="15" y="15"/>
                  </a:lnTo>
                  <a:lnTo>
                    <a:pt x="20" y="18"/>
                  </a:lnTo>
                  <a:lnTo>
                    <a:pt x="22" y="19"/>
                  </a:lnTo>
                  <a:lnTo>
                    <a:pt x="24" y="22"/>
                  </a:lnTo>
                  <a:lnTo>
                    <a:pt x="26" y="24"/>
                  </a:lnTo>
                  <a:lnTo>
                    <a:pt x="34" y="22"/>
                  </a:lnTo>
                </a:path>
              </a:pathLst>
            </a:custGeom>
            <a:solidFill>
              <a:srgbClr val="B5B5B5"/>
            </a:solidFill>
            <a:ln w="12700" cap="rnd">
              <a:noFill/>
              <a:round/>
              <a:headEnd/>
              <a:tailEnd/>
            </a:ln>
          </p:spPr>
          <p:txBody>
            <a:bodyPr/>
            <a:lstStyle/>
            <a:p>
              <a:endParaRPr lang="en-US" dirty="0"/>
            </a:p>
          </p:txBody>
        </p:sp>
        <p:sp>
          <p:nvSpPr>
            <p:cNvPr id="49137" name="Freeform 1036"/>
            <p:cNvSpPr>
              <a:spLocks/>
            </p:cNvSpPr>
            <p:nvPr/>
          </p:nvSpPr>
          <p:spPr bwMode="auto">
            <a:xfrm>
              <a:off x="2800" y="2523"/>
              <a:ext cx="17" cy="17"/>
            </a:xfrm>
            <a:custGeom>
              <a:avLst/>
              <a:gdLst>
                <a:gd name="T0" fmla="*/ 7 w 17"/>
                <a:gd name="T1" fmla="*/ 7 h 17"/>
                <a:gd name="T2" fmla="*/ 12 w 17"/>
                <a:gd name="T3" fmla="*/ 0 h 17"/>
                <a:gd name="T4" fmla="*/ 6 w 17"/>
                <a:gd name="T5" fmla="*/ 1 h 17"/>
                <a:gd name="T6" fmla="*/ 3 w 17"/>
                <a:gd name="T7" fmla="*/ 5 h 17"/>
                <a:gd name="T8" fmla="*/ 3 w 17"/>
                <a:gd name="T9" fmla="*/ 7 h 17"/>
                <a:gd name="T10" fmla="*/ 8 w 17"/>
                <a:gd name="T11" fmla="*/ 8 h 17"/>
                <a:gd name="T12" fmla="*/ 0 w 17"/>
                <a:gd name="T13" fmla="*/ 12 h 17"/>
                <a:gd name="T14" fmla="*/ 6 w 17"/>
                <a:gd name="T15" fmla="*/ 16 h 17"/>
                <a:gd name="T16" fmla="*/ 9 w 17"/>
                <a:gd name="T17" fmla="*/ 12 h 17"/>
                <a:gd name="T18" fmla="*/ 11 w 17"/>
                <a:gd name="T19" fmla="*/ 12 h 17"/>
                <a:gd name="T20" fmla="*/ 11 w 17"/>
                <a:gd name="T21" fmla="*/ 10 h 17"/>
                <a:gd name="T22" fmla="*/ 16 w 17"/>
                <a:gd name="T23" fmla="*/ 1 h 17"/>
                <a:gd name="T24" fmla="*/ 7 w 17"/>
                <a:gd name="T25" fmla="*/ 7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7" y="7"/>
                  </a:moveTo>
                  <a:lnTo>
                    <a:pt x="12" y="0"/>
                  </a:lnTo>
                  <a:lnTo>
                    <a:pt x="6" y="1"/>
                  </a:lnTo>
                  <a:lnTo>
                    <a:pt x="3" y="5"/>
                  </a:lnTo>
                  <a:lnTo>
                    <a:pt x="3" y="7"/>
                  </a:lnTo>
                  <a:lnTo>
                    <a:pt x="8" y="8"/>
                  </a:lnTo>
                  <a:lnTo>
                    <a:pt x="0" y="12"/>
                  </a:lnTo>
                  <a:lnTo>
                    <a:pt x="6" y="16"/>
                  </a:lnTo>
                  <a:lnTo>
                    <a:pt x="9" y="12"/>
                  </a:lnTo>
                  <a:lnTo>
                    <a:pt x="11" y="12"/>
                  </a:lnTo>
                  <a:lnTo>
                    <a:pt x="11" y="10"/>
                  </a:lnTo>
                  <a:lnTo>
                    <a:pt x="16" y="1"/>
                  </a:lnTo>
                  <a:lnTo>
                    <a:pt x="7" y="7"/>
                  </a:lnTo>
                </a:path>
              </a:pathLst>
            </a:custGeom>
            <a:solidFill>
              <a:srgbClr val="B5B5B5"/>
            </a:solidFill>
            <a:ln w="12700" cap="rnd">
              <a:noFill/>
              <a:round/>
              <a:headEnd/>
              <a:tailEnd/>
            </a:ln>
          </p:spPr>
          <p:txBody>
            <a:bodyPr/>
            <a:lstStyle/>
            <a:p>
              <a:endParaRPr lang="en-US" dirty="0"/>
            </a:p>
          </p:txBody>
        </p:sp>
        <p:sp>
          <p:nvSpPr>
            <p:cNvPr id="49138" name="Freeform 1037"/>
            <p:cNvSpPr>
              <a:spLocks/>
            </p:cNvSpPr>
            <p:nvPr/>
          </p:nvSpPr>
          <p:spPr bwMode="auto">
            <a:xfrm>
              <a:off x="2809" y="2522"/>
              <a:ext cx="17" cy="17"/>
            </a:xfrm>
            <a:custGeom>
              <a:avLst/>
              <a:gdLst>
                <a:gd name="T0" fmla="*/ 8 w 17"/>
                <a:gd name="T1" fmla="*/ 16 h 17"/>
                <a:gd name="T2" fmla="*/ 14 w 17"/>
                <a:gd name="T3" fmla="*/ 5 h 17"/>
                <a:gd name="T4" fmla="*/ 12 w 17"/>
                <a:gd name="T5" fmla="*/ 2 h 17"/>
                <a:gd name="T6" fmla="*/ 8 w 17"/>
                <a:gd name="T7" fmla="*/ 0 h 17"/>
                <a:gd name="T8" fmla="*/ 0 w 17"/>
                <a:gd name="T9" fmla="*/ 10 h 17"/>
                <a:gd name="T10" fmla="*/ 10 w 17"/>
                <a:gd name="T11" fmla="*/ 5 h 17"/>
                <a:gd name="T12" fmla="*/ 3 w 17"/>
                <a:gd name="T13" fmla="*/ 13 h 17"/>
                <a:gd name="T14" fmla="*/ 7 w 17"/>
                <a:gd name="T15" fmla="*/ 16 h 17"/>
                <a:gd name="T16" fmla="*/ 8 w 17"/>
                <a:gd name="T17" fmla="*/ 16 h 17"/>
                <a:gd name="T18" fmla="*/ 16 w 17"/>
                <a:gd name="T19" fmla="*/ 5 h 17"/>
                <a:gd name="T20" fmla="*/ 8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16"/>
                  </a:moveTo>
                  <a:lnTo>
                    <a:pt x="14" y="5"/>
                  </a:lnTo>
                  <a:lnTo>
                    <a:pt x="12" y="2"/>
                  </a:lnTo>
                  <a:lnTo>
                    <a:pt x="8" y="0"/>
                  </a:lnTo>
                  <a:lnTo>
                    <a:pt x="0" y="10"/>
                  </a:lnTo>
                  <a:lnTo>
                    <a:pt x="10" y="5"/>
                  </a:lnTo>
                  <a:lnTo>
                    <a:pt x="3" y="13"/>
                  </a:lnTo>
                  <a:lnTo>
                    <a:pt x="7" y="16"/>
                  </a:lnTo>
                  <a:lnTo>
                    <a:pt x="8" y="16"/>
                  </a:lnTo>
                  <a:lnTo>
                    <a:pt x="16" y="5"/>
                  </a:lnTo>
                  <a:lnTo>
                    <a:pt x="8" y="16"/>
                  </a:lnTo>
                </a:path>
              </a:pathLst>
            </a:custGeom>
            <a:solidFill>
              <a:srgbClr val="B5B5B5"/>
            </a:solidFill>
            <a:ln w="12700" cap="rnd">
              <a:noFill/>
              <a:round/>
              <a:headEnd/>
              <a:tailEnd/>
            </a:ln>
          </p:spPr>
          <p:txBody>
            <a:bodyPr/>
            <a:lstStyle/>
            <a:p>
              <a:endParaRPr lang="en-US" dirty="0"/>
            </a:p>
          </p:txBody>
        </p:sp>
        <p:sp>
          <p:nvSpPr>
            <p:cNvPr id="49139" name="Freeform 1038"/>
            <p:cNvSpPr>
              <a:spLocks/>
            </p:cNvSpPr>
            <p:nvPr/>
          </p:nvSpPr>
          <p:spPr bwMode="auto">
            <a:xfrm>
              <a:off x="2798" y="2495"/>
              <a:ext cx="21" cy="34"/>
            </a:xfrm>
            <a:custGeom>
              <a:avLst/>
              <a:gdLst>
                <a:gd name="T0" fmla="*/ 5 w 21"/>
                <a:gd name="T1" fmla="*/ 6 h 34"/>
                <a:gd name="T2" fmla="*/ 5 w 21"/>
                <a:gd name="T3" fmla="*/ 1 h 34"/>
                <a:gd name="T4" fmla="*/ 2 w 21"/>
                <a:gd name="T5" fmla="*/ 6 h 34"/>
                <a:gd name="T6" fmla="*/ 0 w 21"/>
                <a:gd name="T7" fmla="*/ 11 h 34"/>
                <a:gd name="T8" fmla="*/ 1 w 21"/>
                <a:gd name="T9" fmla="*/ 16 h 34"/>
                <a:gd name="T10" fmla="*/ 3 w 21"/>
                <a:gd name="T11" fmla="*/ 21 h 34"/>
                <a:gd name="T12" fmla="*/ 5 w 21"/>
                <a:gd name="T13" fmla="*/ 25 h 34"/>
                <a:gd name="T14" fmla="*/ 8 w 21"/>
                <a:gd name="T15" fmla="*/ 27 h 34"/>
                <a:gd name="T16" fmla="*/ 12 w 21"/>
                <a:gd name="T17" fmla="*/ 30 h 34"/>
                <a:gd name="T18" fmla="*/ 15 w 21"/>
                <a:gd name="T19" fmla="*/ 33 h 34"/>
                <a:gd name="T20" fmla="*/ 20 w 21"/>
                <a:gd name="T21" fmla="*/ 26 h 34"/>
                <a:gd name="T22" fmla="*/ 16 w 21"/>
                <a:gd name="T23" fmla="*/ 24 h 34"/>
                <a:gd name="T24" fmla="*/ 14 w 21"/>
                <a:gd name="T25" fmla="*/ 21 h 34"/>
                <a:gd name="T26" fmla="*/ 12 w 21"/>
                <a:gd name="T27" fmla="*/ 19 h 34"/>
                <a:gd name="T28" fmla="*/ 9 w 21"/>
                <a:gd name="T29" fmla="*/ 16 h 34"/>
                <a:gd name="T30" fmla="*/ 8 w 21"/>
                <a:gd name="T31" fmla="*/ 14 h 34"/>
                <a:gd name="T32" fmla="*/ 8 w 21"/>
                <a:gd name="T33" fmla="*/ 12 h 34"/>
                <a:gd name="T34" fmla="*/ 8 w 21"/>
                <a:gd name="T35" fmla="*/ 9 h 34"/>
                <a:gd name="T36" fmla="*/ 12 w 21"/>
                <a:gd name="T37" fmla="*/ 6 h 34"/>
                <a:gd name="T38" fmla="*/ 11 w 21"/>
                <a:gd name="T39" fmla="*/ 0 h 34"/>
                <a:gd name="T40" fmla="*/ 5 w 21"/>
                <a:gd name="T41" fmla="*/ 6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34"/>
                <a:gd name="T65" fmla="*/ 21 w 21"/>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34">
                  <a:moveTo>
                    <a:pt x="5" y="6"/>
                  </a:moveTo>
                  <a:lnTo>
                    <a:pt x="5" y="1"/>
                  </a:lnTo>
                  <a:lnTo>
                    <a:pt x="2" y="6"/>
                  </a:lnTo>
                  <a:lnTo>
                    <a:pt x="0" y="11"/>
                  </a:lnTo>
                  <a:lnTo>
                    <a:pt x="1" y="16"/>
                  </a:lnTo>
                  <a:lnTo>
                    <a:pt x="3" y="21"/>
                  </a:lnTo>
                  <a:lnTo>
                    <a:pt x="5" y="25"/>
                  </a:lnTo>
                  <a:lnTo>
                    <a:pt x="8" y="27"/>
                  </a:lnTo>
                  <a:lnTo>
                    <a:pt x="12" y="30"/>
                  </a:lnTo>
                  <a:lnTo>
                    <a:pt x="15" y="33"/>
                  </a:lnTo>
                  <a:lnTo>
                    <a:pt x="20" y="26"/>
                  </a:lnTo>
                  <a:lnTo>
                    <a:pt x="16" y="24"/>
                  </a:lnTo>
                  <a:lnTo>
                    <a:pt x="14" y="21"/>
                  </a:lnTo>
                  <a:lnTo>
                    <a:pt x="12" y="19"/>
                  </a:lnTo>
                  <a:lnTo>
                    <a:pt x="9" y="16"/>
                  </a:lnTo>
                  <a:lnTo>
                    <a:pt x="8" y="14"/>
                  </a:lnTo>
                  <a:lnTo>
                    <a:pt x="8" y="12"/>
                  </a:lnTo>
                  <a:lnTo>
                    <a:pt x="8" y="9"/>
                  </a:lnTo>
                  <a:lnTo>
                    <a:pt x="12" y="6"/>
                  </a:lnTo>
                  <a:lnTo>
                    <a:pt x="11" y="0"/>
                  </a:lnTo>
                  <a:lnTo>
                    <a:pt x="5" y="6"/>
                  </a:lnTo>
                </a:path>
              </a:pathLst>
            </a:custGeom>
            <a:solidFill>
              <a:srgbClr val="B5B5B5"/>
            </a:solidFill>
            <a:ln w="12700" cap="rnd">
              <a:noFill/>
              <a:round/>
              <a:headEnd/>
              <a:tailEnd/>
            </a:ln>
          </p:spPr>
          <p:txBody>
            <a:bodyPr/>
            <a:lstStyle/>
            <a:p>
              <a:endParaRPr lang="en-US" dirty="0"/>
            </a:p>
          </p:txBody>
        </p:sp>
        <p:sp>
          <p:nvSpPr>
            <p:cNvPr id="49140" name="Freeform 1039"/>
            <p:cNvSpPr>
              <a:spLocks/>
            </p:cNvSpPr>
            <p:nvPr/>
          </p:nvSpPr>
          <p:spPr bwMode="auto">
            <a:xfrm>
              <a:off x="2761" y="2479"/>
              <a:ext cx="46" cy="18"/>
            </a:xfrm>
            <a:custGeom>
              <a:avLst/>
              <a:gdLst>
                <a:gd name="T0" fmla="*/ 2 w 46"/>
                <a:gd name="T1" fmla="*/ 8 h 18"/>
                <a:gd name="T2" fmla="*/ 1 w 46"/>
                <a:gd name="T3" fmla="*/ 8 h 18"/>
                <a:gd name="T4" fmla="*/ 6 w 46"/>
                <a:gd name="T5" fmla="*/ 8 h 18"/>
                <a:gd name="T6" fmla="*/ 11 w 46"/>
                <a:gd name="T7" fmla="*/ 9 h 18"/>
                <a:gd name="T8" fmla="*/ 17 w 46"/>
                <a:gd name="T9" fmla="*/ 9 h 18"/>
                <a:gd name="T10" fmla="*/ 22 w 46"/>
                <a:gd name="T11" fmla="*/ 10 h 18"/>
                <a:gd name="T12" fmla="*/ 26 w 46"/>
                <a:gd name="T13" fmla="*/ 11 h 18"/>
                <a:gd name="T14" fmla="*/ 31 w 46"/>
                <a:gd name="T15" fmla="*/ 13 h 18"/>
                <a:gd name="T16" fmla="*/ 35 w 46"/>
                <a:gd name="T17" fmla="*/ 15 h 18"/>
                <a:gd name="T18" fmla="*/ 39 w 46"/>
                <a:gd name="T19" fmla="*/ 17 h 18"/>
                <a:gd name="T20" fmla="*/ 45 w 46"/>
                <a:gd name="T21" fmla="*/ 12 h 18"/>
                <a:gd name="T22" fmla="*/ 40 w 46"/>
                <a:gd name="T23" fmla="*/ 8 h 18"/>
                <a:gd name="T24" fmla="*/ 35 w 46"/>
                <a:gd name="T25" fmla="*/ 6 h 18"/>
                <a:gd name="T26" fmla="*/ 30 w 46"/>
                <a:gd name="T27" fmla="*/ 4 h 18"/>
                <a:gd name="T28" fmla="*/ 25 w 46"/>
                <a:gd name="T29" fmla="*/ 2 h 18"/>
                <a:gd name="T30" fmla="*/ 19 w 46"/>
                <a:gd name="T31" fmla="*/ 1 h 18"/>
                <a:gd name="T32" fmla="*/ 12 w 46"/>
                <a:gd name="T33" fmla="*/ 1 h 18"/>
                <a:gd name="T34" fmla="*/ 6 w 46"/>
                <a:gd name="T35" fmla="*/ 0 h 18"/>
                <a:gd name="T36" fmla="*/ 1 w 46"/>
                <a:gd name="T37" fmla="*/ 0 h 18"/>
                <a:gd name="T38" fmla="*/ 0 w 46"/>
                <a:gd name="T39" fmla="*/ 0 h 18"/>
                <a:gd name="T40" fmla="*/ 2 w 46"/>
                <a:gd name="T41" fmla="*/ 8 h 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6"/>
                <a:gd name="T64" fmla="*/ 0 h 18"/>
                <a:gd name="T65" fmla="*/ 46 w 46"/>
                <a:gd name="T66" fmla="*/ 18 h 1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6" h="18">
                  <a:moveTo>
                    <a:pt x="2" y="8"/>
                  </a:moveTo>
                  <a:lnTo>
                    <a:pt x="1" y="8"/>
                  </a:lnTo>
                  <a:lnTo>
                    <a:pt x="6" y="8"/>
                  </a:lnTo>
                  <a:lnTo>
                    <a:pt x="11" y="9"/>
                  </a:lnTo>
                  <a:lnTo>
                    <a:pt x="17" y="9"/>
                  </a:lnTo>
                  <a:lnTo>
                    <a:pt x="22" y="10"/>
                  </a:lnTo>
                  <a:lnTo>
                    <a:pt x="26" y="11"/>
                  </a:lnTo>
                  <a:lnTo>
                    <a:pt x="31" y="13"/>
                  </a:lnTo>
                  <a:lnTo>
                    <a:pt x="35" y="15"/>
                  </a:lnTo>
                  <a:lnTo>
                    <a:pt x="39" y="17"/>
                  </a:lnTo>
                  <a:lnTo>
                    <a:pt x="45" y="12"/>
                  </a:lnTo>
                  <a:lnTo>
                    <a:pt x="40" y="8"/>
                  </a:lnTo>
                  <a:lnTo>
                    <a:pt x="35" y="6"/>
                  </a:lnTo>
                  <a:lnTo>
                    <a:pt x="30" y="4"/>
                  </a:lnTo>
                  <a:lnTo>
                    <a:pt x="25" y="2"/>
                  </a:lnTo>
                  <a:lnTo>
                    <a:pt x="19" y="1"/>
                  </a:lnTo>
                  <a:lnTo>
                    <a:pt x="12" y="1"/>
                  </a:lnTo>
                  <a:lnTo>
                    <a:pt x="6" y="0"/>
                  </a:lnTo>
                  <a:lnTo>
                    <a:pt x="1" y="0"/>
                  </a:lnTo>
                  <a:lnTo>
                    <a:pt x="0" y="0"/>
                  </a:lnTo>
                  <a:lnTo>
                    <a:pt x="2" y="8"/>
                  </a:lnTo>
                </a:path>
              </a:pathLst>
            </a:custGeom>
            <a:solidFill>
              <a:srgbClr val="B5B5B5"/>
            </a:solidFill>
            <a:ln w="12700" cap="rnd">
              <a:noFill/>
              <a:round/>
              <a:headEnd/>
              <a:tailEnd/>
            </a:ln>
          </p:spPr>
          <p:txBody>
            <a:bodyPr/>
            <a:lstStyle/>
            <a:p>
              <a:endParaRPr lang="en-US" dirty="0"/>
            </a:p>
          </p:txBody>
        </p:sp>
        <p:sp>
          <p:nvSpPr>
            <p:cNvPr id="49141" name="Freeform 1040"/>
            <p:cNvSpPr>
              <a:spLocks/>
            </p:cNvSpPr>
            <p:nvPr/>
          </p:nvSpPr>
          <p:spPr bwMode="auto">
            <a:xfrm>
              <a:off x="2782" y="2537"/>
              <a:ext cx="32" cy="29"/>
            </a:xfrm>
            <a:custGeom>
              <a:avLst/>
              <a:gdLst>
                <a:gd name="T0" fmla="*/ 12 w 32"/>
                <a:gd name="T1" fmla="*/ 0 h 29"/>
                <a:gd name="T2" fmla="*/ 8 w 32"/>
                <a:gd name="T3" fmla="*/ 0 h 29"/>
                <a:gd name="T4" fmla="*/ 6 w 32"/>
                <a:gd name="T5" fmla="*/ 1 h 29"/>
                <a:gd name="T6" fmla="*/ 3 w 32"/>
                <a:gd name="T7" fmla="*/ 2 h 29"/>
                <a:gd name="T8" fmla="*/ 0 w 32"/>
                <a:gd name="T9" fmla="*/ 2 h 29"/>
                <a:gd name="T10" fmla="*/ 0 w 32"/>
                <a:gd name="T11" fmla="*/ 5 h 29"/>
                <a:gd name="T12" fmla="*/ 2 w 32"/>
                <a:gd name="T13" fmla="*/ 6 h 29"/>
                <a:gd name="T14" fmla="*/ 3 w 32"/>
                <a:gd name="T15" fmla="*/ 7 h 29"/>
                <a:gd name="T16" fmla="*/ 4 w 32"/>
                <a:gd name="T17" fmla="*/ 8 h 29"/>
                <a:gd name="T18" fmla="*/ 8 w 32"/>
                <a:gd name="T19" fmla="*/ 11 h 29"/>
                <a:gd name="T20" fmla="*/ 11 w 32"/>
                <a:gd name="T21" fmla="*/ 13 h 29"/>
                <a:gd name="T22" fmla="*/ 13 w 32"/>
                <a:gd name="T23" fmla="*/ 16 h 29"/>
                <a:gd name="T24" fmla="*/ 17 w 32"/>
                <a:gd name="T25" fmla="*/ 19 h 29"/>
                <a:gd name="T26" fmla="*/ 18 w 32"/>
                <a:gd name="T27" fmla="*/ 21 h 29"/>
                <a:gd name="T28" fmla="*/ 20 w 32"/>
                <a:gd name="T29" fmla="*/ 25 h 29"/>
                <a:gd name="T30" fmla="*/ 23 w 32"/>
                <a:gd name="T31" fmla="*/ 26 h 29"/>
                <a:gd name="T32" fmla="*/ 27 w 32"/>
                <a:gd name="T33" fmla="*/ 28 h 29"/>
                <a:gd name="T34" fmla="*/ 29 w 32"/>
                <a:gd name="T35" fmla="*/ 27 h 29"/>
                <a:gd name="T36" fmla="*/ 31 w 32"/>
                <a:gd name="T37" fmla="*/ 24 h 29"/>
                <a:gd name="T38" fmla="*/ 31 w 32"/>
                <a:gd name="T39" fmla="*/ 19 h 29"/>
                <a:gd name="T40" fmla="*/ 29 w 32"/>
                <a:gd name="T41" fmla="*/ 16 h 29"/>
                <a:gd name="T42" fmla="*/ 27 w 32"/>
                <a:gd name="T43" fmla="*/ 11 h 29"/>
                <a:gd name="T44" fmla="*/ 23 w 32"/>
                <a:gd name="T45" fmla="*/ 7 h 29"/>
                <a:gd name="T46" fmla="*/ 18 w 32"/>
                <a:gd name="T47" fmla="*/ 2 h 29"/>
                <a:gd name="T48" fmla="*/ 12 w 32"/>
                <a:gd name="T49" fmla="*/ 0 h 2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29"/>
                <a:gd name="T77" fmla="*/ 32 w 32"/>
                <a:gd name="T78" fmla="*/ 29 h 2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29">
                  <a:moveTo>
                    <a:pt x="12" y="0"/>
                  </a:moveTo>
                  <a:lnTo>
                    <a:pt x="8" y="0"/>
                  </a:lnTo>
                  <a:lnTo>
                    <a:pt x="6" y="1"/>
                  </a:lnTo>
                  <a:lnTo>
                    <a:pt x="3" y="2"/>
                  </a:lnTo>
                  <a:lnTo>
                    <a:pt x="0" y="2"/>
                  </a:lnTo>
                  <a:lnTo>
                    <a:pt x="0" y="5"/>
                  </a:lnTo>
                  <a:lnTo>
                    <a:pt x="2" y="6"/>
                  </a:lnTo>
                  <a:lnTo>
                    <a:pt x="3" y="7"/>
                  </a:lnTo>
                  <a:lnTo>
                    <a:pt x="4" y="8"/>
                  </a:lnTo>
                  <a:lnTo>
                    <a:pt x="8" y="11"/>
                  </a:lnTo>
                  <a:lnTo>
                    <a:pt x="11" y="13"/>
                  </a:lnTo>
                  <a:lnTo>
                    <a:pt x="13" y="16"/>
                  </a:lnTo>
                  <a:lnTo>
                    <a:pt x="17" y="19"/>
                  </a:lnTo>
                  <a:lnTo>
                    <a:pt x="18" y="21"/>
                  </a:lnTo>
                  <a:lnTo>
                    <a:pt x="20" y="25"/>
                  </a:lnTo>
                  <a:lnTo>
                    <a:pt x="23" y="26"/>
                  </a:lnTo>
                  <a:lnTo>
                    <a:pt x="27" y="28"/>
                  </a:lnTo>
                  <a:lnTo>
                    <a:pt x="29" y="27"/>
                  </a:lnTo>
                  <a:lnTo>
                    <a:pt x="31" y="24"/>
                  </a:lnTo>
                  <a:lnTo>
                    <a:pt x="31" y="19"/>
                  </a:lnTo>
                  <a:lnTo>
                    <a:pt x="29" y="16"/>
                  </a:lnTo>
                  <a:lnTo>
                    <a:pt x="27" y="11"/>
                  </a:lnTo>
                  <a:lnTo>
                    <a:pt x="23" y="7"/>
                  </a:lnTo>
                  <a:lnTo>
                    <a:pt x="18" y="2"/>
                  </a:lnTo>
                  <a:lnTo>
                    <a:pt x="12" y="0"/>
                  </a:lnTo>
                </a:path>
              </a:pathLst>
            </a:custGeom>
            <a:solidFill>
              <a:srgbClr val="E2E2E2"/>
            </a:solidFill>
            <a:ln w="12700" cap="rnd">
              <a:noFill/>
              <a:round/>
              <a:headEnd/>
              <a:tailEnd/>
            </a:ln>
          </p:spPr>
          <p:txBody>
            <a:bodyPr/>
            <a:lstStyle/>
            <a:p>
              <a:endParaRPr lang="en-US" dirty="0"/>
            </a:p>
          </p:txBody>
        </p:sp>
        <p:sp>
          <p:nvSpPr>
            <p:cNvPr id="49142" name="Freeform 1041"/>
            <p:cNvSpPr>
              <a:spLocks/>
            </p:cNvSpPr>
            <p:nvPr/>
          </p:nvSpPr>
          <p:spPr bwMode="auto">
            <a:xfrm>
              <a:off x="2777" y="2531"/>
              <a:ext cx="17" cy="17"/>
            </a:xfrm>
            <a:custGeom>
              <a:avLst/>
              <a:gdLst>
                <a:gd name="T0" fmla="*/ 8 w 17"/>
                <a:gd name="T1" fmla="*/ 10 h 17"/>
                <a:gd name="T2" fmla="*/ 3 w 17"/>
                <a:gd name="T3" fmla="*/ 16 h 17"/>
                <a:gd name="T4" fmla="*/ 7 w 17"/>
                <a:gd name="T5" fmla="*/ 16 h 17"/>
                <a:gd name="T6" fmla="*/ 10 w 17"/>
                <a:gd name="T7" fmla="*/ 14 h 17"/>
                <a:gd name="T8" fmla="*/ 12 w 17"/>
                <a:gd name="T9" fmla="*/ 12 h 17"/>
                <a:gd name="T10" fmla="*/ 16 w 17"/>
                <a:gd name="T11" fmla="*/ 0 h 17"/>
                <a:gd name="T12" fmla="*/ 9 w 17"/>
                <a:gd name="T13" fmla="*/ 0 h 17"/>
                <a:gd name="T14" fmla="*/ 6 w 17"/>
                <a:gd name="T15" fmla="*/ 4 h 17"/>
                <a:gd name="T16" fmla="*/ 5 w 17"/>
                <a:gd name="T17" fmla="*/ 4 h 17"/>
                <a:gd name="T18" fmla="*/ 0 w 17"/>
                <a:gd name="T19" fmla="*/ 10 h 17"/>
                <a:gd name="T20" fmla="*/ 8 w 17"/>
                <a:gd name="T21" fmla="*/ 1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10"/>
                  </a:moveTo>
                  <a:lnTo>
                    <a:pt x="3" y="16"/>
                  </a:lnTo>
                  <a:lnTo>
                    <a:pt x="7" y="16"/>
                  </a:lnTo>
                  <a:lnTo>
                    <a:pt x="10" y="14"/>
                  </a:lnTo>
                  <a:lnTo>
                    <a:pt x="12" y="12"/>
                  </a:lnTo>
                  <a:lnTo>
                    <a:pt x="16" y="0"/>
                  </a:lnTo>
                  <a:lnTo>
                    <a:pt x="9" y="0"/>
                  </a:lnTo>
                  <a:lnTo>
                    <a:pt x="6" y="4"/>
                  </a:lnTo>
                  <a:lnTo>
                    <a:pt x="5" y="4"/>
                  </a:lnTo>
                  <a:lnTo>
                    <a:pt x="0" y="10"/>
                  </a:lnTo>
                  <a:lnTo>
                    <a:pt x="8" y="10"/>
                  </a:lnTo>
                </a:path>
              </a:pathLst>
            </a:custGeom>
            <a:solidFill>
              <a:srgbClr val="B5B5B5"/>
            </a:solidFill>
            <a:ln w="12700" cap="rnd">
              <a:noFill/>
              <a:round/>
              <a:headEnd/>
              <a:tailEnd/>
            </a:ln>
          </p:spPr>
          <p:txBody>
            <a:bodyPr/>
            <a:lstStyle/>
            <a:p>
              <a:endParaRPr lang="en-US" dirty="0"/>
            </a:p>
          </p:txBody>
        </p:sp>
        <p:sp>
          <p:nvSpPr>
            <p:cNvPr id="49143" name="Freeform 1042"/>
            <p:cNvSpPr>
              <a:spLocks/>
            </p:cNvSpPr>
            <p:nvPr/>
          </p:nvSpPr>
          <p:spPr bwMode="auto">
            <a:xfrm>
              <a:off x="2777" y="2539"/>
              <a:ext cx="17" cy="17"/>
            </a:xfrm>
            <a:custGeom>
              <a:avLst/>
              <a:gdLst>
                <a:gd name="T0" fmla="*/ 16 w 17"/>
                <a:gd name="T1" fmla="*/ 5 h 17"/>
                <a:gd name="T2" fmla="*/ 13 w 17"/>
                <a:gd name="T3" fmla="*/ 2 h 17"/>
                <a:gd name="T4" fmla="*/ 0 w 17"/>
                <a:gd name="T5" fmla="*/ 0 h 17"/>
                <a:gd name="T6" fmla="*/ 0 w 17"/>
                <a:gd name="T7" fmla="*/ 8 h 17"/>
                <a:gd name="T8" fmla="*/ 4 w 17"/>
                <a:gd name="T9" fmla="*/ 10 h 17"/>
                <a:gd name="T10" fmla="*/ 6 w 17"/>
                <a:gd name="T11" fmla="*/ 16 h 17"/>
                <a:gd name="T12" fmla="*/ 9 w 17"/>
                <a:gd name="T13" fmla="*/ 16 h 17"/>
                <a:gd name="T14" fmla="*/ 16 w 17"/>
                <a:gd name="T15" fmla="*/ 5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16" y="5"/>
                  </a:moveTo>
                  <a:lnTo>
                    <a:pt x="13" y="2"/>
                  </a:lnTo>
                  <a:lnTo>
                    <a:pt x="0" y="0"/>
                  </a:lnTo>
                  <a:lnTo>
                    <a:pt x="0" y="8"/>
                  </a:lnTo>
                  <a:lnTo>
                    <a:pt x="4" y="10"/>
                  </a:lnTo>
                  <a:lnTo>
                    <a:pt x="6" y="16"/>
                  </a:lnTo>
                  <a:lnTo>
                    <a:pt x="9" y="16"/>
                  </a:lnTo>
                  <a:lnTo>
                    <a:pt x="16" y="5"/>
                  </a:lnTo>
                </a:path>
              </a:pathLst>
            </a:custGeom>
            <a:solidFill>
              <a:srgbClr val="B5B5B5"/>
            </a:solidFill>
            <a:ln w="12700" cap="rnd">
              <a:noFill/>
              <a:round/>
              <a:headEnd/>
              <a:tailEnd/>
            </a:ln>
          </p:spPr>
          <p:txBody>
            <a:bodyPr/>
            <a:lstStyle/>
            <a:p>
              <a:endParaRPr lang="en-US" dirty="0"/>
            </a:p>
          </p:txBody>
        </p:sp>
        <p:sp>
          <p:nvSpPr>
            <p:cNvPr id="49144" name="Freeform 1043"/>
            <p:cNvSpPr>
              <a:spLocks/>
            </p:cNvSpPr>
            <p:nvPr/>
          </p:nvSpPr>
          <p:spPr bwMode="auto">
            <a:xfrm>
              <a:off x="2784" y="2543"/>
              <a:ext cx="27" cy="28"/>
            </a:xfrm>
            <a:custGeom>
              <a:avLst/>
              <a:gdLst>
                <a:gd name="T0" fmla="*/ 26 w 27"/>
                <a:gd name="T1" fmla="*/ 19 h 28"/>
                <a:gd name="T2" fmla="*/ 24 w 27"/>
                <a:gd name="T3" fmla="*/ 18 h 28"/>
                <a:gd name="T4" fmla="*/ 21 w 27"/>
                <a:gd name="T5" fmla="*/ 16 h 28"/>
                <a:gd name="T6" fmla="*/ 20 w 27"/>
                <a:gd name="T7" fmla="*/ 14 h 28"/>
                <a:gd name="T8" fmla="*/ 17 w 27"/>
                <a:gd name="T9" fmla="*/ 11 h 28"/>
                <a:gd name="T10" fmla="*/ 15 w 27"/>
                <a:gd name="T11" fmla="*/ 9 h 28"/>
                <a:gd name="T12" fmla="*/ 12 w 27"/>
                <a:gd name="T13" fmla="*/ 5 h 28"/>
                <a:gd name="T14" fmla="*/ 8 w 27"/>
                <a:gd name="T15" fmla="*/ 2 h 28"/>
                <a:gd name="T16" fmla="*/ 5 w 27"/>
                <a:gd name="T17" fmla="*/ 0 h 28"/>
                <a:gd name="T18" fmla="*/ 0 w 27"/>
                <a:gd name="T19" fmla="*/ 7 h 28"/>
                <a:gd name="T20" fmla="*/ 3 w 27"/>
                <a:gd name="T21" fmla="*/ 9 h 28"/>
                <a:gd name="T22" fmla="*/ 6 w 27"/>
                <a:gd name="T23" fmla="*/ 11 h 28"/>
                <a:gd name="T24" fmla="*/ 8 w 27"/>
                <a:gd name="T25" fmla="*/ 14 h 28"/>
                <a:gd name="T26" fmla="*/ 11 w 27"/>
                <a:gd name="T27" fmla="*/ 16 h 28"/>
                <a:gd name="T28" fmla="*/ 12 w 27"/>
                <a:gd name="T29" fmla="*/ 19 h 28"/>
                <a:gd name="T30" fmla="*/ 15 w 27"/>
                <a:gd name="T31" fmla="*/ 23 h 28"/>
                <a:gd name="T32" fmla="*/ 20 w 27"/>
                <a:gd name="T33" fmla="*/ 25 h 28"/>
                <a:gd name="T34" fmla="*/ 24 w 27"/>
                <a:gd name="T35" fmla="*/ 27 h 28"/>
                <a:gd name="T36" fmla="*/ 26 w 27"/>
                <a:gd name="T37" fmla="*/ 19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28"/>
                <a:gd name="T59" fmla="*/ 27 w 27"/>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28">
                  <a:moveTo>
                    <a:pt x="26" y="19"/>
                  </a:moveTo>
                  <a:lnTo>
                    <a:pt x="24" y="18"/>
                  </a:lnTo>
                  <a:lnTo>
                    <a:pt x="21" y="16"/>
                  </a:lnTo>
                  <a:lnTo>
                    <a:pt x="20" y="14"/>
                  </a:lnTo>
                  <a:lnTo>
                    <a:pt x="17" y="11"/>
                  </a:lnTo>
                  <a:lnTo>
                    <a:pt x="15" y="9"/>
                  </a:lnTo>
                  <a:lnTo>
                    <a:pt x="12" y="5"/>
                  </a:lnTo>
                  <a:lnTo>
                    <a:pt x="8" y="2"/>
                  </a:lnTo>
                  <a:lnTo>
                    <a:pt x="5" y="0"/>
                  </a:lnTo>
                  <a:lnTo>
                    <a:pt x="0" y="7"/>
                  </a:lnTo>
                  <a:lnTo>
                    <a:pt x="3" y="9"/>
                  </a:lnTo>
                  <a:lnTo>
                    <a:pt x="6" y="11"/>
                  </a:lnTo>
                  <a:lnTo>
                    <a:pt x="8" y="14"/>
                  </a:lnTo>
                  <a:lnTo>
                    <a:pt x="11" y="16"/>
                  </a:lnTo>
                  <a:lnTo>
                    <a:pt x="12" y="19"/>
                  </a:lnTo>
                  <a:lnTo>
                    <a:pt x="15" y="23"/>
                  </a:lnTo>
                  <a:lnTo>
                    <a:pt x="20" y="25"/>
                  </a:lnTo>
                  <a:lnTo>
                    <a:pt x="24" y="27"/>
                  </a:lnTo>
                  <a:lnTo>
                    <a:pt x="26" y="19"/>
                  </a:lnTo>
                </a:path>
              </a:pathLst>
            </a:custGeom>
            <a:solidFill>
              <a:srgbClr val="B5B5B5"/>
            </a:solidFill>
            <a:ln w="12700" cap="rnd">
              <a:noFill/>
              <a:round/>
              <a:headEnd/>
              <a:tailEnd/>
            </a:ln>
          </p:spPr>
          <p:txBody>
            <a:bodyPr/>
            <a:lstStyle/>
            <a:p>
              <a:endParaRPr lang="en-US" dirty="0"/>
            </a:p>
          </p:txBody>
        </p:sp>
        <p:sp>
          <p:nvSpPr>
            <p:cNvPr id="49145" name="Freeform 1044"/>
            <p:cNvSpPr>
              <a:spLocks/>
            </p:cNvSpPr>
            <p:nvPr/>
          </p:nvSpPr>
          <p:spPr bwMode="auto">
            <a:xfrm>
              <a:off x="2812" y="2554"/>
              <a:ext cx="17" cy="17"/>
            </a:xfrm>
            <a:custGeom>
              <a:avLst/>
              <a:gdLst>
                <a:gd name="T0" fmla="*/ 0 w 17"/>
                <a:gd name="T1" fmla="*/ 2 h 17"/>
                <a:gd name="T2" fmla="*/ 2 w 17"/>
                <a:gd name="T3" fmla="*/ 3 h 17"/>
                <a:gd name="T4" fmla="*/ 2 w 17"/>
                <a:gd name="T5" fmla="*/ 5 h 17"/>
                <a:gd name="T6" fmla="*/ 2 w 17"/>
                <a:gd name="T7" fmla="*/ 8 h 17"/>
                <a:gd name="T8" fmla="*/ 2 w 17"/>
                <a:gd name="T9" fmla="*/ 9 h 17"/>
                <a:gd name="T10" fmla="*/ 4 w 17"/>
                <a:gd name="T11" fmla="*/ 9 h 17"/>
                <a:gd name="T12" fmla="*/ 2 w 17"/>
                <a:gd name="T13" fmla="*/ 16 h 17"/>
                <a:gd name="T14" fmla="*/ 11 w 17"/>
                <a:gd name="T15" fmla="*/ 15 h 17"/>
                <a:gd name="T16" fmla="*/ 16 w 17"/>
                <a:gd name="T17" fmla="*/ 9 h 17"/>
                <a:gd name="T18" fmla="*/ 16 w 17"/>
                <a:gd name="T19" fmla="*/ 4 h 17"/>
                <a:gd name="T20" fmla="*/ 11 w 17"/>
                <a:gd name="T21" fmla="*/ 0 h 17"/>
                <a:gd name="T22" fmla="*/ 13 w 17"/>
                <a:gd name="T23" fmla="*/ 0 h 17"/>
                <a:gd name="T24" fmla="*/ 0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2"/>
                  </a:moveTo>
                  <a:lnTo>
                    <a:pt x="2" y="3"/>
                  </a:lnTo>
                  <a:lnTo>
                    <a:pt x="2" y="5"/>
                  </a:lnTo>
                  <a:lnTo>
                    <a:pt x="2" y="8"/>
                  </a:lnTo>
                  <a:lnTo>
                    <a:pt x="2" y="9"/>
                  </a:lnTo>
                  <a:lnTo>
                    <a:pt x="4" y="9"/>
                  </a:lnTo>
                  <a:lnTo>
                    <a:pt x="2" y="16"/>
                  </a:lnTo>
                  <a:lnTo>
                    <a:pt x="11" y="15"/>
                  </a:lnTo>
                  <a:lnTo>
                    <a:pt x="16" y="9"/>
                  </a:lnTo>
                  <a:lnTo>
                    <a:pt x="16" y="4"/>
                  </a:lnTo>
                  <a:lnTo>
                    <a:pt x="11" y="0"/>
                  </a:lnTo>
                  <a:lnTo>
                    <a:pt x="13" y="0"/>
                  </a:lnTo>
                  <a:lnTo>
                    <a:pt x="0" y="2"/>
                  </a:lnTo>
                </a:path>
              </a:pathLst>
            </a:custGeom>
            <a:solidFill>
              <a:srgbClr val="B5B5B5"/>
            </a:solidFill>
            <a:ln w="12700" cap="rnd">
              <a:noFill/>
              <a:round/>
              <a:headEnd/>
              <a:tailEnd/>
            </a:ln>
          </p:spPr>
          <p:txBody>
            <a:bodyPr/>
            <a:lstStyle/>
            <a:p>
              <a:endParaRPr lang="en-US" dirty="0"/>
            </a:p>
          </p:txBody>
        </p:sp>
        <p:sp>
          <p:nvSpPr>
            <p:cNvPr id="49146" name="Freeform 1045"/>
            <p:cNvSpPr>
              <a:spLocks/>
            </p:cNvSpPr>
            <p:nvPr/>
          </p:nvSpPr>
          <p:spPr bwMode="auto">
            <a:xfrm>
              <a:off x="2794" y="2531"/>
              <a:ext cx="24" cy="21"/>
            </a:xfrm>
            <a:custGeom>
              <a:avLst/>
              <a:gdLst>
                <a:gd name="T0" fmla="*/ 0 w 24"/>
                <a:gd name="T1" fmla="*/ 8 h 21"/>
                <a:gd name="T2" fmla="*/ 5 w 24"/>
                <a:gd name="T3" fmla="*/ 11 h 21"/>
                <a:gd name="T4" fmla="*/ 9 w 24"/>
                <a:gd name="T5" fmla="*/ 14 h 21"/>
                <a:gd name="T6" fmla="*/ 12 w 24"/>
                <a:gd name="T7" fmla="*/ 17 h 21"/>
                <a:gd name="T8" fmla="*/ 14 w 24"/>
                <a:gd name="T9" fmla="*/ 20 h 21"/>
                <a:gd name="T10" fmla="*/ 23 w 24"/>
                <a:gd name="T11" fmla="*/ 18 h 21"/>
                <a:gd name="T12" fmla="*/ 20 w 24"/>
                <a:gd name="T13" fmla="*/ 12 h 21"/>
                <a:gd name="T14" fmla="*/ 15 w 24"/>
                <a:gd name="T15" fmla="*/ 8 h 21"/>
                <a:gd name="T16" fmla="*/ 9 w 24"/>
                <a:gd name="T17" fmla="*/ 4 h 21"/>
                <a:gd name="T18" fmla="*/ 3 w 24"/>
                <a:gd name="T19" fmla="*/ 1 h 21"/>
                <a:gd name="T20" fmla="*/ 3 w 24"/>
                <a:gd name="T21" fmla="*/ 0 h 21"/>
                <a:gd name="T22" fmla="*/ 0 w 24"/>
                <a:gd name="T23" fmla="*/ 8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21"/>
                <a:gd name="T38" fmla="*/ 24 w 24"/>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21">
                  <a:moveTo>
                    <a:pt x="0" y="8"/>
                  </a:moveTo>
                  <a:lnTo>
                    <a:pt x="5" y="11"/>
                  </a:lnTo>
                  <a:lnTo>
                    <a:pt x="9" y="14"/>
                  </a:lnTo>
                  <a:lnTo>
                    <a:pt x="12" y="17"/>
                  </a:lnTo>
                  <a:lnTo>
                    <a:pt x="14" y="20"/>
                  </a:lnTo>
                  <a:lnTo>
                    <a:pt x="23" y="18"/>
                  </a:lnTo>
                  <a:lnTo>
                    <a:pt x="20" y="12"/>
                  </a:lnTo>
                  <a:lnTo>
                    <a:pt x="15" y="8"/>
                  </a:lnTo>
                  <a:lnTo>
                    <a:pt x="9" y="4"/>
                  </a:lnTo>
                  <a:lnTo>
                    <a:pt x="3" y="1"/>
                  </a:lnTo>
                  <a:lnTo>
                    <a:pt x="3" y="0"/>
                  </a:lnTo>
                  <a:lnTo>
                    <a:pt x="0" y="8"/>
                  </a:lnTo>
                </a:path>
              </a:pathLst>
            </a:custGeom>
            <a:solidFill>
              <a:srgbClr val="B5B5B5"/>
            </a:solidFill>
            <a:ln w="12700" cap="rnd">
              <a:noFill/>
              <a:round/>
              <a:headEnd/>
              <a:tailEnd/>
            </a:ln>
          </p:spPr>
          <p:txBody>
            <a:bodyPr/>
            <a:lstStyle/>
            <a:p>
              <a:endParaRPr lang="en-US" dirty="0"/>
            </a:p>
          </p:txBody>
        </p:sp>
        <p:sp>
          <p:nvSpPr>
            <p:cNvPr id="49147" name="Freeform 1046"/>
            <p:cNvSpPr>
              <a:spLocks/>
            </p:cNvSpPr>
            <p:nvPr/>
          </p:nvSpPr>
          <p:spPr bwMode="auto">
            <a:xfrm>
              <a:off x="2743" y="2521"/>
              <a:ext cx="46" cy="46"/>
            </a:xfrm>
            <a:custGeom>
              <a:avLst/>
              <a:gdLst>
                <a:gd name="T0" fmla="*/ 7 w 46"/>
                <a:gd name="T1" fmla="*/ 22 h 46"/>
                <a:gd name="T2" fmla="*/ 7 w 46"/>
                <a:gd name="T3" fmla="*/ 19 h 46"/>
                <a:gd name="T4" fmla="*/ 7 w 46"/>
                <a:gd name="T5" fmla="*/ 16 h 46"/>
                <a:gd name="T6" fmla="*/ 7 w 46"/>
                <a:gd name="T7" fmla="*/ 13 h 46"/>
                <a:gd name="T8" fmla="*/ 7 w 46"/>
                <a:gd name="T9" fmla="*/ 10 h 46"/>
                <a:gd name="T10" fmla="*/ 8 w 46"/>
                <a:gd name="T11" fmla="*/ 7 h 46"/>
                <a:gd name="T12" fmla="*/ 9 w 46"/>
                <a:gd name="T13" fmla="*/ 4 h 46"/>
                <a:gd name="T14" fmla="*/ 11 w 46"/>
                <a:gd name="T15" fmla="*/ 3 h 46"/>
                <a:gd name="T16" fmla="*/ 13 w 46"/>
                <a:gd name="T17" fmla="*/ 1 h 46"/>
                <a:gd name="T18" fmla="*/ 17 w 46"/>
                <a:gd name="T19" fmla="*/ 0 h 46"/>
                <a:gd name="T20" fmla="*/ 20 w 46"/>
                <a:gd name="T21" fmla="*/ 0 h 46"/>
                <a:gd name="T22" fmla="*/ 24 w 46"/>
                <a:gd name="T23" fmla="*/ 2 h 46"/>
                <a:gd name="T24" fmla="*/ 26 w 46"/>
                <a:gd name="T25" fmla="*/ 4 h 46"/>
                <a:gd name="T26" fmla="*/ 26 w 46"/>
                <a:gd name="T27" fmla="*/ 8 h 46"/>
                <a:gd name="T28" fmla="*/ 26 w 46"/>
                <a:gd name="T29" fmla="*/ 11 h 46"/>
                <a:gd name="T30" fmla="*/ 26 w 46"/>
                <a:gd name="T31" fmla="*/ 16 h 46"/>
                <a:gd name="T32" fmla="*/ 27 w 46"/>
                <a:gd name="T33" fmla="*/ 19 h 46"/>
                <a:gd name="T34" fmla="*/ 30 w 46"/>
                <a:gd name="T35" fmla="*/ 23 h 46"/>
                <a:gd name="T36" fmla="*/ 34 w 46"/>
                <a:gd name="T37" fmla="*/ 26 h 46"/>
                <a:gd name="T38" fmla="*/ 37 w 46"/>
                <a:gd name="T39" fmla="*/ 29 h 46"/>
                <a:gd name="T40" fmla="*/ 41 w 46"/>
                <a:gd name="T41" fmla="*/ 31 h 46"/>
                <a:gd name="T42" fmla="*/ 42 w 46"/>
                <a:gd name="T43" fmla="*/ 34 h 46"/>
                <a:gd name="T44" fmla="*/ 45 w 46"/>
                <a:gd name="T45" fmla="*/ 37 h 46"/>
                <a:gd name="T46" fmla="*/ 45 w 46"/>
                <a:gd name="T47" fmla="*/ 41 h 46"/>
                <a:gd name="T48" fmla="*/ 44 w 46"/>
                <a:gd name="T49" fmla="*/ 45 h 46"/>
                <a:gd name="T50" fmla="*/ 38 w 46"/>
                <a:gd name="T51" fmla="*/ 43 h 46"/>
                <a:gd name="T52" fmla="*/ 34 w 46"/>
                <a:gd name="T53" fmla="*/ 41 h 46"/>
                <a:gd name="T54" fmla="*/ 29 w 46"/>
                <a:gd name="T55" fmla="*/ 38 h 46"/>
                <a:gd name="T56" fmla="*/ 25 w 46"/>
                <a:gd name="T57" fmla="*/ 35 h 46"/>
                <a:gd name="T58" fmla="*/ 21 w 46"/>
                <a:gd name="T59" fmla="*/ 33 h 46"/>
                <a:gd name="T60" fmla="*/ 17 w 46"/>
                <a:gd name="T61" fmla="*/ 29 h 46"/>
                <a:gd name="T62" fmla="*/ 12 w 46"/>
                <a:gd name="T63" fmla="*/ 26 h 46"/>
                <a:gd name="T64" fmla="*/ 8 w 46"/>
                <a:gd name="T65" fmla="*/ 23 h 46"/>
                <a:gd name="T66" fmla="*/ 7 w 46"/>
                <a:gd name="T67" fmla="*/ 22 h 46"/>
                <a:gd name="T68" fmla="*/ 7 w 46"/>
                <a:gd name="T69" fmla="*/ 20 h 46"/>
                <a:gd name="T70" fmla="*/ 7 w 46"/>
                <a:gd name="T71" fmla="*/ 19 h 46"/>
                <a:gd name="T72" fmla="*/ 7 w 46"/>
                <a:gd name="T73" fmla="*/ 17 h 46"/>
                <a:gd name="T74" fmla="*/ 6 w 46"/>
                <a:gd name="T75" fmla="*/ 16 h 46"/>
                <a:gd name="T76" fmla="*/ 5 w 46"/>
                <a:gd name="T77" fmla="*/ 14 h 46"/>
                <a:gd name="T78" fmla="*/ 2 w 46"/>
                <a:gd name="T79" fmla="*/ 14 h 46"/>
                <a:gd name="T80" fmla="*/ 0 w 46"/>
                <a:gd name="T81" fmla="*/ 12 h 46"/>
                <a:gd name="T82" fmla="*/ 7 w 46"/>
                <a:gd name="T83" fmla="*/ 22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
                <a:gd name="T127" fmla="*/ 0 h 46"/>
                <a:gd name="T128" fmla="*/ 46 w 46"/>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 h="46">
                  <a:moveTo>
                    <a:pt x="7" y="22"/>
                  </a:moveTo>
                  <a:lnTo>
                    <a:pt x="7" y="19"/>
                  </a:lnTo>
                  <a:lnTo>
                    <a:pt x="7" y="16"/>
                  </a:lnTo>
                  <a:lnTo>
                    <a:pt x="7" y="13"/>
                  </a:lnTo>
                  <a:lnTo>
                    <a:pt x="7" y="10"/>
                  </a:lnTo>
                  <a:lnTo>
                    <a:pt x="8" y="7"/>
                  </a:lnTo>
                  <a:lnTo>
                    <a:pt x="9" y="4"/>
                  </a:lnTo>
                  <a:lnTo>
                    <a:pt x="11" y="3"/>
                  </a:lnTo>
                  <a:lnTo>
                    <a:pt x="13" y="1"/>
                  </a:lnTo>
                  <a:lnTo>
                    <a:pt x="17" y="0"/>
                  </a:lnTo>
                  <a:lnTo>
                    <a:pt x="20" y="0"/>
                  </a:lnTo>
                  <a:lnTo>
                    <a:pt x="24" y="2"/>
                  </a:lnTo>
                  <a:lnTo>
                    <a:pt x="26" y="4"/>
                  </a:lnTo>
                  <a:lnTo>
                    <a:pt x="26" y="8"/>
                  </a:lnTo>
                  <a:lnTo>
                    <a:pt x="26" y="11"/>
                  </a:lnTo>
                  <a:lnTo>
                    <a:pt x="26" y="16"/>
                  </a:lnTo>
                  <a:lnTo>
                    <a:pt x="27" y="19"/>
                  </a:lnTo>
                  <a:lnTo>
                    <a:pt x="30" y="23"/>
                  </a:lnTo>
                  <a:lnTo>
                    <a:pt x="34" y="26"/>
                  </a:lnTo>
                  <a:lnTo>
                    <a:pt x="37" y="29"/>
                  </a:lnTo>
                  <a:lnTo>
                    <a:pt x="41" y="31"/>
                  </a:lnTo>
                  <a:lnTo>
                    <a:pt x="42" y="34"/>
                  </a:lnTo>
                  <a:lnTo>
                    <a:pt x="45" y="37"/>
                  </a:lnTo>
                  <a:lnTo>
                    <a:pt x="45" y="41"/>
                  </a:lnTo>
                  <a:lnTo>
                    <a:pt x="44" y="45"/>
                  </a:lnTo>
                  <a:lnTo>
                    <a:pt x="38" y="43"/>
                  </a:lnTo>
                  <a:lnTo>
                    <a:pt x="34" y="41"/>
                  </a:lnTo>
                  <a:lnTo>
                    <a:pt x="29" y="38"/>
                  </a:lnTo>
                  <a:lnTo>
                    <a:pt x="25" y="35"/>
                  </a:lnTo>
                  <a:lnTo>
                    <a:pt x="21" y="33"/>
                  </a:lnTo>
                  <a:lnTo>
                    <a:pt x="17" y="29"/>
                  </a:lnTo>
                  <a:lnTo>
                    <a:pt x="12" y="26"/>
                  </a:lnTo>
                  <a:lnTo>
                    <a:pt x="8" y="23"/>
                  </a:lnTo>
                  <a:lnTo>
                    <a:pt x="7" y="22"/>
                  </a:lnTo>
                  <a:lnTo>
                    <a:pt x="7" y="20"/>
                  </a:lnTo>
                  <a:lnTo>
                    <a:pt x="7" y="19"/>
                  </a:lnTo>
                  <a:lnTo>
                    <a:pt x="7" y="17"/>
                  </a:lnTo>
                  <a:lnTo>
                    <a:pt x="6" y="16"/>
                  </a:lnTo>
                  <a:lnTo>
                    <a:pt x="5" y="14"/>
                  </a:lnTo>
                  <a:lnTo>
                    <a:pt x="2" y="14"/>
                  </a:lnTo>
                  <a:lnTo>
                    <a:pt x="0" y="12"/>
                  </a:lnTo>
                  <a:lnTo>
                    <a:pt x="7" y="22"/>
                  </a:lnTo>
                </a:path>
              </a:pathLst>
            </a:custGeom>
            <a:solidFill>
              <a:srgbClr val="E2E2E2"/>
            </a:solidFill>
            <a:ln w="12700" cap="rnd">
              <a:noFill/>
              <a:round/>
              <a:headEnd/>
              <a:tailEnd/>
            </a:ln>
          </p:spPr>
          <p:txBody>
            <a:bodyPr/>
            <a:lstStyle/>
            <a:p>
              <a:endParaRPr lang="en-US" dirty="0"/>
            </a:p>
          </p:txBody>
        </p:sp>
        <p:sp>
          <p:nvSpPr>
            <p:cNvPr id="49148" name="Freeform 1047"/>
            <p:cNvSpPr>
              <a:spLocks/>
            </p:cNvSpPr>
            <p:nvPr/>
          </p:nvSpPr>
          <p:spPr bwMode="auto">
            <a:xfrm>
              <a:off x="2745" y="2517"/>
              <a:ext cx="17" cy="24"/>
            </a:xfrm>
            <a:custGeom>
              <a:avLst/>
              <a:gdLst>
                <a:gd name="T0" fmla="*/ 11 w 17"/>
                <a:gd name="T1" fmla="*/ 0 h 24"/>
                <a:gd name="T2" fmla="*/ 9 w 17"/>
                <a:gd name="T3" fmla="*/ 0 h 24"/>
                <a:gd name="T4" fmla="*/ 6 w 17"/>
                <a:gd name="T5" fmla="*/ 2 h 24"/>
                <a:gd name="T6" fmla="*/ 4 w 17"/>
                <a:gd name="T7" fmla="*/ 6 h 24"/>
                <a:gd name="T8" fmla="*/ 1 w 17"/>
                <a:gd name="T9" fmla="*/ 9 h 24"/>
                <a:gd name="T10" fmla="*/ 0 w 17"/>
                <a:gd name="T11" fmla="*/ 11 h 24"/>
                <a:gd name="T12" fmla="*/ 0 w 17"/>
                <a:gd name="T13" fmla="*/ 15 h 24"/>
                <a:gd name="T14" fmla="*/ 0 w 17"/>
                <a:gd name="T15" fmla="*/ 17 h 24"/>
                <a:gd name="T16" fmla="*/ 0 w 17"/>
                <a:gd name="T17" fmla="*/ 21 h 24"/>
                <a:gd name="T18" fmla="*/ 0 w 17"/>
                <a:gd name="T19" fmla="*/ 23 h 24"/>
                <a:gd name="T20" fmla="*/ 12 w 17"/>
                <a:gd name="T21" fmla="*/ 23 h 24"/>
                <a:gd name="T22" fmla="*/ 12 w 17"/>
                <a:gd name="T23" fmla="*/ 21 h 24"/>
                <a:gd name="T24" fmla="*/ 12 w 17"/>
                <a:gd name="T25" fmla="*/ 17 h 24"/>
                <a:gd name="T26" fmla="*/ 12 w 17"/>
                <a:gd name="T27" fmla="*/ 15 h 24"/>
                <a:gd name="T28" fmla="*/ 12 w 17"/>
                <a:gd name="T29" fmla="*/ 13 h 24"/>
                <a:gd name="T30" fmla="*/ 12 w 17"/>
                <a:gd name="T31" fmla="*/ 11 h 24"/>
                <a:gd name="T32" fmla="*/ 12 w 17"/>
                <a:gd name="T33" fmla="*/ 9 h 24"/>
                <a:gd name="T34" fmla="*/ 14 w 17"/>
                <a:gd name="T35" fmla="*/ 9 h 24"/>
                <a:gd name="T36" fmla="*/ 16 w 17"/>
                <a:gd name="T37" fmla="*/ 7 h 24"/>
                <a:gd name="T38" fmla="*/ 11 w 17"/>
                <a:gd name="T39" fmla="*/ 0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4"/>
                <a:gd name="T62" fmla="*/ 17 w 17"/>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4">
                  <a:moveTo>
                    <a:pt x="11" y="0"/>
                  </a:moveTo>
                  <a:lnTo>
                    <a:pt x="9" y="0"/>
                  </a:lnTo>
                  <a:lnTo>
                    <a:pt x="6" y="2"/>
                  </a:lnTo>
                  <a:lnTo>
                    <a:pt x="4" y="6"/>
                  </a:lnTo>
                  <a:lnTo>
                    <a:pt x="1" y="9"/>
                  </a:lnTo>
                  <a:lnTo>
                    <a:pt x="0" y="11"/>
                  </a:lnTo>
                  <a:lnTo>
                    <a:pt x="0" y="15"/>
                  </a:lnTo>
                  <a:lnTo>
                    <a:pt x="0" y="17"/>
                  </a:lnTo>
                  <a:lnTo>
                    <a:pt x="0" y="21"/>
                  </a:lnTo>
                  <a:lnTo>
                    <a:pt x="0" y="23"/>
                  </a:lnTo>
                  <a:lnTo>
                    <a:pt x="12" y="23"/>
                  </a:lnTo>
                  <a:lnTo>
                    <a:pt x="12" y="21"/>
                  </a:lnTo>
                  <a:lnTo>
                    <a:pt x="12" y="17"/>
                  </a:lnTo>
                  <a:lnTo>
                    <a:pt x="12" y="15"/>
                  </a:lnTo>
                  <a:lnTo>
                    <a:pt x="12" y="13"/>
                  </a:lnTo>
                  <a:lnTo>
                    <a:pt x="12" y="11"/>
                  </a:lnTo>
                  <a:lnTo>
                    <a:pt x="12" y="9"/>
                  </a:lnTo>
                  <a:lnTo>
                    <a:pt x="14" y="9"/>
                  </a:lnTo>
                  <a:lnTo>
                    <a:pt x="16" y="7"/>
                  </a:lnTo>
                  <a:lnTo>
                    <a:pt x="11" y="0"/>
                  </a:lnTo>
                </a:path>
              </a:pathLst>
            </a:custGeom>
            <a:solidFill>
              <a:srgbClr val="B5B5B5"/>
            </a:solidFill>
            <a:ln w="12700" cap="rnd">
              <a:noFill/>
              <a:round/>
              <a:headEnd/>
              <a:tailEnd/>
            </a:ln>
          </p:spPr>
          <p:txBody>
            <a:bodyPr/>
            <a:lstStyle/>
            <a:p>
              <a:endParaRPr lang="en-US" dirty="0"/>
            </a:p>
          </p:txBody>
        </p:sp>
        <p:sp>
          <p:nvSpPr>
            <p:cNvPr id="49149" name="Freeform 1048"/>
            <p:cNvSpPr>
              <a:spLocks/>
            </p:cNvSpPr>
            <p:nvPr/>
          </p:nvSpPr>
          <p:spPr bwMode="auto">
            <a:xfrm>
              <a:off x="2756" y="2516"/>
              <a:ext cx="17" cy="17"/>
            </a:xfrm>
            <a:custGeom>
              <a:avLst/>
              <a:gdLst>
                <a:gd name="T0" fmla="*/ 16 w 17"/>
                <a:gd name="T1" fmla="*/ 10 h 17"/>
                <a:gd name="T2" fmla="*/ 15 w 17"/>
                <a:gd name="T3" fmla="*/ 10 h 17"/>
                <a:gd name="T4" fmla="*/ 12 w 17"/>
                <a:gd name="T5" fmla="*/ 2 h 17"/>
                <a:gd name="T6" fmla="*/ 8 w 17"/>
                <a:gd name="T7" fmla="*/ 0 h 17"/>
                <a:gd name="T8" fmla="*/ 4 w 17"/>
                <a:gd name="T9" fmla="*/ 0 h 17"/>
                <a:gd name="T10" fmla="*/ 0 w 17"/>
                <a:gd name="T11" fmla="*/ 2 h 17"/>
                <a:gd name="T12" fmla="*/ 4 w 17"/>
                <a:gd name="T13" fmla="*/ 13 h 17"/>
                <a:gd name="T14" fmla="*/ 5 w 17"/>
                <a:gd name="T15" fmla="*/ 13 h 17"/>
                <a:gd name="T16" fmla="*/ 7 w 17"/>
                <a:gd name="T17" fmla="*/ 13 h 17"/>
                <a:gd name="T18" fmla="*/ 8 w 17"/>
                <a:gd name="T19" fmla="*/ 16 h 17"/>
                <a:gd name="T20" fmla="*/ 9 w 17"/>
                <a:gd name="T21" fmla="*/ 16 h 17"/>
                <a:gd name="T22" fmla="*/ 8 w 17"/>
                <a:gd name="T23" fmla="*/ 16 h 17"/>
                <a:gd name="T24" fmla="*/ 16 w 17"/>
                <a:gd name="T25" fmla="*/ 1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0"/>
                  </a:moveTo>
                  <a:lnTo>
                    <a:pt x="15" y="10"/>
                  </a:lnTo>
                  <a:lnTo>
                    <a:pt x="12" y="2"/>
                  </a:lnTo>
                  <a:lnTo>
                    <a:pt x="8" y="0"/>
                  </a:lnTo>
                  <a:lnTo>
                    <a:pt x="4" y="0"/>
                  </a:lnTo>
                  <a:lnTo>
                    <a:pt x="0" y="2"/>
                  </a:lnTo>
                  <a:lnTo>
                    <a:pt x="4" y="13"/>
                  </a:lnTo>
                  <a:lnTo>
                    <a:pt x="5" y="13"/>
                  </a:lnTo>
                  <a:lnTo>
                    <a:pt x="7" y="13"/>
                  </a:lnTo>
                  <a:lnTo>
                    <a:pt x="8" y="16"/>
                  </a:lnTo>
                  <a:lnTo>
                    <a:pt x="9" y="16"/>
                  </a:lnTo>
                  <a:lnTo>
                    <a:pt x="8" y="16"/>
                  </a:lnTo>
                  <a:lnTo>
                    <a:pt x="16" y="10"/>
                  </a:lnTo>
                </a:path>
              </a:pathLst>
            </a:custGeom>
            <a:solidFill>
              <a:srgbClr val="B5B5B5"/>
            </a:solidFill>
            <a:ln w="12700" cap="rnd">
              <a:noFill/>
              <a:round/>
              <a:headEnd/>
              <a:tailEnd/>
            </a:ln>
          </p:spPr>
          <p:txBody>
            <a:bodyPr/>
            <a:lstStyle/>
            <a:p>
              <a:endParaRPr lang="en-US" dirty="0"/>
            </a:p>
          </p:txBody>
        </p:sp>
        <p:sp>
          <p:nvSpPr>
            <p:cNvPr id="49150" name="Freeform 1049"/>
            <p:cNvSpPr>
              <a:spLocks/>
            </p:cNvSpPr>
            <p:nvPr/>
          </p:nvSpPr>
          <p:spPr bwMode="auto">
            <a:xfrm>
              <a:off x="2767" y="2524"/>
              <a:ext cx="17" cy="17"/>
            </a:xfrm>
            <a:custGeom>
              <a:avLst/>
              <a:gdLst>
                <a:gd name="T0" fmla="*/ 16 w 17"/>
                <a:gd name="T1" fmla="*/ 12 h 17"/>
                <a:gd name="T2" fmla="*/ 16 w 17"/>
                <a:gd name="T3" fmla="*/ 10 h 17"/>
                <a:gd name="T4" fmla="*/ 16 w 17"/>
                <a:gd name="T5" fmla="*/ 8 h 17"/>
                <a:gd name="T6" fmla="*/ 16 w 17"/>
                <a:gd name="T7" fmla="*/ 4 h 17"/>
                <a:gd name="T8" fmla="*/ 16 w 17"/>
                <a:gd name="T9" fmla="*/ 0 h 17"/>
                <a:gd name="T10" fmla="*/ 0 w 17"/>
                <a:gd name="T11" fmla="*/ 2 h 17"/>
                <a:gd name="T12" fmla="*/ 2 w 17"/>
                <a:gd name="T13" fmla="*/ 4 h 17"/>
                <a:gd name="T14" fmla="*/ 0 w 17"/>
                <a:gd name="T15" fmla="*/ 7 h 17"/>
                <a:gd name="T16" fmla="*/ 0 w 17"/>
                <a:gd name="T17" fmla="*/ 12 h 17"/>
                <a:gd name="T18" fmla="*/ 2 w 17"/>
                <a:gd name="T19" fmla="*/ 16 h 17"/>
                <a:gd name="T20" fmla="*/ 16 w 17"/>
                <a:gd name="T21" fmla="*/ 1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2"/>
                  </a:moveTo>
                  <a:lnTo>
                    <a:pt x="16" y="10"/>
                  </a:lnTo>
                  <a:lnTo>
                    <a:pt x="16" y="8"/>
                  </a:lnTo>
                  <a:lnTo>
                    <a:pt x="16" y="4"/>
                  </a:lnTo>
                  <a:lnTo>
                    <a:pt x="16" y="0"/>
                  </a:lnTo>
                  <a:lnTo>
                    <a:pt x="0" y="2"/>
                  </a:lnTo>
                  <a:lnTo>
                    <a:pt x="2" y="4"/>
                  </a:lnTo>
                  <a:lnTo>
                    <a:pt x="0" y="7"/>
                  </a:lnTo>
                  <a:lnTo>
                    <a:pt x="0" y="12"/>
                  </a:lnTo>
                  <a:lnTo>
                    <a:pt x="2" y="16"/>
                  </a:lnTo>
                  <a:lnTo>
                    <a:pt x="16" y="12"/>
                  </a:lnTo>
                </a:path>
              </a:pathLst>
            </a:custGeom>
            <a:solidFill>
              <a:srgbClr val="B5B5B5"/>
            </a:solidFill>
            <a:ln w="12700" cap="rnd">
              <a:noFill/>
              <a:round/>
              <a:headEnd/>
              <a:tailEnd/>
            </a:ln>
          </p:spPr>
          <p:txBody>
            <a:bodyPr/>
            <a:lstStyle/>
            <a:p>
              <a:endParaRPr lang="en-US" dirty="0"/>
            </a:p>
          </p:txBody>
        </p:sp>
        <p:sp>
          <p:nvSpPr>
            <p:cNvPr id="49151" name="Freeform 1050"/>
            <p:cNvSpPr>
              <a:spLocks/>
            </p:cNvSpPr>
            <p:nvPr/>
          </p:nvSpPr>
          <p:spPr bwMode="auto">
            <a:xfrm>
              <a:off x="2769" y="2541"/>
              <a:ext cx="25" cy="31"/>
            </a:xfrm>
            <a:custGeom>
              <a:avLst/>
              <a:gdLst>
                <a:gd name="T0" fmla="*/ 17 w 25"/>
                <a:gd name="T1" fmla="*/ 30 h 31"/>
                <a:gd name="T2" fmla="*/ 23 w 25"/>
                <a:gd name="T3" fmla="*/ 28 h 31"/>
                <a:gd name="T4" fmla="*/ 24 w 25"/>
                <a:gd name="T5" fmla="*/ 23 h 31"/>
                <a:gd name="T6" fmla="*/ 24 w 25"/>
                <a:gd name="T7" fmla="*/ 17 h 31"/>
                <a:gd name="T8" fmla="*/ 22 w 25"/>
                <a:gd name="T9" fmla="*/ 13 h 31"/>
                <a:gd name="T10" fmla="*/ 19 w 25"/>
                <a:gd name="T11" fmla="*/ 9 h 31"/>
                <a:gd name="T12" fmla="*/ 15 w 25"/>
                <a:gd name="T13" fmla="*/ 7 h 31"/>
                <a:gd name="T14" fmla="*/ 13 w 25"/>
                <a:gd name="T15" fmla="*/ 5 h 31"/>
                <a:gd name="T16" fmla="*/ 10 w 25"/>
                <a:gd name="T17" fmla="*/ 3 h 31"/>
                <a:gd name="T18" fmla="*/ 8 w 25"/>
                <a:gd name="T19" fmla="*/ 0 h 31"/>
                <a:gd name="T20" fmla="*/ 0 w 25"/>
                <a:gd name="T21" fmla="*/ 4 h 31"/>
                <a:gd name="T22" fmla="*/ 3 w 25"/>
                <a:gd name="T23" fmla="*/ 8 h 31"/>
                <a:gd name="T24" fmla="*/ 6 w 25"/>
                <a:gd name="T25" fmla="*/ 11 h 31"/>
                <a:gd name="T26" fmla="*/ 10 w 25"/>
                <a:gd name="T27" fmla="*/ 14 h 31"/>
                <a:gd name="T28" fmla="*/ 13 w 25"/>
                <a:gd name="T29" fmla="*/ 16 h 31"/>
                <a:gd name="T30" fmla="*/ 14 w 25"/>
                <a:gd name="T31" fmla="*/ 18 h 31"/>
                <a:gd name="T32" fmla="*/ 15 w 25"/>
                <a:gd name="T33" fmla="*/ 19 h 31"/>
                <a:gd name="T34" fmla="*/ 15 w 25"/>
                <a:gd name="T35" fmla="*/ 21 h 31"/>
                <a:gd name="T36" fmla="*/ 14 w 25"/>
                <a:gd name="T37" fmla="*/ 25 h 31"/>
                <a:gd name="T38" fmla="*/ 21 w 25"/>
                <a:gd name="T39" fmla="*/ 22 h 31"/>
                <a:gd name="T40" fmla="*/ 17 w 25"/>
                <a:gd name="T41" fmla="*/ 30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31"/>
                <a:gd name="T65" fmla="*/ 25 w 25"/>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31">
                  <a:moveTo>
                    <a:pt x="17" y="30"/>
                  </a:moveTo>
                  <a:lnTo>
                    <a:pt x="23" y="28"/>
                  </a:lnTo>
                  <a:lnTo>
                    <a:pt x="24" y="23"/>
                  </a:lnTo>
                  <a:lnTo>
                    <a:pt x="24" y="17"/>
                  </a:lnTo>
                  <a:lnTo>
                    <a:pt x="22" y="13"/>
                  </a:lnTo>
                  <a:lnTo>
                    <a:pt x="19" y="9"/>
                  </a:lnTo>
                  <a:lnTo>
                    <a:pt x="15" y="7"/>
                  </a:lnTo>
                  <a:lnTo>
                    <a:pt x="13" y="5"/>
                  </a:lnTo>
                  <a:lnTo>
                    <a:pt x="10" y="3"/>
                  </a:lnTo>
                  <a:lnTo>
                    <a:pt x="8" y="0"/>
                  </a:lnTo>
                  <a:lnTo>
                    <a:pt x="0" y="4"/>
                  </a:lnTo>
                  <a:lnTo>
                    <a:pt x="3" y="8"/>
                  </a:lnTo>
                  <a:lnTo>
                    <a:pt x="6" y="11"/>
                  </a:lnTo>
                  <a:lnTo>
                    <a:pt x="10" y="14"/>
                  </a:lnTo>
                  <a:lnTo>
                    <a:pt x="13" y="16"/>
                  </a:lnTo>
                  <a:lnTo>
                    <a:pt x="14" y="18"/>
                  </a:lnTo>
                  <a:lnTo>
                    <a:pt x="15" y="19"/>
                  </a:lnTo>
                  <a:lnTo>
                    <a:pt x="15" y="21"/>
                  </a:lnTo>
                  <a:lnTo>
                    <a:pt x="14" y="25"/>
                  </a:lnTo>
                  <a:lnTo>
                    <a:pt x="21" y="22"/>
                  </a:lnTo>
                  <a:lnTo>
                    <a:pt x="17" y="30"/>
                  </a:lnTo>
                </a:path>
              </a:pathLst>
            </a:custGeom>
            <a:solidFill>
              <a:srgbClr val="B5B5B5"/>
            </a:solidFill>
            <a:ln w="12700" cap="rnd">
              <a:noFill/>
              <a:round/>
              <a:headEnd/>
              <a:tailEnd/>
            </a:ln>
          </p:spPr>
          <p:txBody>
            <a:bodyPr/>
            <a:lstStyle/>
            <a:p>
              <a:endParaRPr lang="en-US" dirty="0"/>
            </a:p>
          </p:txBody>
        </p:sp>
        <p:sp>
          <p:nvSpPr>
            <p:cNvPr id="49152" name="Freeform 1051"/>
            <p:cNvSpPr>
              <a:spLocks/>
            </p:cNvSpPr>
            <p:nvPr/>
          </p:nvSpPr>
          <p:spPr bwMode="auto">
            <a:xfrm>
              <a:off x="2749" y="2543"/>
              <a:ext cx="41" cy="29"/>
            </a:xfrm>
            <a:custGeom>
              <a:avLst/>
              <a:gdLst>
                <a:gd name="T0" fmla="*/ 0 w 41"/>
                <a:gd name="T1" fmla="*/ 7 h 29"/>
                <a:gd name="T2" fmla="*/ 4 w 41"/>
                <a:gd name="T3" fmla="*/ 10 h 29"/>
                <a:gd name="T4" fmla="*/ 9 w 41"/>
                <a:gd name="T5" fmla="*/ 12 h 29"/>
                <a:gd name="T6" fmla="*/ 13 w 41"/>
                <a:gd name="T7" fmla="*/ 16 h 29"/>
                <a:gd name="T8" fmla="*/ 17 w 41"/>
                <a:gd name="T9" fmla="*/ 19 h 29"/>
                <a:gd name="T10" fmla="*/ 21 w 41"/>
                <a:gd name="T11" fmla="*/ 21 h 29"/>
                <a:gd name="T12" fmla="*/ 24 w 41"/>
                <a:gd name="T13" fmla="*/ 24 h 29"/>
                <a:gd name="T14" fmla="*/ 30 w 41"/>
                <a:gd name="T15" fmla="*/ 26 h 29"/>
                <a:gd name="T16" fmla="*/ 36 w 41"/>
                <a:gd name="T17" fmla="*/ 28 h 29"/>
                <a:gd name="T18" fmla="*/ 40 w 41"/>
                <a:gd name="T19" fmla="*/ 20 h 29"/>
                <a:gd name="T20" fmla="*/ 35 w 41"/>
                <a:gd name="T21" fmla="*/ 19 h 29"/>
                <a:gd name="T22" fmla="*/ 30 w 41"/>
                <a:gd name="T23" fmla="*/ 16 h 29"/>
                <a:gd name="T24" fmla="*/ 26 w 41"/>
                <a:gd name="T25" fmla="*/ 14 h 29"/>
                <a:gd name="T26" fmla="*/ 22 w 41"/>
                <a:gd name="T27" fmla="*/ 12 h 29"/>
                <a:gd name="T28" fmla="*/ 18 w 41"/>
                <a:gd name="T29" fmla="*/ 9 h 29"/>
                <a:gd name="T30" fmla="*/ 14 w 41"/>
                <a:gd name="T31" fmla="*/ 7 h 29"/>
                <a:gd name="T32" fmla="*/ 10 w 41"/>
                <a:gd name="T33" fmla="*/ 2 h 29"/>
                <a:gd name="T34" fmla="*/ 5 w 41"/>
                <a:gd name="T35" fmla="*/ 0 h 29"/>
                <a:gd name="T36" fmla="*/ 4 w 41"/>
                <a:gd name="T37" fmla="*/ 0 h 29"/>
                <a:gd name="T38" fmla="*/ 0 w 41"/>
                <a:gd name="T39" fmla="*/ 7 h 2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
                <a:gd name="T61" fmla="*/ 0 h 29"/>
                <a:gd name="T62" fmla="*/ 41 w 41"/>
                <a:gd name="T63" fmla="*/ 29 h 2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 h="29">
                  <a:moveTo>
                    <a:pt x="0" y="7"/>
                  </a:moveTo>
                  <a:lnTo>
                    <a:pt x="4" y="10"/>
                  </a:lnTo>
                  <a:lnTo>
                    <a:pt x="9" y="12"/>
                  </a:lnTo>
                  <a:lnTo>
                    <a:pt x="13" y="16"/>
                  </a:lnTo>
                  <a:lnTo>
                    <a:pt x="17" y="19"/>
                  </a:lnTo>
                  <a:lnTo>
                    <a:pt x="21" y="21"/>
                  </a:lnTo>
                  <a:lnTo>
                    <a:pt x="24" y="24"/>
                  </a:lnTo>
                  <a:lnTo>
                    <a:pt x="30" y="26"/>
                  </a:lnTo>
                  <a:lnTo>
                    <a:pt x="36" y="28"/>
                  </a:lnTo>
                  <a:lnTo>
                    <a:pt x="40" y="20"/>
                  </a:lnTo>
                  <a:lnTo>
                    <a:pt x="35" y="19"/>
                  </a:lnTo>
                  <a:lnTo>
                    <a:pt x="30" y="16"/>
                  </a:lnTo>
                  <a:lnTo>
                    <a:pt x="26" y="14"/>
                  </a:lnTo>
                  <a:lnTo>
                    <a:pt x="22" y="12"/>
                  </a:lnTo>
                  <a:lnTo>
                    <a:pt x="18" y="9"/>
                  </a:lnTo>
                  <a:lnTo>
                    <a:pt x="14" y="7"/>
                  </a:lnTo>
                  <a:lnTo>
                    <a:pt x="10" y="2"/>
                  </a:lnTo>
                  <a:lnTo>
                    <a:pt x="5" y="0"/>
                  </a:lnTo>
                  <a:lnTo>
                    <a:pt x="4" y="0"/>
                  </a:lnTo>
                  <a:lnTo>
                    <a:pt x="0" y="7"/>
                  </a:lnTo>
                </a:path>
              </a:pathLst>
            </a:custGeom>
            <a:solidFill>
              <a:srgbClr val="B5B5B5"/>
            </a:solidFill>
            <a:ln w="12700" cap="rnd">
              <a:noFill/>
              <a:round/>
              <a:headEnd/>
              <a:tailEnd/>
            </a:ln>
          </p:spPr>
          <p:txBody>
            <a:bodyPr/>
            <a:lstStyle/>
            <a:p>
              <a:endParaRPr lang="en-US" dirty="0"/>
            </a:p>
          </p:txBody>
        </p:sp>
        <p:sp>
          <p:nvSpPr>
            <p:cNvPr id="49153" name="Freeform 1052"/>
            <p:cNvSpPr>
              <a:spLocks/>
            </p:cNvSpPr>
            <p:nvPr/>
          </p:nvSpPr>
          <p:spPr bwMode="auto">
            <a:xfrm>
              <a:off x="2745" y="2540"/>
              <a:ext cx="17" cy="17"/>
            </a:xfrm>
            <a:custGeom>
              <a:avLst/>
              <a:gdLst>
                <a:gd name="T0" fmla="*/ 0 w 17"/>
                <a:gd name="T1" fmla="*/ 0 h 17"/>
                <a:gd name="T2" fmla="*/ 0 w 17"/>
                <a:gd name="T3" fmla="*/ 3 h 17"/>
                <a:gd name="T4" fmla="*/ 0 w 17"/>
                <a:gd name="T5" fmla="*/ 6 h 17"/>
                <a:gd name="T6" fmla="*/ 0 w 17"/>
                <a:gd name="T7" fmla="*/ 12 h 17"/>
                <a:gd name="T8" fmla="*/ 5 w 17"/>
                <a:gd name="T9" fmla="*/ 16 h 17"/>
                <a:gd name="T10" fmla="*/ 13 w 17"/>
                <a:gd name="T11" fmla="*/ 3 h 17"/>
                <a:gd name="T12" fmla="*/ 16 w 17"/>
                <a:gd name="T13" fmla="*/ 6 h 17"/>
                <a:gd name="T14" fmla="*/ 16 w 17"/>
                <a:gd name="T15" fmla="*/ 3 h 17"/>
                <a:gd name="T16" fmla="*/ 16 w 17"/>
                <a:gd name="T17" fmla="*/ 0 h 17"/>
                <a:gd name="T18" fmla="*/ 0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0"/>
                  </a:moveTo>
                  <a:lnTo>
                    <a:pt x="0" y="3"/>
                  </a:lnTo>
                  <a:lnTo>
                    <a:pt x="0" y="6"/>
                  </a:lnTo>
                  <a:lnTo>
                    <a:pt x="0" y="12"/>
                  </a:lnTo>
                  <a:lnTo>
                    <a:pt x="5" y="16"/>
                  </a:lnTo>
                  <a:lnTo>
                    <a:pt x="13" y="3"/>
                  </a:lnTo>
                  <a:lnTo>
                    <a:pt x="16" y="6"/>
                  </a:lnTo>
                  <a:lnTo>
                    <a:pt x="16" y="3"/>
                  </a:lnTo>
                  <a:lnTo>
                    <a:pt x="16" y="0"/>
                  </a:lnTo>
                  <a:lnTo>
                    <a:pt x="0" y="0"/>
                  </a:lnTo>
                </a:path>
              </a:pathLst>
            </a:custGeom>
            <a:solidFill>
              <a:srgbClr val="B5B5B5"/>
            </a:solidFill>
            <a:ln w="12700" cap="rnd">
              <a:noFill/>
              <a:round/>
              <a:headEnd/>
              <a:tailEnd/>
            </a:ln>
          </p:spPr>
          <p:txBody>
            <a:bodyPr/>
            <a:lstStyle/>
            <a:p>
              <a:endParaRPr lang="en-US" dirty="0"/>
            </a:p>
          </p:txBody>
        </p:sp>
        <p:sp>
          <p:nvSpPr>
            <p:cNvPr id="49154" name="Freeform 1053"/>
            <p:cNvSpPr>
              <a:spLocks/>
            </p:cNvSpPr>
            <p:nvPr/>
          </p:nvSpPr>
          <p:spPr bwMode="auto">
            <a:xfrm>
              <a:off x="2741" y="2531"/>
              <a:ext cx="17" cy="17"/>
            </a:xfrm>
            <a:custGeom>
              <a:avLst/>
              <a:gdLst>
                <a:gd name="T0" fmla="*/ 0 w 17"/>
                <a:gd name="T1" fmla="*/ 13 h 17"/>
                <a:gd name="T2" fmla="*/ 1 w 17"/>
                <a:gd name="T3" fmla="*/ 13 h 17"/>
                <a:gd name="T4" fmla="*/ 4 w 17"/>
                <a:gd name="T5" fmla="*/ 16 h 17"/>
                <a:gd name="T6" fmla="*/ 4 w 17"/>
                <a:gd name="T7" fmla="*/ 13 h 17"/>
                <a:gd name="T8" fmla="*/ 16 w 17"/>
                <a:gd name="T9" fmla="*/ 13 h 17"/>
                <a:gd name="T10" fmla="*/ 12 w 17"/>
                <a:gd name="T11" fmla="*/ 5 h 17"/>
                <a:gd name="T12" fmla="*/ 9 w 17"/>
                <a:gd name="T13" fmla="*/ 2 h 17"/>
                <a:gd name="T14" fmla="*/ 6 w 17"/>
                <a:gd name="T15" fmla="*/ 2 h 17"/>
                <a:gd name="T16" fmla="*/ 4 w 17"/>
                <a:gd name="T17" fmla="*/ 0 h 17"/>
                <a:gd name="T18" fmla="*/ 0 w 17"/>
                <a:gd name="T19" fmla="*/ 13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13"/>
                  </a:moveTo>
                  <a:lnTo>
                    <a:pt x="1" y="13"/>
                  </a:lnTo>
                  <a:lnTo>
                    <a:pt x="4" y="16"/>
                  </a:lnTo>
                  <a:lnTo>
                    <a:pt x="4" y="13"/>
                  </a:lnTo>
                  <a:lnTo>
                    <a:pt x="16" y="13"/>
                  </a:lnTo>
                  <a:lnTo>
                    <a:pt x="12" y="5"/>
                  </a:lnTo>
                  <a:lnTo>
                    <a:pt x="9" y="2"/>
                  </a:lnTo>
                  <a:lnTo>
                    <a:pt x="6" y="2"/>
                  </a:lnTo>
                  <a:lnTo>
                    <a:pt x="4" y="0"/>
                  </a:lnTo>
                  <a:lnTo>
                    <a:pt x="0" y="13"/>
                  </a:lnTo>
                </a:path>
              </a:pathLst>
            </a:custGeom>
            <a:solidFill>
              <a:srgbClr val="B5B5B5"/>
            </a:solidFill>
            <a:ln w="12700" cap="rnd">
              <a:noFill/>
              <a:round/>
              <a:headEnd/>
              <a:tailEnd/>
            </a:ln>
          </p:spPr>
          <p:txBody>
            <a:bodyPr/>
            <a:lstStyle/>
            <a:p>
              <a:endParaRPr lang="en-US" dirty="0"/>
            </a:p>
          </p:txBody>
        </p:sp>
        <p:sp>
          <p:nvSpPr>
            <p:cNvPr id="49155" name="Freeform 1054"/>
            <p:cNvSpPr>
              <a:spLocks/>
            </p:cNvSpPr>
            <p:nvPr/>
          </p:nvSpPr>
          <p:spPr bwMode="auto">
            <a:xfrm>
              <a:off x="2728" y="2579"/>
              <a:ext cx="31" cy="33"/>
            </a:xfrm>
            <a:custGeom>
              <a:avLst/>
              <a:gdLst>
                <a:gd name="T0" fmla="*/ 18 w 31"/>
                <a:gd name="T1" fmla="*/ 3 h 33"/>
                <a:gd name="T2" fmla="*/ 17 w 31"/>
                <a:gd name="T3" fmla="*/ 0 h 33"/>
                <a:gd name="T4" fmla="*/ 14 w 31"/>
                <a:gd name="T5" fmla="*/ 1 h 33"/>
                <a:gd name="T6" fmla="*/ 13 w 31"/>
                <a:gd name="T7" fmla="*/ 2 h 33"/>
                <a:gd name="T8" fmla="*/ 11 w 31"/>
                <a:gd name="T9" fmla="*/ 3 h 33"/>
                <a:gd name="T10" fmla="*/ 8 w 31"/>
                <a:gd name="T11" fmla="*/ 4 h 33"/>
                <a:gd name="T12" fmla="*/ 5 w 31"/>
                <a:gd name="T13" fmla="*/ 6 h 33"/>
                <a:gd name="T14" fmla="*/ 3 w 31"/>
                <a:gd name="T15" fmla="*/ 8 h 33"/>
                <a:gd name="T16" fmla="*/ 3 w 31"/>
                <a:gd name="T17" fmla="*/ 11 h 33"/>
                <a:gd name="T18" fmla="*/ 3 w 31"/>
                <a:gd name="T19" fmla="*/ 14 h 33"/>
                <a:gd name="T20" fmla="*/ 3 w 31"/>
                <a:gd name="T21" fmla="*/ 18 h 33"/>
                <a:gd name="T22" fmla="*/ 3 w 31"/>
                <a:gd name="T23" fmla="*/ 21 h 33"/>
                <a:gd name="T24" fmla="*/ 3 w 31"/>
                <a:gd name="T25" fmla="*/ 23 h 33"/>
                <a:gd name="T26" fmla="*/ 2 w 31"/>
                <a:gd name="T27" fmla="*/ 24 h 33"/>
                <a:gd name="T28" fmla="*/ 0 w 31"/>
                <a:gd name="T29" fmla="*/ 25 h 33"/>
                <a:gd name="T30" fmla="*/ 0 w 31"/>
                <a:gd name="T31" fmla="*/ 26 h 33"/>
                <a:gd name="T32" fmla="*/ 1 w 31"/>
                <a:gd name="T33" fmla="*/ 29 h 33"/>
                <a:gd name="T34" fmla="*/ 3 w 31"/>
                <a:gd name="T35" fmla="*/ 31 h 33"/>
                <a:gd name="T36" fmla="*/ 5 w 31"/>
                <a:gd name="T37" fmla="*/ 32 h 33"/>
                <a:gd name="T38" fmla="*/ 8 w 31"/>
                <a:gd name="T39" fmla="*/ 31 h 33"/>
                <a:gd name="T40" fmla="*/ 9 w 31"/>
                <a:gd name="T41" fmla="*/ 28 h 33"/>
                <a:gd name="T42" fmla="*/ 12 w 31"/>
                <a:gd name="T43" fmla="*/ 25 h 33"/>
                <a:gd name="T44" fmla="*/ 14 w 31"/>
                <a:gd name="T45" fmla="*/ 23 h 33"/>
                <a:gd name="T46" fmla="*/ 18 w 31"/>
                <a:gd name="T47" fmla="*/ 20 h 33"/>
                <a:gd name="T48" fmla="*/ 20 w 31"/>
                <a:gd name="T49" fmla="*/ 19 h 33"/>
                <a:gd name="T50" fmla="*/ 23 w 31"/>
                <a:gd name="T51" fmla="*/ 16 h 33"/>
                <a:gd name="T52" fmla="*/ 24 w 31"/>
                <a:gd name="T53" fmla="*/ 14 h 33"/>
                <a:gd name="T54" fmla="*/ 28 w 31"/>
                <a:gd name="T55" fmla="*/ 13 h 33"/>
                <a:gd name="T56" fmla="*/ 30 w 31"/>
                <a:gd name="T57" fmla="*/ 11 h 33"/>
                <a:gd name="T58" fmla="*/ 29 w 31"/>
                <a:gd name="T59" fmla="*/ 8 h 33"/>
                <a:gd name="T60" fmla="*/ 27 w 31"/>
                <a:gd name="T61" fmla="*/ 5 h 33"/>
                <a:gd name="T62" fmla="*/ 21 w 31"/>
                <a:gd name="T63" fmla="*/ 3 h 33"/>
                <a:gd name="T64" fmla="*/ 20 w 31"/>
                <a:gd name="T65" fmla="*/ 3 h 33"/>
                <a:gd name="T66" fmla="*/ 18 w 31"/>
                <a:gd name="T67" fmla="*/ 2 h 33"/>
                <a:gd name="T68" fmla="*/ 18 w 31"/>
                <a:gd name="T69" fmla="*/ 3 h 3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1"/>
                <a:gd name="T106" fmla="*/ 0 h 33"/>
                <a:gd name="T107" fmla="*/ 31 w 31"/>
                <a:gd name="T108" fmla="*/ 33 h 3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1" h="33">
                  <a:moveTo>
                    <a:pt x="18" y="3"/>
                  </a:moveTo>
                  <a:lnTo>
                    <a:pt x="17" y="0"/>
                  </a:lnTo>
                  <a:lnTo>
                    <a:pt x="14" y="1"/>
                  </a:lnTo>
                  <a:lnTo>
                    <a:pt x="13" y="2"/>
                  </a:lnTo>
                  <a:lnTo>
                    <a:pt x="11" y="3"/>
                  </a:lnTo>
                  <a:lnTo>
                    <a:pt x="8" y="4"/>
                  </a:lnTo>
                  <a:lnTo>
                    <a:pt x="5" y="6"/>
                  </a:lnTo>
                  <a:lnTo>
                    <a:pt x="3" y="8"/>
                  </a:lnTo>
                  <a:lnTo>
                    <a:pt x="3" y="11"/>
                  </a:lnTo>
                  <a:lnTo>
                    <a:pt x="3" y="14"/>
                  </a:lnTo>
                  <a:lnTo>
                    <a:pt x="3" y="18"/>
                  </a:lnTo>
                  <a:lnTo>
                    <a:pt x="3" y="21"/>
                  </a:lnTo>
                  <a:lnTo>
                    <a:pt x="3" y="23"/>
                  </a:lnTo>
                  <a:lnTo>
                    <a:pt x="2" y="24"/>
                  </a:lnTo>
                  <a:lnTo>
                    <a:pt x="0" y="25"/>
                  </a:lnTo>
                  <a:lnTo>
                    <a:pt x="0" y="26"/>
                  </a:lnTo>
                  <a:lnTo>
                    <a:pt x="1" y="29"/>
                  </a:lnTo>
                  <a:lnTo>
                    <a:pt x="3" y="31"/>
                  </a:lnTo>
                  <a:lnTo>
                    <a:pt x="5" y="32"/>
                  </a:lnTo>
                  <a:lnTo>
                    <a:pt x="8" y="31"/>
                  </a:lnTo>
                  <a:lnTo>
                    <a:pt x="9" y="28"/>
                  </a:lnTo>
                  <a:lnTo>
                    <a:pt x="12" y="25"/>
                  </a:lnTo>
                  <a:lnTo>
                    <a:pt x="14" y="23"/>
                  </a:lnTo>
                  <a:lnTo>
                    <a:pt x="18" y="20"/>
                  </a:lnTo>
                  <a:lnTo>
                    <a:pt x="20" y="19"/>
                  </a:lnTo>
                  <a:lnTo>
                    <a:pt x="23" y="16"/>
                  </a:lnTo>
                  <a:lnTo>
                    <a:pt x="24" y="14"/>
                  </a:lnTo>
                  <a:lnTo>
                    <a:pt x="28" y="13"/>
                  </a:lnTo>
                  <a:lnTo>
                    <a:pt x="30" y="11"/>
                  </a:lnTo>
                  <a:lnTo>
                    <a:pt x="29" y="8"/>
                  </a:lnTo>
                  <a:lnTo>
                    <a:pt x="27" y="5"/>
                  </a:lnTo>
                  <a:lnTo>
                    <a:pt x="21" y="3"/>
                  </a:lnTo>
                  <a:lnTo>
                    <a:pt x="20" y="3"/>
                  </a:lnTo>
                  <a:lnTo>
                    <a:pt x="18" y="2"/>
                  </a:lnTo>
                  <a:lnTo>
                    <a:pt x="18" y="3"/>
                  </a:lnTo>
                </a:path>
              </a:pathLst>
            </a:custGeom>
            <a:solidFill>
              <a:srgbClr val="E2E2E2"/>
            </a:solidFill>
            <a:ln w="12700" cap="rnd">
              <a:noFill/>
              <a:round/>
              <a:headEnd/>
              <a:tailEnd/>
            </a:ln>
          </p:spPr>
          <p:txBody>
            <a:bodyPr/>
            <a:lstStyle/>
            <a:p>
              <a:endParaRPr lang="en-US" dirty="0"/>
            </a:p>
          </p:txBody>
        </p:sp>
        <p:sp>
          <p:nvSpPr>
            <p:cNvPr id="49156" name="Freeform 1055"/>
            <p:cNvSpPr>
              <a:spLocks/>
            </p:cNvSpPr>
            <p:nvPr/>
          </p:nvSpPr>
          <p:spPr bwMode="auto">
            <a:xfrm>
              <a:off x="2738" y="2575"/>
              <a:ext cx="17" cy="17"/>
            </a:xfrm>
            <a:custGeom>
              <a:avLst/>
              <a:gdLst>
                <a:gd name="T0" fmla="*/ 4 w 17"/>
                <a:gd name="T1" fmla="*/ 16 h 17"/>
                <a:gd name="T2" fmla="*/ 4 w 17"/>
                <a:gd name="T3" fmla="*/ 13 h 17"/>
                <a:gd name="T4" fmla="*/ 7 w 17"/>
                <a:gd name="T5" fmla="*/ 13 h 17"/>
                <a:gd name="T6" fmla="*/ 8 w 17"/>
                <a:gd name="T7" fmla="*/ 11 h 17"/>
                <a:gd name="T8" fmla="*/ 7 w 17"/>
                <a:gd name="T9" fmla="*/ 9 h 17"/>
                <a:gd name="T10" fmla="*/ 5 w 17"/>
                <a:gd name="T11" fmla="*/ 9 h 17"/>
                <a:gd name="T12" fmla="*/ 16 w 17"/>
                <a:gd name="T13" fmla="*/ 6 h 17"/>
                <a:gd name="T14" fmla="*/ 11 w 17"/>
                <a:gd name="T15" fmla="*/ 0 h 17"/>
                <a:gd name="T16" fmla="*/ 4 w 17"/>
                <a:gd name="T17" fmla="*/ 0 h 17"/>
                <a:gd name="T18" fmla="*/ 1 w 17"/>
                <a:gd name="T19" fmla="*/ 2 h 17"/>
                <a:gd name="T20" fmla="*/ 0 w 17"/>
                <a:gd name="T21" fmla="*/ 4 h 17"/>
                <a:gd name="T22" fmla="*/ 1 w 17"/>
                <a:gd name="T23" fmla="*/ 2 h 17"/>
                <a:gd name="T24" fmla="*/ 4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4" y="16"/>
                  </a:moveTo>
                  <a:lnTo>
                    <a:pt x="4" y="13"/>
                  </a:lnTo>
                  <a:lnTo>
                    <a:pt x="7" y="13"/>
                  </a:lnTo>
                  <a:lnTo>
                    <a:pt x="8" y="11"/>
                  </a:lnTo>
                  <a:lnTo>
                    <a:pt x="7" y="9"/>
                  </a:lnTo>
                  <a:lnTo>
                    <a:pt x="5" y="9"/>
                  </a:lnTo>
                  <a:lnTo>
                    <a:pt x="16" y="6"/>
                  </a:lnTo>
                  <a:lnTo>
                    <a:pt x="11" y="0"/>
                  </a:lnTo>
                  <a:lnTo>
                    <a:pt x="4" y="0"/>
                  </a:lnTo>
                  <a:lnTo>
                    <a:pt x="1" y="2"/>
                  </a:lnTo>
                  <a:lnTo>
                    <a:pt x="0" y="4"/>
                  </a:lnTo>
                  <a:lnTo>
                    <a:pt x="1" y="2"/>
                  </a:lnTo>
                  <a:lnTo>
                    <a:pt x="4" y="16"/>
                  </a:lnTo>
                </a:path>
              </a:pathLst>
            </a:custGeom>
            <a:solidFill>
              <a:srgbClr val="B5B5B5"/>
            </a:solidFill>
            <a:ln w="12700" cap="rnd">
              <a:noFill/>
              <a:round/>
              <a:headEnd/>
              <a:tailEnd/>
            </a:ln>
          </p:spPr>
          <p:txBody>
            <a:bodyPr/>
            <a:lstStyle/>
            <a:p>
              <a:endParaRPr lang="en-US" dirty="0"/>
            </a:p>
          </p:txBody>
        </p:sp>
        <p:sp>
          <p:nvSpPr>
            <p:cNvPr id="49157" name="Freeform 1056"/>
            <p:cNvSpPr>
              <a:spLocks/>
            </p:cNvSpPr>
            <p:nvPr/>
          </p:nvSpPr>
          <p:spPr bwMode="auto">
            <a:xfrm>
              <a:off x="2725" y="2577"/>
              <a:ext cx="17" cy="27"/>
            </a:xfrm>
            <a:custGeom>
              <a:avLst/>
              <a:gdLst>
                <a:gd name="T0" fmla="*/ 10 w 17"/>
                <a:gd name="T1" fmla="*/ 26 h 27"/>
                <a:gd name="T2" fmla="*/ 11 w 17"/>
                <a:gd name="T3" fmla="*/ 24 h 27"/>
                <a:gd name="T4" fmla="*/ 11 w 17"/>
                <a:gd name="T5" fmla="*/ 22 h 27"/>
                <a:gd name="T6" fmla="*/ 11 w 17"/>
                <a:gd name="T7" fmla="*/ 20 h 27"/>
                <a:gd name="T8" fmla="*/ 11 w 17"/>
                <a:gd name="T9" fmla="*/ 15 h 27"/>
                <a:gd name="T10" fmla="*/ 11 w 17"/>
                <a:gd name="T11" fmla="*/ 13 h 27"/>
                <a:gd name="T12" fmla="*/ 11 w 17"/>
                <a:gd name="T13" fmla="*/ 11 h 27"/>
                <a:gd name="T14" fmla="*/ 13 w 17"/>
                <a:gd name="T15" fmla="*/ 10 h 27"/>
                <a:gd name="T16" fmla="*/ 14 w 17"/>
                <a:gd name="T17" fmla="*/ 10 h 27"/>
                <a:gd name="T18" fmla="*/ 16 w 17"/>
                <a:gd name="T19" fmla="*/ 9 h 27"/>
                <a:gd name="T20" fmla="*/ 13 w 17"/>
                <a:gd name="T21" fmla="*/ 0 h 27"/>
                <a:gd name="T22" fmla="*/ 7 w 17"/>
                <a:gd name="T23" fmla="*/ 2 h 27"/>
                <a:gd name="T24" fmla="*/ 4 w 17"/>
                <a:gd name="T25" fmla="*/ 5 h 27"/>
                <a:gd name="T26" fmla="*/ 1 w 17"/>
                <a:gd name="T27" fmla="*/ 9 h 27"/>
                <a:gd name="T28" fmla="*/ 1 w 17"/>
                <a:gd name="T29" fmla="*/ 12 h 27"/>
                <a:gd name="T30" fmla="*/ 1 w 17"/>
                <a:gd name="T31" fmla="*/ 15 h 27"/>
                <a:gd name="T32" fmla="*/ 1 w 17"/>
                <a:gd name="T33" fmla="*/ 18 h 27"/>
                <a:gd name="T34" fmla="*/ 0 w 17"/>
                <a:gd name="T35" fmla="*/ 21 h 27"/>
                <a:gd name="T36" fmla="*/ 0 w 17"/>
                <a:gd name="T37" fmla="*/ 24 h 27"/>
                <a:gd name="T38" fmla="*/ 1 w 17"/>
                <a:gd name="T39" fmla="*/ 22 h 27"/>
                <a:gd name="T40" fmla="*/ 10 w 17"/>
                <a:gd name="T41" fmla="*/ 26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7"/>
                <a:gd name="T65" fmla="*/ 17 w 17"/>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7">
                  <a:moveTo>
                    <a:pt x="10" y="26"/>
                  </a:moveTo>
                  <a:lnTo>
                    <a:pt x="11" y="24"/>
                  </a:lnTo>
                  <a:lnTo>
                    <a:pt x="11" y="22"/>
                  </a:lnTo>
                  <a:lnTo>
                    <a:pt x="11" y="20"/>
                  </a:lnTo>
                  <a:lnTo>
                    <a:pt x="11" y="15"/>
                  </a:lnTo>
                  <a:lnTo>
                    <a:pt x="11" y="13"/>
                  </a:lnTo>
                  <a:lnTo>
                    <a:pt x="11" y="11"/>
                  </a:lnTo>
                  <a:lnTo>
                    <a:pt x="13" y="10"/>
                  </a:lnTo>
                  <a:lnTo>
                    <a:pt x="14" y="10"/>
                  </a:lnTo>
                  <a:lnTo>
                    <a:pt x="16" y="9"/>
                  </a:lnTo>
                  <a:lnTo>
                    <a:pt x="13" y="0"/>
                  </a:lnTo>
                  <a:lnTo>
                    <a:pt x="7" y="2"/>
                  </a:lnTo>
                  <a:lnTo>
                    <a:pt x="4" y="5"/>
                  </a:lnTo>
                  <a:lnTo>
                    <a:pt x="1" y="9"/>
                  </a:lnTo>
                  <a:lnTo>
                    <a:pt x="1" y="12"/>
                  </a:lnTo>
                  <a:lnTo>
                    <a:pt x="1" y="15"/>
                  </a:lnTo>
                  <a:lnTo>
                    <a:pt x="1" y="18"/>
                  </a:lnTo>
                  <a:lnTo>
                    <a:pt x="0" y="21"/>
                  </a:lnTo>
                  <a:lnTo>
                    <a:pt x="0" y="24"/>
                  </a:lnTo>
                  <a:lnTo>
                    <a:pt x="1" y="22"/>
                  </a:lnTo>
                  <a:lnTo>
                    <a:pt x="10" y="26"/>
                  </a:lnTo>
                </a:path>
              </a:pathLst>
            </a:custGeom>
            <a:solidFill>
              <a:srgbClr val="B5B5B5"/>
            </a:solidFill>
            <a:ln w="12700" cap="rnd">
              <a:noFill/>
              <a:round/>
              <a:headEnd/>
              <a:tailEnd/>
            </a:ln>
          </p:spPr>
          <p:txBody>
            <a:bodyPr/>
            <a:lstStyle/>
            <a:p>
              <a:endParaRPr lang="en-US" dirty="0"/>
            </a:p>
          </p:txBody>
        </p:sp>
        <p:sp>
          <p:nvSpPr>
            <p:cNvPr id="49158" name="Freeform 1057"/>
            <p:cNvSpPr>
              <a:spLocks/>
            </p:cNvSpPr>
            <p:nvPr/>
          </p:nvSpPr>
          <p:spPr bwMode="auto">
            <a:xfrm>
              <a:off x="2722" y="2604"/>
              <a:ext cx="17" cy="17"/>
            </a:xfrm>
            <a:custGeom>
              <a:avLst/>
              <a:gdLst>
                <a:gd name="T0" fmla="*/ 12 w 17"/>
                <a:gd name="T1" fmla="*/ 8 h 17"/>
                <a:gd name="T2" fmla="*/ 12 w 17"/>
                <a:gd name="T3" fmla="*/ 4 h 17"/>
                <a:gd name="T4" fmla="*/ 12 w 17"/>
                <a:gd name="T5" fmla="*/ 12 h 17"/>
                <a:gd name="T6" fmla="*/ 14 w 17"/>
                <a:gd name="T7" fmla="*/ 12 h 17"/>
                <a:gd name="T8" fmla="*/ 16 w 17"/>
                <a:gd name="T9" fmla="*/ 8 h 17"/>
                <a:gd name="T10" fmla="*/ 4 w 17"/>
                <a:gd name="T11" fmla="*/ 0 h 17"/>
                <a:gd name="T12" fmla="*/ 2 w 17"/>
                <a:gd name="T13" fmla="*/ 0 h 17"/>
                <a:gd name="T14" fmla="*/ 2 w 17"/>
                <a:gd name="T15" fmla="*/ 4 h 17"/>
                <a:gd name="T16" fmla="*/ 2 w 17"/>
                <a:gd name="T17" fmla="*/ 16 h 17"/>
                <a:gd name="T18" fmla="*/ 0 w 17"/>
                <a:gd name="T19" fmla="*/ 12 h 17"/>
                <a:gd name="T20" fmla="*/ 12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2" y="8"/>
                  </a:moveTo>
                  <a:lnTo>
                    <a:pt x="12" y="4"/>
                  </a:lnTo>
                  <a:lnTo>
                    <a:pt x="12" y="12"/>
                  </a:lnTo>
                  <a:lnTo>
                    <a:pt x="14" y="12"/>
                  </a:lnTo>
                  <a:lnTo>
                    <a:pt x="16" y="8"/>
                  </a:lnTo>
                  <a:lnTo>
                    <a:pt x="4" y="0"/>
                  </a:lnTo>
                  <a:lnTo>
                    <a:pt x="2" y="0"/>
                  </a:lnTo>
                  <a:lnTo>
                    <a:pt x="2" y="4"/>
                  </a:lnTo>
                  <a:lnTo>
                    <a:pt x="2" y="16"/>
                  </a:lnTo>
                  <a:lnTo>
                    <a:pt x="0" y="12"/>
                  </a:lnTo>
                  <a:lnTo>
                    <a:pt x="12" y="8"/>
                  </a:lnTo>
                </a:path>
              </a:pathLst>
            </a:custGeom>
            <a:solidFill>
              <a:srgbClr val="B5B5B5"/>
            </a:solidFill>
            <a:ln w="12700" cap="rnd">
              <a:noFill/>
              <a:round/>
              <a:headEnd/>
              <a:tailEnd/>
            </a:ln>
          </p:spPr>
          <p:txBody>
            <a:bodyPr/>
            <a:lstStyle/>
            <a:p>
              <a:endParaRPr lang="en-US" dirty="0"/>
            </a:p>
          </p:txBody>
        </p:sp>
        <p:sp>
          <p:nvSpPr>
            <p:cNvPr id="49159" name="Freeform 1058"/>
            <p:cNvSpPr>
              <a:spLocks/>
            </p:cNvSpPr>
            <p:nvPr/>
          </p:nvSpPr>
          <p:spPr bwMode="auto">
            <a:xfrm>
              <a:off x="2722" y="2609"/>
              <a:ext cx="17" cy="17"/>
            </a:xfrm>
            <a:custGeom>
              <a:avLst/>
              <a:gdLst>
                <a:gd name="T0" fmla="*/ 8 w 17"/>
                <a:gd name="T1" fmla="*/ 6 h 17"/>
                <a:gd name="T2" fmla="*/ 8 w 17"/>
                <a:gd name="T3" fmla="*/ 4 h 17"/>
                <a:gd name="T4" fmla="*/ 9 w 17"/>
                <a:gd name="T5" fmla="*/ 4 h 17"/>
                <a:gd name="T6" fmla="*/ 11 w 17"/>
                <a:gd name="T7" fmla="*/ 4 h 17"/>
                <a:gd name="T8" fmla="*/ 9 w 17"/>
                <a:gd name="T9" fmla="*/ 2 h 17"/>
                <a:gd name="T10" fmla="*/ 9 w 17"/>
                <a:gd name="T11" fmla="*/ 0 h 17"/>
                <a:gd name="T12" fmla="*/ 0 w 17"/>
                <a:gd name="T13" fmla="*/ 4 h 17"/>
                <a:gd name="T14" fmla="*/ 1 w 17"/>
                <a:gd name="T15" fmla="*/ 9 h 17"/>
                <a:gd name="T16" fmla="*/ 4 w 17"/>
                <a:gd name="T17" fmla="*/ 13 h 17"/>
                <a:gd name="T18" fmla="*/ 9 w 17"/>
                <a:gd name="T19" fmla="*/ 16 h 17"/>
                <a:gd name="T20" fmla="*/ 16 w 17"/>
                <a:gd name="T21" fmla="*/ 11 h 17"/>
                <a:gd name="T22" fmla="*/ 8 w 17"/>
                <a:gd name="T23" fmla="*/ 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8" y="6"/>
                  </a:moveTo>
                  <a:lnTo>
                    <a:pt x="8" y="4"/>
                  </a:lnTo>
                  <a:lnTo>
                    <a:pt x="9" y="4"/>
                  </a:lnTo>
                  <a:lnTo>
                    <a:pt x="11" y="4"/>
                  </a:lnTo>
                  <a:lnTo>
                    <a:pt x="9" y="2"/>
                  </a:lnTo>
                  <a:lnTo>
                    <a:pt x="9" y="0"/>
                  </a:lnTo>
                  <a:lnTo>
                    <a:pt x="0" y="4"/>
                  </a:lnTo>
                  <a:lnTo>
                    <a:pt x="1" y="9"/>
                  </a:lnTo>
                  <a:lnTo>
                    <a:pt x="4" y="13"/>
                  </a:lnTo>
                  <a:lnTo>
                    <a:pt x="9" y="16"/>
                  </a:lnTo>
                  <a:lnTo>
                    <a:pt x="16" y="11"/>
                  </a:lnTo>
                  <a:lnTo>
                    <a:pt x="8" y="6"/>
                  </a:lnTo>
                </a:path>
              </a:pathLst>
            </a:custGeom>
            <a:solidFill>
              <a:srgbClr val="B5B5B5"/>
            </a:solidFill>
            <a:ln w="12700" cap="rnd">
              <a:noFill/>
              <a:round/>
              <a:headEnd/>
              <a:tailEnd/>
            </a:ln>
          </p:spPr>
          <p:txBody>
            <a:bodyPr/>
            <a:lstStyle/>
            <a:p>
              <a:endParaRPr lang="en-US" dirty="0"/>
            </a:p>
          </p:txBody>
        </p:sp>
        <p:sp>
          <p:nvSpPr>
            <p:cNvPr id="49160" name="Freeform 1059"/>
            <p:cNvSpPr>
              <a:spLocks/>
            </p:cNvSpPr>
            <p:nvPr/>
          </p:nvSpPr>
          <p:spPr bwMode="auto">
            <a:xfrm>
              <a:off x="2732" y="2590"/>
              <a:ext cx="27" cy="23"/>
            </a:xfrm>
            <a:custGeom>
              <a:avLst/>
              <a:gdLst>
                <a:gd name="T0" fmla="*/ 20 w 27"/>
                <a:gd name="T1" fmla="*/ 0 h 23"/>
                <a:gd name="T2" fmla="*/ 18 w 27"/>
                <a:gd name="T3" fmla="*/ 2 h 23"/>
                <a:gd name="T4" fmla="*/ 15 w 27"/>
                <a:gd name="T5" fmla="*/ 4 h 23"/>
                <a:gd name="T6" fmla="*/ 14 w 27"/>
                <a:gd name="T7" fmla="*/ 5 h 23"/>
                <a:gd name="T8" fmla="*/ 11 w 27"/>
                <a:gd name="T9" fmla="*/ 7 h 23"/>
                <a:gd name="T10" fmla="*/ 7 w 27"/>
                <a:gd name="T11" fmla="*/ 9 h 23"/>
                <a:gd name="T12" fmla="*/ 5 w 27"/>
                <a:gd name="T13" fmla="*/ 12 h 23"/>
                <a:gd name="T14" fmla="*/ 2 w 27"/>
                <a:gd name="T15" fmla="*/ 15 h 23"/>
                <a:gd name="T16" fmla="*/ 0 w 27"/>
                <a:gd name="T17" fmla="*/ 19 h 23"/>
                <a:gd name="T18" fmla="*/ 7 w 27"/>
                <a:gd name="T19" fmla="*/ 22 h 23"/>
                <a:gd name="T20" fmla="*/ 10 w 27"/>
                <a:gd name="T21" fmla="*/ 20 h 23"/>
                <a:gd name="T22" fmla="*/ 11 w 27"/>
                <a:gd name="T23" fmla="*/ 17 h 23"/>
                <a:gd name="T24" fmla="*/ 14 w 27"/>
                <a:gd name="T25" fmla="*/ 15 h 23"/>
                <a:gd name="T26" fmla="*/ 17 w 27"/>
                <a:gd name="T27" fmla="*/ 13 h 23"/>
                <a:gd name="T28" fmla="*/ 19 w 27"/>
                <a:gd name="T29" fmla="*/ 12 h 23"/>
                <a:gd name="T30" fmla="*/ 22 w 27"/>
                <a:gd name="T31" fmla="*/ 9 h 23"/>
                <a:gd name="T32" fmla="*/ 24 w 27"/>
                <a:gd name="T33" fmla="*/ 9 h 23"/>
                <a:gd name="T34" fmla="*/ 26 w 27"/>
                <a:gd name="T35" fmla="*/ 7 h 23"/>
                <a:gd name="T36" fmla="*/ 20 w 27"/>
                <a:gd name="T37" fmla="*/ 0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23"/>
                <a:gd name="T59" fmla="*/ 27 w 27"/>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23">
                  <a:moveTo>
                    <a:pt x="20" y="0"/>
                  </a:moveTo>
                  <a:lnTo>
                    <a:pt x="18" y="2"/>
                  </a:lnTo>
                  <a:lnTo>
                    <a:pt x="15" y="4"/>
                  </a:lnTo>
                  <a:lnTo>
                    <a:pt x="14" y="5"/>
                  </a:lnTo>
                  <a:lnTo>
                    <a:pt x="11" y="7"/>
                  </a:lnTo>
                  <a:lnTo>
                    <a:pt x="7" y="9"/>
                  </a:lnTo>
                  <a:lnTo>
                    <a:pt x="5" y="12"/>
                  </a:lnTo>
                  <a:lnTo>
                    <a:pt x="2" y="15"/>
                  </a:lnTo>
                  <a:lnTo>
                    <a:pt x="0" y="19"/>
                  </a:lnTo>
                  <a:lnTo>
                    <a:pt x="7" y="22"/>
                  </a:lnTo>
                  <a:lnTo>
                    <a:pt x="10" y="20"/>
                  </a:lnTo>
                  <a:lnTo>
                    <a:pt x="11" y="17"/>
                  </a:lnTo>
                  <a:lnTo>
                    <a:pt x="14" y="15"/>
                  </a:lnTo>
                  <a:lnTo>
                    <a:pt x="17" y="13"/>
                  </a:lnTo>
                  <a:lnTo>
                    <a:pt x="19" y="12"/>
                  </a:lnTo>
                  <a:lnTo>
                    <a:pt x="22" y="9"/>
                  </a:lnTo>
                  <a:lnTo>
                    <a:pt x="24" y="9"/>
                  </a:lnTo>
                  <a:lnTo>
                    <a:pt x="26" y="7"/>
                  </a:lnTo>
                  <a:lnTo>
                    <a:pt x="20" y="0"/>
                  </a:lnTo>
                </a:path>
              </a:pathLst>
            </a:custGeom>
            <a:solidFill>
              <a:srgbClr val="B5B5B5"/>
            </a:solidFill>
            <a:ln w="12700" cap="rnd">
              <a:noFill/>
              <a:round/>
              <a:headEnd/>
              <a:tailEnd/>
            </a:ln>
          </p:spPr>
          <p:txBody>
            <a:bodyPr/>
            <a:lstStyle/>
            <a:p>
              <a:endParaRPr lang="en-US" dirty="0"/>
            </a:p>
          </p:txBody>
        </p:sp>
        <p:sp>
          <p:nvSpPr>
            <p:cNvPr id="49161" name="Freeform 1060"/>
            <p:cNvSpPr>
              <a:spLocks/>
            </p:cNvSpPr>
            <p:nvPr/>
          </p:nvSpPr>
          <p:spPr bwMode="auto">
            <a:xfrm>
              <a:off x="2748" y="2577"/>
              <a:ext cx="17" cy="17"/>
            </a:xfrm>
            <a:custGeom>
              <a:avLst/>
              <a:gdLst>
                <a:gd name="T0" fmla="*/ 8 w 17"/>
                <a:gd name="T1" fmla="*/ 4 h 17"/>
                <a:gd name="T2" fmla="*/ 2 w 17"/>
                <a:gd name="T3" fmla="*/ 7 h 17"/>
                <a:gd name="T4" fmla="*/ 6 w 17"/>
                <a:gd name="T5" fmla="*/ 9 h 17"/>
                <a:gd name="T6" fmla="*/ 7 w 17"/>
                <a:gd name="T7" fmla="*/ 9 h 17"/>
                <a:gd name="T8" fmla="*/ 6 w 17"/>
                <a:gd name="T9" fmla="*/ 9 h 17"/>
                <a:gd name="T10" fmla="*/ 11 w 17"/>
                <a:gd name="T11" fmla="*/ 16 h 17"/>
                <a:gd name="T12" fmla="*/ 16 w 17"/>
                <a:gd name="T13" fmla="*/ 12 h 17"/>
                <a:gd name="T14" fmla="*/ 14 w 17"/>
                <a:gd name="T15" fmla="*/ 7 h 17"/>
                <a:gd name="T16" fmla="*/ 11 w 17"/>
                <a:gd name="T17" fmla="*/ 2 h 17"/>
                <a:gd name="T18" fmla="*/ 6 w 17"/>
                <a:gd name="T19" fmla="*/ 0 h 17"/>
                <a:gd name="T20" fmla="*/ 0 w 17"/>
                <a:gd name="T21" fmla="*/ 4 h 17"/>
                <a:gd name="T22" fmla="*/ 8 w 17"/>
                <a:gd name="T23" fmla="*/ 4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8" y="4"/>
                  </a:moveTo>
                  <a:lnTo>
                    <a:pt x="2" y="7"/>
                  </a:lnTo>
                  <a:lnTo>
                    <a:pt x="6" y="9"/>
                  </a:lnTo>
                  <a:lnTo>
                    <a:pt x="7" y="9"/>
                  </a:lnTo>
                  <a:lnTo>
                    <a:pt x="6" y="9"/>
                  </a:lnTo>
                  <a:lnTo>
                    <a:pt x="11" y="16"/>
                  </a:lnTo>
                  <a:lnTo>
                    <a:pt x="16" y="12"/>
                  </a:lnTo>
                  <a:lnTo>
                    <a:pt x="14" y="7"/>
                  </a:lnTo>
                  <a:lnTo>
                    <a:pt x="11" y="2"/>
                  </a:lnTo>
                  <a:lnTo>
                    <a:pt x="6" y="0"/>
                  </a:lnTo>
                  <a:lnTo>
                    <a:pt x="0" y="4"/>
                  </a:lnTo>
                  <a:lnTo>
                    <a:pt x="8" y="4"/>
                  </a:lnTo>
                </a:path>
              </a:pathLst>
            </a:custGeom>
            <a:solidFill>
              <a:srgbClr val="B5B5B5"/>
            </a:solidFill>
            <a:ln w="12700" cap="rnd">
              <a:noFill/>
              <a:round/>
              <a:headEnd/>
              <a:tailEnd/>
            </a:ln>
          </p:spPr>
          <p:txBody>
            <a:bodyPr/>
            <a:lstStyle/>
            <a:p>
              <a:endParaRPr lang="en-US" dirty="0"/>
            </a:p>
          </p:txBody>
        </p:sp>
        <p:sp>
          <p:nvSpPr>
            <p:cNvPr id="49162" name="Freeform 1061"/>
            <p:cNvSpPr>
              <a:spLocks/>
            </p:cNvSpPr>
            <p:nvPr/>
          </p:nvSpPr>
          <p:spPr bwMode="auto">
            <a:xfrm>
              <a:off x="2744" y="2576"/>
              <a:ext cx="17" cy="17"/>
            </a:xfrm>
            <a:custGeom>
              <a:avLst/>
              <a:gdLst>
                <a:gd name="T0" fmla="*/ 0 w 17"/>
                <a:gd name="T1" fmla="*/ 10 h 17"/>
                <a:gd name="T2" fmla="*/ 12 w 17"/>
                <a:gd name="T3" fmla="*/ 8 h 17"/>
                <a:gd name="T4" fmla="*/ 7 w 17"/>
                <a:gd name="T5" fmla="*/ 13 h 17"/>
                <a:gd name="T6" fmla="*/ 5 w 17"/>
                <a:gd name="T7" fmla="*/ 13 h 17"/>
                <a:gd name="T8" fmla="*/ 8 w 17"/>
                <a:gd name="T9" fmla="*/ 16 h 17"/>
                <a:gd name="T10" fmla="*/ 16 w 17"/>
                <a:gd name="T11" fmla="*/ 8 h 17"/>
                <a:gd name="T12" fmla="*/ 3 w 17"/>
                <a:gd name="T13" fmla="*/ 8 h 17"/>
                <a:gd name="T14" fmla="*/ 8 w 17"/>
                <a:gd name="T15" fmla="*/ 2 h 17"/>
                <a:gd name="T16" fmla="*/ 12 w 17"/>
                <a:gd name="T17" fmla="*/ 2 h 17"/>
                <a:gd name="T18" fmla="*/ 7 w 17"/>
                <a:gd name="T19" fmla="*/ 0 h 17"/>
                <a:gd name="T20" fmla="*/ 0 w 17"/>
                <a:gd name="T21" fmla="*/ 8 h 17"/>
                <a:gd name="T22" fmla="*/ 12 w 17"/>
                <a:gd name="T23" fmla="*/ 5 h 17"/>
                <a:gd name="T24" fmla="*/ 0 w 17"/>
                <a:gd name="T25" fmla="*/ 1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0"/>
                  </a:moveTo>
                  <a:lnTo>
                    <a:pt x="12" y="8"/>
                  </a:lnTo>
                  <a:lnTo>
                    <a:pt x="7" y="13"/>
                  </a:lnTo>
                  <a:lnTo>
                    <a:pt x="5" y="13"/>
                  </a:lnTo>
                  <a:lnTo>
                    <a:pt x="8" y="16"/>
                  </a:lnTo>
                  <a:lnTo>
                    <a:pt x="16" y="8"/>
                  </a:lnTo>
                  <a:lnTo>
                    <a:pt x="3" y="8"/>
                  </a:lnTo>
                  <a:lnTo>
                    <a:pt x="8" y="2"/>
                  </a:lnTo>
                  <a:lnTo>
                    <a:pt x="12" y="2"/>
                  </a:lnTo>
                  <a:lnTo>
                    <a:pt x="7" y="0"/>
                  </a:lnTo>
                  <a:lnTo>
                    <a:pt x="0" y="8"/>
                  </a:lnTo>
                  <a:lnTo>
                    <a:pt x="12" y="5"/>
                  </a:lnTo>
                  <a:lnTo>
                    <a:pt x="0" y="10"/>
                  </a:lnTo>
                </a:path>
              </a:pathLst>
            </a:custGeom>
            <a:solidFill>
              <a:srgbClr val="B5B5B5"/>
            </a:solidFill>
            <a:ln w="12700" cap="rnd">
              <a:noFill/>
              <a:round/>
              <a:headEnd/>
              <a:tailEnd/>
            </a:ln>
          </p:spPr>
          <p:txBody>
            <a:bodyPr/>
            <a:lstStyle/>
            <a:p>
              <a:endParaRPr lang="en-US" dirty="0"/>
            </a:p>
          </p:txBody>
        </p:sp>
        <p:sp>
          <p:nvSpPr>
            <p:cNvPr id="49163" name="Freeform 1062"/>
            <p:cNvSpPr>
              <a:spLocks/>
            </p:cNvSpPr>
            <p:nvPr/>
          </p:nvSpPr>
          <p:spPr bwMode="auto">
            <a:xfrm>
              <a:off x="2475" y="2979"/>
              <a:ext cx="69" cy="54"/>
            </a:xfrm>
            <a:custGeom>
              <a:avLst/>
              <a:gdLst>
                <a:gd name="T0" fmla="*/ 38 w 69"/>
                <a:gd name="T1" fmla="*/ 2 h 54"/>
                <a:gd name="T2" fmla="*/ 33 w 69"/>
                <a:gd name="T3" fmla="*/ 1 h 54"/>
                <a:gd name="T4" fmla="*/ 28 w 69"/>
                <a:gd name="T5" fmla="*/ 0 h 54"/>
                <a:gd name="T6" fmla="*/ 22 w 69"/>
                <a:gd name="T7" fmla="*/ 1 h 54"/>
                <a:gd name="T8" fmla="*/ 17 w 69"/>
                <a:gd name="T9" fmla="*/ 2 h 54"/>
                <a:gd name="T10" fmla="*/ 14 w 69"/>
                <a:gd name="T11" fmla="*/ 4 h 54"/>
                <a:gd name="T12" fmla="*/ 12 w 69"/>
                <a:gd name="T13" fmla="*/ 7 h 54"/>
                <a:gd name="T14" fmla="*/ 11 w 69"/>
                <a:gd name="T15" fmla="*/ 10 h 54"/>
                <a:gd name="T16" fmla="*/ 11 w 69"/>
                <a:gd name="T17" fmla="*/ 13 h 54"/>
                <a:gd name="T18" fmla="*/ 11 w 69"/>
                <a:gd name="T19" fmla="*/ 16 h 54"/>
                <a:gd name="T20" fmla="*/ 10 w 69"/>
                <a:gd name="T21" fmla="*/ 20 h 54"/>
                <a:gd name="T22" fmla="*/ 9 w 69"/>
                <a:gd name="T23" fmla="*/ 22 h 54"/>
                <a:gd name="T24" fmla="*/ 7 w 69"/>
                <a:gd name="T25" fmla="*/ 24 h 54"/>
                <a:gd name="T26" fmla="*/ 6 w 69"/>
                <a:gd name="T27" fmla="*/ 25 h 54"/>
                <a:gd name="T28" fmla="*/ 4 w 69"/>
                <a:gd name="T29" fmla="*/ 26 h 54"/>
                <a:gd name="T30" fmla="*/ 2 w 69"/>
                <a:gd name="T31" fmla="*/ 28 h 54"/>
                <a:gd name="T32" fmla="*/ 0 w 69"/>
                <a:gd name="T33" fmla="*/ 29 h 54"/>
                <a:gd name="T34" fmla="*/ 0 w 69"/>
                <a:gd name="T35" fmla="*/ 31 h 54"/>
                <a:gd name="T36" fmla="*/ 2 w 69"/>
                <a:gd name="T37" fmla="*/ 33 h 54"/>
                <a:gd name="T38" fmla="*/ 2 w 69"/>
                <a:gd name="T39" fmla="*/ 34 h 54"/>
                <a:gd name="T40" fmla="*/ 8 w 69"/>
                <a:gd name="T41" fmla="*/ 35 h 54"/>
                <a:gd name="T42" fmla="*/ 15 w 69"/>
                <a:gd name="T43" fmla="*/ 36 h 54"/>
                <a:gd name="T44" fmla="*/ 20 w 69"/>
                <a:gd name="T45" fmla="*/ 37 h 54"/>
                <a:gd name="T46" fmla="*/ 26 w 69"/>
                <a:gd name="T47" fmla="*/ 39 h 54"/>
                <a:gd name="T48" fmla="*/ 32 w 69"/>
                <a:gd name="T49" fmla="*/ 41 h 54"/>
                <a:gd name="T50" fmla="*/ 38 w 69"/>
                <a:gd name="T51" fmla="*/ 45 h 54"/>
                <a:gd name="T52" fmla="*/ 43 w 69"/>
                <a:gd name="T53" fmla="*/ 49 h 54"/>
                <a:gd name="T54" fmla="*/ 49 w 69"/>
                <a:gd name="T55" fmla="*/ 51 h 54"/>
                <a:gd name="T56" fmla="*/ 56 w 69"/>
                <a:gd name="T57" fmla="*/ 53 h 54"/>
                <a:gd name="T58" fmla="*/ 62 w 69"/>
                <a:gd name="T59" fmla="*/ 51 h 54"/>
                <a:gd name="T60" fmla="*/ 67 w 69"/>
                <a:gd name="T61" fmla="*/ 46 h 54"/>
                <a:gd name="T62" fmla="*/ 68 w 69"/>
                <a:gd name="T63" fmla="*/ 40 h 54"/>
                <a:gd name="T64" fmla="*/ 67 w 69"/>
                <a:gd name="T65" fmla="*/ 39 h 54"/>
                <a:gd name="T66" fmla="*/ 66 w 69"/>
                <a:gd name="T67" fmla="*/ 37 h 54"/>
                <a:gd name="T68" fmla="*/ 63 w 69"/>
                <a:gd name="T69" fmla="*/ 36 h 54"/>
                <a:gd name="T70" fmla="*/ 63 w 69"/>
                <a:gd name="T71" fmla="*/ 34 h 54"/>
                <a:gd name="T72" fmla="*/ 62 w 69"/>
                <a:gd name="T73" fmla="*/ 29 h 54"/>
                <a:gd name="T74" fmla="*/ 60 w 69"/>
                <a:gd name="T75" fmla="*/ 22 h 54"/>
                <a:gd name="T76" fmla="*/ 58 w 69"/>
                <a:gd name="T77" fmla="*/ 18 h 54"/>
                <a:gd name="T78" fmla="*/ 55 w 69"/>
                <a:gd name="T79" fmla="*/ 13 h 54"/>
                <a:gd name="T80" fmla="*/ 51 w 69"/>
                <a:gd name="T81" fmla="*/ 10 h 54"/>
                <a:gd name="T82" fmla="*/ 48 w 69"/>
                <a:gd name="T83" fmla="*/ 6 h 54"/>
                <a:gd name="T84" fmla="*/ 43 w 69"/>
                <a:gd name="T85" fmla="*/ 4 h 54"/>
                <a:gd name="T86" fmla="*/ 38 w 69"/>
                <a:gd name="T87" fmla="*/ 2 h 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4"/>
                <a:gd name="T134" fmla="*/ 69 w 69"/>
                <a:gd name="T135" fmla="*/ 54 h 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4">
                  <a:moveTo>
                    <a:pt x="38" y="2"/>
                  </a:moveTo>
                  <a:lnTo>
                    <a:pt x="33" y="1"/>
                  </a:lnTo>
                  <a:lnTo>
                    <a:pt x="28" y="0"/>
                  </a:lnTo>
                  <a:lnTo>
                    <a:pt x="22" y="1"/>
                  </a:lnTo>
                  <a:lnTo>
                    <a:pt x="17" y="2"/>
                  </a:lnTo>
                  <a:lnTo>
                    <a:pt x="14" y="4"/>
                  </a:lnTo>
                  <a:lnTo>
                    <a:pt x="12" y="7"/>
                  </a:lnTo>
                  <a:lnTo>
                    <a:pt x="11" y="10"/>
                  </a:lnTo>
                  <a:lnTo>
                    <a:pt x="11" y="13"/>
                  </a:lnTo>
                  <a:lnTo>
                    <a:pt x="11" y="16"/>
                  </a:lnTo>
                  <a:lnTo>
                    <a:pt x="10" y="20"/>
                  </a:lnTo>
                  <a:lnTo>
                    <a:pt x="9" y="22"/>
                  </a:lnTo>
                  <a:lnTo>
                    <a:pt x="7" y="24"/>
                  </a:lnTo>
                  <a:lnTo>
                    <a:pt x="6" y="25"/>
                  </a:lnTo>
                  <a:lnTo>
                    <a:pt x="4" y="26"/>
                  </a:lnTo>
                  <a:lnTo>
                    <a:pt x="2" y="28"/>
                  </a:lnTo>
                  <a:lnTo>
                    <a:pt x="0" y="29"/>
                  </a:lnTo>
                  <a:lnTo>
                    <a:pt x="0" y="31"/>
                  </a:lnTo>
                  <a:lnTo>
                    <a:pt x="2" y="33"/>
                  </a:lnTo>
                  <a:lnTo>
                    <a:pt x="2" y="34"/>
                  </a:lnTo>
                  <a:lnTo>
                    <a:pt x="8" y="35"/>
                  </a:lnTo>
                  <a:lnTo>
                    <a:pt x="15" y="36"/>
                  </a:lnTo>
                  <a:lnTo>
                    <a:pt x="20" y="37"/>
                  </a:lnTo>
                  <a:lnTo>
                    <a:pt x="26" y="39"/>
                  </a:lnTo>
                  <a:lnTo>
                    <a:pt x="32" y="41"/>
                  </a:lnTo>
                  <a:lnTo>
                    <a:pt x="38" y="45"/>
                  </a:lnTo>
                  <a:lnTo>
                    <a:pt x="43" y="49"/>
                  </a:lnTo>
                  <a:lnTo>
                    <a:pt x="49" y="51"/>
                  </a:lnTo>
                  <a:lnTo>
                    <a:pt x="56" y="53"/>
                  </a:lnTo>
                  <a:lnTo>
                    <a:pt x="62" y="51"/>
                  </a:lnTo>
                  <a:lnTo>
                    <a:pt x="67" y="46"/>
                  </a:lnTo>
                  <a:lnTo>
                    <a:pt x="68" y="40"/>
                  </a:lnTo>
                  <a:lnTo>
                    <a:pt x="67" y="39"/>
                  </a:lnTo>
                  <a:lnTo>
                    <a:pt x="66" y="37"/>
                  </a:lnTo>
                  <a:lnTo>
                    <a:pt x="63" y="36"/>
                  </a:lnTo>
                  <a:lnTo>
                    <a:pt x="63" y="34"/>
                  </a:lnTo>
                  <a:lnTo>
                    <a:pt x="62" y="29"/>
                  </a:lnTo>
                  <a:lnTo>
                    <a:pt x="60" y="22"/>
                  </a:lnTo>
                  <a:lnTo>
                    <a:pt x="58" y="18"/>
                  </a:lnTo>
                  <a:lnTo>
                    <a:pt x="55" y="13"/>
                  </a:lnTo>
                  <a:lnTo>
                    <a:pt x="51" y="10"/>
                  </a:lnTo>
                  <a:lnTo>
                    <a:pt x="48" y="6"/>
                  </a:lnTo>
                  <a:lnTo>
                    <a:pt x="43" y="4"/>
                  </a:lnTo>
                  <a:lnTo>
                    <a:pt x="38" y="2"/>
                  </a:lnTo>
                </a:path>
              </a:pathLst>
            </a:custGeom>
            <a:solidFill>
              <a:srgbClr val="E2E2E2"/>
            </a:solidFill>
            <a:ln w="12700" cap="rnd">
              <a:noFill/>
              <a:round/>
              <a:headEnd/>
              <a:tailEnd/>
            </a:ln>
          </p:spPr>
          <p:txBody>
            <a:bodyPr/>
            <a:lstStyle/>
            <a:p>
              <a:endParaRPr lang="en-US" dirty="0"/>
            </a:p>
          </p:txBody>
        </p:sp>
        <p:sp>
          <p:nvSpPr>
            <p:cNvPr id="49164" name="Freeform 1063"/>
            <p:cNvSpPr>
              <a:spLocks/>
            </p:cNvSpPr>
            <p:nvPr/>
          </p:nvSpPr>
          <p:spPr bwMode="auto">
            <a:xfrm>
              <a:off x="2491" y="2974"/>
              <a:ext cx="22" cy="17"/>
            </a:xfrm>
            <a:custGeom>
              <a:avLst/>
              <a:gdLst>
                <a:gd name="T0" fmla="*/ 3 w 22"/>
                <a:gd name="T1" fmla="*/ 16 h 17"/>
                <a:gd name="T2" fmla="*/ 6 w 22"/>
                <a:gd name="T3" fmla="*/ 16 h 17"/>
                <a:gd name="T4" fmla="*/ 11 w 22"/>
                <a:gd name="T5" fmla="*/ 13 h 17"/>
                <a:gd name="T6" fmla="*/ 15 w 22"/>
                <a:gd name="T7" fmla="*/ 16 h 17"/>
                <a:gd name="T8" fmla="*/ 19 w 22"/>
                <a:gd name="T9" fmla="*/ 16 h 17"/>
                <a:gd name="T10" fmla="*/ 21 w 22"/>
                <a:gd name="T11" fmla="*/ 2 h 17"/>
                <a:gd name="T12" fmla="*/ 16 w 22"/>
                <a:gd name="T13" fmla="*/ 2 h 17"/>
                <a:gd name="T14" fmla="*/ 11 w 22"/>
                <a:gd name="T15" fmla="*/ 0 h 17"/>
                <a:gd name="T16" fmla="*/ 5 w 22"/>
                <a:gd name="T17" fmla="*/ 2 h 17"/>
                <a:gd name="T18" fmla="*/ 0 w 22"/>
                <a:gd name="T19" fmla="*/ 5 h 17"/>
                <a:gd name="T20" fmla="*/ 3 w 22"/>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7"/>
                <a:gd name="T35" fmla="*/ 22 w 22"/>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7">
                  <a:moveTo>
                    <a:pt x="3" y="16"/>
                  </a:moveTo>
                  <a:lnTo>
                    <a:pt x="6" y="16"/>
                  </a:lnTo>
                  <a:lnTo>
                    <a:pt x="11" y="13"/>
                  </a:lnTo>
                  <a:lnTo>
                    <a:pt x="15" y="16"/>
                  </a:lnTo>
                  <a:lnTo>
                    <a:pt x="19" y="16"/>
                  </a:lnTo>
                  <a:lnTo>
                    <a:pt x="21" y="2"/>
                  </a:lnTo>
                  <a:lnTo>
                    <a:pt x="16" y="2"/>
                  </a:lnTo>
                  <a:lnTo>
                    <a:pt x="11" y="0"/>
                  </a:lnTo>
                  <a:lnTo>
                    <a:pt x="5" y="2"/>
                  </a:lnTo>
                  <a:lnTo>
                    <a:pt x="0" y="5"/>
                  </a:lnTo>
                  <a:lnTo>
                    <a:pt x="3" y="16"/>
                  </a:lnTo>
                </a:path>
              </a:pathLst>
            </a:custGeom>
            <a:solidFill>
              <a:srgbClr val="B5B5B5"/>
            </a:solidFill>
            <a:ln w="12700" cap="rnd">
              <a:noFill/>
              <a:round/>
              <a:headEnd/>
              <a:tailEnd/>
            </a:ln>
          </p:spPr>
          <p:txBody>
            <a:bodyPr/>
            <a:lstStyle/>
            <a:p>
              <a:endParaRPr lang="en-US" dirty="0"/>
            </a:p>
          </p:txBody>
        </p:sp>
        <p:sp>
          <p:nvSpPr>
            <p:cNvPr id="49165" name="Freeform 1064"/>
            <p:cNvSpPr>
              <a:spLocks/>
            </p:cNvSpPr>
            <p:nvPr/>
          </p:nvSpPr>
          <p:spPr bwMode="auto">
            <a:xfrm>
              <a:off x="2479" y="2977"/>
              <a:ext cx="17" cy="28"/>
            </a:xfrm>
            <a:custGeom>
              <a:avLst/>
              <a:gdLst>
                <a:gd name="T0" fmla="*/ 8 w 17"/>
                <a:gd name="T1" fmla="*/ 27 h 28"/>
                <a:gd name="T2" fmla="*/ 6 w 17"/>
                <a:gd name="T3" fmla="*/ 27 h 28"/>
                <a:gd name="T4" fmla="*/ 11 w 17"/>
                <a:gd name="T5" fmla="*/ 24 h 28"/>
                <a:gd name="T6" fmla="*/ 12 w 17"/>
                <a:gd name="T7" fmla="*/ 20 h 28"/>
                <a:gd name="T8" fmla="*/ 12 w 17"/>
                <a:gd name="T9" fmla="*/ 17 h 28"/>
                <a:gd name="T10" fmla="*/ 12 w 17"/>
                <a:gd name="T11" fmla="*/ 14 h 28"/>
                <a:gd name="T12" fmla="*/ 14 w 17"/>
                <a:gd name="T13" fmla="*/ 12 h 28"/>
                <a:gd name="T14" fmla="*/ 14 w 17"/>
                <a:gd name="T15" fmla="*/ 9 h 28"/>
                <a:gd name="T16" fmla="*/ 14 w 17"/>
                <a:gd name="T17" fmla="*/ 8 h 28"/>
                <a:gd name="T18" fmla="*/ 16 w 17"/>
                <a:gd name="T19" fmla="*/ 7 h 28"/>
                <a:gd name="T20" fmla="*/ 12 w 17"/>
                <a:gd name="T21" fmla="*/ 0 h 28"/>
                <a:gd name="T22" fmla="*/ 6 w 17"/>
                <a:gd name="T23" fmla="*/ 2 h 28"/>
                <a:gd name="T24" fmla="*/ 4 w 17"/>
                <a:gd name="T25" fmla="*/ 7 h 28"/>
                <a:gd name="T26" fmla="*/ 3 w 17"/>
                <a:gd name="T27" fmla="*/ 10 h 28"/>
                <a:gd name="T28" fmla="*/ 1 w 17"/>
                <a:gd name="T29" fmla="*/ 13 h 28"/>
                <a:gd name="T30" fmla="*/ 1 w 17"/>
                <a:gd name="T31" fmla="*/ 16 h 28"/>
                <a:gd name="T32" fmla="*/ 1 w 17"/>
                <a:gd name="T33" fmla="*/ 18 h 28"/>
                <a:gd name="T34" fmla="*/ 1 w 17"/>
                <a:gd name="T35" fmla="*/ 20 h 28"/>
                <a:gd name="T36" fmla="*/ 0 w 17"/>
                <a:gd name="T37" fmla="*/ 20 h 28"/>
                <a:gd name="T38" fmla="*/ 8 w 17"/>
                <a:gd name="T39" fmla="*/ 27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8"/>
                <a:gd name="T62" fmla="*/ 17 w 17"/>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8">
                  <a:moveTo>
                    <a:pt x="8" y="27"/>
                  </a:moveTo>
                  <a:lnTo>
                    <a:pt x="6" y="27"/>
                  </a:lnTo>
                  <a:lnTo>
                    <a:pt x="11" y="24"/>
                  </a:lnTo>
                  <a:lnTo>
                    <a:pt x="12" y="20"/>
                  </a:lnTo>
                  <a:lnTo>
                    <a:pt x="12" y="17"/>
                  </a:lnTo>
                  <a:lnTo>
                    <a:pt x="12" y="14"/>
                  </a:lnTo>
                  <a:lnTo>
                    <a:pt x="14" y="12"/>
                  </a:lnTo>
                  <a:lnTo>
                    <a:pt x="14" y="9"/>
                  </a:lnTo>
                  <a:lnTo>
                    <a:pt x="14" y="8"/>
                  </a:lnTo>
                  <a:lnTo>
                    <a:pt x="16" y="7"/>
                  </a:lnTo>
                  <a:lnTo>
                    <a:pt x="12" y="0"/>
                  </a:lnTo>
                  <a:lnTo>
                    <a:pt x="6" y="2"/>
                  </a:lnTo>
                  <a:lnTo>
                    <a:pt x="4" y="7"/>
                  </a:lnTo>
                  <a:lnTo>
                    <a:pt x="3" y="10"/>
                  </a:lnTo>
                  <a:lnTo>
                    <a:pt x="1" y="13"/>
                  </a:lnTo>
                  <a:lnTo>
                    <a:pt x="1" y="16"/>
                  </a:lnTo>
                  <a:lnTo>
                    <a:pt x="1" y="18"/>
                  </a:lnTo>
                  <a:lnTo>
                    <a:pt x="1" y="20"/>
                  </a:lnTo>
                  <a:lnTo>
                    <a:pt x="0" y="20"/>
                  </a:lnTo>
                  <a:lnTo>
                    <a:pt x="8" y="27"/>
                  </a:lnTo>
                </a:path>
              </a:pathLst>
            </a:custGeom>
            <a:solidFill>
              <a:srgbClr val="B5B5B5"/>
            </a:solidFill>
            <a:ln w="12700" cap="rnd">
              <a:noFill/>
              <a:round/>
              <a:headEnd/>
              <a:tailEnd/>
            </a:ln>
          </p:spPr>
          <p:txBody>
            <a:bodyPr/>
            <a:lstStyle/>
            <a:p>
              <a:endParaRPr lang="en-US" dirty="0"/>
            </a:p>
          </p:txBody>
        </p:sp>
        <p:sp>
          <p:nvSpPr>
            <p:cNvPr id="49166" name="Freeform 1065"/>
            <p:cNvSpPr>
              <a:spLocks/>
            </p:cNvSpPr>
            <p:nvPr/>
          </p:nvSpPr>
          <p:spPr bwMode="auto">
            <a:xfrm>
              <a:off x="2470" y="3002"/>
              <a:ext cx="17" cy="17"/>
            </a:xfrm>
            <a:custGeom>
              <a:avLst/>
              <a:gdLst>
                <a:gd name="T0" fmla="*/ 8 w 17"/>
                <a:gd name="T1" fmla="*/ 13 h 17"/>
                <a:gd name="T2" fmla="*/ 8 w 17"/>
                <a:gd name="T3" fmla="*/ 16 h 17"/>
                <a:gd name="T4" fmla="*/ 8 w 17"/>
                <a:gd name="T5" fmla="*/ 13 h 17"/>
                <a:gd name="T6" fmla="*/ 11 w 17"/>
                <a:gd name="T7" fmla="*/ 13 h 17"/>
                <a:gd name="T8" fmla="*/ 13 w 17"/>
                <a:gd name="T9" fmla="*/ 11 h 17"/>
                <a:gd name="T10" fmla="*/ 16 w 17"/>
                <a:gd name="T11" fmla="*/ 9 h 17"/>
                <a:gd name="T12" fmla="*/ 8 w 17"/>
                <a:gd name="T13" fmla="*/ 0 h 17"/>
                <a:gd name="T14" fmla="*/ 7 w 17"/>
                <a:gd name="T15" fmla="*/ 2 h 17"/>
                <a:gd name="T16" fmla="*/ 4 w 17"/>
                <a:gd name="T17" fmla="*/ 2 h 17"/>
                <a:gd name="T18" fmla="*/ 4 w 17"/>
                <a:gd name="T19" fmla="*/ 4 h 17"/>
                <a:gd name="T20" fmla="*/ 1 w 17"/>
                <a:gd name="T21" fmla="*/ 6 h 17"/>
                <a:gd name="T22" fmla="*/ 0 w 17"/>
                <a:gd name="T23" fmla="*/ 6 h 17"/>
                <a:gd name="T24" fmla="*/ 8 w 17"/>
                <a:gd name="T25" fmla="*/ 1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8" y="13"/>
                  </a:moveTo>
                  <a:lnTo>
                    <a:pt x="8" y="16"/>
                  </a:lnTo>
                  <a:lnTo>
                    <a:pt x="8" y="13"/>
                  </a:lnTo>
                  <a:lnTo>
                    <a:pt x="11" y="13"/>
                  </a:lnTo>
                  <a:lnTo>
                    <a:pt x="13" y="11"/>
                  </a:lnTo>
                  <a:lnTo>
                    <a:pt x="16" y="9"/>
                  </a:lnTo>
                  <a:lnTo>
                    <a:pt x="8" y="0"/>
                  </a:lnTo>
                  <a:lnTo>
                    <a:pt x="7" y="2"/>
                  </a:lnTo>
                  <a:lnTo>
                    <a:pt x="4" y="2"/>
                  </a:lnTo>
                  <a:lnTo>
                    <a:pt x="4" y="4"/>
                  </a:lnTo>
                  <a:lnTo>
                    <a:pt x="1" y="6"/>
                  </a:lnTo>
                  <a:lnTo>
                    <a:pt x="0" y="6"/>
                  </a:lnTo>
                  <a:lnTo>
                    <a:pt x="8" y="13"/>
                  </a:lnTo>
                </a:path>
              </a:pathLst>
            </a:custGeom>
            <a:solidFill>
              <a:srgbClr val="B5B5B5"/>
            </a:solidFill>
            <a:ln w="12700" cap="rnd">
              <a:noFill/>
              <a:round/>
              <a:headEnd/>
              <a:tailEnd/>
            </a:ln>
          </p:spPr>
          <p:txBody>
            <a:bodyPr/>
            <a:lstStyle/>
            <a:p>
              <a:endParaRPr lang="en-US" dirty="0"/>
            </a:p>
          </p:txBody>
        </p:sp>
        <p:sp>
          <p:nvSpPr>
            <p:cNvPr id="49167" name="Freeform 1066"/>
            <p:cNvSpPr>
              <a:spLocks/>
            </p:cNvSpPr>
            <p:nvPr/>
          </p:nvSpPr>
          <p:spPr bwMode="auto">
            <a:xfrm>
              <a:off x="2469" y="3008"/>
              <a:ext cx="17" cy="17"/>
            </a:xfrm>
            <a:custGeom>
              <a:avLst/>
              <a:gdLst>
                <a:gd name="T0" fmla="*/ 10 w 17"/>
                <a:gd name="T1" fmla="*/ 4 h 17"/>
                <a:gd name="T2" fmla="*/ 16 w 17"/>
                <a:gd name="T3" fmla="*/ 12 h 17"/>
                <a:gd name="T4" fmla="*/ 14 w 17"/>
                <a:gd name="T5" fmla="*/ 6 h 17"/>
                <a:gd name="T6" fmla="*/ 12 w 17"/>
                <a:gd name="T7" fmla="*/ 4 h 17"/>
                <a:gd name="T8" fmla="*/ 12 w 17"/>
                <a:gd name="T9" fmla="*/ 6 h 17"/>
                <a:gd name="T10" fmla="*/ 2 w 17"/>
                <a:gd name="T11" fmla="*/ 0 h 17"/>
                <a:gd name="T12" fmla="*/ 0 w 17"/>
                <a:gd name="T13" fmla="*/ 6 h 17"/>
                <a:gd name="T14" fmla="*/ 2 w 17"/>
                <a:gd name="T15" fmla="*/ 10 h 17"/>
                <a:gd name="T16" fmla="*/ 4 w 17"/>
                <a:gd name="T17" fmla="*/ 12 h 17"/>
                <a:gd name="T18" fmla="*/ 2 w 17"/>
                <a:gd name="T19" fmla="*/ 10 h 17"/>
                <a:gd name="T20" fmla="*/ 10 w 17"/>
                <a:gd name="T21" fmla="*/ 16 h 17"/>
                <a:gd name="T22" fmla="*/ 10 w 17"/>
                <a:gd name="T23" fmla="*/ 4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0" y="4"/>
                  </a:moveTo>
                  <a:lnTo>
                    <a:pt x="16" y="12"/>
                  </a:lnTo>
                  <a:lnTo>
                    <a:pt x="14" y="6"/>
                  </a:lnTo>
                  <a:lnTo>
                    <a:pt x="12" y="4"/>
                  </a:lnTo>
                  <a:lnTo>
                    <a:pt x="12" y="6"/>
                  </a:lnTo>
                  <a:lnTo>
                    <a:pt x="2" y="0"/>
                  </a:lnTo>
                  <a:lnTo>
                    <a:pt x="0" y="6"/>
                  </a:lnTo>
                  <a:lnTo>
                    <a:pt x="2" y="10"/>
                  </a:lnTo>
                  <a:lnTo>
                    <a:pt x="4" y="12"/>
                  </a:lnTo>
                  <a:lnTo>
                    <a:pt x="2" y="10"/>
                  </a:lnTo>
                  <a:lnTo>
                    <a:pt x="10" y="16"/>
                  </a:lnTo>
                  <a:lnTo>
                    <a:pt x="10" y="4"/>
                  </a:lnTo>
                </a:path>
              </a:pathLst>
            </a:custGeom>
            <a:solidFill>
              <a:srgbClr val="B5B5B5"/>
            </a:solidFill>
            <a:ln w="12700" cap="rnd">
              <a:noFill/>
              <a:round/>
              <a:headEnd/>
              <a:tailEnd/>
            </a:ln>
          </p:spPr>
          <p:txBody>
            <a:bodyPr/>
            <a:lstStyle/>
            <a:p>
              <a:endParaRPr lang="en-US" dirty="0"/>
            </a:p>
          </p:txBody>
        </p:sp>
        <p:sp>
          <p:nvSpPr>
            <p:cNvPr id="49168" name="Freeform 1067"/>
            <p:cNvSpPr>
              <a:spLocks/>
            </p:cNvSpPr>
            <p:nvPr/>
          </p:nvSpPr>
          <p:spPr bwMode="auto">
            <a:xfrm>
              <a:off x="2477" y="3012"/>
              <a:ext cx="50" cy="24"/>
            </a:xfrm>
            <a:custGeom>
              <a:avLst/>
              <a:gdLst>
                <a:gd name="T0" fmla="*/ 49 w 50"/>
                <a:gd name="T1" fmla="*/ 16 h 24"/>
                <a:gd name="T2" fmla="*/ 43 w 50"/>
                <a:gd name="T3" fmla="*/ 13 h 24"/>
                <a:gd name="T4" fmla="*/ 38 w 50"/>
                <a:gd name="T5" fmla="*/ 10 h 24"/>
                <a:gd name="T6" fmla="*/ 31 w 50"/>
                <a:gd name="T7" fmla="*/ 7 h 24"/>
                <a:gd name="T8" fmla="*/ 26 w 50"/>
                <a:gd name="T9" fmla="*/ 5 h 24"/>
                <a:gd name="T10" fmla="*/ 20 w 50"/>
                <a:gd name="T11" fmla="*/ 2 h 24"/>
                <a:gd name="T12" fmla="*/ 12 w 50"/>
                <a:gd name="T13" fmla="*/ 1 h 24"/>
                <a:gd name="T14" fmla="*/ 7 w 50"/>
                <a:gd name="T15" fmla="*/ 1 h 24"/>
                <a:gd name="T16" fmla="*/ 0 w 50"/>
                <a:gd name="T17" fmla="*/ 0 h 24"/>
                <a:gd name="T18" fmla="*/ 0 w 50"/>
                <a:gd name="T19" fmla="*/ 8 h 24"/>
                <a:gd name="T20" fmla="*/ 5 w 50"/>
                <a:gd name="T21" fmla="*/ 9 h 24"/>
                <a:gd name="T22" fmla="*/ 12 w 50"/>
                <a:gd name="T23" fmla="*/ 10 h 24"/>
                <a:gd name="T24" fmla="*/ 16 w 50"/>
                <a:gd name="T25" fmla="*/ 10 h 24"/>
                <a:gd name="T26" fmla="*/ 21 w 50"/>
                <a:gd name="T27" fmla="*/ 12 h 24"/>
                <a:gd name="T28" fmla="*/ 28 w 50"/>
                <a:gd name="T29" fmla="*/ 14 h 24"/>
                <a:gd name="T30" fmla="*/ 32 w 50"/>
                <a:gd name="T31" fmla="*/ 17 h 24"/>
                <a:gd name="T32" fmla="*/ 37 w 50"/>
                <a:gd name="T33" fmla="*/ 20 h 24"/>
                <a:gd name="T34" fmla="*/ 43 w 50"/>
                <a:gd name="T35" fmla="*/ 23 h 24"/>
                <a:gd name="T36" fmla="*/ 49 w 50"/>
                <a:gd name="T37" fmla="*/ 16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0"/>
                <a:gd name="T58" fmla="*/ 0 h 24"/>
                <a:gd name="T59" fmla="*/ 50 w 50"/>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0" h="24">
                  <a:moveTo>
                    <a:pt x="49" y="16"/>
                  </a:moveTo>
                  <a:lnTo>
                    <a:pt x="43" y="13"/>
                  </a:lnTo>
                  <a:lnTo>
                    <a:pt x="38" y="10"/>
                  </a:lnTo>
                  <a:lnTo>
                    <a:pt x="31" y="7"/>
                  </a:lnTo>
                  <a:lnTo>
                    <a:pt x="26" y="5"/>
                  </a:lnTo>
                  <a:lnTo>
                    <a:pt x="20" y="2"/>
                  </a:lnTo>
                  <a:lnTo>
                    <a:pt x="12" y="1"/>
                  </a:lnTo>
                  <a:lnTo>
                    <a:pt x="7" y="1"/>
                  </a:lnTo>
                  <a:lnTo>
                    <a:pt x="0" y="0"/>
                  </a:lnTo>
                  <a:lnTo>
                    <a:pt x="0" y="8"/>
                  </a:lnTo>
                  <a:lnTo>
                    <a:pt x="5" y="9"/>
                  </a:lnTo>
                  <a:lnTo>
                    <a:pt x="12" y="10"/>
                  </a:lnTo>
                  <a:lnTo>
                    <a:pt x="16" y="10"/>
                  </a:lnTo>
                  <a:lnTo>
                    <a:pt x="21" y="12"/>
                  </a:lnTo>
                  <a:lnTo>
                    <a:pt x="28" y="14"/>
                  </a:lnTo>
                  <a:lnTo>
                    <a:pt x="32" y="17"/>
                  </a:lnTo>
                  <a:lnTo>
                    <a:pt x="37" y="20"/>
                  </a:lnTo>
                  <a:lnTo>
                    <a:pt x="43" y="23"/>
                  </a:lnTo>
                  <a:lnTo>
                    <a:pt x="49" y="16"/>
                  </a:lnTo>
                </a:path>
              </a:pathLst>
            </a:custGeom>
            <a:solidFill>
              <a:srgbClr val="B5B5B5"/>
            </a:solidFill>
            <a:ln w="12700" cap="rnd">
              <a:noFill/>
              <a:round/>
              <a:headEnd/>
              <a:tailEnd/>
            </a:ln>
          </p:spPr>
          <p:txBody>
            <a:bodyPr/>
            <a:lstStyle/>
            <a:p>
              <a:endParaRPr lang="en-US" dirty="0"/>
            </a:p>
          </p:txBody>
        </p:sp>
        <p:sp>
          <p:nvSpPr>
            <p:cNvPr id="49169" name="Freeform 1068"/>
            <p:cNvSpPr>
              <a:spLocks/>
            </p:cNvSpPr>
            <p:nvPr/>
          </p:nvSpPr>
          <p:spPr bwMode="auto">
            <a:xfrm>
              <a:off x="2525" y="3022"/>
              <a:ext cx="25" cy="17"/>
            </a:xfrm>
            <a:custGeom>
              <a:avLst/>
              <a:gdLst>
                <a:gd name="T0" fmla="*/ 15 w 25"/>
                <a:gd name="T1" fmla="*/ 2 h 17"/>
                <a:gd name="T2" fmla="*/ 15 w 25"/>
                <a:gd name="T3" fmla="*/ 4 h 17"/>
                <a:gd name="T4" fmla="*/ 12 w 25"/>
                <a:gd name="T5" fmla="*/ 6 h 17"/>
                <a:gd name="T6" fmla="*/ 9 w 25"/>
                <a:gd name="T7" fmla="*/ 8 h 17"/>
                <a:gd name="T8" fmla="*/ 6 w 25"/>
                <a:gd name="T9" fmla="*/ 7 h 17"/>
                <a:gd name="T10" fmla="*/ 0 w 25"/>
                <a:gd name="T11" fmla="*/ 14 h 17"/>
                <a:gd name="T12" fmla="*/ 9 w 25"/>
                <a:gd name="T13" fmla="*/ 16 h 17"/>
                <a:gd name="T14" fmla="*/ 17 w 25"/>
                <a:gd name="T15" fmla="*/ 13 h 17"/>
                <a:gd name="T16" fmla="*/ 22 w 25"/>
                <a:gd name="T17" fmla="*/ 8 h 17"/>
                <a:gd name="T18" fmla="*/ 24 w 25"/>
                <a:gd name="T19" fmla="*/ 0 h 17"/>
                <a:gd name="T20" fmla="*/ 15 w 25"/>
                <a:gd name="T21" fmla="*/ 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17"/>
                <a:gd name="T35" fmla="*/ 25 w 25"/>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17">
                  <a:moveTo>
                    <a:pt x="15" y="2"/>
                  </a:moveTo>
                  <a:lnTo>
                    <a:pt x="15" y="4"/>
                  </a:lnTo>
                  <a:lnTo>
                    <a:pt x="12" y="6"/>
                  </a:lnTo>
                  <a:lnTo>
                    <a:pt x="9" y="8"/>
                  </a:lnTo>
                  <a:lnTo>
                    <a:pt x="6" y="7"/>
                  </a:lnTo>
                  <a:lnTo>
                    <a:pt x="0" y="14"/>
                  </a:lnTo>
                  <a:lnTo>
                    <a:pt x="9" y="16"/>
                  </a:lnTo>
                  <a:lnTo>
                    <a:pt x="17" y="13"/>
                  </a:lnTo>
                  <a:lnTo>
                    <a:pt x="22" y="8"/>
                  </a:lnTo>
                  <a:lnTo>
                    <a:pt x="24" y="0"/>
                  </a:lnTo>
                  <a:lnTo>
                    <a:pt x="15" y="2"/>
                  </a:lnTo>
                </a:path>
              </a:pathLst>
            </a:custGeom>
            <a:solidFill>
              <a:srgbClr val="B5B5B5"/>
            </a:solidFill>
            <a:ln w="12700" cap="rnd">
              <a:noFill/>
              <a:round/>
              <a:headEnd/>
              <a:tailEnd/>
            </a:ln>
          </p:spPr>
          <p:txBody>
            <a:bodyPr/>
            <a:lstStyle/>
            <a:p>
              <a:endParaRPr lang="en-US" dirty="0"/>
            </a:p>
          </p:txBody>
        </p:sp>
        <p:sp>
          <p:nvSpPr>
            <p:cNvPr id="49170" name="Freeform 1069"/>
            <p:cNvSpPr>
              <a:spLocks/>
            </p:cNvSpPr>
            <p:nvPr/>
          </p:nvSpPr>
          <p:spPr bwMode="auto">
            <a:xfrm>
              <a:off x="2538" y="3015"/>
              <a:ext cx="17" cy="17"/>
            </a:xfrm>
            <a:custGeom>
              <a:avLst/>
              <a:gdLst>
                <a:gd name="T0" fmla="*/ 0 w 17"/>
                <a:gd name="T1" fmla="*/ 4 h 17"/>
                <a:gd name="T2" fmla="*/ 0 w 17"/>
                <a:gd name="T3" fmla="*/ 8 h 17"/>
                <a:gd name="T4" fmla="*/ 1 w 17"/>
                <a:gd name="T5" fmla="*/ 12 h 17"/>
                <a:gd name="T6" fmla="*/ 5 w 17"/>
                <a:gd name="T7" fmla="*/ 16 h 17"/>
                <a:gd name="T8" fmla="*/ 16 w 17"/>
                <a:gd name="T9" fmla="*/ 12 h 17"/>
                <a:gd name="T10" fmla="*/ 14 w 17"/>
                <a:gd name="T11" fmla="*/ 8 h 17"/>
                <a:gd name="T12" fmla="*/ 11 w 17"/>
                <a:gd name="T13" fmla="*/ 0 h 17"/>
                <a:gd name="T14" fmla="*/ 8 w 17"/>
                <a:gd name="T15" fmla="*/ 0 h 17"/>
                <a:gd name="T16" fmla="*/ 10 w 17"/>
                <a:gd name="T17" fmla="*/ 0 h 17"/>
                <a:gd name="T18" fmla="*/ 0 w 17"/>
                <a:gd name="T19" fmla="*/ 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4"/>
                  </a:moveTo>
                  <a:lnTo>
                    <a:pt x="0" y="8"/>
                  </a:lnTo>
                  <a:lnTo>
                    <a:pt x="1" y="12"/>
                  </a:lnTo>
                  <a:lnTo>
                    <a:pt x="5" y="16"/>
                  </a:lnTo>
                  <a:lnTo>
                    <a:pt x="16" y="12"/>
                  </a:lnTo>
                  <a:lnTo>
                    <a:pt x="14" y="8"/>
                  </a:lnTo>
                  <a:lnTo>
                    <a:pt x="11" y="0"/>
                  </a:lnTo>
                  <a:lnTo>
                    <a:pt x="8" y="0"/>
                  </a:lnTo>
                  <a:lnTo>
                    <a:pt x="10" y="0"/>
                  </a:lnTo>
                  <a:lnTo>
                    <a:pt x="0" y="4"/>
                  </a:lnTo>
                </a:path>
              </a:pathLst>
            </a:custGeom>
            <a:solidFill>
              <a:srgbClr val="B5B5B5"/>
            </a:solidFill>
            <a:ln w="12700" cap="rnd">
              <a:noFill/>
              <a:round/>
              <a:headEnd/>
              <a:tailEnd/>
            </a:ln>
          </p:spPr>
          <p:txBody>
            <a:bodyPr/>
            <a:lstStyle/>
            <a:p>
              <a:endParaRPr lang="en-US" dirty="0"/>
            </a:p>
          </p:txBody>
        </p:sp>
        <p:sp>
          <p:nvSpPr>
            <p:cNvPr id="49171" name="Freeform 1070"/>
            <p:cNvSpPr>
              <a:spLocks/>
            </p:cNvSpPr>
            <p:nvPr/>
          </p:nvSpPr>
          <p:spPr bwMode="auto">
            <a:xfrm>
              <a:off x="2515" y="2975"/>
              <a:ext cx="29" cy="38"/>
            </a:xfrm>
            <a:custGeom>
              <a:avLst/>
              <a:gdLst>
                <a:gd name="T0" fmla="*/ 0 w 29"/>
                <a:gd name="T1" fmla="*/ 9 h 38"/>
                <a:gd name="T2" fmla="*/ 4 w 29"/>
                <a:gd name="T3" fmla="*/ 10 h 38"/>
                <a:gd name="T4" fmla="*/ 7 w 29"/>
                <a:gd name="T5" fmla="*/ 13 h 38"/>
                <a:gd name="T6" fmla="*/ 10 w 29"/>
                <a:gd name="T7" fmla="*/ 15 h 38"/>
                <a:gd name="T8" fmla="*/ 12 w 29"/>
                <a:gd name="T9" fmla="*/ 19 h 38"/>
                <a:gd name="T10" fmla="*/ 15 w 29"/>
                <a:gd name="T11" fmla="*/ 22 h 38"/>
                <a:gd name="T12" fmla="*/ 16 w 29"/>
                <a:gd name="T13" fmla="*/ 27 h 38"/>
                <a:gd name="T14" fmla="*/ 17 w 29"/>
                <a:gd name="T15" fmla="*/ 33 h 38"/>
                <a:gd name="T16" fmla="*/ 19 w 29"/>
                <a:gd name="T17" fmla="*/ 37 h 38"/>
                <a:gd name="T18" fmla="*/ 28 w 29"/>
                <a:gd name="T19" fmla="*/ 35 h 38"/>
                <a:gd name="T20" fmla="*/ 27 w 29"/>
                <a:gd name="T21" fmla="*/ 30 h 38"/>
                <a:gd name="T22" fmla="*/ 26 w 29"/>
                <a:gd name="T23" fmla="*/ 24 h 38"/>
                <a:gd name="T24" fmla="*/ 23 w 29"/>
                <a:gd name="T25" fmla="*/ 19 h 38"/>
                <a:gd name="T26" fmla="*/ 21 w 29"/>
                <a:gd name="T27" fmla="*/ 14 h 38"/>
                <a:gd name="T28" fmla="*/ 16 w 29"/>
                <a:gd name="T29" fmla="*/ 9 h 38"/>
                <a:gd name="T30" fmla="*/ 12 w 29"/>
                <a:gd name="T31" fmla="*/ 6 h 38"/>
                <a:gd name="T32" fmla="*/ 7 w 29"/>
                <a:gd name="T33" fmla="*/ 3 h 38"/>
                <a:gd name="T34" fmla="*/ 2 w 29"/>
                <a:gd name="T35" fmla="*/ 0 h 38"/>
                <a:gd name="T36" fmla="*/ 0 w 29"/>
                <a:gd name="T37" fmla="*/ 9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38"/>
                <a:gd name="T59" fmla="*/ 29 w 29"/>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38">
                  <a:moveTo>
                    <a:pt x="0" y="9"/>
                  </a:moveTo>
                  <a:lnTo>
                    <a:pt x="4" y="10"/>
                  </a:lnTo>
                  <a:lnTo>
                    <a:pt x="7" y="13"/>
                  </a:lnTo>
                  <a:lnTo>
                    <a:pt x="10" y="15"/>
                  </a:lnTo>
                  <a:lnTo>
                    <a:pt x="12" y="19"/>
                  </a:lnTo>
                  <a:lnTo>
                    <a:pt x="15" y="22"/>
                  </a:lnTo>
                  <a:lnTo>
                    <a:pt x="16" y="27"/>
                  </a:lnTo>
                  <a:lnTo>
                    <a:pt x="17" y="33"/>
                  </a:lnTo>
                  <a:lnTo>
                    <a:pt x="19" y="37"/>
                  </a:lnTo>
                  <a:lnTo>
                    <a:pt x="28" y="35"/>
                  </a:lnTo>
                  <a:lnTo>
                    <a:pt x="27" y="30"/>
                  </a:lnTo>
                  <a:lnTo>
                    <a:pt x="26" y="24"/>
                  </a:lnTo>
                  <a:lnTo>
                    <a:pt x="23" y="19"/>
                  </a:lnTo>
                  <a:lnTo>
                    <a:pt x="21" y="14"/>
                  </a:lnTo>
                  <a:lnTo>
                    <a:pt x="16" y="9"/>
                  </a:lnTo>
                  <a:lnTo>
                    <a:pt x="12" y="6"/>
                  </a:lnTo>
                  <a:lnTo>
                    <a:pt x="7" y="3"/>
                  </a:lnTo>
                  <a:lnTo>
                    <a:pt x="2" y="0"/>
                  </a:lnTo>
                  <a:lnTo>
                    <a:pt x="0" y="9"/>
                  </a:lnTo>
                </a:path>
              </a:pathLst>
            </a:custGeom>
            <a:solidFill>
              <a:srgbClr val="B5B5B5"/>
            </a:solidFill>
            <a:ln w="12700" cap="rnd">
              <a:noFill/>
              <a:round/>
              <a:headEnd/>
              <a:tailEnd/>
            </a:ln>
          </p:spPr>
          <p:txBody>
            <a:bodyPr/>
            <a:lstStyle/>
            <a:p>
              <a:endParaRPr lang="en-US" dirty="0"/>
            </a:p>
          </p:txBody>
        </p:sp>
        <p:sp>
          <p:nvSpPr>
            <p:cNvPr id="49172" name="Freeform 1071"/>
            <p:cNvSpPr>
              <a:spLocks/>
            </p:cNvSpPr>
            <p:nvPr/>
          </p:nvSpPr>
          <p:spPr bwMode="auto">
            <a:xfrm>
              <a:off x="2548" y="2866"/>
              <a:ext cx="51" cy="27"/>
            </a:xfrm>
            <a:custGeom>
              <a:avLst/>
              <a:gdLst>
                <a:gd name="T0" fmla="*/ 50 w 51"/>
                <a:gd name="T1" fmla="*/ 19 h 27"/>
                <a:gd name="T2" fmla="*/ 43 w 51"/>
                <a:gd name="T3" fmla="*/ 15 h 27"/>
                <a:gd name="T4" fmla="*/ 35 w 51"/>
                <a:gd name="T5" fmla="*/ 11 h 27"/>
                <a:gd name="T6" fmla="*/ 29 w 51"/>
                <a:gd name="T7" fmla="*/ 8 h 27"/>
                <a:gd name="T8" fmla="*/ 22 w 51"/>
                <a:gd name="T9" fmla="*/ 5 h 27"/>
                <a:gd name="T10" fmla="*/ 16 w 51"/>
                <a:gd name="T11" fmla="*/ 2 h 27"/>
                <a:gd name="T12" fmla="*/ 12 w 51"/>
                <a:gd name="T13" fmla="*/ 1 h 27"/>
                <a:gd name="T14" fmla="*/ 8 w 51"/>
                <a:gd name="T15" fmla="*/ 0 h 27"/>
                <a:gd name="T16" fmla="*/ 11 w 51"/>
                <a:gd name="T17" fmla="*/ 2 h 27"/>
                <a:gd name="T18" fmla="*/ 0 w 51"/>
                <a:gd name="T19" fmla="*/ 2 h 27"/>
                <a:gd name="T20" fmla="*/ 4 w 51"/>
                <a:gd name="T21" fmla="*/ 7 h 27"/>
                <a:gd name="T22" fmla="*/ 8 w 51"/>
                <a:gd name="T23" fmla="*/ 8 h 27"/>
                <a:gd name="T24" fmla="*/ 12 w 51"/>
                <a:gd name="T25" fmla="*/ 10 h 27"/>
                <a:gd name="T26" fmla="*/ 18 w 51"/>
                <a:gd name="T27" fmla="*/ 12 h 27"/>
                <a:gd name="T28" fmla="*/ 24 w 51"/>
                <a:gd name="T29" fmla="*/ 15 h 27"/>
                <a:gd name="T30" fmla="*/ 30 w 51"/>
                <a:gd name="T31" fmla="*/ 19 h 27"/>
                <a:gd name="T32" fmla="*/ 37 w 51"/>
                <a:gd name="T33" fmla="*/ 22 h 27"/>
                <a:gd name="T34" fmla="*/ 45 w 51"/>
                <a:gd name="T35" fmla="*/ 26 h 27"/>
                <a:gd name="T36" fmla="*/ 50 w 51"/>
                <a:gd name="T37" fmla="*/ 19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1"/>
                <a:gd name="T58" fmla="*/ 0 h 27"/>
                <a:gd name="T59" fmla="*/ 51 w 51"/>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1" h="27">
                  <a:moveTo>
                    <a:pt x="50" y="19"/>
                  </a:moveTo>
                  <a:lnTo>
                    <a:pt x="43" y="15"/>
                  </a:lnTo>
                  <a:lnTo>
                    <a:pt x="35" y="11"/>
                  </a:lnTo>
                  <a:lnTo>
                    <a:pt x="29" y="8"/>
                  </a:lnTo>
                  <a:lnTo>
                    <a:pt x="22" y="5"/>
                  </a:lnTo>
                  <a:lnTo>
                    <a:pt x="16" y="2"/>
                  </a:lnTo>
                  <a:lnTo>
                    <a:pt x="12" y="1"/>
                  </a:lnTo>
                  <a:lnTo>
                    <a:pt x="8" y="0"/>
                  </a:lnTo>
                  <a:lnTo>
                    <a:pt x="11" y="2"/>
                  </a:lnTo>
                  <a:lnTo>
                    <a:pt x="0" y="2"/>
                  </a:lnTo>
                  <a:lnTo>
                    <a:pt x="4" y="7"/>
                  </a:lnTo>
                  <a:lnTo>
                    <a:pt x="8" y="8"/>
                  </a:lnTo>
                  <a:lnTo>
                    <a:pt x="12" y="10"/>
                  </a:lnTo>
                  <a:lnTo>
                    <a:pt x="18" y="12"/>
                  </a:lnTo>
                  <a:lnTo>
                    <a:pt x="24" y="15"/>
                  </a:lnTo>
                  <a:lnTo>
                    <a:pt x="30" y="19"/>
                  </a:lnTo>
                  <a:lnTo>
                    <a:pt x="37" y="22"/>
                  </a:lnTo>
                  <a:lnTo>
                    <a:pt x="45" y="26"/>
                  </a:lnTo>
                  <a:lnTo>
                    <a:pt x="50" y="19"/>
                  </a:lnTo>
                </a:path>
              </a:pathLst>
            </a:custGeom>
            <a:solidFill>
              <a:srgbClr val="B5B5B5"/>
            </a:solidFill>
            <a:ln w="12700" cap="rnd">
              <a:noFill/>
              <a:round/>
              <a:headEnd/>
              <a:tailEnd/>
            </a:ln>
          </p:spPr>
          <p:txBody>
            <a:bodyPr/>
            <a:lstStyle/>
            <a:p>
              <a:endParaRPr lang="en-US" dirty="0"/>
            </a:p>
          </p:txBody>
        </p:sp>
        <p:sp>
          <p:nvSpPr>
            <p:cNvPr id="49173" name="Freeform 1072"/>
            <p:cNvSpPr>
              <a:spLocks/>
            </p:cNvSpPr>
            <p:nvPr/>
          </p:nvSpPr>
          <p:spPr bwMode="auto">
            <a:xfrm>
              <a:off x="2581" y="2889"/>
              <a:ext cx="23" cy="29"/>
            </a:xfrm>
            <a:custGeom>
              <a:avLst/>
              <a:gdLst>
                <a:gd name="T0" fmla="*/ 6 w 23"/>
                <a:gd name="T1" fmla="*/ 28 h 29"/>
                <a:gd name="T2" fmla="*/ 9 w 23"/>
                <a:gd name="T3" fmla="*/ 26 h 29"/>
                <a:gd name="T4" fmla="*/ 12 w 23"/>
                <a:gd name="T5" fmla="*/ 23 h 29"/>
                <a:gd name="T6" fmla="*/ 15 w 23"/>
                <a:gd name="T7" fmla="*/ 20 h 29"/>
                <a:gd name="T8" fmla="*/ 18 w 23"/>
                <a:gd name="T9" fmla="*/ 16 h 29"/>
                <a:gd name="T10" fmla="*/ 20 w 23"/>
                <a:gd name="T11" fmla="*/ 13 h 29"/>
                <a:gd name="T12" fmla="*/ 22 w 23"/>
                <a:gd name="T13" fmla="*/ 9 h 29"/>
                <a:gd name="T14" fmla="*/ 21 w 23"/>
                <a:gd name="T15" fmla="*/ 4 h 29"/>
                <a:gd name="T16" fmla="*/ 18 w 23"/>
                <a:gd name="T17" fmla="*/ 0 h 29"/>
                <a:gd name="T18" fmla="*/ 13 w 23"/>
                <a:gd name="T19" fmla="*/ 7 h 29"/>
                <a:gd name="T20" fmla="*/ 13 w 23"/>
                <a:gd name="T21" fmla="*/ 9 h 29"/>
                <a:gd name="T22" fmla="*/ 10 w 23"/>
                <a:gd name="T23" fmla="*/ 12 h 29"/>
                <a:gd name="T24" fmla="*/ 9 w 23"/>
                <a:gd name="T25" fmla="*/ 14 h 29"/>
                <a:gd name="T26" fmla="*/ 6 w 23"/>
                <a:gd name="T27" fmla="*/ 16 h 29"/>
                <a:gd name="T28" fmla="*/ 2 w 23"/>
                <a:gd name="T29" fmla="*/ 20 h 29"/>
                <a:gd name="T30" fmla="*/ 0 w 23"/>
                <a:gd name="T31" fmla="*/ 22 h 29"/>
                <a:gd name="T32" fmla="*/ 6 w 23"/>
                <a:gd name="T33" fmla="*/ 28 h 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
                <a:gd name="T52" fmla="*/ 0 h 29"/>
                <a:gd name="T53" fmla="*/ 23 w 23"/>
                <a:gd name="T54" fmla="*/ 29 h 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 h="29">
                  <a:moveTo>
                    <a:pt x="6" y="28"/>
                  </a:moveTo>
                  <a:lnTo>
                    <a:pt x="9" y="26"/>
                  </a:lnTo>
                  <a:lnTo>
                    <a:pt x="12" y="23"/>
                  </a:lnTo>
                  <a:lnTo>
                    <a:pt x="15" y="20"/>
                  </a:lnTo>
                  <a:lnTo>
                    <a:pt x="18" y="16"/>
                  </a:lnTo>
                  <a:lnTo>
                    <a:pt x="20" y="13"/>
                  </a:lnTo>
                  <a:lnTo>
                    <a:pt x="22" y="9"/>
                  </a:lnTo>
                  <a:lnTo>
                    <a:pt x="21" y="4"/>
                  </a:lnTo>
                  <a:lnTo>
                    <a:pt x="18" y="0"/>
                  </a:lnTo>
                  <a:lnTo>
                    <a:pt x="13" y="7"/>
                  </a:lnTo>
                  <a:lnTo>
                    <a:pt x="13" y="9"/>
                  </a:lnTo>
                  <a:lnTo>
                    <a:pt x="10" y="12"/>
                  </a:lnTo>
                  <a:lnTo>
                    <a:pt x="9" y="14"/>
                  </a:lnTo>
                  <a:lnTo>
                    <a:pt x="6" y="16"/>
                  </a:lnTo>
                  <a:lnTo>
                    <a:pt x="2" y="20"/>
                  </a:lnTo>
                  <a:lnTo>
                    <a:pt x="0" y="22"/>
                  </a:lnTo>
                  <a:lnTo>
                    <a:pt x="6" y="28"/>
                  </a:lnTo>
                </a:path>
              </a:pathLst>
            </a:custGeom>
            <a:solidFill>
              <a:srgbClr val="B5B5B5"/>
            </a:solidFill>
            <a:ln w="12700" cap="rnd">
              <a:noFill/>
              <a:round/>
              <a:headEnd/>
              <a:tailEnd/>
            </a:ln>
          </p:spPr>
          <p:txBody>
            <a:bodyPr/>
            <a:lstStyle/>
            <a:p>
              <a:endParaRPr lang="en-US" dirty="0"/>
            </a:p>
          </p:txBody>
        </p:sp>
        <p:sp>
          <p:nvSpPr>
            <p:cNvPr id="49174" name="Freeform 1073"/>
            <p:cNvSpPr>
              <a:spLocks/>
            </p:cNvSpPr>
            <p:nvPr/>
          </p:nvSpPr>
          <p:spPr bwMode="auto">
            <a:xfrm>
              <a:off x="2572" y="2915"/>
              <a:ext cx="17" cy="17"/>
            </a:xfrm>
            <a:custGeom>
              <a:avLst/>
              <a:gdLst>
                <a:gd name="T0" fmla="*/ 0 w 17"/>
                <a:gd name="T1" fmla="*/ 6 h 17"/>
                <a:gd name="T2" fmla="*/ 0 w 17"/>
                <a:gd name="T3" fmla="*/ 3 h 17"/>
                <a:gd name="T4" fmla="*/ 1 w 17"/>
                <a:gd name="T5" fmla="*/ 9 h 17"/>
                <a:gd name="T6" fmla="*/ 4 w 17"/>
                <a:gd name="T7" fmla="*/ 12 h 17"/>
                <a:gd name="T8" fmla="*/ 8 w 17"/>
                <a:gd name="T9" fmla="*/ 16 h 17"/>
                <a:gd name="T10" fmla="*/ 16 w 17"/>
                <a:gd name="T11" fmla="*/ 12 h 17"/>
                <a:gd name="T12" fmla="*/ 8 w 17"/>
                <a:gd name="T13" fmla="*/ 0 h 17"/>
                <a:gd name="T14" fmla="*/ 10 w 17"/>
                <a:gd name="T15" fmla="*/ 0 h 17"/>
                <a:gd name="T16" fmla="*/ 8 w 17"/>
                <a:gd name="T17" fmla="*/ 0 h 17"/>
                <a:gd name="T18" fmla="*/ 10 w 17"/>
                <a:gd name="T19" fmla="*/ 3 h 17"/>
                <a:gd name="T20" fmla="*/ 10 w 17"/>
                <a:gd name="T21" fmla="*/ 0 h 17"/>
                <a:gd name="T22" fmla="*/ 0 w 17"/>
                <a:gd name="T23" fmla="*/ 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6"/>
                  </a:moveTo>
                  <a:lnTo>
                    <a:pt x="0" y="3"/>
                  </a:lnTo>
                  <a:lnTo>
                    <a:pt x="1" y="9"/>
                  </a:lnTo>
                  <a:lnTo>
                    <a:pt x="4" y="12"/>
                  </a:lnTo>
                  <a:lnTo>
                    <a:pt x="8" y="16"/>
                  </a:lnTo>
                  <a:lnTo>
                    <a:pt x="16" y="12"/>
                  </a:lnTo>
                  <a:lnTo>
                    <a:pt x="8" y="0"/>
                  </a:lnTo>
                  <a:lnTo>
                    <a:pt x="10" y="0"/>
                  </a:lnTo>
                  <a:lnTo>
                    <a:pt x="8" y="0"/>
                  </a:lnTo>
                  <a:lnTo>
                    <a:pt x="10" y="3"/>
                  </a:lnTo>
                  <a:lnTo>
                    <a:pt x="10" y="0"/>
                  </a:lnTo>
                  <a:lnTo>
                    <a:pt x="0" y="6"/>
                  </a:lnTo>
                </a:path>
              </a:pathLst>
            </a:custGeom>
            <a:solidFill>
              <a:srgbClr val="B5B5B5"/>
            </a:solidFill>
            <a:ln w="12700" cap="rnd">
              <a:noFill/>
              <a:round/>
              <a:headEnd/>
              <a:tailEnd/>
            </a:ln>
          </p:spPr>
          <p:txBody>
            <a:bodyPr/>
            <a:lstStyle/>
            <a:p>
              <a:endParaRPr lang="en-US" dirty="0"/>
            </a:p>
          </p:txBody>
        </p:sp>
        <p:sp>
          <p:nvSpPr>
            <p:cNvPr id="49175" name="Freeform 1074"/>
            <p:cNvSpPr>
              <a:spLocks/>
            </p:cNvSpPr>
            <p:nvPr/>
          </p:nvSpPr>
          <p:spPr bwMode="auto">
            <a:xfrm>
              <a:off x="2540" y="2887"/>
              <a:ext cx="38" cy="27"/>
            </a:xfrm>
            <a:custGeom>
              <a:avLst/>
              <a:gdLst>
                <a:gd name="T0" fmla="*/ 0 w 38"/>
                <a:gd name="T1" fmla="*/ 7 h 27"/>
                <a:gd name="T2" fmla="*/ 5 w 38"/>
                <a:gd name="T3" fmla="*/ 10 h 27"/>
                <a:gd name="T4" fmla="*/ 10 w 38"/>
                <a:gd name="T5" fmla="*/ 11 h 27"/>
                <a:gd name="T6" fmla="*/ 14 w 38"/>
                <a:gd name="T7" fmla="*/ 13 h 27"/>
                <a:gd name="T8" fmla="*/ 18 w 38"/>
                <a:gd name="T9" fmla="*/ 15 h 27"/>
                <a:gd name="T10" fmla="*/ 22 w 38"/>
                <a:gd name="T11" fmla="*/ 18 h 27"/>
                <a:gd name="T12" fmla="*/ 24 w 38"/>
                <a:gd name="T13" fmla="*/ 20 h 27"/>
                <a:gd name="T14" fmla="*/ 26 w 38"/>
                <a:gd name="T15" fmla="*/ 23 h 27"/>
                <a:gd name="T16" fmla="*/ 28 w 38"/>
                <a:gd name="T17" fmla="*/ 26 h 27"/>
                <a:gd name="T18" fmla="*/ 37 w 38"/>
                <a:gd name="T19" fmla="*/ 24 h 27"/>
                <a:gd name="T20" fmla="*/ 34 w 38"/>
                <a:gd name="T21" fmla="*/ 19 h 27"/>
                <a:gd name="T22" fmla="*/ 31 w 38"/>
                <a:gd name="T23" fmla="*/ 14 h 27"/>
                <a:gd name="T24" fmla="*/ 27 w 38"/>
                <a:gd name="T25" fmla="*/ 11 h 27"/>
                <a:gd name="T26" fmla="*/ 23 w 38"/>
                <a:gd name="T27" fmla="*/ 8 h 27"/>
                <a:gd name="T28" fmla="*/ 19 w 38"/>
                <a:gd name="T29" fmla="*/ 7 h 27"/>
                <a:gd name="T30" fmla="*/ 15 w 38"/>
                <a:gd name="T31" fmla="*/ 4 h 27"/>
                <a:gd name="T32" fmla="*/ 9 w 38"/>
                <a:gd name="T33" fmla="*/ 2 h 27"/>
                <a:gd name="T34" fmla="*/ 6 w 38"/>
                <a:gd name="T35" fmla="*/ 0 h 27"/>
                <a:gd name="T36" fmla="*/ 0 w 38"/>
                <a:gd name="T37" fmla="*/ 7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27"/>
                <a:gd name="T59" fmla="*/ 38 w 38"/>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27">
                  <a:moveTo>
                    <a:pt x="0" y="7"/>
                  </a:moveTo>
                  <a:lnTo>
                    <a:pt x="5" y="10"/>
                  </a:lnTo>
                  <a:lnTo>
                    <a:pt x="10" y="11"/>
                  </a:lnTo>
                  <a:lnTo>
                    <a:pt x="14" y="13"/>
                  </a:lnTo>
                  <a:lnTo>
                    <a:pt x="18" y="15"/>
                  </a:lnTo>
                  <a:lnTo>
                    <a:pt x="22" y="18"/>
                  </a:lnTo>
                  <a:lnTo>
                    <a:pt x="24" y="20"/>
                  </a:lnTo>
                  <a:lnTo>
                    <a:pt x="26" y="23"/>
                  </a:lnTo>
                  <a:lnTo>
                    <a:pt x="28" y="26"/>
                  </a:lnTo>
                  <a:lnTo>
                    <a:pt x="37" y="24"/>
                  </a:lnTo>
                  <a:lnTo>
                    <a:pt x="34" y="19"/>
                  </a:lnTo>
                  <a:lnTo>
                    <a:pt x="31" y="14"/>
                  </a:lnTo>
                  <a:lnTo>
                    <a:pt x="27" y="11"/>
                  </a:lnTo>
                  <a:lnTo>
                    <a:pt x="23" y="8"/>
                  </a:lnTo>
                  <a:lnTo>
                    <a:pt x="19" y="7"/>
                  </a:lnTo>
                  <a:lnTo>
                    <a:pt x="15" y="4"/>
                  </a:lnTo>
                  <a:lnTo>
                    <a:pt x="9" y="2"/>
                  </a:lnTo>
                  <a:lnTo>
                    <a:pt x="6" y="0"/>
                  </a:lnTo>
                  <a:lnTo>
                    <a:pt x="0" y="7"/>
                  </a:lnTo>
                </a:path>
              </a:pathLst>
            </a:custGeom>
            <a:solidFill>
              <a:srgbClr val="B5B5B5"/>
            </a:solidFill>
            <a:ln w="12700" cap="rnd">
              <a:noFill/>
              <a:round/>
              <a:headEnd/>
              <a:tailEnd/>
            </a:ln>
          </p:spPr>
          <p:txBody>
            <a:bodyPr/>
            <a:lstStyle/>
            <a:p>
              <a:endParaRPr lang="en-US" dirty="0"/>
            </a:p>
          </p:txBody>
        </p:sp>
        <p:sp>
          <p:nvSpPr>
            <p:cNvPr id="49176" name="Freeform 1075"/>
            <p:cNvSpPr>
              <a:spLocks/>
            </p:cNvSpPr>
            <p:nvPr/>
          </p:nvSpPr>
          <p:spPr bwMode="auto">
            <a:xfrm>
              <a:off x="2532" y="2861"/>
              <a:ext cx="17" cy="30"/>
            </a:xfrm>
            <a:custGeom>
              <a:avLst/>
              <a:gdLst>
                <a:gd name="T0" fmla="*/ 13 w 17"/>
                <a:gd name="T1" fmla="*/ 0 h 30"/>
                <a:gd name="T2" fmla="*/ 6 w 17"/>
                <a:gd name="T3" fmla="*/ 4 h 30"/>
                <a:gd name="T4" fmla="*/ 6 w 17"/>
                <a:gd name="T5" fmla="*/ 5 h 30"/>
                <a:gd name="T6" fmla="*/ 6 w 17"/>
                <a:gd name="T7" fmla="*/ 7 h 30"/>
                <a:gd name="T8" fmla="*/ 3 w 17"/>
                <a:gd name="T9" fmla="*/ 10 h 30"/>
                <a:gd name="T10" fmla="*/ 2 w 17"/>
                <a:gd name="T11" fmla="*/ 13 h 30"/>
                <a:gd name="T12" fmla="*/ 1 w 17"/>
                <a:gd name="T13" fmla="*/ 16 h 30"/>
                <a:gd name="T14" fmla="*/ 0 w 17"/>
                <a:gd name="T15" fmla="*/ 21 h 30"/>
                <a:gd name="T16" fmla="*/ 3 w 17"/>
                <a:gd name="T17" fmla="*/ 26 h 30"/>
                <a:gd name="T18" fmla="*/ 6 w 17"/>
                <a:gd name="T19" fmla="*/ 29 h 30"/>
                <a:gd name="T20" fmla="*/ 12 w 17"/>
                <a:gd name="T21" fmla="*/ 22 h 30"/>
                <a:gd name="T22" fmla="*/ 9 w 17"/>
                <a:gd name="T23" fmla="*/ 20 h 30"/>
                <a:gd name="T24" fmla="*/ 9 w 17"/>
                <a:gd name="T25" fmla="*/ 18 h 30"/>
                <a:gd name="T26" fmla="*/ 9 w 17"/>
                <a:gd name="T27" fmla="*/ 17 h 30"/>
                <a:gd name="T28" fmla="*/ 12 w 17"/>
                <a:gd name="T29" fmla="*/ 13 h 30"/>
                <a:gd name="T30" fmla="*/ 13 w 17"/>
                <a:gd name="T31" fmla="*/ 11 h 30"/>
                <a:gd name="T32" fmla="*/ 16 w 17"/>
                <a:gd name="T33" fmla="*/ 7 h 30"/>
                <a:gd name="T34" fmla="*/ 16 w 17"/>
                <a:gd name="T35" fmla="*/ 3 h 30"/>
                <a:gd name="T36" fmla="*/ 8 w 17"/>
                <a:gd name="T37" fmla="*/ 7 h 30"/>
                <a:gd name="T38" fmla="*/ 13 w 17"/>
                <a:gd name="T39" fmla="*/ 0 h 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30"/>
                <a:gd name="T62" fmla="*/ 17 w 17"/>
                <a:gd name="T63" fmla="*/ 30 h 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30">
                  <a:moveTo>
                    <a:pt x="13" y="0"/>
                  </a:moveTo>
                  <a:lnTo>
                    <a:pt x="6" y="4"/>
                  </a:lnTo>
                  <a:lnTo>
                    <a:pt x="6" y="5"/>
                  </a:lnTo>
                  <a:lnTo>
                    <a:pt x="6" y="7"/>
                  </a:lnTo>
                  <a:lnTo>
                    <a:pt x="3" y="10"/>
                  </a:lnTo>
                  <a:lnTo>
                    <a:pt x="2" y="13"/>
                  </a:lnTo>
                  <a:lnTo>
                    <a:pt x="1" y="16"/>
                  </a:lnTo>
                  <a:lnTo>
                    <a:pt x="0" y="21"/>
                  </a:lnTo>
                  <a:lnTo>
                    <a:pt x="3" y="26"/>
                  </a:lnTo>
                  <a:lnTo>
                    <a:pt x="6" y="29"/>
                  </a:lnTo>
                  <a:lnTo>
                    <a:pt x="12" y="22"/>
                  </a:lnTo>
                  <a:lnTo>
                    <a:pt x="9" y="20"/>
                  </a:lnTo>
                  <a:lnTo>
                    <a:pt x="9" y="18"/>
                  </a:lnTo>
                  <a:lnTo>
                    <a:pt x="9" y="17"/>
                  </a:lnTo>
                  <a:lnTo>
                    <a:pt x="12" y="13"/>
                  </a:lnTo>
                  <a:lnTo>
                    <a:pt x="13" y="11"/>
                  </a:lnTo>
                  <a:lnTo>
                    <a:pt x="16" y="7"/>
                  </a:lnTo>
                  <a:lnTo>
                    <a:pt x="16" y="3"/>
                  </a:lnTo>
                  <a:lnTo>
                    <a:pt x="8" y="7"/>
                  </a:lnTo>
                  <a:lnTo>
                    <a:pt x="13" y="0"/>
                  </a:lnTo>
                </a:path>
              </a:pathLst>
            </a:custGeom>
            <a:solidFill>
              <a:srgbClr val="B5B5B5"/>
            </a:solidFill>
            <a:ln w="12700" cap="rnd">
              <a:noFill/>
              <a:round/>
              <a:headEnd/>
              <a:tailEnd/>
            </a:ln>
          </p:spPr>
          <p:txBody>
            <a:bodyPr/>
            <a:lstStyle/>
            <a:p>
              <a:endParaRPr lang="en-US" dirty="0"/>
            </a:p>
          </p:txBody>
        </p:sp>
        <p:sp>
          <p:nvSpPr>
            <p:cNvPr id="49177" name="Freeform 1076"/>
            <p:cNvSpPr>
              <a:spLocks/>
            </p:cNvSpPr>
            <p:nvPr/>
          </p:nvSpPr>
          <p:spPr bwMode="auto">
            <a:xfrm>
              <a:off x="2542" y="2861"/>
              <a:ext cx="17" cy="17"/>
            </a:xfrm>
            <a:custGeom>
              <a:avLst/>
              <a:gdLst>
                <a:gd name="T0" fmla="*/ 16 w 17"/>
                <a:gd name="T1" fmla="*/ 4 h 17"/>
                <a:gd name="T2" fmla="*/ 12 w 17"/>
                <a:gd name="T3" fmla="*/ 2 h 17"/>
                <a:gd name="T4" fmla="*/ 10 w 17"/>
                <a:gd name="T5" fmla="*/ 2 h 17"/>
                <a:gd name="T6" fmla="*/ 7 w 17"/>
                <a:gd name="T7" fmla="*/ 0 h 17"/>
                <a:gd name="T8" fmla="*/ 0 w 17"/>
                <a:gd name="T9" fmla="*/ 11 h 17"/>
                <a:gd name="T10" fmla="*/ 3 w 17"/>
                <a:gd name="T11" fmla="*/ 13 h 17"/>
                <a:gd name="T12" fmla="*/ 7 w 17"/>
                <a:gd name="T13" fmla="*/ 16 h 17"/>
                <a:gd name="T14" fmla="*/ 8 w 17"/>
                <a:gd name="T15" fmla="*/ 16 h 17"/>
                <a:gd name="T16" fmla="*/ 10 w 17"/>
                <a:gd name="T17" fmla="*/ 16 h 17"/>
                <a:gd name="T18" fmla="*/ 16 w 17"/>
                <a:gd name="T19" fmla="*/ 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4"/>
                  </a:moveTo>
                  <a:lnTo>
                    <a:pt x="12" y="2"/>
                  </a:lnTo>
                  <a:lnTo>
                    <a:pt x="10" y="2"/>
                  </a:lnTo>
                  <a:lnTo>
                    <a:pt x="7" y="0"/>
                  </a:lnTo>
                  <a:lnTo>
                    <a:pt x="0" y="11"/>
                  </a:lnTo>
                  <a:lnTo>
                    <a:pt x="3" y="13"/>
                  </a:lnTo>
                  <a:lnTo>
                    <a:pt x="7" y="16"/>
                  </a:lnTo>
                  <a:lnTo>
                    <a:pt x="8" y="16"/>
                  </a:lnTo>
                  <a:lnTo>
                    <a:pt x="10" y="16"/>
                  </a:lnTo>
                  <a:lnTo>
                    <a:pt x="16" y="4"/>
                  </a:lnTo>
                </a:path>
              </a:pathLst>
            </a:custGeom>
            <a:solidFill>
              <a:srgbClr val="B5B5B5"/>
            </a:solidFill>
            <a:ln w="12700" cap="rnd">
              <a:noFill/>
              <a:round/>
              <a:headEnd/>
              <a:tailEnd/>
            </a:ln>
          </p:spPr>
          <p:txBody>
            <a:bodyPr/>
            <a:lstStyle/>
            <a:p>
              <a:endParaRPr lang="en-US" dirty="0"/>
            </a:p>
          </p:txBody>
        </p:sp>
        <p:sp>
          <p:nvSpPr>
            <p:cNvPr id="49178" name="Freeform 1077"/>
            <p:cNvSpPr>
              <a:spLocks/>
            </p:cNvSpPr>
            <p:nvPr/>
          </p:nvSpPr>
          <p:spPr bwMode="auto">
            <a:xfrm>
              <a:off x="2403" y="3054"/>
              <a:ext cx="71" cy="68"/>
            </a:xfrm>
            <a:custGeom>
              <a:avLst/>
              <a:gdLst>
                <a:gd name="T0" fmla="*/ 43 w 71"/>
                <a:gd name="T1" fmla="*/ 9 h 68"/>
                <a:gd name="T2" fmla="*/ 40 w 71"/>
                <a:gd name="T3" fmla="*/ 8 h 68"/>
                <a:gd name="T4" fmla="*/ 35 w 71"/>
                <a:gd name="T5" fmla="*/ 7 h 68"/>
                <a:gd name="T6" fmla="*/ 30 w 71"/>
                <a:gd name="T7" fmla="*/ 6 h 68"/>
                <a:gd name="T8" fmla="*/ 26 w 71"/>
                <a:gd name="T9" fmla="*/ 5 h 68"/>
                <a:gd name="T10" fmla="*/ 21 w 71"/>
                <a:gd name="T11" fmla="*/ 3 h 68"/>
                <a:gd name="T12" fmla="*/ 18 w 71"/>
                <a:gd name="T13" fmla="*/ 2 h 68"/>
                <a:gd name="T14" fmla="*/ 14 w 71"/>
                <a:gd name="T15" fmla="*/ 1 h 68"/>
                <a:gd name="T16" fmla="*/ 9 w 71"/>
                <a:gd name="T17" fmla="*/ 0 h 68"/>
                <a:gd name="T18" fmla="*/ 6 w 71"/>
                <a:gd name="T19" fmla="*/ 2 h 68"/>
                <a:gd name="T20" fmla="*/ 2 w 71"/>
                <a:gd name="T21" fmla="*/ 5 h 68"/>
                <a:gd name="T22" fmla="*/ 0 w 71"/>
                <a:gd name="T23" fmla="*/ 7 h 68"/>
                <a:gd name="T24" fmla="*/ 2 w 71"/>
                <a:gd name="T25" fmla="*/ 10 h 68"/>
                <a:gd name="T26" fmla="*/ 9 w 71"/>
                <a:gd name="T27" fmla="*/ 17 h 68"/>
                <a:gd name="T28" fmla="*/ 15 w 71"/>
                <a:gd name="T29" fmla="*/ 22 h 68"/>
                <a:gd name="T30" fmla="*/ 20 w 71"/>
                <a:gd name="T31" fmla="*/ 27 h 68"/>
                <a:gd name="T32" fmla="*/ 25 w 71"/>
                <a:gd name="T33" fmla="*/ 30 h 68"/>
                <a:gd name="T34" fmla="*/ 29 w 71"/>
                <a:gd name="T35" fmla="*/ 34 h 68"/>
                <a:gd name="T36" fmla="*/ 32 w 71"/>
                <a:gd name="T37" fmla="*/ 37 h 68"/>
                <a:gd name="T38" fmla="*/ 36 w 71"/>
                <a:gd name="T39" fmla="*/ 41 h 68"/>
                <a:gd name="T40" fmla="*/ 40 w 71"/>
                <a:gd name="T41" fmla="*/ 46 h 68"/>
                <a:gd name="T42" fmla="*/ 43 w 71"/>
                <a:gd name="T43" fmla="*/ 50 h 68"/>
                <a:gd name="T44" fmla="*/ 47 w 71"/>
                <a:gd name="T45" fmla="*/ 55 h 68"/>
                <a:gd name="T46" fmla="*/ 53 w 71"/>
                <a:gd name="T47" fmla="*/ 60 h 68"/>
                <a:gd name="T48" fmla="*/ 56 w 71"/>
                <a:gd name="T49" fmla="*/ 64 h 68"/>
                <a:gd name="T50" fmla="*/ 60 w 71"/>
                <a:gd name="T51" fmla="*/ 67 h 68"/>
                <a:gd name="T52" fmla="*/ 64 w 71"/>
                <a:gd name="T53" fmla="*/ 66 h 68"/>
                <a:gd name="T54" fmla="*/ 66 w 71"/>
                <a:gd name="T55" fmla="*/ 64 h 68"/>
                <a:gd name="T56" fmla="*/ 69 w 71"/>
                <a:gd name="T57" fmla="*/ 61 h 68"/>
                <a:gd name="T58" fmla="*/ 70 w 71"/>
                <a:gd name="T59" fmla="*/ 52 h 68"/>
                <a:gd name="T60" fmla="*/ 70 w 71"/>
                <a:gd name="T61" fmla="*/ 44 h 68"/>
                <a:gd name="T62" fmla="*/ 67 w 71"/>
                <a:gd name="T63" fmla="*/ 36 h 68"/>
                <a:gd name="T64" fmla="*/ 63 w 71"/>
                <a:gd name="T65" fmla="*/ 28 h 68"/>
                <a:gd name="T66" fmla="*/ 58 w 71"/>
                <a:gd name="T67" fmla="*/ 21 h 68"/>
                <a:gd name="T68" fmla="*/ 52 w 71"/>
                <a:gd name="T69" fmla="*/ 15 h 68"/>
                <a:gd name="T70" fmla="*/ 43 w 71"/>
                <a:gd name="T71" fmla="*/ 10 h 68"/>
                <a:gd name="T72" fmla="*/ 36 w 71"/>
                <a:gd name="T73" fmla="*/ 6 h 68"/>
                <a:gd name="T74" fmla="*/ 43 w 71"/>
                <a:gd name="T75" fmla="*/ 9 h 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1"/>
                <a:gd name="T115" fmla="*/ 0 h 68"/>
                <a:gd name="T116" fmla="*/ 71 w 71"/>
                <a:gd name="T117" fmla="*/ 68 h 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1" h="68">
                  <a:moveTo>
                    <a:pt x="43" y="9"/>
                  </a:moveTo>
                  <a:lnTo>
                    <a:pt x="40" y="8"/>
                  </a:lnTo>
                  <a:lnTo>
                    <a:pt x="35" y="7"/>
                  </a:lnTo>
                  <a:lnTo>
                    <a:pt x="30" y="6"/>
                  </a:lnTo>
                  <a:lnTo>
                    <a:pt x="26" y="5"/>
                  </a:lnTo>
                  <a:lnTo>
                    <a:pt x="21" y="3"/>
                  </a:lnTo>
                  <a:lnTo>
                    <a:pt x="18" y="2"/>
                  </a:lnTo>
                  <a:lnTo>
                    <a:pt x="14" y="1"/>
                  </a:lnTo>
                  <a:lnTo>
                    <a:pt x="9" y="0"/>
                  </a:lnTo>
                  <a:lnTo>
                    <a:pt x="6" y="2"/>
                  </a:lnTo>
                  <a:lnTo>
                    <a:pt x="2" y="5"/>
                  </a:lnTo>
                  <a:lnTo>
                    <a:pt x="0" y="7"/>
                  </a:lnTo>
                  <a:lnTo>
                    <a:pt x="2" y="10"/>
                  </a:lnTo>
                  <a:lnTo>
                    <a:pt x="9" y="17"/>
                  </a:lnTo>
                  <a:lnTo>
                    <a:pt x="15" y="22"/>
                  </a:lnTo>
                  <a:lnTo>
                    <a:pt x="20" y="27"/>
                  </a:lnTo>
                  <a:lnTo>
                    <a:pt x="25" y="30"/>
                  </a:lnTo>
                  <a:lnTo>
                    <a:pt x="29" y="34"/>
                  </a:lnTo>
                  <a:lnTo>
                    <a:pt x="32" y="37"/>
                  </a:lnTo>
                  <a:lnTo>
                    <a:pt x="36" y="41"/>
                  </a:lnTo>
                  <a:lnTo>
                    <a:pt x="40" y="46"/>
                  </a:lnTo>
                  <a:lnTo>
                    <a:pt x="43" y="50"/>
                  </a:lnTo>
                  <a:lnTo>
                    <a:pt x="47" y="55"/>
                  </a:lnTo>
                  <a:lnTo>
                    <a:pt x="53" y="60"/>
                  </a:lnTo>
                  <a:lnTo>
                    <a:pt x="56" y="64"/>
                  </a:lnTo>
                  <a:lnTo>
                    <a:pt x="60" y="67"/>
                  </a:lnTo>
                  <a:lnTo>
                    <a:pt x="64" y="66"/>
                  </a:lnTo>
                  <a:lnTo>
                    <a:pt x="66" y="64"/>
                  </a:lnTo>
                  <a:lnTo>
                    <a:pt x="69" y="61"/>
                  </a:lnTo>
                  <a:lnTo>
                    <a:pt x="70" y="52"/>
                  </a:lnTo>
                  <a:lnTo>
                    <a:pt x="70" y="44"/>
                  </a:lnTo>
                  <a:lnTo>
                    <a:pt x="67" y="36"/>
                  </a:lnTo>
                  <a:lnTo>
                    <a:pt x="63" y="28"/>
                  </a:lnTo>
                  <a:lnTo>
                    <a:pt x="58" y="21"/>
                  </a:lnTo>
                  <a:lnTo>
                    <a:pt x="52" y="15"/>
                  </a:lnTo>
                  <a:lnTo>
                    <a:pt x="43" y="10"/>
                  </a:lnTo>
                  <a:lnTo>
                    <a:pt x="36" y="6"/>
                  </a:lnTo>
                  <a:lnTo>
                    <a:pt x="43" y="9"/>
                  </a:lnTo>
                </a:path>
              </a:pathLst>
            </a:custGeom>
            <a:solidFill>
              <a:srgbClr val="E2E2E2"/>
            </a:solidFill>
            <a:ln w="12700" cap="rnd">
              <a:noFill/>
              <a:round/>
              <a:headEnd/>
              <a:tailEnd/>
            </a:ln>
          </p:spPr>
          <p:txBody>
            <a:bodyPr/>
            <a:lstStyle/>
            <a:p>
              <a:endParaRPr lang="en-US" dirty="0"/>
            </a:p>
          </p:txBody>
        </p:sp>
        <p:sp>
          <p:nvSpPr>
            <p:cNvPr id="49179" name="Freeform 1078"/>
            <p:cNvSpPr>
              <a:spLocks/>
            </p:cNvSpPr>
            <p:nvPr/>
          </p:nvSpPr>
          <p:spPr bwMode="auto">
            <a:xfrm>
              <a:off x="2412" y="3049"/>
              <a:ext cx="33" cy="17"/>
            </a:xfrm>
            <a:custGeom>
              <a:avLst/>
              <a:gdLst>
                <a:gd name="T0" fmla="*/ 2 w 33"/>
                <a:gd name="T1" fmla="*/ 8 h 17"/>
                <a:gd name="T2" fmla="*/ 1 w 33"/>
                <a:gd name="T3" fmla="*/ 8 h 17"/>
                <a:gd name="T4" fmla="*/ 4 w 33"/>
                <a:gd name="T5" fmla="*/ 9 h 17"/>
                <a:gd name="T6" fmla="*/ 8 w 33"/>
                <a:gd name="T7" fmla="*/ 9 h 17"/>
                <a:gd name="T8" fmla="*/ 11 w 33"/>
                <a:gd name="T9" fmla="*/ 10 h 17"/>
                <a:gd name="T10" fmla="*/ 15 w 33"/>
                <a:gd name="T11" fmla="*/ 12 h 17"/>
                <a:gd name="T12" fmla="*/ 19 w 33"/>
                <a:gd name="T13" fmla="*/ 12 h 17"/>
                <a:gd name="T14" fmla="*/ 23 w 33"/>
                <a:gd name="T15" fmla="*/ 14 h 17"/>
                <a:gd name="T16" fmla="*/ 28 w 33"/>
                <a:gd name="T17" fmla="*/ 14 h 17"/>
                <a:gd name="T18" fmla="*/ 32 w 33"/>
                <a:gd name="T19" fmla="*/ 16 h 17"/>
                <a:gd name="T20" fmla="*/ 32 w 33"/>
                <a:gd name="T21" fmla="*/ 8 h 17"/>
                <a:gd name="T22" fmla="*/ 29 w 33"/>
                <a:gd name="T23" fmla="*/ 6 h 17"/>
                <a:gd name="T24" fmla="*/ 25 w 33"/>
                <a:gd name="T25" fmla="*/ 6 h 17"/>
                <a:gd name="T26" fmla="*/ 22 w 33"/>
                <a:gd name="T27" fmla="*/ 5 h 17"/>
                <a:gd name="T28" fmla="*/ 18 w 33"/>
                <a:gd name="T29" fmla="*/ 4 h 17"/>
                <a:gd name="T30" fmla="*/ 13 w 33"/>
                <a:gd name="T31" fmla="*/ 2 h 17"/>
                <a:gd name="T32" fmla="*/ 10 w 33"/>
                <a:gd name="T33" fmla="*/ 1 h 17"/>
                <a:gd name="T34" fmla="*/ 5 w 33"/>
                <a:gd name="T35" fmla="*/ 1 h 17"/>
                <a:gd name="T36" fmla="*/ 1 w 33"/>
                <a:gd name="T37" fmla="*/ 0 h 17"/>
                <a:gd name="T38" fmla="*/ 0 w 33"/>
                <a:gd name="T39" fmla="*/ 0 h 17"/>
                <a:gd name="T40" fmla="*/ 2 w 33"/>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17"/>
                <a:gd name="T65" fmla="*/ 33 w 33"/>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17">
                  <a:moveTo>
                    <a:pt x="2" y="8"/>
                  </a:moveTo>
                  <a:lnTo>
                    <a:pt x="1" y="8"/>
                  </a:lnTo>
                  <a:lnTo>
                    <a:pt x="4" y="9"/>
                  </a:lnTo>
                  <a:lnTo>
                    <a:pt x="8" y="9"/>
                  </a:lnTo>
                  <a:lnTo>
                    <a:pt x="11" y="10"/>
                  </a:lnTo>
                  <a:lnTo>
                    <a:pt x="15" y="12"/>
                  </a:lnTo>
                  <a:lnTo>
                    <a:pt x="19" y="12"/>
                  </a:lnTo>
                  <a:lnTo>
                    <a:pt x="23" y="14"/>
                  </a:lnTo>
                  <a:lnTo>
                    <a:pt x="28" y="14"/>
                  </a:lnTo>
                  <a:lnTo>
                    <a:pt x="32" y="16"/>
                  </a:lnTo>
                  <a:lnTo>
                    <a:pt x="32" y="8"/>
                  </a:lnTo>
                  <a:lnTo>
                    <a:pt x="29" y="6"/>
                  </a:lnTo>
                  <a:lnTo>
                    <a:pt x="25" y="6"/>
                  </a:lnTo>
                  <a:lnTo>
                    <a:pt x="22" y="5"/>
                  </a:lnTo>
                  <a:lnTo>
                    <a:pt x="18" y="4"/>
                  </a:lnTo>
                  <a:lnTo>
                    <a:pt x="13" y="2"/>
                  </a:lnTo>
                  <a:lnTo>
                    <a:pt x="10" y="1"/>
                  </a:lnTo>
                  <a:lnTo>
                    <a:pt x="5" y="1"/>
                  </a:lnTo>
                  <a:lnTo>
                    <a:pt x="1" y="0"/>
                  </a:lnTo>
                  <a:lnTo>
                    <a:pt x="0" y="0"/>
                  </a:lnTo>
                  <a:lnTo>
                    <a:pt x="2" y="8"/>
                  </a:lnTo>
                </a:path>
              </a:pathLst>
            </a:custGeom>
            <a:solidFill>
              <a:srgbClr val="B5B5B5"/>
            </a:solidFill>
            <a:ln w="12700" cap="rnd">
              <a:noFill/>
              <a:round/>
              <a:headEnd/>
              <a:tailEnd/>
            </a:ln>
          </p:spPr>
          <p:txBody>
            <a:bodyPr/>
            <a:lstStyle/>
            <a:p>
              <a:endParaRPr lang="en-US" dirty="0"/>
            </a:p>
          </p:txBody>
        </p:sp>
        <p:sp>
          <p:nvSpPr>
            <p:cNvPr id="49180" name="Freeform 1079"/>
            <p:cNvSpPr>
              <a:spLocks/>
            </p:cNvSpPr>
            <p:nvPr/>
          </p:nvSpPr>
          <p:spPr bwMode="auto">
            <a:xfrm>
              <a:off x="2397" y="3049"/>
              <a:ext cx="17" cy="17"/>
            </a:xfrm>
            <a:custGeom>
              <a:avLst/>
              <a:gdLst>
                <a:gd name="T0" fmla="*/ 11 w 17"/>
                <a:gd name="T1" fmla="*/ 10 h 17"/>
                <a:gd name="T2" fmla="*/ 14 w 17"/>
                <a:gd name="T3" fmla="*/ 9 h 17"/>
                <a:gd name="T4" fmla="*/ 16 w 17"/>
                <a:gd name="T5" fmla="*/ 8 h 17"/>
                <a:gd name="T6" fmla="*/ 14 w 17"/>
                <a:gd name="T7" fmla="*/ 0 h 17"/>
                <a:gd name="T8" fmla="*/ 7 w 17"/>
                <a:gd name="T9" fmla="*/ 1 h 17"/>
                <a:gd name="T10" fmla="*/ 4 w 17"/>
                <a:gd name="T11" fmla="*/ 4 h 17"/>
                <a:gd name="T12" fmla="*/ 0 w 17"/>
                <a:gd name="T13" fmla="*/ 9 h 17"/>
                <a:gd name="T14" fmla="*/ 4 w 17"/>
                <a:gd name="T15" fmla="*/ 16 h 17"/>
                <a:gd name="T16" fmla="*/ 11 w 17"/>
                <a:gd name="T17" fmla="*/ 1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1" y="10"/>
                  </a:moveTo>
                  <a:lnTo>
                    <a:pt x="14" y="9"/>
                  </a:lnTo>
                  <a:lnTo>
                    <a:pt x="16" y="8"/>
                  </a:lnTo>
                  <a:lnTo>
                    <a:pt x="14" y="0"/>
                  </a:lnTo>
                  <a:lnTo>
                    <a:pt x="7" y="1"/>
                  </a:lnTo>
                  <a:lnTo>
                    <a:pt x="4" y="4"/>
                  </a:lnTo>
                  <a:lnTo>
                    <a:pt x="0" y="9"/>
                  </a:lnTo>
                  <a:lnTo>
                    <a:pt x="4" y="16"/>
                  </a:lnTo>
                  <a:lnTo>
                    <a:pt x="11" y="10"/>
                  </a:lnTo>
                </a:path>
              </a:pathLst>
            </a:custGeom>
            <a:solidFill>
              <a:srgbClr val="B5B5B5"/>
            </a:solidFill>
            <a:ln w="12700" cap="rnd">
              <a:noFill/>
              <a:round/>
              <a:headEnd/>
              <a:tailEnd/>
            </a:ln>
          </p:spPr>
          <p:txBody>
            <a:bodyPr/>
            <a:lstStyle/>
            <a:p>
              <a:endParaRPr lang="en-US" dirty="0"/>
            </a:p>
          </p:txBody>
        </p:sp>
        <p:sp>
          <p:nvSpPr>
            <p:cNvPr id="49181" name="Freeform 1080"/>
            <p:cNvSpPr>
              <a:spLocks/>
            </p:cNvSpPr>
            <p:nvPr/>
          </p:nvSpPr>
          <p:spPr bwMode="auto">
            <a:xfrm>
              <a:off x="2401" y="3062"/>
              <a:ext cx="44" cy="40"/>
            </a:xfrm>
            <a:custGeom>
              <a:avLst/>
              <a:gdLst>
                <a:gd name="T0" fmla="*/ 43 w 44"/>
                <a:gd name="T1" fmla="*/ 34 h 40"/>
                <a:gd name="T2" fmla="*/ 39 w 44"/>
                <a:gd name="T3" fmla="*/ 29 h 40"/>
                <a:gd name="T4" fmla="*/ 36 w 44"/>
                <a:gd name="T5" fmla="*/ 25 h 40"/>
                <a:gd name="T6" fmla="*/ 32 w 44"/>
                <a:gd name="T7" fmla="*/ 22 h 40"/>
                <a:gd name="T8" fmla="*/ 29 w 44"/>
                <a:gd name="T9" fmla="*/ 18 h 40"/>
                <a:gd name="T10" fmla="*/ 25 w 44"/>
                <a:gd name="T11" fmla="*/ 16 h 40"/>
                <a:gd name="T12" fmla="*/ 19 w 44"/>
                <a:gd name="T13" fmla="*/ 10 h 40"/>
                <a:gd name="T14" fmla="*/ 14 w 44"/>
                <a:gd name="T15" fmla="*/ 6 h 40"/>
                <a:gd name="T16" fmla="*/ 7 w 44"/>
                <a:gd name="T17" fmla="*/ 0 h 40"/>
                <a:gd name="T18" fmla="*/ 0 w 44"/>
                <a:gd name="T19" fmla="*/ 6 h 40"/>
                <a:gd name="T20" fmla="*/ 7 w 44"/>
                <a:gd name="T21" fmla="*/ 13 h 40"/>
                <a:gd name="T22" fmla="*/ 12 w 44"/>
                <a:gd name="T23" fmla="*/ 17 h 40"/>
                <a:gd name="T24" fmla="*/ 18 w 44"/>
                <a:gd name="T25" fmla="*/ 22 h 40"/>
                <a:gd name="T26" fmla="*/ 22 w 44"/>
                <a:gd name="T27" fmla="*/ 25 h 40"/>
                <a:gd name="T28" fmla="*/ 25 w 44"/>
                <a:gd name="T29" fmla="*/ 28 h 40"/>
                <a:gd name="T30" fmla="*/ 29 w 44"/>
                <a:gd name="T31" fmla="*/ 31 h 40"/>
                <a:gd name="T32" fmla="*/ 32 w 44"/>
                <a:gd name="T33" fmla="*/ 35 h 40"/>
                <a:gd name="T34" fmla="*/ 35 w 44"/>
                <a:gd name="T35" fmla="*/ 39 h 40"/>
                <a:gd name="T36" fmla="*/ 43 w 44"/>
                <a:gd name="T37" fmla="*/ 34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
                <a:gd name="T58" fmla="*/ 0 h 40"/>
                <a:gd name="T59" fmla="*/ 44 w 44"/>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 h="40">
                  <a:moveTo>
                    <a:pt x="43" y="34"/>
                  </a:moveTo>
                  <a:lnTo>
                    <a:pt x="39" y="29"/>
                  </a:lnTo>
                  <a:lnTo>
                    <a:pt x="36" y="25"/>
                  </a:lnTo>
                  <a:lnTo>
                    <a:pt x="32" y="22"/>
                  </a:lnTo>
                  <a:lnTo>
                    <a:pt x="29" y="18"/>
                  </a:lnTo>
                  <a:lnTo>
                    <a:pt x="25" y="16"/>
                  </a:lnTo>
                  <a:lnTo>
                    <a:pt x="19" y="10"/>
                  </a:lnTo>
                  <a:lnTo>
                    <a:pt x="14" y="6"/>
                  </a:lnTo>
                  <a:lnTo>
                    <a:pt x="7" y="0"/>
                  </a:lnTo>
                  <a:lnTo>
                    <a:pt x="0" y="6"/>
                  </a:lnTo>
                  <a:lnTo>
                    <a:pt x="7" y="13"/>
                  </a:lnTo>
                  <a:lnTo>
                    <a:pt x="12" y="17"/>
                  </a:lnTo>
                  <a:lnTo>
                    <a:pt x="18" y="22"/>
                  </a:lnTo>
                  <a:lnTo>
                    <a:pt x="22" y="25"/>
                  </a:lnTo>
                  <a:lnTo>
                    <a:pt x="25" y="28"/>
                  </a:lnTo>
                  <a:lnTo>
                    <a:pt x="29" y="31"/>
                  </a:lnTo>
                  <a:lnTo>
                    <a:pt x="32" y="35"/>
                  </a:lnTo>
                  <a:lnTo>
                    <a:pt x="35" y="39"/>
                  </a:lnTo>
                  <a:lnTo>
                    <a:pt x="43" y="34"/>
                  </a:lnTo>
                </a:path>
              </a:pathLst>
            </a:custGeom>
            <a:solidFill>
              <a:srgbClr val="B5B5B5"/>
            </a:solidFill>
            <a:ln w="12700" cap="rnd">
              <a:noFill/>
              <a:round/>
              <a:headEnd/>
              <a:tailEnd/>
            </a:ln>
          </p:spPr>
          <p:txBody>
            <a:bodyPr/>
            <a:lstStyle/>
            <a:p>
              <a:endParaRPr lang="en-US" dirty="0"/>
            </a:p>
          </p:txBody>
        </p:sp>
        <p:sp>
          <p:nvSpPr>
            <p:cNvPr id="49182" name="Freeform 1081"/>
            <p:cNvSpPr>
              <a:spLocks/>
            </p:cNvSpPr>
            <p:nvPr/>
          </p:nvSpPr>
          <p:spPr bwMode="auto">
            <a:xfrm>
              <a:off x="2441" y="3101"/>
              <a:ext cx="23" cy="21"/>
            </a:xfrm>
            <a:custGeom>
              <a:avLst/>
              <a:gdLst>
                <a:gd name="T0" fmla="*/ 22 w 23"/>
                <a:gd name="T1" fmla="*/ 15 h 21"/>
                <a:gd name="T2" fmla="*/ 18 w 23"/>
                <a:gd name="T3" fmla="*/ 11 h 21"/>
                <a:gd name="T4" fmla="*/ 14 w 23"/>
                <a:gd name="T5" fmla="*/ 7 h 21"/>
                <a:gd name="T6" fmla="*/ 10 w 23"/>
                <a:gd name="T7" fmla="*/ 3 h 21"/>
                <a:gd name="T8" fmla="*/ 7 w 23"/>
                <a:gd name="T9" fmla="*/ 0 h 21"/>
                <a:gd name="T10" fmla="*/ 0 w 23"/>
                <a:gd name="T11" fmla="*/ 5 h 21"/>
                <a:gd name="T12" fmla="*/ 4 w 23"/>
                <a:gd name="T13" fmla="*/ 8 h 21"/>
                <a:gd name="T14" fmla="*/ 7 w 23"/>
                <a:gd name="T15" fmla="*/ 12 h 21"/>
                <a:gd name="T16" fmla="*/ 12 w 23"/>
                <a:gd name="T17" fmla="*/ 17 h 21"/>
                <a:gd name="T18" fmla="*/ 14 w 23"/>
                <a:gd name="T19" fmla="*/ 20 h 21"/>
                <a:gd name="T20" fmla="*/ 22 w 23"/>
                <a:gd name="T21" fmla="*/ 15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22" y="15"/>
                  </a:moveTo>
                  <a:lnTo>
                    <a:pt x="18" y="11"/>
                  </a:lnTo>
                  <a:lnTo>
                    <a:pt x="14" y="7"/>
                  </a:lnTo>
                  <a:lnTo>
                    <a:pt x="10" y="3"/>
                  </a:lnTo>
                  <a:lnTo>
                    <a:pt x="7" y="0"/>
                  </a:lnTo>
                  <a:lnTo>
                    <a:pt x="0" y="5"/>
                  </a:lnTo>
                  <a:lnTo>
                    <a:pt x="4" y="8"/>
                  </a:lnTo>
                  <a:lnTo>
                    <a:pt x="7" y="12"/>
                  </a:lnTo>
                  <a:lnTo>
                    <a:pt x="12" y="17"/>
                  </a:lnTo>
                  <a:lnTo>
                    <a:pt x="14" y="20"/>
                  </a:lnTo>
                  <a:lnTo>
                    <a:pt x="22" y="15"/>
                  </a:lnTo>
                </a:path>
              </a:pathLst>
            </a:custGeom>
            <a:solidFill>
              <a:srgbClr val="B5B5B5"/>
            </a:solidFill>
            <a:ln w="12700" cap="rnd">
              <a:noFill/>
              <a:round/>
              <a:headEnd/>
              <a:tailEnd/>
            </a:ln>
          </p:spPr>
          <p:txBody>
            <a:bodyPr/>
            <a:lstStyle/>
            <a:p>
              <a:endParaRPr lang="en-US" dirty="0"/>
            </a:p>
          </p:txBody>
        </p:sp>
        <p:sp>
          <p:nvSpPr>
            <p:cNvPr id="49183" name="Freeform 1082"/>
            <p:cNvSpPr>
              <a:spLocks/>
            </p:cNvSpPr>
            <p:nvPr/>
          </p:nvSpPr>
          <p:spPr bwMode="auto">
            <a:xfrm>
              <a:off x="2459" y="3119"/>
              <a:ext cx="19" cy="17"/>
            </a:xfrm>
            <a:custGeom>
              <a:avLst/>
              <a:gdLst>
                <a:gd name="T0" fmla="*/ 10 w 19"/>
                <a:gd name="T1" fmla="*/ 0 h 17"/>
                <a:gd name="T2" fmla="*/ 9 w 19"/>
                <a:gd name="T3" fmla="*/ 2 h 17"/>
                <a:gd name="T4" fmla="*/ 8 w 19"/>
                <a:gd name="T5" fmla="*/ 4 h 17"/>
                <a:gd name="T6" fmla="*/ 8 w 19"/>
                <a:gd name="T7" fmla="*/ 2 h 17"/>
                <a:gd name="T8" fmla="*/ 0 w 19"/>
                <a:gd name="T9" fmla="*/ 9 h 17"/>
                <a:gd name="T10" fmla="*/ 6 w 19"/>
                <a:gd name="T11" fmla="*/ 16 h 17"/>
                <a:gd name="T12" fmla="*/ 12 w 19"/>
                <a:gd name="T13" fmla="*/ 13 h 17"/>
                <a:gd name="T14" fmla="*/ 15 w 19"/>
                <a:gd name="T15" fmla="*/ 11 h 17"/>
                <a:gd name="T16" fmla="*/ 18 w 19"/>
                <a:gd name="T17" fmla="*/ 4 h 17"/>
                <a:gd name="T18" fmla="*/ 10 w 19"/>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7"/>
                <a:gd name="T32" fmla="*/ 19 w 19"/>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7">
                  <a:moveTo>
                    <a:pt x="10" y="0"/>
                  </a:moveTo>
                  <a:lnTo>
                    <a:pt x="9" y="2"/>
                  </a:lnTo>
                  <a:lnTo>
                    <a:pt x="8" y="4"/>
                  </a:lnTo>
                  <a:lnTo>
                    <a:pt x="8" y="2"/>
                  </a:lnTo>
                  <a:lnTo>
                    <a:pt x="0" y="9"/>
                  </a:lnTo>
                  <a:lnTo>
                    <a:pt x="6" y="16"/>
                  </a:lnTo>
                  <a:lnTo>
                    <a:pt x="12" y="13"/>
                  </a:lnTo>
                  <a:lnTo>
                    <a:pt x="15" y="11"/>
                  </a:lnTo>
                  <a:lnTo>
                    <a:pt x="18" y="4"/>
                  </a:lnTo>
                  <a:lnTo>
                    <a:pt x="10" y="0"/>
                  </a:lnTo>
                </a:path>
              </a:pathLst>
            </a:custGeom>
            <a:solidFill>
              <a:srgbClr val="B5B5B5"/>
            </a:solidFill>
            <a:ln w="12700" cap="rnd">
              <a:noFill/>
              <a:round/>
              <a:headEnd/>
              <a:tailEnd/>
            </a:ln>
          </p:spPr>
          <p:txBody>
            <a:bodyPr/>
            <a:lstStyle/>
            <a:p>
              <a:endParaRPr lang="en-US" dirty="0"/>
            </a:p>
          </p:txBody>
        </p:sp>
        <p:sp>
          <p:nvSpPr>
            <p:cNvPr id="49184" name="Freeform 1083"/>
            <p:cNvSpPr>
              <a:spLocks/>
            </p:cNvSpPr>
            <p:nvPr/>
          </p:nvSpPr>
          <p:spPr bwMode="auto">
            <a:xfrm>
              <a:off x="2439" y="3056"/>
              <a:ext cx="41" cy="61"/>
            </a:xfrm>
            <a:custGeom>
              <a:avLst/>
              <a:gdLst>
                <a:gd name="T0" fmla="*/ 0 w 41"/>
                <a:gd name="T1" fmla="*/ 8 h 61"/>
                <a:gd name="T2" fmla="*/ 7 w 41"/>
                <a:gd name="T3" fmla="*/ 12 h 61"/>
                <a:gd name="T4" fmla="*/ 13 w 41"/>
                <a:gd name="T5" fmla="*/ 16 h 61"/>
                <a:gd name="T6" fmla="*/ 20 w 41"/>
                <a:gd name="T7" fmla="*/ 22 h 61"/>
                <a:gd name="T8" fmla="*/ 24 w 41"/>
                <a:gd name="T9" fmla="*/ 29 h 61"/>
                <a:gd name="T10" fmla="*/ 28 w 41"/>
                <a:gd name="T11" fmla="*/ 35 h 61"/>
                <a:gd name="T12" fmla="*/ 30 w 41"/>
                <a:gd name="T13" fmla="*/ 43 h 61"/>
                <a:gd name="T14" fmla="*/ 30 w 41"/>
                <a:gd name="T15" fmla="*/ 50 h 61"/>
                <a:gd name="T16" fmla="*/ 29 w 41"/>
                <a:gd name="T17" fmla="*/ 57 h 61"/>
                <a:gd name="T18" fmla="*/ 38 w 41"/>
                <a:gd name="T19" fmla="*/ 60 h 61"/>
                <a:gd name="T20" fmla="*/ 40 w 41"/>
                <a:gd name="T21" fmla="*/ 50 h 61"/>
                <a:gd name="T22" fmla="*/ 39 w 41"/>
                <a:gd name="T23" fmla="*/ 41 h 61"/>
                <a:gd name="T24" fmla="*/ 37 w 41"/>
                <a:gd name="T25" fmla="*/ 32 h 61"/>
                <a:gd name="T26" fmla="*/ 32 w 41"/>
                <a:gd name="T27" fmla="*/ 24 h 61"/>
                <a:gd name="T28" fmla="*/ 27 w 41"/>
                <a:gd name="T29" fmla="*/ 16 h 61"/>
                <a:gd name="T30" fmla="*/ 21 w 41"/>
                <a:gd name="T31" fmla="*/ 9 h 61"/>
                <a:gd name="T32" fmla="*/ 13 w 41"/>
                <a:gd name="T33" fmla="*/ 4 h 61"/>
                <a:gd name="T34" fmla="*/ 4 w 41"/>
                <a:gd name="T35" fmla="*/ 0 h 61"/>
                <a:gd name="T36" fmla="*/ 0 w 41"/>
                <a:gd name="T37" fmla="*/ 8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
                <a:gd name="T58" fmla="*/ 0 h 61"/>
                <a:gd name="T59" fmla="*/ 41 w 41"/>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 h="61">
                  <a:moveTo>
                    <a:pt x="0" y="8"/>
                  </a:moveTo>
                  <a:lnTo>
                    <a:pt x="7" y="12"/>
                  </a:lnTo>
                  <a:lnTo>
                    <a:pt x="13" y="16"/>
                  </a:lnTo>
                  <a:lnTo>
                    <a:pt x="20" y="22"/>
                  </a:lnTo>
                  <a:lnTo>
                    <a:pt x="24" y="29"/>
                  </a:lnTo>
                  <a:lnTo>
                    <a:pt x="28" y="35"/>
                  </a:lnTo>
                  <a:lnTo>
                    <a:pt x="30" y="43"/>
                  </a:lnTo>
                  <a:lnTo>
                    <a:pt x="30" y="50"/>
                  </a:lnTo>
                  <a:lnTo>
                    <a:pt x="29" y="57"/>
                  </a:lnTo>
                  <a:lnTo>
                    <a:pt x="38" y="60"/>
                  </a:lnTo>
                  <a:lnTo>
                    <a:pt x="40" y="50"/>
                  </a:lnTo>
                  <a:lnTo>
                    <a:pt x="39" y="41"/>
                  </a:lnTo>
                  <a:lnTo>
                    <a:pt x="37" y="32"/>
                  </a:lnTo>
                  <a:lnTo>
                    <a:pt x="32" y="24"/>
                  </a:lnTo>
                  <a:lnTo>
                    <a:pt x="27" y="16"/>
                  </a:lnTo>
                  <a:lnTo>
                    <a:pt x="21" y="9"/>
                  </a:lnTo>
                  <a:lnTo>
                    <a:pt x="13" y="4"/>
                  </a:lnTo>
                  <a:lnTo>
                    <a:pt x="4" y="0"/>
                  </a:lnTo>
                  <a:lnTo>
                    <a:pt x="0" y="8"/>
                  </a:lnTo>
                </a:path>
              </a:pathLst>
            </a:custGeom>
            <a:solidFill>
              <a:srgbClr val="B5B5B5"/>
            </a:solidFill>
            <a:ln w="12700" cap="rnd">
              <a:noFill/>
              <a:round/>
              <a:headEnd/>
              <a:tailEnd/>
            </a:ln>
          </p:spPr>
          <p:txBody>
            <a:bodyPr/>
            <a:lstStyle/>
            <a:p>
              <a:endParaRPr lang="en-US" dirty="0"/>
            </a:p>
          </p:txBody>
        </p:sp>
        <p:sp>
          <p:nvSpPr>
            <p:cNvPr id="49185" name="Freeform 1084"/>
            <p:cNvSpPr>
              <a:spLocks/>
            </p:cNvSpPr>
            <p:nvPr/>
          </p:nvSpPr>
          <p:spPr bwMode="auto">
            <a:xfrm>
              <a:off x="2468" y="3037"/>
              <a:ext cx="106" cy="78"/>
            </a:xfrm>
            <a:custGeom>
              <a:avLst/>
              <a:gdLst>
                <a:gd name="T0" fmla="*/ 9 w 106"/>
                <a:gd name="T1" fmla="*/ 5 h 78"/>
                <a:gd name="T2" fmla="*/ 5 w 106"/>
                <a:gd name="T3" fmla="*/ 9 h 78"/>
                <a:gd name="T4" fmla="*/ 2 w 106"/>
                <a:gd name="T5" fmla="*/ 14 h 78"/>
                <a:gd name="T6" fmla="*/ 0 w 106"/>
                <a:gd name="T7" fmla="*/ 19 h 78"/>
                <a:gd name="T8" fmla="*/ 1 w 106"/>
                <a:gd name="T9" fmla="*/ 25 h 78"/>
                <a:gd name="T10" fmla="*/ 5 w 106"/>
                <a:gd name="T11" fmla="*/ 29 h 78"/>
                <a:gd name="T12" fmla="*/ 10 w 106"/>
                <a:gd name="T13" fmla="*/ 32 h 78"/>
                <a:gd name="T14" fmla="*/ 16 w 106"/>
                <a:gd name="T15" fmla="*/ 36 h 78"/>
                <a:gd name="T16" fmla="*/ 20 w 106"/>
                <a:gd name="T17" fmla="*/ 40 h 78"/>
                <a:gd name="T18" fmla="*/ 22 w 106"/>
                <a:gd name="T19" fmla="*/ 42 h 78"/>
                <a:gd name="T20" fmla="*/ 25 w 106"/>
                <a:gd name="T21" fmla="*/ 45 h 78"/>
                <a:gd name="T22" fmla="*/ 29 w 106"/>
                <a:gd name="T23" fmla="*/ 50 h 78"/>
                <a:gd name="T24" fmla="*/ 35 w 106"/>
                <a:gd name="T25" fmla="*/ 56 h 78"/>
                <a:gd name="T26" fmla="*/ 42 w 106"/>
                <a:gd name="T27" fmla="*/ 62 h 78"/>
                <a:gd name="T28" fmla="*/ 49 w 106"/>
                <a:gd name="T29" fmla="*/ 68 h 78"/>
                <a:gd name="T30" fmla="*/ 56 w 106"/>
                <a:gd name="T31" fmla="*/ 73 h 78"/>
                <a:gd name="T32" fmla="*/ 62 w 106"/>
                <a:gd name="T33" fmla="*/ 77 h 78"/>
                <a:gd name="T34" fmla="*/ 61 w 106"/>
                <a:gd name="T35" fmla="*/ 70 h 78"/>
                <a:gd name="T36" fmla="*/ 62 w 106"/>
                <a:gd name="T37" fmla="*/ 62 h 78"/>
                <a:gd name="T38" fmla="*/ 64 w 106"/>
                <a:gd name="T39" fmla="*/ 56 h 78"/>
                <a:gd name="T40" fmla="*/ 66 w 106"/>
                <a:gd name="T41" fmla="*/ 48 h 78"/>
                <a:gd name="T42" fmla="*/ 70 w 106"/>
                <a:gd name="T43" fmla="*/ 42 h 78"/>
                <a:gd name="T44" fmla="*/ 76 w 106"/>
                <a:gd name="T45" fmla="*/ 36 h 78"/>
                <a:gd name="T46" fmla="*/ 82 w 106"/>
                <a:gd name="T47" fmla="*/ 32 h 78"/>
                <a:gd name="T48" fmla="*/ 92 w 106"/>
                <a:gd name="T49" fmla="*/ 29 h 78"/>
                <a:gd name="T50" fmla="*/ 96 w 106"/>
                <a:gd name="T51" fmla="*/ 26 h 78"/>
                <a:gd name="T52" fmla="*/ 102 w 106"/>
                <a:gd name="T53" fmla="*/ 21 h 78"/>
                <a:gd name="T54" fmla="*/ 105 w 106"/>
                <a:gd name="T55" fmla="*/ 16 h 78"/>
                <a:gd name="T56" fmla="*/ 103 w 106"/>
                <a:gd name="T57" fmla="*/ 10 h 78"/>
                <a:gd name="T58" fmla="*/ 100 w 106"/>
                <a:gd name="T59" fmla="*/ 8 h 78"/>
                <a:gd name="T60" fmla="*/ 97 w 106"/>
                <a:gd name="T61" fmla="*/ 7 h 78"/>
                <a:gd name="T62" fmla="*/ 95 w 106"/>
                <a:gd name="T63" fmla="*/ 7 h 78"/>
                <a:gd name="T64" fmla="*/ 92 w 106"/>
                <a:gd name="T65" fmla="*/ 9 h 78"/>
                <a:gd name="T66" fmla="*/ 88 w 106"/>
                <a:gd name="T67" fmla="*/ 11 h 78"/>
                <a:gd name="T68" fmla="*/ 84 w 106"/>
                <a:gd name="T69" fmla="*/ 13 h 78"/>
                <a:gd name="T70" fmla="*/ 80 w 106"/>
                <a:gd name="T71" fmla="*/ 16 h 78"/>
                <a:gd name="T72" fmla="*/ 78 w 106"/>
                <a:gd name="T73" fmla="*/ 18 h 78"/>
                <a:gd name="T74" fmla="*/ 75 w 106"/>
                <a:gd name="T75" fmla="*/ 18 h 78"/>
                <a:gd name="T76" fmla="*/ 72 w 106"/>
                <a:gd name="T77" fmla="*/ 18 h 78"/>
                <a:gd name="T78" fmla="*/ 70 w 106"/>
                <a:gd name="T79" fmla="*/ 16 h 78"/>
                <a:gd name="T80" fmla="*/ 68 w 106"/>
                <a:gd name="T81" fmla="*/ 15 h 78"/>
                <a:gd name="T82" fmla="*/ 61 w 106"/>
                <a:gd name="T83" fmla="*/ 10 h 78"/>
                <a:gd name="T84" fmla="*/ 54 w 106"/>
                <a:gd name="T85" fmla="*/ 7 h 78"/>
                <a:gd name="T86" fmla="*/ 46 w 106"/>
                <a:gd name="T87" fmla="*/ 4 h 78"/>
                <a:gd name="T88" fmla="*/ 39 w 106"/>
                <a:gd name="T89" fmla="*/ 2 h 78"/>
                <a:gd name="T90" fmla="*/ 30 w 106"/>
                <a:gd name="T91" fmla="*/ 0 h 78"/>
                <a:gd name="T92" fmla="*/ 24 w 106"/>
                <a:gd name="T93" fmla="*/ 0 h 78"/>
                <a:gd name="T94" fmla="*/ 16 w 106"/>
                <a:gd name="T95" fmla="*/ 2 h 78"/>
                <a:gd name="T96" fmla="*/ 9 w 106"/>
                <a:gd name="T97" fmla="*/ 5 h 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6"/>
                <a:gd name="T148" fmla="*/ 0 h 78"/>
                <a:gd name="T149" fmla="*/ 106 w 106"/>
                <a:gd name="T150" fmla="*/ 78 h 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6" h="78">
                  <a:moveTo>
                    <a:pt x="9" y="5"/>
                  </a:moveTo>
                  <a:lnTo>
                    <a:pt x="5" y="9"/>
                  </a:lnTo>
                  <a:lnTo>
                    <a:pt x="2" y="14"/>
                  </a:lnTo>
                  <a:lnTo>
                    <a:pt x="0" y="19"/>
                  </a:lnTo>
                  <a:lnTo>
                    <a:pt x="1" y="25"/>
                  </a:lnTo>
                  <a:lnTo>
                    <a:pt x="5" y="29"/>
                  </a:lnTo>
                  <a:lnTo>
                    <a:pt x="10" y="32"/>
                  </a:lnTo>
                  <a:lnTo>
                    <a:pt x="16" y="36"/>
                  </a:lnTo>
                  <a:lnTo>
                    <a:pt x="20" y="40"/>
                  </a:lnTo>
                  <a:lnTo>
                    <a:pt x="22" y="42"/>
                  </a:lnTo>
                  <a:lnTo>
                    <a:pt x="25" y="45"/>
                  </a:lnTo>
                  <a:lnTo>
                    <a:pt x="29" y="50"/>
                  </a:lnTo>
                  <a:lnTo>
                    <a:pt x="35" y="56"/>
                  </a:lnTo>
                  <a:lnTo>
                    <a:pt x="42" y="62"/>
                  </a:lnTo>
                  <a:lnTo>
                    <a:pt x="49" y="68"/>
                  </a:lnTo>
                  <a:lnTo>
                    <a:pt x="56" y="73"/>
                  </a:lnTo>
                  <a:lnTo>
                    <a:pt x="62" y="77"/>
                  </a:lnTo>
                  <a:lnTo>
                    <a:pt x="61" y="70"/>
                  </a:lnTo>
                  <a:lnTo>
                    <a:pt x="62" y="62"/>
                  </a:lnTo>
                  <a:lnTo>
                    <a:pt x="64" y="56"/>
                  </a:lnTo>
                  <a:lnTo>
                    <a:pt x="66" y="48"/>
                  </a:lnTo>
                  <a:lnTo>
                    <a:pt x="70" y="42"/>
                  </a:lnTo>
                  <a:lnTo>
                    <a:pt x="76" y="36"/>
                  </a:lnTo>
                  <a:lnTo>
                    <a:pt x="82" y="32"/>
                  </a:lnTo>
                  <a:lnTo>
                    <a:pt x="92" y="29"/>
                  </a:lnTo>
                  <a:lnTo>
                    <a:pt x="96" y="26"/>
                  </a:lnTo>
                  <a:lnTo>
                    <a:pt x="102" y="21"/>
                  </a:lnTo>
                  <a:lnTo>
                    <a:pt x="105" y="16"/>
                  </a:lnTo>
                  <a:lnTo>
                    <a:pt x="103" y="10"/>
                  </a:lnTo>
                  <a:lnTo>
                    <a:pt x="100" y="8"/>
                  </a:lnTo>
                  <a:lnTo>
                    <a:pt x="97" y="7"/>
                  </a:lnTo>
                  <a:lnTo>
                    <a:pt x="95" y="7"/>
                  </a:lnTo>
                  <a:lnTo>
                    <a:pt x="92" y="9"/>
                  </a:lnTo>
                  <a:lnTo>
                    <a:pt x="88" y="11"/>
                  </a:lnTo>
                  <a:lnTo>
                    <a:pt x="84" y="13"/>
                  </a:lnTo>
                  <a:lnTo>
                    <a:pt x="80" y="16"/>
                  </a:lnTo>
                  <a:lnTo>
                    <a:pt x="78" y="18"/>
                  </a:lnTo>
                  <a:lnTo>
                    <a:pt x="75" y="18"/>
                  </a:lnTo>
                  <a:lnTo>
                    <a:pt x="72" y="18"/>
                  </a:lnTo>
                  <a:lnTo>
                    <a:pt x="70" y="16"/>
                  </a:lnTo>
                  <a:lnTo>
                    <a:pt x="68" y="15"/>
                  </a:lnTo>
                  <a:lnTo>
                    <a:pt x="61" y="10"/>
                  </a:lnTo>
                  <a:lnTo>
                    <a:pt x="54" y="7"/>
                  </a:lnTo>
                  <a:lnTo>
                    <a:pt x="46" y="4"/>
                  </a:lnTo>
                  <a:lnTo>
                    <a:pt x="39" y="2"/>
                  </a:lnTo>
                  <a:lnTo>
                    <a:pt x="30" y="0"/>
                  </a:lnTo>
                  <a:lnTo>
                    <a:pt x="24" y="0"/>
                  </a:lnTo>
                  <a:lnTo>
                    <a:pt x="16" y="2"/>
                  </a:lnTo>
                  <a:lnTo>
                    <a:pt x="9" y="5"/>
                  </a:lnTo>
                </a:path>
              </a:pathLst>
            </a:custGeom>
            <a:solidFill>
              <a:srgbClr val="E2E2E2"/>
            </a:solidFill>
            <a:ln w="12700" cap="rnd">
              <a:noFill/>
              <a:round/>
              <a:headEnd/>
              <a:tailEnd/>
            </a:ln>
          </p:spPr>
          <p:txBody>
            <a:bodyPr/>
            <a:lstStyle/>
            <a:p>
              <a:endParaRPr lang="en-US" dirty="0"/>
            </a:p>
          </p:txBody>
        </p:sp>
        <p:sp>
          <p:nvSpPr>
            <p:cNvPr id="49186" name="Freeform 1085"/>
            <p:cNvSpPr>
              <a:spLocks/>
            </p:cNvSpPr>
            <p:nvPr/>
          </p:nvSpPr>
          <p:spPr bwMode="auto">
            <a:xfrm>
              <a:off x="2463" y="3038"/>
              <a:ext cx="17" cy="23"/>
            </a:xfrm>
            <a:custGeom>
              <a:avLst/>
              <a:gdLst>
                <a:gd name="T0" fmla="*/ 9 w 17"/>
                <a:gd name="T1" fmla="*/ 19 h 23"/>
                <a:gd name="T2" fmla="*/ 10 w 17"/>
                <a:gd name="T3" fmla="*/ 19 h 23"/>
                <a:gd name="T4" fmla="*/ 9 w 17"/>
                <a:gd name="T5" fmla="*/ 16 h 23"/>
                <a:gd name="T6" fmla="*/ 10 w 17"/>
                <a:gd name="T7" fmla="*/ 13 h 23"/>
                <a:gd name="T8" fmla="*/ 13 w 17"/>
                <a:gd name="T9" fmla="*/ 9 h 23"/>
                <a:gd name="T10" fmla="*/ 16 w 17"/>
                <a:gd name="T11" fmla="*/ 7 h 23"/>
                <a:gd name="T12" fmla="*/ 10 w 17"/>
                <a:gd name="T13" fmla="*/ 0 h 23"/>
                <a:gd name="T14" fmla="*/ 4 w 17"/>
                <a:gd name="T15" fmla="*/ 5 h 23"/>
                <a:gd name="T16" fmla="*/ 1 w 17"/>
                <a:gd name="T17" fmla="*/ 9 h 23"/>
                <a:gd name="T18" fmla="*/ 0 w 17"/>
                <a:gd name="T19" fmla="*/ 16 h 23"/>
                <a:gd name="T20" fmla="*/ 0 w 17"/>
                <a:gd name="T21" fmla="*/ 21 h 23"/>
                <a:gd name="T22" fmla="*/ 1 w 17"/>
                <a:gd name="T23" fmla="*/ 22 h 23"/>
                <a:gd name="T24" fmla="*/ 9 w 17"/>
                <a:gd name="T25" fmla="*/ 19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3"/>
                <a:gd name="T41" fmla="*/ 17 w 17"/>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3">
                  <a:moveTo>
                    <a:pt x="9" y="19"/>
                  </a:moveTo>
                  <a:lnTo>
                    <a:pt x="10" y="19"/>
                  </a:lnTo>
                  <a:lnTo>
                    <a:pt x="9" y="16"/>
                  </a:lnTo>
                  <a:lnTo>
                    <a:pt x="10" y="13"/>
                  </a:lnTo>
                  <a:lnTo>
                    <a:pt x="13" y="9"/>
                  </a:lnTo>
                  <a:lnTo>
                    <a:pt x="16" y="7"/>
                  </a:lnTo>
                  <a:lnTo>
                    <a:pt x="10" y="0"/>
                  </a:lnTo>
                  <a:lnTo>
                    <a:pt x="4" y="5"/>
                  </a:lnTo>
                  <a:lnTo>
                    <a:pt x="1" y="9"/>
                  </a:lnTo>
                  <a:lnTo>
                    <a:pt x="0" y="16"/>
                  </a:lnTo>
                  <a:lnTo>
                    <a:pt x="0" y="21"/>
                  </a:lnTo>
                  <a:lnTo>
                    <a:pt x="1" y="22"/>
                  </a:lnTo>
                  <a:lnTo>
                    <a:pt x="9" y="19"/>
                  </a:lnTo>
                </a:path>
              </a:pathLst>
            </a:custGeom>
            <a:solidFill>
              <a:srgbClr val="B5B5B5"/>
            </a:solidFill>
            <a:ln w="12700" cap="rnd">
              <a:noFill/>
              <a:round/>
              <a:headEnd/>
              <a:tailEnd/>
            </a:ln>
          </p:spPr>
          <p:txBody>
            <a:bodyPr/>
            <a:lstStyle/>
            <a:p>
              <a:endParaRPr lang="en-US" dirty="0"/>
            </a:p>
          </p:txBody>
        </p:sp>
        <p:sp>
          <p:nvSpPr>
            <p:cNvPr id="49187" name="Freeform 1086"/>
            <p:cNvSpPr>
              <a:spLocks/>
            </p:cNvSpPr>
            <p:nvPr/>
          </p:nvSpPr>
          <p:spPr bwMode="auto">
            <a:xfrm>
              <a:off x="2464" y="3062"/>
              <a:ext cx="26" cy="17"/>
            </a:xfrm>
            <a:custGeom>
              <a:avLst/>
              <a:gdLst>
                <a:gd name="T0" fmla="*/ 25 w 26"/>
                <a:gd name="T1" fmla="*/ 13 h 17"/>
                <a:gd name="T2" fmla="*/ 24 w 26"/>
                <a:gd name="T3" fmla="*/ 12 h 17"/>
                <a:gd name="T4" fmla="*/ 20 w 26"/>
                <a:gd name="T5" fmla="*/ 8 h 17"/>
                <a:gd name="T6" fmla="*/ 15 w 26"/>
                <a:gd name="T7" fmla="*/ 4 h 17"/>
                <a:gd name="T8" fmla="*/ 10 w 26"/>
                <a:gd name="T9" fmla="*/ 2 h 17"/>
                <a:gd name="T10" fmla="*/ 8 w 26"/>
                <a:gd name="T11" fmla="*/ 0 h 17"/>
                <a:gd name="T12" fmla="*/ 0 w 26"/>
                <a:gd name="T13" fmla="*/ 3 h 17"/>
                <a:gd name="T14" fmla="*/ 4 w 26"/>
                <a:gd name="T15" fmla="*/ 8 h 17"/>
                <a:gd name="T16" fmla="*/ 10 w 26"/>
                <a:gd name="T17" fmla="*/ 12 h 17"/>
                <a:gd name="T18" fmla="*/ 14 w 26"/>
                <a:gd name="T19" fmla="*/ 14 h 17"/>
                <a:gd name="T20" fmla="*/ 16 w 26"/>
                <a:gd name="T21" fmla="*/ 16 h 17"/>
                <a:gd name="T22" fmla="*/ 15 w 26"/>
                <a:gd name="T23" fmla="*/ 16 h 17"/>
                <a:gd name="T24" fmla="*/ 25 w 26"/>
                <a:gd name="T25" fmla="*/ 1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17"/>
                <a:gd name="T41" fmla="*/ 26 w 26"/>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17">
                  <a:moveTo>
                    <a:pt x="25" y="13"/>
                  </a:moveTo>
                  <a:lnTo>
                    <a:pt x="24" y="12"/>
                  </a:lnTo>
                  <a:lnTo>
                    <a:pt x="20" y="8"/>
                  </a:lnTo>
                  <a:lnTo>
                    <a:pt x="15" y="4"/>
                  </a:lnTo>
                  <a:lnTo>
                    <a:pt x="10" y="2"/>
                  </a:lnTo>
                  <a:lnTo>
                    <a:pt x="8" y="0"/>
                  </a:lnTo>
                  <a:lnTo>
                    <a:pt x="0" y="3"/>
                  </a:lnTo>
                  <a:lnTo>
                    <a:pt x="4" y="8"/>
                  </a:lnTo>
                  <a:lnTo>
                    <a:pt x="10" y="12"/>
                  </a:lnTo>
                  <a:lnTo>
                    <a:pt x="14" y="14"/>
                  </a:lnTo>
                  <a:lnTo>
                    <a:pt x="16" y="16"/>
                  </a:lnTo>
                  <a:lnTo>
                    <a:pt x="15" y="16"/>
                  </a:lnTo>
                  <a:lnTo>
                    <a:pt x="25" y="13"/>
                  </a:lnTo>
                </a:path>
              </a:pathLst>
            </a:custGeom>
            <a:solidFill>
              <a:srgbClr val="B5B5B5"/>
            </a:solidFill>
            <a:ln w="12700" cap="rnd">
              <a:noFill/>
              <a:round/>
              <a:headEnd/>
              <a:tailEnd/>
            </a:ln>
          </p:spPr>
          <p:txBody>
            <a:bodyPr/>
            <a:lstStyle/>
            <a:p>
              <a:endParaRPr lang="en-US" dirty="0"/>
            </a:p>
          </p:txBody>
        </p:sp>
        <p:sp>
          <p:nvSpPr>
            <p:cNvPr id="49188" name="Freeform 1087"/>
            <p:cNvSpPr>
              <a:spLocks/>
            </p:cNvSpPr>
            <p:nvPr/>
          </p:nvSpPr>
          <p:spPr bwMode="auto">
            <a:xfrm>
              <a:off x="2483" y="3079"/>
              <a:ext cx="52" cy="41"/>
            </a:xfrm>
            <a:custGeom>
              <a:avLst/>
              <a:gdLst>
                <a:gd name="T0" fmla="*/ 40 w 52"/>
                <a:gd name="T1" fmla="*/ 37 h 41"/>
                <a:gd name="T2" fmla="*/ 48 w 52"/>
                <a:gd name="T3" fmla="*/ 32 h 41"/>
                <a:gd name="T4" fmla="*/ 42 w 52"/>
                <a:gd name="T5" fmla="*/ 29 h 41"/>
                <a:gd name="T6" fmla="*/ 37 w 52"/>
                <a:gd name="T7" fmla="*/ 23 h 41"/>
                <a:gd name="T8" fmla="*/ 30 w 52"/>
                <a:gd name="T9" fmla="*/ 18 h 41"/>
                <a:gd name="T10" fmla="*/ 23 w 52"/>
                <a:gd name="T11" fmla="*/ 13 h 41"/>
                <a:gd name="T12" fmla="*/ 18 w 52"/>
                <a:gd name="T13" fmla="*/ 8 h 41"/>
                <a:gd name="T14" fmla="*/ 13 w 52"/>
                <a:gd name="T15" fmla="*/ 3 h 41"/>
                <a:gd name="T16" fmla="*/ 11 w 52"/>
                <a:gd name="T17" fmla="*/ 1 h 41"/>
                <a:gd name="T18" fmla="*/ 11 w 52"/>
                <a:gd name="T19" fmla="*/ 0 h 41"/>
                <a:gd name="T20" fmla="*/ 0 w 52"/>
                <a:gd name="T21" fmla="*/ 3 h 41"/>
                <a:gd name="T22" fmla="*/ 3 w 52"/>
                <a:gd name="T23" fmla="*/ 5 h 41"/>
                <a:gd name="T24" fmla="*/ 6 w 52"/>
                <a:gd name="T25" fmla="*/ 9 h 41"/>
                <a:gd name="T26" fmla="*/ 11 w 52"/>
                <a:gd name="T27" fmla="*/ 14 h 41"/>
                <a:gd name="T28" fmla="*/ 16 w 52"/>
                <a:gd name="T29" fmla="*/ 19 h 41"/>
                <a:gd name="T30" fmla="*/ 22 w 52"/>
                <a:gd name="T31" fmla="*/ 25 h 41"/>
                <a:gd name="T32" fmla="*/ 30 w 52"/>
                <a:gd name="T33" fmla="*/ 30 h 41"/>
                <a:gd name="T34" fmla="*/ 37 w 52"/>
                <a:gd name="T35" fmla="*/ 36 h 41"/>
                <a:gd name="T36" fmla="*/ 43 w 52"/>
                <a:gd name="T37" fmla="*/ 40 h 41"/>
                <a:gd name="T38" fmla="*/ 51 w 52"/>
                <a:gd name="T39" fmla="*/ 36 h 41"/>
                <a:gd name="T40" fmla="*/ 40 w 52"/>
                <a:gd name="T41" fmla="*/ 37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1"/>
                <a:gd name="T65" fmla="*/ 52 w 52"/>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1">
                  <a:moveTo>
                    <a:pt x="40" y="37"/>
                  </a:moveTo>
                  <a:lnTo>
                    <a:pt x="48" y="32"/>
                  </a:lnTo>
                  <a:lnTo>
                    <a:pt x="42" y="29"/>
                  </a:lnTo>
                  <a:lnTo>
                    <a:pt x="37" y="23"/>
                  </a:lnTo>
                  <a:lnTo>
                    <a:pt x="30" y="18"/>
                  </a:lnTo>
                  <a:lnTo>
                    <a:pt x="23" y="13"/>
                  </a:lnTo>
                  <a:lnTo>
                    <a:pt x="18" y="8"/>
                  </a:lnTo>
                  <a:lnTo>
                    <a:pt x="13" y="3"/>
                  </a:lnTo>
                  <a:lnTo>
                    <a:pt x="11" y="1"/>
                  </a:lnTo>
                  <a:lnTo>
                    <a:pt x="11" y="0"/>
                  </a:lnTo>
                  <a:lnTo>
                    <a:pt x="0" y="3"/>
                  </a:lnTo>
                  <a:lnTo>
                    <a:pt x="3" y="5"/>
                  </a:lnTo>
                  <a:lnTo>
                    <a:pt x="6" y="9"/>
                  </a:lnTo>
                  <a:lnTo>
                    <a:pt x="11" y="14"/>
                  </a:lnTo>
                  <a:lnTo>
                    <a:pt x="16" y="19"/>
                  </a:lnTo>
                  <a:lnTo>
                    <a:pt x="22" y="25"/>
                  </a:lnTo>
                  <a:lnTo>
                    <a:pt x="30" y="30"/>
                  </a:lnTo>
                  <a:lnTo>
                    <a:pt x="37" y="36"/>
                  </a:lnTo>
                  <a:lnTo>
                    <a:pt x="43" y="40"/>
                  </a:lnTo>
                  <a:lnTo>
                    <a:pt x="51" y="36"/>
                  </a:lnTo>
                  <a:lnTo>
                    <a:pt x="40" y="37"/>
                  </a:lnTo>
                </a:path>
              </a:pathLst>
            </a:custGeom>
            <a:solidFill>
              <a:srgbClr val="B5B5B5"/>
            </a:solidFill>
            <a:ln w="12700" cap="rnd">
              <a:noFill/>
              <a:round/>
              <a:headEnd/>
              <a:tailEnd/>
            </a:ln>
          </p:spPr>
          <p:txBody>
            <a:bodyPr/>
            <a:lstStyle/>
            <a:p>
              <a:endParaRPr lang="en-US" dirty="0"/>
            </a:p>
          </p:txBody>
        </p:sp>
        <p:sp>
          <p:nvSpPr>
            <p:cNvPr id="49189" name="Freeform 1088"/>
            <p:cNvSpPr>
              <a:spLocks/>
            </p:cNvSpPr>
            <p:nvPr/>
          </p:nvSpPr>
          <p:spPr bwMode="auto">
            <a:xfrm>
              <a:off x="2528" y="3062"/>
              <a:ext cx="33" cy="54"/>
            </a:xfrm>
            <a:custGeom>
              <a:avLst/>
              <a:gdLst>
                <a:gd name="T0" fmla="*/ 29 w 33"/>
                <a:gd name="T1" fmla="*/ 0 h 54"/>
                <a:gd name="T2" fmla="*/ 21 w 33"/>
                <a:gd name="T3" fmla="*/ 4 h 54"/>
                <a:gd name="T4" fmla="*/ 13 w 33"/>
                <a:gd name="T5" fmla="*/ 9 h 54"/>
                <a:gd name="T6" fmla="*/ 8 w 33"/>
                <a:gd name="T7" fmla="*/ 15 h 54"/>
                <a:gd name="T8" fmla="*/ 4 w 33"/>
                <a:gd name="T9" fmla="*/ 22 h 54"/>
                <a:gd name="T10" fmla="*/ 2 w 33"/>
                <a:gd name="T11" fmla="*/ 30 h 54"/>
                <a:gd name="T12" fmla="*/ 0 w 33"/>
                <a:gd name="T13" fmla="*/ 37 h 54"/>
                <a:gd name="T14" fmla="*/ 0 w 33"/>
                <a:gd name="T15" fmla="*/ 45 h 54"/>
                <a:gd name="T16" fmla="*/ 0 w 33"/>
                <a:gd name="T17" fmla="*/ 53 h 54"/>
                <a:gd name="T18" fmla="*/ 10 w 33"/>
                <a:gd name="T19" fmla="*/ 52 h 54"/>
                <a:gd name="T20" fmla="*/ 9 w 33"/>
                <a:gd name="T21" fmla="*/ 45 h 54"/>
                <a:gd name="T22" fmla="*/ 10 w 33"/>
                <a:gd name="T23" fmla="*/ 39 h 54"/>
                <a:gd name="T24" fmla="*/ 11 w 33"/>
                <a:gd name="T25" fmla="*/ 32 h 54"/>
                <a:gd name="T26" fmla="*/ 13 w 33"/>
                <a:gd name="T27" fmla="*/ 26 h 54"/>
                <a:gd name="T28" fmla="*/ 16 w 33"/>
                <a:gd name="T29" fmla="*/ 21 h 54"/>
                <a:gd name="T30" fmla="*/ 20 w 33"/>
                <a:gd name="T31" fmla="*/ 16 h 54"/>
                <a:gd name="T32" fmla="*/ 24 w 33"/>
                <a:gd name="T33" fmla="*/ 13 h 54"/>
                <a:gd name="T34" fmla="*/ 32 w 33"/>
                <a:gd name="T35" fmla="*/ 10 h 54"/>
                <a:gd name="T36" fmla="*/ 29 w 33"/>
                <a:gd name="T37" fmla="*/ 0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
                <a:gd name="T58" fmla="*/ 0 h 54"/>
                <a:gd name="T59" fmla="*/ 33 w 33"/>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 h="54">
                  <a:moveTo>
                    <a:pt x="29" y="0"/>
                  </a:moveTo>
                  <a:lnTo>
                    <a:pt x="21" y="4"/>
                  </a:lnTo>
                  <a:lnTo>
                    <a:pt x="13" y="9"/>
                  </a:lnTo>
                  <a:lnTo>
                    <a:pt x="8" y="15"/>
                  </a:lnTo>
                  <a:lnTo>
                    <a:pt x="4" y="22"/>
                  </a:lnTo>
                  <a:lnTo>
                    <a:pt x="2" y="30"/>
                  </a:lnTo>
                  <a:lnTo>
                    <a:pt x="0" y="37"/>
                  </a:lnTo>
                  <a:lnTo>
                    <a:pt x="0" y="45"/>
                  </a:lnTo>
                  <a:lnTo>
                    <a:pt x="0" y="53"/>
                  </a:lnTo>
                  <a:lnTo>
                    <a:pt x="10" y="52"/>
                  </a:lnTo>
                  <a:lnTo>
                    <a:pt x="9" y="45"/>
                  </a:lnTo>
                  <a:lnTo>
                    <a:pt x="10" y="39"/>
                  </a:lnTo>
                  <a:lnTo>
                    <a:pt x="11" y="32"/>
                  </a:lnTo>
                  <a:lnTo>
                    <a:pt x="13" y="26"/>
                  </a:lnTo>
                  <a:lnTo>
                    <a:pt x="16" y="21"/>
                  </a:lnTo>
                  <a:lnTo>
                    <a:pt x="20" y="16"/>
                  </a:lnTo>
                  <a:lnTo>
                    <a:pt x="24" y="13"/>
                  </a:lnTo>
                  <a:lnTo>
                    <a:pt x="32" y="10"/>
                  </a:lnTo>
                  <a:lnTo>
                    <a:pt x="29" y="0"/>
                  </a:lnTo>
                </a:path>
              </a:pathLst>
            </a:custGeom>
            <a:solidFill>
              <a:srgbClr val="B5B5B5"/>
            </a:solidFill>
            <a:ln w="12700" cap="rnd">
              <a:noFill/>
              <a:round/>
              <a:headEnd/>
              <a:tailEnd/>
            </a:ln>
          </p:spPr>
          <p:txBody>
            <a:bodyPr/>
            <a:lstStyle/>
            <a:p>
              <a:endParaRPr lang="en-US" dirty="0"/>
            </a:p>
          </p:txBody>
        </p:sp>
        <p:sp>
          <p:nvSpPr>
            <p:cNvPr id="49190" name="Freeform 1089"/>
            <p:cNvSpPr>
              <a:spLocks/>
            </p:cNvSpPr>
            <p:nvPr/>
          </p:nvSpPr>
          <p:spPr bwMode="auto">
            <a:xfrm>
              <a:off x="2563" y="3045"/>
              <a:ext cx="17" cy="23"/>
            </a:xfrm>
            <a:custGeom>
              <a:avLst/>
              <a:gdLst>
                <a:gd name="T0" fmla="*/ 7 w 17"/>
                <a:gd name="T1" fmla="*/ 5 h 23"/>
                <a:gd name="T2" fmla="*/ 7 w 17"/>
                <a:gd name="T3" fmla="*/ 7 h 23"/>
                <a:gd name="T4" fmla="*/ 7 w 17"/>
                <a:gd name="T5" fmla="*/ 9 h 23"/>
                <a:gd name="T6" fmla="*/ 3 w 17"/>
                <a:gd name="T7" fmla="*/ 12 h 23"/>
                <a:gd name="T8" fmla="*/ 0 w 17"/>
                <a:gd name="T9" fmla="*/ 13 h 23"/>
                <a:gd name="T10" fmla="*/ 2 w 17"/>
                <a:gd name="T11" fmla="*/ 22 h 23"/>
                <a:gd name="T12" fmla="*/ 7 w 17"/>
                <a:gd name="T13" fmla="*/ 19 h 23"/>
                <a:gd name="T14" fmla="*/ 12 w 17"/>
                <a:gd name="T15" fmla="*/ 14 h 23"/>
                <a:gd name="T16" fmla="*/ 16 w 17"/>
                <a:gd name="T17" fmla="*/ 8 h 23"/>
                <a:gd name="T18" fmla="*/ 13 w 17"/>
                <a:gd name="T19" fmla="*/ 0 h 23"/>
                <a:gd name="T20" fmla="*/ 7 w 17"/>
                <a:gd name="T21" fmla="*/ 5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3"/>
                <a:gd name="T35" fmla="*/ 17 w 17"/>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3">
                  <a:moveTo>
                    <a:pt x="7" y="5"/>
                  </a:moveTo>
                  <a:lnTo>
                    <a:pt x="7" y="7"/>
                  </a:lnTo>
                  <a:lnTo>
                    <a:pt x="7" y="9"/>
                  </a:lnTo>
                  <a:lnTo>
                    <a:pt x="3" y="12"/>
                  </a:lnTo>
                  <a:lnTo>
                    <a:pt x="0" y="13"/>
                  </a:lnTo>
                  <a:lnTo>
                    <a:pt x="2" y="22"/>
                  </a:lnTo>
                  <a:lnTo>
                    <a:pt x="7" y="19"/>
                  </a:lnTo>
                  <a:lnTo>
                    <a:pt x="12" y="14"/>
                  </a:lnTo>
                  <a:lnTo>
                    <a:pt x="16" y="8"/>
                  </a:lnTo>
                  <a:lnTo>
                    <a:pt x="13" y="0"/>
                  </a:lnTo>
                  <a:lnTo>
                    <a:pt x="7" y="5"/>
                  </a:lnTo>
                </a:path>
              </a:pathLst>
            </a:custGeom>
            <a:solidFill>
              <a:srgbClr val="B5B5B5"/>
            </a:solidFill>
            <a:ln w="12700" cap="rnd">
              <a:noFill/>
              <a:round/>
              <a:headEnd/>
              <a:tailEnd/>
            </a:ln>
          </p:spPr>
          <p:txBody>
            <a:bodyPr/>
            <a:lstStyle/>
            <a:p>
              <a:endParaRPr lang="en-US" dirty="0"/>
            </a:p>
          </p:txBody>
        </p:sp>
        <p:sp>
          <p:nvSpPr>
            <p:cNvPr id="49191" name="Freeform 1090"/>
            <p:cNvSpPr>
              <a:spLocks/>
            </p:cNvSpPr>
            <p:nvPr/>
          </p:nvSpPr>
          <p:spPr bwMode="auto">
            <a:xfrm>
              <a:off x="2547" y="3040"/>
              <a:ext cx="29" cy="17"/>
            </a:xfrm>
            <a:custGeom>
              <a:avLst/>
              <a:gdLst>
                <a:gd name="T0" fmla="*/ 5 w 29"/>
                <a:gd name="T1" fmla="*/ 16 h 17"/>
                <a:gd name="T2" fmla="*/ 8 w 29"/>
                <a:gd name="T3" fmla="*/ 14 h 17"/>
                <a:gd name="T4" fmla="*/ 12 w 29"/>
                <a:gd name="T5" fmla="*/ 12 h 17"/>
                <a:gd name="T6" fmla="*/ 14 w 29"/>
                <a:gd name="T7" fmla="*/ 11 h 17"/>
                <a:gd name="T8" fmla="*/ 16 w 29"/>
                <a:gd name="T9" fmla="*/ 9 h 17"/>
                <a:gd name="T10" fmla="*/ 18 w 29"/>
                <a:gd name="T11" fmla="*/ 9 h 17"/>
                <a:gd name="T12" fmla="*/ 19 w 29"/>
                <a:gd name="T13" fmla="*/ 9 h 17"/>
                <a:gd name="T14" fmla="*/ 21 w 29"/>
                <a:gd name="T15" fmla="*/ 9 h 17"/>
                <a:gd name="T16" fmla="*/ 28 w 29"/>
                <a:gd name="T17" fmla="*/ 4 h 17"/>
                <a:gd name="T18" fmla="*/ 25 w 29"/>
                <a:gd name="T19" fmla="*/ 1 h 17"/>
                <a:gd name="T20" fmla="*/ 21 w 29"/>
                <a:gd name="T21" fmla="*/ 0 h 17"/>
                <a:gd name="T22" fmla="*/ 16 w 29"/>
                <a:gd name="T23" fmla="*/ 0 h 17"/>
                <a:gd name="T24" fmla="*/ 12 w 29"/>
                <a:gd name="T25" fmla="*/ 1 h 17"/>
                <a:gd name="T26" fmla="*/ 8 w 29"/>
                <a:gd name="T27" fmla="*/ 4 h 17"/>
                <a:gd name="T28" fmla="*/ 6 w 29"/>
                <a:gd name="T29" fmla="*/ 5 h 17"/>
                <a:gd name="T30" fmla="*/ 2 w 29"/>
                <a:gd name="T31" fmla="*/ 6 h 17"/>
                <a:gd name="T32" fmla="*/ 0 w 29"/>
                <a:gd name="T33" fmla="*/ 9 h 17"/>
                <a:gd name="T34" fmla="*/ 5 w 29"/>
                <a:gd name="T35" fmla="*/ 16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
                <a:gd name="T55" fmla="*/ 0 h 17"/>
                <a:gd name="T56" fmla="*/ 29 w 29"/>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 h="17">
                  <a:moveTo>
                    <a:pt x="5" y="16"/>
                  </a:moveTo>
                  <a:lnTo>
                    <a:pt x="8" y="14"/>
                  </a:lnTo>
                  <a:lnTo>
                    <a:pt x="12" y="12"/>
                  </a:lnTo>
                  <a:lnTo>
                    <a:pt x="14" y="11"/>
                  </a:lnTo>
                  <a:lnTo>
                    <a:pt x="16" y="9"/>
                  </a:lnTo>
                  <a:lnTo>
                    <a:pt x="18" y="9"/>
                  </a:lnTo>
                  <a:lnTo>
                    <a:pt x="19" y="9"/>
                  </a:lnTo>
                  <a:lnTo>
                    <a:pt x="21" y="9"/>
                  </a:lnTo>
                  <a:lnTo>
                    <a:pt x="28" y="4"/>
                  </a:lnTo>
                  <a:lnTo>
                    <a:pt x="25" y="1"/>
                  </a:lnTo>
                  <a:lnTo>
                    <a:pt x="21" y="0"/>
                  </a:lnTo>
                  <a:lnTo>
                    <a:pt x="16" y="0"/>
                  </a:lnTo>
                  <a:lnTo>
                    <a:pt x="12" y="1"/>
                  </a:lnTo>
                  <a:lnTo>
                    <a:pt x="8" y="4"/>
                  </a:lnTo>
                  <a:lnTo>
                    <a:pt x="6" y="5"/>
                  </a:lnTo>
                  <a:lnTo>
                    <a:pt x="2" y="6"/>
                  </a:lnTo>
                  <a:lnTo>
                    <a:pt x="0" y="9"/>
                  </a:lnTo>
                  <a:lnTo>
                    <a:pt x="5" y="16"/>
                  </a:lnTo>
                </a:path>
              </a:pathLst>
            </a:custGeom>
            <a:solidFill>
              <a:srgbClr val="B5B5B5"/>
            </a:solidFill>
            <a:ln w="12700" cap="rnd">
              <a:noFill/>
              <a:round/>
              <a:headEnd/>
              <a:tailEnd/>
            </a:ln>
          </p:spPr>
          <p:txBody>
            <a:bodyPr/>
            <a:lstStyle/>
            <a:p>
              <a:endParaRPr lang="en-US" dirty="0"/>
            </a:p>
          </p:txBody>
        </p:sp>
        <p:sp>
          <p:nvSpPr>
            <p:cNvPr id="49192" name="Freeform 1091"/>
            <p:cNvSpPr>
              <a:spLocks/>
            </p:cNvSpPr>
            <p:nvPr/>
          </p:nvSpPr>
          <p:spPr bwMode="auto">
            <a:xfrm>
              <a:off x="2536" y="3048"/>
              <a:ext cx="17" cy="17"/>
            </a:xfrm>
            <a:custGeom>
              <a:avLst/>
              <a:gdLst>
                <a:gd name="T0" fmla="*/ 0 w 17"/>
                <a:gd name="T1" fmla="*/ 10 h 17"/>
                <a:gd name="T2" fmla="*/ 2 w 17"/>
                <a:gd name="T3" fmla="*/ 12 h 17"/>
                <a:gd name="T4" fmla="*/ 5 w 17"/>
                <a:gd name="T5" fmla="*/ 14 h 17"/>
                <a:gd name="T6" fmla="*/ 10 w 17"/>
                <a:gd name="T7" fmla="*/ 16 h 17"/>
                <a:gd name="T8" fmla="*/ 16 w 17"/>
                <a:gd name="T9" fmla="*/ 14 h 17"/>
                <a:gd name="T10" fmla="*/ 10 w 17"/>
                <a:gd name="T11" fmla="*/ 4 h 17"/>
                <a:gd name="T12" fmla="*/ 8 w 17"/>
                <a:gd name="T13" fmla="*/ 2 h 17"/>
                <a:gd name="T14" fmla="*/ 7 w 17"/>
                <a:gd name="T15" fmla="*/ 0 h 17"/>
                <a:gd name="T16" fmla="*/ 0 w 17"/>
                <a:gd name="T17" fmla="*/ 1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0"/>
                  </a:moveTo>
                  <a:lnTo>
                    <a:pt x="2" y="12"/>
                  </a:lnTo>
                  <a:lnTo>
                    <a:pt x="5" y="14"/>
                  </a:lnTo>
                  <a:lnTo>
                    <a:pt x="10" y="16"/>
                  </a:lnTo>
                  <a:lnTo>
                    <a:pt x="16" y="14"/>
                  </a:lnTo>
                  <a:lnTo>
                    <a:pt x="10" y="4"/>
                  </a:lnTo>
                  <a:lnTo>
                    <a:pt x="8" y="2"/>
                  </a:lnTo>
                  <a:lnTo>
                    <a:pt x="7" y="0"/>
                  </a:lnTo>
                  <a:lnTo>
                    <a:pt x="0" y="10"/>
                  </a:lnTo>
                </a:path>
              </a:pathLst>
            </a:custGeom>
            <a:solidFill>
              <a:srgbClr val="B5B5B5"/>
            </a:solidFill>
            <a:ln w="12700" cap="rnd">
              <a:noFill/>
              <a:round/>
              <a:headEnd/>
              <a:tailEnd/>
            </a:ln>
          </p:spPr>
          <p:txBody>
            <a:bodyPr/>
            <a:lstStyle/>
            <a:p>
              <a:endParaRPr lang="en-US" dirty="0"/>
            </a:p>
          </p:txBody>
        </p:sp>
        <p:sp>
          <p:nvSpPr>
            <p:cNvPr id="49193" name="Freeform 1092"/>
            <p:cNvSpPr>
              <a:spLocks/>
            </p:cNvSpPr>
            <p:nvPr/>
          </p:nvSpPr>
          <p:spPr bwMode="auto">
            <a:xfrm>
              <a:off x="2475" y="3032"/>
              <a:ext cx="63" cy="20"/>
            </a:xfrm>
            <a:custGeom>
              <a:avLst/>
              <a:gdLst>
                <a:gd name="T0" fmla="*/ 5 w 63"/>
                <a:gd name="T1" fmla="*/ 11 h 20"/>
                <a:gd name="T2" fmla="*/ 11 w 63"/>
                <a:gd name="T3" fmla="*/ 9 h 20"/>
                <a:gd name="T4" fmla="*/ 17 w 63"/>
                <a:gd name="T5" fmla="*/ 8 h 20"/>
                <a:gd name="T6" fmla="*/ 22 w 63"/>
                <a:gd name="T7" fmla="*/ 8 h 20"/>
                <a:gd name="T8" fmla="*/ 30 w 63"/>
                <a:gd name="T9" fmla="*/ 9 h 20"/>
                <a:gd name="T10" fmla="*/ 36 w 63"/>
                <a:gd name="T11" fmla="*/ 10 h 20"/>
                <a:gd name="T12" fmla="*/ 44 w 63"/>
                <a:gd name="T13" fmla="*/ 13 h 20"/>
                <a:gd name="T14" fmla="*/ 49 w 63"/>
                <a:gd name="T15" fmla="*/ 16 h 20"/>
                <a:gd name="T16" fmla="*/ 56 w 63"/>
                <a:gd name="T17" fmla="*/ 19 h 20"/>
                <a:gd name="T18" fmla="*/ 62 w 63"/>
                <a:gd name="T19" fmla="*/ 12 h 20"/>
                <a:gd name="T20" fmla="*/ 56 w 63"/>
                <a:gd name="T21" fmla="*/ 9 h 20"/>
                <a:gd name="T22" fmla="*/ 48 w 63"/>
                <a:gd name="T23" fmla="*/ 6 h 20"/>
                <a:gd name="T24" fmla="*/ 41 w 63"/>
                <a:gd name="T25" fmla="*/ 3 h 20"/>
                <a:gd name="T26" fmla="*/ 33 w 63"/>
                <a:gd name="T27" fmla="*/ 1 h 20"/>
                <a:gd name="T28" fmla="*/ 24 w 63"/>
                <a:gd name="T29" fmla="*/ 0 h 20"/>
                <a:gd name="T30" fmla="*/ 16 w 63"/>
                <a:gd name="T31" fmla="*/ 0 h 20"/>
                <a:gd name="T32" fmla="*/ 7 w 63"/>
                <a:gd name="T33" fmla="*/ 1 h 20"/>
                <a:gd name="T34" fmla="*/ 0 w 63"/>
                <a:gd name="T35" fmla="*/ 5 h 20"/>
                <a:gd name="T36" fmla="*/ 5 w 63"/>
                <a:gd name="T37" fmla="*/ 11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0"/>
                <a:gd name="T59" fmla="*/ 63 w 63"/>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0">
                  <a:moveTo>
                    <a:pt x="5" y="11"/>
                  </a:moveTo>
                  <a:lnTo>
                    <a:pt x="11" y="9"/>
                  </a:lnTo>
                  <a:lnTo>
                    <a:pt x="17" y="8"/>
                  </a:lnTo>
                  <a:lnTo>
                    <a:pt x="22" y="8"/>
                  </a:lnTo>
                  <a:lnTo>
                    <a:pt x="30" y="9"/>
                  </a:lnTo>
                  <a:lnTo>
                    <a:pt x="36" y="10"/>
                  </a:lnTo>
                  <a:lnTo>
                    <a:pt x="44" y="13"/>
                  </a:lnTo>
                  <a:lnTo>
                    <a:pt x="49" y="16"/>
                  </a:lnTo>
                  <a:lnTo>
                    <a:pt x="56" y="19"/>
                  </a:lnTo>
                  <a:lnTo>
                    <a:pt x="62" y="12"/>
                  </a:lnTo>
                  <a:lnTo>
                    <a:pt x="56" y="9"/>
                  </a:lnTo>
                  <a:lnTo>
                    <a:pt x="48" y="6"/>
                  </a:lnTo>
                  <a:lnTo>
                    <a:pt x="41" y="3"/>
                  </a:lnTo>
                  <a:lnTo>
                    <a:pt x="33" y="1"/>
                  </a:lnTo>
                  <a:lnTo>
                    <a:pt x="24" y="0"/>
                  </a:lnTo>
                  <a:lnTo>
                    <a:pt x="16" y="0"/>
                  </a:lnTo>
                  <a:lnTo>
                    <a:pt x="7" y="1"/>
                  </a:lnTo>
                  <a:lnTo>
                    <a:pt x="0" y="5"/>
                  </a:lnTo>
                  <a:lnTo>
                    <a:pt x="5" y="11"/>
                  </a:lnTo>
                </a:path>
              </a:pathLst>
            </a:custGeom>
            <a:solidFill>
              <a:srgbClr val="B5B5B5"/>
            </a:solidFill>
            <a:ln w="12700" cap="rnd">
              <a:noFill/>
              <a:round/>
              <a:headEnd/>
              <a:tailEnd/>
            </a:ln>
          </p:spPr>
          <p:txBody>
            <a:bodyPr/>
            <a:lstStyle/>
            <a:p>
              <a:endParaRPr lang="en-US" dirty="0"/>
            </a:p>
          </p:txBody>
        </p:sp>
        <p:sp>
          <p:nvSpPr>
            <p:cNvPr id="49194" name="Freeform 1093"/>
            <p:cNvSpPr>
              <a:spLocks/>
            </p:cNvSpPr>
            <p:nvPr/>
          </p:nvSpPr>
          <p:spPr bwMode="auto">
            <a:xfrm>
              <a:off x="1075" y="2223"/>
              <a:ext cx="69" cy="74"/>
            </a:xfrm>
            <a:custGeom>
              <a:avLst/>
              <a:gdLst>
                <a:gd name="T0" fmla="*/ 62 w 69"/>
                <a:gd name="T1" fmla="*/ 0 h 74"/>
                <a:gd name="T2" fmla="*/ 60 w 69"/>
                <a:gd name="T3" fmla="*/ 0 h 74"/>
                <a:gd name="T4" fmla="*/ 57 w 69"/>
                <a:gd name="T5" fmla="*/ 2 h 74"/>
                <a:gd name="T6" fmla="*/ 53 w 69"/>
                <a:gd name="T7" fmla="*/ 3 h 74"/>
                <a:gd name="T8" fmla="*/ 50 w 69"/>
                <a:gd name="T9" fmla="*/ 4 h 74"/>
                <a:gd name="T10" fmla="*/ 45 w 69"/>
                <a:gd name="T11" fmla="*/ 5 h 74"/>
                <a:gd name="T12" fmla="*/ 41 w 69"/>
                <a:gd name="T13" fmla="*/ 6 h 74"/>
                <a:gd name="T14" fmla="*/ 39 w 69"/>
                <a:gd name="T15" fmla="*/ 6 h 74"/>
                <a:gd name="T16" fmla="*/ 36 w 69"/>
                <a:gd name="T17" fmla="*/ 5 h 74"/>
                <a:gd name="T18" fmla="*/ 30 w 69"/>
                <a:gd name="T19" fmla="*/ 3 h 74"/>
                <a:gd name="T20" fmla="*/ 25 w 69"/>
                <a:gd name="T21" fmla="*/ 2 h 74"/>
                <a:gd name="T22" fmla="*/ 19 w 69"/>
                <a:gd name="T23" fmla="*/ 2 h 74"/>
                <a:gd name="T24" fmla="*/ 16 w 69"/>
                <a:gd name="T25" fmla="*/ 4 h 74"/>
                <a:gd name="T26" fmla="*/ 11 w 69"/>
                <a:gd name="T27" fmla="*/ 8 h 74"/>
                <a:gd name="T28" fmla="*/ 6 w 69"/>
                <a:gd name="T29" fmla="*/ 14 h 74"/>
                <a:gd name="T30" fmla="*/ 4 w 69"/>
                <a:gd name="T31" fmla="*/ 19 h 74"/>
                <a:gd name="T32" fmla="*/ 1 w 69"/>
                <a:gd name="T33" fmla="*/ 25 h 74"/>
                <a:gd name="T34" fmla="*/ 0 w 69"/>
                <a:gd name="T35" fmla="*/ 31 h 74"/>
                <a:gd name="T36" fmla="*/ 0 w 69"/>
                <a:gd name="T37" fmla="*/ 37 h 74"/>
                <a:gd name="T38" fmla="*/ 2 w 69"/>
                <a:gd name="T39" fmla="*/ 43 h 74"/>
                <a:gd name="T40" fmla="*/ 6 w 69"/>
                <a:gd name="T41" fmla="*/ 50 h 74"/>
                <a:gd name="T42" fmla="*/ 8 w 69"/>
                <a:gd name="T43" fmla="*/ 53 h 74"/>
                <a:gd name="T44" fmla="*/ 12 w 69"/>
                <a:gd name="T45" fmla="*/ 54 h 74"/>
                <a:gd name="T46" fmla="*/ 16 w 69"/>
                <a:gd name="T47" fmla="*/ 54 h 74"/>
                <a:gd name="T48" fmla="*/ 19 w 69"/>
                <a:gd name="T49" fmla="*/ 54 h 74"/>
                <a:gd name="T50" fmla="*/ 23 w 69"/>
                <a:gd name="T51" fmla="*/ 54 h 74"/>
                <a:gd name="T52" fmla="*/ 27 w 69"/>
                <a:gd name="T53" fmla="*/ 54 h 74"/>
                <a:gd name="T54" fmla="*/ 30 w 69"/>
                <a:gd name="T55" fmla="*/ 55 h 74"/>
                <a:gd name="T56" fmla="*/ 33 w 69"/>
                <a:gd name="T57" fmla="*/ 56 h 74"/>
                <a:gd name="T58" fmla="*/ 36 w 69"/>
                <a:gd name="T59" fmla="*/ 58 h 74"/>
                <a:gd name="T60" fmla="*/ 40 w 69"/>
                <a:gd name="T61" fmla="*/ 60 h 74"/>
                <a:gd name="T62" fmla="*/ 43 w 69"/>
                <a:gd name="T63" fmla="*/ 64 h 74"/>
                <a:gd name="T64" fmla="*/ 48 w 69"/>
                <a:gd name="T65" fmla="*/ 67 h 74"/>
                <a:gd name="T66" fmla="*/ 52 w 69"/>
                <a:gd name="T67" fmla="*/ 69 h 74"/>
                <a:gd name="T68" fmla="*/ 56 w 69"/>
                <a:gd name="T69" fmla="*/ 71 h 74"/>
                <a:gd name="T70" fmla="*/ 60 w 69"/>
                <a:gd name="T71" fmla="*/ 72 h 74"/>
                <a:gd name="T72" fmla="*/ 62 w 69"/>
                <a:gd name="T73" fmla="*/ 73 h 74"/>
                <a:gd name="T74" fmla="*/ 65 w 69"/>
                <a:gd name="T75" fmla="*/ 72 h 74"/>
                <a:gd name="T76" fmla="*/ 68 w 69"/>
                <a:gd name="T77" fmla="*/ 70 h 74"/>
                <a:gd name="T78" fmla="*/ 68 w 69"/>
                <a:gd name="T79" fmla="*/ 67 h 74"/>
                <a:gd name="T80" fmla="*/ 67 w 69"/>
                <a:gd name="T81" fmla="*/ 63 h 74"/>
                <a:gd name="T82" fmla="*/ 65 w 69"/>
                <a:gd name="T83" fmla="*/ 53 h 74"/>
                <a:gd name="T84" fmla="*/ 64 w 69"/>
                <a:gd name="T85" fmla="*/ 43 h 74"/>
                <a:gd name="T86" fmla="*/ 64 w 69"/>
                <a:gd name="T87" fmla="*/ 34 h 74"/>
                <a:gd name="T88" fmla="*/ 64 w 69"/>
                <a:gd name="T89" fmla="*/ 27 h 74"/>
                <a:gd name="T90" fmla="*/ 64 w 69"/>
                <a:gd name="T91" fmla="*/ 19 h 74"/>
                <a:gd name="T92" fmla="*/ 64 w 69"/>
                <a:gd name="T93" fmla="*/ 13 h 74"/>
                <a:gd name="T94" fmla="*/ 63 w 69"/>
                <a:gd name="T95" fmla="*/ 6 h 74"/>
                <a:gd name="T96" fmla="*/ 62 w 69"/>
                <a:gd name="T97" fmla="*/ 0 h 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9"/>
                <a:gd name="T148" fmla="*/ 0 h 74"/>
                <a:gd name="T149" fmla="*/ 69 w 69"/>
                <a:gd name="T150" fmla="*/ 74 h 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9" h="74">
                  <a:moveTo>
                    <a:pt x="62" y="0"/>
                  </a:moveTo>
                  <a:lnTo>
                    <a:pt x="60" y="0"/>
                  </a:lnTo>
                  <a:lnTo>
                    <a:pt x="57" y="2"/>
                  </a:lnTo>
                  <a:lnTo>
                    <a:pt x="53" y="3"/>
                  </a:lnTo>
                  <a:lnTo>
                    <a:pt x="50" y="4"/>
                  </a:lnTo>
                  <a:lnTo>
                    <a:pt x="45" y="5"/>
                  </a:lnTo>
                  <a:lnTo>
                    <a:pt x="41" y="6"/>
                  </a:lnTo>
                  <a:lnTo>
                    <a:pt x="39" y="6"/>
                  </a:lnTo>
                  <a:lnTo>
                    <a:pt x="36" y="5"/>
                  </a:lnTo>
                  <a:lnTo>
                    <a:pt x="30" y="3"/>
                  </a:lnTo>
                  <a:lnTo>
                    <a:pt x="25" y="2"/>
                  </a:lnTo>
                  <a:lnTo>
                    <a:pt x="19" y="2"/>
                  </a:lnTo>
                  <a:lnTo>
                    <a:pt x="16" y="4"/>
                  </a:lnTo>
                  <a:lnTo>
                    <a:pt x="11" y="8"/>
                  </a:lnTo>
                  <a:lnTo>
                    <a:pt x="6" y="14"/>
                  </a:lnTo>
                  <a:lnTo>
                    <a:pt x="4" y="19"/>
                  </a:lnTo>
                  <a:lnTo>
                    <a:pt x="1" y="25"/>
                  </a:lnTo>
                  <a:lnTo>
                    <a:pt x="0" y="31"/>
                  </a:lnTo>
                  <a:lnTo>
                    <a:pt x="0" y="37"/>
                  </a:lnTo>
                  <a:lnTo>
                    <a:pt x="2" y="43"/>
                  </a:lnTo>
                  <a:lnTo>
                    <a:pt x="6" y="50"/>
                  </a:lnTo>
                  <a:lnTo>
                    <a:pt x="8" y="53"/>
                  </a:lnTo>
                  <a:lnTo>
                    <a:pt x="12" y="54"/>
                  </a:lnTo>
                  <a:lnTo>
                    <a:pt x="16" y="54"/>
                  </a:lnTo>
                  <a:lnTo>
                    <a:pt x="19" y="54"/>
                  </a:lnTo>
                  <a:lnTo>
                    <a:pt x="23" y="54"/>
                  </a:lnTo>
                  <a:lnTo>
                    <a:pt x="27" y="54"/>
                  </a:lnTo>
                  <a:lnTo>
                    <a:pt x="30" y="55"/>
                  </a:lnTo>
                  <a:lnTo>
                    <a:pt x="33" y="56"/>
                  </a:lnTo>
                  <a:lnTo>
                    <a:pt x="36" y="58"/>
                  </a:lnTo>
                  <a:lnTo>
                    <a:pt x="40" y="60"/>
                  </a:lnTo>
                  <a:lnTo>
                    <a:pt x="43" y="64"/>
                  </a:lnTo>
                  <a:lnTo>
                    <a:pt x="48" y="67"/>
                  </a:lnTo>
                  <a:lnTo>
                    <a:pt x="52" y="69"/>
                  </a:lnTo>
                  <a:lnTo>
                    <a:pt x="56" y="71"/>
                  </a:lnTo>
                  <a:lnTo>
                    <a:pt x="60" y="72"/>
                  </a:lnTo>
                  <a:lnTo>
                    <a:pt x="62" y="73"/>
                  </a:lnTo>
                  <a:lnTo>
                    <a:pt x="65" y="72"/>
                  </a:lnTo>
                  <a:lnTo>
                    <a:pt x="68" y="70"/>
                  </a:lnTo>
                  <a:lnTo>
                    <a:pt x="68" y="67"/>
                  </a:lnTo>
                  <a:lnTo>
                    <a:pt x="67" y="63"/>
                  </a:lnTo>
                  <a:lnTo>
                    <a:pt x="65" y="53"/>
                  </a:lnTo>
                  <a:lnTo>
                    <a:pt x="64" y="43"/>
                  </a:lnTo>
                  <a:lnTo>
                    <a:pt x="64" y="34"/>
                  </a:lnTo>
                  <a:lnTo>
                    <a:pt x="64" y="27"/>
                  </a:lnTo>
                  <a:lnTo>
                    <a:pt x="64" y="19"/>
                  </a:lnTo>
                  <a:lnTo>
                    <a:pt x="64" y="13"/>
                  </a:lnTo>
                  <a:lnTo>
                    <a:pt x="63" y="6"/>
                  </a:lnTo>
                  <a:lnTo>
                    <a:pt x="62" y="0"/>
                  </a:lnTo>
                </a:path>
              </a:pathLst>
            </a:custGeom>
            <a:solidFill>
              <a:srgbClr val="CCCCCC"/>
            </a:solidFill>
            <a:ln w="12700" cap="rnd">
              <a:noFill/>
              <a:round/>
              <a:headEnd/>
              <a:tailEnd/>
            </a:ln>
          </p:spPr>
          <p:txBody>
            <a:bodyPr/>
            <a:lstStyle/>
            <a:p>
              <a:endParaRPr lang="en-US" dirty="0"/>
            </a:p>
          </p:txBody>
        </p:sp>
        <p:sp>
          <p:nvSpPr>
            <p:cNvPr id="49195" name="Freeform 1094"/>
            <p:cNvSpPr>
              <a:spLocks/>
            </p:cNvSpPr>
            <p:nvPr/>
          </p:nvSpPr>
          <p:spPr bwMode="auto">
            <a:xfrm>
              <a:off x="1112" y="2217"/>
              <a:ext cx="28" cy="17"/>
            </a:xfrm>
            <a:custGeom>
              <a:avLst/>
              <a:gdLst>
                <a:gd name="T0" fmla="*/ 0 w 28"/>
                <a:gd name="T1" fmla="*/ 14 h 17"/>
                <a:gd name="T2" fmla="*/ 3 w 28"/>
                <a:gd name="T3" fmla="*/ 16 h 17"/>
                <a:gd name="T4" fmla="*/ 7 w 28"/>
                <a:gd name="T5" fmla="*/ 16 h 17"/>
                <a:gd name="T6" fmla="*/ 11 w 28"/>
                <a:gd name="T7" fmla="*/ 14 h 17"/>
                <a:gd name="T8" fmla="*/ 14 w 28"/>
                <a:gd name="T9" fmla="*/ 14 h 17"/>
                <a:gd name="T10" fmla="*/ 18 w 28"/>
                <a:gd name="T11" fmla="*/ 14 h 17"/>
                <a:gd name="T12" fmla="*/ 22 w 28"/>
                <a:gd name="T13" fmla="*/ 11 h 17"/>
                <a:gd name="T14" fmla="*/ 24 w 28"/>
                <a:gd name="T15" fmla="*/ 11 h 17"/>
                <a:gd name="T16" fmla="*/ 27 w 28"/>
                <a:gd name="T17" fmla="*/ 10 h 17"/>
                <a:gd name="T18" fmla="*/ 24 w 28"/>
                <a:gd name="T19" fmla="*/ 0 h 17"/>
                <a:gd name="T20" fmla="*/ 21 w 28"/>
                <a:gd name="T21" fmla="*/ 1 h 17"/>
                <a:gd name="T22" fmla="*/ 18 w 28"/>
                <a:gd name="T23" fmla="*/ 2 h 17"/>
                <a:gd name="T24" fmla="*/ 16 w 28"/>
                <a:gd name="T25" fmla="*/ 4 h 17"/>
                <a:gd name="T26" fmla="*/ 13 w 28"/>
                <a:gd name="T27" fmla="*/ 4 h 17"/>
                <a:gd name="T28" fmla="*/ 10 w 28"/>
                <a:gd name="T29" fmla="*/ 5 h 17"/>
                <a:gd name="T30" fmla="*/ 7 w 28"/>
                <a:gd name="T31" fmla="*/ 5 h 17"/>
                <a:gd name="T32" fmla="*/ 5 w 28"/>
                <a:gd name="T33" fmla="*/ 5 h 17"/>
                <a:gd name="T34" fmla="*/ 3 w 28"/>
                <a:gd name="T35" fmla="*/ 5 h 17"/>
                <a:gd name="T36" fmla="*/ 0 w 28"/>
                <a:gd name="T37" fmla="*/ 14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17"/>
                <a:gd name="T59" fmla="*/ 28 w 28"/>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17">
                  <a:moveTo>
                    <a:pt x="0" y="14"/>
                  </a:moveTo>
                  <a:lnTo>
                    <a:pt x="3" y="16"/>
                  </a:lnTo>
                  <a:lnTo>
                    <a:pt x="7" y="16"/>
                  </a:lnTo>
                  <a:lnTo>
                    <a:pt x="11" y="14"/>
                  </a:lnTo>
                  <a:lnTo>
                    <a:pt x="14" y="14"/>
                  </a:lnTo>
                  <a:lnTo>
                    <a:pt x="18" y="14"/>
                  </a:lnTo>
                  <a:lnTo>
                    <a:pt x="22" y="11"/>
                  </a:lnTo>
                  <a:lnTo>
                    <a:pt x="24" y="11"/>
                  </a:lnTo>
                  <a:lnTo>
                    <a:pt x="27" y="10"/>
                  </a:lnTo>
                  <a:lnTo>
                    <a:pt x="24" y="0"/>
                  </a:lnTo>
                  <a:lnTo>
                    <a:pt x="21" y="1"/>
                  </a:lnTo>
                  <a:lnTo>
                    <a:pt x="18" y="2"/>
                  </a:lnTo>
                  <a:lnTo>
                    <a:pt x="16" y="4"/>
                  </a:lnTo>
                  <a:lnTo>
                    <a:pt x="13" y="4"/>
                  </a:lnTo>
                  <a:lnTo>
                    <a:pt x="10" y="5"/>
                  </a:lnTo>
                  <a:lnTo>
                    <a:pt x="7" y="5"/>
                  </a:lnTo>
                  <a:lnTo>
                    <a:pt x="5" y="5"/>
                  </a:lnTo>
                  <a:lnTo>
                    <a:pt x="3" y="5"/>
                  </a:lnTo>
                  <a:lnTo>
                    <a:pt x="0" y="14"/>
                  </a:lnTo>
                </a:path>
              </a:pathLst>
            </a:custGeom>
            <a:solidFill>
              <a:srgbClr val="828282"/>
            </a:solidFill>
            <a:ln w="12700" cap="rnd">
              <a:noFill/>
              <a:round/>
              <a:headEnd/>
              <a:tailEnd/>
            </a:ln>
          </p:spPr>
          <p:txBody>
            <a:bodyPr/>
            <a:lstStyle/>
            <a:p>
              <a:endParaRPr lang="en-US" dirty="0"/>
            </a:p>
          </p:txBody>
        </p:sp>
        <p:sp>
          <p:nvSpPr>
            <p:cNvPr id="49196" name="Freeform 1095"/>
            <p:cNvSpPr>
              <a:spLocks/>
            </p:cNvSpPr>
            <p:nvPr/>
          </p:nvSpPr>
          <p:spPr bwMode="auto">
            <a:xfrm>
              <a:off x="1088" y="2220"/>
              <a:ext cx="23" cy="17"/>
            </a:xfrm>
            <a:custGeom>
              <a:avLst/>
              <a:gdLst>
                <a:gd name="T0" fmla="*/ 6 w 23"/>
                <a:gd name="T1" fmla="*/ 16 h 17"/>
                <a:gd name="T2" fmla="*/ 8 w 23"/>
                <a:gd name="T3" fmla="*/ 13 h 17"/>
                <a:gd name="T4" fmla="*/ 11 w 23"/>
                <a:gd name="T5" fmla="*/ 13 h 17"/>
                <a:gd name="T6" fmla="*/ 14 w 23"/>
                <a:gd name="T7" fmla="*/ 16 h 17"/>
                <a:gd name="T8" fmla="*/ 19 w 23"/>
                <a:gd name="T9" fmla="*/ 16 h 17"/>
                <a:gd name="T10" fmla="*/ 22 w 23"/>
                <a:gd name="T11" fmla="*/ 5 h 17"/>
                <a:gd name="T12" fmla="*/ 17 w 23"/>
                <a:gd name="T13" fmla="*/ 0 h 17"/>
                <a:gd name="T14" fmla="*/ 11 w 23"/>
                <a:gd name="T15" fmla="*/ 0 h 17"/>
                <a:gd name="T16" fmla="*/ 6 w 23"/>
                <a:gd name="T17" fmla="*/ 0 h 17"/>
                <a:gd name="T18" fmla="*/ 0 w 23"/>
                <a:gd name="T19" fmla="*/ 5 h 17"/>
                <a:gd name="T20" fmla="*/ 6 w 23"/>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17"/>
                <a:gd name="T35" fmla="*/ 23 w 23"/>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17">
                  <a:moveTo>
                    <a:pt x="6" y="16"/>
                  </a:moveTo>
                  <a:lnTo>
                    <a:pt x="8" y="13"/>
                  </a:lnTo>
                  <a:lnTo>
                    <a:pt x="11" y="13"/>
                  </a:lnTo>
                  <a:lnTo>
                    <a:pt x="14" y="16"/>
                  </a:lnTo>
                  <a:lnTo>
                    <a:pt x="19" y="16"/>
                  </a:lnTo>
                  <a:lnTo>
                    <a:pt x="22" y="5"/>
                  </a:lnTo>
                  <a:lnTo>
                    <a:pt x="17" y="0"/>
                  </a:lnTo>
                  <a:lnTo>
                    <a:pt x="11" y="0"/>
                  </a:lnTo>
                  <a:lnTo>
                    <a:pt x="6" y="0"/>
                  </a:lnTo>
                  <a:lnTo>
                    <a:pt x="0" y="5"/>
                  </a:lnTo>
                  <a:lnTo>
                    <a:pt x="6" y="16"/>
                  </a:lnTo>
                </a:path>
              </a:pathLst>
            </a:custGeom>
            <a:solidFill>
              <a:srgbClr val="828282"/>
            </a:solidFill>
            <a:ln w="12700" cap="rnd">
              <a:noFill/>
              <a:round/>
              <a:headEnd/>
              <a:tailEnd/>
            </a:ln>
          </p:spPr>
          <p:txBody>
            <a:bodyPr/>
            <a:lstStyle/>
            <a:p>
              <a:endParaRPr lang="en-US" dirty="0"/>
            </a:p>
          </p:txBody>
        </p:sp>
        <p:sp>
          <p:nvSpPr>
            <p:cNvPr id="49197" name="Freeform 1096"/>
            <p:cNvSpPr>
              <a:spLocks/>
            </p:cNvSpPr>
            <p:nvPr/>
          </p:nvSpPr>
          <p:spPr bwMode="auto">
            <a:xfrm>
              <a:off x="1069" y="2223"/>
              <a:ext cx="22" cy="52"/>
            </a:xfrm>
            <a:custGeom>
              <a:avLst/>
              <a:gdLst>
                <a:gd name="T0" fmla="*/ 13 w 22"/>
                <a:gd name="T1" fmla="*/ 46 h 52"/>
                <a:gd name="T2" fmla="*/ 10 w 22"/>
                <a:gd name="T3" fmla="*/ 40 h 52"/>
                <a:gd name="T4" fmla="*/ 9 w 22"/>
                <a:gd name="T5" fmla="*/ 36 h 52"/>
                <a:gd name="T6" fmla="*/ 9 w 22"/>
                <a:gd name="T7" fmla="*/ 31 h 52"/>
                <a:gd name="T8" fmla="*/ 10 w 22"/>
                <a:gd name="T9" fmla="*/ 26 h 52"/>
                <a:gd name="T10" fmla="*/ 12 w 22"/>
                <a:gd name="T11" fmla="*/ 21 h 52"/>
                <a:gd name="T12" fmla="*/ 14 w 22"/>
                <a:gd name="T13" fmla="*/ 16 h 52"/>
                <a:gd name="T14" fmla="*/ 17 w 22"/>
                <a:gd name="T15" fmla="*/ 12 h 52"/>
                <a:gd name="T16" fmla="*/ 21 w 22"/>
                <a:gd name="T17" fmla="*/ 7 h 52"/>
                <a:gd name="T18" fmla="*/ 15 w 22"/>
                <a:gd name="T19" fmla="*/ 0 h 52"/>
                <a:gd name="T20" fmla="*/ 11 w 22"/>
                <a:gd name="T21" fmla="*/ 5 h 52"/>
                <a:gd name="T22" fmla="*/ 6 w 22"/>
                <a:gd name="T23" fmla="*/ 11 h 52"/>
                <a:gd name="T24" fmla="*/ 4 w 22"/>
                <a:gd name="T25" fmla="*/ 17 h 52"/>
                <a:gd name="T26" fmla="*/ 2 w 22"/>
                <a:gd name="T27" fmla="*/ 23 h 52"/>
                <a:gd name="T28" fmla="*/ 0 w 22"/>
                <a:gd name="T29" fmla="*/ 30 h 52"/>
                <a:gd name="T30" fmla="*/ 0 w 22"/>
                <a:gd name="T31" fmla="*/ 37 h 52"/>
                <a:gd name="T32" fmla="*/ 2 w 22"/>
                <a:gd name="T33" fmla="*/ 44 h 52"/>
                <a:gd name="T34" fmla="*/ 5 w 22"/>
                <a:gd name="T35" fmla="*/ 51 h 52"/>
                <a:gd name="T36" fmla="*/ 13 w 22"/>
                <a:gd name="T37" fmla="*/ 46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52"/>
                <a:gd name="T59" fmla="*/ 22 w 22"/>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52">
                  <a:moveTo>
                    <a:pt x="13" y="46"/>
                  </a:moveTo>
                  <a:lnTo>
                    <a:pt x="10" y="40"/>
                  </a:lnTo>
                  <a:lnTo>
                    <a:pt x="9" y="36"/>
                  </a:lnTo>
                  <a:lnTo>
                    <a:pt x="9" y="31"/>
                  </a:lnTo>
                  <a:lnTo>
                    <a:pt x="10" y="26"/>
                  </a:lnTo>
                  <a:lnTo>
                    <a:pt x="12" y="21"/>
                  </a:lnTo>
                  <a:lnTo>
                    <a:pt x="14" y="16"/>
                  </a:lnTo>
                  <a:lnTo>
                    <a:pt x="17" y="12"/>
                  </a:lnTo>
                  <a:lnTo>
                    <a:pt x="21" y="7"/>
                  </a:lnTo>
                  <a:lnTo>
                    <a:pt x="15" y="0"/>
                  </a:lnTo>
                  <a:lnTo>
                    <a:pt x="11" y="5"/>
                  </a:lnTo>
                  <a:lnTo>
                    <a:pt x="6" y="11"/>
                  </a:lnTo>
                  <a:lnTo>
                    <a:pt x="4" y="17"/>
                  </a:lnTo>
                  <a:lnTo>
                    <a:pt x="2" y="23"/>
                  </a:lnTo>
                  <a:lnTo>
                    <a:pt x="0" y="30"/>
                  </a:lnTo>
                  <a:lnTo>
                    <a:pt x="0" y="37"/>
                  </a:lnTo>
                  <a:lnTo>
                    <a:pt x="2" y="44"/>
                  </a:lnTo>
                  <a:lnTo>
                    <a:pt x="5" y="51"/>
                  </a:lnTo>
                  <a:lnTo>
                    <a:pt x="13" y="46"/>
                  </a:lnTo>
                </a:path>
              </a:pathLst>
            </a:custGeom>
            <a:solidFill>
              <a:srgbClr val="828282"/>
            </a:solidFill>
            <a:ln w="12700" cap="rnd">
              <a:noFill/>
              <a:round/>
              <a:headEnd/>
              <a:tailEnd/>
            </a:ln>
          </p:spPr>
          <p:txBody>
            <a:bodyPr/>
            <a:lstStyle/>
            <a:p>
              <a:endParaRPr lang="en-US" dirty="0"/>
            </a:p>
          </p:txBody>
        </p:sp>
        <p:sp>
          <p:nvSpPr>
            <p:cNvPr id="49198" name="Freeform 1097"/>
            <p:cNvSpPr>
              <a:spLocks/>
            </p:cNvSpPr>
            <p:nvPr/>
          </p:nvSpPr>
          <p:spPr bwMode="auto">
            <a:xfrm>
              <a:off x="1076" y="2274"/>
              <a:ext cx="33" cy="17"/>
            </a:xfrm>
            <a:custGeom>
              <a:avLst/>
              <a:gdLst>
                <a:gd name="T0" fmla="*/ 32 w 33"/>
                <a:gd name="T1" fmla="*/ 6 h 17"/>
                <a:gd name="T2" fmla="*/ 28 w 33"/>
                <a:gd name="T3" fmla="*/ 4 h 17"/>
                <a:gd name="T4" fmla="*/ 24 w 33"/>
                <a:gd name="T5" fmla="*/ 2 h 17"/>
                <a:gd name="T6" fmla="*/ 20 w 33"/>
                <a:gd name="T7" fmla="*/ 2 h 17"/>
                <a:gd name="T8" fmla="*/ 17 w 33"/>
                <a:gd name="T9" fmla="*/ 2 h 17"/>
                <a:gd name="T10" fmla="*/ 13 w 33"/>
                <a:gd name="T11" fmla="*/ 2 h 17"/>
                <a:gd name="T12" fmla="*/ 10 w 33"/>
                <a:gd name="T13" fmla="*/ 2 h 17"/>
                <a:gd name="T14" fmla="*/ 9 w 33"/>
                <a:gd name="T15" fmla="*/ 2 h 17"/>
                <a:gd name="T16" fmla="*/ 8 w 33"/>
                <a:gd name="T17" fmla="*/ 0 h 17"/>
                <a:gd name="T18" fmla="*/ 0 w 33"/>
                <a:gd name="T19" fmla="*/ 6 h 17"/>
                <a:gd name="T20" fmla="*/ 3 w 33"/>
                <a:gd name="T21" fmla="*/ 12 h 17"/>
                <a:gd name="T22" fmla="*/ 9 w 33"/>
                <a:gd name="T23" fmla="*/ 14 h 17"/>
                <a:gd name="T24" fmla="*/ 13 w 33"/>
                <a:gd name="T25" fmla="*/ 14 h 17"/>
                <a:gd name="T26" fmla="*/ 17 w 33"/>
                <a:gd name="T27" fmla="*/ 14 h 17"/>
                <a:gd name="T28" fmla="*/ 20 w 33"/>
                <a:gd name="T29" fmla="*/ 14 h 17"/>
                <a:gd name="T30" fmla="*/ 23 w 33"/>
                <a:gd name="T31" fmla="*/ 14 h 17"/>
                <a:gd name="T32" fmla="*/ 25 w 33"/>
                <a:gd name="T33" fmla="*/ 14 h 17"/>
                <a:gd name="T34" fmla="*/ 27 w 33"/>
                <a:gd name="T35" fmla="*/ 14 h 17"/>
                <a:gd name="T36" fmla="*/ 27 w 33"/>
                <a:gd name="T37" fmla="*/ 16 h 17"/>
                <a:gd name="T38" fmla="*/ 32 w 33"/>
                <a:gd name="T39" fmla="*/ 6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17"/>
                <a:gd name="T62" fmla="*/ 33 w 33"/>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17">
                  <a:moveTo>
                    <a:pt x="32" y="6"/>
                  </a:moveTo>
                  <a:lnTo>
                    <a:pt x="28" y="4"/>
                  </a:lnTo>
                  <a:lnTo>
                    <a:pt x="24" y="2"/>
                  </a:lnTo>
                  <a:lnTo>
                    <a:pt x="20" y="2"/>
                  </a:lnTo>
                  <a:lnTo>
                    <a:pt x="17" y="2"/>
                  </a:lnTo>
                  <a:lnTo>
                    <a:pt x="13" y="2"/>
                  </a:lnTo>
                  <a:lnTo>
                    <a:pt x="10" y="2"/>
                  </a:lnTo>
                  <a:lnTo>
                    <a:pt x="9" y="2"/>
                  </a:lnTo>
                  <a:lnTo>
                    <a:pt x="8" y="0"/>
                  </a:lnTo>
                  <a:lnTo>
                    <a:pt x="0" y="6"/>
                  </a:lnTo>
                  <a:lnTo>
                    <a:pt x="3" y="12"/>
                  </a:lnTo>
                  <a:lnTo>
                    <a:pt x="9" y="14"/>
                  </a:lnTo>
                  <a:lnTo>
                    <a:pt x="13" y="14"/>
                  </a:lnTo>
                  <a:lnTo>
                    <a:pt x="17" y="14"/>
                  </a:lnTo>
                  <a:lnTo>
                    <a:pt x="20" y="14"/>
                  </a:lnTo>
                  <a:lnTo>
                    <a:pt x="23" y="14"/>
                  </a:lnTo>
                  <a:lnTo>
                    <a:pt x="25" y="14"/>
                  </a:lnTo>
                  <a:lnTo>
                    <a:pt x="27" y="14"/>
                  </a:lnTo>
                  <a:lnTo>
                    <a:pt x="27" y="16"/>
                  </a:lnTo>
                  <a:lnTo>
                    <a:pt x="32" y="6"/>
                  </a:lnTo>
                </a:path>
              </a:pathLst>
            </a:custGeom>
            <a:solidFill>
              <a:srgbClr val="828282"/>
            </a:solidFill>
            <a:ln w="12700" cap="rnd">
              <a:noFill/>
              <a:round/>
              <a:headEnd/>
              <a:tailEnd/>
            </a:ln>
          </p:spPr>
          <p:txBody>
            <a:bodyPr/>
            <a:lstStyle/>
            <a:p>
              <a:endParaRPr lang="en-US" dirty="0"/>
            </a:p>
          </p:txBody>
        </p:sp>
        <p:sp>
          <p:nvSpPr>
            <p:cNvPr id="49199" name="Freeform 1098"/>
            <p:cNvSpPr>
              <a:spLocks/>
            </p:cNvSpPr>
            <p:nvPr/>
          </p:nvSpPr>
          <p:spPr bwMode="auto">
            <a:xfrm>
              <a:off x="1108" y="2279"/>
              <a:ext cx="29" cy="23"/>
            </a:xfrm>
            <a:custGeom>
              <a:avLst/>
              <a:gdLst>
                <a:gd name="T0" fmla="*/ 28 w 29"/>
                <a:gd name="T1" fmla="*/ 14 h 23"/>
                <a:gd name="T2" fmla="*/ 27 w 29"/>
                <a:gd name="T3" fmla="*/ 13 h 23"/>
                <a:gd name="T4" fmla="*/ 25 w 29"/>
                <a:gd name="T5" fmla="*/ 13 h 23"/>
                <a:gd name="T6" fmla="*/ 22 w 29"/>
                <a:gd name="T7" fmla="*/ 11 h 23"/>
                <a:gd name="T8" fmla="*/ 18 w 29"/>
                <a:gd name="T9" fmla="*/ 9 h 23"/>
                <a:gd name="T10" fmla="*/ 14 w 29"/>
                <a:gd name="T11" fmla="*/ 7 h 23"/>
                <a:gd name="T12" fmla="*/ 11 w 29"/>
                <a:gd name="T13" fmla="*/ 4 h 23"/>
                <a:gd name="T14" fmla="*/ 7 w 29"/>
                <a:gd name="T15" fmla="*/ 2 h 23"/>
                <a:gd name="T16" fmla="*/ 5 w 29"/>
                <a:gd name="T17" fmla="*/ 0 h 23"/>
                <a:gd name="T18" fmla="*/ 0 w 29"/>
                <a:gd name="T19" fmla="*/ 7 h 23"/>
                <a:gd name="T20" fmla="*/ 2 w 29"/>
                <a:gd name="T21" fmla="*/ 9 h 23"/>
                <a:gd name="T22" fmla="*/ 6 w 29"/>
                <a:gd name="T23" fmla="*/ 10 h 23"/>
                <a:gd name="T24" fmla="*/ 9 w 29"/>
                <a:gd name="T25" fmla="*/ 13 h 23"/>
                <a:gd name="T26" fmla="*/ 13 w 29"/>
                <a:gd name="T27" fmla="*/ 16 h 23"/>
                <a:gd name="T28" fmla="*/ 17 w 29"/>
                <a:gd name="T29" fmla="*/ 18 h 23"/>
                <a:gd name="T30" fmla="*/ 21 w 29"/>
                <a:gd name="T31" fmla="*/ 20 h 23"/>
                <a:gd name="T32" fmla="*/ 25 w 29"/>
                <a:gd name="T33" fmla="*/ 22 h 23"/>
                <a:gd name="T34" fmla="*/ 28 w 29"/>
                <a:gd name="T35" fmla="*/ 22 h 23"/>
                <a:gd name="T36" fmla="*/ 28 w 29"/>
                <a:gd name="T37" fmla="*/ 14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23"/>
                <a:gd name="T59" fmla="*/ 29 w 29"/>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23">
                  <a:moveTo>
                    <a:pt x="28" y="14"/>
                  </a:moveTo>
                  <a:lnTo>
                    <a:pt x="27" y="13"/>
                  </a:lnTo>
                  <a:lnTo>
                    <a:pt x="25" y="13"/>
                  </a:lnTo>
                  <a:lnTo>
                    <a:pt x="22" y="11"/>
                  </a:lnTo>
                  <a:lnTo>
                    <a:pt x="18" y="9"/>
                  </a:lnTo>
                  <a:lnTo>
                    <a:pt x="14" y="7"/>
                  </a:lnTo>
                  <a:lnTo>
                    <a:pt x="11" y="4"/>
                  </a:lnTo>
                  <a:lnTo>
                    <a:pt x="7" y="2"/>
                  </a:lnTo>
                  <a:lnTo>
                    <a:pt x="5" y="0"/>
                  </a:lnTo>
                  <a:lnTo>
                    <a:pt x="0" y="7"/>
                  </a:lnTo>
                  <a:lnTo>
                    <a:pt x="2" y="9"/>
                  </a:lnTo>
                  <a:lnTo>
                    <a:pt x="6" y="10"/>
                  </a:lnTo>
                  <a:lnTo>
                    <a:pt x="9" y="13"/>
                  </a:lnTo>
                  <a:lnTo>
                    <a:pt x="13" y="16"/>
                  </a:lnTo>
                  <a:lnTo>
                    <a:pt x="17" y="18"/>
                  </a:lnTo>
                  <a:lnTo>
                    <a:pt x="21" y="20"/>
                  </a:lnTo>
                  <a:lnTo>
                    <a:pt x="25" y="22"/>
                  </a:lnTo>
                  <a:lnTo>
                    <a:pt x="28" y="22"/>
                  </a:lnTo>
                  <a:lnTo>
                    <a:pt x="28" y="14"/>
                  </a:lnTo>
                </a:path>
              </a:pathLst>
            </a:custGeom>
            <a:solidFill>
              <a:srgbClr val="828282"/>
            </a:solidFill>
            <a:ln w="12700" cap="rnd">
              <a:noFill/>
              <a:round/>
              <a:headEnd/>
              <a:tailEnd/>
            </a:ln>
          </p:spPr>
          <p:txBody>
            <a:bodyPr/>
            <a:lstStyle/>
            <a:p>
              <a:endParaRPr lang="en-US" dirty="0"/>
            </a:p>
          </p:txBody>
        </p:sp>
        <p:sp>
          <p:nvSpPr>
            <p:cNvPr id="49200" name="Freeform 1099"/>
            <p:cNvSpPr>
              <a:spLocks/>
            </p:cNvSpPr>
            <p:nvPr/>
          </p:nvSpPr>
          <p:spPr bwMode="auto">
            <a:xfrm>
              <a:off x="1142" y="2290"/>
              <a:ext cx="17" cy="17"/>
            </a:xfrm>
            <a:custGeom>
              <a:avLst/>
              <a:gdLst>
                <a:gd name="T0" fmla="*/ 0 w 17"/>
                <a:gd name="T1" fmla="*/ 1 h 17"/>
                <a:gd name="T2" fmla="*/ 2 w 17"/>
                <a:gd name="T3" fmla="*/ 5 h 17"/>
                <a:gd name="T4" fmla="*/ 2 w 17"/>
                <a:gd name="T5" fmla="*/ 7 h 17"/>
                <a:gd name="T6" fmla="*/ 0 w 17"/>
                <a:gd name="T7" fmla="*/ 7 h 17"/>
                <a:gd name="T8" fmla="*/ 0 w 17"/>
                <a:gd name="T9" fmla="*/ 16 h 17"/>
                <a:gd name="T10" fmla="*/ 10 w 17"/>
                <a:gd name="T11" fmla="*/ 14 h 17"/>
                <a:gd name="T12" fmla="*/ 16 w 17"/>
                <a:gd name="T13" fmla="*/ 10 h 17"/>
                <a:gd name="T14" fmla="*/ 16 w 17"/>
                <a:gd name="T15" fmla="*/ 4 h 17"/>
                <a:gd name="T16" fmla="*/ 16 w 17"/>
                <a:gd name="T17" fmla="*/ 0 h 17"/>
                <a:gd name="T18" fmla="*/ 0 w 17"/>
                <a:gd name="T19" fmla="*/ 1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1"/>
                  </a:moveTo>
                  <a:lnTo>
                    <a:pt x="2" y="5"/>
                  </a:lnTo>
                  <a:lnTo>
                    <a:pt x="2" y="7"/>
                  </a:lnTo>
                  <a:lnTo>
                    <a:pt x="0" y="7"/>
                  </a:lnTo>
                  <a:lnTo>
                    <a:pt x="0" y="16"/>
                  </a:lnTo>
                  <a:lnTo>
                    <a:pt x="10" y="14"/>
                  </a:lnTo>
                  <a:lnTo>
                    <a:pt x="16" y="10"/>
                  </a:lnTo>
                  <a:lnTo>
                    <a:pt x="16" y="4"/>
                  </a:lnTo>
                  <a:lnTo>
                    <a:pt x="16" y="0"/>
                  </a:lnTo>
                  <a:lnTo>
                    <a:pt x="0" y="1"/>
                  </a:lnTo>
                </a:path>
              </a:pathLst>
            </a:custGeom>
            <a:solidFill>
              <a:srgbClr val="828282"/>
            </a:solidFill>
            <a:ln w="12700" cap="rnd">
              <a:noFill/>
              <a:round/>
              <a:headEnd/>
              <a:tailEnd/>
            </a:ln>
          </p:spPr>
          <p:txBody>
            <a:bodyPr/>
            <a:lstStyle/>
            <a:p>
              <a:endParaRPr lang="en-US" dirty="0"/>
            </a:p>
          </p:txBody>
        </p:sp>
        <p:sp>
          <p:nvSpPr>
            <p:cNvPr id="49201" name="Freeform 1100"/>
            <p:cNvSpPr>
              <a:spLocks/>
            </p:cNvSpPr>
            <p:nvPr/>
          </p:nvSpPr>
          <p:spPr bwMode="auto">
            <a:xfrm>
              <a:off x="1137" y="2217"/>
              <a:ext cx="17" cy="70"/>
            </a:xfrm>
            <a:custGeom>
              <a:avLst/>
              <a:gdLst>
                <a:gd name="T0" fmla="*/ 8 w 17"/>
                <a:gd name="T1" fmla="*/ 10 h 70"/>
                <a:gd name="T2" fmla="*/ 0 w 17"/>
                <a:gd name="T3" fmla="*/ 6 h 70"/>
                <a:gd name="T4" fmla="*/ 1 w 17"/>
                <a:gd name="T5" fmla="*/ 13 h 70"/>
                <a:gd name="T6" fmla="*/ 1 w 17"/>
                <a:gd name="T7" fmla="*/ 18 h 70"/>
                <a:gd name="T8" fmla="*/ 1 w 17"/>
                <a:gd name="T9" fmla="*/ 25 h 70"/>
                <a:gd name="T10" fmla="*/ 1 w 17"/>
                <a:gd name="T11" fmla="*/ 32 h 70"/>
                <a:gd name="T12" fmla="*/ 3 w 17"/>
                <a:gd name="T13" fmla="*/ 40 h 70"/>
                <a:gd name="T14" fmla="*/ 3 w 17"/>
                <a:gd name="T15" fmla="*/ 48 h 70"/>
                <a:gd name="T16" fmla="*/ 4 w 17"/>
                <a:gd name="T17" fmla="*/ 59 h 70"/>
                <a:gd name="T18" fmla="*/ 4 w 17"/>
                <a:gd name="T19" fmla="*/ 69 h 70"/>
                <a:gd name="T20" fmla="*/ 16 w 17"/>
                <a:gd name="T21" fmla="*/ 67 h 70"/>
                <a:gd name="T22" fmla="*/ 14 w 17"/>
                <a:gd name="T23" fmla="*/ 57 h 70"/>
                <a:gd name="T24" fmla="*/ 14 w 17"/>
                <a:gd name="T25" fmla="*/ 48 h 70"/>
                <a:gd name="T26" fmla="*/ 14 w 17"/>
                <a:gd name="T27" fmla="*/ 40 h 70"/>
                <a:gd name="T28" fmla="*/ 12 w 17"/>
                <a:gd name="T29" fmla="*/ 32 h 70"/>
                <a:gd name="T30" fmla="*/ 12 w 17"/>
                <a:gd name="T31" fmla="*/ 25 h 70"/>
                <a:gd name="T32" fmla="*/ 12 w 17"/>
                <a:gd name="T33" fmla="*/ 18 h 70"/>
                <a:gd name="T34" fmla="*/ 12 w 17"/>
                <a:gd name="T35" fmla="*/ 11 h 70"/>
                <a:gd name="T36" fmla="*/ 12 w 17"/>
                <a:gd name="T37" fmla="*/ 5 h 70"/>
                <a:gd name="T38" fmla="*/ 4 w 17"/>
                <a:gd name="T39" fmla="*/ 0 h 70"/>
                <a:gd name="T40" fmla="*/ 8 w 17"/>
                <a:gd name="T41" fmla="*/ 10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70"/>
                <a:gd name="T65" fmla="*/ 17 w 17"/>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70">
                  <a:moveTo>
                    <a:pt x="8" y="10"/>
                  </a:moveTo>
                  <a:lnTo>
                    <a:pt x="0" y="6"/>
                  </a:lnTo>
                  <a:lnTo>
                    <a:pt x="1" y="13"/>
                  </a:lnTo>
                  <a:lnTo>
                    <a:pt x="1" y="18"/>
                  </a:lnTo>
                  <a:lnTo>
                    <a:pt x="1" y="25"/>
                  </a:lnTo>
                  <a:lnTo>
                    <a:pt x="1" y="32"/>
                  </a:lnTo>
                  <a:lnTo>
                    <a:pt x="3" y="40"/>
                  </a:lnTo>
                  <a:lnTo>
                    <a:pt x="3" y="48"/>
                  </a:lnTo>
                  <a:lnTo>
                    <a:pt x="4" y="59"/>
                  </a:lnTo>
                  <a:lnTo>
                    <a:pt x="4" y="69"/>
                  </a:lnTo>
                  <a:lnTo>
                    <a:pt x="16" y="67"/>
                  </a:lnTo>
                  <a:lnTo>
                    <a:pt x="14" y="57"/>
                  </a:lnTo>
                  <a:lnTo>
                    <a:pt x="14" y="48"/>
                  </a:lnTo>
                  <a:lnTo>
                    <a:pt x="14" y="40"/>
                  </a:lnTo>
                  <a:lnTo>
                    <a:pt x="12" y="32"/>
                  </a:lnTo>
                  <a:lnTo>
                    <a:pt x="12" y="25"/>
                  </a:lnTo>
                  <a:lnTo>
                    <a:pt x="12" y="18"/>
                  </a:lnTo>
                  <a:lnTo>
                    <a:pt x="12" y="11"/>
                  </a:lnTo>
                  <a:lnTo>
                    <a:pt x="12" y="5"/>
                  </a:lnTo>
                  <a:lnTo>
                    <a:pt x="4" y="0"/>
                  </a:lnTo>
                  <a:lnTo>
                    <a:pt x="8" y="10"/>
                  </a:lnTo>
                </a:path>
              </a:pathLst>
            </a:custGeom>
            <a:solidFill>
              <a:srgbClr val="828282"/>
            </a:solidFill>
            <a:ln w="12700" cap="rnd">
              <a:noFill/>
              <a:round/>
              <a:headEnd/>
              <a:tailEnd/>
            </a:ln>
          </p:spPr>
          <p:txBody>
            <a:bodyPr/>
            <a:lstStyle/>
            <a:p>
              <a:endParaRPr lang="en-US" dirty="0"/>
            </a:p>
          </p:txBody>
        </p:sp>
        <p:sp>
          <p:nvSpPr>
            <p:cNvPr id="49202" name="Freeform 1101"/>
            <p:cNvSpPr>
              <a:spLocks/>
            </p:cNvSpPr>
            <p:nvPr/>
          </p:nvSpPr>
          <p:spPr bwMode="auto">
            <a:xfrm>
              <a:off x="1100" y="2104"/>
              <a:ext cx="60" cy="97"/>
            </a:xfrm>
            <a:custGeom>
              <a:avLst/>
              <a:gdLst>
                <a:gd name="T0" fmla="*/ 26 w 60"/>
                <a:gd name="T1" fmla="*/ 96 h 97"/>
                <a:gd name="T2" fmla="*/ 17 w 60"/>
                <a:gd name="T3" fmla="*/ 72 h 97"/>
                <a:gd name="T4" fmla="*/ 11 w 60"/>
                <a:gd name="T5" fmla="*/ 53 h 97"/>
                <a:gd name="T6" fmla="*/ 5 w 60"/>
                <a:gd name="T7" fmla="*/ 41 h 97"/>
                <a:gd name="T8" fmla="*/ 3 w 60"/>
                <a:gd name="T9" fmla="*/ 33 h 97"/>
                <a:gd name="T10" fmla="*/ 1 w 60"/>
                <a:gd name="T11" fmla="*/ 29 h 97"/>
                <a:gd name="T12" fmla="*/ 0 w 60"/>
                <a:gd name="T13" fmla="*/ 27 h 97"/>
                <a:gd name="T14" fmla="*/ 0 w 60"/>
                <a:gd name="T15" fmla="*/ 25 h 97"/>
                <a:gd name="T16" fmla="*/ 1 w 60"/>
                <a:gd name="T17" fmla="*/ 24 h 97"/>
                <a:gd name="T18" fmla="*/ 2 w 60"/>
                <a:gd name="T19" fmla="*/ 21 h 97"/>
                <a:gd name="T20" fmla="*/ 4 w 60"/>
                <a:gd name="T21" fmla="*/ 16 h 97"/>
                <a:gd name="T22" fmla="*/ 5 w 60"/>
                <a:gd name="T23" fmla="*/ 11 h 97"/>
                <a:gd name="T24" fmla="*/ 7 w 60"/>
                <a:gd name="T25" fmla="*/ 8 h 97"/>
                <a:gd name="T26" fmla="*/ 10 w 60"/>
                <a:gd name="T27" fmla="*/ 4 h 97"/>
                <a:gd name="T28" fmla="*/ 14 w 60"/>
                <a:gd name="T29" fmla="*/ 1 h 97"/>
                <a:gd name="T30" fmla="*/ 17 w 60"/>
                <a:gd name="T31" fmla="*/ 0 h 97"/>
                <a:gd name="T32" fmla="*/ 22 w 60"/>
                <a:gd name="T33" fmla="*/ 2 h 97"/>
                <a:gd name="T34" fmla="*/ 26 w 60"/>
                <a:gd name="T35" fmla="*/ 6 h 97"/>
                <a:gd name="T36" fmla="*/ 30 w 60"/>
                <a:gd name="T37" fmla="*/ 10 h 97"/>
                <a:gd name="T38" fmla="*/ 32 w 60"/>
                <a:gd name="T39" fmla="*/ 16 h 97"/>
                <a:gd name="T40" fmla="*/ 35 w 60"/>
                <a:gd name="T41" fmla="*/ 21 h 97"/>
                <a:gd name="T42" fmla="*/ 38 w 60"/>
                <a:gd name="T43" fmla="*/ 24 h 97"/>
                <a:gd name="T44" fmla="*/ 41 w 60"/>
                <a:gd name="T45" fmla="*/ 27 h 97"/>
                <a:gd name="T46" fmla="*/ 44 w 60"/>
                <a:gd name="T47" fmla="*/ 30 h 97"/>
                <a:gd name="T48" fmla="*/ 45 w 60"/>
                <a:gd name="T49" fmla="*/ 34 h 97"/>
                <a:gd name="T50" fmla="*/ 48 w 60"/>
                <a:gd name="T51" fmla="*/ 39 h 97"/>
                <a:gd name="T52" fmla="*/ 48 w 60"/>
                <a:gd name="T53" fmla="*/ 42 h 97"/>
                <a:gd name="T54" fmla="*/ 49 w 60"/>
                <a:gd name="T55" fmla="*/ 46 h 97"/>
                <a:gd name="T56" fmla="*/ 49 w 60"/>
                <a:gd name="T57" fmla="*/ 50 h 97"/>
                <a:gd name="T58" fmla="*/ 52 w 60"/>
                <a:gd name="T59" fmla="*/ 54 h 97"/>
                <a:gd name="T60" fmla="*/ 55 w 60"/>
                <a:gd name="T61" fmla="*/ 55 h 97"/>
                <a:gd name="T62" fmla="*/ 59 w 60"/>
                <a:gd name="T63" fmla="*/ 57 h 97"/>
                <a:gd name="T64" fmla="*/ 59 w 60"/>
                <a:gd name="T65" fmla="*/ 58 h 97"/>
                <a:gd name="T66" fmla="*/ 58 w 60"/>
                <a:gd name="T67" fmla="*/ 60 h 97"/>
                <a:gd name="T68" fmla="*/ 55 w 60"/>
                <a:gd name="T69" fmla="*/ 64 h 97"/>
                <a:gd name="T70" fmla="*/ 52 w 60"/>
                <a:gd name="T71" fmla="*/ 70 h 97"/>
                <a:gd name="T72" fmla="*/ 47 w 60"/>
                <a:gd name="T73" fmla="*/ 76 h 97"/>
                <a:gd name="T74" fmla="*/ 43 w 60"/>
                <a:gd name="T75" fmla="*/ 82 h 97"/>
                <a:gd name="T76" fmla="*/ 39 w 60"/>
                <a:gd name="T77" fmla="*/ 88 h 97"/>
                <a:gd name="T78" fmla="*/ 36 w 60"/>
                <a:gd name="T79" fmla="*/ 92 h 97"/>
                <a:gd name="T80" fmla="*/ 35 w 60"/>
                <a:gd name="T81" fmla="*/ 93 h 97"/>
                <a:gd name="T82" fmla="*/ 34 w 60"/>
                <a:gd name="T83" fmla="*/ 93 h 97"/>
                <a:gd name="T84" fmla="*/ 33 w 60"/>
                <a:gd name="T85" fmla="*/ 95 h 97"/>
                <a:gd name="T86" fmla="*/ 30 w 60"/>
                <a:gd name="T87" fmla="*/ 96 h 97"/>
                <a:gd name="T88" fmla="*/ 26 w 60"/>
                <a:gd name="T89" fmla="*/ 96 h 97"/>
                <a:gd name="T90" fmla="*/ 26 w 60"/>
                <a:gd name="T91" fmla="*/ 95 h 97"/>
                <a:gd name="T92" fmla="*/ 26 w 60"/>
                <a:gd name="T93" fmla="*/ 94 h 97"/>
                <a:gd name="T94" fmla="*/ 25 w 60"/>
                <a:gd name="T95" fmla="*/ 93 h 97"/>
                <a:gd name="T96" fmla="*/ 25 w 60"/>
                <a:gd name="T97" fmla="*/ 92 h 97"/>
                <a:gd name="T98" fmla="*/ 26 w 60"/>
                <a:gd name="T99" fmla="*/ 96 h 9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0"/>
                <a:gd name="T151" fmla="*/ 0 h 97"/>
                <a:gd name="T152" fmla="*/ 60 w 60"/>
                <a:gd name="T153" fmla="*/ 97 h 9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0" h="97">
                  <a:moveTo>
                    <a:pt x="26" y="96"/>
                  </a:moveTo>
                  <a:lnTo>
                    <a:pt x="17" y="72"/>
                  </a:lnTo>
                  <a:lnTo>
                    <a:pt x="11" y="53"/>
                  </a:lnTo>
                  <a:lnTo>
                    <a:pt x="5" y="41"/>
                  </a:lnTo>
                  <a:lnTo>
                    <a:pt x="3" y="33"/>
                  </a:lnTo>
                  <a:lnTo>
                    <a:pt x="1" y="29"/>
                  </a:lnTo>
                  <a:lnTo>
                    <a:pt x="0" y="27"/>
                  </a:lnTo>
                  <a:lnTo>
                    <a:pt x="0" y="25"/>
                  </a:lnTo>
                  <a:lnTo>
                    <a:pt x="1" y="24"/>
                  </a:lnTo>
                  <a:lnTo>
                    <a:pt x="2" y="21"/>
                  </a:lnTo>
                  <a:lnTo>
                    <a:pt x="4" y="16"/>
                  </a:lnTo>
                  <a:lnTo>
                    <a:pt x="5" y="11"/>
                  </a:lnTo>
                  <a:lnTo>
                    <a:pt x="7" y="8"/>
                  </a:lnTo>
                  <a:lnTo>
                    <a:pt x="10" y="4"/>
                  </a:lnTo>
                  <a:lnTo>
                    <a:pt x="14" y="1"/>
                  </a:lnTo>
                  <a:lnTo>
                    <a:pt x="17" y="0"/>
                  </a:lnTo>
                  <a:lnTo>
                    <a:pt x="22" y="2"/>
                  </a:lnTo>
                  <a:lnTo>
                    <a:pt x="26" y="6"/>
                  </a:lnTo>
                  <a:lnTo>
                    <a:pt x="30" y="10"/>
                  </a:lnTo>
                  <a:lnTo>
                    <a:pt x="32" y="16"/>
                  </a:lnTo>
                  <a:lnTo>
                    <a:pt x="35" y="21"/>
                  </a:lnTo>
                  <a:lnTo>
                    <a:pt x="38" y="24"/>
                  </a:lnTo>
                  <a:lnTo>
                    <a:pt x="41" y="27"/>
                  </a:lnTo>
                  <a:lnTo>
                    <a:pt x="44" y="30"/>
                  </a:lnTo>
                  <a:lnTo>
                    <a:pt x="45" y="34"/>
                  </a:lnTo>
                  <a:lnTo>
                    <a:pt x="48" y="39"/>
                  </a:lnTo>
                  <a:lnTo>
                    <a:pt x="48" y="42"/>
                  </a:lnTo>
                  <a:lnTo>
                    <a:pt x="49" y="46"/>
                  </a:lnTo>
                  <a:lnTo>
                    <a:pt x="49" y="50"/>
                  </a:lnTo>
                  <a:lnTo>
                    <a:pt x="52" y="54"/>
                  </a:lnTo>
                  <a:lnTo>
                    <a:pt x="55" y="55"/>
                  </a:lnTo>
                  <a:lnTo>
                    <a:pt x="59" y="57"/>
                  </a:lnTo>
                  <a:lnTo>
                    <a:pt x="59" y="58"/>
                  </a:lnTo>
                  <a:lnTo>
                    <a:pt x="58" y="60"/>
                  </a:lnTo>
                  <a:lnTo>
                    <a:pt x="55" y="64"/>
                  </a:lnTo>
                  <a:lnTo>
                    <a:pt x="52" y="70"/>
                  </a:lnTo>
                  <a:lnTo>
                    <a:pt x="47" y="76"/>
                  </a:lnTo>
                  <a:lnTo>
                    <a:pt x="43" y="82"/>
                  </a:lnTo>
                  <a:lnTo>
                    <a:pt x="39" y="88"/>
                  </a:lnTo>
                  <a:lnTo>
                    <a:pt x="36" y="92"/>
                  </a:lnTo>
                  <a:lnTo>
                    <a:pt x="35" y="93"/>
                  </a:lnTo>
                  <a:lnTo>
                    <a:pt x="34" y="93"/>
                  </a:lnTo>
                  <a:lnTo>
                    <a:pt x="33" y="95"/>
                  </a:lnTo>
                  <a:lnTo>
                    <a:pt x="30" y="96"/>
                  </a:lnTo>
                  <a:lnTo>
                    <a:pt x="26" y="96"/>
                  </a:lnTo>
                  <a:lnTo>
                    <a:pt x="26" y="95"/>
                  </a:lnTo>
                  <a:lnTo>
                    <a:pt x="26" y="94"/>
                  </a:lnTo>
                  <a:lnTo>
                    <a:pt x="25" y="93"/>
                  </a:lnTo>
                  <a:lnTo>
                    <a:pt x="25" y="92"/>
                  </a:lnTo>
                  <a:lnTo>
                    <a:pt x="26" y="96"/>
                  </a:lnTo>
                </a:path>
              </a:pathLst>
            </a:custGeom>
            <a:solidFill>
              <a:srgbClr val="CCCCCC"/>
            </a:solidFill>
            <a:ln w="12700" cap="rnd">
              <a:noFill/>
              <a:round/>
              <a:headEnd/>
              <a:tailEnd/>
            </a:ln>
          </p:spPr>
          <p:txBody>
            <a:bodyPr/>
            <a:lstStyle/>
            <a:p>
              <a:endParaRPr lang="en-US" dirty="0"/>
            </a:p>
          </p:txBody>
        </p:sp>
        <p:sp>
          <p:nvSpPr>
            <p:cNvPr id="49203" name="Freeform 1102"/>
            <p:cNvSpPr>
              <a:spLocks/>
            </p:cNvSpPr>
            <p:nvPr/>
          </p:nvSpPr>
          <p:spPr bwMode="auto">
            <a:xfrm>
              <a:off x="1095" y="2128"/>
              <a:ext cx="35" cy="75"/>
            </a:xfrm>
            <a:custGeom>
              <a:avLst/>
              <a:gdLst>
                <a:gd name="T0" fmla="*/ 1 w 35"/>
                <a:gd name="T1" fmla="*/ 1 h 75"/>
                <a:gd name="T2" fmla="*/ 1 w 35"/>
                <a:gd name="T3" fmla="*/ 0 h 75"/>
                <a:gd name="T4" fmla="*/ 0 w 35"/>
                <a:gd name="T5" fmla="*/ 2 h 75"/>
                <a:gd name="T6" fmla="*/ 0 w 35"/>
                <a:gd name="T7" fmla="*/ 5 h 75"/>
                <a:gd name="T8" fmla="*/ 1 w 35"/>
                <a:gd name="T9" fmla="*/ 7 h 75"/>
                <a:gd name="T10" fmla="*/ 2 w 35"/>
                <a:gd name="T11" fmla="*/ 12 h 75"/>
                <a:gd name="T12" fmla="*/ 4 w 35"/>
                <a:gd name="T13" fmla="*/ 20 h 75"/>
                <a:gd name="T14" fmla="*/ 9 w 35"/>
                <a:gd name="T15" fmla="*/ 31 h 75"/>
                <a:gd name="T16" fmla="*/ 15 w 35"/>
                <a:gd name="T17" fmla="*/ 49 h 75"/>
                <a:gd name="T18" fmla="*/ 25 w 35"/>
                <a:gd name="T19" fmla="*/ 74 h 75"/>
                <a:gd name="T20" fmla="*/ 34 w 35"/>
                <a:gd name="T21" fmla="*/ 71 h 75"/>
                <a:gd name="T22" fmla="*/ 25 w 35"/>
                <a:gd name="T23" fmla="*/ 46 h 75"/>
                <a:gd name="T24" fmla="*/ 19 w 35"/>
                <a:gd name="T25" fmla="*/ 29 h 75"/>
                <a:gd name="T26" fmla="*/ 14 w 35"/>
                <a:gd name="T27" fmla="*/ 16 h 75"/>
                <a:gd name="T28" fmla="*/ 11 w 35"/>
                <a:gd name="T29" fmla="*/ 9 h 75"/>
                <a:gd name="T30" fmla="*/ 10 w 35"/>
                <a:gd name="T31" fmla="*/ 5 h 75"/>
                <a:gd name="T32" fmla="*/ 9 w 35"/>
                <a:gd name="T33" fmla="*/ 4 h 75"/>
                <a:gd name="T34" fmla="*/ 9 w 35"/>
                <a:gd name="T35" fmla="*/ 5 h 75"/>
                <a:gd name="T36" fmla="*/ 10 w 35"/>
                <a:gd name="T37" fmla="*/ 3 h 75"/>
                <a:gd name="T38" fmla="*/ 10 w 35"/>
                <a:gd name="T39" fmla="*/ 2 h 75"/>
                <a:gd name="T40" fmla="*/ 1 w 35"/>
                <a:gd name="T41" fmla="*/ 1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75"/>
                <a:gd name="T65" fmla="*/ 35 w 35"/>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75">
                  <a:moveTo>
                    <a:pt x="1" y="1"/>
                  </a:moveTo>
                  <a:lnTo>
                    <a:pt x="1" y="0"/>
                  </a:lnTo>
                  <a:lnTo>
                    <a:pt x="0" y="2"/>
                  </a:lnTo>
                  <a:lnTo>
                    <a:pt x="0" y="5"/>
                  </a:lnTo>
                  <a:lnTo>
                    <a:pt x="1" y="7"/>
                  </a:lnTo>
                  <a:lnTo>
                    <a:pt x="2" y="12"/>
                  </a:lnTo>
                  <a:lnTo>
                    <a:pt x="4" y="20"/>
                  </a:lnTo>
                  <a:lnTo>
                    <a:pt x="9" y="31"/>
                  </a:lnTo>
                  <a:lnTo>
                    <a:pt x="15" y="49"/>
                  </a:lnTo>
                  <a:lnTo>
                    <a:pt x="25" y="74"/>
                  </a:lnTo>
                  <a:lnTo>
                    <a:pt x="34" y="71"/>
                  </a:lnTo>
                  <a:lnTo>
                    <a:pt x="25" y="46"/>
                  </a:lnTo>
                  <a:lnTo>
                    <a:pt x="19" y="29"/>
                  </a:lnTo>
                  <a:lnTo>
                    <a:pt x="14" y="16"/>
                  </a:lnTo>
                  <a:lnTo>
                    <a:pt x="11" y="9"/>
                  </a:lnTo>
                  <a:lnTo>
                    <a:pt x="10" y="5"/>
                  </a:lnTo>
                  <a:lnTo>
                    <a:pt x="9" y="4"/>
                  </a:lnTo>
                  <a:lnTo>
                    <a:pt x="9" y="5"/>
                  </a:lnTo>
                  <a:lnTo>
                    <a:pt x="10" y="3"/>
                  </a:lnTo>
                  <a:lnTo>
                    <a:pt x="10" y="2"/>
                  </a:lnTo>
                  <a:lnTo>
                    <a:pt x="1" y="1"/>
                  </a:lnTo>
                </a:path>
              </a:pathLst>
            </a:custGeom>
            <a:solidFill>
              <a:srgbClr val="828282"/>
            </a:solidFill>
            <a:ln w="12700" cap="rnd">
              <a:noFill/>
              <a:round/>
              <a:headEnd/>
              <a:tailEnd/>
            </a:ln>
          </p:spPr>
          <p:txBody>
            <a:bodyPr/>
            <a:lstStyle/>
            <a:p>
              <a:endParaRPr lang="en-US" dirty="0"/>
            </a:p>
          </p:txBody>
        </p:sp>
        <p:sp>
          <p:nvSpPr>
            <p:cNvPr id="49204" name="Freeform 1103"/>
            <p:cNvSpPr>
              <a:spLocks/>
            </p:cNvSpPr>
            <p:nvPr/>
          </p:nvSpPr>
          <p:spPr bwMode="auto">
            <a:xfrm>
              <a:off x="1096" y="2099"/>
              <a:ext cx="25" cy="26"/>
            </a:xfrm>
            <a:custGeom>
              <a:avLst/>
              <a:gdLst>
                <a:gd name="T0" fmla="*/ 24 w 25"/>
                <a:gd name="T1" fmla="*/ 2 h 26"/>
                <a:gd name="T2" fmla="*/ 19 w 25"/>
                <a:gd name="T3" fmla="*/ 0 h 26"/>
                <a:gd name="T4" fmla="*/ 13 w 25"/>
                <a:gd name="T5" fmla="*/ 2 h 26"/>
                <a:gd name="T6" fmla="*/ 9 w 25"/>
                <a:gd name="T7" fmla="*/ 4 h 26"/>
                <a:gd name="T8" fmla="*/ 6 w 25"/>
                <a:gd name="T9" fmla="*/ 8 h 26"/>
                <a:gd name="T10" fmla="*/ 3 w 25"/>
                <a:gd name="T11" fmla="*/ 12 h 26"/>
                <a:gd name="T12" fmla="*/ 2 w 25"/>
                <a:gd name="T13" fmla="*/ 16 h 26"/>
                <a:gd name="T14" fmla="*/ 0 w 25"/>
                <a:gd name="T15" fmla="*/ 21 h 26"/>
                <a:gd name="T16" fmla="*/ 0 w 25"/>
                <a:gd name="T17" fmla="*/ 24 h 26"/>
                <a:gd name="T18" fmla="*/ 9 w 25"/>
                <a:gd name="T19" fmla="*/ 25 h 26"/>
                <a:gd name="T20" fmla="*/ 10 w 25"/>
                <a:gd name="T21" fmla="*/ 23 h 26"/>
                <a:gd name="T22" fmla="*/ 10 w 25"/>
                <a:gd name="T23" fmla="*/ 19 h 26"/>
                <a:gd name="T24" fmla="*/ 11 w 25"/>
                <a:gd name="T25" fmla="*/ 16 h 26"/>
                <a:gd name="T26" fmla="*/ 13 w 25"/>
                <a:gd name="T27" fmla="*/ 13 h 26"/>
                <a:gd name="T28" fmla="*/ 15 w 25"/>
                <a:gd name="T29" fmla="*/ 10 h 26"/>
                <a:gd name="T30" fmla="*/ 17 w 25"/>
                <a:gd name="T31" fmla="*/ 9 h 26"/>
                <a:gd name="T32" fmla="*/ 18 w 25"/>
                <a:gd name="T33" fmla="*/ 9 h 26"/>
                <a:gd name="T34" fmla="*/ 20 w 25"/>
                <a:gd name="T35" fmla="*/ 9 h 26"/>
                <a:gd name="T36" fmla="*/ 24 w 25"/>
                <a:gd name="T37" fmla="*/ 2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26"/>
                <a:gd name="T59" fmla="*/ 25 w 25"/>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26">
                  <a:moveTo>
                    <a:pt x="24" y="2"/>
                  </a:moveTo>
                  <a:lnTo>
                    <a:pt x="19" y="0"/>
                  </a:lnTo>
                  <a:lnTo>
                    <a:pt x="13" y="2"/>
                  </a:lnTo>
                  <a:lnTo>
                    <a:pt x="9" y="4"/>
                  </a:lnTo>
                  <a:lnTo>
                    <a:pt x="6" y="8"/>
                  </a:lnTo>
                  <a:lnTo>
                    <a:pt x="3" y="12"/>
                  </a:lnTo>
                  <a:lnTo>
                    <a:pt x="2" y="16"/>
                  </a:lnTo>
                  <a:lnTo>
                    <a:pt x="0" y="21"/>
                  </a:lnTo>
                  <a:lnTo>
                    <a:pt x="0" y="24"/>
                  </a:lnTo>
                  <a:lnTo>
                    <a:pt x="9" y="25"/>
                  </a:lnTo>
                  <a:lnTo>
                    <a:pt x="10" y="23"/>
                  </a:lnTo>
                  <a:lnTo>
                    <a:pt x="10" y="19"/>
                  </a:lnTo>
                  <a:lnTo>
                    <a:pt x="11" y="16"/>
                  </a:lnTo>
                  <a:lnTo>
                    <a:pt x="13" y="13"/>
                  </a:lnTo>
                  <a:lnTo>
                    <a:pt x="15" y="10"/>
                  </a:lnTo>
                  <a:lnTo>
                    <a:pt x="17" y="9"/>
                  </a:lnTo>
                  <a:lnTo>
                    <a:pt x="18" y="9"/>
                  </a:lnTo>
                  <a:lnTo>
                    <a:pt x="20" y="9"/>
                  </a:lnTo>
                  <a:lnTo>
                    <a:pt x="24" y="2"/>
                  </a:lnTo>
                </a:path>
              </a:pathLst>
            </a:custGeom>
            <a:solidFill>
              <a:srgbClr val="828282"/>
            </a:solidFill>
            <a:ln w="12700" cap="rnd">
              <a:noFill/>
              <a:round/>
              <a:headEnd/>
              <a:tailEnd/>
            </a:ln>
          </p:spPr>
          <p:txBody>
            <a:bodyPr/>
            <a:lstStyle/>
            <a:p>
              <a:endParaRPr lang="en-US" dirty="0"/>
            </a:p>
          </p:txBody>
        </p:sp>
        <p:sp>
          <p:nvSpPr>
            <p:cNvPr id="49205" name="Freeform 1104"/>
            <p:cNvSpPr>
              <a:spLocks/>
            </p:cNvSpPr>
            <p:nvPr/>
          </p:nvSpPr>
          <p:spPr bwMode="auto">
            <a:xfrm>
              <a:off x="1121" y="2101"/>
              <a:ext cx="17" cy="24"/>
            </a:xfrm>
            <a:custGeom>
              <a:avLst/>
              <a:gdLst>
                <a:gd name="T0" fmla="*/ 16 w 17"/>
                <a:gd name="T1" fmla="*/ 17 h 24"/>
                <a:gd name="T2" fmla="*/ 14 w 17"/>
                <a:gd name="T3" fmla="*/ 14 h 24"/>
                <a:gd name="T4" fmla="*/ 12 w 17"/>
                <a:gd name="T5" fmla="*/ 10 h 24"/>
                <a:gd name="T6" fmla="*/ 9 w 17"/>
                <a:gd name="T7" fmla="*/ 4 h 24"/>
                <a:gd name="T8" fmla="*/ 4 w 17"/>
                <a:gd name="T9" fmla="*/ 0 h 24"/>
                <a:gd name="T10" fmla="*/ 0 w 17"/>
                <a:gd name="T11" fmla="*/ 7 h 24"/>
                <a:gd name="T12" fmla="*/ 2 w 17"/>
                <a:gd name="T13" fmla="*/ 10 h 24"/>
                <a:gd name="T14" fmla="*/ 5 w 17"/>
                <a:gd name="T15" fmla="*/ 13 h 24"/>
                <a:gd name="T16" fmla="*/ 7 w 17"/>
                <a:gd name="T17" fmla="*/ 17 h 24"/>
                <a:gd name="T18" fmla="*/ 10 w 17"/>
                <a:gd name="T19" fmla="*/ 23 h 24"/>
                <a:gd name="T20" fmla="*/ 16 w 17"/>
                <a:gd name="T21" fmla="*/ 1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4"/>
                <a:gd name="T35" fmla="*/ 17 w 17"/>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4">
                  <a:moveTo>
                    <a:pt x="16" y="17"/>
                  </a:moveTo>
                  <a:lnTo>
                    <a:pt x="14" y="14"/>
                  </a:lnTo>
                  <a:lnTo>
                    <a:pt x="12" y="10"/>
                  </a:lnTo>
                  <a:lnTo>
                    <a:pt x="9" y="4"/>
                  </a:lnTo>
                  <a:lnTo>
                    <a:pt x="4" y="0"/>
                  </a:lnTo>
                  <a:lnTo>
                    <a:pt x="0" y="7"/>
                  </a:lnTo>
                  <a:lnTo>
                    <a:pt x="2" y="10"/>
                  </a:lnTo>
                  <a:lnTo>
                    <a:pt x="5" y="13"/>
                  </a:lnTo>
                  <a:lnTo>
                    <a:pt x="7" y="17"/>
                  </a:lnTo>
                  <a:lnTo>
                    <a:pt x="10" y="23"/>
                  </a:lnTo>
                  <a:lnTo>
                    <a:pt x="16" y="17"/>
                  </a:lnTo>
                </a:path>
              </a:pathLst>
            </a:custGeom>
            <a:solidFill>
              <a:srgbClr val="828282"/>
            </a:solidFill>
            <a:ln w="12700" cap="rnd">
              <a:noFill/>
              <a:round/>
              <a:headEnd/>
              <a:tailEnd/>
            </a:ln>
          </p:spPr>
          <p:txBody>
            <a:bodyPr/>
            <a:lstStyle/>
            <a:p>
              <a:endParaRPr lang="en-US" dirty="0"/>
            </a:p>
          </p:txBody>
        </p:sp>
        <p:sp>
          <p:nvSpPr>
            <p:cNvPr id="49206" name="Freeform 1105"/>
            <p:cNvSpPr>
              <a:spLocks/>
            </p:cNvSpPr>
            <p:nvPr/>
          </p:nvSpPr>
          <p:spPr bwMode="auto">
            <a:xfrm>
              <a:off x="1135" y="2122"/>
              <a:ext cx="20" cy="31"/>
            </a:xfrm>
            <a:custGeom>
              <a:avLst/>
              <a:gdLst>
                <a:gd name="T0" fmla="*/ 19 w 20"/>
                <a:gd name="T1" fmla="*/ 30 h 31"/>
                <a:gd name="T2" fmla="*/ 19 w 20"/>
                <a:gd name="T3" fmla="*/ 25 h 31"/>
                <a:gd name="T4" fmla="*/ 18 w 20"/>
                <a:gd name="T5" fmla="*/ 22 h 31"/>
                <a:gd name="T6" fmla="*/ 17 w 20"/>
                <a:gd name="T7" fmla="*/ 18 h 31"/>
                <a:gd name="T8" fmla="*/ 15 w 20"/>
                <a:gd name="T9" fmla="*/ 13 h 31"/>
                <a:gd name="T10" fmla="*/ 14 w 20"/>
                <a:gd name="T11" fmla="*/ 9 h 31"/>
                <a:gd name="T12" fmla="*/ 11 w 20"/>
                <a:gd name="T13" fmla="*/ 7 h 31"/>
                <a:gd name="T14" fmla="*/ 8 w 20"/>
                <a:gd name="T15" fmla="*/ 3 h 31"/>
                <a:gd name="T16" fmla="*/ 6 w 20"/>
                <a:gd name="T17" fmla="*/ 0 h 31"/>
                <a:gd name="T18" fmla="*/ 0 w 20"/>
                <a:gd name="T19" fmla="*/ 7 h 31"/>
                <a:gd name="T20" fmla="*/ 2 w 20"/>
                <a:gd name="T21" fmla="*/ 9 h 31"/>
                <a:gd name="T22" fmla="*/ 5 w 20"/>
                <a:gd name="T23" fmla="*/ 12 h 31"/>
                <a:gd name="T24" fmla="*/ 6 w 20"/>
                <a:gd name="T25" fmla="*/ 14 h 31"/>
                <a:gd name="T26" fmla="*/ 8 w 20"/>
                <a:gd name="T27" fmla="*/ 17 h 31"/>
                <a:gd name="T28" fmla="*/ 9 w 20"/>
                <a:gd name="T29" fmla="*/ 20 h 31"/>
                <a:gd name="T30" fmla="*/ 10 w 20"/>
                <a:gd name="T31" fmla="*/ 23 h 31"/>
                <a:gd name="T32" fmla="*/ 11 w 20"/>
                <a:gd name="T33" fmla="*/ 26 h 31"/>
                <a:gd name="T34" fmla="*/ 11 w 20"/>
                <a:gd name="T35" fmla="*/ 28 h 31"/>
                <a:gd name="T36" fmla="*/ 19 w 20"/>
                <a:gd name="T37" fmla="*/ 30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31"/>
                <a:gd name="T59" fmla="*/ 20 w 20"/>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31">
                  <a:moveTo>
                    <a:pt x="19" y="30"/>
                  </a:moveTo>
                  <a:lnTo>
                    <a:pt x="19" y="25"/>
                  </a:lnTo>
                  <a:lnTo>
                    <a:pt x="18" y="22"/>
                  </a:lnTo>
                  <a:lnTo>
                    <a:pt x="17" y="18"/>
                  </a:lnTo>
                  <a:lnTo>
                    <a:pt x="15" y="13"/>
                  </a:lnTo>
                  <a:lnTo>
                    <a:pt x="14" y="9"/>
                  </a:lnTo>
                  <a:lnTo>
                    <a:pt x="11" y="7"/>
                  </a:lnTo>
                  <a:lnTo>
                    <a:pt x="8" y="3"/>
                  </a:lnTo>
                  <a:lnTo>
                    <a:pt x="6" y="0"/>
                  </a:lnTo>
                  <a:lnTo>
                    <a:pt x="0" y="7"/>
                  </a:lnTo>
                  <a:lnTo>
                    <a:pt x="2" y="9"/>
                  </a:lnTo>
                  <a:lnTo>
                    <a:pt x="5" y="12"/>
                  </a:lnTo>
                  <a:lnTo>
                    <a:pt x="6" y="14"/>
                  </a:lnTo>
                  <a:lnTo>
                    <a:pt x="8" y="17"/>
                  </a:lnTo>
                  <a:lnTo>
                    <a:pt x="9" y="20"/>
                  </a:lnTo>
                  <a:lnTo>
                    <a:pt x="10" y="23"/>
                  </a:lnTo>
                  <a:lnTo>
                    <a:pt x="11" y="26"/>
                  </a:lnTo>
                  <a:lnTo>
                    <a:pt x="11" y="28"/>
                  </a:lnTo>
                  <a:lnTo>
                    <a:pt x="19" y="30"/>
                  </a:lnTo>
                </a:path>
              </a:pathLst>
            </a:custGeom>
            <a:solidFill>
              <a:srgbClr val="828282"/>
            </a:solidFill>
            <a:ln w="12700" cap="rnd">
              <a:noFill/>
              <a:round/>
              <a:headEnd/>
              <a:tailEnd/>
            </a:ln>
          </p:spPr>
          <p:txBody>
            <a:bodyPr/>
            <a:lstStyle/>
            <a:p>
              <a:endParaRPr lang="en-US" dirty="0"/>
            </a:p>
          </p:txBody>
        </p:sp>
        <p:sp>
          <p:nvSpPr>
            <p:cNvPr id="49207" name="Freeform 1106"/>
            <p:cNvSpPr>
              <a:spLocks/>
            </p:cNvSpPr>
            <p:nvPr/>
          </p:nvSpPr>
          <p:spPr bwMode="auto">
            <a:xfrm>
              <a:off x="1149" y="2156"/>
              <a:ext cx="17" cy="17"/>
            </a:xfrm>
            <a:custGeom>
              <a:avLst/>
              <a:gdLst>
                <a:gd name="T0" fmla="*/ 16 w 17"/>
                <a:gd name="T1" fmla="*/ 14 h 17"/>
                <a:gd name="T2" fmla="*/ 14 w 17"/>
                <a:gd name="T3" fmla="*/ 16 h 17"/>
                <a:gd name="T4" fmla="*/ 16 w 17"/>
                <a:gd name="T5" fmla="*/ 7 h 17"/>
                <a:gd name="T6" fmla="*/ 12 w 17"/>
                <a:gd name="T7" fmla="*/ 1 h 17"/>
                <a:gd name="T8" fmla="*/ 9 w 17"/>
                <a:gd name="T9" fmla="*/ 0 h 17"/>
                <a:gd name="T10" fmla="*/ 9 w 17"/>
                <a:gd name="T11" fmla="*/ 1 h 17"/>
                <a:gd name="T12" fmla="*/ 0 w 17"/>
                <a:gd name="T13" fmla="*/ 0 h 17"/>
                <a:gd name="T14" fmla="*/ 3 w 17"/>
                <a:gd name="T15" fmla="*/ 8 h 17"/>
                <a:gd name="T16" fmla="*/ 8 w 17"/>
                <a:gd name="T17" fmla="*/ 12 h 17"/>
                <a:gd name="T18" fmla="*/ 9 w 17"/>
                <a:gd name="T19" fmla="*/ 12 h 17"/>
                <a:gd name="T20" fmla="*/ 10 w 17"/>
                <a:gd name="T21" fmla="*/ 7 h 17"/>
                <a:gd name="T22" fmla="*/ 9 w 17"/>
                <a:gd name="T23" fmla="*/ 7 h 17"/>
                <a:gd name="T24" fmla="*/ 16 w 17"/>
                <a:gd name="T25" fmla="*/ 1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4"/>
                  </a:moveTo>
                  <a:lnTo>
                    <a:pt x="14" y="16"/>
                  </a:lnTo>
                  <a:lnTo>
                    <a:pt x="16" y="7"/>
                  </a:lnTo>
                  <a:lnTo>
                    <a:pt x="12" y="1"/>
                  </a:lnTo>
                  <a:lnTo>
                    <a:pt x="9" y="0"/>
                  </a:lnTo>
                  <a:lnTo>
                    <a:pt x="9" y="1"/>
                  </a:lnTo>
                  <a:lnTo>
                    <a:pt x="0" y="0"/>
                  </a:lnTo>
                  <a:lnTo>
                    <a:pt x="3" y="8"/>
                  </a:lnTo>
                  <a:lnTo>
                    <a:pt x="8" y="12"/>
                  </a:lnTo>
                  <a:lnTo>
                    <a:pt x="9" y="12"/>
                  </a:lnTo>
                  <a:lnTo>
                    <a:pt x="10" y="7"/>
                  </a:lnTo>
                  <a:lnTo>
                    <a:pt x="9" y="7"/>
                  </a:lnTo>
                  <a:lnTo>
                    <a:pt x="16" y="14"/>
                  </a:lnTo>
                </a:path>
              </a:pathLst>
            </a:custGeom>
            <a:solidFill>
              <a:srgbClr val="828282"/>
            </a:solidFill>
            <a:ln w="12700" cap="rnd">
              <a:noFill/>
              <a:round/>
              <a:headEnd/>
              <a:tailEnd/>
            </a:ln>
          </p:spPr>
          <p:txBody>
            <a:bodyPr/>
            <a:lstStyle/>
            <a:p>
              <a:endParaRPr lang="en-US" dirty="0"/>
            </a:p>
          </p:txBody>
        </p:sp>
        <p:sp>
          <p:nvSpPr>
            <p:cNvPr id="49208" name="Freeform 1107"/>
            <p:cNvSpPr>
              <a:spLocks/>
            </p:cNvSpPr>
            <p:nvPr/>
          </p:nvSpPr>
          <p:spPr bwMode="auto">
            <a:xfrm>
              <a:off x="1135" y="2163"/>
              <a:ext cx="29" cy="40"/>
            </a:xfrm>
            <a:custGeom>
              <a:avLst/>
              <a:gdLst>
                <a:gd name="T0" fmla="*/ 3 w 29"/>
                <a:gd name="T1" fmla="*/ 30 h 40"/>
                <a:gd name="T2" fmla="*/ 8 w 29"/>
                <a:gd name="T3" fmla="*/ 36 h 40"/>
                <a:gd name="T4" fmla="*/ 11 w 29"/>
                <a:gd name="T5" fmla="*/ 32 h 40"/>
                <a:gd name="T6" fmla="*/ 14 w 29"/>
                <a:gd name="T7" fmla="*/ 27 h 40"/>
                <a:gd name="T8" fmla="*/ 18 w 29"/>
                <a:gd name="T9" fmla="*/ 22 h 40"/>
                <a:gd name="T10" fmla="*/ 21 w 29"/>
                <a:gd name="T11" fmla="*/ 16 h 40"/>
                <a:gd name="T12" fmla="*/ 25 w 29"/>
                <a:gd name="T13" fmla="*/ 10 h 40"/>
                <a:gd name="T14" fmla="*/ 28 w 29"/>
                <a:gd name="T15" fmla="*/ 7 h 40"/>
                <a:gd name="T16" fmla="*/ 28 w 29"/>
                <a:gd name="T17" fmla="*/ 5 h 40"/>
                <a:gd name="T18" fmla="*/ 21 w 29"/>
                <a:gd name="T19" fmla="*/ 0 h 40"/>
                <a:gd name="T20" fmla="*/ 20 w 29"/>
                <a:gd name="T21" fmla="*/ 2 h 40"/>
                <a:gd name="T22" fmla="*/ 17 w 29"/>
                <a:gd name="T23" fmla="*/ 5 h 40"/>
                <a:gd name="T24" fmla="*/ 14 w 29"/>
                <a:gd name="T25" fmla="*/ 10 h 40"/>
                <a:gd name="T26" fmla="*/ 10 w 29"/>
                <a:gd name="T27" fmla="*/ 16 h 40"/>
                <a:gd name="T28" fmla="*/ 6 w 29"/>
                <a:gd name="T29" fmla="*/ 22 h 40"/>
                <a:gd name="T30" fmla="*/ 2 w 29"/>
                <a:gd name="T31" fmla="*/ 27 h 40"/>
                <a:gd name="T32" fmla="*/ 0 w 29"/>
                <a:gd name="T33" fmla="*/ 31 h 40"/>
                <a:gd name="T34" fmla="*/ 3 w 29"/>
                <a:gd name="T35" fmla="*/ 39 h 40"/>
                <a:gd name="T36" fmla="*/ 3 w 29"/>
                <a:gd name="T37" fmla="*/ 3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40"/>
                <a:gd name="T59" fmla="*/ 29 w 29"/>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40">
                  <a:moveTo>
                    <a:pt x="3" y="30"/>
                  </a:moveTo>
                  <a:lnTo>
                    <a:pt x="8" y="36"/>
                  </a:lnTo>
                  <a:lnTo>
                    <a:pt x="11" y="32"/>
                  </a:lnTo>
                  <a:lnTo>
                    <a:pt x="14" y="27"/>
                  </a:lnTo>
                  <a:lnTo>
                    <a:pt x="18" y="22"/>
                  </a:lnTo>
                  <a:lnTo>
                    <a:pt x="21" y="16"/>
                  </a:lnTo>
                  <a:lnTo>
                    <a:pt x="25" y="10"/>
                  </a:lnTo>
                  <a:lnTo>
                    <a:pt x="28" y="7"/>
                  </a:lnTo>
                  <a:lnTo>
                    <a:pt x="28" y="5"/>
                  </a:lnTo>
                  <a:lnTo>
                    <a:pt x="21" y="0"/>
                  </a:lnTo>
                  <a:lnTo>
                    <a:pt x="20" y="2"/>
                  </a:lnTo>
                  <a:lnTo>
                    <a:pt x="17" y="5"/>
                  </a:lnTo>
                  <a:lnTo>
                    <a:pt x="14" y="10"/>
                  </a:lnTo>
                  <a:lnTo>
                    <a:pt x="10" y="16"/>
                  </a:lnTo>
                  <a:lnTo>
                    <a:pt x="6" y="22"/>
                  </a:lnTo>
                  <a:lnTo>
                    <a:pt x="2" y="27"/>
                  </a:lnTo>
                  <a:lnTo>
                    <a:pt x="0" y="31"/>
                  </a:lnTo>
                  <a:lnTo>
                    <a:pt x="3" y="39"/>
                  </a:lnTo>
                  <a:lnTo>
                    <a:pt x="3" y="30"/>
                  </a:lnTo>
                </a:path>
              </a:pathLst>
            </a:custGeom>
            <a:solidFill>
              <a:srgbClr val="828282"/>
            </a:solidFill>
            <a:ln w="12700" cap="rnd">
              <a:noFill/>
              <a:round/>
              <a:headEnd/>
              <a:tailEnd/>
            </a:ln>
          </p:spPr>
          <p:txBody>
            <a:bodyPr/>
            <a:lstStyle/>
            <a:p>
              <a:endParaRPr lang="en-US" dirty="0"/>
            </a:p>
          </p:txBody>
        </p:sp>
        <p:sp>
          <p:nvSpPr>
            <p:cNvPr id="49209" name="Freeform 1108"/>
            <p:cNvSpPr>
              <a:spLocks/>
            </p:cNvSpPr>
            <p:nvPr/>
          </p:nvSpPr>
          <p:spPr bwMode="auto">
            <a:xfrm>
              <a:off x="1124" y="2198"/>
              <a:ext cx="17" cy="17"/>
            </a:xfrm>
            <a:custGeom>
              <a:avLst/>
              <a:gdLst>
                <a:gd name="T0" fmla="*/ 0 w 17"/>
                <a:gd name="T1" fmla="*/ 9 h 17"/>
                <a:gd name="T2" fmla="*/ 7 w 17"/>
                <a:gd name="T3" fmla="*/ 16 h 17"/>
                <a:gd name="T4" fmla="*/ 8 w 17"/>
                <a:gd name="T5" fmla="*/ 16 h 17"/>
                <a:gd name="T6" fmla="*/ 13 w 17"/>
                <a:gd name="T7" fmla="*/ 13 h 17"/>
                <a:gd name="T8" fmla="*/ 16 w 17"/>
                <a:gd name="T9" fmla="*/ 11 h 17"/>
                <a:gd name="T10" fmla="*/ 14 w 17"/>
                <a:gd name="T11" fmla="*/ 0 h 17"/>
                <a:gd name="T12" fmla="*/ 14 w 17"/>
                <a:gd name="T13" fmla="*/ 11 h 17"/>
                <a:gd name="T14" fmla="*/ 11 w 17"/>
                <a:gd name="T15" fmla="*/ 2 h 17"/>
                <a:gd name="T16" fmla="*/ 8 w 17"/>
                <a:gd name="T17" fmla="*/ 2 h 17"/>
                <a:gd name="T18" fmla="*/ 7 w 17"/>
                <a:gd name="T19" fmla="*/ 2 h 17"/>
                <a:gd name="T20" fmla="*/ 4 w 17"/>
                <a:gd name="T21" fmla="*/ 4 h 17"/>
                <a:gd name="T22" fmla="*/ 10 w 17"/>
                <a:gd name="T23" fmla="*/ 9 h 17"/>
                <a:gd name="T24" fmla="*/ 0 w 17"/>
                <a:gd name="T25" fmla="*/ 9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9"/>
                  </a:moveTo>
                  <a:lnTo>
                    <a:pt x="7" y="16"/>
                  </a:lnTo>
                  <a:lnTo>
                    <a:pt x="8" y="16"/>
                  </a:lnTo>
                  <a:lnTo>
                    <a:pt x="13" y="13"/>
                  </a:lnTo>
                  <a:lnTo>
                    <a:pt x="16" y="11"/>
                  </a:lnTo>
                  <a:lnTo>
                    <a:pt x="14" y="0"/>
                  </a:lnTo>
                  <a:lnTo>
                    <a:pt x="14" y="11"/>
                  </a:lnTo>
                  <a:lnTo>
                    <a:pt x="11" y="2"/>
                  </a:lnTo>
                  <a:lnTo>
                    <a:pt x="8" y="2"/>
                  </a:lnTo>
                  <a:lnTo>
                    <a:pt x="7" y="2"/>
                  </a:lnTo>
                  <a:lnTo>
                    <a:pt x="4" y="4"/>
                  </a:lnTo>
                  <a:lnTo>
                    <a:pt x="10" y="9"/>
                  </a:lnTo>
                  <a:lnTo>
                    <a:pt x="0" y="9"/>
                  </a:lnTo>
                </a:path>
              </a:pathLst>
            </a:custGeom>
            <a:solidFill>
              <a:srgbClr val="828282"/>
            </a:solidFill>
            <a:ln w="12700" cap="rnd">
              <a:noFill/>
              <a:round/>
              <a:headEnd/>
              <a:tailEnd/>
            </a:ln>
          </p:spPr>
          <p:txBody>
            <a:bodyPr/>
            <a:lstStyle/>
            <a:p>
              <a:endParaRPr lang="en-US" dirty="0"/>
            </a:p>
          </p:txBody>
        </p:sp>
        <p:sp>
          <p:nvSpPr>
            <p:cNvPr id="49210" name="Freeform 1109"/>
            <p:cNvSpPr>
              <a:spLocks/>
            </p:cNvSpPr>
            <p:nvPr/>
          </p:nvSpPr>
          <p:spPr bwMode="auto">
            <a:xfrm>
              <a:off x="1123" y="2198"/>
              <a:ext cx="17" cy="17"/>
            </a:xfrm>
            <a:custGeom>
              <a:avLst/>
              <a:gdLst>
                <a:gd name="T0" fmla="*/ 0 w 17"/>
                <a:gd name="T1" fmla="*/ 16 h 17"/>
                <a:gd name="T2" fmla="*/ 2 w 17"/>
                <a:gd name="T3" fmla="*/ 16 h 17"/>
                <a:gd name="T4" fmla="*/ 16 w 17"/>
                <a:gd name="T5" fmla="*/ 16 h 17"/>
                <a:gd name="T6" fmla="*/ 16 w 17"/>
                <a:gd name="T7" fmla="*/ 10 h 17"/>
                <a:gd name="T8" fmla="*/ 13 w 17"/>
                <a:gd name="T9" fmla="*/ 5 h 17"/>
                <a:gd name="T10" fmla="*/ 10 w 17"/>
                <a:gd name="T11" fmla="*/ 0 h 17"/>
                <a:gd name="T12" fmla="*/ 0 w 17"/>
                <a:gd name="T13" fmla="*/ 1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0" y="16"/>
                  </a:moveTo>
                  <a:lnTo>
                    <a:pt x="2" y="16"/>
                  </a:lnTo>
                  <a:lnTo>
                    <a:pt x="16" y="16"/>
                  </a:lnTo>
                  <a:lnTo>
                    <a:pt x="16" y="10"/>
                  </a:lnTo>
                  <a:lnTo>
                    <a:pt x="13" y="5"/>
                  </a:lnTo>
                  <a:lnTo>
                    <a:pt x="10" y="0"/>
                  </a:lnTo>
                  <a:lnTo>
                    <a:pt x="0" y="16"/>
                  </a:lnTo>
                </a:path>
              </a:pathLst>
            </a:custGeom>
            <a:solidFill>
              <a:srgbClr val="828282"/>
            </a:solidFill>
            <a:ln w="12700" cap="rnd">
              <a:noFill/>
              <a:round/>
              <a:headEnd/>
              <a:tailEnd/>
            </a:ln>
          </p:spPr>
          <p:txBody>
            <a:bodyPr/>
            <a:lstStyle/>
            <a:p>
              <a:endParaRPr lang="en-US" dirty="0"/>
            </a:p>
          </p:txBody>
        </p:sp>
        <p:sp>
          <p:nvSpPr>
            <p:cNvPr id="49211" name="Freeform 1110"/>
            <p:cNvSpPr>
              <a:spLocks/>
            </p:cNvSpPr>
            <p:nvPr/>
          </p:nvSpPr>
          <p:spPr bwMode="auto">
            <a:xfrm>
              <a:off x="1081" y="2037"/>
              <a:ext cx="34" cy="59"/>
            </a:xfrm>
            <a:custGeom>
              <a:avLst/>
              <a:gdLst>
                <a:gd name="T0" fmla="*/ 19 w 34"/>
                <a:gd name="T1" fmla="*/ 0 h 59"/>
                <a:gd name="T2" fmla="*/ 16 w 34"/>
                <a:gd name="T3" fmla="*/ 3 h 59"/>
                <a:gd name="T4" fmla="*/ 14 w 34"/>
                <a:gd name="T5" fmla="*/ 5 h 59"/>
                <a:gd name="T6" fmla="*/ 12 w 34"/>
                <a:gd name="T7" fmla="*/ 8 h 59"/>
                <a:gd name="T8" fmla="*/ 9 w 34"/>
                <a:gd name="T9" fmla="*/ 11 h 59"/>
                <a:gd name="T10" fmla="*/ 7 w 34"/>
                <a:gd name="T11" fmla="*/ 15 h 59"/>
                <a:gd name="T12" fmla="*/ 5 w 34"/>
                <a:gd name="T13" fmla="*/ 18 h 59"/>
                <a:gd name="T14" fmla="*/ 3 w 34"/>
                <a:gd name="T15" fmla="*/ 22 h 59"/>
                <a:gd name="T16" fmla="*/ 3 w 34"/>
                <a:gd name="T17" fmla="*/ 24 h 59"/>
                <a:gd name="T18" fmla="*/ 2 w 34"/>
                <a:gd name="T19" fmla="*/ 29 h 59"/>
                <a:gd name="T20" fmla="*/ 1 w 34"/>
                <a:gd name="T21" fmla="*/ 33 h 59"/>
                <a:gd name="T22" fmla="*/ 0 w 34"/>
                <a:gd name="T23" fmla="*/ 37 h 59"/>
                <a:gd name="T24" fmla="*/ 0 w 34"/>
                <a:gd name="T25" fmla="*/ 41 h 59"/>
                <a:gd name="T26" fmla="*/ 0 w 34"/>
                <a:gd name="T27" fmla="*/ 45 h 59"/>
                <a:gd name="T28" fmla="*/ 1 w 34"/>
                <a:gd name="T29" fmla="*/ 49 h 59"/>
                <a:gd name="T30" fmla="*/ 3 w 34"/>
                <a:gd name="T31" fmla="*/ 53 h 59"/>
                <a:gd name="T32" fmla="*/ 4 w 34"/>
                <a:gd name="T33" fmla="*/ 57 h 59"/>
                <a:gd name="T34" fmla="*/ 6 w 34"/>
                <a:gd name="T35" fmla="*/ 58 h 59"/>
                <a:gd name="T36" fmla="*/ 8 w 34"/>
                <a:gd name="T37" fmla="*/ 58 h 59"/>
                <a:gd name="T38" fmla="*/ 10 w 34"/>
                <a:gd name="T39" fmla="*/ 58 h 59"/>
                <a:gd name="T40" fmla="*/ 12 w 34"/>
                <a:gd name="T41" fmla="*/ 57 h 59"/>
                <a:gd name="T42" fmla="*/ 16 w 34"/>
                <a:gd name="T43" fmla="*/ 53 h 59"/>
                <a:gd name="T44" fmla="*/ 19 w 34"/>
                <a:gd name="T45" fmla="*/ 50 h 59"/>
                <a:gd name="T46" fmla="*/ 24 w 34"/>
                <a:gd name="T47" fmla="*/ 47 h 59"/>
                <a:gd name="T48" fmla="*/ 28 w 34"/>
                <a:gd name="T49" fmla="*/ 44 h 59"/>
                <a:gd name="T50" fmla="*/ 31 w 34"/>
                <a:gd name="T51" fmla="*/ 42 h 59"/>
                <a:gd name="T52" fmla="*/ 33 w 34"/>
                <a:gd name="T53" fmla="*/ 37 h 59"/>
                <a:gd name="T54" fmla="*/ 33 w 34"/>
                <a:gd name="T55" fmla="*/ 34 h 59"/>
                <a:gd name="T56" fmla="*/ 33 w 34"/>
                <a:gd name="T57" fmla="*/ 29 h 59"/>
                <a:gd name="T58" fmla="*/ 31 w 34"/>
                <a:gd name="T59" fmla="*/ 24 h 59"/>
                <a:gd name="T60" fmla="*/ 30 w 34"/>
                <a:gd name="T61" fmla="*/ 18 h 59"/>
                <a:gd name="T62" fmla="*/ 29 w 34"/>
                <a:gd name="T63" fmla="*/ 13 h 59"/>
                <a:gd name="T64" fmla="*/ 28 w 34"/>
                <a:gd name="T65" fmla="*/ 8 h 59"/>
                <a:gd name="T66" fmla="*/ 26 w 34"/>
                <a:gd name="T67" fmla="*/ 6 h 59"/>
                <a:gd name="T68" fmla="*/ 23 w 34"/>
                <a:gd name="T69" fmla="*/ 6 h 59"/>
                <a:gd name="T70" fmla="*/ 19 w 34"/>
                <a:gd name="T71" fmla="*/ 8 h 59"/>
                <a:gd name="T72" fmla="*/ 16 w 34"/>
                <a:gd name="T73" fmla="*/ 10 h 59"/>
                <a:gd name="T74" fmla="*/ 19 w 34"/>
                <a:gd name="T75" fmla="*/ 0 h 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4"/>
                <a:gd name="T115" fmla="*/ 0 h 59"/>
                <a:gd name="T116" fmla="*/ 34 w 34"/>
                <a:gd name="T117" fmla="*/ 59 h 5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4" h="59">
                  <a:moveTo>
                    <a:pt x="19" y="0"/>
                  </a:moveTo>
                  <a:lnTo>
                    <a:pt x="16" y="3"/>
                  </a:lnTo>
                  <a:lnTo>
                    <a:pt x="14" y="5"/>
                  </a:lnTo>
                  <a:lnTo>
                    <a:pt x="12" y="8"/>
                  </a:lnTo>
                  <a:lnTo>
                    <a:pt x="9" y="11"/>
                  </a:lnTo>
                  <a:lnTo>
                    <a:pt x="7" y="15"/>
                  </a:lnTo>
                  <a:lnTo>
                    <a:pt x="5" y="18"/>
                  </a:lnTo>
                  <a:lnTo>
                    <a:pt x="3" y="22"/>
                  </a:lnTo>
                  <a:lnTo>
                    <a:pt x="3" y="24"/>
                  </a:lnTo>
                  <a:lnTo>
                    <a:pt x="2" y="29"/>
                  </a:lnTo>
                  <a:lnTo>
                    <a:pt x="1" y="33"/>
                  </a:lnTo>
                  <a:lnTo>
                    <a:pt x="0" y="37"/>
                  </a:lnTo>
                  <a:lnTo>
                    <a:pt x="0" y="41"/>
                  </a:lnTo>
                  <a:lnTo>
                    <a:pt x="0" y="45"/>
                  </a:lnTo>
                  <a:lnTo>
                    <a:pt x="1" y="49"/>
                  </a:lnTo>
                  <a:lnTo>
                    <a:pt x="3" y="53"/>
                  </a:lnTo>
                  <a:lnTo>
                    <a:pt x="4" y="57"/>
                  </a:lnTo>
                  <a:lnTo>
                    <a:pt x="6" y="58"/>
                  </a:lnTo>
                  <a:lnTo>
                    <a:pt x="8" y="58"/>
                  </a:lnTo>
                  <a:lnTo>
                    <a:pt x="10" y="58"/>
                  </a:lnTo>
                  <a:lnTo>
                    <a:pt x="12" y="57"/>
                  </a:lnTo>
                  <a:lnTo>
                    <a:pt x="16" y="53"/>
                  </a:lnTo>
                  <a:lnTo>
                    <a:pt x="19" y="50"/>
                  </a:lnTo>
                  <a:lnTo>
                    <a:pt x="24" y="47"/>
                  </a:lnTo>
                  <a:lnTo>
                    <a:pt x="28" y="44"/>
                  </a:lnTo>
                  <a:lnTo>
                    <a:pt x="31" y="42"/>
                  </a:lnTo>
                  <a:lnTo>
                    <a:pt x="33" y="37"/>
                  </a:lnTo>
                  <a:lnTo>
                    <a:pt x="33" y="34"/>
                  </a:lnTo>
                  <a:lnTo>
                    <a:pt x="33" y="29"/>
                  </a:lnTo>
                  <a:lnTo>
                    <a:pt x="31" y="24"/>
                  </a:lnTo>
                  <a:lnTo>
                    <a:pt x="30" y="18"/>
                  </a:lnTo>
                  <a:lnTo>
                    <a:pt x="29" y="13"/>
                  </a:lnTo>
                  <a:lnTo>
                    <a:pt x="28" y="8"/>
                  </a:lnTo>
                  <a:lnTo>
                    <a:pt x="26" y="6"/>
                  </a:lnTo>
                  <a:lnTo>
                    <a:pt x="23" y="6"/>
                  </a:lnTo>
                  <a:lnTo>
                    <a:pt x="19" y="8"/>
                  </a:lnTo>
                  <a:lnTo>
                    <a:pt x="16" y="10"/>
                  </a:lnTo>
                  <a:lnTo>
                    <a:pt x="19" y="0"/>
                  </a:lnTo>
                </a:path>
              </a:pathLst>
            </a:custGeom>
            <a:solidFill>
              <a:srgbClr val="E2E2E2"/>
            </a:solidFill>
            <a:ln w="12700" cap="rnd">
              <a:noFill/>
              <a:round/>
              <a:headEnd/>
              <a:tailEnd/>
            </a:ln>
          </p:spPr>
          <p:txBody>
            <a:bodyPr/>
            <a:lstStyle/>
            <a:p>
              <a:endParaRPr lang="en-US" dirty="0"/>
            </a:p>
          </p:txBody>
        </p:sp>
        <p:sp>
          <p:nvSpPr>
            <p:cNvPr id="49212" name="Freeform 1111"/>
            <p:cNvSpPr>
              <a:spLocks/>
            </p:cNvSpPr>
            <p:nvPr/>
          </p:nvSpPr>
          <p:spPr bwMode="auto">
            <a:xfrm>
              <a:off x="1078" y="2033"/>
              <a:ext cx="25" cy="27"/>
            </a:xfrm>
            <a:custGeom>
              <a:avLst/>
              <a:gdLst>
                <a:gd name="T0" fmla="*/ 9 w 25"/>
                <a:gd name="T1" fmla="*/ 26 h 27"/>
                <a:gd name="T2" fmla="*/ 10 w 25"/>
                <a:gd name="T3" fmla="*/ 24 h 27"/>
                <a:gd name="T4" fmla="*/ 11 w 25"/>
                <a:gd name="T5" fmla="*/ 21 h 27"/>
                <a:gd name="T6" fmla="*/ 13 w 25"/>
                <a:gd name="T7" fmla="*/ 19 h 27"/>
                <a:gd name="T8" fmla="*/ 14 w 25"/>
                <a:gd name="T9" fmla="*/ 15 h 27"/>
                <a:gd name="T10" fmla="*/ 17 w 25"/>
                <a:gd name="T11" fmla="*/ 13 h 27"/>
                <a:gd name="T12" fmla="*/ 19 w 25"/>
                <a:gd name="T13" fmla="*/ 11 h 27"/>
                <a:gd name="T14" fmla="*/ 21 w 25"/>
                <a:gd name="T15" fmla="*/ 9 h 27"/>
                <a:gd name="T16" fmla="*/ 24 w 25"/>
                <a:gd name="T17" fmla="*/ 7 h 27"/>
                <a:gd name="T18" fmla="*/ 18 w 25"/>
                <a:gd name="T19" fmla="*/ 0 h 27"/>
                <a:gd name="T20" fmla="*/ 14 w 25"/>
                <a:gd name="T21" fmla="*/ 2 h 27"/>
                <a:gd name="T22" fmla="*/ 13 w 25"/>
                <a:gd name="T23" fmla="*/ 5 h 27"/>
                <a:gd name="T24" fmla="*/ 10 w 25"/>
                <a:gd name="T25" fmla="*/ 7 h 27"/>
                <a:gd name="T26" fmla="*/ 7 w 25"/>
                <a:gd name="T27" fmla="*/ 11 h 27"/>
                <a:gd name="T28" fmla="*/ 5 w 25"/>
                <a:gd name="T29" fmla="*/ 14 h 27"/>
                <a:gd name="T30" fmla="*/ 3 w 25"/>
                <a:gd name="T31" fmla="*/ 18 h 27"/>
                <a:gd name="T32" fmla="*/ 1 w 25"/>
                <a:gd name="T33" fmla="*/ 20 h 27"/>
                <a:gd name="T34" fmla="*/ 0 w 25"/>
                <a:gd name="T35" fmla="*/ 25 h 27"/>
                <a:gd name="T36" fmla="*/ 9 w 25"/>
                <a:gd name="T37" fmla="*/ 26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27"/>
                <a:gd name="T59" fmla="*/ 25 w 25"/>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27">
                  <a:moveTo>
                    <a:pt x="9" y="26"/>
                  </a:moveTo>
                  <a:lnTo>
                    <a:pt x="10" y="24"/>
                  </a:lnTo>
                  <a:lnTo>
                    <a:pt x="11" y="21"/>
                  </a:lnTo>
                  <a:lnTo>
                    <a:pt x="13" y="19"/>
                  </a:lnTo>
                  <a:lnTo>
                    <a:pt x="14" y="15"/>
                  </a:lnTo>
                  <a:lnTo>
                    <a:pt x="17" y="13"/>
                  </a:lnTo>
                  <a:lnTo>
                    <a:pt x="19" y="11"/>
                  </a:lnTo>
                  <a:lnTo>
                    <a:pt x="21" y="9"/>
                  </a:lnTo>
                  <a:lnTo>
                    <a:pt x="24" y="7"/>
                  </a:lnTo>
                  <a:lnTo>
                    <a:pt x="18" y="0"/>
                  </a:lnTo>
                  <a:lnTo>
                    <a:pt x="14" y="2"/>
                  </a:lnTo>
                  <a:lnTo>
                    <a:pt x="13" y="5"/>
                  </a:lnTo>
                  <a:lnTo>
                    <a:pt x="10" y="7"/>
                  </a:lnTo>
                  <a:lnTo>
                    <a:pt x="7" y="11"/>
                  </a:lnTo>
                  <a:lnTo>
                    <a:pt x="5" y="14"/>
                  </a:lnTo>
                  <a:lnTo>
                    <a:pt x="3" y="18"/>
                  </a:lnTo>
                  <a:lnTo>
                    <a:pt x="1" y="20"/>
                  </a:lnTo>
                  <a:lnTo>
                    <a:pt x="0" y="25"/>
                  </a:lnTo>
                  <a:lnTo>
                    <a:pt x="9" y="26"/>
                  </a:lnTo>
                </a:path>
              </a:pathLst>
            </a:custGeom>
            <a:solidFill>
              <a:srgbClr val="B5B5B5"/>
            </a:solidFill>
            <a:ln w="12700" cap="rnd">
              <a:noFill/>
              <a:round/>
              <a:headEnd/>
              <a:tailEnd/>
            </a:ln>
          </p:spPr>
          <p:txBody>
            <a:bodyPr/>
            <a:lstStyle/>
            <a:p>
              <a:endParaRPr lang="en-US" dirty="0"/>
            </a:p>
          </p:txBody>
        </p:sp>
        <p:sp>
          <p:nvSpPr>
            <p:cNvPr id="49213" name="Freeform 1112"/>
            <p:cNvSpPr>
              <a:spLocks/>
            </p:cNvSpPr>
            <p:nvPr/>
          </p:nvSpPr>
          <p:spPr bwMode="auto">
            <a:xfrm>
              <a:off x="1075" y="2064"/>
              <a:ext cx="17" cy="34"/>
            </a:xfrm>
            <a:custGeom>
              <a:avLst/>
              <a:gdLst>
                <a:gd name="T0" fmla="*/ 16 w 17"/>
                <a:gd name="T1" fmla="*/ 29 h 34"/>
                <a:gd name="T2" fmla="*/ 16 w 17"/>
                <a:gd name="T3" fmla="*/ 28 h 34"/>
                <a:gd name="T4" fmla="*/ 12 w 17"/>
                <a:gd name="T5" fmla="*/ 25 h 34"/>
                <a:gd name="T6" fmla="*/ 12 w 17"/>
                <a:gd name="T7" fmla="*/ 22 h 34"/>
                <a:gd name="T8" fmla="*/ 12 w 17"/>
                <a:gd name="T9" fmla="*/ 19 h 34"/>
                <a:gd name="T10" fmla="*/ 12 w 17"/>
                <a:gd name="T11" fmla="*/ 15 h 34"/>
                <a:gd name="T12" fmla="*/ 12 w 17"/>
                <a:gd name="T13" fmla="*/ 12 h 34"/>
                <a:gd name="T14" fmla="*/ 12 w 17"/>
                <a:gd name="T15" fmla="*/ 8 h 34"/>
                <a:gd name="T16" fmla="*/ 12 w 17"/>
                <a:gd name="T17" fmla="*/ 5 h 34"/>
                <a:gd name="T18" fmla="*/ 14 w 17"/>
                <a:gd name="T19" fmla="*/ 1 h 34"/>
                <a:gd name="T20" fmla="*/ 3 w 17"/>
                <a:gd name="T21" fmla="*/ 0 h 34"/>
                <a:gd name="T22" fmla="*/ 1 w 17"/>
                <a:gd name="T23" fmla="*/ 3 h 34"/>
                <a:gd name="T24" fmla="*/ 1 w 17"/>
                <a:gd name="T25" fmla="*/ 8 h 34"/>
                <a:gd name="T26" fmla="*/ 0 w 17"/>
                <a:gd name="T27" fmla="*/ 11 h 34"/>
                <a:gd name="T28" fmla="*/ 0 w 17"/>
                <a:gd name="T29" fmla="*/ 15 h 34"/>
                <a:gd name="T30" fmla="*/ 0 w 17"/>
                <a:gd name="T31" fmla="*/ 19 h 34"/>
                <a:gd name="T32" fmla="*/ 1 w 17"/>
                <a:gd name="T33" fmla="*/ 25 h 34"/>
                <a:gd name="T34" fmla="*/ 4 w 17"/>
                <a:gd name="T35" fmla="*/ 29 h 34"/>
                <a:gd name="T36" fmla="*/ 6 w 17"/>
                <a:gd name="T37" fmla="*/ 33 h 34"/>
                <a:gd name="T38" fmla="*/ 6 w 17"/>
                <a:gd name="T39" fmla="*/ 32 h 34"/>
                <a:gd name="T40" fmla="*/ 16 w 17"/>
                <a:gd name="T41" fmla="*/ 29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34"/>
                <a:gd name="T65" fmla="*/ 17 w 17"/>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34">
                  <a:moveTo>
                    <a:pt x="16" y="29"/>
                  </a:moveTo>
                  <a:lnTo>
                    <a:pt x="16" y="28"/>
                  </a:lnTo>
                  <a:lnTo>
                    <a:pt x="12" y="25"/>
                  </a:lnTo>
                  <a:lnTo>
                    <a:pt x="12" y="22"/>
                  </a:lnTo>
                  <a:lnTo>
                    <a:pt x="12" y="19"/>
                  </a:lnTo>
                  <a:lnTo>
                    <a:pt x="12" y="15"/>
                  </a:lnTo>
                  <a:lnTo>
                    <a:pt x="12" y="12"/>
                  </a:lnTo>
                  <a:lnTo>
                    <a:pt x="12" y="8"/>
                  </a:lnTo>
                  <a:lnTo>
                    <a:pt x="12" y="5"/>
                  </a:lnTo>
                  <a:lnTo>
                    <a:pt x="14" y="1"/>
                  </a:lnTo>
                  <a:lnTo>
                    <a:pt x="3" y="0"/>
                  </a:lnTo>
                  <a:lnTo>
                    <a:pt x="1" y="3"/>
                  </a:lnTo>
                  <a:lnTo>
                    <a:pt x="1" y="8"/>
                  </a:lnTo>
                  <a:lnTo>
                    <a:pt x="0" y="11"/>
                  </a:lnTo>
                  <a:lnTo>
                    <a:pt x="0" y="15"/>
                  </a:lnTo>
                  <a:lnTo>
                    <a:pt x="0" y="19"/>
                  </a:lnTo>
                  <a:lnTo>
                    <a:pt x="1" y="25"/>
                  </a:lnTo>
                  <a:lnTo>
                    <a:pt x="4" y="29"/>
                  </a:lnTo>
                  <a:lnTo>
                    <a:pt x="6" y="33"/>
                  </a:lnTo>
                  <a:lnTo>
                    <a:pt x="6" y="32"/>
                  </a:lnTo>
                  <a:lnTo>
                    <a:pt x="16" y="29"/>
                  </a:lnTo>
                </a:path>
              </a:pathLst>
            </a:custGeom>
            <a:solidFill>
              <a:srgbClr val="B5B5B5"/>
            </a:solidFill>
            <a:ln w="12700" cap="rnd">
              <a:noFill/>
              <a:round/>
              <a:headEnd/>
              <a:tailEnd/>
            </a:ln>
          </p:spPr>
          <p:txBody>
            <a:bodyPr/>
            <a:lstStyle/>
            <a:p>
              <a:endParaRPr lang="en-US" dirty="0"/>
            </a:p>
          </p:txBody>
        </p:sp>
        <p:sp>
          <p:nvSpPr>
            <p:cNvPr id="49214" name="Freeform 1113"/>
            <p:cNvSpPr>
              <a:spLocks/>
            </p:cNvSpPr>
            <p:nvPr/>
          </p:nvSpPr>
          <p:spPr bwMode="auto">
            <a:xfrm>
              <a:off x="1081" y="2096"/>
              <a:ext cx="17" cy="17"/>
            </a:xfrm>
            <a:custGeom>
              <a:avLst/>
              <a:gdLst>
                <a:gd name="T0" fmla="*/ 9 w 17"/>
                <a:gd name="T1" fmla="*/ 0 h 17"/>
                <a:gd name="T2" fmla="*/ 8 w 17"/>
                <a:gd name="T3" fmla="*/ 0 h 17"/>
                <a:gd name="T4" fmla="*/ 6 w 17"/>
                <a:gd name="T5" fmla="*/ 0 h 17"/>
                <a:gd name="T6" fmla="*/ 9 w 17"/>
                <a:gd name="T7" fmla="*/ 4 h 17"/>
                <a:gd name="T8" fmla="*/ 0 w 17"/>
                <a:gd name="T9" fmla="*/ 8 h 17"/>
                <a:gd name="T10" fmla="*/ 5 w 17"/>
                <a:gd name="T11" fmla="*/ 16 h 17"/>
                <a:gd name="T12" fmla="*/ 8 w 17"/>
                <a:gd name="T13" fmla="*/ 16 h 17"/>
                <a:gd name="T14" fmla="*/ 12 w 17"/>
                <a:gd name="T15" fmla="*/ 16 h 17"/>
                <a:gd name="T16" fmla="*/ 16 w 17"/>
                <a:gd name="T17" fmla="*/ 12 h 17"/>
                <a:gd name="T18" fmla="*/ 9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9" y="0"/>
                  </a:moveTo>
                  <a:lnTo>
                    <a:pt x="8" y="0"/>
                  </a:lnTo>
                  <a:lnTo>
                    <a:pt x="6" y="0"/>
                  </a:lnTo>
                  <a:lnTo>
                    <a:pt x="9" y="4"/>
                  </a:lnTo>
                  <a:lnTo>
                    <a:pt x="0" y="8"/>
                  </a:lnTo>
                  <a:lnTo>
                    <a:pt x="5" y="16"/>
                  </a:lnTo>
                  <a:lnTo>
                    <a:pt x="8" y="16"/>
                  </a:lnTo>
                  <a:lnTo>
                    <a:pt x="12" y="16"/>
                  </a:lnTo>
                  <a:lnTo>
                    <a:pt x="16" y="12"/>
                  </a:lnTo>
                  <a:lnTo>
                    <a:pt x="9" y="0"/>
                  </a:lnTo>
                </a:path>
              </a:pathLst>
            </a:custGeom>
            <a:solidFill>
              <a:srgbClr val="B5B5B5"/>
            </a:solidFill>
            <a:ln w="12700" cap="rnd">
              <a:noFill/>
              <a:round/>
              <a:headEnd/>
              <a:tailEnd/>
            </a:ln>
          </p:spPr>
          <p:txBody>
            <a:bodyPr/>
            <a:lstStyle/>
            <a:p>
              <a:endParaRPr lang="en-US" dirty="0"/>
            </a:p>
          </p:txBody>
        </p:sp>
        <p:sp>
          <p:nvSpPr>
            <p:cNvPr id="49215" name="Freeform 1114"/>
            <p:cNvSpPr>
              <a:spLocks/>
            </p:cNvSpPr>
            <p:nvPr/>
          </p:nvSpPr>
          <p:spPr bwMode="auto">
            <a:xfrm>
              <a:off x="1091" y="2081"/>
              <a:ext cx="21" cy="18"/>
            </a:xfrm>
            <a:custGeom>
              <a:avLst/>
              <a:gdLst>
                <a:gd name="T0" fmla="*/ 16 w 21"/>
                <a:gd name="T1" fmla="*/ 0 h 18"/>
                <a:gd name="T2" fmla="*/ 15 w 21"/>
                <a:gd name="T3" fmla="*/ 0 h 18"/>
                <a:gd name="T4" fmla="*/ 12 w 21"/>
                <a:gd name="T5" fmla="*/ 2 h 18"/>
                <a:gd name="T6" fmla="*/ 8 w 21"/>
                <a:gd name="T7" fmla="*/ 4 h 18"/>
                <a:gd name="T8" fmla="*/ 4 w 21"/>
                <a:gd name="T9" fmla="*/ 8 h 18"/>
                <a:gd name="T10" fmla="*/ 0 w 21"/>
                <a:gd name="T11" fmla="*/ 11 h 18"/>
                <a:gd name="T12" fmla="*/ 6 w 21"/>
                <a:gd name="T13" fmla="*/ 17 h 18"/>
                <a:gd name="T14" fmla="*/ 10 w 21"/>
                <a:gd name="T15" fmla="*/ 13 h 18"/>
                <a:gd name="T16" fmla="*/ 13 w 21"/>
                <a:gd name="T17" fmla="*/ 11 h 18"/>
                <a:gd name="T18" fmla="*/ 16 w 21"/>
                <a:gd name="T19" fmla="*/ 9 h 18"/>
                <a:gd name="T20" fmla="*/ 20 w 21"/>
                <a:gd name="T21" fmla="*/ 7 h 18"/>
                <a:gd name="T22" fmla="*/ 19 w 21"/>
                <a:gd name="T23" fmla="*/ 7 h 18"/>
                <a:gd name="T24" fmla="*/ 16 w 21"/>
                <a:gd name="T25" fmla="*/ 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8"/>
                <a:gd name="T41" fmla="*/ 21 w 2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8">
                  <a:moveTo>
                    <a:pt x="16" y="0"/>
                  </a:moveTo>
                  <a:lnTo>
                    <a:pt x="15" y="0"/>
                  </a:lnTo>
                  <a:lnTo>
                    <a:pt x="12" y="2"/>
                  </a:lnTo>
                  <a:lnTo>
                    <a:pt x="8" y="4"/>
                  </a:lnTo>
                  <a:lnTo>
                    <a:pt x="4" y="8"/>
                  </a:lnTo>
                  <a:lnTo>
                    <a:pt x="0" y="11"/>
                  </a:lnTo>
                  <a:lnTo>
                    <a:pt x="6" y="17"/>
                  </a:lnTo>
                  <a:lnTo>
                    <a:pt x="10" y="13"/>
                  </a:lnTo>
                  <a:lnTo>
                    <a:pt x="13" y="11"/>
                  </a:lnTo>
                  <a:lnTo>
                    <a:pt x="16" y="9"/>
                  </a:lnTo>
                  <a:lnTo>
                    <a:pt x="20" y="7"/>
                  </a:lnTo>
                  <a:lnTo>
                    <a:pt x="19" y="7"/>
                  </a:lnTo>
                  <a:lnTo>
                    <a:pt x="16" y="0"/>
                  </a:lnTo>
                </a:path>
              </a:pathLst>
            </a:custGeom>
            <a:solidFill>
              <a:srgbClr val="B5B5B5"/>
            </a:solidFill>
            <a:ln w="12700" cap="rnd">
              <a:noFill/>
              <a:round/>
              <a:headEnd/>
              <a:tailEnd/>
            </a:ln>
          </p:spPr>
          <p:txBody>
            <a:bodyPr/>
            <a:lstStyle/>
            <a:p>
              <a:endParaRPr lang="en-US" dirty="0"/>
            </a:p>
          </p:txBody>
        </p:sp>
        <p:sp>
          <p:nvSpPr>
            <p:cNvPr id="49216" name="Freeform 1115"/>
            <p:cNvSpPr>
              <a:spLocks/>
            </p:cNvSpPr>
            <p:nvPr/>
          </p:nvSpPr>
          <p:spPr bwMode="auto">
            <a:xfrm>
              <a:off x="1108" y="2045"/>
              <a:ext cx="17" cy="40"/>
            </a:xfrm>
            <a:custGeom>
              <a:avLst/>
              <a:gdLst>
                <a:gd name="T0" fmla="*/ 0 w 17"/>
                <a:gd name="T1" fmla="*/ 2 h 40"/>
                <a:gd name="T2" fmla="*/ 1 w 17"/>
                <a:gd name="T3" fmla="*/ 6 h 40"/>
                <a:gd name="T4" fmla="*/ 2 w 17"/>
                <a:gd name="T5" fmla="*/ 11 h 40"/>
                <a:gd name="T6" fmla="*/ 4 w 17"/>
                <a:gd name="T7" fmla="*/ 16 h 40"/>
                <a:gd name="T8" fmla="*/ 5 w 17"/>
                <a:gd name="T9" fmla="*/ 22 h 40"/>
                <a:gd name="T10" fmla="*/ 6 w 17"/>
                <a:gd name="T11" fmla="*/ 25 h 40"/>
                <a:gd name="T12" fmla="*/ 5 w 17"/>
                <a:gd name="T13" fmla="*/ 28 h 40"/>
                <a:gd name="T14" fmla="*/ 4 w 17"/>
                <a:gd name="T15" fmla="*/ 30 h 40"/>
                <a:gd name="T16" fmla="*/ 4 w 17"/>
                <a:gd name="T17" fmla="*/ 31 h 40"/>
                <a:gd name="T18" fmla="*/ 6 w 17"/>
                <a:gd name="T19" fmla="*/ 39 h 40"/>
                <a:gd name="T20" fmla="*/ 13 w 17"/>
                <a:gd name="T21" fmla="*/ 36 h 40"/>
                <a:gd name="T22" fmla="*/ 14 w 17"/>
                <a:gd name="T23" fmla="*/ 30 h 40"/>
                <a:gd name="T24" fmla="*/ 16 w 17"/>
                <a:gd name="T25" fmla="*/ 25 h 40"/>
                <a:gd name="T26" fmla="*/ 14 w 17"/>
                <a:gd name="T27" fmla="*/ 20 h 40"/>
                <a:gd name="T28" fmla="*/ 14 w 17"/>
                <a:gd name="T29" fmla="*/ 14 h 40"/>
                <a:gd name="T30" fmla="*/ 12 w 17"/>
                <a:gd name="T31" fmla="*/ 9 h 40"/>
                <a:gd name="T32" fmla="*/ 10 w 17"/>
                <a:gd name="T33" fmla="*/ 4 h 40"/>
                <a:gd name="T34" fmla="*/ 10 w 17"/>
                <a:gd name="T35" fmla="*/ 0 h 40"/>
                <a:gd name="T36" fmla="*/ 0 w 17"/>
                <a:gd name="T37" fmla="*/ 2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40"/>
                <a:gd name="T59" fmla="*/ 17 w 17"/>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40">
                  <a:moveTo>
                    <a:pt x="0" y="2"/>
                  </a:moveTo>
                  <a:lnTo>
                    <a:pt x="1" y="6"/>
                  </a:lnTo>
                  <a:lnTo>
                    <a:pt x="2" y="11"/>
                  </a:lnTo>
                  <a:lnTo>
                    <a:pt x="4" y="16"/>
                  </a:lnTo>
                  <a:lnTo>
                    <a:pt x="5" y="22"/>
                  </a:lnTo>
                  <a:lnTo>
                    <a:pt x="6" y="25"/>
                  </a:lnTo>
                  <a:lnTo>
                    <a:pt x="5" y="28"/>
                  </a:lnTo>
                  <a:lnTo>
                    <a:pt x="4" y="30"/>
                  </a:lnTo>
                  <a:lnTo>
                    <a:pt x="4" y="31"/>
                  </a:lnTo>
                  <a:lnTo>
                    <a:pt x="6" y="39"/>
                  </a:lnTo>
                  <a:lnTo>
                    <a:pt x="13" y="36"/>
                  </a:lnTo>
                  <a:lnTo>
                    <a:pt x="14" y="30"/>
                  </a:lnTo>
                  <a:lnTo>
                    <a:pt x="16" y="25"/>
                  </a:lnTo>
                  <a:lnTo>
                    <a:pt x="14" y="20"/>
                  </a:lnTo>
                  <a:lnTo>
                    <a:pt x="14" y="14"/>
                  </a:lnTo>
                  <a:lnTo>
                    <a:pt x="12" y="9"/>
                  </a:lnTo>
                  <a:lnTo>
                    <a:pt x="10" y="4"/>
                  </a:lnTo>
                  <a:lnTo>
                    <a:pt x="10" y="0"/>
                  </a:lnTo>
                  <a:lnTo>
                    <a:pt x="0" y="2"/>
                  </a:lnTo>
                </a:path>
              </a:pathLst>
            </a:custGeom>
            <a:solidFill>
              <a:srgbClr val="B5B5B5"/>
            </a:solidFill>
            <a:ln w="12700" cap="rnd">
              <a:noFill/>
              <a:round/>
              <a:headEnd/>
              <a:tailEnd/>
            </a:ln>
          </p:spPr>
          <p:txBody>
            <a:bodyPr/>
            <a:lstStyle/>
            <a:p>
              <a:endParaRPr lang="en-US" dirty="0"/>
            </a:p>
          </p:txBody>
        </p:sp>
        <p:sp>
          <p:nvSpPr>
            <p:cNvPr id="49217" name="Freeform 1116"/>
            <p:cNvSpPr>
              <a:spLocks/>
            </p:cNvSpPr>
            <p:nvPr/>
          </p:nvSpPr>
          <p:spPr bwMode="auto">
            <a:xfrm>
              <a:off x="1097" y="2038"/>
              <a:ext cx="18" cy="17"/>
            </a:xfrm>
            <a:custGeom>
              <a:avLst/>
              <a:gdLst>
                <a:gd name="T0" fmla="*/ 5 w 18"/>
                <a:gd name="T1" fmla="*/ 16 h 17"/>
                <a:gd name="T2" fmla="*/ 8 w 18"/>
                <a:gd name="T3" fmla="*/ 14 h 17"/>
                <a:gd name="T4" fmla="*/ 10 w 18"/>
                <a:gd name="T5" fmla="*/ 12 h 17"/>
                <a:gd name="T6" fmla="*/ 8 w 18"/>
                <a:gd name="T7" fmla="*/ 10 h 17"/>
                <a:gd name="T8" fmla="*/ 17 w 18"/>
                <a:gd name="T9" fmla="*/ 8 h 17"/>
                <a:gd name="T10" fmla="*/ 13 w 18"/>
                <a:gd name="T11" fmla="*/ 2 h 17"/>
                <a:gd name="T12" fmla="*/ 7 w 18"/>
                <a:gd name="T13" fmla="*/ 0 h 17"/>
                <a:gd name="T14" fmla="*/ 3 w 18"/>
                <a:gd name="T15" fmla="*/ 4 h 17"/>
                <a:gd name="T16" fmla="*/ 0 w 18"/>
                <a:gd name="T17" fmla="*/ 6 h 17"/>
                <a:gd name="T18" fmla="*/ 5 w 18"/>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7"/>
                <a:gd name="T32" fmla="*/ 18 w 18"/>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7">
                  <a:moveTo>
                    <a:pt x="5" y="16"/>
                  </a:moveTo>
                  <a:lnTo>
                    <a:pt x="8" y="14"/>
                  </a:lnTo>
                  <a:lnTo>
                    <a:pt x="10" y="12"/>
                  </a:lnTo>
                  <a:lnTo>
                    <a:pt x="8" y="10"/>
                  </a:lnTo>
                  <a:lnTo>
                    <a:pt x="17" y="8"/>
                  </a:lnTo>
                  <a:lnTo>
                    <a:pt x="13" y="2"/>
                  </a:lnTo>
                  <a:lnTo>
                    <a:pt x="7" y="0"/>
                  </a:lnTo>
                  <a:lnTo>
                    <a:pt x="3" y="4"/>
                  </a:lnTo>
                  <a:lnTo>
                    <a:pt x="0" y="6"/>
                  </a:lnTo>
                  <a:lnTo>
                    <a:pt x="5" y="16"/>
                  </a:lnTo>
                </a:path>
              </a:pathLst>
            </a:custGeom>
            <a:solidFill>
              <a:srgbClr val="B5B5B5"/>
            </a:solidFill>
            <a:ln w="12700" cap="rnd">
              <a:noFill/>
              <a:round/>
              <a:headEnd/>
              <a:tailEnd/>
            </a:ln>
          </p:spPr>
          <p:txBody>
            <a:bodyPr/>
            <a:lstStyle/>
            <a:p>
              <a:endParaRPr lang="en-US" dirty="0"/>
            </a:p>
          </p:txBody>
        </p:sp>
        <p:sp>
          <p:nvSpPr>
            <p:cNvPr id="49218" name="Freeform 1117"/>
            <p:cNvSpPr>
              <a:spLocks/>
            </p:cNvSpPr>
            <p:nvPr/>
          </p:nvSpPr>
          <p:spPr bwMode="auto">
            <a:xfrm>
              <a:off x="1068" y="2134"/>
              <a:ext cx="17" cy="17"/>
            </a:xfrm>
            <a:custGeom>
              <a:avLst/>
              <a:gdLst>
                <a:gd name="T0" fmla="*/ 6 w 17"/>
                <a:gd name="T1" fmla="*/ 16 h 17"/>
                <a:gd name="T2" fmla="*/ 9 w 17"/>
                <a:gd name="T3" fmla="*/ 13 h 17"/>
                <a:gd name="T4" fmla="*/ 8 w 17"/>
                <a:gd name="T5" fmla="*/ 16 h 17"/>
                <a:gd name="T6" fmla="*/ 9 w 17"/>
                <a:gd name="T7" fmla="*/ 16 h 17"/>
                <a:gd name="T8" fmla="*/ 14 w 17"/>
                <a:gd name="T9" fmla="*/ 16 h 17"/>
                <a:gd name="T10" fmla="*/ 16 w 17"/>
                <a:gd name="T11" fmla="*/ 2 h 17"/>
                <a:gd name="T12" fmla="*/ 12 w 17"/>
                <a:gd name="T13" fmla="*/ 2 h 17"/>
                <a:gd name="T14" fmla="*/ 9 w 17"/>
                <a:gd name="T15" fmla="*/ 0 h 17"/>
                <a:gd name="T16" fmla="*/ 4 w 17"/>
                <a:gd name="T17" fmla="*/ 2 h 17"/>
                <a:gd name="T18" fmla="*/ 0 w 17"/>
                <a:gd name="T19" fmla="*/ 5 h 17"/>
                <a:gd name="T20" fmla="*/ 6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6" y="16"/>
                  </a:moveTo>
                  <a:lnTo>
                    <a:pt x="9" y="13"/>
                  </a:lnTo>
                  <a:lnTo>
                    <a:pt x="8" y="16"/>
                  </a:lnTo>
                  <a:lnTo>
                    <a:pt x="9" y="16"/>
                  </a:lnTo>
                  <a:lnTo>
                    <a:pt x="14" y="16"/>
                  </a:lnTo>
                  <a:lnTo>
                    <a:pt x="16" y="2"/>
                  </a:lnTo>
                  <a:lnTo>
                    <a:pt x="12" y="2"/>
                  </a:lnTo>
                  <a:lnTo>
                    <a:pt x="9" y="0"/>
                  </a:lnTo>
                  <a:lnTo>
                    <a:pt x="4" y="2"/>
                  </a:lnTo>
                  <a:lnTo>
                    <a:pt x="0" y="5"/>
                  </a:lnTo>
                  <a:lnTo>
                    <a:pt x="6" y="16"/>
                  </a:lnTo>
                </a:path>
              </a:pathLst>
            </a:custGeom>
            <a:solidFill>
              <a:srgbClr val="828282"/>
            </a:solidFill>
            <a:ln w="12700" cap="rnd">
              <a:noFill/>
              <a:round/>
              <a:headEnd/>
              <a:tailEnd/>
            </a:ln>
          </p:spPr>
          <p:txBody>
            <a:bodyPr/>
            <a:lstStyle/>
            <a:p>
              <a:endParaRPr lang="en-US" dirty="0"/>
            </a:p>
          </p:txBody>
        </p:sp>
        <p:sp>
          <p:nvSpPr>
            <p:cNvPr id="49219" name="Freeform 1118"/>
            <p:cNvSpPr>
              <a:spLocks/>
            </p:cNvSpPr>
            <p:nvPr/>
          </p:nvSpPr>
          <p:spPr bwMode="auto">
            <a:xfrm>
              <a:off x="1051" y="2138"/>
              <a:ext cx="20" cy="38"/>
            </a:xfrm>
            <a:custGeom>
              <a:avLst/>
              <a:gdLst>
                <a:gd name="T0" fmla="*/ 6 w 20"/>
                <a:gd name="T1" fmla="*/ 37 h 38"/>
                <a:gd name="T2" fmla="*/ 9 w 20"/>
                <a:gd name="T3" fmla="*/ 34 h 38"/>
                <a:gd name="T4" fmla="*/ 12 w 20"/>
                <a:gd name="T5" fmla="*/ 28 h 38"/>
                <a:gd name="T6" fmla="*/ 13 w 20"/>
                <a:gd name="T7" fmla="*/ 23 h 38"/>
                <a:gd name="T8" fmla="*/ 14 w 20"/>
                <a:gd name="T9" fmla="*/ 20 h 38"/>
                <a:gd name="T10" fmla="*/ 15 w 20"/>
                <a:gd name="T11" fmla="*/ 15 h 38"/>
                <a:gd name="T12" fmla="*/ 15 w 20"/>
                <a:gd name="T13" fmla="*/ 12 h 38"/>
                <a:gd name="T14" fmla="*/ 17 w 20"/>
                <a:gd name="T15" fmla="*/ 9 h 38"/>
                <a:gd name="T16" fmla="*/ 19 w 20"/>
                <a:gd name="T17" fmla="*/ 6 h 38"/>
                <a:gd name="T18" fmla="*/ 13 w 20"/>
                <a:gd name="T19" fmla="*/ 0 h 38"/>
                <a:gd name="T20" fmla="*/ 10 w 20"/>
                <a:gd name="T21" fmla="*/ 3 h 38"/>
                <a:gd name="T22" fmla="*/ 8 w 20"/>
                <a:gd name="T23" fmla="*/ 9 h 38"/>
                <a:gd name="T24" fmla="*/ 6 w 20"/>
                <a:gd name="T25" fmla="*/ 13 h 38"/>
                <a:gd name="T26" fmla="*/ 5 w 20"/>
                <a:gd name="T27" fmla="*/ 17 h 38"/>
                <a:gd name="T28" fmla="*/ 5 w 20"/>
                <a:gd name="T29" fmla="*/ 21 h 38"/>
                <a:gd name="T30" fmla="*/ 3 w 20"/>
                <a:gd name="T31" fmla="*/ 26 h 38"/>
                <a:gd name="T32" fmla="*/ 2 w 20"/>
                <a:gd name="T33" fmla="*/ 28 h 38"/>
                <a:gd name="T34" fmla="*/ 0 w 20"/>
                <a:gd name="T35" fmla="*/ 31 h 38"/>
                <a:gd name="T36" fmla="*/ 6 w 20"/>
                <a:gd name="T37" fmla="*/ 3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38"/>
                <a:gd name="T59" fmla="*/ 20 w 20"/>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38">
                  <a:moveTo>
                    <a:pt x="6" y="37"/>
                  </a:moveTo>
                  <a:lnTo>
                    <a:pt x="9" y="34"/>
                  </a:lnTo>
                  <a:lnTo>
                    <a:pt x="12" y="28"/>
                  </a:lnTo>
                  <a:lnTo>
                    <a:pt x="13" y="23"/>
                  </a:lnTo>
                  <a:lnTo>
                    <a:pt x="14" y="20"/>
                  </a:lnTo>
                  <a:lnTo>
                    <a:pt x="15" y="15"/>
                  </a:lnTo>
                  <a:lnTo>
                    <a:pt x="15" y="12"/>
                  </a:lnTo>
                  <a:lnTo>
                    <a:pt x="17" y="9"/>
                  </a:lnTo>
                  <a:lnTo>
                    <a:pt x="19" y="6"/>
                  </a:lnTo>
                  <a:lnTo>
                    <a:pt x="13" y="0"/>
                  </a:lnTo>
                  <a:lnTo>
                    <a:pt x="10" y="3"/>
                  </a:lnTo>
                  <a:lnTo>
                    <a:pt x="8" y="9"/>
                  </a:lnTo>
                  <a:lnTo>
                    <a:pt x="6" y="13"/>
                  </a:lnTo>
                  <a:lnTo>
                    <a:pt x="5" y="17"/>
                  </a:lnTo>
                  <a:lnTo>
                    <a:pt x="5" y="21"/>
                  </a:lnTo>
                  <a:lnTo>
                    <a:pt x="3" y="26"/>
                  </a:lnTo>
                  <a:lnTo>
                    <a:pt x="2" y="28"/>
                  </a:lnTo>
                  <a:lnTo>
                    <a:pt x="0" y="31"/>
                  </a:lnTo>
                  <a:lnTo>
                    <a:pt x="6" y="37"/>
                  </a:lnTo>
                </a:path>
              </a:pathLst>
            </a:custGeom>
            <a:solidFill>
              <a:srgbClr val="828282"/>
            </a:solidFill>
            <a:ln w="12700" cap="rnd">
              <a:noFill/>
              <a:round/>
              <a:headEnd/>
              <a:tailEnd/>
            </a:ln>
          </p:spPr>
          <p:txBody>
            <a:bodyPr/>
            <a:lstStyle/>
            <a:p>
              <a:endParaRPr lang="en-US" dirty="0"/>
            </a:p>
          </p:txBody>
        </p:sp>
        <p:sp>
          <p:nvSpPr>
            <p:cNvPr id="49220" name="Freeform 1119"/>
            <p:cNvSpPr>
              <a:spLocks/>
            </p:cNvSpPr>
            <p:nvPr/>
          </p:nvSpPr>
          <p:spPr bwMode="auto">
            <a:xfrm>
              <a:off x="1015" y="2174"/>
              <a:ext cx="39" cy="17"/>
            </a:xfrm>
            <a:custGeom>
              <a:avLst/>
              <a:gdLst>
                <a:gd name="T0" fmla="*/ 3 w 39"/>
                <a:gd name="T1" fmla="*/ 16 h 17"/>
                <a:gd name="T2" fmla="*/ 6 w 39"/>
                <a:gd name="T3" fmla="*/ 14 h 17"/>
                <a:gd name="T4" fmla="*/ 10 w 39"/>
                <a:gd name="T5" fmla="*/ 14 h 17"/>
                <a:gd name="T6" fmla="*/ 16 w 39"/>
                <a:gd name="T7" fmla="*/ 14 h 17"/>
                <a:gd name="T8" fmla="*/ 20 w 39"/>
                <a:gd name="T9" fmla="*/ 14 h 17"/>
                <a:gd name="T10" fmla="*/ 24 w 39"/>
                <a:gd name="T11" fmla="*/ 14 h 17"/>
                <a:gd name="T12" fmla="*/ 29 w 39"/>
                <a:gd name="T13" fmla="*/ 12 h 17"/>
                <a:gd name="T14" fmla="*/ 34 w 39"/>
                <a:gd name="T15" fmla="*/ 11 h 17"/>
                <a:gd name="T16" fmla="*/ 38 w 39"/>
                <a:gd name="T17" fmla="*/ 6 h 17"/>
                <a:gd name="T18" fmla="*/ 31 w 39"/>
                <a:gd name="T19" fmla="*/ 0 h 17"/>
                <a:gd name="T20" fmla="*/ 29 w 39"/>
                <a:gd name="T21" fmla="*/ 1 h 17"/>
                <a:gd name="T22" fmla="*/ 26 w 39"/>
                <a:gd name="T23" fmla="*/ 3 h 17"/>
                <a:gd name="T24" fmla="*/ 22 w 39"/>
                <a:gd name="T25" fmla="*/ 4 h 17"/>
                <a:gd name="T26" fmla="*/ 18 w 39"/>
                <a:gd name="T27" fmla="*/ 4 h 17"/>
                <a:gd name="T28" fmla="*/ 14 w 39"/>
                <a:gd name="T29" fmla="*/ 4 h 17"/>
                <a:gd name="T30" fmla="*/ 10 w 39"/>
                <a:gd name="T31" fmla="*/ 4 h 17"/>
                <a:gd name="T32" fmla="*/ 5 w 39"/>
                <a:gd name="T33" fmla="*/ 4 h 17"/>
                <a:gd name="T34" fmla="*/ 0 w 39"/>
                <a:gd name="T35" fmla="*/ 6 h 17"/>
                <a:gd name="T36" fmla="*/ 3 w 39"/>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9"/>
                <a:gd name="T58" fmla="*/ 0 h 17"/>
                <a:gd name="T59" fmla="*/ 39 w 39"/>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9" h="17">
                  <a:moveTo>
                    <a:pt x="3" y="16"/>
                  </a:moveTo>
                  <a:lnTo>
                    <a:pt x="6" y="14"/>
                  </a:lnTo>
                  <a:lnTo>
                    <a:pt x="10" y="14"/>
                  </a:lnTo>
                  <a:lnTo>
                    <a:pt x="16" y="14"/>
                  </a:lnTo>
                  <a:lnTo>
                    <a:pt x="20" y="14"/>
                  </a:lnTo>
                  <a:lnTo>
                    <a:pt x="24" y="14"/>
                  </a:lnTo>
                  <a:lnTo>
                    <a:pt x="29" y="12"/>
                  </a:lnTo>
                  <a:lnTo>
                    <a:pt x="34" y="11"/>
                  </a:lnTo>
                  <a:lnTo>
                    <a:pt x="38" y="6"/>
                  </a:lnTo>
                  <a:lnTo>
                    <a:pt x="31" y="0"/>
                  </a:lnTo>
                  <a:lnTo>
                    <a:pt x="29" y="1"/>
                  </a:lnTo>
                  <a:lnTo>
                    <a:pt x="26" y="3"/>
                  </a:lnTo>
                  <a:lnTo>
                    <a:pt x="22" y="4"/>
                  </a:lnTo>
                  <a:lnTo>
                    <a:pt x="18" y="4"/>
                  </a:lnTo>
                  <a:lnTo>
                    <a:pt x="14" y="4"/>
                  </a:lnTo>
                  <a:lnTo>
                    <a:pt x="10" y="4"/>
                  </a:lnTo>
                  <a:lnTo>
                    <a:pt x="5" y="4"/>
                  </a:lnTo>
                  <a:lnTo>
                    <a:pt x="0" y="6"/>
                  </a:lnTo>
                  <a:lnTo>
                    <a:pt x="3" y="16"/>
                  </a:lnTo>
                </a:path>
              </a:pathLst>
            </a:custGeom>
            <a:solidFill>
              <a:srgbClr val="828282"/>
            </a:solidFill>
            <a:ln w="12700" cap="rnd">
              <a:noFill/>
              <a:round/>
              <a:headEnd/>
              <a:tailEnd/>
            </a:ln>
          </p:spPr>
          <p:txBody>
            <a:bodyPr/>
            <a:lstStyle/>
            <a:p>
              <a:endParaRPr lang="en-US" dirty="0"/>
            </a:p>
          </p:txBody>
        </p:sp>
        <p:sp>
          <p:nvSpPr>
            <p:cNvPr id="49221" name="Freeform 1120"/>
            <p:cNvSpPr>
              <a:spLocks/>
            </p:cNvSpPr>
            <p:nvPr/>
          </p:nvSpPr>
          <p:spPr bwMode="auto">
            <a:xfrm>
              <a:off x="997" y="2180"/>
              <a:ext cx="17" cy="17"/>
            </a:xfrm>
            <a:custGeom>
              <a:avLst/>
              <a:gdLst>
                <a:gd name="T0" fmla="*/ 6 w 17"/>
                <a:gd name="T1" fmla="*/ 16 h 17"/>
                <a:gd name="T2" fmla="*/ 8 w 17"/>
                <a:gd name="T3" fmla="*/ 14 h 17"/>
                <a:gd name="T4" fmla="*/ 9 w 17"/>
                <a:gd name="T5" fmla="*/ 12 h 17"/>
                <a:gd name="T6" fmla="*/ 12 w 17"/>
                <a:gd name="T7" fmla="*/ 11 h 17"/>
                <a:gd name="T8" fmla="*/ 16 w 17"/>
                <a:gd name="T9" fmla="*/ 9 h 17"/>
                <a:gd name="T10" fmla="*/ 13 w 17"/>
                <a:gd name="T11" fmla="*/ 0 h 17"/>
                <a:gd name="T12" fmla="*/ 9 w 17"/>
                <a:gd name="T13" fmla="*/ 1 h 17"/>
                <a:gd name="T14" fmla="*/ 6 w 17"/>
                <a:gd name="T15" fmla="*/ 3 h 17"/>
                <a:gd name="T16" fmla="*/ 3 w 17"/>
                <a:gd name="T17" fmla="*/ 6 h 17"/>
                <a:gd name="T18" fmla="*/ 0 w 17"/>
                <a:gd name="T19" fmla="*/ 11 h 17"/>
                <a:gd name="T20" fmla="*/ 6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6" y="16"/>
                  </a:moveTo>
                  <a:lnTo>
                    <a:pt x="8" y="14"/>
                  </a:lnTo>
                  <a:lnTo>
                    <a:pt x="9" y="12"/>
                  </a:lnTo>
                  <a:lnTo>
                    <a:pt x="12" y="11"/>
                  </a:lnTo>
                  <a:lnTo>
                    <a:pt x="16" y="9"/>
                  </a:lnTo>
                  <a:lnTo>
                    <a:pt x="13" y="0"/>
                  </a:lnTo>
                  <a:lnTo>
                    <a:pt x="9" y="1"/>
                  </a:lnTo>
                  <a:lnTo>
                    <a:pt x="6" y="3"/>
                  </a:lnTo>
                  <a:lnTo>
                    <a:pt x="3" y="6"/>
                  </a:lnTo>
                  <a:lnTo>
                    <a:pt x="0" y="11"/>
                  </a:lnTo>
                  <a:lnTo>
                    <a:pt x="6" y="16"/>
                  </a:lnTo>
                </a:path>
              </a:pathLst>
            </a:custGeom>
            <a:solidFill>
              <a:srgbClr val="828282"/>
            </a:solidFill>
            <a:ln w="12700" cap="rnd">
              <a:noFill/>
              <a:round/>
              <a:headEnd/>
              <a:tailEnd/>
            </a:ln>
          </p:spPr>
          <p:txBody>
            <a:bodyPr/>
            <a:lstStyle/>
            <a:p>
              <a:endParaRPr lang="en-US" dirty="0"/>
            </a:p>
          </p:txBody>
        </p:sp>
        <p:sp>
          <p:nvSpPr>
            <p:cNvPr id="49222" name="Freeform 1121"/>
            <p:cNvSpPr>
              <a:spLocks/>
            </p:cNvSpPr>
            <p:nvPr/>
          </p:nvSpPr>
          <p:spPr bwMode="auto">
            <a:xfrm>
              <a:off x="995" y="2191"/>
              <a:ext cx="17" cy="17"/>
            </a:xfrm>
            <a:custGeom>
              <a:avLst/>
              <a:gdLst>
                <a:gd name="T0" fmla="*/ 16 w 17"/>
                <a:gd name="T1" fmla="*/ 4 h 17"/>
                <a:gd name="T2" fmla="*/ 13 w 17"/>
                <a:gd name="T3" fmla="*/ 4 h 17"/>
                <a:gd name="T4" fmla="*/ 16 w 17"/>
                <a:gd name="T5" fmla="*/ 6 h 17"/>
                <a:gd name="T6" fmla="*/ 2 w 17"/>
                <a:gd name="T7" fmla="*/ 0 h 17"/>
                <a:gd name="T8" fmla="*/ 0 w 17"/>
                <a:gd name="T9" fmla="*/ 6 h 17"/>
                <a:gd name="T10" fmla="*/ 5 w 17"/>
                <a:gd name="T11" fmla="*/ 13 h 17"/>
                <a:gd name="T12" fmla="*/ 10 w 17"/>
                <a:gd name="T13" fmla="*/ 16 h 17"/>
                <a:gd name="T14" fmla="*/ 16 w 17"/>
                <a:gd name="T15" fmla="*/ 16 h 17"/>
                <a:gd name="T16" fmla="*/ 13 w 17"/>
                <a:gd name="T17" fmla="*/ 16 h 17"/>
                <a:gd name="T18" fmla="*/ 16 w 17"/>
                <a:gd name="T19" fmla="*/ 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4"/>
                  </a:moveTo>
                  <a:lnTo>
                    <a:pt x="13" y="4"/>
                  </a:lnTo>
                  <a:lnTo>
                    <a:pt x="16" y="6"/>
                  </a:lnTo>
                  <a:lnTo>
                    <a:pt x="2" y="0"/>
                  </a:lnTo>
                  <a:lnTo>
                    <a:pt x="0" y="6"/>
                  </a:lnTo>
                  <a:lnTo>
                    <a:pt x="5" y="13"/>
                  </a:lnTo>
                  <a:lnTo>
                    <a:pt x="10" y="16"/>
                  </a:lnTo>
                  <a:lnTo>
                    <a:pt x="16" y="16"/>
                  </a:lnTo>
                  <a:lnTo>
                    <a:pt x="13" y="16"/>
                  </a:lnTo>
                  <a:lnTo>
                    <a:pt x="16" y="4"/>
                  </a:lnTo>
                </a:path>
              </a:pathLst>
            </a:custGeom>
            <a:solidFill>
              <a:srgbClr val="828282"/>
            </a:solidFill>
            <a:ln w="12700" cap="rnd">
              <a:noFill/>
              <a:round/>
              <a:headEnd/>
              <a:tailEnd/>
            </a:ln>
          </p:spPr>
          <p:txBody>
            <a:bodyPr/>
            <a:lstStyle/>
            <a:p>
              <a:endParaRPr lang="en-US" dirty="0"/>
            </a:p>
          </p:txBody>
        </p:sp>
        <p:sp>
          <p:nvSpPr>
            <p:cNvPr id="49223" name="Freeform 1122"/>
            <p:cNvSpPr>
              <a:spLocks/>
            </p:cNvSpPr>
            <p:nvPr/>
          </p:nvSpPr>
          <p:spPr bwMode="auto">
            <a:xfrm>
              <a:off x="1004" y="2194"/>
              <a:ext cx="30" cy="17"/>
            </a:xfrm>
            <a:custGeom>
              <a:avLst/>
              <a:gdLst>
                <a:gd name="T0" fmla="*/ 29 w 30"/>
                <a:gd name="T1" fmla="*/ 6 h 17"/>
                <a:gd name="T2" fmla="*/ 29 w 30"/>
                <a:gd name="T3" fmla="*/ 8 h 17"/>
                <a:gd name="T4" fmla="*/ 28 w 30"/>
                <a:gd name="T5" fmla="*/ 6 h 17"/>
                <a:gd name="T6" fmla="*/ 26 w 30"/>
                <a:gd name="T7" fmla="*/ 5 h 17"/>
                <a:gd name="T8" fmla="*/ 22 w 30"/>
                <a:gd name="T9" fmla="*/ 5 h 17"/>
                <a:gd name="T10" fmla="*/ 18 w 30"/>
                <a:gd name="T11" fmla="*/ 4 h 17"/>
                <a:gd name="T12" fmla="*/ 14 w 30"/>
                <a:gd name="T13" fmla="*/ 2 h 17"/>
                <a:gd name="T14" fmla="*/ 10 w 30"/>
                <a:gd name="T15" fmla="*/ 1 h 17"/>
                <a:gd name="T16" fmla="*/ 6 w 30"/>
                <a:gd name="T17" fmla="*/ 0 h 17"/>
                <a:gd name="T18" fmla="*/ 2 w 30"/>
                <a:gd name="T19" fmla="*/ 0 h 17"/>
                <a:gd name="T20" fmla="*/ 0 w 30"/>
                <a:gd name="T21" fmla="*/ 9 h 17"/>
                <a:gd name="T22" fmla="*/ 3 w 30"/>
                <a:gd name="T23" fmla="*/ 9 h 17"/>
                <a:gd name="T24" fmla="*/ 7 w 30"/>
                <a:gd name="T25" fmla="*/ 10 h 17"/>
                <a:gd name="T26" fmla="*/ 12 w 30"/>
                <a:gd name="T27" fmla="*/ 12 h 17"/>
                <a:gd name="T28" fmla="*/ 15 w 30"/>
                <a:gd name="T29" fmla="*/ 12 h 17"/>
                <a:gd name="T30" fmla="*/ 19 w 30"/>
                <a:gd name="T31" fmla="*/ 14 h 17"/>
                <a:gd name="T32" fmla="*/ 22 w 30"/>
                <a:gd name="T33" fmla="*/ 14 h 17"/>
                <a:gd name="T34" fmla="*/ 24 w 30"/>
                <a:gd name="T35" fmla="*/ 14 h 17"/>
                <a:gd name="T36" fmla="*/ 26 w 30"/>
                <a:gd name="T37" fmla="*/ 14 h 17"/>
                <a:gd name="T38" fmla="*/ 26 w 30"/>
                <a:gd name="T39" fmla="*/ 16 h 17"/>
                <a:gd name="T40" fmla="*/ 29 w 30"/>
                <a:gd name="T41" fmla="*/ 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17"/>
                <a:gd name="T65" fmla="*/ 30 w 3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17">
                  <a:moveTo>
                    <a:pt x="29" y="6"/>
                  </a:moveTo>
                  <a:lnTo>
                    <a:pt x="29" y="8"/>
                  </a:lnTo>
                  <a:lnTo>
                    <a:pt x="28" y="6"/>
                  </a:lnTo>
                  <a:lnTo>
                    <a:pt x="26" y="5"/>
                  </a:lnTo>
                  <a:lnTo>
                    <a:pt x="22" y="5"/>
                  </a:lnTo>
                  <a:lnTo>
                    <a:pt x="18" y="4"/>
                  </a:lnTo>
                  <a:lnTo>
                    <a:pt x="14" y="2"/>
                  </a:lnTo>
                  <a:lnTo>
                    <a:pt x="10" y="1"/>
                  </a:lnTo>
                  <a:lnTo>
                    <a:pt x="6" y="0"/>
                  </a:lnTo>
                  <a:lnTo>
                    <a:pt x="2" y="0"/>
                  </a:lnTo>
                  <a:lnTo>
                    <a:pt x="0" y="9"/>
                  </a:lnTo>
                  <a:lnTo>
                    <a:pt x="3" y="9"/>
                  </a:lnTo>
                  <a:lnTo>
                    <a:pt x="7" y="10"/>
                  </a:lnTo>
                  <a:lnTo>
                    <a:pt x="12" y="12"/>
                  </a:lnTo>
                  <a:lnTo>
                    <a:pt x="15" y="12"/>
                  </a:lnTo>
                  <a:lnTo>
                    <a:pt x="19" y="14"/>
                  </a:lnTo>
                  <a:lnTo>
                    <a:pt x="22" y="14"/>
                  </a:lnTo>
                  <a:lnTo>
                    <a:pt x="24" y="14"/>
                  </a:lnTo>
                  <a:lnTo>
                    <a:pt x="26" y="14"/>
                  </a:lnTo>
                  <a:lnTo>
                    <a:pt x="26" y="16"/>
                  </a:lnTo>
                  <a:lnTo>
                    <a:pt x="29" y="6"/>
                  </a:lnTo>
                </a:path>
              </a:pathLst>
            </a:custGeom>
            <a:solidFill>
              <a:srgbClr val="828282"/>
            </a:solidFill>
            <a:ln w="12700" cap="rnd">
              <a:noFill/>
              <a:round/>
              <a:headEnd/>
              <a:tailEnd/>
            </a:ln>
          </p:spPr>
          <p:txBody>
            <a:bodyPr/>
            <a:lstStyle/>
            <a:p>
              <a:endParaRPr lang="en-US" dirty="0"/>
            </a:p>
          </p:txBody>
        </p:sp>
        <p:sp>
          <p:nvSpPr>
            <p:cNvPr id="49224" name="Freeform 1123"/>
            <p:cNvSpPr>
              <a:spLocks/>
            </p:cNvSpPr>
            <p:nvPr/>
          </p:nvSpPr>
          <p:spPr bwMode="auto">
            <a:xfrm>
              <a:off x="1035" y="2172"/>
              <a:ext cx="56" cy="35"/>
            </a:xfrm>
            <a:custGeom>
              <a:avLst/>
              <a:gdLst>
                <a:gd name="T0" fmla="*/ 44 w 56"/>
                <a:gd name="T1" fmla="*/ 3 h 35"/>
                <a:gd name="T2" fmla="*/ 50 w 56"/>
                <a:gd name="T3" fmla="*/ 11 h 35"/>
                <a:gd name="T4" fmla="*/ 52 w 56"/>
                <a:gd name="T5" fmla="*/ 9 h 35"/>
                <a:gd name="T6" fmla="*/ 48 w 56"/>
                <a:gd name="T7" fmla="*/ 3 h 35"/>
                <a:gd name="T8" fmla="*/ 42 w 56"/>
                <a:gd name="T9" fmla="*/ 7 h 35"/>
                <a:gd name="T10" fmla="*/ 36 w 56"/>
                <a:gd name="T11" fmla="*/ 12 h 35"/>
                <a:gd name="T12" fmla="*/ 26 w 56"/>
                <a:gd name="T13" fmla="*/ 18 h 35"/>
                <a:gd name="T14" fmla="*/ 17 w 56"/>
                <a:gd name="T15" fmla="*/ 23 h 35"/>
                <a:gd name="T16" fmla="*/ 9 w 56"/>
                <a:gd name="T17" fmla="*/ 26 h 35"/>
                <a:gd name="T18" fmla="*/ 4 w 56"/>
                <a:gd name="T19" fmla="*/ 26 h 35"/>
                <a:gd name="T20" fmla="*/ 0 w 56"/>
                <a:gd name="T21" fmla="*/ 34 h 35"/>
                <a:gd name="T22" fmla="*/ 11 w 56"/>
                <a:gd name="T23" fmla="*/ 34 h 35"/>
                <a:gd name="T24" fmla="*/ 22 w 56"/>
                <a:gd name="T25" fmla="*/ 31 h 35"/>
                <a:gd name="T26" fmla="*/ 32 w 56"/>
                <a:gd name="T27" fmla="*/ 26 h 35"/>
                <a:gd name="T28" fmla="*/ 41 w 56"/>
                <a:gd name="T29" fmla="*/ 19 h 35"/>
                <a:gd name="T30" fmla="*/ 50 w 56"/>
                <a:gd name="T31" fmla="*/ 13 h 35"/>
                <a:gd name="T32" fmla="*/ 55 w 56"/>
                <a:gd name="T33" fmla="*/ 9 h 35"/>
                <a:gd name="T34" fmla="*/ 50 w 56"/>
                <a:gd name="T35" fmla="*/ 0 h 35"/>
                <a:gd name="T36" fmla="*/ 44 w 56"/>
                <a:gd name="T37" fmla="*/ 3 h 35"/>
                <a:gd name="T38" fmla="*/ 50 w 56"/>
                <a:gd name="T39" fmla="*/ 11 h 35"/>
                <a:gd name="T40" fmla="*/ 44 w 56"/>
                <a:gd name="T41" fmla="*/ 3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6"/>
                <a:gd name="T64" fmla="*/ 0 h 35"/>
                <a:gd name="T65" fmla="*/ 56 w 56"/>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6" h="35">
                  <a:moveTo>
                    <a:pt x="44" y="3"/>
                  </a:moveTo>
                  <a:lnTo>
                    <a:pt x="50" y="11"/>
                  </a:lnTo>
                  <a:lnTo>
                    <a:pt x="52" y="9"/>
                  </a:lnTo>
                  <a:lnTo>
                    <a:pt x="48" y="3"/>
                  </a:lnTo>
                  <a:lnTo>
                    <a:pt x="42" y="7"/>
                  </a:lnTo>
                  <a:lnTo>
                    <a:pt x="36" y="12"/>
                  </a:lnTo>
                  <a:lnTo>
                    <a:pt x="26" y="18"/>
                  </a:lnTo>
                  <a:lnTo>
                    <a:pt x="17" y="23"/>
                  </a:lnTo>
                  <a:lnTo>
                    <a:pt x="9" y="26"/>
                  </a:lnTo>
                  <a:lnTo>
                    <a:pt x="4" y="26"/>
                  </a:lnTo>
                  <a:lnTo>
                    <a:pt x="0" y="34"/>
                  </a:lnTo>
                  <a:lnTo>
                    <a:pt x="11" y="34"/>
                  </a:lnTo>
                  <a:lnTo>
                    <a:pt x="22" y="31"/>
                  </a:lnTo>
                  <a:lnTo>
                    <a:pt x="32" y="26"/>
                  </a:lnTo>
                  <a:lnTo>
                    <a:pt x="41" y="19"/>
                  </a:lnTo>
                  <a:lnTo>
                    <a:pt x="50" y="13"/>
                  </a:lnTo>
                  <a:lnTo>
                    <a:pt x="55" y="9"/>
                  </a:lnTo>
                  <a:lnTo>
                    <a:pt x="50" y="0"/>
                  </a:lnTo>
                  <a:lnTo>
                    <a:pt x="44" y="3"/>
                  </a:lnTo>
                  <a:lnTo>
                    <a:pt x="50" y="11"/>
                  </a:lnTo>
                  <a:lnTo>
                    <a:pt x="44" y="3"/>
                  </a:lnTo>
                </a:path>
              </a:pathLst>
            </a:custGeom>
            <a:solidFill>
              <a:srgbClr val="828282"/>
            </a:solidFill>
            <a:ln w="12700" cap="rnd">
              <a:noFill/>
              <a:round/>
              <a:headEnd/>
              <a:tailEnd/>
            </a:ln>
          </p:spPr>
          <p:txBody>
            <a:bodyPr/>
            <a:lstStyle/>
            <a:p>
              <a:endParaRPr lang="en-US" dirty="0"/>
            </a:p>
          </p:txBody>
        </p:sp>
        <p:sp>
          <p:nvSpPr>
            <p:cNvPr id="49225" name="Freeform 1124"/>
            <p:cNvSpPr>
              <a:spLocks/>
            </p:cNvSpPr>
            <p:nvPr/>
          </p:nvSpPr>
          <p:spPr bwMode="auto">
            <a:xfrm>
              <a:off x="1079" y="2152"/>
              <a:ext cx="17" cy="28"/>
            </a:xfrm>
            <a:custGeom>
              <a:avLst/>
              <a:gdLst>
                <a:gd name="T0" fmla="*/ 2 w 17"/>
                <a:gd name="T1" fmla="*/ 0 h 28"/>
                <a:gd name="T2" fmla="*/ 0 w 17"/>
                <a:gd name="T3" fmla="*/ 7 h 28"/>
                <a:gd name="T4" fmla="*/ 0 w 17"/>
                <a:gd name="T5" fmla="*/ 12 h 28"/>
                <a:gd name="T6" fmla="*/ 2 w 17"/>
                <a:gd name="T7" fmla="*/ 16 h 28"/>
                <a:gd name="T8" fmla="*/ 6 w 17"/>
                <a:gd name="T9" fmla="*/ 18 h 28"/>
                <a:gd name="T10" fmla="*/ 7 w 17"/>
                <a:gd name="T11" fmla="*/ 19 h 28"/>
                <a:gd name="T12" fmla="*/ 6 w 17"/>
                <a:gd name="T13" fmla="*/ 18 h 28"/>
                <a:gd name="T14" fmla="*/ 7 w 17"/>
                <a:gd name="T15" fmla="*/ 17 h 28"/>
                <a:gd name="T16" fmla="*/ 3 w 17"/>
                <a:gd name="T17" fmla="*/ 20 h 28"/>
                <a:gd name="T18" fmla="*/ 9 w 17"/>
                <a:gd name="T19" fmla="*/ 27 h 28"/>
                <a:gd name="T20" fmla="*/ 14 w 17"/>
                <a:gd name="T21" fmla="*/ 23 h 28"/>
                <a:gd name="T22" fmla="*/ 16 w 17"/>
                <a:gd name="T23" fmla="*/ 18 h 28"/>
                <a:gd name="T24" fmla="*/ 14 w 17"/>
                <a:gd name="T25" fmla="*/ 14 h 28"/>
                <a:gd name="T26" fmla="*/ 11 w 17"/>
                <a:gd name="T27" fmla="*/ 12 h 28"/>
                <a:gd name="T28" fmla="*/ 11 w 17"/>
                <a:gd name="T29" fmla="*/ 11 h 28"/>
                <a:gd name="T30" fmla="*/ 9 w 17"/>
                <a:gd name="T31" fmla="*/ 10 h 28"/>
                <a:gd name="T32" fmla="*/ 9 w 17"/>
                <a:gd name="T33" fmla="*/ 8 h 28"/>
                <a:gd name="T34" fmla="*/ 11 w 17"/>
                <a:gd name="T35" fmla="*/ 3 h 28"/>
                <a:gd name="T36" fmla="*/ 2 w 17"/>
                <a:gd name="T37" fmla="*/ 0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8"/>
                <a:gd name="T59" fmla="*/ 17 w 17"/>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8">
                  <a:moveTo>
                    <a:pt x="2" y="0"/>
                  </a:moveTo>
                  <a:lnTo>
                    <a:pt x="0" y="7"/>
                  </a:lnTo>
                  <a:lnTo>
                    <a:pt x="0" y="12"/>
                  </a:lnTo>
                  <a:lnTo>
                    <a:pt x="2" y="16"/>
                  </a:lnTo>
                  <a:lnTo>
                    <a:pt x="6" y="18"/>
                  </a:lnTo>
                  <a:lnTo>
                    <a:pt x="7" y="19"/>
                  </a:lnTo>
                  <a:lnTo>
                    <a:pt x="6" y="18"/>
                  </a:lnTo>
                  <a:lnTo>
                    <a:pt x="7" y="17"/>
                  </a:lnTo>
                  <a:lnTo>
                    <a:pt x="3" y="20"/>
                  </a:lnTo>
                  <a:lnTo>
                    <a:pt x="9" y="27"/>
                  </a:lnTo>
                  <a:lnTo>
                    <a:pt x="14" y="23"/>
                  </a:lnTo>
                  <a:lnTo>
                    <a:pt x="16" y="18"/>
                  </a:lnTo>
                  <a:lnTo>
                    <a:pt x="14" y="14"/>
                  </a:lnTo>
                  <a:lnTo>
                    <a:pt x="11" y="12"/>
                  </a:lnTo>
                  <a:lnTo>
                    <a:pt x="11" y="11"/>
                  </a:lnTo>
                  <a:lnTo>
                    <a:pt x="9" y="10"/>
                  </a:lnTo>
                  <a:lnTo>
                    <a:pt x="9" y="8"/>
                  </a:lnTo>
                  <a:lnTo>
                    <a:pt x="11" y="3"/>
                  </a:lnTo>
                  <a:lnTo>
                    <a:pt x="2" y="0"/>
                  </a:lnTo>
                </a:path>
              </a:pathLst>
            </a:custGeom>
            <a:solidFill>
              <a:srgbClr val="828282"/>
            </a:solidFill>
            <a:ln w="12700" cap="rnd">
              <a:noFill/>
              <a:round/>
              <a:headEnd/>
              <a:tailEnd/>
            </a:ln>
          </p:spPr>
          <p:txBody>
            <a:bodyPr/>
            <a:lstStyle/>
            <a:p>
              <a:endParaRPr lang="en-US" dirty="0"/>
            </a:p>
          </p:txBody>
        </p:sp>
        <p:sp>
          <p:nvSpPr>
            <p:cNvPr id="49226" name="Freeform 1125"/>
            <p:cNvSpPr>
              <a:spLocks/>
            </p:cNvSpPr>
            <p:nvPr/>
          </p:nvSpPr>
          <p:spPr bwMode="auto">
            <a:xfrm>
              <a:off x="1082" y="2136"/>
              <a:ext cx="17" cy="17"/>
            </a:xfrm>
            <a:custGeom>
              <a:avLst/>
              <a:gdLst>
                <a:gd name="T0" fmla="*/ 9 w 17"/>
                <a:gd name="T1" fmla="*/ 8 h 17"/>
                <a:gd name="T2" fmla="*/ 2 w 17"/>
                <a:gd name="T3" fmla="*/ 3 h 17"/>
                <a:gd name="T4" fmla="*/ 2 w 17"/>
                <a:gd name="T5" fmla="*/ 5 h 17"/>
                <a:gd name="T6" fmla="*/ 2 w 17"/>
                <a:gd name="T7" fmla="*/ 9 h 17"/>
                <a:gd name="T8" fmla="*/ 0 w 17"/>
                <a:gd name="T9" fmla="*/ 11 h 17"/>
                <a:gd name="T10" fmla="*/ 0 w 17"/>
                <a:gd name="T11" fmla="*/ 12 h 17"/>
                <a:gd name="T12" fmla="*/ 11 w 17"/>
                <a:gd name="T13" fmla="*/ 16 h 17"/>
                <a:gd name="T14" fmla="*/ 13 w 17"/>
                <a:gd name="T15" fmla="*/ 13 h 17"/>
                <a:gd name="T16" fmla="*/ 13 w 17"/>
                <a:gd name="T17" fmla="*/ 9 h 17"/>
                <a:gd name="T18" fmla="*/ 13 w 17"/>
                <a:gd name="T19" fmla="*/ 6 h 17"/>
                <a:gd name="T20" fmla="*/ 16 w 17"/>
                <a:gd name="T21" fmla="*/ 4 h 17"/>
                <a:gd name="T22" fmla="*/ 9 w 17"/>
                <a:gd name="T23" fmla="*/ 0 h 17"/>
                <a:gd name="T24" fmla="*/ 9 w 17"/>
                <a:gd name="T25" fmla="*/ 8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9" y="8"/>
                  </a:moveTo>
                  <a:lnTo>
                    <a:pt x="2" y="3"/>
                  </a:lnTo>
                  <a:lnTo>
                    <a:pt x="2" y="5"/>
                  </a:lnTo>
                  <a:lnTo>
                    <a:pt x="2" y="9"/>
                  </a:lnTo>
                  <a:lnTo>
                    <a:pt x="0" y="11"/>
                  </a:lnTo>
                  <a:lnTo>
                    <a:pt x="0" y="12"/>
                  </a:lnTo>
                  <a:lnTo>
                    <a:pt x="11" y="16"/>
                  </a:lnTo>
                  <a:lnTo>
                    <a:pt x="13" y="13"/>
                  </a:lnTo>
                  <a:lnTo>
                    <a:pt x="13" y="9"/>
                  </a:lnTo>
                  <a:lnTo>
                    <a:pt x="13" y="6"/>
                  </a:lnTo>
                  <a:lnTo>
                    <a:pt x="16" y="4"/>
                  </a:lnTo>
                  <a:lnTo>
                    <a:pt x="9" y="0"/>
                  </a:lnTo>
                  <a:lnTo>
                    <a:pt x="9" y="8"/>
                  </a:lnTo>
                </a:path>
              </a:pathLst>
            </a:custGeom>
            <a:solidFill>
              <a:srgbClr val="828282"/>
            </a:solidFill>
            <a:ln w="12700" cap="rnd">
              <a:noFill/>
              <a:round/>
              <a:headEnd/>
              <a:tailEnd/>
            </a:ln>
          </p:spPr>
          <p:txBody>
            <a:bodyPr/>
            <a:lstStyle/>
            <a:p>
              <a:endParaRPr lang="en-US" dirty="0"/>
            </a:p>
          </p:txBody>
        </p:sp>
        <p:sp>
          <p:nvSpPr>
            <p:cNvPr id="49227" name="Freeform 1126"/>
            <p:cNvSpPr>
              <a:spLocks/>
            </p:cNvSpPr>
            <p:nvPr/>
          </p:nvSpPr>
          <p:spPr bwMode="auto">
            <a:xfrm>
              <a:off x="1083" y="2136"/>
              <a:ext cx="17" cy="17"/>
            </a:xfrm>
            <a:custGeom>
              <a:avLst/>
              <a:gdLst>
                <a:gd name="T0" fmla="*/ 16 w 17"/>
                <a:gd name="T1" fmla="*/ 16 h 17"/>
                <a:gd name="T2" fmla="*/ 8 w 17"/>
                <a:gd name="T3" fmla="*/ 16 h 17"/>
                <a:gd name="T4" fmla="*/ 0 w 17"/>
                <a:gd name="T5" fmla="*/ 16 h 17"/>
                <a:gd name="T6" fmla="*/ 0 w 17"/>
                <a:gd name="T7" fmla="*/ 0 h 17"/>
                <a:gd name="T8" fmla="*/ 8 w 17"/>
                <a:gd name="T9" fmla="*/ 0 h 17"/>
                <a:gd name="T10" fmla="*/ 16 w 17"/>
                <a:gd name="T11" fmla="*/ 0 h 17"/>
                <a:gd name="T12" fmla="*/ 16 w 17"/>
                <a:gd name="T13" fmla="*/ 1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16" y="16"/>
                  </a:moveTo>
                  <a:lnTo>
                    <a:pt x="8" y="16"/>
                  </a:lnTo>
                  <a:lnTo>
                    <a:pt x="0" y="16"/>
                  </a:lnTo>
                  <a:lnTo>
                    <a:pt x="0" y="0"/>
                  </a:lnTo>
                  <a:lnTo>
                    <a:pt x="8" y="0"/>
                  </a:lnTo>
                  <a:lnTo>
                    <a:pt x="16" y="0"/>
                  </a:lnTo>
                  <a:lnTo>
                    <a:pt x="16" y="16"/>
                  </a:lnTo>
                </a:path>
              </a:pathLst>
            </a:custGeom>
            <a:solidFill>
              <a:srgbClr val="828282"/>
            </a:solidFill>
            <a:ln w="12700" cap="rnd">
              <a:noFill/>
              <a:round/>
              <a:headEnd/>
              <a:tailEnd/>
            </a:ln>
          </p:spPr>
          <p:txBody>
            <a:bodyPr/>
            <a:lstStyle/>
            <a:p>
              <a:endParaRPr lang="en-US" dirty="0"/>
            </a:p>
          </p:txBody>
        </p:sp>
        <p:sp>
          <p:nvSpPr>
            <p:cNvPr id="49228" name="Freeform 1127"/>
            <p:cNvSpPr>
              <a:spLocks/>
            </p:cNvSpPr>
            <p:nvPr/>
          </p:nvSpPr>
          <p:spPr bwMode="auto">
            <a:xfrm>
              <a:off x="894" y="2191"/>
              <a:ext cx="113" cy="65"/>
            </a:xfrm>
            <a:custGeom>
              <a:avLst/>
              <a:gdLst>
                <a:gd name="T0" fmla="*/ 72 w 113"/>
                <a:gd name="T1" fmla="*/ 3 h 65"/>
                <a:gd name="T2" fmla="*/ 64 w 113"/>
                <a:gd name="T3" fmla="*/ 3 h 65"/>
                <a:gd name="T4" fmla="*/ 55 w 113"/>
                <a:gd name="T5" fmla="*/ 2 h 65"/>
                <a:gd name="T6" fmla="*/ 46 w 113"/>
                <a:gd name="T7" fmla="*/ 1 h 65"/>
                <a:gd name="T8" fmla="*/ 37 w 113"/>
                <a:gd name="T9" fmla="*/ 0 h 65"/>
                <a:gd name="T10" fmla="*/ 28 w 113"/>
                <a:gd name="T11" fmla="*/ 0 h 65"/>
                <a:gd name="T12" fmla="*/ 19 w 113"/>
                <a:gd name="T13" fmla="*/ 0 h 65"/>
                <a:gd name="T14" fmla="*/ 10 w 113"/>
                <a:gd name="T15" fmla="*/ 1 h 65"/>
                <a:gd name="T16" fmla="*/ 2 w 113"/>
                <a:gd name="T17" fmla="*/ 4 h 65"/>
                <a:gd name="T18" fmla="*/ 1 w 113"/>
                <a:gd name="T19" fmla="*/ 5 h 65"/>
                <a:gd name="T20" fmla="*/ 0 w 113"/>
                <a:gd name="T21" fmla="*/ 8 h 65"/>
                <a:gd name="T22" fmla="*/ 1 w 113"/>
                <a:gd name="T23" fmla="*/ 13 h 65"/>
                <a:gd name="T24" fmla="*/ 4 w 113"/>
                <a:gd name="T25" fmla="*/ 16 h 65"/>
                <a:gd name="T26" fmla="*/ 8 w 113"/>
                <a:gd name="T27" fmla="*/ 17 h 65"/>
                <a:gd name="T28" fmla="*/ 12 w 113"/>
                <a:gd name="T29" fmla="*/ 19 h 65"/>
                <a:gd name="T30" fmla="*/ 16 w 113"/>
                <a:gd name="T31" fmla="*/ 21 h 65"/>
                <a:gd name="T32" fmla="*/ 20 w 113"/>
                <a:gd name="T33" fmla="*/ 21 h 65"/>
                <a:gd name="T34" fmla="*/ 25 w 113"/>
                <a:gd name="T35" fmla="*/ 22 h 65"/>
                <a:gd name="T36" fmla="*/ 28 w 113"/>
                <a:gd name="T37" fmla="*/ 23 h 65"/>
                <a:gd name="T38" fmla="*/ 33 w 113"/>
                <a:gd name="T39" fmla="*/ 24 h 65"/>
                <a:gd name="T40" fmla="*/ 37 w 113"/>
                <a:gd name="T41" fmla="*/ 24 h 65"/>
                <a:gd name="T42" fmla="*/ 44 w 113"/>
                <a:gd name="T43" fmla="*/ 26 h 65"/>
                <a:gd name="T44" fmla="*/ 47 w 113"/>
                <a:gd name="T45" fmla="*/ 28 h 65"/>
                <a:gd name="T46" fmla="*/ 51 w 113"/>
                <a:gd name="T47" fmla="*/ 32 h 65"/>
                <a:gd name="T48" fmla="*/ 55 w 113"/>
                <a:gd name="T49" fmla="*/ 37 h 65"/>
                <a:gd name="T50" fmla="*/ 60 w 113"/>
                <a:gd name="T51" fmla="*/ 40 h 65"/>
                <a:gd name="T52" fmla="*/ 65 w 113"/>
                <a:gd name="T53" fmla="*/ 45 h 65"/>
                <a:gd name="T54" fmla="*/ 71 w 113"/>
                <a:gd name="T55" fmla="*/ 50 h 65"/>
                <a:gd name="T56" fmla="*/ 78 w 113"/>
                <a:gd name="T57" fmla="*/ 56 h 65"/>
                <a:gd name="T58" fmla="*/ 84 w 113"/>
                <a:gd name="T59" fmla="*/ 60 h 65"/>
                <a:gd name="T60" fmla="*/ 91 w 113"/>
                <a:gd name="T61" fmla="*/ 63 h 65"/>
                <a:gd name="T62" fmla="*/ 96 w 113"/>
                <a:gd name="T63" fmla="*/ 64 h 65"/>
                <a:gd name="T64" fmla="*/ 100 w 113"/>
                <a:gd name="T65" fmla="*/ 63 h 65"/>
                <a:gd name="T66" fmla="*/ 108 w 113"/>
                <a:gd name="T67" fmla="*/ 53 h 65"/>
                <a:gd name="T68" fmla="*/ 112 w 113"/>
                <a:gd name="T69" fmla="*/ 44 h 65"/>
                <a:gd name="T70" fmla="*/ 112 w 113"/>
                <a:gd name="T71" fmla="*/ 35 h 65"/>
                <a:gd name="T72" fmla="*/ 108 w 113"/>
                <a:gd name="T73" fmla="*/ 27 h 65"/>
                <a:gd name="T74" fmla="*/ 102 w 113"/>
                <a:gd name="T75" fmla="*/ 18 h 65"/>
                <a:gd name="T76" fmla="*/ 93 w 113"/>
                <a:gd name="T77" fmla="*/ 12 h 65"/>
                <a:gd name="T78" fmla="*/ 84 w 113"/>
                <a:gd name="T79" fmla="*/ 5 h 65"/>
                <a:gd name="T80" fmla="*/ 72 w 113"/>
                <a:gd name="T81" fmla="*/ 1 h 65"/>
                <a:gd name="T82" fmla="*/ 72 w 113"/>
                <a:gd name="T83" fmla="*/ 2 h 65"/>
                <a:gd name="T84" fmla="*/ 72 w 113"/>
                <a:gd name="T85" fmla="*/ 3 h 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3"/>
                <a:gd name="T130" fmla="*/ 0 h 65"/>
                <a:gd name="T131" fmla="*/ 113 w 113"/>
                <a:gd name="T132" fmla="*/ 65 h 6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3" h="65">
                  <a:moveTo>
                    <a:pt x="72" y="3"/>
                  </a:moveTo>
                  <a:lnTo>
                    <a:pt x="64" y="3"/>
                  </a:lnTo>
                  <a:lnTo>
                    <a:pt x="55" y="2"/>
                  </a:lnTo>
                  <a:lnTo>
                    <a:pt x="46" y="1"/>
                  </a:lnTo>
                  <a:lnTo>
                    <a:pt x="37" y="0"/>
                  </a:lnTo>
                  <a:lnTo>
                    <a:pt x="28" y="0"/>
                  </a:lnTo>
                  <a:lnTo>
                    <a:pt x="19" y="0"/>
                  </a:lnTo>
                  <a:lnTo>
                    <a:pt x="10" y="1"/>
                  </a:lnTo>
                  <a:lnTo>
                    <a:pt x="2" y="4"/>
                  </a:lnTo>
                  <a:lnTo>
                    <a:pt x="1" y="5"/>
                  </a:lnTo>
                  <a:lnTo>
                    <a:pt x="0" y="8"/>
                  </a:lnTo>
                  <a:lnTo>
                    <a:pt x="1" y="13"/>
                  </a:lnTo>
                  <a:lnTo>
                    <a:pt x="4" y="16"/>
                  </a:lnTo>
                  <a:lnTo>
                    <a:pt x="8" y="17"/>
                  </a:lnTo>
                  <a:lnTo>
                    <a:pt x="12" y="19"/>
                  </a:lnTo>
                  <a:lnTo>
                    <a:pt x="16" y="21"/>
                  </a:lnTo>
                  <a:lnTo>
                    <a:pt x="20" y="21"/>
                  </a:lnTo>
                  <a:lnTo>
                    <a:pt x="25" y="22"/>
                  </a:lnTo>
                  <a:lnTo>
                    <a:pt x="28" y="23"/>
                  </a:lnTo>
                  <a:lnTo>
                    <a:pt x="33" y="24"/>
                  </a:lnTo>
                  <a:lnTo>
                    <a:pt x="37" y="24"/>
                  </a:lnTo>
                  <a:lnTo>
                    <a:pt x="44" y="26"/>
                  </a:lnTo>
                  <a:lnTo>
                    <a:pt x="47" y="28"/>
                  </a:lnTo>
                  <a:lnTo>
                    <a:pt x="51" y="32"/>
                  </a:lnTo>
                  <a:lnTo>
                    <a:pt x="55" y="37"/>
                  </a:lnTo>
                  <a:lnTo>
                    <a:pt x="60" y="40"/>
                  </a:lnTo>
                  <a:lnTo>
                    <a:pt x="65" y="45"/>
                  </a:lnTo>
                  <a:lnTo>
                    <a:pt x="71" y="50"/>
                  </a:lnTo>
                  <a:lnTo>
                    <a:pt x="78" y="56"/>
                  </a:lnTo>
                  <a:lnTo>
                    <a:pt x="84" y="60"/>
                  </a:lnTo>
                  <a:lnTo>
                    <a:pt x="91" y="63"/>
                  </a:lnTo>
                  <a:lnTo>
                    <a:pt x="96" y="64"/>
                  </a:lnTo>
                  <a:lnTo>
                    <a:pt x="100" y="63"/>
                  </a:lnTo>
                  <a:lnTo>
                    <a:pt x="108" y="53"/>
                  </a:lnTo>
                  <a:lnTo>
                    <a:pt x="112" y="44"/>
                  </a:lnTo>
                  <a:lnTo>
                    <a:pt x="112" y="35"/>
                  </a:lnTo>
                  <a:lnTo>
                    <a:pt x="108" y="27"/>
                  </a:lnTo>
                  <a:lnTo>
                    <a:pt x="102" y="18"/>
                  </a:lnTo>
                  <a:lnTo>
                    <a:pt x="93" y="12"/>
                  </a:lnTo>
                  <a:lnTo>
                    <a:pt x="84" y="5"/>
                  </a:lnTo>
                  <a:lnTo>
                    <a:pt x="72" y="1"/>
                  </a:lnTo>
                  <a:lnTo>
                    <a:pt x="72" y="2"/>
                  </a:lnTo>
                  <a:lnTo>
                    <a:pt x="72" y="3"/>
                  </a:lnTo>
                </a:path>
              </a:pathLst>
            </a:custGeom>
            <a:solidFill>
              <a:srgbClr val="CCCCCC"/>
            </a:solidFill>
            <a:ln w="12700" cap="rnd">
              <a:noFill/>
              <a:round/>
              <a:headEnd/>
              <a:tailEnd/>
            </a:ln>
          </p:spPr>
          <p:txBody>
            <a:bodyPr/>
            <a:lstStyle/>
            <a:p>
              <a:endParaRPr lang="en-US" dirty="0"/>
            </a:p>
          </p:txBody>
        </p:sp>
        <p:sp>
          <p:nvSpPr>
            <p:cNvPr id="49229" name="Freeform 1128"/>
            <p:cNvSpPr>
              <a:spLocks/>
            </p:cNvSpPr>
            <p:nvPr/>
          </p:nvSpPr>
          <p:spPr bwMode="auto">
            <a:xfrm>
              <a:off x="894" y="2185"/>
              <a:ext cx="71" cy="17"/>
            </a:xfrm>
            <a:custGeom>
              <a:avLst/>
              <a:gdLst>
                <a:gd name="T0" fmla="*/ 5 w 71"/>
                <a:gd name="T1" fmla="*/ 16 h 17"/>
                <a:gd name="T2" fmla="*/ 12 w 71"/>
                <a:gd name="T3" fmla="*/ 12 h 17"/>
                <a:gd name="T4" fmla="*/ 19 w 71"/>
                <a:gd name="T5" fmla="*/ 12 h 17"/>
                <a:gd name="T6" fmla="*/ 28 w 71"/>
                <a:gd name="T7" fmla="*/ 12 h 17"/>
                <a:gd name="T8" fmla="*/ 35 w 71"/>
                <a:gd name="T9" fmla="*/ 12 h 17"/>
                <a:gd name="T10" fmla="*/ 43 w 71"/>
                <a:gd name="T11" fmla="*/ 12 h 17"/>
                <a:gd name="T12" fmla="*/ 53 w 71"/>
                <a:gd name="T13" fmla="*/ 14 h 17"/>
                <a:gd name="T14" fmla="*/ 62 w 71"/>
                <a:gd name="T15" fmla="*/ 14 h 17"/>
                <a:gd name="T16" fmla="*/ 70 w 71"/>
                <a:gd name="T17" fmla="*/ 14 h 17"/>
                <a:gd name="T18" fmla="*/ 70 w 71"/>
                <a:gd name="T19" fmla="*/ 3 h 17"/>
                <a:gd name="T20" fmla="*/ 62 w 71"/>
                <a:gd name="T21" fmla="*/ 3 h 17"/>
                <a:gd name="T22" fmla="*/ 54 w 71"/>
                <a:gd name="T23" fmla="*/ 3 h 17"/>
                <a:gd name="T24" fmla="*/ 45 w 71"/>
                <a:gd name="T25" fmla="*/ 1 h 17"/>
                <a:gd name="T26" fmla="*/ 36 w 71"/>
                <a:gd name="T27" fmla="*/ 0 h 17"/>
                <a:gd name="T28" fmla="*/ 28 w 71"/>
                <a:gd name="T29" fmla="*/ 0 h 17"/>
                <a:gd name="T30" fmla="*/ 18 w 71"/>
                <a:gd name="T31" fmla="*/ 0 h 17"/>
                <a:gd name="T32" fmla="*/ 9 w 71"/>
                <a:gd name="T33" fmla="*/ 1 h 17"/>
                <a:gd name="T34" fmla="*/ 0 w 71"/>
                <a:gd name="T35" fmla="*/ 7 h 17"/>
                <a:gd name="T36" fmla="*/ 5 w 71"/>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1"/>
                <a:gd name="T58" fmla="*/ 0 h 17"/>
                <a:gd name="T59" fmla="*/ 71 w 71"/>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1" h="17">
                  <a:moveTo>
                    <a:pt x="5" y="16"/>
                  </a:moveTo>
                  <a:lnTo>
                    <a:pt x="12" y="12"/>
                  </a:lnTo>
                  <a:lnTo>
                    <a:pt x="19" y="12"/>
                  </a:lnTo>
                  <a:lnTo>
                    <a:pt x="28" y="12"/>
                  </a:lnTo>
                  <a:lnTo>
                    <a:pt x="35" y="12"/>
                  </a:lnTo>
                  <a:lnTo>
                    <a:pt x="43" y="12"/>
                  </a:lnTo>
                  <a:lnTo>
                    <a:pt x="53" y="14"/>
                  </a:lnTo>
                  <a:lnTo>
                    <a:pt x="62" y="14"/>
                  </a:lnTo>
                  <a:lnTo>
                    <a:pt x="70" y="14"/>
                  </a:lnTo>
                  <a:lnTo>
                    <a:pt x="70" y="3"/>
                  </a:lnTo>
                  <a:lnTo>
                    <a:pt x="62" y="3"/>
                  </a:lnTo>
                  <a:lnTo>
                    <a:pt x="54" y="3"/>
                  </a:lnTo>
                  <a:lnTo>
                    <a:pt x="45" y="1"/>
                  </a:lnTo>
                  <a:lnTo>
                    <a:pt x="36" y="0"/>
                  </a:lnTo>
                  <a:lnTo>
                    <a:pt x="28" y="0"/>
                  </a:lnTo>
                  <a:lnTo>
                    <a:pt x="18" y="0"/>
                  </a:lnTo>
                  <a:lnTo>
                    <a:pt x="9" y="1"/>
                  </a:lnTo>
                  <a:lnTo>
                    <a:pt x="0" y="7"/>
                  </a:lnTo>
                  <a:lnTo>
                    <a:pt x="5" y="16"/>
                  </a:lnTo>
                </a:path>
              </a:pathLst>
            </a:custGeom>
            <a:solidFill>
              <a:srgbClr val="828282"/>
            </a:solidFill>
            <a:ln w="12700" cap="rnd">
              <a:noFill/>
              <a:round/>
              <a:headEnd/>
              <a:tailEnd/>
            </a:ln>
          </p:spPr>
          <p:txBody>
            <a:bodyPr/>
            <a:lstStyle/>
            <a:p>
              <a:endParaRPr lang="en-US" dirty="0"/>
            </a:p>
          </p:txBody>
        </p:sp>
        <p:sp>
          <p:nvSpPr>
            <p:cNvPr id="49230" name="Freeform 1129"/>
            <p:cNvSpPr>
              <a:spLocks/>
            </p:cNvSpPr>
            <p:nvPr/>
          </p:nvSpPr>
          <p:spPr bwMode="auto">
            <a:xfrm>
              <a:off x="888" y="2191"/>
              <a:ext cx="17" cy="17"/>
            </a:xfrm>
            <a:custGeom>
              <a:avLst/>
              <a:gdLst>
                <a:gd name="T0" fmla="*/ 16 w 17"/>
                <a:gd name="T1" fmla="*/ 9 h 17"/>
                <a:gd name="T2" fmla="*/ 13 w 17"/>
                <a:gd name="T3" fmla="*/ 9 h 17"/>
                <a:gd name="T4" fmla="*/ 13 w 17"/>
                <a:gd name="T5" fmla="*/ 6 h 17"/>
                <a:gd name="T6" fmla="*/ 6 w 17"/>
                <a:gd name="T7" fmla="*/ 0 h 17"/>
                <a:gd name="T8" fmla="*/ 2 w 17"/>
                <a:gd name="T9" fmla="*/ 3 h 17"/>
                <a:gd name="T10" fmla="*/ 0 w 17"/>
                <a:gd name="T11" fmla="*/ 6 h 17"/>
                <a:gd name="T12" fmla="*/ 2 w 17"/>
                <a:gd name="T13" fmla="*/ 11 h 17"/>
                <a:gd name="T14" fmla="*/ 9 w 17"/>
                <a:gd name="T15" fmla="*/ 16 h 17"/>
                <a:gd name="T16" fmla="*/ 16 w 17"/>
                <a:gd name="T17" fmla="*/ 9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6" y="9"/>
                  </a:moveTo>
                  <a:lnTo>
                    <a:pt x="13" y="9"/>
                  </a:lnTo>
                  <a:lnTo>
                    <a:pt x="13" y="6"/>
                  </a:lnTo>
                  <a:lnTo>
                    <a:pt x="6" y="0"/>
                  </a:lnTo>
                  <a:lnTo>
                    <a:pt x="2" y="3"/>
                  </a:lnTo>
                  <a:lnTo>
                    <a:pt x="0" y="6"/>
                  </a:lnTo>
                  <a:lnTo>
                    <a:pt x="2" y="11"/>
                  </a:lnTo>
                  <a:lnTo>
                    <a:pt x="9" y="16"/>
                  </a:lnTo>
                  <a:lnTo>
                    <a:pt x="16" y="9"/>
                  </a:lnTo>
                </a:path>
              </a:pathLst>
            </a:custGeom>
            <a:solidFill>
              <a:srgbClr val="828282"/>
            </a:solidFill>
            <a:ln w="12700" cap="rnd">
              <a:noFill/>
              <a:round/>
              <a:headEnd/>
              <a:tailEnd/>
            </a:ln>
          </p:spPr>
          <p:txBody>
            <a:bodyPr/>
            <a:lstStyle/>
            <a:p>
              <a:endParaRPr lang="en-US" dirty="0"/>
            </a:p>
          </p:txBody>
        </p:sp>
        <p:sp>
          <p:nvSpPr>
            <p:cNvPr id="49231" name="Freeform 1130"/>
            <p:cNvSpPr>
              <a:spLocks/>
            </p:cNvSpPr>
            <p:nvPr/>
          </p:nvSpPr>
          <p:spPr bwMode="auto">
            <a:xfrm>
              <a:off x="895" y="2203"/>
              <a:ext cx="34" cy="17"/>
            </a:xfrm>
            <a:custGeom>
              <a:avLst/>
              <a:gdLst>
                <a:gd name="T0" fmla="*/ 33 w 34"/>
                <a:gd name="T1" fmla="*/ 6 h 17"/>
                <a:gd name="T2" fmla="*/ 29 w 34"/>
                <a:gd name="T3" fmla="*/ 6 h 17"/>
                <a:gd name="T4" fmla="*/ 25 w 34"/>
                <a:gd name="T5" fmla="*/ 6 h 17"/>
                <a:gd name="T6" fmla="*/ 22 w 34"/>
                <a:gd name="T7" fmla="*/ 5 h 17"/>
                <a:gd name="T8" fmla="*/ 18 w 34"/>
                <a:gd name="T9" fmla="*/ 4 h 17"/>
                <a:gd name="T10" fmla="*/ 15 w 34"/>
                <a:gd name="T11" fmla="*/ 4 h 17"/>
                <a:gd name="T12" fmla="*/ 12 w 34"/>
                <a:gd name="T13" fmla="*/ 4 h 17"/>
                <a:gd name="T14" fmla="*/ 8 w 34"/>
                <a:gd name="T15" fmla="*/ 2 h 17"/>
                <a:gd name="T16" fmla="*/ 5 w 34"/>
                <a:gd name="T17" fmla="*/ 0 h 17"/>
                <a:gd name="T18" fmla="*/ 0 w 34"/>
                <a:gd name="T19" fmla="*/ 6 h 17"/>
                <a:gd name="T20" fmla="*/ 4 w 34"/>
                <a:gd name="T21" fmla="*/ 9 h 17"/>
                <a:gd name="T22" fmla="*/ 8 w 34"/>
                <a:gd name="T23" fmla="*/ 11 h 17"/>
                <a:gd name="T24" fmla="*/ 12 w 34"/>
                <a:gd name="T25" fmla="*/ 12 h 17"/>
                <a:gd name="T26" fmla="*/ 16 w 34"/>
                <a:gd name="T27" fmla="*/ 13 h 17"/>
                <a:gd name="T28" fmla="*/ 20 w 34"/>
                <a:gd name="T29" fmla="*/ 13 h 17"/>
                <a:gd name="T30" fmla="*/ 24 w 34"/>
                <a:gd name="T31" fmla="*/ 14 h 17"/>
                <a:gd name="T32" fmla="*/ 28 w 34"/>
                <a:gd name="T33" fmla="*/ 14 h 17"/>
                <a:gd name="T34" fmla="*/ 32 w 34"/>
                <a:gd name="T35" fmla="*/ 16 h 17"/>
                <a:gd name="T36" fmla="*/ 33 w 34"/>
                <a:gd name="T37" fmla="*/ 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17"/>
                <a:gd name="T59" fmla="*/ 34 w 34"/>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17">
                  <a:moveTo>
                    <a:pt x="33" y="6"/>
                  </a:moveTo>
                  <a:lnTo>
                    <a:pt x="29" y="6"/>
                  </a:lnTo>
                  <a:lnTo>
                    <a:pt x="25" y="6"/>
                  </a:lnTo>
                  <a:lnTo>
                    <a:pt x="22" y="5"/>
                  </a:lnTo>
                  <a:lnTo>
                    <a:pt x="18" y="4"/>
                  </a:lnTo>
                  <a:lnTo>
                    <a:pt x="15" y="4"/>
                  </a:lnTo>
                  <a:lnTo>
                    <a:pt x="12" y="4"/>
                  </a:lnTo>
                  <a:lnTo>
                    <a:pt x="8" y="2"/>
                  </a:lnTo>
                  <a:lnTo>
                    <a:pt x="5" y="0"/>
                  </a:lnTo>
                  <a:lnTo>
                    <a:pt x="0" y="6"/>
                  </a:lnTo>
                  <a:lnTo>
                    <a:pt x="4" y="9"/>
                  </a:lnTo>
                  <a:lnTo>
                    <a:pt x="8" y="11"/>
                  </a:lnTo>
                  <a:lnTo>
                    <a:pt x="12" y="12"/>
                  </a:lnTo>
                  <a:lnTo>
                    <a:pt x="16" y="13"/>
                  </a:lnTo>
                  <a:lnTo>
                    <a:pt x="20" y="13"/>
                  </a:lnTo>
                  <a:lnTo>
                    <a:pt x="24" y="14"/>
                  </a:lnTo>
                  <a:lnTo>
                    <a:pt x="28" y="14"/>
                  </a:lnTo>
                  <a:lnTo>
                    <a:pt x="32" y="16"/>
                  </a:lnTo>
                  <a:lnTo>
                    <a:pt x="33" y="6"/>
                  </a:lnTo>
                </a:path>
              </a:pathLst>
            </a:custGeom>
            <a:solidFill>
              <a:srgbClr val="828282"/>
            </a:solidFill>
            <a:ln w="12700" cap="rnd">
              <a:noFill/>
              <a:round/>
              <a:headEnd/>
              <a:tailEnd/>
            </a:ln>
          </p:spPr>
          <p:txBody>
            <a:bodyPr/>
            <a:lstStyle/>
            <a:p>
              <a:endParaRPr lang="en-US" dirty="0"/>
            </a:p>
          </p:txBody>
        </p:sp>
        <p:sp>
          <p:nvSpPr>
            <p:cNvPr id="49232" name="Freeform 1131"/>
            <p:cNvSpPr>
              <a:spLocks/>
            </p:cNvSpPr>
            <p:nvPr/>
          </p:nvSpPr>
          <p:spPr bwMode="auto">
            <a:xfrm>
              <a:off x="933" y="2212"/>
              <a:ext cx="18" cy="18"/>
            </a:xfrm>
            <a:custGeom>
              <a:avLst/>
              <a:gdLst>
                <a:gd name="T0" fmla="*/ 17 w 18"/>
                <a:gd name="T1" fmla="*/ 12 h 18"/>
                <a:gd name="T2" fmla="*/ 15 w 18"/>
                <a:gd name="T3" fmla="*/ 8 h 18"/>
                <a:gd name="T4" fmla="*/ 11 w 18"/>
                <a:gd name="T5" fmla="*/ 4 h 18"/>
                <a:gd name="T6" fmla="*/ 7 w 18"/>
                <a:gd name="T7" fmla="*/ 1 h 18"/>
                <a:gd name="T8" fmla="*/ 1 w 18"/>
                <a:gd name="T9" fmla="*/ 0 h 18"/>
                <a:gd name="T10" fmla="*/ 0 w 18"/>
                <a:gd name="T11" fmla="*/ 8 h 18"/>
                <a:gd name="T12" fmla="*/ 3 w 18"/>
                <a:gd name="T13" fmla="*/ 8 h 18"/>
                <a:gd name="T14" fmla="*/ 5 w 18"/>
                <a:gd name="T15" fmla="*/ 10 h 18"/>
                <a:gd name="T16" fmla="*/ 7 w 18"/>
                <a:gd name="T17" fmla="*/ 13 h 18"/>
                <a:gd name="T18" fmla="*/ 11 w 18"/>
                <a:gd name="T19" fmla="*/ 17 h 18"/>
                <a:gd name="T20" fmla="*/ 17 w 18"/>
                <a:gd name="T21" fmla="*/ 1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8"/>
                <a:gd name="T35" fmla="*/ 18 w 18"/>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8">
                  <a:moveTo>
                    <a:pt x="17" y="12"/>
                  </a:moveTo>
                  <a:lnTo>
                    <a:pt x="15" y="8"/>
                  </a:lnTo>
                  <a:lnTo>
                    <a:pt x="11" y="4"/>
                  </a:lnTo>
                  <a:lnTo>
                    <a:pt x="7" y="1"/>
                  </a:lnTo>
                  <a:lnTo>
                    <a:pt x="1" y="0"/>
                  </a:lnTo>
                  <a:lnTo>
                    <a:pt x="0" y="8"/>
                  </a:lnTo>
                  <a:lnTo>
                    <a:pt x="3" y="8"/>
                  </a:lnTo>
                  <a:lnTo>
                    <a:pt x="5" y="10"/>
                  </a:lnTo>
                  <a:lnTo>
                    <a:pt x="7" y="13"/>
                  </a:lnTo>
                  <a:lnTo>
                    <a:pt x="11" y="17"/>
                  </a:lnTo>
                  <a:lnTo>
                    <a:pt x="17" y="12"/>
                  </a:lnTo>
                </a:path>
              </a:pathLst>
            </a:custGeom>
            <a:solidFill>
              <a:srgbClr val="828282"/>
            </a:solidFill>
            <a:ln w="12700" cap="rnd">
              <a:noFill/>
              <a:round/>
              <a:headEnd/>
              <a:tailEnd/>
            </a:ln>
          </p:spPr>
          <p:txBody>
            <a:bodyPr/>
            <a:lstStyle/>
            <a:p>
              <a:endParaRPr lang="en-US" dirty="0"/>
            </a:p>
          </p:txBody>
        </p:sp>
        <p:sp>
          <p:nvSpPr>
            <p:cNvPr id="49233" name="Freeform 1132"/>
            <p:cNvSpPr>
              <a:spLocks/>
            </p:cNvSpPr>
            <p:nvPr/>
          </p:nvSpPr>
          <p:spPr bwMode="auto">
            <a:xfrm>
              <a:off x="948" y="2228"/>
              <a:ext cx="49" cy="33"/>
            </a:xfrm>
            <a:custGeom>
              <a:avLst/>
              <a:gdLst>
                <a:gd name="T0" fmla="*/ 42 w 49"/>
                <a:gd name="T1" fmla="*/ 24 h 33"/>
                <a:gd name="T2" fmla="*/ 39 w 49"/>
                <a:gd name="T3" fmla="*/ 23 h 33"/>
                <a:gd name="T4" fmla="*/ 34 w 49"/>
                <a:gd name="T5" fmla="*/ 20 h 33"/>
                <a:gd name="T6" fmla="*/ 28 w 49"/>
                <a:gd name="T7" fmla="*/ 17 h 33"/>
                <a:gd name="T8" fmla="*/ 22 w 49"/>
                <a:gd name="T9" fmla="*/ 13 h 33"/>
                <a:gd name="T10" fmla="*/ 16 w 49"/>
                <a:gd name="T11" fmla="*/ 8 h 33"/>
                <a:gd name="T12" fmla="*/ 12 w 49"/>
                <a:gd name="T13" fmla="*/ 3 h 33"/>
                <a:gd name="T14" fmla="*/ 7 w 49"/>
                <a:gd name="T15" fmla="*/ 0 h 33"/>
                <a:gd name="T16" fmla="*/ 0 w 49"/>
                <a:gd name="T17" fmla="*/ 6 h 33"/>
                <a:gd name="T18" fmla="*/ 4 w 49"/>
                <a:gd name="T19" fmla="*/ 9 h 33"/>
                <a:gd name="T20" fmla="*/ 9 w 49"/>
                <a:gd name="T21" fmla="*/ 13 h 33"/>
                <a:gd name="T22" fmla="*/ 15 w 49"/>
                <a:gd name="T23" fmla="*/ 19 h 33"/>
                <a:gd name="T24" fmla="*/ 22 w 49"/>
                <a:gd name="T25" fmla="*/ 23 h 33"/>
                <a:gd name="T26" fmla="*/ 28 w 49"/>
                <a:gd name="T27" fmla="*/ 28 h 33"/>
                <a:gd name="T28" fmla="*/ 35 w 49"/>
                <a:gd name="T29" fmla="*/ 30 h 33"/>
                <a:gd name="T30" fmla="*/ 41 w 49"/>
                <a:gd name="T31" fmla="*/ 32 h 33"/>
                <a:gd name="T32" fmla="*/ 48 w 49"/>
                <a:gd name="T33" fmla="*/ 30 h 33"/>
                <a:gd name="T34" fmla="*/ 42 w 49"/>
                <a:gd name="T35" fmla="*/ 24 h 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9"/>
                <a:gd name="T55" fmla="*/ 0 h 33"/>
                <a:gd name="T56" fmla="*/ 49 w 49"/>
                <a:gd name="T57" fmla="*/ 33 h 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9" h="33">
                  <a:moveTo>
                    <a:pt x="42" y="24"/>
                  </a:moveTo>
                  <a:lnTo>
                    <a:pt x="39" y="23"/>
                  </a:lnTo>
                  <a:lnTo>
                    <a:pt x="34" y="20"/>
                  </a:lnTo>
                  <a:lnTo>
                    <a:pt x="28" y="17"/>
                  </a:lnTo>
                  <a:lnTo>
                    <a:pt x="22" y="13"/>
                  </a:lnTo>
                  <a:lnTo>
                    <a:pt x="16" y="8"/>
                  </a:lnTo>
                  <a:lnTo>
                    <a:pt x="12" y="3"/>
                  </a:lnTo>
                  <a:lnTo>
                    <a:pt x="7" y="0"/>
                  </a:lnTo>
                  <a:lnTo>
                    <a:pt x="0" y="6"/>
                  </a:lnTo>
                  <a:lnTo>
                    <a:pt x="4" y="9"/>
                  </a:lnTo>
                  <a:lnTo>
                    <a:pt x="9" y="13"/>
                  </a:lnTo>
                  <a:lnTo>
                    <a:pt x="15" y="19"/>
                  </a:lnTo>
                  <a:lnTo>
                    <a:pt x="22" y="23"/>
                  </a:lnTo>
                  <a:lnTo>
                    <a:pt x="28" y="28"/>
                  </a:lnTo>
                  <a:lnTo>
                    <a:pt x="35" y="30"/>
                  </a:lnTo>
                  <a:lnTo>
                    <a:pt x="41" y="32"/>
                  </a:lnTo>
                  <a:lnTo>
                    <a:pt x="48" y="30"/>
                  </a:lnTo>
                  <a:lnTo>
                    <a:pt x="42" y="24"/>
                  </a:lnTo>
                </a:path>
              </a:pathLst>
            </a:custGeom>
            <a:solidFill>
              <a:srgbClr val="828282"/>
            </a:solidFill>
            <a:ln w="12700" cap="rnd">
              <a:noFill/>
              <a:round/>
              <a:headEnd/>
              <a:tailEnd/>
            </a:ln>
          </p:spPr>
          <p:txBody>
            <a:bodyPr/>
            <a:lstStyle/>
            <a:p>
              <a:endParaRPr lang="en-US" dirty="0"/>
            </a:p>
          </p:txBody>
        </p:sp>
        <p:sp>
          <p:nvSpPr>
            <p:cNvPr id="49234" name="Freeform 1133"/>
            <p:cNvSpPr>
              <a:spLocks/>
            </p:cNvSpPr>
            <p:nvPr/>
          </p:nvSpPr>
          <p:spPr bwMode="auto">
            <a:xfrm>
              <a:off x="965" y="2188"/>
              <a:ext cx="48" cy="71"/>
            </a:xfrm>
            <a:custGeom>
              <a:avLst/>
              <a:gdLst>
                <a:gd name="T0" fmla="*/ 10 w 48"/>
                <a:gd name="T1" fmla="*/ 4 h 71"/>
                <a:gd name="T2" fmla="*/ 3 w 48"/>
                <a:gd name="T3" fmla="*/ 8 h 71"/>
                <a:gd name="T4" fmla="*/ 12 w 48"/>
                <a:gd name="T5" fmla="*/ 13 h 71"/>
                <a:gd name="T6" fmla="*/ 21 w 48"/>
                <a:gd name="T7" fmla="*/ 18 h 71"/>
                <a:gd name="T8" fmla="*/ 28 w 48"/>
                <a:gd name="T9" fmla="*/ 25 h 71"/>
                <a:gd name="T10" fmla="*/ 34 w 48"/>
                <a:gd name="T11" fmla="*/ 32 h 71"/>
                <a:gd name="T12" fmla="*/ 36 w 48"/>
                <a:gd name="T13" fmla="*/ 39 h 71"/>
                <a:gd name="T14" fmla="*/ 36 w 48"/>
                <a:gd name="T15" fmla="*/ 46 h 71"/>
                <a:gd name="T16" fmla="*/ 34 w 48"/>
                <a:gd name="T17" fmla="*/ 53 h 71"/>
                <a:gd name="T18" fmla="*/ 27 w 48"/>
                <a:gd name="T19" fmla="*/ 64 h 71"/>
                <a:gd name="T20" fmla="*/ 33 w 48"/>
                <a:gd name="T21" fmla="*/ 70 h 71"/>
                <a:gd name="T22" fmla="*/ 43 w 48"/>
                <a:gd name="T23" fmla="*/ 59 h 71"/>
                <a:gd name="T24" fmla="*/ 47 w 48"/>
                <a:gd name="T25" fmla="*/ 48 h 71"/>
                <a:gd name="T26" fmla="*/ 47 w 48"/>
                <a:gd name="T27" fmla="*/ 38 h 71"/>
                <a:gd name="T28" fmla="*/ 43 w 48"/>
                <a:gd name="T29" fmla="*/ 27 h 71"/>
                <a:gd name="T30" fmla="*/ 35 w 48"/>
                <a:gd name="T31" fmla="*/ 18 h 71"/>
                <a:gd name="T32" fmla="*/ 27 w 48"/>
                <a:gd name="T33" fmla="*/ 11 h 71"/>
                <a:gd name="T34" fmla="*/ 18 w 48"/>
                <a:gd name="T35" fmla="*/ 5 h 71"/>
                <a:gd name="T36" fmla="*/ 7 w 48"/>
                <a:gd name="T37" fmla="*/ 0 h 71"/>
                <a:gd name="T38" fmla="*/ 0 w 48"/>
                <a:gd name="T39" fmla="*/ 4 h 71"/>
                <a:gd name="T40" fmla="*/ 10 w 48"/>
                <a:gd name="T41" fmla="*/ 4 h 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71"/>
                <a:gd name="T65" fmla="*/ 48 w 48"/>
                <a:gd name="T66" fmla="*/ 71 h 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71">
                  <a:moveTo>
                    <a:pt x="10" y="4"/>
                  </a:moveTo>
                  <a:lnTo>
                    <a:pt x="3" y="8"/>
                  </a:lnTo>
                  <a:lnTo>
                    <a:pt x="12" y="13"/>
                  </a:lnTo>
                  <a:lnTo>
                    <a:pt x="21" y="18"/>
                  </a:lnTo>
                  <a:lnTo>
                    <a:pt x="28" y="25"/>
                  </a:lnTo>
                  <a:lnTo>
                    <a:pt x="34" y="32"/>
                  </a:lnTo>
                  <a:lnTo>
                    <a:pt x="36" y="39"/>
                  </a:lnTo>
                  <a:lnTo>
                    <a:pt x="36" y="46"/>
                  </a:lnTo>
                  <a:lnTo>
                    <a:pt x="34" y="53"/>
                  </a:lnTo>
                  <a:lnTo>
                    <a:pt x="27" y="64"/>
                  </a:lnTo>
                  <a:lnTo>
                    <a:pt x="33" y="70"/>
                  </a:lnTo>
                  <a:lnTo>
                    <a:pt x="43" y="59"/>
                  </a:lnTo>
                  <a:lnTo>
                    <a:pt x="47" y="48"/>
                  </a:lnTo>
                  <a:lnTo>
                    <a:pt x="47" y="38"/>
                  </a:lnTo>
                  <a:lnTo>
                    <a:pt x="43" y="27"/>
                  </a:lnTo>
                  <a:lnTo>
                    <a:pt x="35" y="18"/>
                  </a:lnTo>
                  <a:lnTo>
                    <a:pt x="27" y="11"/>
                  </a:lnTo>
                  <a:lnTo>
                    <a:pt x="18" y="5"/>
                  </a:lnTo>
                  <a:lnTo>
                    <a:pt x="7" y="0"/>
                  </a:lnTo>
                  <a:lnTo>
                    <a:pt x="0" y="4"/>
                  </a:lnTo>
                  <a:lnTo>
                    <a:pt x="10" y="4"/>
                  </a:lnTo>
                </a:path>
              </a:pathLst>
            </a:custGeom>
            <a:solidFill>
              <a:srgbClr val="828282"/>
            </a:solidFill>
            <a:ln w="12700" cap="rnd">
              <a:noFill/>
              <a:round/>
              <a:headEnd/>
              <a:tailEnd/>
            </a:ln>
          </p:spPr>
          <p:txBody>
            <a:bodyPr/>
            <a:lstStyle/>
            <a:p>
              <a:endParaRPr lang="en-US" dirty="0"/>
            </a:p>
          </p:txBody>
        </p:sp>
        <p:sp>
          <p:nvSpPr>
            <p:cNvPr id="49235" name="Freeform 1134"/>
            <p:cNvSpPr>
              <a:spLocks/>
            </p:cNvSpPr>
            <p:nvPr/>
          </p:nvSpPr>
          <p:spPr bwMode="auto">
            <a:xfrm>
              <a:off x="965" y="2188"/>
              <a:ext cx="17" cy="17"/>
            </a:xfrm>
            <a:custGeom>
              <a:avLst/>
              <a:gdLst>
                <a:gd name="T0" fmla="*/ 6 w 17"/>
                <a:gd name="T1" fmla="*/ 16 h 17"/>
                <a:gd name="T2" fmla="*/ 16 w 17"/>
                <a:gd name="T3" fmla="*/ 9 h 17"/>
                <a:gd name="T4" fmla="*/ 16 w 17"/>
                <a:gd name="T5" fmla="*/ 6 h 17"/>
                <a:gd name="T6" fmla="*/ 0 w 17"/>
                <a:gd name="T7" fmla="*/ 6 h 17"/>
                <a:gd name="T8" fmla="*/ 0 w 17"/>
                <a:gd name="T9" fmla="*/ 9 h 17"/>
                <a:gd name="T10" fmla="*/ 6 w 17"/>
                <a:gd name="T11" fmla="*/ 0 h 17"/>
                <a:gd name="T12" fmla="*/ 6 w 17"/>
                <a:gd name="T13" fmla="*/ 1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6" y="16"/>
                  </a:moveTo>
                  <a:lnTo>
                    <a:pt x="16" y="9"/>
                  </a:lnTo>
                  <a:lnTo>
                    <a:pt x="16" y="6"/>
                  </a:lnTo>
                  <a:lnTo>
                    <a:pt x="0" y="6"/>
                  </a:lnTo>
                  <a:lnTo>
                    <a:pt x="0" y="9"/>
                  </a:lnTo>
                  <a:lnTo>
                    <a:pt x="6" y="0"/>
                  </a:lnTo>
                  <a:lnTo>
                    <a:pt x="6" y="16"/>
                  </a:lnTo>
                </a:path>
              </a:pathLst>
            </a:custGeom>
            <a:solidFill>
              <a:srgbClr val="828282"/>
            </a:solidFill>
            <a:ln w="12700" cap="rnd">
              <a:noFill/>
              <a:round/>
              <a:headEnd/>
              <a:tailEnd/>
            </a:ln>
          </p:spPr>
          <p:txBody>
            <a:bodyPr/>
            <a:lstStyle/>
            <a:p>
              <a:endParaRPr lang="en-US" dirty="0"/>
            </a:p>
          </p:txBody>
        </p:sp>
        <p:sp>
          <p:nvSpPr>
            <p:cNvPr id="49236" name="Freeform 1135"/>
            <p:cNvSpPr>
              <a:spLocks/>
            </p:cNvSpPr>
            <p:nvPr/>
          </p:nvSpPr>
          <p:spPr bwMode="auto">
            <a:xfrm>
              <a:off x="941" y="2217"/>
              <a:ext cx="122" cy="64"/>
            </a:xfrm>
            <a:custGeom>
              <a:avLst/>
              <a:gdLst>
                <a:gd name="T0" fmla="*/ 21 w 122"/>
                <a:gd name="T1" fmla="*/ 35 h 64"/>
                <a:gd name="T2" fmla="*/ 24 w 122"/>
                <a:gd name="T3" fmla="*/ 35 h 64"/>
                <a:gd name="T4" fmla="*/ 25 w 122"/>
                <a:gd name="T5" fmla="*/ 36 h 64"/>
                <a:gd name="T6" fmla="*/ 27 w 122"/>
                <a:gd name="T7" fmla="*/ 37 h 64"/>
                <a:gd name="T8" fmla="*/ 29 w 122"/>
                <a:gd name="T9" fmla="*/ 40 h 64"/>
                <a:gd name="T10" fmla="*/ 32 w 122"/>
                <a:gd name="T11" fmla="*/ 43 h 64"/>
                <a:gd name="T12" fmla="*/ 37 w 122"/>
                <a:gd name="T13" fmla="*/ 45 h 64"/>
                <a:gd name="T14" fmla="*/ 43 w 122"/>
                <a:gd name="T15" fmla="*/ 47 h 64"/>
                <a:gd name="T16" fmla="*/ 52 w 122"/>
                <a:gd name="T17" fmla="*/ 46 h 64"/>
                <a:gd name="T18" fmla="*/ 58 w 122"/>
                <a:gd name="T19" fmla="*/ 44 h 64"/>
                <a:gd name="T20" fmla="*/ 63 w 122"/>
                <a:gd name="T21" fmla="*/ 39 h 64"/>
                <a:gd name="T22" fmla="*/ 68 w 122"/>
                <a:gd name="T23" fmla="*/ 34 h 64"/>
                <a:gd name="T24" fmla="*/ 71 w 122"/>
                <a:gd name="T25" fmla="*/ 28 h 64"/>
                <a:gd name="T26" fmla="*/ 75 w 122"/>
                <a:gd name="T27" fmla="*/ 22 h 64"/>
                <a:gd name="T28" fmla="*/ 80 w 122"/>
                <a:gd name="T29" fmla="*/ 17 h 64"/>
                <a:gd name="T30" fmla="*/ 85 w 122"/>
                <a:gd name="T31" fmla="*/ 14 h 64"/>
                <a:gd name="T32" fmla="*/ 90 w 122"/>
                <a:gd name="T33" fmla="*/ 13 h 64"/>
                <a:gd name="T34" fmla="*/ 92 w 122"/>
                <a:gd name="T35" fmla="*/ 11 h 64"/>
                <a:gd name="T36" fmla="*/ 97 w 122"/>
                <a:gd name="T37" fmla="*/ 6 h 64"/>
                <a:gd name="T38" fmla="*/ 101 w 122"/>
                <a:gd name="T39" fmla="*/ 3 h 64"/>
                <a:gd name="T40" fmla="*/ 102 w 122"/>
                <a:gd name="T41" fmla="*/ 0 h 64"/>
                <a:gd name="T42" fmla="*/ 109 w 122"/>
                <a:gd name="T43" fmla="*/ 5 h 64"/>
                <a:gd name="T44" fmla="*/ 114 w 122"/>
                <a:gd name="T45" fmla="*/ 10 h 64"/>
                <a:gd name="T46" fmla="*/ 119 w 122"/>
                <a:gd name="T47" fmla="*/ 14 h 64"/>
                <a:gd name="T48" fmla="*/ 121 w 122"/>
                <a:gd name="T49" fmla="*/ 16 h 64"/>
                <a:gd name="T50" fmla="*/ 121 w 122"/>
                <a:gd name="T51" fmla="*/ 17 h 64"/>
                <a:gd name="T52" fmla="*/ 121 w 122"/>
                <a:gd name="T53" fmla="*/ 20 h 64"/>
                <a:gd name="T54" fmla="*/ 120 w 122"/>
                <a:gd name="T55" fmla="*/ 23 h 64"/>
                <a:gd name="T56" fmla="*/ 120 w 122"/>
                <a:gd name="T57" fmla="*/ 26 h 64"/>
                <a:gd name="T58" fmla="*/ 118 w 122"/>
                <a:gd name="T59" fmla="*/ 29 h 64"/>
                <a:gd name="T60" fmla="*/ 118 w 122"/>
                <a:gd name="T61" fmla="*/ 32 h 64"/>
                <a:gd name="T62" fmla="*/ 117 w 122"/>
                <a:gd name="T63" fmla="*/ 35 h 64"/>
                <a:gd name="T64" fmla="*/ 117 w 122"/>
                <a:gd name="T65" fmla="*/ 37 h 64"/>
                <a:gd name="T66" fmla="*/ 117 w 122"/>
                <a:gd name="T67" fmla="*/ 39 h 64"/>
                <a:gd name="T68" fmla="*/ 116 w 122"/>
                <a:gd name="T69" fmla="*/ 45 h 64"/>
                <a:gd name="T70" fmla="*/ 116 w 122"/>
                <a:gd name="T71" fmla="*/ 48 h 64"/>
                <a:gd name="T72" fmla="*/ 115 w 122"/>
                <a:gd name="T73" fmla="*/ 50 h 64"/>
                <a:gd name="T74" fmla="*/ 97 w 122"/>
                <a:gd name="T75" fmla="*/ 56 h 64"/>
                <a:gd name="T76" fmla="*/ 80 w 122"/>
                <a:gd name="T77" fmla="*/ 59 h 64"/>
                <a:gd name="T78" fmla="*/ 62 w 122"/>
                <a:gd name="T79" fmla="*/ 62 h 64"/>
                <a:gd name="T80" fmla="*/ 46 w 122"/>
                <a:gd name="T81" fmla="*/ 63 h 64"/>
                <a:gd name="T82" fmla="*/ 30 w 122"/>
                <a:gd name="T83" fmla="*/ 63 h 64"/>
                <a:gd name="T84" fmla="*/ 17 w 122"/>
                <a:gd name="T85" fmla="*/ 62 h 64"/>
                <a:gd name="T86" fmla="*/ 9 w 122"/>
                <a:gd name="T87" fmla="*/ 58 h 64"/>
                <a:gd name="T88" fmla="*/ 2 w 122"/>
                <a:gd name="T89" fmla="*/ 53 h 64"/>
                <a:gd name="T90" fmla="*/ 0 w 122"/>
                <a:gd name="T91" fmla="*/ 49 h 64"/>
                <a:gd name="T92" fmla="*/ 1 w 122"/>
                <a:gd name="T93" fmla="*/ 47 h 64"/>
                <a:gd name="T94" fmla="*/ 3 w 122"/>
                <a:gd name="T95" fmla="*/ 44 h 64"/>
                <a:gd name="T96" fmla="*/ 6 w 122"/>
                <a:gd name="T97" fmla="*/ 42 h 64"/>
                <a:gd name="T98" fmla="*/ 9 w 122"/>
                <a:gd name="T99" fmla="*/ 40 h 64"/>
                <a:gd name="T100" fmla="*/ 12 w 122"/>
                <a:gd name="T101" fmla="*/ 38 h 64"/>
                <a:gd name="T102" fmla="*/ 16 w 122"/>
                <a:gd name="T103" fmla="*/ 37 h 64"/>
                <a:gd name="T104" fmla="*/ 20 w 122"/>
                <a:gd name="T105" fmla="*/ 35 h 64"/>
                <a:gd name="T106" fmla="*/ 21 w 122"/>
                <a:gd name="T107" fmla="*/ 35 h 6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64"/>
                <a:gd name="T164" fmla="*/ 122 w 122"/>
                <a:gd name="T165" fmla="*/ 64 h 6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64">
                  <a:moveTo>
                    <a:pt x="21" y="35"/>
                  </a:moveTo>
                  <a:lnTo>
                    <a:pt x="24" y="35"/>
                  </a:lnTo>
                  <a:lnTo>
                    <a:pt x="25" y="36"/>
                  </a:lnTo>
                  <a:lnTo>
                    <a:pt x="27" y="37"/>
                  </a:lnTo>
                  <a:lnTo>
                    <a:pt x="29" y="40"/>
                  </a:lnTo>
                  <a:lnTo>
                    <a:pt x="32" y="43"/>
                  </a:lnTo>
                  <a:lnTo>
                    <a:pt x="37" y="45"/>
                  </a:lnTo>
                  <a:lnTo>
                    <a:pt x="43" y="47"/>
                  </a:lnTo>
                  <a:lnTo>
                    <a:pt x="52" y="46"/>
                  </a:lnTo>
                  <a:lnTo>
                    <a:pt x="58" y="44"/>
                  </a:lnTo>
                  <a:lnTo>
                    <a:pt x="63" y="39"/>
                  </a:lnTo>
                  <a:lnTo>
                    <a:pt x="68" y="34"/>
                  </a:lnTo>
                  <a:lnTo>
                    <a:pt x="71" y="28"/>
                  </a:lnTo>
                  <a:lnTo>
                    <a:pt x="75" y="22"/>
                  </a:lnTo>
                  <a:lnTo>
                    <a:pt x="80" y="17"/>
                  </a:lnTo>
                  <a:lnTo>
                    <a:pt x="85" y="14"/>
                  </a:lnTo>
                  <a:lnTo>
                    <a:pt x="90" y="13"/>
                  </a:lnTo>
                  <a:lnTo>
                    <a:pt x="92" y="11"/>
                  </a:lnTo>
                  <a:lnTo>
                    <a:pt x="97" y="6"/>
                  </a:lnTo>
                  <a:lnTo>
                    <a:pt x="101" y="3"/>
                  </a:lnTo>
                  <a:lnTo>
                    <a:pt x="102" y="0"/>
                  </a:lnTo>
                  <a:lnTo>
                    <a:pt x="109" y="5"/>
                  </a:lnTo>
                  <a:lnTo>
                    <a:pt x="114" y="10"/>
                  </a:lnTo>
                  <a:lnTo>
                    <a:pt x="119" y="14"/>
                  </a:lnTo>
                  <a:lnTo>
                    <a:pt x="121" y="16"/>
                  </a:lnTo>
                  <a:lnTo>
                    <a:pt x="121" y="17"/>
                  </a:lnTo>
                  <a:lnTo>
                    <a:pt x="121" y="20"/>
                  </a:lnTo>
                  <a:lnTo>
                    <a:pt x="120" y="23"/>
                  </a:lnTo>
                  <a:lnTo>
                    <a:pt x="120" y="26"/>
                  </a:lnTo>
                  <a:lnTo>
                    <a:pt x="118" y="29"/>
                  </a:lnTo>
                  <a:lnTo>
                    <a:pt x="118" y="32"/>
                  </a:lnTo>
                  <a:lnTo>
                    <a:pt x="117" y="35"/>
                  </a:lnTo>
                  <a:lnTo>
                    <a:pt x="117" y="37"/>
                  </a:lnTo>
                  <a:lnTo>
                    <a:pt x="117" y="39"/>
                  </a:lnTo>
                  <a:lnTo>
                    <a:pt x="116" y="45"/>
                  </a:lnTo>
                  <a:lnTo>
                    <a:pt x="116" y="48"/>
                  </a:lnTo>
                  <a:lnTo>
                    <a:pt x="115" y="50"/>
                  </a:lnTo>
                  <a:lnTo>
                    <a:pt x="97" y="56"/>
                  </a:lnTo>
                  <a:lnTo>
                    <a:pt x="80" y="59"/>
                  </a:lnTo>
                  <a:lnTo>
                    <a:pt x="62" y="62"/>
                  </a:lnTo>
                  <a:lnTo>
                    <a:pt x="46" y="63"/>
                  </a:lnTo>
                  <a:lnTo>
                    <a:pt x="30" y="63"/>
                  </a:lnTo>
                  <a:lnTo>
                    <a:pt x="17" y="62"/>
                  </a:lnTo>
                  <a:lnTo>
                    <a:pt x="9" y="58"/>
                  </a:lnTo>
                  <a:lnTo>
                    <a:pt x="2" y="53"/>
                  </a:lnTo>
                  <a:lnTo>
                    <a:pt x="0" y="49"/>
                  </a:lnTo>
                  <a:lnTo>
                    <a:pt x="1" y="47"/>
                  </a:lnTo>
                  <a:lnTo>
                    <a:pt x="3" y="44"/>
                  </a:lnTo>
                  <a:lnTo>
                    <a:pt x="6" y="42"/>
                  </a:lnTo>
                  <a:lnTo>
                    <a:pt x="9" y="40"/>
                  </a:lnTo>
                  <a:lnTo>
                    <a:pt x="12" y="38"/>
                  </a:lnTo>
                  <a:lnTo>
                    <a:pt x="16" y="37"/>
                  </a:lnTo>
                  <a:lnTo>
                    <a:pt x="20" y="35"/>
                  </a:lnTo>
                  <a:lnTo>
                    <a:pt x="21" y="35"/>
                  </a:lnTo>
                </a:path>
              </a:pathLst>
            </a:custGeom>
            <a:solidFill>
              <a:srgbClr val="CCCCCC"/>
            </a:solidFill>
            <a:ln w="12700" cap="rnd">
              <a:noFill/>
              <a:round/>
              <a:headEnd/>
              <a:tailEnd/>
            </a:ln>
          </p:spPr>
          <p:txBody>
            <a:bodyPr/>
            <a:lstStyle/>
            <a:p>
              <a:endParaRPr lang="en-US" dirty="0"/>
            </a:p>
          </p:txBody>
        </p:sp>
        <p:sp>
          <p:nvSpPr>
            <p:cNvPr id="49237" name="Freeform 1136"/>
            <p:cNvSpPr>
              <a:spLocks/>
            </p:cNvSpPr>
            <p:nvPr/>
          </p:nvSpPr>
          <p:spPr bwMode="auto">
            <a:xfrm>
              <a:off x="962" y="2249"/>
              <a:ext cx="30" cy="19"/>
            </a:xfrm>
            <a:custGeom>
              <a:avLst/>
              <a:gdLst>
                <a:gd name="T0" fmla="*/ 27 w 30"/>
                <a:gd name="T1" fmla="*/ 10 h 19"/>
                <a:gd name="T2" fmla="*/ 20 w 30"/>
                <a:gd name="T3" fmla="*/ 11 h 19"/>
                <a:gd name="T4" fmla="*/ 17 w 30"/>
                <a:gd name="T5" fmla="*/ 9 h 19"/>
                <a:gd name="T6" fmla="*/ 13 w 30"/>
                <a:gd name="T7" fmla="*/ 8 h 19"/>
                <a:gd name="T8" fmla="*/ 11 w 30"/>
                <a:gd name="T9" fmla="*/ 7 h 19"/>
                <a:gd name="T10" fmla="*/ 10 w 30"/>
                <a:gd name="T11" fmla="*/ 5 h 19"/>
                <a:gd name="T12" fmla="*/ 7 w 30"/>
                <a:gd name="T13" fmla="*/ 3 h 19"/>
                <a:gd name="T14" fmla="*/ 5 w 30"/>
                <a:gd name="T15" fmla="*/ 0 h 19"/>
                <a:gd name="T16" fmla="*/ 0 w 30"/>
                <a:gd name="T17" fmla="*/ 0 h 19"/>
                <a:gd name="T18" fmla="*/ 2 w 30"/>
                <a:gd name="T19" fmla="*/ 8 h 19"/>
                <a:gd name="T20" fmla="*/ 1 w 30"/>
                <a:gd name="T21" fmla="*/ 8 h 19"/>
                <a:gd name="T22" fmla="*/ 2 w 30"/>
                <a:gd name="T23" fmla="*/ 9 h 19"/>
                <a:gd name="T24" fmla="*/ 4 w 30"/>
                <a:gd name="T25" fmla="*/ 12 h 19"/>
                <a:gd name="T26" fmla="*/ 8 w 30"/>
                <a:gd name="T27" fmla="*/ 15 h 19"/>
                <a:gd name="T28" fmla="*/ 13 w 30"/>
                <a:gd name="T29" fmla="*/ 17 h 19"/>
                <a:gd name="T30" fmla="*/ 20 w 30"/>
                <a:gd name="T31" fmla="*/ 18 h 19"/>
                <a:gd name="T32" fmla="*/ 29 w 30"/>
                <a:gd name="T33" fmla="*/ 17 h 19"/>
                <a:gd name="T34" fmla="*/ 27 w 30"/>
                <a:gd name="T35" fmla="*/ 1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
                <a:gd name="T55" fmla="*/ 0 h 19"/>
                <a:gd name="T56" fmla="*/ 30 w 30"/>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 h="19">
                  <a:moveTo>
                    <a:pt x="27" y="10"/>
                  </a:moveTo>
                  <a:lnTo>
                    <a:pt x="20" y="11"/>
                  </a:lnTo>
                  <a:lnTo>
                    <a:pt x="17" y="9"/>
                  </a:lnTo>
                  <a:lnTo>
                    <a:pt x="13" y="8"/>
                  </a:lnTo>
                  <a:lnTo>
                    <a:pt x="11" y="7"/>
                  </a:lnTo>
                  <a:lnTo>
                    <a:pt x="10" y="5"/>
                  </a:lnTo>
                  <a:lnTo>
                    <a:pt x="7" y="3"/>
                  </a:lnTo>
                  <a:lnTo>
                    <a:pt x="5" y="0"/>
                  </a:lnTo>
                  <a:lnTo>
                    <a:pt x="0" y="0"/>
                  </a:lnTo>
                  <a:lnTo>
                    <a:pt x="2" y="8"/>
                  </a:lnTo>
                  <a:lnTo>
                    <a:pt x="1" y="8"/>
                  </a:lnTo>
                  <a:lnTo>
                    <a:pt x="2" y="9"/>
                  </a:lnTo>
                  <a:lnTo>
                    <a:pt x="4" y="12"/>
                  </a:lnTo>
                  <a:lnTo>
                    <a:pt x="8" y="15"/>
                  </a:lnTo>
                  <a:lnTo>
                    <a:pt x="13" y="17"/>
                  </a:lnTo>
                  <a:lnTo>
                    <a:pt x="20" y="18"/>
                  </a:lnTo>
                  <a:lnTo>
                    <a:pt x="29" y="17"/>
                  </a:lnTo>
                  <a:lnTo>
                    <a:pt x="27" y="10"/>
                  </a:lnTo>
                </a:path>
              </a:pathLst>
            </a:custGeom>
            <a:solidFill>
              <a:srgbClr val="828282"/>
            </a:solidFill>
            <a:ln w="12700" cap="rnd">
              <a:noFill/>
              <a:round/>
              <a:headEnd/>
              <a:tailEnd/>
            </a:ln>
          </p:spPr>
          <p:txBody>
            <a:bodyPr/>
            <a:lstStyle/>
            <a:p>
              <a:endParaRPr lang="en-US" dirty="0"/>
            </a:p>
          </p:txBody>
        </p:sp>
        <p:sp>
          <p:nvSpPr>
            <p:cNvPr id="49238" name="Freeform 1137"/>
            <p:cNvSpPr>
              <a:spLocks/>
            </p:cNvSpPr>
            <p:nvPr/>
          </p:nvSpPr>
          <p:spPr bwMode="auto">
            <a:xfrm>
              <a:off x="995" y="2226"/>
              <a:ext cx="35" cy="41"/>
            </a:xfrm>
            <a:custGeom>
              <a:avLst/>
              <a:gdLst>
                <a:gd name="T0" fmla="*/ 34 w 35"/>
                <a:gd name="T1" fmla="*/ 0 h 41"/>
                <a:gd name="T2" fmla="*/ 27 w 35"/>
                <a:gd name="T3" fmla="*/ 2 h 41"/>
                <a:gd name="T4" fmla="*/ 22 w 35"/>
                <a:gd name="T5" fmla="*/ 5 h 41"/>
                <a:gd name="T6" fmla="*/ 17 w 35"/>
                <a:gd name="T7" fmla="*/ 10 h 41"/>
                <a:gd name="T8" fmla="*/ 14 w 35"/>
                <a:gd name="T9" fmla="*/ 17 h 41"/>
                <a:gd name="T10" fmla="*/ 10 w 35"/>
                <a:gd name="T11" fmla="*/ 22 h 41"/>
                <a:gd name="T12" fmla="*/ 7 w 35"/>
                <a:gd name="T13" fmla="*/ 27 h 41"/>
                <a:gd name="T14" fmla="*/ 3 w 35"/>
                <a:gd name="T15" fmla="*/ 30 h 41"/>
                <a:gd name="T16" fmla="*/ 0 w 35"/>
                <a:gd name="T17" fmla="*/ 31 h 41"/>
                <a:gd name="T18" fmla="*/ 2 w 35"/>
                <a:gd name="T19" fmla="*/ 40 h 41"/>
                <a:gd name="T20" fmla="*/ 9 w 35"/>
                <a:gd name="T21" fmla="*/ 37 h 41"/>
                <a:gd name="T22" fmla="*/ 14 w 35"/>
                <a:gd name="T23" fmla="*/ 33 h 41"/>
                <a:gd name="T24" fmla="*/ 19 w 35"/>
                <a:gd name="T25" fmla="*/ 27 h 41"/>
                <a:gd name="T26" fmla="*/ 22 w 35"/>
                <a:gd name="T27" fmla="*/ 22 h 41"/>
                <a:gd name="T28" fmla="*/ 26 w 35"/>
                <a:gd name="T29" fmla="*/ 16 h 41"/>
                <a:gd name="T30" fmla="*/ 29 w 35"/>
                <a:gd name="T31" fmla="*/ 12 h 41"/>
                <a:gd name="T32" fmla="*/ 31 w 35"/>
                <a:gd name="T33" fmla="*/ 10 h 41"/>
                <a:gd name="T34" fmla="*/ 34 w 35"/>
                <a:gd name="T35" fmla="*/ 9 h 41"/>
                <a:gd name="T36" fmla="*/ 34 w 35"/>
                <a:gd name="T37" fmla="*/ 0 h 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41"/>
                <a:gd name="T59" fmla="*/ 35 w 35"/>
                <a:gd name="T60" fmla="*/ 41 h 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41">
                  <a:moveTo>
                    <a:pt x="34" y="0"/>
                  </a:moveTo>
                  <a:lnTo>
                    <a:pt x="27" y="2"/>
                  </a:lnTo>
                  <a:lnTo>
                    <a:pt x="22" y="5"/>
                  </a:lnTo>
                  <a:lnTo>
                    <a:pt x="17" y="10"/>
                  </a:lnTo>
                  <a:lnTo>
                    <a:pt x="14" y="17"/>
                  </a:lnTo>
                  <a:lnTo>
                    <a:pt x="10" y="22"/>
                  </a:lnTo>
                  <a:lnTo>
                    <a:pt x="7" y="27"/>
                  </a:lnTo>
                  <a:lnTo>
                    <a:pt x="3" y="30"/>
                  </a:lnTo>
                  <a:lnTo>
                    <a:pt x="0" y="31"/>
                  </a:lnTo>
                  <a:lnTo>
                    <a:pt x="2" y="40"/>
                  </a:lnTo>
                  <a:lnTo>
                    <a:pt x="9" y="37"/>
                  </a:lnTo>
                  <a:lnTo>
                    <a:pt x="14" y="33"/>
                  </a:lnTo>
                  <a:lnTo>
                    <a:pt x="19" y="27"/>
                  </a:lnTo>
                  <a:lnTo>
                    <a:pt x="22" y="22"/>
                  </a:lnTo>
                  <a:lnTo>
                    <a:pt x="26" y="16"/>
                  </a:lnTo>
                  <a:lnTo>
                    <a:pt x="29" y="12"/>
                  </a:lnTo>
                  <a:lnTo>
                    <a:pt x="31" y="10"/>
                  </a:lnTo>
                  <a:lnTo>
                    <a:pt x="34" y="9"/>
                  </a:lnTo>
                  <a:lnTo>
                    <a:pt x="34" y="0"/>
                  </a:lnTo>
                </a:path>
              </a:pathLst>
            </a:custGeom>
            <a:solidFill>
              <a:srgbClr val="828282"/>
            </a:solidFill>
            <a:ln w="12700" cap="rnd">
              <a:noFill/>
              <a:round/>
              <a:headEnd/>
              <a:tailEnd/>
            </a:ln>
          </p:spPr>
          <p:txBody>
            <a:bodyPr/>
            <a:lstStyle/>
            <a:p>
              <a:endParaRPr lang="en-US" dirty="0"/>
            </a:p>
          </p:txBody>
        </p:sp>
        <p:sp>
          <p:nvSpPr>
            <p:cNvPr id="49239" name="Freeform 1138"/>
            <p:cNvSpPr>
              <a:spLocks/>
            </p:cNvSpPr>
            <p:nvPr/>
          </p:nvSpPr>
          <p:spPr bwMode="auto">
            <a:xfrm>
              <a:off x="1034" y="2212"/>
              <a:ext cx="17" cy="19"/>
            </a:xfrm>
            <a:custGeom>
              <a:avLst/>
              <a:gdLst>
                <a:gd name="T0" fmla="*/ 14 w 17"/>
                <a:gd name="T1" fmla="*/ 1 h 19"/>
                <a:gd name="T2" fmla="*/ 12 w 17"/>
                <a:gd name="T3" fmla="*/ 8 h 19"/>
                <a:gd name="T4" fmla="*/ 8 w 17"/>
                <a:gd name="T5" fmla="*/ 4 h 19"/>
                <a:gd name="T6" fmla="*/ 4 w 17"/>
                <a:gd name="T7" fmla="*/ 6 h 19"/>
                <a:gd name="T8" fmla="*/ 0 w 17"/>
                <a:gd name="T9" fmla="*/ 10 h 19"/>
                <a:gd name="T10" fmla="*/ 1 w 17"/>
                <a:gd name="T11" fmla="*/ 11 h 19"/>
                <a:gd name="T12" fmla="*/ 1 w 17"/>
                <a:gd name="T13" fmla="*/ 18 h 19"/>
                <a:gd name="T14" fmla="*/ 6 w 17"/>
                <a:gd name="T15" fmla="*/ 15 h 19"/>
                <a:gd name="T16" fmla="*/ 12 w 17"/>
                <a:gd name="T17" fmla="*/ 12 h 19"/>
                <a:gd name="T18" fmla="*/ 16 w 17"/>
                <a:gd name="T19" fmla="*/ 8 h 19"/>
                <a:gd name="T20" fmla="*/ 12 w 17"/>
                <a:gd name="T21" fmla="*/ 0 h 19"/>
                <a:gd name="T22" fmla="*/ 9 w 17"/>
                <a:gd name="T23" fmla="*/ 8 h 19"/>
                <a:gd name="T24" fmla="*/ 14 w 17"/>
                <a:gd name="T25" fmla="*/ 1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9"/>
                <a:gd name="T41" fmla="*/ 17 w 17"/>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9">
                  <a:moveTo>
                    <a:pt x="14" y="1"/>
                  </a:moveTo>
                  <a:lnTo>
                    <a:pt x="12" y="8"/>
                  </a:lnTo>
                  <a:lnTo>
                    <a:pt x="8" y="4"/>
                  </a:lnTo>
                  <a:lnTo>
                    <a:pt x="4" y="6"/>
                  </a:lnTo>
                  <a:lnTo>
                    <a:pt x="0" y="10"/>
                  </a:lnTo>
                  <a:lnTo>
                    <a:pt x="1" y="11"/>
                  </a:lnTo>
                  <a:lnTo>
                    <a:pt x="1" y="18"/>
                  </a:lnTo>
                  <a:lnTo>
                    <a:pt x="6" y="15"/>
                  </a:lnTo>
                  <a:lnTo>
                    <a:pt x="12" y="12"/>
                  </a:lnTo>
                  <a:lnTo>
                    <a:pt x="16" y="8"/>
                  </a:lnTo>
                  <a:lnTo>
                    <a:pt x="12" y="0"/>
                  </a:lnTo>
                  <a:lnTo>
                    <a:pt x="9" y="8"/>
                  </a:lnTo>
                  <a:lnTo>
                    <a:pt x="14" y="1"/>
                  </a:lnTo>
                </a:path>
              </a:pathLst>
            </a:custGeom>
            <a:solidFill>
              <a:srgbClr val="828282"/>
            </a:solidFill>
            <a:ln w="12700" cap="rnd">
              <a:noFill/>
              <a:round/>
              <a:headEnd/>
              <a:tailEnd/>
            </a:ln>
          </p:spPr>
          <p:txBody>
            <a:bodyPr/>
            <a:lstStyle/>
            <a:p>
              <a:endParaRPr lang="en-US" dirty="0"/>
            </a:p>
          </p:txBody>
        </p:sp>
        <p:sp>
          <p:nvSpPr>
            <p:cNvPr id="49240" name="Freeform 1139"/>
            <p:cNvSpPr>
              <a:spLocks/>
            </p:cNvSpPr>
            <p:nvPr/>
          </p:nvSpPr>
          <p:spPr bwMode="auto">
            <a:xfrm>
              <a:off x="1045" y="2213"/>
              <a:ext cx="24" cy="20"/>
            </a:xfrm>
            <a:custGeom>
              <a:avLst/>
              <a:gdLst>
                <a:gd name="T0" fmla="*/ 23 w 24"/>
                <a:gd name="T1" fmla="*/ 15 h 20"/>
                <a:gd name="T2" fmla="*/ 21 w 24"/>
                <a:gd name="T3" fmla="*/ 14 h 20"/>
                <a:gd name="T4" fmla="*/ 20 w 24"/>
                <a:gd name="T5" fmla="*/ 12 h 20"/>
                <a:gd name="T6" fmla="*/ 16 w 24"/>
                <a:gd name="T7" fmla="*/ 8 h 20"/>
                <a:gd name="T8" fmla="*/ 11 w 24"/>
                <a:gd name="T9" fmla="*/ 4 h 20"/>
                <a:gd name="T10" fmla="*/ 5 w 24"/>
                <a:gd name="T11" fmla="*/ 0 h 20"/>
                <a:gd name="T12" fmla="*/ 0 w 24"/>
                <a:gd name="T13" fmla="*/ 7 h 20"/>
                <a:gd name="T14" fmla="*/ 5 w 24"/>
                <a:gd name="T15" fmla="*/ 10 h 20"/>
                <a:gd name="T16" fmla="*/ 10 w 24"/>
                <a:gd name="T17" fmla="*/ 14 h 20"/>
                <a:gd name="T18" fmla="*/ 13 w 24"/>
                <a:gd name="T19" fmla="*/ 17 h 20"/>
                <a:gd name="T20" fmla="*/ 15 w 24"/>
                <a:gd name="T21" fmla="*/ 19 h 20"/>
                <a:gd name="T22" fmla="*/ 14 w 24"/>
                <a:gd name="T23" fmla="*/ 17 h 20"/>
                <a:gd name="T24" fmla="*/ 23 w 24"/>
                <a:gd name="T25" fmla="*/ 15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20"/>
                <a:gd name="T41" fmla="*/ 24 w 24"/>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20">
                  <a:moveTo>
                    <a:pt x="23" y="15"/>
                  </a:moveTo>
                  <a:lnTo>
                    <a:pt x="21" y="14"/>
                  </a:lnTo>
                  <a:lnTo>
                    <a:pt x="20" y="12"/>
                  </a:lnTo>
                  <a:lnTo>
                    <a:pt x="16" y="8"/>
                  </a:lnTo>
                  <a:lnTo>
                    <a:pt x="11" y="4"/>
                  </a:lnTo>
                  <a:lnTo>
                    <a:pt x="5" y="0"/>
                  </a:lnTo>
                  <a:lnTo>
                    <a:pt x="0" y="7"/>
                  </a:lnTo>
                  <a:lnTo>
                    <a:pt x="5" y="10"/>
                  </a:lnTo>
                  <a:lnTo>
                    <a:pt x="10" y="14"/>
                  </a:lnTo>
                  <a:lnTo>
                    <a:pt x="13" y="17"/>
                  </a:lnTo>
                  <a:lnTo>
                    <a:pt x="15" y="19"/>
                  </a:lnTo>
                  <a:lnTo>
                    <a:pt x="14" y="17"/>
                  </a:lnTo>
                  <a:lnTo>
                    <a:pt x="23" y="15"/>
                  </a:lnTo>
                </a:path>
              </a:pathLst>
            </a:custGeom>
            <a:solidFill>
              <a:srgbClr val="828282"/>
            </a:solidFill>
            <a:ln w="12700" cap="rnd">
              <a:noFill/>
              <a:round/>
              <a:headEnd/>
              <a:tailEnd/>
            </a:ln>
          </p:spPr>
          <p:txBody>
            <a:bodyPr/>
            <a:lstStyle/>
            <a:p>
              <a:endParaRPr lang="en-US" dirty="0"/>
            </a:p>
          </p:txBody>
        </p:sp>
        <p:sp>
          <p:nvSpPr>
            <p:cNvPr id="49241" name="Freeform 1140"/>
            <p:cNvSpPr>
              <a:spLocks/>
            </p:cNvSpPr>
            <p:nvPr/>
          </p:nvSpPr>
          <p:spPr bwMode="auto">
            <a:xfrm>
              <a:off x="1059" y="2233"/>
              <a:ext cx="17" cy="21"/>
            </a:xfrm>
            <a:custGeom>
              <a:avLst/>
              <a:gdLst>
                <a:gd name="T0" fmla="*/ 10 w 17"/>
                <a:gd name="T1" fmla="*/ 17 h 21"/>
                <a:gd name="T2" fmla="*/ 12 w 17"/>
                <a:gd name="T3" fmla="*/ 18 h 21"/>
                <a:gd name="T4" fmla="*/ 12 w 17"/>
                <a:gd name="T5" fmla="*/ 17 h 21"/>
                <a:gd name="T6" fmla="*/ 12 w 17"/>
                <a:gd name="T7" fmla="*/ 15 h 21"/>
                <a:gd name="T8" fmla="*/ 12 w 17"/>
                <a:gd name="T9" fmla="*/ 13 h 21"/>
                <a:gd name="T10" fmla="*/ 14 w 17"/>
                <a:gd name="T11" fmla="*/ 11 h 21"/>
                <a:gd name="T12" fmla="*/ 14 w 17"/>
                <a:gd name="T13" fmla="*/ 8 h 21"/>
                <a:gd name="T14" fmla="*/ 16 w 17"/>
                <a:gd name="T15" fmla="*/ 5 h 21"/>
                <a:gd name="T16" fmla="*/ 16 w 17"/>
                <a:gd name="T17" fmla="*/ 2 h 21"/>
                <a:gd name="T18" fmla="*/ 16 w 17"/>
                <a:gd name="T19" fmla="*/ 0 h 21"/>
                <a:gd name="T20" fmla="*/ 3 w 17"/>
                <a:gd name="T21" fmla="*/ 2 h 21"/>
                <a:gd name="T22" fmla="*/ 3 w 17"/>
                <a:gd name="T23" fmla="*/ 4 h 21"/>
                <a:gd name="T24" fmla="*/ 3 w 17"/>
                <a:gd name="T25" fmla="*/ 5 h 21"/>
                <a:gd name="T26" fmla="*/ 1 w 17"/>
                <a:gd name="T27" fmla="*/ 8 h 21"/>
                <a:gd name="T28" fmla="*/ 0 w 17"/>
                <a:gd name="T29" fmla="*/ 11 h 21"/>
                <a:gd name="T30" fmla="*/ 0 w 17"/>
                <a:gd name="T31" fmla="*/ 15 h 21"/>
                <a:gd name="T32" fmla="*/ 0 w 17"/>
                <a:gd name="T33" fmla="*/ 16 h 21"/>
                <a:gd name="T34" fmla="*/ 0 w 17"/>
                <a:gd name="T35" fmla="*/ 19 h 21"/>
                <a:gd name="T36" fmla="*/ 0 w 17"/>
                <a:gd name="T37" fmla="*/ 20 h 21"/>
                <a:gd name="T38" fmla="*/ 10 w 17"/>
                <a:gd name="T39" fmla="*/ 17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1"/>
                <a:gd name="T62" fmla="*/ 17 w 17"/>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1">
                  <a:moveTo>
                    <a:pt x="10" y="17"/>
                  </a:moveTo>
                  <a:lnTo>
                    <a:pt x="12" y="18"/>
                  </a:lnTo>
                  <a:lnTo>
                    <a:pt x="12" y="17"/>
                  </a:lnTo>
                  <a:lnTo>
                    <a:pt x="12" y="15"/>
                  </a:lnTo>
                  <a:lnTo>
                    <a:pt x="12" y="13"/>
                  </a:lnTo>
                  <a:lnTo>
                    <a:pt x="14" y="11"/>
                  </a:lnTo>
                  <a:lnTo>
                    <a:pt x="14" y="8"/>
                  </a:lnTo>
                  <a:lnTo>
                    <a:pt x="16" y="5"/>
                  </a:lnTo>
                  <a:lnTo>
                    <a:pt x="16" y="2"/>
                  </a:lnTo>
                  <a:lnTo>
                    <a:pt x="16" y="0"/>
                  </a:lnTo>
                  <a:lnTo>
                    <a:pt x="3" y="2"/>
                  </a:lnTo>
                  <a:lnTo>
                    <a:pt x="3" y="4"/>
                  </a:lnTo>
                  <a:lnTo>
                    <a:pt x="3" y="5"/>
                  </a:lnTo>
                  <a:lnTo>
                    <a:pt x="1" y="8"/>
                  </a:lnTo>
                  <a:lnTo>
                    <a:pt x="0" y="11"/>
                  </a:lnTo>
                  <a:lnTo>
                    <a:pt x="0" y="15"/>
                  </a:lnTo>
                  <a:lnTo>
                    <a:pt x="0" y="16"/>
                  </a:lnTo>
                  <a:lnTo>
                    <a:pt x="0" y="19"/>
                  </a:lnTo>
                  <a:lnTo>
                    <a:pt x="0" y="20"/>
                  </a:lnTo>
                  <a:lnTo>
                    <a:pt x="10" y="17"/>
                  </a:lnTo>
                </a:path>
              </a:pathLst>
            </a:custGeom>
            <a:solidFill>
              <a:srgbClr val="828282"/>
            </a:solidFill>
            <a:ln w="12700" cap="rnd">
              <a:noFill/>
              <a:round/>
              <a:headEnd/>
              <a:tailEnd/>
            </a:ln>
          </p:spPr>
          <p:txBody>
            <a:bodyPr/>
            <a:lstStyle/>
            <a:p>
              <a:endParaRPr lang="en-US" dirty="0"/>
            </a:p>
          </p:txBody>
        </p:sp>
        <p:sp>
          <p:nvSpPr>
            <p:cNvPr id="49242" name="Freeform 1141"/>
            <p:cNvSpPr>
              <a:spLocks/>
            </p:cNvSpPr>
            <p:nvPr/>
          </p:nvSpPr>
          <p:spPr bwMode="auto">
            <a:xfrm>
              <a:off x="1056" y="2255"/>
              <a:ext cx="17" cy="18"/>
            </a:xfrm>
            <a:custGeom>
              <a:avLst/>
              <a:gdLst>
                <a:gd name="T0" fmla="*/ 8 w 17"/>
                <a:gd name="T1" fmla="*/ 17 h 18"/>
                <a:gd name="T2" fmla="*/ 12 w 17"/>
                <a:gd name="T3" fmla="*/ 14 h 18"/>
                <a:gd name="T4" fmla="*/ 14 w 17"/>
                <a:gd name="T5" fmla="*/ 13 h 18"/>
                <a:gd name="T6" fmla="*/ 14 w 17"/>
                <a:gd name="T7" fmla="*/ 8 h 18"/>
                <a:gd name="T8" fmla="*/ 16 w 17"/>
                <a:gd name="T9" fmla="*/ 4 h 18"/>
                <a:gd name="T10" fmla="*/ 14 w 17"/>
                <a:gd name="T11" fmla="*/ 0 h 18"/>
                <a:gd name="T12" fmla="*/ 4 w 17"/>
                <a:gd name="T13" fmla="*/ 3 h 18"/>
                <a:gd name="T14" fmla="*/ 4 w 17"/>
                <a:gd name="T15" fmla="*/ 4 h 18"/>
                <a:gd name="T16" fmla="*/ 2 w 17"/>
                <a:gd name="T17" fmla="*/ 7 h 18"/>
                <a:gd name="T18" fmla="*/ 2 w 17"/>
                <a:gd name="T19" fmla="*/ 10 h 18"/>
                <a:gd name="T20" fmla="*/ 0 w 17"/>
                <a:gd name="T21" fmla="*/ 12 h 18"/>
                <a:gd name="T22" fmla="*/ 4 w 17"/>
                <a:gd name="T23" fmla="*/ 9 h 18"/>
                <a:gd name="T24" fmla="*/ 8 w 17"/>
                <a:gd name="T25" fmla="*/ 17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8"/>
                <a:gd name="T41" fmla="*/ 17 w 17"/>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8">
                  <a:moveTo>
                    <a:pt x="8" y="17"/>
                  </a:moveTo>
                  <a:lnTo>
                    <a:pt x="12" y="14"/>
                  </a:lnTo>
                  <a:lnTo>
                    <a:pt x="14" y="13"/>
                  </a:lnTo>
                  <a:lnTo>
                    <a:pt x="14" y="8"/>
                  </a:lnTo>
                  <a:lnTo>
                    <a:pt x="16" y="4"/>
                  </a:lnTo>
                  <a:lnTo>
                    <a:pt x="14" y="0"/>
                  </a:lnTo>
                  <a:lnTo>
                    <a:pt x="4" y="3"/>
                  </a:lnTo>
                  <a:lnTo>
                    <a:pt x="4" y="4"/>
                  </a:lnTo>
                  <a:lnTo>
                    <a:pt x="2" y="7"/>
                  </a:lnTo>
                  <a:lnTo>
                    <a:pt x="2" y="10"/>
                  </a:lnTo>
                  <a:lnTo>
                    <a:pt x="0" y="12"/>
                  </a:lnTo>
                  <a:lnTo>
                    <a:pt x="4" y="9"/>
                  </a:lnTo>
                  <a:lnTo>
                    <a:pt x="8" y="17"/>
                  </a:lnTo>
                </a:path>
              </a:pathLst>
            </a:custGeom>
            <a:solidFill>
              <a:srgbClr val="828282"/>
            </a:solidFill>
            <a:ln w="12700" cap="rnd">
              <a:noFill/>
              <a:round/>
              <a:headEnd/>
              <a:tailEnd/>
            </a:ln>
          </p:spPr>
          <p:txBody>
            <a:bodyPr/>
            <a:lstStyle/>
            <a:p>
              <a:endParaRPr lang="en-US" dirty="0"/>
            </a:p>
          </p:txBody>
        </p:sp>
        <p:sp>
          <p:nvSpPr>
            <p:cNvPr id="49243" name="Freeform 1142"/>
            <p:cNvSpPr>
              <a:spLocks/>
            </p:cNvSpPr>
            <p:nvPr/>
          </p:nvSpPr>
          <p:spPr bwMode="auto">
            <a:xfrm>
              <a:off x="938" y="2267"/>
              <a:ext cx="120" cy="20"/>
            </a:xfrm>
            <a:custGeom>
              <a:avLst/>
              <a:gdLst>
                <a:gd name="T0" fmla="*/ 0 w 120"/>
                <a:gd name="T1" fmla="*/ 8 h 20"/>
                <a:gd name="T2" fmla="*/ 8 w 120"/>
                <a:gd name="T3" fmla="*/ 14 h 20"/>
                <a:gd name="T4" fmla="*/ 19 w 120"/>
                <a:gd name="T5" fmla="*/ 17 h 20"/>
                <a:gd name="T6" fmla="*/ 33 w 120"/>
                <a:gd name="T7" fmla="*/ 19 h 20"/>
                <a:gd name="T8" fmla="*/ 49 w 120"/>
                <a:gd name="T9" fmla="*/ 19 h 20"/>
                <a:gd name="T10" fmla="*/ 65 w 120"/>
                <a:gd name="T11" fmla="*/ 17 h 20"/>
                <a:gd name="T12" fmla="*/ 84 w 120"/>
                <a:gd name="T13" fmla="*/ 15 h 20"/>
                <a:gd name="T14" fmla="*/ 102 w 120"/>
                <a:gd name="T15" fmla="*/ 12 h 20"/>
                <a:gd name="T16" fmla="*/ 119 w 120"/>
                <a:gd name="T17" fmla="*/ 8 h 20"/>
                <a:gd name="T18" fmla="*/ 116 w 120"/>
                <a:gd name="T19" fmla="*/ 0 h 20"/>
                <a:gd name="T20" fmla="*/ 99 w 120"/>
                <a:gd name="T21" fmla="*/ 4 h 20"/>
                <a:gd name="T22" fmla="*/ 82 w 120"/>
                <a:gd name="T23" fmla="*/ 8 h 20"/>
                <a:gd name="T24" fmla="*/ 64 w 120"/>
                <a:gd name="T25" fmla="*/ 10 h 20"/>
                <a:gd name="T26" fmla="*/ 49 w 120"/>
                <a:gd name="T27" fmla="*/ 11 h 20"/>
                <a:gd name="T28" fmla="*/ 33 w 120"/>
                <a:gd name="T29" fmla="*/ 11 h 20"/>
                <a:gd name="T30" fmla="*/ 22 w 120"/>
                <a:gd name="T31" fmla="*/ 10 h 20"/>
                <a:gd name="T32" fmla="*/ 14 w 120"/>
                <a:gd name="T33" fmla="*/ 8 h 20"/>
                <a:gd name="T34" fmla="*/ 10 w 120"/>
                <a:gd name="T35" fmla="*/ 5 h 20"/>
                <a:gd name="T36" fmla="*/ 0 w 120"/>
                <a:gd name="T37" fmla="*/ 8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20"/>
                <a:gd name="T59" fmla="*/ 120 w 120"/>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20">
                  <a:moveTo>
                    <a:pt x="0" y="8"/>
                  </a:moveTo>
                  <a:lnTo>
                    <a:pt x="8" y="14"/>
                  </a:lnTo>
                  <a:lnTo>
                    <a:pt x="19" y="17"/>
                  </a:lnTo>
                  <a:lnTo>
                    <a:pt x="33" y="19"/>
                  </a:lnTo>
                  <a:lnTo>
                    <a:pt x="49" y="19"/>
                  </a:lnTo>
                  <a:lnTo>
                    <a:pt x="65" y="17"/>
                  </a:lnTo>
                  <a:lnTo>
                    <a:pt x="84" y="15"/>
                  </a:lnTo>
                  <a:lnTo>
                    <a:pt x="102" y="12"/>
                  </a:lnTo>
                  <a:lnTo>
                    <a:pt x="119" y="8"/>
                  </a:lnTo>
                  <a:lnTo>
                    <a:pt x="116" y="0"/>
                  </a:lnTo>
                  <a:lnTo>
                    <a:pt x="99" y="4"/>
                  </a:lnTo>
                  <a:lnTo>
                    <a:pt x="82" y="8"/>
                  </a:lnTo>
                  <a:lnTo>
                    <a:pt x="64" y="10"/>
                  </a:lnTo>
                  <a:lnTo>
                    <a:pt x="49" y="11"/>
                  </a:lnTo>
                  <a:lnTo>
                    <a:pt x="33" y="11"/>
                  </a:lnTo>
                  <a:lnTo>
                    <a:pt x="22" y="10"/>
                  </a:lnTo>
                  <a:lnTo>
                    <a:pt x="14" y="8"/>
                  </a:lnTo>
                  <a:lnTo>
                    <a:pt x="10" y="5"/>
                  </a:lnTo>
                  <a:lnTo>
                    <a:pt x="0" y="8"/>
                  </a:lnTo>
                </a:path>
              </a:pathLst>
            </a:custGeom>
            <a:solidFill>
              <a:srgbClr val="828282"/>
            </a:solidFill>
            <a:ln w="12700" cap="rnd">
              <a:noFill/>
              <a:round/>
              <a:headEnd/>
              <a:tailEnd/>
            </a:ln>
          </p:spPr>
          <p:txBody>
            <a:bodyPr/>
            <a:lstStyle/>
            <a:p>
              <a:endParaRPr lang="en-US" dirty="0"/>
            </a:p>
          </p:txBody>
        </p:sp>
        <p:sp>
          <p:nvSpPr>
            <p:cNvPr id="49244" name="Freeform 1143"/>
            <p:cNvSpPr>
              <a:spLocks/>
            </p:cNvSpPr>
            <p:nvPr/>
          </p:nvSpPr>
          <p:spPr bwMode="auto">
            <a:xfrm>
              <a:off x="936" y="2251"/>
              <a:ext cx="25" cy="22"/>
            </a:xfrm>
            <a:custGeom>
              <a:avLst/>
              <a:gdLst>
                <a:gd name="T0" fmla="*/ 18 w 25"/>
                <a:gd name="T1" fmla="*/ 0 h 22"/>
                <a:gd name="T2" fmla="*/ 15 w 25"/>
                <a:gd name="T3" fmla="*/ 1 h 22"/>
                <a:gd name="T4" fmla="*/ 12 w 25"/>
                <a:gd name="T5" fmla="*/ 3 h 22"/>
                <a:gd name="T6" fmla="*/ 10 w 25"/>
                <a:gd name="T7" fmla="*/ 5 h 22"/>
                <a:gd name="T8" fmla="*/ 6 w 25"/>
                <a:gd name="T9" fmla="*/ 5 h 22"/>
                <a:gd name="T10" fmla="*/ 3 w 25"/>
                <a:gd name="T11" fmla="*/ 8 h 22"/>
                <a:gd name="T12" fmla="*/ 1 w 25"/>
                <a:gd name="T13" fmla="*/ 12 h 22"/>
                <a:gd name="T14" fmla="*/ 0 w 25"/>
                <a:gd name="T15" fmla="*/ 16 h 22"/>
                <a:gd name="T16" fmla="*/ 2 w 25"/>
                <a:gd name="T17" fmla="*/ 21 h 22"/>
                <a:gd name="T18" fmla="*/ 10 w 25"/>
                <a:gd name="T19" fmla="*/ 17 h 22"/>
                <a:gd name="T20" fmla="*/ 9 w 25"/>
                <a:gd name="T21" fmla="*/ 15 h 22"/>
                <a:gd name="T22" fmla="*/ 10 w 25"/>
                <a:gd name="T23" fmla="*/ 14 h 22"/>
                <a:gd name="T24" fmla="*/ 11 w 25"/>
                <a:gd name="T25" fmla="*/ 12 h 22"/>
                <a:gd name="T26" fmla="*/ 14 w 25"/>
                <a:gd name="T27" fmla="*/ 12 h 22"/>
                <a:gd name="T28" fmla="*/ 18 w 25"/>
                <a:gd name="T29" fmla="*/ 9 h 22"/>
                <a:gd name="T30" fmla="*/ 21 w 25"/>
                <a:gd name="T31" fmla="*/ 8 h 22"/>
                <a:gd name="T32" fmla="*/ 24 w 25"/>
                <a:gd name="T33" fmla="*/ 5 h 22"/>
                <a:gd name="T34" fmla="*/ 18 w 25"/>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
                <a:gd name="T55" fmla="*/ 0 h 22"/>
                <a:gd name="T56" fmla="*/ 25 w 25"/>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 h="22">
                  <a:moveTo>
                    <a:pt x="18" y="0"/>
                  </a:moveTo>
                  <a:lnTo>
                    <a:pt x="15" y="1"/>
                  </a:lnTo>
                  <a:lnTo>
                    <a:pt x="12" y="3"/>
                  </a:lnTo>
                  <a:lnTo>
                    <a:pt x="10" y="5"/>
                  </a:lnTo>
                  <a:lnTo>
                    <a:pt x="6" y="5"/>
                  </a:lnTo>
                  <a:lnTo>
                    <a:pt x="3" y="8"/>
                  </a:lnTo>
                  <a:lnTo>
                    <a:pt x="1" y="12"/>
                  </a:lnTo>
                  <a:lnTo>
                    <a:pt x="0" y="16"/>
                  </a:lnTo>
                  <a:lnTo>
                    <a:pt x="2" y="21"/>
                  </a:lnTo>
                  <a:lnTo>
                    <a:pt x="10" y="17"/>
                  </a:lnTo>
                  <a:lnTo>
                    <a:pt x="9" y="15"/>
                  </a:lnTo>
                  <a:lnTo>
                    <a:pt x="10" y="14"/>
                  </a:lnTo>
                  <a:lnTo>
                    <a:pt x="11" y="12"/>
                  </a:lnTo>
                  <a:lnTo>
                    <a:pt x="14" y="12"/>
                  </a:lnTo>
                  <a:lnTo>
                    <a:pt x="18" y="9"/>
                  </a:lnTo>
                  <a:lnTo>
                    <a:pt x="21" y="8"/>
                  </a:lnTo>
                  <a:lnTo>
                    <a:pt x="24" y="5"/>
                  </a:lnTo>
                  <a:lnTo>
                    <a:pt x="18" y="0"/>
                  </a:lnTo>
                </a:path>
              </a:pathLst>
            </a:custGeom>
            <a:solidFill>
              <a:srgbClr val="828282"/>
            </a:solidFill>
            <a:ln w="12700" cap="rnd">
              <a:noFill/>
              <a:round/>
              <a:headEnd/>
              <a:tailEnd/>
            </a:ln>
          </p:spPr>
          <p:txBody>
            <a:bodyPr/>
            <a:lstStyle/>
            <a:p>
              <a:endParaRPr lang="en-US" dirty="0"/>
            </a:p>
          </p:txBody>
        </p:sp>
        <p:sp>
          <p:nvSpPr>
            <p:cNvPr id="49245" name="Freeform 1144"/>
            <p:cNvSpPr>
              <a:spLocks/>
            </p:cNvSpPr>
            <p:nvPr/>
          </p:nvSpPr>
          <p:spPr bwMode="auto">
            <a:xfrm>
              <a:off x="1043" y="2052"/>
              <a:ext cx="34" cy="77"/>
            </a:xfrm>
            <a:custGeom>
              <a:avLst/>
              <a:gdLst>
                <a:gd name="T0" fmla="*/ 15 w 34"/>
                <a:gd name="T1" fmla="*/ 0 h 77"/>
                <a:gd name="T2" fmla="*/ 10 w 34"/>
                <a:gd name="T3" fmla="*/ 6 h 77"/>
                <a:gd name="T4" fmla="*/ 6 w 34"/>
                <a:gd name="T5" fmla="*/ 9 h 77"/>
                <a:gd name="T6" fmla="*/ 3 w 34"/>
                <a:gd name="T7" fmla="*/ 14 h 77"/>
                <a:gd name="T8" fmla="*/ 0 w 34"/>
                <a:gd name="T9" fmla="*/ 17 h 77"/>
                <a:gd name="T10" fmla="*/ 0 w 34"/>
                <a:gd name="T11" fmla="*/ 22 h 77"/>
                <a:gd name="T12" fmla="*/ 0 w 34"/>
                <a:gd name="T13" fmla="*/ 30 h 77"/>
                <a:gd name="T14" fmla="*/ 1 w 34"/>
                <a:gd name="T15" fmla="*/ 38 h 77"/>
                <a:gd name="T16" fmla="*/ 3 w 34"/>
                <a:gd name="T17" fmla="*/ 51 h 77"/>
                <a:gd name="T18" fmla="*/ 3 w 34"/>
                <a:gd name="T19" fmla="*/ 53 h 77"/>
                <a:gd name="T20" fmla="*/ 3 w 34"/>
                <a:gd name="T21" fmla="*/ 57 h 77"/>
                <a:gd name="T22" fmla="*/ 3 w 34"/>
                <a:gd name="T23" fmla="*/ 59 h 77"/>
                <a:gd name="T24" fmla="*/ 4 w 34"/>
                <a:gd name="T25" fmla="*/ 62 h 77"/>
                <a:gd name="T26" fmla="*/ 5 w 34"/>
                <a:gd name="T27" fmla="*/ 65 h 77"/>
                <a:gd name="T28" fmla="*/ 7 w 34"/>
                <a:gd name="T29" fmla="*/ 70 h 77"/>
                <a:gd name="T30" fmla="*/ 7 w 34"/>
                <a:gd name="T31" fmla="*/ 72 h 77"/>
                <a:gd name="T32" fmla="*/ 8 w 34"/>
                <a:gd name="T33" fmla="*/ 74 h 77"/>
                <a:gd name="T34" fmla="*/ 14 w 34"/>
                <a:gd name="T35" fmla="*/ 76 h 77"/>
                <a:gd name="T36" fmla="*/ 18 w 34"/>
                <a:gd name="T37" fmla="*/ 76 h 77"/>
                <a:gd name="T38" fmla="*/ 22 w 34"/>
                <a:gd name="T39" fmla="*/ 75 h 77"/>
                <a:gd name="T40" fmla="*/ 26 w 34"/>
                <a:gd name="T41" fmla="*/ 72 h 77"/>
                <a:gd name="T42" fmla="*/ 30 w 34"/>
                <a:gd name="T43" fmla="*/ 69 h 77"/>
                <a:gd name="T44" fmla="*/ 31 w 34"/>
                <a:gd name="T45" fmla="*/ 65 h 77"/>
                <a:gd name="T46" fmla="*/ 33 w 34"/>
                <a:gd name="T47" fmla="*/ 59 h 77"/>
                <a:gd name="T48" fmla="*/ 32 w 34"/>
                <a:gd name="T49" fmla="*/ 55 h 77"/>
                <a:gd name="T50" fmla="*/ 30 w 34"/>
                <a:gd name="T51" fmla="*/ 51 h 77"/>
                <a:gd name="T52" fmla="*/ 28 w 34"/>
                <a:gd name="T53" fmla="*/ 47 h 77"/>
                <a:gd name="T54" fmla="*/ 25 w 34"/>
                <a:gd name="T55" fmla="*/ 44 h 77"/>
                <a:gd name="T56" fmla="*/ 23 w 34"/>
                <a:gd name="T57" fmla="*/ 39 h 77"/>
                <a:gd name="T58" fmla="*/ 20 w 34"/>
                <a:gd name="T59" fmla="*/ 35 h 77"/>
                <a:gd name="T60" fmla="*/ 20 w 34"/>
                <a:gd name="T61" fmla="*/ 31 h 77"/>
                <a:gd name="T62" fmla="*/ 20 w 34"/>
                <a:gd name="T63" fmla="*/ 27 h 77"/>
                <a:gd name="T64" fmla="*/ 20 w 34"/>
                <a:gd name="T65" fmla="*/ 22 h 77"/>
                <a:gd name="T66" fmla="*/ 21 w 34"/>
                <a:gd name="T67" fmla="*/ 19 h 77"/>
                <a:gd name="T68" fmla="*/ 22 w 34"/>
                <a:gd name="T69" fmla="*/ 14 h 77"/>
                <a:gd name="T70" fmla="*/ 22 w 34"/>
                <a:gd name="T71" fmla="*/ 10 h 77"/>
                <a:gd name="T72" fmla="*/ 21 w 34"/>
                <a:gd name="T73" fmla="*/ 6 h 77"/>
                <a:gd name="T74" fmla="*/ 20 w 34"/>
                <a:gd name="T75" fmla="*/ 4 h 77"/>
                <a:gd name="T76" fmla="*/ 19 w 34"/>
                <a:gd name="T77" fmla="*/ 2 h 77"/>
                <a:gd name="T78" fmla="*/ 17 w 34"/>
                <a:gd name="T79" fmla="*/ 0 h 77"/>
                <a:gd name="T80" fmla="*/ 15 w 34"/>
                <a:gd name="T81" fmla="*/ 0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
                <a:gd name="T124" fmla="*/ 0 h 77"/>
                <a:gd name="T125" fmla="*/ 34 w 34"/>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 h="77">
                  <a:moveTo>
                    <a:pt x="15" y="0"/>
                  </a:moveTo>
                  <a:lnTo>
                    <a:pt x="10" y="6"/>
                  </a:lnTo>
                  <a:lnTo>
                    <a:pt x="6" y="9"/>
                  </a:lnTo>
                  <a:lnTo>
                    <a:pt x="3" y="14"/>
                  </a:lnTo>
                  <a:lnTo>
                    <a:pt x="0" y="17"/>
                  </a:lnTo>
                  <a:lnTo>
                    <a:pt x="0" y="22"/>
                  </a:lnTo>
                  <a:lnTo>
                    <a:pt x="0" y="30"/>
                  </a:lnTo>
                  <a:lnTo>
                    <a:pt x="1" y="38"/>
                  </a:lnTo>
                  <a:lnTo>
                    <a:pt x="3" y="51"/>
                  </a:lnTo>
                  <a:lnTo>
                    <a:pt x="3" y="53"/>
                  </a:lnTo>
                  <a:lnTo>
                    <a:pt x="3" y="57"/>
                  </a:lnTo>
                  <a:lnTo>
                    <a:pt x="3" y="59"/>
                  </a:lnTo>
                  <a:lnTo>
                    <a:pt x="4" y="62"/>
                  </a:lnTo>
                  <a:lnTo>
                    <a:pt x="5" y="65"/>
                  </a:lnTo>
                  <a:lnTo>
                    <a:pt x="7" y="70"/>
                  </a:lnTo>
                  <a:lnTo>
                    <a:pt x="7" y="72"/>
                  </a:lnTo>
                  <a:lnTo>
                    <a:pt x="8" y="74"/>
                  </a:lnTo>
                  <a:lnTo>
                    <a:pt x="14" y="76"/>
                  </a:lnTo>
                  <a:lnTo>
                    <a:pt x="18" y="76"/>
                  </a:lnTo>
                  <a:lnTo>
                    <a:pt x="22" y="75"/>
                  </a:lnTo>
                  <a:lnTo>
                    <a:pt x="26" y="72"/>
                  </a:lnTo>
                  <a:lnTo>
                    <a:pt x="30" y="69"/>
                  </a:lnTo>
                  <a:lnTo>
                    <a:pt x="31" y="65"/>
                  </a:lnTo>
                  <a:lnTo>
                    <a:pt x="33" y="59"/>
                  </a:lnTo>
                  <a:lnTo>
                    <a:pt x="32" y="55"/>
                  </a:lnTo>
                  <a:lnTo>
                    <a:pt x="30" y="51"/>
                  </a:lnTo>
                  <a:lnTo>
                    <a:pt x="28" y="47"/>
                  </a:lnTo>
                  <a:lnTo>
                    <a:pt x="25" y="44"/>
                  </a:lnTo>
                  <a:lnTo>
                    <a:pt x="23" y="39"/>
                  </a:lnTo>
                  <a:lnTo>
                    <a:pt x="20" y="35"/>
                  </a:lnTo>
                  <a:lnTo>
                    <a:pt x="20" y="31"/>
                  </a:lnTo>
                  <a:lnTo>
                    <a:pt x="20" y="27"/>
                  </a:lnTo>
                  <a:lnTo>
                    <a:pt x="20" y="22"/>
                  </a:lnTo>
                  <a:lnTo>
                    <a:pt x="21" y="19"/>
                  </a:lnTo>
                  <a:lnTo>
                    <a:pt x="22" y="14"/>
                  </a:lnTo>
                  <a:lnTo>
                    <a:pt x="22" y="10"/>
                  </a:lnTo>
                  <a:lnTo>
                    <a:pt x="21" y="6"/>
                  </a:lnTo>
                  <a:lnTo>
                    <a:pt x="20" y="4"/>
                  </a:lnTo>
                  <a:lnTo>
                    <a:pt x="19" y="2"/>
                  </a:lnTo>
                  <a:lnTo>
                    <a:pt x="17" y="0"/>
                  </a:lnTo>
                  <a:lnTo>
                    <a:pt x="15" y="0"/>
                  </a:lnTo>
                </a:path>
              </a:pathLst>
            </a:custGeom>
            <a:solidFill>
              <a:srgbClr val="E2E2E2"/>
            </a:solidFill>
            <a:ln w="12700" cap="rnd">
              <a:noFill/>
              <a:round/>
              <a:headEnd/>
              <a:tailEnd/>
            </a:ln>
          </p:spPr>
          <p:txBody>
            <a:bodyPr/>
            <a:lstStyle/>
            <a:p>
              <a:endParaRPr lang="en-US" dirty="0"/>
            </a:p>
          </p:txBody>
        </p:sp>
        <p:sp>
          <p:nvSpPr>
            <p:cNvPr id="49246" name="Freeform 1145"/>
            <p:cNvSpPr>
              <a:spLocks/>
            </p:cNvSpPr>
            <p:nvPr/>
          </p:nvSpPr>
          <p:spPr bwMode="auto">
            <a:xfrm>
              <a:off x="1037" y="2049"/>
              <a:ext cx="23" cy="54"/>
            </a:xfrm>
            <a:custGeom>
              <a:avLst/>
              <a:gdLst>
                <a:gd name="T0" fmla="*/ 13 w 23"/>
                <a:gd name="T1" fmla="*/ 50 h 54"/>
                <a:gd name="T2" fmla="*/ 10 w 23"/>
                <a:gd name="T3" fmla="*/ 40 h 54"/>
                <a:gd name="T4" fmla="*/ 9 w 23"/>
                <a:gd name="T5" fmla="*/ 31 h 54"/>
                <a:gd name="T6" fmla="*/ 9 w 23"/>
                <a:gd name="T7" fmla="*/ 24 h 54"/>
                <a:gd name="T8" fmla="*/ 9 w 23"/>
                <a:gd name="T9" fmla="*/ 21 h 54"/>
                <a:gd name="T10" fmla="*/ 11 w 23"/>
                <a:gd name="T11" fmla="*/ 19 h 54"/>
                <a:gd name="T12" fmla="*/ 13 w 23"/>
                <a:gd name="T13" fmla="*/ 15 h 54"/>
                <a:gd name="T14" fmla="*/ 17 w 23"/>
                <a:gd name="T15" fmla="*/ 11 h 54"/>
                <a:gd name="T16" fmla="*/ 22 w 23"/>
                <a:gd name="T17" fmla="*/ 6 h 54"/>
                <a:gd name="T18" fmla="*/ 16 w 23"/>
                <a:gd name="T19" fmla="*/ 0 h 54"/>
                <a:gd name="T20" fmla="*/ 11 w 23"/>
                <a:gd name="T21" fmla="*/ 4 h 54"/>
                <a:gd name="T22" fmla="*/ 7 w 23"/>
                <a:gd name="T23" fmla="*/ 8 h 54"/>
                <a:gd name="T24" fmla="*/ 3 w 23"/>
                <a:gd name="T25" fmla="*/ 13 h 54"/>
                <a:gd name="T26" fmla="*/ 1 w 23"/>
                <a:gd name="T27" fmla="*/ 18 h 54"/>
                <a:gd name="T28" fmla="*/ 0 w 23"/>
                <a:gd name="T29" fmla="*/ 24 h 54"/>
                <a:gd name="T30" fmla="*/ 0 w 23"/>
                <a:gd name="T31" fmla="*/ 31 h 54"/>
                <a:gd name="T32" fmla="*/ 2 w 23"/>
                <a:gd name="T33" fmla="*/ 40 h 54"/>
                <a:gd name="T34" fmla="*/ 4 w 23"/>
                <a:gd name="T35" fmla="*/ 53 h 54"/>
                <a:gd name="T36" fmla="*/ 13 w 23"/>
                <a:gd name="T37" fmla="*/ 50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54"/>
                <a:gd name="T59" fmla="*/ 23 w 23"/>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54">
                  <a:moveTo>
                    <a:pt x="13" y="50"/>
                  </a:moveTo>
                  <a:lnTo>
                    <a:pt x="10" y="40"/>
                  </a:lnTo>
                  <a:lnTo>
                    <a:pt x="9" y="31"/>
                  </a:lnTo>
                  <a:lnTo>
                    <a:pt x="9" y="24"/>
                  </a:lnTo>
                  <a:lnTo>
                    <a:pt x="9" y="21"/>
                  </a:lnTo>
                  <a:lnTo>
                    <a:pt x="11" y="19"/>
                  </a:lnTo>
                  <a:lnTo>
                    <a:pt x="13" y="15"/>
                  </a:lnTo>
                  <a:lnTo>
                    <a:pt x="17" y="11"/>
                  </a:lnTo>
                  <a:lnTo>
                    <a:pt x="22" y="6"/>
                  </a:lnTo>
                  <a:lnTo>
                    <a:pt x="16" y="0"/>
                  </a:lnTo>
                  <a:lnTo>
                    <a:pt x="11" y="4"/>
                  </a:lnTo>
                  <a:lnTo>
                    <a:pt x="7" y="8"/>
                  </a:lnTo>
                  <a:lnTo>
                    <a:pt x="3" y="13"/>
                  </a:lnTo>
                  <a:lnTo>
                    <a:pt x="1" y="18"/>
                  </a:lnTo>
                  <a:lnTo>
                    <a:pt x="0" y="24"/>
                  </a:lnTo>
                  <a:lnTo>
                    <a:pt x="0" y="31"/>
                  </a:lnTo>
                  <a:lnTo>
                    <a:pt x="2" y="40"/>
                  </a:lnTo>
                  <a:lnTo>
                    <a:pt x="4" y="53"/>
                  </a:lnTo>
                  <a:lnTo>
                    <a:pt x="13" y="50"/>
                  </a:lnTo>
                </a:path>
              </a:pathLst>
            </a:custGeom>
            <a:solidFill>
              <a:srgbClr val="B5B5B5"/>
            </a:solidFill>
            <a:ln w="12700" cap="rnd">
              <a:noFill/>
              <a:round/>
              <a:headEnd/>
              <a:tailEnd/>
            </a:ln>
          </p:spPr>
          <p:txBody>
            <a:bodyPr/>
            <a:lstStyle/>
            <a:p>
              <a:endParaRPr lang="en-US" dirty="0"/>
            </a:p>
          </p:txBody>
        </p:sp>
        <p:sp>
          <p:nvSpPr>
            <p:cNvPr id="49247" name="Freeform 1146"/>
            <p:cNvSpPr>
              <a:spLocks/>
            </p:cNvSpPr>
            <p:nvPr/>
          </p:nvSpPr>
          <p:spPr bwMode="auto">
            <a:xfrm>
              <a:off x="1042" y="2105"/>
              <a:ext cx="17" cy="17"/>
            </a:xfrm>
            <a:custGeom>
              <a:avLst/>
              <a:gdLst>
                <a:gd name="T0" fmla="*/ 16 w 17"/>
                <a:gd name="T1" fmla="*/ 12 h 17"/>
                <a:gd name="T2" fmla="*/ 16 w 17"/>
                <a:gd name="T3" fmla="*/ 11 h 17"/>
                <a:gd name="T4" fmla="*/ 16 w 17"/>
                <a:gd name="T5" fmla="*/ 9 h 17"/>
                <a:gd name="T6" fmla="*/ 16 w 17"/>
                <a:gd name="T7" fmla="*/ 8 h 17"/>
                <a:gd name="T8" fmla="*/ 16 w 17"/>
                <a:gd name="T9" fmla="*/ 4 h 17"/>
                <a:gd name="T10" fmla="*/ 16 w 17"/>
                <a:gd name="T11" fmla="*/ 0 h 17"/>
                <a:gd name="T12" fmla="*/ 0 w 17"/>
                <a:gd name="T13" fmla="*/ 3 h 17"/>
                <a:gd name="T14" fmla="*/ 0 w 17"/>
                <a:gd name="T15" fmla="*/ 4 h 17"/>
                <a:gd name="T16" fmla="*/ 0 w 17"/>
                <a:gd name="T17" fmla="*/ 8 h 17"/>
                <a:gd name="T18" fmla="*/ 0 w 17"/>
                <a:gd name="T19" fmla="*/ 11 h 17"/>
                <a:gd name="T20" fmla="*/ 2 w 17"/>
                <a:gd name="T21" fmla="*/ 16 h 17"/>
                <a:gd name="T22" fmla="*/ 2 w 17"/>
                <a:gd name="T23" fmla="*/ 14 h 17"/>
                <a:gd name="T24" fmla="*/ 16 w 17"/>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2"/>
                  </a:moveTo>
                  <a:lnTo>
                    <a:pt x="16" y="11"/>
                  </a:lnTo>
                  <a:lnTo>
                    <a:pt x="16" y="9"/>
                  </a:lnTo>
                  <a:lnTo>
                    <a:pt x="16" y="8"/>
                  </a:lnTo>
                  <a:lnTo>
                    <a:pt x="16" y="4"/>
                  </a:lnTo>
                  <a:lnTo>
                    <a:pt x="16" y="0"/>
                  </a:lnTo>
                  <a:lnTo>
                    <a:pt x="0" y="3"/>
                  </a:lnTo>
                  <a:lnTo>
                    <a:pt x="0" y="4"/>
                  </a:lnTo>
                  <a:lnTo>
                    <a:pt x="0" y="8"/>
                  </a:lnTo>
                  <a:lnTo>
                    <a:pt x="0" y="11"/>
                  </a:lnTo>
                  <a:lnTo>
                    <a:pt x="2" y="16"/>
                  </a:lnTo>
                  <a:lnTo>
                    <a:pt x="2" y="14"/>
                  </a:lnTo>
                  <a:lnTo>
                    <a:pt x="16" y="12"/>
                  </a:lnTo>
                </a:path>
              </a:pathLst>
            </a:custGeom>
            <a:solidFill>
              <a:srgbClr val="B5B5B5"/>
            </a:solidFill>
            <a:ln w="12700" cap="rnd">
              <a:noFill/>
              <a:round/>
              <a:headEnd/>
              <a:tailEnd/>
            </a:ln>
          </p:spPr>
          <p:txBody>
            <a:bodyPr/>
            <a:lstStyle/>
            <a:p>
              <a:endParaRPr lang="en-US" dirty="0"/>
            </a:p>
          </p:txBody>
        </p:sp>
        <p:sp>
          <p:nvSpPr>
            <p:cNvPr id="49248" name="Freeform 1147"/>
            <p:cNvSpPr>
              <a:spLocks/>
            </p:cNvSpPr>
            <p:nvPr/>
          </p:nvSpPr>
          <p:spPr bwMode="auto">
            <a:xfrm>
              <a:off x="1043" y="2117"/>
              <a:ext cx="17" cy="17"/>
            </a:xfrm>
            <a:custGeom>
              <a:avLst/>
              <a:gdLst>
                <a:gd name="T0" fmla="*/ 16 w 17"/>
                <a:gd name="T1" fmla="*/ 8 h 17"/>
                <a:gd name="T2" fmla="*/ 16 w 17"/>
                <a:gd name="T3" fmla="*/ 6 h 17"/>
                <a:gd name="T4" fmla="*/ 13 w 17"/>
                <a:gd name="T5" fmla="*/ 3 h 17"/>
                <a:gd name="T6" fmla="*/ 13 w 17"/>
                <a:gd name="T7" fmla="*/ 0 h 17"/>
                <a:gd name="T8" fmla="*/ 0 w 17"/>
                <a:gd name="T9" fmla="*/ 2 h 17"/>
                <a:gd name="T10" fmla="*/ 0 w 17"/>
                <a:gd name="T11" fmla="*/ 6 h 17"/>
                <a:gd name="T12" fmla="*/ 2 w 17"/>
                <a:gd name="T13" fmla="*/ 9 h 17"/>
                <a:gd name="T14" fmla="*/ 4 w 17"/>
                <a:gd name="T15" fmla="*/ 12 h 17"/>
                <a:gd name="T16" fmla="*/ 9 w 17"/>
                <a:gd name="T17" fmla="*/ 16 h 17"/>
                <a:gd name="T18" fmla="*/ 16 w 17"/>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8"/>
                  </a:moveTo>
                  <a:lnTo>
                    <a:pt x="16" y="6"/>
                  </a:lnTo>
                  <a:lnTo>
                    <a:pt x="13" y="3"/>
                  </a:lnTo>
                  <a:lnTo>
                    <a:pt x="13" y="0"/>
                  </a:lnTo>
                  <a:lnTo>
                    <a:pt x="0" y="2"/>
                  </a:lnTo>
                  <a:lnTo>
                    <a:pt x="0" y="6"/>
                  </a:lnTo>
                  <a:lnTo>
                    <a:pt x="2" y="9"/>
                  </a:lnTo>
                  <a:lnTo>
                    <a:pt x="4" y="12"/>
                  </a:lnTo>
                  <a:lnTo>
                    <a:pt x="9" y="16"/>
                  </a:lnTo>
                  <a:lnTo>
                    <a:pt x="16" y="8"/>
                  </a:lnTo>
                </a:path>
              </a:pathLst>
            </a:custGeom>
            <a:solidFill>
              <a:srgbClr val="B5B5B5"/>
            </a:solidFill>
            <a:ln w="12700" cap="rnd">
              <a:noFill/>
              <a:round/>
              <a:headEnd/>
              <a:tailEnd/>
            </a:ln>
          </p:spPr>
          <p:txBody>
            <a:bodyPr/>
            <a:lstStyle/>
            <a:p>
              <a:endParaRPr lang="en-US" dirty="0"/>
            </a:p>
          </p:txBody>
        </p:sp>
        <p:sp>
          <p:nvSpPr>
            <p:cNvPr id="49249" name="Freeform 1148"/>
            <p:cNvSpPr>
              <a:spLocks/>
            </p:cNvSpPr>
            <p:nvPr/>
          </p:nvSpPr>
          <p:spPr bwMode="auto">
            <a:xfrm>
              <a:off x="1050" y="2110"/>
              <a:ext cx="33" cy="24"/>
            </a:xfrm>
            <a:custGeom>
              <a:avLst/>
              <a:gdLst>
                <a:gd name="T0" fmla="*/ 21 w 33"/>
                <a:gd name="T1" fmla="*/ 2 h 24"/>
                <a:gd name="T2" fmla="*/ 22 w 33"/>
                <a:gd name="T3" fmla="*/ 5 h 24"/>
                <a:gd name="T4" fmla="*/ 21 w 33"/>
                <a:gd name="T5" fmla="*/ 8 h 24"/>
                <a:gd name="T6" fmla="*/ 19 w 33"/>
                <a:gd name="T7" fmla="*/ 10 h 24"/>
                <a:gd name="T8" fmla="*/ 18 w 33"/>
                <a:gd name="T9" fmla="*/ 13 h 24"/>
                <a:gd name="T10" fmla="*/ 14 w 33"/>
                <a:gd name="T11" fmla="*/ 14 h 24"/>
                <a:gd name="T12" fmla="*/ 11 w 33"/>
                <a:gd name="T13" fmla="*/ 15 h 24"/>
                <a:gd name="T14" fmla="*/ 8 w 33"/>
                <a:gd name="T15" fmla="*/ 15 h 24"/>
                <a:gd name="T16" fmla="*/ 5 w 33"/>
                <a:gd name="T17" fmla="*/ 13 h 24"/>
                <a:gd name="T18" fmla="*/ 0 w 33"/>
                <a:gd name="T19" fmla="*/ 21 h 24"/>
                <a:gd name="T20" fmla="*/ 7 w 33"/>
                <a:gd name="T21" fmla="*/ 23 h 24"/>
                <a:gd name="T22" fmla="*/ 13 w 33"/>
                <a:gd name="T23" fmla="*/ 23 h 24"/>
                <a:gd name="T24" fmla="*/ 18 w 33"/>
                <a:gd name="T25" fmla="*/ 21 h 24"/>
                <a:gd name="T26" fmla="*/ 23 w 33"/>
                <a:gd name="T27" fmla="*/ 18 h 24"/>
                <a:gd name="T28" fmla="*/ 28 w 33"/>
                <a:gd name="T29" fmla="*/ 15 h 24"/>
                <a:gd name="T30" fmla="*/ 30 w 33"/>
                <a:gd name="T31" fmla="*/ 10 h 24"/>
                <a:gd name="T32" fmla="*/ 32 w 33"/>
                <a:gd name="T33" fmla="*/ 5 h 24"/>
                <a:gd name="T34" fmla="*/ 31 w 33"/>
                <a:gd name="T35" fmla="*/ 0 h 24"/>
                <a:gd name="T36" fmla="*/ 21 w 33"/>
                <a:gd name="T37" fmla="*/ 2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
                <a:gd name="T58" fmla="*/ 0 h 24"/>
                <a:gd name="T59" fmla="*/ 33 w 33"/>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 h="24">
                  <a:moveTo>
                    <a:pt x="21" y="2"/>
                  </a:moveTo>
                  <a:lnTo>
                    <a:pt x="22" y="5"/>
                  </a:lnTo>
                  <a:lnTo>
                    <a:pt x="21" y="8"/>
                  </a:lnTo>
                  <a:lnTo>
                    <a:pt x="19" y="10"/>
                  </a:lnTo>
                  <a:lnTo>
                    <a:pt x="18" y="13"/>
                  </a:lnTo>
                  <a:lnTo>
                    <a:pt x="14" y="14"/>
                  </a:lnTo>
                  <a:lnTo>
                    <a:pt x="11" y="15"/>
                  </a:lnTo>
                  <a:lnTo>
                    <a:pt x="8" y="15"/>
                  </a:lnTo>
                  <a:lnTo>
                    <a:pt x="5" y="13"/>
                  </a:lnTo>
                  <a:lnTo>
                    <a:pt x="0" y="21"/>
                  </a:lnTo>
                  <a:lnTo>
                    <a:pt x="7" y="23"/>
                  </a:lnTo>
                  <a:lnTo>
                    <a:pt x="13" y="23"/>
                  </a:lnTo>
                  <a:lnTo>
                    <a:pt x="18" y="21"/>
                  </a:lnTo>
                  <a:lnTo>
                    <a:pt x="23" y="18"/>
                  </a:lnTo>
                  <a:lnTo>
                    <a:pt x="28" y="15"/>
                  </a:lnTo>
                  <a:lnTo>
                    <a:pt x="30" y="10"/>
                  </a:lnTo>
                  <a:lnTo>
                    <a:pt x="32" y="5"/>
                  </a:lnTo>
                  <a:lnTo>
                    <a:pt x="31" y="0"/>
                  </a:lnTo>
                  <a:lnTo>
                    <a:pt x="21" y="2"/>
                  </a:lnTo>
                </a:path>
              </a:pathLst>
            </a:custGeom>
            <a:solidFill>
              <a:srgbClr val="B5B5B5"/>
            </a:solidFill>
            <a:ln w="12700" cap="rnd">
              <a:noFill/>
              <a:round/>
              <a:headEnd/>
              <a:tailEnd/>
            </a:ln>
          </p:spPr>
          <p:txBody>
            <a:bodyPr/>
            <a:lstStyle/>
            <a:p>
              <a:endParaRPr lang="en-US" dirty="0"/>
            </a:p>
          </p:txBody>
        </p:sp>
        <p:sp>
          <p:nvSpPr>
            <p:cNvPr id="49250" name="Freeform 1149"/>
            <p:cNvSpPr>
              <a:spLocks/>
            </p:cNvSpPr>
            <p:nvPr/>
          </p:nvSpPr>
          <p:spPr bwMode="auto">
            <a:xfrm>
              <a:off x="1065" y="2091"/>
              <a:ext cx="17" cy="17"/>
            </a:xfrm>
            <a:custGeom>
              <a:avLst/>
              <a:gdLst>
                <a:gd name="T0" fmla="*/ 0 w 17"/>
                <a:gd name="T1" fmla="*/ 4 h 17"/>
                <a:gd name="T2" fmla="*/ 2 w 17"/>
                <a:gd name="T3" fmla="*/ 7 h 17"/>
                <a:gd name="T4" fmla="*/ 4 w 17"/>
                <a:gd name="T5" fmla="*/ 11 h 17"/>
                <a:gd name="T6" fmla="*/ 7 w 17"/>
                <a:gd name="T7" fmla="*/ 14 h 17"/>
                <a:gd name="T8" fmla="*/ 7 w 17"/>
                <a:gd name="T9" fmla="*/ 16 h 17"/>
                <a:gd name="T10" fmla="*/ 16 w 17"/>
                <a:gd name="T11" fmla="*/ 14 h 17"/>
                <a:gd name="T12" fmla="*/ 14 w 17"/>
                <a:gd name="T13" fmla="*/ 10 h 17"/>
                <a:gd name="T14" fmla="*/ 12 w 17"/>
                <a:gd name="T15" fmla="*/ 7 h 17"/>
                <a:gd name="T16" fmla="*/ 9 w 17"/>
                <a:gd name="T17" fmla="*/ 4 h 17"/>
                <a:gd name="T18" fmla="*/ 7 w 17"/>
                <a:gd name="T19" fmla="*/ 0 h 17"/>
                <a:gd name="T20" fmla="*/ 0 w 17"/>
                <a:gd name="T21" fmla="*/ 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4"/>
                  </a:moveTo>
                  <a:lnTo>
                    <a:pt x="2" y="7"/>
                  </a:lnTo>
                  <a:lnTo>
                    <a:pt x="4" y="11"/>
                  </a:lnTo>
                  <a:lnTo>
                    <a:pt x="7" y="14"/>
                  </a:lnTo>
                  <a:lnTo>
                    <a:pt x="7" y="16"/>
                  </a:lnTo>
                  <a:lnTo>
                    <a:pt x="16" y="14"/>
                  </a:lnTo>
                  <a:lnTo>
                    <a:pt x="14" y="10"/>
                  </a:lnTo>
                  <a:lnTo>
                    <a:pt x="12" y="7"/>
                  </a:lnTo>
                  <a:lnTo>
                    <a:pt x="9" y="4"/>
                  </a:lnTo>
                  <a:lnTo>
                    <a:pt x="7" y="0"/>
                  </a:lnTo>
                  <a:lnTo>
                    <a:pt x="0" y="4"/>
                  </a:lnTo>
                </a:path>
              </a:pathLst>
            </a:custGeom>
            <a:solidFill>
              <a:srgbClr val="B5B5B5"/>
            </a:solidFill>
            <a:ln w="12700" cap="rnd">
              <a:noFill/>
              <a:round/>
              <a:headEnd/>
              <a:tailEnd/>
            </a:ln>
          </p:spPr>
          <p:txBody>
            <a:bodyPr/>
            <a:lstStyle/>
            <a:p>
              <a:endParaRPr lang="en-US" dirty="0"/>
            </a:p>
          </p:txBody>
        </p:sp>
        <p:sp>
          <p:nvSpPr>
            <p:cNvPr id="49251" name="Freeform 1150"/>
            <p:cNvSpPr>
              <a:spLocks/>
            </p:cNvSpPr>
            <p:nvPr/>
          </p:nvSpPr>
          <p:spPr bwMode="auto">
            <a:xfrm>
              <a:off x="1061" y="2057"/>
              <a:ext cx="17" cy="35"/>
            </a:xfrm>
            <a:custGeom>
              <a:avLst/>
              <a:gdLst>
                <a:gd name="T0" fmla="*/ 2 w 17"/>
                <a:gd name="T1" fmla="*/ 1 h 35"/>
                <a:gd name="T2" fmla="*/ 2 w 17"/>
                <a:gd name="T3" fmla="*/ 3 h 35"/>
                <a:gd name="T4" fmla="*/ 2 w 17"/>
                <a:gd name="T5" fmla="*/ 6 h 35"/>
                <a:gd name="T6" fmla="*/ 2 w 17"/>
                <a:gd name="T7" fmla="*/ 9 h 35"/>
                <a:gd name="T8" fmla="*/ 2 w 17"/>
                <a:gd name="T9" fmla="*/ 12 h 35"/>
                <a:gd name="T10" fmla="*/ 2 w 17"/>
                <a:gd name="T11" fmla="*/ 15 h 35"/>
                <a:gd name="T12" fmla="*/ 0 w 17"/>
                <a:gd name="T13" fmla="*/ 20 h 35"/>
                <a:gd name="T14" fmla="*/ 0 w 17"/>
                <a:gd name="T15" fmla="*/ 25 h 35"/>
                <a:gd name="T16" fmla="*/ 2 w 17"/>
                <a:gd name="T17" fmla="*/ 29 h 35"/>
                <a:gd name="T18" fmla="*/ 4 w 17"/>
                <a:gd name="T19" fmla="*/ 34 h 35"/>
                <a:gd name="T20" fmla="*/ 16 w 17"/>
                <a:gd name="T21" fmla="*/ 29 h 35"/>
                <a:gd name="T22" fmla="*/ 14 w 17"/>
                <a:gd name="T23" fmla="*/ 26 h 35"/>
                <a:gd name="T24" fmla="*/ 12 w 17"/>
                <a:gd name="T25" fmla="*/ 23 h 35"/>
                <a:gd name="T26" fmla="*/ 12 w 17"/>
                <a:gd name="T27" fmla="*/ 20 h 35"/>
                <a:gd name="T28" fmla="*/ 14 w 17"/>
                <a:gd name="T29" fmla="*/ 17 h 35"/>
                <a:gd name="T30" fmla="*/ 14 w 17"/>
                <a:gd name="T31" fmla="*/ 14 h 35"/>
                <a:gd name="T32" fmla="*/ 16 w 17"/>
                <a:gd name="T33" fmla="*/ 9 h 35"/>
                <a:gd name="T34" fmla="*/ 16 w 17"/>
                <a:gd name="T35" fmla="*/ 4 h 35"/>
                <a:gd name="T36" fmla="*/ 14 w 17"/>
                <a:gd name="T37" fmla="*/ 0 h 35"/>
                <a:gd name="T38" fmla="*/ 14 w 17"/>
                <a:gd name="T39" fmla="*/ 1 h 35"/>
                <a:gd name="T40" fmla="*/ 2 w 17"/>
                <a:gd name="T41" fmla="*/ 1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35"/>
                <a:gd name="T65" fmla="*/ 17 w 17"/>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35">
                  <a:moveTo>
                    <a:pt x="2" y="1"/>
                  </a:moveTo>
                  <a:lnTo>
                    <a:pt x="2" y="3"/>
                  </a:lnTo>
                  <a:lnTo>
                    <a:pt x="2" y="6"/>
                  </a:lnTo>
                  <a:lnTo>
                    <a:pt x="2" y="9"/>
                  </a:lnTo>
                  <a:lnTo>
                    <a:pt x="2" y="12"/>
                  </a:lnTo>
                  <a:lnTo>
                    <a:pt x="2" y="15"/>
                  </a:lnTo>
                  <a:lnTo>
                    <a:pt x="0" y="20"/>
                  </a:lnTo>
                  <a:lnTo>
                    <a:pt x="0" y="25"/>
                  </a:lnTo>
                  <a:lnTo>
                    <a:pt x="2" y="29"/>
                  </a:lnTo>
                  <a:lnTo>
                    <a:pt x="4" y="34"/>
                  </a:lnTo>
                  <a:lnTo>
                    <a:pt x="16" y="29"/>
                  </a:lnTo>
                  <a:lnTo>
                    <a:pt x="14" y="26"/>
                  </a:lnTo>
                  <a:lnTo>
                    <a:pt x="12" y="23"/>
                  </a:lnTo>
                  <a:lnTo>
                    <a:pt x="12" y="20"/>
                  </a:lnTo>
                  <a:lnTo>
                    <a:pt x="14" y="17"/>
                  </a:lnTo>
                  <a:lnTo>
                    <a:pt x="14" y="14"/>
                  </a:lnTo>
                  <a:lnTo>
                    <a:pt x="16" y="9"/>
                  </a:lnTo>
                  <a:lnTo>
                    <a:pt x="16" y="4"/>
                  </a:lnTo>
                  <a:lnTo>
                    <a:pt x="14" y="0"/>
                  </a:lnTo>
                  <a:lnTo>
                    <a:pt x="14" y="1"/>
                  </a:lnTo>
                  <a:lnTo>
                    <a:pt x="2" y="1"/>
                  </a:lnTo>
                </a:path>
              </a:pathLst>
            </a:custGeom>
            <a:solidFill>
              <a:srgbClr val="B5B5B5"/>
            </a:solidFill>
            <a:ln w="12700" cap="rnd">
              <a:noFill/>
              <a:round/>
              <a:headEnd/>
              <a:tailEnd/>
            </a:ln>
          </p:spPr>
          <p:txBody>
            <a:bodyPr/>
            <a:lstStyle/>
            <a:p>
              <a:endParaRPr lang="en-US" dirty="0"/>
            </a:p>
          </p:txBody>
        </p:sp>
        <p:sp>
          <p:nvSpPr>
            <p:cNvPr id="49252" name="Freeform 1151"/>
            <p:cNvSpPr>
              <a:spLocks/>
            </p:cNvSpPr>
            <p:nvPr/>
          </p:nvSpPr>
          <p:spPr bwMode="auto">
            <a:xfrm>
              <a:off x="1057" y="2047"/>
              <a:ext cx="17" cy="17"/>
            </a:xfrm>
            <a:custGeom>
              <a:avLst/>
              <a:gdLst>
                <a:gd name="T0" fmla="*/ 7 w 17"/>
                <a:gd name="T1" fmla="*/ 13 h 17"/>
                <a:gd name="T2" fmla="*/ 2 w 17"/>
                <a:gd name="T3" fmla="*/ 16 h 17"/>
                <a:gd name="T4" fmla="*/ 4 w 17"/>
                <a:gd name="T5" fmla="*/ 16 h 17"/>
                <a:gd name="T6" fmla="*/ 5 w 17"/>
                <a:gd name="T7" fmla="*/ 16 h 17"/>
                <a:gd name="T8" fmla="*/ 16 w 17"/>
                <a:gd name="T9" fmla="*/ 16 h 17"/>
                <a:gd name="T10" fmla="*/ 14 w 17"/>
                <a:gd name="T11" fmla="*/ 8 h 17"/>
                <a:gd name="T12" fmla="*/ 10 w 17"/>
                <a:gd name="T13" fmla="*/ 5 h 17"/>
                <a:gd name="T14" fmla="*/ 7 w 17"/>
                <a:gd name="T15" fmla="*/ 0 h 17"/>
                <a:gd name="T16" fmla="*/ 0 w 17"/>
                <a:gd name="T17" fmla="*/ 2 h 17"/>
                <a:gd name="T18" fmla="*/ 7 w 17"/>
                <a:gd name="T19" fmla="*/ 13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7" y="13"/>
                  </a:moveTo>
                  <a:lnTo>
                    <a:pt x="2" y="16"/>
                  </a:lnTo>
                  <a:lnTo>
                    <a:pt x="4" y="16"/>
                  </a:lnTo>
                  <a:lnTo>
                    <a:pt x="5" y="16"/>
                  </a:lnTo>
                  <a:lnTo>
                    <a:pt x="16" y="16"/>
                  </a:lnTo>
                  <a:lnTo>
                    <a:pt x="14" y="8"/>
                  </a:lnTo>
                  <a:lnTo>
                    <a:pt x="10" y="5"/>
                  </a:lnTo>
                  <a:lnTo>
                    <a:pt x="7" y="0"/>
                  </a:lnTo>
                  <a:lnTo>
                    <a:pt x="0" y="2"/>
                  </a:lnTo>
                  <a:lnTo>
                    <a:pt x="7" y="13"/>
                  </a:lnTo>
                </a:path>
              </a:pathLst>
            </a:custGeom>
            <a:solidFill>
              <a:srgbClr val="B5B5B5"/>
            </a:solidFill>
            <a:ln w="12700" cap="rnd">
              <a:noFill/>
              <a:round/>
              <a:headEnd/>
              <a:tailEnd/>
            </a:ln>
          </p:spPr>
          <p:txBody>
            <a:bodyPr/>
            <a:lstStyle/>
            <a:p>
              <a:endParaRPr lang="en-US" dirty="0"/>
            </a:p>
          </p:txBody>
        </p:sp>
        <p:sp>
          <p:nvSpPr>
            <p:cNvPr id="49253" name="Freeform 1152"/>
            <p:cNvSpPr>
              <a:spLocks/>
            </p:cNvSpPr>
            <p:nvPr/>
          </p:nvSpPr>
          <p:spPr bwMode="auto">
            <a:xfrm>
              <a:off x="867" y="2217"/>
              <a:ext cx="58" cy="64"/>
            </a:xfrm>
            <a:custGeom>
              <a:avLst/>
              <a:gdLst>
                <a:gd name="T0" fmla="*/ 57 w 58"/>
                <a:gd name="T1" fmla="*/ 51 h 64"/>
                <a:gd name="T2" fmla="*/ 55 w 58"/>
                <a:gd name="T3" fmla="*/ 48 h 64"/>
                <a:gd name="T4" fmla="*/ 53 w 58"/>
                <a:gd name="T5" fmla="*/ 46 h 64"/>
                <a:gd name="T6" fmla="*/ 53 w 58"/>
                <a:gd name="T7" fmla="*/ 43 h 64"/>
                <a:gd name="T8" fmla="*/ 53 w 58"/>
                <a:gd name="T9" fmla="*/ 40 h 64"/>
                <a:gd name="T10" fmla="*/ 54 w 58"/>
                <a:gd name="T11" fmla="*/ 37 h 64"/>
                <a:gd name="T12" fmla="*/ 54 w 58"/>
                <a:gd name="T13" fmla="*/ 35 h 64"/>
                <a:gd name="T14" fmla="*/ 54 w 58"/>
                <a:gd name="T15" fmla="*/ 32 h 64"/>
                <a:gd name="T16" fmla="*/ 54 w 58"/>
                <a:gd name="T17" fmla="*/ 29 h 64"/>
                <a:gd name="T18" fmla="*/ 53 w 58"/>
                <a:gd name="T19" fmla="*/ 26 h 64"/>
                <a:gd name="T20" fmla="*/ 52 w 58"/>
                <a:gd name="T21" fmla="*/ 24 h 64"/>
                <a:gd name="T22" fmla="*/ 49 w 58"/>
                <a:gd name="T23" fmla="*/ 21 h 64"/>
                <a:gd name="T24" fmla="*/ 46 w 58"/>
                <a:gd name="T25" fmla="*/ 19 h 64"/>
                <a:gd name="T26" fmla="*/ 43 w 58"/>
                <a:gd name="T27" fmla="*/ 18 h 64"/>
                <a:gd name="T28" fmla="*/ 40 w 58"/>
                <a:gd name="T29" fmla="*/ 16 h 64"/>
                <a:gd name="T30" fmla="*/ 35 w 58"/>
                <a:gd name="T31" fmla="*/ 16 h 64"/>
                <a:gd name="T32" fmla="*/ 32 w 58"/>
                <a:gd name="T33" fmla="*/ 16 h 64"/>
                <a:gd name="T34" fmla="*/ 28 w 58"/>
                <a:gd name="T35" fmla="*/ 15 h 64"/>
                <a:gd name="T36" fmla="*/ 25 w 58"/>
                <a:gd name="T37" fmla="*/ 13 h 64"/>
                <a:gd name="T38" fmla="*/ 23 w 58"/>
                <a:gd name="T39" fmla="*/ 11 h 64"/>
                <a:gd name="T40" fmla="*/ 20 w 58"/>
                <a:gd name="T41" fmla="*/ 8 h 64"/>
                <a:gd name="T42" fmla="*/ 18 w 58"/>
                <a:gd name="T43" fmla="*/ 6 h 64"/>
                <a:gd name="T44" fmla="*/ 15 w 58"/>
                <a:gd name="T45" fmla="*/ 4 h 64"/>
                <a:gd name="T46" fmla="*/ 12 w 58"/>
                <a:gd name="T47" fmla="*/ 2 h 64"/>
                <a:gd name="T48" fmla="*/ 9 w 58"/>
                <a:gd name="T49" fmla="*/ 0 h 64"/>
                <a:gd name="T50" fmla="*/ 5 w 58"/>
                <a:gd name="T51" fmla="*/ 0 h 64"/>
                <a:gd name="T52" fmla="*/ 3 w 58"/>
                <a:gd name="T53" fmla="*/ 1 h 64"/>
                <a:gd name="T54" fmla="*/ 1 w 58"/>
                <a:gd name="T55" fmla="*/ 5 h 64"/>
                <a:gd name="T56" fmla="*/ 2 w 58"/>
                <a:gd name="T57" fmla="*/ 8 h 64"/>
                <a:gd name="T58" fmla="*/ 5 w 58"/>
                <a:gd name="T59" fmla="*/ 12 h 64"/>
                <a:gd name="T60" fmla="*/ 6 w 58"/>
                <a:gd name="T61" fmla="*/ 16 h 64"/>
                <a:gd name="T62" fmla="*/ 9 w 58"/>
                <a:gd name="T63" fmla="*/ 17 h 64"/>
                <a:gd name="T64" fmla="*/ 14 w 58"/>
                <a:gd name="T65" fmla="*/ 18 h 64"/>
                <a:gd name="T66" fmla="*/ 14 w 58"/>
                <a:gd name="T67" fmla="*/ 22 h 64"/>
                <a:gd name="T68" fmla="*/ 14 w 58"/>
                <a:gd name="T69" fmla="*/ 26 h 64"/>
                <a:gd name="T70" fmla="*/ 14 w 58"/>
                <a:gd name="T71" fmla="*/ 30 h 64"/>
                <a:gd name="T72" fmla="*/ 13 w 58"/>
                <a:gd name="T73" fmla="*/ 35 h 64"/>
                <a:gd name="T74" fmla="*/ 12 w 58"/>
                <a:gd name="T75" fmla="*/ 37 h 64"/>
                <a:gd name="T76" fmla="*/ 10 w 58"/>
                <a:gd name="T77" fmla="*/ 39 h 64"/>
                <a:gd name="T78" fmla="*/ 8 w 58"/>
                <a:gd name="T79" fmla="*/ 42 h 64"/>
                <a:gd name="T80" fmla="*/ 5 w 58"/>
                <a:gd name="T81" fmla="*/ 45 h 64"/>
                <a:gd name="T82" fmla="*/ 5 w 58"/>
                <a:gd name="T83" fmla="*/ 47 h 64"/>
                <a:gd name="T84" fmla="*/ 2 w 58"/>
                <a:gd name="T85" fmla="*/ 50 h 64"/>
                <a:gd name="T86" fmla="*/ 1 w 58"/>
                <a:gd name="T87" fmla="*/ 53 h 64"/>
                <a:gd name="T88" fmla="*/ 0 w 58"/>
                <a:gd name="T89" fmla="*/ 57 h 64"/>
                <a:gd name="T90" fmla="*/ 7 w 58"/>
                <a:gd name="T91" fmla="*/ 58 h 64"/>
                <a:gd name="T92" fmla="*/ 15 w 58"/>
                <a:gd name="T93" fmla="*/ 60 h 64"/>
                <a:gd name="T94" fmla="*/ 24 w 58"/>
                <a:gd name="T95" fmla="*/ 61 h 64"/>
                <a:gd name="T96" fmla="*/ 33 w 58"/>
                <a:gd name="T97" fmla="*/ 63 h 64"/>
                <a:gd name="T98" fmla="*/ 41 w 58"/>
                <a:gd name="T99" fmla="*/ 63 h 64"/>
                <a:gd name="T100" fmla="*/ 48 w 58"/>
                <a:gd name="T101" fmla="*/ 61 h 64"/>
                <a:gd name="T102" fmla="*/ 52 w 58"/>
                <a:gd name="T103" fmla="*/ 58 h 64"/>
                <a:gd name="T104" fmla="*/ 57 w 58"/>
                <a:gd name="T105" fmla="*/ 51 h 64"/>
                <a:gd name="T106" fmla="*/ 57 w 58"/>
                <a:gd name="T107" fmla="*/ 50 h 64"/>
                <a:gd name="T108" fmla="*/ 56 w 58"/>
                <a:gd name="T109" fmla="*/ 49 h 64"/>
                <a:gd name="T110" fmla="*/ 55 w 58"/>
                <a:gd name="T111" fmla="*/ 47 h 64"/>
                <a:gd name="T112" fmla="*/ 53 w 58"/>
                <a:gd name="T113" fmla="*/ 47 h 64"/>
                <a:gd name="T114" fmla="*/ 57 w 58"/>
                <a:gd name="T115" fmla="*/ 51 h 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8"/>
                <a:gd name="T175" fmla="*/ 0 h 64"/>
                <a:gd name="T176" fmla="*/ 58 w 58"/>
                <a:gd name="T177" fmla="*/ 64 h 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8" h="64">
                  <a:moveTo>
                    <a:pt x="57" y="51"/>
                  </a:moveTo>
                  <a:lnTo>
                    <a:pt x="55" y="48"/>
                  </a:lnTo>
                  <a:lnTo>
                    <a:pt x="53" y="46"/>
                  </a:lnTo>
                  <a:lnTo>
                    <a:pt x="53" y="43"/>
                  </a:lnTo>
                  <a:lnTo>
                    <a:pt x="53" y="40"/>
                  </a:lnTo>
                  <a:lnTo>
                    <a:pt x="54" y="37"/>
                  </a:lnTo>
                  <a:lnTo>
                    <a:pt x="54" y="35"/>
                  </a:lnTo>
                  <a:lnTo>
                    <a:pt x="54" y="32"/>
                  </a:lnTo>
                  <a:lnTo>
                    <a:pt x="54" y="29"/>
                  </a:lnTo>
                  <a:lnTo>
                    <a:pt x="53" y="26"/>
                  </a:lnTo>
                  <a:lnTo>
                    <a:pt x="52" y="24"/>
                  </a:lnTo>
                  <a:lnTo>
                    <a:pt x="49" y="21"/>
                  </a:lnTo>
                  <a:lnTo>
                    <a:pt x="46" y="19"/>
                  </a:lnTo>
                  <a:lnTo>
                    <a:pt x="43" y="18"/>
                  </a:lnTo>
                  <a:lnTo>
                    <a:pt x="40" y="16"/>
                  </a:lnTo>
                  <a:lnTo>
                    <a:pt x="35" y="16"/>
                  </a:lnTo>
                  <a:lnTo>
                    <a:pt x="32" y="16"/>
                  </a:lnTo>
                  <a:lnTo>
                    <a:pt x="28" y="15"/>
                  </a:lnTo>
                  <a:lnTo>
                    <a:pt x="25" y="13"/>
                  </a:lnTo>
                  <a:lnTo>
                    <a:pt x="23" y="11"/>
                  </a:lnTo>
                  <a:lnTo>
                    <a:pt x="20" y="8"/>
                  </a:lnTo>
                  <a:lnTo>
                    <a:pt x="18" y="6"/>
                  </a:lnTo>
                  <a:lnTo>
                    <a:pt x="15" y="4"/>
                  </a:lnTo>
                  <a:lnTo>
                    <a:pt x="12" y="2"/>
                  </a:lnTo>
                  <a:lnTo>
                    <a:pt x="9" y="0"/>
                  </a:lnTo>
                  <a:lnTo>
                    <a:pt x="5" y="0"/>
                  </a:lnTo>
                  <a:lnTo>
                    <a:pt x="3" y="1"/>
                  </a:lnTo>
                  <a:lnTo>
                    <a:pt x="1" y="5"/>
                  </a:lnTo>
                  <a:lnTo>
                    <a:pt x="2" y="8"/>
                  </a:lnTo>
                  <a:lnTo>
                    <a:pt x="5" y="12"/>
                  </a:lnTo>
                  <a:lnTo>
                    <a:pt x="6" y="16"/>
                  </a:lnTo>
                  <a:lnTo>
                    <a:pt x="9" y="17"/>
                  </a:lnTo>
                  <a:lnTo>
                    <a:pt x="14" y="18"/>
                  </a:lnTo>
                  <a:lnTo>
                    <a:pt x="14" y="22"/>
                  </a:lnTo>
                  <a:lnTo>
                    <a:pt x="14" y="26"/>
                  </a:lnTo>
                  <a:lnTo>
                    <a:pt x="14" y="30"/>
                  </a:lnTo>
                  <a:lnTo>
                    <a:pt x="13" y="35"/>
                  </a:lnTo>
                  <a:lnTo>
                    <a:pt x="12" y="37"/>
                  </a:lnTo>
                  <a:lnTo>
                    <a:pt x="10" y="39"/>
                  </a:lnTo>
                  <a:lnTo>
                    <a:pt x="8" y="42"/>
                  </a:lnTo>
                  <a:lnTo>
                    <a:pt x="5" y="45"/>
                  </a:lnTo>
                  <a:lnTo>
                    <a:pt x="5" y="47"/>
                  </a:lnTo>
                  <a:lnTo>
                    <a:pt x="2" y="50"/>
                  </a:lnTo>
                  <a:lnTo>
                    <a:pt x="1" y="53"/>
                  </a:lnTo>
                  <a:lnTo>
                    <a:pt x="0" y="57"/>
                  </a:lnTo>
                  <a:lnTo>
                    <a:pt x="7" y="58"/>
                  </a:lnTo>
                  <a:lnTo>
                    <a:pt x="15" y="60"/>
                  </a:lnTo>
                  <a:lnTo>
                    <a:pt x="24" y="61"/>
                  </a:lnTo>
                  <a:lnTo>
                    <a:pt x="33" y="63"/>
                  </a:lnTo>
                  <a:lnTo>
                    <a:pt x="41" y="63"/>
                  </a:lnTo>
                  <a:lnTo>
                    <a:pt x="48" y="61"/>
                  </a:lnTo>
                  <a:lnTo>
                    <a:pt x="52" y="58"/>
                  </a:lnTo>
                  <a:lnTo>
                    <a:pt x="57" y="51"/>
                  </a:lnTo>
                  <a:lnTo>
                    <a:pt x="57" y="50"/>
                  </a:lnTo>
                  <a:lnTo>
                    <a:pt x="56" y="49"/>
                  </a:lnTo>
                  <a:lnTo>
                    <a:pt x="55" y="47"/>
                  </a:lnTo>
                  <a:lnTo>
                    <a:pt x="53" y="47"/>
                  </a:lnTo>
                  <a:lnTo>
                    <a:pt x="57" y="51"/>
                  </a:lnTo>
                </a:path>
              </a:pathLst>
            </a:custGeom>
            <a:solidFill>
              <a:srgbClr val="E2E2E2"/>
            </a:solidFill>
            <a:ln w="12700" cap="rnd">
              <a:noFill/>
              <a:round/>
              <a:headEnd/>
              <a:tailEnd/>
            </a:ln>
          </p:spPr>
          <p:txBody>
            <a:bodyPr/>
            <a:lstStyle/>
            <a:p>
              <a:endParaRPr lang="en-US" dirty="0"/>
            </a:p>
          </p:txBody>
        </p:sp>
        <p:sp>
          <p:nvSpPr>
            <p:cNvPr id="49254" name="Freeform 1153"/>
            <p:cNvSpPr>
              <a:spLocks/>
            </p:cNvSpPr>
            <p:nvPr/>
          </p:nvSpPr>
          <p:spPr bwMode="auto">
            <a:xfrm>
              <a:off x="921" y="2248"/>
              <a:ext cx="17" cy="23"/>
            </a:xfrm>
            <a:custGeom>
              <a:avLst/>
              <a:gdLst>
                <a:gd name="T0" fmla="*/ 0 w 17"/>
                <a:gd name="T1" fmla="*/ 1 h 23"/>
                <a:gd name="T2" fmla="*/ 0 w 17"/>
                <a:gd name="T3" fmla="*/ 3 h 23"/>
                <a:gd name="T4" fmla="*/ 0 w 17"/>
                <a:gd name="T5" fmla="*/ 6 h 23"/>
                <a:gd name="T6" fmla="*/ 0 w 17"/>
                <a:gd name="T7" fmla="*/ 8 h 23"/>
                <a:gd name="T8" fmla="*/ 0 w 17"/>
                <a:gd name="T9" fmla="*/ 9 h 23"/>
                <a:gd name="T10" fmla="*/ 0 w 17"/>
                <a:gd name="T11" fmla="*/ 13 h 23"/>
                <a:gd name="T12" fmla="*/ 0 w 17"/>
                <a:gd name="T13" fmla="*/ 17 h 23"/>
                <a:gd name="T14" fmla="*/ 2 w 17"/>
                <a:gd name="T15" fmla="*/ 20 h 23"/>
                <a:gd name="T16" fmla="*/ 6 w 17"/>
                <a:gd name="T17" fmla="*/ 22 h 23"/>
                <a:gd name="T18" fmla="*/ 16 w 17"/>
                <a:gd name="T19" fmla="*/ 17 h 23"/>
                <a:gd name="T20" fmla="*/ 13 w 17"/>
                <a:gd name="T21" fmla="*/ 15 h 23"/>
                <a:gd name="T22" fmla="*/ 13 w 17"/>
                <a:gd name="T23" fmla="*/ 14 h 23"/>
                <a:gd name="T24" fmla="*/ 13 w 17"/>
                <a:gd name="T25" fmla="*/ 13 h 23"/>
                <a:gd name="T26" fmla="*/ 13 w 17"/>
                <a:gd name="T27" fmla="*/ 11 h 23"/>
                <a:gd name="T28" fmla="*/ 13 w 17"/>
                <a:gd name="T29" fmla="*/ 9 h 23"/>
                <a:gd name="T30" fmla="*/ 13 w 17"/>
                <a:gd name="T31" fmla="*/ 6 h 23"/>
                <a:gd name="T32" fmla="*/ 13 w 17"/>
                <a:gd name="T33" fmla="*/ 3 h 23"/>
                <a:gd name="T34" fmla="*/ 13 w 17"/>
                <a:gd name="T35" fmla="*/ 0 h 23"/>
                <a:gd name="T36" fmla="*/ 0 w 17"/>
                <a:gd name="T37" fmla="*/ 1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3"/>
                <a:gd name="T59" fmla="*/ 17 w 17"/>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3">
                  <a:moveTo>
                    <a:pt x="0" y="1"/>
                  </a:moveTo>
                  <a:lnTo>
                    <a:pt x="0" y="3"/>
                  </a:lnTo>
                  <a:lnTo>
                    <a:pt x="0" y="6"/>
                  </a:lnTo>
                  <a:lnTo>
                    <a:pt x="0" y="8"/>
                  </a:lnTo>
                  <a:lnTo>
                    <a:pt x="0" y="9"/>
                  </a:lnTo>
                  <a:lnTo>
                    <a:pt x="0" y="13"/>
                  </a:lnTo>
                  <a:lnTo>
                    <a:pt x="0" y="17"/>
                  </a:lnTo>
                  <a:lnTo>
                    <a:pt x="2" y="20"/>
                  </a:lnTo>
                  <a:lnTo>
                    <a:pt x="6" y="22"/>
                  </a:lnTo>
                  <a:lnTo>
                    <a:pt x="16" y="17"/>
                  </a:lnTo>
                  <a:lnTo>
                    <a:pt x="13" y="15"/>
                  </a:lnTo>
                  <a:lnTo>
                    <a:pt x="13" y="14"/>
                  </a:lnTo>
                  <a:lnTo>
                    <a:pt x="13" y="13"/>
                  </a:lnTo>
                  <a:lnTo>
                    <a:pt x="13" y="11"/>
                  </a:lnTo>
                  <a:lnTo>
                    <a:pt x="13" y="9"/>
                  </a:lnTo>
                  <a:lnTo>
                    <a:pt x="13" y="6"/>
                  </a:lnTo>
                  <a:lnTo>
                    <a:pt x="13" y="3"/>
                  </a:lnTo>
                  <a:lnTo>
                    <a:pt x="13" y="0"/>
                  </a:lnTo>
                  <a:lnTo>
                    <a:pt x="0" y="1"/>
                  </a:lnTo>
                </a:path>
              </a:pathLst>
            </a:custGeom>
            <a:solidFill>
              <a:srgbClr val="B5B5B5"/>
            </a:solidFill>
            <a:ln w="12700" cap="rnd">
              <a:noFill/>
              <a:round/>
              <a:headEnd/>
              <a:tailEnd/>
            </a:ln>
          </p:spPr>
          <p:txBody>
            <a:bodyPr/>
            <a:lstStyle/>
            <a:p>
              <a:endParaRPr lang="en-US" dirty="0"/>
            </a:p>
          </p:txBody>
        </p:sp>
        <p:sp>
          <p:nvSpPr>
            <p:cNvPr id="49255" name="Freeform 1154"/>
            <p:cNvSpPr>
              <a:spLocks/>
            </p:cNvSpPr>
            <p:nvPr/>
          </p:nvSpPr>
          <p:spPr bwMode="auto">
            <a:xfrm>
              <a:off x="901" y="2229"/>
              <a:ext cx="27" cy="17"/>
            </a:xfrm>
            <a:custGeom>
              <a:avLst/>
              <a:gdLst>
                <a:gd name="T0" fmla="*/ 0 w 27"/>
                <a:gd name="T1" fmla="*/ 8 h 17"/>
                <a:gd name="T2" fmla="*/ 3 w 27"/>
                <a:gd name="T3" fmla="*/ 9 h 17"/>
                <a:gd name="T4" fmla="*/ 7 w 27"/>
                <a:gd name="T5" fmla="*/ 9 h 17"/>
                <a:gd name="T6" fmla="*/ 10 w 27"/>
                <a:gd name="T7" fmla="*/ 9 h 17"/>
                <a:gd name="T8" fmla="*/ 11 w 27"/>
                <a:gd name="T9" fmla="*/ 11 h 17"/>
                <a:gd name="T10" fmla="*/ 14 w 27"/>
                <a:gd name="T11" fmla="*/ 12 h 17"/>
                <a:gd name="T12" fmla="*/ 16 w 27"/>
                <a:gd name="T13" fmla="*/ 13 h 17"/>
                <a:gd name="T14" fmla="*/ 16 w 27"/>
                <a:gd name="T15" fmla="*/ 14 h 17"/>
                <a:gd name="T16" fmla="*/ 16 w 27"/>
                <a:gd name="T17" fmla="*/ 16 h 17"/>
                <a:gd name="T18" fmla="*/ 26 w 27"/>
                <a:gd name="T19" fmla="*/ 14 h 17"/>
                <a:gd name="T20" fmla="*/ 25 w 27"/>
                <a:gd name="T21" fmla="*/ 12 h 17"/>
                <a:gd name="T22" fmla="*/ 23 w 27"/>
                <a:gd name="T23" fmla="*/ 8 h 17"/>
                <a:gd name="T24" fmla="*/ 20 w 27"/>
                <a:gd name="T25" fmla="*/ 5 h 17"/>
                <a:gd name="T26" fmla="*/ 16 w 27"/>
                <a:gd name="T27" fmla="*/ 4 h 17"/>
                <a:gd name="T28" fmla="*/ 13 w 27"/>
                <a:gd name="T29" fmla="*/ 2 h 17"/>
                <a:gd name="T30" fmla="*/ 10 w 27"/>
                <a:gd name="T31" fmla="*/ 1 h 17"/>
                <a:gd name="T32" fmla="*/ 5 w 27"/>
                <a:gd name="T33" fmla="*/ 0 h 17"/>
                <a:gd name="T34" fmla="*/ 2 w 27"/>
                <a:gd name="T35" fmla="*/ 0 h 17"/>
                <a:gd name="T36" fmla="*/ 0 w 27"/>
                <a:gd name="T37" fmla="*/ 8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17"/>
                <a:gd name="T59" fmla="*/ 27 w 27"/>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17">
                  <a:moveTo>
                    <a:pt x="0" y="8"/>
                  </a:moveTo>
                  <a:lnTo>
                    <a:pt x="3" y="9"/>
                  </a:lnTo>
                  <a:lnTo>
                    <a:pt x="7" y="9"/>
                  </a:lnTo>
                  <a:lnTo>
                    <a:pt x="10" y="9"/>
                  </a:lnTo>
                  <a:lnTo>
                    <a:pt x="11" y="11"/>
                  </a:lnTo>
                  <a:lnTo>
                    <a:pt x="14" y="12"/>
                  </a:lnTo>
                  <a:lnTo>
                    <a:pt x="16" y="13"/>
                  </a:lnTo>
                  <a:lnTo>
                    <a:pt x="16" y="14"/>
                  </a:lnTo>
                  <a:lnTo>
                    <a:pt x="16" y="16"/>
                  </a:lnTo>
                  <a:lnTo>
                    <a:pt x="26" y="14"/>
                  </a:lnTo>
                  <a:lnTo>
                    <a:pt x="25" y="12"/>
                  </a:lnTo>
                  <a:lnTo>
                    <a:pt x="23" y="8"/>
                  </a:lnTo>
                  <a:lnTo>
                    <a:pt x="20" y="5"/>
                  </a:lnTo>
                  <a:lnTo>
                    <a:pt x="16" y="4"/>
                  </a:lnTo>
                  <a:lnTo>
                    <a:pt x="13" y="2"/>
                  </a:lnTo>
                  <a:lnTo>
                    <a:pt x="10" y="1"/>
                  </a:lnTo>
                  <a:lnTo>
                    <a:pt x="5" y="0"/>
                  </a:lnTo>
                  <a:lnTo>
                    <a:pt x="2" y="0"/>
                  </a:lnTo>
                  <a:lnTo>
                    <a:pt x="0" y="8"/>
                  </a:lnTo>
                </a:path>
              </a:pathLst>
            </a:custGeom>
            <a:solidFill>
              <a:srgbClr val="B5B5B5"/>
            </a:solidFill>
            <a:ln w="12700" cap="rnd">
              <a:noFill/>
              <a:round/>
              <a:headEnd/>
              <a:tailEnd/>
            </a:ln>
          </p:spPr>
          <p:txBody>
            <a:bodyPr/>
            <a:lstStyle/>
            <a:p>
              <a:endParaRPr lang="en-US" dirty="0"/>
            </a:p>
          </p:txBody>
        </p:sp>
        <p:sp>
          <p:nvSpPr>
            <p:cNvPr id="49256" name="Freeform 1155"/>
            <p:cNvSpPr>
              <a:spLocks/>
            </p:cNvSpPr>
            <p:nvPr/>
          </p:nvSpPr>
          <p:spPr bwMode="auto">
            <a:xfrm>
              <a:off x="875" y="2212"/>
              <a:ext cx="23" cy="22"/>
            </a:xfrm>
            <a:custGeom>
              <a:avLst/>
              <a:gdLst>
                <a:gd name="T0" fmla="*/ 0 w 23"/>
                <a:gd name="T1" fmla="*/ 8 h 22"/>
                <a:gd name="T2" fmla="*/ 1 w 23"/>
                <a:gd name="T3" fmla="*/ 9 h 22"/>
                <a:gd name="T4" fmla="*/ 2 w 23"/>
                <a:gd name="T5" fmla="*/ 9 h 22"/>
                <a:gd name="T6" fmla="*/ 4 w 23"/>
                <a:gd name="T7" fmla="*/ 10 h 22"/>
                <a:gd name="T8" fmla="*/ 6 w 23"/>
                <a:gd name="T9" fmla="*/ 12 h 22"/>
                <a:gd name="T10" fmla="*/ 8 w 23"/>
                <a:gd name="T11" fmla="*/ 14 h 22"/>
                <a:gd name="T12" fmla="*/ 10 w 23"/>
                <a:gd name="T13" fmla="*/ 16 h 22"/>
                <a:gd name="T14" fmla="*/ 13 w 23"/>
                <a:gd name="T15" fmla="*/ 18 h 22"/>
                <a:gd name="T16" fmla="*/ 17 w 23"/>
                <a:gd name="T17" fmla="*/ 19 h 22"/>
                <a:gd name="T18" fmla="*/ 20 w 23"/>
                <a:gd name="T19" fmla="*/ 21 h 22"/>
                <a:gd name="T20" fmla="*/ 22 w 23"/>
                <a:gd name="T21" fmla="*/ 13 h 22"/>
                <a:gd name="T22" fmla="*/ 20 w 23"/>
                <a:gd name="T23" fmla="*/ 13 h 22"/>
                <a:gd name="T24" fmla="*/ 18 w 23"/>
                <a:gd name="T25" fmla="*/ 11 h 22"/>
                <a:gd name="T26" fmla="*/ 17 w 23"/>
                <a:gd name="T27" fmla="*/ 10 h 22"/>
                <a:gd name="T28" fmla="*/ 14 w 23"/>
                <a:gd name="T29" fmla="*/ 9 h 22"/>
                <a:gd name="T30" fmla="*/ 13 w 23"/>
                <a:gd name="T31" fmla="*/ 6 h 22"/>
                <a:gd name="T32" fmla="*/ 10 w 23"/>
                <a:gd name="T33" fmla="*/ 4 h 22"/>
                <a:gd name="T34" fmla="*/ 7 w 23"/>
                <a:gd name="T35" fmla="*/ 2 h 22"/>
                <a:gd name="T36" fmla="*/ 3 w 23"/>
                <a:gd name="T37" fmla="*/ 0 h 22"/>
                <a:gd name="T38" fmla="*/ 4 w 23"/>
                <a:gd name="T39" fmla="*/ 1 h 22"/>
                <a:gd name="T40" fmla="*/ 0 w 23"/>
                <a:gd name="T41" fmla="*/ 8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22"/>
                <a:gd name="T65" fmla="*/ 23 w 23"/>
                <a:gd name="T66" fmla="*/ 22 h 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22">
                  <a:moveTo>
                    <a:pt x="0" y="8"/>
                  </a:moveTo>
                  <a:lnTo>
                    <a:pt x="1" y="9"/>
                  </a:lnTo>
                  <a:lnTo>
                    <a:pt x="2" y="9"/>
                  </a:lnTo>
                  <a:lnTo>
                    <a:pt x="4" y="10"/>
                  </a:lnTo>
                  <a:lnTo>
                    <a:pt x="6" y="12"/>
                  </a:lnTo>
                  <a:lnTo>
                    <a:pt x="8" y="14"/>
                  </a:lnTo>
                  <a:lnTo>
                    <a:pt x="10" y="16"/>
                  </a:lnTo>
                  <a:lnTo>
                    <a:pt x="13" y="18"/>
                  </a:lnTo>
                  <a:lnTo>
                    <a:pt x="17" y="19"/>
                  </a:lnTo>
                  <a:lnTo>
                    <a:pt x="20" y="21"/>
                  </a:lnTo>
                  <a:lnTo>
                    <a:pt x="22" y="13"/>
                  </a:lnTo>
                  <a:lnTo>
                    <a:pt x="20" y="13"/>
                  </a:lnTo>
                  <a:lnTo>
                    <a:pt x="18" y="11"/>
                  </a:lnTo>
                  <a:lnTo>
                    <a:pt x="17" y="10"/>
                  </a:lnTo>
                  <a:lnTo>
                    <a:pt x="14" y="9"/>
                  </a:lnTo>
                  <a:lnTo>
                    <a:pt x="13" y="6"/>
                  </a:lnTo>
                  <a:lnTo>
                    <a:pt x="10" y="4"/>
                  </a:lnTo>
                  <a:lnTo>
                    <a:pt x="7" y="2"/>
                  </a:lnTo>
                  <a:lnTo>
                    <a:pt x="3" y="0"/>
                  </a:lnTo>
                  <a:lnTo>
                    <a:pt x="4" y="1"/>
                  </a:lnTo>
                  <a:lnTo>
                    <a:pt x="0" y="8"/>
                  </a:lnTo>
                </a:path>
              </a:pathLst>
            </a:custGeom>
            <a:solidFill>
              <a:srgbClr val="B5B5B5"/>
            </a:solidFill>
            <a:ln w="12700" cap="rnd">
              <a:noFill/>
              <a:round/>
              <a:headEnd/>
              <a:tailEnd/>
            </a:ln>
          </p:spPr>
          <p:txBody>
            <a:bodyPr/>
            <a:lstStyle/>
            <a:p>
              <a:endParaRPr lang="en-US" dirty="0"/>
            </a:p>
          </p:txBody>
        </p:sp>
        <p:sp>
          <p:nvSpPr>
            <p:cNvPr id="49257" name="Freeform 1156"/>
            <p:cNvSpPr>
              <a:spLocks/>
            </p:cNvSpPr>
            <p:nvPr/>
          </p:nvSpPr>
          <p:spPr bwMode="auto">
            <a:xfrm>
              <a:off x="863" y="2211"/>
              <a:ext cx="17" cy="17"/>
            </a:xfrm>
            <a:custGeom>
              <a:avLst/>
              <a:gdLst>
                <a:gd name="T0" fmla="*/ 10 w 17"/>
                <a:gd name="T1" fmla="*/ 12 h 17"/>
                <a:gd name="T2" fmla="*/ 11 w 17"/>
                <a:gd name="T3" fmla="*/ 12 h 17"/>
                <a:gd name="T4" fmla="*/ 10 w 17"/>
                <a:gd name="T5" fmla="*/ 10 h 17"/>
                <a:gd name="T6" fmla="*/ 10 w 17"/>
                <a:gd name="T7" fmla="*/ 9 h 17"/>
                <a:gd name="T8" fmla="*/ 11 w 17"/>
                <a:gd name="T9" fmla="*/ 9 h 17"/>
                <a:gd name="T10" fmla="*/ 16 w 17"/>
                <a:gd name="T11" fmla="*/ 1 h 17"/>
                <a:gd name="T12" fmla="*/ 8 w 17"/>
                <a:gd name="T13" fmla="*/ 0 h 17"/>
                <a:gd name="T14" fmla="*/ 2 w 17"/>
                <a:gd name="T15" fmla="*/ 2 h 17"/>
                <a:gd name="T16" fmla="*/ 0 w 17"/>
                <a:gd name="T17" fmla="*/ 9 h 17"/>
                <a:gd name="T18" fmla="*/ 1 w 17"/>
                <a:gd name="T19" fmla="*/ 14 h 17"/>
                <a:gd name="T20" fmla="*/ 1 w 17"/>
                <a:gd name="T21" fmla="*/ 16 h 17"/>
                <a:gd name="T22" fmla="*/ 10 w 17"/>
                <a:gd name="T23" fmla="*/ 12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0" y="12"/>
                  </a:moveTo>
                  <a:lnTo>
                    <a:pt x="11" y="12"/>
                  </a:lnTo>
                  <a:lnTo>
                    <a:pt x="10" y="10"/>
                  </a:lnTo>
                  <a:lnTo>
                    <a:pt x="10" y="9"/>
                  </a:lnTo>
                  <a:lnTo>
                    <a:pt x="11" y="9"/>
                  </a:lnTo>
                  <a:lnTo>
                    <a:pt x="16" y="1"/>
                  </a:lnTo>
                  <a:lnTo>
                    <a:pt x="8" y="0"/>
                  </a:lnTo>
                  <a:lnTo>
                    <a:pt x="2" y="2"/>
                  </a:lnTo>
                  <a:lnTo>
                    <a:pt x="0" y="9"/>
                  </a:lnTo>
                  <a:lnTo>
                    <a:pt x="1" y="14"/>
                  </a:lnTo>
                  <a:lnTo>
                    <a:pt x="1" y="16"/>
                  </a:lnTo>
                  <a:lnTo>
                    <a:pt x="10" y="12"/>
                  </a:lnTo>
                </a:path>
              </a:pathLst>
            </a:custGeom>
            <a:solidFill>
              <a:srgbClr val="B5B5B5"/>
            </a:solidFill>
            <a:ln w="12700" cap="rnd">
              <a:noFill/>
              <a:round/>
              <a:headEnd/>
              <a:tailEnd/>
            </a:ln>
          </p:spPr>
          <p:txBody>
            <a:bodyPr/>
            <a:lstStyle/>
            <a:p>
              <a:endParaRPr lang="en-US" dirty="0"/>
            </a:p>
          </p:txBody>
        </p:sp>
        <p:sp>
          <p:nvSpPr>
            <p:cNvPr id="49258" name="Freeform 1157"/>
            <p:cNvSpPr>
              <a:spLocks/>
            </p:cNvSpPr>
            <p:nvPr/>
          </p:nvSpPr>
          <p:spPr bwMode="auto">
            <a:xfrm>
              <a:off x="864" y="2224"/>
              <a:ext cx="19" cy="17"/>
            </a:xfrm>
            <a:custGeom>
              <a:avLst/>
              <a:gdLst>
                <a:gd name="T0" fmla="*/ 18 w 19"/>
                <a:gd name="T1" fmla="*/ 12 h 17"/>
                <a:gd name="T2" fmla="*/ 14 w 19"/>
                <a:gd name="T3" fmla="*/ 6 h 17"/>
                <a:gd name="T4" fmla="*/ 12 w 19"/>
                <a:gd name="T5" fmla="*/ 6 h 17"/>
                <a:gd name="T6" fmla="*/ 11 w 19"/>
                <a:gd name="T7" fmla="*/ 5 h 17"/>
                <a:gd name="T8" fmla="*/ 9 w 19"/>
                <a:gd name="T9" fmla="*/ 2 h 17"/>
                <a:gd name="T10" fmla="*/ 8 w 19"/>
                <a:gd name="T11" fmla="*/ 0 h 17"/>
                <a:gd name="T12" fmla="*/ 0 w 19"/>
                <a:gd name="T13" fmla="*/ 4 h 17"/>
                <a:gd name="T14" fmla="*/ 2 w 19"/>
                <a:gd name="T15" fmla="*/ 8 h 17"/>
                <a:gd name="T16" fmla="*/ 5 w 19"/>
                <a:gd name="T17" fmla="*/ 12 h 17"/>
                <a:gd name="T18" fmla="*/ 8 w 19"/>
                <a:gd name="T19" fmla="*/ 14 h 17"/>
                <a:gd name="T20" fmla="*/ 14 w 19"/>
                <a:gd name="T21" fmla="*/ 16 h 17"/>
                <a:gd name="T22" fmla="*/ 9 w 19"/>
                <a:gd name="T23" fmla="*/ 12 h 17"/>
                <a:gd name="T24" fmla="*/ 18 w 19"/>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7"/>
                <a:gd name="T41" fmla="*/ 19 w 1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7">
                  <a:moveTo>
                    <a:pt x="18" y="12"/>
                  </a:moveTo>
                  <a:lnTo>
                    <a:pt x="14" y="6"/>
                  </a:lnTo>
                  <a:lnTo>
                    <a:pt x="12" y="6"/>
                  </a:lnTo>
                  <a:lnTo>
                    <a:pt x="11" y="5"/>
                  </a:lnTo>
                  <a:lnTo>
                    <a:pt x="9" y="2"/>
                  </a:lnTo>
                  <a:lnTo>
                    <a:pt x="8" y="0"/>
                  </a:lnTo>
                  <a:lnTo>
                    <a:pt x="0" y="4"/>
                  </a:lnTo>
                  <a:lnTo>
                    <a:pt x="2" y="8"/>
                  </a:lnTo>
                  <a:lnTo>
                    <a:pt x="5" y="12"/>
                  </a:lnTo>
                  <a:lnTo>
                    <a:pt x="8" y="14"/>
                  </a:lnTo>
                  <a:lnTo>
                    <a:pt x="14" y="16"/>
                  </a:lnTo>
                  <a:lnTo>
                    <a:pt x="9" y="12"/>
                  </a:lnTo>
                  <a:lnTo>
                    <a:pt x="18" y="12"/>
                  </a:lnTo>
                </a:path>
              </a:pathLst>
            </a:custGeom>
            <a:solidFill>
              <a:srgbClr val="B5B5B5"/>
            </a:solidFill>
            <a:ln w="12700" cap="rnd">
              <a:noFill/>
              <a:round/>
              <a:headEnd/>
              <a:tailEnd/>
            </a:ln>
          </p:spPr>
          <p:txBody>
            <a:bodyPr/>
            <a:lstStyle/>
            <a:p>
              <a:endParaRPr lang="en-US" dirty="0"/>
            </a:p>
          </p:txBody>
        </p:sp>
        <p:sp>
          <p:nvSpPr>
            <p:cNvPr id="49259" name="Freeform 1158"/>
            <p:cNvSpPr>
              <a:spLocks/>
            </p:cNvSpPr>
            <p:nvPr/>
          </p:nvSpPr>
          <p:spPr bwMode="auto">
            <a:xfrm>
              <a:off x="876" y="2237"/>
              <a:ext cx="17" cy="17"/>
            </a:xfrm>
            <a:custGeom>
              <a:avLst/>
              <a:gdLst>
                <a:gd name="T0" fmla="*/ 13 w 17"/>
                <a:gd name="T1" fmla="*/ 16 h 17"/>
                <a:gd name="T2" fmla="*/ 16 w 17"/>
                <a:gd name="T3" fmla="*/ 11 h 17"/>
                <a:gd name="T4" fmla="*/ 16 w 17"/>
                <a:gd name="T5" fmla="*/ 6 h 17"/>
                <a:gd name="T6" fmla="*/ 16 w 17"/>
                <a:gd name="T7" fmla="*/ 2 h 17"/>
                <a:gd name="T8" fmla="*/ 16 w 17"/>
                <a:gd name="T9" fmla="*/ 0 h 17"/>
                <a:gd name="T10" fmla="*/ 0 w 17"/>
                <a:gd name="T11" fmla="*/ 0 h 17"/>
                <a:gd name="T12" fmla="*/ 0 w 17"/>
                <a:gd name="T13" fmla="*/ 4 h 17"/>
                <a:gd name="T14" fmla="*/ 2 w 17"/>
                <a:gd name="T15" fmla="*/ 6 h 17"/>
                <a:gd name="T16" fmla="*/ 0 w 17"/>
                <a:gd name="T17" fmla="*/ 9 h 17"/>
                <a:gd name="T18" fmla="*/ 0 w 17"/>
                <a:gd name="T19" fmla="*/ 12 h 17"/>
                <a:gd name="T20" fmla="*/ 13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3" y="16"/>
                  </a:moveTo>
                  <a:lnTo>
                    <a:pt x="16" y="11"/>
                  </a:lnTo>
                  <a:lnTo>
                    <a:pt x="16" y="6"/>
                  </a:lnTo>
                  <a:lnTo>
                    <a:pt x="16" y="2"/>
                  </a:lnTo>
                  <a:lnTo>
                    <a:pt x="16" y="0"/>
                  </a:lnTo>
                  <a:lnTo>
                    <a:pt x="0" y="0"/>
                  </a:lnTo>
                  <a:lnTo>
                    <a:pt x="0" y="4"/>
                  </a:lnTo>
                  <a:lnTo>
                    <a:pt x="2" y="6"/>
                  </a:lnTo>
                  <a:lnTo>
                    <a:pt x="0" y="9"/>
                  </a:lnTo>
                  <a:lnTo>
                    <a:pt x="0" y="12"/>
                  </a:lnTo>
                  <a:lnTo>
                    <a:pt x="13" y="16"/>
                  </a:lnTo>
                </a:path>
              </a:pathLst>
            </a:custGeom>
            <a:solidFill>
              <a:srgbClr val="B5B5B5"/>
            </a:solidFill>
            <a:ln w="12700" cap="rnd">
              <a:noFill/>
              <a:round/>
              <a:headEnd/>
              <a:tailEnd/>
            </a:ln>
          </p:spPr>
          <p:txBody>
            <a:bodyPr/>
            <a:lstStyle/>
            <a:p>
              <a:endParaRPr lang="en-US" dirty="0"/>
            </a:p>
          </p:txBody>
        </p:sp>
        <p:sp>
          <p:nvSpPr>
            <p:cNvPr id="49260" name="Freeform 1159"/>
            <p:cNvSpPr>
              <a:spLocks/>
            </p:cNvSpPr>
            <p:nvPr/>
          </p:nvSpPr>
          <p:spPr bwMode="auto">
            <a:xfrm>
              <a:off x="861" y="2252"/>
              <a:ext cx="20" cy="27"/>
            </a:xfrm>
            <a:custGeom>
              <a:avLst/>
              <a:gdLst>
                <a:gd name="T0" fmla="*/ 5 w 20"/>
                <a:gd name="T1" fmla="*/ 18 h 27"/>
                <a:gd name="T2" fmla="*/ 8 w 20"/>
                <a:gd name="T3" fmla="*/ 24 h 27"/>
                <a:gd name="T4" fmla="*/ 9 w 20"/>
                <a:gd name="T5" fmla="*/ 20 h 27"/>
                <a:gd name="T6" fmla="*/ 10 w 20"/>
                <a:gd name="T7" fmla="*/ 19 h 27"/>
                <a:gd name="T8" fmla="*/ 11 w 20"/>
                <a:gd name="T9" fmla="*/ 16 h 27"/>
                <a:gd name="T10" fmla="*/ 13 w 20"/>
                <a:gd name="T11" fmla="*/ 14 h 27"/>
                <a:gd name="T12" fmla="*/ 14 w 20"/>
                <a:gd name="T13" fmla="*/ 11 h 27"/>
                <a:gd name="T14" fmla="*/ 17 w 20"/>
                <a:gd name="T15" fmla="*/ 9 h 27"/>
                <a:gd name="T16" fmla="*/ 17 w 20"/>
                <a:gd name="T17" fmla="*/ 7 h 27"/>
                <a:gd name="T18" fmla="*/ 19 w 20"/>
                <a:gd name="T19" fmla="*/ 4 h 27"/>
                <a:gd name="T20" fmla="*/ 11 w 20"/>
                <a:gd name="T21" fmla="*/ 0 h 27"/>
                <a:gd name="T22" fmla="*/ 11 w 20"/>
                <a:gd name="T23" fmla="*/ 2 h 27"/>
                <a:gd name="T24" fmla="*/ 9 w 20"/>
                <a:gd name="T25" fmla="*/ 5 h 27"/>
                <a:gd name="T26" fmla="*/ 8 w 20"/>
                <a:gd name="T27" fmla="*/ 7 h 27"/>
                <a:gd name="T28" fmla="*/ 5 w 20"/>
                <a:gd name="T29" fmla="*/ 9 h 27"/>
                <a:gd name="T30" fmla="*/ 5 w 20"/>
                <a:gd name="T31" fmla="*/ 11 h 27"/>
                <a:gd name="T32" fmla="*/ 2 w 20"/>
                <a:gd name="T33" fmla="*/ 14 h 27"/>
                <a:gd name="T34" fmla="*/ 1 w 20"/>
                <a:gd name="T35" fmla="*/ 18 h 27"/>
                <a:gd name="T36" fmla="*/ 0 w 20"/>
                <a:gd name="T37" fmla="*/ 21 h 27"/>
                <a:gd name="T38" fmla="*/ 4 w 20"/>
                <a:gd name="T39" fmla="*/ 26 h 27"/>
                <a:gd name="T40" fmla="*/ 5 w 20"/>
                <a:gd name="T41" fmla="*/ 18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27"/>
                <a:gd name="T65" fmla="*/ 20 w 20"/>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27">
                  <a:moveTo>
                    <a:pt x="5" y="18"/>
                  </a:moveTo>
                  <a:lnTo>
                    <a:pt x="8" y="24"/>
                  </a:lnTo>
                  <a:lnTo>
                    <a:pt x="9" y="20"/>
                  </a:lnTo>
                  <a:lnTo>
                    <a:pt x="10" y="19"/>
                  </a:lnTo>
                  <a:lnTo>
                    <a:pt x="11" y="16"/>
                  </a:lnTo>
                  <a:lnTo>
                    <a:pt x="13" y="14"/>
                  </a:lnTo>
                  <a:lnTo>
                    <a:pt x="14" y="11"/>
                  </a:lnTo>
                  <a:lnTo>
                    <a:pt x="17" y="9"/>
                  </a:lnTo>
                  <a:lnTo>
                    <a:pt x="17" y="7"/>
                  </a:lnTo>
                  <a:lnTo>
                    <a:pt x="19" y="4"/>
                  </a:lnTo>
                  <a:lnTo>
                    <a:pt x="11" y="0"/>
                  </a:lnTo>
                  <a:lnTo>
                    <a:pt x="11" y="2"/>
                  </a:lnTo>
                  <a:lnTo>
                    <a:pt x="9" y="5"/>
                  </a:lnTo>
                  <a:lnTo>
                    <a:pt x="8" y="7"/>
                  </a:lnTo>
                  <a:lnTo>
                    <a:pt x="5" y="9"/>
                  </a:lnTo>
                  <a:lnTo>
                    <a:pt x="5" y="11"/>
                  </a:lnTo>
                  <a:lnTo>
                    <a:pt x="2" y="14"/>
                  </a:lnTo>
                  <a:lnTo>
                    <a:pt x="1" y="18"/>
                  </a:lnTo>
                  <a:lnTo>
                    <a:pt x="0" y="21"/>
                  </a:lnTo>
                  <a:lnTo>
                    <a:pt x="4" y="26"/>
                  </a:lnTo>
                  <a:lnTo>
                    <a:pt x="5" y="18"/>
                  </a:lnTo>
                </a:path>
              </a:pathLst>
            </a:custGeom>
            <a:solidFill>
              <a:srgbClr val="B5B5B5"/>
            </a:solidFill>
            <a:ln w="12700" cap="rnd">
              <a:noFill/>
              <a:round/>
              <a:headEnd/>
              <a:tailEnd/>
            </a:ln>
          </p:spPr>
          <p:txBody>
            <a:bodyPr/>
            <a:lstStyle/>
            <a:p>
              <a:endParaRPr lang="en-US" dirty="0"/>
            </a:p>
          </p:txBody>
        </p:sp>
        <p:sp>
          <p:nvSpPr>
            <p:cNvPr id="49261" name="Freeform 1160"/>
            <p:cNvSpPr>
              <a:spLocks/>
            </p:cNvSpPr>
            <p:nvPr/>
          </p:nvSpPr>
          <p:spPr bwMode="auto">
            <a:xfrm>
              <a:off x="866" y="2271"/>
              <a:ext cx="65" cy="17"/>
            </a:xfrm>
            <a:custGeom>
              <a:avLst/>
              <a:gdLst>
                <a:gd name="T0" fmla="*/ 54 w 65"/>
                <a:gd name="T1" fmla="*/ 0 h 17"/>
                <a:gd name="T2" fmla="*/ 54 w 65"/>
                <a:gd name="T3" fmla="*/ 1 h 17"/>
                <a:gd name="T4" fmla="*/ 50 w 65"/>
                <a:gd name="T5" fmla="*/ 4 h 17"/>
                <a:gd name="T6" fmla="*/ 47 w 65"/>
                <a:gd name="T7" fmla="*/ 6 h 17"/>
                <a:gd name="T8" fmla="*/ 41 w 65"/>
                <a:gd name="T9" fmla="*/ 8 h 17"/>
                <a:gd name="T10" fmla="*/ 35 w 65"/>
                <a:gd name="T11" fmla="*/ 8 h 17"/>
                <a:gd name="T12" fmla="*/ 26 w 65"/>
                <a:gd name="T13" fmla="*/ 6 h 17"/>
                <a:gd name="T14" fmla="*/ 16 w 65"/>
                <a:gd name="T15" fmla="*/ 5 h 17"/>
                <a:gd name="T16" fmla="*/ 9 w 65"/>
                <a:gd name="T17" fmla="*/ 3 h 17"/>
                <a:gd name="T18" fmla="*/ 2 w 65"/>
                <a:gd name="T19" fmla="*/ 2 h 17"/>
                <a:gd name="T20" fmla="*/ 0 w 65"/>
                <a:gd name="T21" fmla="*/ 10 h 17"/>
                <a:gd name="T22" fmla="*/ 6 w 65"/>
                <a:gd name="T23" fmla="*/ 12 h 17"/>
                <a:gd name="T24" fmla="*/ 16 w 65"/>
                <a:gd name="T25" fmla="*/ 13 h 17"/>
                <a:gd name="T26" fmla="*/ 24 w 65"/>
                <a:gd name="T27" fmla="*/ 14 h 17"/>
                <a:gd name="T28" fmla="*/ 33 w 65"/>
                <a:gd name="T29" fmla="*/ 16 h 17"/>
                <a:gd name="T30" fmla="*/ 43 w 65"/>
                <a:gd name="T31" fmla="*/ 16 h 17"/>
                <a:gd name="T32" fmla="*/ 51 w 65"/>
                <a:gd name="T33" fmla="*/ 14 h 17"/>
                <a:gd name="T34" fmla="*/ 58 w 65"/>
                <a:gd name="T35" fmla="*/ 10 h 17"/>
                <a:gd name="T36" fmla="*/ 64 w 65"/>
                <a:gd name="T37" fmla="*/ 3 h 17"/>
                <a:gd name="T38" fmla="*/ 63 w 65"/>
                <a:gd name="T39" fmla="*/ 3 h 17"/>
                <a:gd name="T40" fmla="*/ 54 w 65"/>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5"/>
                <a:gd name="T64" fmla="*/ 0 h 17"/>
                <a:gd name="T65" fmla="*/ 65 w 65"/>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5" h="17">
                  <a:moveTo>
                    <a:pt x="54" y="0"/>
                  </a:moveTo>
                  <a:lnTo>
                    <a:pt x="54" y="1"/>
                  </a:lnTo>
                  <a:lnTo>
                    <a:pt x="50" y="4"/>
                  </a:lnTo>
                  <a:lnTo>
                    <a:pt x="47" y="6"/>
                  </a:lnTo>
                  <a:lnTo>
                    <a:pt x="41" y="8"/>
                  </a:lnTo>
                  <a:lnTo>
                    <a:pt x="35" y="8"/>
                  </a:lnTo>
                  <a:lnTo>
                    <a:pt x="26" y="6"/>
                  </a:lnTo>
                  <a:lnTo>
                    <a:pt x="16" y="5"/>
                  </a:lnTo>
                  <a:lnTo>
                    <a:pt x="9" y="3"/>
                  </a:lnTo>
                  <a:lnTo>
                    <a:pt x="2" y="2"/>
                  </a:lnTo>
                  <a:lnTo>
                    <a:pt x="0" y="10"/>
                  </a:lnTo>
                  <a:lnTo>
                    <a:pt x="6" y="12"/>
                  </a:lnTo>
                  <a:lnTo>
                    <a:pt x="16" y="13"/>
                  </a:lnTo>
                  <a:lnTo>
                    <a:pt x="24" y="14"/>
                  </a:lnTo>
                  <a:lnTo>
                    <a:pt x="33" y="16"/>
                  </a:lnTo>
                  <a:lnTo>
                    <a:pt x="43" y="16"/>
                  </a:lnTo>
                  <a:lnTo>
                    <a:pt x="51" y="14"/>
                  </a:lnTo>
                  <a:lnTo>
                    <a:pt x="58" y="10"/>
                  </a:lnTo>
                  <a:lnTo>
                    <a:pt x="64" y="3"/>
                  </a:lnTo>
                  <a:lnTo>
                    <a:pt x="63" y="3"/>
                  </a:lnTo>
                  <a:lnTo>
                    <a:pt x="54" y="0"/>
                  </a:lnTo>
                </a:path>
              </a:pathLst>
            </a:custGeom>
            <a:solidFill>
              <a:srgbClr val="B5B5B5"/>
            </a:solidFill>
            <a:ln w="12700" cap="rnd">
              <a:noFill/>
              <a:round/>
              <a:headEnd/>
              <a:tailEnd/>
            </a:ln>
          </p:spPr>
          <p:txBody>
            <a:bodyPr/>
            <a:lstStyle/>
            <a:p>
              <a:endParaRPr lang="en-US" dirty="0"/>
            </a:p>
          </p:txBody>
        </p:sp>
        <p:sp>
          <p:nvSpPr>
            <p:cNvPr id="49262" name="Freeform 1161"/>
            <p:cNvSpPr>
              <a:spLocks/>
            </p:cNvSpPr>
            <p:nvPr/>
          </p:nvSpPr>
          <p:spPr bwMode="auto">
            <a:xfrm>
              <a:off x="922" y="2265"/>
              <a:ext cx="17" cy="17"/>
            </a:xfrm>
            <a:custGeom>
              <a:avLst/>
              <a:gdLst>
                <a:gd name="T0" fmla="*/ 0 w 17"/>
                <a:gd name="T1" fmla="*/ 12 h 17"/>
                <a:gd name="T2" fmla="*/ 4 w 17"/>
                <a:gd name="T3" fmla="*/ 16 h 17"/>
                <a:gd name="T4" fmla="*/ 4 w 17"/>
                <a:gd name="T5" fmla="*/ 12 h 17"/>
                <a:gd name="T6" fmla="*/ 4 w 17"/>
                <a:gd name="T7" fmla="*/ 8 h 17"/>
                <a:gd name="T8" fmla="*/ 14 w 17"/>
                <a:gd name="T9" fmla="*/ 16 h 17"/>
                <a:gd name="T10" fmla="*/ 16 w 17"/>
                <a:gd name="T11" fmla="*/ 8 h 17"/>
                <a:gd name="T12" fmla="*/ 12 w 17"/>
                <a:gd name="T13" fmla="*/ 4 h 17"/>
                <a:gd name="T14" fmla="*/ 10 w 17"/>
                <a:gd name="T15" fmla="*/ 0 h 17"/>
                <a:gd name="T16" fmla="*/ 0 w 17"/>
                <a:gd name="T17" fmla="*/ 12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2"/>
                  </a:moveTo>
                  <a:lnTo>
                    <a:pt x="4" y="16"/>
                  </a:lnTo>
                  <a:lnTo>
                    <a:pt x="4" y="12"/>
                  </a:lnTo>
                  <a:lnTo>
                    <a:pt x="4" y="8"/>
                  </a:lnTo>
                  <a:lnTo>
                    <a:pt x="14" y="16"/>
                  </a:lnTo>
                  <a:lnTo>
                    <a:pt x="16" y="8"/>
                  </a:lnTo>
                  <a:lnTo>
                    <a:pt x="12" y="4"/>
                  </a:lnTo>
                  <a:lnTo>
                    <a:pt x="10" y="0"/>
                  </a:lnTo>
                  <a:lnTo>
                    <a:pt x="0" y="12"/>
                  </a:lnTo>
                </a:path>
              </a:pathLst>
            </a:custGeom>
            <a:solidFill>
              <a:srgbClr val="B5B5B5"/>
            </a:solidFill>
            <a:ln w="12700" cap="rnd">
              <a:noFill/>
              <a:round/>
              <a:headEnd/>
              <a:tailEnd/>
            </a:ln>
          </p:spPr>
          <p:txBody>
            <a:bodyPr/>
            <a:lstStyle/>
            <a:p>
              <a:endParaRPr lang="en-US" dirty="0"/>
            </a:p>
          </p:txBody>
        </p:sp>
        <p:sp>
          <p:nvSpPr>
            <p:cNvPr id="49263" name="Freeform 1162"/>
            <p:cNvSpPr>
              <a:spLocks/>
            </p:cNvSpPr>
            <p:nvPr/>
          </p:nvSpPr>
          <p:spPr bwMode="auto">
            <a:xfrm>
              <a:off x="809" y="2211"/>
              <a:ext cx="52" cy="27"/>
            </a:xfrm>
            <a:custGeom>
              <a:avLst/>
              <a:gdLst>
                <a:gd name="T0" fmla="*/ 38 w 52"/>
                <a:gd name="T1" fmla="*/ 0 h 27"/>
                <a:gd name="T2" fmla="*/ 34 w 52"/>
                <a:gd name="T3" fmla="*/ 0 h 27"/>
                <a:gd name="T4" fmla="*/ 30 w 52"/>
                <a:gd name="T5" fmla="*/ 0 h 27"/>
                <a:gd name="T6" fmla="*/ 26 w 52"/>
                <a:gd name="T7" fmla="*/ 0 h 27"/>
                <a:gd name="T8" fmla="*/ 21 w 52"/>
                <a:gd name="T9" fmla="*/ 0 h 27"/>
                <a:gd name="T10" fmla="*/ 17 w 52"/>
                <a:gd name="T11" fmla="*/ 0 h 27"/>
                <a:gd name="T12" fmla="*/ 13 w 52"/>
                <a:gd name="T13" fmla="*/ 0 h 27"/>
                <a:gd name="T14" fmla="*/ 10 w 52"/>
                <a:gd name="T15" fmla="*/ 2 h 27"/>
                <a:gd name="T16" fmla="*/ 7 w 52"/>
                <a:gd name="T17" fmla="*/ 3 h 27"/>
                <a:gd name="T18" fmla="*/ 4 w 52"/>
                <a:gd name="T19" fmla="*/ 5 h 27"/>
                <a:gd name="T20" fmla="*/ 2 w 52"/>
                <a:gd name="T21" fmla="*/ 8 h 27"/>
                <a:gd name="T22" fmla="*/ 0 w 52"/>
                <a:gd name="T23" fmla="*/ 11 h 27"/>
                <a:gd name="T24" fmla="*/ 3 w 52"/>
                <a:gd name="T25" fmla="*/ 14 h 27"/>
                <a:gd name="T26" fmla="*/ 6 w 52"/>
                <a:gd name="T27" fmla="*/ 15 h 27"/>
                <a:gd name="T28" fmla="*/ 10 w 52"/>
                <a:gd name="T29" fmla="*/ 17 h 27"/>
                <a:gd name="T30" fmla="*/ 13 w 52"/>
                <a:gd name="T31" fmla="*/ 17 h 27"/>
                <a:gd name="T32" fmla="*/ 17 w 52"/>
                <a:gd name="T33" fmla="*/ 17 h 27"/>
                <a:gd name="T34" fmla="*/ 21 w 52"/>
                <a:gd name="T35" fmla="*/ 17 h 27"/>
                <a:gd name="T36" fmla="*/ 24 w 52"/>
                <a:gd name="T37" fmla="*/ 18 h 27"/>
                <a:gd name="T38" fmla="*/ 29 w 52"/>
                <a:gd name="T39" fmla="*/ 19 h 27"/>
                <a:gd name="T40" fmla="*/ 32 w 52"/>
                <a:gd name="T41" fmla="*/ 21 h 27"/>
                <a:gd name="T42" fmla="*/ 37 w 52"/>
                <a:gd name="T43" fmla="*/ 24 h 27"/>
                <a:gd name="T44" fmla="*/ 42 w 52"/>
                <a:gd name="T45" fmla="*/ 25 h 27"/>
                <a:gd name="T46" fmla="*/ 47 w 52"/>
                <a:gd name="T47" fmla="*/ 26 h 27"/>
                <a:gd name="T48" fmla="*/ 50 w 52"/>
                <a:gd name="T49" fmla="*/ 24 h 27"/>
                <a:gd name="T50" fmla="*/ 51 w 52"/>
                <a:gd name="T51" fmla="*/ 20 h 27"/>
                <a:gd name="T52" fmla="*/ 51 w 52"/>
                <a:gd name="T53" fmla="*/ 16 h 27"/>
                <a:gd name="T54" fmla="*/ 50 w 52"/>
                <a:gd name="T55" fmla="*/ 12 h 27"/>
                <a:gd name="T56" fmla="*/ 49 w 52"/>
                <a:gd name="T57" fmla="*/ 8 h 27"/>
                <a:gd name="T58" fmla="*/ 48 w 52"/>
                <a:gd name="T59" fmla="*/ 5 h 27"/>
                <a:gd name="T60" fmla="*/ 46 w 52"/>
                <a:gd name="T61" fmla="*/ 2 h 27"/>
                <a:gd name="T62" fmla="*/ 42 w 52"/>
                <a:gd name="T63" fmla="*/ 1 h 27"/>
                <a:gd name="T64" fmla="*/ 38 w 52"/>
                <a:gd name="T65" fmla="*/ 0 h 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2"/>
                <a:gd name="T100" fmla="*/ 0 h 27"/>
                <a:gd name="T101" fmla="*/ 52 w 52"/>
                <a:gd name="T102" fmla="*/ 27 h 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2" h="27">
                  <a:moveTo>
                    <a:pt x="38" y="0"/>
                  </a:moveTo>
                  <a:lnTo>
                    <a:pt x="34" y="0"/>
                  </a:lnTo>
                  <a:lnTo>
                    <a:pt x="30" y="0"/>
                  </a:lnTo>
                  <a:lnTo>
                    <a:pt x="26" y="0"/>
                  </a:lnTo>
                  <a:lnTo>
                    <a:pt x="21" y="0"/>
                  </a:lnTo>
                  <a:lnTo>
                    <a:pt x="17" y="0"/>
                  </a:lnTo>
                  <a:lnTo>
                    <a:pt x="13" y="0"/>
                  </a:lnTo>
                  <a:lnTo>
                    <a:pt x="10" y="2"/>
                  </a:lnTo>
                  <a:lnTo>
                    <a:pt x="7" y="3"/>
                  </a:lnTo>
                  <a:lnTo>
                    <a:pt x="4" y="5"/>
                  </a:lnTo>
                  <a:lnTo>
                    <a:pt x="2" y="8"/>
                  </a:lnTo>
                  <a:lnTo>
                    <a:pt x="0" y="11"/>
                  </a:lnTo>
                  <a:lnTo>
                    <a:pt x="3" y="14"/>
                  </a:lnTo>
                  <a:lnTo>
                    <a:pt x="6" y="15"/>
                  </a:lnTo>
                  <a:lnTo>
                    <a:pt x="10" y="17"/>
                  </a:lnTo>
                  <a:lnTo>
                    <a:pt x="13" y="17"/>
                  </a:lnTo>
                  <a:lnTo>
                    <a:pt x="17" y="17"/>
                  </a:lnTo>
                  <a:lnTo>
                    <a:pt x="21" y="17"/>
                  </a:lnTo>
                  <a:lnTo>
                    <a:pt x="24" y="18"/>
                  </a:lnTo>
                  <a:lnTo>
                    <a:pt x="29" y="19"/>
                  </a:lnTo>
                  <a:lnTo>
                    <a:pt x="32" y="21"/>
                  </a:lnTo>
                  <a:lnTo>
                    <a:pt x="37" y="24"/>
                  </a:lnTo>
                  <a:lnTo>
                    <a:pt x="42" y="25"/>
                  </a:lnTo>
                  <a:lnTo>
                    <a:pt x="47" y="26"/>
                  </a:lnTo>
                  <a:lnTo>
                    <a:pt x="50" y="24"/>
                  </a:lnTo>
                  <a:lnTo>
                    <a:pt x="51" y="20"/>
                  </a:lnTo>
                  <a:lnTo>
                    <a:pt x="51" y="16"/>
                  </a:lnTo>
                  <a:lnTo>
                    <a:pt x="50" y="12"/>
                  </a:lnTo>
                  <a:lnTo>
                    <a:pt x="49" y="8"/>
                  </a:lnTo>
                  <a:lnTo>
                    <a:pt x="48" y="5"/>
                  </a:lnTo>
                  <a:lnTo>
                    <a:pt x="46" y="2"/>
                  </a:lnTo>
                  <a:lnTo>
                    <a:pt x="42" y="1"/>
                  </a:lnTo>
                  <a:lnTo>
                    <a:pt x="38" y="0"/>
                  </a:lnTo>
                </a:path>
              </a:pathLst>
            </a:custGeom>
            <a:solidFill>
              <a:srgbClr val="E2E2E2"/>
            </a:solidFill>
            <a:ln w="12700" cap="rnd">
              <a:noFill/>
              <a:round/>
              <a:headEnd/>
              <a:tailEnd/>
            </a:ln>
          </p:spPr>
          <p:txBody>
            <a:bodyPr/>
            <a:lstStyle/>
            <a:p>
              <a:endParaRPr lang="en-US" dirty="0"/>
            </a:p>
          </p:txBody>
        </p:sp>
        <p:sp>
          <p:nvSpPr>
            <p:cNvPr id="49264" name="Freeform 1163"/>
            <p:cNvSpPr>
              <a:spLocks/>
            </p:cNvSpPr>
            <p:nvPr/>
          </p:nvSpPr>
          <p:spPr bwMode="auto">
            <a:xfrm>
              <a:off x="813" y="2206"/>
              <a:ext cx="34" cy="17"/>
            </a:xfrm>
            <a:custGeom>
              <a:avLst/>
              <a:gdLst>
                <a:gd name="T0" fmla="*/ 7 w 34"/>
                <a:gd name="T1" fmla="*/ 16 h 17"/>
                <a:gd name="T2" fmla="*/ 8 w 34"/>
                <a:gd name="T3" fmla="*/ 13 h 17"/>
                <a:gd name="T4" fmla="*/ 11 w 34"/>
                <a:gd name="T5" fmla="*/ 13 h 17"/>
                <a:gd name="T6" fmla="*/ 14 w 34"/>
                <a:gd name="T7" fmla="*/ 11 h 17"/>
                <a:gd name="T8" fmla="*/ 16 w 34"/>
                <a:gd name="T9" fmla="*/ 11 h 17"/>
                <a:gd name="T10" fmla="*/ 20 w 34"/>
                <a:gd name="T11" fmla="*/ 13 h 17"/>
                <a:gd name="T12" fmla="*/ 25 w 34"/>
                <a:gd name="T13" fmla="*/ 13 h 17"/>
                <a:gd name="T14" fmla="*/ 29 w 34"/>
                <a:gd name="T15" fmla="*/ 13 h 17"/>
                <a:gd name="T16" fmla="*/ 33 w 34"/>
                <a:gd name="T17" fmla="*/ 13 h 17"/>
                <a:gd name="T18" fmla="*/ 32 w 34"/>
                <a:gd name="T19" fmla="*/ 0 h 17"/>
                <a:gd name="T20" fmla="*/ 29 w 34"/>
                <a:gd name="T21" fmla="*/ 0 h 17"/>
                <a:gd name="T22" fmla="*/ 25 w 34"/>
                <a:gd name="T23" fmla="*/ 0 h 17"/>
                <a:gd name="T24" fmla="*/ 22 w 34"/>
                <a:gd name="T25" fmla="*/ 0 h 17"/>
                <a:gd name="T26" fmla="*/ 18 w 34"/>
                <a:gd name="T27" fmla="*/ 0 h 17"/>
                <a:gd name="T28" fmla="*/ 12 w 34"/>
                <a:gd name="T29" fmla="*/ 0 h 17"/>
                <a:gd name="T30" fmla="*/ 8 w 34"/>
                <a:gd name="T31" fmla="*/ 0 h 17"/>
                <a:gd name="T32" fmla="*/ 4 w 34"/>
                <a:gd name="T33" fmla="*/ 2 h 17"/>
                <a:gd name="T34" fmla="*/ 0 w 34"/>
                <a:gd name="T35" fmla="*/ 6 h 17"/>
                <a:gd name="T36" fmla="*/ 7 w 34"/>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17"/>
                <a:gd name="T59" fmla="*/ 34 w 34"/>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17">
                  <a:moveTo>
                    <a:pt x="7" y="16"/>
                  </a:moveTo>
                  <a:lnTo>
                    <a:pt x="8" y="13"/>
                  </a:lnTo>
                  <a:lnTo>
                    <a:pt x="11" y="13"/>
                  </a:lnTo>
                  <a:lnTo>
                    <a:pt x="14" y="11"/>
                  </a:lnTo>
                  <a:lnTo>
                    <a:pt x="16" y="11"/>
                  </a:lnTo>
                  <a:lnTo>
                    <a:pt x="20" y="13"/>
                  </a:lnTo>
                  <a:lnTo>
                    <a:pt x="25" y="13"/>
                  </a:lnTo>
                  <a:lnTo>
                    <a:pt x="29" y="13"/>
                  </a:lnTo>
                  <a:lnTo>
                    <a:pt x="33" y="13"/>
                  </a:lnTo>
                  <a:lnTo>
                    <a:pt x="32" y="0"/>
                  </a:lnTo>
                  <a:lnTo>
                    <a:pt x="29" y="0"/>
                  </a:lnTo>
                  <a:lnTo>
                    <a:pt x="25" y="0"/>
                  </a:lnTo>
                  <a:lnTo>
                    <a:pt x="22" y="0"/>
                  </a:lnTo>
                  <a:lnTo>
                    <a:pt x="18" y="0"/>
                  </a:lnTo>
                  <a:lnTo>
                    <a:pt x="12" y="0"/>
                  </a:lnTo>
                  <a:lnTo>
                    <a:pt x="8" y="0"/>
                  </a:lnTo>
                  <a:lnTo>
                    <a:pt x="4" y="2"/>
                  </a:lnTo>
                  <a:lnTo>
                    <a:pt x="0" y="6"/>
                  </a:lnTo>
                  <a:lnTo>
                    <a:pt x="7" y="16"/>
                  </a:lnTo>
                </a:path>
              </a:pathLst>
            </a:custGeom>
            <a:solidFill>
              <a:srgbClr val="B5B5B5"/>
            </a:solidFill>
            <a:ln w="12700" cap="rnd">
              <a:noFill/>
              <a:round/>
              <a:headEnd/>
              <a:tailEnd/>
            </a:ln>
          </p:spPr>
          <p:txBody>
            <a:bodyPr/>
            <a:lstStyle/>
            <a:p>
              <a:endParaRPr lang="en-US" dirty="0"/>
            </a:p>
          </p:txBody>
        </p:sp>
        <p:sp>
          <p:nvSpPr>
            <p:cNvPr id="49265" name="Freeform 1164"/>
            <p:cNvSpPr>
              <a:spLocks/>
            </p:cNvSpPr>
            <p:nvPr/>
          </p:nvSpPr>
          <p:spPr bwMode="auto">
            <a:xfrm>
              <a:off x="803" y="2211"/>
              <a:ext cx="17" cy="17"/>
            </a:xfrm>
            <a:custGeom>
              <a:avLst/>
              <a:gdLst>
                <a:gd name="T0" fmla="*/ 10 w 17"/>
                <a:gd name="T1" fmla="*/ 9 h 17"/>
                <a:gd name="T2" fmla="*/ 13 w 17"/>
                <a:gd name="T3" fmla="*/ 7 h 17"/>
                <a:gd name="T4" fmla="*/ 16 w 17"/>
                <a:gd name="T5" fmla="*/ 6 h 17"/>
                <a:gd name="T6" fmla="*/ 9 w 17"/>
                <a:gd name="T7" fmla="*/ 0 h 17"/>
                <a:gd name="T8" fmla="*/ 6 w 17"/>
                <a:gd name="T9" fmla="*/ 2 h 17"/>
                <a:gd name="T10" fmla="*/ 2 w 17"/>
                <a:gd name="T11" fmla="*/ 5 h 17"/>
                <a:gd name="T12" fmla="*/ 0 w 17"/>
                <a:gd name="T13" fmla="*/ 11 h 17"/>
                <a:gd name="T14" fmla="*/ 5 w 17"/>
                <a:gd name="T15" fmla="*/ 16 h 17"/>
                <a:gd name="T16" fmla="*/ 10 w 17"/>
                <a:gd name="T17" fmla="*/ 9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0" y="9"/>
                  </a:moveTo>
                  <a:lnTo>
                    <a:pt x="13" y="7"/>
                  </a:lnTo>
                  <a:lnTo>
                    <a:pt x="16" y="6"/>
                  </a:lnTo>
                  <a:lnTo>
                    <a:pt x="9" y="0"/>
                  </a:lnTo>
                  <a:lnTo>
                    <a:pt x="6" y="2"/>
                  </a:lnTo>
                  <a:lnTo>
                    <a:pt x="2" y="5"/>
                  </a:lnTo>
                  <a:lnTo>
                    <a:pt x="0" y="11"/>
                  </a:lnTo>
                  <a:lnTo>
                    <a:pt x="5" y="16"/>
                  </a:lnTo>
                  <a:lnTo>
                    <a:pt x="10" y="9"/>
                  </a:lnTo>
                </a:path>
              </a:pathLst>
            </a:custGeom>
            <a:solidFill>
              <a:srgbClr val="B5B5B5"/>
            </a:solidFill>
            <a:ln w="12700" cap="rnd">
              <a:noFill/>
              <a:round/>
              <a:headEnd/>
              <a:tailEnd/>
            </a:ln>
          </p:spPr>
          <p:txBody>
            <a:bodyPr/>
            <a:lstStyle/>
            <a:p>
              <a:endParaRPr lang="en-US" dirty="0"/>
            </a:p>
          </p:txBody>
        </p:sp>
        <p:sp>
          <p:nvSpPr>
            <p:cNvPr id="49266" name="Freeform 1165"/>
            <p:cNvSpPr>
              <a:spLocks/>
            </p:cNvSpPr>
            <p:nvPr/>
          </p:nvSpPr>
          <p:spPr bwMode="auto">
            <a:xfrm>
              <a:off x="809" y="2223"/>
              <a:ext cx="35" cy="17"/>
            </a:xfrm>
            <a:custGeom>
              <a:avLst/>
              <a:gdLst>
                <a:gd name="T0" fmla="*/ 34 w 35"/>
                <a:gd name="T1" fmla="*/ 9 h 17"/>
                <a:gd name="T2" fmla="*/ 33 w 35"/>
                <a:gd name="T3" fmla="*/ 8 h 17"/>
                <a:gd name="T4" fmla="*/ 29 w 35"/>
                <a:gd name="T5" fmla="*/ 6 h 17"/>
                <a:gd name="T6" fmla="*/ 25 w 35"/>
                <a:gd name="T7" fmla="*/ 4 h 17"/>
                <a:gd name="T8" fmla="*/ 20 w 35"/>
                <a:gd name="T9" fmla="*/ 4 h 17"/>
                <a:gd name="T10" fmla="*/ 17 w 35"/>
                <a:gd name="T11" fmla="*/ 4 h 17"/>
                <a:gd name="T12" fmla="*/ 14 w 35"/>
                <a:gd name="T13" fmla="*/ 2 h 17"/>
                <a:gd name="T14" fmla="*/ 10 w 35"/>
                <a:gd name="T15" fmla="*/ 2 h 17"/>
                <a:gd name="T16" fmla="*/ 9 w 35"/>
                <a:gd name="T17" fmla="*/ 2 h 17"/>
                <a:gd name="T18" fmla="*/ 5 w 35"/>
                <a:gd name="T19" fmla="*/ 0 h 17"/>
                <a:gd name="T20" fmla="*/ 0 w 35"/>
                <a:gd name="T21" fmla="*/ 8 h 17"/>
                <a:gd name="T22" fmla="*/ 4 w 35"/>
                <a:gd name="T23" fmla="*/ 9 h 17"/>
                <a:gd name="T24" fmla="*/ 9 w 35"/>
                <a:gd name="T25" fmla="*/ 12 h 17"/>
                <a:gd name="T26" fmla="*/ 12 w 35"/>
                <a:gd name="T27" fmla="*/ 12 h 17"/>
                <a:gd name="T28" fmla="*/ 15 w 35"/>
                <a:gd name="T29" fmla="*/ 12 h 17"/>
                <a:gd name="T30" fmla="*/ 19 w 35"/>
                <a:gd name="T31" fmla="*/ 12 h 17"/>
                <a:gd name="T32" fmla="*/ 22 w 35"/>
                <a:gd name="T33" fmla="*/ 13 h 17"/>
                <a:gd name="T34" fmla="*/ 26 w 35"/>
                <a:gd name="T35" fmla="*/ 14 h 17"/>
                <a:gd name="T36" fmla="*/ 28 w 35"/>
                <a:gd name="T37" fmla="*/ 16 h 17"/>
                <a:gd name="T38" fmla="*/ 27 w 35"/>
                <a:gd name="T39" fmla="*/ 14 h 17"/>
                <a:gd name="T40" fmla="*/ 34 w 35"/>
                <a:gd name="T41" fmla="*/ 9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17"/>
                <a:gd name="T65" fmla="*/ 35 w 35"/>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17">
                  <a:moveTo>
                    <a:pt x="34" y="9"/>
                  </a:moveTo>
                  <a:lnTo>
                    <a:pt x="33" y="8"/>
                  </a:lnTo>
                  <a:lnTo>
                    <a:pt x="29" y="6"/>
                  </a:lnTo>
                  <a:lnTo>
                    <a:pt x="25" y="4"/>
                  </a:lnTo>
                  <a:lnTo>
                    <a:pt x="20" y="4"/>
                  </a:lnTo>
                  <a:lnTo>
                    <a:pt x="17" y="4"/>
                  </a:lnTo>
                  <a:lnTo>
                    <a:pt x="14" y="2"/>
                  </a:lnTo>
                  <a:lnTo>
                    <a:pt x="10" y="2"/>
                  </a:lnTo>
                  <a:lnTo>
                    <a:pt x="9" y="2"/>
                  </a:lnTo>
                  <a:lnTo>
                    <a:pt x="5" y="0"/>
                  </a:lnTo>
                  <a:lnTo>
                    <a:pt x="0" y="8"/>
                  </a:lnTo>
                  <a:lnTo>
                    <a:pt x="4" y="9"/>
                  </a:lnTo>
                  <a:lnTo>
                    <a:pt x="9" y="12"/>
                  </a:lnTo>
                  <a:lnTo>
                    <a:pt x="12" y="12"/>
                  </a:lnTo>
                  <a:lnTo>
                    <a:pt x="15" y="12"/>
                  </a:lnTo>
                  <a:lnTo>
                    <a:pt x="19" y="12"/>
                  </a:lnTo>
                  <a:lnTo>
                    <a:pt x="22" y="13"/>
                  </a:lnTo>
                  <a:lnTo>
                    <a:pt x="26" y="14"/>
                  </a:lnTo>
                  <a:lnTo>
                    <a:pt x="28" y="16"/>
                  </a:lnTo>
                  <a:lnTo>
                    <a:pt x="27" y="14"/>
                  </a:lnTo>
                  <a:lnTo>
                    <a:pt x="34" y="9"/>
                  </a:lnTo>
                </a:path>
              </a:pathLst>
            </a:custGeom>
            <a:solidFill>
              <a:srgbClr val="B5B5B5"/>
            </a:solidFill>
            <a:ln w="12700" cap="rnd">
              <a:noFill/>
              <a:round/>
              <a:headEnd/>
              <a:tailEnd/>
            </a:ln>
          </p:spPr>
          <p:txBody>
            <a:bodyPr/>
            <a:lstStyle/>
            <a:p>
              <a:endParaRPr lang="en-US" dirty="0"/>
            </a:p>
          </p:txBody>
        </p:sp>
        <p:sp>
          <p:nvSpPr>
            <p:cNvPr id="49267" name="Freeform 1166"/>
            <p:cNvSpPr>
              <a:spLocks/>
            </p:cNvSpPr>
            <p:nvPr/>
          </p:nvSpPr>
          <p:spPr bwMode="auto">
            <a:xfrm>
              <a:off x="841" y="2233"/>
              <a:ext cx="25" cy="17"/>
            </a:xfrm>
            <a:custGeom>
              <a:avLst/>
              <a:gdLst>
                <a:gd name="T0" fmla="*/ 15 w 25"/>
                <a:gd name="T1" fmla="*/ 7 h 17"/>
                <a:gd name="T2" fmla="*/ 16 w 25"/>
                <a:gd name="T3" fmla="*/ 3 h 17"/>
                <a:gd name="T4" fmla="*/ 14 w 25"/>
                <a:gd name="T5" fmla="*/ 3 h 17"/>
                <a:gd name="T6" fmla="*/ 9 w 25"/>
                <a:gd name="T7" fmla="*/ 1 h 17"/>
                <a:gd name="T8" fmla="*/ 6 w 25"/>
                <a:gd name="T9" fmla="*/ 0 h 17"/>
                <a:gd name="T10" fmla="*/ 0 w 25"/>
                <a:gd name="T11" fmla="*/ 7 h 17"/>
                <a:gd name="T12" fmla="*/ 5 w 25"/>
                <a:gd name="T13" fmla="*/ 12 h 17"/>
                <a:gd name="T14" fmla="*/ 11 w 25"/>
                <a:gd name="T15" fmla="*/ 14 h 17"/>
                <a:gd name="T16" fmla="*/ 18 w 25"/>
                <a:gd name="T17" fmla="*/ 16 h 17"/>
                <a:gd name="T18" fmla="*/ 24 w 25"/>
                <a:gd name="T19" fmla="*/ 8 h 17"/>
                <a:gd name="T20" fmla="*/ 15 w 25"/>
                <a:gd name="T21" fmla="*/ 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17"/>
                <a:gd name="T35" fmla="*/ 25 w 25"/>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17">
                  <a:moveTo>
                    <a:pt x="15" y="7"/>
                  </a:moveTo>
                  <a:lnTo>
                    <a:pt x="16" y="3"/>
                  </a:lnTo>
                  <a:lnTo>
                    <a:pt x="14" y="3"/>
                  </a:lnTo>
                  <a:lnTo>
                    <a:pt x="9" y="1"/>
                  </a:lnTo>
                  <a:lnTo>
                    <a:pt x="6" y="0"/>
                  </a:lnTo>
                  <a:lnTo>
                    <a:pt x="0" y="7"/>
                  </a:lnTo>
                  <a:lnTo>
                    <a:pt x="5" y="12"/>
                  </a:lnTo>
                  <a:lnTo>
                    <a:pt x="11" y="14"/>
                  </a:lnTo>
                  <a:lnTo>
                    <a:pt x="18" y="16"/>
                  </a:lnTo>
                  <a:lnTo>
                    <a:pt x="24" y="8"/>
                  </a:lnTo>
                  <a:lnTo>
                    <a:pt x="15" y="7"/>
                  </a:lnTo>
                </a:path>
              </a:pathLst>
            </a:custGeom>
            <a:solidFill>
              <a:srgbClr val="B5B5B5"/>
            </a:solidFill>
            <a:ln w="12700" cap="rnd">
              <a:noFill/>
              <a:round/>
              <a:headEnd/>
              <a:tailEnd/>
            </a:ln>
          </p:spPr>
          <p:txBody>
            <a:bodyPr/>
            <a:lstStyle/>
            <a:p>
              <a:endParaRPr lang="en-US" dirty="0"/>
            </a:p>
          </p:txBody>
        </p:sp>
        <p:sp>
          <p:nvSpPr>
            <p:cNvPr id="49268" name="Freeform 1167"/>
            <p:cNvSpPr>
              <a:spLocks/>
            </p:cNvSpPr>
            <p:nvPr/>
          </p:nvSpPr>
          <p:spPr bwMode="auto">
            <a:xfrm>
              <a:off x="851" y="2206"/>
              <a:ext cx="17" cy="30"/>
            </a:xfrm>
            <a:custGeom>
              <a:avLst/>
              <a:gdLst>
                <a:gd name="T0" fmla="*/ 1 w 17"/>
                <a:gd name="T1" fmla="*/ 9 h 30"/>
                <a:gd name="T2" fmla="*/ 3 w 17"/>
                <a:gd name="T3" fmla="*/ 9 h 30"/>
                <a:gd name="T4" fmla="*/ 4 w 17"/>
                <a:gd name="T5" fmla="*/ 10 h 30"/>
                <a:gd name="T6" fmla="*/ 5 w 17"/>
                <a:gd name="T7" fmla="*/ 12 h 30"/>
                <a:gd name="T8" fmla="*/ 6 w 17"/>
                <a:gd name="T9" fmla="*/ 14 h 30"/>
                <a:gd name="T10" fmla="*/ 6 w 17"/>
                <a:gd name="T11" fmla="*/ 17 h 30"/>
                <a:gd name="T12" fmla="*/ 6 w 17"/>
                <a:gd name="T13" fmla="*/ 22 h 30"/>
                <a:gd name="T14" fmla="*/ 6 w 17"/>
                <a:gd name="T15" fmla="*/ 24 h 30"/>
                <a:gd name="T16" fmla="*/ 6 w 17"/>
                <a:gd name="T17" fmla="*/ 28 h 30"/>
                <a:gd name="T18" fmla="*/ 14 w 17"/>
                <a:gd name="T19" fmla="*/ 29 h 30"/>
                <a:gd name="T20" fmla="*/ 16 w 17"/>
                <a:gd name="T21" fmla="*/ 26 h 30"/>
                <a:gd name="T22" fmla="*/ 16 w 17"/>
                <a:gd name="T23" fmla="*/ 20 h 30"/>
                <a:gd name="T24" fmla="*/ 14 w 17"/>
                <a:gd name="T25" fmla="*/ 17 h 30"/>
                <a:gd name="T26" fmla="*/ 14 w 17"/>
                <a:gd name="T27" fmla="*/ 12 h 30"/>
                <a:gd name="T28" fmla="*/ 12 w 17"/>
                <a:gd name="T29" fmla="*/ 7 h 30"/>
                <a:gd name="T30" fmla="*/ 9 w 17"/>
                <a:gd name="T31" fmla="*/ 4 h 30"/>
                <a:gd name="T32" fmla="*/ 5 w 17"/>
                <a:gd name="T33" fmla="*/ 1 h 30"/>
                <a:gd name="T34" fmla="*/ 1 w 17"/>
                <a:gd name="T35" fmla="*/ 0 h 30"/>
                <a:gd name="T36" fmla="*/ 0 w 17"/>
                <a:gd name="T37" fmla="*/ 0 h 30"/>
                <a:gd name="T38" fmla="*/ 1 w 17"/>
                <a:gd name="T39" fmla="*/ 9 h 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30"/>
                <a:gd name="T62" fmla="*/ 17 w 17"/>
                <a:gd name="T63" fmla="*/ 30 h 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30">
                  <a:moveTo>
                    <a:pt x="1" y="9"/>
                  </a:moveTo>
                  <a:lnTo>
                    <a:pt x="3" y="9"/>
                  </a:lnTo>
                  <a:lnTo>
                    <a:pt x="4" y="10"/>
                  </a:lnTo>
                  <a:lnTo>
                    <a:pt x="5" y="12"/>
                  </a:lnTo>
                  <a:lnTo>
                    <a:pt x="6" y="14"/>
                  </a:lnTo>
                  <a:lnTo>
                    <a:pt x="6" y="17"/>
                  </a:lnTo>
                  <a:lnTo>
                    <a:pt x="6" y="22"/>
                  </a:lnTo>
                  <a:lnTo>
                    <a:pt x="6" y="24"/>
                  </a:lnTo>
                  <a:lnTo>
                    <a:pt x="6" y="28"/>
                  </a:lnTo>
                  <a:lnTo>
                    <a:pt x="14" y="29"/>
                  </a:lnTo>
                  <a:lnTo>
                    <a:pt x="16" y="26"/>
                  </a:lnTo>
                  <a:lnTo>
                    <a:pt x="16" y="20"/>
                  </a:lnTo>
                  <a:lnTo>
                    <a:pt x="14" y="17"/>
                  </a:lnTo>
                  <a:lnTo>
                    <a:pt x="14" y="12"/>
                  </a:lnTo>
                  <a:lnTo>
                    <a:pt x="12" y="7"/>
                  </a:lnTo>
                  <a:lnTo>
                    <a:pt x="9" y="4"/>
                  </a:lnTo>
                  <a:lnTo>
                    <a:pt x="5" y="1"/>
                  </a:lnTo>
                  <a:lnTo>
                    <a:pt x="1" y="0"/>
                  </a:lnTo>
                  <a:lnTo>
                    <a:pt x="0" y="0"/>
                  </a:lnTo>
                  <a:lnTo>
                    <a:pt x="1" y="9"/>
                  </a:lnTo>
                </a:path>
              </a:pathLst>
            </a:custGeom>
            <a:solidFill>
              <a:srgbClr val="B5B5B5"/>
            </a:solidFill>
            <a:ln w="12700" cap="rnd">
              <a:noFill/>
              <a:round/>
              <a:headEnd/>
              <a:tailEnd/>
            </a:ln>
          </p:spPr>
          <p:txBody>
            <a:bodyPr/>
            <a:lstStyle/>
            <a:p>
              <a:endParaRPr lang="en-US" dirty="0"/>
            </a:p>
          </p:txBody>
        </p:sp>
        <p:sp>
          <p:nvSpPr>
            <p:cNvPr id="49269" name="Freeform 1168"/>
            <p:cNvSpPr>
              <a:spLocks/>
            </p:cNvSpPr>
            <p:nvPr/>
          </p:nvSpPr>
          <p:spPr bwMode="auto">
            <a:xfrm>
              <a:off x="1789" y="2023"/>
              <a:ext cx="161" cy="253"/>
            </a:xfrm>
            <a:custGeom>
              <a:avLst/>
              <a:gdLst>
                <a:gd name="T0" fmla="*/ 2 w 161"/>
                <a:gd name="T1" fmla="*/ 219 h 253"/>
                <a:gd name="T2" fmla="*/ 0 w 161"/>
                <a:gd name="T3" fmla="*/ 223 h 253"/>
                <a:gd name="T4" fmla="*/ 5 w 161"/>
                <a:gd name="T5" fmla="*/ 227 h 253"/>
                <a:gd name="T6" fmla="*/ 14 w 161"/>
                <a:gd name="T7" fmla="*/ 226 h 253"/>
                <a:gd name="T8" fmla="*/ 24 w 161"/>
                <a:gd name="T9" fmla="*/ 216 h 253"/>
                <a:gd name="T10" fmla="*/ 40 w 161"/>
                <a:gd name="T11" fmla="*/ 202 h 253"/>
                <a:gd name="T12" fmla="*/ 53 w 161"/>
                <a:gd name="T13" fmla="*/ 189 h 253"/>
                <a:gd name="T14" fmla="*/ 67 w 161"/>
                <a:gd name="T15" fmla="*/ 174 h 253"/>
                <a:gd name="T16" fmla="*/ 79 w 161"/>
                <a:gd name="T17" fmla="*/ 158 h 253"/>
                <a:gd name="T18" fmla="*/ 91 w 161"/>
                <a:gd name="T19" fmla="*/ 144 h 253"/>
                <a:gd name="T20" fmla="*/ 101 w 161"/>
                <a:gd name="T21" fmla="*/ 127 h 253"/>
                <a:gd name="T22" fmla="*/ 110 w 161"/>
                <a:gd name="T23" fmla="*/ 110 h 253"/>
                <a:gd name="T24" fmla="*/ 119 w 161"/>
                <a:gd name="T25" fmla="*/ 96 h 253"/>
                <a:gd name="T26" fmla="*/ 129 w 161"/>
                <a:gd name="T27" fmla="*/ 86 h 253"/>
                <a:gd name="T28" fmla="*/ 140 w 161"/>
                <a:gd name="T29" fmla="*/ 79 h 253"/>
                <a:gd name="T30" fmla="*/ 149 w 161"/>
                <a:gd name="T31" fmla="*/ 71 h 253"/>
                <a:gd name="T32" fmla="*/ 158 w 161"/>
                <a:gd name="T33" fmla="*/ 57 h 253"/>
                <a:gd name="T34" fmla="*/ 159 w 161"/>
                <a:gd name="T35" fmla="*/ 40 h 253"/>
                <a:gd name="T36" fmla="*/ 151 w 161"/>
                <a:gd name="T37" fmla="*/ 23 h 253"/>
                <a:gd name="T38" fmla="*/ 140 w 161"/>
                <a:gd name="T39" fmla="*/ 9 h 253"/>
                <a:gd name="T40" fmla="*/ 129 w 161"/>
                <a:gd name="T41" fmla="*/ 0 h 253"/>
                <a:gd name="T42" fmla="*/ 120 w 161"/>
                <a:gd name="T43" fmla="*/ 0 h 253"/>
                <a:gd name="T44" fmla="*/ 115 w 161"/>
                <a:gd name="T45" fmla="*/ 6 h 253"/>
                <a:gd name="T46" fmla="*/ 110 w 161"/>
                <a:gd name="T47" fmla="*/ 16 h 253"/>
                <a:gd name="T48" fmla="*/ 107 w 161"/>
                <a:gd name="T49" fmla="*/ 25 h 253"/>
                <a:gd name="T50" fmla="*/ 103 w 161"/>
                <a:gd name="T51" fmla="*/ 34 h 253"/>
                <a:gd name="T52" fmla="*/ 95 w 161"/>
                <a:gd name="T53" fmla="*/ 48 h 253"/>
                <a:gd name="T54" fmla="*/ 86 w 161"/>
                <a:gd name="T55" fmla="*/ 65 h 253"/>
                <a:gd name="T56" fmla="*/ 76 w 161"/>
                <a:gd name="T57" fmla="*/ 85 h 253"/>
                <a:gd name="T58" fmla="*/ 67 w 161"/>
                <a:gd name="T59" fmla="*/ 103 h 253"/>
                <a:gd name="T60" fmla="*/ 60 w 161"/>
                <a:gd name="T61" fmla="*/ 122 h 253"/>
                <a:gd name="T62" fmla="*/ 51 w 161"/>
                <a:gd name="T63" fmla="*/ 141 h 253"/>
                <a:gd name="T64" fmla="*/ 41 w 161"/>
                <a:gd name="T65" fmla="*/ 158 h 253"/>
                <a:gd name="T66" fmla="*/ 32 w 161"/>
                <a:gd name="T67" fmla="*/ 178 h 253"/>
                <a:gd name="T68" fmla="*/ 23 w 161"/>
                <a:gd name="T69" fmla="*/ 190 h 253"/>
                <a:gd name="T70" fmla="*/ 16 w 161"/>
                <a:gd name="T71" fmla="*/ 200 h 253"/>
                <a:gd name="T72" fmla="*/ 11 w 161"/>
                <a:gd name="T73" fmla="*/ 209 h 253"/>
                <a:gd name="T74" fmla="*/ 5 w 161"/>
                <a:gd name="T75" fmla="*/ 218 h 253"/>
                <a:gd name="T76" fmla="*/ 5 w 161"/>
                <a:gd name="T77" fmla="*/ 224 h 253"/>
                <a:gd name="T78" fmla="*/ 9 w 161"/>
                <a:gd name="T79" fmla="*/ 227 h 253"/>
                <a:gd name="T80" fmla="*/ 9 w 161"/>
                <a:gd name="T81" fmla="*/ 228 h 253"/>
                <a:gd name="T82" fmla="*/ 9 w 161"/>
                <a:gd name="T83" fmla="*/ 232 h 253"/>
                <a:gd name="T84" fmla="*/ 13 w 161"/>
                <a:gd name="T85" fmla="*/ 240 h 253"/>
                <a:gd name="T86" fmla="*/ 20 w 161"/>
                <a:gd name="T87" fmla="*/ 249 h 253"/>
                <a:gd name="T88" fmla="*/ 2 w 161"/>
                <a:gd name="T89" fmla="*/ 217 h 2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1"/>
                <a:gd name="T136" fmla="*/ 0 h 253"/>
                <a:gd name="T137" fmla="*/ 161 w 161"/>
                <a:gd name="T138" fmla="*/ 253 h 2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1" h="253">
                  <a:moveTo>
                    <a:pt x="2" y="217"/>
                  </a:moveTo>
                  <a:lnTo>
                    <a:pt x="2" y="219"/>
                  </a:lnTo>
                  <a:lnTo>
                    <a:pt x="1" y="221"/>
                  </a:lnTo>
                  <a:lnTo>
                    <a:pt x="0" y="223"/>
                  </a:lnTo>
                  <a:lnTo>
                    <a:pt x="1" y="224"/>
                  </a:lnTo>
                  <a:lnTo>
                    <a:pt x="5" y="227"/>
                  </a:lnTo>
                  <a:lnTo>
                    <a:pt x="11" y="227"/>
                  </a:lnTo>
                  <a:lnTo>
                    <a:pt x="14" y="226"/>
                  </a:lnTo>
                  <a:lnTo>
                    <a:pt x="17" y="224"/>
                  </a:lnTo>
                  <a:lnTo>
                    <a:pt x="24" y="216"/>
                  </a:lnTo>
                  <a:lnTo>
                    <a:pt x="33" y="209"/>
                  </a:lnTo>
                  <a:lnTo>
                    <a:pt x="40" y="202"/>
                  </a:lnTo>
                  <a:lnTo>
                    <a:pt x="46" y="195"/>
                  </a:lnTo>
                  <a:lnTo>
                    <a:pt x="53" y="189"/>
                  </a:lnTo>
                  <a:lnTo>
                    <a:pt x="60" y="181"/>
                  </a:lnTo>
                  <a:lnTo>
                    <a:pt x="67" y="174"/>
                  </a:lnTo>
                  <a:lnTo>
                    <a:pt x="72" y="167"/>
                  </a:lnTo>
                  <a:lnTo>
                    <a:pt x="79" y="158"/>
                  </a:lnTo>
                  <a:lnTo>
                    <a:pt x="85" y="151"/>
                  </a:lnTo>
                  <a:lnTo>
                    <a:pt x="91" y="144"/>
                  </a:lnTo>
                  <a:lnTo>
                    <a:pt x="96" y="136"/>
                  </a:lnTo>
                  <a:lnTo>
                    <a:pt x="101" y="127"/>
                  </a:lnTo>
                  <a:lnTo>
                    <a:pt x="107" y="119"/>
                  </a:lnTo>
                  <a:lnTo>
                    <a:pt x="110" y="110"/>
                  </a:lnTo>
                  <a:lnTo>
                    <a:pt x="115" y="102"/>
                  </a:lnTo>
                  <a:lnTo>
                    <a:pt x="119" y="96"/>
                  </a:lnTo>
                  <a:lnTo>
                    <a:pt x="123" y="91"/>
                  </a:lnTo>
                  <a:lnTo>
                    <a:pt x="129" y="86"/>
                  </a:lnTo>
                  <a:lnTo>
                    <a:pt x="134" y="82"/>
                  </a:lnTo>
                  <a:lnTo>
                    <a:pt x="140" y="79"/>
                  </a:lnTo>
                  <a:lnTo>
                    <a:pt x="146" y="76"/>
                  </a:lnTo>
                  <a:lnTo>
                    <a:pt x="149" y="71"/>
                  </a:lnTo>
                  <a:lnTo>
                    <a:pt x="154" y="65"/>
                  </a:lnTo>
                  <a:lnTo>
                    <a:pt x="158" y="57"/>
                  </a:lnTo>
                  <a:lnTo>
                    <a:pt x="160" y="49"/>
                  </a:lnTo>
                  <a:lnTo>
                    <a:pt x="159" y="40"/>
                  </a:lnTo>
                  <a:lnTo>
                    <a:pt x="156" y="31"/>
                  </a:lnTo>
                  <a:lnTo>
                    <a:pt x="151" y="23"/>
                  </a:lnTo>
                  <a:lnTo>
                    <a:pt x="146" y="17"/>
                  </a:lnTo>
                  <a:lnTo>
                    <a:pt x="140" y="9"/>
                  </a:lnTo>
                  <a:lnTo>
                    <a:pt x="134" y="3"/>
                  </a:lnTo>
                  <a:lnTo>
                    <a:pt x="129" y="0"/>
                  </a:lnTo>
                  <a:lnTo>
                    <a:pt x="124" y="0"/>
                  </a:lnTo>
                  <a:lnTo>
                    <a:pt x="120" y="0"/>
                  </a:lnTo>
                  <a:lnTo>
                    <a:pt x="118" y="1"/>
                  </a:lnTo>
                  <a:lnTo>
                    <a:pt x="115" y="6"/>
                  </a:lnTo>
                  <a:lnTo>
                    <a:pt x="112" y="11"/>
                  </a:lnTo>
                  <a:lnTo>
                    <a:pt x="110" y="16"/>
                  </a:lnTo>
                  <a:lnTo>
                    <a:pt x="109" y="21"/>
                  </a:lnTo>
                  <a:lnTo>
                    <a:pt x="107" y="25"/>
                  </a:lnTo>
                  <a:lnTo>
                    <a:pt x="106" y="29"/>
                  </a:lnTo>
                  <a:lnTo>
                    <a:pt x="103" y="34"/>
                  </a:lnTo>
                  <a:lnTo>
                    <a:pt x="101" y="39"/>
                  </a:lnTo>
                  <a:lnTo>
                    <a:pt x="95" y="48"/>
                  </a:lnTo>
                  <a:lnTo>
                    <a:pt x="91" y="57"/>
                  </a:lnTo>
                  <a:lnTo>
                    <a:pt x="86" y="65"/>
                  </a:lnTo>
                  <a:lnTo>
                    <a:pt x="81" y="75"/>
                  </a:lnTo>
                  <a:lnTo>
                    <a:pt x="76" y="85"/>
                  </a:lnTo>
                  <a:lnTo>
                    <a:pt x="72" y="94"/>
                  </a:lnTo>
                  <a:lnTo>
                    <a:pt x="67" y="103"/>
                  </a:lnTo>
                  <a:lnTo>
                    <a:pt x="64" y="112"/>
                  </a:lnTo>
                  <a:lnTo>
                    <a:pt x="60" y="122"/>
                  </a:lnTo>
                  <a:lnTo>
                    <a:pt x="56" y="131"/>
                  </a:lnTo>
                  <a:lnTo>
                    <a:pt x="51" y="141"/>
                  </a:lnTo>
                  <a:lnTo>
                    <a:pt x="46" y="150"/>
                  </a:lnTo>
                  <a:lnTo>
                    <a:pt x="41" y="158"/>
                  </a:lnTo>
                  <a:lnTo>
                    <a:pt x="37" y="168"/>
                  </a:lnTo>
                  <a:lnTo>
                    <a:pt x="32" y="178"/>
                  </a:lnTo>
                  <a:lnTo>
                    <a:pt x="26" y="187"/>
                  </a:lnTo>
                  <a:lnTo>
                    <a:pt x="23" y="190"/>
                  </a:lnTo>
                  <a:lnTo>
                    <a:pt x="20" y="195"/>
                  </a:lnTo>
                  <a:lnTo>
                    <a:pt x="16" y="200"/>
                  </a:lnTo>
                  <a:lnTo>
                    <a:pt x="13" y="204"/>
                  </a:lnTo>
                  <a:lnTo>
                    <a:pt x="11" y="209"/>
                  </a:lnTo>
                  <a:lnTo>
                    <a:pt x="8" y="213"/>
                  </a:lnTo>
                  <a:lnTo>
                    <a:pt x="5" y="218"/>
                  </a:lnTo>
                  <a:lnTo>
                    <a:pt x="2" y="223"/>
                  </a:lnTo>
                  <a:lnTo>
                    <a:pt x="5" y="224"/>
                  </a:lnTo>
                  <a:lnTo>
                    <a:pt x="6" y="225"/>
                  </a:lnTo>
                  <a:lnTo>
                    <a:pt x="9" y="227"/>
                  </a:lnTo>
                  <a:lnTo>
                    <a:pt x="11" y="227"/>
                  </a:lnTo>
                  <a:lnTo>
                    <a:pt x="9" y="228"/>
                  </a:lnTo>
                  <a:lnTo>
                    <a:pt x="8" y="230"/>
                  </a:lnTo>
                  <a:lnTo>
                    <a:pt x="9" y="232"/>
                  </a:lnTo>
                  <a:lnTo>
                    <a:pt x="11" y="236"/>
                  </a:lnTo>
                  <a:lnTo>
                    <a:pt x="13" y="240"/>
                  </a:lnTo>
                  <a:lnTo>
                    <a:pt x="16" y="245"/>
                  </a:lnTo>
                  <a:lnTo>
                    <a:pt x="20" y="249"/>
                  </a:lnTo>
                  <a:lnTo>
                    <a:pt x="22" y="252"/>
                  </a:lnTo>
                  <a:lnTo>
                    <a:pt x="2" y="217"/>
                  </a:lnTo>
                </a:path>
              </a:pathLst>
            </a:custGeom>
            <a:solidFill>
              <a:srgbClr val="A8A8A8"/>
            </a:solidFill>
            <a:ln w="12700" cap="rnd">
              <a:noFill/>
              <a:round/>
              <a:headEnd/>
              <a:tailEnd/>
            </a:ln>
          </p:spPr>
          <p:txBody>
            <a:bodyPr/>
            <a:lstStyle/>
            <a:p>
              <a:endParaRPr lang="en-US" dirty="0"/>
            </a:p>
          </p:txBody>
        </p:sp>
        <p:sp>
          <p:nvSpPr>
            <p:cNvPr id="49270" name="Freeform 1169"/>
            <p:cNvSpPr>
              <a:spLocks/>
            </p:cNvSpPr>
            <p:nvPr/>
          </p:nvSpPr>
          <p:spPr bwMode="auto">
            <a:xfrm>
              <a:off x="1783" y="2243"/>
              <a:ext cx="17" cy="17"/>
            </a:xfrm>
            <a:custGeom>
              <a:avLst/>
              <a:gdLst>
                <a:gd name="T0" fmla="*/ 12 w 17"/>
                <a:gd name="T1" fmla="*/ 6 h 17"/>
                <a:gd name="T2" fmla="*/ 12 w 17"/>
                <a:gd name="T3" fmla="*/ 11 h 17"/>
                <a:gd name="T4" fmla="*/ 14 w 17"/>
                <a:gd name="T5" fmla="*/ 11 h 17"/>
                <a:gd name="T6" fmla="*/ 16 w 17"/>
                <a:gd name="T7" fmla="*/ 6 h 17"/>
                <a:gd name="T8" fmla="*/ 14 w 17"/>
                <a:gd name="T9" fmla="*/ 0 h 17"/>
                <a:gd name="T10" fmla="*/ 4 w 17"/>
                <a:gd name="T11" fmla="*/ 4 h 17"/>
                <a:gd name="T12" fmla="*/ 0 w 17"/>
                <a:gd name="T13" fmla="*/ 9 h 17"/>
                <a:gd name="T14" fmla="*/ 4 w 17"/>
                <a:gd name="T15" fmla="*/ 16 h 17"/>
                <a:gd name="T16" fmla="*/ 2 w 17"/>
                <a:gd name="T17" fmla="*/ 13 h 17"/>
                <a:gd name="T18" fmla="*/ 12 w 17"/>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2" y="6"/>
                  </a:moveTo>
                  <a:lnTo>
                    <a:pt x="12" y="11"/>
                  </a:lnTo>
                  <a:lnTo>
                    <a:pt x="14" y="11"/>
                  </a:lnTo>
                  <a:lnTo>
                    <a:pt x="16" y="6"/>
                  </a:lnTo>
                  <a:lnTo>
                    <a:pt x="14" y="0"/>
                  </a:lnTo>
                  <a:lnTo>
                    <a:pt x="4" y="4"/>
                  </a:lnTo>
                  <a:lnTo>
                    <a:pt x="0" y="9"/>
                  </a:lnTo>
                  <a:lnTo>
                    <a:pt x="4" y="16"/>
                  </a:lnTo>
                  <a:lnTo>
                    <a:pt x="2" y="13"/>
                  </a:lnTo>
                  <a:lnTo>
                    <a:pt x="12" y="6"/>
                  </a:lnTo>
                </a:path>
              </a:pathLst>
            </a:custGeom>
            <a:solidFill>
              <a:srgbClr val="4F4F4F"/>
            </a:solidFill>
            <a:ln w="12700" cap="rnd">
              <a:noFill/>
              <a:round/>
              <a:headEnd/>
              <a:tailEnd/>
            </a:ln>
          </p:spPr>
          <p:txBody>
            <a:bodyPr/>
            <a:lstStyle/>
            <a:p>
              <a:endParaRPr lang="en-US" dirty="0"/>
            </a:p>
          </p:txBody>
        </p:sp>
        <p:sp>
          <p:nvSpPr>
            <p:cNvPr id="49271" name="Freeform 1170"/>
            <p:cNvSpPr>
              <a:spLocks/>
            </p:cNvSpPr>
            <p:nvPr/>
          </p:nvSpPr>
          <p:spPr bwMode="auto">
            <a:xfrm>
              <a:off x="1785" y="2248"/>
              <a:ext cx="21" cy="17"/>
            </a:xfrm>
            <a:custGeom>
              <a:avLst/>
              <a:gdLst>
                <a:gd name="T0" fmla="*/ 14 w 21"/>
                <a:gd name="T1" fmla="*/ 0 h 17"/>
                <a:gd name="T2" fmla="*/ 13 w 21"/>
                <a:gd name="T3" fmla="*/ 2 h 17"/>
                <a:gd name="T4" fmla="*/ 11 w 21"/>
                <a:gd name="T5" fmla="*/ 2 h 17"/>
                <a:gd name="T6" fmla="*/ 8 w 21"/>
                <a:gd name="T7" fmla="*/ 2 h 17"/>
                <a:gd name="T8" fmla="*/ 7 w 21"/>
                <a:gd name="T9" fmla="*/ 2 h 17"/>
                <a:gd name="T10" fmla="*/ 0 w 21"/>
                <a:gd name="T11" fmla="*/ 10 h 17"/>
                <a:gd name="T12" fmla="*/ 6 w 21"/>
                <a:gd name="T13" fmla="*/ 16 h 17"/>
                <a:gd name="T14" fmla="*/ 12 w 21"/>
                <a:gd name="T15" fmla="*/ 16 h 17"/>
                <a:gd name="T16" fmla="*/ 16 w 21"/>
                <a:gd name="T17" fmla="*/ 13 h 17"/>
                <a:gd name="T18" fmla="*/ 20 w 21"/>
                <a:gd name="T19" fmla="*/ 10 h 17"/>
                <a:gd name="T20" fmla="*/ 14 w 21"/>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17"/>
                <a:gd name="T35" fmla="*/ 21 w 21"/>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17">
                  <a:moveTo>
                    <a:pt x="14" y="0"/>
                  </a:moveTo>
                  <a:lnTo>
                    <a:pt x="13" y="2"/>
                  </a:lnTo>
                  <a:lnTo>
                    <a:pt x="11" y="2"/>
                  </a:lnTo>
                  <a:lnTo>
                    <a:pt x="8" y="2"/>
                  </a:lnTo>
                  <a:lnTo>
                    <a:pt x="7" y="2"/>
                  </a:lnTo>
                  <a:lnTo>
                    <a:pt x="0" y="10"/>
                  </a:lnTo>
                  <a:lnTo>
                    <a:pt x="6" y="16"/>
                  </a:lnTo>
                  <a:lnTo>
                    <a:pt x="12" y="16"/>
                  </a:lnTo>
                  <a:lnTo>
                    <a:pt x="16" y="13"/>
                  </a:lnTo>
                  <a:lnTo>
                    <a:pt x="20" y="10"/>
                  </a:lnTo>
                  <a:lnTo>
                    <a:pt x="14" y="0"/>
                  </a:lnTo>
                </a:path>
              </a:pathLst>
            </a:custGeom>
            <a:solidFill>
              <a:srgbClr val="4F4F4F"/>
            </a:solidFill>
            <a:ln w="12700" cap="rnd">
              <a:noFill/>
              <a:round/>
              <a:headEnd/>
              <a:tailEnd/>
            </a:ln>
          </p:spPr>
          <p:txBody>
            <a:bodyPr/>
            <a:lstStyle/>
            <a:p>
              <a:endParaRPr lang="en-US" dirty="0"/>
            </a:p>
          </p:txBody>
        </p:sp>
        <p:sp>
          <p:nvSpPr>
            <p:cNvPr id="49272" name="Freeform 1171"/>
            <p:cNvSpPr>
              <a:spLocks/>
            </p:cNvSpPr>
            <p:nvPr/>
          </p:nvSpPr>
          <p:spPr bwMode="auto">
            <a:xfrm>
              <a:off x="1803" y="2125"/>
              <a:ext cx="105" cy="125"/>
            </a:xfrm>
            <a:custGeom>
              <a:avLst/>
              <a:gdLst>
                <a:gd name="T0" fmla="*/ 95 w 105"/>
                <a:gd name="T1" fmla="*/ 0 h 125"/>
                <a:gd name="T2" fmla="*/ 92 w 105"/>
                <a:gd name="T3" fmla="*/ 9 h 125"/>
                <a:gd name="T4" fmla="*/ 87 w 105"/>
                <a:gd name="T5" fmla="*/ 17 h 125"/>
                <a:gd name="T6" fmla="*/ 81 w 105"/>
                <a:gd name="T7" fmla="*/ 25 h 125"/>
                <a:gd name="T8" fmla="*/ 77 w 105"/>
                <a:gd name="T9" fmla="*/ 32 h 125"/>
                <a:gd name="T10" fmla="*/ 71 w 105"/>
                <a:gd name="T11" fmla="*/ 40 h 125"/>
                <a:gd name="T12" fmla="*/ 65 w 105"/>
                <a:gd name="T13" fmla="*/ 48 h 125"/>
                <a:gd name="T14" fmla="*/ 60 w 105"/>
                <a:gd name="T15" fmla="*/ 54 h 125"/>
                <a:gd name="T16" fmla="*/ 53 w 105"/>
                <a:gd name="T17" fmla="*/ 63 h 125"/>
                <a:gd name="T18" fmla="*/ 48 w 105"/>
                <a:gd name="T19" fmla="*/ 69 h 125"/>
                <a:gd name="T20" fmla="*/ 42 w 105"/>
                <a:gd name="T21" fmla="*/ 76 h 125"/>
                <a:gd name="T22" fmla="*/ 35 w 105"/>
                <a:gd name="T23" fmla="*/ 83 h 125"/>
                <a:gd name="T24" fmla="*/ 28 w 105"/>
                <a:gd name="T25" fmla="*/ 91 h 125"/>
                <a:gd name="T26" fmla="*/ 22 w 105"/>
                <a:gd name="T27" fmla="*/ 96 h 125"/>
                <a:gd name="T28" fmla="*/ 15 w 105"/>
                <a:gd name="T29" fmla="*/ 104 h 125"/>
                <a:gd name="T30" fmla="*/ 7 w 105"/>
                <a:gd name="T31" fmla="*/ 110 h 125"/>
                <a:gd name="T32" fmla="*/ 0 w 105"/>
                <a:gd name="T33" fmla="*/ 117 h 125"/>
                <a:gd name="T34" fmla="*/ 8 w 105"/>
                <a:gd name="T35" fmla="*/ 124 h 125"/>
                <a:gd name="T36" fmla="*/ 15 w 105"/>
                <a:gd name="T37" fmla="*/ 117 h 125"/>
                <a:gd name="T38" fmla="*/ 23 w 105"/>
                <a:gd name="T39" fmla="*/ 111 h 125"/>
                <a:gd name="T40" fmla="*/ 29 w 105"/>
                <a:gd name="T41" fmla="*/ 104 h 125"/>
                <a:gd name="T42" fmla="*/ 36 w 105"/>
                <a:gd name="T43" fmla="*/ 97 h 125"/>
                <a:gd name="T44" fmla="*/ 43 w 105"/>
                <a:gd name="T45" fmla="*/ 91 h 125"/>
                <a:gd name="T46" fmla="*/ 49 w 105"/>
                <a:gd name="T47" fmla="*/ 83 h 125"/>
                <a:gd name="T48" fmla="*/ 56 w 105"/>
                <a:gd name="T49" fmla="*/ 76 h 125"/>
                <a:gd name="T50" fmla="*/ 62 w 105"/>
                <a:gd name="T51" fmla="*/ 69 h 125"/>
                <a:gd name="T52" fmla="*/ 69 w 105"/>
                <a:gd name="T53" fmla="*/ 60 h 125"/>
                <a:gd name="T54" fmla="*/ 75 w 105"/>
                <a:gd name="T55" fmla="*/ 53 h 125"/>
                <a:gd name="T56" fmla="*/ 80 w 105"/>
                <a:gd name="T57" fmla="*/ 46 h 125"/>
                <a:gd name="T58" fmla="*/ 86 w 105"/>
                <a:gd name="T59" fmla="*/ 38 h 125"/>
                <a:gd name="T60" fmla="*/ 91 w 105"/>
                <a:gd name="T61" fmla="*/ 30 h 125"/>
                <a:gd name="T62" fmla="*/ 95 w 105"/>
                <a:gd name="T63" fmla="*/ 22 h 125"/>
                <a:gd name="T64" fmla="*/ 99 w 105"/>
                <a:gd name="T65" fmla="*/ 13 h 125"/>
                <a:gd name="T66" fmla="*/ 104 w 105"/>
                <a:gd name="T67" fmla="*/ 5 h 125"/>
                <a:gd name="T68" fmla="*/ 95 w 105"/>
                <a:gd name="T69" fmla="*/ 0 h 1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5"/>
                <a:gd name="T106" fmla="*/ 0 h 125"/>
                <a:gd name="T107" fmla="*/ 105 w 105"/>
                <a:gd name="T108" fmla="*/ 125 h 12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5" h="125">
                  <a:moveTo>
                    <a:pt x="95" y="0"/>
                  </a:moveTo>
                  <a:lnTo>
                    <a:pt x="92" y="9"/>
                  </a:lnTo>
                  <a:lnTo>
                    <a:pt x="87" y="17"/>
                  </a:lnTo>
                  <a:lnTo>
                    <a:pt x="81" y="25"/>
                  </a:lnTo>
                  <a:lnTo>
                    <a:pt x="77" y="32"/>
                  </a:lnTo>
                  <a:lnTo>
                    <a:pt x="71" y="40"/>
                  </a:lnTo>
                  <a:lnTo>
                    <a:pt x="65" y="48"/>
                  </a:lnTo>
                  <a:lnTo>
                    <a:pt x="60" y="54"/>
                  </a:lnTo>
                  <a:lnTo>
                    <a:pt x="53" y="63"/>
                  </a:lnTo>
                  <a:lnTo>
                    <a:pt x="48" y="69"/>
                  </a:lnTo>
                  <a:lnTo>
                    <a:pt x="42" y="76"/>
                  </a:lnTo>
                  <a:lnTo>
                    <a:pt x="35" y="83"/>
                  </a:lnTo>
                  <a:lnTo>
                    <a:pt x="28" y="91"/>
                  </a:lnTo>
                  <a:lnTo>
                    <a:pt x="22" y="96"/>
                  </a:lnTo>
                  <a:lnTo>
                    <a:pt x="15" y="104"/>
                  </a:lnTo>
                  <a:lnTo>
                    <a:pt x="7" y="110"/>
                  </a:lnTo>
                  <a:lnTo>
                    <a:pt x="0" y="117"/>
                  </a:lnTo>
                  <a:lnTo>
                    <a:pt x="8" y="124"/>
                  </a:lnTo>
                  <a:lnTo>
                    <a:pt x="15" y="117"/>
                  </a:lnTo>
                  <a:lnTo>
                    <a:pt x="23" y="111"/>
                  </a:lnTo>
                  <a:lnTo>
                    <a:pt x="29" y="104"/>
                  </a:lnTo>
                  <a:lnTo>
                    <a:pt x="36" y="97"/>
                  </a:lnTo>
                  <a:lnTo>
                    <a:pt x="43" y="91"/>
                  </a:lnTo>
                  <a:lnTo>
                    <a:pt x="49" y="83"/>
                  </a:lnTo>
                  <a:lnTo>
                    <a:pt x="56" y="76"/>
                  </a:lnTo>
                  <a:lnTo>
                    <a:pt x="62" y="69"/>
                  </a:lnTo>
                  <a:lnTo>
                    <a:pt x="69" y="60"/>
                  </a:lnTo>
                  <a:lnTo>
                    <a:pt x="75" y="53"/>
                  </a:lnTo>
                  <a:lnTo>
                    <a:pt x="80" y="46"/>
                  </a:lnTo>
                  <a:lnTo>
                    <a:pt x="86" y="38"/>
                  </a:lnTo>
                  <a:lnTo>
                    <a:pt x="91" y="30"/>
                  </a:lnTo>
                  <a:lnTo>
                    <a:pt x="95" y="22"/>
                  </a:lnTo>
                  <a:lnTo>
                    <a:pt x="99" y="13"/>
                  </a:lnTo>
                  <a:lnTo>
                    <a:pt x="104" y="5"/>
                  </a:lnTo>
                  <a:lnTo>
                    <a:pt x="95" y="0"/>
                  </a:lnTo>
                </a:path>
              </a:pathLst>
            </a:custGeom>
            <a:solidFill>
              <a:srgbClr val="4F4F4F"/>
            </a:solidFill>
            <a:ln w="12700" cap="rnd">
              <a:noFill/>
              <a:round/>
              <a:headEnd/>
              <a:tailEnd/>
            </a:ln>
          </p:spPr>
          <p:txBody>
            <a:bodyPr/>
            <a:lstStyle/>
            <a:p>
              <a:endParaRPr lang="en-US" dirty="0"/>
            </a:p>
          </p:txBody>
        </p:sp>
        <p:sp>
          <p:nvSpPr>
            <p:cNvPr id="49273" name="Freeform 1172"/>
            <p:cNvSpPr>
              <a:spLocks/>
            </p:cNvSpPr>
            <p:nvPr/>
          </p:nvSpPr>
          <p:spPr bwMode="auto">
            <a:xfrm>
              <a:off x="1903" y="2087"/>
              <a:ext cx="46" cy="38"/>
            </a:xfrm>
            <a:custGeom>
              <a:avLst/>
              <a:gdLst>
                <a:gd name="T0" fmla="*/ 36 w 46"/>
                <a:gd name="T1" fmla="*/ 0 h 38"/>
                <a:gd name="T2" fmla="*/ 33 w 46"/>
                <a:gd name="T3" fmla="*/ 5 h 38"/>
                <a:gd name="T4" fmla="*/ 29 w 46"/>
                <a:gd name="T5" fmla="*/ 9 h 38"/>
                <a:gd name="T6" fmla="*/ 25 w 46"/>
                <a:gd name="T7" fmla="*/ 11 h 38"/>
                <a:gd name="T8" fmla="*/ 19 w 46"/>
                <a:gd name="T9" fmla="*/ 14 h 38"/>
                <a:gd name="T10" fmla="*/ 15 w 46"/>
                <a:gd name="T11" fmla="*/ 17 h 38"/>
                <a:gd name="T12" fmla="*/ 9 w 46"/>
                <a:gd name="T13" fmla="*/ 22 h 38"/>
                <a:gd name="T14" fmla="*/ 4 w 46"/>
                <a:gd name="T15" fmla="*/ 27 h 38"/>
                <a:gd name="T16" fmla="*/ 0 w 46"/>
                <a:gd name="T17" fmla="*/ 33 h 38"/>
                <a:gd name="T18" fmla="*/ 9 w 46"/>
                <a:gd name="T19" fmla="*/ 37 h 38"/>
                <a:gd name="T20" fmla="*/ 12 w 46"/>
                <a:gd name="T21" fmla="*/ 32 h 38"/>
                <a:gd name="T22" fmla="*/ 16 w 46"/>
                <a:gd name="T23" fmla="*/ 28 h 38"/>
                <a:gd name="T24" fmla="*/ 20 w 46"/>
                <a:gd name="T25" fmla="*/ 24 h 38"/>
                <a:gd name="T26" fmla="*/ 26 w 46"/>
                <a:gd name="T27" fmla="*/ 22 h 38"/>
                <a:gd name="T28" fmla="*/ 30 w 46"/>
                <a:gd name="T29" fmla="*/ 19 h 38"/>
                <a:gd name="T30" fmla="*/ 36 w 46"/>
                <a:gd name="T31" fmla="*/ 15 h 38"/>
                <a:gd name="T32" fmla="*/ 40 w 46"/>
                <a:gd name="T33" fmla="*/ 11 h 38"/>
                <a:gd name="T34" fmla="*/ 45 w 46"/>
                <a:gd name="T35" fmla="*/ 5 h 38"/>
                <a:gd name="T36" fmla="*/ 36 w 46"/>
                <a:gd name="T37" fmla="*/ 0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38"/>
                <a:gd name="T59" fmla="*/ 46 w 46"/>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38">
                  <a:moveTo>
                    <a:pt x="36" y="0"/>
                  </a:moveTo>
                  <a:lnTo>
                    <a:pt x="33" y="5"/>
                  </a:lnTo>
                  <a:lnTo>
                    <a:pt x="29" y="9"/>
                  </a:lnTo>
                  <a:lnTo>
                    <a:pt x="25" y="11"/>
                  </a:lnTo>
                  <a:lnTo>
                    <a:pt x="19" y="14"/>
                  </a:lnTo>
                  <a:lnTo>
                    <a:pt x="15" y="17"/>
                  </a:lnTo>
                  <a:lnTo>
                    <a:pt x="9" y="22"/>
                  </a:lnTo>
                  <a:lnTo>
                    <a:pt x="4" y="27"/>
                  </a:lnTo>
                  <a:lnTo>
                    <a:pt x="0" y="33"/>
                  </a:lnTo>
                  <a:lnTo>
                    <a:pt x="9" y="37"/>
                  </a:lnTo>
                  <a:lnTo>
                    <a:pt x="12" y="32"/>
                  </a:lnTo>
                  <a:lnTo>
                    <a:pt x="16" y="28"/>
                  </a:lnTo>
                  <a:lnTo>
                    <a:pt x="20" y="24"/>
                  </a:lnTo>
                  <a:lnTo>
                    <a:pt x="26" y="22"/>
                  </a:lnTo>
                  <a:lnTo>
                    <a:pt x="30" y="19"/>
                  </a:lnTo>
                  <a:lnTo>
                    <a:pt x="36" y="15"/>
                  </a:lnTo>
                  <a:lnTo>
                    <a:pt x="40" y="11"/>
                  </a:lnTo>
                  <a:lnTo>
                    <a:pt x="45" y="5"/>
                  </a:lnTo>
                  <a:lnTo>
                    <a:pt x="36" y="0"/>
                  </a:lnTo>
                </a:path>
              </a:pathLst>
            </a:custGeom>
            <a:solidFill>
              <a:srgbClr val="4F4F4F"/>
            </a:solidFill>
            <a:ln w="12700" cap="rnd">
              <a:noFill/>
              <a:round/>
              <a:headEnd/>
              <a:tailEnd/>
            </a:ln>
          </p:spPr>
          <p:txBody>
            <a:bodyPr/>
            <a:lstStyle/>
            <a:p>
              <a:endParaRPr lang="en-US" dirty="0"/>
            </a:p>
          </p:txBody>
        </p:sp>
        <p:sp>
          <p:nvSpPr>
            <p:cNvPr id="49274" name="Freeform 1173"/>
            <p:cNvSpPr>
              <a:spLocks/>
            </p:cNvSpPr>
            <p:nvPr/>
          </p:nvSpPr>
          <p:spPr bwMode="auto">
            <a:xfrm>
              <a:off x="1924" y="2022"/>
              <a:ext cx="32" cy="66"/>
            </a:xfrm>
            <a:custGeom>
              <a:avLst/>
              <a:gdLst>
                <a:gd name="T0" fmla="*/ 0 w 32"/>
                <a:gd name="T1" fmla="*/ 6 h 66"/>
                <a:gd name="T2" fmla="*/ 5 w 32"/>
                <a:gd name="T3" fmla="*/ 13 h 66"/>
                <a:gd name="T4" fmla="*/ 10 w 32"/>
                <a:gd name="T5" fmla="*/ 19 h 66"/>
                <a:gd name="T6" fmla="*/ 14 w 32"/>
                <a:gd name="T7" fmla="*/ 26 h 66"/>
                <a:gd name="T8" fmla="*/ 18 w 32"/>
                <a:gd name="T9" fmla="*/ 33 h 66"/>
                <a:gd name="T10" fmla="*/ 20 w 32"/>
                <a:gd name="T11" fmla="*/ 39 h 66"/>
                <a:gd name="T12" fmla="*/ 21 w 32"/>
                <a:gd name="T13" fmla="*/ 47 h 66"/>
                <a:gd name="T14" fmla="*/ 20 w 32"/>
                <a:gd name="T15" fmla="*/ 53 h 66"/>
                <a:gd name="T16" fmla="*/ 17 w 32"/>
                <a:gd name="T17" fmla="*/ 60 h 66"/>
                <a:gd name="T18" fmla="*/ 25 w 32"/>
                <a:gd name="T19" fmla="*/ 65 h 66"/>
                <a:gd name="T20" fmla="*/ 29 w 32"/>
                <a:gd name="T21" fmla="*/ 56 h 66"/>
                <a:gd name="T22" fmla="*/ 31 w 32"/>
                <a:gd name="T23" fmla="*/ 47 h 66"/>
                <a:gd name="T24" fmla="*/ 30 w 32"/>
                <a:gd name="T25" fmla="*/ 38 h 66"/>
                <a:gd name="T26" fmla="*/ 27 w 32"/>
                <a:gd name="T27" fmla="*/ 28 h 66"/>
                <a:gd name="T28" fmla="*/ 23 w 32"/>
                <a:gd name="T29" fmla="*/ 20 h 66"/>
                <a:gd name="T30" fmla="*/ 18 w 32"/>
                <a:gd name="T31" fmla="*/ 14 h 66"/>
                <a:gd name="T32" fmla="*/ 12 w 32"/>
                <a:gd name="T33" fmla="*/ 6 h 66"/>
                <a:gd name="T34" fmla="*/ 7 w 32"/>
                <a:gd name="T35" fmla="*/ 0 h 66"/>
                <a:gd name="T36" fmla="*/ 0 w 32"/>
                <a:gd name="T37" fmla="*/ 6 h 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66"/>
                <a:gd name="T59" fmla="*/ 32 w 32"/>
                <a:gd name="T60" fmla="*/ 66 h 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66">
                  <a:moveTo>
                    <a:pt x="0" y="6"/>
                  </a:moveTo>
                  <a:lnTo>
                    <a:pt x="5" y="13"/>
                  </a:lnTo>
                  <a:lnTo>
                    <a:pt x="10" y="19"/>
                  </a:lnTo>
                  <a:lnTo>
                    <a:pt x="14" y="26"/>
                  </a:lnTo>
                  <a:lnTo>
                    <a:pt x="18" y="33"/>
                  </a:lnTo>
                  <a:lnTo>
                    <a:pt x="20" y="39"/>
                  </a:lnTo>
                  <a:lnTo>
                    <a:pt x="21" y="47"/>
                  </a:lnTo>
                  <a:lnTo>
                    <a:pt x="20" y="53"/>
                  </a:lnTo>
                  <a:lnTo>
                    <a:pt x="17" y="60"/>
                  </a:lnTo>
                  <a:lnTo>
                    <a:pt x="25" y="65"/>
                  </a:lnTo>
                  <a:lnTo>
                    <a:pt x="29" y="56"/>
                  </a:lnTo>
                  <a:lnTo>
                    <a:pt x="31" y="47"/>
                  </a:lnTo>
                  <a:lnTo>
                    <a:pt x="30" y="38"/>
                  </a:lnTo>
                  <a:lnTo>
                    <a:pt x="27" y="28"/>
                  </a:lnTo>
                  <a:lnTo>
                    <a:pt x="23" y="20"/>
                  </a:lnTo>
                  <a:lnTo>
                    <a:pt x="18" y="14"/>
                  </a:lnTo>
                  <a:lnTo>
                    <a:pt x="12" y="6"/>
                  </a:lnTo>
                  <a:lnTo>
                    <a:pt x="7" y="0"/>
                  </a:lnTo>
                  <a:lnTo>
                    <a:pt x="0" y="6"/>
                  </a:lnTo>
                </a:path>
              </a:pathLst>
            </a:custGeom>
            <a:solidFill>
              <a:srgbClr val="4F4F4F"/>
            </a:solidFill>
            <a:ln w="12700" cap="rnd">
              <a:noFill/>
              <a:round/>
              <a:headEnd/>
              <a:tailEnd/>
            </a:ln>
          </p:spPr>
          <p:txBody>
            <a:bodyPr/>
            <a:lstStyle/>
            <a:p>
              <a:endParaRPr lang="en-US" dirty="0"/>
            </a:p>
          </p:txBody>
        </p:sp>
        <p:sp>
          <p:nvSpPr>
            <p:cNvPr id="49275" name="Freeform 1174"/>
            <p:cNvSpPr>
              <a:spLocks/>
            </p:cNvSpPr>
            <p:nvPr/>
          </p:nvSpPr>
          <p:spPr bwMode="auto">
            <a:xfrm>
              <a:off x="1906" y="2018"/>
              <a:ext cx="21" cy="17"/>
            </a:xfrm>
            <a:custGeom>
              <a:avLst/>
              <a:gdLst>
                <a:gd name="T0" fmla="*/ 8 w 21"/>
                <a:gd name="T1" fmla="*/ 12 h 17"/>
                <a:gd name="T2" fmla="*/ 7 w 21"/>
                <a:gd name="T3" fmla="*/ 16 h 17"/>
                <a:gd name="T4" fmla="*/ 8 w 21"/>
                <a:gd name="T5" fmla="*/ 16 h 17"/>
                <a:gd name="T6" fmla="*/ 12 w 21"/>
                <a:gd name="T7" fmla="*/ 16 h 17"/>
                <a:gd name="T8" fmla="*/ 14 w 21"/>
                <a:gd name="T9" fmla="*/ 16 h 17"/>
                <a:gd name="T10" fmla="*/ 20 w 21"/>
                <a:gd name="T11" fmla="*/ 6 h 17"/>
                <a:gd name="T12" fmla="*/ 14 w 21"/>
                <a:gd name="T13" fmla="*/ 0 h 17"/>
                <a:gd name="T14" fmla="*/ 10 w 21"/>
                <a:gd name="T15" fmla="*/ 0 h 17"/>
                <a:gd name="T16" fmla="*/ 5 w 21"/>
                <a:gd name="T17" fmla="*/ 0 h 17"/>
                <a:gd name="T18" fmla="*/ 1 w 21"/>
                <a:gd name="T19" fmla="*/ 3 h 17"/>
                <a:gd name="T20" fmla="*/ 0 w 21"/>
                <a:gd name="T21" fmla="*/ 3 h 17"/>
                <a:gd name="T22" fmla="*/ 8 w 21"/>
                <a:gd name="T23" fmla="*/ 12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17"/>
                <a:gd name="T38" fmla="*/ 21 w 21"/>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17">
                  <a:moveTo>
                    <a:pt x="8" y="12"/>
                  </a:moveTo>
                  <a:lnTo>
                    <a:pt x="7" y="16"/>
                  </a:lnTo>
                  <a:lnTo>
                    <a:pt x="8" y="16"/>
                  </a:lnTo>
                  <a:lnTo>
                    <a:pt x="12" y="16"/>
                  </a:lnTo>
                  <a:lnTo>
                    <a:pt x="14" y="16"/>
                  </a:lnTo>
                  <a:lnTo>
                    <a:pt x="20" y="6"/>
                  </a:lnTo>
                  <a:lnTo>
                    <a:pt x="14" y="0"/>
                  </a:lnTo>
                  <a:lnTo>
                    <a:pt x="10" y="0"/>
                  </a:lnTo>
                  <a:lnTo>
                    <a:pt x="5" y="0"/>
                  </a:lnTo>
                  <a:lnTo>
                    <a:pt x="1" y="3"/>
                  </a:lnTo>
                  <a:lnTo>
                    <a:pt x="0" y="3"/>
                  </a:lnTo>
                  <a:lnTo>
                    <a:pt x="8" y="12"/>
                  </a:lnTo>
                </a:path>
              </a:pathLst>
            </a:custGeom>
            <a:solidFill>
              <a:srgbClr val="4F4F4F"/>
            </a:solidFill>
            <a:ln w="12700" cap="rnd">
              <a:noFill/>
              <a:round/>
              <a:headEnd/>
              <a:tailEnd/>
            </a:ln>
          </p:spPr>
          <p:txBody>
            <a:bodyPr/>
            <a:lstStyle/>
            <a:p>
              <a:endParaRPr lang="en-US" dirty="0"/>
            </a:p>
          </p:txBody>
        </p:sp>
        <p:sp>
          <p:nvSpPr>
            <p:cNvPr id="49276" name="Freeform 1175"/>
            <p:cNvSpPr>
              <a:spLocks/>
            </p:cNvSpPr>
            <p:nvPr/>
          </p:nvSpPr>
          <p:spPr bwMode="auto">
            <a:xfrm>
              <a:off x="1889" y="2021"/>
              <a:ext cx="22" cy="40"/>
            </a:xfrm>
            <a:custGeom>
              <a:avLst/>
              <a:gdLst>
                <a:gd name="T0" fmla="*/ 8 w 22"/>
                <a:gd name="T1" fmla="*/ 39 h 40"/>
                <a:gd name="T2" fmla="*/ 9 w 22"/>
                <a:gd name="T3" fmla="*/ 35 h 40"/>
                <a:gd name="T4" fmla="*/ 11 w 22"/>
                <a:gd name="T5" fmla="*/ 29 h 40"/>
                <a:gd name="T6" fmla="*/ 12 w 22"/>
                <a:gd name="T7" fmla="*/ 25 h 40"/>
                <a:gd name="T8" fmla="*/ 14 w 22"/>
                <a:gd name="T9" fmla="*/ 21 h 40"/>
                <a:gd name="T10" fmla="*/ 15 w 22"/>
                <a:gd name="T11" fmla="*/ 17 h 40"/>
                <a:gd name="T12" fmla="*/ 16 w 22"/>
                <a:gd name="T13" fmla="*/ 13 h 40"/>
                <a:gd name="T14" fmla="*/ 18 w 22"/>
                <a:gd name="T15" fmla="*/ 10 h 40"/>
                <a:gd name="T16" fmla="*/ 21 w 22"/>
                <a:gd name="T17" fmla="*/ 5 h 40"/>
                <a:gd name="T18" fmla="*/ 13 w 22"/>
                <a:gd name="T19" fmla="*/ 0 h 40"/>
                <a:gd name="T20" fmla="*/ 11 w 22"/>
                <a:gd name="T21" fmla="*/ 5 h 40"/>
                <a:gd name="T22" fmla="*/ 9 w 22"/>
                <a:gd name="T23" fmla="*/ 10 h 40"/>
                <a:gd name="T24" fmla="*/ 7 w 22"/>
                <a:gd name="T25" fmla="*/ 15 h 40"/>
                <a:gd name="T26" fmla="*/ 5 w 22"/>
                <a:gd name="T27" fmla="*/ 18 h 40"/>
                <a:gd name="T28" fmla="*/ 5 w 22"/>
                <a:gd name="T29" fmla="*/ 23 h 40"/>
                <a:gd name="T30" fmla="*/ 3 w 22"/>
                <a:gd name="T31" fmla="*/ 27 h 40"/>
                <a:gd name="T32" fmla="*/ 2 w 22"/>
                <a:gd name="T33" fmla="*/ 30 h 40"/>
                <a:gd name="T34" fmla="*/ 0 w 22"/>
                <a:gd name="T35" fmla="*/ 34 h 40"/>
                <a:gd name="T36" fmla="*/ 8 w 22"/>
                <a:gd name="T37" fmla="*/ 39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40"/>
                <a:gd name="T59" fmla="*/ 22 w 22"/>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40">
                  <a:moveTo>
                    <a:pt x="8" y="39"/>
                  </a:moveTo>
                  <a:lnTo>
                    <a:pt x="9" y="35"/>
                  </a:lnTo>
                  <a:lnTo>
                    <a:pt x="11" y="29"/>
                  </a:lnTo>
                  <a:lnTo>
                    <a:pt x="12" y="25"/>
                  </a:lnTo>
                  <a:lnTo>
                    <a:pt x="14" y="21"/>
                  </a:lnTo>
                  <a:lnTo>
                    <a:pt x="15" y="17"/>
                  </a:lnTo>
                  <a:lnTo>
                    <a:pt x="16" y="13"/>
                  </a:lnTo>
                  <a:lnTo>
                    <a:pt x="18" y="10"/>
                  </a:lnTo>
                  <a:lnTo>
                    <a:pt x="21" y="5"/>
                  </a:lnTo>
                  <a:lnTo>
                    <a:pt x="13" y="0"/>
                  </a:lnTo>
                  <a:lnTo>
                    <a:pt x="11" y="5"/>
                  </a:lnTo>
                  <a:lnTo>
                    <a:pt x="9" y="10"/>
                  </a:lnTo>
                  <a:lnTo>
                    <a:pt x="7" y="15"/>
                  </a:lnTo>
                  <a:lnTo>
                    <a:pt x="5" y="18"/>
                  </a:lnTo>
                  <a:lnTo>
                    <a:pt x="5" y="23"/>
                  </a:lnTo>
                  <a:lnTo>
                    <a:pt x="3" y="27"/>
                  </a:lnTo>
                  <a:lnTo>
                    <a:pt x="2" y="30"/>
                  </a:lnTo>
                  <a:lnTo>
                    <a:pt x="0" y="34"/>
                  </a:lnTo>
                  <a:lnTo>
                    <a:pt x="8" y="39"/>
                  </a:lnTo>
                </a:path>
              </a:pathLst>
            </a:custGeom>
            <a:solidFill>
              <a:srgbClr val="4F4F4F"/>
            </a:solidFill>
            <a:ln w="12700" cap="rnd">
              <a:noFill/>
              <a:round/>
              <a:headEnd/>
              <a:tailEnd/>
            </a:ln>
          </p:spPr>
          <p:txBody>
            <a:bodyPr/>
            <a:lstStyle/>
            <a:p>
              <a:endParaRPr lang="en-US" dirty="0"/>
            </a:p>
          </p:txBody>
        </p:sp>
        <p:sp>
          <p:nvSpPr>
            <p:cNvPr id="49277" name="Freeform 1176"/>
            <p:cNvSpPr>
              <a:spLocks/>
            </p:cNvSpPr>
            <p:nvPr/>
          </p:nvSpPr>
          <p:spPr bwMode="auto">
            <a:xfrm>
              <a:off x="1811" y="2060"/>
              <a:ext cx="83" cy="152"/>
            </a:xfrm>
            <a:custGeom>
              <a:avLst/>
              <a:gdLst>
                <a:gd name="T0" fmla="*/ 9 w 83"/>
                <a:gd name="T1" fmla="*/ 151 h 152"/>
                <a:gd name="T2" fmla="*/ 15 w 83"/>
                <a:gd name="T3" fmla="*/ 141 h 152"/>
                <a:gd name="T4" fmla="*/ 20 w 83"/>
                <a:gd name="T5" fmla="*/ 132 h 152"/>
                <a:gd name="T6" fmla="*/ 24 w 83"/>
                <a:gd name="T7" fmla="*/ 123 h 152"/>
                <a:gd name="T8" fmla="*/ 29 w 83"/>
                <a:gd name="T9" fmla="*/ 114 h 152"/>
                <a:gd name="T10" fmla="*/ 34 w 83"/>
                <a:gd name="T11" fmla="*/ 105 h 152"/>
                <a:gd name="T12" fmla="*/ 37 w 83"/>
                <a:gd name="T13" fmla="*/ 95 h 152"/>
                <a:gd name="T14" fmla="*/ 41 w 83"/>
                <a:gd name="T15" fmla="*/ 87 h 152"/>
                <a:gd name="T16" fmla="*/ 46 w 83"/>
                <a:gd name="T17" fmla="*/ 77 h 152"/>
                <a:gd name="T18" fmla="*/ 50 w 83"/>
                <a:gd name="T19" fmla="*/ 67 h 152"/>
                <a:gd name="T20" fmla="*/ 53 w 83"/>
                <a:gd name="T21" fmla="*/ 59 h 152"/>
                <a:gd name="T22" fmla="*/ 58 w 83"/>
                <a:gd name="T23" fmla="*/ 50 h 152"/>
                <a:gd name="T24" fmla="*/ 62 w 83"/>
                <a:gd name="T25" fmla="*/ 40 h 152"/>
                <a:gd name="T26" fmla="*/ 67 w 83"/>
                <a:gd name="T27" fmla="*/ 32 h 152"/>
                <a:gd name="T28" fmla="*/ 72 w 83"/>
                <a:gd name="T29" fmla="*/ 23 h 152"/>
                <a:gd name="T30" fmla="*/ 76 w 83"/>
                <a:gd name="T31" fmla="*/ 13 h 152"/>
                <a:gd name="T32" fmla="*/ 82 w 83"/>
                <a:gd name="T33" fmla="*/ 6 h 152"/>
                <a:gd name="T34" fmla="*/ 73 w 83"/>
                <a:gd name="T35" fmla="*/ 0 h 152"/>
                <a:gd name="T36" fmla="*/ 68 w 83"/>
                <a:gd name="T37" fmla="*/ 10 h 152"/>
                <a:gd name="T38" fmla="*/ 62 w 83"/>
                <a:gd name="T39" fmla="*/ 18 h 152"/>
                <a:gd name="T40" fmla="*/ 58 w 83"/>
                <a:gd name="T41" fmla="*/ 27 h 152"/>
                <a:gd name="T42" fmla="*/ 53 w 83"/>
                <a:gd name="T43" fmla="*/ 37 h 152"/>
                <a:gd name="T44" fmla="*/ 49 w 83"/>
                <a:gd name="T45" fmla="*/ 45 h 152"/>
                <a:gd name="T46" fmla="*/ 45 w 83"/>
                <a:gd name="T47" fmla="*/ 54 h 152"/>
                <a:gd name="T48" fmla="*/ 40 w 83"/>
                <a:gd name="T49" fmla="*/ 64 h 152"/>
                <a:gd name="T50" fmla="*/ 37 w 83"/>
                <a:gd name="T51" fmla="*/ 73 h 152"/>
                <a:gd name="T52" fmla="*/ 33 w 83"/>
                <a:gd name="T53" fmla="*/ 82 h 152"/>
                <a:gd name="T54" fmla="*/ 29 w 83"/>
                <a:gd name="T55" fmla="*/ 91 h 152"/>
                <a:gd name="T56" fmla="*/ 24 w 83"/>
                <a:gd name="T57" fmla="*/ 101 h 152"/>
                <a:gd name="T58" fmla="*/ 20 w 83"/>
                <a:gd name="T59" fmla="*/ 110 h 152"/>
                <a:gd name="T60" fmla="*/ 15 w 83"/>
                <a:gd name="T61" fmla="*/ 118 h 152"/>
                <a:gd name="T62" fmla="*/ 11 w 83"/>
                <a:gd name="T63" fmla="*/ 128 h 152"/>
                <a:gd name="T64" fmla="*/ 6 w 83"/>
                <a:gd name="T65" fmla="*/ 138 h 152"/>
                <a:gd name="T66" fmla="*/ 0 w 83"/>
                <a:gd name="T67" fmla="*/ 145 h 152"/>
                <a:gd name="T68" fmla="*/ 9 w 83"/>
                <a:gd name="T69" fmla="*/ 151 h 1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3"/>
                <a:gd name="T106" fmla="*/ 0 h 152"/>
                <a:gd name="T107" fmla="*/ 83 w 83"/>
                <a:gd name="T108" fmla="*/ 152 h 15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3" h="152">
                  <a:moveTo>
                    <a:pt x="9" y="151"/>
                  </a:moveTo>
                  <a:lnTo>
                    <a:pt x="15" y="141"/>
                  </a:lnTo>
                  <a:lnTo>
                    <a:pt x="20" y="132"/>
                  </a:lnTo>
                  <a:lnTo>
                    <a:pt x="24" y="123"/>
                  </a:lnTo>
                  <a:lnTo>
                    <a:pt x="29" y="114"/>
                  </a:lnTo>
                  <a:lnTo>
                    <a:pt x="34" y="105"/>
                  </a:lnTo>
                  <a:lnTo>
                    <a:pt x="37" y="95"/>
                  </a:lnTo>
                  <a:lnTo>
                    <a:pt x="41" y="87"/>
                  </a:lnTo>
                  <a:lnTo>
                    <a:pt x="46" y="77"/>
                  </a:lnTo>
                  <a:lnTo>
                    <a:pt x="50" y="67"/>
                  </a:lnTo>
                  <a:lnTo>
                    <a:pt x="53" y="59"/>
                  </a:lnTo>
                  <a:lnTo>
                    <a:pt x="58" y="50"/>
                  </a:lnTo>
                  <a:lnTo>
                    <a:pt x="62" y="40"/>
                  </a:lnTo>
                  <a:lnTo>
                    <a:pt x="67" y="32"/>
                  </a:lnTo>
                  <a:lnTo>
                    <a:pt x="72" y="23"/>
                  </a:lnTo>
                  <a:lnTo>
                    <a:pt x="76" y="13"/>
                  </a:lnTo>
                  <a:lnTo>
                    <a:pt x="82" y="6"/>
                  </a:lnTo>
                  <a:lnTo>
                    <a:pt x="73" y="0"/>
                  </a:lnTo>
                  <a:lnTo>
                    <a:pt x="68" y="10"/>
                  </a:lnTo>
                  <a:lnTo>
                    <a:pt x="62" y="18"/>
                  </a:lnTo>
                  <a:lnTo>
                    <a:pt x="58" y="27"/>
                  </a:lnTo>
                  <a:lnTo>
                    <a:pt x="53" y="37"/>
                  </a:lnTo>
                  <a:lnTo>
                    <a:pt x="49" y="45"/>
                  </a:lnTo>
                  <a:lnTo>
                    <a:pt x="45" y="54"/>
                  </a:lnTo>
                  <a:lnTo>
                    <a:pt x="40" y="64"/>
                  </a:lnTo>
                  <a:lnTo>
                    <a:pt x="37" y="73"/>
                  </a:lnTo>
                  <a:lnTo>
                    <a:pt x="33" y="82"/>
                  </a:lnTo>
                  <a:lnTo>
                    <a:pt x="29" y="91"/>
                  </a:lnTo>
                  <a:lnTo>
                    <a:pt x="24" y="101"/>
                  </a:lnTo>
                  <a:lnTo>
                    <a:pt x="20" y="110"/>
                  </a:lnTo>
                  <a:lnTo>
                    <a:pt x="15" y="118"/>
                  </a:lnTo>
                  <a:lnTo>
                    <a:pt x="11" y="128"/>
                  </a:lnTo>
                  <a:lnTo>
                    <a:pt x="6" y="138"/>
                  </a:lnTo>
                  <a:lnTo>
                    <a:pt x="0" y="145"/>
                  </a:lnTo>
                  <a:lnTo>
                    <a:pt x="9" y="151"/>
                  </a:lnTo>
                </a:path>
              </a:pathLst>
            </a:custGeom>
            <a:solidFill>
              <a:srgbClr val="4F4F4F"/>
            </a:solidFill>
            <a:ln w="12700" cap="rnd">
              <a:noFill/>
              <a:round/>
              <a:headEnd/>
              <a:tailEnd/>
            </a:ln>
          </p:spPr>
          <p:txBody>
            <a:bodyPr/>
            <a:lstStyle/>
            <a:p>
              <a:endParaRPr lang="en-US" dirty="0"/>
            </a:p>
          </p:txBody>
        </p:sp>
        <p:sp>
          <p:nvSpPr>
            <p:cNvPr id="49278" name="Freeform 1177"/>
            <p:cNvSpPr>
              <a:spLocks/>
            </p:cNvSpPr>
            <p:nvPr/>
          </p:nvSpPr>
          <p:spPr bwMode="auto">
            <a:xfrm>
              <a:off x="1786" y="2211"/>
              <a:ext cx="30" cy="40"/>
            </a:xfrm>
            <a:custGeom>
              <a:avLst/>
              <a:gdLst>
                <a:gd name="T0" fmla="*/ 4 w 30"/>
                <a:gd name="T1" fmla="*/ 30 h 40"/>
                <a:gd name="T2" fmla="*/ 8 w 30"/>
                <a:gd name="T3" fmla="*/ 36 h 40"/>
                <a:gd name="T4" fmla="*/ 11 w 30"/>
                <a:gd name="T5" fmla="*/ 32 h 40"/>
                <a:gd name="T6" fmla="*/ 13 w 30"/>
                <a:gd name="T7" fmla="*/ 29 h 40"/>
                <a:gd name="T8" fmla="*/ 16 w 30"/>
                <a:gd name="T9" fmla="*/ 25 h 40"/>
                <a:gd name="T10" fmla="*/ 18 w 30"/>
                <a:gd name="T11" fmla="*/ 21 h 40"/>
                <a:gd name="T12" fmla="*/ 21 w 30"/>
                <a:gd name="T13" fmla="*/ 17 h 40"/>
                <a:gd name="T14" fmla="*/ 23 w 30"/>
                <a:gd name="T15" fmla="*/ 13 h 40"/>
                <a:gd name="T16" fmla="*/ 27 w 30"/>
                <a:gd name="T17" fmla="*/ 9 h 40"/>
                <a:gd name="T18" fmla="*/ 29 w 30"/>
                <a:gd name="T19" fmla="*/ 5 h 40"/>
                <a:gd name="T20" fmla="*/ 21 w 30"/>
                <a:gd name="T21" fmla="*/ 0 h 40"/>
                <a:gd name="T22" fmla="*/ 18 w 30"/>
                <a:gd name="T23" fmla="*/ 3 h 40"/>
                <a:gd name="T24" fmla="*/ 16 w 30"/>
                <a:gd name="T25" fmla="*/ 8 h 40"/>
                <a:gd name="T26" fmla="*/ 13 w 30"/>
                <a:gd name="T27" fmla="*/ 12 h 40"/>
                <a:gd name="T28" fmla="*/ 10 w 30"/>
                <a:gd name="T29" fmla="*/ 16 h 40"/>
                <a:gd name="T30" fmla="*/ 7 w 30"/>
                <a:gd name="T31" fmla="*/ 20 h 40"/>
                <a:gd name="T32" fmla="*/ 5 w 30"/>
                <a:gd name="T33" fmla="*/ 23 h 40"/>
                <a:gd name="T34" fmla="*/ 3 w 30"/>
                <a:gd name="T35" fmla="*/ 28 h 40"/>
                <a:gd name="T36" fmla="*/ 0 w 30"/>
                <a:gd name="T37" fmla="*/ 33 h 40"/>
                <a:gd name="T38" fmla="*/ 4 w 30"/>
                <a:gd name="T39" fmla="*/ 39 h 40"/>
                <a:gd name="T40" fmla="*/ 4 w 30"/>
                <a:gd name="T41" fmla="*/ 30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40"/>
                <a:gd name="T65" fmla="*/ 30 w 30"/>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40">
                  <a:moveTo>
                    <a:pt x="4" y="30"/>
                  </a:moveTo>
                  <a:lnTo>
                    <a:pt x="8" y="36"/>
                  </a:lnTo>
                  <a:lnTo>
                    <a:pt x="11" y="32"/>
                  </a:lnTo>
                  <a:lnTo>
                    <a:pt x="13" y="29"/>
                  </a:lnTo>
                  <a:lnTo>
                    <a:pt x="16" y="25"/>
                  </a:lnTo>
                  <a:lnTo>
                    <a:pt x="18" y="21"/>
                  </a:lnTo>
                  <a:lnTo>
                    <a:pt x="21" y="17"/>
                  </a:lnTo>
                  <a:lnTo>
                    <a:pt x="23" y="13"/>
                  </a:lnTo>
                  <a:lnTo>
                    <a:pt x="27" y="9"/>
                  </a:lnTo>
                  <a:lnTo>
                    <a:pt x="29" y="5"/>
                  </a:lnTo>
                  <a:lnTo>
                    <a:pt x="21" y="0"/>
                  </a:lnTo>
                  <a:lnTo>
                    <a:pt x="18" y="3"/>
                  </a:lnTo>
                  <a:lnTo>
                    <a:pt x="16" y="8"/>
                  </a:lnTo>
                  <a:lnTo>
                    <a:pt x="13" y="12"/>
                  </a:lnTo>
                  <a:lnTo>
                    <a:pt x="10" y="16"/>
                  </a:lnTo>
                  <a:lnTo>
                    <a:pt x="7" y="20"/>
                  </a:lnTo>
                  <a:lnTo>
                    <a:pt x="5" y="23"/>
                  </a:lnTo>
                  <a:lnTo>
                    <a:pt x="3" y="28"/>
                  </a:lnTo>
                  <a:lnTo>
                    <a:pt x="0" y="33"/>
                  </a:lnTo>
                  <a:lnTo>
                    <a:pt x="4" y="39"/>
                  </a:lnTo>
                  <a:lnTo>
                    <a:pt x="4" y="30"/>
                  </a:lnTo>
                </a:path>
              </a:pathLst>
            </a:custGeom>
            <a:solidFill>
              <a:srgbClr val="4F4F4F"/>
            </a:solidFill>
            <a:ln w="12700" cap="rnd">
              <a:noFill/>
              <a:round/>
              <a:headEnd/>
              <a:tailEnd/>
            </a:ln>
          </p:spPr>
          <p:txBody>
            <a:bodyPr/>
            <a:lstStyle/>
            <a:p>
              <a:endParaRPr lang="en-US" dirty="0"/>
            </a:p>
          </p:txBody>
        </p:sp>
        <p:sp>
          <p:nvSpPr>
            <p:cNvPr id="49279" name="Freeform 1178"/>
            <p:cNvSpPr>
              <a:spLocks/>
            </p:cNvSpPr>
            <p:nvPr/>
          </p:nvSpPr>
          <p:spPr bwMode="auto">
            <a:xfrm>
              <a:off x="1790" y="2246"/>
              <a:ext cx="17" cy="17"/>
            </a:xfrm>
            <a:custGeom>
              <a:avLst/>
              <a:gdLst>
                <a:gd name="T0" fmla="*/ 16 w 17"/>
                <a:gd name="T1" fmla="*/ 16 h 17"/>
                <a:gd name="T2" fmla="*/ 12 w 17"/>
                <a:gd name="T3" fmla="*/ 4 h 17"/>
                <a:gd name="T4" fmla="*/ 9 w 17"/>
                <a:gd name="T5" fmla="*/ 2 h 17"/>
                <a:gd name="T6" fmla="*/ 0 w 17"/>
                <a:gd name="T7" fmla="*/ 0 h 17"/>
                <a:gd name="T8" fmla="*/ 0 w 17"/>
                <a:gd name="T9" fmla="*/ 12 h 17"/>
                <a:gd name="T10" fmla="*/ 3 w 17"/>
                <a:gd name="T11" fmla="*/ 12 h 17"/>
                <a:gd name="T12" fmla="*/ 9 w 17"/>
                <a:gd name="T13" fmla="*/ 16 h 17"/>
                <a:gd name="T14" fmla="*/ 16 w 17"/>
                <a:gd name="T15" fmla="*/ 16 h 17"/>
                <a:gd name="T16" fmla="*/ 12 w 17"/>
                <a:gd name="T17" fmla="*/ 4 h 17"/>
                <a:gd name="T18" fmla="*/ 16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16"/>
                  </a:moveTo>
                  <a:lnTo>
                    <a:pt x="12" y="4"/>
                  </a:lnTo>
                  <a:lnTo>
                    <a:pt x="9" y="2"/>
                  </a:lnTo>
                  <a:lnTo>
                    <a:pt x="0" y="0"/>
                  </a:lnTo>
                  <a:lnTo>
                    <a:pt x="0" y="12"/>
                  </a:lnTo>
                  <a:lnTo>
                    <a:pt x="3" y="12"/>
                  </a:lnTo>
                  <a:lnTo>
                    <a:pt x="9" y="16"/>
                  </a:lnTo>
                  <a:lnTo>
                    <a:pt x="16" y="16"/>
                  </a:lnTo>
                  <a:lnTo>
                    <a:pt x="12" y="4"/>
                  </a:lnTo>
                  <a:lnTo>
                    <a:pt x="16" y="16"/>
                  </a:lnTo>
                </a:path>
              </a:pathLst>
            </a:custGeom>
            <a:solidFill>
              <a:srgbClr val="4F4F4F"/>
            </a:solidFill>
            <a:ln w="12700" cap="rnd">
              <a:noFill/>
              <a:round/>
              <a:headEnd/>
              <a:tailEnd/>
            </a:ln>
          </p:spPr>
          <p:txBody>
            <a:bodyPr/>
            <a:lstStyle/>
            <a:p>
              <a:endParaRPr lang="en-US" dirty="0"/>
            </a:p>
          </p:txBody>
        </p:sp>
        <p:sp>
          <p:nvSpPr>
            <p:cNvPr id="49280" name="Freeform 1179"/>
            <p:cNvSpPr>
              <a:spLocks/>
            </p:cNvSpPr>
            <p:nvPr/>
          </p:nvSpPr>
          <p:spPr bwMode="auto">
            <a:xfrm>
              <a:off x="1791" y="2249"/>
              <a:ext cx="20" cy="30"/>
            </a:xfrm>
            <a:custGeom>
              <a:avLst/>
              <a:gdLst>
                <a:gd name="T0" fmla="*/ 19 w 20"/>
                <a:gd name="T1" fmla="*/ 24 h 30"/>
                <a:gd name="T2" fmla="*/ 17 w 20"/>
                <a:gd name="T3" fmla="*/ 21 h 30"/>
                <a:gd name="T4" fmla="*/ 14 w 20"/>
                <a:gd name="T5" fmla="*/ 18 h 30"/>
                <a:gd name="T6" fmla="*/ 12 w 20"/>
                <a:gd name="T7" fmla="*/ 14 h 30"/>
                <a:gd name="T8" fmla="*/ 11 w 20"/>
                <a:gd name="T9" fmla="*/ 12 h 30"/>
                <a:gd name="T10" fmla="*/ 8 w 20"/>
                <a:gd name="T11" fmla="*/ 8 h 30"/>
                <a:gd name="T12" fmla="*/ 8 w 20"/>
                <a:gd name="T13" fmla="*/ 7 h 30"/>
                <a:gd name="T14" fmla="*/ 8 w 20"/>
                <a:gd name="T15" fmla="*/ 8 h 30"/>
                <a:gd name="T16" fmla="*/ 8 w 20"/>
                <a:gd name="T17" fmla="*/ 9 h 30"/>
                <a:gd name="T18" fmla="*/ 6 w 20"/>
                <a:gd name="T19" fmla="*/ 0 h 30"/>
                <a:gd name="T20" fmla="*/ 2 w 20"/>
                <a:gd name="T21" fmla="*/ 3 h 30"/>
                <a:gd name="T22" fmla="*/ 0 w 20"/>
                <a:gd name="T23" fmla="*/ 7 h 30"/>
                <a:gd name="T24" fmla="*/ 2 w 20"/>
                <a:gd name="T25" fmla="*/ 12 h 30"/>
                <a:gd name="T26" fmla="*/ 3 w 20"/>
                <a:gd name="T27" fmla="*/ 15 h 30"/>
                <a:gd name="T28" fmla="*/ 5 w 20"/>
                <a:gd name="T29" fmla="*/ 19 h 30"/>
                <a:gd name="T30" fmla="*/ 8 w 20"/>
                <a:gd name="T31" fmla="*/ 23 h 30"/>
                <a:gd name="T32" fmla="*/ 11 w 20"/>
                <a:gd name="T33" fmla="*/ 27 h 30"/>
                <a:gd name="T34" fmla="*/ 13 w 20"/>
                <a:gd name="T35" fmla="*/ 29 h 30"/>
                <a:gd name="T36" fmla="*/ 19 w 20"/>
                <a:gd name="T37" fmla="*/ 24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30"/>
                <a:gd name="T59" fmla="*/ 20 w 2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30">
                  <a:moveTo>
                    <a:pt x="19" y="24"/>
                  </a:moveTo>
                  <a:lnTo>
                    <a:pt x="17" y="21"/>
                  </a:lnTo>
                  <a:lnTo>
                    <a:pt x="14" y="18"/>
                  </a:lnTo>
                  <a:lnTo>
                    <a:pt x="12" y="14"/>
                  </a:lnTo>
                  <a:lnTo>
                    <a:pt x="11" y="12"/>
                  </a:lnTo>
                  <a:lnTo>
                    <a:pt x="8" y="8"/>
                  </a:lnTo>
                  <a:lnTo>
                    <a:pt x="8" y="7"/>
                  </a:lnTo>
                  <a:lnTo>
                    <a:pt x="8" y="8"/>
                  </a:lnTo>
                  <a:lnTo>
                    <a:pt x="8" y="9"/>
                  </a:lnTo>
                  <a:lnTo>
                    <a:pt x="6" y="0"/>
                  </a:lnTo>
                  <a:lnTo>
                    <a:pt x="2" y="3"/>
                  </a:lnTo>
                  <a:lnTo>
                    <a:pt x="0" y="7"/>
                  </a:lnTo>
                  <a:lnTo>
                    <a:pt x="2" y="12"/>
                  </a:lnTo>
                  <a:lnTo>
                    <a:pt x="3" y="15"/>
                  </a:lnTo>
                  <a:lnTo>
                    <a:pt x="5" y="19"/>
                  </a:lnTo>
                  <a:lnTo>
                    <a:pt x="8" y="23"/>
                  </a:lnTo>
                  <a:lnTo>
                    <a:pt x="11" y="27"/>
                  </a:lnTo>
                  <a:lnTo>
                    <a:pt x="13" y="29"/>
                  </a:lnTo>
                  <a:lnTo>
                    <a:pt x="19" y="24"/>
                  </a:lnTo>
                </a:path>
              </a:pathLst>
            </a:custGeom>
            <a:solidFill>
              <a:srgbClr val="4F4F4F"/>
            </a:solidFill>
            <a:ln w="12700" cap="rnd">
              <a:noFill/>
              <a:round/>
              <a:headEnd/>
              <a:tailEnd/>
            </a:ln>
          </p:spPr>
          <p:txBody>
            <a:bodyPr/>
            <a:lstStyle/>
            <a:p>
              <a:endParaRPr lang="en-US" dirty="0"/>
            </a:p>
          </p:txBody>
        </p:sp>
        <p:sp>
          <p:nvSpPr>
            <p:cNvPr id="49281" name="Freeform 1180"/>
            <p:cNvSpPr>
              <a:spLocks/>
            </p:cNvSpPr>
            <p:nvPr/>
          </p:nvSpPr>
          <p:spPr bwMode="auto">
            <a:xfrm>
              <a:off x="2265" y="2055"/>
              <a:ext cx="28" cy="62"/>
            </a:xfrm>
            <a:custGeom>
              <a:avLst/>
              <a:gdLst>
                <a:gd name="T0" fmla="*/ 2 w 28"/>
                <a:gd name="T1" fmla="*/ 3 h 62"/>
                <a:gd name="T2" fmla="*/ 1 w 28"/>
                <a:gd name="T3" fmla="*/ 5 h 62"/>
                <a:gd name="T4" fmla="*/ 0 w 28"/>
                <a:gd name="T5" fmla="*/ 5 h 62"/>
                <a:gd name="T6" fmla="*/ 0 w 28"/>
                <a:gd name="T7" fmla="*/ 6 h 62"/>
                <a:gd name="T8" fmla="*/ 1 w 28"/>
                <a:gd name="T9" fmla="*/ 5 h 62"/>
                <a:gd name="T10" fmla="*/ 1 w 28"/>
                <a:gd name="T11" fmla="*/ 10 h 62"/>
                <a:gd name="T12" fmla="*/ 1 w 28"/>
                <a:gd name="T13" fmla="*/ 15 h 62"/>
                <a:gd name="T14" fmla="*/ 1 w 28"/>
                <a:gd name="T15" fmla="*/ 18 h 62"/>
                <a:gd name="T16" fmla="*/ 2 w 28"/>
                <a:gd name="T17" fmla="*/ 23 h 62"/>
                <a:gd name="T18" fmla="*/ 2 w 28"/>
                <a:gd name="T19" fmla="*/ 27 h 62"/>
                <a:gd name="T20" fmla="*/ 2 w 28"/>
                <a:gd name="T21" fmla="*/ 32 h 62"/>
                <a:gd name="T22" fmla="*/ 2 w 28"/>
                <a:gd name="T23" fmla="*/ 36 h 62"/>
                <a:gd name="T24" fmla="*/ 2 w 28"/>
                <a:gd name="T25" fmla="*/ 40 h 62"/>
                <a:gd name="T26" fmla="*/ 3 w 28"/>
                <a:gd name="T27" fmla="*/ 46 h 62"/>
                <a:gd name="T28" fmla="*/ 6 w 28"/>
                <a:gd name="T29" fmla="*/ 52 h 62"/>
                <a:gd name="T30" fmla="*/ 9 w 28"/>
                <a:gd name="T31" fmla="*/ 57 h 62"/>
                <a:gd name="T32" fmla="*/ 11 w 28"/>
                <a:gd name="T33" fmla="*/ 60 h 62"/>
                <a:gd name="T34" fmla="*/ 14 w 28"/>
                <a:gd name="T35" fmla="*/ 61 h 62"/>
                <a:gd name="T36" fmla="*/ 16 w 28"/>
                <a:gd name="T37" fmla="*/ 60 h 62"/>
                <a:gd name="T38" fmla="*/ 19 w 28"/>
                <a:gd name="T39" fmla="*/ 58 h 62"/>
                <a:gd name="T40" fmla="*/ 21 w 28"/>
                <a:gd name="T41" fmla="*/ 56 h 62"/>
                <a:gd name="T42" fmla="*/ 22 w 28"/>
                <a:gd name="T43" fmla="*/ 52 h 62"/>
                <a:gd name="T44" fmla="*/ 24 w 28"/>
                <a:gd name="T45" fmla="*/ 46 h 62"/>
                <a:gd name="T46" fmla="*/ 25 w 28"/>
                <a:gd name="T47" fmla="*/ 42 h 62"/>
                <a:gd name="T48" fmla="*/ 25 w 28"/>
                <a:gd name="T49" fmla="*/ 36 h 62"/>
                <a:gd name="T50" fmla="*/ 25 w 28"/>
                <a:gd name="T51" fmla="*/ 32 h 62"/>
                <a:gd name="T52" fmla="*/ 26 w 28"/>
                <a:gd name="T53" fmla="*/ 26 h 62"/>
                <a:gd name="T54" fmla="*/ 26 w 28"/>
                <a:gd name="T55" fmla="*/ 21 h 62"/>
                <a:gd name="T56" fmla="*/ 27 w 28"/>
                <a:gd name="T57" fmla="*/ 16 h 62"/>
                <a:gd name="T58" fmla="*/ 25 w 28"/>
                <a:gd name="T59" fmla="*/ 14 h 62"/>
                <a:gd name="T60" fmla="*/ 21 w 28"/>
                <a:gd name="T61" fmla="*/ 11 h 62"/>
                <a:gd name="T62" fmla="*/ 19 w 28"/>
                <a:gd name="T63" fmla="*/ 7 h 62"/>
                <a:gd name="T64" fmla="*/ 16 w 28"/>
                <a:gd name="T65" fmla="*/ 4 h 62"/>
                <a:gd name="T66" fmla="*/ 12 w 28"/>
                <a:gd name="T67" fmla="*/ 2 h 62"/>
                <a:gd name="T68" fmla="*/ 9 w 28"/>
                <a:gd name="T69" fmla="*/ 0 h 62"/>
                <a:gd name="T70" fmla="*/ 6 w 28"/>
                <a:gd name="T71" fmla="*/ 0 h 62"/>
                <a:gd name="T72" fmla="*/ 2 w 28"/>
                <a:gd name="T73" fmla="*/ 3 h 62"/>
                <a:gd name="T74" fmla="*/ 1 w 28"/>
                <a:gd name="T75" fmla="*/ 7 h 62"/>
                <a:gd name="T76" fmla="*/ 1 w 28"/>
                <a:gd name="T77" fmla="*/ 11 h 62"/>
                <a:gd name="T78" fmla="*/ 1 w 28"/>
                <a:gd name="T79" fmla="*/ 16 h 62"/>
                <a:gd name="T80" fmla="*/ 2 w 28"/>
                <a:gd name="T81" fmla="*/ 21 h 62"/>
                <a:gd name="T82" fmla="*/ 2 w 28"/>
                <a:gd name="T83" fmla="*/ 3 h 6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
                <a:gd name="T127" fmla="*/ 0 h 62"/>
                <a:gd name="T128" fmla="*/ 28 w 28"/>
                <a:gd name="T129" fmla="*/ 62 h 6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 h="62">
                  <a:moveTo>
                    <a:pt x="2" y="3"/>
                  </a:moveTo>
                  <a:lnTo>
                    <a:pt x="1" y="5"/>
                  </a:lnTo>
                  <a:lnTo>
                    <a:pt x="0" y="5"/>
                  </a:lnTo>
                  <a:lnTo>
                    <a:pt x="0" y="6"/>
                  </a:lnTo>
                  <a:lnTo>
                    <a:pt x="1" y="5"/>
                  </a:lnTo>
                  <a:lnTo>
                    <a:pt x="1" y="10"/>
                  </a:lnTo>
                  <a:lnTo>
                    <a:pt x="1" y="15"/>
                  </a:lnTo>
                  <a:lnTo>
                    <a:pt x="1" y="18"/>
                  </a:lnTo>
                  <a:lnTo>
                    <a:pt x="2" y="23"/>
                  </a:lnTo>
                  <a:lnTo>
                    <a:pt x="2" y="27"/>
                  </a:lnTo>
                  <a:lnTo>
                    <a:pt x="2" y="32"/>
                  </a:lnTo>
                  <a:lnTo>
                    <a:pt x="2" y="36"/>
                  </a:lnTo>
                  <a:lnTo>
                    <a:pt x="2" y="40"/>
                  </a:lnTo>
                  <a:lnTo>
                    <a:pt x="3" y="46"/>
                  </a:lnTo>
                  <a:lnTo>
                    <a:pt x="6" y="52"/>
                  </a:lnTo>
                  <a:lnTo>
                    <a:pt x="9" y="57"/>
                  </a:lnTo>
                  <a:lnTo>
                    <a:pt x="11" y="60"/>
                  </a:lnTo>
                  <a:lnTo>
                    <a:pt x="14" y="61"/>
                  </a:lnTo>
                  <a:lnTo>
                    <a:pt x="16" y="60"/>
                  </a:lnTo>
                  <a:lnTo>
                    <a:pt x="19" y="58"/>
                  </a:lnTo>
                  <a:lnTo>
                    <a:pt x="21" y="56"/>
                  </a:lnTo>
                  <a:lnTo>
                    <a:pt x="22" y="52"/>
                  </a:lnTo>
                  <a:lnTo>
                    <a:pt x="24" y="46"/>
                  </a:lnTo>
                  <a:lnTo>
                    <a:pt x="25" y="42"/>
                  </a:lnTo>
                  <a:lnTo>
                    <a:pt x="25" y="36"/>
                  </a:lnTo>
                  <a:lnTo>
                    <a:pt x="25" y="32"/>
                  </a:lnTo>
                  <a:lnTo>
                    <a:pt x="26" y="26"/>
                  </a:lnTo>
                  <a:lnTo>
                    <a:pt x="26" y="21"/>
                  </a:lnTo>
                  <a:lnTo>
                    <a:pt x="27" y="16"/>
                  </a:lnTo>
                  <a:lnTo>
                    <a:pt x="25" y="14"/>
                  </a:lnTo>
                  <a:lnTo>
                    <a:pt x="21" y="11"/>
                  </a:lnTo>
                  <a:lnTo>
                    <a:pt x="19" y="7"/>
                  </a:lnTo>
                  <a:lnTo>
                    <a:pt x="16" y="4"/>
                  </a:lnTo>
                  <a:lnTo>
                    <a:pt x="12" y="2"/>
                  </a:lnTo>
                  <a:lnTo>
                    <a:pt x="9" y="0"/>
                  </a:lnTo>
                  <a:lnTo>
                    <a:pt x="6" y="0"/>
                  </a:lnTo>
                  <a:lnTo>
                    <a:pt x="2" y="3"/>
                  </a:lnTo>
                  <a:lnTo>
                    <a:pt x="1" y="7"/>
                  </a:lnTo>
                  <a:lnTo>
                    <a:pt x="1" y="11"/>
                  </a:lnTo>
                  <a:lnTo>
                    <a:pt x="1" y="16"/>
                  </a:lnTo>
                  <a:lnTo>
                    <a:pt x="2" y="21"/>
                  </a:lnTo>
                  <a:lnTo>
                    <a:pt x="2" y="3"/>
                  </a:lnTo>
                </a:path>
              </a:pathLst>
            </a:custGeom>
            <a:solidFill>
              <a:srgbClr val="CCCCCC"/>
            </a:solidFill>
            <a:ln w="12700" cap="rnd">
              <a:noFill/>
              <a:round/>
              <a:headEnd/>
              <a:tailEnd/>
            </a:ln>
          </p:spPr>
          <p:txBody>
            <a:bodyPr/>
            <a:lstStyle/>
            <a:p>
              <a:endParaRPr lang="en-US" dirty="0"/>
            </a:p>
          </p:txBody>
        </p:sp>
        <p:sp>
          <p:nvSpPr>
            <p:cNvPr id="49282" name="Freeform 1181"/>
            <p:cNvSpPr>
              <a:spLocks/>
            </p:cNvSpPr>
            <p:nvPr/>
          </p:nvSpPr>
          <p:spPr bwMode="auto">
            <a:xfrm>
              <a:off x="2259" y="2054"/>
              <a:ext cx="17" cy="17"/>
            </a:xfrm>
            <a:custGeom>
              <a:avLst/>
              <a:gdLst>
                <a:gd name="T0" fmla="*/ 16 w 17"/>
                <a:gd name="T1" fmla="*/ 9 h 17"/>
                <a:gd name="T2" fmla="*/ 2 w 17"/>
                <a:gd name="T3" fmla="*/ 6 h 17"/>
                <a:gd name="T4" fmla="*/ 8 w 17"/>
                <a:gd name="T5" fmla="*/ 4 h 17"/>
                <a:gd name="T6" fmla="*/ 16 w 17"/>
                <a:gd name="T7" fmla="*/ 11 h 17"/>
                <a:gd name="T8" fmla="*/ 10 w 17"/>
                <a:gd name="T9" fmla="*/ 0 h 17"/>
                <a:gd name="T10" fmla="*/ 5 w 17"/>
                <a:gd name="T11" fmla="*/ 2 h 17"/>
                <a:gd name="T12" fmla="*/ 0 w 17"/>
                <a:gd name="T13" fmla="*/ 6 h 17"/>
                <a:gd name="T14" fmla="*/ 8 w 17"/>
                <a:gd name="T15" fmla="*/ 16 h 17"/>
                <a:gd name="T16" fmla="*/ 16 w 17"/>
                <a:gd name="T17" fmla="*/ 11 h 17"/>
                <a:gd name="T18" fmla="*/ 2 w 17"/>
                <a:gd name="T19" fmla="*/ 9 h 17"/>
                <a:gd name="T20" fmla="*/ 16 w 17"/>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9"/>
                  </a:moveTo>
                  <a:lnTo>
                    <a:pt x="2" y="6"/>
                  </a:lnTo>
                  <a:lnTo>
                    <a:pt x="8" y="4"/>
                  </a:lnTo>
                  <a:lnTo>
                    <a:pt x="16" y="11"/>
                  </a:lnTo>
                  <a:lnTo>
                    <a:pt x="10" y="0"/>
                  </a:lnTo>
                  <a:lnTo>
                    <a:pt x="5" y="2"/>
                  </a:lnTo>
                  <a:lnTo>
                    <a:pt x="0" y="6"/>
                  </a:lnTo>
                  <a:lnTo>
                    <a:pt x="8" y="16"/>
                  </a:lnTo>
                  <a:lnTo>
                    <a:pt x="16" y="11"/>
                  </a:lnTo>
                  <a:lnTo>
                    <a:pt x="2" y="9"/>
                  </a:lnTo>
                  <a:lnTo>
                    <a:pt x="16" y="9"/>
                  </a:lnTo>
                </a:path>
              </a:pathLst>
            </a:custGeom>
            <a:solidFill>
              <a:srgbClr val="828282"/>
            </a:solidFill>
            <a:ln w="12700" cap="rnd">
              <a:noFill/>
              <a:round/>
              <a:headEnd/>
              <a:tailEnd/>
            </a:ln>
          </p:spPr>
          <p:txBody>
            <a:bodyPr/>
            <a:lstStyle/>
            <a:p>
              <a:endParaRPr lang="en-US" dirty="0"/>
            </a:p>
          </p:txBody>
        </p:sp>
        <p:sp>
          <p:nvSpPr>
            <p:cNvPr id="49283" name="Freeform 1182"/>
            <p:cNvSpPr>
              <a:spLocks/>
            </p:cNvSpPr>
            <p:nvPr/>
          </p:nvSpPr>
          <p:spPr bwMode="auto">
            <a:xfrm>
              <a:off x="2260" y="2061"/>
              <a:ext cx="17" cy="33"/>
            </a:xfrm>
            <a:custGeom>
              <a:avLst/>
              <a:gdLst>
                <a:gd name="T0" fmla="*/ 16 w 17"/>
                <a:gd name="T1" fmla="*/ 32 h 33"/>
                <a:gd name="T2" fmla="*/ 16 w 17"/>
                <a:gd name="T3" fmla="*/ 29 h 33"/>
                <a:gd name="T4" fmla="*/ 16 w 17"/>
                <a:gd name="T5" fmla="*/ 24 h 33"/>
                <a:gd name="T6" fmla="*/ 13 w 17"/>
                <a:gd name="T7" fmla="*/ 19 h 33"/>
                <a:gd name="T8" fmla="*/ 13 w 17"/>
                <a:gd name="T9" fmla="*/ 15 h 33"/>
                <a:gd name="T10" fmla="*/ 13 w 17"/>
                <a:gd name="T11" fmla="*/ 12 h 33"/>
                <a:gd name="T12" fmla="*/ 13 w 17"/>
                <a:gd name="T13" fmla="*/ 8 h 33"/>
                <a:gd name="T14" fmla="*/ 13 w 17"/>
                <a:gd name="T15" fmla="*/ 4 h 33"/>
                <a:gd name="T16" fmla="*/ 13 w 17"/>
                <a:gd name="T17" fmla="*/ 1 h 33"/>
                <a:gd name="T18" fmla="*/ 0 w 17"/>
                <a:gd name="T19" fmla="*/ 0 h 33"/>
                <a:gd name="T20" fmla="*/ 0 w 17"/>
                <a:gd name="T21" fmla="*/ 4 h 33"/>
                <a:gd name="T22" fmla="*/ 0 w 17"/>
                <a:gd name="T23" fmla="*/ 8 h 33"/>
                <a:gd name="T24" fmla="*/ 0 w 17"/>
                <a:gd name="T25" fmla="*/ 13 h 33"/>
                <a:gd name="T26" fmla="*/ 2 w 17"/>
                <a:gd name="T27" fmla="*/ 17 h 33"/>
                <a:gd name="T28" fmla="*/ 2 w 17"/>
                <a:gd name="T29" fmla="*/ 21 h 33"/>
                <a:gd name="T30" fmla="*/ 2 w 17"/>
                <a:gd name="T31" fmla="*/ 24 h 33"/>
                <a:gd name="T32" fmla="*/ 2 w 17"/>
                <a:gd name="T33" fmla="*/ 29 h 33"/>
                <a:gd name="T34" fmla="*/ 2 w 17"/>
                <a:gd name="T35" fmla="*/ 32 h 33"/>
                <a:gd name="T36" fmla="*/ 16 w 17"/>
                <a:gd name="T37" fmla="*/ 32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3"/>
                <a:gd name="T59" fmla="*/ 17 w 17"/>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3">
                  <a:moveTo>
                    <a:pt x="16" y="32"/>
                  </a:moveTo>
                  <a:lnTo>
                    <a:pt x="16" y="29"/>
                  </a:lnTo>
                  <a:lnTo>
                    <a:pt x="16" y="24"/>
                  </a:lnTo>
                  <a:lnTo>
                    <a:pt x="13" y="19"/>
                  </a:lnTo>
                  <a:lnTo>
                    <a:pt x="13" y="15"/>
                  </a:lnTo>
                  <a:lnTo>
                    <a:pt x="13" y="12"/>
                  </a:lnTo>
                  <a:lnTo>
                    <a:pt x="13" y="8"/>
                  </a:lnTo>
                  <a:lnTo>
                    <a:pt x="13" y="4"/>
                  </a:lnTo>
                  <a:lnTo>
                    <a:pt x="13" y="1"/>
                  </a:lnTo>
                  <a:lnTo>
                    <a:pt x="0" y="0"/>
                  </a:lnTo>
                  <a:lnTo>
                    <a:pt x="0" y="4"/>
                  </a:lnTo>
                  <a:lnTo>
                    <a:pt x="0" y="8"/>
                  </a:lnTo>
                  <a:lnTo>
                    <a:pt x="0" y="13"/>
                  </a:lnTo>
                  <a:lnTo>
                    <a:pt x="2" y="17"/>
                  </a:lnTo>
                  <a:lnTo>
                    <a:pt x="2" y="21"/>
                  </a:lnTo>
                  <a:lnTo>
                    <a:pt x="2" y="24"/>
                  </a:lnTo>
                  <a:lnTo>
                    <a:pt x="2" y="29"/>
                  </a:lnTo>
                  <a:lnTo>
                    <a:pt x="2" y="32"/>
                  </a:lnTo>
                  <a:lnTo>
                    <a:pt x="16" y="32"/>
                  </a:lnTo>
                </a:path>
              </a:pathLst>
            </a:custGeom>
            <a:solidFill>
              <a:srgbClr val="828282"/>
            </a:solidFill>
            <a:ln w="12700" cap="rnd">
              <a:noFill/>
              <a:round/>
              <a:headEnd/>
              <a:tailEnd/>
            </a:ln>
          </p:spPr>
          <p:txBody>
            <a:bodyPr/>
            <a:lstStyle/>
            <a:p>
              <a:endParaRPr lang="en-US" dirty="0"/>
            </a:p>
          </p:txBody>
        </p:sp>
        <p:sp>
          <p:nvSpPr>
            <p:cNvPr id="49284" name="Freeform 1183"/>
            <p:cNvSpPr>
              <a:spLocks/>
            </p:cNvSpPr>
            <p:nvPr/>
          </p:nvSpPr>
          <p:spPr bwMode="auto">
            <a:xfrm>
              <a:off x="2262" y="2099"/>
              <a:ext cx="17" cy="21"/>
            </a:xfrm>
            <a:custGeom>
              <a:avLst/>
              <a:gdLst>
                <a:gd name="T0" fmla="*/ 14 w 17"/>
                <a:gd name="T1" fmla="*/ 13 h 21"/>
                <a:gd name="T2" fmla="*/ 16 w 17"/>
                <a:gd name="T3" fmla="*/ 14 h 21"/>
                <a:gd name="T4" fmla="*/ 14 w 17"/>
                <a:gd name="T5" fmla="*/ 12 h 21"/>
                <a:gd name="T6" fmla="*/ 11 w 17"/>
                <a:gd name="T7" fmla="*/ 8 h 21"/>
                <a:gd name="T8" fmla="*/ 9 w 17"/>
                <a:gd name="T9" fmla="*/ 4 h 21"/>
                <a:gd name="T10" fmla="*/ 8 w 17"/>
                <a:gd name="T11" fmla="*/ 0 h 21"/>
                <a:gd name="T12" fmla="*/ 0 w 17"/>
                <a:gd name="T13" fmla="*/ 0 h 21"/>
                <a:gd name="T14" fmla="*/ 1 w 17"/>
                <a:gd name="T15" fmla="*/ 6 h 21"/>
                <a:gd name="T16" fmla="*/ 4 w 17"/>
                <a:gd name="T17" fmla="*/ 12 h 21"/>
                <a:gd name="T18" fmla="*/ 6 w 17"/>
                <a:gd name="T19" fmla="*/ 17 h 21"/>
                <a:gd name="T20" fmla="*/ 9 w 17"/>
                <a:gd name="T21" fmla="*/ 20 h 21"/>
                <a:gd name="T22" fmla="*/ 10 w 17"/>
                <a:gd name="T23" fmla="*/ 20 h 21"/>
                <a:gd name="T24" fmla="*/ 14 w 17"/>
                <a:gd name="T25" fmla="*/ 13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1"/>
                <a:gd name="T41" fmla="*/ 17 w 1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1">
                  <a:moveTo>
                    <a:pt x="14" y="13"/>
                  </a:moveTo>
                  <a:lnTo>
                    <a:pt x="16" y="14"/>
                  </a:lnTo>
                  <a:lnTo>
                    <a:pt x="14" y="12"/>
                  </a:lnTo>
                  <a:lnTo>
                    <a:pt x="11" y="8"/>
                  </a:lnTo>
                  <a:lnTo>
                    <a:pt x="9" y="4"/>
                  </a:lnTo>
                  <a:lnTo>
                    <a:pt x="8" y="0"/>
                  </a:lnTo>
                  <a:lnTo>
                    <a:pt x="0" y="0"/>
                  </a:lnTo>
                  <a:lnTo>
                    <a:pt x="1" y="6"/>
                  </a:lnTo>
                  <a:lnTo>
                    <a:pt x="4" y="12"/>
                  </a:lnTo>
                  <a:lnTo>
                    <a:pt x="6" y="17"/>
                  </a:lnTo>
                  <a:lnTo>
                    <a:pt x="9" y="20"/>
                  </a:lnTo>
                  <a:lnTo>
                    <a:pt x="10" y="20"/>
                  </a:lnTo>
                  <a:lnTo>
                    <a:pt x="14" y="13"/>
                  </a:lnTo>
                </a:path>
              </a:pathLst>
            </a:custGeom>
            <a:solidFill>
              <a:srgbClr val="828282"/>
            </a:solidFill>
            <a:ln w="12700" cap="rnd">
              <a:noFill/>
              <a:round/>
              <a:headEnd/>
              <a:tailEnd/>
            </a:ln>
          </p:spPr>
          <p:txBody>
            <a:bodyPr/>
            <a:lstStyle/>
            <a:p>
              <a:endParaRPr lang="en-US" dirty="0"/>
            </a:p>
          </p:txBody>
        </p:sp>
        <p:sp>
          <p:nvSpPr>
            <p:cNvPr id="49285" name="Freeform 1184"/>
            <p:cNvSpPr>
              <a:spLocks/>
            </p:cNvSpPr>
            <p:nvPr/>
          </p:nvSpPr>
          <p:spPr bwMode="auto">
            <a:xfrm>
              <a:off x="2276" y="2115"/>
              <a:ext cx="17" cy="17"/>
            </a:xfrm>
            <a:custGeom>
              <a:avLst/>
              <a:gdLst>
                <a:gd name="T0" fmla="*/ 6 w 17"/>
                <a:gd name="T1" fmla="*/ 2 h 17"/>
                <a:gd name="T2" fmla="*/ 8 w 17"/>
                <a:gd name="T3" fmla="*/ 0 h 17"/>
                <a:gd name="T4" fmla="*/ 6 w 17"/>
                <a:gd name="T5" fmla="*/ 0 h 17"/>
                <a:gd name="T6" fmla="*/ 6 w 17"/>
                <a:gd name="T7" fmla="*/ 2 h 17"/>
                <a:gd name="T8" fmla="*/ 4 w 17"/>
                <a:gd name="T9" fmla="*/ 2 h 17"/>
                <a:gd name="T10" fmla="*/ 0 w 17"/>
                <a:gd name="T11" fmla="*/ 13 h 17"/>
                <a:gd name="T12" fmla="*/ 4 w 17"/>
                <a:gd name="T13" fmla="*/ 16 h 17"/>
                <a:gd name="T14" fmla="*/ 9 w 17"/>
                <a:gd name="T15" fmla="*/ 16 h 17"/>
                <a:gd name="T16" fmla="*/ 12 w 17"/>
                <a:gd name="T17" fmla="*/ 13 h 17"/>
                <a:gd name="T18" fmla="*/ 16 w 17"/>
                <a:gd name="T19" fmla="*/ 5 h 17"/>
                <a:gd name="T20" fmla="*/ 6 w 17"/>
                <a:gd name="T21" fmla="*/ 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6" y="2"/>
                  </a:moveTo>
                  <a:lnTo>
                    <a:pt x="8" y="0"/>
                  </a:lnTo>
                  <a:lnTo>
                    <a:pt x="6" y="0"/>
                  </a:lnTo>
                  <a:lnTo>
                    <a:pt x="6" y="2"/>
                  </a:lnTo>
                  <a:lnTo>
                    <a:pt x="4" y="2"/>
                  </a:lnTo>
                  <a:lnTo>
                    <a:pt x="0" y="13"/>
                  </a:lnTo>
                  <a:lnTo>
                    <a:pt x="4" y="16"/>
                  </a:lnTo>
                  <a:lnTo>
                    <a:pt x="9" y="16"/>
                  </a:lnTo>
                  <a:lnTo>
                    <a:pt x="12" y="13"/>
                  </a:lnTo>
                  <a:lnTo>
                    <a:pt x="16" y="5"/>
                  </a:lnTo>
                  <a:lnTo>
                    <a:pt x="6" y="2"/>
                  </a:lnTo>
                </a:path>
              </a:pathLst>
            </a:custGeom>
            <a:solidFill>
              <a:srgbClr val="828282"/>
            </a:solidFill>
            <a:ln w="12700" cap="rnd">
              <a:noFill/>
              <a:round/>
              <a:headEnd/>
              <a:tailEnd/>
            </a:ln>
          </p:spPr>
          <p:txBody>
            <a:bodyPr/>
            <a:lstStyle/>
            <a:p>
              <a:endParaRPr lang="en-US" dirty="0"/>
            </a:p>
          </p:txBody>
        </p:sp>
        <p:sp>
          <p:nvSpPr>
            <p:cNvPr id="49286" name="Freeform 1185"/>
            <p:cNvSpPr>
              <a:spLocks/>
            </p:cNvSpPr>
            <p:nvPr/>
          </p:nvSpPr>
          <p:spPr bwMode="auto">
            <a:xfrm>
              <a:off x="2285" y="2068"/>
              <a:ext cx="17" cy="46"/>
            </a:xfrm>
            <a:custGeom>
              <a:avLst/>
              <a:gdLst>
                <a:gd name="T0" fmla="*/ 8 w 17"/>
                <a:gd name="T1" fmla="*/ 8 h 46"/>
                <a:gd name="T2" fmla="*/ 6 w 17"/>
                <a:gd name="T3" fmla="*/ 4 h 46"/>
                <a:gd name="T4" fmla="*/ 6 w 17"/>
                <a:gd name="T5" fmla="*/ 9 h 46"/>
                <a:gd name="T6" fmla="*/ 6 w 17"/>
                <a:gd name="T7" fmla="*/ 14 h 46"/>
                <a:gd name="T8" fmla="*/ 4 w 17"/>
                <a:gd name="T9" fmla="*/ 19 h 46"/>
                <a:gd name="T10" fmla="*/ 3 w 17"/>
                <a:gd name="T11" fmla="*/ 23 h 46"/>
                <a:gd name="T12" fmla="*/ 3 w 17"/>
                <a:gd name="T13" fmla="*/ 28 h 46"/>
                <a:gd name="T14" fmla="*/ 2 w 17"/>
                <a:gd name="T15" fmla="*/ 33 h 46"/>
                <a:gd name="T16" fmla="*/ 1 w 17"/>
                <a:gd name="T17" fmla="*/ 37 h 46"/>
                <a:gd name="T18" fmla="*/ 0 w 17"/>
                <a:gd name="T19" fmla="*/ 42 h 46"/>
                <a:gd name="T20" fmla="*/ 9 w 17"/>
                <a:gd name="T21" fmla="*/ 45 h 46"/>
                <a:gd name="T22" fmla="*/ 11 w 17"/>
                <a:gd name="T23" fmla="*/ 40 h 46"/>
                <a:gd name="T24" fmla="*/ 12 w 17"/>
                <a:gd name="T25" fmla="*/ 34 h 46"/>
                <a:gd name="T26" fmla="*/ 12 w 17"/>
                <a:gd name="T27" fmla="*/ 29 h 46"/>
                <a:gd name="T28" fmla="*/ 13 w 17"/>
                <a:gd name="T29" fmla="*/ 25 h 46"/>
                <a:gd name="T30" fmla="*/ 14 w 17"/>
                <a:gd name="T31" fmla="*/ 19 h 46"/>
                <a:gd name="T32" fmla="*/ 14 w 17"/>
                <a:gd name="T33" fmla="*/ 14 h 46"/>
                <a:gd name="T34" fmla="*/ 14 w 17"/>
                <a:gd name="T35" fmla="*/ 9 h 46"/>
                <a:gd name="T36" fmla="*/ 16 w 17"/>
                <a:gd name="T37" fmla="*/ 4 h 46"/>
                <a:gd name="T38" fmla="*/ 13 w 17"/>
                <a:gd name="T39" fmla="*/ 0 h 46"/>
                <a:gd name="T40" fmla="*/ 8 w 17"/>
                <a:gd name="T41" fmla="*/ 8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46"/>
                <a:gd name="T65" fmla="*/ 17 w 17"/>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46">
                  <a:moveTo>
                    <a:pt x="8" y="8"/>
                  </a:moveTo>
                  <a:lnTo>
                    <a:pt x="6" y="4"/>
                  </a:lnTo>
                  <a:lnTo>
                    <a:pt x="6" y="9"/>
                  </a:lnTo>
                  <a:lnTo>
                    <a:pt x="6" y="14"/>
                  </a:lnTo>
                  <a:lnTo>
                    <a:pt x="4" y="19"/>
                  </a:lnTo>
                  <a:lnTo>
                    <a:pt x="3" y="23"/>
                  </a:lnTo>
                  <a:lnTo>
                    <a:pt x="3" y="28"/>
                  </a:lnTo>
                  <a:lnTo>
                    <a:pt x="2" y="33"/>
                  </a:lnTo>
                  <a:lnTo>
                    <a:pt x="1" y="37"/>
                  </a:lnTo>
                  <a:lnTo>
                    <a:pt x="0" y="42"/>
                  </a:lnTo>
                  <a:lnTo>
                    <a:pt x="9" y="45"/>
                  </a:lnTo>
                  <a:lnTo>
                    <a:pt x="11" y="40"/>
                  </a:lnTo>
                  <a:lnTo>
                    <a:pt x="12" y="34"/>
                  </a:lnTo>
                  <a:lnTo>
                    <a:pt x="12" y="29"/>
                  </a:lnTo>
                  <a:lnTo>
                    <a:pt x="13" y="25"/>
                  </a:lnTo>
                  <a:lnTo>
                    <a:pt x="14" y="19"/>
                  </a:lnTo>
                  <a:lnTo>
                    <a:pt x="14" y="14"/>
                  </a:lnTo>
                  <a:lnTo>
                    <a:pt x="14" y="9"/>
                  </a:lnTo>
                  <a:lnTo>
                    <a:pt x="16" y="4"/>
                  </a:lnTo>
                  <a:lnTo>
                    <a:pt x="13" y="0"/>
                  </a:lnTo>
                  <a:lnTo>
                    <a:pt x="8" y="8"/>
                  </a:lnTo>
                </a:path>
              </a:pathLst>
            </a:custGeom>
            <a:solidFill>
              <a:srgbClr val="828282"/>
            </a:solidFill>
            <a:ln w="12700" cap="rnd">
              <a:noFill/>
              <a:round/>
              <a:headEnd/>
              <a:tailEnd/>
            </a:ln>
          </p:spPr>
          <p:txBody>
            <a:bodyPr/>
            <a:lstStyle/>
            <a:p>
              <a:endParaRPr lang="en-US" dirty="0"/>
            </a:p>
          </p:txBody>
        </p:sp>
        <p:sp>
          <p:nvSpPr>
            <p:cNvPr id="49287" name="Freeform 1186"/>
            <p:cNvSpPr>
              <a:spLocks/>
            </p:cNvSpPr>
            <p:nvPr/>
          </p:nvSpPr>
          <p:spPr bwMode="auto">
            <a:xfrm>
              <a:off x="2264" y="2050"/>
              <a:ext cx="32" cy="22"/>
            </a:xfrm>
            <a:custGeom>
              <a:avLst/>
              <a:gdLst>
                <a:gd name="T0" fmla="*/ 7 w 32"/>
                <a:gd name="T1" fmla="*/ 9 h 22"/>
                <a:gd name="T2" fmla="*/ 9 w 32"/>
                <a:gd name="T3" fmla="*/ 9 h 22"/>
                <a:gd name="T4" fmla="*/ 10 w 32"/>
                <a:gd name="T5" fmla="*/ 9 h 22"/>
                <a:gd name="T6" fmla="*/ 12 w 32"/>
                <a:gd name="T7" fmla="*/ 9 h 22"/>
                <a:gd name="T8" fmla="*/ 13 w 32"/>
                <a:gd name="T9" fmla="*/ 10 h 22"/>
                <a:gd name="T10" fmla="*/ 17 w 32"/>
                <a:gd name="T11" fmla="*/ 13 h 22"/>
                <a:gd name="T12" fmla="*/ 19 w 32"/>
                <a:gd name="T13" fmla="*/ 16 h 22"/>
                <a:gd name="T14" fmla="*/ 23 w 32"/>
                <a:gd name="T15" fmla="*/ 18 h 22"/>
                <a:gd name="T16" fmla="*/ 26 w 32"/>
                <a:gd name="T17" fmla="*/ 21 h 22"/>
                <a:gd name="T18" fmla="*/ 31 w 32"/>
                <a:gd name="T19" fmla="*/ 14 h 22"/>
                <a:gd name="T20" fmla="*/ 29 w 32"/>
                <a:gd name="T21" fmla="*/ 12 h 22"/>
                <a:gd name="T22" fmla="*/ 26 w 32"/>
                <a:gd name="T23" fmla="*/ 10 h 22"/>
                <a:gd name="T24" fmla="*/ 23 w 32"/>
                <a:gd name="T25" fmla="*/ 7 h 22"/>
                <a:gd name="T26" fmla="*/ 20 w 32"/>
                <a:gd name="T27" fmla="*/ 4 h 22"/>
                <a:gd name="T28" fmla="*/ 16 w 32"/>
                <a:gd name="T29" fmla="*/ 2 h 22"/>
                <a:gd name="T30" fmla="*/ 11 w 32"/>
                <a:gd name="T31" fmla="*/ 0 h 22"/>
                <a:gd name="T32" fmla="*/ 5 w 32"/>
                <a:gd name="T33" fmla="*/ 0 h 22"/>
                <a:gd name="T34" fmla="*/ 0 w 32"/>
                <a:gd name="T35" fmla="*/ 4 h 22"/>
                <a:gd name="T36" fmla="*/ 7 w 32"/>
                <a:gd name="T37" fmla="*/ 9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22"/>
                <a:gd name="T59" fmla="*/ 32 w 32"/>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22">
                  <a:moveTo>
                    <a:pt x="7" y="9"/>
                  </a:moveTo>
                  <a:lnTo>
                    <a:pt x="9" y="9"/>
                  </a:lnTo>
                  <a:lnTo>
                    <a:pt x="10" y="9"/>
                  </a:lnTo>
                  <a:lnTo>
                    <a:pt x="12" y="9"/>
                  </a:lnTo>
                  <a:lnTo>
                    <a:pt x="13" y="10"/>
                  </a:lnTo>
                  <a:lnTo>
                    <a:pt x="17" y="13"/>
                  </a:lnTo>
                  <a:lnTo>
                    <a:pt x="19" y="16"/>
                  </a:lnTo>
                  <a:lnTo>
                    <a:pt x="23" y="18"/>
                  </a:lnTo>
                  <a:lnTo>
                    <a:pt x="26" y="21"/>
                  </a:lnTo>
                  <a:lnTo>
                    <a:pt x="31" y="14"/>
                  </a:lnTo>
                  <a:lnTo>
                    <a:pt x="29" y="12"/>
                  </a:lnTo>
                  <a:lnTo>
                    <a:pt x="26" y="10"/>
                  </a:lnTo>
                  <a:lnTo>
                    <a:pt x="23" y="7"/>
                  </a:lnTo>
                  <a:lnTo>
                    <a:pt x="20" y="4"/>
                  </a:lnTo>
                  <a:lnTo>
                    <a:pt x="16" y="2"/>
                  </a:lnTo>
                  <a:lnTo>
                    <a:pt x="11" y="0"/>
                  </a:lnTo>
                  <a:lnTo>
                    <a:pt x="5" y="0"/>
                  </a:lnTo>
                  <a:lnTo>
                    <a:pt x="0" y="4"/>
                  </a:lnTo>
                  <a:lnTo>
                    <a:pt x="7" y="9"/>
                  </a:lnTo>
                </a:path>
              </a:pathLst>
            </a:custGeom>
            <a:solidFill>
              <a:srgbClr val="828282"/>
            </a:solidFill>
            <a:ln w="12700" cap="rnd">
              <a:noFill/>
              <a:round/>
              <a:headEnd/>
              <a:tailEnd/>
            </a:ln>
          </p:spPr>
          <p:txBody>
            <a:bodyPr/>
            <a:lstStyle/>
            <a:p>
              <a:endParaRPr lang="en-US" dirty="0"/>
            </a:p>
          </p:txBody>
        </p:sp>
        <p:sp>
          <p:nvSpPr>
            <p:cNvPr id="49288" name="Freeform 1187"/>
            <p:cNvSpPr>
              <a:spLocks/>
            </p:cNvSpPr>
            <p:nvPr/>
          </p:nvSpPr>
          <p:spPr bwMode="auto">
            <a:xfrm>
              <a:off x="2260" y="2055"/>
              <a:ext cx="17" cy="18"/>
            </a:xfrm>
            <a:custGeom>
              <a:avLst/>
              <a:gdLst>
                <a:gd name="T0" fmla="*/ 16 w 17"/>
                <a:gd name="T1" fmla="*/ 17 h 18"/>
                <a:gd name="T2" fmla="*/ 16 w 17"/>
                <a:gd name="T3" fmla="*/ 13 h 18"/>
                <a:gd name="T4" fmla="*/ 16 w 17"/>
                <a:gd name="T5" fmla="*/ 9 h 18"/>
                <a:gd name="T6" fmla="*/ 16 w 17"/>
                <a:gd name="T7" fmla="*/ 7 h 18"/>
                <a:gd name="T8" fmla="*/ 16 w 17"/>
                <a:gd name="T9" fmla="*/ 5 h 18"/>
                <a:gd name="T10" fmla="*/ 5 w 17"/>
                <a:gd name="T11" fmla="*/ 0 h 18"/>
                <a:gd name="T12" fmla="*/ 0 w 17"/>
                <a:gd name="T13" fmla="*/ 4 h 18"/>
                <a:gd name="T14" fmla="*/ 0 w 17"/>
                <a:gd name="T15" fmla="*/ 9 h 18"/>
                <a:gd name="T16" fmla="*/ 0 w 17"/>
                <a:gd name="T17" fmla="*/ 13 h 18"/>
                <a:gd name="T18" fmla="*/ 2 w 17"/>
                <a:gd name="T19" fmla="*/ 17 h 18"/>
                <a:gd name="T20" fmla="*/ 16 w 17"/>
                <a:gd name="T21" fmla="*/ 1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8"/>
                <a:gd name="T35" fmla="*/ 17 w 1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8">
                  <a:moveTo>
                    <a:pt x="16" y="17"/>
                  </a:moveTo>
                  <a:lnTo>
                    <a:pt x="16" y="13"/>
                  </a:lnTo>
                  <a:lnTo>
                    <a:pt x="16" y="9"/>
                  </a:lnTo>
                  <a:lnTo>
                    <a:pt x="16" y="7"/>
                  </a:lnTo>
                  <a:lnTo>
                    <a:pt x="16" y="5"/>
                  </a:lnTo>
                  <a:lnTo>
                    <a:pt x="5" y="0"/>
                  </a:lnTo>
                  <a:lnTo>
                    <a:pt x="0" y="4"/>
                  </a:lnTo>
                  <a:lnTo>
                    <a:pt x="0" y="9"/>
                  </a:lnTo>
                  <a:lnTo>
                    <a:pt x="0" y="13"/>
                  </a:lnTo>
                  <a:lnTo>
                    <a:pt x="2" y="17"/>
                  </a:lnTo>
                  <a:lnTo>
                    <a:pt x="16" y="17"/>
                  </a:lnTo>
                </a:path>
              </a:pathLst>
            </a:custGeom>
            <a:solidFill>
              <a:srgbClr val="828282"/>
            </a:solidFill>
            <a:ln w="12700" cap="rnd">
              <a:noFill/>
              <a:round/>
              <a:headEnd/>
              <a:tailEnd/>
            </a:ln>
          </p:spPr>
          <p:txBody>
            <a:bodyPr/>
            <a:lstStyle/>
            <a:p>
              <a:endParaRPr lang="en-US" dirty="0"/>
            </a:p>
          </p:txBody>
        </p:sp>
        <p:sp>
          <p:nvSpPr>
            <p:cNvPr id="49289" name="Freeform 1188"/>
            <p:cNvSpPr>
              <a:spLocks/>
            </p:cNvSpPr>
            <p:nvPr/>
          </p:nvSpPr>
          <p:spPr bwMode="auto">
            <a:xfrm>
              <a:off x="1538" y="1799"/>
              <a:ext cx="334" cy="202"/>
            </a:xfrm>
            <a:custGeom>
              <a:avLst/>
              <a:gdLst>
                <a:gd name="T0" fmla="*/ 27 w 334"/>
                <a:gd name="T1" fmla="*/ 50 h 202"/>
                <a:gd name="T2" fmla="*/ 38 w 334"/>
                <a:gd name="T3" fmla="*/ 53 h 202"/>
                <a:gd name="T4" fmla="*/ 51 w 334"/>
                <a:gd name="T5" fmla="*/ 56 h 202"/>
                <a:gd name="T6" fmla="*/ 66 w 334"/>
                <a:gd name="T7" fmla="*/ 62 h 202"/>
                <a:gd name="T8" fmla="*/ 77 w 334"/>
                <a:gd name="T9" fmla="*/ 66 h 202"/>
                <a:gd name="T10" fmla="*/ 85 w 334"/>
                <a:gd name="T11" fmla="*/ 67 h 202"/>
                <a:gd name="T12" fmla="*/ 95 w 334"/>
                <a:gd name="T13" fmla="*/ 67 h 202"/>
                <a:gd name="T14" fmla="*/ 131 w 334"/>
                <a:gd name="T15" fmla="*/ 61 h 202"/>
                <a:gd name="T16" fmla="*/ 171 w 334"/>
                <a:gd name="T17" fmla="*/ 54 h 202"/>
                <a:gd name="T18" fmla="*/ 195 w 334"/>
                <a:gd name="T19" fmla="*/ 49 h 202"/>
                <a:gd name="T20" fmla="*/ 194 w 334"/>
                <a:gd name="T21" fmla="*/ 50 h 202"/>
                <a:gd name="T22" fmla="*/ 221 w 334"/>
                <a:gd name="T23" fmla="*/ 44 h 202"/>
                <a:gd name="T24" fmla="*/ 248 w 334"/>
                <a:gd name="T25" fmla="*/ 38 h 202"/>
                <a:gd name="T26" fmla="*/ 271 w 334"/>
                <a:gd name="T27" fmla="*/ 33 h 202"/>
                <a:gd name="T28" fmla="*/ 285 w 334"/>
                <a:gd name="T29" fmla="*/ 27 h 202"/>
                <a:gd name="T30" fmla="*/ 299 w 334"/>
                <a:gd name="T31" fmla="*/ 19 h 202"/>
                <a:gd name="T32" fmla="*/ 313 w 334"/>
                <a:gd name="T33" fmla="*/ 17 h 202"/>
                <a:gd name="T34" fmla="*/ 321 w 334"/>
                <a:gd name="T35" fmla="*/ 29 h 202"/>
                <a:gd name="T36" fmla="*/ 326 w 334"/>
                <a:gd name="T37" fmla="*/ 44 h 202"/>
                <a:gd name="T38" fmla="*/ 329 w 334"/>
                <a:gd name="T39" fmla="*/ 58 h 202"/>
                <a:gd name="T40" fmla="*/ 325 w 334"/>
                <a:gd name="T41" fmla="*/ 73 h 202"/>
                <a:gd name="T42" fmla="*/ 314 w 334"/>
                <a:gd name="T43" fmla="*/ 83 h 202"/>
                <a:gd name="T44" fmla="*/ 301 w 334"/>
                <a:gd name="T45" fmla="*/ 86 h 202"/>
                <a:gd name="T46" fmla="*/ 275 w 334"/>
                <a:gd name="T47" fmla="*/ 89 h 202"/>
                <a:gd name="T48" fmla="*/ 250 w 334"/>
                <a:gd name="T49" fmla="*/ 89 h 202"/>
                <a:gd name="T50" fmla="*/ 229 w 334"/>
                <a:gd name="T51" fmla="*/ 95 h 202"/>
                <a:gd name="T52" fmla="*/ 213 w 334"/>
                <a:gd name="T53" fmla="*/ 103 h 202"/>
                <a:gd name="T54" fmla="*/ 199 w 334"/>
                <a:gd name="T55" fmla="*/ 111 h 202"/>
                <a:gd name="T56" fmla="*/ 217 w 334"/>
                <a:gd name="T57" fmla="*/ 117 h 202"/>
                <a:gd name="T58" fmla="*/ 251 w 334"/>
                <a:gd name="T59" fmla="*/ 117 h 202"/>
                <a:gd name="T60" fmla="*/ 286 w 334"/>
                <a:gd name="T61" fmla="*/ 115 h 202"/>
                <a:gd name="T62" fmla="*/ 298 w 334"/>
                <a:gd name="T63" fmla="*/ 111 h 202"/>
                <a:gd name="T64" fmla="*/ 308 w 334"/>
                <a:gd name="T65" fmla="*/ 107 h 202"/>
                <a:gd name="T66" fmla="*/ 323 w 334"/>
                <a:gd name="T67" fmla="*/ 112 h 202"/>
                <a:gd name="T68" fmla="*/ 333 w 334"/>
                <a:gd name="T69" fmla="*/ 131 h 202"/>
                <a:gd name="T70" fmla="*/ 328 w 334"/>
                <a:gd name="T71" fmla="*/ 152 h 202"/>
                <a:gd name="T72" fmla="*/ 315 w 334"/>
                <a:gd name="T73" fmla="*/ 162 h 202"/>
                <a:gd name="T74" fmla="*/ 302 w 334"/>
                <a:gd name="T75" fmla="*/ 165 h 202"/>
                <a:gd name="T76" fmla="*/ 288 w 334"/>
                <a:gd name="T77" fmla="*/ 168 h 202"/>
                <a:gd name="T78" fmla="*/ 266 w 334"/>
                <a:gd name="T79" fmla="*/ 181 h 202"/>
                <a:gd name="T80" fmla="*/ 243 w 334"/>
                <a:gd name="T81" fmla="*/ 193 h 202"/>
                <a:gd name="T82" fmla="*/ 221 w 334"/>
                <a:gd name="T83" fmla="*/ 201 h 202"/>
                <a:gd name="T84" fmla="*/ 211 w 334"/>
                <a:gd name="T85" fmla="*/ 200 h 202"/>
                <a:gd name="T86" fmla="*/ 202 w 334"/>
                <a:gd name="T87" fmla="*/ 195 h 202"/>
                <a:gd name="T88" fmla="*/ 168 w 334"/>
                <a:gd name="T89" fmla="*/ 184 h 202"/>
                <a:gd name="T90" fmla="*/ 122 w 334"/>
                <a:gd name="T91" fmla="*/ 176 h 202"/>
                <a:gd name="T92" fmla="*/ 80 w 334"/>
                <a:gd name="T93" fmla="*/ 167 h 202"/>
                <a:gd name="T94" fmla="*/ 63 w 334"/>
                <a:gd name="T95" fmla="*/ 157 h 202"/>
                <a:gd name="T96" fmla="*/ 47 w 334"/>
                <a:gd name="T97" fmla="*/ 146 h 202"/>
                <a:gd name="T98" fmla="*/ 33 w 334"/>
                <a:gd name="T99" fmla="*/ 135 h 202"/>
                <a:gd name="T100" fmla="*/ 19 w 334"/>
                <a:gd name="T101" fmla="*/ 132 h 202"/>
                <a:gd name="T102" fmla="*/ 7 w 334"/>
                <a:gd name="T103" fmla="*/ 128 h 202"/>
                <a:gd name="T104" fmla="*/ 1 w 334"/>
                <a:gd name="T105" fmla="*/ 108 h 202"/>
                <a:gd name="T106" fmla="*/ 1 w 334"/>
                <a:gd name="T107" fmla="*/ 80 h 202"/>
                <a:gd name="T108" fmla="*/ 11 w 334"/>
                <a:gd name="T109" fmla="*/ 52 h 202"/>
                <a:gd name="T110" fmla="*/ 23 w 334"/>
                <a:gd name="T111" fmla="*/ 48 h 202"/>
                <a:gd name="T112" fmla="*/ 19 w 334"/>
                <a:gd name="T113" fmla="*/ 43 h 202"/>
                <a:gd name="T114" fmla="*/ 23 w 334"/>
                <a:gd name="T115" fmla="*/ 24 h 202"/>
                <a:gd name="T116" fmla="*/ 27 w 334"/>
                <a:gd name="T117" fmla="*/ 0 h 2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34"/>
                <a:gd name="T178" fmla="*/ 0 h 202"/>
                <a:gd name="T179" fmla="*/ 334 w 334"/>
                <a:gd name="T180" fmla="*/ 202 h 2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34" h="202">
                  <a:moveTo>
                    <a:pt x="19" y="50"/>
                  </a:moveTo>
                  <a:lnTo>
                    <a:pt x="23" y="50"/>
                  </a:lnTo>
                  <a:lnTo>
                    <a:pt x="27" y="50"/>
                  </a:lnTo>
                  <a:lnTo>
                    <a:pt x="30" y="50"/>
                  </a:lnTo>
                  <a:lnTo>
                    <a:pt x="34" y="51"/>
                  </a:lnTo>
                  <a:lnTo>
                    <a:pt x="38" y="53"/>
                  </a:lnTo>
                  <a:lnTo>
                    <a:pt x="42" y="53"/>
                  </a:lnTo>
                  <a:lnTo>
                    <a:pt x="47" y="55"/>
                  </a:lnTo>
                  <a:lnTo>
                    <a:pt x="51" y="56"/>
                  </a:lnTo>
                  <a:lnTo>
                    <a:pt x="55" y="59"/>
                  </a:lnTo>
                  <a:lnTo>
                    <a:pt x="61" y="60"/>
                  </a:lnTo>
                  <a:lnTo>
                    <a:pt x="66" y="62"/>
                  </a:lnTo>
                  <a:lnTo>
                    <a:pt x="71" y="64"/>
                  </a:lnTo>
                  <a:lnTo>
                    <a:pt x="74" y="65"/>
                  </a:lnTo>
                  <a:lnTo>
                    <a:pt x="77" y="66"/>
                  </a:lnTo>
                  <a:lnTo>
                    <a:pt x="80" y="67"/>
                  </a:lnTo>
                  <a:lnTo>
                    <a:pt x="83" y="67"/>
                  </a:lnTo>
                  <a:lnTo>
                    <a:pt x="85" y="67"/>
                  </a:lnTo>
                  <a:lnTo>
                    <a:pt x="88" y="68"/>
                  </a:lnTo>
                  <a:lnTo>
                    <a:pt x="91" y="68"/>
                  </a:lnTo>
                  <a:lnTo>
                    <a:pt x="95" y="67"/>
                  </a:lnTo>
                  <a:lnTo>
                    <a:pt x="106" y="65"/>
                  </a:lnTo>
                  <a:lnTo>
                    <a:pt x="119" y="63"/>
                  </a:lnTo>
                  <a:lnTo>
                    <a:pt x="131" y="61"/>
                  </a:lnTo>
                  <a:lnTo>
                    <a:pt x="144" y="59"/>
                  </a:lnTo>
                  <a:lnTo>
                    <a:pt x="158" y="56"/>
                  </a:lnTo>
                  <a:lnTo>
                    <a:pt x="171" y="54"/>
                  </a:lnTo>
                  <a:lnTo>
                    <a:pt x="184" y="51"/>
                  </a:lnTo>
                  <a:lnTo>
                    <a:pt x="194" y="50"/>
                  </a:lnTo>
                  <a:lnTo>
                    <a:pt x="195" y="49"/>
                  </a:lnTo>
                  <a:lnTo>
                    <a:pt x="194" y="50"/>
                  </a:lnTo>
                  <a:lnTo>
                    <a:pt x="193" y="50"/>
                  </a:lnTo>
                  <a:lnTo>
                    <a:pt x="194" y="50"/>
                  </a:lnTo>
                  <a:lnTo>
                    <a:pt x="203" y="48"/>
                  </a:lnTo>
                  <a:lnTo>
                    <a:pt x="212" y="46"/>
                  </a:lnTo>
                  <a:lnTo>
                    <a:pt x="221" y="44"/>
                  </a:lnTo>
                  <a:lnTo>
                    <a:pt x="231" y="42"/>
                  </a:lnTo>
                  <a:lnTo>
                    <a:pt x="240" y="40"/>
                  </a:lnTo>
                  <a:lnTo>
                    <a:pt x="248" y="38"/>
                  </a:lnTo>
                  <a:lnTo>
                    <a:pt x="256" y="36"/>
                  </a:lnTo>
                  <a:lnTo>
                    <a:pt x="266" y="34"/>
                  </a:lnTo>
                  <a:lnTo>
                    <a:pt x="271" y="33"/>
                  </a:lnTo>
                  <a:lnTo>
                    <a:pt x="276" y="31"/>
                  </a:lnTo>
                  <a:lnTo>
                    <a:pt x="280" y="29"/>
                  </a:lnTo>
                  <a:lnTo>
                    <a:pt x="285" y="27"/>
                  </a:lnTo>
                  <a:lnTo>
                    <a:pt x="290" y="25"/>
                  </a:lnTo>
                  <a:lnTo>
                    <a:pt x="294" y="22"/>
                  </a:lnTo>
                  <a:lnTo>
                    <a:pt x="299" y="19"/>
                  </a:lnTo>
                  <a:lnTo>
                    <a:pt x="304" y="17"/>
                  </a:lnTo>
                  <a:lnTo>
                    <a:pt x="307" y="16"/>
                  </a:lnTo>
                  <a:lnTo>
                    <a:pt x="313" y="17"/>
                  </a:lnTo>
                  <a:lnTo>
                    <a:pt x="318" y="18"/>
                  </a:lnTo>
                  <a:lnTo>
                    <a:pt x="320" y="24"/>
                  </a:lnTo>
                  <a:lnTo>
                    <a:pt x="321" y="29"/>
                  </a:lnTo>
                  <a:lnTo>
                    <a:pt x="323" y="34"/>
                  </a:lnTo>
                  <a:lnTo>
                    <a:pt x="324" y="39"/>
                  </a:lnTo>
                  <a:lnTo>
                    <a:pt x="326" y="44"/>
                  </a:lnTo>
                  <a:lnTo>
                    <a:pt x="328" y="49"/>
                  </a:lnTo>
                  <a:lnTo>
                    <a:pt x="328" y="53"/>
                  </a:lnTo>
                  <a:lnTo>
                    <a:pt x="329" y="58"/>
                  </a:lnTo>
                  <a:lnTo>
                    <a:pt x="328" y="63"/>
                  </a:lnTo>
                  <a:lnTo>
                    <a:pt x="327" y="68"/>
                  </a:lnTo>
                  <a:lnTo>
                    <a:pt x="325" y="73"/>
                  </a:lnTo>
                  <a:lnTo>
                    <a:pt x="322" y="77"/>
                  </a:lnTo>
                  <a:lnTo>
                    <a:pt x="318" y="81"/>
                  </a:lnTo>
                  <a:lnTo>
                    <a:pt x="314" y="83"/>
                  </a:lnTo>
                  <a:lnTo>
                    <a:pt x="309" y="84"/>
                  </a:lnTo>
                  <a:lnTo>
                    <a:pt x="305" y="85"/>
                  </a:lnTo>
                  <a:lnTo>
                    <a:pt x="301" y="86"/>
                  </a:lnTo>
                  <a:lnTo>
                    <a:pt x="292" y="88"/>
                  </a:lnTo>
                  <a:lnTo>
                    <a:pt x="284" y="88"/>
                  </a:lnTo>
                  <a:lnTo>
                    <a:pt x="275" y="89"/>
                  </a:lnTo>
                  <a:lnTo>
                    <a:pt x="267" y="89"/>
                  </a:lnTo>
                  <a:lnTo>
                    <a:pt x="258" y="89"/>
                  </a:lnTo>
                  <a:lnTo>
                    <a:pt x="250" y="89"/>
                  </a:lnTo>
                  <a:lnTo>
                    <a:pt x="242" y="91"/>
                  </a:lnTo>
                  <a:lnTo>
                    <a:pt x="234" y="93"/>
                  </a:lnTo>
                  <a:lnTo>
                    <a:pt x="229" y="95"/>
                  </a:lnTo>
                  <a:lnTo>
                    <a:pt x="223" y="98"/>
                  </a:lnTo>
                  <a:lnTo>
                    <a:pt x="219" y="100"/>
                  </a:lnTo>
                  <a:lnTo>
                    <a:pt x="213" y="103"/>
                  </a:lnTo>
                  <a:lnTo>
                    <a:pt x="208" y="105"/>
                  </a:lnTo>
                  <a:lnTo>
                    <a:pt x="203" y="108"/>
                  </a:lnTo>
                  <a:lnTo>
                    <a:pt x="199" y="111"/>
                  </a:lnTo>
                  <a:lnTo>
                    <a:pt x="194" y="115"/>
                  </a:lnTo>
                  <a:lnTo>
                    <a:pt x="206" y="116"/>
                  </a:lnTo>
                  <a:lnTo>
                    <a:pt x="217" y="117"/>
                  </a:lnTo>
                  <a:lnTo>
                    <a:pt x="229" y="117"/>
                  </a:lnTo>
                  <a:lnTo>
                    <a:pt x="240" y="117"/>
                  </a:lnTo>
                  <a:lnTo>
                    <a:pt x="251" y="117"/>
                  </a:lnTo>
                  <a:lnTo>
                    <a:pt x="263" y="117"/>
                  </a:lnTo>
                  <a:lnTo>
                    <a:pt x="274" y="116"/>
                  </a:lnTo>
                  <a:lnTo>
                    <a:pt x="286" y="115"/>
                  </a:lnTo>
                  <a:lnTo>
                    <a:pt x="290" y="114"/>
                  </a:lnTo>
                  <a:lnTo>
                    <a:pt x="294" y="113"/>
                  </a:lnTo>
                  <a:lnTo>
                    <a:pt x="298" y="111"/>
                  </a:lnTo>
                  <a:lnTo>
                    <a:pt x="301" y="110"/>
                  </a:lnTo>
                  <a:lnTo>
                    <a:pt x="305" y="108"/>
                  </a:lnTo>
                  <a:lnTo>
                    <a:pt x="308" y="107"/>
                  </a:lnTo>
                  <a:lnTo>
                    <a:pt x="311" y="107"/>
                  </a:lnTo>
                  <a:lnTo>
                    <a:pt x="315" y="108"/>
                  </a:lnTo>
                  <a:lnTo>
                    <a:pt x="323" y="112"/>
                  </a:lnTo>
                  <a:lnTo>
                    <a:pt x="328" y="117"/>
                  </a:lnTo>
                  <a:lnTo>
                    <a:pt x="332" y="123"/>
                  </a:lnTo>
                  <a:lnTo>
                    <a:pt x="333" y="131"/>
                  </a:lnTo>
                  <a:lnTo>
                    <a:pt x="333" y="139"/>
                  </a:lnTo>
                  <a:lnTo>
                    <a:pt x="332" y="146"/>
                  </a:lnTo>
                  <a:lnTo>
                    <a:pt x="328" y="152"/>
                  </a:lnTo>
                  <a:lnTo>
                    <a:pt x="323" y="158"/>
                  </a:lnTo>
                  <a:lnTo>
                    <a:pt x="320" y="160"/>
                  </a:lnTo>
                  <a:lnTo>
                    <a:pt x="315" y="162"/>
                  </a:lnTo>
                  <a:lnTo>
                    <a:pt x="311" y="163"/>
                  </a:lnTo>
                  <a:lnTo>
                    <a:pt x="307" y="164"/>
                  </a:lnTo>
                  <a:lnTo>
                    <a:pt x="302" y="165"/>
                  </a:lnTo>
                  <a:lnTo>
                    <a:pt x="297" y="165"/>
                  </a:lnTo>
                  <a:lnTo>
                    <a:pt x="293" y="167"/>
                  </a:lnTo>
                  <a:lnTo>
                    <a:pt x="288" y="168"/>
                  </a:lnTo>
                  <a:lnTo>
                    <a:pt x="281" y="173"/>
                  </a:lnTo>
                  <a:lnTo>
                    <a:pt x="273" y="177"/>
                  </a:lnTo>
                  <a:lnTo>
                    <a:pt x="266" y="181"/>
                  </a:lnTo>
                  <a:lnTo>
                    <a:pt x="258" y="185"/>
                  </a:lnTo>
                  <a:lnTo>
                    <a:pt x="250" y="189"/>
                  </a:lnTo>
                  <a:lnTo>
                    <a:pt x="243" y="193"/>
                  </a:lnTo>
                  <a:lnTo>
                    <a:pt x="234" y="196"/>
                  </a:lnTo>
                  <a:lnTo>
                    <a:pt x="225" y="200"/>
                  </a:lnTo>
                  <a:lnTo>
                    <a:pt x="221" y="201"/>
                  </a:lnTo>
                  <a:lnTo>
                    <a:pt x="217" y="201"/>
                  </a:lnTo>
                  <a:lnTo>
                    <a:pt x="214" y="201"/>
                  </a:lnTo>
                  <a:lnTo>
                    <a:pt x="211" y="200"/>
                  </a:lnTo>
                  <a:lnTo>
                    <a:pt x="208" y="198"/>
                  </a:lnTo>
                  <a:lnTo>
                    <a:pt x="205" y="196"/>
                  </a:lnTo>
                  <a:lnTo>
                    <a:pt x="202" y="195"/>
                  </a:lnTo>
                  <a:lnTo>
                    <a:pt x="198" y="193"/>
                  </a:lnTo>
                  <a:lnTo>
                    <a:pt x="184" y="188"/>
                  </a:lnTo>
                  <a:lnTo>
                    <a:pt x="168" y="184"/>
                  </a:lnTo>
                  <a:lnTo>
                    <a:pt x="152" y="182"/>
                  </a:lnTo>
                  <a:lnTo>
                    <a:pt x="137" y="179"/>
                  </a:lnTo>
                  <a:lnTo>
                    <a:pt x="122" y="176"/>
                  </a:lnTo>
                  <a:lnTo>
                    <a:pt x="107" y="174"/>
                  </a:lnTo>
                  <a:lnTo>
                    <a:pt x="93" y="171"/>
                  </a:lnTo>
                  <a:lnTo>
                    <a:pt x="80" y="167"/>
                  </a:lnTo>
                  <a:lnTo>
                    <a:pt x="74" y="165"/>
                  </a:lnTo>
                  <a:lnTo>
                    <a:pt x="68" y="161"/>
                  </a:lnTo>
                  <a:lnTo>
                    <a:pt x="63" y="157"/>
                  </a:lnTo>
                  <a:lnTo>
                    <a:pt x="58" y="154"/>
                  </a:lnTo>
                  <a:lnTo>
                    <a:pt x="52" y="150"/>
                  </a:lnTo>
                  <a:lnTo>
                    <a:pt x="47" y="146"/>
                  </a:lnTo>
                  <a:lnTo>
                    <a:pt x="42" y="142"/>
                  </a:lnTo>
                  <a:lnTo>
                    <a:pt x="37" y="138"/>
                  </a:lnTo>
                  <a:lnTo>
                    <a:pt x="33" y="135"/>
                  </a:lnTo>
                  <a:lnTo>
                    <a:pt x="29" y="134"/>
                  </a:lnTo>
                  <a:lnTo>
                    <a:pt x="24" y="133"/>
                  </a:lnTo>
                  <a:lnTo>
                    <a:pt x="19" y="132"/>
                  </a:lnTo>
                  <a:lnTo>
                    <a:pt x="15" y="131"/>
                  </a:lnTo>
                  <a:lnTo>
                    <a:pt x="11" y="129"/>
                  </a:lnTo>
                  <a:lnTo>
                    <a:pt x="7" y="128"/>
                  </a:lnTo>
                  <a:lnTo>
                    <a:pt x="6" y="126"/>
                  </a:lnTo>
                  <a:lnTo>
                    <a:pt x="3" y="117"/>
                  </a:lnTo>
                  <a:lnTo>
                    <a:pt x="1" y="108"/>
                  </a:lnTo>
                  <a:lnTo>
                    <a:pt x="0" y="98"/>
                  </a:lnTo>
                  <a:lnTo>
                    <a:pt x="0" y="89"/>
                  </a:lnTo>
                  <a:lnTo>
                    <a:pt x="1" y="80"/>
                  </a:lnTo>
                  <a:lnTo>
                    <a:pt x="3" y="70"/>
                  </a:lnTo>
                  <a:lnTo>
                    <a:pt x="6" y="61"/>
                  </a:lnTo>
                  <a:lnTo>
                    <a:pt x="11" y="52"/>
                  </a:lnTo>
                  <a:lnTo>
                    <a:pt x="14" y="50"/>
                  </a:lnTo>
                  <a:lnTo>
                    <a:pt x="18" y="48"/>
                  </a:lnTo>
                  <a:lnTo>
                    <a:pt x="23" y="48"/>
                  </a:lnTo>
                  <a:lnTo>
                    <a:pt x="27" y="48"/>
                  </a:lnTo>
                  <a:lnTo>
                    <a:pt x="22" y="47"/>
                  </a:lnTo>
                  <a:lnTo>
                    <a:pt x="19" y="43"/>
                  </a:lnTo>
                  <a:lnTo>
                    <a:pt x="19" y="38"/>
                  </a:lnTo>
                  <a:lnTo>
                    <a:pt x="21" y="31"/>
                  </a:lnTo>
                  <a:lnTo>
                    <a:pt x="23" y="24"/>
                  </a:lnTo>
                  <a:lnTo>
                    <a:pt x="26" y="17"/>
                  </a:lnTo>
                  <a:lnTo>
                    <a:pt x="27" y="9"/>
                  </a:lnTo>
                  <a:lnTo>
                    <a:pt x="27" y="0"/>
                  </a:lnTo>
                  <a:lnTo>
                    <a:pt x="19" y="50"/>
                  </a:lnTo>
                </a:path>
              </a:pathLst>
            </a:custGeom>
            <a:solidFill>
              <a:srgbClr val="757575"/>
            </a:solidFill>
            <a:ln w="12700" cap="rnd">
              <a:noFill/>
              <a:round/>
              <a:headEnd/>
              <a:tailEnd/>
            </a:ln>
          </p:spPr>
          <p:txBody>
            <a:bodyPr/>
            <a:lstStyle/>
            <a:p>
              <a:endParaRPr lang="en-US" dirty="0"/>
            </a:p>
          </p:txBody>
        </p:sp>
        <p:sp>
          <p:nvSpPr>
            <p:cNvPr id="49290" name="Freeform 1189"/>
            <p:cNvSpPr>
              <a:spLocks/>
            </p:cNvSpPr>
            <p:nvPr/>
          </p:nvSpPr>
          <p:spPr bwMode="auto">
            <a:xfrm>
              <a:off x="1556" y="1845"/>
              <a:ext cx="30" cy="17"/>
            </a:xfrm>
            <a:custGeom>
              <a:avLst/>
              <a:gdLst>
                <a:gd name="T0" fmla="*/ 29 w 30"/>
                <a:gd name="T1" fmla="*/ 7 h 17"/>
                <a:gd name="T2" fmla="*/ 27 w 30"/>
                <a:gd name="T3" fmla="*/ 5 h 17"/>
                <a:gd name="T4" fmla="*/ 22 w 30"/>
                <a:gd name="T5" fmla="*/ 4 h 17"/>
                <a:gd name="T6" fmla="*/ 19 w 30"/>
                <a:gd name="T7" fmla="*/ 2 h 17"/>
                <a:gd name="T8" fmla="*/ 17 w 30"/>
                <a:gd name="T9" fmla="*/ 1 h 17"/>
                <a:gd name="T10" fmla="*/ 12 w 30"/>
                <a:gd name="T11" fmla="*/ 0 h 17"/>
                <a:gd name="T12" fmla="*/ 8 w 30"/>
                <a:gd name="T13" fmla="*/ 0 h 17"/>
                <a:gd name="T14" fmla="*/ 4 w 30"/>
                <a:gd name="T15" fmla="*/ 0 h 17"/>
                <a:gd name="T16" fmla="*/ 0 w 30"/>
                <a:gd name="T17" fmla="*/ 0 h 17"/>
                <a:gd name="T18" fmla="*/ 1 w 30"/>
                <a:gd name="T19" fmla="*/ 8 h 17"/>
                <a:gd name="T20" fmla="*/ 4 w 30"/>
                <a:gd name="T21" fmla="*/ 8 h 17"/>
                <a:gd name="T22" fmla="*/ 7 w 30"/>
                <a:gd name="T23" fmla="*/ 8 h 17"/>
                <a:gd name="T24" fmla="*/ 10 w 30"/>
                <a:gd name="T25" fmla="*/ 10 h 17"/>
                <a:gd name="T26" fmla="*/ 12 w 30"/>
                <a:gd name="T27" fmla="*/ 11 h 17"/>
                <a:gd name="T28" fmla="*/ 17 w 30"/>
                <a:gd name="T29" fmla="*/ 13 h 17"/>
                <a:gd name="T30" fmla="*/ 20 w 30"/>
                <a:gd name="T31" fmla="*/ 14 h 17"/>
                <a:gd name="T32" fmla="*/ 22 w 30"/>
                <a:gd name="T33" fmla="*/ 14 h 17"/>
                <a:gd name="T34" fmla="*/ 27 w 30"/>
                <a:gd name="T35" fmla="*/ 16 h 17"/>
                <a:gd name="T36" fmla="*/ 29 w 30"/>
                <a:gd name="T37" fmla="*/ 7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17"/>
                <a:gd name="T59" fmla="*/ 30 w 30"/>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17">
                  <a:moveTo>
                    <a:pt x="29" y="7"/>
                  </a:moveTo>
                  <a:lnTo>
                    <a:pt x="27" y="5"/>
                  </a:lnTo>
                  <a:lnTo>
                    <a:pt x="22" y="4"/>
                  </a:lnTo>
                  <a:lnTo>
                    <a:pt x="19" y="2"/>
                  </a:lnTo>
                  <a:lnTo>
                    <a:pt x="17" y="1"/>
                  </a:lnTo>
                  <a:lnTo>
                    <a:pt x="12" y="0"/>
                  </a:lnTo>
                  <a:lnTo>
                    <a:pt x="8" y="0"/>
                  </a:lnTo>
                  <a:lnTo>
                    <a:pt x="4" y="0"/>
                  </a:lnTo>
                  <a:lnTo>
                    <a:pt x="0" y="0"/>
                  </a:lnTo>
                  <a:lnTo>
                    <a:pt x="1" y="8"/>
                  </a:lnTo>
                  <a:lnTo>
                    <a:pt x="4" y="8"/>
                  </a:lnTo>
                  <a:lnTo>
                    <a:pt x="7" y="8"/>
                  </a:lnTo>
                  <a:lnTo>
                    <a:pt x="10" y="10"/>
                  </a:lnTo>
                  <a:lnTo>
                    <a:pt x="12" y="11"/>
                  </a:lnTo>
                  <a:lnTo>
                    <a:pt x="17" y="13"/>
                  </a:lnTo>
                  <a:lnTo>
                    <a:pt x="20" y="14"/>
                  </a:lnTo>
                  <a:lnTo>
                    <a:pt x="22" y="14"/>
                  </a:lnTo>
                  <a:lnTo>
                    <a:pt x="27" y="16"/>
                  </a:lnTo>
                  <a:lnTo>
                    <a:pt x="29" y="7"/>
                  </a:lnTo>
                </a:path>
              </a:pathLst>
            </a:custGeom>
            <a:solidFill>
              <a:srgbClr val="000000"/>
            </a:solidFill>
            <a:ln w="12700" cap="rnd">
              <a:noFill/>
              <a:round/>
              <a:headEnd/>
              <a:tailEnd/>
            </a:ln>
          </p:spPr>
          <p:txBody>
            <a:bodyPr/>
            <a:lstStyle/>
            <a:p>
              <a:endParaRPr lang="en-US" dirty="0"/>
            </a:p>
          </p:txBody>
        </p:sp>
        <p:sp>
          <p:nvSpPr>
            <p:cNvPr id="49291" name="Freeform 1190"/>
            <p:cNvSpPr>
              <a:spLocks/>
            </p:cNvSpPr>
            <p:nvPr/>
          </p:nvSpPr>
          <p:spPr bwMode="auto">
            <a:xfrm>
              <a:off x="1588" y="1852"/>
              <a:ext cx="19" cy="17"/>
            </a:xfrm>
            <a:custGeom>
              <a:avLst/>
              <a:gdLst>
                <a:gd name="T0" fmla="*/ 18 w 19"/>
                <a:gd name="T1" fmla="*/ 6 h 17"/>
                <a:gd name="T2" fmla="*/ 14 w 19"/>
                <a:gd name="T3" fmla="*/ 6 h 17"/>
                <a:gd name="T4" fmla="*/ 11 w 19"/>
                <a:gd name="T5" fmla="*/ 3 h 17"/>
                <a:gd name="T6" fmla="*/ 6 w 19"/>
                <a:gd name="T7" fmla="*/ 1 h 17"/>
                <a:gd name="T8" fmla="*/ 2 w 19"/>
                <a:gd name="T9" fmla="*/ 0 h 17"/>
                <a:gd name="T10" fmla="*/ 0 w 19"/>
                <a:gd name="T11" fmla="*/ 8 h 17"/>
                <a:gd name="T12" fmla="*/ 4 w 19"/>
                <a:gd name="T13" fmla="*/ 11 h 17"/>
                <a:gd name="T14" fmla="*/ 8 w 19"/>
                <a:gd name="T15" fmla="*/ 12 h 17"/>
                <a:gd name="T16" fmla="*/ 11 w 19"/>
                <a:gd name="T17" fmla="*/ 13 h 17"/>
                <a:gd name="T18" fmla="*/ 16 w 19"/>
                <a:gd name="T19" fmla="*/ 16 h 17"/>
                <a:gd name="T20" fmla="*/ 18 w 19"/>
                <a:gd name="T21" fmla="*/ 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7"/>
                <a:gd name="T35" fmla="*/ 19 w 19"/>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7">
                  <a:moveTo>
                    <a:pt x="18" y="6"/>
                  </a:moveTo>
                  <a:lnTo>
                    <a:pt x="14" y="6"/>
                  </a:lnTo>
                  <a:lnTo>
                    <a:pt x="11" y="3"/>
                  </a:lnTo>
                  <a:lnTo>
                    <a:pt x="6" y="1"/>
                  </a:lnTo>
                  <a:lnTo>
                    <a:pt x="2" y="0"/>
                  </a:lnTo>
                  <a:lnTo>
                    <a:pt x="0" y="8"/>
                  </a:lnTo>
                  <a:lnTo>
                    <a:pt x="4" y="11"/>
                  </a:lnTo>
                  <a:lnTo>
                    <a:pt x="8" y="12"/>
                  </a:lnTo>
                  <a:lnTo>
                    <a:pt x="11" y="13"/>
                  </a:lnTo>
                  <a:lnTo>
                    <a:pt x="16" y="16"/>
                  </a:lnTo>
                  <a:lnTo>
                    <a:pt x="18" y="6"/>
                  </a:lnTo>
                </a:path>
              </a:pathLst>
            </a:custGeom>
            <a:solidFill>
              <a:srgbClr val="000000"/>
            </a:solidFill>
            <a:ln w="12700" cap="rnd">
              <a:noFill/>
              <a:round/>
              <a:headEnd/>
              <a:tailEnd/>
            </a:ln>
          </p:spPr>
          <p:txBody>
            <a:bodyPr/>
            <a:lstStyle/>
            <a:p>
              <a:endParaRPr lang="en-US" dirty="0"/>
            </a:p>
          </p:txBody>
        </p:sp>
        <p:sp>
          <p:nvSpPr>
            <p:cNvPr id="49292" name="Freeform 1191"/>
            <p:cNvSpPr>
              <a:spLocks/>
            </p:cNvSpPr>
            <p:nvPr/>
          </p:nvSpPr>
          <p:spPr bwMode="auto">
            <a:xfrm>
              <a:off x="1609" y="1860"/>
              <a:ext cx="21" cy="17"/>
            </a:xfrm>
            <a:custGeom>
              <a:avLst/>
              <a:gdLst>
                <a:gd name="T0" fmla="*/ 19 w 21"/>
                <a:gd name="T1" fmla="*/ 4 h 17"/>
                <a:gd name="T2" fmla="*/ 16 w 21"/>
                <a:gd name="T3" fmla="*/ 4 h 17"/>
                <a:gd name="T4" fmla="*/ 15 w 21"/>
                <a:gd name="T5" fmla="*/ 4 h 17"/>
                <a:gd name="T6" fmla="*/ 13 w 21"/>
                <a:gd name="T7" fmla="*/ 4 h 17"/>
                <a:gd name="T8" fmla="*/ 10 w 21"/>
                <a:gd name="T9" fmla="*/ 4 h 17"/>
                <a:gd name="T10" fmla="*/ 9 w 21"/>
                <a:gd name="T11" fmla="*/ 2 h 17"/>
                <a:gd name="T12" fmla="*/ 7 w 21"/>
                <a:gd name="T13" fmla="*/ 2 h 17"/>
                <a:gd name="T14" fmla="*/ 4 w 21"/>
                <a:gd name="T15" fmla="*/ 2 h 17"/>
                <a:gd name="T16" fmla="*/ 2 w 21"/>
                <a:gd name="T17" fmla="*/ 0 h 17"/>
                <a:gd name="T18" fmla="*/ 0 w 21"/>
                <a:gd name="T19" fmla="*/ 12 h 17"/>
                <a:gd name="T20" fmla="*/ 2 w 21"/>
                <a:gd name="T21" fmla="*/ 12 h 17"/>
                <a:gd name="T22" fmla="*/ 4 w 21"/>
                <a:gd name="T23" fmla="*/ 14 h 17"/>
                <a:gd name="T24" fmla="*/ 7 w 21"/>
                <a:gd name="T25" fmla="*/ 14 h 17"/>
                <a:gd name="T26" fmla="*/ 9 w 21"/>
                <a:gd name="T27" fmla="*/ 16 h 17"/>
                <a:gd name="T28" fmla="*/ 12 w 21"/>
                <a:gd name="T29" fmla="*/ 16 h 17"/>
                <a:gd name="T30" fmla="*/ 14 w 21"/>
                <a:gd name="T31" fmla="*/ 16 h 17"/>
                <a:gd name="T32" fmla="*/ 18 w 21"/>
                <a:gd name="T33" fmla="*/ 16 h 17"/>
                <a:gd name="T34" fmla="*/ 20 w 21"/>
                <a:gd name="T35" fmla="*/ 16 h 17"/>
                <a:gd name="T36" fmla="*/ 19 w 21"/>
                <a:gd name="T37" fmla="*/ 4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17"/>
                <a:gd name="T59" fmla="*/ 21 w 21"/>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17">
                  <a:moveTo>
                    <a:pt x="19" y="4"/>
                  </a:moveTo>
                  <a:lnTo>
                    <a:pt x="16" y="4"/>
                  </a:lnTo>
                  <a:lnTo>
                    <a:pt x="15" y="4"/>
                  </a:lnTo>
                  <a:lnTo>
                    <a:pt x="13" y="4"/>
                  </a:lnTo>
                  <a:lnTo>
                    <a:pt x="10" y="4"/>
                  </a:lnTo>
                  <a:lnTo>
                    <a:pt x="9" y="2"/>
                  </a:lnTo>
                  <a:lnTo>
                    <a:pt x="7" y="2"/>
                  </a:lnTo>
                  <a:lnTo>
                    <a:pt x="4" y="2"/>
                  </a:lnTo>
                  <a:lnTo>
                    <a:pt x="2" y="0"/>
                  </a:lnTo>
                  <a:lnTo>
                    <a:pt x="0" y="12"/>
                  </a:lnTo>
                  <a:lnTo>
                    <a:pt x="2" y="12"/>
                  </a:lnTo>
                  <a:lnTo>
                    <a:pt x="4" y="14"/>
                  </a:lnTo>
                  <a:lnTo>
                    <a:pt x="7" y="14"/>
                  </a:lnTo>
                  <a:lnTo>
                    <a:pt x="9" y="16"/>
                  </a:lnTo>
                  <a:lnTo>
                    <a:pt x="12" y="16"/>
                  </a:lnTo>
                  <a:lnTo>
                    <a:pt x="14" y="16"/>
                  </a:lnTo>
                  <a:lnTo>
                    <a:pt x="18" y="16"/>
                  </a:lnTo>
                  <a:lnTo>
                    <a:pt x="20" y="16"/>
                  </a:lnTo>
                  <a:lnTo>
                    <a:pt x="19" y="4"/>
                  </a:lnTo>
                </a:path>
              </a:pathLst>
            </a:custGeom>
            <a:solidFill>
              <a:srgbClr val="000000"/>
            </a:solidFill>
            <a:ln w="12700" cap="rnd">
              <a:noFill/>
              <a:round/>
              <a:headEnd/>
              <a:tailEnd/>
            </a:ln>
          </p:spPr>
          <p:txBody>
            <a:bodyPr/>
            <a:lstStyle/>
            <a:p>
              <a:endParaRPr lang="en-US" dirty="0"/>
            </a:p>
          </p:txBody>
        </p:sp>
        <p:sp>
          <p:nvSpPr>
            <p:cNvPr id="49293" name="Freeform 1192"/>
            <p:cNvSpPr>
              <a:spLocks/>
            </p:cNvSpPr>
            <p:nvPr/>
          </p:nvSpPr>
          <p:spPr bwMode="auto">
            <a:xfrm>
              <a:off x="1634" y="1845"/>
              <a:ext cx="98" cy="24"/>
            </a:xfrm>
            <a:custGeom>
              <a:avLst/>
              <a:gdLst>
                <a:gd name="T0" fmla="*/ 94 w 98"/>
                <a:gd name="T1" fmla="*/ 0 h 24"/>
                <a:gd name="T2" fmla="*/ 84 w 98"/>
                <a:gd name="T3" fmla="*/ 2 h 24"/>
                <a:gd name="T4" fmla="*/ 73 w 98"/>
                <a:gd name="T5" fmla="*/ 4 h 24"/>
                <a:gd name="T6" fmla="*/ 60 w 98"/>
                <a:gd name="T7" fmla="*/ 6 h 24"/>
                <a:gd name="T8" fmla="*/ 47 w 98"/>
                <a:gd name="T9" fmla="*/ 7 h 24"/>
                <a:gd name="T10" fmla="*/ 35 w 98"/>
                <a:gd name="T11" fmla="*/ 10 h 24"/>
                <a:gd name="T12" fmla="*/ 23 w 98"/>
                <a:gd name="T13" fmla="*/ 11 h 24"/>
                <a:gd name="T14" fmla="*/ 10 w 98"/>
                <a:gd name="T15" fmla="*/ 13 h 24"/>
                <a:gd name="T16" fmla="*/ 0 w 98"/>
                <a:gd name="T17" fmla="*/ 14 h 24"/>
                <a:gd name="T18" fmla="*/ 1 w 98"/>
                <a:gd name="T19" fmla="*/ 23 h 24"/>
                <a:gd name="T20" fmla="*/ 12 w 98"/>
                <a:gd name="T21" fmla="*/ 21 h 24"/>
                <a:gd name="T22" fmla="*/ 24 w 98"/>
                <a:gd name="T23" fmla="*/ 19 h 24"/>
                <a:gd name="T24" fmla="*/ 36 w 98"/>
                <a:gd name="T25" fmla="*/ 17 h 24"/>
                <a:gd name="T26" fmla="*/ 49 w 98"/>
                <a:gd name="T27" fmla="*/ 16 h 24"/>
                <a:gd name="T28" fmla="*/ 62 w 98"/>
                <a:gd name="T29" fmla="*/ 13 h 24"/>
                <a:gd name="T30" fmla="*/ 73 w 98"/>
                <a:gd name="T31" fmla="*/ 12 h 24"/>
                <a:gd name="T32" fmla="*/ 87 w 98"/>
                <a:gd name="T33" fmla="*/ 10 h 24"/>
                <a:gd name="T34" fmla="*/ 97 w 98"/>
                <a:gd name="T35" fmla="*/ 8 h 24"/>
                <a:gd name="T36" fmla="*/ 94 w 98"/>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24"/>
                <a:gd name="T59" fmla="*/ 98 w 98"/>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24">
                  <a:moveTo>
                    <a:pt x="94" y="0"/>
                  </a:moveTo>
                  <a:lnTo>
                    <a:pt x="84" y="2"/>
                  </a:lnTo>
                  <a:lnTo>
                    <a:pt x="73" y="4"/>
                  </a:lnTo>
                  <a:lnTo>
                    <a:pt x="60" y="6"/>
                  </a:lnTo>
                  <a:lnTo>
                    <a:pt x="47" y="7"/>
                  </a:lnTo>
                  <a:lnTo>
                    <a:pt x="35" y="10"/>
                  </a:lnTo>
                  <a:lnTo>
                    <a:pt x="23" y="11"/>
                  </a:lnTo>
                  <a:lnTo>
                    <a:pt x="10" y="13"/>
                  </a:lnTo>
                  <a:lnTo>
                    <a:pt x="0" y="14"/>
                  </a:lnTo>
                  <a:lnTo>
                    <a:pt x="1" y="23"/>
                  </a:lnTo>
                  <a:lnTo>
                    <a:pt x="12" y="21"/>
                  </a:lnTo>
                  <a:lnTo>
                    <a:pt x="24" y="19"/>
                  </a:lnTo>
                  <a:lnTo>
                    <a:pt x="36" y="17"/>
                  </a:lnTo>
                  <a:lnTo>
                    <a:pt x="49" y="16"/>
                  </a:lnTo>
                  <a:lnTo>
                    <a:pt x="62" y="13"/>
                  </a:lnTo>
                  <a:lnTo>
                    <a:pt x="73" y="12"/>
                  </a:lnTo>
                  <a:lnTo>
                    <a:pt x="87" y="10"/>
                  </a:lnTo>
                  <a:lnTo>
                    <a:pt x="97" y="8"/>
                  </a:lnTo>
                  <a:lnTo>
                    <a:pt x="94" y="0"/>
                  </a:lnTo>
                </a:path>
              </a:pathLst>
            </a:custGeom>
            <a:solidFill>
              <a:srgbClr val="000000"/>
            </a:solidFill>
            <a:ln w="12700" cap="rnd">
              <a:noFill/>
              <a:round/>
              <a:headEnd/>
              <a:tailEnd/>
            </a:ln>
          </p:spPr>
          <p:txBody>
            <a:bodyPr/>
            <a:lstStyle/>
            <a:p>
              <a:endParaRPr lang="en-US" dirty="0"/>
            </a:p>
          </p:txBody>
        </p:sp>
        <p:sp>
          <p:nvSpPr>
            <p:cNvPr id="49294" name="Freeform 1193"/>
            <p:cNvSpPr>
              <a:spLocks/>
            </p:cNvSpPr>
            <p:nvPr/>
          </p:nvSpPr>
          <p:spPr bwMode="auto">
            <a:xfrm>
              <a:off x="1733" y="1844"/>
              <a:ext cx="1" cy="17"/>
            </a:xfrm>
            <a:custGeom>
              <a:avLst/>
              <a:gdLst>
                <a:gd name="T0" fmla="*/ 0 w 1"/>
                <a:gd name="T1" fmla="*/ 0 h 17"/>
                <a:gd name="T2" fmla="*/ 0 w 1"/>
                <a:gd name="T3" fmla="*/ 16 h 17"/>
                <a:gd name="T4" fmla="*/ 0 w 1"/>
                <a:gd name="T5" fmla="*/ 0 h 17"/>
                <a:gd name="T6" fmla="*/ 0 w 1"/>
                <a:gd name="T7" fmla="*/ 16 h 17"/>
                <a:gd name="T8" fmla="*/ 0 w 1"/>
                <a:gd name="T9" fmla="*/ 0 h 17"/>
                <a:gd name="T10" fmla="*/ 0 w 1"/>
                <a:gd name="T11" fmla="*/ 16 h 17"/>
                <a:gd name="T12" fmla="*/ 0 w 1"/>
                <a:gd name="T13" fmla="*/ 0 h 17"/>
                <a:gd name="T14" fmla="*/ 0 60000 65536"/>
                <a:gd name="T15" fmla="*/ 0 60000 65536"/>
                <a:gd name="T16" fmla="*/ 0 60000 65536"/>
                <a:gd name="T17" fmla="*/ 0 60000 65536"/>
                <a:gd name="T18" fmla="*/ 0 60000 65536"/>
                <a:gd name="T19" fmla="*/ 0 60000 65536"/>
                <a:gd name="T20" fmla="*/ 0 60000 65536"/>
                <a:gd name="T21" fmla="*/ 0 w 1"/>
                <a:gd name="T22" fmla="*/ 0 h 17"/>
                <a:gd name="T23" fmla="*/ 1 w 1"/>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7">
                  <a:moveTo>
                    <a:pt x="0" y="0"/>
                  </a:moveTo>
                  <a:lnTo>
                    <a:pt x="0" y="16"/>
                  </a:lnTo>
                  <a:lnTo>
                    <a:pt x="0" y="0"/>
                  </a:lnTo>
                  <a:lnTo>
                    <a:pt x="0" y="16"/>
                  </a:lnTo>
                  <a:lnTo>
                    <a:pt x="0" y="0"/>
                  </a:lnTo>
                  <a:lnTo>
                    <a:pt x="0" y="16"/>
                  </a:lnTo>
                  <a:lnTo>
                    <a:pt x="0" y="0"/>
                  </a:lnTo>
                </a:path>
              </a:pathLst>
            </a:custGeom>
            <a:solidFill>
              <a:srgbClr val="000000"/>
            </a:solidFill>
            <a:ln w="12700" cap="rnd">
              <a:noFill/>
              <a:round/>
              <a:headEnd/>
              <a:tailEnd/>
            </a:ln>
          </p:spPr>
          <p:txBody>
            <a:bodyPr/>
            <a:lstStyle/>
            <a:p>
              <a:endParaRPr lang="en-US" dirty="0"/>
            </a:p>
          </p:txBody>
        </p:sp>
        <p:sp>
          <p:nvSpPr>
            <p:cNvPr id="49295" name="Freeform 1194"/>
            <p:cNvSpPr>
              <a:spLocks/>
            </p:cNvSpPr>
            <p:nvPr/>
          </p:nvSpPr>
          <p:spPr bwMode="auto">
            <a:xfrm>
              <a:off x="1735" y="1829"/>
              <a:ext cx="70" cy="21"/>
            </a:xfrm>
            <a:custGeom>
              <a:avLst/>
              <a:gdLst>
                <a:gd name="T0" fmla="*/ 67 w 70"/>
                <a:gd name="T1" fmla="*/ 0 h 21"/>
                <a:gd name="T2" fmla="*/ 58 w 70"/>
                <a:gd name="T3" fmla="*/ 2 h 21"/>
                <a:gd name="T4" fmla="*/ 50 w 70"/>
                <a:gd name="T5" fmla="*/ 3 h 21"/>
                <a:gd name="T6" fmla="*/ 41 w 70"/>
                <a:gd name="T7" fmla="*/ 5 h 21"/>
                <a:gd name="T8" fmla="*/ 34 w 70"/>
                <a:gd name="T9" fmla="*/ 5 h 21"/>
                <a:gd name="T10" fmla="*/ 24 w 70"/>
                <a:gd name="T11" fmla="*/ 8 h 21"/>
                <a:gd name="T12" fmla="*/ 17 w 70"/>
                <a:gd name="T13" fmla="*/ 9 h 21"/>
                <a:gd name="T14" fmla="*/ 9 w 70"/>
                <a:gd name="T15" fmla="*/ 11 h 21"/>
                <a:gd name="T16" fmla="*/ 0 w 70"/>
                <a:gd name="T17" fmla="*/ 12 h 21"/>
                <a:gd name="T18" fmla="*/ 2 w 70"/>
                <a:gd name="T19" fmla="*/ 20 h 21"/>
                <a:gd name="T20" fmla="*/ 10 w 70"/>
                <a:gd name="T21" fmla="*/ 19 h 21"/>
                <a:gd name="T22" fmla="*/ 19 w 70"/>
                <a:gd name="T23" fmla="*/ 17 h 21"/>
                <a:gd name="T24" fmla="*/ 28 w 70"/>
                <a:gd name="T25" fmla="*/ 15 h 21"/>
                <a:gd name="T26" fmla="*/ 36 w 70"/>
                <a:gd name="T27" fmla="*/ 14 h 21"/>
                <a:gd name="T28" fmla="*/ 44 w 70"/>
                <a:gd name="T29" fmla="*/ 12 h 21"/>
                <a:gd name="T30" fmla="*/ 52 w 70"/>
                <a:gd name="T31" fmla="*/ 11 h 21"/>
                <a:gd name="T32" fmla="*/ 60 w 70"/>
                <a:gd name="T33" fmla="*/ 9 h 21"/>
                <a:gd name="T34" fmla="*/ 69 w 70"/>
                <a:gd name="T35" fmla="*/ 8 h 21"/>
                <a:gd name="T36" fmla="*/ 67 w 70"/>
                <a:gd name="T37" fmla="*/ 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0"/>
                <a:gd name="T58" fmla="*/ 0 h 21"/>
                <a:gd name="T59" fmla="*/ 70 w 70"/>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0" h="21">
                  <a:moveTo>
                    <a:pt x="67" y="0"/>
                  </a:moveTo>
                  <a:lnTo>
                    <a:pt x="58" y="2"/>
                  </a:lnTo>
                  <a:lnTo>
                    <a:pt x="50" y="3"/>
                  </a:lnTo>
                  <a:lnTo>
                    <a:pt x="41" y="5"/>
                  </a:lnTo>
                  <a:lnTo>
                    <a:pt x="34" y="5"/>
                  </a:lnTo>
                  <a:lnTo>
                    <a:pt x="24" y="8"/>
                  </a:lnTo>
                  <a:lnTo>
                    <a:pt x="17" y="9"/>
                  </a:lnTo>
                  <a:lnTo>
                    <a:pt x="9" y="11"/>
                  </a:lnTo>
                  <a:lnTo>
                    <a:pt x="0" y="12"/>
                  </a:lnTo>
                  <a:lnTo>
                    <a:pt x="2" y="20"/>
                  </a:lnTo>
                  <a:lnTo>
                    <a:pt x="10" y="19"/>
                  </a:lnTo>
                  <a:lnTo>
                    <a:pt x="19" y="17"/>
                  </a:lnTo>
                  <a:lnTo>
                    <a:pt x="28" y="15"/>
                  </a:lnTo>
                  <a:lnTo>
                    <a:pt x="36" y="14"/>
                  </a:lnTo>
                  <a:lnTo>
                    <a:pt x="44" y="12"/>
                  </a:lnTo>
                  <a:lnTo>
                    <a:pt x="52" y="11"/>
                  </a:lnTo>
                  <a:lnTo>
                    <a:pt x="60" y="9"/>
                  </a:lnTo>
                  <a:lnTo>
                    <a:pt x="69" y="8"/>
                  </a:lnTo>
                  <a:lnTo>
                    <a:pt x="67" y="0"/>
                  </a:lnTo>
                </a:path>
              </a:pathLst>
            </a:custGeom>
            <a:solidFill>
              <a:srgbClr val="000000"/>
            </a:solidFill>
            <a:ln w="12700" cap="rnd">
              <a:noFill/>
              <a:round/>
              <a:headEnd/>
              <a:tailEnd/>
            </a:ln>
          </p:spPr>
          <p:txBody>
            <a:bodyPr/>
            <a:lstStyle/>
            <a:p>
              <a:endParaRPr lang="en-US" dirty="0"/>
            </a:p>
          </p:txBody>
        </p:sp>
        <p:sp>
          <p:nvSpPr>
            <p:cNvPr id="49296" name="Freeform 1195"/>
            <p:cNvSpPr>
              <a:spLocks/>
            </p:cNvSpPr>
            <p:nvPr/>
          </p:nvSpPr>
          <p:spPr bwMode="auto">
            <a:xfrm>
              <a:off x="1808" y="1812"/>
              <a:ext cx="36" cy="22"/>
            </a:xfrm>
            <a:custGeom>
              <a:avLst/>
              <a:gdLst>
                <a:gd name="T0" fmla="*/ 31 w 36"/>
                <a:gd name="T1" fmla="*/ 0 h 22"/>
                <a:gd name="T2" fmla="*/ 26 w 36"/>
                <a:gd name="T3" fmla="*/ 2 h 22"/>
                <a:gd name="T4" fmla="*/ 22 w 36"/>
                <a:gd name="T5" fmla="*/ 4 h 22"/>
                <a:gd name="T6" fmla="*/ 19 w 36"/>
                <a:gd name="T7" fmla="*/ 6 h 22"/>
                <a:gd name="T8" fmla="*/ 15 w 36"/>
                <a:gd name="T9" fmla="*/ 8 h 22"/>
                <a:gd name="T10" fmla="*/ 11 w 36"/>
                <a:gd name="T11" fmla="*/ 10 h 22"/>
                <a:gd name="T12" fmla="*/ 7 w 36"/>
                <a:gd name="T13" fmla="*/ 12 h 22"/>
                <a:gd name="T14" fmla="*/ 3 w 36"/>
                <a:gd name="T15" fmla="*/ 12 h 22"/>
                <a:gd name="T16" fmla="*/ 0 w 36"/>
                <a:gd name="T17" fmla="*/ 13 h 22"/>
                <a:gd name="T18" fmla="*/ 2 w 36"/>
                <a:gd name="T19" fmla="*/ 21 h 22"/>
                <a:gd name="T20" fmla="*/ 6 w 36"/>
                <a:gd name="T21" fmla="*/ 20 h 22"/>
                <a:gd name="T22" fmla="*/ 11 w 36"/>
                <a:gd name="T23" fmla="*/ 19 h 22"/>
                <a:gd name="T24" fmla="*/ 15 w 36"/>
                <a:gd name="T25" fmla="*/ 17 h 22"/>
                <a:gd name="T26" fmla="*/ 20 w 36"/>
                <a:gd name="T27" fmla="*/ 15 h 22"/>
                <a:gd name="T28" fmla="*/ 24 w 36"/>
                <a:gd name="T29" fmla="*/ 13 h 22"/>
                <a:gd name="T30" fmla="*/ 27 w 36"/>
                <a:gd name="T31" fmla="*/ 11 h 22"/>
                <a:gd name="T32" fmla="*/ 32 w 36"/>
                <a:gd name="T33" fmla="*/ 9 h 22"/>
                <a:gd name="T34" fmla="*/ 35 w 36"/>
                <a:gd name="T35" fmla="*/ 7 h 22"/>
                <a:gd name="T36" fmla="*/ 31 w 36"/>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22"/>
                <a:gd name="T59" fmla="*/ 36 w 36"/>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22">
                  <a:moveTo>
                    <a:pt x="31" y="0"/>
                  </a:moveTo>
                  <a:lnTo>
                    <a:pt x="26" y="2"/>
                  </a:lnTo>
                  <a:lnTo>
                    <a:pt x="22" y="4"/>
                  </a:lnTo>
                  <a:lnTo>
                    <a:pt x="19" y="6"/>
                  </a:lnTo>
                  <a:lnTo>
                    <a:pt x="15" y="8"/>
                  </a:lnTo>
                  <a:lnTo>
                    <a:pt x="11" y="10"/>
                  </a:lnTo>
                  <a:lnTo>
                    <a:pt x="7" y="12"/>
                  </a:lnTo>
                  <a:lnTo>
                    <a:pt x="3" y="12"/>
                  </a:lnTo>
                  <a:lnTo>
                    <a:pt x="0" y="13"/>
                  </a:lnTo>
                  <a:lnTo>
                    <a:pt x="2" y="21"/>
                  </a:lnTo>
                  <a:lnTo>
                    <a:pt x="6" y="20"/>
                  </a:lnTo>
                  <a:lnTo>
                    <a:pt x="11" y="19"/>
                  </a:lnTo>
                  <a:lnTo>
                    <a:pt x="15" y="17"/>
                  </a:lnTo>
                  <a:lnTo>
                    <a:pt x="20" y="15"/>
                  </a:lnTo>
                  <a:lnTo>
                    <a:pt x="24" y="13"/>
                  </a:lnTo>
                  <a:lnTo>
                    <a:pt x="27" y="11"/>
                  </a:lnTo>
                  <a:lnTo>
                    <a:pt x="32" y="9"/>
                  </a:lnTo>
                  <a:lnTo>
                    <a:pt x="35" y="7"/>
                  </a:lnTo>
                  <a:lnTo>
                    <a:pt x="31" y="0"/>
                  </a:lnTo>
                </a:path>
              </a:pathLst>
            </a:custGeom>
            <a:solidFill>
              <a:srgbClr val="000000"/>
            </a:solidFill>
            <a:ln w="12700" cap="rnd">
              <a:noFill/>
              <a:round/>
              <a:headEnd/>
              <a:tailEnd/>
            </a:ln>
          </p:spPr>
          <p:txBody>
            <a:bodyPr/>
            <a:lstStyle/>
            <a:p>
              <a:endParaRPr lang="en-US" dirty="0"/>
            </a:p>
          </p:txBody>
        </p:sp>
        <p:sp>
          <p:nvSpPr>
            <p:cNvPr id="49297" name="Freeform 1196"/>
            <p:cNvSpPr>
              <a:spLocks/>
            </p:cNvSpPr>
            <p:nvPr/>
          </p:nvSpPr>
          <p:spPr bwMode="auto">
            <a:xfrm>
              <a:off x="1844" y="1810"/>
              <a:ext cx="21" cy="17"/>
            </a:xfrm>
            <a:custGeom>
              <a:avLst/>
              <a:gdLst>
                <a:gd name="T0" fmla="*/ 20 w 21"/>
                <a:gd name="T1" fmla="*/ 14 h 17"/>
                <a:gd name="T2" fmla="*/ 17 w 21"/>
                <a:gd name="T3" fmla="*/ 5 h 17"/>
                <a:gd name="T4" fmla="*/ 12 w 21"/>
                <a:gd name="T5" fmla="*/ 0 h 17"/>
                <a:gd name="T6" fmla="*/ 5 w 21"/>
                <a:gd name="T7" fmla="*/ 0 h 17"/>
                <a:gd name="T8" fmla="*/ 0 w 21"/>
                <a:gd name="T9" fmla="*/ 1 h 17"/>
                <a:gd name="T10" fmla="*/ 4 w 21"/>
                <a:gd name="T11" fmla="*/ 12 h 17"/>
                <a:gd name="T12" fmla="*/ 6 w 21"/>
                <a:gd name="T13" fmla="*/ 10 h 17"/>
                <a:gd name="T14" fmla="*/ 8 w 21"/>
                <a:gd name="T15" fmla="*/ 12 h 17"/>
                <a:gd name="T16" fmla="*/ 11 w 21"/>
                <a:gd name="T17" fmla="*/ 12 h 17"/>
                <a:gd name="T18" fmla="*/ 12 w 21"/>
                <a:gd name="T19" fmla="*/ 16 h 17"/>
                <a:gd name="T20" fmla="*/ 20 w 21"/>
                <a:gd name="T21" fmla="*/ 1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17"/>
                <a:gd name="T35" fmla="*/ 21 w 21"/>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17">
                  <a:moveTo>
                    <a:pt x="20" y="14"/>
                  </a:moveTo>
                  <a:lnTo>
                    <a:pt x="17" y="5"/>
                  </a:lnTo>
                  <a:lnTo>
                    <a:pt x="12" y="0"/>
                  </a:lnTo>
                  <a:lnTo>
                    <a:pt x="5" y="0"/>
                  </a:lnTo>
                  <a:lnTo>
                    <a:pt x="0" y="1"/>
                  </a:lnTo>
                  <a:lnTo>
                    <a:pt x="4" y="12"/>
                  </a:lnTo>
                  <a:lnTo>
                    <a:pt x="6" y="10"/>
                  </a:lnTo>
                  <a:lnTo>
                    <a:pt x="8" y="12"/>
                  </a:lnTo>
                  <a:lnTo>
                    <a:pt x="11" y="12"/>
                  </a:lnTo>
                  <a:lnTo>
                    <a:pt x="12" y="16"/>
                  </a:lnTo>
                  <a:lnTo>
                    <a:pt x="20" y="14"/>
                  </a:lnTo>
                </a:path>
              </a:pathLst>
            </a:custGeom>
            <a:solidFill>
              <a:srgbClr val="000000"/>
            </a:solidFill>
            <a:ln w="12700" cap="rnd">
              <a:noFill/>
              <a:round/>
              <a:headEnd/>
              <a:tailEnd/>
            </a:ln>
          </p:spPr>
          <p:txBody>
            <a:bodyPr/>
            <a:lstStyle/>
            <a:p>
              <a:endParaRPr lang="en-US" dirty="0"/>
            </a:p>
          </p:txBody>
        </p:sp>
        <p:sp>
          <p:nvSpPr>
            <p:cNvPr id="49298" name="Freeform 1197"/>
            <p:cNvSpPr>
              <a:spLocks/>
            </p:cNvSpPr>
            <p:nvPr/>
          </p:nvSpPr>
          <p:spPr bwMode="auto">
            <a:xfrm>
              <a:off x="1859" y="1823"/>
              <a:ext cx="17" cy="37"/>
            </a:xfrm>
            <a:custGeom>
              <a:avLst/>
              <a:gdLst>
                <a:gd name="T0" fmla="*/ 14 w 17"/>
                <a:gd name="T1" fmla="*/ 36 h 37"/>
                <a:gd name="T2" fmla="*/ 16 w 17"/>
                <a:gd name="T3" fmla="*/ 31 h 37"/>
                <a:gd name="T4" fmla="*/ 14 w 17"/>
                <a:gd name="T5" fmla="*/ 27 h 37"/>
                <a:gd name="T6" fmla="*/ 14 w 17"/>
                <a:gd name="T7" fmla="*/ 21 h 37"/>
                <a:gd name="T8" fmla="*/ 13 w 17"/>
                <a:gd name="T9" fmla="*/ 16 h 37"/>
                <a:gd name="T10" fmla="*/ 12 w 17"/>
                <a:gd name="T11" fmla="*/ 13 h 37"/>
                <a:gd name="T12" fmla="*/ 10 w 17"/>
                <a:gd name="T13" fmla="*/ 9 h 37"/>
                <a:gd name="T14" fmla="*/ 9 w 17"/>
                <a:gd name="T15" fmla="*/ 4 h 37"/>
                <a:gd name="T16" fmla="*/ 9 w 17"/>
                <a:gd name="T17" fmla="*/ 0 h 37"/>
                <a:gd name="T18" fmla="*/ 0 w 17"/>
                <a:gd name="T19" fmla="*/ 2 h 37"/>
                <a:gd name="T20" fmla="*/ 0 w 17"/>
                <a:gd name="T21" fmla="*/ 6 h 37"/>
                <a:gd name="T22" fmla="*/ 1 w 17"/>
                <a:gd name="T23" fmla="*/ 11 h 37"/>
                <a:gd name="T24" fmla="*/ 3 w 17"/>
                <a:gd name="T25" fmla="*/ 15 h 37"/>
                <a:gd name="T26" fmla="*/ 4 w 17"/>
                <a:gd name="T27" fmla="*/ 19 h 37"/>
                <a:gd name="T28" fmla="*/ 5 w 17"/>
                <a:gd name="T29" fmla="*/ 23 h 37"/>
                <a:gd name="T30" fmla="*/ 6 w 17"/>
                <a:gd name="T31" fmla="*/ 27 h 37"/>
                <a:gd name="T32" fmla="*/ 6 w 17"/>
                <a:gd name="T33" fmla="*/ 31 h 37"/>
                <a:gd name="T34" fmla="*/ 6 w 17"/>
                <a:gd name="T35" fmla="*/ 34 h 37"/>
                <a:gd name="T36" fmla="*/ 6 w 17"/>
                <a:gd name="T37" fmla="*/ 33 h 37"/>
                <a:gd name="T38" fmla="*/ 14 w 17"/>
                <a:gd name="T39" fmla="*/ 36 h 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37"/>
                <a:gd name="T62" fmla="*/ 17 w 17"/>
                <a:gd name="T63" fmla="*/ 37 h 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37">
                  <a:moveTo>
                    <a:pt x="14" y="36"/>
                  </a:moveTo>
                  <a:lnTo>
                    <a:pt x="16" y="31"/>
                  </a:lnTo>
                  <a:lnTo>
                    <a:pt x="14" y="27"/>
                  </a:lnTo>
                  <a:lnTo>
                    <a:pt x="14" y="21"/>
                  </a:lnTo>
                  <a:lnTo>
                    <a:pt x="13" y="16"/>
                  </a:lnTo>
                  <a:lnTo>
                    <a:pt x="12" y="13"/>
                  </a:lnTo>
                  <a:lnTo>
                    <a:pt x="10" y="9"/>
                  </a:lnTo>
                  <a:lnTo>
                    <a:pt x="9" y="4"/>
                  </a:lnTo>
                  <a:lnTo>
                    <a:pt x="9" y="0"/>
                  </a:lnTo>
                  <a:lnTo>
                    <a:pt x="0" y="2"/>
                  </a:lnTo>
                  <a:lnTo>
                    <a:pt x="0" y="6"/>
                  </a:lnTo>
                  <a:lnTo>
                    <a:pt x="1" y="11"/>
                  </a:lnTo>
                  <a:lnTo>
                    <a:pt x="3" y="15"/>
                  </a:lnTo>
                  <a:lnTo>
                    <a:pt x="4" y="19"/>
                  </a:lnTo>
                  <a:lnTo>
                    <a:pt x="5" y="23"/>
                  </a:lnTo>
                  <a:lnTo>
                    <a:pt x="6" y="27"/>
                  </a:lnTo>
                  <a:lnTo>
                    <a:pt x="6" y="31"/>
                  </a:lnTo>
                  <a:lnTo>
                    <a:pt x="6" y="34"/>
                  </a:lnTo>
                  <a:lnTo>
                    <a:pt x="6" y="33"/>
                  </a:lnTo>
                  <a:lnTo>
                    <a:pt x="14" y="36"/>
                  </a:lnTo>
                </a:path>
              </a:pathLst>
            </a:custGeom>
            <a:solidFill>
              <a:srgbClr val="000000"/>
            </a:solidFill>
            <a:ln w="12700" cap="rnd">
              <a:noFill/>
              <a:round/>
              <a:headEnd/>
              <a:tailEnd/>
            </a:ln>
          </p:spPr>
          <p:txBody>
            <a:bodyPr/>
            <a:lstStyle/>
            <a:p>
              <a:endParaRPr lang="en-US" dirty="0"/>
            </a:p>
          </p:txBody>
        </p:sp>
        <p:sp>
          <p:nvSpPr>
            <p:cNvPr id="49299" name="Freeform 1198"/>
            <p:cNvSpPr>
              <a:spLocks/>
            </p:cNvSpPr>
            <p:nvPr/>
          </p:nvSpPr>
          <p:spPr bwMode="auto">
            <a:xfrm>
              <a:off x="1859" y="1862"/>
              <a:ext cx="17" cy="19"/>
            </a:xfrm>
            <a:custGeom>
              <a:avLst/>
              <a:gdLst>
                <a:gd name="T0" fmla="*/ 3 w 17"/>
                <a:gd name="T1" fmla="*/ 18 h 19"/>
                <a:gd name="T2" fmla="*/ 4 w 17"/>
                <a:gd name="T3" fmla="*/ 18 h 19"/>
                <a:gd name="T4" fmla="*/ 9 w 17"/>
                <a:gd name="T5" fmla="*/ 14 h 19"/>
                <a:gd name="T6" fmla="*/ 12 w 17"/>
                <a:gd name="T7" fmla="*/ 11 h 19"/>
                <a:gd name="T8" fmla="*/ 14 w 17"/>
                <a:gd name="T9" fmla="*/ 7 h 19"/>
                <a:gd name="T10" fmla="*/ 16 w 17"/>
                <a:gd name="T11" fmla="*/ 2 h 19"/>
                <a:gd name="T12" fmla="*/ 6 w 17"/>
                <a:gd name="T13" fmla="*/ 0 h 19"/>
                <a:gd name="T14" fmla="*/ 4 w 17"/>
                <a:gd name="T15" fmla="*/ 5 h 19"/>
                <a:gd name="T16" fmla="*/ 3 w 17"/>
                <a:gd name="T17" fmla="*/ 7 h 19"/>
                <a:gd name="T18" fmla="*/ 2 w 17"/>
                <a:gd name="T19" fmla="*/ 10 h 19"/>
                <a:gd name="T20" fmla="*/ 0 w 17"/>
                <a:gd name="T21" fmla="*/ 11 h 19"/>
                <a:gd name="T22" fmla="*/ 3 w 17"/>
                <a:gd name="T23" fmla="*/ 18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9"/>
                <a:gd name="T38" fmla="*/ 17 w 17"/>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9">
                  <a:moveTo>
                    <a:pt x="3" y="18"/>
                  </a:moveTo>
                  <a:lnTo>
                    <a:pt x="4" y="18"/>
                  </a:lnTo>
                  <a:lnTo>
                    <a:pt x="9" y="14"/>
                  </a:lnTo>
                  <a:lnTo>
                    <a:pt x="12" y="11"/>
                  </a:lnTo>
                  <a:lnTo>
                    <a:pt x="14" y="7"/>
                  </a:lnTo>
                  <a:lnTo>
                    <a:pt x="16" y="2"/>
                  </a:lnTo>
                  <a:lnTo>
                    <a:pt x="6" y="0"/>
                  </a:lnTo>
                  <a:lnTo>
                    <a:pt x="4" y="5"/>
                  </a:lnTo>
                  <a:lnTo>
                    <a:pt x="3" y="7"/>
                  </a:lnTo>
                  <a:lnTo>
                    <a:pt x="2" y="10"/>
                  </a:lnTo>
                  <a:lnTo>
                    <a:pt x="0" y="11"/>
                  </a:lnTo>
                  <a:lnTo>
                    <a:pt x="3" y="18"/>
                  </a:lnTo>
                </a:path>
              </a:pathLst>
            </a:custGeom>
            <a:solidFill>
              <a:srgbClr val="000000"/>
            </a:solidFill>
            <a:ln w="12700" cap="rnd">
              <a:noFill/>
              <a:round/>
              <a:headEnd/>
              <a:tailEnd/>
            </a:ln>
          </p:spPr>
          <p:txBody>
            <a:bodyPr/>
            <a:lstStyle/>
            <a:p>
              <a:endParaRPr lang="en-US" dirty="0"/>
            </a:p>
          </p:txBody>
        </p:sp>
        <p:sp>
          <p:nvSpPr>
            <p:cNvPr id="49300" name="Freeform 1199"/>
            <p:cNvSpPr>
              <a:spLocks/>
            </p:cNvSpPr>
            <p:nvPr/>
          </p:nvSpPr>
          <p:spPr bwMode="auto">
            <a:xfrm>
              <a:off x="1843" y="1877"/>
              <a:ext cx="17" cy="17"/>
            </a:xfrm>
            <a:custGeom>
              <a:avLst/>
              <a:gdLst>
                <a:gd name="T0" fmla="*/ 1 w 17"/>
                <a:gd name="T1" fmla="*/ 16 h 17"/>
                <a:gd name="T2" fmla="*/ 2 w 17"/>
                <a:gd name="T3" fmla="*/ 16 h 17"/>
                <a:gd name="T4" fmla="*/ 6 w 17"/>
                <a:gd name="T5" fmla="*/ 14 h 17"/>
                <a:gd name="T6" fmla="*/ 9 w 17"/>
                <a:gd name="T7" fmla="*/ 13 h 17"/>
                <a:gd name="T8" fmla="*/ 12 w 17"/>
                <a:gd name="T9" fmla="*/ 10 h 17"/>
                <a:gd name="T10" fmla="*/ 16 w 17"/>
                <a:gd name="T11" fmla="*/ 8 h 17"/>
                <a:gd name="T12" fmla="*/ 11 w 17"/>
                <a:gd name="T13" fmla="*/ 0 h 17"/>
                <a:gd name="T14" fmla="*/ 9 w 17"/>
                <a:gd name="T15" fmla="*/ 2 h 17"/>
                <a:gd name="T16" fmla="*/ 6 w 17"/>
                <a:gd name="T17" fmla="*/ 2 h 17"/>
                <a:gd name="T18" fmla="*/ 3 w 17"/>
                <a:gd name="T19" fmla="*/ 4 h 17"/>
                <a:gd name="T20" fmla="*/ 0 w 17"/>
                <a:gd name="T21" fmla="*/ 5 h 17"/>
                <a:gd name="T22" fmla="*/ 1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 y="16"/>
                  </a:moveTo>
                  <a:lnTo>
                    <a:pt x="2" y="16"/>
                  </a:lnTo>
                  <a:lnTo>
                    <a:pt x="6" y="14"/>
                  </a:lnTo>
                  <a:lnTo>
                    <a:pt x="9" y="13"/>
                  </a:lnTo>
                  <a:lnTo>
                    <a:pt x="12" y="10"/>
                  </a:lnTo>
                  <a:lnTo>
                    <a:pt x="16" y="8"/>
                  </a:lnTo>
                  <a:lnTo>
                    <a:pt x="11" y="0"/>
                  </a:lnTo>
                  <a:lnTo>
                    <a:pt x="9" y="2"/>
                  </a:lnTo>
                  <a:lnTo>
                    <a:pt x="6" y="2"/>
                  </a:lnTo>
                  <a:lnTo>
                    <a:pt x="3" y="4"/>
                  </a:lnTo>
                  <a:lnTo>
                    <a:pt x="0" y="5"/>
                  </a:lnTo>
                  <a:lnTo>
                    <a:pt x="1" y="16"/>
                  </a:lnTo>
                </a:path>
              </a:pathLst>
            </a:custGeom>
            <a:solidFill>
              <a:srgbClr val="000000"/>
            </a:solidFill>
            <a:ln w="12700" cap="rnd">
              <a:noFill/>
              <a:round/>
              <a:headEnd/>
              <a:tailEnd/>
            </a:ln>
          </p:spPr>
          <p:txBody>
            <a:bodyPr/>
            <a:lstStyle/>
            <a:p>
              <a:endParaRPr lang="en-US" dirty="0"/>
            </a:p>
          </p:txBody>
        </p:sp>
        <p:sp>
          <p:nvSpPr>
            <p:cNvPr id="49301" name="Freeform 1200"/>
            <p:cNvSpPr>
              <a:spLocks/>
            </p:cNvSpPr>
            <p:nvPr/>
          </p:nvSpPr>
          <p:spPr bwMode="auto">
            <a:xfrm>
              <a:off x="1774" y="1883"/>
              <a:ext cx="66" cy="17"/>
            </a:xfrm>
            <a:custGeom>
              <a:avLst/>
              <a:gdLst>
                <a:gd name="T0" fmla="*/ 4 w 66"/>
                <a:gd name="T1" fmla="*/ 16 h 17"/>
                <a:gd name="T2" fmla="*/ 11 w 66"/>
                <a:gd name="T3" fmla="*/ 14 h 17"/>
                <a:gd name="T4" fmla="*/ 18 w 66"/>
                <a:gd name="T5" fmla="*/ 13 h 17"/>
                <a:gd name="T6" fmla="*/ 25 w 66"/>
                <a:gd name="T7" fmla="*/ 11 h 17"/>
                <a:gd name="T8" fmla="*/ 33 w 66"/>
                <a:gd name="T9" fmla="*/ 11 h 17"/>
                <a:gd name="T10" fmla="*/ 40 w 66"/>
                <a:gd name="T11" fmla="*/ 11 h 17"/>
                <a:gd name="T12" fmla="*/ 49 w 66"/>
                <a:gd name="T13" fmla="*/ 11 h 17"/>
                <a:gd name="T14" fmla="*/ 57 w 66"/>
                <a:gd name="T15" fmla="*/ 11 h 17"/>
                <a:gd name="T16" fmla="*/ 65 w 66"/>
                <a:gd name="T17" fmla="*/ 10 h 17"/>
                <a:gd name="T18" fmla="*/ 63 w 66"/>
                <a:gd name="T19" fmla="*/ 0 h 17"/>
                <a:gd name="T20" fmla="*/ 56 w 66"/>
                <a:gd name="T21" fmla="*/ 1 h 17"/>
                <a:gd name="T22" fmla="*/ 49 w 66"/>
                <a:gd name="T23" fmla="*/ 1 h 17"/>
                <a:gd name="T24" fmla="*/ 40 w 66"/>
                <a:gd name="T25" fmla="*/ 2 h 17"/>
                <a:gd name="T26" fmla="*/ 33 w 66"/>
                <a:gd name="T27" fmla="*/ 2 h 17"/>
                <a:gd name="T28" fmla="*/ 25 w 66"/>
                <a:gd name="T29" fmla="*/ 2 h 17"/>
                <a:gd name="T30" fmla="*/ 16 w 66"/>
                <a:gd name="T31" fmla="*/ 2 h 17"/>
                <a:gd name="T32" fmla="*/ 7 w 66"/>
                <a:gd name="T33" fmla="*/ 4 h 17"/>
                <a:gd name="T34" fmla="*/ 0 w 66"/>
                <a:gd name="T35" fmla="*/ 7 h 17"/>
                <a:gd name="T36" fmla="*/ 4 w 66"/>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17"/>
                <a:gd name="T59" fmla="*/ 66 w 6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17">
                  <a:moveTo>
                    <a:pt x="4" y="16"/>
                  </a:moveTo>
                  <a:lnTo>
                    <a:pt x="11" y="14"/>
                  </a:lnTo>
                  <a:lnTo>
                    <a:pt x="18" y="13"/>
                  </a:lnTo>
                  <a:lnTo>
                    <a:pt x="25" y="11"/>
                  </a:lnTo>
                  <a:lnTo>
                    <a:pt x="33" y="11"/>
                  </a:lnTo>
                  <a:lnTo>
                    <a:pt x="40" y="11"/>
                  </a:lnTo>
                  <a:lnTo>
                    <a:pt x="49" y="11"/>
                  </a:lnTo>
                  <a:lnTo>
                    <a:pt x="57" y="11"/>
                  </a:lnTo>
                  <a:lnTo>
                    <a:pt x="65" y="10"/>
                  </a:lnTo>
                  <a:lnTo>
                    <a:pt x="63" y="0"/>
                  </a:lnTo>
                  <a:lnTo>
                    <a:pt x="56" y="1"/>
                  </a:lnTo>
                  <a:lnTo>
                    <a:pt x="49" y="1"/>
                  </a:lnTo>
                  <a:lnTo>
                    <a:pt x="40" y="2"/>
                  </a:lnTo>
                  <a:lnTo>
                    <a:pt x="33" y="2"/>
                  </a:lnTo>
                  <a:lnTo>
                    <a:pt x="25" y="2"/>
                  </a:lnTo>
                  <a:lnTo>
                    <a:pt x="16" y="2"/>
                  </a:lnTo>
                  <a:lnTo>
                    <a:pt x="7" y="4"/>
                  </a:lnTo>
                  <a:lnTo>
                    <a:pt x="0" y="7"/>
                  </a:lnTo>
                  <a:lnTo>
                    <a:pt x="4" y="16"/>
                  </a:lnTo>
                </a:path>
              </a:pathLst>
            </a:custGeom>
            <a:solidFill>
              <a:srgbClr val="000000"/>
            </a:solidFill>
            <a:ln w="12700" cap="rnd">
              <a:noFill/>
              <a:round/>
              <a:headEnd/>
              <a:tailEnd/>
            </a:ln>
          </p:spPr>
          <p:txBody>
            <a:bodyPr/>
            <a:lstStyle/>
            <a:p>
              <a:endParaRPr lang="en-US" dirty="0"/>
            </a:p>
          </p:txBody>
        </p:sp>
        <p:sp>
          <p:nvSpPr>
            <p:cNvPr id="49302" name="Freeform 1201"/>
            <p:cNvSpPr>
              <a:spLocks/>
            </p:cNvSpPr>
            <p:nvPr/>
          </p:nvSpPr>
          <p:spPr bwMode="auto">
            <a:xfrm>
              <a:off x="1732" y="1891"/>
              <a:ext cx="41" cy="26"/>
            </a:xfrm>
            <a:custGeom>
              <a:avLst/>
              <a:gdLst>
                <a:gd name="T0" fmla="*/ 4 w 41"/>
                <a:gd name="T1" fmla="*/ 17 h 26"/>
                <a:gd name="T2" fmla="*/ 7 w 41"/>
                <a:gd name="T3" fmla="*/ 23 h 26"/>
                <a:gd name="T4" fmla="*/ 10 w 41"/>
                <a:gd name="T5" fmla="*/ 21 h 26"/>
                <a:gd name="T6" fmla="*/ 15 w 41"/>
                <a:gd name="T7" fmla="*/ 19 h 26"/>
                <a:gd name="T8" fmla="*/ 18 w 41"/>
                <a:gd name="T9" fmla="*/ 17 h 26"/>
                <a:gd name="T10" fmla="*/ 22 w 41"/>
                <a:gd name="T11" fmla="*/ 15 h 26"/>
                <a:gd name="T12" fmla="*/ 27 w 41"/>
                <a:gd name="T13" fmla="*/ 12 h 26"/>
                <a:gd name="T14" fmla="*/ 31 w 41"/>
                <a:gd name="T15" fmla="*/ 10 h 26"/>
                <a:gd name="T16" fmla="*/ 37 w 41"/>
                <a:gd name="T17" fmla="*/ 9 h 26"/>
                <a:gd name="T18" fmla="*/ 40 w 41"/>
                <a:gd name="T19" fmla="*/ 7 h 26"/>
                <a:gd name="T20" fmla="*/ 37 w 41"/>
                <a:gd name="T21" fmla="*/ 0 h 26"/>
                <a:gd name="T22" fmla="*/ 32 w 41"/>
                <a:gd name="T23" fmla="*/ 2 h 26"/>
                <a:gd name="T24" fmla="*/ 27 w 41"/>
                <a:gd name="T25" fmla="*/ 3 h 26"/>
                <a:gd name="T26" fmla="*/ 23 w 41"/>
                <a:gd name="T27" fmla="*/ 5 h 26"/>
                <a:gd name="T28" fmla="*/ 18 w 41"/>
                <a:gd name="T29" fmla="*/ 7 h 26"/>
                <a:gd name="T30" fmla="*/ 13 w 41"/>
                <a:gd name="T31" fmla="*/ 10 h 26"/>
                <a:gd name="T32" fmla="*/ 9 w 41"/>
                <a:gd name="T33" fmla="*/ 12 h 26"/>
                <a:gd name="T34" fmla="*/ 4 w 41"/>
                <a:gd name="T35" fmla="*/ 15 h 26"/>
                <a:gd name="T36" fmla="*/ 0 w 41"/>
                <a:gd name="T37" fmla="*/ 18 h 26"/>
                <a:gd name="T38" fmla="*/ 3 w 41"/>
                <a:gd name="T39" fmla="*/ 25 h 26"/>
                <a:gd name="T40" fmla="*/ 4 w 41"/>
                <a:gd name="T41" fmla="*/ 17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
                <a:gd name="T64" fmla="*/ 0 h 26"/>
                <a:gd name="T65" fmla="*/ 41 w 41"/>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 h="26">
                  <a:moveTo>
                    <a:pt x="4" y="17"/>
                  </a:moveTo>
                  <a:lnTo>
                    <a:pt x="7" y="23"/>
                  </a:lnTo>
                  <a:lnTo>
                    <a:pt x="10" y="21"/>
                  </a:lnTo>
                  <a:lnTo>
                    <a:pt x="15" y="19"/>
                  </a:lnTo>
                  <a:lnTo>
                    <a:pt x="18" y="17"/>
                  </a:lnTo>
                  <a:lnTo>
                    <a:pt x="22" y="15"/>
                  </a:lnTo>
                  <a:lnTo>
                    <a:pt x="27" y="12"/>
                  </a:lnTo>
                  <a:lnTo>
                    <a:pt x="31" y="10"/>
                  </a:lnTo>
                  <a:lnTo>
                    <a:pt x="37" y="9"/>
                  </a:lnTo>
                  <a:lnTo>
                    <a:pt x="40" y="7"/>
                  </a:lnTo>
                  <a:lnTo>
                    <a:pt x="37" y="0"/>
                  </a:lnTo>
                  <a:lnTo>
                    <a:pt x="32" y="2"/>
                  </a:lnTo>
                  <a:lnTo>
                    <a:pt x="27" y="3"/>
                  </a:lnTo>
                  <a:lnTo>
                    <a:pt x="23" y="5"/>
                  </a:lnTo>
                  <a:lnTo>
                    <a:pt x="18" y="7"/>
                  </a:lnTo>
                  <a:lnTo>
                    <a:pt x="13" y="10"/>
                  </a:lnTo>
                  <a:lnTo>
                    <a:pt x="9" y="12"/>
                  </a:lnTo>
                  <a:lnTo>
                    <a:pt x="4" y="15"/>
                  </a:lnTo>
                  <a:lnTo>
                    <a:pt x="0" y="18"/>
                  </a:lnTo>
                  <a:lnTo>
                    <a:pt x="3" y="25"/>
                  </a:lnTo>
                  <a:lnTo>
                    <a:pt x="4" y="17"/>
                  </a:lnTo>
                </a:path>
              </a:pathLst>
            </a:custGeom>
            <a:solidFill>
              <a:srgbClr val="000000"/>
            </a:solidFill>
            <a:ln w="12700" cap="rnd">
              <a:noFill/>
              <a:round/>
              <a:headEnd/>
              <a:tailEnd/>
            </a:ln>
          </p:spPr>
          <p:txBody>
            <a:bodyPr/>
            <a:lstStyle/>
            <a:p>
              <a:endParaRPr lang="en-US" dirty="0"/>
            </a:p>
          </p:txBody>
        </p:sp>
        <p:sp>
          <p:nvSpPr>
            <p:cNvPr id="49303" name="Freeform 1202"/>
            <p:cNvSpPr>
              <a:spLocks/>
            </p:cNvSpPr>
            <p:nvPr/>
          </p:nvSpPr>
          <p:spPr bwMode="auto">
            <a:xfrm>
              <a:off x="1735" y="1912"/>
              <a:ext cx="90" cy="17"/>
            </a:xfrm>
            <a:custGeom>
              <a:avLst/>
              <a:gdLst>
                <a:gd name="T0" fmla="*/ 87 w 90"/>
                <a:gd name="T1" fmla="*/ 0 h 17"/>
                <a:gd name="T2" fmla="*/ 76 w 90"/>
                <a:gd name="T3" fmla="*/ 2 h 17"/>
                <a:gd name="T4" fmla="*/ 67 w 90"/>
                <a:gd name="T5" fmla="*/ 2 h 17"/>
                <a:gd name="T6" fmla="*/ 55 w 90"/>
                <a:gd name="T7" fmla="*/ 4 h 17"/>
                <a:gd name="T8" fmla="*/ 44 w 90"/>
                <a:gd name="T9" fmla="*/ 4 h 17"/>
                <a:gd name="T10" fmla="*/ 34 w 90"/>
                <a:gd name="T11" fmla="*/ 4 h 17"/>
                <a:gd name="T12" fmla="*/ 22 w 90"/>
                <a:gd name="T13" fmla="*/ 4 h 17"/>
                <a:gd name="T14" fmla="*/ 13 w 90"/>
                <a:gd name="T15" fmla="*/ 2 h 17"/>
                <a:gd name="T16" fmla="*/ 2 w 90"/>
                <a:gd name="T17" fmla="*/ 0 h 17"/>
                <a:gd name="T18" fmla="*/ 0 w 90"/>
                <a:gd name="T19" fmla="*/ 11 h 17"/>
                <a:gd name="T20" fmla="*/ 11 w 90"/>
                <a:gd name="T21" fmla="*/ 13 h 17"/>
                <a:gd name="T22" fmla="*/ 22 w 90"/>
                <a:gd name="T23" fmla="*/ 16 h 17"/>
                <a:gd name="T24" fmla="*/ 34 w 90"/>
                <a:gd name="T25" fmla="*/ 16 h 17"/>
                <a:gd name="T26" fmla="*/ 44 w 90"/>
                <a:gd name="T27" fmla="*/ 16 h 17"/>
                <a:gd name="T28" fmla="*/ 55 w 90"/>
                <a:gd name="T29" fmla="*/ 16 h 17"/>
                <a:gd name="T30" fmla="*/ 67 w 90"/>
                <a:gd name="T31" fmla="*/ 13 h 17"/>
                <a:gd name="T32" fmla="*/ 78 w 90"/>
                <a:gd name="T33" fmla="*/ 13 h 17"/>
                <a:gd name="T34" fmla="*/ 89 w 90"/>
                <a:gd name="T35" fmla="*/ 11 h 17"/>
                <a:gd name="T36" fmla="*/ 87 w 90"/>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
                <a:gd name="T58" fmla="*/ 0 h 17"/>
                <a:gd name="T59" fmla="*/ 90 w 90"/>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 h="17">
                  <a:moveTo>
                    <a:pt x="87" y="0"/>
                  </a:moveTo>
                  <a:lnTo>
                    <a:pt x="76" y="2"/>
                  </a:lnTo>
                  <a:lnTo>
                    <a:pt x="67" y="2"/>
                  </a:lnTo>
                  <a:lnTo>
                    <a:pt x="55" y="4"/>
                  </a:lnTo>
                  <a:lnTo>
                    <a:pt x="44" y="4"/>
                  </a:lnTo>
                  <a:lnTo>
                    <a:pt x="34" y="4"/>
                  </a:lnTo>
                  <a:lnTo>
                    <a:pt x="22" y="4"/>
                  </a:lnTo>
                  <a:lnTo>
                    <a:pt x="13" y="2"/>
                  </a:lnTo>
                  <a:lnTo>
                    <a:pt x="2" y="0"/>
                  </a:lnTo>
                  <a:lnTo>
                    <a:pt x="0" y="11"/>
                  </a:lnTo>
                  <a:lnTo>
                    <a:pt x="11" y="13"/>
                  </a:lnTo>
                  <a:lnTo>
                    <a:pt x="22" y="16"/>
                  </a:lnTo>
                  <a:lnTo>
                    <a:pt x="34" y="16"/>
                  </a:lnTo>
                  <a:lnTo>
                    <a:pt x="44" y="16"/>
                  </a:lnTo>
                  <a:lnTo>
                    <a:pt x="55" y="16"/>
                  </a:lnTo>
                  <a:lnTo>
                    <a:pt x="67" y="13"/>
                  </a:lnTo>
                  <a:lnTo>
                    <a:pt x="78" y="13"/>
                  </a:lnTo>
                  <a:lnTo>
                    <a:pt x="89" y="11"/>
                  </a:lnTo>
                  <a:lnTo>
                    <a:pt x="87" y="0"/>
                  </a:lnTo>
                </a:path>
              </a:pathLst>
            </a:custGeom>
            <a:solidFill>
              <a:srgbClr val="000000"/>
            </a:solidFill>
            <a:ln w="12700" cap="rnd">
              <a:noFill/>
              <a:round/>
              <a:headEnd/>
              <a:tailEnd/>
            </a:ln>
          </p:spPr>
          <p:txBody>
            <a:bodyPr/>
            <a:lstStyle/>
            <a:p>
              <a:endParaRPr lang="en-US" dirty="0"/>
            </a:p>
          </p:txBody>
        </p:sp>
        <p:sp>
          <p:nvSpPr>
            <p:cNvPr id="49304" name="Freeform 1203"/>
            <p:cNvSpPr>
              <a:spLocks/>
            </p:cNvSpPr>
            <p:nvPr/>
          </p:nvSpPr>
          <p:spPr bwMode="auto">
            <a:xfrm>
              <a:off x="1828" y="1904"/>
              <a:ext cx="29" cy="17"/>
            </a:xfrm>
            <a:custGeom>
              <a:avLst/>
              <a:gdLst>
                <a:gd name="T0" fmla="*/ 28 w 29"/>
                <a:gd name="T1" fmla="*/ 1 h 17"/>
                <a:gd name="T2" fmla="*/ 23 w 29"/>
                <a:gd name="T3" fmla="*/ 0 h 17"/>
                <a:gd name="T4" fmla="*/ 19 w 29"/>
                <a:gd name="T5" fmla="*/ 0 h 17"/>
                <a:gd name="T6" fmla="*/ 16 w 29"/>
                <a:gd name="T7" fmla="*/ 1 h 17"/>
                <a:gd name="T8" fmla="*/ 12 w 29"/>
                <a:gd name="T9" fmla="*/ 2 h 17"/>
                <a:gd name="T10" fmla="*/ 9 w 29"/>
                <a:gd name="T11" fmla="*/ 4 h 17"/>
                <a:gd name="T12" fmla="*/ 6 w 29"/>
                <a:gd name="T13" fmla="*/ 4 h 17"/>
                <a:gd name="T14" fmla="*/ 2 w 29"/>
                <a:gd name="T15" fmla="*/ 6 h 17"/>
                <a:gd name="T16" fmla="*/ 0 w 29"/>
                <a:gd name="T17" fmla="*/ 6 h 17"/>
                <a:gd name="T18" fmla="*/ 2 w 29"/>
                <a:gd name="T19" fmla="*/ 16 h 17"/>
                <a:gd name="T20" fmla="*/ 6 w 29"/>
                <a:gd name="T21" fmla="*/ 14 h 17"/>
                <a:gd name="T22" fmla="*/ 9 w 29"/>
                <a:gd name="T23" fmla="*/ 14 h 17"/>
                <a:gd name="T24" fmla="*/ 12 w 29"/>
                <a:gd name="T25" fmla="*/ 12 h 17"/>
                <a:gd name="T26" fmla="*/ 16 w 29"/>
                <a:gd name="T27" fmla="*/ 10 h 17"/>
                <a:gd name="T28" fmla="*/ 18 w 29"/>
                <a:gd name="T29" fmla="*/ 9 h 17"/>
                <a:gd name="T30" fmla="*/ 21 w 29"/>
                <a:gd name="T31" fmla="*/ 9 h 17"/>
                <a:gd name="T32" fmla="*/ 22 w 29"/>
                <a:gd name="T33" fmla="*/ 9 h 17"/>
                <a:gd name="T34" fmla="*/ 24 w 29"/>
                <a:gd name="T35" fmla="*/ 9 h 17"/>
                <a:gd name="T36" fmla="*/ 28 w 29"/>
                <a:gd name="T37" fmla="*/ 1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17"/>
                <a:gd name="T59" fmla="*/ 29 w 29"/>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17">
                  <a:moveTo>
                    <a:pt x="28" y="1"/>
                  </a:moveTo>
                  <a:lnTo>
                    <a:pt x="23" y="0"/>
                  </a:lnTo>
                  <a:lnTo>
                    <a:pt x="19" y="0"/>
                  </a:lnTo>
                  <a:lnTo>
                    <a:pt x="16" y="1"/>
                  </a:lnTo>
                  <a:lnTo>
                    <a:pt x="12" y="2"/>
                  </a:lnTo>
                  <a:lnTo>
                    <a:pt x="9" y="4"/>
                  </a:lnTo>
                  <a:lnTo>
                    <a:pt x="6" y="4"/>
                  </a:lnTo>
                  <a:lnTo>
                    <a:pt x="2" y="6"/>
                  </a:lnTo>
                  <a:lnTo>
                    <a:pt x="0" y="6"/>
                  </a:lnTo>
                  <a:lnTo>
                    <a:pt x="2" y="16"/>
                  </a:lnTo>
                  <a:lnTo>
                    <a:pt x="6" y="14"/>
                  </a:lnTo>
                  <a:lnTo>
                    <a:pt x="9" y="14"/>
                  </a:lnTo>
                  <a:lnTo>
                    <a:pt x="12" y="12"/>
                  </a:lnTo>
                  <a:lnTo>
                    <a:pt x="16" y="10"/>
                  </a:lnTo>
                  <a:lnTo>
                    <a:pt x="18" y="9"/>
                  </a:lnTo>
                  <a:lnTo>
                    <a:pt x="21" y="9"/>
                  </a:lnTo>
                  <a:lnTo>
                    <a:pt x="22" y="9"/>
                  </a:lnTo>
                  <a:lnTo>
                    <a:pt x="24" y="9"/>
                  </a:lnTo>
                  <a:lnTo>
                    <a:pt x="28" y="1"/>
                  </a:lnTo>
                </a:path>
              </a:pathLst>
            </a:custGeom>
            <a:solidFill>
              <a:srgbClr val="000000"/>
            </a:solidFill>
            <a:ln w="12700" cap="rnd">
              <a:noFill/>
              <a:round/>
              <a:headEnd/>
              <a:tailEnd/>
            </a:ln>
          </p:spPr>
          <p:txBody>
            <a:bodyPr/>
            <a:lstStyle/>
            <a:p>
              <a:endParaRPr lang="en-US" dirty="0"/>
            </a:p>
          </p:txBody>
        </p:sp>
        <p:sp>
          <p:nvSpPr>
            <p:cNvPr id="49305" name="Freeform 1204"/>
            <p:cNvSpPr>
              <a:spLocks/>
            </p:cNvSpPr>
            <p:nvPr/>
          </p:nvSpPr>
          <p:spPr bwMode="auto">
            <a:xfrm>
              <a:off x="1857" y="1906"/>
              <a:ext cx="21" cy="55"/>
            </a:xfrm>
            <a:custGeom>
              <a:avLst/>
              <a:gdLst>
                <a:gd name="T0" fmla="*/ 11 w 21"/>
                <a:gd name="T1" fmla="*/ 54 h 55"/>
                <a:gd name="T2" fmla="*/ 15 w 21"/>
                <a:gd name="T3" fmla="*/ 48 h 55"/>
                <a:gd name="T4" fmla="*/ 18 w 21"/>
                <a:gd name="T5" fmla="*/ 41 h 55"/>
                <a:gd name="T6" fmla="*/ 20 w 21"/>
                <a:gd name="T7" fmla="*/ 33 h 55"/>
                <a:gd name="T8" fmla="*/ 20 w 21"/>
                <a:gd name="T9" fmla="*/ 24 h 55"/>
                <a:gd name="T10" fmla="*/ 18 w 21"/>
                <a:gd name="T11" fmla="*/ 17 h 55"/>
                <a:gd name="T12" fmla="*/ 15 w 21"/>
                <a:gd name="T13" fmla="*/ 10 h 55"/>
                <a:gd name="T14" fmla="*/ 10 w 21"/>
                <a:gd name="T15" fmla="*/ 4 h 55"/>
                <a:gd name="T16" fmla="*/ 4 w 21"/>
                <a:gd name="T17" fmla="*/ 0 h 55"/>
                <a:gd name="T18" fmla="*/ 0 w 21"/>
                <a:gd name="T19" fmla="*/ 8 h 55"/>
                <a:gd name="T20" fmla="*/ 5 w 21"/>
                <a:gd name="T21" fmla="*/ 10 h 55"/>
                <a:gd name="T22" fmla="*/ 8 w 21"/>
                <a:gd name="T23" fmla="*/ 15 h 55"/>
                <a:gd name="T24" fmla="*/ 10 w 21"/>
                <a:gd name="T25" fmla="*/ 20 h 55"/>
                <a:gd name="T26" fmla="*/ 12 w 21"/>
                <a:gd name="T27" fmla="*/ 26 h 55"/>
                <a:gd name="T28" fmla="*/ 12 w 21"/>
                <a:gd name="T29" fmla="*/ 32 h 55"/>
                <a:gd name="T30" fmla="*/ 10 w 21"/>
                <a:gd name="T31" fmla="*/ 38 h 55"/>
                <a:gd name="T32" fmla="*/ 8 w 21"/>
                <a:gd name="T33" fmla="*/ 42 h 55"/>
                <a:gd name="T34" fmla="*/ 5 w 21"/>
                <a:gd name="T35" fmla="*/ 47 h 55"/>
                <a:gd name="T36" fmla="*/ 11 w 21"/>
                <a:gd name="T37" fmla="*/ 54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55"/>
                <a:gd name="T59" fmla="*/ 21 w 21"/>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55">
                  <a:moveTo>
                    <a:pt x="11" y="54"/>
                  </a:moveTo>
                  <a:lnTo>
                    <a:pt x="15" y="48"/>
                  </a:lnTo>
                  <a:lnTo>
                    <a:pt x="18" y="41"/>
                  </a:lnTo>
                  <a:lnTo>
                    <a:pt x="20" y="33"/>
                  </a:lnTo>
                  <a:lnTo>
                    <a:pt x="20" y="24"/>
                  </a:lnTo>
                  <a:lnTo>
                    <a:pt x="18" y="17"/>
                  </a:lnTo>
                  <a:lnTo>
                    <a:pt x="15" y="10"/>
                  </a:lnTo>
                  <a:lnTo>
                    <a:pt x="10" y="4"/>
                  </a:lnTo>
                  <a:lnTo>
                    <a:pt x="4" y="0"/>
                  </a:lnTo>
                  <a:lnTo>
                    <a:pt x="0" y="8"/>
                  </a:lnTo>
                  <a:lnTo>
                    <a:pt x="5" y="10"/>
                  </a:lnTo>
                  <a:lnTo>
                    <a:pt x="8" y="15"/>
                  </a:lnTo>
                  <a:lnTo>
                    <a:pt x="10" y="20"/>
                  </a:lnTo>
                  <a:lnTo>
                    <a:pt x="12" y="26"/>
                  </a:lnTo>
                  <a:lnTo>
                    <a:pt x="12" y="32"/>
                  </a:lnTo>
                  <a:lnTo>
                    <a:pt x="10" y="38"/>
                  </a:lnTo>
                  <a:lnTo>
                    <a:pt x="8" y="42"/>
                  </a:lnTo>
                  <a:lnTo>
                    <a:pt x="5" y="47"/>
                  </a:lnTo>
                  <a:lnTo>
                    <a:pt x="11" y="54"/>
                  </a:lnTo>
                </a:path>
              </a:pathLst>
            </a:custGeom>
            <a:solidFill>
              <a:srgbClr val="000000"/>
            </a:solidFill>
            <a:ln w="12700" cap="rnd">
              <a:noFill/>
              <a:round/>
              <a:headEnd/>
              <a:tailEnd/>
            </a:ln>
          </p:spPr>
          <p:txBody>
            <a:bodyPr/>
            <a:lstStyle/>
            <a:p>
              <a:endParaRPr lang="en-US" dirty="0"/>
            </a:p>
          </p:txBody>
        </p:sp>
        <p:sp>
          <p:nvSpPr>
            <p:cNvPr id="49306" name="Freeform 1205"/>
            <p:cNvSpPr>
              <a:spLocks/>
            </p:cNvSpPr>
            <p:nvPr/>
          </p:nvSpPr>
          <p:spPr bwMode="auto">
            <a:xfrm>
              <a:off x="1828" y="1958"/>
              <a:ext cx="38" cy="17"/>
            </a:xfrm>
            <a:custGeom>
              <a:avLst/>
              <a:gdLst>
                <a:gd name="T0" fmla="*/ 6 w 38"/>
                <a:gd name="T1" fmla="*/ 16 h 17"/>
                <a:gd name="T2" fmla="*/ 5 w 38"/>
                <a:gd name="T3" fmla="*/ 16 h 17"/>
                <a:gd name="T4" fmla="*/ 9 w 38"/>
                <a:gd name="T5" fmla="*/ 14 h 17"/>
                <a:gd name="T6" fmla="*/ 12 w 38"/>
                <a:gd name="T7" fmla="*/ 14 h 17"/>
                <a:gd name="T8" fmla="*/ 15 w 38"/>
                <a:gd name="T9" fmla="*/ 13 h 17"/>
                <a:gd name="T10" fmla="*/ 20 w 38"/>
                <a:gd name="T11" fmla="*/ 12 h 17"/>
                <a:gd name="T12" fmla="*/ 24 w 38"/>
                <a:gd name="T13" fmla="*/ 12 h 17"/>
                <a:gd name="T14" fmla="*/ 28 w 38"/>
                <a:gd name="T15" fmla="*/ 11 h 17"/>
                <a:gd name="T16" fmla="*/ 33 w 38"/>
                <a:gd name="T17" fmla="*/ 9 h 17"/>
                <a:gd name="T18" fmla="*/ 37 w 38"/>
                <a:gd name="T19" fmla="*/ 6 h 17"/>
                <a:gd name="T20" fmla="*/ 30 w 38"/>
                <a:gd name="T21" fmla="*/ 0 h 17"/>
                <a:gd name="T22" fmla="*/ 28 w 38"/>
                <a:gd name="T23" fmla="*/ 1 h 17"/>
                <a:gd name="T24" fmla="*/ 26 w 38"/>
                <a:gd name="T25" fmla="*/ 2 h 17"/>
                <a:gd name="T26" fmla="*/ 22 w 38"/>
                <a:gd name="T27" fmla="*/ 3 h 17"/>
                <a:gd name="T28" fmla="*/ 19 w 38"/>
                <a:gd name="T29" fmla="*/ 3 h 17"/>
                <a:gd name="T30" fmla="*/ 14 w 38"/>
                <a:gd name="T31" fmla="*/ 4 h 17"/>
                <a:gd name="T32" fmla="*/ 9 w 38"/>
                <a:gd name="T33" fmla="*/ 4 h 17"/>
                <a:gd name="T34" fmla="*/ 6 w 38"/>
                <a:gd name="T35" fmla="*/ 6 h 17"/>
                <a:gd name="T36" fmla="*/ 1 w 38"/>
                <a:gd name="T37" fmla="*/ 8 h 17"/>
                <a:gd name="T38" fmla="*/ 0 w 38"/>
                <a:gd name="T39" fmla="*/ 8 h 17"/>
                <a:gd name="T40" fmla="*/ 6 w 38"/>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17"/>
                <a:gd name="T65" fmla="*/ 38 w 38"/>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17">
                  <a:moveTo>
                    <a:pt x="6" y="16"/>
                  </a:moveTo>
                  <a:lnTo>
                    <a:pt x="5" y="16"/>
                  </a:lnTo>
                  <a:lnTo>
                    <a:pt x="9" y="14"/>
                  </a:lnTo>
                  <a:lnTo>
                    <a:pt x="12" y="14"/>
                  </a:lnTo>
                  <a:lnTo>
                    <a:pt x="15" y="13"/>
                  </a:lnTo>
                  <a:lnTo>
                    <a:pt x="20" y="12"/>
                  </a:lnTo>
                  <a:lnTo>
                    <a:pt x="24" y="12"/>
                  </a:lnTo>
                  <a:lnTo>
                    <a:pt x="28" y="11"/>
                  </a:lnTo>
                  <a:lnTo>
                    <a:pt x="33" y="9"/>
                  </a:lnTo>
                  <a:lnTo>
                    <a:pt x="37" y="6"/>
                  </a:lnTo>
                  <a:lnTo>
                    <a:pt x="30" y="0"/>
                  </a:lnTo>
                  <a:lnTo>
                    <a:pt x="28" y="1"/>
                  </a:lnTo>
                  <a:lnTo>
                    <a:pt x="26" y="2"/>
                  </a:lnTo>
                  <a:lnTo>
                    <a:pt x="22" y="3"/>
                  </a:lnTo>
                  <a:lnTo>
                    <a:pt x="19" y="3"/>
                  </a:lnTo>
                  <a:lnTo>
                    <a:pt x="14" y="4"/>
                  </a:lnTo>
                  <a:lnTo>
                    <a:pt x="9" y="4"/>
                  </a:lnTo>
                  <a:lnTo>
                    <a:pt x="6" y="6"/>
                  </a:lnTo>
                  <a:lnTo>
                    <a:pt x="1" y="8"/>
                  </a:lnTo>
                  <a:lnTo>
                    <a:pt x="0" y="8"/>
                  </a:lnTo>
                  <a:lnTo>
                    <a:pt x="6" y="16"/>
                  </a:lnTo>
                </a:path>
              </a:pathLst>
            </a:custGeom>
            <a:solidFill>
              <a:srgbClr val="000000"/>
            </a:solidFill>
            <a:ln w="12700" cap="rnd">
              <a:noFill/>
              <a:round/>
              <a:headEnd/>
              <a:tailEnd/>
            </a:ln>
          </p:spPr>
          <p:txBody>
            <a:bodyPr/>
            <a:lstStyle/>
            <a:p>
              <a:endParaRPr lang="en-US" dirty="0"/>
            </a:p>
          </p:txBody>
        </p:sp>
        <p:sp>
          <p:nvSpPr>
            <p:cNvPr id="49307" name="Freeform 1206"/>
            <p:cNvSpPr>
              <a:spLocks/>
            </p:cNvSpPr>
            <p:nvPr/>
          </p:nvSpPr>
          <p:spPr bwMode="auto">
            <a:xfrm>
              <a:off x="1765" y="1968"/>
              <a:ext cx="65" cy="37"/>
            </a:xfrm>
            <a:custGeom>
              <a:avLst/>
              <a:gdLst>
                <a:gd name="T0" fmla="*/ 4 w 65"/>
                <a:gd name="T1" fmla="*/ 36 h 37"/>
                <a:gd name="T2" fmla="*/ 4 w 65"/>
                <a:gd name="T3" fmla="*/ 35 h 37"/>
                <a:gd name="T4" fmla="*/ 12 w 65"/>
                <a:gd name="T5" fmla="*/ 33 h 37"/>
                <a:gd name="T6" fmla="*/ 20 w 65"/>
                <a:gd name="T7" fmla="*/ 29 h 37"/>
                <a:gd name="T8" fmla="*/ 28 w 65"/>
                <a:gd name="T9" fmla="*/ 26 h 37"/>
                <a:gd name="T10" fmla="*/ 36 w 65"/>
                <a:gd name="T11" fmla="*/ 22 h 37"/>
                <a:gd name="T12" fmla="*/ 42 w 65"/>
                <a:gd name="T13" fmla="*/ 19 h 37"/>
                <a:gd name="T14" fmla="*/ 49 w 65"/>
                <a:gd name="T15" fmla="*/ 15 h 37"/>
                <a:gd name="T16" fmla="*/ 57 w 65"/>
                <a:gd name="T17" fmla="*/ 11 h 37"/>
                <a:gd name="T18" fmla="*/ 64 w 65"/>
                <a:gd name="T19" fmla="*/ 8 h 37"/>
                <a:gd name="T20" fmla="*/ 58 w 65"/>
                <a:gd name="T21" fmla="*/ 0 h 37"/>
                <a:gd name="T22" fmla="*/ 51 w 65"/>
                <a:gd name="T23" fmla="*/ 3 h 37"/>
                <a:gd name="T24" fmla="*/ 45 w 65"/>
                <a:gd name="T25" fmla="*/ 8 h 37"/>
                <a:gd name="T26" fmla="*/ 37 w 65"/>
                <a:gd name="T27" fmla="*/ 11 h 37"/>
                <a:gd name="T28" fmla="*/ 30 w 65"/>
                <a:gd name="T29" fmla="*/ 15 h 37"/>
                <a:gd name="T30" fmla="*/ 23 w 65"/>
                <a:gd name="T31" fmla="*/ 19 h 37"/>
                <a:gd name="T32" fmla="*/ 16 w 65"/>
                <a:gd name="T33" fmla="*/ 22 h 37"/>
                <a:gd name="T34" fmla="*/ 8 w 65"/>
                <a:gd name="T35" fmla="*/ 26 h 37"/>
                <a:gd name="T36" fmla="*/ 0 w 65"/>
                <a:gd name="T37" fmla="*/ 27 h 37"/>
                <a:gd name="T38" fmla="*/ 4 w 65"/>
                <a:gd name="T39" fmla="*/ 36 h 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5"/>
                <a:gd name="T61" fmla="*/ 0 h 37"/>
                <a:gd name="T62" fmla="*/ 65 w 65"/>
                <a:gd name="T63" fmla="*/ 37 h 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5" h="37">
                  <a:moveTo>
                    <a:pt x="4" y="36"/>
                  </a:moveTo>
                  <a:lnTo>
                    <a:pt x="4" y="35"/>
                  </a:lnTo>
                  <a:lnTo>
                    <a:pt x="12" y="33"/>
                  </a:lnTo>
                  <a:lnTo>
                    <a:pt x="20" y="29"/>
                  </a:lnTo>
                  <a:lnTo>
                    <a:pt x="28" y="26"/>
                  </a:lnTo>
                  <a:lnTo>
                    <a:pt x="36" y="22"/>
                  </a:lnTo>
                  <a:lnTo>
                    <a:pt x="42" y="19"/>
                  </a:lnTo>
                  <a:lnTo>
                    <a:pt x="49" y="15"/>
                  </a:lnTo>
                  <a:lnTo>
                    <a:pt x="57" y="11"/>
                  </a:lnTo>
                  <a:lnTo>
                    <a:pt x="64" y="8"/>
                  </a:lnTo>
                  <a:lnTo>
                    <a:pt x="58" y="0"/>
                  </a:lnTo>
                  <a:lnTo>
                    <a:pt x="51" y="3"/>
                  </a:lnTo>
                  <a:lnTo>
                    <a:pt x="45" y="8"/>
                  </a:lnTo>
                  <a:lnTo>
                    <a:pt x="37" y="11"/>
                  </a:lnTo>
                  <a:lnTo>
                    <a:pt x="30" y="15"/>
                  </a:lnTo>
                  <a:lnTo>
                    <a:pt x="23" y="19"/>
                  </a:lnTo>
                  <a:lnTo>
                    <a:pt x="16" y="22"/>
                  </a:lnTo>
                  <a:lnTo>
                    <a:pt x="8" y="26"/>
                  </a:lnTo>
                  <a:lnTo>
                    <a:pt x="0" y="27"/>
                  </a:lnTo>
                  <a:lnTo>
                    <a:pt x="4" y="36"/>
                  </a:lnTo>
                </a:path>
              </a:pathLst>
            </a:custGeom>
            <a:solidFill>
              <a:srgbClr val="000000"/>
            </a:solidFill>
            <a:ln w="12700" cap="rnd">
              <a:noFill/>
              <a:round/>
              <a:headEnd/>
              <a:tailEnd/>
            </a:ln>
          </p:spPr>
          <p:txBody>
            <a:bodyPr/>
            <a:lstStyle/>
            <a:p>
              <a:endParaRPr lang="en-US" dirty="0"/>
            </a:p>
          </p:txBody>
        </p:sp>
        <p:sp>
          <p:nvSpPr>
            <p:cNvPr id="49308" name="Freeform 1207"/>
            <p:cNvSpPr>
              <a:spLocks/>
            </p:cNvSpPr>
            <p:nvPr/>
          </p:nvSpPr>
          <p:spPr bwMode="auto">
            <a:xfrm>
              <a:off x="1737" y="1994"/>
              <a:ext cx="27" cy="17"/>
            </a:xfrm>
            <a:custGeom>
              <a:avLst/>
              <a:gdLst>
                <a:gd name="T0" fmla="*/ 0 w 27"/>
                <a:gd name="T1" fmla="*/ 6 h 17"/>
                <a:gd name="T2" fmla="*/ 3 w 27"/>
                <a:gd name="T3" fmla="*/ 9 h 17"/>
                <a:gd name="T4" fmla="*/ 6 w 27"/>
                <a:gd name="T5" fmla="*/ 10 h 17"/>
                <a:gd name="T6" fmla="*/ 8 w 27"/>
                <a:gd name="T7" fmla="*/ 12 h 17"/>
                <a:gd name="T8" fmla="*/ 11 w 27"/>
                <a:gd name="T9" fmla="*/ 13 h 17"/>
                <a:gd name="T10" fmla="*/ 14 w 27"/>
                <a:gd name="T11" fmla="*/ 14 h 17"/>
                <a:gd name="T12" fmla="*/ 17 w 27"/>
                <a:gd name="T13" fmla="*/ 16 h 17"/>
                <a:gd name="T14" fmla="*/ 22 w 27"/>
                <a:gd name="T15" fmla="*/ 16 h 17"/>
                <a:gd name="T16" fmla="*/ 26 w 27"/>
                <a:gd name="T17" fmla="*/ 14 h 17"/>
                <a:gd name="T18" fmla="*/ 23 w 27"/>
                <a:gd name="T19" fmla="*/ 5 h 17"/>
                <a:gd name="T20" fmla="*/ 20 w 27"/>
                <a:gd name="T21" fmla="*/ 6 h 17"/>
                <a:gd name="T22" fmla="*/ 19 w 27"/>
                <a:gd name="T23" fmla="*/ 6 h 17"/>
                <a:gd name="T24" fmla="*/ 16 w 27"/>
                <a:gd name="T25" fmla="*/ 5 h 17"/>
                <a:gd name="T26" fmla="*/ 15 w 27"/>
                <a:gd name="T27" fmla="*/ 5 h 17"/>
                <a:gd name="T28" fmla="*/ 13 w 27"/>
                <a:gd name="T29" fmla="*/ 5 h 17"/>
                <a:gd name="T30" fmla="*/ 11 w 27"/>
                <a:gd name="T31" fmla="*/ 4 h 17"/>
                <a:gd name="T32" fmla="*/ 7 w 27"/>
                <a:gd name="T33" fmla="*/ 1 h 17"/>
                <a:gd name="T34" fmla="*/ 4 w 27"/>
                <a:gd name="T35" fmla="*/ 0 h 17"/>
                <a:gd name="T36" fmla="*/ 0 w 27"/>
                <a:gd name="T37" fmla="*/ 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17"/>
                <a:gd name="T59" fmla="*/ 27 w 27"/>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17">
                  <a:moveTo>
                    <a:pt x="0" y="6"/>
                  </a:moveTo>
                  <a:lnTo>
                    <a:pt x="3" y="9"/>
                  </a:lnTo>
                  <a:lnTo>
                    <a:pt x="6" y="10"/>
                  </a:lnTo>
                  <a:lnTo>
                    <a:pt x="8" y="12"/>
                  </a:lnTo>
                  <a:lnTo>
                    <a:pt x="11" y="13"/>
                  </a:lnTo>
                  <a:lnTo>
                    <a:pt x="14" y="14"/>
                  </a:lnTo>
                  <a:lnTo>
                    <a:pt x="17" y="16"/>
                  </a:lnTo>
                  <a:lnTo>
                    <a:pt x="22" y="16"/>
                  </a:lnTo>
                  <a:lnTo>
                    <a:pt x="26" y="14"/>
                  </a:lnTo>
                  <a:lnTo>
                    <a:pt x="23" y="5"/>
                  </a:lnTo>
                  <a:lnTo>
                    <a:pt x="20" y="6"/>
                  </a:lnTo>
                  <a:lnTo>
                    <a:pt x="19" y="6"/>
                  </a:lnTo>
                  <a:lnTo>
                    <a:pt x="16" y="5"/>
                  </a:lnTo>
                  <a:lnTo>
                    <a:pt x="15" y="5"/>
                  </a:lnTo>
                  <a:lnTo>
                    <a:pt x="13" y="5"/>
                  </a:lnTo>
                  <a:lnTo>
                    <a:pt x="11" y="4"/>
                  </a:lnTo>
                  <a:lnTo>
                    <a:pt x="7" y="1"/>
                  </a:lnTo>
                  <a:lnTo>
                    <a:pt x="4" y="0"/>
                  </a:lnTo>
                  <a:lnTo>
                    <a:pt x="0" y="6"/>
                  </a:lnTo>
                </a:path>
              </a:pathLst>
            </a:custGeom>
            <a:solidFill>
              <a:srgbClr val="000000"/>
            </a:solidFill>
            <a:ln w="12700" cap="rnd">
              <a:noFill/>
              <a:round/>
              <a:headEnd/>
              <a:tailEnd/>
            </a:ln>
          </p:spPr>
          <p:txBody>
            <a:bodyPr/>
            <a:lstStyle/>
            <a:p>
              <a:endParaRPr lang="en-US" dirty="0"/>
            </a:p>
          </p:txBody>
        </p:sp>
        <p:sp>
          <p:nvSpPr>
            <p:cNvPr id="49309" name="Freeform 1208"/>
            <p:cNvSpPr>
              <a:spLocks/>
            </p:cNvSpPr>
            <p:nvPr/>
          </p:nvSpPr>
          <p:spPr bwMode="auto">
            <a:xfrm>
              <a:off x="1618" y="1966"/>
              <a:ext cx="119" cy="31"/>
            </a:xfrm>
            <a:custGeom>
              <a:avLst/>
              <a:gdLst>
                <a:gd name="T0" fmla="*/ 0 w 119"/>
                <a:gd name="T1" fmla="*/ 8 h 31"/>
                <a:gd name="T2" fmla="*/ 12 w 119"/>
                <a:gd name="T3" fmla="*/ 12 h 31"/>
                <a:gd name="T4" fmla="*/ 28 w 119"/>
                <a:gd name="T5" fmla="*/ 14 h 31"/>
                <a:gd name="T6" fmla="*/ 41 w 119"/>
                <a:gd name="T7" fmla="*/ 16 h 31"/>
                <a:gd name="T8" fmla="*/ 55 w 119"/>
                <a:gd name="T9" fmla="*/ 18 h 31"/>
                <a:gd name="T10" fmla="*/ 70 w 119"/>
                <a:gd name="T11" fmla="*/ 21 h 31"/>
                <a:gd name="T12" fmla="*/ 86 w 119"/>
                <a:gd name="T13" fmla="*/ 23 h 31"/>
                <a:gd name="T14" fmla="*/ 100 w 119"/>
                <a:gd name="T15" fmla="*/ 27 h 31"/>
                <a:gd name="T16" fmla="*/ 113 w 119"/>
                <a:gd name="T17" fmla="*/ 30 h 31"/>
                <a:gd name="T18" fmla="*/ 118 w 119"/>
                <a:gd name="T19" fmla="*/ 23 h 31"/>
                <a:gd name="T20" fmla="*/ 103 w 119"/>
                <a:gd name="T21" fmla="*/ 18 h 31"/>
                <a:gd name="T22" fmla="*/ 89 w 119"/>
                <a:gd name="T23" fmla="*/ 15 h 31"/>
                <a:gd name="T24" fmla="*/ 72 w 119"/>
                <a:gd name="T25" fmla="*/ 13 h 31"/>
                <a:gd name="T26" fmla="*/ 57 w 119"/>
                <a:gd name="T27" fmla="*/ 10 h 31"/>
                <a:gd name="T28" fmla="*/ 43 w 119"/>
                <a:gd name="T29" fmla="*/ 8 h 31"/>
                <a:gd name="T30" fmla="*/ 29 w 119"/>
                <a:gd name="T31" fmla="*/ 5 h 31"/>
                <a:gd name="T32" fmla="*/ 16 w 119"/>
                <a:gd name="T33" fmla="*/ 3 h 31"/>
                <a:gd name="T34" fmla="*/ 3 w 119"/>
                <a:gd name="T35" fmla="*/ 0 h 31"/>
                <a:gd name="T36" fmla="*/ 0 w 119"/>
                <a:gd name="T37" fmla="*/ 8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9"/>
                <a:gd name="T58" fmla="*/ 0 h 31"/>
                <a:gd name="T59" fmla="*/ 119 w 119"/>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9" h="31">
                  <a:moveTo>
                    <a:pt x="0" y="8"/>
                  </a:moveTo>
                  <a:lnTo>
                    <a:pt x="12" y="12"/>
                  </a:lnTo>
                  <a:lnTo>
                    <a:pt x="28" y="14"/>
                  </a:lnTo>
                  <a:lnTo>
                    <a:pt x="41" y="16"/>
                  </a:lnTo>
                  <a:lnTo>
                    <a:pt x="55" y="18"/>
                  </a:lnTo>
                  <a:lnTo>
                    <a:pt x="70" y="21"/>
                  </a:lnTo>
                  <a:lnTo>
                    <a:pt x="86" y="23"/>
                  </a:lnTo>
                  <a:lnTo>
                    <a:pt x="100" y="27"/>
                  </a:lnTo>
                  <a:lnTo>
                    <a:pt x="113" y="30"/>
                  </a:lnTo>
                  <a:lnTo>
                    <a:pt x="118" y="23"/>
                  </a:lnTo>
                  <a:lnTo>
                    <a:pt x="103" y="18"/>
                  </a:lnTo>
                  <a:lnTo>
                    <a:pt x="89" y="15"/>
                  </a:lnTo>
                  <a:lnTo>
                    <a:pt x="72" y="13"/>
                  </a:lnTo>
                  <a:lnTo>
                    <a:pt x="57" y="10"/>
                  </a:lnTo>
                  <a:lnTo>
                    <a:pt x="43" y="8"/>
                  </a:lnTo>
                  <a:lnTo>
                    <a:pt x="29" y="5"/>
                  </a:lnTo>
                  <a:lnTo>
                    <a:pt x="16" y="3"/>
                  </a:lnTo>
                  <a:lnTo>
                    <a:pt x="3" y="0"/>
                  </a:lnTo>
                  <a:lnTo>
                    <a:pt x="0" y="8"/>
                  </a:lnTo>
                </a:path>
              </a:pathLst>
            </a:custGeom>
            <a:solidFill>
              <a:srgbClr val="000000"/>
            </a:solidFill>
            <a:ln w="12700" cap="rnd">
              <a:noFill/>
              <a:round/>
              <a:headEnd/>
              <a:tailEnd/>
            </a:ln>
          </p:spPr>
          <p:txBody>
            <a:bodyPr/>
            <a:lstStyle/>
            <a:p>
              <a:endParaRPr lang="en-US" dirty="0"/>
            </a:p>
          </p:txBody>
        </p:sp>
        <p:sp>
          <p:nvSpPr>
            <p:cNvPr id="49310" name="Freeform 1209"/>
            <p:cNvSpPr>
              <a:spLocks/>
            </p:cNvSpPr>
            <p:nvPr/>
          </p:nvSpPr>
          <p:spPr bwMode="auto">
            <a:xfrm>
              <a:off x="1573" y="1937"/>
              <a:ext cx="43" cy="34"/>
            </a:xfrm>
            <a:custGeom>
              <a:avLst/>
              <a:gdLst>
                <a:gd name="T0" fmla="*/ 0 w 43"/>
                <a:gd name="T1" fmla="*/ 6 h 34"/>
                <a:gd name="T2" fmla="*/ 4 w 43"/>
                <a:gd name="T3" fmla="*/ 10 h 34"/>
                <a:gd name="T4" fmla="*/ 8 w 43"/>
                <a:gd name="T5" fmla="*/ 14 h 34"/>
                <a:gd name="T6" fmla="*/ 12 w 43"/>
                <a:gd name="T7" fmla="*/ 17 h 34"/>
                <a:gd name="T8" fmla="*/ 18 w 43"/>
                <a:gd name="T9" fmla="*/ 20 h 34"/>
                <a:gd name="T10" fmla="*/ 22 w 43"/>
                <a:gd name="T11" fmla="*/ 25 h 34"/>
                <a:gd name="T12" fmla="*/ 27 w 43"/>
                <a:gd name="T13" fmla="*/ 27 h 34"/>
                <a:gd name="T14" fmla="*/ 32 w 43"/>
                <a:gd name="T15" fmla="*/ 30 h 34"/>
                <a:gd name="T16" fmla="*/ 39 w 43"/>
                <a:gd name="T17" fmla="*/ 33 h 34"/>
                <a:gd name="T18" fmla="*/ 42 w 43"/>
                <a:gd name="T19" fmla="*/ 25 h 34"/>
                <a:gd name="T20" fmla="*/ 37 w 43"/>
                <a:gd name="T21" fmla="*/ 23 h 34"/>
                <a:gd name="T22" fmla="*/ 32 w 43"/>
                <a:gd name="T23" fmla="*/ 20 h 34"/>
                <a:gd name="T24" fmla="*/ 28 w 43"/>
                <a:gd name="T25" fmla="*/ 17 h 34"/>
                <a:gd name="T26" fmla="*/ 25 w 43"/>
                <a:gd name="T27" fmla="*/ 14 h 34"/>
                <a:gd name="T28" fmla="*/ 19 w 43"/>
                <a:gd name="T29" fmla="*/ 10 h 34"/>
                <a:gd name="T30" fmla="*/ 15 w 43"/>
                <a:gd name="T31" fmla="*/ 8 h 34"/>
                <a:gd name="T32" fmla="*/ 11 w 43"/>
                <a:gd name="T33" fmla="*/ 3 h 34"/>
                <a:gd name="T34" fmla="*/ 5 w 43"/>
                <a:gd name="T35" fmla="*/ 0 h 34"/>
                <a:gd name="T36" fmla="*/ 0 w 43"/>
                <a:gd name="T37" fmla="*/ 6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3"/>
                <a:gd name="T58" fmla="*/ 0 h 34"/>
                <a:gd name="T59" fmla="*/ 43 w 43"/>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3" h="34">
                  <a:moveTo>
                    <a:pt x="0" y="6"/>
                  </a:moveTo>
                  <a:lnTo>
                    <a:pt x="4" y="10"/>
                  </a:lnTo>
                  <a:lnTo>
                    <a:pt x="8" y="14"/>
                  </a:lnTo>
                  <a:lnTo>
                    <a:pt x="12" y="17"/>
                  </a:lnTo>
                  <a:lnTo>
                    <a:pt x="18" y="20"/>
                  </a:lnTo>
                  <a:lnTo>
                    <a:pt x="22" y="25"/>
                  </a:lnTo>
                  <a:lnTo>
                    <a:pt x="27" y="27"/>
                  </a:lnTo>
                  <a:lnTo>
                    <a:pt x="32" y="30"/>
                  </a:lnTo>
                  <a:lnTo>
                    <a:pt x="39" y="33"/>
                  </a:lnTo>
                  <a:lnTo>
                    <a:pt x="42" y="25"/>
                  </a:lnTo>
                  <a:lnTo>
                    <a:pt x="37" y="23"/>
                  </a:lnTo>
                  <a:lnTo>
                    <a:pt x="32" y="20"/>
                  </a:lnTo>
                  <a:lnTo>
                    <a:pt x="28" y="17"/>
                  </a:lnTo>
                  <a:lnTo>
                    <a:pt x="25" y="14"/>
                  </a:lnTo>
                  <a:lnTo>
                    <a:pt x="19" y="10"/>
                  </a:lnTo>
                  <a:lnTo>
                    <a:pt x="15" y="8"/>
                  </a:lnTo>
                  <a:lnTo>
                    <a:pt x="11" y="3"/>
                  </a:lnTo>
                  <a:lnTo>
                    <a:pt x="5" y="0"/>
                  </a:lnTo>
                  <a:lnTo>
                    <a:pt x="0" y="6"/>
                  </a:lnTo>
                </a:path>
              </a:pathLst>
            </a:custGeom>
            <a:solidFill>
              <a:srgbClr val="000000"/>
            </a:solidFill>
            <a:ln w="12700" cap="rnd">
              <a:noFill/>
              <a:round/>
              <a:headEnd/>
              <a:tailEnd/>
            </a:ln>
          </p:spPr>
          <p:txBody>
            <a:bodyPr/>
            <a:lstStyle/>
            <a:p>
              <a:endParaRPr lang="en-US" dirty="0"/>
            </a:p>
          </p:txBody>
        </p:sp>
        <p:sp>
          <p:nvSpPr>
            <p:cNvPr id="49311" name="Freeform 1210"/>
            <p:cNvSpPr>
              <a:spLocks/>
            </p:cNvSpPr>
            <p:nvPr/>
          </p:nvSpPr>
          <p:spPr bwMode="auto">
            <a:xfrm>
              <a:off x="1538" y="1927"/>
              <a:ext cx="36" cy="17"/>
            </a:xfrm>
            <a:custGeom>
              <a:avLst/>
              <a:gdLst>
                <a:gd name="T0" fmla="*/ 0 w 36"/>
                <a:gd name="T1" fmla="*/ 2 h 17"/>
                <a:gd name="T2" fmla="*/ 3 w 36"/>
                <a:gd name="T3" fmla="*/ 7 h 17"/>
                <a:gd name="T4" fmla="*/ 7 w 36"/>
                <a:gd name="T5" fmla="*/ 8 h 17"/>
                <a:gd name="T6" fmla="*/ 11 w 36"/>
                <a:gd name="T7" fmla="*/ 11 h 17"/>
                <a:gd name="T8" fmla="*/ 15 w 36"/>
                <a:gd name="T9" fmla="*/ 11 h 17"/>
                <a:gd name="T10" fmla="*/ 20 w 36"/>
                <a:gd name="T11" fmla="*/ 13 h 17"/>
                <a:gd name="T12" fmla="*/ 24 w 36"/>
                <a:gd name="T13" fmla="*/ 14 h 17"/>
                <a:gd name="T14" fmla="*/ 26 w 36"/>
                <a:gd name="T15" fmla="*/ 14 h 17"/>
                <a:gd name="T16" fmla="*/ 30 w 36"/>
                <a:gd name="T17" fmla="*/ 16 h 17"/>
                <a:gd name="T18" fmla="*/ 35 w 36"/>
                <a:gd name="T19" fmla="*/ 8 h 17"/>
                <a:gd name="T20" fmla="*/ 31 w 36"/>
                <a:gd name="T21" fmla="*/ 7 h 17"/>
                <a:gd name="T22" fmla="*/ 26 w 36"/>
                <a:gd name="T23" fmla="*/ 4 h 17"/>
                <a:gd name="T24" fmla="*/ 22 w 36"/>
                <a:gd name="T25" fmla="*/ 4 h 17"/>
                <a:gd name="T26" fmla="*/ 18 w 36"/>
                <a:gd name="T27" fmla="*/ 1 h 17"/>
                <a:gd name="T28" fmla="*/ 14 w 36"/>
                <a:gd name="T29" fmla="*/ 1 h 17"/>
                <a:gd name="T30" fmla="*/ 11 w 36"/>
                <a:gd name="T31" fmla="*/ 1 h 17"/>
                <a:gd name="T32" fmla="*/ 9 w 36"/>
                <a:gd name="T33" fmla="*/ 0 h 17"/>
                <a:gd name="T34" fmla="*/ 0 w 36"/>
                <a:gd name="T35" fmla="*/ 2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6"/>
                <a:gd name="T55" fmla="*/ 0 h 17"/>
                <a:gd name="T56" fmla="*/ 36 w 36"/>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6" h="17">
                  <a:moveTo>
                    <a:pt x="0" y="2"/>
                  </a:moveTo>
                  <a:lnTo>
                    <a:pt x="3" y="7"/>
                  </a:lnTo>
                  <a:lnTo>
                    <a:pt x="7" y="8"/>
                  </a:lnTo>
                  <a:lnTo>
                    <a:pt x="11" y="11"/>
                  </a:lnTo>
                  <a:lnTo>
                    <a:pt x="15" y="11"/>
                  </a:lnTo>
                  <a:lnTo>
                    <a:pt x="20" y="13"/>
                  </a:lnTo>
                  <a:lnTo>
                    <a:pt x="24" y="14"/>
                  </a:lnTo>
                  <a:lnTo>
                    <a:pt x="26" y="14"/>
                  </a:lnTo>
                  <a:lnTo>
                    <a:pt x="30" y="16"/>
                  </a:lnTo>
                  <a:lnTo>
                    <a:pt x="35" y="8"/>
                  </a:lnTo>
                  <a:lnTo>
                    <a:pt x="31" y="7"/>
                  </a:lnTo>
                  <a:lnTo>
                    <a:pt x="26" y="4"/>
                  </a:lnTo>
                  <a:lnTo>
                    <a:pt x="22" y="4"/>
                  </a:lnTo>
                  <a:lnTo>
                    <a:pt x="18" y="1"/>
                  </a:lnTo>
                  <a:lnTo>
                    <a:pt x="14" y="1"/>
                  </a:lnTo>
                  <a:lnTo>
                    <a:pt x="11" y="1"/>
                  </a:lnTo>
                  <a:lnTo>
                    <a:pt x="9" y="0"/>
                  </a:lnTo>
                  <a:lnTo>
                    <a:pt x="0" y="2"/>
                  </a:lnTo>
                </a:path>
              </a:pathLst>
            </a:custGeom>
            <a:solidFill>
              <a:srgbClr val="000000"/>
            </a:solidFill>
            <a:ln w="12700" cap="rnd">
              <a:noFill/>
              <a:round/>
              <a:headEnd/>
              <a:tailEnd/>
            </a:ln>
          </p:spPr>
          <p:txBody>
            <a:bodyPr/>
            <a:lstStyle/>
            <a:p>
              <a:endParaRPr lang="en-US" dirty="0"/>
            </a:p>
          </p:txBody>
        </p:sp>
        <p:sp>
          <p:nvSpPr>
            <p:cNvPr id="49312" name="Freeform 1211"/>
            <p:cNvSpPr>
              <a:spLocks/>
            </p:cNvSpPr>
            <p:nvPr/>
          </p:nvSpPr>
          <p:spPr bwMode="auto">
            <a:xfrm>
              <a:off x="1532" y="1851"/>
              <a:ext cx="17" cy="74"/>
            </a:xfrm>
            <a:custGeom>
              <a:avLst/>
              <a:gdLst>
                <a:gd name="T0" fmla="*/ 9 w 17"/>
                <a:gd name="T1" fmla="*/ 0 h 74"/>
                <a:gd name="T2" fmla="*/ 5 w 17"/>
                <a:gd name="T3" fmla="*/ 8 h 74"/>
                <a:gd name="T4" fmla="*/ 2 w 17"/>
                <a:gd name="T5" fmla="*/ 18 h 74"/>
                <a:gd name="T6" fmla="*/ 1 w 17"/>
                <a:gd name="T7" fmla="*/ 27 h 74"/>
                <a:gd name="T8" fmla="*/ 0 w 17"/>
                <a:gd name="T9" fmla="*/ 37 h 74"/>
                <a:gd name="T10" fmla="*/ 0 w 17"/>
                <a:gd name="T11" fmla="*/ 45 h 74"/>
                <a:gd name="T12" fmla="*/ 1 w 17"/>
                <a:gd name="T13" fmla="*/ 55 h 74"/>
                <a:gd name="T14" fmla="*/ 2 w 17"/>
                <a:gd name="T15" fmla="*/ 64 h 74"/>
                <a:gd name="T16" fmla="*/ 4 w 17"/>
                <a:gd name="T17" fmla="*/ 73 h 74"/>
                <a:gd name="T18" fmla="*/ 12 w 17"/>
                <a:gd name="T19" fmla="*/ 70 h 74"/>
                <a:gd name="T20" fmla="*/ 10 w 17"/>
                <a:gd name="T21" fmla="*/ 61 h 74"/>
                <a:gd name="T22" fmla="*/ 9 w 17"/>
                <a:gd name="T23" fmla="*/ 54 h 74"/>
                <a:gd name="T24" fmla="*/ 9 w 17"/>
                <a:gd name="T25" fmla="*/ 45 h 74"/>
                <a:gd name="T26" fmla="*/ 9 w 17"/>
                <a:gd name="T27" fmla="*/ 37 h 74"/>
                <a:gd name="T28" fmla="*/ 9 w 17"/>
                <a:gd name="T29" fmla="*/ 29 h 74"/>
                <a:gd name="T30" fmla="*/ 10 w 17"/>
                <a:gd name="T31" fmla="*/ 20 h 74"/>
                <a:gd name="T32" fmla="*/ 12 w 17"/>
                <a:gd name="T33" fmla="*/ 12 h 74"/>
                <a:gd name="T34" fmla="*/ 16 w 17"/>
                <a:gd name="T35" fmla="*/ 4 h 74"/>
                <a:gd name="T36" fmla="*/ 9 w 1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74"/>
                <a:gd name="T59" fmla="*/ 17 w 1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74">
                  <a:moveTo>
                    <a:pt x="9" y="0"/>
                  </a:moveTo>
                  <a:lnTo>
                    <a:pt x="5" y="8"/>
                  </a:lnTo>
                  <a:lnTo>
                    <a:pt x="2" y="18"/>
                  </a:lnTo>
                  <a:lnTo>
                    <a:pt x="1" y="27"/>
                  </a:lnTo>
                  <a:lnTo>
                    <a:pt x="0" y="37"/>
                  </a:lnTo>
                  <a:lnTo>
                    <a:pt x="0" y="45"/>
                  </a:lnTo>
                  <a:lnTo>
                    <a:pt x="1" y="55"/>
                  </a:lnTo>
                  <a:lnTo>
                    <a:pt x="2" y="64"/>
                  </a:lnTo>
                  <a:lnTo>
                    <a:pt x="4" y="73"/>
                  </a:lnTo>
                  <a:lnTo>
                    <a:pt x="12" y="70"/>
                  </a:lnTo>
                  <a:lnTo>
                    <a:pt x="10" y="61"/>
                  </a:lnTo>
                  <a:lnTo>
                    <a:pt x="9" y="54"/>
                  </a:lnTo>
                  <a:lnTo>
                    <a:pt x="9" y="45"/>
                  </a:lnTo>
                  <a:lnTo>
                    <a:pt x="9" y="37"/>
                  </a:lnTo>
                  <a:lnTo>
                    <a:pt x="9" y="29"/>
                  </a:lnTo>
                  <a:lnTo>
                    <a:pt x="10" y="20"/>
                  </a:lnTo>
                  <a:lnTo>
                    <a:pt x="12" y="12"/>
                  </a:lnTo>
                  <a:lnTo>
                    <a:pt x="16" y="4"/>
                  </a:lnTo>
                  <a:lnTo>
                    <a:pt x="9" y="0"/>
                  </a:lnTo>
                </a:path>
              </a:pathLst>
            </a:custGeom>
            <a:solidFill>
              <a:srgbClr val="000000"/>
            </a:solidFill>
            <a:ln w="12700" cap="rnd">
              <a:noFill/>
              <a:round/>
              <a:headEnd/>
              <a:tailEnd/>
            </a:ln>
          </p:spPr>
          <p:txBody>
            <a:bodyPr/>
            <a:lstStyle/>
            <a:p>
              <a:endParaRPr lang="en-US" dirty="0"/>
            </a:p>
          </p:txBody>
        </p:sp>
        <p:sp>
          <p:nvSpPr>
            <p:cNvPr id="49313" name="Freeform 1212"/>
            <p:cNvSpPr>
              <a:spLocks/>
            </p:cNvSpPr>
            <p:nvPr/>
          </p:nvSpPr>
          <p:spPr bwMode="auto">
            <a:xfrm>
              <a:off x="1544" y="1843"/>
              <a:ext cx="17" cy="17"/>
            </a:xfrm>
            <a:custGeom>
              <a:avLst/>
              <a:gdLst>
                <a:gd name="T0" fmla="*/ 16 w 17"/>
                <a:gd name="T1" fmla="*/ 16 h 17"/>
                <a:gd name="T2" fmla="*/ 16 w 17"/>
                <a:gd name="T3" fmla="*/ 0 h 17"/>
                <a:gd name="T4" fmla="*/ 12 w 17"/>
                <a:gd name="T5" fmla="*/ 0 h 17"/>
                <a:gd name="T6" fmla="*/ 8 w 17"/>
                <a:gd name="T7" fmla="*/ 0 h 17"/>
                <a:gd name="T8" fmla="*/ 4 w 17"/>
                <a:gd name="T9" fmla="*/ 2 h 17"/>
                <a:gd name="T10" fmla="*/ 0 w 17"/>
                <a:gd name="T11" fmla="*/ 10 h 17"/>
                <a:gd name="T12" fmla="*/ 6 w 17"/>
                <a:gd name="T13" fmla="*/ 16 h 17"/>
                <a:gd name="T14" fmla="*/ 8 w 17"/>
                <a:gd name="T15" fmla="*/ 16 h 17"/>
                <a:gd name="T16" fmla="*/ 9 w 17"/>
                <a:gd name="T17" fmla="*/ 16 h 17"/>
                <a:gd name="T18" fmla="*/ 12 w 17"/>
                <a:gd name="T19" fmla="*/ 16 h 17"/>
                <a:gd name="T20" fmla="*/ 16 w 17"/>
                <a:gd name="T21" fmla="*/ 16 h 17"/>
                <a:gd name="T22" fmla="*/ 16 w 17"/>
                <a:gd name="T23" fmla="*/ 0 h 17"/>
                <a:gd name="T24" fmla="*/ 16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6"/>
                  </a:moveTo>
                  <a:lnTo>
                    <a:pt x="16" y="0"/>
                  </a:lnTo>
                  <a:lnTo>
                    <a:pt x="12" y="0"/>
                  </a:lnTo>
                  <a:lnTo>
                    <a:pt x="8" y="0"/>
                  </a:lnTo>
                  <a:lnTo>
                    <a:pt x="4" y="2"/>
                  </a:lnTo>
                  <a:lnTo>
                    <a:pt x="0" y="10"/>
                  </a:lnTo>
                  <a:lnTo>
                    <a:pt x="6" y="16"/>
                  </a:lnTo>
                  <a:lnTo>
                    <a:pt x="8" y="16"/>
                  </a:lnTo>
                  <a:lnTo>
                    <a:pt x="9" y="16"/>
                  </a:lnTo>
                  <a:lnTo>
                    <a:pt x="12" y="16"/>
                  </a:lnTo>
                  <a:lnTo>
                    <a:pt x="16" y="16"/>
                  </a:lnTo>
                  <a:lnTo>
                    <a:pt x="16" y="0"/>
                  </a:lnTo>
                  <a:lnTo>
                    <a:pt x="16" y="16"/>
                  </a:lnTo>
                </a:path>
              </a:pathLst>
            </a:custGeom>
            <a:solidFill>
              <a:srgbClr val="000000"/>
            </a:solidFill>
            <a:ln w="12700" cap="rnd">
              <a:noFill/>
              <a:round/>
              <a:headEnd/>
              <a:tailEnd/>
            </a:ln>
          </p:spPr>
          <p:txBody>
            <a:bodyPr/>
            <a:lstStyle/>
            <a:p>
              <a:endParaRPr lang="en-US" dirty="0"/>
            </a:p>
          </p:txBody>
        </p:sp>
        <p:sp>
          <p:nvSpPr>
            <p:cNvPr id="49314" name="Freeform 1213"/>
            <p:cNvSpPr>
              <a:spLocks/>
            </p:cNvSpPr>
            <p:nvPr/>
          </p:nvSpPr>
          <p:spPr bwMode="auto">
            <a:xfrm>
              <a:off x="1552" y="1799"/>
              <a:ext cx="17" cy="50"/>
            </a:xfrm>
            <a:custGeom>
              <a:avLst/>
              <a:gdLst>
                <a:gd name="T0" fmla="*/ 6 w 17"/>
                <a:gd name="T1" fmla="*/ 1 h 50"/>
                <a:gd name="T2" fmla="*/ 6 w 17"/>
                <a:gd name="T3" fmla="*/ 7 h 50"/>
                <a:gd name="T4" fmla="*/ 4 w 17"/>
                <a:gd name="T5" fmla="*/ 13 h 50"/>
                <a:gd name="T6" fmla="*/ 3 w 17"/>
                <a:gd name="T7" fmla="*/ 20 h 50"/>
                <a:gd name="T8" fmla="*/ 1 w 17"/>
                <a:gd name="T9" fmla="*/ 28 h 50"/>
                <a:gd name="T10" fmla="*/ 0 w 17"/>
                <a:gd name="T11" fmla="*/ 34 h 50"/>
                <a:gd name="T12" fmla="*/ 0 w 17"/>
                <a:gd name="T13" fmla="*/ 41 h 50"/>
                <a:gd name="T14" fmla="*/ 3 w 17"/>
                <a:gd name="T15" fmla="*/ 46 h 50"/>
                <a:gd name="T16" fmla="*/ 11 w 17"/>
                <a:gd name="T17" fmla="*/ 49 h 50"/>
                <a:gd name="T18" fmla="*/ 11 w 17"/>
                <a:gd name="T19" fmla="*/ 39 h 50"/>
                <a:gd name="T20" fmla="*/ 9 w 17"/>
                <a:gd name="T21" fmla="*/ 38 h 50"/>
                <a:gd name="T22" fmla="*/ 9 w 17"/>
                <a:gd name="T23" fmla="*/ 36 h 50"/>
                <a:gd name="T24" fmla="*/ 11 w 17"/>
                <a:gd name="T25" fmla="*/ 30 h 50"/>
                <a:gd name="T26" fmla="*/ 12 w 17"/>
                <a:gd name="T27" fmla="*/ 23 h 50"/>
                <a:gd name="T28" fmla="*/ 14 w 17"/>
                <a:gd name="T29" fmla="*/ 16 h 50"/>
                <a:gd name="T30" fmla="*/ 16 w 17"/>
                <a:gd name="T31" fmla="*/ 8 h 50"/>
                <a:gd name="T32" fmla="*/ 16 w 17"/>
                <a:gd name="T33" fmla="*/ 0 h 50"/>
                <a:gd name="T34" fmla="*/ 6 w 17"/>
                <a:gd name="T35" fmla="*/ 1 h 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50"/>
                <a:gd name="T56" fmla="*/ 17 w 17"/>
                <a:gd name="T57" fmla="*/ 50 h 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50">
                  <a:moveTo>
                    <a:pt x="6" y="1"/>
                  </a:moveTo>
                  <a:lnTo>
                    <a:pt x="6" y="7"/>
                  </a:lnTo>
                  <a:lnTo>
                    <a:pt x="4" y="13"/>
                  </a:lnTo>
                  <a:lnTo>
                    <a:pt x="3" y="20"/>
                  </a:lnTo>
                  <a:lnTo>
                    <a:pt x="1" y="28"/>
                  </a:lnTo>
                  <a:lnTo>
                    <a:pt x="0" y="34"/>
                  </a:lnTo>
                  <a:lnTo>
                    <a:pt x="0" y="41"/>
                  </a:lnTo>
                  <a:lnTo>
                    <a:pt x="3" y="46"/>
                  </a:lnTo>
                  <a:lnTo>
                    <a:pt x="11" y="49"/>
                  </a:lnTo>
                  <a:lnTo>
                    <a:pt x="11" y="39"/>
                  </a:lnTo>
                  <a:lnTo>
                    <a:pt x="9" y="38"/>
                  </a:lnTo>
                  <a:lnTo>
                    <a:pt x="9" y="36"/>
                  </a:lnTo>
                  <a:lnTo>
                    <a:pt x="11" y="30"/>
                  </a:lnTo>
                  <a:lnTo>
                    <a:pt x="12" y="23"/>
                  </a:lnTo>
                  <a:lnTo>
                    <a:pt x="14" y="16"/>
                  </a:lnTo>
                  <a:lnTo>
                    <a:pt x="16" y="8"/>
                  </a:lnTo>
                  <a:lnTo>
                    <a:pt x="16" y="0"/>
                  </a:lnTo>
                  <a:lnTo>
                    <a:pt x="6" y="1"/>
                  </a:lnTo>
                </a:path>
              </a:pathLst>
            </a:custGeom>
            <a:solidFill>
              <a:srgbClr val="000000"/>
            </a:solidFill>
            <a:ln w="12700" cap="rnd">
              <a:noFill/>
              <a:round/>
              <a:headEnd/>
              <a:tailEnd/>
            </a:ln>
          </p:spPr>
          <p:txBody>
            <a:bodyPr/>
            <a:lstStyle/>
            <a:p>
              <a:endParaRPr lang="en-US" dirty="0"/>
            </a:p>
          </p:txBody>
        </p:sp>
        <p:sp>
          <p:nvSpPr>
            <p:cNvPr id="49315" name="Freeform 1214"/>
            <p:cNvSpPr>
              <a:spLocks/>
            </p:cNvSpPr>
            <p:nvPr/>
          </p:nvSpPr>
          <p:spPr bwMode="auto">
            <a:xfrm>
              <a:off x="1533" y="1935"/>
              <a:ext cx="17" cy="32"/>
            </a:xfrm>
            <a:custGeom>
              <a:avLst/>
              <a:gdLst>
                <a:gd name="T0" fmla="*/ 9 w 17"/>
                <a:gd name="T1" fmla="*/ 31 h 32"/>
                <a:gd name="T2" fmla="*/ 9 w 17"/>
                <a:gd name="T3" fmla="*/ 28 h 32"/>
                <a:gd name="T4" fmla="*/ 11 w 17"/>
                <a:gd name="T5" fmla="*/ 23 h 32"/>
                <a:gd name="T6" fmla="*/ 12 w 17"/>
                <a:gd name="T7" fmla="*/ 20 h 32"/>
                <a:gd name="T8" fmla="*/ 13 w 17"/>
                <a:gd name="T9" fmla="*/ 17 h 32"/>
                <a:gd name="T10" fmla="*/ 13 w 17"/>
                <a:gd name="T11" fmla="*/ 12 h 32"/>
                <a:gd name="T12" fmla="*/ 14 w 17"/>
                <a:gd name="T13" fmla="*/ 8 h 32"/>
                <a:gd name="T14" fmla="*/ 14 w 17"/>
                <a:gd name="T15" fmla="*/ 5 h 32"/>
                <a:gd name="T16" fmla="*/ 16 w 17"/>
                <a:gd name="T17" fmla="*/ 1 h 32"/>
                <a:gd name="T18" fmla="*/ 6 w 17"/>
                <a:gd name="T19" fmla="*/ 0 h 32"/>
                <a:gd name="T20" fmla="*/ 6 w 17"/>
                <a:gd name="T21" fmla="*/ 3 h 32"/>
                <a:gd name="T22" fmla="*/ 4 w 17"/>
                <a:gd name="T23" fmla="*/ 7 h 32"/>
                <a:gd name="T24" fmla="*/ 3 w 17"/>
                <a:gd name="T25" fmla="*/ 11 h 32"/>
                <a:gd name="T26" fmla="*/ 3 w 17"/>
                <a:gd name="T27" fmla="*/ 14 h 32"/>
                <a:gd name="T28" fmla="*/ 2 w 17"/>
                <a:gd name="T29" fmla="*/ 18 h 32"/>
                <a:gd name="T30" fmla="*/ 1 w 17"/>
                <a:gd name="T31" fmla="*/ 22 h 32"/>
                <a:gd name="T32" fmla="*/ 1 w 17"/>
                <a:gd name="T33" fmla="*/ 27 h 32"/>
                <a:gd name="T34" fmla="*/ 0 w 17"/>
                <a:gd name="T35" fmla="*/ 30 h 32"/>
                <a:gd name="T36" fmla="*/ 9 w 17"/>
                <a:gd name="T37" fmla="*/ 31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2"/>
                <a:gd name="T59" fmla="*/ 17 w 17"/>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2">
                  <a:moveTo>
                    <a:pt x="9" y="31"/>
                  </a:moveTo>
                  <a:lnTo>
                    <a:pt x="9" y="28"/>
                  </a:lnTo>
                  <a:lnTo>
                    <a:pt x="11" y="23"/>
                  </a:lnTo>
                  <a:lnTo>
                    <a:pt x="12" y="20"/>
                  </a:lnTo>
                  <a:lnTo>
                    <a:pt x="13" y="17"/>
                  </a:lnTo>
                  <a:lnTo>
                    <a:pt x="13" y="12"/>
                  </a:lnTo>
                  <a:lnTo>
                    <a:pt x="14" y="8"/>
                  </a:lnTo>
                  <a:lnTo>
                    <a:pt x="14" y="5"/>
                  </a:lnTo>
                  <a:lnTo>
                    <a:pt x="16" y="1"/>
                  </a:lnTo>
                  <a:lnTo>
                    <a:pt x="6" y="0"/>
                  </a:lnTo>
                  <a:lnTo>
                    <a:pt x="6" y="3"/>
                  </a:lnTo>
                  <a:lnTo>
                    <a:pt x="4" y="7"/>
                  </a:lnTo>
                  <a:lnTo>
                    <a:pt x="3" y="11"/>
                  </a:lnTo>
                  <a:lnTo>
                    <a:pt x="3" y="14"/>
                  </a:lnTo>
                  <a:lnTo>
                    <a:pt x="2" y="18"/>
                  </a:lnTo>
                  <a:lnTo>
                    <a:pt x="1" y="22"/>
                  </a:lnTo>
                  <a:lnTo>
                    <a:pt x="1" y="27"/>
                  </a:lnTo>
                  <a:lnTo>
                    <a:pt x="0" y="30"/>
                  </a:lnTo>
                  <a:lnTo>
                    <a:pt x="9" y="31"/>
                  </a:lnTo>
                </a:path>
              </a:pathLst>
            </a:custGeom>
            <a:solidFill>
              <a:srgbClr val="000000"/>
            </a:solidFill>
            <a:ln w="12700" cap="rnd">
              <a:noFill/>
              <a:round/>
              <a:headEnd/>
              <a:tailEnd/>
            </a:ln>
          </p:spPr>
          <p:txBody>
            <a:bodyPr/>
            <a:lstStyle/>
            <a:p>
              <a:endParaRPr lang="en-US" dirty="0"/>
            </a:p>
          </p:txBody>
        </p:sp>
        <p:sp>
          <p:nvSpPr>
            <p:cNvPr id="49316" name="Freeform 1215"/>
            <p:cNvSpPr>
              <a:spLocks/>
            </p:cNvSpPr>
            <p:nvPr/>
          </p:nvSpPr>
          <p:spPr bwMode="auto">
            <a:xfrm>
              <a:off x="1483" y="2029"/>
              <a:ext cx="20" cy="30"/>
            </a:xfrm>
            <a:custGeom>
              <a:avLst/>
              <a:gdLst>
                <a:gd name="T0" fmla="*/ 6 w 20"/>
                <a:gd name="T1" fmla="*/ 29 h 30"/>
                <a:gd name="T2" fmla="*/ 8 w 20"/>
                <a:gd name="T3" fmla="*/ 26 h 30"/>
                <a:gd name="T4" fmla="*/ 10 w 20"/>
                <a:gd name="T5" fmla="*/ 23 h 30"/>
                <a:gd name="T6" fmla="*/ 12 w 20"/>
                <a:gd name="T7" fmla="*/ 20 h 30"/>
                <a:gd name="T8" fmla="*/ 14 w 20"/>
                <a:gd name="T9" fmla="*/ 17 h 30"/>
                <a:gd name="T10" fmla="*/ 16 w 20"/>
                <a:gd name="T11" fmla="*/ 13 h 30"/>
                <a:gd name="T12" fmla="*/ 17 w 20"/>
                <a:gd name="T13" fmla="*/ 10 h 30"/>
                <a:gd name="T14" fmla="*/ 19 w 20"/>
                <a:gd name="T15" fmla="*/ 7 h 30"/>
                <a:gd name="T16" fmla="*/ 19 w 20"/>
                <a:gd name="T17" fmla="*/ 4 h 30"/>
                <a:gd name="T18" fmla="*/ 12 w 20"/>
                <a:gd name="T19" fmla="*/ 0 h 30"/>
                <a:gd name="T20" fmla="*/ 10 w 20"/>
                <a:gd name="T21" fmla="*/ 3 h 30"/>
                <a:gd name="T22" fmla="*/ 9 w 20"/>
                <a:gd name="T23" fmla="*/ 7 h 30"/>
                <a:gd name="T24" fmla="*/ 8 w 20"/>
                <a:gd name="T25" fmla="*/ 10 h 30"/>
                <a:gd name="T26" fmla="*/ 6 w 20"/>
                <a:gd name="T27" fmla="*/ 12 h 30"/>
                <a:gd name="T28" fmla="*/ 5 w 20"/>
                <a:gd name="T29" fmla="*/ 15 h 30"/>
                <a:gd name="T30" fmla="*/ 3 w 20"/>
                <a:gd name="T31" fmla="*/ 18 h 30"/>
                <a:gd name="T32" fmla="*/ 1 w 20"/>
                <a:gd name="T33" fmla="*/ 21 h 30"/>
                <a:gd name="T34" fmla="*/ 0 w 20"/>
                <a:gd name="T35" fmla="*/ 22 h 30"/>
                <a:gd name="T36" fmla="*/ 6 w 20"/>
                <a:gd name="T37" fmla="*/ 29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30"/>
                <a:gd name="T59" fmla="*/ 20 w 2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30">
                  <a:moveTo>
                    <a:pt x="6" y="29"/>
                  </a:moveTo>
                  <a:lnTo>
                    <a:pt x="8" y="26"/>
                  </a:lnTo>
                  <a:lnTo>
                    <a:pt x="10" y="23"/>
                  </a:lnTo>
                  <a:lnTo>
                    <a:pt x="12" y="20"/>
                  </a:lnTo>
                  <a:lnTo>
                    <a:pt x="14" y="17"/>
                  </a:lnTo>
                  <a:lnTo>
                    <a:pt x="16" y="13"/>
                  </a:lnTo>
                  <a:lnTo>
                    <a:pt x="17" y="10"/>
                  </a:lnTo>
                  <a:lnTo>
                    <a:pt x="19" y="7"/>
                  </a:lnTo>
                  <a:lnTo>
                    <a:pt x="19" y="4"/>
                  </a:lnTo>
                  <a:lnTo>
                    <a:pt x="12" y="0"/>
                  </a:lnTo>
                  <a:lnTo>
                    <a:pt x="10" y="3"/>
                  </a:lnTo>
                  <a:lnTo>
                    <a:pt x="9" y="7"/>
                  </a:lnTo>
                  <a:lnTo>
                    <a:pt x="8" y="10"/>
                  </a:lnTo>
                  <a:lnTo>
                    <a:pt x="6" y="12"/>
                  </a:lnTo>
                  <a:lnTo>
                    <a:pt x="5" y="15"/>
                  </a:lnTo>
                  <a:lnTo>
                    <a:pt x="3" y="18"/>
                  </a:lnTo>
                  <a:lnTo>
                    <a:pt x="1" y="21"/>
                  </a:lnTo>
                  <a:lnTo>
                    <a:pt x="0" y="22"/>
                  </a:lnTo>
                  <a:lnTo>
                    <a:pt x="6" y="29"/>
                  </a:lnTo>
                </a:path>
              </a:pathLst>
            </a:custGeom>
            <a:solidFill>
              <a:srgbClr val="000000"/>
            </a:solidFill>
            <a:ln w="12700" cap="rnd">
              <a:noFill/>
              <a:round/>
              <a:headEnd/>
              <a:tailEnd/>
            </a:ln>
          </p:spPr>
          <p:txBody>
            <a:bodyPr/>
            <a:lstStyle/>
            <a:p>
              <a:endParaRPr lang="en-US" dirty="0"/>
            </a:p>
          </p:txBody>
        </p:sp>
        <p:sp>
          <p:nvSpPr>
            <p:cNvPr id="49317" name="Freeform 1216"/>
            <p:cNvSpPr>
              <a:spLocks/>
            </p:cNvSpPr>
            <p:nvPr/>
          </p:nvSpPr>
          <p:spPr bwMode="auto">
            <a:xfrm>
              <a:off x="1615" y="2176"/>
              <a:ext cx="43" cy="42"/>
            </a:xfrm>
            <a:custGeom>
              <a:avLst/>
              <a:gdLst>
                <a:gd name="T0" fmla="*/ 16 w 43"/>
                <a:gd name="T1" fmla="*/ 41 h 42"/>
                <a:gd name="T2" fmla="*/ 19 w 43"/>
                <a:gd name="T3" fmla="*/ 37 h 42"/>
                <a:gd name="T4" fmla="*/ 23 w 43"/>
                <a:gd name="T5" fmla="*/ 32 h 42"/>
                <a:gd name="T6" fmla="*/ 26 w 43"/>
                <a:gd name="T7" fmla="*/ 28 h 42"/>
                <a:gd name="T8" fmla="*/ 30 w 43"/>
                <a:gd name="T9" fmla="*/ 24 h 42"/>
                <a:gd name="T10" fmla="*/ 33 w 43"/>
                <a:gd name="T11" fmla="*/ 19 h 42"/>
                <a:gd name="T12" fmla="*/ 36 w 43"/>
                <a:gd name="T13" fmla="*/ 17 h 42"/>
                <a:gd name="T14" fmla="*/ 39 w 43"/>
                <a:gd name="T15" fmla="*/ 13 h 42"/>
                <a:gd name="T16" fmla="*/ 42 w 43"/>
                <a:gd name="T17" fmla="*/ 9 h 42"/>
                <a:gd name="T18" fmla="*/ 25 w 43"/>
                <a:gd name="T19" fmla="*/ 0 h 42"/>
                <a:gd name="T20" fmla="*/ 24 w 43"/>
                <a:gd name="T21" fmla="*/ 3 h 42"/>
                <a:gd name="T22" fmla="*/ 21 w 43"/>
                <a:gd name="T23" fmla="*/ 5 h 42"/>
                <a:gd name="T24" fmla="*/ 18 w 43"/>
                <a:gd name="T25" fmla="*/ 9 h 42"/>
                <a:gd name="T26" fmla="*/ 14 w 43"/>
                <a:gd name="T27" fmla="*/ 13 h 42"/>
                <a:gd name="T28" fmla="*/ 11 w 43"/>
                <a:gd name="T29" fmla="*/ 17 h 42"/>
                <a:gd name="T30" fmla="*/ 7 w 43"/>
                <a:gd name="T31" fmla="*/ 21 h 42"/>
                <a:gd name="T32" fmla="*/ 4 w 43"/>
                <a:gd name="T33" fmla="*/ 25 h 42"/>
                <a:gd name="T34" fmla="*/ 0 w 43"/>
                <a:gd name="T35" fmla="*/ 29 h 42"/>
                <a:gd name="T36" fmla="*/ 16 w 43"/>
                <a:gd name="T37" fmla="*/ 41 h 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3"/>
                <a:gd name="T58" fmla="*/ 0 h 42"/>
                <a:gd name="T59" fmla="*/ 43 w 43"/>
                <a:gd name="T60" fmla="*/ 42 h 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3" h="42">
                  <a:moveTo>
                    <a:pt x="16" y="41"/>
                  </a:moveTo>
                  <a:lnTo>
                    <a:pt x="19" y="37"/>
                  </a:lnTo>
                  <a:lnTo>
                    <a:pt x="23" y="32"/>
                  </a:lnTo>
                  <a:lnTo>
                    <a:pt x="26" y="28"/>
                  </a:lnTo>
                  <a:lnTo>
                    <a:pt x="30" y="24"/>
                  </a:lnTo>
                  <a:lnTo>
                    <a:pt x="33" y="19"/>
                  </a:lnTo>
                  <a:lnTo>
                    <a:pt x="36" y="17"/>
                  </a:lnTo>
                  <a:lnTo>
                    <a:pt x="39" y="13"/>
                  </a:lnTo>
                  <a:lnTo>
                    <a:pt x="42" y="9"/>
                  </a:lnTo>
                  <a:lnTo>
                    <a:pt x="25" y="0"/>
                  </a:lnTo>
                  <a:lnTo>
                    <a:pt x="24" y="3"/>
                  </a:lnTo>
                  <a:lnTo>
                    <a:pt x="21" y="5"/>
                  </a:lnTo>
                  <a:lnTo>
                    <a:pt x="18" y="9"/>
                  </a:lnTo>
                  <a:lnTo>
                    <a:pt x="14" y="13"/>
                  </a:lnTo>
                  <a:lnTo>
                    <a:pt x="11" y="17"/>
                  </a:lnTo>
                  <a:lnTo>
                    <a:pt x="7" y="21"/>
                  </a:lnTo>
                  <a:lnTo>
                    <a:pt x="4" y="25"/>
                  </a:lnTo>
                  <a:lnTo>
                    <a:pt x="0" y="29"/>
                  </a:lnTo>
                  <a:lnTo>
                    <a:pt x="16" y="41"/>
                  </a:lnTo>
                </a:path>
              </a:pathLst>
            </a:custGeom>
            <a:solidFill>
              <a:srgbClr val="000000"/>
            </a:solidFill>
            <a:ln w="12700" cap="rnd">
              <a:noFill/>
              <a:round/>
              <a:headEnd/>
              <a:tailEnd/>
            </a:ln>
          </p:spPr>
          <p:txBody>
            <a:bodyPr/>
            <a:lstStyle/>
            <a:p>
              <a:endParaRPr lang="en-US" dirty="0"/>
            </a:p>
          </p:txBody>
        </p:sp>
        <p:sp>
          <p:nvSpPr>
            <p:cNvPr id="49318" name="Freeform 1217"/>
            <p:cNvSpPr>
              <a:spLocks/>
            </p:cNvSpPr>
            <p:nvPr/>
          </p:nvSpPr>
          <p:spPr bwMode="auto">
            <a:xfrm>
              <a:off x="1523" y="2287"/>
              <a:ext cx="18" cy="17"/>
            </a:xfrm>
            <a:custGeom>
              <a:avLst/>
              <a:gdLst>
                <a:gd name="T0" fmla="*/ 1 w 18"/>
                <a:gd name="T1" fmla="*/ 0 h 17"/>
                <a:gd name="T2" fmla="*/ 17 w 18"/>
                <a:gd name="T3" fmla="*/ 8 h 17"/>
                <a:gd name="T4" fmla="*/ 1 w 18"/>
                <a:gd name="T5" fmla="*/ 8 h 17"/>
                <a:gd name="T6" fmla="*/ 16 w 18"/>
                <a:gd name="T7" fmla="*/ 13 h 17"/>
                <a:gd name="T8" fmla="*/ 0 w 18"/>
                <a:gd name="T9" fmla="*/ 13 h 17"/>
                <a:gd name="T10" fmla="*/ 16 w 18"/>
                <a:gd name="T11" fmla="*/ 16 h 17"/>
                <a:gd name="T12" fmla="*/ 17 w 18"/>
                <a:gd name="T13" fmla="*/ 13 h 17"/>
                <a:gd name="T14" fmla="*/ 17 w 18"/>
                <a:gd name="T15" fmla="*/ 8 h 17"/>
                <a:gd name="T16" fmla="*/ 1 w 18"/>
                <a:gd name="T17" fmla="*/ 8 h 17"/>
                <a:gd name="T18" fmla="*/ 16 w 18"/>
                <a:gd name="T19" fmla="*/ 16 h 17"/>
                <a:gd name="T20" fmla="*/ 1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 y="0"/>
                  </a:moveTo>
                  <a:lnTo>
                    <a:pt x="17" y="8"/>
                  </a:lnTo>
                  <a:lnTo>
                    <a:pt x="1" y="8"/>
                  </a:lnTo>
                  <a:lnTo>
                    <a:pt x="16" y="13"/>
                  </a:lnTo>
                  <a:lnTo>
                    <a:pt x="0" y="13"/>
                  </a:lnTo>
                  <a:lnTo>
                    <a:pt x="16" y="16"/>
                  </a:lnTo>
                  <a:lnTo>
                    <a:pt x="17" y="13"/>
                  </a:lnTo>
                  <a:lnTo>
                    <a:pt x="17" y="8"/>
                  </a:lnTo>
                  <a:lnTo>
                    <a:pt x="1" y="8"/>
                  </a:lnTo>
                  <a:lnTo>
                    <a:pt x="16" y="16"/>
                  </a:lnTo>
                  <a:lnTo>
                    <a:pt x="1" y="0"/>
                  </a:lnTo>
                </a:path>
              </a:pathLst>
            </a:custGeom>
            <a:solidFill>
              <a:srgbClr val="000000"/>
            </a:solidFill>
            <a:ln w="12700" cap="rnd">
              <a:noFill/>
              <a:round/>
              <a:headEnd/>
              <a:tailEnd/>
            </a:ln>
          </p:spPr>
          <p:txBody>
            <a:bodyPr/>
            <a:lstStyle/>
            <a:p>
              <a:endParaRPr lang="en-US" dirty="0"/>
            </a:p>
          </p:txBody>
        </p:sp>
        <p:sp>
          <p:nvSpPr>
            <p:cNvPr id="49319" name="Freeform 1218"/>
            <p:cNvSpPr>
              <a:spLocks/>
            </p:cNvSpPr>
            <p:nvPr/>
          </p:nvSpPr>
          <p:spPr bwMode="auto">
            <a:xfrm>
              <a:off x="1525" y="2271"/>
              <a:ext cx="22" cy="23"/>
            </a:xfrm>
            <a:custGeom>
              <a:avLst/>
              <a:gdLst>
                <a:gd name="T0" fmla="*/ 9 w 22"/>
                <a:gd name="T1" fmla="*/ 0 h 23"/>
                <a:gd name="T2" fmla="*/ 9 w 22"/>
                <a:gd name="T3" fmla="*/ 1 h 23"/>
                <a:gd name="T4" fmla="*/ 5 w 22"/>
                <a:gd name="T5" fmla="*/ 4 h 23"/>
                <a:gd name="T6" fmla="*/ 3 w 22"/>
                <a:gd name="T7" fmla="*/ 8 h 23"/>
                <a:gd name="T8" fmla="*/ 2 w 22"/>
                <a:gd name="T9" fmla="*/ 11 h 23"/>
                <a:gd name="T10" fmla="*/ 0 w 22"/>
                <a:gd name="T11" fmla="*/ 13 h 23"/>
                <a:gd name="T12" fmla="*/ 16 w 22"/>
                <a:gd name="T13" fmla="*/ 22 h 23"/>
                <a:gd name="T14" fmla="*/ 17 w 22"/>
                <a:gd name="T15" fmla="*/ 18 h 23"/>
                <a:gd name="T16" fmla="*/ 19 w 22"/>
                <a:gd name="T17" fmla="*/ 15 h 23"/>
                <a:gd name="T18" fmla="*/ 20 w 22"/>
                <a:gd name="T19" fmla="*/ 13 h 23"/>
                <a:gd name="T20" fmla="*/ 21 w 22"/>
                <a:gd name="T21" fmla="*/ 12 h 23"/>
                <a:gd name="T22" fmla="*/ 19 w 22"/>
                <a:gd name="T23" fmla="*/ 13 h 23"/>
                <a:gd name="T24" fmla="*/ 9 w 22"/>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23"/>
                <a:gd name="T41" fmla="*/ 22 w 22"/>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23">
                  <a:moveTo>
                    <a:pt x="9" y="0"/>
                  </a:moveTo>
                  <a:lnTo>
                    <a:pt x="9" y="1"/>
                  </a:lnTo>
                  <a:lnTo>
                    <a:pt x="5" y="4"/>
                  </a:lnTo>
                  <a:lnTo>
                    <a:pt x="3" y="8"/>
                  </a:lnTo>
                  <a:lnTo>
                    <a:pt x="2" y="11"/>
                  </a:lnTo>
                  <a:lnTo>
                    <a:pt x="0" y="13"/>
                  </a:lnTo>
                  <a:lnTo>
                    <a:pt x="16" y="22"/>
                  </a:lnTo>
                  <a:lnTo>
                    <a:pt x="17" y="18"/>
                  </a:lnTo>
                  <a:lnTo>
                    <a:pt x="19" y="15"/>
                  </a:lnTo>
                  <a:lnTo>
                    <a:pt x="20" y="13"/>
                  </a:lnTo>
                  <a:lnTo>
                    <a:pt x="21" y="12"/>
                  </a:lnTo>
                  <a:lnTo>
                    <a:pt x="19" y="13"/>
                  </a:lnTo>
                  <a:lnTo>
                    <a:pt x="9" y="0"/>
                  </a:lnTo>
                </a:path>
              </a:pathLst>
            </a:custGeom>
            <a:solidFill>
              <a:srgbClr val="000000"/>
            </a:solidFill>
            <a:ln w="12700" cap="rnd">
              <a:noFill/>
              <a:round/>
              <a:headEnd/>
              <a:tailEnd/>
            </a:ln>
          </p:spPr>
          <p:txBody>
            <a:bodyPr/>
            <a:lstStyle/>
            <a:p>
              <a:endParaRPr lang="en-US" dirty="0"/>
            </a:p>
          </p:txBody>
        </p:sp>
        <p:sp>
          <p:nvSpPr>
            <p:cNvPr id="49320" name="Freeform 1219"/>
            <p:cNvSpPr>
              <a:spLocks/>
            </p:cNvSpPr>
            <p:nvPr/>
          </p:nvSpPr>
          <p:spPr bwMode="auto">
            <a:xfrm>
              <a:off x="1537" y="2256"/>
              <a:ext cx="40" cy="26"/>
            </a:xfrm>
            <a:custGeom>
              <a:avLst/>
              <a:gdLst>
                <a:gd name="T0" fmla="*/ 23 w 40"/>
                <a:gd name="T1" fmla="*/ 1 h 26"/>
                <a:gd name="T2" fmla="*/ 23 w 40"/>
                <a:gd name="T3" fmla="*/ 0 h 26"/>
                <a:gd name="T4" fmla="*/ 22 w 40"/>
                <a:gd name="T5" fmla="*/ 2 h 26"/>
                <a:gd name="T6" fmla="*/ 18 w 40"/>
                <a:gd name="T7" fmla="*/ 3 h 26"/>
                <a:gd name="T8" fmla="*/ 17 w 40"/>
                <a:gd name="T9" fmla="*/ 5 h 26"/>
                <a:gd name="T10" fmla="*/ 15 w 40"/>
                <a:gd name="T11" fmla="*/ 6 h 26"/>
                <a:gd name="T12" fmla="*/ 10 w 40"/>
                <a:gd name="T13" fmla="*/ 6 h 26"/>
                <a:gd name="T14" fmla="*/ 8 w 40"/>
                <a:gd name="T15" fmla="*/ 8 h 26"/>
                <a:gd name="T16" fmla="*/ 3 w 40"/>
                <a:gd name="T17" fmla="*/ 10 h 26"/>
                <a:gd name="T18" fmla="*/ 0 w 40"/>
                <a:gd name="T19" fmla="*/ 12 h 26"/>
                <a:gd name="T20" fmla="*/ 11 w 40"/>
                <a:gd name="T21" fmla="*/ 25 h 26"/>
                <a:gd name="T22" fmla="*/ 14 w 40"/>
                <a:gd name="T23" fmla="*/ 24 h 26"/>
                <a:gd name="T24" fmla="*/ 16 w 40"/>
                <a:gd name="T25" fmla="*/ 23 h 26"/>
                <a:gd name="T26" fmla="*/ 19 w 40"/>
                <a:gd name="T27" fmla="*/ 23 h 26"/>
                <a:gd name="T28" fmla="*/ 22 w 40"/>
                <a:gd name="T29" fmla="*/ 21 h 26"/>
                <a:gd name="T30" fmla="*/ 27 w 40"/>
                <a:gd name="T31" fmla="*/ 19 h 26"/>
                <a:gd name="T32" fmla="*/ 31 w 40"/>
                <a:gd name="T33" fmla="*/ 17 h 26"/>
                <a:gd name="T34" fmla="*/ 35 w 40"/>
                <a:gd name="T35" fmla="*/ 14 h 26"/>
                <a:gd name="T36" fmla="*/ 38 w 40"/>
                <a:gd name="T37" fmla="*/ 10 h 26"/>
                <a:gd name="T38" fmla="*/ 39 w 40"/>
                <a:gd name="T39" fmla="*/ 10 h 26"/>
                <a:gd name="T40" fmla="*/ 23 w 40"/>
                <a:gd name="T41" fmla="*/ 1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26"/>
                <a:gd name="T65" fmla="*/ 40 w 40"/>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26">
                  <a:moveTo>
                    <a:pt x="23" y="1"/>
                  </a:moveTo>
                  <a:lnTo>
                    <a:pt x="23" y="0"/>
                  </a:lnTo>
                  <a:lnTo>
                    <a:pt x="22" y="2"/>
                  </a:lnTo>
                  <a:lnTo>
                    <a:pt x="18" y="3"/>
                  </a:lnTo>
                  <a:lnTo>
                    <a:pt x="17" y="5"/>
                  </a:lnTo>
                  <a:lnTo>
                    <a:pt x="15" y="6"/>
                  </a:lnTo>
                  <a:lnTo>
                    <a:pt x="10" y="6"/>
                  </a:lnTo>
                  <a:lnTo>
                    <a:pt x="8" y="8"/>
                  </a:lnTo>
                  <a:lnTo>
                    <a:pt x="3" y="10"/>
                  </a:lnTo>
                  <a:lnTo>
                    <a:pt x="0" y="12"/>
                  </a:lnTo>
                  <a:lnTo>
                    <a:pt x="11" y="25"/>
                  </a:lnTo>
                  <a:lnTo>
                    <a:pt x="14" y="24"/>
                  </a:lnTo>
                  <a:lnTo>
                    <a:pt x="16" y="23"/>
                  </a:lnTo>
                  <a:lnTo>
                    <a:pt x="19" y="23"/>
                  </a:lnTo>
                  <a:lnTo>
                    <a:pt x="22" y="21"/>
                  </a:lnTo>
                  <a:lnTo>
                    <a:pt x="27" y="19"/>
                  </a:lnTo>
                  <a:lnTo>
                    <a:pt x="31" y="17"/>
                  </a:lnTo>
                  <a:lnTo>
                    <a:pt x="35" y="14"/>
                  </a:lnTo>
                  <a:lnTo>
                    <a:pt x="38" y="10"/>
                  </a:lnTo>
                  <a:lnTo>
                    <a:pt x="39" y="10"/>
                  </a:lnTo>
                  <a:lnTo>
                    <a:pt x="23" y="1"/>
                  </a:lnTo>
                </a:path>
              </a:pathLst>
            </a:custGeom>
            <a:solidFill>
              <a:srgbClr val="000000"/>
            </a:solidFill>
            <a:ln w="12700" cap="rnd">
              <a:noFill/>
              <a:round/>
              <a:headEnd/>
              <a:tailEnd/>
            </a:ln>
          </p:spPr>
          <p:txBody>
            <a:bodyPr/>
            <a:lstStyle/>
            <a:p>
              <a:endParaRPr lang="en-US" dirty="0"/>
            </a:p>
          </p:txBody>
        </p:sp>
        <p:sp>
          <p:nvSpPr>
            <p:cNvPr id="49321" name="Freeform 1220"/>
            <p:cNvSpPr>
              <a:spLocks/>
            </p:cNvSpPr>
            <p:nvPr/>
          </p:nvSpPr>
          <p:spPr bwMode="auto">
            <a:xfrm>
              <a:off x="1563" y="2252"/>
              <a:ext cx="28" cy="19"/>
            </a:xfrm>
            <a:custGeom>
              <a:avLst/>
              <a:gdLst>
                <a:gd name="T0" fmla="*/ 18 w 28"/>
                <a:gd name="T1" fmla="*/ 3 h 19"/>
                <a:gd name="T2" fmla="*/ 19 w 28"/>
                <a:gd name="T3" fmla="*/ 2 h 19"/>
                <a:gd name="T4" fmla="*/ 16 w 28"/>
                <a:gd name="T5" fmla="*/ 2 h 19"/>
                <a:gd name="T6" fmla="*/ 11 w 28"/>
                <a:gd name="T7" fmla="*/ 0 h 19"/>
                <a:gd name="T8" fmla="*/ 0 w 28"/>
                <a:gd name="T9" fmla="*/ 4 h 19"/>
                <a:gd name="T10" fmla="*/ 16 w 28"/>
                <a:gd name="T11" fmla="*/ 13 h 19"/>
                <a:gd name="T12" fmla="*/ 8 w 28"/>
                <a:gd name="T13" fmla="*/ 16 h 19"/>
                <a:gd name="T14" fmla="*/ 11 w 28"/>
                <a:gd name="T15" fmla="*/ 17 h 19"/>
                <a:gd name="T16" fmla="*/ 18 w 28"/>
                <a:gd name="T17" fmla="*/ 18 h 19"/>
                <a:gd name="T18" fmla="*/ 27 w 28"/>
                <a:gd name="T19" fmla="*/ 17 h 19"/>
                <a:gd name="T20" fmla="*/ 18 w 28"/>
                <a:gd name="T21" fmla="*/ 3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19"/>
                <a:gd name="T35" fmla="*/ 28 w 28"/>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19">
                  <a:moveTo>
                    <a:pt x="18" y="3"/>
                  </a:moveTo>
                  <a:lnTo>
                    <a:pt x="19" y="2"/>
                  </a:lnTo>
                  <a:lnTo>
                    <a:pt x="16" y="2"/>
                  </a:lnTo>
                  <a:lnTo>
                    <a:pt x="11" y="0"/>
                  </a:lnTo>
                  <a:lnTo>
                    <a:pt x="0" y="4"/>
                  </a:lnTo>
                  <a:lnTo>
                    <a:pt x="16" y="13"/>
                  </a:lnTo>
                  <a:lnTo>
                    <a:pt x="8" y="16"/>
                  </a:lnTo>
                  <a:lnTo>
                    <a:pt x="11" y="17"/>
                  </a:lnTo>
                  <a:lnTo>
                    <a:pt x="18" y="18"/>
                  </a:lnTo>
                  <a:lnTo>
                    <a:pt x="27" y="17"/>
                  </a:lnTo>
                  <a:lnTo>
                    <a:pt x="18" y="3"/>
                  </a:lnTo>
                </a:path>
              </a:pathLst>
            </a:custGeom>
            <a:solidFill>
              <a:srgbClr val="000000"/>
            </a:solidFill>
            <a:ln w="12700" cap="rnd">
              <a:noFill/>
              <a:round/>
              <a:headEnd/>
              <a:tailEnd/>
            </a:ln>
          </p:spPr>
          <p:txBody>
            <a:bodyPr/>
            <a:lstStyle/>
            <a:p>
              <a:endParaRPr lang="en-US" dirty="0"/>
            </a:p>
          </p:txBody>
        </p:sp>
        <p:sp>
          <p:nvSpPr>
            <p:cNvPr id="49322" name="Freeform 1221"/>
            <p:cNvSpPr>
              <a:spLocks/>
            </p:cNvSpPr>
            <p:nvPr/>
          </p:nvSpPr>
          <p:spPr bwMode="auto">
            <a:xfrm>
              <a:off x="1706" y="2177"/>
              <a:ext cx="34" cy="23"/>
            </a:xfrm>
            <a:custGeom>
              <a:avLst/>
              <a:gdLst>
                <a:gd name="T0" fmla="*/ 23 w 34"/>
                <a:gd name="T1" fmla="*/ 17 h 23"/>
                <a:gd name="T2" fmla="*/ 26 w 34"/>
                <a:gd name="T3" fmla="*/ 13 h 23"/>
                <a:gd name="T4" fmla="*/ 25 w 34"/>
                <a:gd name="T5" fmla="*/ 13 h 23"/>
                <a:gd name="T6" fmla="*/ 21 w 34"/>
                <a:gd name="T7" fmla="*/ 12 h 23"/>
                <a:gd name="T8" fmla="*/ 17 w 34"/>
                <a:gd name="T9" fmla="*/ 9 h 23"/>
                <a:gd name="T10" fmla="*/ 12 w 34"/>
                <a:gd name="T11" fmla="*/ 6 h 23"/>
                <a:gd name="T12" fmla="*/ 9 w 34"/>
                <a:gd name="T13" fmla="*/ 5 h 23"/>
                <a:gd name="T14" fmla="*/ 8 w 34"/>
                <a:gd name="T15" fmla="*/ 4 h 23"/>
                <a:gd name="T16" fmla="*/ 7 w 34"/>
                <a:gd name="T17" fmla="*/ 7 h 23"/>
                <a:gd name="T18" fmla="*/ 2 w 34"/>
                <a:gd name="T19" fmla="*/ 0 h 23"/>
                <a:gd name="T20" fmla="*/ 0 w 34"/>
                <a:gd name="T21" fmla="*/ 7 h 23"/>
                <a:gd name="T22" fmla="*/ 3 w 34"/>
                <a:gd name="T23" fmla="*/ 11 h 23"/>
                <a:gd name="T24" fmla="*/ 7 w 34"/>
                <a:gd name="T25" fmla="*/ 13 h 23"/>
                <a:gd name="T26" fmla="*/ 12 w 34"/>
                <a:gd name="T27" fmla="*/ 17 h 23"/>
                <a:gd name="T28" fmla="*/ 17 w 34"/>
                <a:gd name="T29" fmla="*/ 19 h 23"/>
                <a:gd name="T30" fmla="*/ 23 w 34"/>
                <a:gd name="T31" fmla="*/ 21 h 23"/>
                <a:gd name="T32" fmla="*/ 27 w 34"/>
                <a:gd name="T33" fmla="*/ 22 h 23"/>
                <a:gd name="T34" fmla="*/ 33 w 34"/>
                <a:gd name="T35" fmla="*/ 17 h 23"/>
                <a:gd name="T36" fmla="*/ 23 w 34"/>
                <a:gd name="T37" fmla="*/ 17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23"/>
                <a:gd name="T59" fmla="*/ 34 w 34"/>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23">
                  <a:moveTo>
                    <a:pt x="23" y="17"/>
                  </a:moveTo>
                  <a:lnTo>
                    <a:pt x="26" y="13"/>
                  </a:lnTo>
                  <a:lnTo>
                    <a:pt x="25" y="13"/>
                  </a:lnTo>
                  <a:lnTo>
                    <a:pt x="21" y="12"/>
                  </a:lnTo>
                  <a:lnTo>
                    <a:pt x="17" y="9"/>
                  </a:lnTo>
                  <a:lnTo>
                    <a:pt x="12" y="6"/>
                  </a:lnTo>
                  <a:lnTo>
                    <a:pt x="9" y="5"/>
                  </a:lnTo>
                  <a:lnTo>
                    <a:pt x="8" y="4"/>
                  </a:lnTo>
                  <a:lnTo>
                    <a:pt x="7" y="7"/>
                  </a:lnTo>
                  <a:lnTo>
                    <a:pt x="2" y="0"/>
                  </a:lnTo>
                  <a:lnTo>
                    <a:pt x="0" y="7"/>
                  </a:lnTo>
                  <a:lnTo>
                    <a:pt x="3" y="11"/>
                  </a:lnTo>
                  <a:lnTo>
                    <a:pt x="7" y="13"/>
                  </a:lnTo>
                  <a:lnTo>
                    <a:pt x="12" y="17"/>
                  </a:lnTo>
                  <a:lnTo>
                    <a:pt x="17" y="19"/>
                  </a:lnTo>
                  <a:lnTo>
                    <a:pt x="23" y="21"/>
                  </a:lnTo>
                  <a:lnTo>
                    <a:pt x="27" y="22"/>
                  </a:lnTo>
                  <a:lnTo>
                    <a:pt x="33" y="17"/>
                  </a:lnTo>
                  <a:lnTo>
                    <a:pt x="23" y="17"/>
                  </a:lnTo>
                </a:path>
              </a:pathLst>
            </a:custGeom>
            <a:solidFill>
              <a:srgbClr val="000000"/>
            </a:solidFill>
            <a:ln w="12700" cap="rnd">
              <a:noFill/>
              <a:round/>
              <a:headEnd/>
              <a:tailEnd/>
            </a:ln>
          </p:spPr>
          <p:txBody>
            <a:bodyPr/>
            <a:lstStyle/>
            <a:p>
              <a:endParaRPr lang="en-US" dirty="0"/>
            </a:p>
          </p:txBody>
        </p:sp>
        <p:sp>
          <p:nvSpPr>
            <p:cNvPr id="49323" name="Freeform 1222"/>
            <p:cNvSpPr>
              <a:spLocks/>
            </p:cNvSpPr>
            <p:nvPr/>
          </p:nvSpPr>
          <p:spPr bwMode="auto">
            <a:xfrm>
              <a:off x="1862" y="1961"/>
              <a:ext cx="23" cy="24"/>
            </a:xfrm>
            <a:custGeom>
              <a:avLst/>
              <a:gdLst>
                <a:gd name="T0" fmla="*/ 22 w 23"/>
                <a:gd name="T1" fmla="*/ 14 h 24"/>
                <a:gd name="T2" fmla="*/ 21 w 23"/>
                <a:gd name="T3" fmla="*/ 13 h 24"/>
                <a:gd name="T4" fmla="*/ 20 w 23"/>
                <a:gd name="T5" fmla="*/ 10 h 24"/>
                <a:gd name="T6" fmla="*/ 19 w 23"/>
                <a:gd name="T7" fmla="*/ 9 h 24"/>
                <a:gd name="T8" fmla="*/ 19 w 23"/>
                <a:gd name="T9" fmla="*/ 8 h 24"/>
                <a:gd name="T10" fmla="*/ 18 w 23"/>
                <a:gd name="T11" fmla="*/ 6 h 24"/>
                <a:gd name="T12" fmla="*/ 17 w 23"/>
                <a:gd name="T13" fmla="*/ 5 h 24"/>
                <a:gd name="T14" fmla="*/ 17 w 23"/>
                <a:gd name="T15" fmla="*/ 3 h 24"/>
                <a:gd name="T16" fmla="*/ 17 w 23"/>
                <a:gd name="T17" fmla="*/ 1 h 24"/>
                <a:gd name="T18" fmla="*/ 0 w 23"/>
                <a:gd name="T19" fmla="*/ 0 h 24"/>
                <a:gd name="T20" fmla="*/ 0 w 23"/>
                <a:gd name="T21" fmla="*/ 3 h 24"/>
                <a:gd name="T22" fmla="*/ 0 w 23"/>
                <a:gd name="T23" fmla="*/ 6 h 24"/>
                <a:gd name="T24" fmla="*/ 1 w 23"/>
                <a:gd name="T25" fmla="*/ 10 h 24"/>
                <a:gd name="T26" fmla="*/ 2 w 23"/>
                <a:gd name="T27" fmla="*/ 13 h 24"/>
                <a:gd name="T28" fmla="*/ 2 w 23"/>
                <a:gd name="T29" fmla="*/ 16 h 24"/>
                <a:gd name="T30" fmla="*/ 5 w 23"/>
                <a:gd name="T31" fmla="*/ 18 h 24"/>
                <a:gd name="T32" fmla="*/ 5 w 23"/>
                <a:gd name="T33" fmla="*/ 20 h 24"/>
                <a:gd name="T34" fmla="*/ 7 w 23"/>
                <a:gd name="T35" fmla="*/ 23 h 24"/>
                <a:gd name="T36" fmla="*/ 22 w 23"/>
                <a:gd name="T37" fmla="*/ 14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24"/>
                <a:gd name="T59" fmla="*/ 23 w 23"/>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24">
                  <a:moveTo>
                    <a:pt x="22" y="14"/>
                  </a:moveTo>
                  <a:lnTo>
                    <a:pt x="21" y="13"/>
                  </a:lnTo>
                  <a:lnTo>
                    <a:pt x="20" y="10"/>
                  </a:lnTo>
                  <a:lnTo>
                    <a:pt x="19" y="9"/>
                  </a:lnTo>
                  <a:lnTo>
                    <a:pt x="19" y="8"/>
                  </a:lnTo>
                  <a:lnTo>
                    <a:pt x="18" y="6"/>
                  </a:lnTo>
                  <a:lnTo>
                    <a:pt x="17" y="5"/>
                  </a:lnTo>
                  <a:lnTo>
                    <a:pt x="17" y="3"/>
                  </a:lnTo>
                  <a:lnTo>
                    <a:pt x="17" y="1"/>
                  </a:lnTo>
                  <a:lnTo>
                    <a:pt x="0" y="0"/>
                  </a:lnTo>
                  <a:lnTo>
                    <a:pt x="0" y="3"/>
                  </a:lnTo>
                  <a:lnTo>
                    <a:pt x="0" y="6"/>
                  </a:lnTo>
                  <a:lnTo>
                    <a:pt x="1" y="10"/>
                  </a:lnTo>
                  <a:lnTo>
                    <a:pt x="2" y="13"/>
                  </a:lnTo>
                  <a:lnTo>
                    <a:pt x="2" y="16"/>
                  </a:lnTo>
                  <a:lnTo>
                    <a:pt x="5" y="18"/>
                  </a:lnTo>
                  <a:lnTo>
                    <a:pt x="5" y="20"/>
                  </a:lnTo>
                  <a:lnTo>
                    <a:pt x="7" y="23"/>
                  </a:lnTo>
                  <a:lnTo>
                    <a:pt x="22" y="14"/>
                  </a:lnTo>
                </a:path>
              </a:pathLst>
            </a:custGeom>
            <a:solidFill>
              <a:srgbClr val="000000"/>
            </a:solidFill>
            <a:ln w="12700" cap="rnd">
              <a:noFill/>
              <a:round/>
              <a:headEnd/>
              <a:tailEnd/>
            </a:ln>
          </p:spPr>
          <p:txBody>
            <a:bodyPr/>
            <a:lstStyle/>
            <a:p>
              <a:endParaRPr lang="en-US" dirty="0"/>
            </a:p>
          </p:txBody>
        </p:sp>
        <p:sp>
          <p:nvSpPr>
            <p:cNvPr id="49324" name="Freeform 1223"/>
            <p:cNvSpPr>
              <a:spLocks/>
            </p:cNvSpPr>
            <p:nvPr/>
          </p:nvSpPr>
          <p:spPr bwMode="auto">
            <a:xfrm>
              <a:off x="1853" y="1878"/>
              <a:ext cx="20" cy="28"/>
            </a:xfrm>
            <a:custGeom>
              <a:avLst/>
              <a:gdLst>
                <a:gd name="T0" fmla="*/ 18 w 20"/>
                <a:gd name="T1" fmla="*/ 20 h 28"/>
                <a:gd name="T2" fmla="*/ 17 w 20"/>
                <a:gd name="T3" fmla="*/ 18 h 28"/>
                <a:gd name="T4" fmla="*/ 17 w 20"/>
                <a:gd name="T5" fmla="*/ 17 h 28"/>
                <a:gd name="T6" fmla="*/ 17 w 20"/>
                <a:gd name="T7" fmla="*/ 16 h 28"/>
                <a:gd name="T8" fmla="*/ 17 w 20"/>
                <a:gd name="T9" fmla="*/ 13 h 28"/>
                <a:gd name="T10" fmla="*/ 17 w 20"/>
                <a:gd name="T11" fmla="*/ 11 h 28"/>
                <a:gd name="T12" fmla="*/ 17 w 20"/>
                <a:gd name="T13" fmla="*/ 9 h 28"/>
                <a:gd name="T14" fmla="*/ 18 w 20"/>
                <a:gd name="T15" fmla="*/ 7 h 28"/>
                <a:gd name="T16" fmla="*/ 19 w 20"/>
                <a:gd name="T17" fmla="*/ 4 h 28"/>
                <a:gd name="T18" fmla="*/ 2 w 20"/>
                <a:gd name="T19" fmla="*/ 0 h 28"/>
                <a:gd name="T20" fmla="*/ 2 w 20"/>
                <a:gd name="T21" fmla="*/ 2 h 28"/>
                <a:gd name="T22" fmla="*/ 1 w 20"/>
                <a:gd name="T23" fmla="*/ 6 h 28"/>
                <a:gd name="T24" fmla="*/ 0 w 20"/>
                <a:gd name="T25" fmla="*/ 8 h 28"/>
                <a:gd name="T26" fmla="*/ 0 w 20"/>
                <a:gd name="T27" fmla="*/ 13 h 28"/>
                <a:gd name="T28" fmla="*/ 0 w 20"/>
                <a:gd name="T29" fmla="*/ 16 h 28"/>
                <a:gd name="T30" fmla="*/ 0 w 20"/>
                <a:gd name="T31" fmla="*/ 20 h 28"/>
                <a:gd name="T32" fmla="*/ 2 w 20"/>
                <a:gd name="T33" fmla="*/ 23 h 28"/>
                <a:gd name="T34" fmla="*/ 2 w 20"/>
                <a:gd name="T35" fmla="*/ 27 h 28"/>
                <a:gd name="T36" fmla="*/ 18 w 20"/>
                <a:gd name="T37" fmla="*/ 20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28"/>
                <a:gd name="T59" fmla="*/ 20 w 20"/>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28">
                  <a:moveTo>
                    <a:pt x="18" y="20"/>
                  </a:moveTo>
                  <a:lnTo>
                    <a:pt x="17" y="18"/>
                  </a:lnTo>
                  <a:lnTo>
                    <a:pt x="17" y="17"/>
                  </a:lnTo>
                  <a:lnTo>
                    <a:pt x="17" y="16"/>
                  </a:lnTo>
                  <a:lnTo>
                    <a:pt x="17" y="13"/>
                  </a:lnTo>
                  <a:lnTo>
                    <a:pt x="17" y="11"/>
                  </a:lnTo>
                  <a:lnTo>
                    <a:pt x="17" y="9"/>
                  </a:lnTo>
                  <a:lnTo>
                    <a:pt x="18" y="7"/>
                  </a:lnTo>
                  <a:lnTo>
                    <a:pt x="19" y="4"/>
                  </a:lnTo>
                  <a:lnTo>
                    <a:pt x="2" y="0"/>
                  </a:lnTo>
                  <a:lnTo>
                    <a:pt x="2" y="2"/>
                  </a:lnTo>
                  <a:lnTo>
                    <a:pt x="1" y="6"/>
                  </a:lnTo>
                  <a:lnTo>
                    <a:pt x="0" y="8"/>
                  </a:lnTo>
                  <a:lnTo>
                    <a:pt x="0" y="13"/>
                  </a:lnTo>
                  <a:lnTo>
                    <a:pt x="0" y="16"/>
                  </a:lnTo>
                  <a:lnTo>
                    <a:pt x="0" y="20"/>
                  </a:lnTo>
                  <a:lnTo>
                    <a:pt x="2" y="23"/>
                  </a:lnTo>
                  <a:lnTo>
                    <a:pt x="2" y="27"/>
                  </a:lnTo>
                  <a:lnTo>
                    <a:pt x="18" y="20"/>
                  </a:lnTo>
                </a:path>
              </a:pathLst>
            </a:custGeom>
            <a:solidFill>
              <a:srgbClr val="000000"/>
            </a:solidFill>
            <a:ln w="12700" cap="rnd">
              <a:noFill/>
              <a:round/>
              <a:headEnd/>
              <a:tailEnd/>
            </a:ln>
          </p:spPr>
          <p:txBody>
            <a:bodyPr/>
            <a:lstStyle/>
            <a:p>
              <a:endParaRPr lang="en-US" dirty="0"/>
            </a:p>
          </p:txBody>
        </p:sp>
        <p:sp>
          <p:nvSpPr>
            <p:cNvPr id="49325" name="Freeform 1224"/>
            <p:cNvSpPr>
              <a:spLocks/>
            </p:cNvSpPr>
            <p:nvPr/>
          </p:nvSpPr>
          <p:spPr bwMode="auto">
            <a:xfrm>
              <a:off x="1846" y="1781"/>
              <a:ext cx="22" cy="32"/>
            </a:xfrm>
            <a:custGeom>
              <a:avLst/>
              <a:gdLst>
                <a:gd name="T0" fmla="*/ 18 w 22"/>
                <a:gd name="T1" fmla="*/ 27 h 32"/>
                <a:gd name="T2" fmla="*/ 17 w 22"/>
                <a:gd name="T3" fmla="*/ 25 h 32"/>
                <a:gd name="T4" fmla="*/ 18 w 22"/>
                <a:gd name="T5" fmla="*/ 23 h 32"/>
                <a:gd name="T6" fmla="*/ 19 w 22"/>
                <a:gd name="T7" fmla="*/ 19 h 32"/>
                <a:gd name="T8" fmla="*/ 19 w 22"/>
                <a:gd name="T9" fmla="*/ 16 h 32"/>
                <a:gd name="T10" fmla="*/ 20 w 22"/>
                <a:gd name="T11" fmla="*/ 13 h 32"/>
                <a:gd name="T12" fmla="*/ 20 w 22"/>
                <a:gd name="T13" fmla="*/ 8 h 32"/>
                <a:gd name="T14" fmla="*/ 21 w 22"/>
                <a:gd name="T15" fmla="*/ 5 h 32"/>
                <a:gd name="T16" fmla="*/ 21 w 22"/>
                <a:gd name="T17" fmla="*/ 0 h 32"/>
                <a:gd name="T18" fmla="*/ 4 w 22"/>
                <a:gd name="T19" fmla="*/ 1 h 32"/>
                <a:gd name="T20" fmla="*/ 4 w 22"/>
                <a:gd name="T21" fmla="*/ 3 h 32"/>
                <a:gd name="T22" fmla="*/ 3 w 22"/>
                <a:gd name="T23" fmla="*/ 6 h 32"/>
                <a:gd name="T24" fmla="*/ 2 w 22"/>
                <a:gd name="T25" fmla="*/ 10 h 32"/>
                <a:gd name="T26" fmla="*/ 2 w 22"/>
                <a:gd name="T27" fmla="*/ 13 h 32"/>
                <a:gd name="T28" fmla="*/ 1 w 22"/>
                <a:gd name="T29" fmla="*/ 17 h 32"/>
                <a:gd name="T30" fmla="*/ 1 w 22"/>
                <a:gd name="T31" fmla="*/ 20 h 32"/>
                <a:gd name="T32" fmla="*/ 0 w 22"/>
                <a:gd name="T33" fmla="*/ 25 h 32"/>
                <a:gd name="T34" fmla="*/ 1 w 22"/>
                <a:gd name="T35" fmla="*/ 31 h 32"/>
                <a:gd name="T36" fmla="*/ 18 w 22"/>
                <a:gd name="T37" fmla="*/ 27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32"/>
                <a:gd name="T59" fmla="*/ 22 w 22"/>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32">
                  <a:moveTo>
                    <a:pt x="18" y="27"/>
                  </a:moveTo>
                  <a:lnTo>
                    <a:pt x="17" y="25"/>
                  </a:lnTo>
                  <a:lnTo>
                    <a:pt x="18" y="23"/>
                  </a:lnTo>
                  <a:lnTo>
                    <a:pt x="19" y="19"/>
                  </a:lnTo>
                  <a:lnTo>
                    <a:pt x="19" y="16"/>
                  </a:lnTo>
                  <a:lnTo>
                    <a:pt x="20" y="13"/>
                  </a:lnTo>
                  <a:lnTo>
                    <a:pt x="20" y="8"/>
                  </a:lnTo>
                  <a:lnTo>
                    <a:pt x="21" y="5"/>
                  </a:lnTo>
                  <a:lnTo>
                    <a:pt x="21" y="0"/>
                  </a:lnTo>
                  <a:lnTo>
                    <a:pt x="4" y="1"/>
                  </a:lnTo>
                  <a:lnTo>
                    <a:pt x="4" y="3"/>
                  </a:lnTo>
                  <a:lnTo>
                    <a:pt x="3" y="6"/>
                  </a:lnTo>
                  <a:lnTo>
                    <a:pt x="2" y="10"/>
                  </a:lnTo>
                  <a:lnTo>
                    <a:pt x="2" y="13"/>
                  </a:lnTo>
                  <a:lnTo>
                    <a:pt x="1" y="17"/>
                  </a:lnTo>
                  <a:lnTo>
                    <a:pt x="1" y="20"/>
                  </a:lnTo>
                  <a:lnTo>
                    <a:pt x="0" y="25"/>
                  </a:lnTo>
                  <a:lnTo>
                    <a:pt x="1" y="31"/>
                  </a:lnTo>
                  <a:lnTo>
                    <a:pt x="18" y="27"/>
                  </a:lnTo>
                </a:path>
              </a:pathLst>
            </a:custGeom>
            <a:solidFill>
              <a:srgbClr val="000000"/>
            </a:solidFill>
            <a:ln w="12700" cap="rnd">
              <a:noFill/>
              <a:round/>
              <a:headEnd/>
              <a:tailEnd/>
            </a:ln>
          </p:spPr>
          <p:txBody>
            <a:bodyPr/>
            <a:lstStyle/>
            <a:p>
              <a:endParaRPr lang="en-US" dirty="0"/>
            </a:p>
          </p:txBody>
        </p:sp>
        <p:sp>
          <p:nvSpPr>
            <p:cNvPr id="49326" name="Freeform 1225"/>
            <p:cNvSpPr>
              <a:spLocks/>
            </p:cNvSpPr>
            <p:nvPr/>
          </p:nvSpPr>
          <p:spPr bwMode="auto">
            <a:xfrm>
              <a:off x="1855" y="1669"/>
              <a:ext cx="19" cy="29"/>
            </a:xfrm>
            <a:custGeom>
              <a:avLst/>
              <a:gdLst>
                <a:gd name="T0" fmla="*/ 17 w 19"/>
                <a:gd name="T1" fmla="*/ 28 h 29"/>
                <a:gd name="T2" fmla="*/ 17 w 19"/>
                <a:gd name="T3" fmla="*/ 24 h 29"/>
                <a:gd name="T4" fmla="*/ 18 w 19"/>
                <a:gd name="T5" fmla="*/ 20 h 29"/>
                <a:gd name="T6" fmla="*/ 17 w 19"/>
                <a:gd name="T7" fmla="*/ 16 h 29"/>
                <a:gd name="T8" fmla="*/ 17 w 19"/>
                <a:gd name="T9" fmla="*/ 14 h 29"/>
                <a:gd name="T10" fmla="*/ 17 w 19"/>
                <a:gd name="T11" fmla="*/ 11 h 29"/>
                <a:gd name="T12" fmla="*/ 17 w 19"/>
                <a:gd name="T13" fmla="*/ 9 h 29"/>
                <a:gd name="T14" fmla="*/ 18 w 19"/>
                <a:gd name="T15" fmla="*/ 8 h 29"/>
                <a:gd name="T16" fmla="*/ 18 w 19"/>
                <a:gd name="T17" fmla="*/ 7 h 29"/>
                <a:gd name="T18" fmla="*/ 2 w 19"/>
                <a:gd name="T19" fmla="*/ 0 h 29"/>
                <a:gd name="T20" fmla="*/ 1 w 19"/>
                <a:gd name="T21" fmla="*/ 3 h 29"/>
                <a:gd name="T22" fmla="*/ 0 w 19"/>
                <a:gd name="T23" fmla="*/ 7 h 29"/>
                <a:gd name="T24" fmla="*/ 0 w 19"/>
                <a:gd name="T25" fmla="*/ 11 h 29"/>
                <a:gd name="T26" fmla="*/ 0 w 19"/>
                <a:gd name="T27" fmla="*/ 14 h 29"/>
                <a:gd name="T28" fmla="*/ 0 w 19"/>
                <a:gd name="T29" fmla="*/ 16 h 29"/>
                <a:gd name="T30" fmla="*/ 1 w 19"/>
                <a:gd name="T31" fmla="*/ 20 h 29"/>
                <a:gd name="T32" fmla="*/ 0 w 19"/>
                <a:gd name="T33" fmla="*/ 23 h 29"/>
                <a:gd name="T34" fmla="*/ 0 w 19"/>
                <a:gd name="T35" fmla="*/ 26 h 29"/>
                <a:gd name="T36" fmla="*/ 17 w 19"/>
                <a:gd name="T37" fmla="*/ 28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9"/>
                <a:gd name="T59" fmla="*/ 19 w 19"/>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9">
                  <a:moveTo>
                    <a:pt x="17" y="28"/>
                  </a:moveTo>
                  <a:lnTo>
                    <a:pt x="17" y="24"/>
                  </a:lnTo>
                  <a:lnTo>
                    <a:pt x="18" y="20"/>
                  </a:lnTo>
                  <a:lnTo>
                    <a:pt x="17" y="16"/>
                  </a:lnTo>
                  <a:lnTo>
                    <a:pt x="17" y="14"/>
                  </a:lnTo>
                  <a:lnTo>
                    <a:pt x="17" y="11"/>
                  </a:lnTo>
                  <a:lnTo>
                    <a:pt x="17" y="9"/>
                  </a:lnTo>
                  <a:lnTo>
                    <a:pt x="18" y="8"/>
                  </a:lnTo>
                  <a:lnTo>
                    <a:pt x="18" y="7"/>
                  </a:lnTo>
                  <a:lnTo>
                    <a:pt x="2" y="0"/>
                  </a:lnTo>
                  <a:lnTo>
                    <a:pt x="1" y="3"/>
                  </a:lnTo>
                  <a:lnTo>
                    <a:pt x="0" y="7"/>
                  </a:lnTo>
                  <a:lnTo>
                    <a:pt x="0" y="11"/>
                  </a:lnTo>
                  <a:lnTo>
                    <a:pt x="0" y="14"/>
                  </a:lnTo>
                  <a:lnTo>
                    <a:pt x="0" y="16"/>
                  </a:lnTo>
                  <a:lnTo>
                    <a:pt x="1" y="20"/>
                  </a:lnTo>
                  <a:lnTo>
                    <a:pt x="0" y="23"/>
                  </a:lnTo>
                  <a:lnTo>
                    <a:pt x="0" y="26"/>
                  </a:lnTo>
                  <a:lnTo>
                    <a:pt x="17" y="28"/>
                  </a:lnTo>
                </a:path>
              </a:pathLst>
            </a:custGeom>
            <a:solidFill>
              <a:srgbClr val="000000"/>
            </a:solidFill>
            <a:ln w="12700" cap="rnd">
              <a:noFill/>
              <a:round/>
              <a:headEnd/>
              <a:tailEnd/>
            </a:ln>
          </p:spPr>
          <p:txBody>
            <a:bodyPr/>
            <a:lstStyle/>
            <a:p>
              <a:endParaRPr lang="en-US" dirty="0"/>
            </a:p>
          </p:txBody>
        </p:sp>
        <p:sp>
          <p:nvSpPr>
            <p:cNvPr id="49327" name="Freeform 1226"/>
            <p:cNvSpPr>
              <a:spLocks/>
            </p:cNvSpPr>
            <p:nvPr/>
          </p:nvSpPr>
          <p:spPr bwMode="auto">
            <a:xfrm>
              <a:off x="1562" y="1679"/>
              <a:ext cx="17" cy="26"/>
            </a:xfrm>
            <a:custGeom>
              <a:avLst/>
              <a:gdLst>
                <a:gd name="T0" fmla="*/ 16 w 17"/>
                <a:gd name="T1" fmla="*/ 19 h 26"/>
                <a:gd name="T2" fmla="*/ 14 w 17"/>
                <a:gd name="T3" fmla="*/ 18 h 26"/>
                <a:gd name="T4" fmla="*/ 14 w 17"/>
                <a:gd name="T5" fmla="*/ 16 h 26"/>
                <a:gd name="T6" fmla="*/ 12 w 17"/>
                <a:gd name="T7" fmla="*/ 15 h 26"/>
                <a:gd name="T8" fmla="*/ 12 w 17"/>
                <a:gd name="T9" fmla="*/ 12 h 26"/>
                <a:gd name="T10" fmla="*/ 12 w 17"/>
                <a:gd name="T11" fmla="*/ 9 h 26"/>
                <a:gd name="T12" fmla="*/ 12 w 17"/>
                <a:gd name="T13" fmla="*/ 6 h 26"/>
                <a:gd name="T14" fmla="*/ 12 w 17"/>
                <a:gd name="T15" fmla="*/ 3 h 26"/>
                <a:gd name="T16" fmla="*/ 12 w 17"/>
                <a:gd name="T17" fmla="*/ 0 h 26"/>
                <a:gd name="T18" fmla="*/ 0 w 17"/>
                <a:gd name="T19" fmla="*/ 1 h 26"/>
                <a:gd name="T20" fmla="*/ 0 w 17"/>
                <a:gd name="T21" fmla="*/ 3 h 26"/>
                <a:gd name="T22" fmla="*/ 0 w 17"/>
                <a:gd name="T23" fmla="*/ 6 h 26"/>
                <a:gd name="T24" fmla="*/ 0 w 17"/>
                <a:gd name="T25" fmla="*/ 9 h 26"/>
                <a:gd name="T26" fmla="*/ 0 w 17"/>
                <a:gd name="T27" fmla="*/ 12 h 26"/>
                <a:gd name="T28" fmla="*/ 0 w 17"/>
                <a:gd name="T29" fmla="*/ 15 h 26"/>
                <a:gd name="T30" fmla="*/ 2 w 17"/>
                <a:gd name="T31" fmla="*/ 19 h 26"/>
                <a:gd name="T32" fmla="*/ 4 w 17"/>
                <a:gd name="T33" fmla="*/ 22 h 26"/>
                <a:gd name="T34" fmla="*/ 8 w 17"/>
                <a:gd name="T35" fmla="*/ 25 h 26"/>
                <a:gd name="T36" fmla="*/ 16 w 17"/>
                <a:gd name="T37" fmla="*/ 19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6"/>
                <a:gd name="T59" fmla="*/ 17 w 17"/>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6">
                  <a:moveTo>
                    <a:pt x="16" y="19"/>
                  </a:moveTo>
                  <a:lnTo>
                    <a:pt x="14" y="18"/>
                  </a:lnTo>
                  <a:lnTo>
                    <a:pt x="14" y="16"/>
                  </a:lnTo>
                  <a:lnTo>
                    <a:pt x="12" y="15"/>
                  </a:lnTo>
                  <a:lnTo>
                    <a:pt x="12" y="12"/>
                  </a:lnTo>
                  <a:lnTo>
                    <a:pt x="12" y="9"/>
                  </a:lnTo>
                  <a:lnTo>
                    <a:pt x="12" y="6"/>
                  </a:lnTo>
                  <a:lnTo>
                    <a:pt x="12" y="3"/>
                  </a:lnTo>
                  <a:lnTo>
                    <a:pt x="12" y="0"/>
                  </a:lnTo>
                  <a:lnTo>
                    <a:pt x="0" y="1"/>
                  </a:lnTo>
                  <a:lnTo>
                    <a:pt x="0" y="3"/>
                  </a:lnTo>
                  <a:lnTo>
                    <a:pt x="0" y="6"/>
                  </a:lnTo>
                  <a:lnTo>
                    <a:pt x="0" y="9"/>
                  </a:lnTo>
                  <a:lnTo>
                    <a:pt x="0" y="12"/>
                  </a:lnTo>
                  <a:lnTo>
                    <a:pt x="0" y="15"/>
                  </a:lnTo>
                  <a:lnTo>
                    <a:pt x="2" y="19"/>
                  </a:lnTo>
                  <a:lnTo>
                    <a:pt x="4" y="22"/>
                  </a:lnTo>
                  <a:lnTo>
                    <a:pt x="8" y="25"/>
                  </a:lnTo>
                  <a:lnTo>
                    <a:pt x="16" y="19"/>
                  </a:lnTo>
                </a:path>
              </a:pathLst>
            </a:custGeom>
            <a:solidFill>
              <a:srgbClr val="000000"/>
            </a:solidFill>
            <a:ln w="12700" cap="rnd">
              <a:noFill/>
              <a:round/>
              <a:headEnd/>
              <a:tailEnd/>
            </a:ln>
          </p:spPr>
          <p:txBody>
            <a:bodyPr/>
            <a:lstStyle/>
            <a:p>
              <a:endParaRPr lang="en-US" dirty="0"/>
            </a:p>
          </p:txBody>
        </p:sp>
        <p:sp>
          <p:nvSpPr>
            <p:cNvPr id="49328" name="Freeform 1227"/>
            <p:cNvSpPr>
              <a:spLocks/>
            </p:cNvSpPr>
            <p:nvPr/>
          </p:nvSpPr>
          <p:spPr bwMode="auto">
            <a:xfrm>
              <a:off x="1561" y="1535"/>
              <a:ext cx="17" cy="55"/>
            </a:xfrm>
            <a:custGeom>
              <a:avLst/>
              <a:gdLst>
                <a:gd name="T0" fmla="*/ 14 w 17"/>
                <a:gd name="T1" fmla="*/ 50 h 55"/>
                <a:gd name="T2" fmla="*/ 12 w 17"/>
                <a:gd name="T3" fmla="*/ 45 h 55"/>
                <a:gd name="T4" fmla="*/ 12 w 17"/>
                <a:gd name="T5" fmla="*/ 38 h 55"/>
                <a:gd name="T6" fmla="*/ 12 w 17"/>
                <a:gd name="T7" fmla="*/ 32 h 55"/>
                <a:gd name="T8" fmla="*/ 12 w 17"/>
                <a:gd name="T9" fmla="*/ 26 h 55"/>
                <a:gd name="T10" fmla="*/ 12 w 17"/>
                <a:gd name="T11" fmla="*/ 20 h 55"/>
                <a:gd name="T12" fmla="*/ 14 w 17"/>
                <a:gd name="T13" fmla="*/ 14 h 55"/>
                <a:gd name="T14" fmla="*/ 14 w 17"/>
                <a:gd name="T15" fmla="*/ 7 h 55"/>
                <a:gd name="T16" fmla="*/ 16 w 17"/>
                <a:gd name="T17" fmla="*/ 0 h 55"/>
                <a:gd name="T18" fmla="*/ 3 w 17"/>
                <a:gd name="T19" fmla="*/ 0 h 55"/>
                <a:gd name="T20" fmla="*/ 3 w 17"/>
                <a:gd name="T21" fmla="*/ 5 h 55"/>
                <a:gd name="T22" fmla="*/ 1 w 17"/>
                <a:gd name="T23" fmla="*/ 12 h 55"/>
                <a:gd name="T24" fmla="*/ 1 w 17"/>
                <a:gd name="T25" fmla="*/ 19 h 55"/>
                <a:gd name="T26" fmla="*/ 0 w 17"/>
                <a:gd name="T27" fmla="*/ 25 h 55"/>
                <a:gd name="T28" fmla="*/ 0 w 17"/>
                <a:gd name="T29" fmla="*/ 32 h 55"/>
                <a:gd name="T30" fmla="*/ 0 w 17"/>
                <a:gd name="T31" fmla="*/ 40 h 55"/>
                <a:gd name="T32" fmla="*/ 1 w 17"/>
                <a:gd name="T33" fmla="*/ 46 h 55"/>
                <a:gd name="T34" fmla="*/ 3 w 17"/>
                <a:gd name="T35" fmla="*/ 54 h 55"/>
                <a:gd name="T36" fmla="*/ 14 w 17"/>
                <a:gd name="T37" fmla="*/ 50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55"/>
                <a:gd name="T59" fmla="*/ 17 w 17"/>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55">
                  <a:moveTo>
                    <a:pt x="14" y="50"/>
                  </a:moveTo>
                  <a:lnTo>
                    <a:pt x="12" y="45"/>
                  </a:lnTo>
                  <a:lnTo>
                    <a:pt x="12" y="38"/>
                  </a:lnTo>
                  <a:lnTo>
                    <a:pt x="12" y="32"/>
                  </a:lnTo>
                  <a:lnTo>
                    <a:pt x="12" y="26"/>
                  </a:lnTo>
                  <a:lnTo>
                    <a:pt x="12" y="20"/>
                  </a:lnTo>
                  <a:lnTo>
                    <a:pt x="14" y="14"/>
                  </a:lnTo>
                  <a:lnTo>
                    <a:pt x="14" y="7"/>
                  </a:lnTo>
                  <a:lnTo>
                    <a:pt x="16" y="0"/>
                  </a:lnTo>
                  <a:lnTo>
                    <a:pt x="3" y="0"/>
                  </a:lnTo>
                  <a:lnTo>
                    <a:pt x="3" y="5"/>
                  </a:lnTo>
                  <a:lnTo>
                    <a:pt x="1" y="12"/>
                  </a:lnTo>
                  <a:lnTo>
                    <a:pt x="1" y="19"/>
                  </a:lnTo>
                  <a:lnTo>
                    <a:pt x="0" y="25"/>
                  </a:lnTo>
                  <a:lnTo>
                    <a:pt x="0" y="32"/>
                  </a:lnTo>
                  <a:lnTo>
                    <a:pt x="0" y="40"/>
                  </a:lnTo>
                  <a:lnTo>
                    <a:pt x="1" y="46"/>
                  </a:lnTo>
                  <a:lnTo>
                    <a:pt x="3" y="54"/>
                  </a:lnTo>
                  <a:lnTo>
                    <a:pt x="14" y="50"/>
                  </a:lnTo>
                </a:path>
              </a:pathLst>
            </a:custGeom>
            <a:solidFill>
              <a:srgbClr val="000000"/>
            </a:solidFill>
            <a:ln w="12700" cap="rnd">
              <a:noFill/>
              <a:round/>
              <a:headEnd/>
              <a:tailEnd/>
            </a:ln>
          </p:spPr>
          <p:txBody>
            <a:bodyPr/>
            <a:lstStyle/>
            <a:p>
              <a:endParaRPr lang="en-US" dirty="0"/>
            </a:p>
          </p:txBody>
        </p:sp>
        <p:sp>
          <p:nvSpPr>
            <p:cNvPr id="49329" name="Freeform 1228"/>
            <p:cNvSpPr>
              <a:spLocks/>
            </p:cNvSpPr>
            <p:nvPr/>
          </p:nvSpPr>
          <p:spPr bwMode="auto">
            <a:xfrm>
              <a:off x="1862" y="1613"/>
              <a:ext cx="24" cy="18"/>
            </a:xfrm>
            <a:custGeom>
              <a:avLst/>
              <a:gdLst>
                <a:gd name="T0" fmla="*/ 13 w 24"/>
                <a:gd name="T1" fmla="*/ 17 h 18"/>
                <a:gd name="T2" fmla="*/ 23 w 24"/>
                <a:gd name="T3" fmla="*/ 9 h 18"/>
                <a:gd name="T4" fmla="*/ 21 w 24"/>
                <a:gd name="T5" fmla="*/ 3 h 18"/>
                <a:gd name="T6" fmla="*/ 17 w 24"/>
                <a:gd name="T7" fmla="*/ 1 h 18"/>
                <a:gd name="T8" fmla="*/ 17 w 24"/>
                <a:gd name="T9" fmla="*/ 0 h 18"/>
                <a:gd name="T10" fmla="*/ 17 w 24"/>
                <a:gd name="T11" fmla="*/ 3 h 18"/>
                <a:gd name="T12" fmla="*/ 0 w 24"/>
                <a:gd name="T13" fmla="*/ 3 h 18"/>
                <a:gd name="T14" fmla="*/ 2 w 24"/>
                <a:gd name="T15" fmla="*/ 9 h 18"/>
                <a:gd name="T16" fmla="*/ 5 w 24"/>
                <a:gd name="T17" fmla="*/ 11 h 18"/>
                <a:gd name="T18" fmla="*/ 6 w 24"/>
                <a:gd name="T19" fmla="*/ 12 h 18"/>
                <a:gd name="T20" fmla="*/ 5 w 24"/>
                <a:gd name="T21" fmla="*/ 9 h 18"/>
                <a:gd name="T22" fmla="*/ 14 w 24"/>
                <a:gd name="T23" fmla="*/ 1 h 18"/>
                <a:gd name="T24" fmla="*/ 13 w 24"/>
                <a:gd name="T25" fmla="*/ 17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18"/>
                <a:gd name="T41" fmla="*/ 24 w 24"/>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18">
                  <a:moveTo>
                    <a:pt x="13" y="17"/>
                  </a:moveTo>
                  <a:lnTo>
                    <a:pt x="23" y="9"/>
                  </a:lnTo>
                  <a:lnTo>
                    <a:pt x="21" y="3"/>
                  </a:lnTo>
                  <a:lnTo>
                    <a:pt x="17" y="1"/>
                  </a:lnTo>
                  <a:lnTo>
                    <a:pt x="17" y="0"/>
                  </a:lnTo>
                  <a:lnTo>
                    <a:pt x="17" y="3"/>
                  </a:lnTo>
                  <a:lnTo>
                    <a:pt x="0" y="3"/>
                  </a:lnTo>
                  <a:lnTo>
                    <a:pt x="2" y="9"/>
                  </a:lnTo>
                  <a:lnTo>
                    <a:pt x="5" y="11"/>
                  </a:lnTo>
                  <a:lnTo>
                    <a:pt x="6" y="12"/>
                  </a:lnTo>
                  <a:lnTo>
                    <a:pt x="5" y="9"/>
                  </a:lnTo>
                  <a:lnTo>
                    <a:pt x="14" y="1"/>
                  </a:lnTo>
                  <a:lnTo>
                    <a:pt x="13" y="17"/>
                  </a:lnTo>
                </a:path>
              </a:pathLst>
            </a:custGeom>
            <a:solidFill>
              <a:srgbClr val="000000"/>
            </a:solidFill>
            <a:ln w="12700" cap="rnd">
              <a:noFill/>
              <a:round/>
              <a:headEnd/>
              <a:tailEnd/>
            </a:ln>
          </p:spPr>
          <p:txBody>
            <a:bodyPr/>
            <a:lstStyle/>
            <a:p>
              <a:endParaRPr lang="en-US" dirty="0"/>
            </a:p>
          </p:txBody>
        </p:sp>
        <p:sp>
          <p:nvSpPr>
            <p:cNvPr id="49330" name="Freeform 1229"/>
            <p:cNvSpPr>
              <a:spLocks/>
            </p:cNvSpPr>
            <p:nvPr/>
          </p:nvSpPr>
          <p:spPr bwMode="auto">
            <a:xfrm>
              <a:off x="1862" y="1614"/>
              <a:ext cx="17" cy="17"/>
            </a:xfrm>
            <a:custGeom>
              <a:avLst/>
              <a:gdLst>
                <a:gd name="T0" fmla="*/ 0 w 17"/>
                <a:gd name="T1" fmla="*/ 8 h 17"/>
                <a:gd name="T2" fmla="*/ 7 w 17"/>
                <a:gd name="T3" fmla="*/ 0 h 17"/>
                <a:gd name="T4" fmla="*/ 1 w 17"/>
                <a:gd name="T5" fmla="*/ 13 h 17"/>
                <a:gd name="T6" fmla="*/ 7 w 17"/>
                <a:gd name="T7" fmla="*/ 16 h 17"/>
                <a:gd name="T8" fmla="*/ 12 w 17"/>
                <a:gd name="T9" fmla="*/ 16 h 17"/>
                <a:gd name="T10" fmla="*/ 13 w 17"/>
                <a:gd name="T11" fmla="*/ 1 h 17"/>
                <a:gd name="T12" fmla="*/ 9 w 17"/>
                <a:gd name="T13" fmla="*/ 1 h 17"/>
                <a:gd name="T14" fmla="*/ 13 w 17"/>
                <a:gd name="T15" fmla="*/ 2 h 17"/>
                <a:gd name="T16" fmla="*/ 7 w 17"/>
                <a:gd name="T17" fmla="*/ 15 h 17"/>
                <a:gd name="T18" fmla="*/ 16 w 17"/>
                <a:gd name="T19" fmla="*/ 8 h 17"/>
                <a:gd name="T20" fmla="*/ 0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8"/>
                  </a:moveTo>
                  <a:lnTo>
                    <a:pt x="7" y="0"/>
                  </a:lnTo>
                  <a:lnTo>
                    <a:pt x="1" y="13"/>
                  </a:lnTo>
                  <a:lnTo>
                    <a:pt x="7" y="16"/>
                  </a:lnTo>
                  <a:lnTo>
                    <a:pt x="12" y="16"/>
                  </a:lnTo>
                  <a:lnTo>
                    <a:pt x="13" y="1"/>
                  </a:lnTo>
                  <a:lnTo>
                    <a:pt x="9" y="1"/>
                  </a:lnTo>
                  <a:lnTo>
                    <a:pt x="13" y="2"/>
                  </a:lnTo>
                  <a:lnTo>
                    <a:pt x="7" y="15"/>
                  </a:lnTo>
                  <a:lnTo>
                    <a:pt x="16" y="8"/>
                  </a:lnTo>
                  <a:lnTo>
                    <a:pt x="0" y="8"/>
                  </a:lnTo>
                </a:path>
              </a:pathLst>
            </a:custGeom>
            <a:solidFill>
              <a:srgbClr val="000000"/>
            </a:solidFill>
            <a:ln w="12700" cap="rnd">
              <a:noFill/>
              <a:round/>
              <a:headEnd/>
              <a:tailEnd/>
            </a:ln>
          </p:spPr>
          <p:txBody>
            <a:bodyPr/>
            <a:lstStyle/>
            <a:p>
              <a:endParaRPr lang="en-US" dirty="0"/>
            </a:p>
          </p:txBody>
        </p:sp>
        <p:sp>
          <p:nvSpPr>
            <p:cNvPr id="49331" name="Freeform 1230"/>
            <p:cNvSpPr>
              <a:spLocks/>
            </p:cNvSpPr>
            <p:nvPr/>
          </p:nvSpPr>
          <p:spPr bwMode="auto">
            <a:xfrm>
              <a:off x="1842" y="1514"/>
              <a:ext cx="20" cy="37"/>
            </a:xfrm>
            <a:custGeom>
              <a:avLst/>
              <a:gdLst>
                <a:gd name="T0" fmla="*/ 17 w 20"/>
                <a:gd name="T1" fmla="*/ 34 h 37"/>
                <a:gd name="T2" fmla="*/ 17 w 20"/>
                <a:gd name="T3" fmla="*/ 30 h 37"/>
                <a:gd name="T4" fmla="*/ 17 w 20"/>
                <a:gd name="T5" fmla="*/ 26 h 37"/>
                <a:gd name="T6" fmla="*/ 17 w 20"/>
                <a:gd name="T7" fmla="*/ 21 h 37"/>
                <a:gd name="T8" fmla="*/ 17 w 20"/>
                <a:gd name="T9" fmla="*/ 17 h 37"/>
                <a:gd name="T10" fmla="*/ 17 w 20"/>
                <a:gd name="T11" fmla="*/ 15 h 37"/>
                <a:gd name="T12" fmla="*/ 17 w 20"/>
                <a:gd name="T13" fmla="*/ 10 h 37"/>
                <a:gd name="T14" fmla="*/ 18 w 20"/>
                <a:gd name="T15" fmla="*/ 7 h 37"/>
                <a:gd name="T16" fmla="*/ 19 w 20"/>
                <a:gd name="T17" fmla="*/ 4 h 37"/>
                <a:gd name="T18" fmla="*/ 2 w 20"/>
                <a:gd name="T19" fmla="*/ 0 h 37"/>
                <a:gd name="T20" fmla="*/ 1 w 20"/>
                <a:gd name="T21" fmla="*/ 4 h 37"/>
                <a:gd name="T22" fmla="*/ 1 w 20"/>
                <a:gd name="T23" fmla="*/ 8 h 37"/>
                <a:gd name="T24" fmla="*/ 0 w 20"/>
                <a:gd name="T25" fmla="*/ 13 h 37"/>
                <a:gd name="T26" fmla="*/ 0 w 20"/>
                <a:gd name="T27" fmla="*/ 17 h 37"/>
                <a:gd name="T28" fmla="*/ 0 w 20"/>
                <a:gd name="T29" fmla="*/ 21 h 37"/>
                <a:gd name="T30" fmla="*/ 0 w 20"/>
                <a:gd name="T31" fmla="*/ 26 h 37"/>
                <a:gd name="T32" fmla="*/ 0 w 20"/>
                <a:gd name="T33" fmla="*/ 30 h 37"/>
                <a:gd name="T34" fmla="*/ 0 w 20"/>
                <a:gd name="T35" fmla="*/ 36 h 37"/>
                <a:gd name="T36" fmla="*/ 17 w 20"/>
                <a:gd name="T37" fmla="*/ 34 h 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37"/>
                <a:gd name="T59" fmla="*/ 20 w 20"/>
                <a:gd name="T60" fmla="*/ 37 h 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37">
                  <a:moveTo>
                    <a:pt x="17" y="34"/>
                  </a:moveTo>
                  <a:lnTo>
                    <a:pt x="17" y="30"/>
                  </a:lnTo>
                  <a:lnTo>
                    <a:pt x="17" y="26"/>
                  </a:lnTo>
                  <a:lnTo>
                    <a:pt x="17" y="21"/>
                  </a:lnTo>
                  <a:lnTo>
                    <a:pt x="17" y="17"/>
                  </a:lnTo>
                  <a:lnTo>
                    <a:pt x="17" y="15"/>
                  </a:lnTo>
                  <a:lnTo>
                    <a:pt x="17" y="10"/>
                  </a:lnTo>
                  <a:lnTo>
                    <a:pt x="18" y="7"/>
                  </a:lnTo>
                  <a:lnTo>
                    <a:pt x="19" y="4"/>
                  </a:lnTo>
                  <a:lnTo>
                    <a:pt x="2" y="0"/>
                  </a:lnTo>
                  <a:lnTo>
                    <a:pt x="1" y="4"/>
                  </a:lnTo>
                  <a:lnTo>
                    <a:pt x="1" y="8"/>
                  </a:lnTo>
                  <a:lnTo>
                    <a:pt x="0" y="13"/>
                  </a:lnTo>
                  <a:lnTo>
                    <a:pt x="0" y="17"/>
                  </a:lnTo>
                  <a:lnTo>
                    <a:pt x="0" y="21"/>
                  </a:lnTo>
                  <a:lnTo>
                    <a:pt x="0" y="26"/>
                  </a:lnTo>
                  <a:lnTo>
                    <a:pt x="0" y="30"/>
                  </a:lnTo>
                  <a:lnTo>
                    <a:pt x="0" y="36"/>
                  </a:lnTo>
                  <a:lnTo>
                    <a:pt x="17" y="34"/>
                  </a:lnTo>
                </a:path>
              </a:pathLst>
            </a:custGeom>
            <a:solidFill>
              <a:srgbClr val="000000"/>
            </a:solidFill>
            <a:ln w="12700" cap="rnd">
              <a:noFill/>
              <a:round/>
              <a:headEnd/>
              <a:tailEnd/>
            </a:ln>
          </p:spPr>
          <p:txBody>
            <a:bodyPr/>
            <a:lstStyle/>
            <a:p>
              <a:endParaRPr lang="en-US" dirty="0"/>
            </a:p>
          </p:txBody>
        </p:sp>
        <p:sp>
          <p:nvSpPr>
            <p:cNvPr id="49332" name="Freeform 1231"/>
            <p:cNvSpPr>
              <a:spLocks/>
            </p:cNvSpPr>
            <p:nvPr/>
          </p:nvSpPr>
          <p:spPr bwMode="auto">
            <a:xfrm>
              <a:off x="1411" y="2099"/>
              <a:ext cx="29" cy="21"/>
            </a:xfrm>
            <a:custGeom>
              <a:avLst/>
              <a:gdLst>
                <a:gd name="T0" fmla="*/ 6 w 29"/>
                <a:gd name="T1" fmla="*/ 20 h 21"/>
                <a:gd name="T2" fmla="*/ 7 w 29"/>
                <a:gd name="T3" fmla="*/ 19 h 21"/>
                <a:gd name="T4" fmla="*/ 10 w 29"/>
                <a:gd name="T5" fmla="*/ 18 h 21"/>
                <a:gd name="T6" fmla="*/ 13 w 29"/>
                <a:gd name="T7" fmla="*/ 15 h 21"/>
                <a:gd name="T8" fmla="*/ 16 w 29"/>
                <a:gd name="T9" fmla="*/ 13 h 21"/>
                <a:gd name="T10" fmla="*/ 20 w 29"/>
                <a:gd name="T11" fmla="*/ 11 h 21"/>
                <a:gd name="T12" fmla="*/ 23 w 29"/>
                <a:gd name="T13" fmla="*/ 9 h 21"/>
                <a:gd name="T14" fmla="*/ 26 w 29"/>
                <a:gd name="T15" fmla="*/ 8 h 21"/>
                <a:gd name="T16" fmla="*/ 28 w 29"/>
                <a:gd name="T17" fmla="*/ 6 h 21"/>
                <a:gd name="T18" fmla="*/ 23 w 29"/>
                <a:gd name="T19" fmla="*/ 0 h 21"/>
                <a:gd name="T20" fmla="*/ 21 w 29"/>
                <a:gd name="T21" fmla="*/ 1 h 21"/>
                <a:gd name="T22" fmla="*/ 18 w 29"/>
                <a:gd name="T23" fmla="*/ 2 h 21"/>
                <a:gd name="T24" fmla="*/ 15 w 29"/>
                <a:gd name="T25" fmla="*/ 4 h 21"/>
                <a:gd name="T26" fmla="*/ 12 w 29"/>
                <a:gd name="T27" fmla="*/ 7 h 21"/>
                <a:gd name="T28" fmla="*/ 8 w 29"/>
                <a:gd name="T29" fmla="*/ 8 h 21"/>
                <a:gd name="T30" fmla="*/ 5 w 29"/>
                <a:gd name="T31" fmla="*/ 11 h 21"/>
                <a:gd name="T32" fmla="*/ 2 w 29"/>
                <a:gd name="T33" fmla="*/ 12 h 21"/>
                <a:gd name="T34" fmla="*/ 0 w 29"/>
                <a:gd name="T35" fmla="*/ 14 h 21"/>
                <a:gd name="T36" fmla="*/ 6 w 29"/>
                <a:gd name="T37" fmla="*/ 20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21"/>
                <a:gd name="T59" fmla="*/ 29 w 29"/>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21">
                  <a:moveTo>
                    <a:pt x="6" y="20"/>
                  </a:moveTo>
                  <a:lnTo>
                    <a:pt x="7" y="19"/>
                  </a:lnTo>
                  <a:lnTo>
                    <a:pt x="10" y="18"/>
                  </a:lnTo>
                  <a:lnTo>
                    <a:pt x="13" y="15"/>
                  </a:lnTo>
                  <a:lnTo>
                    <a:pt x="16" y="13"/>
                  </a:lnTo>
                  <a:lnTo>
                    <a:pt x="20" y="11"/>
                  </a:lnTo>
                  <a:lnTo>
                    <a:pt x="23" y="9"/>
                  </a:lnTo>
                  <a:lnTo>
                    <a:pt x="26" y="8"/>
                  </a:lnTo>
                  <a:lnTo>
                    <a:pt x="28" y="6"/>
                  </a:lnTo>
                  <a:lnTo>
                    <a:pt x="23" y="0"/>
                  </a:lnTo>
                  <a:lnTo>
                    <a:pt x="21" y="1"/>
                  </a:lnTo>
                  <a:lnTo>
                    <a:pt x="18" y="2"/>
                  </a:lnTo>
                  <a:lnTo>
                    <a:pt x="15" y="4"/>
                  </a:lnTo>
                  <a:lnTo>
                    <a:pt x="12" y="7"/>
                  </a:lnTo>
                  <a:lnTo>
                    <a:pt x="8" y="8"/>
                  </a:lnTo>
                  <a:lnTo>
                    <a:pt x="5" y="11"/>
                  </a:lnTo>
                  <a:lnTo>
                    <a:pt x="2" y="12"/>
                  </a:lnTo>
                  <a:lnTo>
                    <a:pt x="0" y="14"/>
                  </a:lnTo>
                  <a:lnTo>
                    <a:pt x="6" y="20"/>
                  </a:lnTo>
                </a:path>
              </a:pathLst>
            </a:custGeom>
            <a:solidFill>
              <a:srgbClr val="4F4F4F"/>
            </a:solidFill>
            <a:ln w="12700" cap="rnd">
              <a:noFill/>
              <a:round/>
              <a:headEnd/>
              <a:tailEnd/>
            </a:ln>
          </p:spPr>
          <p:txBody>
            <a:bodyPr/>
            <a:lstStyle/>
            <a:p>
              <a:endParaRPr lang="en-US" dirty="0"/>
            </a:p>
          </p:txBody>
        </p:sp>
        <p:sp>
          <p:nvSpPr>
            <p:cNvPr id="49333" name="Freeform 1232"/>
            <p:cNvSpPr>
              <a:spLocks/>
            </p:cNvSpPr>
            <p:nvPr/>
          </p:nvSpPr>
          <p:spPr bwMode="auto">
            <a:xfrm>
              <a:off x="1340" y="2153"/>
              <a:ext cx="17" cy="18"/>
            </a:xfrm>
            <a:custGeom>
              <a:avLst/>
              <a:gdLst>
                <a:gd name="T0" fmla="*/ 4 w 17"/>
                <a:gd name="T1" fmla="*/ 17 h 18"/>
                <a:gd name="T2" fmla="*/ 10 w 17"/>
                <a:gd name="T3" fmla="*/ 14 h 18"/>
                <a:gd name="T4" fmla="*/ 14 w 17"/>
                <a:gd name="T5" fmla="*/ 11 h 18"/>
                <a:gd name="T6" fmla="*/ 16 w 17"/>
                <a:gd name="T7" fmla="*/ 8 h 18"/>
                <a:gd name="T8" fmla="*/ 14 w 17"/>
                <a:gd name="T9" fmla="*/ 8 h 18"/>
                <a:gd name="T10" fmla="*/ 12 w 17"/>
                <a:gd name="T11" fmla="*/ 0 h 18"/>
                <a:gd name="T12" fmla="*/ 6 w 17"/>
                <a:gd name="T13" fmla="*/ 4 h 18"/>
                <a:gd name="T14" fmla="*/ 2 w 17"/>
                <a:gd name="T15" fmla="*/ 7 h 18"/>
                <a:gd name="T16" fmla="*/ 0 w 17"/>
                <a:gd name="T17" fmla="*/ 9 h 18"/>
                <a:gd name="T18" fmla="*/ 4 w 17"/>
                <a:gd name="T19" fmla="*/ 1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8"/>
                <a:gd name="T32" fmla="*/ 17 w 1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8">
                  <a:moveTo>
                    <a:pt x="4" y="17"/>
                  </a:moveTo>
                  <a:lnTo>
                    <a:pt x="10" y="14"/>
                  </a:lnTo>
                  <a:lnTo>
                    <a:pt x="14" y="11"/>
                  </a:lnTo>
                  <a:lnTo>
                    <a:pt x="16" y="8"/>
                  </a:lnTo>
                  <a:lnTo>
                    <a:pt x="14" y="8"/>
                  </a:lnTo>
                  <a:lnTo>
                    <a:pt x="12" y="0"/>
                  </a:lnTo>
                  <a:lnTo>
                    <a:pt x="6" y="4"/>
                  </a:lnTo>
                  <a:lnTo>
                    <a:pt x="2" y="7"/>
                  </a:lnTo>
                  <a:lnTo>
                    <a:pt x="0" y="9"/>
                  </a:lnTo>
                  <a:lnTo>
                    <a:pt x="4" y="17"/>
                  </a:lnTo>
                </a:path>
              </a:pathLst>
            </a:custGeom>
            <a:solidFill>
              <a:srgbClr val="4F4F4F"/>
            </a:solidFill>
            <a:ln w="12700" cap="rnd">
              <a:noFill/>
              <a:round/>
              <a:headEnd/>
              <a:tailEnd/>
            </a:ln>
          </p:spPr>
          <p:txBody>
            <a:bodyPr/>
            <a:lstStyle/>
            <a:p>
              <a:endParaRPr lang="en-US" dirty="0"/>
            </a:p>
          </p:txBody>
        </p:sp>
        <p:sp>
          <p:nvSpPr>
            <p:cNvPr id="49334" name="Freeform 1233"/>
            <p:cNvSpPr>
              <a:spLocks/>
            </p:cNvSpPr>
            <p:nvPr/>
          </p:nvSpPr>
          <p:spPr bwMode="auto">
            <a:xfrm>
              <a:off x="1113" y="2084"/>
              <a:ext cx="17" cy="18"/>
            </a:xfrm>
            <a:custGeom>
              <a:avLst/>
              <a:gdLst>
                <a:gd name="T0" fmla="*/ 16 w 17"/>
                <a:gd name="T1" fmla="*/ 11 h 18"/>
                <a:gd name="T2" fmla="*/ 16 w 17"/>
                <a:gd name="T3" fmla="*/ 10 h 18"/>
                <a:gd name="T4" fmla="*/ 16 w 17"/>
                <a:gd name="T5" fmla="*/ 8 h 18"/>
                <a:gd name="T6" fmla="*/ 16 w 17"/>
                <a:gd name="T7" fmla="*/ 4 h 18"/>
                <a:gd name="T8" fmla="*/ 8 w 17"/>
                <a:gd name="T9" fmla="*/ 0 h 18"/>
                <a:gd name="T10" fmla="*/ 0 w 17"/>
                <a:gd name="T11" fmla="*/ 7 h 18"/>
                <a:gd name="T12" fmla="*/ 2 w 17"/>
                <a:gd name="T13" fmla="*/ 7 h 18"/>
                <a:gd name="T14" fmla="*/ 2 w 17"/>
                <a:gd name="T15" fmla="*/ 9 h 18"/>
                <a:gd name="T16" fmla="*/ 2 w 17"/>
                <a:gd name="T17" fmla="*/ 13 h 18"/>
                <a:gd name="T18" fmla="*/ 8 w 17"/>
                <a:gd name="T19" fmla="*/ 17 h 18"/>
                <a:gd name="T20" fmla="*/ 16 w 17"/>
                <a:gd name="T21" fmla="*/ 11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8"/>
                <a:gd name="T35" fmla="*/ 17 w 1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8">
                  <a:moveTo>
                    <a:pt x="16" y="11"/>
                  </a:moveTo>
                  <a:lnTo>
                    <a:pt x="16" y="10"/>
                  </a:lnTo>
                  <a:lnTo>
                    <a:pt x="16" y="8"/>
                  </a:lnTo>
                  <a:lnTo>
                    <a:pt x="16" y="4"/>
                  </a:lnTo>
                  <a:lnTo>
                    <a:pt x="8" y="0"/>
                  </a:lnTo>
                  <a:lnTo>
                    <a:pt x="0" y="7"/>
                  </a:lnTo>
                  <a:lnTo>
                    <a:pt x="2" y="7"/>
                  </a:lnTo>
                  <a:lnTo>
                    <a:pt x="2" y="9"/>
                  </a:lnTo>
                  <a:lnTo>
                    <a:pt x="2" y="13"/>
                  </a:lnTo>
                  <a:lnTo>
                    <a:pt x="8" y="17"/>
                  </a:lnTo>
                  <a:lnTo>
                    <a:pt x="16" y="11"/>
                  </a:lnTo>
                </a:path>
              </a:pathLst>
            </a:custGeom>
            <a:solidFill>
              <a:srgbClr val="4F4F4F"/>
            </a:solidFill>
            <a:ln w="12700" cap="rnd">
              <a:noFill/>
              <a:round/>
              <a:headEnd/>
              <a:tailEnd/>
            </a:ln>
          </p:spPr>
          <p:txBody>
            <a:bodyPr/>
            <a:lstStyle/>
            <a:p>
              <a:endParaRPr lang="en-US" dirty="0"/>
            </a:p>
          </p:txBody>
        </p:sp>
        <p:sp>
          <p:nvSpPr>
            <p:cNvPr id="49335" name="Freeform 1234"/>
            <p:cNvSpPr>
              <a:spLocks/>
            </p:cNvSpPr>
            <p:nvPr/>
          </p:nvSpPr>
          <p:spPr bwMode="auto">
            <a:xfrm>
              <a:off x="1100" y="2008"/>
              <a:ext cx="18" cy="20"/>
            </a:xfrm>
            <a:custGeom>
              <a:avLst/>
              <a:gdLst>
                <a:gd name="T0" fmla="*/ 17 w 18"/>
                <a:gd name="T1" fmla="*/ 0 h 20"/>
                <a:gd name="T2" fmla="*/ 9 w 18"/>
                <a:gd name="T3" fmla="*/ 1 h 20"/>
                <a:gd name="T4" fmla="*/ 3 w 18"/>
                <a:gd name="T5" fmla="*/ 5 h 20"/>
                <a:gd name="T6" fmla="*/ 0 w 18"/>
                <a:gd name="T7" fmla="*/ 11 h 20"/>
                <a:gd name="T8" fmla="*/ 1 w 18"/>
                <a:gd name="T9" fmla="*/ 19 h 20"/>
                <a:gd name="T10" fmla="*/ 9 w 18"/>
                <a:gd name="T11" fmla="*/ 17 h 20"/>
                <a:gd name="T12" fmla="*/ 9 w 18"/>
                <a:gd name="T13" fmla="*/ 13 h 20"/>
                <a:gd name="T14" fmla="*/ 10 w 18"/>
                <a:gd name="T15" fmla="*/ 9 h 20"/>
                <a:gd name="T16" fmla="*/ 12 w 18"/>
                <a:gd name="T17" fmla="*/ 8 h 20"/>
                <a:gd name="T18" fmla="*/ 16 w 18"/>
                <a:gd name="T19" fmla="*/ 8 h 20"/>
                <a:gd name="T20" fmla="*/ 17 w 18"/>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0"/>
                <a:gd name="T35" fmla="*/ 18 w 18"/>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0">
                  <a:moveTo>
                    <a:pt x="17" y="0"/>
                  </a:moveTo>
                  <a:lnTo>
                    <a:pt x="9" y="1"/>
                  </a:lnTo>
                  <a:lnTo>
                    <a:pt x="3" y="5"/>
                  </a:lnTo>
                  <a:lnTo>
                    <a:pt x="0" y="11"/>
                  </a:lnTo>
                  <a:lnTo>
                    <a:pt x="1" y="19"/>
                  </a:lnTo>
                  <a:lnTo>
                    <a:pt x="9" y="17"/>
                  </a:lnTo>
                  <a:lnTo>
                    <a:pt x="9" y="13"/>
                  </a:lnTo>
                  <a:lnTo>
                    <a:pt x="10" y="9"/>
                  </a:lnTo>
                  <a:lnTo>
                    <a:pt x="12" y="8"/>
                  </a:lnTo>
                  <a:lnTo>
                    <a:pt x="16" y="8"/>
                  </a:lnTo>
                  <a:lnTo>
                    <a:pt x="17" y="0"/>
                  </a:lnTo>
                </a:path>
              </a:pathLst>
            </a:custGeom>
            <a:solidFill>
              <a:srgbClr val="4F4F4F"/>
            </a:solidFill>
            <a:ln w="12700" cap="rnd">
              <a:noFill/>
              <a:round/>
              <a:headEnd/>
              <a:tailEnd/>
            </a:ln>
          </p:spPr>
          <p:txBody>
            <a:bodyPr/>
            <a:lstStyle/>
            <a:p>
              <a:endParaRPr lang="en-US" dirty="0"/>
            </a:p>
          </p:txBody>
        </p:sp>
        <p:sp>
          <p:nvSpPr>
            <p:cNvPr id="49336" name="Freeform 1235"/>
            <p:cNvSpPr>
              <a:spLocks/>
            </p:cNvSpPr>
            <p:nvPr/>
          </p:nvSpPr>
          <p:spPr bwMode="auto">
            <a:xfrm>
              <a:off x="1059" y="2136"/>
              <a:ext cx="17" cy="17"/>
            </a:xfrm>
            <a:custGeom>
              <a:avLst/>
              <a:gdLst>
                <a:gd name="T0" fmla="*/ 2 w 17"/>
                <a:gd name="T1" fmla="*/ 6 h 17"/>
                <a:gd name="T2" fmla="*/ 2 w 17"/>
                <a:gd name="T3" fmla="*/ 8 h 17"/>
                <a:gd name="T4" fmla="*/ 0 w 17"/>
                <a:gd name="T5" fmla="*/ 12 h 17"/>
                <a:gd name="T6" fmla="*/ 0 w 17"/>
                <a:gd name="T7" fmla="*/ 16 h 17"/>
                <a:gd name="T8" fmla="*/ 13 w 17"/>
                <a:gd name="T9" fmla="*/ 14 h 17"/>
                <a:gd name="T10" fmla="*/ 13 w 17"/>
                <a:gd name="T11" fmla="*/ 13 h 17"/>
                <a:gd name="T12" fmla="*/ 16 w 17"/>
                <a:gd name="T13" fmla="*/ 10 h 17"/>
                <a:gd name="T14" fmla="*/ 16 w 17"/>
                <a:gd name="T15" fmla="*/ 5 h 17"/>
                <a:gd name="T16" fmla="*/ 11 w 17"/>
                <a:gd name="T17" fmla="*/ 0 h 17"/>
                <a:gd name="T18" fmla="*/ 2 w 17"/>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2" y="6"/>
                  </a:moveTo>
                  <a:lnTo>
                    <a:pt x="2" y="8"/>
                  </a:lnTo>
                  <a:lnTo>
                    <a:pt x="0" y="12"/>
                  </a:lnTo>
                  <a:lnTo>
                    <a:pt x="0" y="16"/>
                  </a:lnTo>
                  <a:lnTo>
                    <a:pt x="13" y="14"/>
                  </a:lnTo>
                  <a:lnTo>
                    <a:pt x="13" y="13"/>
                  </a:lnTo>
                  <a:lnTo>
                    <a:pt x="16" y="10"/>
                  </a:lnTo>
                  <a:lnTo>
                    <a:pt x="16" y="5"/>
                  </a:lnTo>
                  <a:lnTo>
                    <a:pt x="11" y="0"/>
                  </a:lnTo>
                  <a:lnTo>
                    <a:pt x="2" y="6"/>
                  </a:lnTo>
                </a:path>
              </a:pathLst>
            </a:custGeom>
            <a:solidFill>
              <a:srgbClr val="4F4F4F"/>
            </a:solidFill>
            <a:ln w="12700" cap="rnd">
              <a:noFill/>
              <a:round/>
              <a:headEnd/>
              <a:tailEnd/>
            </a:ln>
          </p:spPr>
          <p:txBody>
            <a:bodyPr/>
            <a:lstStyle/>
            <a:p>
              <a:endParaRPr lang="en-US" dirty="0"/>
            </a:p>
          </p:txBody>
        </p:sp>
        <p:sp>
          <p:nvSpPr>
            <p:cNvPr id="49337" name="Freeform 1236"/>
            <p:cNvSpPr>
              <a:spLocks/>
            </p:cNvSpPr>
            <p:nvPr/>
          </p:nvSpPr>
          <p:spPr bwMode="auto">
            <a:xfrm>
              <a:off x="1064" y="2255"/>
              <a:ext cx="17" cy="17"/>
            </a:xfrm>
            <a:custGeom>
              <a:avLst/>
              <a:gdLst>
                <a:gd name="T0" fmla="*/ 4 w 17"/>
                <a:gd name="T1" fmla="*/ 0 h 17"/>
                <a:gd name="T2" fmla="*/ 4 w 17"/>
                <a:gd name="T3" fmla="*/ 16 h 17"/>
                <a:gd name="T4" fmla="*/ 8 w 17"/>
                <a:gd name="T5" fmla="*/ 16 h 17"/>
                <a:gd name="T6" fmla="*/ 16 w 17"/>
                <a:gd name="T7" fmla="*/ 14 h 17"/>
                <a:gd name="T8" fmla="*/ 4 w 17"/>
                <a:gd name="T9" fmla="*/ 0 h 17"/>
                <a:gd name="T10" fmla="*/ 0 w 17"/>
                <a:gd name="T11" fmla="*/ 1 h 17"/>
                <a:gd name="T12" fmla="*/ 8 w 17"/>
                <a:gd name="T13" fmla="*/ 0 h 17"/>
                <a:gd name="T14" fmla="*/ 4 w 17"/>
                <a:gd name="T15" fmla="*/ 0 h 17"/>
                <a:gd name="T16" fmla="*/ 4 w 17"/>
                <a:gd name="T17" fmla="*/ 16 h 17"/>
                <a:gd name="T18" fmla="*/ 4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4" y="0"/>
                  </a:moveTo>
                  <a:lnTo>
                    <a:pt x="4" y="16"/>
                  </a:lnTo>
                  <a:lnTo>
                    <a:pt x="8" y="16"/>
                  </a:lnTo>
                  <a:lnTo>
                    <a:pt x="16" y="14"/>
                  </a:lnTo>
                  <a:lnTo>
                    <a:pt x="4" y="0"/>
                  </a:lnTo>
                  <a:lnTo>
                    <a:pt x="0" y="1"/>
                  </a:lnTo>
                  <a:lnTo>
                    <a:pt x="8" y="0"/>
                  </a:lnTo>
                  <a:lnTo>
                    <a:pt x="4" y="0"/>
                  </a:lnTo>
                  <a:lnTo>
                    <a:pt x="4" y="16"/>
                  </a:lnTo>
                  <a:lnTo>
                    <a:pt x="4" y="0"/>
                  </a:lnTo>
                </a:path>
              </a:pathLst>
            </a:custGeom>
            <a:solidFill>
              <a:srgbClr val="4F4F4F"/>
            </a:solidFill>
            <a:ln w="12700" cap="rnd">
              <a:noFill/>
              <a:round/>
              <a:headEnd/>
              <a:tailEnd/>
            </a:ln>
          </p:spPr>
          <p:txBody>
            <a:bodyPr/>
            <a:lstStyle/>
            <a:p>
              <a:endParaRPr lang="en-US" dirty="0"/>
            </a:p>
          </p:txBody>
        </p:sp>
        <p:sp>
          <p:nvSpPr>
            <p:cNvPr id="49338" name="Freeform 1237"/>
            <p:cNvSpPr>
              <a:spLocks/>
            </p:cNvSpPr>
            <p:nvPr/>
          </p:nvSpPr>
          <p:spPr bwMode="auto">
            <a:xfrm>
              <a:off x="1065" y="2255"/>
              <a:ext cx="17" cy="17"/>
            </a:xfrm>
            <a:custGeom>
              <a:avLst/>
              <a:gdLst>
                <a:gd name="T0" fmla="*/ 16 w 17"/>
                <a:gd name="T1" fmla="*/ 14 h 17"/>
                <a:gd name="T2" fmla="*/ 0 w 17"/>
                <a:gd name="T3" fmla="*/ 0 h 17"/>
                <a:gd name="T4" fmla="*/ 0 w 17"/>
                <a:gd name="T5" fmla="*/ 1 h 17"/>
                <a:gd name="T6" fmla="*/ 8 w 17"/>
                <a:gd name="T7" fmla="*/ 0 h 17"/>
                <a:gd name="T8" fmla="*/ 4 w 17"/>
                <a:gd name="T9" fmla="*/ 0 h 17"/>
                <a:gd name="T10" fmla="*/ 4 w 17"/>
                <a:gd name="T11" fmla="*/ 16 h 17"/>
                <a:gd name="T12" fmla="*/ 8 w 17"/>
                <a:gd name="T13" fmla="*/ 16 h 17"/>
                <a:gd name="T14" fmla="*/ 16 w 17"/>
                <a:gd name="T15" fmla="*/ 14 h 17"/>
                <a:gd name="T16" fmla="*/ 4 w 17"/>
                <a:gd name="T17" fmla="*/ 0 h 17"/>
                <a:gd name="T18" fmla="*/ 16 w 17"/>
                <a:gd name="T19" fmla="*/ 1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14"/>
                  </a:moveTo>
                  <a:lnTo>
                    <a:pt x="0" y="0"/>
                  </a:lnTo>
                  <a:lnTo>
                    <a:pt x="0" y="1"/>
                  </a:lnTo>
                  <a:lnTo>
                    <a:pt x="8" y="0"/>
                  </a:lnTo>
                  <a:lnTo>
                    <a:pt x="4" y="0"/>
                  </a:lnTo>
                  <a:lnTo>
                    <a:pt x="4" y="16"/>
                  </a:lnTo>
                  <a:lnTo>
                    <a:pt x="8" y="16"/>
                  </a:lnTo>
                  <a:lnTo>
                    <a:pt x="16" y="14"/>
                  </a:lnTo>
                  <a:lnTo>
                    <a:pt x="4" y="0"/>
                  </a:lnTo>
                  <a:lnTo>
                    <a:pt x="16" y="14"/>
                  </a:lnTo>
                </a:path>
              </a:pathLst>
            </a:custGeom>
            <a:solidFill>
              <a:srgbClr val="4F4F4F"/>
            </a:solidFill>
            <a:ln w="12700" cap="rnd">
              <a:noFill/>
              <a:round/>
              <a:headEnd/>
              <a:tailEnd/>
            </a:ln>
          </p:spPr>
          <p:txBody>
            <a:bodyPr/>
            <a:lstStyle/>
            <a:p>
              <a:endParaRPr lang="en-US" dirty="0"/>
            </a:p>
          </p:txBody>
        </p:sp>
        <p:sp>
          <p:nvSpPr>
            <p:cNvPr id="49339" name="Freeform 1238"/>
            <p:cNvSpPr>
              <a:spLocks/>
            </p:cNvSpPr>
            <p:nvPr/>
          </p:nvSpPr>
          <p:spPr bwMode="auto">
            <a:xfrm>
              <a:off x="1059" y="2135"/>
              <a:ext cx="17" cy="17"/>
            </a:xfrm>
            <a:custGeom>
              <a:avLst/>
              <a:gdLst>
                <a:gd name="T0" fmla="*/ 16 w 17"/>
                <a:gd name="T1" fmla="*/ 13 h 17"/>
                <a:gd name="T2" fmla="*/ 14 w 17"/>
                <a:gd name="T3" fmla="*/ 11 h 17"/>
                <a:gd name="T4" fmla="*/ 14 w 17"/>
                <a:gd name="T5" fmla="*/ 6 h 17"/>
                <a:gd name="T6" fmla="*/ 14 w 17"/>
                <a:gd name="T7" fmla="*/ 2 h 17"/>
                <a:gd name="T8" fmla="*/ 14 w 17"/>
                <a:gd name="T9" fmla="*/ 0 h 17"/>
                <a:gd name="T10" fmla="*/ 0 w 17"/>
                <a:gd name="T11" fmla="*/ 2 h 17"/>
                <a:gd name="T12" fmla="*/ 2 w 17"/>
                <a:gd name="T13" fmla="*/ 6 h 17"/>
                <a:gd name="T14" fmla="*/ 2 w 17"/>
                <a:gd name="T15" fmla="*/ 9 h 17"/>
                <a:gd name="T16" fmla="*/ 2 w 17"/>
                <a:gd name="T17" fmla="*/ 11 h 17"/>
                <a:gd name="T18" fmla="*/ 4 w 17"/>
                <a:gd name="T19" fmla="*/ 16 h 17"/>
                <a:gd name="T20" fmla="*/ 16 w 17"/>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3"/>
                  </a:moveTo>
                  <a:lnTo>
                    <a:pt x="14" y="11"/>
                  </a:lnTo>
                  <a:lnTo>
                    <a:pt x="14" y="6"/>
                  </a:lnTo>
                  <a:lnTo>
                    <a:pt x="14" y="2"/>
                  </a:lnTo>
                  <a:lnTo>
                    <a:pt x="14" y="0"/>
                  </a:lnTo>
                  <a:lnTo>
                    <a:pt x="0" y="2"/>
                  </a:lnTo>
                  <a:lnTo>
                    <a:pt x="2" y="6"/>
                  </a:lnTo>
                  <a:lnTo>
                    <a:pt x="2" y="9"/>
                  </a:lnTo>
                  <a:lnTo>
                    <a:pt x="2" y="11"/>
                  </a:lnTo>
                  <a:lnTo>
                    <a:pt x="4" y="16"/>
                  </a:lnTo>
                  <a:lnTo>
                    <a:pt x="16" y="13"/>
                  </a:lnTo>
                </a:path>
              </a:pathLst>
            </a:custGeom>
            <a:solidFill>
              <a:srgbClr val="4F4F4F"/>
            </a:solidFill>
            <a:ln w="12700" cap="rnd">
              <a:noFill/>
              <a:round/>
              <a:headEnd/>
              <a:tailEnd/>
            </a:ln>
          </p:spPr>
          <p:txBody>
            <a:bodyPr/>
            <a:lstStyle/>
            <a:p>
              <a:endParaRPr lang="en-US" dirty="0"/>
            </a:p>
          </p:txBody>
        </p:sp>
        <p:sp>
          <p:nvSpPr>
            <p:cNvPr id="49340" name="Freeform 1239"/>
            <p:cNvSpPr>
              <a:spLocks/>
            </p:cNvSpPr>
            <p:nvPr/>
          </p:nvSpPr>
          <p:spPr bwMode="auto">
            <a:xfrm>
              <a:off x="985" y="2193"/>
              <a:ext cx="17" cy="17"/>
            </a:xfrm>
            <a:custGeom>
              <a:avLst/>
              <a:gdLst>
                <a:gd name="T0" fmla="*/ 0 w 17"/>
                <a:gd name="T1" fmla="*/ 16 h 17"/>
                <a:gd name="T2" fmla="*/ 4 w 17"/>
                <a:gd name="T3" fmla="*/ 16 h 17"/>
                <a:gd name="T4" fmla="*/ 8 w 17"/>
                <a:gd name="T5" fmla="*/ 16 h 17"/>
                <a:gd name="T6" fmla="*/ 12 w 17"/>
                <a:gd name="T7" fmla="*/ 16 h 17"/>
                <a:gd name="T8" fmla="*/ 16 w 17"/>
                <a:gd name="T9" fmla="*/ 16 h 17"/>
                <a:gd name="T10" fmla="*/ 16 w 17"/>
                <a:gd name="T11" fmla="*/ 0 h 17"/>
                <a:gd name="T12" fmla="*/ 12 w 17"/>
                <a:gd name="T13" fmla="*/ 0 h 17"/>
                <a:gd name="T14" fmla="*/ 8 w 17"/>
                <a:gd name="T15" fmla="*/ 0 h 17"/>
                <a:gd name="T16" fmla="*/ 4 w 17"/>
                <a:gd name="T17" fmla="*/ 0 h 17"/>
                <a:gd name="T18" fmla="*/ 0 w 17"/>
                <a:gd name="T19" fmla="*/ 0 h 17"/>
                <a:gd name="T20" fmla="*/ 0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6"/>
                  </a:moveTo>
                  <a:lnTo>
                    <a:pt x="4" y="16"/>
                  </a:lnTo>
                  <a:lnTo>
                    <a:pt x="8" y="16"/>
                  </a:lnTo>
                  <a:lnTo>
                    <a:pt x="12" y="16"/>
                  </a:lnTo>
                  <a:lnTo>
                    <a:pt x="16" y="16"/>
                  </a:lnTo>
                  <a:lnTo>
                    <a:pt x="16" y="0"/>
                  </a:lnTo>
                  <a:lnTo>
                    <a:pt x="12" y="0"/>
                  </a:lnTo>
                  <a:lnTo>
                    <a:pt x="8" y="0"/>
                  </a:lnTo>
                  <a:lnTo>
                    <a:pt x="4" y="0"/>
                  </a:lnTo>
                  <a:lnTo>
                    <a:pt x="0" y="0"/>
                  </a:lnTo>
                  <a:lnTo>
                    <a:pt x="0" y="16"/>
                  </a:lnTo>
                </a:path>
              </a:pathLst>
            </a:custGeom>
            <a:solidFill>
              <a:srgbClr val="4F4F4F"/>
            </a:solidFill>
            <a:ln w="12700" cap="rnd">
              <a:noFill/>
              <a:round/>
              <a:headEnd/>
              <a:tailEnd/>
            </a:ln>
          </p:spPr>
          <p:txBody>
            <a:bodyPr/>
            <a:lstStyle/>
            <a:p>
              <a:endParaRPr lang="en-US" dirty="0"/>
            </a:p>
          </p:txBody>
        </p:sp>
        <p:sp>
          <p:nvSpPr>
            <p:cNvPr id="49341" name="Freeform 1240"/>
            <p:cNvSpPr>
              <a:spLocks/>
            </p:cNvSpPr>
            <p:nvPr/>
          </p:nvSpPr>
          <p:spPr bwMode="auto">
            <a:xfrm>
              <a:off x="1168" y="2399"/>
              <a:ext cx="17" cy="17"/>
            </a:xfrm>
            <a:custGeom>
              <a:avLst/>
              <a:gdLst>
                <a:gd name="T0" fmla="*/ 9 w 17"/>
                <a:gd name="T1" fmla="*/ 16 h 17"/>
                <a:gd name="T2" fmla="*/ 12 w 17"/>
                <a:gd name="T3" fmla="*/ 14 h 17"/>
                <a:gd name="T4" fmla="*/ 13 w 17"/>
                <a:gd name="T5" fmla="*/ 10 h 17"/>
                <a:gd name="T6" fmla="*/ 16 w 17"/>
                <a:gd name="T7" fmla="*/ 5 h 17"/>
                <a:gd name="T8" fmla="*/ 16 w 17"/>
                <a:gd name="T9" fmla="*/ 0 h 17"/>
                <a:gd name="T10" fmla="*/ 6 w 17"/>
                <a:gd name="T11" fmla="*/ 1 h 17"/>
                <a:gd name="T12" fmla="*/ 6 w 17"/>
                <a:gd name="T13" fmla="*/ 4 h 17"/>
                <a:gd name="T14" fmla="*/ 5 w 17"/>
                <a:gd name="T15" fmla="*/ 7 h 17"/>
                <a:gd name="T16" fmla="*/ 2 w 17"/>
                <a:gd name="T17" fmla="*/ 9 h 17"/>
                <a:gd name="T18" fmla="*/ 0 w 17"/>
                <a:gd name="T19" fmla="*/ 12 h 17"/>
                <a:gd name="T20" fmla="*/ 9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9" y="16"/>
                  </a:moveTo>
                  <a:lnTo>
                    <a:pt x="12" y="14"/>
                  </a:lnTo>
                  <a:lnTo>
                    <a:pt x="13" y="10"/>
                  </a:lnTo>
                  <a:lnTo>
                    <a:pt x="16" y="5"/>
                  </a:lnTo>
                  <a:lnTo>
                    <a:pt x="16" y="0"/>
                  </a:lnTo>
                  <a:lnTo>
                    <a:pt x="6" y="1"/>
                  </a:lnTo>
                  <a:lnTo>
                    <a:pt x="6" y="4"/>
                  </a:lnTo>
                  <a:lnTo>
                    <a:pt x="5" y="7"/>
                  </a:lnTo>
                  <a:lnTo>
                    <a:pt x="2" y="9"/>
                  </a:lnTo>
                  <a:lnTo>
                    <a:pt x="0" y="12"/>
                  </a:lnTo>
                  <a:lnTo>
                    <a:pt x="9" y="16"/>
                  </a:lnTo>
                </a:path>
              </a:pathLst>
            </a:custGeom>
            <a:solidFill>
              <a:srgbClr val="4F4F4F"/>
            </a:solidFill>
            <a:ln w="12700" cap="rnd">
              <a:noFill/>
              <a:round/>
              <a:headEnd/>
              <a:tailEnd/>
            </a:ln>
          </p:spPr>
          <p:txBody>
            <a:bodyPr/>
            <a:lstStyle/>
            <a:p>
              <a:endParaRPr lang="en-US" dirty="0"/>
            </a:p>
          </p:txBody>
        </p:sp>
        <p:sp>
          <p:nvSpPr>
            <p:cNvPr id="49342" name="Freeform 1241"/>
            <p:cNvSpPr>
              <a:spLocks/>
            </p:cNvSpPr>
            <p:nvPr/>
          </p:nvSpPr>
          <p:spPr bwMode="auto">
            <a:xfrm>
              <a:off x="1452" y="2356"/>
              <a:ext cx="26" cy="21"/>
            </a:xfrm>
            <a:custGeom>
              <a:avLst/>
              <a:gdLst>
                <a:gd name="T0" fmla="*/ 15 w 26"/>
                <a:gd name="T1" fmla="*/ 20 h 21"/>
                <a:gd name="T2" fmla="*/ 17 w 26"/>
                <a:gd name="T3" fmla="*/ 17 h 21"/>
                <a:gd name="T4" fmla="*/ 19 w 26"/>
                <a:gd name="T5" fmla="*/ 14 h 21"/>
                <a:gd name="T6" fmla="*/ 22 w 26"/>
                <a:gd name="T7" fmla="*/ 10 h 21"/>
                <a:gd name="T8" fmla="*/ 25 w 26"/>
                <a:gd name="T9" fmla="*/ 5 h 21"/>
                <a:gd name="T10" fmla="*/ 8 w 26"/>
                <a:gd name="T11" fmla="*/ 0 h 21"/>
                <a:gd name="T12" fmla="*/ 6 w 26"/>
                <a:gd name="T13" fmla="*/ 2 h 21"/>
                <a:gd name="T14" fmla="*/ 4 w 26"/>
                <a:gd name="T15" fmla="*/ 5 h 21"/>
                <a:gd name="T16" fmla="*/ 2 w 26"/>
                <a:gd name="T17" fmla="*/ 8 h 21"/>
                <a:gd name="T18" fmla="*/ 0 w 26"/>
                <a:gd name="T19" fmla="*/ 13 h 21"/>
                <a:gd name="T20" fmla="*/ 15 w 26"/>
                <a:gd name="T21" fmla="*/ 2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21"/>
                <a:gd name="T35" fmla="*/ 26 w 26"/>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21">
                  <a:moveTo>
                    <a:pt x="15" y="20"/>
                  </a:moveTo>
                  <a:lnTo>
                    <a:pt x="17" y="17"/>
                  </a:lnTo>
                  <a:lnTo>
                    <a:pt x="19" y="14"/>
                  </a:lnTo>
                  <a:lnTo>
                    <a:pt x="22" y="10"/>
                  </a:lnTo>
                  <a:lnTo>
                    <a:pt x="25" y="5"/>
                  </a:lnTo>
                  <a:lnTo>
                    <a:pt x="8" y="0"/>
                  </a:lnTo>
                  <a:lnTo>
                    <a:pt x="6" y="2"/>
                  </a:lnTo>
                  <a:lnTo>
                    <a:pt x="4" y="5"/>
                  </a:lnTo>
                  <a:lnTo>
                    <a:pt x="2" y="8"/>
                  </a:lnTo>
                  <a:lnTo>
                    <a:pt x="0" y="13"/>
                  </a:lnTo>
                  <a:lnTo>
                    <a:pt x="15" y="20"/>
                  </a:lnTo>
                </a:path>
              </a:pathLst>
            </a:custGeom>
            <a:solidFill>
              <a:srgbClr val="4F4F4F"/>
            </a:solidFill>
            <a:ln w="12700" cap="rnd">
              <a:noFill/>
              <a:round/>
              <a:headEnd/>
              <a:tailEnd/>
            </a:ln>
          </p:spPr>
          <p:txBody>
            <a:bodyPr/>
            <a:lstStyle/>
            <a:p>
              <a:endParaRPr lang="en-US" dirty="0"/>
            </a:p>
          </p:txBody>
        </p:sp>
        <p:sp>
          <p:nvSpPr>
            <p:cNvPr id="49343" name="Freeform 1242"/>
            <p:cNvSpPr>
              <a:spLocks/>
            </p:cNvSpPr>
            <p:nvPr/>
          </p:nvSpPr>
          <p:spPr bwMode="auto">
            <a:xfrm>
              <a:off x="1406" y="2426"/>
              <a:ext cx="20" cy="17"/>
            </a:xfrm>
            <a:custGeom>
              <a:avLst/>
              <a:gdLst>
                <a:gd name="T0" fmla="*/ 13 w 20"/>
                <a:gd name="T1" fmla="*/ 16 h 17"/>
                <a:gd name="T2" fmla="*/ 14 w 20"/>
                <a:gd name="T3" fmla="*/ 16 h 17"/>
                <a:gd name="T4" fmla="*/ 16 w 20"/>
                <a:gd name="T5" fmla="*/ 12 h 17"/>
                <a:gd name="T6" fmla="*/ 16 w 20"/>
                <a:gd name="T7" fmla="*/ 11 h 17"/>
                <a:gd name="T8" fmla="*/ 17 w 20"/>
                <a:gd name="T9" fmla="*/ 9 h 17"/>
                <a:gd name="T10" fmla="*/ 19 w 20"/>
                <a:gd name="T11" fmla="*/ 3 h 17"/>
                <a:gd name="T12" fmla="*/ 2 w 20"/>
                <a:gd name="T13" fmla="*/ 3 h 17"/>
                <a:gd name="T14" fmla="*/ 3 w 20"/>
                <a:gd name="T15" fmla="*/ 0 h 17"/>
                <a:gd name="T16" fmla="*/ 2 w 20"/>
                <a:gd name="T17" fmla="*/ 1 h 17"/>
                <a:gd name="T18" fmla="*/ 1 w 20"/>
                <a:gd name="T19" fmla="*/ 3 h 17"/>
                <a:gd name="T20" fmla="*/ 0 w 20"/>
                <a:gd name="T21" fmla="*/ 4 h 17"/>
                <a:gd name="T22" fmla="*/ 1 w 20"/>
                <a:gd name="T23" fmla="*/ 3 h 17"/>
                <a:gd name="T24" fmla="*/ 13 w 20"/>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7"/>
                <a:gd name="T41" fmla="*/ 20 w 20"/>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7">
                  <a:moveTo>
                    <a:pt x="13" y="16"/>
                  </a:moveTo>
                  <a:lnTo>
                    <a:pt x="14" y="16"/>
                  </a:lnTo>
                  <a:lnTo>
                    <a:pt x="16" y="12"/>
                  </a:lnTo>
                  <a:lnTo>
                    <a:pt x="16" y="11"/>
                  </a:lnTo>
                  <a:lnTo>
                    <a:pt x="17" y="9"/>
                  </a:lnTo>
                  <a:lnTo>
                    <a:pt x="19" y="3"/>
                  </a:lnTo>
                  <a:lnTo>
                    <a:pt x="2" y="3"/>
                  </a:lnTo>
                  <a:lnTo>
                    <a:pt x="3" y="0"/>
                  </a:lnTo>
                  <a:lnTo>
                    <a:pt x="2" y="1"/>
                  </a:lnTo>
                  <a:lnTo>
                    <a:pt x="1" y="3"/>
                  </a:lnTo>
                  <a:lnTo>
                    <a:pt x="0" y="4"/>
                  </a:lnTo>
                  <a:lnTo>
                    <a:pt x="1" y="3"/>
                  </a:lnTo>
                  <a:lnTo>
                    <a:pt x="13" y="16"/>
                  </a:lnTo>
                </a:path>
              </a:pathLst>
            </a:custGeom>
            <a:solidFill>
              <a:srgbClr val="4F4F4F"/>
            </a:solidFill>
            <a:ln w="12700" cap="rnd">
              <a:noFill/>
              <a:round/>
              <a:headEnd/>
              <a:tailEnd/>
            </a:ln>
          </p:spPr>
          <p:txBody>
            <a:bodyPr/>
            <a:lstStyle/>
            <a:p>
              <a:endParaRPr lang="en-US" dirty="0"/>
            </a:p>
          </p:txBody>
        </p:sp>
        <p:sp>
          <p:nvSpPr>
            <p:cNvPr id="49344" name="Freeform 1243"/>
            <p:cNvSpPr>
              <a:spLocks/>
            </p:cNvSpPr>
            <p:nvPr/>
          </p:nvSpPr>
          <p:spPr bwMode="auto">
            <a:xfrm>
              <a:off x="1389" y="2429"/>
              <a:ext cx="29" cy="29"/>
            </a:xfrm>
            <a:custGeom>
              <a:avLst/>
              <a:gdLst>
                <a:gd name="T0" fmla="*/ 18 w 29"/>
                <a:gd name="T1" fmla="*/ 28 h 29"/>
                <a:gd name="T2" fmla="*/ 18 w 29"/>
                <a:gd name="T3" fmla="*/ 26 h 29"/>
                <a:gd name="T4" fmla="*/ 20 w 29"/>
                <a:gd name="T5" fmla="*/ 25 h 29"/>
                <a:gd name="T6" fmla="*/ 21 w 29"/>
                <a:gd name="T7" fmla="*/ 21 h 29"/>
                <a:gd name="T8" fmla="*/ 21 w 29"/>
                <a:gd name="T9" fmla="*/ 20 h 29"/>
                <a:gd name="T10" fmla="*/ 23 w 29"/>
                <a:gd name="T11" fmla="*/ 17 h 29"/>
                <a:gd name="T12" fmla="*/ 25 w 29"/>
                <a:gd name="T13" fmla="*/ 15 h 29"/>
                <a:gd name="T14" fmla="*/ 27 w 29"/>
                <a:gd name="T15" fmla="*/ 12 h 29"/>
                <a:gd name="T16" fmla="*/ 28 w 29"/>
                <a:gd name="T17" fmla="*/ 11 h 29"/>
                <a:gd name="T18" fmla="*/ 15 w 29"/>
                <a:gd name="T19" fmla="*/ 0 h 29"/>
                <a:gd name="T20" fmla="*/ 12 w 29"/>
                <a:gd name="T21" fmla="*/ 3 h 29"/>
                <a:gd name="T22" fmla="*/ 11 w 29"/>
                <a:gd name="T23" fmla="*/ 6 h 29"/>
                <a:gd name="T24" fmla="*/ 8 w 29"/>
                <a:gd name="T25" fmla="*/ 8 h 29"/>
                <a:gd name="T26" fmla="*/ 6 w 29"/>
                <a:gd name="T27" fmla="*/ 11 h 29"/>
                <a:gd name="T28" fmla="*/ 4 w 29"/>
                <a:gd name="T29" fmla="*/ 14 h 29"/>
                <a:gd name="T30" fmla="*/ 2 w 29"/>
                <a:gd name="T31" fmla="*/ 17 h 29"/>
                <a:gd name="T32" fmla="*/ 1 w 29"/>
                <a:gd name="T33" fmla="*/ 21 h 29"/>
                <a:gd name="T34" fmla="*/ 0 w 29"/>
                <a:gd name="T35" fmla="*/ 25 h 29"/>
                <a:gd name="T36" fmla="*/ 18 w 29"/>
                <a:gd name="T37" fmla="*/ 28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29"/>
                <a:gd name="T59" fmla="*/ 29 w 29"/>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29">
                  <a:moveTo>
                    <a:pt x="18" y="28"/>
                  </a:moveTo>
                  <a:lnTo>
                    <a:pt x="18" y="26"/>
                  </a:lnTo>
                  <a:lnTo>
                    <a:pt x="20" y="25"/>
                  </a:lnTo>
                  <a:lnTo>
                    <a:pt x="21" y="21"/>
                  </a:lnTo>
                  <a:lnTo>
                    <a:pt x="21" y="20"/>
                  </a:lnTo>
                  <a:lnTo>
                    <a:pt x="23" y="17"/>
                  </a:lnTo>
                  <a:lnTo>
                    <a:pt x="25" y="15"/>
                  </a:lnTo>
                  <a:lnTo>
                    <a:pt x="27" y="12"/>
                  </a:lnTo>
                  <a:lnTo>
                    <a:pt x="28" y="11"/>
                  </a:lnTo>
                  <a:lnTo>
                    <a:pt x="15" y="0"/>
                  </a:lnTo>
                  <a:lnTo>
                    <a:pt x="12" y="3"/>
                  </a:lnTo>
                  <a:lnTo>
                    <a:pt x="11" y="6"/>
                  </a:lnTo>
                  <a:lnTo>
                    <a:pt x="8" y="8"/>
                  </a:lnTo>
                  <a:lnTo>
                    <a:pt x="6" y="11"/>
                  </a:lnTo>
                  <a:lnTo>
                    <a:pt x="4" y="14"/>
                  </a:lnTo>
                  <a:lnTo>
                    <a:pt x="2" y="17"/>
                  </a:lnTo>
                  <a:lnTo>
                    <a:pt x="1" y="21"/>
                  </a:lnTo>
                  <a:lnTo>
                    <a:pt x="0" y="25"/>
                  </a:lnTo>
                  <a:lnTo>
                    <a:pt x="18" y="28"/>
                  </a:lnTo>
                </a:path>
              </a:pathLst>
            </a:custGeom>
            <a:solidFill>
              <a:srgbClr val="4F4F4F"/>
            </a:solidFill>
            <a:ln w="12700" cap="rnd">
              <a:noFill/>
              <a:round/>
              <a:headEnd/>
              <a:tailEnd/>
            </a:ln>
          </p:spPr>
          <p:txBody>
            <a:bodyPr/>
            <a:lstStyle/>
            <a:p>
              <a:endParaRPr lang="en-US" dirty="0"/>
            </a:p>
          </p:txBody>
        </p:sp>
        <p:sp>
          <p:nvSpPr>
            <p:cNvPr id="49345" name="Freeform 1244"/>
            <p:cNvSpPr>
              <a:spLocks/>
            </p:cNvSpPr>
            <p:nvPr/>
          </p:nvSpPr>
          <p:spPr bwMode="auto">
            <a:xfrm>
              <a:off x="1358" y="2524"/>
              <a:ext cx="50" cy="40"/>
            </a:xfrm>
            <a:custGeom>
              <a:avLst/>
              <a:gdLst>
                <a:gd name="T0" fmla="*/ 44 w 50"/>
                <a:gd name="T1" fmla="*/ 31 h 40"/>
                <a:gd name="T2" fmla="*/ 45 w 50"/>
                <a:gd name="T3" fmla="*/ 31 h 40"/>
                <a:gd name="T4" fmla="*/ 41 w 50"/>
                <a:gd name="T5" fmla="*/ 28 h 40"/>
                <a:gd name="T6" fmla="*/ 36 w 50"/>
                <a:gd name="T7" fmla="*/ 23 h 40"/>
                <a:gd name="T8" fmla="*/ 29 w 50"/>
                <a:gd name="T9" fmla="*/ 18 h 40"/>
                <a:gd name="T10" fmla="*/ 20 w 50"/>
                <a:gd name="T11" fmla="*/ 12 h 40"/>
                <a:gd name="T12" fmla="*/ 14 w 50"/>
                <a:gd name="T13" fmla="*/ 6 h 40"/>
                <a:gd name="T14" fmla="*/ 7 w 50"/>
                <a:gd name="T15" fmla="*/ 2 h 40"/>
                <a:gd name="T16" fmla="*/ 4 w 50"/>
                <a:gd name="T17" fmla="*/ 0 h 40"/>
                <a:gd name="T18" fmla="*/ 0 w 50"/>
                <a:gd name="T19" fmla="*/ 8 h 40"/>
                <a:gd name="T20" fmla="*/ 2 w 50"/>
                <a:gd name="T21" fmla="*/ 10 h 40"/>
                <a:gd name="T22" fmla="*/ 7 w 50"/>
                <a:gd name="T23" fmla="*/ 13 h 40"/>
                <a:gd name="T24" fmla="*/ 13 w 50"/>
                <a:gd name="T25" fmla="*/ 19 h 40"/>
                <a:gd name="T26" fmla="*/ 21 w 50"/>
                <a:gd name="T27" fmla="*/ 24 h 40"/>
                <a:gd name="T28" fmla="*/ 29 w 50"/>
                <a:gd name="T29" fmla="*/ 30 h 40"/>
                <a:gd name="T30" fmla="*/ 36 w 50"/>
                <a:gd name="T31" fmla="*/ 36 h 40"/>
                <a:gd name="T32" fmla="*/ 41 w 50"/>
                <a:gd name="T33" fmla="*/ 39 h 40"/>
                <a:gd name="T34" fmla="*/ 49 w 50"/>
                <a:gd name="T35" fmla="*/ 39 h 40"/>
                <a:gd name="T36" fmla="*/ 44 w 50"/>
                <a:gd name="T37" fmla="*/ 31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0"/>
                <a:gd name="T58" fmla="*/ 0 h 40"/>
                <a:gd name="T59" fmla="*/ 50 w 50"/>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0" h="40">
                  <a:moveTo>
                    <a:pt x="44" y="31"/>
                  </a:moveTo>
                  <a:lnTo>
                    <a:pt x="45" y="31"/>
                  </a:lnTo>
                  <a:lnTo>
                    <a:pt x="41" y="28"/>
                  </a:lnTo>
                  <a:lnTo>
                    <a:pt x="36" y="23"/>
                  </a:lnTo>
                  <a:lnTo>
                    <a:pt x="29" y="18"/>
                  </a:lnTo>
                  <a:lnTo>
                    <a:pt x="20" y="12"/>
                  </a:lnTo>
                  <a:lnTo>
                    <a:pt x="14" y="6"/>
                  </a:lnTo>
                  <a:lnTo>
                    <a:pt x="7" y="2"/>
                  </a:lnTo>
                  <a:lnTo>
                    <a:pt x="4" y="0"/>
                  </a:lnTo>
                  <a:lnTo>
                    <a:pt x="0" y="8"/>
                  </a:lnTo>
                  <a:lnTo>
                    <a:pt x="2" y="10"/>
                  </a:lnTo>
                  <a:lnTo>
                    <a:pt x="7" y="13"/>
                  </a:lnTo>
                  <a:lnTo>
                    <a:pt x="13" y="19"/>
                  </a:lnTo>
                  <a:lnTo>
                    <a:pt x="21" y="24"/>
                  </a:lnTo>
                  <a:lnTo>
                    <a:pt x="29" y="30"/>
                  </a:lnTo>
                  <a:lnTo>
                    <a:pt x="36" y="36"/>
                  </a:lnTo>
                  <a:lnTo>
                    <a:pt x="41" y="39"/>
                  </a:lnTo>
                  <a:lnTo>
                    <a:pt x="49" y="39"/>
                  </a:lnTo>
                  <a:lnTo>
                    <a:pt x="44" y="31"/>
                  </a:lnTo>
                </a:path>
              </a:pathLst>
            </a:custGeom>
            <a:solidFill>
              <a:srgbClr val="B5B5B5"/>
            </a:solidFill>
            <a:ln w="12700" cap="rnd">
              <a:noFill/>
              <a:round/>
              <a:headEnd/>
              <a:tailEnd/>
            </a:ln>
          </p:spPr>
          <p:txBody>
            <a:bodyPr/>
            <a:lstStyle/>
            <a:p>
              <a:endParaRPr lang="en-US" dirty="0"/>
            </a:p>
          </p:txBody>
        </p:sp>
        <p:sp>
          <p:nvSpPr>
            <p:cNvPr id="49346" name="Freeform 1245"/>
            <p:cNvSpPr>
              <a:spLocks/>
            </p:cNvSpPr>
            <p:nvPr/>
          </p:nvSpPr>
          <p:spPr bwMode="auto">
            <a:xfrm>
              <a:off x="1407" y="2519"/>
              <a:ext cx="67" cy="45"/>
            </a:xfrm>
            <a:custGeom>
              <a:avLst/>
              <a:gdLst>
                <a:gd name="T0" fmla="*/ 61 w 67"/>
                <a:gd name="T1" fmla="*/ 0 h 45"/>
                <a:gd name="T2" fmla="*/ 53 w 67"/>
                <a:gd name="T3" fmla="*/ 4 h 45"/>
                <a:gd name="T4" fmla="*/ 46 w 67"/>
                <a:gd name="T5" fmla="*/ 10 h 45"/>
                <a:gd name="T6" fmla="*/ 39 w 67"/>
                <a:gd name="T7" fmla="*/ 13 h 45"/>
                <a:gd name="T8" fmla="*/ 31 w 67"/>
                <a:gd name="T9" fmla="*/ 18 h 45"/>
                <a:gd name="T10" fmla="*/ 24 w 67"/>
                <a:gd name="T11" fmla="*/ 23 h 45"/>
                <a:gd name="T12" fmla="*/ 16 w 67"/>
                <a:gd name="T13" fmla="*/ 27 h 45"/>
                <a:gd name="T14" fmla="*/ 7 w 67"/>
                <a:gd name="T15" fmla="*/ 32 h 45"/>
                <a:gd name="T16" fmla="*/ 0 w 67"/>
                <a:gd name="T17" fmla="*/ 36 h 45"/>
                <a:gd name="T18" fmla="*/ 6 w 67"/>
                <a:gd name="T19" fmla="*/ 44 h 45"/>
                <a:gd name="T20" fmla="*/ 14 w 67"/>
                <a:gd name="T21" fmla="*/ 40 h 45"/>
                <a:gd name="T22" fmla="*/ 22 w 67"/>
                <a:gd name="T23" fmla="*/ 35 h 45"/>
                <a:gd name="T24" fmla="*/ 29 w 67"/>
                <a:gd name="T25" fmla="*/ 31 h 45"/>
                <a:gd name="T26" fmla="*/ 37 w 67"/>
                <a:gd name="T27" fmla="*/ 26 h 45"/>
                <a:gd name="T28" fmla="*/ 44 w 67"/>
                <a:gd name="T29" fmla="*/ 21 h 45"/>
                <a:gd name="T30" fmla="*/ 51 w 67"/>
                <a:gd name="T31" fmla="*/ 18 h 45"/>
                <a:gd name="T32" fmla="*/ 59 w 67"/>
                <a:gd name="T33" fmla="*/ 12 h 45"/>
                <a:gd name="T34" fmla="*/ 66 w 67"/>
                <a:gd name="T35" fmla="*/ 8 h 45"/>
                <a:gd name="T36" fmla="*/ 61 w 67"/>
                <a:gd name="T37" fmla="*/ 0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7"/>
                <a:gd name="T58" fmla="*/ 0 h 45"/>
                <a:gd name="T59" fmla="*/ 67 w 67"/>
                <a:gd name="T60" fmla="*/ 45 h 4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7" h="45">
                  <a:moveTo>
                    <a:pt x="61" y="0"/>
                  </a:moveTo>
                  <a:lnTo>
                    <a:pt x="53" y="4"/>
                  </a:lnTo>
                  <a:lnTo>
                    <a:pt x="46" y="10"/>
                  </a:lnTo>
                  <a:lnTo>
                    <a:pt x="39" y="13"/>
                  </a:lnTo>
                  <a:lnTo>
                    <a:pt x="31" y="18"/>
                  </a:lnTo>
                  <a:lnTo>
                    <a:pt x="24" y="23"/>
                  </a:lnTo>
                  <a:lnTo>
                    <a:pt x="16" y="27"/>
                  </a:lnTo>
                  <a:lnTo>
                    <a:pt x="7" y="32"/>
                  </a:lnTo>
                  <a:lnTo>
                    <a:pt x="0" y="36"/>
                  </a:lnTo>
                  <a:lnTo>
                    <a:pt x="6" y="44"/>
                  </a:lnTo>
                  <a:lnTo>
                    <a:pt x="14" y="40"/>
                  </a:lnTo>
                  <a:lnTo>
                    <a:pt x="22" y="35"/>
                  </a:lnTo>
                  <a:lnTo>
                    <a:pt x="29" y="31"/>
                  </a:lnTo>
                  <a:lnTo>
                    <a:pt x="37" y="26"/>
                  </a:lnTo>
                  <a:lnTo>
                    <a:pt x="44" y="21"/>
                  </a:lnTo>
                  <a:lnTo>
                    <a:pt x="51" y="18"/>
                  </a:lnTo>
                  <a:lnTo>
                    <a:pt x="59" y="12"/>
                  </a:lnTo>
                  <a:lnTo>
                    <a:pt x="66" y="8"/>
                  </a:lnTo>
                  <a:lnTo>
                    <a:pt x="61" y="0"/>
                  </a:lnTo>
                </a:path>
              </a:pathLst>
            </a:custGeom>
            <a:solidFill>
              <a:srgbClr val="B5B5B5"/>
            </a:solidFill>
            <a:ln w="12700" cap="rnd">
              <a:noFill/>
              <a:round/>
              <a:headEnd/>
              <a:tailEnd/>
            </a:ln>
          </p:spPr>
          <p:txBody>
            <a:bodyPr/>
            <a:lstStyle/>
            <a:p>
              <a:endParaRPr lang="en-US" dirty="0"/>
            </a:p>
          </p:txBody>
        </p:sp>
        <p:sp>
          <p:nvSpPr>
            <p:cNvPr id="49347" name="Freeform 1246"/>
            <p:cNvSpPr>
              <a:spLocks/>
            </p:cNvSpPr>
            <p:nvPr/>
          </p:nvSpPr>
          <p:spPr bwMode="auto">
            <a:xfrm>
              <a:off x="1288" y="2623"/>
              <a:ext cx="24" cy="17"/>
            </a:xfrm>
            <a:custGeom>
              <a:avLst/>
              <a:gdLst>
                <a:gd name="T0" fmla="*/ 18 w 24"/>
                <a:gd name="T1" fmla="*/ 6 h 17"/>
                <a:gd name="T2" fmla="*/ 12 w 24"/>
                <a:gd name="T3" fmla="*/ 16 h 17"/>
                <a:gd name="T4" fmla="*/ 14 w 24"/>
                <a:gd name="T5" fmla="*/ 14 h 17"/>
                <a:gd name="T6" fmla="*/ 22 w 24"/>
                <a:gd name="T7" fmla="*/ 9 h 17"/>
                <a:gd name="T8" fmla="*/ 23 w 24"/>
                <a:gd name="T9" fmla="*/ 2 h 17"/>
                <a:gd name="T10" fmla="*/ 6 w 24"/>
                <a:gd name="T11" fmla="*/ 3 h 17"/>
                <a:gd name="T12" fmla="*/ 10 w 24"/>
                <a:gd name="T13" fmla="*/ 1 h 17"/>
                <a:gd name="T14" fmla="*/ 8 w 24"/>
                <a:gd name="T15" fmla="*/ 0 h 17"/>
                <a:gd name="T16" fmla="*/ 0 w 24"/>
                <a:gd name="T17" fmla="*/ 9 h 17"/>
                <a:gd name="T18" fmla="*/ 18 w 24"/>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17"/>
                <a:gd name="T32" fmla="*/ 24 w 24"/>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17">
                  <a:moveTo>
                    <a:pt x="18" y="6"/>
                  </a:moveTo>
                  <a:lnTo>
                    <a:pt x="12" y="16"/>
                  </a:lnTo>
                  <a:lnTo>
                    <a:pt x="14" y="14"/>
                  </a:lnTo>
                  <a:lnTo>
                    <a:pt x="22" y="9"/>
                  </a:lnTo>
                  <a:lnTo>
                    <a:pt x="23" y="2"/>
                  </a:lnTo>
                  <a:lnTo>
                    <a:pt x="6" y="3"/>
                  </a:lnTo>
                  <a:lnTo>
                    <a:pt x="10" y="1"/>
                  </a:lnTo>
                  <a:lnTo>
                    <a:pt x="8" y="0"/>
                  </a:lnTo>
                  <a:lnTo>
                    <a:pt x="0" y="9"/>
                  </a:lnTo>
                  <a:lnTo>
                    <a:pt x="18" y="6"/>
                  </a:lnTo>
                </a:path>
              </a:pathLst>
            </a:custGeom>
            <a:solidFill>
              <a:srgbClr val="4F4F4F"/>
            </a:solidFill>
            <a:ln w="12700" cap="rnd">
              <a:noFill/>
              <a:round/>
              <a:headEnd/>
              <a:tailEnd/>
            </a:ln>
          </p:spPr>
          <p:txBody>
            <a:bodyPr/>
            <a:lstStyle/>
            <a:p>
              <a:endParaRPr lang="en-US" dirty="0"/>
            </a:p>
          </p:txBody>
        </p:sp>
        <p:sp>
          <p:nvSpPr>
            <p:cNvPr id="49348" name="Freeform 1247"/>
            <p:cNvSpPr>
              <a:spLocks/>
            </p:cNvSpPr>
            <p:nvPr/>
          </p:nvSpPr>
          <p:spPr bwMode="auto">
            <a:xfrm>
              <a:off x="1251" y="2681"/>
              <a:ext cx="22" cy="33"/>
            </a:xfrm>
            <a:custGeom>
              <a:avLst/>
              <a:gdLst>
                <a:gd name="T0" fmla="*/ 21 w 22"/>
                <a:gd name="T1" fmla="*/ 32 h 33"/>
                <a:gd name="T2" fmla="*/ 21 w 22"/>
                <a:gd name="T3" fmla="*/ 30 h 33"/>
                <a:gd name="T4" fmla="*/ 21 w 22"/>
                <a:gd name="T5" fmla="*/ 27 h 33"/>
                <a:gd name="T6" fmla="*/ 21 w 22"/>
                <a:gd name="T7" fmla="*/ 20 h 33"/>
                <a:gd name="T8" fmla="*/ 21 w 22"/>
                <a:gd name="T9" fmla="*/ 14 h 33"/>
                <a:gd name="T10" fmla="*/ 20 w 22"/>
                <a:gd name="T11" fmla="*/ 8 h 33"/>
                <a:gd name="T12" fmla="*/ 19 w 22"/>
                <a:gd name="T13" fmla="*/ 3 h 33"/>
                <a:gd name="T14" fmla="*/ 3 w 22"/>
                <a:gd name="T15" fmla="*/ 0 h 33"/>
                <a:gd name="T16" fmla="*/ 0 w 22"/>
                <a:gd name="T17" fmla="*/ 7 h 33"/>
                <a:gd name="T18" fmla="*/ 17 w 22"/>
                <a:gd name="T19" fmla="*/ 12 h 33"/>
                <a:gd name="T20" fmla="*/ 16 w 22"/>
                <a:gd name="T21" fmla="*/ 11 h 33"/>
                <a:gd name="T22" fmla="*/ 3 w 22"/>
                <a:gd name="T23" fmla="*/ 10 h 33"/>
                <a:gd name="T24" fmla="*/ 3 w 22"/>
                <a:gd name="T25" fmla="*/ 15 h 33"/>
                <a:gd name="T26" fmla="*/ 3 w 22"/>
                <a:gd name="T27" fmla="*/ 20 h 33"/>
                <a:gd name="T28" fmla="*/ 3 w 22"/>
                <a:gd name="T29" fmla="*/ 27 h 33"/>
                <a:gd name="T30" fmla="*/ 3 w 22"/>
                <a:gd name="T31" fmla="*/ 30 h 33"/>
                <a:gd name="T32" fmla="*/ 3 w 22"/>
                <a:gd name="T33" fmla="*/ 32 h 33"/>
                <a:gd name="T34" fmla="*/ 21 w 22"/>
                <a:gd name="T35" fmla="*/ 32 h 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
                <a:gd name="T55" fmla="*/ 0 h 33"/>
                <a:gd name="T56" fmla="*/ 22 w 22"/>
                <a:gd name="T57" fmla="*/ 33 h 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 h="33">
                  <a:moveTo>
                    <a:pt x="21" y="32"/>
                  </a:moveTo>
                  <a:lnTo>
                    <a:pt x="21" y="30"/>
                  </a:lnTo>
                  <a:lnTo>
                    <a:pt x="21" y="27"/>
                  </a:lnTo>
                  <a:lnTo>
                    <a:pt x="21" y="20"/>
                  </a:lnTo>
                  <a:lnTo>
                    <a:pt x="21" y="14"/>
                  </a:lnTo>
                  <a:lnTo>
                    <a:pt x="20" y="8"/>
                  </a:lnTo>
                  <a:lnTo>
                    <a:pt x="19" y="3"/>
                  </a:lnTo>
                  <a:lnTo>
                    <a:pt x="3" y="0"/>
                  </a:lnTo>
                  <a:lnTo>
                    <a:pt x="0" y="7"/>
                  </a:lnTo>
                  <a:lnTo>
                    <a:pt x="17" y="12"/>
                  </a:lnTo>
                  <a:lnTo>
                    <a:pt x="16" y="11"/>
                  </a:lnTo>
                  <a:lnTo>
                    <a:pt x="3" y="10"/>
                  </a:lnTo>
                  <a:lnTo>
                    <a:pt x="3" y="15"/>
                  </a:lnTo>
                  <a:lnTo>
                    <a:pt x="3" y="20"/>
                  </a:lnTo>
                  <a:lnTo>
                    <a:pt x="3" y="27"/>
                  </a:lnTo>
                  <a:lnTo>
                    <a:pt x="3" y="30"/>
                  </a:lnTo>
                  <a:lnTo>
                    <a:pt x="3" y="32"/>
                  </a:lnTo>
                  <a:lnTo>
                    <a:pt x="21" y="32"/>
                  </a:lnTo>
                </a:path>
              </a:pathLst>
            </a:custGeom>
            <a:solidFill>
              <a:srgbClr val="4F4F4F"/>
            </a:solidFill>
            <a:ln w="12700" cap="rnd">
              <a:noFill/>
              <a:round/>
              <a:headEnd/>
              <a:tailEnd/>
            </a:ln>
          </p:spPr>
          <p:txBody>
            <a:bodyPr/>
            <a:lstStyle/>
            <a:p>
              <a:endParaRPr lang="en-US" dirty="0"/>
            </a:p>
          </p:txBody>
        </p:sp>
        <p:sp>
          <p:nvSpPr>
            <p:cNvPr id="49349" name="Freeform 1248"/>
            <p:cNvSpPr>
              <a:spLocks/>
            </p:cNvSpPr>
            <p:nvPr/>
          </p:nvSpPr>
          <p:spPr bwMode="auto">
            <a:xfrm>
              <a:off x="1273" y="2836"/>
              <a:ext cx="30" cy="28"/>
            </a:xfrm>
            <a:custGeom>
              <a:avLst/>
              <a:gdLst>
                <a:gd name="T0" fmla="*/ 28 w 30"/>
                <a:gd name="T1" fmla="*/ 17 h 28"/>
                <a:gd name="T2" fmla="*/ 29 w 30"/>
                <a:gd name="T3" fmla="*/ 17 h 28"/>
                <a:gd name="T4" fmla="*/ 26 w 30"/>
                <a:gd name="T5" fmla="*/ 15 h 28"/>
                <a:gd name="T6" fmla="*/ 22 w 30"/>
                <a:gd name="T7" fmla="*/ 10 h 28"/>
                <a:gd name="T8" fmla="*/ 18 w 30"/>
                <a:gd name="T9" fmla="*/ 5 h 28"/>
                <a:gd name="T10" fmla="*/ 11 w 30"/>
                <a:gd name="T11" fmla="*/ 0 h 28"/>
                <a:gd name="T12" fmla="*/ 0 w 30"/>
                <a:gd name="T13" fmla="*/ 15 h 28"/>
                <a:gd name="T14" fmla="*/ 5 w 30"/>
                <a:gd name="T15" fmla="*/ 17 h 28"/>
                <a:gd name="T16" fmla="*/ 8 w 30"/>
                <a:gd name="T17" fmla="*/ 21 h 28"/>
                <a:gd name="T18" fmla="*/ 12 w 30"/>
                <a:gd name="T19" fmla="*/ 25 h 28"/>
                <a:gd name="T20" fmla="*/ 12 w 30"/>
                <a:gd name="T21" fmla="*/ 27 h 28"/>
                <a:gd name="T22" fmla="*/ 13 w 30"/>
                <a:gd name="T23" fmla="*/ 27 h 28"/>
                <a:gd name="T24" fmla="*/ 28 w 30"/>
                <a:gd name="T25" fmla="*/ 17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28"/>
                <a:gd name="T41" fmla="*/ 30 w 30"/>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28">
                  <a:moveTo>
                    <a:pt x="28" y="17"/>
                  </a:moveTo>
                  <a:lnTo>
                    <a:pt x="29" y="17"/>
                  </a:lnTo>
                  <a:lnTo>
                    <a:pt x="26" y="15"/>
                  </a:lnTo>
                  <a:lnTo>
                    <a:pt x="22" y="10"/>
                  </a:lnTo>
                  <a:lnTo>
                    <a:pt x="18" y="5"/>
                  </a:lnTo>
                  <a:lnTo>
                    <a:pt x="11" y="0"/>
                  </a:lnTo>
                  <a:lnTo>
                    <a:pt x="0" y="15"/>
                  </a:lnTo>
                  <a:lnTo>
                    <a:pt x="5" y="17"/>
                  </a:lnTo>
                  <a:lnTo>
                    <a:pt x="8" y="21"/>
                  </a:lnTo>
                  <a:lnTo>
                    <a:pt x="12" y="25"/>
                  </a:lnTo>
                  <a:lnTo>
                    <a:pt x="12" y="27"/>
                  </a:lnTo>
                  <a:lnTo>
                    <a:pt x="13" y="27"/>
                  </a:lnTo>
                  <a:lnTo>
                    <a:pt x="28" y="17"/>
                  </a:lnTo>
                </a:path>
              </a:pathLst>
            </a:custGeom>
            <a:solidFill>
              <a:srgbClr val="B5B5B5"/>
            </a:solidFill>
            <a:ln w="12700" cap="rnd">
              <a:noFill/>
              <a:round/>
              <a:headEnd/>
              <a:tailEnd/>
            </a:ln>
          </p:spPr>
          <p:txBody>
            <a:bodyPr/>
            <a:lstStyle/>
            <a:p>
              <a:endParaRPr lang="en-US" dirty="0"/>
            </a:p>
          </p:txBody>
        </p:sp>
        <p:sp>
          <p:nvSpPr>
            <p:cNvPr id="49350" name="Freeform 1249"/>
            <p:cNvSpPr>
              <a:spLocks/>
            </p:cNvSpPr>
            <p:nvPr/>
          </p:nvSpPr>
          <p:spPr bwMode="auto">
            <a:xfrm>
              <a:off x="1289" y="2857"/>
              <a:ext cx="31" cy="30"/>
            </a:xfrm>
            <a:custGeom>
              <a:avLst/>
              <a:gdLst>
                <a:gd name="T0" fmla="*/ 29 w 31"/>
                <a:gd name="T1" fmla="*/ 15 h 30"/>
                <a:gd name="T2" fmla="*/ 30 w 31"/>
                <a:gd name="T3" fmla="*/ 15 h 30"/>
                <a:gd name="T4" fmla="*/ 25 w 31"/>
                <a:gd name="T5" fmla="*/ 12 h 30"/>
                <a:gd name="T6" fmla="*/ 22 w 31"/>
                <a:gd name="T7" fmla="*/ 7 h 30"/>
                <a:gd name="T8" fmla="*/ 18 w 31"/>
                <a:gd name="T9" fmla="*/ 3 h 30"/>
                <a:gd name="T10" fmla="*/ 15 w 31"/>
                <a:gd name="T11" fmla="*/ 0 h 30"/>
                <a:gd name="T12" fmla="*/ 0 w 31"/>
                <a:gd name="T13" fmla="*/ 10 h 30"/>
                <a:gd name="T14" fmla="*/ 3 w 31"/>
                <a:gd name="T15" fmla="*/ 14 h 30"/>
                <a:gd name="T16" fmla="*/ 7 w 31"/>
                <a:gd name="T17" fmla="*/ 19 h 30"/>
                <a:gd name="T18" fmla="*/ 12 w 31"/>
                <a:gd name="T19" fmla="*/ 24 h 30"/>
                <a:gd name="T20" fmla="*/ 18 w 31"/>
                <a:gd name="T21" fmla="*/ 29 h 30"/>
                <a:gd name="T22" fmla="*/ 29 w 31"/>
                <a:gd name="T23" fmla="*/ 15 h 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
                <a:gd name="T37" fmla="*/ 0 h 30"/>
                <a:gd name="T38" fmla="*/ 31 w 31"/>
                <a:gd name="T39" fmla="*/ 30 h 3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 h="30">
                  <a:moveTo>
                    <a:pt x="29" y="15"/>
                  </a:moveTo>
                  <a:lnTo>
                    <a:pt x="30" y="15"/>
                  </a:lnTo>
                  <a:lnTo>
                    <a:pt x="25" y="12"/>
                  </a:lnTo>
                  <a:lnTo>
                    <a:pt x="22" y="7"/>
                  </a:lnTo>
                  <a:lnTo>
                    <a:pt x="18" y="3"/>
                  </a:lnTo>
                  <a:lnTo>
                    <a:pt x="15" y="0"/>
                  </a:lnTo>
                  <a:lnTo>
                    <a:pt x="0" y="10"/>
                  </a:lnTo>
                  <a:lnTo>
                    <a:pt x="3" y="14"/>
                  </a:lnTo>
                  <a:lnTo>
                    <a:pt x="7" y="19"/>
                  </a:lnTo>
                  <a:lnTo>
                    <a:pt x="12" y="24"/>
                  </a:lnTo>
                  <a:lnTo>
                    <a:pt x="18" y="29"/>
                  </a:lnTo>
                  <a:lnTo>
                    <a:pt x="29" y="15"/>
                  </a:lnTo>
                </a:path>
              </a:pathLst>
            </a:custGeom>
            <a:solidFill>
              <a:srgbClr val="B5B5B5"/>
            </a:solidFill>
            <a:ln w="12700" cap="rnd">
              <a:noFill/>
              <a:round/>
              <a:headEnd/>
              <a:tailEnd/>
            </a:ln>
          </p:spPr>
          <p:txBody>
            <a:bodyPr/>
            <a:lstStyle/>
            <a:p>
              <a:endParaRPr lang="en-US" dirty="0"/>
            </a:p>
          </p:txBody>
        </p:sp>
        <p:sp>
          <p:nvSpPr>
            <p:cNvPr id="49351" name="Freeform 1250"/>
            <p:cNvSpPr>
              <a:spLocks/>
            </p:cNvSpPr>
            <p:nvPr/>
          </p:nvSpPr>
          <p:spPr bwMode="auto">
            <a:xfrm>
              <a:off x="1311" y="2875"/>
              <a:ext cx="31" cy="30"/>
            </a:xfrm>
            <a:custGeom>
              <a:avLst/>
              <a:gdLst>
                <a:gd name="T0" fmla="*/ 30 w 31"/>
                <a:gd name="T1" fmla="*/ 17 h 30"/>
                <a:gd name="T2" fmla="*/ 29 w 31"/>
                <a:gd name="T3" fmla="*/ 17 h 30"/>
                <a:gd name="T4" fmla="*/ 28 w 31"/>
                <a:gd name="T5" fmla="*/ 15 h 30"/>
                <a:gd name="T6" fmla="*/ 22 w 31"/>
                <a:gd name="T7" fmla="*/ 9 h 30"/>
                <a:gd name="T8" fmla="*/ 16 w 31"/>
                <a:gd name="T9" fmla="*/ 4 h 30"/>
                <a:gd name="T10" fmla="*/ 11 w 31"/>
                <a:gd name="T11" fmla="*/ 0 h 30"/>
                <a:gd name="T12" fmla="*/ 0 w 31"/>
                <a:gd name="T13" fmla="*/ 14 h 30"/>
                <a:gd name="T14" fmla="*/ 3 w 31"/>
                <a:gd name="T15" fmla="*/ 17 h 30"/>
                <a:gd name="T16" fmla="*/ 8 w 31"/>
                <a:gd name="T17" fmla="*/ 22 h 30"/>
                <a:gd name="T18" fmla="*/ 14 w 31"/>
                <a:gd name="T19" fmla="*/ 26 h 30"/>
                <a:gd name="T20" fmla="*/ 16 w 31"/>
                <a:gd name="T21" fmla="*/ 29 h 30"/>
                <a:gd name="T22" fmla="*/ 15 w 31"/>
                <a:gd name="T23" fmla="*/ 28 h 30"/>
                <a:gd name="T24" fmla="*/ 30 w 31"/>
                <a:gd name="T25" fmla="*/ 17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30"/>
                <a:gd name="T41" fmla="*/ 31 w 31"/>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30">
                  <a:moveTo>
                    <a:pt x="30" y="17"/>
                  </a:moveTo>
                  <a:lnTo>
                    <a:pt x="29" y="17"/>
                  </a:lnTo>
                  <a:lnTo>
                    <a:pt x="28" y="15"/>
                  </a:lnTo>
                  <a:lnTo>
                    <a:pt x="22" y="9"/>
                  </a:lnTo>
                  <a:lnTo>
                    <a:pt x="16" y="4"/>
                  </a:lnTo>
                  <a:lnTo>
                    <a:pt x="11" y="0"/>
                  </a:lnTo>
                  <a:lnTo>
                    <a:pt x="0" y="14"/>
                  </a:lnTo>
                  <a:lnTo>
                    <a:pt x="3" y="17"/>
                  </a:lnTo>
                  <a:lnTo>
                    <a:pt x="8" y="22"/>
                  </a:lnTo>
                  <a:lnTo>
                    <a:pt x="14" y="26"/>
                  </a:lnTo>
                  <a:lnTo>
                    <a:pt x="16" y="29"/>
                  </a:lnTo>
                  <a:lnTo>
                    <a:pt x="15" y="28"/>
                  </a:lnTo>
                  <a:lnTo>
                    <a:pt x="30" y="17"/>
                  </a:lnTo>
                </a:path>
              </a:pathLst>
            </a:custGeom>
            <a:solidFill>
              <a:srgbClr val="B5B5B5"/>
            </a:solidFill>
            <a:ln w="12700" cap="rnd">
              <a:noFill/>
              <a:round/>
              <a:headEnd/>
              <a:tailEnd/>
            </a:ln>
          </p:spPr>
          <p:txBody>
            <a:bodyPr/>
            <a:lstStyle/>
            <a:p>
              <a:endParaRPr lang="en-US" dirty="0"/>
            </a:p>
          </p:txBody>
        </p:sp>
        <p:sp>
          <p:nvSpPr>
            <p:cNvPr id="49352" name="Freeform 1251"/>
            <p:cNvSpPr>
              <a:spLocks/>
            </p:cNvSpPr>
            <p:nvPr/>
          </p:nvSpPr>
          <p:spPr bwMode="auto">
            <a:xfrm>
              <a:off x="1329" y="2896"/>
              <a:ext cx="78" cy="100"/>
            </a:xfrm>
            <a:custGeom>
              <a:avLst/>
              <a:gdLst>
                <a:gd name="T0" fmla="*/ 77 w 78"/>
                <a:gd name="T1" fmla="*/ 96 h 100"/>
                <a:gd name="T2" fmla="*/ 73 w 78"/>
                <a:gd name="T3" fmla="*/ 81 h 100"/>
                <a:gd name="T4" fmla="*/ 69 w 78"/>
                <a:gd name="T5" fmla="*/ 67 h 100"/>
                <a:gd name="T6" fmla="*/ 61 w 78"/>
                <a:gd name="T7" fmla="*/ 56 h 100"/>
                <a:gd name="T8" fmla="*/ 54 w 78"/>
                <a:gd name="T9" fmla="*/ 42 h 100"/>
                <a:gd name="T10" fmla="*/ 45 w 78"/>
                <a:gd name="T11" fmla="*/ 31 h 100"/>
                <a:gd name="T12" fmla="*/ 35 w 78"/>
                <a:gd name="T13" fmla="*/ 21 h 100"/>
                <a:gd name="T14" fmla="*/ 27 w 78"/>
                <a:gd name="T15" fmla="*/ 10 h 100"/>
                <a:gd name="T16" fmla="*/ 17 w 78"/>
                <a:gd name="T17" fmla="*/ 0 h 100"/>
                <a:gd name="T18" fmla="*/ 0 w 78"/>
                <a:gd name="T19" fmla="*/ 12 h 100"/>
                <a:gd name="T20" fmla="*/ 10 w 78"/>
                <a:gd name="T21" fmla="*/ 24 h 100"/>
                <a:gd name="T22" fmla="*/ 19 w 78"/>
                <a:gd name="T23" fmla="*/ 34 h 100"/>
                <a:gd name="T24" fmla="*/ 29 w 78"/>
                <a:gd name="T25" fmla="*/ 44 h 100"/>
                <a:gd name="T26" fmla="*/ 36 w 78"/>
                <a:gd name="T27" fmla="*/ 54 h 100"/>
                <a:gd name="T28" fmla="*/ 44 w 78"/>
                <a:gd name="T29" fmla="*/ 65 h 100"/>
                <a:gd name="T30" fmla="*/ 49 w 78"/>
                <a:gd name="T31" fmla="*/ 75 h 100"/>
                <a:gd name="T32" fmla="*/ 54 w 78"/>
                <a:gd name="T33" fmla="*/ 87 h 100"/>
                <a:gd name="T34" fmla="*/ 57 w 78"/>
                <a:gd name="T35" fmla="*/ 99 h 100"/>
                <a:gd name="T36" fmla="*/ 77 w 78"/>
                <a:gd name="T37" fmla="*/ 9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
                <a:gd name="T58" fmla="*/ 0 h 100"/>
                <a:gd name="T59" fmla="*/ 78 w 7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 h="100">
                  <a:moveTo>
                    <a:pt x="77" y="96"/>
                  </a:moveTo>
                  <a:lnTo>
                    <a:pt x="73" y="81"/>
                  </a:lnTo>
                  <a:lnTo>
                    <a:pt x="69" y="67"/>
                  </a:lnTo>
                  <a:lnTo>
                    <a:pt x="61" y="56"/>
                  </a:lnTo>
                  <a:lnTo>
                    <a:pt x="54" y="42"/>
                  </a:lnTo>
                  <a:lnTo>
                    <a:pt x="45" y="31"/>
                  </a:lnTo>
                  <a:lnTo>
                    <a:pt x="35" y="21"/>
                  </a:lnTo>
                  <a:lnTo>
                    <a:pt x="27" y="10"/>
                  </a:lnTo>
                  <a:lnTo>
                    <a:pt x="17" y="0"/>
                  </a:lnTo>
                  <a:lnTo>
                    <a:pt x="0" y="12"/>
                  </a:lnTo>
                  <a:lnTo>
                    <a:pt x="10" y="24"/>
                  </a:lnTo>
                  <a:lnTo>
                    <a:pt x="19" y="34"/>
                  </a:lnTo>
                  <a:lnTo>
                    <a:pt x="29" y="44"/>
                  </a:lnTo>
                  <a:lnTo>
                    <a:pt x="36" y="54"/>
                  </a:lnTo>
                  <a:lnTo>
                    <a:pt x="44" y="65"/>
                  </a:lnTo>
                  <a:lnTo>
                    <a:pt x="49" y="75"/>
                  </a:lnTo>
                  <a:lnTo>
                    <a:pt x="54" y="87"/>
                  </a:lnTo>
                  <a:lnTo>
                    <a:pt x="57" y="99"/>
                  </a:lnTo>
                  <a:lnTo>
                    <a:pt x="77" y="96"/>
                  </a:lnTo>
                </a:path>
              </a:pathLst>
            </a:custGeom>
            <a:solidFill>
              <a:srgbClr val="B5B5B5"/>
            </a:solidFill>
            <a:ln w="12700" cap="rnd">
              <a:noFill/>
              <a:round/>
              <a:headEnd/>
              <a:tailEnd/>
            </a:ln>
          </p:spPr>
          <p:txBody>
            <a:bodyPr/>
            <a:lstStyle/>
            <a:p>
              <a:endParaRPr lang="en-US" dirty="0"/>
            </a:p>
          </p:txBody>
        </p:sp>
        <p:sp>
          <p:nvSpPr>
            <p:cNvPr id="49353" name="Freeform 1252"/>
            <p:cNvSpPr>
              <a:spLocks/>
            </p:cNvSpPr>
            <p:nvPr/>
          </p:nvSpPr>
          <p:spPr bwMode="auto">
            <a:xfrm>
              <a:off x="1193" y="2816"/>
              <a:ext cx="17" cy="17"/>
            </a:xfrm>
            <a:custGeom>
              <a:avLst/>
              <a:gdLst>
                <a:gd name="T0" fmla="*/ 16 w 17"/>
                <a:gd name="T1" fmla="*/ 8 h 17"/>
                <a:gd name="T2" fmla="*/ 12 w 17"/>
                <a:gd name="T3" fmla="*/ 0 h 17"/>
                <a:gd name="T4" fmla="*/ 5 w 17"/>
                <a:gd name="T5" fmla="*/ 0 h 17"/>
                <a:gd name="T6" fmla="*/ 1 w 17"/>
                <a:gd name="T7" fmla="*/ 8 h 17"/>
                <a:gd name="T8" fmla="*/ 0 w 17"/>
                <a:gd name="T9" fmla="*/ 16 h 17"/>
                <a:gd name="T10" fmla="*/ 9 w 17"/>
                <a:gd name="T11" fmla="*/ 16 h 17"/>
                <a:gd name="T12" fmla="*/ 8 w 17"/>
                <a:gd name="T13" fmla="*/ 16 h 17"/>
                <a:gd name="T14" fmla="*/ 6 w 17"/>
                <a:gd name="T15" fmla="*/ 16 h 17"/>
                <a:gd name="T16" fmla="*/ 6 w 17"/>
                <a:gd name="T17" fmla="*/ 12 h 17"/>
                <a:gd name="T18" fmla="*/ 16 w 17"/>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8"/>
                  </a:moveTo>
                  <a:lnTo>
                    <a:pt x="12" y="0"/>
                  </a:lnTo>
                  <a:lnTo>
                    <a:pt x="5" y="0"/>
                  </a:lnTo>
                  <a:lnTo>
                    <a:pt x="1" y="8"/>
                  </a:lnTo>
                  <a:lnTo>
                    <a:pt x="0" y="16"/>
                  </a:lnTo>
                  <a:lnTo>
                    <a:pt x="9" y="16"/>
                  </a:lnTo>
                  <a:lnTo>
                    <a:pt x="8" y="16"/>
                  </a:lnTo>
                  <a:lnTo>
                    <a:pt x="6" y="16"/>
                  </a:lnTo>
                  <a:lnTo>
                    <a:pt x="6" y="12"/>
                  </a:lnTo>
                  <a:lnTo>
                    <a:pt x="16" y="8"/>
                  </a:lnTo>
                </a:path>
              </a:pathLst>
            </a:custGeom>
            <a:solidFill>
              <a:srgbClr val="4F4F4F"/>
            </a:solidFill>
            <a:ln w="12700" cap="rnd">
              <a:noFill/>
              <a:round/>
              <a:headEnd/>
              <a:tailEnd/>
            </a:ln>
          </p:spPr>
          <p:txBody>
            <a:bodyPr/>
            <a:lstStyle/>
            <a:p>
              <a:endParaRPr lang="en-US" dirty="0"/>
            </a:p>
          </p:txBody>
        </p:sp>
        <p:sp>
          <p:nvSpPr>
            <p:cNvPr id="49354" name="Freeform 1253"/>
            <p:cNvSpPr>
              <a:spLocks/>
            </p:cNvSpPr>
            <p:nvPr/>
          </p:nvSpPr>
          <p:spPr bwMode="auto">
            <a:xfrm>
              <a:off x="1200" y="2822"/>
              <a:ext cx="17" cy="17"/>
            </a:xfrm>
            <a:custGeom>
              <a:avLst/>
              <a:gdLst>
                <a:gd name="T0" fmla="*/ 16 w 17"/>
                <a:gd name="T1" fmla="*/ 9 h 17"/>
                <a:gd name="T2" fmla="*/ 14 w 17"/>
                <a:gd name="T3" fmla="*/ 6 h 17"/>
                <a:gd name="T4" fmla="*/ 12 w 17"/>
                <a:gd name="T5" fmla="*/ 4 h 17"/>
                <a:gd name="T6" fmla="*/ 12 w 17"/>
                <a:gd name="T7" fmla="*/ 2 h 17"/>
                <a:gd name="T8" fmla="*/ 12 w 17"/>
                <a:gd name="T9" fmla="*/ 0 h 17"/>
                <a:gd name="T10" fmla="*/ 0 w 17"/>
                <a:gd name="T11" fmla="*/ 2 h 17"/>
                <a:gd name="T12" fmla="*/ 1 w 17"/>
                <a:gd name="T13" fmla="*/ 6 h 17"/>
                <a:gd name="T14" fmla="*/ 1 w 17"/>
                <a:gd name="T15" fmla="*/ 9 h 17"/>
                <a:gd name="T16" fmla="*/ 3 w 17"/>
                <a:gd name="T17" fmla="*/ 13 h 17"/>
                <a:gd name="T18" fmla="*/ 7 w 17"/>
                <a:gd name="T19" fmla="*/ 16 h 17"/>
                <a:gd name="T20" fmla="*/ 16 w 17"/>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9"/>
                  </a:moveTo>
                  <a:lnTo>
                    <a:pt x="14" y="6"/>
                  </a:lnTo>
                  <a:lnTo>
                    <a:pt x="12" y="4"/>
                  </a:lnTo>
                  <a:lnTo>
                    <a:pt x="12" y="2"/>
                  </a:lnTo>
                  <a:lnTo>
                    <a:pt x="12" y="0"/>
                  </a:lnTo>
                  <a:lnTo>
                    <a:pt x="0" y="2"/>
                  </a:lnTo>
                  <a:lnTo>
                    <a:pt x="1" y="6"/>
                  </a:lnTo>
                  <a:lnTo>
                    <a:pt x="1" y="9"/>
                  </a:lnTo>
                  <a:lnTo>
                    <a:pt x="3" y="13"/>
                  </a:lnTo>
                  <a:lnTo>
                    <a:pt x="7" y="16"/>
                  </a:lnTo>
                  <a:lnTo>
                    <a:pt x="16" y="9"/>
                  </a:lnTo>
                </a:path>
              </a:pathLst>
            </a:custGeom>
            <a:solidFill>
              <a:srgbClr val="4F4F4F"/>
            </a:solidFill>
            <a:ln w="12700" cap="rnd">
              <a:noFill/>
              <a:round/>
              <a:headEnd/>
              <a:tailEnd/>
            </a:ln>
          </p:spPr>
          <p:txBody>
            <a:bodyPr/>
            <a:lstStyle/>
            <a:p>
              <a:endParaRPr lang="en-US" dirty="0"/>
            </a:p>
          </p:txBody>
        </p:sp>
        <p:sp>
          <p:nvSpPr>
            <p:cNvPr id="49355" name="Freeform 1254"/>
            <p:cNvSpPr>
              <a:spLocks/>
            </p:cNvSpPr>
            <p:nvPr/>
          </p:nvSpPr>
          <p:spPr bwMode="auto">
            <a:xfrm>
              <a:off x="1183" y="2857"/>
              <a:ext cx="17" cy="17"/>
            </a:xfrm>
            <a:custGeom>
              <a:avLst/>
              <a:gdLst>
                <a:gd name="T0" fmla="*/ 11 w 17"/>
                <a:gd name="T1" fmla="*/ 16 h 17"/>
                <a:gd name="T2" fmla="*/ 13 w 17"/>
                <a:gd name="T3" fmla="*/ 12 h 17"/>
                <a:gd name="T4" fmla="*/ 16 w 17"/>
                <a:gd name="T5" fmla="*/ 8 h 17"/>
                <a:gd name="T6" fmla="*/ 16 w 17"/>
                <a:gd name="T7" fmla="*/ 3 h 17"/>
                <a:gd name="T8" fmla="*/ 16 w 17"/>
                <a:gd name="T9" fmla="*/ 0 h 17"/>
                <a:gd name="T10" fmla="*/ 2 w 17"/>
                <a:gd name="T11" fmla="*/ 0 h 17"/>
                <a:gd name="T12" fmla="*/ 2 w 17"/>
                <a:gd name="T13" fmla="*/ 3 h 17"/>
                <a:gd name="T14" fmla="*/ 2 w 17"/>
                <a:gd name="T15" fmla="*/ 6 h 17"/>
                <a:gd name="T16" fmla="*/ 2 w 17"/>
                <a:gd name="T17" fmla="*/ 9 h 17"/>
                <a:gd name="T18" fmla="*/ 0 w 17"/>
                <a:gd name="T19" fmla="*/ 9 h 17"/>
                <a:gd name="T20" fmla="*/ 11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1" y="16"/>
                  </a:moveTo>
                  <a:lnTo>
                    <a:pt x="13" y="12"/>
                  </a:lnTo>
                  <a:lnTo>
                    <a:pt x="16" y="8"/>
                  </a:lnTo>
                  <a:lnTo>
                    <a:pt x="16" y="3"/>
                  </a:lnTo>
                  <a:lnTo>
                    <a:pt x="16" y="0"/>
                  </a:lnTo>
                  <a:lnTo>
                    <a:pt x="2" y="0"/>
                  </a:lnTo>
                  <a:lnTo>
                    <a:pt x="2" y="3"/>
                  </a:lnTo>
                  <a:lnTo>
                    <a:pt x="2" y="6"/>
                  </a:lnTo>
                  <a:lnTo>
                    <a:pt x="2" y="9"/>
                  </a:lnTo>
                  <a:lnTo>
                    <a:pt x="0" y="9"/>
                  </a:lnTo>
                  <a:lnTo>
                    <a:pt x="11" y="16"/>
                  </a:lnTo>
                </a:path>
              </a:pathLst>
            </a:custGeom>
            <a:solidFill>
              <a:srgbClr val="4F4F4F"/>
            </a:solidFill>
            <a:ln w="12700" cap="rnd">
              <a:noFill/>
              <a:round/>
              <a:headEnd/>
              <a:tailEnd/>
            </a:ln>
          </p:spPr>
          <p:txBody>
            <a:bodyPr/>
            <a:lstStyle/>
            <a:p>
              <a:endParaRPr lang="en-US" dirty="0"/>
            </a:p>
          </p:txBody>
        </p:sp>
        <p:sp>
          <p:nvSpPr>
            <p:cNvPr id="49356" name="Freeform 1255"/>
            <p:cNvSpPr>
              <a:spLocks/>
            </p:cNvSpPr>
            <p:nvPr/>
          </p:nvSpPr>
          <p:spPr bwMode="auto">
            <a:xfrm>
              <a:off x="963" y="2813"/>
              <a:ext cx="17" cy="17"/>
            </a:xfrm>
            <a:custGeom>
              <a:avLst/>
              <a:gdLst>
                <a:gd name="T0" fmla="*/ 4 w 17"/>
                <a:gd name="T1" fmla="*/ 16 h 17"/>
                <a:gd name="T2" fmla="*/ 6 w 17"/>
                <a:gd name="T3" fmla="*/ 16 h 17"/>
                <a:gd name="T4" fmla="*/ 10 w 17"/>
                <a:gd name="T5" fmla="*/ 16 h 17"/>
                <a:gd name="T6" fmla="*/ 12 w 17"/>
                <a:gd name="T7" fmla="*/ 13 h 17"/>
                <a:gd name="T8" fmla="*/ 16 w 17"/>
                <a:gd name="T9" fmla="*/ 13 h 17"/>
                <a:gd name="T10" fmla="*/ 10 w 17"/>
                <a:gd name="T11" fmla="*/ 0 h 17"/>
                <a:gd name="T12" fmla="*/ 8 w 17"/>
                <a:gd name="T13" fmla="*/ 0 h 17"/>
                <a:gd name="T14" fmla="*/ 6 w 17"/>
                <a:gd name="T15" fmla="*/ 2 h 17"/>
                <a:gd name="T16" fmla="*/ 4 w 17"/>
                <a:gd name="T17" fmla="*/ 2 h 17"/>
                <a:gd name="T18" fmla="*/ 0 w 17"/>
                <a:gd name="T19" fmla="*/ 2 h 17"/>
                <a:gd name="T20" fmla="*/ 4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4" y="16"/>
                  </a:moveTo>
                  <a:lnTo>
                    <a:pt x="6" y="16"/>
                  </a:lnTo>
                  <a:lnTo>
                    <a:pt x="10" y="16"/>
                  </a:lnTo>
                  <a:lnTo>
                    <a:pt x="12" y="13"/>
                  </a:lnTo>
                  <a:lnTo>
                    <a:pt x="16" y="13"/>
                  </a:lnTo>
                  <a:lnTo>
                    <a:pt x="10" y="0"/>
                  </a:lnTo>
                  <a:lnTo>
                    <a:pt x="8" y="0"/>
                  </a:lnTo>
                  <a:lnTo>
                    <a:pt x="6" y="2"/>
                  </a:lnTo>
                  <a:lnTo>
                    <a:pt x="4" y="2"/>
                  </a:lnTo>
                  <a:lnTo>
                    <a:pt x="0" y="2"/>
                  </a:lnTo>
                  <a:lnTo>
                    <a:pt x="4" y="16"/>
                  </a:lnTo>
                </a:path>
              </a:pathLst>
            </a:custGeom>
            <a:solidFill>
              <a:srgbClr val="4F4F4F"/>
            </a:solidFill>
            <a:ln w="12700" cap="rnd">
              <a:noFill/>
              <a:round/>
              <a:headEnd/>
              <a:tailEnd/>
            </a:ln>
          </p:spPr>
          <p:txBody>
            <a:bodyPr/>
            <a:lstStyle/>
            <a:p>
              <a:endParaRPr lang="en-US" dirty="0"/>
            </a:p>
          </p:txBody>
        </p:sp>
        <p:sp>
          <p:nvSpPr>
            <p:cNvPr id="49357" name="Freeform 1256"/>
            <p:cNvSpPr>
              <a:spLocks/>
            </p:cNvSpPr>
            <p:nvPr/>
          </p:nvSpPr>
          <p:spPr bwMode="auto">
            <a:xfrm>
              <a:off x="831" y="2835"/>
              <a:ext cx="52" cy="17"/>
            </a:xfrm>
            <a:custGeom>
              <a:avLst/>
              <a:gdLst>
                <a:gd name="T0" fmla="*/ 1 w 52"/>
                <a:gd name="T1" fmla="*/ 6 h 17"/>
                <a:gd name="T2" fmla="*/ 3 w 52"/>
                <a:gd name="T3" fmla="*/ 16 h 17"/>
                <a:gd name="T4" fmla="*/ 7 w 52"/>
                <a:gd name="T5" fmla="*/ 14 h 17"/>
                <a:gd name="T6" fmla="*/ 14 w 52"/>
                <a:gd name="T7" fmla="*/ 13 h 17"/>
                <a:gd name="T8" fmla="*/ 20 w 52"/>
                <a:gd name="T9" fmla="*/ 13 h 17"/>
                <a:gd name="T10" fmla="*/ 26 w 52"/>
                <a:gd name="T11" fmla="*/ 12 h 17"/>
                <a:gd name="T12" fmla="*/ 32 w 52"/>
                <a:gd name="T13" fmla="*/ 12 h 17"/>
                <a:gd name="T14" fmla="*/ 38 w 52"/>
                <a:gd name="T15" fmla="*/ 11 h 17"/>
                <a:gd name="T16" fmla="*/ 45 w 52"/>
                <a:gd name="T17" fmla="*/ 9 h 17"/>
                <a:gd name="T18" fmla="*/ 51 w 52"/>
                <a:gd name="T19" fmla="*/ 8 h 17"/>
                <a:gd name="T20" fmla="*/ 47 w 52"/>
                <a:gd name="T21" fmla="*/ 0 h 17"/>
                <a:gd name="T22" fmla="*/ 42 w 52"/>
                <a:gd name="T23" fmla="*/ 1 h 17"/>
                <a:gd name="T24" fmla="*/ 37 w 52"/>
                <a:gd name="T25" fmla="*/ 2 h 17"/>
                <a:gd name="T26" fmla="*/ 30 w 52"/>
                <a:gd name="T27" fmla="*/ 3 h 17"/>
                <a:gd name="T28" fmla="*/ 25 w 52"/>
                <a:gd name="T29" fmla="*/ 3 h 17"/>
                <a:gd name="T30" fmla="*/ 19 w 52"/>
                <a:gd name="T31" fmla="*/ 3 h 17"/>
                <a:gd name="T32" fmla="*/ 13 w 52"/>
                <a:gd name="T33" fmla="*/ 4 h 17"/>
                <a:gd name="T34" fmla="*/ 6 w 52"/>
                <a:gd name="T35" fmla="*/ 6 h 17"/>
                <a:gd name="T36" fmla="*/ 0 w 52"/>
                <a:gd name="T37" fmla="*/ 6 h 17"/>
                <a:gd name="T38" fmla="*/ 1 w 52"/>
                <a:gd name="T39" fmla="*/ 16 h 17"/>
                <a:gd name="T40" fmla="*/ 1 w 52"/>
                <a:gd name="T41" fmla="*/ 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17"/>
                <a:gd name="T65" fmla="*/ 52 w 5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17">
                  <a:moveTo>
                    <a:pt x="1" y="6"/>
                  </a:moveTo>
                  <a:lnTo>
                    <a:pt x="3" y="16"/>
                  </a:lnTo>
                  <a:lnTo>
                    <a:pt x="7" y="14"/>
                  </a:lnTo>
                  <a:lnTo>
                    <a:pt x="14" y="13"/>
                  </a:lnTo>
                  <a:lnTo>
                    <a:pt x="20" y="13"/>
                  </a:lnTo>
                  <a:lnTo>
                    <a:pt x="26" y="12"/>
                  </a:lnTo>
                  <a:lnTo>
                    <a:pt x="32" y="12"/>
                  </a:lnTo>
                  <a:lnTo>
                    <a:pt x="38" y="11"/>
                  </a:lnTo>
                  <a:lnTo>
                    <a:pt x="45" y="9"/>
                  </a:lnTo>
                  <a:lnTo>
                    <a:pt x="51" y="8"/>
                  </a:lnTo>
                  <a:lnTo>
                    <a:pt x="47" y="0"/>
                  </a:lnTo>
                  <a:lnTo>
                    <a:pt x="42" y="1"/>
                  </a:lnTo>
                  <a:lnTo>
                    <a:pt x="37" y="2"/>
                  </a:lnTo>
                  <a:lnTo>
                    <a:pt x="30" y="3"/>
                  </a:lnTo>
                  <a:lnTo>
                    <a:pt x="25" y="3"/>
                  </a:lnTo>
                  <a:lnTo>
                    <a:pt x="19" y="3"/>
                  </a:lnTo>
                  <a:lnTo>
                    <a:pt x="13" y="4"/>
                  </a:lnTo>
                  <a:lnTo>
                    <a:pt x="6" y="6"/>
                  </a:lnTo>
                  <a:lnTo>
                    <a:pt x="0" y="6"/>
                  </a:lnTo>
                  <a:lnTo>
                    <a:pt x="1" y="16"/>
                  </a:lnTo>
                  <a:lnTo>
                    <a:pt x="1" y="6"/>
                  </a:lnTo>
                </a:path>
              </a:pathLst>
            </a:custGeom>
            <a:solidFill>
              <a:srgbClr val="B5B5B5"/>
            </a:solidFill>
            <a:ln w="12700" cap="rnd">
              <a:noFill/>
              <a:round/>
              <a:headEnd/>
              <a:tailEnd/>
            </a:ln>
          </p:spPr>
          <p:txBody>
            <a:bodyPr/>
            <a:lstStyle/>
            <a:p>
              <a:endParaRPr lang="en-US" dirty="0"/>
            </a:p>
          </p:txBody>
        </p:sp>
        <p:sp>
          <p:nvSpPr>
            <p:cNvPr id="49358" name="Freeform 1257"/>
            <p:cNvSpPr>
              <a:spLocks/>
            </p:cNvSpPr>
            <p:nvPr/>
          </p:nvSpPr>
          <p:spPr bwMode="auto">
            <a:xfrm>
              <a:off x="827" y="2843"/>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16" y="16"/>
                  </a:lnTo>
                  <a:lnTo>
                    <a:pt x="0" y="16"/>
                  </a:lnTo>
                  <a:lnTo>
                    <a:pt x="0" y="0"/>
                  </a:lnTo>
                </a:path>
              </a:pathLst>
            </a:custGeom>
            <a:solidFill>
              <a:srgbClr val="B5B5B5"/>
            </a:solidFill>
            <a:ln w="12700" cap="rnd">
              <a:noFill/>
              <a:round/>
              <a:headEnd/>
              <a:tailEnd/>
            </a:ln>
          </p:spPr>
          <p:txBody>
            <a:bodyPr/>
            <a:lstStyle/>
            <a:p>
              <a:endParaRPr lang="en-US" dirty="0"/>
            </a:p>
          </p:txBody>
        </p:sp>
        <p:sp>
          <p:nvSpPr>
            <p:cNvPr id="49359" name="Freeform 1258"/>
            <p:cNvSpPr>
              <a:spLocks/>
            </p:cNvSpPr>
            <p:nvPr/>
          </p:nvSpPr>
          <p:spPr bwMode="auto">
            <a:xfrm>
              <a:off x="941" y="2883"/>
              <a:ext cx="17" cy="17"/>
            </a:xfrm>
            <a:custGeom>
              <a:avLst/>
              <a:gdLst>
                <a:gd name="T0" fmla="*/ 9 w 17"/>
                <a:gd name="T1" fmla="*/ 16 h 17"/>
                <a:gd name="T2" fmla="*/ 11 w 17"/>
                <a:gd name="T3" fmla="*/ 16 h 17"/>
                <a:gd name="T4" fmla="*/ 16 w 17"/>
                <a:gd name="T5" fmla="*/ 16 h 17"/>
                <a:gd name="T6" fmla="*/ 11 w 17"/>
                <a:gd name="T7" fmla="*/ 0 h 17"/>
                <a:gd name="T8" fmla="*/ 9 w 17"/>
                <a:gd name="T9" fmla="*/ 0 h 17"/>
                <a:gd name="T10" fmla="*/ 4 w 17"/>
                <a:gd name="T11" fmla="*/ 0 h 17"/>
                <a:gd name="T12" fmla="*/ 0 w 17"/>
                <a:gd name="T13" fmla="*/ 3 h 17"/>
                <a:gd name="T14" fmla="*/ 9 w 17"/>
                <a:gd name="T15" fmla="*/ 16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9" y="16"/>
                  </a:moveTo>
                  <a:lnTo>
                    <a:pt x="11" y="16"/>
                  </a:lnTo>
                  <a:lnTo>
                    <a:pt x="16" y="16"/>
                  </a:lnTo>
                  <a:lnTo>
                    <a:pt x="11" y="0"/>
                  </a:lnTo>
                  <a:lnTo>
                    <a:pt x="9" y="0"/>
                  </a:lnTo>
                  <a:lnTo>
                    <a:pt x="4" y="0"/>
                  </a:lnTo>
                  <a:lnTo>
                    <a:pt x="0" y="3"/>
                  </a:lnTo>
                  <a:lnTo>
                    <a:pt x="9" y="16"/>
                  </a:lnTo>
                </a:path>
              </a:pathLst>
            </a:custGeom>
            <a:solidFill>
              <a:srgbClr val="4F4F4F"/>
            </a:solidFill>
            <a:ln w="12700" cap="rnd">
              <a:noFill/>
              <a:round/>
              <a:headEnd/>
              <a:tailEnd/>
            </a:ln>
          </p:spPr>
          <p:txBody>
            <a:bodyPr/>
            <a:lstStyle/>
            <a:p>
              <a:endParaRPr lang="en-US" dirty="0"/>
            </a:p>
          </p:txBody>
        </p:sp>
        <p:sp>
          <p:nvSpPr>
            <p:cNvPr id="49360" name="Freeform 1259"/>
            <p:cNvSpPr>
              <a:spLocks/>
            </p:cNvSpPr>
            <p:nvPr/>
          </p:nvSpPr>
          <p:spPr bwMode="auto">
            <a:xfrm>
              <a:off x="972" y="2905"/>
              <a:ext cx="17" cy="17"/>
            </a:xfrm>
            <a:custGeom>
              <a:avLst/>
              <a:gdLst>
                <a:gd name="T0" fmla="*/ 16 w 17"/>
                <a:gd name="T1" fmla="*/ 16 h 17"/>
                <a:gd name="T2" fmla="*/ 16 w 17"/>
                <a:gd name="T3" fmla="*/ 0 h 17"/>
                <a:gd name="T4" fmla="*/ 0 w 17"/>
                <a:gd name="T5" fmla="*/ 0 h 17"/>
                <a:gd name="T6" fmla="*/ 16 w 17"/>
                <a:gd name="T7" fmla="*/ 16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16" y="16"/>
                  </a:moveTo>
                  <a:lnTo>
                    <a:pt x="16" y="0"/>
                  </a:lnTo>
                  <a:lnTo>
                    <a:pt x="0" y="0"/>
                  </a:lnTo>
                  <a:lnTo>
                    <a:pt x="16" y="16"/>
                  </a:lnTo>
                </a:path>
              </a:pathLst>
            </a:custGeom>
            <a:solidFill>
              <a:srgbClr val="B5B5B5"/>
            </a:solidFill>
            <a:ln w="12700" cap="rnd">
              <a:noFill/>
              <a:round/>
              <a:headEnd/>
              <a:tailEnd/>
            </a:ln>
          </p:spPr>
          <p:txBody>
            <a:bodyPr/>
            <a:lstStyle/>
            <a:p>
              <a:endParaRPr lang="en-US" dirty="0"/>
            </a:p>
          </p:txBody>
        </p:sp>
        <p:sp>
          <p:nvSpPr>
            <p:cNvPr id="49361" name="Freeform 1260"/>
            <p:cNvSpPr>
              <a:spLocks/>
            </p:cNvSpPr>
            <p:nvPr/>
          </p:nvSpPr>
          <p:spPr bwMode="auto">
            <a:xfrm>
              <a:off x="963" y="2908"/>
              <a:ext cx="17" cy="17"/>
            </a:xfrm>
            <a:custGeom>
              <a:avLst/>
              <a:gdLst>
                <a:gd name="T0" fmla="*/ 8 w 17"/>
                <a:gd name="T1" fmla="*/ 16 h 17"/>
                <a:gd name="T2" fmla="*/ 9 w 17"/>
                <a:gd name="T3" fmla="*/ 13 h 17"/>
                <a:gd name="T4" fmla="*/ 12 w 17"/>
                <a:gd name="T5" fmla="*/ 10 h 17"/>
                <a:gd name="T6" fmla="*/ 14 w 17"/>
                <a:gd name="T7" fmla="*/ 6 h 17"/>
                <a:gd name="T8" fmla="*/ 16 w 17"/>
                <a:gd name="T9" fmla="*/ 2 h 17"/>
                <a:gd name="T10" fmla="*/ 6 w 17"/>
                <a:gd name="T11" fmla="*/ 0 h 17"/>
                <a:gd name="T12" fmla="*/ 6 w 17"/>
                <a:gd name="T13" fmla="*/ 1 h 17"/>
                <a:gd name="T14" fmla="*/ 4 w 17"/>
                <a:gd name="T15" fmla="*/ 5 h 17"/>
                <a:gd name="T16" fmla="*/ 2 w 17"/>
                <a:gd name="T17" fmla="*/ 8 h 17"/>
                <a:gd name="T18" fmla="*/ 0 w 17"/>
                <a:gd name="T19" fmla="*/ 12 h 17"/>
                <a:gd name="T20" fmla="*/ 8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16"/>
                  </a:moveTo>
                  <a:lnTo>
                    <a:pt x="9" y="13"/>
                  </a:lnTo>
                  <a:lnTo>
                    <a:pt x="12" y="10"/>
                  </a:lnTo>
                  <a:lnTo>
                    <a:pt x="14" y="6"/>
                  </a:lnTo>
                  <a:lnTo>
                    <a:pt x="16" y="2"/>
                  </a:lnTo>
                  <a:lnTo>
                    <a:pt x="6" y="0"/>
                  </a:lnTo>
                  <a:lnTo>
                    <a:pt x="6" y="1"/>
                  </a:lnTo>
                  <a:lnTo>
                    <a:pt x="4" y="5"/>
                  </a:lnTo>
                  <a:lnTo>
                    <a:pt x="2" y="8"/>
                  </a:lnTo>
                  <a:lnTo>
                    <a:pt x="0" y="12"/>
                  </a:lnTo>
                  <a:lnTo>
                    <a:pt x="8" y="16"/>
                  </a:lnTo>
                </a:path>
              </a:pathLst>
            </a:custGeom>
            <a:solidFill>
              <a:srgbClr val="B5B5B5"/>
            </a:solidFill>
            <a:ln w="12700" cap="rnd">
              <a:noFill/>
              <a:round/>
              <a:headEnd/>
              <a:tailEnd/>
            </a:ln>
          </p:spPr>
          <p:txBody>
            <a:bodyPr/>
            <a:lstStyle/>
            <a:p>
              <a:endParaRPr lang="en-US" dirty="0"/>
            </a:p>
          </p:txBody>
        </p:sp>
        <p:sp>
          <p:nvSpPr>
            <p:cNvPr id="49362" name="Freeform 1261"/>
            <p:cNvSpPr>
              <a:spLocks/>
            </p:cNvSpPr>
            <p:nvPr/>
          </p:nvSpPr>
          <p:spPr bwMode="auto">
            <a:xfrm>
              <a:off x="957" y="2919"/>
              <a:ext cx="17" cy="17"/>
            </a:xfrm>
            <a:custGeom>
              <a:avLst/>
              <a:gdLst>
                <a:gd name="T0" fmla="*/ 9 w 17"/>
                <a:gd name="T1" fmla="*/ 16 h 17"/>
                <a:gd name="T2" fmla="*/ 11 w 17"/>
                <a:gd name="T3" fmla="*/ 16 h 17"/>
                <a:gd name="T4" fmla="*/ 9 w 17"/>
                <a:gd name="T5" fmla="*/ 16 h 17"/>
                <a:gd name="T6" fmla="*/ 12 w 17"/>
                <a:gd name="T7" fmla="*/ 16 h 17"/>
                <a:gd name="T8" fmla="*/ 16 w 17"/>
                <a:gd name="T9" fmla="*/ 12 h 17"/>
                <a:gd name="T10" fmla="*/ 6 w 17"/>
                <a:gd name="T11" fmla="*/ 4 h 17"/>
                <a:gd name="T12" fmla="*/ 9 w 17"/>
                <a:gd name="T13" fmla="*/ 0 h 17"/>
                <a:gd name="T14" fmla="*/ 8 w 17"/>
                <a:gd name="T15" fmla="*/ 0 h 17"/>
                <a:gd name="T16" fmla="*/ 3 w 17"/>
                <a:gd name="T17" fmla="*/ 4 h 17"/>
                <a:gd name="T18" fmla="*/ 0 w 17"/>
                <a:gd name="T19" fmla="*/ 8 h 17"/>
                <a:gd name="T20" fmla="*/ 1 w 17"/>
                <a:gd name="T21" fmla="*/ 8 h 17"/>
                <a:gd name="T22" fmla="*/ 9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9" y="16"/>
                  </a:moveTo>
                  <a:lnTo>
                    <a:pt x="11" y="16"/>
                  </a:lnTo>
                  <a:lnTo>
                    <a:pt x="9" y="16"/>
                  </a:lnTo>
                  <a:lnTo>
                    <a:pt x="12" y="16"/>
                  </a:lnTo>
                  <a:lnTo>
                    <a:pt x="16" y="12"/>
                  </a:lnTo>
                  <a:lnTo>
                    <a:pt x="6" y="4"/>
                  </a:lnTo>
                  <a:lnTo>
                    <a:pt x="9" y="0"/>
                  </a:lnTo>
                  <a:lnTo>
                    <a:pt x="8" y="0"/>
                  </a:lnTo>
                  <a:lnTo>
                    <a:pt x="3" y="4"/>
                  </a:lnTo>
                  <a:lnTo>
                    <a:pt x="0" y="8"/>
                  </a:lnTo>
                  <a:lnTo>
                    <a:pt x="1" y="8"/>
                  </a:lnTo>
                  <a:lnTo>
                    <a:pt x="9" y="16"/>
                  </a:lnTo>
                </a:path>
              </a:pathLst>
            </a:custGeom>
            <a:solidFill>
              <a:srgbClr val="B5B5B5"/>
            </a:solidFill>
            <a:ln w="12700" cap="rnd">
              <a:noFill/>
              <a:round/>
              <a:headEnd/>
              <a:tailEnd/>
            </a:ln>
          </p:spPr>
          <p:txBody>
            <a:bodyPr/>
            <a:lstStyle/>
            <a:p>
              <a:endParaRPr lang="en-US" dirty="0"/>
            </a:p>
          </p:txBody>
        </p:sp>
        <p:sp>
          <p:nvSpPr>
            <p:cNvPr id="49363" name="Freeform 1262"/>
            <p:cNvSpPr>
              <a:spLocks/>
            </p:cNvSpPr>
            <p:nvPr/>
          </p:nvSpPr>
          <p:spPr bwMode="auto">
            <a:xfrm>
              <a:off x="952" y="2924"/>
              <a:ext cx="17" cy="17"/>
            </a:xfrm>
            <a:custGeom>
              <a:avLst/>
              <a:gdLst>
                <a:gd name="T0" fmla="*/ 12 w 17"/>
                <a:gd name="T1" fmla="*/ 16 h 17"/>
                <a:gd name="T2" fmla="*/ 12 w 17"/>
                <a:gd name="T3" fmla="*/ 14 h 17"/>
                <a:gd name="T4" fmla="*/ 14 w 17"/>
                <a:gd name="T5" fmla="*/ 12 h 17"/>
                <a:gd name="T6" fmla="*/ 14 w 17"/>
                <a:gd name="T7" fmla="*/ 8 h 17"/>
                <a:gd name="T8" fmla="*/ 16 w 17"/>
                <a:gd name="T9" fmla="*/ 6 h 17"/>
                <a:gd name="T10" fmla="*/ 7 w 17"/>
                <a:gd name="T11" fmla="*/ 0 h 17"/>
                <a:gd name="T12" fmla="*/ 3 w 17"/>
                <a:gd name="T13" fmla="*/ 2 h 17"/>
                <a:gd name="T14" fmla="*/ 3 w 17"/>
                <a:gd name="T15" fmla="*/ 6 h 17"/>
                <a:gd name="T16" fmla="*/ 1 w 17"/>
                <a:gd name="T17" fmla="*/ 10 h 17"/>
                <a:gd name="T18" fmla="*/ 0 w 17"/>
                <a:gd name="T19" fmla="*/ 14 h 17"/>
                <a:gd name="T20" fmla="*/ 0 w 17"/>
                <a:gd name="T21" fmla="*/ 12 h 17"/>
                <a:gd name="T22" fmla="*/ 12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2" y="16"/>
                  </a:moveTo>
                  <a:lnTo>
                    <a:pt x="12" y="14"/>
                  </a:lnTo>
                  <a:lnTo>
                    <a:pt x="14" y="12"/>
                  </a:lnTo>
                  <a:lnTo>
                    <a:pt x="14" y="8"/>
                  </a:lnTo>
                  <a:lnTo>
                    <a:pt x="16" y="6"/>
                  </a:lnTo>
                  <a:lnTo>
                    <a:pt x="7" y="0"/>
                  </a:lnTo>
                  <a:lnTo>
                    <a:pt x="3" y="2"/>
                  </a:lnTo>
                  <a:lnTo>
                    <a:pt x="3" y="6"/>
                  </a:lnTo>
                  <a:lnTo>
                    <a:pt x="1" y="10"/>
                  </a:lnTo>
                  <a:lnTo>
                    <a:pt x="0" y="14"/>
                  </a:lnTo>
                  <a:lnTo>
                    <a:pt x="0" y="12"/>
                  </a:lnTo>
                  <a:lnTo>
                    <a:pt x="12" y="16"/>
                  </a:lnTo>
                </a:path>
              </a:pathLst>
            </a:custGeom>
            <a:solidFill>
              <a:srgbClr val="B5B5B5"/>
            </a:solidFill>
            <a:ln w="12700" cap="rnd">
              <a:noFill/>
              <a:round/>
              <a:headEnd/>
              <a:tailEnd/>
            </a:ln>
          </p:spPr>
          <p:txBody>
            <a:bodyPr/>
            <a:lstStyle/>
            <a:p>
              <a:endParaRPr lang="en-US" dirty="0"/>
            </a:p>
          </p:txBody>
        </p:sp>
        <p:sp>
          <p:nvSpPr>
            <p:cNvPr id="49364" name="Freeform 1263"/>
            <p:cNvSpPr>
              <a:spLocks/>
            </p:cNvSpPr>
            <p:nvPr/>
          </p:nvSpPr>
          <p:spPr bwMode="auto">
            <a:xfrm>
              <a:off x="943" y="2935"/>
              <a:ext cx="17" cy="17"/>
            </a:xfrm>
            <a:custGeom>
              <a:avLst/>
              <a:gdLst>
                <a:gd name="T0" fmla="*/ 8 w 17"/>
                <a:gd name="T1" fmla="*/ 16 h 17"/>
                <a:gd name="T2" fmla="*/ 9 w 17"/>
                <a:gd name="T3" fmla="*/ 13 h 17"/>
                <a:gd name="T4" fmla="*/ 12 w 17"/>
                <a:gd name="T5" fmla="*/ 10 h 17"/>
                <a:gd name="T6" fmla="*/ 14 w 17"/>
                <a:gd name="T7" fmla="*/ 7 h 17"/>
                <a:gd name="T8" fmla="*/ 16 w 17"/>
                <a:gd name="T9" fmla="*/ 2 h 17"/>
                <a:gd name="T10" fmla="*/ 6 w 17"/>
                <a:gd name="T11" fmla="*/ 0 h 17"/>
                <a:gd name="T12" fmla="*/ 6 w 17"/>
                <a:gd name="T13" fmla="*/ 1 h 17"/>
                <a:gd name="T14" fmla="*/ 4 w 17"/>
                <a:gd name="T15" fmla="*/ 4 h 17"/>
                <a:gd name="T16" fmla="*/ 2 w 17"/>
                <a:gd name="T17" fmla="*/ 8 h 17"/>
                <a:gd name="T18" fmla="*/ 0 w 17"/>
                <a:gd name="T19" fmla="*/ 11 h 17"/>
                <a:gd name="T20" fmla="*/ 8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16"/>
                  </a:moveTo>
                  <a:lnTo>
                    <a:pt x="9" y="13"/>
                  </a:lnTo>
                  <a:lnTo>
                    <a:pt x="12" y="10"/>
                  </a:lnTo>
                  <a:lnTo>
                    <a:pt x="14" y="7"/>
                  </a:lnTo>
                  <a:lnTo>
                    <a:pt x="16" y="2"/>
                  </a:lnTo>
                  <a:lnTo>
                    <a:pt x="6" y="0"/>
                  </a:lnTo>
                  <a:lnTo>
                    <a:pt x="6" y="1"/>
                  </a:lnTo>
                  <a:lnTo>
                    <a:pt x="4" y="4"/>
                  </a:lnTo>
                  <a:lnTo>
                    <a:pt x="2" y="8"/>
                  </a:lnTo>
                  <a:lnTo>
                    <a:pt x="0" y="11"/>
                  </a:lnTo>
                  <a:lnTo>
                    <a:pt x="8" y="16"/>
                  </a:lnTo>
                </a:path>
              </a:pathLst>
            </a:custGeom>
            <a:solidFill>
              <a:srgbClr val="B5B5B5"/>
            </a:solidFill>
            <a:ln w="12700" cap="rnd">
              <a:noFill/>
              <a:round/>
              <a:headEnd/>
              <a:tailEnd/>
            </a:ln>
          </p:spPr>
          <p:txBody>
            <a:bodyPr/>
            <a:lstStyle/>
            <a:p>
              <a:endParaRPr lang="en-US" dirty="0"/>
            </a:p>
          </p:txBody>
        </p:sp>
        <p:sp>
          <p:nvSpPr>
            <p:cNvPr id="49365" name="Freeform 1264"/>
            <p:cNvSpPr>
              <a:spLocks/>
            </p:cNvSpPr>
            <p:nvPr/>
          </p:nvSpPr>
          <p:spPr bwMode="auto">
            <a:xfrm>
              <a:off x="928" y="2947"/>
              <a:ext cx="20" cy="17"/>
            </a:xfrm>
            <a:custGeom>
              <a:avLst/>
              <a:gdLst>
                <a:gd name="T0" fmla="*/ 6 w 20"/>
                <a:gd name="T1" fmla="*/ 16 h 17"/>
                <a:gd name="T2" fmla="*/ 9 w 20"/>
                <a:gd name="T3" fmla="*/ 13 h 17"/>
                <a:gd name="T4" fmla="*/ 12 w 20"/>
                <a:gd name="T5" fmla="*/ 10 h 17"/>
                <a:gd name="T6" fmla="*/ 15 w 20"/>
                <a:gd name="T7" fmla="*/ 8 h 17"/>
                <a:gd name="T8" fmla="*/ 19 w 20"/>
                <a:gd name="T9" fmla="*/ 4 h 17"/>
                <a:gd name="T10" fmla="*/ 11 w 20"/>
                <a:gd name="T11" fmla="*/ 0 h 17"/>
                <a:gd name="T12" fmla="*/ 9 w 20"/>
                <a:gd name="T13" fmla="*/ 2 h 17"/>
                <a:gd name="T14" fmla="*/ 6 w 20"/>
                <a:gd name="T15" fmla="*/ 5 h 17"/>
                <a:gd name="T16" fmla="*/ 3 w 20"/>
                <a:gd name="T17" fmla="*/ 8 h 17"/>
                <a:gd name="T18" fmla="*/ 0 w 20"/>
                <a:gd name="T19" fmla="*/ 10 h 17"/>
                <a:gd name="T20" fmla="*/ 6 w 20"/>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7"/>
                <a:gd name="T35" fmla="*/ 20 w 20"/>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7">
                  <a:moveTo>
                    <a:pt x="6" y="16"/>
                  </a:moveTo>
                  <a:lnTo>
                    <a:pt x="9" y="13"/>
                  </a:lnTo>
                  <a:lnTo>
                    <a:pt x="12" y="10"/>
                  </a:lnTo>
                  <a:lnTo>
                    <a:pt x="15" y="8"/>
                  </a:lnTo>
                  <a:lnTo>
                    <a:pt x="19" y="4"/>
                  </a:lnTo>
                  <a:lnTo>
                    <a:pt x="11" y="0"/>
                  </a:lnTo>
                  <a:lnTo>
                    <a:pt x="9" y="2"/>
                  </a:lnTo>
                  <a:lnTo>
                    <a:pt x="6" y="5"/>
                  </a:lnTo>
                  <a:lnTo>
                    <a:pt x="3" y="8"/>
                  </a:lnTo>
                  <a:lnTo>
                    <a:pt x="0" y="10"/>
                  </a:lnTo>
                  <a:lnTo>
                    <a:pt x="6" y="16"/>
                  </a:lnTo>
                </a:path>
              </a:pathLst>
            </a:custGeom>
            <a:solidFill>
              <a:srgbClr val="B5B5B5"/>
            </a:solidFill>
            <a:ln w="12700" cap="rnd">
              <a:noFill/>
              <a:round/>
              <a:headEnd/>
              <a:tailEnd/>
            </a:ln>
          </p:spPr>
          <p:txBody>
            <a:bodyPr/>
            <a:lstStyle/>
            <a:p>
              <a:endParaRPr lang="en-US" dirty="0"/>
            </a:p>
          </p:txBody>
        </p:sp>
        <p:sp>
          <p:nvSpPr>
            <p:cNvPr id="49366" name="Freeform 1265"/>
            <p:cNvSpPr>
              <a:spLocks/>
            </p:cNvSpPr>
            <p:nvPr/>
          </p:nvSpPr>
          <p:spPr bwMode="auto">
            <a:xfrm>
              <a:off x="1034" y="2734"/>
              <a:ext cx="17" cy="23"/>
            </a:xfrm>
            <a:custGeom>
              <a:avLst/>
              <a:gdLst>
                <a:gd name="T0" fmla="*/ 9 w 17"/>
                <a:gd name="T1" fmla="*/ 0 h 23"/>
                <a:gd name="T2" fmla="*/ 6 w 17"/>
                <a:gd name="T3" fmla="*/ 4 h 23"/>
                <a:gd name="T4" fmla="*/ 4 w 17"/>
                <a:gd name="T5" fmla="*/ 9 h 23"/>
                <a:gd name="T6" fmla="*/ 1 w 17"/>
                <a:gd name="T7" fmla="*/ 13 h 23"/>
                <a:gd name="T8" fmla="*/ 0 w 17"/>
                <a:gd name="T9" fmla="*/ 15 h 23"/>
                <a:gd name="T10" fmla="*/ 4 w 17"/>
                <a:gd name="T11" fmla="*/ 22 h 23"/>
                <a:gd name="T12" fmla="*/ 9 w 17"/>
                <a:gd name="T13" fmla="*/ 17 h 23"/>
                <a:gd name="T14" fmla="*/ 11 w 17"/>
                <a:gd name="T15" fmla="*/ 13 h 23"/>
                <a:gd name="T16" fmla="*/ 13 w 17"/>
                <a:gd name="T17" fmla="*/ 9 h 23"/>
                <a:gd name="T18" fmla="*/ 16 w 17"/>
                <a:gd name="T19" fmla="*/ 6 h 23"/>
                <a:gd name="T20" fmla="*/ 9 w 17"/>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3"/>
                <a:gd name="T35" fmla="*/ 17 w 17"/>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3">
                  <a:moveTo>
                    <a:pt x="9" y="0"/>
                  </a:moveTo>
                  <a:lnTo>
                    <a:pt x="6" y="4"/>
                  </a:lnTo>
                  <a:lnTo>
                    <a:pt x="4" y="9"/>
                  </a:lnTo>
                  <a:lnTo>
                    <a:pt x="1" y="13"/>
                  </a:lnTo>
                  <a:lnTo>
                    <a:pt x="0" y="15"/>
                  </a:lnTo>
                  <a:lnTo>
                    <a:pt x="4" y="22"/>
                  </a:lnTo>
                  <a:lnTo>
                    <a:pt x="9" y="17"/>
                  </a:lnTo>
                  <a:lnTo>
                    <a:pt x="11" y="13"/>
                  </a:lnTo>
                  <a:lnTo>
                    <a:pt x="13" y="9"/>
                  </a:lnTo>
                  <a:lnTo>
                    <a:pt x="16" y="6"/>
                  </a:lnTo>
                  <a:lnTo>
                    <a:pt x="9" y="0"/>
                  </a:lnTo>
                </a:path>
              </a:pathLst>
            </a:custGeom>
            <a:solidFill>
              <a:srgbClr val="4F4F4F"/>
            </a:solidFill>
            <a:ln w="12700" cap="rnd">
              <a:noFill/>
              <a:round/>
              <a:headEnd/>
              <a:tailEnd/>
            </a:ln>
          </p:spPr>
          <p:txBody>
            <a:bodyPr/>
            <a:lstStyle/>
            <a:p>
              <a:endParaRPr lang="en-US" dirty="0"/>
            </a:p>
          </p:txBody>
        </p:sp>
        <p:sp>
          <p:nvSpPr>
            <p:cNvPr id="49367" name="Freeform 1266"/>
            <p:cNvSpPr>
              <a:spLocks/>
            </p:cNvSpPr>
            <p:nvPr/>
          </p:nvSpPr>
          <p:spPr bwMode="auto">
            <a:xfrm>
              <a:off x="1074" y="2646"/>
              <a:ext cx="17" cy="18"/>
            </a:xfrm>
            <a:custGeom>
              <a:avLst/>
              <a:gdLst>
                <a:gd name="T0" fmla="*/ 6 w 17"/>
                <a:gd name="T1" fmla="*/ 0 h 18"/>
                <a:gd name="T2" fmla="*/ 4 w 17"/>
                <a:gd name="T3" fmla="*/ 4 h 18"/>
                <a:gd name="T4" fmla="*/ 4 w 17"/>
                <a:gd name="T5" fmla="*/ 7 h 18"/>
                <a:gd name="T6" fmla="*/ 1 w 17"/>
                <a:gd name="T7" fmla="*/ 9 h 18"/>
                <a:gd name="T8" fmla="*/ 0 w 17"/>
                <a:gd name="T9" fmla="*/ 11 h 18"/>
                <a:gd name="T10" fmla="*/ 6 w 17"/>
                <a:gd name="T11" fmla="*/ 17 h 18"/>
                <a:gd name="T12" fmla="*/ 10 w 17"/>
                <a:gd name="T13" fmla="*/ 13 h 18"/>
                <a:gd name="T14" fmla="*/ 12 w 17"/>
                <a:gd name="T15" fmla="*/ 10 h 18"/>
                <a:gd name="T16" fmla="*/ 14 w 17"/>
                <a:gd name="T17" fmla="*/ 6 h 18"/>
                <a:gd name="T18" fmla="*/ 16 w 17"/>
                <a:gd name="T19" fmla="*/ 2 h 18"/>
                <a:gd name="T20" fmla="*/ 6 w 17"/>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8"/>
                <a:gd name="T35" fmla="*/ 17 w 1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8">
                  <a:moveTo>
                    <a:pt x="6" y="0"/>
                  </a:moveTo>
                  <a:lnTo>
                    <a:pt x="4" y="4"/>
                  </a:lnTo>
                  <a:lnTo>
                    <a:pt x="4" y="7"/>
                  </a:lnTo>
                  <a:lnTo>
                    <a:pt x="1" y="9"/>
                  </a:lnTo>
                  <a:lnTo>
                    <a:pt x="0" y="11"/>
                  </a:lnTo>
                  <a:lnTo>
                    <a:pt x="6" y="17"/>
                  </a:lnTo>
                  <a:lnTo>
                    <a:pt x="10" y="13"/>
                  </a:lnTo>
                  <a:lnTo>
                    <a:pt x="12" y="10"/>
                  </a:lnTo>
                  <a:lnTo>
                    <a:pt x="14" y="6"/>
                  </a:lnTo>
                  <a:lnTo>
                    <a:pt x="16" y="2"/>
                  </a:lnTo>
                  <a:lnTo>
                    <a:pt x="6" y="0"/>
                  </a:lnTo>
                </a:path>
              </a:pathLst>
            </a:custGeom>
            <a:solidFill>
              <a:srgbClr val="4F4F4F"/>
            </a:solidFill>
            <a:ln w="12700" cap="rnd">
              <a:noFill/>
              <a:round/>
              <a:headEnd/>
              <a:tailEnd/>
            </a:ln>
          </p:spPr>
          <p:txBody>
            <a:bodyPr/>
            <a:lstStyle/>
            <a:p>
              <a:endParaRPr lang="en-US" dirty="0"/>
            </a:p>
          </p:txBody>
        </p:sp>
        <p:sp>
          <p:nvSpPr>
            <p:cNvPr id="49368" name="Freeform 1267"/>
            <p:cNvSpPr>
              <a:spLocks/>
            </p:cNvSpPr>
            <p:nvPr/>
          </p:nvSpPr>
          <p:spPr bwMode="auto">
            <a:xfrm>
              <a:off x="1115" y="2549"/>
              <a:ext cx="17" cy="17"/>
            </a:xfrm>
            <a:custGeom>
              <a:avLst/>
              <a:gdLst>
                <a:gd name="T0" fmla="*/ 3 w 17"/>
                <a:gd name="T1" fmla="*/ 0 h 17"/>
                <a:gd name="T2" fmla="*/ 3 w 17"/>
                <a:gd name="T3" fmla="*/ 3 h 17"/>
                <a:gd name="T4" fmla="*/ 3 w 17"/>
                <a:gd name="T5" fmla="*/ 6 h 17"/>
                <a:gd name="T6" fmla="*/ 1 w 17"/>
                <a:gd name="T7" fmla="*/ 9 h 17"/>
                <a:gd name="T8" fmla="*/ 0 w 17"/>
                <a:gd name="T9" fmla="*/ 11 h 17"/>
                <a:gd name="T10" fmla="*/ 8 w 17"/>
                <a:gd name="T11" fmla="*/ 16 h 17"/>
                <a:gd name="T12" fmla="*/ 12 w 17"/>
                <a:gd name="T13" fmla="*/ 12 h 17"/>
                <a:gd name="T14" fmla="*/ 14 w 17"/>
                <a:gd name="T15" fmla="*/ 8 h 17"/>
                <a:gd name="T16" fmla="*/ 14 w 17"/>
                <a:gd name="T17" fmla="*/ 4 h 17"/>
                <a:gd name="T18" fmla="*/ 16 w 17"/>
                <a:gd name="T19" fmla="*/ 1 h 17"/>
                <a:gd name="T20" fmla="*/ 3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3" y="0"/>
                  </a:moveTo>
                  <a:lnTo>
                    <a:pt x="3" y="3"/>
                  </a:lnTo>
                  <a:lnTo>
                    <a:pt x="3" y="6"/>
                  </a:lnTo>
                  <a:lnTo>
                    <a:pt x="1" y="9"/>
                  </a:lnTo>
                  <a:lnTo>
                    <a:pt x="0" y="11"/>
                  </a:lnTo>
                  <a:lnTo>
                    <a:pt x="8" y="16"/>
                  </a:lnTo>
                  <a:lnTo>
                    <a:pt x="12" y="12"/>
                  </a:lnTo>
                  <a:lnTo>
                    <a:pt x="14" y="8"/>
                  </a:lnTo>
                  <a:lnTo>
                    <a:pt x="14" y="4"/>
                  </a:lnTo>
                  <a:lnTo>
                    <a:pt x="16" y="1"/>
                  </a:lnTo>
                  <a:lnTo>
                    <a:pt x="3" y="0"/>
                  </a:lnTo>
                </a:path>
              </a:pathLst>
            </a:custGeom>
            <a:solidFill>
              <a:srgbClr val="B5B5B5"/>
            </a:solidFill>
            <a:ln w="12700" cap="rnd">
              <a:noFill/>
              <a:round/>
              <a:headEnd/>
              <a:tailEnd/>
            </a:ln>
          </p:spPr>
          <p:txBody>
            <a:bodyPr/>
            <a:lstStyle/>
            <a:p>
              <a:endParaRPr lang="en-US" dirty="0"/>
            </a:p>
          </p:txBody>
        </p:sp>
        <p:sp>
          <p:nvSpPr>
            <p:cNvPr id="49369" name="Freeform 1268"/>
            <p:cNvSpPr>
              <a:spLocks/>
            </p:cNvSpPr>
            <p:nvPr/>
          </p:nvSpPr>
          <p:spPr bwMode="auto">
            <a:xfrm>
              <a:off x="1119" y="2511"/>
              <a:ext cx="17" cy="34"/>
            </a:xfrm>
            <a:custGeom>
              <a:avLst/>
              <a:gdLst>
                <a:gd name="T0" fmla="*/ 14 w 17"/>
                <a:gd name="T1" fmla="*/ 1 h 34"/>
                <a:gd name="T2" fmla="*/ 3 w 17"/>
                <a:gd name="T3" fmla="*/ 2 h 34"/>
                <a:gd name="T4" fmla="*/ 3 w 17"/>
                <a:gd name="T5" fmla="*/ 5 h 34"/>
                <a:gd name="T6" fmla="*/ 3 w 17"/>
                <a:gd name="T7" fmla="*/ 9 h 34"/>
                <a:gd name="T8" fmla="*/ 3 w 17"/>
                <a:gd name="T9" fmla="*/ 12 h 34"/>
                <a:gd name="T10" fmla="*/ 3 w 17"/>
                <a:gd name="T11" fmla="*/ 16 h 34"/>
                <a:gd name="T12" fmla="*/ 1 w 17"/>
                <a:gd name="T13" fmla="*/ 19 h 34"/>
                <a:gd name="T14" fmla="*/ 1 w 17"/>
                <a:gd name="T15" fmla="*/ 24 h 34"/>
                <a:gd name="T16" fmla="*/ 1 w 17"/>
                <a:gd name="T17" fmla="*/ 28 h 34"/>
                <a:gd name="T18" fmla="*/ 0 w 17"/>
                <a:gd name="T19" fmla="*/ 32 h 34"/>
                <a:gd name="T20" fmla="*/ 12 w 17"/>
                <a:gd name="T21" fmla="*/ 33 h 34"/>
                <a:gd name="T22" fmla="*/ 12 w 17"/>
                <a:gd name="T23" fmla="*/ 30 h 34"/>
                <a:gd name="T24" fmla="*/ 14 w 17"/>
                <a:gd name="T25" fmla="*/ 25 h 34"/>
                <a:gd name="T26" fmla="*/ 14 w 17"/>
                <a:gd name="T27" fmla="*/ 21 h 34"/>
                <a:gd name="T28" fmla="*/ 14 w 17"/>
                <a:gd name="T29" fmla="*/ 17 h 34"/>
                <a:gd name="T30" fmla="*/ 14 w 17"/>
                <a:gd name="T31" fmla="*/ 14 h 34"/>
                <a:gd name="T32" fmla="*/ 16 w 17"/>
                <a:gd name="T33" fmla="*/ 9 h 34"/>
                <a:gd name="T34" fmla="*/ 14 w 17"/>
                <a:gd name="T35" fmla="*/ 4 h 34"/>
                <a:gd name="T36" fmla="*/ 14 w 17"/>
                <a:gd name="T37" fmla="*/ 0 h 34"/>
                <a:gd name="T38" fmla="*/ 3 w 17"/>
                <a:gd name="T39" fmla="*/ 1 h 34"/>
                <a:gd name="T40" fmla="*/ 14 w 17"/>
                <a:gd name="T41" fmla="*/ 1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34"/>
                <a:gd name="T65" fmla="*/ 17 w 17"/>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34">
                  <a:moveTo>
                    <a:pt x="14" y="1"/>
                  </a:moveTo>
                  <a:lnTo>
                    <a:pt x="3" y="2"/>
                  </a:lnTo>
                  <a:lnTo>
                    <a:pt x="3" y="5"/>
                  </a:lnTo>
                  <a:lnTo>
                    <a:pt x="3" y="9"/>
                  </a:lnTo>
                  <a:lnTo>
                    <a:pt x="3" y="12"/>
                  </a:lnTo>
                  <a:lnTo>
                    <a:pt x="3" y="16"/>
                  </a:lnTo>
                  <a:lnTo>
                    <a:pt x="1" y="19"/>
                  </a:lnTo>
                  <a:lnTo>
                    <a:pt x="1" y="24"/>
                  </a:lnTo>
                  <a:lnTo>
                    <a:pt x="1" y="28"/>
                  </a:lnTo>
                  <a:lnTo>
                    <a:pt x="0" y="32"/>
                  </a:lnTo>
                  <a:lnTo>
                    <a:pt x="12" y="33"/>
                  </a:lnTo>
                  <a:lnTo>
                    <a:pt x="12" y="30"/>
                  </a:lnTo>
                  <a:lnTo>
                    <a:pt x="14" y="25"/>
                  </a:lnTo>
                  <a:lnTo>
                    <a:pt x="14" y="21"/>
                  </a:lnTo>
                  <a:lnTo>
                    <a:pt x="14" y="17"/>
                  </a:lnTo>
                  <a:lnTo>
                    <a:pt x="14" y="14"/>
                  </a:lnTo>
                  <a:lnTo>
                    <a:pt x="16" y="9"/>
                  </a:lnTo>
                  <a:lnTo>
                    <a:pt x="14" y="4"/>
                  </a:lnTo>
                  <a:lnTo>
                    <a:pt x="14" y="0"/>
                  </a:lnTo>
                  <a:lnTo>
                    <a:pt x="3" y="1"/>
                  </a:lnTo>
                  <a:lnTo>
                    <a:pt x="14" y="1"/>
                  </a:lnTo>
                </a:path>
              </a:pathLst>
            </a:custGeom>
            <a:solidFill>
              <a:srgbClr val="B5B5B5"/>
            </a:solidFill>
            <a:ln w="12700" cap="rnd">
              <a:noFill/>
              <a:round/>
              <a:headEnd/>
              <a:tailEnd/>
            </a:ln>
          </p:spPr>
          <p:txBody>
            <a:bodyPr/>
            <a:lstStyle/>
            <a:p>
              <a:endParaRPr lang="en-US" dirty="0"/>
            </a:p>
          </p:txBody>
        </p:sp>
        <p:sp>
          <p:nvSpPr>
            <p:cNvPr id="49370" name="Freeform 1269"/>
            <p:cNvSpPr>
              <a:spLocks/>
            </p:cNvSpPr>
            <p:nvPr/>
          </p:nvSpPr>
          <p:spPr bwMode="auto">
            <a:xfrm>
              <a:off x="1093" y="2508"/>
              <a:ext cx="35" cy="17"/>
            </a:xfrm>
            <a:custGeom>
              <a:avLst/>
              <a:gdLst>
                <a:gd name="T0" fmla="*/ 5 w 35"/>
                <a:gd name="T1" fmla="*/ 16 h 17"/>
                <a:gd name="T2" fmla="*/ 6 w 35"/>
                <a:gd name="T3" fmla="*/ 16 h 17"/>
                <a:gd name="T4" fmla="*/ 8 w 35"/>
                <a:gd name="T5" fmla="*/ 14 h 17"/>
                <a:gd name="T6" fmla="*/ 11 w 35"/>
                <a:gd name="T7" fmla="*/ 12 h 17"/>
                <a:gd name="T8" fmla="*/ 16 w 35"/>
                <a:gd name="T9" fmla="*/ 12 h 17"/>
                <a:gd name="T10" fmla="*/ 20 w 35"/>
                <a:gd name="T11" fmla="*/ 12 h 17"/>
                <a:gd name="T12" fmla="*/ 24 w 35"/>
                <a:gd name="T13" fmla="*/ 12 h 17"/>
                <a:gd name="T14" fmla="*/ 28 w 35"/>
                <a:gd name="T15" fmla="*/ 12 h 17"/>
                <a:gd name="T16" fmla="*/ 31 w 35"/>
                <a:gd name="T17" fmla="*/ 8 h 17"/>
                <a:gd name="T18" fmla="*/ 34 w 35"/>
                <a:gd name="T19" fmla="*/ 3 h 17"/>
                <a:gd name="T20" fmla="*/ 25 w 35"/>
                <a:gd name="T21" fmla="*/ 3 h 17"/>
                <a:gd name="T22" fmla="*/ 26 w 35"/>
                <a:gd name="T23" fmla="*/ 0 h 17"/>
                <a:gd name="T24" fmla="*/ 23 w 35"/>
                <a:gd name="T25" fmla="*/ 1 h 17"/>
                <a:gd name="T26" fmla="*/ 19 w 35"/>
                <a:gd name="T27" fmla="*/ 1 h 17"/>
                <a:gd name="T28" fmla="*/ 14 w 35"/>
                <a:gd name="T29" fmla="*/ 1 h 17"/>
                <a:gd name="T30" fmla="*/ 9 w 35"/>
                <a:gd name="T31" fmla="*/ 1 h 17"/>
                <a:gd name="T32" fmla="*/ 5 w 35"/>
                <a:gd name="T33" fmla="*/ 3 h 17"/>
                <a:gd name="T34" fmla="*/ 0 w 35"/>
                <a:gd name="T35" fmla="*/ 7 h 17"/>
                <a:gd name="T36" fmla="*/ 1 w 35"/>
                <a:gd name="T37" fmla="*/ 7 h 17"/>
                <a:gd name="T38" fmla="*/ 5 w 35"/>
                <a:gd name="T39" fmla="*/ 16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5"/>
                <a:gd name="T61" fmla="*/ 0 h 17"/>
                <a:gd name="T62" fmla="*/ 35 w 35"/>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5" h="17">
                  <a:moveTo>
                    <a:pt x="5" y="16"/>
                  </a:moveTo>
                  <a:lnTo>
                    <a:pt x="6" y="16"/>
                  </a:lnTo>
                  <a:lnTo>
                    <a:pt x="8" y="14"/>
                  </a:lnTo>
                  <a:lnTo>
                    <a:pt x="11" y="12"/>
                  </a:lnTo>
                  <a:lnTo>
                    <a:pt x="16" y="12"/>
                  </a:lnTo>
                  <a:lnTo>
                    <a:pt x="20" y="12"/>
                  </a:lnTo>
                  <a:lnTo>
                    <a:pt x="24" y="12"/>
                  </a:lnTo>
                  <a:lnTo>
                    <a:pt x="28" y="12"/>
                  </a:lnTo>
                  <a:lnTo>
                    <a:pt x="31" y="8"/>
                  </a:lnTo>
                  <a:lnTo>
                    <a:pt x="34" y="3"/>
                  </a:lnTo>
                  <a:lnTo>
                    <a:pt x="25" y="3"/>
                  </a:lnTo>
                  <a:lnTo>
                    <a:pt x="26" y="0"/>
                  </a:lnTo>
                  <a:lnTo>
                    <a:pt x="23" y="1"/>
                  </a:lnTo>
                  <a:lnTo>
                    <a:pt x="19" y="1"/>
                  </a:lnTo>
                  <a:lnTo>
                    <a:pt x="14" y="1"/>
                  </a:lnTo>
                  <a:lnTo>
                    <a:pt x="9" y="1"/>
                  </a:lnTo>
                  <a:lnTo>
                    <a:pt x="5" y="3"/>
                  </a:lnTo>
                  <a:lnTo>
                    <a:pt x="0" y="7"/>
                  </a:lnTo>
                  <a:lnTo>
                    <a:pt x="1" y="7"/>
                  </a:lnTo>
                  <a:lnTo>
                    <a:pt x="5" y="16"/>
                  </a:lnTo>
                </a:path>
              </a:pathLst>
            </a:custGeom>
            <a:solidFill>
              <a:srgbClr val="B5B5B5"/>
            </a:solidFill>
            <a:ln w="12700" cap="rnd">
              <a:noFill/>
              <a:round/>
              <a:headEnd/>
              <a:tailEnd/>
            </a:ln>
          </p:spPr>
          <p:txBody>
            <a:bodyPr/>
            <a:lstStyle/>
            <a:p>
              <a:endParaRPr lang="en-US" dirty="0"/>
            </a:p>
          </p:txBody>
        </p:sp>
        <p:sp>
          <p:nvSpPr>
            <p:cNvPr id="49371" name="Freeform 1270"/>
            <p:cNvSpPr>
              <a:spLocks/>
            </p:cNvSpPr>
            <p:nvPr/>
          </p:nvSpPr>
          <p:spPr bwMode="auto">
            <a:xfrm>
              <a:off x="1047" y="2514"/>
              <a:ext cx="47" cy="31"/>
            </a:xfrm>
            <a:custGeom>
              <a:avLst/>
              <a:gdLst>
                <a:gd name="T0" fmla="*/ 4 w 47"/>
                <a:gd name="T1" fmla="*/ 30 h 31"/>
                <a:gd name="T2" fmla="*/ 5 w 47"/>
                <a:gd name="T3" fmla="*/ 30 h 31"/>
                <a:gd name="T4" fmla="*/ 11 w 47"/>
                <a:gd name="T5" fmla="*/ 27 h 31"/>
                <a:gd name="T6" fmla="*/ 16 w 47"/>
                <a:gd name="T7" fmla="*/ 24 h 31"/>
                <a:gd name="T8" fmla="*/ 21 w 47"/>
                <a:gd name="T9" fmla="*/ 22 h 31"/>
                <a:gd name="T10" fmla="*/ 26 w 47"/>
                <a:gd name="T11" fmla="*/ 18 h 31"/>
                <a:gd name="T12" fmla="*/ 31 w 47"/>
                <a:gd name="T13" fmla="*/ 16 h 31"/>
                <a:gd name="T14" fmla="*/ 36 w 47"/>
                <a:gd name="T15" fmla="*/ 13 h 31"/>
                <a:gd name="T16" fmla="*/ 41 w 47"/>
                <a:gd name="T17" fmla="*/ 10 h 31"/>
                <a:gd name="T18" fmla="*/ 46 w 47"/>
                <a:gd name="T19" fmla="*/ 8 h 31"/>
                <a:gd name="T20" fmla="*/ 42 w 47"/>
                <a:gd name="T21" fmla="*/ 0 h 31"/>
                <a:gd name="T22" fmla="*/ 35 w 47"/>
                <a:gd name="T23" fmla="*/ 3 h 31"/>
                <a:gd name="T24" fmla="*/ 30 w 47"/>
                <a:gd name="T25" fmla="*/ 5 h 31"/>
                <a:gd name="T26" fmla="*/ 25 w 47"/>
                <a:gd name="T27" fmla="*/ 8 h 31"/>
                <a:gd name="T28" fmla="*/ 20 w 47"/>
                <a:gd name="T29" fmla="*/ 11 h 31"/>
                <a:gd name="T30" fmla="*/ 15 w 47"/>
                <a:gd name="T31" fmla="*/ 14 h 31"/>
                <a:gd name="T32" fmla="*/ 11 w 47"/>
                <a:gd name="T33" fmla="*/ 17 h 31"/>
                <a:gd name="T34" fmla="*/ 4 w 47"/>
                <a:gd name="T35" fmla="*/ 19 h 31"/>
                <a:gd name="T36" fmla="*/ 0 w 47"/>
                <a:gd name="T37" fmla="*/ 23 h 31"/>
                <a:gd name="T38" fmla="*/ 4 w 47"/>
                <a:gd name="T39" fmla="*/ 30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7"/>
                <a:gd name="T61" fmla="*/ 0 h 31"/>
                <a:gd name="T62" fmla="*/ 47 w 47"/>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7" h="31">
                  <a:moveTo>
                    <a:pt x="4" y="30"/>
                  </a:moveTo>
                  <a:lnTo>
                    <a:pt x="5" y="30"/>
                  </a:lnTo>
                  <a:lnTo>
                    <a:pt x="11" y="27"/>
                  </a:lnTo>
                  <a:lnTo>
                    <a:pt x="16" y="24"/>
                  </a:lnTo>
                  <a:lnTo>
                    <a:pt x="21" y="22"/>
                  </a:lnTo>
                  <a:lnTo>
                    <a:pt x="26" y="18"/>
                  </a:lnTo>
                  <a:lnTo>
                    <a:pt x="31" y="16"/>
                  </a:lnTo>
                  <a:lnTo>
                    <a:pt x="36" y="13"/>
                  </a:lnTo>
                  <a:lnTo>
                    <a:pt x="41" y="10"/>
                  </a:lnTo>
                  <a:lnTo>
                    <a:pt x="46" y="8"/>
                  </a:lnTo>
                  <a:lnTo>
                    <a:pt x="42" y="0"/>
                  </a:lnTo>
                  <a:lnTo>
                    <a:pt x="35" y="3"/>
                  </a:lnTo>
                  <a:lnTo>
                    <a:pt x="30" y="5"/>
                  </a:lnTo>
                  <a:lnTo>
                    <a:pt x="25" y="8"/>
                  </a:lnTo>
                  <a:lnTo>
                    <a:pt x="20" y="11"/>
                  </a:lnTo>
                  <a:lnTo>
                    <a:pt x="15" y="14"/>
                  </a:lnTo>
                  <a:lnTo>
                    <a:pt x="11" y="17"/>
                  </a:lnTo>
                  <a:lnTo>
                    <a:pt x="4" y="19"/>
                  </a:lnTo>
                  <a:lnTo>
                    <a:pt x="0" y="23"/>
                  </a:lnTo>
                  <a:lnTo>
                    <a:pt x="4" y="30"/>
                  </a:lnTo>
                </a:path>
              </a:pathLst>
            </a:custGeom>
            <a:solidFill>
              <a:srgbClr val="B5B5B5"/>
            </a:solidFill>
            <a:ln w="12700" cap="rnd">
              <a:noFill/>
              <a:round/>
              <a:headEnd/>
              <a:tailEnd/>
            </a:ln>
          </p:spPr>
          <p:txBody>
            <a:bodyPr/>
            <a:lstStyle/>
            <a:p>
              <a:endParaRPr lang="en-US" dirty="0"/>
            </a:p>
          </p:txBody>
        </p:sp>
        <p:sp>
          <p:nvSpPr>
            <p:cNvPr id="49372" name="Freeform 1271"/>
            <p:cNvSpPr>
              <a:spLocks/>
            </p:cNvSpPr>
            <p:nvPr/>
          </p:nvSpPr>
          <p:spPr bwMode="auto">
            <a:xfrm>
              <a:off x="1003" y="2541"/>
              <a:ext cx="44" cy="24"/>
            </a:xfrm>
            <a:custGeom>
              <a:avLst/>
              <a:gdLst>
                <a:gd name="T0" fmla="*/ 3 w 44"/>
                <a:gd name="T1" fmla="*/ 23 h 24"/>
                <a:gd name="T2" fmla="*/ 8 w 44"/>
                <a:gd name="T3" fmla="*/ 22 h 24"/>
                <a:gd name="T4" fmla="*/ 14 w 44"/>
                <a:gd name="T5" fmla="*/ 20 h 24"/>
                <a:gd name="T6" fmla="*/ 18 w 44"/>
                <a:gd name="T7" fmla="*/ 17 h 24"/>
                <a:gd name="T8" fmla="*/ 24 w 44"/>
                <a:gd name="T9" fmla="*/ 16 h 24"/>
                <a:gd name="T10" fmla="*/ 28 w 44"/>
                <a:gd name="T11" fmla="*/ 14 h 24"/>
                <a:gd name="T12" fmla="*/ 33 w 44"/>
                <a:gd name="T13" fmla="*/ 12 h 24"/>
                <a:gd name="T14" fmla="*/ 39 w 44"/>
                <a:gd name="T15" fmla="*/ 10 h 24"/>
                <a:gd name="T16" fmla="*/ 43 w 44"/>
                <a:gd name="T17" fmla="*/ 7 h 24"/>
                <a:gd name="T18" fmla="*/ 39 w 44"/>
                <a:gd name="T19" fmla="*/ 0 h 24"/>
                <a:gd name="T20" fmla="*/ 34 w 44"/>
                <a:gd name="T21" fmla="*/ 2 h 24"/>
                <a:gd name="T22" fmla="*/ 29 w 44"/>
                <a:gd name="T23" fmla="*/ 5 h 24"/>
                <a:gd name="T24" fmla="*/ 24 w 44"/>
                <a:gd name="T25" fmla="*/ 7 h 24"/>
                <a:gd name="T26" fmla="*/ 19 w 44"/>
                <a:gd name="T27" fmla="*/ 9 h 24"/>
                <a:gd name="T28" fmla="*/ 14 w 44"/>
                <a:gd name="T29" fmla="*/ 10 h 24"/>
                <a:gd name="T30" fmla="*/ 10 w 44"/>
                <a:gd name="T31" fmla="*/ 13 h 24"/>
                <a:gd name="T32" fmla="*/ 5 w 44"/>
                <a:gd name="T33" fmla="*/ 13 h 24"/>
                <a:gd name="T34" fmla="*/ 0 w 44"/>
                <a:gd name="T35" fmla="*/ 15 h 24"/>
                <a:gd name="T36" fmla="*/ 3 w 44"/>
                <a:gd name="T37" fmla="*/ 23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
                <a:gd name="T58" fmla="*/ 0 h 24"/>
                <a:gd name="T59" fmla="*/ 44 w 44"/>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 h="24">
                  <a:moveTo>
                    <a:pt x="3" y="23"/>
                  </a:moveTo>
                  <a:lnTo>
                    <a:pt x="8" y="22"/>
                  </a:lnTo>
                  <a:lnTo>
                    <a:pt x="14" y="20"/>
                  </a:lnTo>
                  <a:lnTo>
                    <a:pt x="18" y="17"/>
                  </a:lnTo>
                  <a:lnTo>
                    <a:pt x="24" y="16"/>
                  </a:lnTo>
                  <a:lnTo>
                    <a:pt x="28" y="14"/>
                  </a:lnTo>
                  <a:lnTo>
                    <a:pt x="33" y="12"/>
                  </a:lnTo>
                  <a:lnTo>
                    <a:pt x="39" y="10"/>
                  </a:lnTo>
                  <a:lnTo>
                    <a:pt x="43" y="7"/>
                  </a:lnTo>
                  <a:lnTo>
                    <a:pt x="39" y="0"/>
                  </a:lnTo>
                  <a:lnTo>
                    <a:pt x="34" y="2"/>
                  </a:lnTo>
                  <a:lnTo>
                    <a:pt x="29" y="5"/>
                  </a:lnTo>
                  <a:lnTo>
                    <a:pt x="24" y="7"/>
                  </a:lnTo>
                  <a:lnTo>
                    <a:pt x="19" y="9"/>
                  </a:lnTo>
                  <a:lnTo>
                    <a:pt x="14" y="10"/>
                  </a:lnTo>
                  <a:lnTo>
                    <a:pt x="10" y="13"/>
                  </a:lnTo>
                  <a:lnTo>
                    <a:pt x="5" y="13"/>
                  </a:lnTo>
                  <a:lnTo>
                    <a:pt x="0" y="15"/>
                  </a:lnTo>
                  <a:lnTo>
                    <a:pt x="3" y="23"/>
                  </a:lnTo>
                </a:path>
              </a:pathLst>
            </a:custGeom>
            <a:solidFill>
              <a:srgbClr val="B5B5B5"/>
            </a:solidFill>
            <a:ln w="12700" cap="rnd">
              <a:noFill/>
              <a:round/>
              <a:headEnd/>
              <a:tailEnd/>
            </a:ln>
          </p:spPr>
          <p:txBody>
            <a:bodyPr/>
            <a:lstStyle/>
            <a:p>
              <a:endParaRPr lang="en-US" dirty="0"/>
            </a:p>
          </p:txBody>
        </p:sp>
        <p:sp>
          <p:nvSpPr>
            <p:cNvPr id="49373" name="Freeform 1272"/>
            <p:cNvSpPr>
              <a:spLocks/>
            </p:cNvSpPr>
            <p:nvPr/>
          </p:nvSpPr>
          <p:spPr bwMode="auto">
            <a:xfrm>
              <a:off x="965" y="2560"/>
              <a:ext cx="36" cy="18"/>
            </a:xfrm>
            <a:custGeom>
              <a:avLst/>
              <a:gdLst>
                <a:gd name="T0" fmla="*/ 0 w 36"/>
                <a:gd name="T1" fmla="*/ 17 h 18"/>
                <a:gd name="T2" fmla="*/ 1 w 36"/>
                <a:gd name="T3" fmla="*/ 17 h 18"/>
                <a:gd name="T4" fmla="*/ 6 w 36"/>
                <a:gd name="T5" fmla="*/ 17 h 18"/>
                <a:gd name="T6" fmla="*/ 11 w 36"/>
                <a:gd name="T7" fmla="*/ 16 h 18"/>
                <a:gd name="T8" fmla="*/ 15 w 36"/>
                <a:gd name="T9" fmla="*/ 14 h 18"/>
                <a:gd name="T10" fmla="*/ 20 w 36"/>
                <a:gd name="T11" fmla="*/ 13 h 18"/>
                <a:gd name="T12" fmla="*/ 24 w 36"/>
                <a:gd name="T13" fmla="*/ 11 h 18"/>
                <a:gd name="T14" fmla="*/ 28 w 36"/>
                <a:gd name="T15" fmla="*/ 9 h 18"/>
                <a:gd name="T16" fmla="*/ 31 w 36"/>
                <a:gd name="T17" fmla="*/ 9 h 18"/>
                <a:gd name="T18" fmla="*/ 35 w 36"/>
                <a:gd name="T19" fmla="*/ 7 h 18"/>
                <a:gd name="T20" fmla="*/ 32 w 36"/>
                <a:gd name="T21" fmla="*/ 0 h 18"/>
                <a:gd name="T22" fmla="*/ 29 w 36"/>
                <a:gd name="T23" fmla="*/ 1 h 18"/>
                <a:gd name="T24" fmla="*/ 24 w 36"/>
                <a:gd name="T25" fmla="*/ 2 h 18"/>
                <a:gd name="T26" fmla="*/ 20 w 36"/>
                <a:gd name="T27" fmla="*/ 4 h 18"/>
                <a:gd name="T28" fmla="*/ 15 w 36"/>
                <a:gd name="T29" fmla="*/ 6 h 18"/>
                <a:gd name="T30" fmla="*/ 11 w 36"/>
                <a:gd name="T31" fmla="*/ 7 h 18"/>
                <a:gd name="T32" fmla="*/ 8 w 36"/>
                <a:gd name="T33" fmla="*/ 8 h 18"/>
                <a:gd name="T34" fmla="*/ 4 w 36"/>
                <a:gd name="T35" fmla="*/ 9 h 18"/>
                <a:gd name="T36" fmla="*/ 1 w 36"/>
                <a:gd name="T37" fmla="*/ 9 h 18"/>
                <a:gd name="T38" fmla="*/ 0 w 36"/>
                <a:gd name="T39" fmla="*/ 17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
                <a:gd name="T61" fmla="*/ 0 h 18"/>
                <a:gd name="T62" fmla="*/ 36 w 36"/>
                <a:gd name="T63" fmla="*/ 18 h 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 h="18">
                  <a:moveTo>
                    <a:pt x="0" y="17"/>
                  </a:moveTo>
                  <a:lnTo>
                    <a:pt x="1" y="17"/>
                  </a:lnTo>
                  <a:lnTo>
                    <a:pt x="6" y="17"/>
                  </a:lnTo>
                  <a:lnTo>
                    <a:pt x="11" y="16"/>
                  </a:lnTo>
                  <a:lnTo>
                    <a:pt x="15" y="14"/>
                  </a:lnTo>
                  <a:lnTo>
                    <a:pt x="20" y="13"/>
                  </a:lnTo>
                  <a:lnTo>
                    <a:pt x="24" y="11"/>
                  </a:lnTo>
                  <a:lnTo>
                    <a:pt x="28" y="9"/>
                  </a:lnTo>
                  <a:lnTo>
                    <a:pt x="31" y="9"/>
                  </a:lnTo>
                  <a:lnTo>
                    <a:pt x="35" y="7"/>
                  </a:lnTo>
                  <a:lnTo>
                    <a:pt x="32" y="0"/>
                  </a:lnTo>
                  <a:lnTo>
                    <a:pt x="29" y="1"/>
                  </a:lnTo>
                  <a:lnTo>
                    <a:pt x="24" y="2"/>
                  </a:lnTo>
                  <a:lnTo>
                    <a:pt x="20" y="4"/>
                  </a:lnTo>
                  <a:lnTo>
                    <a:pt x="15" y="6"/>
                  </a:lnTo>
                  <a:lnTo>
                    <a:pt x="11" y="7"/>
                  </a:lnTo>
                  <a:lnTo>
                    <a:pt x="8" y="8"/>
                  </a:lnTo>
                  <a:lnTo>
                    <a:pt x="4" y="9"/>
                  </a:lnTo>
                  <a:lnTo>
                    <a:pt x="1" y="9"/>
                  </a:lnTo>
                  <a:lnTo>
                    <a:pt x="0" y="17"/>
                  </a:lnTo>
                </a:path>
              </a:pathLst>
            </a:custGeom>
            <a:solidFill>
              <a:srgbClr val="B5B5B5"/>
            </a:solidFill>
            <a:ln w="12700" cap="rnd">
              <a:noFill/>
              <a:round/>
              <a:headEnd/>
              <a:tailEnd/>
            </a:ln>
          </p:spPr>
          <p:txBody>
            <a:bodyPr/>
            <a:lstStyle/>
            <a:p>
              <a:endParaRPr lang="en-US" dirty="0"/>
            </a:p>
          </p:txBody>
        </p:sp>
        <p:sp>
          <p:nvSpPr>
            <p:cNvPr id="49374" name="Freeform 1273"/>
            <p:cNvSpPr>
              <a:spLocks/>
            </p:cNvSpPr>
            <p:nvPr/>
          </p:nvSpPr>
          <p:spPr bwMode="auto">
            <a:xfrm>
              <a:off x="911" y="2572"/>
              <a:ext cx="50" cy="17"/>
            </a:xfrm>
            <a:custGeom>
              <a:avLst/>
              <a:gdLst>
                <a:gd name="T0" fmla="*/ 10 w 50"/>
                <a:gd name="T1" fmla="*/ 10 h 17"/>
                <a:gd name="T2" fmla="*/ 5 w 50"/>
                <a:gd name="T3" fmla="*/ 16 h 17"/>
                <a:gd name="T4" fmla="*/ 12 w 50"/>
                <a:gd name="T5" fmla="*/ 14 h 17"/>
                <a:gd name="T6" fmla="*/ 18 w 50"/>
                <a:gd name="T7" fmla="*/ 14 h 17"/>
                <a:gd name="T8" fmla="*/ 23 w 50"/>
                <a:gd name="T9" fmla="*/ 12 h 17"/>
                <a:gd name="T10" fmla="*/ 28 w 50"/>
                <a:gd name="T11" fmla="*/ 12 h 17"/>
                <a:gd name="T12" fmla="*/ 33 w 50"/>
                <a:gd name="T13" fmla="*/ 10 h 17"/>
                <a:gd name="T14" fmla="*/ 38 w 50"/>
                <a:gd name="T15" fmla="*/ 9 h 17"/>
                <a:gd name="T16" fmla="*/ 43 w 50"/>
                <a:gd name="T17" fmla="*/ 9 h 17"/>
                <a:gd name="T18" fmla="*/ 48 w 50"/>
                <a:gd name="T19" fmla="*/ 9 h 17"/>
                <a:gd name="T20" fmla="*/ 49 w 50"/>
                <a:gd name="T21" fmla="*/ 0 h 17"/>
                <a:gd name="T22" fmla="*/ 43 w 50"/>
                <a:gd name="T23" fmla="*/ 0 h 17"/>
                <a:gd name="T24" fmla="*/ 37 w 50"/>
                <a:gd name="T25" fmla="*/ 0 h 17"/>
                <a:gd name="T26" fmla="*/ 31 w 50"/>
                <a:gd name="T27" fmla="*/ 1 h 17"/>
                <a:gd name="T28" fmla="*/ 27 w 50"/>
                <a:gd name="T29" fmla="*/ 2 h 17"/>
                <a:gd name="T30" fmla="*/ 20 w 50"/>
                <a:gd name="T31" fmla="*/ 4 h 17"/>
                <a:gd name="T32" fmla="*/ 15 w 50"/>
                <a:gd name="T33" fmla="*/ 4 h 17"/>
                <a:gd name="T34" fmla="*/ 11 w 50"/>
                <a:gd name="T35" fmla="*/ 6 h 17"/>
                <a:gd name="T36" fmla="*/ 4 w 50"/>
                <a:gd name="T37" fmla="*/ 6 h 17"/>
                <a:gd name="T38" fmla="*/ 0 w 50"/>
                <a:gd name="T39" fmla="*/ 12 h 17"/>
                <a:gd name="T40" fmla="*/ 10 w 50"/>
                <a:gd name="T41" fmla="*/ 1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17"/>
                <a:gd name="T65" fmla="*/ 50 w 5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17">
                  <a:moveTo>
                    <a:pt x="10" y="10"/>
                  </a:moveTo>
                  <a:lnTo>
                    <a:pt x="5" y="16"/>
                  </a:lnTo>
                  <a:lnTo>
                    <a:pt x="12" y="14"/>
                  </a:lnTo>
                  <a:lnTo>
                    <a:pt x="18" y="14"/>
                  </a:lnTo>
                  <a:lnTo>
                    <a:pt x="23" y="12"/>
                  </a:lnTo>
                  <a:lnTo>
                    <a:pt x="28" y="12"/>
                  </a:lnTo>
                  <a:lnTo>
                    <a:pt x="33" y="10"/>
                  </a:lnTo>
                  <a:lnTo>
                    <a:pt x="38" y="9"/>
                  </a:lnTo>
                  <a:lnTo>
                    <a:pt x="43" y="9"/>
                  </a:lnTo>
                  <a:lnTo>
                    <a:pt x="48" y="9"/>
                  </a:lnTo>
                  <a:lnTo>
                    <a:pt x="49" y="0"/>
                  </a:lnTo>
                  <a:lnTo>
                    <a:pt x="43" y="0"/>
                  </a:lnTo>
                  <a:lnTo>
                    <a:pt x="37" y="0"/>
                  </a:lnTo>
                  <a:lnTo>
                    <a:pt x="31" y="1"/>
                  </a:lnTo>
                  <a:lnTo>
                    <a:pt x="27" y="2"/>
                  </a:lnTo>
                  <a:lnTo>
                    <a:pt x="20" y="4"/>
                  </a:lnTo>
                  <a:lnTo>
                    <a:pt x="15" y="4"/>
                  </a:lnTo>
                  <a:lnTo>
                    <a:pt x="11" y="6"/>
                  </a:lnTo>
                  <a:lnTo>
                    <a:pt x="4" y="6"/>
                  </a:lnTo>
                  <a:lnTo>
                    <a:pt x="0" y="12"/>
                  </a:lnTo>
                  <a:lnTo>
                    <a:pt x="10" y="10"/>
                  </a:lnTo>
                </a:path>
              </a:pathLst>
            </a:custGeom>
            <a:solidFill>
              <a:srgbClr val="B5B5B5"/>
            </a:solidFill>
            <a:ln w="12700" cap="rnd">
              <a:noFill/>
              <a:round/>
              <a:headEnd/>
              <a:tailEnd/>
            </a:ln>
          </p:spPr>
          <p:txBody>
            <a:bodyPr/>
            <a:lstStyle/>
            <a:p>
              <a:endParaRPr lang="en-US" dirty="0"/>
            </a:p>
          </p:txBody>
        </p:sp>
        <p:sp>
          <p:nvSpPr>
            <p:cNvPr id="49375" name="Freeform 1274"/>
            <p:cNvSpPr>
              <a:spLocks/>
            </p:cNvSpPr>
            <p:nvPr/>
          </p:nvSpPr>
          <p:spPr bwMode="auto">
            <a:xfrm>
              <a:off x="890" y="2584"/>
              <a:ext cx="27" cy="17"/>
            </a:xfrm>
            <a:custGeom>
              <a:avLst/>
              <a:gdLst>
                <a:gd name="T0" fmla="*/ 1 w 27"/>
                <a:gd name="T1" fmla="*/ 16 h 17"/>
                <a:gd name="T2" fmla="*/ 2 w 27"/>
                <a:gd name="T3" fmla="*/ 16 h 17"/>
                <a:gd name="T4" fmla="*/ 6 w 27"/>
                <a:gd name="T5" fmla="*/ 16 h 17"/>
                <a:gd name="T6" fmla="*/ 10 w 27"/>
                <a:gd name="T7" fmla="*/ 16 h 17"/>
                <a:gd name="T8" fmla="*/ 13 w 27"/>
                <a:gd name="T9" fmla="*/ 16 h 17"/>
                <a:gd name="T10" fmla="*/ 18 w 27"/>
                <a:gd name="T11" fmla="*/ 16 h 17"/>
                <a:gd name="T12" fmla="*/ 22 w 27"/>
                <a:gd name="T13" fmla="*/ 16 h 17"/>
                <a:gd name="T14" fmla="*/ 25 w 27"/>
                <a:gd name="T15" fmla="*/ 8 h 17"/>
                <a:gd name="T16" fmla="*/ 26 w 27"/>
                <a:gd name="T17" fmla="*/ 0 h 17"/>
                <a:gd name="T18" fmla="*/ 17 w 27"/>
                <a:gd name="T19" fmla="*/ 2 h 17"/>
                <a:gd name="T20" fmla="*/ 18 w 27"/>
                <a:gd name="T21" fmla="*/ 2 h 17"/>
                <a:gd name="T22" fmla="*/ 16 w 27"/>
                <a:gd name="T23" fmla="*/ 2 h 17"/>
                <a:gd name="T24" fmla="*/ 15 w 27"/>
                <a:gd name="T25" fmla="*/ 2 h 17"/>
                <a:gd name="T26" fmla="*/ 11 w 27"/>
                <a:gd name="T27" fmla="*/ 2 h 17"/>
                <a:gd name="T28" fmla="*/ 7 w 27"/>
                <a:gd name="T29" fmla="*/ 2 h 17"/>
                <a:gd name="T30" fmla="*/ 4 w 27"/>
                <a:gd name="T31" fmla="*/ 0 h 17"/>
                <a:gd name="T32" fmla="*/ 0 w 27"/>
                <a:gd name="T33" fmla="*/ 0 h 17"/>
                <a:gd name="T34" fmla="*/ 1 w 27"/>
                <a:gd name="T35" fmla="*/ 0 h 17"/>
                <a:gd name="T36" fmla="*/ 1 w 27"/>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17"/>
                <a:gd name="T59" fmla="*/ 27 w 27"/>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17">
                  <a:moveTo>
                    <a:pt x="1" y="16"/>
                  </a:moveTo>
                  <a:lnTo>
                    <a:pt x="2" y="16"/>
                  </a:lnTo>
                  <a:lnTo>
                    <a:pt x="6" y="16"/>
                  </a:lnTo>
                  <a:lnTo>
                    <a:pt x="10" y="16"/>
                  </a:lnTo>
                  <a:lnTo>
                    <a:pt x="13" y="16"/>
                  </a:lnTo>
                  <a:lnTo>
                    <a:pt x="18" y="16"/>
                  </a:lnTo>
                  <a:lnTo>
                    <a:pt x="22" y="16"/>
                  </a:lnTo>
                  <a:lnTo>
                    <a:pt x="25" y="8"/>
                  </a:lnTo>
                  <a:lnTo>
                    <a:pt x="26" y="0"/>
                  </a:lnTo>
                  <a:lnTo>
                    <a:pt x="17" y="2"/>
                  </a:lnTo>
                  <a:lnTo>
                    <a:pt x="18" y="2"/>
                  </a:lnTo>
                  <a:lnTo>
                    <a:pt x="16" y="2"/>
                  </a:lnTo>
                  <a:lnTo>
                    <a:pt x="15" y="2"/>
                  </a:lnTo>
                  <a:lnTo>
                    <a:pt x="11" y="2"/>
                  </a:lnTo>
                  <a:lnTo>
                    <a:pt x="7" y="2"/>
                  </a:lnTo>
                  <a:lnTo>
                    <a:pt x="4" y="0"/>
                  </a:lnTo>
                  <a:lnTo>
                    <a:pt x="0" y="0"/>
                  </a:lnTo>
                  <a:lnTo>
                    <a:pt x="1" y="0"/>
                  </a:lnTo>
                  <a:lnTo>
                    <a:pt x="1" y="16"/>
                  </a:lnTo>
                </a:path>
              </a:pathLst>
            </a:custGeom>
            <a:solidFill>
              <a:srgbClr val="B5B5B5"/>
            </a:solidFill>
            <a:ln w="12700" cap="rnd">
              <a:noFill/>
              <a:round/>
              <a:headEnd/>
              <a:tailEnd/>
            </a:ln>
          </p:spPr>
          <p:txBody>
            <a:bodyPr/>
            <a:lstStyle/>
            <a:p>
              <a:endParaRPr lang="en-US" dirty="0"/>
            </a:p>
          </p:txBody>
        </p:sp>
        <p:sp>
          <p:nvSpPr>
            <p:cNvPr id="49376" name="Freeform 1275"/>
            <p:cNvSpPr>
              <a:spLocks/>
            </p:cNvSpPr>
            <p:nvPr/>
          </p:nvSpPr>
          <p:spPr bwMode="auto">
            <a:xfrm>
              <a:off x="799" y="2583"/>
              <a:ext cx="87" cy="17"/>
            </a:xfrm>
            <a:custGeom>
              <a:avLst/>
              <a:gdLst>
                <a:gd name="T0" fmla="*/ 0 w 87"/>
                <a:gd name="T1" fmla="*/ 13 h 17"/>
                <a:gd name="T2" fmla="*/ 1 w 87"/>
                <a:gd name="T3" fmla="*/ 13 h 17"/>
                <a:gd name="T4" fmla="*/ 11 w 87"/>
                <a:gd name="T5" fmla="*/ 13 h 17"/>
                <a:gd name="T6" fmla="*/ 22 w 87"/>
                <a:gd name="T7" fmla="*/ 16 h 17"/>
                <a:gd name="T8" fmla="*/ 34 w 87"/>
                <a:gd name="T9" fmla="*/ 16 h 17"/>
                <a:gd name="T10" fmla="*/ 44 w 87"/>
                <a:gd name="T11" fmla="*/ 16 h 17"/>
                <a:gd name="T12" fmla="*/ 54 w 87"/>
                <a:gd name="T13" fmla="*/ 16 h 17"/>
                <a:gd name="T14" fmla="*/ 65 w 87"/>
                <a:gd name="T15" fmla="*/ 16 h 17"/>
                <a:gd name="T16" fmla="*/ 76 w 87"/>
                <a:gd name="T17" fmla="*/ 13 h 17"/>
                <a:gd name="T18" fmla="*/ 86 w 87"/>
                <a:gd name="T19" fmla="*/ 13 h 17"/>
                <a:gd name="T20" fmla="*/ 86 w 87"/>
                <a:gd name="T21" fmla="*/ 2 h 17"/>
                <a:gd name="T22" fmla="*/ 76 w 87"/>
                <a:gd name="T23" fmla="*/ 2 h 17"/>
                <a:gd name="T24" fmla="*/ 65 w 87"/>
                <a:gd name="T25" fmla="*/ 4 h 17"/>
                <a:gd name="T26" fmla="*/ 54 w 87"/>
                <a:gd name="T27" fmla="*/ 4 h 17"/>
                <a:gd name="T28" fmla="*/ 44 w 87"/>
                <a:gd name="T29" fmla="*/ 4 h 17"/>
                <a:gd name="T30" fmla="*/ 34 w 87"/>
                <a:gd name="T31" fmla="*/ 4 h 17"/>
                <a:gd name="T32" fmla="*/ 22 w 87"/>
                <a:gd name="T33" fmla="*/ 4 h 17"/>
                <a:gd name="T34" fmla="*/ 13 w 87"/>
                <a:gd name="T35" fmla="*/ 2 h 17"/>
                <a:gd name="T36" fmla="*/ 3 w 87"/>
                <a:gd name="T37" fmla="*/ 0 h 17"/>
                <a:gd name="T38" fmla="*/ 0 w 87"/>
                <a:gd name="T39" fmla="*/ 13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7"/>
                <a:gd name="T61" fmla="*/ 0 h 17"/>
                <a:gd name="T62" fmla="*/ 87 w 87"/>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7" h="17">
                  <a:moveTo>
                    <a:pt x="0" y="13"/>
                  </a:moveTo>
                  <a:lnTo>
                    <a:pt x="1" y="13"/>
                  </a:lnTo>
                  <a:lnTo>
                    <a:pt x="11" y="13"/>
                  </a:lnTo>
                  <a:lnTo>
                    <a:pt x="22" y="16"/>
                  </a:lnTo>
                  <a:lnTo>
                    <a:pt x="34" y="16"/>
                  </a:lnTo>
                  <a:lnTo>
                    <a:pt x="44" y="16"/>
                  </a:lnTo>
                  <a:lnTo>
                    <a:pt x="54" y="16"/>
                  </a:lnTo>
                  <a:lnTo>
                    <a:pt x="65" y="16"/>
                  </a:lnTo>
                  <a:lnTo>
                    <a:pt x="76" y="13"/>
                  </a:lnTo>
                  <a:lnTo>
                    <a:pt x="86" y="13"/>
                  </a:lnTo>
                  <a:lnTo>
                    <a:pt x="86" y="2"/>
                  </a:lnTo>
                  <a:lnTo>
                    <a:pt x="76" y="2"/>
                  </a:lnTo>
                  <a:lnTo>
                    <a:pt x="65" y="4"/>
                  </a:lnTo>
                  <a:lnTo>
                    <a:pt x="54" y="4"/>
                  </a:lnTo>
                  <a:lnTo>
                    <a:pt x="44" y="4"/>
                  </a:lnTo>
                  <a:lnTo>
                    <a:pt x="34" y="4"/>
                  </a:lnTo>
                  <a:lnTo>
                    <a:pt x="22" y="4"/>
                  </a:lnTo>
                  <a:lnTo>
                    <a:pt x="13" y="2"/>
                  </a:lnTo>
                  <a:lnTo>
                    <a:pt x="3" y="0"/>
                  </a:lnTo>
                  <a:lnTo>
                    <a:pt x="0" y="13"/>
                  </a:lnTo>
                </a:path>
              </a:pathLst>
            </a:custGeom>
            <a:solidFill>
              <a:srgbClr val="B5B5B5"/>
            </a:solidFill>
            <a:ln w="12700" cap="rnd">
              <a:noFill/>
              <a:round/>
              <a:headEnd/>
              <a:tailEnd/>
            </a:ln>
          </p:spPr>
          <p:txBody>
            <a:bodyPr/>
            <a:lstStyle/>
            <a:p>
              <a:endParaRPr lang="en-US" dirty="0"/>
            </a:p>
          </p:txBody>
        </p:sp>
        <p:sp>
          <p:nvSpPr>
            <p:cNvPr id="49377" name="Freeform 1276"/>
            <p:cNvSpPr>
              <a:spLocks/>
            </p:cNvSpPr>
            <p:nvPr/>
          </p:nvSpPr>
          <p:spPr bwMode="auto">
            <a:xfrm>
              <a:off x="751" y="2583"/>
              <a:ext cx="46" cy="17"/>
            </a:xfrm>
            <a:custGeom>
              <a:avLst/>
              <a:gdLst>
                <a:gd name="T0" fmla="*/ 0 w 46"/>
                <a:gd name="T1" fmla="*/ 16 h 17"/>
                <a:gd name="T2" fmla="*/ 6 w 46"/>
                <a:gd name="T3" fmla="*/ 16 h 17"/>
                <a:gd name="T4" fmla="*/ 12 w 46"/>
                <a:gd name="T5" fmla="*/ 16 h 17"/>
                <a:gd name="T6" fmla="*/ 19 w 46"/>
                <a:gd name="T7" fmla="*/ 16 h 17"/>
                <a:gd name="T8" fmla="*/ 24 w 46"/>
                <a:gd name="T9" fmla="*/ 16 h 17"/>
                <a:gd name="T10" fmla="*/ 28 w 46"/>
                <a:gd name="T11" fmla="*/ 16 h 17"/>
                <a:gd name="T12" fmla="*/ 34 w 46"/>
                <a:gd name="T13" fmla="*/ 13 h 17"/>
                <a:gd name="T14" fmla="*/ 39 w 46"/>
                <a:gd name="T15" fmla="*/ 13 h 17"/>
                <a:gd name="T16" fmla="*/ 42 w 46"/>
                <a:gd name="T17" fmla="*/ 16 h 17"/>
                <a:gd name="T18" fmla="*/ 45 w 46"/>
                <a:gd name="T19" fmla="*/ 0 h 17"/>
                <a:gd name="T20" fmla="*/ 39 w 46"/>
                <a:gd name="T21" fmla="*/ 0 h 17"/>
                <a:gd name="T22" fmla="*/ 34 w 46"/>
                <a:gd name="T23" fmla="*/ 0 h 17"/>
                <a:gd name="T24" fmla="*/ 28 w 46"/>
                <a:gd name="T25" fmla="*/ 0 h 17"/>
                <a:gd name="T26" fmla="*/ 24 w 46"/>
                <a:gd name="T27" fmla="*/ 0 h 17"/>
                <a:gd name="T28" fmla="*/ 17 w 46"/>
                <a:gd name="T29" fmla="*/ 2 h 17"/>
                <a:gd name="T30" fmla="*/ 12 w 46"/>
                <a:gd name="T31" fmla="*/ 2 h 17"/>
                <a:gd name="T32" fmla="*/ 6 w 46"/>
                <a:gd name="T33" fmla="*/ 2 h 17"/>
                <a:gd name="T34" fmla="*/ 2 w 46"/>
                <a:gd name="T35" fmla="*/ 2 h 17"/>
                <a:gd name="T36" fmla="*/ 0 w 46"/>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7"/>
                <a:gd name="T59" fmla="*/ 46 w 4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7">
                  <a:moveTo>
                    <a:pt x="0" y="16"/>
                  </a:moveTo>
                  <a:lnTo>
                    <a:pt x="6" y="16"/>
                  </a:lnTo>
                  <a:lnTo>
                    <a:pt x="12" y="16"/>
                  </a:lnTo>
                  <a:lnTo>
                    <a:pt x="19" y="16"/>
                  </a:lnTo>
                  <a:lnTo>
                    <a:pt x="24" y="16"/>
                  </a:lnTo>
                  <a:lnTo>
                    <a:pt x="28" y="16"/>
                  </a:lnTo>
                  <a:lnTo>
                    <a:pt x="34" y="13"/>
                  </a:lnTo>
                  <a:lnTo>
                    <a:pt x="39" y="13"/>
                  </a:lnTo>
                  <a:lnTo>
                    <a:pt x="42" y="16"/>
                  </a:lnTo>
                  <a:lnTo>
                    <a:pt x="45" y="0"/>
                  </a:lnTo>
                  <a:lnTo>
                    <a:pt x="39" y="0"/>
                  </a:lnTo>
                  <a:lnTo>
                    <a:pt x="34" y="0"/>
                  </a:lnTo>
                  <a:lnTo>
                    <a:pt x="28" y="0"/>
                  </a:lnTo>
                  <a:lnTo>
                    <a:pt x="24" y="0"/>
                  </a:lnTo>
                  <a:lnTo>
                    <a:pt x="17" y="2"/>
                  </a:lnTo>
                  <a:lnTo>
                    <a:pt x="12" y="2"/>
                  </a:lnTo>
                  <a:lnTo>
                    <a:pt x="6" y="2"/>
                  </a:lnTo>
                  <a:lnTo>
                    <a:pt x="2" y="2"/>
                  </a:lnTo>
                  <a:lnTo>
                    <a:pt x="0" y="16"/>
                  </a:lnTo>
                </a:path>
              </a:pathLst>
            </a:custGeom>
            <a:solidFill>
              <a:srgbClr val="B5B5B5"/>
            </a:solidFill>
            <a:ln w="12700" cap="rnd">
              <a:noFill/>
              <a:round/>
              <a:headEnd/>
              <a:tailEnd/>
            </a:ln>
          </p:spPr>
          <p:txBody>
            <a:bodyPr/>
            <a:lstStyle/>
            <a:p>
              <a:endParaRPr lang="en-US" dirty="0"/>
            </a:p>
          </p:txBody>
        </p:sp>
        <p:sp>
          <p:nvSpPr>
            <p:cNvPr id="49378" name="Freeform 1277"/>
            <p:cNvSpPr>
              <a:spLocks/>
            </p:cNvSpPr>
            <p:nvPr/>
          </p:nvSpPr>
          <p:spPr bwMode="auto">
            <a:xfrm>
              <a:off x="684" y="2575"/>
              <a:ext cx="64" cy="17"/>
            </a:xfrm>
            <a:custGeom>
              <a:avLst/>
              <a:gdLst>
                <a:gd name="T0" fmla="*/ 2 w 64"/>
                <a:gd name="T1" fmla="*/ 9 h 17"/>
                <a:gd name="T2" fmla="*/ 9 w 64"/>
                <a:gd name="T3" fmla="*/ 8 h 17"/>
                <a:gd name="T4" fmla="*/ 16 w 64"/>
                <a:gd name="T5" fmla="*/ 9 h 17"/>
                <a:gd name="T6" fmla="*/ 24 w 64"/>
                <a:gd name="T7" fmla="*/ 9 h 17"/>
                <a:gd name="T8" fmla="*/ 30 w 64"/>
                <a:gd name="T9" fmla="*/ 10 h 17"/>
                <a:gd name="T10" fmla="*/ 37 w 64"/>
                <a:gd name="T11" fmla="*/ 12 h 17"/>
                <a:gd name="T12" fmla="*/ 46 w 64"/>
                <a:gd name="T13" fmla="*/ 13 h 17"/>
                <a:gd name="T14" fmla="*/ 54 w 64"/>
                <a:gd name="T15" fmla="*/ 14 h 17"/>
                <a:gd name="T16" fmla="*/ 61 w 64"/>
                <a:gd name="T17" fmla="*/ 16 h 17"/>
                <a:gd name="T18" fmla="*/ 63 w 64"/>
                <a:gd name="T19" fmla="*/ 6 h 17"/>
                <a:gd name="T20" fmla="*/ 56 w 64"/>
                <a:gd name="T21" fmla="*/ 6 h 17"/>
                <a:gd name="T22" fmla="*/ 47 w 64"/>
                <a:gd name="T23" fmla="*/ 4 h 17"/>
                <a:gd name="T24" fmla="*/ 41 w 64"/>
                <a:gd name="T25" fmla="*/ 4 h 17"/>
                <a:gd name="T26" fmla="*/ 34 w 64"/>
                <a:gd name="T27" fmla="*/ 1 h 17"/>
                <a:gd name="T28" fmla="*/ 26 w 64"/>
                <a:gd name="T29" fmla="*/ 1 h 17"/>
                <a:gd name="T30" fmla="*/ 17 w 64"/>
                <a:gd name="T31" fmla="*/ 0 h 17"/>
                <a:gd name="T32" fmla="*/ 9 w 64"/>
                <a:gd name="T33" fmla="*/ 0 h 17"/>
                <a:gd name="T34" fmla="*/ 0 w 64"/>
                <a:gd name="T35" fmla="*/ 0 h 17"/>
                <a:gd name="T36" fmla="*/ 2 w 64"/>
                <a:gd name="T37" fmla="*/ 9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
                <a:gd name="T58" fmla="*/ 0 h 17"/>
                <a:gd name="T59" fmla="*/ 64 w 64"/>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 h="17">
                  <a:moveTo>
                    <a:pt x="2" y="9"/>
                  </a:moveTo>
                  <a:lnTo>
                    <a:pt x="9" y="8"/>
                  </a:lnTo>
                  <a:lnTo>
                    <a:pt x="16" y="9"/>
                  </a:lnTo>
                  <a:lnTo>
                    <a:pt x="24" y="9"/>
                  </a:lnTo>
                  <a:lnTo>
                    <a:pt x="30" y="10"/>
                  </a:lnTo>
                  <a:lnTo>
                    <a:pt x="37" y="12"/>
                  </a:lnTo>
                  <a:lnTo>
                    <a:pt x="46" y="13"/>
                  </a:lnTo>
                  <a:lnTo>
                    <a:pt x="54" y="14"/>
                  </a:lnTo>
                  <a:lnTo>
                    <a:pt x="61" y="16"/>
                  </a:lnTo>
                  <a:lnTo>
                    <a:pt x="63" y="6"/>
                  </a:lnTo>
                  <a:lnTo>
                    <a:pt x="56" y="6"/>
                  </a:lnTo>
                  <a:lnTo>
                    <a:pt x="47" y="4"/>
                  </a:lnTo>
                  <a:lnTo>
                    <a:pt x="41" y="4"/>
                  </a:lnTo>
                  <a:lnTo>
                    <a:pt x="34" y="1"/>
                  </a:lnTo>
                  <a:lnTo>
                    <a:pt x="26" y="1"/>
                  </a:lnTo>
                  <a:lnTo>
                    <a:pt x="17" y="0"/>
                  </a:lnTo>
                  <a:lnTo>
                    <a:pt x="9" y="0"/>
                  </a:lnTo>
                  <a:lnTo>
                    <a:pt x="0" y="0"/>
                  </a:lnTo>
                  <a:lnTo>
                    <a:pt x="2" y="9"/>
                  </a:lnTo>
                </a:path>
              </a:pathLst>
            </a:custGeom>
            <a:solidFill>
              <a:srgbClr val="B5B5B5"/>
            </a:solidFill>
            <a:ln w="12700" cap="rnd">
              <a:noFill/>
              <a:round/>
              <a:headEnd/>
              <a:tailEnd/>
            </a:ln>
          </p:spPr>
          <p:txBody>
            <a:bodyPr/>
            <a:lstStyle/>
            <a:p>
              <a:endParaRPr lang="en-US" dirty="0"/>
            </a:p>
          </p:txBody>
        </p:sp>
        <p:sp>
          <p:nvSpPr>
            <p:cNvPr id="49379" name="Freeform 1278"/>
            <p:cNvSpPr>
              <a:spLocks/>
            </p:cNvSpPr>
            <p:nvPr/>
          </p:nvSpPr>
          <p:spPr bwMode="auto">
            <a:xfrm>
              <a:off x="929" y="2258"/>
              <a:ext cx="17" cy="17"/>
            </a:xfrm>
            <a:custGeom>
              <a:avLst/>
              <a:gdLst>
                <a:gd name="T0" fmla="*/ 0 w 17"/>
                <a:gd name="T1" fmla="*/ 16 h 17"/>
                <a:gd name="T2" fmla="*/ 3 w 17"/>
                <a:gd name="T3" fmla="*/ 16 h 17"/>
                <a:gd name="T4" fmla="*/ 7 w 17"/>
                <a:gd name="T5" fmla="*/ 16 h 17"/>
                <a:gd name="T6" fmla="*/ 10 w 17"/>
                <a:gd name="T7" fmla="*/ 16 h 17"/>
                <a:gd name="T8" fmla="*/ 16 w 17"/>
                <a:gd name="T9" fmla="*/ 0 h 17"/>
                <a:gd name="T10" fmla="*/ 10 w 17"/>
                <a:gd name="T11" fmla="*/ 0 h 17"/>
                <a:gd name="T12" fmla="*/ 7 w 17"/>
                <a:gd name="T13" fmla="*/ 0 h 17"/>
                <a:gd name="T14" fmla="*/ 3 w 17"/>
                <a:gd name="T15" fmla="*/ 0 h 17"/>
                <a:gd name="T16" fmla="*/ 0 w 17"/>
                <a:gd name="T17" fmla="*/ 0 h 17"/>
                <a:gd name="T18" fmla="*/ 0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16"/>
                  </a:moveTo>
                  <a:lnTo>
                    <a:pt x="3" y="16"/>
                  </a:lnTo>
                  <a:lnTo>
                    <a:pt x="7" y="16"/>
                  </a:lnTo>
                  <a:lnTo>
                    <a:pt x="10" y="16"/>
                  </a:lnTo>
                  <a:lnTo>
                    <a:pt x="16" y="0"/>
                  </a:lnTo>
                  <a:lnTo>
                    <a:pt x="10" y="0"/>
                  </a:lnTo>
                  <a:lnTo>
                    <a:pt x="7" y="0"/>
                  </a:lnTo>
                  <a:lnTo>
                    <a:pt x="3" y="0"/>
                  </a:lnTo>
                  <a:lnTo>
                    <a:pt x="0" y="0"/>
                  </a:lnTo>
                  <a:lnTo>
                    <a:pt x="0" y="16"/>
                  </a:lnTo>
                </a:path>
              </a:pathLst>
            </a:custGeom>
            <a:solidFill>
              <a:srgbClr val="4F4F4F"/>
            </a:solidFill>
            <a:ln w="12700" cap="rnd">
              <a:noFill/>
              <a:round/>
              <a:headEnd/>
              <a:tailEnd/>
            </a:ln>
          </p:spPr>
          <p:txBody>
            <a:bodyPr/>
            <a:lstStyle/>
            <a:p>
              <a:endParaRPr lang="en-US" dirty="0"/>
            </a:p>
          </p:txBody>
        </p:sp>
        <p:sp>
          <p:nvSpPr>
            <p:cNvPr id="49380" name="Freeform 1279"/>
            <p:cNvSpPr>
              <a:spLocks/>
            </p:cNvSpPr>
            <p:nvPr/>
          </p:nvSpPr>
          <p:spPr bwMode="auto">
            <a:xfrm>
              <a:off x="856" y="2201"/>
              <a:ext cx="34" cy="17"/>
            </a:xfrm>
            <a:custGeom>
              <a:avLst/>
              <a:gdLst>
                <a:gd name="T0" fmla="*/ 4 w 34"/>
                <a:gd name="T1" fmla="*/ 16 h 17"/>
                <a:gd name="T2" fmla="*/ 7 w 34"/>
                <a:gd name="T3" fmla="*/ 16 h 17"/>
                <a:gd name="T4" fmla="*/ 10 w 34"/>
                <a:gd name="T5" fmla="*/ 14 h 17"/>
                <a:gd name="T6" fmla="*/ 14 w 34"/>
                <a:gd name="T7" fmla="*/ 14 h 17"/>
                <a:gd name="T8" fmla="*/ 17 w 34"/>
                <a:gd name="T9" fmla="*/ 14 h 17"/>
                <a:gd name="T10" fmla="*/ 20 w 34"/>
                <a:gd name="T11" fmla="*/ 14 h 17"/>
                <a:gd name="T12" fmla="*/ 25 w 34"/>
                <a:gd name="T13" fmla="*/ 12 h 17"/>
                <a:gd name="T14" fmla="*/ 29 w 34"/>
                <a:gd name="T15" fmla="*/ 11 h 17"/>
                <a:gd name="T16" fmla="*/ 33 w 34"/>
                <a:gd name="T17" fmla="*/ 9 h 17"/>
                <a:gd name="T18" fmla="*/ 27 w 34"/>
                <a:gd name="T19" fmla="*/ 0 h 17"/>
                <a:gd name="T20" fmla="*/ 25 w 34"/>
                <a:gd name="T21" fmla="*/ 1 h 17"/>
                <a:gd name="T22" fmla="*/ 22 w 34"/>
                <a:gd name="T23" fmla="*/ 3 h 17"/>
                <a:gd name="T24" fmla="*/ 19 w 34"/>
                <a:gd name="T25" fmla="*/ 4 h 17"/>
                <a:gd name="T26" fmla="*/ 16 w 34"/>
                <a:gd name="T27" fmla="*/ 4 h 17"/>
                <a:gd name="T28" fmla="*/ 13 w 34"/>
                <a:gd name="T29" fmla="*/ 4 h 17"/>
                <a:gd name="T30" fmla="*/ 8 w 34"/>
                <a:gd name="T31" fmla="*/ 4 h 17"/>
                <a:gd name="T32" fmla="*/ 4 w 34"/>
                <a:gd name="T33" fmla="*/ 4 h 17"/>
                <a:gd name="T34" fmla="*/ 0 w 34"/>
                <a:gd name="T35" fmla="*/ 6 h 17"/>
                <a:gd name="T36" fmla="*/ 4 w 34"/>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17"/>
                <a:gd name="T59" fmla="*/ 34 w 34"/>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17">
                  <a:moveTo>
                    <a:pt x="4" y="16"/>
                  </a:moveTo>
                  <a:lnTo>
                    <a:pt x="7" y="16"/>
                  </a:lnTo>
                  <a:lnTo>
                    <a:pt x="10" y="14"/>
                  </a:lnTo>
                  <a:lnTo>
                    <a:pt x="14" y="14"/>
                  </a:lnTo>
                  <a:lnTo>
                    <a:pt x="17" y="14"/>
                  </a:lnTo>
                  <a:lnTo>
                    <a:pt x="20" y="14"/>
                  </a:lnTo>
                  <a:lnTo>
                    <a:pt x="25" y="12"/>
                  </a:lnTo>
                  <a:lnTo>
                    <a:pt x="29" y="11"/>
                  </a:lnTo>
                  <a:lnTo>
                    <a:pt x="33" y="9"/>
                  </a:lnTo>
                  <a:lnTo>
                    <a:pt x="27" y="0"/>
                  </a:lnTo>
                  <a:lnTo>
                    <a:pt x="25" y="1"/>
                  </a:lnTo>
                  <a:lnTo>
                    <a:pt x="22" y="3"/>
                  </a:lnTo>
                  <a:lnTo>
                    <a:pt x="19" y="4"/>
                  </a:lnTo>
                  <a:lnTo>
                    <a:pt x="16" y="4"/>
                  </a:lnTo>
                  <a:lnTo>
                    <a:pt x="13" y="4"/>
                  </a:lnTo>
                  <a:lnTo>
                    <a:pt x="8" y="4"/>
                  </a:lnTo>
                  <a:lnTo>
                    <a:pt x="4" y="4"/>
                  </a:lnTo>
                  <a:lnTo>
                    <a:pt x="0" y="6"/>
                  </a:lnTo>
                  <a:lnTo>
                    <a:pt x="4" y="16"/>
                  </a:lnTo>
                </a:path>
              </a:pathLst>
            </a:custGeom>
            <a:solidFill>
              <a:srgbClr val="4F4F4F"/>
            </a:solidFill>
            <a:ln w="12700" cap="rnd">
              <a:noFill/>
              <a:round/>
              <a:headEnd/>
              <a:tailEnd/>
            </a:ln>
          </p:spPr>
          <p:txBody>
            <a:bodyPr/>
            <a:lstStyle/>
            <a:p>
              <a:endParaRPr lang="en-US" dirty="0"/>
            </a:p>
          </p:txBody>
        </p:sp>
        <p:sp>
          <p:nvSpPr>
            <p:cNvPr id="49381" name="Freeform 1280"/>
            <p:cNvSpPr>
              <a:spLocks/>
            </p:cNvSpPr>
            <p:nvPr/>
          </p:nvSpPr>
          <p:spPr bwMode="auto">
            <a:xfrm>
              <a:off x="1864" y="2315"/>
              <a:ext cx="18" cy="20"/>
            </a:xfrm>
            <a:custGeom>
              <a:avLst/>
              <a:gdLst>
                <a:gd name="T0" fmla="*/ 17 w 18"/>
                <a:gd name="T1" fmla="*/ 12 h 20"/>
                <a:gd name="T2" fmla="*/ 15 w 18"/>
                <a:gd name="T3" fmla="*/ 10 h 20"/>
                <a:gd name="T4" fmla="*/ 12 w 18"/>
                <a:gd name="T5" fmla="*/ 7 h 20"/>
                <a:gd name="T6" fmla="*/ 9 w 18"/>
                <a:gd name="T7" fmla="*/ 3 h 20"/>
                <a:gd name="T8" fmla="*/ 4 w 18"/>
                <a:gd name="T9" fmla="*/ 0 h 20"/>
                <a:gd name="T10" fmla="*/ 0 w 18"/>
                <a:gd name="T11" fmla="*/ 7 h 20"/>
                <a:gd name="T12" fmla="*/ 3 w 18"/>
                <a:gd name="T13" fmla="*/ 9 h 20"/>
                <a:gd name="T14" fmla="*/ 6 w 18"/>
                <a:gd name="T15" fmla="*/ 11 h 20"/>
                <a:gd name="T16" fmla="*/ 9 w 18"/>
                <a:gd name="T17" fmla="*/ 16 h 20"/>
                <a:gd name="T18" fmla="*/ 12 w 18"/>
                <a:gd name="T19" fmla="*/ 19 h 20"/>
                <a:gd name="T20" fmla="*/ 17 w 18"/>
                <a:gd name="T21" fmla="*/ 12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0"/>
                <a:gd name="T35" fmla="*/ 18 w 18"/>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0">
                  <a:moveTo>
                    <a:pt x="17" y="12"/>
                  </a:moveTo>
                  <a:lnTo>
                    <a:pt x="15" y="10"/>
                  </a:lnTo>
                  <a:lnTo>
                    <a:pt x="12" y="7"/>
                  </a:lnTo>
                  <a:lnTo>
                    <a:pt x="9" y="3"/>
                  </a:lnTo>
                  <a:lnTo>
                    <a:pt x="4" y="0"/>
                  </a:lnTo>
                  <a:lnTo>
                    <a:pt x="0" y="7"/>
                  </a:lnTo>
                  <a:lnTo>
                    <a:pt x="3" y="9"/>
                  </a:lnTo>
                  <a:lnTo>
                    <a:pt x="6" y="11"/>
                  </a:lnTo>
                  <a:lnTo>
                    <a:pt x="9" y="16"/>
                  </a:lnTo>
                  <a:lnTo>
                    <a:pt x="12" y="19"/>
                  </a:lnTo>
                  <a:lnTo>
                    <a:pt x="17" y="12"/>
                  </a:lnTo>
                </a:path>
              </a:pathLst>
            </a:custGeom>
            <a:solidFill>
              <a:srgbClr val="4F4F4F"/>
            </a:solidFill>
            <a:ln w="12700" cap="rnd">
              <a:noFill/>
              <a:round/>
              <a:headEnd/>
              <a:tailEnd/>
            </a:ln>
          </p:spPr>
          <p:txBody>
            <a:bodyPr/>
            <a:lstStyle/>
            <a:p>
              <a:endParaRPr lang="en-US" dirty="0"/>
            </a:p>
          </p:txBody>
        </p:sp>
        <p:sp>
          <p:nvSpPr>
            <p:cNvPr id="49382" name="Freeform 1281"/>
            <p:cNvSpPr>
              <a:spLocks/>
            </p:cNvSpPr>
            <p:nvPr/>
          </p:nvSpPr>
          <p:spPr bwMode="auto">
            <a:xfrm>
              <a:off x="1913" y="2348"/>
              <a:ext cx="17" cy="17"/>
            </a:xfrm>
            <a:custGeom>
              <a:avLst/>
              <a:gdLst>
                <a:gd name="T0" fmla="*/ 16 w 17"/>
                <a:gd name="T1" fmla="*/ 5 h 17"/>
                <a:gd name="T2" fmla="*/ 12 w 17"/>
                <a:gd name="T3" fmla="*/ 4 h 17"/>
                <a:gd name="T4" fmla="*/ 9 w 17"/>
                <a:gd name="T5" fmla="*/ 1 h 17"/>
                <a:gd name="T6" fmla="*/ 0 w 17"/>
                <a:gd name="T7" fmla="*/ 0 h 17"/>
                <a:gd name="T8" fmla="*/ 0 w 17"/>
                <a:gd name="T9" fmla="*/ 10 h 17"/>
                <a:gd name="T10" fmla="*/ 0 w 17"/>
                <a:gd name="T11" fmla="*/ 8 h 17"/>
                <a:gd name="T12" fmla="*/ 0 w 17"/>
                <a:gd name="T13" fmla="*/ 10 h 17"/>
                <a:gd name="T14" fmla="*/ 3 w 17"/>
                <a:gd name="T15" fmla="*/ 13 h 17"/>
                <a:gd name="T16" fmla="*/ 9 w 17"/>
                <a:gd name="T17" fmla="*/ 16 h 17"/>
                <a:gd name="T18" fmla="*/ 16 w 17"/>
                <a:gd name="T19" fmla="*/ 5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5"/>
                  </a:moveTo>
                  <a:lnTo>
                    <a:pt x="12" y="4"/>
                  </a:lnTo>
                  <a:lnTo>
                    <a:pt x="9" y="1"/>
                  </a:lnTo>
                  <a:lnTo>
                    <a:pt x="0" y="0"/>
                  </a:lnTo>
                  <a:lnTo>
                    <a:pt x="0" y="10"/>
                  </a:lnTo>
                  <a:lnTo>
                    <a:pt x="0" y="8"/>
                  </a:lnTo>
                  <a:lnTo>
                    <a:pt x="0" y="10"/>
                  </a:lnTo>
                  <a:lnTo>
                    <a:pt x="3" y="13"/>
                  </a:lnTo>
                  <a:lnTo>
                    <a:pt x="9" y="16"/>
                  </a:lnTo>
                  <a:lnTo>
                    <a:pt x="16" y="5"/>
                  </a:lnTo>
                </a:path>
              </a:pathLst>
            </a:custGeom>
            <a:solidFill>
              <a:srgbClr val="4F4F4F"/>
            </a:solidFill>
            <a:ln w="12700" cap="rnd">
              <a:noFill/>
              <a:round/>
              <a:headEnd/>
              <a:tailEnd/>
            </a:ln>
          </p:spPr>
          <p:txBody>
            <a:bodyPr/>
            <a:lstStyle/>
            <a:p>
              <a:endParaRPr lang="en-US" dirty="0"/>
            </a:p>
          </p:txBody>
        </p:sp>
        <p:sp>
          <p:nvSpPr>
            <p:cNvPr id="49383" name="Freeform 1282"/>
            <p:cNvSpPr>
              <a:spLocks/>
            </p:cNvSpPr>
            <p:nvPr/>
          </p:nvSpPr>
          <p:spPr bwMode="auto">
            <a:xfrm>
              <a:off x="1920" y="2354"/>
              <a:ext cx="17" cy="17"/>
            </a:xfrm>
            <a:custGeom>
              <a:avLst/>
              <a:gdLst>
                <a:gd name="T0" fmla="*/ 16 w 17"/>
                <a:gd name="T1" fmla="*/ 8 h 17"/>
                <a:gd name="T2" fmla="*/ 13 w 17"/>
                <a:gd name="T3" fmla="*/ 7 h 17"/>
                <a:gd name="T4" fmla="*/ 9 w 17"/>
                <a:gd name="T5" fmla="*/ 3 h 17"/>
                <a:gd name="T6" fmla="*/ 5 w 17"/>
                <a:gd name="T7" fmla="*/ 1 h 17"/>
                <a:gd name="T8" fmla="*/ 2 w 17"/>
                <a:gd name="T9" fmla="*/ 0 h 17"/>
                <a:gd name="T10" fmla="*/ 0 w 17"/>
                <a:gd name="T11" fmla="*/ 12 h 17"/>
                <a:gd name="T12" fmla="*/ 2 w 17"/>
                <a:gd name="T13" fmla="*/ 12 h 17"/>
                <a:gd name="T14" fmla="*/ 5 w 17"/>
                <a:gd name="T15" fmla="*/ 12 h 17"/>
                <a:gd name="T16" fmla="*/ 6 w 17"/>
                <a:gd name="T17" fmla="*/ 14 h 17"/>
                <a:gd name="T18" fmla="*/ 6 w 17"/>
                <a:gd name="T19" fmla="*/ 16 h 17"/>
                <a:gd name="T20" fmla="*/ 16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8"/>
                  </a:moveTo>
                  <a:lnTo>
                    <a:pt x="13" y="7"/>
                  </a:lnTo>
                  <a:lnTo>
                    <a:pt x="9" y="3"/>
                  </a:lnTo>
                  <a:lnTo>
                    <a:pt x="5" y="1"/>
                  </a:lnTo>
                  <a:lnTo>
                    <a:pt x="2" y="0"/>
                  </a:lnTo>
                  <a:lnTo>
                    <a:pt x="0" y="12"/>
                  </a:lnTo>
                  <a:lnTo>
                    <a:pt x="2" y="12"/>
                  </a:lnTo>
                  <a:lnTo>
                    <a:pt x="5" y="12"/>
                  </a:lnTo>
                  <a:lnTo>
                    <a:pt x="6" y="14"/>
                  </a:lnTo>
                  <a:lnTo>
                    <a:pt x="6" y="16"/>
                  </a:lnTo>
                  <a:lnTo>
                    <a:pt x="16" y="8"/>
                  </a:lnTo>
                </a:path>
              </a:pathLst>
            </a:custGeom>
            <a:solidFill>
              <a:srgbClr val="4F4F4F"/>
            </a:solidFill>
            <a:ln w="12700" cap="rnd">
              <a:noFill/>
              <a:round/>
              <a:headEnd/>
              <a:tailEnd/>
            </a:ln>
          </p:spPr>
          <p:txBody>
            <a:bodyPr/>
            <a:lstStyle/>
            <a:p>
              <a:endParaRPr lang="en-US" dirty="0"/>
            </a:p>
          </p:txBody>
        </p:sp>
        <p:sp>
          <p:nvSpPr>
            <p:cNvPr id="49384" name="Freeform 1283"/>
            <p:cNvSpPr>
              <a:spLocks/>
            </p:cNvSpPr>
            <p:nvPr/>
          </p:nvSpPr>
          <p:spPr bwMode="auto">
            <a:xfrm>
              <a:off x="1979" y="2401"/>
              <a:ext cx="17" cy="17"/>
            </a:xfrm>
            <a:custGeom>
              <a:avLst/>
              <a:gdLst>
                <a:gd name="T0" fmla="*/ 16 w 17"/>
                <a:gd name="T1" fmla="*/ 10 h 17"/>
                <a:gd name="T2" fmla="*/ 5 w 17"/>
                <a:gd name="T3" fmla="*/ 5 h 17"/>
                <a:gd name="T4" fmla="*/ 10 w 17"/>
                <a:gd name="T5" fmla="*/ 2 h 17"/>
                <a:gd name="T6" fmla="*/ 8 w 17"/>
                <a:gd name="T7" fmla="*/ 0 h 17"/>
                <a:gd name="T8" fmla="*/ 0 w 17"/>
                <a:gd name="T9" fmla="*/ 0 h 17"/>
                <a:gd name="T10" fmla="*/ 5 w 17"/>
                <a:gd name="T11" fmla="*/ 16 h 17"/>
                <a:gd name="T12" fmla="*/ 2 w 17"/>
                <a:gd name="T13" fmla="*/ 16 h 17"/>
                <a:gd name="T14" fmla="*/ 5 w 17"/>
                <a:gd name="T15" fmla="*/ 16 h 17"/>
                <a:gd name="T16" fmla="*/ 13 w 17"/>
                <a:gd name="T17" fmla="*/ 16 h 17"/>
                <a:gd name="T18" fmla="*/ 2 w 17"/>
                <a:gd name="T19" fmla="*/ 10 h 17"/>
                <a:gd name="T20" fmla="*/ 16 w 17"/>
                <a:gd name="T21" fmla="*/ 1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0"/>
                  </a:moveTo>
                  <a:lnTo>
                    <a:pt x="5" y="5"/>
                  </a:lnTo>
                  <a:lnTo>
                    <a:pt x="10" y="2"/>
                  </a:lnTo>
                  <a:lnTo>
                    <a:pt x="8" y="0"/>
                  </a:lnTo>
                  <a:lnTo>
                    <a:pt x="0" y="0"/>
                  </a:lnTo>
                  <a:lnTo>
                    <a:pt x="5" y="16"/>
                  </a:lnTo>
                  <a:lnTo>
                    <a:pt x="2" y="16"/>
                  </a:lnTo>
                  <a:lnTo>
                    <a:pt x="5" y="16"/>
                  </a:lnTo>
                  <a:lnTo>
                    <a:pt x="13" y="16"/>
                  </a:lnTo>
                  <a:lnTo>
                    <a:pt x="2" y="10"/>
                  </a:lnTo>
                  <a:lnTo>
                    <a:pt x="16" y="10"/>
                  </a:lnTo>
                </a:path>
              </a:pathLst>
            </a:custGeom>
            <a:solidFill>
              <a:srgbClr val="4F4F4F"/>
            </a:solidFill>
            <a:ln w="12700" cap="rnd">
              <a:noFill/>
              <a:round/>
              <a:headEnd/>
              <a:tailEnd/>
            </a:ln>
          </p:spPr>
          <p:txBody>
            <a:bodyPr/>
            <a:lstStyle/>
            <a:p>
              <a:endParaRPr lang="en-US" dirty="0"/>
            </a:p>
          </p:txBody>
        </p:sp>
        <p:sp>
          <p:nvSpPr>
            <p:cNvPr id="49385" name="Freeform 1284"/>
            <p:cNvSpPr>
              <a:spLocks/>
            </p:cNvSpPr>
            <p:nvPr/>
          </p:nvSpPr>
          <p:spPr bwMode="auto">
            <a:xfrm>
              <a:off x="1980" y="2407"/>
              <a:ext cx="17" cy="17"/>
            </a:xfrm>
            <a:custGeom>
              <a:avLst/>
              <a:gdLst>
                <a:gd name="T0" fmla="*/ 0 w 17"/>
                <a:gd name="T1" fmla="*/ 0 h 17"/>
                <a:gd name="T2" fmla="*/ 16 w 17"/>
                <a:gd name="T3" fmla="*/ 0 h 17"/>
                <a:gd name="T4" fmla="*/ 0 w 17"/>
                <a:gd name="T5" fmla="*/ 0 h 17"/>
                <a:gd name="T6" fmla="*/ 12 w 17"/>
                <a:gd name="T7" fmla="*/ 16 h 17"/>
                <a:gd name="T8" fmla="*/ 0 w 17"/>
                <a:gd name="T9" fmla="*/ 0 h 17"/>
                <a:gd name="T10" fmla="*/ 0 60000 65536"/>
                <a:gd name="T11" fmla="*/ 0 60000 65536"/>
                <a:gd name="T12" fmla="*/ 0 60000 65536"/>
                <a:gd name="T13" fmla="*/ 0 60000 65536"/>
                <a:gd name="T14" fmla="*/ 0 60000 65536"/>
                <a:gd name="T15" fmla="*/ 0 w 17"/>
                <a:gd name="T16" fmla="*/ 0 h 17"/>
                <a:gd name="T17" fmla="*/ 17 w 17"/>
                <a:gd name="T18" fmla="*/ 17 h 17"/>
              </a:gdLst>
              <a:ahLst/>
              <a:cxnLst>
                <a:cxn ang="T10">
                  <a:pos x="T0" y="T1"/>
                </a:cxn>
                <a:cxn ang="T11">
                  <a:pos x="T2" y="T3"/>
                </a:cxn>
                <a:cxn ang="T12">
                  <a:pos x="T4" y="T5"/>
                </a:cxn>
                <a:cxn ang="T13">
                  <a:pos x="T6" y="T7"/>
                </a:cxn>
                <a:cxn ang="T14">
                  <a:pos x="T8" y="T9"/>
                </a:cxn>
              </a:cxnLst>
              <a:rect l="T15" t="T16" r="T17" b="T18"/>
              <a:pathLst>
                <a:path w="17" h="17">
                  <a:moveTo>
                    <a:pt x="0" y="0"/>
                  </a:moveTo>
                  <a:lnTo>
                    <a:pt x="16" y="0"/>
                  </a:lnTo>
                  <a:lnTo>
                    <a:pt x="0" y="0"/>
                  </a:lnTo>
                  <a:lnTo>
                    <a:pt x="12" y="16"/>
                  </a:lnTo>
                  <a:lnTo>
                    <a:pt x="0" y="0"/>
                  </a:lnTo>
                </a:path>
              </a:pathLst>
            </a:custGeom>
            <a:solidFill>
              <a:srgbClr val="4F4F4F"/>
            </a:solidFill>
            <a:ln w="12700" cap="rnd">
              <a:noFill/>
              <a:round/>
              <a:headEnd/>
              <a:tailEnd/>
            </a:ln>
          </p:spPr>
          <p:txBody>
            <a:bodyPr/>
            <a:lstStyle/>
            <a:p>
              <a:endParaRPr lang="en-US" dirty="0"/>
            </a:p>
          </p:txBody>
        </p:sp>
        <p:sp>
          <p:nvSpPr>
            <p:cNvPr id="49386" name="Freeform 1285"/>
            <p:cNvSpPr>
              <a:spLocks/>
            </p:cNvSpPr>
            <p:nvPr/>
          </p:nvSpPr>
          <p:spPr bwMode="auto">
            <a:xfrm>
              <a:off x="1981" y="2404"/>
              <a:ext cx="17" cy="17"/>
            </a:xfrm>
            <a:custGeom>
              <a:avLst/>
              <a:gdLst>
                <a:gd name="T0" fmla="*/ 8 w 17"/>
                <a:gd name="T1" fmla="*/ 5 h 17"/>
                <a:gd name="T2" fmla="*/ 16 w 17"/>
                <a:gd name="T3" fmla="*/ 5 h 17"/>
                <a:gd name="T4" fmla="*/ 8 w 17"/>
                <a:gd name="T5" fmla="*/ 0 h 17"/>
                <a:gd name="T6" fmla="*/ 0 w 17"/>
                <a:gd name="T7" fmla="*/ 5 h 17"/>
                <a:gd name="T8" fmla="*/ 12 w 17"/>
                <a:gd name="T9" fmla="*/ 13 h 17"/>
                <a:gd name="T10" fmla="*/ 8 w 17"/>
                <a:gd name="T11" fmla="*/ 16 h 17"/>
                <a:gd name="T12" fmla="*/ 4 w 17"/>
                <a:gd name="T13" fmla="*/ 13 h 17"/>
                <a:gd name="T14" fmla="*/ 8 w 17"/>
                <a:gd name="T15" fmla="*/ 16 h 17"/>
                <a:gd name="T16" fmla="*/ 16 w 17"/>
                <a:gd name="T17" fmla="*/ 16 h 17"/>
                <a:gd name="T18" fmla="*/ 8 w 17"/>
                <a:gd name="T19" fmla="*/ 5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8" y="5"/>
                  </a:moveTo>
                  <a:lnTo>
                    <a:pt x="16" y="5"/>
                  </a:lnTo>
                  <a:lnTo>
                    <a:pt x="8" y="0"/>
                  </a:lnTo>
                  <a:lnTo>
                    <a:pt x="0" y="5"/>
                  </a:lnTo>
                  <a:lnTo>
                    <a:pt x="12" y="13"/>
                  </a:lnTo>
                  <a:lnTo>
                    <a:pt x="8" y="16"/>
                  </a:lnTo>
                  <a:lnTo>
                    <a:pt x="4" y="13"/>
                  </a:lnTo>
                  <a:lnTo>
                    <a:pt x="8" y="16"/>
                  </a:lnTo>
                  <a:lnTo>
                    <a:pt x="16" y="16"/>
                  </a:lnTo>
                  <a:lnTo>
                    <a:pt x="8" y="5"/>
                  </a:lnTo>
                </a:path>
              </a:pathLst>
            </a:custGeom>
            <a:solidFill>
              <a:srgbClr val="4F4F4F"/>
            </a:solidFill>
            <a:ln w="12700" cap="rnd">
              <a:noFill/>
              <a:round/>
              <a:headEnd/>
              <a:tailEnd/>
            </a:ln>
          </p:spPr>
          <p:txBody>
            <a:bodyPr/>
            <a:lstStyle/>
            <a:p>
              <a:endParaRPr lang="en-US" dirty="0"/>
            </a:p>
          </p:txBody>
        </p:sp>
        <p:sp>
          <p:nvSpPr>
            <p:cNvPr id="49387" name="Freeform 1286"/>
            <p:cNvSpPr>
              <a:spLocks/>
            </p:cNvSpPr>
            <p:nvPr/>
          </p:nvSpPr>
          <p:spPr bwMode="auto">
            <a:xfrm>
              <a:off x="2049" y="2477"/>
              <a:ext cx="22" cy="21"/>
            </a:xfrm>
            <a:custGeom>
              <a:avLst/>
              <a:gdLst>
                <a:gd name="T0" fmla="*/ 21 w 22"/>
                <a:gd name="T1" fmla="*/ 15 h 21"/>
                <a:gd name="T2" fmla="*/ 17 w 22"/>
                <a:gd name="T3" fmla="*/ 11 h 21"/>
                <a:gd name="T4" fmla="*/ 14 w 22"/>
                <a:gd name="T5" fmla="*/ 7 h 21"/>
                <a:gd name="T6" fmla="*/ 9 w 22"/>
                <a:gd name="T7" fmla="*/ 3 h 21"/>
                <a:gd name="T8" fmla="*/ 2 w 22"/>
                <a:gd name="T9" fmla="*/ 0 h 21"/>
                <a:gd name="T10" fmla="*/ 0 w 22"/>
                <a:gd name="T11" fmla="*/ 8 h 21"/>
                <a:gd name="T12" fmla="*/ 4 w 22"/>
                <a:gd name="T13" fmla="*/ 10 h 21"/>
                <a:gd name="T14" fmla="*/ 8 w 22"/>
                <a:gd name="T15" fmla="*/ 13 h 21"/>
                <a:gd name="T16" fmla="*/ 11 w 22"/>
                <a:gd name="T17" fmla="*/ 17 h 21"/>
                <a:gd name="T18" fmla="*/ 16 w 22"/>
                <a:gd name="T19" fmla="*/ 20 h 21"/>
                <a:gd name="T20" fmla="*/ 21 w 22"/>
                <a:gd name="T21" fmla="*/ 15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21"/>
                <a:gd name="T35" fmla="*/ 22 w 22"/>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21">
                  <a:moveTo>
                    <a:pt x="21" y="15"/>
                  </a:moveTo>
                  <a:lnTo>
                    <a:pt x="17" y="11"/>
                  </a:lnTo>
                  <a:lnTo>
                    <a:pt x="14" y="7"/>
                  </a:lnTo>
                  <a:lnTo>
                    <a:pt x="9" y="3"/>
                  </a:lnTo>
                  <a:lnTo>
                    <a:pt x="2" y="0"/>
                  </a:lnTo>
                  <a:lnTo>
                    <a:pt x="0" y="8"/>
                  </a:lnTo>
                  <a:lnTo>
                    <a:pt x="4" y="10"/>
                  </a:lnTo>
                  <a:lnTo>
                    <a:pt x="8" y="13"/>
                  </a:lnTo>
                  <a:lnTo>
                    <a:pt x="11" y="17"/>
                  </a:lnTo>
                  <a:lnTo>
                    <a:pt x="16" y="20"/>
                  </a:lnTo>
                  <a:lnTo>
                    <a:pt x="21" y="15"/>
                  </a:lnTo>
                </a:path>
              </a:pathLst>
            </a:custGeom>
            <a:solidFill>
              <a:srgbClr val="4F4F4F"/>
            </a:solidFill>
            <a:ln w="12700" cap="rnd">
              <a:noFill/>
              <a:round/>
              <a:headEnd/>
              <a:tailEnd/>
            </a:ln>
          </p:spPr>
          <p:txBody>
            <a:bodyPr/>
            <a:lstStyle/>
            <a:p>
              <a:endParaRPr lang="en-US" dirty="0"/>
            </a:p>
          </p:txBody>
        </p:sp>
        <p:sp>
          <p:nvSpPr>
            <p:cNvPr id="49388" name="Freeform 1287"/>
            <p:cNvSpPr>
              <a:spLocks/>
            </p:cNvSpPr>
            <p:nvPr/>
          </p:nvSpPr>
          <p:spPr bwMode="auto">
            <a:xfrm>
              <a:off x="2100" y="2525"/>
              <a:ext cx="17" cy="17"/>
            </a:xfrm>
            <a:custGeom>
              <a:avLst/>
              <a:gdLst>
                <a:gd name="T0" fmla="*/ 16 w 17"/>
                <a:gd name="T1" fmla="*/ 8 h 17"/>
                <a:gd name="T2" fmla="*/ 14 w 17"/>
                <a:gd name="T3" fmla="*/ 6 h 17"/>
                <a:gd name="T4" fmla="*/ 11 w 17"/>
                <a:gd name="T5" fmla="*/ 5 h 17"/>
                <a:gd name="T6" fmla="*/ 8 w 17"/>
                <a:gd name="T7" fmla="*/ 2 h 17"/>
                <a:gd name="T8" fmla="*/ 5 w 17"/>
                <a:gd name="T9" fmla="*/ 0 h 17"/>
                <a:gd name="T10" fmla="*/ 0 w 17"/>
                <a:gd name="T11" fmla="*/ 8 h 17"/>
                <a:gd name="T12" fmla="*/ 1 w 17"/>
                <a:gd name="T13" fmla="*/ 9 h 17"/>
                <a:gd name="T14" fmla="*/ 4 w 17"/>
                <a:gd name="T15" fmla="*/ 12 h 17"/>
                <a:gd name="T16" fmla="*/ 7 w 17"/>
                <a:gd name="T17" fmla="*/ 13 h 17"/>
                <a:gd name="T18" fmla="*/ 10 w 17"/>
                <a:gd name="T19" fmla="*/ 16 h 17"/>
                <a:gd name="T20" fmla="*/ 16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8"/>
                  </a:moveTo>
                  <a:lnTo>
                    <a:pt x="14" y="6"/>
                  </a:lnTo>
                  <a:lnTo>
                    <a:pt x="11" y="5"/>
                  </a:lnTo>
                  <a:lnTo>
                    <a:pt x="8" y="2"/>
                  </a:lnTo>
                  <a:lnTo>
                    <a:pt x="5" y="0"/>
                  </a:lnTo>
                  <a:lnTo>
                    <a:pt x="0" y="8"/>
                  </a:lnTo>
                  <a:lnTo>
                    <a:pt x="1" y="9"/>
                  </a:lnTo>
                  <a:lnTo>
                    <a:pt x="4" y="12"/>
                  </a:lnTo>
                  <a:lnTo>
                    <a:pt x="7" y="13"/>
                  </a:lnTo>
                  <a:lnTo>
                    <a:pt x="10" y="16"/>
                  </a:lnTo>
                  <a:lnTo>
                    <a:pt x="16" y="8"/>
                  </a:lnTo>
                </a:path>
              </a:pathLst>
            </a:custGeom>
            <a:solidFill>
              <a:srgbClr val="4F4F4F"/>
            </a:solidFill>
            <a:ln w="12700" cap="rnd">
              <a:noFill/>
              <a:round/>
              <a:headEnd/>
              <a:tailEnd/>
            </a:ln>
          </p:spPr>
          <p:txBody>
            <a:bodyPr/>
            <a:lstStyle/>
            <a:p>
              <a:endParaRPr lang="en-US" dirty="0"/>
            </a:p>
          </p:txBody>
        </p:sp>
        <p:sp>
          <p:nvSpPr>
            <p:cNvPr id="49389" name="Freeform 1288"/>
            <p:cNvSpPr>
              <a:spLocks/>
            </p:cNvSpPr>
            <p:nvPr/>
          </p:nvSpPr>
          <p:spPr bwMode="auto">
            <a:xfrm>
              <a:off x="2141" y="2575"/>
              <a:ext cx="17" cy="22"/>
            </a:xfrm>
            <a:custGeom>
              <a:avLst/>
              <a:gdLst>
                <a:gd name="T0" fmla="*/ 15 w 17"/>
                <a:gd name="T1" fmla="*/ 16 h 22"/>
                <a:gd name="T2" fmla="*/ 16 w 17"/>
                <a:gd name="T3" fmla="*/ 18 h 22"/>
                <a:gd name="T4" fmla="*/ 15 w 17"/>
                <a:gd name="T5" fmla="*/ 13 h 22"/>
                <a:gd name="T6" fmla="*/ 12 w 17"/>
                <a:gd name="T7" fmla="*/ 8 h 22"/>
                <a:gd name="T8" fmla="*/ 9 w 17"/>
                <a:gd name="T9" fmla="*/ 3 h 22"/>
                <a:gd name="T10" fmla="*/ 4 w 17"/>
                <a:gd name="T11" fmla="*/ 0 h 22"/>
                <a:gd name="T12" fmla="*/ 0 w 17"/>
                <a:gd name="T13" fmla="*/ 6 h 22"/>
                <a:gd name="T14" fmla="*/ 3 w 17"/>
                <a:gd name="T15" fmla="*/ 9 h 22"/>
                <a:gd name="T16" fmla="*/ 5 w 17"/>
                <a:gd name="T17" fmla="*/ 11 h 22"/>
                <a:gd name="T18" fmla="*/ 6 w 17"/>
                <a:gd name="T19" fmla="*/ 16 h 22"/>
                <a:gd name="T20" fmla="*/ 8 w 17"/>
                <a:gd name="T21" fmla="*/ 20 h 22"/>
                <a:gd name="T22" fmla="*/ 9 w 17"/>
                <a:gd name="T23" fmla="*/ 21 h 22"/>
                <a:gd name="T24" fmla="*/ 15 w 17"/>
                <a:gd name="T25" fmla="*/ 16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2"/>
                <a:gd name="T41" fmla="*/ 17 w 17"/>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2">
                  <a:moveTo>
                    <a:pt x="15" y="16"/>
                  </a:moveTo>
                  <a:lnTo>
                    <a:pt x="16" y="18"/>
                  </a:lnTo>
                  <a:lnTo>
                    <a:pt x="15" y="13"/>
                  </a:lnTo>
                  <a:lnTo>
                    <a:pt x="12" y="8"/>
                  </a:lnTo>
                  <a:lnTo>
                    <a:pt x="9" y="3"/>
                  </a:lnTo>
                  <a:lnTo>
                    <a:pt x="4" y="0"/>
                  </a:lnTo>
                  <a:lnTo>
                    <a:pt x="0" y="6"/>
                  </a:lnTo>
                  <a:lnTo>
                    <a:pt x="3" y="9"/>
                  </a:lnTo>
                  <a:lnTo>
                    <a:pt x="5" y="11"/>
                  </a:lnTo>
                  <a:lnTo>
                    <a:pt x="6" y="16"/>
                  </a:lnTo>
                  <a:lnTo>
                    <a:pt x="8" y="20"/>
                  </a:lnTo>
                  <a:lnTo>
                    <a:pt x="9" y="21"/>
                  </a:lnTo>
                  <a:lnTo>
                    <a:pt x="15" y="16"/>
                  </a:lnTo>
                </a:path>
              </a:pathLst>
            </a:custGeom>
            <a:solidFill>
              <a:srgbClr val="4F4F4F"/>
            </a:solidFill>
            <a:ln w="12700" cap="rnd">
              <a:noFill/>
              <a:round/>
              <a:headEnd/>
              <a:tailEnd/>
            </a:ln>
          </p:spPr>
          <p:txBody>
            <a:bodyPr/>
            <a:lstStyle/>
            <a:p>
              <a:endParaRPr lang="en-US" dirty="0"/>
            </a:p>
          </p:txBody>
        </p:sp>
        <p:sp>
          <p:nvSpPr>
            <p:cNvPr id="49390" name="Freeform 1289"/>
            <p:cNvSpPr>
              <a:spLocks/>
            </p:cNvSpPr>
            <p:nvPr/>
          </p:nvSpPr>
          <p:spPr bwMode="auto">
            <a:xfrm>
              <a:off x="2153" y="2595"/>
              <a:ext cx="17" cy="17"/>
            </a:xfrm>
            <a:custGeom>
              <a:avLst/>
              <a:gdLst>
                <a:gd name="T0" fmla="*/ 2 w 17"/>
                <a:gd name="T1" fmla="*/ 5 h 17"/>
                <a:gd name="T2" fmla="*/ 5 w 17"/>
                <a:gd name="T3" fmla="*/ 0 h 17"/>
                <a:gd name="T4" fmla="*/ 10 w 17"/>
                <a:gd name="T5" fmla="*/ 0 h 17"/>
                <a:gd name="T6" fmla="*/ 13 w 17"/>
                <a:gd name="T7" fmla="*/ 0 h 17"/>
                <a:gd name="T8" fmla="*/ 0 w 17"/>
                <a:gd name="T9" fmla="*/ 10 h 17"/>
                <a:gd name="T10" fmla="*/ 0 w 17"/>
                <a:gd name="T11" fmla="*/ 16 h 17"/>
                <a:gd name="T12" fmla="*/ 5 w 17"/>
                <a:gd name="T13" fmla="*/ 16 h 17"/>
                <a:gd name="T14" fmla="*/ 10 w 17"/>
                <a:gd name="T15" fmla="*/ 16 h 17"/>
                <a:gd name="T16" fmla="*/ 16 w 17"/>
                <a:gd name="T17" fmla="*/ 10 h 17"/>
                <a:gd name="T18" fmla="*/ 2 w 17"/>
                <a:gd name="T19" fmla="*/ 5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2" y="5"/>
                  </a:moveTo>
                  <a:lnTo>
                    <a:pt x="5" y="0"/>
                  </a:lnTo>
                  <a:lnTo>
                    <a:pt x="10" y="0"/>
                  </a:lnTo>
                  <a:lnTo>
                    <a:pt x="13" y="0"/>
                  </a:lnTo>
                  <a:lnTo>
                    <a:pt x="0" y="10"/>
                  </a:lnTo>
                  <a:lnTo>
                    <a:pt x="0" y="16"/>
                  </a:lnTo>
                  <a:lnTo>
                    <a:pt x="5" y="16"/>
                  </a:lnTo>
                  <a:lnTo>
                    <a:pt x="10" y="16"/>
                  </a:lnTo>
                  <a:lnTo>
                    <a:pt x="16" y="10"/>
                  </a:lnTo>
                  <a:lnTo>
                    <a:pt x="2" y="5"/>
                  </a:lnTo>
                </a:path>
              </a:pathLst>
            </a:custGeom>
            <a:solidFill>
              <a:srgbClr val="4F4F4F"/>
            </a:solidFill>
            <a:ln w="12700" cap="rnd">
              <a:noFill/>
              <a:round/>
              <a:headEnd/>
              <a:tailEnd/>
            </a:ln>
          </p:spPr>
          <p:txBody>
            <a:bodyPr/>
            <a:lstStyle/>
            <a:p>
              <a:endParaRPr lang="en-US" dirty="0"/>
            </a:p>
          </p:txBody>
        </p:sp>
        <p:sp>
          <p:nvSpPr>
            <p:cNvPr id="49391" name="Freeform 1290"/>
            <p:cNvSpPr>
              <a:spLocks/>
            </p:cNvSpPr>
            <p:nvPr/>
          </p:nvSpPr>
          <p:spPr bwMode="auto">
            <a:xfrm>
              <a:off x="2189" y="2379"/>
              <a:ext cx="34" cy="17"/>
            </a:xfrm>
            <a:custGeom>
              <a:avLst/>
              <a:gdLst>
                <a:gd name="T0" fmla="*/ 7 w 34"/>
                <a:gd name="T1" fmla="*/ 16 h 17"/>
                <a:gd name="T2" fmla="*/ 9 w 34"/>
                <a:gd name="T3" fmla="*/ 14 h 17"/>
                <a:gd name="T4" fmla="*/ 12 w 34"/>
                <a:gd name="T5" fmla="*/ 14 h 17"/>
                <a:gd name="T6" fmla="*/ 14 w 34"/>
                <a:gd name="T7" fmla="*/ 12 h 17"/>
                <a:gd name="T8" fmla="*/ 17 w 34"/>
                <a:gd name="T9" fmla="*/ 12 h 17"/>
                <a:gd name="T10" fmla="*/ 19 w 34"/>
                <a:gd name="T11" fmla="*/ 12 h 17"/>
                <a:gd name="T12" fmla="*/ 23 w 34"/>
                <a:gd name="T13" fmla="*/ 12 h 17"/>
                <a:gd name="T14" fmla="*/ 26 w 34"/>
                <a:gd name="T15" fmla="*/ 14 h 17"/>
                <a:gd name="T16" fmla="*/ 30 w 34"/>
                <a:gd name="T17" fmla="*/ 14 h 17"/>
                <a:gd name="T18" fmla="*/ 33 w 34"/>
                <a:gd name="T19" fmla="*/ 4 h 17"/>
                <a:gd name="T20" fmla="*/ 29 w 34"/>
                <a:gd name="T21" fmla="*/ 2 h 17"/>
                <a:gd name="T22" fmla="*/ 25 w 34"/>
                <a:gd name="T23" fmla="*/ 0 h 17"/>
                <a:gd name="T24" fmla="*/ 21 w 34"/>
                <a:gd name="T25" fmla="*/ 0 h 17"/>
                <a:gd name="T26" fmla="*/ 17 w 34"/>
                <a:gd name="T27" fmla="*/ 0 h 17"/>
                <a:gd name="T28" fmla="*/ 13 w 34"/>
                <a:gd name="T29" fmla="*/ 0 h 17"/>
                <a:gd name="T30" fmla="*/ 8 w 34"/>
                <a:gd name="T31" fmla="*/ 2 h 17"/>
                <a:gd name="T32" fmla="*/ 4 w 34"/>
                <a:gd name="T33" fmla="*/ 4 h 17"/>
                <a:gd name="T34" fmla="*/ 0 w 34"/>
                <a:gd name="T35" fmla="*/ 8 h 17"/>
                <a:gd name="T36" fmla="*/ 7 w 34"/>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17"/>
                <a:gd name="T59" fmla="*/ 34 w 34"/>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17">
                  <a:moveTo>
                    <a:pt x="7" y="16"/>
                  </a:moveTo>
                  <a:lnTo>
                    <a:pt x="9" y="14"/>
                  </a:lnTo>
                  <a:lnTo>
                    <a:pt x="12" y="14"/>
                  </a:lnTo>
                  <a:lnTo>
                    <a:pt x="14" y="12"/>
                  </a:lnTo>
                  <a:lnTo>
                    <a:pt x="17" y="12"/>
                  </a:lnTo>
                  <a:lnTo>
                    <a:pt x="19" y="12"/>
                  </a:lnTo>
                  <a:lnTo>
                    <a:pt x="23" y="12"/>
                  </a:lnTo>
                  <a:lnTo>
                    <a:pt x="26" y="14"/>
                  </a:lnTo>
                  <a:lnTo>
                    <a:pt x="30" y="14"/>
                  </a:lnTo>
                  <a:lnTo>
                    <a:pt x="33" y="4"/>
                  </a:lnTo>
                  <a:lnTo>
                    <a:pt x="29" y="2"/>
                  </a:lnTo>
                  <a:lnTo>
                    <a:pt x="25" y="0"/>
                  </a:lnTo>
                  <a:lnTo>
                    <a:pt x="21" y="0"/>
                  </a:lnTo>
                  <a:lnTo>
                    <a:pt x="17" y="0"/>
                  </a:lnTo>
                  <a:lnTo>
                    <a:pt x="13" y="0"/>
                  </a:lnTo>
                  <a:lnTo>
                    <a:pt x="8" y="2"/>
                  </a:lnTo>
                  <a:lnTo>
                    <a:pt x="4" y="4"/>
                  </a:lnTo>
                  <a:lnTo>
                    <a:pt x="0" y="8"/>
                  </a:lnTo>
                  <a:lnTo>
                    <a:pt x="7" y="16"/>
                  </a:lnTo>
                </a:path>
              </a:pathLst>
            </a:custGeom>
            <a:solidFill>
              <a:srgbClr val="4F4F4F"/>
            </a:solidFill>
            <a:ln w="12700" cap="rnd">
              <a:noFill/>
              <a:round/>
              <a:headEnd/>
              <a:tailEnd/>
            </a:ln>
          </p:spPr>
          <p:txBody>
            <a:bodyPr/>
            <a:lstStyle/>
            <a:p>
              <a:endParaRPr lang="en-US" dirty="0"/>
            </a:p>
          </p:txBody>
        </p:sp>
        <p:sp>
          <p:nvSpPr>
            <p:cNvPr id="49392" name="Freeform 1291"/>
            <p:cNvSpPr>
              <a:spLocks/>
            </p:cNvSpPr>
            <p:nvPr/>
          </p:nvSpPr>
          <p:spPr bwMode="auto">
            <a:xfrm>
              <a:off x="2171" y="2386"/>
              <a:ext cx="21" cy="22"/>
            </a:xfrm>
            <a:custGeom>
              <a:avLst/>
              <a:gdLst>
                <a:gd name="T0" fmla="*/ 5 w 21"/>
                <a:gd name="T1" fmla="*/ 13 h 22"/>
                <a:gd name="T2" fmla="*/ 8 w 21"/>
                <a:gd name="T3" fmla="*/ 16 h 22"/>
                <a:gd name="T4" fmla="*/ 9 w 21"/>
                <a:gd name="T5" fmla="*/ 14 h 22"/>
                <a:gd name="T6" fmla="*/ 12 w 21"/>
                <a:gd name="T7" fmla="*/ 12 h 22"/>
                <a:gd name="T8" fmla="*/ 15 w 21"/>
                <a:gd name="T9" fmla="*/ 8 h 22"/>
                <a:gd name="T10" fmla="*/ 20 w 21"/>
                <a:gd name="T11" fmla="*/ 5 h 22"/>
                <a:gd name="T12" fmla="*/ 14 w 21"/>
                <a:gd name="T13" fmla="*/ 0 h 22"/>
                <a:gd name="T14" fmla="*/ 10 w 21"/>
                <a:gd name="T15" fmla="*/ 3 h 22"/>
                <a:gd name="T16" fmla="*/ 5 w 21"/>
                <a:gd name="T17" fmla="*/ 5 h 22"/>
                <a:gd name="T18" fmla="*/ 1 w 21"/>
                <a:gd name="T19" fmla="*/ 11 h 22"/>
                <a:gd name="T20" fmla="*/ 0 w 21"/>
                <a:gd name="T21" fmla="*/ 19 h 22"/>
                <a:gd name="T22" fmla="*/ 5 w 21"/>
                <a:gd name="T23" fmla="*/ 21 h 22"/>
                <a:gd name="T24" fmla="*/ 5 w 21"/>
                <a:gd name="T25" fmla="*/ 13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22"/>
                <a:gd name="T41" fmla="*/ 21 w 21"/>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22">
                  <a:moveTo>
                    <a:pt x="5" y="13"/>
                  </a:moveTo>
                  <a:lnTo>
                    <a:pt x="8" y="16"/>
                  </a:lnTo>
                  <a:lnTo>
                    <a:pt x="9" y="14"/>
                  </a:lnTo>
                  <a:lnTo>
                    <a:pt x="12" y="12"/>
                  </a:lnTo>
                  <a:lnTo>
                    <a:pt x="15" y="8"/>
                  </a:lnTo>
                  <a:lnTo>
                    <a:pt x="20" y="5"/>
                  </a:lnTo>
                  <a:lnTo>
                    <a:pt x="14" y="0"/>
                  </a:lnTo>
                  <a:lnTo>
                    <a:pt x="10" y="3"/>
                  </a:lnTo>
                  <a:lnTo>
                    <a:pt x="5" y="5"/>
                  </a:lnTo>
                  <a:lnTo>
                    <a:pt x="1" y="11"/>
                  </a:lnTo>
                  <a:lnTo>
                    <a:pt x="0" y="19"/>
                  </a:lnTo>
                  <a:lnTo>
                    <a:pt x="5" y="21"/>
                  </a:lnTo>
                  <a:lnTo>
                    <a:pt x="5" y="13"/>
                  </a:lnTo>
                </a:path>
              </a:pathLst>
            </a:custGeom>
            <a:solidFill>
              <a:srgbClr val="4F4F4F"/>
            </a:solidFill>
            <a:ln w="12700" cap="rnd">
              <a:noFill/>
              <a:round/>
              <a:headEnd/>
              <a:tailEnd/>
            </a:ln>
          </p:spPr>
          <p:txBody>
            <a:bodyPr/>
            <a:lstStyle/>
            <a:p>
              <a:endParaRPr lang="en-US" dirty="0"/>
            </a:p>
          </p:txBody>
        </p:sp>
        <p:sp>
          <p:nvSpPr>
            <p:cNvPr id="49393" name="Line 1292"/>
            <p:cNvSpPr>
              <a:spLocks noChangeShapeType="1"/>
            </p:cNvSpPr>
            <p:nvPr/>
          </p:nvSpPr>
          <p:spPr bwMode="auto">
            <a:xfrm>
              <a:off x="2177" y="2403"/>
              <a:ext cx="0" cy="10"/>
            </a:xfrm>
            <a:prstGeom prst="line">
              <a:avLst/>
            </a:prstGeom>
            <a:noFill/>
            <a:ln w="12700">
              <a:noFill/>
              <a:round/>
              <a:headEnd/>
              <a:tailEnd/>
            </a:ln>
          </p:spPr>
          <p:txBody>
            <a:bodyPr wrap="none" anchor="ctr"/>
            <a:lstStyle/>
            <a:p>
              <a:endParaRPr lang="en-US" dirty="0"/>
            </a:p>
          </p:txBody>
        </p:sp>
        <p:sp>
          <p:nvSpPr>
            <p:cNvPr id="49394" name="Freeform 1293"/>
            <p:cNvSpPr>
              <a:spLocks/>
            </p:cNvSpPr>
            <p:nvPr/>
          </p:nvSpPr>
          <p:spPr bwMode="auto">
            <a:xfrm>
              <a:off x="2194" y="2676"/>
              <a:ext cx="17" cy="20"/>
            </a:xfrm>
            <a:custGeom>
              <a:avLst/>
              <a:gdLst>
                <a:gd name="T0" fmla="*/ 16 w 17"/>
                <a:gd name="T1" fmla="*/ 15 h 20"/>
                <a:gd name="T2" fmla="*/ 14 w 17"/>
                <a:gd name="T3" fmla="*/ 11 h 20"/>
                <a:gd name="T4" fmla="*/ 12 w 17"/>
                <a:gd name="T5" fmla="*/ 7 h 20"/>
                <a:gd name="T6" fmla="*/ 10 w 17"/>
                <a:gd name="T7" fmla="*/ 4 h 20"/>
                <a:gd name="T8" fmla="*/ 9 w 17"/>
                <a:gd name="T9" fmla="*/ 0 h 20"/>
                <a:gd name="T10" fmla="*/ 0 w 17"/>
                <a:gd name="T11" fmla="*/ 2 h 20"/>
                <a:gd name="T12" fmla="*/ 1 w 17"/>
                <a:gd name="T13" fmla="*/ 6 h 20"/>
                <a:gd name="T14" fmla="*/ 3 w 17"/>
                <a:gd name="T15" fmla="*/ 11 h 20"/>
                <a:gd name="T16" fmla="*/ 5 w 17"/>
                <a:gd name="T17" fmla="*/ 15 h 20"/>
                <a:gd name="T18" fmla="*/ 8 w 17"/>
                <a:gd name="T19" fmla="*/ 19 h 20"/>
                <a:gd name="T20" fmla="*/ 16 w 17"/>
                <a:gd name="T21" fmla="*/ 15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0"/>
                <a:gd name="T35" fmla="*/ 17 w 17"/>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0">
                  <a:moveTo>
                    <a:pt x="16" y="15"/>
                  </a:moveTo>
                  <a:lnTo>
                    <a:pt x="14" y="11"/>
                  </a:lnTo>
                  <a:lnTo>
                    <a:pt x="12" y="7"/>
                  </a:lnTo>
                  <a:lnTo>
                    <a:pt x="10" y="4"/>
                  </a:lnTo>
                  <a:lnTo>
                    <a:pt x="9" y="0"/>
                  </a:lnTo>
                  <a:lnTo>
                    <a:pt x="0" y="2"/>
                  </a:lnTo>
                  <a:lnTo>
                    <a:pt x="1" y="6"/>
                  </a:lnTo>
                  <a:lnTo>
                    <a:pt x="3" y="11"/>
                  </a:lnTo>
                  <a:lnTo>
                    <a:pt x="5" y="15"/>
                  </a:lnTo>
                  <a:lnTo>
                    <a:pt x="8" y="19"/>
                  </a:lnTo>
                  <a:lnTo>
                    <a:pt x="16" y="15"/>
                  </a:lnTo>
                </a:path>
              </a:pathLst>
            </a:custGeom>
            <a:solidFill>
              <a:srgbClr val="4F4F4F"/>
            </a:solidFill>
            <a:ln w="12700" cap="rnd">
              <a:noFill/>
              <a:round/>
              <a:headEnd/>
              <a:tailEnd/>
            </a:ln>
          </p:spPr>
          <p:txBody>
            <a:bodyPr/>
            <a:lstStyle/>
            <a:p>
              <a:endParaRPr lang="en-US" dirty="0"/>
            </a:p>
          </p:txBody>
        </p:sp>
        <p:sp>
          <p:nvSpPr>
            <p:cNvPr id="49395" name="Freeform 1294"/>
            <p:cNvSpPr>
              <a:spLocks/>
            </p:cNvSpPr>
            <p:nvPr/>
          </p:nvSpPr>
          <p:spPr bwMode="auto">
            <a:xfrm>
              <a:off x="2211" y="2715"/>
              <a:ext cx="17" cy="23"/>
            </a:xfrm>
            <a:custGeom>
              <a:avLst/>
              <a:gdLst>
                <a:gd name="T0" fmla="*/ 16 w 17"/>
                <a:gd name="T1" fmla="*/ 19 h 23"/>
                <a:gd name="T2" fmla="*/ 14 w 17"/>
                <a:gd name="T3" fmla="*/ 17 h 23"/>
                <a:gd name="T4" fmla="*/ 14 w 17"/>
                <a:gd name="T5" fmla="*/ 15 h 23"/>
                <a:gd name="T6" fmla="*/ 13 w 17"/>
                <a:gd name="T7" fmla="*/ 13 h 23"/>
                <a:gd name="T8" fmla="*/ 12 w 17"/>
                <a:gd name="T9" fmla="*/ 10 h 23"/>
                <a:gd name="T10" fmla="*/ 12 w 17"/>
                <a:gd name="T11" fmla="*/ 8 h 23"/>
                <a:gd name="T12" fmla="*/ 10 w 17"/>
                <a:gd name="T13" fmla="*/ 5 h 23"/>
                <a:gd name="T14" fmla="*/ 9 w 17"/>
                <a:gd name="T15" fmla="*/ 3 h 23"/>
                <a:gd name="T16" fmla="*/ 8 w 17"/>
                <a:gd name="T17" fmla="*/ 0 h 23"/>
                <a:gd name="T18" fmla="*/ 0 w 17"/>
                <a:gd name="T19" fmla="*/ 5 h 23"/>
                <a:gd name="T20" fmla="*/ 1 w 17"/>
                <a:gd name="T21" fmla="*/ 6 h 23"/>
                <a:gd name="T22" fmla="*/ 2 w 17"/>
                <a:gd name="T23" fmla="*/ 8 h 23"/>
                <a:gd name="T24" fmla="*/ 3 w 17"/>
                <a:gd name="T25" fmla="*/ 10 h 23"/>
                <a:gd name="T26" fmla="*/ 4 w 17"/>
                <a:gd name="T27" fmla="*/ 13 h 23"/>
                <a:gd name="T28" fmla="*/ 4 w 17"/>
                <a:gd name="T29" fmla="*/ 15 h 23"/>
                <a:gd name="T30" fmla="*/ 5 w 17"/>
                <a:gd name="T31" fmla="*/ 17 h 23"/>
                <a:gd name="T32" fmla="*/ 5 w 17"/>
                <a:gd name="T33" fmla="*/ 19 h 23"/>
                <a:gd name="T34" fmla="*/ 8 w 17"/>
                <a:gd name="T35" fmla="*/ 22 h 23"/>
                <a:gd name="T36" fmla="*/ 6 w 17"/>
                <a:gd name="T37" fmla="*/ 21 h 23"/>
                <a:gd name="T38" fmla="*/ 16 w 17"/>
                <a:gd name="T39" fmla="*/ 19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6" y="19"/>
                  </a:moveTo>
                  <a:lnTo>
                    <a:pt x="14" y="17"/>
                  </a:lnTo>
                  <a:lnTo>
                    <a:pt x="14" y="15"/>
                  </a:lnTo>
                  <a:lnTo>
                    <a:pt x="13" y="13"/>
                  </a:lnTo>
                  <a:lnTo>
                    <a:pt x="12" y="10"/>
                  </a:lnTo>
                  <a:lnTo>
                    <a:pt x="12" y="8"/>
                  </a:lnTo>
                  <a:lnTo>
                    <a:pt x="10" y="5"/>
                  </a:lnTo>
                  <a:lnTo>
                    <a:pt x="9" y="3"/>
                  </a:lnTo>
                  <a:lnTo>
                    <a:pt x="8" y="0"/>
                  </a:lnTo>
                  <a:lnTo>
                    <a:pt x="0" y="5"/>
                  </a:lnTo>
                  <a:lnTo>
                    <a:pt x="1" y="6"/>
                  </a:lnTo>
                  <a:lnTo>
                    <a:pt x="2" y="8"/>
                  </a:lnTo>
                  <a:lnTo>
                    <a:pt x="3" y="10"/>
                  </a:lnTo>
                  <a:lnTo>
                    <a:pt x="4" y="13"/>
                  </a:lnTo>
                  <a:lnTo>
                    <a:pt x="4" y="15"/>
                  </a:lnTo>
                  <a:lnTo>
                    <a:pt x="5" y="17"/>
                  </a:lnTo>
                  <a:lnTo>
                    <a:pt x="5" y="19"/>
                  </a:lnTo>
                  <a:lnTo>
                    <a:pt x="8" y="22"/>
                  </a:lnTo>
                  <a:lnTo>
                    <a:pt x="6" y="21"/>
                  </a:lnTo>
                  <a:lnTo>
                    <a:pt x="16" y="19"/>
                  </a:lnTo>
                </a:path>
              </a:pathLst>
            </a:custGeom>
            <a:solidFill>
              <a:srgbClr val="4F4F4F"/>
            </a:solidFill>
            <a:ln w="12700" cap="rnd">
              <a:noFill/>
              <a:round/>
              <a:headEnd/>
              <a:tailEnd/>
            </a:ln>
          </p:spPr>
          <p:txBody>
            <a:bodyPr/>
            <a:lstStyle/>
            <a:p>
              <a:endParaRPr lang="en-US" dirty="0"/>
            </a:p>
          </p:txBody>
        </p:sp>
        <p:sp>
          <p:nvSpPr>
            <p:cNvPr id="49396" name="Freeform 1295"/>
            <p:cNvSpPr>
              <a:spLocks/>
            </p:cNvSpPr>
            <p:nvPr/>
          </p:nvSpPr>
          <p:spPr bwMode="auto">
            <a:xfrm>
              <a:off x="2220" y="2737"/>
              <a:ext cx="17" cy="17"/>
            </a:xfrm>
            <a:custGeom>
              <a:avLst/>
              <a:gdLst>
                <a:gd name="T0" fmla="*/ 12 w 17"/>
                <a:gd name="T1" fmla="*/ 0 h 17"/>
                <a:gd name="T2" fmla="*/ 16 w 17"/>
                <a:gd name="T3" fmla="*/ 3 h 17"/>
                <a:gd name="T4" fmla="*/ 16 w 17"/>
                <a:gd name="T5" fmla="*/ 0 h 17"/>
                <a:gd name="T6" fmla="*/ 16 w 17"/>
                <a:gd name="T7" fmla="*/ 3 h 17"/>
                <a:gd name="T8" fmla="*/ 0 w 17"/>
                <a:gd name="T9" fmla="*/ 6 h 17"/>
                <a:gd name="T10" fmla="*/ 3 w 17"/>
                <a:gd name="T11" fmla="*/ 12 h 17"/>
                <a:gd name="T12" fmla="*/ 6 w 17"/>
                <a:gd name="T13" fmla="*/ 16 h 17"/>
                <a:gd name="T14" fmla="*/ 12 w 17"/>
                <a:gd name="T15" fmla="*/ 16 h 17"/>
                <a:gd name="T16" fmla="*/ 12 w 17"/>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2" y="0"/>
                  </a:moveTo>
                  <a:lnTo>
                    <a:pt x="16" y="3"/>
                  </a:lnTo>
                  <a:lnTo>
                    <a:pt x="16" y="0"/>
                  </a:lnTo>
                  <a:lnTo>
                    <a:pt x="16" y="3"/>
                  </a:lnTo>
                  <a:lnTo>
                    <a:pt x="0" y="6"/>
                  </a:lnTo>
                  <a:lnTo>
                    <a:pt x="3" y="12"/>
                  </a:lnTo>
                  <a:lnTo>
                    <a:pt x="6" y="16"/>
                  </a:lnTo>
                  <a:lnTo>
                    <a:pt x="12" y="16"/>
                  </a:lnTo>
                  <a:lnTo>
                    <a:pt x="12" y="0"/>
                  </a:lnTo>
                </a:path>
              </a:pathLst>
            </a:custGeom>
            <a:solidFill>
              <a:srgbClr val="4F4F4F"/>
            </a:solidFill>
            <a:ln w="12700" cap="rnd">
              <a:noFill/>
              <a:round/>
              <a:headEnd/>
              <a:tailEnd/>
            </a:ln>
          </p:spPr>
          <p:txBody>
            <a:bodyPr/>
            <a:lstStyle/>
            <a:p>
              <a:endParaRPr lang="en-US" dirty="0"/>
            </a:p>
          </p:txBody>
        </p:sp>
        <p:sp>
          <p:nvSpPr>
            <p:cNvPr id="49397" name="Freeform 1296"/>
            <p:cNvSpPr>
              <a:spLocks/>
            </p:cNvSpPr>
            <p:nvPr/>
          </p:nvSpPr>
          <p:spPr bwMode="auto">
            <a:xfrm>
              <a:off x="2247" y="2798"/>
              <a:ext cx="17" cy="23"/>
            </a:xfrm>
            <a:custGeom>
              <a:avLst/>
              <a:gdLst>
                <a:gd name="T0" fmla="*/ 16 w 17"/>
                <a:gd name="T1" fmla="*/ 17 h 23"/>
                <a:gd name="T2" fmla="*/ 14 w 17"/>
                <a:gd name="T3" fmla="*/ 15 h 23"/>
                <a:gd name="T4" fmla="*/ 14 w 17"/>
                <a:gd name="T5" fmla="*/ 11 h 23"/>
                <a:gd name="T6" fmla="*/ 14 w 17"/>
                <a:gd name="T7" fmla="*/ 6 h 23"/>
                <a:gd name="T8" fmla="*/ 10 w 17"/>
                <a:gd name="T9" fmla="*/ 0 h 23"/>
                <a:gd name="T10" fmla="*/ 0 w 17"/>
                <a:gd name="T11" fmla="*/ 6 h 23"/>
                <a:gd name="T12" fmla="*/ 0 w 17"/>
                <a:gd name="T13" fmla="*/ 8 h 23"/>
                <a:gd name="T14" fmla="*/ 2 w 17"/>
                <a:gd name="T15" fmla="*/ 11 h 23"/>
                <a:gd name="T16" fmla="*/ 2 w 17"/>
                <a:gd name="T17" fmla="*/ 17 h 23"/>
                <a:gd name="T18" fmla="*/ 4 w 17"/>
                <a:gd name="T19" fmla="*/ 22 h 23"/>
                <a:gd name="T20" fmla="*/ 16 w 17"/>
                <a:gd name="T21" fmla="*/ 17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3"/>
                <a:gd name="T35" fmla="*/ 17 w 17"/>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3">
                  <a:moveTo>
                    <a:pt x="16" y="17"/>
                  </a:moveTo>
                  <a:lnTo>
                    <a:pt x="14" y="15"/>
                  </a:lnTo>
                  <a:lnTo>
                    <a:pt x="14" y="11"/>
                  </a:lnTo>
                  <a:lnTo>
                    <a:pt x="14" y="6"/>
                  </a:lnTo>
                  <a:lnTo>
                    <a:pt x="10" y="0"/>
                  </a:lnTo>
                  <a:lnTo>
                    <a:pt x="0" y="6"/>
                  </a:lnTo>
                  <a:lnTo>
                    <a:pt x="0" y="8"/>
                  </a:lnTo>
                  <a:lnTo>
                    <a:pt x="2" y="11"/>
                  </a:lnTo>
                  <a:lnTo>
                    <a:pt x="2" y="17"/>
                  </a:lnTo>
                  <a:lnTo>
                    <a:pt x="4" y="22"/>
                  </a:lnTo>
                  <a:lnTo>
                    <a:pt x="16" y="17"/>
                  </a:lnTo>
                </a:path>
              </a:pathLst>
            </a:custGeom>
            <a:solidFill>
              <a:srgbClr val="4F4F4F"/>
            </a:solidFill>
            <a:ln w="12700" cap="rnd">
              <a:noFill/>
              <a:round/>
              <a:headEnd/>
              <a:tailEnd/>
            </a:ln>
          </p:spPr>
          <p:txBody>
            <a:bodyPr/>
            <a:lstStyle/>
            <a:p>
              <a:endParaRPr lang="en-US" dirty="0"/>
            </a:p>
          </p:txBody>
        </p:sp>
        <p:sp>
          <p:nvSpPr>
            <p:cNvPr id="49398" name="Freeform 1297"/>
            <p:cNvSpPr>
              <a:spLocks/>
            </p:cNvSpPr>
            <p:nvPr/>
          </p:nvSpPr>
          <p:spPr bwMode="auto">
            <a:xfrm>
              <a:off x="2256" y="2839"/>
              <a:ext cx="17" cy="17"/>
            </a:xfrm>
            <a:custGeom>
              <a:avLst/>
              <a:gdLst>
                <a:gd name="T0" fmla="*/ 13 w 17"/>
                <a:gd name="T1" fmla="*/ 14 h 17"/>
                <a:gd name="T2" fmla="*/ 13 w 17"/>
                <a:gd name="T3" fmla="*/ 12 h 17"/>
                <a:gd name="T4" fmla="*/ 13 w 17"/>
                <a:gd name="T5" fmla="*/ 9 h 17"/>
                <a:gd name="T6" fmla="*/ 16 w 17"/>
                <a:gd name="T7" fmla="*/ 4 h 17"/>
                <a:gd name="T8" fmla="*/ 11 w 17"/>
                <a:gd name="T9" fmla="*/ 0 h 17"/>
                <a:gd name="T10" fmla="*/ 2 w 17"/>
                <a:gd name="T11" fmla="*/ 5 h 17"/>
                <a:gd name="T12" fmla="*/ 2 w 17"/>
                <a:gd name="T13" fmla="*/ 6 h 17"/>
                <a:gd name="T14" fmla="*/ 2 w 17"/>
                <a:gd name="T15" fmla="*/ 8 h 17"/>
                <a:gd name="T16" fmla="*/ 0 w 17"/>
                <a:gd name="T17" fmla="*/ 11 h 17"/>
                <a:gd name="T18" fmla="*/ 0 w 17"/>
                <a:gd name="T19" fmla="*/ 16 h 17"/>
                <a:gd name="T20" fmla="*/ 13 w 17"/>
                <a:gd name="T21" fmla="*/ 1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3" y="14"/>
                  </a:moveTo>
                  <a:lnTo>
                    <a:pt x="13" y="12"/>
                  </a:lnTo>
                  <a:lnTo>
                    <a:pt x="13" y="9"/>
                  </a:lnTo>
                  <a:lnTo>
                    <a:pt x="16" y="4"/>
                  </a:lnTo>
                  <a:lnTo>
                    <a:pt x="11" y="0"/>
                  </a:lnTo>
                  <a:lnTo>
                    <a:pt x="2" y="5"/>
                  </a:lnTo>
                  <a:lnTo>
                    <a:pt x="2" y="6"/>
                  </a:lnTo>
                  <a:lnTo>
                    <a:pt x="2" y="8"/>
                  </a:lnTo>
                  <a:lnTo>
                    <a:pt x="0" y="11"/>
                  </a:lnTo>
                  <a:lnTo>
                    <a:pt x="0" y="16"/>
                  </a:lnTo>
                  <a:lnTo>
                    <a:pt x="13" y="14"/>
                  </a:lnTo>
                </a:path>
              </a:pathLst>
            </a:custGeom>
            <a:solidFill>
              <a:srgbClr val="4F4F4F"/>
            </a:solidFill>
            <a:ln w="12700" cap="rnd">
              <a:noFill/>
              <a:round/>
              <a:headEnd/>
              <a:tailEnd/>
            </a:ln>
          </p:spPr>
          <p:txBody>
            <a:bodyPr/>
            <a:lstStyle/>
            <a:p>
              <a:endParaRPr lang="en-US" dirty="0"/>
            </a:p>
          </p:txBody>
        </p:sp>
        <p:sp>
          <p:nvSpPr>
            <p:cNvPr id="49399" name="Freeform 1298"/>
            <p:cNvSpPr>
              <a:spLocks/>
            </p:cNvSpPr>
            <p:nvPr/>
          </p:nvSpPr>
          <p:spPr bwMode="auto">
            <a:xfrm>
              <a:off x="2327" y="2698"/>
              <a:ext cx="20" cy="17"/>
            </a:xfrm>
            <a:custGeom>
              <a:avLst/>
              <a:gdLst>
                <a:gd name="T0" fmla="*/ 19 w 20"/>
                <a:gd name="T1" fmla="*/ 12 h 17"/>
                <a:gd name="T2" fmla="*/ 14 w 20"/>
                <a:gd name="T3" fmla="*/ 5 h 17"/>
                <a:gd name="T4" fmla="*/ 11 w 20"/>
                <a:gd name="T5" fmla="*/ 3 h 17"/>
                <a:gd name="T6" fmla="*/ 9 w 20"/>
                <a:gd name="T7" fmla="*/ 1 h 17"/>
                <a:gd name="T8" fmla="*/ 8 w 20"/>
                <a:gd name="T9" fmla="*/ 0 h 17"/>
                <a:gd name="T10" fmla="*/ 0 w 20"/>
                <a:gd name="T11" fmla="*/ 1 h 17"/>
                <a:gd name="T12" fmla="*/ 2 w 20"/>
                <a:gd name="T13" fmla="*/ 6 h 17"/>
                <a:gd name="T14" fmla="*/ 5 w 20"/>
                <a:gd name="T15" fmla="*/ 9 h 17"/>
                <a:gd name="T16" fmla="*/ 8 w 20"/>
                <a:gd name="T17" fmla="*/ 12 h 17"/>
                <a:gd name="T18" fmla="*/ 11 w 20"/>
                <a:gd name="T19" fmla="*/ 16 h 17"/>
                <a:gd name="T20" fmla="*/ 19 w 20"/>
                <a:gd name="T21" fmla="*/ 1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7"/>
                <a:gd name="T35" fmla="*/ 20 w 20"/>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7">
                  <a:moveTo>
                    <a:pt x="19" y="12"/>
                  </a:moveTo>
                  <a:lnTo>
                    <a:pt x="14" y="5"/>
                  </a:lnTo>
                  <a:lnTo>
                    <a:pt x="11" y="3"/>
                  </a:lnTo>
                  <a:lnTo>
                    <a:pt x="9" y="1"/>
                  </a:lnTo>
                  <a:lnTo>
                    <a:pt x="8" y="0"/>
                  </a:lnTo>
                  <a:lnTo>
                    <a:pt x="0" y="1"/>
                  </a:lnTo>
                  <a:lnTo>
                    <a:pt x="2" y="6"/>
                  </a:lnTo>
                  <a:lnTo>
                    <a:pt x="5" y="9"/>
                  </a:lnTo>
                  <a:lnTo>
                    <a:pt x="8" y="12"/>
                  </a:lnTo>
                  <a:lnTo>
                    <a:pt x="11" y="16"/>
                  </a:lnTo>
                  <a:lnTo>
                    <a:pt x="19" y="12"/>
                  </a:lnTo>
                </a:path>
              </a:pathLst>
            </a:custGeom>
            <a:solidFill>
              <a:srgbClr val="4F4F4F"/>
            </a:solidFill>
            <a:ln w="12700" cap="rnd">
              <a:noFill/>
              <a:round/>
              <a:headEnd/>
              <a:tailEnd/>
            </a:ln>
          </p:spPr>
          <p:txBody>
            <a:bodyPr/>
            <a:lstStyle/>
            <a:p>
              <a:endParaRPr lang="en-US" dirty="0"/>
            </a:p>
          </p:txBody>
        </p:sp>
        <p:sp>
          <p:nvSpPr>
            <p:cNvPr id="49400" name="Freeform 1299"/>
            <p:cNvSpPr>
              <a:spLocks/>
            </p:cNvSpPr>
            <p:nvPr/>
          </p:nvSpPr>
          <p:spPr bwMode="auto">
            <a:xfrm>
              <a:off x="2380" y="2750"/>
              <a:ext cx="25" cy="22"/>
            </a:xfrm>
            <a:custGeom>
              <a:avLst/>
              <a:gdLst>
                <a:gd name="T0" fmla="*/ 24 w 25"/>
                <a:gd name="T1" fmla="*/ 15 h 22"/>
                <a:gd name="T2" fmla="*/ 24 w 25"/>
                <a:gd name="T3" fmla="*/ 14 h 22"/>
                <a:gd name="T4" fmla="*/ 19 w 25"/>
                <a:gd name="T5" fmla="*/ 12 h 22"/>
                <a:gd name="T6" fmla="*/ 15 w 25"/>
                <a:gd name="T7" fmla="*/ 8 h 22"/>
                <a:gd name="T8" fmla="*/ 10 w 25"/>
                <a:gd name="T9" fmla="*/ 4 h 22"/>
                <a:gd name="T10" fmla="*/ 7 w 25"/>
                <a:gd name="T11" fmla="*/ 0 h 22"/>
                <a:gd name="T12" fmla="*/ 0 w 25"/>
                <a:gd name="T13" fmla="*/ 5 h 22"/>
                <a:gd name="T14" fmla="*/ 4 w 25"/>
                <a:gd name="T15" fmla="*/ 10 h 22"/>
                <a:gd name="T16" fmla="*/ 9 w 25"/>
                <a:gd name="T17" fmla="*/ 14 h 22"/>
                <a:gd name="T18" fmla="*/ 14 w 25"/>
                <a:gd name="T19" fmla="*/ 18 h 22"/>
                <a:gd name="T20" fmla="*/ 19 w 25"/>
                <a:gd name="T21" fmla="*/ 21 h 22"/>
                <a:gd name="T22" fmla="*/ 24 w 25"/>
                <a:gd name="T23" fmla="*/ 15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22"/>
                <a:gd name="T38" fmla="*/ 25 w 25"/>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22">
                  <a:moveTo>
                    <a:pt x="24" y="15"/>
                  </a:moveTo>
                  <a:lnTo>
                    <a:pt x="24" y="14"/>
                  </a:lnTo>
                  <a:lnTo>
                    <a:pt x="19" y="12"/>
                  </a:lnTo>
                  <a:lnTo>
                    <a:pt x="15" y="8"/>
                  </a:lnTo>
                  <a:lnTo>
                    <a:pt x="10" y="4"/>
                  </a:lnTo>
                  <a:lnTo>
                    <a:pt x="7" y="0"/>
                  </a:lnTo>
                  <a:lnTo>
                    <a:pt x="0" y="5"/>
                  </a:lnTo>
                  <a:lnTo>
                    <a:pt x="4" y="10"/>
                  </a:lnTo>
                  <a:lnTo>
                    <a:pt x="9" y="14"/>
                  </a:lnTo>
                  <a:lnTo>
                    <a:pt x="14" y="18"/>
                  </a:lnTo>
                  <a:lnTo>
                    <a:pt x="19" y="21"/>
                  </a:lnTo>
                  <a:lnTo>
                    <a:pt x="24" y="15"/>
                  </a:lnTo>
                </a:path>
              </a:pathLst>
            </a:custGeom>
            <a:solidFill>
              <a:srgbClr val="4F4F4F"/>
            </a:solidFill>
            <a:ln w="12700" cap="rnd">
              <a:noFill/>
              <a:round/>
              <a:headEnd/>
              <a:tailEnd/>
            </a:ln>
          </p:spPr>
          <p:txBody>
            <a:bodyPr/>
            <a:lstStyle/>
            <a:p>
              <a:endParaRPr lang="en-US" dirty="0"/>
            </a:p>
          </p:txBody>
        </p:sp>
        <p:sp>
          <p:nvSpPr>
            <p:cNvPr id="49401" name="Freeform 1300"/>
            <p:cNvSpPr>
              <a:spLocks/>
            </p:cNvSpPr>
            <p:nvPr/>
          </p:nvSpPr>
          <p:spPr bwMode="auto">
            <a:xfrm>
              <a:off x="2404" y="2769"/>
              <a:ext cx="27" cy="17"/>
            </a:xfrm>
            <a:custGeom>
              <a:avLst/>
              <a:gdLst>
                <a:gd name="T0" fmla="*/ 25 w 27"/>
                <a:gd name="T1" fmla="*/ 16 h 17"/>
                <a:gd name="T2" fmla="*/ 24 w 27"/>
                <a:gd name="T3" fmla="*/ 7 h 17"/>
                <a:gd name="T4" fmla="*/ 22 w 27"/>
                <a:gd name="T5" fmla="*/ 7 h 17"/>
                <a:gd name="T6" fmla="*/ 19 w 27"/>
                <a:gd name="T7" fmla="*/ 5 h 17"/>
                <a:gd name="T8" fmla="*/ 15 w 27"/>
                <a:gd name="T9" fmla="*/ 4 h 17"/>
                <a:gd name="T10" fmla="*/ 11 w 27"/>
                <a:gd name="T11" fmla="*/ 2 h 17"/>
                <a:gd name="T12" fmla="*/ 9 w 27"/>
                <a:gd name="T13" fmla="*/ 1 h 17"/>
                <a:gd name="T14" fmla="*/ 7 w 27"/>
                <a:gd name="T15" fmla="*/ 1 h 17"/>
                <a:gd name="T16" fmla="*/ 5 w 27"/>
                <a:gd name="T17" fmla="*/ 0 h 17"/>
                <a:gd name="T18" fmla="*/ 0 w 27"/>
                <a:gd name="T19" fmla="*/ 7 h 17"/>
                <a:gd name="T20" fmla="*/ 2 w 27"/>
                <a:gd name="T21" fmla="*/ 8 h 17"/>
                <a:gd name="T22" fmla="*/ 5 w 27"/>
                <a:gd name="T23" fmla="*/ 10 h 17"/>
                <a:gd name="T24" fmla="*/ 9 w 27"/>
                <a:gd name="T25" fmla="*/ 13 h 17"/>
                <a:gd name="T26" fmla="*/ 13 w 27"/>
                <a:gd name="T27" fmla="*/ 14 h 17"/>
                <a:gd name="T28" fmla="*/ 16 w 27"/>
                <a:gd name="T29" fmla="*/ 16 h 17"/>
                <a:gd name="T30" fmla="*/ 20 w 27"/>
                <a:gd name="T31" fmla="*/ 16 h 17"/>
                <a:gd name="T32" fmla="*/ 23 w 27"/>
                <a:gd name="T33" fmla="*/ 16 h 17"/>
                <a:gd name="T34" fmla="*/ 26 w 27"/>
                <a:gd name="T35" fmla="*/ 16 h 17"/>
                <a:gd name="T36" fmla="*/ 25 w 27"/>
                <a:gd name="T37" fmla="*/ 7 h 17"/>
                <a:gd name="T38" fmla="*/ 25 w 27"/>
                <a:gd name="T39" fmla="*/ 16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7"/>
                <a:gd name="T61" fmla="*/ 0 h 17"/>
                <a:gd name="T62" fmla="*/ 27 w 27"/>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7" h="17">
                  <a:moveTo>
                    <a:pt x="25" y="16"/>
                  </a:moveTo>
                  <a:lnTo>
                    <a:pt x="24" y="7"/>
                  </a:lnTo>
                  <a:lnTo>
                    <a:pt x="22" y="7"/>
                  </a:lnTo>
                  <a:lnTo>
                    <a:pt x="19" y="5"/>
                  </a:lnTo>
                  <a:lnTo>
                    <a:pt x="15" y="4"/>
                  </a:lnTo>
                  <a:lnTo>
                    <a:pt x="11" y="2"/>
                  </a:lnTo>
                  <a:lnTo>
                    <a:pt x="9" y="1"/>
                  </a:lnTo>
                  <a:lnTo>
                    <a:pt x="7" y="1"/>
                  </a:lnTo>
                  <a:lnTo>
                    <a:pt x="5" y="0"/>
                  </a:lnTo>
                  <a:lnTo>
                    <a:pt x="0" y="7"/>
                  </a:lnTo>
                  <a:lnTo>
                    <a:pt x="2" y="8"/>
                  </a:lnTo>
                  <a:lnTo>
                    <a:pt x="5" y="10"/>
                  </a:lnTo>
                  <a:lnTo>
                    <a:pt x="9" y="13"/>
                  </a:lnTo>
                  <a:lnTo>
                    <a:pt x="13" y="14"/>
                  </a:lnTo>
                  <a:lnTo>
                    <a:pt x="16" y="16"/>
                  </a:lnTo>
                  <a:lnTo>
                    <a:pt x="20" y="16"/>
                  </a:lnTo>
                  <a:lnTo>
                    <a:pt x="23" y="16"/>
                  </a:lnTo>
                  <a:lnTo>
                    <a:pt x="26" y="16"/>
                  </a:lnTo>
                  <a:lnTo>
                    <a:pt x="25" y="7"/>
                  </a:lnTo>
                  <a:lnTo>
                    <a:pt x="25" y="16"/>
                  </a:lnTo>
                </a:path>
              </a:pathLst>
            </a:custGeom>
            <a:solidFill>
              <a:srgbClr val="4F4F4F"/>
            </a:solidFill>
            <a:ln w="12700" cap="rnd">
              <a:noFill/>
              <a:round/>
              <a:headEnd/>
              <a:tailEnd/>
            </a:ln>
          </p:spPr>
          <p:txBody>
            <a:bodyPr/>
            <a:lstStyle/>
            <a:p>
              <a:endParaRPr lang="en-US" dirty="0"/>
            </a:p>
          </p:txBody>
        </p:sp>
        <p:sp>
          <p:nvSpPr>
            <p:cNvPr id="49402" name="Freeform 1301"/>
            <p:cNvSpPr>
              <a:spLocks/>
            </p:cNvSpPr>
            <p:nvPr/>
          </p:nvSpPr>
          <p:spPr bwMode="auto">
            <a:xfrm>
              <a:off x="2422" y="2776"/>
              <a:ext cx="17" cy="17"/>
            </a:xfrm>
            <a:custGeom>
              <a:avLst/>
              <a:gdLst>
                <a:gd name="T0" fmla="*/ 0 w 17"/>
                <a:gd name="T1" fmla="*/ 16 h 17"/>
                <a:gd name="T2" fmla="*/ 4 w 17"/>
                <a:gd name="T3" fmla="*/ 16 h 17"/>
                <a:gd name="T4" fmla="*/ 9 w 17"/>
                <a:gd name="T5" fmla="*/ 16 h 17"/>
                <a:gd name="T6" fmla="*/ 13 w 17"/>
                <a:gd name="T7" fmla="*/ 16 h 17"/>
                <a:gd name="T8" fmla="*/ 16 w 17"/>
                <a:gd name="T9" fmla="*/ 16 h 17"/>
                <a:gd name="T10" fmla="*/ 16 w 17"/>
                <a:gd name="T11" fmla="*/ 0 h 17"/>
                <a:gd name="T12" fmla="*/ 13 w 17"/>
                <a:gd name="T13" fmla="*/ 0 h 17"/>
                <a:gd name="T14" fmla="*/ 9 w 17"/>
                <a:gd name="T15" fmla="*/ 0 h 17"/>
                <a:gd name="T16" fmla="*/ 0 w 17"/>
                <a:gd name="T17" fmla="*/ 1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16"/>
                  </a:moveTo>
                  <a:lnTo>
                    <a:pt x="4" y="16"/>
                  </a:lnTo>
                  <a:lnTo>
                    <a:pt x="9" y="16"/>
                  </a:lnTo>
                  <a:lnTo>
                    <a:pt x="13" y="16"/>
                  </a:lnTo>
                  <a:lnTo>
                    <a:pt x="16" y="16"/>
                  </a:lnTo>
                  <a:lnTo>
                    <a:pt x="16" y="0"/>
                  </a:lnTo>
                  <a:lnTo>
                    <a:pt x="13" y="0"/>
                  </a:lnTo>
                  <a:lnTo>
                    <a:pt x="9" y="0"/>
                  </a:lnTo>
                  <a:lnTo>
                    <a:pt x="0" y="16"/>
                  </a:lnTo>
                </a:path>
              </a:pathLst>
            </a:custGeom>
            <a:solidFill>
              <a:srgbClr val="4F4F4F"/>
            </a:solidFill>
            <a:ln w="12700" cap="rnd">
              <a:noFill/>
              <a:round/>
              <a:headEnd/>
              <a:tailEnd/>
            </a:ln>
          </p:spPr>
          <p:txBody>
            <a:bodyPr/>
            <a:lstStyle/>
            <a:p>
              <a:endParaRPr lang="en-US" dirty="0"/>
            </a:p>
          </p:txBody>
        </p:sp>
        <p:sp>
          <p:nvSpPr>
            <p:cNvPr id="49403" name="Freeform 1302"/>
            <p:cNvSpPr>
              <a:spLocks/>
            </p:cNvSpPr>
            <p:nvPr/>
          </p:nvSpPr>
          <p:spPr bwMode="auto">
            <a:xfrm>
              <a:off x="2277" y="2915"/>
              <a:ext cx="17" cy="17"/>
            </a:xfrm>
            <a:custGeom>
              <a:avLst/>
              <a:gdLst>
                <a:gd name="T0" fmla="*/ 16 w 17"/>
                <a:gd name="T1" fmla="*/ 12 h 17"/>
                <a:gd name="T2" fmla="*/ 16 w 17"/>
                <a:gd name="T3" fmla="*/ 11 h 17"/>
                <a:gd name="T4" fmla="*/ 14 w 17"/>
                <a:gd name="T5" fmla="*/ 9 h 17"/>
                <a:gd name="T6" fmla="*/ 12 w 17"/>
                <a:gd name="T7" fmla="*/ 6 h 17"/>
                <a:gd name="T8" fmla="*/ 10 w 17"/>
                <a:gd name="T9" fmla="*/ 2 h 17"/>
                <a:gd name="T10" fmla="*/ 5 w 17"/>
                <a:gd name="T11" fmla="*/ 0 h 17"/>
                <a:gd name="T12" fmla="*/ 0 w 17"/>
                <a:gd name="T13" fmla="*/ 7 h 17"/>
                <a:gd name="T14" fmla="*/ 1 w 17"/>
                <a:gd name="T15" fmla="*/ 9 h 17"/>
                <a:gd name="T16" fmla="*/ 3 w 17"/>
                <a:gd name="T17" fmla="*/ 9 h 17"/>
                <a:gd name="T18" fmla="*/ 3 w 17"/>
                <a:gd name="T19" fmla="*/ 12 h 17"/>
                <a:gd name="T20" fmla="*/ 7 w 17"/>
                <a:gd name="T21" fmla="*/ 16 h 17"/>
                <a:gd name="T22" fmla="*/ 7 w 17"/>
                <a:gd name="T23" fmla="*/ 14 h 17"/>
                <a:gd name="T24" fmla="*/ 16 w 17"/>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2"/>
                  </a:moveTo>
                  <a:lnTo>
                    <a:pt x="16" y="11"/>
                  </a:lnTo>
                  <a:lnTo>
                    <a:pt x="14" y="9"/>
                  </a:lnTo>
                  <a:lnTo>
                    <a:pt x="12" y="6"/>
                  </a:lnTo>
                  <a:lnTo>
                    <a:pt x="10" y="2"/>
                  </a:lnTo>
                  <a:lnTo>
                    <a:pt x="5" y="0"/>
                  </a:lnTo>
                  <a:lnTo>
                    <a:pt x="0" y="7"/>
                  </a:lnTo>
                  <a:lnTo>
                    <a:pt x="1" y="9"/>
                  </a:lnTo>
                  <a:lnTo>
                    <a:pt x="3" y="9"/>
                  </a:lnTo>
                  <a:lnTo>
                    <a:pt x="3" y="12"/>
                  </a:lnTo>
                  <a:lnTo>
                    <a:pt x="7" y="16"/>
                  </a:lnTo>
                  <a:lnTo>
                    <a:pt x="7" y="14"/>
                  </a:lnTo>
                  <a:lnTo>
                    <a:pt x="16" y="12"/>
                  </a:lnTo>
                </a:path>
              </a:pathLst>
            </a:custGeom>
            <a:solidFill>
              <a:srgbClr val="4F4F4F"/>
            </a:solidFill>
            <a:ln w="12700" cap="rnd">
              <a:noFill/>
              <a:round/>
              <a:headEnd/>
              <a:tailEnd/>
            </a:ln>
          </p:spPr>
          <p:txBody>
            <a:bodyPr/>
            <a:lstStyle/>
            <a:p>
              <a:endParaRPr lang="en-US" dirty="0"/>
            </a:p>
          </p:txBody>
        </p:sp>
        <p:sp>
          <p:nvSpPr>
            <p:cNvPr id="49404" name="Freeform 1303"/>
            <p:cNvSpPr>
              <a:spLocks/>
            </p:cNvSpPr>
            <p:nvPr/>
          </p:nvSpPr>
          <p:spPr bwMode="auto">
            <a:xfrm>
              <a:off x="2283" y="2929"/>
              <a:ext cx="17" cy="18"/>
            </a:xfrm>
            <a:custGeom>
              <a:avLst/>
              <a:gdLst>
                <a:gd name="T0" fmla="*/ 5 w 17"/>
                <a:gd name="T1" fmla="*/ 16 h 18"/>
                <a:gd name="T2" fmla="*/ 16 w 17"/>
                <a:gd name="T3" fmla="*/ 15 h 18"/>
                <a:gd name="T4" fmla="*/ 14 w 17"/>
                <a:gd name="T5" fmla="*/ 11 h 18"/>
                <a:gd name="T6" fmla="*/ 13 w 17"/>
                <a:gd name="T7" fmla="*/ 7 h 18"/>
                <a:gd name="T8" fmla="*/ 11 w 17"/>
                <a:gd name="T9" fmla="*/ 4 h 18"/>
                <a:gd name="T10" fmla="*/ 8 w 17"/>
                <a:gd name="T11" fmla="*/ 0 h 18"/>
                <a:gd name="T12" fmla="*/ 0 w 17"/>
                <a:gd name="T13" fmla="*/ 3 h 18"/>
                <a:gd name="T14" fmla="*/ 1 w 17"/>
                <a:gd name="T15" fmla="*/ 6 h 18"/>
                <a:gd name="T16" fmla="*/ 2 w 17"/>
                <a:gd name="T17" fmla="*/ 10 h 18"/>
                <a:gd name="T18" fmla="*/ 4 w 17"/>
                <a:gd name="T19" fmla="*/ 13 h 18"/>
                <a:gd name="T20" fmla="*/ 5 w 17"/>
                <a:gd name="T21" fmla="*/ 17 h 18"/>
                <a:gd name="T22" fmla="*/ 16 w 17"/>
                <a:gd name="T23" fmla="*/ 16 h 18"/>
                <a:gd name="T24" fmla="*/ 5 w 17"/>
                <a:gd name="T25" fmla="*/ 16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8"/>
                <a:gd name="T41" fmla="*/ 17 w 17"/>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8">
                  <a:moveTo>
                    <a:pt x="5" y="16"/>
                  </a:moveTo>
                  <a:lnTo>
                    <a:pt x="16" y="15"/>
                  </a:lnTo>
                  <a:lnTo>
                    <a:pt x="14" y="11"/>
                  </a:lnTo>
                  <a:lnTo>
                    <a:pt x="13" y="7"/>
                  </a:lnTo>
                  <a:lnTo>
                    <a:pt x="11" y="4"/>
                  </a:lnTo>
                  <a:lnTo>
                    <a:pt x="8" y="0"/>
                  </a:lnTo>
                  <a:lnTo>
                    <a:pt x="0" y="3"/>
                  </a:lnTo>
                  <a:lnTo>
                    <a:pt x="1" y="6"/>
                  </a:lnTo>
                  <a:lnTo>
                    <a:pt x="2" y="10"/>
                  </a:lnTo>
                  <a:lnTo>
                    <a:pt x="4" y="13"/>
                  </a:lnTo>
                  <a:lnTo>
                    <a:pt x="5" y="17"/>
                  </a:lnTo>
                  <a:lnTo>
                    <a:pt x="16" y="16"/>
                  </a:lnTo>
                  <a:lnTo>
                    <a:pt x="5" y="16"/>
                  </a:lnTo>
                </a:path>
              </a:pathLst>
            </a:custGeom>
            <a:solidFill>
              <a:srgbClr val="4F4F4F"/>
            </a:solidFill>
            <a:ln w="12700" cap="rnd">
              <a:noFill/>
              <a:round/>
              <a:headEnd/>
              <a:tailEnd/>
            </a:ln>
          </p:spPr>
          <p:txBody>
            <a:bodyPr/>
            <a:lstStyle/>
            <a:p>
              <a:endParaRPr lang="en-US" dirty="0"/>
            </a:p>
          </p:txBody>
        </p:sp>
        <p:sp>
          <p:nvSpPr>
            <p:cNvPr id="49405" name="Freeform 1304"/>
            <p:cNvSpPr>
              <a:spLocks/>
            </p:cNvSpPr>
            <p:nvPr/>
          </p:nvSpPr>
          <p:spPr bwMode="auto">
            <a:xfrm>
              <a:off x="2289" y="2945"/>
              <a:ext cx="17" cy="17"/>
            </a:xfrm>
            <a:custGeom>
              <a:avLst/>
              <a:gdLst>
                <a:gd name="T0" fmla="*/ 0 w 17"/>
                <a:gd name="T1" fmla="*/ 16 h 17"/>
                <a:gd name="T2" fmla="*/ 0 w 17"/>
                <a:gd name="T3" fmla="*/ 8 h 17"/>
                <a:gd name="T4" fmla="*/ 0 w 17"/>
                <a:gd name="T5" fmla="*/ 0 h 17"/>
                <a:gd name="T6" fmla="*/ 16 w 17"/>
                <a:gd name="T7" fmla="*/ 0 h 17"/>
                <a:gd name="T8" fmla="*/ 16 w 17"/>
                <a:gd name="T9" fmla="*/ 8 h 17"/>
                <a:gd name="T10" fmla="*/ 16 w 17"/>
                <a:gd name="T11" fmla="*/ 16 h 17"/>
                <a:gd name="T12" fmla="*/ 0 w 17"/>
                <a:gd name="T13" fmla="*/ 1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0" y="16"/>
                  </a:moveTo>
                  <a:lnTo>
                    <a:pt x="0" y="8"/>
                  </a:lnTo>
                  <a:lnTo>
                    <a:pt x="0" y="0"/>
                  </a:lnTo>
                  <a:lnTo>
                    <a:pt x="16" y="0"/>
                  </a:lnTo>
                  <a:lnTo>
                    <a:pt x="16" y="8"/>
                  </a:lnTo>
                  <a:lnTo>
                    <a:pt x="16" y="16"/>
                  </a:lnTo>
                  <a:lnTo>
                    <a:pt x="0" y="16"/>
                  </a:lnTo>
                </a:path>
              </a:pathLst>
            </a:custGeom>
            <a:solidFill>
              <a:srgbClr val="4F4F4F"/>
            </a:solidFill>
            <a:ln w="12700" cap="rnd">
              <a:noFill/>
              <a:round/>
              <a:headEnd/>
              <a:tailEnd/>
            </a:ln>
          </p:spPr>
          <p:txBody>
            <a:bodyPr/>
            <a:lstStyle/>
            <a:p>
              <a:endParaRPr lang="en-US" dirty="0"/>
            </a:p>
          </p:txBody>
        </p:sp>
        <p:sp>
          <p:nvSpPr>
            <p:cNvPr id="49406" name="Freeform 1305"/>
            <p:cNvSpPr>
              <a:spLocks/>
            </p:cNvSpPr>
            <p:nvPr/>
          </p:nvSpPr>
          <p:spPr bwMode="auto">
            <a:xfrm>
              <a:off x="2417" y="2848"/>
              <a:ext cx="17" cy="17"/>
            </a:xfrm>
            <a:custGeom>
              <a:avLst/>
              <a:gdLst>
                <a:gd name="T0" fmla="*/ 11 w 17"/>
                <a:gd name="T1" fmla="*/ 0 h 17"/>
                <a:gd name="T2" fmla="*/ 2 w 17"/>
                <a:gd name="T3" fmla="*/ 10 h 17"/>
                <a:gd name="T4" fmla="*/ 2 w 17"/>
                <a:gd name="T5" fmla="*/ 8 h 17"/>
                <a:gd name="T6" fmla="*/ 2 w 17"/>
                <a:gd name="T7" fmla="*/ 10 h 17"/>
                <a:gd name="T8" fmla="*/ 0 w 17"/>
                <a:gd name="T9" fmla="*/ 16 h 17"/>
                <a:gd name="T10" fmla="*/ 13 w 17"/>
                <a:gd name="T11" fmla="*/ 16 h 17"/>
                <a:gd name="T12" fmla="*/ 16 w 17"/>
                <a:gd name="T13" fmla="*/ 13 h 17"/>
                <a:gd name="T14" fmla="*/ 16 w 17"/>
                <a:gd name="T15" fmla="*/ 5 h 17"/>
                <a:gd name="T16" fmla="*/ 6 w 17"/>
                <a:gd name="T17" fmla="*/ 16 h 17"/>
                <a:gd name="T18" fmla="*/ 11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1" y="0"/>
                  </a:moveTo>
                  <a:lnTo>
                    <a:pt x="2" y="10"/>
                  </a:lnTo>
                  <a:lnTo>
                    <a:pt x="2" y="8"/>
                  </a:lnTo>
                  <a:lnTo>
                    <a:pt x="2" y="10"/>
                  </a:lnTo>
                  <a:lnTo>
                    <a:pt x="0" y="16"/>
                  </a:lnTo>
                  <a:lnTo>
                    <a:pt x="13" y="16"/>
                  </a:lnTo>
                  <a:lnTo>
                    <a:pt x="16" y="13"/>
                  </a:lnTo>
                  <a:lnTo>
                    <a:pt x="16" y="5"/>
                  </a:lnTo>
                  <a:lnTo>
                    <a:pt x="6" y="16"/>
                  </a:lnTo>
                  <a:lnTo>
                    <a:pt x="11" y="0"/>
                  </a:lnTo>
                </a:path>
              </a:pathLst>
            </a:custGeom>
            <a:solidFill>
              <a:srgbClr val="4F4F4F"/>
            </a:solidFill>
            <a:ln w="12700" cap="rnd">
              <a:noFill/>
              <a:round/>
              <a:headEnd/>
              <a:tailEnd/>
            </a:ln>
          </p:spPr>
          <p:txBody>
            <a:bodyPr/>
            <a:lstStyle/>
            <a:p>
              <a:endParaRPr lang="en-US" dirty="0"/>
            </a:p>
          </p:txBody>
        </p:sp>
        <p:sp>
          <p:nvSpPr>
            <p:cNvPr id="49407" name="Freeform 1306"/>
            <p:cNvSpPr>
              <a:spLocks/>
            </p:cNvSpPr>
            <p:nvPr/>
          </p:nvSpPr>
          <p:spPr bwMode="auto">
            <a:xfrm>
              <a:off x="2422" y="2846"/>
              <a:ext cx="17" cy="17"/>
            </a:xfrm>
            <a:custGeom>
              <a:avLst/>
              <a:gdLst>
                <a:gd name="T0" fmla="*/ 5 w 17"/>
                <a:gd name="T1" fmla="*/ 0 h 17"/>
                <a:gd name="T2" fmla="*/ 10 w 17"/>
                <a:gd name="T3" fmla="*/ 0 h 17"/>
                <a:gd name="T4" fmla="*/ 0 w 17"/>
                <a:gd name="T5" fmla="*/ 2 h 17"/>
                <a:gd name="T6" fmla="*/ 0 w 17"/>
                <a:gd name="T7" fmla="*/ 6 h 17"/>
                <a:gd name="T8" fmla="*/ 5 w 17"/>
                <a:gd name="T9" fmla="*/ 4 h 17"/>
                <a:gd name="T10" fmla="*/ 5 w 17"/>
                <a:gd name="T11" fmla="*/ 2 h 17"/>
                <a:gd name="T12" fmla="*/ 0 w 17"/>
                <a:gd name="T13" fmla="*/ 16 h 17"/>
                <a:gd name="T14" fmla="*/ 10 w 17"/>
                <a:gd name="T15" fmla="*/ 13 h 17"/>
                <a:gd name="T16" fmla="*/ 16 w 17"/>
                <a:gd name="T17" fmla="*/ 11 h 17"/>
                <a:gd name="T18" fmla="*/ 10 w 17"/>
                <a:gd name="T19" fmla="*/ 13 h 17"/>
                <a:gd name="T20" fmla="*/ 16 w 17"/>
                <a:gd name="T21" fmla="*/ 13 h 17"/>
                <a:gd name="T22" fmla="*/ 5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5" y="0"/>
                  </a:moveTo>
                  <a:lnTo>
                    <a:pt x="10" y="0"/>
                  </a:lnTo>
                  <a:lnTo>
                    <a:pt x="0" y="2"/>
                  </a:lnTo>
                  <a:lnTo>
                    <a:pt x="0" y="6"/>
                  </a:lnTo>
                  <a:lnTo>
                    <a:pt x="5" y="4"/>
                  </a:lnTo>
                  <a:lnTo>
                    <a:pt x="5" y="2"/>
                  </a:lnTo>
                  <a:lnTo>
                    <a:pt x="0" y="16"/>
                  </a:lnTo>
                  <a:lnTo>
                    <a:pt x="10" y="13"/>
                  </a:lnTo>
                  <a:lnTo>
                    <a:pt x="16" y="11"/>
                  </a:lnTo>
                  <a:lnTo>
                    <a:pt x="10" y="13"/>
                  </a:lnTo>
                  <a:lnTo>
                    <a:pt x="16" y="13"/>
                  </a:lnTo>
                  <a:lnTo>
                    <a:pt x="5" y="0"/>
                  </a:lnTo>
                </a:path>
              </a:pathLst>
            </a:custGeom>
            <a:solidFill>
              <a:srgbClr val="4F4F4F"/>
            </a:solidFill>
            <a:ln w="12700" cap="rnd">
              <a:noFill/>
              <a:round/>
              <a:headEnd/>
              <a:tailEnd/>
            </a:ln>
          </p:spPr>
          <p:txBody>
            <a:bodyPr/>
            <a:lstStyle/>
            <a:p>
              <a:endParaRPr lang="en-US" dirty="0"/>
            </a:p>
          </p:txBody>
        </p:sp>
        <p:sp>
          <p:nvSpPr>
            <p:cNvPr id="49408" name="Freeform 1307"/>
            <p:cNvSpPr>
              <a:spLocks/>
            </p:cNvSpPr>
            <p:nvPr/>
          </p:nvSpPr>
          <p:spPr bwMode="auto">
            <a:xfrm>
              <a:off x="2426" y="2846"/>
              <a:ext cx="17" cy="17"/>
            </a:xfrm>
            <a:custGeom>
              <a:avLst/>
              <a:gdLst>
                <a:gd name="T0" fmla="*/ 16 w 17"/>
                <a:gd name="T1" fmla="*/ 6 h 17"/>
                <a:gd name="T2" fmla="*/ 14 w 17"/>
                <a:gd name="T3" fmla="*/ 3 h 17"/>
                <a:gd name="T4" fmla="*/ 12 w 17"/>
                <a:gd name="T5" fmla="*/ 3 h 17"/>
                <a:gd name="T6" fmla="*/ 8 w 17"/>
                <a:gd name="T7" fmla="*/ 0 h 17"/>
                <a:gd name="T8" fmla="*/ 4 w 17"/>
                <a:gd name="T9" fmla="*/ 0 h 17"/>
                <a:gd name="T10" fmla="*/ 0 w 17"/>
                <a:gd name="T11" fmla="*/ 0 h 17"/>
                <a:gd name="T12" fmla="*/ 4 w 17"/>
                <a:gd name="T13" fmla="*/ 16 h 17"/>
                <a:gd name="T14" fmla="*/ 6 w 17"/>
                <a:gd name="T15" fmla="*/ 16 h 17"/>
                <a:gd name="T16" fmla="*/ 4 w 17"/>
                <a:gd name="T17" fmla="*/ 16 h 17"/>
                <a:gd name="T18" fmla="*/ 16 w 17"/>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6"/>
                  </a:moveTo>
                  <a:lnTo>
                    <a:pt x="14" y="3"/>
                  </a:lnTo>
                  <a:lnTo>
                    <a:pt x="12" y="3"/>
                  </a:lnTo>
                  <a:lnTo>
                    <a:pt x="8" y="0"/>
                  </a:lnTo>
                  <a:lnTo>
                    <a:pt x="4" y="0"/>
                  </a:lnTo>
                  <a:lnTo>
                    <a:pt x="0" y="0"/>
                  </a:lnTo>
                  <a:lnTo>
                    <a:pt x="4" y="16"/>
                  </a:lnTo>
                  <a:lnTo>
                    <a:pt x="6" y="16"/>
                  </a:lnTo>
                  <a:lnTo>
                    <a:pt x="4" y="16"/>
                  </a:lnTo>
                  <a:lnTo>
                    <a:pt x="16" y="6"/>
                  </a:lnTo>
                </a:path>
              </a:pathLst>
            </a:custGeom>
            <a:solidFill>
              <a:srgbClr val="4F4F4F"/>
            </a:solidFill>
            <a:ln w="12700" cap="rnd">
              <a:noFill/>
              <a:round/>
              <a:headEnd/>
              <a:tailEnd/>
            </a:ln>
          </p:spPr>
          <p:txBody>
            <a:bodyPr/>
            <a:lstStyle/>
            <a:p>
              <a:endParaRPr lang="en-US" dirty="0"/>
            </a:p>
          </p:txBody>
        </p:sp>
        <p:sp>
          <p:nvSpPr>
            <p:cNvPr id="49409" name="Freeform 1308"/>
            <p:cNvSpPr>
              <a:spLocks/>
            </p:cNvSpPr>
            <p:nvPr/>
          </p:nvSpPr>
          <p:spPr bwMode="auto">
            <a:xfrm>
              <a:off x="2430" y="2850"/>
              <a:ext cx="19" cy="17"/>
            </a:xfrm>
            <a:custGeom>
              <a:avLst/>
              <a:gdLst>
                <a:gd name="T0" fmla="*/ 16 w 19"/>
                <a:gd name="T1" fmla="*/ 16 h 17"/>
                <a:gd name="T2" fmla="*/ 18 w 19"/>
                <a:gd name="T3" fmla="*/ 8 h 17"/>
                <a:gd name="T4" fmla="*/ 15 w 19"/>
                <a:gd name="T5" fmla="*/ 6 h 17"/>
                <a:gd name="T6" fmla="*/ 12 w 19"/>
                <a:gd name="T7" fmla="*/ 4 h 17"/>
                <a:gd name="T8" fmla="*/ 9 w 19"/>
                <a:gd name="T9" fmla="*/ 2 h 17"/>
                <a:gd name="T10" fmla="*/ 8 w 19"/>
                <a:gd name="T11" fmla="*/ 0 h 17"/>
                <a:gd name="T12" fmla="*/ 0 w 19"/>
                <a:gd name="T13" fmla="*/ 4 h 17"/>
                <a:gd name="T14" fmla="*/ 3 w 19"/>
                <a:gd name="T15" fmla="*/ 7 h 17"/>
                <a:gd name="T16" fmla="*/ 7 w 19"/>
                <a:gd name="T17" fmla="*/ 10 h 17"/>
                <a:gd name="T18" fmla="*/ 11 w 19"/>
                <a:gd name="T19" fmla="*/ 12 h 17"/>
                <a:gd name="T20" fmla="*/ 14 w 19"/>
                <a:gd name="T21" fmla="*/ 14 h 17"/>
                <a:gd name="T22" fmla="*/ 16 w 19"/>
                <a:gd name="T23" fmla="*/ 7 h 17"/>
                <a:gd name="T24" fmla="*/ 16 w 19"/>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7"/>
                <a:gd name="T41" fmla="*/ 19 w 1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7">
                  <a:moveTo>
                    <a:pt x="16" y="16"/>
                  </a:moveTo>
                  <a:lnTo>
                    <a:pt x="18" y="8"/>
                  </a:lnTo>
                  <a:lnTo>
                    <a:pt x="15" y="6"/>
                  </a:lnTo>
                  <a:lnTo>
                    <a:pt x="12" y="4"/>
                  </a:lnTo>
                  <a:lnTo>
                    <a:pt x="9" y="2"/>
                  </a:lnTo>
                  <a:lnTo>
                    <a:pt x="8" y="0"/>
                  </a:lnTo>
                  <a:lnTo>
                    <a:pt x="0" y="4"/>
                  </a:lnTo>
                  <a:lnTo>
                    <a:pt x="3" y="7"/>
                  </a:lnTo>
                  <a:lnTo>
                    <a:pt x="7" y="10"/>
                  </a:lnTo>
                  <a:lnTo>
                    <a:pt x="11" y="12"/>
                  </a:lnTo>
                  <a:lnTo>
                    <a:pt x="14" y="14"/>
                  </a:lnTo>
                  <a:lnTo>
                    <a:pt x="16" y="7"/>
                  </a:lnTo>
                  <a:lnTo>
                    <a:pt x="16" y="16"/>
                  </a:lnTo>
                </a:path>
              </a:pathLst>
            </a:custGeom>
            <a:solidFill>
              <a:srgbClr val="4F4F4F"/>
            </a:solidFill>
            <a:ln w="12700" cap="rnd">
              <a:noFill/>
              <a:round/>
              <a:headEnd/>
              <a:tailEnd/>
            </a:ln>
          </p:spPr>
          <p:txBody>
            <a:bodyPr/>
            <a:lstStyle/>
            <a:p>
              <a:endParaRPr lang="en-US" dirty="0"/>
            </a:p>
          </p:txBody>
        </p:sp>
        <p:sp>
          <p:nvSpPr>
            <p:cNvPr id="49410" name="Freeform 1309"/>
            <p:cNvSpPr>
              <a:spLocks/>
            </p:cNvSpPr>
            <p:nvPr/>
          </p:nvSpPr>
          <p:spPr bwMode="auto">
            <a:xfrm>
              <a:off x="2443" y="2860"/>
              <a:ext cx="17" cy="17"/>
            </a:xfrm>
            <a:custGeom>
              <a:avLst/>
              <a:gdLst>
                <a:gd name="T0" fmla="*/ 0 w 17"/>
                <a:gd name="T1" fmla="*/ 9 h 17"/>
                <a:gd name="T2" fmla="*/ 0 w 17"/>
                <a:gd name="T3" fmla="*/ 6 h 17"/>
                <a:gd name="T4" fmla="*/ 3 w 17"/>
                <a:gd name="T5" fmla="*/ 16 h 17"/>
                <a:gd name="T6" fmla="*/ 9 w 17"/>
                <a:gd name="T7" fmla="*/ 16 h 17"/>
                <a:gd name="T8" fmla="*/ 12 w 17"/>
                <a:gd name="T9" fmla="*/ 16 h 17"/>
                <a:gd name="T10" fmla="*/ 12 w 17"/>
                <a:gd name="T11" fmla="*/ 0 h 17"/>
                <a:gd name="T12" fmla="*/ 9 w 17"/>
                <a:gd name="T13" fmla="*/ 0 h 17"/>
                <a:gd name="T14" fmla="*/ 12 w 17"/>
                <a:gd name="T15" fmla="*/ 0 h 17"/>
                <a:gd name="T16" fmla="*/ 16 w 17"/>
                <a:gd name="T17" fmla="*/ 6 h 17"/>
                <a:gd name="T18" fmla="*/ 16 w 17"/>
                <a:gd name="T19" fmla="*/ 3 h 17"/>
                <a:gd name="T20" fmla="*/ 0 w 17"/>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9"/>
                  </a:moveTo>
                  <a:lnTo>
                    <a:pt x="0" y="6"/>
                  </a:lnTo>
                  <a:lnTo>
                    <a:pt x="3" y="16"/>
                  </a:lnTo>
                  <a:lnTo>
                    <a:pt x="9" y="16"/>
                  </a:lnTo>
                  <a:lnTo>
                    <a:pt x="12" y="16"/>
                  </a:lnTo>
                  <a:lnTo>
                    <a:pt x="12" y="0"/>
                  </a:lnTo>
                  <a:lnTo>
                    <a:pt x="9" y="0"/>
                  </a:lnTo>
                  <a:lnTo>
                    <a:pt x="12" y="0"/>
                  </a:lnTo>
                  <a:lnTo>
                    <a:pt x="16" y="6"/>
                  </a:lnTo>
                  <a:lnTo>
                    <a:pt x="16" y="3"/>
                  </a:lnTo>
                  <a:lnTo>
                    <a:pt x="0" y="9"/>
                  </a:lnTo>
                </a:path>
              </a:pathLst>
            </a:custGeom>
            <a:solidFill>
              <a:srgbClr val="4F4F4F"/>
            </a:solidFill>
            <a:ln w="12700" cap="rnd">
              <a:noFill/>
              <a:round/>
              <a:headEnd/>
              <a:tailEnd/>
            </a:ln>
          </p:spPr>
          <p:txBody>
            <a:bodyPr/>
            <a:lstStyle/>
            <a:p>
              <a:endParaRPr lang="en-US" dirty="0"/>
            </a:p>
          </p:txBody>
        </p:sp>
        <p:sp>
          <p:nvSpPr>
            <p:cNvPr id="49411" name="Freeform 1310"/>
            <p:cNvSpPr>
              <a:spLocks/>
            </p:cNvSpPr>
            <p:nvPr/>
          </p:nvSpPr>
          <p:spPr bwMode="auto">
            <a:xfrm>
              <a:off x="2433" y="2848"/>
              <a:ext cx="17" cy="17"/>
            </a:xfrm>
            <a:custGeom>
              <a:avLst/>
              <a:gdLst>
                <a:gd name="T0" fmla="*/ 0 w 17"/>
                <a:gd name="T1" fmla="*/ 8 h 17"/>
                <a:gd name="T2" fmla="*/ 2 w 17"/>
                <a:gd name="T3" fmla="*/ 10 h 17"/>
                <a:gd name="T4" fmla="*/ 4 w 17"/>
                <a:gd name="T5" fmla="*/ 12 h 17"/>
                <a:gd name="T6" fmla="*/ 6 w 17"/>
                <a:gd name="T7" fmla="*/ 14 h 17"/>
                <a:gd name="T8" fmla="*/ 7 w 17"/>
                <a:gd name="T9" fmla="*/ 16 h 17"/>
                <a:gd name="T10" fmla="*/ 16 w 17"/>
                <a:gd name="T11" fmla="*/ 13 h 17"/>
                <a:gd name="T12" fmla="*/ 13 w 17"/>
                <a:gd name="T13" fmla="*/ 9 h 17"/>
                <a:gd name="T14" fmla="*/ 10 w 17"/>
                <a:gd name="T15" fmla="*/ 5 h 17"/>
                <a:gd name="T16" fmla="*/ 6 w 17"/>
                <a:gd name="T17" fmla="*/ 2 h 17"/>
                <a:gd name="T18" fmla="*/ 4 w 17"/>
                <a:gd name="T19" fmla="*/ 0 h 17"/>
                <a:gd name="T20" fmla="*/ 0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8"/>
                  </a:moveTo>
                  <a:lnTo>
                    <a:pt x="2" y="10"/>
                  </a:lnTo>
                  <a:lnTo>
                    <a:pt x="4" y="12"/>
                  </a:lnTo>
                  <a:lnTo>
                    <a:pt x="6" y="14"/>
                  </a:lnTo>
                  <a:lnTo>
                    <a:pt x="7" y="16"/>
                  </a:lnTo>
                  <a:lnTo>
                    <a:pt x="16" y="13"/>
                  </a:lnTo>
                  <a:lnTo>
                    <a:pt x="13" y="9"/>
                  </a:lnTo>
                  <a:lnTo>
                    <a:pt x="10" y="5"/>
                  </a:lnTo>
                  <a:lnTo>
                    <a:pt x="6" y="2"/>
                  </a:lnTo>
                  <a:lnTo>
                    <a:pt x="4" y="0"/>
                  </a:lnTo>
                  <a:lnTo>
                    <a:pt x="0" y="8"/>
                  </a:lnTo>
                </a:path>
              </a:pathLst>
            </a:custGeom>
            <a:solidFill>
              <a:srgbClr val="4F4F4F"/>
            </a:solidFill>
            <a:ln w="12700" cap="rnd">
              <a:noFill/>
              <a:round/>
              <a:headEnd/>
              <a:tailEnd/>
            </a:ln>
          </p:spPr>
          <p:txBody>
            <a:bodyPr/>
            <a:lstStyle/>
            <a:p>
              <a:endParaRPr lang="en-US" dirty="0"/>
            </a:p>
          </p:txBody>
        </p:sp>
        <p:sp>
          <p:nvSpPr>
            <p:cNvPr id="49412" name="Freeform 1311"/>
            <p:cNvSpPr>
              <a:spLocks/>
            </p:cNvSpPr>
            <p:nvPr/>
          </p:nvSpPr>
          <p:spPr bwMode="auto">
            <a:xfrm>
              <a:off x="2420" y="2847"/>
              <a:ext cx="17" cy="17"/>
            </a:xfrm>
            <a:custGeom>
              <a:avLst/>
              <a:gdLst>
                <a:gd name="T0" fmla="*/ 9 w 17"/>
                <a:gd name="T1" fmla="*/ 16 h 17"/>
                <a:gd name="T2" fmla="*/ 10 w 17"/>
                <a:gd name="T3" fmla="*/ 16 h 17"/>
                <a:gd name="T4" fmla="*/ 12 w 17"/>
                <a:gd name="T5" fmla="*/ 16 h 17"/>
                <a:gd name="T6" fmla="*/ 16 w 17"/>
                <a:gd name="T7" fmla="*/ 0 h 17"/>
                <a:gd name="T8" fmla="*/ 10 w 17"/>
                <a:gd name="T9" fmla="*/ 0 h 17"/>
                <a:gd name="T10" fmla="*/ 6 w 17"/>
                <a:gd name="T11" fmla="*/ 0 h 17"/>
                <a:gd name="T12" fmla="*/ 1 w 17"/>
                <a:gd name="T13" fmla="*/ 8 h 17"/>
                <a:gd name="T14" fmla="*/ 0 w 17"/>
                <a:gd name="T15" fmla="*/ 16 h 17"/>
                <a:gd name="T16" fmla="*/ 9 w 17"/>
                <a:gd name="T17" fmla="*/ 1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9" y="16"/>
                  </a:moveTo>
                  <a:lnTo>
                    <a:pt x="10" y="16"/>
                  </a:lnTo>
                  <a:lnTo>
                    <a:pt x="12" y="16"/>
                  </a:lnTo>
                  <a:lnTo>
                    <a:pt x="16" y="0"/>
                  </a:lnTo>
                  <a:lnTo>
                    <a:pt x="10" y="0"/>
                  </a:lnTo>
                  <a:lnTo>
                    <a:pt x="6" y="0"/>
                  </a:lnTo>
                  <a:lnTo>
                    <a:pt x="1" y="8"/>
                  </a:lnTo>
                  <a:lnTo>
                    <a:pt x="0" y="16"/>
                  </a:lnTo>
                  <a:lnTo>
                    <a:pt x="9" y="16"/>
                  </a:lnTo>
                </a:path>
              </a:pathLst>
            </a:custGeom>
            <a:solidFill>
              <a:srgbClr val="4F4F4F"/>
            </a:solidFill>
            <a:ln w="12700" cap="rnd">
              <a:noFill/>
              <a:round/>
              <a:headEnd/>
              <a:tailEnd/>
            </a:ln>
          </p:spPr>
          <p:txBody>
            <a:bodyPr/>
            <a:lstStyle/>
            <a:p>
              <a:endParaRPr lang="en-US" dirty="0"/>
            </a:p>
          </p:txBody>
        </p:sp>
        <p:sp>
          <p:nvSpPr>
            <p:cNvPr id="49413" name="Freeform 1312"/>
            <p:cNvSpPr>
              <a:spLocks/>
            </p:cNvSpPr>
            <p:nvPr/>
          </p:nvSpPr>
          <p:spPr bwMode="auto">
            <a:xfrm>
              <a:off x="2326" y="2450"/>
              <a:ext cx="17" cy="17"/>
            </a:xfrm>
            <a:custGeom>
              <a:avLst/>
              <a:gdLst>
                <a:gd name="T0" fmla="*/ 16 w 17"/>
                <a:gd name="T1" fmla="*/ 12 h 17"/>
                <a:gd name="T2" fmla="*/ 16 w 17"/>
                <a:gd name="T3" fmla="*/ 10 h 17"/>
                <a:gd name="T4" fmla="*/ 14 w 17"/>
                <a:gd name="T5" fmla="*/ 8 h 17"/>
                <a:gd name="T6" fmla="*/ 11 w 17"/>
                <a:gd name="T7" fmla="*/ 5 h 17"/>
                <a:gd name="T8" fmla="*/ 7 w 17"/>
                <a:gd name="T9" fmla="*/ 1 h 17"/>
                <a:gd name="T10" fmla="*/ 2 w 17"/>
                <a:gd name="T11" fmla="*/ 0 h 17"/>
                <a:gd name="T12" fmla="*/ 0 w 17"/>
                <a:gd name="T13" fmla="*/ 9 h 17"/>
                <a:gd name="T14" fmla="*/ 2 w 17"/>
                <a:gd name="T15" fmla="*/ 9 h 17"/>
                <a:gd name="T16" fmla="*/ 3 w 17"/>
                <a:gd name="T17" fmla="*/ 12 h 17"/>
                <a:gd name="T18" fmla="*/ 6 w 17"/>
                <a:gd name="T19" fmla="*/ 13 h 17"/>
                <a:gd name="T20" fmla="*/ 7 w 17"/>
                <a:gd name="T21" fmla="*/ 16 h 17"/>
                <a:gd name="T22" fmla="*/ 16 w 17"/>
                <a:gd name="T23" fmla="*/ 12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12"/>
                  </a:moveTo>
                  <a:lnTo>
                    <a:pt x="16" y="10"/>
                  </a:lnTo>
                  <a:lnTo>
                    <a:pt x="14" y="8"/>
                  </a:lnTo>
                  <a:lnTo>
                    <a:pt x="11" y="5"/>
                  </a:lnTo>
                  <a:lnTo>
                    <a:pt x="7" y="1"/>
                  </a:lnTo>
                  <a:lnTo>
                    <a:pt x="2" y="0"/>
                  </a:lnTo>
                  <a:lnTo>
                    <a:pt x="0" y="9"/>
                  </a:lnTo>
                  <a:lnTo>
                    <a:pt x="2" y="9"/>
                  </a:lnTo>
                  <a:lnTo>
                    <a:pt x="3" y="12"/>
                  </a:lnTo>
                  <a:lnTo>
                    <a:pt x="6" y="13"/>
                  </a:lnTo>
                  <a:lnTo>
                    <a:pt x="7" y="16"/>
                  </a:lnTo>
                  <a:lnTo>
                    <a:pt x="16" y="12"/>
                  </a:lnTo>
                </a:path>
              </a:pathLst>
            </a:custGeom>
            <a:solidFill>
              <a:srgbClr val="4F4F4F"/>
            </a:solidFill>
            <a:ln w="12700" cap="rnd">
              <a:noFill/>
              <a:round/>
              <a:headEnd/>
              <a:tailEnd/>
            </a:ln>
          </p:spPr>
          <p:txBody>
            <a:bodyPr/>
            <a:lstStyle/>
            <a:p>
              <a:endParaRPr lang="en-US" dirty="0"/>
            </a:p>
          </p:txBody>
        </p:sp>
        <p:sp>
          <p:nvSpPr>
            <p:cNvPr id="49414" name="Freeform 1313"/>
            <p:cNvSpPr>
              <a:spLocks/>
            </p:cNvSpPr>
            <p:nvPr/>
          </p:nvSpPr>
          <p:spPr bwMode="auto">
            <a:xfrm>
              <a:off x="2335" y="2463"/>
              <a:ext cx="17" cy="17"/>
            </a:xfrm>
            <a:custGeom>
              <a:avLst/>
              <a:gdLst>
                <a:gd name="T0" fmla="*/ 16 w 17"/>
                <a:gd name="T1" fmla="*/ 12 h 17"/>
                <a:gd name="T2" fmla="*/ 13 w 17"/>
                <a:gd name="T3" fmla="*/ 9 h 17"/>
                <a:gd name="T4" fmla="*/ 11 w 17"/>
                <a:gd name="T5" fmla="*/ 6 h 17"/>
                <a:gd name="T6" fmla="*/ 9 w 17"/>
                <a:gd name="T7" fmla="*/ 4 h 17"/>
                <a:gd name="T8" fmla="*/ 7 w 17"/>
                <a:gd name="T9" fmla="*/ 0 h 17"/>
                <a:gd name="T10" fmla="*/ 0 w 17"/>
                <a:gd name="T11" fmla="*/ 4 h 17"/>
                <a:gd name="T12" fmla="*/ 2 w 17"/>
                <a:gd name="T13" fmla="*/ 7 h 17"/>
                <a:gd name="T14" fmla="*/ 5 w 17"/>
                <a:gd name="T15" fmla="*/ 10 h 17"/>
                <a:gd name="T16" fmla="*/ 7 w 17"/>
                <a:gd name="T17" fmla="*/ 13 h 17"/>
                <a:gd name="T18" fmla="*/ 10 w 17"/>
                <a:gd name="T19" fmla="*/ 16 h 17"/>
                <a:gd name="T20" fmla="*/ 16 w 17"/>
                <a:gd name="T21" fmla="*/ 1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2"/>
                  </a:moveTo>
                  <a:lnTo>
                    <a:pt x="13" y="9"/>
                  </a:lnTo>
                  <a:lnTo>
                    <a:pt x="11" y="6"/>
                  </a:lnTo>
                  <a:lnTo>
                    <a:pt x="9" y="4"/>
                  </a:lnTo>
                  <a:lnTo>
                    <a:pt x="7" y="0"/>
                  </a:lnTo>
                  <a:lnTo>
                    <a:pt x="0" y="4"/>
                  </a:lnTo>
                  <a:lnTo>
                    <a:pt x="2" y="7"/>
                  </a:lnTo>
                  <a:lnTo>
                    <a:pt x="5" y="10"/>
                  </a:lnTo>
                  <a:lnTo>
                    <a:pt x="7" y="13"/>
                  </a:lnTo>
                  <a:lnTo>
                    <a:pt x="10" y="16"/>
                  </a:lnTo>
                  <a:lnTo>
                    <a:pt x="16" y="12"/>
                  </a:lnTo>
                </a:path>
              </a:pathLst>
            </a:custGeom>
            <a:solidFill>
              <a:srgbClr val="4F4F4F"/>
            </a:solidFill>
            <a:ln w="12700" cap="rnd">
              <a:noFill/>
              <a:round/>
              <a:headEnd/>
              <a:tailEnd/>
            </a:ln>
          </p:spPr>
          <p:txBody>
            <a:bodyPr/>
            <a:lstStyle/>
            <a:p>
              <a:endParaRPr lang="en-US" dirty="0"/>
            </a:p>
          </p:txBody>
        </p:sp>
        <p:sp>
          <p:nvSpPr>
            <p:cNvPr id="49415" name="Freeform 1314"/>
            <p:cNvSpPr>
              <a:spLocks/>
            </p:cNvSpPr>
            <p:nvPr/>
          </p:nvSpPr>
          <p:spPr bwMode="auto">
            <a:xfrm>
              <a:off x="2438" y="2544"/>
              <a:ext cx="17" cy="17"/>
            </a:xfrm>
            <a:custGeom>
              <a:avLst/>
              <a:gdLst>
                <a:gd name="T0" fmla="*/ 16 w 17"/>
                <a:gd name="T1" fmla="*/ 7 h 17"/>
                <a:gd name="T2" fmla="*/ 14 w 17"/>
                <a:gd name="T3" fmla="*/ 7 h 17"/>
                <a:gd name="T4" fmla="*/ 12 w 17"/>
                <a:gd name="T5" fmla="*/ 4 h 17"/>
                <a:gd name="T6" fmla="*/ 8 w 17"/>
                <a:gd name="T7" fmla="*/ 2 h 17"/>
                <a:gd name="T8" fmla="*/ 7 w 17"/>
                <a:gd name="T9" fmla="*/ 0 h 17"/>
                <a:gd name="T10" fmla="*/ 0 w 17"/>
                <a:gd name="T11" fmla="*/ 8 h 17"/>
                <a:gd name="T12" fmla="*/ 1 w 17"/>
                <a:gd name="T13" fmla="*/ 8 h 17"/>
                <a:gd name="T14" fmla="*/ 3 w 17"/>
                <a:gd name="T15" fmla="*/ 11 h 17"/>
                <a:gd name="T16" fmla="*/ 5 w 17"/>
                <a:gd name="T17" fmla="*/ 11 h 17"/>
                <a:gd name="T18" fmla="*/ 8 w 17"/>
                <a:gd name="T19" fmla="*/ 16 h 17"/>
                <a:gd name="T20" fmla="*/ 16 w 17"/>
                <a:gd name="T21" fmla="*/ 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7"/>
                  </a:moveTo>
                  <a:lnTo>
                    <a:pt x="14" y="7"/>
                  </a:lnTo>
                  <a:lnTo>
                    <a:pt x="12" y="4"/>
                  </a:lnTo>
                  <a:lnTo>
                    <a:pt x="8" y="2"/>
                  </a:lnTo>
                  <a:lnTo>
                    <a:pt x="7" y="0"/>
                  </a:lnTo>
                  <a:lnTo>
                    <a:pt x="0" y="8"/>
                  </a:lnTo>
                  <a:lnTo>
                    <a:pt x="1" y="8"/>
                  </a:lnTo>
                  <a:lnTo>
                    <a:pt x="3" y="11"/>
                  </a:lnTo>
                  <a:lnTo>
                    <a:pt x="5" y="11"/>
                  </a:lnTo>
                  <a:lnTo>
                    <a:pt x="8" y="16"/>
                  </a:lnTo>
                  <a:lnTo>
                    <a:pt x="16" y="7"/>
                  </a:lnTo>
                </a:path>
              </a:pathLst>
            </a:custGeom>
            <a:solidFill>
              <a:srgbClr val="4F4F4F"/>
            </a:solidFill>
            <a:ln w="12700" cap="rnd">
              <a:noFill/>
              <a:round/>
              <a:headEnd/>
              <a:tailEnd/>
            </a:ln>
          </p:spPr>
          <p:txBody>
            <a:bodyPr/>
            <a:lstStyle/>
            <a:p>
              <a:endParaRPr lang="en-US" dirty="0"/>
            </a:p>
          </p:txBody>
        </p:sp>
        <p:sp>
          <p:nvSpPr>
            <p:cNvPr id="49416" name="Freeform 1315"/>
            <p:cNvSpPr>
              <a:spLocks/>
            </p:cNvSpPr>
            <p:nvPr/>
          </p:nvSpPr>
          <p:spPr bwMode="auto">
            <a:xfrm>
              <a:off x="2487" y="2592"/>
              <a:ext cx="17" cy="17"/>
            </a:xfrm>
            <a:custGeom>
              <a:avLst/>
              <a:gdLst>
                <a:gd name="T0" fmla="*/ 5 w 17"/>
                <a:gd name="T1" fmla="*/ 5 h 17"/>
                <a:gd name="T2" fmla="*/ 16 w 17"/>
                <a:gd name="T3" fmla="*/ 16 h 17"/>
                <a:gd name="T4" fmla="*/ 16 w 17"/>
                <a:gd name="T5" fmla="*/ 10 h 17"/>
                <a:gd name="T6" fmla="*/ 16 w 17"/>
                <a:gd name="T7" fmla="*/ 5 h 17"/>
                <a:gd name="T8" fmla="*/ 13 w 17"/>
                <a:gd name="T9" fmla="*/ 0 h 17"/>
                <a:gd name="T10" fmla="*/ 0 w 17"/>
                <a:gd name="T11" fmla="*/ 10 h 17"/>
                <a:gd name="T12" fmla="*/ 2 w 17"/>
                <a:gd name="T13" fmla="*/ 16 h 17"/>
                <a:gd name="T14" fmla="*/ 2 w 17"/>
                <a:gd name="T15" fmla="*/ 10 h 17"/>
                <a:gd name="T16" fmla="*/ 5 w 17"/>
                <a:gd name="T17" fmla="*/ 5 h 17"/>
                <a:gd name="T18" fmla="*/ 16 w 17"/>
                <a:gd name="T19" fmla="*/ 16 h 17"/>
                <a:gd name="T20" fmla="*/ 5 w 17"/>
                <a:gd name="T21" fmla="*/ 5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5" y="5"/>
                  </a:moveTo>
                  <a:lnTo>
                    <a:pt x="16" y="16"/>
                  </a:lnTo>
                  <a:lnTo>
                    <a:pt x="16" y="10"/>
                  </a:lnTo>
                  <a:lnTo>
                    <a:pt x="16" y="5"/>
                  </a:lnTo>
                  <a:lnTo>
                    <a:pt x="13" y="0"/>
                  </a:lnTo>
                  <a:lnTo>
                    <a:pt x="0" y="10"/>
                  </a:lnTo>
                  <a:lnTo>
                    <a:pt x="2" y="16"/>
                  </a:lnTo>
                  <a:lnTo>
                    <a:pt x="2" y="10"/>
                  </a:lnTo>
                  <a:lnTo>
                    <a:pt x="5" y="5"/>
                  </a:lnTo>
                  <a:lnTo>
                    <a:pt x="16" y="16"/>
                  </a:lnTo>
                  <a:lnTo>
                    <a:pt x="5" y="5"/>
                  </a:lnTo>
                </a:path>
              </a:pathLst>
            </a:custGeom>
            <a:solidFill>
              <a:srgbClr val="4F4F4F"/>
            </a:solidFill>
            <a:ln w="12700" cap="rnd">
              <a:noFill/>
              <a:round/>
              <a:headEnd/>
              <a:tailEnd/>
            </a:ln>
          </p:spPr>
          <p:txBody>
            <a:bodyPr/>
            <a:lstStyle/>
            <a:p>
              <a:endParaRPr lang="en-US" dirty="0"/>
            </a:p>
          </p:txBody>
        </p:sp>
        <p:sp>
          <p:nvSpPr>
            <p:cNvPr id="49417" name="Freeform 1316"/>
            <p:cNvSpPr>
              <a:spLocks/>
            </p:cNvSpPr>
            <p:nvPr/>
          </p:nvSpPr>
          <p:spPr bwMode="auto">
            <a:xfrm>
              <a:off x="2482" y="2584"/>
              <a:ext cx="17" cy="17"/>
            </a:xfrm>
            <a:custGeom>
              <a:avLst/>
              <a:gdLst>
                <a:gd name="T0" fmla="*/ 0 w 17"/>
                <a:gd name="T1" fmla="*/ 7 h 17"/>
                <a:gd name="T2" fmla="*/ 1 w 17"/>
                <a:gd name="T3" fmla="*/ 10 h 17"/>
                <a:gd name="T4" fmla="*/ 4 w 17"/>
                <a:gd name="T5" fmla="*/ 13 h 17"/>
                <a:gd name="T6" fmla="*/ 6 w 17"/>
                <a:gd name="T7" fmla="*/ 14 h 17"/>
                <a:gd name="T8" fmla="*/ 8 w 17"/>
                <a:gd name="T9" fmla="*/ 8 h 17"/>
                <a:gd name="T10" fmla="*/ 16 w 17"/>
                <a:gd name="T11" fmla="*/ 16 h 17"/>
                <a:gd name="T12" fmla="*/ 16 w 17"/>
                <a:gd name="T13" fmla="*/ 8 h 17"/>
                <a:gd name="T14" fmla="*/ 12 w 17"/>
                <a:gd name="T15" fmla="*/ 5 h 17"/>
                <a:gd name="T16" fmla="*/ 9 w 17"/>
                <a:gd name="T17" fmla="*/ 2 h 17"/>
                <a:gd name="T18" fmla="*/ 6 w 17"/>
                <a:gd name="T19" fmla="*/ 0 h 17"/>
                <a:gd name="T20" fmla="*/ 0 w 17"/>
                <a:gd name="T21" fmla="*/ 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7"/>
                  </a:moveTo>
                  <a:lnTo>
                    <a:pt x="1" y="10"/>
                  </a:lnTo>
                  <a:lnTo>
                    <a:pt x="4" y="13"/>
                  </a:lnTo>
                  <a:lnTo>
                    <a:pt x="6" y="14"/>
                  </a:lnTo>
                  <a:lnTo>
                    <a:pt x="8" y="8"/>
                  </a:lnTo>
                  <a:lnTo>
                    <a:pt x="16" y="16"/>
                  </a:lnTo>
                  <a:lnTo>
                    <a:pt x="16" y="8"/>
                  </a:lnTo>
                  <a:lnTo>
                    <a:pt x="12" y="5"/>
                  </a:lnTo>
                  <a:lnTo>
                    <a:pt x="9" y="2"/>
                  </a:lnTo>
                  <a:lnTo>
                    <a:pt x="6" y="0"/>
                  </a:lnTo>
                  <a:lnTo>
                    <a:pt x="0" y="7"/>
                  </a:lnTo>
                </a:path>
              </a:pathLst>
            </a:custGeom>
            <a:solidFill>
              <a:srgbClr val="4F4F4F"/>
            </a:solidFill>
            <a:ln w="12700" cap="rnd">
              <a:noFill/>
              <a:round/>
              <a:headEnd/>
              <a:tailEnd/>
            </a:ln>
          </p:spPr>
          <p:txBody>
            <a:bodyPr/>
            <a:lstStyle/>
            <a:p>
              <a:endParaRPr lang="en-US" dirty="0"/>
            </a:p>
          </p:txBody>
        </p:sp>
        <p:sp>
          <p:nvSpPr>
            <p:cNvPr id="49418" name="Freeform 1317"/>
            <p:cNvSpPr>
              <a:spLocks/>
            </p:cNvSpPr>
            <p:nvPr/>
          </p:nvSpPr>
          <p:spPr bwMode="auto">
            <a:xfrm>
              <a:off x="2503" y="2499"/>
              <a:ext cx="17" cy="17"/>
            </a:xfrm>
            <a:custGeom>
              <a:avLst/>
              <a:gdLst>
                <a:gd name="T0" fmla="*/ 5 w 17"/>
                <a:gd name="T1" fmla="*/ 0 h 17"/>
                <a:gd name="T2" fmla="*/ 0 w 17"/>
                <a:gd name="T3" fmla="*/ 4 h 17"/>
                <a:gd name="T4" fmla="*/ 0 w 17"/>
                <a:gd name="T5" fmla="*/ 6 h 17"/>
                <a:gd name="T6" fmla="*/ 0 w 17"/>
                <a:gd name="T7" fmla="*/ 8 h 17"/>
                <a:gd name="T8" fmla="*/ 0 w 17"/>
                <a:gd name="T9" fmla="*/ 10 h 17"/>
                <a:gd name="T10" fmla="*/ 13 w 17"/>
                <a:gd name="T11" fmla="*/ 16 h 17"/>
                <a:gd name="T12" fmla="*/ 16 w 17"/>
                <a:gd name="T13" fmla="*/ 14 h 17"/>
                <a:gd name="T14" fmla="*/ 16 w 17"/>
                <a:gd name="T15" fmla="*/ 10 h 17"/>
                <a:gd name="T16" fmla="*/ 16 w 17"/>
                <a:gd name="T17" fmla="*/ 8 h 17"/>
                <a:gd name="T18" fmla="*/ 16 w 17"/>
                <a:gd name="T19" fmla="*/ 10 h 17"/>
                <a:gd name="T20" fmla="*/ 5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5" y="0"/>
                  </a:moveTo>
                  <a:lnTo>
                    <a:pt x="0" y="4"/>
                  </a:lnTo>
                  <a:lnTo>
                    <a:pt x="0" y="6"/>
                  </a:lnTo>
                  <a:lnTo>
                    <a:pt x="0" y="8"/>
                  </a:lnTo>
                  <a:lnTo>
                    <a:pt x="0" y="10"/>
                  </a:lnTo>
                  <a:lnTo>
                    <a:pt x="13" y="16"/>
                  </a:lnTo>
                  <a:lnTo>
                    <a:pt x="16" y="14"/>
                  </a:lnTo>
                  <a:lnTo>
                    <a:pt x="16" y="10"/>
                  </a:lnTo>
                  <a:lnTo>
                    <a:pt x="16" y="8"/>
                  </a:lnTo>
                  <a:lnTo>
                    <a:pt x="16" y="10"/>
                  </a:lnTo>
                  <a:lnTo>
                    <a:pt x="5" y="0"/>
                  </a:lnTo>
                </a:path>
              </a:pathLst>
            </a:custGeom>
            <a:solidFill>
              <a:srgbClr val="4F4F4F"/>
            </a:solidFill>
            <a:ln w="12700" cap="rnd">
              <a:noFill/>
              <a:round/>
              <a:headEnd/>
              <a:tailEnd/>
            </a:ln>
          </p:spPr>
          <p:txBody>
            <a:bodyPr/>
            <a:lstStyle/>
            <a:p>
              <a:endParaRPr lang="en-US" dirty="0"/>
            </a:p>
          </p:txBody>
        </p:sp>
        <p:sp>
          <p:nvSpPr>
            <p:cNvPr id="49419" name="Freeform 1318"/>
            <p:cNvSpPr>
              <a:spLocks/>
            </p:cNvSpPr>
            <p:nvPr/>
          </p:nvSpPr>
          <p:spPr bwMode="auto">
            <a:xfrm>
              <a:off x="2506" y="2498"/>
              <a:ext cx="17" cy="17"/>
            </a:xfrm>
            <a:custGeom>
              <a:avLst/>
              <a:gdLst>
                <a:gd name="T0" fmla="*/ 8 w 17"/>
                <a:gd name="T1" fmla="*/ 16 h 17"/>
                <a:gd name="T2" fmla="*/ 16 w 17"/>
                <a:gd name="T3" fmla="*/ 0 h 17"/>
                <a:gd name="T4" fmla="*/ 8 w 17"/>
                <a:gd name="T5" fmla="*/ 0 h 17"/>
                <a:gd name="T6" fmla="*/ 0 w 17"/>
                <a:gd name="T7" fmla="*/ 0 h 17"/>
                <a:gd name="T8" fmla="*/ 12 w 17"/>
                <a:gd name="T9" fmla="*/ 16 h 17"/>
                <a:gd name="T10" fmla="*/ 8 w 17"/>
                <a:gd name="T11" fmla="*/ 16 h 17"/>
                <a:gd name="T12" fmla="*/ 16 w 17"/>
                <a:gd name="T13" fmla="*/ 0 h 17"/>
                <a:gd name="T14" fmla="*/ 8 w 17"/>
                <a:gd name="T15" fmla="*/ 16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8" y="16"/>
                  </a:moveTo>
                  <a:lnTo>
                    <a:pt x="16" y="0"/>
                  </a:lnTo>
                  <a:lnTo>
                    <a:pt x="8" y="0"/>
                  </a:lnTo>
                  <a:lnTo>
                    <a:pt x="0" y="0"/>
                  </a:lnTo>
                  <a:lnTo>
                    <a:pt x="12" y="16"/>
                  </a:lnTo>
                  <a:lnTo>
                    <a:pt x="8" y="16"/>
                  </a:lnTo>
                  <a:lnTo>
                    <a:pt x="16" y="0"/>
                  </a:lnTo>
                  <a:lnTo>
                    <a:pt x="8" y="16"/>
                  </a:lnTo>
                </a:path>
              </a:pathLst>
            </a:custGeom>
            <a:solidFill>
              <a:srgbClr val="4F4F4F"/>
            </a:solidFill>
            <a:ln w="12700" cap="rnd">
              <a:noFill/>
              <a:round/>
              <a:headEnd/>
              <a:tailEnd/>
            </a:ln>
          </p:spPr>
          <p:txBody>
            <a:bodyPr/>
            <a:lstStyle/>
            <a:p>
              <a:endParaRPr lang="en-US" dirty="0"/>
            </a:p>
          </p:txBody>
        </p:sp>
        <p:sp>
          <p:nvSpPr>
            <p:cNvPr id="49420" name="Freeform 1319"/>
            <p:cNvSpPr>
              <a:spLocks/>
            </p:cNvSpPr>
            <p:nvPr/>
          </p:nvSpPr>
          <p:spPr bwMode="auto">
            <a:xfrm>
              <a:off x="2503" y="2499"/>
              <a:ext cx="17" cy="17"/>
            </a:xfrm>
            <a:custGeom>
              <a:avLst/>
              <a:gdLst>
                <a:gd name="T0" fmla="*/ 0 w 17"/>
                <a:gd name="T1" fmla="*/ 8 h 17"/>
                <a:gd name="T2" fmla="*/ 11 w 17"/>
                <a:gd name="T3" fmla="*/ 16 h 17"/>
                <a:gd name="T4" fmla="*/ 11 w 17"/>
                <a:gd name="T5" fmla="*/ 12 h 17"/>
                <a:gd name="T6" fmla="*/ 13 w 17"/>
                <a:gd name="T7" fmla="*/ 10 h 17"/>
                <a:gd name="T8" fmla="*/ 13 w 17"/>
                <a:gd name="T9" fmla="*/ 8 h 17"/>
                <a:gd name="T10" fmla="*/ 9 w 17"/>
                <a:gd name="T11" fmla="*/ 8 h 17"/>
                <a:gd name="T12" fmla="*/ 16 w 17"/>
                <a:gd name="T13" fmla="*/ 0 h 17"/>
                <a:gd name="T14" fmla="*/ 6 w 17"/>
                <a:gd name="T15" fmla="*/ 0 h 17"/>
                <a:gd name="T16" fmla="*/ 2 w 17"/>
                <a:gd name="T17" fmla="*/ 3 h 17"/>
                <a:gd name="T18" fmla="*/ 0 w 17"/>
                <a:gd name="T19" fmla="*/ 7 h 17"/>
                <a:gd name="T20" fmla="*/ 11 w 17"/>
                <a:gd name="T21" fmla="*/ 14 h 17"/>
                <a:gd name="T22" fmla="*/ 0 w 17"/>
                <a:gd name="T23" fmla="*/ 8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8"/>
                  </a:moveTo>
                  <a:lnTo>
                    <a:pt x="11" y="16"/>
                  </a:lnTo>
                  <a:lnTo>
                    <a:pt x="11" y="12"/>
                  </a:lnTo>
                  <a:lnTo>
                    <a:pt x="13" y="10"/>
                  </a:lnTo>
                  <a:lnTo>
                    <a:pt x="13" y="8"/>
                  </a:lnTo>
                  <a:lnTo>
                    <a:pt x="9" y="8"/>
                  </a:lnTo>
                  <a:lnTo>
                    <a:pt x="16" y="0"/>
                  </a:lnTo>
                  <a:lnTo>
                    <a:pt x="6" y="0"/>
                  </a:lnTo>
                  <a:lnTo>
                    <a:pt x="2" y="3"/>
                  </a:lnTo>
                  <a:lnTo>
                    <a:pt x="0" y="7"/>
                  </a:lnTo>
                  <a:lnTo>
                    <a:pt x="11" y="14"/>
                  </a:lnTo>
                  <a:lnTo>
                    <a:pt x="0" y="8"/>
                  </a:lnTo>
                </a:path>
              </a:pathLst>
            </a:custGeom>
            <a:solidFill>
              <a:srgbClr val="4F4F4F"/>
            </a:solidFill>
            <a:ln w="12700" cap="rnd">
              <a:noFill/>
              <a:round/>
              <a:headEnd/>
              <a:tailEnd/>
            </a:ln>
          </p:spPr>
          <p:txBody>
            <a:bodyPr/>
            <a:lstStyle/>
            <a:p>
              <a:endParaRPr lang="en-US" dirty="0"/>
            </a:p>
          </p:txBody>
        </p:sp>
        <p:sp>
          <p:nvSpPr>
            <p:cNvPr id="49421" name="Freeform 1320"/>
            <p:cNvSpPr>
              <a:spLocks/>
            </p:cNvSpPr>
            <p:nvPr/>
          </p:nvSpPr>
          <p:spPr bwMode="auto">
            <a:xfrm>
              <a:off x="2461" y="2421"/>
              <a:ext cx="25" cy="17"/>
            </a:xfrm>
            <a:custGeom>
              <a:avLst/>
              <a:gdLst>
                <a:gd name="T0" fmla="*/ 24 w 25"/>
                <a:gd name="T1" fmla="*/ 6 h 17"/>
                <a:gd name="T2" fmla="*/ 18 w 25"/>
                <a:gd name="T3" fmla="*/ 6 h 17"/>
                <a:gd name="T4" fmla="*/ 18 w 25"/>
                <a:gd name="T5" fmla="*/ 7 h 17"/>
                <a:gd name="T6" fmla="*/ 14 w 25"/>
                <a:gd name="T7" fmla="*/ 6 h 17"/>
                <a:gd name="T8" fmla="*/ 6 w 25"/>
                <a:gd name="T9" fmla="*/ 0 h 17"/>
                <a:gd name="T10" fmla="*/ 0 w 25"/>
                <a:gd name="T11" fmla="*/ 4 h 17"/>
                <a:gd name="T12" fmla="*/ 9 w 25"/>
                <a:gd name="T13" fmla="*/ 13 h 17"/>
                <a:gd name="T14" fmla="*/ 16 w 25"/>
                <a:gd name="T15" fmla="*/ 16 h 17"/>
                <a:gd name="T16" fmla="*/ 21 w 25"/>
                <a:gd name="T17" fmla="*/ 14 h 17"/>
                <a:gd name="T18" fmla="*/ 20 w 25"/>
                <a:gd name="T19" fmla="*/ 14 h 17"/>
                <a:gd name="T20" fmla="*/ 24 w 25"/>
                <a:gd name="T21" fmla="*/ 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17"/>
                <a:gd name="T35" fmla="*/ 25 w 25"/>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17">
                  <a:moveTo>
                    <a:pt x="24" y="6"/>
                  </a:moveTo>
                  <a:lnTo>
                    <a:pt x="18" y="6"/>
                  </a:lnTo>
                  <a:lnTo>
                    <a:pt x="18" y="7"/>
                  </a:lnTo>
                  <a:lnTo>
                    <a:pt x="14" y="6"/>
                  </a:lnTo>
                  <a:lnTo>
                    <a:pt x="6" y="0"/>
                  </a:lnTo>
                  <a:lnTo>
                    <a:pt x="0" y="4"/>
                  </a:lnTo>
                  <a:lnTo>
                    <a:pt x="9" y="13"/>
                  </a:lnTo>
                  <a:lnTo>
                    <a:pt x="16" y="16"/>
                  </a:lnTo>
                  <a:lnTo>
                    <a:pt x="21" y="14"/>
                  </a:lnTo>
                  <a:lnTo>
                    <a:pt x="20" y="14"/>
                  </a:lnTo>
                  <a:lnTo>
                    <a:pt x="24" y="6"/>
                  </a:lnTo>
                </a:path>
              </a:pathLst>
            </a:custGeom>
            <a:solidFill>
              <a:srgbClr val="4F4F4F"/>
            </a:solidFill>
            <a:ln w="12700" cap="rnd">
              <a:noFill/>
              <a:round/>
              <a:headEnd/>
              <a:tailEnd/>
            </a:ln>
          </p:spPr>
          <p:txBody>
            <a:bodyPr/>
            <a:lstStyle/>
            <a:p>
              <a:endParaRPr lang="en-US" dirty="0"/>
            </a:p>
          </p:txBody>
        </p:sp>
        <p:sp>
          <p:nvSpPr>
            <p:cNvPr id="49422" name="Freeform 1321"/>
            <p:cNvSpPr>
              <a:spLocks/>
            </p:cNvSpPr>
            <p:nvPr/>
          </p:nvSpPr>
          <p:spPr bwMode="auto">
            <a:xfrm>
              <a:off x="2557" y="2201"/>
              <a:ext cx="17" cy="17"/>
            </a:xfrm>
            <a:custGeom>
              <a:avLst/>
              <a:gdLst>
                <a:gd name="T0" fmla="*/ 5 w 17"/>
                <a:gd name="T1" fmla="*/ 16 h 17"/>
                <a:gd name="T2" fmla="*/ 6 w 17"/>
                <a:gd name="T3" fmla="*/ 14 h 17"/>
                <a:gd name="T4" fmla="*/ 9 w 17"/>
                <a:gd name="T5" fmla="*/ 14 h 17"/>
                <a:gd name="T6" fmla="*/ 12 w 17"/>
                <a:gd name="T7" fmla="*/ 12 h 17"/>
                <a:gd name="T8" fmla="*/ 16 w 17"/>
                <a:gd name="T9" fmla="*/ 10 h 17"/>
                <a:gd name="T10" fmla="*/ 10 w 17"/>
                <a:gd name="T11" fmla="*/ 0 h 17"/>
                <a:gd name="T12" fmla="*/ 9 w 17"/>
                <a:gd name="T13" fmla="*/ 2 h 17"/>
                <a:gd name="T14" fmla="*/ 6 w 17"/>
                <a:gd name="T15" fmla="*/ 2 h 17"/>
                <a:gd name="T16" fmla="*/ 2 w 17"/>
                <a:gd name="T17" fmla="*/ 4 h 17"/>
                <a:gd name="T18" fmla="*/ 0 w 17"/>
                <a:gd name="T19" fmla="*/ 6 h 17"/>
                <a:gd name="T20" fmla="*/ 5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5" y="16"/>
                  </a:moveTo>
                  <a:lnTo>
                    <a:pt x="6" y="14"/>
                  </a:lnTo>
                  <a:lnTo>
                    <a:pt x="9" y="14"/>
                  </a:lnTo>
                  <a:lnTo>
                    <a:pt x="12" y="12"/>
                  </a:lnTo>
                  <a:lnTo>
                    <a:pt x="16" y="10"/>
                  </a:lnTo>
                  <a:lnTo>
                    <a:pt x="10" y="0"/>
                  </a:lnTo>
                  <a:lnTo>
                    <a:pt x="9" y="2"/>
                  </a:lnTo>
                  <a:lnTo>
                    <a:pt x="6" y="2"/>
                  </a:lnTo>
                  <a:lnTo>
                    <a:pt x="2" y="4"/>
                  </a:lnTo>
                  <a:lnTo>
                    <a:pt x="0" y="6"/>
                  </a:lnTo>
                  <a:lnTo>
                    <a:pt x="5" y="16"/>
                  </a:lnTo>
                </a:path>
              </a:pathLst>
            </a:custGeom>
            <a:solidFill>
              <a:srgbClr val="4F4F4F"/>
            </a:solidFill>
            <a:ln w="12700" cap="rnd">
              <a:noFill/>
              <a:round/>
              <a:headEnd/>
              <a:tailEnd/>
            </a:ln>
          </p:spPr>
          <p:txBody>
            <a:bodyPr/>
            <a:lstStyle/>
            <a:p>
              <a:endParaRPr lang="en-US" dirty="0"/>
            </a:p>
          </p:txBody>
        </p:sp>
        <p:sp>
          <p:nvSpPr>
            <p:cNvPr id="49423" name="Freeform 1322"/>
            <p:cNvSpPr>
              <a:spLocks/>
            </p:cNvSpPr>
            <p:nvPr/>
          </p:nvSpPr>
          <p:spPr bwMode="auto">
            <a:xfrm>
              <a:off x="2553" y="2206"/>
              <a:ext cx="17" cy="17"/>
            </a:xfrm>
            <a:custGeom>
              <a:avLst/>
              <a:gdLst>
                <a:gd name="T0" fmla="*/ 16 w 17"/>
                <a:gd name="T1" fmla="*/ 5 h 17"/>
                <a:gd name="T2" fmla="*/ 16 w 17"/>
                <a:gd name="T3" fmla="*/ 7 h 17"/>
                <a:gd name="T4" fmla="*/ 16 w 17"/>
                <a:gd name="T5" fmla="*/ 8 h 17"/>
                <a:gd name="T6" fmla="*/ 6 w 17"/>
                <a:gd name="T7" fmla="*/ 0 h 17"/>
                <a:gd name="T8" fmla="*/ 0 w 17"/>
                <a:gd name="T9" fmla="*/ 4 h 17"/>
                <a:gd name="T10" fmla="*/ 0 w 17"/>
                <a:gd name="T11" fmla="*/ 11 h 17"/>
                <a:gd name="T12" fmla="*/ 6 w 17"/>
                <a:gd name="T13" fmla="*/ 14 h 17"/>
                <a:gd name="T14" fmla="*/ 16 w 17"/>
                <a:gd name="T15" fmla="*/ 16 h 17"/>
                <a:gd name="T16" fmla="*/ 16 w 17"/>
                <a:gd name="T17" fmla="*/ 5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6" y="5"/>
                  </a:moveTo>
                  <a:lnTo>
                    <a:pt x="16" y="7"/>
                  </a:lnTo>
                  <a:lnTo>
                    <a:pt x="16" y="8"/>
                  </a:lnTo>
                  <a:lnTo>
                    <a:pt x="6" y="0"/>
                  </a:lnTo>
                  <a:lnTo>
                    <a:pt x="0" y="4"/>
                  </a:lnTo>
                  <a:lnTo>
                    <a:pt x="0" y="11"/>
                  </a:lnTo>
                  <a:lnTo>
                    <a:pt x="6" y="14"/>
                  </a:lnTo>
                  <a:lnTo>
                    <a:pt x="16" y="16"/>
                  </a:lnTo>
                  <a:lnTo>
                    <a:pt x="16" y="5"/>
                  </a:lnTo>
                </a:path>
              </a:pathLst>
            </a:custGeom>
            <a:solidFill>
              <a:srgbClr val="4F4F4F"/>
            </a:solidFill>
            <a:ln w="12700" cap="rnd">
              <a:noFill/>
              <a:round/>
              <a:headEnd/>
              <a:tailEnd/>
            </a:ln>
          </p:spPr>
          <p:txBody>
            <a:bodyPr/>
            <a:lstStyle/>
            <a:p>
              <a:endParaRPr lang="en-US" dirty="0"/>
            </a:p>
          </p:txBody>
        </p:sp>
        <p:sp>
          <p:nvSpPr>
            <p:cNvPr id="49424" name="Freeform 1323"/>
            <p:cNvSpPr>
              <a:spLocks/>
            </p:cNvSpPr>
            <p:nvPr/>
          </p:nvSpPr>
          <p:spPr bwMode="auto">
            <a:xfrm>
              <a:off x="2447" y="2156"/>
              <a:ext cx="17" cy="17"/>
            </a:xfrm>
            <a:custGeom>
              <a:avLst/>
              <a:gdLst>
                <a:gd name="T0" fmla="*/ 4 w 17"/>
                <a:gd name="T1" fmla="*/ 16 h 17"/>
                <a:gd name="T2" fmla="*/ 6 w 17"/>
                <a:gd name="T3" fmla="*/ 14 h 17"/>
                <a:gd name="T4" fmla="*/ 10 w 17"/>
                <a:gd name="T5" fmla="*/ 14 h 17"/>
                <a:gd name="T6" fmla="*/ 14 w 17"/>
                <a:gd name="T7" fmla="*/ 12 h 17"/>
                <a:gd name="T8" fmla="*/ 16 w 17"/>
                <a:gd name="T9" fmla="*/ 10 h 17"/>
                <a:gd name="T10" fmla="*/ 10 w 17"/>
                <a:gd name="T11" fmla="*/ 0 h 17"/>
                <a:gd name="T12" fmla="*/ 8 w 17"/>
                <a:gd name="T13" fmla="*/ 2 h 17"/>
                <a:gd name="T14" fmla="*/ 4 w 17"/>
                <a:gd name="T15" fmla="*/ 4 h 17"/>
                <a:gd name="T16" fmla="*/ 0 w 17"/>
                <a:gd name="T17" fmla="*/ 4 h 17"/>
                <a:gd name="T18" fmla="*/ 4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4" y="16"/>
                  </a:moveTo>
                  <a:lnTo>
                    <a:pt x="6" y="14"/>
                  </a:lnTo>
                  <a:lnTo>
                    <a:pt x="10" y="14"/>
                  </a:lnTo>
                  <a:lnTo>
                    <a:pt x="14" y="12"/>
                  </a:lnTo>
                  <a:lnTo>
                    <a:pt x="16" y="10"/>
                  </a:lnTo>
                  <a:lnTo>
                    <a:pt x="10" y="0"/>
                  </a:lnTo>
                  <a:lnTo>
                    <a:pt x="8" y="2"/>
                  </a:lnTo>
                  <a:lnTo>
                    <a:pt x="4" y="4"/>
                  </a:lnTo>
                  <a:lnTo>
                    <a:pt x="0" y="4"/>
                  </a:lnTo>
                  <a:lnTo>
                    <a:pt x="4" y="16"/>
                  </a:lnTo>
                </a:path>
              </a:pathLst>
            </a:custGeom>
            <a:solidFill>
              <a:srgbClr val="4F4F4F"/>
            </a:solidFill>
            <a:ln w="12700" cap="rnd">
              <a:noFill/>
              <a:round/>
              <a:headEnd/>
              <a:tailEnd/>
            </a:ln>
          </p:spPr>
          <p:txBody>
            <a:bodyPr/>
            <a:lstStyle/>
            <a:p>
              <a:endParaRPr lang="en-US" dirty="0"/>
            </a:p>
          </p:txBody>
        </p:sp>
        <p:sp>
          <p:nvSpPr>
            <p:cNvPr id="49425" name="Freeform 1324"/>
            <p:cNvSpPr>
              <a:spLocks/>
            </p:cNvSpPr>
            <p:nvPr/>
          </p:nvSpPr>
          <p:spPr bwMode="auto">
            <a:xfrm>
              <a:off x="2354" y="2180"/>
              <a:ext cx="17" cy="21"/>
            </a:xfrm>
            <a:custGeom>
              <a:avLst/>
              <a:gdLst>
                <a:gd name="T0" fmla="*/ 16 w 17"/>
                <a:gd name="T1" fmla="*/ 0 h 21"/>
                <a:gd name="T2" fmla="*/ 2 w 17"/>
                <a:gd name="T3" fmla="*/ 2 h 21"/>
                <a:gd name="T4" fmla="*/ 2 w 17"/>
                <a:gd name="T5" fmla="*/ 5 h 21"/>
                <a:gd name="T6" fmla="*/ 0 w 17"/>
                <a:gd name="T7" fmla="*/ 10 h 21"/>
                <a:gd name="T8" fmla="*/ 0 w 17"/>
                <a:gd name="T9" fmla="*/ 17 h 21"/>
                <a:gd name="T10" fmla="*/ 11 w 17"/>
                <a:gd name="T11" fmla="*/ 20 h 21"/>
                <a:gd name="T12" fmla="*/ 11 w 17"/>
                <a:gd name="T13" fmla="*/ 12 h 21"/>
                <a:gd name="T14" fmla="*/ 11 w 17"/>
                <a:gd name="T15" fmla="*/ 11 h 21"/>
                <a:gd name="T16" fmla="*/ 13 w 17"/>
                <a:gd name="T17" fmla="*/ 6 h 21"/>
                <a:gd name="T18" fmla="*/ 16 w 17"/>
                <a:gd name="T19" fmla="*/ 0 h 21"/>
                <a:gd name="T20" fmla="*/ 2 w 17"/>
                <a:gd name="T21" fmla="*/ 2 h 21"/>
                <a:gd name="T22" fmla="*/ 16 w 17"/>
                <a:gd name="T23" fmla="*/ 0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21"/>
                <a:gd name="T38" fmla="*/ 17 w 17"/>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21">
                  <a:moveTo>
                    <a:pt x="16" y="0"/>
                  </a:moveTo>
                  <a:lnTo>
                    <a:pt x="2" y="2"/>
                  </a:lnTo>
                  <a:lnTo>
                    <a:pt x="2" y="5"/>
                  </a:lnTo>
                  <a:lnTo>
                    <a:pt x="0" y="10"/>
                  </a:lnTo>
                  <a:lnTo>
                    <a:pt x="0" y="17"/>
                  </a:lnTo>
                  <a:lnTo>
                    <a:pt x="11" y="20"/>
                  </a:lnTo>
                  <a:lnTo>
                    <a:pt x="11" y="12"/>
                  </a:lnTo>
                  <a:lnTo>
                    <a:pt x="11" y="11"/>
                  </a:lnTo>
                  <a:lnTo>
                    <a:pt x="13" y="6"/>
                  </a:lnTo>
                  <a:lnTo>
                    <a:pt x="16" y="0"/>
                  </a:lnTo>
                  <a:lnTo>
                    <a:pt x="2" y="2"/>
                  </a:lnTo>
                  <a:lnTo>
                    <a:pt x="16" y="0"/>
                  </a:lnTo>
                </a:path>
              </a:pathLst>
            </a:custGeom>
            <a:solidFill>
              <a:srgbClr val="4F4F4F"/>
            </a:solidFill>
            <a:ln w="12700" cap="rnd">
              <a:noFill/>
              <a:round/>
              <a:headEnd/>
              <a:tailEnd/>
            </a:ln>
          </p:spPr>
          <p:txBody>
            <a:bodyPr/>
            <a:lstStyle/>
            <a:p>
              <a:endParaRPr lang="en-US" dirty="0"/>
            </a:p>
          </p:txBody>
        </p:sp>
        <p:sp>
          <p:nvSpPr>
            <p:cNvPr id="49426" name="Freeform 1325"/>
            <p:cNvSpPr>
              <a:spLocks/>
            </p:cNvSpPr>
            <p:nvPr/>
          </p:nvSpPr>
          <p:spPr bwMode="auto">
            <a:xfrm>
              <a:off x="2355" y="2180"/>
              <a:ext cx="17" cy="21"/>
            </a:xfrm>
            <a:custGeom>
              <a:avLst/>
              <a:gdLst>
                <a:gd name="T0" fmla="*/ 13 w 17"/>
                <a:gd name="T1" fmla="*/ 20 h 21"/>
                <a:gd name="T2" fmla="*/ 10 w 17"/>
                <a:gd name="T3" fmla="*/ 12 h 21"/>
                <a:gd name="T4" fmla="*/ 13 w 17"/>
                <a:gd name="T5" fmla="*/ 13 h 21"/>
                <a:gd name="T6" fmla="*/ 16 w 17"/>
                <a:gd name="T7" fmla="*/ 11 h 21"/>
                <a:gd name="T8" fmla="*/ 16 w 17"/>
                <a:gd name="T9" fmla="*/ 5 h 21"/>
                <a:gd name="T10" fmla="*/ 16 w 17"/>
                <a:gd name="T11" fmla="*/ 0 h 21"/>
                <a:gd name="T12" fmla="*/ 2 w 17"/>
                <a:gd name="T13" fmla="*/ 2 h 21"/>
                <a:gd name="T14" fmla="*/ 2 w 17"/>
                <a:gd name="T15" fmla="*/ 5 h 21"/>
                <a:gd name="T16" fmla="*/ 0 w 17"/>
                <a:gd name="T17" fmla="*/ 10 h 21"/>
                <a:gd name="T18" fmla="*/ 0 w 17"/>
                <a:gd name="T19" fmla="*/ 16 h 21"/>
                <a:gd name="T20" fmla="*/ 13 w 17"/>
                <a:gd name="T21" fmla="*/ 20 h 21"/>
                <a:gd name="T22" fmla="*/ 10 w 17"/>
                <a:gd name="T23" fmla="*/ 12 h 21"/>
                <a:gd name="T24" fmla="*/ 13 w 17"/>
                <a:gd name="T25" fmla="*/ 2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1"/>
                <a:gd name="T41" fmla="*/ 17 w 17"/>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1">
                  <a:moveTo>
                    <a:pt x="13" y="20"/>
                  </a:moveTo>
                  <a:lnTo>
                    <a:pt x="10" y="12"/>
                  </a:lnTo>
                  <a:lnTo>
                    <a:pt x="13" y="13"/>
                  </a:lnTo>
                  <a:lnTo>
                    <a:pt x="16" y="11"/>
                  </a:lnTo>
                  <a:lnTo>
                    <a:pt x="16" y="5"/>
                  </a:lnTo>
                  <a:lnTo>
                    <a:pt x="16" y="0"/>
                  </a:lnTo>
                  <a:lnTo>
                    <a:pt x="2" y="2"/>
                  </a:lnTo>
                  <a:lnTo>
                    <a:pt x="2" y="5"/>
                  </a:lnTo>
                  <a:lnTo>
                    <a:pt x="0" y="10"/>
                  </a:lnTo>
                  <a:lnTo>
                    <a:pt x="0" y="16"/>
                  </a:lnTo>
                  <a:lnTo>
                    <a:pt x="13" y="20"/>
                  </a:lnTo>
                  <a:lnTo>
                    <a:pt x="10" y="12"/>
                  </a:lnTo>
                  <a:lnTo>
                    <a:pt x="13" y="20"/>
                  </a:lnTo>
                </a:path>
              </a:pathLst>
            </a:custGeom>
            <a:solidFill>
              <a:srgbClr val="4F4F4F"/>
            </a:solidFill>
            <a:ln w="12700" cap="rnd">
              <a:noFill/>
              <a:round/>
              <a:headEnd/>
              <a:tailEnd/>
            </a:ln>
          </p:spPr>
          <p:txBody>
            <a:bodyPr/>
            <a:lstStyle/>
            <a:p>
              <a:endParaRPr lang="en-US" dirty="0"/>
            </a:p>
          </p:txBody>
        </p:sp>
        <p:sp>
          <p:nvSpPr>
            <p:cNvPr id="49427" name="Freeform 1326"/>
            <p:cNvSpPr>
              <a:spLocks/>
            </p:cNvSpPr>
            <p:nvPr/>
          </p:nvSpPr>
          <p:spPr bwMode="auto">
            <a:xfrm>
              <a:off x="2369" y="1978"/>
              <a:ext cx="17" cy="17"/>
            </a:xfrm>
            <a:custGeom>
              <a:avLst/>
              <a:gdLst>
                <a:gd name="T0" fmla="*/ 16 w 17"/>
                <a:gd name="T1" fmla="*/ 3 h 17"/>
                <a:gd name="T2" fmla="*/ 0 w 17"/>
                <a:gd name="T3" fmla="*/ 0 h 17"/>
                <a:gd name="T4" fmla="*/ 0 w 17"/>
                <a:gd name="T5" fmla="*/ 3 h 17"/>
                <a:gd name="T6" fmla="*/ 0 w 17"/>
                <a:gd name="T7" fmla="*/ 7 h 17"/>
                <a:gd name="T8" fmla="*/ 0 w 17"/>
                <a:gd name="T9" fmla="*/ 9 h 17"/>
                <a:gd name="T10" fmla="*/ 12 w 17"/>
                <a:gd name="T11" fmla="*/ 16 h 17"/>
                <a:gd name="T12" fmla="*/ 16 w 17"/>
                <a:gd name="T13" fmla="*/ 12 h 17"/>
                <a:gd name="T14" fmla="*/ 16 w 17"/>
                <a:gd name="T15" fmla="*/ 7 h 17"/>
                <a:gd name="T16" fmla="*/ 16 w 17"/>
                <a:gd name="T17" fmla="*/ 4 h 17"/>
                <a:gd name="T18" fmla="*/ 0 w 17"/>
                <a:gd name="T19" fmla="*/ 0 h 17"/>
                <a:gd name="T20" fmla="*/ 16 w 17"/>
                <a:gd name="T21" fmla="*/ 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3"/>
                  </a:moveTo>
                  <a:lnTo>
                    <a:pt x="0" y="0"/>
                  </a:lnTo>
                  <a:lnTo>
                    <a:pt x="0" y="3"/>
                  </a:lnTo>
                  <a:lnTo>
                    <a:pt x="0" y="7"/>
                  </a:lnTo>
                  <a:lnTo>
                    <a:pt x="0" y="9"/>
                  </a:lnTo>
                  <a:lnTo>
                    <a:pt x="12" y="16"/>
                  </a:lnTo>
                  <a:lnTo>
                    <a:pt x="16" y="12"/>
                  </a:lnTo>
                  <a:lnTo>
                    <a:pt x="16" y="7"/>
                  </a:lnTo>
                  <a:lnTo>
                    <a:pt x="16" y="4"/>
                  </a:lnTo>
                  <a:lnTo>
                    <a:pt x="0" y="0"/>
                  </a:lnTo>
                  <a:lnTo>
                    <a:pt x="16" y="3"/>
                  </a:lnTo>
                </a:path>
              </a:pathLst>
            </a:custGeom>
            <a:solidFill>
              <a:srgbClr val="4F4F4F"/>
            </a:solidFill>
            <a:ln w="12700" cap="rnd">
              <a:noFill/>
              <a:round/>
              <a:headEnd/>
              <a:tailEnd/>
            </a:ln>
          </p:spPr>
          <p:txBody>
            <a:bodyPr/>
            <a:lstStyle/>
            <a:p>
              <a:endParaRPr lang="en-US" dirty="0"/>
            </a:p>
          </p:txBody>
        </p:sp>
        <p:sp>
          <p:nvSpPr>
            <p:cNvPr id="49428" name="Freeform 1327"/>
            <p:cNvSpPr>
              <a:spLocks/>
            </p:cNvSpPr>
            <p:nvPr/>
          </p:nvSpPr>
          <p:spPr bwMode="auto">
            <a:xfrm>
              <a:off x="2369" y="1978"/>
              <a:ext cx="17" cy="17"/>
            </a:xfrm>
            <a:custGeom>
              <a:avLst/>
              <a:gdLst>
                <a:gd name="T0" fmla="*/ 0 w 17"/>
                <a:gd name="T1" fmla="*/ 9 h 17"/>
                <a:gd name="T2" fmla="*/ 12 w 17"/>
                <a:gd name="T3" fmla="*/ 16 h 17"/>
                <a:gd name="T4" fmla="*/ 16 w 17"/>
                <a:gd name="T5" fmla="*/ 12 h 17"/>
                <a:gd name="T6" fmla="*/ 16 w 17"/>
                <a:gd name="T7" fmla="*/ 7 h 17"/>
                <a:gd name="T8" fmla="*/ 16 w 17"/>
                <a:gd name="T9" fmla="*/ 6 h 17"/>
                <a:gd name="T10" fmla="*/ 16 w 17"/>
                <a:gd name="T11" fmla="*/ 3 h 17"/>
                <a:gd name="T12" fmla="*/ 0 w 17"/>
                <a:gd name="T13" fmla="*/ 0 h 17"/>
                <a:gd name="T14" fmla="*/ 0 w 17"/>
                <a:gd name="T15" fmla="*/ 4 h 17"/>
                <a:gd name="T16" fmla="*/ 0 w 17"/>
                <a:gd name="T17" fmla="*/ 7 h 17"/>
                <a:gd name="T18" fmla="*/ 0 w 17"/>
                <a:gd name="T19" fmla="*/ 9 h 17"/>
                <a:gd name="T20" fmla="*/ 12 w 17"/>
                <a:gd name="T21" fmla="*/ 16 h 17"/>
                <a:gd name="T22" fmla="*/ 0 w 17"/>
                <a:gd name="T23" fmla="*/ 9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9"/>
                  </a:moveTo>
                  <a:lnTo>
                    <a:pt x="12" y="16"/>
                  </a:lnTo>
                  <a:lnTo>
                    <a:pt x="16" y="12"/>
                  </a:lnTo>
                  <a:lnTo>
                    <a:pt x="16" y="7"/>
                  </a:lnTo>
                  <a:lnTo>
                    <a:pt x="16" y="6"/>
                  </a:lnTo>
                  <a:lnTo>
                    <a:pt x="16" y="3"/>
                  </a:lnTo>
                  <a:lnTo>
                    <a:pt x="0" y="0"/>
                  </a:lnTo>
                  <a:lnTo>
                    <a:pt x="0" y="4"/>
                  </a:lnTo>
                  <a:lnTo>
                    <a:pt x="0" y="7"/>
                  </a:lnTo>
                  <a:lnTo>
                    <a:pt x="0" y="9"/>
                  </a:lnTo>
                  <a:lnTo>
                    <a:pt x="12" y="16"/>
                  </a:lnTo>
                  <a:lnTo>
                    <a:pt x="0" y="9"/>
                  </a:lnTo>
                </a:path>
              </a:pathLst>
            </a:custGeom>
            <a:solidFill>
              <a:srgbClr val="4F4F4F"/>
            </a:solidFill>
            <a:ln w="12700" cap="rnd">
              <a:noFill/>
              <a:round/>
              <a:headEnd/>
              <a:tailEnd/>
            </a:ln>
          </p:spPr>
          <p:txBody>
            <a:bodyPr/>
            <a:lstStyle/>
            <a:p>
              <a:endParaRPr lang="en-US" dirty="0"/>
            </a:p>
          </p:txBody>
        </p:sp>
        <p:sp>
          <p:nvSpPr>
            <p:cNvPr id="49429" name="Freeform 1328"/>
            <p:cNvSpPr>
              <a:spLocks/>
            </p:cNvSpPr>
            <p:nvPr/>
          </p:nvSpPr>
          <p:spPr bwMode="auto">
            <a:xfrm>
              <a:off x="2315" y="1958"/>
              <a:ext cx="17" cy="17"/>
            </a:xfrm>
            <a:custGeom>
              <a:avLst/>
              <a:gdLst>
                <a:gd name="T0" fmla="*/ 12 w 17"/>
                <a:gd name="T1" fmla="*/ 14 h 17"/>
                <a:gd name="T2" fmla="*/ 12 w 17"/>
                <a:gd name="T3" fmla="*/ 11 h 17"/>
                <a:gd name="T4" fmla="*/ 14 w 17"/>
                <a:gd name="T5" fmla="*/ 8 h 17"/>
                <a:gd name="T6" fmla="*/ 14 w 17"/>
                <a:gd name="T7" fmla="*/ 4 h 17"/>
                <a:gd name="T8" fmla="*/ 16 w 17"/>
                <a:gd name="T9" fmla="*/ 1 h 17"/>
                <a:gd name="T10" fmla="*/ 2 w 17"/>
                <a:gd name="T11" fmla="*/ 0 h 17"/>
                <a:gd name="T12" fmla="*/ 2 w 17"/>
                <a:gd name="T13" fmla="*/ 3 h 17"/>
                <a:gd name="T14" fmla="*/ 2 w 17"/>
                <a:gd name="T15" fmla="*/ 6 h 17"/>
                <a:gd name="T16" fmla="*/ 0 w 17"/>
                <a:gd name="T17" fmla="*/ 11 h 17"/>
                <a:gd name="T18" fmla="*/ 0 w 17"/>
                <a:gd name="T19" fmla="*/ 16 h 17"/>
                <a:gd name="T20" fmla="*/ 12 w 17"/>
                <a:gd name="T21" fmla="*/ 1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2" y="14"/>
                  </a:moveTo>
                  <a:lnTo>
                    <a:pt x="12" y="11"/>
                  </a:lnTo>
                  <a:lnTo>
                    <a:pt x="14" y="8"/>
                  </a:lnTo>
                  <a:lnTo>
                    <a:pt x="14" y="4"/>
                  </a:lnTo>
                  <a:lnTo>
                    <a:pt x="16" y="1"/>
                  </a:lnTo>
                  <a:lnTo>
                    <a:pt x="2" y="0"/>
                  </a:lnTo>
                  <a:lnTo>
                    <a:pt x="2" y="3"/>
                  </a:lnTo>
                  <a:lnTo>
                    <a:pt x="2" y="6"/>
                  </a:lnTo>
                  <a:lnTo>
                    <a:pt x="0" y="11"/>
                  </a:lnTo>
                  <a:lnTo>
                    <a:pt x="0" y="16"/>
                  </a:lnTo>
                  <a:lnTo>
                    <a:pt x="12" y="14"/>
                  </a:lnTo>
                </a:path>
              </a:pathLst>
            </a:custGeom>
            <a:solidFill>
              <a:srgbClr val="4F4F4F"/>
            </a:solidFill>
            <a:ln w="12700" cap="rnd">
              <a:noFill/>
              <a:round/>
              <a:headEnd/>
              <a:tailEnd/>
            </a:ln>
          </p:spPr>
          <p:txBody>
            <a:bodyPr/>
            <a:lstStyle/>
            <a:p>
              <a:endParaRPr lang="en-US" dirty="0"/>
            </a:p>
          </p:txBody>
        </p:sp>
        <p:sp>
          <p:nvSpPr>
            <p:cNvPr id="49430" name="Freeform 1329"/>
            <p:cNvSpPr>
              <a:spLocks/>
            </p:cNvSpPr>
            <p:nvPr/>
          </p:nvSpPr>
          <p:spPr bwMode="auto">
            <a:xfrm>
              <a:off x="2287" y="1981"/>
              <a:ext cx="17" cy="17"/>
            </a:xfrm>
            <a:custGeom>
              <a:avLst/>
              <a:gdLst>
                <a:gd name="T0" fmla="*/ 16 w 17"/>
                <a:gd name="T1" fmla="*/ 0 h 17"/>
                <a:gd name="T2" fmla="*/ 13 w 17"/>
                <a:gd name="T3" fmla="*/ 0 h 17"/>
                <a:gd name="T4" fmla="*/ 0 w 17"/>
                <a:gd name="T5" fmla="*/ 0 h 17"/>
                <a:gd name="T6" fmla="*/ 2 w 17"/>
                <a:gd name="T7" fmla="*/ 8 h 17"/>
                <a:gd name="T8" fmla="*/ 4 w 17"/>
                <a:gd name="T9" fmla="*/ 12 h 17"/>
                <a:gd name="T10" fmla="*/ 6 w 17"/>
                <a:gd name="T11" fmla="*/ 16 h 17"/>
                <a:gd name="T12" fmla="*/ 9 w 17"/>
                <a:gd name="T13" fmla="*/ 16 h 17"/>
                <a:gd name="T14" fmla="*/ 16 w 17"/>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16" y="0"/>
                  </a:moveTo>
                  <a:lnTo>
                    <a:pt x="13" y="0"/>
                  </a:lnTo>
                  <a:lnTo>
                    <a:pt x="0" y="0"/>
                  </a:lnTo>
                  <a:lnTo>
                    <a:pt x="2" y="8"/>
                  </a:lnTo>
                  <a:lnTo>
                    <a:pt x="4" y="12"/>
                  </a:lnTo>
                  <a:lnTo>
                    <a:pt x="6" y="16"/>
                  </a:lnTo>
                  <a:lnTo>
                    <a:pt x="9" y="16"/>
                  </a:lnTo>
                  <a:lnTo>
                    <a:pt x="16" y="0"/>
                  </a:lnTo>
                </a:path>
              </a:pathLst>
            </a:custGeom>
            <a:solidFill>
              <a:srgbClr val="4F4F4F"/>
            </a:solidFill>
            <a:ln w="12700" cap="rnd">
              <a:noFill/>
              <a:round/>
              <a:headEnd/>
              <a:tailEnd/>
            </a:ln>
          </p:spPr>
          <p:txBody>
            <a:bodyPr/>
            <a:lstStyle/>
            <a:p>
              <a:endParaRPr lang="en-US" dirty="0"/>
            </a:p>
          </p:txBody>
        </p:sp>
        <p:sp>
          <p:nvSpPr>
            <p:cNvPr id="49431" name="Freeform 1330"/>
            <p:cNvSpPr>
              <a:spLocks/>
            </p:cNvSpPr>
            <p:nvPr/>
          </p:nvSpPr>
          <p:spPr bwMode="auto">
            <a:xfrm>
              <a:off x="2231" y="1978"/>
              <a:ext cx="17" cy="17"/>
            </a:xfrm>
            <a:custGeom>
              <a:avLst/>
              <a:gdLst>
                <a:gd name="T0" fmla="*/ 16 w 17"/>
                <a:gd name="T1" fmla="*/ 10 h 17"/>
                <a:gd name="T2" fmla="*/ 13 w 17"/>
                <a:gd name="T3" fmla="*/ 6 h 17"/>
                <a:gd name="T4" fmla="*/ 11 w 17"/>
                <a:gd name="T5" fmla="*/ 4 h 17"/>
                <a:gd name="T6" fmla="*/ 11 w 17"/>
                <a:gd name="T7" fmla="*/ 0 h 17"/>
                <a:gd name="T8" fmla="*/ 0 w 17"/>
                <a:gd name="T9" fmla="*/ 6 h 17"/>
                <a:gd name="T10" fmla="*/ 0 w 17"/>
                <a:gd name="T11" fmla="*/ 8 h 17"/>
                <a:gd name="T12" fmla="*/ 2 w 17"/>
                <a:gd name="T13" fmla="*/ 10 h 17"/>
                <a:gd name="T14" fmla="*/ 2 w 17"/>
                <a:gd name="T15" fmla="*/ 12 h 17"/>
                <a:gd name="T16" fmla="*/ 4 w 17"/>
                <a:gd name="T17" fmla="*/ 16 h 17"/>
                <a:gd name="T18" fmla="*/ 16 w 17"/>
                <a:gd name="T19" fmla="*/ 1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10"/>
                  </a:moveTo>
                  <a:lnTo>
                    <a:pt x="13" y="6"/>
                  </a:lnTo>
                  <a:lnTo>
                    <a:pt x="11" y="4"/>
                  </a:lnTo>
                  <a:lnTo>
                    <a:pt x="11" y="0"/>
                  </a:lnTo>
                  <a:lnTo>
                    <a:pt x="0" y="6"/>
                  </a:lnTo>
                  <a:lnTo>
                    <a:pt x="0" y="8"/>
                  </a:lnTo>
                  <a:lnTo>
                    <a:pt x="2" y="10"/>
                  </a:lnTo>
                  <a:lnTo>
                    <a:pt x="2" y="12"/>
                  </a:lnTo>
                  <a:lnTo>
                    <a:pt x="4" y="16"/>
                  </a:lnTo>
                  <a:lnTo>
                    <a:pt x="16" y="10"/>
                  </a:lnTo>
                </a:path>
              </a:pathLst>
            </a:custGeom>
            <a:solidFill>
              <a:srgbClr val="4F4F4F"/>
            </a:solidFill>
            <a:ln w="12700" cap="rnd">
              <a:noFill/>
              <a:round/>
              <a:headEnd/>
              <a:tailEnd/>
            </a:ln>
          </p:spPr>
          <p:txBody>
            <a:bodyPr/>
            <a:lstStyle/>
            <a:p>
              <a:endParaRPr lang="en-US" dirty="0"/>
            </a:p>
          </p:txBody>
        </p:sp>
        <p:sp>
          <p:nvSpPr>
            <p:cNvPr id="49432" name="Freeform 1331"/>
            <p:cNvSpPr>
              <a:spLocks/>
            </p:cNvSpPr>
            <p:nvPr/>
          </p:nvSpPr>
          <p:spPr bwMode="auto">
            <a:xfrm>
              <a:off x="2256" y="2035"/>
              <a:ext cx="17" cy="18"/>
            </a:xfrm>
            <a:custGeom>
              <a:avLst/>
              <a:gdLst>
                <a:gd name="T0" fmla="*/ 6 w 17"/>
                <a:gd name="T1" fmla="*/ 17 h 18"/>
                <a:gd name="T2" fmla="*/ 16 w 17"/>
                <a:gd name="T3" fmla="*/ 14 h 18"/>
                <a:gd name="T4" fmla="*/ 12 w 17"/>
                <a:gd name="T5" fmla="*/ 10 h 18"/>
                <a:gd name="T6" fmla="*/ 9 w 17"/>
                <a:gd name="T7" fmla="*/ 4 h 18"/>
                <a:gd name="T8" fmla="*/ 4 w 17"/>
                <a:gd name="T9" fmla="*/ 0 h 18"/>
                <a:gd name="T10" fmla="*/ 0 w 17"/>
                <a:gd name="T11" fmla="*/ 7 h 18"/>
                <a:gd name="T12" fmla="*/ 2 w 17"/>
                <a:gd name="T13" fmla="*/ 9 h 18"/>
                <a:gd name="T14" fmla="*/ 5 w 17"/>
                <a:gd name="T15" fmla="*/ 13 h 18"/>
                <a:gd name="T16" fmla="*/ 8 w 17"/>
                <a:gd name="T17" fmla="*/ 17 h 18"/>
                <a:gd name="T18" fmla="*/ 16 w 17"/>
                <a:gd name="T19" fmla="*/ 15 h 18"/>
                <a:gd name="T20" fmla="*/ 6 w 17"/>
                <a:gd name="T21" fmla="*/ 1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8"/>
                <a:gd name="T35" fmla="*/ 17 w 1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8">
                  <a:moveTo>
                    <a:pt x="6" y="17"/>
                  </a:moveTo>
                  <a:lnTo>
                    <a:pt x="16" y="14"/>
                  </a:lnTo>
                  <a:lnTo>
                    <a:pt x="12" y="10"/>
                  </a:lnTo>
                  <a:lnTo>
                    <a:pt x="9" y="4"/>
                  </a:lnTo>
                  <a:lnTo>
                    <a:pt x="4" y="0"/>
                  </a:lnTo>
                  <a:lnTo>
                    <a:pt x="0" y="7"/>
                  </a:lnTo>
                  <a:lnTo>
                    <a:pt x="2" y="9"/>
                  </a:lnTo>
                  <a:lnTo>
                    <a:pt x="5" y="13"/>
                  </a:lnTo>
                  <a:lnTo>
                    <a:pt x="8" y="17"/>
                  </a:lnTo>
                  <a:lnTo>
                    <a:pt x="16" y="15"/>
                  </a:lnTo>
                  <a:lnTo>
                    <a:pt x="6" y="17"/>
                  </a:lnTo>
                </a:path>
              </a:pathLst>
            </a:custGeom>
            <a:solidFill>
              <a:srgbClr val="4F4F4F"/>
            </a:solidFill>
            <a:ln w="12700" cap="rnd">
              <a:noFill/>
              <a:round/>
              <a:headEnd/>
              <a:tailEnd/>
            </a:ln>
          </p:spPr>
          <p:txBody>
            <a:bodyPr/>
            <a:lstStyle/>
            <a:p>
              <a:endParaRPr lang="en-US" dirty="0"/>
            </a:p>
          </p:txBody>
        </p:sp>
        <p:sp>
          <p:nvSpPr>
            <p:cNvPr id="49433" name="Freeform 1332"/>
            <p:cNvSpPr>
              <a:spLocks/>
            </p:cNvSpPr>
            <p:nvPr/>
          </p:nvSpPr>
          <p:spPr bwMode="auto">
            <a:xfrm>
              <a:off x="2271" y="2116"/>
              <a:ext cx="17" cy="23"/>
            </a:xfrm>
            <a:custGeom>
              <a:avLst/>
              <a:gdLst>
                <a:gd name="T0" fmla="*/ 14 w 17"/>
                <a:gd name="T1" fmla="*/ 22 h 23"/>
                <a:gd name="T2" fmla="*/ 16 w 17"/>
                <a:gd name="T3" fmla="*/ 19 h 23"/>
                <a:gd name="T4" fmla="*/ 16 w 17"/>
                <a:gd name="T5" fmla="*/ 16 h 23"/>
                <a:gd name="T6" fmla="*/ 14 w 17"/>
                <a:gd name="T7" fmla="*/ 13 h 23"/>
                <a:gd name="T8" fmla="*/ 14 w 17"/>
                <a:gd name="T9" fmla="*/ 10 h 23"/>
                <a:gd name="T10" fmla="*/ 14 w 17"/>
                <a:gd name="T11" fmla="*/ 7 h 23"/>
                <a:gd name="T12" fmla="*/ 12 w 17"/>
                <a:gd name="T13" fmla="*/ 5 h 23"/>
                <a:gd name="T14" fmla="*/ 12 w 17"/>
                <a:gd name="T15" fmla="*/ 2 h 23"/>
                <a:gd name="T16" fmla="*/ 0 w 17"/>
                <a:gd name="T17" fmla="*/ 0 h 23"/>
                <a:gd name="T18" fmla="*/ 0 w 17"/>
                <a:gd name="T19" fmla="*/ 3 h 23"/>
                <a:gd name="T20" fmla="*/ 0 w 17"/>
                <a:gd name="T21" fmla="*/ 7 h 23"/>
                <a:gd name="T22" fmla="*/ 1 w 17"/>
                <a:gd name="T23" fmla="*/ 9 h 23"/>
                <a:gd name="T24" fmla="*/ 1 w 17"/>
                <a:gd name="T25" fmla="*/ 11 h 23"/>
                <a:gd name="T26" fmla="*/ 3 w 17"/>
                <a:gd name="T27" fmla="*/ 15 h 23"/>
                <a:gd name="T28" fmla="*/ 3 w 17"/>
                <a:gd name="T29" fmla="*/ 17 h 23"/>
                <a:gd name="T30" fmla="*/ 3 w 17"/>
                <a:gd name="T31" fmla="*/ 18 h 23"/>
                <a:gd name="T32" fmla="*/ 14 w 17"/>
                <a:gd name="T33" fmla="*/ 22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23"/>
                <a:gd name="T53" fmla="*/ 17 w 17"/>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23">
                  <a:moveTo>
                    <a:pt x="14" y="22"/>
                  </a:moveTo>
                  <a:lnTo>
                    <a:pt x="16" y="19"/>
                  </a:lnTo>
                  <a:lnTo>
                    <a:pt x="16" y="16"/>
                  </a:lnTo>
                  <a:lnTo>
                    <a:pt x="14" y="13"/>
                  </a:lnTo>
                  <a:lnTo>
                    <a:pt x="14" y="10"/>
                  </a:lnTo>
                  <a:lnTo>
                    <a:pt x="14" y="7"/>
                  </a:lnTo>
                  <a:lnTo>
                    <a:pt x="12" y="5"/>
                  </a:lnTo>
                  <a:lnTo>
                    <a:pt x="12" y="2"/>
                  </a:lnTo>
                  <a:lnTo>
                    <a:pt x="0" y="0"/>
                  </a:lnTo>
                  <a:lnTo>
                    <a:pt x="0" y="3"/>
                  </a:lnTo>
                  <a:lnTo>
                    <a:pt x="0" y="7"/>
                  </a:lnTo>
                  <a:lnTo>
                    <a:pt x="1" y="9"/>
                  </a:lnTo>
                  <a:lnTo>
                    <a:pt x="1" y="11"/>
                  </a:lnTo>
                  <a:lnTo>
                    <a:pt x="3" y="15"/>
                  </a:lnTo>
                  <a:lnTo>
                    <a:pt x="3" y="17"/>
                  </a:lnTo>
                  <a:lnTo>
                    <a:pt x="3" y="18"/>
                  </a:lnTo>
                  <a:lnTo>
                    <a:pt x="14" y="22"/>
                  </a:lnTo>
                </a:path>
              </a:pathLst>
            </a:custGeom>
            <a:solidFill>
              <a:srgbClr val="4F4F4F"/>
            </a:solidFill>
            <a:ln w="12700" cap="rnd">
              <a:noFill/>
              <a:round/>
              <a:headEnd/>
              <a:tailEnd/>
            </a:ln>
          </p:spPr>
          <p:txBody>
            <a:bodyPr/>
            <a:lstStyle/>
            <a:p>
              <a:endParaRPr lang="en-US" dirty="0"/>
            </a:p>
          </p:txBody>
        </p:sp>
        <p:sp>
          <p:nvSpPr>
            <p:cNvPr id="49434" name="Freeform 1333"/>
            <p:cNvSpPr>
              <a:spLocks/>
            </p:cNvSpPr>
            <p:nvPr/>
          </p:nvSpPr>
          <p:spPr bwMode="auto">
            <a:xfrm>
              <a:off x="1943" y="2084"/>
              <a:ext cx="36" cy="33"/>
            </a:xfrm>
            <a:custGeom>
              <a:avLst/>
              <a:gdLst>
                <a:gd name="T0" fmla="*/ 18 w 36"/>
                <a:gd name="T1" fmla="*/ 32 h 33"/>
                <a:gd name="T2" fmla="*/ 35 w 36"/>
                <a:gd name="T3" fmla="*/ 24 h 33"/>
                <a:gd name="T4" fmla="*/ 33 w 36"/>
                <a:gd name="T5" fmla="*/ 24 h 33"/>
                <a:gd name="T6" fmla="*/ 32 w 36"/>
                <a:gd name="T7" fmla="*/ 20 h 33"/>
                <a:gd name="T8" fmla="*/ 30 w 36"/>
                <a:gd name="T9" fmla="*/ 18 h 33"/>
                <a:gd name="T10" fmla="*/ 28 w 36"/>
                <a:gd name="T11" fmla="*/ 15 h 33"/>
                <a:gd name="T12" fmla="*/ 26 w 36"/>
                <a:gd name="T13" fmla="*/ 13 h 33"/>
                <a:gd name="T14" fmla="*/ 22 w 36"/>
                <a:gd name="T15" fmla="*/ 9 h 33"/>
                <a:gd name="T16" fmla="*/ 19 w 36"/>
                <a:gd name="T17" fmla="*/ 4 h 33"/>
                <a:gd name="T18" fmla="*/ 15 w 36"/>
                <a:gd name="T19" fmla="*/ 0 h 33"/>
                <a:gd name="T20" fmla="*/ 0 w 36"/>
                <a:gd name="T21" fmla="*/ 10 h 33"/>
                <a:gd name="T22" fmla="*/ 4 w 36"/>
                <a:gd name="T23" fmla="*/ 15 h 33"/>
                <a:gd name="T24" fmla="*/ 8 w 36"/>
                <a:gd name="T25" fmla="*/ 19 h 33"/>
                <a:gd name="T26" fmla="*/ 10 w 36"/>
                <a:gd name="T27" fmla="*/ 23 h 33"/>
                <a:gd name="T28" fmla="*/ 13 w 36"/>
                <a:gd name="T29" fmla="*/ 27 h 33"/>
                <a:gd name="T30" fmla="*/ 15 w 36"/>
                <a:gd name="T31" fmla="*/ 29 h 33"/>
                <a:gd name="T32" fmla="*/ 16 w 36"/>
                <a:gd name="T33" fmla="*/ 30 h 33"/>
                <a:gd name="T34" fmla="*/ 17 w 36"/>
                <a:gd name="T35" fmla="*/ 31 h 33"/>
                <a:gd name="T36" fmla="*/ 17 w 36"/>
                <a:gd name="T37" fmla="*/ 32 h 33"/>
                <a:gd name="T38" fmla="*/ 34 w 36"/>
                <a:gd name="T39" fmla="*/ 24 h 33"/>
                <a:gd name="T40" fmla="*/ 18 w 36"/>
                <a:gd name="T41" fmla="*/ 32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33"/>
                <a:gd name="T65" fmla="*/ 36 w 36"/>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33">
                  <a:moveTo>
                    <a:pt x="18" y="32"/>
                  </a:moveTo>
                  <a:lnTo>
                    <a:pt x="35" y="24"/>
                  </a:lnTo>
                  <a:lnTo>
                    <a:pt x="33" y="24"/>
                  </a:lnTo>
                  <a:lnTo>
                    <a:pt x="32" y="20"/>
                  </a:lnTo>
                  <a:lnTo>
                    <a:pt x="30" y="18"/>
                  </a:lnTo>
                  <a:lnTo>
                    <a:pt x="28" y="15"/>
                  </a:lnTo>
                  <a:lnTo>
                    <a:pt x="26" y="13"/>
                  </a:lnTo>
                  <a:lnTo>
                    <a:pt x="22" y="9"/>
                  </a:lnTo>
                  <a:lnTo>
                    <a:pt x="19" y="4"/>
                  </a:lnTo>
                  <a:lnTo>
                    <a:pt x="15" y="0"/>
                  </a:lnTo>
                  <a:lnTo>
                    <a:pt x="0" y="10"/>
                  </a:lnTo>
                  <a:lnTo>
                    <a:pt x="4" y="15"/>
                  </a:lnTo>
                  <a:lnTo>
                    <a:pt x="8" y="19"/>
                  </a:lnTo>
                  <a:lnTo>
                    <a:pt x="10" y="23"/>
                  </a:lnTo>
                  <a:lnTo>
                    <a:pt x="13" y="27"/>
                  </a:lnTo>
                  <a:lnTo>
                    <a:pt x="15" y="29"/>
                  </a:lnTo>
                  <a:lnTo>
                    <a:pt x="16" y="30"/>
                  </a:lnTo>
                  <a:lnTo>
                    <a:pt x="17" y="31"/>
                  </a:lnTo>
                  <a:lnTo>
                    <a:pt x="17" y="32"/>
                  </a:lnTo>
                  <a:lnTo>
                    <a:pt x="34" y="24"/>
                  </a:lnTo>
                  <a:lnTo>
                    <a:pt x="18" y="32"/>
                  </a:lnTo>
                </a:path>
              </a:pathLst>
            </a:custGeom>
            <a:solidFill>
              <a:srgbClr val="4F4F4F"/>
            </a:solidFill>
            <a:ln w="12700" cap="rnd">
              <a:noFill/>
              <a:round/>
              <a:headEnd/>
              <a:tailEnd/>
            </a:ln>
          </p:spPr>
          <p:txBody>
            <a:bodyPr/>
            <a:lstStyle/>
            <a:p>
              <a:endParaRPr lang="en-US" dirty="0"/>
            </a:p>
          </p:txBody>
        </p:sp>
        <p:sp>
          <p:nvSpPr>
            <p:cNvPr id="49435" name="Freeform 1334"/>
            <p:cNvSpPr>
              <a:spLocks/>
            </p:cNvSpPr>
            <p:nvPr/>
          </p:nvSpPr>
          <p:spPr bwMode="auto">
            <a:xfrm>
              <a:off x="1960" y="2107"/>
              <a:ext cx="19" cy="17"/>
            </a:xfrm>
            <a:custGeom>
              <a:avLst/>
              <a:gdLst>
                <a:gd name="T0" fmla="*/ 18 w 19"/>
                <a:gd name="T1" fmla="*/ 5 h 17"/>
                <a:gd name="T2" fmla="*/ 16 w 19"/>
                <a:gd name="T3" fmla="*/ 0 h 17"/>
                <a:gd name="T4" fmla="*/ 0 w 19"/>
                <a:gd name="T5" fmla="*/ 5 h 17"/>
                <a:gd name="T6" fmla="*/ 1 w 19"/>
                <a:gd name="T7" fmla="*/ 10 h 17"/>
                <a:gd name="T8" fmla="*/ 3 w 19"/>
                <a:gd name="T9" fmla="*/ 16 h 17"/>
                <a:gd name="T10" fmla="*/ 17 w 19"/>
                <a:gd name="T11" fmla="*/ 7 h 17"/>
                <a:gd name="T12" fmla="*/ 17 w 19"/>
                <a:gd name="T13" fmla="*/ 3 h 17"/>
                <a:gd name="T14" fmla="*/ 17 w 19"/>
                <a:gd name="T15" fmla="*/ 5 h 17"/>
                <a:gd name="T16" fmla="*/ 2 w 19"/>
                <a:gd name="T17" fmla="*/ 12 h 17"/>
                <a:gd name="T18" fmla="*/ 18 w 19"/>
                <a:gd name="T19" fmla="*/ 5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7"/>
                <a:gd name="T32" fmla="*/ 19 w 19"/>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7">
                  <a:moveTo>
                    <a:pt x="18" y="5"/>
                  </a:moveTo>
                  <a:lnTo>
                    <a:pt x="16" y="0"/>
                  </a:lnTo>
                  <a:lnTo>
                    <a:pt x="0" y="5"/>
                  </a:lnTo>
                  <a:lnTo>
                    <a:pt x="1" y="10"/>
                  </a:lnTo>
                  <a:lnTo>
                    <a:pt x="3" y="16"/>
                  </a:lnTo>
                  <a:lnTo>
                    <a:pt x="17" y="7"/>
                  </a:lnTo>
                  <a:lnTo>
                    <a:pt x="17" y="3"/>
                  </a:lnTo>
                  <a:lnTo>
                    <a:pt x="17" y="5"/>
                  </a:lnTo>
                  <a:lnTo>
                    <a:pt x="2" y="12"/>
                  </a:lnTo>
                  <a:lnTo>
                    <a:pt x="18" y="5"/>
                  </a:lnTo>
                </a:path>
              </a:pathLst>
            </a:custGeom>
            <a:solidFill>
              <a:srgbClr val="4F4F4F"/>
            </a:solidFill>
            <a:ln w="12700" cap="rnd">
              <a:noFill/>
              <a:round/>
              <a:headEnd/>
              <a:tailEnd/>
            </a:ln>
          </p:spPr>
          <p:txBody>
            <a:bodyPr/>
            <a:lstStyle/>
            <a:p>
              <a:endParaRPr lang="en-US" dirty="0"/>
            </a:p>
          </p:txBody>
        </p:sp>
        <p:sp>
          <p:nvSpPr>
            <p:cNvPr id="49436" name="Freeform 1335"/>
            <p:cNvSpPr>
              <a:spLocks/>
            </p:cNvSpPr>
            <p:nvPr/>
          </p:nvSpPr>
          <p:spPr bwMode="auto">
            <a:xfrm>
              <a:off x="2001" y="2139"/>
              <a:ext cx="21" cy="17"/>
            </a:xfrm>
            <a:custGeom>
              <a:avLst/>
              <a:gdLst>
                <a:gd name="T0" fmla="*/ 20 w 21"/>
                <a:gd name="T1" fmla="*/ 14 h 17"/>
                <a:gd name="T2" fmla="*/ 19 w 21"/>
                <a:gd name="T3" fmla="*/ 9 h 17"/>
                <a:gd name="T4" fmla="*/ 18 w 21"/>
                <a:gd name="T5" fmla="*/ 6 h 17"/>
                <a:gd name="T6" fmla="*/ 15 w 21"/>
                <a:gd name="T7" fmla="*/ 2 h 17"/>
                <a:gd name="T8" fmla="*/ 13 w 21"/>
                <a:gd name="T9" fmla="*/ 0 h 17"/>
                <a:gd name="T10" fmla="*/ 0 w 21"/>
                <a:gd name="T11" fmla="*/ 12 h 17"/>
                <a:gd name="T12" fmla="*/ 2 w 21"/>
                <a:gd name="T13" fmla="*/ 13 h 17"/>
                <a:gd name="T14" fmla="*/ 3 w 21"/>
                <a:gd name="T15" fmla="*/ 14 h 17"/>
                <a:gd name="T16" fmla="*/ 3 w 21"/>
                <a:gd name="T17" fmla="*/ 16 h 17"/>
                <a:gd name="T18" fmla="*/ 3 w 21"/>
                <a:gd name="T19" fmla="*/ 14 h 17"/>
                <a:gd name="T20" fmla="*/ 20 w 21"/>
                <a:gd name="T21" fmla="*/ 1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17"/>
                <a:gd name="T35" fmla="*/ 21 w 21"/>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17">
                  <a:moveTo>
                    <a:pt x="20" y="14"/>
                  </a:moveTo>
                  <a:lnTo>
                    <a:pt x="19" y="9"/>
                  </a:lnTo>
                  <a:lnTo>
                    <a:pt x="18" y="6"/>
                  </a:lnTo>
                  <a:lnTo>
                    <a:pt x="15" y="2"/>
                  </a:lnTo>
                  <a:lnTo>
                    <a:pt x="13" y="0"/>
                  </a:lnTo>
                  <a:lnTo>
                    <a:pt x="0" y="12"/>
                  </a:lnTo>
                  <a:lnTo>
                    <a:pt x="2" y="13"/>
                  </a:lnTo>
                  <a:lnTo>
                    <a:pt x="3" y="14"/>
                  </a:lnTo>
                  <a:lnTo>
                    <a:pt x="3" y="16"/>
                  </a:lnTo>
                  <a:lnTo>
                    <a:pt x="3" y="14"/>
                  </a:lnTo>
                  <a:lnTo>
                    <a:pt x="20" y="14"/>
                  </a:lnTo>
                </a:path>
              </a:pathLst>
            </a:custGeom>
            <a:solidFill>
              <a:srgbClr val="4F4F4F"/>
            </a:solidFill>
            <a:ln w="12700" cap="rnd">
              <a:noFill/>
              <a:round/>
              <a:headEnd/>
              <a:tailEnd/>
            </a:ln>
          </p:spPr>
          <p:txBody>
            <a:bodyPr/>
            <a:lstStyle/>
            <a:p>
              <a:endParaRPr lang="en-US" dirty="0"/>
            </a:p>
          </p:txBody>
        </p:sp>
        <p:sp>
          <p:nvSpPr>
            <p:cNvPr id="49437" name="Freeform 1336"/>
            <p:cNvSpPr>
              <a:spLocks/>
            </p:cNvSpPr>
            <p:nvPr/>
          </p:nvSpPr>
          <p:spPr bwMode="auto">
            <a:xfrm>
              <a:off x="2034" y="2184"/>
              <a:ext cx="32" cy="25"/>
            </a:xfrm>
            <a:custGeom>
              <a:avLst/>
              <a:gdLst>
                <a:gd name="T0" fmla="*/ 31 w 32"/>
                <a:gd name="T1" fmla="*/ 14 h 25"/>
                <a:gd name="T2" fmla="*/ 26 w 32"/>
                <a:gd name="T3" fmla="*/ 10 h 25"/>
                <a:gd name="T4" fmla="*/ 23 w 32"/>
                <a:gd name="T5" fmla="*/ 6 h 25"/>
                <a:gd name="T6" fmla="*/ 19 w 32"/>
                <a:gd name="T7" fmla="*/ 2 h 25"/>
                <a:gd name="T8" fmla="*/ 18 w 32"/>
                <a:gd name="T9" fmla="*/ 0 h 25"/>
                <a:gd name="T10" fmla="*/ 0 w 32"/>
                <a:gd name="T11" fmla="*/ 7 h 25"/>
                <a:gd name="T12" fmla="*/ 4 w 32"/>
                <a:gd name="T13" fmla="*/ 13 h 25"/>
                <a:gd name="T14" fmla="*/ 8 w 32"/>
                <a:gd name="T15" fmla="*/ 17 h 25"/>
                <a:gd name="T16" fmla="*/ 13 w 32"/>
                <a:gd name="T17" fmla="*/ 21 h 25"/>
                <a:gd name="T18" fmla="*/ 16 w 32"/>
                <a:gd name="T19" fmla="*/ 24 h 25"/>
                <a:gd name="T20" fmla="*/ 31 w 32"/>
                <a:gd name="T21" fmla="*/ 14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5"/>
                <a:gd name="T35" fmla="*/ 32 w 32"/>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5">
                  <a:moveTo>
                    <a:pt x="31" y="14"/>
                  </a:moveTo>
                  <a:lnTo>
                    <a:pt x="26" y="10"/>
                  </a:lnTo>
                  <a:lnTo>
                    <a:pt x="23" y="6"/>
                  </a:lnTo>
                  <a:lnTo>
                    <a:pt x="19" y="2"/>
                  </a:lnTo>
                  <a:lnTo>
                    <a:pt x="18" y="0"/>
                  </a:lnTo>
                  <a:lnTo>
                    <a:pt x="0" y="7"/>
                  </a:lnTo>
                  <a:lnTo>
                    <a:pt x="4" y="13"/>
                  </a:lnTo>
                  <a:lnTo>
                    <a:pt x="8" y="17"/>
                  </a:lnTo>
                  <a:lnTo>
                    <a:pt x="13" y="21"/>
                  </a:lnTo>
                  <a:lnTo>
                    <a:pt x="16" y="24"/>
                  </a:lnTo>
                  <a:lnTo>
                    <a:pt x="31" y="14"/>
                  </a:lnTo>
                </a:path>
              </a:pathLst>
            </a:custGeom>
            <a:solidFill>
              <a:srgbClr val="4F4F4F"/>
            </a:solidFill>
            <a:ln w="12700" cap="rnd">
              <a:noFill/>
              <a:round/>
              <a:headEnd/>
              <a:tailEnd/>
            </a:ln>
          </p:spPr>
          <p:txBody>
            <a:bodyPr/>
            <a:lstStyle/>
            <a:p>
              <a:endParaRPr lang="en-US" dirty="0"/>
            </a:p>
          </p:txBody>
        </p:sp>
        <p:sp>
          <p:nvSpPr>
            <p:cNvPr id="49438" name="Freeform 1337"/>
            <p:cNvSpPr>
              <a:spLocks/>
            </p:cNvSpPr>
            <p:nvPr/>
          </p:nvSpPr>
          <p:spPr bwMode="auto">
            <a:xfrm>
              <a:off x="2089" y="2226"/>
              <a:ext cx="31" cy="26"/>
            </a:xfrm>
            <a:custGeom>
              <a:avLst/>
              <a:gdLst>
                <a:gd name="T0" fmla="*/ 30 w 31"/>
                <a:gd name="T1" fmla="*/ 8 h 26"/>
                <a:gd name="T2" fmla="*/ 28 w 31"/>
                <a:gd name="T3" fmla="*/ 7 h 26"/>
                <a:gd name="T4" fmla="*/ 25 w 31"/>
                <a:gd name="T5" fmla="*/ 7 h 26"/>
                <a:gd name="T6" fmla="*/ 23 w 31"/>
                <a:gd name="T7" fmla="*/ 6 h 26"/>
                <a:gd name="T8" fmla="*/ 22 w 31"/>
                <a:gd name="T9" fmla="*/ 6 h 26"/>
                <a:gd name="T10" fmla="*/ 19 w 31"/>
                <a:gd name="T11" fmla="*/ 5 h 26"/>
                <a:gd name="T12" fmla="*/ 17 w 31"/>
                <a:gd name="T13" fmla="*/ 2 h 26"/>
                <a:gd name="T14" fmla="*/ 15 w 31"/>
                <a:gd name="T15" fmla="*/ 1 h 26"/>
                <a:gd name="T16" fmla="*/ 13 w 31"/>
                <a:gd name="T17" fmla="*/ 0 h 26"/>
                <a:gd name="T18" fmla="*/ 0 w 31"/>
                <a:gd name="T19" fmla="*/ 11 h 26"/>
                <a:gd name="T20" fmla="*/ 3 w 31"/>
                <a:gd name="T21" fmla="*/ 14 h 26"/>
                <a:gd name="T22" fmla="*/ 6 w 31"/>
                <a:gd name="T23" fmla="*/ 16 h 26"/>
                <a:gd name="T24" fmla="*/ 9 w 31"/>
                <a:gd name="T25" fmla="*/ 18 h 26"/>
                <a:gd name="T26" fmla="*/ 13 w 31"/>
                <a:gd name="T27" fmla="*/ 20 h 26"/>
                <a:gd name="T28" fmla="*/ 16 w 31"/>
                <a:gd name="T29" fmla="*/ 22 h 26"/>
                <a:gd name="T30" fmla="*/ 19 w 31"/>
                <a:gd name="T31" fmla="*/ 23 h 26"/>
                <a:gd name="T32" fmla="*/ 23 w 31"/>
                <a:gd name="T33" fmla="*/ 24 h 26"/>
                <a:gd name="T34" fmla="*/ 28 w 31"/>
                <a:gd name="T35" fmla="*/ 25 h 26"/>
                <a:gd name="T36" fmla="*/ 30 w 31"/>
                <a:gd name="T37" fmla="*/ 8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26"/>
                <a:gd name="T59" fmla="*/ 31 w 31"/>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26">
                  <a:moveTo>
                    <a:pt x="30" y="8"/>
                  </a:moveTo>
                  <a:lnTo>
                    <a:pt x="28" y="7"/>
                  </a:lnTo>
                  <a:lnTo>
                    <a:pt x="25" y="7"/>
                  </a:lnTo>
                  <a:lnTo>
                    <a:pt x="23" y="6"/>
                  </a:lnTo>
                  <a:lnTo>
                    <a:pt x="22" y="6"/>
                  </a:lnTo>
                  <a:lnTo>
                    <a:pt x="19" y="5"/>
                  </a:lnTo>
                  <a:lnTo>
                    <a:pt x="17" y="2"/>
                  </a:lnTo>
                  <a:lnTo>
                    <a:pt x="15" y="1"/>
                  </a:lnTo>
                  <a:lnTo>
                    <a:pt x="13" y="0"/>
                  </a:lnTo>
                  <a:lnTo>
                    <a:pt x="0" y="11"/>
                  </a:lnTo>
                  <a:lnTo>
                    <a:pt x="3" y="14"/>
                  </a:lnTo>
                  <a:lnTo>
                    <a:pt x="6" y="16"/>
                  </a:lnTo>
                  <a:lnTo>
                    <a:pt x="9" y="18"/>
                  </a:lnTo>
                  <a:lnTo>
                    <a:pt x="13" y="20"/>
                  </a:lnTo>
                  <a:lnTo>
                    <a:pt x="16" y="22"/>
                  </a:lnTo>
                  <a:lnTo>
                    <a:pt x="19" y="23"/>
                  </a:lnTo>
                  <a:lnTo>
                    <a:pt x="23" y="24"/>
                  </a:lnTo>
                  <a:lnTo>
                    <a:pt x="28" y="25"/>
                  </a:lnTo>
                  <a:lnTo>
                    <a:pt x="30" y="8"/>
                  </a:lnTo>
                </a:path>
              </a:pathLst>
            </a:custGeom>
            <a:solidFill>
              <a:srgbClr val="4F4F4F"/>
            </a:solidFill>
            <a:ln w="12700" cap="rnd">
              <a:noFill/>
              <a:round/>
              <a:headEnd/>
              <a:tailEnd/>
            </a:ln>
          </p:spPr>
          <p:txBody>
            <a:bodyPr/>
            <a:lstStyle/>
            <a:p>
              <a:endParaRPr lang="en-US" dirty="0"/>
            </a:p>
          </p:txBody>
        </p:sp>
        <p:sp>
          <p:nvSpPr>
            <p:cNvPr id="49439" name="Freeform 1338"/>
            <p:cNvSpPr>
              <a:spLocks/>
            </p:cNvSpPr>
            <p:nvPr/>
          </p:nvSpPr>
          <p:spPr bwMode="auto">
            <a:xfrm>
              <a:off x="2368" y="2237"/>
              <a:ext cx="17" cy="19"/>
            </a:xfrm>
            <a:custGeom>
              <a:avLst/>
              <a:gdLst>
                <a:gd name="T0" fmla="*/ 13 w 17"/>
                <a:gd name="T1" fmla="*/ 0 h 19"/>
                <a:gd name="T2" fmla="*/ 9 w 17"/>
                <a:gd name="T3" fmla="*/ 1 h 19"/>
                <a:gd name="T4" fmla="*/ 6 w 17"/>
                <a:gd name="T5" fmla="*/ 2 h 19"/>
                <a:gd name="T6" fmla="*/ 4 w 17"/>
                <a:gd name="T7" fmla="*/ 2 h 19"/>
                <a:gd name="T8" fmla="*/ 2 w 17"/>
                <a:gd name="T9" fmla="*/ 2 h 19"/>
                <a:gd name="T10" fmla="*/ 0 w 17"/>
                <a:gd name="T11" fmla="*/ 18 h 19"/>
                <a:gd name="T12" fmla="*/ 5 w 17"/>
                <a:gd name="T13" fmla="*/ 18 h 19"/>
                <a:gd name="T14" fmla="*/ 10 w 17"/>
                <a:gd name="T15" fmla="*/ 17 h 19"/>
                <a:gd name="T16" fmla="*/ 13 w 17"/>
                <a:gd name="T17" fmla="*/ 17 h 19"/>
                <a:gd name="T18" fmla="*/ 16 w 17"/>
                <a:gd name="T19" fmla="*/ 16 h 19"/>
                <a:gd name="T20" fmla="*/ 13 w 17"/>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9"/>
                <a:gd name="T35" fmla="*/ 17 w 1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9">
                  <a:moveTo>
                    <a:pt x="13" y="0"/>
                  </a:moveTo>
                  <a:lnTo>
                    <a:pt x="9" y="1"/>
                  </a:lnTo>
                  <a:lnTo>
                    <a:pt x="6" y="2"/>
                  </a:lnTo>
                  <a:lnTo>
                    <a:pt x="4" y="2"/>
                  </a:lnTo>
                  <a:lnTo>
                    <a:pt x="2" y="2"/>
                  </a:lnTo>
                  <a:lnTo>
                    <a:pt x="0" y="18"/>
                  </a:lnTo>
                  <a:lnTo>
                    <a:pt x="5" y="18"/>
                  </a:lnTo>
                  <a:lnTo>
                    <a:pt x="10" y="17"/>
                  </a:lnTo>
                  <a:lnTo>
                    <a:pt x="13" y="17"/>
                  </a:lnTo>
                  <a:lnTo>
                    <a:pt x="16" y="16"/>
                  </a:lnTo>
                  <a:lnTo>
                    <a:pt x="13" y="0"/>
                  </a:lnTo>
                </a:path>
              </a:pathLst>
            </a:custGeom>
            <a:solidFill>
              <a:srgbClr val="4F4F4F"/>
            </a:solidFill>
            <a:ln w="12700" cap="rnd">
              <a:noFill/>
              <a:round/>
              <a:headEnd/>
              <a:tailEnd/>
            </a:ln>
          </p:spPr>
          <p:txBody>
            <a:bodyPr/>
            <a:lstStyle/>
            <a:p>
              <a:endParaRPr lang="en-US" dirty="0"/>
            </a:p>
          </p:txBody>
        </p:sp>
        <p:sp>
          <p:nvSpPr>
            <p:cNvPr id="49440" name="Freeform 1339"/>
            <p:cNvSpPr>
              <a:spLocks/>
            </p:cNvSpPr>
            <p:nvPr/>
          </p:nvSpPr>
          <p:spPr bwMode="auto">
            <a:xfrm>
              <a:off x="2350" y="2325"/>
              <a:ext cx="21" cy="23"/>
            </a:xfrm>
            <a:custGeom>
              <a:avLst/>
              <a:gdLst>
                <a:gd name="T0" fmla="*/ 20 w 21"/>
                <a:gd name="T1" fmla="*/ 8 h 23"/>
                <a:gd name="T2" fmla="*/ 18 w 21"/>
                <a:gd name="T3" fmla="*/ 6 h 23"/>
                <a:gd name="T4" fmla="*/ 16 w 21"/>
                <a:gd name="T5" fmla="*/ 6 h 23"/>
                <a:gd name="T6" fmla="*/ 15 w 21"/>
                <a:gd name="T7" fmla="*/ 3 h 23"/>
                <a:gd name="T8" fmla="*/ 12 w 21"/>
                <a:gd name="T9" fmla="*/ 0 h 23"/>
                <a:gd name="T10" fmla="*/ 0 w 21"/>
                <a:gd name="T11" fmla="*/ 12 h 23"/>
                <a:gd name="T12" fmla="*/ 2 w 21"/>
                <a:gd name="T13" fmla="*/ 13 h 23"/>
                <a:gd name="T14" fmla="*/ 4 w 21"/>
                <a:gd name="T15" fmla="*/ 16 h 23"/>
                <a:gd name="T16" fmla="*/ 7 w 21"/>
                <a:gd name="T17" fmla="*/ 20 h 23"/>
                <a:gd name="T18" fmla="*/ 11 w 21"/>
                <a:gd name="T19" fmla="*/ 22 h 23"/>
                <a:gd name="T20" fmla="*/ 20 w 21"/>
                <a:gd name="T21" fmla="*/ 8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3"/>
                <a:gd name="T35" fmla="*/ 21 w 21"/>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3">
                  <a:moveTo>
                    <a:pt x="20" y="8"/>
                  </a:moveTo>
                  <a:lnTo>
                    <a:pt x="18" y="6"/>
                  </a:lnTo>
                  <a:lnTo>
                    <a:pt x="16" y="6"/>
                  </a:lnTo>
                  <a:lnTo>
                    <a:pt x="15" y="3"/>
                  </a:lnTo>
                  <a:lnTo>
                    <a:pt x="12" y="0"/>
                  </a:lnTo>
                  <a:lnTo>
                    <a:pt x="0" y="12"/>
                  </a:lnTo>
                  <a:lnTo>
                    <a:pt x="2" y="13"/>
                  </a:lnTo>
                  <a:lnTo>
                    <a:pt x="4" y="16"/>
                  </a:lnTo>
                  <a:lnTo>
                    <a:pt x="7" y="20"/>
                  </a:lnTo>
                  <a:lnTo>
                    <a:pt x="11" y="22"/>
                  </a:lnTo>
                  <a:lnTo>
                    <a:pt x="20" y="8"/>
                  </a:lnTo>
                </a:path>
              </a:pathLst>
            </a:custGeom>
            <a:solidFill>
              <a:srgbClr val="4F4F4F"/>
            </a:solidFill>
            <a:ln w="12700" cap="rnd">
              <a:noFill/>
              <a:round/>
              <a:headEnd/>
              <a:tailEnd/>
            </a:ln>
          </p:spPr>
          <p:txBody>
            <a:bodyPr/>
            <a:lstStyle/>
            <a:p>
              <a:endParaRPr lang="en-US" dirty="0"/>
            </a:p>
          </p:txBody>
        </p:sp>
        <p:sp>
          <p:nvSpPr>
            <p:cNvPr id="49441" name="Freeform 1340"/>
            <p:cNvSpPr>
              <a:spLocks/>
            </p:cNvSpPr>
            <p:nvPr/>
          </p:nvSpPr>
          <p:spPr bwMode="auto">
            <a:xfrm>
              <a:off x="2622" y="2455"/>
              <a:ext cx="17" cy="17"/>
            </a:xfrm>
            <a:custGeom>
              <a:avLst/>
              <a:gdLst>
                <a:gd name="T0" fmla="*/ 16 w 17"/>
                <a:gd name="T1" fmla="*/ 1 h 17"/>
                <a:gd name="T2" fmla="*/ 11 w 17"/>
                <a:gd name="T3" fmla="*/ 0 h 17"/>
                <a:gd name="T4" fmla="*/ 7 w 17"/>
                <a:gd name="T5" fmla="*/ 0 h 17"/>
                <a:gd name="T6" fmla="*/ 4 w 17"/>
                <a:gd name="T7" fmla="*/ 0 h 17"/>
                <a:gd name="T8" fmla="*/ 0 w 17"/>
                <a:gd name="T9" fmla="*/ 16 h 17"/>
                <a:gd name="T10" fmla="*/ 4 w 17"/>
                <a:gd name="T11" fmla="*/ 16 h 17"/>
                <a:gd name="T12" fmla="*/ 7 w 17"/>
                <a:gd name="T13" fmla="*/ 16 h 17"/>
                <a:gd name="T14" fmla="*/ 9 w 17"/>
                <a:gd name="T15" fmla="*/ 16 h 17"/>
                <a:gd name="T16" fmla="*/ 8 w 17"/>
                <a:gd name="T17" fmla="*/ 14 h 17"/>
                <a:gd name="T18" fmla="*/ 16 w 17"/>
                <a:gd name="T19" fmla="*/ 1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1"/>
                  </a:moveTo>
                  <a:lnTo>
                    <a:pt x="11" y="0"/>
                  </a:lnTo>
                  <a:lnTo>
                    <a:pt x="7" y="0"/>
                  </a:lnTo>
                  <a:lnTo>
                    <a:pt x="4" y="0"/>
                  </a:lnTo>
                  <a:lnTo>
                    <a:pt x="0" y="16"/>
                  </a:lnTo>
                  <a:lnTo>
                    <a:pt x="4" y="16"/>
                  </a:lnTo>
                  <a:lnTo>
                    <a:pt x="7" y="16"/>
                  </a:lnTo>
                  <a:lnTo>
                    <a:pt x="9" y="16"/>
                  </a:lnTo>
                  <a:lnTo>
                    <a:pt x="8" y="14"/>
                  </a:lnTo>
                  <a:lnTo>
                    <a:pt x="16" y="1"/>
                  </a:lnTo>
                </a:path>
              </a:pathLst>
            </a:custGeom>
            <a:solidFill>
              <a:srgbClr val="4F4F4F"/>
            </a:solidFill>
            <a:ln w="12700" cap="rnd">
              <a:noFill/>
              <a:round/>
              <a:headEnd/>
              <a:tailEnd/>
            </a:ln>
          </p:spPr>
          <p:txBody>
            <a:bodyPr/>
            <a:lstStyle/>
            <a:p>
              <a:endParaRPr lang="en-US" dirty="0"/>
            </a:p>
          </p:txBody>
        </p:sp>
        <p:sp>
          <p:nvSpPr>
            <p:cNvPr id="49442" name="Freeform 1341"/>
            <p:cNvSpPr>
              <a:spLocks/>
            </p:cNvSpPr>
            <p:nvPr/>
          </p:nvSpPr>
          <p:spPr bwMode="auto">
            <a:xfrm>
              <a:off x="2679" y="2467"/>
              <a:ext cx="17" cy="17"/>
            </a:xfrm>
            <a:custGeom>
              <a:avLst/>
              <a:gdLst>
                <a:gd name="T0" fmla="*/ 16 w 17"/>
                <a:gd name="T1" fmla="*/ 3 h 17"/>
                <a:gd name="T2" fmla="*/ 12 w 17"/>
                <a:gd name="T3" fmla="*/ 1 h 17"/>
                <a:gd name="T4" fmla="*/ 6 w 17"/>
                <a:gd name="T5" fmla="*/ 0 h 17"/>
                <a:gd name="T6" fmla="*/ 3 w 17"/>
                <a:gd name="T7" fmla="*/ 0 h 17"/>
                <a:gd name="T8" fmla="*/ 0 w 17"/>
                <a:gd name="T9" fmla="*/ 0 h 17"/>
                <a:gd name="T10" fmla="*/ 0 w 17"/>
                <a:gd name="T11" fmla="*/ 16 h 17"/>
                <a:gd name="T12" fmla="*/ 3 w 17"/>
                <a:gd name="T13" fmla="*/ 16 h 17"/>
                <a:gd name="T14" fmla="*/ 4 w 17"/>
                <a:gd name="T15" fmla="*/ 16 h 17"/>
                <a:gd name="T16" fmla="*/ 5 w 17"/>
                <a:gd name="T17" fmla="*/ 16 h 17"/>
                <a:gd name="T18" fmla="*/ 6 w 17"/>
                <a:gd name="T19" fmla="*/ 16 h 17"/>
                <a:gd name="T20" fmla="*/ 16 w 17"/>
                <a:gd name="T21" fmla="*/ 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3"/>
                  </a:moveTo>
                  <a:lnTo>
                    <a:pt x="12" y="1"/>
                  </a:lnTo>
                  <a:lnTo>
                    <a:pt x="6" y="0"/>
                  </a:lnTo>
                  <a:lnTo>
                    <a:pt x="3" y="0"/>
                  </a:lnTo>
                  <a:lnTo>
                    <a:pt x="0" y="0"/>
                  </a:lnTo>
                  <a:lnTo>
                    <a:pt x="0" y="16"/>
                  </a:lnTo>
                  <a:lnTo>
                    <a:pt x="3" y="16"/>
                  </a:lnTo>
                  <a:lnTo>
                    <a:pt x="4" y="16"/>
                  </a:lnTo>
                  <a:lnTo>
                    <a:pt x="5" y="16"/>
                  </a:lnTo>
                  <a:lnTo>
                    <a:pt x="6" y="16"/>
                  </a:lnTo>
                  <a:lnTo>
                    <a:pt x="16" y="3"/>
                  </a:lnTo>
                </a:path>
              </a:pathLst>
            </a:custGeom>
            <a:solidFill>
              <a:srgbClr val="4F4F4F"/>
            </a:solidFill>
            <a:ln w="12700" cap="rnd">
              <a:noFill/>
              <a:round/>
              <a:headEnd/>
              <a:tailEnd/>
            </a:ln>
          </p:spPr>
          <p:txBody>
            <a:bodyPr/>
            <a:lstStyle/>
            <a:p>
              <a:endParaRPr lang="en-US" dirty="0"/>
            </a:p>
          </p:txBody>
        </p:sp>
        <p:sp>
          <p:nvSpPr>
            <p:cNvPr id="49443" name="Freeform 1342"/>
            <p:cNvSpPr>
              <a:spLocks/>
            </p:cNvSpPr>
            <p:nvPr/>
          </p:nvSpPr>
          <p:spPr bwMode="auto">
            <a:xfrm>
              <a:off x="2679" y="2520"/>
              <a:ext cx="18" cy="19"/>
            </a:xfrm>
            <a:custGeom>
              <a:avLst/>
              <a:gdLst>
                <a:gd name="T0" fmla="*/ 16 w 18"/>
                <a:gd name="T1" fmla="*/ 8 h 19"/>
                <a:gd name="T2" fmla="*/ 12 w 18"/>
                <a:gd name="T3" fmla="*/ 18 h 19"/>
                <a:gd name="T4" fmla="*/ 16 w 18"/>
                <a:gd name="T5" fmla="*/ 13 h 19"/>
                <a:gd name="T6" fmla="*/ 17 w 18"/>
                <a:gd name="T7" fmla="*/ 11 h 19"/>
                <a:gd name="T8" fmla="*/ 16 w 18"/>
                <a:gd name="T9" fmla="*/ 14 h 19"/>
                <a:gd name="T10" fmla="*/ 10 w 18"/>
                <a:gd name="T11" fmla="*/ 15 h 19"/>
                <a:gd name="T12" fmla="*/ 10 w 18"/>
                <a:gd name="T13" fmla="*/ 0 h 19"/>
                <a:gd name="T14" fmla="*/ 3 w 18"/>
                <a:gd name="T15" fmla="*/ 2 h 19"/>
                <a:gd name="T16" fmla="*/ 0 w 18"/>
                <a:gd name="T17" fmla="*/ 8 h 19"/>
                <a:gd name="T18" fmla="*/ 1 w 18"/>
                <a:gd name="T19" fmla="*/ 8 h 19"/>
                <a:gd name="T20" fmla="*/ 4 w 18"/>
                <a:gd name="T21" fmla="*/ 4 h 19"/>
                <a:gd name="T22" fmla="*/ 0 w 18"/>
                <a:gd name="T23" fmla="*/ 14 h 19"/>
                <a:gd name="T24" fmla="*/ 16 w 18"/>
                <a:gd name="T25" fmla="*/ 8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19"/>
                <a:gd name="T41" fmla="*/ 18 w 18"/>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19">
                  <a:moveTo>
                    <a:pt x="16" y="8"/>
                  </a:moveTo>
                  <a:lnTo>
                    <a:pt x="12" y="18"/>
                  </a:lnTo>
                  <a:lnTo>
                    <a:pt x="16" y="13"/>
                  </a:lnTo>
                  <a:lnTo>
                    <a:pt x="17" y="11"/>
                  </a:lnTo>
                  <a:lnTo>
                    <a:pt x="16" y="14"/>
                  </a:lnTo>
                  <a:lnTo>
                    <a:pt x="10" y="15"/>
                  </a:lnTo>
                  <a:lnTo>
                    <a:pt x="10" y="0"/>
                  </a:lnTo>
                  <a:lnTo>
                    <a:pt x="3" y="2"/>
                  </a:lnTo>
                  <a:lnTo>
                    <a:pt x="0" y="8"/>
                  </a:lnTo>
                  <a:lnTo>
                    <a:pt x="1" y="8"/>
                  </a:lnTo>
                  <a:lnTo>
                    <a:pt x="4" y="4"/>
                  </a:lnTo>
                  <a:lnTo>
                    <a:pt x="0" y="14"/>
                  </a:lnTo>
                  <a:lnTo>
                    <a:pt x="16" y="8"/>
                  </a:lnTo>
                </a:path>
              </a:pathLst>
            </a:custGeom>
            <a:solidFill>
              <a:srgbClr val="4F4F4F"/>
            </a:solidFill>
            <a:ln w="12700" cap="rnd">
              <a:noFill/>
              <a:round/>
              <a:headEnd/>
              <a:tailEnd/>
            </a:ln>
          </p:spPr>
          <p:txBody>
            <a:bodyPr/>
            <a:lstStyle/>
            <a:p>
              <a:endParaRPr lang="en-US" dirty="0"/>
            </a:p>
          </p:txBody>
        </p:sp>
        <p:sp>
          <p:nvSpPr>
            <p:cNvPr id="49444" name="Freeform 1343"/>
            <p:cNvSpPr>
              <a:spLocks/>
            </p:cNvSpPr>
            <p:nvPr/>
          </p:nvSpPr>
          <p:spPr bwMode="auto">
            <a:xfrm>
              <a:off x="2679" y="2528"/>
              <a:ext cx="23" cy="17"/>
            </a:xfrm>
            <a:custGeom>
              <a:avLst/>
              <a:gdLst>
                <a:gd name="T0" fmla="*/ 22 w 23"/>
                <a:gd name="T1" fmla="*/ 4 h 17"/>
                <a:gd name="T2" fmla="*/ 19 w 23"/>
                <a:gd name="T3" fmla="*/ 1 h 17"/>
                <a:gd name="T4" fmla="*/ 17 w 23"/>
                <a:gd name="T5" fmla="*/ 0 h 17"/>
                <a:gd name="T6" fmla="*/ 16 w 23"/>
                <a:gd name="T7" fmla="*/ 0 h 17"/>
                <a:gd name="T8" fmla="*/ 17 w 23"/>
                <a:gd name="T9" fmla="*/ 1 h 17"/>
                <a:gd name="T10" fmla="*/ 0 w 23"/>
                <a:gd name="T11" fmla="*/ 9 h 17"/>
                <a:gd name="T12" fmla="*/ 4 w 23"/>
                <a:gd name="T13" fmla="*/ 12 h 17"/>
                <a:gd name="T14" fmla="*/ 6 w 23"/>
                <a:gd name="T15" fmla="*/ 14 h 17"/>
                <a:gd name="T16" fmla="*/ 9 w 23"/>
                <a:gd name="T17" fmla="*/ 16 h 17"/>
                <a:gd name="T18" fmla="*/ 22 w 23"/>
                <a:gd name="T19" fmla="*/ 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7"/>
                <a:gd name="T32" fmla="*/ 23 w 23"/>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7">
                  <a:moveTo>
                    <a:pt x="22" y="4"/>
                  </a:moveTo>
                  <a:lnTo>
                    <a:pt x="19" y="1"/>
                  </a:lnTo>
                  <a:lnTo>
                    <a:pt x="17" y="0"/>
                  </a:lnTo>
                  <a:lnTo>
                    <a:pt x="16" y="0"/>
                  </a:lnTo>
                  <a:lnTo>
                    <a:pt x="17" y="1"/>
                  </a:lnTo>
                  <a:lnTo>
                    <a:pt x="0" y="9"/>
                  </a:lnTo>
                  <a:lnTo>
                    <a:pt x="4" y="12"/>
                  </a:lnTo>
                  <a:lnTo>
                    <a:pt x="6" y="14"/>
                  </a:lnTo>
                  <a:lnTo>
                    <a:pt x="9" y="16"/>
                  </a:lnTo>
                  <a:lnTo>
                    <a:pt x="22" y="4"/>
                  </a:lnTo>
                </a:path>
              </a:pathLst>
            </a:custGeom>
            <a:solidFill>
              <a:srgbClr val="4F4F4F"/>
            </a:solidFill>
            <a:ln w="12700" cap="rnd">
              <a:noFill/>
              <a:round/>
              <a:headEnd/>
              <a:tailEnd/>
            </a:ln>
          </p:spPr>
          <p:txBody>
            <a:bodyPr/>
            <a:lstStyle/>
            <a:p>
              <a:endParaRPr lang="en-US" dirty="0"/>
            </a:p>
          </p:txBody>
        </p:sp>
        <p:sp>
          <p:nvSpPr>
            <p:cNvPr id="49445" name="Freeform 1344"/>
            <p:cNvSpPr>
              <a:spLocks/>
            </p:cNvSpPr>
            <p:nvPr/>
          </p:nvSpPr>
          <p:spPr bwMode="auto">
            <a:xfrm>
              <a:off x="2565" y="2497"/>
              <a:ext cx="17" cy="17"/>
            </a:xfrm>
            <a:custGeom>
              <a:avLst/>
              <a:gdLst>
                <a:gd name="T0" fmla="*/ 12 w 17"/>
                <a:gd name="T1" fmla="*/ 0 h 17"/>
                <a:gd name="T2" fmla="*/ 10 w 17"/>
                <a:gd name="T3" fmla="*/ 0 h 17"/>
                <a:gd name="T4" fmla="*/ 6 w 17"/>
                <a:gd name="T5" fmla="*/ 1 h 17"/>
                <a:gd name="T6" fmla="*/ 4 w 17"/>
                <a:gd name="T7" fmla="*/ 1 h 17"/>
                <a:gd name="T8" fmla="*/ 6 w 17"/>
                <a:gd name="T9" fmla="*/ 1 h 17"/>
                <a:gd name="T10" fmla="*/ 0 w 17"/>
                <a:gd name="T11" fmla="*/ 16 h 17"/>
                <a:gd name="T12" fmla="*/ 6 w 17"/>
                <a:gd name="T13" fmla="*/ 16 h 17"/>
                <a:gd name="T14" fmla="*/ 10 w 17"/>
                <a:gd name="T15" fmla="*/ 16 h 17"/>
                <a:gd name="T16" fmla="*/ 14 w 17"/>
                <a:gd name="T17" fmla="*/ 15 h 17"/>
                <a:gd name="T18" fmla="*/ 16 w 17"/>
                <a:gd name="T19" fmla="*/ 15 h 17"/>
                <a:gd name="T20" fmla="*/ 12 w 17"/>
                <a:gd name="T21" fmla="*/ 15 h 17"/>
                <a:gd name="T22" fmla="*/ 12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2" y="0"/>
                  </a:moveTo>
                  <a:lnTo>
                    <a:pt x="10" y="0"/>
                  </a:lnTo>
                  <a:lnTo>
                    <a:pt x="6" y="1"/>
                  </a:lnTo>
                  <a:lnTo>
                    <a:pt x="4" y="1"/>
                  </a:lnTo>
                  <a:lnTo>
                    <a:pt x="6" y="1"/>
                  </a:lnTo>
                  <a:lnTo>
                    <a:pt x="0" y="16"/>
                  </a:lnTo>
                  <a:lnTo>
                    <a:pt x="6" y="16"/>
                  </a:lnTo>
                  <a:lnTo>
                    <a:pt x="10" y="16"/>
                  </a:lnTo>
                  <a:lnTo>
                    <a:pt x="14" y="15"/>
                  </a:lnTo>
                  <a:lnTo>
                    <a:pt x="16" y="15"/>
                  </a:lnTo>
                  <a:lnTo>
                    <a:pt x="12" y="15"/>
                  </a:lnTo>
                  <a:lnTo>
                    <a:pt x="12" y="0"/>
                  </a:lnTo>
                </a:path>
              </a:pathLst>
            </a:custGeom>
            <a:solidFill>
              <a:srgbClr val="4F4F4F"/>
            </a:solidFill>
            <a:ln w="12700" cap="rnd">
              <a:noFill/>
              <a:round/>
              <a:headEnd/>
              <a:tailEnd/>
            </a:ln>
          </p:spPr>
          <p:txBody>
            <a:bodyPr/>
            <a:lstStyle/>
            <a:p>
              <a:endParaRPr lang="en-US" dirty="0"/>
            </a:p>
          </p:txBody>
        </p:sp>
        <p:sp>
          <p:nvSpPr>
            <p:cNvPr id="49446" name="Freeform 1345"/>
            <p:cNvSpPr>
              <a:spLocks/>
            </p:cNvSpPr>
            <p:nvPr/>
          </p:nvSpPr>
          <p:spPr bwMode="auto">
            <a:xfrm>
              <a:off x="2571" y="2497"/>
              <a:ext cx="17" cy="19"/>
            </a:xfrm>
            <a:custGeom>
              <a:avLst/>
              <a:gdLst>
                <a:gd name="T0" fmla="*/ 8 w 17"/>
                <a:gd name="T1" fmla="*/ 2 h 19"/>
                <a:gd name="T2" fmla="*/ 16 w 17"/>
                <a:gd name="T3" fmla="*/ 4 h 19"/>
                <a:gd name="T4" fmla="*/ 14 w 17"/>
                <a:gd name="T5" fmla="*/ 3 h 19"/>
                <a:gd name="T6" fmla="*/ 10 w 17"/>
                <a:gd name="T7" fmla="*/ 2 h 19"/>
                <a:gd name="T8" fmla="*/ 4 w 17"/>
                <a:gd name="T9" fmla="*/ 0 h 19"/>
                <a:gd name="T10" fmla="*/ 4 w 17"/>
                <a:gd name="T11" fmla="*/ 15 h 19"/>
                <a:gd name="T12" fmla="*/ 1 w 17"/>
                <a:gd name="T13" fmla="*/ 15 h 19"/>
                <a:gd name="T14" fmla="*/ 0 w 17"/>
                <a:gd name="T15" fmla="*/ 14 h 19"/>
                <a:gd name="T16" fmla="*/ 1 w 17"/>
                <a:gd name="T17" fmla="*/ 15 h 19"/>
                <a:gd name="T18" fmla="*/ 8 w 17"/>
                <a:gd name="T19" fmla="*/ 18 h 19"/>
                <a:gd name="T20" fmla="*/ 8 w 17"/>
                <a:gd name="T21" fmla="*/ 2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9"/>
                <a:gd name="T35" fmla="*/ 17 w 1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9">
                  <a:moveTo>
                    <a:pt x="8" y="2"/>
                  </a:moveTo>
                  <a:lnTo>
                    <a:pt x="16" y="4"/>
                  </a:lnTo>
                  <a:lnTo>
                    <a:pt x="14" y="3"/>
                  </a:lnTo>
                  <a:lnTo>
                    <a:pt x="10" y="2"/>
                  </a:lnTo>
                  <a:lnTo>
                    <a:pt x="4" y="0"/>
                  </a:lnTo>
                  <a:lnTo>
                    <a:pt x="4" y="15"/>
                  </a:lnTo>
                  <a:lnTo>
                    <a:pt x="1" y="15"/>
                  </a:lnTo>
                  <a:lnTo>
                    <a:pt x="0" y="14"/>
                  </a:lnTo>
                  <a:lnTo>
                    <a:pt x="1" y="15"/>
                  </a:lnTo>
                  <a:lnTo>
                    <a:pt x="8" y="18"/>
                  </a:lnTo>
                  <a:lnTo>
                    <a:pt x="8" y="2"/>
                  </a:lnTo>
                </a:path>
              </a:pathLst>
            </a:custGeom>
            <a:solidFill>
              <a:srgbClr val="4F4F4F"/>
            </a:solidFill>
            <a:ln w="12700" cap="rnd">
              <a:noFill/>
              <a:round/>
              <a:headEnd/>
              <a:tailEnd/>
            </a:ln>
          </p:spPr>
          <p:txBody>
            <a:bodyPr/>
            <a:lstStyle/>
            <a:p>
              <a:endParaRPr lang="en-US" dirty="0"/>
            </a:p>
          </p:txBody>
        </p:sp>
        <p:sp>
          <p:nvSpPr>
            <p:cNvPr id="49447" name="Freeform 1346"/>
            <p:cNvSpPr>
              <a:spLocks/>
            </p:cNvSpPr>
            <p:nvPr/>
          </p:nvSpPr>
          <p:spPr bwMode="auto">
            <a:xfrm>
              <a:off x="2528" y="2535"/>
              <a:ext cx="17" cy="19"/>
            </a:xfrm>
            <a:custGeom>
              <a:avLst/>
              <a:gdLst>
                <a:gd name="T0" fmla="*/ 12 w 17"/>
                <a:gd name="T1" fmla="*/ 4 h 19"/>
                <a:gd name="T2" fmla="*/ 16 w 17"/>
                <a:gd name="T3" fmla="*/ 6 h 19"/>
                <a:gd name="T4" fmla="*/ 16 w 17"/>
                <a:gd name="T5" fmla="*/ 5 h 19"/>
                <a:gd name="T6" fmla="*/ 12 w 17"/>
                <a:gd name="T7" fmla="*/ 2 h 19"/>
                <a:gd name="T8" fmla="*/ 6 w 17"/>
                <a:gd name="T9" fmla="*/ 0 h 19"/>
                <a:gd name="T10" fmla="*/ 6 w 17"/>
                <a:gd name="T11" fmla="*/ 16 h 19"/>
                <a:gd name="T12" fmla="*/ 2 w 17"/>
                <a:gd name="T13" fmla="*/ 15 h 19"/>
                <a:gd name="T14" fmla="*/ 0 w 17"/>
                <a:gd name="T15" fmla="*/ 14 h 19"/>
                <a:gd name="T16" fmla="*/ 1 w 17"/>
                <a:gd name="T17" fmla="*/ 14 h 19"/>
                <a:gd name="T18" fmla="*/ 6 w 17"/>
                <a:gd name="T19" fmla="*/ 18 h 19"/>
                <a:gd name="T20" fmla="*/ 12 w 17"/>
                <a:gd name="T21" fmla="*/ 4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9"/>
                <a:gd name="T35" fmla="*/ 17 w 1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9">
                  <a:moveTo>
                    <a:pt x="12" y="4"/>
                  </a:moveTo>
                  <a:lnTo>
                    <a:pt x="16" y="6"/>
                  </a:lnTo>
                  <a:lnTo>
                    <a:pt x="16" y="5"/>
                  </a:lnTo>
                  <a:lnTo>
                    <a:pt x="12" y="2"/>
                  </a:lnTo>
                  <a:lnTo>
                    <a:pt x="6" y="0"/>
                  </a:lnTo>
                  <a:lnTo>
                    <a:pt x="6" y="16"/>
                  </a:lnTo>
                  <a:lnTo>
                    <a:pt x="2" y="15"/>
                  </a:lnTo>
                  <a:lnTo>
                    <a:pt x="0" y="14"/>
                  </a:lnTo>
                  <a:lnTo>
                    <a:pt x="1" y="14"/>
                  </a:lnTo>
                  <a:lnTo>
                    <a:pt x="6" y="18"/>
                  </a:lnTo>
                  <a:lnTo>
                    <a:pt x="12" y="4"/>
                  </a:lnTo>
                </a:path>
              </a:pathLst>
            </a:custGeom>
            <a:solidFill>
              <a:srgbClr val="4F4F4F"/>
            </a:solidFill>
            <a:ln w="12700" cap="rnd">
              <a:noFill/>
              <a:round/>
              <a:headEnd/>
              <a:tailEnd/>
            </a:ln>
          </p:spPr>
          <p:txBody>
            <a:bodyPr/>
            <a:lstStyle/>
            <a:p>
              <a:endParaRPr lang="en-US" dirty="0"/>
            </a:p>
          </p:txBody>
        </p:sp>
        <p:sp>
          <p:nvSpPr>
            <p:cNvPr id="49448" name="Freeform 1347"/>
            <p:cNvSpPr>
              <a:spLocks/>
            </p:cNvSpPr>
            <p:nvPr/>
          </p:nvSpPr>
          <p:spPr bwMode="auto">
            <a:xfrm>
              <a:off x="2543" y="2559"/>
              <a:ext cx="24" cy="19"/>
            </a:xfrm>
            <a:custGeom>
              <a:avLst/>
              <a:gdLst>
                <a:gd name="T0" fmla="*/ 23 w 24"/>
                <a:gd name="T1" fmla="*/ 8 h 19"/>
                <a:gd name="T2" fmla="*/ 20 w 24"/>
                <a:gd name="T3" fmla="*/ 5 h 19"/>
                <a:gd name="T4" fmla="*/ 17 w 24"/>
                <a:gd name="T5" fmla="*/ 3 h 19"/>
                <a:gd name="T6" fmla="*/ 15 w 24"/>
                <a:gd name="T7" fmla="*/ 2 h 19"/>
                <a:gd name="T8" fmla="*/ 14 w 24"/>
                <a:gd name="T9" fmla="*/ 0 h 19"/>
                <a:gd name="T10" fmla="*/ 0 w 24"/>
                <a:gd name="T11" fmla="*/ 10 h 19"/>
                <a:gd name="T12" fmla="*/ 2 w 24"/>
                <a:gd name="T13" fmla="*/ 13 h 19"/>
                <a:gd name="T14" fmla="*/ 6 w 24"/>
                <a:gd name="T15" fmla="*/ 15 h 19"/>
                <a:gd name="T16" fmla="*/ 8 w 24"/>
                <a:gd name="T17" fmla="*/ 16 h 19"/>
                <a:gd name="T18" fmla="*/ 10 w 24"/>
                <a:gd name="T19" fmla="*/ 18 h 19"/>
                <a:gd name="T20" fmla="*/ 23 w 24"/>
                <a:gd name="T21" fmla="*/ 8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9"/>
                <a:gd name="T35" fmla="*/ 24 w 24"/>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9">
                  <a:moveTo>
                    <a:pt x="23" y="8"/>
                  </a:moveTo>
                  <a:lnTo>
                    <a:pt x="20" y="5"/>
                  </a:lnTo>
                  <a:lnTo>
                    <a:pt x="17" y="3"/>
                  </a:lnTo>
                  <a:lnTo>
                    <a:pt x="15" y="2"/>
                  </a:lnTo>
                  <a:lnTo>
                    <a:pt x="14" y="0"/>
                  </a:lnTo>
                  <a:lnTo>
                    <a:pt x="0" y="10"/>
                  </a:lnTo>
                  <a:lnTo>
                    <a:pt x="2" y="13"/>
                  </a:lnTo>
                  <a:lnTo>
                    <a:pt x="6" y="15"/>
                  </a:lnTo>
                  <a:lnTo>
                    <a:pt x="8" y="16"/>
                  </a:lnTo>
                  <a:lnTo>
                    <a:pt x="10" y="18"/>
                  </a:lnTo>
                  <a:lnTo>
                    <a:pt x="23" y="8"/>
                  </a:lnTo>
                </a:path>
              </a:pathLst>
            </a:custGeom>
            <a:solidFill>
              <a:srgbClr val="4F4F4F"/>
            </a:solidFill>
            <a:ln w="12700" cap="rnd">
              <a:noFill/>
              <a:round/>
              <a:headEnd/>
              <a:tailEnd/>
            </a:ln>
          </p:spPr>
          <p:txBody>
            <a:bodyPr/>
            <a:lstStyle/>
            <a:p>
              <a:endParaRPr lang="en-US" dirty="0"/>
            </a:p>
          </p:txBody>
        </p:sp>
        <p:sp>
          <p:nvSpPr>
            <p:cNvPr id="49449" name="Freeform 1348"/>
            <p:cNvSpPr>
              <a:spLocks/>
            </p:cNvSpPr>
            <p:nvPr/>
          </p:nvSpPr>
          <p:spPr bwMode="auto">
            <a:xfrm>
              <a:off x="2629" y="2635"/>
              <a:ext cx="26" cy="19"/>
            </a:xfrm>
            <a:custGeom>
              <a:avLst/>
              <a:gdLst>
                <a:gd name="T0" fmla="*/ 25 w 26"/>
                <a:gd name="T1" fmla="*/ 7 h 19"/>
                <a:gd name="T2" fmla="*/ 21 w 26"/>
                <a:gd name="T3" fmla="*/ 5 h 19"/>
                <a:gd name="T4" fmla="*/ 19 w 26"/>
                <a:gd name="T5" fmla="*/ 4 h 19"/>
                <a:gd name="T6" fmla="*/ 16 w 26"/>
                <a:gd name="T7" fmla="*/ 2 h 19"/>
                <a:gd name="T8" fmla="*/ 13 w 26"/>
                <a:gd name="T9" fmla="*/ 0 h 19"/>
                <a:gd name="T10" fmla="*/ 0 w 26"/>
                <a:gd name="T11" fmla="*/ 10 h 19"/>
                <a:gd name="T12" fmla="*/ 4 w 26"/>
                <a:gd name="T13" fmla="*/ 14 h 19"/>
                <a:gd name="T14" fmla="*/ 10 w 26"/>
                <a:gd name="T15" fmla="*/ 17 h 19"/>
                <a:gd name="T16" fmla="*/ 12 w 26"/>
                <a:gd name="T17" fmla="*/ 18 h 19"/>
                <a:gd name="T18" fmla="*/ 25 w 26"/>
                <a:gd name="T19" fmla="*/ 7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19"/>
                <a:gd name="T32" fmla="*/ 26 w 26"/>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19">
                  <a:moveTo>
                    <a:pt x="25" y="7"/>
                  </a:moveTo>
                  <a:lnTo>
                    <a:pt x="21" y="5"/>
                  </a:lnTo>
                  <a:lnTo>
                    <a:pt x="19" y="4"/>
                  </a:lnTo>
                  <a:lnTo>
                    <a:pt x="16" y="2"/>
                  </a:lnTo>
                  <a:lnTo>
                    <a:pt x="13" y="0"/>
                  </a:lnTo>
                  <a:lnTo>
                    <a:pt x="0" y="10"/>
                  </a:lnTo>
                  <a:lnTo>
                    <a:pt x="4" y="14"/>
                  </a:lnTo>
                  <a:lnTo>
                    <a:pt x="10" y="17"/>
                  </a:lnTo>
                  <a:lnTo>
                    <a:pt x="12" y="18"/>
                  </a:lnTo>
                  <a:lnTo>
                    <a:pt x="25" y="7"/>
                  </a:lnTo>
                </a:path>
              </a:pathLst>
            </a:custGeom>
            <a:solidFill>
              <a:srgbClr val="4F4F4F"/>
            </a:solidFill>
            <a:ln w="12700" cap="rnd">
              <a:noFill/>
              <a:round/>
              <a:headEnd/>
              <a:tailEnd/>
            </a:ln>
          </p:spPr>
          <p:txBody>
            <a:bodyPr/>
            <a:lstStyle/>
            <a:p>
              <a:endParaRPr lang="en-US" dirty="0"/>
            </a:p>
          </p:txBody>
        </p:sp>
        <p:sp>
          <p:nvSpPr>
            <p:cNvPr id="49450" name="Freeform 1349"/>
            <p:cNvSpPr>
              <a:spLocks/>
            </p:cNvSpPr>
            <p:nvPr/>
          </p:nvSpPr>
          <p:spPr bwMode="auto">
            <a:xfrm>
              <a:off x="2652" y="2650"/>
              <a:ext cx="18" cy="17"/>
            </a:xfrm>
            <a:custGeom>
              <a:avLst/>
              <a:gdLst>
                <a:gd name="T0" fmla="*/ 17 w 18"/>
                <a:gd name="T1" fmla="*/ 4 h 17"/>
                <a:gd name="T2" fmla="*/ 16 w 18"/>
                <a:gd name="T3" fmla="*/ 3 h 17"/>
                <a:gd name="T4" fmla="*/ 13 w 18"/>
                <a:gd name="T5" fmla="*/ 1 h 17"/>
                <a:gd name="T6" fmla="*/ 11 w 18"/>
                <a:gd name="T7" fmla="*/ 0 h 17"/>
                <a:gd name="T8" fmla="*/ 10 w 18"/>
                <a:gd name="T9" fmla="*/ 0 h 17"/>
                <a:gd name="T10" fmla="*/ 0 w 18"/>
                <a:gd name="T11" fmla="*/ 11 h 17"/>
                <a:gd name="T12" fmla="*/ 2 w 18"/>
                <a:gd name="T13" fmla="*/ 13 h 17"/>
                <a:gd name="T14" fmla="*/ 4 w 18"/>
                <a:gd name="T15" fmla="*/ 14 h 17"/>
                <a:gd name="T16" fmla="*/ 5 w 18"/>
                <a:gd name="T17" fmla="*/ 14 h 17"/>
                <a:gd name="T18" fmla="*/ 5 w 18"/>
                <a:gd name="T19" fmla="*/ 16 h 17"/>
                <a:gd name="T20" fmla="*/ 17 w 18"/>
                <a:gd name="T21" fmla="*/ 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4"/>
                  </a:moveTo>
                  <a:lnTo>
                    <a:pt x="16" y="3"/>
                  </a:lnTo>
                  <a:lnTo>
                    <a:pt x="13" y="1"/>
                  </a:lnTo>
                  <a:lnTo>
                    <a:pt x="11" y="0"/>
                  </a:lnTo>
                  <a:lnTo>
                    <a:pt x="10" y="0"/>
                  </a:lnTo>
                  <a:lnTo>
                    <a:pt x="0" y="11"/>
                  </a:lnTo>
                  <a:lnTo>
                    <a:pt x="2" y="13"/>
                  </a:lnTo>
                  <a:lnTo>
                    <a:pt x="4" y="14"/>
                  </a:lnTo>
                  <a:lnTo>
                    <a:pt x="5" y="14"/>
                  </a:lnTo>
                  <a:lnTo>
                    <a:pt x="5" y="16"/>
                  </a:lnTo>
                  <a:lnTo>
                    <a:pt x="17" y="4"/>
                  </a:lnTo>
                </a:path>
              </a:pathLst>
            </a:custGeom>
            <a:solidFill>
              <a:srgbClr val="4F4F4F"/>
            </a:solidFill>
            <a:ln w="12700" cap="rnd">
              <a:noFill/>
              <a:round/>
              <a:headEnd/>
              <a:tailEnd/>
            </a:ln>
          </p:spPr>
          <p:txBody>
            <a:bodyPr/>
            <a:lstStyle/>
            <a:p>
              <a:endParaRPr lang="en-US" dirty="0"/>
            </a:p>
          </p:txBody>
        </p:sp>
        <p:sp>
          <p:nvSpPr>
            <p:cNvPr id="49451" name="Freeform 1350"/>
            <p:cNvSpPr>
              <a:spLocks/>
            </p:cNvSpPr>
            <p:nvPr/>
          </p:nvSpPr>
          <p:spPr bwMode="auto">
            <a:xfrm>
              <a:off x="2246" y="2534"/>
              <a:ext cx="17" cy="18"/>
            </a:xfrm>
            <a:custGeom>
              <a:avLst/>
              <a:gdLst>
                <a:gd name="T0" fmla="*/ 16 w 17"/>
                <a:gd name="T1" fmla="*/ 5 h 18"/>
                <a:gd name="T2" fmla="*/ 16 w 17"/>
                <a:gd name="T3" fmla="*/ 4 h 18"/>
                <a:gd name="T4" fmla="*/ 14 w 17"/>
                <a:gd name="T5" fmla="*/ 4 h 18"/>
                <a:gd name="T6" fmla="*/ 11 w 17"/>
                <a:gd name="T7" fmla="*/ 1 h 18"/>
                <a:gd name="T8" fmla="*/ 9 w 17"/>
                <a:gd name="T9" fmla="*/ 0 h 18"/>
                <a:gd name="T10" fmla="*/ 0 w 17"/>
                <a:gd name="T11" fmla="*/ 12 h 18"/>
                <a:gd name="T12" fmla="*/ 1 w 17"/>
                <a:gd name="T13" fmla="*/ 13 h 18"/>
                <a:gd name="T14" fmla="*/ 4 w 17"/>
                <a:gd name="T15" fmla="*/ 16 h 18"/>
                <a:gd name="T16" fmla="*/ 6 w 17"/>
                <a:gd name="T17" fmla="*/ 17 h 18"/>
                <a:gd name="T18" fmla="*/ 16 w 17"/>
                <a:gd name="T19" fmla="*/ 5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8"/>
                <a:gd name="T32" fmla="*/ 17 w 1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8">
                  <a:moveTo>
                    <a:pt x="16" y="5"/>
                  </a:moveTo>
                  <a:lnTo>
                    <a:pt x="16" y="4"/>
                  </a:lnTo>
                  <a:lnTo>
                    <a:pt x="14" y="4"/>
                  </a:lnTo>
                  <a:lnTo>
                    <a:pt x="11" y="1"/>
                  </a:lnTo>
                  <a:lnTo>
                    <a:pt x="9" y="0"/>
                  </a:lnTo>
                  <a:lnTo>
                    <a:pt x="0" y="12"/>
                  </a:lnTo>
                  <a:lnTo>
                    <a:pt x="1" y="13"/>
                  </a:lnTo>
                  <a:lnTo>
                    <a:pt x="4" y="16"/>
                  </a:lnTo>
                  <a:lnTo>
                    <a:pt x="6" y="17"/>
                  </a:lnTo>
                  <a:lnTo>
                    <a:pt x="16" y="5"/>
                  </a:lnTo>
                </a:path>
              </a:pathLst>
            </a:custGeom>
            <a:solidFill>
              <a:srgbClr val="4F4F4F"/>
            </a:solidFill>
            <a:ln w="12700" cap="rnd">
              <a:noFill/>
              <a:round/>
              <a:headEnd/>
              <a:tailEnd/>
            </a:ln>
          </p:spPr>
          <p:txBody>
            <a:bodyPr/>
            <a:lstStyle/>
            <a:p>
              <a:endParaRPr lang="en-US" dirty="0"/>
            </a:p>
          </p:txBody>
        </p:sp>
        <p:sp>
          <p:nvSpPr>
            <p:cNvPr id="49452" name="Freeform 1351"/>
            <p:cNvSpPr>
              <a:spLocks/>
            </p:cNvSpPr>
            <p:nvPr/>
          </p:nvSpPr>
          <p:spPr bwMode="auto">
            <a:xfrm>
              <a:off x="2295" y="2629"/>
              <a:ext cx="20" cy="20"/>
            </a:xfrm>
            <a:custGeom>
              <a:avLst/>
              <a:gdLst>
                <a:gd name="T0" fmla="*/ 19 w 20"/>
                <a:gd name="T1" fmla="*/ 19 h 20"/>
                <a:gd name="T2" fmla="*/ 19 w 20"/>
                <a:gd name="T3" fmla="*/ 14 h 20"/>
                <a:gd name="T4" fmla="*/ 17 w 20"/>
                <a:gd name="T5" fmla="*/ 9 h 20"/>
                <a:gd name="T6" fmla="*/ 16 w 20"/>
                <a:gd name="T7" fmla="*/ 5 h 20"/>
                <a:gd name="T8" fmla="*/ 12 w 20"/>
                <a:gd name="T9" fmla="*/ 0 h 20"/>
                <a:gd name="T10" fmla="*/ 0 w 20"/>
                <a:gd name="T11" fmla="*/ 11 h 20"/>
                <a:gd name="T12" fmla="*/ 1 w 20"/>
                <a:gd name="T13" fmla="*/ 12 h 20"/>
                <a:gd name="T14" fmla="*/ 2 w 20"/>
                <a:gd name="T15" fmla="*/ 14 h 20"/>
                <a:gd name="T16" fmla="*/ 2 w 20"/>
                <a:gd name="T17" fmla="*/ 16 h 20"/>
                <a:gd name="T18" fmla="*/ 2 w 20"/>
                <a:gd name="T19" fmla="*/ 19 h 20"/>
                <a:gd name="T20" fmla="*/ 19 w 20"/>
                <a:gd name="T21" fmla="*/ 19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19" y="19"/>
                  </a:moveTo>
                  <a:lnTo>
                    <a:pt x="19" y="14"/>
                  </a:lnTo>
                  <a:lnTo>
                    <a:pt x="17" y="9"/>
                  </a:lnTo>
                  <a:lnTo>
                    <a:pt x="16" y="5"/>
                  </a:lnTo>
                  <a:lnTo>
                    <a:pt x="12" y="0"/>
                  </a:lnTo>
                  <a:lnTo>
                    <a:pt x="0" y="11"/>
                  </a:lnTo>
                  <a:lnTo>
                    <a:pt x="1" y="12"/>
                  </a:lnTo>
                  <a:lnTo>
                    <a:pt x="2" y="14"/>
                  </a:lnTo>
                  <a:lnTo>
                    <a:pt x="2" y="16"/>
                  </a:lnTo>
                  <a:lnTo>
                    <a:pt x="2" y="19"/>
                  </a:lnTo>
                  <a:lnTo>
                    <a:pt x="19" y="19"/>
                  </a:lnTo>
                </a:path>
              </a:pathLst>
            </a:custGeom>
            <a:solidFill>
              <a:srgbClr val="4F4F4F"/>
            </a:solidFill>
            <a:ln w="12700" cap="rnd">
              <a:noFill/>
              <a:round/>
              <a:headEnd/>
              <a:tailEnd/>
            </a:ln>
          </p:spPr>
          <p:txBody>
            <a:bodyPr/>
            <a:lstStyle/>
            <a:p>
              <a:endParaRPr lang="en-US" dirty="0"/>
            </a:p>
          </p:txBody>
        </p:sp>
        <p:sp>
          <p:nvSpPr>
            <p:cNvPr id="49453" name="Freeform 1352"/>
            <p:cNvSpPr>
              <a:spLocks/>
            </p:cNvSpPr>
            <p:nvPr/>
          </p:nvSpPr>
          <p:spPr bwMode="auto">
            <a:xfrm>
              <a:off x="2467" y="2799"/>
              <a:ext cx="27" cy="22"/>
            </a:xfrm>
            <a:custGeom>
              <a:avLst/>
              <a:gdLst>
                <a:gd name="T0" fmla="*/ 26 w 27"/>
                <a:gd name="T1" fmla="*/ 7 h 22"/>
                <a:gd name="T2" fmla="*/ 20 w 27"/>
                <a:gd name="T3" fmla="*/ 5 h 22"/>
                <a:gd name="T4" fmla="*/ 15 w 27"/>
                <a:gd name="T5" fmla="*/ 3 h 22"/>
                <a:gd name="T6" fmla="*/ 11 w 27"/>
                <a:gd name="T7" fmla="*/ 2 h 22"/>
                <a:gd name="T8" fmla="*/ 6 w 27"/>
                <a:gd name="T9" fmla="*/ 0 h 22"/>
                <a:gd name="T10" fmla="*/ 0 w 27"/>
                <a:gd name="T11" fmla="*/ 16 h 22"/>
                <a:gd name="T12" fmla="*/ 4 w 27"/>
                <a:gd name="T13" fmla="*/ 16 h 22"/>
                <a:gd name="T14" fmla="*/ 9 w 27"/>
                <a:gd name="T15" fmla="*/ 18 h 22"/>
                <a:gd name="T16" fmla="*/ 13 w 27"/>
                <a:gd name="T17" fmla="*/ 20 h 22"/>
                <a:gd name="T18" fmla="*/ 16 w 27"/>
                <a:gd name="T19" fmla="*/ 21 h 22"/>
                <a:gd name="T20" fmla="*/ 26 w 27"/>
                <a:gd name="T21" fmla="*/ 7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22"/>
                <a:gd name="T35" fmla="*/ 27 w 27"/>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22">
                  <a:moveTo>
                    <a:pt x="26" y="7"/>
                  </a:moveTo>
                  <a:lnTo>
                    <a:pt x="20" y="5"/>
                  </a:lnTo>
                  <a:lnTo>
                    <a:pt x="15" y="3"/>
                  </a:lnTo>
                  <a:lnTo>
                    <a:pt x="11" y="2"/>
                  </a:lnTo>
                  <a:lnTo>
                    <a:pt x="6" y="0"/>
                  </a:lnTo>
                  <a:lnTo>
                    <a:pt x="0" y="16"/>
                  </a:lnTo>
                  <a:lnTo>
                    <a:pt x="4" y="16"/>
                  </a:lnTo>
                  <a:lnTo>
                    <a:pt x="9" y="18"/>
                  </a:lnTo>
                  <a:lnTo>
                    <a:pt x="13" y="20"/>
                  </a:lnTo>
                  <a:lnTo>
                    <a:pt x="16" y="21"/>
                  </a:lnTo>
                  <a:lnTo>
                    <a:pt x="26" y="7"/>
                  </a:lnTo>
                </a:path>
              </a:pathLst>
            </a:custGeom>
            <a:solidFill>
              <a:srgbClr val="4F4F4F"/>
            </a:solidFill>
            <a:ln w="12700" cap="rnd">
              <a:noFill/>
              <a:round/>
              <a:headEnd/>
              <a:tailEnd/>
            </a:ln>
          </p:spPr>
          <p:txBody>
            <a:bodyPr/>
            <a:lstStyle/>
            <a:p>
              <a:endParaRPr lang="en-US" dirty="0"/>
            </a:p>
          </p:txBody>
        </p:sp>
        <p:sp>
          <p:nvSpPr>
            <p:cNvPr id="49454" name="Freeform 1353"/>
            <p:cNvSpPr>
              <a:spLocks/>
            </p:cNvSpPr>
            <p:nvPr/>
          </p:nvSpPr>
          <p:spPr bwMode="auto">
            <a:xfrm>
              <a:off x="2438" y="2867"/>
              <a:ext cx="17" cy="17"/>
            </a:xfrm>
            <a:custGeom>
              <a:avLst/>
              <a:gdLst>
                <a:gd name="T0" fmla="*/ 4 w 17"/>
                <a:gd name="T1" fmla="*/ 16 h 17"/>
                <a:gd name="T2" fmla="*/ 7 w 17"/>
                <a:gd name="T3" fmla="*/ 16 h 17"/>
                <a:gd name="T4" fmla="*/ 7 w 17"/>
                <a:gd name="T5" fmla="*/ 15 h 17"/>
                <a:gd name="T6" fmla="*/ 0 w 17"/>
                <a:gd name="T7" fmla="*/ 12 h 17"/>
                <a:gd name="T8" fmla="*/ 0 w 17"/>
                <a:gd name="T9" fmla="*/ 9 h 17"/>
                <a:gd name="T10" fmla="*/ 16 w 17"/>
                <a:gd name="T11" fmla="*/ 9 h 17"/>
                <a:gd name="T12" fmla="*/ 15 w 17"/>
                <a:gd name="T13" fmla="*/ 4 h 17"/>
                <a:gd name="T14" fmla="*/ 7 w 17"/>
                <a:gd name="T15" fmla="*/ 0 h 17"/>
                <a:gd name="T16" fmla="*/ 4 w 17"/>
                <a:gd name="T17" fmla="*/ 1 h 17"/>
                <a:gd name="T18" fmla="*/ 4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4" y="16"/>
                  </a:moveTo>
                  <a:lnTo>
                    <a:pt x="7" y="16"/>
                  </a:lnTo>
                  <a:lnTo>
                    <a:pt x="7" y="15"/>
                  </a:lnTo>
                  <a:lnTo>
                    <a:pt x="0" y="12"/>
                  </a:lnTo>
                  <a:lnTo>
                    <a:pt x="0" y="9"/>
                  </a:lnTo>
                  <a:lnTo>
                    <a:pt x="16" y="9"/>
                  </a:lnTo>
                  <a:lnTo>
                    <a:pt x="15" y="4"/>
                  </a:lnTo>
                  <a:lnTo>
                    <a:pt x="7" y="0"/>
                  </a:lnTo>
                  <a:lnTo>
                    <a:pt x="4" y="1"/>
                  </a:lnTo>
                  <a:lnTo>
                    <a:pt x="4" y="16"/>
                  </a:lnTo>
                </a:path>
              </a:pathLst>
            </a:custGeom>
            <a:solidFill>
              <a:srgbClr val="4F4F4F"/>
            </a:solidFill>
            <a:ln w="12700" cap="rnd">
              <a:noFill/>
              <a:round/>
              <a:headEnd/>
              <a:tailEnd/>
            </a:ln>
          </p:spPr>
          <p:txBody>
            <a:bodyPr/>
            <a:lstStyle/>
            <a:p>
              <a:endParaRPr lang="en-US" dirty="0"/>
            </a:p>
          </p:txBody>
        </p:sp>
        <p:sp>
          <p:nvSpPr>
            <p:cNvPr id="49455" name="Freeform 1354"/>
            <p:cNvSpPr>
              <a:spLocks/>
            </p:cNvSpPr>
            <p:nvPr/>
          </p:nvSpPr>
          <p:spPr bwMode="auto">
            <a:xfrm>
              <a:off x="2430" y="2883"/>
              <a:ext cx="18" cy="17"/>
            </a:xfrm>
            <a:custGeom>
              <a:avLst/>
              <a:gdLst>
                <a:gd name="T0" fmla="*/ 17 w 18"/>
                <a:gd name="T1" fmla="*/ 4 h 17"/>
                <a:gd name="T2" fmla="*/ 16 w 18"/>
                <a:gd name="T3" fmla="*/ 2 h 17"/>
                <a:gd name="T4" fmla="*/ 15 w 18"/>
                <a:gd name="T5" fmla="*/ 0 h 17"/>
                <a:gd name="T6" fmla="*/ 15 w 18"/>
                <a:gd name="T7" fmla="*/ 11 h 17"/>
                <a:gd name="T8" fmla="*/ 0 w 18"/>
                <a:gd name="T9" fmla="*/ 0 h 17"/>
                <a:gd name="T10" fmla="*/ 0 w 18"/>
                <a:gd name="T11" fmla="*/ 11 h 17"/>
                <a:gd name="T12" fmla="*/ 1 w 18"/>
                <a:gd name="T13" fmla="*/ 13 h 17"/>
                <a:gd name="T14" fmla="*/ 1 w 18"/>
                <a:gd name="T15" fmla="*/ 16 h 17"/>
                <a:gd name="T16" fmla="*/ 1 w 18"/>
                <a:gd name="T17" fmla="*/ 13 h 17"/>
                <a:gd name="T18" fmla="*/ 17 w 18"/>
                <a:gd name="T19" fmla="*/ 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7"/>
                <a:gd name="T32" fmla="*/ 18 w 18"/>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7">
                  <a:moveTo>
                    <a:pt x="17" y="4"/>
                  </a:moveTo>
                  <a:lnTo>
                    <a:pt x="16" y="2"/>
                  </a:lnTo>
                  <a:lnTo>
                    <a:pt x="15" y="0"/>
                  </a:lnTo>
                  <a:lnTo>
                    <a:pt x="15" y="11"/>
                  </a:lnTo>
                  <a:lnTo>
                    <a:pt x="0" y="0"/>
                  </a:lnTo>
                  <a:lnTo>
                    <a:pt x="0" y="11"/>
                  </a:lnTo>
                  <a:lnTo>
                    <a:pt x="1" y="13"/>
                  </a:lnTo>
                  <a:lnTo>
                    <a:pt x="1" y="16"/>
                  </a:lnTo>
                  <a:lnTo>
                    <a:pt x="1" y="13"/>
                  </a:lnTo>
                  <a:lnTo>
                    <a:pt x="17" y="4"/>
                  </a:lnTo>
                </a:path>
              </a:pathLst>
            </a:custGeom>
            <a:solidFill>
              <a:srgbClr val="4F4F4F"/>
            </a:solidFill>
            <a:ln w="12700" cap="rnd">
              <a:noFill/>
              <a:round/>
              <a:headEnd/>
              <a:tailEnd/>
            </a:ln>
          </p:spPr>
          <p:txBody>
            <a:bodyPr/>
            <a:lstStyle/>
            <a:p>
              <a:endParaRPr lang="en-US" dirty="0"/>
            </a:p>
          </p:txBody>
        </p:sp>
        <p:sp>
          <p:nvSpPr>
            <p:cNvPr id="49456" name="Freeform 1355"/>
            <p:cNvSpPr>
              <a:spLocks/>
            </p:cNvSpPr>
            <p:nvPr/>
          </p:nvSpPr>
          <p:spPr bwMode="auto">
            <a:xfrm>
              <a:off x="2465" y="2926"/>
              <a:ext cx="21" cy="17"/>
            </a:xfrm>
            <a:custGeom>
              <a:avLst/>
              <a:gdLst>
                <a:gd name="T0" fmla="*/ 20 w 21"/>
                <a:gd name="T1" fmla="*/ 7 h 17"/>
                <a:gd name="T2" fmla="*/ 18 w 21"/>
                <a:gd name="T3" fmla="*/ 3 h 17"/>
                <a:gd name="T4" fmla="*/ 17 w 21"/>
                <a:gd name="T5" fmla="*/ 1 h 17"/>
                <a:gd name="T6" fmla="*/ 17 w 21"/>
                <a:gd name="T7" fmla="*/ 0 h 17"/>
                <a:gd name="T8" fmla="*/ 17 w 21"/>
                <a:gd name="T9" fmla="*/ 1 h 17"/>
                <a:gd name="T10" fmla="*/ 0 w 21"/>
                <a:gd name="T11" fmla="*/ 7 h 17"/>
                <a:gd name="T12" fmla="*/ 2 w 21"/>
                <a:gd name="T13" fmla="*/ 12 h 17"/>
                <a:gd name="T14" fmla="*/ 4 w 21"/>
                <a:gd name="T15" fmla="*/ 14 h 17"/>
                <a:gd name="T16" fmla="*/ 5 w 21"/>
                <a:gd name="T17" fmla="*/ 16 h 17"/>
                <a:gd name="T18" fmla="*/ 20 w 21"/>
                <a:gd name="T19" fmla="*/ 7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17"/>
                <a:gd name="T32" fmla="*/ 21 w 21"/>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17">
                  <a:moveTo>
                    <a:pt x="20" y="7"/>
                  </a:moveTo>
                  <a:lnTo>
                    <a:pt x="18" y="3"/>
                  </a:lnTo>
                  <a:lnTo>
                    <a:pt x="17" y="1"/>
                  </a:lnTo>
                  <a:lnTo>
                    <a:pt x="17" y="0"/>
                  </a:lnTo>
                  <a:lnTo>
                    <a:pt x="17" y="1"/>
                  </a:lnTo>
                  <a:lnTo>
                    <a:pt x="0" y="7"/>
                  </a:lnTo>
                  <a:lnTo>
                    <a:pt x="2" y="12"/>
                  </a:lnTo>
                  <a:lnTo>
                    <a:pt x="4" y="14"/>
                  </a:lnTo>
                  <a:lnTo>
                    <a:pt x="5" y="16"/>
                  </a:lnTo>
                  <a:lnTo>
                    <a:pt x="20" y="7"/>
                  </a:lnTo>
                </a:path>
              </a:pathLst>
            </a:custGeom>
            <a:solidFill>
              <a:srgbClr val="4F4F4F"/>
            </a:solidFill>
            <a:ln w="12700" cap="rnd">
              <a:noFill/>
              <a:round/>
              <a:headEnd/>
              <a:tailEnd/>
            </a:ln>
          </p:spPr>
          <p:txBody>
            <a:bodyPr/>
            <a:lstStyle/>
            <a:p>
              <a:endParaRPr lang="en-US" dirty="0"/>
            </a:p>
          </p:txBody>
        </p:sp>
        <p:sp>
          <p:nvSpPr>
            <p:cNvPr id="49457" name="Freeform 1356"/>
            <p:cNvSpPr>
              <a:spLocks/>
            </p:cNvSpPr>
            <p:nvPr/>
          </p:nvSpPr>
          <p:spPr bwMode="auto">
            <a:xfrm>
              <a:off x="2414" y="3003"/>
              <a:ext cx="18" cy="17"/>
            </a:xfrm>
            <a:custGeom>
              <a:avLst/>
              <a:gdLst>
                <a:gd name="T0" fmla="*/ 16 w 18"/>
                <a:gd name="T1" fmla="*/ 9 h 17"/>
                <a:gd name="T2" fmla="*/ 17 w 18"/>
                <a:gd name="T3" fmla="*/ 10 h 17"/>
                <a:gd name="T4" fmla="*/ 16 w 18"/>
                <a:gd name="T5" fmla="*/ 12 h 17"/>
                <a:gd name="T6" fmla="*/ 15 w 18"/>
                <a:gd name="T7" fmla="*/ 14 h 17"/>
                <a:gd name="T8" fmla="*/ 13 w 18"/>
                <a:gd name="T9" fmla="*/ 16 h 17"/>
                <a:gd name="T10" fmla="*/ 9 w 18"/>
                <a:gd name="T11" fmla="*/ 0 h 17"/>
                <a:gd name="T12" fmla="*/ 5 w 18"/>
                <a:gd name="T13" fmla="*/ 2 h 17"/>
                <a:gd name="T14" fmla="*/ 1 w 18"/>
                <a:gd name="T15" fmla="*/ 6 h 17"/>
                <a:gd name="T16" fmla="*/ 0 w 18"/>
                <a:gd name="T17" fmla="*/ 10 h 17"/>
                <a:gd name="T18" fmla="*/ 1 w 18"/>
                <a:gd name="T19" fmla="*/ 14 h 17"/>
                <a:gd name="T20" fmla="*/ 16 w 18"/>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6" y="9"/>
                  </a:moveTo>
                  <a:lnTo>
                    <a:pt x="17" y="10"/>
                  </a:lnTo>
                  <a:lnTo>
                    <a:pt x="16" y="12"/>
                  </a:lnTo>
                  <a:lnTo>
                    <a:pt x="15" y="14"/>
                  </a:lnTo>
                  <a:lnTo>
                    <a:pt x="13" y="16"/>
                  </a:lnTo>
                  <a:lnTo>
                    <a:pt x="9" y="0"/>
                  </a:lnTo>
                  <a:lnTo>
                    <a:pt x="5" y="2"/>
                  </a:lnTo>
                  <a:lnTo>
                    <a:pt x="1" y="6"/>
                  </a:lnTo>
                  <a:lnTo>
                    <a:pt x="0" y="10"/>
                  </a:lnTo>
                  <a:lnTo>
                    <a:pt x="1" y="14"/>
                  </a:lnTo>
                  <a:lnTo>
                    <a:pt x="16" y="9"/>
                  </a:lnTo>
                </a:path>
              </a:pathLst>
            </a:custGeom>
            <a:solidFill>
              <a:srgbClr val="4F4F4F"/>
            </a:solidFill>
            <a:ln w="12700" cap="rnd">
              <a:noFill/>
              <a:round/>
              <a:headEnd/>
              <a:tailEnd/>
            </a:ln>
          </p:spPr>
          <p:txBody>
            <a:bodyPr/>
            <a:lstStyle/>
            <a:p>
              <a:endParaRPr lang="en-US" dirty="0"/>
            </a:p>
          </p:txBody>
        </p:sp>
        <p:sp>
          <p:nvSpPr>
            <p:cNvPr id="49458" name="Freeform 1357"/>
            <p:cNvSpPr>
              <a:spLocks/>
            </p:cNvSpPr>
            <p:nvPr/>
          </p:nvSpPr>
          <p:spPr bwMode="auto">
            <a:xfrm>
              <a:off x="2301" y="2987"/>
              <a:ext cx="17" cy="17"/>
            </a:xfrm>
            <a:custGeom>
              <a:avLst/>
              <a:gdLst>
                <a:gd name="T0" fmla="*/ 16 w 17"/>
                <a:gd name="T1" fmla="*/ 16 h 17"/>
                <a:gd name="T2" fmla="*/ 16 w 17"/>
                <a:gd name="T3" fmla="*/ 9 h 17"/>
                <a:gd name="T4" fmla="*/ 14 w 17"/>
                <a:gd name="T5" fmla="*/ 6 h 17"/>
                <a:gd name="T6" fmla="*/ 14 w 17"/>
                <a:gd name="T7" fmla="*/ 3 h 17"/>
                <a:gd name="T8" fmla="*/ 12 w 17"/>
                <a:gd name="T9" fmla="*/ 0 h 17"/>
                <a:gd name="T10" fmla="*/ 0 w 17"/>
                <a:gd name="T11" fmla="*/ 0 h 17"/>
                <a:gd name="T12" fmla="*/ 2 w 17"/>
                <a:gd name="T13" fmla="*/ 4 h 17"/>
                <a:gd name="T14" fmla="*/ 2 w 17"/>
                <a:gd name="T15" fmla="*/ 8 h 17"/>
                <a:gd name="T16" fmla="*/ 4 w 17"/>
                <a:gd name="T17" fmla="*/ 12 h 17"/>
                <a:gd name="T18" fmla="*/ 16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16"/>
                  </a:moveTo>
                  <a:lnTo>
                    <a:pt x="16" y="9"/>
                  </a:lnTo>
                  <a:lnTo>
                    <a:pt x="14" y="6"/>
                  </a:lnTo>
                  <a:lnTo>
                    <a:pt x="14" y="3"/>
                  </a:lnTo>
                  <a:lnTo>
                    <a:pt x="12" y="0"/>
                  </a:lnTo>
                  <a:lnTo>
                    <a:pt x="0" y="0"/>
                  </a:lnTo>
                  <a:lnTo>
                    <a:pt x="2" y="4"/>
                  </a:lnTo>
                  <a:lnTo>
                    <a:pt x="2" y="8"/>
                  </a:lnTo>
                  <a:lnTo>
                    <a:pt x="4" y="12"/>
                  </a:lnTo>
                  <a:lnTo>
                    <a:pt x="16" y="16"/>
                  </a:lnTo>
                </a:path>
              </a:pathLst>
            </a:custGeom>
            <a:solidFill>
              <a:srgbClr val="B5B5B5"/>
            </a:solidFill>
            <a:ln w="12700" cap="rnd">
              <a:noFill/>
              <a:round/>
              <a:headEnd/>
              <a:tailEnd/>
            </a:ln>
          </p:spPr>
          <p:txBody>
            <a:bodyPr/>
            <a:lstStyle/>
            <a:p>
              <a:endParaRPr lang="en-US" dirty="0"/>
            </a:p>
          </p:txBody>
        </p:sp>
        <p:sp>
          <p:nvSpPr>
            <p:cNvPr id="49459" name="Freeform 1358"/>
            <p:cNvSpPr>
              <a:spLocks/>
            </p:cNvSpPr>
            <p:nvPr/>
          </p:nvSpPr>
          <p:spPr bwMode="auto">
            <a:xfrm>
              <a:off x="2316" y="3056"/>
              <a:ext cx="17" cy="44"/>
            </a:xfrm>
            <a:custGeom>
              <a:avLst/>
              <a:gdLst>
                <a:gd name="T0" fmla="*/ 16 w 17"/>
                <a:gd name="T1" fmla="*/ 42 h 44"/>
                <a:gd name="T2" fmla="*/ 16 w 17"/>
                <a:gd name="T3" fmla="*/ 41 h 44"/>
                <a:gd name="T4" fmla="*/ 14 w 17"/>
                <a:gd name="T5" fmla="*/ 37 h 44"/>
                <a:gd name="T6" fmla="*/ 14 w 17"/>
                <a:gd name="T7" fmla="*/ 32 h 44"/>
                <a:gd name="T8" fmla="*/ 14 w 17"/>
                <a:gd name="T9" fmla="*/ 27 h 44"/>
                <a:gd name="T10" fmla="*/ 14 w 17"/>
                <a:gd name="T11" fmla="*/ 22 h 44"/>
                <a:gd name="T12" fmla="*/ 14 w 17"/>
                <a:gd name="T13" fmla="*/ 17 h 44"/>
                <a:gd name="T14" fmla="*/ 14 w 17"/>
                <a:gd name="T15" fmla="*/ 11 h 44"/>
                <a:gd name="T16" fmla="*/ 14 w 17"/>
                <a:gd name="T17" fmla="*/ 6 h 44"/>
                <a:gd name="T18" fmla="*/ 12 w 17"/>
                <a:gd name="T19" fmla="*/ 0 h 44"/>
                <a:gd name="T20" fmla="*/ 0 w 17"/>
                <a:gd name="T21" fmla="*/ 3 h 44"/>
                <a:gd name="T22" fmla="*/ 1 w 17"/>
                <a:gd name="T23" fmla="*/ 8 h 44"/>
                <a:gd name="T24" fmla="*/ 1 w 17"/>
                <a:gd name="T25" fmla="*/ 13 h 44"/>
                <a:gd name="T26" fmla="*/ 3 w 17"/>
                <a:gd name="T27" fmla="*/ 17 h 44"/>
                <a:gd name="T28" fmla="*/ 3 w 17"/>
                <a:gd name="T29" fmla="*/ 22 h 44"/>
                <a:gd name="T30" fmla="*/ 3 w 17"/>
                <a:gd name="T31" fmla="*/ 27 h 44"/>
                <a:gd name="T32" fmla="*/ 3 w 17"/>
                <a:gd name="T33" fmla="*/ 32 h 44"/>
                <a:gd name="T34" fmla="*/ 3 w 17"/>
                <a:gd name="T35" fmla="*/ 37 h 44"/>
                <a:gd name="T36" fmla="*/ 3 w 17"/>
                <a:gd name="T37" fmla="*/ 43 h 44"/>
                <a:gd name="T38" fmla="*/ 3 w 17"/>
                <a:gd name="T39" fmla="*/ 42 h 44"/>
                <a:gd name="T40" fmla="*/ 16 w 17"/>
                <a:gd name="T41" fmla="*/ 42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44"/>
                <a:gd name="T65" fmla="*/ 17 w 17"/>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44">
                  <a:moveTo>
                    <a:pt x="16" y="42"/>
                  </a:moveTo>
                  <a:lnTo>
                    <a:pt x="16" y="41"/>
                  </a:lnTo>
                  <a:lnTo>
                    <a:pt x="14" y="37"/>
                  </a:lnTo>
                  <a:lnTo>
                    <a:pt x="14" y="32"/>
                  </a:lnTo>
                  <a:lnTo>
                    <a:pt x="14" y="27"/>
                  </a:lnTo>
                  <a:lnTo>
                    <a:pt x="14" y="22"/>
                  </a:lnTo>
                  <a:lnTo>
                    <a:pt x="14" y="17"/>
                  </a:lnTo>
                  <a:lnTo>
                    <a:pt x="14" y="11"/>
                  </a:lnTo>
                  <a:lnTo>
                    <a:pt x="14" y="6"/>
                  </a:lnTo>
                  <a:lnTo>
                    <a:pt x="12" y="0"/>
                  </a:lnTo>
                  <a:lnTo>
                    <a:pt x="0" y="3"/>
                  </a:lnTo>
                  <a:lnTo>
                    <a:pt x="1" y="8"/>
                  </a:lnTo>
                  <a:lnTo>
                    <a:pt x="1" y="13"/>
                  </a:lnTo>
                  <a:lnTo>
                    <a:pt x="3" y="17"/>
                  </a:lnTo>
                  <a:lnTo>
                    <a:pt x="3" y="22"/>
                  </a:lnTo>
                  <a:lnTo>
                    <a:pt x="3" y="27"/>
                  </a:lnTo>
                  <a:lnTo>
                    <a:pt x="3" y="32"/>
                  </a:lnTo>
                  <a:lnTo>
                    <a:pt x="3" y="37"/>
                  </a:lnTo>
                  <a:lnTo>
                    <a:pt x="3" y="43"/>
                  </a:lnTo>
                  <a:lnTo>
                    <a:pt x="3" y="42"/>
                  </a:lnTo>
                  <a:lnTo>
                    <a:pt x="16" y="42"/>
                  </a:lnTo>
                </a:path>
              </a:pathLst>
            </a:custGeom>
            <a:solidFill>
              <a:srgbClr val="B5B5B5"/>
            </a:solidFill>
            <a:ln w="12700" cap="rnd">
              <a:noFill/>
              <a:round/>
              <a:headEnd/>
              <a:tailEnd/>
            </a:ln>
          </p:spPr>
          <p:txBody>
            <a:bodyPr/>
            <a:lstStyle/>
            <a:p>
              <a:endParaRPr lang="en-US" dirty="0"/>
            </a:p>
          </p:txBody>
        </p:sp>
        <p:sp>
          <p:nvSpPr>
            <p:cNvPr id="49460" name="Freeform 1359"/>
            <p:cNvSpPr>
              <a:spLocks/>
            </p:cNvSpPr>
            <p:nvPr/>
          </p:nvSpPr>
          <p:spPr bwMode="auto">
            <a:xfrm>
              <a:off x="2320" y="3104"/>
              <a:ext cx="17" cy="28"/>
            </a:xfrm>
            <a:custGeom>
              <a:avLst/>
              <a:gdLst>
                <a:gd name="T0" fmla="*/ 16 w 17"/>
                <a:gd name="T1" fmla="*/ 24 h 28"/>
                <a:gd name="T2" fmla="*/ 14 w 17"/>
                <a:gd name="T3" fmla="*/ 21 h 28"/>
                <a:gd name="T4" fmla="*/ 14 w 17"/>
                <a:gd name="T5" fmla="*/ 19 h 28"/>
                <a:gd name="T6" fmla="*/ 14 w 17"/>
                <a:gd name="T7" fmla="*/ 16 h 28"/>
                <a:gd name="T8" fmla="*/ 14 w 17"/>
                <a:gd name="T9" fmla="*/ 12 h 28"/>
                <a:gd name="T10" fmla="*/ 12 w 17"/>
                <a:gd name="T11" fmla="*/ 9 h 28"/>
                <a:gd name="T12" fmla="*/ 12 w 17"/>
                <a:gd name="T13" fmla="*/ 7 h 28"/>
                <a:gd name="T14" fmla="*/ 12 w 17"/>
                <a:gd name="T15" fmla="*/ 3 h 28"/>
                <a:gd name="T16" fmla="*/ 12 w 17"/>
                <a:gd name="T17" fmla="*/ 0 h 28"/>
                <a:gd name="T18" fmla="*/ 0 w 17"/>
                <a:gd name="T19" fmla="*/ 0 h 28"/>
                <a:gd name="T20" fmla="*/ 0 w 17"/>
                <a:gd name="T21" fmla="*/ 3 h 28"/>
                <a:gd name="T22" fmla="*/ 0 w 17"/>
                <a:gd name="T23" fmla="*/ 7 h 28"/>
                <a:gd name="T24" fmla="*/ 0 w 17"/>
                <a:gd name="T25" fmla="*/ 11 h 28"/>
                <a:gd name="T26" fmla="*/ 0 w 17"/>
                <a:gd name="T27" fmla="*/ 13 h 28"/>
                <a:gd name="T28" fmla="*/ 0 w 17"/>
                <a:gd name="T29" fmla="*/ 17 h 28"/>
                <a:gd name="T30" fmla="*/ 2 w 17"/>
                <a:gd name="T31" fmla="*/ 20 h 28"/>
                <a:gd name="T32" fmla="*/ 2 w 17"/>
                <a:gd name="T33" fmla="*/ 24 h 28"/>
                <a:gd name="T34" fmla="*/ 6 w 17"/>
                <a:gd name="T35" fmla="*/ 27 h 28"/>
                <a:gd name="T36" fmla="*/ 16 w 17"/>
                <a:gd name="T37" fmla="*/ 24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28"/>
                <a:gd name="T59" fmla="*/ 17 w 17"/>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28">
                  <a:moveTo>
                    <a:pt x="16" y="24"/>
                  </a:moveTo>
                  <a:lnTo>
                    <a:pt x="14" y="21"/>
                  </a:lnTo>
                  <a:lnTo>
                    <a:pt x="14" y="19"/>
                  </a:lnTo>
                  <a:lnTo>
                    <a:pt x="14" y="16"/>
                  </a:lnTo>
                  <a:lnTo>
                    <a:pt x="14" y="12"/>
                  </a:lnTo>
                  <a:lnTo>
                    <a:pt x="12" y="9"/>
                  </a:lnTo>
                  <a:lnTo>
                    <a:pt x="12" y="7"/>
                  </a:lnTo>
                  <a:lnTo>
                    <a:pt x="12" y="3"/>
                  </a:lnTo>
                  <a:lnTo>
                    <a:pt x="12" y="0"/>
                  </a:lnTo>
                  <a:lnTo>
                    <a:pt x="0" y="0"/>
                  </a:lnTo>
                  <a:lnTo>
                    <a:pt x="0" y="3"/>
                  </a:lnTo>
                  <a:lnTo>
                    <a:pt x="0" y="7"/>
                  </a:lnTo>
                  <a:lnTo>
                    <a:pt x="0" y="11"/>
                  </a:lnTo>
                  <a:lnTo>
                    <a:pt x="0" y="13"/>
                  </a:lnTo>
                  <a:lnTo>
                    <a:pt x="0" y="17"/>
                  </a:lnTo>
                  <a:lnTo>
                    <a:pt x="2" y="20"/>
                  </a:lnTo>
                  <a:lnTo>
                    <a:pt x="2" y="24"/>
                  </a:lnTo>
                  <a:lnTo>
                    <a:pt x="6" y="27"/>
                  </a:lnTo>
                  <a:lnTo>
                    <a:pt x="16" y="24"/>
                  </a:lnTo>
                </a:path>
              </a:pathLst>
            </a:custGeom>
            <a:solidFill>
              <a:srgbClr val="B5B5B5"/>
            </a:solidFill>
            <a:ln w="12700" cap="rnd">
              <a:noFill/>
              <a:round/>
              <a:headEnd/>
              <a:tailEnd/>
            </a:ln>
          </p:spPr>
          <p:txBody>
            <a:bodyPr/>
            <a:lstStyle/>
            <a:p>
              <a:endParaRPr lang="en-US" dirty="0"/>
            </a:p>
          </p:txBody>
        </p:sp>
        <p:sp>
          <p:nvSpPr>
            <p:cNvPr id="49461" name="Freeform 1360"/>
            <p:cNvSpPr>
              <a:spLocks/>
            </p:cNvSpPr>
            <p:nvPr/>
          </p:nvSpPr>
          <p:spPr bwMode="auto">
            <a:xfrm>
              <a:off x="2389" y="3183"/>
              <a:ext cx="17" cy="54"/>
            </a:xfrm>
            <a:custGeom>
              <a:avLst/>
              <a:gdLst>
                <a:gd name="T0" fmla="*/ 2 w 17"/>
                <a:gd name="T1" fmla="*/ 0 h 54"/>
                <a:gd name="T2" fmla="*/ 2 w 17"/>
                <a:gd name="T3" fmla="*/ 6 h 54"/>
                <a:gd name="T4" fmla="*/ 0 w 17"/>
                <a:gd name="T5" fmla="*/ 13 h 54"/>
                <a:gd name="T6" fmla="*/ 0 w 17"/>
                <a:gd name="T7" fmla="*/ 20 h 54"/>
                <a:gd name="T8" fmla="*/ 0 w 17"/>
                <a:gd name="T9" fmla="*/ 26 h 54"/>
                <a:gd name="T10" fmla="*/ 0 w 17"/>
                <a:gd name="T11" fmla="*/ 33 h 54"/>
                <a:gd name="T12" fmla="*/ 0 w 17"/>
                <a:gd name="T13" fmla="*/ 39 h 54"/>
                <a:gd name="T14" fmla="*/ 0 w 17"/>
                <a:gd name="T15" fmla="*/ 46 h 54"/>
                <a:gd name="T16" fmla="*/ 0 w 17"/>
                <a:gd name="T17" fmla="*/ 51 h 54"/>
                <a:gd name="T18" fmla="*/ 13 w 17"/>
                <a:gd name="T19" fmla="*/ 53 h 54"/>
                <a:gd name="T20" fmla="*/ 13 w 17"/>
                <a:gd name="T21" fmla="*/ 46 h 54"/>
                <a:gd name="T22" fmla="*/ 13 w 17"/>
                <a:gd name="T23" fmla="*/ 39 h 54"/>
                <a:gd name="T24" fmla="*/ 13 w 17"/>
                <a:gd name="T25" fmla="*/ 33 h 54"/>
                <a:gd name="T26" fmla="*/ 13 w 17"/>
                <a:gd name="T27" fmla="*/ 26 h 54"/>
                <a:gd name="T28" fmla="*/ 13 w 17"/>
                <a:gd name="T29" fmla="*/ 20 h 54"/>
                <a:gd name="T30" fmla="*/ 13 w 17"/>
                <a:gd name="T31" fmla="*/ 13 h 54"/>
                <a:gd name="T32" fmla="*/ 13 w 17"/>
                <a:gd name="T33" fmla="*/ 7 h 54"/>
                <a:gd name="T34" fmla="*/ 16 w 17"/>
                <a:gd name="T35" fmla="*/ 1 h 54"/>
                <a:gd name="T36" fmla="*/ 2 w 17"/>
                <a:gd name="T37" fmla="*/ 0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54"/>
                <a:gd name="T59" fmla="*/ 17 w 17"/>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54">
                  <a:moveTo>
                    <a:pt x="2" y="0"/>
                  </a:moveTo>
                  <a:lnTo>
                    <a:pt x="2" y="6"/>
                  </a:lnTo>
                  <a:lnTo>
                    <a:pt x="0" y="13"/>
                  </a:lnTo>
                  <a:lnTo>
                    <a:pt x="0" y="20"/>
                  </a:lnTo>
                  <a:lnTo>
                    <a:pt x="0" y="26"/>
                  </a:lnTo>
                  <a:lnTo>
                    <a:pt x="0" y="33"/>
                  </a:lnTo>
                  <a:lnTo>
                    <a:pt x="0" y="39"/>
                  </a:lnTo>
                  <a:lnTo>
                    <a:pt x="0" y="46"/>
                  </a:lnTo>
                  <a:lnTo>
                    <a:pt x="0" y="51"/>
                  </a:lnTo>
                  <a:lnTo>
                    <a:pt x="13" y="53"/>
                  </a:lnTo>
                  <a:lnTo>
                    <a:pt x="13" y="46"/>
                  </a:lnTo>
                  <a:lnTo>
                    <a:pt x="13" y="39"/>
                  </a:lnTo>
                  <a:lnTo>
                    <a:pt x="13" y="33"/>
                  </a:lnTo>
                  <a:lnTo>
                    <a:pt x="13" y="26"/>
                  </a:lnTo>
                  <a:lnTo>
                    <a:pt x="13" y="20"/>
                  </a:lnTo>
                  <a:lnTo>
                    <a:pt x="13" y="13"/>
                  </a:lnTo>
                  <a:lnTo>
                    <a:pt x="13" y="7"/>
                  </a:lnTo>
                  <a:lnTo>
                    <a:pt x="16" y="1"/>
                  </a:lnTo>
                  <a:lnTo>
                    <a:pt x="2" y="0"/>
                  </a:lnTo>
                </a:path>
              </a:pathLst>
            </a:custGeom>
            <a:solidFill>
              <a:srgbClr val="B5B5B5"/>
            </a:solidFill>
            <a:ln w="12700" cap="rnd">
              <a:noFill/>
              <a:round/>
              <a:headEnd/>
              <a:tailEnd/>
            </a:ln>
          </p:spPr>
          <p:txBody>
            <a:bodyPr/>
            <a:lstStyle/>
            <a:p>
              <a:endParaRPr lang="en-US" dirty="0"/>
            </a:p>
          </p:txBody>
        </p:sp>
        <p:sp>
          <p:nvSpPr>
            <p:cNvPr id="49462" name="Freeform 1361"/>
            <p:cNvSpPr>
              <a:spLocks/>
            </p:cNvSpPr>
            <p:nvPr/>
          </p:nvSpPr>
          <p:spPr bwMode="auto">
            <a:xfrm>
              <a:off x="2389" y="3162"/>
              <a:ext cx="17" cy="17"/>
            </a:xfrm>
            <a:custGeom>
              <a:avLst/>
              <a:gdLst>
                <a:gd name="T0" fmla="*/ 0 w 17"/>
                <a:gd name="T1" fmla="*/ 1 h 17"/>
                <a:gd name="T2" fmla="*/ 0 w 17"/>
                <a:gd name="T3" fmla="*/ 5 h 17"/>
                <a:gd name="T4" fmla="*/ 2 w 17"/>
                <a:gd name="T5" fmla="*/ 9 h 17"/>
                <a:gd name="T6" fmla="*/ 2 w 17"/>
                <a:gd name="T7" fmla="*/ 12 h 17"/>
                <a:gd name="T8" fmla="*/ 2 w 17"/>
                <a:gd name="T9" fmla="*/ 15 h 17"/>
                <a:gd name="T10" fmla="*/ 16 w 17"/>
                <a:gd name="T11" fmla="*/ 16 h 17"/>
                <a:gd name="T12" fmla="*/ 16 w 17"/>
                <a:gd name="T13" fmla="*/ 12 h 17"/>
                <a:gd name="T14" fmla="*/ 13 w 17"/>
                <a:gd name="T15" fmla="*/ 7 h 17"/>
                <a:gd name="T16" fmla="*/ 13 w 17"/>
                <a:gd name="T17" fmla="*/ 4 h 17"/>
                <a:gd name="T18" fmla="*/ 13 w 17"/>
                <a:gd name="T19" fmla="*/ 1 h 17"/>
                <a:gd name="T20" fmla="*/ 13 w 17"/>
                <a:gd name="T21" fmla="*/ 0 h 17"/>
                <a:gd name="T22" fmla="*/ 0 w 17"/>
                <a:gd name="T23" fmla="*/ 1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1"/>
                  </a:moveTo>
                  <a:lnTo>
                    <a:pt x="0" y="5"/>
                  </a:lnTo>
                  <a:lnTo>
                    <a:pt x="2" y="9"/>
                  </a:lnTo>
                  <a:lnTo>
                    <a:pt x="2" y="12"/>
                  </a:lnTo>
                  <a:lnTo>
                    <a:pt x="2" y="15"/>
                  </a:lnTo>
                  <a:lnTo>
                    <a:pt x="16" y="16"/>
                  </a:lnTo>
                  <a:lnTo>
                    <a:pt x="16" y="12"/>
                  </a:lnTo>
                  <a:lnTo>
                    <a:pt x="13" y="7"/>
                  </a:lnTo>
                  <a:lnTo>
                    <a:pt x="13" y="4"/>
                  </a:lnTo>
                  <a:lnTo>
                    <a:pt x="13" y="1"/>
                  </a:lnTo>
                  <a:lnTo>
                    <a:pt x="13" y="0"/>
                  </a:lnTo>
                  <a:lnTo>
                    <a:pt x="0" y="1"/>
                  </a:lnTo>
                </a:path>
              </a:pathLst>
            </a:custGeom>
            <a:solidFill>
              <a:srgbClr val="B5B5B5"/>
            </a:solidFill>
            <a:ln w="12700" cap="rnd">
              <a:noFill/>
              <a:round/>
              <a:headEnd/>
              <a:tailEnd/>
            </a:ln>
          </p:spPr>
          <p:txBody>
            <a:bodyPr/>
            <a:lstStyle/>
            <a:p>
              <a:endParaRPr lang="en-US" dirty="0"/>
            </a:p>
          </p:txBody>
        </p:sp>
        <p:sp>
          <p:nvSpPr>
            <p:cNvPr id="49463" name="Freeform 1362"/>
            <p:cNvSpPr>
              <a:spLocks/>
            </p:cNvSpPr>
            <p:nvPr/>
          </p:nvSpPr>
          <p:spPr bwMode="auto">
            <a:xfrm>
              <a:off x="2389" y="3136"/>
              <a:ext cx="17" cy="22"/>
            </a:xfrm>
            <a:custGeom>
              <a:avLst/>
              <a:gdLst>
                <a:gd name="T0" fmla="*/ 4 w 17"/>
                <a:gd name="T1" fmla="*/ 1 h 22"/>
                <a:gd name="T2" fmla="*/ 4 w 17"/>
                <a:gd name="T3" fmla="*/ 0 h 22"/>
                <a:gd name="T4" fmla="*/ 4 w 17"/>
                <a:gd name="T5" fmla="*/ 2 h 22"/>
                <a:gd name="T6" fmla="*/ 4 w 17"/>
                <a:gd name="T7" fmla="*/ 5 h 22"/>
                <a:gd name="T8" fmla="*/ 1 w 17"/>
                <a:gd name="T9" fmla="*/ 7 h 22"/>
                <a:gd name="T10" fmla="*/ 1 w 17"/>
                <a:gd name="T11" fmla="*/ 9 h 22"/>
                <a:gd name="T12" fmla="*/ 0 w 17"/>
                <a:gd name="T13" fmla="*/ 12 h 22"/>
                <a:gd name="T14" fmla="*/ 0 w 17"/>
                <a:gd name="T15" fmla="*/ 15 h 22"/>
                <a:gd name="T16" fmla="*/ 0 w 17"/>
                <a:gd name="T17" fmla="*/ 19 h 22"/>
                <a:gd name="T18" fmla="*/ 0 w 17"/>
                <a:gd name="T19" fmla="*/ 21 h 22"/>
                <a:gd name="T20" fmla="*/ 11 w 17"/>
                <a:gd name="T21" fmla="*/ 20 h 22"/>
                <a:gd name="T22" fmla="*/ 11 w 17"/>
                <a:gd name="T23" fmla="*/ 19 h 22"/>
                <a:gd name="T24" fmla="*/ 11 w 17"/>
                <a:gd name="T25" fmla="*/ 16 h 22"/>
                <a:gd name="T26" fmla="*/ 12 w 17"/>
                <a:gd name="T27" fmla="*/ 15 h 22"/>
                <a:gd name="T28" fmla="*/ 12 w 17"/>
                <a:gd name="T29" fmla="*/ 12 h 22"/>
                <a:gd name="T30" fmla="*/ 12 w 17"/>
                <a:gd name="T31" fmla="*/ 9 h 22"/>
                <a:gd name="T32" fmla="*/ 14 w 17"/>
                <a:gd name="T33" fmla="*/ 7 h 22"/>
                <a:gd name="T34" fmla="*/ 14 w 17"/>
                <a:gd name="T35" fmla="*/ 3 h 22"/>
                <a:gd name="T36" fmla="*/ 16 w 17"/>
                <a:gd name="T37" fmla="*/ 1 h 22"/>
                <a:gd name="T38" fmla="*/ 4 w 17"/>
                <a:gd name="T39" fmla="*/ 1 h 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2"/>
                <a:gd name="T62" fmla="*/ 17 w 17"/>
                <a:gd name="T63" fmla="*/ 22 h 2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2">
                  <a:moveTo>
                    <a:pt x="4" y="1"/>
                  </a:moveTo>
                  <a:lnTo>
                    <a:pt x="4" y="0"/>
                  </a:lnTo>
                  <a:lnTo>
                    <a:pt x="4" y="2"/>
                  </a:lnTo>
                  <a:lnTo>
                    <a:pt x="4" y="5"/>
                  </a:lnTo>
                  <a:lnTo>
                    <a:pt x="1" y="7"/>
                  </a:lnTo>
                  <a:lnTo>
                    <a:pt x="1" y="9"/>
                  </a:lnTo>
                  <a:lnTo>
                    <a:pt x="0" y="12"/>
                  </a:lnTo>
                  <a:lnTo>
                    <a:pt x="0" y="15"/>
                  </a:lnTo>
                  <a:lnTo>
                    <a:pt x="0" y="19"/>
                  </a:lnTo>
                  <a:lnTo>
                    <a:pt x="0" y="21"/>
                  </a:lnTo>
                  <a:lnTo>
                    <a:pt x="11" y="20"/>
                  </a:lnTo>
                  <a:lnTo>
                    <a:pt x="11" y="19"/>
                  </a:lnTo>
                  <a:lnTo>
                    <a:pt x="11" y="16"/>
                  </a:lnTo>
                  <a:lnTo>
                    <a:pt x="12" y="15"/>
                  </a:lnTo>
                  <a:lnTo>
                    <a:pt x="12" y="12"/>
                  </a:lnTo>
                  <a:lnTo>
                    <a:pt x="12" y="9"/>
                  </a:lnTo>
                  <a:lnTo>
                    <a:pt x="14" y="7"/>
                  </a:lnTo>
                  <a:lnTo>
                    <a:pt x="14" y="3"/>
                  </a:lnTo>
                  <a:lnTo>
                    <a:pt x="16" y="1"/>
                  </a:lnTo>
                  <a:lnTo>
                    <a:pt x="4" y="1"/>
                  </a:lnTo>
                </a:path>
              </a:pathLst>
            </a:custGeom>
            <a:solidFill>
              <a:srgbClr val="B5B5B5"/>
            </a:solidFill>
            <a:ln w="12700" cap="rnd">
              <a:noFill/>
              <a:round/>
              <a:headEnd/>
              <a:tailEnd/>
            </a:ln>
          </p:spPr>
          <p:txBody>
            <a:bodyPr/>
            <a:lstStyle/>
            <a:p>
              <a:endParaRPr lang="en-US" dirty="0"/>
            </a:p>
          </p:txBody>
        </p:sp>
        <p:sp>
          <p:nvSpPr>
            <p:cNvPr id="49464" name="Freeform 1363"/>
            <p:cNvSpPr>
              <a:spLocks/>
            </p:cNvSpPr>
            <p:nvPr/>
          </p:nvSpPr>
          <p:spPr bwMode="auto">
            <a:xfrm>
              <a:off x="2393" y="3129"/>
              <a:ext cx="17" cy="17"/>
            </a:xfrm>
            <a:custGeom>
              <a:avLst/>
              <a:gdLst>
                <a:gd name="T0" fmla="*/ 16 w 17"/>
                <a:gd name="T1" fmla="*/ 6 h 17"/>
                <a:gd name="T2" fmla="*/ 11 w 17"/>
                <a:gd name="T3" fmla="*/ 0 h 17"/>
                <a:gd name="T4" fmla="*/ 6 w 17"/>
                <a:gd name="T5" fmla="*/ 0 h 17"/>
                <a:gd name="T6" fmla="*/ 3 w 17"/>
                <a:gd name="T7" fmla="*/ 3 h 17"/>
                <a:gd name="T8" fmla="*/ 0 w 17"/>
                <a:gd name="T9" fmla="*/ 12 h 17"/>
                <a:gd name="T10" fmla="*/ 9 w 17"/>
                <a:gd name="T11" fmla="*/ 12 h 17"/>
                <a:gd name="T12" fmla="*/ 7 w 17"/>
                <a:gd name="T13" fmla="*/ 16 h 17"/>
                <a:gd name="T14" fmla="*/ 8 w 17"/>
                <a:gd name="T15" fmla="*/ 16 h 17"/>
                <a:gd name="T16" fmla="*/ 9 w 17"/>
                <a:gd name="T17" fmla="*/ 16 h 17"/>
                <a:gd name="T18" fmla="*/ 16 w 17"/>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6"/>
                  </a:moveTo>
                  <a:lnTo>
                    <a:pt x="11" y="0"/>
                  </a:lnTo>
                  <a:lnTo>
                    <a:pt x="6" y="0"/>
                  </a:lnTo>
                  <a:lnTo>
                    <a:pt x="3" y="3"/>
                  </a:lnTo>
                  <a:lnTo>
                    <a:pt x="0" y="12"/>
                  </a:lnTo>
                  <a:lnTo>
                    <a:pt x="9" y="12"/>
                  </a:lnTo>
                  <a:lnTo>
                    <a:pt x="7" y="16"/>
                  </a:lnTo>
                  <a:lnTo>
                    <a:pt x="8" y="16"/>
                  </a:lnTo>
                  <a:lnTo>
                    <a:pt x="9" y="16"/>
                  </a:lnTo>
                  <a:lnTo>
                    <a:pt x="16" y="6"/>
                  </a:lnTo>
                </a:path>
              </a:pathLst>
            </a:custGeom>
            <a:solidFill>
              <a:srgbClr val="B5B5B5"/>
            </a:solidFill>
            <a:ln w="12700" cap="rnd">
              <a:noFill/>
              <a:round/>
              <a:headEnd/>
              <a:tailEnd/>
            </a:ln>
          </p:spPr>
          <p:txBody>
            <a:bodyPr/>
            <a:lstStyle/>
            <a:p>
              <a:endParaRPr lang="en-US" dirty="0"/>
            </a:p>
          </p:txBody>
        </p:sp>
        <p:sp>
          <p:nvSpPr>
            <p:cNvPr id="49465" name="Freeform 1364"/>
            <p:cNvSpPr>
              <a:spLocks/>
            </p:cNvSpPr>
            <p:nvPr/>
          </p:nvSpPr>
          <p:spPr bwMode="auto">
            <a:xfrm>
              <a:off x="2405" y="3133"/>
              <a:ext cx="27" cy="28"/>
            </a:xfrm>
            <a:custGeom>
              <a:avLst/>
              <a:gdLst>
                <a:gd name="T0" fmla="*/ 26 w 27"/>
                <a:gd name="T1" fmla="*/ 23 h 28"/>
                <a:gd name="T2" fmla="*/ 26 w 27"/>
                <a:gd name="T3" fmla="*/ 22 h 28"/>
                <a:gd name="T4" fmla="*/ 24 w 27"/>
                <a:gd name="T5" fmla="*/ 19 h 28"/>
                <a:gd name="T6" fmla="*/ 21 w 27"/>
                <a:gd name="T7" fmla="*/ 16 h 28"/>
                <a:gd name="T8" fmla="*/ 20 w 27"/>
                <a:gd name="T9" fmla="*/ 13 h 28"/>
                <a:gd name="T10" fmla="*/ 16 w 27"/>
                <a:gd name="T11" fmla="*/ 11 h 28"/>
                <a:gd name="T12" fmla="*/ 14 w 27"/>
                <a:gd name="T13" fmla="*/ 8 h 28"/>
                <a:gd name="T14" fmla="*/ 12 w 27"/>
                <a:gd name="T15" fmla="*/ 6 h 28"/>
                <a:gd name="T16" fmla="*/ 10 w 27"/>
                <a:gd name="T17" fmla="*/ 3 h 28"/>
                <a:gd name="T18" fmla="*/ 7 w 27"/>
                <a:gd name="T19" fmla="*/ 0 h 28"/>
                <a:gd name="T20" fmla="*/ 0 w 27"/>
                <a:gd name="T21" fmla="*/ 5 h 28"/>
                <a:gd name="T22" fmla="*/ 2 w 27"/>
                <a:gd name="T23" fmla="*/ 8 h 28"/>
                <a:gd name="T24" fmla="*/ 4 w 27"/>
                <a:gd name="T25" fmla="*/ 11 h 28"/>
                <a:gd name="T26" fmla="*/ 7 w 27"/>
                <a:gd name="T27" fmla="*/ 13 h 28"/>
                <a:gd name="T28" fmla="*/ 10 w 27"/>
                <a:gd name="T29" fmla="*/ 16 h 28"/>
                <a:gd name="T30" fmla="*/ 11 w 27"/>
                <a:gd name="T31" fmla="*/ 18 h 28"/>
                <a:gd name="T32" fmla="*/ 14 w 27"/>
                <a:gd name="T33" fmla="*/ 21 h 28"/>
                <a:gd name="T34" fmla="*/ 16 w 27"/>
                <a:gd name="T35" fmla="*/ 24 h 28"/>
                <a:gd name="T36" fmla="*/ 18 w 27"/>
                <a:gd name="T37" fmla="*/ 27 h 28"/>
                <a:gd name="T38" fmla="*/ 18 w 27"/>
                <a:gd name="T39" fmla="*/ 26 h 28"/>
                <a:gd name="T40" fmla="*/ 26 w 27"/>
                <a:gd name="T41" fmla="*/ 23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28"/>
                <a:gd name="T65" fmla="*/ 27 w 27"/>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28">
                  <a:moveTo>
                    <a:pt x="26" y="23"/>
                  </a:moveTo>
                  <a:lnTo>
                    <a:pt x="26" y="22"/>
                  </a:lnTo>
                  <a:lnTo>
                    <a:pt x="24" y="19"/>
                  </a:lnTo>
                  <a:lnTo>
                    <a:pt x="21" y="16"/>
                  </a:lnTo>
                  <a:lnTo>
                    <a:pt x="20" y="13"/>
                  </a:lnTo>
                  <a:lnTo>
                    <a:pt x="16" y="11"/>
                  </a:lnTo>
                  <a:lnTo>
                    <a:pt x="14" y="8"/>
                  </a:lnTo>
                  <a:lnTo>
                    <a:pt x="12" y="6"/>
                  </a:lnTo>
                  <a:lnTo>
                    <a:pt x="10" y="3"/>
                  </a:lnTo>
                  <a:lnTo>
                    <a:pt x="7" y="0"/>
                  </a:lnTo>
                  <a:lnTo>
                    <a:pt x="0" y="5"/>
                  </a:lnTo>
                  <a:lnTo>
                    <a:pt x="2" y="8"/>
                  </a:lnTo>
                  <a:lnTo>
                    <a:pt x="4" y="11"/>
                  </a:lnTo>
                  <a:lnTo>
                    <a:pt x="7" y="13"/>
                  </a:lnTo>
                  <a:lnTo>
                    <a:pt x="10" y="16"/>
                  </a:lnTo>
                  <a:lnTo>
                    <a:pt x="11" y="18"/>
                  </a:lnTo>
                  <a:lnTo>
                    <a:pt x="14" y="21"/>
                  </a:lnTo>
                  <a:lnTo>
                    <a:pt x="16" y="24"/>
                  </a:lnTo>
                  <a:lnTo>
                    <a:pt x="18" y="27"/>
                  </a:lnTo>
                  <a:lnTo>
                    <a:pt x="18" y="26"/>
                  </a:lnTo>
                  <a:lnTo>
                    <a:pt x="26" y="23"/>
                  </a:lnTo>
                </a:path>
              </a:pathLst>
            </a:custGeom>
            <a:solidFill>
              <a:srgbClr val="B5B5B5"/>
            </a:solidFill>
            <a:ln w="12700" cap="rnd">
              <a:noFill/>
              <a:round/>
              <a:headEnd/>
              <a:tailEnd/>
            </a:ln>
          </p:spPr>
          <p:txBody>
            <a:bodyPr/>
            <a:lstStyle/>
            <a:p>
              <a:endParaRPr lang="en-US" dirty="0"/>
            </a:p>
          </p:txBody>
        </p:sp>
        <p:sp>
          <p:nvSpPr>
            <p:cNvPr id="49466" name="Freeform 1365"/>
            <p:cNvSpPr>
              <a:spLocks/>
            </p:cNvSpPr>
            <p:nvPr/>
          </p:nvSpPr>
          <p:spPr bwMode="auto">
            <a:xfrm>
              <a:off x="2427" y="3161"/>
              <a:ext cx="17" cy="17"/>
            </a:xfrm>
            <a:custGeom>
              <a:avLst/>
              <a:gdLst>
                <a:gd name="T0" fmla="*/ 16 w 17"/>
                <a:gd name="T1" fmla="*/ 13 h 17"/>
                <a:gd name="T2" fmla="*/ 14 w 17"/>
                <a:gd name="T3" fmla="*/ 10 h 17"/>
                <a:gd name="T4" fmla="*/ 12 w 17"/>
                <a:gd name="T5" fmla="*/ 7 h 17"/>
                <a:gd name="T6" fmla="*/ 10 w 17"/>
                <a:gd name="T7" fmla="*/ 4 h 17"/>
                <a:gd name="T8" fmla="*/ 8 w 17"/>
                <a:gd name="T9" fmla="*/ 0 h 17"/>
                <a:gd name="T10" fmla="*/ 0 w 17"/>
                <a:gd name="T11" fmla="*/ 3 h 17"/>
                <a:gd name="T12" fmla="*/ 2 w 17"/>
                <a:gd name="T13" fmla="*/ 7 h 17"/>
                <a:gd name="T14" fmla="*/ 4 w 17"/>
                <a:gd name="T15" fmla="*/ 10 h 17"/>
                <a:gd name="T16" fmla="*/ 6 w 17"/>
                <a:gd name="T17" fmla="*/ 13 h 17"/>
                <a:gd name="T18" fmla="*/ 9 w 17"/>
                <a:gd name="T19" fmla="*/ 16 h 17"/>
                <a:gd name="T20" fmla="*/ 16 w 17"/>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3"/>
                  </a:moveTo>
                  <a:lnTo>
                    <a:pt x="14" y="10"/>
                  </a:lnTo>
                  <a:lnTo>
                    <a:pt x="12" y="7"/>
                  </a:lnTo>
                  <a:lnTo>
                    <a:pt x="10" y="4"/>
                  </a:lnTo>
                  <a:lnTo>
                    <a:pt x="8" y="0"/>
                  </a:lnTo>
                  <a:lnTo>
                    <a:pt x="0" y="3"/>
                  </a:lnTo>
                  <a:lnTo>
                    <a:pt x="2" y="7"/>
                  </a:lnTo>
                  <a:lnTo>
                    <a:pt x="4" y="10"/>
                  </a:lnTo>
                  <a:lnTo>
                    <a:pt x="6" y="13"/>
                  </a:lnTo>
                  <a:lnTo>
                    <a:pt x="9" y="16"/>
                  </a:lnTo>
                  <a:lnTo>
                    <a:pt x="16" y="13"/>
                  </a:lnTo>
                </a:path>
              </a:pathLst>
            </a:custGeom>
            <a:solidFill>
              <a:srgbClr val="B5B5B5"/>
            </a:solidFill>
            <a:ln w="12700" cap="rnd">
              <a:noFill/>
              <a:round/>
              <a:headEnd/>
              <a:tailEnd/>
            </a:ln>
          </p:spPr>
          <p:txBody>
            <a:bodyPr/>
            <a:lstStyle/>
            <a:p>
              <a:endParaRPr lang="en-US" dirty="0"/>
            </a:p>
          </p:txBody>
        </p:sp>
        <p:sp>
          <p:nvSpPr>
            <p:cNvPr id="49467" name="Freeform 1366"/>
            <p:cNvSpPr>
              <a:spLocks/>
            </p:cNvSpPr>
            <p:nvPr/>
          </p:nvSpPr>
          <p:spPr bwMode="auto">
            <a:xfrm>
              <a:off x="2438" y="3179"/>
              <a:ext cx="23" cy="40"/>
            </a:xfrm>
            <a:custGeom>
              <a:avLst/>
              <a:gdLst>
                <a:gd name="T0" fmla="*/ 22 w 23"/>
                <a:gd name="T1" fmla="*/ 36 h 40"/>
                <a:gd name="T2" fmla="*/ 20 w 23"/>
                <a:gd name="T3" fmla="*/ 32 h 40"/>
                <a:gd name="T4" fmla="*/ 19 w 23"/>
                <a:gd name="T5" fmla="*/ 28 h 40"/>
                <a:gd name="T6" fmla="*/ 17 w 23"/>
                <a:gd name="T7" fmla="*/ 23 h 40"/>
                <a:gd name="T8" fmla="*/ 15 w 23"/>
                <a:gd name="T9" fmla="*/ 18 h 40"/>
                <a:gd name="T10" fmla="*/ 13 w 23"/>
                <a:gd name="T11" fmla="*/ 14 h 40"/>
                <a:gd name="T12" fmla="*/ 11 w 23"/>
                <a:gd name="T13" fmla="*/ 9 h 40"/>
                <a:gd name="T14" fmla="*/ 9 w 23"/>
                <a:gd name="T15" fmla="*/ 4 h 40"/>
                <a:gd name="T16" fmla="*/ 7 w 23"/>
                <a:gd name="T17" fmla="*/ 0 h 40"/>
                <a:gd name="T18" fmla="*/ 0 w 23"/>
                <a:gd name="T19" fmla="*/ 3 h 40"/>
                <a:gd name="T20" fmla="*/ 2 w 23"/>
                <a:gd name="T21" fmla="*/ 8 h 40"/>
                <a:gd name="T22" fmla="*/ 3 w 23"/>
                <a:gd name="T23" fmla="*/ 13 h 40"/>
                <a:gd name="T24" fmla="*/ 5 w 23"/>
                <a:gd name="T25" fmla="*/ 16 h 40"/>
                <a:gd name="T26" fmla="*/ 6 w 23"/>
                <a:gd name="T27" fmla="*/ 21 h 40"/>
                <a:gd name="T28" fmla="*/ 9 w 23"/>
                <a:gd name="T29" fmla="*/ 26 h 40"/>
                <a:gd name="T30" fmla="*/ 9 w 23"/>
                <a:gd name="T31" fmla="*/ 30 h 40"/>
                <a:gd name="T32" fmla="*/ 11 w 23"/>
                <a:gd name="T33" fmla="*/ 35 h 40"/>
                <a:gd name="T34" fmla="*/ 13 w 23"/>
                <a:gd name="T35" fmla="*/ 39 h 40"/>
                <a:gd name="T36" fmla="*/ 22 w 23"/>
                <a:gd name="T37" fmla="*/ 36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40"/>
                <a:gd name="T59" fmla="*/ 23 w 23"/>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40">
                  <a:moveTo>
                    <a:pt x="22" y="36"/>
                  </a:moveTo>
                  <a:lnTo>
                    <a:pt x="20" y="32"/>
                  </a:lnTo>
                  <a:lnTo>
                    <a:pt x="19" y="28"/>
                  </a:lnTo>
                  <a:lnTo>
                    <a:pt x="17" y="23"/>
                  </a:lnTo>
                  <a:lnTo>
                    <a:pt x="15" y="18"/>
                  </a:lnTo>
                  <a:lnTo>
                    <a:pt x="13" y="14"/>
                  </a:lnTo>
                  <a:lnTo>
                    <a:pt x="11" y="9"/>
                  </a:lnTo>
                  <a:lnTo>
                    <a:pt x="9" y="4"/>
                  </a:lnTo>
                  <a:lnTo>
                    <a:pt x="7" y="0"/>
                  </a:lnTo>
                  <a:lnTo>
                    <a:pt x="0" y="3"/>
                  </a:lnTo>
                  <a:lnTo>
                    <a:pt x="2" y="8"/>
                  </a:lnTo>
                  <a:lnTo>
                    <a:pt x="3" y="13"/>
                  </a:lnTo>
                  <a:lnTo>
                    <a:pt x="5" y="16"/>
                  </a:lnTo>
                  <a:lnTo>
                    <a:pt x="6" y="21"/>
                  </a:lnTo>
                  <a:lnTo>
                    <a:pt x="9" y="26"/>
                  </a:lnTo>
                  <a:lnTo>
                    <a:pt x="9" y="30"/>
                  </a:lnTo>
                  <a:lnTo>
                    <a:pt x="11" y="35"/>
                  </a:lnTo>
                  <a:lnTo>
                    <a:pt x="13" y="39"/>
                  </a:lnTo>
                  <a:lnTo>
                    <a:pt x="22" y="36"/>
                  </a:lnTo>
                </a:path>
              </a:pathLst>
            </a:custGeom>
            <a:solidFill>
              <a:srgbClr val="B5B5B5"/>
            </a:solidFill>
            <a:ln w="12700" cap="rnd">
              <a:noFill/>
              <a:round/>
              <a:headEnd/>
              <a:tailEnd/>
            </a:ln>
          </p:spPr>
          <p:txBody>
            <a:bodyPr/>
            <a:lstStyle/>
            <a:p>
              <a:endParaRPr lang="en-US" dirty="0"/>
            </a:p>
          </p:txBody>
        </p:sp>
        <p:sp>
          <p:nvSpPr>
            <p:cNvPr id="49468" name="Freeform 1367"/>
            <p:cNvSpPr>
              <a:spLocks/>
            </p:cNvSpPr>
            <p:nvPr/>
          </p:nvSpPr>
          <p:spPr bwMode="auto">
            <a:xfrm>
              <a:off x="2431" y="3045"/>
              <a:ext cx="17" cy="17"/>
            </a:xfrm>
            <a:custGeom>
              <a:avLst/>
              <a:gdLst>
                <a:gd name="T0" fmla="*/ 16 w 17"/>
                <a:gd name="T1" fmla="*/ 11 h 17"/>
                <a:gd name="T2" fmla="*/ 14 w 17"/>
                <a:gd name="T3" fmla="*/ 8 h 17"/>
                <a:gd name="T4" fmla="*/ 12 w 17"/>
                <a:gd name="T5" fmla="*/ 4 h 17"/>
                <a:gd name="T6" fmla="*/ 9 w 17"/>
                <a:gd name="T7" fmla="*/ 2 h 17"/>
                <a:gd name="T8" fmla="*/ 3 w 17"/>
                <a:gd name="T9" fmla="*/ 0 h 17"/>
                <a:gd name="T10" fmla="*/ 0 w 17"/>
                <a:gd name="T11" fmla="*/ 6 h 17"/>
                <a:gd name="T12" fmla="*/ 2 w 17"/>
                <a:gd name="T13" fmla="*/ 8 h 17"/>
                <a:gd name="T14" fmla="*/ 3 w 17"/>
                <a:gd name="T15" fmla="*/ 9 h 17"/>
                <a:gd name="T16" fmla="*/ 6 w 17"/>
                <a:gd name="T17" fmla="*/ 12 h 17"/>
                <a:gd name="T18" fmla="*/ 9 w 17"/>
                <a:gd name="T19" fmla="*/ 16 h 17"/>
                <a:gd name="T20" fmla="*/ 16 w 17"/>
                <a:gd name="T21" fmla="*/ 1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1"/>
                  </a:moveTo>
                  <a:lnTo>
                    <a:pt x="14" y="8"/>
                  </a:lnTo>
                  <a:lnTo>
                    <a:pt x="12" y="4"/>
                  </a:lnTo>
                  <a:lnTo>
                    <a:pt x="9" y="2"/>
                  </a:lnTo>
                  <a:lnTo>
                    <a:pt x="3" y="0"/>
                  </a:lnTo>
                  <a:lnTo>
                    <a:pt x="0" y="6"/>
                  </a:lnTo>
                  <a:lnTo>
                    <a:pt x="2" y="8"/>
                  </a:lnTo>
                  <a:lnTo>
                    <a:pt x="3" y="9"/>
                  </a:lnTo>
                  <a:lnTo>
                    <a:pt x="6" y="12"/>
                  </a:lnTo>
                  <a:lnTo>
                    <a:pt x="9" y="16"/>
                  </a:lnTo>
                  <a:lnTo>
                    <a:pt x="16" y="11"/>
                  </a:lnTo>
                </a:path>
              </a:pathLst>
            </a:custGeom>
            <a:solidFill>
              <a:srgbClr val="B5B5B5"/>
            </a:solidFill>
            <a:ln w="12700" cap="rnd">
              <a:noFill/>
              <a:round/>
              <a:headEnd/>
              <a:tailEnd/>
            </a:ln>
          </p:spPr>
          <p:txBody>
            <a:bodyPr/>
            <a:lstStyle/>
            <a:p>
              <a:endParaRPr lang="en-US" dirty="0"/>
            </a:p>
          </p:txBody>
        </p:sp>
        <p:sp>
          <p:nvSpPr>
            <p:cNvPr id="49469" name="Freeform 1368"/>
            <p:cNvSpPr>
              <a:spLocks/>
            </p:cNvSpPr>
            <p:nvPr/>
          </p:nvSpPr>
          <p:spPr bwMode="auto">
            <a:xfrm>
              <a:off x="2475" y="3112"/>
              <a:ext cx="39" cy="38"/>
            </a:xfrm>
            <a:custGeom>
              <a:avLst/>
              <a:gdLst>
                <a:gd name="T0" fmla="*/ 38 w 39"/>
                <a:gd name="T1" fmla="*/ 31 h 38"/>
                <a:gd name="T2" fmla="*/ 37 w 39"/>
                <a:gd name="T3" fmla="*/ 31 h 38"/>
                <a:gd name="T4" fmla="*/ 34 w 39"/>
                <a:gd name="T5" fmla="*/ 28 h 38"/>
                <a:gd name="T6" fmla="*/ 29 w 39"/>
                <a:gd name="T7" fmla="*/ 24 h 38"/>
                <a:gd name="T8" fmla="*/ 25 w 39"/>
                <a:gd name="T9" fmla="*/ 20 h 38"/>
                <a:gd name="T10" fmla="*/ 21 w 39"/>
                <a:gd name="T11" fmla="*/ 16 h 38"/>
                <a:gd name="T12" fmla="*/ 18 w 39"/>
                <a:gd name="T13" fmla="*/ 13 h 38"/>
                <a:gd name="T14" fmla="*/ 15 w 39"/>
                <a:gd name="T15" fmla="*/ 9 h 38"/>
                <a:gd name="T16" fmla="*/ 10 w 39"/>
                <a:gd name="T17" fmla="*/ 4 h 38"/>
                <a:gd name="T18" fmla="*/ 7 w 39"/>
                <a:gd name="T19" fmla="*/ 0 h 38"/>
                <a:gd name="T20" fmla="*/ 0 w 39"/>
                <a:gd name="T21" fmla="*/ 7 h 38"/>
                <a:gd name="T22" fmla="*/ 3 w 39"/>
                <a:gd name="T23" fmla="*/ 10 h 38"/>
                <a:gd name="T24" fmla="*/ 7 w 39"/>
                <a:gd name="T25" fmla="*/ 14 h 38"/>
                <a:gd name="T26" fmla="*/ 10 w 39"/>
                <a:gd name="T27" fmla="*/ 18 h 38"/>
                <a:gd name="T28" fmla="*/ 14 w 39"/>
                <a:gd name="T29" fmla="*/ 22 h 38"/>
                <a:gd name="T30" fmla="*/ 18 w 39"/>
                <a:gd name="T31" fmla="*/ 27 h 38"/>
                <a:gd name="T32" fmla="*/ 22 w 39"/>
                <a:gd name="T33" fmla="*/ 30 h 38"/>
                <a:gd name="T34" fmla="*/ 27 w 39"/>
                <a:gd name="T35" fmla="*/ 34 h 38"/>
                <a:gd name="T36" fmla="*/ 32 w 39"/>
                <a:gd name="T37" fmla="*/ 37 h 38"/>
                <a:gd name="T38" fmla="*/ 31 w 39"/>
                <a:gd name="T39" fmla="*/ 37 h 38"/>
                <a:gd name="T40" fmla="*/ 38 w 39"/>
                <a:gd name="T41" fmla="*/ 31 h 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38"/>
                <a:gd name="T65" fmla="*/ 39 w 39"/>
                <a:gd name="T66" fmla="*/ 38 h 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38">
                  <a:moveTo>
                    <a:pt x="38" y="31"/>
                  </a:moveTo>
                  <a:lnTo>
                    <a:pt x="37" y="31"/>
                  </a:lnTo>
                  <a:lnTo>
                    <a:pt x="34" y="28"/>
                  </a:lnTo>
                  <a:lnTo>
                    <a:pt x="29" y="24"/>
                  </a:lnTo>
                  <a:lnTo>
                    <a:pt x="25" y="20"/>
                  </a:lnTo>
                  <a:lnTo>
                    <a:pt x="21" y="16"/>
                  </a:lnTo>
                  <a:lnTo>
                    <a:pt x="18" y="13"/>
                  </a:lnTo>
                  <a:lnTo>
                    <a:pt x="15" y="9"/>
                  </a:lnTo>
                  <a:lnTo>
                    <a:pt x="10" y="4"/>
                  </a:lnTo>
                  <a:lnTo>
                    <a:pt x="7" y="0"/>
                  </a:lnTo>
                  <a:lnTo>
                    <a:pt x="0" y="7"/>
                  </a:lnTo>
                  <a:lnTo>
                    <a:pt x="3" y="10"/>
                  </a:lnTo>
                  <a:lnTo>
                    <a:pt x="7" y="14"/>
                  </a:lnTo>
                  <a:lnTo>
                    <a:pt x="10" y="18"/>
                  </a:lnTo>
                  <a:lnTo>
                    <a:pt x="14" y="22"/>
                  </a:lnTo>
                  <a:lnTo>
                    <a:pt x="18" y="27"/>
                  </a:lnTo>
                  <a:lnTo>
                    <a:pt x="22" y="30"/>
                  </a:lnTo>
                  <a:lnTo>
                    <a:pt x="27" y="34"/>
                  </a:lnTo>
                  <a:lnTo>
                    <a:pt x="32" y="37"/>
                  </a:lnTo>
                  <a:lnTo>
                    <a:pt x="31" y="37"/>
                  </a:lnTo>
                  <a:lnTo>
                    <a:pt x="38" y="31"/>
                  </a:lnTo>
                </a:path>
              </a:pathLst>
            </a:custGeom>
            <a:solidFill>
              <a:srgbClr val="B5B5B5"/>
            </a:solidFill>
            <a:ln w="12700" cap="rnd">
              <a:noFill/>
              <a:round/>
              <a:headEnd/>
              <a:tailEnd/>
            </a:ln>
          </p:spPr>
          <p:txBody>
            <a:bodyPr/>
            <a:lstStyle/>
            <a:p>
              <a:endParaRPr lang="en-US" dirty="0"/>
            </a:p>
          </p:txBody>
        </p:sp>
        <p:sp>
          <p:nvSpPr>
            <p:cNvPr id="49470" name="Freeform 1369"/>
            <p:cNvSpPr>
              <a:spLocks/>
            </p:cNvSpPr>
            <p:nvPr/>
          </p:nvSpPr>
          <p:spPr bwMode="auto">
            <a:xfrm>
              <a:off x="2511" y="3148"/>
              <a:ext cx="17" cy="17"/>
            </a:xfrm>
            <a:custGeom>
              <a:avLst/>
              <a:gdLst>
                <a:gd name="T0" fmla="*/ 16 w 17"/>
                <a:gd name="T1" fmla="*/ 11 h 17"/>
                <a:gd name="T2" fmla="*/ 14 w 17"/>
                <a:gd name="T3" fmla="*/ 9 h 17"/>
                <a:gd name="T4" fmla="*/ 14 w 17"/>
                <a:gd name="T5" fmla="*/ 4 h 17"/>
                <a:gd name="T6" fmla="*/ 10 w 17"/>
                <a:gd name="T7" fmla="*/ 2 h 17"/>
                <a:gd name="T8" fmla="*/ 10 w 17"/>
                <a:gd name="T9" fmla="*/ 0 h 17"/>
                <a:gd name="T10" fmla="*/ 0 w 17"/>
                <a:gd name="T11" fmla="*/ 9 h 17"/>
                <a:gd name="T12" fmla="*/ 2 w 17"/>
                <a:gd name="T13" fmla="*/ 9 h 17"/>
                <a:gd name="T14" fmla="*/ 2 w 17"/>
                <a:gd name="T15" fmla="*/ 11 h 17"/>
                <a:gd name="T16" fmla="*/ 2 w 17"/>
                <a:gd name="T17" fmla="*/ 13 h 17"/>
                <a:gd name="T18" fmla="*/ 4 w 17"/>
                <a:gd name="T19" fmla="*/ 16 h 17"/>
                <a:gd name="T20" fmla="*/ 16 w 17"/>
                <a:gd name="T21" fmla="*/ 1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1"/>
                  </a:moveTo>
                  <a:lnTo>
                    <a:pt x="14" y="9"/>
                  </a:lnTo>
                  <a:lnTo>
                    <a:pt x="14" y="4"/>
                  </a:lnTo>
                  <a:lnTo>
                    <a:pt x="10" y="2"/>
                  </a:lnTo>
                  <a:lnTo>
                    <a:pt x="10" y="0"/>
                  </a:lnTo>
                  <a:lnTo>
                    <a:pt x="0" y="9"/>
                  </a:lnTo>
                  <a:lnTo>
                    <a:pt x="2" y="9"/>
                  </a:lnTo>
                  <a:lnTo>
                    <a:pt x="2" y="11"/>
                  </a:lnTo>
                  <a:lnTo>
                    <a:pt x="2" y="13"/>
                  </a:lnTo>
                  <a:lnTo>
                    <a:pt x="4" y="16"/>
                  </a:lnTo>
                  <a:lnTo>
                    <a:pt x="16" y="11"/>
                  </a:lnTo>
                </a:path>
              </a:pathLst>
            </a:custGeom>
            <a:solidFill>
              <a:srgbClr val="B5B5B5"/>
            </a:solidFill>
            <a:ln w="12700" cap="rnd">
              <a:noFill/>
              <a:round/>
              <a:headEnd/>
              <a:tailEnd/>
            </a:ln>
          </p:spPr>
          <p:txBody>
            <a:bodyPr/>
            <a:lstStyle/>
            <a:p>
              <a:endParaRPr lang="en-US" dirty="0"/>
            </a:p>
          </p:txBody>
        </p:sp>
        <p:sp>
          <p:nvSpPr>
            <p:cNvPr id="49471" name="Freeform 1370"/>
            <p:cNvSpPr>
              <a:spLocks/>
            </p:cNvSpPr>
            <p:nvPr/>
          </p:nvSpPr>
          <p:spPr bwMode="auto">
            <a:xfrm>
              <a:off x="2450" y="3030"/>
              <a:ext cx="19" cy="22"/>
            </a:xfrm>
            <a:custGeom>
              <a:avLst/>
              <a:gdLst>
                <a:gd name="T0" fmla="*/ 18 w 19"/>
                <a:gd name="T1" fmla="*/ 16 h 22"/>
                <a:gd name="T2" fmla="*/ 16 w 19"/>
                <a:gd name="T3" fmla="*/ 12 h 22"/>
                <a:gd name="T4" fmla="*/ 13 w 19"/>
                <a:gd name="T5" fmla="*/ 8 h 22"/>
                <a:gd name="T6" fmla="*/ 10 w 19"/>
                <a:gd name="T7" fmla="*/ 4 h 22"/>
                <a:gd name="T8" fmla="*/ 4 w 19"/>
                <a:gd name="T9" fmla="*/ 0 h 22"/>
                <a:gd name="T10" fmla="*/ 0 w 19"/>
                <a:gd name="T11" fmla="*/ 7 h 22"/>
                <a:gd name="T12" fmla="*/ 3 w 19"/>
                <a:gd name="T13" fmla="*/ 9 h 22"/>
                <a:gd name="T14" fmla="*/ 6 w 19"/>
                <a:gd name="T15" fmla="*/ 12 h 22"/>
                <a:gd name="T16" fmla="*/ 8 w 19"/>
                <a:gd name="T17" fmla="*/ 16 h 22"/>
                <a:gd name="T18" fmla="*/ 11 w 19"/>
                <a:gd name="T19" fmla="*/ 21 h 22"/>
                <a:gd name="T20" fmla="*/ 18 w 19"/>
                <a:gd name="T21" fmla="*/ 16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22"/>
                <a:gd name="T35" fmla="*/ 19 w 19"/>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22">
                  <a:moveTo>
                    <a:pt x="18" y="16"/>
                  </a:moveTo>
                  <a:lnTo>
                    <a:pt x="16" y="12"/>
                  </a:lnTo>
                  <a:lnTo>
                    <a:pt x="13" y="8"/>
                  </a:lnTo>
                  <a:lnTo>
                    <a:pt x="10" y="4"/>
                  </a:lnTo>
                  <a:lnTo>
                    <a:pt x="4" y="0"/>
                  </a:lnTo>
                  <a:lnTo>
                    <a:pt x="0" y="7"/>
                  </a:lnTo>
                  <a:lnTo>
                    <a:pt x="3" y="9"/>
                  </a:lnTo>
                  <a:lnTo>
                    <a:pt x="6" y="12"/>
                  </a:lnTo>
                  <a:lnTo>
                    <a:pt x="8" y="16"/>
                  </a:lnTo>
                  <a:lnTo>
                    <a:pt x="11" y="21"/>
                  </a:lnTo>
                  <a:lnTo>
                    <a:pt x="18" y="16"/>
                  </a:lnTo>
                </a:path>
              </a:pathLst>
            </a:custGeom>
            <a:solidFill>
              <a:srgbClr val="B5B5B5"/>
            </a:solidFill>
            <a:ln w="12700" cap="rnd">
              <a:noFill/>
              <a:round/>
              <a:headEnd/>
              <a:tailEnd/>
            </a:ln>
          </p:spPr>
          <p:txBody>
            <a:bodyPr/>
            <a:lstStyle/>
            <a:p>
              <a:endParaRPr lang="en-US" dirty="0"/>
            </a:p>
          </p:txBody>
        </p:sp>
        <p:sp>
          <p:nvSpPr>
            <p:cNvPr id="49472" name="Freeform 1371"/>
            <p:cNvSpPr>
              <a:spLocks/>
            </p:cNvSpPr>
            <p:nvPr/>
          </p:nvSpPr>
          <p:spPr bwMode="auto">
            <a:xfrm>
              <a:off x="2531" y="3120"/>
              <a:ext cx="17" cy="17"/>
            </a:xfrm>
            <a:custGeom>
              <a:avLst/>
              <a:gdLst>
                <a:gd name="T0" fmla="*/ 16 w 17"/>
                <a:gd name="T1" fmla="*/ 10 h 17"/>
                <a:gd name="T2" fmla="*/ 16 w 17"/>
                <a:gd name="T3" fmla="*/ 12 h 17"/>
                <a:gd name="T4" fmla="*/ 14 w 17"/>
                <a:gd name="T5" fmla="*/ 8 h 17"/>
                <a:gd name="T6" fmla="*/ 12 w 17"/>
                <a:gd name="T7" fmla="*/ 5 h 17"/>
                <a:gd name="T8" fmla="*/ 9 w 17"/>
                <a:gd name="T9" fmla="*/ 2 h 17"/>
                <a:gd name="T10" fmla="*/ 6 w 17"/>
                <a:gd name="T11" fmla="*/ 0 h 17"/>
                <a:gd name="T12" fmla="*/ 0 w 17"/>
                <a:gd name="T13" fmla="*/ 6 h 17"/>
                <a:gd name="T14" fmla="*/ 2 w 17"/>
                <a:gd name="T15" fmla="*/ 9 h 17"/>
                <a:gd name="T16" fmla="*/ 4 w 17"/>
                <a:gd name="T17" fmla="*/ 10 h 17"/>
                <a:gd name="T18" fmla="*/ 6 w 17"/>
                <a:gd name="T19" fmla="*/ 13 h 17"/>
                <a:gd name="T20" fmla="*/ 8 w 17"/>
                <a:gd name="T21" fmla="*/ 14 h 17"/>
                <a:gd name="T22" fmla="*/ 8 w 17"/>
                <a:gd name="T23" fmla="*/ 16 h 17"/>
                <a:gd name="T24" fmla="*/ 16 w 17"/>
                <a:gd name="T25" fmla="*/ 1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0"/>
                  </a:moveTo>
                  <a:lnTo>
                    <a:pt x="16" y="12"/>
                  </a:lnTo>
                  <a:lnTo>
                    <a:pt x="14" y="8"/>
                  </a:lnTo>
                  <a:lnTo>
                    <a:pt x="12" y="5"/>
                  </a:lnTo>
                  <a:lnTo>
                    <a:pt x="9" y="2"/>
                  </a:lnTo>
                  <a:lnTo>
                    <a:pt x="6" y="0"/>
                  </a:lnTo>
                  <a:lnTo>
                    <a:pt x="0" y="6"/>
                  </a:lnTo>
                  <a:lnTo>
                    <a:pt x="2" y="9"/>
                  </a:lnTo>
                  <a:lnTo>
                    <a:pt x="4" y="10"/>
                  </a:lnTo>
                  <a:lnTo>
                    <a:pt x="6" y="13"/>
                  </a:lnTo>
                  <a:lnTo>
                    <a:pt x="8" y="14"/>
                  </a:lnTo>
                  <a:lnTo>
                    <a:pt x="8" y="16"/>
                  </a:lnTo>
                  <a:lnTo>
                    <a:pt x="16" y="10"/>
                  </a:lnTo>
                </a:path>
              </a:pathLst>
            </a:custGeom>
            <a:solidFill>
              <a:srgbClr val="B5B5B5"/>
            </a:solidFill>
            <a:ln w="12700" cap="rnd">
              <a:noFill/>
              <a:round/>
              <a:headEnd/>
              <a:tailEnd/>
            </a:ln>
          </p:spPr>
          <p:txBody>
            <a:bodyPr/>
            <a:lstStyle/>
            <a:p>
              <a:endParaRPr lang="en-US" dirty="0"/>
            </a:p>
          </p:txBody>
        </p:sp>
        <p:sp>
          <p:nvSpPr>
            <p:cNvPr id="49473" name="Freeform 1372"/>
            <p:cNvSpPr>
              <a:spLocks/>
            </p:cNvSpPr>
            <p:nvPr/>
          </p:nvSpPr>
          <p:spPr bwMode="auto">
            <a:xfrm>
              <a:off x="2540" y="3132"/>
              <a:ext cx="96" cy="121"/>
            </a:xfrm>
            <a:custGeom>
              <a:avLst/>
              <a:gdLst>
                <a:gd name="T0" fmla="*/ 95 w 96"/>
                <a:gd name="T1" fmla="*/ 114 h 121"/>
                <a:gd name="T2" fmla="*/ 93 w 96"/>
                <a:gd name="T3" fmla="*/ 111 h 121"/>
                <a:gd name="T4" fmla="*/ 89 w 96"/>
                <a:gd name="T5" fmla="*/ 107 h 121"/>
                <a:gd name="T6" fmla="*/ 85 w 96"/>
                <a:gd name="T7" fmla="*/ 101 h 121"/>
                <a:gd name="T8" fmla="*/ 79 w 96"/>
                <a:gd name="T9" fmla="*/ 93 h 121"/>
                <a:gd name="T10" fmla="*/ 73 w 96"/>
                <a:gd name="T11" fmla="*/ 86 h 121"/>
                <a:gd name="T12" fmla="*/ 66 w 96"/>
                <a:gd name="T13" fmla="*/ 76 h 121"/>
                <a:gd name="T14" fmla="*/ 58 w 96"/>
                <a:gd name="T15" fmla="*/ 68 h 121"/>
                <a:gd name="T16" fmla="*/ 52 w 96"/>
                <a:gd name="T17" fmla="*/ 57 h 121"/>
                <a:gd name="T18" fmla="*/ 44 w 96"/>
                <a:gd name="T19" fmla="*/ 49 h 121"/>
                <a:gd name="T20" fmla="*/ 38 w 96"/>
                <a:gd name="T21" fmla="*/ 39 h 121"/>
                <a:gd name="T22" fmla="*/ 31 w 96"/>
                <a:gd name="T23" fmla="*/ 30 h 121"/>
                <a:gd name="T24" fmla="*/ 24 w 96"/>
                <a:gd name="T25" fmla="*/ 22 h 121"/>
                <a:gd name="T26" fmla="*/ 20 w 96"/>
                <a:gd name="T27" fmla="*/ 14 h 121"/>
                <a:gd name="T28" fmla="*/ 15 w 96"/>
                <a:gd name="T29" fmla="*/ 9 h 121"/>
                <a:gd name="T30" fmla="*/ 11 w 96"/>
                <a:gd name="T31" fmla="*/ 4 h 121"/>
                <a:gd name="T32" fmla="*/ 8 w 96"/>
                <a:gd name="T33" fmla="*/ 0 h 121"/>
                <a:gd name="T34" fmla="*/ 0 w 96"/>
                <a:gd name="T35" fmla="*/ 6 h 121"/>
                <a:gd name="T36" fmla="*/ 2 w 96"/>
                <a:gd name="T37" fmla="*/ 10 h 121"/>
                <a:gd name="T38" fmla="*/ 6 w 96"/>
                <a:gd name="T39" fmla="*/ 14 h 121"/>
                <a:gd name="T40" fmla="*/ 10 w 96"/>
                <a:gd name="T41" fmla="*/ 20 h 121"/>
                <a:gd name="T42" fmla="*/ 16 w 96"/>
                <a:gd name="T43" fmla="*/ 28 h 121"/>
                <a:gd name="T44" fmla="*/ 22 w 96"/>
                <a:gd name="T45" fmla="*/ 36 h 121"/>
                <a:gd name="T46" fmla="*/ 28 w 96"/>
                <a:gd name="T47" fmla="*/ 45 h 121"/>
                <a:gd name="T48" fmla="*/ 35 w 96"/>
                <a:gd name="T49" fmla="*/ 53 h 121"/>
                <a:gd name="T50" fmla="*/ 42 w 96"/>
                <a:gd name="T51" fmla="*/ 63 h 121"/>
                <a:gd name="T52" fmla="*/ 50 w 96"/>
                <a:gd name="T53" fmla="*/ 73 h 121"/>
                <a:gd name="T54" fmla="*/ 57 w 96"/>
                <a:gd name="T55" fmla="*/ 82 h 121"/>
                <a:gd name="T56" fmla="*/ 64 w 96"/>
                <a:gd name="T57" fmla="*/ 91 h 121"/>
                <a:gd name="T58" fmla="*/ 70 w 96"/>
                <a:gd name="T59" fmla="*/ 99 h 121"/>
                <a:gd name="T60" fmla="*/ 76 w 96"/>
                <a:gd name="T61" fmla="*/ 107 h 121"/>
                <a:gd name="T62" fmla="*/ 81 w 96"/>
                <a:gd name="T63" fmla="*/ 112 h 121"/>
                <a:gd name="T64" fmla="*/ 85 w 96"/>
                <a:gd name="T65" fmla="*/ 117 h 121"/>
                <a:gd name="T66" fmla="*/ 87 w 96"/>
                <a:gd name="T67" fmla="*/ 120 h 121"/>
                <a:gd name="T68" fmla="*/ 95 w 96"/>
                <a:gd name="T69" fmla="*/ 114 h 1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6"/>
                <a:gd name="T106" fmla="*/ 0 h 121"/>
                <a:gd name="T107" fmla="*/ 96 w 96"/>
                <a:gd name="T108" fmla="*/ 121 h 1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6" h="121">
                  <a:moveTo>
                    <a:pt x="95" y="114"/>
                  </a:moveTo>
                  <a:lnTo>
                    <a:pt x="93" y="111"/>
                  </a:lnTo>
                  <a:lnTo>
                    <a:pt x="89" y="107"/>
                  </a:lnTo>
                  <a:lnTo>
                    <a:pt x="85" y="101"/>
                  </a:lnTo>
                  <a:lnTo>
                    <a:pt x="79" y="93"/>
                  </a:lnTo>
                  <a:lnTo>
                    <a:pt x="73" y="86"/>
                  </a:lnTo>
                  <a:lnTo>
                    <a:pt x="66" y="76"/>
                  </a:lnTo>
                  <a:lnTo>
                    <a:pt x="58" y="68"/>
                  </a:lnTo>
                  <a:lnTo>
                    <a:pt x="52" y="57"/>
                  </a:lnTo>
                  <a:lnTo>
                    <a:pt x="44" y="49"/>
                  </a:lnTo>
                  <a:lnTo>
                    <a:pt x="38" y="39"/>
                  </a:lnTo>
                  <a:lnTo>
                    <a:pt x="31" y="30"/>
                  </a:lnTo>
                  <a:lnTo>
                    <a:pt x="24" y="22"/>
                  </a:lnTo>
                  <a:lnTo>
                    <a:pt x="20" y="14"/>
                  </a:lnTo>
                  <a:lnTo>
                    <a:pt x="15" y="9"/>
                  </a:lnTo>
                  <a:lnTo>
                    <a:pt x="11" y="4"/>
                  </a:lnTo>
                  <a:lnTo>
                    <a:pt x="8" y="0"/>
                  </a:lnTo>
                  <a:lnTo>
                    <a:pt x="0" y="6"/>
                  </a:lnTo>
                  <a:lnTo>
                    <a:pt x="2" y="10"/>
                  </a:lnTo>
                  <a:lnTo>
                    <a:pt x="6" y="14"/>
                  </a:lnTo>
                  <a:lnTo>
                    <a:pt x="10" y="20"/>
                  </a:lnTo>
                  <a:lnTo>
                    <a:pt x="16" y="28"/>
                  </a:lnTo>
                  <a:lnTo>
                    <a:pt x="22" y="36"/>
                  </a:lnTo>
                  <a:lnTo>
                    <a:pt x="28" y="45"/>
                  </a:lnTo>
                  <a:lnTo>
                    <a:pt x="35" y="53"/>
                  </a:lnTo>
                  <a:lnTo>
                    <a:pt x="42" y="63"/>
                  </a:lnTo>
                  <a:lnTo>
                    <a:pt x="50" y="73"/>
                  </a:lnTo>
                  <a:lnTo>
                    <a:pt x="57" y="82"/>
                  </a:lnTo>
                  <a:lnTo>
                    <a:pt x="64" y="91"/>
                  </a:lnTo>
                  <a:lnTo>
                    <a:pt x="70" y="99"/>
                  </a:lnTo>
                  <a:lnTo>
                    <a:pt x="76" y="107"/>
                  </a:lnTo>
                  <a:lnTo>
                    <a:pt x="81" y="112"/>
                  </a:lnTo>
                  <a:lnTo>
                    <a:pt x="85" y="117"/>
                  </a:lnTo>
                  <a:lnTo>
                    <a:pt x="87" y="120"/>
                  </a:lnTo>
                  <a:lnTo>
                    <a:pt x="95" y="114"/>
                  </a:lnTo>
                </a:path>
              </a:pathLst>
            </a:custGeom>
            <a:solidFill>
              <a:srgbClr val="B5B5B5"/>
            </a:solidFill>
            <a:ln w="12700" cap="rnd">
              <a:noFill/>
              <a:round/>
              <a:headEnd/>
              <a:tailEnd/>
            </a:ln>
          </p:spPr>
          <p:txBody>
            <a:bodyPr/>
            <a:lstStyle/>
            <a:p>
              <a:endParaRPr lang="en-US" dirty="0"/>
            </a:p>
          </p:txBody>
        </p:sp>
        <p:sp>
          <p:nvSpPr>
            <p:cNvPr id="49474" name="Freeform 1373"/>
            <p:cNvSpPr>
              <a:spLocks/>
            </p:cNvSpPr>
            <p:nvPr/>
          </p:nvSpPr>
          <p:spPr bwMode="auto">
            <a:xfrm>
              <a:off x="2548" y="3025"/>
              <a:ext cx="17" cy="20"/>
            </a:xfrm>
            <a:custGeom>
              <a:avLst/>
              <a:gdLst>
                <a:gd name="T0" fmla="*/ 16 w 17"/>
                <a:gd name="T1" fmla="*/ 12 h 20"/>
                <a:gd name="T2" fmla="*/ 13 w 17"/>
                <a:gd name="T3" fmla="*/ 11 h 20"/>
                <a:gd name="T4" fmla="*/ 11 w 17"/>
                <a:gd name="T5" fmla="*/ 7 h 20"/>
                <a:gd name="T6" fmla="*/ 9 w 17"/>
                <a:gd name="T7" fmla="*/ 4 h 20"/>
                <a:gd name="T8" fmla="*/ 6 w 17"/>
                <a:gd name="T9" fmla="*/ 0 h 20"/>
                <a:gd name="T10" fmla="*/ 0 w 17"/>
                <a:gd name="T11" fmla="*/ 6 h 20"/>
                <a:gd name="T12" fmla="*/ 3 w 17"/>
                <a:gd name="T13" fmla="*/ 8 h 20"/>
                <a:gd name="T14" fmla="*/ 4 w 17"/>
                <a:gd name="T15" fmla="*/ 11 h 20"/>
                <a:gd name="T16" fmla="*/ 7 w 17"/>
                <a:gd name="T17" fmla="*/ 15 h 20"/>
                <a:gd name="T18" fmla="*/ 11 w 17"/>
                <a:gd name="T19" fmla="*/ 19 h 20"/>
                <a:gd name="T20" fmla="*/ 16 w 17"/>
                <a:gd name="T21" fmla="*/ 12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0"/>
                <a:gd name="T35" fmla="*/ 17 w 17"/>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0">
                  <a:moveTo>
                    <a:pt x="16" y="12"/>
                  </a:moveTo>
                  <a:lnTo>
                    <a:pt x="13" y="11"/>
                  </a:lnTo>
                  <a:lnTo>
                    <a:pt x="11" y="7"/>
                  </a:lnTo>
                  <a:lnTo>
                    <a:pt x="9" y="4"/>
                  </a:lnTo>
                  <a:lnTo>
                    <a:pt x="6" y="0"/>
                  </a:lnTo>
                  <a:lnTo>
                    <a:pt x="0" y="6"/>
                  </a:lnTo>
                  <a:lnTo>
                    <a:pt x="3" y="8"/>
                  </a:lnTo>
                  <a:lnTo>
                    <a:pt x="4" y="11"/>
                  </a:lnTo>
                  <a:lnTo>
                    <a:pt x="7" y="15"/>
                  </a:lnTo>
                  <a:lnTo>
                    <a:pt x="11" y="19"/>
                  </a:lnTo>
                  <a:lnTo>
                    <a:pt x="16" y="12"/>
                  </a:lnTo>
                </a:path>
              </a:pathLst>
            </a:custGeom>
            <a:solidFill>
              <a:srgbClr val="B5B5B5"/>
            </a:solidFill>
            <a:ln w="12700" cap="rnd">
              <a:noFill/>
              <a:round/>
              <a:headEnd/>
              <a:tailEnd/>
            </a:ln>
          </p:spPr>
          <p:txBody>
            <a:bodyPr/>
            <a:lstStyle/>
            <a:p>
              <a:endParaRPr lang="en-US" dirty="0"/>
            </a:p>
          </p:txBody>
        </p:sp>
        <p:sp>
          <p:nvSpPr>
            <p:cNvPr id="49475" name="Freeform 1374"/>
            <p:cNvSpPr>
              <a:spLocks/>
            </p:cNvSpPr>
            <p:nvPr/>
          </p:nvSpPr>
          <p:spPr bwMode="auto">
            <a:xfrm>
              <a:off x="2497" y="2965"/>
              <a:ext cx="17" cy="17"/>
            </a:xfrm>
            <a:custGeom>
              <a:avLst/>
              <a:gdLst>
                <a:gd name="T0" fmla="*/ 16 w 17"/>
                <a:gd name="T1" fmla="*/ 10 h 17"/>
                <a:gd name="T2" fmla="*/ 14 w 17"/>
                <a:gd name="T3" fmla="*/ 7 h 17"/>
                <a:gd name="T4" fmla="*/ 11 w 17"/>
                <a:gd name="T5" fmla="*/ 4 h 17"/>
                <a:gd name="T6" fmla="*/ 7 w 17"/>
                <a:gd name="T7" fmla="*/ 1 h 17"/>
                <a:gd name="T8" fmla="*/ 2 w 17"/>
                <a:gd name="T9" fmla="*/ 0 h 17"/>
                <a:gd name="T10" fmla="*/ 0 w 17"/>
                <a:gd name="T11" fmla="*/ 8 h 17"/>
                <a:gd name="T12" fmla="*/ 1 w 17"/>
                <a:gd name="T13" fmla="*/ 10 h 17"/>
                <a:gd name="T14" fmla="*/ 4 w 17"/>
                <a:gd name="T15" fmla="*/ 11 h 17"/>
                <a:gd name="T16" fmla="*/ 5 w 17"/>
                <a:gd name="T17" fmla="*/ 13 h 17"/>
                <a:gd name="T18" fmla="*/ 7 w 17"/>
                <a:gd name="T19" fmla="*/ 16 h 17"/>
                <a:gd name="T20" fmla="*/ 16 w 17"/>
                <a:gd name="T21" fmla="*/ 1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0"/>
                  </a:moveTo>
                  <a:lnTo>
                    <a:pt x="14" y="7"/>
                  </a:lnTo>
                  <a:lnTo>
                    <a:pt x="11" y="4"/>
                  </a:lnTo>
                  <a:lnTo>
                    <a:pt x="7" y="1"/>
                  </a:lnTo>
                  <a:lnTo>
                    <a:pt x="2" y="0"/>
                  </a:lnTo>
                  <a:lnTo>
                    <a:pt x="0" y="8"/>
                  </a:lnTo>
                  <a:lnTo>
                    <a:pt x="1" y="10"/>
                  </a:lnTo>
                  <a:lnTo>
                    <a:pt x="4" y="11"/>
                  </a:lnTo>
                  <a:lnTo>
                    <a:pt x="5" y="13"/>
                  </a:lnTo>
                  <a:lnTo>
                    <a:pt x="7" y="16"/>
                  </a:lnTo>
                  <a:lnTo>
                    <a:pt x="16" y="10"/>
                  </a:lnTo>
                </a:path>
              </a:pathLst>
            </a:custGeom>
            <a:solidFill>
              <a:srgbClr val="B5B5B5"/>
            </a:solidFill>
            <a:ln w="12700" cap="rnd">
              <a:noFill/>
              <a:round/>
              <a:headEnd/>
              <a:tailEnd/>
            </a:ln>
          </p:spPr>
          <p:txBody>
            <a:bodyPr/>
            <a:lstStyle/>
            <a:p>
              <a:endParaRPr lang="en-US" dirty="0"/>
            </a:p>
          </p:txBody>
        </p:sp>
        <p:sp>
          <p:nvSpPr>
            <p:cNvPr id="49476" name="Freeform 1375"/>
            <p:cNvSpPr>
              <a:spLocks/>
            </p:cNvSpPr>
            <p:nvPr/>
          </p:nvSpPr>
          <p:spPr bwMode="auto">
            <a:xfrm>
              <a:off x="2487" y="2912"/>
              <a:ext cx="17" cy="21"/>
            </a:xfrm>
            <a:custGeom>
              <a:avLst/>
              <a:gdLst>
                <a:gd name="T0" fmla="*/ 16 w 17"/>
                <a:gd name="T1" fmla="*/ 17 h 21"/>
                <a:gd name="T2" fmla="*/ 14 w 17"/>
                <a:gd name="T3" fmla="*/ 13 h 21"/>
                <a:gd name="T4" fmla="*/ 13 w 17"/>
                <a:gd name="T5" fmla="*/ 8 h 21"/>
                <a:gd name="T6" fmla="*/ 10 w 17"/>
                <a:gd name="T7" fmla="*/ 5 h 21"/>
                <a:gd name="T8" fmla="*/ 8 w 17"/>
                <a:gd name="T9" fmla="*/ 0 h 21"/>
                <a:gd name="T10" fmla="*/ 0 w 17"/>
                <a:gd name="T11" fmla="*/ 5 h 21"/>
                <a:gd name="T12" fmla="*/ 2 w 17"/>
                <a:gd name="T13" fmla="*/ 8 h 21"/>
                <a:gd name="T14" fmla="*/ 4 w 17"/>
                <a:gd name="T15" fmla="*/ 11 h 21"/>
                <a:gd name="T16" fmla="*/ 4 w 17"/>
                <a:gd name="T17" fmla="*/ 15 h 21"/>
                <a:gd name="T18" fmla="*/ 6 w 17"/>
                <a:gd name="T19" fmla="*/ 20 h 21"/>
                <a:gd name="T20" fmla="*/ 16 w 17"/>
                <a:gd name="T21" fmla="*/ 17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1"/>
                <a:gd name="T35" fmla="*/ 17 w 17"/>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1">
                  <a:moveTo>
                    <a:pt x="16" y="17"/>
                  </a:moveTo>
                  <a:lnTo>
                    <a:pt x="14" y="13"/>
                  </a:lnTo>
                  <a:lnTo>
                    <a:pt x="13" y="8"/>
                  </a:lnTo>
                  <a:lnTo>
                    <a:pt x="10" y="5"/>
                  </a:lnTo>
                  <a:lnTo>
                    <a:pt x="8" y="0"/>
                  </a:lnTo>
                  <a:lnTo>
                    <a:pt x="0" y="5"/>
                  </a:lnTo>
                  <a:lnTo>
                    <a:pt x="2" y="8"/>
                  </a:lnTo>
                  <a:lnTo>
                    <a:pt x="4" y="11"/>
                  </a:lnTo>
                  <a:lnTo>
                    <a:pt x="4" y="15"/>
                  </a:lnTo>
                  <a:lnTo>
                    <a:pt x="6" y="20"/>
                  </a:lnTo>
                  <a:lnTo>
                    <a:pt x="16" y="17"/>
                  </a:lnTo>
                </a:path>
              </a:pathLst>
            </a:custGeom>
            <a:solidFill>
              <a:srgbClr val="B5B5B5"/>
            </a:solidFill>
            <a:ln w="12700" cap="rnd">
              <a:noFill/>
              <a:round/>
              <a:headEnd/>
              <a:tailEnd/>
            </a:ln>
          </p:spPr>
          <p:txBody>
            <a:bodyPr/>
            <a:lstStyle/>
            <a:p>
              <a:endParaRPr lang="en-US" dirty="0"/>
            </a:p>
          </p:txBody>
        </p:sp>
        <p:sp>
          <p:nvSpPr>
            <p:cNvPr id="49477" name="Freeform 1376"/>
            <p:cNvSpPr>
              <a:spLocks/>
            </p:cNvSpPr>
            <p:nvPr/>
          </p:nvSpPr>
          <p:spPr bwMode="auto">
            <a:xfrm>
              <a:off x="2495" y="2934"/>
              <a:ext cx="73" cy="99"/>
            </a:xfrm>
            <a:custGeom>
              <a:avLst/>
              <a:gdLst>
                <a:gd name="T0" fmla="*/ 72 w 73"/>
                <a:gd name="T1" fmla="*/ 92 h 99"/>
                <a:gd name="T2" fmla="*/ 65 w 73"/>
                <a:gd name="T3" fmla="*/ 80 h 99"/>
                <a:gd name="T4" fmla="*/ 55 w 73"/>
                <a:gd name="T5" fmla="*/ 69 h 99"/>
                <a:gd name="T6" fmla="*/ 48 w 73"/>
                <a:gd name="T7" fmla="*/ 57 h 99"/>
                <a:gd name="T8" fmla="*/ 40 w 73"/>
                <a:gd name="T9" fmla="*/ 46 h 99"/>
                <a:gd name="T10" fmla="*/ 32 w 73"/>
                <a:gd name="T11" fmla="*/ 35 h 99"/>
                <a:gd name="T12" fmla="*/ 24 w 73"/>
                <a:gd name="T13" fmla="*/ 23 h 99"/>
                <a:gd name="T14" fmla="*/ 17 w 73"/>
                <a:gd name="T15" fmla="*/ 11 h 99"/>
                <a:gd name="T16" fmla="*/ 9 w 73"/>
                <a:gd name="T17" fmla="*/ 0 h 99"/>
                <a:gd name="T18" fmla="*/ 0 w 73"/>
                <a:gd name="T19" fmla="*/ 4 h 99"/>
                <a:gd name="T20" fmla="*/ 7 w 73"/>
                <a:gd name="T21" fmla="*/ 17 h 99"/>
                <a:gd name="T22" fmla="*/ 16 w 73"/>
                <a:gd name="T23" fmla="*/ 28 h 99"/>
                <a:gd name="T24" fmla="*/ 23 w 73"/>
                <a:gd name="T25" fmla="*/ 41 h 99"/>
                <a:gd name="T26" fmla="*/ 30 w 73"/>
                <a:gd name="T27" fmla="*/ 52 h 99"/>
                <a:gd name="T28" fmla="*/ 39 w 73"/>
                <a:gd name="T29" fmla="*/ 63 h 99"/>
                <a:gd name="T30" fmla="*/ 46 w 73"/>
                <a:gd name="T31" fmla="*/ 74 h 99"/>
                <a:gd name="T32" fmla="*/ 55 w 73"/>
                <a:gd name="T33" fmla="*/ 86 h 99"/>
                <a:gd name="T34" fmla="*/ 64 w 73"/>
                <a:gd name="T35" fmla="*/ 98 h 99"/>
                <a:gd name="T36" fmla="*/ 72 w 73"/>
                <a:gd name="T37" fmla="*/ 92 h 9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3"/>
                <a:gd name="T58" fmla="*/ 0 h 99"/>
                <a:gd name="T59" fmla="*/ 73 w 73"/>
                <a:gd name="T60" fmla="*/ 99 h 9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3" h="99">
                  <a:moveTo>
                    <a:pt x="72" y="92"/>
                  </a:moveTo>
                  <a:lnTo>
                    <a:pt x="65" y="80"/>
                  </a:lnTo>
                  <a:lnTo>
                    <a:pt x="55" y="69"/>
                  </a:lnTo>
                  <a:lnTo>
                    <a:pt x="48" y="57"/>
                  </a:lnTo>
                  <a:lnTo>
                    <a:pt x="40" y="46"/>
                  </a:lnTo>
                  <a:lnTo>
                    <a:pt x="32" y="35"/>
                  </a:lnTo>
                  <a:lnTo>
                    <a:pt x="24" y="23"/>
                  </a:lnTo>
                  <a:lnTo>
                    <a:pt x="17" y="11"/>
                  </a:lnTo>
                  <a:lnTo>
                    <a:pt x="9" y="0"/>
                  </a:lnTo>
                  <a:lnTo>
                    <a:pt x="0" y="4"/>
                  </a:lnTo>
                  <a:lnTo>
                    <a:pt x="7" y="17"/>
                  </a:lnTo>
                  <a:lnTo>
                    <a:pt x="16" y="28"/>
                  </a:lnTo>
                  <a:lnTo>
                    <a:pt x="23" y="41"/>
                  </a:lnTo>
                  <a:lnTo>
                    <a:pt x="30" y="52"/>
                  </a:lnTo>
                  <a:lnTo>
                    <a:pt x="39" y="63"/>
                  </a:lnTo>
                  <a:lnTo>
                    <a:pt x="46" y="74"/>
                  </a:lnTo>
                  <a:lnTo>
                    <a:pt x="55" y="86"/>
                  </a:lnTo>
                  <a:lnTo>
                    <a:pt x="64" y="98"/>
                  </a:lnTo>
                  <a:lnTo>
                    <a:pt x="72" y="92"/>
                  </a:lnTo>
                </a:path>
              </a:pathLst>
            </a:custGeom>
            <a:solidFill>
              <a:srgbClr val="B5B5B5"/>
            </a:solidFill>
            <a:ln w="12700" cap="rnd">
              <a:noFill/>
              <a:round/>
              <a:headEnd/>
              <a:tailEnd/>
            </a:ln>
          </p:spPr>
          <p:txBody>
            <a:bodyPr/>
            <a:lstStyle/>
            <a:p>
              <a:endParaRPr lang="en-US" dirty="0"/>
            </a:p>
          </p:txBody>
        </p:sp>
        <p:sp>
          <p:nvSpPr>
            <p:cNvPr id="49478" name="Freeform 1377"/>
            <p:cNvSpPr>
              <a:spLocks/>
            </p:cNvSpPr>
            <p:nvPr/>
          </p:nvSpPr>
          <p:spPr bwMode="auto">
            <a:xfrm>
              <a:off x="2564" y="3032"/>
              <a:ext cx="31" cy="26"/>
            </a:xfrm>
            <a:custGeom>
              <a:avLst/>
              <a:gdLst>
                <a:gd name="T0" fmla="*/ 30 w 31"/>
                <a:gd name="T1" fmla="*/ 18 h 26"/>
                <a:gd name="T2" fmla="*/ 27 w 31"/>
                <a:gd name="T3" fmla="*/ 15 h 26"/>
                <a:gd name="T4" fmla="*/ 23 w 31"/>
                <a:gd name="T5" fmla="*/ 14 h 26"/>
                <a:gd name="T6" fmla="*/ 21 w 31"/>
                <a:gd name="T7" fmla="*/ 12 h 26"/>
                <a:gd name="T8" fmla="*/ 18 w 31"/>
                <a:gd name="T9" fmla="*/ 10 h 26"/>
                <a:gd name="T10" fmla="*/ 14 w 31"/>
                <a:gd name="T11" fmla="*/ 7 h 26"/>
                <a:gd name="T12" fmla="*/ 12 w 31"/>
                <a:gd name="T13" fmla="*/ 5 h 26"/>
                <a:gd name="T14" fmla="*/ 10 w 31"/>
                <a:gd name="T15" fmla="*/ 3 h 26"/>
                <a:gd name="T16" fmla="*/ 8 w 31"/>
                <a:gd name="T17" fmla="*/ 0 h 26"/>
                <a:gd name="T18" fmla="*/ 0 w 31"/>
                <a:gd name="T19" fmla="*/ 5 h 26"/>
                <a:gd name="T20" fmla="*/ 2 w 31"/>
                <a:gd name="T21" fmla="*/ 8 h 26"/>
                <a:gd name="T22" fmla="*/ 5 w 31"/>
                <a:gd name="T23" fmla="*/ 10 h 26"/>
                <a:gd name="T24" fmla="*/ 8 w 31"/>
                <a:gd name="T25" fmla="*/ 13 h 26"/>
                <a:gd name="T26" fmla="*/ 11 w 31"/>
                <a:gd name="T27" fmla="*/ 15 h 26"/>
                <a:gd name="T28" fmla="*/ 14 w 31"/>
                <a:gd name="T29" fmla="*/ 18 h 26"/>
                <a:gd name="T30" fmla="*/ 18 w 31"/>
                <a:gd name="T31" fmla="*/ 21 h 26"/>
                <a:gd name="T32" fmla="*/ 21 w 31"/>
                <a:gd name="T33" fmla="*/ 23 h 26"/>
                <a:gd name="T34" fmla="*/ 24 w 31"/>
                <a:gd name="T35" fmla="*/ 25 h 26"/>
                <a:gd name="T36" fmla="*/ 30 w 31"/>
                <a:gd name="T37" fmla="*/ 18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26"/>
                <a:gd name="T59" fmla="*/ 31 w 31"/>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26">
                  <a:moveTo>
                    <a:pt x="30" y="18"/>
                  </a:moveTo>
                  <a:lnTo>
                    <a:pt x="27" y="15"/>
                  </a:lnTo>
                  <a:lnTo>
                    <a:pt x="23" y="14"/>
                  </a:lnTo>
                  <a:lnTo>
                    <a:pt x="21" y="12"/>
                  </a:lnTo>
                  <a:lnTo>
                    <a:pt x="18" y="10"/>
                  </a:lnTo>
                  <a:lnTo>
                    <a:pt x="14" y="7"/>
                  </a:lnTo>
                  <a:lnTo>
                    <a:pt x="12" y="5"/>
                  </a:lnTo>
                  <a:lnTo>
                    <a:pt x="10" y="3"/>
                  </a:lnTo>
                  <a:lnTo>
                    <a:pt x="8" y="0"/>
                  </a:lnTo>
                  <a:lnTo>
                    <a:pt x="0" y="5"/>
                  </a:lnTo>
                  <a:lnTo>
                    <a:pt x="2" y="8"/>
                  </a:lnTo>
                  <a:lnTo>
                    <a:pt x="5" y="10"/>
                  </a:lnTo>
                  <a:lnTo>
                    <a:pt x="8" y="13"/>
                  </a:lnTo>
                  <a:lnTo>
                    <a:pt x="11" y="15"/>
                  </a:lnTo>
                  <a:lnTo>
                    <a:pt x="14" y="18"/>
                  </a:lnTo>
                  <a:lnTo>
                    <a:pt x="18" y="21"/>
                  </a:lnTo>
                  <a:lnTo>
                    <a:pt x="21" y="23"/>
                  </a:lnTo>
                  <a:lnTo>
                    <a:pt x="24" y="25"/>
                  </a:lnTo>
                  <a:lnTo>
                    <a:pt x="30" y="18"/>
                  </a:lnTo>
                </a:path>
              </a:pathLst>
            </a:custGeom>
            <a:solidFill>
              <a:srgbClr val="B5B5B5"/>
            </a:solidFill>
            <a:ln w="12700" cap="rnd">
              <a:noFill/>
              <a:round/>
              <a:headEnd/>
              <a:tailEnd/>
            </a:ln>
          </p:spPr>
          <p:txBody>
            <a:bodyPr/>
            <a:lstStyle/>
            <a:p>
              <a:endParaRPr lang="en-US" dirty="0"/>
            </a:p>
          </p:txBody>
        </p:sp>
        <p:sp>
          <p:nvSpPr>
            <p:cNvPr id="49479" name="Freeform 1378"/>
            <p:cNvSpPr>
              <a:spLocks/>
            </p:cNvSpPr>
            <p:nvPr/>
          </p:nvSpPr>
          <p:spPr bwMode="auto">
            <a:xfrm>
              <a:off x="2593" y="3054"/>
              <a:ext cx="17" cy="17"/>
            </a:xfrm>
            <a:custGeom>
              <a:avLst/>
              <a:gdLst>
                <a:gd name="T0" fmla="*/ 3 w 17"/>
                <a:gd name="T1" fmla="*/ 12 h 17"/>
                <a:gd name="T2" fmla="*/ 14 w 17"/>
                <a:gd name="T3" fmla="*/ 8 h 17"/>
                <a:gd name="T4" fmla="*/ 14 w 17"/>
                <a:gd name="T5" fmla="*/ 7 h 17"/>
                <a:gd name="T6" fmla="*/ 12 w 17"/>
                <a:gd name="T7" fmla="*/ 5 h 17"/>
                <a:gd name="T8" fmla="*/ 8 w 17"/>
                <a:gd name="T9" fmla="*/ 1 h 17"/>
                <a:gd name="T10" fmla="*/ 7 w 17"/>
                <a:gd name="T11" fmla="*/ 0 h 17"/>
                <a:gd name="T12" fmla="*/ 0 w 17"/>
                <a:gd name="T13" fmla="*/ 8 h 17"/>
                <a:gd name="T14" fmla="*/ 1 w 17"/>
                <a:gd name="T15" fmla="*/ 10 h 17"/>
                <a:gd name="T16" fmla="*/ 1 w 17"/>
                <a:gd name="T17" fmla="*/ 12 h 17"/>
                <a:gd name="T18" fmla="*/ 3 w 17"/>
                <a:gd name="T19" fmla="*/ 14 h 17"/>
                <a:gd name="T20" fmla="*/ 5 w 17"/>
                <a:gd name="T21" fmla="*/ 16 h 17"/>
                <a:gd name="T22" fmla="*/ 16 w 17"/>
                <a:gd name="T23" fmla="*/ 12 h 17"/>
                <a:gd name="T24" fmla="*/ 3 w 17"/>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3" y="12"/>
                  </a:moveTo>
                  <a:lnTo>
                    <a:pt x="14" y="8"/>
                  </a:lnTo>
                  <a:lnTo>
                    <a:pt x="14" y="7"/>
                  </a:lnTo>
                  <a:lnTo>
                    <a:pt x="12" y="5"/>
                  </a:lnTo>
                  <a:lnTo>
                    <a:pt x="8" y="1"/>
                  </a:lnTo>
                  <a:lnTo>
                    <a:pt x="7" y="0"/>
                  </a:lnTo>
                  <a:lnTo>
                    <a:pt x="0" y="8"/>
                  </a:lnTo>
                  <a:lnTo>
                    <a:pt x="1" y="10"/>
                  </a:lnTo>
                  <a:lnTo>
                    <a:pt x="1" y="12"/>
                  </a:lnTo>
                  <a:lnTo>
                    <a:pt x="3" y="14"/>
                  </a:lnTo>
                  <a:lnTo>
                    <a:pt x="5" y="16"/>
                  </a:lnTo>
                  <a:lnTo>
                    <a:pt x="16" y="12"/>
                  </a:lnTo>
                  <a:lnTo>
                    <a:pt x="3" y="12"/>
                  </a:lnTo>
                </a:path>
              </a:pathLst>
            </a:custGeom>
            <a:solidFill>
              <a:srgbClr val="B5B5B5"/>
            </a:solidFill>
            <a:ln w="12700" cap="rnd">
              <a:noFill/>
              <a:round/>
              <a:headEnd/>
              <a:tailEnd/>
            </a:ln>
          </p:spPr>
          <p:txBody>
            <a:bodyPr/>
            <a:lstStyle/>
            <a:p>
              <a:endParaRPr lang="en-US" dirty="0"/>
            </a:p>
          </p:txBody>
        </p:sp>
        <p:sp>
          <p:nvSpPr>
            <p:cNvPr id="49480" name="Line 1379"/>
            <p:cNvSpPr>
              <a:spLocks noChangeShapeType="1"/>
            </p:cNvSpPr>
            <p:nvPr/>
          </p:nvSpPr>
          <p:spPr bwMode="auto">
            <a:xfrm>
              <a:off x="2597" y="3065"/>
              <a:ext cx="11" cy="0"/>
            </a:xfrm>
            <a:prstGeom prst="line">
              <a:avLst/>
            </a:prstGeom>
            <a:noFill/>
            <a:ln w="12700">
              <a:noFill/>
              <a:round/>
              <a:headEnd/>
              <a:tailEnd/>
            </a:ln>
          </p:spPr>
          <p:txBody>
            <a:bodyPr wrap="none" anchor="ctr"/>
            <a:lstStyle/>
            <a:p>
              <a:endParaRPr lang="en-US" dirty="0"/>
            </a:p>
          </p:txBody>
        </p:sp>
        <p:sp>
          <p:nvSpPr>
            <p:cNvPr id="49481" name="Freeform 1380"/>
            <p:cNvSpPr>
              <a:spLocks/>
            </p:cNvSpPr>
            <p:nvPr/>
          </p:nvSpPr>
          <p:spPr bwMode="auto">
            <a:xfrm>
              <a:off x="2580" y="3053"/>
              <a:ext cx="49" cy="34"/>
            </a:xfrm>
            <a:custGeom>
              <a:avLst/>
              <a:gdLst>
                <a:gd name="T0" fmla="*/ 48 w 49"/>
                <a:gd name="T1" fmla="*/ 25 h 34"/>
                <a:gd name="T2" fmla="*/ 44 w 49"/>
                <a:gd name="T3" fmla="*/ 23 h 34"/>
                <a:gd name="T4" fmla="*/ 37 w 49"/>
                <a:gd name="T5" fmla="*/ 19 h 34"/>
                <a:gd name="T6" fmla="*/ 32 w 49"/>
                <a:gd name="T7" fmla="*/ 16 h 34"/>
                <a:gd name="T8" fmla="*/ 27 w 49"/>
                <a:gd name="T9" fmla="*/ 12 h 34"/>
                <a:gd name="T10" fmla="*/ 21 w 49"/>
                <a:gd name="T11" fmla="*/ 8 h 34"/>
                <a:gd name="T12" fmla="*/ 16 w 49"/>
                <a:gd name="T13" fmla="*/ 5 h 34"/>
                <a:gd name="T14" fmla="*/ 10 w 49"/>
                <a:gd name="T15" fmla="*/ 3 h 34"/>
                <a:gd name="T16" fmla="*/ 3 w 49"/>
                <a:gd name="T17" fmla="*/ 0 h 34"/>
                <a:gd name="T18" fmla="*/ 0 w 49"/>
                <a:gd name="T19" fmla="*/ 8 h 34"/>
                <a:gd name="T20" fmla="*/ 5 w 49"/>
                <a:gd name="T21" fmla="*/ 10 h 34"/>
                <a:gd name="T22" fmla="*/ 11 w 49"/>
                <a:gd name="T23" fmla="*/ 13 h 34"/>
                <a:gd name="T24" fmla="*/ 16 w 49"/>
                <a:gd name="T25" fmla="*/ 16 h 34"/>
                <a:gd name="T26" fmla="*/ 21 w 49"/>
                <a:gd name="T27" fmla="*/ 19 h 34"/>
                <a:gd name="T28" fmla="*/ 27 w 49"/>
                <a:gd name="T29" fmla="*/ 23 h 34"/>
                <a:gd name="T30" fmla="*/ 32 w 49"/>
                <a:gd name="T31" fmla="*/ 27 h 34"/>
                <a:gd name="T32" fmla="*/ 37 w 49"/>
                <a:gd name="T33" fmla="*/ 30 h 34"/>
                <a:gd name="T34" fmla="*/ 44 w 49"/>
                <a:gd name="T35" fmla="*/ 33 h 34"/>
                <a:gd name="T36" fmla="*/ 48 w 49"/>
                <a:gd name="T37" fmla="*/ 25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9"/>
                <a:gd name="T58" fmla="*/ 0 h 34"/>
                <a:gd name="T59" fmla="*/ 49 w 49"/>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9" h="34">
                  <a:moveTo>
                    <a:pt x="48" y="25"/>
                  </a:moveTo>
                  <a:lnTo>
                    <a:pt x="44" y="23"/>
                  </a:lnTo>
                  <a:lnTo>
                    <a:pt x="37" y="19"/>
                  </a:lnTo>
                  <a:lnTo>
                    <a:pt x="32" y="16"/>
                  </a:lnTo>
                  <a:lnTo>
                    <a:pt x="27" y="12"/>
                  </a:lnTo>
                  <a:lnTo>
                    <a:pt x="21" y="8"/>
                  </a:lnTo>
                  <a:lnTo>
                    <a:pt x="16" y="5"/>
                  </a:lnTo>
                  <a:lnTo>
                    <a:pt x="10" y="3"/>
                  </a:lnTo>
                  <a:lnTo>
                    <a:pt x="3" y="0"/>
                  </a:lnTo>
                  <a:lnTo>
                    <a:pt x="0" y="8"/>
                  </a:lnTo>
                  <a:lnTo>
                    <a:pt x="5" y="10"/>
                  </a:lnTo>
                  <a:lnTo>
                    <a:pt x="11" y="13"/>
                  </a:lnTo>
                  <a:lnTo>
                    <a:pt x="16" y="16"/>
                  </a:lnTo>
                  <a:lnTo>
                    <a:pt x="21" y="19"/>
                  </a:lnTo>
                  <a:lnTo>
                    <a:pt x="27" y="23"/>
                  </a:lnTo>
                  <a:lnTo>
                    <a:pt x="32" y="27"/>
                  </a:lnTo>
                  <a:lnTo>
                    <a:pt x="37" y="30"/>
                  </a:lnTo>
                  <a:lnTo>
                    <a:pt x="44" y="33"/>
                  </a:lnTo>
                  <a:lnTo>
                    <a:pt x="48" y="25"/>
                  </a:lnTo>
                </a:path>
              </a:pathLst>
            </a:custGeom>
            <a:solidFill>
              <a:srgbClr val="B5B5B5"/>
            </a:solidFill>
            <a:ln w="12700" cap="rnd">
              <a:noFill/>
              <a:round/>
              <a:headEnd/>
              <a:tailEnd/>
            </a:ln>
          </p:spPr>
          <p:txBody>
            <a:bodyPr/>
            <a:lstStyle/>
            <a:p>
              <a:endParaRPr lang="en-US" dirty="0"/>
            </a:p>
          </p:txBody>
        </p:sp>
        <p:sp>
          <p:nvSpPr>
            <p:cNvPr id="49482" name="Freeform 1381"/>
            <p:cNvSpPr>
              <a:spLocks/>
            </p:cNvSpPr>
            <p:nvPr/>
          </p:nvSpPr>
          <p:spPr bwMode="auto">
            <a:xfrm>
              <a:off x="2630" y="3083"/>
              <a:ext cx="17" cy="17"/>
            </a:xfrm>
            <a:custGeom>
              <a:avLst/>
              <a:gdLst>
                <a:gd name="T0" fmla="*/ 16 w 17"/>
                <a:gd name="T1" fmla="*/ 9 h 17"/>
                <a:gd name="T2" fmla="*/ 13 w 17"/>
                <a:gd name="T3" fmla="*/ 6 h 17"/>
                <a:gd name="T4" fmla="*/ 10 w 17"/>
                <a:gd name="T5" fmla="*/ 4 h 17"/>
                <a:gd name="T6" fmla="*/ 6 w 17"/>
                <a:gd name="T7" fmla="*/ 1 h 17"/>
                <a:gd name="T8" fmla="*/ 3 w 17"/>
                <a:gd name="T9" fmla="*/ 0 h 17"/>
                <a:gd name="T10" fmla="*/ 0 w 17"/>
                <a:gd name="T11" fmla="*/ 6 h 17"/>
                <a:gd name="T12" fmla="*/ 2 w 17"/>
                <a:gd name="T13" fmla="*/ 9 h 17"/>
                <a:gd name="T14" fmla="*/ 4 w 17"/>
                <a:gd name="T15" fmla="*/ 11 h 17"/>
                <a:gd name="T16" fmla="*/ 6 w 17"/>
                <a:gd name="T17" fmla="*/ 13 h 17"/>
                <a:gd name="T18" fmla="*/ 10 w 17"/>
                <a:gd name="T19" fmla="*/ 16 h 17"/>
                <a:gd name="T20" fmla="*/ 16 w 17"/>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9"/>
                  </a:moveTo>
                  <a:lnTo>
                    <a:pt x="13" y="6"/>
                  </a:lnTo>
                  <a:lnTo>
                    <a:pt x="10" y="4"/>
                  </a:lnTo>
                  <a:lnTo>
                    <a:pt x="6" y="1"/>
                  </a:lnTo>
                  <a:lnTo>
                    <a:pt x="3" y="0"/>
                  </a:lnTo>
                  <a:lnTo>
                    <a:pt x="0" y="6"/>
                  </a:lnTo>
                  <a:lnTo>
                    <a:pt x="2" y="9"/>
                  </a:lnTo>
                  <a:lnTo>
                    <a:pt x="4" y="11"/>
                  </a:lnTo>
                  <a:lnTo>
                    <a:pt x="6" y="13"/>
                  </a:lnTo>
                  <a:lnTo>
                    <a:pt x="10" y="16"/>
                  </a:lnTo>
                  <a:lnTo>
                    <a:pt x="16" y="9"/>
                  </a:lnTo>
                </a:path>
              </a:pathLst>
            </a:custGeom>
            <a:solidFill>
              <a:srgbClr val="B5B5B5"/>
            </a:solidFill>
            <a:ln w="12700" cap="rnd">
              <a:noFill/>
              <a:round/>
              <a:headEnd/>
              <a:tailEnd/>
            </a:ln>
          </p:spPr>
          <p:txBody>
            <a:bodyPr/>
            <a:lstStyle/>
            <a:p>
              <a:endParaRPr lang="en-US" dirty="0"/>
            </a:p>
          </p:txBody>
        </p:sp>
        <p:sp>
          <p:nvSpPr>
            <p:cNvPr id="49483" name="Freeform 1382"/>
            <p:cNvSpPr>
              <a:spLocks/>
            </p:cNvSpPr>
            <p:nvPr/>
          </p:nvSpPr>
          <p:spPr bwMode="auto">
            <a:xfrm>
              <a:off x="2643" y="3095"/>
              <a:ext cx="17" cy="17"/>
            </a:xfrm>
            <a:custGeom>
              <a:avLst/>
              <a:gdLst>
                <a:gd name="T0" fmla="*/ 16 w 17"/>
                <a:gd name="T1" fmla="*/ 8 h 17"/>
                <a:gd name="T2" fmla="*/ 13 w 17"/>
                <a:gd name="T3" fmla="*/ 7 h 17"/>
                <a:gd name="T4" fmla="*/ 11 w 17"/>
                <a:gd name="T5" fmla="*/ 4 h 17"/>
                <a:gd name="T6" fmla="*/ 8 w 17"/>
                <a:gd name="T7" fmla="*/ 1 h 17"/>
                <a:gd name="T8" fmla="*/ 5 w 17"/>
                <a:gd name="T9" fmla="*/ 0 h 17"/>
                <a:gd name="T10" fmla="*/ 0 w 17"/>
                <a:gd name="T11" fmla="*/ 7 h 17"/>
                <a:gd name="T12" fmla="*/ 3 w 17"/>
                <a:gd name="T13" fmla="*/ 10 h 17"/>
                <a:gd name="T14" fmla="*/ 6 w 17"/>
                <a:gd name="T15" fmla="*/ 11 h 17"/>
                <a:gd name="T16" fmla="*/ 9 w 17"/>
                <a:gd name="T17" fmla="*/ 14 h 17"/>
                <a:gd name="T18" fmla="*/ 12 w 17"/>
                <a:gd name="T19" fmla="*/ 16 h 17"/>
                <a:gd name="T20" fmla="*/ 16 w 17"/>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8"/>
                  </a:moveTo>
                  <a:lnTo>
                    <a:pt x="13" y="7"/>
                  </a:lnTo>
                  <a:lnTo>
                    <a:pt x="11" y="4"/>
                  </a:lnTo>
                  <a:lnTo>
                    <a:pt x="8" y="1"/>
                  </a:lnTo>
                  <a:lnTo>
                    <a:pt x="5" y="0"/>
                  </a:lnTo>
                  <a:lnTo>
                    <a:pt x="0" y="7"/>
                  </a:lnTo>
                  <a:lnTo>
                    <a:pt x="3" y="10"/>
                  </a:lnTo>
                  <a:lnTo>
                    <a:pt x="6" y="11"/>
                  </a:lnTo>
                  <a:lnTo>
                    <a:pt x="9" y="14"/>
                  </a:lnTo>
                  <a:lnTo>
                    <a:pt x="12" y="16"/>
                  </a:lnTo>
                  <a:lnTo>
                    <a:pt x="16" y="8"/>
                  </a:lnTo>
                </a:path>
              </a:pathLst>
            </a:custGeom>
            <a:solidFill>
              <a:srgbClr val="B5B5B5"/>
            </a:solidFill>
            <a:ln w="12700" cap="rnd">
              <a:noFill/>
              <a:round/>
              <a:headEnd/>
              <a:tailEnd/>
            </a:ln>
          </p:spPr>
          <p:txBody>
            <a:bodyPr/>
            <a:lstStyle/>
            <a:p>
              <a:endParaRPr lang="en-US" dirty="0"/>
            </a:p>
          </p:txBody>
        </p:sp>
        <p:sp>
          <p:nvSpPr>
            <p:cNvPr id="49484" name="Freeform 1383"/>
            <p:cNvSpPr>
              <a:spLocks/>
            </p:cNvSpPr>
            <p:nvPr/>
          </p:nvSpPr>
          <p:spPr bwMode="auto">
            <a:xfrm>
              <a:off x="2659" y="3105"/>
              <a:ext cx="17" cy="17"/>
            </a:xfrm>
            <a:custGeom>
              <a:avLst/>
              <a:gdLst>
                <a:gd name="T0" fmla="*/ 16 w 17"/>
                <a:gd name="T1" fmla="*/ 8 h 17"/>
                <a:gd name="T2" fmla="*/ 14 w 17"/>
                <a:gd name="T3" fmla="*/ 6 h 17"/>
                <a:gd name="T4" fmla="*/ 12 w 17"/>
                <a:gd name="T5" fmla="*/ 4 h 17"/>
                <a:gd name="T6" fmla="*/ 9 w 17"/>
                <a:gd name="T7" fmla="*/ 1 h 17"/>
                <a:gd name="T8" fmla="*/ 6 w 17"/>
                <a:gd name="T9" fmla="*/ 0 h 17"/>
                <a:gd name="T10" fmla="*/ 0 w 17"/>
                <a:gd name="T11" fmla="*/ 6 h 17"/>
                <a:gd name="T12" fmla="*/ 1 w 17"/>
                <a:gd name="T13" fmla="*/ 8 h 17"/>
                <a:gd name="T14" fmla="*/ 4 w 17"/>
                <a:gd name="T15" fmla="*/ 10 h 17"/>
                <a:gd name="T16" fmla="*/ 6 w 17"/>
                <a:gd name="T17" fmla="*/ 13 h 17"/>
                <a:gd name="T18" fmla="*/ 11 w 17"/>
                <a:gd name="T19" fmla="*/ 16 h 17"/>
                <a:gd name="T20" fmla="*/ 9 w 17"/>
                <a:gd name="T21" fmla="*/ 16 h 17"/>
                <a:gd name="T22" fmla="*/ 16 w 17"/>
                <a:gd name="T23" fmla="*/ 8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8"/>
                  </a:moveTo>
                  <a:lnTo>
                    <a:pt x="14" y="6"/>
                  </a:lnTo>
                  <a:lnTo>
                    <a:pt x="12" y="4"/>
                  </a:lnTo>
                  <a:lnTo>
                    <a:pt x="9" y="1"/>
                  </a:lnTo>
                  <a:lnTo>
                    <a:pt x="6" y="0"/>
                  </a:lnTo>
                  <a:lnTo>
                    <a:pt x="0" y="6"/>
                  </a:lnTo>
                  <a:lnTo>
                    <a:pt x="1" y="8"/>
                  </a:lnTo>
                  <a:lnTo>
                    <a:pt x="4" y="10"/>
                  </a:lnTo>
                  <a:lnTo>
                    <a:pt x="6" y="13"/>
                  </a:lnTo>
                  <a:lnTo>
                    <a:pt x="11" y="16"/>
                  </a:lnTo>
                  <a:lnTo>
                    <a:pt x="9" y="16"/>
                  </a:lnTo>
                  <a:lnTo>
                    <a:pt x="16" y="8"/>
                  </a:lnTo>
                </a:path>
              </a:pathLst>
            </a:custGeom>
            <a:solidFill>
              <a:srgbClr val="B5B5B5"/>
            </a:solidFill>
            <a:ln w="12700" cap="rnd">
              <a:noFill/>
              <a:round/>
              <a:headEnd/>
              <a:tailEnd/>
            </a:ln>
          </p:spPr>
          <p:txBody>
            <a:bodyPr/>
            <a:lstStyle/>
            <a:p>
              <a:endParaRPr lang="en-US" dirty="0"/>
            </a:p>
          </p:txBody>
        </p:sp>
        <p:sp>
          <p:nvSpPr>
            <p:cNvPr id="49485" name="Freeform 1384"/>
            <p:cNvSpPr>
              <a:spLocks/>
            </p:cNvSpPr>
            <p:nvPr/>
          </p:nvSpPr>
          <p:spPr bwMode="auto">
            <a:xfrm>
              <a:off x="2669" y="3114"/>
              <a:ext cx="17" cy="17"/>
            </a:xfrm>
            <a:custGeom>
              <a:avLst/>
              <a:gdLst>
                <a:gd name="T0" fmla="*/ 16 w 17"/>
                <a:gd name="T1" fmla="*/ 9 h 17"/>
                <a:gd name="T2" fmla="*/ 13 w 17"/>
                <a:gd name="T3" fmla="*/ 8 h 17"/>
                <a:gd name="T4" fmla="*/ 11 w 17"/>
                <a:gd name="T5" fmla="*/ 5 h 17"/>
                <a:gd name="T6" fmla="*/ 8 w 17"/>
                <a:gd name="T7" fmla="*/ 2 h 17"/>
                <a:gd name="T8" fmla="*/ 4 w 17"/>
                <a:gd name="T9" fmla="*/ 0 h 17"/>
                <a:gd name="T10" fmla="*/ 0 w 17"/>
                <a:gd name="T11" fmla="*/ 7 h 17"/>
                <a:gd name="T12" fmla="*/ 2 w 17"/>
                <a:gd name="T13" fmla="*/ 8 h 17"/>
                <a:gd name="T14" fmla="*/ 5 w 17"/>
                <a:gd name="T15" fmla="*/ 11 h 17"/>
                <a:gd name="T16" fmla="*/ 7 w 17"/>
                <a:gd name="T17" fmla="*/ 13 h 17"/>
                <a:gd name="T18" fmla="*/ 10 w 17"/>
                <a:gd name="T19" fmla="*/ 16 h 17"/>
                <a:gd name="T20" fmla="*/ 16 w 17"/>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9"/>
                  </a:moveTo>
                  <a:lnTo>
                    <a:pt x="13" y="8"/>
                  </a:lnTo>
                  <a:lnTo>
                    <a:pt x="11" y="5"/>
                  </a:lnTo>
                  <a:lnTo>
                    <a:pt x="8" y="2"/>
                  </a:lnTo>
                  <a:lnTo>
                    <a:pt x="4" y="0"/>
                  </a:lnTo>
                  <a:lnTo>
                    <a:pt x="0" y="7"/>
                  </a:lnTo>
                  <a:lnTo>
                    <a:pt x="2" y="8"/>
                  </a:lnTo>
                  <a:lnTo>
                    <a:pt x="5" y="11"/>
                  </a:lnTo>
                  <a:lnTo>
                    <a:pt x="7" y="13"/>
                  </a:lnTo>
                  <a:lnTo>
                    <a:pt x="10" y="16"/>
                  </a:lnTo>
                  <a:lnTo>
                    <a:pt x="16" y="9"/>
                  </a:lnTo>
                </a:path>
              </a:pathLst>
            </a:custGeom>
            <a:solidFill>
              <a:srgbClr val="B5B5B5"/>
            </a:solidFill>
            <a:ln w="12700" cap="rnd">
              <a:noFill/>
              <a:round/>
              <a:headEnd/>
              <a:tailEnd/>
            </a:ln>
          </p:spPr>
          <p:txBody>
            <a:bodyPr/>
            <a:lstStyle/>
            <a:p>
              <a:endParaRPr lang="en-US" dirty="0"/>
            </a:p>
          </p:txBody>
        </p:sp>
        <p:sp>
          <p:nvSpPr>
            <p:cNvPr id="49486" name="Freeform 1385"/>
            <p:cNvSpPr>
              <a:spLocks/>
            </p:cNvSpPr>
            <p:nvPr/>
          </p:nvSpPr>
          <p:spPr bwMode="auto">
            <a:xfrm>
              <a:off x="2683" y="3127"/>
              <a:ext cx="49" cy="39"/>
            </a:xfrm>
            <a:custGeom>
              <a:avLst/>
              <a:gdLst>
                <a:gd name="T0" fmla="*/ 48 w 49"/>
                <a:gd name="T1" fmla="*/ 32 h 39"/>
                <a:gd name="T2" fmla="*/ 48 w 49"/>
                <a:gd name="T3" fmla="*/ 31 h 39"/>
                <a:gd name="T4" fmla="*/ 44 w 49"/>
                <a:gd name="T5" fmla="*/ 27 h 39"/>
                <a:gd name="T6" fmla="*/ 39 w 49"/>
                <a:gd name="T7" fmla="*/ 23 h 39"/>
                <a:gd name="T8" fmla="*/ 34 w 49"/>
                <a:gd name="T9" fmla="*/ 19 h 39"/>
                <a:gd name="T10" fmla="*/ 28 w 49"/>
                <a:gd name="T11" fmla="*/ 15 h 39"/>
                <a:gd name="T12" fmla="*/ 23 w 49"/>
                <a:gd name="T13" fmla="*/ 11 h 39"/>
                <a:gd name="T14" fmla="*/ 18 w 49"/>
                <a:gd name="T15" fmla="*/ 7 h 39"/>
                <a:gd name="T16" fmla="*/ 12 w 49"/>
                <a:gd name="T17" fmla="*/ 4 h 39"/>
                <a:gd name="T18" fmla="*/ 6 w 49"/>
                <a:gd name="T19" fmla="*/ 0 h 39"/>
                <a:gd name="T20" fmla="*/ 0 w 49"/>
                <a:gd name="T21" fmla="*/ 8 h 39"/>
                <a:gd name="T22" fmla="*/ 6 w 49"/>
                <a:gd name="T23" fmla="*/ 11 h 39"/>
                <a:gd name="T24" fmla="*/ 12 w 49"/>
                <a:gd name="T25" fmla="*/ 15 h 39"/>
                <a:gd name="T26" fmla="*/ 18 w 49"/>
                <a:gd name="T27" fmla="*/ 19 h 39"/>
                <a:gd name="T28" fmla="*/ 22 w 49"/>
                <a:gd name="T29" fmla="*/ 22 h 39"/>
                <a:gd name="T30" fmla="*/ 27 w 49"/>
                <a:gd name="T31" fmla="*/ 25 h 39"/>
                <a:gd name="T32" fmla="*/ 32 w 49"/>
                <a:gd name="T33" fmla="*/ 29 h 39"/>
                <a:gd name="T34" fmla="*/ 36 w 49"/>
                <a:gd name="T35" fmla="*/ 34 h 39"/>
                <a:gd name="T36" fmla="*/ 41 w 49"/>
                <a:gd name="T37" fmla="*/ 38 h 39"/>
                <a:gd name="T38" fmla="*/ 41 w 49"/>
                <a:gd name="T39" fmla="*/ 37 h 39"/>
                <a:gd name="T40" fmla="*/ 48 w 49"/>
                <a:gd name="T41" fmla="*/ 32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
                <a:gd name="T64" fmla="*/ 0 h 39"/>
                <a:gd name="T65" fmla="*/ 49 w 49"/>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 h="39">
                  <a:moveTo>
                    <a:pt x="48" y="32"/>
                  </a:moveTo>
                  <a:lnTo>
                    <a:pt x="48" y="31"/>
                  </a:lnTo>
                  <a:lnTo>
                    <a:pt x="44" y="27"/>
                  </a:lnTo>
                  <a:lnTo>
                    <a:pt x="39" y="23"/>
                  </a:lnTo>
                  <a:lnTo>
                    <a:pt x="34" y="19"/>
                  </a:lnTo>
                  <a:lnTo>
                    <a:pt x="28" y="15"/>
                  </a:lnTo>
                  <a:lnTo>
                    <a:pt x="23" y="11"/>
                  </a:lnTo>
                  <a:lnTo>
                    <a:pt x="18" y="7"/>
                  </a:lnTo>
                  <a:lnTo>
                    <a:pt x="12" y="4"/>
                  </a:lnTo>
                  <a:lnTo>
                    <a:pt x="6" y="0"/>
                  </a:lnTo>
                  <a:lnTo>
                    <a:pt x="0" y="8"/>
                  </a:lnTo>
                  <a:lnTo>
                    <a:pt x="6" y="11"/>
                  </a:lnTo>
                  <a:lnTo>
                    <a:pt x="12" y="15"/>
                  </a:lnTo>
                  <a:lnTo>
                    <a:pt x="18" y="19"/>
                  </a:lnTo>
                  <a:lnTo>
                    <a:pt x="22" y="22"/>
                  </a:lnTo>
                  <a:lnTo>
                    <a:pt x="27" y="25"/>
                  </a:lnTo>
                  <a:lnTo>
                    <a:pt x="32" y="29"/>
                  </a:lnTo>
                  <a:lnTo>
                    <a:pt x="36" y="34"/>
                  </a:lnTo>
                  <a:lnTo>
                    <a:pt x="41" y="38"/>
                  </a:lnTo>
                  <a:lnTo>
                    <a:pt x="41" y="37"/>
                  </a:lnTo>
                  <a:lnTo>
                    <a:pt x="48" y="32"/>
                  </a:lnTo>
                </a:path>
              </a:pathLst>
            </a:custGeom>
            <a:solidFill>
              <a:srgbClr val="B5B5B5"/>
            </a:solidFill>
            <a:ln w="12700" cap="rnd">
              <a:noFill/>
              <a:round/>
              <a:headEnd/>
              <a:tailEnd/>
            </a:ln>
          </p:spPr>
          <p:txBody>
            <a:bodyPr/>
            <a:lstStyle/>
            <a:p>
              <a:endParaRPr lang="en-US" dirty="0"/>
            </a:p>
          </p:txBody>
        </p:sp>
        <p:sp>
          <p:nvSpPr>
            <p:cNvPr id="49487" name="Freeform 1386"/>
            <p:cNvSpPr>
              <a:spLocks/>
            </p:cNvSpPr>
            <p:nvPr/>
          </p:nvSpPr>
          <p:spPr bwMode="auto">
            <a:xfrm>
              <a:off x="2729" y="3164"/>
              <a:ext cx="31" cy="42"/>
            </a:xfrm>
            <a:custGeom>
              <a:avLst/>
              <a:gdLst>
                <a:gd name="T0" fmla="*/ 30 w 31"/>
                <a:gd name="T1" fmla="*/ 34 h 42"/>
                <a:gd name="T2" fmla="*/ 30 w 31"/>
                <a:gd name="T3" fmla="*/ 35 h 42"/>
                <a:gd name="T4" fmla="*/ 28 w 31"/>
                <a:gd name="T5" fmla="*/ 31 h 42"/>
                <a:gd name="T6" fmla="*/ 25 w 31"/>
                <a:gd name="T7" fmla="*/ 26 h 42"/>
                <a:gd name="T8" fmla="*/ 22 w 31"/>
                <a:gd name="T9" fmla="*/ 23 h 42"/>
                <a:gd name="T10" fmla="*/ 20 w 31"/>
                <a:gd name="T11" fmla="*/ 17 h 42"/>
                <a:gd name="T12" fmla="*/ 17 w 31"/>
                <a:gd name="T13" fmla="*/ 13 h 42"/>
                <a:gd name="T14" fmla="*/ 13 w 31"/>
                <a:gd name="T15" fmla="*/ 9 h 42"/>
                <a:gd name="T16" fmla="*/ 11 w 31"/>
                <a:gd name="T17" fmla="*/ 4 h 42"/>
                <a:gd name="T18" fmla="*/ 7 w 31"/>
                <a:gd name="T19" fmla="*/ 0 h 42"/>
                <a:gd name="T20" fmla="*/ 0 w 31"/>
                <a:gd name="T21" fmla="*/ 5 h 42"/>
                <a:gd name="T22" fmla="*/ 3 w 31"/>
                <a:gd name="T23" fmla="*/ 10 h 42"/>
                <a:gd name="T24" fmla="*/ 6 w 31"/>
                <a:gd name="T25" fmla="*/ 13 h 42"/>
                <a:gd name="T26" fmla="*/ 9 w 31"/>
                <a:gd name="T27" fmla="*/ 17 h 42"/>
                <a:gd name="T28" fmla="*/ 12 w 31"/>
                <a:gd name="T29" fmla="*/ 21 h 42"/>
                <a:gd name="T30" fmla="*/ 13 w 31"/>
                <a:gd name="T31" fmla="*/ 26 h 42"/>
                <a:gd name="T32" fmla="*/ 17 w 31"/>
                <a:gd name="T33" fmla="*/ 31 h 42"/>
                <a:gd name="T34" fmla="*/ 20 w 31"/>
                <a:gd name="T35" fmla="*/ 36 h 42"/>
                <a:gd name="T36" fmla="*/ 23 w 31"/>
                <a:gd name="T37" fmla="*/ 40 h 42"/>
                <a:gd name="T38" fmla="*/ 23 w 31"/>
                <a:gd name="T39" fmla="*/ 41 h 42"/>
                <a:gd name="T40" fmla="*/ 30 w 31"/>
                <a:gd name="T41" fmla="*/ 34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42"/>
                <a:gd name="T65" fmla="*/ 31 w 31"/>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42">
                  <a:moveTo>
                    <a:pt x="30" y="34"/>
                  </a:moveTo>
                  <a:lnTo>
                    <a:pt x="30" y="35"/>
                  </a:lnTo>
                  <a:lnTo>
                    <a:pt x="28" y="31"/>
                  </a:lnTo>
                  <a:lnTo>
                    <a:pt x="25" y="26"/>
                  </a:lnTo>
                  <a:lnTo>
                    <a:pt x="22" y="23"/>
                  </a:lnTo>
                  <a:lnTo>
                    <a:pt x="20" y="17"/>
                  </a:lnTo>
                  <a:lnTo>
                    <a:pt x="17" y="13"/>
                  </a:lnTo>
                  <a:lnTo>
                    <a:pt x="13" y="9"/>
                  </a:lnTo>
                  <a:lnTo>
                    <a:pt x="11" y="4"/>
                  </a:lnTo>
                  <a:lnTo>
                    <a:pt x="7" y="0"/>
                  </a:lnTo>
                  <a:lnTo>
                    <a:pt x="0" y="5"/>
                  </a:lnTo>
                  <a:lnTo>
                    <a:pt x="3" y="10"/>
                  </a:lnTo>
                  <a:lnTo>
                    <a:pt x="6" y="13"/>
                  </a:lnTo>
                  <a:lnTo>
                    <a:pt x="9" y="17"/>
                  </a:lnTo>
                  <a:lnTo>
                    <a:pt x="12" y="21"/>
                  </a:lnTo>
                  <a:lnTo>
                    <a:pt x="13" y="26"/>
                  </a:lnTo>
                  <a:lnTo>
                    <a:pt x="17" y="31"/>
                  </a:lnTo>
                  <a:lnTo>
                    <a:pt x="20" y="36"/>
                  </a:lnTo>
                  <a:lnTo>
                    <a:pt x="23" y="40"/>
                  </a:lnTo>
                  <a:lnTo>
                    <a:pt x="23" y="41"/>
                  </a:lnTo>
                  <a:lnTo>
                    <a:pt x="30" y="34"/>
                  </a:lnTo>
                </a:path>
              </a:pathLst>
            </a:custGeom>
            <a:solidFill>
              <a:srgbClr val="B5B5B5"/>
            </a:solidFill>
            <a:ln w="12700" cap="rnd">
              <a:noFill/>
              <a:round/>
              <a:headEnd/>
              <a:tailEnd/>
            </a:ln>
          </p:spPr>
          <p:txBody>
            <a:bodyPr/>
            <a:lstStyle/>
            <a:p>
              <a:endParaRPr lang="en-US" dirty="0"/>
            </a:p>
          </p:txBody>
        </p:sp>
        <p:sp>
          <p:nvSpPr>
            <p:cNvPr id="49488" name="Freeform 1387"/>
            <p:cNvSpPr>
              <a:spLocks/>
            </p:cNvSpPr>
            <p:nvPr/>
          </p:nvSpPr>
          <p:spPr bwMode="auto">
            <a:xfrm>
              <a:off x="2757" y="3203"/>
              <a:ext cx="28" cy="24"/>
            </a:xfrm>
            <a:custGeom>
              <a:avLst/>
              <a:gdLst>
                <a:gd name="T0" fmla="*/ 27 w 28"/>
                <a:gd name="T1" fmla="*/ 17 h 24"/>
                <a:gd name="T2" fmla="*/ 24 w 28"/>
                <a:gd name="T3" fmla="*/ 15 h 24"/>
                <a:gd name="T4" fmla="*/ 21 w 28"/>
                <a:gd name="T5" fmla="*/ 13 h 24"/>
                <a:gd name="T6" fmla="*/ 19 w 28"/>
                <a:gd name="T7" fmla="*/ 11 h 24"/>
                <a:gd name="T8" fmla="*/ 16 w 28"/>
                <a:gd name="T9" fmla="*/ 9 h 24"/>
                <a:gd name="T10" fmla="*/ 14 w 28"/>
                <a:gd name="T11" fmla="*/ 7 h 24"/>
                <a:gd name="T12" fmla="*/ 11 w 28"/>
                <a:gd name="T13" fmla="*/ 5 h 24"/>
                <a:gd name="T14" fmla="*/ 9 w 28"/>
                <a:gd name="T15" fmla="*/ 2 h 24"/>
                <a:gd name="T16" fmla="*/ 7 w 28"/>
                <a:gd name="T17" fmla="*/ 0 h 24"/>
                <a:gd name="T18" fmla="*/ 0 w 28"/>
                <a:gd name="T19" fmla="*/ 6 h 24"/>
                <a:gd name="T20" fmla="*/ 2 w 28"/>
                <a:gd name="T21" fmla="*/ 9 h 24"/>
                <a:gd name="T22" fmla="*/ 5 w 28"/>
                <a:gd name="T23" fmla="*/ 10 h 24"/>
                <a:gd name="T24" fmla="*/ 7 w 28"/>
                <a:gd name="T25" fmla="*/ 13 h 24"/>
                <a:gd name="T26" fmla="*/ 10 w 28"/>
                <a:gd name="T27" fmla="*/ 14 h 24"/>
                <a:gd name="T28" fmla="*/ 12 w 28"/>
                <a:gd name="T29" fmla="*/ 17 h 24"/>
                <a:gd name="T30" fmla="*/ 15 w 28"/>
                <a:gd name="T31" fmla="*/ 18 h 24"/>
                <a:gd name="T32" fmla="*/ 17 w 28"/>
                <a:gd name="T33" fmla="*/ 21 h 24"/>
                <a:gd name="T34" fmla="*/ 20 w 28"/>
                <a:gd name="T35" fmla="*/ 23 h 24"/>
                <a:gd name="T36" fmla="*/ 27 w 28"/>
                <a:gd name="T37" fmla="*/ 17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24"/>
                <a:gd name="T59" fmla="*/ 28 w 28"/>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24">
                  <a:moveTo>
                    <a:pt x="27" y="17"/>
                  </a:moveTo>
                  <a:lnTo>
                    <a:pt x="24" y="15"/>
                  </a:lnTo>
                  <a:lnTo>
                    <a:pt x="21" y="13"/>
                  </a:lnTo>
                  <a:lnTo>
                    <a:pt x="19" y="11"/>
                  </a:lnTo>
                  <a:lnTo>
                    <a:pt x="16" y="9"/>
                  </a:lnTo>
                  <a:lnTo>
                    <a:pt x="14" y="7"/>
                  </a:lnTo>
                  <a:lnTo>
                    <a:pt x="11" y="5"/>
                  </a:lnTo>
                  <a:lnTo>
                    <a:pt x="9" y="2"/>
                  </a:lnTo>
                  <a:lnTo>
                    <a:pt x="7" y="0"/>
                  </a:lnTo>
                  <a:lnTo>
                    <a:pt x="0" y="6"/>
                  </a:lnTo>
                  <a:lnTo>
                    <a:pt x="2" y="9"/>
                  </a:lnTo>
                  <a:lnTo>
                    <a:pt x="5" y="10"/>
                  </a:lnTo>
                  <a:lnTo>
                    <a:pt x="7" y="13"/>
                  </a:lnTo>
                  <a:lnTo>
                    <a:pt x="10" y="14"/>
                  </a:lnTo>
                  <a:lnTo>
                    <a:pt x="12" y="17"/>
                  </a:lnTo>
                  <a:lnTo>
                    <a:pt x="15" y="18"/>
                  </a:lnTo>
                  <a:lnTo>
                    <a:pt x="17" y="21"/>
                  </a:lnTo>
                  <a:lnTo>
                    <a:pt x="20" y="23"/>
                  </a:lnTo>
                  <a:lnTo>
                    <a:pt x="27" y="17"/>
                  </a:lnTo>
                </a:path>
              </a:pathLst>
            </a:custGeom>
            <a:solidFill>
              <a:srgbClr val="B5B5B5"/>
            </a:solidFill>
            <a:ln w="12700" cap="rnd">
              <a:noFill/>
              <a:round/>
              <a:headEnd/>
              <a:tailEnd/>
            </a:ln>
          </p:spPr>
          <p:txBody>
            <a:bodyPr/>
            <a:lstStyle/>
            <a:p>
              <a:endParaRPr lang="en-US" dirty="0"/>
            </a:p>
          </p:txBody>
        </p:sp>
        <p:sp>
          <p:nvSpPr>
            <p:cNvPr id="49489" name="Freeform 1388"/>
            <p:cNvSpPr>
              <a:spLocks/>
            </p:cNvSpPr>
            <p:nvPr/>
          </p:nvSpPr>
          <p:spPr bwMode="auto">
            <a:xfrm>
              <a:off x="2614" y="3138"/>
              <a:ext cx="56" cy="63"/>
            </a:xfrm>
            <a:custGeom>
              <a:avLst/>
              <a:gdLst>
                <a:gd name="T0" fmla="*/ 0 w 56"/>
                <a:gd name="T1" fmla="*/ 5 h 63"/>
                <a:gd name="T2" fmla="*/ 5 w 56"/>
                <a:gd name="T3" fmla="*/ 14 h 63"/>
                <a:gd name="T4" fmla="*/ 11 w 56"/>
                <a:gd name="T5" fmla="*/ 21 h 63"/>
                <a:gd name="T6" fmla="*/ 18 w 56"/>
                <a:gd name="T7" fmla="*/ 28 h 63"/>
                <a:gd name="T8" fmla="*/ 24 w 56"/>
                <a:gd name="T9" fmla="*/ 36 h 63"/>
                <a:gd name="T10" fmla="*/ 30 w 56"/>
                <a:gd name="T11" fmla="*/ 41 h 63"/>
                <a:gd name="T12" fmla="*/ 36 w 56"/>
                <a:gd name="T13" fmla="*/ 48 h 63"/>
                <a:gd name="T14" fmla="*/ 41 w 56"/>
                <a:gd name="T15" fmla="*/ 55 h 63"/>
                <a:gd name="T16" fmla="*/ 46 w 56"/>
                <a:gd name="T17" fmla="*/ 62 h 63"/>
                <a:gd name="T18" fmla="*/ 55 w 56"/>
                <a:gd name="T19" fmla="*/ 58 h 63"/>
                <a:gd name="T20" fmla="*/ 50 w 56"/>
                <a:gd name="T21" fmla="*/ 49 h 63"/>
                <a:gd name="T22" fmla="*/ 44 w 56"/>
                <a:gd name="T23" fmla="*/ 43 h 63"/>
                <a:gd name="T24" fmla="*/ 37 w 56"/>
                <a:gd name="T25" fmla="*/ 36 h 63"/>
                <a:gd name="T26" fmla="*/ 32 w 56"/>
                <a:gd name="T27" fmla="*/ 28 h 63"/>
                <a:gd name="T28" fmla="*/ 25 w 56"/>
                <a:gd name="T29" fmla="*/ 23 h 63"/>
                <a:gd name="T30" fmla="*/ 20 w 56"/>
                <a:gd name="T31" fmla="*/ 16 h 63"/>
                <a:gd name="T32" fmla="*/ 14 w 56"/>
                <a:gd name="T33" fmla="*/ 8 h 63"/>
                <a:gd name="T34" fmla="*/ 8 w 56"/>
                <a:gd name="T35" fmla="*/ 0 h 63"/>
                <a:gd name="T36" fmla="*/ 8 w 56"/>
                <a:gd name="T37" fmla="*/ 1 h 63"/>
                <a:gd name="T38" fmla="*/ 0 w 56"/>
                <a:gd name="T39" fmla="*/ 5 h 6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6"/>
                <a:gd name="T61" fmla="*/ 0 h 63"/>
                <a:gd name="T62" fmla="*/ 56 w 56"/>
                <a:gd name="T63" fmla="*/ 63 h 6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6" h="63">
                  <a:moveTo>
                    <a:pt x="0" y="5"/>
                  </a:moveTo>
                  <a:lnTo>
                    <a:pt x="5" y="14"/>
                  </a:lnTo>
                  <a:lnTo>
                    <a:pt x="11" y="21"/>
                  </a:lnTo>
                  <a:lnTo>
                    <a:pt x="18" y="28"/>
                  </a:lnTo>
                  <a:lnTo>
                    <a:pt x="24" y="36"/>
                  </a:lnTo>
                  <a:lnTo>
                    <a:pt x="30" y="41"/>
                  </a:lnTo>
                  <a:lnTo>
                    <a:pt x="36" y="48"/>
                  </a:lnTo>
                  <a:lnTo>
                    <a:pt x="41" y="55"/>
                  </a:lnTo>
                  <a:lnTo>
                    <a:pt x="46" y="62"/>
                  </a:lnTo>
                  <a:lnTo>
                    <a:pt x="55" y="58"/>
                  </a:lnTo>
                  <a:lnTo>
                    <a:pt x="50" y="49"/>
                  </a:lnTo>
                  <a:lnTo>
                    <a:pt x="44" y="43"/>
                  </a:lnTo>
                  <a:lnTo>
                    <a:pt x="37" y="36"/>
                  </a:lnTo>
                  <a:lnTo>
                    <a:pt x="32" y="28"/>
                  </a:lnTo>
                  <a:lnTo>
                    <a:pt x="25" y="23"/>
                  </a:lnTo>
                  <a:lnTo>
                    <a:pt x="20" y="16"/>
                  </a:lnTo>
                  <a:lnTo>
                    <a:pt x="14" y="8"/>
                  </a:lnTo>
                  <a:lnTo>
                    <a:pt x="8" y="0"/>
                  </a:lnTo>
                  <a:lnTo>
                    <a:pt x="8" y="1"/>
                  </a:lnTo>
                  <a:lnTo>
                    <a:pt x="0" y="5"/>
                  </a:lnTo>
                </a:path>
              </a:pathLst>
            </a:custGeom>
            <a:solidFill>
              <a:srgbClr val="B5B5B5"/>
            </a:solidFill>
            <a:ln w="12700" cap="rnd">
              <a:noFill/>
              <a:round/>
              <a:headEnd/>
              <a:tailEnd/>
            </a:ln>
          </p:spPr>
          <p:txBody>
            <a:bodyPr/>
            <a:lstStyle/>
            <a:p>
              <a:endParaRPr lang="en-US" dirty="0"/>
            </a:p>
          </p:txBody>
        </p:sp>
        <p:sp>
          <p:nvSpPr>
            <p:cNvPr id="49490" name="Freeform 1389"/>
            <p:cNvSpPr>
              <a:spLocks/>
            </p:cNvSpPr>
            <p:nvPr/>
          </p:nvSpPr>
          <p:spPr bwMode="auto">
            <a:xfrm>
              <a:off x="2611" y="3132"/>
              <a:ext cx="17" cy="17"/>
            </a:xfrm>
            <a:custGeom>
              <a:avLst/>
              <a:gdLst>
                <a:gd name="T0" fmla="*/ 0 w 17"/>
                <a:gd name="T1" fmla="*/ 12 h 17"/>
                <a:gd name="T2" fmla="*/ 2 w 17"/>
                <a:gd name="T3" fmla="*/ 12 h 17"/>
                <a:gd name="T4" fmla="*/ 0 w 17"/>
                <a:gd name="T5" fmla="*/ 12 h 17"/>
                <a:gd name="T6" fmla="*/ 2 w 17"/>
                <a:gd name="T7" fmla="*/ 12 h 17"/>
                <a:gd name="T8" fmla="*/ 2 w 17"/>
                <a:gd name="T9" fmla="*/ 16 h 17"/>
                <a:gd name="T10" fmla="*/ 5 w 17"/>
                <a:gd name="T11" fmla="*/ 16 h 17"/>
                <a:gd name="T12" fmla="*/ 16 w 17"/>
                <a:gd name="T13" fmla="*/ 9 h 17"/>
                <a:gd name="T14" fmla="*/ 16 w 17"/>
                <a:gd name="T15" fmla="*/ 6 h 17"/>
                <a:gd name="T16" fmla="*/ 13 w 17"/>
                <a:gd name="T17" fmla="*/ 3 h 17"/>
                <a:gd name="T18" fmla="*/ 10 w 17"/>
                <a:gd name="T19" fmla="*/ 0 h 17"/>
                <a:gd name="T20" fmla="*/ 0 w 17"/>
                <a:gd name="T21" fmla="*/ 1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2"/>
                  </a:moveTo>
                  <a:lnTo>
                    <a:pt x="2" y="12"/>
                  </a:lnTo>
                  <a:lnTo>
                    <a:pt x="0" y="12"/>
                  </a:lnTo>
                  <a:lnTo>
                    <a:pt x="2" y="12"/>
                  </a:lnTo>
                  <a:lnTo>
                    <a:pt x="2" y="16"/>
                  </a:lnTo>
                  <a:lnTo>
                    <a:pt x="5" y="16"/>
                  </a:lnTo>
                  <a:lnTo>
                    <a:pt x="16" y="9"/>
                  </a:lnTo>
                  <a:lnTo>
                    <a:pt x="16" y="6"/>
                  </a:lnTo>
                  <a:lnTo>
                    <a:pt x="13" y="3"/>
                  </a:lnTo>
                  <a:lnTo>
                    <a:pt x="10" y="0"/>
                  </a:lnTo>
                  <a:lnTo>
                    <a:pt x="0" y="12"/>
                  </a:lnTo>
                </a:path>
              </a:pathLst>
            </a:custGeom>
            <a:solidFill>
              <a:srgbClr val="B5B5B5"/>
            </a:solidFill>
            <a:ln w="12700" cap="rnd">
              <a:noFill/>
              <a:round/>
              <a:headEnd/>
              <a:tailEnd/>
            </a:ln>
          </p:spPr>
          <p:txBody>
            <a:bodyPr/>
            <a:lstStyle/>
            <a:p>
              <a:endParaRPr lang="en-US" dirty="0"/>
            </a:p>
          </p:txBody>
        </p:sp>
        <p:sp>
          <p:nvSpPr>
            <p:cNvPr id="49491" name="Freeform 1390"/>
            <p:cNvSpPr>
              <a:spLocks/>
            </p:cNvSpPr>
            <p:nvPr/>
          </p:nvSpPr>
          <p:spPr bwMode="auto">
            <a:xfrm>
              <a:off x="2598" y="3117"/>
              <a:ext cx="17" cy="18"/>
            </a:xfrm>
            <a:custGeom>
              <a:avLst/>
              <a:gdLst>
                <a:gd name="T0" fmla="*/ 6 w 17"/>
                <a:gd name="T1" fmla="*/ 1 h 18"/>
                <a:gd name="T2" fmla="*/ 0 w 17"/>
                <a:gd name="T3" fmla="*/ 7 h 18"/>
                <a:gd name="T4" fmla="*/ 3 w 17"/>
                <a:gd name="T5" fmla="*/ 9 h 18"/>
                <a:gd name="T6" fmla="*/ 5 w 17"/>
                <a:gd name="T7" fmla="*/ 11 h 18"/>
                <a:gd name="T8" fmla="*/ 7 w 17"/>
                <a:gd name="T9" fmla="*/ 13 h 18"/>
                <a:gd name="T10" fmla="*/ 9 w 17"/>
                <a:gd name="T11" fmla="*/ 17 h 18"/>
                <a:gd name="T12" fmla="*/ 16 w 17"/>
                <a:gd name="T13" fmla="*/ 11 h 18"/>
                <a:gd name="T14" fmla="*/ 13 w 17"/>
                <a:gd name="T15" fmla="*/ 9 h 18"/>
                <a:gd name="T16" fmla="*/ 11 w 17"/>
                <a:gd name="T17" fmla="*/ 7 h 18"/>
                <a:gd name="T18" fmla="*/ 9 w 17"/>
                <a:gd name="T19" fmla="*/ 3 h 18"/>
                <a:gd name="T20" fmla="*/ 5 w 17"/>
                <a:gd name="T21" fmla="*/ 0 h 18"/>
                <a:gd name="T22" fmla="*/ 0 w 17"/>
                <a:gd name="T23" fmla="*/ 7 h 18"/>
                <a:gd name="T24" fmla="*/ 6 w 17"/>
                <a:gd name="T25" fmla="*/ 1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8"/>
                <a:gd name="T41" fmla="*/ 17 w 17"/>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8">
                  <a:moveTo>
                    <a:pt x="6" y="1"/>
                  </a:moveTo>
                  <a:lnTo>
                    <a:pt x="0" y="7"/>
                  </a:lnTo>
                  <a:lnTo>
                    <a:pt x="3" y="9"/>
                  </a:lnTo>
                  <a:lnTo>
                    <a:pt x="5" y="11"/>
                  </a:lnTo>
                  <a:lnTo>
                    <a:pt x="7" y="13"/>
                  </a:lnTo>
                  <a:lnTo>
                    <a:pt x="9" y="17"/>
                  </a:lnTo>
                  <a:lnTo>
                    <a:pt x="16" y="11"/>
                  </a:lnTo>
                  <a:lnTo>
                    <a:pt x="13" y="9"/>
                  </a:lnTo>
                  <a:lnTo>
                    <a:pt x="11" y="7"/>
                  </a:lnTo>
                  <a:lnTo>
                    <a:pt x="9" y="3"/>
                  </a:lnTo>
                  <a:lnTo>
                    <a:pt x="5" y="0"/>
                  </a:lnTo>
                  <a:lnTo>
                    <a:pt x="0" y="7"/>
                  </a:lnTo>
                  <a:lnTo>
                    <a:pt x="6" y="1"/>
                  </a:lnTo>
                </a:path>
              </a:pathLst>
            </a:custGeom>
            <a:solidFill>
              <a:srgbClr val="B5B5B5"/>
            </a:solidFill>
            <a:ln w="12700" cap="rnd">
              <a:noFill/>
              <a:round/>
              <a:headEnd/>
              <a:tailEnd/>
            </a:ln>
          </p:spPr>
          <p:txBody>
            <a:bodyPr/>
            <a:lstStyle/>
            <a:p>
              <a:endParaRPr lang="en-US" dirty="0"/>
            </a:p>
          </p:txBody>
        </p:sp>
        <p:sp>
          <p:nvSpPr>
            <p:cNvPr id="49492" name="Freeform 1391"/>
            <p:cNvSpPr>
              <a:spLocks/>
            </p:cNvSpPr>
            <p:nvPr/>
          </p:nvSpPr>
          <p:spPr bwMode="auto">
            <a:xfrm>
              <a:off x="2598" y="3117"/>
              <a:ext cx="17" cy="17"/>
            </a:xfrm>
            <a:custGeom>
              <a:avLst/>
              <a:gdLst>
                <a:gd name="T0" fmla="*/ 16 w 17"/>
                <a:gd name="T1" fmla="*/ 0 h 17"/>
                <a:gd name="T2" fmla="*/ 10 w 17"/>
                <a:gd name="T3" fmla="*/ 0 h 17"/>
                <a:gd name="T4" fmla="*/ 8 w 17"/>
                <a:gd name="T5" fmla="*/ 0 h 17"/>
                <a:gd name="T6" fmla="*/ 10 w 17"/>
                <a:gd name="T7" fmla="*/ 0 h 17"/>
                <a:gd name="T8" fmla="*/ 0 w 17"/>
                <a:gd name="T9" fmla="*/ 12 h 17"/>
                <a:gd name="T10" fmla="*/ 8 w 17"/>
                <a:gd name="T11" fmla="*/ 16 h 17"/>
                <a:gd name="T12" fmla="*/ 10 w 17"/>
                <a:gd name="T13" fmla="*/ 16 h 17"/>
                <a:gd name="T14" fmla="*/ 10 w 17"/>
                <a:gd name="T15" fmla="*/ 12 h 17"/>
                <a:gd name="T16" fmla="*/ 10 w 17"/>
                <a:gd name="T17" fmla="*/ 16 h 17"/>
                <a:gd name="T18" fmla="*/ 16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0"/>
                  </a:moveTo>
                  <a:lnTo>
                    <a:pt x="10" y="0"/>
                  </a:lnTo>
                  <a:lnTo>
                    <a:pt x="8" y="0"/>
                  </a:lnTo>
                  <a:lnTo>
                    <a:pt x="10" y="0"/>
                  </a:lnTo>
                  <a:lnTo>
                    <a:pt x="0" y="12"/>
                  </a:lnTo>
                  <a:lnTo>
                    <a:pt x="8" y="16"/>
                  </a:lnTo>
                  <a:lnTo>
                    <a:pt x="10" y="16"/>
                  </a:lnTo>
                  <a:lnTo>
                    <a:pt x="10" y="12"/>
                  </a:lnTo>
                  <a:lnTo>
                    <a:pt x="10" y="16"/>
                  </a:lnTo>
                  <a:lnTo>
                    <a:pt x="16" y="0"/>
                  </a:lnTo>
                </a:path>
              </a:pathLst>
            </a:custGeom>
            <a:solidFill>
              <a:srgbClr val="B5B5B5"/>
            </a:solidFill>
            <a:ln w="12700" cap="rnd">
              <a:noFill/>
              <a:round/>
              <a:headEnd/>
              <a:tailEnd/>
            </a:ln>
          </p:spPr>
          <p:txBody>
            <a:bodyPr/>
            <a:lstStyle/>
            <a:p>
              <a:endParaRPr lang="en-US" dirty="0"/>
            </a:p>
          </p:txBody>
        </p:sp>
        <p:sp>
          <p:nvSpPr>
            <p:cNvPr id="49493" name="Freeform 1392"/>
            <p:cNvSpPr>
              <a:spLocks/>
            </p:cNvSpPr>
            <p:nvPr/>
          </p:nvSpPr>
          <p:spPr bwMode="auto">
            <a:xfrm>
              <a:off x="2606" y="3117"/>
              <a:ext cx="18" cy="17"/>
            </a:xfrm>
            <a:custGeom>
              <a:avLst/>
              <a:gdLst>
                <a:gd name="T0" fmla="*/ 16 w 18"/>
                <a:gd name="T1" fmla="*/ 7 h 17"/>
                <a:gd name="T2" fmla="*/ 17 w 18"/>
                <a:gd name="T3" fmla="*/ 7 h 17"/>
                <a:gd name="T4" fmla="*/ 14 w 18"/>
                <a:gd name="T5" fmla="*/ 5 h 17"/>
                <a:gd name="T6" fmla="*/ 10 w 18"/>
                <a:gd name="T7" fmla="*/ 4 h 17"/>
                <a:gd name="T8" fmla="*/ 7 w 18"/>
                <a:gd name="T9" fmla="*/ 2 h 17"/>
                <a:gd name="T10" fmla="*/ 3 w 18"/>
                <a:gd name="T11" fmla="*/ 0 h 17"/>
                <a:gd name="T12" fmla="*/ 0 w 18"/>
                <a:gd name="T13" fmla="*/ 8 h 17"/>
                <a:gd name="T14" fmla="*/ 3 w 18"/>
                <a:gd name="T15" fmla="*/ 11 h 17"/>
                <a:gd name="T16" fmla="*/ 7 w 18"/>
                <a:gd name="T17" fmla="*/ 11 h 17"/>
                <a:gd name="T18" fmla="*/ 10 w 18"/>
                <a:gd name="T19" fmla="*/ 14 h 17"/>
                <a:gd name="T20" fmla="*/ 15 w 18"/>
                <a:gd name="T21" fmla="*/ 16 h 17"/>
                <a:gd name="T22" fmla="*/ 16 w 18"/>
                <a:gd name="T23" fmla="*/ 7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7"/>
                <a:gd name="T38" fmla="*/ 18 w 18"/>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7">
                  <a:moveTo>
                    <a:pt x="16" y="7"/>
                  </a:moveTo>
                  <a:lnTo>
                    <a:pt x="17" y="7"/>
                  </a:lnTo>
                  <a:lnTo>
                    <a:pt x="14" y="5"/>
                  </a:lnTo>
                  <a:lnTo>
                    <a:pt x="10" y="4"/>
                  </a:lnTo>
                  <a:lnTo>
                    <a:pt x="7" y="2"/>
                  </a:lnTo>
                  <a:lnTo>
                    <a:pt x="3" y="0"/>
                  </a:lnTo>
                  <a:lnTo>
                    <a:pt x="0" y="8"/>
                  </a:lnTo>
                  <a:lnTo>
                    <a:pt x="3" y="11"/>
                  </a:lnTo>
                  <a:lnTo>
                    <a:pt x="7" y="11"/>
                  </a:lnTo>
                  <a:lnTo>
                    <a:pt x="10" y="14"/>
                  </a:lnTo>
                  <a:lnTo>
                    <a:pt x="15" y="16"/>
                  </a:lnTo>
                  <a:lnTo>
                    <a:pt x="16" y="7"/>
                  </a:lnTo>
                </a:path>
              </a:pathLst>
            </a:custGeom>
            <a:solidFill>
              <a:srgbClr val="B5B5B5"/>
            </a:solidFill>
            <a:ln w="12700" cap="rnd">
              <a:noFill/>
              <a:round/>
              <a:headEnd/>
              <a:tailEnd/>
            </a:ln>
          </p:spPr>
          <p:txBody>
            <a:bodyPr/>
            <a:lstStyle/>
            <a:p>
              <a:endParaRPr lang="en-US" dirty="0"/>
            </a:p>
          </p:txBody>
        </p:sp>
        <p:sp>
          <p:nvSpPr>
            <p:cNvPr id="49494" name="Freeform 1393"/>
            <p:cNvSpPr>
              <a:spLocks/>
            </p:cNvSpPr>
            <p:nvPr/>
          </p:nvSpPr>
          <p:spPr bwMode="auto">
            <a:xfrm>
              <a:off x="2626" y="3124"/>
              <a:ext cx="48" cy="23"/>
            </a:xfrm>
            <a:custGeom>
              <a:avLst/>
              <a:gdLst>
                <a:gd name="T0" fmla="*/ 46 w 48"/>
                <a:gd name="T1" fmla="*/ 15 h 23"/>
                <a:gd name="T2" fmla="*/ 47 w 48"/>
                <a:gd name="T3" fmla="*/ 15 h 23"/>
                <a:gd name="T4" fmla="*/ 41 w 48"/>
                <a:gd name="T5" fmla="*/ 13 h 23"/>
                <a:gd name="T6" fmla="*/ 36 w 48"/>
                <a:gd name="T7" fmla="*/ 10 h 23"/>
                <a:gd name="T8" fmla="*/ 31 w 48"/>
                <a:gd name="T9" fmla="*/ 8 h 23"/>
                <a:gd name="T10" fmla="*/ 26 w 48"/>
                <a:gd name="T11" fmla="*/ 6 h 23"/>
                <a:gd name="T12" fmla="*/ 20 w 48"/>
                <a:gd name="T13" fmla="*/ 4 h 23"/>
                <a:gd name="T14" fmla="*/ 14 w 48"/>
                <a:gd name="T15" fmla="*/ 2 h 23"/>
                <a:gd name="T16" fmla="*/ 8 w 48"/>
                <a:gd name="T17" fmla="*/ 2 h 23"/>
                <a:gd name="T18" fmla="*/ 2 w 48"/>
                <a:gd name="T19" fmla="*/ 0 h 23"/>
                <a:gd name="T20" fmla="*/ 0 w 48"/>
                <a:gd name="T21" fmla="*/ 8 h 23"/>
                <a:gd name="T22" fmla="*/ 5 w 48"/>
                <a:gd name="T23" fmla="*/ 9 h 23"/>
                <a:gd name="T24" fmla="*/ 11 w 48"/>
                <a:gd name="T25" fmla="*/ 10 h 23"/>
                <a:gd name="T26" fmla="*/ 17 w 48"/>
                <a:gd name="T27" fmla="*/ 13 h 23"/>
                <a:gd name="T28" fmla="*/ 22 w 48"/>
                <a:gd name="T29" fmla="*/ 13 h 23"/>
                <a:gd name="T30" fmla="*/ 27 w 48"/>
                <a:gd name="T31" fmla="*/ 15 h 23"/>
                <a:gd name="T32" fmla="*/ 32 w 48"/>
                <a:gd name="T33" fmla="*/ 17 h 23"/>
                <a:gd name="T34" fmla="*/ 36 w 48"/>
                <a:gd name="T35" fmla="*/ 20 h 23"/>
                <a:gd name="T36" fmla="*/ 41 w 48"/>
                <a:gd name="T37" fmla="*/ 22 h 23"/>
                <a:gd name="T38" fmla="*/ 42 w 48"/>
                <a:gd name="T39" fmla="*/ 22 h 23"/>
                <a:gd name="T40" fmla="*/ 46 w 48"/>
                <a:gd name="T41" fmla="*/ 15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23"/>
                <a:gd name="T65" fmla="*/ 48 w 48"/>
                <a:gd name="T66" fmla="*/ 23 h 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23">
                  <a:moveTo>
                    <a:pt x="46" y="15"/>
                  </a:moveTo>
                  <a:lnTo>
                    <a:pt x="47" y="15"/>
                  </a:lnTo>
                  <a:lnTo>
                    <a:pt x="41" y="13"/>
                  </a:lnTo>
                  <a:lnTo>
                    <a:pt x="36" y="10"/>
                  </a:lnTo>
                  <a:lnTo>
                    <a:pt x="31" y="8"/>
                  </a:lnTo>
                  <a:lnTo>
                    <a:pt x="26" y="6"/>
                  </a:lnTo>
                  <a:lnTo>
                    <a:pt x="20" y="4"/>
                  </a:lnTo>
                  <a:lnTo>
                    <a:pt x="14" y="2"/>
                  </a:lnTo>
                  <a:lnTo>
                    <a:pt x="8" y="2"/>
                  </a:lnTo>
                  <a:lnTo>
                    <a:pt x="2" y="0"/>
                  </a:lnTo>
                  <a:lnTo>
                    <a:pt x="0" y="8"/>
                  </a:lnTo>
                  <a:lnTo>
                    <a:pt x="5" y="9"/>
                  </a:lnTo>
                  <a:lnTo>
                    <a:pt x="11" y="10"/>
                  </a:lnTo>
                  <a:lnTo>
                    <a:pt x="17" y="13"/>
                  </a:lnTo>
                  <a:lnTo>
                    <a:pt x="22" y="13"/>
                  </a:lnTo>
                  <a:lnTo>
                    <a:pt x="27" y="15"/>
                  </a:lnTo>
                  <a:lnTo>
                    <a:pt x="32" y="17"/>
                  </a:lnTo>
                  <a:lnTo>
                    <a:pt x="36" y="20"/>
                  </a:lnTo>
                  <a:lnTo>
                    <a:pt x="41" y="22"/>
                  </a:lnTo>
                  <a:lnTo>
                    <a:pt x="42" y="22"/>
                  </a:lnTo>
                  <a:lnTo>
                    <a:pt x="46" y="15"/>
                  </a:lnTo>
                </a:path>
              </a:pathLst>
            </a:custGeom>
            <a:solidFill>
              <a:srgbClr val="B5B5B5"/>
            </a:solidFill>
            <a:ln w="12700" cap="rnd">
              <a:noFill/>
              <a:round/>
              <a:headEnd/>
              <a:tailEnd/>
            </a:ln>
          </p:spPr>
          <p:txBody>
            <a:bodyPr/>
            <a:lstStyle/>
            <a:p>
              <a:endParaRPr lang="en-US" dirty="0"/>
            </a:p>
          </p:txBody>
        </p:sp>
        <p:sp>
          <p:nvSpPr>
            <p:cNvPr id="49495" name="Freeform 1394"/>
            <p:cNvSpPr>
              <a:spLocks/>
            </p:cNvSpPr>
            <p:nvPr/>
          </p:nvSpPr>
          <p:spPr bwMode="auto">
            <a:xfrm>
              <a:off x="2673" y="3143"/>
              <a:ext cx="30" cy="29"/>
            </a:xfrm>
            <a:custGeom>
              <a:avLst/>
              <a:gdLst>
                <a:gd name="T0" fmla="*/ 29 w 30"/>
                <a:gd name="T1" fmla="*/ 23 h 29"/>
                <a:gd name="T2" fmla="*/ 27 w 30"/>
                <a:gd name="T3" fmla="*/ 20 h 29"/>
                <a:gd name="T4" fmla="*/ 24 w 30"/>
                <a:gd name="T5" fmla="*/ 16 h 29"/>
                <a:gd name="T6" fmla="*/ 22 w 30"/>
                <a:gd name="T7" fmla="*/ 14 h 29"/>
                <a:gd name="T8" fmla="*/ 19 w 30"/>
                <a:gd name="T9" fmla="*/ 10 h 29"/>
                <a:gd name="T10" fmla="*/ 15 w 30"/>
                <a:gd name="T11" fmla="*/ 7 h 29"/>
                <a:gd name="T12" fmla="*/ 12 w 30"/>
                <a:gd name="T13" fmla="*/ 5 h 29"/>
                <a:gd name="T14" fmla="*/ 8 w 30"/>
                <a:gd name="T15" fmla="*/ 2 h 29"/>
                <a:gd name="T16" fmla="*/ 4 w 30"/>
                <a:gd name="T17" fmla="*/ 0 h 29"/>
                <a:gd name="T18" fmla="*/ 0 w 30"/>
                <a:gd name="T19" fmla="*/ 7 h 29"/>
                <a:gd name="T20" fmla="*/ 2 w 30"/>
                <a:gd name="T21" fmla="*/ 10 h 29"/>
                <a:gd name="T22" fmla="*/ 6 w 30"/>
                <a:gd name="T23" fmla="*/ 12 h 29"/>
                <a:gd name="T24" fmla="*/ 9 w 30"/>
                <a:gd name="T25" fmla="*/ 14 h 29"/>
                <a:gd name="T26" fmla="*/ 12 w 30"/>
                <a:gd name="T27" fmla="*/ 16 h 29"/>
                <a:gd name="T28" fmla="*/ 15 w 30"/>
                <a:gd name="T29" fmla="*/ 19 h 29"/>
                <a:gd name="T30" fmla="*/ 17 w 30"/>
                <a:gd name="T31" fmla="*/ 21 h 29"/>
                <a:gd name="T32" fmla="*/ 20 w 30"/>
                <a:gd name="T33" fmla="*/ 25 h 29"/>
                <a:gd name="T34" fmla="*/ 22 w 30"/>
                <a:gd name="T35" fmla="*/ 28 h 29"/>
                <a:gd name="T36" fmla="*/ 29 w 30"/>
                <a:gd name="T37" fmla="*/ 23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29"/>
                <a:gd name="T59" fmla="*/ 30 w 30"/>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29">
                  <a:moveTo>
                    <a:pt x="29" y="23"/>
                  </a:moveTo>
                  <a:lnTo>
                    <a:pt x="27" y="20"/>
                  </a:lnTo>
                  <a:lnTo>
                    <a:pt x="24" y="16"/>
                  </a:lnTo>
                  <a:lnTo>
                    <a:pt x="22" y="14"/>
                  </a:lnTo>
                  <a:lnTo>
                    <a:pt x="19" y="10"/>
                  </a:lnTo>
                  <a:lnTo>
                    <a:pt x="15" y="7"/>
                  </a:lnTo>
                  <a:lnTo>
                    <a:pt x="12" y="5"/>
                  </a:lnTo>
                  <a:lnTo>
                    <a:pt x="8" y="2"/>
                  </a:lnTo>
                  <a:lnTo>
                    <a:pt x="4" y="0"/>
                  </a:lnTo>
                  <a:lnTo>
                    <a:pt x="0" y="7"/>
                  </a:lnTo>
                  <a:lnTo>
                    <a:pt x="2" y="10"/>
                  </a:lnTo>
                  <a:lnTo>
                    <a:pt x="6" y="12"/>
                  </a:lnTo>
                  <a:lnTo>
                    <a:pt x="9" y="14"/>
                  </a:lnTo>
                  <a:lnTo>
                    <a:pt x="12" y="16"/>
                  </a:lnTo>
                  <a:lnTo>
                    <a:pt x="15" y="19"/>
                  </a:lnTo>
                  <a:lnTo>
                    <a:pt x="17" y="21"/>
                  </a:lnTo>
                  <a:lnTo>
                    <a:pt x="20" y="25"/>
                  </a:lnTo>
                  <a:lnTo>
                    <a:pt x="22" y="28"/>
                  </a:lnTo>
                  <a:lnTo>
                    <a:pt x="29" y="23"/>
                  </a:lnTo>
                </a:path>
              </a:pathLst>
            </a:custGeom>
            <a:solidFill>
              <a:srgbClr val="B5B5B5"/>
            </a:solidFill>
            <a:ln w="12700" cap="rnd">
              <a:noFill/>
              <a:round/>
              <a:headEnd/>
              <a:tailEnd/>
            </a:ln>
          </p:spPr>
          <p:txBody>
            <a:bodyPr/>
            <a:lstStyle/>
            <a:p>
              <a:endParaRPr lang="en-US" dirty="0"/>
            </a:p>
          </p:txBody>
        </p:sp>
        <p:sp>
          <p:nvSpPr>
            <p:cNvPr id="49496" name="Freeform 1395"/>
            <p:cNvSpPr>
              <a:spLocks/>
            </p:cNvSpPr>
            <p:nvPr/>
          </p:nvSpPr>
          <p:spPr bwMode="auto">
            <a:xfrm>
              <a:off x="2700" y="3171"/>
              <a:ext cx="32" cy="33"/>
            </a:xfrm>
            <a:custGeom>
              <a:avLst/>
              <a:gdLst>
                <a:gd name="T0" fmla="*/ 31 w 32"/>
                <a:gd name="T1" fmla="*/ 26 h 33"/>
                <a:gd name="T2" fmla="*/ 27 w 32"/>
                <a:gd name="T3" fmla="*/ 23 h 33"/>
                <a:gd name="T4" fmla="*/ 24 w 32"/>
                <a:gd name="T5" fmla="*/ 20 h 33"/>
                <a:gd name="T6" fmla="*/ 21 w 32"/>
                <a:gd name="T7" fmla="*/ 17 h 33"/>
                <a:gd name="T8" fmla="*/ 19 w 32"/>
                <a:gd name="T9" fmla="*/ 13 h 33"/>
                <a:gd name="T10" fmla="*/ 17 w 32"/>
                <a:gd name="T11" fmla="*/ 10 h 33"/>
                <a:gd name="T12" fmla="*/ 13 w 32"/>
                <a:gd name="T13" fmla="*/ 7 h 33"/>
                <a:gd name="T14" fmla="*/ 10 w 32"/>
                <a:gd name="T15" fmla="*/ 3 h 33"/>
                <a:gd name="T16" fmla="*/ 7 w 32"/>
                <a:gd name="T17" fmla="*/ 0 h 33"/>
                <a:gd name="T18" fmla="*/ 0 w 32"/>
                <a:gd name="T19" fmla="*/ 5 h 33"/>
                <a:gd name="T20" fmla="*/ 3 w 32"/>
                <a:gd name="T21" fmla="*/ 8 h 33"/>
                <a:gd name="T22" fmla="*/ 7 w 32"/>
                <a:gd name="T23" fmla="*/ 11 h 33"/>
                <a:gd name="T24" fmla="*/ 8 w 32"/>
                <a:gd name="T25" fmla="*/ 14 h 33"/>
                <a:gd name="T26" fmla="*/ 11 w 32"/>
                <a:gd name="T27" fmla="*/ 19 h 33"/>
                <a:gd name="T28" fmla="*/ 14 w 32"/>
                <a:gd name="T29" fmla="*/ 22 h 33"/>
                <a:gd name="T30" fmla="*/ 18 w 32"/>
                <a:gd name="T31" fmla="*/ 25 h 33"/>
                <a:gd name="T32" fmla="*/ 20 w 32"/>
                <a:gd name="T33" fmla="*/ 29 h 33"/>
                <a:gd name="T34" fmla="*/ 23 w 32"/>
                <a:gd name="T35" fmla="*/ 32 h 33"/>
                <a:gd name="T36" fmla="*/ 31 w 32"/>
                <a:gd name="T37" fmla="*/ 26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33"/>
                <a:gd name="T59" fmla="*/ 32 w 32"/>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33">
                  <a:moveTo>
                    <a:pt x="31" y="26"/>
                  </a:moveTo>
                  <a:lnTo>
                    <a:pt x="27" y="23"/>
                  </a:lnTo>
                  <a:lnTo>
                    <a:pt x="24" y="20"/>
                  </a:lnTo>
                  <a:lnTo>
                    <a:pt x="21" y="17"/>
                  </a:lnTo>
                  <a:lnTo>
                    <a:pt x="19" y="13"/>
                  </a:lnTo>
                  <a:lnTo>
                    <a:pt x="17" y="10"/>
                  </a:lnTo>
                  <a:lnTo>
                    <a:pt x="13" y="7"/>
                  </a:lnTo>
                  <a:lnTo>
                    <a:pt x="10" y="3"/>
                  </a:lnTo>
                  <a:lnTo>
                    <a:pt x="7" y="0"/>
                  </a:lnTo>
                  <a:lnTo>
                    <a:pt x="0" y="5"/>
                  </a:lnTo>
                  <a:lnTo>
                    <a:pt x="3" y="8"/>
                  </a:lnTo>
                  <a:lnTo>
                    <a:pt x="7" y="11"/>
                  </a:lnTo>
                  <a:lnTo>
                    <a:pt x="8" y="14"/>
                  </a:lnTo>
                  <a:lnTo>
                    <a:pt x="11" y="19"/>
                  </a:lnTo>
                  <a:lnTo>
                    <a:pt x="14" y="22"/>
                  </a:lnTo>
                  <a:lnTo>
                    <a:pt x="18" y="25"/>
                  </a:lnTo>
                  <a:lnTo>
                    <a:pt x="20" y="29"/>
                  </a:lnTo>
                  <a:lnTo>
                    <a:pt x="23" y="32"/>
                  </a:lnTo>
                  <a:lnTo>
                    <a:pt x="31" y="26"/>
                  </a:lnTo>
                </a:path>
              </a:pathLst>
            </a:custGeom>
            <a:solidFill>
              <a:srgbClr val="B5B5B5"/>
            </a:solidFill>
            <a:ln w="12700" cap="rnd">
              <a:noFill/>
              <a:round/>
              <a:headEnd/>
              <a:tailEnd/>
            </a:ln>
          </p:spPr>
          <p:txBody>
            <a:bodyPr/>
            <a:lstStyle/>
            <a:p>
              <a:endParaRPr lang="en-US" dirty="0"/>
            </a:p>
          </p:txBody>
        </p:sp>
        <p:sp>
          <p:nvSpPr>
            <p:cNvPr id="49497" name="Freeform 1396"/>
            <p:cNvSpPr>
              <a:spLocks/>
            </p:cNvSpPr>
            <p:nvPr/>
          </p:nvSpPr>
          <p:spPr bwMode="auto">
            <a:xfrm>
              <a:off x="2728" y="3202"/>
              <a:ext cx="24" cy="26"/>
            </a:xfrm>
            <a:custGeom>
              <a:avLst/>
              <a:gdLst>
                <a:gd name="T0" fmla="*/ 23 w 24"/>
                <a:gd name="T1" fmla="*/ 23 h 26"/>
                <a:gd name="T2" fmla="*/ 21 w 24"/>
                <a:gd name="T3" fmla="*/ 19 h 26"/>
                <a:gd name="T4" fmla="*/ 20 w 24"/>
                <a:gd name="T5" fmla="*/ 16 h 26"/>
                <a:gd name="T6" fmla="*/ 17 w 24"/>
                <a:gd name="T7" fmla="*/ 13 h 26"/>
                <a:gd name="T8" fmla="*/ 16 w 24"/>
                <a:gd name="T9" fmla="*/ 10 h 26"/>
                <a:gd name="T10" fmla="*/ 13 w 24"/>
                <a:gd name="T11" fmla="*/ 8 h 26"/>
                <a:gd name="T12" fmla="*/ 12 w 24"/>
                <a:gd name="T13" fmla="*/ 6 h 26"/>
                <a:gd name="T14" fmla="*/ 10 w 24"/>
                <a:gd name="T15" fmla="*/ 2 h 26"/>
                <a:gd name="T16" fmla="*/ 7 w 24"/>
                <a:gd name="T17" fmla="*/ 0 h 26"/>
                <a:gd name="T18" fmla="*/ 0 w 24"/>
                <a:gd name="T19" fmla="*/ 6 h 26"/>
                <a:gd name="T20" fmla="*/ 3 w 24"/>
                <a:gd name="T21" fmla="*/ 8 h 26"/>
                <a:gd name="T22" fmla="*/ 4 w 24"/>
                <a:gd name="T23" fmla="*/ 10 h 26"/>
                <a:gd name="T24" fmla="*/ 6 w 24"/>
                <a:gd name="T25" fmla="*/ 12 h 26"/>
                <a:gd name="T26" fmla="*/ 8 w 24"/>
                <a:gd name="T27" fmla="*/ 15 h 26"/>
                <a:gd name="T28" fmla="*/ 10 w 24"/>
                <a:gd name="T29" fmla="*/ 18 h 26"/>
                <a:gd name="T30" fmla="*/ 12 w 24"/>
                <a:gd name="T31" fmla="*/ 19 h 26"/>
                <a:gd name="T32" fmla="*/ 13 w 24"/>
                <a:gd name="T33" fmla="*/ 23 h 26"/>
                <a:gd name="T34" fmla="*/ 13 w 24"/>
                <a:gd name="T35" fmla="*/ 25 h 26"/>
                <a:gd name="T36" fmla="*/ 23 w 24"/>
                <a:gd name="T37" fmla="*/ 23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6"/>
                <a:gd name="T59" fmla="*/ 24 w 24"/>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6">
                  <a:moveTo>
                    <a:pt x="23" y="23"/>
                  </a:moveTo>
                  <a:lnTo>
                    <a:pt x="21" y="19"/>
                  </a:lnTo>
                  <a:lnTo>
                    <a:pt x="20" y="16"/>
                  </a:lnTo>
                  <a:lnTo>
                    <a:pt x="17" y="13"/>
                  </a:lnTo>
                  <a:lnTo>
                    <a:pt x="16" y="10"/>
                  </a:lnTo>
                  <a:lnTo>
                    <a:pt x="13" y="8"/>
                  </a:lnTo>
                  <a:lnTo>
                    <a:pt x="12" y="6"/>
                  </a:lnTo>
                  <a:lnTo>
                    <a:pt x="10" y="2"/>
                  </a:lnTo>
                  <a:lnTo>
                    <a:pt x="7" y="0"/>
                  </a:lnTo>
                  <a:lnTo>
                    <a:pt x="0" y="6"/>
                  </a:lnTo>
                  <a:lnTo>
                    <a:pt x="3" y="8"/>
                  </a:lnTo>
                  <a:lnTo>
                    <a:pt x="4" y="10"/>
                  </a:lnTo>
                  <a:lnTo>
                    <a:pt x="6" y="12"/>
                  </a:lnTo>
                  <a:lnTo>
                    <a:pt x="8" y="15"/>
                  </a:lnTo>
                  <a:lnTo>
                    <a:pt x="10" y="18"/>
                  </a:lnTo>
                  <a:lnTo>
                    <a:pt x="12" y="19"/>
                  </a:lnTo>
                  <a:lnTo>
                    <a:pt x="13" y="23"/>
                  </a:lnTo>
                  <a:lnTo>
                    <a:pt x="13" y="25"/>
                  </a:lnTo>
                  <a:lnTo>
                    <a:pt x="23" y="23"/>
                  </a:lnTo>
                </a:path>
              </a:pathLst>
            </a:custGeom>
            <a:solidFill>
              <a:srgbClr val="B5B5B5"/>
            </a:solidFill>
            <a:ln w="12700" cap="rnd">
              <a:noFill/>
              <a:round/>
              <a:headEnd/>
              <a:tailEnd/>
            </a:ln>
          </p:spPr>
          <p:txBody>
            <a:bodyPr/>
            <a:lstStyle/>
            <a:p>
              <a:endParaRPr lang="en-US" dirty="0"/>
            </a:p>
          </p:txBody>
        </p:sp>
        <p:sp>
          <p:nvSpPr>
            <p:cNvPr id="49498" name="Freeform 1397"/>
            <p:cNvSpPr>
              <a:spLocks/>
            </p:cNvSpPr>
            <p:nvPr/>
          </p:nvSpPr>
          <p:spPr bwMode="auto">
            <a:xfrm>
              <a:off x="2745" y="3230"/>
              <a:ext cx="17" cy="17"/>
            </a:xfrm>
            <a:custGeom>
              <a:avLst/>
              <a:gdLst>
                <a:gd name="T0" fmla="*/ 14 w 17"/>
                <a:gd name="T1" fmla="*/ 10 h 17"/>
                <a:gd name="T2" fmla="*/ 16 w 17"/>
                <a:gd name="T3" fmla="*/ 10 h 17"/>
                <a:gd name="T4" fmla="*/ 12 w 17"/>
                <a:gd name="T5" fmla="*/ 8 h 17"/>
                <a:gd name="T6" fmla="*/ 11 w 17"/>
                <a:gd name="T7" fmla="*/ 6 h 17"/>
                <a:gd name="T8" fmla="*/ 9 w 17"/>
                <a:gd name="T9" fmla="*/ 3 h 17"/>
                <a:gd name="T10" fmla="*/ 9 w 17"/>
                <a:gd name="T11" fmla="*/ 0 h 17"/>
                <a:gd name="T12" fmla="*/ 0 w 17"/>
                <a:gd name="T13" fmla="*/ 2 h 17"/>
                <a:gd name="T14" fmla="*/ 2 w 17"/>
                <a:gd name="T15" fmla="*/ 6 h 17"/>
                <a:gd name="T16" fmla="*/ 4 w 17"/>
                <a:gd name="T17" fmla="*/ 9 h 17"/>
                <a:gd name="T18" fmla="*/ 6 w 17"/>
                <a:gd name="T19" fmla="*/ 12 h 17"/>
                <a:gd name="T20" fmla="*/ 9 w 17"/>
                <a:gd name="T21" fmla="*/ 16 h 17"/>
                <a:gd name="T22" fmla="*/ 10 w 17"/>
                <a:gd name="T23" fmla="*/ 16 h 17"/>
                <a:gd name="T24" fmla="*/ 14 w 17"/>
                <a:gd name="T25" fmla="*/ 1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4" y="10"/>
                  </a:moveTo>
                  <a:lnTo>
                    <a:pt x="16" y="10"/>
                  </a:lnTo>
                  <a:lnTo>
                    <a:pt x="12" y="8"/>
                  </a:lnTo>
                  <a:lnTo>
                    <a:pt x="11" y="6"/>
                  </a:lnTo>
                  <a:lnTo>
                    <a:pt x="9" y="3"/>
                  </a:lnTo>
                  <a:lnTo>
                    <a:pt x="9" y="0"/>
                  </a:lnTo>
                  <a:lnTo>
                    <a:pt x="0" y="2"/>
                  </a:lnTo>
                  <a:lnTo>
                    <a:pt x="2" y="6"/>
                  </a:lnTo>
                  <a:lnTo>
                    <a:pt x="4" y="9"/>
                  </a:lnTo>
                  <a:lnTo>
                    <a:pt x="6" y="12"/>
                  </a:lnTo>
                  <a:lnTo>
                    <a:pt x="9" y="16"/>
                  </a:lnTo>
                  <a:lnTo>
                    <a:pt x="10" y="16"/>
                  </a:lnTo>
                  <a:lnTo>
                    <a:pt x="14" y="10"/>
                  </a:lnTo>
                </a:path>
              </a:pathLst>
            </a:custGeom>
            <a:solidFill>
              <a:srgbClr val="B5B5B5"/>
            </a:solidFill>
            <a:ln w="12700" cap="rnd">
              <a:noFill/>
              <a:round/>
              <a:headEnd/>
              <a:tailEnd/>
            </a:ln>
          </p:spPr>
          <p:txBody>
            <a:bodyPr/>
            <a:lstStyle/>
            <a:p>
              <a:endParaRPr lang="en-US" dirty="0"/>
            </a:p>
          </p:txBody>
        </p:sp>
        <p:sp>
          <p:nvSpPr>
            <p:cNvPr id="49499" name="Freeform 1398"/>
            <p:cNvSpPr>
              <a:spLocks/>
            </p:cNvSpPr>
            <p:nvPr/>
          </p:nvSpPr>
          <p:spPr bwMode="auto">
            <a:xfrm>
              <a:off x="2759" y="3244"/>
              <a:ext cx="17" cy="17"/>
            </a:xfrm>
            <a:custGeom>
              <a:avLst/>
              <a:gdLst>
                <a:gd name="T0" fmla="*/ 16 w 17"/>
                <a:gd name="T1" fmla="*/ 12 h 17"/>
                <a:gd name="T2" fmla="*/ 14 w 17"/>
                <a:gd name="T3" fmla="*/ 9 h 17"/>
                <a:gd name="T4" fmla="*/ 11 w 17"/>
                <a:gd name="T5" fmla="*/ 4 h 17"/>
                <a:gd name="T6" fmla="*/ 8 w 17"/>
                <a:gd name="T7" fmla="*/ 2 h 17"/>
                <a:gd name="T8" fmla="*/ 4 w 17"/>
                <a:gd name="T9" fmla="*/ 0 h 17"/>
                <a:gd name="T10" fmla="*/ 0 w 17"/>
                <a:gd name="T11" fmla="*/ 6 h 17"/>
                <a:gd name="T12" fmla="*/ 1 w 17"/>
                <a:gd name="T13" fmla="*/ 9 h 17"/>
                <a:gd name="T14" fmla="*/ 4 w 17"/>
                <a:gd name="T15" fmla="*/ 11 h 17"/>
                <a:gd name="T16" fmla="*/ 6 w 17"/>
                <a:gd name="T17" fmla="*/ 13 h 17"/>
                <a:gd name="T18" fmla="*/ 8 w 17"/>
                <a:gd name="T19" fmla="*/ 16 h 17"/>
                <a:gd name="T20" fmla="*/ 16 w 17"/>
                <a:gd name="T21" fmla="*/ 12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2"/>
                  </a:moveTo>
                  <a:lnTo>
                    <a:pt x="14" y="9"/>
                  </a:lnTo>
                  <a:lnTo>
                    <a:pt x="11" y="4"/>
                  </a:lnTo>
                  <a:lnTo>
                    <a:pt x="8" y="2"/>
                  </a:lnTo>
                  <a:lnTo>
                    <a:pt x="4" y="0"/>
                  </a:lnTo>
                  <a:lnTo>
                    <a:pt x="0" y="6"/>
                  </a:lnTo>
                  <a:lnTo>
                    <a:pt x="1" y="9"/>
                  </a:lnTo>
                  <a:lnTo>
                    <a:pt x="4" y="11"/>
                  </a:lnTo>
                  <a:lnTo>
                    <a:pt x="6" y="13"/>
                  </a:lnTo>
                  <a:lnTo>
                    <a:pt x="8" y="16"/>
                  </a:lnTo>
                  <a:lnTo>
                    <a:pt x="16" y="12"/>
                  </a:lnTo>
                </a:path>
              </a:pathLst>
            </a:custGeom>
            <a:solidFill>
              <a:srgbClr val="B5B5B5"/>
            </a:solidFill>
            <a:ln w="12700" cap="rnd">
              <a:noFill/>
              <a:round/>
              <a:headEnd/>
              <a:tailEnd/>
            </a:ln>
          </p:spPr>
          <p:txBody>
            <a:bodyPr/>
            <a:lstStyle/>
            <a:p>
              <a:endParaRPr lang="en-US" dirty="0"/>
            </a:p>
          </p:txBody>
        </p:sp>
        <p:sp>
          <p:nvSpPr>
            <p:cNvPr id="49500" name="Freeform 1399"/>
            <p:cNvSpPr>
              <a:spLocks/>
            </p:cNvSpPr>
            <p:nvPr/>
          </p:nvSpPr>
          <p:spPr bwMode="auto">
            <a:xfrm>
              <a:off x="2769" y="3260"/>
              <a:ext cx="29" cy="20"/>
            </a:xfrm>
            <a:custGeom>
              <a:avLst/>
              <a:gdLst>
                <a:gd name="T0" fmla="*/ 28 w 29"/>
                <a:gd name="T1" fmla="*/ 14 h 20"/>
                <a:gd name="T2" fmla="*/ 25 w 29"/>
                <a:gd name="T3" fmla="*/ 11 h 20"/>
                <a:gd name="T4" fmla="*/ 22 w 29"/>
                <a:gd name="T5" fmla="*/ 9 h 20"/>
                <a:gd name="T6" fmla="*/ 20 w 29"/>
                <a:gd name="T7" fmla="*/ 8 h 20"/>
                <a:gd name="T8" fmla="*/ 16 w 29"/>
                <a:gd name="T9" fmla="*/ 6 h 20"/>
                <a:gd name="T10" fmla="*/ 14 w 29"/>
                <a:gd name="T11" fmla="*/ 5 h 20"/>
                <a:gd name="T12" fmla="*/ 12 w 29"/>
                <a:gd name="T13" fmla="*/ 3 h 20"/>
                <a:gd name="T14" fmla="*/ 11 w 29"/>
                <a:gd name="T15" fmla="*/ 2 h 20"/>
                <a:gd name="T16" fmla="*/ 8 w 29"/>
                <a:gd name="T17" fmla="*/ 0 h 20"/>
                <a:gd name="T18" fmla="*/ 0 w 29"/>
                <a:gd name="T19" fmla="*/ 3 h 20"/>
                <a:gd name="T20" fmla="*/ 2 w 29"/>
                <a:gd name="T21" fmla="*/ 6 h 20"/>
                <a:gd name="T22" fmla="*/ 5 w 29"/>
                <a:gd name="T23" fmla="*/ 9 h 20"/>
                <a:gd name="T24" fmla="*/ 8 w 29"/>
                <a:gd name="T25" fmla="*/ 11 h 20"/>
                <a:gd name="T26" fmla="*/ 11 w 29"/>
                <a:gd name="T27" fmla="*/ 13 h 20"/>
                <a:gd name="T28" fmla="*/ 14 w 29"/>
                <a:gd name="T29" fmla="*/ 14 h 20"/>
                <a:gd name="T30" fmla="*/ 17 w 29"/>
                <a:gd name="T31" fmla="*/ 16 h 20"/>
                <a:gd name="T32" fmla="*/ 20 w 29"/>
                <a:gd name="T33" fmla="*/ 18 h 20"/>
                <a:gd name="T34" fmla="*/ 21 w 29"/>
                <a:gd name="T35" fmla="*/ 19 h 20"/>
                <a:gd name="T36" fmla="*/ 28 w 29"/>
                <a:gd name="T37" fmla="*/ 14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20"/>
                <a:gd name="T59" fmla="*/ 29 w 29"/>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20">
                  <a:moveTo>
                    <a:pt x="28" y="14"/>
                  </a:moveTo>
                  <a:lnTo>
                    <a:pt x="25" y="11"/>
                  </a:lnTo>
                  <a:lnTo>
                    <a:pt x="22" y="9"/>
                  </a:lnTo>
                  <a:lnTo>
                    <a:pt x="20" y="8"/>
                  </a:lnTo>
                  <a:lnTo>
                    <a:pt x="16" y="6"/>
                  </a:lnTo>
                  <a:lnTo>
                    <a:pt x="14" y="5"/>
                  </a:lnTo>
                  <a:lnTo>
                    <a:pt x="12" y="3"/>
                  </a:lnTo>
                  <a:lnTo>
                    <a:pt x="11" y="2"/>
                  </a:lnTo>
                  <a:lnTo>
                    <a:pt x="8" y="0"/>
                  </a:lnTo>
                  <a:lnTo>
                    <a:pt x="0" y="3"/>
                  </a:lnTo>
                  <a:lnTo>
                    <a:pt x="2" y="6"/>
                  </a:lnTo>
                  <a:lnTo>
                    <a:pt x="5" y="9"/>
                  </a:lnTo>
                  <a:lnTo>
                    <a:pt x="8" y="11"/>
                  </a:lnTo>
                  <a:lnTo>
                    <a:pt x="11" y="13"/>
                  </a:lnTo>
                  <a:lnTo>
                    <a:pt x="14" y="14"/>
                  </a:lnTo>
                  <a:lnTo>
                    <a:pt x="17" y="16"/>
                  </a:lnTo>
                  <a:lnTo>
                    <a:pt x="20" y="18"/>
                  </a:lnTo>
                  <a:lnTo>
                    <a:pt x="21" y="19"/>
                  </a:lnTo>
                  <a:lnTo>
                    <a:pt x="28" y="14"/>
                  </a:lnTo>
                </a:path>
              </a:pathLst>
            </a:custGeom>
            <a:solidFill>
              <a:srgbClr val="B5B5B5"/>
            </a:solidFill>
            <a:ln w="12700" cap="rnd">
              <a:noFill/>
              <a:round/>
              <a:headEnd/>
              <a:tailEnd/>
            </a:ln>
          </p:spPr>
          <p:txBody>
            <a:bodyPr/>
            <a:lstStyle/>
            <a:p>
              <a:endParaRPr lang="en-US" dirty="0"/>
            </a:p>
          </p:txBody>
        </p:sp>
        <p:sp>
          <p:nvSpPr>
            <p:cNvPr id="49501" name="Freeform 1400"/>
            <p:cNvSpPr>
              <a:spLocks/>
            </p:cNvSpPr>
            <p:nvPr/>
          </p:nvSpPr>
          <p:spPr bwMode="auto">
            <a:xfrm>
              <a:off x="2630" y="3055"/>
              <a:ext cx="17" cy="17"/>
            </a:xfrm>
            <a:custGeom>
              <a:avLst/>
              <a:gdLst>
                <a:gd name="T0" fmla="*/ 0 w 17"/>
                <a:gd name="T1" fmla="*/ 0 h 17"/>
                <a:gd name="T2" fmla="*/ 16 w 17"/>
                <a:gd name="T3" fmla="*/ 8 h 17"/>
                <a:gd name="T4" fmla="*/ 16 w 17"/>
                <a:gd name="T5" fmla="*/ 16 h 17"/>
                <a:gd name="T6" fmla="*/ 0 w 17"/>
                <a:gd name="T7" fmla="*/ 16 h 17"/>
                <a:gd name="T8" fmla="*/ 0 w 17"/>
                <a:gd name="T9" fmla="*/ 8 h 17"/>
                <a:gd name="T10" fmla="*/ 16 w 17"/>
                <a:gd name="T11" fmla="*/ 16 h 17"/>
                <a:gd name="T12" fmla="*/ 0 w 17"/>
                <a:gd name="T13" fmla="*/ 0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0" y="0"/>
                  </a:moveTo>
                  <a:lnTo>
                    <a:pt x="16" y="8"/>
                  </a:lnTo>
                  <a:lnTo>
                    <a:pt x="16" y="16"/>
                  </a:lnTo>
                  <a:lnTo>
                    <a:pt x="0" y="16"/>
                  </a:lnTo>
                  <a:lnTo>
                    <a:pt x="0" y="8"/>
                  </a:lnTo>
                  <a:lnTo>
                    <a:pt x="16" y="16"/>
                  </a:lnTo>
                  <a:lnTo>
                    <a:pt x="0" y="0"/>
                  </a:lnTo>
                </a:path>
              </a:pathLst>
            </a:custGeom>
            <a:solidFill>
              <a:srgbClr val="B5B5B5"/>
            </a:solidFill>
            <a:ln w="12700" cap="rnd">
              <a:noFill/>
              <a:round/>
              <a:headEnd/>
              <a:tailEnd/>
            </a:ln>
          </p:spPr>
          <p:txBody>
            <a:bodyPr/>
            <a:lstStyle/>
            <a:p>
              <a:endParaRPr lang="en-US" dirty="0"/>
            </a:p>
          </p:txBody>
        </p:sp>
        <p:sp>
          <p:nvSpPr>
            <p:cNvPr id="49502" name="Freeform 1401"/>
            <p:cNvSpPr>
              <a:spLocks/>
            </p:cNvSpPr>
            <p:nvPr/>
          </p:nvSpPr>
          <p:spPr bwMode="auto">
            <a:xfrm>
              <a:off x="2621" y="3038"/>
              <a:ext cx="17" cy="18"/>
            </a:xfrm>
            <a:custGeom>
              <a:avLst/>
              <a:gdLst>
                <a:gd name="T0" fmla="*/ 0 w 17"/>
                <a:gd name="T1" fmla="*/ 7 h 18"/>
                <a:gd name="T2" fmla="*/ 2 w 17"/>
                <a:gd name="T3" fmla="*/ 8 h 18"/>
                <a:gd name="T4" fmla="*/ 4 w 17"/>
                <a:gd name="T5" fmla="*/ 10 h 18"/>
                <a:gd name="T6" fmla="*/ 5 w 17"/>
                <a:gd name="T7" fmla="*/ 13 h 18"/>
                <a:gd name="T8" fmla="*/ 6 w 17"/>
                <a:gd name="T9" fmla="*/ 17 h 18"/>
                <a:gd name="T10" fmla="*/ 16 w 17"/>
                <a:gd name="T11" fmla="*/ 16 h 18"/>
                <a:gd name="T12" fmla="*/ 14 w 17"/>
                <a:gd name="T13" fmla="*/ 12 h 18"/>
                <a:gd name="T14" fmla="*/ 12 w 17"/>
                <a:gd name="T15" fmla="*/ 7 h 18"/>
                <a:gd name="T16" fmla="*/ 9 w 17"/>
                <a:gd name="T17" fmla="*/ 3 h 18"/>
                <a:gd name="T18" fmla="*/ 4 w 17"/>
                <a:gd name="T19" fmla="*/ 0 h 18"/>
                <a:gd name="T20" fmla="*/ 0 w 17"/>
                <a:gd name="T21" fmla="*/ 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8"/>
                <a:gd name="T35" fmla="*/ 17 w 1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8">
                  <a:moveTo>
                    <a:pt x="0" y="7"/>
                  </a:moveTo>
                  <a:lnTo>
                    <a:pt x="2" y="8"/>
                  </a:lnTo>
                  <a:lnTo>
                    <a:pt x="4" y="10"/>
                  </a:lnTo>
                  <a:lnTo>
                    <a:pt x="5" y="13"/>
                  </a:lnTo>
                  <a:lnTo>
                    <a:pt x="6" y="17"/>
                  </a:lnTo>
                  <a:lnTo>
                    <a:pt x="16" y="16"/>
                  </a:lnTo>
                  <a:lnTo>
                    <a:pt x="14" y="12"/>
                  </a:lnTo>
                  <a:lnTo>
                    <a:pt x="12" y="7"/>
                  </a:lnTo>
                  <a:lnTo>
                    <a:pt x="9" y="3"/>
                  </a:lnTo>
                  <a:lnTo>
                    <a:pt x="4" y="0"/>
                  </a:lnTo>
                  <a:lnTo>
                    <a:pt x="0" y="7"/>
                  </a:lnTo>
                </a:path>
              </a:pathLst>
            </a:custGeom>
            <a:solidFill>
              <a:srgbClr val="B5B5B5"/>
            </a:solidFill>
            <a:ln w="12700" cap="rnd">
              <a:noFill/>
              <a:round/>
              <a:headEnd/>
              <a:tailEnd/>
            </a:ln>
          </p:spPr>
          <p:txBody>
            <a:bodyPr/>
            <a:lstStyle/>
            <a:p>
              <a:endParaRPr lang="en-US" dirty="0"/>
            </a:p>
          </p:txBody>
        </p:sp>
        <p:sp>
          <p:nvSpPr>
            <p:cNvPr id="49503" name="Freeform 1402"/>
            <p:cNvSpPr>
              <a:spLocks/>
            </p:cNvSpPr>
            <p:nvPr/>
          </p:nvSpPr>
          <p:spPr bwMode="auto">
            <a:xfrm>
              <a:off x="2607" y="3022"/>
              <a:ext cx="17" cy="20"/>
            </a:xfrm>
            <a:custGeom>
              <a:avLst/>
              <a:gdLst>
                <a:gd name="T0" fmla="*/ 1 w 17"/>
                <a:gd name="T1" fmla="*/ 7 h 20"/>
                <a:gd name="T2" fmla="*/ 0 w 17"/>
                <a:gd name="T3" fmla="*/ 7 h 20"/>
                <a:gd name="T4" fmla="*/ 2 w 17"/>
                <a:gd name="T5" fmla="*/ 8 h 20"/>
                <a:gd name="T6" fmla="*/ 4 w 17"/>
                <a:gd name="T7" fmla="*/ 11 h 20"/>
                <a:gd name="T8" fmla="*/ 6 w 17"/>
                <a:gd name="T9" fmla="*/ 14 h 20"/>
                <a:gd name="T10" fmla="*/ 11 w 17"/>
                <a:gd name="T11" fmla="*/ 19 h 20"/>
                <a:gd name="T12" fmla="*/ 16 w 17"/>
                <a:gd name="T13" fmla="*/ 12 h 20"/>
                <a:gd name="T14" fmla="*/ 12 w 17"/>
                <a:gd name="T15" fmla="*/ 10 h 20"/>
                <a:gd name="T16" fmla="*/ 12 w 17"/>
                <a:gd name="T17" fmla="*/ 8 h 20"/>
                <a:gd name="T18" fmla="*/ 9 w 17"/>
                <a:gd name="T19" fmla="*/ 4 h 20"/>
                <a:gd name="T20" fmla="*/ 5 w 17"/>
                <a:gd name="T21" fmla="*/ 0 h 20"/>
                <a:gd name="T22" fmla="*/ 4 w 17"/>
                <a:gd name="T23" fmla="*/ 0 h 20"/>
                <a:gd name="T24" fmla="*/ 1 w 17"/>
                <a:gd name="T25" fmla="*/ 7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20"/>
                <a:gd name="T41" fmla="*/ 17 w 17"/>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20">
                  <a:moveTo>
                    <a:pt x="1" y="7"/>
                  </a:moveTo>
                  <a:lnTo>
                    <a:pt x="0" y="7"/>
                  </a:lnTo>
                  <a:lnTo>
                    <a:pt x="2" y="8"/>
                  </a:lnTo>
                  <a:lnTo>
                    <a:pt x="4" y="11"/>
                  </a:lnTo>
                  <a:lnTo>
                    <a:pt x="6" y="14"/>
                  </a:lnTo>
                  <a:lnTo>
                    <a:pt x="11" y="19"/>
                  </a:lnTo>
                  <a:lnTo>
                    <a:pt x="16" y="12"/>
                  </a:lnTo>
                  <a:lnTo>
                    <a:pt x="12" y="10"/>
                  </a:lnTo>
                  <a:lnTo>
                    <a:pt x="12" y="8"/>
                  </a:lnTo>
                  <a:lnTo>
                    <a:pt x="9" y="4"/>
                  </a:lnTo>
                  <a:lnTo>
                    <a:pt x="5" y="0"/>
                  </a:lnTo>
                  <a:lnTo>
                    <a:pt x="4" y="0"/>
                  </a:lnTo>
                  <a:lnTo>
                    <a:pt x="1" y="7"/>
                  </a:lnTo>
                </a:path>
              </a:pathLst>
            </a:custGeom>
            <a:solidFill>
              <a:srgbClr val="B5B5B5"/>
            </a:solidFill>
            <a:ln w="12700" cap="rnd">
              <a:noFill/>
              <a:round/>
              <a:headEnd/>
              <a:tailEnd/>
            </a:ln>
          </p:spPr>
          <p:txBody>
            <a:bodyPr/>
            <a:lstStyle/>
            <a:p>
              <a:endParaRPr lang="en-US" dirty="0"/>
            </a:p>
          </p:txBody>
        </p:sp>
        <p:sp>
          <p:nvSpPr>
            <p:cNvPr id="49504" name="Freeform 1403"/>
            <p:cNvSpPr>
              <a:spLocks/>
            </p:cNvSpPr>
            <p:nvPr/>
          </p:nvSpPr>
          <p:spPr bwMode="auto">
            <a:xfrm>
              <a:off x="2600" y="3021"/>
              <a:ext cx="17" cy="17"/>
            </a:xfrm>
            <a:custGeom>
              <a:avLst/>
              <a:gdLst>
                <a:gd name="T0" fmla="*/ 0 w 17"/>
                <a:gd name="T1" fmla="*/ 12 h 17"/>
                <a:gd name="T2" fmla="*/ 2 w 17"/>
                <a:gd name="T3" fmla="*/ 12 h 17"/>
                <a:gd name="T4" fmla="*/ 6 w 17"/>
                <a:gd name="T5" fmla="*/ 16 h 17"/>
                <a:gd name="T6" fmla="*/ 9 w 17"/>
                <a:gd name="T7" fmla="*/ 16 h 17"/>
                <a:gd name="T8" fmla="*/ 16 w 17"/>
                <a:gd name="T9" fmla="*/ 0 h 17"/>
                <a:gd name="T10" fmla="*/ 11 w 17"/>
                <a:gd name="T11" fmla="*/ 0 h 17"/>
                <a:gd name="T12" fmla="*/ 6 w 17"/>
                <a:gd name="T13" fmla="*/ 0 h 17"/>
                <a:gd name="T14" fmla="*/ 11 w 17"/>
                <a:gd name="T15" fmla="*/ 0 h 17"/>
                <a:gd name="T16" fmla="*/ 11 w 17"/>
                <a:gd name="T17" fmla="*/ 3 h 17"/>
                <a:gd name="T18" fmla="*/ 0 w 17"/>
                <a:gd name="T19" fmla="*/ 1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12"/>
                  </a:moveTo>
                  <a:lnTo>
                    <a:pt x="2" y="12"/>
                  </a:lnTo>
                  <a:lnTo>
                    <a:pt x="6" y="16"/>
                  </a:lnTo>
                  <a:lnTo>
                    <a:pt x="9" y="16"/>
                  </a:lnTo>
                  <a:lnTo>
                    <a:pt x="16" y="0"/>
                  </a:lnTo>
                  <a:lnTo>
                    <a:pt x="11" y="0"/>
                  </a:lnTo>
                  <a:lnTo>
                    <a:pt x="6" y="0"/>
                  </a:lnTo>
                  <a:lnTo>
                    <a:pt x="11" y="0"/>
                  </a:lnTo>
                  <a:lnTo>
                    <a:pt x="11" y="3"/>
                  </a:lnTo>
                  <a:lnTo>
                    <a:pt x="0" y="12"/>
                  </a:lnTo>
                </a:path>
              </a:pathLst>
            </a:custGeom>
            <a:solidFill>
              <a:srgbClr val="B5B5B5"/>
            </a:solidFill>
            <a:ln w="12700" cap="rnd">
              <a:noFill/>
              <a:round/>
              <a:headEnd/>
              <a:tailEnd/>
            </a:ln>
          </p:spPr>
          <p:txBody>
            <a:bodyPr/>
            <a:lstStyle/>
            <a:p>
              <a:endParaRPr lang="en-US" dirty="0"/>
            </a:p>
          </p:txBody>
        </p:sp>
        <p:sp>
          <p:nvSpPr>
            <p:cNvPr id="49505" name="Freeform 1404"/>
            <p:cNvSpPr>
              <a:spLocks/>
            </p:cNvSpPr>
            <p:nvPr/>
          </p:nvSpPr>
          <p:spPr bwMode="auto">
            <a:xfrm>
              <a:off x="2569" y="2978"/>
              <a:ext cx="36" cy="46"/>
            </a:xfrm>
            <a:custGeom>
              <a:avLst/>
              <a:gdLst>
                <a:gd name="T0" fmla="*/ 0 w 36"/>
                <a:gd name="T1" fmla="*/ 5 h 46"/>
                <a:gd name="T2" fmla="*/ 3 w 36"/>
                <a:gd name="T3" fmla="*/ 11 h 46"/>
                <a:gd name="T4" fmla="*/ 6 w 36"/>
                <a:gd name="T5" fmla="*/ 16 h 46"/>
                <a:gd name="T6" fmla="*/ 9 w 36"/>
                <a:gd name="T7" fmla="*/ 20 h 46"/>
                <a:gd name="T8" fmla="*/ 13 w 36"/>
                <a:gd name="T9" fmla="*/ 26 h 46"/>
                <a:gd name="T10" fmla="*/ 15 w 36"/>
                <a:gd name="T11" fmla="*/ 31 h 46"/>
                <a:gd name="T12" fmla="*/ 19 w 36"/>
                <a:gd name="T13" fmla="*/ 35 h 46"/>
                <a:gd name="T14" fmla="*/ 23 w 36"/>
                <a:gd name="T15" fmla="*/ 41 h 46"/>
                <a:gd name="T16" fmla="*/ 26 w 36"/>
                <a:gd name="T17" fmla="*/ 45 h 46"/>
                <a:gd name="T18" fmla="*/ 35 w 36"/>
                <a:gd name="T19" fmla="*/ 40 h 46"/>
                <a:gd name="T20" fmla="*/ 32 w 36"/>
                <a:gd name="T21" fmla="*/ 35 h 46"/>
                <a:gd name="T22" fmla="*/ 27 w 36"/>
                <a:gd name="T23" fmla="*/ 30 h 46"/>
                <a:gd name="T24" fmla="*/ 24 w 36"/>
                <a:gd name="T25" fmla="*/ 26 h 46"/>
                <a:gd name="T26" fmla="*/ 20 w 36"/>
                <a:gd name="T27" fmla="*/ 20 h 46"/>
                <a:gd name="T28" fmla="*/ 17 w 36"/>
                <a:gd name="T29" fmla="*/ 16 h 46"/>
                <a:gd name="T30" fmla="*/ 14 w 36"/>
                <a:gd name="T31" fmla="*/ 11 h 46"/>
                <a:gd name="T32" fmla="*/ 11 w 36"/>
                <a:gd name="T33" fmla="*/ 6 h 46"/>
                <a:gd name="T34" fmla="*/ 9 w 36"/>
                <a:gd name="T35" fmla="*/ 1 h 46"/>
                <a:gd name="T36" fmla="*/ 9 w 36"/>
                <a:gd name="T37" fmla="*/ 0 h 46"/>
                <a:gd name="T38" fmla="*/ 0 w 36"/>
                <a:gd name="T39" fmla="*/ 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
                <a:gd name="T61" fmla="*/ 0 h 46"/>
                <a:gd name="T62" fmla="*/ 36 w 36"/>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 h="46">
                  <a:moveTo>
                    <a:pt x="0" y="5"/>
                  </a:moveTo>
                  <a:lnTo>
                    <a:pt x="3" y="11"/>
                  </a:lnTo>
                  <a:lnTo>
                    <a:pt x="6" y="16"/>
                  </a:lnTo>
                  <a:lnTo>
                    <a:pt x="9" y="20"/>
                  </a:lnTo>
                  <a:lnTo>
                    <a:pt x="13" y="26"/>
                  </a:lnTo>
                  <a:lnTo>
                    <a:pt x="15" y="31"/>
                  </a:lnTo>
                  <a:lnTo>
                    <a:pt x="19" y="35"/>
                  </a:lnTo>
                  <a:lnTo>
                    <a:pt x="23" y="41"/>
                  </a:lnTo>
                  <a:lnTo>
                    <a:pt x="26" y="45"/>
                  </a:lnTo>
                  <a:lnTo>
                    <a:pt x="35" y="40"/>
                  </a:lnTo>
                  <a:lnTo>
                    <a:pt x="32" y="35"/>
                  </a:lnTo>
                  <a:lnTo>
                    <a:pt x="27" y="30"/>
                  </a:lnTo>
                  <a:lnTo>
                    <a:pt x="24" y="26"/>
                  </a:lnTo>
                  <a:lnTo>
                    <a:pt x="20" y="20"/>
                  </a:lnTo>
                  <a:lnTo>
                    <a:pt x="17" y="16"/>
                  </a:lnTo>
                  <a:lnTo>
                    <a:pt x="14" y="11"/>
                  </a:lnTo>
                  <a:lnTo>
                    <a:pt x="11" y="6"/>
                  </a:lnTo>
                  <a:lnTo>
                    <a:pt x="9" y="1"/>
                  </a:lnTo>
                  <a:lnTo>
                    <a:pt x="9" y="0"/>
                  </a:lnTo>
                  <a:lnTo>
                    <a:pt x="0" y="5"/>
                  </a:lnTo>
                </a:path>
              </a:pathLst>
            </a:custGeom>
            <a:solidFill>
              <a:srgbClr val="B5B5B5"/>
            </a:solidFill>
            <a:ln w="12700" cap="rnd">
              <a:noFill/>
              <a:round/>
              <a:headEnd/>
              <a:tailEnd/>
            </a:ln>
          </p:spPr>
          <p:txBody>
            <a:bodyPr/>
            <a:lstStyle/>
            <a:p>
              <a:endParaRPr lang="en-US" dirty="0"/>
            </a:p>
          </p:txBody>
        </p:sp>
        <p:sp>
          <p:nvSpPr>
            <p:cNvPr id="49506" name="Freeform 1405"/>
            <p:cNvSpPr>
              <a:spLocks/>
            </p:cNvSpPr>
            <p:nvPr/>
          </p:nvSpPr>
          <p:spPr bwMode="auto">
            <a:xfrm>
              <a:off x="2557" y="2966"/>
              <a:ext cx="17" cy="17"/>
            </a:xfrm>
            <a:custGeom>
              <a:avLst/>
              <a:gdLst>
                <a:gd name="T0" fmla="*/ 0 w 17"/>
                <a:gd name="T1" fmla="*/ 6 h 17"/>
                <a:gd name="T2" fmla="*/ 3 w 17"/>
                <a:gd name="T3" fmla="*/ 9 h 17"/>
                <a:gd name="T4" fmla="*/ 5 w 17"/>
                <a:gd name="T5" fmla="*/ 12 h 17"/>
                <a:gd name="T6" fmla="*/ 8 w 17"/>
                <a:gd name="T7" fmla="*/ 14 h 17"/>
                <a:gd name="T8" fmla="*/ 9 w 17"/>
                <a:gd name="T9" fmla="*/ 16 h 17"/>
                <a:gd name="T10" fmla="*/ 16 w 17"/>
                <a:gd name="T11" fmla="*/ 10 h 17"/>
                <a:gd name="T12" fmla="*/ 14 w 17"/>
                <a:gd name="T13" fmla="*/ 8 h 17"/>
                <a:gd name="T14" fmla="*/ 11 w 17"/>
                <a:gd name="T15" fmla="*/ 5 h 17"/>
                <a:gd name="T16" fmla="*/ 9 w 17"/>
                <a:gd name="T17" fmla="*/ 2 h 17"/>
                <a:gd name="T18" fmla="*/ 5 w 17"/>
                <a:gd name="T19" fmla="*/ 0 h 17"/>
                <a:gd name="T20" fmla="*/ 6 w 17"/>
                <a:gd name="T21" fmla="*/ 0 h 17"/>
                <a:gd name="T22" fmla="*/ 0 w 17"/>
                <a:gd name="T23" fmla="*/ 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0" y="6"/>
                  </a:moveTo>
                  <a:lnTo>
                    <a:pt x="3" y="9"/>
                  </a:lnTo>
                  <a:lnTo>
                    <a:pt x="5" y="12"/>
                  </a:lnTo>
                  <a:lnTo>
                    <a:pt x="8" y="14"/>
                  </a:lnTo>
                  <a:lnTo>
                    <a:pt x="9" y="16"/>
                  </a:lnTo>
                  <a:lnTo>
                    <a:pt x="16" y="10"/>
                  </a:lnTo>
                  <a:lnTo>
                    <a:pt x="14" y="8"/>
                  </a:lnTo>
                  <a:lnTo>
                    <a:pt x="11" y="5"/>
                  </a:lnTo>
                  <a:lnTo>
                    <a:pt x="9" y="2"/>
                  </a:lnTo>
                  <a:lnTo>
                    <a:pt x="5" y="0"/>
                  </a:lnTo>
                  <a:lnTo>
                    <a:pt x="6" y="0"/>
                  </a:lnTo>
                  <a:lnTo>
                    <a:pt x="0" y="6"/>
                  </a:lnTo>
                </a:path>
              </a:pathLst>
            </a:custGeom>
            <a:solidFill>
              <a:srgbClr val="B5B5B5"/>
            </a:solidFill>
            <a:ln w="12700" cap="rnd">
              <a:noFill/>
              <a:round/>
              <a:headEnd/>
              <a:tailEnd/>
            </a:ln>
          </p:spPr>
          <p:txBody>
            <a:bodyPr/>
            <a:lstStyle/>
            <a:p>
              <a:endParaRPr lang="en-US" dirty="0"/>
            </a:p>
          </p:txBody>
        </p:sp>
        <p:sp>
          <p:nvSpPr>
            <p:cNvPr id="49507" name="Freeform 1406"/>
            <p:cNvSpPr>
              <a:spLocks/>
            </p:cNvSpPr>
            <p:nvPr/>
          </p:nvSpPr>
          <p:spPr bwMode="auto">
            <a:xfrm>
              <a:off x="2550" y="2957"/>
              <a:ext cx="17" cy="17"/>
            </a:xfrm>
            <a:custGeom>
              <a:avLst/>
              <a:gdLst>
                <a:gd name="T0" fmla="*/ 0 w 17"/>
                <a:gd name="T1" fmla="*/ 4 h 17"/>
                <a:gd name="T2" fmla="*/ 1 w 17"/>
                <a:gd name="T3" fmla="*/ 4 h 17"/>
                <a:gd name="T4" fmla="*/ 1 w 17"/>
                <a:gd name="T5" fmla="*/ 6 h 17"/>
                <a:gd name="T6" fmla="*/ 3 w 17"/>
                <a:gd name="T7" fmla="*/ 9 h 17"/>
                <a:gd name="T8" fmla="*/ 3 w 17"/>
                <a:gd name="T9" fmla="*/ 12 h 17"/>
                <a:gd name="T10" fmla="*/ 7 w 17"/>
                <a:gd name="T11" fmla="*/ 16 h 17"/>
                <a:gd name="T12" fmla="*/ 16 w 17"/>
                <a:gd name="T13" fmla="*/ 9 h 17"/>
                <a:gd name="T14" fmla="*/ 14 w 17"/>
                <a:gd name="T15" fmla="*/ 8 h 17"/>
                <a:gd name="T16" fmla="*/ 14 w 17"/>
                <a:gd name="T17" fmla="*/ 6 h 17"/>
                <a:gd name="T18" fmla="*/ 12 w 17"/>
                <a:gd name="T19" fmla="*/ 4 h 17"/>
                <a:gd name="T20" fmla="*/ 12 w 17"/>
                <a:gd name="T21" fmla="*/ 0 h 17"/>
                <a:gd name="T22" fmla="*/ 12 w 17"/>
                <a:gd name="T23" fmla="*/ 1 h 17"/>
                <a:gd name="T24" fmla="*/ 0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4"/>
                  </a:moveTo>
                  <a:lnTo>
                    <a:pt x="1" y="4"/>
                  </a:lnTo>
                  <a:lnTo>
                    <a:pt x="1" y="6"/>
                  </a:lnTo>
                  <a:lnTo>
                    <a:pt x="3" y="9"/>
                  </a:lnTo>
                  <a:lnTo>
                    <a:pt x="3" y="12"/>
                  </a:lnTo>
                  <a:lnTo>
                    <a:pt x="7" y="16"/>
                  </a:lnTo>
                  <a:lnTo>
                    <a:pt x="16" y="9"/>
                  </a:lnTo>
                  <a:lnTo>
                    <a:pt x="14" y="8"/>
                  </a:lnTo>
                  <a:lnTo>
                    <a:pt x="14" y="6"/>
                  </a:lnTo>
                  <a:lnTo>
                    <a:pt x="12" y="4"/>
                  </a:lnTo>
                  <a:lnTo>
                    <a:pt x="12" y="0"/>
                  </a:lnTo>
                  <a:lnTo>
                    <a:pt x="12" y="1"/>
                  </a:lnTo>
                  <a:lnTo>
                    <a:pt x="0" y="4"/>
                  </a:lnTo>
                </a:path>
              </a:pathLst>
            </a:custGeom>
            <a:solidFill>
              <a:srgbClr val="B5B5B5"/>
            </a:solidFill>
            <a:ln w="12700" cap="rnd">
              <a:noFill/>
              <a:round/>
              <a:headEnd/>
              <a:tailEnd/>
            </a:ln>
          </p:spPr>
          <p:txBody>
            <a:bodyPr/>
            <a:lstStyle/>
            <a:p>
              <a:endParaRPr lang="en-US" dirty="0"/>
            </a:p>
          </p:txBody>
        </p:sp>
        <p:sp>
          <p:nvSpPr>
            <p:cNvPr id="49508" name="Freeform 1407"/>
            <p:cNvSpPr>
              <a:spLocks/>
            </p:cNvSpPr>
            <p:nvPr/>
          </p:nvSpPr>
          <p:spPr bwMode="auto">
            <a:xfrm>
              <a:off x="2544" y="2949"/>
              <a:ext cx="17" cy="17"/>
            </a:xfrm>
            <a:custGeom>
              <a:avLst/>
              <a:gdLst>
                <a:gd name="T0" fmla="*/ 0 w 17"/>
                <a:gd name="T1" fmla="*/ 5 h 17"/>
                <a:gd name="T2" fmla="*/ 1 w 17"/>
                <a:gd name="T3" fmla="*/ 13 h 17"/>
                <a:gd name="T4" fmla="*/ 4 w 17"/>
                <a:gd name="T5" fmla="*/ 13 h 17"/>
                <a:gd name="T6" fmla="*/ 5 w 17"/>
                <a:gd name="T7" fmla="*/ 16 h 17"/>
                <a:gd name="T8" fmla="*/ 16 w 17"/>
                <a:gd name="T9" fmla="*/ 13 h 17"/>
                <a:gd name="T10" fmla="*/ 14 w 17"/>
                <a:gd name="T11" fmla="*/ 8 h 17"/>
                <a:gd name="T12" fmla="*/ 11 w 17"/>
                <a:gd name="T13" fmla="*/ 5 h 17"/>
                <a:gd name="T14" fmla="*/ 8 w 17"/>
                <a:gd name="T15" fmla="*/ 2 h 17"/>
                <a:gd name="T16" fmla="*/ 8 w 17"/>
                <a:gd name="T17" fmla="*/ 0 h 17"/>
                <a:gd name="T18" fmla="*/ 10 w 17"/>
                <a:gd name="T19" fmla="*/ 5 h 17"/>
                <a:gd name="T20" fmla="*/ 0 w 17"/>
                <a:gd name="T21" fmla="*/ 5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5"/>
                  </a:moveTo>
                  <a:lnTo>
                    <a:pt x="1" y="13"/>
                  </a:lnTo>
                  <a:lnTo>
                    <a:pt x="4" y="13"/>
                  </a:lnTo>
                  <a:lnTo>
                    <a:pt x="5" y="16"/>
                  </a:lnTo>
                  <a:lnTo>
                    <a:pt x="16" y="13"/>
                  </a:lnTo>
                  <a:lnTo>
                    <a:pt x="14" y="8"/>
                  </a:lnTo>
                  <a:lnTo>
                    <a:pt x="11" y="5"/>
                  </a:lnTo>
                  <a:lnTo>
                    <a:pt x="8" y="2"/>
                  </a:lnTo>
                  <a:lnTo>
                    <a:pt x="8" y="0"/>
                  </a:lnTo>
                  <a:lnTo>
                    <a:pt x="10" y="5"/>
                  </a:lnTo>
                  <a:lnTo>
                    <a:pt x="0" y="5"/>
                  </a:lnTo>
                </a:path>
              </a:pathLst>
            </a:custGeom>
            <a:solidFill>
              <a:srgbClr val="B5B5B5"/>
            </a:solidFill>
            <a:ln w="12700" cap="rnd">
              <a:noFill/>
              <a:round/>
              <a:headEnd/>
              <a:tailEnd/>
            </a:ln>
          </p:spPr>
          <p:txBody>
            <a:bodyPr/>
            <a:lstStyle/>
            <a:p>
              <a:endParaRPr lang="en-US" dirty="0"/>
            </a:p>
          </p:txBody>
        </p:sp>
        <p:sp>
          <p:nvSpPr>
            <p:cNvPr id="49509" name="Freeform 1408"/>
            <p:cNvSpPr>
              <a:spLocks/>
            </p:cNvSpPr>
            <p:nvPr/>
          </p:nvSpPr>
          <p:spPr bwMode="auto">
            <a:xfrm>
              <a:off x="2544" y="2947"/>
              <a:ext cx="17" cy="17"/>
            </a:xfrm>
            <a:custGeom>
              <a:avLst/>
              <a:gdLst>
                <a:gd name="T0" fmla="*/ 0 w 17"/>
                <a:gd name="T1" fmla="*/ 0 h 17"/>
                <a:gd name="T2" fmla="*/ 0 w 17"/>
                <a:gd name="T3" fmla="*/ 16 h 17"/>
                <a:gd name="T4" fmla="*/ 16 w 17"/>
                <a:gd name="T5" fmla="*/ 16 h 17"/>
                <a:gd name="T6" fmla="*/ 16 w 17"/>
                <a:gd name="T7" fmla="*/ 0 h 17"/>
                <a:gd name="T8" fmla="*/ 12 w 17"/>
                <a:gd name="T9" fmla="*/ 16 h 17"/>
                <a:gd name="T10" fmla="*/ 0 w 17"/>
                <a:gd name="T11" fmla="*/ 0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0" y="0"/>
                  </a:moveTo>
                  <a:lnTo>
                    <a:pt x="0" y="16"/>
                  </a:lnTo>
                  <a:lnTo>
                    <a:pt x="16" y="16"/>
                  </a:lnTo>
                  <a:lnTo>
                    <a:pt x="16" y="0"/>
                  </a:lnTo>
                  <a:lnTo>
                    <a:pt x="12" y="16"/>
                  </a:lnTo>
                  <a:lnTo>
                    <a:pt x="0" y="0"/>
                  </a:lnTo>
                </a:path>
              </a:pathLst>
            </a:custGeom>
            <a:solidFill>
              <a:srgbClr val="B5B5B5"/>
            </a:solidFill>
            <a:ln w="12700" cap="rnd">
              <a:noFill/>
              <a:round/>
              <a:headEnd/>
              <a:tailEnd/>
            </a:ln>
          </p:spPr>
          <p:txBody>
            <a:bodyPr/>
            <a:lstStyle/>
            <a:p>
              <a:endParaRPr lang="en-US" dirty="0"/>
            </a:p>
          </p:txBody>
        </p:sp>
        <p:sp>
          <p:nvSpPr>
            <p:cNvPr id="49510" name="Freeform 1409"/>
            <p:cNvSpPr>
              <a:spLocks/>
            </p:cNvSpPr>
            <p:nvPr/>
          </p:nvSpPr>
          <p:spPr bwMode="auto">
            <a:xfrm>
              <a:off x="2545" y="2942"/>
              <a:ext cx="18" cy="17"/>
            </a:xfrm>
            <a:custGeom>
              <a:avLst/>
              <a:gdLst>
                <a:gd name="T0" fmla="*/ 17 w 18"/>
                <a:gd name="T1" fmla="*/ 5 h 17"/>
                <a:gd name="T2" fmla="*/ 13 w 18"/>
                <a:gd name="T3" fmla="*/ 2 h 17"/>
                <a:gd name="T4" fmla="*/ 10 w 18"/>
                <a:gd name="T5" fmla="*/ 0 h 17"/>
                <a:gd name="T6" fmla="*/ 4 w 18"/>
                <a:gd name="T7" fmla="*/ 0 h 17"/>
                <a:gd name="T8" fmla="*/ 0 w 18"/>
                <a:gd name="T9" fmla="*/ 8 h 17"/>
                <a:gd name="T10" fmla="*/ 6 w 18"/>
                <a:gd name="T11" fmla="*/ 16 h 17"/>
                <a:gd name="T12" fmla="*/ 8 w 18"/>
                <a:gd name="T13" fmla="*/ 13 h 17"/>
                <a:gd name="T14" fmla="*/ 9 w 18"/>
                <a:gd name="T15" fmla="*/ 13 h 17"/>
                <a:gd name="T16" fmla="*/ 11 w 18"/>
                <a:gd name="T17" fmla="*/ 16 h 17"/>
                <a:gd name="T18" fmla="*/ 13 w 18"/>
                <a:gd name="T19" fmla="*/ 16 h 17"/>
                <a:gd name="T20" fmla="*/ 17 w 18"/>
                <a:gd name="T21" fmla="*/ 5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5"/>
                  </a:moveTo>
                  <a:lnTo>
                    <a:pt x="13" y="2"/>
                  </a:lnTo>
                  <a:lnTo>
                    <a:pt x="10" y="0"/>
                  </a:lnTo>
                  <a:lnTo>
                    <a:pt x="4" y="0"/>
                  </a:lnTo>
                  <a:lnTo>
                    <a:pt x="0" y="8"/>
                  </a:lnTo>
                  <a:lnTo>
                    <a:pt x="6" y="16"/>
                  </a:lnTo>
                  <a:lnTo>
                    <a:pt x="8" y="13"/>
                  </a:lnTo>
                  <a:lnTo>
                    <a:pt x="9" y="13"/>
                  </a:lnTo>
                  <a:lnTo>
                    <a:pt x="11" y="16"/>
                  </a:lnTo>
                  <a:lnTo>
                    <a:pt x="13" y="16"/>
                  </a:lnTo>
                  <a:lnTo>
                    <a:pt x="17" y="5"/>
                  </a:lnTo>
                </a:path>
              </a:pathLst>
            </a:custGeom>
            <a:solidFill>
              <a:srgbClr val="B5B5B5"/>
            </a:solidFill>
            <a:ln w="12700" cap="rnd">
              <a:noFill/>
              <a:round/>
              <a:headEnd/>
              <a:tailEnd/>
            </a:ln>
          </p:spPr>
          <p:txBody>
            <a:bodyPr/>
            <a:lstStyle/>
            <a:p>
              <a:endParaRPr lang="en-US" dirty="0"/>
            </a:p>
          </p:txBody>
        </p:sp>
        <p:sp>
          <p:nvSpPr>
            <p:cNvPr id="49511" name="Freeform 1410"/>
            <p:cNvSpPr>
              <a:spLocks/>
            </p:cNvSpPr>
            <p:nvPr/>
          </p:nvSpPr>
          <p:spPr bwMode="auto">
            <a:xfrm>
              <a:off x="2563" y="2945"/>
              <a:ext cx="39" cy="37"/>
            </a:xfrm>
            <a:custGeom>
              <a:avLst/>
              <a:gdLst>
                <a:gd name="T0" fmla="*/ 38 w 39"/>
                <a:gd name="T1" fmla="*/ 30 h 37"/>
                <a:gd name="T2" fmla="*/ 38 w 39"/>
                <a:gd name="T3" fmla="*/ 31 h 37"/>
                <a:gd name="T4" fmla="*/ 35 w 39"/>
                <a:gd name="T5" fmla="*/ 27 h 37"/>
                <a:gd name="T6" fmla="*/ 31 w 39"/>
                <a:gd name="T7" fmla="*/ 22 h 37"/>
                <a:gd name="T8" fmla="*/ 27 w 39"/>
                <a:gd name="T9" fmla="*/ 17 h 37"/>
                <a:gd name="T10" fmla="*/ 23 w 39"/>
                <a:gd name="T11" fmla="*/ 14 h 37"/>
                <a:gd name="T12" fmla="*/ 19 w 39"/>
                <a:gd name="T13" fmla="*/ 9 h 37"/>
                <a:gd name="T14" fmla="*/ 15 w 39"/>
                <a:gd name="T15" fmla="*/ 6 h 37"/>
                <a:gd name="T16" fmla="*/ 10 w 39"/>
                <a:gd name="T17" fmla="*/ 3 h 37"/>
                <a:gd name="T18" fmla="*/ 4 w 39"/>
                <a:gd name="T19" fmla="*/ 0 h 37"/>
                <a:gd name="T20" fmla="*/ 0 w 39"/>
                <a:gd name="T21" fmla="*/ 8 h 37"/>
                <a:gd name="T22" fmla="*/ 4 w 39"/>
                <a:gd name="T23" fmla="*/ 10 h 37"/>
                <a:gd name="T24" fmla="*/ 9 w 39"/>
                <a:gd name="T25" fmla="*/ 14 h 37"/>
                <a:gd name="T26" fmla="*/ 12 w 39"/>
                <a:gd name="T27" fmla="*/ 16 h 37"/>
                <a:gd name="T28" fmla="*/ 16 w 39"/>
                <a:gd name="T29" fmla="*/ 20 h 37"/>
                <a:gd name="T30" fmla="*/ 20 w 39"/>
                <a:gd name="T31" fmla="*/ 24 h 37"/>
                <a:gd name="T32" fmla="*/ 24 w 39"/>
                <a:gd name="T33" fmla="*/ 27 h 37"/>
                <a:gd name="T34" fmla="*/ 27 w 39"/>
                <a:gd name="T35" fmla="*/ 32 h 37"/>
                <a:gd name="T36" fmla="*/ 31 w 39"/>
                <a:gd name="T37" fmla="*/ 36 h 37"/>
                <a:gd name="T38" fmla="*/ 38 w 39"/>
                <a:gd name="T39" fmla="*/ 30 h 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9"/>
                <a:gd name="T61" fmla="*/ 0 h 37"/>
                <a:gd name="T62" fmla="*/ 39 w 39"/>
                <a:gd name="T63" fmla="*/ 37 h 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9" h="37">
                  <a:moveTo>
                    <a:pt x="38" y="30"/>
                  </a:moveTo>
                  <a:lnTo>
                    <a:pt x="38" y="31"/>
                  </a:lnTo>
                  <a:lnTo>
                    <a:pt x="35" y="27"/>
                  </a:lnTo>
                  <a:lnTo>
                    <a:pt x="31" y="22"/>
                  </a:lnTo>
                  <a:lnTo>
                    <a:pt x="27" y="17"/>
                  </a:lnTo>
                  <a:lnTo>
                    <a:pt x="23" y="14"/>
                  </a:lnTo>
                  <a:lnTo>
                    <a:pt x="19" y="9"/>
                  </a:lnTo>
                  <a:lnTo>
                    <a:pt x="15" y="6"/>
                  </a:lnTo>
                  <a:lnTo>
                    <a:pt x="10" y="3"/>
                  </a:lnTo>
                  <a:lnTo>
                    <a:pt x="4" y="0"/>
                  </a:lnTo>
                  <a:lnTo>
                    <a:pt x="0" y="8"/>
                  </a:lnTo>
                  <a:lnTo>
                    <a:pt x="4" y="10"/>
                  </a:lnTo>
                  <a:lnTo>
                    <a:pt x="9" y="14"/>
                  </a:lnTo>
                  <a:lnTo>
                    <a:pt x="12" y="16"/>
                  </a:lnTo>
                  <a:lnTo>
                    <a:pt x="16" y="20"/>
                  </a:lnTo>
                  <a:lnTo>
                    <a:pt x="20" y="24"/>
                  </a:lnTo>
                  <a:lnTo>
                    <a:pt x="24" y="27"/>
                  </a:lnTo>
                  <a:lnTo>
                    <a:pt x="27" y="32"/>
                  </a:lnTo>
                  <a:lnTo>
                    <a:pt x="31" y="36"/>
                  </a:lnTo>
                  <a:lnTo>
                    <a:pt x="38" y="30"/>
                  </a:lnTo>
                </a:path>
              </a:pathLst>
            </a:custGeom>
            <a:solidFill>
              <a:srgbClr val="B5B5B5"/>
            </a:solidFill>
            <a:ln w="12700" cap="rnd">
              <a:noFill/>
              <a:round/>
              <a:headEnd/>
              <a:tailEnd/>
            </a:ln>
          </p:spPr>
          <p:txBody>
            <a:bodyPr/>
            <a:lstStyle/>
            <a:p>
              <a:endParaRPr lang="en-US" dirty="0"/>
            </a:p>
          </p:txBody>
        </p:sp>
        <p:sp>
          <p:nvSpPr>
            <p:cNvPr id="49512" name="Freeform 1411"/>
            <p:cNvSpPr>
              <a:spLocks/>
            </p:cNvSpPr>
            <p:nvPr/>
          </p:nvSpPr>
          <p:spPr bwMode="auto">
            <a:xfrm>
              <a:off x="2599" y="2980"/>
              <a:ext cx="33" cy="26"/>
            </a:xfrm>
            <a:custGeom>
              <a:avLst/>
              <a:gdLst>
                <a:gd name="T0" fmla="*/ 32 w 33"/>
                <a:gd name="T1" fmla="*/ 22 h 26"/>
                <a:gd name="T2" fmla="*/ 29 w 33"/>
                <a:gd name="T3" fmla="*/ 17 h 26"/>
                <a:gd name="T4" fmla="*/ 26 w 33"/>
                <a:gd name="T5" fmla="*/ 15 h 26"/>
                <a:gd name="T6" fmla="*/ 23 w 33"/>
                <a:gd name="T7" fmla="*/ 11 h 26"/>
                <a:gd name="T8" fmla="*/ 19 w 33"/>
                <a:gd name="T9" fmla="*/ 8 h 26"/>
                <a:gd name="T10" fmla="*/ 16 w 33"/>
                <a:gd name="T11" fmla="*/ 6 h 26"/>
                <a:gd name="T12" fmla="*/ 13 w 33"/>
                <a:gd name="T13" fmla="*/ 5 h 26"/>
                <a:gd name="T14" fmla="*/ 9 w 33"/>
                <a:gd name="T15" fmla="*/ 2 h 26"/>
                <a:gd name="T16" fmla="*/ 7 w 33"/>
                <a:gd name="T17" fmla="*/ 0 h 26"/>
                <a:gd name="T18" fmla="*/ 0 w 33"/>
                <a:gd name="T19" fmla="*/ 6 h 26"/>
                <a:gd name="T20" fmla="*/ 3 w 33"/>
                <a:gd name="T21" fmla="*/ 8 h 26"/>
                <a:gd name="T22" fmla="*/ 7 w 33"/>
                <a:gd name="T23" fmla="*/ 10 h 26"/>
                <a:gd name="T24" fmla="*/ 10 w 33"/>
                <a:gd name="T25" fmla="*/ 14 h 26"/>
                <a:gd name="T26" fmla="*/ 14 w 33"/>
                <a:gd name="T27" fmla="*/ 15 h 26"/>
                <a:gd name="T28" fmla="*/ 16 w 33"/>
                <a:gd name="T29" fmla="*/ 17 h 26"/>
                <a:gd name="T30" fmla="*/ 19 w 33"/>
                <a:gd name="T31" fmla="*/ 20 h 26"/>
                <a:gd name="T32" fmla="*/ 22 w 33"/>
                <a:gd name="T33" fmla="*/ 22 h 26"/>
                <a:gd name="T34" fmla="*/ 24 w 33"/>
                <a:gd name="T35" fmla="*/ 25 h 26"/>
                <a:gd name="T36" fmla="*/ 32 w 33"/>
                <a:gd name="T37" fmla="*/ 22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
                <a:gd name="T58" fmla="*/ 0 h 26"/>
                <a:gd name="T59" fmla="*/ 33 w 33"/>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 h="26">
                  <a:moveTo>
                    <a:pt x="32" y="22"/>
                  </a:moveTo>
                  <a:lnTo>
                    <a:pt x="29" y="17"/>
                  </a:lnTo>
                  <a:lnTo>
                    <a:pt x="26" y="15"/>
                  </a:lnTo>
                  <a:lnTo>
                    <a:pt x="23" y="11"/>
                  </a:lnTo>
                  <a:lnTo>
                    <a:pt x="19" y="8"/>
                  </a:lnTo>
                  <a:lnTo>
                    <a:pt x="16" y="6"/>
                  </a:lnTo>
                  <a:lnTo>
                    <a:pt x="13" y="5"/>
                  </a:lnTo>
                  <a:lnTo>
                    <a:pt x="9" y="2"/>
                  </a:lnTo>
                  <a:lnTo>
                    <a:pt x="7" y="0"/>
                  </a:lnTo>
                  <a:lnTo>
                    <a:pt x="0" y="6"/>
                  </a:lnTo>
                  <a:lnTo>
                    <a:pt x="3" y="8"/>
                  </a:lnTo>
                  <a:lnTo>
                    <a:pt x="7" y="10"/>
                  </a:lnTo>
                  <a:lnTo>
                    <a:pt x="10" y="14"/>
                  </a:lnTo>
                  <a:lnTo>
                    <a:pt x="14" y="15"/>
                  </a:lnTo>
                  <a:lnTo>
                    <a:pt x="16" y="17"/>
                  </a:lnTo>
                  <a:lnTo>
                    <a:pt x="19" y="20"/>
                  </a:lnTo>
                  <a:lnTo>
                    <a:pt x="22" y="22"/>
                  </a:lnTo>
                  <a:lnTo>
                    <a:pt x="24" y="25"/>
                  </a:lnTo>
                  <a:lnTo>
                    <a:pt x="32" y="22"/>
                  </a:lnTo>
                </a:path>
              </a:pathLst>
            </a:custGeom>
            <a:solidFill>
              <a:srgbClr val="B5B5B5"/>
            </a:solidFill>
            <a:ln w="12700" cap="rnd">
              <a:noFill/>
              <a:round/>
              <a:headEnd/>
              <a:tailEnd/>
            </a:ln>
          </p:spPr>
          <p:txBody>
            <a:bodyPr/>
            <a:lstStyle/>
            <a:p>
              <a:endParaRPr lang="en-US" dirty="0"/>
            </a:p>
          </p:txBody>
        </p:sp>
        <p:sp>
          <p:nvSpPr>
            <p:cNvPr id="49513" name="Freeform 1412"/>
            <p:cNvSpPr>
              <a:spLocks/>
            </p:cNvSpPr>
            <p:nvPr/>
          </p:nvSpPr>
          <p:spPr bwMode="auto">
            <a:xfrm>
              <a:off x="2626" y="3007"/>
              <a:ext cx="17" cy="17"/>
            </a:xfrm>
            <a:custGeom>
              <a:avLst/>
              <a:gdLst>
                <a:gd name="T0" fmla="*/ 16 w 17"/>
                <a:gd name="T1" fmla="*/ 8 h 17"/>
                <a:gd name="T2" fmla="*/ 16 w 17"/>
                <a:gd name="T3" fmla="*/ 16 h 17"/>
                <a:gd name="T4" fmla="*/ 16 w 17"/>
                <a:gd name="T5" fmla="*/ 8 h 17"/>
                <a:gd name="T6" fmla="*/ 16 w 17"/>
                <a:gd name="T7" fmla="*/ 0 h 17"/>
                <a:gd name="T8" fmla="*/ 2 w 17"/>
                <a:gd name="T9" fmla="*/ 8 h 17"/>
                <a:gd name="T10" fmla="*/ 0 w 17"/>
                <a:gd name="T11" fmla="*/ 8 h 17"/>
                <a:gd name="T12" fmla="*/ 0 w 17"/>
                <a:gd name="T13" fmla="*/ 16 h 17"/>
                <a:gd name="T14" fmla="*/ 16 w 17"/>
                <a:gd name="T15" fmla="*/ 8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16" y="8"/>
                  </a:moveTo>
                  <a:lnTo>
                    <a:pt x="16" y="16"/>
                  </a:lnTo>
                  <a:lnTo>
                    <a:pt x="16" y="8"/>
                  </a:lnTo>
                  <a:lnTo>
                    <a:pt x="16" y="0"/>
                  </a:lnTo>
                  <a:lnTo>
                    <a:pt x="2" y="8"/>
                  </a:lnTo>
                  <a:lnTo>
                    <a:pt x="0" y="8"/>
                  </a:lnTo>
                  <a:lnTo>
                    <a:pt x="0" y="16"/>
                  </a:lnTo>
                  <a:lnTo>
                    <a:pt x="16" y="8"/>
                  </a:lnTo>
                </a:path>
              </a:pathLst>
            </a:custGeom>
            <a:solidFill>
              <a:srgbClr val="B5B5B5"/>
            </a:solidFill>
            <a:ln w="12700" cap="rnd">
              <a:noFill/>
              <a:round/>
              <a:headEnd/>
              <a:tailEnd/>
            </a:ln>
          </p:spPr>
          <p:txBody>
            <a:bodyPr/>
            <a:lstStyle/>
            <a:p>
              <a:endParaRPr lang="en-US" dirty="0"/>
            </a:p>
          </p:txBody>
        </p:sp>
        <p:sp>
          <p:nvSpPr>
            <p:cNvPr id="49514" name="Freeform 1413"/>
            <p:cNvSpPr>
              <a:spLocks/>
            </p:cNvSpPr>
            <p:nvPr/>
          </p:nvSpPr>
          <p:spPr bwMode="auto">
            <a:xfrm>
              <a:off x="2626" y="3012"/>
              <a:ext cx="17" cy="17"/>
            </a:xfrm>
            <a:custGeom>
              <a:avLst/>
              <a:gdLst>
                <a:gd name="T0" fmla="*/ 16 w 17"/>
                <a:gd name="T1" fmla="*/ 11 h 17"/>
                <a:gd name="T2" fmla="*/ 13 w 17"/>
                <a:gd name="T3" fmla="*/ 7 h 17"/>
                <a:gd name="T4" fmla="*/ 12 w 17"/>
                <a:gd name="T5" fmla="*/ 4 h 17"/>
                <a:gd name="T6" fmla="*/ 9 w 17"/>
                <a:gd name="T7" fmla="*/ 2 h 17"/>
                <a:gd name="T8" fmla="*/ 9 w 17"/>
                <a:gd name="T9" fmla="*/ 0 h 17"/>
                <a:gd name="T10" fmla="*/ 0 w 17"/>
                <a:gd name="T11" fmla="*/ 2 h 17"/>
                <a:gd name="T12" fmla="*/ 2 w 17"/>
                <a:gd name="T13" fmla="*/ 7 h 17"/>
                <a:gd name="T14" fmla="*/ 4 w 17"/>
                <a:gd name="T15" fmla="*/ 10 h 17"/>
                <a:gd name="T16" fmla="*/ 6 w 17"/>
                <a:gd name="T17" fmla="*/ 13 h 17"/>
                <a:gd name="T18" fmla="*/ 8 w 17"/>
                <a:gd name="T19" fmla="*/ 16 h 17"/>
                <a:gd name="T20" fmla="*/ 16 w 17"/>
                <a:gd name="T21" fmla="*/ 1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1"/>
                  </a:moveTo>
                  <a:lnTo>
                    <a:pt x="13" y="7"/>
                  </a:lnTo>
                  <a:lnTo>
                    <a:pt x="12" y="4"/>
                  </a:lnTo>
                  <a:lnTo>
                    <a:pt x="9" y="2"/>
                  </a:lnTo>
                  <a:lnTo>
                    <a:pt x="9" y="0"/>
                  </a:lnTo>
                  <a:lnTo>
                    <a:pt x="0" y="2"/>
                  </a:lnTo>
                  <a:lnTo>
                    <a:pt x="2" y="7"/>
                  </a:lnTo>
                  <a:lnTo>
                    <a:pt x="4" y="10"/>
                  </a:lnTo>
                  <a:lnTo>
                    <a:pt x="6" y="13"/>
                  </a:lnTo>
                  <a:lnTo>
                    <a:pt x="8" y="16"/>
                  </a:lnTo>
                  <a:lnTo>
                    <a:pt x="16" y="11"/>
                  </a:lnTo>
                </a:path>
              </a:pathLst>
            </a:custGeom>
            <a:solidFill>
              <a:srgbClr val="B5B5B5"/>
            </a:solidFill>
            <a:ln w="12700" cap="rnd">
              <a:noFill/>
              <a:round/>
              <a:headEnd/>
              <a:tailEnd/>
            </a:ln>
          </p:spPr>
          <p:txBody>
            <a:bodyPr/>
            <a:lstStyle/>
            <a:p>
              <a:endParaRPr lang="en-US" dirty="0"/>
            </a:p>
          </p:txBody>
        </p:sp>
        <p:sp>
          <p:nvSpPr>
            <p:cNvPr id="49515" name="Freeform 1414"/>
            <p:cNvSpPr>
              <a:spLocks/>
            </p:cNvSpPr>
            <p:nvPr/>
          </p:nvSpPr>
          <p:spPr bwMode="auto">
            <a:xfrm>
              <a:off x="2636" y="3025"/>
              <a:ext cx="22" cy="24"/>
            </a:xfrm>
            <a:custGeom>
              <a:avLst/>
              <a:gdLst>
                <a:gd name="T0" fmla="*/ 21 w 22"/>
                <a:gd name="T1" fmla="*/ 17 h 24"/>
                <a:gd name="T2" fmla="*/ 19 w 22"/>
                <a:gd name="T3" fmla="*/ 14 h 24"/>
                <a:gd name="T4" fmla="*/ 17 w 22"/>
                <a:gd name="T5" fmla="*/ 12 h 24"/>
                <a:gd name="T6" fmla="*/ 15 w 22"/>
                <a:gd name="T7" fmla="*/ 10 h 24"/>
                <a:gd name="T8" fmla="*/ 14 w 22"/>
                <a:gd name="T9" fmla="*/ 9 h 24"/>
                <a:gd name="T10" fmla="*/ 12 w 22"/>
                <a:gd name="T11" fmla="*/ 6 h 24"/>
                <a:gd name="T12" fmla="*/ 10 w 22"/>
                <a:gd name="T13" fmla="*/ 4 h 24"/>
                <a:gd name="T14" fmla="*/ 9 w 22"/>
                <a:gd name="T15" fmla="*/ 2 h 24"/>
                <a:gd name="T16" fmla="*/ 8 w 22"/>
                <a:gd name="T17" fmla="*/ 0 h 24"/>
                <a:gd name="T18" fmla="*/ 0 w 22"/>
                <a:gd name="T19" fmla="*/ 3 h 24"/>
                <a:gd name="T20" fmla="*/ 2 w 22"/>
                <a:gd name="T21" fmla="*/ 6 h 24"/>
                <a:gd name="T22" fmla="*/ 2 w 22"/>
                <a:gd name="T23" fmla="*/ 9 h 24"/>
                <a:gd name="T24" fmla="*/ 5 w 22"/>
                <a:gd name="T25" fmla="*/ 11 h 24"/>
                <a:gd name="T26" fmla="*/ 6 w 22"/>
                <a:gd name="T27" fmla="*/ 13 h 24"/>
                <a:gd name="T28" fmla="*/ 9 w 22"/>
                <a:gd name="T29" fmla="*/ 16 h 24"/>
                <a:gd name="T30" fmla="*/ 11 w 22"/>
                <a:gd name="T31" fmla="*/ 18 h 24"/>
                <a:gd name="T32" fmla="*/ 13 w 22"/>
                <a:gd name="T33" fmla="*/ 21 h 24"/>
                <a:gd name="T34" fmla="*/ 15 w 22"/>
                <a:gd name="T35" fmla="*/ 23 h 24"/>
                <a:gd name="T36" fmla="*/ 21 w 22"/>
                <a:gd name="T37" fmla="*/ 17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24"/>
                <a:gd name="T59" fmla="*/ 22 w 22"/>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24">
                  <a:moveTo>
                    <a:pt x="21" y="17"/>
                  </a:moveTo>
                  <a:lnTo>
                    <a:pt x="19" y="14"/>
                  </a:lnTo>
                  <a:lnTo>
                    <a:pt x="17" y="12"/>
                  </a:lnTo>
                  <a:lnTo>
                    <a:pt x="15" y="10"/>
                  </a:lnTo>
                  <a:lnTo>
                    <a:pt x="14" y="9"/>
                  </a:lnTo>
                  <a:lnTo>
                    <a:pt x="12" y="6"/>
                  </a:lnTo>
                  <a:lnTo>
                    <a:pt x="10" y="4"/>
                  </a:lnTo>
                  <a:lnTo>
                    <a:pt x="9" y="2"/>
                  </a:lnTo>
                  <a:lnTo>
                    <a:pt x="8" y="0"/>
                  </a:lnTo>
                  <a:lnTo>
                    <a:pt x="0" y="3"/>
                  </a:lnTo>
                  <a:lnTo>
                    <a:pt x="2" y="6"/>
                  </a:lnTo>
                  <a:lnTo>
                    <a:pt x="2" y="9"/>
                  </a:lnTo>
                  <a:lnTo>
                    <a:pt x="5" y="11"/>
                  </a:lnTo>
                  <a:lnTo>
                    <a:pt x="6" y="13"/>
                  </a:lnTo>
                  <a:lnTo>
                    <a:pt x="9" y="16"/>
                  </a:lnTo>
                  <a:lnTo>
                    <a:pt x="11" y="18"/>
                  </a:lnTo>
                  <a:lnTo>
                    <a:pt x="13" y="21"/>
                  </a:lnTo>
                  <a:lnTo>
                    <a:pt x="15" y="23"/>
                  </a:lnTo>
                  <a:lnTo>
                    <a:pt x="21" y="17"/>
                  </a:lnTo>
                </a:path>
              </a:pathLst>
            </a:custGeom>
            <a:solidFill>
              <a:srgbClr val="B5B5B5"/>
            </a:solidFill>
            <a:ln w="12700" cap="rnd">
              <a:noFill/>
              <a:round/>
              <a:headEnd/>
              <a:tailEnd/>
            </a:ln>
          </p:spPr>
          <p:txBody>
            <a:bodyPr/>
            <a:lstStyle/>
            <a:p>
              <a:endParaRPr lang="en-US" dirty="0"/>
            </a:p>
          </p:txBody>
        </p:sp>
        <p:sp>
          <p:nvSpPr>
            <p:cNvPr id="49516" name="Freeform 1415"/>
            <p:cNvSpPr>
              <a:spLocks/>
            </p:cNvSpPr>
            <p:nvPr/>
          </p:nvSpPr>
          <p:spPr bwMode="auto">
            <a:xfrm>
              <a:off x="2655" y="3046"/>
              <a:ext cx="17" cy="23"/>
            </a:xfrm>
            <a:custGeom>
              <a:avLst/>
              <a:gdLst>
                <a:gd name="T0" fmla="*/ 16 w 17"/>
                <a:gd name="T1" fmla="*/ 17 h 23"/>
                <a:gd name="T2" fmla="*/ 13 w 17"/>
                <a:gd name="T3" fmla="*/ 14 h 23"/>
                <a:gd name="T4" fmla="*/ 11 w 17"/>
                <a:gd name="T5" fmla="*/ 9 h 23"/>
                <a:gd name="T6" fmla="*/ 9 w 17"/>
                <a:gd name="T7" fmla="*/ 6 h 23"/>
                <a:gd name="T8" fmla="*/ 6 w 17"/>
                <a:gd name="T9" fmla="*/ 0 h 23"/>
                <a:gd name="T10" fmla="*/ 0 w 17"/>
                <a:gd name="T11" fmla="*/ 6 h 23"/>
                <a:gd name="T12" fmla="*/ 3 w 17"/>
                <a:gd name="T13" fmla="*/ 9 h 23"/>
                <a:gd name="T14" fmla="*/ 4 w 17"/>
                <a:gd name="T15" fmla="*/ 13 h 23"/>
                <a:gd name="T16" fmla="*/ 6 w 17"/>
                <a:gd name="T17" fmla="*/ 17 h 23"/>
                <a:gd name="T18" fmla="*/ 9 w 17"/>
                <a:gd name="T19" fmla="*/ 22 h 23"/>
                <a:gd name="T20" fmla="*/ 16 w 17"/>
                <a:gd name="T21" fmla="*/ 17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3"/>
                <a:gd name="T35" fmla="*/ 17 w 17"/>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3">
                  <a:moveTo>
                    <a:pt x="16" y="17"/>
                  </a:moveTo>
                  <a:lnTo>
                    <a:pt x="13" y="14"/>
                  </a:lnTo>
                  <a:lnTo>
                    <a:pt x="11" y="9"/>
                  </a:lnTo>
                  <a:lnTo>
                    <a:pt x="9" y="6"/>
                  </a:lnTo>
                  <a:lnTo>
                    <a:pt x="6" y="0"/>
                  </a:lnTo>
                  <a:lnTo>
                    <a:pt x="0" y="6"/>
                  </a:lnTo>
                  <a:lnTo>
                    <a:pt x="3" y="9"/>
                  </a:lnTo>
                  <a:lnTo>
                    <a:pt x="4" y="13"/>
                  </a:lnTo>
                  <a:lnTo>
                    <a:pt x="6" y="17"/>
                  </a:lnTo>
                  <a:lnTo>
                    <a:pt x="9" y="22"/>
                  </a:lnTo>
                  <a:lnTo>
                    <a:pt x="16" y="17"/>
                  </a:lnTo>
                </a:path>
              </a:pathLst>
            </a:custGeom>
            <a:solidFill>
              <a:srgbClr val="B5B5B5"/>
            </a:solidFill>
            <a:ln w="12700" cap="rnd">
              <a:noFill/>
              <a:round/>
              <a:headEnd/>
              <a:tailEnd/>
            </a:ln>
          </p:spPr>
          <p:txBody>
            <a:bodyPr/>
            <a:lstStyle/>
            <a:p>
              <a:endParaRPr lang="en-US" dirty="0"/>
            </a:p>
          </p:txBody>
        </p:sp>
        <p:sp>
          <p:nvSpPr>
            <p:cNvPr id="49517" name="Freeform 1416"/>
            <p:cNvSpPr>
              <a:spLocks/>
            </p:cNvSpPr>
            <p:nvPr/>
          </p:nvSpPr>
          <p:spPr bwMode="auto">
            <a:xfrm>
              <a:off x="2667" y="3068"/>
              <a:ext cx="17" cy="17"/>
            </a:xfrm>
            <a:custGeom>
              <a:avLst/>
              <a:gdLst>
                <a:gd name="T0" fmla="*/ 16 w 17"/>
                <a:gd name="T1" fmla="*/ 9 h 17"/>
                <a:gd name="T2" fmla="*/ 11 w 17"/>
                <a:gd name="T3" fmla="*/ 4 h 17"/>
                <a:gd name="T4" fmla="*/ 11 w 17"/>
                <a:gd name="T5" fmla="*/ 2 h 17"/>
                <a:gd name="T6" fmla="*/ 9 w 17"/>
                <a:gd name="T7" fmla="*/ 2 h 17"/>
                <a:gd name="T8" fmla="*/ 9 w 17"/>
                <a:gd name="T9" fmla="*/ 0 h 17"/>
                <a:gd name="T10" fmla="*/ 0 w 17"/>
                <a:gd name="T11" fmla="*/ 6 h 17"/>
                <a:gd name="T12" fmla="*/ 0 w 17"/>
                <a:gd name="T13" fmla="*/ 9 h 17"/>
                <a:gd name="T14" fmla="*/ 4 w 17"/>
                <a:gd name="T15" fmla="*/ 13 h 17"/>
                <a:gd name="T16" fmla="*/ 6 w 17"/>
                <a:gd name="T17" fmla="*/ 13 h 17"/>
                <a:gd name="T18" fmla="*/ 11 w 17"/>
                <a:gd name="T19" fmla="*/ 16 h 17"/>
                <a:gd name="T20" fmla="*/ 4 w 17"/>
                <a:gd name="T21" fmla="*/ 9 h 17"/>
                <a:gd name="T22" fmla="*/ 16 w 17"/>
                <a:gd name="T23" fmla="*/ 9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9"/>
                  </a:moveTo>
                  <a:lnTo>
                    <a:pt x="11" y="4"/>
                  </a:lnTo>
                  <a:lnTo>
                    <a:pt x="11" y="2"/>
                  </a:lnTo>
                  <a:lnTo>
                    <a:pt x="9" y="2"/>
                  </a:lnTo>
                  <a:lnTo>
                    <a:pt x="9" y="0"/>
                  </a:lnTo>
                  <a:lnTo>
                    <a:pt x="0" y="6"/>
                  </a:lnTo>
                  <a:lnTo>
                    <a:pt x="0" y="9"/>
                  </a:lnTo>
                  <a:lnTo>
                    <a:pt x="4" y="13"/>
                  </a:lnTo>
                  <a:lnTo>
                    <a:pt x="6" y="13"/>
                  </a:lnTo>
                  <a:lnTo>
                    <a:pt x="11" y="16"/>
                  </a:lnTo>
                  <a:lnTo>
                    <a:pt x="4" y="9"/>
                  </a:lnTo>
                  <a:lnTo>
                    <a:pt x="16" y="9"/>
                  </a:lnTo>
                </a:path>
              </a:pathLst>
            </a:custGeom>
            <a:solidFill>
              <a:srgbClr val="B5B5B5"/>
            </a:solidFill>
            <a:ln w="12700" cap="rnd">
              <a:noFill/>
              <a:round/>
              <a:headEnd/>
              <a:tailEnd/>
            </a:ln>
          </p:spPr>
          <p:txBody>
            <a:bodyPr/>
            <a:lstStyle/>
            <a:p>
              <a:endParaRPr lang="en-US" dirty="0"/>
            </a:p>
          </p:txBody>
        </p:sp>
        <p:sp>
          <p:nvSpPr>
            <p:cNvPr id="49518" name="Freeform 1417"/>
            <p:cNvSpPr>
              <a:spLocks/>
            </p:cNvSpPr>
            <p:nvPr/>
          </p:nvSpPr>
          <p:spPr bwMode="auto">
            <a:xfrm>
              <a:off x="2672" y="3076"/>
              <a:ext cx="17" cy="17"/>
            </a:xfrm>
            <a:custGeom>
              <a:avLst/>
              <a:gdLst>
                <a:gd name="T0" fmla="*/ 13 w 17"/>
                <a:gd name="T1" fmla="*/ 5 h 17"/>
                <a:gd name="T2" fmla="*/ 16 w 17"/>
                <a:gd name="T3" fmla="*/ 10 h 17"/>
                <a:gd name="T4" fmla="*/ 16 w 17"/>
                <a:gd name="T5" fmla="*/ 5 h 17"/>
                <a:gd name="T6" fmla="*/ 13 w 17"/>
                <a:gd name="T7" fmla="*/ 0 h 17"/>
                <a:gd name="T8" fmla="*/ 0 w 17"/>
                <a:gd name="T9" fmla="*/ 0 h 17"/>
                <a:gd name="T10" fmla="*/ 0 w 17"/>
                <a:gd name="T11" fmla="*/ 5 h 17"/>
                <a:gd name="T12" fmla="*/ 2 w 17"/>
                <a:gd name="T13" fmla="*/ 10 h 17"/>
                <a:gd name="T14" fmla="*/ 4 w 17"/>
                <a:gd name="T15" fmla="*/ 16 h 17"/>
                <a:gd name="T16" fmla="*/ 13 w 17"/>
                <a:gd name="T17" fmla="*/ 5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3" y="5"/>
                  </a:moveTo>
                  <a:lnTo>
                    <a:pt x="16" y="10"/>
                  </a:lnTo>
                  <a:lnTo>
                    <a:pt x="16" y="5"/>
                  </a:lnTo>
                  <a:lnTo>
                    <a:pt x="13" y="0"/>
                  </a:lnTo>
                  <a:lnTo>
                    <a:pt x="0" y="0"/>
                  </a:lnTo>
                  <a:lnTo>
                    <a:pt x="0" y="5"/>
                  </a:lnTo>
                  <a:lnTo>
                    <a:pt x="2" y="10"/>
                  </a:lnTo>
                  <a:lnTo>
                    <a:pt x="4" y="16"/>
                  </a:lnTo>
                  <a:lnTo>
                    <a:pt x="13" y="5"/>
                  </a:lnTo>
                </a:path>
              </a:pathLst>
            </a:custGeom>
            <a:solidFill>
              <a:srgbClr val="B5B5B5"/>
            </a:solidFill>
            <a:ln w="12700" cap="rnd">
              <a:noFill/>
              <a:round/>
              <a:headEnd/>
              <a:tailEnd/>
            </a:ln>
          </p:spPr>
          <p:txBody>
            <a:bodyPr/>
            <a:lstStyle/>
            <a:p>
              <a:endParaRPr lang="en-US" dirty="0"/>
            </a:p>
          </p:txBody>
        </p:sp>
        <p:sp>
          <p:nvSpPr>
            <p:cNvPr id="49519" name="Freeform 1418"/>
            <p:cNvSpPr>
              <a:spLocks/>
            </p:cNvSpPr>
            <p:nvPr/>
          </p:nvSpPr>
          <p:spPr bwMode="auto">
            <a:xfrm>
              <a:off x="2675" y="3078"/>
              <a:ext cx="17" cy="17"/>
            </a:xfrm>
            <a:custGeom>
              <a:avLst/>
              <a:gdLst>
                <a:gd name="T0" fmla="*/ 16 w 17"/>
                <a:gd name="T1" fmla="*/ 4 h 17"/>
                <a:gd name="T2" fmla="*/ 2 w 17"/>
                <a:gd name="T3" fmla="*/ 8 h 17"/>
                <a:gd name="T4" fmla="*/ 5 w 17"/>
                <a:gd name="T5" fmla="*/ 4 h 17"/>
                <a:gd name="T6" fmla="*/ 8 w 17"/>
                <a:gd name="T7" fmla="*/ 0 h 17"/>
                <a:gd name="T8" fmla="*/ 10 w 17"/>
                <a:gd name="T9" fmla="*/ 0 h 17"/>
                <a:gd name="T10" fmla="*/ 13 w 17"/>
                <a:gd name="T11" fmla="*/ 4 h 17"/>
                <a:gd name="T12" fmla="*/ 0 w 17"/>
                <a:gd name="T13" fmla="*/ 12 h 17"/>
                <a:gd name="T14" fmla="*/ 5 w 17"/>
                <a:gd name="T15" fmla="*/ 16 h 17"/>
                <a:gd name="T16" fmla="*/ 8 w 17"/>
                <a:gd name="T17" fmla="*/ 16 h 17"/>
                <a:gd name="T18" fmla="*/ 16 w 17"/>
                <a:gd name="T19" fmla="*/ 16 h 17"/>
                <a:gd name="T20" fmla="*/ 16 w 17"/>
                <a:gd name="T21" fmla="*/ 8 h 17"/>
                <a:gd name="T22" fmla="*/ 2 w 17"/>
                <a:gd name="T23" fmla="*/ 8 h 17"/>
                <a:gd name="T24" fmla="*/ 16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4"/>
                  </a:moveTo>
                  <a:lnTo>
                    <a:pt x="2" y="8"/>
                  </a:lnTo>
                  <a:lnTo>
                    <a:pt x="5" y="4"/>
                  </a:lnTo>
                  <a:lnTo>
                    <a:pt x="8" y="0"/>
                  </a:lnTo>
                  <a:lnTo>
                    <a:pt x="10" y="0"/>
                  </a:lnTo>
                  <a:lnTo>
                    <a:pt x="13" y="4"/>
                  </a:lnTo>
                  <a:lnTo>
                    <a:pt x="0" y="12"/>
                  </a:lnTo>
                  <a:lnTo>
                    <a:pt x="5" y="16"/>
                  </a:lnTo>
                  <a:lnTo>
                    <a:pt x="8" y="16"/>
                  </a:lnTo>
                  <a:lnTo>
                    <a:pt x="16" y="16"/>
                  </a:lnTo>
                  <a:lnTo>
                    <a:pt x="16" y="8"/>
                  </a:lnTo>
                  <a:lnTo>
                    <a:pt x="2" y="8"/>
                  </a:lnTo>
                  <a:lnTo>
                    <a:pt x="16" y="4"/>
                  </a:lnTo>
                </a:path>
              </a:pathLst>
            </a:custGeom>
            <a:solidFill>
              <a:srgbClr val="B5B5B5"/>
            </a:solidFill>
            <a:ln w="12700" cap="rnd">
              <a:noFill/>
              <a:round/>
              <a:headEnd/>
              <a:tailEnd/>
            </a:ln>
          </p:spPr>
          <p:txBody>
            <a:bodyPr/>
            <a:lstStyle/>
            <a:p>
              <a:endParaRPr lang="en-US" dirty="0"/>
            </a:p>
          </p:txBody>
        </p:sp>
        <p:sp>
          <p:nvSpPr>
            <p:cNvPr id="49520" name="Freeform 1419"/>
            <p:cNvSpPr>
              <a:spLocks/>
            </p:cNvSpPr>
            <p:nvPr/>
          </p:nvSpPr>
          <p:spPr bwMode="auto">
            <a:xfrm>
              <a:off x="2676" y="3081"/>
              <a:ext cx="17" cy="17"/>
            </a:xfrm>
            <a:custGeom>
              <a:avLst/>
              <a:gdLst>
                <a:gd name="T0" fmla="*/ 16 w 17"/>
                <a:gd name="T1" fmla="*/ 9 h 17"/>
                <a:gd name="T2" fmla="*/ 14 w 17"/>
                <a:gd name="T3" fmla="*/ 6 h 17"/>
                <a:gd name="T4" fmla="*/ 12 w 17"/>
                <a:gd name="T5" fmla="*/ 4 h 17"/>
                <a:gd name="T6" fmla="*/ 9 w 17"/>
                <a:gd name="T7" fmla="*/ 1 h 17"/>
                <a:gd name="T8" fmla="*/ 9 w 17"/>
                <a:gd name="T9" fmla="*/ 0 h 17"/>
                <a:gd name="T10" fmla="*/ 0 w 17"/>
                <a:gd name="T11" fmla="*/ 3 h 17"/>
                <a:gd name="T12" fmla="*/ 2 w 17"/>
                <a:gd name="T13" fmla="*/ 6 h 17"/>
                <a:gd name="T14" fmla="*/ 3 w 17"/>
                <a:gd name="T15" fmla="*/ 9 h 17"/>
                <a:gd name="T16" fmla="*/ 6 w 17"/>
                <a:gd name="T17" fmla="*/ 12 h 17"/>
                <a:gd name="T18" fmla="*/ 9 w 17"/>
                <a:gd name="T19" fmla="*/ 16 h 17"/>
                <a:gd name="T20" fmla="*/ 16 w 17"/>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9"/>
                  </a:moveTo>
                  <a:lnTo>
                    <a:pt x="14" y="6"/>
                  </a:lnTo>
                  <a:lnTo>
                    <a:pt x="12" y="4"/>
                  </a:lnTo>
                  <a:lnTo>
                    <a:pt x="9" y="1"/>
                  </a:lnTo>
                  <a:lnTo>
                    <a:pt x="9" y="0"/>
                  </a:lnTo>
                  <a:lnTo>
                    <a:pt x="0" y="3"/>
                  </a:lnTo>
                  <a:lnTo>
                    <a:pt x="2" y="6"/>
                  </a:lnTo>
                  <a:lnTo>
                    <a:pt x="3" y="9"/>
                  </a:lnTo>
                  <a:lnTo>
                    <a:pt x="6" y="12"/>
                  </a:lnTo>
                  <a:lnTo>
                    <a:pt x="9" y="16"/>
                  </a:lnTo>
                  <a:lnTo>
                    <a:pt x="16" y="9"/>
                  </a:lnTo>
                </a:path>
              </a:pathLst>
            </a:custGeom>
            <a:solidFill>
              <a:srgbClr val="B5B5B5"/>
            </a:solidFill>
            <a:ln w="12700" cap="rnd">
              <a:noFill/>
              <a:round/>
              <a:headEnd/>
              <a:tailEnd/>
            </a:ln>
          </p:spPr>
          <p:txBody>
            <a:bodyPr/>
            <a:lstStyle/>
            <a:p>
              <a:endParaRPr lang="en-US" dirty="0"/>
            </a:p>
          </p:txBody>
        </p:sp>
        <p:sp>
          <p:nvSpPr>
            <p:cNvPr id="49521" name="Freeform 1420"/>
            <p:cNvSpPr>
              <a:spLocks/>
            </p:cNvSpPr>
            <p:nvPr/>
          </p:nvSpPr>
          <p:spPr bwMode="auto">
            <a:xfrm>
              <a:off x="2687" y="3091"/>
              <a:ext cx="52" cy="41"/>
            </a:xfrm>
            <a:custGeom>
              <a:avLst/>
              <a:gdLst>
                <a:gd name="T0" fmla="*/ 51 w 52"/>
                <a:gd name="T1" fmla="*/ 36 h 41"/>
                <a:gd name="T2" fmla="*/ 48 w 52"/>
                <a:gd name="T3" fmla="*/ 33 h 41"/>
                <a:gd name="T4" fmla="*/ 43 w 52"/>
                <a:gd name="T5" fmla="*/ 29 h 41"/>
                <a:gd name="T6" fmla="*/ 37 w 52"/>
                <a:gd name="T7" fmla="*/ 25 h 41"/>
                <a:gd name="T8" fmla="*/ 32 w 52"/>
                <a:gd name="T9" fmla="*/ 22 h 41"/>
                <a:gd name="T10" fmla="*/ 27 w 52"/>
                <a:gd name="T11" fmla="*/ 17 h 41"/>
                <a:gd name="T12" fmla="*/ 22 w 52"/>
                <a:gd name="T13" fmla="*/ 13 h 41"/>
                <a:gd name="T14" fmla="*/ 16 w 52"/>
                <a:gd name="T15" fmla="*/ 10 h 41"/>
                <a:gd name="T16" fmla="*/ 12 w 52"/>
                <a:gd name="T17" fmla="*/ 5 h 41"/>
                <a:gd name="T18" fmla="*/ 7 w 52"/>
                <a:gd name="T19" fmla="*/ 0 h 41"/>
                <a:gd name="T20" fmla="*/ 0 w 52"/>
                <a:gd name="T21" fmla="*/ 5 h 41"/>
                <a:gd name="T22" fmla="*/ 4 w 52"/>
                <a:gd name="T23" fmla="*/ 11 h 41"/>
                <a:gd name="T24" fmla="*/ 9 w 52"/>
                <a:gd name="T25" fmla="*/ 16 h 41"/>
                <a:gd name="T26" fmla="*/ 15 w 52"/>
                <a:gd name="T27" fmla="*/ 20 h 41"/>
                <a:gd name="T28" fmla="*/ 20 w 52"/>
                <a:gd name="T29" fmla="*/ 24 h 41"/>
                <a:gd name="T30" fmla="*/ 26 w 52"/>
                <a:gd name="T31" fmla="*/ 28 h 41"/>
                <a:gd name="T32" fmla="*/ 31 w 52"/>
                <a:gd name="T33" fmla="*/ 32 h 41"/>
                <a:gd name="T34" fmla="*/ 37 w 52"/>
                <a:gd name="T35" fmla="*/ 37 h 41"/>
                <a:gd name="T36" fmla="*/ 43 w 52"/>
                <a:gd name="T37" fmla="*/ 40 h 41"/>
                <a:gd name="T38" fmla="*/ 40 w 52"/>
                <a:gd name="T39" fmla="*/ 37 h 41"/>
                <a:gd name="T40" fmla="*/ 51 w 52"/>
                <a:gd name="T41" fmla="*/ 36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1"/>
                <a:gd name="T65" fmla="*/ 52 w 52"/>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1">
                  <a:moveTo>
                    <a:pt x="51" y="36"/>
                  </a:moveTo>
                  <a:lnTo>
                    <a:pt x="48" y="33"/>
                  </a:lnTo>
                  <a:lnTo>
                    <a:pt x="43" y="29"/>
                  </a:lnTo>
                  <a:lnTo>
                    <a:pt x="37" y="25"/>
                  </a:lnTo>
                  <a:lnTo>
                    <a:pt x="32" y="22"/>
                  </a:lnTo>
                  <a:lnTo>
                    <a:pt x="27" y="17"/>
                  </a:lnTo>
                  <a:lnTo>
                    <a:pt x="22" y="13"/>
                  </a:lnTo>
                  <a:lnTo>
                    <a:pt x="16" y="10"/>
                  </a:lnTo>
                  <a:lnTo>
                    <a:pt x="12" y="5"/>
                  </a:lnTo>
                  <a:lnTo>
                    <a:pt x="7" y="0"/>
                  </a:lnTo>
                  <a:lnTo>
                    <a:pt x="0" y="5"/>
                  </a:lnTo>
                  <a:lnTo>
                    <a:pt x="4" y="11"/>
                  </a:lnTo>
                  <a:lnTo>
                    <a:pt x="9" y="16"/>
                  </a:lnTo>
                  <a:lnTo>
                    <a:pt x="15" y="20"/>
                  </a:lnTo>
                  <a:lnTo>
                    <a:pt x="20" y="24"/>
                  </a:lnTo>
                  <a:lnTo>
                    <a:pt x="26" y="28"/>
                  </a:lnTo>
                  <a:lnTo>
                    <a:pt x="31" y="32"/>
                  </a:lnTo>
                  <a:lnTo>
                    <a:pt x="37" y="37"/>
                  </a:lnTo>
                  <a:lnTo>
                    <a:pt x="43" y="40"/>
                  </a:lnTo>
                  <a:lnTo>
                    <a:pt x="40" y="37"/>
                  </a:lnTo>
                  <a:lnTo>
                    <a:pt x="51" y="36"/>
                  </a:lnTo>
                </a:path>
              </a:pathLst>
            </a:custGeom>
            <a:solidFill>
              <a:srgbClr val="B5B5B5"/>
            </a:solidFill>
            <a:ln w="12700" cap="rnd">
              <a:noFill/>
              <a:round/>
              <a:headEnd/>
              <a:tailEnd/>
            </a:ln>
          </p:spPr>
          <p:txBody>
            <a:bodyPr/>
            <a:lstStyle/>
            <a:p>
              <a:endParaRPr lang="en-US" dirty="0"/>
            </a:p>
          </p:txBody>
        </p:sp>
        <p:sp>
          <p:nvSpPr>
            <p:cNvPr id="49522" name="Freeform 1421"/>
            <p:cNvSpPr>
              <a:spLocks/>
            </p:cNvSpPr>
            <p:nvPr/>
          </p:nvSpPr>
          <p:spPr bwMode="auto">
            <a:xfrm>
              <a:off x="2732" y="3132"/>
              <a:ext cx="31" cy="25"/>
            </a:xfrm>
            <a:custGeom>
              <a:avLst/>
              <a:gdLst>
                <a:gd name="T0" fmla="*/ 30 w 31"/>
                <a:gd name="T1" fmla="*/ 19 h 25"/>
                <a:gd name="T2" fmla="*/ 28 w 31"/>
                <a:gd name="T3" fmla="*/ 16 h 25"/>
                <a:gd name="T4" fmla="*/ 23 w 31"/>
                <a:gd name="T5" fmla="*/ 14 h 25"/>
                <a:gd name="T6" fmla="*/ 20 w 31"/>
                <a:gd name="T7" fmla="*/ 11 h 25"/>
                <a:gd name="T8" fmla="*/ 18 w 31"/>
                <a:gd name="T9" fmla="*/ 9 h 25"/>
                <a:gd name="T10" fmla="*/ 14 w 31"/>
                <a:gd name="T11" fmla="*/ 6 h 25"/>
                <a:gd name="T12" fmla="*/ 13 w 31"/>
                <a:gd name="T13" fmla="*/ 5 h 25"/>
                <a:gd name="T14" fmla="*/ 11 w 31"/>
                <a:gd name="T15" fmla="*/ 2 h 25"/>
                <a:gd name="T16" fmla="*/ 10 w 31"/>
                <a:gd name="T17" fmla="*/ 0 h 25"/>
                <a:gd name="T18" fmla="*/ 0 w 31"/>
                <a:gd name="T19" fmla="*/ 2 h 25"/>
                <a:gd name="T20" fmla="*/ 3 w 31"/>
                <a:gd name="T21" fmla="*/ 6 h 25"/>
                <a:gd name="T22" fmla="*/ 4 w 31"/>
                <a:gd name="T23" fmla="*/ 10 h 25"/>
                <a:gd name="T24" fmla="*/ 8 w 31"/>
                <a:gd name="T25" fmla="*/ 13 h 25"/>
                <a:gd name="T26" fmla="*/ 11 w 31"/>
                <a:gd name="T27" fmla="*/ 15 h 25"/>
                <a:gd name="T28" fmla="*/ 14 w 31"/>
                <a:gd name="T29" fmla="*/ 18 h 25"/>
                <a:gd name="T30" fmla="*/ 18 w 31"/>
                <a:gd name="T31" fmla="*/ 20 h 25"/>
                <a:gd name="T32" fmla="*/ 21 w 31"/>
                <a:gd name="T33" fmla="*/ 22 h 25"/>
                <a:gd name="T34" fmla="*/ 23 w 31"/>
                <a:gd name="T35" fmla="*/ 24 h 25"/>
                <a:gd name="T36" fmla="*/ 30 w 31"/>
                <a:gd name="T37" fmla="*/ 19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25"/>
                <a:gd name="T59" fmla="*/ 31 w 31"/>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25">
                  <a:moveTo>
                    <a:pt x="30" y="19"/>
                  </a:moveTo>
                  <a:lnTo>
                    <a:pt x="28" y="16"/>
                  </a:lnTo>
                  <a:lnTo>
                    <a:pt x="23" y="14"/>
                  </a:lnTo>
                  <a:lnTo>
                    <a:pt x="20" y="11"/>
                  </a:lnTo>
                  <a:lnTo>
                    <a:pt x="18" y="9"/>
                  </a:lnTo>
                  <a:lnTo>
                    <a:pt x="14" y="6"/>
                  </a:lnTo>
                  <a:lnTo>
                    <a:pt x="13" y="5"/>
                  </a:lnTo>
                  <a:lnTo>
                    <a:pt x="11" y="2"/>
                  </a:lnTo>
                  <a:lnTo>
                    <a:pt x="10" y="0"/>
                  </a:lnTo>
                  <a:lnTo>
                    <a:pt x="0" y="2"/>
                  </a:lnTo>
                  <a:lnTo>
                    <a:pt x="3" y="6"/>
                  </a:lnTo>
                  <a:lnTo>
                    <a:pt x="4" y="10"/>
                  </a:lnTo>
                  <a:lnTo>
                    <a:pt x="8" y="13"/>
                  </a:lnTo>
                  <a:lnTo>
                    <a:pt x="11" y="15"/>
                  </a:lnTo>
                  <a:lnTo>
                    <a:pt x="14" y="18"/>
                  </a:lnTo>
                  <a:lnTo>
                    <a:pt x="18" y="20"/>
                  </a:lnTo>
                  <a:lnTo>
                    <a:pt x="21" y="22"/>
                  </a:lnTo>
                  <a:lnTo>
                    <a:pt x="23" y="24"/>
                  </a:lnTo>
                  <a:lnTo>
                    <a:pt x="30" y="19"/>
                  </a:lnTo>
                </a:path>
              </a:pathLst>
            </a:custGeom>
            <a:solidFill>
              <a:srgbClr val="B5B5B5"/>
            </a:solidFill>
            <a:ln w="12700" cap="rnd">
              <a:noFill/>
              <a:round/>
              <a:headEnd/>
              <a:tailEnd/>
            </a:ln>
          </p:spPr>
          <p:txBody>
            <a:bodyPr/>
            <a:lstStyle/>
            <a:p>
              <a:endParaRPr lang="en-US" dirty="0"/>
            </a:p>
          </p:txBody>
        </p:sp>
        <p:sp>
          <p:nvSpPr>
            <p:cNvPr id="49523" name="Freeform 1422"/>
            <p:cNvSpPr>
              <a:spLocks/>
            </p:cNvSpPr>
            <p:nvPr/>
          </p:nvSpPr>
          <p:spPr bwMode="auto">
            <a:xfrm>
              <a:off x="2633" y="2958"/>
              <a:ext cx="25" cy="24"/>
            </a:xfrm>
            <a:custGeom>
              <a:avLst/>
              <a:gdLst>
                <a:gd name="T0" fmla="*/ 24 w 25"/>
                <a:gd name="T1" fmla="*/ 17 h 24"/>
                <a:gd name="T2" fmla="*/ 22 w 25"/>
                <a:gd name="T3" fmla="*/ 16 h 24"/>
                <a:gd name="T4" fmla="*/ 19 w 25"/>
                <a:gd name="T5" fmla="*/ 13 h 24"/>
                <a:gd name="T6" fmla="*/ 17 w 25"/>
                <a:gd name="T7" fmla="*/ 11 h 24"/>
                <a:gd name="T8" fmla="*/ 14 w 25"/>
                <a:gd name="T9" fmla="*/ 9 h 24"/>
                <a:gd name="T10" fmla="*/ 13 w 25"/>
                <a:gd name="T11" fmla="*/ 7 h 24"/>
                <a:gd name="T12" fmla="*/ 11 w 25"/>
                <a:gd name="T13" fmla="*/ 5 h 24"/>
                <a:gd name="T14" fmla="*/ 10 w 25"/>
                <a:gd name="T15" fmla="*/ 2 h 24"/>
                <a:gd name="T16" fmla="*/ 9 w 25"/>
                <a:gd name="T17" fmla="*/ 0 h 24"/>
                <a:gd name="T18" fmla="*/ 0 w 25"/>
                <a:gd name="T19" fmla="*/ 2 h 24"/>
                <a:gd name="T20" fmla="*/ 1 w 25"/>
                <a:gd name="T21" fmla="*/ 6 h 24"/>
                <a:gd name="T22" fmla="*/ 3 w 25"/>
                <a:gd name="T23" fmla="*/ 9 h 24"/>
                <a:gd name="T24" fmla="*/ 5 w 25"/>
                <a:gd name="T25" fmla="*/ 12 h 24"/>
                <a:gd name="T26" fmla="*/ 8 w 25"/>
                <a:gd name="T27" fmla="*/ 14 h 24"/>
                <a:gd name="T28" fmla="*/ 10 w 25"/>
                <a:gd name="T29" fmla="*/ 17 h 24"/>
                <a:gd name="T30" fmla="*/ 13 w 25"/>
                <a:gd name="T31" fmla="*/ 19 h 24"/>
                <a:gd name="T32" fmla="*/ 15 w 25"/>
                <a:gd name="T33" fmla="*/ 21 h 24"/>
                <a:gd name="T34" fmla="*/ 18 w 25"/>
                <a:gd name="T35" fmla="*/ 23 h 24"/>
                <a:gd name="T36" fmla="*/ 24 w 25"/>
                <a:gd name="T37" fmla="*/ 17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24"/>
                <a:gd name="T59" fmla="*/ 25 w 25"/>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24">
                  <a:moveTo>
                    <a:pt x="24" y="17"/>
                  </a:moveTo>
                  <a:lnTo>
                    <a:pt x="22" y="16"/>
                  </a:lnTo>
                  <a:lnTo>
                    <a:pt x="19" y="13"/>
                  </a:lnTo>
                  <a:lnTo>
                    <a:pt x="17" y="11"/>
                  </a:lnTo>
                  <a:lnTo>
                    <a:pt x="14" y="9"/>
                  </a:lnTo>
                  <a:lnTo>
                    <a:pt x="13" y="7"/>
                  </a:lnTo>
                  <a:lnTo>
                    <a:pt x="11" y="5"/>
                  </a:lnTo>
                  <a:lnTo>
                    <a:pt x="10" y="2"/>
                  </a:lnTo>
                  <a:lnTo>
                    <a:pt x="9" y="0"/>
                  </a:lnTo>
                  <a:lnTo>
                    <a:pt x="0" y="2"/>
                  </a:lnTo>
                  <a:lnTo>
                    <a:pt x="1" y="6"/>
                  </a:lnTo>
                  <a:lnTo>
                    <a:pt x="3" y="9"/>
                  </a:lnTo>
                  <a:lnTo>
                    <a:pt x="5" y="12"/>
                  </a:lnTo>
                  <a:lnTo>
                    <a:pt x="8" y="14"/>
                  </a:lnTo>
                  <a:lnTo>
                    <a:pt x="10" y="17"/>
                  </a:lnTo>
                  <a:lnTo>
                    <a:pt x="13" y="19"/>
                  </a:lnTo>
                  <a:lnTo>
                    <a:pt x="15" y="21"/>
                  </a:lnTo>
                  <a:lnTo>
                    <a:pt x="18" y="23"/>
                  </a:lnTo>
                  <a:lnTo>
                    <a:pt x="24" y="17"/>
                  </a:lnTo>
                </a:path>
              </a:pathLst>
            </a:custGeom>
            <a:solidFill>
              <a:srgbClr val="B5B5B5"/>
            </a:solidFill>
            <a:ln w="12700" cap="rnd">
              <a:noFill/>
              <a:round/>
              <a:headEnd/>
              <a:tailEnd/>
            </a:ln>
          </p:spPr>
          <p:txBody>
            <a:bodyPr/>
            <a:lstStyle/>
            <a:p>
              <a:endParaRPr lang="en-US" dirty="0"/>
            </a:p>
          </p:txBody>
        </p:sp>
        <p:sp>
          <p:nvSpPr>
            <p:cNvPr id="49524" name="Freeform 1423"/>
            <p:cNvSpPr>
              <a:spLocks/>
            </p:cNvSpPr>
            <p:nvPr/>
          </p:nvSpPr>
          <p:spPr bwMode="auto">
            <a:xfrm>
              <a:off x="2655" y="2980"/>
              <a:ext cx="55" cy="62"/>
            </a:xfrm>
            <a:custGeom>
              <a:avLst/>
              <a:gdLst>
                <a:gd name="T0" fmla="*/ 54 w 55"/>
                <a:gd name="T1" fmla="*/ 56 h 62"/>
                <a:gd name="T2" fmla="*/ 48 w 55"/>
                <a:gd name="T3" fmla="*/ 48 h 62"/>
                <a:gd name="T4" fmla="*/ 43 w 55"/>
                <a:gd name="T5" fmla="*/ 41 h 62"/>
                <a:gd name="T6" fmla="*/ 38 w 55"/>
                <a:gd name="T7" fmla="*/ 34 h 62"/>
                <a:gd name="T8" fmla="*/ 32 w 55"/>
                <a:gd name="T9" fmla="*/ 27 h 62"/>
                <a:gd name="T10" fmla="*/ 27 w 55"/>
                <a:gd name="T11" fmla="*/ 19 h 62"/>
                <a:gd name="T12" fmla="*/ 21 w 55"/>
                <a:gd name="T13" fmla="*/ 12 h 62"/>
                <a:gd name="T14" fmla="*/ 14 w 55"/>
                <a:gd name="T15" fmla="*/ 6 h 62"/>
                <a:gd name="T16" fmla="*/ 7 w 55"/>
                <a:gd name="T17" fmla="*/ 0 h 62"/>
                <a:gd name="T18" fmla="*/ 0 w 55"/>
                <a:gd name="T19" fmla="*/ 6 h 62"/>
                <a:gd name="T20" fmla="*/ 7 w 55"/>
                <a:gd name="T21" fmla="*/ 13 h 62"/>
                <a:gd name="T22" fmla="*/ 14 w 55"/>
                <a:gd name="T23" fmla="*/ 19 h 62"/>
                <a:gd name="T24" fmla="*/ 18 w 55"/>
                <a:gd name="T25" fmla="*/ 25 h 62"/>
                <a:gd name="T26" fmla="*/ 23 w 55"/>
                <a:gd name="T27" fmla="*/ 33 h 62"/>
                <a:gd name="T28" fmla="*/ 29 w 55"/>
                <a:gd name="T29" fmla="*/ 39 h 62"/>
                <a:gd name="T30" fmla="*/ 34 w 55"/>
                <a:gd name="T31" fmla="*/ 46 h 62"/>
                <a:gd name="T32" fmla="*/ 40 w 55"/>
                <a:gd name="T33" fmla="*/ 54 h 62"/>
                <a:gd name="T34" fmla="*/ 45 w 55"/>
                <a:gd name="T35" fmla="*/ 61 h 62"/>
                <a:gd name="T36" fmla="*/ 54 w 55"/>
                <a:gd name="T37" fmla="*/ 56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62"/>
                <a:gd name="T59" fmla="*/ 55 w 55"/>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62">
                  <a:moveTo>
                    <a:pt x="54" y="56"/>
                  </a:moveTo>
                  <a:lnTo>
                    <a:pt x="48" y="48"/>
                  </a:lnTo>
                  <a:lnTo>
                    <a:pt x="43" y="41"/>
                  </a:lnTo>
                  <a:lnTo>
                    <a:pt x="38" y="34"/>
                  </a:lnTo>
                  <a:lnTo>
                    <a:pt x="32" y="27"/>
                  </a:lnTo>
                  <a:lnTo>
                    <a:pt x="27" y="19"/>
                  </a:lnTo>
                  <a:lnTo>
                    <a:pt x="21" y="12"/>
                  </a:lnTo>
                  <a:lnTo>
                    <a:pt x="14" y="6"/>
                  </a:lnTo>
                  <a:lnTo>
                    <a:pt x="7" y="0"/>
                  </a:lnTo>
                  <a:lnTo>
                    <a:pt x="0" y="6"/>
                  </a:lnTo>
                  <a:lnTo>
                    <a:pt x="7" y="13"/>
                  </a:lnTo>
                  <a:lnTo>
                    <a:pt x="14" y="19"/>
                  </a:lnTo>
                  <a:lnTo>
                    <a:pt x="18" y="25"/>
                  </a:lnTo>
                  <a:lnTo>
                    <a:pt x="23" y="33"/>
                  </a:lnTo>
                  <a:lnTo>
                    <a:pt x="29" y="39"/>
                  </a:lnTo>
                  <a:lnTo>
                    <a:pt x="34" y="46"/>
                  </a:lnTo>
                  <a:lnTo>
                    <a:pt x="40" y="54"/>
                  </a:lnTo>
                  <a:lnTo>
                    <a:pt x="45" y="61"/>
                  </a:lnTo>
                  <a:lnTo>
                    <a:pt x="54" y="56"/>
                  </a:lnTo>
                </a:path>
              </a:pathLst>
            </a:custGeom>
            <a:solidFill>
              <a:srgbClr val="B5B5B5"/>
            </a:solidFill>
            <a:ln w="12700" cap="rnd">
              <a:noFill/>
              <a:round/>
              <a:headEnd/>
              <a:tailEnd/>
            </a:ln>
          </p:spPr>
          <p:txBody>
            <a:bodyPr/>
            <a:lstStyle/>
            <a:p>
              <a:endParaRPr lang="en-US" dirty="0"/>
            </a:p>
          </p:txBody>
        </p:sp>
        <p:sp>
          <p:nvSpPr>
            <p:cNvPr id="49525" name="Freeform 1424"/>
            <p:cNvSpPr>
              <a:spLocks/>
            </p:cNvSpPr>
            <p:nvPr/>
          </p:nvSpPr>
          <p:spPr bwMode="auto">
            <a:xfrm>
              <a:off x="2705" y="3041"/>
              <a:ext cx="43" cy="36"/>
            </a:xfrm>
            <a:custGeom>
              <a:avLst/>
              <a:gdLst>
                <a:gd name="T0" fmla="*/ 42 w 43"/>
                <a:gd name="T1" fmla="*/ 29 h 36"/>
                <a:gd name="T2" fmla="*/ 39 w 43"/>
                <a:gd name="T3" fmla="*/ 26 h 36"/>
                <a:gd name="T4" fmla="*/ 33 w 43"/>
                <a:gd name="T5" fmla="*/ 21 h 36"/>
                <a:gd name="T6" fmla="*/ 29 w 43"/>
                <a:gd name="T7" fmla="*/ 18 h 36"/>
                <a:gd name="T8" fmla="*/ 24 w 43"/>
                <a:gd name="T9" fmla="*/ 15 h 36"/>
                <a:gd name="T10" fmla="*/ 20 w 43"/>
                <a:gd name="T11" fmla="*/ 11 h 36"/>
                <a:gd name="T12" fmla="*/ 16 w 43"/>
                <a:gd name="T13" fmla="*/ 8 h 36"/>
                <a:gd name="T14" fmla="*/ 11 w 43"/>
                <a:gd name="T15" fmla="*/ 3 h 36"/>
                <a:gd name="T16" fmla="*/ 9 w 43"/>
                <a:gd name="T17" fmla="*/ 0 h 36"/>
                <a:gd name="T18" fmla="*/ 0 w 43"/>
                <a:gd name="T19" fmla="*/ 5 h 36"/>
                <a:gd name="T20" fmla="*/ 4 w 43"/>
                <a:gd name="T21" fmla="*/ 10 h 36"/>
                <a:gd name="T22" fmla="*/ 9 w 43"/>
                <a:gd name="T23" fmla="*/ 14 h 36"/>
                <a:gd name="T24" fmla="*/ 13 w 43"/>
                <a:gd name="T25" fmla="*/ 18 h 36"/>
                <a:gd name="T26" fmla="*/ 17 w 43"/>
                <a:gd name="T27" fmla="*/ 20 h 36"/>
                <a:gd name="T28" fmla="*/ 22 w 43"/>
                <a:gd name="T29" fmla="*/ 25 h 36"/>
                <a:gd name="T30" fmla="*/ 26 w 43"/>
                <a:gd name="T31" fmla="*/ 28 h 36"/>
                <a:gd name="T32" fmla="*/ 32 w 43"/>
                <a:gd name="T33" fmla="*/ 32 h 36"/>
                <a:gd name="T34" fmla="*/ 35 w 43"/>
                <a:gd name="T35" fmla="*/ 35 h 36"/>
                <a:gd name="T36" fmla="*/ 42 w 43"/>
                <a:gd name="T37" fmla="*/ 29 h 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3"/>
                <a:gd name="T58" fmla="*/ 0 h 36"/>
                <a:gd name="T59" fmla="*/ 43 w 43"/>
                <a:gd name="T60" fmla="*/ 36 h 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3" h="36">
                  <a:moveTo>
                    <a:pt x="42" y="29"/>
                  </a:moveTo>
                  <a:lnTo>
                    <a:pt x="39" y="26"/>
                  </a:lnTo>
                  <a:lnTo>
                    <a:pt x="33" y="21"/>
                  </a:lnTo>
                  <a:lnTo>
                    <a:pt x="29" y="18"/>
                  </a:lnTo>
                  <a:lnTo>
                    <a:pt x="24" y="15"/>
                  </a:lnTo>
                  <a:lnTo>
                    <a:pt x="20" y="11"/>
                  </a:lnTo>
                  <a:lnTo>
                    <a:pt x="16" y="8"/>
                  </a:lnTo>
                  <a:lnTo>
                    <a:pt x="11" y="3"/>
                  </a:lnTo>
                  <a:lnTo>
                    <a:pt x="9" y="0"/>
                  </a:lnTo>
                  <a:lnTo>
                    <a:pt x="0" y="5"/>
                  </a:lnTo>
                  <a:lnTo>
                    <a:pt x="4" y="10"/>
                  </a:lnTo>
                  <a:lnTo>
                    <a:pt x="9" y="14"/>
                  </a:lnTo>
                  <a:lnTo>
                    <a:pt x="13" y="18"/>
                  </a:lnTo>
                  <a:lnTo>
                    <a:pt x="17" y="20"/>
                  </a:lnTo>
                  <a:lnTo>
                    <a:pt x="22" y="25"/>
                  </a:lnTo>
                  <a:lnTo>
                    <a:pt x="26" y="28"/>
                  </a:lnTo>
                  <a:lnTo>
                    <a:pt x="32" y="32"/>
                  </a:lnTo>
                  <a:lnTo>
                    <a:pt x="35" y="35"/>
                  </a:lnTo>
                  <a:lnTo>
                    <a:pt x="42" y="29"/>
                  </a:lnTo>
                </a:path>
              </a:pathLst>
            </a:custGeom>
            <a:solidFill>
              <a:srgbClr val="B5B5B5"/>
            </a:solidFill>
            <a:ln w="12700" cap="rnd">
              <a:noFill/>
              <a:round/>
              <a:headEnd/>
              <a:tailEnd/>
            </a:ln>
          </p:spPr>
          <p:txBody>
            <a:bodyPr/>
            <a:lstStyle/>
            <a:p>
              <a:endParaRPr lang="en-US" dirty="0"/>
            </a:p>
          </p:txBody>
        </p:sp>
        <p:sp>
          <p:nvSpPr>
            <p:cNvPr id="49526" name="Freeform 1425"/>
            <p:cNvSpPr>
              <a:spLocks/>
            </p:cNvSpPr>
            <p:nvPr/>
          </p:nvSpPr>
          <p:spPr bwMode="auto">
            <a:xfrm>
              <a:off x="2745" y="3075"/>
              <a:ext cx="19" cy="28"/>
            </a:xfrm>
            <a:custGeom>
              <a:avLst/>
              <a:gdLst>
                <a:gd name="T0" fmla="*/ 18 w 19"/>
                <a:gd name="T1" fmla="*/ 21 h 28"/>
                <a:gd name="T2" fmla="*/ 17 w 19"/>
                <a:gd name="T3" fmla="*/ 20 h 28"/>
                <a:gd name="T4" fmla="*/ 15 w 19"/>
                <a:gd name="T5" fmla="*/ 18 h 28"/>
                <a:gd name="T6" fmla="*/ 14 w 19"/>
                <a:gd name="T7" fmla="*/ 15 h 28"/>
                <a:gd name="T8" fmla="*/ 12 w 19"/>
                <a:gd name="T9" fmla="*/ 11 h 28"/>
                <a:gd name="T10" fmla="*/ 11 w 19"/>
                <a:gd name="T11" fmla="*/ 9 h 28"/>
                <a:gd name="T12" fmla="*/ 10 w 19"/>
                <a:gd name="T13" fmla="*/ 6 h 28"/>
                <a:gd name="T14" fmla="*/ 9 w 19"/>
                <a:gd name="T15" fmla="*/ 3 h 28"/>
                <a:gd name="T16" fmla="*/ 6 w 19"/>
                <a:gd name="T17" fmla="*/ 0 h 28"/>
                <a:gd name="T18" fmla="*/ 0 w 19"/>
                <a:gd name="T19" fmla="*/ 6 h 28"/>
                <a:gd name="T20" fmla="*/ 2 w 19"/>
                <a:gd name="T21" fmla="*/ 8 h 28"/>
                <a:gd name="T22" fmla="*/ 3 w 19"/>
                <a:gd name="T23" fmla="*/ 10 h 28"/>
                <a:gd name="T24" fmla="*/ 4 w 19"/>
                <a:gd name="T25" fmla="*/ 13 h 28"/>
                <a:gd name="T26" fmla="*/ 5 w 19"/>
                <a:gd name="T27" fmla="*/ 16 h 28"/>
                <a:gd name="T28" fmla="*/ 6 w 19"/>
                <a:gd name="T29" fmla="*/ 18 h 28"/>
                <a:gd name="T30" fmla="*/ 8 w 19"/>
                <a:gd name="T31" fmla="*/ 21 h 28"/>
                <a:gd name="T32" fmla="*/ 9 w 19"/>
                <a:gd name="T33" fmla="*/ 25 h 28"/>
                <a:gd name="T34" fmla="*/ 12 w 19"/>
                <a:gd name="T35" fmla="*/ 27 h 28"/>
                <a:gd name="T36" fmla="*/ 18 w 19"/>
                <a:gd name="T37" fmla="*/ 21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8"/>
                <a:gd name="T59" fmla="*/ 19 w 19"/>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8">
                  <a:moveTo>
                    <a:pt x="18" y="21"/>
                  </a:moveTo>
                  <a:lnTo>
                    <a:pt x="17" y="20"/>
                  </a:lnTo>
                  <a:lnTo>
                    <a:pt x="15" y="18"/>
                  </a:lnTo>
                  <a:lnTo>
                    <a:pt x="14" y="15"/>
                  </a:lnTo>
                  <a:lnTo>
                    <a:pt x="12" y="11"/>
                  </a:lnTo>
                  <a:lnTo>
                    <a:pt x="11" y="9"/>
                  </a:lnTo>
                  <a:lnTo>
                    <a:pt x="10" y="6"/>
                  </a:lnTo>
                  <a:lnTo>
                    <a:pt x="9" y="3"/>
                  </a:lnTo>
                  <a:lnTo>
                    <a:pt x="6" y="0"/>
                  </a:lnTo>
                  <a:lnTo>
                    <a:pt x="0" y="6"/>
                  </a:lnTo>
                  <a:lnTo>
                    <a:pt x="2" y="8"/>
                  </a:lnTo>
                  <a:lnTo>
                    <a:pt x="3" y="10"/>
                  </a:lnTo>
                  <a:lnTo>
                    <a:pt x="4" y="13"/>
                  </a:lnTo>
                  <a:lnTo>
                    <a:pt x="5" y="16"/>
                  </a:lnTo>
                  <a:lnTo>
                    <a:pt x="6" y="18"/>
                  </a:lnTo>
                  <a:lnTo>
                    <a:pt x="8" y="21"/>
                  </a:lnTo>
                  <a:lnTo>
                    <a:pt x="9" y="25"/>
                  </a:lnTo>
                  <a:lnTo>
                    <a:pt x="12" y="27"/>
                  </a:lnTo>
                  <a:lnTo>
                    <a:pt x="18" y="21"/>
                  </a:lnTo>
                </a:path>
              </a:pathLst>
            </a:custGeom>
            <a:solidFill>
              <a:srgbClr val="B5B5B5"/>
            </a:solidFill>
            <a:ln w="12700" cap="rnd">
              <a:noFill/>
              <a:round/>
              <a:headEnd/>
              <a:tailEnd/>
            </a:ln>
          </p:spPr>
          <p:txBody>
            <a:bodyPr/>
            <a:lstStyle/>
            <a:p>
              <a:endParaRPr lang="en-US" dirty="0"/>
            </a:p>
          </p:txBody>
        </p:sp>
        <p:sp>
          <p:nvSpPr>
            <p:cNvPr id="49527" name="Freeform 1426"/>
            <p:cNvSpPr>
              <a:spLocks/>
            </p:cNvSpPr>
            <p:nvPr/>
          </p:nvSpPr>
          <p:spPr bwMode="auto">
            <a:xfrm>
              <a:off x="2761" y="3101"/>
              <a:ext cx="17" cy="17"/>
            </a:xfrm>
            <a:custGeom>
              <a:avLst/>
              <a:gdLst>
                <a:gd name="T0" fmla="*/ 4 w 17"/>
                <a:gd name="T1" fmla="*/ 0 h 17"/>
                <a:gd name="T2" fmla="*/ 10 w 17"/>
                <a:gd name="T3" fmla="*/ 0 h 17"/>
                <a:gd name="T4" fmla="*/ 0 w 17"/>
                <a:gd name="T5" fmla="*/ 12 h 17"/>
                <a:gd name="T6" fmla="*/ 4 w 17"/>
                <a:gd name="T7" fmla="*/ 16 h 17"/>
                <a:gd name="T8" fmla="*/ 6 w 17"/>
                <a:gd name="T9" fmla="*/ 16 h 17"/>
                <a:gd name="T10" fmla="*/ 12 w 17"/>
                <a:gd name="T11" fmla="*/ 16 h 17"/>
                <a:gd name="T12" fmla="*/ 16 w 17"/>
                <a:gd name="T13" fmla="*/ 12 h 17"/>
                <a:gd name="T14" fmla="*/ 4 w 17"/>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4" y="0"/>
                  </a:moveTo>
                  <a:lnTo>
                    <a:pt x="10" y="0"/>
                  </a:lnTo>
                  <a:lnTo>
                    <a:pt x="0" y="12"/>
                  </a:lnTo>
                  <a:lnTo>
                    <a:pt x="4" y="16"/>
                  </a:lnTo>
                  <a:lnTo>
                    <a:pt x="6" y="16"/>
                  </a:lnTo>
                  <a:lnTo>
                    <a:pt x="12" y="16"/>
                  </a:lnTo>
                  <a:lnTo>
                    <a:pt x="16" y="12"/>
                  </a:lnTo>
                  <a:lnTo>
                    <a:pt x="4" y="0"/>
                  </a:lnTo>
                </a:path>
              </a:pathLst>
            </a:custGeom>
            <a:solidFill>
              <a:srgbClr val="B5B5B5"/>
            </a:solidFill>
            <a:ln w="12700" cap="rnd">
              <a:noFill/>
              <a:round/>
              <a:headEnd/>
              <a:tailEnd/>
            </a:ln>
          </p:spPr>
          <p:txBody>
            <a:bodyPr/>
            <a:lstStyle/>
            <a:p>
              <a:endParaRPr lang="en-US" dirty="0"/>
            </a:p>
          </p:txBody>
        </p:sp>
        <p:sp>
          <p:nvSpPr>
            <p:cNvPr id="49528" name="Freeform 1427"/>
            <p:cNvSpPr>
              <a:spLocks/>
            </p:cNvSpPr>
            <p:nvPr/>
          </p:nvSpPr>
          <p:spPr bwMode="auto">
            <a:xfrm>
              <a:off x="2783" y="3028"/>
              <a:ext cx="30" cy="26"/>
            </a:xfrm>
            <a:custGeom>
              <a:avLst/>
              <a:gdLst>
                <a:gd name="T0" fmla="*/ 1 w 30"/>
                <a:gd name="T1" fmla="*/ 7 h 26"/>
                <a:gd name="T2" fmla="*/ 0 w 30"/>
                <a:gd name="T3" fmla="*/ 7 h 26"/>
                <a:gd name="T4" fmla="*/ 3 w 30"/>
                <a:gd name="T5" fmla="*/ 9 h 26"/>
                <a:gd name="T6" fmla="*/ 7 w 30"/>
                <a:gd name="T7" fmla="*/ 11 h 26"/>
                <a:gd name="T8" fmla="*/ 10 w 30"/>
                <a:gd name="T9" fmla="*/ 14 h 26"/>
                <a:gd name="T10" fmla="*/ 12 w 30"/>
                <a:gd name="T11" fmla="*/ 16 h 26"/>
                <a:gd name="T12" fmla="*/ 16 w 30"/>
                <a:gd name="T13" fmla="*/ 19 h 26"/>
                <a:gd name="T14" fmla="*/ 18 w 30"/>
                <a:gd name="T15" fmla="*/ 21 h 26"/>
                <a:gd name="T16" fmla="*/ 19 w 30"/>
                <a:gd name="T17" fmla="*/ 23 h 26"/>
                <a:gd name="T18" fmla="*/ 22 w 30"/>
                <a:gd name="T19" fmla="*/ 25 h 26"/>
                <a:gd name="T20" fmla="*/ 29 w 30"/>
                <a:gd name="T21" fmla="*/ 22 h 26"/>
                <a:gd name="T22" fmla="*/ 27 w 30"/>
                <a:gd name="T23" fmla="*/ 19 h 26"/>
                <a:gd name="T24" fmla="*/ 24 w 30"/>
                <a:gd name="T25" fmla="*/ 15 h 26"/>
                <a:gd name="T26" fmla="*/ 22 w 30"/>
                <a:gd name="T27" fmla="*/ 12 h 26"/>
                <a:gd name="T28" fmla="*/ 18 w 30"/>
                <a:gd name="T29" fmla="*/ 10 h 26"/>
                <a:gd name="T30" fmla="*/ 16 w 30"/>
                <a:gd name="T31" fmla="*/ 7 h 26"/>
                <a:gd name="T32" fmla="*/ 12 w 30"/>
                <a:gd name="T33" fmla="*/ 5 h 26"/>
                <a:gd name="T34" fmla="*/ 9 w 30"/>
                <a:gd name="T35" fmla="*/ 2 h 26"/>
                <a:gd name="T36" fmla="*/ 6 w 30"/>
                <a:gd name="T37" fmla="*/ 0 h 26"/>
                <a:gd name="T38" fmla="*/ 5 w 30"/>
                <a:gd name="T39" fmla="*/ 0 h 26"/>
                <a:gd name="T40" fmla="*/ 1 w 30"/>
                <a:gd name="T41" fmla="*/ 7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26"/>
                <a:gd name="T65" fmla="*/ 30 w 30"/>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26">
                  <a:moveTo>
                    <a:pt x="1" y="7"/>
                  </a:moveTo>
                  <a:lnTo>
                    <a:pt x="0" y="7"/>
                  </a:lnTo>
                  <a:lnTo>
                    <a:pt x="3" y="9"/>
                  </a:lnTo>
                  <a:lnTo>
                    <a:pt x="7" y="11"/>
                  </a:lnTo>
                  <a:lnTo>
                    <a:pt x="10" y="14"/>
                  </a:lnTo>
                  <a:lnTo>
                    <a:pt x="12" y="16"/>
                  </a:lnTo>
                  <a:lnTo>
                    <a:pt x="16" y="19"/>
                  </a:lnTo>
                  <a:lnTo>
                    <a:pt x="18" y="21"/>
                  </a:lnTo>
                  <a:lnTo>
                    <a:pt x="19" y="23"/>
                  </a:lnTo>
                  <a:lnTo>
                    <a:pt x="22" y="25"/>
                  </a:lnTo>
                  <a:lnTo>
                    <a:pt x="29" y="22"/>
                  </a:lnTo>
                  <a:lnTo>
                    <a:pt x="27" y="19"/>
                  </a:lnTo>
                  <a:lnTo>
                    <a:pt x="24" y="15"/>
                  </a:lnTo>
                  <a:lnTo>
                    <a:pt x="22" y="12"/>
                  </a:lnTo>
                  <a:lnTo>
                    <a:pt x="18" y="10"/>
                  </a:lnTo>
                  <a:lnTo>
                    <a:pt x="16" y="7"/>
                  </a:lnTo>
                  <a:lnTo>
                    <a:pt x="12" y="5"/>
                  </a:lnTo>
                  <a:lnTo>
                    <a:pt x="9" y="2"/>
                  </a:lnTo>
                  <a:lnTo>
                    <a:pt x="6" y="0"/>
                  </a:lnTo>
                  <a:lnTo>
                    <a:pt x="5" y="0"/>
                  </a:lnTo>
                  <a:lnTo>
                    <a:pt x="1" y="7"/>
                  </a:lnTo>
                </a:path>
              </a:pathLst>
            </a:custGeom>
            <a:solidFill>
              <a:srgbClr val="B5B5B5"/>
            </a:solidFill>
            <a:ln w="12700" cap="rnd">
              <a:noFill/>
              <a:round/>
              <a:headEnd/>
              <a:tailEnd/>
            </a:ln>
          </p:spPr>
          <p:txBody>
            <a:bodyPr/>
            <a:lstStyle/>
            <a:p>
              <a:endParaRPr lang="en-US" dirty="0"/>
            </a:p>
          </p:txBody>
        </p:sp>
        <p:sp>
          <p:nvSpPr>
            <p:cNvPr id="49529" name="Freeform 1428"/>
            <p:cNvSpPr>
              <a:spLocks/>
            </p:cNvSpPr>
            <p:nvPr/>
          </p:nvSpPr>
          <p:spPr bwMode="auto">
            <a:xfrm>
              <a:off x="2779" y="3025"/>
              <a:ext cx="17" cy="17"/>
            </a:xfrm>
            <a:custGeom>
              <a:avLst/>
              <a:gdLst>
                <a:gd name="T0" fmla="*/ 2 w 17"/>
                <a:gd name="T1" fmla="*/ 10 h 17"/>
                <a:gd name="T2" fmla="*/ 0 w 17"/>
                <a:gd name="T3" fmla="*/ 8 h 17"/>
                <a:gd name="T4" fmla="*/ 2 w 17"/>
                <a:gd name="T5" fmla="*/ 10 h 17"/>
                <a:gd name="T6" fmla="*/ 8 w 17"/>
                <a:gd name="T7" fmla="*/ 16 h 17"/>
                <a:gd name="T8" fmla="*/ 13 w 17"/>
                <a:gd name="T9" fmla="*/ 5 h 17"/>
                <a:gd name="T10" fmla="*/ 16 w 17"/>
                <a:gd name="T11" fmla="*/ 8 h 17"/>
                <a:gd name="T12" fmla="*/ 16 w 17"/>
                <a:gd name="T13" fmla="*/ 5 h 17"/>
                <a:gd name="T14" fmla="*/ 13 w 17"/>
                <a:gd name="T15" fmla="*/ 0 h 17"/>
                <a:gd name="T16" fmla="*/ 2 w 17"/>
                <a:gd name="T17" fmla="*/ 1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2" y="10"/>
                  </a:moveTo>
                  <a:lnTo>
                    <a:pt x="0" y="8"/>
                  </a:lnTo>
                  <a:lnTo>
                    <a:pt x="2" y="10"/>
                  </a:lnTo>
                  <a:lnTo>
                    <a:pt x="8" y="16"/>
                  </a:lnTo>
                  <a:lnTo>
                    <a:pt x="13" y="5"/>
                  </a:lnTo>
                  <a:lnTo>
                    <a:pt x="16" y="8"/>
                  </a:lnTo>
                  <a:lnTo>
                    <a:pt x="16" y="5"/>
                  </a:lnTo>
                  <a:lnTo>
                    <a:pt x="13" y="0"/>
                  </a:lnTo>
                  <a:lnTo>
                    <a:pt x="2" y="10"/>
                  </a:lnTo>
                </a:path>
              </a:pathLst>
            </a:custGeom>
            <a:solidFill>
              <a:srgbClr val="B5B5B5"/>
            </a:solidFill>
            <a:ln w="12700" cap="rnd">
              <a:noFill/>
              <a:round/>
              <a:headEnd/>
              <a:tailEnd/>
            </a:ln>
          </p:spPr>
          <p:txBody>
            <a:bodyPr/>
            <a:lstStyle/>
            <a:p>
              <a:endParaRPr lang="en-US" dirty="0"/>
            </a:p>
          </p:txBody>
        </p:sp>
        <p:sp>
          <p:nvSpPr>
            <p:cNvPr id="49530" name="Freeform 1429"/>
            <p:cNvSpPr>
              <a:spLocks/>
            </p:cNvSpPr>
            <p:nvPr/>
          </p:nvSpPr>
          <p:spPr bwMode="auto">
            <a:xfrm>
              <a:off x="2702" y="2968"/>
              <a:ext cx="82" cy="59"/>
            </a:xfrm>
            <a:custGeom>
              <a:avLst/>
              <a:gdLst>
                <a:gd name="T0" fmla="*/ 0 w 82"/>
                <a:gd name="T1" fmla="*/ 6 h 59"/>
                <a:gd name="T2" fmla="*/ 9 w 82"/>
                <a:gd name="T3" fmla="*/ 14 h 59"/>
                <a:gd name="T4" fmla="*/ 19 w 82"/>
                <a:gd name="T5" fmla="*/ 20 h 59"/>
                <a:gd name="T6" fmla="*/ 28 w 82"/>
                <a:gd name="T7" fmla="*/ 27 h 59"/>
                <a:gd name="T8" fmla="*/ 37 w 82"/>
                <a:gd name="T9" fmla="*/ 33 h 59"/>
                <a:gd name="T10" fmla="*/ 47 w 82"/>
                <a:gd name="T11" fmla="*/ 39 h 59"/>
                <a:gd name="T12" fmla="*/ 56 w 82"/>
                <a:gd name="T13" fmla="*/ 45 h 59"/>
                <a:gd name="T14" fmla="*/ 65 w 82"/>
                <a:gd name="T15" fmla="*/ 52 h 59"/>
                <a:gd name="T16" fmla="*/ 74 w 82"/>
                <a:gd name="T17" fmla="*/ 58 h 59"/>
                <a:gd name="T18" fmla="*/ 81 w 82"/>
                <a:gd name="T19" fmla="*/ 52 h 59"/>
                <a:gd name="T20" fmla="*/ 71 w 82"/>
                <a:gd name="T21" fmla="*/ 44 h 59"/>
                <a:gd name="T22" fmla="*/ 62 w 82"/>
                <a:gd name="T23" fmla="*/ 37 h 59"/>
                <a:gd name="T24" fmla="*/ 52 w 82"/>
                <a:gd name="T25" fmla="*/ 31 h 59"/>
                <a:gd name="T26" fmla="*/ 44 w 82"/>
                <a:gd name="T27" fmla="*/ 25 h 59"/>
                <a:gd name="T28" fmla="*/ 34 w 82"/>
                <a:gd name="T29" fmla="*/ 19 h 59"/>
                <a:gd name="T30" fmla="*/ 24 w 82"/>
                <a:gd name="T31" fmla="*/ 14 h 59"/>
                <a:gd name="T32" fmla="*/ 16 w 82"/>
                <a:gd name="T33" fmla="*/ 6 h 59"/>
                <a:gd name="T34" fmla="*/ 7 w 82"/>
                <a:gd name="T35" fmla="*/ 0 h 59"/>
                <a:gd name="T36" fmla="*/ 0 w 82"/>
                <a:gd name="T37" fmla="*/ 6 h 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
                <a:gd name="T58" fmla="*/ 0 h 59"/>
                <a:gd name="T59" fmla="*/ 82 w 82"/>
                <a:gd name="T60" fmla="*/ 59 h 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 h="59">
                  <a:moveTo>
                    <a:pt x="0" y="6"/>
                  </a:moveTo>
                  <a:lnTo>
                    <a:pt x="9" y="14"/>
                  </a:lnTo>
                  <a:lnTo>
                    <a:pt x="19" y="20"/>
                  </a:lnTo>
                  <a:lnTo>
                    <a:pt x="28" y="27"/>
                  </a:lnTo>
                  <a:lnTo>
                    <a:pt x="37" y="33"/>
                  </a:lnTo>
                  <a:lnTo>
                    <a:pt x="47" y="39"/>
                  </a:lnTo>
                  <a:lnTo>
                    <a:pt x="56" y="45"/>
                  </a:lnTo>
                  <a:lnTo>
                    <a:pt x="65" y="52"/>
                  </a:lnTo>
                  <a:lnTo>
                    <a:pt x="74" y="58"/>
                  </a:lnTo>
                  <a:lnTo>
                    <a:pt x="81" y="52"/>
                  </a:lnTo>
                  <a:lnTo>
                    <a:pt x="71" y="44"/>
                  </a:lnTo>
                  <a:lnTo>
                    <a:pt x="62" y="37"/>
                  </a:lnTo>
                  <a:lnTo>
                    <a:pt x="52" y="31"/>
                  </a:lnTo>
                  <a:lnTo>
                    <a:pt x="44" y="25"/>
                  </a:lnTo>
                  <a:lnTo>
                    <a:pt x="34" y="19"/>
                  </a:lnTo>
                  <a:lnTo>
                    <a:pt x="24" y="14"/>
                  </a:lnTo>
                  <a:lnTo>
                    <a:pt x="16" y="6"/>
                  </a:lnTo>
                  <a:lnTo>
                    <a:pt x="7" y="0"/>
                  </a:lnTo>
                  <a:lnTo>
                    <a:pt x="0" y="6"/>
                  </a:lnTo>
                </a:path>
              </a:pathLst>
            </a:custGeom>
            <a:solidFill>
              <a:srgbClr val="B5B5B5"/>
            </a:solidFill>
            <a:ln w="12700" cap="rnd">
              <a:noFill/>
              <a:round/>
              <a:headEnd/>
              <a:tailEnd/>
            </a:ln>
          </p:spPr>
          <p:txBody>
            <a:bodyPr/>
            <a:lstStyle/>
            <a:p>
              <a:endParaRPr lang="en-US" dirty="0"/>
            </a:p>
          </p:txBody>
        </p:sp>
        <p:sp>
          <p:nvSpPr>
            <p:cNvPr id="49531" name="Freeform 1430"/>
            <p:cNvSpPr>
              <a:spLocks/>
            </p:cNvSpPr>
            <p:nvPr/>
          </p:nvSpPr>
          <p:spPr bwMode="auto">
            <a:xfrm>
              <a:off x="2674" y="2947"/>
              <a:ext cx="31" cy="23"/>
            </a:xfrm>
            <a:custGeom>
              <a:avLst/>
              <a:gdLst>
                <a:gd name="T0" fmla="*/ 0 w 31"/>
                <a:gd name="T1" fmla="*/ 7 h 23"/>
                <a:gd name="T2" fmla="*/ 3 w 31"/>
                <a:gd name="T3" fmla="*/ 9 h 23"/>
                <a:gd name="T4" fmla="*/ 6 w 31"/>
                <a:gd name="T5" fmla="*/ 10 h 23"/>
                <a:gd name="T6" fmla="*/ 9 w 31"/>
                <a:gd name="T7" fmla="*/ 12 h 23"/>
                <a:gd name="T8" fmla="*/ 13 w 31"/>
                <a:gd name="T9" fmla="*/ 14 h 23"/>
                <a:gd name="T10" fmla="*/ 15 w 31"/>
                <a:gd name="T11" fmla="*/ 16 h 23"/>
                <a:gd name="T12" fmla="*/ 18 w 31"/>
                <a:gd name="T13" fmla="*/ 18 h 23"/>
                <a:gd name="T14" fmla="*/ 21 w 31"/>
                <a:gd name="T15" fmla="*/ 20 h 23"/>
                <a:gd name="T16" fmla="*/ 23 w 31"/>
                <a:gd name="T17" fmla="*/ 22 h 23"/>
                <a:gd name="T18" fmla="*/ 30 w 31"/>
                <a:gd name="T19" fmla="*/ 17 h 23"/>
                <a:gd name="T20" fmla="*/ 28 w 31"/>
                <a:gd name="T21" fmla="*/ 14 h 23"/>
                <a:gd name="T22" fmla="*/ 25 w 31"/>
                <a:gd name="T23" fmla="*/ 12 h 23"/>
                <a:gd name="T24" fmla="*/ 21 w 31"/>
                <a:gd name="T25" fmla="*/ 9 h 23"/>
                <a:gd name="T26" fmla="*/ 18 w 31"/>
                <a:gd name="T27" fmla="*/ 7 h 23"/>
                <a:gd name="T28" fmla="*/ 15 w 31"/>
                <a:gd name="T29" fmla="*/ 5 h 23"/>
                <a:gd name="T30" fmla="*/ 11 w 31"/>
                <a:gd name="T31" fmla="*/ 3 h 23"/>
                <a:gd name="T32" fmla="*/ 8 w 31"/>
                <a:gd name="T33" fmla="*/ 2 h 23"/>
                <a:gd name="T34" fmla="*/ 4 w 31"/>
                <a:gd name="T35" fmla="*/ 0 h 23"/>
                <a:gd name="T36" fmla="*/ 0 w 31"/>
                <a:gd name="T37" fmla="*/ 7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23"/>
                <a:gd name="T59" fmla="*/ 31 w 31"/>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23">
                  <a:moveTo>
                    <a:pt x="0" y="7"/>
                  </a:moveTo>
                  <a:lnTo>
                    <a:pt x="3" y="9"/>
                  </a:lnTo>
                  <a:lnTo>
                    <a:pt x="6" y="10"/>
                  </a:lnTo>
                  <a:lnTo>
                    <a:pt x="9" y="12"/>
                  </a:lnTo>
                  <a:lnTo>
                    <a:pt x="13" y="14"/>
                  </a:lnTo>
                  <a:lnTo>
                    <a:pt x="15" y="16"/>
                  </a:lnTo>
                  <a:lnTo>
                    <a:pt x="18" y="18"/>
                  </a:lnTo>
                  <a:lnTo>
                    <a:pt x="21" y="20"/>
                  </a:lnTo>
                  <a:lnTo>
                    <a:pt x="23" y="22"/>
                  </a:lnTo>
                  <a:lnTo>
                    <a:pt x="30" y="17"/>
                  </a:lnTo>
                  <a:lnTo>
                    <a:pt x="28" y="14"/>
                  </a:lnTo>
                  <a:lnTo>
                    <a:pt x="25" y="12"/>
                  </a:lnTo>
                  <a:lnTo>
                    <a:pt x="21" y="9"/>
                  </a:lnTo>
                  <a:lnTo>
                    <a:pt x="18" y="7"/>
                  </a:lnTo>
                  <a:lnTo>
                    <a:pt x="15" y="5"/>
                  </a:lnTo>
                  <a:lnTo>
                    <a:pt x="11" y="3"/>
                  </a:lnTo>
                  <a:lnTo>
                    <a:pt x="8" y="2"/>
                  </a:lnTo>
                  <a:lnTo>
                    <a:pt x="4" y="0"/>
                  </a:lnTo>
                  <a:lnTo>
                    <a:pt x="0" y="7"/>
                  </a:lnTo>
                </a:path>
              </a:pathLst>
            </a:custGeom>
            <a:solidFill>
              <a:srgbClr val="B5B5B5"/>
            </a:solidFill>
            <a:ln w="12700" cap="rnd">
              <a:noFill/>
              <a:round/>
              <a:headEnd/>
              <a:tailEnd/>
            </a:ln>
          </p:spPr>
          <p:txBody>
            <a:bodyPr/>
            <a:lstStyle/>
            <a:p>
              <a:endParaRPr lang="en-US" dirty="0"/>
            </a:p>
          </p:txBody>
        </p:sp>
        <p:sp>
          <p:nvSpPr>
            <p:cNvPr id="49532" name="Freeform 1431"/>
            <p:cNvSpPr>
              <a:spLocks/>
            </p:cNvSpPr>
            <p:nvPr/>
          </p:nvSpPr>
          <p:spPr bwMode="auto">
            <a:xfrm>
              <a:off x="2649" y="2944"/>
              <a:ext cx="25" cy="17"/>
            </a:xfrm>
            <a:custGeom>
              <a:avLst/>
              <a:gdLst>
                <a:gd name="T0" fmla="*/ 4 w 25"/>
                <a:gd name="T1" fmla="*/ 16 h 17"/>
                <a:gd name="T2" fmla="*/ 3 w 25"/>
                <a:gd name="T3" fmla="*/ 16 h 17"/>
                <a:gd name="T4" fmla="*/ 6 w 25"/>
                <a:gd name="T5" fmla="*/ 16 h 17"/>
                <a:gd name="T6" fmla="*/ 8 w 25"/>
                <a:gd name="T7" fmla="*/ 16 h 17"/>
                <a:gd name="T8" fmla="*/ 10 w 25"/>
                <a:gd name="T9" fmla="*/ 16 h 17"/>
                <a:gd name="T10" fmla="*/ 12 w 25"/>
                <a:gd name="T11" fmla="*/ 16 h 17"/>
                <a:gd name="T12" fmla="*/ 14 w 25"/>
                <a:gd name="T13" fmla="*/ 16 h 17"/>
                <a:gd name="T14" fmla="*/ 15 w 25"/>
                <a:gd name="T15" fmla="*/ 16 h 17"/>
                <a:gd name="T16" fmla="*/ 18 w 25"/>
                <a:gd name="T17" fmla="*/ 16 h 17"/>
                <a:gd name="T18" fmla="*/ 20 w 25"/>
                <a:gd name="T19" fmla="*/ 16 h 17"/>
                <a:gd name="T20" fmla="*/ 24 w 25"/>
                <a:gd name="T21" fmla="*/ 5 h 17"/>
                <a:gd name="T22" fmla="*/ 21 w 25"/>
                <a:gd name="T23" fmla="*/ 2 h 17"/>
                <a:gd name="T24" fmla="*/ 18 w 25"/>
                <a:gd name="T25" fmla="*/ 2 h 17"/>
                <a:gd name="T26" fmla="*/ 14 w 25"/>
                <a:gd name="T27" fmla="*/ 0 h 17"/>
                <a:gd name="T28" fmla="*/ 12 w 25"/>
                <a:gd name="T29" fmla="*/ 0 h 17"/>
                <a:gd name="T30" fmla="*/ 10 w 25"/>
                <a:gd name="T31" fmla="*/ 0 h 17"/>
                <a:gd name="T32" fmla="*/ 6 w 25"/>
                <a:gd name="T33" fmla="*/ 0 h 17"/>
                <a:gd name="T34" fmla="*/ 3 w 25"/>
                <a:gd name="T35" fmla="*/ 2 h 17"/>
                <a:gd name="T36" fmla="*/ 1 w 25"/>
                <a:gd name="T37" fmla="*/ 2 h 17"/>
                <a:gd name="T38" fmla="*/ 0 w 25"/>
                <a:gd name="T39" fmla="*/ 5 h 17"/>
                <a:gd name="T40" fmla="*/ 4 w 25"/>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17"/>
                <a:gd name="T65" fmla="*/ 25 w 25"/>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17">
                  <a:moveTo>
                    <a:pt x="4" y="16"/>
                  </a:moveTo>
                  <a:lnTo>
                    <a:pt x="3" y="16"/>
                  </a:lnTo>
                  <a:lnTo>
                    <a:pt x="6" y="16"/>
                  </a:lnTo>
                  <a:lnTo>
                    <a:pt x="8" y="16"/>
                  </a:lnTo>
                  <a:lnTo>
                    <a:pt x="10" y="16"/>
                  </a:lnTo>
                  <a:lnTo>
                    <a:pt x="12" y="16"/>
                  </a:lnTo>
                  <a:lnTo>
                    <a:pt x="14" y="16"/>
                  </a:lnTo>
                  <a:lnTo>
                    <a:pt x="15" y="16"/>
                  </a:lnTo>
                  <a:lnTo>
                    <a:pt x="18" y="16"/>
                  </a:lnTo>
                  <a:lnTo>
                    <a:pt x="20" y="16"/>
                  </a:lnTo>
                  <a:lnTo>
                    <a:pt x="24" y="5"/>
                  </a:lnTo>
                  <a:lnTo>
                    <a:pt x="21" y="2"/>
                  </a:lnTo>
                  <a:lnTo>
                    <a:pt x="18" y="2"/>
                  </a:lnTo>
                  <a:lnTo>
                    <a:pt x="14" y="0"/>
                  </a:lnTo>
                  <a:lnTo>
                    <a:pt x="12" y="0"/>
                  </a:lnTo>
                  <a:lnTo>
                    <a:pt x="10" y="0"/>
                  </a:lnTo>
                  <a:lnTo>
                    <a:pt x="6" y="0"/>
                  </a:lnTo>
                  <a:lnTo>
                    <a:pt x="3" y="2"/>
                  </a:lnTo>
                  <a:lnTo>
                    <a:pt x="1" y="2"/>
                  </a:lnTo>
                  <a:lnTo>
                    <a:pt x="0" y="5"/>
                  </a:lnTo>
                  <a:lnTo>
                    <a:pt x="4" y="16"/>
                  </a:lnTo>
                </a:path>
              </a:pathLst>
            </a:custGeom>
            <a:solidFill>
              <a:srgbClr val="B5B5B5"/>
            </a:solidFill>
            <a:ln w="12700" cap="rnd">
              <a:noFill/>
              <a:round/>
              <a:headEnd/>
              <a:tailEnd/>
            </a:ln>
          </p:spPr>
          <p:txBody>
            <a:bodyPr/>
            <a:lstStyle/>
            <a:p>
              <a:endParaRPr lang="en-US" dirty="0"/>
            </a:p>
          </p:txBody>
        </p:sp>
        <p:sp>
          <p:nvSpPr>
            <p:cNvPr id="49533" name="Freeform 1432"/>
            <p:cNvSpPr>
              <a:spLocks/>
            </p:cNvSpPr>
            <p:nvPr/>
          </p:nvSpPr>
          <p:spPr bwMode="auto">
            <a:xfrm>
              <a:off x="2634" y="2947"/>
              <a:ext cx="17" cy="17"/>
            </a:xfrm>
            <a:custGeom>
              <a:avLst/>
              <a:gdLst>
                <a:gd name="T0" fmla="*/ 9 w 17"/>
                <a:gd name="T1" fmla="*/ 14 h 17"/>
                <a:gd name="T2" fmla="*/ 10 w 17"/>
                <a:gd name="T3" fmla="*/ 12 h 17"/>
                <a:gd name="T4" fmla="*/ 10 w 17"/>
                <a:gd name="T5" fmla="*/ 11 h 17"/>
                <a:gd name="T6" fmla="*/ 12 w 17"/>
                <a:gd name="T7" fmla="*/ 9 h 17"/>
                <a:gd name="T8" fmla="*/ 16 w 17"/>
                <a:gd name="T9" fmla="*/ 8 h 17"/>
                <a:gd name="T10" fmla="*/ 12 w 17"/>
                <a:gd name="T11" fmla="*/ 0 h 17"/>
                <a:gd name="T12" fmla="*/ 9 w 17"/>
                <a:gd name="T13" fmla="*/ 1 h 17"/>
                <a:gd name="T14" fmla="*/ 4 w 17"/>
                <a:gd name="T15" fmla="*/ 4 h 17"/>
                <a:gd name="T16" fmla="*/ 1 w 17"/>
                <a:gd name="T17" fmla="*/ 8 h 17"/>
                <a:gd name="T18" fmla="*/ 0 w 17"/>
                <a:gd name="T19" fmla="*/ 16 h 17"/>
                <a:gd name="T20" fmla="*/ 9 w 17"/>
                <a:gd name="T21" fmla="*/ 14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9" y="14"/>
                  </a:moveTo>
                  <a:lnTo>
                    <a:pt x="10" y="12"/>
                  </a:lnTo>
                  <a:lnTo>
                    <a:pt x="10" y="11"/>
                  </a:lnTo>
                  <a:lnTo>
                    <a:pt x="12" y="9"/>
                  </a:lnTo>
                  <a:lnTo>
                    <a:pt x="16" y="8"/>
                  </a:lnTo>
                  <a:lnTo>
                    <a:pt x="12" y="0"/>
                  </a:lnTo>
                  <a:lnTo>
                    <a:pt x="9" y="1"/>
                  </a:lnTo>
                  <a:lnTo>
                    <a:pt x="4" y="4"/>
                  </a:lnTo>
                  <a:lnTo>
                    <a:pt x="1" y="8"/>
                  </a:lnTo>
                  <a:lnTo>
                    <a:pt x="0" y="16"/>
                  </a:lnTo>
                  <a:lnTo>
                    <a:pt x="9" y="14"/>
                  </a:lnTo>
                </a:path>
              </a:pathLst>
            </a:custGeom>
            <a:solidFill>
              <a:srgbClr val="B5B5B5"/>
            </a:solidFill>
            <a:ln w="12700" cap="rnd">
              <a:noFill/>
              <a:round/>
              <a:headEnd/>
              <a:tailEnd/>
            </a:ln>
          </p:spPr>
          <p:txBody>
            <a:bodyPr/>
            <a:lstStyle/>
            <a:p>
              <a:endParaRPr lang="en-US" dirty="0"/>
            </a:p>
          </p:txBody>
        </p:sp>
        <p:sp>
          <p:nvSpPr>
            <p:cNvPr id="49534" name="Freeform 1433"/>
            <p:cNvSpPr>
              <a:spLocks/>
            </p:cNvSpPr>
            <p:nvPr/>
          </p:nvSpPr>
          <p:spPr bwMode="auto">
            <a:xfrm>
              <a:off x="2535" y="2857"/>
              <a:ext cx="17" cy="17"/>
            </a:xfrm>
            <a:custGeom>
              <a:avLst/>
              <a:gdLst>
                <a:gd name="T0" fmla="*/ 16 w 17"/>
                <a:gd name="T1" fmla="*/ 6 h 17"/>
                <a:gd name="T2" fmla="*/ 12 w 17"/>
                <a:gd name="T3" fmla="*/ 4 h 17"/>
                <a:gd name="T4" fmla="*/ 6 w 17"/>
                <a:gd name="T5" fmla="*/ 1 h 17"/>
                <a:gd name="T6" fmla="*/ 0 w 17"/>
                <a:gd name="T7" fmla="*/ 0 h 17"/>
                <a:gd name="T8" fmla="*/ 0 w 17"/>
                <a:gd name="T9" fmla="*/ 11 h 17"/>
                <a:gd name="T10" fmla="*/ 3 w 17"/>
                <a:gd name="T11" fmla="*/ 14 h 17"/>
                <a:gd name="T12" fmla="*/ 9 w 17"/>
                <a:gd name="T13" fmla="*/ 16 h 17"/>
                <a:gd name="T14" fmla="*/ 16 w 17"/>
                <a:gd name="T15" fmla="*/ 6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16" y="6"/>
                  </a:moveTo>
                  <a:lnTo>
                    <a:pt x="12" y="4"/>
                  </a:lnTo>
                  <a:lnTo>
                    <a:pt x="6" y="1"/>
                  </a:lnTo>
                  <a:lnTo>
                    <a:pt x="0" y="0"/>
                  </a:lnTo>
                  <a:lnTo>
                    <a:pt x="0" y="11"/>
                  </a:lnTo>
                  <a:lnTo>
                    <a:pt x="3" y="14"/>
                  </a:lnTo>
                  <a:lnTo>
                    <a:pt x="9" y="16"/>
                  </a:lnTo>
                  <a:lnTo>
                    <a:pt x="16" y="6"/>
                  </a:lnTo>
                </a:path>
              </a:pathLst>
            </a:custGeom>
            <a:solidFill>
              <a:srgbClr val="B5B5B5"/>
            </a:solidFill>
            <a:ln w="12700" cap="rnd">
              <a:noFill/>
              <a:round/>
              <a:headEnd/>
              <a:tailEnd/>
            </a:ln>
          </p:spPr>
          <p:txBody>
            <a:bodyPr/>
            <a:lstStyle/>
            <a:p>
              <a:endParaRPr lang="en-US" dirty="0"/>
            </a:p>
          </p:txBody>
        </p:sp>
        <p:sp>
          <p:nvSpPr>
            <p:cNvPr id="49535" name="Freeform 1434"/>
            <p:cNvSpPr>
              <a:spLocks/>
            </p:cNvSpPr>
            <p:nvPr/>
          </p:nvSpPr>
          <p:spPr bwMode="auto">
            <a:xfrm>
              <a:off x="2600" y="2900"/>
              <a:ext cx="17" cy="17"/>
            </a:xfrm>
            <a:custGeom>
              <a:avLst/>
              <a:gdLst>
                <a:gd name="T0" fmla="*/ 16 w 17"/>
                <a:gd name="T1" fmla="*/ 7 h 17"/>
                <a:gd name="T2" fmla="*/ 14 w 17"/>
                <a:gd name="T3" fmla="*/ 5 h 17"/>
                <a:gd name="T4" fmla="*/ 13 w 17"/>
                <a:gd name="T5" fmla="*/ 3 h 17"/>
                <a:gd name="T6" fmla="*/ 11 w 17"/>
                <a:gd name="T7" fmla="*/ 3 h 17"/>
                <a:gd name="T8" fmla="*/ 9 w 17"/>
                <a:gd name="T9" fmla="*/ 1 h 17"/>
                <a:gd name="T10" fmla="*/ 8 w 17"/>
                <a:gd name="T11" fmla="*/ 0 h 17"/>
                <a:gd name="T12" fmla="*/ 0 w 17"/>
                <a:gd name="T13" fmla="*/ 3 h 17"/>
                <a:gd name="T14" fmla="*/ 2 w 17"/>
                <a:gd name="T15" fmla="*/ 8 h 17"/>
                <a:gd name="T16" fmla="*/ 4 w 17"/>
                <a:gd name="T17" fmla="*/ 12 h 17"/>
                <a:gd name="T18" fmla="*/ 9 w 17"/>
                <a:gd name="T19" fmla="*/ 14 h 17"/>
                <a:gd name="T20" fmla="*/ 12 w 17"/>
                <a:gd name="T21" fmla="*/ 16 h 17"/>
                <a:gd name="T22" fmla="*/ 16 w 17"/>
                <a:gd name="T23" fmla="*/ 7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7"/>
                  </a:moveTo>
                  <a:lnTo>
                    <a:pt x="14" y="5"/>
                  </a:lnTo>
                  <a:lnTo>
                    <a:pt x="13" y="3"/>
                  </a:lnTo>
                  <a:lnTo>
                    <a:pt x="11" y="3"/>
                  </a:lnTo>
                  <a:lnTo>
                    <a:pt x="9" y="1"/>
                  </a:lnTo>
                  <a:lnTo>
                    <a:pt x="8" y="0"/>
                  </a:lnTo>
                  <a:lnTo>
                    <a:pt x="0" y="3"/>
                  </a:lnTo>
                  <a:lnTo>
                    <a:pt x="2" y="8"/>
                  </a:lnTo>
                  <a:lnTo>
                    <a:pt x="4" y="12"/>
                  </a:lnTo>
                  <a:lnTo>
                    <a:pt x="9" y="14"/>
                  </a:lnTo>
                  <a:lnTo>
                    <a:pt x="12" y="16"/>
                  </a:lnTo>
                  <a:lnTo>
                    <a:pt x="16" y="7"/>
                  </a:lnTo>
                </a:path>
              </a:pathLst>
            </a:custGeom>
            <a:solidFill>
              <a:srgbClr val="B5B5B5"/>
            </a:solidFill>
            <a:ln w="12700" cap="rnd">
              <a:noFill/>
              <a:round/>
              <a:headEnd/>
              <a:tailEnd/>
            </a:ln>
          </p:spPr>
          <p:txBody>
            <a:bodyPr/>
            <a:lstStyle/>
            <a:p>
              <a:endParaRPr lang="en-US" dirty="0"/>
            </a:p>
          </p:txBody>
        </p:sp>
        <p:sp>
          <p:nvSpPr>
            <p:cNvPr id="49536" name="Freeform 1435"/>
            <p:cNvSpPr>
              <a:spLocks/>
            </p:cNvSpPr>
            <p:nvPr/>
          </p:nvSpPr>
          <p:spPr bwMode="auto">
            <a:xfrm>
              <a:off x="2614" y="2906"/>
              <a:ext cx="33" cy="17"/>
            </a:xfrm>
            <a:custGeom>
              <a:avLst/>
              <a:gdLst>
                <a:gd name="T0" fmla="*/ 32 w 33"/>
                <a:gd name="T1" fmla="*/ 9 h 17"/>
                <a:gd name="T2" fmla="*/ 31 w 33"/>
                <a:gd name="T3" fmla="*/ 8 h 17"/>
                <a:gd name="T4" fmla="*/ 29 w 33"/>
                <a:gd name="T5" fmla="*/ 6 h 17"/>
                <a:gd name="T6" fmla="*/ 24 w 33"/>
                <a:gd name="T7" fmla="*/ 5 h 17"/>
                <a:gd name="T8" fmla="*/ 20 w 33"/>
                <a:gd name="T9" fmla="*/ 4 h 17"/>
                <a:gd name="T10" fmla="*/ 18 w 33"/>
                <a:gd name="T11" fmla="*/ 4 h 17"/>
                <a:gd name="T12" fmla="*/ 14 w 33"/>
                <a:gd name="T13" fmla="*/ 2 h 17"/>
                <a:gd name="T14" fmla="*/ 11 w 33"/>
                <a:gd name="T15" fmla="*/ 1 h 17"/>
                <a:gd name="T16" fmla="*/ 8 w 33"/>
                <a:gd name="T17" fmla="*/ 0 h 17"/>
                <a:gd name="T18" fmla="*/ 4 w 33"/>
                <a:gd name="T19" fmla="*/ 0 h 17"/>
                <a:gd name="T20" fmla="*/ 0 w 33"/>
                <a:gd name="T21" fmla="*/ 6 h 17"/>
                <a:gd name="T22" fmla="*/ 3 w 33"/>
                <a:gd name="T23" fmla="*/ 9 h 17"/>
                <a:gd name="T24" fmla="*/ 7 w 33"/>
                <a:gd name="T25" fmla="*/ 9 h 17"/>
                <a:gd name="T26" fmla="*/ 10 w 33"/>
                <a:gd name="T27" fmla="*/ 11 h 17"/>
                <a:gd name="T28" fmla="*/ 13 w 33"/>
                <a:gd name="T29" fmla="*/ 12 h 17"/>
                <a:gd name="T30" fmla="*/ 18 w 33"/>
                <a:gd name="T31" fmla="*/ 13 h 17"/>
                <a:gd name="T32" fmla="*/ 22 w 33"/>
                <a:gd name="T33" fmla="*/ 13 h 17"/>
                <a:gd name="T34" fmla="*/ 24 w 33"/>
                <a:gd name="T35" fmla="*/ 14 h 17"/>
                <a:gd name="T36" fmla="*/ 29 w 33"/>
                <a:gd name="T37" fmla="*/ 16 h 17"/>
                <a:gd name="T38" fmla="*/ 28 w 33"/>
                <a:gd name="T39" fmla="*/ 16 h 17"/>
                <a:gd name="T40" fmla="*/ 32 w 33"/>
                <a:gd name="T41" fmla="*/ 9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17"/>
                <a:gd name="T65" fmla="*/ 33 w 33"/>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17">
                  <a:moveTo>
                    <a:pt x="32" y="9"/>
                  </a:moveTo>
                  <a:lnTo>
                    <a:pt x="31" y="8"/>
                  </a:lnTo>
                  <a:lnTo>
                    <a:pt x="29" y="6"/>
                  </a:lnTo>
                  <a:lnTo>
                    <a:pt x="24" y="5"/>
                  </a:lnTo>
                  <a:lnTo>
                    <a:pt x="20" y="4"/>
                  </a:lnTo>
                  <a:lnTo>
                    <a:pt x="18" y="4"/>
                  </a:lnTo>
                  <a:lnTo>
                    <a:pt x="14" y="2"/>
                  </a:lnTo>
                  <a:lnTo>
                    <a:pt x="11" y="1"/>
                  </a:lnTo>
                  <a:lnTo>
                    <a:pt x="8" y="0"/>
                  </a:lnTo>
                  <a:lnTo>
                    <a:pt x="4" y="0"/>
                  </a:lnTo>
                  <a:lnTo>
                    <a:pt x="0" y="6"/>
                  </a:lnTo>
                  <a:lnTo>
                    <a:pt x="3" y="9"/>
                  </a:lnTo>
                  <a:lnTo>
                    <a:pt x="7" y="9"/>
                  </a:lnTo>
                  <a:lnTo>
                    <a:pt x="10" y="11"/>
                  </a:lnTo>
                  <a:lnTo>
                    <a:pt x="13" y="12"/>
                  </a:lnTo>
                  <a:lnTo>
                    <a:pt x="18" y="13"/>
                  </a:lnTo>
                  <a:lnTo>
                    <a:pt x="22" y="13"/>
                  </a:lnTo>
                  <a:lnTo>
                    <a:pt x="24" y="14"/>
                  </a:lnTo>
                  <a:lnTo>
                    <a:pt x="29" y="16"/>
                  </a:lnTo>
                  <a:lnTo>
                    <a:pt x="28" y="16"/>
                  </a:lnTo>
                  <a:lnTo>
                    <a:pt x="32" y="9"/>
                  </a:lnTo>
                </a:path>
              </a:pathLst>
            </a:custGeom>
            <a:solidFill>
              <a:srgbClr val="B5B5B5"/>
            </a:solidFill>
            <a:ln w="12700" cap="rnd">
              <a:noFill/>
              <a:round/>
              <a:headEnd/>
              <a:tailEnd/>
            </a:ln>
          </p:spPr>
          <p:txBody>
            <a:bodyPr/>
            <a:lstStyle/>
            <a:p>
              <a:endParaRPr lang="en-US" dirty="0"/>
            </a:p>
          </p:txBody>
        </p:sp>
        <p:sp>
          <p:nvSpPr>
            <p:cNvPr id="49537" name="Freeform 1436"/>
            <p:cNvSpPr>
              <a:spLocks/>
            </p:cNvSpPr>
            <p:nvPr/>
          </p:nvSpPr>
          <p:spPr bwMode="auto">
            <a:xfrm>
              <a:off x="2647" y="2917"/>
              <a:ext cx="17" cy="17"/>
            </a:xfrm>
            <a:custGeom>
              <a:avLst/>
              <a:gdLst>
                <a:gd name="T0" fmla="*/ 16 w 17"/>
                <a:gd name="T1" fmla="*/ 3 h 17"/>
                <a:gd name="T2" fmla="*/ 16 w 17"/>
                <a:gd name="T3" fmla="*/ 5 h 17"/>
                <a:gd name="T4" fmla="*/ 12 w 17"/>
                <a:gd name="T5" fmla="*/ 3 h 17"/>
                <a:gd name="T6" fmla="*/ 11 w 17"/>
                <a:gd name="T7" fmla="*/ 1 h 17"/>
                <a:gd name="T8" fmla="*/ 8 w 17"/>
                <a:gd name="T9" fmla="*/ 1 h 17"/>
                <a:gd name="T10" fmla="*/ 4 w 17"/>
                <a:gd name="T11" fmla="*/ 0 h 17"/>
                <a:gd name="T12" fmla="*/ 0 w 17"/>
                <a:gd name="T13" fmla="*/ 8 h 17"/>
                <a:gd name="T14" fmla="*/ 4 w 17"/>
                <a:gd name="T15" fmla="*/ 10 h 17"/>
                <a:gd name="T16" fmla="*/ 6 w 17"/>
                <a:gd name="T17" fmla="*/ 12 h 17"/>
                <a:gd name="T18" fmla="*/ 8 w 17"/>
                <a:gd name="T19" fmla="*/ 12 h 17"/>
                <a:gd name="T20" fmla="*/ 12 w 17"/>
                <a:gd name="T21" fmla="*/ 14 h 17"/>
                <a:gd name="T22" fmla="*/ 12 w 17"/>
                <a:gd name="T23" fmla="*/ 16 h 17"/>
                <a:gd name="T24" fmla="*/ 16 w 17"/>
                <a:gd name="T25" fmla="*/ 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3"/>
                  </a:moveTo>
                  <a:lnTo>
                    <a:pt x="16" y="5"/>
                  </a:lnTo>
                  <a:lnTo>
                    <a:pt x="12" y="3"/>
                  </a:lnTo>
                  <a:lnTo>
                    <a:pt x="11" y="1"/>
                  </a:lnTo>
                  <a:lnTo>
                    <a:pt x="8" y="1"/>
                  </a:lnTo>
                  <a:lnTo>
                    <a:pt x="4" y="0"/>
                  </a:lnTo>
                  <a:lnTo>
                    <a:pt x="0" y="8"/>
                  </a:lnTo>
                  <a:lnTo>
                    <a:pt x="4" y="10"/>
                  </a:lnTo>
                  <a:lnTo>
                    <a:pt x="6" y="12"/>
                  </a:lnTo>
                  <a:lnTo>
                    <a:pt x="8" y="12"/>
                  </a:lnTo>
                  <a:lnTo>
                    <a:pt x="12" y="14"/>
                  </a:lnTo>
                  <a:lnTo>
                    <a:pt x="12" y="16"/>
                  </a:lnTo>
                  <a:lnTo>
                    <a:pt x="16" y="3"/>
                  </a:lnTo>
                </a:path>
              </a:pathLst>
            </a:custGeom>
            <a:solidFill>
              <a:srgbClr val="B5B5B5"/>
            </a:solidFill>
            <a:ln w="12700" cap="rnd">
              <a:noFill/>
              <a:round/>
              <a:headEnd/>
              <a:tailEnd/>
            </a:ln>
          </p:spPr>
          <p:txBody>
            <a:bodyPr/>
            <a:lstStyle/>
            <a:p>
              <a:endParaRPr lang="en-US" dirty="0"/>
            </a:p>
          </p:txBody>
        </p:sp>
        <p:sp>
          <p:nvSpPr>
            <p:cNvPr id="49538" name="Freeform 1437"/>
            <p:cNvSpPr>
              <a:spLocks/>
            </p:cNvSpPr>
            <p:nvPr/>
          </p:nvSpPr>
          <p:spPr bwMode="auto">
            <a:xfrm>
              <a:off x="2659" y="2921"/>
              <a:ext cx="79" cy="41"/>
            </a:xfrm>
            <a:custGeom>
              <a:avLst/>
              <a:gdLst>
                <a:gd name="T0" fmla="*/ 78 w 79"/>
                <a:gd name="T1" fmla="*/ 33 h 41"/>
                <a:gd name="T2" fmla="*/ 69 w 79"/>
                <a:gd name="T3" fmla="*/ 27 h 41"/>
                <a:gd name="T4" fmla="*/ 60 w 79"/>
                <a:gd name="T5" fmla="*/ 21 h 41"/>
                <a:gd name="T6" fmla="*/ 51 w 79"/>
                <a:gd name="T7" fmla="*/ 17 h 41"/>
                <a:gd name="T8" fmla="*/ 42 w 79"/>
                <a:gd name="T9" fmla="*/ 12 h 41"/>
                <a:gd name="T10" fmla="*/ 33 w 79"/>
                <a:gd name="T11" fmla="*/ 9 h 41"/>
                <a:gd name="T12" fmla="*/ 22 w 79"/>
                <a:gd name="T13" fmla="*/ 5 h 41"/>
                <a:gd name="T14" fmla="*/ 13 w 79"/>
                <a:gd name="T15" fmla="*/ 3 h 41"/>
                <a:gd name="T16" fmla="*/ 4 w 79"/>
                <a:gd name="T17" fmla="*/ 0 h 41"/>
                <a:gd name="T18" fmla="*/ 0 w 79"/>
                <a:gd name="T19" fmla="*/ 10 h 41"/>
                <a:gd name="T20" fmla="*/ 10 w 79"/>
                <a:gd name="T21" fmla="*/ 12 h 41"/>
                <a:gd name="T22" fmla="*/ 20 w 79"/>
                <a:gd name="T23" fmla="*/ 15 h 41"/>
                <a:gd name="T24" fmla="*/ 29 w 79"/>
                <a:gd name="T25" fmla="*/ 17 h 41"/>
                <a:gd name="T26" fmla="*/ 38 w 79"/>
                <a:gd name="T27" fmla="*/ 20 h 41"/>
                <a:gd name="T28" fmla="*/ 46 w 79"/>
                <a:gd name="T29" fmla="*/ 24 h 41"/>
                <a:gd name="T30" fmla="*/ 55 w 79"/>
                <a:gd name="T31" fmla="*/ 29 h 41"/>
                <a:gd name="T32" fmla="*/ 63 w 79"/>
                <a:gd name="T33" fmla="*/ 34 h 41"/>
                <a:gd name="T34" fmla="*/ 71 w 79"/>
                <a:gd name="T35" fmla="*/ 40 h 41"/>
                <a:gd name="T36" fmla="*/ 78 w 79"/>
                <a:gd name="T37" fmla="*/ 33 h 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9"/>
                <a:gd name="T58" fmla="*/ 0 h 41"/>
                <a:gd name="T59" fmla="*/ 79 w 79"/>
                <a:gd name="T60" fmla="*/ 41 h 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9" h="41">
                  <a:moveTo>
                    <a:pt x="78" y="33"/>
                  </a:moveTo>
                  <a:lnTo>
                    <a:pt x="69" y="27"/>
                  </a:lnTo>
                  <a:lnTo>
                    <a:pt x="60" y="21"/>
                  </a:lnTo>
                  <a:lnTo>
                    <a:pt x="51" y="17"/>
                  </a:lnTo>
                  <a:lnTo>
                    <a:pt x="42" y="12"/>
                  </a:lnTo>
                  <a:lnTo>
                    <a:pt x="33" y="9"/>
                  </a:lnTo>
                  <a:lnTo>
                    <a:pt x="22" y="5"/>
                  </a:lnTo>
                  <a:lnTo>
                    <a:pt x="13" y="3"/>
                  </a:lnTo>
                  <a:lnTo>
                    <a:pt x="4" y="0"/>
                  </a:lnTo>
                  <a:lnTo>
                    <a:pt x="0" y="10"/>
                  </a:lnTo>
                  <a:lnTo>
                    <a:pt x="10" y="12"/>
                  </a:lnTo>
                  <a:lnTo>
                    <a:pt x="20" y="15"/>
                  </a:lnTo>
                  <a:lnTo>
                    <a:pt x="29" y="17"/>
                  </a:lnTo>
                  <a:lnTo>
                    <a:pt x="38" y="20"/>
                  </a:lnTo>
                  <a:lnTo>
                    <a:pt x="46" y="24"/>
                  </a:lnTo>
                  <a:lnTo>
                    <a:pt x="55" y="29"/>
                  </a:lnTo>
                  <a:lnTo>
                    <a:pt x="63" y="34"/>
                  </a:lnTo>
                  <a:lnTo>
                    <a:pt x="71" y="40"/>
                  </a:lnTo>
                  <a:lnTo>
                    <a:pt x="78" y="33"/>
                  </a:lnTo>
                </a:path>
              </a:pathLst>
            </a:custGeom>
            <a:solidFill>
              <a:srgbClr val="B5B5B5"/>
            </a:solidFill>
            <a:ln w="12700" cap="rnd">
              <a:noFill/>
              <a:round/>
              <a:headEnd/>
              <a:tailEnd/>
            </a:ln>
          </p:spPr>
          <p:txBody>
            <a:bodyPr/>
            <a:lstStyle/>
            <a:p>
              <a:endParaRPr lang="en-US" dirty="0"/>
            </a:p>
          </p:txBody>
        </p:sp>
        <p:sp>
          <p:nvSpPr>
            <p:cNvPr id="49539" name="Freeform 1438"/>
            <p:cNvSpPr>
              <a:spLocks/>
            </p:cNvSpPr>
            <p:nvPr/>
          </p:nvSpPr>
          <p:spPr bwMode="auto">
            <a:xfrm>
              <a:off x="2735" y="2958"/>
              <a:ext cx="17" cy="17"/>
            </a:xfrm>
            <a:custGeom>
              <a:avLst/>
              <a:gdLst>
                <a:gd name="T0" fmla="*/ 14 w 17"/>
                <a:gd name="T1" fmla="*/ 4 h 17"/>
                <a:gd name="T2" fmla="*/ 16 w 17"/>
                <a:gd name="T3" fmla="*/ 6 h 17"/>
                <a:gd name="T4" fmla="*/ 12 w 17"/>
                <a:gd name="T5" fmla="*/ 4 h 17"/>
                <a:gd name="T6" fmla="*/ 9 w 17"/>
                <a:gd name="T7" fmla="*/ 2 h 17"/>
                <a:gd name="T8" fmla="*/ 8 w 17"/>
                <a:gd name="T9" fmla="*/ 0 h 17"/>
                <a:gd name="T10" fmla="*/ 8 w 17"/>
                <a:gd name="T11" fmla="*/ 2 h 17"/>
                <a:gd name="T12" fmla="*/ 0 w 17"/>
                <a:gd name="T13" fmla="*/ 10 h 17"/>
                <a:gd name="T14" fmla="*/ 3 w 17"/>
                <a:gd name="T15" fmla="*/ 12 h 17"/>
                <a:gd name="T16" fmla="*/ 6 w 17"/>
                <a:gd name="T17" fmla="*/ 14 h 17"/>
                <a:gd name="T18" fmla="*/ 8 w 17"/>
                <a:gd name="T19" fmla="*/ 14 h 17"/>
                <a:gd name="T20" fmla="*/ 9 w 17"/>
                <a:gd name="T21" fmla="*/ 16 h 17"/>
                <a:gd name="T22" fmla="*/ 14 w 17"/>
                <a:gd name="T23" fmla="*/ 4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4" y="4"/>
                  </a:moveTo>
                  <a:lnTo>
                    <a:pt x="16" y="6"/>
                  </a:lnTo>
                  <a:lnTo>
                    <a:pt x="12" y="4"/>
                  </a:lnTo>
                  <a:lnTo>
                    <a:pt x="9" y="2"/>
                  </a:lnTo>
                  <a:lnTo>
                    <a:pt x="8" y="0"/>
                  </a:lnTo>
                  <a:lnTo>
                    <a:pt x="8" y="2"/>
                  </a:lnTo>
                  <a:lnTo>
                    <a:pt x="0" y="10"/>
                  </a:lnTo>
                  <a:lnTo>
                    <a:pt x="3" y="12"/>
                  </a:lnTo>
                  <a:lnTo>
                    <a:pt x="6" y="14"/>
                  </a:lnTo>
                  <a:lnTo>
                    <a:pt x="8" y="14"/>
                  </a:lnTo>
                  <a:lnTo>
                    <a:pt x="9" y="16"/>
                  </a:lnTo>
                  <a:lnTo>
                    <a:pt x="14" y="4"/>
                  </a:lnTo>
                </a:path>
              </a:pathLst>
            </a:custGeom>
            <a:solidFill>
              <a:srgbClr val="B5B5B5"/>
            </a:solidFill>
            <a:ln w="12700" cap="rnd">
              <a:noFill/>
              <a:round/>
              <a:headEnd/>
              <a:tailEnd/>
            </a:ln>
          </p:spPr>
          <p:txBody>
            <a:bodyPr/>
            <a:lstStyle/>
            <a:p>
              <a:endParaRPr lang="en-US" dirty="0"/>
            </a:p>
          </p:txBody>
        </p:sp>
        <p:sp>
          <p:nvSpPr>
            <p:cNvPr id="49540" name="Freeform 1439"/>
            <p:cNvSpPr>
              <a:spLocks/>
            </p:cNvSpPr>
            <p:nvPr/>
          </p:nvSpPr>
          <p:spPr bwMode="auto">
            <a:xfrm>
              <a:off x="2745" y="2961"/>
              <a:ext cx="17" cy="17"/>
            </a:xfrm>
            <a:custGeom>
              <a:avLst/>
              <a:gdLst>
                <a:gd name="T0" fmla="*/ 16 w 17"/>
                <a:gd name="T1" fmla="*/ 6 h 17"/>
                <a:gd name="T2" fmla="*/ 12 w 17"/>
                <a:gd name="T3" fmla="*/ 4 h 17"/>
                <a:gd name="T4" fmla="*/ 8 w 17"/>
                <a:gd name="T5" fmla="*/ 0 h 17"/>
                <a:gd name="T6" fmla="*/ 0 w 17"/>
                <a:gd name="T7" fmla="*/ 12 h 17"/>
                <a:gd name="T8" fmla="*/ 4 w 17"/>
                <a:gd name="T9" fmla="*/ 14 h 17"/>
                <a:gd name="T10" fmla="*/ 8 w 17"/>
                <a:gd name="T11" fmla="*/ 16 h 17"/>
                <a:gd name="T12" fmla="*/ 16 w 17"/>
                <a:gd name="T13" fmla="*/ 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16" y="6"/>
                  </a:moveTo>
                  <a:lnTo>
                    <a:pt x="12" y="4"/>
                  </a:lnTo>
                  <a:lnTo>
                    <a:pt x="8" y="0"/>
                  </a:lnTo>
                  <a:lnTo>
                    <a:pt x="0" y="12"/>
                  </a:lnTo>
                  <a:lnTo>
                    <a:pt x="4" y="14"/>
                  </a:lnTo>
                  <a:lnTo>
                    <a:pt x="8" y="16"/>
                  </a:lnTo>
                  <a:lnTo>
                    <a:pt x="16" y="6"/>
                  </a:lnTo>
                </a:path>
              </a:pathLst>
            </a:custGeom>
            <a:solidFill>
              <a:srgbClr val="B5B5B5"/>
            </a:solidFill>
            <a:ln w="12700" cap="rnd">
              <a:noFill/>
              <a:round/>
              <a:headEnd/>
              <a:tailEnd/>
            </a:ln>
          </p:spPr>
          <p:txBody>
            <a:bodyPr/>
            <a:lstStyle/>
            <a:p>
              <a:endParaRPr lang="en-US" dirty="0"/>
            </a:p>
          </p:txBody>
        </p:sp>
        <p:sp>
          <p:nvSpPr>
            <p:cNvPr id="49541" name="Freeform 1440"/>
            <p:cNvSpPr>
              <a:spLocks/>
            </p:cNvSpPr>
            <p:nvPr/>
          </p:nvSpPr>
          <p:spPr bwMode="auto">
            <a:xfrm>
              <a:off x="2749" y="2967"/>
              <a:ext cx="22" cy="17"/>
            </a:xfrm>
            <a:custGeom>
              <a:avLst/>
              <a:gdLst>
                <a:gd name="T0" fmla="*/ 21 w 22"/>
                <a:gd name="T1" fmla="*/ 8 h 17"/>
                <a:gd name="T2" fmla="*/ 16 w 22"/>
                <a:gd name="T3" fmla="*/ 6 h 17"/>
                <a:gd name="T4" fmla="*/ 12 w 22"/>
                <a:gd name="T5" fmla="*/ 3 h 17"/>
                <a:gd name="T6" fmla="*/ 9 w 22"/>
                <a:gd name="T7" fmla="*/ 1 h 17"/>
                <a:gd name="T8" fmla="*/ 4 w 22"/>
                <a:gd name="T9" fmla="*/ 0 h 17"/>
                <a:gd name="T10" fmla="*/ 0 w 22"/>
                <a:gd name="T11" fmla="*/ 6 h 17"/>
                <a:gd name="T12" fmla="*/ 5 w 22"/>
                <a:gd name="T13" fmla="*/ 9 h 17"/>
                <a:gd name="T14" fmla="*/ 9 w 22"/>
                <a:gd name="T15" fmla="*/ 12 h 17"/>
                <a:gd name="T16" fmla="*/ 12 w 22"/>
                <a:gd name="T17" fmla="*/ 13 h 17"/>
                <a:gd name="T18" fmla="*/ 17 w 22"/>
                <a:gd name="T19" fmla="*/ 16 h 17"/>
                <a:gd name="T20" fmla="*/ 21 w 22"/>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7"/>
                <a:gd name="T35" fmla="*/ 22 w 22"/>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7">
                  <a:moveTo>
                    <a:pt x="21" y="8"/>
                  </a:moveTo>
                  <a:lnTo>
                    <a:pt x="16" y="6"/>
                  </a:lnTo>
                  <a:lnTo>
                    <a:pt x="12" y="3"/>
                  </a:lnTo>
                  <a:lnTo>
                    <a:pt x="9" y="1"/>
                  </a:lnTo>
                  <a:lnTo>
                    <a:pt x="4" y="0"/>
                  </a:lnTo>
                  <a:lnTo>
                    <a:pt x="0" y="6"/>
                  </a:lnTo>
                  <a:lnTo>
                    <a:pt x="5" y="9"/>
                  </a:lnTo>
                  <a:lnTo>
                    <a:pt x="9" y="12"/>
                  </a:lnTo>
                  <a:lnTo>
                    <a:pt x="12" y="13"/>
                  </a:lnTo>
                  <a:lnTo>
                    <a:pt x="17" y="16"/>
                  </a:lnTo>
                  <a:lnTo>
                    <a:pt x="21" y="8"/>
                  </a:lnTo>
                </a:path>
              </a:pathLst>
            </a:custGeom>
            <a:solidFill>
              <a:srgbClr val="B5B5B5"/>
            </a:solidFill>
            <a:ln w="12700" cap="rnd">
              <a:noFill/>
              <a:round/>
              <a:headEnd/>
              <a:tailEnd/>
            </a:ln>
          </p:spPr>
          <p:txBody>
            <a:bodyPr/>
            <a:lstStyle/>
            <a:p>
              <a:endParaRPr lang="en-US" dirty="0"/>
            </a:p>
          </p:txBody>
        </p:sp>
        <p:sp>
          <p:nvSpPr>
            <p:cNvPr id="49542" name="Freeform 1441"/>
            <p:cNvSpPr>
              <a:spLocks/>
            </p:cNvSpPr>
            <p:nvPr/>
          </p:nvSpPr>
          <p:spPr bwMode="auto">
            <a:xfrm>
              <a:off x="2771" y="2977"/>
              <a:ext cx="27" cy="22"/>
            </a:xfrm>
            <a:custGeom>
              <a:avLst/>
              <a:gdLst>
                <a:gd name="T0" fmla="*/ 26 w 27"/>
                <a:gd name="T1" fmla="*/ 13 h 22"/>
                <a:gd name="T2" fmla="*/ 24 w 27"/>
                <a:gd name="T3" fmla="*/ 12 h 22"/>
                <a:gd name="T4" fmla="*/ 21 w 27"/>
                <a:gd name="T5" fmla="*/ 11 h 22"/>
                <a:gd name="T6" fmla="*/ 19 w 27"/>
                <a:gd name="T7" fmla="*/ 9 h 22"/>
                <a:gd name="T8" fmla="*/ 16 w 27"/>
                <a:gd name="T9" fmla="*/ 8 h 22"/>
                <a:gd name="T10" fmla="*/ 14 w 27"/>
                <a:gd name="T11" fmla="*/ 5 h 22"/>
                <a:gd name="T12" fmla="*/ 11 w 27"/>
                <a:gd name="T13" fmla="*/ 3 h 22"/>
                <a:gd name="T14" fmla="*/ 8 w 27"/>
                <a:gd name="T15" fmla="*/ 2 h 22"/>
                <a:gd name="T16" fmla="*/ 4 w 27"/>
                <a:gd name="T17" fmla="*/ 0 h 22"/>
                <a:gd name="T18" fmla="*/ 0 w 27"/>
                <a:gd name="T19" fmla="*/ 7 h 22"/>
                <a:gd name="T20" fmla="*/ 2 w 27"/>
                <a:gd name="T21" fmla="*/ 9 h 22"/>
                <a:gd name="T22" fmla="*/ 5 w 27"/>
                <a:gd name="T23" fmla="*/ 10 h 22"/>
                <a:gd name="T24" fmla="*/ 7 w 27"/>
                <a:gd name="T25" fmla="*/ 12 h 22"/>
                <a:gd name="T26" fmla="*/ 10 w 27"/>
                <a:gd name="T27" fmla="*/ 14 h 22"/>
                <a:gd name="T28" fmla="*/ 13 w 27"/>
                <a:gd name="T29" fmla="*/ 16 h 22"/>
                <a:gd name="T30" fmla="*/ 15 w 27"/>
                <a:gd name="T31" fmla="*/ 18 h 22"/>
                <a:gd name="T32" fmla="*/ 20 w 27"/>
                <a:gd name="T33" fmla="*/ 19 h 22"/>
                <a:gd name="T34" fmla="*/ 24 w 27"/>
                <a:gd name="T35" fmla="*/ 21 h 22"/>
                <a:gd name="T36" fmla="*/ 26 w 27"/>
                <a:gd name="T37" fmla="*/ 13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22"/>
                <a:gd name="T59" fmla="*/ 27 w 27"/>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22">
                  <a:moveTo>
                    <a:pt x="26" y="13"/>
                  </a:moveTo>
                  <a:lnTo>
                    <a:pt x="24" y="12"/>
                  </a:lnTo>
                  <a:lnTo>
                    <a:pt x="21" y="11"/>
                  </a:lnTo>
                  <a:lnTo>
                    <a:pt x="19" y="9"/>
                  </a:lnTo>
                  <a:lnTo>
                    <a:pt x="16" y="8"/>
                  </a:lnTo>
                  <a:lnTo>
                    <a:pt x="14" y="5"/>
                  </a:lnTo>
                  <a:lnTo>
                    <a:pt x="11" y="3"/>
                  </a:lnTo>
                  <a:lnTo>
                    <a:pt x="8" y="2"/>
                  </a:lnTo>
                  <a:lnTo>
                    <a:pt x="4" y="0"/>
                  </a:lnTo>
                  <a:lnTo>
                    <a:pt x="0" y="7"/>
                  </a:lnTo>
                  <a:lnTo>
                    <a:pt x="2" y="9"/>
                  </a:lnTo>
                  <a:lnTo>
                    <a:pt x="5" y="10"/>
                  </a:lnTo>
                  <a:lnTo>
                    <a:pt x="7" y="12"/>
                  </a:lnTo>
                  <a:lnTo>
                    <a:pt x="10" y="14"/>
                  </a:lnTo>
                  <a:lnTo>
                    <a:pt x="13" y="16"/>
                  </a:lnTo>
                  <a:lnTo>
                    <a:pt x="15" y="18"/>
                  </a:lnTo>
                  <a:lnTo>
                    <a:pt x="20" y="19"/>
                  </a:lnTo>
                  <a:lnTo>
                    <a:pt x="24" y="21"/>
                  </a:lnTo>
                  <a:lnTo>
                    <a:pt x="26" y="13"/>
                  </a:lnTo>
                </a:path>
              </a:pathLst>
            </a:custGeom>
            <a:solidFill>
              <a:srgbClr val="B5B5B5"/>
            </a:solidFill>
            <a:ln w="12700" cap="rnd">
              <a:noFill/>
              <a:round/>
              <a:headEnd/>
              <a:tailEnd/>
            </a:ln>
          </p:spPr>
          <p:txBody>
            <a:bodyPr/>
            <a:lstStyle/>
            <a:p>
              <a:endParaRPr lang="en-US" dirty="0"/>
            </a:p>
          </p:txBody>
        </p:sp>
        <p:sp>
          <p:nvSpPr>
            <p:cNvPr id="49543" name="Freeform 1442"/>
            <p:cNvSpPr>
              <a:spLocks/>
            </p:cNvSpPr>
            <p:nvPr/>
          </p:nvSpPr>
          <p:spPr bwMode="auto">
            <a:xfrm>
              <a:off x="2524" y="2636"/>
              <a:ext cx="17" cy="17"/>
            </a:xfrm>
            <a:custGeom>
              <a:avLst/>
              <a:gdLst>
                <a:gd name="T0" fmla="*/ 16 w 17"/>
                <a:gd name="T1" fmla="*/ 16 h 17"/>
                <a:gd name="T2" fmla="*/ 16 w 17"/>
                <a:gd name="T3" fmla="*/ 12 h 17"/>
                <a:gd name="T4" fmla="*/ 13 w 17"/>
                <a:gd name="T5" fmla="*/ 6 h 17"/>
                <a:gd name="T6" fmla="*/ 11 w 17"/>
                <a:gd name="T7" fmla="*/ 3 h 17"/>
                <a:gd name="T8" fmla="*/ 11 w 17"/>
                <a:gd name="T9" fmla="*/ 0 h 17"/>
                <a:gd name="T10" fmla="*/ 0 w 17"/>
                <a:gd name="T11" fmla="*/ 6 h 17"/>
                <a:gd name="T12" fmla="*/ 0 w 17"/>
                <a:gd name="T13" fmla="*/ 9 h 17"/>
                <a:gd name="T14" fmla="*/ 2 w 17"/>
                <a:gd name="T15" fmla="*/ 12 h 17"/>
                <a:gd name="T16" fmla="*/ 2 w 17"/>
                <a:gd name="T17" fmla="*/ 16 h 17"/>
                <a:gd name="T18" fmla="*/ 16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16"/>
                  </a:moveTo>
                  <a:lnTo>
                    <a:pt x="16" y="12"/>
                  </a:lnTo>
                  <a:lnTo>
                    <a:pt x="13" y="6"/>
                  </a:lnTo>
                  <a:lnTo>
                    <a:pt x="11" y="3"/>
                  </a:lnTo>
                  <a:lnTo>
                    <a:pt x="11" y="0"/>
                  </a:lnTo>
                  <a:lnTo>
                    <a:pt x="0" y="6"/>
                  </a:lnTo>
                  <a:lnTo>
                    <a:pt x="0" y="9"/>
                  </a:lnTo>
                  <a:lnTo>
                    <a:pt x="2" y="12"/>
                  </a:lnTo>
                  <a:lnTo>
                    <a:pt x="2" y="16"/>
                  </a:lnTo>
                  <a:lnTo>
                    <a:pt x="16" y="16"/>
                  </a:lnTo>
                </a:path>
              </a:pathLst>
            </a:custGeom>
            <a:solidFill>
              <a:srgbClr val="B5B5B5"/>
            </a:solidFill>
            <a:ln w="12700" cap="rnd">
              <a:noFill/>
              <a:round/>
              <a:headEnd/>
              <a:tailEnd/>
            </a:ln>
          </p:spPr>
          <p:txBody>
            <a:bodyPr/>
            <a:lstStyle/>
            <a:p>
              <a:endParaRPr lang="en-US" dirty="0"/>
            </a:p>
          </p:txBody>
        </p:sp>
        <p:sp>
          <p:nvSpPr>
            <p:cNvPr id="49544" name="Freeform 1443"/>
            <p:cNvSpPr>
              <a:spLocks/>
            </p:cNvSpPr>
            <p:nvPr/>
          </p:nvSpPr>
          <p:spPr bwMode="auto">
            <a:xfrm>
              <a:off x="2563" y="2702"/>
              <a:ext cx="17" cy="17"/>
            </a:xfrm>
            <a:custGeom>
              <a:avLst/>
              <a:gdLst>
                <a:gd name="T0" fmla="*/ 16 w 17"/>
                <a:gd name="T1" fmla="*/ 9 h 17"/>
                <a:gd name="T2" fmla="*/ 13 w 17"/>
                <a:gd name="T3" fmla="*/ 9 h 17"/>
                <a:gd name="T4" fmla="*/ 13 w 17"/>
                <a:gd name="T5" fmla="*/ 6 h 17"/>
                <a:gd name="T6" fmla="*/ 13 w 17"/>
                <a:gd name="T7" fmla="*/ 4 h 17"/>
                <a:gd name="T8" fmla="*/ 11 w 17"/>
                <a:gd name="T9" fmla="*/ 0 h 17"/>
                <a:gd name="T10" fmla="*/ 0 w 17"/>
                <a:gd name="T11" fmla="*/ 5 h 17"/>
                <a:gd name="T12" fmla="*/ 2 w 17"/>
                <a:gd name="T13" fmla="*/ 6 h 17"/>
                <a:gd name="T14" fmla="*/ 2 w 17"/>
                <a:gd name="T15" fmla="*/ 9 h 17"/>
                <a:gd name="T16" fmla="*/ 2 w 17"/>
                <a:gd name="T17" fmla="*/ 12 h 17"/>
                <a:gd name="T18" fmla="*/ 6 w 17"/>
                <a:gd name="T19" fmla="*/ 16 h 17"/>
                <a:gd name="T20" fmla="*/ 16 w 17"/>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9"/>
                  </a:moveTo>
                  <a:lnTo>
                    <a:pt x="13" y="9"/>
                  </a:lnTo>
                  <a:lnTo>
                    <a:pt x="13" y="6"/>
                  </a:lnTo>
                  <a:lnTo>
                    <a:pt x="13" y="4"/>
                  </a:lnTo>
                  <a:lnTo>
                    <a:pt x="11" y="0"/>
                  </a:lnTo>
                  <a:lnTo>
                    <a:pt x="0" y="5"/>
                  </a:lnTo>
                  <a:lnTo>
                    <a:pt x="2" y="6"/>
                  </a:lnTo>
                  <a:lnTo>
                    <a:pt x="2" y="9"/>
                  </a:lnTo>
                  <a:lnTo>
                    <a:pt x="2" y="12"/>
                  </a:lnTo>
                  <a:lnTo>
                    <a:pt x="6" y="16"/>
                  </a:lnTo>
                  <a:lnTo>
                    <a:pt x="16" y="9"/>
                  </a:lnTo>
                </a:path>
              </a:pathLst>
            </a:custGeom>
            <a:solidFill>
              <a:srgbClr val="B5B5B5"/>
            </a:solidFill>
            <a:ln w="12700" cap="rnd">
              <a:noFill/>
              <a:round/>
              <a:headEnd/>
              <a:tailEnd/>
            </a:ln>
          </p:spPr>
          <p:txBody>
            <a:bodyPr/>
            <a:lstStyle/>
            <a:p>
              <a:endParaRPr lang="en-US" dirty="0"/>
            </a:p>
          </p:txBody>
        </p:sp>
        <p:sp>
          <p:nvSpPr>
            <p:cNvPr id="49545" name="Freeform 1444"/>
            <p:cNvSpPr>
              <a:spLocks/>
            </p:cNvSpPr>
            <p:nvPr/>
          </p:nvSpPr>
          <p:spPr bwMode="auto">
            <a:xfrm>
              <a:off x="2592" y="2779"/>
              <a:ext cx="17" cy="17"/>
            </a:xfrm>
            <a:custGeom>
              <a:avLst/>
              <a:gdLst>
                <a:gd name="T0" fmla="*/ 16 w 17"/>
                <a:gd name="T1" fmla="*/ 13 h 17"/>
                <a:gd name="T2" fmla="*/ 14 w 17"/>
                <a:gd name="T3" fmla="*/ 8 h 17"/>
                <a:gd name="T4" fmla="*/ 12 w 17"/>
                <a:gd name="T5" fmla="*/ 7 h 17"/>
                <a:gd name="T6" fmla="*/ 9 w 17"/>
                <a:gd name="T7" fmla="*/ 2 h 17"/>
                <a:gd name="T8" fmla="*/ 8 w 17"/>
                <a:gd name="T9" fmla="*/ 0 h 17"/>
                <a:gd name="T10" fmla="*/ 0 w 17"/>
                <a:gd name="T11" fmla="*/ 5 h 17"/>
                <a:gd name="T12" fmla="*/ 1 w 17"/>
                <a:gd name="T13" fmla="*/ 7 h 17"/>
                <a:gd name="T14" fmla="*/ 4 w 17"/>
                <a:gd name="T15" fmla="*/ 10 h 17"/>
                <a:gd name="T16" fmla="*/ 6 w 17"/>
                <a:gd name="T17" fmla="*/ 13 h 17"/>
                <a:gd name="T18" fmla="*/ 6 w 17"/>
                <a:gd name="T19" fmla="*/ 16 h 17"/>
                <a:gd name="T20" fmla="*/ 16 w 17"/>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3"/>
                  </a:moveTo>
                  <a:lnTo>
                    <a:pt x="14" y="8"/>
                  </a:lnTo>
                  <a:lnTo>
                    <a:pt x="12" y="7"/>
                  </a:lnTo>
                  <a:lnTo>
                    <a:pt x="9" y="2"/>
                  </a:lnTo>
                  <a:lnTo>
                    <a:pt x="8" y="0"/>
                  </a:lnTo>
                  <a:lnTo>
                    <a:pt x="0" y="5"/>
                  </a:lnTo>
                  <a:lnTo>
                    <a:pt x="1" y="7"/>
                  </a:lnTo>
                  <a:lnTo>
                    <a:pt x="4" y="10"/>
                  </a:lnTo>
                  <a:lnTo>
                    <a:pt x="6" y="13"/>
                  </a:lnTo>
                  <a:lnTo>
                    <a:pt x="6" y="16"/>
                  </a:lnTo>
                  <a:lnTo>
                    <a:pt x="16" y="13"/>
                  </a:lnTo>
                </a:path>
              </a:pathLst>
            </a:custGeom>
            <a:solidFill>
              <a:srgbClr val="B5B5B5"/>
            </a:solidFill>
            <a:ln w="12700" cap="rnd">
              <a:noFill/>
              <a:round/>
              <a:headEnd/>
              <a:tailEnd/>
            </a:ln>
          </p:spPr>
          <p:txBody>
            <a:bodyPr/>
            <a:lstStyle/>
            <a:p>
              <a:endParaRPr lang="en-US" dirty="0"/>
            </a:p>
          </p:txBody>
        </p:sp>
        <p:sp>
          <p:nvSpPr>
            <p:cNvPr id="49546" name="Freeform 1445"/>
            <p:cNvSpPr>
              <a:spLocks/>
            </p:cNvSpPr>
            <p:nvPr/>
          </p:nvSpPr>
          <p:spPr bwMode="auto">
            <a:xfrm>
              <a:off x="2601" y="2793"/>
              <a:ext cx="17" cy="21"/>
            </a:xfrm>
            <a:custGeom>
              <a:avLst/>
              <a:gdLst>
                <a:gd name="T0" fmla="*/ 15 w 17"/>
                <a:gd name="T1" fmla="*/ 17 h 21"/>
                <a:gd name="T2" fmla="*/ 16 w 17"/>
                <a:gd name="T3" fmla="*/ 18 h 21"/>
                <a:gd name="T4" fmla="*/ 15 w 17"/>
                <a:gd name="T5" fmla="*/ 15 h 21"/>
                <a:gd name="T6" fmla="*/ 14 w 17"/>
                <a:gd name="T7" fmla="*/ 12 h 21"/>
                <a:gd name="T8" fmla="*/ 12 w 17"/>
                <a:gd name="T9" fmla="*/ 11 h 21"/>
                <a:gd name="T10" fmla="*/ 12 w 17"/>
                <a:gd name="T11" fmla="*/ 8 h 21"/>
                <a:gd name="T12" fmla="*/ 10 w 17"/>
                <a:gd name="T13" fmla="*/ 6 h 21"/>
                <a:gd name="T14" fmla="*/ 9 w 17"/>
                <a:gd name="T15" fmla="*/ 5 h 21"/>
                <a:gd name="T16" fmla="*/ 9 w 17"/>
                <a:gd name="T17" fmla="*/ 2 h 21"/>
                <a:gd name="T18" fmla="*/ 8 w 17"/>
                <a:gd name="T19" fmla="*/ 0 h 21"/>
                <a:gd name="T20" fmla="*/ 0 w 17"/>
                <a:gd name="T21" fmla="*/ 2 h 21"/>
                <a:gd name="T22" fmla="*/ 1 w 17"/>
                <a:gd name="T23" fmla="*/ 5 h 21"/>
                <a:gd name="T24" fmla="*/ 2 w 17"/>
                <a:gd name="T25" fmla="*/ 8 h 21"/>
                <a:gd name="T26" fmla="*/ 4 w 17"/>
                <a:gd name="T27" fmla="*/ 9 h 21"/>
                <a:gd name="T28" fmla="*/ 4 w 17"/>
                <a:gd name="T29" fmla="*/ 12 h 21"/>
                <a:gd name="T30" fmla="*/ 6 w 17"/>
                <a:gd name="T31" fmla="*/ 14 h 21"/>
                <a:gd name="T32" fmla="*/ 7 w 17"/>
                <a:gd name="T33" fmla="*/ 16 h 21"/>
                <a:gd name="T34" fmla="*/ 7 w 17"/>
                <a:gd name="T35" fmla="*/ 18 h 21"/>
                <a:gd name="T36" fmla="*/ 8 w 17"/>
                <a:gd name="T37" fmla="*/ 20 h 21"/>
                <a:gd name="T38" fmla="*/ 9 w 17"/>
                <a:gd name="T39" fmla="*/ 20 h 21"/>
                <a:gd name="T40" fmla="*/ 15 w 17"/>
                <a:gd name="T41" fmla="*/ 17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1"/>
                <a:gd name="T65" fmla="*/ 17 w 17"/>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1">
                  <a:moveTo>
                    <a:pt x="15" y="17"/>
                  </a:moveTo>
                  <a:lnTo>
                    <a:pt x="16" y="18"/>
                  </a:lnTo>
                  <a:lnTo>
                    <a:pt x="15" y="15"/>
                  </a:lnTo>
                  <a:lnTo>
                    <a:pt x="14" y="12"/>
                  </a:lnTo>
                  <a:lnTo>
                    <a:pt x="12" y="11"/>
                  </a:lnTo>
                  <a:lnTo>
                    <a:pt x="12" y="8"/>
                  </a:lnTo>
                  <a:lnTo>
                    <a:pt x="10" y="6"/>
                  </a:lnTo>
                  <a:lnTo>
                    <a:pt x="9" y="5"/>
                  </a:lnTo>
                  <a:lnTo>
                    <a:pt x="9" y="2"/>
                  </a:lnTo>
                  <a:lnTo>
                    <a:pt x="8" y="0"/>
                  </a:lnTo>
                  <a:lnTo>
                    <a:pt x="0" y="2"/>
                  </a:lnTo>
                  <a:lnTo>
                    <a:pt x="1" y="5"/>
                  </a:lnTo>
                  <a:lnTo>
                    <a:pt x="2" y="8"/>
                  </a:lnTo>
                  <a:lnTo>
                    <a:pt x="4" y="9"/>
                  </a:lnTo>
                  <a:lnTo>
                    <a:pt x="4" y="12"/>
                  </a:lnTo>
                  <a:lnTo>
                    <a:pt x="6" y="14"/>
                  </a:lnTo>
                  <a:lnTo>
                    <a:pt x="7" y="16"/>
                  </a:lnTo>
                  <a:lnTo>
                    <a:pt x="7" y="18"/>
                  </a:lnTo>
                  <a:lnTo>
                    <a:pt x="8" y="20"/>
                  </a:lnTo>
                  <a:lnTo>
                    <a:pt x="9" y="20"/>
                  </a:lnTo>
                  <a:lnTo>
                    <a:pt x="15" y="17"/>
                  </a:lnTo>
                </a:path>
              </a:pathLst>
            </a:custGeom>
            <a:solidFill>
              <a:srgbClr val="B5B5B5"/>
            </a:solidFill>
            <a:ln w="12700" cap="rnd">
              <a:noFill/>
              <a:round/>
              <a:headEnd/>
              <a:tailEnd/>
            </a:ln>
          </p:spPr>
          <p:txBody>
            <a:bodyPr/>
            <a:lstStyle/>
            <a:p>
              <a:endParaRPr lang="en-US" dirty="0"/>
            </a:p>
          </p:txBody>
        </p:sp>
        <p:sp>
          <p:nvSpPr>
            <p:cNvPr id="49547" name="Freeform 1446"/>
            <p:cNvSpPr>
              <a:spLocks/>
            </p:cNvSpPr>
            <p:nvPr/>
          </p:nvSpPr>
          <p:spPr bwMode="auto">
            <a:xfrm>
              <a:off x="2612" y="2815"/>
              <a:ext cx="17" cy="17"/>
            </a:xfrm>
            <a:custGeom>
              <a:avLst/>
              <a:gdLst>
                <a:gd name="T0" fmla="*/ 16 w 17"/>
                <a:gd name="T1" fmla="*/ 12 h 17"/>
                <a:gd name="T2" fmla="*/ 16 w 17"/>
                <a:gd name="T3" fmla="*/ 8 h 17"/>
                <a:gd name="T4" fmla="*/ 16 w 17"/>
                <a:gd name="T5" fmla="*/ 4 h 17"/>
                <a:gd name="T6" fmla="*/ 13 w 17"/>
                <a:gd name="T7" fmla="*/ 0 h 17"/>
                <a:gd name="T8" fmla="*/ 2 w 17"/>
                <a:gd name="T9" fmla="*/ 8 h 17"/>
                <a:gd name="T10" fmla="*/ 0 w 17"/>
                <a:gd name="T11" fmla="*/ 8 h 17"/>
                <a:gd name="T12" fmla="*/ 2 w 17"/>
                <a:gd name="T13" fmla="*/ 12 h 17"/>
                <a:gd name="T14" fmla="*/ 2 w 17"/>
                <a:gd name="T15" fmla="*/ 16 h 17"/>
                <a:gd name="T16" fmla="*/ 16 w 17"/>
                <a:gd name="T17" fmla="*/ 12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6" y="12"/>
                  </a:moveTo>
                  <a:lnTo>
                    <a:pt x="16" y="8"/>
                  </a:lnTo>
                  <a:lnTo>
                    <a:pt x="16" y="4"/>
                  </a:lnTo>
                  <a:lnTo>
                    <a:pt x="13" y="0"/>
                  </a:lnTo>
                  <a:lnTo>
                    <a:pt x="2" y="8"/>
                  </a:lnTo>
                  <a:lnTo>
                    <a:pt x="0" y="8"/>
                  </a:lnTo>
                  <a:lnTo>
                    <a:pt x="2" y="12"/>
                  </a:lnTo>
                  <a:lnTo>
                    <a:pt x="2" y="16"/>
                  </a:lnTo>
                  <a:lnTo>
                    <a:pt x="16" y="12"/>
                  </a:lnTo>
                </a:path>
              </a:pathLst>
            </a:custGeom>
            <a:solidFill>
              <a:srgbClr val="B5B5B5"/>
            </a:solidFill>
            <a:ln w="12700" cap="rnd">
              <a:noFill/>
              <a:round/>
              <a:headEnd/>
              <a:tailEnd/>
            </a:ln>
          </p:spPr>
          <p:txBody>
            <a:bodyPr/>
            <a:lstStyle/>
            <a:p>
              <a:endParaRPr lang="en-US" dirty="0"/>
            </a:p>
          </p:txBody>
        </p:sp>
        <p:sp>
          <p:nvSpPr>
            <p:cNvPr id="49548" name="Freeform 1447"/>
            <p:cNvSpPr>
              <a:spLocks/>
            </p:cNvSpPr>
            <p:nvPr/>
          </p:nvSpPr>
          <p:spPr bwMode="auto">
            <a:xfrm>
              <a:off x="2613" y="2822"/>
              <a:ext cx="17" cy="24"/>
            </a:xfrm>
            <a:custGeom>
              <a:avLst/>
              <a:gdLst>
                <a:gd name="T0" fmla="*/ 13 w 17"/>
                <a:gd name="T1" fmla="*/ 15 h 24"/>
                <a:gd name="T2" fmla="*/ 16 w 17"/>
                <a:gd name="T3" fmla="*/ 16 h 24"/>
                <a:gd name="T4" fmla="*/ 14 w 17"/>
                <a:gd name="T5" fmla="*/ 14 h 24"/>
                <a:gd name="T6" fmla="*/ 13 w 17"/>
                <a:gd name="T7" fmla="*/ 13 h 24"/>
                <a:gd name="T8" fmla="*/ 12 w 17"/>
                <a:gd name="T9" fmla="*/ 12 h 24"/>
                <a:gd name="T10" fmla="*/ 11 w 17"/>
                <a:gd name="T11" fmla="*/ 10 h 24"/>
                <a:gd name="T12" fmla="*/ 10 w 17"/>
                <a:gd name="T13" fmla="*/ 7 h 24"/>
                <a:gd name="T14" fmla="*/ 9 w 17"/>
                <a:gd name="T15" fmla="*/ 5 h 24"/>
                <a:gd name="T16" fmla="*/ 9 w 17"/>
                <a:gd name="T17" fmla="*/ 2 h 24"/>
                <a:gd name="T18" fmla="*/ 8 w 17"/>
                <a:gd name="T19" fmla="*/ 0 h 24"/>
                <a:gd name="T20" fmla="*/ 0 w 17"/>
                <a:gd name="T21" fmla="*/ 2 h 24"/>
                <a:gd name="T22" fmla="*/ 1 w 17"/>
                <a:gd name="T23" fmla="*/ 5 h 24"/>
                <a:gd name="T24" fmla="*/ 1 w 17"/>
                <a:gd name="T25" fmla="*/ 7 h 24"/>
                <a:gd name="T26" fmla="*/ 2 w 17"/>
                <a:gd name="T27" fmla="*/ 10 h 24"/>
                <a:gd name="T28" fmla="*/ 4 w 17"/>
                <a:gd name="T29" fmla="*/ 13 h 24"/>
                <a:gd name="T30" fmla="*/ 5 w 17"/>
                <a:gd name="T31" fmla="*/ 15 h 24"/>
                <a:gd name="T32" fmla="*/ 6 w 17"/>
                <a:gd name="T33" fmla="*/ 17 h 24"/>
                <a:gd name="T34" fmla="*/ 9 w 17"/>
                <a:gd name="T35" fmla="*/ 21 h 24"/>
                <a:gd name="T36" fmla="*/ 11 w 17"/>
                <a:gd name="T37" fmla="*/ 22 h 24"/>
                <a:gd name="T38" fmla="*/ 13 w 17"/>
                <a:gd name="T39" fmla="*/ 23 h 24"/>
                <a:gd name="T40" fmla="*/ 13 w 17"/>
                <a:gd name="T41" fmla="*/ 15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4"/>
                <a:gd name="T65" fmla="*/ 17 w 17"/>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4">
                  <a:moveTo>
                    <a:pt x="13" y="15"/>
                  </a:moveTo>
                  <a:lnTo>
                    <a:pt x="16" y="16"/>
                  </a:lnTo>
                  <a:lnTo>
                    <a:pt x="14" y="14"/>
                  </a:lnTo>
                  <a:lnTo>
                    <a:pt x="13" y="13"/>
                  </a:lnTo>
                  <a:lnTo>
                    <a:pt x="12" y="12"/>
                  </a:lnTo>
                  <a:lnTo>
                    <a:pt x="11" y="10"/>
                  </a:lnTo>
                  <a:lnTo>
                    <a:pt x="10" y="7"/>
                  </a:lnTo>
                  <a:lnTo>
                    <a:pt x="9" y="5"/>
                  </a:lnTo>
                  <a:lnTo>
                    <a:pt x="9" y="2"/>
                  </a:lnTo>
                  <a:lnTo>
                    <a:pt x="8" y="0"/>
                  </a:lnTo>
                  <a:lnTo>
                    <a:pt x="0" y="2"/>
                  </a:lnTo>
                  <a:lnTo>
                    <a:pt x="1" y="5"/>
                  </a:lnTo>
                  <a:lnTo>
                    <a:pt x="1" y="7"/>
                  </a:lnTo>
                  <a:lnTo>
                    <a:pt x="2" y="10"/>
                  </a:lnTo>
                  <a:lnTo>
                    <a:pt x="4" y="13"/>
                  </a:lnTo>
                  <a:lnTo>
                    <a:pt x="5" y="15"/>
                  </a:lnTo>
                  <a:lnTo>
                    <a:pt x="6" y="17"/>
                  </a:lnTo>
                  <a:lnTo>
                    <a:pt x="9" y="21"/>
                  </a:lnTo>
                  <a:lnTo>
                    <a:pt x="11" y="22"/>
                  </a:lnTo>
                  <a:lnTo>
                    <a:pt x="13" y="23"/>
                  </a:lnTo>
                  <a:lnTo>
                    <a:pt x="13" y="15"/>
                  </a:lnTo>
                </a:path>
              </a:pathLst>
            </a:custGeom>
            <a:solidFill>
              <a:srgbClr val="B5B5B5"/>
            </a:solidFill>
            <a:ln w="12700" cap="rnd">
              <a:noFill/>
              <a:round/>
              <a:headEnd/>
              <a:tailEnd/>
            </a:ln>
          </p:spPr>
          <p:txBody>
            <a:bodyPr/>
            <a:lstStyle/>
            <a:p>
              <a:endParaRPr lang="en-US" dirty="0"/>
            </a:p>
          </p:txBody>
        </p:sp>
        <p:sp>
          <p:nvSpPr>
            <p:cNvPr id="49549" name="Freeform 1448"/>
            <p:cNvSpPr>
              <a:spLocks/>
            </p:cNvSpPr>
            <p:nvPr/>
          </p:nvSpPr>
          <p:spPr bwMode="auto">
            <a:xfrm>
              <a:off x="2629" y="2841"/>
              <a:ext cx="17" cy="17"/>
            </a:xfrm>
            <a:custGeom>
              <a:avLst/>
              <a:gdLst>
                <a:gd name="T0" fmla="*/ 10 w 17"/>
                <a:gd name="T1" fmla="*/ 7 h 17"/>
                <a:gd name="T2" fmla="*/ 16 w 17"/>
                <a:gd name="T3" fmla="*/ 5 h 17"/>
                <a:gd name="T4" fmla="*/ 13 w 17"/>
                <a:gd name="T5" fmla="*/ 3 h 17"/>
                <a:gd name="T6" fmla="*/ 10 w 17"/>
                <a:gd name="T7" fmla="*/ 1 h 17"/>
                <a:gd name="T8" fmla="*/ 2 w 17"/>
                <a:gd name="T9" fmla="*/ 0 h 17"/>
                <a:gd name="T10" fmla="*/ 2 w 17"/>
                <a:gd name="T11" fmla="*/ 10 h 17"/>
                <a:gd name="T12" fmla="*/ 0 w 17"/>
                <a:gd name="T13" fmla="*/ 10 h 17"/>
                <a:gd name="T14" fmla="*/ 2 w 17"/>
                <a:gd name="T15" fmla="*/ 12 h 17"/>
                <a:gd name="T16" fmla="*/ 8 w 17"/>
                <a:gd name="T17" fmla="*/ 14 h 17"/>
                <a:gd name="T18" fmla="*/ 16 w 17"/>
                <a:gd name="T19" fmla="*/ 16 h 17"/>
                <a:gd name="T20" fmla="*/ 10 w 17"/>
                <a:gd name="T21" fmla="*/ 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0" y="7"/>
                  </a:moveTo>
                  <a:lnTo>
                    <a:pt x="16" y="5"/>
                  </a:lnTo>
                  <a:lnTo>
                    <a:pt x="13" y="3"/>
                  </a:lnTo>
                  <a:lnTo>
                    <a:pt x="10" y="1"/>
                  </a:lnTo>
                  <a:lnTo>
                    <a:pt x="2" y="0"/>
                  </a:lnTo>
                  <a:lnTo>
                    <a:pt x="2" y="10"/>
                  </a:lnTo>
                  <a:lnTo>
                    <a:pt x="0" y="10"/>
                  </a:lnTo>
                  <a:lnTo>
                    <a:pt x="2" y="12"/>
                  </a:lnTo>
                  <a:lnTo>
                    <a:pt x="8" y="14"/>
                  </a:lnTo>
                  <a:lnTo>
                    <a:pt x="16" y="16"/>
                  </a:lnTo>
                  <a:lnTo>
                    <a:pt x="10" y="7"/>
                  </a:lnTo>
                </a:path>
              </a:pathLst>
            </a:custGeom>
            <a:solidFill>
              <a:srgbClr val="B5B5B5"/>
            </a:solidFill>
            <a:ln w="12700" cap="rnd">
              <a:noFill/>
              <a:round/>
              <a:headEnd/>
              <a:tailEnd/>
            </a:ln>
          </p:spPr>
          <p:txBody>
            <a:bodyPr/>
            <a:lstStyle/>
            <a:p>
              <a:endParaRPr lang="en-US" dirty="0"/>
            </a:p>
          </p:txBody>
        </p:sp>
        <p:sp>
          <p:nvSpPr>
            <p:cNvPr id="49550" name="Freeform 1449"/>
            <p:cNvSpPr>
              <a:spLocks/>
            </p:cNvSpPr>
            <p:nvPr/>
          </p:nvSpPr>
          <p:spPr bwMode="auto">
            <a:xfrm>
              <a:off x="2651" y="2817"/>
              <a:ext cx="17" cy="17"/>
            </a:xfrm>
            <a:custGeom>
              <a:avLst/>
              <a:gdLst>
                <a:gd name="T0" fmla="*/ 10 w 17"/>
                <a:gd name="T1" fmla="*/ 4 h 17"/>
                <a:gd name="T2" fmla="*/ 13 w 17"/>
                <a:gd name="T3" fmla="*/ 6 h 17"/>
                <a:gd name="T4" fmla="*/ 16 w 17"/>
                <a:gd name="T5" fmla="*/ 10 h 17"/>
                <a:gd name="T6" fmla="*/ 16 w 17"/>
                <a:gd name="T7" fmla="*/ 6 h 17"/>
                <a:gd name="T8" fmla="*/ 13 w 17"/>
                <a:gd name="T9" fmla="*/ 0 h 17"/>
                <a:gd name="T10" fmla="*/ 2 w 17"/>
                <a:gd name="T11" fmla="*/ 10 h 17"/>
                <a:gd name="T12" fmla="*/ 0 w 17"/>
                <a:gd name="T13" fmla="*/ 6 h 17"/>
                <a:gd name="T14" fmla="*/ 0 w 17"/>
                <a:gd name="T15" fmla="*/ 12 h 17"/>
                <a:gd name="T16" fmla="*/ 8 w 17"/>
                <a:gd name="T17" fmla="*/ 16 h 17"/>
                <a:gd name="T18" fmla="*/ 10 w 17"/>
                <a:gd name="T19" fmla="*/ 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0" y="4"/>
                  </a:moveTo>
                  <a:lnTo>
                    <a:pt x="13" y="6"/>
                  </a:lnTo>
                  <a:lnTo>
                    <a:pt x="16" y="10"/>
                  </a:lnTo>
                  <a:lnTo>
                    <a:pt x="16" y="6"/>
                  </a:lnTo>
                  <a:lnTo>
                    <a:pt x="13" y="0"/>
                  </a:lnTo>
                  <a:lnTo>
                    <a:pt x="2" y="10"/>
                  </a:lnTo>
                  <a:lnTo>
                    <a:pt x="0" y="6"/>
                  </a:lnTo>
                  <a:lnTo>
                    <a:pt x="0" y="12"/>
                  </a:lnTo>
                  <a:lnTo>
                    <a:pt x="8" y="16"/>
                  </a:lnTo>
                  <a:lnTo>
                    <a:pt x="10" y="4"/>
                  </a:lnTo>
                </a:path>
              </a:pathLst>
            </a:custGeom>
            <a:solidFill>
              <a:srgbClr val="B5B5B5"/>
            </a:solidFill>
            <a:ln w="12700" cap="rnd">
              <a:noFill/>
              <a:round/>
              <a:headEnd/>
              <a:tailEnd/>
            </a:ln>
          </p:spPr>
          <p:txBody>
            <a:bodyPr/>
            <a:lstStyle/>
            <a:p>
              <a:endParaRPr lang="en-US" dirty="0"/>
            </a:p>
          </p:txBody>
        </p:sp>
        <p:sp>
          <p:nvSpPr>
            <p:cNvPr id="49551" name="Freeform 1450"/>
            <p:cNvSpPr>
              <a:spLocks/>
            </p:cNvSpPr>
            <p:nvPr/>
          </p:nvSpPr>
          <p:spPr bwMode="auto">
            <a:xfrm>
              <a:off x="2682" y="2866"/>
              <a:ext cx="17" cy="22"/>
            </a:xfrm>
            <a:custGeom>
              <a:avLst/>
              <a:gdLst>
                <a:gd name="T0" fmla="*/ 16 w 17"/>
                <a:gd name="T1" fmla="*/ 16 h 22"/>
                <a:gd name="T2" fmla="*/ 13 w 17"/>
                <a:gd name="T3" fmla="*/ 13 h 22"/>
                <a:gd name="T4" fmla="*/ 11 w 17"/>
                <a:gd name="T5" fmla="*/ 9 h 22"/>
                <a:gd name="T6" fmla="*/ 9 w 17"/>
                <a:gd name="T7" fmla="*/ 4 h 22"/>
                <a:gd name="T8" fmla="*/ 7 w 17"/>
                <a:gd name="T9" fmla="*/ 0 h 22"/>
                <a:gd name="T10" fmla="*/ 0 w 17"/>
                <a:gd name="T11" fmla="*/ 4 h 22"/>
                <a:gd name="T12" fmla="*/ 1 w 17"/>
                <a:gd name="T13" fmla="*/ 8 h 22"/>
                <a:gd name="T14" fmla="*/ 4 w 17"/>
                <a:gd name="T15" fmla="*/ 12 h 22"/>
                <a:gd name="T16" fmla="*/ 7 w 17"/>
                <a:gd name="T17" fmla="*/ 16 h 22"/>
                <a:gd name="T18" fmla="*/ 9 w 17"/>
                <a:gd name="T19" fmla="*/ 21 h 22"/>
                <a:gd name="T20" fmla="*/ 16 w 17"/>
                <a:gd name="T21" fmla="*/ 16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22"/>
                <a:gd name="T35" fmla="*/ 17 w 17"/>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22">
                  <a:moveTo>
                    <a:pt x="16" y="16"/>
                  </a:moveTo>
                  <a:lnTo>
                    <a:pt x="13" y="13"/>
                  </a:lnTo>
                  <a:lnTo>
                    <a:pt x="11" y="9"/>
                  </a:lnTo>
                  <a:lnTo>
                    <a:pt x="9" y="4"/>
                  </a:lnTo>
                  <a:lnTo>
                    <a:pt x="7" y="0"/>
                  </a:lnTo>
                  <a:lnTo>
                    <a:pt x="0" y="4"/>
                  </a:lnTo>
                  <a:lnTo>
                    <a:pt x="1" y="8"/>
                  </a:lnTo>
                  <a:lnTo>
                    <a:pt x="4" y="12"/>
                  </a:lnTo>
                  <a:lnTo>
                    <a:pt x="7" y="16"/>
                  </a:lnTo>
                  <a:lnTo>
                    <a:pt x="9" y="21"/>
                  </a:lnTo>
                  <a:lnTo>
                    <a:pt x="16" y="16"/>
                  </a:lnTo>
                </a:path>
              </a:pathLst>
            </a:custGeom>
            <a:solidFill>
              <a:srgbClr val="B5B5B5"/>
            </a:solidFill>
            <a:ln w="12700" cap="rnd">
              <a:noFill/>
              <a:round/>
              <a:headEnd/>
              <a:tailEnd/>
            </a:ln>
          </p:spPr>
          <p:txBody>
            <a:bodyPr/>
            <a:lstStyle/>
            <a:p>
              <a:endParaRPr lang="en-US" dirty="0"/>
            </a:p>
          </p:txBody>
        </p:sp>
        <p:sp>
          <p:nvSpPr>
            <p:cNvPr id="49552" name="Freeform 1451"/>
            <p:cNvSpPr>
              <a:spLocks/>
            </p:cNvSpPr>
            <p:nvPr/>
          </p:nvSpPr>
          <p:spPr bwMode="auto">
            <a:xfrm>
              <a:off x="2672" y="2823"/>
              <a:ext cx="17" cy="17"/>
            </a:xfrm>
            <a:custGeom>
              <a:avLst/>
              <a:gdLst>
                <a:gd name="T0" fmla="*/ 14 w 17"/>
                <a:gd name="T1" fmla="*/ 8 h 17"/>
                <a:gd name="T2" fmla="*/ 16 w 17"/>
                <a:gd name="T3" fmla="*/ 8 h 17"/>
                <a:gd name="T4" fmla="*/ 12 w 17"/>
                <a:gd name="T5" fmla="*/ 7 h 17"/>
                <a:gd name="T6" fmla="*/ 9 w 17"/>
                <a:gd name="T7" fmla="*/ 3 h 17"/>
                <a:gd name="T8" fmla="*/ 8 w 17"/>
                <a:gd name="T9" fmla="*/ 1 h 17"/>
                <a:gd name="T10" fmla="*/ 6 w 17"/>
                <a:gd name="T11" fmla="*/ 0 h 17"/>
                <a:gd name="T12" fmla="*/ 0 w 17"/>
                <a:gd name="T13" fmla="*/ 8 h 17"/>
                <a:gd name="T14" fmla="*/ 2 w 17"/>
                <a:gd name="T15" fmla="*/ 12 h 17"/>
                <a:gd name="T16" fmla="*/ 4 w 17"/>
                <a:gd name="T17" fmla="*/ 12 h 17"/>
                <a:gd name="T18" fmla="*/ 6 w 17"/>
                <a:gd name="T19" fmla="*/ 14 h 17"/>
                <a:gd name="T20" fmla="*/ 7 w 17"/>
                <a:gd name="T21" fmla="*/ 16 h 17"/>
                <a:gd name="T22" fmla="*/ 8 w 17"/>
                <a:gd name="T23" fmla="*/ 16 h 17"/>
                <a:gd name="T24" fmla="*/ 14 w 17"/>
                <a:gd name="T25" fmla="*/ 8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4" y="8"/>
                  </a:moveTo>
                  <a:lnTo>
                    <a:pt x="16" y="8"/>
                  </a:lnTo>
                  <a:lnTo>
                    <a:pt x="12" y="7"/>
                  </a:lnTo>
                  <a:lnTo>
                    <a:pt x="9" y="3"/>
                  </a:lnTo>
                  <a:lnTo>
                    <a:pt x="8" y="1"/>
                  </a:lnTo>
                  <a:lnTo>
                    <a:pt x="6" y="0"/>
                  </a:lnTo>
                  <a:lnTo>
                    <a:pt x="0" y="8"/>
                  </a:lnTo>
                  <a:lnTo>
                    <a:pt x="2" y="12"/>
                  </a:lnTo>
                  <a:lnTo>
                    <a:pt x="4" y="12"/>
                  </a:lnTo>
                  <a:lnTo>
                    <a:pt x="6" y="14"/>
                  </a:lnTo>
                  <a:lnTo>
                    <a:pt x="7" y="16"/>
                  </a:lnTo>
                  <a:lnTo>
                    <a:pt x="8" y="16"/>
                  </a:lnTo>
                  <a:lnTo>
                    <a:pt x="14" y="8"/>
                  </a:lnTo>
                </a:path>
              </a:pathLst>
            </a:custGeom>
            <a:solidFill>
              <a:srgbClr val="B5B5B5"/>
            </a:solidFill>
            <a:ln w="12700" cap="rnd">
              <a:noFill/>
              <a:round/>
              <a:headEnd/>
              <a:tailEnd/>
            </a:ln>
          </p:spPr>
          <p:txBody>
            <a:bodyPr/>
            <a:lstStyle/>
            <a:p>
              <a:endParaRPr lang="en-US" dirty="0"/>
            </a:p>
          </p:txBody>
        </p:sp>
        <p:sp>
          <p:nvSpPr>
            <p:cNvPr id="49553" name="Freeform 1452"/>
            <p:cNvSpPr>
              <a:spLocks/>
            </p:cNvSpPr>
            <p:nvPr/>
          </p:nvSpPr>
          <p:spPr bwMode="auto">
            <a:xfrm>
              <a:off x="2682" y="2832"/>
              <a:ext cx="40" cy="42"/>
            </a:xfrm>
            <a:custGeom>
              <a:avLst/>
              <a:gdLst>
                <a:gd name="T0" fmla="*/ 39 w 40"/>
                <a:gd name="T1" fmla="*/ 34 h 42"/>
                <a:gd name="T2" fmla="*/ 35 w 40"/>
                <a:gd name="T3" fmla="*/ 31 h 42"/>
                <a:gd name="T4" fmla="*/ 30 w 40"/>
                <a:gd name="T5" fmla="*/ 26 h 42"/>
                <a:gd name="T6" fmla="*/ 26 w 40"/>
                <a:gd name="T7" fmla="*/ 22 h 42"/>
                <a:gd name="T8" fmla="*/ 23 w 40"/>
                <a:gd name="T9" fmla="*/ 17 h 42"/>
                <a:gd name="T10" fmla="*/ 19 w 40"/>
                <a:gd name="T11" fmla="*/ 14 h 42"/>
                <a:gd name="T12" fmla="*/ 16 w 40"/>
                <a:gd name="T13" fmla="*/ 9 h 42"/>
                <a:gd name="T14" fmla="*/ 11 w 40"/>
                <a:gd name="T15" fmla="*/ 4 h 42"/>
                <a:gd name="T16" fmla="*/ 7 w 40"/>
                <a:gd name="T17" fmla="*/ 0 h 42"/>
                <a:gd name="T18" fmla="*/ 0 w 40"/>
                <a:gd name="T19" fmla="*/ 5 h 42"/>
                <a:gd name="T20" fmla="*/ 4 w 40"/>
                <a:gd name="T21" fmla="*/ 10 h 42"/>
                <a:gd name="T22" fmla="*/ 9 w 40"/>
                <a:gd name="T23" fmla="*/ 14 h 42"/>
                <a:gd name="T24" fmla="*/ 12 w 40"/>
                <a:gd name="T25" fmla="*/ 19 h 42"/>
                <a:gd name="T26" fmla="*/ 16 w 40"/>
                <a:gd name="T27" fmla="*/ 24 h 42"/>
                <a:gd name="T28" fmla="*/ 19 w 40"/>
                <a:gd name="T29" fmla="*/ 28 h 42"/>
                <a:gd name="T30" fmla="*/ 23 w 40"/>
                <a:gd name="T31" fmla="*/ 32 h 42"/>
                <a:gd name="T32" fmla="*/ 28 w 40"/>
                <a:gd name="T33" fmla="*/ 37 h 42"/>
                <a:gd name="T34" fmla="*/ 32 w 40"/>
                <a:gd name="T35" fmla="*/ 41 h 42"/>
                <a:gd name="T36" fmla="*/ 39 w 40"/>
                <a:gd name="T37" fmla="*/ 34 h 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42"/>
                <a:gd name="T59" fmla="*/ 40 w 40"/>
                <a:gd name="T60" fmla="*/ 42 h 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42">
                  <a:moveTo>
                    <a:pt x="39" y="34"/>
                  </a:moveTo>
                  <a:lnTo>
                    <a:pt x="35" y="31"/>
                  </a:lnTo>
                  <a:lnTo>
                    <a:pt x="30" y="26"/>
                  </a:lnTo>
                  <a:lnTo>
                    <a:pt x="26" y="22"/>
                  </a:lnTo>
                  <a:lnTo>
                    <a:pt x="23" y="17"/>
                  </a:lnTo>
                  <a:lnTo>
                    <a:pt x="19" y="14"/>
                  </a:lnTo>
                  <a:lnTo>
                    <a:pt x="16" y="9"/>
                  </a:lnTo>
                  <a:lnTo>
                    <a:pt x="11" y="4"/>
                  </a:lnTo>
                  <a:lnTo>
                    <a:pt x="7" y="0"/>
                  </a:lnTo>
                  <a:lnTo>
                    <a:pt x="0" y="5"/>
                  </a:lnTo>
                  <a:lnTo>
                    <a:pt x="4" y="10"/>
                  </a:lnTo>
                  <a:lnTo>
                    <a:pt x="9" y="14"/>
                  </a:lnTo>
                  <a:lnTo>
                    <a:pt x="12" y="19"/>
                  </a:lnTo>
                  <a:lnTo>
                    <a:pt x="16" y="24"/>
                  </a:lnTo>
                  <a:lnTo>
                    <a:pt x="19" y="28"/>
                  </a:lnTo>
                  <a:lnTo>
                    <a:pt x="23" y="32"/>
                  </a:lnTo>
                  <a:lnTo>
                    <a:pt x="28" y="37"/>
                  </a:lnTo>
                  <a:lnTo>
                    <a:pt x="32" y="41"/>
                  </a:lnTo>
                  <a:lnTo>
                    <a:pt x="39" y="34"/>
                  </a:lnTo>
                </a:path>
              </a:pathLst>
            </a:custGeom>
            <a:solidFill>
              <a:srgbClr val="B5B5B5"/>
            </a:solidFill>
            <a:ln w="12700" cap="rnd">
              <a:noFill/>
              <a:round/>
              <a:headEnd/>
              <a:tailEnd/>
            </a:ln>
          </p:spPr>
          <p:txBody>
            <a:bodyPr/>
            <a:lstStyle/>
            <a:p>
              <a:endParaRPr lang="en-US" dirty="0"/>
            </a:p>
          </p:txBody>
        </p:sp>
        <p:sp>
          <p:nvSpPr>
            <p:cNvPr id="49554" name="Freeform 1453"/>
            <p:cNvSpPr>
              <a:spLocks/>
            </p:cNvSpPr>
            <p:nvPr/>
          </p:nvSpPr>
          <p:spPr bwMode="auto">
            <a:xfrm>
              <a:off x="2719" y="2871"/>
              <a:ext cx="17" cy="17"/>
            </a:xfrm>
            <a:custGeom>
              <a:avLst/>
              <a:gdLst>
                <a:gd name="T0" fmla="*/ 16 w 17"/>
                <a:gd name="T1" fmla="*/ 8 h 17"/>
                <a:gd name="T2" fmla="*/ 14 w 17"/>
                <a:gd name="T3" fmla="*/ 7 h 17"/>
                <a:gd name="T4" fmla="*/ 14 w 17"/>
                <a:gd name="T5" fmla="*/ 5 h 17"/>
                <a:gd name="T6" fmla="*/ 10 w 17"/>
                <a:gd name="T7" fmla="*/ 3 h 17"/>
                <a:gd name="T8" fmla="*/ 10 w 17"/>
                <a:gd name="T9" fmla="*/ 0 h 17"/>
                <a:gd name="T10" fmla="*/ 0 w 17"/>
                <a:gd name="T11" fmla="*/ 8 h 17"/>
                <a:gd name="T12" fmla="*/ 2 w 17"/>
                <a:gd name="T13" fmla="*/ 8 h 17"/>
                <a:gd name="T14" fmla="*/ 2 w 17"/>
                <a:gd name="T15" fmla="*/ 12 h 17"/>
                <a:gd name="T16" fmla="*/ 4 w 17"/>
                <a:gd name="T17" fmla="*/ 12 h 17"/>
                <a:gd name="T18" fmla="*/ 6 w 17"/>
                <a:gd name="T19" fmla="*/ 14 h 17"/>
                <a:gd name="T20" fmla="*/ 6 w 17"/>
                <a:gd name="T21" fmla="*/ 16 h 17"/>
                <a:gd name="T22" fmla="*/ 16 w 17"/>
                <a:gd name="T23" fmla="*/ 8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8"/>
                  </a:moveTo>
                  <a:lnTo>
                    <a:pt x="14" y="7"/>
                  </a:lnTo>
                  <a:lnTo>
                    <a:pt x="14" y="5"/>
                  </a:lnTo>
                  <a:lnTo>
                    <a:pt x="10" y="3"/>
                  </a:lnTo>
                  <a:lnTo>
                    <a:pt x="10" y="0"/>
                  </a:lnTo>
                  <a:lnTo>
                    <a:pt x="0" y="8"/>
                  </a:lnTo>
                  <a:lnTo>
                    <a:pt x="2" y="8"/>
                  </a:lnTo>
                  <a:lnTo>
                    <a:pt x="2" y="12"/>
                  </a:lnTo>
                  <a:lnTo>
                    <a:pt x="4" y="12"/>
                  </a:lnTo>
                  <a:lnTo>
                    <a:pt x="6" y="14"/>
                  </a:lnTo>
                  <a:lnTo>
                    <a:pt x="6" y="16"/>
                  </a:lnTo>
                  <a:lnTo>
                    <a:pt x="16" y="8"/>
                  </a:lnTo>
                </a:path>
              </a:pathLst>
            </a:custGeom>
            <a:solidFill>
              <a:srgbClr val="B5B5B5"/>
            </a:solidFill>
            <a:ln w="12700" cap="rnd">
              <a:noFill/>
              <a:round/>
              <a:headEnd/>
              <a:tailEnd/>
            </a:ln>
          </p:spPr>
          <p:txBody>
            <a:bodyPr/>
            <a:lstStyle/>
            <a:p>
              <a:endParaRPr lang="en-US" dirty="0"/>
            </a:p>
          </p:txBody>
        </p:sp>
        <p:sp>
          <p:nvSpPr>
            <p:cNvPr id="49555" name="Freeform 1454"/>
            <p:cNvSpPr>
              <a:spLocks/>
            </p:cNvSpPr>
            <p:nvPr/>
          </p:nvSpPr>
          <p:spPr bwMode="auto">
            <a:xfrm>
              <a:off x="2724" y="2880"/>
              <a:ext cx="17" cy="17"/>
            </a:xfrm>
            <a:custGeom>
              <a:avLst/>
              <a:gdLst>
                <a:gd name="T0" fmla="*/ 16 w 17"/>
                <a:gd name="T1" fmla="*/ 5 h 17"/>
                <a:gd name="T2" fmla="*/ 14 w 17"/>
                <a:gd name="T3" fmla="*/ 2 h 17"/>
                <a:gd name="T4" fmla="*/ 12 w 17"/>
                <a:gd name="T5" fmla="*/ 2 h 17"/>
                <a:gd name="T6" fmla="*/ 12 w 17"/>
                <a:gd name="T7" fmla="*/ 0 h 17"/>
                <a:gd name="T8" fmla="*/ 10 w 17"/>
                <a:gd name="T9" fmla="*/ 0 h 17"/>
                <a:gd name="T10" fmla="*/ 0 w 17"/>
                <a:gd name="T11" fmla="*/ 8 h 17"/>
                <a:gd name="T12" fmla="*/ 2 w 17"/>
                <a:gd name="T13" fmla="*/ 10 h 17"/>
                <a:gd name="T14" fmla="*/ 4 w 17"/>
                <a:gd name="T15" fmla="*/ 13 h 17"/>
                <a:gd name="T16" fmla="*/ 6 w 17"/>
                <a:gd name="T17" fmla="*/ 16 h 17"/>
                <a:gd name="T18" fmla="*/ 10 w 17"/>
                <a:gd name="T19" fmla="*/ 16 h 17"/>
                <a:gd name="T20" fmla="*/ 16 w 17"/>
                <a:gd name="T21" fmla="*/ 5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5"/>
                  </a:moveTo>
                  <a:lnTo>
                    <a:pt x="14" y="2"/>
                  </a:lnTo>
                  <a:lnTo>
                    <a:pt x="12" y="2"/>
                  </a:lnTo>
                  <a:lnTo>
                    <a:pt x="12" y="0"/>
                  </a:lnTo>
                  <a:lnTo>
                    <a:pt x="10" y="0"/>
                  </a:lnTo>
                  <a:lnTo>
                    <a:pt x="0" y="8"/>
                  </a:lnTo>
                  <a:lnTo>
                    <a:pt x="2" y="10"/>
                  </a:lnTo>
                  <a:lnTo>
                    <a:pt x="4" y="13"/>
                  </a:lnTo>
                  <a:lnTo>
                    <a:pt x="6" y="16"/>
                  </a:lnTo>
                  <a:lnTo>
                    <a:pt x="10" y="16"/>
                  </a:lnTo>
                  <a:lnTo>
                    <a:pt x="16" y="5"/>
                  </a:lnTo>
                </a:path>
              </a:pathLst>
            </a:custGeom>
            <a:solidFill>
              <a:srgbClr val="B5B5B5"/>
            </a:solidFill>
            <a:ln w="12700" cap="rnd">
              <a:noFill/>
              <a:round/>
              <a:headEnd/>
              <a:tailEnd/>
            </a:ln>
          </p:spPr>
          <p:txBody>
            <a:bodyPr/>
            <a:lstStyle/>
            <a:p>
              <a:endParaRPr lang="en-US" dirty="0"/>
            </a:p>
          </p:txBody>
        </p:sp>
        <p:sp>
          <p:nvSpPr>
            <p:cNvPr id="49556" name="Freeform 1455"/>
            <p:cNvSpPr>
              <a:spLocks/>
            </p:cNvSpPr>
            <p:nvPr/>
          </p:nvSpPr>
          <p:spPr bwMode="auto">
            <a:xfrm>
              <a:off x="2708" y="2814"/>
              <a:ext cx="17" cy="17"/>
            </a:xfrm>
            <a:custGeom>
              <a:avLst/>
              <a:gdLst>
                <a:gd name="T0" fmla="*/ 14 w 17"/>
                <a:gd name="T1" fmla="*/ 12 h 17"/>
                <a:gd name="T2" fmla="*/ 16 w 17"/>
                <a:gd name="T3" fmla="*/ 13 h 17"/>
                <a:gd name="T4" fmla="*/ 13 w 17"/>
                <a:gd name="T5" fmla="*/ 9 h 17"/>
                <a:gd name="T6" fmla="*/ 11 w 17"/>
                <a:gd name="T7" fmla="*/ 4 h 17"/>
                <a:gd name="T8" fmla="*/ 8 w 17"/>
                <a:gd name="T9" fmla="*/ 2 h 17"/>
                <a:gd name="T10" fmla="*/ 5 w 17"/>
                <a:gd name="T11" fmla="*/ 0 h 17"/>
                <a:gd name="T12" fmla="*/ 0 w 17"/>
                <a:gd name="T13" fmla="*/ 6 h 17"/>
                <a:gd name="T14" fmla="*/ 2 w 17"/>
                <a:gd name="T15" fmla="*/ 9 h 17"/>
                <a:gd name="T16" fmla="*/ 5 w 17"/>
                <a:gd name="T17" fmla="*/ 11 h 17"/>
                <a:gd name="T18" fmla="*/ 6 w 17"/>
                <a:gd name="T19" fmla="*/ 12 h 17"/>
                <a:gd name="T20" fmla="*/ 7 w 17"/>
                <a:gd name="T21" fmla="*/ 16 h 17"/>
                <a:gd name="T22" fmla="*/ 8 w 17"/>
                <a:gd name="T23" fmla="*/ 16 h 17"/>
                <a:gd name="T24" fmla="*/ 14 w 17"/>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4" y="12"/>
                  </a:moveTo>
                  <a:lnTo>
                    <a:pt x="16" y="13"/>
                  </a:lnTo>
                  <a:lnTo>
                    <a:pt x="13" y="9"/>
                  </a:lnTo>
                  <a:lnTo>
                    <a:pt x="11" y="4"/>
                  </a:lnTo>
                  <a:lnTo>
                    <a:pt x="8" y="2"/>
                  </a:lnTo>
                  <a:lnTo>
                    <a:pt x="5" y="0"/>
                  </a:lnTo>
                  <a:lnTo>
                    <a:pt x="0" y="6"/>
                  </a:lnTo>
                  <a:lnTo>
                    <a:pt x="2" y="9"/>
                  </a:lnTo>
                  <a:lnTo>
                    <a:pt x="5" y="11"/>
                  </a:lnTo>
                  <a:lnTo>
                    <a:pt x="6" y="12"/>
                  </a:lnTo>
                  <a:lnTo>
                    <a:pt x="7" y="16"/>
                  </a:lnTo>
                  <a:lnTo>
                    <a:pt x="8" y="16"/>
                  </a:lnTo>
                  <a:lnTo>
                    <a:pt x="14" y="12"/>
                  </a:lnTo>
                </a:path>
              </a:pathLst>
            </a:custGeom>
            <a:solidFill>
              <a:srgbClr val="B5B5B5"/>
            </a:solidFill>
            <a:ln w="12700" cap="rnd">
              <a:noFill/>
              <a:round/>
              <a:headEnd/>
              <a:tailEnd/>
            </a:ln>
          </p:spPr>
          <p:txBody>
            <a:bodyPr/>
            <a:lstStyle/>
            <a:p>
              <a:endParaRPr lang="en-US" dirty="0"/>
            </a:p>
          </p:txBody>
        </p:sp>
        <p:sp>
          <p:nvSpPr>
            <p:cNvPr id="49557" name="Freeform 1456"/>
            <p:cNvSpPr>
              <a:spLocks/>
            </p:cNvSpPr>
            <p:nvPr/>
          </p:nvSpPr>
          <p:spPr bwMode="auto">
            <a:xfrm>
              <a:off x="2719" y="2830"/>
              <a:ext cx="25" cy="27"/>
            </a:xfrm>
            <a:custGeom>
              <a:avLst/>
              <a:gdLst>
                <a:gd name="T0" fmla="*/ 24 w 25"/>
                <a:gd name="T1" fmla="*/ 20 h 27"/>
                <a:gd name="T2" fmla="*/ 22 w 25"/>
                <a:gd name="T3" fmla="*/ 17 h 27"/>
                <a:gd name="T4" fmla="*/ 19 w 25"/>
                <a:gd name="T5" fmla="*/ 15 h 27"/>
                <a:gd name="T6" fmla="*/ 17 w 25"/>
                <a:gd name="T7" fmla="*/ 12 h 27"/>
                <a:gd name="T8" fmla="*/ 14 w 25"/>
                <a:gd name="T9" fmla="*/ 10 h 27"/>
                <a:gd name="T10" fmla="*/ 13 w 25"/>
                <a:gd name="T11" fmla="*/ 8 h 27"/>
                <a:gd name="T12" fmla="*/ 10 w 25"/>
                <a:gd name="T13" fmla="*/ 6 h 27"/>
                <a:gd name="T14" fmla="*/ 9 w 25"/>
                <a:gd name="T15" fmla="*/ 3 h 27"/>
                <a:gd name="T16" fmla="*/ 7 w 25"/>
                <a:gd name="T17" fmla="*/ 0 h 27"/>
                <a:gd name="T18" fmla="*/ 0 w 25"/>
                <a:gd name="T19" fmla="*/ 3 h 27"/>
                <a:gd name="T20" fmla="*/ 1 w 25"/>
                <a:gd name="T21" fmla="*/ 7 h 27"/>
                <a:gd name="T22" fmla="*/ 3 w 25"/>
                <a:gd name="T23" fmla="*/ 10 h 27"/>
                <a:gd name="T24" fmla="*/ 5 w 25"/>
                <a:gd name="T25" fmla="*/ 13 h 27"/>
                <a:gd name="T26" fmla="*/ 8 w 25"/>
                <a:gd name="T27" fmla="*/ 16 h 27"/>
                <a:gd name="T28" fmla="*/ 10 w 25"/>
                <a:gd name="T29" fmla="*/ 19 h 27"/>
                <a:gd name="T30" fmla="*/ 13 w 25"/>
                <a:gd name="T31" fmla="*/ 21 h 27"/>
                <a:gd name="T32" fmla="*/ 16 w 25"/>
                <a:gd name="T33" fmla="*/ 24 h 27"/>
                <a:gd name="T34" fmla="*/ 19 w 25"/>
                <a:gd name="T35" fmla="*/ 26 h 27"/>
                <a:gd name="T36" fmla="*/ 24 w 25"/>
                <a:gd name="T37" fmla="*/ 20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
                <a:gd name="T58" fmla="*/ 0 h 27"/>
                <a:gd name="T59" fmla="*/ 25 w 25"/>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 h="27">
                  <a:moveTo>
                    <a:pt x="24" y="20"/>
                  </a:moveTo>
                  <a:lnTo>
                    <a:pt x="22" y="17"/>
                  </a:lnTo>
                  <a:lnTo>
                    <a:pt x="19" y="15"/>
                  </a:lnTo>
                  <a:lnTo>
                    <a:pt x="17" y="12"/>
                  </a:lnTo>
                  <a:lnTo>
                    <a:pt x="14" y="10"/>
                  </a:lnTo>
                  <a:lnTo>
                    <a:pt x="13" y="8"/>
                  </a:lnTo>
                  <a:lnTo>
                    <a:pt x="10" y="6"/>
                  </a:lnTo>
                  <a:lnTo>
                    <a:pt x="9" y="3"/>
                  </a:lnTo>
                  <a:lnTo>
                    <a:pt x="7" y="0"/>
                  </a:lnTo>
                  <a:lnTo>
                    <a:pt x="0" y="3"/>
                  </a:lnTo>
                  <a:lnTo>
                    <a:pt x="1" y="7"/>
                  </a:lnTo>
                  <a:lnTo>
                    <a:pt x="3" y="10"/>
                  </a:lnTo>
                  <a:lnTo>
                    <a:pt x="5" y="13"/>
                  </a:lnTo>
                  <a:lnTo>
                    <a:pt x="8" y="16"/>
                  </a:lnTo>
                  <a:lnTo>
                    <a:pt x="10" y="19"/>
                  </a:lnTo>
                  <a:lnTo>
                    <a:pt x="13" y="21"/>
                  </a:lnTo>
                  <a:lnTo>
                    <a:pt x="16" y="24"/>
                  </a:lnTo>
                  <a:lnTo>
                    <a:pt x="19" y="26"/>
                  </a:lnTo>
                  <a:lnTo>
                    <a:pt x="24" y="20"/>
                  </a:lnTo>
                </a:path>
              </a:pathLst>
            </a:custGeom>
            <a:solidFill>
              <a:srgbClr val="B5B5B5"/>
            </a:solidFill>
            <a:ln w="12700" cap="rnd">
              <a:noFill/>
              <a:round/>
              <a:headEnd/>
              <a:tailEnd/>
            </a:ln>
          </p:spPr>
          <p:txBody>
            <a:bodyPr/>
            <a:lstStyle/>
            <a:p>
              <a:endParaRPr lang="en-US" dirty="0"/>
            </a:p>
          </p:txBody>
        </p:sp>
        <p:sp>
          <p:nvSpPr>
            <p:cNvPr id="49558" name="Freeform 1457"/>
            <p:cNvSpPr>
              <a:spLocks/>
            </p:cNvSpPr>
            <p:nvPr/>
          </p:nvSpPr>
          <p:spPr bwMode="auto">
            <a:xfrm>
              <a:off x="2743" y="2854"/>
              <a:ext cx="29" cy="21"/>
            </a:xfrm>
            <a:custGeom>
              <a:avLst/>
              <a:gdLst>
                <a:gd name="T0" fmla="*/ 28 w 29"/>
                <a:gd name="T1" fmla="*/ 13 h 21"/>
                <a:gd name="T2" fmla="*/ 25 w 29"/>
                <a:gd name="T3" fmla="*/ 12 h 21"/>
                <a:gd name="T4" fmla="*/ 22 w 29"/>
                <a:gd name="T5" fmla="*/ 9 h 21"/>
                <a:gd name="T6" fmla="*/ 19 w 29"/>
                <a:gd name="T7" fmla="*/ 8 h 21"/>
                <a:gd name="T8" fmla="*/ 16 w 29"/>
                <a:gd name="T9" fmla="*/ 6 h 21"/>
                <a:gd name="T10" fmla="*/ 13 w 29"/>
                <a:gd name="T11" fmla="*/ 5 h 21"/>
                <a:gd name="T12" fmla="*/ 11 w 29"/>
                <a:gd name="T13" fmla="*/ 3 h 21"/>
                <a:gd name="T14" fmla="*/ 8 w 29"/>
                <a:gd name="T15" fmla="*/ 2 h 21"/>
                <a:gd name="T16" fmla="*/ 5 w 29"/>
                <a:gd name="T17" fmla="*/ 0 h 21"/>
                <a:gd name="T18" fmla="*/ 0 w 29"/>
                <a:gd name="T19" fmla="*/ 6 h 21"/>
                <a:gd name="T20" fmla="*/ 2 w 29"/>
                <a:gd name="T21" fmla="*/ 8 h 21"/>
                <a:gd name="T22" fmla="*/ 5 w 29"/>
                <a:gd name="T23" fmla="*/ 10 h 21"/>
                <a:gd name="T24" fmla="*/ 9 w 29"/>
                <a:gd name="T25" fmla="*/ 12 h 21"/>
                <a:gd name="T26" fmla="*/ 12 w 29"/>
                <a:gd name="T27" fmla="*/ 13 h 21"/>
                <a:gd name="T28" fmla="*/ 14 w 29"/>
                <a:gd name="T29" fmla="*/ 15 h 21"/>
                <a:gd name="T30" fmla="*/ 17 w 29"/>
                <a:gd name="T31" fmla="*/ 16 h 21"/>
                <a:gd name="T32" fmla="*/ 20 w 29"/>
                <a:gd name="T33" fmla="*/ 18 h 21"/>
                <a:gd name="T34" fmla="*/ 22 w 29"/>
                <a:gd name="T35" fmla="*/ 19 h 21"/>
                <a:gd name="T36" fmla="*/ 22 w 29"/>
                <a:gd name="T37" fmla="*/ 20 h 21"/>
                <a:gd name="T38" fmla="*/ 28 w 29"/>
                <a:gd name="T39" fmla="*/ 13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
                <a:gd name="T61" fmla="*/ 0 h 21"/>
                <a:gd name="T62" fmla="*/ 29 w 29"/>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 h="21">
                  <a:moveTo>
                    <a:pt x="28" y="13"/>
                  </a:moveTo>
                  <a:lnTo>
                    <a:pt x="25" y="12"/>
                  </a:lnTo>
                  <a:lnTo>
                    <a:pt x="22" y="9"/>
                  </a:lnTo>
                  <a:lnTo>
                    <a:pt x="19" y="8"/>
                  </a:lnTo>
                  <a:lnTo>
                    <a:pt x="16" y="6"/>
                  </a:lnTo>
                  <a:lnTo>
                    <a:pt x="13" y="5"/>
                  </a:lnTo>
                  <a:lnTo>
                    <a:pt x="11" y="3"/>
                  </a:lnTo>
                  <a:lnTo>
                    <a:pt x="8" y="2"/>
                  </a:lnTo>
                  <a:lnTo>
                    <a:pt x="5" y="0"/>
                  </a:lnTo>
                  <a:lnTo>
                    <a:pt x="0" y="6"/>
                  </a:lnTo>
                  <a:lnTo>
                    <a:pt x="2" y="8"/>
                  </a:lnTo>
                  <a:lnTo>
                    <a:pt x="5" y="10"/>
                  </a:lnTo>
                  <a:lnTo>
                    <a:pt x="9" y="12"/>
                  </a:lnTo>
                  <a:lnTo>
                    <a:pt x="12" y="13"/>
                  </a:lnTo>
                  <a:lnTo>
                    <a:pt x="14" y="15"/>
                  </a:lnTo>
                  <a:lnTo>
                    <a:pt x="17" y="16"/>
                  </a:lnTo>
                  <a:lnTo>
                    <a:pt x="20" y="18"/>
                  </a:lnTo>
                  <a:lnTo>
                    <a:pt x="22" y="19"/>
                  </a:lnTo>
                  <a:lnTo>
                    <a:pt x="22" y="20"/>
                  </a:lnTo>
                  <a:lnTo>
                    <a:pt x="28" y="13"/>
                  </a:lnTo>
                </a:path>
              </a:pathLst>
            </a:custGeom>
            <a:solidFill>
              <a:srgbClr val="B5B5B5"/>
            </a:solidFill>
            <a:ln w="12700" cap="rnd">
              <a:noFill/>
              <a:round/>
              <a:headEnd/>
              <a:tailEnd/>
            </a:ln>
          </p:spPr>
          <p:txBody>
            <a:bodyPr/>
            <a:lstStyle/>
            <a:p>
              <a:endParaRPr lang="en-US" dirty="0"/>
            </a:p>
          </p:txBody>
        </p:sp>
        <p:sp>
          <p:nvSpPr>
            <p:cNvPr id="49559" name="Freeform 1458"/>
            <p:cNvSpPr>
              <a:spLocks/>
            </p:cNvSpPr>
            <p:nvPr/>
          </p:nvSpPr>
          <p:spPr bwMode="auto">
            <a:xfrm>
              <a:off x="2770" y="2871"/>
              <a:ext cx="17" cy="17"/>
            </a:xfrm>
            <a:custGeom>
              <a:avLst/>
              <a:gdLst>
                <a:gd name="T0" fmla="*/ 16 w 17"/>
                <a:gd name="T1" fmla="*/ 11 h 17"/>
                <a:gd name="T2" fmla="*/ 13 w 17"/>
                <a:gd name="T3" fmla="*/ 9 h 17"/>
                <a:gd name="T4" fmla="*/ 11 w 17"/>
                <a:gd name="T5" fmla="*/ 6 h 17"/>
                <a:gd name="T6" fmla="*/ 9 w 17"/>
                <a:gd name="T7" fmla="*/ 2 h 17"/>
                <a:gd name="T8" fmla="*/ 5 w 17"/>
                <a:gd name="T9" fmla="*/ 0 h 17"/>
                <a:gd name="T10" fmla="*/ 0 w 17"/>
                <a:gd name="T11" fmla="*/ 7 h 17"/>
                <a:gd name="T12" fmla="*/ 2 w 17"/>
                <a:gd name="T13" fmla="*/ 8 h 17"/>
                <a:gd name="T14" fmla="*/ 5 w 17"/>
                <a:gd name="T15" fmla="*/ 10 h 17"/>
                <a:gd name="T16" fmla="*/ 7 w 17"/>
                <a:gd name="T17" fmla="*/ 13 h 17"/>
                <a:gd name="T18" fmla="*/ 9 w 17"/>
                <a:gd name="T19" fmla="*/ 16 h 17"/>
                <a:gd name="T20" fmla="*/ 16 w 17"/>
                <a:gd name="T21" fmla="*/ 11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1"/>
                  </a:moveTo>
                  <a:lnTo>
                    <a:pt x="13" y="9"/>
                  </a:lnTo>
                  <a:lnTo>
                    <a:pt x="11" y="6"/>
                  </a:lnTo>
                  <a:lnTo>
                    <a:pt x="9" y="2"/>
                  </a:lnTo>
                  <a:lnTo>
                    <a:pt x="5" y="0"/>
                  </a:lnTo>
                  <a:lnTo>
                    <a:pt x="0" y="7"/>
                  </a:lnTo>
                  <a:lnTo>
                    <a:pt x="2" y="8"/>
                  </a:lnTo>
                  <a:lnTo>
                    <a:pt x="5" y="10"/>
                  </a:lnTo>
                  <a:lnTo>
                    <a:pt x="7" y="13"/>
                  </a:lnTo>
                  <a:lnTo>
                    <a:pt x="9" y="16"/>
                  </a:lnTo>
                  <a:lnTo>
                    <a:pt x="16" y="11"/>
                  </a:lnTo>
                </a:path>
              </a:pathLst>
            </a:custGeom>
            <a:solidFill>
              <a:srgbClr val="B5B5B5"/>
            </a:solidFill>
            <a:ln w="12700" cap="rnd">
              <a:noFill/>
              <a:round/>
              <a:headEnd/>
              <a:tailEnd/>
            </a:ln>
          </p:spPr>
          <p:txBody>
            <a:bodyPr/>
            <a:lstStyle/>
            <a:p>
              <a:endParaRPr lang="en-US" dirty="0"/>
            </a:p>
          </p:txBody>
        </p:sp>
        <p:sp>
          <p:nvSpPr>
            <p:cNvPr id="49560" name="Freeform 1459"/>
            <p:cNvSpPr>
              <a:spLocks/>
            </p:cNvSpPr>
            <p:nvPr/>
          </p:nvSpPr>
          <p:spPr bwMode="auto">
            <a:xfrm>
              <a:off x="2663" y="2761"/>
              <a:ext cx="17" cy="17"/>
            </a:xfrm>
            <a:custGeom>
              <a:avLst/>
              <a:gdLst>
                <a:gd name="T0" fmla="*/ 12 w 17"/>
                <a:gd name="T1" fmla="*/ 4 h 17"/>
                <a:gd name="T2" fmla="*/ 16 w 17"/>
                <a:gd name="T3" fmla="*/ 4 h 17"/>
                <a:gd name="T4" fmla="*/ 16 w 17"/>
                <a:gd name="T5" fmla="*/ 6 h 17"/>
                <a:gd name="T6" fmla="*/ 16 w 17"/>
                <a:gd name="T7" fmla="*/ 4 h 17"/>
                <a:gd name="T8" fmla="*/ 6 w 17"/>
                <a:gd name="T9" fmla="*/ 0 h 17"/>
                <a:gd name="T10" fmla="*/ 3 w 17"/>
                <a:gd name="T11" fmla="*/ 9 h 17"/>
                <a:gd name="T12" fmla="*/ 0 w 17"/>
                <a:gd name="T13" fmla="*/ 9 h 17"/>
                <a:gd name="T14" fmla="*/ 6 w 17"/>
                <a:gd name="T15" fmla="*/ 14 h 17"/>
                <a:gd name="T16" fmla="*/ 12 w 17"/>
                <a:gd name="T17" fmla="*/ 16 h 17"/>
                <a:gd name="T18" fmla="*/ 12 w 17"/>
                <a:gd name="T19" fmla="*/ 4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2" y="4"/>
                  </a:moveTo>
                  <a:lnTo>
                    <a:pt x="16" y="4"/>
                  </a:lnTo>
                  <a:lnTo>
                    <a:pt x="16" y="6"/>
                  </a:lnTo>
                  <a:lnTo>
                    <a:pt x="16" y="4"/>
                  </a:lnTo>
                  <a:lnTo>
                    <a:pt x="6" y="0"/>
                  </a:lnTo>
                  <a:lnTo>
                    <a:pt x="3" y="9"/>
                  </a:lnTo>
                  <a:lnTo>
                    <a:pt x="0" y="9"/>
                  </a:lnTo>
                  <a:lnTo>
                    <a:pt x="6" y="14"/>
                  </a:lnTo>
                  <a:lnTo>
                    <a:pt x="12" y="16"/>
                  </a:lnTo>
                  <a:lnTo>
                    <a:pt x="12" y="4"/>
                  </a:lnTo>
                </a:path>
              </a:pathLst>
            </a:custGeom>
            <a:solidFill>
              <a:srgbClr val="B5B5B5"/>
            </a:solidFill>
            <a:ln w="12700" cap="rnd">
              <a:noFill/>
              <a:round/>
              <a:headEnd/>
              <a:tailEnd/>
            </a:ln>
          </p:spPr>
          <p:txBody>
            <a:bodyPr/>
            <a:lstStyle/>
            <a:p>
              <a:endParaRPr lang="en-US" dirty="0"/>
            </a:p>
          </p:txBody>
        </p:sp>
        <p:sp>
          <p:nvSpPr>
            <p:cNvPr id="49561" name="Freeform 1460"/>
            <p:cNvSpPr>
              <a:spLocks/>
            </p:cNvSpPr>
            <p:nvPr/>
          </p:nvSpPr>
          <p:spPr bwMode="auto">
            <a:xfrm>
              <a:off x="2646" y="2702"/>
              <a:ext cx="17" cy="17"/>
            </a:xfrm>
            <a:custGeom>
              <a:avLst/>
              <a:gdLst>
                <a:gd name="T0" fmla="*/ 8 w 17"/>
                <a:gd name="T1" fmla="*/ 16 h 17"/>
                <a:gd name="T2" fmla="*/ 5 w 17"/>
                <a:gd name="T3" fmla="*/ 16 h 17"/>
                <a:gd name="T4" fmla="*/ 2 w 17"/>
                <a:gd name="T5" fmla="*/ 16 h 17"/>
                <a:gd name="T6" fmla="*/ 2 w 17"/>
                <a:gd name="T7" fmla="*/ 12 h 17"/>
                <a:gd name="T8" fmla="*/ 2 w 17"/>
                <a:gd name="T9" fmla="*/ 16 h 17"/>
                <a:gd name="T10" fmla="*/ 16 w 17"/>
                <a:gd name="T11" fmla="*/ 8 h 17"/>
                <a:gd name="T12" fmla="*/ 13 w 17"/>
                <a:gd name="T13" fmla="*/ 8 h 17"/>
                <a:gd name="T14" fmla="*/ 10 w 17"/>
                <a:gd name="T15" fmla="*/ 0 h 17"/>
                <a:gd name="T16" fmla="*/ 5 w 17"/>
                <a:gd name="T17" fmla="*/ 0 h 17"/>
                <a:gd name="T18" fmla="*/ 0 w 17"/>
                <a:gd name="T19" fmla="*/ 0 h 17"/>
                <a:gd name="T20" fmla="*/ 8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16"/>
                  </a:moveTo>
                  <a:lnTo>
                    <a:pt x="5" y="16"/>
                  </a:lnTo>
                  <a:lnTo>
                    <a:pt x="2" y="16"/>
                  </a:lnTo>
                  <a:lnTo>
                    <a:pt x="2" y="12"/>
                  </a:lnTo>
                  <a:lnTo>
                    <a:pt x="2" y="16"/>
                  </a:lnTo>
                  <a:lnTo>
                    <a:pt x="16" y="8"/>
                  </a:lnTo>
                  <a:lnTo>
                    <a:pt x="13" y="8"/>
                  </a:lnTo>
                  <a:lnTo>
                    <a:pt x="10" y="0"/>
                  </a:lnTo>
                  <a:lnTo>
                    <a:pt x="5" y="0"/>
                  </a:lnTo>
                  <a:lnTo>
                    <a:pt x="0" y="0"/>
                  </a:lnTo>
                  <a:lnTo>
                    <a:pt x="8" y="16"/>
                  </a:lnTo>
                </a:path>
              </a:pathLst>
            </a:custGeom>
            <a:solidFill>
              <a:srgbClr val="B5B5B5"/>
            </a:solidFill>
            <a:ln w="12700" cap="rnd">
              <a:noFill/>
              <a:round/>
              <a:headEnd/>
              <a:tailEnd/>
            </a:ln>
          </p:spPr>
          <p:txBody>
            <a:bodyPr/>
            <a:lstStyle/>
            <a:p>
              <a:endParaRPr lang="en-US" dirty="0"/>
            </a:p>
          </p:txBody>
        </p:sp>
        <p:sp>
          <p:nvSpPr>
            <p:cNvPr id="49562" name="Freeform 1461"/>
            <p:cNvSpPr>
              <a:spLocks/>
            </p:cNvSpPr>
            <p:nvPr/>
          </p:nvSpPr>
          <p:spPr bwMode="auto">
            <a:xfrm>
              <a:off x="2638" y="2702"/>
              <a:ext cx="17" cy="17"/>
            </a:xfrm>
            <a:custGeom>
              <a:avLst/>
              <a:gdLst>
                <a:gd name="T0" fmla="*/ 13 w 17"/>
                <a:gd name="T1" fmla="*/ 12 h 17"/>
                <a:gd name="T2" fmla="*/ 13 w 17"/>
                <a:gd name="T3" fmla="*/ 16 h 17"/>
                <a:gd name="T4" fmla="*/ 16 w 17"/>
                <a:gd name="T5" fmla="*/ 16 h 17"/>
                <a:gd name="T6" fmla="*/ 9 w 17"/>
                <a:gd name="T7" fmla="*/ 0 h 17"/>
                <a:gd name="T8" fmla="*/ 6 w 17"/>
                <a:gd name="T9" fmla="*/ 0 h 17"/>
                <a:gd name="T10" fmla="*/ 4 w 17"/>
                <a:gd name="T11" fmla="*/ 4 h 17"/>
                <a:gd name="T12" fmla="*/ 2 w 17"/>
                <a:gd name="T13" fmla="*/ 8 h 17"/>
                <a:gd name="T14" fmla="*/ 0 w 17"/>
                <a:gd name="T15" fmla="*/ 12 h 17"/>
                <a:gd name="T16" fmla="*/ 13 w 17"/>
                <a:gd name="T17" fmla="*/ 12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3" y="12"/>
                  </a:moveTo>
                  <a:lnTo>
                    <a:pt x="13" y="16"/>
                  </a:lnTo>
                  <a:lnTo>
                    <a:pt x="16" y="16"/>
                  </a:lnTo>
                  <a:lnTo>
                    <a:pt x="9" y="0"/>
                  </a:lnTo>
                  <a:lnTo>
                    <a:pt x="6" y="0"/>
                  </a:lnTo>
                  <a:lnTo>
                    <a:pt x="4" y="4"/>
                  </a:lnTo>
                  <a:lnTo>
                    <a:pt x="2" y="8"/>
                  </a:lnTo>
                  <a:lnTo>
                    <a:pt x="0" y="12"/>
                  </a:lnTo>
                  <a:lnTo>
                    <a:pt x="13" y="12"/>
                  </a:lnTo>
                </a:path>
              </a:pathLst>
            </a:custGeom>
            <a:solidFill>
              <a:srgbClr val="B5B5B5"/>
            </a:solidFill>
            <a:ln w="12700" cap="rnd">
              <a:noFill/>
              <a:round/>
              <a:headEnd/>
              <a:tailEnd/>
            </a:ln>
          </p:spPr>
          <p:txBody>
            <a:bodyPr/>
            <a:lstStyle/>
            <a:p>
              <a:endParaRPr lang="en-US" dirty="0"/>
            </a:p>
          </p:txBody>
        </p:sp>
        <p:sp>
          <p:nvSpPr>
            <p:cNvPr id="49563" name="Freeform 1462"/>
            <p:cNvSpPr>
              <a:spLocks/>
            </p:cNvSpPr>
            <p:nvPr/>
          </p:nvSpPr>
          <p:spPr bwMode="auto">
            <a:xfrm>
              <a:off x="2712" y="2748"/>
              <a:ext cx="33" cy="31"/>
            </a:xfrm>
            <a:custGeom>
              <a:avLst/>
              <a:gdLst>
                <a:gd name="T0" fmla="*/ 32 w 33"/>
                <a:gd name="T1" fmla="*/ 23 h 31"/>
                <a:gd name="T2" fmla="*/ 31 w 33"/>
                <a:gd name="T3" fmla="*/ 23 h 31"/>
                <a:gd name="T4" fmla="*/ 26 w 33"/>
                <a:gd name="T5" fmla="*/ 21 h 31"/>
                <a:gd name="T6" fmla="*/ 23 w 33"/>
                <a:gd name="T7" fmla="*/ 19 h 31"/>
                <a:gd name="T8" fmla="*/ 20 w 33"/>
                <a:gd name="T9" fmla="*/ 16 h 31"/>
                <a:gd name="T10" fmla="*/ 17 w 33"/>
                <a:gd name="T11" fmla="*/ 13 h 31"/>
                <a:gd name="T12" fmla="*/ 14 w 33"/>
                <a:gd name="T13" fmla="*/ 10 h 31"/>
                <a:gd name="T14" fmla="*/ 12 w 33"/>
                <a:gd name="T15" fmla="*/ 7 h 31"/>
                <a:gd name="T16" fmla="*/ 10 w 33"/>
                <a:gd name="T17" fmla="*/ 3 h 31"/>
                <a:gd name="T18" fmla="*/ 8 w 33"/>
                <a:gd name="T19" fmla="*/ 0 h 31"/>
                <a:gd name="T20" fmla="*/ 0 w 33"/>
                <a:gd name="T21" fmla="*/ 3 h 31"/>
                <a:gd name="T22" fmla="*/ 2 w 33"/>
                <a:gd name="T23" fmla="*/ 8 h 31"/>
                <a:gd name="T24" fmla="*/ 3 w 33"/>
                <a:gd name="T25" fmla="*/ 12 h 31"/>
                <a:gd name="T26" fmla="*/ 7 w 33"/>
                <a:gd name="T27" fmla="*/ 15 h 31"/>
                <a:gd name="T28" fmla="*/ 10 w 33"/>
                <a:gd name="T29" fmla="*/ 19 h 31"/>
                <a:gd name="T30" fmla="*/ 13 w 33"/>
                <a:gd name="T31" fmla="*/ 22 h 31"/>
                <a:gd name="T32" fmla="*/ 17 w 33"/>
                <a:gd name="T33" fmla="*/ 25 h 31"/>
                <a:gd name="T34" fmla="*/ 22 w 33"/>
                <a:gd name="T35" fmla="*/ 28 h 31"/>
                <a:gd name="T36" fmla="*/ 27 w 33"/>
                <a:gd name="T37" fmla="*/ 30 h 31"/>
                <a:gd name="T38" fmla="*/ 25 w 33"/>
                <a:gd name="T39" fmla="*/ 29 h 31"/>
                <a:gd name="T40" fmla="*/ 32 w 33"/>
                <a:gd name="T41" fmla="*/ 23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31"/>
                <a:gd name="T65" fmla="*/ 33 w 33"/>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31">
                  <a:moveTo>
                    <a:pt x="32" y="23"/>
                  </a:moveTo>
                  <a:lnTo>
                    <a:pt x="31" y="23"/>
                  </a:lnTo>
                  <a:lnTo>
                    <a:pt x="26" y="21"/>
                  </a:lnTo>
                  <a:lnTo>
                    <a:pt x="23" y="19"/>
                  </a:lnTo>
                  <a:lnTo>
                    <a:pt x="20" y="16"/>
                  </a:lnTo>
                  <a:lnTo>
                    <a:pt x="17" y="13"/>
                  </a:lnTo>
                  <a:lnTo>
                    <a:pt x="14" y="10"/>
                  </a:lnTo>
                  <a:lnTo>
                    <a:pt x="12" y="7"/>
                  </a:lnTo>
                  <a:lnTo>
                    <a:pt x="10" y="3"/>
                  </a:lnTo>
                  <a:lnTo>
                    <a:pt x="8" y="0"/>
                  </a:lnTo>
                  <a:lnTo>
                    <a:pt x="0" y="3"/>
                  </a:lnTo>
                  <a:lnTo>
                    <a:pt x="2" y="8"/>
                  </a:lnTo>
                  <a:lnTo>
                    <a:pt x="3" y="12"/>
                  </a:lnTo>
                  <a:lnTo>
                    <a:pt x="7" y="15"/>
                  </a:lnTo>
                  <a:lnTo>
                    <a:pt x="10" y="19"/>
                  </a:lnTo>
                  <a:lnTo>
                    <a:pt x="13" y="22"/>
                  </a:lnTo>
                  <a:lnTo>
                    <a:pt x="17" y="25"/>
                  </a:lnTo>
                  <a:lnTo>
                    <a:pt x="22" y="28"/>
                  </a:lnTo>
                  <a:lnTo>
                    <a:pt x="27" y="30"/>
                  </a:lnTo>
                  <a:lnTo>
                    <a:pt x="25" y="29"/>
                  </a:lnTo>
                  <a:lnTo>
                    <a:pt x="32" y="23"/>
                  </a:lnTo>
                </a:path>
              </a:pathLst>
            </a:custGeom>
            <a:solidFill>
              <a:srgbClr val="B5B5B5"/>
            </a:solidFill>
            <a:ln w="12700" cap="rnd">
              <a:noFill/>
              <a:round/>
              <a:headEnd/>
              <a:tailEnd/>
            </a:ln>
          </p:spPr>
          <p:txBody>
            <a:bodyPr/>
            <a:lstStyle/>
            <a:p>
              <a:endParaRPr lang="en-US" dirty="0"/>
            </a:p>
          </p:txBody>
        </p:sp>
        <p:sp>
          <p:nvSpPr>
            <p:cNvPr id="49564" name="Freeform 1463"/>
            <p:cNvSpPr>
              <a:spLocks/>
            </p:cNvSpPr>
            <p:nvPr/>
          </p:nvSpPr>
          <p:spPr bwMode="auto">
            <a:xfrm>
              <a:off x="2741" y="2776"/>
              <a:ext cx="17" cy="17"/>
            </a:xfrm>
            <a:custGeom>
              <a:avLst/>
              <a:gdLst>
                <a:gd name="T0" fmla="*/ 16 w 17"/>
                <a:gd name="T1" fmla="*/ 6 h 17"/>
                <a:gd name="T2" fmla="*/ 13 w 17"/>
                <a:gd name="T3" fmla="*/ 3 h 17"/>
                <a:gd name="T4" fmla="*/ 16 w 17"/>
                <a:gd name="T5" fmla="*/ 6 h 17"/>
                <a:gd name="T6" fmla="*/ 13 w 17"/>
                <a:gd name="T7" fmla="*/ 3 h 17"/>
                <a:gd name="T8" fmla="*/ 13 w 17"/>
                <a:gd name="T9" fmla="*/ 0 h 17"/>
                <a:gd name="T10" fmla="*/ 2 w 17"/>
                <a:gd name="T11" fmla="*/ 9 h 17"/>
                <a:gd name="T12" fmla="*/ 0 w 17"/>
                <a:gd name="T13" fmla="*/ 9 h 17"/>
                <a:gd name="T14" fmla="*/ 0 w 17"/>
                <a:gd name="T15" fmla="*/ 12 h 17"/>
                <a:gd name="T16" fmla="*/ 5 w 17"/>
                <a:gd name="T17" fmla="*/ 16 h 17"/>
                <a:gd name="T18" fmla="*/ 16 w 17"/>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6"/>
                  </a:moveTo>
                  <a:lnTo>
                    <a:pt x="13" y="3"/>
                  </a:lnTo>
                  <a:lnTo>
                    <a:pt x="16" y="6"/>
                  </a:lnTo>
                  <a:lnTo>
                    <a:pt x="13" y="3"/>
                  </a:lnTo>
                  <a:lnTo>
                    <a:pt x="13" y="0"/>
                  </a:lnTo>
                  <a:lnTo>
                    <a:pt x="2" y="9"/>
                  </a:lnTo>
                  <a:lnTo>
                    <a:pt x="0" y="9"/>
                  </a:lnTo>
                  <a:lnTo>
                    <a:pt x="0" y="12"/>
                  </a:lnTo>
                  <a:lnTo>
                    <a:pt x="5" y="16"/>
                  </a:lnTo>
                  <a:lnTo>
                    <a:pt x="16" y="6"/>
                  </a:lnTo>
                </a:path>
              </a:pathLst>
            </a:custGeom>
            <a:solidFill>
              <a:srgbClr val="B5B5B5"/>
            </a:solidFill>
            <a:ln w="12700" cap="rnd">
              <a:noFill/>
              <a:round/>
              <a:headEnd/>
              <a:tailEnd/>
            </a:ln>
          </p:spPr>
          <p:txBody>
            <a:bodyPr/>
            <a:lstStyle/>
            <a:p>
              <a:endParaRPr lang="en-US" dirty="0"/>
            </a:p>
          </p:txBody>
        </p:sp>
        <p:sp>
          <p:nvSpPr>
            <p:cNvPr id="49565" name="Freeform 1464"/>
            <p:cNvSpPr>
              <a:spLocks/>
            </p:cNvSpPr>
            <p:nvPr/>
          </p:nvSpPr>
          <p:spPr bwMode="auto">
            <a:xfrm>
              <a:off x="2744" y="2780"/>
              <a:ext cx="64" cy="64"/>
            </a:xfrm>
            <a:custGeom>
              <a:avLst/>
              <a:gdLst>
                <a:gd name="T0" fmla="*/ 56 w 64"/>
                <a:gd name="T1" fmla="*/ 63 h 64"/>
                <a:gd name="T2" fmla="*/ 63 w 64"/>
                <a:gd name="T3" fmla="*/ 57 h 64"/>
                <a:gd name="T4" fmla="*/ 56 w 64"/>
                <a:gd name="T5" fmla="*/ 49 h 64"/>
                <a:gd name="T6" fmla="*/ 49 w 64"/>
                <a:gd name="T7" fmla="*/ 43 h 64"/>
                <a:gd name="T8" fmla="*/ 42 w 64"/>
                <a:gd name="T9" fmla="*/ 36 h 64"/>
                <a:gd name="T10" fmla="*/ 35 w 64"/>
                <a:gd name="T11" fmla="*/ 28 h 64"/>
                <a:gd name="T12" fmla="*/ 27 w 64"/>
                <a:gd name="T13" fmla="*/ 21 h 64"/>
                <a:gd name="T14" fmla="*/ 21 w 64"/>
                <a:gd name="T15" fmla="*/ 15 h 64"/>
                <a:gd name="T16" fmla="*/ 15 w 64"/>
                <a:gd name="T17" fmla="*/ 6 h 64"/>
                <a:gd name="T18" fmla="*/ 7 w 64"/>
                <a:gd name="T19" fmla="*/ 0 h 64"/>
                <a:gd name="T20" fmla="*/ 0 w 64"/>
                <a:gd name="T21" fmla="*/ 5 h 64"/>
                <a:gd name="T22" fmla="*/ 7 w 64"/>
                <a:gd name="T23" fmla="*/ 13 h 64"/>
                <a:gd name="T24" fmla="*/ 14 w 64"/>
                <a:gd name="T25" fmla="*/ 20 h 64"/>
                <a:gd name="T26" fmla="*/ 20 w 64"/>
                <a:gd name="T27" fmla="*/ 28 h 64"/>
                <a:gd name="T28" fmla="*/ 27 w 64"/>
                <a:gd name="T29" fmla="*/ 36 h 64"/>
                <a:gd name="T30" fmla="*/ 35 w 64"/>
                <a:gd name="T31" fmla="*/ 42 h 64"/>
                <a:gd name="T32" fmla="*/ 42 w 64"/>
                <a:gd name="T33" fmla="*/ 49 h 64"/>
                <a:gd name="T34" fmla="*/ 49 w 64"/>
                <a:gd name="T35" fmla="*/ 57 h 64"/>
                <a:gd name="T36" fmla="*/ 56 w 64"/>
                <a:gd name="T37" fmla="*/ 63 h 64"/>
                <a:gd name="T38" fmla="*/ 63 w 64"/>
                <a:gd name="T39" fmla="*/ 57 h 64"/>
                <a:gd name="T40" fmla="*/ 56 w 64"/>
                <a:gd name="T41" fmla="*/ 63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4"/>
                <a:gd name="T64" fmla="*/ 0 h 64"/>
                <a:gd name="T65" fmla="*/ 64 w 64"/>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4" h="64">
                  <a:moveTo>
                    <a:pt x="56" y="63"/>
                  </a:moveTo>
                  <a:lnTo>
                    <a:pt x="63" y="57"/>
                  </a:lnTo>
                  <a:lnTo>
                    <a:pt x="56" y="49"/>
                  </a:lnTo>
                  <a:lnTo>
                    <a:pt x="49" y="43"/>
                  </a:lnTo>
                  <a:lnTo>
                    <a:pt x="42" y="36"/>
                  </a:lnTo>
                  <a:lnTo>
                    <a:pt x="35" y="28"/>
                  </a:lnTo>
                  <a:lnTo>
                    <a:pt x="27" y="21"/>
                  </a:lnTo>
                  <a:lnTo>
                    <a:pt x="21" y="15"/>
                  </a:lnTo>
                  <a:lnTo>
                    <a:pt x="15" y="6"/>
                  </a:lnTo>
                  <a:lnTo>
                    <a:pt x="7" y="0"/>
                  </a:lnTo>
                  <a:lnTo>
                    <a:pt x="0" y="5"/>
                  </a:lnTo>
                  <a:lnTo>
                    <a:pt x="7" y="13"/>
                  </a:lnTo>
                  <a:lnTo>
                    <a:pt x="14" y="20"/>
                  </a:lnTo>
                  <a:lnTo>
                    <a:pt x="20" y="28"/>
                  </a:lnTo>
                  <a:lnTo>
                    <a:pt x="27" y="36"/>
                  </a:lnTo>
                  <a:lnTo>
                    <a:pt x="35" y="42"/>
                  </a:lnTo>
                  <a:lnTo>
                    <a:pt x="42" y="49"/>
                  </a:lnTo>
                  <a:lnTo>
                    <a:pt x="49" y="57"/>
                  </a:lnTo>
                  <a:lnTo>
                    <a:pt x="56" y="63"/>
                  </a:lnTo>
                  <a:lnTo>
                    <a:pt x="63" y="57"/>
                  </a:lnTo>
                  <a:lnTo>
                    <a:pt x="56" y="63"/>
                  </a:lnTo>
                </a:path>
              </a:pathLst>
            </a:custGeom>
            <a:solidFill>
              <a:srgbClr val="B5B5B5"/>
            </a:solidFill>
            <a:ln w="12700" cap="rnd">
              <a:noFill/>
              <a:round/>
              <a:headEnd/>
              <a:tailEnd/>
            </a:ln>
          </p:spPr>
          <p:txBody>
            <a:bodyPr/>
            <a:lstStyle/>
            <a:p>
              <a:endParaRPr lang="en-US" dirty="0"/>
            </a:p>
          </p:txBody>
        </p:sp>
        <p:sp>
          <p:nvSpPr>
            <p:cNvPr id="49566" name="Freeform 1465"/>
            <p:cNvSpPr>
              <a:spLocks/>
            </p:cNvSpPr>
            <p:nvPr/>
          </p:nvSpPr>
          <p:spPr bwMode="auto">
            <a:xfrm>
              <a:off x="2805" y="2840"/>
              <a:ext cx="17" cy="17"/>
            </a:xfrm>
            <a:custGeom>
              <a:avLst/>
              <a:gdLst>
                <a:gd name="T0" fmla="*/ 8 w 17"/>
                <a:gd name="T1" fmla="*/ 16 h 17"/>
                <a:gd name="T2" fmla="*/ 0 w 17"/>
                <a:gd name="T3" fmla="*/ 12 h 17"/>
                <a:gd name="T4" fmla="*/ 0 w 17"/>
                <a:gd name="T5" fmla="*/ 16 h 17"/>
                <a:gd name="T6" fmla="*/ 16 w 17"/>
                <a:gd name="T7" fmla="*/ 4 h 17"/>
                <a:gd name="T8" fmla="*/ 16 w 17"/>
                <a:gd name="T9" fmla="*/ 0 h 17"/>
                <a:gd name="T10" fmla="*/ 8 w 17"/>
                <a:gd name="T11" fmla="*/ 0 h 17"/>
                <a:gd name="T12" fmla="*/ 8 w 17"/>
                <a:gd name="T13" fmla="*/ 1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8" y="16"/>
                  </a:moveTo>
                  <a:lnTo>
                    <a:pt x="0" y="12"/>
                  </a:lnTo>
                  <a:lnTo>
                    <a:pt x="0" y="16"/>
                  </a:lnTo>
                  <a:lnTo>
                    <a:pt x="16" y="4"/>
                  </a:lnTo>
                  <a:lnTo>
                    <a:pt x="16" y="0"/>
                  </a:lnTo>
                  <a:lnTo>
                    <a:pt x="8" y="0"/>
                  </a:lnTo>
                  <a:lnTo>
                    <a:pt x="8" y="16"/>
                  </a:lnTo>
                </a:path>
              </a:pathLst>
            </a:custGeom>
            <a:solidFill>
              <a:srgbClr val="B5B5B5"/>
            </a:solidFill>
            <a:ln w="12700" cap="rnd">
              <a:noFill/>
              <a:round/>
              <a:headEnd/>
              <a:tailEnd/>
            </a:ln>
          </p:spPr>
          <p:txBody>
            <a:bodyPr/>
            <a:lstStyle/>
            <a:p>
              <a:endParaRPr lang="en-US" dirty="0"/>
            </a:p>
          </p:txBody>
        </p:sp>
        <p:sp>
          <p:nvSpPr>
            <p:cNvPr id="49567" name="Freeform 1466"/>
            <p:cNvSpPr>
              <a:spLocks/>
            </p:cNvSpPr>
            <p:nvPr/>
          </p:nvSpPr>
          <p:spPr bwMode="auto">
            <a:xfrm>
              <a:off x="2730" y="2721"/>
              <a:ext cx="29" cy="24"/>
            </a:xfrm>
            <a:custGeom>
              <a:avLst/>
              <a:gdLst>
                <a:gd name="T0" fmla="*/ 28 w 29"/>
                <a:gd name="T1" fmla="*/ 18 h 24"/>
                <a:gd name="T2" fmla="*/ 25 w 29"/>
                <a:gd name="T3" fmla="*/ 15 h 24"/>
                <a:gd name="T4" fmla="*/ 22 w 29"/>
                <a:gd name="T5" fmla="*/ 13 h 24"/>
                <a:gd name="T6" fmla="*/ 20 w 29"/>
                <a:gd name="T7" fmla="*/ 10 h 24"/>
                <a:gd name="T8" fmla="*/ 17 w 29"/>
                <a:gd name="T9" fmla="*/ 8 h 24"/>
                <a:gd name="T10" fmla="*/ 15 w 29"/>
                <a:gd name="T11" fmla="*/ 6 h 24"/>
                <a:gd name="T12" fmla="*/ 12 w 29"/>
                <a:gd name="T13" fmla="*/ 4 h 24"/>
                <a:gd name="T14" fmla="*/ 10 w 29"/>
                <a:gd name="T15" fmla="*/ 2 h 24"/>
                <a:gd name="T16" fmla="*/ 8 w 29"/>
                <a:gd name="T17" fmla="*/ 0 h 24"/>
                <a:gd name="T18" fmla="*/ 0 w 29"/>
                <a:gd name="T19" fmla="*/ 5 h 24"/>
                <a:gd name="T20" fmla="*/ 3 w 29"/>
                <a:gd name="T21" fmla="*/ 8 h 24"/>
                <a:gd name="T22" fmla="*/ 6 w 29"/>
                <a:gd name="T23" fmla="*/ 10 h 24"/>
                <a:gd name="T24" fmla="*/ 8 w 29"/>
                <a:gd name="T25" fmla="*/ 13 h 24"/>
                <a:gd name="T26" fmla="*/ 11 w 29"/>
                <a:gd name="T27" fmla="*/ 14 h 24"/>
                <a:gd name="T28" fmla="*/ 13 w 29"/>
                <a:gd name="T29" fmla="*/ 17 h 24"/>
                <a:gd name="T30" fmla="*/ 16 w 29"/>
                <a:gd name="T31" fmla="*/ 19 h 24"/>
                <a:gd name="T32" fmla="*/ 18 w 29"/>
                <a:gd name="T33" fmla="*/ 21 h 24"/>
                <a:gd name="T34" fmla="*/ 20 w 29"/>
                <a:gd name="T35" fmla="*/ 23 h 24"/>
                <a:gd name="T36" fmla="*/ 28 w 29"/>
                <a:gd name="T37" fmla="*/ 18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24"/>
                <a:gd name="T59" fmla="*/ 29 w 29"/>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24">
                  <a:moveTo>
                    <a:pt x="28" y="18"/>
                  </a:moveTo>
                  <a:lnTo>
                    <a:pt x="25" y="15"/>
                  </a:lnTo>
                  <a:lnTo>
                    <a:pt x="22" y="13"/>
                  </a:lnTo>
                  <a:lnTo>
                    <a:pt x="20" y="10"/>
                  </a:lnTo>
                  <a:lnTo>
                    <a:pt x="17" y="8"/>
                  </a:lnTo>
                  <a:lnTo>
                    <a:pt x="15" y="6"/>
                  </a:lnTo>
                  <a:lnTo>
                    <a:pt x="12" y="4"/>
                  </a:lnTo>
                  <a:lnTo>
                    <a:pt x="10" y="2"/>
                  </a:lnTo>
                  <a:lnTo>
                    <a:pt x="8" y="0"/>
                  </a:lnTo>
                  <a:lnTo>
                    <a:pt x="0" y="5"/>
                  </a:lnTo>
                  <a:lnTo>
                    <a:pt x="3" y="8"/>
                  </a:lnTo>
                  <a:lnTo>
                    <a:pt x="6" y="10"/>
                  </a:lnTo>
                  <a:lnTo>
                    <a:pt x="8" y="13"/>
                  </a:lnTo>
                  <a:lnTo>
                    <a:pt x="11" y="14"/>
                  </a:lnTo>
                  <a:lnTo>
                    <a:pt x="13" y="17"/>
                  </a:lnTo>
                  <a:lnTo>
                    <a:pt x="16" y="19"/>
                  </a:lnTo>
                  <a:lnTo>
                    <a:pt x="18" y="21"/>
                  </a:lnTo>
                  <a:lnTo>
                    <a:pt x="20" y="23"/>
                  </a:lnTo>
                  <a:lnTo>
                    <a:pt x="28" y="18"/>
                  </a:lnTo>
                </a:path>
              </a:pathLst>
            </a:custGeom>
            <a:solidFill>
              <a:srgbClr val="B5B5B5"/>
            </a:solidFill>
            <a:ln w="12700" cap="rnd">
              <a:noFill/>
              <a:round/>
              <a:headEnd/>
              <a:tailEnd/>
            </a:ln>
          </p:spPr>
          <p:txBody>
            <a:bodyPr/>
            <a:lstStyle/>
            <a:p>
              <a:endParaRPr lang="en-US" dirty="0"/>
            </a:p>
          </p:txBody>
        </p:sp>
        <p:sp>
          <p:nvSpPr>
            <p:cNvPr id="49568" name="Freeform 1467"/>
            <p:cNvSpPr>
              <a:spLocks/>
            </p:cNvSpPr>
            <p:nvPr/>
          </p:nvSpPr>
          <p:spPr bwMode="auto">
            <a:xfrm>
              <a:off x="2754" y="2744"/>
              <a:ext cx="19" cy="28"/>
            </a:xfrm>
            <a:custGeom>
              <a:avLst/>
              <a:gdLst>
                <a:gd name="T0" fmla="*/ 18 w 19"/>
                <a:gd name="T1" fmla="*/ 22 h 28"/>
                <a:gd name="T2" fmla="*/ 18 w 19"/>
                <a:gd name="T3" fmla="*/ 21 h 28"/>
                <a:gd name="T4" fmla="*/ 17 w 19"/>
                <a:gd name="T5" fmla="*/ 20 h 28"/>
                <a:gd name="T6" fmla="*/ 16 w 19"/>
                <a:gd name="T7" fmla="*/ 17 h 28"/>
                <a:gd name="T8" fmla="*/ 14 w 19"/>
                <a:gd name="T9" fmla="*/ 15 h 28"/>
                <a:gd name="T10" fmla="*/ 14 w 19"/>
                <a:gd name="T11" fmla="*/ 13 h 28"/>
                <a:gd name="T12" fmla="*/ 13 w 19"/>
                <a:gd name="T13" fmla="*/ 9 h 28"/>
                <a:gd name="T14" fmla="*/ 11 w 19"/>
                <a:gd name="T15" fmla="*/ 6 h 28"/>
                <a:gd name="T16" fmla="*/ 9 w 19"/>
                <a:gd name="T17" fmla="*/ 3 h 28"/>
                <a:gd name="T18" fmla="*/ 8 w 19"/>
                <a:gd name="T19" fmla="*/ 0 h 28"/>
                <a:gd name="T20" fmla="*/ 0 w 19"/>
                <a:gd name="T21" fmla="*/ 5 h 28"/>
                <a:gd name="T22" fmla="*/ 2 w 19"/>
                <a:gd name="T23" fmla="*/ 8 h 28"/>
                <a:gd name="T24" fmla="*/ 4 w 19"/>
                <a:gd name="T25" fmla="*/ 10 h 28"/>
                <a:gd name="T26" fmla="*/ 5 w 19"/>
                <a:gd name="T27" fmla="*/ 13 h 28"/>
                <a:gd name="T28" fmla="*/ 5 w 19"/>
                <a:gd name="T29" fmla="*/ 16 h 28"/>
                <a:gd name="T30" fmla="*/ 7 w 19"/>
                <a:gd name="T31" fmla="*/ 18 h 28"/>
                <a:gd name="T32" fmla="*/ 8 w 19"/>
                <a:gd name="T33" fmla="*/ 21 h 28"/>
                <a:gd name="T34" fmla="*/ 10 w 19"/>
                <a:gd name="T35" fmla="*/ 25 h 28"/>
                <a:gd name="T36" fmla="*/ 12 w 19"/>
                <a:gd name="T37" fmla="*/ 27 h 28"/>
                <a:gd name="T38" fmla="*/ 18 w 19"/>
                <a:gd name="T39" fmla="*/ 22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28"/>
                <a:gd name="T62" fmla="*/ 19 w 19"/>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28">
                  <a:moveTo>
                    <a:pt x="18" y="22"/>
                  </a:moveTo>
                  <a:lnTo>
                    <a:pt x="18" y="21"/>
                  </a:lnTo>
                  <a:lnTo>
                    <a:pt x="17" y="20"/>
                  </a:lnTo>
                  <a:lnTo>
                    <a:pt x="16" y="17"/>
                  </a:lnTo>
                  <a:lnTo>
                    <a:pt x="14" y="15"/>
                  </a:lnTo>
                  <a:lnTo>
                    <a:pt x="14" y="13"/>
                  </a:lnTo>
                  <a:lnTo>
                    <a:pt x="13" y="9"/>
                  </a:lnTo>
                  <a:lnTo>
                    <a:pt x="11" y="6"/>
                  </a:lnTo>
                  <a:lnTo>
                    <a:pt x="9" y="3"/>
                  </a:lnTo>
                  <a:lnTo>
                    <a:pt x="8" y="0"/>
                  </a:lnTo>
                  <a:lnTo>
                    <a:pt x="0" y="5"/>
                  </a:lnTo>
                  <a:lnTo>
                    <a:pt x="2" y="8"/>
                  </a:lnTo>
                  <a:lnTo>
                    <a:pt x="4" y="10"/>
                  </a:lnTo>
                  <a:lnTo>
                    <a:pt x="5" y="13"/>
                  </a:lnTo>
                  <a:lnTo>
                    <a:pt x="5" y="16"/>
                  </a:lnTo>
                  <a:lnTo>
                    <a:pt x="7" y="18"/>
                  </a:lnTo>
                  <a:lnTo>
                    <a:pt x="8" y="21"/>
                  </a:lnTo>
                  <a:lnTo>
                    <a:pt x="10" y="25"/>
                  </a:lnTo>
                  <a:lnTo>
                    <a:pt x="12" y="27"/>
                  </a:lnTo>
                  <a:lnTo>
                    <a:pt x="18" y="22"/>
                  </a:lnTo>
                </a:path>
              </a:pathLst>
            </a:custGeom>
            <a:solidFill>
              <a:srgbClr val="B5B5B5"/>
            </a:solidFill>
            <a:ln w="12700" cap="rnd">
              <a:noFill/>
              <a:round/>
              <a:headEnd/>
              <a:tailEnd/>
            </a:ln>
          </p:spPr>
          <p:txBody>
            <a:bodyPr/>
            <a:lstStyle/>
            <a:p>
              <a:endParaRPr lang="en-US" dirty="0"/>
            </a:p>
          </p:txBody>
        </p:sp>
        <p:sp>
          <p:nvSpPr>
            <p:cNvPr id="49569" name="Freeform 1468"/>
            <p:cNvSpPr>
              <a:spLocks/>
            </p:cNvSpPr>
            <p:nvPr/>
          </p:nvSpPr>
          <p:spPr bwMode="auto">
            <a:xfrm>
              <a:off x="2770" y="2771"/>
              <a:ext cx="23" cy="22"/>
            </a:xfrm>
            <a:custGeom>
              <a:avLst/>
              <a:gdLst>
                <a:gd name="T0" fmla="*/ 22 w 23"/>
                <a:gd name="T1" fmla="*/ 15 h 22"/>
                <a:gd name="T2" fmla="*/ 18 w 23"/>
                <a:gd name="T3" fmla="*/ 12 h 22"/>
                <a:gd name="T4" fmla="*/ 14 w 23"/>
                <a:gd name="T5" fmla="*/ 9 h 22"/>
                <a:gd name="T6" fmla="*/ 10 w 23"/>
                <a:gd name="T7" fmla="*/ 4 h 22"/>
                <a:gd name="T8" fmla="*/ 6 w 23"/>
                <a:gd name="T9" fmla="*/ 0 h 22"/>
                <a:gd name="T10" fmla="*/ 0 w 23"/>
                <a:gd name="T11" fmla="*/ 5 h 22"/>
                <a:gd name="T12" fmla="*/ 4 w 23"/>
                <a:gd name="T13" fmla="*/ 9 h 22"/>
                <a:gd name="T14" fmla="*/ 8 w 23"/>
                <a:gd name="T15" fmla="*/ 12 h 22"/>
                <a:gd name="T16" fmla="*/ 12 w 23"/>
                <a:gd name="T17" fmla="*/ 17 h 22"/>
                <a:gd name="T18" fmla="*/ 16 w 23"/>
                <a:gd name="T19" fmla="*/ 21 h 22"/>
                <a:gd name="T20" fmla="*/ 22 w 23"/>
                <a:gd name="T21" fmla="*/ 15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2"/>
                <a:gd name="T35" fmla="*/ 23 w 23"/>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2">
                  <a:moveTo>
                    <a:pt x="22" y="15"/>
                  </a:moveTo>
                  <a:lnTo>
                    <a:pt x="18" y="12"/>
                  </a:lnTo>
                  <a:lnTo>
                    <a:pt x="14" y="9"/>
                  </a:lnTo>
                  <a:lnTo>
                    <a:pt x="10" y="4"/>
                  </a:lnTo>
                  <a:lnTo>
                    <a:pt x="6" y="0"/>
                  </a:lnTo>
                  <a:lnTo>
                    <a:pt x="0" y="5"/>
                  </a:lnTo>
                  <a:lnTo>
                    <a:pt x="4" y="9"/>
                  </a:lnTo>
                  <a:lnTo>
                    <a:pt x="8" y="12"/>
                  </a:lnTo>
                  <a:lnTo>
                    <a:pt x="12" y="17"/>
                  </a:lnTo>
                  <a:lnTo>
                    <a:pt x="16" y="21"/>
                  </a:lnTo>
                  <a:lnTo>
                    <a:pt x="22" y="15"/>
                  </a:lnTo>
                </a:path>
              </a:pathLst>
            </a:custGeom>
            <a:solidFill>
              <a:srgbClr val="B5B5B5"/>
            </a:solidFill>
            <a:ln w="12700" cap="rnd">
              <a:noFill/>
              <a:round/>
              <a:headEnd/>
              <a:tailEnd/>
            </a:ln>
          </p:spPr>
          <p:txBody>
            <a:bodyPr/>
            <a:lstStyle/>
            <a:p>
              <a:endParaRPr lang="en-US" dirty="0"/>
            </a:p>
          </p:txBody>
        </p:sp>
        <p:sp>
          <p:nvSpPr>
            <p:cNvPr id="49570" name="Freeform 1469"/>
            <p:cNvSpPr>
              <a:spLocks/>
            </p:cNvSpPr>
            <p:nvPr/>
          </p:nvSpPr>
          <p:spPr bwMode="auto">
            <a:xfrm>
              <a:off x="2790" y="2790"/>
              <a:ext cx="17" cy="17"/>
            </a:xfrm>
            <a:custGeom>
              <a:avLst/>
              <a:gdLst>
                <a:gd name="T0" fmla="*/ 7 w 17"/>
                <a:gd name="T1" fmla="*/ 12 h 17"/>
                <a:gd name="T2" fmla="*/ 14 w 17"/>
                <a:gd name="T3" fmla="*/ 7 h 17"/>
                <a:gd name="T4" fmla="*/ 13 w 17"/>
                <a:gd name="T5" fmla="*/ 7 h 17"/>
                <a:gd name="T6" fmla="*/ 11 w 17"/>
                <a:gd name="T7" fmla="*/ 3 h 17"/>
                <a:gd name="T8" fmla="*/ 8 w 17"/>
                <a:gd name="T9" fmla="*/ 3 h 17"/>
                <a:gd name="T10" fmla="*/ 7 w 17"/>
                <a:gd name="T11" fmla="*/ 0 h 17"/>
                <a:gd name="T12" fmla="*/ 0 w 17"/>
                <a:gd name="T13" fmla="*/ 8 h 17"/>
                <a:gd name="T14" fmla="*/ 2 w 17"/>
                <a:gd name="T15" fmla="*/ 10 h 17"/>
                <a:gd name="T16" fmla="*/ 4 w 17"/>
                <a:gd name="T17" fmla="*/ 12 h 17"/>
                <a:gd name="T18" fmla="*/ 7 w 17"/>
                <a:gd name="T19" fmla="*/ 14 h 17"/>
                <a:gd name="T20" fmla="*/ 7 w 17"/>
                <a:gd name="T21" fmla="*/ 16 h 17"/>
                <a:gd name="T22" fmla="*/ 16 w 17"/>
                <a:gd name="T23" fmla="*/ 12 h 17"/>
                <a:gd name="T24" fmla="*/ 7 w 17"/>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7" y="12"/>
                  </a:moveTo>
                  <a:lnTo>
                    <a:pt x="14" y="7"/>
                  </a:lnTo>
                  <a:lnTo>
                    <a:pt x="13" y="7"/>
                  </a:lnTo>
                  <a:lnTo>
                    <a:pt x="11" y="3"/>
                  </a:lnTo>
                  <a:lnTo>
                    <a:pt x="8" y="3"/>
                  </a:lnTo>
                  <a:lnTo>
                    <a:pt x="7" y="0"/>
                  </a:lnTo>
                  <a:lnTo>
                    <a:pt x="0" y="8"/>
                  </a:lnTo>
                  <a:lnTo>
                    <a:pt x="2" y="10"/>
                  </a:lnTo>
                  <a:lnTo>
                    <a:pt x="4" y="12"/>
                  </a:lnTo>
                  <a:lnTo>
                    <a:pt x="7" y="14"/>
                  </a:lnTo>
                  <a:lnTo>
                    <a:pt x="7" y="16"/>
                  </a:lnTo>
                  <a:lnTo>
                    <a:pt x="16" y="12"/>
                  </a:lnTo>
                  <a:lnTo>
                    <a:pt x="7" y="12"/>
                  </a:lnTo>
                </a:path>
              </a:pathLst>
            </a:custGeom>
            <a:solidFill>
              <a:srgbClr val="B5B5B5"/>
            </a:solidFill>
            <a:ln w="12700" cap="rnd">
              <a:noFill/>
              <a:round/>
              <a:headEnd/>
              <a:tailEnd/>
            </a:ln>
          </p:spPr>
          <p:txBody>
            <a:bodyPr/>
            <a:lstStyle/>
            <a:p>
              <a:endParaRPr lang="en-US" dirty="0"/>
            </a:p>
          </p:txBody>
        </p:sp>
        <p:sp>
          <p:nvSpPr>
            <p:cNvPr id="49571" name="Freeform 1470"/>
            <p:cNvSpPr>
              <a:spLocks/>
            </p:cNvSpPr>
            <p:nvPr/>
          </p:nvSpPr>
          <p:spPr bwMode="auto">
            <a:xfrm>
              <a:off x="2796" y="2795"/>
              <a:ext cx="17" cy="17"/>
            </a:xfrm>
            <a:custGeom>
              <a:avLst/>
              <a:gdLst>
                <a:gd name="T0" fmla="*/ 0 w 17"/>
                <a:gd name="T1" fmla="*/ 8 h 17"/>
                <a:gd name="T2" fmla="*/ 3 w 17"/>
                <a:gd name="T3" fmla="*/ 16 h 17"/>
                <a:gd name="T4" fmla="*/ 9 w 17"/>
                <a:gd name="T5" fmla="*/ 16 h 17"/>
                <a:gd name="T6" fmla="*/ 0 w 17"/>
                <a:gd name="T7" fmla="*/ 8 h 17"/>
                <a:gd name="T8" fmla="*/ 16 w 17"/>
                <a:gd name="T9" fmla="*/ 8 h 17"/>
                <a:gd name="T10" fmla="*/ 9 w 17"/>
                <a:gd name="T11" fmla="*/ 0 h 17"/>
                <a:gd name="T12" fmla="*/ 12 w 17"/>
                <a:gd name="T13" fmla="*/ 0 h 17"/>
                <a:gd name="T14" fmla="*/ 16 w 17"/>
                <a:gd name="T15" fmla="*/ 8 h 17"/>
                <a:gd name="T16" fmla="*/ 0 w 17"/>
                <a:gd name="T17" fmla="*/ 8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0" y="8"/>
                  </a:moveTo>
                  <a:lnTo>
                    <a:pt x="3" y="16"/>
                  </a:lnTo>
                  <a:lnTo>
                    <a:pt x="9" y="16"/>
                  </a:lnTo>
                  <a:lnTo>
                    <a:pt x="0" y="8"/>
                  </a:lnTo>
                  <a:lnTo>
                    <a:pt x="16" y="8"/>
                  </a:lnTo>
                  <a:lnTo>
                    <a:pt x="9" y="0"/>
                  </a:lnTo>
                  <a:lnTo>
                    <a:pt x="12" y="0"/>
                  </a:lnTo>
                  <a:lnTo>
                    <a:pt x="16" y="8"/>
                  </a:lnTo>
                  <a:lnTo>
                    <a:pt x="0" y="8"/>
                  </a:lnTo>
                </a:path>
              </a:pathLst>
            </a:custGeom>
            <a:solidFill>
              <a:srgbClr val="B5B5B5"/>
            </a:solidFill>
            <a:ln w="12700" cap="rnd">
              <a:noFill/>
              <a:round/>
              <a:headEnd/>
              <a:tailEnd/>
            </a:ln>
          </p:spPr>
          <p:txBody>
            <a:bodyPr/>
            <a:lstStyle/>
            <a:p>
              <a:endParaRPr lang="en-US" dirty="0"/>
            </a:p>
          </p:txBody>
        </p:sp>
        <p:sp>
          <p:nvSpPr>
            <p:cNvPr id="49572" name="Freeform 1471"/>
            <p:cNvSpPr>
              <a:spLocks/>
            </p:cNvSpPr>
            <p:nvPr/>
          </p:nvSpPr>
          <p:spPr bwMode="auto">
            <a:xfrm>
              <a:off x="2673" y="2667"/>
              <a:ext cx="27" cy="26"/>
            </a:xfrm>
            <a:custGeom>
              <a:avLst/>
              <a:gdLst>
                <a:gd name="T0" fmla="*/ 26 w 27"/>
                <a:gd name="T1" fmla="*/ 18 h 26"/>
                <a:gd name="T2" fmla="*/ 24 w 27"/>
                <a:gd name="T3" fmla="*/ 16 h 26"/>
                <a:gd name="T4" fmla="*/ 22 w 27"/>
                <a:gd name="T5" fmla="*/ 14 h 26"/>
                <a:gd name="T6" fmla="*/ 19 w 27"/>
                <a:gd name="T7" fmla="*/ 12 h 26"/>
                <a:gd name="T8" fmla="*/ 16 w 27"/>
                <a:gd name="T9" fmla="*/ 10 h 26"/>
                <a:gd name="T10" fmla="*/ 14 w 27"/>
                <a:gd name="T11" fmla="*/ 7 h 26"/>
                <a:gd name="T12" fmla="*/ 11 w 27"/>
                <a:gd name="T13" fmla="*/ 5 h 26"/>
                <a:gd name="T14" fmla="*/ 8 w 27"/>
                <a:gd name="T15" fmla="*/ 2 h 26"/>
                <a:gd name="T16" fmla="*/ 5 w 27"/>
                <a:gd name="T17" fmla="*/ 0 h 26"/>
                <a:gd name="T18" fmla="*/ 0 w 27"/>
                <a:gd name="T19" fmla="*/ 7 h 26"/>
                <a:gd name="T20" fmla="*/ 2 w 27"/>
                <a:gd name="T21" fmla="*/ 9 h 26"/>
                <a:gd name="T22" fmla="*/ 5 w 27"/>
                <a:gd name="T23" fmla="*/ 11 h 26"/>
                <a:gd name="T24" fmla="*/ 7 w 27"/>
                <a:gd name="T25" fmla="*/ 13 h 26"/>
                <a:gd name="T26" fmla="*/ 10 w 27"/>
                <a:gd name="T27" fmla="*/ 15 h 26"/>
                <a:gd name="T28" fmla="*/ 12 w 27"/>
                <a:gd name="T29" fmla="*/ 18 h 26"/>
                <a:gd name="T30" fmla="*/ 15 w 27"/>
                <a:gd name="T31" fmla="*/ 20 h 26"/>
                <a:gd name="T32" fmla="*/ 18 w 27"/>
                <a:gd name="T33" fmla="*/ 22 h 26"/>
                <a:gd name="T34" fmla="*/ 21 w 27"/>
                <a:gd name="T35" fmla="*/ 25 h 26"/>
                <a:gd name="T36" fmla="*/ 26 w 27"/>
                <a:gd name="T37" fmla="*/ 18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
                <a:gd name="T58" fmla="*/ 0 h 26"/>
                <a:gd name="T59" fmla="*/ 27 w 27"/>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 h="26">
                  <a:moveTo>
                    <a:pt x="26" y="18"/>
                  </a:moveTo>
                  <a:lnTo>
                    <a:pt x="24" y="16"/>
                  </a:lnTo>
                  <a:lnTo>
                    <a:pt x="22" y="14"/>
                  </a:lnTo>
                  <a:lnTo>
                    <a:pt x="19" y="12"/>
                  </a:lnTo>
                  <a:lnTo>
                    <a:pt x="16" y="10"/>
                  </a:lnTo>
                  <a:lnTo>
                    <a:pt x="14" y="7"/>
                  </a:lnTo>
                  <a:lnTo>
                    <a:pt x="11" y="5"/>
                  </a:lnTo>
                  <a:lnTo>
                    <a:pt x="8" y="2"/>
                  </a:lnTo>
                  <a:lnTo>
                    <a:pt x="5" y="0"/>
                  </a:lnTo>
                  <a:lnTo>
                    <a:pt x="0" y="7"/>
                  </a:lnTo>
                  <a:lnTo>
                    <a:pt x="2" y="9"/>
                  </a:lnTo>
                  <a:lnTo>
                    <a:pt x="5" y="11"/>
                  </a:lnTo>
                  <a:lnTo>
                    <a:pt x="7" y="13"/>
                  </a:lnTo>
                  <a:lnTo>
                    <a:pt x="10" y="15"/>
                  </a:lnTo>
                  <a:lnTo>
                    <a:pt x="12" y="18"/>
                  </a:lnTo>
                  <a:lnTo>
                    <a:pt x="15" y="20"/>
                  </a:lnTo>
                  <a:lnTo>
                    <a:pt x="18" y="22"/>
                  </a:lnTo>
                  <a:lnTo>
                    <a:pt x="21" y="25"/>
                  </a:lnTo>
                  <a:lnTo>
                    <a:pt x="26" y="18"/>
                  </a:lnTo>
                </a:path>
              </a:pathLst>
            </a:custGeom>
            <a:solidFill>
              <a:srgbClr val="B5B5B5"/>
            </a:solidFill>
            <a:ln w="12700" cap="rnd">
              <a:noFill/>
              <a:round/>
              <a:headEnd/>
              <a:tailEnd/>
            </a:ln>
          </p:spPr>
          <p:txBody>
            <a:bodyPr/>
            <a:lstStyle/>
            <a:p>
              <a:endParaRPr lang="en-US" dirty="0"/>
            </a:p>
          </p:txBody>
        </p:sp>
        <p:sp>
          <p:nvSpPr>
            <p:cNvPr id="49573" name="Freeform 1472"/>
            <p:cNvSpPr>
              <a:spLocks/>
            </p:cNvSpPr>
            <p:nvPr/>
          </p:nvSpPr>
          <p:spPr bwMode="auto">
            <a:xfrm>
              <a:off x="2617" y="2528"/>
              <a:ext cx="17" cy="17"/>
            </a:xfrm>
            <a:custGeom>
              <a:avLst/>
              <a:gdLst>
                <a:gd name="T0" fmla="*/ 16 w 17"/>
                <a:gd name="T1" fmla="*/ 3 h 17"/>
                <a:gd name="T2" fmla="*/ 13 w 17"/>
                <a:gd name="T3" fmla="*/ 3 h 17"/>
                <a:gd name="T4" fmla="*/ 11 w 17"/>
                <a:gd name="T5" fmla="*/ 1 h 17"/>
                <a:gd name="T6" fmla="*/ 6 w 17"/>
                <a:gd name="T7" fmla="*/ 0 h 17"/>
                <a:gd name="T8" fmla="*/ 0 w 17"/>
                <a:gd name="T9" fmla="*/ 0 h 17"/>
                <a:gd name="T10" fmla="*/ 2 w 17"/>
                <a:gd name="T11" fmla="*/ 10 h 17"/>
                <a:gd name="T12" fmla="*/ 4 w 17"/>
                <a:gd name="T13" fmla="*/ 12 h 17"/>
                <a:gd name="T14" fmla="*/ 9 w 17"/>
                <a:gd name="T15" fmla="*/ 12 h 17"/>
                <a:gd name="T16" fmla="*/ 13 w 17"/>
                <a:gd name="T17" fmla="*/ 16 h 17"/>
                <a:gd name="T18" fmla="*/ 16 w 17"/>
                <a:gd name="T19" fmla="*/ 3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3"/>
                  </a:moveTo>
                  <a:lnTo>
                    <a:pt x="13" y="3"/>
                  </a:lnTo>
                  <a:lnTo>
                    <a:pt x="11" y="1"/>
                  </a:lnTo>
                  <a:lnTo>
                    <a:pt x="6" y="0"/>
                  </a:lnTo>
                  <a:lnTo>
                    <a:pt x="0" y="0"/>
                  </a:lnTo>
                  <a:lnTo>
                    <a:pt x="2" y="10"/>
                  </a:lnTo>
                  <a:lnTo>
                    <a:pt x="4" y="12"/>
                  </a:lnTo>
                  <a:lnTo>
                    <a:pt x="9" y="12"/>
                  </a:lnTo>
                  <a:lnTo>
                    <a:pt x="13" y="16"/>
                  </a:lnTo>
                  <a:lnTo>
                    <a:pt x="16" y="3"/>
                  </a:lnTo>
                </a:path>
              </a:pathLst>
            </a:custGeom>
            <a:solidFill>
              <a:srgbClr val="B5B5B5"/>
            </a:solidFill>
            <a:ln w="12700" cap="rnd">
              <a:noFill/>
              <a:round/>
              <a:headEnd/>
              <a:tailEnd/>
            </a:ln>
          </p:spPr>
          <p:txBody>
            <a:bodyPr/>
            <a:lstStyle/>
            <a:p>
              <a:endParaRPr lang="en-US" dirty="0"/>
            </a:p>
          </p:txBody>
        </p:sp>
        <p:sp>
          <p:nvSpPr>
            <p:cNvPr id="49574" name="Freeform 1473"/>
            <p:cNvSpPr>
              <a:spLocks/>
            </p:cNvSpPr>
            <p:nvPr/>
          </p:nvSpPr>
          <p:spPr bwMode="auto">
            <a:xfrm>
              <a:off x="2663" y="2569"/>
              <a:ext cx="17" cy="17"/>
            </a:xfrm>
            <a:custGeom>
              <a:avLst/>
              <a:gdLst>
                <a:gd name="T0" fmla="*/ 16 w 17"/>
                <a:gd name="T1" fmla="*/ 16 h 17"/>
                <a:gd name="T2" fmla="*/ 16 w 17"/>
                <a:gd name="T3" fmla="*/ 10 h 17"/>
                <a:gd name="T4" fmla="*/ 13 w 17"/>
                <a:gd name="T5" fmla="*/ 5 h 17"/>
                <a:gd name="T6" fmla="*/ 10 w 17"/>
                <a:gd name="T7" fmla="*/ 0 h 17"/>
                <a:gd name="T8" fmla="*/ 0 w 17"/>
                <a:gd name="T9" fmla="*/ 10 h 17"/>
                <a:gd name="T10" fmla="*/ 0 w 17"/>
                <a:gd name="T11" fmla="*/ 16 h 17"/>
                <a:gd name="T12" fmla="*/ 2 w 17"/>
                <a:gd name="T13" fmla="*/ 16 h 17"/>
                <a:gd name="T14" fmla="*/ 16 w 17"/>
                <a:gd name="T15" fmla="*/ 16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16" y="16"/>
                  </a:moveTo>
                  <a:lnTo>
                    <a:pt x="16" y="10"/>
                  </a:lnTo>
                  <a:lnTo>
                    <a:pt x="13" y="5"/>
                  </a:lnTo>
                  <a:lnTo>
                    <a:pt x="10" y="0"/>
                  </a:lnTo>
                  <a:lnTo>
                    <a:pt x="0" y="10"/>
                  </a:lnTo>
                  <a:lnTo>
                    <a:pt x="0" y="16"/>
                  </a:lnTo>
                  <a:lnTo>
                    <a:pt x="2" y="16"/>
                  </a:lnTo>
                  <a:lnTo>
                    <a:pt x="16" y="16"/>
                  </a:lnTo>
                </a:path>
              </a:pathLst>
            </a:custGeom>
            <a:solidFill>
              <a:srgbClr val="B5B5B5"/>
            </a:solidFill>
            <a:ln w="12700" cap="rnd">
              <a:noFill/>
              <a:round/>
              <a:headEnd/>
              <a:tailEnd/>
            </a:ln>
          </p:spPr>
          <p:txBody>
            <a:bodyPr/>
            <a:lstStyle/>
            <a:p>
              <a:endParaRPr lang="en-US" dirty="0"/>
            </a:p>
          </p:txBody>
        </p:sp>
        <p:sp>
          <p:nvSpPr>
            <p:cNvPr id="49575" name="Freeform 1474"/>
            <p:cNvSpPr>
              <a:spLocks/>
            </p:cNvSpPr>
            <p:nvPr/>
          </p:nvSpPr>
          <p:spPr bwMode="auto">
            <a:xfrm>
              <a:off x="2704" y="2608"/>
              <a:ext cx="24" cy="23"/>
            </a:xfrm>
            <a:custGeom>
              <a:avLst/>
              <a:gdLst>
                <a:gd name="T0" fmla="*/ 23 w 24"/>
                <a:gd name="T1" fmla="*/ 17 h 23"/>
                <a:gd name="T2" fmla="*/ 21 w 24"/>
                <a:gd name="T3" fmla="*/ 15 h 23"/>
                <a:gd name="T4" fmla="*/ 19 w 24"/>
                <a:gd name="T5" fmla="*/ 13 h 23"/>
                <a:gd name="T6" fmla="*/ 17 w 24"/>
                <a:gd name="T7" fmla="*/ 10 h 23"/>
                <a:gd name="T8" fmla="*/ 15 w 24"/>
                <a:gd name="T9" fmla="*/ 8 h 23"/>
                <a:gd name="T10" fmla="*/ 13 w 24"/>
                <a:gd name="T11" fmla="*/ 6 h 23"/>
                <a:gd name="T12" fmla="*/ 10 w 24"/>
                <a:gd name="T13" fmla="*/ 3 h 23"/>
                <a:gd name="T14" fmla="*/ 9 w 24"/>
                <a:gd name="T15" fmla="*/ 2 h 23"/>
                <a:gd name="T16" fmla="*/ 6 w 24"/>
                <a:gd name="T17" fmla="*/ 0 h 23"/>
                <a:gd name="T18" fmla="*/ 0 w 24"/>
                <a:gd name="T19" fmla="*/ 5 h 23"/>
                <a:gd name="T20" fmla="*/ 2 w 24"/>
                <a:gd name="T21" fmla="*/ 8 h 23"/>
                <a:gd name="T22" fmla="*/ 4 w 24"/>
                <a:gd name="T23" fmla="*/ 9 h 23"/>
                <a:gd name="T24" fmla="*/ 6 w 24"/>
                <a:gd name="T25" fmla="*/ 12 h 23"/>
                <a:gd name="T26" fmla="*/ 9 w 24"/>
                <a:gd name="T27" fmla="*/ 13 h 23"/>
                <a:gd name="T28" fmla="*/ 10 w 24"/>
                <a:gd name="T29" fmla="*/ 15 h 23"/>
                <a:gd name="T30" fmla="*/ 12 w 24"/>
                <a:gd name="T31" fmla="*/ 17 h 23"/>
                <a:gd name="T32" fmla="*/ 13 w 24"/>
                <a:gd name="T33" fmla="*/ 20 h 23"/>
                <a:gd name="T34" fmla="*/ 16 w 24"/>
                <a:gd name="T35" fmla="*/ 22 h 23"/>
                <a:gd name="T36" fmla="*/ 23 w 24"/>
                <a:gd name="T37" fmla="*/ 17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3"/>
                <a:gd name="T59" fmla="*/ 24 w 24"/>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3">
                  <a:moveTo>
                    <a:pt x="23" y="17"/>
                  </a:moveTo>
                  <a:lnTo>
                    <a:pt x="21" y="15"/>
                  </a:lnTo>
                  <a:lnTo>
                    <a:pt x="19" y="13"/>
                  </a:lnTo>
                  <a:lnTo>
                    <a:pt x="17" y="10"/>
                  </a:lnTo>
                  <a:lnTo>
                    <a:pt x="15" y="8"/>
                  </a:lnTo>
                  <a:lnTo>
                    <a:pt x="13" y="6"/>
                  </a:lnTo>
                  <a:lnTo>
                    <a:pt x="10" y="3"/>
                  </a:lnTo>
                  <a:lnTo>
                    <a:pt x="9" y="2"/>
                  </a:lnTo>
                  <a:lnTo>
                    <a:pt x="6" y="0"/>
                  </a:lnTo>
                  <a:lnTo>
                    <a:pt x="0" y="5"/>
                  </a:lnTo>
                  <a:lnTo>
                    <a:pt x="2" y="8"/>
                  </a:lnTo>
                  <a:lnTo>
                    <a:pt x="4" y="9"/>
                  </a:lnTo>
                  <a:lnTo>
                    <a:pt x="6" y="12"/>
                  </a:lnTo>
                  <a:lnTo>
                    <a:pt x="9" y="13"/>
                  </a:lnTo>
                  <a:lnTo>
                    <a:pt x="10" y="15"/>
                  </a:lnTo>
                  <a:lnTo>
                    <a:pt x="12" y="17"/>
                  </a:lnTo>
                  <a:lnTo>
                    <a:pt x="13" y="20"/>
                  </a:lnTo>
                  <a:lnTo>
                    <a:pt x="16" y="22"/>
                  </a:lnTo>
                  <a:lnTo>
                    <a:pt x="23" y="17"/>
                  </a:lnTo>
                </a:path>
              </a:pathLst>
            </a:custGeom>
            <a:solidFill>
              <a:srgbClr val="B5B5B5"/>
            </a:solidFill>
            <a:ln w="12700" cap="rnd">
              <a:noFill/>
              <a:round/>
              <a:headEnd/>
              <a:tailEnd/>
            </a:ln>
          </p:spPr>
          <p:txBody>
            <a:bodyPr/>
            <a:lstStyle/>
            <a:p>
              <a:endParaRPr lang="en-US" dirty="0"/>
            </a:p>
          </p:txBody>
        </p:sp>
        <p:sp>
          <p:nvSpPr>
            <p:cNvPr id="49576" name="Freeform 1475"/>
            <p:cNvSpPr>
              <a:spLocks/>
            </p:cNvSpPr>
            <p:nvPr/>
          </p:nvSpPr>
          <p:spPr bwMode="auto">
            <a:xfrm>
              <a:off x="2724" y="2630"/>
              <a:ext cx="36" cy="32"/>
            </a:xfrm>
            <a:custGeom>
              <a:avLst/>
              <a:gdLst>
                <a:gd name="T0" fmla="*/ 35 w 36"/>
                <a:gd name="T1" fmla="*/ 25 h 32"/>
                <a:gd name="T2" fmla="*/ 32 w 36"/>
                <a:gd name="T3" fmla="*/ 22 h 32"/>
                <a:gd name="T4" fmla="*/ 27 w 36"/>
                <a:gd name="T5" fmla="*/ 19 h 32"/>
                <a:gd name="T6" fmla="*/ 23 w 36"/>
                <a:gd name="T7" fmla="*/ 17 h 32"/>
                <a:gd name="T8" fmla="*/ 20 w 36"/>
                <a:gd name="T9" fmla="*/ 13 h 32"/>
                <a:gd name="T10" fmla="*/ 16 w 36"/>
                <a:gd name="T11" fmla="*/ 10 h 32"/>
                <a:gd name="T12" fmla="*/ 14 w 36"/>
                <a:gd name="T13" fmla="*/ 8 h 32"/>
                <a:gd name="T14" fmla="*/ 11 w 36"/>
                <a:gd name="T15" fmla="*/ 4 h 32"/>
                <a:gd name="T16" fmla="*/ 8 w 36"/>
                <a:gd name="T17" fmla="*/ 0 h 32"/>
                <a:gd name="T18" fmla="*/ 0 w 36"/>
                <a:gd name="T19" fmla="*/ 5 h 32"/>
                <a:gd name="T20" fmla="*/ 3 w 36"/>
                <a:gd name="T21" fmla="*/ 9 h 32"/>
                <a:gd name="T22" fmla="*/ 7 w 36"/>
                <a:gd name="T23" fmla="*/ 13 h 32"/>
                <a:gd name="T24" fmla="*/ 9 w 36"/>
                <a:gd name="T25" fmla="*/ 17 h 32"/>
                <a:gd name="T26" fmla="*/ 14 w 36"/>
                <a:gd name="T27" fmla="*/ 19 h 32"/>
                <a:gd name="T28" fmla="*/ 18 w 36"/>
                <a:gd name="T29" fmla="*/ 23 h 32"/>
                <a:gd name="T30" fmla="*/ 21 w 36"/>
                <a:gd name="T31" fmla="*/ 25 h 32"/>
                <a:gd name="T32" fmla="*/ 25 w 36"/>
                <a:gd name="T33" fmla="*/ 28 h 32"/>
                <a:gd name="T34" fmla="*/ 28 w 36"/>
                <a:gd name="T35" fmla="*/ 31 h 32"/>
                <a:gd name="T36" fmla="*/ 35 w 36"/>
                <a:gd name="T37" fmla="*/ 25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32"/>
                <a:gd name="T59" fmla="*/ 36 w 36"/>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32">
                  <a:moveTo>
                    <a:pt x="35" y="25"/>
                  </a:moveTo>
                  <a:lnTo>
                    <a:pt x="32" y="22"/>
                  </a:lnTo>
                  <a:lnTo>
                    <a:pt x="27" y="19"/>
                  </a:lnTo>
                  <a:lnTo>
                    <a:pt x="23" y="17"/>
                  </a:lnTo>
                  <a:lnTo>
                    <a:pt x="20" y="13"/>
                  </a:lnTo>
                  <a:lnTo>
                    <a:pt x="16" y="10"/>
                  </a:lnTo>
                  <a:lnTo>
                    <a:pt x="14" y="8"/>
                  </a:lnTo>
                  <a:lnTo>
                    <a:pt x="11" y="4"/>
                  </a:lnTo>
                  <a:lnTo>
                    <a:pt x="8" y="0"/>
                  </a:lnTo>
                  <a:lnTo>
                    <a:pt x="0" y="5"/>
                  </a:lnTo>
                  <a:lnTo>
                    <a:pt x="3" y="9"/>
                  </a:lnTo>
                  <a:lnTo>
                    <a:pt x="7" y="13"/>
                  </a:lnTo>
                  <a:lnTo>
                    <a:pt x="9" y="17"/>
                  </a:lnTo>
                  <a:lnTo>
                    <a:pt x="14" y="19"/>
                  </a:lnTo>
                  <a:lnTo>
                    <a:pt x="18" y="23"/>
                  </a:lnTo>
                  <a:lnTo>
                    <a:pt x="21" y="25"/>
                  </a:lnTo>
                  <a:lnTo>
                    <a:pt x="25" y="28"/>
                  </a:lnTo>
                  <a:lnTo>
                    <a:pt x="28" y="31"/>
                  </a:lnTo>
                  <a:lnTo>
                    <a:pt x="35" y="25"/>
                  </a:lnTo>
                </a:path>
              </a:pathLst>
            </a:custGeom>
            <a:solidFill>
              <a:srgbClr val="B5B5B5"/>
            </a:solidFill>
            <a:ln w="12700" cap="rnd">
              <a:noFill/>
              <a:round/>
              <a:headEnd/>
              <a:tailEnd/>
            </a:ln>
          </p:spPr>
          <p:txBody>
            <a:bodyPr/>
            <a:lstStyle/>
            <a:p>
              <a:endParaRPr lang="en-US" dirty="0"/>
            </a:p>
          </p:txBody>
        </p:sp>
        <p:sp>
          <p:nvSpPr>
            <p:cNvPr id="49577" name="Freeform 1476"/>
            <p:cNvSpPr>
              <a:spLocks/>
            </p:cNvSpPr>
            <p:nvPr/>
          </p:nvSpPr>
          <p:spPr bwMode="auto">
            <a:xfrm>
              <a:off x="2757" y="2660"/>
              <a:ext cx="17" cy="17"/>
            </a:xfrm>
            <a:custGeom>
              <a:avLst/>
              <a:gdLst>
                <a:gd name="T0" fmla="*/ 16 w 17"/>
                <a:gd name="T1" fmla="*/ 3 h 17"/>
                <a:gd name="T2" fmla="*/ 14 w 17"/>
                <a:gd name="T3" fmla="*/ 3 h 17"/>
                <a:gd name="T4" fmla="*/ 12 w 17"/>
                <a:gd name="T5" fmla="*/ 3 h 17"/>
                <a:gd name="T6" fmla="*/ 9 w 17"/>
                <a:gd name="T7" fmla="*/ 1 h 17"/>
                <a:gd name="T8" fmla="*/ 8 w 17"/>
                <a:gd name="T9" fmla="*/ 0 h 17"/>
                <a:gd name="T10" fmla="*/ 0 w 17"/>
                <a:gd name="T11" fmla="*/ 7 h 17"/>
                <a:gd name="T12" fmla="*/ 4 w 17"/>
                <a:gd name="T13" fmla="*/ 8 h 17"/>
                <a:gd name="T14" fmla="*/ 6 w 17"/>
                <a:gd name="T15" fmla="*/ 12 h 17"/>
                <a:gd name="T16" fmla="*/ 9 w 17"/>
                <a:gd name="T17" fmla="*/ 14 h 17"/>
                <a:gd name="T18" fmla="*/ 14 w 17"/>
                <a:gd name="T19" fmla="*/ 16 h 17"/>
                <a:gd name="T20" fmla="*/ 16 w 17"/>
                <a:gd name="T21" fmla="*/ 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3"/>
                  </a:moveTo>
                  <a:lnTo>
                    <a:pt x="14" y="3"/>
                  </a:lnTo>
                  <a:lnTo>
                    <a:pt x="12" y="3"/>
                  </a:lnTo>
                  <a:lnTo>
                    <a:pt x="9" y="1"/>
                  </a:lnTo>
                  <a:lnTo>
                    <a:pt x="8" y="0"/>
                  </a:lnTo>
                  <a:lnTo>
                    <a:pt x="0" y="7"/>
                  </a:lnTo>
                  <a:lnTo>
                    <a:pt x="4" y="8"/>
                  </a:lnTo>
                  <a:lnTo>
                    <a:pt x="6" y="12"/>
                  </a:lnTo>
                  <a:lnTo>
                    <a:pt x="9" y="14"/>
                  </a:lnTo>
                  <a:lnTo>
                    <a:pt x="14" y="16"/>
                  </a:lnTo>
                  <a:lnTo>
                    <a:pt x="16" y="3"/>
                  </a:lnTo>
                </a:path>
              </a:pathLst>
            </a:custGeom>
            <a:solidFill>
              <a:srgbClr val="B5B5B5"/>
            </a:solidFill>
            <a:ln w="12700" cap="rnd">
              <a:noFill/>
              <a:round/>
              <a:headEnd/>
              <a:tailEnd/>
            </a:ln>
          </p:spPr>
          <p:txBody>
            <a:bodyPr/>
            <a:lstStyle/>
            <a:p>
              <a:endParaRPr lang="en-US" dirty="0"/>
            </a:p>
          </p:txBody>
        </p:sp>
        <p:sp>
          <p:nvSpPr>
            <p:cNvPr id="49578" name="Freeform 1477"/>
            <p:cNvSpPr>
              <a:spLocks/>
            </p:cNvSpPr>
            <p:nvPr/>
          </p:nvSpPr>
          <p:spPr bwMode="auto">
            <a:xfrm>
              <a:off x="2760" y="2591"/>
              <a:ext cx="17" cy="17"/>
            </a:xfrm>
            <a:custGeom>
              <a:avLst/>
              <a:gdLst>
                <a:gd name="T0" fmla="*/ 16 w 17"/>
                <a:gd name="T1" fmla="*/ 10 h 17"/>
                <a:gd name="T2" fmla="*/ 14 w 17"/>
                <a:gd name="T3" fmla="*/ 10 h 17"/>
                <a:gd name="T4" fmla="*/ 12 w 17"/>
                <a:gd name="T5" fmla="*/ 7 h 17"/>
                <a:gd name="T6" fmla="*/ 9 w 17"/>
                <a:gd name="T7" fmla="*/ 3 h 17"/>
                <a:gd name="T8" fmla="*/ 5 w 17"/>
                <a:gd name="T9" fmla="*/ 1 h 17"/>
                <a:gd name="T10" fmla="*/ 2 w 17"/>
                <a:gd name="T11" fmla="*/ 0 h 17"/>
                <a:gd name="T12" fmla="*/ 0 w 17"/>
                <a:gd name="T13" fmla="*/ 10 h 17"/>
                <a:gd name="T14" fmla="*/ 3 w 17"/>
                <a:gd name="T15" fmla="*/ 12 h 17"/>
                <a:gd name="T16" fmla="*/ 5 w 17"/>
                <a:gd name="T17" fmla="*/ 12 h 17"/>
                <a:gd name="T18" fmla="*/ 6 w 17"/>
                <a:gd name="T19" fmla="*/ 14 h 17"/>
                <a:gd name="T20" fmla="*/ 9 w 17"/>
                <a:gd name="T21" fmla="*/ 16 h 17"/>
                <a:gd name="T22" fmla="*/ 8 w 17"/>
                <a:gd name="T23" fmla="*/ 16 h 17"/>
                <a:gd name="T24" fmla="*/ 16 w 17"/>
                <a:gd name="T25" fmla="*/ 1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0"/>
                  </a:moveTo>
                  <a:lnTo>
                    <a:pt x="14" y="10"/>
                  </a:lnTo>
                  <a:lnTo>
                    <a:pt x="12" y="7"/>
                  </a:lnTo>
                  <a:lnTo>
                    <a:pt x="9" y="3"/>
                  </a:lnTo>
                  <a:lnTo>
                    <a:pt x="5" y="1"/>
                  </a:lnTo>
                  <a:lnTo>
                    <a:pt x="2" y="0"/>
                  </a:lnTo>
                  <a:lnTo>
                    <a:pt x="0" y="10"/>
                  </a:lnTo>
                  <a:lnTo>
                    <a:pt x="3" y="12"/>
                  </a:lnTo>
                  <a:lnTo>
                    <a:pt x="5" y="12"/>
                  </a:lnTo>
                  <a:lnTo>
                    <a:pt x="6" y="14"/>
                  </a:lnTo>
                  <a:lnTo>
                    <a:pt x="9" y="16"/>
                  </a:lnTo>
                  <a:lnTo>
                    <a:pt x="8" y="16"/>
                  </a:lnTo>
                  <a:lnTo>
                    <a:pt x="16" y="10"/>
                  </a:lnTo>
                </a:path>
              </a:pathLst>
            </a:custGeom>
            <a:solidFill>
              <a:srgbClr val="B5B5B5"/>
            </a:solidFill>
            <a:ln w="12700" cap="rnd">
              <a:noFill/>
              <a:round/>
              <a:headEnd/>
              <a:tailEnd/>
            </a:ln>
          </p:spPr>
          <p:txBody>
            <a:bodyPr/>
            <a:lstStyle/>
            <a:p>
              <a:endParaRPr lang="en-US" dirty="0"/>
            </a:p>
          </p:txBody>
        </p:sp>
        <p:sp>
          <p:nvSpPr>
            <p:cNvPr id="49579" name="Freeform 1478"/>
            <p:cNvSpPr>
              <a:spLocks/>
            </p:cNvSpPr>
            <p:nvPr/>
          </p:nvSpPr>
          <p:spPr bwMode="auto">
            <a:xfrm>
              <a:off x="2771" y="2601"/>
              <a:ext cx="21" cy="31"/>
            </a:xfrm>
            <a:custGeom>
              <a:avLst/>
              <a:gdLst>
                <a:gd name="T0" fmla="*/ 20 w 21"/>
                <a:gd name="T1" fmla="*/ 24 h 31"/>
                <a:gd name="T2" fmla="*/ 18 w 21"/>
                <a:gd name="T3" fmla="*/ 22 h 31"/>
                <a:gd name="T4" fmla="*/ 17 w 21"/>
                <a:gd name="T5" fmla="*/ 19 h 31"/>
                <a:gd name="T6" fmla="*/ 15 w 21"/>
                <a:gd name="T7" fmla="*/ 17 h 31"/>
                <a:gd name="T8" fmla="*/ 15 w 21"/>
                <a:gd name="T9" fmla="*/ 14 h 31"/>
                <a:gd name="T10" fmla="*/ 13 w 21"/>
                <a:gd name="T11" fmla="*/ 10 h 31"/>
                <a:gd name="T12" fmla="*/ 12 w 21"/>
                <a:gd name="T13" fmla="*/ 7 h 31"/>
                <a:gd name="T14" fmla="*/ 9 w 21"/>
                <a:gd name="T15" fmla="*/ 3 h 31"/>
                <a:gd name="T16" fmla="*/ 8 w 21"/>
                <a:gd name="T17" fmla="*/ 0 h 31"/>
                <a:gd name="T18" fmla="*/ 0 w 21"/>
                <a:gd name="T19" fmla="*/ 4 h 31"/>
                <a:gd name="T20" fmla="*/ 2 w 21"/>
                <a:gd name="T21" fmla="*/ 8 h 31"/>
                <a:gd name="T22" fmla="*/ 4 w 21"/>
                <a:gd name="T23" fmla="*/ 10 h 31"/>
                <a:gd name="T24" fmla="*/ 5 w 21"/>
                <a:gd name="T25" fmla="*/ 13 h 31"/>
                <a:gd name="T26" fmla="*/ 5 w 21"/>
                <a:gd name="T27" fmla="*/ 17 h 31"/>
                <a:gd name="T28" fmla="*/ 8 w 21"/>
                <a:gd name="T29" fmla="*/ 20 h 31"/>
                <a:gd name="T30" fmla="*/ 9 w 21"/>
                <a:gd name="T31" fmla="*/ 24 h 31"/>
                <a:gd name="T32" fmla="*/ 12 w 21"/>
                <a:gd name="T33" fmla="*/ 27 h 31"/>
                <a:gd name="T34" fmla="*/ 14 w 21"/>
                <a:gd name="T35" fmla="*/ 30 h 31"/>
                <a:gd name="T36" fmla="*/ 20 w 21"/>
                <a:gd name="T37" fmla="*/ 24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31"/>
                <a:gd name="T59" fmla="*/ 21 w 21"/>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31">
                  <a:moveTo>
                    <a:pt x="20" y="24"/>
                  </a:moveTo>
                  <a:lnTo>
                    <a:pt x="18" y="22"/>
                  </a:lnTo>
                  <a:lnTo>
                    <a:pt x="17" y="19"/>
                  </a:lnTo>
                  <a:lnTo>
                    <a:pt x="15" y="17"/>
                  </a:lnTo>
                  <a:lnTo>
                    <a:pt x="15" y="14"/>
                  </a:lnTo>
                  <a:lnTo>
                    <a:pt x="13" y="10"/>
                  </a:lnTo>
                  <a:lnTo>
                    <a:pt x="12" y="7"/>
                  </a:lnTo>
                  <a:lnTo>
                    <a:pt x="9" y="3"/>
                  </a:lnTo>
                  <a:lnTo>
                    <a:pt x="8" y="0"/>
                  </a:lnTo>
                  <a:lnTo>
                    <a:pt x="0" y="4"/>
                  </a:lnTo>
                  <a:lnTo>
                    <a:pt x="2" y="8"/>
                  </a:lnTo>
                  <a:lnTo>
                    <a:pt x="4" y="10"/>
                  </a:lnTo>
                  <a:lnTo>
                    <a:pt x="5" y="13"/>
                  </a:lnTo>
                  <a:lnTo>
                    <a:pt x="5" y="17"/>
                  </a:lnTo>
                  <a:lnTo>
                    <a:pt x="8" y="20"/>
                  </a:lnTo>
                  <a:lnTo>
                    <a:pt x="9" y="24"/>
                  </a:lnTo>
                  <a:lnTo>
                    <a:pt x="12" y="27"/>
                  </a:lnTo>
                  <a:lnTo>
                    <a:pt x="14" y="30"/>
                  </a:lnTo>
                  <a:lnTo>
                    <a:pt x="20" y="24"/>
                  </a:lnTo>
                </a:path>
              </a:pathLst>
            </a:custGeom>
            <a:solidFill>
              <a:srgbClr val="B5B5B5"/>
            </a:solidFill>
            <a:ln w="12700" cap="rnd">
              <a:noFill/>
              <a:round/>
              <a:headEnd/>
              <a:tailEnd/>
            </a:ln>
          </p:spPr>
          <p:txBody>
            <a:bodyPr/>
            <a:lstStyle/>
            <a:p>
              <a:endParaRPr lang="en-US" dirty="0"/>
            </a:p>
          </p:txBody>
        </p:sp>
        <p:sp>
          <p:nvSpPr>
            <p:cNvPr id="49580" name="Freeform 1479"/>
            <p:cNvSpPr>
              <a:spLocks/>
            </p:cNvSpPr>
            <p:nvPr/>
          </p:nvSpPr>
          <p:spPr bwMode="auto">
            <a:xfrm>
              <a:off x="2789" y="2630"/>
              <a:ext cx="24" cy="25"/>
            </a:xfrm>
            <a:custGeom>
              <a:avLst/>
              <a:gdLst>
                <a:gd name="T0" fmla="*/ 23 w 24"/>
                <a:gd name="T1" fmla="*/ 18 h 25"/>
                <a:gd name="T2" fmla="*/ 21 w 24"/>
                <a:gd name="T3" fmla="*/ 16 h 25"/>
                <a:gd name="T4" fmla="*/ 19 w 24"/>
                <a:gd name="T5" fmla="*/ 14 h 25"/>
                <a:gd name="T6" fmla="*/ 17 w 24"/>
                <a:gd name="T7" fmla="*/ 11 h 25"/>
                <a:gd name="T8" fmla="*/ 14 w 24"/>
                <a:gd name="T9" fmla="*/ 9 h 25"/>
                <a:gd name="T10" fmla="*/ 13 w 24"/>
                <a:gd name="T11" fmla="*/ 6 h 25"/>
                <a:gd name="T12" fmla="*/ 11 w 24"/>
                <a:gd name="T13" fmla="*/ 4 h 25"/>
                <a:gd name="T14" fmla="*/ 9 w 24"/>
                <a:gd name="T15" fmla="*/ 2 h 25"/>
                <a:gd name="T16" fmla="*/ 6 w 24"/>
                <a:gd name="T17" fmla="*/ 0 h 25"/>
                <a:gd name="T18" fmla="*/ 0 w 24"/>
                <a:gd name="T19" fmla="*/ 6 h 25"/>
                <a:gd name="T20" fmla="*/ 2 w 24"/>
                <a:gd name="T21" fmla="*/ 8 h 25"/>
                <a:gd name="T22" fmla="*/ 5 w 24"/>
                <a:gd name="T23" fmla="*/ 10 h 25"/>
                <a:gd name="T24" fmla="*/ 7 w 24"/>
                <a:gd name="T25" fmla="*/ 13 h 25"/>
                <a:gd name="T26" fmla="*/ 9 w 24"/>
                <a:gd name="T27" fmla="*/ 14 h 25"/>
                <a:gd name="T28" fmla="*/ 11 w 24"/>
                <a:gd name="T29" fmla="*/ 17 h 25"/>
                <a:gd name="T30" fmla="*/ 13 w 24"/>
                <a:gd name="T31" fmla="*/ 18 h 25"/>
                <a:gd name="T32" fmla="*/ 14 w 24"/>
                <a:gd name="T33" fmla="*/ 22 h 25"/>
                <a:gd name="T34" fmla="*/ 17 w 24"/>
                <a:gd name="T35" fmla="*/ 24 h 25"/>
                <a:gd name="T36" fmla="*/ 23 w 24"/>
                <a:gd name="T37" fmla="*/ 18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5"/>
                <a:gd name="T59" fmla="*/ 24 w 24"/>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5">
                  <a:moveTo>
                    <a:pt x="23" y="18"/>
                  </a:moveTo>
                  <a:lnTo>
                    <a:pt x="21" y="16"/>
                  </a:lnTo>
                  <a:lnTo>
                    <a:pt x="19" y="14"/>
                  </a:lnTo>
                  <a:lnTo>
                    <a:pt x="17" y="11"/>
                  </a:lnTo>
                  <a:lnTo>
                    <a:pt x="14" y="9"/>
                  </a:lnTo>
                  <a:lnTo>
                    <a:pt x="13" y="6"/>
                  </a:lnTo>
                  <a:lnTo>
                    <a:pt x="11" y="4"/>
                  </a:lnTo>
                  <a:lnTo>
                    <a:pt x="9" y="2"/>
                  </a:lnTo>
                  <a:lnTo>
                    <a:pt x="6" y="0"/>
                  </a:lnTo>
                  <a:lnTo>
                    <a:pt x="0" y="6"/>
                  </a:lnTo>
                  <a:lnTo>
                    <a:pt x="2" y="8"/>
                  </a:lnTo>
                  <a:lnTo>
                    <a:pt x="5" y="10"/>
                  </a:lnTo>
                  <a:lnTo>
                    <a:pt x="7" y="13"/>
                  </a:lnTo>
                  <a:lnTo>
                    <a:pt x="9" y="14"/>
                  </a:lnTo>
                  <a:lnTo>
                    <a:pt x="11" y="17"/>
                  </a:lnTo>
                  <a:lnTo>
                    <a:pt x="13" y="18"/>
                  </a:lnTo>
                  <a:lnTo>
                    <a:pt x="14" y="22"/>
                  </a:lnTo>
                  <a:lnTo>
                    <a:pt x="17" y="24"/>
                  </a:lnTo>
                  <a:lnTo>
                    <a:pt x="23" y="18"/>
                  </a:lnTo>
                </a:path>
              </a:pathLst>
            </a:custGeom>
            <a:solidFill>
              <a:srgbClr val="B5B5B5"/>
            </a:solidFill>
            <a:ln w="12700" cap="rnd">
              <a:noFill/>
              <a:round/>
              <a:headEnd/>
              <a:tailEnd/>
            </a:ln>
          </p:spPr>
          <p:txBody>
            <a:bodyPr/>
            <a:lstStyle/>
            <a:p>
              <a:endParaRPr lang="en-US" dirty="0"/>
            </a:p>
          </p:txBody>
        </p:sp>
        <p:sp>
          <p:nvSpPr>
            <p:cNvPr id="49581" name="Freeform 1480"/>
            <p:cNvSpPr>
              <a:spLocks/>
            </p:cNvSpPr>
            <p:nvPr/>
          </p:nvSpPr>
          <p:spPr bwMode="auto">
            <a:xfrm>
              <a:off x="2810" y="2653"/>
              <a:ext cx="17" cy="17"/>
            </a:xfrm>
            <a:custGeom>
              <a:avLst/>
              <a:gdLst>
                <a:gd name="T0" fmla="*/ 16 w 17"/>
                <a:gd name="T1" fmla="*/ 7 h 17"/>
                <a:gd name="T2" fmla="*/ 12 w 17"/>
                <a:gd name="T3" fmla="*/ 7 h 17"/>
                <a:gd name="T4" fmla="*/ 12 w 17"/>
                <a:gd name="T5" fmla="*/ 4 h 17"/>
                <a:gd name="T6" fmla="*/ 12 w 17"/>
                <a:gd name="T7" fmla="*/ 2 h 17"/>
                <a:gd name="T8" fmla="*/ 8 w 17"/>
                <a:gd name="T9" fmla="*/ 0 h 17"/>
                <a:gd name="T10" fmla="*/ 0 w 17"/>
                <a:gd name="T11" fmla="*/ 7 h 17"/>
                <a:gd name="T12" fmla="*/ 1 w 17"/>
                <a:gd name="T13" fmla="*/ 7 h 17"/>
                <a:gd name="T14" fmla="*/ 1 w 17"/>
                <a:gd name="T15" fmla="*/ 8 h 17"/>
                <a:gd name="T16" fmla="*/ 3 w 17"/>
                <a:gd name="T17" fmla="*/ 13 h 17"/>
                <a:gd name="T18" fmla="*/ 8 w 17"/>
                <a:gd name="T19" fmla="*/ 16 h 17"/>
                <a:gd name="T20" fmla="*/ 16 w 17"/>
                <a:gd name="T21" fmla="*/ 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7"/>
                  </a:moveTo>
                  <a:lnTo>
                    <a:pt x="12" y="7"/>
                  </a:lnTo>
                  <a:lnTo>
                    <a:pt x="12" y="4"/>
                  </a:lnTo>
                  <a:lnTo>
                    <a:pt x="12" y="2"/>
                  </a:lnTo>
                  <a:lnTo>
                    <a:pt x="8" y="0"/>
                  </a:lnTo>
                  <a:lnTo>
                    <a:pt x="0" y="7"/>
                  </a:lnTo>
                  <a:lnTo>
                    <a:pt x="1" y="7"/>
                  </a:lnTo>
                  <a:lnTo>
                    <a:pt x="1" y="8"/>
                  </a:lnTo>
                  <a:lnTo>
                    <a:pt x="3" y="13"/>
                  </a:lnTo>
                  <a:lnTo>
                    <a:pt x="8" y="16"/>
                  </a:lnTo>
                  <a:lnTo>
                    <a:pt x="16" y="7"/>
                  </a:lnTo>
                </a:path>
              </a:pathLst>
            </a:custGeom>
            <a:solidFill>
              <a:srgbClr val="B5B5B5"/>
            </a:solidFill>
            <a:ln w="12700" cap="rnd">
              <a:noFill/>
              <a:round/>
              <a:headEnd/>
              <a:tailEnd/>
            </a:ln>
          </p:spPr>
          <p:txBody>
            <a:bodyPr/>
            <a:lstStyle/>
            <a:p>
              <a:endParaRPr lang="en-US" dirty="0"/>
            </a:p>
          </p:txBody>
        </p:sp>
        <p:sp>
          <p:nvSpPr>
            <p:cNvPr id="49582" name="Freeform 1481"/>
            <p:cNvSpPr>
              <a:spLocks/>
            </p:cNvSpPr>
            <p:nvPr/>
          </p:nvSpPr>
          <p:spPr bwMode="auto">
            <a:xfrm>
              <a:off x="2737" y="2569"/>
              <a:ext cx="17" cy="17"/>
            </a:xfrm>
            <a:custGeom>
              <a:avLst/>
              <a:gdLst>
                <a:gd name="T0" fmla="*/ 0 w 17"/>
                <a:gd name="T1" fmla="*/ 9 h 17"/>
                <a:gd name="T2" fmla="*/ 2 w 17"/>
                <a:gd name="T3" fmla="*/ 9 h 17"/>
                <a:gd name="T4" fmla="*/ 4 w 17"/>
                <a:gd name="T5" fmla="*/ 10 h 17"/>
                <a:gd name="T6" fmla="*/ 6 w 17"/>
                <a:gd name="T7" fmla="*/ 13 h 17"/>
                <a:gd name="T8" fmla="*/ 12 w 17"/>
                <a:gd name="T9" fmla="*/ 16 h 17"/>
                <a:gd name="T10" fmla="*/ 16 w 17"/>
                <a:gd name="T11" fmla="*/ 6 h 17"/>
                <a:gd name="T12" fmla="*/ 14 w 17"/>
                <a:gd name="T13" fmla="*/ 6 h 17"/>
                <a:gd name="T14" fmla="*/ 12 w 17"/>
                <a:gd name="T15" fmla="*/ 4 h 17"/>
                <a:gd name="T16" fmla="*/ 10 w 17"/>
                <a:gd name="T17" fmla="*/ 1 h 17"/>
                <a:gd name="T18" fmla="*/ 4 w 17"/>
                <a:gd name="T19" fmla="*/ 0 h 17"/>
                <a:gd name="T20" fmla="*/ 0 w 17"/>
                <a:gd name="T21" fmla="*/ 9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9"/>
                  </a:moveTo>
                  <a:lnTo>
                    <a:pt x="2" y="9"/>
                  </a:lnTo>
                  <a:lnTo>
                    <a:pt x="4" y="10"/>
                  </a:lnTo>
                  <a:lnTo>
                    <a:pt x="6" y="13"/>
                  </a:lnTo>
                  <a:lnTo>
                    <a:pt x="12" y="16"/>
                  </a:lnTo>
                  <a:lnTo>
                    <a:pt x="16" y="6"/>
                  </a:lnTo>
                  <a:lnTo>
                    <a:pt x="14" y="6"/>
                  </a:lnTo>
                  <a:lnTo>
                    <a:pt x="12" y="4"/>
                  </a:lnTo>
                  <a:lnTo>
                    <a:pt x="10" y="1"/>
                  </a:lnTo>
                  <a:lnTo>
                    <a:pt x="4" y="0"/>
                  </a:lnTo>
                  <a:lnTo>
                    <a:pt x="0" y="9"/>
                  </a:lnTo>
                </a:path>
              </a:pathLst>
            </a:custGeom>
            <a:solidFill>
              <a:srgbClr val="B5B5B5"/>
            </a:solidFill>
            <a:ln w="12700" cap="rnd">
              <a:noFill/>
              <a:round/>
              <a:headEnd/>
              <a:tailEnd/>
            </a:ln>
          </p:spPr>
          <p:txBody>
            <a:bodyPr/>
            <a:lstStyle/>
            <a:p>
              <a:endParaRPr lang="en-US" dirty="0"/>
            </a:p>
          </p:txBody>
        </p:sp>
        <p:sp>
          <p:nvSpPr>
            <p:cNvPr id="49583" name="Freeform 1482"/>
            <p:cNvSpPr>
              <a:spLocks/>
            </p:cNvSpPr>
            <p:nvPr/>
          </p:nvSpPr>
          <p:spPr bwMode="auto">
            <a:xfrm>
              <a:off x="2787" y="2570"/>
              <a:ext cx="21" cy="25"/>
            </a:xfrm>
            <a:custGeom>
              <a:avLst/>
              <a:gdLst>
                <a:gd name="T0" fmla="*/ 20 w 21"/>
                <a:gd name="T1" fmla="*/ 19 h 25"/>
                <a:gd name="T2" fmla="*/ 18 w 21"/>
                <a:gd name="T3" fmla="*/ 17 h 25"/>
                <a:gd name="T4" fmla="*/ 17 w 21"/>
                <a:gd name="T5" fmla="*/ 14 h 25"/>
                <a:gd name="T6" fmla="*/ 15 w 21"/>
                <a:gd name="T7" fmla="*/ 12 h 25"/>
                <a:gd name="T8" fmla="*/ 14 w 21"/>
                <a:gd name="T9" fmla="*/ 10 h 25"/>
                <a:gd name="T10" fmla="*/ 13 w 21"/>
                <a:gd name="T11" fmla="*/ 7 h 25"/>
                <a:gd name="T12" fmla="*/ 12 w 21"/>
                <a:gd name="T13" fmla="*/ 5 h 25"/>
                <a:gd name="T14" fmla="*/ 8 w 21"/>
                <a:gd name="T15" fmla="*/ 2 h 25"/>
                <a:gd name="T16" fmla="*/ 6 w 21"/>
                <a:gd name="T17" fmla="*/ 0 h 25"/>
                <a:gd name="T18" fmla="*/ 0 w 21"/>
                <a:gd name="T19" fmla="*/ 6 h 25"/>
                <a:gd name="T20" fmla="*/ 2 w 21"/>
                <a:gd name="T21" fmla="*/ 8 h 25"/>
                <a:gd name="T22" fmla="*/ 4 w 21"/>
                <a:gd name="T23" fmla="*/ 10 h 25"/>
                <a:gd name="T24" fmla="*/ 5 w 21"/>
                <a:gd name="T25" fmla="*/ 12 h 25"/>
                <a:gd name="T26" fmla="*/ 8 w 21"/>
                <a:gd name="T27" fmla="*/ 14 h 25"/>
                <a:gd name="T28" fmla="*/ 8 w 21"/>
                <a:gd name="T29" fmla="*/ 17 h 25"/>
                <a:gd name="T30" fmla="*/ 11 w 21"/>
                <a:gd name="T31" fmla="*/ 19 h 25"/>
                <a:gd name="T32" fmla="*/ 12 w 21"/>
                <a:gd name="T33" fmla="*/ 22 h 25"/>
                <a:gd name="T34" fmla="*/ 14 w 21"/>
                <a:gd name="T35" fmla="*/ 24 h 25"/>
                <a:gd name="T36" fmla="*/ 20 w 21"/>
                <a:gd name="T37" fmla="*/ 19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
                <a:gd name="T58" fmla="*/ 0 h 25"/>
                <a:gd name="T59" fmla="*/ 21 w 21"/>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 h="25">
                  <a:moveTo>
                    <a:pt x="20" y="19"/>
                  </a:moveTo>
                  <a:lnTo>
                    <a:pt x="18" y="17"/>
                  </a:lnTo>
                  <a:lnTo>
                    <a:pt x="17" y="14"/>
                  </a:lnTo>
                  <a:lnTo>
                    <a:pt x="15" y="12"/>
                  </a:lnTo>
                  <a:lnTo>
                    <a:pt x="14" y="10"/>
                  </a:lnTo>
                  <a:lnTo>
                    <a:pt x="13" y="7"/>
                  </a:lnTo>
                  <a:lnTo>
                    <a:pt x="12" y="5"/>
                  </a:lnTo>
                  <a:lnTo>
                    <a:pt x="8" y="2"/>
                  </a:lnTo>
                  <a:lnTo>
                    <a:pt x="6" y="0"/>
                  </a:lnTo>
                  <a:lnTo>
                    <a:pt x="0" y="6"/>
                  </a:lnTo>
                  <a:lnTo>
                    <a:pt x="2" y="8"/>
                  </a:lnTo>
                  <a:lnTo>
                    <a:pt x="4" y="10"/>
                  </a:lnTo>
                  <a:lnTo>
                    <a:pt x="5" y="12"/>
                  </a:lnTo>
                  <a:lnTo>
                    <a:pt x="8" y="14"/>
                  </a:lnTo>
                  <a:lnTo>
                    <a:pt x="8" y="17"/>
                  </a:lnTo>
                  <a:lnTo>
                    <a:pt x="11" y="19"/>
                  </a:lnTo>
                  <a:lnTo>
                    <a:pt x="12" y="22"/>
                  </a:lnTo>
                  <a:lnTo>
                    <a:pt x="14" y="24"/>
                  </a:lnTo>
                  <a:lnTo>
                    <a:pt x="20" y="19"/>
                  </a:lnTo>
                </a:path>
              </a:pathLst>
            </a:custGeom>
            <a:solidFill>
              <a:srgbClr val="B5B5B5"/>
            </a:solidFill>
            <a:ln w="12700" cap="rnd">
              <a:noFill/>
              <a:round/>
              <a:headEnd/>
              <a:tailEnd/>
            </a:ln>
          </p:spPr>
          <p:txBody>
            <a:bodyPr/>
            <a:lstStyle/>
            <a:p>
              <a:endParaRPr lang="en-US" dirty="0"/>
            </a:p>
          </p:txBody>
        </p:sp>
        <p:sp>
          <p:nvSpPr>
            <p:cNvPr id="49584" name="Freeform 1483"/>
            <p:cNvSpPr>
              <a:spLocks/>
            </p:cNvSpPr>
            <p:nvPr/>
          </p:nvSpPr>
          <p:spPr bwMode="auto">
            <a:xfrm>
              <a:off x="2805" y="2594"/>
              <a:ext cx="35" cy="37"/>
            </a:xfrm>
            <a:custGeom>
              <a:avLst/>
              <a:gdLst>
                <a:gd name="T0" fmla="*/ 25 w 35"/>
                <a:gd name="T1" fmla="*/ 33 h 37"/>
                <a:gd name="T2" fmla="*/ 32 w 35"/>
                <a:gd name="T3" fmla="*/ 31 h 37"/>
                <a:gd name="T4" fmla="*/ 29 w 35"/>
                <a:gd name="T5" fmla="*/ 27 h 37"/>
                <a:gd name="T6" fmla="*/ 26 w 35"/>
                <a:gd name="T7" fmla="*/ 23 h 37"/>
                <a:gd name="T8" fmla="*/ 24 w 35"/>
                <a:gd name="T9" fmla="*/ 20 h 37"/>
                <a:gd name="T10" fmla="*/ 20 w 35"/>
                <a:gd name="T11" fmla="*/ 15 h 37"/>
                <a:gd name="T12" fmla="*/ 17 w 35"/>
                <a:gd name="T13" fmla="*/ 12 h 37"/>
                <a:gd name="T14" fmla="*/ 14 w 35"/>
                <a:gd name="T15" fmla="*/ 9 h 37"/>
                <a:gd name="T16" fmla="*/ 10 w 35"/>
                <a:gd name="T17" fmla="*/ 3 h 37"/>
                <a:gd name="T18" fmla="*/ 7 w 35"/>
                <a:gd name="T19" fmla="*/ 0 h 37"/>
                <a:gd name="T20" fmla="*/ 0 w 35"/>
                <a:gd name="T21" fmla="*/ 5 h 37"/>
                <a:gd name="T22" fmla="*/ 3 w 35"/>
                <a:gd name="T23" fmla="*/ 9 h 37"/>
                <a:gd name="T24" fmla="*/ 6 w 35"/>
                <a:gd name="T25" fmla="*/ 13 h 37"/>
                <a:gd name="T26" fmla="*/ 9 w 35"/>
                <a:gd name="T27" fmla="*/ 17 h 37"/>
                <a:gd name="T28" fmla="*/ 13 w 35"/>
                <a:gd name="T29" fmla="*/ 21 h 37"/>
                <a:gd name="T30" fmla="*/ 15 w 35"/>
                <a:gd name="T31" fmla="*/ 25 h 37"/>
                <a:gd name="T32" fmla="*/ 18 w 35"/>
                <a:gd name="T33" fmla="*/ 28 h 37"/>
                <a:gd name="T34" fmla="*/ 22 w 35"/>
                <a:gd name="T35" fmla="*/ 33 h 37"/>
                <a:gd name="T36" fmla="*/ 26 w 35"/>
                <a:gd name="T37" fmla="*/ 36 h 37"/>
                <a:gd name="T38" fmla="*/ 34 w 35"/>
                <a:gd name="T39" fmla="*/ 33 h 37"/>
                <a:gd name="T40" fmla="*/ 25 w 35"/>
                <a:gd name="T41" fmla="*/ 33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7"/>
                <a:gd name="T65" fmla="*/ 35 w 35"/>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7">
                  <a:moveTo>
                    <a:pt x="25" y="33"/>
                  </a:moveTo>
                  <a:lnTo>
                    <a:pt x="32" y="31"/>
                  </a:lnTo>
                  <a:lnTo>
                    <a:pt x="29" y="27"/>
                  </a:lnTo>
                  <a:lnTo>
                    <a:pt x="26" y="23"/>
                  </a:lnTo>
                  <a:lnTo>
                    <a:pt x="24" y="20"/>
                  </a:lnTo>
                  <a:lnTo>
                    <a:pt x="20" y="15"/>
                  </a:lnTo>
                  <a:lnTo>
                    <a:pt x="17" y="12"/>
                  </a:lnTo>
                  <a:lnTo>
                    <a:pt x="14" y="9"/>
                  </a:lnTo>
                  <a:lnTo>
                    <a:pt x="10" y="3"/>
                  </a:lnTo>
                  <a:lnTo>
                    <a:pt x="7" y="0"/>
                  </a:lnTo>
                  <a:lnTo>
                    <a:pt x="0" y="5"/>
                  </a:lnTo>
                  <a:lnTo>
                    <a:pt x="3" y="9"/>
                  </a:lnTo>
                  <a:lnTo>
                    <a:pt x="6" y="13"/>
                  </a:lnTo>
                  <a:lnTo>
                    <a:pt x="9" y="17"/>
                  </a:lnTo>
                  <a:lnTo>
                    <a:pt x="13" y="21"/>
                  </a:lnTo>
                  <a:lnTo>
                    <a:pt x="15" y="25"/>
                  </a:lnTo>
                  <a:lnTo>
                    <a:pt x="18" y="28"/>
                  </a:lnTo>
                  <a:lnTo>
                    <a:pt x="22" y="33"/>
                  </a:lnTo>
                  <a:lnTo>
                    <a:pt x="26" y="36"/>
                  </a:lnTo>
                  <a:lnTo>
                    <a:pt x="34" y="33"/>
                  </a:lnTo>
                  <a:lnTo>
                    <a:pt x="25" y="33"/>
                  </a:lnTo>
                </a:path>
              </a:pathLst>
            </a:custGeom>
            <a:solidFill>
              <a:srgbClr val="B5B5B5"/>
            </a:solidFill>
            <a:ln w="12700" cap="rnd">
              <a:noFill/>
              <a:round/>
              <a:headEnd/>
              <a:tailEnd/>
            </a:ln>
          </p:spPr>
          <p:txBody>
            <a:bodyPr/>
            <a:lstStyle/>
            <a:p>
              <a:endParaRPr lang="en-US" dirty="0"/>
            </a:p>
          </p:txBody>
        </p:sp>
        <p:sp>
          <p:nvSpPr>
            <p:cNvPr id="49585" name="Freeform 1484"/>
            <p:cNvSpPr>
              <a:spLocks/>
            </p:cNvSpPr>
            <p:nvPr/>
          </p:nvSpPr>
          <p:spPr bwMode="auto">
            <a:xfrm>
              <a:off x="2834" y="2630"/>
              <a:ext cx="17" cy="17"/>
            </a:xfrm>
            <a:custGeom>
              <a:avLst/>
              <a:gdLst>
                <a:gd name="T0" fmla="*/ 2 w 17"/>
                <a:gd name="T1" fmla="*/ 8 h 17"/>
                <a:gd name="T2" fmla="*/ 16 w 17"/>
                <a:gd name="T3" fmla="*/ 8 h 17"/>
                <a:gd name="T4" fmla="*/ 16 w 17"/>
                <a:gd name="T5" fmla="*/ 0 h 17"/>
                <a:gd name="T6" fmla="*/ 13 w 17"/>
                <a:gd name="T7" fmla="*/ 0 h 17"/>
                <a:gd name="T8" fmla="*/ 0 w 17"/>
                <a:gd name="T9" fmla="*/ 8 h 17"/>
                <a:gd name="T10" fmla="*/ 16 w 17"/>
                <a:gd name="T11" fmla="*/ 8 h 17"/>
                <a:gd name="T12" fmla="*/ 2 w 17"/>
                <a:gd name="T13" fmla="*/ 16 h 17"/>
                <a:gd name="T14" fmla="*/ 16 w 17"/>
                <a:gd name="T15" fmla="*/ 8 h 17"/>
                <a:gd name="T16" fmla="*/ 2 w 17"/>
                <a:gd name="T17" fmla="*/ 8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2" y="8"/>
                  </a:moveTo>
                  <a:lnTo>
                    <a:pt x="16" y="8"/>
                  </a:lnTo>
                  <a:lnTo>
                    <a:pt x="16" y="0"/>
                  </a:lnTo>
                  <a:lnTo>
                    <a:pt x="13" y="0"/>
                  </a:lnTo>
                  <a:lnTo>
                    <a:pt x="0" y="8"/>
                  </a:lnTo>
                  <a:lnTo>
                    <a:pt x="16" y="8"/>
                  </a:lnTo>
                  <a:lnTo>
                    <a:pt x="2" y="16"/>
                  </a:lnTo>
                  <a:lnTo>
                    <a:pt x="16" y="8"/>
                  </a:lnTo>
                  <a:lnTo>
                    <a:pt x="2" y="8"/>
                  </a:lnTo>
                </a:path>
              </a:pathLst>
            </a:custGeom>
            <a:solidFill>
              <a:srgbClr val="B5B5B5"/>
            </a:solidFill>
            <a:ln w="12700" cap="rnd">
              <a:noFill/>
              <a:round/>
              <a:headEnd/>
              <a:tailEnd/>
            </a:ln>
          </p:spPr>
          <p:txBody>
            <a:bodyPr/>
            <a:lstStyle/>
            <a:p>
              <a:endParaRPr lang="en-US" dirty="0"/>
            </a:p>
          </p:txBody>
        </p:sp>
        <p:sp>
          <p:nvSpPr>
            <p:cNvPr id="49586" name="Freeform 1485"/>
            <p:cNvSpPr>
              <a:spLocks/>
            </p:cNvSpPr>
            <p:nvPr/>
          </p:nvSpPr>
          <p:spPr bwMode="auto">
            <a:xfrm>
              <a:off x="2816" y="2559"/>
              <a:ext cx="44" cy="51"/>
            </a:xfrm>
            <a:custGeom>
              <a:avLst/>
              <a:gdLst>
                <a:gd name="T0" fmla="*/ 43 w 44"/>
                <a:gd name="T1" fmla="*/ 47 h 51"/>
                <a:gd name="T2" fmla="*/ 42 w 44"/>
                <a:gd name="T3" fmla="*/ 46 h 51"/>
                <a:gd name="T4" fmla="*/ 39 w 44"/>
                <a:gd name="T5" fmla="*/ 40 h 51"/>
                <a:gd name="T6" fmla="*/ 36 w 44"/>
                <a:gd name="T7" fmla="*/ 33 h 51"/>
                <a:gd name="T8" fmla="*/ 32 w 44"/>
                <a:gd name="T9" fmla="*/ 27 h 51"/>
                <a:gd name="T10" fmla="*/ 27 w 44"/>
                <a:gd name="T11" fmla="*/ 21 h 51"/>
                <a:gd name="T12" fmla="*/ 23 w 44"/>
                <a:gd name="T13" fmla="*/ 16 h 51"/>
                <a:gd name="T14" fmla="*/ 18 w 44"/>
                <a:gd name="T15" fmla="*/ 10 h 51"/>
                <a:gd name="T16" fmla="*/ 12 w 44"/>
                <a:gd name="T17" fmla="*/ 4 h 51"/>
                <a:gd name="T18" fmla="*/ 7 w 44"/>
                <a:gd name="T19" fmla="*/ 0 h 51"/>
                <a:gd name="T20" fmla="*/ 0 w 44"/>
                <a:gd name="T21" fmla="*/ 6 h 51"/>
                <a:gd name="T22" fmla="*/ 5 w 44"/>
                <a:gd name="T23" fmla="*/ 12 h 51"/>
                <a:gd name="T24" fmla="*/ 11 w 44"/>
                <a:gd name="T25" fmla="*/ 16 h 51"/>
                <a:gd name="T26" fmla="*/ 16 w 44"/>
                <a:gd name="T27" fmla="*/ 21 h 51"/>
                <a:gd name="T28" fmla="*/ 19 w 44"/>
                <a:gd name="T29" fmla="*/ 27 h 51"/>
                <a:gd name="T30" fmla="*/ 23 w 44"/>
                <a:gd name="T31" fmla="*/ 32 h 51"/>
                <a:gd name="T32" fmla="*/ 27 w 44"/>
                <a:gd name="T33" fmla="*/ 38 h 51"/>
                <a:gd name="T34" fmla="*/ 31 w 44"/>
                <a:gd name="T35" fmla="*/ 44 h 51"/>
                <a:gd name="T36" fmla="*/ 33 w 44"/>
                <a:gd name="T37" fmla="*/ 50 h 51"/>
                <a:gd name="T38" fmla="*/ 43 w 44"/>
                <a:gd name="T39" fmla="*/ 47 h 5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51"/>
                <a:gd name="T62" fmla="*/ 44 w 44"/>
                <a:gd name="T63" fmla="*/ 51 h 5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51">
                  <a:moveTo>
                    <a:pt x="43" y="47"/>
                  </a:moveTo>
                  <a:lnTo>
                    <a:pt x="42" y="46"/>
                  </a:lnTo>
                  <a:lnTo>
                    <a:pt x="39" y="40"/>
                  </a:lnTo>
                  <a:lnTo>
                    <a:pt x="36" y="33"/>
                  </a:lnTo>
                  <a:lnTo>
                    <a:pt x="32" y="27"/>
                  </a:lnTo>
                  <a:lnTo>
                    <a:pt x="27" y="21"/>
                  </a:lnTo>
                  <a:lnTo>
                    <a:pt x="23" y="16"/>
                  </a:lnTo>
                  <a:lnTo>
                    <a:pt x="18" y="10"/>
                  </a:lnTo>
                  <a:lnTo>
                    <a:pt x="12" y="4"/>
                  </a:lnTo>
                  <a:lnTo>
                    <a:pt x="7" y="0"/>
                  </a:lnTo>
                  <a:lnTo>
                    <a:pt x="0" y="6"/>
                  </a:lnTo>
                  <a:lnTo>
                    <a:pt x="5" y="12"/>
                  </a:lnTo>
                  <a:lnTo>
                    <a:pt x="11" y="16"/>
                  </a:lnTo>
                  <a:lnTo>
                    <a:pt x="16" y="21"/>
                  </a:lnTo>
                  <a:lnTo>
                    <a:pt x="19" y="27"/>
                  </a:lnTo>
                  <a:lnTo>
                    <a:pt x="23" y="32"/>
                  </a:lnTo>
                  <a:lnTo>
                    <a:pt x="27" y="38"/>
                  </a:lnTo>
                  <a:lnTo>
                    <a:pt x="31" y="44"/>
                  </a:lnTo>
                  <a:lnTo>
                    <a:pt x="33" y="50"/>
                  </a:lnTo>
                  <a:lnTo>
                    <a:pt x="43" y="47"/>
                  </a:lnTo>
                </a:path>
              </a:pathLst>
            </a:custGeom>
            <a:solidFill>
              <a:srgbClr val="B5B5B5"/>
            </a:solidFill>
            <a:ln w="12700" cap="rnd">
              <a:noFill/>
              <a:round/>
              <a:headEnd/>
              <a:tailEnd/>
            </a:ln>
          </p:spPr>
          <p:txBody>
            <a:bodyPr/>
            <a:lstStyle/>
            <a:p>
              <a:endParaRPr lang="en-US" dirty="0"/>
            </a:p>
          </p:txBody>
        </p:sp>
        <p:sp>
          <p:nvSpPr>
            <p:cNvPr id="49587" name="Freeform 1486"/>
            <p:cNvSpPr>
              <a:spLocks/>
            </p:cNvSpPr>
            <p:nvPr/>
          </p:nvSpPr>
          <p:spPr bwMode="auto">
            <a:xfrm>
              <a:off x="2854" y="2612"/>
              <a:ext cx="17" cy="17"/>
            </a:xfrm>
            <a:custGeom>
              <a:avLst/>
              <a:gdLst>
                <a:gd name="T0" fmla="*/ 16 w 17"/>
                <a:gd name="T1" fmla="*/ 4 h 17"/>
                <a:gd name="T2" fmla="*/ 13 w 17"/>
                <a:gd name="T3" fmla="*/ 2 h 17"/>
                <a:gd name="T4" fmla="*/ 13 w 17"/>
                <a:gd name="T5" fmla="*/ 0 h 17"/>
                <a:gd name="T6" fmla="*/ 0 w 17"/>
                <a:gd name="T7" fmla="*/ 4 h 17"/>
                <a:gd name="T8" fmla="*/ 2 w 17"/>
                <a:gd name="T9" fmla="*/ 6 h 17"/>
                <a:gd name="T10" fmla="*/ 4 w 17"/>
                <a:gd name="T11" fmla="*/ 11 h 17"/>
                <a:gd name="T12" fmla="*/ 9 w 17"/>
                <a:gd name="T13" fmla="*/ 13 h 17"/>
                <a:gd name="T14" fmla="*/ 11 w 17"/>
                <a:gd name="T15" fmla="*/ 16 h 17"/>
                <a:gd name="T16" fmla="*/ 16 w 17"/>
                <a:gd name="T17" fmla="*/ 4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6" y="4"/>
                  </a:moveTo>
                  <a:lnTo>
                    <a:pt x="13" y="2"/>
                  </a:lnTo>
                  <a:lnTo>
                    <a:pt x="13" y="0"/>
                  </a:lnTo>
                  <a:lnTo>
                    <a:pt x="0" y="4"/>
                  </a:lnTo>
                  <a:lnTo>
                    <a:pt x="2" y="6"/>
                  </a:lnTo>
                  <a:lnTo>
                    <a:pt x="4" y="11"/>
                  </a:lnTo>
                  <a:lnTo>
                    <a:pt x="9" y="13"/>
                  </a:lnTo>
                  <a:lnTo>
                    <a:pt x="11" y="16"/>
                  </a:lnTo>
                  <a:lnTo>
                    <a:pt x="16" y="4"/>
                  </a:lnTo>
                </a:path>
              </a:pathLst>
            </a:custGeom>
            <a:solidFill>
              <a:srgbClr val="B5B5B5"/>
            </a:solidFill>
            <a:ln w="12700" cap="rnd">
              <a:noFill/>
              <a:round/>
              <a:headEnd/>
              <a:tailEnd/>
            </a:ln>
          </p:spPr>
          <p:txBody>
            <a:bodyPr/>
            <a:lstStyle/>
            <a:p>
              <a:endParaRPr lang="en-US" dirty="0"/>
            </a:p>
          </p:txBody>
        </p:sp>
        <p:sp>
          <p:nvSpPr>
            <p:cNvPr id="49588" name="Freeform 1487"/>
            <p:cNvSpPr>
              <a:spLocks/>
            </p:cNvSpPr>
            <p:nvPr/>
          </p:nvSpPr>
          <p:spPr bwMode="auto">
            <a:xfrm>
              <a:off x="2860" y="2615"/>
              <a:ext cx="17" cy="17"/>
            </a:xfrm>
            <a:custGeom>
              <a:avLst/>
              <a:gdLst>
                <a:gd name="T0" fmla="*/ 0 w 17"/>
                <a:gd name="T1" fmla="*/ 6 h 17"/>
                <a:gd name="T2" fmla="*/ 3 w 17"/>
                <a:gd name="T3" fmla="*/ 12 h 17"/>
                <a:gd name="T4" fmla="*/ 9 w 17"/>
                <a:gd name="T5" fmla="*/ 16 h 17"/>
                <a:gd name="T6" fmla="*/ 16 w 17"/>
                <a:gd name="T7" fmla="*/ 0 h 17"/>
                <a:gd name="T8" fmla="*/ 9 w 17"/>
                <a:gd name="T9" fmla="*/ 0 h 17"/>
                <a:gd name="T10" fmla="*/ 6 w 17"/>
                <a:gd name="T11" fmla="*/ 16 h 17"/>
                <a:gd name="T12" fmla="*/ 9 w 17"/>
                <a:gd name="T13" fmla="*/ 16 h 17"/>
                <a:gd name="T14" fmla="*/ 16 w 17"/>
                <a:gd name="T15" fmla="*/ 0 h 17"/>
                <a:gd name="T16" fmla="*/ 16 w 17"/>
                <a:gd name="T17" fmla="*/ 6 h 17"/>
                <a:gd name="T18" fmla="*/ 0 w 17"/>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0" y="6"/>
                  </a:moveTo>
                  <a:lnTo>
                    <a:pt x="3" y="12"/>
                  </a:lnTo>
                  <a:lnTo>
                    <a:pt x="9" y="16"/>
                  </a:lnTo>
                  <a:lnTo>
                    <a:pt x="16" y="0"/>
                  </a:lnTo>
                  <a:lnTo>
                    <a:pt x="9" y="0"/>
                  </a:lnTo>
                  <a:lnTo>
                    <a:pt x="6" y="16"/>
                  </a:lnTo>
                  <a:lnTo>
                    <a:pt x="9" y="16"/>
                  </a:lnTo>
                  <a:lnTo>
                    <a:pt x="16" y="0"/>
                  </a:lnTo>
                  <a:lnTo>
                    <a:pt x="16" y="6"/>
                  </a:lnTo>
                  <a:lnTo>
                    <a:pt x="0" y="6"/>
                  </a:lnTo>
                </a:path>
              </a:pathLst>
            </a:custGeom>
            <a:solidFill>
              <a:srgbClr val="B5B5B5"/>
            </a:solidFill>
            <a:ln w="12700" cap="rnd">
              <a:noFill/>
              <a:round/>
              <a:headEnd/>
              <a:tailEnd/>
            </a:ln>
          </p:spPr>
          <p:txBody>
            <a:bodyPr/>
            <a:lstStyle/>
            <a:p>
              <a:endParaRPr lang="en-US" dirty="0"/>
            </a:p>
          </p:txBody>
        </p:sp>
        <p:sp>
          <p:nvSpPr>
            <p:cNvPr id="49589" name="Freeform 1488"/>
            <p:cNvSpPr>
              <a:spLocks/>
            </p:cNvSpPr>
            <p:nvPr/>
          </p:nvSpPr>
          <p:spPr bwMode="auto">
            <a:xfrm>
              <a:off x="2788" y="2522"/>
              <a:ext cx="17" cy="17"/>
            </a:xfrm>
            <a:custGeom>
              <a:avLst/>
              <a:gdLst>
                <a:gd name="T0" fmla="*/ 16 w 17"/>
                <a:gd name="T1" fmla="*/ 13 h 17"/>
                <a:gd name="T2" fmla="*/ 16 w 17"/>
                <a:gd name="T3" fmla="*/ 16 h 17"/>
                <a:gd name="T4" fmla="*/ 16 w 17"/>
                <a:gd name="T5" fmla="*/ 13 h 17"/>
                <a:gd name="T6" fmla="*/ 16 w 17"/>
                <a:gd name="T7" fmla="*/ 16 h 17"/>
                <a:gd name="T8" fmla="*/ 16 w 17"/>
                <a:gd name="T9" fmla="*/ 13 h 17"/>
                <a:gd name="T10" fmla="*/ 16 w 17"/>
                <a:gd name="T11" fmla="*/ 0 h 17"/>
                <a:gd name="T12" fmla="*/ 10 w 17"/>
                <a:gd name="T13" fmla="*/ 2 h 17"/>
                <a:gd name="T14" fmla="*/ 5 w 17"/>
                <a:gd name="T15" fmla="*/ 5 h 17"/>
                <a:gd name="T16" fmla="*/ 2 w 17"/>
                <a:gd name="T17" fmla="*/ 8 h 17"/>
                <a:gd name="T18" fmla="*/ 0 w 17"/>
                <a:gd name="T19" fmla="*/ 13 h 17"/>
                <a:gd name="T20" fmla="*/ 16 w 17"/>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13"/>
                  </a:moveTo>
                  <a:lnTo>
                    <a:pt x="16" y="16"/>
                  </a:lnTo>
                  <a:lnTo>
                    <a:pt x="16" y="13"/>
                  </a:lnTo>
                  <a:lnTo>
                    <a:pt x="16" y="16"/>
                  </a:lnTo>
                  <a:lnTo>
                    <a:pt x="16" y="13"/>
                  </a:lnTo>
                  <a:lnTo>
                    <a:pt x="16" y="0"/>
                  </a:lnTo>
                  <a:lnTo>
                    <a:pt x="10" y="2"/>
                  </a:lnTo>
                  <a:lnTo>
                    <a:pt x="5" y="5"/>
                  </a:lnTo>
                  <a:lnTo>
                    <a:pt x="2" y="8"/>
                  </a:lnTo>
                  <a:lnTo>
                    <a:pt x="0" y="13"/>
                  </a:lnTo>
                  <a:lnTo>
                    <a:pt x="16" y="13"/>
                  </a:lnTo>
                </a:path>
              </a:pathLst>
            </a:custGeom>
            <a:solidFill>
              <a:srgbClr val="B5B5B5"/>
            </a:solidFill>
            <a:ln w="12700" cap="rnd">
              <a:noFill/>
              <a:round/>
              <a:headEnd/>
              <a:tailEnd/>
            </a:ln>
          </p:spPr>
          <p:txBody>
            <a:bodyPr/>
            <a:lstStyle/>
            <a:p>
              <a:endParaRPr lang="en-US" dirty="0"/>
            </a:p>
          </p:txBody>
        </p:sp>
        <p:sp>
          <p:nvSpPr>
            <p:cNvPr id="49590" name="Freeform 1489"/>
            <p:cNvSpPr>
              <a:spLocks/>
            </p:cNvSpPr>
            <p:nvPr/>
          </p:nvSpPr>
          <p:spPr bwMode="auto">
            <a:xfrm>
              <a:off x="2788" y="2532"/>
              <a:ext cx="17" cy="17"/>
            </a:xfrm>
            <a:custGeom>
              <a:avLst/>
              <a:gdLst>
                <a:gd name="T0" fmla="*/ 13 w 17"/>
                <a:gd name="T1" fmla="*/ 0 h 17"/>
                <a:gd name="T2" fmla="*/ 16 w 17"/>
                <a:gd name="T3" fmla="*/ 3 h 17"/>
                <a:gd name="T4" fmla="*/ 16 w 17"/>
                <a:gd name="T5" fmla="*/ 0 h 17"/>
                <a:gd name="T6" fmla="*/ 0 w 17"/>
                <a:gd name="T7" fmla="*/ 0 h 17"/>
                <a:gd name="T8" fmla="*/ 0 w 17"/>
                <a:gd name="T9" fmla="*/ 3 h 17"/>
                <a:gd name="T10" fmla="*/ 2 w 17"/>
                <a:gd name="T11" fmla="*/ 9 h 17"/>
                <a:gd name="T12" fmla="*/ 5 w 17"/>
                <a:gd name="T13" fmla="*/ 12 h 17"/>
                <a:gd name="T14" fmla="*/ 10 w 17"/>
                <a:gd name="T15" fmla="*/ 16 h 17"/>
                <a:gd name="T16" fmla="*/ 13 w 17"/>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3" y="0"/>
                  </a:moveTo>
                  <a:lnTo>
                    <a:pt x="16" y="3"/>
                  </a:lnTo>
                  <a:lnTo>
                    <a:pt x="16" y="0"/>
                  </a:lnTo>
                  <a:lnTo>
                    <a:pt x="0" y="0"/>
                  </a:lnTo>
                  <a:lnTo>
                    <a:pt x="0" y="3"/>
                  </a:lnTo>
                  <a:lnTo>
                    <a:pt x="2" y="9"/>
                  </a:lnTo>
                  <a:lnTo>
                    <a:pt x="5" y="12"/>
                  </a:lnTo>
                  <a:lnTo>
                    <a:pt x="10" y="16"/>
                  </a:lnTo>
                  <a:lnTo>
                    <a:pt x="13" y="0"/>
                  </a:lnTo>
                </a:path>
              </a:pathLst>
            </a:custGeom>
            <a:solidFill>
              <a:srgbClr val="B5B5B5"/>
            </a:solidFill>
            <a:ln w="12700" cap="rnd">
              <a:noFill/>
              <a:round/>
              <a:headEnd/>
              <a:tailEnd/>
            </a:ln>
          </p:spPr>
          <p:txBody>
            <a:bodyPr/>
            <a:lstStyle/>
            <a:p>
              <a:endParaRPr lang="en-US" dirty="0"/>
            </a:p>
          </p:txBody>
        </p:sp>
        <p:sp>
          <p:nvSpPr>
            <p:cNvPr id="49591" name="Freeform 1490"/>
            <p:cNvSpPr>
              <a:spLocks/>
            </p:cNvSpPr>
            <p:nvPr/>
          </p:nvSpPr>
          <p:spPr bwMode="auto">
            <a:xfrm>
              <a:off x="2815" y="2523"/>
              <a:ext cx="17" cy="17"/>
            </a:xfrm>
            <a:custGeom>
              <a:avLst/>
              <a:gdLst>
                <a:gd name="T0" fmla="*/ 16 w 17"/>
                <a:gd name="T1" fmla="*/ 6 h 17"/>
                <a:gd name="T2" fmla="*/ 13 w 17"/>
                <a:gd name="T3" fmla="*/ 4 h 17"/>
                <a:gd name="T4" fmla="*/ 9 w 17"/>
                <a:gd name="T5" fmla="*/ 2 h 17"/>
                <a:gd name="T6" fmla="*/ 4 w 17"/>
                <a:gd name="T7" fmla="*/ 0 h 17"/>
                <a:gd name="T8" fmla="*/ 0 w 17"/>
                <a:gd name="T9" fmla="*/ 12 h 17"/>
                <a:gd name="T10" fmla="*/ 2 w 17"/>
                <a:gd name="T11" fmla="*/ 12 h 17"/>
                <a:gd name="T12" fmla="*/ 4 w 17"/>
                <a:gd name="T13" fmla="*/ 14 h 17"/>
                <a:gd name="T14" fmla="*/ 6 w 17"/>
                <a:gd name="T15" fmla="*/ 14 h 17"/>
                <a:gd name="T16" fmla="*/ 9 w 17"/>
                <a:gd name="T17" fmla="*/ 16 h 17"/>
                <a:gd name="T18" fmla="*/ 16 w 17"/>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6"/>
                  </a:moveTo>
                  <a:lnTo>
                    <a:pt x="13" y="4"/>
                  </a:lnTo>
                  <a:lnTo>
                    <a:pt x="9" y="2"/>
                  </a:lnTo>
                  <a:lnTo>
                    <a:pt x="4" y="0"/>
                  </a:lnTo>
                  <a:lnTo>
                    <a:pt x="0" y="12"/>
                  </a:lnTo>
                  <a:lnTo>
                    <a:pt x="2" y="12"/>
                  </a:lnTo>
                  <a:lnTo>
                    <a:pt x="4" y="14"/>
                  </a:lnTo>
                  <a:lnTo>
                    <a:pt x="6" y="14"/>
                  </a:lnTo>
                  <a:lnTo>
                    <a:pt x="9" y="16"/>
                  </a:lnTo>
                  <a:lnTo>
                    <a:pt x="16" y="6"/>
                  </a:lnTo>
                </a:path>
              </a:pathLst>
            </a:custGeom>
            <a:solidFill>
              <a:srgbClr val="B5B5B5"/>
            </a:solidFill>
            <a:ln w="12700" cap="rnd">
              <a:noFill/>
              <a:round/>
              <a:headEnd/>
              <a:tailEnd/>
            </a:ln>
          </p:spPr>
          <p:txBody>
            <a:bodyPr/>
            <a:lstStyle/>
            <a:p>
              <a:endParaRPr lang="en-US" dirty="0"/>
            </a:p>
          </p:txBody>
        </p:sp>
        <p:sp>
          <p:nvSpPr>
            <p:cNvPr id="49592" name="Freeform 1491"/>
            <p:cNvSpPr>
              <a:spLocks/>
            </p:cNvSpPr>
            <p:nvPr/>
          </p:nvSpPr>
          <p:spPr bwMode="auto">
            <a:xfrm>
              <a:off x="2823" y="2528"/>
              <a:ext cx="30" cy="20"/>
            </a:xfrm>
            <a:custGeom>
              <a:avLst/>
              <a:gdLst>
                <a:gd name="T0" fmla="*/ 29 w 30"/>
                <a:gd name="T1" fmla="*/ 12 h 20"/>
                <a:gd name="T2" fmla="*/ 26 w 30"/>
                <a:gd name="T3" fmla="*/ 11 h 20"/>
                <a:gd name="T4" fmla="*/ 22 w 30"/>
                <a:gd name="T5" fmla="*/ 9 h 20"/>
                <a:gd name="T6" fmla="*/ 21 w 30"/>
                <a:gd name="T7" fmla="*/ 8 h 20"/>
                <a:gd name="T8" fmla="*/ 17 w 30"/>
                <a:gd name="T9" fmla="*/ 6 h 20"/>
                <a:gd name="T10" fmla="*/ 13 w 30"/>
                <a:gd name="T11" fmla="*/ 5 h 20"/>
                <a:gd name="T12" fmla="*/ 11 w 30"/>
                <a:gd name="T13" fmla="*/ 3 h 20"/>
                <a:gd name="T14" fmla="*/ 7 w 30"/>
                <a:gd name="T15" fmla="*/ 2 h 20"/>
                <a:gd name="T16" fmla="*/ 4 w 30"/>
                <a:gd name="T17" fmla="*/ 0 h 20"/>
                <a:gd name="T18" fmla="*/ 0 w 30"/>
                <a:gd name="T19" fmla="*/ 7 h 20"/>
                <a:gd name="T20" fmla="*/ 3 w 30"/>
                <a:gd name="T21" fmla="*/ 9 h 20"/>
                <a:gd name="T22" fmla="*/ 7 w 30"/>
                <a:gd name="T23" fmla="*/ 10 h 20"/>
                <a:gd name="T24" fmla="*/ 9 w 30"/>
                <a:gd name="T25" fmla="*/ 11 h 20"/>
                <a:gd name="T26" fmla="*/ 12 w 30"/>
                <a:gd name="T27" fmla="*/ 13 h 20"/>
                <a:gd name="T28" fmla="*/ 16 w 30"/>
                <a:gd name="T29" fmla="*/ 14 h 20"/>
                <a:gd name="T30" fmla="*/ 19 w 30"/>
                <a:gd name="T31" fmla="*/ 16 h 20"/>
                <a:gd name="T32" fmla="*/ 22 w 30"/>
                <a:gd name="T33" fmla="*/ 17 h 20"/>
                <a:gd name="T34" fmla="*/ 26 w 30"/>
                <a:gd name="T35" fmla="*/ 19 h 20"/>
                <a:gd name="T36" fmla="*/ 29 w 30"/>
                <a:gd name="T37" fmla="*/ 12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20"/>
                <a:gd name="T59" fmla="*/ 30 w 30"/>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20">
                  <a:moveTo>
                    <a:pt x="29" y="12"/>
                  </a:moveTo>
                  <a:lnTo>
                    <a:pt x="26" y="11"/>
                  </a:lnTo>
                  <a:lnTo>
                    <a:pt x="22" y="9"/>
                  </a:lnTo>
                  <a:lnTo>
                    <a:pt x="21" y="8"/>
                  </a:lnTo>
                  <a:lnTo>
                    <a:pt x="17" y="6"/>
                  </a:lnTo>
                  <a:lnTo>
                    <a:pt x="13" y="5"/>
                  </a:lnTo>
                  <a:lnTo>
                    <a:pt x="11" y="3"/>
                  </a:lnTo>
                  <a:lnTo>
                    <a:pt x="7" y="2"/>
                  </a:lnTo>
                  <a:lnTo>
                    <a:pt x="4" y="0"/>
                  </a:lnTo>
                  <a:lnTo>
                    <a:pt x="0" y="7"/>
                  </a:lnTo>
                  <a:lnTo>
                    <a:pt x="3" y="9"/>
                  </a:lnTo>
                  <a:lnTo>
                    <a:pt x="7" y="10"/>
                  </a:lnTo>
                  <a:lnTo>
                    <a:pt x="9" y="11"/>
                  </a:lnTo>
                  <a:lnTo>
                    <a:pt x="12" y="13"/>
                  </a:lnTo>
                  <a:lnTo>
                    <a:pt x="16" y="14"/>
                  </a:lnTo>
                  <a:lnTo>
                    <a:pt x="19" y="16"/>
                  </a:lnTo>
                  <a:lnTo>
                    <a:pt x="22" y="17"/>
                  </a:lnTo>
                  <a:lnTo>
                    <a:pt x="26" y="19"/>
                  </a:lnTo>
                  <a:lnTo>
                    <a:pt x="29" y="12"/>
                  </a:lnTo>
                </a:path>
              </a:pathLst>
            </a:custGeom>
            <a:solidFill>
              <a:srgbClr val="B5B5B5"/>
            </a:solidFill>
            <a:ln w="12700" cap="rnd">
              <a:noFill/>
              <a:round/>
              <a:headEnd/>
              <a:tailEnd/>
            </a:ln>
          </p:spPr>
          <p:txBody>
            <a:bodyPr/>
            <a:lstStyle/>
            <a:p>
              <a:endParaRPr lang="en-US" dirty="0"/>
            </a:p>
          </p:txBody>
        </p:sp>
        <p:sp>
          <p:nvSpPr>
            <p:cNvPr id="49593" name="Freeform 1492"/>
            <p:cNvSpPr>
              <a:spLocks/>
            </p:cNvSpPr>
            <p:nvPr/>
          </p:nvSpPr>
          <p:spPr bwMode="auto">
            <a:xfrm>
              <a:off x="2854" y="2544"/>
              <a:ext cx="17" cy="17"/>
            </a:xfrm>
            <a:custGeom>
              <a:avLst/>
              <a:gdLst>
                <a:gd name="T0" fmla="*/ 16 w 17"/>
                <a:gd name="T1" fmla="*/ 7 h 17"/>
                <a:gd name="T2" fmla="*/ 11 w 17"/>
                <a:gd name="T3" fmla="*/ 3 h 17"/>
                <a:gd name="T4" fmla="*/ 9 w 17"/>
                <a:gd name="T5" fmla="*/ 1 h 17"/>
                <a:gd name="T6" fmla="*/ 6 w 17"/>
                <a:gd name="T7" fmla="*/ 1 h 17"/>
                <a:gd name="T8" fmla="*/ 3 w 17"/>
                <a:gd name="T9" fmla="*/ 0 h 17"/>
                <a:gd name="T10" fmla="*/ 0 w 17"/>
                <a:gd name="T11" fmla="*/ 8 h 17"/>
                <a:gd name="T12" fmla="*/ 3 w 17"/>
                <a:gd name="T13" fmla="*/ 12 h 17"/>
                <a:gd name="T14" fmla="*/ 6 w 17"/>
                <a:gd name="T15" fmla="*/ 14 h 17"/>
                <a:gd name="T16" fmla="*/ 8 w 17"/>
                <a:gd name="T17" fmla="*/ 14 h 17"/>
                <a:gd name="T18" fmla="*/ 10 w 17"/>
                <a:gd name="T19" fmla="*/ 16 h 17"/>
                <a:gd name="T20" fmla="*/ 10 w 17"/>
                <a:gd name="T21" fmla="*/ 14 h 17"/>
                <a:gd name="T22" fmla="*/ 16 w 17"/>
                <a:gd name="T23" fmla="*/ 7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7"/>
                  </a:moveTo>
                  <a:lnTo>
                    <a:pt x="11" y="3"/>
                  </a:lnTo>
                  <a:lnTo>
                    <a:pt x="9" y="1"/>
                  </a:lnTo>
                  <a:lnTo>
                    <a:pt x="6" y="1"/>
                  </a:lnTo>
                  <a:lnTo>
                    <a:pt x="3" y="0"/>
                  </a:lnTo>
                  <a:lnTo>
                    <a:pt x="0" y="8"/>
                  </a:lnTo>
                  <a:lnTo>
                    <a:pt x="3" y="12"/>
                  </a:lnTo>
                  <a:lnTo>
                    <a:pt x="6" y="14"/>
                  </a:lnTo>
                  <a:lnTo>
                    <a:pt x="8" y="14"/>
                  </a:lnTo>
                  <a:lnTo>
                    <a:pt x="10" y="16"/>
                  </a:lnTo>
                  <a:lnTo>
                    <a:pt x="10" y="14"/>
                  </a:lnTo>
                  <a:lnTo>
                    <a:pt x="16" y="7"/>
                  </a:lnTo>
                </a:path>
              </a:pathLst>
            </a:custGeom>
            <a:solidFill>
              <a:srgbClr val="B5B5B5"/>
            </a:solidFill>
            <a:ln w="12700" cap="rnd">
              <a:noFill/>
              <a:round/>
              <a:headEnd/>
              <a:tailEnd/>
            </a:ln>
          </p:spPr>
          <p:txBody>
            <a:bodyPr/>
            <a:lstStyle/>
            <a:p>
              <a:endParaRPr lang="en-US" dirty="0"/>
            </a:p>
          </p:txBody>
        </p:sp>
        <p:sp>
          <p:nvSpPr>
            <p:cNvPr id="49594" name="Freeform 1493"/>
            <p:cNvSpPr>
              <a:spLocks/>
            </p:cNvSpPr>
            <p:nvPr/>
          </p:nvSpPr>
          <p:spPr bwMode="auto">
            <a:xfrm>
              <a:off x="2868" y="2551"/>
              <a:ext cx="17" cy="17"/>
            </a:xfrm>
            <a:custGeom>
              <a:avLst/>
              <a:gdLst>
                <a:gd name="T0" fmla="*/ 16 w 17"/>
                <a:gd name="T1" fmla="*/ 9 h 17"/>
                <a:gd name="T2" fmla="*/ 13 w 17"/>
                <a:gd name="T3" fmla="*/ 7 h 17"/>
                <a:gd name="T4" fmla="*/ 12 w 17"/>
                <a:gd name="T5" fmla="*/ 4 h 17"/>
                <a:gd name="T6" fmla="*/ 9 w 17"/>
                <a:gd name="T7" fmla="*/ 2 h 17"/>
                <a:gd name="T8" fmla="*/ 6 w 17"/>
                <a:gd name="T9" fmla="*/ 0 h 17"/>
                <a:gd name="T10" fmla="*/ 0 w 17"/>
                <a:gd name="T11" fmla="*/ 6 h 17"/>
                <a:gd name="T12" fmla="*/ 1 w 17"/>
                <a:gd name="T13" fmla="*/ 8 h 17"/>
                <a:gd name="T14" fmla="*/ 4 w 17"/>
                <a:gd name="T15" fmla="*/ 11 h 17"/>
                <a:gd name="T16" fmla="*/ 6 w 17"/>
                <a:gd name="T17" fmla="*/ 13 h 17"/>
                <a:gd name="T18" fmla="*/ 9 w 17"/>
                <a:gd name="T19" fmla="*/ 14 h 17"/>
                <a:gd name="T20" fmla="*/ 9 w 17"/>
                <a:gd name="T21" fmla="*/ 16 h 17"/>
                <a:gd name="T22" fmla="*/ 16 w 17"/>
                <a:gd name="T23" fmla="*/ 9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6" y="9"/>
                  </a:moveTo>
                  <a:lnTo>
                    <a:pt x="13" y="7"/>
                  </a:lnTo>
                  <a:lnTo>
                    <a:pt x="12" y="4"/>
                  </a:lnTo>
                  <a:lnTo>
                    <a:pt x="9" y="2"/>
                  </a:lnTo>
                  <a:lnTo>
                    <a:pt x="6" y="0"/>
                  </a:lnTo>
                  <a:lnTo>
                    <a:pt x="0" y="6"/>
                  </a:lnTo>
                  <a:lnTo>
                    <a:pt x="1" y="8"/>
                  </a:lnTo>
                  <a:lnTo>
                    <a:pt x="4" y="11"/>
                  </a:lnTo>
                  <a:lnTo>
                    <a:pt x="6" y="13"/>
                  </a:lnTo>
                  <a:lnTo>
                    <a:pt x="9" y="14"/>
                  </a:lnTo>
                  <a:lnTo>
                    <a:pt x="9" y="16"/>
                  </a:lnTo>
                  <a:lnTo>
                    <a:pt x="16" y="9"/>
                  </a:lnTo>
                </a:path>
              </a:pathLst>
            </a:custGeom>
            <a:solidFill>
              <a:srgbClr val="B5B5B5"/>
            </a:solidFill>
            <a:ln w="12700" cap="rnd">
              <a:noFill/>
              <a:round/>
              <a:headEnd/>
              <a:tailEnd/>
            </a:ln>
          </p:spPr>
          <p:txBody>
            <a:bodyPr/>
            <a:lstStyle/>
            <a:p>
              <a:endParaRPr lang="en-US" dirty="0"/>
            </a:p>
          </p:txBody>
        </p:sp>
        <p:sp>
          <p:nvSpPr>
            <p:cNvPr id="49595" name="Freeform 1494"/>
            <p:cNvSpPr>
              <a:spLocks/>
            </p:cNvSpPr>
            <p:nvPr/>
          </p:nvSpPr>
          <p:spPr bwMode="auto">
            <a:xfrm>
              <a:off x="2879" y="2563"/>
              <a:ext cx="17" cy="17"/>
            </a:xfrm>
            <a:custGeom>
              <a:avLst/>
              <a:gdLst>
                <a:gd name="T0" fmla="*/ 6 w 17"/>
                <a:gd name="T1" fmla="*/ 16 h 17"/>
                <a:gd name="T2" fmla="*/ 14 w 17"/>
                <a:gd name="T3" fmla="*/ 8 h 17"/>
                <a:gd name="T4" fmla="*/ 12 w 17"/>
                <a:gd name="T5" fmla="*/ 5 h 17"/>
                <a:gd name="T6" fmla="*/ 10 w 17"/>
                <a:gd name="T7" fmla="*/ 2 h 17"/>
                <a:gd name="T8" fmla="*/ 8 w 17"/>
                <a:gd name="T9" fmla="*/ 0 h 17"/>
                <a:gd name="T10" fmla="*/ 6 w 17"/>
                <a:gd name="T11" fmla="*/ 0 h 17"/>
                <a:gd name="T12" fmla="*/ 0 w 17"/>
                <a:gd name="T13" fmla="*/ 10 h 17"/>
                <a:gd name="T14" fmla="*/ 4 w 17"/>
                <a:gd name="T15" fmla="*/ 13 h 17"/>
                <a:gd name="T16" fmla="*/ 5 w 17"/>
                <a:gd name="T17" fmla="*/ 13 h 17"/>
                <a:gd name="T18" fmla="*/ 6 w 17"/>
                <a:gd name="T19" fmla="*/ 16 h 17"/>
                <a:gd name="T20" fmla="*/ 8 w 17"/>
                <a:gd name="T21" fmla="*/ 16 h 17"/>
                <a:gd name="T22" fmla="*/ 16 w 17"/>
                <a:gd name="T23" fmla="*/ 8 h 17"/>
                <a:gd name="T24" fmla="*/ 6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6" y="16"/>
                  </a:moveTo>
                  <a:lnTo>
                    <a:pt x="14" y="8"/>
                  </a:lnTo>
                  <a:lnTo>
                    <a:pt x="12" y="5"/>
                  </a:lnTo>
                  <a:lnTo>
                    <a:pt x="10" y="2"/>
                  </a:lnTo>
                  <a:lnTo>
                    <a:pt x="8" y="0"/>
                  </a:lnTo>
                  <a:lnTo>
                    <a:pt x="6" y="0"/>
                  </a:lnTo>
                  <a:lnTo>
                    <a:pt x="0" y="10"/>
                  </a:lnTo>
                  <a:lnTo>
                    <a:pt x="4" y="13"/>
                  </a:lnTo>
                  <a:lnTo>
                    <a:pt x="5" y="13"/>
                  </a:lnTo>
                  <a:lnTo>
                    <a:pt x="6" y="16"/>
                  </a:lnTo>
                  <a:lnTo>
                    <a:pt x="8" y="16"/>
                  </a:lnTo>
                  <a:lnTo>
                    <a:pt x="16" y="8"/>
                  </a:lnTo>
                  <a:lnTo>
                    <a:pt x="6" y="16"/>
                  </a:lnTo>
                </a:path>
              </a:pathLst>
            </a:custGeom>
            <a:solidFill>
              <a:srgbClr val="B5B5B5"/>
            </a:solidFill>
            <a:ln w="12700" cap="rnd">
              <a:noFill/>
              <a:round/>
              <a:headEnd/>
              <a:tailEnd/>
            </a:ln>
          </p:spPr>
          <p:txBody>
            <a:bodyPr/>
            <a:lstStyle/>
            <a:p>
              <a:endParaRPr lang="en-US" dirty="0"/>
            </a:p>
          </p:txBody>
        </p:sp>
        <p:sp>
          <p:nvSpPr>
            <p:cNvPr id="49596" name="Freeform 1495"/>
            <p:cNvSpPr>
              <a:spLocks/>
            </p:cNvSpPr>
            <p:nvPr/>
          </p:nvSpPr>
          <p:spPr bwMode="auto">
            <a:xfrm>
              <a:off x="2887" y="2567"/>
              <a:ext cx="17" cy="17"/>
            </a:xfrm>
            <a:custGeom>
              <a:avLst/>
              <a:gdLst>
                <a:gd name="T0" fmla="*/ 4 w 17"/>
                <a:gd name="T1" fmla="*/ 16 h 17"/>
                <a:gd name="T2" fmla="*/ 16 w 17"/>
                <a:gd name="T3" fmla="*/ 6 h 17"/>
                <a:gd name="T4" fmla="*/ 14 w 17"/>
                <a:gd name="T5" fmla="*/ 3 h 17"/>
                <a:gd name="T6" fmla="*/ 10 w 17"/>
                <a:gd name="T7" fmla="*/ 0 h 17"/>
                <a:gd name="T8" fmla="*/ 0 w 17"/>
                <a:gd name="T9" fmla="*/ 9 h 17"/>
                <a:gd name="T10" fmla="*/ 12 w 17"/>
                <a:gd name="T11" fmla="*/ 3 h 17"/>
                <a:gd name="T12" fmla="*/ 4 w 17"/>
                <a:gd name="T13" fmla="*/ 12 h 17"/>
                <a:gd name="T14" fmla="*/ 4 w 17"/>
                <a:gd name="T15" fmla="*/ 16 h 17"/>
                <a:gd name="T16" fmla="*/ 16 w 17"/>
                <a:gd name="T17" fmla="*/ 9 h 17"/>
                <a:gd name="T18" fmla="*/ 4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4" y="16"/>
                  </a:moveTo>
                  <a:lnTo>
                    <a:pt x="16" y="6"/>
                  </a:lnTo>
                  <a:lnTo>
                    <a:pt x="14" y="3"/>
                  </a:lnTo>
                  <a:lnTo>
                    <a:pt x="10" y="0"/>
                  </a:lnTo>
                  <a:lnTo>
                    <a:pt x="0" y="9"/>
                  </a:lnTo>
                  <a:lnTo>
                    <a:pt x="12" y="3"/>
                  </a:lnTo>
                  <a:lnTo>
                    <a:pt x="4" y="12"/>
                  </a:lnTo>
                  <a:lnTo>
                    <a:pt x="4" y="16"/>
                  </a:lnTo>
                  <a:lnTo>
                    <a:pt x="16" y="9"/>
                  </a:lnTo>
                  <a:lnTo>
                    <a:pt x="4" y="16"/>
                  </a:lnTo>
                </a:path>
              </a:pathLst>
            </a:custGeom>
            <a:solidFill>
              <a:srgbClr val="B5B5B5"/>
            </a:solidFill>
            <a:ln w="12700" cap="rnd">
              <a:noFill/>
              <a:round/>
              <a:headEnd/>
              <a:tailEnd/>
            </a:ln>
          </p:spPr>
          <p:txBody>
            <a:bodyPr/>
            <a:lstStyle/>
            <a:p>
              <a:endParaRPr lang="en-US" dirty="0"/>
            </a:p>
          </p:txBody>
        </p:sp>
        <p:sp>
          <p:nvSpPr>
            <p:cNvPr id="49597" name="Freeform 1496"/>
            <p:cNvSpPr>
              <a:spLocks/>
            </p:cNvSpPr>
            <p:nvPr/>
          </p:nvSpPr>
          <p:spPr bwMode="auto">
            <a:xfrm>
              <a:off x="2807" y="2497"/>
              <a:ext cx="50" cy="23"/>
            </a:xfrm>
            <a:custGeom>
              <a:avLst/>
              <a:gdLst>
                <a:gd name="T0" fmla="*/ 49 w 50"/>
                <a:gd name="T1" fmla="*/ 15 h 23"/>
                <a:gd name="T2" fmla="*/ 42 w 50"/>
                <a:gd name="T3" fmla="*/ 13 h 23"/>
                <a:gd name="T4" fmla="*/ 37 w 50"/>
                <a:gd name="T5" fmla="*/ 10 h 23"/>
                <a:gd name="T6" fmla="*/ 31 w 50"/>
                <a:gd name="T7" fmla="*/ 8 h 23"/>
                <a:gd name="T8" fmla="*/ 25 w 50"/>
                <a:gd name="T9" fmla="*/ 6 h 23"/>
                <a:gd name="T10" fmla="*/ 20 w 50"/>
                <a:gd name="T11" fmla="*/ 4 h 23"/>
                <a:gd name="T12" fmla="*/ 15 w 50"/>
                <a:gd name="T13" fmla="*/ 2 h 23"/>
                <a:gd name="T14" fmla="*/ 9 w 50"/>
                <a:gd name="T15" fmla="*/ 1 h 23"/>
                <a:gd name="T16" fmla="*/ 4 w 50"/>
                <a:gd name="T17" fmla="*/ 0 h 23"/>
                <a:gd name="T18" fmla="*/ 0 w 50"/>
                <a:gd name="T19" fmla="*/ 6 h 23"/>
                <a:gd name="T20" fmla="*/ 5 w 50"/>
                <a:gd name="T21" fmla="*/ 9 h 23"/>
                <a:gd name="T22" fmla="*/ 11 w 50"/>
                <a:gd name="T23" fmla="*/ 11 h 23"/>
                <a:gd name="T24" fmla="*/ 16 w 50"/>
                <a:gd name="T25" fmla="*/ 13 h 23"/>
                <a:gd name="T26" fmla="*/ 22 w 50"/>
                <a:gd name="T27" fmla="*/ 14 h 23"/>
                <a:gd name="T28" fmla="*/ 28 w 50"/>
                <a:gd name="T29" fmla="*/ 16 h 23"/>
                <a:gd name="T30" fmla="*/ 33 w 50"/>
                <a:gd name="T31" fmla="*/ 17 h 23"/>
                <a:gd name="T32" fmla="*/ 38 w 50"/>
                <a:gd name="T33" fmla="*/ 20 h 23"/>
                <a:gd name="T34" fmla="*/ 43 w 50"/>
                <a:gd name="T35" fmla="*/ 22 h 23"/>
                <a:gd name="T36" fmla="*/ 49 w 50"/>
                <a:gd name="T37" fmla="*/ 15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0"/>
                <a:gd name="T58" fmla="*/ 0 h 23"/>
                <a:gd name="T59" fmla="*/ 50 w 50"/>
                <a:gd name="T60" fmla="*/ 23 h 2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0" h="23">
                  <a:moveTo>
                    <a:pt x="49" y="15"/>
                  </a:moveTo>
                  <a:lnTo>
                    <a:pt x="42" y="13"/>
                  </a:lnTo>
                  <a:lnTo>
                    <a:pt x="37" y="10"/>
                  </a:lnTo>
                  <a:lnTo>
                    <a:pt x="31" y="8"/>
                  </a:lnTo>
                  <a:lnTo>
                    <a:pt x="25" y="6"/>
                  </a:lnTo>
                  <a:lnTo>
                    <a:pt x="20" y="4"/>
                  </a:lnTo>
                  <a:lnTo>
                    <a:pt x="15" y="2"/>
                  </a:lnTo>
                  <a:lnTo>
                    <a:pt x="9" y="1"/>
                  </a:lnTo>
                  <a:lnTo>
                    <a:pt x="4" y="0"/>
                  </a:lnTo>
                  <a:lnTo>
                    <a:pt x="0" y="6"/>
                  </a:lnTo>
                  <a:lnTo>
                    <a:pt x="5" y="9"/>
                  </a:lnTo>
                  <a:lnTo>
                    <a:pt x="11" y="11"/>
                  </a:lnTo>
                  <a:lnTo>
                    <a:pt x="16" y="13"/>
                  </a:lnTo>
                  <a:lnTo>
                    <a:pt x="22" y="14"/>
                  </a:lnTo>
                  <a:lnTo>
                    <a:pt x="28" y="16"/>
                  </a:lnTo>
                  <a:lnTo>
                    <a:pt x="33" y="17"/>
                  </a:lnTo>
                  <a:lnTo>
                    <a:pt x="38" y="20"/>
                  </a:lnTo>
                  <a:lnTo>
                    <a:pt x="43" y="22"/>
                  </a:lnTo>
                  <a:lnTo>
                    <a:pt x="49" y="15"/>
                  </a:lnTo>
                </a:path>
              </a:pathLst>
            </a:custGeom>
            <a:solidFill>
              <a:srgbClr val="B5B5B5"/>
            </a:solidFill>
            <a:ln w="12700" cap="rnd">
              <a:noFill/>
              <a:round/>
              <a:headEnd/>
              <a:tailEnd/>
            </a:ln>
          </p:spPr>
          <p:txBody>
            <a:bodyPr/>
            <a:lstStyle/>
            <a:p>
              <a:endParaRPr lang="en-US" dirty="0"/>
            </a:p>
          </p:txBody>
        </p:sp>
        <p:sp>
          <p:nvSpPr>
            <p:cNvPr id="49598" name="Freeform 1497"/>
            <p:cNvSpPr>
              <a:spLocks/>
            </p:cNvSpPr>
            <p:nvPr/>
          </p:nvSpPr>
          <p:spPr bwMode="auto">
            <a:xfrm>
              <a:off x="2855" y="2516"/>
              <a:ext cx="21" cy="17"/>
            </a:xfrm>
            <a:custGeom>
              <a:avLst/>
              <a:gdLst>
                <a:gd name="T0" fmla="*/ 20 w 21"/>
                <a:gd name="T1" fmla="*/ 8 h 17"/>
                <a:gd name="T2" fmla="*/ 15 w 21"/>
                <a:gd name="T3" fmla="*/ 5 h 17"/>
                <a:gd name="T4" fmla="*/ 12 w 21"/>
                <a:gd name="T5" fmla="*/ 4 h 17"/>
                <a:gd name="T6" fmla="*/ 8 w 21"/>
                <a:gd name="T7" fmla="*/ 1 h 17"/>
                <a:gd name="T8" fmla="*/ 5 w 21"/>
                <a:gd name="T9" fmla="*/ 0 h 17"/>
                <a:gd name="T10" fmla="*/ 0 w 21"/>
                <a:gd name="T11" fmla="*/ 8 h 17"/>
                <a:gd name="T12" fmla="*/ 5 w 21"/>
                <a:gd name="T13" fmla="*/ 9 h 17"/>
                <a:gd name="T14" fmla="*/ 8 w 21"/>
                <a:gd name="T15" fmla="*/ 12 h 17"/>
                <a:gd name="T16" fmla="*/ 12 w 21"/>
                <a:gd name="T17" fmla="*/ 13 h 17"/>
                <a:gd name="T18" fmla="*/ 15 w 21"/>
                <a:gd name="T19" fmla="*/ 16 h 17"/>
                <a:gd name="T20" fmla="*/ 20 w 21"/>
                <a:gd name="T21" fmla="*/ 8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17"/>
                <a:gd name="T35" fmla="*/ 21 w 21"/>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17">
                  <a:moveTo>
                    <a:pt x="20" y="8"/>
                  </a:moveTo>
                  <a:lnTo>
                    <a:pt x="15" y="5"/>
                  </a:lnTo>
                  <a:lnTo>
                    <a:pt x="12" y="4"/>
                  </a:lnTo>
                  <a:lnTo>
                    <a:pt x="8" y="1"/>
                  </a:lnTo>
                  <a:lnTo>
                    <a:pt x="5" y="0"/>
                  </a:lnTo>
                  <a:lnTo>
                    <a:pt x="0" y="8"/>
                  </a:lnTo>
                  <a:lnTo>
                    <a:pt x="5" y="9"/>
                  </a:lnTo>
                  <a:lnTo>
                    <a:pt x="8" y="12"/>
                  </a:lnTo>
                  <a:lnTo>
                    <a:pt x="12" y="13"/>
                  </a:lnTo>
                  <a:lnTo>
                    <a:pt x="15" y="16"/>
                  </a:lnTo>
                  <a:lnTo>
                    <a:pt x="20" y="8"/>
                  </a:lnTo>
                </a:path>
              </a:pathLst>
            </a:custGeom>
            <a:solidFill>
              <a:srgbClr val="B5B5B5"/>
            </a:solidFill>
            <a:ln w="12700" cap="rnd">
              <a:noFill/>
              <a:round/>
              <a:headEnd/>
              <a:tailEnd/>
            </a:ln>
          </p:spPr>
          <p:txBody>
            <a:bodyPr/>
            <a:lstStyle/>
            <a:p>
              <a:endParaRPr lang="en-US" dirty="0"/>
            </a:p>
          </p:txBody>
        </p:sp>
        <p:sp>
          <p:nvSpPr>
            <p:cNvPr id="49599" name="Freeform 1498"/>
            <p:cNvSpPr>
              <a:spLocks/>
            </p:cNvSpPr>
            <p:nvPr/>
          </p:nvSpPr>
          <p:spPr bwMode="auto">
            <a:xfrm>
              <a:off x="2875" y="2525"/>
              <a:ext cx="17" cy="17"/>
            </a:xfrm>
            <a:custGeom>
              <a:avLst/>
              <a:gdLst>
                <a:gd name="T0" fmla="*/ 16 w 17"/>
                <a:gd name="T1" fmla="*/ 0 h 17"/>
                <a:gd name="T2" fmla="*/ 12 w 17"/>
                <a:gd name="T3" fmla="*/ 0 h 17"/>
                <a:gd name="T4" fmla="*/ 9 w 17"/>
                <a:gd name="T5" fmla="*/ 0 h 17"/>
                <a:gd name="T6" fmla="*/ 0 w 17"/>
                <a:gd name="T7" fmla="*/ 12 h 17"/>
                <a:gd name="T8" fmla="*/ 3 w 17"/>
                <a:gd name="T9" fmla="*/ 16 h 17"/>
                <a:gd name="T10" fmla="*/ 9 w 17"/>
                <a:gd name="T11" fmla="*/ 16 h 17"/>
                <a:gd name="T12" fmla="*/ 12 w 17"/>
                <a:gd name="T13" fmla="*/ 16 h 17"/>
                <a:gd name="T14" fmla="*/ 16 w 17"/>
                <a:gd name="T15" fmla="*/ 16 h 17"/>
                <a:gd name="T16" fmla="*/ 16 w 17"/>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6" y="0"/>
                  </a:moveTo>
                  <a:lnTo>
                    <a:pt x="12" y="0"/>
                  </a:lnTo>
                  <a:lnTo>
                    <a:pt x="9" y="0"/>
                  </a:lnTo>
                  <a:lnTo>
                    <a:pt x="0" y="12"/>
                  </a:lnTo>
                  <a:lnTo>
                    <a:pt x="3" y="16"/>
                  </a:lnTo>
                  <a:lnTo>
                    <a:pt x="9" y="16"/>
                  </a:lnTo>
                  <a:lnTo>
                    <a:pt x="12" y="16"/>
                  </a:lnTo>
                  <a:lnTo>
                    <a:pt x="16" y="16"/>
                  </a:lnTo>
                  <a:lnTo>
                    <a:pt x="16" y="0"/>
                  </a:lnTo>
                </a:path>
              </a:pathLst>
            </a:custGeom>
            <a:solidFill>
              <a:srgbClr val="B5B5B5"/>
            </a:solidFill>
            <a:ln w="12700" cap="rnd">
              <a:noFill/>
              <a:round/>
              <a:headEnd/>
              <a:tailEnd/>
            </a:ln>
          </p:spPr>
          <p:txBody>
            <a:bodyPr/>
            <a:lstStyle/>
            <a:p>
              <a:endParaRPr lang="en-US" dirty="0"/>
            </a:p>
          </p:txBody>
        </p:sp>
        <p:sp>
          <p:nvSpPr>
            <p:cNvPr id="49600" name="Freeform 1499"/>
            <p:cNvSpPr>
              <a:spLocks/>
            </p:cNvSpPr>
            <p:nvPr/>
          </p:nvSpPr>
          <p:spPr bwMode="auto">
            <a:xfrm>
              <a:off x="2741" y="2486"/>
              <a:ext cx="17" cy="17"/>
            </a:xfrm>
            <a:custGeom>
              <a:avLst/>
              <a:gdLst>
                <a:gd name="T0" fmla="*/ 16 w 17"/>
                <a:gd name="T1" fmla="*/ 6 h 17"/>
                <a:gd name="T2" fmla="*/ 14 w 17"/>
                <a:gd name="T3" fmla="*/ 4 h 17"/>
                <a:gd name="T4" fmla="*/ 12 w 17"/>
                <a:gd name="T5" fmla="*/ 3 h 17"/>
                <a:gd name="T6" fmla="*/ 8 w 17"/>
                <a:gd name="T7" fmla="*/ 1 h 17"/>
                <a:gd name="T8" fmla="*/ 4 w 17"/>
                <a:gd name="T9" fmla="*/ 0 h 17"/>
                <a:gd name="T10" fmla="*/ 0 w 17"/>
                <a:gd name="T11" fmla="*/ 9 h 17"/>
                <a:gd name="T12" fmla="*/ 3 w 17"/>
                <a:gd name="T13" fmla="*/ 11 h 17"/>
                <a:gd name="T14" fmla="*/ 4 w 17"/>
                <a:gd name="T15" fmla="*/ 12 h 17"/>
                <a:gd name="T16" fmla="*/ 8 w 17"/>
                <a:gd name="T17" fmla="*/ 14 h 17"/>
                <a:gd name="T18" fmla="*/ 12 w 17"/>
                <a:gd name="T19" fmla="*/ 16 h 17"/>
                <a:gd name="T20" fmla="*/ 16 w 17"/>
                <a:gd name="T21" fmla="*/ 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6" y="6"/>
                  </a:moveTo>
                  <a:lnTo>
                    <a:pt x="14" y="4"/>
                  </a:lnTo>
                  <a:lnTo>
                    <a:pt x="12" y="3"/>
                  </a:lnTo>
                  <a:lnTo>
                    <a:pt x="8" y="1"/>
                  </a:lnTo>
                  <a:lnTo>
                    <a:pt x="4" y="0"/>
                  </a:lnTo>
                  <a:lnTo>
                    <a:pt x="0" y="9"/>
                  </a:lnTo>
                  <a:lnTo>
                    <a:pt x="3" y="11"/>
                  </a:lnTo>
                  <a:lnTo>
                    <a:pt x="4" y="12"/>
                  </a:lnTo>
                  <a:lnTo>
                    <a:pt x="8" y="14"/>
                  </a:lnTo>
                  <a:lnTo>
                    <a:pt x="12" y="16"/>
                  </a:lnTo>
                  <a:lnTo>
                    <a:pt x="16" y="6"/>
                  </a:lnTo>
                </a:path>
              </a:pathLst>
            </a:custGeom>
            <a:solidFill>
              <a:srgbClr val="B5B5B5"/>
            </a:solidFill>
            <a:ln w="12700" cap="rnd">
              <a:noFill/>
              <a:round/>
              <a:headEnd/>
              <a:tailEnd/>
            </a:ln>
          </p:spPr>
          <p:txBody>
            <a:bodyPr/>
            <a:lstStyle/>
            <a:p>
              <a:endParaRPr lang="en-US" dirty="0"/>
            </a:p>
          </p:txBody>
        </p:sp>
        <p:sp>
          <p:nvSpPr>
            <p:cNvPr id="49601" name="Freeform 1500"/>
            <p:cNvSpPr>
              <a:spLocks/>
            </p:cNvSpPr>
            <p:nvPr/>
          </p:nvSpPr>
          <p:spPr bwMode="auto">
            <a:xfrm>
              <a:off x="1237" y="2879"/>
              <a:ext cx="32" cy="39"/>
            </a:xfrm>
            <a:custGeom>
              <a:avLst/>
              <a:gdLst>
                <a:gd name="T0" fmla="*/ 31 w 32"/>
                <a:gd name="T1" fmla="*/ 34 h 39"/>
                <a:gd name="T2" fmla="*/ 29 w 32"/>
                <a:gd name="T3" fmla="*/ 29 h 39"/>
                <a:gd name="T4" fmla="*/ 27 w 32"/>
                <a:gd name="T5" fmla="*/ 25 h 39"/>
                <a:gd name="T6" fmla="*/ 24 w 32"/>
                <a:gd name="T7" fmla="*/ 20 h 39"/>
                <a:gd name="T8" fmla="*/ 22 w 32"/>
                <a:gd name="T9" fmla="*/ 16 h 39"/>
                <a:gd name="T10" fmla="*/ 18 w 32"/>
                <a:gd name="T11" fmla="*/ 11 h 39"/>
                <a:gd name="T12" fmla="*/ 14 w 32"/>
                <a:gd name="T13" fmla="*/ 6 h 39"/>
                <a:gd name="T14" fmla="*/ 9 w 32"/>
                <a:gd name="T15" fmla="*/ 3 h 39"/>
                <a:gd name="T16" fmla="*/ 4 w 32"/>
                <a:gd name="T17" fmla="*/ 0 h 39"/>
                <a:gd name="T18" fmla="*/ 0 w 32"/>
                <a:gd name="T19" fmla="*/ 8 h 39"/>
                <a:gd name="T20" fmla="*/ 4 w 32"/>
                <a:gd name="T21" fmla="*/ 10 h 39"/>
                <a:gd name="T22" fmla="*/ 8 w 32"/>
                <a:gd name="T23" fmla="*/ 13 h 39"/>
                <a:gd name="T24" fmla="*/ 10 w 32"/>
                <a:gd name="T25" fmla="*/ 16 h 39"/>
                <a:gd name="T26" fmla="*/ 13 w 32"/>
                <a:gd name="T27" fmla="*/ 21 h 39"/>
                <a:gd name="T28" fmla="*/ 16 w 32"/>
                <a:gd name="T29" fmla="*/ 23 h 39"/>
                <a:gd name="T30" fmla="*/ 18 w 32"/>
                <a:gd name="T31" fmla="*/ 29 h 39"/>
                <a:gd name="T32" fmla="*/ 21 w 32"/>
                <a:gd name="T33" fmla="*/ 34 h 39"/>
                <a:gd name="T34" fmla="*/ 23 w 32"/>
                <a:gd name="T35" fmla="*/ 38 h 39"/>
                <a:gd name="T36" fmla="*/ 31 w 32"/>
                <a:gd name="T37" fmla="*/ 34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
                <a:gd name="T58" fmla="*/ 0 h 39"/>
                <a:gd name="T59" fmla="*/ 32 w 32"/>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 h="39">
                  <a:moveTo>
                    <a:pt x="31" y="34"/>
                  </a:moveTo>
                  <a:lnTo>
                    <a:pt x="29" y="29"/>
                  </a:lnTo>
                  <a:lnTo>
                    <a:pt x="27" y="25"/>
                  </a:lnTo>
                  <a:lnTo>
                    <a:pt x="24" y="20"/>
                  </a:lnTo>
                  <a:lnTo>
                    <a:pt x="22" y="16"/>
                  </a:lnTo>
                  <a:lnTo>
                    <a:pt x="18" y="11"/>
                  </a:lnTo>
                  <a:lnTo>
                    <a:pt x="14" y="6"/>
                  </a:lnTo>
                  <a:lnTo>
                    <a:pt x="9" y="3"/>
                  </a:lnTo>
                  <a:lnTo>
                    <a:pt x="4" y="0"/>
                  </a:lnTo>
                  <a:lnTo>
                    <a:pt x="0" y="8"/>
                  </a:lnTo>
                  <a:lnTo>
                    <a:pt x="4" y="10"/>
                  </a:lnTo>
                  <a:lnTo>
                    <a:pt x="8" y="13"/>
                  </a:lnTo>
                  <a:lnTo>
                    <a:pt x="10" y="16"/>
                  </a:lnTo>
                  <a:lnTo>
                    <a:pt x="13" y="21"/>
                  </a:lnTo>
                  <a:lnTo>
                    <a:pt x="16" y="23"/>
                  </a:lnTo>
                  <a:lnTo>
                    <a:pt x="18" y="29"/>
                  </a:lnTo>
                  <a:lnTo>
                    <a:pt x="21" y="34"/>
                  </a:lnTo>
                  <a:lnTo>
                    <a:pt x="23" y="38"/>
                  </a:lnTo>
                  <a:lnTo>
                    <a:pt x="31" y="34"/>
                  </a:lnTo>
                </a:path>
              </a:pathLst>
            </a:custGeom>
            <a:solidFill>
              <a:srgbClr val="B5B5B5"/>
            </a:solidFill>
            <a:ln w="12700" cap="rnd">
              <a:noFill/>
              <a:round/>
              <a:headEnd/>
              <a:tailEnd/>
            </a:ln>
          </p:spPr>
          <p:txBody>
            <a:bodyPr/>
            <a:lstStyle/>
            <a:p>
              <a:endParaRPr lang="en-US" dirty="0"/>
            </a:p>
          </p:txBody>
        </p:sp>
        <p:sp>
          <p:nvSpPr>
            <p:cNvPr id="49602" name="Freeform 1501"/>
            <p:cNvSpPr>
              <a:spLocks/>
            </p:cNvSpPr>
            <p:nvPr/>
          </p:nvSpPr>
          <p:spPr bwMode="auto">
            <a:xfrm>
              <a:off x="1264" y="2918"/>
              <a:ext cx="75" cy="125"/>
            </a:xfrm>
            <a:custGeom>
              <a:avLst/>
              <a:gdLst>
                <a:gd name="T0" fmla="*/ 74 w 75"/>
                <a:gd name="T1" fmla="*/ 119 h 125"/>
                <a:gd name="T2" fmla="*/ 70 w 75"/>
                <a:gd name="T3" fmla="*/ 112 h 125"/>
                <a:gd name="T4" fmla="*/ 67 w 75"/>
                <a:gd name="T5" fmla="*/ 105 h 125"/>
                <a:gd name="T6" fmla="*/ 62 w 75"/>
                <a:gd name="T7" fmla="*/ 96 h 125"/>
                <a:gd name="T8" fmla="*/ 58 w 75"/>
                <a:gd name="T9" fmla="*/ 90 h 125"/>
                <a:gd name="T10" fmla="*/ 54 w 75"/>
                <a:gd name="T11" fmla="*/ 82 h 125"/>
                <a:gd name="T12" fmla="*/ 49 w 75"/>
                <a:gd name="T13" fmla="*/ 74 h 125"/>
                <a:gd name="T14" fmla="*/ 45 w 75"/>
                <a:gd name="T15" fmla="*/ 68 h 125"/>
                <a:gd name="T16" fmla="*/ 41 w 75"/>
                <a:gd name="T17" fmla="*/ 60 h 125"/>
                <a:gd name="T18" fmla="*/ 37 w 75"/>
                <a:gd name="T19" fmla="*/ 52 h 125"/>
                <a:gd name="T20" fmla="*/ 33 w 75"/>
                <a:gd name="T21" fmla="*/ 46 h 125"/>
                <a:gd name="T22" fmla="*/ 29 w 75"/>
                <a:gd name="T23" fmla="*/ 38 h 125"/>
                <a:gd name="T24" fmla="*/ 25 w 75"/>
                <a:gd name="T25" fmla="*/ 31 h 125"/>
                <a:gd name="T26" fmla="*/ 20 w 75"/>
                <a:gd name="T27" fmla="*/ 23 h 125"/>
                <a:gd name="T28" fmla="*/ 17 w 75"/>
                <a:gd name="T29" fmla="*/ 16 h 125"/>
                <a:gd name="T30" fmla="*/ 13 w 75"/>
                <a:gd name="T31" fmla="*/ 8 h 125"/>
                <a:gd name="T32" fmla="*/ 9 w 75"/>
                <a:gd name="T33" fmla="*/ 0 h 125"/>
                <a:gd name="T34" fmla="*/ 0 w 75"/>
                <a:gd name="T35" fmla="*/ 5 h 125"/>
                <a:gd name="T36" fmla="*/ 4 w 75"/>
                <a:gd name="T37" fmla="*/ 12 h 125"/>
                <a:gd name="T38" fmla="*/ 7 w 75"/>
                <a:gd name="T39" fmla="*/ 20 h 125"/>
                <a:gd name="T40" fmla="*/ 11 w 75"/>
                <a:gd name="T41" fmla="*/ 28 h 125"/>
                <a:gd name="T42" fmla="*/ 16 w 75"/>
                <a:gd name="T43" fmla="*/ 35 h 125"/>
                <a:gd name="T44" fmla="*/ 19 w 75"/>
                <a:gd name="T45" fmla="*/ 42 h 125"/>
                <a:gd name="T46" fmla="*/ 24 w 75"/>
                <a:gd name="T47" fmla="*/ 50 h 125"/>
                <a:gd name="T48" fmla="*/ 28 w 75"/>
                <a:gd name="T49" fmla="*/ 57 h 125"/>
                <a:gd name="T50" fmla="*/ 32 w 75"/>
                <a:gd name="T51" fmla="*/ 64 h 125"/>
                <a:gd name="T52" fmla="*/ 37 w 75"/>
                <a:gd name="T53" fmla="*/ 72 h 125"/>
                <a:gd name="T54" fmla="*/ 41 w 75"/>
                <a:gd name="T55" fmla="*/ 79 h 125"/>
                <a:gd name="T56" fmla="*/ 45 w 75"/>
                <a:gd name="T57" fmla="*/ 86 h 125"/>
                <a:gd name="T58" fmla="*/ 49 w 75"/>
                <a:gd name="T59" fmla="*/ 93 h 125"/>
                <a:gd name="T60" fmla="*/ 53 w 75"/>
                <a:gd name="T61" fmla="*/ 101 h 125"/>
                <a:gd name="T62" fmla="*/ 57 w 75"/>
                <a:gd name="T63" fmla="*/ 109 h 125"/>
                <a:gd name="T64" fmla="*/ 61 w 75"/>
                <a:gd name="T65" fmla="*/ 115 h 125"/>
                <a:gd name="T66" fmla="*/ 65 w 75"/>
                <a:gd name="T67" fmla="*/ 124 h 125"/>
                <a:gd name="T68" fmla="*/ 74 w 75"/>
                <a:gd name="T69" fmla="*/ 119 h 1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5"/>
                <a:gd name="T106" fmla="*/ 0 h 125"/>
                <a:gd name="T107" fmla="*/ 75 w 75"/>
                <a:gd name="T108" fmla="*/ 125 h 12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5" h="125">
                  <a:moveTo>
                    <a:pt x="74" y="119"/>
                  </a:moveTo>
                  <a:lnTo>
                    <a:pt x="70" y="112"/>
                  </a:lnTo>
                  <a:lnTo>
                    <a:pt x="67" y="105"/>
                  </a:lnTo>
                  <a:lnTo>
                    <a:pt x="62" y="96"/>
                  </a:lnTo>
                  <a:lnTo>
                    <a:pt x="58" y="90"/>
                  </a:lnTo>
                  <a:lnTo>
                    <a:pt x="54" y="82"/>
                  </a:lnTo>
                  <a:lnTo>
                    <a:pt x="49" y="74"/>
                  </a:lnTo>
                  <a:lnTo>
                    <a:pt x="45" y="68"/>
                  </a:lnTo>
                  <a:lnTo>
                    <a:pt x="41" y="60"/>
                  </a:lnTo>
                  <a:lnTo>
                    <a:pt x="37" y="52"/>
                  </a:lnTo>
                  <a:lnTo>
                    <a:pt x="33" y="46"/>
                  </a:lnTo>
                  <a:lnTo>
                    <a:pt x="29" y="38"/>
                  </a:lnTo>
                  <a:lnTo>
                    <a:pt x="25" y="31"/>
                  </a:lnTo>
                  <a:lnTo>
                    <a:pt x="20" y="23"/>
                  </a:lnTo>
                  <a:lnTo>
                    <a:pt x="17" y="16"/>
                  </a:lnTo>
                  <a:lnTo>
                    <a:pt x="13" y="8"/>
                  </a:lnTo>
                  <a:lnTo>
                    <a:pt x="9" y="0"/>
                  </a:lnTo>
                  <a:lnTo>
                    <a:pt x="0" y="5"/>
                  </a:lnTo>
                  <a:lnTo>
                    <a:pt x="4" y="12"/>
                  </a:lnTo>
                  <a:lnTo>
                    <a:pt x="7" y="20"/>
                  </a:lnTo>
                  <a:lnTo>
                    <a:pt x="11" y="28"/>
                  </a:lnTo>
                  <a:lnTo>
                    <a:pt x="16" y="35"/>
                  </a:lnTo>
                  <a:lnTo>
                    <a:pt x="19" y="42"/>
                  </a:lnTo>
                  <a:lnTo>
                    <a:pt x="24" y="50"/>
                  </a:lnTo>
                  <a:lnTo>
                    <a:pt x="28" y="57"/>
                  </a:lnTo>
                  <a:lnTo>
                    <a:pt x="32" y="64"/>
                  </a:lnTo>
                  <a:lnTo>
                    <a:pt x="37" y="72"/>
                  </a:lnTo>
                  <a:lnTo>
                    <a:pt x="41" y="79"/>
                  </a:lnTo>
                  <a:lnTo>
                    <a:pt x="45" y="86"/>
                  </a:lnTo>
                  <a:lnTo>
                    <a:pt x="49" y="93"/>
                  </a:lnTo>
                  <a:lnTo>
                    <a:pt x="53" y="101"/>
                  </a:lnTo>
                  <a:lnTo>
                    <a:pt x="57" y="109"/>
                  </a:lnTo>
                  <a:lnTo>
                    <a:pt x="61" y="115"/>
                  </a:lnTo>
                  <a:lnTo>
                    <a:pt x="65" y="124"/>
                  </a:lnTo>
                  <a:lnTo>
                    <a:pt x="74" y="119"/>
                  </a:lnTo>
                </a:path>
              </a:pathLst>
            </a:custGeom>
            <a:solidFill>
              <a:srgbClr val="B5B5B5"/>
            </a:solidFill>
            <a:ln w="12700" cap="rnd">
              <a:noFill/>
              <a:round/>
              <a:headEnd/>
              <a:tailEnd/>
            </a:ln>
          </p:spPr>
          <p:txBody>
            <a:bodyPr/>
            <a:lstStyle/>
            <a:p>
              <a:endParaRPr lang="en-US" dirty="0"/>
            </a:p>
          </p:txBody>
        </p:sp>
        <p:sp>
          <p:nvSpPr>
            <p:cNvPr id="49603" name="Freeform 1502"/>
            <p:cNvSpPr>
              <a:spLocks/>
            </p:cNvSpPr>
            <p:nvPr/>
          </p:nvSpPr>
          <p:spPr bwMode="auto">
            <a:xfrm>
              <a:off x="1336" y="2994"/>
              <a:ext cx="17" cy="1"/>
            </a:xfrm>
            <a:custGeom>
              <a:avLst/>
              <a:gdLst>
                <a:gd name="T0" fmla="*/ 0 w 17"/>
                <a:gd name="T1" fmla="*/ 0 h 1"/>
                <a:gd name="T2" fmla="*/ 16 w 17"/>
                <a:gd name="T3" fmla="*/ 0 h 1"/>
                <a:gd name="T4" fmla="*/ 0 w 17"/>
                <a:gd name="T5" fmla="*/ 0 h 1"/>
                <a:gd name="T6" fmla="*/ 16 w 17"/>
                <a:gd name="T7" fmla="*/ 0 h 1"/>
                <a:gd name="T8" fmla="*/ 0 w 17"/>
                <a:gd name="T9" fmla="*/ 0 h 1"/>
                <a:gd name="T10" fmla="*/ 0 60000 65536"/>
                <a:gd name="T11" fmla="*/ 0 60000 65536"/>
                <a:gd name="T12" fmla="*/ 0 60000 65536"/>
                <a:gd name="T13" fmla="*/ 0 60000 65536"/>
                <a:gd name="T14" fmla="*/ 0 60000 65536"/>
                <a:gd name="T15" fmla="*/ 0 w 17"/>
                <a:gd name="T16" fmla="*/ 0 h 1"/>
                <a:gd name="T17" fmla="*/ 17 w 17"/>
                <a:gd name="T18" fmla="*/ 1 h 1"/>
              </a:gdLst>
              <a:ahLst/>
              <a:cxnLst>
                <a:cxn ang="T10">
                  <a:pos x="T0" y="T1"/>
                </a:cxn>
                <a:cxn ang="T11">
                  <a:pos x="T2" y="T3"/>
                </a:cxn>
                <a:cxn ang="T12">
                  <a:pos x="T4" y="T5"/>
                </a:cxn>
                <a:cxn ang="T13">
                  <a:pos x="T6" y="T7"/>
                </a:cxn>
                <a:cxn ang="T14">
                  <a:pos x="T8" y="T9"/>
                </a:cxn>
              </a:cxnLst>
              <a:rect l="T15" t="T16" r="T17" b="T18"/>
              <a:pathLst>
                <a:path w="17" h="1">
                  <a:moveTo>
                    <a:pt x="0" y="0"/>
                  </a:moveTo>
                  <a:lnTo>
                    <a:pt x="16" y="0"/>
                  </a:lnTo>
                  <a:lnTo>
                    <a:pt x="0" y="0"/>
                  </a:lnTo>
                  <a:lnTo>
                    <a:pt x="16" y="0"/>
                  </a:lnTo>
                  <a:lnTo>
                    <a:pt x="0" y="0"/>
                  </a:lnTo>
                </a:path>
              </a:pathLst>
            </a:custGeom>
            <a:solidFill>
              <a:srgbClr val="B5B5B5"/>
            </a:solidFill>
            <a:ln w="12700" cap="rnd">
              <a:noFill/>
              <a:round/>
              <a:headEnd/>
              <a:tailEnd/>
            </a:ln>
          </p:spPr>
          <p:txBody>
            <a:bodyPr/>
            <a:lstStyle/>
            <a:p>
              <a:endParaRPr lang="en-US" dirty="0"/>
            </a:p>
          </p:txBody>
        </p:sp>
        <p:sp>
          <p:nvSpPr>
            <p:cNvPr id="49604" name="Freeform 1503"/>
            <p:cNvSpPr>
              <a:spLocks/>
            </p:cNvSpPr>
            <p:nvPr/>
          </p:nvSpPr>
          <p:spPr bwMode="auto">
            <a:xfrm>
              <a:off x="1311" y="2940"/>
              <a:ext cx="30" cy="55"/>
            </a:xfrm>
            <a:custGeom>
              <a:avLst/>
              <a:gdLst>
                <a:gd name="T0" fmla="*/ 0 w 30"/>
                <a:gd name="T1" fmla="*/ 1 h 55"/>
                <a:gd name="T2" fmla="*/ 2 w 30"/>
                <a:gd name="T3" fmla="*/ 8 h 55"/>
                <a:gd name="T4" fmla="*/ 2 w 30"/>
                <a:gd name="T5" fmla="*/ 15 h 55"/>
                <a:gd name="T6" fmla="*/ 5 w 30"/>
                <a:gd name="T7" fmla="*/ 22 h 55"/>
                <a:gd name="T8" fmla="*/ 8 w 30"/>
                <a:gd name="T9" fmla="*/ 29 h 55"/>
                <a:gd name="T10" fmla="*/ 12 w 30"/>
                <a:gd name="T11" fmla="*/ 35 h 55"/>
                <a:gd name="T12" fmla="*/ 14 w 30"/>
                <a:gd name="T13" fmla="*/ 41 h 55"/>
                <a:gd name="T14" fmla="*/ 18 w 30"/>
                <a:gd name="T15" fmla="*/ 48 h 55"/>
                <a:gd name="T16" fmla="*/ 22 w 30"/>
                <a:gd name="T17" fmla="*/ 54 h 55"/>
                <a:gd name="T18" fmla="*/ 29 w 30"/>
                <a:gd name="T19" fmla="*/ 49 h 55"/>
                <a:gd name="T20" fmla="*/ 26 w 30"/>
                <a:gd name="T21" fmla="*/ 42 h 55"/>
                <a:gd name="T22" fmla="*/ 22 w 30"/>
                <a:gd name="T23" fmla="*/ 37 h 55"/>
                <a:gd name="T24" fmla="*/ 19 w 30"/>
                <a:gd name="T25" fmla="*/ 32 h 55"/>
                <a:gd name="T26" fmla="*/ 16 w 30"/>
                <a:gd name="T27" fmla="*/ 24 h 55"/>
                <a:gd name="T28" fmla="*/ 15 w 30"/>
                <a:gd name="T29" fmla="*/ 19 h 55"/>
                <a:gd name="T30" fmla="*/ 12 w 30"/>
                <a:gd name="T31" fmla="*/ 13 h 55"/>
                <a:gd name="T32" fmla="*/ 11 w 30"/>
                <a:gd name="T33" fmla="*/ 6 h 55"/>
                <a:gd name="T34" fmla="*/ 9 w 30"/>
                <a:gd name="T35" fmla="*/ 0 h 55"/>
                <a:gd name="T36" fmla="*/ 0 w 30"/>
                <a:gd name="T37" fmla="*/ 1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55"/>
                <a:gd name="T59" fmla="*/ 30 w 30"/>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55">
                  <a:moveTo>
                    <a:pt x="0" y="1"/>
                  </a:moveTo>
                  <a:lnTo>
                    <a:pt x="2" y="8"/>
                  </a:lnTo>
                  <a:lnTo>
                    <a:pt x="2" y="15"/>
                  </a:lnTo>
                  <a:lnTo>
                    <a:pt x="5" y="22"/>
                  </a:lnTo>
                  <a:lnTo>
                    <a:pt x="8" y="29"/>
                  </a:lnTo>
                  <a:lnTo>
                    <a:pt x="12" y="35"/>
                  </a:lnTo>
                  <a:lnTo>
                    <a:pt x="14" y="41"/>
                  </a:lnTo>
                  <a:lnTo>
                    <a:pt x="18" y="48"/>
                  </a:lnTo>
                  <a:lnTo>
                    <a:pt x="22" y="54"/>
                  </a:lnTo>
                  <a:lnTo>
                    <a:pt x="29" y="49"/>
                  </a:lnTo>
                  <a:lnTo>
                    <a:pt x="26" y="42"/>
                  </a:lnTo>
                  <a:lnTo>
                    <a:pt x="22" y="37"/>
                  </a:lnTo>
                  <a:lnTo>
                    <a:pt x="19" y="32"/>
                  </a:lnTo>
                  <a:lnTo>
                    <a:pt x="16" y="24"/>
                  </a:lnTo>
                  <a:lnTo>
                    <a:pt x="15" y="19"/>
                  </a:lnTo>
                  <a:lnTo>
                    <a:pt x="12" y="13"/>
                  </a:lnTo>
                  <a:lnTo>
                    <a:pt x="11" y="6"/>
                  </a:lnTo>
                  <a:lnTo>
                    <a:pt x="9" y="0"/>
                  </a:lnTo>
                  <a:lnTo>
                    <a:pt x="0" y="1"/>
                  </a:lnTo>
                </a:path>
              </a:pathLst>
            </a:custGeom>
            <a:solidFill>
              <a:srgbClr val="B5B5B5"/>
            </a:solidFill>
            <a:ln w="12700" cap="rnd">
              <a:noFill/>
              <a:round/>
              <a:headEnd/>
              <a:tailEnd/>
            </a:ln>
          </p:spPr>
          <p:txBody>
            <a:bodyPr/>
            <a:lstStyle/>
            <a:p>
              <a:endParaRPr lang="en-US" dirty="0"/>
            </a:p>
          </p:txBody>
        </p:sp>
        <p:sp>
          <p:nvSpPr>
            <p:cNvPr id="49605" name="Freeform 1504"/>
            <p:cNvSpPr>
              <a:spLocks/>
            </p:cNvSpPr>
            <p:nvPr/>
          </p:nvSpPr>
          <p:spPr bwMode="auto">
            <a:xfrm>
              <a:off x="1307" y="2924"/>
              <a:ext cx="17" cy="17"/>
            </a:xfrm>
            <a:custGeom>
              <a:avLst/>
              <a:gdLst>
                <a:gd name="T0" fmla="*/ 7 w 17"/>
                <a:gd name="T1" fmla="*/ 0 h 17"/>
                <a:gd name="T2" fmla="*/ 0 w 17"/>
                <a:gd name="T3" fmla="*/ 7 h 17"/>
                <a:gd name="T4" fmla="*/ 1 w 17"/>
                <a:gd name="T5" fmla="*/ 8 h 17"/>
                <a:gd name="T6" fmla="*/ 3 w 17"/>
                <a:gd name="T7" fmla="*/ 11 h 17"/>
                <a:gd name="T8" fmla="*/ 3 w 17"/>
                <a:gd name="T9" fmla="*/ 13 h 17"/>
                <a:gd name="T10" fmla="*/ 3 w 17"/>
                <a:gd name="T11" fmla="*/ 16 h 17"/>
                <a:gd name="T12" fmla="*/ 16 w 17"/>
                <a:gd name="T13" fmla="*/ 14 h 17"/>
                <a:gd name="T14" fmla="*/ 14 w 17"/>
                <a:gd name="T15" fmla="*/ 10 h 17"/>
                <a:gd name="T16" fmla="*/ 14 w 17"/>
                <a:gd name="T17" fmla="*/ 7 h 17"/>
                <a:gd name="T18" fmla="*/ 10 w 17"/>
                <a:gd name="T19" fmla="*/ 2 h 17"/>
                <a:gd name="T20" fmla="*/ 7 w 17"/>
                <a:gd name="T21" fmla="*/ 0 h 17"/>
                <a:gd name="T22" fmla="*/ 0 w 17"/>
                <a:gd name="T23" fmla="*/ 7 h 17"/>
                <a:gd name="T24" fmla="*/ 7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7" y="0"/>
                  </a:moveTo>
                  <a:lnTo>
                    <a:pt x="0" y="7"/>
                  </a:lnTo>
                  <a:lnTo>
                    <a:pt x="1" y="8"/>
                  </a:lnTo>
                  <a:lnTo>
                    <a:pt x="3" y="11"/>
                  </a:lnTo>
                  <a:lnTo>
                    <a:pt x="3" y="13"/>
                  </a:lnTo>
                  <a:lnTo>
                    <a:pt x="3" y="16"/>
                  </a:lnTo>
                  <a:lnTo>
                    <a:pt x="16" y="14"/>
                  </a:lnTo>
                  <a:lnTo>
                    <a:pt x="14" y="10"/>
                  </a:lnTo>
                  <a:lnTo>
                    <a:pt x="14" y="7"/>
                  </a:lnTo>
                  <a:lnTo>
                    <a:pt x="10" y="2"/>
                  </a:lnTo>
                  <a:lnTo>
                    <a:pt x="7" y="0"/>
                  </a:lnTo>
                  <a:lnTo>
                    <a:pt x="0" y="7"/>
                  </a:lnTo>
                  <a:lnTo>
                    <a:pt x="7" y="0"/>
                  </a:lnTo>
                </a:path>
              </a:pathLst>
            </a:custGeom>
            <a:solidFill>
              <a:srgbClr val="B5B5B5"/>
            </a:solidFill>
            <a:ln w="12700" cap="rnd">
              <a:noFill/>
              <a:round/>
              <a:headEnd/>
              <a:tailEnd/>
            </a:ln>
          </p:spPr>
          <p:txBody>
            <a:bodyPr/>
            <a:lstStyle/>
            <a:p>
              <a:endParaRPr lang="en-US" dirty="0"/>
            </a:p>
          </p:txBody>
        </p:sp>
        <p:sp>
          <p:nvSpPr>
            <p:cNvPr id="49606" name="Freeform 1505"/>
            <p:cNvSpPr>
              <a:spLocks/>
            </p:cNvSpPr>
            <p:nvPr/>
          </p:nvSpPr>
          <p:spPr bwMode="auto">
            <a:xfrm>
              <a:off x="1307" y="2924"/>
              <a:ext cx="64" cy="71"/>
            </a:xfrm>
            <a:custGeom>
              <a:avLst/>
              <a:gdLst>
                <a:gd name="T0" fmla="*/ 53 w 64"/>
                <a:gd name="T1" fmla="*/ 67 h 71"/>
                <a:gd name="T2" fmla="*/ 61 w 64"/>
                <a:gd name="T3" fmla="*/ 64 h 71"/>
                <a:gd name="T4" fmla="*/ 56 w 64"/>
                <a:gd name="T5" fmla="*/ 56 h 71"/>
                <a:gd name="T6" fmla="*/ 50 w 64"/>
                <a:gd name="T7" fmla="*/ 48 h 71"/>
                <a:gd name="T8" fmla="*/ 43 w 64"/>
                <a:gd name="T9" fmla="*/ 40 h 71"/>
                <a:gd name="T10" fmla="*/ 37 w 64"/>
                <a:gd name="T11" fmla="*/ 31 h 71"/>
                <a:gd name="T12" fmla="*/ 30 w 64"/>
                <a:gd name="T13" fmla="*/ 23 h 71"/>
                <a:gd name="T14" fmla="*/ 23 w 64"/>
                <a:gd name="T15" fmla="*/ 15 h 71"/>
                <a:gd name="T16" fmla="*/ 16 w 64"/>
                <a:gd name="T17" fmla="*/ 7 h 71"/>
                <a:gd name="T18" fmla="*/ 5 w 64"/>
                <a:gd name="T19" fmla="*/ 0 h 71"/>
                <a:gd name="T20" fmla="*/ 0 w 64"/>
                <a:gd name="T21" fmla="*/ 7 h 71"/>
                <a:gd name="T22" fmla="*/ 8 w 64"/>
                <a:gd name="T23" fmla="*/ 14 h 71"/>
                <a:gd name="T24" fmla="*/ 16 w 64"/>
                <a:gd name="T25" fmla="*/ 21 h 71"/>
                <a:gd name="T26" fmla="*/ 23 w 64"/>
                <a:gd name="T27" fmla="*/ 29 h 71"/>
                <a:gd name="T28" fmla="*/ 28 w 64"/>
                <a:gd name="T29" fmla="*/ 37 h 71"/>
                <a:gd name="T30" fmla="*/ 35 w 64"/>
                <a:gd name="T31" fmla="*/ 45 h 71"/>
                <a:gd name="T32" fmla="*/ 41 w 64"/>
                <a:gd name="T33" fmla="*/ 53 h 71"/>
                <a:gd name="T34" fmla="*/ 47 w 64"/>
                <a:gd name="T35" fmla="*/ 62 h 71"/>
                <a:gd name="T36" fmla="*/ 54 w 64"/>
                <a:gd name="T37" fmla="*/ 70 h 71"/>
                <a:gd name="T38" fmla="*/ 63 w 64"/>
                <a:gd name="T39" fmla="*/ 67 h 71"/>
                <a:gd name="T40" fmla="*/ 53 w 64"/>
                <a:gd name="T41" fmla="*/ 67 h 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4"/>
                <a:gd name="T64" fmla="*/ 0 h 71"/>
                <a:gd name="T65" fmla="*/ 64 w 64"/>
                <a:gd name="T66" fmla="*/ 71 h 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4" h="71">
                  <a:moveTo>
                    <a:pt x="53" y="67"/>
                  </a:moveTo>
                  <a:lnTo>
                    <a:pt x="61" y="64"/>
                  </a:lnTo>
                  <a:lnTo>
                    <a:pt x="56" y="56"/>
                  </a:lnTo>
                  <a:lnTo>
                    <a:pt x="50" y="48"/>
                  </a:lnTo>
                  <a:lnTo>
                    <a:pt x="43" y="40"/>
                  </a:lnTo>
                  <a:lnTo>
                    <a:pt x="37" y="31"/>
                  </a:lnTo>
                  <a:lnTo>
                    <a:pt x="30" y="23"/>
                  </a:lnTo>
                  <a:lnTo>
                    <a:pt x="23" y="15"/>
                  </a:lnTo>
                  <a:lnTo>
                    <a:pt x="16" y="7"/>
                  </a:lnTo>
                  <a:lnTo>
                    <a:pt x="5" y="0"/>
                  </a:lnTo>
                  <a:lnTo>
                    <a:pt x="0" y="7"/>
                  </a:lnTo>
                  <a:lnTo>
                    <a:pt x="8" y="14"/>
                  </a:lnTo>
                  <a:lnTo>
                    <a:pt x="16" y="21"/>
                  </a:lnTo>
                  <a:lnTo>
                    <a:pt x="23" y="29"/>
                  </a:lnTo>
                  <a:lnTo>
                    <a:pt x="28" y="37"/>
                  </a:lnTo>
                  <a:lnTo>
                    <a:pt x="35" y="45"/>
                  </a:lnTo>
                  <a:lnTo>
                    <a:pt x="41" y="53"/>
                  </a:lnTo>
                  <a:lnTo>
                    <a:pt x="47" y="62"/>
                  </a:lnTo>
                  <a:lnTo>
                    <a:pt x="54" y="70"/>
                  </a:lnTo>
                  <a:lnTo>
                    <a:pt x="63" y="67"/>
                  </a:lnTo>
                  <a:lnTo>
                    <a:pt x="53" y="67"/>
                  </a:lnTo>
                </a:path>
              </a:pathLst>
            </a:custGeom>
            <a:solidFill>
              <a:srgbClr val="B5B5B5"/>
            </a:solidFill>
            <a:ln w="12700" cap="rnd">
              <a:noFill/>
              <a:round/>
              <a:headEnd/>
              <a:tailEnd/>
            </a:ln>
          </p:spPr>
          <p:txBody>
            <a:bodyPr/>
            <a:lstStyle/>
            <a:p>
              <a:endParaRPr lang="en-US" dirty="0"/>
            </a:p>
          </p:txBody>
        </p:sp>
        <p:sp>
          <p:nvSpPr>
            <p:cNvPr id="49607" name="Freeform 1506"/>
            <p:cNvSpPr>
              <a:spLocks/>
            </p:cNvSpPr>
            <p:nvPr/>
          </p:nvSpPr>
          <p:spPr bwMode="auto">
            <a:xfrm>
              <a:off x="1365" y="2991"/>
              <a:ext cx="17" cy="17"/>
            </a:xfrm>
            <a:custGeom>
              <a:avLst/>
              <a:gdLst>
                <a:gd name="T0" fmla="*/ 0 w 17"/>
                <a:gd name="T1" fmla="*/ 16 h 17"/>
                <a:gd name="T2" fmla="*/ 0 w 17"/>
                <a:gd name="T3" fmla="*/ 8 h 17"/>
                <a:gd name="T4" fmla="*/ 0 w 17"/>
                <a:gd name="T5" fmla="*/ 0 h 17"/>
                <a:gd name="T6" fmla="*/ 16 w 17"/>
                <a:gd name="T7" fmla="*/ 0 h 17"/>
                <a:gd name="T8" fmla="*/ 16 w 17"/>
                <a:gd name="T9" fmla="*/ 8 h 17"/>
                <a:gd name="T10" fmla="*/ 16 w 17"/>
                <a:gd name="T11" fmla="*/ 16 h 17"/>
                <a:gd name="T12" fmla="*/ 0 w 17"/>
                <a:gd name="T13" fmla="*/ 1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0" y="16"/>
                  </a:moveTo>
                  <a:lnTo>
                    <a:pt x="0" y="8"/>
                  </a:lnTo>
                  <a:lnTo>
                    <a:pt x="0" y="0"/>
                  </a:lnTo>
                  <a:lnTo>
                    <a:pt x="16" y="0"/>
                  </a:lnTo>
                  <a:lnTo>
                    <a:pt x="16" y="8"/>
                  </a:lnTo>
                  <a:lnTo>
                    <a:pt x="16" y="16"/>
                  </a:lnTo>
                  <a:lnTo>
                    <a:pt x="0" y="16"/>
                  </a:lnTo>
                </a:path>
              </a:pathLst>
            </a:custGeom>
            <a:solidFill>
              <a:srgbClr val="B5B5B5"/>
            </a:solidFill>
            <a:ln w="12700" cap="rnd">
              <a:noFill/>
              <a:round/>
              <a:headEnd/>
              <a:tailEnd/>
            </a:ln>
          </p:spPr>
          <p:txBody>
            <a:bodyPr/>
            <a:lstStyle/>
            <a:p>
              <a:endParaRPr lang="en-US" dirty="0"/>
            </a:p>
          </p:txBody>
        </p:sp>
        <p:sp>
          <p:nvSpPr>
            <p:cNvPr id="49608" name="Freeform 1507"/>
            <p:cNvSpPr>
              <a:spLocks/>
            </p:cNvSpPr>
            <p:nvPr/>
          </p:nvSpPr>
          <p:spPr bwMode="auto">
            <a:xfrm>
              <a:off x="1145" y="2924"/>
              <a:ext cx="36" cy="66"/>
            </a:xfrm>
            <a:custGeom>
              <a:avLst/>
              <a:gdLst>
                <a:gd name="T0" fmla="*/ 19 w 36"/>
                <a:gd name="T1" fmla="*/ 65 h 66"/>
                <a:gd name="T2" fmla="*/ 20 w 36"/>
                <a:gd name="T3" fmla="*/ 58 h 66"/>
                <a:gd name="T4" fmla="*/ 21 w 36"/>
                <a:gd name="T5" fmla="*/ 51 h 66"/>
                <a:gd name="T6" fmla="*/ 23 w 36"/>
                <a:gd name="T7" fmla="*/ 44 h 66"/>
                <a:gd name="T8" fmla="*/ 26 w 36"/>
                <a:gd name="T9" fmla="*/ 37 h 66"/>
                <a:gd name="T10" fmla="*/ 28 w 36"/>
                <a:gd name="T11" fmla="*/ 28 h 66"/>
                <a:gd name="T12" fmla="*/ 32 w 36"/>
                <a:gd name="T13" fmla="*/ 21 h 66"/>
                <a:gd name="T14" fmla="*/ 34 w 36"/>
                <a:gd name="T15" fmla="*/ 12 h 66"/>
                <a:gd name="T16" fmla="*/ 35 w 36"/>
                <a:gd name="T17" fmla="*/ 3 h 66"/>
                <a:gd name="T18" fmla="*/ 16 w 36"/>
                <a:gd name="T19" fmla="*/ 0 h 66"/>
                <a:gd name="T20" fmla="*/ 15 w 36"/>
                <a:gd name="T21" fmla="*/ 7 h 66"/>
                <a:gd name="T22" fmla="*/ 14 w 36"/>
                <a:gd name="T23" fmla="*/ 16 h 66"/>
                <a:gd name="T24" fmla="*/ 10 w 36"/>
                <a:gd name="T25" fmla="*/ 22 h 66"/>
                <a:gd name="T26" fmla="*/ 8 w 36"/>
                <a:gd name="T27" fmla="*/ 29 h 66"/>
                <a:gd name="T28" fmla="*/ 5 w 36"/>
                <a:gd name="T29" fmla="*/ 38 h 66"/>
                <a:gd name="T30" fmla="*/ 3 w 36"/>
                <a:gd name="T31" fmla="*/ 46 h 66"/>
                <a:gd name="T32" fmla="*/ 0 w 36"/>
                <a:gd name="T33" fmla="*/ 55 h 66"/>
                <a:gd name="T34" fmla="*/ 0 w 36"/>
                <a:gd name="T35" fmla="*/ 65 h 66"/>
                <a:gd name="T36" fmla="*/ 19 w 36"/>
                <a:gd name="T37" fmla="*/ 65 h 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66"/>
                <a:gd name="T59" fmla="*/ 36 w 36"/>
                <a:gd name="T60" fmla="*/ 66 h 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66">
                  <a:moveTo>
                    <a:pt x="19" y="65"/>
                  </a:moveTo>
                  <a:lnTo>
                    <a:pt x="20" y="58"/>
                  </a:lnTo>
                  <a:lnTo>
                    <a:pt x="21" y="51"/>
                  </a:lnTo>
                  <a:lnTo>
                    <a:pt x="23" y="44"/>
                  </a:lnTo>
                  <a:lnTo>
                    <a:pt x="26" y="37"/>
                  </a:lnTo>
                  <a:lnTo>
                    <a:pt x="28" y="28"/>
                  </a:lnTo>
                  <a:lnTo>
                    <a:pt x="32" y="21"/>
                  </a:lnTo>
                  <a:lnTo>
                    <a:pt x="34" y="12"/>
                  </a:lnTo>
                  <a:lnTo>
                    <a:pt x="35" y="3"/>
                  </a:lnTo>
                  <a:lnTo>
                    <a:pt x="16" y="0"/>
                  </a:lnTo>
                  <a:lnTo>
                    <a:pt x="15" y="7"/>
                  </a:lnTo>
                  <a:lnTo>
                    <a:pt x="14" y="16"/>
                  </a:lnTo>
                  <a:lnTo>
                    <a:pt x="10" y="22"/>
                  </a:lnTo>
                  <a:lnTo>
                    <a:pt x="8" y="29"/>
                  </a:lnTo>
                  <a:lnTo>
                    <a:pt x="5" y="38"/>
                  </a:lnTo>
                  <a:lnTo>
                    <a:pt x="3" y="46"/>
                  </a:lnTo>
                  <a:lnTo>
                    <a:pt x="0" y="55"/>
                  </a:lnTo>
                  <a:lnTo>
                    <a:pt x="0" y="65"/>
                  </a:lnTo>
                  <a:lnTo>
                    <a:pt x="19" y="65"/>
                  </a:lnTo>
                </a:path>
              </a:pathLst>
            </a:custGeom>
            <a:solidFill>
              <a:srgbClr val="B5B5B5"/>
            </a:solidFill>
            <a:ln w="12700" cap="rnd">
              <a:noFill/>
              <a:round/>
              <a:headEnd/>
              <a:tailEnd/>
            </a:ln>
          </p:spPr>
          <p:txBody>
            <a:bodyPr/>
            <a:lstStyle/>
            <a:p>
              <a:endParaRPr lang="en-US" dirty="0"/>
            </a:p>
          </p:txBody>
        </p:sp>
        <p:sp>
          <p:nvSpPr>
            <p:cNvPr id="49609" name="Freeform 1508"/>
            <p:cNvSpPr>
              <a:spLocks/>
            </p:cNvSpPr>
            <p:nvPr/>
          </p:nvSpPr>
          <p:spPr bwMode="auto">
            <a:xfrm>
              <a:off x="1139" y="2995"/>
              <a:ext cx="23" cy="126"/>
            </a:xfrm>
            <a:custGeom>
              <a:avLst/>
              <a:gdLst>
                <a:gd name="T0" fmla="*/ 20 w 23"/>
                <a:gd name="T1" fmla="*/ 122 h 126"/>
                <a:gd name="T2" fmla="*/ 20 w 23"/>
                <a:gd name="T3" fmla="*/ 115 h 126"/>
                <a:gd name="T4" fmla="*/ 18 w 23"/>
                <a:gd name="T5" fmla="*/ 108 h 126"/>
                <a:gd name="T6" fmla="*/ 18 w 23"/>
                <a:gd name="T7" fmla="*/ 100 h 126"/>
                <a:gd name="T8" fmla="*/ 17 w 23"/>
                <a:gd name="T9" fmla="*/ 92 h 126"/>
                <a:gd name="T10" fmla="*/ 17 w 23"/>
                <a:gd name="T11" fmla="*/ 85 h 126"/>
                <a:gd name="T12" fmla="*/ 17 w 23"/>
                <a:gd name="T13" fmla="*/ 78 h 126"/>
                <a:gd name="T14" fmla="*/ 18 w 23"/>
                <a:gd name="T15" fmla="*/ 70 h 126"/>
                <a:gd name="T16" fmla="*/ 18 w 23"/>
                <a:gd name="T17" fmla="*/ 62 h 126"/>
                <a:gd name="T18" fmla="*/ 19 w 23"/>
                <a:gd name="T19" fmla="*/ 55 h 126"/>
                <a:gd name="T20" fmla="*/ 20 w 23"/>
                <a:gd name="T21" fmla="*/ 48 h 126"/>
                <a:gd name="T22" fmla="*/ 20 w 23"/>
                <a:gd name="T23" fmla="*/ 39 h 126"/>
                <a:gd name="T24" fmla="*/ 20 w 23"/>
                <a:gd name="T25" fmla="*/ 31 h 126"/>
                <a:gd name="T26" fmla="*/ 20 w 23"/>
                <a:gd name="T27" fmla="*/ 24 h 126"/>
                <a:gd name="T28" fmla="*/ 21 w 23"/>
                <a:gd name="T29" fmla="*/ 16 h 126"/>
                <a:gd name="T30" fmla="*/ 22 w 23"/>
                <a:gd name="T31" fmla="*/ 9 h 126"/>
                <a:gd name="T32" fmla="*/ 22 w 23"/>
                <a:gd name="T33" fmla="*/ 0 h 126"/>
                <a:gd name="T34" fmla="*/ 5 w 23"/>
                <a:gd name="T35" fmla="*/ 0 h 126"/>
                <a:gd name="T36" fmla="*/ 5 w 23"/>
                <a:gd name="T37" fmla="*/ 7 h 126"/>
                <a:gd name="T38" fmla="*/ 4 w 23"/>
                <a:gd name="T39" fmla="*/ 14 h 126"/>
                <a:gd name="T40" fmla="*/ 3 w 23"/>
                <a:gd name="T41" fmla="*/ 23 h 126"/>
                <a:gd name="T42" fmla="*/ 2 w 23"/>
                <a:gd name="T43" fmla="*/ 31 h 126"/>
                <a:gd name="T44" fmla="*/ 2 w 23"/>
                <a:gd name="T45" fmla="*/ 38 h 126"/>
                <a:gd name="T46" fmla="*/ 2 w 23"/>
                <a:gd name="T47" fmla="*/ 46 h 126"/>
                <a:gd name="T48" fmla="*/ 2 w 23"/>
                <a:gd name="T49" fmla="*/ 53 h 126"/>
                <a:gd name="T50" fmla="*/ 1 w 23"/>
                <a:gd name="T51" fmla="*/ 61 h 126"/>
                <a:gd name="T52" fmla="*/ 1 w 23"/>
                <a:gd name="T53" fmla="*/ 69 h 126"/>
                <a:gd name="T54" fmla="*/ 0 w 23"/>
                <a:gd name="T55" fmla="*/ 76 h 126"/>
                <a:gd name="T56" fmla="*/ 0 w 23"/>
                <a:gd name="T57" fmla="*/ 85 h 126"/>
                <a:gd name="T58" fmla="*/ 0 w 23"/>
                <a:gd name="T59" fmla="*/ 94 h 126"/>
                <a:gd name="T60" fmla="*/ 1 w 23"/>
                <a:gd name="T61" fmla="*/ 101 h 126"/>
                <a:gd name="T62" fmla="*/ 1 w 23"/>
                <a:gd name="T63" fmla="*/ 109 h 126"/>
                <a:gd name="T64" fmla="*/ 2 w 23"/>
                <a:gd name="T65" fmla="*/ 117 h 126"/>
                <a:gd name="T66" fmla="*/ 2 w 23"/>
                <a:gd name="T67" fmla="*/ 125 h 126"/>
                <a:gd name="T68" fmla="*/ 20 w 23"/>
                <a:gd name="T69" fmla="*/ 122 h 1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
                <a:gd name="T106" fmla="*/ 0 h 126"/>
                <a:gd name="T107" fmla="*/ 23 w 23"/>
                <a:gd name="T108" fmla="*/ 126 h 1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 h="126">
                  <a:moveTo>
                    <a:pt x="20" y="122"/>
                  </a:moveTo>
                  <a:lnTo>
                    <a:pt x="20" y="115"/>
                  </a:lnTo>
                  <a:lnTo>
                    <a:pt x="18" y="108"/>
                  </a:lnTo>
                  <a:lnTo>
                    <a:pt x="18" y="100"/>
                  </a:lnTo>
                  <a:lnTo>
                    <a:pt x="17" y="92"/>
                  </a:lnTo>
                  <a:lnTo>
                    <a:pt x="17" y="85"/>
                  </a:lnTo>
                  <a:lnTo>
                    <a:pt x="17" y="78"/>
                  </a:lnTo>
                  <a:lnTo>
                    <a:pt x="18" y="70"/>
                  </a:lnTo>
                  <a:lnTo>
                    <a:pt x="18" y="62"/>
                  </a:lnTo>
                  <a:lnTo>
                    <a:pt x="19" y="55"/>
                  </a:lnTo>
                  <a:lnTo>
                    <a:pt x="20" y="48"/>
                  </a:lnTo>
                  <a:lnTo>
                    <a:pt x="20" y="39"/>
                  </a:lnTo>
                  <a:lnTo>
                    <a:pt x="20" y="31"/>
                  </a:lnTo>
                  <a:lnTo>
                    <a:pt x="20" y="24"/>
                  </a:lnTo>
                  <a:lnTo>
                    <a:pt x="21" y="16"/>
                  </a:lnTo>
                  <a:lnTo>
                    <a:pt x="22" y="9"/>
                  </a:lnTo>
                  <a:lnTo>
                    <a:pt x="22" y="0"/>
                  </a:lnTo>
                  <a:lnTo>
                    <a:pt x="5" y="0"/>
                  </a:lnTo>
                  <a:lnTo>
                    <a:pt x="5" y="7"/>
                  </a:lnTo>
                  <a:lnTo>
                    <a:pt x="4" y="14"/>
                  </a:lnTo>
                  <a:lnTo>
                    <a:pt x="3" y="23"/>
                  </a:lnTo>
                  <a:lnTo>
                    <a:pt x="2" y="31"/>
                  </a:lnTo>
                  <a:lnTo>
                    <a:pt x="2" y="38"/>
                  </a:lnTo>
                  <a:lnTo>
                    <a:pt x="2" y="46"/>
                  </a:lnTo>
                  <a:lnTo>
                    <a:pt x="2" y="53"/>
                  </a:lnTo>
                  <a:lnTo>
                    <a:pt x="1" y="61"/>
                  </a:lnTo>
                  <a:lnTo>
                    <a:pt x="1" y="69"/>
                  </a:lnTo>
                  <a:lnTo>
                    <a:pt x="0" y="76"/>
                  </a:lnTo>
                  <a:lnTo>
                    <a:pt x="0" y="85"/>
                  </a:lnTo>
                  <a:lnTo>
                    <a:pt x="0" y="94"/>
                  </a:lnTo>
                  <a:lnTo>
                    <a:pt x="1" y="101"/>
                  </a:lnTo>
                  <a:lnTo>
                    <a:pt x="1" y="109"/>
                  </a:lnTo>
                  <a:lnTo>
                    <a:pt x="2" y="117"/>
                  </a:lnTo>
                  <a:lnTo>
                    <a:pt x="2" y="125"/>
                  </a:lnTo>
                  <a:lnTo>
                    <a:pt x="20" y="122"/>
                  </a:lnTo>
                </a:path>
              </a:pathLst>
            </a:custGeom>
            <a:solidFill>
              <a:srgbClr val="B5B5B5"/>
            </a:solidFill>
            <a:ln w="12700" cap="rnd">
              <a:noFill/>
              <a:round/>
              <a:headEnd/>
              <a:tailEnd/>
            </a:ln>
          </p:spPr>
          <p:txBody>
            <a:bodyPr/>
            <a:lstStyle/>
            <a:p>
              <a:endParaRPr lang="en-US" dirty="0"/>
            </a:p>
          </p:txBody>
        </p:sp>
        <p:sp>
          <p:nvSpPr>
            <p:cNvPr id="49610" name="Freeform 1509"/>
            <p:cNvSpPr>
              <a:spLocks/>
            </p:cNvSpPr>
            <p:nvPr/>
          </p:nvSpPr>
          <p:spPr bwMode="auto">
            <a:xfrm>
              <a:off x="1124" y="3173"/>
              <a:ext cx="17" cy="17"/>
            </a:xfrm>
            <a:custGeom>
              <a:avLst/>
              <a:gdLst>
                <a:gd name="T0" fmla="*/ 4 w 17"/>
                <a:gd name="T1" fmla="*/ 8 h 17"/>
                <a:gd name="T2" fmla="*/ 4 w 17"/>
                <a:gd name="T3" fmla="*/ 0 h 17"/>
                <a:gd name="T4" fmla="*/ 2 w 17"/>
                <a:gd name="T5" fmla="*/ 8 h 17"/>
                <a:gd name="T6" fmla="*/ 0 w 17"/>
                <a:gd name="T7" fmla="*/ 8 h 17"/>
                <a:gd name="T8" fmla="*/ 12 w 17"/>
                <a:gd name="T9" fmla="*/ 16 h 17"/>
                <a:gd name="T10" fmla="*/ 14 w 17"/>
                <a:gd name="T11" fmla="*/ 16 h 17"/>
                <a:gd name="T12" fmla="*/ 16 w 17"/>
                <a:gd name="T13" fmla="*/ 8 h 17"/>
                <a:gd name="T14" fmla="*/ 14 w 17"/>
                <a:gd name="T15" fmla="*/ 0 h 17"/>
                <a:gd name="T16" fmla="*/ 16 w 17"/>
                <a:gd name="T17" fmla="*/ 8 h 17"/>
                <a:gd name="T18" fmla="*/ 4 w 17"/>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4" y="8"/>
                  </a:moveTo>
                  <a:lnTo>
                    <a:pt x="4" y="0"/>
                  </a:lnTo>
                  <a:lnTo>
                    <a:pt x="2" y="8"/>
                  </a:lnTo>
                  <a:lnTo>
                    <a:pt x="0" y="8"/>
                  </a:lnTo>
                  <a:lnTo>
                    <a:pt x="12" y="16"/>
                  </a:lnTo>
                  <a:lnTo>
                    <a:pt x="14" y="16"/>
                  </a:lnTo>
                  <a:lnTo>
                    <a:pt x="16" y="8"/>
                  </a:lnTo>
                  <a:lnTo>
                    <a:pt x="14" y="0"/>
                  </a:lnTo>
                  <a:lnTo>
                    <a:pt x="16" y="8"/>
                  </a:lnTo>
                  <a:lnTo>
                    <a:pt x="4" y="8"/>
                  </a:lnTo>
                </a:path>
              </a:pathLst>
            </a:custGeom>
            <a:solidFill>
              <a:srgbClr val="B5B5B5"/>
            </a:solidFill>
            <a:ln w="12700" cap="rnd">
              <a:noFill/>
              <a:round/>
              <a:headEnd/>
              <a:tailEnd/>
            </a:ln>
          </p:spPr>
          <p:txBody>
            <a:bodyPr/>
            <a:lstStyle/>
            <a:p>
              <a:endParaRPr lang="en-US" dirty="0"/>
            </a:p>
          </p:txBody>
        </p:sp>
        <p:sp>
          <p:nvSpPr>
            <p:cNvPr id="49611" name="Freeform 1510"/>
            <p:cNvSpPr>
              <a:spLocks/>
            </p:cNvSpPr>
            <p:nvPr/>
          </p:nvSpPr>
          <p:spPr bwMode="auto">
            <a:xfrm>
              <a:off x="1115" y="3108"/>
              <a:ext cx="18" cy="63"/>
            </a:xfrm>
            <a:custGeom>
              <a:avLst/>
              <a:gdLst>
                <a:gd name="T0" fmla="*/ 0 w 18"/>
                <a:gd name="T1" fmla="*/ 3 h 63"/>
                <a:gd name="T2" fmla="*/ 1 w 18"/>
                <a:gd name="T3" fmla="*/ 10 h 63"/>
                <a:gd name="T4" fmla="*/ 3 w 18"/>
                <a:gd name="T5" fmla="*/ 17 h 63"/>
                <a:gd name="T6" fmla="*/ 4 w 18"/>
                <a:gd name="T7" fmla="*/ 24 h 63"/>
                <a:gd name="T8" fmla="*/ 4 w 18"/>
                <a:gd name="T9" fmla="*/ 32 h 63"/>
                <a:gd name="T10" fmla="*/ 6 w 18"/>
                <a:gd name="T11" fmla="*/ 39 h 63"/>
                <a:gd name="T12" fmla="*/ 7 w 18"/>
                <a:gd name="T13" fmla="*/ 47 h 63"/>
                <a:gd name="T14" fmla="*/ 7 w 18"/>
                <a:gd name="T15" fmla="*/ 54 h 63"/>
                <a:gd name="T16" fmla="*/ 9 w 18"/>
                <a:gd name="T17" fmla="*/ 62 h 63"/>
                <a:gd name="T18" fmla="*/ 17 w 18"/>
                <a:gd name="T19" fmla="*/ 61 h 63"/>
                <a:gd name="T20" fmla="*/ 16 w 18"/>
                <a:gd name="T21" fmla="*/ 53 h 63"/>
                <a:gd name="T22" fmla="*/ 16 w 18"/>
                <a:gd name="T23" fmla="*/ 46 h 63"/>
                <a:gd name="T24" fmla="*/ 14 w 18"/>
                <a:gd name="T25" fmla="*/ 37 h 63"/>
                <a:gd name="T26" fmla="*/ 13 w 18"/>
                <a:gd name="T27" fmla="*/ 30 h 63"/>
                <a:gd name="T28" fmla="*/ 13 w 18"/>
                <a:gd name="T29" fmla="*/ 23 h 63"/>
                <a:gd name="T30" fmla="*/ 11 w 18"/>
                <a:gd name="T31" fmla="*/ 15 h 63"/>
                <a:gd name="T32" fmla="*/ 10 w 18"/>
                <a:gd name="T33" fmla="*/ 7 h 63"/>
                <a:gd name="T34" fmla="*/ 8 w 18"/>
                <a:gd name="T35" fmla="*/ 0 h 63"/>
                <a:gd name="T36" fmla="*/ 0 w 18"/>
                <a:gd name="T37" fmla="*/ 3 h 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63"/>
                <a:gd name="T59" fmla="*/ 18 w 18"/>
                <a:gd name="T60" fmla="*/ 63 h 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63">
                  <a:moveTo>
                    <a:pt x="0" y="3"/>
                  </a:moveTo>
                  <a:lnTo>
                    <a:pt x="1" y="10"/>
                  </a:lnTo>
                  <a:lnTo>
                    <a:pt x="3" y="17"/>
                  </a:lnTo>
                  <a:lnTo>
                    <a:pt x="4" y="24"/>
                  </a:lnTo>
                  <a:lnTo>
                    <a:pt x="4" y="32"/>
                  </a:lnTo>
                  <a:lnTo>
                    <a:pt x="6" y="39"/>
                  </a:lnTo>
                  <a:lnTo>
                    <a:pt x="7" y="47"/>
                  </a:lnTo>
                  <a:lnTo>
                    <a:pt x="7" y="54"/>
                  </a:lnTo>
                  <a:lnTo>
                    <a:pt x="9" y="62"/>
                  </a:lnTo>
                  <a:lnTo>
                    <a:pt x="17" y="61"/>
                  </a:lnTo>
                  <a:lnTo>
                    <a:pt x="16" y="53"/>
                  </a:lnTo>
                  <a:lnTo>
                    <a:pt x="16" y="46"/>
                  </a:lnTo>
                  <a:lnTo>
                    <a:pt x="14" y="37"/>
                  </a:lnTo>
                  <a:lnTo>
                    <a:pt x="13" y="30"/>
                  </a:lnTo>
                  <a:lnTo>
                    <a:pt x="13" y="23"/>
                  </a:lnTo>
                  <a:lnTo>
                    <a:pt x="11" y="15"/>
                  </a:lnTo>
                  <a:lnTo>
                    <a:pt x="10" y="7"/>
                  </a:lnTo>
                  <a:lnTo>
                    <a:pt x="8" y="0"/>
                  </a:lnTo>
                  <a:lnTo>
                    <a:pt x="0" y="3"/>
                  </a:lnTo>
                </a:path>
              </a:pathLst>
            </a:custGeom>
            <a:solidFill>
              <a:srgbClr val="B5B5B5"/>
            </a:solidFill>
            <a:ln w="12700" cap="rnd">
              <a:noFill/>
              <a:round/>
              <a:headEnd/>
              <a:tailEnd/>
            </a:ln>
          </p:spPr>
          <p:txBody>
            <a:bodyPr/>
            <a:lstStyle/>
            <a:p>
              <a:endParaRPr lang="en-US" dirty="0"/>
            </a:p>
          </p:txBody>
        </p:sp>
        <p:sp>
          <p:nvSpPr>
            <p:cNvPr id="49612" name="Freeform 1511"/>
            <p:cNvSpPr>
              <a:spLocks/>
            </p:cNvSpPr>
            <p:nvPr/>
          </p:nvSpPr>
          <p:spPr bwMode="auto">
            <a:xfrm>
              <a:off x="1104" y="3070"/>
              <a:ext cx="17" cy="36"/>
            </a:xfrm>
            <a:custGeom>
              <a:avLst/>
              <a:gdLst>
                <a:gd name="T0" fmla="*/ 0 w 17"/>
                <a:gd name="T1" fmla="*/ 9 h 36"/>
                <a:gd name="T2" fmla="*/ 3 w 17"/>
                <a:gd name="T3" fmla="*/ 9 h 36"/>
                <a:gd name="T4" fmla="*/ 4 w 17"/>
                <a:gd name="T5" fmla="*/ 12 h 36"/>
                <a:gd name="T6" fmla="*/ 5 w 17"/>
                <a:gd name="T7" fmla="*/ 14 h 36"/>
                <a:gd name="T8" fmla="*/ 6 w 17"/>
                <a:gd name="T9" fmla="*/ 18 h 36"/>
                <a:gd name="T10" fmla="*/ 6 w 17"/>
                <a:gd name="T11" fmla="*/ 21 h 36"/>
                <a:gd name="T12" fmla="*/ 7 w 17"/>
                <a:gd name="T13" fmla="*/ 26 h 36"/>
                <a:gd name="T14" fmla="*/ 7 w 17"/>
                <a:gd name="T15" fmla="*/ 31 h 36"/>
                <a:gd name="T16" fmla="*/ 8 w 17"/>
                <a:gd name="T17" fmla="*/ 35 h 36"/>
                <a:gd name="T18" fmla="*/ 16 w 17"/>
                <a:gd name="T19" fmla="*/ 32 h 36"/>
                <a:gd name="T20" fmla="*/ 15 w 17"/>
                <a:gd name="T21" fmla="*/ 29 h 36"/>
                <a:gd name="T22" fmla="*/ 15 w 17"/>
                <a:gd name="T23" fmla="*/ 25 h 36"/>
                <a:gd name="T24" fmla="*/ 15 w 17"/>
                <a:gd name="T25" fmla="*/ 20 h 36"/>
                <a:gd name="T26" fmla="*/ 14 w 17"/>
                <a:gd name="T27" fmla="*/ 16 h 36"/>
                <a:gd name="T28" fmla="*/ 13 w 17"/>
                <a:gd name="T29" fmla="*/ 11 h 36"/>
                <a:gd name="T30" fmla="*/ 11 w 17"/>
                <a:gd name="T31" fmla="*/ 7 h 36"/>
                <a:gd name="T32" fmla="*/ 7 w 17"/>
                <a:gd name="T33" fmla="*/ 3 h 36"/>
                <a:gd name="T34" fmla="*/ 3 w 17"/>
                <a:gd name="T35" fmla="*/ 0 h 36"/>
                <a:gd name="T36" fmla="*/ 3 w 17"/>
                <a:gd name="T37" fmla="*/ 1 h 36"/>
                <a:gd name="T38" fmla="*/ 0 w 17"/>
                <a:gd name="T39" fmla="*/ 9 h 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36"/>
                <a:gd name="T62" fmla="*/ 17 w 17"/>
                <a:gd name="T63" fmla="*/ 36 h 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36">
                  <a:moveTo>
                    <a:pt x="0" y="9"/>
                  </a:moveTo>
                  <a:lnTo>
                    <a:pt x="3" y="9"/>
                  </a:lnTo>
                  <a:lnTo>
                    <a:pt x="4" y="12"/>
                  </a:lnTo>
                  <a:lnTo>
                    <a:pt x="5" y="14"/>
                  </a:lnTo>
                  <a:lnTo>
                    <a:pt x="6" y="18"/>
                  </a:lnTo>
                  <a:lnTo>
                    <a:pt x="6" y="21"/>
                  </a:lnTo>
                  <a:lnTo>
                    <a:pt x="7" y="26"/>
                  </a:lnTo>
                  <a:lnTo>
                    <a:pt x="7" y="31"/>
                  </a:lnTo>
                  <a:lnTo>
                    <a:pt x="8" y="35"/>
                  </a:lnTo>
                  <a:lnTo>
                    <a:pt x="16" y="32"/>
                  </a:lnTo>
                  <a:lnTo>
                    <a:pt x="15" y="29"/>
                  </a:lnTo>
                  <a:lnTo>
                    <a:pt x="15" y="25"/>
                  </a:lnTo>
                  <a:lnTo>
                    <a:pt x="15" y="20"/>
                  </a:lnTo>
                  <a:lnTo>
                    <a:pt x="14" y="16"/>
                  </a:lnTo>
                  <a:lnTo>
                    <a:pt x="13" y="11"/>
                  </a:lnTo>
                  <a:lnTo>
                    <a:pt x="11" y="7"/>
                  </a:lnTo>
                  <a:lnTo>
                    <a:pt x="7" y="3"/>
                  </a:lnTo>
                  <a:lnTo>
                    <a:pt x="3" y="0"/>
                  </a:lnTo>
                  <a:lnTo>
                    <a:pt x="3" y="1"/>
                  </a:lnTo>
                  <a:lnTo>
                    <a:pt x="0" y="9"/>
                  </a:lnTo>
                </a:path>
              </a:pathLst>
            </a:custGeom>
            <a:solidFill>
              <a:srgbClr val="B5B5B5"/>
            </a:solidFill>
            <a:ln w="12700" cap="rnd">
              <a:noFill/>
              <a:round/>
              <a:headEnd/>
              <a:tailEnd/>
            </a:ln>
          </p:spPr>
          <p:txBody>
            <a:bodyPr/>
            <a:lstStyle/>
            <a:p>
              <a:endParaRPr lang="en-US" dirty="0"/>
            </a:p>
          </p:txBody>
        </p:sp>
        <p:sp>
          <p:nvSpPr>
            <p:cNvPr id="49613" name="Freeform 1512"/>
            <p:cNvSpPr>
              <a:spLocks/>
            </p:cNvSpPr>
            <p:nvPr/>
          </p:nvSpPr>
          <p:spPr bwMode="auto">
            <a:xfrm>
              <a:off x="1093" y="3071"/>
              <a:ext cx="17" cy="17"/>
            </a:xfrm>
            <a:custGeom>
              <a:avLst/>
              <a:gdLst>
                <a:gd name="T0" fmla="*/ 12 w 17"/>
                <a:gd name="T1" fmla="*/ 16 h 17"/>
                <a:gd name="T2" fmla="*/ 12 w 17"/>
                <a:gd name="T3" fmla="*/ 13 h 17"/>
                <a:gd name="T4" fmla="*/ 14 w 17"/>
                <a:gd name="T5" fmla="*/ 11 h 17"/>
                <a:gd name="T6" fmla="*/ 12 w 17"/>
                <a:gd name="T7" fmla="*/ 11 h 17"/>
                <a:gd name="T8" fmla="*/ 16 w 17"/>
                <a:gd name="T9" fmla="*/ 0 h 17"/>
                <a:gd name="T10" fmla="*/ 7 w 17"/>
                <a:gd name="T11" fmla="*/ 0 h 17"/>
                <a:gd name="T12" fmla="*/ 3 w 17"/>
                <a:gd name="T13" fmla="*/ 4 h 17"/>
                <a:gd name="T14" fmla="*/ 1 w 17"/>
                <a:gd name="T15" fmla="*/ 11 h 17"/>
                <a:gd name="T16" fmla="*/ 0 w 17"/>
                <a:gd name="T17" fmla="*/ 16 h 17"/>
                <a:gd name="T18" fmla="*/ 12 w 17"/>
                <a:gd name="T19" fmla="*/ 1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2" y="16"/>
                  </a:moveTo>
                  <a:lnTo>
                    <a:pt x="12" y="13"/>
                  </a:lnTo>
                  <a:lnTo>
                    <a:pt x="14" y="11"/>
                  </a:lnTo>
                  <a:lnTo>
                    <a:pt x="12" y="11"/>
                  </a:lnTo>
                  <a:lnTo>
                    <a:pt x="16" y="0"/>
                  </a:lnTo>
                  <a:lnTo>
                    <a:pt x="7" y="0"/>
                  </a:lnTo>
                  <a:lnTo>
                    <a:pt x="3" y="4"/>
                  </a:lnTo>
                  <a:lnTo>
                    <a:pt x="1" y="11"/>
                  </a:lnTo>
                  <a:lnTo>
                    <a:pt x="0" y="16"/>
                  </a:lnTo>
                  <a:lnTo>
                    <a:pt x="12" y="16"/>
                  </a:lnTo>
                </a:path>
              </a:pathLst>
            </a:custGeom>
            <a:solidFill>
              <a:srgbClr val="B5B5B5"/>
            </a:solidFill>
            <a:ln w="12700" cap="rnd">
              <a:noFill/>
              <a:round/>
              <a:headEnd/>
              <a:tailEnd/>
            </a:ln>
          </p:spPr>
          <p:txBody>
            <a:bodyPr/>
            <a:lstStyle/>
            <a:p>
              <a:endParaRPr lang="en-US" dirty="0"/>
            </a:p>
          </p:txBody>
        </p:sp>
        <p:sp>
          <p:nvSpPr>
            <p:cNvPr id="49614" name="Freeform 1513"/>
            <p:cNvSpPr>
              <a:spLocks/>
            </p:cNvSpPr>
            <p:nvPr/>
          </p:nvSpPr>
          <p:spPr bwMode="auto">
            <a:xfrm>
              <a:off x="1093" y="3084"/>
              <a:ext cx="17" cy="90"/>
            </a:xfrm>
            <a:custGeom>
              <a:avLst/>
              <a:gdLst>
                <a:gd name="T0" fmla="*/ 16 w 17"/>
                <a:gd name="T1" fmla="*/ 86 h 90"/>
                <a:gd name="T2" fmla="*/ 14 w 17"/>
                <a:gd name="T3" fmla="*/ 76 h 90"/>
                <a:gd name="T4" fmla="*/ 11 w 17"/>
                <a:gd name="T5" fmla="*/ 65 h 90"/>
                <a:gd name="T6" fmla="*/ 11 w 17"/>
                <a:gd name="T7" fmla="*/ 55 h 90"/>
                <a:gd name="T8" fmla="*/ 10 w 17"/>
                <a:gd name="T9" fmla="*/ 44 h 90"/>
                <a:gd name="T10" fmla="*/ 10 w 17"/>
                <a:gd name="T11" fmla="*/ 33 h 90"/>
                <a:gd name="T12" fmla="*/ 10 w 17"/>
                <a:gd name="T13" fmla="*/ 22 h 90"/>
                <a:gd name="T14" fmla="*/ 10 w 17"/>
                <a:gd name="T15" fmla="*/ 11 h 90"/>
                <a:gd name="T16" fmla="*/ 10 w 17"/>
                <a:gd name="T17" fmla="*/ 0 h 90"/>
                <a:gd name="T18" fmla="*/ 0 w 17"/>
                <a:gd name="T19" fmla="*/ 0 h 90"/>
                <a:gd name="T20" fmla="*/ 0 w 17"/>
                <a:gd name="T21" fmla="*/ 11 h 90"/>
                <a:gd name="T22" fmla="*/ 0 w 17"/>
                <a:gd name="T23" fmla="*/ 22 h 90"/>
                <a:gd name="T24" fmla="*/ 0 w 17"/>
                <a:gd name="T25" fmla="*/ 33 h 90"/>
                <a:gd name="T26" fmla="*/ 0 w 17"/>
                <a:gd name="T27" fmla="*/ 44 h 90"/>
                <a:gd name="T28" fmla="*/ 1 w 17"/>
                <a:gd name="T29" fmla="*/ 55 h 90"/>
                <a:gd name="T30" fmla="*/ 1 w 17"/>
                <a:gd name="T31" fmla="*/ 67 h 90"/>
                <a:gd name="T32" fmla="*/ 2 w 17"/>
                <a:gd name="T33" fmla="*/ 77 h 90"/>
                <a:gd name="T34" fmla="*/ 5 w 17"/>
                <a:gd name="T35" fmla="*/ 89 h 90"/>
                <a:gd name="T36" fmla="*/ 16 w 17"/>
                <a:gd name="T37" fmla="*/ 86 h 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90"/>
                <a:gd name="T59" fmla="*/ 17 w 17"/>
                <a:gd name="T60" fmla="*/ 90 h 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90">
                  <a:moveTo>
                    <a:pt x="16" y="86"/>
                  </a:moveTo>
                  <a:lnTo>
                    <a:pt x="14" y="76"/>
                  </a:lnTo>
                  <a:lnTo>
                    <a:pt x="11" y="65"/>
                  </a:lnTo>
                  <a:lnTo>
                    <a:pt x="11" y="55"/>
                  </a:lnTo>
                  <a:lnTo>
                    <a:pt x="10" y="44"/>
                  </a:lnTo>
                  <a:lnTo>
                    <a:pt x="10" y="33"/>
                  </a:lnTo>
                  <a:lnTo>
                    <a:pt x="10" y="22"/>
                  </a:lnTo>
                  <a:lnTo>
                    <a:pt x="10" y="11"/>
                  </a:lnTo>
                  <a:lnTo>
                    <a:pt x="10" y="0"/>
                  </a:lnTo>
                  <a:lnTo>
                    <a:pt x="0" y="0"/>
                  </a:lnTo>
                  <a:lnTo>
                    <a:pt x="0" y="11"/>
                  </a:lnTo>
                  <a:lnTo>
                    <a:pt x="0" y="22"/>
                  </a:lnTo>
                  <a:lnTo>
                    <a:pt x="0" y="33"/>
                  </a:lnTo>
                  <a:lnTo>
                    <a:pt x="0" y="44"/>
                  </a:lnTo>
                  <a:lnTo>
                    <a:pt x="1" y="55"/>
                  </a:lnTo>
                  <a:lnTo>
                    <a:pt x="1" y="67"/>
                  </a:lnTo>
                  <a:lnTo>
                    <a:pt x="2" y="77"/>
                  </a:lnTo>
                  <a:lnTo>
                    <a:pt x="5" y="89"/>
                  </a:lnTo>
                  <a:lnTo>
                    <a:pt x="16" y="86"/>
                  </a:lnTo>
                </a:path>
              </a:pathLst>
            </a:custGeom>
            <a:solidFill>
              <a:srgbClr val="B5B5B5"/>
            </a:solidFill>
            <a:ln w="12700" cap="rnd">
              <a:noFill/>
              <a:round/>
              <a:headEnd/>
              <a:tailEnd/>
            </a:ln>
          </p:spPr>
          <p:txBody>
            <a:bodyPr/>
            <a:lstStyle/>
            <a:p>
              <a:endParaRPr lang="en-US" dirty="0"/>
            </a:p>
          </p:txBody>
        </p:sp>
        <p:sp>
          <p:nvSpPr>
            <p:cNvPr id="49615" name="Freeform 1514"/>
            <p:cNvSpPr>
              <a:spLocks/>
            </p:cNvSpPr>
            <p:nvPr/>
          </p:nvSpPr>
          <p:spPr bwMode="auto">
            <a:xfrm>
              <a:off x="1047" y="3111"/>
              <a:ext cx="26" cy="54"/>
            </a:xfrm>
            <a:custGeom>
              <a:avLst/>
              <a:gdLst>
                <a:gd name="T0" fmla="*/ 1 w 26"/>
                <a:gd name="T1" fmla="*/ 1 h 54"/>
                <a:gd name="T2" fmla="*/ 1 w 26"/>
                <a:gd name="T3" fmla="*/ 0 h 54"/>
                <a:gd name="T4" fmla="*/ 0 w 26"/>
                <a:gd name="T5" fmla="*/ 7 h 54"/>
                <a:gd name="T6" fmla="*/ 0 w 26"/>
                <a:gd name="T7" fmla="*/ 14 h 54"/>
                <a:gd name="T8" fmla="*/ 1 w 26"/>
                <a:gd name="T9" fmla="*/ 21 h 54"/>
                <a:gd name="T10" fmla="*/ 2 w 26"/>
                <a:gd name="T11" fmla="*/ 27 h 54"/>
                <a:gd name="T12" fmla="*/ 3 w 26"/>
                <a:gd name="T13" fmla="*/ 34 h 54"/>
                <a:gd name="T14" fmla="*/ 4 w 26"/>
                <a:gd name="T15" fmla="*/ 40 h 54"/>
                <a:gd name="T16" fmla="*/ 6 w 26"/>
                <a:gd name="T17" fmla="*/ 47 h 54"/>
                <a:gd name="T18" fmla="*/ 8 w 26"/>
                <a:gd name="T19" fmla="*/ 53 h 54"/>
                <a:gd name="T20" fmla="*/ 25 w 26"/>
                <a:gd name="T21" fmla="*/ 48 h 54"/>
                <a:gd name="T22" fmla="*/ 23 w 26"/>
                <a:gd name="T23" fmla="*/ 42 h 54"/>
                <a:gd name="T24" fmla="*/ 23 w 26"/>
                <a:gd name="T25" fmla="*/ 37 h 54"/>
                <a:gd name="T26" fmla="*/ 21 w 26"/>
                <a:gd name="T27" fmla="*/ 31 h 54"/>
                <a:gd name="T28" fmla="*/ 19 w 26"/>
                <a:gd name="T29" fmla="*/ 24 h 54"/>
                <a:gd name="T30" fmla="*/ 19 w 26"/>
                <a:gd name="T31" fmla="*/ 19 h 54"/>
                <a:gd name="T32" fmla="*/ 19 w 26"/>
                <a:gd name="T33" fmla="*/ 13 h 54"/>
                <a:gd name="T34" fmla="*/ 19 w 26"/>
                <a:gd name="T35" fmla="*/ 8 h 54"/>
                <a:gd name="T36" fmla="*/ 19 w 26"/>
                <a:gd name="T37" fmla="*/ 3 h 54"/>
                <a:gd name="T38" fmla="*/ 1 w 26"/>
                <a:gd name="T39" fmla="*/ 1 h 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
                <a:gd name="T61" fmla="*/ 0 h 54"/>
                <a:gd name="T62" fmla="*/ 26 w 26"/>
                <a:gd name="T63" fmla="*/ 54 h 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 h="54">
                  <a:moveTo>
                    <a:pt x="1" y="1"/>
                  </a:moveTo>
                  <a:lnTo>
                    <a:pt x="1" y="0"/>
                  </a:lnTo>
                  <a:lnTo>
                    <a:pt x="0" y="7"/>
                  </a:lnTo>
                  <a:lnTo>
                    <a:pt x="0" y="14"/>
                  </a:lnTo>
                  <a:lnTo>
                    <a:pt x="1" y="21"/>
                  </a:lnTo>
                  <a:lnTo>
                    <a:pt x="2" y="27"/>
                  </a:lnTo>
                  <a:lnTo>
                    <a:pt x="3" y="34"/>
                  </a:lnTo>
                  <a:lnTo>
                    <a:pt x="4" y="40"/>
                  </a:lnTo>
                  <a:lnTo>
                    <a:pt x="6" y="47"/>
                  </a:lnTo>
                  <a:lnTo>
                    <a:pt x="8" y="53"/>
                  </a:lnTo>
                  <a:lnTo>
                    <a:pt x="25" y="48"/>
                  </a:lnTo>
                  <a:lnTo>
                    <a:pt x="23" y="42"/>
                  </a:lnTo>
                  <a:lnTo>
                    <a:pt x="23" y="37"/>
                  </a:lnTo>
                  <a:lnTo>
                    <a:pt x="21" y="31"/>
                  </a:lnTo>
                  <a:lnTo>
                    <a:pt x="19" y="24"/>
                  </a:lnTo>
                  <a:lnTo>
                    <a:pt x="19" y="19"/>
                  </a:lnTo>
                  <a:lnTo>
                    <a:pt x="19" y="13"/>
                  </a:lnTo>
                  <a:lnTo>
                    <a:pt x="19" y="8"/>
                  </a:lnTo>
                  <a:lnTo>
                    <a:pt x="19" y="3"/>
                  </a:lnTo>
                  <a:lnTo>
                    <a:pt x="1" y="1"/>
                  </a:lnTo>
                </a:path>
              </a:pathLst>
            </a:custGeom>
            <a:solidFill>
              <a:srgbClr val="B5B5B5"/>
            </a:solidFill>
            <a:ln w="12700" cap="rnd">
              <a:noFill/>
              <a:round/>
              <a:headEnd/>
              <a:tailEnd/>
            </a:ln>
          </p:spPr>
          <p:txBody>
            <a:bodyPr/>
            <a:lstStyle/>
            <a:p>
              <a:endParaRPr lang="en-US" dirty="0"/>
            </a:p>
          </p:txBody>
        </p:sp>
        <p:sp>
          <p:nvSpPr>
            <p:cNvPr id="49616" name="Freeform 1515"/>
            <p:cNvSpPr>
              <a:spLocks/>
            </p:cNvSpPr>
            <p:nvPr/>
          </p:nvSpPr>
          <p:spPr bwMode="auto">
            <a:xfrm>
              <a:off x="1048" y="2940"/>
              <a:ext cx="43" cy="169"/>
            </a:xfrm>
            <a:custGeom>
              <a:avLst/>
              <a:gdLst>
                <a:gd name="T0" fmla="*/ 39 w 43"/>
                <a:gd name="T1" fmla="*/ 13 h 169"/>
                <a:gd name="T2" fmla="*/ 23 w 43"/>
                <a:gd name="T3" fmla="*/ 4 h 169"/>
                <a:gd name="T4" fmla="*/ 20 w 43"/>
                <a:gd name="T5" fmla="*/ 14 h 169"/>
                <a:gd name="T6" fmla="*/ 19 w 43"/>
                <a:gd name="T7" fmla="*/ 25 h 169"/>
                <a:gd name="T8" fmla="*/ 17 w 43"/>
                <a:gd name="T9" fmla="*/ 35 h 169"/>
                <a:gd name="T10" fmla="*/ 16 w 43"/>
                <a:gd name="T11" fmla="*/ 45 h 169"/>
                <a:gd name="T12" fmla="*/ 14 w 43"/>
                <a:gd name="T13" fmla="*/ 54 h 169"/>
                <a:gd name="T14" fmla="*/ 12 w 43"/>
                <a:gd name="T15" fmla="*/ 65 h 169"/>
                <a:gd name="T16" fmla="*/ 11 w 43"/>
                <a:gd name="T17" fmla="*/ 74 h 169"/>
                <a:gd name="T18" fmla="*/ 10 w 43"/>
                <a:gd name="T19" fmla="*/ 85 h 169"/>
                <a:gd name="T20" fmla="*/ 8 w 43"/>
                <a:gd name="T21" fmla="*/ 96 h 169"/>
                <a:gd name="T22" fmla="*/ 7 w 43"/>
                <a:gd name="T23" fmla="*/ 105 h 169"/>
                <a:gd name="T24" fmla="*/ 6 w 43"/>
                <a:gd name="T25" fmla="*/ 115 h 169"/>
                <a:gd name="T26" fmla="*/ 4 w 43"/>
                <a:gd name="T27" fmla="*/ 126 h 169"/>
                <a:gd name="T28" fmla="*/ 4 w 43"/>
                <a:gd name="T29" fmla="*/ 135 h 169"/>
                <a:gd name="T30" fmla="*/ 3 w 43"/>
                <a:gd name="T31" fmla="*/ 146 h 169"/>
                <a:gd name="T32" fmla="*/ 2 w 43"/>
                <a:gd name="T33" fmla="*/ 156 h 169"/>
                <a:gd name="T34" fmla="*/ 0 w 43"/>
                <a:gd name="T35" fmla="*/ 166 h 169"/>
                <a:gd name="T36" fmla="*/ 20 w 43"/>
                <a:gd name="T37" fmla="*/ 168 h 169"/>
                <a:gd name="T38" fmla="*/ 21 w 43"/>
                <a:gd name="T39" fmla="*/ 157 h 169"/>
                <a:gd name="T40" fmla="*/ 22 w 43"/>
                <a:gd name="T41" fmla="*/ 148 h 169"/>
                <a:gd name="T42" fmla="*/ 24 w 43"/>
                <a:gd name="T43" fmla="*/ 137 h 169"/>
                <a:gd name="T44" fmla="*/ 24 w 43"/>
                <a:gd name="T45" fmla="*/ 126 h 169"/>
                <a:gd name="T46" fmla="*/ 25 w 43"/>
                <a:gd name="T47" fmla="*/ 118 h 169"/>
                <a:gd name="T48" fmla="*/ 27 w 43"/>
                <a:gd name="T49" fmla="*/ 107 h 169"/>
                <a:gd name="T50" fmla="*/ 27 w 43"/>
                <a:gd name="T51" fmla="*/ 97 h 169"/>
                <a:gd name="T52" fmla="*/ 29 w 43"/>
                <a:gd name="T53" fmla="*/ 87 h 169"/>
                <a:gd name="T54" fmla="*/ 31 w 43"/>
                <a:gd name="T55" fmla="*/ 77 h 169"/>
                <a:gd name="T56" fmla="*/ 32 w 43"/>
                <a:gd name="T57" fmla="*/ 68 h 169"/>
                <a:gd name="T58" fmla="*/ 34 w 43"/>
                <a:gd name="T59" fmla="*/ 58 h 169"/>
                <a:gd name="T60" fmla="*/ 35 w 43"/>
                <a:gd name="T61" fmla="*/ 48 h 169"/>
                <a:gd name="T62" fmla="*/ 37 w 43"/>
                <a:gd name="T63" fmla="*/ 38 h 169"/>
                <a:gd name="T64" fmla="*/ 39 w 43"/>
                <a:gd name="T65" fmla="*/ 28 h 169"/>
                <a:gd name="T66" fmla="*/ 40 w 43"/>
                <a:gd name="T67" fmla="*/ 17 h 169"/>
                <a:gd name="T68" fmla="*/ 42 w 43"/>
                <a:gd name="T69" fmla="*/ 9 h 169"/>
                <a:gd name="T70" fmla="*/ 25 w 43"/>
                <a:gd name="T71" fmla="*/ 0 h 169"/>
                <a:gd name="T72" fmla="*/ 39 w 43"/>
                <a:gd name="T73" fmla="*/ 13 h 16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
                <a:gd name="T112" fmla="*/ 0 h 169"/>
                <a:gd name="T113" fmla="*/ 43 w 43"/>
                <a:gd name="T114" fmla="*/ 169 h 16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 h="169">
                  <a:moveTo>
                    <a:pt x="39" y="13"/>
                  </a:moveTo>
                  <a:lnTo>
                    <a:pt x="23" y="4"/>
                  </a:lnTo>
                  <a:lnTo>
                    <a:pt x="20" y="14"/>
                  </a:lnTo>
                  <a:lnTo>
                    <a:pt x="19" y="25"/>
                  </a:lnTo>
                  <a:lnTo>
                    <a:pt x="17" y="35"/>
                  </a:lnTo>
                  <a:lnTo>
                    <a:pt x="16" y="45"/>
                  </a:lnTo>
                  <a:lnTo>
                    <a:pt x="14" y="54"/>
                  </a:lnTo>
                  <a:lnTo>
                    <a:pt x="12" y="65"/>
                  </a:lnTo>
                  <a:lnTo>
                    <a:pt x="11" y="74"/>
                  </a:lnTo>
                  <a:lnTo>
                    <a:pt x="10" y="85"/>
                  </a:lnTo>
                  <a:lnTo>
                    <a:pt x="8" y="96"/>
                  </a:lnTo>
                  <a:lnTo>
                    <a:pt x="7" y="105"/>
                  </a:lnTo>
                  <a:lnTo>
                    <a:pt x="6" y="115"/>
                  </a:lnTo>
                  <a:lnTo>
                    <a:pt x="4" y="126"/>
                  </a:lnTo>
                  <a:lnTo>
                    <a:pt x="4" y="135"/>
                  </a:lnTo>
                  <a:lnTo>
                    <a:pt x="3" y="146"/>
                  </a:lnTo>
                  <a:lnTo>
                    <a:pt x="2" y="156"/>
                  </a:lnTo>
                  <a:lnTo>
                    <a:pt x="0" y="166"/>
                  </a:lnTo>
                  <a:lnTo>
                    <a:pt x="20" y="168"/>
                  </a:lnTo>
                  <a:lnTo>
                    <a:pt x="21" y="157"/>
                  </a:lnTo>
                  <a:lnTo>
                    <a:pt x="22" y="148"/>
                  </a:lnTo>
                  <a:lnTo>
                    <a:pt x="24" y="137"/>
                  </a:lnTo>
                  <a:lnTo>
                    <a:pt x="24" y="126"/>
                  </a:lnTo>
                  <a:lnTo>
                    <a:pt x="25" y="118"/>
                  </a:lnTo>
                  <a:lnTo>
                    <a:pt x="27" y="107"/>
                  </a:lnTo>
                  <a:lnTo>
                    <a:pt x="27" y="97"/>
                  </a:lnTo>
                  <a:lnTo>
                    <a:pt x="29" y="87"/>
                  </a:lnTo>
                  <a:lnTo>
                    <a:pt x="31" y="77"/>
                  </a:lnTo>
                  <a:lnTo>
                    <a:pt x="32" y="68"/>
                  </a:lnTo>
                  <a:lnTo>
                    <a:pt x="34" y="58"/>
                  </a:lnTo>
                  <a:lnTo>
                    <a:pt x="35" y="48"/>
                  </a:lnTo>
                  <a:lnTo>
                    <a:pt x="37" y="38"/>
                  </a:lnTo>
                  <a:lnTo>
                    <a:pt x="39" y="28"/>
                  </a:lnTo>
                  <a:lnTo>
                    <a:pt x="40" y="17"/>
                  </a:lnTo>
                  <a:lnTo>
                    <a:pt x="42" y="9"/>
                  </a:lnTo>
                  <a:lnTo>
                    <a:pt x="25" y="0"/>
                  </a:lnTo>
                  <a:lnTo>
                    <a:pt x="39" y="13"/>
                  </a:lnTo>
                </a:path>
              </a:pathLst>
            </a:custGeom>
            <a:solidFill>
              <a:srgbClr val="B5B5B5"/>
            </a:solidFill>
            <a:ln w="12700" cap="rnd">
              <a:noFill/>
              <a:round/>
              <a:headEnd/>
              <a:tailEnd/>
            </a:ln>
          </p:spPr>
          <p:txBody>
            <a:bodyPr/>
            <a:lstStyle/>
            <a:p>
              <a:endParaRPr lang="en-US" dirty="0"/>
            </a:p>
          </p:txBody>
        </p:sp>
        <p:sp>
          <p:nvSpPr>
            <p:cNvPr id="49617" name="Freeform 1516"/>
            <p:cNvSpPr>
              <a:spLocks/>
            </p:cNvSpPr>
            <p:nvPr/>
          </p:nvSpPr>
          <p:spPr bwMode="auto">
            <a:xfrm>
              <a:off x="999" y="2940"/>
              <a:ext cx="89" cy="98"/>
            </a:xfrm>
            <a:custGeom>
              <a:avLst/>
              <a:gdLst>
                <a:gd name="T0" fmla="*/ 14 w 89"/>
                <a:gd name="T1" fmla="*/ 97 h 98"/>
                <a:gd name="T2" fmla="*/ 25 w 89"/>
                <a:gd name="T3" fmla="*/ 87 h 98"/>
                <a:gd name="T4" fmla="*/ 34 w 89"/>
                <a:gd name="T5" fmla="*/ 76 h 98"/>
                <a:gd name="T6" fmla="*/ 43 w 89"/>
                <a:gd name="T7" fmla="*/ 66 h 98"/>
                <a:gd name="T8" fmla="*/ 52 w 89"/>
                <a:gd name="T9" fmla="*/ 55 h 98"/>
                <a:gd name="T10" fmla="*/ 61 w 89"/>
                <a:gd name="T11" fmla="*/ 44 h 98"/>
                <a:gd name="T12" fmla="*/ 70 w 89"/>
                <a:gd name="T13" fmla="*/ 33 h 98"/>
                <a:gd name="T14" fmla="*/ 80 w 89"/>
                <a:gd name="T15" fmla="*/ 23 h 98"/>
                <a:gd name="T16" fmla="*/ 88 w 89"/>
                <a:gd name="T17" fmla="*/ 12 h 98"/>
                <a:gd name="T18" fmla="*/ 73 w 89"/>
                <a:gd name="T19" fmla="*/ 0 h 98"/>
                <a:gd name="T20" fmla="*/ 63 w 89"/>
                <a:gd name="T21" fmla="*/ 10 h 98"/>
                <a:gd name="T22" fmla="*/ 53 w 89"/>
                <a:gd name="T23" fmla="*/ 20 h 98"/>
                <a:gd name="T24" fmla="*/ 45 w 89"/>
                <a:gd name="T25" fmla="*/ 31 h 98"/>
                <a:gd name="T26" fmla="*/ 36 w 89"/>
                <a:gd name="T27" fmla="*/ 41 h 98"/>
                <a:gd name="T28" fmla="*/ 26 w 89"/>
                <a:gd name="T29" fmla="*/ 53 h 98"/>
                <a:gd name="T30" fmla="*/ 18 w 89"/>
                <a:gd name="T31" fmla="*/ 63 h 98"/>
                <a:gd name="T32" fmla="*/ 8 w 89"/>
                <a:gd name="T33" fmla="*/ 74 h 98"/>
                <a:gd name="T34" fmla="*/ 0 w 89"/>
                <a:gd name="T35" fmla="*/ 85 h 98"/>
                <a:gd name="T36" fmla="*/ 14 w 89"/>
                <a:gd name="T37" fmla="*/ 97 h 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9"/>
                <a:gd name="T58" fmla="*/ 0 h 98"/>
                <a:gd name="T59" fmla="*/ 89 w 89"/>
                <a:gd name="T60" fmla="*/ 98 h 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9" h="98">
                  <a:moveTo>
                    <a:pt x="14" y="97"/>
                  </a:moveTo>
                  <a:lnTo>
                    <a:pt x="25" y="87"/>
                  </a:lnTo>
                  <a:lnTo>
                    <a:pt x="34" y="76"/>
                  </a:lnTo>
                  <a:lnTo>
                    <a:pt x="43" y="66"/>
                  </a:lnTo>
                  <a:lnTo>
                    <a:pt x="52" y="55"/>
                  </a:lnTo>
                  <a:lnTo>
                    <a:pt x="61" y="44"/>
                  </a:lnTo>
                  <a:lnTo>
                    <a:pt x="70" y="33"/>
                  </a:lnTo>
                  <a:lnTo>
                    <a:pt x="80" y="23"/>
                  </a:lnTo>
                  <a:lnTo>
                    <a:pt x="88" y="12"/>
                  </a:lnTo>
                  <a:lnTo>
                    <a:pt x="73" y="0"/>
                  </a:lnTo>
                  <a:lnTo>
                    <a:pt x="63" y="10"/>
                  </a:lnTo>
                  <a:lnTo>
                    <a:pt x="53" y="20"/>
                  </a:lnTo>
                  <a:lnTo>
                    <a:pt x="45" y="31"/>
                  </a:lnTo>
                  <a:lnTo>
                    <a:pt x="36" y="41"/>
                  </a:lnTo>
                  <a:lnTo>
                    <a:pt x="26" y="53"/>
                  </a:lnTo>
                  <a:lnTo>
                    <a:pt x="18" y="63"/>
                  </a:lnTo>
                  <a:lnTo>
                    <a:pt x="8" y="74"/>
                  </a:lnTo>
                  <a:lnTo>
                    <a:pt x="0" y="85"/>
                  </a:lnTo>
                  <a:lnTo>
                    <a:pt x="14" y="97"/>
                  </a:lnTo>
                </a:path>
              </a:pathLst>
            </a:custGeom>
            <a:solidFill>
              <a:srgbClr val="B5B5B5"/>
            </a:solidFill>
            <a:ln w="12700" cap="rnd">
              <a:noFill/>
              <a:round/>
              <a:headEnd/>
              <a:tailEnd/>
            </a:ln>
          </p:spPr>
          <p:txBody>
            <a:bodyPr/>
            <a:lstStyle/>
            <a:p>
              <a:endParaRPr lang="en-US" dirty="0"/>
            </a:p>
          </p:txBody>
        </p:sp>
        <p:sp>
          <p:nvSpPr>
            <p:cNvPr id="49618" name="Freeform 1517"/>
            <p:cNvSpPr>
              <a:spLocks/>
            </p:cNvSpPr>
            <p:nvPr/>
          </p:nvSpPr>
          <p:spPr bwMode="auto">
            <a:xfrm>
              <a:off x="962" y="3030"/>
              <a:ext cx="47" cy="39"/>
            </a:xfrm>
            <a:custGeom>
              <a:avLst/>
              <a:gdLst>
                <a:gd name="T0" fmla="*/ 9 w 47"/>
                <a:gd name="T1" fmla="*/ 38 h 39"/>
                <a:gd name="T2" fmla="*/ 14 w 47"/>
                <a:gd name="T3" fmla="*/ 35 h 39"/>
                <a:gd name="T4" fmla="*/ 19 w 47"/>
                <a:gd name="T5" fmla="*/ 33 h 39"/>
                <a:gd name="T6" fmla="*/ 24 w 47"/>
                <a:gd name="T7" fmla="*/ 31 h 39"/>
                <a:gd name="T8" fmla="*/ 28 w 47"/>
                <a:gd name="T9" fmla="*/ 28 h 39"/>
                <a:gd name="T10" fmla="*/ 33 w 47"/>
                <a:gd name="T11" fmla="*/ 25 h 39"/>
                <a:gd name="T12" fmla="*/ 36 w 47"/>
                <a:gd name="T13" fmla="*/ 21 h 39"/>
                <a:gd name="T14" fmla="*/ 41 w 47"/>
                <a:gd name="T15" fmla="*/ 17 h 39"/>
                <a:gd name="T16" fmla="*/ 46 w 47"/>
                <a:gd name="T17" fmla="*/ 11 h 39"/>
                <a:gd name="T18" fmla="*/ 33 w 47"/>
                <a:gd name="T19" fmla="*/ 0 h 39"/>
                <a:gd name="T20" fmla="*/ 27 w 47"/>
                <a:gd name="T21" fmla="*/ 4 h 39"/>
                <a:gd name="T22" fmla="*/ 23 w 47"/>
                <a:gd name="T23" fmla="*/ 10 h 39"/>
                <a:gd name="T24" fmla="*/ 20 w 47"/>
                <a:gd name="T25" fmla="*/ 11 h 39"/>
                <a:gd name="T26" fmla="*/ 17 w 47"/>
                <a:gd name="T27" fmla="*/ 14 h 39"/>
                <a:gd name="T28" fmla="*/ 14 w 47"/>
                <a:gd name="T29" fmla="*/ 16 h 39"/>
                <a:gd name="T30" fmla="*/ 11 w 47"/>
                <a:gd name="T31" fmla="*/ 18 h 39"/>
                <a:gd name="T32" fmla="*/ 6 w 47"/>
                <a:gd name="T33" fmla="*/ 19 h 39"/>
                <a:gd name="T34" fmla="*/ 0 w 47"/>
                <a:gd name="T35" fmla="*/ 22 h 39"/>
                <a:gd name="T36" fmla="*/ 9 w 47"/>
                <a:gd name="T37" fmla="*/ 38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
                <a:gd name="T58" fmla="*/ 0 h 39"/>
                <a:gd name="T59" fmla="*/ 47 w 47"/>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 h="39">
                  <a:moveTo>
                    <a:pt x="9" y="38"/>
                  </a:moveTo>
                  <a:lnTo>
                    <a:pt x="14" y="35"/>
                  </a:lnTo>
                  <a:lnTo>
                    <a:pt x="19" y="33"/>
                  </a:lnTo>
                  <a:lnTo>
                    <a:pt x="24" y="31"/>
                  </a:lnTo>
                  <a:lnTo>
                    <a:pt x="28" y="28"/>
                  </a:lnTo>
                  <a:lnTo>
                    <a:pt x="33" y="25"/>
                  </a:lnTo>
                  <a:lnTo>
                    <a:pt x="36" y="21"/>
                  </a:lnTo>
                  <a:lnTo>
                    <a:pt x="41" y="17"/>
                  </a:lnTo>
                  <a:lnTo>
                    <a:pt x="46" y="11"/>
                  </a:lnTo>
                  <a:lnTo>
                    <a:pt x="33" y="0"/>
                  </a:lnTo>
                  <a:lnTo>
                    <a:pt x="27" y="4"/>
                  </a:lnTo>
                  <a:lnTo>
                    <a:pt x="23" y="10"/>
                  </a:lnTo>
                  <a:lnTo>
                    <a:pt x="20" y="11"/>
                  </a:lnTo>
                  <a:lnTo>
                    <a:pt x="17" y="14"/>
                  </a:lnTo>
                  <a:lnTo>
                    <a:pt x="14" y="16"/>
                  </a:lnTo>
                  <a:lnTo>
                    <a:pt x="11" y="18"/>
                  </a:lnTo>
                  <a:lnTo>
                    <a:pt x="6" y="19"/>
                  </a:lnTo>
                  <a:lnTo>
                    <a:pt x="0" y="22"/>
                  </a:lnTo>
                  <a:lnTo>
                    <a:pt x="9" y="38"/>
                  </a:lnTo>
                </a:path>
              </a:pathLst>
            </a:custGeom>
            <a:solidFill>
              <a:srgbClr val="B5B5B5"/>
            </a:solidFill>
            <a:ln w="12700" cap="rnd">
              <a:noFill/>
              <a:round/>
              <a:headEnd/>
              <a:tailEnd/>
            </a:ln>
          </p:spPr>
          <p:txBody>
            <a:bodyPr/>
            <a:lstStyle/>
            <a:p>
              <a:endParaRPr lang="en-US" dirty="0"/>
            </a:p>
          </p:txBody>
        </p:sp>
        <p:sp>
          <p:nvSpPr>
            <p:cNvPr id="49619" name="Freeform 1518"/>
            <p:cNvSpPr>
              <a:spLocks/>
            </p:cNvSpPr>
            <p:nvPr/>
          </p:nvSpPr>
          <p:spPr bwMode="auto">
            <a:xfrm>
              <a:off x="898" y="3056"/>
              <a:ext cx="69" cy="48"/>
            </a:xfrm>
            <a:custGeom>
              <a:avLst/>
              <a:gdLst>
                <a:gd name="T0" fmla="*/ 6 w 69"/>
                <a:gd name="T1" fmla="*/ 47 h 48"/>
                <a:gd name="T2" fmla="*/ 14 w 69"/>
                <a:gd name="T3" fmla="*/ 45 h 48"/>
                <a:gd name="T4" fmla="*/ 21 w 69"/>
                <a:gd name="T5" fmla="*/ 42 h 48"/>
                <a:gd name="T6" fmla="*/ 30 w 69"/>
                <a:gd name="T7" fmla="*/ 36 h 48"/>
                <a:gd name="T8" fmla="*/ 40 w 69"/>
                <a:gd name="T9" fmla="*/ 32 h 48"/>
                <a:gd name="T10" fmla="*/ 49 w 69"/>
                <a:gd name="T11" fmla="*/ 27 h 48"/>
                <a:gd name="T12" fmla="*/ 56 w 69"/>
                <a:gd name="T13" fmla="*/ 22 h 48"/>
                <a:gd name="T14" fmla="*/ 63 w 69"/>
                <a:gd name="T15" fmla="*/ 19 h 48"/>
                <a:gd name="T16" fmla="*/ 68 w 69"/>
                <a:gd name="T17" fmla="*/ 16 h 48"/>
                <a:gd name="T18" fmla="*/ 59 w 69"/>
                <a:gd name="T19" fmla="*/ 0 h 48"/>
                <a:gd name="T20" fmla="*/ 53 w 69"/>
                <a:gd name="T21" fmla="*/ 3 h 48"/>
                <a:gd name="T22" fmla="*/ 46 w 69"/>
                <a:gd name="T23" fmla="*/ 6 h 48"/>
                <a:gd name="T24" fmla="*/ 37 w 69"/>
                <a:gd name="T25" fmla="*/ 11 h 48"/>
                <a:gd name="T26" fmla="*/ 28 w 69"/>
                <a:gd name="T27" fmla="*/ 16 h 48"/>
                <a:gd name="T28" fmla="*/ 20 w 69"/>
                <a:gd name="T29" fmla="*/ 21 h 48"/>
                <a:gd name="T30" fmla="*/ 11 w 69"/>
                <a:gd name="T31" fmla="*/ 26 h 48"/>
                <a:gd name="T32" fmla="*/ 5 w 69"/>
                <a:gd name="T33" fmla="*/ 28 h 48"/>
                <a:gd name="T34" fmla="*/ 0 w 69"/>
                <a:gd name="T35" fmla="*/ 30 h 48"/>
                <a:gd name="T36" fmla="*/ 6 w 69"/>
                <a:gd name="T37" fmla="*/ 47 h 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
                <a:gd name="T58" fmla="*/ 0 h 48"/>
                <a:gd name="T59" fmla="*/ 69 w 69"/>
                <a:gd name="T60" fmla="*/ 48 h 4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 h="48">
                  <a:moveTo>
                    <a:pt x="6" y="47"/>
                  </a:moveTo>
                  <a:lnTo>
                    <a:pt x="14" y="45"/>
                  </a:lnTo>
                  <a:lnTo>
                    <a:pt x="21" y="42"/>
                  </a:lnTo>
                  <a:lnTo>
                    <a:pt x="30" y="36"/>
                  </a:lnTo>
                  <a:lnTo>
                    <a:pt x="40" y="32"/>
                  </a:lnTo>
                  <a:lnTo>
                    <a:pt x="49" y="27"/>
                  </a:lnTo>
                  <a:lnTo>
                    <a:pt x="56" y="22"/>
                  </a:lnTo>
                  <a:lnTo>
                    <a:pt x="63" y="19"/>
                  </a:lnTo>
                  <a:lnTo>
                    <a:pt x="68" y="16"/>
                  </a:lnTo>
                  <a:lnTo>
                    <a:pt x="59" y="0"/>
                  </a:lnTo>
                  <a:lnTo>
                    <a:pt x="53" y="3"/>
                  </a:lnTo>
                  <a:lnTo>
                    <a:pt x="46" y="6"/>
                  </a:lnTo>
                  <a:lnTo>
                    <a:pt x="37" y="11"/>
                  </a:lnTo>
                  <a:lnTo>
                    <a:pt x="28" y="16"/>
                  </a:lnTo>
                  <a:lnTo>
                    <a:pt x="20" y="21"/>
                  </a:lnTo>
                  <a:lnTo>
                    <a:pt x="11" y="26"/>
                  </a:lnTo>
                  <a:lnTo>
                    <a:pt x="5" y="28"/>
                  </a:lnTo>
                  <a:lnTo>
                    <a:pt x="0" y="30"/>
                  </a:lnTo>
                  <a:lnTo>
                    <a:pt x="6" y="47"/>
                  </a:lnTo>
                </a:path>
              </a:pathLst>
            </a:custGeom>
            <a:solidFill>
              <a:srgbClr val="B5B5B5"/>
            </a:solidFill>
            <a:ln w="12700" cap="rnd">
              <a:noFill/>
              <a:round/>
              <a:headEnd/>
              <a:tailEnd/>
            </a:ln>
          </p:spPr>
          <p:txBody>
            <a:bodyPr/>
            <a:lstStyle/>
            <a:p>
              <a:endParaRPr lang="en-US" dirty="0"/>
            </a:p>
          </p:txBody>
        </p:sp>
        <p:sp>
          <p:nvSpPr>
            <p:cNvPr id="49620" name="Freeform 1519"/>
            <p:cNvSpPr>
              <a:spLocks/>
            </p:cNvSpPr>
            <p:nvPr/>
          </p:nvSpPr>
          <p:spPr bwMode="auto">
            <a:xfrm>
              <a:off x="786" y="3090"/>
              <a:ext cx="114" cy="93"/>
            </a:xfrm>
            <a:custGeom>
              <a:avLst/>
              <a:gdLst>
                <a:gd name="T0" fmla="*/ 13 w 114"/>
                <a:gd name="T1" fmla="*/ 92 h 93"/>
                <a:gd name="T2" fmla="*/ 29 w 114"/>
                <a:gd name="T3" fmla="*/ 80 h 93"/>
                <a:gd name="T4" fmla="*/ 42 w 114"/>
                <a:gd name="T5" fmla="*/ 68 h 93"/>
                <a:gd name="T6" fmla="*/ 53 w 114"/>
                <a:gd name="T7" fmla="*/ 56 h 93"/>
                <a:gd name="T8" fmla="*/ 64 w 114"/>
                <a:gd name="T9" fmla="*/ 46 h 93"/>
                <a:gd name="T10" fmla="*/ 74 w 114"/>
                <a:gd name="T11" fmla="*/ 38 h 93"/>
                <a:gd name="T12" fmla="*/ 85 w 114"/>
                <a:gd name="T13" fmla="*/ 30 h 93"/>
                <a:gd name="T14" fmla="*/ 97 w 114"/>
                <a:gd name="T15" fmla="*/ 23 h 93"/>
                <a:gd name="T16" fmla="*/ 113 w 114"/>
                <a:gd name="T17" fmla="*/ 18 h 93"/>
                <a:gd name="T18" fmla="*/ 106 w 114"/>
                <a:gd name="T19" fmla="*/ 0 h 93"/>
                <a:gd name="T20" fmla="*/ 88 w 114"/>
                <a:gd name="T21" fmla="*/ 6 h 93"/>
                <a:gd name="T22" fmla="*/ 73 w 114"/>
                <a:gd name="T23" fmla="*/ 13 h 93"/>
                <a:gd name="T24" fmla="*/ 60 w 114"/>
                <a:gd name="T25" fmla="*/ 23 h 93"/>
                <a:gd name="T26" fmla="*/ 48 w 114"/>
                <a:gd name="T27" fmla="*/ 32 h 93"/>
                <a:gd name="T28" fmla="*/ 38 w 114"/>
                <a:gd name="T29" fmla="*/ 42 h 93"/>
                <a:gd name="T30" fmla="*/ 27 w 114"/>
                <a:gd name="T31" fmla="*/ 54 h 93"/>
                <a:gd name="T32" fmla="*/ 14 w 114"/>
                <a:gd name="T33" fmla="*/ 66 h 93"/>
                <a:gd name="T34" fmla="*/ 0 w 114"/>
                <a:gd name="T35" fmla="*/ 77 h 93"/>
                <a:gd name="T36" fmla="*/ 13 w 114"/>
                <a:gd name="T37" fmla="*/ 92 h 9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4"/>
                <a:gd name="T58" fmla="*/ 0 h 93"/>
                <a:gd name="T59" fmla="*/ 114 w 114"/>
                <a:gd name="T60" fmla="*/ 93 h 9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4" h="93">
                  <a:moveTo>
                    <a:pt x="13" y="92"/>
                  </a:moveTo>
                  <a:lnTo>
                    <a:pt x="29" y="80"/>
                  </a:lnTo>
                  <a:lnTo>
                    <a:pt x="42" y="68"/>
                  </a:lnTo>
                  <a:lnTo>
                    <a:pt x="53" y="56"/>
                  </a:lnTo>
                  <a:lnTo>
                    <a:pt x="64" y="46"/>
                  </a:lnTo>
                  <a:lnTo>
                    <a:pt x="74" y="38"/>
                  </a:lnTo>
                  <a:lnTo>
                    <a:pt x="85" y="30"/>
                  </a:lnTo>
                  <a:lnTo>
                    <a:pt x="97" y="23"/>
                  </a:lnTo>
                  <a:lnTo>
                    <a:pt x="113" y="18"/>
                  </a:lnTo>
                  <a:lnTo>
                    <a:pt x="106" y="0"/>
                  </a:lnTo>
                  <a:lnTo>
                    <a:pt x="88" y="6"/>
                  </a:lnTo>
                  <a:lnTo>
                    <a:pt x="73" y="13"/>
                  </a:lnTo>
                  <a:lnTo>
                    <a:pt x="60" y="23"/>
                  </a:lnTo>
                  <a:lnTo>
                    <a:pt x="48" y="32"/>
                  </a:lnTo>
                  <a:lnTo>
                    <a:pt x="38" y="42"/>
                  </a:lnTo>
                  <a:lnTo>
                    <a:pt x="27" y="54"/>
                  </a:lnTo>
                  <a:lnTo>
                    <a:pt x="14" y="66"/>
                  </a:lnTo>
                  <a:lnTo>
                    <a:pt x="0" y="77"/>
                  </a:lnTo>
                  <a:lnTo>
                    <a:pt x="13" y="92"/>
                  </a:lnTo>
                </a:path>
              </a:pathLst>
            </a:custGeom>
            <a:solidFill>
              <a:srgbClr val="B5B5B5"/>
            </a:solidFill>
            <a:ln w="12700" cap="rnd">
              <a:noFill/>
              <a:round/>
              <a:headEnd/>
              <a:tailEnd/>
            </a:ln>
          </p:spPr>
          <p:txBody>
            <a:bodyPr/>
            <a:lstStyle/>
            <a:p>
              <a:endParaRPr lang="en-US" dirty="0"/>
            </a:p>
          </p:txBody>
        </p:sp>
        <p:sp>
          <p:nvSpPr>
            <p:cNvPr id="49621" name="Freeform 1520"/>
            <p:cNvSpPr>
              <a:spLocks/>
            </p:cNvSpPr>
            <p:nvPr/>
          </p:nvSpPr>
          <p:spPr bwMode="auto">
            <a:xfrm>
              <a:off x="766" y="3172"/>
              <a:ext cx="29" cy="26"/>
            </a:xfrm>
            <a:custGeom>
              <a:avLst/>
              <a:gdLst>
                <a:gd name="T0" fmla="*/ 10 w 29"/>
                <a:gd name="T1" fmla="*/ 24 h 26"/>
                <a:gd name="T2" fmla="*/ 9 w 29"/>
                <a:gd name="T3" fmla="*/ 25 h 26"/>
                <a:gd name="T4" fmla="*/ 14 w 29"/>
                <a:gd name="T5" fmla="*/ 22 h 26"/>
                <a:gd name="T6" fmla="*/ 20 w 29"/>
                <a:gd name="T7" fmla="*/ 19 h 26"/>
                <a:gd name="T8" fmla="*/ 24 w 29"/>
                <a:gd name="T9" fmla="*/ 15 h 26"/>
                <a:gd name="T10" fmla="*/ 28 w 29"/>
                <a:gd name="T11" fmla="*/ 13 h 26"/>
                <a:gd name="T12" fmla="*/ 16 w 29"/>
                <a:gd name="T13" fmla="*/ 0 h 26"/>
                <a:gd name="T14" fmla="*/ 12 w 29"/>
                <a:gd name="T15" fmla="*/ 3 h 26"/>
                <a:gd name="T16" fmla="*/ 9 w 29"/>
                <a:gd name="T17" fmla="*/ 6 h 26"/>
                <a:gd name="T18" fmla="*/ 5 w 29"/>
                <a:gd name="T19" fmla="*/ 7 h 26"/>
                <a:gd name="T20" fmla="*/ 1 w 29"/>
                <a:gd name="T21" fmla="*/ 9 h 26"/>
                <a:gd name="T22" fmla="*/ 0 w 29"/>
                <a:gd name="T23" fmla="*/ 10 h 26"/>
                <a:gd name="T24" fmla="*/ 10 w 29"/>
                <a:gd name="T25" fmla="*/ 24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26"/>
                <a:gd name="T41" fmla="*/ 29 w 29"/>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26">
                  <a:moveTo>
                    <a:pt x="10" y="24"/>
                  </a:moveTo>
                  <a:lnTo>
                    <a:pt x="9" y="25"/>
                  </a:lnTo>
                  <a:lnTo>
                    <a:pt x="14" y="22"/>
                  </a:lnTo>
                  <a:lnTo>
                    <a:pt x="20" y="19"/>
                  </a:lnTo>
                  <a:lnTo>
                    <a:pt x="24" y="15"/>
                  </a:lnTo>
                  <a:lnTo>
                    <a:pt x="28" y="13"/>
                  </a:lnTo>
                  <a:lnTo>
                    <a:pt x="16" y="0"/>
                  </a:lnTo>
                  <a:lnTo>
                    <a:pt x="12" y="3"/>
                  </a:lnTo>
                  <a:lnTo>
                    <a:pt x="9" y="6"/>
                  </a:lnTo>
                  <a:lnTo>
                    <a:pt x="5" y="7"/>
                  </a:lnTo>
                  <a:lnTo>
                    <a:pt x="1" y="9"/>
                  </a:lnTo>
                  <a:lnTo>
                    <a:pt x="0" y="10"/>
                  </a:lnTo>
                  <a:lnTo>
                    <a:pt x="10" y="24"/>
                  </a:lnTo>
                </a:path>
              </a:pathLst>
            </a:custGeom>
            <a:solidFill>
              <a:srgbClr val="B5B5B5"/>
            </a:solidFill>
            <a:ln w="12700" cap="rnd">
              <a:noFill/>
              <a:round/>
              <a:headEnd/>
              <a:tailEnd/>
            </a:ln>
          </p:spPr>
          <p:txBody>
            <a:bodyPr/>
            <a:lstStyle/>
            <a:p>
              <a:endParaRPr lang="en-US" dirty="0"/>
            </a:p>
          </p:txBody>
        </p:sp>
        <p:sp>
          <p:nvSpPr>
            <p:cNvPr id="49622" name="Freeform 1521"/>
            <p:cNvSpPr>
              <a:spLocks/>
            </p:cNvSpPr>
            <p:nvPr/>
          </p:nvSpPr>
          <p:spPr bwMode="auto">
            <a:xfrm>
              <a:off x="720" y="3184"/>
              <a:ext cx="53" cy="51"/>
            </a:xfrm>
            <a:custGeom>
              <a:avLst/>
              <a:gdLst>
                <a:gd name="T0" fmla="*/ 14 w 53"/>
                <a:gd name="T1" fmla="*/ 50 h 51"/>
                <a:gd name="T2" fmla="*/ 20 w 53"/>
                <a:gd name="T3" fmla="*/ 46 h 51"/>
                <a:gd name="T4" fmla="*/ 24 w 53"/>
                <a:gd name="T5" fmla="*/ 40 h 51"/>
                <a:gd name="T6" fmla="*/ 28 w 53"/>
                <a:gd name="T7" fmla="*/ 37 h 51"/>
                <a:gd name="T8" fmla="*/ 33 w 53"/>
                <a:gd name="T9" fmla="*/ 32 h 51"/>
                <a:gd name="T10" fmla="*/ 38 w 53"/>
                <a:gd name="T11" fmla="*/ 27 h 51"/>
                <a:gd name="T12" fmla="*/ 41 w 53"/>
                <a:gd name="T13" fmla="*/ 23 h 51"/>
                <a:gd name="T14" fmla="*/ 47 w 53"/>
                <a:gd name="T15" fmla="*/ 20 h 51"/>
                <a:gd name="T16" fmla="*/ 52 w 53"/>
                <a:gd name="T17" fmla="*/ 16 h 51"/>
                <a:gd name="T18" fmla="*/ 41 w 53"/>
                <a:gd name="T19" fmla="*/ 0 h 51"/>
                <a:gd name="T20" fmla="*/ 35 w 53"/>
                <a:gd name="T21" fmla="*/ 4 h 51"/>
                <a:gd name="T22" fmla="*/ 29 w 53"/>
                <a:gd name="T23" fmla="*/ 9 h 51"/>
                <a:gd name="T24" fmla="*/ 22 w 53"/>
                <a:gd name="T25" fmla="*/ 14 h 51"/>
                <a:gd name="T26" fmla="*/ 19 w 53"/>
                <a:gd name="T27" fmla="*/ 19 h 51"/>
                <a:gd name="T28" fmla="*/ 13 w 53"/>
                <a:gd name="T29" fmla="*/ 23 h 51"/>
                <a:gd name="T30" fmla="*/ 8 w 53"/>
                <a:gd name="T31" fmla="*/ 29 h 51"/>
                <a:gd name="T32" fmla="*/ 4 w 53"/>
                <a:gd name="T33" fmla="*/ 34 h 51"/>
                <a:gd name="T34" fmla="*/ 0 w 53"/>
                <a:gd name="T35" fmla="*/ 38 h 51"/>
                <a:gd name="T36" fmla="*/ 14 w 53"/>
                <a:gd name="T37" fmla="*/ 50 h 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1"/>
                <a:gd name="T59" fmla="*/ 53 w 53"/>
                <a:gd name="T60" fmla="*/ 51 h 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1">
                  <a:moveTo>
                    <a:pt x="14" y="50"/>
                  </a:moveTo>
                  <a:lnTo>
                    <a:pt x="20" y="46"/>
                  </a:lnTo>
                  <a:lnTo>
                    <a:pt x="24" y="40"/>
                  </a:lnTo>
                  <a:lnTo>
                    <a:pt x="28" y="37"/>
                  </a:lnTo>
                  <a:lnTo>
                    <a:pt x="33" y="32"/>
                  </a:lnTo>
                  <a:lnTo>
                    <a:pt x="38" y="27"/>
                  </a:lnTo>
                  <a:lnTo>
                    <a:pt x="41" y="23"/>
                  </a:lnTo>
                  <a:lnTo>
                    <a:pt x="47" y="20"/>
                  </a:lnTo>
                  <a:lnTo>
                    <a:pt x="52" y="16"/>
                  </a:lnTo>
                  <a:lnTo>
                    <a:pt x="41" y="0"/>
                  </a:lnTo>
                  <a:lnTo>
                    <a:pt x="35" y="4"/>
                  </a:lnTo>
                  <a:lnTo>
                    <a:pt x="29" y="9"/>
                  </a:lnTo>
                  <a:lnTo>
                    <a:pt x="22" y="14"/>
                  </a:lnTo>
                  <a:lnTo>
                    <a:pt x="19" y="19"/>
                  </a:lnTo>
                  <a:lnTo>
                    <a:pt x="13" y="23"/>
                  </a:lnTo>
                  <a:lnTo>
                    <a:pt x="8" y="29"/>
                  </a:lnTo>
                  <a:lnTo>
                    <a:pt x="4" y="34"/>
                  </a:lnTo>
                  <a:lnTo>
                    <a:pt x="0" y="38"/>
                  </a:lnTo>
                  <a:lnTo>
                    <a:pt x="14" y="50"/>
                  </a:lnTo>
                </a:path>
              </a:pathLst>
            </a:custGeom>
            <a:solidFill>
              <a:srgbClr val="B5B5B5"/>
            </a:solidFill>
            <a:ln w="12700" cap="rnd">
              <a:noFill/>
              <a:round/>
              <a:headEnd/>
              <a:tailEnd/>
            </a:ln>
          </p:spPr>
          <p:txBody>
            <a:bodyPr/>
            <a:lstStyle/>
            <a:p>
              <a:endParaRPr lang="en-US" dirty="0"/>
            </a:p>
          </p:txBody>
        </p:sp>
        <p:sp>
          <p:nvSpPr>
            <p:cNvPr id="49623" name="Freeform 1522"/>
            <p:cNvSpPr>
              <a:spLocks/>
            </p:cNvSpPr>
            <p:nvPr/>
          </p:nvSpPr>
          <p:spPr bwMode="auto">
            <a:xfrm>
              <a:off x="702" y="3227"/>
              <a:ext cx="29" cy="30"/>
            </a:xfrm>
            <a:custGeom>
              <a:avLst/>
              <a:gdLst>
                <a:gd name="T0" fmla="*/ 13 w 29"/>
                <a:gd name="T1" fmla="*/ 29 h 30"/>
                <a:gd name="T2" fmla="*/ 18 w 29"/>
                <a:gd name="T3" fmla="*/ 24 h 30"/>
                <a:gd name="T4" fmla="*/ 22 w 29"/>
                <a:gd name="T5" fmla="*/ 19 h 30"/>
                <a:gd name="T6" fmla="*/ 25 w 29"/>
                <a:gd name="T7" fmla="*/ 16 h 30"/>
                <a:gd name="T8" fmla="*/ 28 w 29"/>
                <a:gd name="T9" fmla="*/ 11 h 30"/>
                <a:gd name="T10" fmla="*/ 15 w 29"/>
                <a:gd name="T11" fmla="*/ 0 h 30"/>
                <a:gd name="T12" fmla="*/ 10 w 29"/>
                <a:gd name="T13" fmla="*/ 4 h 30"/>
                <a:gd name="T14" fmla="*/ 6 w 29"/>
                <a:gd name="T15" fmla="*/ 9 h 30"/>
                <a:gd name="T16" fmla="*/ 3 w 29"/>
                <a:gd name="T17" fmla="*/ 14 h 30"/>
                <a:gd name="T18" fmla="*/ 0 w 29"/>
                <a:gd name="T19" fmla="*/ 18 h 30"/>
                <a:gd name="T20" fmla="*/ 13 w 29"/>
                <a:gd name="T21" fmla="*/ 29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30"/>
                <a:gd name="T35" fmla="*/ 29 w 29"/>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30">
                  <a:moveTo>
                    <a:pt x="13" y="29"/>
                  </a:moveTo>
                  <a:lnTo>
                    <a:pt x="18" y="24"/>
                  </a:lnTo>
                  <a:lnTo>
                    <a:pt x="22" y="19"/>
                  </a:lnTo>
                  <a:lnTo>
                    <a:pt x="25" y="16"/>
                  </a:lnTo>
                  <a:lnTo>
                    <a:pt x="28" y="11"/>
                  </a:lnTo>
                  <a:lnTo>
                    <a:pt x="15" y="0"/>
                  </a:lnTo>
                  <a:lnTo>
                    <a:pt x="10" y="4"/>
                  </a:lnTo>
                  <a:lnTo>
                    <a:pt x="6" y="9"/>
                  </a:lnTo>
                  <a:lnTo>
                    <a:pt x="3" y="14"/>
                  </a:lnTo>
                  <a:lnTo>
                    <a:pt x="0" y="18"/>
                  </a:lnTo>
                  <a:lnTo>
                    <a:pt x="13" y="29"/>
                  </a:lnTo>
                </a:path>
              </a:pathLst>
            </a:custGeom>
            <a:solidFill>
              <a:srgbClr val="B5B5B5"/>
            </a:solidFill>
            <a:ln w="12700" cap="rnd">
              <a:noFill/>
              <a:round/>
              <a:headEnd/>
              <a:tailEnd/>
            </a:ln>
          </p:spPr>
          <p:txBody>
            <a:bodyPr/>
            <a:lstStyle/>
            <a:p>
              <a:endParaRPr lang="en-US" dirty="0"/>
            </a:p>
          </p:txBody>
        </p:sp>
        <p:sp>
          <p:nvSpPr>
            <p:cNvPr id="49624" name="Freeform 1523"/>
            <p:cNvSpPr>
              <a:spLocks/>
            </p:cNvSpPr>
            <p:nvPr/>
          </p:nvSpPr>
          <p:spPr bwMode="auto">
            <a:xfrm>
              <a:off x="692" y="3138"/>
              <a:ext cx="23" cy="24"/>
            </a:xfrm>
            <a:custGeom>
              <a:avLst/>
              <a:gdLst>
                <a:gd name="T0" fmla="*/ 13 w 23"/>
                <a:gd name="T1" fmla="*/ 0 h 24"/>
                <a:gd name="T2" fmla="*/ 9 w 23"/>
                <a:gd name="T3" fmla="*/ 2 h 24"/>
                <a:gd name="T4" fmla="*/ 5 w 23"/>
                <a:gd name="T5" fmla="*/ 6 h 24"/>
                <a:gd name="T6" fmla="*/ 2 w 23"/>
                <a:gd name="T7" fmla="*/ 8 h 24"/>
                <a:gd name="T8" fmla="*/ 0 w 23"/>
                <a:gd name="T9" fmla="*/ 9 h 24"/>
                <a:gd name="T10" fmla="*/ 7 w 23"/>
                <a:gd name="T11" fmla="*/ 23 h 24"/>
                <a:gd name="T12" fmla="*/ 13 w 23"/>
                <a:gd name="T13" fmla="*/ 21 h 24"/>
                <a:gd name="T14" fmla="*/ 16 w 23"/>
                <a:gd name="T15" fmla="*/ 17 h 24"/>
                <a:gd name="T16" fmla="*/ 18 w 23"/>
                <a:gd name="T17" fmla="*/ 16 h 24"/>
                <a:gd name="T18" fmla="*/ 21 w 23"/>
                <a:gd name="T19" fmla="*/ 14 h 24"/>
                <a:gd name="T20" fmla="*/ 22 w 23"/>
                <a:gd name="T21" fmla="*/ 14 h 24"/>
                <a:gd name="T22" fmla="*/ 13 w 23"/>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24"/>
                <a:gd name="T38" fmla="*/ 23 w 23"/>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24">
                  <a:moveTo>
                    <a:pt x="13" y="0"/>
                  </a:moveTo>
                  <a:lnTo>
                    <a:pt x="9" y="2"/>
                  </a:lnTo>
                  <a:lnTo>
                    <a:pt x="5" y="6"/>
                  </a:lnTo>
                  <a:lnTo>
                    <a:pt x="2" y="8"/>
                  </a:lnTo>
                  <a:lnTo>
                    <a:pt x="0" y="9"/>
                  </a:lnTo>
                  <a:lnTo>
                    <a:pt x="7" y="23"/>
                  </a:lnTo>
                  <a:lnTo>
                    <a:pt x="13" y="21"/>
                  </a:lnTo>
                  <a:lnTo>
                    <a:pt x="16" y="17"/>
                  </a:lnTo>
                  <a:lnTo>
                    <a:pt x="18" y="16"/>
                  </a:lnTo>
                  <a:lnTo>
                    <a:pt x="21" y="14"/>
                  </a:lnTo>
                  <a:lnTo>
                    <a:pt x="22" y="14"/>
                  </a:lnTo>
                  <a:lnTo>
                    <a:pt x="13" y="0"/>
                  </a:lnTo>
                </a:path>
              </a:pathLst>
            </a:custGeom>
            <a:solidFill>
              <a:srgbClr val="B5B5B5"/>
            </a:solidFill>
            <a:ln w="12700" cap="rnd">
              <a:noFill/>
              <a:round/>
              <a:headEnd/>
              <a:tailEnd/>
            </a:ln>
          </p:spPr>
          <p:txBody>
            <a:bodyPr/>
            <a:lstStyle/>
            <a:p>
              <a:endParaRPr lang="en-US" dirty="0"/>
            </a:p>
          </p:txBody>
        </p:sp>
        <p:sp>
          <p:nvSpPr>
            <p:cNvPr id="49625" name="Freeform 1524"/>
            <p:cNvSpPr>
              <a:spLocks/>
            </p:cNvSpPr>
            <p:nvPr/>
          </p:nvSpPr>
          <p:spPr bwMode="auto">
            <a:xfrm>
              <a:off x="708" y="3097"/>
              <a:ext cx="88" cy="54"/>
            </a:xfrm>
            <a:custGeom>
              <a:avLst/>
              <a:gdLst>
                <a:gd name="T0" fmla="*/ 87 w 88"/>
                <a:gd name="T1" fmla="*/ 14 h 54"/>
                <a:gd name="T2" fmla="*/ 75 w 88"/>
                <a:gd name="T3" fmla="*/ 0 h 54"/>
                <a:gd name="T4" fmla="*/ 65 w 88"/>
                <a:gd name="T5" fmla="*/ 3 h 54"/>
                <a:gd name="T6" fmla="*/ 54 w 88"/>
                <a:gd name="T7" fmla="*/ 8 h 54"/>
                <a:gd name="T8" fmla="*/ 45 w 88"/>
                <a:gd name="T9" fmla="*/ 13 h 54"/>
                <a:gd name="T10" fmla="*/ 35 w 88"/>
                <a:gd name="T11" fmla="*/ 17 h 54"/>
                <a:gd name="T12" fmla="*/ 27 w 88"/>
                <a:gd name="T13" fmla="*/ 22 h 54"/>
                <a:gd name="T14" fmla="*/ 19 w 88"/>
                <a:gd name="T15" fmla="*/ 27 h 54"/>
                <a:gd name="T16" fmla="*/ 9 w 88"/>
                <a:gd name="T17" fmla="*/ 32 h 54"/>
                <a:gd name="T18" fmla="*/ 0 w 88"/>
                <a:gd name="T19" fmla="*/ 37 h 54"/>
                <a:gd name="T20" fmla="*/ 11 w 88"/>
                <a:gd name="T21" fmla="*/ 53 h 54"/>
                <a:gd name="T22" fmla="*/ 20 w 88"/>
                <a:gd name="T23" fmla="*/ 49 h 54"/>
                <a:gd name="T24" fmla="*/ 29 w 88"/>
                <a:gd name="T25" fmla="*/ 43 h 54"/>
                <a:gd name="T26" fmla="*/ 38 w 88"/>
                <a:gd name="T27" fmla="*/ 39 h 54"/>
                <a:gd name="T28" fmla="*/ 47 w 88"/>
                <a:gd name="T29" fmla="*/ 33 h 54"/>
                <a:gd name="T30" fmla="*/ 55 w 88"/>
                <a:gd name="T31" fmla="*/ 29 h 54"/>
                <a:gd name="T32" fmla="*/ 64 w 88"/>
                <a:gd name="T33" fmla="*/ 23 h 54"/>
                <a:gd name="T34" fmla="*/ 73 w 88"/>
                <a:gd name="T35" fmla="*/ 21 h 54"/>
                <a:gd name="T36" fmla="*/ 82 w 88"/>
                <a:gd name="T37" fmla="*/ 17 h 54"/>
                <a:gd name="T38" fmla="*/ 70 w 88"/>
                <a:gd name="T39" fmla="*/ 3 h 54"/>
                <a:gd name="T40" fmla="*/ 87 w 88"/>
                <a:gd name="T41" fmla="*/ 14 h 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8"/>
                <a:gd name="T64" fmla="*/ 0 h 54"/>
                <a:gd name="T65" fmla="*/ 88 w 88"/>
                <a:gd name="T66" fmla="*/ 54 h 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8" h="54">
                  <a:moveTo>
                    <a:pt x="87" y="14"/>
                  </a:moveTo>
                  <a:lnTo>
                    <a:pt x="75" y="0"/>
                  </a:lnTo>
                  <a:lnTo>
                    <a:pt x="65" y="3"/>
                  </a:lnTo>
                  <a:lnTo>
                    <a:pt x="54" y="8"/>
                  </a:lnTo>
                  <a:lnTo>
                    <a:pt x="45" y="13"/>
                  </a:lnTo>
                  <a:lnTo>
                    <a:pt x="35" y="17"/>
                  </a:lnTo>
                  <a:lnTo>
                    <a:pt x="27" y="22"/>
                  </a:lnTo>
                  <a:lnTo>
                    <a:pt x="19" y="27"/>
                  </a:lnTo>
                  <a:lnTo>
                    <a:pt x="9" y="32"/>
                  </a:lnTo>
                  <a:lnTo>
                    <a:pt x="0" y="37"/>
                  </a:lnTo>
                  <a:lnTo>
                    <a:pt x="11" y="53"/>
                  </a:lnTo>
                  <a:lnTo>
                    <a:pt x="20" y="49"/>
                  </a:lnTo>
                  <a:lnTo>
                    <a:pt x="29" y="43"/>
                  </a:lnTo>
                  <a:lnTo>
                    <a:pt x="38" y="39"/>
                  </a:lnTo>
                  <a:lnTo>
                    <a:pt x="47" y="33"/>
                  </a:lnTo>
                  <a:lnTo>
                    <a:pt x="55" y="29"/>
                  </a:lnTo>
                  <a:lnTo>
                    <a:pt x="64" y="23"/>
                  </a:lnTo>
                  <a:lnTo>
                    <a:pt x="73" y="21"/>
                  </a:lnTo>
                  <a:lnTo>
                    <a:pt x="82" y="17"/>
                  </a:lnTo>
                  <a:lnTo>
                    <a:pt x="70" y="3"/>
                  </a:lnTo>
                  <a:lnTo>
                    <a:pt x="87" y="14"/>
                  </a:lnTo>
                </a:path>
              </a:pathLst>
            </a:custGeom>
            <a:solidFill>
              <a:srgbClr val="B5B5B5"/>
            </a:solidFill>
            <a:ln w="12700" cap="rnd">
              <a:noFill/>
              <a:round/>
              <a:headEnd/>
              <a:tailEnd/>
            </a:ln>
          </p:spPr>
          <p:txBody>
            <a:bodyPr/>
            <a:lstStyle/>
            <a:p>
              <a:endParaRPr lang="en-US" dirty="0"/>
            </a:p>
          </p:txBody>
        </p:sp>
        <p:sp>
          <p:nvSpPr>
            <p:cNvPr id="49626" name="Freeform 1525"/>
            <p:cNvSpPr>
              <a:spLocks/>
            </p:cNvSpPr>
            <p:nvPr/>
          </p:nvSpPr>
          <p:spPr bwMode="auto">
            <a:xfrm>
              <a:off x="723" y="3100"/>
              <a:ext cx="73" cy="67"/>
            </a:xfrm>
            <a:custGeom>
              <a:avLst/>
              <a:gdLst>
                <a:gd name="T0" fmla="*/ 15 w 73"/>
                <a:gd name="T1" fmla="*/ 66 h 67"/>
                <a:gd name="T2" fmla="*/ 15 w 73"/>
                <a:gd name="T3" fmla="*/ 65 h 67"/>
                <a:gd name="T4" fmla="*/ 21 w 73"/>
                <a:gd name="T5" fmla="*/ 59 h 67"/>
                <a:gd name="T6" fmla="*/ 29 w 73"/>
                <a:gd name="T7" fmla="*/ 52 h 67"/>
                <a:gd name="T8" fmla="*/ 36 w 73"/>
                <a:gd name="T9" fmla="*/ 46 h 67"/>
                <a:gd name="T10" fmla="*/ 43 w 73"/>
                <a:gd name="T11" fmla="*/ 39 h 67"/>
                <a:gd name="T12" fmla="*/ 51 w 73"/>
                <a:gd name="T13" fmla="*/ 33 h 67"/>
                <a:gd name="T14" fmla="*/ 58 w 73"/>
                <a:gd name="T15" fmla="*/ 27 h 67"/>
                <a:gd name="T16" fmla="*/ 65 w 73"/>
                <a:gd name="T17" fmla="*/ 18 h 67"/>
                <a:gd name="T18" fmla="*/ 72 w 73"/>
                <a:gd name="T19" fmla="*/ 12 h 67"/>
                <a:gd name="T20" fmla="*/ 55 w 73"/>
                <a:gd name="T21" fmla="*/ 0 h 67"/>
                <a:gd name="T22" fmla="*/ 50 w 73"/>
                <a:gd name="T23" fmla="*/ 6 h 67"/>
                <a:gd name="T24" fmla="*/ 43 w 73"/>
                <a:gd name="T25" fmla="*/ 13 h 67"/>
                <a:gd name="T26" fmla="*/ 36 w 73"/>
                <a:gd name="T27" fmla="*/ 19 h 67"/>
                <a:gd name="T28" fmla="*/ 28 w 73"/>
                <a:gd name="T29" fmla="*/ 26 h 67"/>
                <a:gd name="T30" fmla="*/ 21 w 73"/>
                <a:gd name="T31" fmla="*/ 32 h 67"/>
                <a:gd name="T32" fmla="*/ 14 w 73"/>
                <a:gd name="T33" fmla="*/ 39 h 67"/>
                <a:gd name="T34" fmla="*/ 6 w 73"/>
                <a:gd name="T35" fmla="*/ 45 h 67"/>
                <a:gd name="T36" fmla="*/ 0 w 73"/>
                <a:gd name="T37" fmla="*/ 53 h 67"/>
                <a:gd name="T38" fmla="*/ 0 w 73"/>
                <a:gd name="T39" fmla="*/ 52 h 67"/>
                <a:gd name="T40" fmla="*/ 15 w 73"/>
                <a:gd name="T41" fmla="*/ 66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3"/>
                <a:gd name="T64" fmla="*/ 0 h 67"/>
                <a:gd name="T65" fmla="*/ 73 w 73"/>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3" h="67">
                  <a:moveTo>
                    <a:pt x="15" y="66"/>
                  </a:moveTo>
                  <a:lnTo>
                    <a:pt x="15" y="65"/>
                  </a:lnTo>
                  <a:lnTo>
                    <a:pt x="21" y="59"/>
                  </a:lnTo>
                  <a:lnTo>
                    <a:pt x="29" y="52"/>
                  </a:lnTo>
                  <a:lnTo>
                    <a:pt x="36" y="46"/>
                  </a:lnTo>
                  <a:lnTo>
                    <a:pt x="43" y="39"/>
                  </a:lnTo>
                  <a:lnTo>
                    <a:pt x="51" y="33"/>
                  </a:lnTo>
                  <a:lnTo>
                    <a:pt x="58" y="27"/>
                  </a:lnTo>
                  <a:lnTo>
                    <a:pt x="65" y="18"/>
                  </a:lnTo>
                  <a:lnTo>
                    <a:pt x="72" y="12"/>
                  </a:lnTo>
                  <a:lnTo>
                    <a:pt x="55" y="0"/>
                  </a:lnTo>
                  <a:lnTo>
                    <a:pt x="50" y="6"/>
                  </a:lnTo>
                  <a:lnTo>
                    <a:pt x="43" y="13"/>
                  </a:lnTo>
                  <a:lnTo>
                    <a:pt x="36" y="19"/>
                  </a:lnTo>
                  <a:lnTo>
                    <a:pt x="28" y="26"/>
                  </a:lnTo>
                  <a:lnTo>
                    <a:pt x="21" y="32"/>
                  </a:lnTo>
                  <a:lnTo>
                    <a:pt x="14" y="39"/>
                  </a:lnTo>
                  <a:lnTo>
                    <a:pt x="6" y="45"/>
                  </a:lnTo>
                  <a:lnTo>
                    <a:pt x="0" y="53"/>
                  </a:lnTo>
                  <a:lnTo>
                    <a:pt x="0" y="52"/>
                  </a:lnTo>
                  <a:lnTo>
                    <a:pt x="15" y="66"/>
                  </a:lnTo>
                </a:path>
              </a:pathLst>
            </a:custGeom>
            <a:solidFill>
              <a:srgbClr val="B5B5B5"/>
            </a:solidFill>
            <a:ln w="12700" cap="rnd">
              <a:noFill/>
              <a:round/>
              <a:headEnd/>
              <a:tailEnd/>
            </a:ln>
          </p:spPr>
          <p:txBody>
            <a:bodyPr/>
            <a:lstStyle/>
            <a:p>
              <a:endParaRPr lang="en-US" dirty="0"/>
            </a:p>
          </p:txBody>
        </p:sp>
        <p:sp>
          <p:nvSpPr>
            <p:cNvPr id="49627" name="Freeform 1526"/>
            <p:cNvSpPr>
              <a:spLocks/>
            </p:cNvSpPr>
            <p:nvPr/>
          </p:nvSpPr>
          <p:spPr bwMode="auto">
            <a:xfrm>
              <a:off x="678" y="3157"/>
              <a:ext cx="56" cy="61"/>
            </a:xfrm>
            <a:custGeom>
              <a:avLst/>
              <a:gdLst>
                <a:gd name="T0" fmla="*/ 13 w 56"/>
                <a:gd name="T1" fmla="*/ 60 h 61"/>
                <a:gd name="T2" fmla="*/ 20 w 56"/>
                <a:gd name="T3" fmla="*/ 55 h 61"/>
                <a:gd name="T4" fmla="*/ 26 w 56"/>
                <a:gd name="T5" fmla="*/ 47 h 61"/>
                <a:gd name="T6" fmla="*/ 31 w 56"/>
                <a:gd name="T7" fmla="*/ 41 h 61"/>
                <a:gd name="T8" fmla="*/ 35 w 56"/>
                <a:gd name="T9" fmla="*/ 35 h 61"/>
                <a:gd name="T10" fmla="*/ 41 w 56"/>
                <a:gd name="T11" fmla="*/ 28 h 61"/>
                <a:gd name="T12" fmla="*/ 45 w 56"/>
                <a:gd name="T13" fmla="*/ 23 h 61"/>
                <a:gd name="T14" fmla="*/ 50 w 56"/>
                <a:gd name="T15" fmla="*/ 18 h 61"/>
                <a:gd name="T16" fmla="*/ 55 w 56"/>
                <a:gd name="T17" fmla="*/ 14 h 61"/>
                <a:gd name="T18" fmla="*/ 41 w 56"/>
                <a:gd name="T19" fmla="*/ 0 h 61"/>
                <a:gd name="T20" fmla="*/ 35 w 56"/>
                <a:gd name="T21" fmla="*/ 5 h 61"/>
                <a:gd name="T22" fmla="*/ 29 w 56"/>
                <a:gd name="T23" fmla="*/ 13 h 61"/>
                <a:gd name="T24" fmla="*/ 24 w 56"/>
                <a:gd name="T25" fmla="*/ 19 h 61"/>
                <a:gd name="T26" fmla="*/ 20 w 56"/>
                <a:gd name="T27" fmla="*/ 24 h 61"/>
                <a:gd name="T28" fmla="*/ 15 w 56"/>
                <a:gd name="T29" fmla="*/ 30 h 61"/>
                <a:gd name="T30" fmla="*/ 10 w 56"/>
                <a:gd name="T31" fmla="*/ 35 h 61"/>
                <a:gd name="T32" fmla="*/ 5 w 56"/>
                <a:gd name="T33" fmla="*/ 41 h 61"/>
                <a:gd name="T34" fmla="*/ 0 w 56"/>
                <a:gd name="T35" fmla="*/ 46 h 61"/>
                <a:gd name="T36" fmla="*/ 13 w 56"/>
                <a:gd name="T37" fmla="*/ 60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
                <a:gd name="T58" fmla="*/ 0 h 61"/>
                <a:gd name="T59" fmla="*/ 56 w 56"/>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 h="61">
                  <a:moveTo>
                    <a:pt x="13" y="60"/>
                  </a:moveTo>
                  <a:lnTo>
                    <a:pt x="20" y="55"/>
                  </a:lnTo>
                  <a:lnTo>
                    <a:pt x="26" y="47"/>
                  </a:lnTo>
                  <a:lnTo>
                    <a:pt x="31" y="41"/>
                  </a:lnTo>
                  <a:lnTo>
                    <a:pt x="35" y="35"/>
                  </a:lnTo>
                  <a:lnTo>
                    <a:pt x="41" y="28"/>
                  </a:lnTo>
                  <a:lnTo>
                    <a:pt x="45" y="23"/>
                  </a:lnTo>
                  <a:lnTo>
                    <a:pt x="50" y="18"/>
                  </a:lnTo>
                  <a:lnTo>
                    <a:pt x="55" y="14"/>
                  </a:lnTo>
                  <a:lnTo>
                    <a:pt x="41" y="0"/>
                  </a:lnTo>
                  <a:lnTo>
                    <a:pt x="35" y="5"/>
                  </a:lnTo>
                  <a:lnTo>
                    <a:pt x="29" y="13"/>
                  </a:lnTo>
                  <a:lnTo>
                    <a:pt x="24" y="19"/>
                  </a:lnTo>
                  <a:lnTo>
                    <a:pt x="20" y="24"/>
                  </a:lnTo>
                  <a:lnTo>
                    <a:pt x="15" y="30"/>
                  </a:lnTo>
                  <a:lnTo>
                    <a:pt x="10" y="35"/>
                  </a:lnTo>
                  <a:lnTo>
                    <a:pt x="5" y="41"/>
                  </a:lnTo>
                  <a:lnTo>
                    <a:pt x="0" y="46"/>
                  </a:lnTo>
                  <a:lnTo>
                    <a:pt x="13" y="60"/>
                  </a:lnTo>
                </a:path>
              </a:pathLst>
            </a:custGeom>
            <a:solidFill>
              <a:srgbClr val="B5B5B5"/>
            </a:solidFill>
            <a:ln w="12700" cap="rnd">
              <a:noFill/>
              <a:round/>
              <a:headEnd/>
              <a:tailEnd/>
            </a:ln>
          </p:spPr>
          <p:txBody>
            <a:bodyPr/>
            <a:lstStyle/>
            <a:p>
              <a:endParaRPr lang="en-US" dirty="0"/>
            </a:p>
          </p:txBody>
        </p:sp>
        <p:sp>
          <p:nvSpPr>
            <p:cNvPr id="49628" name="Freeform 1527"/>
            <p:cNvSpPr>
              <a:spLocks/>
            </p:cNvSpPr>
            <p:nvPr/>
          </p:nvSpPr>
          <p:spPr bwMode="auto">
            <a:xfrm>
              <a:off x="630" y="3118"/>
              <a:ext cx="47" cy="35"/>
            </a:xfrm>
            <a:custGeom>
              <a:avLst/>
              <a:gdLst>
                <a:gd name="T0" fmla="*/ 41 w 47"/>
                <a:gd name="T1" fmla="*/ 0 h 35"/>
                <a:gd name="T2" fmla="*/ 35 w 47"/>
                <a:gd name="T3" fmla="*/ 3 h 35"/>
                <a:gd name="T4" fmla="*/ 30 w 47"/>
                <a:gd name="T5" fmla="*/ 7 h 35"/>
                <a:gd name="T6" fmla="*/ 26 w 47"/>
                <a:gd name="T7" fmla="*/ 11 h 35"/>
                <a:gd name="T8" fmla="*/ 20 w 47"/>
                <a:gd name="T9" fmla="*/ 14 h 35"/>
                <a:gd name="T10" fmla="*/ 15 w 47"/>
                <a:gd name="T11" fmla="*/ 18 h 35"/>
                <a:gd name="T12" fmla="*/ 11 w 47"/>
                <a:gd name="T13" fmla="*/ 20 h 35"/>
                <a:gd name="T14" fmla="*/ 5 w 47"/>
                <a:gd name="T15" fmla="*/ 24 h 35"/>
                <a:gd name="T16" fmla="*/ 0 w 47"/>
                <a:gd name="T17" fmla="*/ 26 h 35"/>
                <a:gd name="T18" fmla="*/ 4 w 47"/>
                <a:gd name="T19" fmla="*/ 34 h 35"/>
                <a:gd name="T20" fmla="*/ 10 w 47"/>
                <a:gd name="T21" fmla="*/ 31 h 35"/>
                <a:gd name="T22" fmla="*/ 16 w 47"/>
                <a:gd name="T23" fmla="*/ 28 h 35"/>
                <a:gd name="T24" fmla="*/ 21 w 47"/>
                <a:gd name="T25" fmla="*/ 24 h 35"/>
                <a:gd name="T26" fmla="*/ 26 w 47"/>
                <a:gd name="T27" fmla="*/ 20 h 35"/>
                <a:gd name="T28" fmla="*/ 31 w 47"/>
                <a:gd name="T29" fmla="*/ 17 h 35"/>
                <a:gd name="T30" fmla="*/ 36 w 47"/>
                <a:gd name="T31" fmla="*/ 14 h 35"/>
                <a:gd name="T32" fmla="*/ 41 w 47"/>
                <a:gd name="T33" fmla="*/ 11 h 35"/>
                <a:gd name="T34" fmla="*/ 46 w 47"/>
                <a:gd name="T35" fmla="*/ 8 h 35"/>
                <a:gd name="T36" fmla="*/ 41 w 47"/>
                <a:gd name="T37" fmla="*/ 0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
                <a:gd name="T58" fmla="*/ 0 h 35"/>
                <a:gd name="T59" fmla="*/ 47 w 47"/>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 h="35">
                  <a:moveTo>
                    <a:pt x="41" y="0"/>
                  </a:moveTo>
                  <a:lnTo>
                    <a:pt x="35" y="3"/>
                  </a:lnTo>
                  <a:lnTo>
                    <a:pt x="30" y="7"/>
                  </a:lnTo>
                  <a:lnTo>
                    <a:pt x="26" y="11"/>
                  </a:lnTo>
                  <a:lnTo>
                    <a:pt x="20" y="14"/>
                  </a:lnTo>
                  <a:lnTo>
                    <a:pt x="15" y="18"/>
                  </a:lnTo>
                  <a:lnTo>
                    <a:pt x="11" y="20"/>
                  </a:lnTo>
                  <a:lnTo>
                    <a:pt x="5" y="24"/>
                  </a:lnTo>
                  <a:lnTo>
                    <a:pt x="0" y="26"/>
                  </a:lnTo>
                  <a:lnTo>
                    <a:pt x="4" y="34"/>
                  </a:lnTo>
                  <a:lnTo>
                    <a:pt x="10" y="31"/>
                  </a:lnTo>
                  <a:lnTo>
                    <a:pt x="16" y="28"/>
                  </a:lnTo>
                  <a:lnTo>
                    <a:pt x="21" y="24"/>
                  </a:lnTo>
                  <a:lnTo>
                    <a:pt x="26" y="20"/>
                  </a:lnTo>
                  <a:lnTo>
                    <a:pt x="31" y="17"/>
                  </a:lnTo>
                  <a:lnTo>
                    <a:pt x="36" y="14"/>
                  </a:lnTo>
                  <a:lnTo>
                    <a:pt x="41" y="11"/>
                  </a:lnTo>
                  <a:lnTo>
                    <a:pt x="46" y="8"/>
                  </a:lnTo>
                  <a:lnTo>
                    <a:pt x="41" y="0"/>
                  </a:lnTo>
                </a:path>
              </a:pathLst>
            </a:custGeom>
            <a:solidFill>
              <a:srgbClr val="B5B5B5"/>
            </a:solidFill>
            <a:ln w="12700" cap="rnd">
              <a:noFill/>
              <a:round/>
              <a:headEnd/>
              <a:tailEnd/>
            </a:ln>
          </p:spPr>
          <p:txBody>
            <a:bodyPr/>
            <a:lstStyle/>
            <a:p>
              <a:endParaRPr lang="en-US" dirty="0"/>
            </a:p>
          </p:txBody>
        </p:sp>
        <p:sp>
          <p:nvSpPr>
            <p:cNvPr id="49629" name="Freeform 1528"/>
            <p:cNvSpPr>
              <a:spLocks/>
            </p:cNvSpPr>
            <p:nvPr/>
          </p:nvSpPr>
          <p:spPr bwMode="auto">
            <a:xfrm>
              <a:off x="688" y="3094"/>
              <a:ext cx="19" cy="20"/>
            </a:xfrm>
            <a:custGeom>
              <a:avLst/>
              <a:gdLst>
                <a:gd name="T0" fmla="*/ 13 w 19"/>
                <a:gd name="T1" fmla="*/ 0 h 20"/>
                <a:gd name="T2" fmla="*/ 9 w 19"/>
                <a:gd name="T3" fmla="*/ 4 h 20"/>
                <a:gd name="T4" fmla="*/ 6 w 19"/>
                <a:gd name="T5" fmla="*/ 8 h 20"/>
                <a:gd name="T6" fmla="*/ 3 w 19"/>
                <a:gd name="T7" fmla="*/ 11 h 20"/>
                <a:gd name="T8" fmla="*/ 0 w 19"/>
                <a:gd name="T9" fmla="*/ 12 h 20"/>
                <a:gd name="T10" fmla="*/ 3 w 19"/>
                <a:gd name="T11" fmla="*/ 19 h 20"/>
                <a:gd name="T12" fmla="*/ 8 w 19"/>
                <a:gd name="T13" fmla="*/ 16 h 20"/>
                <a:gd name="T14" fmla="*/ 12 w 19"/>
                <a:gd name="T15" fmla="*/ 12 h 20"/>
                <a:gd name="T16" fmla="*/ 15 w 19"/>
                <a:gd name="T17" fmla="*/ 9 h 20"/>
                <a:gd name="T18" fmla="*/ 18 w 19"/>
                <a:gd name="T19" fmla="*/ 7 h 20"/>
                <a:gd name="T20" fmla="*/ 13 w 19"/>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20"/>
                <a:gd name="T35" fmla="*/ 19 w 19"/>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20">
                  <a:moveTo>
                    <a:pt x="13" y="0"/>
                  </a:moveTo>
                  <a:lnTo>
                    <a:pt x="9" y="4"/>
                  </a:lnTo>
                  <a:lnTo>
                    <a:pt x="6" y="8"/>
                  </a:lnTo>
                  <a:lnTo>
                    <a:pt x="3" y="11"/>
                  </a:lnTo>
                  <a:lnTo>
                    <a:pt x="0" y="12"/>
                  </a:lnTo>
                  <a:lnTo>
                    <a:pt x="3" y="19"/>
                  </a:lnTo>
                  <a:lnTo>
                    <a:pt x="8" y="16"/>
                  </a:lnTo>
                  <a:lnTo>
                    <a:pt x="12" y="12"/>
                  </a:lnTo>
                  <a:lnTo>
                    <a:pt x="15" y="9"/>
                  </a:lnTo>
                  <a:lnTo>
                    <a:pt x="18" y="7"/>
                  </a:lnTo>
                  <a:lnTo>
                    <a:pt x="13" y="0"/>
                  </a:lnTo>
                </a:path>
              </a:pathLst>
            </a:custGeom>
            <a:solidFill>
              <a:srgbClr val="B5B5B5"/>
            </a:solidFill>
            <a:ln w="12700" cap="rnd">
              <a:noFill/>
              <a:round/>
              <a:headEnd/>
              <a:tailEnd/>
            </a:ln>
          </p:spPr>
          <p:txBody>
            <a:bodyPr/>
            <a:lstStyle/>
            <a:p>
              <a:endParaRPr lang="en-US" dirty="0"/>
            </a:p>
          </p:txBody>
        </p:sp>
        <p:sp>
          <p:nvSpPr>
            <p:cNvPr id="49630" name="Freeform 1529"/>
            <p:cNvSpPr>
              <a:spLocks/>
            </p:cNvSpPr>
            <p:nvPr/>
          </p:nvSpPr>
          <p:spPr bwMode="auto">
            <a:xfrm>
              <a:off x="705" y="3013"/>
              <a:ext cx="174" cy="85"/>
            </a:xfrm>
            <a:custGeom>
              <a:avLst/>
              <a:gdLst>
                <a:gd name="T0" fmla="*/ 168 w 174"/>
                <a:gd name="T1" fmla="*/ 0 h 85"/>
                <a:gd name="T2" fmla="*/ 168 w 174"/>
                <a:gd name="T3" fmla="*/ 1 h 85"/>
                <a:gd name="T4" fmla="*/ 158 w 174"/>
                <a:gd name="T5" fmla="*/ 5 h 85"/>
                <a:gd name="T6" fmla="*/ 146 w 174"/>
                <a:gd name="T7" fmla="*/ 8 h 85"/>
                <a:gd name="T8" fmla="*/ 135 w 174"/>
                <a:gd name="T9" fmla="*/ 13 h 85"/>
                <a:gd name="T10" fmla="*/ 126 w 174"/>
                <a:gd name="T11" fmla="*/ 17 h 85"/>
                <a:gd name="T12" fmla="*/ 114 w 174"/>
                <a:gd name="T13" fmla="*/ 21 h 85"/>
                <a:gd name="T14" fmla="*/ 103 w 174"/>
                <a:gd name="T15" fmla="*/ 25 h 85"/>
                <a:gd name="T16" fmla="*/ 94 w 174"/>
                <a:gd name="T17" fmla="*/ 30 h 85"/>
                <a:gd name="T18" fmla="*/ 83 w 174"/>
                <a:gd name="T19" fmla="*/ 35 h 85"/>
                <a:gd name="T20" fmla="*/ 72 w 174"/>
                <a:gd name="T21" fmla="*/ 39 h 85"/>
                <a:gd name="T22" fmla="*/ 63 w 174"/>
                <a:gd name="T23" fmla="*/ 44 h 85"/>
                <a:gd name="T24" fmla="*/ 52 w 174"/>
                <a:gd name="T25" fmla="*/ 49 h 85"/>
                <a:gd name="T26" fmla="*/ 43 w 174"/>
                <a:gd name="T27" fmla="*/ 54 h 85"/>
                <a:gd name="T28" fmla="*/ 31 w 174"/>
                <a:gd name="T29" fmla="*/ 60 h 85"/>
                <a:gd name="T30" fmla="*/ 20 w 174"/>
                <a:gd name="T31" fmla="*/ 64 h 85"/>
                <a:gd name="T32" fmla="*/ 11 w 174"/>
                <a:gd name="T33" fmla="*/ 70 h 85"/>
                <a:gd name="T34" fmla="*/ 0 w 174"/>
                <a:gd name="T35" fmla="*/ 76 h 85"/>
                <a:gd name="T36" fmla="*/ 7 w 174"/>
                <a:gd name="T37" fmla="*/ 84 h 85"/>
                <a:gd name="T38" fmla="*/ 16 w 174"/>
                <a:gd name="T39" fmla="*/ 78 h 85"/>
                <a:gd name="T40" fmla="*/ 27 w 174"/>
                <a:gd name="T41" fmla="*/ 73 h 85"/>
                <a:gd name="T42" fmla="*/ 37 w 174"/>
                <a:gd name="T43" fmla="*/ 67 h 85"/>
                <a:gd name="T44" fmla="*/ 46 w 174"/>
                <a:gd name="T45" fmla="*/ 63 h 85"/>
                <a:gd name="T46" fmla="*/ 57 w 174"/>
                <a:gd name="T47" fmla="*/ 57 h 85"/>
                <a:gd name="T48" fmla="*/ 67 w 174"/>
                <a:gd name="T49" fmla="*/ 52 h 85"/>
                <a:gd name="T50" fmla="*/ 77 w 174"/>
                <a:gd name="T51" fmla="*/ 48 h 85"/>
                <a:gd name="T52" fmla="*/ 88 w 174"/>
                <a:gd name="T53" fmla="*/ 43 h 85"/>
                <a:gd name="T54" fmla="*/ 99 w 174"/>
                <a:gd name="T55" fmla="*/ 38 h 85"/>
                <a:gd name="T56" fmla="*/ 108 w 174"/>
                <a:gd name="T57" fmla="*/ 34 h 85"/>
                <a:gd name="T58" fmla="*/ 119 w 174"/>
                <a:gd name="T59" fmla="*/ 30 h 85"/>
                <a:gd name="T60" fmla="*/ 130 w 174"/>
                <a:gd name="T61" fmla="*/ 25 h 85"/>
                <a:gd name="T62" fmla="*/ 140 w 174"/>
                <a:gd name="T63" fmla="*/ 21 h 85"/>
                <a:gd name="T64" fmla="*/ 151 w 174"/>
                <a:gd name="T65" fmla="*/ 18 h 85"/>
                <a:gd name="T66" fmla="*/ 161 w 174"/>
                <a:gd name="T67" fmla="*/ 14 h 85"/>
                <a:gd name="T68" fmla="*/ 173 w 174"/>
                <a:gd name="T69" fmla="*/ 9 h 85"/>
                <a:gd name="T70" fmla="*/ 173 w 174"/>
                <a:gd name="T71" fmla="*/ 10 h 85"/>
                <a:gd name="T72" fmla="*/ 168 w 174"/>
                <a:gd name="T73" fmla="*/ 0 h 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4"/>
                <a:gd name="T112" fmla="*/ 0 h 85"/>
                <a:gd name="T113" fmla="*/ 174 w 174"/>
                <a:gd name="T114" fmla="*/ 85 h 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4" h="85">
                  <a:moveTo>
                    <a:pt x="168" y="0"/>
                  </a:moveTo>
                  <a:lnTo>
                    <a:pt x="168" y="1"/>
                  </a:lnTo>
                  <a:lnTo>
                    <a:pt x="158" y="5"/>
                  </a:lnTo>
                  <a:lnTo>
                    <a:pt x="146" y="8"/>
                  </a:lnTo>
                  <a:lnTo>
                    <a:pt x="135" y="13"/>
                  </a:lnTo>
                  <a:lnTo>
                    <a:pt x="126" y="17"/>
                  </a:lnTo>
                  <a:lnTo>
                    <a:pt x="114" y="21"/>
                  </a:lnTo>
                  <a:lnTo>
                    <a:pt x="103" y="25"/>
                  </a:lnTo>
                  <a:lnTo>
                    <a:pt x="94" y="30"/>
                  </a:lnTo>
                  <a:lnTo>
                    <a:pt x="83" y="35"/>
                  </a:lnTo>
                  <a:lnTo>
                    <a:pt x="72" y="39"/>
                  </a:lnTo>
                  <a:lnTo>
                    <a:pt x="63" y="44"/>
                  </a:lnTo>
                  <a:lnTo>
                    <a:pt x="52" y="49"/>
                  </a:lnTo>
                  <a:lnTo>
                    <a:pt x="43" y="54"/>
                  </a:lnTo>
                  <a:lnTo>
                    <a:pt x="31" y="60"/>
                  </a:lnTo>
                  <a:lnTo>
                    <a:pt x="20" y="64"/>
                  </a:lnTo>
                  <a:lnTo>
                    <a:pt x="11" y="70"/>
                  </a:lnTo>
                  <a:lnTo>
                    <a:pt x="0" y="76"/>
                  </a:lnTo>
                  <a:lnTo>
                    <a:pt x="7" y="84"/>
                  </a:lnTo>
                  <a:lnTo>
                    <a:pt x="16" y="78"/>
                  </a:lnTo>
                  <a:lnTo>
                    <a:pt x="27" y="73"/>
                  </a:lnTo>
                  <a:lnTo>
                    <a:pt x="37" y="67"/>
                  </a:lnTo>
                  <a:lnTo>
                    <a:pt x="46" y="63"/>
                  </a:lnTo>
                  <a:lnTo>
                    <a:pt x="57" y="57"/>
                  </a:lnTo>
                  <a:lnTo>
                    <a:pt x="67" y="52"/>
                  </a:lnTo>
                  <a:lnTo>
                    <a:pt x="77" y="48"/>
                  </a:lnTo>
                  <a:lnTo>
                    <a:pt x="88" y="43"/>
                  </a:lnTo>
                  <a:lnTo>
                    <a:pt x="99" y="38"/>
                  </a:lnTo>
                  <a:lnTo>
                    <a:pt x="108" y="34"/>
                  </a:lnTo>
                  <a:lnTo>
                    <a:pt x="119" y="30"/>
                  </a:lnTo>
                  <a:lnTo>
                    <a:pt x="130" y="25"/>
                  </a:lnTo>
                  <a:lnTo>
                    <a:pt x="140" y="21"/>
                  </a:lnTo>
                  <a:lnTo>
                    <a:pt x="151" y="18"/>
                  </a:lnTo>
                  <a:lnTo>
                    <a:pt x="161" y="14"/>
                  </a:lnTo>
                  <a:lnTo>
                    <a:pt x="173" y="9"/>
                  </a:lnTo>
                  <a:lnTo>
                    <a:pt x="173" y="10"/>
                  </a:lnTo>
                  <a:lnTo>
                    <a:pt x="168" y="0"/>
                  </a:lnTo>
                </a:path>
              </a:pathLst>
            </a:custGeom>
            <a:solidFill>
              <a:srgbClr val="B5B5B5"/>
            </a:solidFill>
            <a:ln w="12700" cap="rnd">
              <a:noFill/>
              <a:round/>
              <a:headEnd/>
              <a:tailEnd/>
            </a:ln>
          </p:spPr>
          <p:txBody>
            <a:bodyPr/>
            <a:lstStyle/>
            <a:p>
              <a:endParaRPr lang="en-US" dirty="0"/>
            </a:p>
          </p:txBody>
        </p:sp>
        <p:sp>
          <p:nvSpPr>
            <p:cNvPr id="49631" name="Freeform 1530"/>
            <p:cNvSpPr>
              <a:spLocks/>
            </p:cNvSpPr>
            <p:nvPr/>
          </p:nvSpPr>
          <p:spPr bwMode="auto">
            <a:xfrm>
              <a:off x="879" y="2972"/>
              <a:ext cx="42" cy="47"/>
            </a:xfrm>
            <a:custGeom>
              <a:avLst/>
              <a:gdLst>
                <a:gd name="T0" fmla="*/ 34 w 42"/>
                <a:gd name="T1" fmla="*/ 0 h 47"/>
                <a:gd name="T2" fmla="*/ 30 w 42"/>
                <a:gd name="T3" fmla="*/ 5 h 47"/>
                <a:gd name="T4" fmla="*/ 25 w 42"/>
                <a:gd name="T5" fmla="*/ 12 h 47"/>
                <a:gd name="T6" fmla="*/ 21 w 42"/>
                <a:gd name="T7" fmla="*/ 17 h 47"/>
                <a:gd name="T8" fmla="*/ 17 w 42"/>
                <a:gd name="T9" fmla="*/ 23 h 47"/>
                <a:gd name="T10" fmla="*/ 13 w 42"/>
                <a:gd name="T11" fmla="*/ 27 h 47"/>
                <a:gd name="T12" fmla="*/ 9 w 42"/>
                <a:gd name="T13" fmla="*/ 31 h 47"/>
                <a:gd name="T14" fmla="*/ 4 w 42"/>
                <a:gd name="T15" fmla="*/ 35 h 47"/>
                <a:gd name="T16" fmla="*/ 0 w 42"/>
                <a:gd name="T17" fmla="*/ 36 h 47"/>
                <a:gd name="T18" fmla="*/ 4 w 42"/>
                <a:gd name="T19" fmla="*/ 46 h 47"/>
                <a:gd name="T20" fmla="*/ 10 w 42"/>
                <a:gd name="T21" fmla="*/ 42 h 47"/>
                <a:gd name="T22" fmla="*/ 16 w 42"/>
                <a:gd name="T23" fmla="*/ 38 h 47"/>
                <a:gd name="T24" fmla="*/ 20 w 42"/>
                <a:gd name="T25" fmla="*/ 34 h 47"/>
                <a:gd name="T26" fmla="*/ 25 w 42"/>
                <a:gd name="T27" fmla="*/ 28 h 47"/>
                <a:gd name="T28" fmla="*/ 30 w 42"/>
                <a:gd name="T29" fmla="*/ 22 h 47"/>
                <a:gd name="T30" fmla="*/ 33 w 42"/>
                <a:gd name="T31" fmla="*/ 17 h 47"/>
                <a:gd name="T32" fmla="*/ 38 w 42"/>
                <a:gd name="T33" fmla="*/ 11 h 47"/>
                <a:gd name="T34" fmla="*/ 41 w 42"/>
                <a:gd name="T35" fmla="*/ 5 h 47"/>
                <a:gd name="T36" fmla="*/ 34 w 42"/>
                <a:gd name="T37" fmla="*/ 0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47"/>
                <a:gd name="T59" fmla="*/ 42 w 42"/>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47">
                  <a:moveTo>
                    <a:pt x="34" y="0"/>
                  </a:moveTo>
                  <a:lnTo>
                    <a:pt x="30" y="5"/>
                  </a:lnTo>
                  <a:lnTo>
                    <a:pt x="25" y="12"/>
                  </a:lnTo>
                  <a:lnTo>
                    <a:pt x="21" y="17"/>
                  </a:lnTo>
                  <a:lnTo>
                    <a:pt x="17" y="23"/>
                  </a:lnTo>
                  <a:lnTo>
                    <a:pt x="13" y="27"/>
                  </a:lnTo>
                  <a:lnTo>
                    <a:pt x="9" y="31"/>
                  </a:lnTo>
                  <a:lnTo>
                    <a:pt x="4" y="35"/>
                  </a:lnTo>
                  <a:lnTo>
                    <a:pt x="0" y="36"/>
                  </a:lnTo>
                  <a:lnTo>
                    <a:pt x="4" y="46"/>
                  </a:lnTo>
                  <a:lnTo>
                    <a:pt x="10" y="42"/>
                  </a:lnTo>
                  <a:lnTo>
                    <a:pt x="16" y="38"/>
                  </a:lnTo>
                  <a:lnTo>
                    <a:pt x="20" y="34"/>
                  </a:lnTo>
                  <a:lnTo>
                    <a:pt x="25" y="28"/>
                  </a:lnTo>
                  <a:lnTo>
                    <a:pt x="30" y="22"/>
                  </a:lnTo>
                  <a:lnTo>
                    <a:pt x="33" y="17"/>
                  </a:lnTo>
                  <a:lnTo>
                    <a:pt x="38" y="11"/>
                  </a:lnTo>
                  <a:lnTo>
                    <a:pt x="41" y="5"/>
                  </a:lnTo>
                  <a:lnTo>
                    <a:pt x="34" y="0"/>
                  </a:lnTo>
                </a:path>
              </a:pathLst>
            </a:custGeom>
            <a:solidFill>
              <a:srgbClr val="B5B5B5"/>
            </a:solidFill>
            <a:ln w="12700" cap="rnd">
              <a:noFill/>
              <a:round/>
              <a:headEnd/>
              <a:tailEnd/>
            </a:ln>
          </p:spPr>
          <p:txBody>
            <a:bodyPr/>
            <a:lstStyle/>
            <a:p>
              <a:endParaRPr lang="en-US" dirty="0"/>
            </a:p>
          </p:txBody>
        </p:sp>
        <p:sp>
          <p:nvSpPr>
            <p:cNvPr id="49632" name="Freeform 1531"/>
            <p:cNvSpPr>
              <a:spLocks/>
            </p:cNvSpPr>
            <p:nvPr/>
          </p:nvSpPr>
          <p:spPr bwMode="auto">
            <a:xfrm>
              <a:off x="769" y="2892"/>
              <a:ext cx="82" cy="61"/>
            </a:xfrm>
            <a:custGeom>
              <a:avLst/>
              <a:gdLst>
                <a:gd name="T0" fmla="*/ 16 w 82"/>
                <a:gd name="T1" fmla="*/ 60 h 61"/>
                <a:gd name="T2" fmla="*/ 23 w 82"/>
                <a:gd name="T3" fmla="*/ 52 h 61"/>
                <a:gd name="T4" fmla="*/ 30 w 82"/>
                <a:gd name="T5" fmla="*/ 45 h 61"/>
                <a:gd name="T6" fmla="*/ 37 w 82"/>
                <a:gd name="T7" fmla="*/ 39 h 61"/>
                <a:gd name="T8" fmla="*/ 46 w 82"/>
                <a:gd name="T9" fmla="*/ 34 h 61"/>
                <a:gd name="T10" fmla="*/ 54 w 82"/>
                <a:gd name="T11" fmla="*/ 28 h 61"/>
                <a:gd name="T12" fmla="*/ 62 w 82"/>
                <a:gd name="T13" fmla="*/ 25 h 61"/>
                <a:gd name="T14" fmla="*/ 72 w 82"/>
                <a:gd name="T15" fmla="*/ 21 h 61"/>
                <a:gd name="T16" fmla="*/ 81 w 82"/>
                <a:gd name="T17" fmla="*/ 18 h 61"/>
                <a:gd name="T18" fmla="*/ 77 w 82"/>
                <a:gd name="T19" fmla="*/ 0 h 61"/>
                <a:gd name="T20" fmla="*/ 64 w 82"/>
                <a:gd name="T21" fmla="*/ 3 h 61"/>
                <a:gd name="T22" fmla="*/ 54 w 82"/>
                <a:gd name="T23" fmla="*/ 7 h 61"/>
                <a:gd name="T24" fmla="*/ 43 w 82"/>
                <a:gd name="T25" fmla="*/ 13 h 61"/>
                <a:gd name="T26" fmla="*/ 34 w 82"/>
                <a:gd name="T27" fmla="*/ 18 h 61"/>
                <a:gd name="T28" fmla="*/ 23 w 82"/>
                <a:gd name="T29" fmla="*/ 25 h 61"/>
                <a:gd name="T30" fmla="*/ 15 w 82"/>
                <a:gd name="T31" fmla="*/ 32 h 61"/>
                <a:gd name="T32" fmla="*/ 7 w 82"/>
                <a:gd name="T33" fmla="*/ 40 h 61"/>
                <a:gd name="T34" fmla="*/ 0 w 82"/>
                <a:gd name="T35" fmla="*/ 49 h 61"/>
                <a:gd name="T36" fmla="*/ 16 w 82"/>
                <a:gd name="T37" fmla="*/ 60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
                <a:gd name="T58" fmla="*/ 0 h 61"/>
                <a:gd name="T59" fmla="*/ 82 w 82"/>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 h="61">
                  <a:moveTo>
                    <a:pt x="16" y="60"/>
                  </a:moveTo>
                  <a:lnTo>
                    <a:pt x="23" y="52"/>
                  </a:lnTo>
                  <a:lnTo>
                    <a:pt x="30" y="45"/>
                  </a:lnTo>
                  <a:lnTo>
                    <a:pt x="37" y="39"/>
                  </a:lnTo>
                  <a:lnTo>
                    <a:pt x="46" y="34"/>
                  </a:lnTo>
                  <a:lnTo>
                    <a:pt x="54" y="28"/>
                  </a:lnTo>
                  <a:lnTo>
                    <a:pt x="62" y="25"/>
                  </a:lnTo>
                  <a:lnTo>
                    <a:pt x="72" y="21"/>
                  </a:lnTo>
                  <a:lnTo>
                    <a:pt x="81" y="18"/>
                  </a:lnTo>
                  <a:lnTo>
                    <a:pt x="77" y="0"/>
                  </a:lnTo>
                  <a:lnTo>
                    <a:pt x="64" y="3"/>
                  </a:lnTo>
                  <a:lnTo>
                    <a:pt x="54" y="7"/>
                  </a:lnTo>
                  <a:lnTo>
                    <a:pt x="43" y="13"/>
                  </a:lnTo>
                  <a:lnTo>
                    <a:pt x="34" y="18"/>
                  </a:lnTo>
                  <a:lnTo>
                    <a:pt x="23" y="25"/>
                  </a:lnTo>
                  <a:lnTo>
                    <a:pt x="15" y="32"/>
                  </a:lnTo>
                  <a:lnTo>
                    <a:pt x="7" y="40"/>
                  </a:lnTo>
                  <a:lnTo>
                    <a:pt x="0" y="49"/>
                  </a:lnTo>
                  <a:lnTo>
                    <a:pt x="16" y="60"/>
                  </a:lnTo>
                </a:path>
              </a:pathLst>
            </a:custGeom>
            <a:solidFill>
              <a:srgbClr val="B5B5B5"/>
            </a:solidFill>
            <a:ln w="12700" cap="rnd">
              <a:noFill/>
              <a:round/>
              <a:headEnd/>
              <a:tailEnd/>
            </a:ln>
          </p:spPr>
          <p:txBody>
            <a:bodyPr/>
            <a:lstStyle/>
            <a:p>
              <a:endParaRPr lang="en-US" dirty="0"/>
            </a:p>
          </p:txBody>
        </p:sp>
        <p:sp>
          <p:nvSpPr>
            <p:cNvPr id="49633" name="Freeform 1532"/>
            <p:cNvSpPr>
              <a:spLocks/>
            </p:cNvSpPr>
            <p:nvPr/>
          </p:nvSpPr>
          <p:spPr bwMode="auto">
            <a:xfrm>
              <a:off x="747" y="2946"/>
              <a:ext cx="34" cy="45"/>
            </a:xfrm>
            <a:custGeom>
              <a:avLst/>
              <a:gdLst>
                <a:gd name="T0" fmla="*/ 8 w 34"/>
                <a:gd name="T1" fmla="*/ 44 h 45"/>
                <a:gd name="T2" fmla="*/ 16 w 34"/>
                <a:gd name="T3" fmla="*/ 39 h 45"/>
                <a:gd name="T4" fmla="*/ 19 w 34"/>
                <a:gd name="T5" fmla="*/ 34 h 45"/>
                <a:gd name="T6" fmla="*/ 20 w 34"/>
                <a:gd name="T7" fmla="*/ 31 h 45"/>
                <a:gd name="T8" fmla="*/ 23 w 34"/>
                <a:gd name="T9" fmla="*/ 28 h 45"/>
                <a:gd name="T10" fmla="*/ 25 w 34"/>
                <a:gd name="T11" fmla="*/ 24 h 45"/>
                <a:gd name="T12" fmla="*/ 27 w 34"/>
                <a:gd name="T13" fmla="*/ 19 h 45"/>
                <a:gd name="T14" fmla="*/ 30 w 34"/>
                <a:gd name="T15" fmla="*/ 16 h 45"/>
                <a:gd name="T16" fmla="*/ 30 w 34"/>
                <a:gd name="T17" fmla="*/ 13 h 45"/>
                <a:gd name="T18" fmla="*/ 33 w 34"/>
                <a:gd name="T19" fmla="*/ 11 h 45"/>
                <a:gd name="T20" fmla="*/ 19 w 34"/>
                <a:gd name="T21" fmla="*/ 0 h 45"/>
                <a:gd name="T22" fmla="*/ 16 w 34"/>
                <a:gd name="T23" fmla="*/ 3 h 45"/>
                <a:gd name="T24" fmla="*/ 13 w 34"/>
                <a:gd name="T25" fmla="*/ 7 h 45"/>
                <a:gd name="T26" fmla="*/ 11 w 34"/>
                <a:gd name="T27" fmla="*/ 11 h 45"/>
                <a:gd name="T28" fmla="*/ 8 w 34"/>
                <a:gd name="T29" fmla="*/ 16 h 45"/>
                <a:gd name="T30" fmla="*/ 7 w 34"/>
                <a:gd name="T31" fmla="*/ 18 h 45"/>
                <a:gd name="T32" fmla="*/ 4 w 34"/>
                <a:gd name="T33" fmla="*/ 22 h 45"/>
                <a:gd name="T34" fmla="*/ 2 w 34"/>
                <a:gd name="T35" fmla="*/ 26 h 45"/>
                <a:gd name="T36" fmla="*/ 0 w 34"/>
                <a:gd name="T37" fmla="*/ 30 h 45"/>
                <a:gd name="T38" fmla="*/ 8 w 34"/>
                <a:gd name="T39" fmla="*/ 26 h 45"/>
                <a:gd name="T40" fmla="*/ 8 w 34"/>
                <a:gd name="T41" fmla="*/ 44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45"/>
                <a:gd name="T65" fmla="*/ 34 w 34"/>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45">
                  <a:moveTo>
                    <a:pt x="8" y="44"/>
                  </a:moveTo>
                  <a:lnTo>
                    <a:pt x="16" y="39"/>
                  </a:lnTo>
                  <a:lnTo>
                    <a:pt x="19" y="34"/>
                  </a:lnTo>
                  <a:lnTo>
                    <a:pt x="20" y="31"/>
                  </a:lnTo>
                  <a:lnTo>
                    <a:pt x="23" y="28"/>
                  </a:lnTo>
                  <a:lnTo>
                    <a:pt x="25" y="24"/>
                  </a:lnTo>
                  <a:lnTo>
                    <a:pt x="27" y="19"/>
                  </a:lnTo>
                  <a:lnTo>
                    <a:pt x="30" y="16"/>
                  </a:lnTo>
                  <a:lnTo>
                    <a:pt x="30" y="13"/>
                  </a:lnTo>
                  <a:lnTo>
                    <a:pt x="33" y="11"/>
                  </a:lnTo>
                  <a:lnTo>
                    <a:pt x="19" y="0"/>
                  </a:lnTo>
                  <a:lnTo>
                    <a:pt x="16" y="3"/>
                  </a:lnTo>
                  <a:lnTo>
                    <a:pt x="13" y="7"/>
                  </a:lnTo>
                  <a:lnTo>
                    <a:pt x="11" y="11"/>
                  </a:lnTo>
                  <a:lnTo>
                    <a:pt x="8" y="16"/>
                  </a:lnTo>
                  <a:lnTo>
                    <a:pt x="7" y="18"/>
                  </a:lnTo>
                  <a:lnTo>
                    <a:pt x="4" y="22"/>
                  </a:lnTo>
                  <a:lnTo>
                    <a:pt x="2" y="26"/>
                  </a:lnTo>
                  <a:lnTo>
                    <a:pt x="0" y="30"/>
                  </a:lnTo>
                  <a:lnTo>
                    <a:pt x="8" y="26"/>
                  </a:lnTo>
                  <a:lnTo>
                    <a:pt x="8" y="44"/>
                  </a:lnTo>
                </a:path>
              </a:pathLst>
            </a:custGeom>
            <a:solidFill>
              <a:srgbClr val="B5B5B5"/>
            </a:solidFill>
            <a:ln w="12700" cap="rnd">
              <a:noFill/>
              <a:round/>
              <a:headEnd/>
              <a:tailEnd/>
            </a:ln>
          </p:spPr>
          <p:txBody>
            <a:bodyPr/>
            <a:lstStyle/>
            <a:p>
              <a:endParaRPr lang="en-US" dirty="0"/>
            </a:p>
          </p:txBody>
        </p:sp>
        <p:sp>
          <p:nvSpPr>
            <p:cNvPr id="49634" name="Freeform 1533"/>
            <p:cNvSpPr>
              <a:spLocks/>
            </p:cNvSpPr>
            <p:nvPr/>
          </p:nvSpPr>
          <p:spPr bwMode="auto">
            <a:xfrm>
              <a:off x="741" y="2975"/>
              <a:ext cx="17" cy="27"/>
            </a:xfrm>
            <a:custGeom>
              <a:avLst/>
              <a:gdLst>
                <a:gd name="T0" fmla="*/ 6 w 17"/>
                <a:gd name="T1" fmla="*/ 26 h 27"/>
                <a:gd name="T2" fmla="*/ 15 w 17"/>
                <a:gd name="T3" fmla="*/ 20 h 27"/>
                <a:gd name="T4" fmla="*/ 16 w 17"/>
                <a:gd name="T5" fmla="*/ 15 h 27"/>
                <a:gd name="T6" fmla="*/ 12 w 17"/>
                <a:gd name="T7" fmla="*/ 17 h 27"/>
                <a:gd name="T8" fmla="*/ 12 w 17"/>
                <a:gd name="T9" fmla="*/ 0 h 27"/>
                <a:gd name="T10" fmla="*/ 3 w 17"/>
                <a:gd name="T11" fmla="*/ 5 h 27"/>
                <a:gd name="T12" fmla="*/ 1 w 17"/>
                <a:gd name="T13" fmla="*/ 10 h 27"/>
                <a:gd name="T14" fmla="*/ 0 w 17"/>
                <a:gd name="T15" fmla="*/ 12 h 27"/>
                <a:gd name="T16" fmla="*/ 6 w 17"/>
                <a:gd name="T17" fmla="*/ 9 h 27"/>
                <a:gd name="T18" fmla="*/ 6 w 17"/>
                <a:gd name="T19" fmla="*/ 26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7"/>
                <a:gd name="T32" fmla="*/ 17 w 17"/>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7">
                  <a:moveTo>
                    <a:pt x="6" y="26"/>
                  </a:moveTo>
                  <a:lnTo>
                    <a:pt x="15" y="20"/>
                  </a:lnTo>
                  <a:lnTo>
                    <a:pt x="16" y="15"/>
                  </a:lnTo>
                  <a:lnTo>
                    <a:pt x="12" y="17"/>
                  </a:lnTo>
                  <a:lnTo>
                    <a:pt x="12" y="0"/>
                  </a:lnTo>
                  <a:lnTo>
                    <a:pt x="3" y="5"/>
                  </a:lnTo>
                  <a:lnTo>
                    <a:pt x="1" y="10"/>
                  </a:lnTo>
                  <a:lnTo>
                    <a:pt x="0" y="12"/>
                  </a:lnTo>
                  <a:lnTo>
                    <a:pt x="6" y="9"/>
                  </a:lnTo>
                  <a:lnTo>
                    <a:pt x="6" y="26"/>
                  </a:lnTo>
                </a:path>
              </a:pathLst>
            </a:custGeom>
            <a:solidFill>
              <a:srgbClr val="B5B5B5"/>
            </a:solidFill>
            <a:ln w="12700" cap="rnd">
              <a:noFill/>
              <a:round/>
              <a:headEnd/>
              <a:tailEnd/>
            </a:ln>
          </p:spPr>
          <p:txBody>
            <a:bodyPr/>
            <a:lstStyle/>
            <a:p>
              <a:endParaRPr lang="en-US" dirty="0"/>
            </a:p>
          </p:txBody>
        </p:sp>
        <p:sp>
          <p:nvSpPr>
            <p:cNvPr id="49635" name="Freeform 1534"/>
            <p:cNvSpPr>
              <a:spLocks/>
            </p:cNvSpPr>
            <p:nvPr/>
          </p:nvSpPr>
          <p:spPr bwMode="auto">
            <a:xfrm>
              <a:off x="644" y="2895"/>
              <a:ext cx="108" cy="44"/>
            </a:xfrm>
            <a:custGeom>
              <a:avLst/>
              <a:gdLst>
                <a:gd name="T0" fmla="*/ 107 w 108"/>
                <a:gd name="T1" fmla="*/ 6 h 44"/>
                <a:gd name="T2" fmla="*/ 101 w 108"/>
                <a:gd name="T3" fmla="*/ 0 h 44"/>
                <a:gd name="T4" fmla="*/ 88 w 108"/>
                <a:gd name="T5" fmla="*/ 2 h 44"/>
                <a:gd name="T6" fmla="*/ 75 w 108"/>
                <a:gd name="T7" fmla="*/ 6 h 44"/>
                <a:gd name="T8" fmla="*/ 61 w 108"/>
                <a:gd name="T9" fmla="*/ 11 h 44"/>
                <a:gd name="T10" fmla="*/ 49 w 108"/>
                <a:gd name="T11" fmla="*/ 16 h 44"/>
                <a:gd name="T12" fmla="*/ 37 w 108"/>
                <a:gd name="T13" fmla="*/ 20 h 44"/>
                <a:gd name="T14" fmla="*/ 25 w 108"/>
                <a:gd name="T15" fmla="*/ 25 h 44"/>
                <a:gd name="T16" fmla="*/ 12 w 108"/>
                <a:gd name="T17" fmla="*/ 30 h 44"/>
                <a:gd name="T18" fmla="*/ 0 w 108"/>
                <a:gd name="T19" fmla="*/ 33 h 44"/>
                <a:gd name="T20" fmla="*/ 3 w 108"/>
                <a:gd name="T21" fmla="*/ 43 h 44"/>
                <a:gd name="T22" fmla="*/ 17 w 108"/>
                <a:gd name="T23" fmla="*/ 39 h 44"/>
                <a:gd name="T24" fmla="*/ 29 w 108"/>
                <a:gd name="T25" fmla="*/ 33 h 44"/>
                <a:gd name="T26" fmla="*/ 42 w 108"/>
                <a:gd name="T27" fmla="*/ 28 h 44"/>
                <a:gd name="T28" fmla="*/ 53 w 108"/>
                <a:gd name="T29" fmla="*/ 24 h 44"/>
                <a:gd name="T30" fmla="*/ 65 w 108"/>
                <a:gd name="T31" fmla="*/ 19 h 44"/>
                <a:gd name="T32" fmla="*/ 78 w 108"/>
                <a:gd name="T33" fmla="*/ 15 h 44"/>
                <a:gd name="T34" fmla="*/ 91 w 108"/>
                <a:gd name="T35" fmla="*/ 11 h 44"/>
                <a:gd name="T36" fmla="*/ 103 w 108"/>
                <a:gd name="T37" fmla="*/ 9 h 44"/>
                <a:gd name="T38" fmla="*/ 98 w 108"/>
                <a:gd name="T39" fmla="*/ 2 h 44"/>
                <a:gd name="T40" fmla="*/ 107 w 108"/>
                <a:gd name="T41" fmla="*/ 6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8"/>
                <a:gd name="T64" fmla="*/ 0 h 44"/>
                <a:gd name="T65" fmla="*/ 108 w 108"/>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8" h="44">
                  <a:moveTo>
                    <a:pt x="107" y="6"/>
                  </a:moveTo>
                  <a:lnTo>
                    <a:pt x="101" y="0"/>
                  </a:lnTo>
                  <a:lnTo>
                    <a:pt x="88" y="2"/>
                  </a:lnTo>
                  <a:lnTo>
                    <a:pt x="75" y="6"/>
                  </a:lnTo>
                  <a:lnTo>
                    <a:pt x="61" y="11"/>
                  </a:lnTo>
                  <a:lnTo>
                    <a:pt x="49" y="16"/>
                  </a:lnTo>
                  <a:lnTo>
                    <a:pt x="37" y="20"/>
                  </a:lnTo>
                  <a:lnTo>
                    <a:pt x="25" y="25"/>
                  </a:lnTo>
                  <a:lnTo>
                    <a:pt x="12" y="30"/>
                  </a:lnTo>
                  <a:lnTo>
                    <a:pt x="0" y="33"/>
                  </a:lnTo>
                  <a:lnTo>
                    <a:pt x="3" y="43"/>
                  </a:lnTo>
                  <a:lnTo>
                    <a:pt x="17" y="39"/>
                  </a:lnTo>
                  <a:lnTo>
                    <a:pt x="29" y="33"/>
                  </a:lnTo>
                  <a:lnTo>
                    <a:pt x="42" y="28"/>
                  </a:lnTo>
                  <a:lnTo>
                    <a:pt x="53" y="24"/>
                  </a:lnTo>
                  <a:lnTo>
                    <a:pt x="65" y="19"/>
                  </a:lnTo>
                  <a:lnTo>
                    <a:pt x="78" y="15"/>
                  </a:lnTo>
                  <a:lnTo>
                    <a:pt x="91" y="11"/>
                  </a:lnTo>
                  <a:lnTo>
                    <a:pt x="103" y="9"/>
                  </a:lnTo>
                  <a:lnTo>
                    <a:pt x="98" y="2"/>
                  </a:lnTo>
                  <a:lnTo>
                    <a:pt x="107" y="6"/>
                  </a:lnTo>
                </a:path>
              </a:pathLst>
            </a:custGeom>
            <a:solidFill>
              <a:srgbClr val="B5B5B5"/>
            </a:solidFill>
            <a:ln w="12700" cap="rnd">
              <a:noFill/>
              <a:round/>
              <a:headEnd/>
              <a:tailEnd/>
            </a:ln>
          </p:spPr>
          <p:txBody>
            <a:bodyPr/>
            <a:lstStyle/>
            <a:p>
              <a:endParaRPr lang="en-US" dirty="0"/>
            </a:p>
          </p:txBody>
        </p:sp>
        <p:sp>
          <p:nvSpPr>
            <p:cNvPr id="49636" name="Freeform 1535"/>
            <p:cNvSpPr>
              <a:spLocks/>
            </p:cNvSpPr>
            <p:nvPr/>
          </p:nvSpPr>
          <p:spPr bwMode="auto">
            <a:xfrm>
              <a:off x="694" y="2897"/>
              <a:ext cx="58" cy="73"/>
            </a:xfrm>
            <a:custGeom>
              <a:avLst/>
              <a:gdLst>
                <a:gd name="T0" fmla="*/ 9 w 58"/>
                <a:gd name="T1" fmla="*/ 72 h 73"/>
                <a:gd name="T2" fmla="*/ 14 w 58"/>
                <a:gd name="T3" fmla="*/ 64 h 73"/>
                <a:gd name="T4" fmla="*/ 20 w 58"/>
                <a:gd name="T5" fmla="*/ 55 h 73"/>
                <a:gd name="T6" fmla="*/ 26 w 58"/>
                <a:gd name="T7" fmla="*/ 47 h 73"/>
                <a:gd name="T8" fmla="*/ 32 w 58"/>
                <a:gd name="T9" fmla="*/ 39 h 73"/>
                <a:gd name="T10" fmla="*/ 39 w 58"/>
                <a:gd name="T11" fmla="*/ 31 h 73"/>
                <a:gd name="T12" fmla="*/ 46 w 58"/>
                <a:gd name="T13" fmla="*/ 23 h 73"/>
                <a:gd name="T14" fmla="*/ 52 w 58"/>
                <a:gd name="T15" fmla="*/ 14 h 73"/>
                <a:gd name="T16" fmla="*/ 57 w 58"/>
                <a:gd name="T17" fmla="*/ 5 h 73"/>
                <a:gd name="T18" fmla="*/ 48 w 58"/>
                <a:gd name="T19" fmla="*/ 0 h 73"/>
                <a:gd name="T20" fmla="*/ 43 w 58"/>
                <a:gd name="T21" fmla="*/ 8 h 73"/>
                <a:gd name="T22" fmla="*/ 37 w 58"/>
                <a:gd name="T23" fmla="*/ 18 h 73"/>
                <a:gd name="T24" fmla="*/ 32 w 58"/>
                <a:gd name="T25" fmla="*/ 26 h 73"/>
                <a:gd name="T26" fmla="*/ 24 w 58"/>
                <a:gd name="T27" fmla="*/ 33 h 73"/>
                <a:gd name="T28" fmla="*/ 17 w 58"/>
                <a:gd name="T29" fmla="*/ 42 h 73"/>
                <a:gd name="T30" fmla="*/ 11 w 58"/>
                <a:gd name="T31" fmla="*/ 50 h 73"/>
                <a:gd name="T32" fmla="*/ 5 w 58"/>
                <a:gd name="T33" fmla="*/ 58 h 73"/>
                <a:gd name="T34" fmla="*/ 0 w 58"/>
                <a:gd name="T35" fmla="*/ 67 h 73"/>
                <a:gd name="T36" fmla="*/ 9 w 58"/>
                <a:gd name="T37" fmla="*/ 72 h 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
                <a:gd name="T58" fmla="*/ 0 h 73"/>
                <a:gd name="T59" fmla="*/ 58 w 58"/>
                <a:gd name="T60" fmla="*/ 73 h 7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 h="73">
                  <a:moveTo>
                    <a:pt x="9" y="72"/>
                  </a:moveTo>
                  <a:lnTo>
                    <a:pt x="14" y="64"/>
                  </a:lnTo>
                  <a:lnTo>
                    <a:pt x="20" y="55"/>
                  </a:lnTo>
                  <a:lnTo>
                    <a:pt x="26" y="47"/>
                  </a:lnTo>
                  <a:lnTo>
                    <a:pt x="32" y="39"/>
                  </a:lnTo>
                  <a:lnTo>
                    <a:pt x="39" y="31"/>
                  </a:lnTo>
                  <a:lnTo>
                    <a:pt x="46" y="23"/>
                  </a:lnTo>
                  <a:lnTo>
                    <a:pt x="52" y="14"/>
                  </a:lnTo>
                  <a:lnTo>
                    <a:pt x="57" y="5"/>
                  </a:lnTo>
                  <a:lnTo>
                    <a:pt x="48" y="0"/>
                  </a:lnTo>
                  <a:lnTo>
                    <a:pt x="43" y="8"/>
                  </a:lnTo>
                  <a:lnTo>
                    <a:pt x="37" y="18"/>
                  </a:lnTo>
                  <a:lnTo>
                    <a:pt x="32" y="26"/>
                  </a:lnTo>
                  <a:lnTo>
                    <a:pt x="24" y="33"/>
                  </a:lnTo>
                  <a:lnTo>
                    <a:pt x="17" y="42"/>
                  </a:lnTo>
                  <a:lnTo>
                    <a:pt x="11" y="50"/>
                  </a:lnTo>
                  <a:lnTo>
                    <a:pt x="5" y="58"/>
                  </a:lnTo>
                  <a:lnTo>
                    <a:pt x="0" y="67"/>
                  </a:lnTo>
                  <a:lnTo>
                    <a:pt x="9" y="72"/>
                  </a:lnTo>
                </a:path>
              </a:pathLst>
            </a:custGeom>
            <a:solidFill>
              <a:srgbClr val="B5B5B5"/>
            </a:solidFill>
            <a:ln w="12700" cap="rnd">
              <a:noFill/>
              <a:round/>
              <a:headEnd/>
              <a:tailEnd/>
            </a:ln>
          </p:spPr>
          <p:txBody>
            <a:bodyPr/>
            <a:lstStyle/>
            <a:p>
              <a:endParaRPr lang="en-US" dirty="0"/>
            </a:p>
          </p:txBody>
        </p:sp>
        <p:sp>
          <p:nvSpPr>
            <p:cNvPr id="49637" name="Freeform 1536"/>
            <p:cNvSpPr>
              <a:spLocks/>
            </p:cNvSpPr>
            <p:nvPr/>
          </p:nvSpPr>
          <p:spPr bwMode="auto">
            <a:xfrm>
              <a:off x="621" y="2889"/>
              <a:ext cx="33" cy="19"/>
            </a:xfrm>
            <a:custGeom>
              <a:avLst/>
              <a:gdLst>
                <a:gd name="T0" fmla="*/ 29 w 33"/>
                <a:gd name="T1" fmla="*/ 0 h 19"/>
                <a:gd name="T2" fmla="*/ 24 w 33"/>
                <a:gd name="T3" fmla="*/ 2 h 19"/>
                <a:gd name="T4" fmla="*/ 20 w 33"/>
                <a:gd name="T5" fmla="*/ 3 h 19"/>
                <a:gd name="T6" fmla="*/ 18 w 33"/>
                <a:gd name="T7" fmla="*/ 5 h 19"/>
                <a:gd name="T8" fmla="*/ 13 w 33"/>
                <a:gd name="T9" fmla="*/ 6 h 19"/>
                <a:gd name="T10" fmla="*/ 10 w 33"/>
                <a:gd name="T11" fmla="*/ 8 h 19"/>
                <a:gd name="T12" fmla="*/ 7 w 33"/>
                <a:gd name="T13" fmla="*/ 9 h 19"/>
                <a:gd name="T14" fmla="*/ 3 w 33"/>
                <a:gd name="T15" fmla="*/ 10 h 19"/>
                <a:gd name="T16" fmla="*/ 0 w 33"/>
                <a:gd name="T17" fmla="*/ 11 h 19"/>
                <a:gd name="T18" fmla="*/ 2 w 33"/>
                <a:gd name="T19" fmla="*/ 18 h 19"/>
                <a:gd name="T20" fmla="*/ 6 w 33"/>
                <a:gd name="T21" fmla="*/ 17 h 19"/>
                <a:gd name="T22" fmla="*/ 11 w 33"/>
                <a:gd name="T23" fmla="*/ 16 h 19"/>
                <a:gd name="T24" fmla="*/ 14 w 33"/>
                <a:gd name="T25" fmla="*/ 14 h 19"/>
                <a:gd name="T26" fmla="*/ 18 w 33"/>
                <a:gd name="T27" fmla="*/ 13 h 19"/>
                <a:gd name="T28" fmla="*/ 22 w 33"/>
                <a:gd name="T29" fmla="*/ 11 h 19"/>
                <a:gd name="T30" fmla="*/ 25 w 33"/>
                <a:gd name="T31" fmla="*/ 10 h 19"/>
                <a:gd name="T32" fmla="*/ 29 w 33"/>
                <a:gd name="T33" fmla="*/ 8 h 19"/>
                <a:gd name="T34" fmla="*/ 32 w 33"/>
                <a:gd name="T35" fmla="*/ 7 h 19"/>
                <a:gd name="T36" fmla="*/ 29 w 33"/>
                <a:gd name="T37" fmla="*/ 0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
                <a:gd name="T58" fmla="*/ 0 h 19"/>
                <a:gd name="T59" fmla="*/ 33 w 33"/>
                <a:gd name="T60" fmla="*/ 19 h 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 h="19">
                  <a:moveTo>
                    <a:pt x="29" y="0"/>
                  </a:moveTo>
                  <a:lnTo>
                    <a:pt x="24" y="2"/>
                  </a:lnTo>
                  <a:lnTo>
                    <a:pt x="20" y="3"/>
                  </a:lnTo>
                  <a:lnTo>
                    <a:pt x="18" y="5"/>
                  </a:lnTo>
                  <a:lnTo>
                    <a:pt x="13" y="6"/>
                  </a:lnTo>
                  <a:lnTo>
                    <a:pt x="10" y="8"/>
                  </a:lnTo>
                  <a:lnTo>
                    <a:pt x="7" y="9"/>
                  </a:lnTo>
                  <a:lnTo>
                    <a:pt x="3" y="10"/>
                  </a:lnTo>
                  <a:lnTo>
                    <a:pt x="0" y="11"/>
                  </a:lnTo>
                  <a:lnTo>
                    <a:pt x="2" y="18"/>
                  </a:lnTo>
                  <a:lnTo>
                    <a:pt x="6" y="17"/>
                  </a:lnTo>
                  <a:lnTo>
                    <a:pt x="11" y="16"/>
                  </a:lnTo>
                  <a:lnTo>
                    <a:pt x="14" y="14"/>
                  </a:lnTo>
                  <a:lnTo>
                    <a:pt x="18" y="13"/>
                  </a:lnTo>
                  <a:lnTo>
                    <a:pt x="22" y="11"/>
                  </a:lnTo>
                  <a:lnTo>
                    <a:pt x="25" y="10"/>
                  </a:lnTo>
                  <a:lnTo>
                    <a:pt x="29" y="8"/>
                  </a:lnTo>
                  <a:lnTo>
                    <a:pt x="32" y="7"/>
                  </a:lnTo>
                  <a:lnTo>
                    <a:pt x="29" y="0"/>
                  </a:lnTo>
                </a:path>
              </a:pathLst>
            </a:custGeom>
            <a:solidFill>
              <a:srgbClr val="B5B5B5"/>
            </a:solidFill>
            <a:ln w="12700" cap="rnd">
              <a:noFill/>
              <a:round/>
              <a:headEnd/>
              <a:tailEnd/>
            </a:ln>
          </p:spPr>
          <p:txBody>
            <a:bodyPr/>
            <a:lstStyle/>
            <a:p>
              <a:endParaRPr lang="en-US" dirty="0"/>
            </a:p>
          </p:txBody>
        </p:sp>
        <p:sp>
          <p:nvSpPr>
            <p:cNvPr id="49638" name="Freeform 1537"/>
            <p:cNvSpPr>
              <a:spLocks/>
            </p:cNvSpPr>
            <p:nvPr/>
          </p:nvSpPr>
          <p:spPr bwMode="auto">
            <a:xfrm>
              <a:off x="676" y="2842"/>
              <a:ext cx="163" cy="45"/>
            </a:xfrm>
            <a:custGeom>
              <a:avLst/>
              <a:gdLst>
                <a:gd name="T0" fmla="*/ 159 w 163"/>
                <a:gd name="T1" fmla="*/ 0 h 45"/>
                <a:gd name="T2" fmla="*/ 149 w 163"/>
                <a:gd name="T3" fmla="*/ 2 h 45"/>
                <a:gd name="T4" fmla="*/ 140 w 163"/>
                <a:gd name="T5" fmla="*/ 4 h 45"/>
                <a:gd name="T6" fmla="*/ 130 w 163"/>
                <a:gd name="T7" fmla="*/ 5 h 45"/>
                <a:gd name="T8" fmla="*/ 120 w 163"/>
                <a:gd name="T9" fmla="*/ 7 h 45"/>
                <a:gd name="T10" fmla="*/ 110 w 163"/>
                <a:gd name="T11" fmla="*/ 9 h 45"/>
                <a:gd name="T12" fmla="*/ 99 w 163"/>
                <a:gd name="T13" fmla="*/ 11 h 45"/>
                <a:gd name="T14" fmla="*/ 90 w 163"/>
                <a:gd name="T15" fmla="*/ 11 h 45"/>
                <a:gd name="T16" fmla="*/ 79 w 163"/>
                <a:gd name="T17" fmla="*/ 13 h 45"/>
                <a:gd name="T18" fmla="*/ 69 w 163"/>
                <a:gd name="T19" fmla="*/ 14 h 45"/>
                <a:gd name="T20" fmla="*/ 59 w 163"/>
                <a:gd name="T21" fmla="*/ 16 h 45"/>
                <a:gd name="T22" fmla="*/ 48 w 163"/>
                <a:gd name="T23" fmla="*/ 18 h 45"/>
                <a:gd name="T24" fmla="*/ 39 w 163"/>
                <a:gd name="T25" fmla="*/ 21 h 45"/>
                <a:gd name="T26" fmla="*/ 28 w 163"/>
                <a:gd name="T27" fmla="*/ 25 h 45"/>
                <a:gd name="T28" fmla="*/ 19 w 163"/>
                <a:gd name="T29" fmla="*/ 28 h 45"/>
                <a:gd name="T30" fmla="*/ 10 w 163"/>
                <a:gd name="T31" fmla="*/ 32 h 45"/>
                <a:gd name="T32" fmla="*/ 0 w 163"/>
                <a:gd name="T33" fmla="*/ 36 h 45"/>
                <a:gd name="T34" fmla="*/ 6 w 163"/>
                <a:gd name="T35" fmla="*/ 44 h 45"/>
                <a:gd name="T36" fmla="*/ 14 w 163"/>
                <a:gd name="T37" fmla="*/ 40 h 45"/>
                <a:gd name="T38" fmla="*/ 23 w 163"/>
                <a:gd name="T39" fmla="*/ 36 h 45"/>
                <a:gd name="T40" fmla="*/ 33 w 163"/>
                <a:gd name="T41" fmla="*/ 33 h 45"/>
                <a:gd name="T42" fmla="*/ 41 w 163"/>
                <a:gd name="T43" fmla="*/ 30 h 45"/>
                <a:gd name="T44" fmla="*/ 51 w 163"/>
                <a:gd name="T45" fmla="*/ 28 h 45"/>
                <a:gd name="T46" fmla="*/ 62 w 163"/>
                <a:gd name="T47" fmla="*/ 26 h 45"/>
                <a:gd name="T48" fmla="*/ 70 w 163"/>
                <a:gd name="T49" fmla="*/ 24 h 45"/>
                <a:gd name="T50" fmla="*/ 81 w 163"/>
                <a:gd name="T51" fmla="*/ 22 h 45"/>
                <a:gd name="T52" fmla="*/ 91 w 163"/>
                <a:gd name="T53" fmla="*/ 21 h 45"/>
                <a:gd name="T54" fmla="*/ 101 w 163"/>
                <a:gd name="T55" fmla="*/ 19 h 45"/>
                <a:gd name="T56" fmla="*/ 111 w 163"/>
                <a:gd name="T57" fmla="*/ 18 h 45"/>
                <a:gd name="T58" fmla="*/ 122 w 163"/>
                <a:gd name="T59" fmla="*/ 16 h 45"/>
                <a:gd name="T60" fmla="*/ 132 w 163"/>
                <a:gd name="T61" fmla="*/ 15 h 45"/>
                <a:gd name="T62" fmla="*/ 143 w 163"/>
                <a:gd name="T63" fmla="*/ 13 h 45"/>
                <a:gd name="T64" fmla="*/ 152 w 163"/>
                <a:gd name="T65" fmla="*/ 11 h 45"/>
                <a:gd name="T66" fmla="*/ 162 w 163"/>
                <a:gd name="T67" fmla="*/ 9 h 45"/>
                <a:gd name="T68" fmla="*/ 159 w 163"/>
                <a:gd name="T69" fmla="*/ 0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3"/>
                <a:gd name="T106" fmla="*/ 0 h 45"/>
                <a:gd name="T107" fmla="*/ 163 w 163"/>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3" h="45">
                  <a:moveTo>
                    <a:pt x="159" y="0"/>
                  </a:moveTo>
                  <a:lnTo>
                    <a:pt x="149" y="2"/>
                  </a:lnTo>
                  <a:lnTo>
                    <a:pt x="140" y="4"/>
                  </a:lnTo>
                  <a:lnTo>
                    <a:pt x="130" y="5"/>
                  </a:lnTo>
                  <a:lnTo>
                    <a:pt x="120" y="7"/>
                  </a:lnTo>
                  <a:lnTo>
                    <a:pt x="110" y="9"/>
                  </a:lnTo>
                  <a:lnTo>
                    <a:pt x="99" y="11"/>
                  </a:lnTo>
                  <a:lnTo>
                    <a:pt x="90" y="11"/>
                  </a:lnTo>
                  <a:lnTo>
                    <a:pt x="79" y="13"/>
                  </a:lnTo>
                  <a:lnTo>
                    <a:pt x="69" y="14"/>
                  </a:lnTo>
                  <a:lnTo>
                    <a:pt x="59" y="16"/>
                  </a:lnTo>
                  <a:lnTo>
                    <a:pt x="48" y="18"/>
                  </a:lnTo>
                  <a:lnTo>
                    <a:pt x="39" y="21"/>
                  </a:lnTo>
                  <a:lnTo>
                    <a:pt x="28" y="25"/>
                  </a:lnTo>
                  <a:lnTo>
                    <a:pt x="19" y="28"/>
                  </a:lnTo>
                  <a:lnTo>
                    <a:pt x="10" y="32"/>
                  </a:lnTo>
                  <a:lnTo>
                    <a:pt x="0" y="36"/>
                  </a:lnTo>
                  <a:lnTo>
                    <a:pt x="6" y="44"/>
                  </a:lnTo>
                  <a:lnTo>
                    <a:pt x="14" y="40"/>
                  </a:lnTo>
                  <a:lnTo>
                    <a:pt x="23" y="36"/>
                  </a:lnTo>
                  <a:lnTo>
                    <a:pt x="33" y="33"/>
                  </a:lnTo>
                  <a:lnTo>
                    <a:pt x="41" y="30"/>
                  </a:lnTo>
                  <a:lnTo>
                    <a:pt x="51" y="28"/>
                  </a:lnTo>
                  <a:lnTo>
                    <a:pt x="62" y="26"/>
                  </a:lnTo>
                  <a:lnTo>
                    <a:pt x="70" y="24"/>
                  </a:lnTo>
                  <a:lnTo>
                    <a:pt x="81" y="22"/>
                  </a:lnTo>
                  <a:lnTo>
                    <a:pt x="91" y="21"/>
                  </a:lnTo>
                  <a:lnTo>
                    <a:pt x="101" y="19"/>
                  </a:lnTo>
                  <a:lnTo>
                    <a:pt x="111" y="18"/>
                  </a:lnTo>
                  <a:lnTo>
                    <a:pt x="122" y="16"/>
                  </a:lnTo>
                  <a:lnTo>
                    <a:pt x="132" y="15"/>
                  </a:lnTo>
                  <a:lnTo>
                    <a:pt x="143" y="13"/>
                  </a:lnTo>
                  <a:lnTo>
                    <a:pt x="152" y="11"/>
                  </a:lnTo>
                  <a:lnTo>
                    <a:pt x="162" y="9"/>
                  </a:lnTo>
                  <a:lnTo>
                    <a:pt x="159" y="0"/>
                  </a:lnTo>
                </a:path>
              </a:pathLst>
            </a:custGeom>
            <a:solidFill>
              <a:srgbClr val="B5B5B5"/>
            </a:solidFill>
            <a:ln w="12700" cap="rnd">
              <a:noFill/>
              <a:round/>
              <a:headEnd/>
              <a:tailEnd/>
            </a:ln>
          </p:spPr>
          <p:txBody>
            <a:bodyPr/>
            <a:lstStyle/>
            <a:p>
              <a:endParaRPr lang="en-US" dirty="0"/>
            </a:p>
          </p:txBody>
        </p:sp>
        <p:sp>
          <p:nvSpPr>
            <p:cNvPr id="49639" name="Freeform 1538"/>
            <p:cNvSpPr>
              <a:spLocks/>
            </p:cNvSpPr>
            <p:nvPr/>
          </p:nvSpPr>
          <p:spPr bwMode="auto">
            <a:xfrm>
              <a:off x="563" y="2583"/>
              <a:ext cx="66" cy="17"/>
            </a:xfrm>
            <a:custGeom>
              <a:avLst/>
              <a:gdLst>
                <a:gd name="T0" fmla="*/ 65 w 66"/>
                <a:gd name="T1" fmla="*/ 7 h 17"/>
                <a:gd name="T2" fmla="*/ 58 w 66"/>
                <a:gd name="T3" fmla="*/ 3 h 17"/>
                <a:gd name="T4" fmla="*/ 49 w 66"/>
                <a:gd name="T5" fmla="*/ 1 h 17"/>
                <a:gd name="T6" fmla="*/ 40 w 66"/>
                <a:gd name="T7" fmla="*/ 0 h 17"/>
                <a:gd name="T8" fmla="*/ 33 w 66"/>
                <a:gd name="T9" fmla="*/ 0 h 17"/>
                <a:gd name="T10" fmla="*/ 25 w 66"/>
                <a:gd name="T11" fmla="*/ 1 h 17"/>
                <a:gd name="T12" fmla="*/ 16 w 66"/>
                <a:gd name="T13" fmla="*/ 1 h 17"/>
                <a:gd name="T14" fmla="*/ 8 w 66"/>
                <a:gd name="T15" fmla="*/ 3 h 17"/>
                <a:gd name="T16" fmla="*/ 0 w 66"/>
                <a:gd name="T17" fmla="*/ 3 h 17"/>
                <a:gd name="T18" fmla="*/ 2 w 66"/>
                <a:gd name="T19" fmla="*/ 16 h 17"/>
                <a:gd name="T20" fmla="*/ 9 w 66"/>
                <a:gd name="T21" fmla="*/ 14 h 17"/>
                <a:gd name="T22" fmla="*/ 17 w 66"/>
                <a:gd name="T23" fmla="*/ 12 h 17"/>
                <a:gd name="T24" fmla="*/ 26 w 66"/>
                <a:gd name="T25" fmla="*/ 12 h 17"/>
                <a:gd name="T26" fmla="*/ 33 w 66"/>
                <a:gd name="T27" fmla="*/ 12 h 17"/>
                <a:gd name="T28" fmla="*/ 40 w 66"/>
                <a:gd name="T29" fmla="*/ 12 h 17"/>
                <a:gd name="T30" fmla="*/ 48 w 66"/>
                <a:gd name="T31" fmla="*/ 12 h 17"/>
                <a:gd name="T32" fmla="*/ 55 w 66"/>
                <a:gd name="T33" fmla="*/ 14 h 17"/>
                <a:gd name="T34" fmla="*/ 60 w 66"/>
                <a:gd name="T35" fmla="*/ 16 h 17"/>
                <a:gd name="T36" fmla="*/ 65 w 66"/>
                <a:gd name="T37" fmla="*/ 7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17"/>
                <a:gd name="T59" fmla="*/ 66 w 6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17">
                  <a:moveTo>
                    <a:pt x="65" y="7"/>
                  </a:moveTo>
                  <a:lnTo>
                    <a:pt x="58" y="3"/>
                  </a:lnTo>
                  <a:lnTo>
                    <a:pt x="49" y="1"/>
                  </a:lnTo>
                  <a:lnTo>
                    <a:pt x="40" y="0"/>
                  </a:lnTo>
                  <a:lnTo>
                    <a:pt x="33" y="0"/>
                  </a:lnTo>
                  <a:lnTo>
                    <a:pt x="25" y="1"/>
                  </a:lnTo>
                  <a:lnTo>
                    <a:pt x="16" y="1"/>
                  </a:lnTo>
                  <a:lnTo>
                    <a:pt x="8" y="3"/>
                  </a:lnTo>
                  <a:lnTo>
                    <a:pt x="0" y="3"/>
                  </a:lnTo>
                  <a:lnTo>
                    <a:pt x="2" y="16"/>
                  </a:lnTo>
                  <a:lnTo>
                    <a:pt x="9" y="14"/>
                  </a:lnTo>
                  <a:lnTo>
                    <a:pt x="17" y="12"/>
                  </a:lnTo>
                  <a:lnTo>
                    <a:pt x="26" y="12"/>
                  </a:lnTo>
                  <a:lnTo>
                    <a:pt x="33" y="12"/>
                  </a:lnTo>
                  <a:lnTo>
                    <a:pt x="40" y="12"/>
                  </a:lnTo>
                  <a:lnTo>
                    <a:pt x="48" y="12"/>
                  </a:lnTo>
                  <a:lnTo>
                    <a:pt x="55" y="14"/>
                  </a:lnTo>
                  <a:lnTo>
                    <a:pt x="60" y="16"/>
                  </a:lnTo>
                  <a:lnTo>
                    <a:pt x="65" y="7"/>
                  </a:lnTo>
                </a:path>
              </a:pathLst>
            </a:custGeom>
            <a:solidFill>
              <a:srgbClr val="B5B5B5"/>
            </a:solidFill>
            <a:ln w="12700" cap="rnd">
              <a:noFill/>
              <a:round/>
              <a:headEnd/>
              <a:tailEnd/>
            </a:ln>
          </p:spPr>
          <p:txBody>
            <a:bodyPr/>
            <a:lstStyle/>
            <a:p>
              <a:endParaRPr lang="en-US" dirty="0"/>
            </a:p>
          </p:txBody>
        </p:sp>
        <p:sp>
          <p:nvSpPr>
            <p:cNvPr id="49640" name="Freeform 1539"/>
            <p:cNvSpPr>
              <a:spLocks/>
            </p:cNvSpPr>
            <p:nvPr/>
          </p:nvSpPr>
          <p:spPr bwMode="auto">
            <a:xfrm>
              <a:off x="629" y="2589"/>
              <a:ext cx="56" cy="17"/>
            </a:xfrm>
            <a:custGeom>
              <a:avLst/>
              <a:gdLst>
                <a:gd name="T0" fmla="*/ 55 w 56"/>
                <a:gd name="T1" fmla="*/ 9 h 17"/>
                <a:gd name="T2" fmla="*/ 49 w 56"/>
                <a:gd name="T3" fmla="*/ 6 h 17"/>
                <a:gd name="T4" fmla="*/ 42 w 56"/>
                <a:gd name="T5" fmla="*/ 4 h 17"/>
                <a:gd name="T6" fmla="*/ 35 w 56"/>
                <a:gd name="T7" fmla="*/ 3 h 17"/>
                <a:gd name="T8" fmla="*/ 27 w 56"/>
                <a:gd name="T9" fmla="*/ 2 h 17"/>
                <a:gd name="T10" fmla="*/ 21 w 56"/>
                <a:gd name="T11" fmla="*/ 2 h 17"/>
                <a:gd name="T12" fmla="*/ 15 w 56"/>
                <a:gd name="T13" fmla="*/ 2 h 17"/>
                <a:gd name="T14" fmla="*/ 9 w 56"/>
                <a:gd name="T15" fmla="*/ 1 h 17"/>
                <a:gd name="T16" fmla="*/ 5 w 56"/>
                <a:gd name="T17" fmla="*/ 0 h 17"/>
                <a:gd name="T18" fmla="*/ 0 w 56"/>
                <a:gd name="T19" fmla="*/ 6 h 17"/>
                <a:gd name="T20" fmla="*/ 6 w 56"/>
                <a:gd name="T21" fmla="*/ 9 h 17"/>
                <a:gd name="T22" fmla="*/ 14 w 56"/>
                <a:gd name="T23" fmla="*/ 9 h 17"/>
                <a:gd name="T24" fmla="*/ 21 w 56"/>
                <a:gd name="T25" fmla="*/ 10 h 17"/>
                <a:gd name="T26" fmla="*/ 27 w 56"/>
                <a:gd name="T27" fmla="*/ 10 h 17"/>
                <a:gd name="T28" fmla="*/ 33 w 56"/>
                <a:gd name="T29" fmla="*/ 11 h 17"/>
                <a:gd name="T30" fmla="*/ 39 w 56"/>
                <a:gd name="T31" fmla="*/ 11 h 17"/>
                <a:gd name="T32" fmla="*/ 44 w 56"/>
                <a:gd name="T33" fmla="*/ 12 h 17"/>
                <a:gd name="T34" fmla="*/ 50 w 56"/>
                <a:gd name="T35" fmla="*/ 14 h 17"/>
                <a:gd name="T36" fmla="*/ 50 w 56"/>
                <a:gd name="T37" fmla="*/ 16 h 17"/>
                <a:gd name="T38" fmla="*/ 55 w 56"/>
                <a:gd name="T39" fmla="*/ 9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6"/>
                <a:gd name="T61" fmla="*/ 0 h 17"/>
                <a:gd name="T62" fmla="*/ 56 w 56"/>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6" h="17">
                  <a:moveTo>
                    <a:pt x="55" y="9"/>
                  </a:moveTo>
                  <a:lnTo>
                    <a:pt x="49" y="6"/>
                  </a:lnTo>
                  <a:lnTo>
                    <a:pt x="42" y="4"/>
                  </a:lnTo>
                  <a:lnTo>
                    <a:pt x="35" y="3"/>
                  </a:lnTo>
                  <a:lnTo>
                    <a:pt x="27" y="2"/>
                  </a:lnTo>
                  <a:lnTo>
                    <a:pt x="21" y="2"/>
                  </a:lnTo>
                  <a:lnTo>
                    <a:pt x="15" y="2"/>
                  </a:lnTo>
                  <a:lnTo>
                    <a:pt x="9" y="1"/>
                  </a:lnTo>
                  <a:lnTo>
                    <a:pt x="5" y="0"/>
                  </a:lnTo>
                  <a:lnTo>
                    <a:pt x="0" y="6"/>
                  </a:lnTo>
                  <a:lnTo>
                    <a:pt x="6" y="9"/>
                  </a:lnTo>
                  <a:lnTo>
                    <a:pt x="14" y="9"/>
                  </a:lnTo>
                  <a:lnTo>
                    <a:pt x="21" y="10"/>
                  </a:lnTo>
                  <a:lnTo>
                    <a:pt x="27" y="10"/>
                  </a:lnTo>
                  <a:lnTo>
                    <a:pt x="33" y="11"/>
                  </a:lnTo>
                  <a:lnTo>
                    <a:pt x="39" y="11"/>
                  </a:lnTo>
                  <a:lnTo>
                    <a:pt x="44" y="12"/>
                  </a:lnTo>
                  <a:lnTo>
                    <a:pt x="50" y="14"/>
                  </a:lnTo>
                  <a:lnTo>
                    <a:pt x="50" y="16"/>
                  </a:lnTo>
                  <a:lnTo>
                    <a:pt x="55" y="9"/>
                  </a:lnTo>
                </a:path>
              </a:pathLst>
            </a:custGeom>
            <a:solidFill>
              <a:srgbClr val="B5B5B5"/>
            </a:solidFill>
            <a:ln w="12700" cap="rnd">
              <a:noFill/>
              <a:round/>
              <a:headEnd/>
              <a:tailEnd/>
            </a:ln>
          </p:spPr>
          <p:txBody>
            <a:bodyPr/>
            <a:lstStyle/>
            <a:p>
              <a:endParaRPr lang="en-US" dirty="0"/>
            </a:p>
          </p:txBody>
        </p:sp>
        <p:sp>
          <p:nvSpPr>
            <p:cNvPr id="49641" name="Freeform 1540"/>
            <p:cNvSpPr>
              <a:spLocks/>
            </p:cNvSpPr>
            <p:nvPr/>
          </p:nvSpPr>
          <p:spPr bwMode="auto">
            <a:xfrm>
              <a:off x="679" y="2601"/>
              <a:ext cx="17" cy="17"/>
            </a:xfrm>
            <a:custGeom>
              <a:avLst/>
              <a:gdLst>
                <a:gd name="T0" fmla="*/ 5 w 17"/>
                <a:gd name="T1" fmla="*/ 16 h 17"/>
                <a:gd name="T2" fmla="*/ 8 w 17"/>
                <a:gd name="T3" fmla="*/ 14 h 17"/>
                <a:gd name="T4" fmla="*/ 12 w 17"/>
                <a:gd name="T5" fmla="*/ 11 h 17"/>
                <a:gd name="T6" fmla="*/ 16 w 17"/>
                <a:gd name="T7" fmla="*/ 7 h 17"/>
                <a:gd name="T8" fmla="*/ 12 w 17"/>
                <a:gd name="T9" fmla="*/ 0 h 17"/>
                <a:gd name="T10" fmla="*/ 5 w 17"/>
                <a:gd name="T11" fmla="*/ 8 h 17"/>
                <a:gd name="T12" fmla="*/ 3 w 17"/>
                <a:gd name="T13" fmla="*/ 7 h 17"/>
                <a:gd name="T14" fmla="*/ 3 w 17"/>
                <a:gd name="T15" fmla="*/ 4 h 17"/>
                <a:gd name="T16" fmla="*/ 1 w 17"/>
                <a:gd name="T17" fmla="*/ 7 h 17"/>
                <a:gd name="T18" fmla="*/ 0 w 17"/>
                <a:gd name="T19" fmla="*/ 7 h 17"/>
                <a:gd name="T20" fmla="*/ 5 w 17"/>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5" y="16"/>
                  </a:moveTo>
                  <a:lnTo>
                    <a:pt x="8" y="14"/>
                  </a:lnTo>
                  <a:lnTo>
                    <a:pt x="12" y="11"/>
                  </a:lnTo>
                  <a:lnTo>
                    <a:pt x="16" y="7"/>
                  </a:lnTo>
                  <a:lnTo>
                    <a:pt x="12" y="0"/>
                  </a:lnTo>
                  <a:lnTo>
                    <a:pt x="5" y="8"/>
                  </a:lnTo>
                  <a:lnTo>
                    <a:pt x="3" y="7"/>
                  </a:lnTo>
                  <a:lnTo>
                    <a:pt x="3" y="4"/>
                  </a:lnTo>
                  <a:lnTo>
                    <a:pt x="1" y="7"/>
                  </a:lnTo>
                  <a:lnTo>
                    <a:pt x="0" y="7"/>
                  </a:lnTo>
                  <a:lnTo>
                    <a:pt x="5" y="16"/>
                  </a:lnTo>
                </a:path>
              </a:pathLst>
            </a:custGeom>
            <a:solidFill>
              <a:srgbClr val="B5B5B5"/>
            </a:solidFill>
            <a:ln w="12700" cap="rnd">
              <a:noFill/>
              <a:round/>
              <a:headEnd/>
              <a:tailEnd/>
            </a:ln>
          </p:spPr>
          <p:txBody>
            <a:bodyPr/>
            <a:lstStyle/>
            <a:p>
              <a:endParaRPr lang="en-US" dirty="0"/>
            </a:p>
          </p:txBody>
        </p:sp>
        <p:sp>
          <p:nvSpPr>
            <p:cNvPr id="49642" name="Freeform 1541"/>
            <p:cNvSpPr>
              <a:spLocks/>
            </p:cNvSpPr>
            <p:nvPr/>
          </p:nvSpPr>
          <p:spPr bwMode="auto">
            <a:xfrm>
              <a:off x="583" y="2609"/>
              <a:ext cx="96" cy="38"/>
            </a:xfrm>
            <a:custGeom>
              <a:avLst/>
              <a:gdLst>
                <a:gd name="T0" fmla="*/ 7 w 96"/>
                <a:gd name="T1" fmla="*/ 37 h 38"/>
                <a:gd name="T2" fmla="*/ 15 w 96"/>
                <a:gd name="T3" fmla="*/ 32 h 38"/>
                <a:gd name="T4" fmla="*/ 25 w 96"/>
                <a:gd name="T5" fmla="*/ 28 h 38"/>
                <a:gd name="T6" fmla="*/ 37 w 96"/>
                <a:gd name="T7" fmla="*/ 24 h 38"/>
                <a:gd name="T8" fmla="*/ 48 w 96"/>
                <a:gd name="T9" fmla="*/ 21 h 38"/>
                <a:gd name="T10" fmla="*/ 59 w 96"/>
                <a:gd name="T11" fmla="*/ 18 h 38"/>
                <a:gd name="T12" fmla="*/ 71 w 96"/>
                <a:gd name="T13" fmla="*/ 15 h 38"/>
                <a:gd name="T14" fmla="*/ 83 w 96"/>
                <a:gd name="T15" fmla="*/ 13 h 38"/>
                <a:gd name="T16" fmla="*/ 95 w 96"/>
                <a:gd name="T17" fmla="*/ 8 h 38"/>
                <a:gd name="T18" fmla="*/ 90 w 96"/>
                <a:gd name="T19" fmla="*/ 0 h 38"/>
                <a:gd name="T20" fmla="*/ 80 w 96"/>
                <a:gd name="T21" fmla="*/ 3 h 38"/>
                <a:gd name="T22" fmla="*/ 68 w 96"/>
                <a:gd name="T23" fmla="*/ 6 h 38"/>
                <a:gd name="T24" fmla="*/ 56 w 96"/>
                <a:gd name="T25" fmla="*/ 9 h 38"/>
                <a:gd name="T26" fmla="*/ 45 w 96"/>
                <a:gd name="T27" fmla="*/ 12 h 38"/>
                <a:gd name="T28" fmla="*/ 33 w 96"/>
                <a:gd name="T29" fmla="*/ 15 h 38"/>
                <a:gd name="T30" fmla="*/ 22 w 96"/>
                <a:gd name="T31" fmla="*/ 20 h 38"/>
                <a:gd name="T32" fmla="*/ 10 w 96"/>
                <a:gd name="T33" fmla="*/ 24 h 38"/>
                <a:gd name="T34" fmla="*/ 0 w 96"/>
                <a:gd name="T35" fmla="*/ 29 h 38"/>
                <a:gd name="T36" fmla="*/ 7 w 96"/>
                <a:gd name="T37" fmla="*/ 3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38"/>
                <a:gd name="T59" fmla="*/ 96 w 96"/>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38">
                  <a:moveTo>
                    <a:pt x="7" y="37"/>
                  </a:moveTo>
                  <a:lnTo>
                    <a:pt x="15" y="32"/>
                  </a:lnTo>
                  <a:lnTo>
                    <a:pt x="25" y="28"/>
                  </a:lnTo>
                  <a:lnTo>
                    <a:pt x="37" y="24"/>
                  </a:lnTo>
                  <a:lnTo>
                    <a:pt x="48" y="21"/>
                  </a:lnTo>
                  <a:lnTo>
                    <a:pt x="59" y="18"/>
                  </a:lnTo>
                  <a:lnTo>
                    <a:pt x="71" y="15"/>
                  </a:lnTo>
                  <a:lnTo>
                    <a:pt x="83" y="13"/>
                  </a:lnTo>
                  <a:lnTo>
                    <a:pt x="95" y="8"/>
                  </a:lnTo>
                  <a:lnTo>
                    <a:pt x="90" y="0"/>
                  </a:lnTo>
                  <a:lnTo>
                    <a:pt x="80" y="3"/>
                  </a:lnTo>
                  <a:lnTo>
                    <a:pt x="68" y="6"/>
                  </a:lnTo>
                  <a:lnTo>
                    <a:pt x="56" y="9"/>
                  </a:lnTo>
                  <a:lnTo>
                    <a:pt x="45" y="12"/>
                  </a:lnTo>
                  <a:lnTo>
                    <a:pt x="33" y="15"/>
                  </a:lnTo>
                  <a:lnTo>
                    <a:pt x="22" y="20"/>
                  </a:lnTo>
                  <a:lnTo>
                    <a:pt x="10" y="24"/>
                  </a:lnTo>
                  <a:lnTo>
                    <a:pt x="0" y="29"/>
                  </a:lnTo>
                  <a:lnTo>
                    <a:pt x="7" y="37"/>
                  </a:lnTo>
                </a:path>
              </a:pathLst>
            </a:custGeom>
            <a:solidFill>
              <a:srgbClr val="B5B5B5"/>
            </a:solidFill>
            <a:ln w="12700" cap="rnd">
              <a:noFill/>
              <a:round/>
              <a:headEnd/>
              <a:tailEnd/>
            </a:ln>
          </p:spPr>
          <p:txBody>
            <a:bodyPr/>
            <a:lstStyle/>
            <a:p>
              <a:endParaRPr lang="en-US" dirty="0"/>
            </a:p>
          </p:txBody>
        </p:sp>
        <p:sp>
          <p:nvSpPr>
            <p:cNvPr id="49643" name="Freeform 1542"/>
            <p:cNvSpPr>
              <a:spLocks/>
            </p:cNvSpPr>
            <p:nvPr/>
          </p:nvSpPr>
          <p:spPr bwMode="auto">
            <a:xfrm>
              <a:off x="614" y="2640"/>
              <a:ext cx="120" cy="39"/>
            </a:xfrm>
            <a:custGeom>
              <a:avLst/>
              <a:gdLst>
                <a:gd name="T0" fmla="*/ 116 w 120"/>
                <a:gd name="T1" fmla="*/ 0 h 39"/>
                <a:gd name="T2" fmla="*/ 102 w 120"/>
                <a:gd name="T3" fmla="*/ 4 h 39"/>
                <a:gd name="T4" fmla="*/ 86 w 120"/>
                <a:gd name="T5" fmla="*/ 10 h 39"/>
                <a:gd name="T6" fmla="*/ 72 w 120"/>
                <a:gd name="T7" fmla="*/ 16 h 39"/>
                <a:gd name="T8" fmla="*/ 59 w 120"/>
                <a:gd name="T9" fmla="*/ 19 h 39"/>
                <a:gd name="T10" fmla="*/ 44 w 120"/>
                <a:gd name="T11" fmla="*/ 23 h 39"/>
                <a:gd name="T12" fmla="*/ 30 w 120"/>
                <a:gd name="T13" fmla="*/ 28 h 39"/>
                <a:gd name="T14" fmla="*/ 15 w 120"/>
                <a:gd name="T15" fmla="*/ 29 h 39"/>
                <a:gd name="T16" fmla="*/ 0 w 120"/>
                <a:gd name="T17" fmla="*/ 29 h 39"/>
                <a:gd name="T18" fmla="*/ 0 w 120"/>
                <a:gd name="T19" fmla="*/ 38 h 39"/>
                <a:gd name="T20" fmla="*/ 16 w 120"/>
                <a:gd name="T21" fmla="*/ 38 h 39"/>
                <a:gd name="T22" fmla="*/ 32 w 120"/>
                <a:gd name="T23" fmla="*/ 36 h 39"/>
                <a:gd name="T24" fmla="*/ 47 w 120"/>
                <a:gd name="T25" fmla="*/ 33 h 39"/>
                <a:gd name="T26" fmla="*/ 62 w 120"/>
                <a:gd name="T27" fmla="*/ 29 h 39"/>
                <a:gd name="T28" fmla="*/ 77 w 120"/>
                <a:gd name="T29" fmla="*/ 23 h 39"/>
                <a:gd name="T30" fmla="*/ 90 w 120"/>
                <a:gd name="T31" fmla="*/ 17 h 39"/>
                <a:gd name="T32" fmla="*/ 105 w 120"/>
                <a:gd name="T33" fmla="*/ 14 h 39"/>
                <a:gd name="T34" fmla="*/ 119 w 120"/>
                <a:gd name="T35" fmla="*/ 9 h 39"/>
                <a:gd name="T36" fmla="*/ 116 w 120"/>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39"/>
                <a:gd name="T59" fmla="*/ 120 w 120"/>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39">
                  <a:moveTo>
                    <a:pt x="116" y="0"/>
                  </a:moveTo>
                  <a:lnTo>
                    <a:pt x="102" y="4"/>
                  </a:lnTo>
                  <a:lnTo>
                    <a:pt x="86" y="10"/>
                  </a:lnTo>
                  <a:lnTo>
                    <a:pt x="72" y="16"/>
                  </a:lnTo>
                  <a:lnTo>
                    <a:pt x="59" y="19"/>
                  </a:lnTo>
                  <a:lnTo>
                    <a:pt x="44" y="23"/>
                  </a:lnTo>
                  <a:lnTo>
                    <a:pt x="30" y="28"/>
                  </a:lnTo>
                  <a:lnTo>
                    <a:pt x="15" y="29"/>
                  </a:lnTo>
                  <a:lnTo>
                    <a:pt x="0" y="29"/>
                  </a:lnTo>
                  <a:lnTo>
                    <a:pt x="0" y="38"/>
                  </a:lnTo>
                  <a:lnTo>
                    <a:pt x="16" y="38"/>
                  </a:lnTo>
                  <a:lnTo>
                    <a:pt x="32" y="36"/>
                  </a:lnTo>
                  <a:lnTo>
                    <a:pt x="47" y="33"/>
                  </a:lnTo>
                  <a:lnTo>
                    <a:pt x="62" y="29"/>
                  </a:lnTo>
                  <a:lnTo>
                    <a:pt x="77" y="23"/>
                  </a:lnTo>
                  <a:lnTo>
                    <a:pt x="90" y="17"/>
                  </a:lnTo>
                  <a:lnTo>
                    <a:pt x="105" y="14"/>
                  </a:lnTo>
                  <a:lnTo>
                    <a:pt x="119" y="9"/>
                  </a:lnTo>
                  <a:lnTo>
                    <a:pt x="116" y="0"/>
                  </a:lnTo>
                </a:path>
              </a:pathLst>
            </a:custGeom>
            <a:solidFill>
              <a:srgbClr val="B5B5B5"/>
            </a:solidFill>
            <a:ln w="12700" cap="rnd">
              <a:noFill/>
              <a:round/>
              <a:headEnd/>
              <a:tailEnd/>
            </a:ln>
          </p:spPr>
          <p:txBody>
            <a:bodyPr/>
            <a:lstStyle/>
            <a:p>
              <a:endParaRPr lang="en-US" dirty="0"/>
            </a:p>
          </p:txBody>
        </p:sp>
        <p:sp>
          <p:nvSpPr>
            <p:cNvPr id="49644" name="Freeform 1543"/>
            <p:cNvSpPr>
              <a:spLocks/>
            </p:cNvSpPr>
            <p:nvPr/>
          </p:nvSpPr>
          <p:spPr bwMode="auto">
            <a:xfrm>
              <a:off x="736" y="2630"/>
              <a:ext cx="102" cy="17"/>
            </a:xfrm>
            <a:custGeom>
              <a:avLst/>
              <a:gdLst>
                <a:gd name="T0" fmla="*/ 101 w 102"/>
                <a:gd name="T1" fmla="*/ 2 h 17"/>
                <a:gd name="T2" fmla="*/ 88 w 102"/>
                <a:gd name="T3" fmla="*/ 1 h 17"/>
                <a:gd name="T4" fmla="*/ 75 w 102"/>
                <a:gd name="T5" fmla="*/ 0 h 17"/>
                <a:gd name="T6" fmla="*/ 62 w 102"/>
                <a:gd name="T7" fmla="*/ 0 h 17"/>
                <a:gd name="T8" fmla="*/ 50 w 102"/>
                <a:gd name="T9" fmla="*/ 0 h 17"/>
                <a:gd name="T10" fmla="*/ 37 w 102"/>
                <a:gd name="T11" fmla="*/ 1 h 17"/>
                <a:gd name="T12" fmla="*/ 25 w 102"/>
                <a:gd name="T13" fmla="*/ 3 h 17"/>
                <a:gd name="T14" fmla="*/ 12 w 102"/>
                <a:gd name="T15" fmla="*/ 4 h 17"/>
                <a:gd name="T16" fmla="*/ 0 w 102"/>
                <a:gd name="T17" fmla="*/ 8 h 17"/>
                <a:gd name="T18" fmla="*/ 3 w 102"/>
                <a:gd name="T19" fmla="*/ 16 h 17"/>
                <a:gd name="T20" fmla="*/ 15 w 102"/>
                <a:gd name="T21" fmla="*/ 13 h 17"/>
                <a:gd name="T22" fmla="*/ 25 w 102"/>
                <a:gd name="T23" fmla="*/ 11 h 17"/>
                <a:gd name="T24" fmla="*/ 39 w 102"/>
                <a:gd name="T25" fmla="*/ 9 h 17"/>
                <a:gd name="T26" fmla="*/ 50 w 102"/>
                <a:gd name="T27" fmla="*/ 9 h 17"/>
                <a:gd name="T28" fmla="*/ 62 w 102"/>
                <a:gd name="T29" fmla="*/ 9 h 17"/>
                <a:gd name="T30" fmla="*/ 75 w 102"/>
                <a:gd name="T31" fmla="*/ 9 h 17"/>
                <a:gd name="T32" fmla="*/ 86 w 102"/>
                <a:gd name="T33" fmla="*/ 9 h 17"/>
                <a:gd name="T34" fmla="*/ 99 w 102"/>
                <a:gd name="T35" fmla="*/ 11 h 17"/>
                <a:gd name="T36" fmla="*/ 101 w 102"/>
                <a:gd name="T37" fmla="*/ 2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7"/>
                <a:gd name="T59" fmla="*/ 102 w 102"/>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7">
                  <a:moveTo>
                    <a:pt x="101" y="2"/>
                  </a:moveTo>
                  <a:lnTo>
                    <a:pt x="88" y="1"/>
                  </a:lnTo>
                  <a:lnTo>
                    <a:pt x="75" y="0"/>
                  </a:lnTo>
                  <a:lnTo>
                    <a:pt x="62" y="0"/>
                  </a:lnTo>
                  <a:lnTo>
                    <a:pt x="50" y="0"/>
                  </a:lnTo>
                  <a:lnTo>
                    <a:pt x="37" y="1"/>
                  </a:lnTo>
                  <a:lnTo>
                    <a:pt x="25" y="3"/>
                  </a:lnTo>
                  <a:lnTo>
                    <a:pt x="12" y="4"/>
                  </a:lnTo>
                  <a:lnTo>
                    <a:pt x="0" y="8"/>
                  </a:lnTo>
                  <a:lnTo>
                    <a:pt x="3" y="16"/>
                  </a:lnTo>
                  <a:lnTo>
                    <a:pt x="15" y="13"/>
                  </a:lnTo>
                  <a:lnTo>
                    <a:pt x="25" y="11"/>
                  </a:lnTo>
                  <a:lnTo>
                    <a:pt x="39" y="9"/>
                  </a:lnTo>
                  <a:lnTo>
                    <a:pt x="50" y="9"/>
                  </a:lnTo>
                  <a:lnTo>
                    <a:pt x="62" y="9"/>
                  </a:lnTo>
                  <a:lnTo>
                    <a:pt x="75" y="9"/>
                  </a:lnTo>
                  <a:lnTo>
                    <a:pt x="86" y="9"/>
                  </a:lnTo>
                  <a:lnTo>
                    <a:pt x="99" y="11"/>
                  </a:lnTo>
                  <a:lnTo>
                    <a:pt x="101" y="2"/>
                  </a:lnTo>
                </a:path>
              </a:pathLst>
            </a:custGeom>
            <a:solidFill>
              <a:srgbClr val="B5B5B5"/>
            </a:solidFill>
            <a:ln w="12700" cap="rnd">
              <a:noFill/>
              <a:round/>
              <a:headEnd/>
              <a:tailEnd/>
            </a:ln>
          </p:spPr>
          <p:txBody>
            <a:bodyPr/>
            <a:lstStyle/>
            <a:p>
              <a:endParaRPr lang="en-US" dirty="0"/>
            </a:p>
          </p:txBody>
        </p:sp>
        <p:sp>
          <p:nvSpPr>
            <p:cNvPr id="49645" name="Freeform 1544"/>
            <p:cNvSpPr>
              <a:spLocks/>
            </p:cNvSpPr>
            <p:nvPr/>
          </p:nvSpPr>
          <p:spPr bwMode="auto">
            <a:xfrm>
              <a:off x="841" y="2633"/>
              <a:ext cx="23" cy="17"/>
            </a:xfrm>
            <a:custGeom>
              <a:avLst/>
              <a:gdLst>
                <a:gd name="T0" fmla="*/ 20 w 23"/>
                <a:gd name="T1" fmla="*/ 4 h 17"/>
                <a:gd name="T2" fmla="*/ 22 w 23"/>
                <a:gd name="T3" fmla="*/ 6 h 17"/>
                <a:gd name="T4" fmla="*/ 19 w 23"/>
                <a:gd name="T5" fmla="*/ 4 h 17"/>
                <a:gd name="T6" fmla="*/ 17 w 23"/>
                <a:gd name="T7" fmla="*/ 2 h 17"/>
                <a:gd name="T8" fmla="*/ 14 w 23"/>
                <a:gd name="T9" fmla="*/ 2 h 17"/>
                <a:gd name="T10" fmla="*/ 12 w 23"/>
                <a:gd name="T11" fmla="*/ 2 h 17"/>
                <a:gd name="T12" fmla="*/ 9 w 23"/>
                <a:gd name="T13" fmla="*/ 2 h 17"/>
                <a:gd name="T14" fmla="*/ 6 w 23"/>
                <a:gd name="T15" fmla="*/ 2 h 17"/>
                <a:gd name="T16" fmla="*/ 4 w 23"/>
                <a:gd name="T17" fmla="*/ 2 h 17"/>
                <a:gd name="T18" fmla="*/ 2 w 23"/>
                <a:gd name="T19" fmla="*/ 0 h 17"/>
                <a:gd name="T20" fmla="*/ 0 w 23"/>
                <a:gd name="T21" fmla="*/ 12 h 17"/>
                <a:gd name="T22" fmla="*/ 2 w 23"/>
                <a:gd name="T23" fmla="*/ 12 h 17"/>
                <a:gd name="T24" fmla="*/ 6 w 23"/>
                <a:gd name="T25" fmla="*/ 12 h 17"/>
                <a:gd name="T26" fmla="*/ 8 w 23"/>
                <a:gd name="T27" fmla="*/ 12 h 17"/>
                <a:gd name="T28" fmla="*/ 10 w 23"/>
                <a:gd name="T29" fmla="*/ 14 h 17"/>
                <a:gd name="T30" fmla="*/ 13 w 23"/>
                <a:gd name="T31" fmla="*/ 14 h 17"/>
                <a:gd name="T32" fmla="*/ 14 w 23"/>
                <a:gd name="T33" fmla="*/ 14 h 17"/>
                <a:gd name="T34" fmla="*/ 17 w 23"/>
                <a:gd name="T35" fmla="*/ 16 h 17"/>
                <a:gd name="T36" fmla="*/ 18 w 23"/>
                <a:gd name="T37" fmla="*/ 16 h 17"/>
                <a:gd name="T38" fmla="*/ 20 w 23"/>
                <a:gd name="T39" fmla="*/ 16 h 17"/>
                <a:gd name="T40" fmla="*/ 20 w 23"/>
                <a:gd name="T41" fmla="*/ 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17"/>
                <a:gd name="T65" fmla="*/ 23 w 23"/>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17">
                  <a:moveTo>
                    <a:pt x="20" y="4"/>
                  </a:moveTo>
                  <a:lnTo>
                    <a:pt x="22" y="6"/>
                  </a:lnTo>
                  <a:lnTo>
                    <a:pt x="19" y="4"/>
                  </a:lnTo>
                  <a:lnTo>
                    <a:pt x="17" y="2"/>
                  </a:lnTo>
                  <a:lnTo>
                    <a:pt x="14" y="2"/>
                  </a:lnTo>
                  <a:lnTo>
                    <a:pt x="12" y="2"/>
                  </a:lnTo>
                  <a:lnTo>
                    <a:pt x="9" y="2"/>
                  </a:lnTo>
                  <a:lnTo>
                    <a:pt x="6" y="2"/>
                  </a:lnTo>
                  <a:lnTo>
                    <a:pt x="4" y="2"/>
                  </a:lnTo>
                  <a:lnTo>
                    <a:pt x="2" y="0"/>
                  </a:lnTo>
                  <a:lnTo>
                    <a:pt x="0" y="12"/>
                  </a:lnTo>
                  <a:lnTo>
                    <a:pt x="2" y="12"/>
                  </a:lnTo>
                  <a:lnTo>
                    <a:pt x="6" y="12"/>
                  </a:lnTo>
                  <a:lnTo>
                    <a:pt x="8" y="12"/>
                  </a:lnTo>
                  <a:lnTo>
                    <a:pt x="10" y="14"/>
                  </a:lnTo>
                  <a:lnTo>
                    <a:pt x="13" y="14"/>
                  </a:lnTo>
                  <a:lnTo>
                    <a:pt x="14" y="14"/>
                  </a:lnTo>
                  <a:lnTo>
                    <a:pt x="17" y="16"/>
                  </a:lnTo>
                  <a:lnTo>
                    <a:pt x="18" y="16"/>
                  </a:lnTo>
                  <a:lnTo>
                    <a:pt x="20" y="16"/>
                  </a:lnTo>
                  <a:lnTo>
                    <a:pt x="20" y="4"/>
                  </a:lnTo>
                </a:path>
              </a:pathLst>
            </a:custGeom>
            <a:solidFill>
              <a:srgbClr val="B5B5B5"/>
            </a:solidFill>
            <a:ln w="12700" cap="rnd">
              <a:noFill/>
              <a:round/>
              <a:headEnd/>
              <a:tailEnd/>
            </a:ln>
          </p:spPr>
          <p:txBody>
            <a:bodyPr/>
            <a:lstStyle/>
            <a:p>
              <a:endParaRPr lang="en-US" dirty="0"/>
            </a:p>
          </p:txBody>
        </p:sp>
        <p:sp>
          <p:nvSpPr>
            <p:cNvPr id="49646" name="Freeform 1545"/>
            <p:cNvSpPr>
              <a:spLocks/>
            </p:cNvSpPr>
            <p:nvPr/>
          </p:nvSpPr>
          <p:spPr bwMode="auto">
            <a:xfrm>
              <a:off x="861" y="2637"/>
              <a:ext cx="17" cy="17"/>
            </a:xfrm>
            <a:custGeom>
              <a:avLst/>
              <a:gdLst>
                <a:gd name="T0" fmla="*/ 10 w 17"/>
                <a:gd name="T1" fmla="*/ 16 h 17"/>
                <a:gd name="T2" fmla="*/ 8 w 17"/>
                <a:gd name="T3" fmla="*/ 16 h 17"/>
                <a:gd name="T4" fmla="*/ 13 w 17"/>
                <a:gd name="T5" fmla="*/ 12 h 17"/>
                <a:gd name="T6" fmla="*/ 16 w 17"/>
                <a:gd name="T7" fmla="*/ 9 h 17"/>
                <a:gd name="T8" fmla="*/ 16 w 17"/>
                <a:gd name="T9" fmla="*/ 6 h 17"/>
                <a:gd name="T10" fmla="*/ 8 w 17"/>
                <a:gd name="T11" fmla="*/ 0 h 17"/>
                <a:gd name="T12" fmla="*/ 8 w 17"/>
                <a:gd name="T13" fmla="*/ 9 h 17"/>
                <a:gd name="T14" fmla="*/ 2 w 17"/>
                <a:gd name="T15" fmla="*/ 6 h 17"/>
                <a:gd name="T16" fmla="*/ 0 w 17"/>
                <a:gd name="T17" fmla="*/ 6 h 17"/>
                <a:gd name="T18" fmla="*/ 2 w 17"/>
                <a:gd name="T19" fmla="*/ 6 h 17"/>
                <a:gd name="T20" fmla="*/ 0 w 17"/>
                <a:gd name="T21" fmla="*/ 6 h 17"/>
                <a:gd name="T22" fmla="*/ 10 w 17"/>
                <a:gd name="T23" fmla="*/ 1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0" y="16"/>
                  </a:moveTo>
                  <a:lnTo>
                    <a:pt x="8" y="16"/>
                  </a:lnTo>
                  <a:lnTo>
                    <a:pt x="13" y="12"/>
                  </a:lnTo>
                  <a:lnTo>
                    <a:pt x="16" y="9"/>
                  </a:lnTo>
                  <a:lnTo>
                    <a:pt x="16" y="6"/>
                  </a:lnTo>
                  <a:lnTo>
                    <a:pt x="8" y="0"/>
                  </a:lnTo>
                  <a:lnTo>
                    <a:pt x="8" y="9"/>
                  </a:lnTo>
                  <a:lnTo>
                    <a:pt x="2" y="6"/>
                  </a:lnTo>
                  <a:lnTo>
                    <a:pt x="0" y="6"/>
                  </a:lnTo>
                  <a:lnTo>
                    <a:pt x="2" y="6"/>
                  </a:lnTo>
                  <a:lnTo>
                    <a:pt x="0" y="6"/>
                  </a:lnTo>
                  <a:lnTo>
                    <a:pt x="10" y="16"/>
                  </a:lnTo>
                </a:path>
              </a:pathLst>
            </a:custGeom>
            <a:solidFill>
              <a:srgbClr val="B5B5B5"/>
            </a:solidFill>
            <a:ln w="12700" cap="rnd">
              <a:noFill/>
              <a:round/>
              <a:headEnd/>
              <a:tailEnd/>
            </a:ln>
          </p:spPr>
          <p:txBody>
            <a:bodyPr/>
            <a:lstStyle/>
            <a:p>
              <a:endParaRPr lang="en-US" dirty="0"/>
            </a:p>
          </p:txBody>
        </p:sp>
        <p:sp>
          <p:nvSpPr>
            <p:cNvPr id="49647" name="Freeform 1546"/>
            <p:cNvSpPr>
              <a:spLocks/>
            </p:cNvSpPr>
            <p:nvPr/>
          </p:nvSpPr>
          <p:spPr bwMode="auto">
            <a:xfrm>
              <a:off x="819" y="2644"/>
              <a:ext cx="44" cy="27"/>
            </a:xfrm>
            <a:custGeom>
              <a:avLst/>
              <a:gdLst>
                <a:gd name="T0" fmla="*/ 7 w 44"/>
                <a:gd name="T1" fmla="*/ 26 h 27"/>
                <a:gd name="T2" fmla="*/ 11 w 44"/>
                <a:gd name="T3" fmla="*/ 24 h 27"/>
                <a:gd name="T4" fmla="*/ 14 w 44"/>
                <a:gd name="T5" fmla="*/ 21 h 27"/>
                <a:gd name="T6" fmla="*/ 18 w 44"/>
                <a:gd name="T7" fmla="*/ 19 h 27"/>
                <a:gd name="T8" fmla="*/ 23 w 44"/>
                <a:gd name="T9" fmla="*/ 16 h 27"/>
                <a:gd name="T10" fmla="*/ 28 w 44"/>
                <a:gd name="T11" fmla="*/ 14 h 27"/>
                <a:gd name="T12" fmla="*/ 32 w 44"/>
                <a:gd name="T13" fmla="*/ 12 h 27"/>
                <a:gd name="T14" fmla="*/ 38 w 44"/>
                <a:gd name="T15" fmla="*/ 10 h 27"/>
                <a:gd name="T16" fmla="*/ 43 w 44"/>
                <a:gd name="T17" fmla="*/ 7 h 27"/>
                <a:gd name="T18" fmla="*/ 37 w 44"/>
                <a:gd name="T19" fmla="*/ 0 h 27"/>
                <a:gd name="T20" fmla="*/ 32 w 44"/>
                <a:gd name="T21" fmla="*/ 2 h 27"/>
                <a:gd name="T22" fmla="*/ 29 w 44"/>
                <a:gd name="T23" fmla="*/ 5 h 27"/>
                <a:gd name="T24" fmla="*/ 24 w 44"/>
                <a:gd name="T25" fmla="*/ 7 h 27"/>
                <a:gd name="T26" fmla="*/ 18 w 44"/>
                <a:gd name="T27" fmla="*/ 9 h 27"/>
                <a:gd name="T28" fmla="*/ 13 w 44"/>
                <a:gd name="T29" fmla="*/ 11 h 27"/>
                <a:gd name="T30" fmla="*/ 9 w 44"/>
                <a:gd name="T31" fmla="*/ 14 h 27"/>
                <a:gd name="T32" fmla="*/ 4 w 44"/>
                <a:gd name="T33" fmla="*/ 17 h 27"/>
                <a:gd name="T34" fmla="*/ 0 w 44"/>
                <a:gd name="T35" fmla="*/ 21 h 27"/>
                <a:gd name="T36" fmla="*/ 7 w 44"/>
                <a:gd name="T37" fmla="*/ 26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
                <a:gd name="T58" fmla="*/ 0 h 27"/>
                <a:gd name="T59" fmla="*/ 44 w 44"/>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 h="27">
                  <a:moveTo>
                    <a:pt x="7" y="26"/>
                  </a:moveTo>
                  <a:lnTo>
                    <a:pt x="11" y="24"/>
                  </a:lnTo>
                  <a:lnTo>
                    <a:pt x="14" y="21"/>
                  </a:lnTo>
                  <a:lnTo>
                    <a:pt x="18" y="19"/>
                  </a:lnTo>
                  <a:lnTo>
                    <a:pt x="23" y="16"/>
                  </a:lnTo>
                  <a:lnTo>
                    <a:pt x="28" y="14"/>
                  </a:lnTo>
                  <a:lnTo>
                    <a:pt x="32" y="12"/>
                  </a:lnTo>
                  <a:lnTo>
                    <a:pt x="38" y="10"/>
                  </a:lnTo>
                  <a:lnTo>
                    <a:pt x="43" y="7"/>
                  </a:lnTo>
                  <a:lnTo>
                    <a:pt x="37" y="0"/>
                  </a:lnTo>
                  <a:lnTo>
                    <a:pt x="32" y="2"/>
                  </a:lnTo>
                  <a:lnTo>
                    <a:pt x="29" y="5"/>
                  </a:lnTo>
                  <a:lnTo>
                    <a:pt x="24" y="7"/>
                  </a:lnTo>
                  <a:lnTo>
                    <a:pt x="18" y="9"/>
                  </a:lnTo>
                  <a:lnTo>
                    <a:pt x="13" y="11"/>
                  </a:lnTo>
                  <a:lnTo>
                    <a:pt x="9" y="14"/>
                  </a:lnTo>
                  <a:lnTo>
                    <a:pt x="4" y="17"/>
                  </a:lnTo>
                  <a:lnTo>
                    <a:pt x="0" y="21"/>
                  </a:lnTo>
                  <a:lnTo>
                    <a:pt x="7" y="26"/>
                  </a:lnTo>
                </a:path>
              </a:pathLst>
            </a:custGeom>
            <a:solidFill>
              <a:srgbClr val="B5B5B5"/>
            </a:solidFill>
            <a:ln w="12700" cap="rnd">
              <a:noFill/>
              <a:round/>
              <a:headEnd/>
              <a:tailEnd/>
            </a:ln>
          </p:spPr>
          <p:txBody>
            <a:bodyPr/>
            <a:lstStyle/>
            <a:p>
              <a:endParaRPr lang="en-US" dirty="0"/>
            </a:p>
          </p:txBody>
        </p:sp>
        <p:sp>
          <p:nvSpPr>
            <p:cNvPr id="49648" name="Freeform 1547"/>
            <p:cNvSpPr>
              <a:spLocks/>
            </p:cNvSpPr>
            <p:nvPr/>
          </p:nvSpPr>
          <p:spPr bwMode="auto">
            <a:xfrm>
              <a:off x="780" y="2670"/>
              <a:ext cx="42" cy="42"/>
            </a:xfrm>
            <a:custGeom>
              <a:avLst/>
              <a:gdLst>
                <a:gd name="T0" fmla="*/ 7 w 42"/>
                <a:gd name="T1" fmla="*/ 41 h 42"/>
                <a:gd name="T2" fmla="*/ 12 w 42"/>
                <a:gd name="T3" fmla="*/ 38 h 42"/>
                <a:gd name="T4" fmla="*/ 16 w 42"/>
                <a:gd name="T5" fmla="*/ 33 h 42"/>
                <a:gd name="T6" fmla="*/ 21 w 42"/>
                <a:gd name="T7" fmla="*/ 28 h 42"/>
                <a:gd name="T8" fmla="*/ 25 w 42"/>
                <a:gd name="T9" fmla="*/ 23 h 42"/>
                <a:gd name="T10" fmla="*/ 29 w 42"/>
                <a:gd name="T11" fmla="*/ 18 h 42"/>
                <a:gd name="T12" fmla="*/ 33 w 42"/>
                <a:gd name="T13" fmla="*/ 15 h 42"/>
                <a:gd name="T14" fmla="*/ 38 w 42"/>
                <a:gd name="T15" fmla="*/ 10 h 42"/>
                <a:gd name="T16" fmla="*/ 41 w 42"/>
                <a:gd name="T17" fmla="*/ 5 h 42"/>
                <a:gd name="T18" fmla="*/ 34 w 42"/>
                <a:gd name="T19" fmla="*/ 0 h 42"/>
                <a:gd name="T20" fmla="*/ 31 w 42"/>
                <a:gd name="T21" fmla="*/ 3 h 42"/>
                <a:gd name="T22" fmla="*/ 26 w 42"/>
                <a:gd name="T23" fmla="*/ 8 h 42"/>
                <a:gd name="T24" fmla="*/ 22 w 42"/>
                <a:gd name="T25" fmla="*/ 13 h 42"/>
                <a:gd name="T26" fmla="*/ 18 w 42"/>
                <a:gd name="T27" fmla="*/ 17 h 42"/>
                <a:gd name="T28" fmla="*/ 14 w 42"/>
                <a:gd name="T29" fmla="*/ 22 h 42"/>
                <a:gd name="T30" fmla="*/ 9 w 42"/>
                <a:gd name="T31" fmla="*/ 26 h 42"/>
                <a:gd name="T32" fmla="*/ 5 w 42"/>
                <a:gd name="T33" fmla="*/ 31 h 42"/>
                <a:gd name="T34" fmla="*/ 0 w 42"/>
                <a:gd name="T35" fmla="*/ 35 h 42"/>
                <a:gd name="T36" fmla="*/ 7 w 42"/>
                <a:gd name="T37" fmla="*/ 41 h 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42"/>
                <a:gd name="T59" fmla="*/ 42 w 42"/>
                <a:gd name="T60" fmla="*/ 42 h 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42">
                  <a:moveTo>
                    <a:pt x="7" y="41"/>
                  </a:moveTo>
                  <a:lnTo>
                    <a:pt x="12" y="38"/>
                  </a:lnTo>
                  <a:lnTo>
                    <a:pt x="16" y="33"/>
                  </a:lnTo>
                  <a:lnTo>
                    <a:pt x="21" y="28"/>
                  </a:lnTo>
                  <a:lnTo>
                    <a:pt x="25" y="23"/>
                  </a:lnTo>
                  <a:lnTo>
                    <a:pt x="29" y="18"/>
                  </a:lnTo>
                  <a:lnTo>
                    <a:pt x="33" y="15"/>
                  </a:lnTo>
                  <a:lnTo>
                    <a:pt x="38" y="10"/>
                  </a:lnTo>
                  <a:lnTo>
                    <a:pt x="41" y="5"/>
                  </a:lnTo>
                  <a:lnTo>
                    <a:pt x="34" y="0"/>
                  </a:lnTo>
                  <a:lnTo>
                    <a:pt x="31" y="3"/>
                  </a:lnTo>
                  <a:lnTo>
                    <a:pt x="26" y="8"/>
                  </a:lnTo>
                  <a:lnTo>
                    <a:pt x="22" y="13"/>
                  </a:lnTo>
                  <a:lnTo>
                    <a:pt x="18" y="17"/>
                  </a:lnTo>
                  <a:lnTo>
                    <a:pt x="14" y="22"/>
                  </a:lnTo>
                  <a:lnTo>
                    <a:pt x="9" y="26"/>
                  </a:lnTo>
                  <a:lnTo>
                    <a:pt x="5" y="31"/>
                  </a:lnTo>
                  <a:lnTo>
                    <a:pt x="0" y="35"/>
                  </a:lnTo>
                  <a:lnTo>
                    <a:pt x="7" y="41"/>
                  </a:lnTo>
                </a:path>
              </a:pathLst>
            </a:custGeom>
            <a:solidFill>
              <a:srgbClr val="B5B5B5"/>
            </a:solidFill>
            <a:ln w="12700" cap="rnd">
              <a:noFill/>
              <a:round/>
              <a:headEnd/>
              <a:tailEnd/>
            </a:ln>
          </p:spPr>
          <p:txBody>
            <a:bodyPr/>
            <a:lstStyle/>
            <a:p>
              <a:endParaRPr lang="en-US" dirty="0"/>
            </a:p>
          </p:txBody>
        </p:sp>
        <p:sp>
          <p:nvSpPr>
            <p:cNvPr id="49649" name="Freeform 1548"/>
            <p:cNvSpPr>
              <a:spLocks/>
            </p:cNvSpPr>
            <p:nvPr/>
          </p:nvSpPr>
          <p:spPr bwMode="auto">
            <a:xfrm>
              <a:off x="758" y="2710"/>
              <a:ext cx="25" cy="17"/>
            </a:xfrm>
            <a:custGeom>
              <a:avLst/>
              <a:gdLst>
                <a:gd name="T0" fmla="*/ 6 w 25"/>
                <a:gd name="T1" fmla="*/ 16 h 17"/>
                <a:gd name="T2" fmla="*/ 10 w 25"/>
                <a:gd name="T3" fmla="*/ 13 h 17"/>
                <a:gd name="T4" fmla="*/ 15 w 25"/>
                <a:gd name="T5" fmla="*/ 11 h 17"/>
                <a:gd name="T6" fmla="*/ 19 w 25"/>
                <a:gd name="T7" fmla="*/ 9 h 17"/>
                <a:gd name="T8" fmla="*/ 24 w 25"/>
                <a:gd name="T9" fmla="*/ 5 h 17"/>
                <a:gd name="T10" fmla="*/ 18 w 25"/>
                <a:gd name="T11" fmla="*/ 0 h 17"/>
                <a:gd name="T12" fmla="*/ 14 w 25"/>
                <a:gd name="T13" fmla="*/ 2 h 17"/>
                <a:gd name="T14" fmla="*/ 10 w 25"/>
                <a:gd name="T15" fmla="*/ 4 h 17"/>
                <a:gd name="T16" fmla="*/ 5 w 25"/>
                <a:gd name="T17" fmla="*/ 7 h 17"/>
                <a:gd name="T18" fmla="*/ 0 w 25"/>
                <a:gd name="T19" fmla="*/ 9 h 17"/>
                <a:gd name="T20" fmla="*/ 6 w 25"/>
                <a:gd name="T21" fmla="*/ 1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17"/>
                <a:gd name="T35" fmla="*/ 25 w 25"/>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17">
                  <a:moveTo>
                    <a:pt x="6" y="16"/>
                  </a:moveTo>
                  <a:lnTo>
                    <a:pt x="10" y="13"/>
                  </a:lnTo>
                  <a:lnTo>
                    <a:pt x="15" y="11"/>
                  </a:lnTo>
                  <a:lnTo>
                    <a:pt x="19" y="9"/>
                  </a:lnTo>
                  <a:lnTo>
                    <a:pt x="24" y="5"/>
                  </a:lnTo>
                  <a:lnTo>
                    <a:pt x="18" y="0"/>
                  </a:lnTo>
                  <a:lnTo>
                    <a:pt x="14" y="2"/>
                  </a:lnTo>
                  <a:lnTo>
                    <a:pt x="10" y="4"/>
                  </a:lnTo>
                  <a:lnTo>
                    <a:pt x="5" y="7"/>
                  </a:lnTo>
                  <a:lnTo>
                    <a:pt x="0" y="9"/>
                  </a:lnTo>
                  <a:lnTo>
                    <a:pt x="6" y="16"/>
                  </a:lnTo>
                </a:path>
              </a:pathLst>
            </a:custGeom>
            <a:solidFill>
              <a:srgbClr val="B5B5B5"/>
            </a:solidFill>
            <a:ln w="12700" cap="rnd">
              <a:noFill/>
              <a:round/>
              <a:headEnd/>
              <a:tailEnd/>
            </a:ln>
          </p:spPr>
          <p:txBody>
            <a:bodyPr/>
            <a:lstStyle/>
            <a:p>
              <a:endParaRPr lang="en-US" dirty="0"/>
            </a:p>
          </p:txBody>
        </p:sp>
        <p:sp>
          <p:nvSpPr>
            <p:cNvPr id="49650" name="Freeform 1549"/>
            <p:cNvSpPr>
              <a:spLocks/>
            </p:cNvSpPr>
            <p:nvPr/>
          </p:nvSpPr>
          <p:spPr bwMode="auto">
            <a:xfrm>
              <a:off x="704" y="2723"/>
              <a:ext cx="56" cy="46"/>
            </a:xfrm>
            <a:custGeom>
              <a:avLst/>
              <a:gdLst>
                <a:gd name="T0" fmla="*/ 8 w 56"/>
                <a:gd name="T1" fmla="*/ 45 h 46"/>
                <a:gd name="T2" fmla="*/ 7 w 56"/>
                <a:gd name="T3" fmla="*/ 45 h 46"/>
                <a:gd name="T4" fmla="*/ 13 w 56"/>
                <a:gd name="T5" fmla="*/ 40 h 46"/>
                <a:gd name="T6" fmla="*/ 19 w 56"/>
                <a:gd name="T7" fmla="*/ 35 h 46"/>
                <a:gd name="T8" fmla="*/ 23 w 56"/>
                <a:gd name="T9" fmla="*/ 30 h 46"/>
                <a:gd name="T10" fmla="*/ 29 w 56"/>
                <a:gd name="T11" fmla="*/ 25 h 46"/>
                <a:gd name="T12" fmla="*/ 35 w 56"/>
                <a:gd name="T13" fmla="*/ 20 h 46"/>
                <a:gd name="T14" fmla="*/ 41 w 56"/>
                <a:gd name="T15" fmla="*/ 16 h 46"/>
                <a:gd name="T16" fmla="*/ 48 w 56"/>
                <a:gd name="T17" fmla="*/ 12 h 46"/>
                <a:gd name="T18" fmla="*/ 55 w 56"/>
                <a:gd name="T19" fmla="*/ 8 h 46"/>
                <a:gd name="T20" fmla="*/ 49 w 56"/>
                <a:gd name="T21" fmla="*/ 0 h 46"/>
                <a:gd name="T22" fmla="*/ 41 w 56"/>
                <a:gd name="T23" fmla="*/ 4 h 46"/>
                <a:gd name="T24" fmla="*/ 35 w 56"/>
                <a:gd name="T25" fmla="*/ 10 h 46"/>
                <a:gd name="T26" fmla="*/ 30 w 56"/>
                <a:gd name="T27" fmla="*/ 14 h 46"/>
                <a:gd name="T28" fmla="*/ 23 w 56"/>
                <a:gd name="T29" fmla="*/ 19 h 46"/>
                <a:gd name="T30" fmla="*/ 16 w 56"/>
                <a:gd name="T31" fmla="*/ 23 h 46"/>
                <a:gd name="T32" fmla="*/ 12 w 56"/>
                <a:gd name="T33" fmla="*/ 28 h 46"/>
                <a:gd name="T34" fmla="*/ 5 w 56"/>
                <a:gd name="T35" fmla="*/ 34 h 46"/>
                <a:gd name="T36" fmla="*/ 0 w 56"/>
                <a:gd name="T37" fmla="*/ 40 h 46"/>
                <a:gd name="T38" fmla="*/ 8 w 56"/>
                <a:gd name="T39" fmla="*/ 4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6"/>
                <a:gd name="T61" fmla="*/ 0 h 46"/>
                <a:gd name="T62" fmla="*/ 56 w 56"/>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6" h="46">
                  <a:moveTo>
                    <a:pt x="8" y="45"/>
                  </a:moveTo>
                  <a:lnTo>
                    <a:pt x="7" y="45"/>
                  </a:lnTo>
                  <a:lnTo>
                    <a:pt x="13" y="40"/>
                  </a:lnTo>
                  <a:lnTo>
                    <a:pt x="19" y="35"/>
                  </a:lnTo>
                  <a:lnTo>
                    <a:pt x="23" y="30"/>
                  </a:lnTo>
                  <a:lnTo>
                    <a:pt x="29" y="25"/>
                  </a:lnTo>
                  <a:lnTo>
                    <a:pt x="35" y="20"/>
                  </a:lnTo>
                  <a:lnTo>
                    <a:pt x="41" y="16"/>
                  </a:lnTo>
                  <a:lnTo>
                    <a:pt x="48" y="12"/>
                  </a:lnTo>
                  <a:lnTo>
                    <a:pt x="55" y="8"/>
                  </a:lnTo>
                  <a:lnTo>
                    <a:pt x="49" y="0"/>
                  </a:lnTo>
                  <a:lnTo>
                    <a:pt x="41" y="4"/>
                  </a:lnTo>
                  <a:lnTo>
                    <a:pt x="35" y="10"/>
                  </a:lnTo>
                  <a:lnTo>
                    <a:pt x="30" y="14"/>
                  </a:lnTo>
                  <a:lnTo>
                    <a:pt x="23" y="19"/>
                  </a:lnTo>
                  <a:lnTo>
                    <a:pt x="16" y="23"/>
                  </a:lnTo>
                  <a:lnTo>
                    <a:pt x="12" y="28"/>
                  </a:lnTo>
                  <a:lnTo>
                    <a:pt x="5" y="34"/>
                  </a:lnTo>
                  <a:lnTo>
                    <a:pt x="0" y="40"/>
                  </a:lnTo>
                  <a:lnTo>
                    <a:pt x="8" y="45"/>
                  </a:lnTo>
                </a:path>
              </a:pathLst>
            </a:custGeom>
            <a:solidFill>
              <a:srgbClr val="B5B5B5"/>
            </a:solidFill>
            <a:ln w="12700" cap="rnd">
              <a:noFill/>
              <a:round/>
              <a:headEnd/>
              <a:tailEnd/>
            </a:ln>
          </p:spPr>
          <p:txBody>
            <a:bodyPr/>
            <a:lstStyle/>
            <a:p>
              <a:endParaRPr lang="en-US" dirty="0"/>
            </a:p>
          </p:txBody>
        </p:sp>
        <p:sp>
          <p:nvSpPr>
            <p:cNvPr id="49651" name="Freeform 1550"/>
            <p:cNvSpPr>
              <a:spLocks/>
            </p:cNvSpPr>
            <p:nvPr/>
          </p:nvSpPr>
          <p:spPr bwMode="auto">
            <a:xfrm>
              <a:off x="648" y="2768"/>
              <a:ext cx="60" cy="67"/>
            </a:xfrm>
            <a:custGeom>
              <a:avLst/>
              <a:gdLst>
                <a:gd name="T0" fmla="*/ 7 w 60"/>
                <a:gd name="T1" fmla="*/ 66 h 67"/>
                <a:gd name="T2" fmla="*/ 15 w 60"/>
                <a:gd name="T3" fmla="*/ 60 h 67"/>
                <a:gd name="T4" fmla="*/ 22 w 60"/>
                <a:gd name="T5" fmla="*/ 52 h 67"/>
                <a:gd name="T6" fmla="*/ 29 w 60"/>
                <a:gd name="T7" fmla="*/ 44 h 67"/>
                <a:gd name="T8" fmla="*/ 35 w 60"/>
                <a:gd name="T9" fmla="*/ 37 h 67"/>
                <a:gd name="T10" fmla="*/ 41 w 60"/>
                <a:gd name="T11" fmla="*/ 28 h 67"/>
                <a:gd name="T12" fmla="*/ 47 w 60"/>
                <a:gd name="T13" fmla="*/ 20 h 67"/>
                <a:gd name="T14" fmla="*/ 53 w 60"/>
                <a:gd name="T15" fmla="*/ 14 h 67"/>
                <a:gd name="T16" fmla="*/ 59 w 60"/>
                <a:gd name="T17" fmla="*/ 6 h 67"/>
                <a:gd name="T18" fmla="*/ 51 w 60"/>
                <a:gd name="T19" fmla="*/ 0 h 67"/>
                <a:gd name="T20" fmla="*/ 44 w 60"/>
                <a:gd name="T21" fmla="*/ 8 h 67"/>
                <a:gd name="T22" fmla="*/ 38 w 60"/>
                <a:gd name="T23" fmla="*/ 17 h 67"/>
                <a:gd name="T24" fmla="*/ 33 w 60"/>
                <a:gd name="T25" fmla="*/ 23 h 67"/>
                <a:gd name="T26" fmla="*/ 26 w 60"/>
                <a:gd name="T27" fmla="*/ 31 h 67"/>
                <a:gd name="T28" fmla="*/ 21 w 60"/>
                <a:gd name="T29" fmla="*/ 39 h 67"/>
                <a:gd name="T30" fmla="*/ 15 w 60"/>
                <a:gd name="T31" fmla="*/ 46 h 67"/>
                <a:gd name="T32" fmla="*/ 7 w 60"/>
                <a:gd name="T33" fmla="*/ 52 h 67"/>
                <a:gd name="T34" fmla="*/ 0 w 60"/>
                <a:gd name="T35" fmla="*/ 60 h 67"/>
                <a:gd name="T36" fmla="*/ 7 w 60"/>
                <a:gd name="T37" fmla="*/ 66 h 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67"/>
                <a:gd name="T59" fmla="*/ 60 w 60"/>
                <a:gd name="T60" fmla="*/ 67 h 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67">
                  <a:moveTo>
                    <a:pt x="7" y="66"/>
                  </a:moveTo>
                  <a:lnTo>
                    <a:pt x="15" y="60"/>
                  </a:lnTo>
                  <a:lnTo>
                    <a:pt x="22" y="52"/>
                  </a:lnTo>
                  <a:lnTo>
                    <a:pt x="29" y="44"/>
                  </a:lnTo>
                  <a:lnTo>
                    <a:pt x="35" y="37"/>
                  </a:lnTo>
                  <a:lnTo>
                    <a:pt x="41" y="28"/>
                  </a:lnTo>
                  <a:lnTo>
                    <a:pt x="47" y="20"/>
                  </a:lnTo>
                  <a:lnTo>
                    <a:pt x="53" y="14"/>
                  </a:lnTo>
                  <a:lnTo>
                    <a:pt x="59" y="6"/>
                  </a:lnTo>
                  <a:lnTo>
                    <a:pt x="51" y="0"/>
                  </a:lnTo>
                  <a:lnTo>
                    <a:pt x="44" y="8"/>
                  </a:lnTo>
                  <a:lnTo>
                    <a:pt x="38" y="17"/>
                  </a:lnTo>
                  <a:lnTo>
                    <a:pt x="33" y="23"/>
                  </a:lnTo>
                  <a:lnTo>
                    <a:pt x="26" y="31"/>
                  </a:lnTo>
                  <a:lnTo>
                    <a:pt x="21" y="39"/>
                  </a:lnTo>
                  <a:lnTo>
                    <a:pt x="15" y="46"/>
                  </a:lnTo>
                  <a:lnTo>
                    <a:pt x="7" y="52"/>
                  </a:lnTo>
                  <a:lnTo>
                    <a:pt x="0" y="60"/>
                  </a:lnTo>
                  <a:lnTo>
                    <a:pt x="7" y="66"/>
                  </a:lnTo>
                </a:path>
              </a:pathLst>
            </a:custGeom>
            <a:solidFill>
              <a:srgbClr val="B5B5B5"/>
            </a:solidFill>
            <a:ln w="12700" cap="rnd">
              <a:noFill/>
              <a:round/>
              <a:headEnd/>
              <a:tailEnd/>
            </a:ln>
          </p:spPr>
          <p:txBody>
            <a:bodyPr/>
            <a:lstStyle/>
            <a:p>
              <a:endParaRPr lang="en-US" dirty="0"/>
            </a:p>
          </p:txBody>
        </p:sp>
        <p:sp>
          <p:nvSpPr>
            <p:cNvPr id="49652" name="Freeform 1551"/>
            <p:cNvSpPr>
              <a:spLocks/>
            </p:cNvSpPr>
            <p:nvPr/>
          </p:nvSpPr>
          <p:spPr bwMode="auto">
            <a:xfrm>
              <a:off x="662" y="2834"/>
              <a:ext cx="34" cy="39"/>
            </a:xfrm>
            <a:custGeom>
              <a:avLst/>
              <a:gdLst>
                <a:gd name="T0" fmla="*/ 26 w 34"/>
                <a:gd name="T1" fmla="*/ 0 h 39"/>
                <a:gd name="T2" fmla="*/ 22 w 34"/>
                <a:gd name="T3" fmla="*/ 4 h 39"/>
                <a:gd name="T4" fmla="*/ 19 w 34"/>
                <a:gd name="T5" fmla="*/ 9 h 39"/>
                <a:gd name="T6" fmla="*/ 16 w 34"/>
                <a:gd name="T7" fmla="*/ 14 h 39"/>
                <a:gd name="T8" fmla="*/ 14 w 34"/>
                <a:gd name="T9" fmla="*/ 17 h 39"/>
                <a:gd name="T10" fmla="*/ 10 w 34"/>
                <a:gd name="T11" fmla="*/ 22 h 39"/>
                <a:gd name="T12" fmla="*/ 8 w 34"/>
                <a:gd name="T13" fmla="*/ 25 h 39"/>
                <a:gd name="T14" fmla="*/ 5 w 34"/>
                <a:gd name="T15" fmla="*/ 28 h 39"/>
                <a:gd name="T16" fmla="*/ 0 w 34"/>
                <a:gd name="T17" fmla="*/ 29 h 39"/>
                <a:gd name="T18" fmla="*/ 3 w 34"/>
                <a:gd name="T19" fmla="*/ 38 h 39"/>
                <a:gd name="T20" fmla="*/ 8 w 34"/>
                <a:gd name="T21" fmla="*/ 35 h 39"/>
                <a:gd name="T22" fmla="*/ 14 w 34"/>
                <a:gd name="T23" fmla="*/ 32 h 39"/>
                <a:gd name="T24" fmla="*/ 19 w 34"/>
                <a:gd name="T25" fmla="*/ 28 h 39"/>
                <a:gd name="T26" fmla="*/ 22 w 34"/>
                <a:gd name="T27" fmla="*/ 22 h 39"/>
                <a:gd name="T28" fmla="*/ 25 w 34"/>
                <a:gd name="T29" fmla="*/ 17 h 39"/>
                <a:gd name="T30" fmla="*/ 27 w 34"/>
                <a:gd name="T31" fmla="*/ 14 h 39"/>
                <a:gd name="T32" fmla="*/ 30 w 34"/>
                <a:gd name="T33" fmla="*/ 10 h 39"/>
                <a:gd name="T34" fmla="*/ 33 w 34"/>
                <a:gd name="T35" fmla="*/ 6 h 39"/>
                <a:gd name="T36" fmla="*/ 26 w 34"/>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39"/>
                <a:gd name="T59" fmla="*/ 34 w 34"/>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39">
                  <a:moveTo>
                    <a:pt x="26" y="0"/>
                  </a:moveTo>
                  <a:lnTo>
                    <a:pt x="22" y="4"/>
                  </a:lnTo>
                  <a:lnTo>
                    <a:pt x="19" y="9"/>
                  </a:lnTo>
                  <a:lnTo>
                    <a:pt x="16" y="14"/>
                  </a:lnTo>
                  <a:lnTo>
                    <a:pt x="14" y="17"/>
                  </a:lnTo>
                  <a:lnTo>
                    <a:pt x="10" y="22"/>
                  </a:lnTo>
                  <a:lnTo>
                    <a:pt x="8" y="25"/>
                  </a:lnTo>
                  <a:lnTo>
                    <a:pt x="5" y="28"/>
                  </a:lnTo>
                  <a:lnTo>
                    <a:pt x="0" y="29"/>
                  </a:lnTo>
                  <a:lnTo>
                    <a:pt x="3" y="38"/>
                  </a:lnTo>
                  <a:lnTo>
                    <a:pt x="8" y="35"/>
                  </a:lnTo>
                  <a:lnTo>
                    <a:pt x="14" y="32"/>
                  </a:lnTo>
                  <a:lnTo>
                    <a:pt x="19" y="28"/>
                  </a:lnTo>
                  <a:lnTo>
                    <a:pt x="22" y="22"/>
                  </a:lnTo>
                  <a:lnTo>
                    <a:pt x="25" y="17"/>
                  </a:lnTo>
                  <a:lnTo>
                    <a:pt x="27" y="14"/>
                  </a:lnTo>
                  <a:lnTo>
                    <a:pt x="30" y="10"/>
                  </a:lnTo>
                  <a:lnTo>
                    <a:pt x="33" y="6"/>
                  </a:lnTo>
                  <a:lnTo>
                    <a:pt x="26" y="0"/>
                  </a:lnTo>
                </a:path>
              </a:pathLst>
            </a:custGeom>
            <a:solidFill>
              <a:srgbClr val="B5B5B5"/>
            </a:solidFill>
            <a:ln w="12700" cap="rnd">
              <a:noFill/>
              <a:round/>
              <a:headEnd/>
              <a:tailEnd/>
            </a:ln>
          </p:spPr>
          <p:txBody>
            <a:bodyPr/>
            <a:lstStyle/>
            <a:p>
              <a:endParaRPr lang="en-US" dirty="0"/>
            </a:p>
          </p:txBody>
        </p:sp>
        <p:sp>
          <p:nvSpPr>
            <p:cNvPr id="49653" name="Freeform 1552"/>
            <p:cNvSpPr>
              <a:spLocks/>
            </p:cNvSpPr>
            <p:nvPr/>
          </p:nvSpPr>
          <p:spPr bwMode="auto">
            <a:xfrm>
              <a:off x="693" y="2786"/>
              <a:ext cx="55" cy="50"/>
            </a:xfrm>
            <a:custGeom>
              <a:avLst/>
              <a:gdLst>
                <a:gd name="T0" fmla="*/ 45 w 55"/>
                <a:gd name="T1" fmla="*/ 0 h 50"/>
                <a:gd name="T2" fmla="*/ 41 w 55"/>
                <a:gd name="T3" fmla="*/ 5 h 50"/>
                <a:gd name="T4" fmla="*/ 35 w 55"/>
                <a:gd name="T5" fmla="*/ 11 h 50"/>
                <a:gd name="T6" fmla="*/ 29 w 55"/>
                <a:gd name="T7" fmla="*/ 16 h 50"/>
                <a:gd name="T8" fmla="*/ 23 w 55"/>
                <a:gd name="T9" fmla="*/ 21 h 50"/>
                <a:gd name="T10" fmla="*/ 17 w 55"/>
                <a:gd name="T11" fmla="*/ 27 h 50"/>
                <a:gd name="T12" fmla="*/ 12 w 55"/>
                <a:gd name="T13" fmla="*/ 32 h 50"/>
                <a:gd name="T14" fmla="*/ 6 w 55"/>
                <a:gd name="T15" fmla="*/ 37 h 50"/>
                <a:gd name="T16" fmla="*/ 0 w 55"/>
                <a:gd name="T17" fmla="*/ 43 h 50"/>
                <a:gd name="T18" fmla="*/ 7 w 55"/>
                <a:gd name="T19" fmla="*/ 49 h 50"/>
                <a:gd name="T20" fmla="*/ 14 w 55"/>
                <a:gd name="T21" fmla="*/ 44 h 50"/>
                <a:gd name="T22" fmla="*/ 19 w 55"/>
                <a:gd name="T23" fmla="*/ 38 h 50"/>
                <a:gd name="T24" fmla="*/ 25 w 55"/>
                <a:gd name="T25" fmla="*/ 33 h 50"/>
                <a:gd name="T26" fmla="*/ 31 w 55"/>
                <a:gd name="T27" fmla="*/ 28 h 50"/>
                <a:gd name="T28" fmla="*/ 36 w 55"/>
                <a:gd name="T29" fmla="*/ 22 h 50"/>
                <a:gd name="T30" fmla="*/ 42 w 55"/>
                <a:gd name="T31" fmla="*/ 17 h 50"/>
                <a:gd name="T32" fmla="*/ 48 w 55"/>
                <a:gd name="T33" fmla="*/ 12 h 50"/>
                <a:gd name="T34" fmla="*/ 54 w 55"/>
                <a:gd name="T35" fmla="*/ 5 h 50"/>
                <a:gd name="T36" fmla="*/ 45 w 55"/>
                <a:gd name="T37" fmla="*/ 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50"/>
                <a:gd name="T59" fmla="*/ 55 w 55"/>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50">
                  <a:moveTo>
                    <a:pt x="45" y="0"/>
                  </a:moveTo>
                  <a:lnTo>
                    <a:pt x="41" y="5"/>
                  </a:lnTo>
                  <a:lnTo>
                    <a:pt x="35" y="11"/>
                  </a:lnTo>
                  <a:lnTo>
                    <a:pt x="29" y="16"/>
                  </a:lnTo>
                  <a:lnTo>
                    <a:pt x="23" y="21"/>
                  </a:lnTo>
                  <a:lnTo>
                    <a:pt x="17" y="27"/>
                  </a:lnTo>
                  <a:lnTo>
                    <a:pt x="12" y="32"/>
                  </a:lnTo>
                  <a:lnTo>
                    <a:pt x="6" y="37"/>
                  </a:lnTo>
                  <a:lnTo>
                    <a:pt x="0" y="43"/>
                  </a:lnTo>
                  <a:lnTo>
                    <a:pt x="7" y="49"/>
                  </a:lnTo>
                  <a:lnTo>
                    <a:pt x="14" y="44"/>
                  </a:lnTo>
                  <a:lnTo>
                    <a:pt x="19" y="38"/>
                  </a:lnTo>
                  <a:lnTo>
                    <a:pt x="25" y="33"/>
                  </a:lnTo>
                  <a:lnTo>
                    <a:pt x="31" y="28"/>
                  </a:lnTo>
                  <a:lnTo>
                    <a:pt x="36" y="22"/>
                  </a:lnTo>
                  <a:lnTo>
                    <a:pt x="42" y="17"/>
                  </a:lnTo>
                  <a:lnTo>
                    <a:pt x="48" y="12"/>
                  </a:lnTo>
                  <a:lnTo>
                    <a:pt x="54" y="5"/>
                  </a:lnTo>
                  <a:lnTo>
                    <a:pt x="45" y="0"/>
                  </a:lnTo>
                </a:path>
              </a:pathLst>
            </a:custGeom>
            <a:solidFill>
              <a:srgbClr val="B5B5B5"/>
            </a:solidFill>
            <a:ln w="12700" cap="rnd">
              <a:noFill/>
              <a:round/>
              <a:headEnd/>
              <a:tailEnd/>
            </a:ln>
          </p:spPr>
          <p:txBody>
            <a:bodyPr/>
            <a:lstStyle/>
            <a:p>
              <a:endParaRPr lang="en-US" dirty="0"/>
            </a:p>
          </p:txBody>
        </p:sp>
        <p:sp>
          <p:nvSpPr>
            <p:cNvPr id="49654" name="Freeform 1553"/>
            <p:cNvSpPr>
              <a:spLocks/>
            </p:cNvSpPr>
            <p:nvPr/>
          </p:nvSpPr>
          <p:spPr bwMode="auto">
            <a:xfrm>
              <a:off x="743" y="2743"/>
              <a:ext cx="54" cy="44"/>
            </a:xfrm>
            <a:custGeom>
              <a:avLst/>
              <a:gdLst>
                <a:gd name="T0" fmla="*/ 48 w 54"/>
                <a:gd name="T1" fmla="*/ 0 h 44"/>
                <a:gd name="T2" fmla="*/ 41 w 54"/>
                <a:gd name="T3" fmla="*/ 4 h 44"/>
                <a:gd name="T4" fmla="*/ 35 w 54"/>
                <a:gd name="T5" fmla="*/ 8 h 44"/>
                <a:gd name="T6" fmla="*/ 29 w 54"/>
                <a:gd name="T7" fmla="*/ 12 h 44"/>
                <a:gd name="T8" fmla="*/ 22 w 54"/>
                <a:gd name="T9" fmla="*/ 18 h 44"/>
                <a:gd name="T10" fmla="*/ 17 w 54"/>
                <a:gd name="T11" fmla="*/ 22 h 44"/>
                <a:gd name="T12" fmla="*/ 11 w 54"/>
                <a:gd name="T13" fmla="*/ 27 h 44"/>
                <a:gd name="T14" fmla="*/ 5 w 54"/>
                <a:gd name="T15" fmla="*/ 32 h 44"/>
                <a:gd name="T16" fmla="*/ 0 w 54"/>
                <a:gd name="T17" fmla="*/ 38 h 44"/>
                <a:gd name="T18" fmla="*/ 9 w 54"/>
                <a:gd name="T19" fmla="*/ 43 h 44"/>
                <a:gd name="T20" fmla="*/ 13 w 54"/>
                <a:gd name="T21" fmla="*/ 38 h 44"/>
                <a:gd name="T22" fmla="*/ 18 w 54"/>
                <a:gd name="T23" fmla="*/ 33 h 44"/>
                <a:gd name="T24" fmla="*/ 24 w 54"/>
                <a:gd name="T25" fmla="*/ 29 h 44"/>
                <a:gd name="T26" fmla="*/ 29 w 54"/>
                <a:gd name="T27" fmla="*/ 24 h 44"/>
                <a:gd name="T28" fmla="*/ 35 w 54"/>
                <a:gd name="T29" fmla="*/ 20 h 44"/>
                <a:gd name="T30" fmla="*/ 40 w 54"/>
                <a:gd name="T31" fmla="*/ 16 h 44"/>
                <a:gd name="T32" fmla="*/ 47 w 54"/>
                <a:gd name="T33" fmla="*/ 12 h 44"/>
                <a:gd name="T34" fmla="*/ 53 w 54"/>
                <a:gd name="T35" fmla="*/ 8 h 44"/>
                <a:gd name="T36" fmla="*/ 48 w 54"/>
                <a:gd name="T37" fmla="*/ 0 h 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4"/>
                <a:gd name="T59" fmla="*/ 54 w 54"/>
                <a:gd name="T60" fmla="*/ 44 h 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4">
                  <a:moveTo>
                    <a:pt x="48" y="0"/>
                  </a:moveTo>
                  <a:lnTo>
                    <a:pt x="41" y="4"/>
                  </a:lnTo>
                  <a:lnTo>
                    <a:pt x="35" y="8"/>
                  </a:lnTo>
                  <a:lnTo>
                    <a:pt x="29" y="12"/>
                  </a:lnTo>
                  <a:lnTo>
                    <a:pt x="22" y="18"/>
                  </a:lnTo>
                  <a:lnTo>
                    <a:pt x="17" y="22"/>
                  </a:lnTo>
                  <a:lnTo>
                    <a:pt x="11" y="27"/>
                  </a:lnTo>
                  <a:lnTo>
                    <a:pt x="5" y="32"/>
                  </a:lnTo>
                  <a:lnTo>
                    <a:pt x="0" y="38"/>
                  </a:lnTo>
                  <a:lnTo>
                    <a:pt x="9" y="43"/>
                  </a:lnTo>
                  <a:lnTo>
                    <a:pt x="13" y="38"/>
                  </a:lnTo>
                  <a:lnTo>
                    <a:pt x="18" y="33"/>
                  </a:lnTo>
                  <a:lnTo>
                    <a:pt x="24" y="29"/>
                  </a:lnTo>
                  <a:lnTo>
                    <a:pt x="29" y="24"/>
                  </a:lnTo>
                  <a:lnTo>
                    <a:pt x="35" y="20"/>
                  </a:lnTo>
                  <a:lnTo>
                    <a:pt x="40" y="16"/>
                  </a:lnTo>
                  <a:lnTo>
                    <a:pt x="47" y="12"/>
                  </a:lnTo>
                  <a:lnTo>
                    <a:pt x="53" y="8"/>
                  </a:lnTo>
                  <a:lnTo>
                    <a:pt x="48" y="0"/>
                  </a:lnTo>
                </a:path>
              </a:pathLst>
            </a:custGeom>
            <a:solidFill>
              <a:srgbClr val="B5B5B5"/>
            </a:solidFill>
            <a:ln w="12700" cap="rnd">
              <a:noFill/>
              <a:round/>
              <a:headEnd/>
              <a:tailEnd/>
            </a:ln>
          </p:spPr>
          <p:txBody>
            <a:bodyPr/>
            <a:lstStyle/>
            <a:p>
              <a:endParaRPr lang="en-US" dirty="0"/>
            </a:p>
          </p:txBody>
        </p:sp>
        <p:sp>
          <p:nvSpPr>
            <p:cNvPr id="49655" name="Freeform 1554"/>
            <p:cNvSpPr>
              <a:spLocks/>
            </p:cNvSpPr>
            <p:nvPr/>
          </p:nvSpPr>
          <p:spPr bwMode="auto">
            <a:xfrm>
              <a:off x="796" y="2718"/>
              <a:ext cx="45" cy="29"/>
            </a:xfrm>
            <a:custGeom>
              <a:avLst/>
              <a:gdLst>
                <a:gd name="T0" fmla="*/ 44 w 45"/>
                <a:gd name="T1" fmla="*/ 5 h 29"/>
                <a:gd name="T2" fmla="*/ 37 w 45"/>
                <a:gd name="T3" fmla="*/ 0 h 29"/>
                <a:gd name="T4" fmla="*/ 32 w 45"/>
                <a:gd name="T5" fmla="*/ 2 h 29"/>
                <a:gd name="T6" fmla="*/ 27 w 45"/>
                <a:gd name="T7" fmla="*/ 4 h 29"/>
                <a:gd name="T8" fmla="*/ 23 w 45"/>
                <a:gd name="T9" fmla="*/ 7 h 29"/>
                <a:gd name="T10" fmla="*/ 18 w 45"/>
                <a:gd name="T11" fmla="*/ 10 h 29"/>
                <a:gd name="T12" fmla="*/ 13 w 45"/>
                <a:gd name="T13" fmla="*/ 12 h 29"/>
                <a:gd name="T14" fmla="*/ 10 w 45"/>
                <a:gd name="T15" fmla="*/ 16 h 29"/>
                <a:gd name="T16" fmla="*/ 5 w 45"/>
                <a:gd name="T17" fmla="*/ 17 h 29"/>
                <a:gd name="T18" fmla="*/ 0 w 45"/>
                <a:gd name="T19" fmla="*/ 21 h 29"/>
                <a:gd name="T20" fmla="*/ 5 w 45"/>
                <a:gd name="T21" fmla="*/ 28 h 29"/>
                <a:gd name="T22" fmla="*/ 11 w 45"/>
                <a:gd name="T23" fmla="*/ 25 h 29"/>
                <a:gd name="T24" fmla="*/ 15 w 45"/>
                <a:gd name="T25" fmla="*/ 22 h 29"/>
                <a:gd name="T26" fmla="*/ 19 w 45"/>
                <a:gd name="T27" fmla="*/ 20 h 29"/>
                <a:gd name="T28" fmla="*/ 24 w 45"/>
                <a:gd name="T29" fmla="*/ 17 h 29"/>
                <a:gd name="T30" fmla="*/ 28 w 45"/>
                <a:gd name="T31" fmla="*/ 15 h 29"/>
                <a:gd name="T32" fmla="*/ 33 w 45"/>
                <a:gd name="T33" fmla="*/ 12 h 29"/>
                <a:gd name="T34" fmla="*/ 36 w 45"/>
                <a:gd name="T35" fmla="*/ 10 h 29"/>
                <a:gd name="T36" fmla="*/ 41 w 45"/>
                <a:gd name="T37" fmla="*/ 7 h 29"/>
                <a:gd name="T38" fmla="*/ 34 w 45"/>
                <a:gd name="T39" fmla="*/ 2 h 29"/>
                <a:gd name="T40" fmla="*/ 44 w 45"/>
                <a:gd name="T41" fmla="*/ 5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29"/>
                <a:gd name="T65" fmla="*/ 45 w 45"/>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29">
                  <a:moveTo>
                    <a:pt x="44" y="5"/>
                  </a:moveTo>
                  <a:lnTo>
                    <a:pt x="37" y="0"/>
                  </a:lnTo>
                  <a:lnTo>
                    <a:pt x="32" y="2"/>
                  </a:lnTo>
                  <a:lnTo>
                    <a:pt x="27" y="4"/>
                  </a:lnTo>
                  <a:lnTo>
                    <a:pt x="23" y="7"/>
                  </a:lnTo>
                  <a:lnTo>
                    <a:pt x="18" y="10"/>
                  </a:lnTo>
                  <a:lnTo>
                    <a:pt x="13" y="12"/>
                  </a:lnTo>
                  <a:lnTo>
                    <a:pt x="10" y="16"/>
                  </a:lnTo>
                  <a:lnTo>
                    <a:pt x="5" y="17"/>
                  </a:lnTo>
                  <a:lnTo>
                    <a:pt x="0" y="21"/>
                  </a:lnTo>
                  <a:lnTo>
                    <a:pt x="5" y="28"/>
                  </a:lnTo>
                  <a:lnTo>
                    <a:pt x="11" y="25"/>
                  </a:lnTo>
                  <a:lnTo>
                    <a:pt x="15" y="22"/>
                  </a:lnTo>
                  <a:lnTo>
                    <a:pt x="19" y="20"/>
                  </a:lnTo>
                  <a:lnTo>
                    <a:pt x="24" y="17"/>
                  </a:lnTo>
                  <a:lnTo>
                    <a:pt x="28" y="15"/>
                  </a:lnTo>
                  <a:lnTo>
                    <a:pt x="33" y="12"/>
                  </a:lnTo>
                  <a:lnTo>
                    <a:pt x="36" y="10"/>
                  </a:lnTo>
                  <a:lnTo>
                    <a:pt x="41" y="7"/>
                  </a:lnTo>
                  <a:lnTo>
                    <a:pt x="34" y="2"/>
                  </a:lnTo>
                  <a:lnTo>
                    <a:pt x="44" y="5"/>
                  </a:lnTo>
                </a:path>
              </a:pathLst>
            </a:custGeom>
            <a:solidFill>
              <a:srgbClr val="B5B5B5"/>
            </a:solidFill>
            <a:ln w="12700" cap="rnd">
              <a:noFill/>
              <a:round/>
              <a:headEnd/>
              <a:tailEnd/>
            </a:ln>
          </p:spPr>
          <p:txBody>
            <a:bodyPr/>
            <a:lstStyle/>
            <a:p>
              <a:endParaRPr lang="en-US" dirty="0"/>
            </a:p>
          </p:txBody>
        </p:sp>
        <p:sp>
          <p:nvSpPr>
            <p:cNvPr id="49656" name="Freeform 1555"/>
            <p:cNvSpPr>
              <a:spLocks/>
            </p:cNvSpPr>
            <p:nvPr/>
          </p:nvSpPr>
          <p:spPr bwMode="auto">
            <a:xfrm>
              <a:off x="815" y="2721"/>
              <a:ext cx="26" cy="27"/>
            </a:xfrm>
            <a:custGeom>
              <a:avLst/>
              <a:gdLst>
                <a:gd name="T0" fmla="*/ 10 w 26"/>
                <a:gd name="T1" fmla="*/ 25 h 27"/>
                <a:gd name="T2" fmla="*/ 9 w 26"/>
                <a:gd name="T3" fmla="*/ 26 h 27"/>
                <a:gd name="T4" fmla="*/ 10 w 26"/>
                <a:gd name="T5" fmla="*/ 24 h 27"/>
                <a:gd name="T6" fmla="*/ 13 w 26"/>
                <a:gd name="T7" fmla="*/ 20 h 27"/>
                <a:gd name="T8" fmla="*/ 15 w 26"/>
                <a:gd name="T9" fmla="*/ 18 h 27"/>
                <a:gd name="T10" fmla="*/ 16 w 26"/>
                <a:gd name="T11" fmla="*/ 15 h 27"/>
                <a:gd name="T12" fmla="*/ 19 w 26"/>
                <a:gd name="T13" fmla="*/ 12 h 27"/>
                <a:gd name="T14" fmla="*/ 21 w 26"/>
                <a:gd name="T15" fmla="*/ 10 h 27"/>
                <a:gd name="T16" fmla="*/ 23 w 26"/>
                <a:gd name="T17" fmla="*/ 6 h 27"/>
                <a:gd name="T18" fmla="*/ 25 w 26"/>
                <a:gd name="T19" fmla="*/ 2 h 27"/>
                <a:gd name="T20" fmla="*/ 16 w 26"/>
                <a:gd name="T21" fmla="*/ 0 h 27"/>
                <a:gd name="T22" fmla="*/ 15 w 26"/>
                <a:gd name="T23" fmla="*/ 2 h 27"/>
                <a:gd name="T24" fmla="*/ 13 w 26"/>
                <a:gd name="T25" fmla="*/ 5 h 27"/>
                <a:gd name="T26" fmla="*/ 11 w 26"/>
                <a:gd name="T27" fmla="*/ 7 h 27"/>
                <a:gd name="T28" fmla="*/ 9 w 26"/>
                <a:gd name="T29" fmla="*/ 11 h 27"/>
                <a:gd name="T30" fmla="*/ 6 w 26"/>
                <a:gd name="T31" fmla="*/ 13 h 27"/>
                <a:gd name="T32" fmla="*/ 5 w 26"/>
                <a:gd name="T33" fmla="*/ 15 h 27"/>
                <a:gd name="T34" fmla="*/ 3 w 26"/>
                <a:gd name="T35" fmla="*/ 19 h 27"/>
                <a:gd name="T36" fmla="*/ 1 w 26"/>
                <a:gd name="T37" fmla="*/ 22 h 27"/>
                <a:gd name="T38" fmla="*/ 0 w 26"/>
                <a:gd name="T39" fmla="*/ 23 h 27"/>
                <a:gd name="T40" fmla="*/ 10 w 26"/>
                <a:gd name="T41" fmla="*/ 25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27"/>
                <a:gd name="T65" fmla="*/ 26 w 26"/>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27">
                  <a:moveTo>
                    <a:pt x="10" y="25"/>
                  </a:moveTo>
                  <a:lnTo>
                    <a:pt x="9" y="26"/>
                  </a:lnTo>
                  <a:lnTo>
                    <a:pt x="10" y="24"/>
                  </a:lnTo>
                  <a:lnTo>
                    <a:pt x="13" y="20"/>
                  </a:lnTo>
                  <a:lnTo>
                    <a:pt x="15" y="18"/>
                  </a:lnTo>
                  <a:lnTo>
                    <a:pt x="16" y="15"/>
                  </a:lnTo>
                  <a:lnTo>
                    <a:pt x="19" y="12"/>
                  </a:lnTo>
                  <a:lnTo>
                    <a:pt x="21" y="10"/>
                  </a:lnTo>
                  <a:lnTo>
                    <a:pt x="23" y="6"/>
                  </a:lnTo>
                  <a:lnTo>
                    <a:pt x="25" y="2"/>
                  </a:lnTo>
                  <a:lnTo>
                    <a:pt x="16" y="0"/>
                  </a:lnTo>
                  <a:lnTo>
                    <a:pt x="15" y="2"/>
                  </a:lnTo>
                  <a:lnTo>
                    <a:pt x="13" y="5"/>
                  </a:lnTo>
                  <a:lnTo>
                    <a:pt x="11" y="7"/>
                  </a:lnTo>
                  <a:lnTo>
                    <a:pt x="9" y="11"/>
                  </a:lnTo>
                  <a:lnTo>
                    <a:pt x="6" y="13"/>
                  </a:lnTo>
                  <a:lnTo>
                    <a:pt x="5" y="15"/>
                  </a:lnTo>
                  <a:lnTo>
                    <a:pt x="3" y="19"/>
                  </a:lnTo>
                  <a:lnTo>
                    <a:pt x="1" y="22"/>
                  </a:lnTo>
                  <a:lnTo>
                    <a:pt x="0" y="23"/>
                  </a:lnTo>
                  <a:lnTo>
                    <a:pt x="10" y="25"/>
                  </a:lnTo>
                </a:path>
              </a:pathLst>
            </a:custGeom>
            <a:solidFill>
              <a:srgbClr val="B5B5B5"/>
            </a:solidFill>
            <a:ln w="12700" cap="rnd">
              <a:noFill/>
              <a:round/>
              <a:headEnd/>
              <a:tailEnd/>
            </a:ln>
          </p:spPr>
          <p:txBody>
            <a:bodyPr/>
            <a:lstStyle/>
            <a:p>
              <a:endParaRPr lang="en-US" dirty="0"/>
            </a:p>
          </p:txBody>
        </p:sp>
        <p:sp>
          <p:nvSpPr>
            <p:cNvPr id="49657" name="Freeform 1556"/>
            <p:cNvSpPr>
              <a:spLocks/>
            </p:cNvSpPr>
            <p:nvPr/>
          </p:nvSpPr>
          <p:spPr bwMode="auto">
            <a:xfrm>
              <a:off x="809" y="2749"/>
              <a:ext cx="17" cy="18"/>
            </a:xfrm>
            <a:custGeom>
              <a:avLst/>
              <a:gdLst>
                <a:gd name="T0" fmla="*/ 9 w 17"/>
                <a:gd name="T1" fmla="*/ 17 h 18"/>
                <a:gd name="T2" fmla="*/ 12 w 17"/>
                <a:gd name="T3" fmla="*/ 14 h 18"/>
                <a:gd name="T4" fmla="*/ 12 w 17"/>
                <a:gd name="T5" fmla="*/ 10 h 18"/>
                <a:gd name="T6" fmla="*/ 14 w 17"/>
                <a:gd name="T7" fmla="*/ 6 h 18"/>
                <a:gd name="T8" fmla="*/ 16 w 17"/>
                <a:gd name="T9" fmla="*/ 2 h 18"/>
                <a:gd name="T10" fmla="*/ 5 w 17"/>
                <a:gd name="T11" fmla="*/ 0 h 18"/>
                <a:gd name="T12" fmla="*/ 4 w 17"/>
                <a:gd name="T13" fmla="*/ 4 h 18"/>
                <a:gd name="T14" fmla="*/ 2 w 17"/>
                <a:gd name="T15" fmla="*/ 8 h 18"/>
                <a:gd name="T16" fmla="*/ 1 w 17"/>
                <a:gd name="T17" fmla="*/ 12 h 18"/>
                <a:gd name="T18" fmla="*/ 0 w 17"/>
                <a:gd name="T19" fmla="*/ 15 h 18"/>
                <a:gd name="T20" fmla="*/ 9 w 17"/>
                <a:gd name="T21" fmla="*/ 1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8"/>
                <a:gd name="T35" fmla="*/ 17 w 17"/>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8">
                  <a:moveTo>
                    <a:pt x="9" y="17"/>
                  </a:moveTo>
                  <a:lnTo>
                    <a:pt x="12" y="14"/>
                  </a:lnTo>
                  <a:lnTo>
                    <a:pt x="12" y="10"/>
                  </a:lnTo>
                  <a:lnTo>
                    <a:pt x="14" y="6"/>
                  </a:lnTo>
                  <a:lnTo>
                    <a:pt x="16" y="2"/>
                  </a:lnTo>
                  <a:lnTo>
                    <a:pt x="5" y="0"/>
                  </a:lnTo>
                  <a:lnTo>
                    <a:pt x="4" y="4"/>
                  </a:lnTo>
                  <a:lnTo>
                    <a:pt x="2" y="8"/>
                  </a:lnTo>
                  <a:lnTo>
                    <a:pt x="1" y="12"/>
                  </a:lnTo>
                  <a:lnTo>
                    <a:pt x="0" y="15"/>
                  </a:lnTo>
                  <a:lnTo>
                    <a:pt x="9" y="17"/>
                  </a:lnTo>
                </a:path>
              </a:pathLst>
            </a:custGeom>
            <a:solidFill>
              <a:srgbClr val="B5B5B5"/>
            </a:solidFill>
            <a:ln w="12700" cap="rnd">
              <a:noFill/>
              <a:round/>
              <a:headEnd/>
              <a:tailEnd/>
            </a:ln>
          </p:spPr>
          <p:txBody>
            <a:bodyPr/>
            <a:lstStyle/>
            <a:p>
              <a:endParaRPr lang="en-US" dirty="0"/>
            </a:p>
          </p:txBody>
        </p:sp>
        <p:sp>
          <p:nvSpPr>
            <p:cNvPr id="49658" name="Freeform 1557"/>
            <p:cNvSpPr>
              <a:spLocks/>
            </p:cNvSpPr>
            <p:nvPr/>
          </p:nvSpPr>
          <p:spPr bwMode="auto">
            <a:xfrm>
              <a:off x="779" y="2769"/>
              <a:ext cx="36" cy="54"/>
            </a:xfrm>
            <a:custGeom>
              <a:avLst/>
              <a:gdLst>
                <a:gd name="T0" fmla="*/ 9 w 36"/>
                <a:gd name="T1" fmla="*/ 53 h 54"/>
                <a:gd name="T2" fmla="*/ 11 w 36"/>
                <a:gd name="T3" fmla="*/ 48 h 54"/>
                <a:gd name="T4" fmla="*/ 15 w 36"/>
                <a:gd name="T5" fmla="*/ 40 h 54"/>
                <a:gd name="T6" fmla="*/ 18 w 36"/>
                <a:gd name="T7" fmla="*/ 34 h 54"/>
                <a:gd name="T8" fmla="*/ 21 w 36"/>
                <a:gd name="T9" fmla="*/ 28 h 54"/>
                <a:gd name="T10" fmla="*/ 25 w 36"/>
                <a:gd name="T11" fmla="*/ 22 h 54"/>
                <a:gd name="T12" fmla="*/ 28 w 36"/>
                <a:gd name="T13" fmla="*/ 15 h 54"/>
                <a:gd name="T14" fmla="*/ 32 w 36"/>
                <a:gd name="T15" fmla="*/ 10 h 54"/>
                <a:gd name="T16" fmla="*/ 35 w 36"/>
                <a:gd name="T17" fmla="*/ 3 h 54"/>
                <a:gd name="T18" fmla="*/ 26 w 36"/>
                <a:gd name="T19" fmla="*/ 0 h 54"/>
                <a:gd name="T20" fmla="*/ 24 w 36"/>
                <a:gd name="T21" fmla="*/ 6 h 54"/>
                <a:gd name="T22" fmla="*/ 20 w 36"/>
                <a:gd name="T23" fmla="*/ 13 h 54"/>
                <a:gd name="T24" fmla="*/ 16 w 36"/>
                <a:gd name="T25" fmla="*/ 17 h 54"/>
                <a:gd name="T26" fmla="*/ 13 w 36"/>
                <a:gd name="T27" fmla="*/ 24 h 54"/>
                <a:gd name="T28" fmla="*/ 9 w 36"/>
                <a:gd name="T29" fmla="*/ 30 h 54"/>
                <a:gd name="T30" fmla="*/ 6 w 36"/>
                <a:gd name="T31" fmla="*/ 37 h 54"/>
                <a:gd name="T32" fmla="*/ 3 w 36"/>
                <a:gd name="T33" fmla="*/ 43 h 54"/>
                <a:gd name="T34" fmla="*/ 0 w 36"/>
                <a:gd name="T35" fmla="*/ 50 h 54"/>
                <a:gd name="T36" fmla="*/ 9 w 36"/>
                <a:gd name="T37" fmla="*/ 53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54"/>
                <a:gd name="T59" fmla="*/ 36 w 36"/>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54">
                  <a:moveTo>
                    <a:pt x="9" y="53"/>
                  </a:moveTo>
                  <a:lnTo>
                    <a:pt x="11" y="48"/>
                  </a:lnTo>
                  <a:lnTo>
                    <a:pt x="15" y="40"/>
                  </a:lnTo>
                  <a:lnTo>
                    <a:pt x="18" y="34"/>
                  </a:lnTo>
                  <a:lnTo>
                    <a:pt x="21" y="28"/>
                  </a:lnTo>
                  <a:lnTo>
                    <a:pt x="25" y="22"/>
                  </a:lnTo>
                  <a:lnTo>
                    <a:pt x="28" y="15"/>
                  </a:lnTo>
                  <a:lnTo>
                    <a:pt x="32" y="10"/>
                  </a:lnTo>
                  <a:lnTo>
                    <a:pt x="35" y="3"/>
                  </a:lnTo>
                  <a:lnTo>
                    <a:pt x="26" y="0"/>
                  </a:lnTo>
                  <a:lnTo>
                    <a:pt x="24" y="6"/>
                  </a:lnTo>
                  <a:lnTo>
                    <a:pt x="20" y="13"/>
                  </a:lnTo>
                  <a:lnTo>
                    <a:pt x="16" y="17"/>
                  </a:lnTo>
                  <a:lnTo>
                    <a:pt x="13" y="24"/>
                  </a:lnTo>
                  <a:lnTo>
                    <a:pt x="9" y="30"/>
                  </a:lnTo>
                  <a:lnTo>
                    <a:pt x="6" y="37"/>
                  </a:lnTo>
                  <a:lnTo>
                    <a:pt x="3" y="43"/>
                  </a:lnTo>
                  <a:lnTo>
                    <a:pt x="0" y="50"/>
                  </a:lnTo>
                  <a:lnTo>
                    <a:pt x="9" y="53"/>
                  </a:lnTo>
                </a:path>
              </a:pathLst>
            </a:custGeom>
            <a:solidFill>
              <a:srgbClr val="B5B5B5"/>
            </a:solidFill>
            <a:ln w="12700" cap="rnd">
              <a:noFill/>
              <a:round/>
              <a:headEnd/>
              <a:tailEnd/>
            </a:ln>
          </p:spPr>
          <p:txBody>
            <a:bodyPr/>
            <a:lstStyle/>
            <a:p>
              <a:endParaRPr lang="en-US" dirty="0"/>
            </a:p>
          </p:txBody>
        </p:sp>
        <p:sp>
          <p:nvSpPr>
            <p:cNvPr id="49659" name="Freeform 1558"/>
            <p:cNvSpPr>
              <a:spLocks/>
            </p:cNvSpPr>
            <p:nvPr/>
          </p:nvSpPr>
          <p:spPr bwMode="auto">
            <a:xfrm>
              <a:off x="847" y="2715"/>
              <a:ext cx="46" cy="69"/>
            </a:xfrm>
            <a:custGeom>
              <a:avLst/>
              <a:gdLst>
                <a:gd name="T0" fmla="*/ 29 w 46"/>
                <a:gd name="T1" fmla="*/ 0 h 69"/>
                <a:gd name="T2" fmla="*/ 24 w 46"/>
                <a:gd name="T3" fmla="*/ 7 h 69"/>
                <a:gd name="T4" fmla="*/ 19 w 46"/>
                <a:gd name="T5" fmla="*/ 15 h 69"/>
                <a:gd name="T6" fmla="*/ 15 w 46"/>
                <a:gd name="T7" fmla="*/ 23 h 69"/>
                <a:gd name="T8" fmla="*/ 11 w 46"/>
                <a:gd name="T9" fmla="*/ 31 h 69"/>
                <a:gd name="T10" fmla="*/ 8 w 46"/>
                <a:gd name="T11" fmla="*/ 39 h 69"/>
                <a:gd name="T12" fmla="*/ 5 w 46"/>
                <a:gd name="T13" fmla="*/ 47 h 69"/>
                <a:gd name="T14" fmla="*/ 3 w 46"/>
                <a:gd name="T15" fmla="*/ 55 h 69"/>
                <a:gd name="T16" fmla="*/ 0 w 46"/>
                <a:gd name="T17" fmla="*/ 63 h 69"/>
                <a:gd name="T18" fmla="*/ 19 w 46"/>
                <a:gd name="T19" fmla="*/ 68 h 69"/>
                <a:gd name="T20" fmla="*/ 21 w 46"/>
                <a:gd name="T21" fmla="*/ 61 h 69"/>
                <a:gd name="T22" fmla="*/ 24 w 46"/>
                <a:gd name="T23" fmla="*/ 54 h 69"/>
                <a:gd name="T24" fmla="*/ 26 w 46"/>
                <a:gd name="T25" fmla="*/ 46 h 69"/>
                <a:gd name="T26" fmla="*/ 29 w 46"/>
                <a:gd name="T27" fmla="*/ 39 h 69"/>
                <a:gd name="T28" fmla="*/ 33 w 46"/>
                <a:gd name="T29" fmla="*/ 31 h 69"/>
                <a:gd name="T30" fmla="*/ 36 w 46"/>
                <a:gd name="T31" fmla="*/ 25 h 69"/>
                <a:gd name="T32" fmla="*/ 41 w 46"/>
                <a:gd name="T33" fmla="*/ 18 h 69"/>
                <a:gd name="T34" fmla="*/ 45 w 46"/>
                <a:gd name="T35" fmla="*/ 12 h 69"/>
                <a:gd name="T36" fmla="*/ 29 w 46"/>
                <a:gd name="T37" fmla="*/ 0 h 6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69"/>
                <a:gd name="T59" fmla="*/ 46 w 46"/>
                <a:gd name="T60" fmla="*/ 69 h 6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69">
                  <a:moveTo>
                    <a:pt x="29" y="0"/>
                  </a:moveTo>
                  <a:lnTo>
                    <a:pt x="24" y="7"/>
                  </a:lnTo>
                  <a:lnTo>
                    <a:pt x="19" y="15"/>
                  </a:lnTo>
                  <a:lnTo>
                    <a:pt x="15" y="23"/>
                  </a:lnTo>
                  <a:lnTo>
                    <a:pt x="11" y="31"/>
                  </a:lnTo>
                  <a:lnTo>
                    <a:pt x="8" y="39"/>
                  </a:lnTo>
                  <a:lnTo>
                    <a:pt x="5" y="47"/>
                  </a:lnTo>
                  <a:lnTo>
                    <a:pt x="3" y="55"/>
                  </a:lnTo>
                  <a:lnTo>
                    <a:pt x="0" y="63"/>
                  </a:lnTo>
                  <a:lnTo>
                    <a:pt x="19" y="68"/>
                  </a:lnTo>
                  <a:lnTo>
                    <a:pt x="21" y="61"/>
                  </a:lnTo>
                  <a:lnTo>
                    <a:pt x="24" y="54"/>
                  </a:lnTo>
                  <a:lnTo>
                    <a:pt x="26" y="46"/>
                  </a:lnTo>
                  <a:lnTo>
                    <a:pt x="29" y="39"/>
                  </a:lnTo>
                  <a:lnTo>
                    <a:pt x="33" y="31"/>
                  </a:lnTo>
                  <a:lnTo>
                    <a:pt x="36" y="25"/>
                  </a:lnTo>
                  <a:lnTo>
                    <a:pt x="41" y="18"/>
                  </a:lnTo>
                  <a:lnTo>
                    <a:pt x="45" y="12"/>
                  </a:lnTo>
                  <a:lnTo>
                    <a:pt x="29" y="0"/>
                  </a:lnTo>
                </a:path>
              </a:pathLst>
            </a:custGeom>
            <a:solidFill>
              <a:srgbClr val="B5B5B5"/>
            </a:solidFill>
            <a:ln w="12700" cap="rnd">
              <a:noFill/>
              <a:round/>
              <a:headEnd/>
              <a:tailEnd/>
            </a:ln>
          </p:spPr>
          <p:txBody>
            <a:bodyPr/>
            <a:lstStyle/>
            <a:p>
              <a:endParaRPr lang="en-US" dirty="0"/>
            </a:p>
          </p:txBody>
        </p:sp>
        <p:sp>
          <p:nvSpPr>
            <p:cNvPr id="49660" name="Freeform 1559"/>
            <p:cNvSpPr>
              <a:spLocks/>
            </p:cNvSpPr>
            <p:nvPr/>
          </p:nvSpPr>
          <p:spPr bwMode="auto">
            <a:xfrm>
              <a:off x="880" y="2682"/>
              <a:ext cx="40" cy="41"/>
            </a:xfrm>
            <a:custGeom>
              <a:avLst/>
              <a:gdLst>
                <a:gd name="T0" fmla="*/ 28 w 40"/>
                <a:gd name="T1" fmla="*/ 0 h 41"/>
                <a:gd name="T2" fmla="*/ 22 w 40"/>
                <a:gd name="T3" fmla="*/ 4 h 41"/>
                <a:gd name="T4" fmla="*/ 17 w 40"/>
                <a:gd name="T5" fmla="*/ 8 h 41"/>
                <a:gd name="T6" fmla="*/ 14 w 40"/>
                <a:gd name="T7" fmla="*/ 12 h 41"/>
                <a:gd name="T8" fmla="*/ 10 w 40"/>
                <a:gd name="T9" fmla="*/ 15 h 41"/>
                <a:gd name="T10" fmla="*/ 8 w 40"/>
                <a:gd name="T11" fmla="*/ 19 h 41"/>
                <a:gd name="T12" fmla="*/ 4 w 40"/>
                <a:gd name="T13" fmla="*/ 23 h 41"/>
                <a:gd name="T14" fmla="*/ 3 w 40"/>
                <a:gd name="T15" fmla="*/ 26 h 41"/>
                <a:gd name="T16" fmla="*/ 0 w 40"/>
                <a:gd name="T17" fmla="*/ 29 h 41"/>
                <a:gd name="T18" fmla="*/ 16 w 40"/>
                <a:gd name="T19" fmla="*/ 40 h 41"/>
                <a:gd name="T20" fmla="*/ 18 w 40"/>
                <a:gd name="T21" fmla="*/ 37 h 41"/>
                <a:gd name="T22" fmla="*/ 22 w 40"/>
                <a:gd name="T23" fmla="*/ 32 h 41"/>
                <a:gd name="T24" fmla="*/ 23 w 40"/>
                <a:gd name="T25" fmla="*/ 30 h 41"/>
                <a:gd name="T26" fmla="*/ 26 w 40"/>
                <a:gd name="T27" fmla="*/ 27 h 41"/>
                <a:gd name="T28" fmla="*/ 29 w 40"/>
                <a:gd name="T29" fmla="*/ 23 h 41"/>
                <a:gd name="T30" fmla="*/ 31 w 40"/>
                <a:gd name="T31" fmla="*/ 21 h 41"/>
                <a:gd name="T32" fmla="*/ 35 w 40"/>
                <a:gd name="T33" fmla="*/ 18 h 41"/>
                <a:gd name="T34" fmla="*/ 39 w 40"/>
                <a:gd name="T35" fmla="*/ 16 h 41"/>
                <a:gd name="T36" fmla="*/ 28 w 40"/>
                <a:gd name="T37" fmla="*/ 0 h 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41"/>
                <a:gd name="T59" fmla="*/ 40 w 40"/>
                <a:gd name="T60" fmla="*/ 41 h 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41">
                  <a:moveTo>
                    <a:pt x="28" y="0"/>
                  </a:moveTo>
                  <a:lnTo>
                    <a:pt x="22" y="4"/>
                  </a:lnTo>
                  <a:lnTo>
                    <a:pt x="17" y="8"/>
                  </a:lnTo>
                  <a:lnTo>
                    <a:pt x="14" y="12"/>
                  </a:lnTo>
                  <a:lnTo>
                    <a:pt x="10" y="15"/>
                  </a:lnTo>
                  <a:lnTo>
                    <a:pt x="8" y="19"/>
                  </a:lnTo>
                  <a:lnTo>
                    <a:pt x="4" y="23"/>
                  </a:lnTo>
                  <a:lnTo>
                    <a:pt x="3" y="26"/>
                  </a:lnTo>
                  <a:lnTo>
                    <a:pt x="0" y="29"/>
                  </a:lnTo>
                  <a:lnTo>
                    <a:pt x="16" y="40"/>
                  </a:lnTo>
                  <a:lnTo>
                    <a:pt x="18" y="37"/>
                  </a:lnTo>
                  <a:lnTo>
                    <a:pt x="22" y="32"/>
                  </a:lnTo>
                  <a:lnTo>
                    <a:pt x="23" y="30"/>
                  </a:lnTo>
                  <a:lnTo>
                    <a:pt x="26" y="27"/>
                  </a:lnTo>
                  <a:lnTo>
                    <a:pt x="29" y="23"/>
                  </a:lnTo>
                  <a:lnTo>
                    <a:pt x="31" y="21"/>
                  </a:lnTo>
                  <a:lnTo>
                    <a:pt x="35" y="18"/>
                  </a:lnTo>
                  <a:lnTo>
                    <a:pt x="39" y="16"/>
                  </a:lnTo>
                  <a:lnTo>
                    <a:pt x="28" y="0"/>
                  </a:lnTo>
                </a:path>
              </a:pathLst>
            </a:custGeom>
            <a:solidFill>
              <a:srgbClr val="B5B5B5"/>
            </a:solidFill>
            <a:ln w="12700" cap="rnd">
              <a:noFill/>
              <a:round/>
              <a:headEnd/>
              <a:tailEnd/>
            </a:ln>
          </p:spPr>
          <p:txBody>
            <a:bodyPr/>
            <a:lstStyle/>
            <a:p>
              <a:endParaRPr lang="en-US" dirty="0"/>
            </a:p>
          </p:txBody>
        </p:sp>
        <p:sp>
          <p:nvSpPr>
            <p:cNvPr id="49661" name="Freeform 1560"/>
            <p:cNvSpPr>
              <a:spLocks/>
            </p:cNvSpPr>
            <p:nvPr/>
          </p:nvSpPr>
          <p:spPr bwMode="auto">
            <a:xfrm>
              <a:off x="912" y="2631"/>
              <a:ext cx="75" cy="64"/>
            </a:xfrm>
            <a:custGeom>
              <a:avLst/>
              <a:gdLst>
                <a:gd name="T0" fmla="*/ 65 w 75"/>
                <a:gd name="T1" fmla="*/ 1 h 64"/>
                <a:gd name="T2" fmla="*/ 65 w 75"/>
                <a:gd name="T3" fmla="*/ 0 h 64"/>
                <a:gd name="T4" fmla="*/ 55 w 75"/>
                <a:gd name="T5" fmla="*/ 5 h 64"/>
                <a:gd name="T6" fmla="*/ 46 w 75"/>
                <a:gd name="T7" fmla="*/ 12 h 64"/>
                <a:gd name="T8" fmla="*/ 38 w 75"/>
                <a:gd name="T9" fmla="*/ 17 h 64"/>
                <a:gd name="T10" fmla="*/ 30 w 75"/>
                <a:gd name="T11" fmla="*/ 24 h 64"/>
                <a:gd name="T12" fmla="*/ 22 w 75"/>
                <a:gd name="T13" fmla="*/ 30 h 64"/>
                <a:gd name="T14" fmla="*/ 16 w 75"/>
                <a:gd name="T15" fmla="*/ 36 h 64"/>
                <a:gd name="T16" fmla="*/ 7 w 75"/>
                <a:gd name="T17" fmla="*/ 42 h 64"/>
                <a:gd name="T18" fmla="*/ 0 w 75"/>
                <a:gd name="T19" fmla="*/ 47 h 64"/>
                <a:gd name="T20" fmla="*/ 12 w 75"/>
                <a:gd name="T21" fmla="*/ 63 h 64"/>
                <a:gd name="T22" fmla="*/ 20 w 75"/>
                <a:gd name="T23" fmla="*/ 57 h 64"/>
                <a:gd name="T24" fmla="*/ 29 w 75"/>
                <a:gd name="T25" fmla="*/ 51 h 64"/>
                <a:gd name="T26" fmla="*/ 37 w 75"/>
                <a:gd name="T27" fmla="*/ 44 h 64"/>
                <a:gd name="T28" fmla="*/ 44 w 75"/>
                <a:gd name="T29" fmla="*/ 37 h 64"/>
                <a:gd name="T30" fmla="*/ 51 w 75"/>
                <a:gd name="T31" fmla="*/ 32 h 64"/>
                <a:gd name="T32" fmla="*/ 58 w 75"/>
                <a:gd name="T33" fmla="*/ 26 h 64"/>
                <a:gd name="T34" fmla="*/ 67 w 75"/>
                <a:gd name="T35" fmla="*/ 22 h 64"/>
                <a:gd name="T36" fmla="*/ 74 w 75"/>
                <a:gd name="T37" fmla="*/ 17 h 64"/>
                <a:gd name="T38" fmla="*/ 65 w 75"/>
                <a:gd name="T39" fmla="*/ 1 h 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5"/>
                <a:gd name="T61" fmla="*/ 0 h 64"/>
                <a:gd name="T62" fmla="*/ 75 w 75"/>
                <a:gd name="T63" fmla="*/ 64 h 6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5" h="64">
                  <a:moveTo>
                    <a:pt x="65" y="1"/>
                  </a:moveTo>
                  <a:lnTo>
                    <a:pt x="65" y="0"/>
                  </a:lnTo>
                  <a:lnTo>
                    <a:pt x="55" y="5"/>
                  </a:lnTo>
                  <a:lnTo>
                    <a:pt x="46" y="12"/>
                  </a:lnTo>
                  <a:lnTo>
                    <a:pt x="38" y="17"/>
                  </a:lnTo>
                  <a:lnTo>
                    <a:pt x="30" y="24"/>
                  </a:lnTo>
                  <a:lnTo>
                    <a:pt x="22" y="30"/>
                  </a:lnTo>
                  <a:lnTo>
                    <a:pt x="16" y="36"/>
                  </a:lnTo>
                  <a:lnTo>
                    <a:pt x="7" y="42"/>
                  </a:lnTo>
                  <a:lnTo>
                    <a:pt x="0" y="47"/>
                  </a:lnTo>
                  <a:lnTo>
                    <a:pt x="12" y="63"/>
                  </a:lnTo>
                  <a:lnTo>
                    <a:pt x="20" y="57"/>
                  </a:lnTo>
                  <a:lnTo>
                    <a:pt x="29" y="51"/>
                  </a:lnTo>
                  <a:lnTo>
                    <a:pt x="37" y="44"/>
                  </a:lnTo>
                  <a:lnTo>
                    <a:pt x="44" y="37"/>
                  </a:lnTo>
                  <a:lnTo>
                    <a:pt x="51" y="32"/>
                  </a:lnTo>
                  <a:lnTo>
                    <a:pt x="58" y="26"/>
                  </a:lnTo>
                  <a:lnTo>
                    <a:pt x="67" y="22"/>
                  </a:lnTo>
                  <a:lnTo>
                    <a:pt x="74" y="17"/>
                  </a:lnTo>
                  <a:lnTo>
                    <a:pt x="65" y="1"/>
                  </a:lnTo>
                </a:path>
              </a:pathLst>
            </a:custGeom>
            <a:solidFill>
              <a:srgbClr val="B5B5B5"/>
            </a:solidFill>
            <a:ln w="12700" cap="rnd">
              <a:noFill/>
              <a:round/>
              <a:headEnd/>
              <a:tailEnd/>
            </a:ln>
          </p:spPr>
          <p:txBody>
            <a:bodyPr/>
            <a:lstStyle/>
            <a:p>
              <a:endParaRPr lang="en-US" dirty="0"/>
            </a:p>
          </p:txBody>
        </p:sp>
        <p:sp>
          <p:nvSpPr>
            <p:cNvPr id="49662" name="Freeform 1561"/>
            <p:cNvSpPr>
              <a:spLocks/>
            </p:cNvSpPr>
            <p:nvPr/>
          </p:nvSpPr>
          <p:spPr bwMode="auto">
            <a:xfrm>
              <a:off x="982" y="2606"/>
              <a:ext cx="85" cy="39"/>
            </a:xfrm>
            <a:custGeom>
              <a:avLst/>
              <a:gdLst>
                <a:gd name="T0" fmla="*/ 84 w 85"/>
                <a:gd name="T1" fmla="*/ 0 h 39"/>
                <a:gd name="T2" fmla="*/ 72 w 85"/>
                <a:gd name="T3" fmla="*/ 0 h 39"/>
                <a:gd name="T4" fmla="*/ 61 w 85"/>
                <a:gd name="T5" fmla="*/ 2 h 39"/>
                <a:gd name="T6" fmla="*/ 49 w 85"/>
                <a:gd name="T7" fmla="*/ 3 h 39"/>
                <a:gd name="T8" fmla="*/ 38 w 85"/>
                <a:gd name="T9" fmla="*/ 7 h 39"/>
                <a:gd name="T10" fmla="*/ 29 w 85"/>
                <a:gd name="T11" fmla="*/ 10 h 39"/>
                <a:gd name="T12" fmla="*/ 19 w 85"/>
                <a:gd name="T13" fmla="*/ 14 h 39"/>
                <a:gd name="T14" fmla="*/ 9 w 85"/>
                <a:gd name="T15" fmla="*/ 18 h 39"/>
                <a:gd name="T16" fmla="*/ 0 w 85"/>
                <a:gd name="T17" fmla="*/ 22 h 39"/>
                <a:gd name="T18" fmla="*/ 9 w 85"/>
                <a:gd name="T19" fmla="*/ 38 h 39"/>
                <a:gd name="T20" fmla="*/ 18 w 85"/>
                <a:gd name="T21" fmla="*/ 35 h 39"/>
                <a:gd name="T22" fmla="*/ 27 w 85"/>
                <a:gd name="T23" fmla="*/ 30 h 39"/>
                <a:gd name="T24" fmla="*/ 36 w 85"/>
                <a:gd name="T25" fmla="*/ 27 h 39"/>
                <a:gd name="T26" fmla="*/ 46 w 85"/>
                <a:gd name="T27" fmla="*/ 23 h 39"/>
                <a:gd name="T28" fmla="*/ 55 w 85"/>
                <a:gd name="T29" fmla="*/ 22 h 39"/>
                <a:gd name="T30" fmla="*/ 64 w 85"/>
                <a:gd name="T31" fmla="*/ 20 h 39"/>
                <a:gd name="T32" fmla="*/ 74 w 85"/>
                <a:gd name="T33" fmla="*/ 18 h 39"/>
                <a:gd name="T34" fmla="*/ 83 w 85"/>
                <a:gd name="T35" fmla="*/ 18 h 39"/>
                <a:gd name="T36" fmla="*/ 84 w 85"/>
                <a:gd name="T37" fmla="*/ 0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39"/>
                <a:gd name="T59" fmla="*/ 85 w 85"/>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39">
                  <a:moveTo>
                    <a:pt x="84" y="0"/>
                  </a:moveTo>
                  <a:lnTo>
                    <a:pt x="72" y="0"/>
                  </a:lnTo>
                  <a:lnTo>
                    <a:pt x="61" y="2"/>
                  </a:lnTo>
                  <a:lnTo>
                    <a:pt x="49" y="3"/>
                  </a:lnTo>
                  <a:lnTo>
                    <a:pt x="38" y="7"/>
                  </a:lnTo>
                  <a:lnTo>
                    <a:pt x="29" y="10"/>
                  </a:lnTo>
                  <a:lnTo>
                    <a:pt x="19" y="14"/>
                  </a:lnTo>
                  <a:lnTo>
                    <a:pt x="9" y="18"/>
                  </a:lnTo>
                  <a:lnTo>
                    <a:pt x="0" y="22"/>
                  </a:lnTo>
                  <a:lnTo>
                    <a:pt x="9" y="38"/>
                  </a:lnTo>
                  <a:lnTo>
                    <a:pt x="18" y="35"/>
                  </a:lnTo>
                  <a:lnTo>
                    <a:pt x="27" y="30"/>
                  </a:lnTo>
                  <a:lnTo>
                    <a:pt x="36" y="27"/>
                  </a:lnTo>
                  <a:lnTo>
                    <a:pt x="46" y="23"/>
                  </a:lnTo>
                  <a:lnTo>
                    <a:pt x="55" y="22"/>
                  </a:lnTo>
                  <a:lnTo>
                    <a:pt x="64" y="20"/>
                  </a:lnTo>
                  <a:lnTo>
                    <a:pt x="74" y="18"/>
                  </a:lnTo>
                  <a:lnTo>
                    <a:pt x="83" y="18"/>
                  </a:lnTo>
                  <a:lnTo>
                    <a:pt x="84" y="0"/>
                  </a:lnTo>
                </a:path>
              </a:pathLst>
            </a:custGeom>
            <a:solidFill>
              <a:srgbClr val="B5B5B5"/>
            </a:solidFill>
            <a:ln w="12700" cap="rnd">
              <a:noFill/>
              <a:round/>
              <a:headEnd/>
              <a:tailEnd/>
            </a:ln>
          </p:spPr>
          <p:txBody>
            <a:bodyPr/>
            <a:lstStyle/>
            <a:p>
              <a:endParaRPr lang="en-US" dirty="0"/>
            </a:p>
          </p:txBody>
        </p:sp>
        <p:sp>
          <p:nvSpPr>
            <p:cNvPr id="49663" name="Freeform 1562"/>
            <p:cNvSpPr>
              <a:spLocks/>
            </p:cNvSpPr>
            <p:nvPr/>
          </p:nvSpPr>
          <p:spPr bwMode="auto">
            <a:xfrm>
              <a:off x="1445" y="2543"/>
              <a:ext cx="45" cy="39"/>
            </a:xfrm>
            <a:custGeom>
              <a:avLst/>
              <a:gdLst>
                <a:gd name="T0" fmla="*/ 6 w 45"/>
                <a:gd name="T1" fmla="*/ 38 h 39"/>
                <a:gd name="T2" fmla="*/ 11 w 45"/>
                <a:gd name="T3" fmla="*/ 35 h 39"/>
                <a:gd name="T4" fmla="*/ 16 w 45"/>
                <a:gd name="T5" fmla="*/ 30 h 39"/>
                <a:gd name="T6" fmla="*/ 20 w 45"/>
                <a:gd name="T7" fmla="*/ 26 h 39"/>
                <a:gd name="T8" fmla="*/ 26 w 45"/>
                <a:gd name="T9" fmla="*/ 22 h 39"/>
                <a:gd name="T10" fmla="*/ 30 w 45"/>
                <a:gd name="T11" fmla="*/ 18 h 39"/>
                <a:gd name="T12" fmla="*/ 34 w 45"/>
                <a:gd name="T13" fmla="*/ 15 h 39"/>
                <a:gd name="T14" fmla="*/ 40 w 45"/>
                <a:gd name="T15" fmla="*/ 10 h 39"/>
                <a:gd name="T16" fmla="*/ 44 w 45"/>
                <a:gd name="T17" fmla="*/ 5 h 39"/>
                <a:gd name="T18" fmla="*/ 37 w 45"/>
                <a:gd name="T19" fmla="*/ 0 h 39"/>
                <a:gd name="T20" fmla="*/ 33 w 45"/>
                <a:gd name="T21" fmla="*/ 3 h 39"/>
                <a:gd name="T22" fmla="*/ 27 w 45"/>
                <a:gd name="T23" fmla="*/ 8 h 39"/>
                <a:gd name="T24" fmla="*/ 23 w 45"/>
                <a:gd name="T25" fmla="*/ 12 h 39"/>
                <a:gd name="T26" fmla="*/ 18 w 45"/>
                <a:gd name="T27" fmla="*/ 16 h 39"/>
                <a:gd name="T28" fmla="*/ 13 w 45"/>
                <a:gd name="T29" fmla="*/ 20 h 39"/>
                <a:gd name="T30" fmla="*/ 9 w 45"/>
                <a:gd name="T31" fmla="*/ 24 h 39"/>
                <a:gd name="T32" fmla="*/ 5 w 45"/>
                <a:gd name="T33" fmla="*/ 28 h 39"/>
                <a:gd name="T34" fmla="*/ 0 w 45"/>
                <a:gd name="T35" fmla="*/ 32 h 39"/>
                <a:gd name="T36" fmla="*/ 6 w 45"/>
                <a:gd name="T37" fmla="*/ 38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
                <a:gd name="T58" fmla="*/ 0 h 39"/>
                <a:gd name="T59" fmla="*/ 45 w 45"/>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 h="39">
                  <a:moveTo>
                    <a:pt x="6" y="38"/>
                  </a:moveTo>
                  <a:lnTo>
                    <a:pt x="11" y="35"/>
                  </a:lnTo>
                  <a:lnTo>
                    <a:pt x="16" y="30"/>
                  </a:lnTo>
                  <a:lnTo>
                    <a:pt x="20" y="26"/>
                  </a:lnTo>
                  <a:lnTo>
                    <a:pt x="26" y="22"/>
                  </a:lnTo>
                  <a:lnTo>
                    <a:pt x="30" y="18"/>
                  </a:lnTo>
                  <a:lnTo>
                    <a:pt x="34" y="15"/>
                  </a:lnTo>
                  <a:lnTo>
                    <a:pt x="40" y="10"/>
                  </a:lnTo>
                  <a:lnTo>
                    <a:pt x="44" y="5"/>
                  </a:lnTo>
                  <a:lnTo>
                    <a:pt x="37" y="0"/>
                  </a:lnTo>
                  <a:lnTo>
                    <a:pt x="33" y="3"/>
                  </a:lnTo>
                  <a:lnTo>
                    <a:pt x="27" y="8"/>
                  </a:lnTo>
                  <a:lnTo>
                    <a:pt x="23" y="12"/>
                  </a:lnTo>
                  <a:lnTo>
                    <a:pt x="18" y="16"/>
                  </a:lnTo>
                  <a:lnTo>
                    <a:pt x="13" y="20"/>
                  </a:lnTo>
                  <a:lnTo>
                    <a:pt x="9" y="24"/>
                  </a:lnTo>
                  <a:lnTo>
                    <a:pt x="5" y="28"/>
                  </a:lnTo>
                  <a:lnTo>
                    <a:pt x="0" y="32"/>
                  </a:lnTo>
                  <a:lnTo>
                    <a:pt x="6" y="38"/>
                  </a:lnTo>
                </a:path>
              </a:pathLst>
            </a:custGeom>
            <a:solidFill>
              <a:srgbClr val="B5B5B5"/>
            </a:solidFill>
            <a:ln w="12700" cap="rnd">
              <a:noFill/>
              <a:round/>
              <a:headEnd/>
              <a:tailEnd/>
            </a:ln>
          </p:spPr>
          <p:txBody>
            <a:bodyPr/>
            <a:lstStyle/>
            <a:p>
              <a:endParaRPr lang="en-US" dirty="0"/>
            </a:p>
          </p:txBody>
        </p:sp>
        <p:sp>
          <p:nvSpPr>
            <p:cNvPr id="49664" name="Freeform 1563"/>
            <p:cNvSpPr>
              <a:spLocks/>
            </p:cNvSpPr>
            <p:nvPr/>
          </p:nvSpPr>
          <p:spPr bwMode="auto">
            <a:xfrm>
              <a:off x="1435" y="2580"/>
              <a:ext cx="17" cy="17"/>
            </a:xfrm>
            <a:custGeom>
              <a:avLst/>
              <a:gdLst>
                <a:gd name="T0" fmla="*/ 7 w 17"/>
                <a:gd name="T1" fmla="*/ 14 h 17"/>
                <a:gd name="T2" fmla="*/ 7 w 17"/>
                <a:gd name="T3" fmla="*/ 16 h 17"/>
                <a:gd name="T4" fmla="*/ 11 w 17"/>
                <a:gd name="T5" fmla="*/ 13 h 17"/>
                <a:gd name="T6" fmla="*/ 14 w 17"/>
                <a:gd name="T7" fmla="*/ 9 h 17"/>
                <a:gd name="T8" fmla="*/ 16 w 17"/>
                <a:gd name="T9" fmla="*/ 6 h 17"/>
                <a:gd name="T10" fmla="*/ 16 w 17"/>
                <a:gd name="T11" fmla="*/ 5 h 17"/>
                <a:gd name="T12" fmla="*/ 8 w 17"/>
                <a:gd name="T13" fmla="*/ 0 h 17"/>
                <a:gd name="T14" fmla="*/ 7 w 17"/>
                <a:gd name="T15" fmla="*/ 2 h 17"/>
                <a:gd name="T16" fmla="*/ 4 w 17"/>
                <a:gd name="T17" fmla="*/ 4 h 17"/>
                <a:gd name="T18" fmla="*/ 4 w 17"/>
                <a:gd name="T19" fmla="*/ 6 h 17"/>
                <a:gd name="T20" fmla="*/ 1 w 17"/>
                <a:gd name="T21" fmla="*/ 9 h 17"/>
                <a:gd name="T22" fmla="*/ 0 w 17"/>
                <a:gd name="T23" fmla="*/ 9 h 17"/>
                <a:gd name="T24" fmla="*/ 7 w 17"/>
                <a:gd name="T25" fmla="*/ 1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7" y="14"/>
                  </a:moveTo>
                  <a:lnTo>
                    <a:pt x="7" y="16"/>
                  </a:lnTo>
                  <a:lnTo>
                    <a:pt x="11" y="13"/>
                  </a:lnTo>
                  <a:lnTo>
                    <a:pt x="14" y="9"/>
                  </a:lnTo>
                  <a:lnTo>
                    <a:pt x="16" y="6"/>
                  </a:lnTo>
                  <a:lnTo>
                    <a:pt x="16" y="5"/>
                  </a:lnTo>
                  <a:lnTo>
                    <a:pt x="8" y="0"/>
                  </a:lnTo>
                  <a:lnTo>
                    <a:pt x="7" y="2"/>
                  </a:lnTo>
                  <a:lnTo>
                    <a:pt x="4" y="4"/>
                  </a:lnTo>
                  <a:lnTo>
                    <a:pt x="4" y="6"/>
                  </a:lnTo>
                  <a:lnTo>
                    <a:pt x="1" y="9"/>
                  </a:lnTo>
                  <a:lnTo>
                    <a:pt x="0" y="9"/>
                  </a:lnTo>
                  <a:lnTo>
                    <a:pt x="7" y="14"/>
                  </a:lnTo>
                </a:path>
              </a:pathLst>
            </a:custGeom>
            <a:solidFill>
              <a:srgbClr val="B5B5B5"/>
            </a:solidFill>
            <a:ln w="12700" cap="rnd">
              <a:noFill/>
              <a:round/>
              <a:headEnd/>
              <a:tailEnd/>
            </a:ln>
          </p:spPr>
          <p:txBody>
            <a:bodyPr/>
            <a:lstStyle/>
            <a:p>
              <a:endParaRPr lang="en-US" dirty="0"/>
            </a:p>
          </p:txBody>
        </p:sp>
        <p:sp>
          <p:nvSpPr>
            <p:cNvPr id="49665" name="Freeform 1564"/>
            <p:cNvSpPr>
              <a:spLocks/>
            </p:cNvSpPr>
            <p:nvPr/>
          </p:nvSpPr>
          <p:spPr bwMode="auto">
            <a:xfrm>
              <a:off x="1421" y="2592"/>
              <a:ext cx="17" cy="17"/>
            </a:xfrm>
            <a:custGeom>
              <a:avLst/>
              <a:gdLst>
                <a:gd name="T0" fmla="*/ 8 w 17"/>
                <a:gd name="T1" fmla="*/ 13 h 17"/>
                <a:gd name="T2" fmla="*/ 8 w 17"/>
                <a:gd name="T3" fmla="*/ 12 h 17"/>
                <a:gd name="T4" fmla="*/ 9 w 17"/>
                <a:gd name="T5" fmla="*/ 11 h 17"/>
                <a:gd name="T6" fmla="*/ 12 w 17"/>
                <a:gd name="T7" fmla="*/ 9 h 17"/>
                <a:gd name="T8" fmla="*/ 16 w 17"/>
                <a:gd name="T9" fmla="*/ 5 h 17"/>
                <a:gd name="T10" fmla="*/ 10 w 17"/>
                <a:gd name="T11" fmla="*/ 0 h 17"/>
                <a:gd name="T12" fmla="*/ 7 w 17"/>
                <a:gd name="T13" fmla="*/ 2 h 17"/>
                <a:gd name="T14" fmla="*/ 4 w 17"/>
                <a:gd name="T15" fmla="*/ 4 h 17"/>
                <a:gd name="T16" fmla="*/ 0 w 17"/>
                <a:gd name="T17" fmla="*/ 9 h 17"/>
                <a:gd name="T18" fmla="*/ 0 w 17"/>
                <a:gd name="T19" fmla="*/ 16 h 17"/>
                <a:gd name="T20" fmla="*/ 8 w 17"/>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8" y="13"/>
                  </a:moveTo>
                  <a:lnTo>
                    <a:pt x="8" y="12"/>
                  </a:lnTo>
                  <a:lnTo>
                    <a:pt x="9" y="11"/>
                  </a:lnTo>
                  <a:lnTo>
                    <a:pt x="12" y="9"/>
                  </a:lnTo>
                  <a:lnTo>
                    <a:pt x="16" y="5"/>
                  </a:lnTo>
                  <a:lnTo>
                    <a:pt x="10" y="0"/>
                  </a:lnTo>
                  <a:lnTo>
                    <a:pt x="7" y="2"/>
                  </a:lnTo>
                  <a:lnTo>
                    <a:pt x="4" y="4"/>
                  </a:lnTo>
                  <a:lnTo>
                    <a:pt x="0" y="9"/>
                  </a:lnTo>
                  <a:lnTo>
                    <a:pt x="0" y="16"/>
                  </a:lnTo>
                  <a:lnTo>
                    <a:pt x="8" y="13"/>
                  </a:lnTo>
                </a:path>
              </a:pathLst>
            </a:custGeom>
            <a:solidFill>
              <a:srgbClr val="B5B5B5"/>
            </a:solidFill>
            <a:ln w="12700" cap="rnd">
              <a:noFill/>
              <a:round/>
              <a:headEnd/>
              <a:tailEnd/>
            </a:ln>
          </p:spPr>
          <p:txBody>
            <a:bodyPr/>
            <a:lstStyle/>
            <a:p>
              <a:endParaRPr lang="en-US" dirty="0"/>
            </a:p>
          </p:txBody>
        </p:sp>
        <p:sp>
          <p:nvSpPr>
            <p:cNvPr id="49666" name="Freeform 1565"/>
            <p:cNvSpPr>
              <a:spLocks/>
            </p:cNvSpPr>
            <p:nvPr/>
          </p:nvSpPr>
          <p:spPr bwMode="auto">
            <a:xfrm>
              <a:off x="1421" y="2609"/>
              <a:ext cx="44" cy="53"/>
            </a:xfrm>
            <a:custGeom>
              <a:avLst/>
              <a:gdLst>
                <a:gd name="T0" fmla="*/ 43 w 44"/>
                <a:gd name="T1" fmla="*/ 49 h 53"/>
                <a:gd name="T2" fmla="*/ 39 w 44"/>
                <a:gd name="T3" fmla="*/ 42 h 53"/>
                <a:gd name="T4" fmla="*/ 35 w 44"/>
                <a:gd name="T5" fmla="*/ 35 h 53"/>
                <a:gd name="T6" fmla="*/ 30 w 44"/>
                <a:gd name="T7" fmla="*/ 29 h 53"/>
                <a:gd name="T8" fmla="*/ 25 w 44"/>
                <a:gd name="T9" fmla="*/ 23 h 53"/>
                <a:gd name="T10" fmla="*/ 19 w 44"/>
                <a:gd name="T11" fmla="*/ 18 h 53"/>
                <a:gd name="T12" fmla="*/ 16 w 44"/>
                <a:gd name="T13" fmla="*/ 12 h 53"/>
                <a:gd name="T14" fmla="*/ 12 w 44"/>
                <a:gd name="T15" fmla="*/ 6 h 53"/>
                <a:gd name="T16" fmla="*/ 10 w 44"/>
                <a:gd name="T17" fmla="*/ 0 h 53"/>
                <a:gd name="T18" fmla="*/ 0 w 44"/>
                <a:gd name="T19" fmla="*/ 3 h 53"/>
                <a:gd name="T20" fmla="*/ 4 w 44"/>
                <a:gd name="T21" fmla="*/ 11 h 53"/>
                <a:gd name="T22" fmla="*/ 8 w 44"/>
                <a:gd name="T23" fmla="*/ 17 h 53"/>
                <a:gd name="T24" fmla="*/ 12 w 44"/>
                <a:gd name="T25" fmla="*/ 23 h 53"/>
                <a:gd name="T26" fmla="*/ 18 w 44"/>
                <a:gd name="T27" fmla="*/ 30 h 53"/>
                <a:gd name="T28" fmla="*/ 23 w 44"/>
                <a:gd name="T29" fmla="*/ 34 h 53"/>
                <a:gd name="T30" fmla="*/ 27 w 44"/>
                <a:gd name="T31" fmla="*/ 40 h 53"/>
                <a:gd name="T32" fmla="*/ 31 w 44"/>
                <a:gd name="T33" fmla="*/ 47 h 53"/>
                <a:gd name="T34" fmla="*/ 33 w 44"/>
                <a:gd name="T35" fmla="*/ 52 h 53"/>
                <a:gd name="T36" fmla="*/ 43 w 44"/>
                <a:gd name="T37" fmla="*/ 49 h 5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
                <a:gd name="T58" fmla="*/ 0 h 53"/>
                <a:gd name="T59" fmla="*/ 44 w 44"/>
                <a:gd name="T60" fmla="*/ 53 h 5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 h="53">
                  <a:moveTo>
                    <a:pt x="43" y="49"/>
                  </a:moveTo>
                  <a:lnTo>
                    <a:pt x="39" y="42"/>
                  </a:lnTo>
                  <a:lnTo>
                    <a:pt x="35" y="35"/>
                  </a:lnTo>
                  <a:lnTo>
                    <a:pt x="30" y="29"/>
                  </a:lnTo>
                  <a:lnTo>
                    <a:pt x="25" y="23"/>
                  </a:lnTo>
                  <a:lnTo>
                    <a:pt x="19" y="18"/>
                  </a:lnTo>
                  <a:lnTo>
                    <a:pt x="16" y="12"/>
                  </a:lnTo>
                  <a:lnTo>
                    <a:pt x="12" y="6"/>
                  </a:lnTo>
                  <a:lnTo>
                    <a:pt x="10" y="0"/>
                  </a:lnTo>
                  <a:lnTo>
                    <a:pt x="0" y="3"/>
                  </a:lnTo>
                  <a:lnTo>
                    <a:pt x="4" y="11"/>
                  </a:lnTo>
                  <a:lnTo>
                    <a:pt x="8" y="17"/>
                  </a:lnTo>
                  <a:lnTo>
                    <a:pt x="12" y="23"/>
                  </a:lnTo>
                  <a:lnTo>
                    <a:pt x="18" y="30"/>
                  </a:lnTo>
                  <a:lnTo>
                    <a:pt x="23" y="34"/>
                  </a:lnTo>
                  <a:lnTo>
                    <a:pt x="27" y="40"/>
                  </a:lnTo>
                  <a:lnTo>
                    <a:pt x="31" y="47"/>
                  </a:lnTo>
                  <a:lnTo>
                    <a:pt x="33" y="52"/>
                  </a:lnTo>
                  <a:lnTo>
                    <a:pt x="43" y="49"/>
                  </a:lnTo>
                </a:path>
              </a:pathLst>
            </a:custGeom>
            <a:solidFill>
              <a:srgbClr val="B5B5B5"/>
            </a:solidFill>
            <a:ln w="12700" cap="rnd">
              <a:noFill/>
              <a:round/>
              <a:headEnd/>
              <a:tailEnd/>
            </a:ln>
          </p:spPr>
          <p:txBody>
            <a:bodyPr/>
            <a:lstStyle/>
            <a:p>
              <a:endParaRPr lang="en-US" dirty="0"/>
            </a:p>
          </p:txBody>
        </p:sp>
        <p:sp>
          <p:nvSpPr>
            <p:cNvPr id="49667" name="Freeform 1566"/>
            <p:cNvSpPr>
              <a:spLocks/>
            </p:cNvSpPr>
            <p:nvPr/>
          </p:nvSpPr>
          <p:spPr bwMode="auto">
            <a:xfrm>
              <a:off x="1459" y="2664"/>
              <a:ext cx="19" cy="26"/>
            </a:xfrm>
            <a:custGeom>
              <a:avLst/>
              <a:gdLst>
                <a:gd name="T0" fmla="*/ 18 w 19"/>
                <a:gd name="T1" fmla="*/ 23 h 26"/>
                <a:gd name="T2" fmla="*/ 17 w 19"/>
                <a:gd name="T3" fmla="*/ 20 h 26"/>
                <a:gd name="T4" fmla="*/ 16 w 19"/>
                <a:gd name="T5" fmla="*/ 16 h 26"/>
                <a:gd name="T6" fmla="*/ 14 w 19"/>
                <a:gd name="T7" fmla="*/ 14 h 26"/>
                <a:gd name="T8" fmla="*/ 13 w 19"/>
                <a:gd name="T9" fmla="*/ 11 h 26"/>
                <a:gd name="T10" fmla="*/ 11 w 19"/>
                <a:gd name="T11" fmla="*/ 8 h 26"/>
                <a:gd name="T12" fmla="*/ 10 w 19"/>
                <a:gd name="T13" fmla="*/ 5 h 26"/>
                <a:gd name="T14" fmla="*/ 9 w 19"/>
                <a:gd name="T15" fmla="*/ 2 h 26"/>
                <a:gd name="T16" fmla="*/ 8 w 19"/>
                <a:gd name="T17" fmla="*/ 0 h 26"/>
                <a:gd name="T18" fmla="*/ 0 w 19"/>
                <a:gd name="T19" fmla="*/ 2 h 26"/>
                <a:gd name="T20" fmla="*/ 2 w 19"/>
                <a:gd name="T21" fmla="*/ 6 h 26"/>
                <a:gd name="T22" fmla="*/ 3 w 19"/>
                <a:gd name="T23" fmla="*/ 9 h 26"/>
                <a:gd name="T24" fmla="*/ 4 w 19"/>
                <a:gd name="T25" fmla="*/ 12 h 26"/>
                <a:gd name="T26" fmla="*/ 6 w 19"/>
                <a:gd name="T27" fmla="*/ 15 h 26"/>
                <a:gd name="T28" fmla="*/ 7 w 19"/>
                <a:gd name="T29" fmla="*/ 17 h 26"/>
                <a:gd name="T30" fmla="*/ 8 w 19"/>
                <a:gd name="T31" fmla="*/ 20 h 26"/>
                <a:gd name="T32" fmla="*/ 9 w 19"/>
                <a:gd name="T33" fmla="*/ 23 h 26"/>
                <a:gd name="T34" fmla="*/ 9 w 19"/>
                <a:gd name="T35" fmla="*/ 25 h 26"/>
                <a:gd name="T36" fmla="*/ 18 w 19"/>
                <a:gd name="T37" fmla="*/ 23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6"/>
                <a:gd name="T59" fmla="*/ 19 w 19"/>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6">
                  <a:moveTo>
                    <a:pt x="18" y="23"/>
                  </a:moveTo>
                  <a:lnTo>
                    <a:pt x="17" y="20"/>
                  </a:lnTo>
                  <a:lnTo>
                    <a:pt x="16" y="16"/>
                  </a:lnTo>
                  <a:lnTo>
                    <a:pt x="14" y="14"/>
                  </a:lnTo>
                  <a:lnTo>
                    <a:pt x="13" y="11"/>
                  </a:lnTo>
                  <a:lnTo>
                    <a:pt x="11" y="8"/>
                  </a:lnTo>
                  <a:lnTo>
                    <a:pt x="10" y="5"/>
                  </a:lnTo>
                  <a:lnTo>
                    <a:pt x="9" y="2"/>
                  </a:lnTo>
                  <a:lnTo>
                    <a:pt x="8" y="0"/>
                  </a:lnTo>
                  <a:lnTo>
                    <a:pt x="0" y="2"/>
                  </a:lnTo>
                  <a:lnTo>
                    <a:pt x="2" y="6"/>
                  </a:lnTo>
                  <a:lnTo>
                    <a:pt x="3" y="9"/>
                  </a:lnTo>
                  <a:lnTo>
                    <a:pt x="4" y="12"/>
                  </a:lnTo>
                  <a:lnTo>
                    <a:pt x="6" y="15"/>
                  </a:lnTo>
                  <a:lnTo>
                    <a:pt x="7" y="17"/>
                  </a:lnTo>
                  <a:lnTo>
                    <a:pt x="8" y="20"/>
                  </a:lnTo>
                  <a:lnTo>
                    <a:pt x="9" y="23"/>
                  </a:lnTo>
                  <a:lnTo>
                    <a:pt x="9" y="25"/>
                  </a:lnTo>
                  <a:lnTo>
                    <a:pt x="18" y="23"/>
                  </a:lnTo>
                </a:path>
              </a:pathLst>
            </a:custGeom>
            <a:solidFill>
              <a:srgbClr val="B5B5B5"/>
            </a:solidFill>
            <a:ln w="12700" cap="rnd">
              <a:noFill/>
              <a:round/>
              <a:headEnd/>
              <a:tailEnd/>
            </a:ln>
          </p:spPr>
          <p:txBody>
            <a:bodyPr/>
            <a:lstStyle/>
            <a:p>
              <a:endParaRPr lang="en-US" dirty="0"/>
            </a:p>
          </p:txBody>
        </p:sp>
        <p:sp>
          <p:nvSpPr>
            <p:cNvPr id="49668" name="Freeform 1567"/>
            <p:cNvSpPr>
              <a:spLocks/>
            </p:cNvSpPr>
            <p:nvPr/>
          </p:nvSpPr>
          <p:spPr bwMode="auto">
            <a:xfrm>
              <a:off x="1403" y="2633"/>
              <a:ext cx="47" cy="64"/>
            </a:xfrm>
            <a:custGeom>
              <a:avLst/>
              <a:gdLst>
                <a:gd name="T0" fmla="*/ 0 w 47"/>
                <a:gd name="T1" fmla="*/ 7 h 64"/>
                <a:gd name="T2" fmla="*/ 7 w 47"/>
                <a:gd name="T3" fmla="*/ 13 h 64"/>
                <a:gd name="T4" fmla="*/ 12 w 47"/>
                <a:gd name="T5" fmla="*/ 19 h 64"/>
                <a:gd name="T6" fmla="*/ 18 w 47"/>
                <a:gd name="T7" fmla="*/ 26 h 64"/>
                <a:gd name="T8" fmla="*/ 22 w 47"/>
                <a:gd name="T9" fmla="*/ 34 h 64"/>
                <a:gd name="T10" fmla="*/ 27 w 47"/>
                <a:gd name="T11" fmla="*/ 40 h 64"/>
                <a:gd name="T12" fmla="*/ 31 w 47"/>
                <a:gd name="T13" fmla="*/ 47 h 64"/>
                <a:gd name="T14" fmla="*/ 35 w 47"/>
                <a:gd name="T15" fmla="*/ 56 h 64"/>
                <a:gd name="T16" fmla="*/ 39 w 47"/>
                <a:gd name="T17" fmla="*/ 63 h 64"/>
                <a:gd name="T18" fmla="*/ 46 w 47"/>
                <a:gd name="T19" fmla="*/ 59 h 64"/>
                <a:gd name="T20" fmla="*/ 43 w 47"/>
                <a:gd name="T21" fmla="*/ 52 h 64"/>
                <a:gd name="T22" fmla="*/ 39 w 47"/>
                <a:gd name="T23" fmla="*/ 44 h 64"/>
                <a:gd name="T24" fmla="*/ 35 w 47"/>
                <a:gd name="T25" fmla="*/ 37 h 64"/>
                <a:gd name="T26" fmla="*/ 31 w 47"/>
                <a:gd name="T27" fmla="*/ 28 h 64"/>
                <a:gd name="T28" fmla="*/ 26 w 47"/>
                <a:gd name="T29" fmla="*/ 21 h 64"/>
                <a:gd name="T30" fmla="*/ 20 w 47"/>
                <a:gd name="T31" fmla="*/ 14 h 64"/>
                <a:gd name="T32" fmla="*/ 14 w 47"/>
                <a:gd name="T33" fmla="*/ 6 h 64"/>
                <a:gd name="T34" fmla="*/ 7 w 47"/>
                <a:gd name="T35" fmla="*/ 0 h 64"/>
                <a:gd name="T36" fmla="*/ 0 w 47"/>
                <a:gd name="T37" fmla="*/ 7 h 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
                <a:gd name="T58" fmla="*/ 0 h 64"/>
                <a:gd name="T59" fmla="*/ 47 w 47"/>
                <a:gd name="T60" fmla="*/ 64 h 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 h="64">
                  <a:moveTo>
                    <a:pt x="0" y="7"/>
                  </a:moveTo>
                  <a:lnTo>
                    <a:pt x="7" y="13"/>
                  </a:lnTo>
                  <a:lnTo>
                    <a:pt x="12" y="19"/>
                  </a:lnTo>
                  <a:lnTo>
                    <a:pt x="18" y="26"/>
                  </a:lnTo>
                  <a:lnTo>
                    <a:pt x="22" y="34"/>
                  </a:lnTo>
                  <a:lnTo>
                    <a:pt x="27" y="40"/>
                  </a:lnTo>
                  <a:lnTo>
                    <a:pt x="31" y="47"/>
                  </a:lnTo>
                  <a:lnTo>
                    <a:pt x="35" y="56"/>
                  </a:lnTo>
                  <a:lnTo>
                    <a:pt x="39" y="63"/>
                  </a:lnTo>
                  <a:lnTo>
                    <a:pt x="46" y="59"/>
                  </a:lnTo>
                  <a:lnTo>
                    <a:pt x="43" y="52"/>
                  </a:lnTo>
                  <a:lnTo>
                    <a:pt x="39" y="44"/>
                  </a:lnTo>
                  <a:lnTo>
                    <a:pt x="35" y="37"/>
                  </a:lnTo>
                  <a:lnTo>
                    <a:pt x="31" y="28"/>
                  </a:lnTo>
                  <a:lnTo>
                    <a:pt x="26" y="21"/>
                  </a:lnTo>
                  <a:lnTo>
                    <a:pt x="20" y="14"/>
                  </a:lnTo>
                  <a:lnTo>
                    <a:pt x="14" y="6"/>
                  </a:lnTo>
                  <a:lnTo>
                    <a:pt x="7" y="0"/>
                  </a:lnTo>
                  <a:lnTo>
                    <a:pt x="0" y="7"/>
                  </a:lnTo>
                </a:path>
              </a:pathLst>
            </a:custGeom>
            <a:solidFill>
              <a:srgbClr val="B5B5B5"/>
            </a:solidFill>
            <a:ln w="12700" cap="rnd">
              <a:noFill/>
              <a:round/>
              <a:headEnd/>
              <a:tailEnd/>
            </a:ln>
          </p:spPr>
          <p:txBody>
            <a:bodyPr/>
            <a:lstStyle/>
            <a:p>
              <a:endParaRPr lang="en-US" dirty="0"/>
            </a:p>
          </p:txBody>
        </p:sp>
        <p:sp>
          <p:nvSpPr>
            <p:cNvPr id="49669" name="Freeform 1568"/>
            <p:cNvSpPr>
              <a:spLocks/>
            </p:cNvSpPr>
            <p:nvPr/>
          </p:nvSpPr>
          <p:spPr bwMode="auto">
            <a:xfrm>
              <a:off x="1347" y="2596"/>
              <a:ext cx="59" cy="40"/>
            </a:xfrm>
            <a:custGeom>
              <a:avLst/>
              <a:gdLst>
                <a:gd name="T0" fmla="*/ 0 w 59"/>
                <a:gd name="T1" fmla="*/ 8 h 40"/>
                <a:gd name="T2" fmla="*/ 6 w 59"/>
                <a:gd name="T3" fmla="*/ 11 h 40"/>
                <a:gd name="T4" fmla="*/ 14 w 59"/>
                <a:gd name="T5" fmla="*/ 16 h 40"/>
                <a:gd name="T6" fmla="*/ 20 w 59"/>
                <a:gd name="T7" fmla="*/ 19 h 40"/>
                <a:gd name="T8" fmla="*/ 26 w 59"/>
                <a:gd name="T9" fmla="*/ 23 h 40"/>
                <a:gd name="T10" fmla="*/ 33 w 59"/>
                <a:gd name="T11" fmla="*/ 27 h 40"/>
                <a:gd name="T12" fmla="*/ 39 w 59"/>
                <a:gd name="T13" fmla="*/ 31 h 40"/>
                <a:gd name="T14" fmla="*/ 46 w 59"/>
                <a:gd name="T15" fmla="*/ 35 h 40"/>
                <a:gd name="T16" fmla="*/ 51 w 59"/>
                <a:gd name="T17" fmla="*/ 39 h 40"/>
                <a:gd name="T18" fmla="*/ 58 w 59"/>
                <a:gd name="T19" fmla="*/ 32 h 40"/>
                <a:gd name="T20" fmla="*/ 52 w 59"/>
                <a:gd name="T21" fmla="*/ 27 h 40"/>
                <a:gd name="T22" fmla="*/ 45 w 59"/>
                <a:gd name="T23" fmla="*/ 23 h 40"/>
                <a:gd name="T24" fmla="*/ 39 w 59"/>
                <a:gd name="T25" fmla="*/ 19 h 40"/>
                <a:gd name="T26" fmla="*/ 32 w 59"/>
                <a:gd name="T27" fmla="*/ 15 h 40"/>
                <a:gd name="T28" fmla="*/ 25 w 59"/>
                <a:gd name="T29" fmla="*/ 11 h 40"/>
                <a:gd name="T30" fmla="*/ 19 w 59"/>
                <a:gd name="T31" fmla="*/ 8 h 40"/>
                <a:gd name="T32" fmla="*/ 13 w 59"/>
                <a:gd name="T33" fmla="*/ 4 h 40"/>
                <a:gd name="T34" fmla="*/ 5 w 59"/>
                <a:gd name="T35" fmla="*/ 0 h 40"/>
                <a:gd name="T36" fmla="*/ 0 w 59"/>
                <a:gd name="T37" fmla="*/ 8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40"/>
                <a:gd name="T59" fmla="*/ 59 w 59"/>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40">
                  <a:moveTo>
                    <a:pt x="0" y="8"/>
                  </a:moveTo>
                  <a:lnTo>
                    <a:pt x="6" y="11"/>
                  </a:lnTo>
                  <a:lnTo>
                    <a:pt x="14" y="16"/>
                  </a:lnTo>
                  <a:lnTo>
                    <a:pt x="20" y="19"/>
                  </a:lnTo>
                  <a:lnTo>
                    <a:pt x="26" y="23"/>
                  </a:lnTo>
                  <a:lnTo>
                    <a:pt x="33" y="27"/>
                  </a:lnTo>
                  <a:lnTo>
                    <a:pt x="39" y="31"/>
                  </a:lnTo>
                  <a:lnTo>
                    <a:pt x="46" y="35"/>
                  </a:lnTo>
                  <a:lnTo>
                    <a:pt x="51" y="39"/>
                  </a:lnTo>
                  <a:lnTo>
                    <a:pt x="58" y="32"/>
                  </a:lnTo>
                  <a:lnTo>
                    <a:pt x="52" y="27"/>
                  </a:lnTo>
                  <a:lnTo>
                    <a:pt x="45" y="23"/>
                  </a:lnTo>
                  <a:lnTo>
                    <a:pt x="39" y="19"/>
                  </a:lnTo>
                  <a:lnTo>
                    <a:pt x="32" y="15"/>
                  </a:lnTo>
                  <a:lnTo>
                    <a:pt x="25" y="11"/>
                  </a:lnTo>
                  <a:lnTo>
                    <a:pt x="19" y="8"/>
                  </a:lnTo>
                  <a:lnTo>
                    <a:pt x="13" y="4"/>
                  </a:lnTo>
                  <a:lnTo>
                    <a:pt x="5" y="0"/>
                  </a:lnTo>
                  <a:lnTo>
                    <a:pt x="0" y="8"/>
                  </a:lnTo>
                </a:path>
              </a:pathLst>
            </a:custGeom>
            <a:solidFill>
              <a:srgbClr val="B5B5B5"/>
            </a:solidFill>
            <a:ln w="12700" cap="rnd">
              <a:noFill/>
              <a:round/>
              <a:headEnd/>
              <a:tailEnd/>
            </a:ln>
          </p:spPr>
          <p:txBody>
            <a:bodyPr/>
            <a:lstStyle/>
            <a:p>
              <a:endParaRPr lang="en-US" dirty="0"/>
            </a:p>
          </p:txBody>
        </p:sp>
        <p:sp>
          <p:nvSpPr>
            <p:cNvPr id="49670" name="Freeform 1569"/>
            <p:cNvSpPr>
              <a:spLocks/>
            </p:cNvSpPr>
            <p:nvPr/>
          </p:nvSpPr>
          <p:spPr bwMode="auto">
            <a:xfrm>
              <a:off x="1073" y="2373"/>
              <a:ext cx="63" cy="70"/>
            </a:xfrm>
            <a:custGeom>
              <a:avLst/>
              <a:gdLst>
                <a:gd name="T0" fmla="*/ 0 w 63"/>
                <a:gd name="T1" fmla="*/ 18 h 70"/>
                <a:gd name="T2" fmla="*/ 9 w 63"/>
                <a:gd name="T3" fmla="*/ 21 h 70"/>
                <a:gd name="T4" fmla="*/ 16 w 63"/>
                <a:gd name="T5" fmla="*/ 26 h 70"/>
                <a:gd name="T6" fmla="*/ 23 w 63"/>
                <a:gd name="T7" fmla="*/ 31 h 70"/>
                <a:gd name="T8" fmla="*/ 28 w 63"/>
                <a:gd name="T9" fmla="*/ 37 h 70"/>
                <a:gd name="T10" fmla="*/ 33 w 63"/>
                <a:gd name="T11" fmla="*/ 44 h 70"/>
                <a:gd name="T12" fmla="*/ 36 w 63"/>
                <a:gd name="T13" fmla="*/ 52 h 70"/>
                <a:gd name="T14" fmla="*/ 39 w 63"/>
                <a:gd name="T15" fmla="*/ 60 h 70"/>
                <a:gd name="T16" fmla="*/ 41 w 63"/>
                <a:gd name="T17" fmla="*/ 69 h 70"/>
                <a:gd name="T18" fmla="*/ 62 w 63"/>
                <a:gd name="T19" fmla="*/ 66 h 70"/>
                <a:gd name="T20" fmla="*/ 59 w 63"/>
                <a:gd name="T21" fmla="*/ 55 h 70"/>
                <a:gd name="T22" fmla="*/ 56 w 63"/>
                <a:gd name="T23" fmla="*/ 45 h 70"/>
                <a:gd name="T24" fmla="*/ 51 w 63"/>
                <a:gd name="T25" fmla="*/ 36 h 70"/>
                <a:gd name="T26" fmla="*/ 45 w 63"/>
                <a:gd name="T27" fmla="*/ 26 h 70"/>
                <a:gd name="T28" fmla="*/ 37 w 63"/>
                <a:gd name="T29" fmla="*/ 18 h 70"/>
                <a:gd name="T30" fmla="*/ 28 w 63"/>
                <a:gd name="T31" fmla="*/ 12 h 70"/>
                <a:gd name="T32" fmla="*/ 19 w 63"/>
                <a:gd name="T33" fmla="*/ 6 h 70"/>
                <a:gd name="T34" fmla="*/ 9 w 63"/>
                <a:gd name="T35" fmla="*/ 0 h 70"/>
                <a:gd name="T36" fmla="*/ 0 w 63"/>
                <a:gd name="T37" fmla="*/ 18 h 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70"/>
                <a:gd name="T59" fmla="*/ 63 w 63"/>
                <a:gd name="T60" fmla="*/ 70 h 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70">
                  <a:moveTo>
                    <a:pt x="0" y="18"/>
                  </a:moveTo>
                  <a:lnTo>
                    <a:pt x="9" y="21"/>
                  </a:lnTo>
                  <a:lnTo>
                    <a:pt x="16" y="26"/>
                  </a:lnTo>
                  <a:lnTo>
                    <a:pt x="23" y="31"/>
                  </a:lnTo>
                  <a:lnTo>
                    <a:pt x="28" y="37"/>
                  </a:lnTo>
                  <a:lnTo>
                    <a:pt x="33" y="44"/>
                  </a:lnTo>
                  <a:lnTo>
                    <a:pt x="36" y="52"/>
                  </a:lnTo>
                  <a:lnTo>
                    <a:pt x="39" y="60"/>
                  </a:lnTo>
                  <a:lnTo>
                    <a:pt x="41" y="69"/>
                  </a:lnTo>
                  <a:lnTo>
                    <a:pt x="62" y="66"/>
                  </a:lnTo>
                  <a:lnTo>
                    <a:pt x="59" y="55"/>
                  </a:lnTo>
                  <a:lnTo>
                    <a:pt x="56" y="45"/>
                  </a:lnTo>
                  <a:lnTo>
                    <a:pt x="51" y="36"/>
                  </a:lnTo>
                  <a:lnTo>
                    <a:pt x="45" y="26"/>
                  </a:lnTo>
                  <a:lnTo>
                    <a:pt x="37" y="18"/>
                  </a:lnTo>
                  <a:lnTo>
                    <a:pt x="28" y="12"/>
                  </a:lnTo>
                  <a:lnTo>
                    <a:pt x="19" y="6"/>
                  </a:lnTo>
                  <a:lnTo>
                    <a:pt x="9" y="0"/>
                  </a:lnTo>
                  <a:lnTo>
                    <a:pt x="0" y="18"/>
                  </a:lnTo>
                </a:path>
              </a:pathLst>
            </a:custGeom>
            <a:solidFill>
              <a:srgbClr val="B5B5B5"/>
            </a:solidFill>
            <a:ln w="12700" cap="rnd">
              <a:noFill/>
              <a:round/>
              <a:headEnd/>
              <a:tailEnd/>
            </a:ln>
          </p:spPr>
          <p:txBody>
            <a:bodyPr/>
            <a:lstStyle/>
            <a:p>
              <a:endParaRPr lang="en-US" dirty="0"/>
            </a:p>
          </p:txBody>
        </p:sp>
        <p:sp>
          <p:nvSpPr>
            <p:cNvPr id="49671" name="Freeform 1570"/>
            <p:cNvSpPr>
              <a:spLocks/>
            </p:cNvSpPr>
            <p:nvPr/>
          </p:nvSpPr>
          <p:spPr bwMode="auto">
            <a:xfrm>
              <a:off x="964" y="2338"/>
              <a:ext cx="114" cy="50"/>
            </a:xfrm>
            <a:custGeom>
              <a:avLst/>
              <a:gdLst>
                <a:gd name="T0" fmla="*/ 0 w 114"/>
                <a:gd name="T1" fmla="*/ 19 h 50"/>
                <a:gd name="T2" fmla="*/ 13 w 114"/>
                <a:gd name="T3" fmla="*/ 21 h 50"/>
                <a:gd name="T4" fmla="*/ 27 w 114"/>
                <a:gd name="T5" fmla="*/ 24 h 50"/>
                <a:gd name="T6" fmla="*/ 40 w 114"/>
                <a:gd name="T7" fmla="*/ 28 h 50"/>
                <a:gd name="T8" fmla="*/ 51 w 114"/>
                <a:gd name="T9" fmla="*/ 31 h 50"/>
                <a:gd name="T10" fmla="*/ 66 w 114"/>
                <a:gd name="T11" fmla="*/ 36 h 50"/>
                <a:gd name="T12" fmla="*/ 79 w 114"/>
                <a:gd name="T13" fmla="*/ 39 h 50"/>
                <a:gd name="T14" fmla="*/ 91 w 114"/>
                <a:gd name="T15" fmla="*/ 45 h 50"/>
                <a:gd name="T16" fmla="*/ 104 w 114"/>
                <a:gd name="T17" fmla="*/ 49 h 50"/>
                <a:gd name="T18" fmla="*/ 113 w 114"/>
                <a:gd name="T19" fmla="*/ 31 h 50"/>
                <a:gd name="T20" fmla="*/ 99 w 114"/>
                <a:gd name="T21" fmla="*/ 27 h 50"/>
                <a:gd name="T22" fmla="*/ 86 w 114"/>
                <a:gd name="T23" fmla="*/ 22 h 50"/>
                <a:gd name="T24" fmla="*/ 73 w 114"/>
                <a:gd name="T25" fmla="*/ 19 h 50"/>
                <a:gd name="T26" fmla="*/ 59 w 114"/>
                <a:gd name="T27" fmla="*/ 13 h 50"/>
                <a:gd name="T28" fmla="*/ 46 w 114"/>
                <a:gd name="T29" fmla="*/ 11 h 50"/>
                <a:gd name="T30" fmla="*/ 33 w 114"/>
                <a:gd name="T31" fmla="*/ 7 h 50"/>
                <a:gd name="T32" fmla="*/ 19 w 114"/>
                <a:gd name="T33" fmla="*/ 4 h 50"/>
                <a:gd name="T34" fmla="*/ 5 w 114"/>
                <a:gd name="T35" fmla="*/ 0 h 50"/>
                <a:gd name="T36" fmla="*/ 0 w 114"/>
                <a:gd name="T37" fmla="*/ 19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4"/>
                <a:gd name="T58" fmla="*/ 0 h 50"/>
                <a:gd name="T59" fmla="*/ 114 w 114"/>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4" h="50">
                  <a:moveTo>
                    <a:pt x="0" y="19"/>
                  </a:moveTo>
                  <a:lnTo>
                    <a:pt x="13" y="21"/>
                  </a:lnTo>
                  <a:lnTo>
                    <a:pt x="27" y="24"/>
                  </a:lnTo>
                  <a:lnTo>
                    <a:pt x="40" y="28"/>
                  </a:lnTo>
                  <a:lnTo>
                    <a:pt x="51" y="31"/>
                  </a:lnTo>
                  <a:lnTo>
                    <a:pt x="66" y="36"/>
                  </a:lnTo>
                  <a:lnTo>
                    <a:pt x="79" y="39"/>
                  </a:lnTo>
                  <a:lnTo>
                    <a:pt x="91" y="45"/>
                  </a:lnTo>
                  <a:lnTo>
                    <a:pt x="104" y="49"/>
                  </a:lnTo>
                  <a:lnTo>
                    <a:pt x="113" y="31"/>
                  </a:lnTo>
                  <a:lnTo>
                    <a:pt x="99" y="27"/>
                  </a:lnTo>
                  <a:lnTo>
                    <a:pt x="86" y="22"/>
                  </a:lnTo>
                  <a:lnTo>
                    <a:pt x="73" y="19"/>
                  </a:lnTo>
                  <a:lnTo>
                    <a:pt x="59" y="13"/>
                  </a:lnTo>
                  <a:lnTo>
                    <a:pt x="46" y="11"/>
                  </a:lnTo>
                  <a:lnTo>
                    <a:pt x="33" y="7"/>
                  </a:lnTo>
                  <a:lnTo>
                    <a:pt x="19" y="4"/>
                  </a:lnTo>
                  <a:lnTo>
                    <a:pt x="5" y="0"/>
                  </a:lnTo>
                  <a:lnTo>
                    <a:pt x="0" y="19"/>
                  </a:lnTo>
                </a:path>
              </a:pathLst>
            </a:custGeom>
            <a:solidFill>
              <a:srgbClr val="B5B5B5"/>
            </a:solidFill>
            <a:ln w="12700" cap="rnd">
              <a:noFill/>
              <a:round/>
              <a:headEnd/>
              <a:tailEnd/>
            </a:ln>
          </p:spPr>
          <p:txBody>
            <a:bodyPr/>
            <a:lstStyle/>
            <a:p>
              <a:endParaRPr lang="en-US" dirty="0"/>
            </a:p>
          </p:txBody>
        </p:sp>
        <p:sp>
          <p:nvSpPr>
            <p:cNvPr id="49672" name="Freeform 1571"/>
            <p:cNvSpPr>
              <a:spLocks/>
            </p:cNvSpPr>
            <p:nvPr/>
          </p:nvSpPr>
          <p:spPr bwMode="auto">
            <a:xfrm>
              <a:off x="931" y="2304"/>
              <a:ext cx="82" cy="19"/>
            </a:xfrm>
            <a:custGeom>
              <a:avLst/>
              <a:gdLst>
                <a:gd name="T0" fmla="*/ 81 w 82"/>
                <a:gd name="T1" fmla="*/ 11 h 19"/>
                <a:gd name="T2" fmla="*/ 71 w 82"/>
                <a:gd name="T3" fmla="*/ 8 h 19"/>
                <a:gd name="T4" fmla="*/ 62 w 82"/>
                <a:gd name="T5" fmla="*/ 6 h 19"/>
                <a:gd name="T6" fmla="*/ 52 w 82"/>
                <a:gd name="T7" fmla="*/ 4 h 19"/>
                <a:gd name="T8" fmla="*/ 43 w 82"/>
                <a:gd name="T9" fmla="*/ 2 h 19"/>
                <a:gd name="T10" fmla="*/ 32 w 82"/>
                <a:gd name="T11" fmla="*/ 0 h 19"/>
                <a:gd name="T12" fmla="*/ 21 w 82"/>
                <a:gd name="T13" fmla="*/ 0 h 19"/>
                <a:gd name="T14" fmla="*/ 10 w 82"/>
                <a:gd name="T15" fmla="*/ 1 h 19"/>
                <a:gd name="T16" fmla="*/ 0 w 82"/>
                <a:gd name="T17" fmla="*/ 4 h 19"/>
                <a:gd name="T18" fmla="*/ 5 w 82"/>
                <a:gd name="T19" fmla="*/ 11 h 19"/>
                <a:gd name="T20" fmla="*/ 14 w 82"/>
                <a:gd name="T21" fmla="*/ 8 h 19"/>
                <a:gd name="T22" fmla="*/ 21 w 82"/>
                <a:gd name="T23" fmla="*/ 8 h 19"/>
                <a:gd name="T24" fmla="*/ 30 w 82"/>
                <a:gd name="T25" fmla="*/ 8 h 19"/>
                <a:gd name="T26" fmla="*/ 40 w 82"/>
                <a:gd name="T27" fmla="*/ 9 h 19"/>
                <a:gd name="T28" fmla="*/ 49 w 82"/>
                <a:gd name="T29" fmla="*/ 11 h 19"/>
                <a:gd name="T30" fmla="*/ 60 w 82"/>
                <a:gd name="T31" fmla="*/ 14 h 19"/>
                <a:gd name="T32" fmla="*/ 68 w 82"/>
                <a:gd name="T33" fmla="*/ 16 h 19"/>
                <a:gd name="T34" fmla="*/ 77 w 82"/>
                <a:gd name="T35" fmla="*/ 18 h 19"/>
                <a:gd name="T36" fmla="*/ 81 w 82"/>
                <a:gd name="T37" fmla="*/ 11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
                <a:gd name="T58" fmla="*/ 0 h 19"/>
                <a:gd name="T59" fmla="*/ 82 w 82"/>
                <a:gd name="T60" fmla="*/ 19 h 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 h="19">
                  <a:moveTo>
                    <a:pt x="81" y="11"/>
                  </a:moveTo>
                  <a:lnTo>
                    <a:pt x="71" y="8"/>
                  </a:lnTo>
                  <a:lnTo>
                    <a:pt x="62" y="6"/>
                  </a:lnTo>
                  <a:lnTo>
                    <a:pt x="52" y="4"/>
                  </a:lnTo>
                  <a:lnTo>
                    <a:pt x="43" y="2"/>
                  </a:lnTo>
                  <a:lnTo>
                    <a:pt x="32" y="0"/>
                  </a:lnTo>
                  <a:lnTo>
                    <a:pt x="21" y="0"/>
                  </a:lnTo>
                  <a:lnTo>
                    <a:pt x="10" y="1"/>
                  </a:lnTo>
                  <a:lnTo>
                    <a:pt x="0" y="4"/>
                  </a:lnTo>
                  <a:lnTo>
                    <a:pt x="5" y="11"/>
                  </a:lnTo>
                  <a:lnTo>
                    <a:pt x="14" y="8"/>
                  </a:lnTo>
                  <a:lnTo>
                    <a:pt x="21" y="8"/>
                  </a:lnTo>
                  <a:lnTo>
                    <a:pt x="30" y="8"/>
                  </a:lnTo>
                  <a:lnTo>
                    <a:pt x="40" y="9"/>
                  </a:lnTo>
                  <a:lnTo>
                    <a:pt x="49" y="11"/>
                  </a:lnTo>
                  <a:lnTo>
                    <a:pt x="60" y="14"/>
                  </a:lnTo>
                  <a:lnTo>
                    <a:pt x="68" y="16"/>
                  </a:lnTo>
                  <a:lnTo>
                    <a:pt x="77" y="18"/>
                  </a:lnTo>
                  <a:lnTo>
                    <a:pt x="81" y="11"/>
                  </a:lnTo>
                </a:path>
              </a:pathLst>
            </a:custGeom>
            <a:solidFill>
              <a:srgbClr val="B5B5B5"/>
            </a:solidFill>
            <a:ln w="12700" cap="rnd">
              <a:noFill/>
              <a:round/>
              <a:headEnd/>
              <a:tailEnd/>
            </a:ln>
          </p:spPr>
          <p:txBody>
            <a:bodyPr/>
            <a:lstStyle/>
            <a:p>
              <a:endParaRPr lang="en-US" dirty="0"/>
            </a:p>
          </p:txBody>
        </p:sp>
        <p:sp>
          <p:nvSpPr>
            <p:cNvPr id="49673" name="Freeform 1572"/>
            <p:cNvSpPr>
              <a:spLocks/>
            </p:cNvSpPr>
            <p:nvPr/>
          </p:nvSpPr>
          <p:spPr bwMode="auto">
            <a:xfrm>
              <a:off x="1014" y="2318"/>
              <a:ext cx="41" cy="17"/>
            </a:xfrm>
            <a:custGeom>
              <a:avLst/>
              <a:gdLst>
                <a:gd name="T0" fmla="*/ 33 w 41"/>
                <a:gd name="T1" fmla="*/ 1 h 17"/>
                <a:gd name="T2" fmla="*/ 31 w 41"/>
                <a:gd name="T3" fmla="*/ 3 h 17"/>
                <a:gd name="T4" fmla="*/ 29 w 41"/>
                <a:gd name="T5" fmla="*/ 3 h 17"/>
                <a:gd name="T6" fmla="*/ 25 w 41"/>
                <a:gd name="T7" fmla="*/ 3 h 17"/>
                <a:gd name="T8" fmla="*/ 22 w 41"/>
                <a:gd name="T9" fmla="*/ 3 h 17"/>
                <a:gd name="T10" fmla="*/ 17 w 41"/>
                <a:gd name="T11" fmla="*/ 3 h 17"/>
                <a:gd name="T12" fmla="*/ 12 w 41"/>
                <a:gd name="T13" fmla="*/ 3 h 17"/>
                <a:gd name="T14" fmla="*/ 8 w 41"/>
                <a:gd name="T15" fmla="*/ 1 h 17"/>
                <a:gd name="T16" fmla="*/ 3 w 41"/>
                <a:gd name="T17" fmla="*/ 0 h 17"/>
                <a:gd name="T18" fmla="*/ 0 w 41"/>
                <a:gd name="T19" fmla="*/ 10 h 17"/>
                <a:gd name="T20" fmla="*/ 5 w 41"/>
                <a:gd name="T21" fmla="*/ 12 h 17"/>
                <a:gd name="T22" fmla="*/ 10 w 41"/>
                <a:gd name="T23" fmla="*/ 14 h 17"/>
                <a:gd name="T24" fmla="*/ 16 w 41"/>
                <a:gd name="T25" fmla="*/ 14 h 17"/>
                <a:gd name="T26" fmla="*/ 22 w 41"/>
                <a:gd name="T27" fmla="*/ 16 h 17"/>
                <a:gd name="T28" fmla="*/ 27 w 41"/>
                <a:gd name="T29" fmla="*/ 16 h 17"/>
                <a:gd name="T30" fmla="*/ 32 w 41"/>
                <a:gd name="T31" fmla="*/ 14 h 17"/>
                <a:gd name="T32" fmla="*/ 37 w 41"/>
                <a:gd name="T33" fmla="*/ 12 h 17"/>
                <a:gd name="T34" fmla="*/ 40 w 41"/>
                <a:gd name="T35" fmla="*/ 7 h 17"/>
                <a:gd name="T36" fmla="*/ 33 w 41"/>
                <a:gd name="T37" fmla="*/ 1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
                <a:gd name="T58" fmla="*/ 0 h 17"/>
                <a:gd name="T59" fmla="*/ 41 w 41"/>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 h="17">
                  <a:moveTo>
                    <a:pt x="33" y="1"/>
                  </a:moveTo>
                  <a:lnTo>
                    <a:pt x="31" y="3"/>
                  </a:lnTo>
                  <a:lnTo>
                    <a:pt x="29" y="3"/>
                  </a:lnTo>
                  <a:lnTo>
                    <a:pt x="25" y="3"/>
                  </a:lnTo>
                  <a:lnTo>
                    <a:pt x="22" y="3"/>
                  </a:lnTo>
                  <a:lnTo>
                    <a:pt x="17" y="3"/>
                  </a:lnTo>
                  <a:lnTo>
                    <a:pt x="12" y="3"/>
                  </a:lnTo>
                  <a:lnTo>
                    <a:pt x="8" y="1"/>
                  </a:lnTo>
                  <a:lnTo>
                    <a:pt x="3" y="0"/>
                  </a:lnTo>
                  <a:lnTo>
                    <a:pt x="0" y="10"/>
                  </a:lnTo>
                  <a:lnTo>
                    <a:pt x="5" y="12"/>
                  </a:lnTo>
                  <a:lnTo>
                    <a:pt x="10" y="14"/>
                  </a:lnTo>
                  <a:lnTo>
                    <a:pt x="16" y="14"/>
                  </a:lnTo>
                  <a:lnTo>
                    <a:pt x="22" y="16"/>
                  </a:lnTo>
                  <a:lnTo>
                    <a:pt x="27" y="16"/>
                  </a:lnTo>
                  <a:lnTo>
                    <a:pt x="32" y="14"/>
                  </a:lnTo>
                  <a:lnTo>
                    <a:pt x="37" y="12"/>
                  </a:lnTo>
                  <a:lnTo>
                    <a:pt x="40" y="7"/>
                  </a:lnTo>
                  <a:lnTo>
                    <a:pt x="33" y="1"/>
                  </a:lnTo>
                </a:path>
              </a:pathLst>
            </a:custGeom>
            <a:solidFill>
              <a:srgbClr val="B5B5B5"/>
            </a:solidFill>
            <a:ln w="12700" cap="rnd">
              <a:noFill/>
              <a:round/>
              <a:headEnd/>
              <a:tailEnd/>
            </a:ln>
          </p:spPr>
          <p:txBody>
            <a:bodyPr/>
            <a:lstStyle/>
            <a:p>
              <a:endParaRPr lang="en-US" dirty="0"/>
            </a:p>
          </p:txBody>
        </p:sp>
        <p:sp>
          <p:nvSpPr>
            <p:cNvPr id="49674" name="Freeform 1573"/>
            <p:cNvSpPr>
              <a:spLocks/>
            </p:cNvSpPr>
            <p:nvPr/>
          </p:nvSpPr>
          <p:spPr bwMode="auto">
            <a:xfrm>
              <a:off x="1042" y="2286"/>
              <a:ext cx="17" cy="34"/>
            </a:xfrm>
            <a:custGeom>
              <a:avLst/>
              <a:gdLst>
                <a:gd name="T0" fmla="*/ 0 w 17"/>
                <a:gd name="T1" fmla="*/ 3 h 34"/>
                <a:gd name="T2" fmla="*/ 1 w 17"/>
                <a:gd name="T3" fmla="*/ 6 h 34"/>
                <a:gd name="T4" fmla="*/ 4 w 17"/>
                <a:gd name="T5" fmla="*/ 11 h 34"/>
                <a:gd name="T6" fmla="*/ 5 w 17"/>
                <a:gd name="T7" fmla="*/ 15 h 34"/>
                <a:gd name="T8" fmla="*/ 7 w 17"/>
                <a:gd name="T9" fmla="*/ 19 h 34"/>
                <a:gd name="T10" fmla="*/ 7 w 17"/>
                <a:gd name="T11" fmla="*/ 22 h 34"/>
                <a:gd name="T12" fmla="*/ 8 w 17"/>
                <a:gd name="T13" fmla="*/ 25 h 34"/>
                <a:gd name="T14" fmla="*/ 8 w 17"/>
                <a:gd name="T15" fmla="*/ 26 h 34"/>
                <a:gd name="T16" fmla="*/ 7 w 17"/>
                <a:gd name="T17" fmla="*/ 28 h 34"/>
                <a:gd name="T18" fmla="*/ 13 w 17"/>
                <a:gd name="T19" fmla="*/ 33 h 34"/>
                <a:gd name="T20" fmla="*/ 16 w 17"/>
                <a:gd name="T21" fmla="*/ 29 h 34"/>
                <a:gd name="T22" fmla="*/ 16 w 17"/>
                <a:gd name="T23" fmla="*/ 24 h 34"/>
                <a:gd name="T24" fmla="*/ 15 w 17"/>
                <a:gd name="T25" fmla="*/ 19 h 34"/>
                <a:gd name="T26" fmla="*/ 14 w 17"/>
                <a:gd name="T27" fmla="*/ 15 h 34"/>
                <a:gd name="T28" fmla="*/ 12 w 17"/>
                <a:gd name="T29" fmla="*/ 11 h 34"/>
                <a:gd name="T30" fmla="*/ 10 w 17"/>
                <a:gd name="T31" fmla="*/ 8 h 34"/>
                <a:gd name="T32" fmla="*/ 9 w 17"/>
                <a:gd name="T33" fmla="*/ 3 h 34"/>
                <a:gd name="T34" fmla="*/ 8 w 17"/>
                <a:gd name="T35" fmla="*/ 0 h 34"/>
                <a:gd name="T36" fmla="*/ 0 w 17"/>
                <a:gd name="T37" fmla="*/ 3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34"/>
                <a:gd name="T59" fmla="*/ 17 w 17"/>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34">
                  <a:moveTo>
                    <a:pt x="0" y="3"/>
                  </a:moveTo>
                  <a:lnTo>
                    <a:pt x="1" y="6"/>
                  </a:lnTo>
                  <a:lnTo>
                    <a:pt x="4" y="11"/>
                  </a:lnTo>
                  <a:lnTo>
                    <a:pt x="5" y="15"/>
                  </a:lnTo>
                  <a:lnTo>
                    <a:pt x="7" y="19"/>
                  </a:lnTo>
                  <a:lnTo>
                    <a:pt x="7" y="22"/>
                  </a:lnTo>
                  <a:lnTo>
                    <a:pt x="8" y="25"/>
                  </a:lnTo>
                  <a:lnTo>
                    <a:pt x="8" y="26"/>
                  </a:lnTo>
                  <a:lnTo>
                    <a:pt x="7" y="28"/>
                  </a:lnTo>
                  <a:lnTo>
                    <a:pt x="13" y="33"/>
                  </a:lnTo>
                  <a:lnTo>
                    <a:pt x="16" y="29"/>
                  </a:lnTo>
                  <a:lnTo>
                    <a:pt x="16" y="24"/>
                  </a:lnTo>
                  <a:lnTo>
                    <a:pt x="15" y="19"/>
                  </a:lnTo>
                  <a:lnTo>
                    <a:pt x="14" y="15"/>
                  </a:lnTo>
                  <a:lnTo>
                    <a:pt x="12" y="11"/>
                  </a:lnTo>
                  <a:lnTo>
                    <a:pt x="10" y="8"/>
                  </a:lnTo>
                  <a:lnTo>
                    <a:pt x="9" y="3"/>
                  </a:lnTo>
                  <a:lnTo>
                    <a:pt x="8" y="0"/>
                  </a:lnTo>
                  <a:lnTo>
                    <a:pt x="0" y="3"/>
                  </a:lnTo>
                </a:path>
              </a:pathLst>
            </a:custGeom>
            <a:solidFill>
              <a:srgbClr val="B5B5B5"/>
            </a:solidFill>
            <a:ln w="12700" cap="rnd">
              <a:noFill/>
              <a:round/>
              <a:headEnd/>
              <a:tailEnd/>
            </a:ln>
          </p:spPr>
          <p:txBody>
            <a:bodyPr/>
            <a:lstStyle/>
            <a:p>
              <a:endParaRPr lang="en-US" dirty="0"/>
            </a:p>
          </p:txBody>
        </p:sp>
        <p:sp>
          <p:nvSpPr>
            <p:cNvPr id="49675" name="Freeform 1574"/>
            <p:cNvSpPr>
              <a:spLocks/>
            </p:cNvSpPr>
            <p:nvPr/>
          </p:nvSpPr>
          <p:spPr bwMode="auto">
            <a:xfrm>
              <a:off x="1109" y="2292"/>
              <a:ext cx="23" cy="66"/>
            </a:xfrm>
            <a:custGeom>
              <a:avLst/>
              <a:gdLst>
                <a:gd name="T0" fmla="*/ 22 w 23"/>
                <a:gd name="T1" fmla="*/ 62 h 66"/>
                <a:gd name="T2" fmla="*/ 20 w 23"/>
                <a:gd name="T3" fmla="*/ 55 h 66"/>
                <a:gd name="T4" fmla="*/ 17 w 23"/>
                <a:gd name="T5" fmla="*/ 48 h 66"/>
                <a:gd name="T6" fmla="*/ 15 w 23"/>
                <a:gd name="T7" fmla="*/ 39 h 66"/>
                <a:gd name="T8" fmla="*/ 12 w 23"/>
                <a:gd name="T9" fmla="*/ 32 h 66"/>
                <a:gd name="T10" fmla="*/ 10 w 23"/>
                <a:gd name="T11" fmla="*/ 25 h 66"/>
                <a:gd name="T12" fmla="*/ 9 w 23"/>
                <a:gd name="T13" fmla="*/ 16 h 66"/>
                <a:gd name="T14" fmla="*/ 9 w 23"/>
                <a:gd name="T15" fmla="*/ 9 h 66"/>
                <a:gd name="T16" fmla="*/ 9 w 23"/>
                <a:gd name="T17" fmla="*/ 2 h 66"/>
                <a:gd name="T18" fmla="*/ 1 w 23"/>
                <a:gd name="T19" fmla="*/ 0 h 66"/>
                <a:gd name="T20" fmla="*/ 0 w 23"/>
                <a:gd name="T21" fmla="*/ 9 h 66"/>
                <a:gd name="T22" fmla="*/ 1 w 23"/>
                <a:gd name="T23" fmla="*/ 18 h 66"/>
                <a:gd name="T24" fmla="*/ 2 w 23"/>
                <a:gd name="T25" fmla="*/ 27 h 66"/>
                <a:gd name="T26" fmla="*/ 3 w 23"/>
                <a:gd name="T27" fmla="*/ 35 h 66"/>
                <a:gd name="T28" fmla="*/ 6 w 23"/>
                <a:gd name="T29" fmla="*/ 42 h 66"/>
                <a:gd name="T30" fmla="*/ 9 w 23"/>
                <a:gd name="T31" fmla="*/ 50 h 66"/>
                <a:gd name="T32" fmla="*/ 11 w 23"/>
                <a:gd name="T33" fmla="*/ 58 h 66"/>
                <a:gd name="T34" fmla="*/ 13 w 23"/>
                <a:gd name="T35" fmla="*/ 65 h 66"/>
                <a:gd name="T36" fmla="*/ 22 w 23"/>
                <a:gd name="T37" fmla="*/ 62 h 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66"/>
                <a:gd name="T59" fmla="*/ 23 w 23"/>
                <a:gd name="T60" fmla="*/ 66 h 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66">
                  <a:moveTo>
                    <a:pt x="22" y="62"/>
                  </a:moveTo>
                  <a:lnTo>
                    <a:pt x="20" y="55"/>
                  </a:lnTo>
                  <a:lnTo>
                    <a:pt x="17" y="48"/>
                  </a:lnTo>
                  <a:lnTo>
                    <a:pt x="15" y="39"/>
                  </a:lnTo>
                  <a:lnTo>
                    <a:pt x="12" y="32"/>
                  </a:lnTo>
                  <a:lnTo>
                    <a:pt x="10" y="25"/>
                  </a:lnTo>
                  <a:lnTo>
                    <a:pt x="9" y="16"/>
                  </a:lnTo>
                  <a:lnTo>
                    <a:pt x="9" y="9"/>
                  </a:lnTo>
                  <a:lnTo>
                    <a:pt x="9" y="2"/>
                  </a:lnTo>
                  <a:lnTo>
                    <a:pt x="1" y="0"/>
                  </a:lnTo>
                  <a:lnTo>
                    <a:pt x="0" y="9"/>
                  </a:lnTo>
                  <a:lnTo>
                    <a:pt x="1" y="18"/>
                  </a:lnTo>
                  <a:lnTo>
                    <a:pt x="2" y="27"/>
                  </a:lnTo>
                  <a:lnTo>
                    <a:pt x="3" y="35"/>
                  </a:lnTo>
                  <a:lnTo>
                    <a:pt x="6" y="42"/>
                  </a:lnTo>
                  <a:lnTo>
                    <a:pt x="9" y="50"/>
                  </a:lnTo>
                  <a:lnTo>
                    <a:pt x="11" y="58"/>
                  </a:lnTo>
                  <a:lnTo>
                    <a:pt x="13" y="65"/>
                  </a:lnTo>
                  <a:lnTo>
                    <a:pt x="22" y="62"/>
                  </a:lnTo>
                </a:path>
              </a:pathLst>
            </a:custGeom>
            <a:solidFill>
              <a:srgbClr val="B5B5B5"/>
            </a:solidFill>
            <a:ln w="12700" cap="rnd">
              <a:noFill/>
              <a:round/>
              <a:headEnd/>
              <a:tailEnd/>
            </a:ln>
          </p:spPr>
          <p:txBody>
            <a:bodyPr/>
            <a:lstStyle/>
            <a:p>
              <a:endParaRPr lang="en-US" dirty="0"/>
            </a:p>
          </p:txBody>
        </p:sp>
        <p:sp>
          <p:nvSpPr>
            <p:cNvPr id="49676" name="Freeform 1575"/>
            <p:cNvSpPr>
              <a:spLocks/>
            </p:cNvSpPr>
            <p:nvPr/>
          </p:nvSpPr>
          <p:spPr bwMode="auto">
            <a:xfrm>
              <a:off x="1126" y="2360"/>
              <a:ext cx="47" cy="51"/>
            </a:xfrm>
            <a:custGeom>
              <a:avLst/>
              <a:gdLst>
                <a:gd name="T0" fmla="*/ 46 w 47"/>
                <a:gd name="T1" fmla="*/ 46 h 51"/>
                <a:gd name="T2" fmla="*/ 42 w 47"/>
                <a:gd name="T3" fmla="*/ 39 h 51"/>
                <a:gd name="T4" fmla="*/ 36 w 47"/>
                <a:gd name="T5" fmla="*/ 33 h 51"/>
                <a:gd name="T6" fmla="*/ 31 w 47"/>
                <a:gd name="T7" fmla="*/ 28 h 51"/>
                <a:gd name="T8" fmla="*/ 25 w 47"/>
                <a:gd name="T9" fmla="*/ 22 h 51"/>
                <a:gd name="T10" fmla="*/ 20 w 47"/>
                <a:gd name="T11" fmla="*/ 17 h 51"/>
                <a:gd name="T12" fmla="*/ 16 w 47"/>
                <a:gd name="T13" fmla="*/ 12 h 51"/>
                <a:gd name="T14" fmla="*/ 12 w 47"/>
                <a:gd name="T15" fmla="*/ 6 h 51"/>
                <a:gd name="T16" fmla="*/ 10 w 47"/>
                <a:gd name="T17" fmla="*/ 0 h 51"/>
                <a:gd name="T18" fmla="*/ 0 w 47"/>
                <a:gd name="T19" fmla="*/ 3 h 51"/>
                <a:gd name="T20" fmla="*/ 4 w 47"/>
                <a:gd name="T21" fmla="*/ 10 h 51"/>
                <a:gd name="T22" fmla="*/ 7 w 47"/>
                <a:gd name="T23" fmla="*/ 17 h 51"/>
                <a:gd name="T24" fmla="*/ 13 w 47"/>
                <a:gd name="T25" fmla="*/ 22 h 51"/>
                <a:gd name="T26" fmla="*/ 18 w 47"/>
                <a:gd name="T27" fmla="*/ 29 h 51"/>
                <a:gd name="T28" fmla="*/ 24 w 47"/>
                <a:gd name="T29" fmla="*/ 33 h 51"/>
                <a:gd name="T30" fmla="*/ 29 w 47"/>
                <a:gd name="T31" fmla="*/ 38 h 51"/>
                <a:gd name="T32" fmla="*/ 34 w 47"/>
                <a:gd name="T33" fmla="*/ 45 h 51"/>
                <a:gd name="T34" fmla="*/ 38 w 47"/>
                <a:gd name="T35" fmla="*/ 50 h 51"/>
                <a:gd name="T36" fmla="*/ 46 w 47"/>
                <a:gd name="T37" fmla="*/ 46 h 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
                <a:gd name="T58" fmla="*/ 0 h 51"/>
                <a:gd name="T59" fmla="*/ 47 w 47"/>
                <a:gd name="T60" fmla="*/ 51 h 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 h="51">
                  <a:moveTo>
                    <a:pt x="46" y="46"/>
                  </a:moveTo>
                  <a:lnTo>
                    <a:pt x="42" y="39"/>
                  </a:lnTo>
                  <a:lnTo>
                    <a:pt x="36" y="33"/>
                  </a:lnTo>
                  <a:lnTo>
                    <a:pt x="31" y="28"/>
                  </a:lnTo>
                  <a:lnTo>
                    <a:pt x="25" y="22"/>
                  </a:lnTo>
                  <a:lnTo>
                    <a:pt x="20" y="17"/>
                  </a:lnTo>
                  <a:lnTo>
                    <a:pt x="16" y="12"/>
                  </a:lnTo>
                  <a:lnTo>
                    <a:pt x="12" y="6"/>
                  </a:lnTo>
                  <a:lnTo>
                    <a:pt x="10" y="0"/>
                  </a:lnTo>
                  <a:lnTo>
                    <a:pt x="0" y="3"/>
                  </a:lnTo>
                  <a:lnTo>
                    <a:pt x="4" y="10"/>
                  </a:lnTo>
                  <a:lnTo>
                    <a:pt x="7" y="17"/>
                  </a:lnTo>
                  <a:lnTo>
                    <a:pt x="13" y="22"/>
                  </a:lnTo>
                  <a:lnTo>
                    <a:pt x="18" y="29"/>
                  </a:lnTo>
                  <a:lnTo>
                    <a:pt x="24" y="33"/>
                  </a:lnTo>
                  <a:lnTo>
                    <a:pt x="29" y="38"/>
                  </a:lnTo>
                  <a:lnTo>
                    <a:pt x="34" y="45"/>
                  </a:lnTo>
                  <a:lnTo>
                    <a:pt x="38" y="50"/>
                  </a:lnTo>
                  <a:lnTo>
                    <a:pt x="46" y="46"/>
                  </a:lnTo>
                </a:path>
              </a:pathLst>
            </a:custGeom>
            <a:solidFill>
              <a:srgbClr val="B5B5B5"/>
            </a:solidFill>
            <a:ln w="12700" cap="rnd">
              <a:noFill/>
              <a:round/>
              <a:headEnd/>
              <a:tailEnd/>
            </a:ln>
          </p:spPr>
          <p:txBody>
            <a:bodyPr/>
            <a:lstStyle/>
            <a:p>
              <a:endParaRPr lang="en-US" dirty="0"/>
            </a:p>
          </p:txBody>
        </p:sp>
        <p:sp>
          <p:nvSpPr>
            <p:cNvPr id="49677" name="Freeform 1576"/>
            <p:cNvSpPr>
              <a:spLocks/>
            </p:cNvSpPr>
            <p:nvPr/>
          </p:nvSpPr>
          <p:spPr bwMode="auto">
            <a:xfrm>
              <a:off x="1084" y="2444"/>
              <a:ext cx="35" cy="17"/>
            </a:xfrm>
            <a:custGeom>
              <a:avLst/>
              <a:gdLst>
                <a:gd name="T0" fmla="*/ 0 w 35"/>
                <a:gd name="T1" fmla="*/ 9 h 17"/>
                <a:gd name="T2" fmla="*/ 3 w 35"/>
                <a:gd name="T3" fmla="*/ 9 h 17"/>
                <a:gd name="T4" fmla="*/ 8 w 35"/>
                <a:gd name="T5" fmla="*/ 10 h 17"/>
                <a:gd name="T6" fmla="*/ 12 w 35"/>
                <a:gd name="T7" fmla="*/ 11 h 17"/>
                <a:gd name="T8" fmla="*/ 15 w 35"/>
                <a:gd name="T9" fmla="*/ 12 h 17"/>
                <a:gd name="T10" fmla="*/ 20 w 35"/>
                <a:gd name="T11" fmla="*/ 12 h 17"/>
                <a:gd name="T12" fmla="*/ 24 w 35"/>
                <a:gd name="T13" fmla="*/ 14 h 17"/>
                <a:gd name="T14" fmla="*/ 27 w 35"/>
                <a:gd name="T15" fmla="*/ 14 h 17"/>
                <a:gd name="T16" fmla="*/ 31 w 35"/>
                <a:gd name="T17" fmla="*/ 16 h 17"/>
                <a:gd name="T18" fmla="*/ 34 w 35"/>
                <a:gd name="T19" fmla="*/ 6 h 17"/>
                <a:gd name="T20" fmla="*/ 30 w 35"/>
                <a:gd name="T21" fmla="*/ 6 h 17"/>
                <a:gd name="T22" fmla="*/ 26 w 35"/>
                <a:gd name="T23" fmla="*/ 5 h 17"/>
                <a:gd name="T24" fmla="*/ 22 w 35"/>
                <a:gd name="T25" fmla="*/ 4 h 17"/>
                <a:gd name="T26" fmla="*/ 18 w 35"/>
                <a:gd name="T27" fmla="*/ 4 h 17"/>
                <a:gd name="T28" fmla="*/ 14 w 35"/>
                <a:gd name="T29" fmla="*/ 2 h 17"/>
                <a:gd name="T30" fmla="*/ 10 w 35"/>
                <a:gd name="T31" fmla="*/ 2 h 17"/>
                <a:gd name="T32" fmla="*/ 7 w 35"/>
                <a:gd name="T33" fmla="*/ 1 h 17"/>
                <a:gd name="T34" fmla="*/ 3 w 35"/>
                <a:gd name="T35" fmla="*/ 0 h 17"/>
                <a:gd name="T36" fmla="*/ 2 w 35"/>
                <a:gd name="T37" fmla="*/ 0 h 17"/>
                <a:gd name="T38" fmla="*/ 0 w 35"/>
                <a:gd name="T39" fmla="*/ 9 h 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5"/>
                <a:gd name="T61" fmla="*/ 0 h 17"/>
                <a:gd name="T62" fmla="*/ 35 w 35"/>
                <a:gd name="T63" fmla="*/ 17 h 1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5" h="17">
                  <a:moveTo>
                    <a:pt x="0" y="9"/>
                  </a:moveTo>
                  <a:lnTo>
                    <a:pt x="3" y="9"/>
                  </a:lnTo>
                  <a:lnTo>
                    <a:pt x="8" y="10"/>
                  </a:lnTo>
                  <a:lnTo>
                    <a:pt x="12" y="11"/>
                  </a:lnTo>
                  <a:lnTo>
                    <a:pt x="15" y="12"/>
                  </a:lnTo>
                  <a:lnTo>
                    <a:pt x="20" y="12"/>
                  </a:lnTo>
                  <a:lnTo>
                    <a:pt x="24" y="14"/>
                  </a:lnTo>
                  <a:lnTo>
                    <a:pt x="27" y="14"/>
                  </a:lnTo>
                  <a:lnTo>
                    <a:pt x="31" y="16"/>
                  </a:lnTo>
                  <a:lnTo>
                    <a:pt x="34" y="6"/>
                  </a:lnTo>
                  <a:lnTo>
                    <a:pt x="30" y="6"/>
                  </a:lnTo>
                  <a:lnTo>
                    <a:pt x="26" y="5"/>
                  </a:lnTo>
                  <a:lnTo>
                    <a:pt x="22" y="4"/>
                  </a:lnTo>
                  <a:lnTo>
                    <a:pt x="18" y="4"/>
                  </a:lnTo>
                  <a:lnTo>
                    <a:pt x="14" y="2"/>
                  </a:lnTo>
                  <a:lnTo>
                    <a:pt x="10" y="2"/>
                  </a:lnTo>
                  <a:lnTo>
                    <a:pt x="7" y="1"/>
                  </a:lnTo>
                  <a:lnTo>
                    <a:pt x="3" y="0"/>
                  </a:lnTo>
                  <a:lnTo>
                    <a:pt x="2" y="0"/>
                  </a:lnTo>
                  <a:lnTo>
                    <a:pt x="0" y="9"/>
                  </a:lnTo>
                </a:path>
              </a:pathLst>
            </a:custGeom>
            <a:solidFill>
              <a:srgbClr val="B5B5B5"/>
            </a:solidFill>
            <a:ln w="12700" cap="rnd">
              <a:noFill/>
              <a:round/>
              <a:headEnd/>
              <a:tailEnd/>
            </a:ln>
          </p:spPr>
          <p:txBody>
            <a:bodyPr/>
            <a:lstStyle/>
            <a:p>
              <a:endParaRPr lang="en-US" dirty="0"/>
            </a:p>
          </p:txBody>
        </p:sp>
        <p:sp>
          <p:nvSpPr>
            <p:cNvPr id="49678" name="Freeform 1577"/>
            <p:cNvSpPr>
              <a:spLocks/>
            </p:cNvSpPr>
            <p:nvPr/>
          </p:nvSpPr>
          <p:spPr bwMode="auto">
            <a:xfrm>
              <a:off x="1044" y="2424"/>
              <a:ext cx="37" cy="26"/>
            </a:xfrm>
            <a:custGeom>
              <a:avLst/>
              <a:gdLst>
                <a:gd name="T0" fmla="*/ 0 w 37"/>
                <a:gd name="T1" fmla="*/ 7 h 26"/>
                <a:gd name="T2" fmla="*/ 3 w 37"/>
                <a:gd name="T3" fmla="*/ 10 h 26"/>
                <a:gd name="T4" fmla="*/ 8 w 37"/>
                <a:gd name="T5" fmla="*/ 12 h 26"/>
                <a:gd name="T6" fmla="*/ 11 w 37"/>
                <a:gd name="T7" fmla="*/ 15 h 26"/>
                <a:gd name="T8" fmla="*/ 15 w 37"/>
                <a:gd name="T9" fmla="*/ 17 h 26"/>
                <a:gd name="T10" fmla="*/ 20 w 37"/>
                <a:gd name="T11" fmla="*/ 19 h 26"/>
                <a:gd name="T12" fmla="*/ 24 w 37"/>
                <a:gd name="T13" fmla="*/ 21 h 26"/>
                <a:gd name="T14" fmla="*/ 29 w 37"/>
                <a:gd name="T15" fmla="*/ 23 h 26"/>
                <a:gd name="T16" fmla="*/ 34 w 37"/>
                <a:gd name="T17" fmla="*/ 25 h 26"/>
                <a:gd name="T18" fmla="*/ 36 w 37"/>
                <a:gd name="T19" fmla="*/ 16 h 26"/>
                <a:gd name="T20" fmla="*/ 32 w 37"/>
                <a:gd name="T21" fmla="*/ 15 h 26"/>
                <a:gd name="T22" fmla="*/ 28 w 37"/>
                <a:gd name="T23" fmla="*/ 15 h 26"/>
                <a:gd name="T24" fmla="*/ 25 w 37"/>
                <a:gd name="T25" fmla="*/ 12 h 26"/>
                <a:gd name="T26" fmla="*/ 21 w 37"/>
                <a:gd name="T27" fmla="*/ 10 h 26"/>
                <a:gd name="T28" fmla="*/ 16 w 37"/>
                <a:gd name="T29" fmla="*/ 7 h 26"/>
                <a:gd name="T30" fmla="*/ 13 w 37"/>
                <a:gd name="T31" fmla="*/ 5 h 26"/>
                <a:gd name="T32" fmla="*/ 9 w 37"/>
                <a:gd name="T33" fmla="*/ 2 h 26"/>
                <a:gd name="T34" fmla="*/ 4 w 37"/>
                <a:gd name="T35" fmla="*/ 0 h 26"/>
                <a:gd name="T36" fmla="*/ 0 w 37"/>
                <a:gd name="T37" fmla="*/ 7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26"/>
                <a:gd name="T59" fmla="*/ 37 w 37"/>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26">
                  <a:moveTo>
                    <a:pt x="0" y="7"/>
                  </a:moveTo>
                  <a:lnTo>
                    <a:pt x="3" y="10"/>
                  </a:lnTo>
                  <a:lnTo>
                    <a:pt x="8" y="12"/>
                  </a:lnTo>
                  <a:lnTo>
                    <a:pt x="11" y="15"/>
                  </a:lnTo>
                  <a:lnTo>
                    <a:pt x="15" y="17"/>
                  </a:lnTo>
                  <a:lnTo>
                    <a:pt x="20" y="19"/>
                  </a:lnTo>
                  <a:lnTo>
                    <a:pt x="24" y="21"/>
                  </a:lnTo>
                  <a:lnTo>
                    <a:pt x="29" y="23"/>
                  </a:lnTo>
                  <a:lnTo>
                    <a:pt x="34" y="25"/>
                  </a:lnTo>
                  <a:lnTo>
                    <a:pt x="36" y="16"/>
                  </a:lnTo>
                  <a:lnTo>
                    <a:pt x="32" y="15"/>
                  </a:lnTo>
                  <a:lnTo>
                    <a:pt x="28" y="15"/>
                  </a:lnTo>
                  <a:lnTo>
                    <a:pt x="25" y="12"/>
                  </a:lnTo>
                  <a:lnTo>
                    <a:pt x="21" y="10"/>
                  </a:lnTo>
                  <a:lnTo>
                    <a:pt x="16" y="7"/>
                  </a:lnTo>
                  <a:lnTo>
                    <a:pt x="13" y="5"/>
                  </a:lnTo>
                  <a:lnTo>
                    <a:pt x="9" y="2"/>
                  </a:lnTo>
                  <a:lnTo>
                    <a:pt x="4" y="0"/>
                  </a:lnTo>
                  <a:lnTo>
                    <a:pt x="0" y="7"/>
                  </a:lnTo>
                </a:path>
              </a:pathLst>
            </a:custGeom>
            <a:solidFill>
              <a:srgbClr val="B5B5B5"/>
            </a:solidFill>
            <a:ln w="12700" cap="rnd">
              <a:noFill/>
              <a:round/>
              <a:headEnd/>
              <a:tailEnd/>
            </a:ln>
          </p:spPr>
          <p:txBody>
            <a:bodyPr/>
            <a:lstStyle/>
            <a:p>
              <a:endParaRPr lang="en-US" dirty="0"/>
            </a:p>
          </p:txBody>
        </p:sp>
        <p:sp>
          <p:nvSpPr>
            <p:cNvPr id="49679" name="Freeform 1578"/>
            <p:cNvSpPr>
              <a:spLocks/>
            </p:cNvSpPr>
            <p:nvPr/>
          </p:nvSpPr>
          <p:spPr bwMode="auto">
            <a:xfrm>
              <a:off x="1006" y="2411"/>
              <a:ext cx="38" cy="17"/>
            </a:xfrm>
            <a:custGeom>
              <a:avLst/>
              <a:gdLst>
                <a:gd name="T0" fmla="*/ 0 w 38"/>
                <a:gd name="T1" fmla="*/ 7 h 17"/>
                <a:gd name="T2" fmla="*/ 3 w 38"/>
                <a:gd name="T3" fmla="*/ 8 h 17"/>
                <a:gd name="T4" fmla="*/ 9 w 38"/>
                <a:gd name="T5" fmla="*/ 9 h 17"/>
                <a:gd name="T6" fmla="*/ 13 w 38"/>
                <a:gd name="T7" fmla="*/ 11 h 17"/>
                <a:gd name="T8" fmla="*/ 17 w 38"/>
                <a:gd name="T9" fmla="*/ 12 h 17"/>
                <a:gd name="T10" fmla="*/ 21 w 38"/>
                <a:gd name="T11" fmla="*/ 13 h 17"/>
                <a:gd name="T12" fmla="*/ 25 w 38"/>
                <a:gd name="T13" fmla="*/ 14 h 17"/>
                <a:gd name="T14" fmla="*/ 28 w 38"/>
                <a:gd name="T15" fmla="*/ 15 h 17"/>
                <a:gd name="T16" fmla="*/ 33 w 38"/>
                <a:gd name="T17" fmla="*/ 16 h 17"/>
                <a:gd name="T18" fmla="*/ 37 w 38"/>
                <a:gd name="T19" fmla="*/ 9 h 17"/>
                <a:gd name="T20" fmla="*/ 33 w 38"/>
                <a:gd name="T21" fmla="*/ 8 h 17"/>
                <a:gd name="T22" fmla="*/ 28 w 38"/>
                <a:gd name="T23" fmla="*/ 7 h 17"/>
                <a:gd name="T24" fmla="*/ 24 w 38"/>
                <a:gd name="T25" fmla="*/ 5 h 17"/>
                <a:gd name="T26" fmla="*/ 20 w 38"/>
                <a:gd name="T27" fmla="*/ 4 h 17"/>
                <a:gd name="T28" fmla="*/ 15 w 38"/>
                <a:gd name="T29" fmla="*/ 4 h 17"/>
                <a:gd name="T30" fmla="*/ 11 w 38"/>
                <a:gd name="T31" fmla="*/ 2 h 17"/>
                <a:gd name="T32" fmla="*/ 8 w 38"/>
                <a:gd name="T33" fmla="*/ 1 h 17"/>
                <a:gd name="T34" fmla="*/ 3 w 38"/>
                <a:gd name="T35" fmla="*/ 0 h 17"/>
                <a:gd name="T36" fmla="*/ 0 w 38"/>
                <a:gd name="T37" fmla="*/ 7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7"/>
                <a:gd name="T59" fmla="*/ 38 w 38"/>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7">
                  <a:moveTo>
                    <a:pt x="0" y="7"/>
                  </a:moveTo>
                  <a:lnTo>
                    <a:pt x="3" y="8"/>
                  </a:lnTo>
                  <a:lnTo>
                    <a:pt x="9" y="9"/>
                  </a:lnTo>
                  <a:lnTo>
                    <a:pt x="13" y="11"/>
                  </a:lnTo>
                  <a:lnTo>
                    <a:pt x="17" y="12"/>
                  </a:lnTo>
                  <a:lnTo>
                    <a:pt x="21" y="13"/>
                  </a:lnTo>
                  <a:lnTo>
                    <a:pt x="25" y="14"/>
                  </a:lnTo>
                  <a:lnTo>
                    <a:pt x="28" y="15"/>
                  </a:lnTo>
                  <a:lnTo>
                    <a:pt x="33" y="16"/>
                  </a:lnTo>
                  <a:lnTo>
                    <a:pt x="37" y="9"/>
                  </a:lnTo>
                  <a:lnTo>
                    <a:pt x="33" y="8"/>
                  </a:lnTo>
                  <a:lnTo>
                    <a:pt x="28" y="7"/>
                  </a:lnTo>
                  <a:lnTo>
                    <a:pt x="24" y="5"/>
                  </a:lnTo>
                  <a:lnTo>
                    <a:pt x="20" y="4"/>
                  </a:lnTo>
                  <a:lnTo>
                    <a:pt x="15" y="4"/>
                  </a:lnTo>
                  <a:lnTo>
                    <a:pt x="11" y="2"/>
                  </a:lnTo>
                  <a:lnTo>
                    <a:pt x="8" y="1"/>
                  </a:lnTo>
                  <a:lnTo>
                    <a:pt x="3" y="0"/>
                  </a:lnTo>
                  <a:lnTo>
                    <a:pt x="0" y="7"/>
                  </a:lnTo>
                </a:path>
              </a:pathLst>
            </a:custGeom>
            <a:solidFill>
              <a:srgbClr val="B5B5B5"/>
            </a:solidFill>
            <a:ln w="12700" cap="rnd">
              <a:noFill/>
              <a:round/>
              <a:headEnd/>
              <a:tailEnd/>
            </a:ln>
          </p:spPr>
          <p:txBody>
            <a:bodyPr/>
            <a:lstStyle/>
            <a:p>
              <a:endParaRPr lang="en-US" dirty="0"/>
            </a:p>
          </p:txBody>
        </p:sp>
        <p:sp>
          <p:nvSpPr>
            <p:cNvPr id="49680" name="Freeform 1579"/>
            <p:cNvSpPr>
              <a:spLocks/>
            </p:cNvSpPr>
            <p:nvPr/>
          </p:nvSpPr>
          <p:spPr bwMode="auto">
            <a:xfrm>
              <a:off x="959" y="2387"/>
              <a:ext cx="46" cy="28"/>
            </a:xfrm>
            <a:custGeom>
              <a:avLst/>
              <a:gdLst>
                <a:gd name="T0" fmla="*/ 0 w 46"/>
                <a:gd name="T1" fmla="*/ 7 h 28"/>
                <a:gd name="T2" fmla="*/ 1 w 46"/>
                <a:gd name="T3" fmla="*/ 7 h 28"/>
                <a:gd name="T4" fmla="*/ 6 w 46"/>
                <a:gd name="T5" fmla="*/ 9 h 28"/>
                <a:gd name="T6" fmla="*/ 11 w 46"/>
                <a:gd name="T7" fmla="*/ 11 h 28"/>
                <a:gd name="T8" fmla="*/ 17 w 46"/>
                <a:gd name="T9" fmla="*/ 14 h 28"/>
                <a:gd name="T10" fmla="*/ 20 w 46"/>
                <a:gd name="T11" fmla="*/ 16 h 28"/>
                <a:gd name="T12" fmla="*/ 26 w 46"/>
                <a:gd name="T13" fmla="*/ 19 h 28"/>
                <a:gd name="T14" fmla="*/ 31 w 46"/>
                <a:gd name="T15" fmla="*/ 21 h 28"/>
                <a:gd name="T16" fmla="*/ 36 w 46"/>
                <a:gd name="T17" fmla="*/ 25 h 28"/>
                <a:gd name="T18" fmla="*/ 41 w 46"/>
                <a:gd name="T19" fmla="*/ 27 h 28"/>
                <a:gd name="T20" fmla="*/ 45 w 46"/>
                <a:gd name="T21" fmla="*/ 20 h 28"/>
                <a:gd name="T22" fmla="*/ 41 w 46"/>
                <a:gd name="T23" fmla="*/ 17 h 28"/>
                <a:gd name="T24" fmla="*/ 36 w 46"/>
                <a:gd name="T25" fmla="*/ 14 h 28"/>
                <a:gd name="T26" fmla="*/ 32 w 46"/>
                <a:gd name="T27" fmla="*/ 11 h 28"/>
                <a:gd name="T28" fmla="*/ 26 w 46"/>
                <a:gd name="T29" fmla="*/ 9 h 28"/>
                <a:gd name="T30" fmla="*/ 20 w 46"/>
                <a:gd name="T31" fmla="*/ 7 h 28"/>
                <a:gd name="T32" fmla="*/ 15 w 46"/>
                <a:gd name="T33" fmla="*/ 5 h 28"/>
                <a:gd name="T34" fmla="*/ 10 w 46"/>
                <a:gd name="T35" fmla="*/ 2 h 28"/>
                <a:gd name="T36" fmla="*/ 4 w 46"/>
                <a:gd name="T37" fmla="*/ 0 h 28"/>
                <a:gd name="T38" fmla="*/ 4 w 46"/>
                <a:gd name="T39" fmla="*/ 1 h 28"/>
                <a:gd name="T40" fmla="*/ 0 w 46"/>
                <a:gd name="T41" fmla="*/ 7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6"/>
                <a:gd name="T64" fmla="*/ 0 h 28"/>
                <a:gd name="T65" fmla="*/ 46 w 46"/>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6" h="28">
                  <a:moveTo>
                    <a:pt x="0" y="7"/>
                  </a:moveTo>
                  <a:lnTo>
                    <a:pt x="1" y="7"/>
                  </a:lnTo>
                  <a:lnTo>
                    <a:pt x="6" y="9"/>
                  </a:lnTo>
                  <a:lnTo>
                    <a:pt x="11" y="11"/>
                  </a:lnTo>
                  <a:lnTo>
                    <a:pt x="17" y="14"/>
                  </a:lnTo>
                  <a:lnTo>
                    <a:pt x="20" y="16"/>
                  </a:lnTo>
                  <a:lnTo>
                    <a:pt x="26" y="19"/>
                  </a:lnTo>
                  <a:lnTo>
                    <a:pt x="31" y="21"/>
                  </a:lnTo>
                  <a:lnTo>
                    <a:pt x="36" y="25"/>
                  </a:lnTo>
                  <a:lnTo>
                    <a:pt x="41" y="27"/>
                  </a:lnTo>
                  <a:lnTo>
                    <a:pt x="45" y="20"/>
                  </a:lnTo>
                  <a:lnTo>
                    <a:pt x="41" y="17"/>
                  </a:lnTo>
                  <a:lnTo>
                    <a:pt x="36" y="14"/>
                  </a:lnTo>
                  <a:lnTo>
                    <a:pt x="32" y="11"/>
                  </a:lnTo>
                  <a:lnTo>
                    <a:pt x="26" y="9"/>
                  </a:lnTo>
                  <a:lnTo>
                    <a:pt x="20" y="7"/>
                  </a:lnTo>
                  <a:lnTo>
                    <a:pt x="15" y="5"/>
                  </a:lnTo>
                  <a:lnTo>
                    <a:pt x="10" y="2"/>
                  </a:lnTo>
                  <a:lnTo>
                    <a:pt x="4" y="0"/>
                  </a:lnTo>
                  <a:lnTo>
                    <a:pt x="4" y="1"/>
                  </a:lnTo>
                  <a:lnTo>
                    <a:pt x="0" y="7"/>
                  </a:lnTo>
                </a:path>
              </a:pathLst>
            </a:custGeom>
            <a:solidFill>
              <a:srgbClr val="B5B5B5"/>
            </a:solidFill>
            <a:ln w="12700" cap="rnd">
              <a:noFill/>
              <a:round/>
              <a:headEnd/>
              <a:tailEnd/>
            </a:ln>
          </p:spPr>
          <p:txBody>
            <a:bodyPr/>
            <a:lstStyle/>
            <a:p>
              <a:endParaRPr lang="en-US" dirty="0"/>
            </a:p>
          </p:txBody>
        </p:sp>
        <p:sp>
          <p:nvSpPr>
            <p:cNvPr id="49681" name="Freeform 1580"/>
            <p:cNvSpPr>
              <a:spLocks/>
            </p:cNvSpPr>
            <p:nvPr/>
          </p:nvSpPr>
          <p:spPr bwMode="auto">
            <a:xfrm>
              <a:off x="942" y="2381"/>
              <a:ext cx="17" cy="17"/>
            </a:xfrm>
            <a:custGeom>
              <a:avLst/>
              <a:gdLst>
                <a:gd name="T0" fmla="*/ 0 w 17"/>
                <a:gd name="T1" fmla="*/ 10 h 17"/>
                <a:gd name="T2" fmla="*/ 4 w 17"/>
                <a:gd name="T3" fmla="*/ 12 h 17"/>
                <a:gd name="T4" fmla="*/ 7 w 17"/>
                <a:gd name="T5" fmla="*/ 14 h 17"/>
                <a:gd name="T6" fmla="*/ 9 w 17"/>
                <a:gd name="T7" fmla="*/ 14 h 17"/>
                <a:gd name="T8" fmla="*/ 12 w 17"/>
                <a:gd name="T9" fmla="*/ 16 h 17"/>
                <a:gd name="T10" fmla="*/ 16 w 17"/>
                <a:gd name="T11" fmla="*/ 8 h 17"/>
                <a:gd name="T12" fmla="*/ 13 w 17"/>
                <a:gd name="T13" fmla="*/ 6 h 17"/>
                <a:gd name="T14" fmla="*/ 10 w 17"/>
                <a:gd name="T15" fmla="*/ 4 h 17"/>
                <a:gd name="T16" fmla="*/ 6 w 17"/>
                <a:gd name="T17" fmla="*/ 2 h 17"/>
                <a:gd name="T18" fmla="*/ 4 w 17"/>
                <a:gd name="T19" fmla="*/ 0 h 17"/>
                <a:gd name="T20" fmla="*/ 0 w 17"/>
                <a:gd name="T21" fmla="*/ 1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0" y="10"/>
                  </a:moveTo>
                  <a:lnTo>
                    <a:pt x="4" y="12"/>
                  </a:lnTo>
                  <a:lnTo>
                    <a:pt x="7" y="14"/>
                  </a:lnTo>
                  <a:lnTo>
                    <a:pt x="9" y="14"/>
                  </a:lnTo>
                  <a:lnTo>
                    <a:pt x="12" y="16"/>
                  </a:lnTo>
                  <a:lnTo>
                    <a:pt x="16" y="8"/>
                  </a:lnTo>
                  <a:lnTo>
                    <a:pt x="13" y="6"/>
                  </a:lnTo>
                  <a:lnTo>
                    <a:pt x="10" y="4"/>
                  </a:lnTo>
                  <a:lnTo>
                    <a:pt x="6" y="2"/>
                  </a:lnTo>
                  <a:lnTo>
                    <a:pt x="4" y="0"/>
                  </a:lnTo>
                  <a:lnTo>
                    <a:pt x="0" y="10"/>
                  </a:lnTo>
                </a:path>
              </a:pathLst>
            </a:custGeom>
            <a:solidFill>
              <a:srgbClr val="B5B5B5"/>
            </a:solidFill>
            <a:ln w="12700" cap="rnd">
              <a:noFill/>
              <a:round/>
              <a:headEnd/>
              <a:tailEnd/>
            </a:ln>
          </p:spPr>
          <p:txBody>
            <a:bodyPr/>
            <a:lstStyle/>
            <a:p>
              <a:endParaRPr lang="en-US" dirty="0"/>
            </a:p>
          </p:txBody>
        </p:sp>
        <p:sp>
          <p:nvSpPr>
            <p:cNvPr id="49682" name="Freeform 1581"/>
            <p:cNvSpPr>
              <a:spLocks/>
            </p:cNvSpPr>
            <p:nvPr/>
          </p:nvSpPr>
          <p:spPr bwMode="auto">
            <a:xfrm>
              <a:off x="895" y="2350"/>
              <a:ext cx="47" cy="35"/>
            </a:xfrm>
            <a:custGeom>
              <a:avLst/>
              <a:gdLst>
                <a:gd name="T0" fmla="*/ 0 w 47"/>
                <a:gd name="T1" fmla="*/ 8 h 35"/>
                <a:gd name="T2" fmla="*/ 5 w 47"/>
                <a:gd name="T3" fmla="*/ 10 h 35"/>
                <a:gd name="T4" fmla="*/ 9 w 47"/>
                <a:gd name="T5" fmla="*/ 14 h 35"/>
                <a:gd name="T6" fmla="*/ 14 w 47"/>
                <a:gd name="T7" fmla="*/ 17 h 35"/>
                <a:gd name="T8" fmla="*/ 19 w 47"/>
                <a:gd name="T9" fmla="*/ 21 h 35"/>
                <a:gd name="T10" fmla="*/ 25 w 47"/>
                <a:gd name="T11" fmla="*/ 25 h 35"/>
                <a:gd name="T12" fmla="*/ 30 w 47"/>
                <a:gd name="T13" fmla="*/ 29 h 35"/>
                <a:gd name="T14" fmla="*/ 36 w 47"/>
                <a:gd name="T15" fmla="*/ 31 h 35"/>
                <a:gd name="T16" fmla="*/ 42 w 47"/>
                <a:gd name="T17" fmla="*/ 34 h 35"/>
                <a:gd name="T18" fmla="*/ 46 w 47"/>
                <a:gd name="T19" fmla="*/ 26 h 35"/>
                <a:gd name="T20" fmla="*/ 41 w 47"/>
                <a:gd name="T21" fmla="*/ 24 h 35"/>
                <a:gd name="T22" fmla="*/ 35 w 47"/>
                <a:gd name="T23" fmla="*/ 21 h 35"/>
                <a:gd name="T24" fmla="*/ 30 w 47"/>
                <a:gd name="T25" fmla="*/ 18 h 35"/>
                <a:gd name="T26" fmla="*/ 26 w 47"/>
                <a:gd name="T27" fmla="*/ 14 h 35"/>
                <a:gd name="T28" fmla="*/ 21 w 47"/>
                <a:gd name="T29" fmla="*/ 11 h 35"/>
                <a:gd name="T30" fmla="*/ 16 w 47"/>
                <a:gd name="T31" fmla="*/ 8 h 35"/>
                <a:gd name="T32" fmla="*/ 11 w 47"/>
                <a:gd name="T33" fmla="*/ 3 h 35"/>
                <a:gd name="T34" fmla="*/ 5 w 47"/>
                <a:gd name="T35" fmla="*/ 0 h 35"/>
                <a:gd name="T36" fmla="*/ 0 w 47"/>
                <a:gd name="T37" fmla="*/ 8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
                <a:gd name="T58" fmla="*/ 0 h 35"/>
                <a:gd name="T59" fmla="*/ 47 w 47"/>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 h="35">
                  <a:moveTo>
                    <a:pt x="0" y="8"/>
                  </a:moveTo>
                  <a:lnTo>
                    <a:pt x="5" y="10"/>
                  </a:lnTo>
                  <a:lnTo>
                    <a:pt x="9" y="14"/>
                  </a:lnTo>
                  <a:lnTo>
                    <a:pt x="14" y="17"/>
                  </a:lnTo>
                  <a:lnTo>
                    <a:pt x="19" y="21"/>
                  </a:lnTo>
                  <a:lnTo>
                    <a:pt x="25" y="25"/>
                  </a:lnTo>
                  <a:lnTo>
                    <a:pt x="30" y="29"/>
                  </a:lnTo>
                  <a:lnTo>
                    <a:pt x="36" y="31"/>
                  </a:lnTo>
                  <a:lnTo>
                    <a:pt x="42" y="34"/>
                  </a:lnTo>
                  <a:lnTo>
                    <a:pt x="46" y="26"/>
                  </a:lnTo>
                  <a:lnTo>
                    <a:pt x="41" y="24"/>
                  </a:lnTo>
                  <a:lnTo>
                    <a:pt x="35" y="21"/>
                  </a:lnTo>
                  <a:lnTo>
                    <a:pt x="30" y="18"/>
                  </a:lnTo>
                  <a:lnTo>
                    <a:pt x="26" y="14"/>
                  </a:lnTo>
                  <a:lnTo>
                    <a:pt x="21" y="11"/>
                  </a:lnTo>
                  <a:lnTo>
                    <a:pt x="16" y="8"/>
                  </a:lnTo>
                  <a:lnTo>
                    <a:pt x="11" y="3"/>
                  </a:lnTo>
                  <a:lnTo>
                    <a:pt x="5" y="0"/>
                  </a:lnTo>
                  <a:lnTo>
                    <a:pt x="0" y="8"/>
                  </a:lnTo>
                </a:path>
              </a:pathLst>
            </a:custGeom>
            <a:solidFill>
              <a:srgbClr val="B5B5B5"/>
            </a:solidFill>
            <a:ln w="12700" cap="rnd">
              <a:noFill/>
              <a:round/>
              <a:headEnd/>
              <a:tailEnd/>
            </a:ln>
          </p:spPr>
          <p:txBody>
            <a:bodyPr/>
            <a:lstStyle/>
            <a:p>
              <a:endParaRPr lang="en-US" dirty="0"/>
            </a:p>
          </p:txBody>
        </p:sp>
        <p:sp>
          <p:nvSpPr>
            <p:cNvPr id="49683" name="Freeform 1582"/>
            <p:cNvSpPr>
              <a:spLocks/>
            </p:cNvSpPr>
            <p:nvPr/>
          </p:nvSpPr>
          <p:spPr bwMode="auto">
            <a:xfrm>
              <a:off x="860" y="2369"/>
              <a:ext cx="47" cy="37"/>
            </a:xfrm>
            <a:custGeom>
              <a:avLst/>
              <a:gdLst>
                <a:gd name="T0" fmla="*/ 42 w 47"/>
                <a:gd name="T1" fmla="*/ 36 h 37"/>
                <a:gd name="T2" fmla="*/ 46 w 47"/>
                <a:gd name="T3" fmla="*/ 27 h 37"/>
                <a:gd name="T4" fmla="*/ 40 w 47"/>
                <a:gd name="T5" fmla="*/ 25 h 37"/>
                <a:gd name="T6" fmla="*/ 35 w 47"/>
                <a:gd name="T7" fmla="*/ 21 h 37"/>
                <a:gd name="T8" fmla="*/ 30 w 47"/>
                <a:gd name="T9" fmla="*/ 19 h 37"/>
                <a:gd name="T10" fmla="*/ 26 w 47"/>
                <a:gd name="T11" fmla="*/ 15 h 37"/>
                <a:gd name="T12" fmla="*/ 21 w 47"/>
                <a:gd name="T13" fmla="*/ 11 h 37"/>
                <a:gd name="T14" fmla="*/ 16 w 47"/>
                <a:gd name="T15" fmla="*/ 8 h 37"/>
                <a:gd name="T16" fmla="*/ 11 w 47"/>
                <a:gd name="T17" fmla="*/ 3 h 37"/>
                <a:gd name="T18" fmla="*/ 5 w 47"/>
                <a:gd name="T19" fmla="*/ 0 h 37"/>
                <a:gd name="T20" fmla="*/ 0 w 47"/>
                <a:gd name="T21" fmla="*/ 6 h 37"/>
                <a:gd name="T22" fmla="*/ 4 w 47"/>
                <a:gd name="T23" fmla="*/ 10 h 37"/>
                <a:gd name="T24" fmla="*/ 9 w 47"/>
                <a:gd name="T25" fmla="*/ 14 h 37"/>
                <a:gd name="T26" fmla="*/ 14 w 47"/>
                <a:gd name="T27" fmla="*/ 18 h 37"/>
                <a:gd name="T28" fmla="*/ 19 w 47"/>
                <a:gd name="T29" fmla="*/ 21 h 37"/>
                <a:gd name="T30" fmla="*/ 25 w 47"/>
                <a:gd name="T31" fmla="*/ 25 h 37"/>
                <a:gd name="T32" fmla="*/ 29 w 47"/>
                <a:gd name="T33" fmla="*/ 27 h 37"/>
                <a:gd name="T34" fmla="*/ 35 w 47"/>
                <a:gd name="T35" fmla="*/ 33 h 37"/>
                <a:gd name="T36" fmla="*/ 40 w 47"/>
                <a:gd name="T37" fmla="*/ 35 h 37"/>
                <a:gd name="T38" fmla="*/ 43 w 47"/>
                <a:gd name="T39" fmla="*/ 27 h 37"/>
                <a:gd name="T40" fmla="*/ 42 w 47"/>
                <a:gd name="T41" fmla="*/ 36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37"/>
                <a:gd name="T65" fmla="*/ 47 w 47"/>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37">
                  <a:moveTo>
                    <a:pt x="42" y="36"/>
                  </a:moveTo>
                  <a:lnTo>
                    <a:pt x="46" y="27"/>
                  </a:lnTo>
                  <a:lnTo>
                    <a:pt x="40" y="25"/>
                  </a:lnTo>
                  <a:lnTo>
                    <a:pt x="35" y="21"/>
                  </a:lnTo>
                  <a:lnTo>
                    <a:pt x="30" y="19"/>
                  </a:lnTo>
                  <a:lnTo>
                    <a:pt x="26" y="15"/>
                  </a:lnTo>
                  <a:lnTo>
                    <a:pt x="21" y="11"/>
                  </a:lnTo>
                  <a:lnTo>
                    <a:pt x="16" y="8"/>
                  </a:lnTo>
                  <a:lnTo>
                    <a:pt x="11" y="3"/>
                  </a:lnTo>
                  <a:lnTo>
                    <a:pt x="5" y="0"/>
                  </a:lnTo>
                  <a:lnTo>
                    <a:pt x="0" y="6"/>
                  </a:lnTo>
                  <a:lnTo>
                    <a:pt x="4" y="10"/>
                  </a:lnTo>
                  <a:lnTo>
                    <a:pt x="9" y="14"/>
                  </a:lnTo>
                  <a:lnTo>
                    <a:pt x="14" y="18"/>
                  </a:lnTo>
                  <a:lnTo>
                    <a:pt x="19" y="21"/>
                  </a:lnTo>
                  <a:lnTo>
                    <a:pt x="25" y="25"/>
                  </a:lnTo>
                  <a:lnTo>
                    <a:pt x="29" y="27"/>
                  </a:lnTo>
                  <a:lnTo>
                    <a:pt x="35" y="33"/>
                  </a:lnTo>
                  <a:lnTo>
                    <a:pt x="40" y="35"/>
                  </a:lnTo>
                  <a:lnTo>
                    <a:pt x="43" y="27"/>
                  </a:lnTo>
                  <a:lnTo>
                    <a:pt x="42" y="36"/>
                  </a:lnTo>
                </a:path>
              </a:pathLst>
            </a:custGeom>
            <a:solidFill>
              <a:srgbClr val="B5B5B5"/>
            </a:solidFill>
            <a:ln w="12700" cap="rnd">
              <a:noFill/>
              <a:round/>
              <a:headEnd/>
              <a:tailEnd/>
            </a:ln>
          </p:spPr>
          <p:txBody>
            <a:bodyPr/>
            <a:lstStyle/>
            <a:p>
              <a:endParaRPr lang="en-US" dirty="0"/>
            </a:p>
          </p:txBody>
        </p:sp>
        <p:sp>
          <p:nvSpPr>
            <p:cNvPr id="49684" name="Freeform 1583"/>
            <p:cNvSpPr>
              <a:spLocks/>
            </p:cNvSpPr>
            <p:nvPr/>
          </p:nvSpPr>
          <p:spPr bwMode="auto">
            <a:xfrm>
              <a:off x="798" y="2390"/>
              <a:ext cx="106" cy="17"/>
            </a:xfrm>
            <a:custGeom>
              <a:avLst/>
              <a:gdLst>
                <a:gd name="T0" fmla="*/ 0 w 106"/>
                <a:gd name="T1" fmla="*/ 6 h 17"/>
                <a:gd name="T2" fmla="*/ 12 w 106"/>
                <a:gd name="T3" fmla="*/ 8 h 17"/>
                <a:gd name="T4" fmla="*/ 26 w 106"/>
                <a:gd name="T5" fmla="*/ 9 h 17"/>
                <a:gd name="T6" fmla="*/ 39 w 106"/>
                <a:gd name="T7" fmla="*/ 10 h 17"/>
                <a:gd name="T8" fmla="*/ 52 w 106"/>
                <a:gd name="T9" fmla="*/ 10 h 17"/>
                <a:gd name="T10" fmla="*/ 65 w 106"/>
                <a:gd name="T11" fmla="*/ 11 h 17"/>
                <a:gd name="T12" fmla="*/ 78 w 106"/>
                <a:gd name="T13" fmla="*/ 12 h 17"/>
                <a:gd name="T14" fmla="*/ 91 w 106"/>
                <a:gd name="T15" fmla="*/ 14 h 17"/>
                <a:gd name="T16" fmla="*/ 104 w 106"/>
                <a:gd name="T17" fmla="*/ 16 h 17"/>
                <a:gd name="T18" fmla="*/ 105 w 106"/>
                <a:gd name="T19" fmla="*/ 8 h 17"/>
                <a:gd name="T20" fmla="*/ 93 w 106"/>
                <a:gd name="T21" fmla="*/ 6 h 17"/>
                <a:gd name="T22" fmla="*/ 79 w 106"/>
                <a:gd name="T23" fmla="*/ 5 h 17"/>
                <a:gd name="T24" fmla="*/ 66 w 106"/>
                <a:gd name="T25" fmla="*/ 4 h 17"/>
                <a:gd name="T26" fmla="*/ 54 w 106"/>
                <a:gd name="T27" fmla="*/ 3 h 17"/>
                <a:gd name="T28" fmla="*/ 41 w 106"/>
                <a:gd name="T29" fmla="*/ 2 h 17"/>
                <a:gd name="T30" fmla="*/ 27 w 106"/>
                <a:gd name="T31" fmla="*/ 2 h 17"/>
                <a:gd name="T32" fmla="*/ 14 w 106"/>
                <a:gd name="T33" fmla="*/ 1 h 17"/>
                <a:gd name="T34" fmla="*/ 1 w 106"/>
                <a:gd name="T35" fmla="*/ 0 h 17"/>
                <a:gd name="T36" fmla="*/ 0 w 106"/>
                <a:gd name="T37" fmla="*/ 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6"/>
                <a:gd name="T58" fmla="*/ 0 h 17"/>
                <a:gd name="T59" fmla="*/ 106 w 10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6" h="17">
                  <a:moveTo>
                    <a:pt x="0" y="6"/>
                  </a:moveTo>
                  <a:lnTo>
                    <a:pt x="12" y="8"/>
                  </a:lnTo>
                  <a:lnTo>
                    <a:pt x="26" y="9"/>
                  </a:lnTo>
                  <a:lnTo>
                    <a:pt x="39" y="10"/>
                  </a:lnTo>
                  <a:lnTo>
                    <a:pt x="52" y="10"/>
                  </a:lnTo>
                  <a:lnTo>
                    <a:pt x="65" y="11"/>
                  </a:lnTo>
                  <a:lnTo>
                    <a:pt x="78" y="12"/>
                  </a:lnTo>
                  <a:lnTo>
                    <a:pt x="91" y="14"/>
                  </a:lnTo>
                  <a:lnTo>
                    <a:pt x="104" y="16"/>
                  </a:lnTo>
                  <a:lnTo>
                    <a:pt x="105" y="8"/>
                  </a:lnTo>
                  <a:lnTo>
                    <a:pt x="93" y="6"/>
                  </a:lnTo>
                  <a:lnTo>
                    <a:pt x="79" y="5"/>
                  </a:lnTo>
                  <a:lnTo>
                    <a:pt x="66" y="4"/>
                  </a:lnTo>
                  <a:lnTo>
                    <a:pt x="54" y="3"/>
                  </a:lnTo>
                  <a:lnTo>
                    <a:pt x="41" y="2"/>
                  </a:lnTo>
                  <a:lnTo>
                    <a:pt x="27" y="2"/>
                  </a:lnTo>
                  <a:lnTo>
                    <a:pt x="14" y="1"/>
                  </a:lnTo>
                  <a:lnTo>
                    <a:pt x="1" y="0"/>
                  </a:lnTo>
                  <a:lnTo>
                    <a:pt x="0" y="6"/>
                  </a:lnTo>
                </a:path>
              </a:pathLst>
            </a:custGeom>
            <a:solidFill>
              <a:srgbClr val="B5B5B5"/>
            </a:solidFill>
            <a:ln w="12700" cap="rnd">
              <a:noFill/>
              <a:round/>
              <a:headEnd/>
              <a:tailEnd/>
            </a:ln>
          </p:spPr>
          <p:txBody>
            <a:bodyPr/>
            <a:lstStyle/>
            <a:p>
              <a:endParaRPr lang="en-US" dirty="0"/>
            </a:p>
          </p:txBody>
        </p:sp>
        <p:sp>
          <p:nvSpPr>
            <p:cNvPr id="49685" name="Freeform 1584"/>
            <p:cNvSpPr>
              <a:spLocks/>
            </p:cNvSpPr>
            <p:nvPr/>
          </p:nvSpPr>
          <p:spPr bwMode="auto">
            <a:xfrm>
              <a:off x="802" y="2433"/>
              <a:ext cx="155" cy="21"/>
            </a:xfrm>
            <a:custGeom>
              <a:avLst/>
              <a:gdLst>
                <a:gd name="T0" fmla="*/ 154 w 155"/>
                <a:gd name="T1" fmla="*/ 20 h 21"/>
                <a:gd name="T2" fmla="*/ 154 w 155"/>
                <a:gd name="T3" fmla="*/ 13 h 21"/>
                <a:gd name="T4" fmla="*/ 146 w 155"/>
                <a:gd name="T5" fmla="*/ 10 h 21"/>
                <a:gd name="T6" fmla="*/ 136 w 155"/>
                <a:gd name="T7" fmla="*/ 7 h 21"/>
                <a:gd name="T8" fmla="*/ 126 w 155"/>
                <a:gd name="T9" fmla="*/ 5 h 21"/>
                <a:gd name="T10" fmla="*/ 116 w 155"/>
                <a:gd name="T11" fmla="*/ 4 h 21"/>
                <a:gd name="T12" fmla="*/ 107 w 155"/>
                <a:gd name="T13" fmla="*/ 3 h 21"/>
                <a:gd name="T14" fmla="*/ 98 w 155"/>
                <a:gd name="T15" fmla="*/ 2 h 21"/>
                <a:gd name="T16" fmla="*/ 87 w 155"/>
                <a:gd name="T17" fmla="*/ 2 h 21"/>
                <a:gd name="T18" fmla="*/ 78 w 155"/>
                <a:gd name="T19" fmla="*/ 2 h 21"/>
                <a:gd name="T20" fmla="*/ 67 w 155"/>
                <a:gd name="T21" fmla="*/ 2 h 21"/>
                <a:gd name="T22" fmla="*/ 59 w 155"/>
                <a:gd name="T23" fmla="*/ 2 h 21"/>
                <a:gd name="T24" fmla="*/ 48 w 155"/>
                <a:gd name="T25" fmla="*/ 2 h 21"/>
                <a:gd name="T26" fmla="*/ 39 w 155"/>
                <a:gd name="T27" fmla="*/ 2 h 21"/>
                <a:gd name="T28" fmla="*/ 29 w 155"/>
                <a:gd name="T29" fmla="*/ 2 h 21"/>
                <a:gd name="T30" fmla="*/ 20 w 155"/>
                <a:gd name="T31" fmla="*/ 2 h 21"/>
                <a:gd name="T32" fmla="*/ 11 w 155"/>
                <a:gd name="T33" fmla="*/ 2 h 21"/>
                <a:gd name="T34" fmla="*/ 1 w 155"/>
                <a:gd name="T35" fmla="*/ 0 h 21"/>
                <a:gd name="T36" fmla="*/ 0 w 155"/>
                <a:gd name="T37" fmla="*/ 8 h 21"/>
                <a:gd name="T38" fmla="*/ 9 w 155"/>
                <a:gd name="T39" fmla="*/ 9 h 21"/>
                <a:gd name="T40" fmla="*/ 19 w 155"/>
                <a:gd name="T41" fmla="*/ 10 h 21"/>
                <a:gd name="T42" fmla="*/ 29 w 155"/>
                <a:gd name="T43" fmla="*/ 11 h 21"/>
                <a:gd name="T44" fmla="*/ 39 w 155"/>
                <a:gd name="T45" fmla="*/ 11 h 21"/>
                <a:gd name="T46" fmla="*/ 48 w 155"/>
                <a:gd name="T47" fmla="*/ 11 h 21"/>
                <a:gd name="T48" fmla="*/ 59 w 155"/>
                <a:gd name="T49" fmla="*/ 11 h 21"/>
                <a:gd name="T50" fmla="*/ 67 w 155"/>
                <a:gd name="T51" fmla="*/ 11 h 21"/>
                <a:gd name="T52" fmla="*/ 78 w 155"/>
                <a:gd name="T53" fmla="*/ 10 h 21"/>
                <a:gd name="T54" fmla="*/ 87 w 155"/>
                <a:gd name="T55" fmla="*/ 10 h 21"/>
                <a:gd name="T56" fmla="*/ 96 w 155"/>
                <a:gd name="T57" fmla="*/ 11 h 21"/>
                <a:gd name="T58" fmla="*/ 106 w 155"/>
                <a:gd name="T59" fmla="*/ 11 h 21"/>
                <a:gd name="T60" fmla="*/ 115 w 155"/>
                <a:gd name="T61" fmla="*/ 12 h 21"/>
                <a:gd name="T62" fmla="*/ 124 w 155"/>
                <a:gd name="T63" fmla="*/ 13 h 21"/>
                <a:gd name="T64" fmla="*/ 133 w 155"/>
                <a:gd name="T65" fmla="*/ 15 h 21"/>
                <a:gd name="T66" fmla="*/ 141 w 155"/>
                <a:gd name="T67" fmla="*/ 17 h 21"/>
                <a:gd name="T68" fmla="*/ 150 w 155"/>
                <a:gd name="T69" fmla="*/ 20 h 21"/>
                <a:gd name="T70" fmla="*/ 150 w 155"/>
                <a:gd name="T71" fmla="*/ 12 h 21"/>
                <a:gd name="T72" fmla="*/ 154 w 155"/>
                <a:gd name="T73" fmla="*/ 20 h 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5"/>
                <a:gd name="T112" fmla="*/ 0 h 21"/>
                <a:gd name="T113" fmla="*/ 155 w 155"/>
                <a:gd name="T114" fmla="*/ 21 h 2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5" h="21">
                  <a:moveTo>
                    <a:pt x="154" y="20"/>
                  </a:moveTo>
                  <a:lnTo>
                    <a:pt x="154" y="13"/>
                  </a:lnTo>
                  <a:lnTo>
                    <a:pt x="146" y="10"/>
                  </a:lnTo>
                  <a:lnTo>
                    <a:pt x="136" y="7"/>
                  </a:lnTo>
                  <a:lnTo>
                    <a:pt x="126" y="5"/>
                  </a:lnTo>
                  <a:lnTo>
                    <a:pt x="116" y="4"/>
                  </a:lnTo>
                  <a:lnTo>
                    <a:pt x="107" y="3"/>
                  </a:lnTo>
                  <a:lnTo>
                    <a:pt x="98" y="2"/>
                  </a:lnTo>
                  <a:lnTo>
                    <a:pt x="87" y="2"/>
                  </a:lnTo>
                  <a:lnTo>
                    <a:pt x="78" y="2"/>
                  </a:lnTo>
                  <a:lnTo>
                    <a:pt x="67" y="2"/>
                  </a:lnTo>
                  <a:lnTo>
                    <a:pt x="59" y="2"/>
                  </a:lnTo>
                  <a:lnTo>
                    <a:pt x="48" y="2"/>
                  </a:lnTo>
                  <a:lnTo>
                    <a:pt x="39" y="2"/>
                  </a:lnTo>
                  <a:lnTo>
                    <a:pt x="29" y="2"/>
                  </a:lnTo>
                  <a:lnTo>
                    <a:pt x="20" y="2"/>
                  </a:lnTo>
                  <a:lnTo>
                    <a:pt x="11" y="2"/>
                  </a:lnTo>
                  <a:lnTo>
                    <a:pt x="1" y="0"/>
                  </a:lnTo>
                  <a:lnTo>
                    <a:pt x="0" y="8"/>
                  </a:lnTo>
                  <a:lnTo>
                    <a:pt x="9" y="9"/>
                  </a:lnTo>
                  <a:lnTo>
                    <a:pt x="19" y="10"/>
                  </a:lnTo>
                  <a:lnTo>
                    <a:pt x="29" y="11"/>
                  </a:lnTo>
                  <a:lnTo>
                    <a:pt x="39" y="11"/>
                  </a:lnTo>
                  <a:lnTo>
                    <a:pt x="48" y="11"/>
                  </a:lnTo>
                  <a:lnTo>
                    <a:pt x="59" y="11"/>
                  </a:lnTo>
                  <a:lnTo>
                    <a:pt x="67" y="11"/>
                  </a:lnTo>
                  <a:lnTo>
                    <a:pt x="78" y="10"/>
                  </a:lnTo>
                  <a:lnTo>
                    <a:pt x="87" y="10"/>
                  </a:lnTo>
                  <a:lnTo>
                    <a:pt x="96" y="11"/>
                  </a:lnTo>
                  <a:lnTo>
                    <a:pt x="106" y="11"/>
                  </a:lnTo>
                  <a:lnTo>
                    <a:pt x="115" y="12"/>
                  </a:lnTo>
                  <a:lnTo>
                    <a:pt x="124" y="13"/>
                  </a:lnTo>
                  <a:lnTo>
                    <a:pt x="133" y="15"/>
                  </a:lnTo>
                  <a:lnTo>
                    <a:pt x="141" y="17"/>
                  </a:lnTo>
                  <a:lnTo>
                    <a:pt x="150" y="20"/>
                  </a:lnTo>
                  <a:lnTo>
                    <a:pt x="150" y="12"/>
                  </a:lnTo>
                  <a:lnTo>
                    <a:pt x="154" y="20"/>
                  </a:lnTo>
                </a:path>
              </a:pathLst>
            </a:custGeom>
            <a:solidFill>
              <a:srgbClr val="B5B5B5"/>
            </a:solidFill>
            <a:ln w="12700" cap="rnd">
              <a:noFill/>
              <a:round/>
              <a:headEnd/>
              <a:tailEnd/>
            </a:ln>
          </p:spPr>
          <p:txBody>
            <a:bodyPr/>
            <a:lstStyle/>
            <a:p>
              <a:endParaRPr lang="en-US" dirty="0"/>
            </a:p>
          </p:txBody>
        </p:sp>
        <p:sp>
          <p:nvSpPr>
            <p:cNvPr id="49686" name="Freeform 1585"/>
            <p:cNvSpPr>
              <a:spLocks/>
            </p:cNvSpPr>
            <p:nvPr/>
          </p:nvSpPr>
          <p:spPr bwMode="auto">
            <a:xfrm>
              <a:off x="850" y="2449"/>
              <a:ext cx="107" cy="17"/>
            </a:xfrm>
            <a:custGeom>
              <a:avLst/>
              <a:gdLst>
                <a:gd name="T0" fmla="*/ 3 w 107"/>
                <a:gd name="T1" fmla="*/ 16 h 17"/>
                <a:gd name="T2" fmla="*/ 15 w 107"/>
                <a:gd name="T3" fmla="*/ 13 h 17"/>
                <a:gd name="T4" fmla="*/ 27 w 107"/>
                <a:gd name="T5" fmla="*/ 12 h 17"/>
                <a:gd name="T6" fmla="*/ 40 w 107"/>
                <a:gd name="T7" fmla="*/ 12 h 17"/>
                <a:gd name="T8" fmla="*/ 53 w 107"/>
                <a:gd name="T9" fmla="*/ 12 h 17"/>
                <a:gd name="T10" fmla="*/ 66 w 107"/>
                <a:gd name="T11" fmla="*/ 13 h 17"/>
                <a:gd name="T12" fmla="*/ 80 w 107"/>
                <a:gd name="T13" fmla="*/ 12 h 17"/>
                <a:gd name="T14" fmla="*/ 92 w 107"/>
                <a:gd name="T15" fmla="*/ 11 h 17"/>
                <a:gd name="T16" fmla="*/ 106 w 107"/>
                <a:gd name="T17" fmla="*/ 8 h 17"/>
                <a:gd name="T18" fmla="*/ 102 w 107"/>
                <a:gd name="T19" fmla="*/ 0 h 17"/>
                <a:gd name="T20" fmla="*/ 91 w 107"/>
                <a:gd name="T21" fmla="*/ 2 h 17"/>
                <a:gd name="T22" fmla="*/ 79 w 107"/>
                <a:gd name="T23" fmla="*/ 3 h 17"/>
                <a:gd name="T24" fmla="*/ 66 w 107"/>
                <a:gd name="T25" fmla="*/ 3 h 17"/>
                <a:gd name="T26" fmla="*/ 53 w 107"/>
                <a:gd name="T27" fmla="*/ 3 h 17"/>
                <a:gd name="T28" fmla="*/ 40 w 107"/>
                <a:gd name="T29" fmla="*/ 3 h 17"/>
                <a:gd name="T30" fmla="*/ 27 w 107"/>
                <a:gd name="T31" fmla="*/ 3 h 17"/>
                <a:gd name="T32" fmla="*/ 13 w 107"/>
                <a:gd name="T33" fmla="*/ 3 h 17"/>
                <a:gd name="T34" fmla="*/ 0 w 107"/>
                <a:gd name="T35" fmla="*/ 6 h 17"/>
                <a:gd name="T36" fmla="*/ 3 w 107"/>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7"/>
                <a:gd name="T58" fmla="*/ 0 h 17"/>
                <a:gd name="T59" fmla="*/ 107 w 107"/>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7" h="17">
                  <a:moveTo>
                    <a:pt x="3" y="16"/>
                  </a:moveTo>
                  <a:lnTo>
                    <a:pt x="15" y="13"/>
                  </a:lnTo>
                  <a:lnTo>
                    <a:pt x="27" y="12"/>
                  </a:lnTo>
                  <a:lnTo>
                    <a:pt x="40" y="12"/>
                  </a:lnTo>
                  <a:lnTo>
                    <a:pt x="53" y="12"/>
                  </a:lnTo>
                  <a:lnTo>
                    <a:pt x="66" y="13"/>
                  </a:lnTo>
                  <a:lnTo>
                    <a:pt x="80" y="12"/>
                  </a:lnTo>
                  <a:lnTo>
                    <a:pt x="92" y="11"/>
                  </a:lnTo>
                  <a:lnTo>
                    <a:pt x="106" y="8"/>
                  </a:lnTo>
                  <a:lnTo>
                    <a:pt x="102" y="0"/>
                  </a:lnTo>
                  <a:lnTo>
                    <a:pt x="91" y="2"/>
                  </a:lnTo>
                  <a:lnTo>
                    <a:pt x="79" y="3"/>
                  </a:lnTo>
                  <a:lnTo>
                    <a:pt x="66" y="3"/>
                  </a:lnTo>
                  <a:lnTo>
                    <a:pt x="53" y="3"/>
                  </a:lnTo>
                  <a:lnTo>
                    <a:pt x="40" y="3"/>
                  </a:lnTo>
                  <a:lnTo>
                    <a:pt x="27" y="3"/>
                  </a:lnTo>
                  <a:lnTo>
                    <a:pt x="13" y="3"/>
                  </a:lnTo>
                  <a:lnTo>
                    <a:pt x="0" y="6"/>
                  </a:lnTo>
                  <a:lnTo>
                    <a:pt x="3" y="16"/>
                  </a:lnTo>
                </a:path>
              </a:pathLst>
            </a:custGeom>
            <a:solidFill>
              <a:srgbClr val="B5B5B5"/>
            </a:solidFill>
            <a:ln w="12700" cap="rnd">
              <a:noFill/>
              <a:round/>
              <a:headEnd/>
              <a:tailEnd/>
            </a:ln>
          </p:spPr>
          <p:txBody>
            <a:bodyPr/>
            <a:lstStyle/>
            <a:p>
              <a:endParaRPr lang="en-US" dirty="0"/>
            </a:p>
          </p:txBody>
        </p:sp>
        <p:sp>
          <p:nvSpPr>
            <p:cNvPr id="49687" name="Freeform 1586"/>
            <p:cNvSpPr>
              <a:spLocks/>
            </p:cNvSpPr>
            <p:nvPr/>
          </p:nvSpPr>
          <p:spPr bwMode="auto">
            <a:xfrm>
              <a:off x="887" y="2481"/>
              <a:ext cx="118" cy="31"/>
            </a:xfrm>
            <a:custGeom>
              <a:avLst/>
              <a:gdLst>
                <a:gd name="T0" fmla="*/ 116 w 118"/>
                <a:gd name="T1" fmla="*/ 0 h 31"/>
                <a:gd name="T2" fmla="*/ 117 w 118"/>
                <a:gd name="T3" fmla="*/ 0 h 31"/>
                <a:gd name="T4" fmla="*/ 103 w 118"/>
                <a:gd name="T5" fmla="*/ 1 h 31"/>
                <a:gd name="T6" fmla="*/ 87 w 118"/>
                <a:gd name="T7" fmla="*/ 3 h 31"/>
                <a:gd name="T8" fmla="*/ 71 w 118"/>
                <a:gd name="T9" fmla="*/ 5 h 31"/>
                <a:gd name="T10" fmla="*/ 56 w 118"/>
                <a:gd name="T11" fmla="*/ 8 h 31"/>
                <a:gd name="T12" fmla="*/ 43 w 118"/>
                <a:gd name="T13" fmla="*/ 9 h 31"/>
                <a:gd name="T14" fmla="*/ 29 w 118"/>
                <a:gd name="T15" fmla="*/ 11 h 31"/>
                <a:gd name="T16" fmla="*/ 13 w 118"/>
                <a:gd name="T17" fmla="*/ 13 h 31"/>
                <a:gd name="T18" fmla="*/ 0 w 118"/>
                <a:gd name="T19" fmla="*/ 13 h 31"/>
                <a:gd name="T20" fmla="*/ 0 w 118"/>
                <a:gd name="T21" fmla="*/ 30 h 31"/>
                <a:gd name="T22" fmla="*/ 15 w 118"/>
                <a:gd name="T23" fmla="*/ 30 h 31"/>
                <a:gd name="T24" fmla="*/ 31 w 118"/>
                <a:gd name="T25" fmla="*/ 28 h 31"/>
                <a:gd name="T26" fmla="*/ 46 w 118"/>
                <a:gd name="T27" fmla="*/ 27 h 31"/>
                <a:gd name="T28" fmla="*/ 61 w 118"/>
                <a:gd name="T29" fmla="*/ 25 h 31"/>
                <a:gd name="T30" fmla="*/ 75 w 118"/>
                <a:gd name="T31" fmla="*/ 23 h 31"/>
                <a:gd name="T32" fmla="*/ 89 w 118"/>
                <a:gd name="T33" fmla="*/ 20 h 31"/>
                <a:gd name="T34" fmla="*/ 104 w 118"/>
                <a:gd name="T35" fmla="*/ 18 h 31"/>
                <a:gd name="T36" fmla="*/ 117 w 118"/>
                <a:gd name="T37" fmla="*/ 18 h 31"/>
                <a:gd name="T38" fmla="*/ 116 w 118"/>
                <a:gd name="T39" fmla="*/ 0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
                <a:gd name="T61" fmla="*/ 0 h 31"/>
                <a:gd name="T62" fmla="*/ 118 w 118"/>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 h="31">
                  <a:moveTo>
                    <a:pt x="116" y="0"/>
                  </a:moveTo>
                  <a:lnTo>
                    <a:pt x="117" y="0"/>
                  </a:lnTo>
                  <a:lnTo>
                    <a:pt x="103" y="1"/>
                  </a:lnTo>
                  <a:lnTo>
                    <a:pt x="87" y="3"/>
                  </a:lnTo>
                  <a:lnTo>
                    <a:pt x="71" y="5"/>
                  </a:lnTo>
                  <a:lnTo>
                    <a:pt x="56" y="8"/>
                  </a:lnTo>
                  <a:lnTo>
                    <a:pt x="43" y="9"/>
                  </a:lnTo>
                  <a:lnTo>
                    <a:pt x="29" y="11"/>
                  </a:lnTo>
                  <a:lnTo>
                    <a:pt x="13" y="13"/>
                  </a:lnTo>
                  <a:lnTo>
                    <a:pt x="0" y="13"/>
                  </a:lnTo>
                  <a:lnTo>
                    <a:pt x="0" y="30"/>
                  </a:lnTo>
                  <a:lnTo>
                    <a:pt x="15" y="30"/>
                  </a:lnTo>
                  <a:lnTo>
                    <a:pt x="31" y="28"/>
                  </a:lnTo>
                  <a:lnTo>
                    <a:pt x="46" y="27"/>
                  </a:lnTo>
                  <a:lnTo>
                    <a:pt x="61" y="25"/>
                  </a:lnTo>
                  <a:lnTo>
                    <a:pt x="75" y="23"/>
                  </a:lnTo>
                  <a:lnTo>
                    <a:pt x="89" y="20"/>
                  </a:lnTo>
                  <a:lnTo>
                    <a:pt x="104" y="18"/>
                  </a:lnTo>
                  <a:lnTo>
                    <a:pt x="117" y="18"/>
                  </a:lnTo>
                  <a:lnTo>
                    <a:pt x="116" y="0"/>
                  </a:lnTo>
                </a:path>
              </a:pathLst>
            </a:custGeom>
            <a:solidFill>
              <a:srgbClr val="B5B5B5"/>
            </a:solidFill>
            <a:ln w="12700" cap="rnd">
              <a:noFill/>
              <a:round/>
              <a:headEnd/>
              <a:tailEnd/>
            </a:ln>
          </p:spPr>
          <p:txBody>
            <a:bodyPr/>
            <a:lstStyle/>
            <a:p>
              <a:endParaRPr lang="en-US" dirty="0"/>
            </a:p>
          </p:txBody>
        </p:sp>
        <p:sp>
          <p:nvSpPr>
            <p:cNvPr id="49688" name="Freeform 1587"/>
            <p:cNvSpPr>
              <a:spLocks/>
            </p:cNvSpPr>
            <p:nvPr/>
          </p:nvSpPr>
          <p:spPr bwMode="auto">
            <a:xfrm>
              <a:off x="1009" y="2481"/>
              <a:ext cx="98" cy="34"/>
            </a:xfrm>
            <a:custGeom>
              <a:avLst/>
              <a:gdLst>
                <a:gd name="T0" fmla="*/ 97 w 98"/>
                <a:gd name="T1" fmla="*/ 15 h 34"/>
                <a:gd name="T2" fmla="*/ 86 w 98"/>
                <a:gd name="T3" fmla="*/ 14 h 34"/>
                <a:gd name="T4" fmla="*/ 74 w 98"/>
                <a:gd name="T5" fmla="*/ 10 h 34"/>
                <a:gd name="T6" fmla="*/ 62 w 98"/>
                <a:gd name="T7" fmla="*/ 7 h 34"/>
                <a:gd name="T8" fmla="*/ 51 w 98"/>
                <a:gd name="T9" fmla="*/ 4 h 34"/>
                <a:gd name="T10" fmla="*/ 39 w 98"/>
                <a:gd name="T11" fmla="*/ 3 h 34"/>
                <a:gd name="T12" fmla="*/ 26 w 98"/>
                <a:gd name="T13" fmla="*/ 1 h 34"/>
                <a:gd name="T14" fmla="*/ 12 w 98"/>
                <a:gd name="T15" fmla="*/ 0 h 34"/>
                <a:gd name="T16" fmla="*/ 0 w 98"/>
                <a:gd name="T17" fmla="*/ 0 h 34"/>
                <a:gd name="T18" fmla="*/ 1 w 98"/>
                <a:gd name="T19" fmla="*/ 18 h 34"/>
                <a:gd name="T20" fmla="*/ 12 w 98"/>
                <a:gd name="T21" fmla="*/ 18 h 34"/>
                <a:gd name="T22" fmla="*/ 24 w 98"/>
                <a:gd name="T23" fmla="*/ 18 h 34"/>
                <a:gd name="T24" fmla="*/ 34 w 98"/>
                <a:gd name="T25" fmla="*/ 20 h 34"/>
                <a:gd name="T26" fmla="*/ 46 w 98"/>
                <a:gd name="T27" fmla="*/ 22 h 34"/>
                <a:gd name="T28" fmla="*/ 57 w 98"/>
                <a:gd name="T29" fmla="*/ 25 h 34"/>
                <a:gd name="T30" fmla="*/ 68 w 98"/>
                <a:gd name="T31" fmla="*/ 26 h 34"/>
                <a:gd name="T32" fmla="*/ 80 w 98"/>
                <a:gd name="T33" fmla="*/ 30 h 34"/>
                <a:gd name="T34" fmla="*/ 91 w 98"/>
                <a:gd name="T35" fmla="*/ 33 h 34"/>
                <a:gd name="T36" fmla="*/ 97 w 98"/>
                <a:gd name="T37" fmla="*/ 15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34"/>
                <a:gd name="T59" fmla="*/ 98 w 98"/>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34">
                  <a:moveTo>
                    <a:pt x="97" y="15"/>
                  </a:moveTo>
                  <a:lnTo>
                    <a:pt x="86" y="14"/>
                  </a:lnTo>
                  <a:lnTo>
                    <a:pt x="74" y="10"/>
                  </a:lnTo>
                  <a:lnTo>
                    <a:pt x="62" y="7"/>
                  </a:lnTo>
                  <a:lnTo>
                    <a:pt x="51" y="4"/>
                  </a:lnTo>
                  <a:lnTo>
                    <a:pt x="39" y="3"/>
                  </a:lnTo>
                  <a:lnTo>
                    <a:pt x="26" y="1"/>
                  </a:lnTo>
                  <a:lnTo>
                    <a:pt x="12" y="0"/>
                  </a:lnTo>
                  <a:lnTo>
                    <a:pt x="0" y="0"/>
                  </a:lnTo>
                  <a:lnTo>
                    <a:pt x="1" y="18"/>
                  </a:lnTo>
                  <a:lnTo>
                    <a:pt x="12" y="18"/>
                  </a:lnTo>
                  <a:lnTo>
                    <a:pt x="24" y="18"/>
                  </a:lnTo>
                  <a:lnTo>
                    <a:pt x="34" y="20"/>
                  </a:lnTo>
                  <a:lnTo>
                    <a:pt x="46" y="22"/>
                  </a:lnTo>
                  <a:lnTo>
                    <a:pt x="57" y="25"/>
                  </a:lnTo>
                  <a:lnTo>
                    <a:pt x="68" y="26"/>
                  </a:lnTo>
                  <a:lnTo>
                    <a:pt x="80" y="30"/>
                  </a:lnTo>
                  <a:lnTo>
                    <a:pt x="91" y="33"/>
                  </a:lnTo>
                  <a:lnTo>
                    <a:pt x="97" y="15"/>
                  </a:lnTo>
                </a:path>
              </a:pathLst>
            </a:custGeom>
            <a:solidFill>
              <a:srgbClr val="B5B5B5"/>
            </a:solidFill>
            <a:ln w="12700" cap="rnd">
              <a:noFill/>
              <a:round/>
              <a:headEnd/>
              <a:tailEnd/>
            </a:ln>
          </p:spPr>
          <p:txBody>
            <a:bodyPr/>
            <a:lstStyle/>
            <a:p>
              <a:endParaRPr lang="en-US" dirty="0"/>
            </a:p>
          </p:txBody>
        </p:sp>
        <p:sp>
          <p:nvSpPr>
            <p:cNvPr id="49689" name="Freeform 1588"/>
            <p:cNvSpPr>
              <a:spLocks/>
            </p:cNvSpPr>
            <p:nvPr/>
          </p:nvSpPr>
          <p:spPr bwMode="auto">
            <a:xfrm>
              <a:off x="793" y="2271"/>
              <a:ext cx="73" cy="39"/>
            </a:xfrm>
            <a:custGeom>
              <a:avLst/>
              <a:gdLst>
                <a:gd name="T0" fmla="*/ 17 w 73"/>
                <a:gd name="T1" fmla="*/ 37 h 39"/>
                <a:gd name="T2" fmla="*/ 17 w 73"/>
                <a:gd name="T3" fmla="*/ 38 h 39"/>
                <a:gd name="T4" fmla="*/ 21 w 73"/>
                <a:gd name="T5" fmla="*/ 33 h 39"/>
                <a:gd name="T6" fmla="*/ 27 w 73"/>
                <a:gd name="T7" fmla="*/ 29 h 39"/>
                <a:gd name="T8" fmla="*/ 32 w 73"/>
                <a:gd name="T9" fmla="*/ 26 h 39"/>
                <a:gd name="T10" fmla="*/ 40 w 73"/>
                <a:gd name="T11" fmla="*/ 23 h 39"/>
                <a:gd name="T12" fmla="*/ 46 w 73"/>
                <a:gd name="T13" fmla="*/ 22 h 39"/>
                <a:gd name="T14" fmla="*/ 54 w 73"/>
                <a:gd name="T15" fmla="*/ 21 h 39"/>
                <a:gd name="T16" fmla="*/ 63 w 73"/>
                <a:gd name="T17" fmla="*/ 19 h 39"/>
                <a:gd name="T18" fmla="*/ 72 w 73"/>
                <a:gd name="T19" fmla="*/ 18 h 39"/>
                <a:gd name="T20" fmla="*/ 69 w 73"/>
                <a:gd name="T21" fmla="*/ 0 h 39"/>
                <a:gd name="T22" fmla="*/ 60 w 73"/>
                <a:gd name="T23" fmla="*/ 1 h 39"/>
                <a:gd name="T24" fmla="*/ 52 w 73"/>
                <a:gd name="T25" fmla="*/ 3 h 39"/>
                <a:gd name="T26" fmla="*/ 42 w 73"/>
                <a:gd name="T27" fmla="*/ 3 h 39"/>
                <a:gd name="T28" fmla="*/ 32 w 73"/>
                <a:gd name="T29" fmla="*/ 7 h 39"/>
                <a:gd name="T30" fmla="*/ 24 w 73"/>
                <a:gd name="T31" fmla="*/ 10 h 39"/>
                <a:gd name="T32" fmla="*/ 15 w 73"/>
                <a:gd name="T33" fmla="*/ 14 h 39"/>
                <a:gd name="T34" fmla="*/ 6 w 73"/>
                <a:gd name="T35" fmla="*/ 20 h 39"/>
                <a:gd name="T36" fmla="*/ 0 w 73"/>
                <a:gd name="T37" fmla="*/ 26 h 39"/>
                <a:gd name="T38" fmla="*/ 0 w 73"/>
                <a:gd name="T39" fmla="*/ 27 h 39"/>
                <a:gd name="T40" fmla="*/ 17 w 73"/>
                <a:gd name="T41" fmla="*/ 37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3"/>
                <a:gd name="T64" fmla="*/ 0 h 39"/>
                <a:gd name="T65" fmla="*/ 73 w 7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3" h="39">
                  <a:moveTo>
                    <a:pt x="17" y="37"/>
                  </a:moveTo>
                  <a:lnTo>
                    <a:pt x="17" y="38"/>
                  </a:lnTo>
                  <a:lnTo>
                    <a:pt x="21" y="33"/>
                  </a:lnTo>
                  <a:lnTo>
                    <a:pt x="27" y="29"/>
                  </a:lnTo>
                  <a:lnTo>
                    <a:pt x="32" y="26"/>
                  </a:lnTo>
                  <a:lnTo>
                    <a:pt x="40" y="23"/>
                  </a:lnTo>
                  <a:lnTo>
                    <a:pt x="46" y="22"/>
                  </a:lnTo>
                  <a:lnTo>
                    <a:pt x="54" y="21"/>
                  </a:lnTo>
                  <a:lnTo>
                    <a:pt x="63" y="19"/>
                  </a:lnTo>
                  <a:lnTo>
                    <a:pt x="72" y="18"/>
                  </a:lnTo>
                  <a:lnTo>
                    <a:pt x="69" y="0"/>
                  </a:lnTo>
                  <a:lnTo>
                    <a:pt x="60" y="1"/>
                  </a:lnTo>
                  <a:lnTo>
                    <a:pt x="52" y="3"/>
                  </a:lnTo>
                  <a:lnTo>
                    <a:pt x="42" y="3"/>
                  </a:lnTo>
                  <a:lnTo>
                    <a:pt x="32" y="7"/>
                  </a:lnTo>
                  <a:lnTo>
                    <a:pt x="24" y="10"/>
                  </a:lnTo>
                  <a:lnTo>
                    <a:pt x="15" y="14"/>
                  </a:lnTo>
                  <a:lnTo>
                    <a:pt x="6" y="20"/>
                  </a:lnTo>
                  <a:lnTo>
                    <a:pt x="0" y="26"/>
                  </a:lnTo>
                  <a:lnTo>
                    <a:pt x="0" y="27"/>
                  </a:lnTo>
                  <a:lnTo>
                    <a:pt x="17" y="37"/>
                  </a:lnTo>
                </a:path>
              </a:pathLst>
            </a:custGeom>
            <a:solidFill>
              <a:srgbClr val="B5B5B5"/>
            </a:solidFill>
            <a:ln w="12700" cap="rnd">
              <a:noFill/>
              <a:round/>
              <a:headEnd/>
              <a:tailEnd/>
            </a:ln>
          </p:spPr>
          <p:txBody>
            <a:bodyPr/>
            <a:lstStyle/>
            <a:p>
              <a:endParaRPr lang="en-US" dirty="0"/>
            </a:p>
          </p:txBody>
        </p:sp>
        <p:sp>
          <p:nvSpPr>
            <p:cNvPr id="49690" name="Freeform 1589"/>
            <p:cNvSpPr>
              <a:spLocks/>
            </p:cNvSpPr>
            <p:nvPr/>
          </p:nvSpPr>
          <p:spPr bwMode="auto">
            <a:xfrm>
              <a:off x="733" y="2302"/>
              <a:ext cx="73" cy="66"/>
            </a:xfrm>
            <a:custGeom>
              <a:avLst/>
              <a:gdLst>
                <a:gd name="T0" fmla="*/ 15 w 73"/>
                <a:gd name="T1" fmla="*/ 65 h 66"/>
                <a:gd name="T2" fmla="*/ 22 w 73"/>
                <a:gd name="T3" fmla="*/ 59 h 66"/>
                <a:gd name="T4" fmla="*/ 29 w 73"/>
                <a:gd name="T5" fmla="*/ 52 h 66"/>
                <a:gd name="T6" fmla="*/ 36 w 73"/>
                <a:gd name="T7" fmla="*/ 47 h 66"/>
                <a:gd name="T8" fmla="*/ 44 w 73"/>
                <a:gd name="T9" fmla="*/ 40 h 66"/>
                <a:gd name="T10" fmla="*/ 51 w 73"/>
                <a:gd name="T11" fmla="*/ 34 h 66"/>
                <a:gd name="T12" fmla="*/ 59 w 73"/>
                <a:gd name="T13" fmla="*/ 27 h 66"/>
                <a:gd name="T14" fmla="*/ 65 w 73"/>
                <a:gd name="T15" fmla="*/ 19 h 66"/>
                <a:gd name="T16" fmla="*/ 72 w 73"/>
                <a:gd name="T17" fmla="*/ 11 h 66"/>
                <a:gd name="T18" fmla="*/ 55 w 73"/>
                <a:gd name="T19" fmla="*/ 0 h 66"/>
                <a:gd name="T20" fmla="*/ 49 w 73"/>
                <a:gd name="T21" fmla="*/ 7 h 66"/>
                <a:gd name="T22" fmla="*/ 42 w 73"/>
                <a:gd name="T23" fmla="*/ 15 h 66"/>
                <a:gd name="T24" fmla="*/ 36 w 73"/>
                <a:gd name="T25" fmla="*/ 20 h 66"/>
                <a:gd name="T26" fmla="*/ 30 w 73"/>
                <a:gd name="T27" fmla="*/ 27 h 66"/>
                <a:gd name="T28" fmla="*/ 22 w 73"/>
                <a:gd name="T29" fmla="*/ 33 h 66"/>
                <a:gd name="T30" fmla="*/ 15 w 73"/>
                <a:gd name="T31" fmla="*/ 38 h 66"/>
                <a:gd name="T32" fmla="*/ 7 w 73"/>
                <a:gd name="T33" fmla="*/ 45 h 66"/>
                <a:gd name="T34" fmla="*/ 0 w 73"/>
                <a:gd name="T35" fmla="*/ 52 h 66"/>
                <a:gd name="T36" fmla="*/ 15 w 73"/>
                <a:gd name="T37" fmla="*/ 65 h 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3"/>
                <a:gd name="T58" fmla="*/ 0 h 66"/>
                <a:gd name="T59" fmla="*/ 73 w 73"/>
                <a:gd name="T60" fmla="*/ 66 h 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3" h="66">
                  <a:moveTo>
                    <a:pt x="15" y="65"/>
                  </a:moveTo>
                  <a:lnTo>
                    <a:pt x="22" y="59"/>
                  </a:lnTo>
                  <a:lnTo>
                    <a:pt x="29" y="52"/>
                  </a:lnTo>
                  <a:lnTo>
                    <a:pt x="36" y="47"/>
                  </a:lnTo>
                  <a:lnTo>
                    <a:pt x="44" y="40"/>
                  </a:lnTo>
                  <a:lnTo>
                    <a:pt x="51" y="34"/>
                  </a:lnTo>
                  <a:lnTo>
                    <a:pt x="59" y="27"/>
                  </a:lnTo>
                  <a:lnTo>
                    <a:pt x="65" y="19"/>
                  </a:lnTo>
                  <a:lnTo>
                    <a:pt x="72" y="11"/>
                  </a:lnTo>
                  <a:lnTo>
                    <a:pt x="55" y="0"/>
                  </a:lnTo>
                  <a:lnTo>
                    <a:pt x="49" y="7"/>
                  </a:lnTo>
                  <a:lnTo>
                    <a:pt x="42" y="15"/>
                  </a:lnTo>
                  <a:lnTo>
                    <a:pt x="36" y="20"/>
                  </a:lnTo>
                  <a:lnTo>
                    <a:pt x="30" y="27"/>
                  </a:lnTo>
                  <a:lnTo>
                    <a:pt x="22" y="33"/>
                  </a:lnTo>
                  <a:lnTo>
                    <a:pt x="15" y="38"/>
                  </a:lnTo>
                  <a:lnTo>
                    <a:pt x="7" y="45"/>
                  </a:lnTo>
                  <a:lnTo>
                    <a:pt x="0" y="52"/>
                  </a:lnTo>
                  <a:lnTo>
                    <a:pt x="15" y="65"/>
                  </a:lnTo>
                </a:path>
              </a:pathLst>
            </a:custGeom>
            <a:solidFill>
              <a:srgbClr val="B5B5B5"/>
            </a:solidFill>
            <a:ln w="12700" cap="rnd">
              <a:noFill/>
              <a:round/>
              <a:headEnd/>
              <a:tailEnd/>
            </a:ln>
          </p:spPr>
          <p:txBody>
            <a:bodyPr/>
            <a:lstStyle/>
            <a:p>
              <a:endParaRPr lang="en-US" dirty="0"/>
            </a:p>
          </p:txBody>
        </p:sp>
        <p:sp>
          <p:nvSpPr>
            <p:cNvPr id="49691" name="Freeform 1590"/>
            <p:cNvSpPr>
              <a:spLocks/>
            </p:cNvSpPr>
            <p:nvPr/>
          </p:nvSpPr>
          <p:spPr bwMode="auto">
            <a:xfrm>
              <a:off x="692" y="2359"/>
              <a:ext cx="52" cy="81"/>
            </a:xfrm>
            <a:custGeom>
              <a:avLst/>
              <a:gdLst>
                <a:gd name="T0" fmla="*/ 0 w 52"/>
                <a:gd name="T1" fmla="*/ 74 h 81"/>
                <a:gd name="T2" fmla="*/ 19 w 52"/>
                <a:gd name="T3" fmla="*/ 80 h 81"/>
                <a:gd name="T4" fmla="*/ 22 w 52"/>
                <a:gd name="T5" fmla="*/ 71 h 81"/>
                <a:gd name="T6" fmla="*/ 25 w 52"/>
                <a:gd name="T7" fmla="*/ 60 h 81"/>
                <a:gd name="T8" fmla="*/ 29 w 52"/>
                <a:gd name="T9" fmla="*/ 53 h 81"/>
                <a:gd name="T10" fmla="*/ 32 w 52"/>
                <a:gd name="T11" fmla="*/ 43 h 81"/>
                <a:gd name="T12" fmla="*/ 36 w 52"/>
                <a:gd name="T13" fmla="*/ 34 h 81"/>
                <a:gd name="T14" fmla="*/ 40 w 52"/>
                <a:gd name="T15" fmla="*/ 28 h 81"/>
                <a:gd name="T16" fmla="*/ 44 w 52"/>
                <a:gd name="T17" fmla="*/ 20 h 81"/>
                <a:gd name="T18" fmla="*/ 51 w 52"/>
                <a:gd name="T19" fmla="*/ 13 h 81"/>
                <a:gd name="T20" fmla="*/ 37 w 52"/>
                <a:gd name="T21" fmla="*/ 0 h 81"/>
                <a:gd name="T22" fmla="*/ 29 w 52"/>
                <a:gd name="T23" fmla="*/ 9 h 81"/>
                <a:gd name="T24" fmla="*/ 22 w 52"/>
                <a:gd name="T25" fmla="*/ 19 h 81"/>
                <a:gd name="T26" fmla="*/ 17 w 52"/>
                <a:gd name="T27" fmla="*/ 27 h 81"/>
                <a:gd name="T28" fmla="*/ 13 w 52"/>
                <a:gd name="T29" fmla="*/ 36 h 81"/>
                <a:gd name="T30" fmla="*/ 10 w 52"/>
                <a:gd name="T31" fmla="*/ 46 h 81"/>
                <a:gd name="T32" fmla="*/ 6 w 52"/>
                <a:gd name="T33" fmla="*/ 55 h 81"/>
                <a:gd name="T34" fmla="*/ 4 w 52"/>
                <a:gd name="T35" fmla="*/ 65 h 81"/>
                <a:gd name="T36" fmla="*/ 0 w 52"/>
                <a:gd name="T37" fmla="*/ 74 h 81"/>
                <a:gd name="T38" fmla="*/ 19 w 52"/>
                <a:gd name="T39" fmla="*/ 80 h 81"/>
                <a:gd name="T40" fmla="*/ 0 w 52"/>
                <a:gd name="T41" fmla="*/ 74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81"/>
                <a:gd name="T65" fmla="*/ 52 w 52"/>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81">
                  <a:moveTo>
                    <a:pt x="0" y="74"/>
                  </a:moveTo>
                  <a:lnTo>
                    <a:pt x="19" y="80"/>
                  </a:lnTo>
                  <a:lnTo>
                    <a:pt x="22" y="71"/>
                  </a:lnTo>
                  <a:lnTo>
                    <a:pt x="25" y="60"/>
                  </a:lnTo>
                  <a:lnTo>
                    <a:pt x="29" y="53"/>
                  </a:lnTo>
                  <a:lnTo>
                    <a:pt x="32" y="43"/>
                  </a:lnTo>
                  <a:lnTo>
                    <a:pt x="36" y="34"/>
                  </a:lnTo>
                  <a:lnTo>
                    <a:pt x="40" y="28"/>
                  </a:lnTo>
                  <a:lnTo>
                    <a:pt x="44" y="20"/>
                  </a:lnTo>
                  <a:lnTo>
                    <a:pt x="51" y="13"/>
                  </a:lnTo>
                  <a:lnTo>
                    <a:pt x="37" y="0"/>
                  </a:lnTo>
                  <a:lnTo>
                    <a:pt x="29" y="9"/>
                  </a:lnTo>
                  <a:lnTo>
                    <a:pt x="22" y="19"/>
                  </a:lnTo>
                  <a:lnTo>
                    <a:pt x="17" y="27"/>
                  </a:lnTo>
                  <a:lnTo>
                    <a:pt x="13" y="36"/>
                  </a:lnTo>
                  <a:lnTo>
                    <a:pt x="10" y="46"/>
                  </a:lnTo>
                  <a:lnTo>
                    <a:pt x="6" y="55"/>
                  </a:lnTo>
                  <a:lnTo>
                    <a:pt x="4" y="65"/>
                  </a:lnTo>
                  <a:lnTo>
                    <a:pt x="0" y="74"/>
                  </a:lnTo>
                  <a:lnTo>
                    <a:pt x="19" y="80"/>
                  </a:lnTo>
                  <a:lnTo>
                    <a:pt x="0" y="74"/>
                  </a:lnTo>
                </a:path>
              </a:pathLst>
            </a:custGeom>
            <a:solidFill>
              <a:srgbClr val="B5B5B5"/>
            </a:solidFill>
            <a:ln w="12700" cap="rnd">
              <a:noFill/>
              <a:round/>
              <a:headEnd/>
              <a:tailEnd/>
            </a:ln>
          </p:spPr>
          <p:txBody>
            <a:bodyPr/>
            <a:lstStyle/>
            <a:p>
              <a:endParaRPr lang="en-US" dirty="0"/>
            </a:p>
          </p:txBody>
        </p:sp>
        <p:sp>
          <p:nvSpPr>
            <p:cNvPr id="49692" name="Freeform 1591"/>
            <p:cNvSpPr>
              <a:spLocks/>
            </p:cNvSpPr>
            <p:nvPr/>
          </p:nvSpPr>
          <p:spPr bwMode="auto">
            <a:xfrm>
              <a:off x="692" y="2424"/>
              <a:ext cx="22" cy="17"/>
            </a:xfrm>
            <a:custGeom>
              <a:avLst/>
              <a:gdLst>
                <a:gd name="T0" fmla="*/ 3 w 22"/>
                <a:gd name="T1" fmla="*/ 0 h 17"/>
                <a:gd name="T2" fmla="*/ 3 w 22"/>
                <a:gd name="T3" fmla="*/ 2 h 17"/>
                <a:gd name="T4" fmla="*/ 2 w 22"/>
                <a:gd name="T5" fmla="*/ 5 h 17"/>
                <a:gd name="T6" fmla="*/ 1 w 22"/>
                <a:gd name="T7" fmla="*/ 9 h 17"/>
                <a:gd name="T8" fmla="*/ 0 w 22"/>
                <a:gd name="T9" fmla="*/ 11 h 17"/>
                <a:gd name="T10" fmla="*/ 16 w 22"/>
                <a:gd name="T11" fmla="*/ 16 h 17"/>
                <a:gd name="T12" fmla="*/ 19 w 22"/>
                <a:gd name="T13" fmla="*/ 13 h 17"/>
                <a:gd name="T14" fmla="*/ 19 w 22"/>
                <a:gd name="T15" fmla="*/ 9 h 17"/>
                <a:gd name="T16" fmla="*/ 20 w 22"/>
                <a:gd name="T17" fmla="*/ 6 h 17"/>
                <a:gd name="T18" fmla="*/ 21 w 22"/>
                <a:gd name="T19" fmla="*/ 3 h 17"/>
                <a:gd name="T20" fmla="*/ 3 w 22"/>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7"/>
                <a:gd name="T35" fmla="*/ 22 w 22"/>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7">
                  <a:moveTo>
                    <a:pt x="3" y="0"/>
                  </a:moveTo>
                  <a:lnTo>
                    <a:pt x="3" y="2"/>
                  </a:lnTo>
                  <a:lnTo>
                    <a:pt x="2" y="5"/>
                  </a:lnTo>
                  <a:lnTo>
                    <a:pt x="1" y="9"/>
                  </a:lnTo>
                  <a:lnTo>
                    <a:pt x="0" y="11"/>
                  </a:lnTo>
                  <a:lnTo>
                    <a:pt x="16" y="16"/>
                  </a:lnTo>
                  <a:lnTo>
                    <a:pt x="19" y="13"/>
                  </a:lnTo>
                  <a:lnTo>
                    <a:pt x="19" y="9"/>
                  </a:lnTo>
                  <a:lnTo>
                    <a:pt x="20" y="6"/>
                  </a:lnTo>
                  <a:lnTo>
                    <a:pt x="21" y="3"/>
                  </a:lnTo>
                  <a:lnTo>
                    <a:pt x="3" y="0"/>
                  </a:lnTo>
                </a:path>
              </a:pathLst>
            </a:custGeom>
            <a:solidFill>
              <a:srgbClr val="B5B5B5"/>
            </a:solidFill>
            <a:ln w="12700" cap="rnd">
              <a:noFill/>
              <a:round/>
              <a:headEnd/>
              <a:tailEnd/>
            </a:ln>
          </p:spPr>
          <p:txBody>
            <a:bodyPr/>
            <a:lstStyle/>
            <a:p>
              <a:endParaRPr lang="en-US" dirty="0"/>
            </a:p>
          </p:txBody>
        </p:sp>
        <p:sp>
          <p:nvSpPr>
            <p:cNvPr id="49693" name="Freeform 1592"/>
            <p:cNvSpPr>
              <a:spLocks/>
            </p:cNvSpPr>
            <p:nvPr/>
          </p:nvSpPr>
          <p:spPr bwMode="auto">
            <a:xfrm>
              <a:off x="656" y="2360"/>
              <a:ext cx="44" cy="24"/>
            </a:xfrm>
            <a:custGeom>
              <a:avLst/>
              <a:gdLst>
                <a:gd name="T0" fmla="*/ 43 w 44"/>
                <a:gd name="T1" fmla="*/ 7 h 24"/>
                <a:gd name="T2" fmla="*/ 39 w 44"/>
                <a:gd name="T3" fmla="*/ 0 h 24"/>
                <a:gd name="T4" fmla="*/ 34 w 44"/>
                <a:gd name="T5" fmla="*/ 2 h 24"/>
                <a:gd name="T6" fmla="*/ 29 w 44"/>
                <a:gd name="T7" fmla="*/ 4 h 24"/>
                <a:gd name="T8" fmla="*/ 25 w 44"/>
                <a:gd name="T9" fmla="*/ 6 h 24"/>
                <a:gd name="T10" fmla="*/ 20 w 44"/>
                <a:gd name="T11" fmla="*/ 8 h 24"/>
                <a:gd name="T12" fmla="*/ 15 w 44"/>
                <a:gd name="T13" fmla="*/ 10 h 24"/>
                <a:gd name="T14" fmla="*/ 11 w 44"/>
                <a:gd name="T15" fmla="*/ 12 h 24"/>
                <a:gd name="T16" fmla="*/ 5 w 44"/>
                <a:gd name="T17" fmla="*/ 14 h 24"/>
                <a:gd name="T18" fmla="*/ 0 w 44"/>
                <a:gd name="T19" fmla="*/ 16 h 24"/>
                <a:gd name="T20" fmla="*/ 4 w 44"/>
                <a:gd name="T21" fmla="*/ 23 h 24"/>
                <a:gd name="T22" fmla="*/ 10 w 44"/>
                <a:gd name="T23" fmla="*/ 21 h 24"/>
                <a:gd name="T24" fmla="*/ 14 w 44"/>
                <a:gd name="T25" fmla="*/ 19 h 24"/>
                <a:gd name="T26" fmla="*/ 19 w 44"/>
                <a:gd name="T27" fmla="*/ 17 h 24"/>
                <a:gd name="T28" fmla="*/ 25 w 44"/>
                <a:gd name="T29" fmla="*/ 15 h 24"/>
                <a:gd name="T30" fmla="*/ 29 w 44"/>
                <a:gd name="T31" fmla="*/ 13 h 24"/>
                <a:gd name="T32" fmla="*/ 33 w 44"/>
                <a:gd name="T33" fmla="*/ 10 h 24"/>
                <a:gd name="T34" fmla="*/ 39 w 44"/>
                <a:gd name="T35" fmla="*/ 9 h 24"/>
                <a:gd name="T36" fmla="*/ 43 w 44"/>
                <a:gd name="T37" fmla="*/ 7 h 24"/>
                <a:gd name="T38" fmla="*/ 39 w 44"/>
                <a:gd name="T39" fmla="*/ 0 h 24"/>
                <a:gd name="T40" fmla="*/ 43 w 44"/>
                <a:gd name="T41" fmla="*/ 7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24"/>
                <a:gd name="T65" fmla="*/ 44 w 44"/>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24">
                  <a:moveTo>
                    <a:pt x="43" y="7"/>
                  </a:moveTo>
                  <a:lnTo>
                    <a:pt x="39" y="0"/>
                  </a:lnTo>
                  <a:lnTo>
                    <a:pt x="34" y="2"/>
                  </a:lnTo>
                  <a:lnTo>
                    <a:pt x="29" y="4"/>
                  </a:lnTo>
                  <a:lnTo>
                    <a:pt x="25" y="6"/>
                  </a:lnTo>
                  <a:lnTo>
                    <a:pt x="20" y="8"/>
                  </a:lnTo>
                  <a:lnTo>
                    <a:pt x="15" y="10"/>
                  </a:lnTo>
                  <a:lnTo>
                    <a:pt x="11" y="12"/>
                  </a:lnTo>
                  <a:lnTo>
                    <a:pt x="5" y="14"/>
                  </a:lnTo>
                  <a:lnTo>
                    <a:pt x="0" y="16"/>
                  </a:lnTo>
                  <a:lnTo>
                    <a:pt x="4" y="23"/>
                  </a:lnTo>
                  <a:lnTo>
                    <a:pt x="10" y="21"/>
                  </a:lnTo>
                  <a:lnTo>
                    <a:pt x="14" y="19"/>
                  </a:lnTo>
                  <a:lnTo>
                    <a:pt x="19" y="17"/>
                  </a:lnTo>
                  <a:lnTo>
                    <a:pt x="25" y="15"/>
                  </a:lnTo>
                  <a:lnTo>
                    <a:pt x="29" y="13"/>
                  </a:lnTo>
                  <a:lnTo>
                    <a:pt x="33" y="10"/>
                  </a:lnTo>
                  <a:lnTo>
                    <a:pt x="39" y="9"/>
                  </a:lnTo>
                  <a:lnTo>
                    <a:pt x="43" y="7"/>
                  </a:lnTo>
                  <a:lnTo>
                    <a:pt x="39" y="0"/>
                  </a:lnTo>
                  <a:lnTo>
                    <a:pt x="43" y="7"/>
                  </a:lnTo>
                </a:path>
              </a:pathLst>
            </a:custGeom>
            <a:solidFill>
              <a:srgbClr val="B5B5B5"/>
            </a:solidFill>
            <a:ln w="12700" cap="rnd">
              <a:noFill/>
              <a:round/>
              <a:headEnd/>
              <a:tailEnd/>
            </a:ln>
          </p:spPr>
          <p:txBody>
            <a:bodyPr/>
            <a:lstStyle/>
            <a:p>
              <a:endParaRPr lang="en-US" dirty="0"/>
            </a:p>
          </p:txBody>
        </p:sp>
        <p:sp>
          <p:nvSpPr>
            <p:cNvPr id="49694" name="Freeform 1593"/>
            <p:cNvSpPr>
              <a:spLocks/>
            </p:cNvSpPr>
            <p:nvPr/>
          </p:nvSpPr>
          <p:spPr bwMode="auto">
            <a:xfrm>
              <a:off x="680" y="2360"/>
              <a:ext cx="20" cy="39"/>
            </a:xfrm>
            <a:custGeom>
              <a:avLst/>
              <a:gdLst>
                <a:gd name="T0" fmla="*/ 8 w 20"/>
                <a:gd name="T1" fmla="*/ 38 h 39"/>
                <a:gd name="T2" fmla="*/ 9 w 20"/>
                <a:gd name="T3" fmla="*/ 33 h 39"/>
                <a:gd name="T4" fmla="*/ 11 w 20"/>
                <a:gd name="T5" fmla="*/ 29 h 39"/>
                <a:gd name="T6" fmla="*/ 12 w 20"/>
                <a:gd name="T7" fmla="*/ 24 h 39"/>
                <a:gd name="T8" fmla="*/ 14 w 20"/>
                <a:gd name="T9" fmla="*/ 19 h 39"/>
                <a:gd name="T10" fmla="*/ 15 w 20"/>
                <a:gd name="T11" fmla="*/ 14 h 39"/>
                <a:gd name="T12" fmla="*/ 16 w 20"/>
                <a:gd name="T13" fmla="*/ 11 h 39"/>
                <a:gd name="T14" fmla="*/ 18 w 20"/>
                <a:gd name="T15" fmla="*/ 9 h 39"/>
                <a:gd name="T16" fmla="*/ 19 w 20"/>
                <a:gd name="T17" fmla="*/ 8 h 39"/>
                <a:gd name="T18" fmla="*/ 15 w 20"/>
                <a:gd name="T19" fmla="*/ 0 h 39"/>
                <a:gd name="T20" fmla="*/ 12 w 20"/>
                <a:gd name="T21" fmla="*/ 3 h 39"/>
                <a:gd name="T22" fmla="*/ 9 w 20"/>
                <a:gd name="T23" fmla="*/ 7 h 39"/>
                <a:gd name="T24" fmla="*/ 7 w 20"/>
                <a:gd name="T25" fmla="*/ 11 h 39"/>
                <a:gd name="T26" fmla="*/ 5 w 20"/>
                <a:gd name="T27" fmla="*/ 16 h 39"/>
                <a:gd name="T28" fmla="*/ 4 w 20"/>
                <a:gd name="T29" fmla="*/ 22 h 39"/>
                <a:gd name="T30" fmla="*/ 3 w 20"/>
                <a:gd name="T31" fmla="*/ 27 h 39"/>
                <a:gd name="T32" fmla="*/ 1 w 20"/>
                <a:gd name="T33" fmla="*/ 30 h 39"/>
                <a:gd name="T34" fmla="*/ 0 w 20"/>
                <a:gd name="T35" fmla="*/ 34 h 39"/>
                <a:gd name="T36" fmla="*/ 8 w 20"/>
                <a:gd name="T37" fmla="*/ 38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39"/>
                <a:gd name="T59" fmla="*/ 20 w 20"/>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39">
                  <a:moveTo>
                    <a:pt x="8" y="38"/>
                  </a:moveTo>
                  <a:lnTo>
                    <a:pt x="9" y="33"/>
                  </a:lnTo>
                  <a:lnTo>
                    <a:pt x="11" y="29"/>
                  </a:lnTo>
                  <a:lnTo>
                    <a:pt x="12" y="24"/>
                  </a:lnTo>
                  <a:lnTo>
                    <a:pt x="14" y="19"/>
                  </a:lnTo>
                  <a:lnTo>
                    <a:pt x="15" y="14"/>
                  </a:lnTo>
                  <a:lnTo>
                    <a:pt x="16" y="11"/>
                  </a:lnTo>
                  <a:lnTo>
                    <a:pt x="18" y="9"/>
                  </a:lnTo>
                  <a:lnTo>
                    <a:pt x="19" y="8"/>
                  </a:lnTo>
                  <a:lnTo>
                    <a:pt x="15" y="0"/>
                  </a:lnTo>
                  <a:lnTo>
                    <a:pt x="12" y="3"/>
                  </a:lnTo>
                  <a:lnTo>
                    <a:pt x="9" y="7"/>
                  </a:lnTo>
                  <a:lnTo>
                    <a:pt x="7" y="11"/>
                  </a:lnTo>
                  <a:lnTo>
                    <a:pt x="5" y="16"/>
                  </a:lnTo>
                  <a:lnTo>
                    <a:pt x="4" y="22"/>
                  </a:lnTo>
                  <a:lnTo>
                    <a:pt x="3" y="27"/>
                  </a:lnTo>
                  <a:lnTo>
                    <a:pt x="1" y="30"/>
                  </a:lnTo>
                  <a:lnTo>
                    <a:pt x="0" y="34"/>
                  </a:lnTo>
                  <a:lnTo>
                    <a:pt x="8" y="38"/>
                  </a:lnTo>
                </a:path>
              </a:pathLst>
            </a:custGeom>
            <a:solidFill>
              <a:srgbClr val="B5B5B5"/>
            </a:solidFill>
            <a:ln w="12700" cap="rnd">
              <a:noFill/>
              <a:round/>
              <a:headEnd/>
              <a:tailEnd/>
            </a:ln>
          </p:spPr>
          <p:txBody>
            <a:bodyPr/>
            <a:lstStyle/>
            <a:p>
              <a:endParaRPr lang="en-US" dirty="0"/>
            </a:p>
          </p:txBody>
        </p:sp>
        <p:sp>
          <p:nvSpPr>
            <p:cNvPr id="49695" name="Freeform 1594"/>
            <p:cNvSpPr>
              <a:spLocks/>
            </p:cNvSpPr>
            <p:nvPr/>
          </p:nvSpPr>
          <p:spPr bwMode="auto">
            <a:xfrm>
              <a:off x="620" y="2335"/>
              <a:ext cx="34" cy="25"/>
            </a:xfrm>
            <a:custGeom>
              <a:avLst/>
              <a:gdLst>
                <a:gd name="T0" fmla="*/ 30 w 34"/>
                <a:gd name="T1" fmla="*/ 0 h 25"/>
                <a:gd name="T2" fmla="*/ 25 w 34"/>
                <a:gd name="T3" fmla="*/ 2 h 25"/>
                <a:gd name="T4" fmla="*/ 20 w 34"/>
                <a:gd name="T5" fmla="*/ 4 h 25"/>
                <a:gd name="T6" fmla="*/ 17 w 34"/>
                <a:gd name="T7" fmla="*/ 7 h 25"/>
                <a:gd name="T8" fmla="*/ 14 w 34"/>
                <a:gd name="T9" fmla="*/ 10 h 25"/>
                <a:gd name="T10" fmla="*/ 10 w 34"/>
                <a:gd name="T11" fmla="*/ 12 h 25"/>
                <a:gd name="T12" fmla="*/ 7 w 34"/>
                <a:gd name="T13" fmla="*/ 14 h 25"/>
                <a:gd name="T14" fmla="*/ 3 w 34"/>
                <a:gd name="T15" fmla="*/ 15 h 25"/>
                <a:gd name="T16" fmla="*/ 0 w 34"/>
                <a:gd name="T17" fmla="*/ 16 h 25"/>
                <a:gd name="T18" fmla="*/ 3 w 34"/>
                <a:gd name="T19" fmla="*/ 24 h 25"/>
                <a:gd name="T20" fmla="*/ 8 w 34"/>
                <a:gd name="T21" fmla="*/ 22 h 25"/>
                <a:gd name="T22" fmla="*/ 13 w 34"/>
                <a:gd name="T23" fmla="*/ 21 h 25"/>
                <a:gd name="T24" fmla="*/ 16 w 34"/>
                <a:gd name="T25" fmla="*/ 18 h 25"/>
                <a:gd name="T26" fmla="*/ 19 w 34"/>
                <a:gd name="T27" fmla="*/ 15 h 25"/>
                <a:gd name="T28" fmla="*/ 23 w 34"/>
                <a:gd name="T29" fmla="*/ 13 h 25"/>
                <a:gd name="T30" fmla="*/ 26 w 34"/>
                <a:gd name="T31" fmla="*/ 11 h 25"/>
                <a:gd name="T32" fmla="*/ 30 w 34"/>
                <a:gd name="T33" fmla="*/ 10 h 25"/>
                <a:gd name="T34" fmla="*/ 33 w 34"/>
                <a:gd name="T35" fmla="*/ 8 h 25"/>
                <a:gd name="T36" fmla="*/ 30 w 34"/>
                <a:gd name="T37" fmla="*/ 0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25"/>
                <a:gd name="T59" fmla="*/ 34 w 34"/>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25">
                  <a:moveTo>
                    <a:pt x="30" y="0"/>
                  </a:moveTo>
                  <a:lnTo>
                    <a:pt x="25" y="2"/>
                  </a:lnTo>
                  <a:lnTo>
                    <a:pt x="20" y="4"/>
                  </a:lnTo>
                  <a:lnTo>
                    <a:pt x="17" y="7"/>
                  </a:lnTo>
                  <a:lnTo>
                    <a:pt x="14" y="10"/>
                  </a:lnTo>
                  <a:lnTo>
                    <a:pt x="10" y="12"/>
                  </a:lnTo>
                  <a:lnTo>
                    <a:pt x="7" y="14"/>
                  </a:lnTo>
                  <a:lnTo>
                    <a:pt x="3" y="15"/>
                  </a:lnTo>
                  <a:lnTo>
                    <a:pt x="0" y="16"/>
                  </a:lnTo>
                  <a:lnTo>
                    <a:pt x="3" y="24"/>
                  </a:lnTo>
                  <a:lnTo>
                    <a:pt x="8" y="22"/>
                  </a:lnTo>
                  <a:lnTo>
                    <a:pt x="13" y="21"/>
                  </a:lnTo>
                  <a:lnTo>
                    <a:pt x="16" y="18"/>
                  </a:lnTo>
                  <a:lnTo>
                    <a:pt x="19" y="15"/>
                  </a:lnTo>
                  <a:lnTo>
                    <a:pt x="23" y="13"/>
                  </a:lnTo>
                  <a:lnTo>
                    <a:pt x="26" y="11"/>
                  </a:lnTo>
                  <a:lnTo>
                    <a:pt x="30" y="10"/>
                  </a:lnTo>
                  <a:lnTo>
                    <a:pt x="33" y="8"/>
                  </a:lnTo>
                  <a:lnTo>
                    <a:pt x="30" y="0"/>
                  </a:lnTo>
                </a:path>
              </a:pathLst>
            </a:custGeom>
            <a:solidFill>
              <a:srgbClr val="B5B5B5"/>
            </a:solidFill>
            <a:ln w="12700" cap="rnd">
              <a:noFill/>
              <a:round/>
              <a:headEnd/>
              <a:tailEnd/>
            </a:ln>
          </p:spPr>
          <p:txBody>
            <a:bodyPr/>
            <a:lstStyle/>
            <a:p>
              <a:endParaRPr lang="en-US" dirty="0"/>
            </a:p>
          </p:txBody>
        </p:sp>
        <p:sp>
          <p:nvSpPr>
            <p:cNvPr id="49696" name="Freeform 1595"/>
            <p:cNvSpPr>
              <a:spLocks/>
            </p:cNvSpPr>
            <p:nvPr/>
          </p:nvSpPr>
          <p:spPr bwMode="auto">
            <a:xfrm>
              <a:off x="655" y="2272"/>
              <a:ext cx="122" cy="68"/>
            </a:xfrm>
            <a:custGeom>
              <a:avLst/>
              <a:gdLst>
                <a:gd name="T0" fmla="*/ 117 w 122"/>
                <a:gd name="T1" fmla="*/ 9 h 68"/>
                <a:gd name="T2" fmla="*/ 113 w 122"/>
                <a:gd name="T3" fmla="*/ 1 h 68"/>
                <a:gd name="T4" fmla="*/ 102 w 122"/>
                <a:gd name="T5" fmla="*/ 11 h 68"/>
                <a:gd name="T6" fmla="*/ 89 w 122"/>
                <a:gd name="T7" fmla="*/ 18 h 68"/>
                <a:gd name="T8" fmla="*/ 74 w 122"/>
                <a:gd name="T9" fmla="*/ 27 h 68"/>
                <a:gd name="T10" fmla="*/ 61 w 122"/>
                <a:gd name="T11" fmla="*/ 35 h 68"/>
                <a:gd name="T12" fmla="*/ 47 w 122"/>
                <a:gd name="T13" fmla="*/ 41 h 68"/>
                <a:gd name="T14" fmla="*/ 31 w 122"/>
                <a:gd name="T15" fmla="*/ 48 h 68"/>
                <a:gd name="T16" fmla="*/ 16 w 122"/>
                <a:gd name="T17" fmla="*/ 52 h 68"/>
                <a:gd name="T18" fmla="*/ 0 w 122"/>
                <a:gd name="T19" fmla="*/ 58 h 68"/>
                <a:gd name="T20" fmla="*/ 4 w 122"/>
                <a:gd name="T21" fmla="*/ 67 h 68"/>
                <a:gd name="T22" fmla="*/ 20 w 122"/>
                <a:gd name="T23" fmla="*/ 61 h 68"/>
                <a:gd name="T24" fmla="*/ 35 w 122"/>
                <a:gd name="T25" fmla="*/ 56 h 68"/>
                <a:gd name="T26" fmla="*/ 50 w 122"/>
                <a:gd name="T27" fmla="*/ 50 h 68"/>
                <a:gd name="T28" fmla="*/ 66 w 122"/>
                <a:gd name="T29" fmla="*/ 42 h 68"/>
                <a:gd name="T30" fmla="*/ 81 w 122"/>
                <a:gd name="T31" fmla="*/ 35 h 68"/>
                <a:gd name="T32" fmla="*/ 94 w 122"/>
                <a:gd name="T33" fmla="*/ 27 h 68"/>
                <a:gd name="T34" fmla="*/ 108 w 122"/>
                <a:gd name="T35" fmla="*/ 17 h 68"/>
                <a:gd name="T36" fmla="*/ 121 w 122"/>
                <a:gd name="T37" fmla="*/ 8 h 68"/>
                <a:gd name="T38" fmla="*/ 117 w 122"/>
                <a:gd name="T39" fmla="*/ 0 h 68"/>
                <a:gd name="T40" fmla="*/ 117 w 122"/>
                <a:gd name="T41" fmla="*/ 9 h 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68"/>
                <a:gd name="T65" fmla="*/ 122 w 122"/>
                <a:gd name="T66" fmla="*/ 68 h 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68">
                  <a:moveTo>
                    <a:pt x="117" y="9"/>
                  </a:moveTo>
                  <a:lnTo>
                    <a:pt x="113" y="1"/>
                  </a:lnTo>
                  <a:lnTo>
                    <a:pt x="102" y="11"/>
                  </a:lnTo>
                  <a:lnTo>
                    <a:pt x="89" y="18"/>
                  </a:lnTo>
                  <a:lnTo>
                    <a:pt x="74" y="27"/>
                  </a:lnTo>
                  <a:lnTo>
                    <a:pt x="61" y="35"/>
                  </a:lnTo>
                  <a:lnTo>
                    <a:pt x="47" y="41"/>
                  </a:lnTo>
                  <a:lnTo>
                    <a:pt x="31" y="48"/>
                  </a:lnTo>
                  <a:lnTo>
                    <a:pt x="16" y="52"/>
                  </a:lnTo>
                  <a:lnTo>
                    <a:pt x="0" y="58"/>
                  </a:lnTo>
                  <a:lnTo>
                    <a:pt x="4" y="67"/>
                  </a:lnTo>
                  <a:lnTo>
                    <a:pt x="20" y="61"/>
                  </a:lnTo>
                  <a:lnTo>
                    <a:pt x="35" y="56"/>
                  </a:lnTo>
                  <a:lnTo>
                    <a:pt x="50" y="50"/>
                  </a:lnTo>
                  <a:lnTo>
                    <a:pt x="66" y="42"/>
                  </a:lnTo>
                  <a:lnTo>
                    <a:pt x="81" y="35"/>
                  </a:lnTo>
                  <a:lnTo>
                    <a:pt x="94" y="27"/>
                  </a:lnTo>
                  <a:lnTo>
                    <a:pt x="108" y="17"/>
                  </a:lnTo>
                  <a:lnTo>
                    <a:pt x="121" y="8"/>
                  </a:lnTo>
                  <a:lnTo>
                    <a:pt x="117" y="0"/>
                  </a:lnTo>
                  <a:lnTo>
                    <a:pt x="117" y="9"/>
                  </a:lnTo>
                </a:path>
              </a:pathLst>
            </a:custGeom>
            <a:solidFill>
              <a:srgbClr val="B5B5B5"/>
            </a:solidFill>
            <a:ln w="12700" cap="rnd">
              <a:noFill/>
              <a:round/>
              <a:headEnd/>
              <a:tailEnd/>
            </a:ln>
          </p:spPr>
          <p:txBody>
            <a:bodyPr/>
            <a:lstStyle/>
            <a:p>
              <a:endParaRPr lang="en-US" dirty="0"/>
            </a:p>
          </p:txBody>
        </p:sp>
        <p:sp>
          <p:nvSpPr>
            <p:cNvPr id="49697" name="Freeform 1596"/>
            <p:cNvSpPr>
              <a:spLocks/>
            </p:cNvSpPr>
            <p:nvPr/>
          </p:nvSpPr>
          <p:spPr bwMode="auto">
            <a:xfrm>
              <a:off x="691" y="2272"/>
              <a:ext cx="82" cy="17"/>
            </a:xfrm>
            <a:custGeom>
              <a:avLst/>
              <a:gdLst>
                <a:gd name="T0" fmla="*/ 3 w 82"/>
                <a:gd name="T1" fmla="*/ 16 h 17"/>
                <a:gd name="T2" fmla="*/ 12 w 82"/>
                <a:gd name="T3" fmla="*/ 13 h 17"/>
                <a:gd name="T4" fmla="*/ 21 w 82"/>
                <a:gd name="T5" fmla="*/ 12 h 17"/>
                <a:gd name="T6" fmla="*/ 32 w 82"/>
                <a:gd name="T7" fmla="*/ 10 h 17"/>
                <a:gd name="T8" fmla="*/ 41 w 82"/>
                <a:gd name="T9" fmla="*/ 9 h 17"/>
                <a:gd name="T10" fmla="*/ 51 w 82"/>
                <a:gd name="T11" fmla="*/ 9 h 17"/>
                <a:gd name="T12" fmla="*/ 61 w 82"/>
                <a:gd name="T13" fmla="*/ 9 h 17"/>
                <a:gd name="T14" fmla="*/ 72 w 82"/>
                <a:gd name="T15" fmla="*/ 9 h 17"/>
                <a:gd name="T16" fmla="*/ 81 w 82"/>
                <a:gd name="T17" fmla="*/ 9 h 17"/>
                <a:gd name="T18" fmla="*/ 81 w 82"/>
                <a:gd name="T19" fmla="*/ 0 h 17"/>
                <a:gd name="T20" fmla="*/ 72 w 82"/>
                <a:gd name="T21" fmla="*/ 0 h 17"/>
                <a:gd name="T22" fmla="*/ 61 w 82"/>
                <a:gd name="T23" fmla="*/ 0 h 17"/>
                <a:gd name="T24" fmla="*/ 51 w 82"/>
                <a:gd name="T25" fmla="*/ 0 h 17"/>
                <a:gd name="T26" fmla="*/ 41 w 82"/>
                <a:gd name="T27" fmla="*/ 0 h 17"/>
                <a:gd name="T28" fmla="*/ 31 w 82"/>
                <a:gd name="T29" fmla="*/ 1 h 17"/>
                <a:gd name="T30" fmla="*/ 20 w 82"/>
                <a:gd name="T31" fmla="*/ 2 h 17"/>
                <a:gd name="T32" fmla="*/ 9 w 82"/>
                <a:gd name="T33" fmla="*/ 4 h 17"/>
                <a:gd name="T34" fmla="*/ 0 w 82"/>
                <a:gd name="T35" fmla="*/ 6 h 17"/>
                <a:gd name="T36" fmla="*/ 3 w 82"/>
                <a:gd name="T37" fmla="*/ 16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
                <a:gd name="T58" fmla="*/ 0 h 17"/>
                <a:gd name="T59" fmla="*/ 82 w 82"/>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 h="17">
                  <a:moveTo>
                    <a:pt x="3" y="16"/>
                  </a:moveTo>
                  <a:lnTo>
                    <a:pt x="12" y="13"/>
                  </a:lnTo>
                  <a:lnTo>
                    <a:pt x="21" y="12"/>
                  </a:lnTo>
                  <a:lnTo>
                    <a:pt x="32" y="10"/>
                  </a:lnTo>
                  <a:lnTo>
                    <a:pt x="41" y="9"/>
                  </a:lnTo>
                  <a:lnTo>
                    <a:pt x="51" y="9"/>
                  </a:lnTo>
                  <a:lnTo>
                    <a:pt x="61" y="9"/>
                  </a:lnTo>
                  <a:lnTo>
                    <a:pt x="72" y="9"/>
                  </a:lnTo>
                  <a:lnTo>
                    <a:pt x="81" y="9"/>
                  </a:lnTo>
                  <a:lnTo>
                    <a:pt x="81" y="0"/>
                  </a:lnTo>
                  <a:lnTo>
                    <a:pt x="72" y="0"/>
                  </a:lnTo>
                  <a:lnTo>
                    <a:pt x="61" y="0"/>
                  </a:lnTo>
                  <a:lnTo>
                    <a:pt x="51" y="0"/>
                  </a:lnTo>
                  <a:lnTo>
                    <a:pt x="41" y="0"/>
                  </a:lnTo>
                  <a:lnTo>
                    <a:pt x="31" y="1"/>
                  </a:lnTo>
                  <a:lnTo>
                    <a:pt x="20" y="2"/>
                  </a:lnTo>
                  <a:lnTo>
                    <a:pt x="9" y="4"/>
                  </a:lnTo>
                  <a:lnTo>
                    <a:pt x="0" y="6"/>
                  </a:lnTo>
                  <a:lnTo>
                    <a:pt x="3" y="16"/>
                  </a:lnTo>
                </a:path>
              </a:pathLst>
            </a:custGeom>
            <a:solidFill>
              <a:srgbClr val="B5B5B5"/>
            </a:solidFill>
            <a:ln w="12700" cap="rnd">
              <a:noFill/>
              <a:round/>
              <a:headEnd/>
              <a:tailEnd/>
            </a:ln>
          </p:spPr>
          <p:txBody>
            <a:bodyPr/>
            <a:lstStyle/>
            <a:p>
              <a:endParaRPr lang="en-US" dirty="0"/>
            </a:p>
          </p:txBody>
        </p:sp>
        <p:sp>
          <p:nvSpPr>
            <p:cNvPr id="49698" name="Freeform 1597"/>
            <p:cNvSpPr>
              <a:spLocks/>
            </p:cNvSpPr>
            <p:nvPr/>
          </p:nvSpPr>
          <p:spPr bwMode="auto">
            <a:xfrm>
              <a:off x="688" y="2223"/>
              <a:ext cx="117" cy="17"/>
            </a:xfrm>
            <a:custGeom>
              <a:avLst/>
              <a:gdLst>
                <a:gd name="T0" fmla="*/ 116 w 117"/>
                <a:gd name="T1" fmla="*/ 0 h 17"/>
                <a:gd name="T2" fmla="*/ 101 w 117"/>
                <a:gd name="T3" fmla="*/ 1 h 17"/>
                <a:gd name="T4" fmla="*/ 86 w 117"/>
                <a:gd name="T5" fmla="*/ 2 h 17"/>
                <a:gd name="T6" fmla="*/ 71 w 117"/>
                <a:gd name="T7" fmla="*/ 4 h 17"/>
                <a:gd name="T8" fmla="*/ 57 w 117"/>
                <a:gd name="T9" fmla="*/ 4 h 17"/>
                <a:gd name="T10" fmla="*/ 43 w 117"/>
                <a:gd name="T11" fmla="*/ 6 h 17"/>
                <a:gd name="T12" fmla="*/ 28 w 117"/>
                <a:gd name="T13" fmla="*/ 6 h 17"/>
                <a:gd name="T14" fmla="*/ 14 w 117"/>
                <a:gd name="T15" fmla="*/ 8 h 17"/>
                <a:gd name="T16" fmla="*/ 0 w 117"/>
                <a:gd name="T17" fmla="*/ 8 h 17"/>
                <a:gd name="T18" fmla="*/ 0 w 117"/>
                <a:gd name="T19" fmla="*/ 16 h 17"/>
                <a:gd name="T20" fmla="*/ 14 w 117"/>
                <a:gd name="T21" fmla="*/ 16 h 17"/>
                <a:gd name="T22" fmla="*/ 29 w 117"/>
                <a:gd name="T23" fmla="*/ 16 h 17"/>
                <a:gd name="T24" fmla="*/ 44 w 117"/>
                <a:gd name="T25" fmla="*/ 14 h 17"/>
                <a:gd name="T26" fmla="*/ 58 w 117"/>
                <a:gd name="T27" fmla="*/ 13 h 17"/>
                <a:gd name="T28" fmla="*/ 73 w 117"/>
                <a:gd name="T29" fmla="*/ 12 h 17"/>
                <a:gd name="T30" fmla="*/ 87 w 117"/>
                <a:gd name="T31" fmla="*/ 10 h 17"/>
                <a:gd name="T32" fmla="*/ 102 w 117"/>
                <a:gd name="T33" fmla="*/ 9 h 17"/>
                <a:gd name="T34" fmla="*/ 116 w 117"/>
                <a:gd name="T35" fmla="*/ 9 h 17"/>
                <a:gd name="T36" fmla="*/ 116 w 117"/>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7"/>
                <a:gd name="T58" fmla="*/ 0 h 17"/>
                <a:gd name="T59" fmla="*/ 117 w 117"/>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7" h="17">
                  <a:moveTo>
                    <a:pt x="116" y="0"/>
                  </a:moveTo>
                  <a:lnTo>
                    <a:pt x="101" y="1"/>
                  </a:lnTo>
                  <a:lnTo>
                    <a:pt x="86" y="2"/>
                  </a:lnTo>
                  <a:lnTo>
                    <a:pt x="71" y="4"/>
                  </a:lnTo>
                  <a:lnTo>
                    <a:pt x="57" y="4"/>
                  </a:lnTo>
                  <a:lnTo>
                    <a:pt x="43" y="6"/>
                  </a:lnTo>
                  <a:lnTo>
                    <a:pt x="28" y="6"/>
                  </a:lnTo>
                  <a:lnTo>
                    <a:pt x="14" y="8"/>
                  </a:lnTo>
                  <a:lnTo>
                    <a:pt x="0" y="8"/>
                  </a:lnTo>
                  <a:lnTo>
                    <a:pt x="0" y="16"/>
                  </a:lnTo>
                  <a:lnTo>
                    <a:pt x="14" y="16"/>
                  </a:lnTo>
                  <a:lnTo>
                    <a:pt x="29" y="16"/>
                  </a:lnTo>
                  <a:lnTo>
                    <a:pt x="44" y="14"/>
                  </a:lnTo>
                  <a:lnTo>
                    <a:pt x="58" y="13"/>
                  </a:lnTo>
                  <a:lnTo>
                    <a:pt x="73" y="12"/>
                  </a:lnTo>
                  <a:lnTo>
                    <a:pt x="87" y="10"/>
                  </a:lnTo>
                  <a:lnTo>
                    <a:pt x="102" y="9"/>
                  </a:lnTo>
                  <a:lnTo>
                    <a:pt x="116" y="9"/>
                  </a:lnTo>
                  <a:lnTo>
                    <a:pt x="116" y="0"/>
                  </a:lnTo>
                </a:path>
              </a:pathLst>
            </a:custGeom>
            <a:solidFill>
              <a:srgbClr val="B5B5B5"/>
            </a:solidFill>
            <a:ln w="12700" cap="rnd">
              <a:noFill/>
              <a:round/>
              <a:headEnd/>
              <a:tailEnd/>
            </a:ln>
          </p:spPr>
          <p:txBody>
            <a:bodyPr/>
            <a:lstStyle/>
            <a:p>
              <a:endParaRPr lang="en-US" dirty="0"/>
            </a:p>
          </p:txBody>
        </p:sp>
        <p:sp>
          <p:nvSpPr>
            <p:cNvPr id="49699" name="Freeform 1598"/>
            <p:cNvSpPr>
              <a:spLocks/>
            </p:cNvSpPr>
            <p:nvPr/>
          </p:nvSpPr>
          <p:spPr bwMode="auto">
            <a:xfrm>
              <a:off x="997" y="1999"/>
              <a:ext cx="44" cy="48"/>
            </a:xfrm>
            <a:custGeom>
              <a:avLst/>
              <a:gdLst>
                <a:gd name="T0" fmla="*/ 18 w 44"/>
                <a:gd name="T1" fmla="*/ 44 h 48"/>
                <a:gd name="T2" fmla="*/ 16 w 44"/>
                <a:gd name="T3" fmla="*/ 47 h 48"/>
                <a:gd name="T4" fmla="*/ 19 w 44"/>
                <a:gd name="T5" fmla="*/ 42 h 48"/>
                <a:gd name="T6" fmla="*/ 24 w 44"/>
                <a:gd name="T7" fmla="*/ 37 h 48"/>
                <a:gd name="T8" fmla="*/ 26 w 44"/>
                <a:gd name="T9" fmla="*/ 32 h 48"/>
                <a:gd name="T10" fmla="*/ 29 w 44"/>
                <a:gd name="T11" fmla="*/ 28 h 48"/>
                <a:gd name="T12" fmla="*/ 33 w 44"/>
                <a:gd name="T13" fmla="*/ 24 h 48"/>
                <a:gd name="T14" fmla="*/ 37 w 44"/>
                <a:gd name="T15" fmla="*/ 20 h 48"/>
                <a:gd name="T16" fmla="*/ 39 w 44"/>
                <a:gd name="T17" fmla="*/ 16 h 48"/>
                <a:gd name="T18" fmla="*/ 43 w 44"/>
                <a:gd name="T19" fmla="*/ 12 h 48"/>
                <a:gd name="T20" fmla="*/ 30 w 44"/>
                <a:gd name="T21" fmla="*/ 0 h 48"/>
                <a:gd name="T22" fmla="*/ 25 w 44"/>
                <a:gd name="T23" fmla="*/ 4 h 48"/>
                <a:gd name="T24" fmla="*/ 21 w 44"/>
                <a:gd name="T25" fmla="*/ 8 h 48"/>
                <a:gd name="T26" fmla="*/ 18 w 44"/>
                <a:gd name="T27" fmla="*/ 12 h 48"/>
                <a:gd name="T28" fmla="*/ 14 w 44"/>
                <a:gd name="T29" fmla="*/ 17 h 48"/>
                <a:gd name="T30" fmla="*/ 10 w 44"/>
                <a:gd name="T31" fmla="*/ 21 h 48"/>
                <a:gd name="T32" fmla="*/ 7 w 44"/>
                <a:gd name="T33" fmla="*/ 27 h 48"/>
                <a:gd name="T34" fmla="*/ 4 w 44"/>
                <a:gd name="T35" fmla="*/ 31 h 48"/>
                <a:gd name="T36" fmla="*/ 2 w 44"/>
                <a:gd name="T37" fmla="*/ 35 h 48"/>
                <a:gd name="T38" fmla="*/ 0 w 44"/>
                <a:gd name="T39" fmla="*/ 37 h 48"/>
                <a:gd name="T40" fmla="*/ 18 w 44"/>
                <a:gd name="T41" fmla="*/ 44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48"/>
                <a:gd name="T65" fmla="*/ 44 w 44"/>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48">
                  <a:moveTo>
                    <a:pt x="18" y="44"/>
                  </a:moveTo>
                  <a:lnTo>
                    <a:pt x="16" y="47"/>
                  </a:lnTo>
                  <a:lnTo>
                    <a:pt x="19" y="42"/>
                  </a:lnTo>
                  <a:lnTo>
                    <a:pt x="24" y="37"/>
                  </a:lnTo>
                  <a:lnTo>
                    <a:pt x="26" y="32"/>
                  </a:lnTo>
                  <a:lnTo>
                    <a:pt x="29" y="28"/>
                  </a:lnTo>
                  <a:lnTo>
                    <a:pt x="33" y="24"/>
                  </a:lnTo>
                  <a:lnTo>
                    <a:pt x="37" y="20"/>
                  </a:lnTo>
                  <a:lnTo>
                    <a:pt x="39" y="16"/>
                  </a:lnTo>
                  <a:lnTo>
                    <a:pt x="43" y="12"/>
                  </a:lnTo>
                  <a:lnTo>
                    <a:pt x="30" y="0"/>
                  </a:lnTo>
                  <a:lnTo>
                    <a:pt x="25" y="4"/>
                  </a:lnTo>
                  <a:lnTo>
                    <a:pt x="21" y="8"/>
                  </a:lnTo>
                  <a:lnTo>
                    <a:pt x="18" y="12"/>
                  </a:lnTo>
                  <a:lnTo>
                    <a:pt x="14" y="17"/>
                  </a:lnTo>
                  <a:lnTo>
                    <a:pt x="10" y="21"/>
                  </a:lnTo>
                  <a:lnTo>
                    <a:pt x="7" y="27"/>
                  </a:lnTo>
                  <a:lnTo>
                    <a:pt x="4" y="31"/>
                  </a:lnTo>
                  <a:lnTo>
                    <a:pt x="2" y="35"/>
                  </a:lnTo>
                  <a:lnTo>
                    <a:pt x="0" y="37"/>
                  </a:lnTo>
                  <a:lnTo>
                    <a:pt x="18" y="44"/>
                  </a:lnTo>
                </a:path>
              </a:pathLst>
            </a:custGeom>
            <a:solidFill>
              <a:srgbClr val="B5B5B5"/>
            </a:solidFill>
            <a:ln w="12700" cap="rnd">
              <a:noFill/>
              <a:round/>
              <a:headEnd/>
              <a:tailEnd/>
            </a:ln>
          </p:spPr>
          <p:txBody>
            <a:bodyPr/>
            <a:lstStyle/>
            <a:p>
              <a:endParaRPr lang="en-US" dirty="0"/>
            </a:p>
          </p:txBody>
        </p:sp>
        <p:sp>
          <p:nvSpPr>
            <p:cNvPr id="49700" name="Freeform 1599"/>
            <p:cNvSpPr>
              <a:spLocks/>
            </p:cNvSpPr>
            <p:nvPr/>
          </p:nvSpPr>
          <p:spPr bwMode="auto">
            <a:xfrm>
              <a:off x="991" y="2040"/>
              <a:ext cx="21" cy="17"/>
            </a:xfrm>
            <a:custGeom>
              <a:avLst/>
              <a:gdLst>
                <a:gd name="T0" fmla="*/ 12 w 21"/>
                <a:gd name="T1" fmla="*/ 14 h 17"/>
                <a:gd name="T2" fmla="*/ 12 w 21"/>
                <a:gd name="T3" fmla="*/ 16 h 17"/>
                <a:gd name="T4" fmla="*/ 13 w 21"/>
                <a:gd name="T5" fmla="*/ 14 h 17"/>
                <a:gd name="T6" fmla="*/ 15 w 21"/>
                <a:gd name="T7" fmla="*/ 14 h 17"/>
                <a:gd name="T8" fmla="*/ 17 w 21"/>
                <a:gd name="T9" fmla="*/ 12 h 17"/>
                <a:gd name="T10" fmla="*/ 20 w 21"/>
                <a:gd name="T11" fmla="*/ 7 h 17"/>
                <a:gd name="T12" fmla="*/ 5 w 21"/>
                <a:gd name="T13" fmla="*/ 1 h 17"/>
                <a:gd name="T14" fmla="*/ 5 w 21"/>
                <a:gd name="T15" fmla="*/ 0 h 17"/>
                <a:gd name="T16" fmla="*/ 4 w 21"/>
                <a:gd name="T17" fmla="*/ 1 h 17"/>
                <a:gd name="T18" fmla="*/ 3 w 21"/>
                <a:gd name="T19" fmla="*/ 1 h 17"/>
                <a:gd name="T20" fmla="*/ 0 w 21"/>
                <a:gd name="T21" fmla="*/ 3 h 17"/>
                <a:gd name="T22" fmla="*/ 0 w 21"/>
                <a:gd name="T23" fmla="*/ 4 h 17"/>
                <a:gd name="T24" fmla="*/ 12 w 21"/>
                <a:gd name="T25" fmla="*/ 1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7"/>
                <a:gd name="T41" fmla="*/ 21 w 21"/>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7">
                  <a:moveTo>
                    <a:pt x="12" y="14"/>
                  </a:moveTo>
                  <a:lnTo>
                    <a:pt x="12" y="16"/>
                  </a:lnTo>
                  <a:lnTo>
                    <a:pt x="13" y="14"/>
                  </a:lnTo>
                  <a:lnTo>
                    <a:pt x="15" y="14"/>
                  </a:lnTo>
                  <a:lnTo>
                    <a:pt x="17" y="12"/>
                  </a:lnTo>
                  <a:lnTo>
                    <a:pt x="20" y="7"/>
                  </a:lnTo>
                  <a:lnTo>
                    <a:pt x="5" y="1"/>
                  </a:lnTo>
                  <a:lnTo>
                    <a:pt x="5" y="0"/>
                  </a:lnTo>
                  <a:lnTo>
                    <a:pt x="4" y="1"/>
                  </a:lnTo>
                  <a:lnTo>
                    <a:pt x="3" y="1"/>
                  </a:lnTo>
                  <a:lnTo>
                    <a:pt x="0" y="3"/>
                  </a:lnTo>
                  <a:lnTo>
                    <a:pt x="0" y="4"/>
                  </a:lnTo>
                  <a:lnTo>
                    <a:pt x="12" y="14"/>
                  </a:lnTo>
                </a:path>
              </a:pathLst>
            </a:custGeom>
            <a:solidFill>
              <a:srgbClr val="B5B5B5"/>
            </a:solidFill>
            <a:ln w="12700" cap="rnd">
              <a:noFill/>
              <a:round/>
              <a:headEnd/>
              <a:tailEnd/>
            </a:ln>
          </p:spPr>
          <p:txBody>
            <a:bodyPr/>
            <a:lstStyle/>
            <a:p>
              <a:endParaRPr lang="en-US" dirty="0"/>
            </a:p>
          </p:txBody>
        </p:sp>
        <p:sp>
          <p:nvSpPr>
            <p:cNvPr id="49701" name="Freeform 1600"/>
            <p:cNvSpPr>
              <a:spLocks/>
            </p:cNvSpPr>
            <p:nvPr/>
          </p:nvSpPr>
          <p:spPr bwMode="auto">
            <a:xfrm>
              <a:off x="966" y="2046"/>
              <a:ext cx="36" cy="64"/>
            </a:xfrm>
            <a:custGeom>
              <a:avLst/>
              <a:gdLst>
                <a:gd name="T0" fmla="*/ 20 w 36"/>
                <a:gd name="T1" fmla="*/ 58 h 64"/>
                <a:gd name="T2" fmla="*/ 20 w 36"/>
                <a:gd name="T3" fmla="*/ 59 h 64"/>
                <a:gd name="T4" fmla="*/ 19 w 36"/>
                <a:gd name="T5" fmla="*/ 53 h 64"/>
                <a:gd name="T6" fmla="*/ 20 w 36"/>
                <a:gd name="T7" fmla="*/ 47 h 64"/>
                <a:gd name="T8" fmla="*/ 21 w 36"/>
                <a:gd name="T9" fmla="*/ 40 h 64"/>
                <a:gd name="T10" fmla="*/ 22 w 36"/>
                <a:gd name="T11" fmla="*/ 35 h 64"/>
                <a:gd name="T12" fmla="*/ 25 w 36"/>
                <a:gd name="T13" fmla="*/ 29 h 64"/>
                <a:gd name="T14" fmla="*/ 28 w 36"/>
                <a:gd name="T15" fmla="*/ 23 h 64"/>
                <a:gd name="T16" fmla="*/ 31 w 36"/>
                <a:gd name="T17" fmla="*/ 16 h 64"/>
                <a:gd name="T18" fmla="*/ 35 w 36"/>
                <a:gd name="T19" fmla="*/ 11 h 64"/>
                <a:gd name="T20" fmla="*/ 21 w 36"/>
                <a:gd name="T21" fmla="*/ 0 h 64"/>
                <a:gd name="T22" fmla="*/ 15 w 36"/>
                <a:gd name="T23" fmla="*/ 5 h 64"/>
                <a:gd name="T24" fmla="*/ 11 w 36"/>
                <a:gd name="T25" fmla="*/ 14 h 64"/>
                <a:gd name="T26" fmla="*/ 7 w 36"/>
                <a:gd name="T27" fmla="*/ 21 h 64"/>
                <a:gd name="T28" fmla="*/ 4 w 36"/>
                <a:gd name="T29" fmla="*/ 28 h 64"/>
                <a:gd name="T30" fmla="*/ 2 w 36"/>
                <a:gd name="T31" fmla="*/ 37 h 64"/>
                <a:gd name="T32" fmla="*/ 0 w 36"/>
                <a:gd name="T33" fmla="*/ 45 h 64"/>
                <a:gd name="T34" fmla="*/ 0 w 36"/>
                <a:gd name="T35" fmla="*/ 53 h 64"/>
                <a:gd name="T36" fmla="*/ 0 w 36"/>
                <a:gd name="T37" fmla="*/ 62 h 64"/>
                <a:gd name="T38" fmla="*/ 0 w 36"/>
                <a:gd name="T39" fmla="*/ 63 h 64"/>
                <a:gd name="T40" fmla="*/ 20 w 36"/>
                <a:gd name="T41" fmla="*/ 58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64"/>
                <a:gd name="T65" fmla="*/ 36 w 36"/>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64">
                  <a:moveTo>
                    <a:pt x="20" y="58"/>
                  </a:moveTo>
                  <a:lnTo>
                    <a:pt x="20" y="59"/>
                  </a:lnTo>
                  <a:lnTo>
                    <a:pt x="19" y="53"/>
                  </a:lnTo>
                  <a:lnTo>
                    <a:pt x="20" y="47"/>
                  </a:lnTo>
                  <a:lnTo>
                    <a:pt x="21" y="40"/>
                  </a:lnTo>
                  <a:lnTo>
                    <a:pt x="22" y="35"/>
                  </a:lnTo>
                  <a:lnTo>
                    <a:pt x="25" y="29"/>
                  </a:lnTo>
                  <a:lnTo>
                    <a:pt x="28" y="23"/>
                  </a:lnTo>
                  <a:lnTo>
                    <a:pt x="31" y="16"/>
                  </a:lnTo>
                  <a:lnTo>
                    <a:pt x="35" y="11"/>
                  </a:lnTo>
                  <a:lnTo>
                    <a:pt x="21" y="0"/>
                  </a:lnTo>
                  <a:lnTo>
                    <a:pt x="15" y="5"/>
                  </a:lnTo>
                  <a:lnTo>
                    <a:pt x="11" y="14"/>
                  </a:lnTo>
                  <a:lnTo>
                    <a:pt x="7" y="21"/>
                  </a:lnTo>
                  <a:lnTo>
                    <a:pt x="4" y="28"/>
                  </a:lnTo>
                  <a:lnTo>
                    <a:pt x="2" y="37"/>
                  </a:lnTo>
                  <a:lnTo>
                    <a:pt x="0" y="45"/>
                  </a:lnTo>
                  <a:lnTo>
                    <a:pt x="0" y="53"/>
                  </a:lnTo>
                  <a:lnTo>
                    <a:pt x="0" y="62"/>
                  </a:lnTo>
                  <a:lnTo>
                    <a:pt x="0" y="63"/>
                  </a:lnTo>
                  <a:lnTo>
                    <a:pt x="20" y="58"/>
                  </a:lnTo>
                </a:path>
              </a:pathLst>
            </a:custGeom>
            <a:solidFill>
              <a:srgbClr val="B5B5B5"/>
            </a:solidFill>
            <a:ln w="12700" cap="rnd">
              <a:noFill/>
              <a:round/>
              <a:headEnd/>
              <a:tailEnd/>
            </a:ln>
          </p:spPr>
          <p:txBody>
            <a:bodyPr/>
            <a:lstStyle/>
            <a:p>
              <a:endParaRPr lang="en-US" dirty="0"/>
            </a:p>
          </p:txBody>
        </p:sp>
        <p:sp>
          <p:nvSpPr>
            <p:cNvPr id="49702" name="Freeform 1601"/>
            <p:cNvSpPr>
              <a:spLocks/>
            </p:cNvSpPr>
            <p:nvPr/>
          </p:nvSpPr>
          <p:spPr bwMode="auto">
            <a:xfrm>
              <a:off x="966" y="2110"/>
              <a:ext cx="38" cy="44"/>
            </a:xfrm>
            <a:custGeom>
              <a:avLst/>
              <a:gdLst>
                <a:gd name="T0" fmla="*/ 37 w 38"/>
                <a:gd name="T1" fmla="*/ 35 h 44"/>
                <a:gd name="T2" fmla="*/ 36 w 38"/>
                <a:gd name="T3" fmla="*/ 34 h 44"/>
                <a:gd name="T4" fmla="*/ 34 w 38"/>
                <a:gd name="T5" fmla="*/ 30 h 44"/>
                <a:gd name="T6" fmla="*/ 31 w 38"/>
                <a:gd name="T7" fmla="*/ 25 h 44"/>
                <a:gd name="T8" fmla="*/ 28 w 38"/>
                <a:gd name="T9" fmla="*/ 21 h 44"/>
                <a:gd name="T10" fmla="*/ 26 w 38"/>
                <a:gd name="T11" fmla="*/ 17 h 44"/>
                <a:gd name="T12" fmla="*/ 24 w 38"/>
                <a:gd name="T13" fmla="*/ 13 h 44"/>
                <a:gd name="T14" fmla="*/ 22 w 38"/>
                <a:gd name="T15" fmla="*/ 9 h 44"/>
                <a:gd name="T16" fmla="*/ 22 w 38"/>
                <a:gd name="T17" fmla="*/ 5 h 44"/>
                <a:gd name="T18" fmla="*/ 20 w 38"/>
                <a:gd name="T19" fmla="*/ 0 h 44"/>
                <a:gd name="T20" fmla="*/ 0 w 38"/>
                <a:gd name="T21" fmla="*/ 4 h 44"/>
                <a:gd name="T22" fmla="*/ 2 w 38"/>
                <a:gd name="T23" fmla="*/ 11 h 44"/>
                <a:gd name="T24" fmla="*/ 3 w 38"/>
                <a:gd name="T25" fmla="*/ 15 h 44"/>
                <a:gd name="T26" fmla="*/ 6 w 38"/>
                <a:gd name="T27" fmla="*/ 20 h 44"/>
                <a:gd name="T28" fmla="*/ 9 w 38"/>
                <a:gd name="T29" fmla="*/ 25 h 44"/>
                <a:gd name="T30" fmla="*/ 12 w 38"/>
                <a:gd name="T31" fmla="*/ 31 h 44"/>
                <a:gd name="T32" fmla="*/ 15 w 38"/>
                <a:gd name="T33" fmla="*/ 35 h 44"/>
                <a:gd name="T34" fmla="*/ 17 w 38"/>
                <a:gd name="T35" fmla="*/ 39 h 44"/>
                <a:gd name="T36" fmla="*/ 21 w 38"/>
                <a:gd name="T37" fmla="*/ 43 h 44"/>
                <a:gd name="T38" fmla="*/ 20 w 38"/>
                <a:gd name="T39" fmla="*/ 43 h 44"/>
                <a:gd name="T40" fmla="*/ 37 w 38"/>
                <a:gd name="T41" fmla="*/ 35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4"/>
                <a:gd name="T65" fmla="*/ 38 w 38"/>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4">
                  <a:moveTo>
                    <a:pt x="37" y="35"/>
                  </a:moveTo>
                  <a:lnTo>
                    <a:pt x="36" y="34"/>
                  </a:lnTo>
                  <a:lnTo>
                    <a:pt x="34" y="30"/>
                  </a:lnTo>
                  <a:lnTo>
                    <a:pt x="31" y="25"/>
                  </a:lnTo>
                  <a:lnTo>
                    <a:pt x="28" y="21"/>
                  </a:lnTo>
                  <a:lnTo>
                    <a:pt x="26" y="17"/>
                  </a:lnTo>
                  <a:lnTo>
                    <a:pt x="24" y="13"/>
                  </a:lnTo>
                  <a:lnTo>
                    <a:pt x="22" y="9"/>
                  </a:lnTo>
                  <a:lnTo>
                    <a:pt x="22" y="5"/>
                  </a:lnTo>
                  <a:lnTo>
                    <a:pt x="20" y="0"/>
                  </a:lnTo>
                  <a:lnTo>
                    <a:pt x="0" y="4"/>
                  </a:lnTo>
                  <a:lnTo>
                    <a:pt x="2" y="11"/>
                  </a:lnTo>
                  <a:lnTo>
                    <a:pt x="3" y="15"/>
                  </a:lnTo>
                  <a:lnTo>
                    <a:pt x="6" y="20"/>
                  </a:lnTo>
                  <a:lnTo>
                    <a:pt x="9" y="25"/>
                  </a:lnTo>
                  <a:lnTo>
                    <a:pt x="12" y="31"/>
                  </a:lnTo>
                  <a:lnTo>
                    <a:pt x="15" y="35"/>
                  </a:lnTo>
                  <a:lnTo>
                    <a:pt x="17" y="39"/>
                  </a:lnTo>
                  <a:lnTo>
                    <a:pt x="21" y="43"/>
                  </a:lnTo>
                  <a:lnTo>
                    <a:pt x="20" y="43"/>
                  </a:lnTo>
                  <a:lnTo>
                    <a:pt x="37" y="35"/>
                  </a:lnTo>
                </a:path>
              </a:pathLst>
            </a:custGeom>
            <a:solidFill>
              <a:srgbClr val="B5B5B5"/>
            </a:solidFill>
            <a:ln w="12700" cap="rnd">
              <a:noFill/>
              <a:round/>
              <a:headEnd/>
              <a:tailEnd/>
            </a:ln>
          </p:spPr>
          <p:txBody>
            <a:bodyPr/>
            <a:lstStyle/>
            <a:p>
              <a:endParaRPr lang="en-US" dirty="0"/>
            </a:p>
          </p:txBody>
        </p:sp>
        <p:sp>
          <p:nvSpPr>
            <p:cNvPr id="49703" name="Freeform 1602"/>
            <p:cNvSpPr>
              <a:spLocks/>
            </p:cNvSpPr>
            <p:nvPr/>
          </p:nvSpPr>
          <p:spPr bwMode="auto">
            <a:xfrm>
              <a:off x="989" y="2150"/>
              <a:ext cx="35" cy="32"/>
            </a:xfrm>
            <a:custGeom>
              <a:avLst/>
              <a:gdLst>
                <a:gd name="T0" fmla="*/ 18 w 35"/>
                <a:gd name="T1" fmla="*/ 18 h 32"/>
                <a:gd name="T2" fmla="*/ 34 w 35"/>
                <a:gd name="T3" fmla="*/ 22 h 32"/>
                <a:gd name="T4" fmla="*/ 31 w 35"/>
                <a:gd name="T5" fmla="*/ 18 h 32"/>
                <a:gd name="T6" fmla="*/ 28 w 35"/>
                <a:gd name="T7" fmla="*/ 13 h 32"/>
                <a:gd name="T8" fmla="*/ 26 w 35"/>
                <a:gd name="T9" fmla="*/ 11 h 32"/>
                <a:gd name="T10" fmla="*/ 24 w 35"/>
                <a:gd name="T11" fmla="*/ 8 h 32"/>
                <a:gd name="T12" fmla="*/ 21 w 35"/>
                <a:gd name="T13" fmla="*/ 6 h 32"/>
                <a:gd name="T14" fmla="*/ 20 w 35"/>
                <a:gd name="T15" fmla="*/ 4 h 32"/>
                <a:gd name="T16" fmla="*/ 18 w 35"/>
                <a:gd name="T17" fmla="*/ 1 h 32"/>
                <a:gd name="T18" fmla="*/ 17 w 35"/>
                <a:gd name="T19" fmla="*/ 0 h 32"/>
                <a:gd name="T20" fmla="*/ 0 w 35"/>
                <a:gd name="T21" fmla="*/ 8 h 32"/>
                <a:gd name="T22" fmla="*/ 3 w 35"/>
                <a:gd name="T23" fmla="*/ 11 h 32"/>
                <a:gd name="T24" fmla="*/ 5 w 35"/>
                <a:gd name="T25" fmla="*/ 14 h 32"/>
                <a:gd name="T26" fmla="*/ 9 w 35"/>
                <a:gd name="T27" fmla="*/ 18 h 32"/>
                <a:gd name="T28" fmla="*/ 10 w 35"/>
                <a:gd name="T29" fmla="*/ 20 h 32"/>
                <a:gd name="T30" fmla="*/ 12 w 35"/>
                <a:gd name="T31" fmla="*/ 23 h 32"/>
                <a:gd name="T32" fmla="*/ 14 w 35"/>
                <a:gd name="T33" fmla="*/ 25 h 32"/>
                <a:gd name="T34" fmla="*/ 15 w 35"/>
                <a:gd name="T35" fmla="*/ 26 h 32"/>
                <a:gd name="T36" fmla="*/ 16 w 35"/>
                <a:gd name="T37" fmla="*/ 28 h 32"/>
                <a:gd name="T38" fmla="*/ 31 w 35"/>
                <a:gd name="T39" fmla="*/ 31 h 32"/>
                <a:gd name="T40" fmla="*/ 18 w 35"/>
                <a:gd name="T41" fmla="*/ 18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2"/>
                <a:gd name="T65" fmla="*/ 35 w 35"/>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2">
                  <a:moveTo>
                    <a:pt x="18" y="18"/>
                  </a:moveTo>
                  <a:lnTo>
                    <a:pt x="34" y="22"/>
                  </a:lnTo>
                  <a:lnTo>
                    <a:pt x="31" y="18"/>
                  </a:lnTo>
                  <a:lnTo>
                    <a:pt x="28" y="13"/>
                  </a:lnTo>
                  <a:lnTo>
                    <a:pt x="26" y="11"/>
                  </a:lnTo>
                  <a:lnTo>
                    <a:pt x="24" y="8"/>
                  </a:lnTo>
                  <a:lnTo>
                    <a:pt x="21" y="6"/>
                  </a:lnTo>
                  <a:lnTo>
                    <a:pt x="20" y="4"/>
                  </a:lnTo>
                  <a:lnTo>
                    <a:pt x="18" y="1"/>
                  </a:lnTo>
                  <a:lnTo>
                    <a:pt x="17" y="0"/>
                  </a:lnTo>
                  <a:lnTo>
                    <a:pt x="0" y="8"/>
                  </a:lnTo>
                  <a:lnTo>
                    <a:pt x="3" y="11"/>
                  </a:lnTo>
                  <a:lnTo>
                    <a:pt x="5" y="14"/>
                  </a:lnTo>
                  <a:lnTo>
                    <a:pt x="9" y="18"/>
                  </a:lnTo>
                  <a:lnTo>
                    <a:pt x="10" y="20"/>
                  </a:lnTo>
                  <a:lnTo>
                    <a:pt x="12" y="23"/>
                  </a:lnTo>
                  <a:lnTo>
                    <a:pt x="14" y="25"/>
                  </a:lnTo>
                  <a:lnTo>
                    <a:pt x="15" y="26"/>
                  </a:lnTo>
                  <a:lnTo>
                    <a:pt x="16" y="28"/>
                  </a:lnTo>
                  <a:lnTo>
                    <a:pt x="31" y="31"/>
                  </a:lnTo>
                  <a:lnTo>
                    <a:pt x="18" y="18"/>
                  </a:lnTo>
                </a:path>
              </a:pathLst>
            </a:custGeom>
            <a:solidFill>
              <a:srgbClr val="B5B5B5"/>
            </a:solidFill>
            <a:ln w="12700" cap="rnd">
              <a:noFill/>
              <a:round/>
              <a:headEnd/>
              <a:tailEnd/>
            </a:ln>
          </p:spPr>
          <p:txBody>
            <a:bodyPr/>
            <a:lstStyle/>
            <a:p>
              <a:endParaRPr lang="en-US" dirty="0"/>
            </a:p>
          </p:txBody>
        </p:sp>
        <p:sp>
          <p:nvSpPr>
            <p:cNvPr id="49704" name="Freeform 1603"/>
            <p:cNvSpPr>
              <a:spLocks/>
            </p:cNvSpPr>
            <p:nvPr/>
          </p:nvSpPr>
          <p:spPr bwMode="auto">
            <a:xfrm>
              <a:off x="1010" y="2170"/>
              <a:ext cx="19" cy="17"/>
            </a:xfrm>
            <a:custGeom>
              <a:avLst/>
              <a:gdLst>
                <a:gd name="T0" fmla="*/ 1 w 19"/>
                <a:gd name="T1" fmla="*/ 7 h 17"/>
                <a:gd name="T2" fmla="*/ 2 w 19"/>
                <a:gd name="T3" fmla="*/ 3 h 17"/>
                <a:gd name="T4" fmla="*/ 10 w 19"/>
                <a:gd name="T5" fmla="*/ 0 h 17"/>
                <a:gd name="T6" fmla="*/ 9 w 19"/>
                <a:gd name="T7" fmla="*/ 0 h 17"/>
                <a:gd name="T8" fmla="*/ 0 w 19"/>
                <a:gd name="T9" fmla="*/ 1 h 17"/>
                <a:gd name="T10" fmla="*/ 12 w 19"/>
                <a:gd name="T11" fmla="*/ 12 h 17"/>
                <a:gd name="T12" fmla="*/ 5 w 19"/>
                <a:gd name="T13" fmla="*/ 14 h 17"/>
                <a:gd name="T14" fmla="*/ 6 w 19"/>
                <a:gd name="T15" fmla="*/ 16 h 17"/>
                <a:gd name="T16" fmla="*/ 17 w 19"/>
                <a:gd name="T17" fmla="*/ 11 h 17"/>
                <a:gd name="T18" fmla="*/ 18 w 19"/>
                <a:gd name="T19" fmla="*/ 5 h 17"/>
                <a:gd name="T20" fmla="*/ 1 w 19"/>
                <a:gd name="T21" fmla="*/ 7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7"/>
                <a:gd name="T35" fmla="*/ 19 w 19"/>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7">
                  <a:moveTo>
                    <a:pt x="1" y="7"/>
                  </a:moveTo>
                  <a:lnTo>
                    <a:pt x="2" y="3"/>
                  </a:lnTo>
                  <a:lnTo>
                    <a:pt x="10" y="0"/>
                  </a:lnTo>
                  <a:lnTo>
                    <a:pt x="9" y="0"/>
                  </a:lnTo>
                  <a:lnTo>
                    <a:pt x="0" y="1"/>
                  </a:lnTo>
                  <a:lnTo>
                    <a:pt x="12" y="12"/>
                  </a:lnTo>
                  <a:lnTo>
                    <a:pt x="5" y="14"/>
                  </a:lnTo>
                  <a:lnTo>
                    <a:pt x="6" y="16"/>
                  </a:lnTo>
                  <a:lnTo>
                    <a:pt x="17" y="11"/>
                  </a:lnTo>
                  <a:lnTo>
                    <a:pt x="18" y="5"/>
                  </a:lnTo>
                  <a:lnTo>
                    <a:pt x="1" y="7"/>
                  </a:lnTo>
                </a:path>
              </a:pathLst>
            </a:custGeom>
            <a:solidFill>
              <a:srgbClr val="B5B5B5"/>
            </a:solidFill>
            <a:ln w="12700" cap="rnd">
              <a:noFill/>
              <a:round/>
              <a:headEnd/>
              <a:tailEnd/>
            </a:ln>
          </p:spPr>
          <p:txBody>
            <a:bodyPr/>
            <a:lstStyle/>
            <a:p>
              <a:endParaRPr lang="en-US" dirty="0"/>
            </a:p>
          </p:txBody>
        </p:sp>
        <p:sp>
          <p:nvSpPr>
            <p:cNvPr id="49705" name="Freeform 1604"/>
            <p:cNvSpPr>
              <a:spLocks/>
            </p:cNvSpPr>
            <p:nvPr/>
          </p:nvSpPr>
          <p:spPr bwMode="auto">
            <a:xfrm>
              <a:off x="832" y="2032"/>
              <a:ext cx="66" cy="50"/>
            </a:xfrm>
            <a:custGeom>
              <a:avLst/>
              <a:gdLst>
                <a:gd name="T0" fmla="*/ 65 w 66"/>
                <a:gd name="T1" fmla="*/ 44 h 50"/>
                <a:gd name="T2" fmla="*/ 59 w 66"/>
                <a:gd name="T3" fmla="*/ 37 h 50"/>
                <a:gd name="T4" fmla="*/ 52 w 66"/>
                <a:gd name="T5" fmla="*/ 29 h 50"/>
                <a:gd name="T6" fmla="*/ 46 w 66"/>
                <a:gd name="T7" fmla="*/ 23 h 50"/>
                <a:gd name="T8" fmla="*/ 38 w 66"/>
                <a:gd name="T9" fmla="*/ 18 h 50"/>
                <a:gd name="T10" fmla="*/ 30 w 66"/>
                <a:gd name="T11" fmla="*/ 12 h 50"/>
                <a:gd name="T12" fmla="*/ 22 w 66"/>
                <a:gd name="T13" fmla="*/ 8 h 50"/>
                <a:gd name="T14" fmla="*/ 13 w 66"/>
                <a:gd name="T15" fmla="*/ 4 h 50"/>
                <a:gd name="T16" fmla="*/ 3 w 66"/>
                <a:gd name="T17" fmla="*/ 0 h 50"/>
                <a:gd name="T18" fmla="*/ 0 w 66"/>
                <a:gd name="T19" fmla="*/ 10 h 50"/>
                <a:gd name="T20" fmla="*/ 8 w 66"/>
                <a:gd name="T21" fmla="*/ 12 h 50"/>
                <a:gd name="T22" fmla="*/ 17 w 66"/>
                <a:gd name="T23" fmla="*/ 16 h 50"/>
                <a:gd name="T24" fmla="*/ 25 w 66"/>
                <a:gd name="T25" fmla="*/ 20 h 50"/>
                <a:gd name="T26" fmla="*/ 32 w 66"/>
                <a:gd name="T27" fmla="*/ 25 h 50"/>
                <a:gd name="T28" fmla="*/ 38 w 66"/>
                <a:gd name="T29" fmla="*/ 30 h 50"/>
                <a:gd name="T30" fmla="*/ 45 w 66"/>
                <a:gd name="T31" fmla="*/ 37 h 50"/>
                <a:gd name="T32" fmla="*/ 51 w 66"/>
                <a:gd name="T33" fmla="*/ 42 h 50"/>
                <a:gd name="T34" fmla="*/ 56 w 66"/>
                <a:gd name="T35" fmla="*/ 49 h 50"/>
                <a:gd name="T36" fmla="*/ 65 w 66"/>
                <a:gd name="T37" fmla="*/ 44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50"/>
                <a:gd name="T59" fmla="*/ 66 w 66"/>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50">
                  <a:moveTo>
                    <a:pt x="65" y="44"/>
                  </a:moveTo>
                  <a:lnTo>
                    <a:pt x="59" y="37"/>
                  </a:lnTo>
                  <a:lnTo>
                    <a:pt x="52" y="29"/>
                  </a:lnTo>
                  <a:lnTo>
                    <a:pt x="46" y="23"/>
                  </a:lnTo>
                  <a:lnTo>
                    <a:pt x="38" y="18"/>
                  </a:lnTo>
                  <a:lnTo>
                    <a:pt x="30" y="12"/>
                  </a:lnTo>
                  <a:lnTo>
                    <a:pt x="22" y="8"/>
                  </a:lnTo>
                  <a:lnTo>
                    <a:pt x="13" y="4"/>
                  </a:lnTo>
                  <a:lnTo>
                    <a:pt x="3" y="0"/>
                  </a:lnTo>
                  <a:lnTo>
                    <a:pt x="0" y="10"/>
                  </a:lnTo>
                  <a:lnTo>
                    <a:pt x="8" y="12"/>
                  </a:lnTo>
                  <a:lnTo>
                    <a:pt x="17" y="16"/>
                  </a:lnTo>
                  <a:lnTo>
                    <a:pt x="25" y="20"/>
                  </a:lnTo>
                  <a:lnTo>
                    <a:pt x="32" y="25"/>
                  </a:lnTo>
                  <a:lnTo>
                    <a:pt x="38" y="30"/>
                  </a:lnTo>
                  <a:lnTo>
                    <a:pt x="45" y="37"/>
                  </a:lnTo>
                  <a:lnTo>
                    <a:pt x="51" y="42"/>
                  </a:lnTo>
                  <a:lnTo>
                    <a:pt x="56" y="49"/>
                  </a:lnTo>
                  <a:lnTo>
                    <a:pt x="65" y="44"/>
                  </a:lnTo>
                </a:path>
              </a:pathLst>
            </a:custGeom>
            <a:solidFill>
              <a:srgbClr val="B5B5B5"/>
            </a:solidFill>
            <a:ln w="12700" cap="rnd">
              <a:noFill/>
              <a:round/>
              <a:headEnd/>
              <a:tailEnd/>
            </a:ln>
          </p:spPr>
          <p:txBody>
            <a:bodyPr/>
            <a:lstStyle/>
            <a:p>
              <a:endParaRPr lang="en-US" dirty="0"/>
            </a:p>
          </p:txBody>
        </p:sp>
        <p:sp>
          <p:nvSpPr>
            <p:cNvPr id="49706" name="Freeform 1605"/>
            <p:cNvSpPr>
              <a:spLocks/>
            </p:cNvSpPr>
            <p:nvPr/>
          </p:nvSpPr>
          <p:spPr bwMode="auto">
            <a:xfrm>
              <a:off x="893" y="2081"/>
              <a:ext cx="43" cy="78"/>
            </a:xfrm>
            <a:custGeom>
              <a:avLst/>
              <a:gdLst>
                <a:gd name="T0" fmla="*/ 42 w 43"/>
                <a:gd name="T1" fmla="*/ 72 h 78"/>
                <a:gd name="T2" fmla="*/ 42 w 43"/>
                <a:gd name="T3" fmla="*/ 71 h 78"/>
                <a:gd name="T4" fmla="*/ 37 w 43"/>
                <a:gd name="T5" fmla="*/ 63 h 78"/>
                <a:gd name="T6" fmla="*/ 32 w 43"/>
                <a:gd name="T7" fmla="*/ 54 h 78"/>
                <a:gd name="T8" fmla="*/ 30 w 43"/>
                <a:gd name="T9" fmla="*/ 45 h 78"/>
                <a:gd name="T10" fmla="*/ 27 w 43"/>
                <a:gd name="T11" fmla="*/ 36 h 78"/>
                <a:gd name="T12" fmla="*/ 23 w 43"/>
                <a:gd name="T13" fmla="*/ 27 h 78"/>
                <a:gd name="T14" fmla="*/ 18 w 43"/>
                <a:gd name="T15" fmla="*/ 18 h 78"/>
                <a:gd name="T16" fmla="*/ 14 w 43"/>
                <a:gd name="T17" fmla="*/ 8 h 78"/>
                <a:gd name="T18" fmla="*/ 9 w 43"/>
                <a:gd name="T19" fmla="*/ 0 h 78"/>
                <a:gd name="T20" fmla="*/ 0 w 43"/>
                <a:gd name="T21" fmla="*/ 6 h 78"/>
                <a:gd name="T22" fmla="*/ 6 w 43"/>
                <a:gd name="T23" fmla="*/ 13 h 78"/>
                <a:gd name="T24" fmla="*/ 11 w 43"/>
                <a:gd name="T25" fmla="*/ 21 h 78"/>
                <a:gd name="T26" fmla="*/ 14 w 43"/>
                <a:gd name="T27" fmla="*/ 31 h 78"/>
                <a:gd name="T28" fmla="*/ 18 w 43"/>
                <a:gd name="T29" fmla="*/ 39 h 78"/>
                <a:gd name="T30" fmla="*/ 20 w 43"/>
                <a:gd name="T31" fmla="*/ 48 h 78"/>
                <a:gd name="T32" fmla="*/ 25 w 43"/>
                <a:gd name="T33" fmla="*/ 58 h 78"/>
                <a:gd name="T34" fmla="*/ 28 w 43"/>
                <a:gd name="T35" fmla="*/ 67 h 78"/>
                <a:gd name="T36" fmla="*/ 33 w 43"/>
                <a:gd name="T37" fmla="*/ 77 h 78"/>
                <a:gd name="T38" fmla="*/ 33 w 43"/>
                <a:gd name="T39" fmla="*/ 76 h 78"/>
                <a:gd name="T40" fmla="*/ 42 w 43"/>
                <a:gd name="T41" fmla="*/ 72 h 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
                <a:gd name="T64" fmla="*/ 0 h 78"/>
                <a:gd name="T65" fmla="*/ 43 w 43"/>
                <a:gd name="T66" fmla="*/ 78 h 7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 h="78">
                  <a:moveTo>
                    <a:pt x="42" y="72"/>
                  </a:moveTo>
                  <a:lnTo>
                    <a:pt x="42" y="71"/>
                  </a:lnTo>
                  <a:lnTo>
                    <a:pt x="37" y="63"/>
                  </a:lnTo>
                  <a:lnTo>
                    <a:pt x="32" y="54"/>
                  </a:lnTo>
                  <a:lnTo>
                    <a:pt x="30" y="45"/>
                  </a:lnTo>
                  <a:lnTo>
                    <a:pt x="27" y="36"/>
                  </a:lnTo>
                  <a:lnTo>
                    <a:pt x="23" y="27"/>
                  </a:lnTo>
                  <a:lnTo>
                    <a:pt x="18" y="18"/>
                  </a:lnTo>
                  <a:lnTo>
                    <a:pt x="14" y="8"/>
                  </a:lnTo>
                  <a:lnTo>
                    <a:pt x="9" y="0"/>
                  </a:lnTo>
                  <a:lnTo>
                    <a:pt x="0" y="6"/>
                  </a:lnTo>
                  <a:lnTo>
                    <a:pt x="6" y="13"/>
                  </a:lnTo>
                  <a:lnTo>
                    <a:pt x="11" y="21"/>
                  </a:lnTo>
                  <a:lnTo>
                    <a:pt x="14" y="31"/>
                  </a:lnTo>
                  <a:lnTo>
                    <a:pt x="18" y="39"/>
                  </a:lnTo>
                  <a:lnTo>
                    <a:pt x="20" y="48"/>
                  </a:lnTo>
                  <a:lnTo>
                    <a:pt x="25" y="58"/>
                  </a:lnTo>
                  <a:lnTo>
                    <a:pt x="28" y="67"/>
                  </a:lnTo>
                  <a:lnTo>
                    <a:pt x="33" y="77"/>
                  </a:lnTo>
                  <a:lnTo>
                    <a:pt x="33" y="76"/>
                  </a:lnTo>
                  <a:lnTo>
                    <a:pt x="42" y="72"/>
                  </a:lnTo>
                </a:path>
              </a:pathLst>
            </a:custGeom>
            <a:solidFill>
              <a:srgbClr val="B5B5B5"/>
            </a:solidFill>
            <a:ln w="12700" cap="rnd">
              <a:noFill/>
              <a:round/>
              <a:headEnd/>
              <a:tailEnd/>
            </a:ln>
          </p:spPr>
          <p:txBody>
            <a:bodyPr/>
            <a:lstStyle/>
            <a:p>
              <a:endParaRPr lang="en-US" dirty="0"/>
            </a:p>
          </p:txBody>
        </p:sp>
        <p:sp>
          <p:nvSpPr>
            <p:cNvPr id="49707" name="Freeform 1606"/>
            <p:cNvSpPr>
              <a:spLocks/>
            </p:cNvSpPr>
            <p:nvPr/>
          </p:nvSpPr>
          <p:spPr bwMode="auto">
            <a:xfrm>
              <a:off x="931" y="2159"/>
              <a:ext cx="30" cy="27"/>
            </a:xfrm>
            <a:custGeom>
              <a:avLst/>
              <a:gdLst>
                <a:gd name="T0" fmla="*/ 29 w 30"/>
                <a:gd name="T1" fmla="*/ 20 h 27"/>
                <a:gd name="T2" fmla="*/ 26 w 30"/>
                <a:gd name="T3" fmla="*/ 18 h 27"/>
                <a:gd name="T4" fmla="*/ 23 w 30"/>
                <a:gd name="T5" fmla="*/ 15 h 27"/>
                <a:gd name="T6" fmla="*/ 20 w 30"/>
                <a:gd name="T7" fmla="*/ 12 h 27"/>
                <a:gd name="T8" fmla="*/ 17 w 30"/>
                <a:gd name="T9" fmla="*/ 10 h 27"/>
                <a:gd name="T10" fmla="*/ 15 w 30"/>
                <a:gd name="T11" fmla="*/ 7 h 27"/>
                <a:gd name="T12" fmla="*/ 12 w 30"/>
                <a:gd name="T13" fmla="*/ 5 h 27"/>
                <a:gd name="T14" fmla="*/ 10 w 30"/>
                <a:gd name="T15" fmla="*/ 2 h 27"/>
                <a:gd name="T16" fmla="*/ 8 w 30"/>
                <a:gd name="T17" fmla="*/ 0 h 27"/>
                <a:gd name="T18" fmla="*/ 0 w 30"/>
                <a:gd name="T19" fmla="*/ 3 h 27"/>
                <a:gd name="T20" fmla="*/ 2 w 30"/>
                <a:gd name="T21" fmla="*/ 7 h 27"/>
                <a:gd name="T22" fmla="*/ 5 w 30"/>
                <a:gd name="T23" fmla="*/ 10 h 27"/>
                <a:gd name="T24" fmla="*/ 8 w 30"/>
                <a:gd name="T25" fmla="*/ 14 h 27"/>
                <a:gd name="T26" fmla="*/ 11 w 30"/>
                <a:gd name="T27" fmla="*/ 16 h 27"/>
                <a:gd name="T28" fmla="*/ 13 w 30"/>
                <a:gd name="T29" fmla="*/ 19 h 27"/>
                <a:gd name="T30" fmla="*/ 17 w 30"/>
                <a:gd name="T31" fmla="*/ 21 h 27"/>
                <a:gd name="T32" fmla="*/ 19 w 30"/>
                <a:gd name="T33" fmla="*/ 24 h 27"/>
                <a:gd name="T34" fmla="*/ 22 w 30"/>
                <a:gd name="T35" fmla="*/ 26 h 27"/>
                <a:gd name="T36" fmla="*/ 29 w 30"/>
                <a:gd name="T37" fmla="*/ 20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27"/>
                <a:gd name="T59" fmla="*/ 30 w 30"/>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27">
                  <a:moveTo>
                    <a:pt x="29" y="20"/>
                  </a:moveTo>
                  <a:lnTo>
                    <a:pt x="26" y="18"/>
                  </a:lnTo>
                  <a:lnTo>
                    <a:pt x="23" y="15"/>
                  </a:lnTo>
                  <a:lnTo>
                    <a:pt x="20" y="12"/>
                  </a:lnTo>
                  <a:lnTo>
                    <a:pt x="17" y="10"/>
                  </a:lnTo>
                  <a:lnTo>
                    <a:pt x="15" y="7"/>
                  </a:lnTo>
                  <a:lnTo>
                    <a:pt x="12" y="5"/>
                  </a:lnTo>
                  <a:lnTo>
                    <a:pt x="10" y="2"/>
                  </a:lnTo>
                  <a:lnTo>
                    <a:pt x="8" y="0"/>
                  </a:lnTo>
                  <a:lnTo>
                    <a:pt x="0" y="3"/>
                  </a:lnTo>
                  <a:lnTo>
                    <a:pt x="2" y="7"/>
                  </a:lnTo>
                  <a:lnTo>
                    <a:pt x="5" y="10"/>
                  </a:lnTo>
                  <a:lnTo>
                    <a:pt x="8" y="14"/>
                  </a:lnTo>
                  <a:lnTo>
                    <a:pt x="11" y="16"/>
                  </a:lnTo>
                  <a:lnTo>
                    <a:pt x="13" y="19"/>
                  </a:lnTo>
                  <a:lnTo>
                    <a:pt x="17" y="21"/>
                  </a:lnTo>
                  <a:lnTo>
                    <a:pt x="19" y="24"/>
                  </a:lnTo>
                  <a:lnTo>
                    <a:pt x="22" y="26"/>
                  </a:lnTo>
                  <a:lnTo>
                    <a:pt x="29" y="20"/>
                  </a:lnTo>
                </a:path>
              </a:pathLst>
            </a:custGeom>
            <a:solidFill>
              <a:srgbClr val="B5B5B5"/>
            </a:solidFill>
            <a:ln w="12700" cap="rnd">
              <a:noFill/>
              <a:round/>
              <a:headEnd/>
              <a:tailEnd/>
            </a:ln>
          </p:spPr>
          <p:txBody>
            <a:bodyPr/>
            <a:lstStyle/>
            <a:p>
              <a:endParaRPr lang="en-US" dirty="0"/>
            </a:p>
          </p:txBody>
        </p:sp>
        <p:sp>
          <p:nvSpPr>
            <p:cNvPr id="49708" name="Freeform 1607"/>
            <p:cNvSpPr>
              <a:spLocks/>
            </p:cNvSpPr>
            <p:nvPr/>
          </p:nvSpPr>
          <p:spPr bwMode="auto">
            <a:xfrm>
              <a:off x="958" y="2184"/>
              <a:ext cx="17" cy="17"/>
            </a:xfrm>
            <a:custGeom>
              <a:avLst/>
              <a:gdLst>
                <a:gd name="T0" fmla="*/ 16 w 17"/>
                <a:gd name="T1" fmla="*/ 6 h 17"/>
                <a:gd name="T2" fmla="*/ 12 w 17"/>
                <a:gd name="T3" fmla="*/ 4 h 17"/>
                <a:gd name="T4" fmla="*/ 14 w 17"/>
                <a:gd name="T5" fmla="*/ 4 h 17"/>
                <a:gd name="T6" fmla="*/ 12 w 17"/>
                <a:gd name="T7" fmla="*/ 2 h 17"/>
                <a:gd name="T8" fmla="*/ 8 w 17"/>
                <a:gd name="T9" fmla="*/ 0 h 17"/>
                <a:gd name="T10" fmla="*/ 0 w 17"/>
                <a:gd name="T11" fmla="*/ 8 h 17"/>
                <a:gd name="T12" fmla="*/ 3 w 17"/>
                <a:gd name="T13" fmla="*/ 12 h 17"/>
                <a:gd name="T14" fmla="*/ 7 w 17"/>
                <a:gd name="T15" fmla="*/ 14 h 17"/>
                <a:gd name="T16" fmla="*/ 10 w 17"/>
                <a:gd name="T17" fmla="*/ 16 h 17"/>
                <a:gd name="T18" fmla="*/ 16 w 17"/>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6"/>
                  </a:moveTo>
                  <a:lnTo>
                    <a:pt x="12" y="4"/>
                  </a:lnTo>
                  <a:lnTo>
                    <a:pt x="14" y="4"/>
                  </a:lnTo>
                  <a:lnTo>
                    <a:pt x="12" y="2"/>
                  </a:lnTo>
                  <a:lnTo>
                    <a:pt x="8" y="0"/>
                  </a:lnTo>
                  <a:lnTo>
                    <a:pt x="0" y="8"/>
                  </a:lnTo>
                  <a:lnTo>
                    <a:pt x="3" y="12"/>
                  </a:lnTo>
                  <a:lnTo>
                    <a:pt x="7" y="14"/>
                  </a:lnTo>
                  <a:lnTo>
                    <a:pt x="10" y="16"/>
                  </a:lnTo>
                  <a:lnTo>
                    <a:pt x="16" y="6"/>
                  </a:lnTo>
                </a:path>
              </a:pathLst>
            </a:custGeom>
            <a:solidFill>
              <a:srgbClr val="B5B5B5"/>
            </a:solidFill>
            <a:ln w="12700" cap="rnd">
              <a:noFill/>
              <a:round/>
              <a:headEnd/>
              <a:tailEnd/>
            </a:ln>
          </p:spPr>
          <p:txBody>
            <a:bodyPr/>
            <a:lstStyle/>
            <a:p>
              <a:endParaRPr lang="en-US" dirty="0"/>
            </a:p>
          </p:txBody>
        </p:sp>
        <p:sp>
          <p:nvSpPr>
            <p:cNvPr id="49709" name="Freeform 1608"/>
            <p:cNvSpPr>
              <a:spLocks/>
            </p:cNvSpPr>
            <p:nvPr/>
          </p:nvSpPr>
          <p:spPr bwMode="auto">
            <a:xfrm>
              <a:off x="862" y="1979"/>
              <a:ext cx="70" cy="59"/>
            </a:xfrm>
            <a:custGeom>
              <a:avLst/>
              <a:gdLst>
                <a:gd name="T0" fmla="*/ 59 w 70"/>
                <a:gd name="T1" fmla="*/ 53 h 59"/>
                <a:gd name="T2" fmla="*/ 69 w 70"/>
                <a:gd name="T3" fmla="*/ 53 h 59"/>
                <a:gd name="T4" fmla="*/ 63 w 70"/>
                <a:gd name="T5" fmla="*/ 44 h 59"/>
                <a:gd name="T6" fmla="*/ 58 w 70"/>
                <a:gd name="T7" fmla="*/ 35 h 59"/>
                <a:gd name="T8" fmla="*/ 51 w 70"/>
                <a:gd name="T9" fmla="*/ 27 h 59"/>
                <a:gd name="T10" fmla="*/ 43 w 70"/>
                <a:gd name="T11" fmla="*/ 21 h 59"/>
                <a:gd name="T12" fmla="*/ 33 w 70"/>
                <a:gd name="T13" fmla="*/ 15 h 59"/>
                <a:gd name="T14" fmla="*/ 24 w 70"/>
                <a:gd name="T15" fmla="*/ 10 h 59"/>
                <a:gd name="T16" fmla="*/ 14 w 70"/>
                <a:gd name="T17" fmla="*/ 5 h 59"/>
                <a:gd name="T18" fmla="*/ 5 w 70"/>
                <a:gd name="T19" fmla="*/ 0 h 59"/>
                <a:gd name="T20" fmla="*/ 0 w 70"/>
                <a:gd name="T21" fmla="*/ 8 h 59"/>
                <a:gd name="T22" fmla="*/ 9 w 70"/>
                <a:gd name="T23" fmla="*/ 13 h 59"/>
                <a:gd name="T24" fmla="*/ 18 w 70"/>
                <a:gd name="T25" fmla="*/ 17 h 59"/>
                <a:gd name="T26" fmla="*/ 28 w 70"/>
                <a:gd name="T27" fmla="*/ 22 h 59"/>
                <a:gd name="T28" fmla="*/ 36 w 70"/>
                <a:gd name="T29" fmla="*/ 27 h 59"/>
                <a:gd name="T30" fmla="*/ 43 w 70"/>
                <a:gd name="T31" fmla="*/ 34 h 59"/>
                <a:gd name="T32" fmla="*/ 50 w 70"/>
                <a:gd name="T33" fmla="*/ 41 h 59"/>
                <a:gd name="T34" fmla="*/ 54 w 70"/>
                <a:gd name="T35" fmla="*/ 48 h 59"/>
                <a:gd name="T36" fmla="*/ 58 w 70"/>
                <a:gd name="T37" fmla="*/ 56 h 59"/>
                <a:gd name="T38" fmla="*/ 68 w 70"/>
                <a:gd name="T39" fmla="*/ 58 h 59"/>
                <a:gd name="T40" fmla="*/ 59 w 70"/>
                <a:gd name="T41" fmla="*/ 53 h 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0"/>
                <a:gd name="T64" fmla="*/ 0 h 59"/>
                <a:gd name="T65" fmla="*/ 70 w 70"/>
                <a:gd name="T66" fmla="*/ 59 h 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0" h="59">
                  <a:moveTo>
                    <a:pt x="59" y="53"/>
                  </a:moveTo>
                  <a:lnTo>
                    <a:pt x="69" y="53"/>
                  </a:lnTo>
                  <a:lnTo>
                    <a:pt x="63" y="44"/>
                  </a:lnTo>
                  <a:lnTo>
                    <a:pt x="58" y="35"/>
                  </a:lnTo>
                  <a:lnTo>
                    <a:pt x="51" y="27"/>
                  </a:lnTo>
                  <a:lnTo>
                    <a:pt x="43" y="21"/>
                  </a:lnTo>
                  <a:lnTo>
                    <a:pt x="33" y="15"/>
                  </a:lnTo>
                  <a:lnTo>
                    <a:pt x="24" y="10"/>
                  </a:lnTo>
                  <a:lnTo>
                    <a:pt x="14" y="5"/>
                  </a:lnTo>
                  <a:lnTo>
                    <a:pt x="5" y="0"/>
                  </a:lnTo>
                  <a:lnTo>
                    <a:pt x="0" y="8"/>
                  </a:lnTo>
                  <a:lnTo>
                    <a:pt x="9" y="13"/>
                  </a:lnTo>
                  <a:lnTo>
                    <a:pt x="18" y="17"/>
                  </a:lnTo>
                  <a:lnTo>
                    <a:pt x="28" y="22"/>
                  </a:lnTo>
                  <a:lnTo>
                    <a:pt x="36" y="27"/>
                  </a:lnTo>
                  <a:lnTo>
                    <a:pt x="43" y="34"/>
                  </a:lnTo>
                  <a:lnTo>
                    <a:pt x="50" y="41"/>
                  </a:lnTo>
                  <a:lnTo>
                    <a:pt x="54" y="48"/>
                  </a:lnTo>
                  <a:lnTo>
                    <a:pt x="58" y="56"/>
                  </a:lnTo>
                  <a:lnTo>
                    <a:pt x="68" y="58"/>
                  </a:lnTo>
                  <a:lnTo>
                    <a:pt x="59" y="53"/>
                  </a:lnTo>
                </a:path>
              </a:pathLst>
            </a:custGeom>
            <a:solidFill>
              <a:srgbClr val="B5B5B5"/>
            </a:solidFill>
            <a:ln w="12700" cap="rnd">
              <a:noFill/>
              <a:round/>
              <a:headEnd/>
              <a:tailEnd/>
            </a:ln>
          </p:spPr>
          <p:txBody>
            <a:bodyPr/>
            <a:lstStyle/>
            <a:p>
              <a:endParaRPr lang="en-US" dirty="0"/>
            </a:p>
          </p:txBody>
        </p:sp>
        <p:sp>
          <p:nvSpPr>
            <p:cNvPr id="49710" name="Freeform 1609"/>
            <p:cNvSpPr>
              <a:spLocks/>
            </p:cNvSpPr>
            <p:nvPr/>
          </p:nvSpPr>
          <p:spPr bwMode="auto">
            <a:xfrm>
              <a:off x="926" y="1975"/>
              <a:ext cx="18" cy="63"/>
            </a:xfrm>
            <a:custGeom>
              <a:avLst/>
              <a:gdLst>
                <a:gd name="T0" fmla="*/ 10 w 18"/>
                <a:gd name="T1" fmla="*/ 0 h 63"/>
                <a:gd name="T2" fmla="*/ 7 w 18"/>
                <a:gd name="T3" fmla="*/ 8 h 63"/>
                <a:gd name="T4" fmla="*/ 6 w 18"/>
                <a:gd name="T5" fmla="*/ 16 h 63"/>
                <a:gd name="T6" fmla="*/ 6 w 18"/>
                <a:gd name="T7" fmla="*/ 23 h 63"/>
                <a:gd name="T8" fmla="*/ 5 w 18"/>
                <a:gd name="T9" fmla="*/ 31 h 63"/>
                <a:gd name="T10" fmla="*/ 5 w 18"/>
                <a:gd name="T11" fmla="*/ 37 h 63"/>
                <a:gd name="T12" fmla="*/ 4 w 18"/>
                <a:gd name="T13" fmla="*/ 44 h 63"/>
                <a:gd name="T14" fmla="*/ 3 w 18"/>
                <a:gd name="T15" fmla="*/ 50 h 63"/>
                <a:gd name="T16" fmla="*/ 0 w 18"/>
                <a:gd name="T17" fmla="*/ 57 h 63"/>
                <a:gd name="T18" fmla="*/ 7 w 18"/>
                <a:gd name="T19" fmla="*/ 62 h 63"/>
                <a:gd name="T20" fmla="*/ 10 w 18"/>
                <a:gd name="T21" fmla="*/ 55 h 63"/>
                <a:gd name="T22" fmla="*/ 13 w 18"/>
                <a:gd name="T23" fmla="*/ 47 h 63"/>
                <a:gd name="T24" fmla="*/ 14 w 18"/>
                <a:gd name="T25" fmla="*/ 39 h 63"/>
                <a:gd name="T26" fmla="*/ 14 w 18"/>
                <a:gd name="T27" fmla="*/ 31 h 63"/>
                <a:gd name="T28" fmla="*/ 15 w 18"/>
                <a:gd name="T29" fmla="*/ 23 h 63"/>
                <a:gd name="T30" fmla="*/ 15 w 18"/>
                <a:gd name="T31" fmla="*/ 17 h 63"/>
                <a:gd name="T32" fmla="*/ 16 w 18"/>
                <a:gd name="T33" fmla="*/ 11 h 63"/>
                <a:gd name="T34" fmla="*/ 17 w 18"/>
                <a:gd name="T35" fmla="*/ 5 h 63"/>
                <a:gd name="T36" fmla="*/ 10 w 18"/>
                <a:gd name="T37" fmla="*/ 0 h 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63"/>
                <a:gd name="T59" fmla="*/ 18 w 18"/>
                <a:gd name="T60" fmla="*/ 63 h 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63">
                  <a:moveTo>
                    <a:pt x="10" y="0"/>
                  </a:moveTo>
                  <a:lnTo>
                    <a:pt x="7" y="8"/>
                  </a:lnTo>
                  <a:lnTo>
                    <a:pt x="6" y="16"/>
                  </a:lnTo>
                  <a:lnTo>
                    <a:pt x="6" y="23"/>
                  </a:lnTo>
                  <a:lnTo>
                    <a:pt x="5" y="31"/>
                  </a:lnTo>
                  <a:lnTo>
                    <a:pt x="5" y="37"/>
                  </a:lnTo>
                  <a:lnTo>
                    <a:pt x="4" y="44"/>
                  </a:lnTo>
                  <a:lnTo>
                    <a:pt x="3" y="50"/>
                  </a:lnTo>
                  <a:lnTo>
                    <a:pt x="0" y="57"/>
                  </a:lnTo>
                  <a:lnTo>
                    <a:pt x="7" y="62"/>
                  </a:lnTo>
                  <a:lnTo>
                    <a:pt x="10" y="55"/>
                  </a:lnTo>
                  <a:lnTo>
                    <a:pt x="13" y="47"/>
                  </a:lnTo>
                  <a:lnTo>
                    <a:pt x="14" y="39"/>
                  </a:lnTo>
                  <a:lnTo>
                    <a:pt x="14" y="31"/>
                  </a:lnTo>
                  <a:lnTo>
                    <a:pt x="15" y="23"/>
                  </a:lnTo>
                  <a:lnTo>
                    <a:pt x="15" y="17"/>
                  </a:lnTo>
                  <a:lnTo>
                    <a:pt x="16" y="11"/>
                  </a:lnTo>
                  <a:lnTo>
                    <a:pt x="17" y="5"/>
                  </a:lnTo>
                  <a:lnTo>
                    <a:pt x="10" y="0"/>
                  </a:lnTo>
                </a:path>
              </a:pathLst>
            </a:custGeom>
            <a:solidFill>
              <a:srgbClr val="B5B5B5"/>
            </a:solidFill>
            <a:ln w="12700" cap="rnd">
              <a:noFill/>
              <a:round/>
              <a:headEnd/>
              <a:tailEnd/>
            </a:ln>
          </p:spPr>
          <p:txBody>
            <a:bodyPr/>
            <a:lstStyle/>
            <a:p>
              <a:endParaRPr lang="en-US" dirty="0"/>
            </a:p>
          </p:txBody>
        </p:sp>
        <p:sp>
          <p:nvSpPr>
            <p:cNvPr id="49711" name="Freeform 1610"/>
            <p:cNvSpPr>
              <a:spLocks/>
            </p:cNvSpPr>
            <p:nvPr/>
          </p:nvSpPr>
          <p:spPr bwMode="auto">
            <a:xfrm>
              <a:off x="967" y="1982"/>
              <a:ext cx="20" cy="39"/>
            </a:xfrm>
            <a:custGeom>
              <a:avLst/>
              <a:gdLst>
                <a:gd name="T0" fmla="*/ 3 w 20"/>
                <a:gd name="T1" fmla="*/ 29 h 39"/>
                <a:gd name="T2" fmla="*/ 8 w 20"/>
                <a:gd name="T3" fmla="*/ 33 h 39"/>
                <a:gd name="T4" fmla="*/ 8 w 20"/>
                <a:gd name="T5" fmla="*/ 29 h 39"/>
                <a:gd name="T6" fmla="*/ 9 w 20"/>
                <a:gd name="T7" fmla="*/ 26 h 39"/>
                <a:gd name="T8" fmla="*/ 11 w 20"/>
                <a:gd name="T9" fmla="*/ 22 h 39"/>
                <a:gd name="T10" fmla="*/ 11 w 20"/>
                <a:gd name="T11" fmla="*/ 18 h 39"/>
                <a:gd name="T12" fmla="*/ 14 w 20"/>
                <a:gd name="T13" fmla="*/ 16 h 39"/>
                <a:gd name="T14" fmla="*/ 15 w 20"/>
                <a:gd name="T15" fmla="*/ 11 h 39"/>
                <a:gd name="T16" fmla="*/ 18 w 20"/>
                <a:gd name="T17" fmla="*/ 7 h 39"/>
                <a:gd name="T18" fmla="*/ 19 w 20"/>
                <a:gd name="T19" fmla="*/ 3 h 39"/>
                <a:gd name="T20" fmla="*/ 11 w 20"/>
                <a:gd name="T21" fmla="*/ 0 h 39"/>
                <a:gd name="T22" fmla="*/ 9 w 20"/>
                <a:gd name="T23" fmla="*/ 4 h 39"/>
                <a:gd name="T24" fmla="*/ 8 w 20"/>
                <a:gd name="T25" fmla="*/ 8 h 39"/>
                <a:gd name="T26" fmla="*/ 6 w 20"/>
                <a:gd name="T27" fmla="*/ 11 h 39"/>
                <a:gd name="T28" fmla="*/ 5 w 20"/>
                <a:gd name="T29" fmla="*/ 16 h 39"/>
                <a:gd name="T30" fmla="*/ 2 w 20"/>
                <a:gd name="T31" fmla="*/ 20 h 39"/>
                <a:gd name="T32" fmla="*/ 1 w 20"/>
                <a:gd name="T33" fmla="*/ 23 h 39"/>
                <a:gd name="T34" fmla="*/ 0 w 20"/>
                <a:gd name="T35" fmla="*/ 29 h 39"/>
                <a:gd name="T36" fmla="*/ 0 w 20"/>
                <a:gd name="T37" fmla="*/ 35 h 39"/>
                <a:gd name="T38" fmla="*/ 5 w 20"/>
                <a:gd name="T39" fmla="*/ 38 h 39"/>
                <a:gd name="T40" fmla="*/ 3 w 20"/>
                <a:gd name="T41" fmla="*/ 29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39"/>
                <a:gd name="T65" fmla="*/ 20 w 20"/>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39">
                  <a:moveTo>
                    <a:pt x="3" y="29"/>
                  </a:moveTo>
                  <a:lnTo>
                    <a:pt x="8" y="33"/>
                  </a:lnTo>
                  <a:lnTo>
                    <a:pt x="8" y="29"/>
                  </a:lnTo>
                  <a:lnTo>
                    <a:pt x="9" y="26"/>
                  </a:lnTo>
                  <a:lnTo>
                    <a:pt x="11" y="22"/>
                  </a:lnTo>
                  <a:lnTo>
                    <a:pt x="11" y="18"/>
                  </a:lnTo>
                  <a:lnTo>
                    <a:pt x="14" y="16"/>
                  </a:lnTo>
                  <a:lnTo>
                    <a:pt x="15" y="11"/>
                  </a:lnTo>
                  <a:lnTo>
                    <a:pt x="18" y="7"/>
                  </a:lnTo>
                  <a:lnTo>
                    <a:pt x="19" y="3"/>
                  </a:lnTo>
                  <a:lnTo>
                    <a:pt x="11" y="0"/>
                  </a:lnTo>
                  <a:lnTo>
                    <a:pt x="9" y="4"/>
                  </a:lnTo>
                  <a:lnTo>
                    <a:pt x="8" y="8"/>
                  </a:lnTo>
                  <a:lnTo>
                    <a:pt x="6" y="11"/>
                  </a:lnTo>
                  <a:lnTo>
                    <a:pt x="5" y="16"/>
                  </a:lnTo>
                  <a:lnTo>
                    <a:pt x="2" y="20"/>
                  </a:lnTo>
                  <a:lnTo>
                    <a:pt x="1" y="23"/>
                  </a:lnTo>
                  <a:lnTo>
                    <a:pt x="0" y="29"/>
                  </a:lnTo>
                  <a:lnTo>
                    <a:pt x="0" y="35"/>
                  </a:lnTo>
                  <a:lnTo>
                    <a:pt x="5" y="38"/>
                  </a:lnTo>
                  <a:lnTo>
                    <a:pt x="3" y="29"/>
                  </a:lnTo>
                </a:path>
              </a:pathLst>
            </a:custGeom>
            <a:solidFill>
              <a:srgbClr val="B5B5B5"/>
            </a:solidFill>
            <a:ln w="12700" cap="rnd">
              <a:noFill/>
              <a:round/>
              <a:headEnd/>
              <a:tailEnd/>
            </a:ln>
          </p:spPr>
          <p:txBody>
            <a:bodyPr/>
            <a:lstStyle/>
            <a:p>
              <a:endParaRPr lang="en-US" dirty="0"/>
            </a:p>
          </p:txBody>
        </p:sp>
        <p:sp>
          <p:nvSpPr>
            <p:cNvPr id="49712" name="Freeform 1611"/>
            <p:cNvSpPr>
              <a:spLocks/>
            </p:cNvSpPr>
            <p:nvPr/>
          </p:nvSpPr>
          <p:spPr bwMode="auto">
            <a:xfrm>
              <a:off x="971" y="2012"/>
              <a:ext cx="17" cy="17"/>
            </a:xfrm>
            <a:custGeom>
              <a:avLst/>
              <a:gdLst>
                <a:gd name="T0" fmla="*/ 9 w 17"/>
                <a:gd name="T1" fmla="*/ 2 h 17"/>
                <a:gd name="T2" fmla="*/ 9 w 17"/>
                <a:gd name="T3" fmla="*/ 0 h 17"/>
                <a:gd name="T4" fmla="*/ 8 w 17"/>
                <a:gd name="T5" fmla="*/ 2 h 17"/>
                <a:gd name="T6" fmla="*/ 6 w 17"/>
                <a:gd name="T7" fmla="*/ 2 h 17"/>
                <a:gd name="T8" fmla="*/ 2 w 17"/>
                <a:gd name="T9" fmla="*/ 4 h 17"/>
                <a:gd name="T10" fmla="*/ 0 w 17"/>
                <a:gd name="T11" fmla="*/ 4 h 17"/>
                <a:gd name="T12" fmla="*/ 2 w 17"/>
                <a:gd name="T13" fmla="*/ 16 h 17"/>
                <a:gd name="T14" fmla="*/ 6 w 17"/>
                <a:gd name="T15" fmla="*/ 16 h 17"/>
                <a:gd name="T16" fmla="*/ 9 w 17"/>
                <a:gd name="T17" fmla="*/ 14 h 17"/>
                <a:gd name="T18" fmla="*/ 12 w 17"/>
                <a:gd name="T19" fmla="*/ 12 h 17"/>
                <a:gd name="T20" fmla="*/ 14 w 17"/>
                <a:gd name="T21" fmla="*/ 10 h 17"/>
                <a:gd name="T22" fmla="*/ 16 w 17"/>
                <a:gd name="T23" fmla="*/ 10 h 17"/>
                <a:gd name="T24" fmla="*/ 9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9" y="2"/>
                  </a:moveTo>
                  <a:lnTo>
                    <a:pt x="9" y="0"/>
                  </a:lnTo>
                  <a:lnTo>
                    <a:pt x="8" y="2"/>
                  </a:lnTo>
                  <a:lnTo>
                    <a:pt x="6" y="2"/>
                  </a:lnTo>
                  <a:lnTo>
                    <a:pt x="2" y="4"/>
                  </a:lnTo>
                  <a:lnTo>
                    <a:pt x="0" y="4"/>
                  </a:lnTo>
                  <a:lnTo>
                    <a:pt x="2" y="16"/>
                  </a:lnTo>
                  <a:lnTo>
                    <a:pt x="6" y="16"/>
                  </a:lnTo>
                  <a:lnTo>
                    <a:pt x="9" y="14"/>
                  </a:lnTo>
                  <a:lnTo>
                    <a:pt x="12" y="12"/>
                  </a:lnTo>
                  <a:lnTo>
                    <a:pt x="14" y="10"/>
                  </a:lnTo>
                  <a:lnTo>
                    <a:pt x="16" y="10"/>
                  </a:lnTo>
                  <a:lnTo>
                    <a:pt x="9" y="2"/>
                  </a:lnTo>
                </a:path>
              </a:pathLst>
            </a:custGeom>
            <a:solidFill>
              <a:srgbClr val="B5B5B5"/>
            </a:solidFill>
            <a:ln w="12700" cap="rnd">
              <a:noFill/>
              <a:round/>
              <a:headEnd/>
              <a:tailEnd/>
            </a:ln>
          </p:spPr>
          <p:txBody>
            <a:bodyPr/>
            <a:lstStyle/>
            <a:p>
              <a:endParaRPr lang="en-US" dirty="0"/>
            </a:p>
          </p:txBody>
        </p:sp>
        <p:sp>
          <p:nvSpPr>
            <p:cNvPr id="49713" name="Freeform 1612"/>
            <p:cNvSpPr>
              <a:spLocks/>
            </p:cNvSpPr>
            <p:nvPr/>
          </p:nvSpPr>
          <p:spPr bwMode="auto">
            <a:xfrm>
              <a:off x="982" y="1982"/>
              <a:ext cx="49" cy="33"/>
            </a:xfrm>
            <a:custGeom>
              <a:avLst/>
              <a:gdLst>
                <a:gd name="T0" fmla="*/ 41 w 49"/>
                <a:gd name="T1" fmla="*/ 0 h 33"/>
                <a:gd name="T2" fmla="*/ 36 w 49"/>
                <a:gd name="T3" fmla="*/ 4 h 33"/>
                <a:gd name="T4" fmla="*/ 32 w 49"/>
                <a:gd name="T5" fmla="*/ 7 h 33"/>
                <a:gd name="T6" fmla="*/ 26 w 49"/>
                <a:gd name="T7" fmla="*/ 10 h 33"/>
                <a:gd name="T8" fmla="*/ 21 w 49"/>
                <a:gd name="T9" fmla="*/ 13 h 33"/>
                <a:gd name="T10" fmla="*/ 16 w 49"/>
                <a:gd name="T11" fmla="*/ 15 h 33"/>
                <a:gd name="T12" fmla="*/ 11 w 49"/>
                <a:gd name="T13" fmla="*/ 18 h 33"/>
                <a:gd name="T14" fmla="*/ 4 w 49"/>
                <a:gd name="T15" fmla="*/ 23 h 33"/>
                <a:gd name="T16" fmla="*/ 0 w 49"/>
                <a:gd name="T17" fmla="*/ 26 h 33"/>
                <a:gd name="T18" fmla="*/ 7 w 49"/>
                <a:gd name="T19" fmla="*/ 32 h 33"/>
                <a:gd name="T20" fmla="*/ 12 w 49"/>
                <a:gd name="T21" fmla="*/ 29 h 33"/>
                <a:gd name="T22" fmla="*/ 16 w 49"/>
                <a:gd name="T23" fmla="*/ 25 h 33"/>
                <a:gd name="T24" fmla="*/ 21 w 49"/>
                <a:gd name="T25" fmla="*/ 23 h 33"/>
                <a:gd name="T26" fmla="*/ 27 w 49"/>
                <a:gd name="T27" fmla="*/ 19 h 33"/>
                <a:gd name="T28" fmla="*/ 32 w 49"/>
                <a:gd name="T29" fmla="*/ 17 h 33"/>
                <a:gd name="T30" fmla="*/ 37 w 49"/>
                <a:gd name="T31" fmla="*/ 14 h 33"/>
                <a:gd name="T32" fmla="*/ 43 w 49"/>
                <a:gd name="T33" fmla="*/ 10 h 33"/>
                <a:gd name="T34" fmla="*/ 48 w 49"/>
                <a:gd name="T35" fmla="*/ 7 h 33"/>
                <a:gd name="T36" fmla="*/ 41 w 49"/>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9"/>
                <a:gd name="T58" fmla="*/ 0 h 33"/>
                <a:gd name="T59" fmla="*/ 49 w 49"/>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9" h="33">
                  <a:moveTo>
                    <a:pt x="41" y="0"/>
                  </a:moveTo>
                  <a:lnTo>
                    <a:pt x="36" y="4"/>
                  </a:lnTo>
                  <a:lnTo>
                    <a:pt x="32" y="7"/>
                  </a:lnTo>
                  <a:lnTo>
                    <a:pt x="26" y="10"/>
                  </a:lnTo>
                  <a:lnTo>
                    <a:pt x="21" y="13"/>
                  </a:lnTo>
                  <a:lnTo>
                    <a:pt x="16" y="15"/>
                  </a:lnTo>
                  <a:lnTo>
                    <a:pt x="11" y="18"/>
                  </a:lnTo>
                  <a:lnTo>
                    <a:pt x="4" y="23"/>
                  </a:lnTo>
                  <a:lnTo>
                    <a:pt x="0" y="26"/>
                  </a:lnTo>
                  <a:lnTo>
                    <a:pt x="7" y="32"/>
                  </a:lnTo>
                  <a:lnTo>
                    <a:pt x="12" y="29"/>
                  </a:lnTo>
                  <a:lnTo>
                    <a:pt x="16" y="25"/>
                  </a:lnTo>
                  <a:lnTo>
                    <a:pt x="21" y="23"/>
                  </a:lnTo>
                  <a:lnTo>
                    <a:pt x="27" y="19"/>
                  </a:lnTo>
                  <a:lnTo>
                    <a:pt x="32" y="17"/>
                  </a:lnTo>
                  <a:lnTo>
                    <a:pt x="37" y="14"/>
                  </a:lnTo>
                  <a:lnTo>
                    <a:pt x="43" y="10"/>
                  </a:lnTo>
                  <a:lnTo>
                    <a:pt x="48" y="7"/>
                  </a:lnTo>
                  <a:lnTo>
                    <a:pt x="41" y="0"/>
                  </a:lnTo>
                </a:path>
              </a:pathLst>
            </a:custGeom>
            <a:solidFill>
              <a:srgbClr val="B5B5B5"/>
            </a:solidFill>
            <a:ln w="12700" cap="rnd">
              <a:noFill/>
              <a:round/>
              <a:headEnd/>
              <a:tailEnd/>
            </a:ln>
          </p:spPr>
          <p:txBody>
            <a:bodyPr/>
            <a:lstStyle/>
            <a:p>
              <a:endParaRPr lang="en-US" dirty="0"/>
            </a:p>
          </p:txBody>
        </p:sp>
        <p:sp>
          <p:nvSpPr>
            <p:cNvPr id="49714" name="Freeform 1613"/>
            <p:cNvSpPr>
              <a:spLocks/>
            </p:cNvSpPr>
            <p:nvPr/>
          </p:nvSpPr>
          <p:spPr bwMode="auto">
            <a:xfrm>
              <a:off x="1002" y="1864"/>
              <a:ext cx="52" cy="188"/>
            </a:xfrm>
            <a:custGeom>
              <a:avLst/>
              <a:gdLst>
                <a:gd name="T0" fmla="*/ 51 w 52"/>
                <a:gd name="T1" fmla="*/ 185 h 188"/>
                <a:gd name="T2" fmla="*/ 49 w 52"/>
                <a:gd name="T3" fmla="*/ 174 h 188"/>
                <a:gd name="T4" fmla="*/ 47 w 52"/>
                <a:gd name="T5" fmla="*/ 162 h 188"/>
                <a:gd name="T6" fmla="*/ 46 w 52"/>
                <a:gd name="T7" fmla="*/ 150 h 188"/>
                <a:gd name="T8" fmla="*/ 44 w 52"/>
                <a:gd name="T9" fmla="*/ 139 h 188"/>
                <a:gd name="T10" fmla="*/ 43 w 52"/>
                <a:gd name="T11" fmla="*/ 127 h 188"/>
                <a:gd name="T12" fmla="*/ 41 w 52"/>
                <a:gd name="T13" fmla="*/ 115 h 188"/>
                <a:gd name="T14" fmla="*/ 39 w 52"/>
                <a:gd name="T15" fmla="*/ 104 h 188"/>
                <a:gd name="T16" fmla="*/ 38 w 52"/>
                <a:gd name="T17" fmla="*/ 91 h 188"/>
                <a:gd name="T18" fmla="*/ 36 w 52"/>
                <a:gd name="T19" fmla="*/ 79 h 188"/>
                <a:gd name="T20" fmla="*/ 33 w 52"/>
                <a:gd name="T21" fmla="*/ 69 h 188"/>
                <a:gd name="T22" fmla="*/ 31 w 52"/>
                <a:gd name="T23" fmla="*/ 57 h 188"/>
                <a:gd name="T24" fmla="*/ 29 w 52"/>
                <a:gd name="T25" fmla="*/ 45 h 188"/>
                <a:gd name="T26" fmla="*/ 25 w 52"/>
                <a:gd name="T27" fmla="*/ 33 h 188"/>
                <a:gd name="T28" fmla="*/ 20 w 52"/>
                <a:gd name="T29" fmla="*/ 21 h 188"/>
                <a:gd name="T30" fmla="*/ 14 w 52"/>
                <a:gd name="T31" fmla="*/ 11 h 188"/>
                <a:gd name="T32" fmla="*/ 9 w 52"/>
                <a:gd name="T33" fmla="*/ 0 h 188"/>
                <a:gd name="T34" fmla="*/ 0 w 52"/>
                <a:gd name="T35" fmla="*/ 4 h 188"/>
                <a:gd name="T36" fmla="*/ 6 w 52"/>
                <a:gd name="T37" fmla="*/ 16 h 188"/>
                <a:gd name="T38" fmla="*/ 11 w 52"/>
                <a:gd name="T39" fmla="*/ 26 h 188"/>
                <a:gd name="T40" fmla="*/ 14 w 52"/>
                <a:gd name="T41" fmla="*/ 36 h 188"/>
                <a:gd name="T42" fmla="*/ 18 w 52"/>
                <a:gd name="T43" fmla="*/ 47 h 188"/>
                <a:gd name="T44" fmla="*/ 21 w 52"/>
                <a:gd name="T45" fmla="*/ 58 h 188"/>
                <a:gd name="T46" fmla="*/ 23 w 52"/>
                <a:gd name="T47" fmla="*/ 70 h 188"/>
                <a:gd name="T48" fmla="*/ 25 w 52"/>
                <a:gd name="T49" fmla="*/ 81 h 188"/>
                <a:gd name="T50" fmla="*/ 28 w 52"/>
                <a:gd name="T51" fmla="*/ 93 h 188"/>
                <a:gd name="T52" fmla="*/ 30 w 52"/>
                <a:gd name="T53" fmla="*/ 105 h 188"/>
                <a:gd name="T54" fmla="*/ 31 w 52"/>
                <a:gd name="T55" fmla="*/ 116 h 188"/>
                <a:gd name="T56" fmla="*/ 33 w 52"/>
                <a:gd name="T57" fmla="*/ 129 h 188"/>
                <a:gd name="T58" fmla="*/ 34 w 52"/>
                <a:gd name="T59" fmla="*/ 140 h 188"/>
                <a:gd name="T60" fmla="*/ 36 w 52"/>
                <a:gd name="T61" fmla="*/ 151 h 188"/>
                <a:gd name="T62" fmla="*/ 37 w 52"/>
                <a:gd name="T63" fmla="*/ 163 h 188"/>
                <a:gd name="T64" fmla="*/ 39 w 52"/>
                <a:gd name="T65" fmla="*/ 175 h 188"/>
                <a:gd name="T66" fmla="*/ 41 w 52"/>
                <a:gd name="T67" fmla="*/ 187 h 188"/>
                <a:gd name="T68" fmla="*/ 51 w 52"/>
                <a:gd name="T69" fmla="*/ 185 h 18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
                <a:gd name="T106" fmla="*/ 0 h 188"/>
                <a:gd name="T107" fmla="*/ 52 w 52"/>
                <a:gd name="T108" fmla="*/ 188 h 18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 h="188">
                  <a:moveTo>
                    <a:pt x="51" y="185"/>
                  </a:moveTo>
                  <a:lnTo>
                    <a:pt x="49" y="174"/>
                  </a:lnTo>
                  <a:lnTo>
                    <a:pt x="47" y="162"/>
                  </a:lnTo>
                  <a:lnTo>
                    <a:pt x="46" y="150"/>
                  </a:lnTo>
                  <a:lnTo>
                    <a:pt x="44" y="139"/>
                  </a:lnTo>
                  <a:lnTo>
                    <a:pt x="43" y="127"/>
                  </a:lnTo>
                  <a:lnTo>
                    <a:pt x="41" y="115"/>
                  </a:lnTo>
                  <a:lnTo>
                    <a:pt x="39" y="104"/>
                  </a:lnTo>
                  <a:lnTo>
                    <a:pt x="38" y="91"/>
                  </a:lnTo>
                  <a:lnTo>
                    <a:pt x="36" y="79"/>
                  </a:lnTo>
                  <a:lnTo>
                    <a:pt x="33" y="69"/>
                  </a:lnTo>
                  <a:lnTo>
                    <a:pt x="31" y="57"/>
                  </a:lnTo>
                  <a:lnTo>
                    <a:pt x="29" y="45"/>
                  </a:lnTo>
                  <a:lnTo>
                    <a:pt x="25" y="33"/>
                  </a:lnTo>
                  <a:lnTo>
                    <a:pt x="20" y="21"/>
                  </a:lnTo>
                  <a:lnTo>
                    <a:pt x="14" y="11"/>
                  </a:lnTo>
                  <a:lnTo>
                    <a:pt x="9" y="0"/>
                  </a:lnTo>
                  <a:lnTo>
                    <a:pt x="0" y="4"/>
                  </a:lnTo>
                  <a:lnTo>
                    <a:pt x="6" y="16"/>
                  </a:lnTo>
                  <a:lnTo>
                    <a:pt x="11" y="26"/>
                  </a:lnTo>
                  <a:lnTo>
                    <a:pt x="14" y="36"/>
                  </a:lnTo>
                  <a:lnTo>
                    <a:pt x="18" y="47"/>
                  </a:lnTo>
                  <a:lnTo>
                    <a:pt x="21" y="58"/>
                  </a:lnTo>
                  <a:lnTo>
                    <a:pt x="23" y="70"/>
                  </a:lnTo>
                  <a:lnTo>
                    <a:pt x="25" y="81"/>
                  </a:lnTo>
                  <a:lnTo>
                    <a:pt x="28" y="93"/>
                  </a:lnTo>
                  <a:lnTo>
                    <a:pt x="30" y="105"/>
                  </a:lnTo>
                  <a:lnTo>
                    <a:pt x="31" y="116"/>
                  </a:lnTo>
                  <a:lnTo>
                    <a:pt x="33" y="129"/>
                  </a:lnTo>
                  <a:lnTo>
                    <a:pt x="34" y="140"/>
                  </a:lnTo>
                  <a:lnTo>
                    <a:pt x="36" y="151"/>
                  </a:lnTo>
                  <a:lnTo>
                    <a:pt x="37" y="163"/>
                  </a:lnTo>
                  <a:lnTo>
                    <a:pt x="39" y="175"/>
                  </a:lnTo>
                  <a:lnTo>
                    <a:pt x="41" y="187"/>
                  </a:lnTo>
                  <a:lnTo>
                    <a:pt x="51" y="185"/>
                  </a:lnTo>
                </a:path>
              </a:pathLst>
            </a:custGeom>
            <a:solidFill>
              <a:srgbClr val="B5B5B5"/>
            </a:solidFill>
            <a:ln w="12700" cap="rnd">
              <a:noFill/>
              <a:round/>
              <a:headEnd/>
              <a:tailEnd/>
            </a:ln>
          </p:spPr>
          <p:txBody>
            <a:bodyPr/>
            <a:lstStyle/>
            <a:p>
              <a:endParaRPr lang="en-US" dirty="0"/>
            </a:p>
          </p:txBody>
        </p:sp>
        <p:sp>
          <p:nvSpPr>
            <p:cNvPr id="49715" name="Freeform 1614"/>
            <p:cNvSpPr>
              <a:spLocks/>
            </p:cNvSpPr>
            <p:nvPr/>
          </p:nvSpPr>
          <p:spPr bwMode="auto">
            <a:xfrm>
              <a:off x="1038" y="1852"/>
              <a:ext cx="47" cy="85"/>
            </a:xfrm>
            <a:custGeom>
              <a:avLst/>
              <a:gdLst>
                <a:gd name="T0" fmla="*/ 37 w 47"/>
                <a:gd name="T1" fmla="*/ 77 h 85"/>
                <a:gd name="T2" fmla="*/ 44 w 47"/>
                <a:gd name="T3" fmla="*/ 76 h 85"/>
                <a:gd name="T4" fmla="*/ 36 w 47"/>
                <a:gd name="T5" fmla="*/ 69 h 85"/>
                <a:gd name="T6" fmla="*/ 31 w 47"/>
                <a:gd name="T7" fmla="*/ 61 h 85"/>
                <a:gd name="T8" fmla="*/ 26 w 47"/>
                <a:gd name="T9" fmla="*/ 52 h 85"/>
                <a:gd name="T10" fmla="*/ 23 w 47"/>
                <a:gd name="T11" fmla="*/ 42 h 85"/>
                <a:gd name="T12" fmla="*/ 19 w 47"/>
                <a:gd name="T13" fmla="*/ 32 h 85"/>
                <a:gd name="T14" fmla="*/ 17 w 47"/>
                <a:gd name="T15" fmla="*/ 21 h 85"/>
                <a:gd name="T16" fmla="*/ 13 w 47"/>
                <a:gd name="T17" fmla="*/ 10 h 85"/>
                <a:gd name="T18" fmla="*/ 8 w 47"/>
                <a:gd name="T19" fmla="*/ 0 h 85"/>
                <a:gd name="T20" fmla="*/ 0 w 47"/>
                <a:gd name="T21" fmla="*/ 5 h 85"/>
                <a:gd name="T22" fmla="*/ 4 w 47"/>
                <a:gd name="T23" fmla="*/ 13 h 85"/>
                <a:gd name="T24" fmla="*/ 7 w 47"/>
                <a:gd name="T25" fmla="*/ 23 h 85"/>
                <a:gd name="T26" fmla="*/ 10 w 47"/>
                <a:gd name="T27" fmla="*/ 35 h 85"/>
                <a:gd name="T28" fmla="*/ 13 w 47"/>
                <a:gd name="T29" fmla="*/ 45 h 85"/>
                <a:gd name="T30" fmla="*/ 18 w 47"/>
                <a:gd name="T31" fmla="*/ 56 h 85"/>
                <a:gd name="T32" fmla="*/ 22 w 47"/>
                <a:gd name="T33" fmla="*/ 66 h 85"/>
                <a:gd name="T34" fmla="*/ 29 w 47"/>
                <a:gd name="T35" fmla="*/ 76 h 85"/>
                <a:gd name="T36" fmla="*/ 39 w 47"/>
                <a:gd name="T37" fmla="*/ 84 h 85"/>
                <a:gd name="T38" fmla="*/ 46 w 47"/>
                <a:gd name="T39" fmla="*/ 82 h 85"/>
                <a:gd name="T40" fmla="*/ 37 w 47"/>
                <a:gd name="T41" fmla="*/ 77 h 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85"/>
                <a:gd name="T65" fmla="*/ 47 w 47"/>
                <a:gd name="T66" fmla="*/ 85 h 8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85">
                  <a:moveTo>
                    <a:pt x="37" y="77"/>
                  </a:moveTo>
                  <a:lnTo>
                    <a:pt x="44" y="76"/>
                  </a:lnTo>
                  <a:lnTo>
                    <a:pt x="36" y="69"/>
                  </a:lnTo>
                  <a:lnTo>
                    <a:pt x="31" y="61"/>
                  </a:lnTo>
                  <a:lnTo>
                    <a:pt x="26" y="52"/>
                  </a:lnTo>
                  <a:lnTo>
                    <a:pt x="23" y="42"/>
                  </a:lnTo>
                  <a:lnTo>
                    <a:pt x="19" y="32"/>
                  </a:lnTo>
                  <a:lnTo>
                    <a:pt x="17" y="21"/>
                  </a:lnTo>
                  <a:lnTo>
                    <a:pt x="13" y="10"/>
                  </a:lnTo>
                  <a:lnTo>
                    <a:pt x="8" y="0"/>
                  </a:lnTo>
                  <a:lnTo>
                    <a:pt x="0" y="5"/>
                  </a:lnTo>
                  <a:lnTo>
                    <a:pt x="4" y="13"/>
                  </a:lnTo>
                  <a:lnTo>
                    <a:pt x="7" y="23"/>
                  </a:lnTo>
                  <a:lnTo>
                    <a:pt x="10" y="35"/>
                  </a:lnTo>
                  <a:lnTo>
                    <a:pt x="13" y="45"/>
                  </a:lnTo>
                  <a:lnTo>
                    <a:pt x="18" y="56"/>
                  </a:lnTo>
                  <a:lnTo>
                    <a:pt x="22" y="66"/>
                  </a:lnTo>
                  <a:lnTo>
                    <a:pt x="29" y="76"/>
                  </a:lnTo>
                  <a:lnTo>
                    <a:pt x="39" y="84"/>
                  </a:lnTo>
                  <a:lnTo>
                    <a:pt x="46" y="82"/>
                  </a:lnTo>
                  <a:lnTo>
                    <a:pt x="37" y="77"/>
                  </a:lnTo>
                </a:path>
              </a:pathLst>
            </a:custGeom>
            <a:solidFill>
              <a:srgbClr val="B5B5B5"/>
            </a:solidFill>
            <a:ln w="12700" cap="rnd">
              <a:noFill/>
              <a:round/>
              <a:headEnd/>
              <a:tailEnd/>
            </a:ln>
          </p:spPr>
          <p:txBody>
            <a:bodyPr/>
            <a:lstStyle/>
            <a:p>
              <a:endParaRPr lang="en-US" dirty="0"/>
            </a:p>
          </p:txBody>
        </p:sp>
        <p:sp>
          <p:nvSpPr>
            <p:cNvPr id="49716" name="Freeform 1615"/>
            <p:cNvSpPr>
              <a:spLocks/>
            </p:cNvSpPr>
            <p:nvPr/>
          </p:nvSpPr>
          <p:spPr bwMode="auto">
            <a:xfrm>
              <a:off x="1080" y="1826"/>
              <a:ext cx="60" cy="109"/>
            </a:xfrm>
            <a:custGeom>
              <a:avLst/>
              <a:gdLst>
                <a:gd name="T0" fmla="*/ 49 w 60"/>
                <a:gd name="T1" fmla="*/ 0 h 109"/>
                <a:gd name="T2" fmla="*/ 44 w 60"/>
                <a:gd name="T3" fmla="*/ 14 h 109"/>
                <a:gd name="T4" fmla="*/ 40 w 60"/>
                <a:gd name="T5" fmla="*/ 27 h 109"/>
                <a:gd name="T6" fmla="*/ 34 w 60"/>
                <a:gd name="T7" fmla="*/ 40 h 109"/>
                <a:gd name="T8" fmla="*/ 29 w 60"/>
                <a:gd name="T9" fmla="*/ 53 h 109"/>
                <a:gd name="T10" fmla="*/ 22 w 60"/>
                <a:gd name="T11" fmla="*/ 65 h 109"/>
                <a:gd name="T12" fmla="*/ 15 w 60"/>
                <a:gd name="T13" fmla="*/ 79 h 109"/>
                <a:gd name="T14" fmla="*/ 7 w 60"/>
                <a:gd name="T15" fmla="*/ 91 h 109"/>
                <a:gd name="T16" fmla="*/ 0 w 60"/>
                <a:gd name="T17" fmla="*/ 103 h 109"/>
                <a:gd name="T18" fmla="*/ 9 w 60"/>
                <a:gd name="T19" fmla="*/ 108 h 109"/>
                <a:gd name="T20" fmla="*/ 16 w 60"/>
                <a:gd name="T21" fmla="*/ 95 h 109"/>
                <a:gd name="T22" fmla="*/ 24 w 60"/>
                <a:gd name="T23" fmla="*/ 82 h 109"/>
                <a:gd name="T24" fmla="*/ 31 w 60"/>
                <a:gd name="T25" fmla="*/ 70 h 109"/>
                <a:gd name="T26" fmla="*/ 37 w 60"/>
                <a:gd name="T27" fmla="*/ 57 h 109"/>
                <a:gd name="T28" fmla="*/ 44 w 60"/>
                <a:gd name="T29" fmla="*/ 45 h 109"/>
                <a:gd name="T30" fmla="*/ 49 w 60"/>
                <a:gd name="T31" fmla="*/ 31 h 109"/>
                <a:gd name="T32" fmla="*/ 55 w 60"/>
                <a:gd name="T33" fmla="*/ 17 h 109"/>
                <a:gd name="T34" fmla="*/ 59 w 60"/>
                <a:gd name="T35" fmla="*/ 3 h 109"/>
                <a:gd name="T36" fmla="*/ 49 w 60"/>
                <a:gd name="T37" fmla="*/ 0 h 1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09"/>
                <a:gd name="T59" fmla="*/ 60 w 60"/>
                <a:gd name="T60" fmla="*/ 109 h 10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09">
                  <a:moveTo>
                    <a:pt x="49" y="0"/>
                  </a:moveTo>
                  <a:lnTo>
                    <a:pt x="44" y="14"/>
                  </a:lnTo>
                  <a:lnTo>
                    <a:pt x="40" y="27"/>
                  </a:lnTo>
                  <a:lnTo>
                    <a:pt x="34" y="40"/>
                  </a:lnTo>
                  <a:lnTo>
                    <a:pt x="29" y="53"/>
                  </a:lnTo>
                  <a:lnTo>
                    <a:pt x="22" y="65"/>
                  </a:lnTo>
                  <a:lnTo>
                    <a:pt x="15" y="79"/>
                  </a:lnTo>
                  <a:lnTo>
                    <a:pt x="7" y="91"/>
                  </a:lnTo>
                  <a:lnTo>
                    <a:pt x="0" y="103"/>
                  </a:lnTo>
                  <a:lnTo>
                    <a:pt x="9" y="108"/>
                  </a:lnTo>
                  <a:lnTo>
                    <a:pt x="16" y="95"/>
                  </a:lnTo>
                  <a:lnTo>
                    <a:pt x="24" y="82"/>
                  </a:lnTo>
                  <a:lnTo>
                    <a:pt x="31" y="70"/>
                  </a:lnTo>
                  <a:lnTo>
                    <a:pt x="37" y="57"/>
                  </a:lnTo>
                  <a:lnTo>
                    <a:pt x="44" y="45"/>
                  </a:lnTo>
                  <a:lnTo>
                    <a:pt x="49" y="31"/>
                  </a:lnTo>
                  <a:lnTo>
                    <a:pt x="55" y="17"/>
                  </a:lnTo>
                  <a:lnTo>
                    <a:pt x="59" y="3"/>
                  </a:lnTo>
                  <a:lnTo>
                    <a:pt x="49" y="0"/>
                  </a:lnTo>
                </a:path>
              </a:pathLst>
            </a:custGeom>
            <a:solidFill>
              <a:srgbClr val="B5B5B5"/>
            </a:solidFill>
            <a:ln w="12700" cap="rnd">
              <a:noFill/>
              <a:round/>
              <a:headEnd/>
              <a:tailEnd/>
            </a:ln>
          </p:spPr>
          <p:txBody>
            <a:bodyPr/>
            <a:lstStyle/>
            <a:p>
              <a:endParaRPr lang="en-US" dirty="0"/>
            </a:p>
          </p:txBody>
        </p:sp>
        <p:sp>
          <p:nvSpPr>
            <p:cNvPr id="49717" name="Freeform 1616"/>
            <p:cNvSpPr>
              <a:spLocks/>
            </p:cNvSpPr>
            <p:nvPr/>
          </p:nvSpPr>
          <p:spPr bwMode="auto">
            <a:xfrm>
              <a:off x="1123" y="1858"/>
              <a:ext cx="39" cy="111"/>
            </a:xfrm>
            <a:custGeom>
              <a:avLst/>
              <a:gdLst>
                <a:gd name="T0" fmla="*/ 3 w 39"/>
                <a:gd name="T1" fmla="*/ 101 h 111"/>
                <a:gd name="T2" fmla="*/ 10 w 39"/>
                <a:gd name="T3" fmla="*/ 105 h 111"/>
                <a:gd name="T4" fmla="*/ 10 w 39"/>
                <a:gd name="T5" fmla="*/ 92 h 111"/>
                <a:gd name="T6" fmla="*/ 10 w 39"/>
                <a:gd name="T7" fmla="*/ 79 h 111"/>
                <a:gd name="T8" fmla="*/ 13 w 39"/>
                <a:gd name="T9" fmla="*/ 66 h 111"/>
                <a:gd name="T10" fmla="*/ 17 w 39"/>
                <a:gd name="T11" fmla="*/ 54 h 111"/>
                <a:gd name="T12" fmla="*/ 22 w 39"/>
                <a:gd name="T13" fmla="*/ 42 h 111"/>
                <a:gd name="T14" fmla="*/ 26 w 39"/>
                <a:gd name="T15" fmla="*/ 28 h 111"/>
                <a:gd name="T16" fmla="*/ 33 w 39"/>
                <a:gd name="T17" fmla="*/ 16 h 111"/>
                <a:gd name="T18" fmla="*/ 38 w 39"/>
                <a:gd name="T19" fmla="*/ 4 h 111"/>
                <a:gd name="T20" fmla="*/ 29 w 39"/>
                <a:gd name="T21" fmla="*/ 0 h 111"/>
                <a:gd name="T22" fmla="*/ 24 w 39"/>
                <a:gd name="T23" fmla="*/ 12 h 111"/>
                <a:gd name="T24" fmla="*/ 18 w 39"/>
                <a:gd name="T25" fmla="*/ 25 h 111"/>
                <a:gd name="T26" fmla="*/ 12 w 39"/>
                <a:gd name="T27" fmla="*/ 37 h 111"/>
                <a:gd name="T28" fmla="*/ 8 w 39"/>
                <a:gd name="T29" fmla="*/ 51 h 111"/>
                <a:gd name="T30" fmla="*/ 3 w 39"/>
                <a:gd name="T31" fmla="*/ 64 h 111"/>
                <a:gd name="T32" fmla="*/ 1 w 39"/>
                <a:gd name="T33" fmla="*/ 78 h 111"/>
                <a:gd name="T34" fmla="*/ 0 w 39"/>
                <a:gd name="T35" fmla="*/ 92 h 111"/>
                <a:gd name="T36" fmla="*/ 1 w 39"/>
                <a:gd name="T37" fmla="*/ 106 h 111"/>
                <a:gd name="T38" fmla="*/ 9 w 39"/>
                <a:gd name="T39" fmla="*/ 110 h 111"/>
                <a:gd name="T40" fmla="*/ 3 w 39"/>
                <a:gd name="T41" fmla="*/ 101 h 1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111"/>
                <a:gd name="T65" fmla="*/ 39 w 39"/>
                <a:gd name="T66" fmla="*/ 111 h 1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111">
                  <a:moveTo>
                    <a:pt x="3" y="101"/>
                  </a:moveTo>
                  <a:lnTo>
                    <a:pt x="10" y="105"/>
                  </a:lnTo>
                  <a:lnTo>
                    <a:pt x="10" y="92"/>
                  </a:lnTo>
                  <a:lnTo>
                    <a:pt x="10" y="79"/>
                  </a:lnTo>
                  <a:lnTo>
                    <a:pt x="13" y="66"/>
                  </a:lnTo>
                  <a:lnTo>
                    <a:pt x="17" y="54"/>
                  </a:lnTo>
                  <a:lnTo>
                    <a:pt x="22" y="42"/>
                  </a:lnTo>
                  <a:lnTo>
                    <a:pt x="26" y="28"/>
                  </a:lnTo>
                  <a:lnTo>
                    <a:pt x="33" y="16"/>
                  </a:lnTo>
                  <a:lnTo>
                    <a:pt x="38" y="4"/>
                  </a:lnTo>
                  <a:lnTo>
                    <a:pt x="29" y="0"/>
                  </a:lnTo>
                  <a:lnTo>
                    <a:pt x="24" y="12"/>
                  </a:lnTo>
                  <a:lnTo>
                    <a:pt x="18" y="25"/>
                  </a:lnTo>
                  <a:lnTo>
                    <a:pt x="12" y="37"/>
                  </a:lnTo>
                  <a:lnTo>
                    <a:pt x="8" y="51"/>
                  </a:lnTo>
                  <a:lnTo>
                    <a:pt x="3" y="64"/>
                  </a:lnTo>
                  <a:lnTo>
                    <a:pt x="1" y="78"/>
                  </a:lnTo>
                  <a:lnTo>
                    <a:pt x="0" y="92"/>
                  </a:lnTo>
                  <a:lnTo>
                    <a:pt x="1" y="106"/>
                  </a:lnTo>
                  <a:lnTo>
                    <a:pt x="9" y="110"/>
                  </a:lnTo>
                  <a:lnTo>
                    <a:pt x="3" y="101"/>
                  </a:lnTo>
                </a:path>
              </a:pathLst>
            </a:custGeom>
            <a:solidFill>
              <a:srgbClr val="B5B5B5"/>
            </a:solidFill>
            <a:ln w="12700" cap="rnd">
              <a:noFill/>
              <a:round/>
              <a:headEnd/>
              <a:tailEnd/>
            </a:ln>
          </p:spPr>
          <p:txBody>
            <a:bodyPr/>
            <a:lstStyle/>
            <a:p>
              <a:endParaRPr lang="en-US" dirty="0"/>
            </a:p>
          </p:txBody>
        </p:sp>
        <p:sp>
          <p:nvSpPr>
            <p:cNvPr id="49718" name="Freeform 1617"/>
            <p:cNvSpPr>
              <a:spLocks/>
            </p:cNvSpPr>
            <p:nvPr/>
          </p:nvSpPr>
          <p:spPr bwMode="auto">
            <a:xfrm>
              <a:off x="1126" y="1950"/>
              <a:ext cx="21" cy="19"/>
            </a:xfrm>
            <a:custGeom>
              <a:avLst/>
              <a:gdLst>
                <a:gd name="T0" fmla="*/ 16 w 21"/>
                <a:gd name="T1" fmla="*/ 0 h 19"/>
                <a:gd name="T2" fmla="*/ 12 w 21"/>
                <a:gd name="T3" fmla="*/ 2 h 19"/>
                <a:gd name="T4" fmla="*/ 7 w 21"/>
                <a:gd name="T5" fmla="*/ 6 h 19"/>
                <a:gd name="T6" fmla="*/ 3 w 21"/>
                <a:gd name="T7" fmla="*/ 9 h 19"/>
                <a:gd name="T8" fmla="*/ 0 w 21"/>
                <a:gd name="T9" fmla="*/ 11 h 19"/>
                <a:gd name="T10" fmla="*/ 5 w 21"/>
                <a:gd name="T11" fmla="*/ 18 h 19"/>
                <a:gd name="T12" fmla="*/ 9 w 21"/>
                <a:gd name="T13" fmla="*/ 14 h 19"/>
                <a:gd name="T14" fmla="*/ 13 w 21"/>
                <a:gd name="T15" fmla="*/ 11 h 19"/>
                <a:gd name="T16" fmla="*/ 16 w 21"/>
                <a:gd name="T17" fmla="*/ 9 h 19"/>
                <a:gd name="T18" fmla="*/ 20 w 21"/>
                <a:gd name="T19" fmla="*/ 7 h 19"/>
                <a:gd name="T20" fmla="*/ 16 w 21"/>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19"/>
                <a:gd name="T35" fmla="*/ 21 w 21"/>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19">
                  <a:moveTo>
                    <a:pt x="16" y="0"/>
                  </a:moveTo>
                  <a:lnTo>
                    <a:pt x="12" y="2"/>
                  </a:lnTo>
                  <a:lnTo>
                    <a:pt x="7" y="6"/>
                  </a:lnTo>
                  <a:lnTo>
                    <a:pt x="3" y="9"/>
                  </a:lnTo>
                  <a:lnTo>
                    <a:pt x="0" y="11"/>
                  </a:lnTo>
                  <a:lnTo>
                    <a:pt x="5" y="18"/>
                  </a:lnTo>
                  <a:lnTo>
                    <a:pt x="9" y="14"/>
                  </a:lnTo>
                  <a:lnTo>
                    <a:pt x="13" y="11"/>
                  </a:lnTo>
                  <a:lnTo>
                    <a:pt x="16" y="9"/>
                  </a:lnTo>
                  <a:lnTo>
                    <a:pt x="20" y="7"/>
                  </a:lnTo>
                  <a:lnTo>
                    <a:pt x="16" y="0"/>
                  </a:lnTo>
                </a:path>
              </a:pathLst>
            </a:custGeom>
            <a:solidFill>
              <a:srgbClr val="B5B5B5"/>
            </a:solidFill>
            <a:ln w="12700" cap="rnd">
              <a:noFill/>
              <a:round/>
              <a:headEnd/>
              <a:tailEnd/>
            </a:ln>
          </p:spPr>
          <p:txBody>
            <a:bodyPr/>
            <a:lstStyle/>
            <a:p>
              <a:endParaRPr lang="en-US" dirty="0"/>
            </a:p>
          </p:txBody>
        </p:sp>
        <p:sp>
          <p:nvSpPr>
            <p:cNvPr id="49719" name="Freeform 1618"/>
            <p:cNvSpPr>
              <a:spLocks/>
            </p:cNvSpPr>
            <p:nvPr/>
          </p:nvSpPr>
          <p:spPr bwMode="auto">
            <a:xfrm>
              <a:off x="1147" y="1929"/>
              <a:ext cx="84" cy="25"/>
            </a:xfrm>
            <a:custGeom>
              <a:avLst/>
              <a:gdLst>
                <a:gd name="T0" fmla="*/ 82 w 84"/>
                <a:gd name="T1" fmla="*/ 0 h 25"/>
                <a:gd name="T2" fmla="*/ 71 w 84"/>
                <a:gd name="T3" fmla="*/ 1 h 25"/>
                <a:gd name="T4" fmla="*/ 61 w 84"/>
                <a:gd name="T5" fmla="*/ 2 h 25"/>
                <a:gd name="T6" fmla="*/ 50 w 84"/>
                <a:gd name="T7" fmla="*/ 4 h 25"/>
                <a:gd name="T8" fmla="*/ 40 w 84"/>
                <a:gd name="T9" fmla="*/ 6 h 25"/>
                <a:gd name="T10" fmla="*/ 30 w 84"/>
                <a:gd name="T11" fmla="*/ 8 h 25"/>
                <a:gd name="T12" fmla="*/ 21 w 84"/>
                <a:gd name="T13" fmla="*/ 10 h 25"/>
                <a:gd name="T14" fmla="*/ 10 w 84"/>
                <a:gd name="T15" fmla="*/ 14 h 25"/>
                <a:gd name="T16" fmla="*/ 0 w 84"/>
                <a:gd name="T17" fmla="*/ 17 h 25"/>
                <a:gd name="T18" fmla="*/ 5 w 84"/>
                <a:gd name="T19" fmla="*/ 24 h 25"/>
                <a:gd name="T20" fmla="*/ 13 w 84"/>
                <a:gd name="T21" fmla="*/ 22 h 25"/>
                <a:gd name="T22" fmla="*/ 23 w 84"/>
                <a:gd name="T23" fmla="*/ 18 h 25"/>
                <a:gd name="T24" fmla="*/ 33 w 84"/>
                <a:gd name="T25" fmla="*/ 16 h 25"/>
                <a:gd name="T26" fmla="*/ 43 w 84"/>
                <a:gd name="T27" fmla="*/ 14 h 25"/>
                <a:gd name="T28" fmla="*/ 51 w 84"/>
                <a:gd name="T29" fmla="*/ 12 h 25"/>
                <a:gd name="T30" fmla="*/ 62 w 84"/>
                <a:gd name="T31" fmla="*/ 11 h 25"/>
                <a:gd name="T32" fmla="*/ 73 w 84"/>
                <a:gd name="T33" fmla="*/ 10 h 25"/>
                <a:gd name="T34" fmla="*/ 83 w 84"/>
                <a:gd name="T35" fmla="*/ 9 h 25"/>
                <a:gd name="T36" fmla="*/ 82 w 84"/>
                <a:gd name="T37" fmla="*/ 9 h 25"/>
                <a:gd name="T38" fmla="*/ 82 w 84"/>
                <a:gd name="T39" fmla="*/ 0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4"/>
                <a:gd name="T61" fmla="*/ 0 h 25"/>
                <a:gd name="T62" fmla="*/ 84 w 84"/>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4" h="25">
                  <a:moveTo>
                    <a:pt x="82" y="0"/>
                  </a:moveTo>
                  <a:lnTo>
                    <a:pt x="71" y="1"/>
                  </a:lnTo>
                  <a:lnTo>
                    <a:pt x="61" y="2"/>
                  </a:lnTo>
                  <a:lnTo>
                    <a:pt x="50" y="4"/>
                  </a:lnTo>
                  <a:lnTo>
                    <a:pt x="40" y="6"/>
                  </a:lnTo>
                  <a:lnTo>
                    <a:pt x="30" y="8"/>
                  </a:lnTo>
                  <a:lnTo>
                    <a:pt x="21" y="10"/>
                  </a:lnTo>
                  <a:lnTo>
                    <a:pt x="10" y="14"/>
                  </a:lnTo>
                  <a:lnTo>
                    <a:pt x="0" y="17"/>
                  </a:lnTo>
                  <a:lnTo>
                    <a:pt x="5" y="24"/>
                  </a:lnTo>
                  <a:lnTo>
                    <a:pt x="13" y="22"/>
                  </a:lnTo>
                  <a:lnTo>
                    <a:pt x="23" y="18"/>
                  </a:lnTo>
                  <a:lnTo>
                    <a:pt x="33" y="16"/>
                  </a:lnTo>
                  <a:lnTo>
                    <a:pt x="43" y="14"/>
                  </a:lnTo>
                  <a:lnTo>
                    <a:pt x="51" y="12"/>
                  </a:lnTo>
                  <a:lnTo>
                    <a:pt x="62" y="11"/>
                  </a:lnTo>
                  <a:lnTo>
                    <a:pt x="73" y="10"/>
                  </a:lnTo>
                  <a:lnTo>
                    <a:pt x="83" y="9"/>
                  </a:lnTo>
                  <a:lnTo>
                    <a:pt x="82" y="9"/>
                  </a:lnTo>
                  <a:lnTo>
                    <a:pt x="82" y="0"/>
                  </a:lnTo>
                </a:path>
              </a:pathLst>
            </a:custGeom>
            <a:solidFill>
              <a:srgbClr val="B5B5B5"/>
            </a:solidFill>
            <a:ln w="12700" cap="rnd">
              <a:noFill/>
              <a:round/>
              <a:headEnd/>
              <a:tailEnd/>
            </a:ln>
          </p:spPr>
          <p:txBody>
            <a:bodyPr/>
            <a:lstStyle/>
            <a:p>
              <a:endParaRPr lang="en-US" dirty="0"/>
            </a:p>
          </p:txBody>
        </p:sp>
        <p:sp>
          <p:nvSpPr>
            <p:cNvPr id="49720" name="Freeform 1619"/>
            <p:cNvSpPr>
              <a:spLocks/>
            </p:cNvSpPr>
            <p:nvPr/>
          </p:nvSpPr>
          <p:spPr bwMode="auto">
            <a:xfrm>
              <a:off x="1235" y="1923"/>
              <a:ext cx="17" cy="17"/>
            </a:xfrm>
            <a:custGeom>
              <a:avLst/>
              <a:gdLst>
                <a:gd name="T0" fmla="*/ 10 w 17"/>
                <a:gd name="T1" fmla="*/ 0 h 17"/>
                <a:gd name="T2" fmla="*/ 12 w 17"/>
                <a:gd name="T3" fmla="*/ 0 h 17"/>
                <a:gd name="T4" fmla="*/ 6 w 17"/>
                <a:gd name="T5" fmla="*/ 1 h 17"/>
                <a:gd name="T6" fmla="*/ 2 w 17"/>
                <a:gd name="T7" fmla="*/ 4 h 17"/>
                <a:gd name="T8" fmla="*/ 0 w 17"/>
                <a:gd name="T9" fmla="*/ 5 h 17"/>
                <a:gd name="T10" fmla="*/ 0 w 17"/>
                <a:gd name="T11" fmla="*/ 16 h 17"/>
                <a:gd name="T12" fmla="*/ 6 w 17"/>
                <a:gd name="T13" fmla="*/ 14 h 17"/>
                <a:gd name="T14" fmla="*/ 10 w 17"/>
                <a:gd name="T15" fmla="*/ 11 h 17"/>
                <a:gd name="T16" fmla="*/ 14 w 17"/>
                <a:gd name="T17" fmla="*/ 10 h 17"/>
                <a:gd name="T18" fmla="*/ 14 w 17"/>
                <a:gd name="T19" fmla="*/ 8 h 17"/>
                <a:gd name="T20" fmla="*/ 16 w 17"/>
                <a:gd name="T21" fmla="*/ 8 h 17"/>
                <a:gd name="T22" fmla="*/ 10 w 17"/>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10" y="0"/>
                  </a:moveTo>
                  <a:lnTo>
                    <a:pt x="12" y="0"/>
                  </a:lnTo>
                  <a:lnTo>
                    <a:pt x="6" y="1"/>
                  </a:lnTo>
                  <a:lnTo>
                    <a:pt x="2" y="4"/>
                  </a:lnTo>
                  <a:lnTo>
                    <a:pt x="0" y="5"/>
                  </a:lnTo>
                  <a:lnTo>
                    <a:pt x="0" y="16"/>
                  </a:lnTo>
                  <a:lnTo>
                    <a:pt x="6" y="14"/>
                  </a:lnTo>
                  <a:lnTo>
                    <a:pt x="10" y="11"/>
                  </a:lnTo>
                  <a:lnTo>
                    <a:pt x="14" y="10"/>
                  </a:lnTo>
                  <a:lnTo>
                    <a:pt x="14" y="8"/>
                  </a:lnTo>
                  <a:lnTo>
                    <a:pt x="16" y="8"/>
                  </a:lnTo>
                  <a:lnTo>
                    <a:pt x="10" y="0"/>
                  </a:lnTo>
                </a:path>
              </a:pathLst>
            </a:custGeom>
            <a:solidFill>
              <a:srgbClr val="B5B5B5"/>
            </a:solidFill>
            <a:ln w="12700" cap="rnd">
              <a:noFill/>
              <a:round/>
              <a:headEnd/>
              <a:tailEnd/>
            </a:ln>
          </p:spPr>
          <p:txBody>
            <a:bodyPr/>
            <a:lstStyle/>
            <a:p>
              <a:endParaRPr lang="en-US" dirty="0"/>
            </a:p>
          </p:txBody>
        </p:sp>
        <p:sp>
          <p:nvSpPr>
            <p:cNvPr id="49721" name="Freeform 1620"/>
            <p:cNvSpPr>
              <a:spLocks/>
            </p:cNvSpPr>
            <p:nvPr/>
          </p:nvSpPr>
          <p:spPr bwMode="auto">
            <a:xfrm>
              <a:off x="1244" y="1915"/>
              <a:ext cx="26" cy="17"/>
            </a:xfrm>
            <a:custGeom>
              <a:avLst/>
              <a:gdLst>
                <a:gd name="T0" fmla="*/ 19 w 26"/>
                <a:gd name="T1" fmla="*/ 0 h 17"/>
                <a:gd name="T2" fmla="*/ 17 w 26"/>
                <a:gd name="T3" fmla="*/ 1 h 17"/>
                <a:gd name="T4" fmla="*/ 15 w 26"/>
                <a:gd name="T5" fmla="*/ 2 h 17"/>
                <a:gd name="T6" fmla="*/ 13 w 26"/>
                <a:gd name="T7" fmla="*/ 4 h 17"/>
                <a:gd name="T8" fmla="*/ 11 w 26"/>
                <a:gd name="T9" fmla="*/ 4 h 17"/>
                <a:gd name="T10" fmla="*/ 9 w 26"/>
                <a:gd name="T11" fmla="*/ 4 h 17"/>
                <a:gd name="T12" fmla="*/ 6 w 26"/>
                <a:gd name="T13" fmla="*/ 5 h 17"/>
                <a:gd name="T14" fmla="*/ 3 w 26"/>
                <a:gd name="T15" fmla="*/ 7 h 17"/>
                <a:gd name="T16" fmla="*/ 0 w 26"/>
                <a:gd name="T17" fmla="*/ 7 h 17"/>
                <a:gd name="T18" fmla="*/ 4 w 26"/>
                <a:gd name="T19" fmla="*/ 16 h 17"/>
                <a:gd name="T20" fmla="*/ 6 w 26"/>
                <a:gd name="T21" fmla="*/ 16 h 17"/>
                <a:gd name="T22" fmla="*/ 9 w 26"/>
                <a:gd name="T23" fmla="*/ 16 h 17"/>
                <a:gd name="T24" fmla="*/ 11 w 26"/>
                <a:gd name="T25" fmla="*/ 14 h 17"/>
                <a:gd name="T26" fmla="*/ 14 w 26"/>
                <a:gd name="T27" fmla="*/ 14 h 17"/>
                <a:gd name="T28" fmla="*/ 17 w 26"/>
                <a:gd name="T29" fmla="*/ 13 h 17"/>
                <a:gd name="T30" fmla="*/ 19 w 26"/>
                <a:gd name="T31" fmla="*/ 11 h 17"/>
                <a:gd name="T32" fmla="*/ 23 w 26"/>
                <a:gd name="T33" fmla="*/ 10 h 17"/>
                <a:gd name="T34" fmla="*/ 25 w 26"/>
                <a:gd name="T35" fmla="*/ 7 h 17"/>
                <a:gd name="T36" fmla="*/ 19 w 26"/>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
                <a:gd name="T58" fmla="*/ 0 h 17"/>
                <a:gd name="T59" fmla="*/ 26 w 26"/>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 h="17">
                  <a:moveTo>
                    <a:pt x="19" y="0"/>
                  </a:moveTo>
                  <a:lnTo>
                    <a:pt x="17" y="1"/>
                  </a:lnTo>
                  <a:lnTo>
                    <a:pt x="15" y="2"/>
                  </a:lnTo>
                  <a:lnTo>
                    <a:pt x="13" y="4"/>
                  </a:lnTo>
                  <a:lnTo>
                    <a:pt x="11" y="4"/>
                  </a:lnTo>
                  <a:lnTo>
                    <a:pt x="9" y="4"/>
                  </a:lnTo>
                  <a:lnTo>
                    <a:pt x="6" y="5"/>
                  </a:lnTo>
                  <a:lnTo>
                    <a:pt x="3" y="7"/>
                  </a:lnTo>
                  <a:lnTo>
                    <a:pt x="0" y="7"/>
                  </a:lnTo>
                  <a:lnTo>
                    <a:pt x="4" y="16"/>
                  </a:lnTo>
                  <a:lnTo>
                    <a:pt x="6" y="16"/>
                  </a:lnTo>
                  <a:lnTo>
                    <a:pt x="9" y="16"/>
                  </a:lnTo>
                  <a:lnTo>
                    <a:pt x="11" y="14"/>
                  </a:lnTo>
                  <a:lnTo>
                    <a:pt x="14" y="14"/>
                  </a:lnTo>
                  <a:lnTo>
                    <a:pt x="17" y="13"/>
                  </a:lnTo>
                  <a:lnTo>
                    <a:pt x="19" y="11"/>
                  </a:lnTo>
                  <a:lnTo>
                    <a:pt x="23" y="10"/>
                  </a:lnTo>
                  <a:lnTo>
                    <a:pt x="25" y="7"/>
                  </a:lnTo>
                  <a:lnTo>
                    <a:pt x="19" y="0"/>
                  </a:lnTo>
                </a:path>
              </a:pathLst>
            </a:custGeom>
            <a:solidFill>
              <a:srgbClr val="B5B5B5"/>
            </a:solidFill>
            <a:ln w="12700" cap="rnd">
              <a:noFill/>
              <a:round/>
              <a:headEnd/>
              <a:tailEnd/>
            </a:ln>
          </p:spPr>
          <p:txBody>
            <a:bodyPr/>
            <a:lstStyle/>
            <a:p>
              <a:endParaRPr lang="en-US" dirty="0"/>
            </a:p>
          </p:txBody>
        </p:sp>
        <p:sp>
          <p:nvSpPr>
            <p:cNvPr id="49722" name="Freeform 1621"/>
            <p:cNvSpPr>
              <a:spLocks/>
            </p:cNvSpPr>
            <p:nvPr/>
          </p:nvSpPr>
          <p:spPr bwMode="auto">
            <a:xfrm>
              <a:off x="1170" y="1961"/>
              <a:ext cx="45" cy="25"/>
            </a:xfrm>
            <a:custGeom>
              <a:avLst/>
              <a:gdLst>
                <a:gd name="T0" fmla="*/ 4 w 45"/>
                <a:gd name="T1" fmla="*/ 16 h 25"/>
                <a:gd name="T2" fmla="*/ 6 w 45"/>
                <a:gd name="T3" fmla="*/ 23 h 25"/>
                <a:gd name="T4" fmla="*/ 11 w 45"/>
                <a:gd name="T5" fmla="*/ 21 h 25"/>
                <a:gd name="T6" fmla="*/ 14 w 45"/>
                <a:gd name="T7" fmla="*/ 18 h 25"/>
                <a:gd name="T8" fmla="*/ 19 w 45"/>
                <a:gd name="T9" fmla="*/ 16 h 25"/>
                <a:gd name="T10" fmla="*/ 24 w 45"/>
                <a:gd name="T11" fmla="*/ 15 h 25"/>
                <a:gd name="T12" fmla="*/ 28 w 45"/>
                <a:gd name="T13" fmla="*/ 14 h 25"/>
                <a:gd name="T14" fmla="*/ 34 w 45"/>
                <a:gd name="T15" fmla="*/ 11 h 25"/>
                <a:gd name="T16" fmla="*/ 39 w 45"/>
                <a:gd name="T17" fmla="*/ 9 h 25"/>
                <a:gd name="T18" fmla="*/ 44 w 45"/>
                <a:gd name="T19" fmla="*/ 7 h 25"/>
                <a:gd name="T20" fmla="*/ 40 w 45"/>
                <a:gd name="T21" fmla="*/ 0 h 25"/>
                <a:gd name="T22" fmla="*/ 35 w 45"/>
                <a:gd name="T23" fmla="*/ 2 h 25"/>
                <a:gd name="T24" fmla="*/ 30 w 45"/>
                <a:gd name="T25" fmla="*/ 5 h 25"/>
                <a:gd name="T26" fmla="*/ 26 w 45"/>
                <a:gd name="T27" fmla="*/ 6 h 25"/>
                <a:gd name="T28" fmla="*/ 21 w 45"/>
                <a:gd name="T29" fmla="*/ 6 h 25"/>
                <a:gd name="T30" fmla="*/ 15 w 45"/>
                <a:gd name="T31" fmla="*/ 9 h 25"/>
                <a:gd name="T32" fmla="*/ 11 w 45"/>
                <a:gd name="T33" fmla="*/ 11 h 25"/>
                <a:gd name="T34" fmla="*/ 4 w 45"/>
                <a:gd name="T35" fmla="*/ 14 h 25"/>
                <a:gd name="T36" fmla="*/ 0 w 45"/>
                <a:gd name="T37" fmla="*/ 17 h 25"/>
                <a:gd name="T38" fmla="*/ 4 w 45"/>
                <a:gd name="T39" fmla="*/ 24 h 25"/>
                <a:gd name="T40" fmla="*/ 4 w 45"/>
                <a:gd name="T41" fmla="*/ 16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25"/>
                <a:gd name="T65" fmla="*/ 45 w 45"/>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25">
                  <a:moveTo>
                    <a:pt x="4" y="16"/>
                  </a:moveTo>
                  <a:lnTo>
                    <a:pt x="6" y="23"/>
                  </a:lnTo>
                  <a:lnTo>
                    <a:pt x="11" y="21"/>
                  </a:lnTo>
                  <a:lnTo>
                    <a:pt x="14" y="18"/>
                  </a:lnTo>
                  <a:lnTo>
                    <a:pt x="19" y="16"/>
                  </a:lnTo>
                  <a:lnTo>
                    <a:pt x="24" y="15"/>
                  </a:lnTo>
                  <a:lnTo>
                    <a:pt x="28" y="14"/>
                  </a:lnTo>
                  <a:lnTo>
                    <a:pt x="34" y="11"/>
                  </a:lnTo>
                  <a:lnTo>
                    <a:pt x="39" y="9"/>
                  </a:lnTo>
                  <a:lnTo>
                    <a:pt x="44" y="7"/>
                  </a:lnTo>
                  <a:lnTo>
                    <a:pt x="40" y="0"/>
                  </a:lnTo>
                  <a:lnTo>
                    <a:pt x="35" y="2"/>
                  </a:lnTo>
                  <a:lnTo>
                    <a:pt x="30" y="5"/>
                  </a:lnTo>
                  <a:lnTo>
                    <a:pt x="26" y="6"/>
                  </a:lnTo>
                  <a:lnTo>
                    <a:pt x="21" y="6"/>
                  </a:lnTo>
                  <a:lnTo>
                    <a:pt x="15" y="9"/>
                  </a:lnTo>
                  <a:lnTo>
                    <a:pt x="11" y="11"/>
                  </a:lnTo>
                  <a:lnTo>
                    <a:pt x="4" y="14"/>
                  </a:lnTo>
                  <a:lnTo>
                    <a:pt x="0" y="17"/>
                  </a:lnTo>
                  <a:lnTo>
                    <a:pt x="4" y="24"/>
                  </a:lnTo>
                  <a:lnTo>
                    <a:pt x="4" y="16"/>
                  </a:lnTo>
                </a:path>
              </a:pathLst>
            </a:custGeom>
            <a:solidFill>
              <a:srgbClr val="B5B5B5"/>
            </a:solidFill>
            <a:ln w="12700" cap="rnd">
              <a:noFill/>
              <a:round/>
              <a:headEnd/>
              <a:tailEnd/>
            </a:ln>
          </p:spPr>
          <p:txBody>
            <a:bodyPr/>
            <a:lstStyle/>
            <a:p>
              <a:endParaRPr lang="en-US" dirty="0"/>
            </a:p>
          </p:txBody>
        </p:sp>
        <p:sp>
          <p:nvSpPr>
            <p:cNvPr id="49723" name="Freeform 1622"/>
            <p:cNvSpPr>
              <a:spLocks/>
            </p:cNvSpPr>
            <p:nvPr/>
          </p:nvSpPr>
          <p:spPr bwMode="auto">
            <a:xfrm>
              <a:off x="1174" y="1981"/>
              <a:ext cx="48" cy="20"/>
            </a:xfrm>
            <a:custGeom>
              <a:avLst/>
              <a:gdLst>
                <a:gd name="T0" fmla="*/ 47 w 48"/>
                <a:gd name="T1" fmla="*/ 13 h 20"/>
                <a:gd name="T2" fmla="*/ 42 w 48"/>
                <a:gd name="T3" fmla="*/ 11 h 20"/>
                <a:gd name="T4" fmla="*/ 35 w 48"/>
                <a:gd name="T5" fmla="*/ 8 h 20"/>
                <a:gd name="T6" fmla="*/ 30 w 48"/>
                <a:gd name="T7" fmla="*/ 6 h 20"/>
                <a:gd name="T8" fmla="*/ 24 w 48"/>
                <a:gd name="T9" fmla="*/ 4 h 20"/>
                <a:gd name="T10" fmla="*/ 18 w 48"/>
                <a:gd name="T11" fmla="*/ 2 h 20"/>
                <a:gd name="T12" fmla="*/ 12 w 48"/>
                <a:gd name="T13" fmla="*/ 1 h 20"/>
                <a:gd name="T14" fmla="*/ 6 w 48"/>
                <a:gd name="T15" fmla="*/ 0 h 20"/>
                <a:gd name="T16" fmla="*/ 0 w 48"/>
                <a:gd name="T17" fmla="*/ 0 h 20"/>
                <a:gd name="T18" fmla="*/ 0 w 48"/>
                <a:gd name="T19" fmla="*/ 8 h 20"/>
                <a:gd name="T20" fmla="*/ 4 w 48"/>
                <a:gd name="T21" fmla="*/ 8 h 20"/>
                <a:gd name="T22" fmla="*/ 11 w 48"/>
                <a:gd name="T23" fmla="*/ 9 h 20"/>
                <a:gd name="T24" fmla="*/ 15 w 48"/>
                <a:gd name="T25" fmla="*/ 10 h 20"/>
                <a:gd name="T26" fmla="*/ 21 w 48"/>
                <a:gd name="T27" fmla="*/ 11 h 20"/>
                <a:gd name="T28" fmla="*/ 26 w 48"/>
                <a:gd name="T29" fmla="*/ 13 h 20"/>
                <a:gd name="T30" fmla="*/ 32 w 48"/>
                <a:gd name="T31" fmla="*/ 14 h 20"/>
                <a:gd name="T32" fmla="*/ 37 w 48"/>
                <a:gd name="T33" fmla="*/ 17 h 20"/>
                <a:gd name="T34" fmla="*/ 42 w 48"/>
                <a:gd name="T35" fmla="*/ 19 h 20"/>
                <a:gd name="T36" fmla="*/ 47 w 48"/>
                <a:gd name="T37" fmla="*/ 13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20"/>
                <a:gd name="T59" fmla="*/ 48 w 48"/>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20">
                  <a:moveTo>
                    <a:pt x="47" y="13"/>
                  </a:moveTo>
                  <a:lnTo>
                    <a:pt x="42" y="11"/>
                  </a:lnTo>
                  <a:lnTo>
                    <a:pt x="35" y="8"/>
                  </a:lnTo>
                  <a:lnTo>
                    <a:pt x="30" y="6"/>
                  </a:lnTo>
                  <a:lnTo>
                    <a:pt x="24" y="4"/>
                  </a:lnTo>
                  <a:lnTo>
                    <a:pt x="18" y="2"/>
                  </a:lnTo>
                  <a:lnTo>
                    <a:pt x="12" y="1"/>
                  </a:lnTo>
                  <a:lnTo>
                    <a:pt x="6" y="0"/>
                  </a:lnTo>
                  <a:lnTo>
                    <a:pt x="0" y="0"/>
                  </a:lnTo>
                  <a:lnTo>
                    <a:pt x="0" y="8"/>
                  </a:lnTo>
                  <a:lnTo>
                    <a:pt x="4" y="8"/>
                  </a:lnTo>
                  <a:lnTo>
                    <a:pt x="11" y="9"/>
                  </a:lnTo>
                  <a:lnTo>
                    <a:pt x="15" y="10"/>
                  </a:lnTo>
                  <a:lnTo>
                    <a:pt x="21" y="11"/>
                  </a:lnTo>
                  <a:lnTo>
                    <a:pt x="26" y="13"/>
                  </a:lnTo>
                  <a:lnTo>
                    <a:pt x="32" y="14"/>
                  </a:lnTo>
                  <a:lnTo>
                    <a:pt x="37" y="17"/>
                  </a:lnTo>
                  <a:lnTo>
                    <a:pt x="42" y="19"/>
                  </a:lnTo>
                  <a:lnTo>
                    <a:pt x="47" y="13"/>
                  </a:lnTo>
                </a:path>
              </a:pathLst>
            </a:custGeom>
            <a:solidFill>
              <a:srgbClr val="B5B5B5"/>
            </a:solidFill>
            <a:ln w="12700" cap="rnd">
              <a:noFill/>
              <a:round/>
              <a:headEnd/>
              <a:tailEnd/>
            </a:ln>
          </p:spPr>
          <p:txBody>
            <a:bodyPr/>
            <a:lstStyle/>
            <a:p>
              <a:endParaRPr lang="en-US" dirty="0"/>
            </a:p>
          </p:txBody>
        </p:sp>
        <p:sp>
          <p:nvSpPr>
            <p:cNvPr id="49724" name="Freeform 1623"/>
            <p:cNvSpPr>
              <a:spLocks/>
            </p:cNvSpPr>
            <p:nvPr/>
          </p:nvSpPr>
          <p:spPr bwMode="auto">
            <a:xfrm>
              <a:off x="1114" y="2002"/>
              <a:ext cx="71" cy="28"/>
            </a:xfrm>
            <a:custGeom>
              <a:avLst/>
              <a:gdLst>
                <a:gd name="T0" fmla="*/ 70 w 71"/>
                <a:gd name="T1" fmla="*/ 11 h 28"/>
                <a:gd name="T2" fmla="*/ 63 w 71"/>
                <a:gd name="T3" fmla="*/ 9 h 28"/>
                <a:gd name="T4" fmla="*/ 54 w 71"/>
                <a:gd name="T5" fmla="*/ 7 h 28"/>
                <a:gd name="T6" fmla="*/ 46 w 71"/>
                <a:gd name="T7" fmla="*/ 5 h 28"/>
                <a:gd name="T8" fmla="*/ 37 w 71"/>
                <a:gd name="T9" fmla="*/ 2 h 28"/>
                <a:gd name="T10" fmla="*/ 29 w 71"/>
                <a:gd name="T11" fmla="*/ 1 h 28"/>
                <a:gd name="T12" fmla="*/ 19 w 71"/>
                <a:gd name="T13" fmla="*/ 0 h 28"/>
                <a:gd name="T14" fmla="*/ 9 w 71"/>
                <a:gd name="T15" fmla="*/ 0 h 28"/>
                <a:gd name="T16" fmla="*/ 0 w 71"/>
                <a:gd name="T17" fmla="*/ 1 h 28"/>
                <a:gd name="T18" fmla="*/ 3 w 71"/>
                <a:gd name="T19" fmla="*/ 17 h 28"/>
                <a:gd name="T20" fmla="*/ 11 w 71"/>
                <a:gd name="T21" fmla="*/ 17 h 28"/>
                <a:gd name="T22" fmla="*/ 18 w 71"/>
                <a:gd name="T23" fmla="*/ 17 h 28"/>
                <a:gd name="T24" fmla="*/ 25 w 71"/>
                <a:gd name="T25" fmla="*/ 18 h 28"/>
                <a:gd name="T26" fmla="*/ 32 w 71"/>
                <a:gd name="T27" fmla="*/ 20 h 28"/>
                <a:gd name="T28" fmla="*/ 40 w 71"/>
                <a:gd name="T29" fmla="*/ 20 h 28"/>
                <a:gd name="T30" fmla="*/ 48 w 71"/>
                <a:gd name="T31" fmla="*/ 22 h 28"/>
                <a:gd name="T32" fmla="*/ 55 w 71"/>
                <a:gd name="T33" fmla="*/ 25 h 28"/>
                <a:gd name="T34" fmla="*/ 63 w 71"/>
                <a:gd name="T35" fmla="*/ 27 h 28"/>
                <a:gd name="T36" fmla="*/ 70 w 71"/>
                <a:gd name="T37" fmla="*/ 11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1"/>
                <a:gd name="T58" fmla="*/ 0 h 28"/>
                <a:gd name="T59" fmla="*/ 71 w 71"/>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1" h="28">
                  <a:moveTo>
                    <a:pt x="70" y="11"/>
                  </a:moveTo>
                  <a:lnTo>
                    <a:pt x="63" y="9"/>
                  </a:lnTo>
                  <a:lnTo>
                    <a:pt x="54" y="7"/>
                  </a:lnTo>
                  <a:lnTo>
                    <a:pt x="46" y="5"/>
                  </a:lnTo>
                  <a:lnTo>
                    <a:pt x="37" y="2"/>
                  </a:lnTo>
                  <a:lnTo>
                    <a:pt x="29" y="1"/>
                  </a:lnTo>
                  <a:lnTo>
                    <a:pt x="19" y="0"/>
                  </a:lnTo>
                  <a:lnTo>
                    <a:pt x="9" y="0"/>
                  </a:lnTo>
                  <a:lnTo>
                    <a:pt x="0" y="1"/>
                  </a:lnTo>
                  <a:lnTo>
                    <a:pt x="3" y="17"/>
                  </a:lnTo>
                  <a:lnTo>
                    <a:pt x="11" y="17"/>
                  </a:lnTo>
                  <a:lnTo>
                    <a:pt x="18" y="17"/>
                  </a:lnTo>
                  <a:lnTo>
                    <a:pt x="25" y="18"/>
                  </a:lnTo>
                  <a:lnTo>
                    <a:pt x="32" y="20"/>
                  </a:lnTo>
                  <a:lnTo>
                    <a:pt x="40" y="20"/>
                  </a:lnTo>
                  <a:lnTo>
                    <a:pt x="48" y="22"/>
                  </a:lnTo>
                  <a:lnTo>
                    <a:pt x="55" y="25"/>
                  </a:lnTo>
                  <a:lnTo>
                    <a:pt x="63" y="27"/>
                  </a:lnTo>
                  <a:lnTo>
                    <a:pt x="70" y="11"/>
                  </a:lnTo>
                </a:path>
              </a:pathLst>
            </a:custGeom>
            <a:solidFill>
              <a:srgbClr val="B5B5B5"/>
            </a:solidFill>
            <a:ln w="12700" cap="rnd">
              <a:noFill/>
              <a:round/>
              <a:headEnd/>
              <a:tailEnd/>
            </a:ln>
          </p:spPr>
          <p:txBody>
            <a:bodyPr/>
            <a:lstStyle/>
            <a:p>
              <a:endParaRPr lang="en-US" dirty="0"/>
            </a:p>
          </p:txBody>
        </p:sp>
        <p:sp>
          <p:nvSpPr>
            <p:cNvPr id="49725" name="Freeform 1624"/>
            <p:cNvSpPr>
              <a:spLocks/>
            </p:cNvSpPr>
            <p:nvPr/>
          </p:nvSpPr>
          <p:spPr bwMode="auto">
            <a:xfrm>
              <a:off x="1329" y="2534"/>
              <a:ext cx="28" cy="38"/>
            </a:xfrm>
            <a:custGeom>
              <a:avLst/>
              <a:gdLst>
                <a:gd name="T0" fmla="*/ 16 w 28"/>
                <a:gd name="T1" fmla="*/ 37 h 38"/>
                <a:gd name="T2" fmla="*/ 18 w 28"/>
                <a:gd name="T3" fmla="*/ 33 h 38"/>
                <a:gd name="T4" fmla="*/ 20 w 28"/>
                <a:gd name="T5" fmla="*/ 28 h 38"/>
                <a:gd name="T6" fmla="*/ 20 w 28"/>
                <a:gd name="T7" fmla="*/ 25 h 38"/>
                <a:gd name="T8" fmla="*/ 22 w 28"/>
                <a:gd name="T9" fmla="*/ 21 h 38"/>
                <a:gd name="T10" fmla="*/ 24 w 28"/>
                <a:gd name="T11" fmla="*/ 16 h 38"/>
                <a:gd name="T12" fmla="*/ 25 w 28"/>
                <a:gd name="T13" fmla="*/ 13 h 38"/>
                <a:gd name="T14" fmla="*/ 26 w 28"/>
                <a:gd name="T15" fmla="*/ 8 h 38"/>
                <a:gd name="T16" fmla="*/ 27 w 28"/>
                <a:gd name="T17" fmla="*/ 3 h 38"/>
                <a:gd name="T18" fmla="*/ 8 w 28"/>
                <a:gd name="T19" fmla="*/ 0 h 38"/>
                <a:gd name="T20" fmla="*/ 7 w 28"/>
                <a:gd name="T21" fmla="*/ 4 h 38"/>
                <a:gd name="T22" fmla="*/ 7 w 28"/>
                <a:gd name="T23" fmla="*/ 9 h 38"/>
                <a:gd name="T24" fmla="*/ 6 w 28"/>
                <a:gd name="T25" fmla="*/ 13 h 38"/>
                <a:gd name="T26" fmla="*/ 5 w 28"/>
                <a:gd name="T27" fmla="*/ 15 h 38"/>
                <a:gd name="T28" fmla="*/ 3 w 28"/>
                <a:gd name="T29" fmla="*/ 20 h 38"/>
                <a:gd name="T30" fmla="*/ 2 w 28"/>
                <a:gd name="T31" fmla="*/ 23 h 38"/>
                <a:gd name="T32" fmla="*/ 1 w 28"/>
                <a:gd name="T33" fmla="*/ 28 h 38"/>
                <a:gd name="T34" fmla="*/ 0 w 28"/>
                <a:gd name="T35" fmla="*/ 32 h 38"/>
                <a:gd name="T36" fmla="*/ 16 w 28"/>
                <a:gd name="T37" fmla="*/ 3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8"/>
                <a:gd name="T59" fmla="*/ 28 w 28"/>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8">
                  <a:moveTo>
                    <a:pt x="16" y="37"/>
                  </a:moveTo>
                  <a:lnTo>
                    <a:pt x="18" y="33"/>
                  </a:lnTo>
                  <a:lnTo>
                    <a:pt x="20" y="28"/>
                  </a:lnTo>
                  <a:lnTo>
                    <a:pt x="20" y="25"/>
                  </a:lnTo>
                  <a:lnTo>
                    <a:pt x="22" y="21"/>
                  </a:lnTo>
                  <a:lnTo>
                    <a:pt x="24" y="16"/>
                  </a:lnTo>
                  <a:lnTo>
                    <a:pt x="25" y="13"/>
                  </a:lnTo>
                  <a:lnTo>
                    <a:pt x="26" y="8"/>
                  </a:lnTo>
                  <a:lnTo>
                    <a:pt x="27" y="3"/>
                  </a:lnTo>
                  <a:lnTo>
                    <a:pt x="8" y="0"/>
                  </a:lnTo>
                  <a:lnTo>
                    <a:pt x="7" y="4"/>
                  </a:lnTo>
                  <a:lnTo>
                    <a:pt x="7" y="9"/>
                  </a:lnTo>
                  <a:lnTo>
                    <a:pt x="6" y="13"/>
                  </a:lnTo>
                  <a:lnTo>
                    <a:pt x="5" y="15"/>
                  </a:lnTo>
                  <a:lnTo>
                    <a:pt x="3" y="20"/>
                  </a:lnTo>
                  <a:lnTo>
                    <a:pt x="2" y="23"/>
                  </a:lnTo>
                  <a:lnTo>
                    <a:pt x="1" y="28"/>
                  </a:lnTo>
                  <a:lnTo>
                    <a:pt x="0" y="32"/>
                  </a:lnTo>
                  <a:lnTo>
                    <a:pt x="16" y="37"/>
                  </a:lnTo>
                </a:path>
              </a:pathLst>
            </a:custGeom>
            <a:solidFill>
              <a:srgbClr val="4F4F4F"/>
            </a:solidFill>
            <a:ln w="12700" cap="rnd">
              <a:noFill/>
              <a:round/>
              <a:headEnd/>
              <a:tailEnd/>
            </a:ln>
          </p:spPr>
          <p:txBody>
            <a:bodyPr/>
            <a:lstStyle/>
            <a:p>
              <a:endParaRPr lang="en-US" dirty="0"/>
            </a:p>
          </p:txBody>
        </p:sp>
        <p:sp>
          <p:nvSpPr>
            <p:cNvPr id="49726" name="Freeform 1625"/>
            <p:cNvSpPr>
              <a:spLocks/>
            </p:cNvSpPr>
            <p:nvPr/>
          </p:nvSpPr>
          <p:spPr bwMode="auto">
            <a:xfrm>
              <a:off x="2641" y="3143"/>
              <a:ext cx="33" cy="31"/>
            </a:xfrm>
            <a:custGeom>
              <a:avLst/>
              <a:gdLst>
                <a:gd name="T0" fmla="*/ 19 w 33"/>
                <a:gd name="T1" fmla="*/ 0 h 31"/>
                <a:gd name="T2" fmla="*/ 19 w 33"/>
                <a:gd name="T3" fmla="*/ 1 h 31"/>
                <a:gd name="T4" fmla="*/ 16 w 33"/>
                <a:gd name="T5" fmla="*/ 3 h 31"/>
                <a:gd name="T6" fmla="*/ 13 w 33"/>
                <a:gd name="T7" fmla="*/ 8 h 31"/>
                <a:gd name="T8" fmla="*/ 11 w 33"/>
                <a:gd name="T9" fmla="*/ 11 h 31"/>
                <a:gd name="T10" fmla="*/ 8 w 33"/>
                <a:gd name="T11" fmla="*/ 14 h 31"/>
                <a:gd name="T12" fmla="*/ 4 w 33"/>
                <a:gd name="T13" fmla="*/ 18 h 31"/>
                <a:gd name="T14" fmla="*/ 3 w 33"/>
                <a:gd name="T15" fmla="*/ 21 h 31"/>
                <a:gd name="T16" fmla="*/ 0 w 33"/>
                <a:gd name="T17" fmla="*/ 23 h 31"/>
                <a:gd name="T18" fmla="*/ 12 w 33"/>
                <a:gd name="T19" fmla="*/ 30 h 31"/>
                <a:gd name="T20" fmla="*/ 13 w 33"/>
                <a:gd name="T21" fmla="*/ 28 h 31"/>
                <a:gd name="T22" fmla="*/ 16 w 33"/>
                <a:gd name="T23" fmla="*/ 25 h 31"/>
                <a:gd name="T24" fmla="*/ 19 w 33"/>
                <a:gd name="T25" fmla="*/ 23 h 31"/>
                <a:gd name="T26" fmla="*/ 22 w 33"/>
                <a:gd name="T27" fmla="*/ 18 h 31"/>
                <a:gd name="T28" fmla="*/ 24 w 33"/>
                <a:gd name="T29" fmla="*/ 15 h 31"/>
                <a:gd name="T30" fmla="*/ 27 w 33"/>
                <a:gd name="T31" fmla="*/ 13 h 31"/>
                <a:gd name="T32" fmla="*/ 29 w 33"/>
                <a:gd name="T33" fmla="*/ 8 h 31"/>
                <a:gd name="T34" fmla="*/ 32 w 33"/>
                <a:gd name="T35" fmla="*/ 6 h 31"/>
                <a:gd name="T36" fmla="*/ 19 w 33"/>
                <a:gd name="T37" fmla="*/ 0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
                <a:gd name="T58" fmla="*/ 0 h 31"/>
                <a:gd name="T59" fmla="*/ 33 w 33"/>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 h="31">
                  <a:moveTo>
                    <a:pt x="19" y="0"/>
                  </a:moveTo>
                  <a:lnTo>
                    <a:pt x="19" y="1"/>
                  </a:lnTo>
                  <a:lnTo>
                    <a:pt x="16" y="3"/>
                  </a:lnTo>
                  <a:lnTo>
                    <a:pt x="13" y="8"/>
                  </a:lnTo>
                  <a:lnTo>
                    <a:pt x="11" y="11"/>
                  </a:lnTo>
                  <a:lnTo>
                    <a:pt x="8" y="14"/>
                  </a:lnTo>
                  <a:lnTo>
                    <a:pt x="4" y="18"/>
                  </a:lnTo>
                  <a:lnTo>
                    <a:pt x="3" y="21"/>
                  </a:lnTo>
                  <a:lnTo>
                    <a:pt x="0" y="23"/>
                  </a:lnTo>
                  <a:lnTo>
                    <a:pt x="12" y="30"/>
                  </a:lnTo>
                  <a:lnTo>
                    <a:pt x="13" y="28"/>
                  </a:lnTo>
                  <a:lnTo>
                    <a:pt x="16" y="25"/>
                  </a:lnTo>
                  <a:lnTo>
                    <a:pt x="19" y="23"/>
                  </a:lnTo>
                  <a:lnTo>
                    <a:pt x="22" y="18"/>
                  </a:lnTo>
                  <a:lnTo>
                    <a:pt x="24" y="15"/>
                  </a:lnTo>
                  <a:lnTo>
                    <a:pt x="27" y="13"/>
                  </a:lnTo>
                  <a:lnTo>
                    <a:pt x="29" y="8"/>
                  </a:lnTo>
                  <a:lnTo>
                    <a:pt x="32" y="6"/>
                  </a:lnTo>
                  <a:lnTo>
                    <a:pt x="19" y="0"/>
                  </a:lnTo>
                </a:path>
              </a:pathLst>
            </a:custGeom>
            <a:solidFill>
              <a:srgbClr val="000000"/>
            </a:solidFill>
            <a:ln w="12700" cap="rnd">
              <a:noFill/>
              <a:round/>
              <a:headEnd/>
              <a:tailEnd/>
            </a:ln>
          </p:spPr>
          <p:txBody>
            <a:bodyPr/>
            <a:lstStyle/>
            <a:p>
              <a:endParaRPr lang="en-US" dirty="0"/>
            </a:p>
          </p:txBody>
        </p:sp>
        <p:sp>
          <p:nvSpPr>
            <p:cNvPr id="49727" name="Freeform 1626"/>
            <p:cNvSpPr>
              <a:spLocks/>
            </p:cNvSpPr>
            <p:nvPr/>
          </p:nvSpPr>
          <p:spPr bwMode="auto">
            <a:xfrm>
              <a:off x="2134" y="3087"/>
              <a:ext cx="17" cy="17"/>
            </a:xfrm>
            <a:custGeom>
              <a:avLst/>
              <a:gdLst>
                <a:gd name="T0" fmla="*/ 14 w 17"/>
                <a:gd name="T1" fmla="*/ 0 h 17"/>
                <a:gd name="T2" fmla="*/ 12 w 17"/>
                <a:gd name="T3" fmla="*/ 0 h 17"/>
                <a:gd name="T4" fmla="*/ 8 w 17"/>
                <a:gd name="T5" fmla="*/ 4 h 17"/>
                <a:gd name="T6" fmla="*/ 4 w 17"/>
                <a:gd name="T7" fmla="*/ 8 h 17"/>
                <a:gd name="T8" fmla="*/ 0 w 17"/>
                <a:gd name="T9" fmla="*/ 8 h 17"/>
                <a:gd name="T10" fmla="*/ 2 w 17"/>
                <a:gd name="T11" fmla="*/ 16 h 17"/>
                <a:gd name="T12" fmla="*/ 5 w 17"/>
                <a:gd name="T13" fmla="*/ 16 h 17"/>
                <a:gd name="T14" fmla="*/ 9 w 17"/>
                <a:gd name="T15" fmla="*/ 12 h 17"/>
                <a:gd name="T16" fmla="*/ 13 w 17"/>
                <a:gd name="T17" fmla="*/ 8 h 17"/>
                <a:gd name="T18" fmla="*/ 16 w 17"/>
                <a:gd name="T19" fmla="*/ 8 h 17"/>
                <a:gd name="T20" fmla="*/ 14 w 17"/>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7"/>
                <a:gd name="T35" fmla="*/ 17 w 17"/>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7">
                  <a:moveTo>
                    <a:pt x="14" y="0"/>
                  </a:moveTo>
                  <a:lnTo>
                    <a:pt x="12" y="0"/>
                  </a:lnTo>
                  <a:lnTo>
                    <a:pt x="8" y="4"/>
                  </a:lnTo>
                  <a:lnTo>
                    <a:pt x="4" y="8"/>
                  </a:lnTo>
                  <a:lnTo>
                    <a:pt x="0" y="8"/>
                  </a:lnTo>
                  <a:lnTo>
                    <a:pt x="2" y="16"/>
                  </a:lnTo>
                  <a:lnTo>
                    <a:pt x="5" y="16"/>
                  </a:lnTo>
                  <a:lnTo>
                    <a:pt x="9" y="12"/>
                  </a:lnTo>
                  <a:lnTo>
                    <a:pt x="13" y="8"/>
                  </a:lnTo>
                  <a:lnTo>
                    <a:pt x="16" y="8"/>
                  </a:lnTo>
                  <a:lnTo>
                    <a:pt x="14" y="0"/>
                  </a:lnTo>
                </a:path>
              </a:pathLst>
            </a:custGeom>
            <a:solidFill>
              <a:srgbClr val="000000"/>
            </a:solidFill>
            <a:ln w="12700" cap="rnd">
              <a:noFill/>
              <a:round/>
              <a:headEnd/>
              <a:tailEnd/>
            </a:ln>
          </p:spPr>
          <p:txBody>
            <a:bodyPr/>
            <a:lstStyle/>
            <a:p>
              <a:endParaRPr lang="en-US" dirty="0"/>
            </a:p>
          </p:txBody>
        </p:sp>
        <p:sp>
          <p:nvSpPr>
            <p:cNvPr id="49728" name="Freeform 1627"/>
            <p:cNvSpPr>
              <a:spLocks/>
            </p:cNvSpPr>
            <p:nvPr/>
          </p:nvSpPr>
          <p:spPr bwMode="auto">
            <a:xfrm>
              <a:off x="2150" y="3080"/>
              <a:ext cx="22" cy="17"/>
            </a:xfrm>
            <a:custGeom>
              <a:avLst/>
              <a:gdLst>
                <a:gd name="T0" fmla="*/ 19 w 22"/>
                <a:gd name="T1" fmla="*/ 0 h 17"/>
                <a:gd name="T2" fmla="*/ 18 w 22"/>
                <a:gd name="T3" fmla="*/ 0 h 17"/>
                <a:gd name="T4" fmla="*/ 15 w 22"/>
                <a:gd name="T5" fmla="*/ 0 h 17"/>
                <a:gd name="T6" fmla="*/ 12 w 22"/>
                <a:gd name="T7" fmla="*/ 3 h 17"/>
                <a:gd name="T8" fmla="*/ 10 w 22"/>
                <a:gd name="T9" fmla="*/ 3 h 17"/>
                <a:gd name="T10" fmla="*/ 7 w 22"/>
                <a:gd name="T11" fmla="*/ 6 h 17"/>
                <a:gd name="T12" fmla="*/ 5 w 22"/>
                <a:gd name="T13" fmla="*/ 6 h 17"/>
                <a:gd name="T14" fmla="*/ 2 w 22"/>
                <a:gd name="T15" fmla="*/ 9 h 17"/>
                <a:gd name="T16" fmla="*/ 0 w 22"/>
                <a:gd name="T17" fmla="*/ 9 h 17"/>
                <a:gd name="T18" fmla="*/ 2 w 22"/>
                <a:gd name="T19" fmla="*/ 16 h 17"/>
                <a:gd name="T20" fmla="*/ 3 w 22"/>
                <a:gd name="T21" fmla="*/ 16 h 17"/>
                <a:gd name="T22" fmla="*/ 5 w 22"/>
                <a:gd name="T23" fmla="*/ 16 h 17"/>
                <a:gd name="T24" fmla="*/ 9 w 22"/>
                <a:gd name="T25" fmla="*/ 12 h 17"/>
                <a:gd name="T26" fmla="*/ 12 w 22"/>
                <a:gd name="T27" fmla="*/ 12 h 17"/>
                <a:gd name="T28" fmla="*/ 14 w 22"/>
                <a:gd name="T29" fmla="*/ 9 h 17"/>
                <a:gd name="T30" fmla="*/ 16 w 22"/>
                <a:gd name="T31" fmla="*/ 6 h 17"/>
                <a:gd name="T32" fmla="*/ 19 w 22"/>
                <a:gd name="T33" fmla="*/ 6 h 17"/>
                <a:gd name="T34" fmla="*/ 21 w 22"/>
                <a:gd name="T35" fmla="*/ 6 h 17"/>
                <a:gd name="T36" fmla="*/ 19 w 22"/>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17"/>
                <a:gd name="T59" fmla="*/ 22 w 22"/>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17">
                  <a:moveTo>
                    <a:pt x="19" y="0"/>
                  </a:moveTo>
                  <a:lnTo>
                    <a:pt x="18" y="0"/>
                  </a:lnTo>
                  <a:lnTo>
                    <a:pt x="15" y="0"/>
                  </a:lnTo>
                  <a:lnTo>
                    <a:pt x="12" y="3"/>
                  </a:lnTo>
                  <a:lnTo>
                    <a:pt x="10" y="3"/>
                  </a:lnTo>
                  <a:lnTo>
                    <a:pt x="7" y="6"/>
                  </a:lnTo>
                  <a:lnTo>
                    <a:pt x="5" y="6"/>
                  </a:lnTo>
                  <a:lnTo>
                    <a:pt x="2" y="9"/>
                  </a:lnTo>
                  <a:lnTo>
                    <a:pt x="0" y="9"/>
                  </a:lnTo>
                  <a:lnTo>
                    <a:pt x="2" y="16"/>
                  </a:lnTo>
                  <a:lnTo>
                    <a:pt x="3" y="16"/>
                  </a:lnTo>
                  <a:lnTo>
                    <a:pt x="5" y="16"/>
                  </a:lnTo>
                  <a:lnTo>
                    <a:pt x="9" y="12"/>
                  </a:lnTo>
                  <a:lnTo>
                    <a:pt x="12" y="12"/>
                  </a:lnTo>
                  <a:lnTo>
                    <a:pt x="14" y="9"/>
                  </a:lnTo>
                  <a:lnTo>
                    <a:pt x="16" y="6"/>
                  </a:lnTo>
                  <a:lnTo>
                    <a:pt x="19" y="6"/>
                  </a:lnTo>
                  <a:lnTo>
                    <a:pt x="21" y="6"/>
                  </a:lnTo>
                  <a:lnTo>
                    <a:pt x="19" y="0"/>
                  </a:lnTo>
                </a:path>
              </a:pathLst>
            </a:custGeom>
            <a:solidFill>
              <a:srgbClr val="000000"/>
            </a:solidFill>
            <a:ln w="12700" cap="rnd">
              <a:noFill/>
              <a:round/>
              <a:headEnd/>
              <a:tailEnd/>
            </a:ln>
          </p:spPr>
          <p:txBody>
            <a:bodyPr/>
            <a:lstStyle/>
            <a:p>
              <a:endParaRPr lang="en-US" dirty="0"/>
            </a:p>
          </p:txBody>
        </p:sp>
        <p:sp>
          <p:nvSpPr>
            <p:cNvPr id="49729" name="Freeform 1628"/>
            <p:cNvSpPr>
              <a:spLocks/>
            </p:cNvSpPr>
            <p:nvPr/>
          </p:nvSpPr>
          <p:spPr bwMode="auto">
            <a:xfrm>
              <a:off x="2175" y="3068"/>
              <a:ext cx="45" cy="17"/>
            </a:xfrm>
            <a:custGeom>
              <a:avLst/>
              <a:gdLst>
                <a:gd name="T0" fmla="*/ 42 w 45"/>
                <a:gd name="T1" fmla="*/ 0 h 17"/>
                <a:gd name="T2" fmla="*/ 37 w 45"/>
                <a:gd name="T3" fmla="*/ 1 h 17"/>
                <a:gd name="T4" fmla="*/ 31 w 45"/>
                <a:gd name="T5" fmla="*/ 3 h 17"/>
                <a:gd name="T6" fmla="*/ 26 w 45"/>
                <a:gd name="T7" fmla="*/ 4 h 17"/>
                <a:gd name="T8" fmla="*/ 21 w 45"/>
                <a:gd name="T9" fmla="*/ 6 h 17"/>
                <a:gd name="T10" fmla="*/ 17 w 45"/>
                <a:gd name="T11" fmla="*/ 6 h 17"/>
                <a:gd name="T12" fmla="*/ 11 w 45"/>
                <a:gd name="T13" fmla="*/ 8 h 17"/>
                <a:gd name="T14" fmla="*/ 5 w 45"/>
                <a:gd name="T15" fmla="*/ 9 h 17"/>
                <a:gd name="T16" fmla="*/ 0 w 45"/>
                <a:gd name="T17" fmla="*/ 12 h 17"/>
                <a:gd name="T18" fmla="*/ 2 w 45"/>
                <a:gd name="T19" fmla="*/ 16 h 17"/>
                <a:gd name="T20" fmla="*/ 7 w 45"/>
                <a:gd name="T21" fmla="*/ 14 h 17"/>
                <a:gd name="T22" fmla="*/ 13 w 45"/>
                <a:gd name="T23" fmla="*/ 12 h 17"/>
                <a:gd name="T24" fmla="*/ 18 w 45"/>
                <a:gd name="T25" fmla="*/ 11 h 17"/>
                <a:gd name="T26" fmla="*/ 23 w 45"/>
                <a:gd name="T27" fmla="*/ 9 h 17"/>
                <a:gd name="T28" fmla="*/ 27 w 45"/>
                <a:gd name="T29" fmla="*/ 9 h 17"/>
                <a:gd name="T30" fmla="*/ 33 w 45"/>
                <a:gd name="T31" fmla="*/ 6 h 17"/>
                <a:gd name="T32" fmla="*/ 38 w 45"/>
                <a:gd name="T33" fmla="*/ 6 h 17"/>
                <a:gd name="T34" fmla="*/ 44 w 45"/>
                <a:gd name="T35" fmla="*/ 4 h 17"/>
                <a:gd name="T36" fmla="*/ 42 w 4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5"/>
                <a:gd name="T58" fmla="*/ 0 h 17"/>
                <a:gd name="T59" fmla="*/ 45 w 45"/>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5" h="17">
                  <a:moveTo>
                    <a:pt x="42" y="0"/>
                  </a:moveTo>
                  <a:lnTo>
                    <a:pt x="37" y="1"/>
                  </a:lnTo>
                  <a:lnTo>
                    <a:pt x="31" y="3"/>
                  </a:lnTo>
                  <a:lnTo>
                    <a:pt x="26" y="4"/>
                  </a:lnTo>
                  <a:lnTo>
                    <a:pt x="21" y="6"/>
                  </a:lnTo>
                  <a:lnTo>
                    <a:pt x="17" y="6"/>
                  </a:lnTo>
                  <a:lnTo>
                    <a:pt x="11" y="8"/>
                  </a:lnTo>
                  <a:lnTo>
                    <a:pt x="5" y="9"/>
                  </a:lnTo>
                  <a:lnTo>
                    <a:pt x="0" y="12"/>
                  </a:lnTo>
                  <a:lnTo>
                    <a:pt x="2" y="16"/>
                  </a:lnTo>
                  <a:lnTo>
                    <a:pt x="7" y="14"/>
                  </a:lnTo>
                  <a:lnTo>
                    <a:pt x="13" y="12"/>
                  </a:lnTo>
                  <a:lnTo>
                    <a:pt x="18" y="11"/>
                  </a:lnTo>
                  <a:lnTo>
                    <a:pt x="23" y="9"/>
                  </a:lnTo>
                  <a:lnTo>
                    <a:pt x="27" y="9"/>
                  </a:lnTo>
                  <a:lnTo>
                    <a:pt x="33" y="6"/>
                  </a:lnTo>
                  <a:lnTo>
                    <a:pt x="38" y="6"/>
                  </a:lnTo>
                  <a:lnTo>
                    <a:pt x="44" y="4"/>
                  </a:lnTo>
                  <a:lnTo>
                    <a:pt x="42" y="0"/>
                  </a:lnTo>
                </a:path>
              </a:pathLst>
            </a:custGeom>
            <a:solidFill>
              <a:srgbClr val="000000"/>
            </a:solidFill>
            <a:ln w="12700" cap="rnd">
              <a:noFill/>
              <a:round/>
              <a:headEnd/>
              <a:tailEnd/>
            </a:ln>
          </p:spPr>
          <p:txBody>
            <a:bodyPr/>
            <a:lstStyle/>
            <a:p>
              <a:endParaRPr lang="en-US" dirty="0"/>
            </a:p>
          </p:txBody>
        </p:sp>
        <p:sp>
          <p:nvSpPr>
            <p:cNvPr id="49730" name="Freeform 1629"/>
            <p:cNvSpPr>
              <a:spLocks/>
            </p:cNvSpPr>
            <p:nvPr/>
          </p:nvSpPr>
          <p:spPr bwMode="auto">
            <a:xfrm>
              <a:off x="2127" y="3068"/>
              <a:ext cx="93" cy="27"/>
            </a:xfrm>
            <a:custGeom>
              <a:avLst/>
              <a:gdLst>
                <a:gd name="T0" fmla="*/ 5 w 93"/>
                <a:gd name="T1" fmla="*/ 25 h 27"/>
                <a:gd name="T2" fmla="*/ 7 w 93"/>
                <a:gd name="T3" fmla="*/ 23 h 27"/>
                <a:gd name="T4" fmla="*/ 17 w 93"/>
                <a:gd name="T5" fmla="*/ 18 h 27"/>
                <a:gd name="T6" fmla="*/ 33 w 93"/>
                <a:gd name="T7" fmla="*/ 14 h 27"/>
                <a:gd name="T8" fmla="*/ 51 w 93"/>
                <a:gd name="T9" fmla="*/ 10 h 27"/>
                <a:gd name="T10" fmla="*/ 69 w 93"/>
                <a:gd name="T11" fmla="*/ 7 h 27"/>
                <a:gd name="T12" fmla="*/ 84 w 93"/>
                <a:gd name="T13" fmla="*/ 5 h 27"/>
                <a:gd name="T14" fmla="*/ 92 w 93"/>
                <a:gd name="T15" fmla="*/ 3 h 27"/>
                <a:gd name="T16" fmla="*/ 90 w 93"/>
                <a:gd name="T17" fmla="*/ 0 h 27"/>
                <a:gd name="T18" fmla="*/ 92 w 93"/>
                <a:gd name="T19" fmla="*/ 3 h 27"/>
                <a:gd name="T20" fmla="*/ 90 w 93"/>
                <a:gd name="T21" fmla="*/ 0 h 27"/>
                <a:gd name="T22" fmla="*/ 82 w 93"/>
                <a:gd name="T23" fmla="*/ 1 h 27"/>
                <a:gd name="T24" fmla="*/ 68 w 93"/>
                <a:gd name="T25" fmla="*/ 2 h 27"/>
                <a:gd name="T26" fmla="*/ 50 w 93"/>
                <a:gd name="T27" fmla="*/ 7 h 27"/>
                <a:gd name="T28" fmla="*/ 32 w 93"/>
                <a:gd name="T29" fmla="*/ 10 h 27"/>
                <a:gd name="T30" fmla="*/ 16 w 93"/>
                <a:gd name="T31" fmla="*/ 14 h 27"/>
                <a:gd name="T32" fmla="*/ 4 w 93"/>
                <a:gd name="T33" fmla="*/ 19 h 27"/>
                <a:gd name="T34" fmla="*/ 0 w 93"/>
                <a:gd name="T35" fmla="*/ 26 h 27"/>
                <a:gd name="T36" fmla="*/ 5 w 93"/>
                <a:gd name="T37" fmla="*/ 25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3"/>
                <a:gd name="T58" fmla="*/ 0 h 27"/>
                <a:gd name="T59" fmla="*/ 93 w 9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3" h="27">
                  <a:moveTo>
                    <a:pt x="5" y="25"/>
                  </a:moveTo>
                  <a:lnTo>
                    <a:pt x="7" y="23"/>
                  </a:lnTo>
                  <a:lnTo>
                    <a:pt x="17" y="18"/>
                  </a:lnTo>
                  <a:lnTo>
                    <a:pt x="33" y="14"/>
                  </a:lnTo>
                  <a:lnTo>
                    <a:pt x="51" y="10"/>
                  </a:lnTo>
                  <a:lnTo>
                    <a:pt x="69" y="7"/>
                  </a:lnTo>
                  <a:lnTo>
                    <a:pt x="84" y="5"/>
                  </a:lnTo>
                  <a:lnTo>
                    <a:pt x="92" y="3"/>
                  </a:lnTo>
                  <a:lnTo>
                    <a:pt x="90" y="0"/>
                  </a:lnTo>
                  <a:lnTo>
                    <a:pt x="92" y="3"/>
                  </a:lnTo>
                  <a:lnTo>
                    <a:pt x="90" y="0"/>
                  </a:lnTo>
                  <a:lnTo>
                    <a:pt x="82" y="1"/>
                  </a:lnTo>
                  <a:lnTo>
                    <a:pt x="68" y="2"/>
                  </a:lnTo>
                  <a:lnTo>
                    <a:pt x="50" y="7"/>
                  </a:lnTo>
                  <a:lnTo>
                    <a:pt x="32" y="10"/>
                  </a:lnTo>
                  <a:lnTo>
                    <a:pt x="16" y="14"/>
                  </a:lnTo>
                  <a:lnTo>
                    <a:pt x="4" y="19"/>
                  </a:lnTo>
                  <a:lnTo>
                    <a:pt x="0" y="26"/>
                  </a:lnTo>
                  <a:lnTo>
                    <a:pt x="5" y="25"/>
                  </a:lnTo>
                </a:path>
              </a:pathLst>
            </a:custGeom>
            <a:solidFill>
              <a:srgbClr val="000000"/>
            </a:solidFill>
            <a:ln w="12700" cap="rnd">
              <a:noFill/>
              <a:round/>
              <a:headEnd/>
              <a:tailEnd/>
            </a:ln>
          </p:spPr>
          <p:txBody>
            <a:bodyPr/>
            <a:lstStyle/>
            <a:p>
              <a:endParaRPr lang="en-US" dirty="0"/>
            </a:p>
          </p:txBody>
        </p:sp>
      </p:grpSp>
      <p:sp>
        <p:nvSpPr>
          <p:cNvPr id="1630"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43</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ChangeArrowheads="1"/>
          </p:cNvSpPr>
          <p:nvPr/>
        </p:nvSpPr>
        <p:spPr bwMode="auto">
          <a:xfrm>
            <a:off x="96652" y="0"/>
            <a:ext cx="9047347"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Types of Respiratory Hazards</a:t>
            </a:r>
          </a:p>
        </p:txBody>
      </p:sp>
      <p:sp>
        <p:nvSpPr>
          <p:cNvPr id="50179" name="Rectangle 4"/>
          <p:cNvSpPr>
            <a:spLocks noChangeArrowheads="1"/>
          </p:cNvSpPr>
          <p:nvPr/>
        </p:nvSpPr>
        <p:spPr bwMode="auto">
          <a:xfrm>
            <a:off x="648402" y="1143000"/>
            <a:ext cx="8242300" cy="4297363"/>
          </a:xfrm>
          <a:prstGeom prst="rect">
            <a:avLst/>
          </a:prstGeom>
          <a:noFill/>
          <a:ln w="9525">
            <a:noFill/>
            <a:miter lim="800000"/>
            <a:headEnd/>
            <a:tailEnd/>
          </a:ln>
        </p:spPr>
        <p:txBody>
          <a:bodyPr/>
          <a:lstStyle/>
          <a:p>
            <a:pPr marL="342900" indent="-342900" eaLnBrk="1" hangingPunct="1">
              <a:lnSpc>
                <a:spcPct val="90000"/>
              </a:lnSpc>
              <a:spcBef>
                <a:spcPts val="1800"/>
              </a:spcBef>
              <a:buFontTx/>
              <a:buChar char="•"/>
            </a:pPr>
            <a:r>
              <a:rPr lang="en-US" altLang="en-US" sz="2400" dirty="0">
                <a:latin typeface="+mn-lt"/>
              </a:rPr>
              <a:t>Gases</a:t>
            </a:r>
            <a:endParaRPr lang="en-US" altLang="en-US" sz="2400" dirty="0">
              <a:solidFill>
                <a:srgbClr val="006666"/>
              </a:solidFill>
              <a:latin typeface="+mn-lt"/>
            </a:endParaRPr>
          </a:p>
          <a:p>
            <a:pPr marL="742950" lvl="1" indent="-285750" eaLnBrk="1" hangingPunct="1">
              <a:lnSpc>
                <a:spcPct val="90000"/>
              </a:lnSpc>
              <a:spcBef>
                <a:spcPts val="1800"/>
              </a:spcBef>
              <a:buFontTx/>
              <a:buChar char="–"/>
            </a:pPr>
            <a:r>
              <a:rPr lang="en-US" altLang="en-US" sz="2400" i="1" dirty="0">
                <a:solidFill>
                  <a:srgbClr val="660066"/>
                </a:solidFill>
                <a:latin typeface="+mn-lt"/>
              </a:rPr>
              <a:t>Generally used in a compressed form</a:t>
            </a:r>
          </a:p>
          <a:p>
            <a:pPr marL="742950" lvl="1" indent="-285750" eaLnBrk="1" hangingPunct="1">
              <a:lnSpc>
                <a:spcPct val="90000"/>
              </a:lnSpc>
              <a:spcBef>
                <a:spcPts val="1800"/>
              </a:spcBef>
              <a:buFontTx/>
              <a:buChar char="–"/>
            </a:pPr>
            <a:r>
              <a:rPr lang="en-US" altLang="en-US" sz="2400" i="1" dirty="0">
                <a:solidFill>
                  <a:srgbClr val="CC3300"/>
                </a:solidFill>
                <a:latin typeface="+mn-lt"/>
              </a:rPr>
              <a:t>Can be released by chemical processes or high heat</a:t>
            </a:r>
          </a:p>
          <a:p>
            <a:pPr marL="742950" lvl="1" indent="-285750" eaLnBrk="1" hangingPunct="1">
              <a:lnSpc>
                <a:spcPct val="90000"/>
              </a:lnSpc>
              <a:spcBef>
                <a:spcPts val="1800"/>
              </a:spcBef>
              <a:buFontTx/>
              <a:buChar char="–"/>
            </a:pPr>
            <a:r>
              <a:rPr lang="en-US" altLang="en-US" sz="2400" i="1" dirty="0">
                <a:solidFill>
                  <a:srgbClr val="006600"/>
                </a:solidFill>
                <a:latin typeface="+mn-lt"/>
              </a:rPr>
              <a:t>Can affect all routes of entry</a:t>
            </a:r>
          </a:p>
          <a:p>
            <a:pPr marL="342900" indent="-342900" eaLnBrk="1" hangingPunct="1">
              <a:lnSpc>
                <a:spcPct val="90000"/>
              </a:lnSpc>
              <a:spcBef>
                <a:spcPts val="1800"/>
              </a:spcBef>
              <a:buFontTx/>
              <a:buChar char="•"/>
            </a:pPr>
            <a:r>
              <a:rPr lang="en-US" altLang="en-US" sz="2400" dirty="0">
                <a:latin typeface="+mn-lt"/>
              </a:rPr>
              <a:t>Vapors</a:t>
            </a:r>
            <a:endParaRPr lang="en-US" altLang="en-US" sz="2400" dirty="0">
              <a:solidFill>
                <a:srgbClr val="006666"/>
              </a:solidFill>
              <a:latin typeface="+mn-lt"/>
            </a:endParaRPr>
          </a:p>
          <a:p>
            <a:pPr marL="742950" lvl="1" indent="-285750" eaLnBrk="1" hangingPunct="1">
              <a:lnSpc>
                <a:spcPct val="90000"/>
              </a:lnSpc>
              <a:spcBef>
                <a:spcPts val="1800"/>
              </a:spcBef>
              <a:buFontTx/>
              <a:buChar char="–"/>
            </a:pPr>
            <a:r>
              <a:rPr lang="en-US" altLang="en-US" sz="2400" i="1" dirty="0">
                <a:solidFill>
                  <a:srgbClr val="660066"/>
                </a:solidFill>
                <a:latin typeface="+mn-lt"/>
              </a:rPr>
              <a:t>Formed by evaporation of liquids or solids</a:t>
            </a:r>
          </a:p>
          <a:p>
            <a:pPr marL="742950" lvl="1" indent="-285750" eaLnBrk="1" hangingPunct="1">
              <a:lnSpc>
                <a:spcPct val="90000"/>
              </a:lnSpc>
              <a:spcBef>
                <a:spcPts val="1800"/>
              </a:spcBef>
              <a:buFontTx/>
              <a:buChar char="–"/>
            </a:pPr>
            <a:r>
              <a:rPr lang="en-US" altLang="en-US" sz="2400" i="1" dirty="0">
                <a:solidFill>
                  <a:srgbClr val="CC3300"/>
                </a:solidFill>
                <a:latin typeface="+mn-lt"/>
              </a:rPr>
              <a:t>Amount usually depends upon exposed surface area</a:t>
            </a:r>
          </a:p>
          <a:p>
            <a:pPr marL="742950" lvl="1" indent="-285750" eaLnBrk="1" hangingPunct="1">
              <a:lnSpc>
                <a:spcPct val="90000"/>
              </a:lnSpc>
              <a:spcBef>
                <a:spcPts val="1800"/>
              </a:spcBef>
              <a:buFontTx/>
              <a:buChar char="–"/>
            </a:pPr>
            <a:r>
              <a:rPr lang="en-US" altLang="en-US" sz="2400" i="1" dirty="0">
                <a:solidFill>
                  <a:srgbClr val="006600"/>
                </a:solidFill>
                <a:latin typeface="+mn-lt"/>
              </a:rPr>
              <a:t>Can be deadly</a:t>
            </a:r>
          </a:p>
          <a:p>
            <a:pPr marL="742950" lvl="1" indent="-285750" eaLnBrk="1" hangingPunct="1">
              <a:lnSpc>
                <a:spcPct val="90000"/>
              </a:lnSpc>
              <a:spcBef>
                <a:spcPct val="30000"/>
              </a:spcBef>
            </a:pPr>
            <a:endParaRPr lang="en-US" sz="2400" dirty="0">
              <a:solidFill>
                <a:srgbClr val="006600"/>
              </a:solidFill>
              <a:latin typeface="+mn-lt"/>
            </a:endParaRP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44</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ChangeArrowheads="1"/>
          </p:cNvSpPr>
          <p:nvPr/>
        </p:nvSpPr>
        <p:spPr bwMode="auto">
          <a:xfrm>
            <a:off x="127000" y="104775"/>
            <a:ext cx="8861425"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Types of Respiratory Hazards </a:t>
            </a:r>
            <a:r>
              <a:rPr lang="en-US" sz="2400" b="1" dirty="0" smtClean="0">
                <a:latin typeface="+mj-lt"/>
              </a:rPr>
              <a:t>(Cont'd.)</a:t>
            </a:r>
            <a:endParaRPr lang="en-US" sz="2400" b="1" dirty="0">
              <a:latin typeface="+mj-lt"/>
            </a:endParaRPr>
          </a:p>
        </p:txBody>
      </p:sp>
      <p:sp>
        <p:nvSpPr>
          <p:cNvPr id="51203" name="Rectangle 4"/>
          <p:cNvSpPr>
            <a:spLocks noChangeArrowheads="1"/>
          </p:cNvSpPr>
          <p:nvPr/>
        </p:nvSpPr>
        <p:spPr bwMode="auto">
          <a:xfrm>
            <a:off x="450850" y="1346200"/>
            <a:ext cx="8229600" cy="4754563"/>
          </a:xfrm>
          <a:prstGeom prst="rect">
            <a:avLst/>
          </a:prstGeom>
          <a:noFill/>
          <a:ln w="9525">
            <a:noFill/>
            <a:miter lim="800000"/>
            <a:headEnd/>
            <a:tailEnd/>
          </a:ln>
        </p:spPr>
        <p:txBody>
          <a:bodyPr/>
          <a:lstStyle/>
          <a:p>
            <a:pPr marL="342900" indent="-342900" eaLnBrk="1" hangingPunct="1">
              <a:lnSpc>
                <a:spcPct val="90000"/>
              </a:lnSpc>
              <a:spcBef>
                <a:spcPts val="1800"/>
              </a:spcBef>
              <a:buFontTx/>
              <a:buChar char="•"/>
            </a:pPr>
            <a:r>
              <a:rPr lang="en-US" altLang="en-US" sz="2800" dirty="0">
                <a:latin typeface="+mn-lt"/>
              </a:rPr>
              <a:t>Fumes</a:t>
            </a:r>
            <a:endParaRPr lang="en-US" altLang="en-US" sz="2800" dirty="0">
              <a:solidFill>
                <a:srgbClr val="006666"/>
              </a:solidFill>
              <a:latin typeface="+mn-lt"/>
            </a:endParaRPr>
          </a:p>
          <a:p>
            <a:pPr marL="742950" lvl="1" indent="-285750" eaLnBrk="1" hangingPunct="1">
              <a:lnSpc>
                <a:spcPct val="90000"/>
              </a:lnSpc>
              <a:spcBef>
                <a:spcPts val="1800"/>
              </a:spcBef>
              <a:buFontTx/>
              <a:buChar char="–"/>
            </a:pPr>
            <a:r>
              <a:rPr lang="en-US" altLang="en-US" sz="2800" i="1" dirty="0">
                <a:solidFill>
                  <a:srgbClr val="660066"/>
                </a:solidFill>
                <a:latin typeface="+mn-lt"/>
              </a:rPr>
              <a:t>Metallic and formed by welding, cutting, or brazing operations</a:t>
            </a:r>
          </a:p>
          <a:p>
            <a:pPr marL="742950" lvl="1" indent="-285750" eaLnBrk="1" hangingPunct="1">
              <a:lnSpc>
                <a:spcPct val="90000"/>
              </a:lnSpc>
              <a:spcBef>
                <a:spcPts val="1800"/>
              </a:spcBef>
              <a:buFontTx/>
              <a:buChar char="–"/>
            </a:pPr>
            <a:r>
              <a:rPr lang="en-US" altLang="en-US" sz="2800" i="1" dirty="0">
                <a:solidFill>
                  <a:srgbClr val="006600"/>
                </a:solidFill>
                <a:latin typeface="+mn-lt"/>
              </a:rPr>
              <a:t>Extremely hazardous to inhale</a:t>
            </a:r>
          </a:p>
          <a:p>
            <a:pPr marL="342900" indent="-342900" eaLnBrk="1" hangingPunct="1">
              <a:lnSpc>
                <a:spcPct val="90000"/>
              </a:lnSpc>
              <a:spcBef>
                <a:spcPts val="1800"/>
              </a:spcBef>
              <a:buFontTx/>
              <a:buChar char="•"/>
            </a:pPr>
            <a:r>
              <a:rPr lang="en-US" altLang="en-US" sz="2800" dirty="0">
                <a:latin typeface="+mn-lt"/>
              </a:rPr>
              <a:t>Air particulates</a:t>
            </a:r>
            <a:endParaRPr lang="en-US" altLang="en-US" sz="2800" dirty="0">
              <a:solidFill>
                <a:srgbClr val="006666"/>
              </a:solidFill>
              <a:latin typeface="+mn-lt"/>
            </a:endParaRPr>
          </a:p>
          <a:p>
            <a:pPr marL="742950" lvl="1" indent="-285750" eaLnBrk="1" hangingPunct="1">
              <a:lnSpc>
                <a:spcPct val="90000"/>
              </a:lnSpc>
              <a:spcBef>
                <a:spcPts val="1800"/>
              </a:spcBef>
              <a:buFontTx/>
              <a:buChar char="–"/>
            </a:pPr>
            <a:r>
              <a:rPr lang="en-US" altLang="en-US" sz="2800" i="1" dirty="0">
                <a:solidFill>
                  <a:srgbClr val="660066"/>
                </a:solidFill>
                <a:latin typeface="+mn-lt"/>
              </a:rPr>
              <a:t>Composed of solid or liquid particles that are suspended or dispersed in air</a:t>
            </a:r>
          </a:p>
          <a:p>
            <a:pPr marL="742950" lvl="1" indent="-285750" eaLnBrk="1" hangingPunct="1">
              <a:lnSpc>
                <a:spcPct val="90000"/>
              </a:lnSpc>
              <a:spcBef>
                <a:spcPts val="1800"/>
              </a:spcBef>
              <a:buFontTx/>
              <a:buChar char="–"/>
            </a:pPr>
            <a:r>
              <a:rPr lang="en-US" altLang="en-US" sz="2800" i="1" dirty="0">
                <a:solidFill>
                  <a:srgbClr val="006600"/>
                </a:solidFill>
                <a:latin typeface="+mn-lt"/>
              </a:rPr>
              <a:t>Can be explosive and hazardous to breathe</a:t>
            </a:r>
          </a:p>
          <a:p>
            <a:pPr marL="742950" lvl="1" indent="-285750" eaLnBrk="1" hangingPunct="1">
              <a:lnSpc>
                <a:spcPct val="90000"/>
              </a:lnSpc>
              <a:spcBef>
                <a:spcPct val="30000"/>
              </a:spcBef>
            </a:pPr>
            <a:endParaRPr lang="en-US" sz="2800" dirty="0">
              <a:solidFill>
                <a:srgbClr val="006600"/>
              </a:solidFill>
              <a:latin typeface="+mn-lt"/>
            </a:endParaRP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45</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ChangeArrowheads="1"/>
          </p:cNvSpPr>
          <p:nvPr/>
        </p:nvSpPr>
        <p:spPr bwMode="auto">
          <a:xfrm>
            <a:off x="127000" y="88900"/>
            <a:ext cx="8824913"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Types of Respiratory Hazards</a:t>
            </a:r>
            <a:r>
              <a:rPr lang="en-US" sz="3600" dirty="0">
                <a:latin typeface="+mj-lt"/>
              </a:rPr>
              <a:t> </a:t>
            </a:r>
            <a:r>
              <a:rPr lang="en-US" sz="2400" dirty="0" smtClean="0">
                <a:latin typeface="+mj-lt"/>
              </a:rPr>
              <a:t>(Cont'd.)</a:t>
            </a:r>
            <a:endParaRPr lang="en-US" sz="2400" dirty="0">
              <a:latin typeface="+mj-lt"/>
            </a:endParaRPr>
          </a:p>
        </p:txBody>
      </p:sp>
      <p:sp>
        <p:nvSpPr>
          <p:cNvPr id="52227" name="Rectangle 4"/>
          <p:cNvSpPr>
            <a:spLocks noChangeArrowheads="1"/>
          </p:cNvSpPr>
          <p:nvPr/>
        </p:nvSpPr>
        <p:spPr bwMode="auto">
          <a:xfrm>
            <a:off x="533991" y="1126460"/>
            <a:ext cx="8534400" cy="4868863"/>
          </a:xfrm>
          <a:prstGeom prst="rect">
            <a:avLst/>
          </a:prstGeom>
          <a:noFill/>
          <a:ln w="9525">
            <a:noFill/>
            <a:miter lim="800000"/>
            <a:headEnd/>
            <a:tailEnd/>
          </a:ln>
        </p:spPr>
        <p:txBody>
          <a:bodyPr/>
          <a:lstStyle/>
          <a:p>
            <a:pPr marL="342900" indent="-342900" eaLnBrk="1" hangingPunct="1">
              <a:lnSpc>
                <a:spcPct val="90000"/>
              </a:lnSpc>
              <a:spcBef>
                <a:spcPct val="30000"/>
              </a:spcBef>
              <a:buFontTx/>
              <a:buChar char="•"/>
            </a:pPr>
            <a:r>
              <a:rPr lang="en-US" altLang="en-US" sz="2800" dirty="0">
                <a:latin typeface="+mn-lt"/>
              </a:rPr>
              <a:t>Atmospheric Hazards</a:t>
            </a:r>
            <a:endParaRPr lang="en-US" altLang="en-US" sz="2800" dirty="0">
              <a:solidFill>
                <a:srgbClr val="006666"/>
              </a:solidFill>
              <a:latin typeface="+mn-lt"/>
            </a:endParaRPr>
          </a:p>
          <a:p>
            <a:pPr marL="685800" lvl="1" eaLnBrk="1" hangingPunct="1">
              <a:spcBef>
                <a:spcPct val="20000"/>
              </a:spcBef>
            </a:pPr>
            <a:r>
              <a:rPr lang="en-US" altLang="en-US" sz="2600" dirty="0">
                <a:solidFill>
                  <a:srgbClr val="660066"/>
                </a:solidFill>
                <a:latin typeface="+mn-lt"/>
              </a:rPr>
              <a:t>Serious risk to employees from one or more of the following causes:</a:t>
            </a:r>
          </a:p>
          <a:p>
            <a:pPr marL="685800" lvl="1" eaLnBrk="1" hangingPunct="1">
              <a:spcBef>
                <a:spcPct val="20000"/>
              </a:spcBef>
            </a:pPr>
            <a:endParaRPr lang="en-US" altLang="en-US" sz="1200" dirty="0">
              <a:solidFill>
                <a:srgbClr val="660066"/>
              </a:solidFill>
              <a:latin typeface="+mn-lt"/>
            </a:endParaRPr>
          </a:p>
          <a:p>
            <a:pPr marL="685800" lvl="1" eaLnBrk="1" hangingPunct="1">
              <a:spcBef>
                <a:spcPts val="1200"/>
              </a:spcBef>
              <a:buFontTx/>
              <a:buChar char="–"/>
            </a:pPr>
            <a:r>
              <a:rPr lang="en-US" sz="2400" dirty="0">
                <a:solidFill>
                  <a:srgbClr val="9933FF"/>
                </a:solidFill>
                <a:latin typeface="+mn-lt"/>
              </a:rPr>
              <a:t>  </a:t>
            </a:r>
            <a:r>
              <a:rPr lang="en-US" sz="2400" i="1" dirty="0">
                <a:solidFill>
                  <a:srgbClr val="9933FF"/>
                </a:solidFill>
                <a:latin typeface="+mn-lt"/>
              </a:rPr>
              <a:t>Flammable gas, vapor, or mist exceeding 10% LEL</a:t>
            </a:r>
          </a:p>
          <a:p>
            <a:pPr marL="685800" lvl="1" eaLnBrk="1" hangingPunct="1">
              <a:spcBef>
                <a:spcPts val="1200"/>
              </a:spcBef>
              <a:buFontTx/>
              <a:buChar char="–"/>
            </a:pPr>
            <a:r>
              <a:rPr lang="en-US" sz="2400" i="1" dirty="0">
                <a:solidFill>
                  <a:srgbClr val="FF0000"/>
                </a:solidFill>
                <a:latin typeface="+mn-lt"/>
              </a:rPr>
              <a:t>  Airborne combustible dust in excess of its LEL</a:t>
            </a:r>
          </a:p>
          <a:p>
            <a:pPr marL="685800" lvl="1" eaLnBrk="1" hangingPunct="1">
              <a:spcBef>
                <a:spcPts val="1200"/>
              </a:spcBef>
              <a:buFontTx/>
              <a:buChar char="–"/>
            </a:pPr>
            <a:r>
              <a:rPr lang="en-US" sz="2400" i="1" u="sng" dirty="0">
                <a:solidFill>
                  <a:srgbClr val="008000"/>
                </a:solidFill>
                <a:latin typeface="+mn-lt"/>
              </a:rPr>
              <a:t>  Oxygen concentration below 19.5%</a:t>
            </a:r>
          </a:p>
          <a:p>
            <a:pPr marL="685800" lvl="1" eaLnBrk="1" hangingPunct="1">
              <a:spcBef>
                <a:spcPts val="1200"/>
              </a:spcBef>
              <a:buFontTx/>
              <a:buChar char="–"/>
            </a:pPr>
            <a:r>
              <a:rPr lang="en-US" sz="2400" i="1" dirty="0">
                <a:solidFill>
                  <a:srgbClr val="660033"/>
                </a:solidFill>
                <a:latin typeface="+mn-lt"/>
              </a:rPr>
              <a:t>  </a:t>
            </a:r>
            <a:r>
              <a:rPr lang="en-US" sz="2400" i="1" u="sng" dirty="0">
                <a:solidFill>
                  <a:srgbClr val="660033"/>
                </a:solidFill>
                <a:latin typeface="+mn-lt"/>
              </a:rPr>
              <a:t>Oxygen concentration above 23.5%</a:t>
            </a:r>
          </a:p>
          <a:p>
            <a:pPr marL="685800" lvl="1" eaLnBrk="1" hangingPunct="1">
              <a:spcBef>
                <a:spcPts val="1200"/>
              </a:spcBef>
              <a:buFontTx/>
              <a:buChar char="–"/>
            </a:pPr>
            <a:r>
              <a:rPr lang="en-US" sz="2400" i="1" dirty="0">
                <a:solidFill>
                  <a:srgbClr val="9933FF"/>
                </a:solidFill>
                <a:latin typeface="+mn-lt"/>
              </a:rPr>
              <a:t>  Concentration of any substance exceeding its PEL</a:t>
            </a:r>
          </a:p>
          <a:p>
            <a:pPr marL="685800" lvl="1" eaLnBrk="1" hangingPunct="1">
              <a:spcBef>
                <a:spcPts val="1200"/>
              </a:spcBef>
              <a:buFontTx/>
              <a:buChar char="–"/>
            </a:pPr>
            <a:r>
              <a:rPr lang="en-US" sz="2400" i="1" dirty="0">
                <a:solidFill>
                  <a:srgbClr val="FF0000"/>
                </a:solidFill>
                <a:latin typeface="+mn-lt"/>
              </a:rPr>
              <a:t>  Another atmospheric condition is IDLH</a:t>
            </a:r>
          </a:p>
          <a:p>
            <a:pPr marL="342900" indent="-342900"/>
            <a:endParaRPr lang="en-US" altLang="en-US" sz="2400" dirty="0">
              <a:solidFill>
                <a:srgbClr val="660066"/>
              </a:solidFill>
              <a:latin typeface="+mn-lt"/>
            </a:endParaRP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46</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565150" y="1998663"/>
            <a:ext cx="6280150" cy="393700"/>
          </a:xfrm>
          <a:prstGeom prst="rect">
            <a:avLst/>
          </a:prstGeom>
          <a:noFill/>
          <a:ln w="12700">
            <a:noFill/>
            <a:miter lim="800000"/>
            <a:headEnd/>
            <a:tailEnd/>
          </a:ln>
        </p:spPr>
        <p:txBody>
          <a:bodyPr lIns="90488" tIns="44450" rIns="90488" bIns="44450">
            <a:spAutoFit/>
          </a:bodyPr>
          <a:lstStyle/>
          <a:p>
            <a:r>
              <a:rPr lang="en-US" sz="2000" b="1" i="1" dirty="0"/>
              <a:t> </a:t>
            </a:r>
            <a:endParaRPr lang="en-US" sz="2400" b="1" i="1" dirty="0">
              <a:solidFill>
                <a:srgbClr val="008000"/>
              </a:solidFill>
            </a:endParaRPr>
          </a:p>
        </p:txBody>
      </p:sp>
      <p:sp>
        <p:nvSpPr>
          <p:cNvPr id="53251" name="Rectangle 3"/>
          <p:cNvSpPr>
            <a:spLocks noChangeArrowheads="1"/>
          </p:cNvSpPr>
          <p:nvPr/>
        </p:nvSpPr>
        <p:spPr bwMode="auto">
          <a:xfrm>
            <a:off x="463550" y="4130675"/>
            <a:ext cx="7270750" cy="454025"/>
          </a:xfrm>
          <a:prstGeom prst="rect">
            <a:avLst/>
          </a:prstGeom>
          <a:noFill/>
          <a:ln w="12700">
            <a:noFill/>
            <a:miter lim="800000"/>
            <a:headEnd/>
            <a:tailEnd/>
          </a:ln>
        </p:spPr>
        <p:txBody>
          <a:bodyPr lIns="90488" tIns="44450" rIns="90488" bIns="44450">
            <a:spAutoFit/>
          </a:bodyPr>
          <a:lstStyle/>
          <a:p>
            <a:r>
              <a:rPr lang="en-US" sz="2400" b="1" i="1" dirty="0"/>
              <a:t> </a:t>
            </a:r>
            <a:endParaRPr lang="en-US" sz="2400" b="1" i="1" dirty="0">
              <a:solidFill>
                <a:srgbClr val="660033"/>
              </a:solidFill>
            </a:endParaRPr>
          </a:p>
        </p:txBody>
      </p:sp>
      <p:sp>
        <p:nvSpPr>
          <p:cNvPr id="53252" name="Rectangle 4"/>
          <p:cNvSpPr>
            <a:spLocks noGrp="1" noChangeArrowheads="1"/>
          </p:cNvSpPr>
          <p:nvPr>
            <p:ph type="title"/>
          </p:nvPr>
        </p:nvSpPr>
        <p:spPr bwMode="auto">
          <a:xfrm>
            <a:off x="0" y="260083"/>
            <a:ext cx="9144000" cy="736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Exposure Limits</a:t>
            </a:r>
          </a:p>
        </p:txBody>
      </p:sp>
      <p:sp>
        <p:nvSpPr>
          <p:cNvPr id="53253" name="Rectangle 5"/>
          <p:cNvSpPr>
            <a:spLocks noGrp="1" noChangeArrowheads="1"/>
          </p:cNvSpPr>
          <p:nvPr>
            <p:ph idx="1"/>
          </p:nvPr>
        </p:nvSpPr>
        <p:spPr>
          <a:xfrm>
            <a:off x="565150" y="1180803"/>
            <a:ext cx="8229600" cy="4892675"/>
          </a:xfrm>
        </p:spPr>
        <p:txBody>
          <a:bodyPr/>
          <a:lstStyle/>
          <a:p>
            <a:pPr eaLnBrk="1" hangingPunct="1"/>
            <a:r>
              <a:rPr lang="en-US" dirty="0" smtClean="0">
                <a:solidFill>
                  <a:srgbClr val="006666"/>
                </a:solidFill>
              </a:rPr>
              <a:t>Permissible Exposure Limit (OSHA):</a:t>
            </a:r>
          </a:p>
          <a:p>
            <a:pPr lvl="1" eaLnBrk="1" hangingPunct="1"/>
            <a:r>
              <a:rPr lang="en-US" i="1" dirty="0" smtClean="0">
                <a:solidFill>
                  <a:srgbClr val="660033"/>
                </a:solidFill>
              </a:rPr>
              <a:t>Permissible exposure limits (PELs)</a:t>
            </a:r>
          </a:p>
          <a:p>
            <a:pPr lvl="1" eaLnBrk="1" hangingPunct="1"/>
            <a:r>
              <a:rPr lang="en-US" i="1" dirty="0" smtClean="0">
                <a:solidFill>
                  <a:srgbClr val="660066"/>
                </a:solidFill>
              </a:rPr>
              <a:t>29 CFR 1910.1000 establishes OSHA’s exposure levels</a:t>
            </a:r>
            <a:endParaRPr lang="en-US" i="1" dirty="0" smtClean="0">
              <a:solidFill>
                <a:srgbClr val="008000"/>
              </a:solidFill>
            </a:endParaRPr>
          </a:p>
          <a:p>
            <a:pPr>
              <a:spcBef>
                <a:spcPts val="2400"/>
              </a:spcBef>
            </a:pPr>
            <a:r>
              <a:rPr lang="en-US" dirty="0" smtClean="0">
                <a:solidFill>
                  <a:srgbClr val="660033"/>
                </a:solidFill>
              </a:rPr>
              <a:t>Recommended Exposure Limits (NIOSH):</a:t>
            </a:r>
          </a:p>
          <a:p>
            <a:pPr lvl="1" eaLnBrk="1" hangingPunct="1"/>
            <a:r>
              <a:rPr lang="en-US" i="1" dirty="0" smtClean="0">
                <a:solidFill>
                  <a:srgbClr val="660066"/>
                </a:solidFill>
              </a:rPr>
              <a:t>Recommended exposure limits (RELs) used to develop new OSHA standards</a:t>
            </a:r>
          </a:p>
          <a:p>
            <a:pPr lvl="1" eaLnBrk="1" hangingPunct="1"/>
            <a:r>
              <a:rPr lang="en-US" i="1" dirty="0" smtClean="0">
                <a:solidFill>
                  <a:srgbClr val="008000"/>
                </a:solidFill>
              </a:rPr>
              <a:t>“NIOSH Recommendations For</a:t>
            </a:r>
            <a:r>
              <a:rPr lang="en-US" i="1" dirty="0" smtClean="0">
                <a:solidFill>
                  <a:srgbClr val="FF0000"/>
                </a:solidFill>
              </a:rPr>
              <a:t> </a:t>
            </a:r>
            <a:r>
              <a:rPr lang="en-US" i="1" dirty="0" smtClean="0">
                <a:solidFill>
                  <a:srgbClr val="008000"/>
                </a:solidFill>
              </a:rPr>
              <a:t>Occupational Health Standards”</a:t>
            </a:r>
          </a:p>
        </p:txBody>
      </p:sp>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47</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253">
                                            <p:txEl>
                                              <p:pRg st="0" end="0"/>
                                            </p:txEl>
                                          </p:spTgt>
                                        </p:tgtEl>
                                        <p:attrNameLst>
                                          <p:attrName>style.visibility</p:attrName>
                                        </p:attrNameLst>
                                      </p:cBhvr>
                                      <p:to>
                                        <p:strVal val="visible"/>
                                      </p:to>
                                    </p:set>
                                    <p:animEffect transition="in" filter="fade">
                                      <p:cBhvr>
                                        <p:cTn id="7" dur="500"/>
                                        <p:tgtEl>
                                          <p:spTgt spid="5325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253">
                                            <p:txEl>
                                              <p:pRg st="1" end="1"/>
                                            </p:txEl>
                                          </p:spTgt>
                                        </p:tgtEl>
                                        <p:attrNameLst>
                                          <p:attrName>style.visibility</p:attrName>
                                        </p:attrNameLst>
                                      </p:cBhvr>
                                      <p:to>
                                        <p:strVal val="visible"/>
                                      </p:to>
                                    </p:set>
                                    <p:animEffect transition="in" filter="fade">
                                      <p:cBhvr>
                                        <p:cTn id="10" dur="500"/>
                                        <p:tgtEl>
                                          <p:spTgt spid="5325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3253">
                                            <p:txEl>
                                              <p:pRg st="2" end="2"/>
                                            </p:txEl>
                                          </p:spTgt>
                                        </p:tgtEl>
                                        <p:attrNameLst>
                                          <p:attrName>style.visibility</p:attrName>
                                        </p:attrNameLst>
                                      </p:cBhvr>
                                      <p:to>
                                        <p:strVal val="visible"/>
                                      </p:to>
                                    </p:set>
                                    <p:animEffect transition="in" filter="fade">
                                      <p:cBhvr>
                                        <p:cTn id="13" dur="500"/>
                                        <p:tgtEl>
                                          <p:spTgt spid="5325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3253">
                                            <p:txEl>
                                              <p:pRg st="3" end="3"/>
                                            </p:txEl>
                                          </p:spTgt>
                                        </p:tgtEl>
                                        <p:attrNameLst>
                                          <p:attrName>style.visibility</p:attrName>
                                        </p:attrNameLst>
                                      </p:cBhvr>
                                      <p:to>
                                        <p:strVal val="visible"/>
                                      </p:to>
                                    </p:set>
                                    <p:animEffect transition="in" filter="fade">
                                      <p:cBhvr>
                                        <p:cTn id="18" dur="500"/>
                                        <p:tgtEl>
                                          <p:spTgt spid="5325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3253">
                                            <p:txEl>
                                              <p:pRg st="4" end="4"/>
                                            </p:txEl>
                                          </p:spTgt>
                                        </p:tgtEl>
                                        <p:attrNameLst>
                                          <p:attrName>style.visibility</p:attrName>
                                        </p:attrNameLst>
                                      </p:cBhvr>
                                      <p:to>
                                        <p:strVal val="visible"/>
                                      </p:to>
                                    </p:set>
                                    <p:animEffect transition="in" filter="fade">
                                      <p:cBhvr>
                                        <p:cTn id="21" dur="500"/>
                                        <p:tgtEl>
                                          <p:spTgt spid="5325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3253">
                                            <p:txEl>
                                              <p:pRg st="5" end="5"/>
                                            </p:txEl>
                                          </p:spTgt>
                                        </p:tgtEl>
                                        <p:attrNameLst>
                                          <p:attrName>style.visibility</p:attrName>
                                        </p:attrNameLst>
                                      </p:cBhvr>
                                      <p:to>
                                        <p:strVal val="visible"/>
                                      </p:to>
                                    </p:set>
                                    <p:animEffect transition="in" filter="fade">
                                      <p:cBhvr>
                                        <p:cTn id="24" dur="500"/>
                                        <p:tgtEl>
                                          <p:spTgt spid="5325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532108" y="1236921"/>
            <a:ext cx="8326437" cy="3783087"/>
          </a:xfrm>
          <a:prstGeom prst="rect">
            <a:avLst/>
          </a:prstGeom>
          <a:noFill/>
          <a:ln w="12700">
            <a:noFill/>
            <a:miter lim="800000"/>
            <a:headEnd/>
            <a:tailEnd/>
          </a:ln>
        </p:spPr>
        <p:txBody>
          <a:bodyPr lIns="90488" tIns="44450" rIns="90488" bIns="44450">
            <a:spAutoFit/>
          </a:bodyPr>
          <a:lstStyle/>
          <a:p>
            <a:r>
              <a:rPr lang="en-US" sz="2800" u="sng" dirty="0">
                <a:solidFill>
                  <a:srgbClr val="660033"/>
                </a:solidFill>
                <a:latin typeface="+mn-lt"/>
              </a:rPr>
              <a:t>TLV is the upper limit of a toxic concentration to which you can be exposed without adverse </a:t>
            </a:r>
            <a:r>
              <a:rPr lang="en-US" sz="2800" u="sng" dirty="0" smtClean="0">
                <a:solidFill>
                  <a:srgbClr val="660033"/>
                </a:solidFill>
                <a:latin typeface="+mn-lt"/>
              </a:rPr>
              <a:t>effects. </a:t>
            </a:r>
            <a:endParaRPr lang="en-US" sz="2800" u="sng" dirty="0">
              <a:solidFill>
                <a:srgbClr val="660033"/>
              </a:solidFill>
              <a:latin typeface="+mn-lt"/>
            </a:endParaRPr>
          </a:p>
          <a:p>
            <a:pPr marL="228600" indent="-228600" algn="just"/>
            <a:endParaRPr lang="en-US" sz="2800" u="sng" dirty="0">
              <a:solidFill>
                <a:srgbClr val="660033"/>
              </a:solidFill>
              <a:latin typeface="+mn-lt"/>
            </a:endParaRPr>
          </a:p>
          <a:p>
            <a:pPr marL="228600" indent="-228600">
              <a:buFontTx/>
              <a:buChar char="•"/>
            </a:pPr>
            <a:r>
              <a:rPr lang="en-US" sz="2600" dirty="0">
                <a:solidFill>
                  <a:srgbClr val="9933FF"/>
                </a:solidFill>
                <a:latin typeface="+mn-lt"/>
              </a:rPr>
              <a:t>Gaseous substances: parts per million (ppm)</a:t>
            </a:r>
          </a:p>
          <a:p>
            <a:pPr marL="228600" indent="-228600"/>
            <a:endParaRPr lang="en-US" sz="2600" dirty="0">
              <a:solidFill>
                <a:srgbClr val="9933FF"/>
              </a:solidFill>
              <a:latin typeface="+mn-lt"/>
            </a:endParaRPr>
          </a:p>
          <a:p>
            <a:pPr marL="228600" indent="-228600">
              <a:buFontTx/>
              <a:buChar char="•"/>
            </a:pPr>
            <a:r>
              <a:rPr lang="en-US" sz="2600" dirty="0">
                <a:solidFill>
                  <a:srgbClr val="FF0000"/>
                </a:solidFill>
                <a:latin typeface="+mn-lt"/>
              </a:rPr>
              <a:t>Fumes or mists - milligrams per cubic meter (mg/m</a:t>
            </a:r>
            <a:r>
              <a:rPr lang="en-US" sz="2600" baseline="30000" dirty="0">
                <a:solidFill>
                  <a:srgbClr val="FF0000"/>
                </a:solidFill>
                <a:latin typeface="+mn-lt"/>
              </a:rPr>
              <a:t>3</a:t>
            </a:r>
            <a:r>
              <a:rPr lang="en-US" sz="2600" dirty="0">
                <a:solidFill>
                  <a:srgbClr val="FF0000"/>
                </a:solidFill>
                <a:latin typeface="+mn-lt"/>
              </a:rPr>
              <a:t>)</a:t>
            </a:r>
          </a:p>
          <a:p>
            <a:pPr marL="228600" indent="-228600"/>
            <a:endParaRPr lang="en-US" sz="2600" dirty="0">
              <a:solidFill>
                <a:srgbClr val="FF0000"/>
              </a:solidFill>
              <a:latin typeface="+mn-lt"/>
            </a:endParaRPr>
          </a:p>
          <a:p>
            <a:pPr marL="228600" indent="-228600">
              <a:buFontTx/>
              <a:buChar char="•"/>
            </a:pPr>
            <a:r>
              <a:rPr lang="en-US" sz="2600" dirty="0">
                <a:solidFill>
                  <a:srgbClr val="008000"/>
                </a:solidFill>
                <a:latin typeface="+mn-lt"/>
              </a:rPr>
              <a:t>American Conference of Governmental Industrial Hygienists (ACGIH)</a:t>
            </a:r>
          </a:p>
        </p:txBody>
      </p:sp>
      <p:sp>
        <p:nvSpPr>
          <p:cNvPr id="54275" name="Rectangle 4"/>
          <p:cNvSpPr>
            <a:spLocks noChangeArrowheads="1"/>
          </p:cNvSpPr>
          <p:nvPr/>
        </p:nvSpPr>
        <p:spPr bwMode="auto">
          <a:xfrm>
            <a:off x="98241" y="107212"/>
            <a:ext cx="9045759" cy="892248"/>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Threshold Limit Value</a:t>
            </a: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48</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ChangeArrowheads="1"/>
          </p:cNvSpPr>
          <p:nvPr/>
        </p:nvSpPr>
        <p:spPr bwMode="auto">
          <a:xfrm>
            <a:off x="400049" y="1803316"/>
            <a:ext cx="8584463" cy="1567096"/>
          </a:xfrm>
          <a:prstGeom prst="rect">
            <a:avLst/>
          </a:prstGeom>
          <a:noFill/>
          <a:ln w="12700">
            <a:noFill/>
            <a:miter lim="800000"/>
            <a:headEnd/>
            <a:tailEnd/>
          </a:ln>
        </p:spPr>
        <p:txBody>
          <a:bodyPr wrap="square" lIns="90488" tIns="44450" rIns="90488" bIns="44450">
            <a:spAutoFit/>
          </a:bodyPr>
          <a:lstStyle/>
          <a:p>
            <a:pPr marL="234950" indent="-234950">
              <a:buFontTx/>
              <a:buChar char="•"/>
            </a:pPr>
            <a:r>
              <a:rPr lang="en-US" sz="3200" dirty="0">
                <a:solidFill>
                  <a:srgbClr val="9933FF"/>
                </a:solidFill>
                <a:latin typeface="+mn-lt"/>
              </a:rPr>
              <a:t>Maximum concentration of a toxic </a:t>
            </a:r>
            <a:r>
              <a:rPr lang="en-US" sz="3200" dirty="0" smtClean="0">
                <a:solidFill>
                  <a:srgbClr val="9933FF"/>
                </a:solidFill>
                <a:latin typeface="+mn-lt"/>
              </a:rPr>
              <a:t>substance</a:t>
            </a:r>
            <a:endParaRPr lang="en-US" sz="3200" dirty="0">
              <a:solidFill>
                <a:srgbClr val="9933FF"/>
              </a:solidFill>
              <a:latin typeface="+mn-lt"/>
            </a:endParaRPr>
          </a:p>
          <a:p>
            <a:pPr marL="234950" indent="-234950"/>
            <a:endParaRPr lang="en-US" sz="3200" dirty="0">
              <a:solidFill>
                <a:srgbClr val="9933FF"/>
              </a:solidFill>
              <a:latin typeface="+mn-lt"/>
            </a:endParaRPr>
          </a:p>
          <a:p>
            <a:pPr marL="234950" indent="-234950">
              <a:buFontTx/>
              <a:buChar char="•"/>
            </a:pPr>
            <a:r>
              <a:rPr lang="en-US" sz="3200" dirty="0">
                <a:solidFill>
                  <a:srgbClr val="800000"/>
                </a:solidFill>
                <a:latin typeface="+mn-lt"/>
              </a:rPr>
              <a:t>Determining use and type of SCBA</a:t>
            </a:r>
          </a:p>
        </p:txBody>
      </p:sp>
      <p:sp>
        <p:nvSpPr>
          <p:cNvPr id="55299" name="Rectangle 4"/>
          <p:cNvSpPr>
            <a:spLocks noChangeArrowheads="1"/>
          </p:cNvSpPr>
          <p:nvPr/>
        </p:nvSpPr>
        <p:spPr bwMode="auto">
          <a:xfrm>
            <a:off x="400050" y="327025"/>
            <a:ext cx="8277225"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Immediately Dangerous</a:t>
            </a:r>
            <a:br>
              <a:rPr lang="en-US" sz="4000" dirty="0">
                <a:latin typeface="+mj-lt"/>
              </a:rPr>
            </a:br>
            <a:r>
              <a:rPr lang="en-US" sz="4000" dirty="0">
                <a:latin typeface="+mj-lt"/>
              </a:rPr>
              <a:t>to Life and </a:t>
            </a:r>
            <a:r>
              <a:rPr lang="en-US" sz="4000" dirty="0" smtClean="0">
                <a:latin typeface="+mj-lt"/>
              </a:rPr>
              <a:t>Health (IDLH)</a:t>
            </a:r>
            <a:endParaRPr lang="en-US" sz="4000" dirty="0">
              <a:latin typeface="+mj-lt"/>
            </a:endParaRPr>
          </a:p>
        </p:txBody>
      </p:sp>
      <p:pic>
        <p:nvPicPr>
          <p:cNvPr id="76801" name="Picture 1" descr="C:\Documents and Settings\edickinson\Local Settings\Temporary Internet Files\Content.IE5\X017BEQ2\MCj04349120000[1].png"/>
          <p:cNvPicPr>
            <a:picLocks noChangeAspect="1" noChangeArrowheads="1"/>
          </p:cNvPicPr>
          <p:nvPr/>
        </p:nvPicPr>
        <p:blipFill>
          <a:blip r:embed="rId2" cstate="print"/>
          <a:stretch>
            <a:fillRect/>
          </a:stretch>
        </p:blipFill>
        <p:spPr bwMode="auto">
          <a:xfrm>
            <a:off x="4298250" y="3639056"/>
            <a:ext cx="3458545" cy="2448649"/>
          </a:xfrm>
          <a:prstGeom prst="rect">
            <a:avLst/>
          </a:prstGeom>
          <a:noFill/>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49</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ChangeArrowheads="1"/>
          </p:cNvSpPr>
          <p:nvPr/>
        </p:nvSpPr>
        <p:spPr bwMode="auto">
          <a:xfrm>
            <a:off x="0" y="144498"/>
            <a:ext cx="9144000" cy="8509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Medical Requirements</a:t>
            </a:r>
          </a:p>
        </p:txBody>
      </p:sp>
      <p:sp>
        <p:nvSpPr>
          <p:cNvPr id="2052" name="Rectangle 3"/>
          <p:cNvSpPr>
            <a:spLocks noChangeArrowheads="1"/>
          </p:cNvSpPr>
          <p:nvPr/>
        </p:nvSpPr>
        <p:spPr bwMode="auto">
          <a:xfrm>
            <a:off x="793039" y="1108575"/>
            <a:ext cx="6275387" cy="1570038"/>
          </a:xfrm>
          <a:prstGeom prst="rect">
            <a:avLst/>
          </a:prstGeom>
          <a:noFill/>
          <a:ln w="9525">
            <a:noFill/>
            <a:miter lim="800000"/>
            <a:headEnd/>
            <a:tailEnd/>
          </a:ln>
        </p:spPr>
        <p:txBody>
          <a:bodyPr>
            <a:spAutoFit/>
          </a:bodyPr>
          <a:lstStyle/>
          <a:p>
            <a:pPr marL="231775" indent="-231775">
              <a:buFontTx/>
              <a:buChar char="•"/>
            </a:pPr>
            <a:r>
              <a:rPr lang="en-US" sz="3200" dirty="0">
                <a:solidFill>
                  <a:srgbClr val="006666"/>
                </a:solidFill>
                <a:latin typeface="+mn-lt"/>
              </a:rPr>
              <a:t>Cleared by a physician</a:t>
            </a:r>
          </a:p>
          <a:p>
            <a:pPr marL="231775" indent="-231775"/>
            <a:endParaRPr lang="en-US" sz="3200" dirty="0">
              <a:solidFill>
                <a:srgbClr val="006666"/>
              </a:solidFill>
              <a:latin typeface="+mn-lt"/>
            </a:endParaRPr>
          </a:p>
          <a:p>
            <a:pPr marL="231775" indent="-231775">
              <a:buFontTx/>
              <a:buChar char="•"/>
            </a:pPr>
            <a:r>
              <a:rPr lang="en-US" sz="3200" dirty="0">
                <a:solidFill>
                  <a:srgbClr val="800000"/>
                </a:solidFill>
                <a:latin typeface="+mn-lt"/>
              </a:rPr>
              <a:t>Understanding respirator criteria</a:t>
            </a:r>
          </a:p>
        </p:txBody>
      </p:sp>
      <p:pic>
        <p:nvPicPr>
          <p:cNvPr id="6" name="Picture 5" descr="800px-US_Navy_060116-N-3455P-002_Aviation_Structural_Mechanic_1st_Class_Steve_L._Flemens_demonstrates_how_to_check_for_a_proper_seal_of_an_MCU-2P_gas_mask.jpg"/>
          <p:cNvPicPr>
            <a:picLocks noChangeAspect="1"/>
          </p:cNvPicPr>
          <p:nvPr/>
        </p:nvPicPr>
        <p:blipFill>
          <a:blip r:embed="rId2" cstate="print"/>
          <a:stretch>
            <a:fillRect/>
          </a:stretch>
        </p:blipFill>
        <p:spPr>
          <a:xfrm>
            <a:off x="4345403" y="2903393"/>
            <a:ext cx="3855522" cy="28771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600px-Nuvola_apps_important.svg.png"/>
          <p:cNvPicPr>
            <a:picLocks noChangeAspect="1"/>
          </p:cNvPicPr>
          <p:nvPr/>
        </p:nvPicPr>
        <p:blipFill>
          <a:blip r:embed="rId3" cstate="print"/>
          <a:stretch>
            <a:fillRect/>
          </a:stretch>
        </p:blipFill>
        <p:spPr>
          <a:xfrm>
            <a:off x="1795003" y="3321762"/>
            <a:ext cx="3035630" cy="2529692"/>
          </a:xfrm>
          <a:prstGeom prst="rect">
            <a:avLst/>
          </a:prstGeom>
        </p:spPr>
      </p:pic>
      <p:sp>
        <p:nvSpPr>
          <p:cNvPr id="8"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50</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290379"/>
            <a:ext cx="9063657" cy="747200"/>
          </a:xfrm>
        </p:spPr>
        <p:txBody>
          <a:bodyPr>
            <a:normAutofit/>
          </a:bodyPr>
          <a:lstStyle/>
          <a:p>
            <a:r>
              <a:rPr lang="en-US" sz="4000" dirty="0">
                <a:solidFill>
                  <a:schemeClr val="tx1"/>
                </a:solidFill>
                <a:effectLst/>
                <a:latin typeface="+mj-lt"/>
              </a:rPr>
              <a:t>Particulate Respirators</a:t>
            </a:r>
          </a:p>
        </p:txBody>
      </p:sp>
      <p:sp>
        <p:nvSpPr>
          <p:cNvPr id="3" name="Text Placeholder 2"/>
          <p:cNvSpPr>
            <a:spLocks noGrp="1"/>
          </p:cNvSpPr>
          <p:nvPr>
            <p:ph type="body" sz="quarter" idx="10"/>
          </p:nvPr>
        </p:nvSpPr>
        <p:spPr>
          <a:xfrm>
            <a:off x="0" y="823393"/>
            <a:ext cx="9063657" cy="2704962"/>
          </a:xfrm>
        </p:spPr>
        <p:txBody>
          <a:bodyPr/>
          <a:lstStyle/>
          <a:p>
            <a:pPr marL="600075" lvl="1" indent="-257175">
              <a:buFont typeface="Arial"/>
              <a:buChar char="•"/>
            </a:pPr>
            <a:r>
              <a:rPr lang="en-US" sz="2800" dirty="0">
                <a:latin typeface="+mn-lt"/>
              </a:rPr>
              <a:t>Only protect against particles like dust</a:t>
            </a:r>
          </a:p>
          <a:p>
            <a:pPr marL="600075" lvl="1" indent="-257175">
              <a:buFont typeface="Arial"/>
              <a:buChar char="•"/>
            </a:pPr>
            <a:r>
              <a:rPr lang="en-US" sz="2800" dirty="0">
                <a:latin typeface="+mn-lt"/>
              </a:rPr>
              <a:t>Do not protect against chemicals, gases, or vapors</a:t>
            </a:r>
          </a:p>
          <a:p>
            <a:pPr marL="600075" lvl="1" indent="-257175">
              <a:buFont typeface="Arial"/>
              <a:buChar char="•"/>
            </a:pPr>
            <a:r>
              <a:rPr lang="en-US" sz="2800" dirty="0">
                <a:latin typeface="+mn-lt"/>
              </a:rPr>
              <a:t>Air purifying </a:t>
            </a:r>
            <a:r>
              <a:rPr lang="en-US" sz="2800" dirty="0" smtClean="0">
                <a:latin typeface="+mn-lt"/>
              </a:rPr>
              <a:t>respirators</a:t>
            </a:r>
            <a:endParaRPr lang="en-US" sz="2800" dirty="0">
              <a:latin typeface="+mn-lt"/>
            </a:endParaRPr>
          </a:p>
        </p:txBody>
      </p:sp>
      <p:pic>
        <p:nvPicPr>
          <p:cNvPr id="7" name="Picture 2"/>
          <p:cNvPicPr>
            <a:picLocks noChangeAspect="1" noChangeArrowheads="1"/>
          </p:cNvPicPr>
          <p:nvPr/>
        </p:nvPicPr>
        <p:blipFill>
          <a:blip r:embed="rId2"/>
          <a:srcRect/>
          <a:stretch>
            <a:fillRect/>
          </a:stretch>
        </p:blipFill>
        <p:spPr bwMode="auto">
          <a:xfrm>
            <a:off x="4997303" y="2517804"/>
            <a:ext cx="3515501" cy="3515501"/>
          </a:xfrm>
          <a:prstGeom prst="rect">
            <a:avLst/>
          </a:prstGeom>
          <a:noFill/>
          <a:ln w="9525">
            <a:noFill/>
            <a:miter lim="800000"/>
            <a:headEnd/>
            <a:tailEnd/>
          </a:ln>
          <a:effectLst/>
        </p:spPr>
      </p:pic>
      <p:sp>
        <p:nvSpPr>
          <p:cNvPr id="9" name="Slide Number Placeholder 5"/>
          <p:cNvSpPr txBox="1">
            <a:spLocks/>
          </p:cNvSpPr>
          <p:nvPr/>
        </p:nvSpPr>
        <p:spPr>
          <a:xfrm>
            <a:off x="8034398" y="6345494"/>
            <a:ext cx="847792" cy="36512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5B8B5F3E-804B-4AB5-98B9-43477A4FED74}" type="slidenum">
              <a:rPr lang="en-US" sz="1200" smtClean="0"/>
              <a:pPr algn="r">
                <a:defRPr/>
              </a:pPr>
              <a:t>51</a:t>
            </a:fld>
            <a:r>
              <a:rPr lang="en-US" sz="1200" smtClean="0"/>
              <a:t>/77</a:t>
            </a:r>
            <a:endParaRPr lang="en-US" sz="1200" dirty="0"/>
          </a:p>
        </p:txBody>
      </p:sp>
    </p:spTree>
    <p:extLst>
      <p:ext uri="{BB962C8B-B14F-4D97-AF65-F5344CB8AC3E}">
        <p14:creationId xmlns:p14="http://schemas.microsoft.com/office/powerpoint/2010/main" val="36470799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8482" y="3210239"/>
            <a:ext cx="2857500" cy="2828925"/>
          </a:xfrm>
          <a:prstGeom prst="rect">
            <a:avLst/>
          </a:prstGeom>
        </p:spPr>
      </p:pic>
      <p:sp>
        <p:nvSpPr>
          <p:cNvPr id="2" name="Title 1"/>
          <p:cNvSpPr>
            <a:spLocks noGrp="1"/>
          </p:cNvSpPr>
          <p:nvPr>
            <p:ph type="title"/>
          </p:nvPr>
        </p:nvSpPr>
        <p:spPr>
          <a:xfrm>
            <a:off x="0" y="-29951"/>
            <a:ext cx="8229600" cy="1143000"/>
          </a:xfrm>
        </p:spPr>
        <p:txBody>
          <a:bodyPr>
            <a:normAutofit/>
          </a:bodyPr>
          <a:lstStyle/>
          <a:p>
            <a:r>
              <a:rPr lang="en-US" sz="4000" dirty="0" smtClean="0"/>
              <a:t>Filter Basics</a:t>
            </a:r>
            <a:endParaRPr lang="en-US" sz="4000" dirty="0"/>
          </a:p>
        </p:txBody>
      </p:sp>
      <p:sp>
        <p:nvSpPr>
          <p:cNvPr id="4" name="TextBox 3"/>
          <p:cNvSpPr txBox="1"/>
          <p:nvPr/>
        </p:nvSpPr>
        <p:spPr>
          <a:xfrm>
            <a:off x="360394" y="1090950"/>
            <a:ext cx="3834284" cy="4093428"/>
          </a:xfrm>
          <a:prstGeom prst="rect">
            <a:avLst/>
          </a:prstGeom>
          <a:noFill/>
        </p:spPr>
        <p:txBody>
          <a:bodyPr wrap="square" rtlCol="0">
            <a:spAutoFit/>
          </a:bodyPr>
          <a:lstStyle/>
          <a:p>
            <a:r>
              <a:rPr lang="en-US" sz="2000" dirty="0" smtClean="0">
                <a:latin typeface="+mn-lt"/>
              </a:rPr>
              <a:t>Filters are rated in microns.  </a:t>
            </a:r>
            <a:r>
              <a:rPr lang="en-US" sz="2000" u="sng" dirty="0" smtClean="0">
                <a:latin typeface="+mn-lt"/>
              </a:rPr>
              <a:t>The larger micron number, the larger the particles can pass thru it.  </a:t>
            </a:r>
          </a:p>
          <a:p>
            <a:endParaRPr lang="en-US" sz="2000" dirty="0">
              <a:latin typeface="+mn-lt"/>
            </a:endParaRPr>
          </a:p>
          <a:p>
            <a:r>
              <a:rPr lang="en-US" sz="2000" dirty="0">
                <a:latin typeface="+mn-lt"/>
              </a:rPr>
              <a:t>The absolute rating, of cut-off point, of a filter refers to the diameter of the </a:t>
            </a:r>
            <a:r>
              <a:rPr lang="en-US" sz="2000" u="sng" dirty="0">
                <a:latin typeface="+mn-lt"/>
              </a:rPr>
              <a:t>largest</a:t>
            </a:r>
            <a:r>
              <a:rPr lang="en-US" sz="2000" dirty="0">
                <a:latin typeface="+mn-lt"/>
              </a:rPr>
              <a:t> spherical glass particle, normally expressed in micrometers (mm), which will pass through the filter under laboratory conditions. </a:t>
            </a:r>
            <a:endParaRPr lang="en-US" sz="2000" dirty="0" smtClean="0">
              <a:latin typeface="+mn-lt"/>
            </a:endParaRPr>
          </a:p>
          <a:p>
            <a:endParaRPr lang="en-US" sz="2000" dirty="0">
              <a:latin typeface="+mn-lt"/>
            </a:endParaRPr>
          </a:p>
          <a:p>
            <a:r>
              <a:rPr lang="en-US" sz="2000" dirty="0" smtClean="0">
                <a:latin typeface="+mn-lt"/>
              </a:rPr>
              <a:t>Items shown are filter elements</a:t>
            </a:r>
            <a:endParaRPr lang="en-US" sz="2000" dirty="0">
              <a:latin typeface="+mn-l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8482" y="907362"/>
            <a:ext cx="2857500" cy="21431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7178" y="2541164"/>
            <a:ext cx="2124075" cy="1933575"/>
          </a:xfrm>
          <a:prstGeom prst="rect">
            <a:avLst/>
          </a:prstGeom>
        </p:spPr>
      </p:pic>
      <p:sp>
        <p:nvSpPr>
          <p:cNvPr id="10"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52</a:t>
            </a:fld>
            <a:r>
              <a:rPr lang="en-US" dirty="0" smtClean="0">
                <a:solidFill>
                  <a:schemeClr val="tx1"/>
                </a:solidFill>
              </a:rPr>
              <a:t>/77</a:t>
            </a:r>
            <a:endParaRPr lang="en-US" dirty="0">
              <a:solidFill>
                <a:schemeClr val="tx1"/>
              </a:solidFill>
            </a:endParaRPr>
          </a:p>
        </p:txBody>
      </p:sp>
    </p:spTree>
    <p:extLst>
      <p:ext uri="{BB962C8B-B14F-4D97-AF65-F5344CB8AC3E}">
        <p14:creationId xmlns:p14="http://schemas.microsoft.com/office/powerpoint/2010/main" val="24039423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42068" y="-22225"/>
            <a:ext cx="9101932"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Types of Respirators</a:t>
            </a:r>
          </a:p>
        </p:txBody>
      </p:sp>
      <p:sp>
        <p:nvSpPr>
          <p:cNvPr id="56323" name="Rectangle 3"/>
          <p:cNvSpPr>
            <a:spLocks noChangeArrowheads="1"/>
          </p:cNvSpPr>
          <p:nvPr/>
        </p:nvSpPr>
        <p:spPr bwMode="auto">
          <a:xfrm>
            <a:off x="764696" y="1211226"/>
            <a:ext cx="6764337" cy="1770063"/>
          </a:xfrm>
          <a:prstGeom prst="rect">
            <a:avLst/>
          </a:prstGeom>
          <a:noFill/>
          <a:ln w="50800">
            <a:noFill/>
            <a:miter lim="800000"/>
            <a:headEnd/>
            <a:tailEnd/>
          </a:ln>
        </p:spPr>
        <p:txBody>
          <a:bodyPr lIns="90488" tIns="44450" rIns="90488" bIns="44450">
            <a:spAutoFit/>
          </a:bodyPr>
          <a:lstStyle/>
          <a:p>
            <a:pPr>
              <a:lnSpc>
                <a:spcPct val="130000"/>
              </a:lnSpc>
              <a:buFontTx/>
              <a:buChar char="•"/>
            </a:pPr>
            <a:r>
              <a:rPr lang="en-US" sz="2600" dirty="0">
                <a:solidFill>
                  <a:srgbClr val="006600"/>
                </a:solidFill>
                <a:latin typeface="+mn-lt"/>
              </a:rPr>
              <a:t> </a:t>
            </a:r>
            <a:r>
              <a:rPr lang="en-US" sz="2800" dirty="0">
                <a:solidFill>
                  <a:srgbClr val="006600"/>
                </a:solidFill>
                <a:latin typeface="+mn-lt"/>
              </a:rPr>
              <a:t>Air-purifying</a:t>
            </a:r>
          </a:p>
          <a:p>
            <a:pPr>
              <a:lnSpc>
                <a:spcPct val="130000"/>
              </a:lnSpc>
              <a:buFontTx/>
              <a:buChar char="•"/>
            </a:pPr>
            <a:r>
              <a:rPr lang="en-US" sz="2800" dirty="0">
                <a:solidFill>
                  <a:srgbClr val="006600"/>
                </a:solidFill>
                <a:latin typeface="+mn-lt"/>
              </a:rPr>
              <a:t> Supplied-air</a:t>
            </a:r>
          </a:p>
          <a:p>
            <a:pPr>
              <a:lnSpc>
                <a:spcPct val="130000"/>
              </a:lnSpc>
              <a:buFontTx/>
              <a:buChar char="•"/>
            </a:pPr>
            <a:r>
              <a:rPr lang="en-US" sz="2800" dirty="0">
                <a:solidFill>
                  <a:srgbClr val="006600"/>
                </a:solidFill>
                <a:latin typeface="+mn-lt"/>
              </a:rPr>
              <a:t> Self-contained breathing apparatus</a:t>
            </a:r>
          </a:p>
        </p:txBody>
      </p:sp>
      <p:pic>
        <p:nvPicPr>
          <p:cNvPr id="56324" name="Picture 6"/>
          <p:cNvPicPr>
            <a:picLocks noChangeAspect="1" noChangeArrowheads="1"/>
          </p:cNvPicPr>
          <p:nvPr/>
        </p:nvPicPr>
        <p:blipFill>
          <a:blip r:embed="rId2" cstate="print"/>
          <a:srcRect/>
          <a:stretch>
            <a:fillRect/>
          </a:stretch>
        </p:blipFill>
        <p:spPr bwMode="auto">
          <a:xfrm>
            <a:off x="1473200" y="3606800"/>
            <a:ext cx="2133600" cy="18684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6325" name="Picture 7"/>
          <p:cNvPicPr>
            <a:picLocks noChangeAspect="1" noChangeArrowheads="1"/>
          </p:cNvPicPr>
          <p:nvPr/>
        </p:nvPicPr>
        <p:blipFill>
          <a:blip r:embed="rId3" cstate="print"/>
          <a:srcRect/>
          <a:stretch>
            <a:fillRect/>
          </a:stretch>
        </p:blipFill>
        <p:spPr bwMode="auto">
          <a:xfrm>
            <a:off x="5165725" y="3589338"/>
            <a:ext cx="2578100" cy="18843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53</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0" y="0"/>
            <a:ext cx="9144000"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n-lt"/>
              </a:rPr>
              <a:t>Types of Respirators </a:t>
            </a:r>
            <a:r>
              <a:rPr lang="en-US" sz="2400" dirty="0" smtClean="0">
                <a:latin typeface="+mn-lt"/>
              </a:rPr>
              <a:t>(Cont'd.)</a:t>
            </a:r>
            <a:endParaRPr lang="en-US" sz="2400" dirty="0">
              <a:latin typeface="+mn-lt"/>
            </a:endParaRPr>
          </a:p>
        </p:txBody>
      </p:sp>
      <p:sp>
        <p:nvSpPr>
          <p:cNvPr id="576515" name="Rectangle 3"/>
          <p:cNvSpPr>
            <a:spLocks noChangeArrowheads="1"/>
          </p:cNvSpPr>
          <p:nvPr/>
        </p:nvSpPr>
        <p:spPr bwMode="auto">
          <a:xfrm>
            <a:off x="720725" y="1143000"/>
            <a:ext cx="7702550" cy="4060086"/>
          </a:xfrm>
          <a:prstGeom prst="rect">
            <a:avLst/>
          </a:prstGeom>
          <a:noFill/>
          <a:ln w="12700">
            <a:noFill/>
            <a:miter lim="800000"/>
            <a:headEnd/>
            <a:tailEnd/>
          </a:ln>
          <a:effectLst/>
        </p:spPr>
        <p:txBody>
          <a:bodyPr lIns="90488" tIns="44450" rIns="90488" bIns="44450">
            <a:spAutoFit/>
          </a:bodyPr>
          <a:lstStyle/>
          <a:p>
            <a:pPr algn="ctr">
              <a:defRPr/>
            </a:pPr>
            <a:r>
              <a:rPr lang="en-US" sz="3200" dirty="0">
                <a:solidFill>
                  <a:srgbClr val="006600"/>
                </a:solidFill>
                <a:latin typeface="+mn-lt"/>
              </a:rPr>
              <a:t>Air-Purifying</a:t>
            </a:r>
          </a:p>
          <a:p>
            <a:pPr algn="ctr">
              <a:defRPr/>
            </a:pPr>
            <a:r>
              <a:rPr lang="en-US" sz="3200" u="sng" dirty="0">
                <a:solidFill>
                  <a:srgbClr val="FF0000"/>
                </a:solidFill>
                <a:latin typeface="+mn-lt"/>
              </a:rPr>
              <a:t>Does Not Produce Oxygen</a:t>
            </a:r>
            <a:endParaRPr lang="en-US" sz="3200" dirty="0">
              <a:solidFill>
                <a:srgbClr val="FF0000"/>
              </a:solidFill>
              <a:latin typeface="+mn-lt"/>
            </a:endParaRPr>
          </a:p>
          <a:p>
            <a:pPr algn="just">
              <a:defRPr/>
            </a:pPr>
            <a:endParaRPr lang="en-US" sz="1400" b="1" dirty="0">
              <a:solidFill>
                <a:srgbClr val="660033"/>
              </a:solidFill>
              <a:latin typeface="+mn-lt"/>
            </a:endParaRPr>
          </a:p>
          <a:p>
            <a:pPr marL="231775" indent="-231775" algn="just">
              <a:buFontTx/>
              <a:buChar char="•"/>
              <a:defRPr/>
            </a:pPr>
            <a:r>
              <a:rPr lang="en-US" sz="2400" dirty="0">
                <a:solidFill>
                  <a:srgbClr val="660033"/>
                </a:solidFill>
                <a:latin typeface="+mn-lt"/>
              </a:rPr>
              <a:t>U</a:t>
            </a:r>
            <a:r>
              <a:rPr lang="en-US" sz="2400" dirty="0" smtClean="0">
                <a:solidFill>
                  <a:srgbClr val="660033"/>
                </a:solidFill>
                <a:latin typeface="+mn-lt"/>
              </a:rPr>
              <a:t>sed </a:t>
            </a:r>
            <a:r>
              <a:rPr lang="en-US" sz="2400" dirty="0">
                <a:solidFill>
                  <a:srgbClr val="660033"/>
                </a:solidFill>
                <a:latin typeface="+mn-lt"/>
              </a:rPr>
              <a:t>where there is enough oxygen present, but the air in the area is contaminated with gases, vapors, or dust</a:t>
            </a:r>
          </a:p>
          <a:p>
            <a:pPr marL="231775" indent="-231775" algn="just">
              <a:defRPr/>
            </a:pPr>
            <a:endParaRPr lang="en-US" sz="1200" dirty="0">
              <a:solidFill>
                <a:srgbClr val="660033"/>
              </a:solidFill>
              <a:latin typeface="+mn-lt"/>
            </a:endParaRPr>
          </a:p>
          <a:p>
            <a:pPr marL="231775" indent="-231775" algn="just">
              <a:buFontTx/>
              <a:buChar char="•"/>
              <a:defRPr/>
            </a:pPr>
            <a:r>
              <a:rPr lang="en-US" sz="2400" dirty="0">
                <a:solidFill>
                  <a:srgbClr val="660033"/>
                </a:solidFill>
                <a:latin typeface="+mn-lt"/>
              </a:rPr>
              <a:t>F</a:t>
            </a:r>
            <a:r>
              <a:rPr lang="en-US" sz="2400" dirty="0" smtClean="0">
                <a:solidFill>
                  <a:srgbClr val="660033"/>
                </a:solidFill>
                <a:latin typeface="+mn-lt"/>
              </a:rPr>
              <a:t>ilter </a:t>
            </a:r>
            <a:r>
              <a:rPr lang="en-US" sz="2400" dirty="0">
                <a:solidFill>
                  <a:srgbClr val="660033"/>
                </a:solidFill>
                <a:latin typeface="+mn-lt"/>
              </a:rPr>
              <a:t>out dangerous materials or divert air through a chemical filter</a:t>
            </a:r>
          </a:p>
          <a:p>
            <a:pPr algn="just">
              <a:defRPr/>
            </a:pPr>
            <a:r>
              <a:rPr lang="en-US" sz="2400" b="1" dirty="0">
                <a:latin typeface="+mn-lt"/>
              </a:rPr>
              <a:t>  </a:t>
            </a:r>
          </a:p>
          <a:p>
            <a:pPr algn="just">
              <a:defRPr/>
            </a:pPr>
            <a:r>
              <a:rPr lang="en-US" sz="2400" b="1" dirty="0">
                <a:solidFill>
                  <a:srgbClr val="FF0000"/>
                </a:solidFill>
                <a:latin typeface="+mn-lt"/>
              </a:rPr>
              <a:t>WARNING: </a:t>
            </a:r>
            <a:r>
              <a:rPr lang="en-US" sz="2400" dirty="0">
                <a:solidFill>
                  <a:srgbClr val="008000"/>
                </a:solidFill>
                <a:latin typeface="+mn-lt"/>
              </a:rPr>
              <a:t>Some substances cannot be safely filtered, which requires the use of an air-supplied respirator</a:t>
            </a: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54</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ChangeArrowheads="1"/>
          </p:cNvSpPr>
          <p:nvPr/>
        </p:nvSpPr>
        <p:spPr bwMode="auto">
          <a:xfrm>
            <a:off x="88087" y="61913"/>
            <a:ext cx="9055913" cy="8128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Types of Respirators </a:t>
            </a:r>
            <a:r>
              <a:rPr lang="en-US" sz="2400" dirty="0" smtClean="0">
                <a:latin typeface="+mj-lt"/>
              </a:rPr>
              <a:t>(Cont'd.)</a:t>
            </a:r>
            <a:endParaRPr lang="en-US" sz="2400" dirty="0">
              <a:latin typeface="+mj-lt"/>
            </a:endParaRPr>
          </a:p>
        </p:txBody>
      </p:sp>
      <p:sp>
        <p:nvSpPr>
          <p:cNvPr id="3076" name="Rectangle 3"/>
          <p:cNvSpPr>
            <a:spLocks noChangeArrowheads="1"/>
          </p:cNvSpPr>
          <p:nvPr/>
        </p:nvSpPr>
        <p:spPr bwMode="auto">
          <a:xfrm>
            <a:off x="444887" y="798513"/>
            <a:ext cx="8342312" cy="582211"/>
          </a:xfrm>
          <a:prstGeom prst="rect">
            <a:avLst/>
          </a:prstGeom>
          <a:noFill/>
          <a:ln w="12700">
            <a:noFill/>
            <a:miter lim="800000"/>
            <a:headEnd/>
            <a:tailEnd/>
          </a:ln>
        </p:spPr>
        <p:txBody>
          <a:bodyPr lIns="90488" tIns="44450" rIns="90488" bIns="44450">
            <a:spAutoFit/>
          </a:bodyPr>
          <a:lstStyle/>
          <a:p>
            <a:pPr algn="ctr"/>
            <a:r>
              <a:rPr lang="en-US" sz="2400" b="1" dirty="0">
                <a:solidFill>
                  <a:srgbClr val="006666"/>
                </a:solidFill>
                <a:latin typeface="+mj-lt"/>
              </a:rPr>
              <a:t>    </a:t>
            </a:r>
            <a:r>
              <a:rPr lang="en-US" sz="2400" b="1" i="1" dirty="0">
                <a:solidFill>
                  <a:srgbClr val="006666"/>
                </a:solidFill>
                <a:latin typeface="+mj-lt"/>
              </a:rPr>
              <a:t> </a:t>
            </a:r>
            <a:r>
              <a:rPr lang="en-US" sz="3200" b="1" dirty="0">
                <a:solidFill>
                  <a:srgbClr val="006666"/>
                </a:solidFill>
                <a:latin typeface="+mj-lt"/>
              </a:rPr>
              <a:t>Air-Purifying: Mechanical-Filter</a:t>
            </a:r>
          </a:p>
        </p:txBody>
      </p:sp>
      <p:sp>
        <p:nvSpPr>
          <p:cNvPr id="3077" name="Rectangle 4"/>
          <p:cNvSpPr>
            <a:spLocks noChangeArrowheads="1"/>
          </p:cNvSpPr>
          <p:nvPr/>
        </p:nvSpPr>
        <p:spPr bwMode="auto">
          <a:xfrm>
            <a:off x="360030" y="1374775"/>
            <a:ext cx="8185150" cy="4233863"/>
          </a:xfrm>
          <a:prstGeom prst="rect">
            <a:avLst/>
          </a:prstGeom>
          <a:noFill/>
          <a:ln w="12700">
            <a:noFill/>
            <a:miter lim="800000"/>
            <a:headEnd/>
            <a:tailEnd/>
          </a:ln>
        </p:spPr>
        <p:txBody>
          <a:bodyPr lIns="90488" tIns="44450" rIns="90488" bIns="44450">
            <a:spAutoFit/>
          </a:bodyPr>
          <a:lstStyle/>
          <a:p>
            <a:pPr defTabSz="342900">
              <a:lnSpc>
                <a:spcPct val="115000"/>
              </a:lnSpc>
              <a:spcBef>
                <a:spcPts val="1200"/>
              </a:spcBef>
              <a:buFontTx/>
              <a:buChar char="•"/>
            </a:pPr>
            <a:r>
              <a:rPr lang="en-US" sz="2800" dirty="0" smtClean="0">
                <a:solidFill>
                  <a:srgbClr val="9933FF"/>
                </a:solidFill>
                <a:latin typeface="+mn-lt"/>
              </a:rPr>
              <a:t>	Remove </a:t>
            </a:r>
            <a:r>
              <a:rPr lang="en-US" sz="2800" dirty="0">
                <a:solidFill>
                  <a:srgbClr val="9933FF"/>
                </a:solidFill>
                <a:latin typeface="+mn-lt"/>
              </a:rPr>
              <a:t>particles from the air</a:t>
            </a:r>
          </a:p>
          <a:p>
            <a:pPr defTabSz="342900">
              <a:lnSpc>
                <a:spcPct val="115000"/>
              </a:lnSpc>
              <a:spcBef>
                <a:spcPts val="1200"/>
              </a:spcBef>
              <a:buFontTx/>
              <a:buChar char="•"/>
            </a:pPr>
            <a:r>
              <a:rPr lang="en-US" sz="2800" dirty="0" smtClean="0">
                <a:solidFill>
                  <a:srgbClr val="FF0000"/>
                </a:solidFill>
                <a:latin typeface="+mn-lt"/>
              </a:rPr>
              <a:t>	May </a:t>
            </a:r>
            <a:r>
              <a:rPr lang="en-US" sz="2800" dirty="0">
                <a:solidFill>
                  <a:srgbClr val="FF0000"/>
                </a:solidFill>
                <a:latin typeface="+mn-lt"/>
              </a:rPr>
              <a:t>have disposable filters for dust</a:t>
            </a:r>
          </a:p>
          <a:p>
            <a:pPr defTabSz="342900">
              <a:lnSpc>
                <a:spcPct val="115000"/>
              </a:lnSpc>
              <a:spcBef>
                <a:spcPts val="1200"/>
              </a:spcBef>
              <a:buFontTx/>
              <a:buChar char="•"/>
            </a:pPr>
            <a:r>
              <a:rPr lang="en-US" sz="2800" dirty="0">
                <a:solidFill>
                  <a:srgbClr val="008000"/>
                </a:solidFill>
                <a:latin typeface="+mn-lt"/>
              </a:rPr>
              <a:t> </a:t>
            </a:r>
            <a:r>
              <a:rPr lang="en-US" sz="2800" dirty="0" smtClean="0">
                <a:solidFill>
                  <a:srgbClr val="008000"/>
                </a:solidFill>
                <a:latin typeface="+mn-lt"/>
              </a:rPr>
              <a:t>	May </a:t>
            </a:r>
            <a:r>
              <a:rPr lang="en-US" sz="2800" dirty="0">
                <a:solidFill>
                  <a:srgbClr val="008000"/>
                </a:solidFill>
                <a:latin typeface="+mn-lt"/>
              </a:rPr>
              <a:t>have half-face or full-face face pieces</a:t>
            </a:r>
          </a:p>
          <a:p>
            <a:pPr defTabSz="342900">
              <a:lnSpc>
                <a:spcPct val="115000"/>
              </a:lnSpc>
              <a:spcBef>
                <a:spcPts val="1200"/>
              </a:spcBef>
              <a:buFontTx/>
              <a:buChar char="•"/>
            </a:pPr>
            <a:r>
              <a:rPr lang="en-US" sz="2800" dirty="0">
                <a:solidFill>
                  <a:srgbClr val="660033"/>
                </a:solidFill>
                <a:latin typeface="+mn-lt"/>
              </a:rPr>
              <a:t> </a:t>
            </a:r>
            <a:r>
              <a:rPr lang="en-US" sz="2800" dirty="0" smtClean="0">
                <a:solidFill>
                  <a:srgbClr val="660033"/>
                </a:solidFill>
                <a:latin typeface="+mn-lt"/>
              </a:rPr>
              <a:t>	To </a:t>
            </a:r>
            <a:r>
              <a:rPr lang="en-US" sz="2800" dirty="0">
                <a:solidFill>
                  <a:srgbClr val="660033"/>
                </a:solidFill>
                <a:latin typeface="+mn-lt"/>
              </a:rPr>
              <a:t>choose the correct unit you need to know:</a:t>
            </a:r>
          </a:p>
          <a:p>
            <a:pPr>
              <a:lnSpc>
                <a:spcPct val="115000"/>
              </a:lnSpc>
              <a:spcBef>
                <a:spcPts val="1200"/>
              </a:spcBef>
            </a:pPr>
            <a:r>
              <a:rPr lang="en-US" sz="2200" dirty="0">
                <a:solidFill>
                  <a:srgbClr val="FF0000"/>
                </a:solidFill>
                <a:latin typeface="+mn-lt"/>
              </a:rPr>
              <a:t>     </a:t>
            </a:r>
            <a:r>
              <a:rPr lang="en-US" sz="2200" dirty="0">
                <a:solidFill>
                  <a:schemeClr val="accent2"/>
                </a:solidFill>
                <a:latin typeface="+mn-lt"/>
              </a:rPr>
              <a:t>-  T</a:t>
            </a:r>
            <a:r>
              <a:rPr lang="en-US" sz="2400" dirty="0">
                <a:solidFill>
                  <a:schemeClr val="accent2"/>
                </a:solidFill>
                <a:latin typeface="+mn-lt"/>
              </a:rPr>
              <a:t>ype of contaminant</a:t>
            </a:r>
          </a:p>
          <a:p>
            <a:pPr>
              <a:lnSpc>
                <a:spcPct val="115000"/>
              </a:lnSpc>
              <a:spcBef>
                <a:spcPts val="1200"/>
              </a:spcBef>
            </a:pPr>
            <a:r>
              <a:rPr lang="en-US" sz="2400" dirty="0">
                <a:solidFill>
                  <a:schemeClr val="accent2"/>
                </a:solidFill>
                <a:latin typeface="+mn-lt"/>
              </a:rPr>
              <a:t>     - Concentration of the contaminant</a:t>
            </a:r>
          </a:p>
          <a:p>
            <a:pPr>
              <a:lnSpc>
                <a:spcPct val="115000"/>
              </a:lnSpc>
              <a:spcBef>
                <a:spcPts val="1200"/>
              </a:spcBef>
            </a:pPr>
            <a:r>
              <a:rPr lang="en-US" sz="2400" dirty="0">
                <a:solidFill>
                  <a:schemeClr val="accent2"/>
                </a:solidFill>
                <a:latin typeface="+mn-lt"/>
              </a:rPr>
              <a:t>     - Size of the particles</a:t>
            </a:r>
          </a:p>
        </p:txBody>
      </p:sp>
      <p:graphicFrame>
        <p:nvGraphicFramePr>
          <p:cNvPr id="3074" name="Object 2"/>
          <p:cNvGraphicFramePr>
            <a:graphicFrameLocks noChangeAspect="1"/>
          </p:cNvGraphicFramePr>
          <p:nvPr>
            <p:extLst>
              <p:ext uri="{D42A27DB-BD31-4B8C-83A1-F6EECF244321}">
                <p14:modId xmlns:p14="http://schemas.microsoft.com/office/powerpoint/2010/main" val="698133311"/>
              </p:ext>
            </p:extLst>
          </p:nvPr>
        </p:nvGraphicFramePr>
        <p:xfrm>
          <a:off x="5837053" y="3787775"/>
          <a:ext cx="2154238" cy="2320925"/>
        </p:xfrm>
        <a:graphic>
          <a:graphicData uri="http://schemas.openxmlformats.org/presentationml/2006/ole">
            <mc:AlternateContent xmlns:mc="http://schemas.openxmlformats.org/markup-compatibility/2006">
              <mc:Choice xmlns:v="urn:schemas-microsoft-com:vml" Requires="v">
                <p:oleObj spid="_x0000_s1056" name="Bitmap Image" r:id="rId3" imgW="2924452" imgH="4191449" progId="PBrush">
                  <p:embed/>
                </p:oleObj>
              </mc:Choice>
              <mc:Fallback>
                <p:oleObj name="Bitmap Image" r:id="rId3" imgW="2924452" imgH="4191449"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7053" y="3787775"/>
                        <a:ext cx="2154238" cy="232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55</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bwMode="auto">
          <a:xfrm>
            <a:off x="0" y="19050"/>
            <a:ext cx="9144000" cy="820922"/>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Types of Respirators </a:t>
            </a:r>
            <a:r>
              <a:rPr lang="en-US" sz="2400" dirty="0" smtClean="0"/>
              <a:t>(Cont'd.)</a:t>
            </a:r>
          </a:p>
        </p:txBody>
      </p:sp>
      <p:sp>
        <p:nvSpPr>
          <p:cNvPr id="4100" name="Rectangle 3"/>
          <p:cNvSpPr>
            <a:spLocks noGrp="1" noChangeArrowheads="1"/>
          </p:cNvSpPr>
          <p:nvPr>
            <p:ph idx="1"/>
          </p:nvPr>
        </p:nvSpPr>
        <p:spPr>
          <a:xfrm>
            <a:off x="437356" y="1382712"/>
            <a:ext cx="8269287" cy="4525963"/>
          </a:xfrm>
        </p:spPr>
        <p:txBody>
          <a:bodyPr/>
          <a:lstStyle/>
          <a:p>
            <a:r>
              <a:rPr lang="en-US" sz="2600" dirty="0" smtClean="0">
                <a:solidFill>
                  <a:srgbClr val="008000"/>
                </a:solidFill>
              </a:rPr>
              <a:t>Used for low concentrations of:</a:t>
            </a:r>
          </a:p>
          <a:p>
            <a:pPr lvl="1"/>
            <a:r>
              <a:rPr lang="en-US" sz="2400" dirty="0" smtClean="0">
                <a:solidFill>
                  <a:srgbClr val="FF0000"/>
                </a:solidFill>
              </a:rPr>
              <a:t> Organic gases</a:t>
            </a:r>
          </a:p>
          <a:p>
            <a:pPr lvl="1"/>
            <a:r>
              <a:rPr lang="en-US" sz="2400" dirty="0" smtClean="0">
                <a:solidFill>
                  <a:srgbClr val="FF0000"/>
                </a:solidFill>
              </a:rPr>
              <a:t> Pesticides</a:t>
            </a:r>
          </a:p>
          <a:p>
            <a:pPr lvl="1"/>
            <a:r>
              <a:rPr lang="en-US" sz="2400" dirty="0" smtClean="0">
                <a:solidFill>
                  <a:srgbClr val="FF0000"/>
                </a:solidFill>
              </a:rPr>
              <a:t> Paint vapors </a:t>
            </a:r>
          </a:p>
          <a:p>
            <a:r>
              <a:rPr lang="en-US" sz="2600" dirty="0" smtClean="0">
                <a:solidFill>
                  <a:schemeClr val="accent2"/>
                </a:solidFill>
              </a:rPr>
              <a:t>May have half-face or full-face face pieces</a:t>
            </a:r>
          </a:p>
          <a:p>
            <a:r>
              <a:rPr lang="en-US" sz="2600" dirty="0" smtClean="0">
                <a:solidFill>
                  <a:schemeClr val="accent2"/>
                </a:solidFill>
              </a:rPr>
              <a:t>Cartridge must be correct for the type of contaminant</a:t>
            </a:r>
          </a:p>
          <a:p>
            <a:r>
              <a:rPr lang="en-US" sz="2600" dirty="0" smtClean="0">
                <a:solidFill>
                  <a:schemeClr val="accent2"/>
                </a:solidFill>
              </a:rPr>
              <a:t>Use only with contaminants with warning odor or irritation</a:t>
            </a:r>
          </a:p>
          <a:p>
            <a:r>
              <a:rPr lang="en-US" sz="2600" dirty="0" smtClean="0">
                <a:solidFill>
                  <a:schemeClr val="accent2"/>
                </a:solidFill>
              </a:rPr>
              <a:t>Not for use against highly toxic gases</a:t>
            </a:r>
          </a:p>
          <a:p>
            <a:pPr>
              <a:buFontTx/>
              <a:buNone/>
            </a:pPr>
            <a:endParaRPr lang="en-US" sz="2600" b="1" dirty="0" smtClean="0">
              <a:solidFill>
                <a:srgbClr val="006666"/>
              </a:solidFill>
            </a:endParaRPr>
          </a:p>
        </p:txBody>
      </p:sp>
      <p:sp>
        <p:nvSpPr>
          <p:cNvPr id="4101" name="Text Box 4"/>
          <p:cNvSpPr txBox="1">
            <a:spLocks noChangeArrowheads="1"/>
          </p:cNvSpPr>
          <p:nvPr/>
        </p:nvSpPr>
        <p:spPr bwMode="auto">
          <a:xfrm>
            <a:off x="1101060" y="708209"/>
            <a:ext cx="5853686" cy="584776"/>
          </a:xfrm>
          <a:prstGeom prst="rect">
            <a:avLst/>
          </a:prstGeom>
          <a:noFill/>
          <a:ln w="9525">
            <a:noFill/>
            <a:miter lim="800000"/>
            <a:headEnd/>
            <a:tailEnd/>
          </a:ln>
        </p:spPr>
        <p:txBody>
          <a:bodyPr wrap="none">
            <a:spAutoFit/>
          </a:bodyPr>
          <a:lstStyle/>
          <a:p>
            <a:r>
              <a:rPr lang="en-US" sz="3200" dirty="0">
                <a:latin typeface="+mj-lt"/>
              </a:rPr>
              <a:t> </a:t>
            </a:r>
            <a:r>
              <a:rPr lang="en-US" sz="3200" b="1" dirty="0">
                <a:solidFill>
                  <a:srgbClr val="006666"/>
                </a:solidFill>
                <a:latin typeface="+mj-lt"/>
              </a:rPr>
              <a:t>Air-purifying: Chemical Cartridge</a:t>
            </a:r>
          </a:p>
        </p:txBody>
      </p:sp>
      <p:graphicFrame>
        <p:nvGraphicFramePr>
          <p:cNvPr id="4098" name="Object 2"/>
          <p:cNvGraphicFramePr>
            <a:graphicFrameLocks noChangeAspect="1"/>
          </p:cNvGraphicFramePr>
          <p:nvPr/>
        </p:nvGraphicFramePr>
        <p:xfrm>
          <a:off x="6616700" y="1587500"/>
          <a:ext cx="2070100" cy="2178050"/>
        </p:xfrm>
        <a:graphic>
          <a:graphicData uri="http://schemas.openxmlformats.org/presentationml/2006/ole">
            <mc:AlternateContent xmlns:mc="http://schemas.openxmlformats.org/markup-compatibility/2006">
              <mc:Choice xmlns:v="urn:schemas-microsoft-com:vml" Requires="v">
                <p:oleObj spid="_x0000_s2080" name="Bitmap Image" r:id="rId4" imgW="1819280" imgH="2209493" progId="PBrush">
                  <p:embed/>
                </p:oleObj>
              </mc:Choice>
              <mc:Fallback>
                <p:oleObj name="Bitmap Image" r:id="rId4" imgW="1819280" imgH="2209493"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6700" y="1587500"/>
                        <a:ext cx="2070100" cy="217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56</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bwMode="auto">
          <a:xfrm>
            <a:off x="0" y="60889"/>
            <a:ext cx="9144000" cy="7493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smtClean="0"/>
              <a:t>Types of Respirators </a:t>
            </a:r>
            <a:r>
              <a:rPr lang="en-US" sz="2400" dirty="0" smtClean="0"/>
              <a:t>(Cont'd.)</a:t>
            </a:r>
          </a:p>
        </p:txBody>
      </p:sp>
      <p:sp>
        <p:nvSpPr>
          <p:cNvPr id="58371" name="Rectangle 3"/>
          <p:cNvSpPr>
            <a:spLocks noGrp="1" noChangeArrowheads="1"/>
          </p:cNvSpPr>
          <p:nvPr>
            <p:ph idx="1"/>
          </p:nvPr>
        </p:nvSpPr>
        <p:spPr>
          <a:xfrm>
            <a:off x="312738" y="4346575"/>
            <a:ext cx="5949839" cy="1350963"/>
          </a:xfrm>
        </p:spPr>
        <p:txBody>
          <a:bodyPr>
            <a:normAutofit fontScale="85000" lnSpcReduction="10000"/>
          </a:bodyPr>
          <a:lstStyle/>
          <a:p>
            <a:pPr marL="0" indent="0">
              <a:spcBef>
                <a:spcPct val="0"/>
              </a:spcBef>
            </a:pPr>
            <a:r>
              <a:rPr lang="en-US" sz="2800" dirty="0" smtClean="0">
                <a:solidFill>
                  <a:schemeClr val="accent2"/>
                </a:solidFill>
              </a:rPr>
              <a:t>  Protects against certain gases and particles</a:t>
            </a:r>
          </a:p>
          <a:p>
            <a:pPr marL="0" indent="0">
              <a:spcBef>
                <a:spcPct val="0"/>
              </a:spcBef>
              <a:buFontTx/>
              <a:buNone/>
            </a:pPr>
            <a:endParaRPr lang="en-US" sz="1200" dirty="0" smtClean="0">
              <a:solidFill>
                <a:schemeClr val="accent2"/>
              </a:solidFill>
            </a:endParaRPr>
          </a:p>
          <a:p>
            <a:pPr marL="0" indent="0">
              <a:spcBef>
                <a:spcPct val="0"/>
              </a:spcBef>
            </a:pPr>
            <a:r>
              <a:rPr lang="en-US" sz="2800" dirty="0" smtClean="0">
                <a:solidFill>
                  <a:schemeClr val="accent2"/>
                </a:solidFill>
              </a:rPr>
              <a:t>  Battery powered motor draws air through a</a:t>
            </a:r>
            <a:br>
              <a:rPr lang="en-US" sz="2800" dirty="0" smtClean="0">
                <a:solidFill>
                  <a:schemeClr val="accent2"/>
                </a:solidFill>
              </a:rPr>
            </a:br>
            <a:r>
              <a:rPr lang="en-US" sz="2800" dirty="0" smtClean="0">
                <a:solidFill>
                  <a:schemeClr val="accent2"/>
                </a:solidFill>
              </a:rPr>
              <a:t>    filter</a:t>
            </a:r>
          </a:p>
        </p:txBody>
      </p:sp>
      <p:sp>
        <p:nvSpPr>
          <p:cNvPr id="58372" name="Text Box 4"/>
          <p:cNvSpPr txBox="1">
            <a:spLocks noChangeArrowheads="1"/>
          </p:cNvSpPr>
          <p:nvPr/>
        </p:nvSpPr>
        <p:spPr bwMode="auto">
          <a:xfrm>
            <a:off x="1420019" y="810189"/>
            <a:ext cx="5130932" cy="584776"/>
          </a:xfrm>
          <a:prstGeom prst="rect">
            <a:avLst/>
          </a:prstGeom>
          <a:noFill/>
          <a:ln w="9525">
            <a:noFill/>
            <a:miter lim="800000"/>
            <a:headEnd/>
            <a:tailEnd/>
          </a:ln>
        </p:spPr>
        <p:txBody>
          <a:bodyPr wrap="none">
            <a:spAutoFit/>
          </a:bodyPr>
          <a:lstStyle/>
          <a:p>
            <a:r>
              <a:rPr lang="en-US" sz="3200" b="1" dirty="0">
                <a:solidFill>
                  <a:srgbClr val="006666"/>
                </a:solidFill>
                <a:latin typeface="+mj-lt"/>
              </a:rPr>
              <a:t>Air-purifying: Gas-Mask Type</a:t>
            </a:r>
          </a:p>
        </p:txBody>
      </p:sp>
      <p:sp>
        <p:nvSpPr>
          <p:cNvPr id="58373" name="Text Box 5"/>
          <p:cNvSpPr txBox="1">
            <a:spLocks noChangeArrowheads="1"/>
          </p:cNvSpPr>
          <p:nvPr/>
        </p:nvSpPr>
        <p:spPr bwMode="auto">
          <a:xfrm>
            <a:off x="196849" y="1514155"/>
            <a:ext cx="6789038" cy="1754327"/>
          </a:xfrm>
          <a:prstGeom prst="rect">
            <a:avLst/>
          </a:prstGeom>
          <a:noFill/>
          <a:ln w="9525">
            <a:noFill/>
            <a:miter lim="800000"/>
            <a:headEnd/>
            <a:tailEnd/>
          </a:ln>
        </p:spPr>
        <p:txBody>
          <a:bodyPr wrap="none">
            <a:spAutoFit/>
          </a:bodyPr>
          <a:lstStyle/>
          <a:p>
            <a:pPr>
              <a:buFontTx/>
              <a:buChar char="•"/>
            </a:pPr>
            <a:r>
              <a:rPr lang="en-US" sz="2800" dirty="0">
                <a:solidFill>
                  <a:schemeClr val="accent2"/>
                </a:solidFill>
                <a:latin typeface="+mn-lt"/>
              </a:rPr>
              <a:t>  Protects against certain gases and particles</a:t>
            </a:r>
          </a:p>
          <a:p>
            <a:endParaRPr lang="en-US" sz="1200" dirty="0">
              <a:solidFill>
                <a:schemeClr val="accent2"/>
              </a:solidFill>
              <a:latin typeface="+mn-lt"/>
            </a:endParaRPr>
          </a:p>
          <a:p>
            <a:pPr>
              <a:buFontTx/>
              <a:buChar char="•"/>
            </a:pPr>
            <a:r>
              <a:rPr lang="en-US" sz="2800" dirty="0">
                <a:solidFill>
                  <a:schemeClr val="accent2"/>
                </a:solidFill>
                <a:latin typeface="+mn-lt"/>
              </a:rPr>
              <a:t>  Most have full face piece</a:t>
            </a:r>
          </a:p>
          <a:p>
            <a:endParaRPr lang="en-US" sz="1200" dirty="0">
              <a:solidFill>
                <a:schemeClr val="accent2"/>
              </a:solidFill>
              <a:latin typeface="+mn-lt"/>
            </a:endParaRPr>
          </a:p>
          <a:p>
            <a:pPr>
              <a:buFontTx/>
              <a:buChar char="•"/>
            </a:pPr>
            <a:r>
              <a:rPr lang="en-US" sz="2800" dirty="0">
                <a:solidFill>
                  <a:schemeClr val="accent2"/>
                </a:solidFill>
                <a:latin typeface="+mn-lt"/>
              </a:rPr>
              <a:t>  Most use chin-mount canisters</a:t>
            </a:r>
          </a:p>
        </p:txBody>
      </p:sp>
      <p:sp>
        <p:nvSpPr>
          <p:cNvPr id="58374" name="Text Box 6"/>
          <p:cNvSpPr txBox="1">
            <a:spLocks noChangeArrowheads="1"/>
          </p:cNvSpPr>
          <p:nvPr/>
        </p:nvSpPr>
        <p:spPr bwMode="auto">
          <a:xfrm>
            <a:off x="241780" y="3642735"/>
            <a:ext cx="6373459" cy="584776"/>
          </a:xfrm>
          <a:prstGeom prst="rect">
            <a:avLst/>
          </a:prstGeom>
          <a:noFill/>
          <a:ln w="9525">
            <a:noFill/>
            <a:miter lim="800000"/>
            <a:headEnd/>
            <a:tailEnd/>
          </a:ln>
        </p:spPr>
        <p:txBody>
          <a:bodyPr wrap="none">
            <a:spAutoFit/>
          </a:bodyPr>
          <a:lstStyle/>
          <a:p>
            <a:r>
              <a:rPr lang="en-US" sz="3200" b="1" dirty="0">
                <a:solidFill>
                  <a:srgbClr val="006666"/>
                </a:solidFill>
                <a:latin typeface="+mj-lt"/>
              </a:rPr>
              <a:t>Powered air-purifying: Hooded Type</a:t>
            </a:r>
          </a:p>
        </p:txBody>
      </p:sp>
      <p:pic>
        <p:nvPicPr>
          <p:cNvPr id="58376" name="Picture 4" descr="MASK1"/>
          <p:cNvPicPr>
            <a:picLocks noChangeAspect="1" noChangeArrowheads="1"/>
          </p:cNvPicPr>
          <p:nvPr/>
        </p:nvPicPr>
        <p:blipFill>
          <a:blip r:embed="rId2" cstate="print"/>
          <a:stretch>
            <a:fillRect/>
          </a:stretch>
        </p:blipFill>
        <p:spPr bwMode="auto">
          <a:xfrm>
            <a:off x="6540287" y="2005017"/>
            <a:ext cx="2102273" cy="1576704"/>
          </a:xfrm>
          <a:prstGeom prst="rect">
            <a:avLst/>
          </a:prstGeom>
          <a:noFill/>
          <a:ln w="9525">
            <a:noFill/>
            <a:miter lim="800000"/>
            <a:headEnd/>
            <a:tailEnd/>
          </a:ln>
        </p:spPr>
      </p:pic>
      <p:pic>
        <p:nvPicPr>
          <p:cNvPr id="58377" name="Picture 4" descr="MASK5-1"/>
          <p:cNvPicPr>
            <a:picLocks noChangeAspect="1" noChangeArrowheads="1"/>
          </p:cNvPicPr>
          <p:nvPr/>
        </p:nvPicPr>
        <p:blipFill>
          <a:blip r:embed="rId3" cstate="print"/>
          <a:srcRect t="2043"/>
          <a:stretch>
            <a:fillRect/>
          </a:stretch>
        </p:blipFill>
        <p:spPr bwMode="auto">
          <a:xfrm>
            <a:off x="6352379" y="4235610"/>
            <a:ext cx="2478088" cy="1466850"/>
          </a:xfrm>
          <a:prstGeom prst="rect">
            <a:avLst/>
          </a:prstGeom>
          <a:noFill/>
          <a:ln w="9525">
            <a:noFill/>
            <a:miter lim="800000"/>
            <a:headEnd/>
            <a:tailEnd/>
          </a:ln>
        </p:spPr>
      </p:pic>
      <p:sp>
        <p:nvSpPr>
          <p:cNvPr id="10"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57</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ChangeArrowheads="1"/>
          </p:cNvSpPr>
          <p:nvPr/>
        </p:nvSpPr>
        <p:spPr bwMode="auto">
          <a:xfrm>
            <a:off x="474663" y="1895475"/>
            <a:ext cx="7935912" cy="1567096"/>
          </a:xfrm>
          <a:prstGeom prst="rect">
            <a:avLst/>
          </a:prstGeom>
          <a:noFill/>
          <a:ln w="25400">
            <a:noFill/>
            <a:miter lim="800000"/>
            <a:headEnd/>
            <a:tailEnd/>
          </a:ln>
          <a:effectLst/>
        </p:spPr>
        <p:txBody>
          <a:bodyPr lIns="90488" tIns="44450" rIns="90488" bIns="44450">
            <a:spAutoFit/>
          </a:bodyPr>
          <a:lstStyle/>
          <a:p>
            <a:pPr marL="342900" indent="-342900">
              <a:buFont typeface="Arial"/>
              <a:buChar char="•"/>
              <a:tabLst>
                <a:tab pos="342900" algn="l"/>
              </a:tabLst>
              <a:defRPr/>
            </a:pPr>
            <a:r>
              <a:rPr lang="en-US" sz="2400" dirty="0" smtClean="0">
                <a:solidFill>
                  <a:schemeClr val="accent2">
                    <a:lumMod val="75000"/>
                  </a:schemeClr>
                </a:solidFill>
                <a:latin typeface="+mn-lt"/>
              </a:rPr>
              <a:t>Used </a:t>
            </a:r>
            <a:r>
              <a:rPr lang="en-US" sz="2400" dirty="0">
                <a:solidFill>
                  <a:schemeClr val="accent2">
                    <a:lumMod val="75000"/>
                  </a:schemeClr>
                </a:solidFill>
                <a:latin typeface="+mn-lt"/>
              </a:rPr>
              <a:t>when not enough oxygen or concentration of airborne substances is </a:t>
            </a:r>
            <a:r>
              <a:rPr lang="en-US" sz="2400" dirty="0" smtClean="0">
                <a:solidFill>
                  <a:schemeClr val="accent2">
                    <a:lumMod val="75000"/>
                  </a:schemeClr>
                </a:solidFill>
                <a:latin typeface="+mn-lt"/>
              </a:rPr>
              <a:t>IDLH</a:t>
            </a:r>
          </a:p>
          <a:p>
            <a:pPr marL="342900" indent="-342900">
              <a:buFont typeface="Arial"/>
              <a:buChar char="•"/>
              <a:tabLst>
                <a:tab pos="342900" algn="l"/>
              </a:tabLst>
              <a:defRPr/>
            </a:pPr>
            <a:endParaRPr lang="en-US" sz="2400" dirty="0">
              <a:solidFill>
                <a:schemeClr val="accent2">
                  <a:lumMod val="75000"/>
                </a:schemeClr>
              </a:solidFill>
              <a:latin typeface="+mn-lt"/>
            </a:endParaRPr>
          </a:p>
          <a:p>
            <a:pPr marL="342900" indent="-342900">
              <a:buFont typeface="Arial"/>
              <a:buChar char="•"/>
              <a:tabLst>
                <a:tab pos="342900" algn="l"/>
              </a:tabLst>
              <a:defRPr/>
            </a:pPr>
            <a:r>
              <a:rPr lang="en-US" sz="2400" dirty="0" smtClean="0">
                <a:solidFill>
                  <a:schemeClr val="accent2">
                    <a:lumMod val="75000"/>
                  </a:schemeClr>
                </a:solidFill>
                <a:latin typeface="+mn-lt"/>
              </a:rPr>
              <a:t>Approved </a:t>
            </a:r>
            <a:r>
              <a:rPr lang="en-US" sz="2400" dirty="0">
                <a:solidFill>
                  <a:schemeClr val="accent2">
                    <a:lumMod val="75000"/>
                  </a:schemeClr>
                </a:solidFill>
                <a:latin typeface="+mn-lt"/>
              </a:rPr>
              <a:t>for each contaminant</a:t>
            </a:r>
          </a:p>
        </p:txBody>
      </p:sp>
      <p:sp>
        <p:nvSpPr>
          <p:cNvPr id="59395" name="Rectangle 3"/>
          <p:cNvSpPr>
            <a:spLocks noChangeArrowheads="1"/>
          </p:cNvSpPr>
          <p:nvPr/>
        </p:nvSpPr>
        <p:spPr bwMode="auto">
          <a:xfrm>
            <a:off x="0" y="0"/>
            <a:ext cx="9144000"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Types Of Respirators </a:t>
            </a:r>
            <a:r>
              <a:rPr lang="en-US" sz="2400" dirty="0" smtClean="0">
                <a:latin typeface="+mj-lt"/>
              </a:rPr>
              <a:t>(Cont'd.)</a:t>
            </a:r>
            <a:endParaRPr lang="en-US" sz="2400" dirty="0">
              <a:latin typeface="+mj-lt"/>
            </a:endParaRPr>
          </a:p>
        </p:txBody>
      </p:sp>
      <p:sp>
        <p:nvSpPr>
          <p:cNvPr id="3" name="TextBox 2"/>
          <p:cNvSpPr txBox="1"/>
          <p:nvPr/>
        </p:nvSpPr>
        <p:spPr>
          <a:xfrm>
            <a:off x="1180214" y="1143000"/>
            <a:ext cx="377026" cy="369332"/>
          </a:xfrm>
          <a:prstGeom prst="rect">
            <a:avLst/>
          </a:prstGeom>
          <a:noFill/>
        </p:spPr>
        <p:txBody>
          <a:bodyPr wrap="none" rtlCol="0">
            <a:spAutoFit/>
          </a:bodyPr>
          <a:lstStyle/>
          <a:p>
            <a:r>
              <a:rPr lang="en-US" dirty="0" smtClean="0"/>
              <a:t>   </a:t>
            </a:r>
            <a:endParaRPr lang="en-US" dirty="0"/>
          </a:p>
        </p:txBody>
      </p:sp>
      <p:sp>
        <p:nvSpPr>
          <p:cNvPr id="4" name="Rectangle 3"/>
          <p:cNvSpPr/>
          <p:nvPr/>
        </p:nvSpPr>
        <p:spPr>
          <a:xfrm>
            <a:off x="2301519" y="1035278"/>
            <a:ext cx="4174741" cy="584776"/>
          </a:xfrm>
          <a:prstGeom prst="rect">
            <a:avLst/>
          </a:prstGeom>
        </p:spPr>
        <p:txBody>
          <a:bodyPr wrap="none">
            <a:spAutoFit/>
          </a:bodyPr>
          <a:lstStyle/>
          <a:p>
            <a:r>
              <a:rPr lang="en-US" sz="3200" dirty="0">
                <a:solidFill>
                  <a:srgbClr val="006666"/>
                </a:solidFill>
                <a:latin typeface="+mj-lt"/>
              </a:rPr>
              <a:t>Supplied-air Respirators</a:t>
            </a:r>
            <a:r>
              <a:rPr lang="en-US" sz="3200" dirty="0">
                <a:latin typeface="+mj-lt"/>
              </a:rPr>
              <a:t> </a:t>
            </a:r>
          </a:p>
        </p:txBody>
      </p:sp>
      <p:sp>
        <p:nvSpPr>
          <p:cNvPr id="8"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58</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ChangeArrowheads="1"/>
          </p:cNvSpPr>
          <p:nvPr/>
        </p:nvSpPr>
        <p:spPr bwMode="auto">
          <a:xfrm>
            <a:off x="183947" y="1082675"/>
            <a:ext cx="8654459" cy="4629472"/>
          </a:xfrm>
          <a:prstGeom prst="rect">
            <a:avLst/>
          </a:prstGeom>
          <a:noFill/>
          <a:ln w="25400">
            <a:noFill/>
            <a:miter lim="800000"/>
            <a:headEnd/>
            <a:tailEnd/>
          </a:ln>
          <a:effectLst/>
        </p:spPr>
        <p:txBody>
          <a:bodyPr wrap="square" lIns="90488" tIns="44450" rIns="90488" bIns="44450">
            <a:spAutoFit/>
          </a:bodyPr>
          <a:lstStyle/>
          <a:p>
            <a:pPr>
              <a:spcBef>
                <a:spcPts val="1800"/>
              </a:spcBef>
              <a:tabLst>
                <a:tab pos="342900" algn="l"/>
              </a:tabLst>
              <a:defRPr/>
            </a:pPr>
            <a:r>
              <a:rPr lang="en-US" sz="3200" dirty="0" smtClean="0">
                <a:solidFill>
                  <a:srgbClr val="006666"/>
                </a:solidFill>
                <a:latin typeface="+mn-lt"/>
              </a:rPr>
              <a:t>	Self-contained </a:t>
            </a:r>
            <a:r>
              <a:rPr lang="en-US" sz="3200" dirty="0">
                <a:solidFill>
                  <a:srgbClr val="006666"/>
                </a:solidFill>
                <a:latin typeface="+mn-lt"/>
              </a:rPr>
              <a:t>Breathing </a:t>
            </a:r>
            <a:r>
              <a:rPr lang="en-US" sz="3200" dirty="0" smtClean="0">
                <a:solidFill>
                  <a:srgbClr val="006666"/>
                </a:solidFill>
                <a:latin typeface="+mn-lt"/>
              </a:rPr>
              <a:t>Apparatus (</a:t>
            </a:r>
            <a:r>
              <a:rPr lang="en-US" sz="3200" dirty="0">
                <a:solidFill>
                  <a:srgbClr val="006666"/>
                </a:solidFill>
                <a:latin typeface="+mn-lt"/>
              </a:rPr>
              <a:t>SCBA)</a:t>
            </a:r>
            <a:endParaRPr lang="en-US" sz="3200" dirty="0">
              <a:latin typeface="+mn-lt"/>
            </a:endParaRPr>
          </a:p>
          <a:p>
            <a:pPr lvl="1">
              <a:spcBef>
                <a:spcPts val="1800"/>
              </a:spcBef>
              <a:buFont typeface="Arial" pitchFamily="34" charset="0"/>
              <a:buChar char="–"/>
              <a:defRPr/>
            </a:pPr>
            <a:r>
              <a:rPr lang="en-US" sz="2800" dirty="0" smtClean="0">
                <a:solidFill>
                  <a:srgbClr val="800000"/>
                </a:solidFill>
                <a:latin typeface="+mn-lt"/>
              </a:rPr>
              <a:t>	Breathable </a:t>
            </a:r>
            <a:r>
              <a:rPr lang="en-US" sz="2800" dirty="0">
                <a:solidFill>
                  <a:srgbClr val="800000"/>
                </a:solidFill>
                <a:latin typeface="+mn-lt"/>
              </a:rPr>
              <a:t>source of air for limited duration</a:t>
            </a:r>
          </a:p>
          <a:p>
            <a:pPr lvl="1">
              <a:spcBef>
                <a:spcPts val="1800"/>
              </a:spcBef>
              <a:buFont typeface="Arial" pitchFamily="34" charset="0"/>
              <a:buChar char="–"/>
              <a:defRPr/>
            </a:pPr>
            <a:r>
              <a:rPr lang="en-US" sz="2800" dirty="0" smtClean="0">
                <a:solidFill>
                  <a:srgbClr val="660066"/>
                </a:solidFill>
                <a:latin typeface="+mn-lt"/>
              </a:rPr>
              <a:t>	SCBA </a:t>
            </a:r>
            <a:r>
              <a:rPr lang="en-US" sz="2800" dirty="0">
                <a:solidFill>
                  <a:srgbClr val="660066"/>
                </a:solidFill>
                <a:latin typeface="+mn-lt"/>
              </a:rPr>
              <a:t>consists of </a:t>
            </a:r>
            <a:r>
              <a:rPr lang="en-US" sz="2800" dirty="0" smtClean="0">
                <a:solidFill>
                  <a:srgbClr val="660066"/>
                </a:solidFill>
                <a:latin typeface="+mn-lt"/>
              </a:rPr>
              <a:t>the following</a:t>
            </a:r>
            <a:r>
              <a:rPr lang="en-US" sz="2800" dirty="0">
                <a:solidFill>
                  <a:srgbClr val="660066"/>
                </a:solidFill>
                <a:latin typeface="+mn-lt"/>
              </a:rPr>
              <a:t>:  </a:t>
            </a:r>
          </a:p>
          <a:p>
            <a:pPr marL="1314450" lvl="1" indent="-400050">
              <a:spcBef>
                <a:spcPts val="900"/>
              </a:spcBef>
              <a:buFont typeface="Courier New" pitchFamily="49" charset="0"/>
              <a:buChar char="o"/>
              <a:defRPr/>
            </a:pPr>
            <a:r>
              <a:rPr lang="en-US" sz="2200" dirty="0" smtClean="0">
                <a:solidFill>
                  <a:schemeClr val="accent2"/>
                </a:solidFill>
                <a:latin typeface="+mn-lt"/>
              </a:rPr>
              <a:t>Face piece</a:t>
            </a:r>
            <a:endParaRPr lang="en-US" sz="2200" dirty="0">
              <a:solidFill>
                <a:schemeClr val="accent2"/>
              </a:solidFill>
              <a:latin typeface="+mn-lt"/>
            </a:endParaRPr>
          </a:p>
          <a:p>
            <a:pPr marL="1314450" lvl="1" indent="-400050">
              <a:spcBef>
                <a:spcPts val="900"/>
              </a:spcBef>
              <a:buFont typeface="Courier New" pitchFamily="49" charset="0"/>
              <a:buChar char="o"/>
              <a:defRPr/>
            </a:pPr>
            <a:r>
              <a:rPr lang="en-US" sz="2200" dirty="0">
                <a:solidFill>
                  <a:schemeClr val="accent2"/>
                </a:solidFill>
                <a:latin typeface="+mn-lt"/>
              </a:rPr>
              <a:t>Breathing tube</a:t>
            </a:r>
          </a:p>
          <a:p>
            <a:pPr marL="1314450" lvl="1" indent="-400050">
              <a:spcBef>
                <a:spcPts val="900"/>
              </a:spcBef>
              <a:buFont typeface="Courier New" pitchFamily="49" charset="0"/>
              <a:buChar char="o"/>
              <a:defRPr/>
            </a:pPr>
            <a:r>
              <a:rPr lang="en-US" sz="2200" dirty="0">
                <a:solidFill>
                  <a:schemeClr val="accent2"/>
                </a:solidFill>
                <a:latin typeface="+mn-lt"/>
              </a:rPr>
              <a:t>Air supply tube</a:t>
            </a:r>
          </a:p>
          <a:p>
            <a:pPr marL="1314450" lvl="1" indent="-400050">
              <a:spcBef>
                <a:spcPts val="900"/>
              </a:spcBef>
              <a:buFont typeface="Courier New" pitchFamily="49" charset="0"/>
              <a:buChar char="o"/>
              <a:defRPr/>
            </a:pPr>
            <a:r>
              <a:rPr lang="en-US" sz="2200" dirty="0">
                <a:solidFill>
                  <a:schemeClr val="accent2"/>
                </a:solidFill>
                <a:latin typeface="+mn-lt"/>
              </a:rPr>
              <a:t>Regulator</a:t>
            </a:r>
          </a:p>
          <a:p>
            <a:pPr marL="1314450" lvl="1" indent="-400050">
              <a:spcBef>
                <a:spcPts val="900"/>
              </a:spcBef>
              <a:buFont typeface="Courier New" pitchFamily="49" charset="0"/>
              <a:buChar char="o"/>
              <a:defRPr/>
            </a:pPr>
            <a:r>
              <a:rPr lang="en-US" sz="2200" dirty="0">
                <a:solidFill>
                  <a:schemeClr val="accent2"/>
                </a:solidFill>
                <a:latin typeface="+mn-lt"/>
              </a:rPr>
              <a:t>Exhalation valve</a:t>
            </a:r>
          </a:p>
          <a:p>
            <a:pPr marL="1314450" lvl="1" indent="-400050">
              <a:spcBef>
                <a:spcPts val="900"/>
              </a:spcBef>
              <a:buFont typeface="Courier New" pitchFamily="49" charset="0"/>
              <a:buChar char="o"/>
              <a:defRPr/>
            </a:pPr>
            <a:r>
              <a:rPr lang="en-US" sz="2200" dirty="0">
                <a:solidFill>
                  <a:schemeClr val="accent2"/>
                </a:solidFill>
                <a:latin typeface="+mn-lt"/>
              </a:rPr>
              <a:t>Air cylinder and valve</a:t>
            </a:r>
          </a:p>
        </p:txBody>
      </p:sp>
      <p:sp>
        <p:nvSpPr>
          <p:cNvPr id="60419" name="Rectangle 3"/>
          <p:cNvSpPr>
            <a:spLocks noChangeArrowheads="1"/>
          </p:cNvSpPr>
          <p:nvPr/>
        </p:nvSpPr>
        <p:spPr bwMode="auto">
          <a:xfrm>
            <a:off x="492125" y="320675"/>
            <a:ext cx="8059738" cy="762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Types of Respirators </a:t>
            </a:r>
            <a:r>
              <a:rPr lang="en-US" sz="2400" dirty="0" smtClean="0">
                <a:latin typeface="+mj-lt"/>
              </a:rPr>
              <a:t>(Cont'd.)</a:t>
            </a:r>
            <a:endParaRPr lang="en-US" sz="2400" dirty="0">
              <a:latin typeface="+mj-lt"/>
            </a:endParaRPr>
          </a:p>
        </p:txBody>
      </p:sp>
      <p:pic>
        <p:nvPicPr>
          <p:cNvPr id="60421" name="Picture 5" descr="C:\Users\Gary\Desktop\scba.jpg"/>
          <p:cNvPicPr>
            <a:picLocks noChangeAspect="1" noChangeArrowheads="1"/>
          </p:cNvPicPr>
          <p:nvPr/>
        </p:nvPicPr>
        <p:blipFill>
          <a:blip r:embed="rId3" cstate="print"/>
          <a:srcRect/>
          <a:stretch>
            <a:fillRect/>
          </a:stretch>
        </p:blipFill>
        <p:spPr bwMode="auto">
          <a:xfrm>
            <a:off x="6115050" y="2616633"/>
            <a:ext cx="2436813" cy="3249613"/>
          </a:xfrm>
          <a:prstGeom prst="rect">
            <a:avLst/>
          </a:prstGeom>
          <a:noFill/>
          <a:ln w="9525">
            <a:noFill/>
            <a:miter lim="800000"/>
            <a:headEnd/>
            <a:tailEnd/>
          </a:ln>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59</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174625" y="0"/>
            <a:ext cx="9318625"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Types of Respirators </a:t>
            </a:r>
            <a:r>
              <a:rPr lang="en-US" sz="2400" dirty="0" smtClean="0">
                <a:latin typeface="+mj-lt"/>
              </a:rPr>
              <a:t>(Cont'd.)</a:t>
            </a:r>
            <a:endParaRPr lang="en-US" sz="2000" dirty="0">
              <a:latin typeface="+mj-lt"/>
            </a:endParaRPr>
          </a:p>
        </p:txBody>
      </p:sp>
      <p:sp>
        <p:nvSpPr>
          <p:cNvPr id="61443" name="Rectangle 3"/>
          <p:cNvSpPr>
            <a:spLocks noChangeArrowheads="1"/>
          </p:cNvSpPr>
          <p:nvPr/>
        </p:nvSpPr>
        <p:spPr bwMode="auto">
          <a:xfrm>
            <a:off x="338179" y="946748"/>
            <a:ext cx="8151812" cy="1074653"/>
          </a:xfrm>
          <a:prstGeom prst="rect">
            <a:avLst/>
          </a:prstGeom>
          <a:noFill/>
          <a:ln w="12700">
            <a:noFill/>
            <a:miter lim="800000"/>
            <a:headEnd/>
            <a:tailEnd/>
          </a:ln>
        </p:spPr>
        <p:txBody>
          <a:bodyPr lIns="90488" tIns="44450" rIns="90488" bIns="44450">
            <a:spAutoFit/>
          </a:bodyPr>
          <a:lstStyle/>
          <a:p>
            <a:pPr algn="ctr"/>
            <a:r>
              <a:rPr lang="en-US" sz="3200" b="1" dirty="0">
                <a:solidFill>
                  <a:srgbClr val="006666"/>
                </a:solidFill>
                <a:latin typeface="+mj-lt"/>
              </a:rPr>
              <a:t>SCBA</a:t>
            </a:r>
          </a:p>
          <a:p>
            <a:pPr algn="ctr"/>
            <a:r>
              <a:rPr lang="en-US" sz="3200" b="1" dirty="0">
                <a:solidFill>
                  <a:srgbClr val="006666"/>
                </a:solidFill>
                <a:latin typeface="+mj-lt"/>
              </a:rPr>
              <a:t>Mobile Air Supply Type Systems</a:t>
            </a:r>
          </a:p>
        </p:txBody>
      </p:sp>
      <p:sp>
        <p:nvSpPr>
          <p:cNvPr id="61444" name="Rectangle 4"/>
          <p:cNvSpPr>
            <a:spLocks noChangeArrowheads="1"/>
          </p:cNvSpPr>
          <p:nvPr/>
        </p:nvSpPr>
        <p:spPr bwMode="auto">
          <a:xfrm>
            <a:off x="338179" y="2355044"/>
            <a:ext cx="5816600" cy="1749425"/>
          </a:xfrm>
          <a:prstGeom prst="rect">
            <a:avLst/>
          </a:prstGeom>
          <a:noFill/>
          <a:ln w="12700">
            <a:noFill/>
            <a:miter lim="800000"/>
            <a:headEnd/>
            <a:tailEnd/>
          </a:ln>
        </p:spPr>
        <p:txBody>
          <a:bodyPr lIns="90488" tIns="44450" rIns="90488" bIns="44450">
            <a:spAutoFit/>
          </a:bodyPr>
          <a:lstStyle/>
          <a:p>
            <a:pPr defTabSz="400050">
              <a:lnSpc>
                <a:spcPct val="110000"/>
              </a:lnSpc>
              <a:buFontTx/>
              <a:buChar char="•"/>
            </a:pPr>
            <a:r>
              <a:rPr lang="en-US" sz="2800" dirty="0" smtClean="0">
                <a:solidFill>
                  <a:srgbClr val="800000"/>
                </a:solidFill>
                <a:latin typeface="+mn-lt"/>
              </a:rPr>
              <a:t>	Closed-circuit </a:t>
            </a:r>
            <a:r>
              <a:rPr lang="en-US" sz="2800" dirty="0">
                <a:solidFill>
                  <a:srgbClr val="800000"/>
                </a:solidFill>
                <a:latin typeface="+mn-lt"/>
              </a:rPr>
              <a:t>rebreathing units</a:t>
            </a:r>
          </a:p>
          <a:p>
            <a:pPr defTabSz="400050">
              <a:lnSpc>
                <a:spcPct val="110000"/>
              </a:lnSpc>
            </a:pPr>
            <a:endParaRPr lang="en-US" sz="1400" dirty="0">
              <a:solidFill>
                <a:srgbClr val="800000"/>
              </a:solidFill>
              <a:latin typeface="+mn-lt"/>
            </a:endParaRPr>
          </a:p>
          <a:p>
            <a:pPr defTabSz="400050">
              <a:lnSpc>
                <a:spcPct val="110000"/>
              </a:lnSpc>
              <a:buFontTx/>
              <a:buChar char="•"/>
            </a:pPr>
            <a:r>
              <a:rPr lang="en-US" sz="2800" dirty="0" smtClean="0">
                <a:solidFill>
                  <a:srgbClr val="660066"/>
                </a:solidFill>
                <a:latin typeface="+mn-lt"/>
              </a:rPr>
              <a:t>	Pressure-demand </a:t>
            </a:r>
            <a:r>
              <a:rPr lang="en-US" sz="2800" dirty="0">
                <a:solidFill>
                  <a:srgbClr val="660066"/>
                </a:solidFill>
                <a:latin typeface="+mn-lt"/>
              </a:rPr>
              <a:t>open </a:t>
            </a:r>
            <a:r>
              <a:rPr lang="en-US" sz="2800" dirty="0" smtClean="0">
                <a:solidFill>
                  <a:srgbClr val="660066"/>
                </a:solidFill>
                <a:latin typeface="+mn-lt"/>
              </a:rPr>
              <a:t/>
            </a:r>
            <a:br>
              <a:rPr lang="en-US" sz="2800" dirty="0" smtClean="0">
                <a:solidFill>
                  <a:srgbClr val="660066"/>
                </a:solidFill>
                <a:latin typeface="+mn-lt"/>
              </a:rPr>
            </a:br>
            <a:r>
              <a:rPr lang="en-US" sz="2800" dirty="0" smtClean="0">
                <a:solidFill>
                  <a:srgbClr val="660066"/>
                </a:solidFill>
                <a:latin typeface="+mn-lt"/>
              </a:rPr>
              <a:t>	circuit units</a:t>
            </a:r>
            <a:endParaRPr lang="en-US" sz="2800" dirty="0">
              <a:solidFill>
                <a:srgbClr val="660066"/>
              </a:solidFill>
              <a:latin typeface="+mn-lt"/>
            </a:endParaRPr>
          </a:p>
        </p:txBody>
      </p:sp>
      <p:pic>
        <p:nvPicPr>
          <p:cNvPr id="7" name="Picture 6" descr="3576029211_14a85c5bcb_m.jpg"/>
          <p:cNvPicPr>
            <a:picLocks noChangeAspect="1"/>
          </p:cNvPicPr>
          <p:nvPr/>
        </p:nvPicPr>
        <p:blipFill>
          <a:blip r:embed="rId2" cstate="print"/>
          <a:stretch>
            <a:fillRect/>
          </a:stretch>
        </p:blipFill>
        <p:spPr>
          <a:xfrm>
            <a:off x="5236312" y="3170303"/>
            <a:ext cx="3450488" cy="25576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60</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11112" y="45368"/>
            <a:ext cx="9132888"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Types of Respirators </a:t>
            </a:r>
            <a:r>
              <a:rPr lang="en-US" sz="2400" dirty="0" smtClean="0">
                <a:latin typeface="+mj-lt"/>
              </a:rPr>
              <a:t>(Cont'd.)</a:t>
            </a:r>
            <a:endParaRPr lang="en-US" sz="2400" dirty="0">
              <a:latin typeface="+mj-lt"/>
            </a:endParaRPr>
          </a:p>
        </p:txBody>
      </p:sp>
      <p:sp>
        <p:nvSpPr>
          <p:cNvPr id="62467" name="Rectangle 3"/>
          <p:cNvSpPr>
            <a:spLocks noChangeArrowheads="1"/>
          </p:cNvSpPr>
          <p:nvPr/>
        </p:nvSpPr>
        <p:spPr bwMode="auto">
          <a:xfrm>
            <a:off x="649288" y="1092324"/>
            <a:ext cx="7694612" cy="1074653"/>
          </a:xfrm>
          <a:prstGeom prst="rect">
            <a:avLst/>
          </a:prstGeom>
          <a:noFill/>
          <a:ln w="12700">
            <a:noFill/>
            <a:miter lim="800000"/>
            <a:headEnd/>
            <a:tailEnd/>
          </a:ln>
        </p:spPr>
        <p:txBody>
          <a:bodyPr lIns="90488" tIns="44450" rIns="90488" bIns="44450">
            <a:spAutoFit/>
          </a:bodyPr>
          <a:lstStyle/>
          <a:p>
            <a:pPr algn="ctr"/>
            <a:r>
              <a:rPr lang="en-US" sz="3200" b="1" dirty="0">
                <a:solidFill>
                  <a:srgbClr val="006666"/>
                </a:solidFill>
                <a:latin typeface="+mj-lt"/>
              </a:rPr>
              <a:t>SCBA</a:t>
            </a:r>
          </a:p>
          <a:p>
            <a:pPr algn="ctr"/>
            <a:r>
              <a:rPr lang="en-US" sz="3200" b="1" dirty="0">
                <a:solidFill>
                  <a:srgbClr val="006666"/>
                </a:solidFill>
                <a:latin typeface="+mj-lt"/>
              </a:rPr>
              <a:t>Closed-Circuit Rebreathing Units</a:t>
            </a:r>
          </a:p>
        </p:txBody>
      </p:sp>
      <p:sp>
        <p:nvSpPr>
          <p:cNvPr id="62468" name="Rectangle 4"/>
          <p:cNvSpPr>
            <a:spLocks noChangeArrowheads="1"/>
          </p:cNvSpPr>
          <p:nvPr/>
        </p:nvSpPr>
        <p:spPr bwMode="auto">
          <a:xfrm>
            <a:off x="337879" y="2254249"/>
            <a:ext cx="7317563" cy="3382977"/>
          </a:xfrm>
          <a:prstGeom prst="rect">
            <a:avLst/>
          </a:prstGeom>
          <a:noFill/>
          <a:ln w="12700">
            <a:noFill/>
            <a:miter lim="800000"/>
            <a:headEnd/>
            <a:tailEnd/>
          </a:ln>
        </p:spPr>
        <p:txBody>
          <a:bodyPr wrap="square" lIns="90488" tIns="44450" rIns="90488" bIns="44450">
            <a:spAutoFit/>
          </a:bodyPr>
          <a:lstStyle/>
          <a:p>
            <a:pPr defTabSz="342900">
              <a:lnSpc>
                <a:spcPct val="110000"/>
              </a:lnSpc>
              <a:spcBef>
                <a:spcPts val="1800"/>
              </a:spcBef>
              <a:buFontTx/>
              <a:buChar char="•"/>
            </a:pPr>
            <a:r>
              <a:rPr lang="en-US" sz="2800" dirty="0" smtClean="0">
                <a:solidFill>
                  <a:srgbClr val="800000"/>
                </a:solidFill>
                <a:latin typeface="+mn-lt"/>
              </a:rPr>
              <a:t>	Protects </a:t>
            </a:r>
            <a:r>
              <a:rPr lang="en-US" sz="2800" dirty="0">
                <a:solidFill>
                  <a:srgbClr val="800000"/>
                </a:solidFill>
                <a:latin typeface="+mn-lt"/>
              </a:rPr>
              <a:t>up to four hours</a:t>
            </a:r>
          </a:p>
          <a:p>
            <a:pPr defTabSz="342900">
              <a:lnSpc>
                <a:spcPct val="110000"/>
              </a:lnSpc>
              <a:spcBef>
                <a:spcPts val="1800"/>
              </a:spcBef>
              <a:buFontTx/>
              <a:buChar char="•"/>
            </a:pPr>
            <a:r>
              <a:rPr lang="en-US" sz="2800" dirty="0" smtClean="0">
                <a:solidFill>
                  <a:srgbClr val="660066"/>
                </a:solidFill>
                <a:latin typeface="+mn-lt"/>
              </a:rPr>
              <a:t>	Typically </a:t>
            </a:r>
            <a:r>
              <a:rPr lang="en-US" sz="2800" dirty="0">
                <a:solidFill>
                  <a:srgbClr val="660066"/>
                </a:solidFill>
                <a:latin typeface="+mn-lt"/>
              </a:rPr>
              <a:t>used in mine rescues</a:t>
            </a:r>
          </a:p>
          <a:p>
            <a:pPr defTabSz="342900">
              <a:lnSpc>
                <a:spcPct val="110000"/>
              </a:lnSpc>
              <a:spcBef>
                <a:spcPts val="1800"/>
              </a:spcBef>
              <a:buFontTx/>
              <a:buChar char="•"/>
            </a:pPr>
            <a:r>
              <a:rPr lang="en-US" sz="2800" dirty="0" smtClean="0">
                <a:solidFill>
                  <a:srgbClr val="FF6600"/>
                </a:solidFill>
                <a:latin typeface="+mn-lt"/>
              </a:rPr>
              <a:t>	User’s </a:t>
            </a:r>
            <a:r>
              <a:rPr lang="en-US" sz="2800" dirty="0">
                <a:solidFill>
                  <a:srgbClr val="FF6600"/>
                </a:solidFill>
                <a:latin typeface="+mn-lt"/>
              </a:rPr>
              <a:t>breath is recycled</a:t>
            </a:r>
          </a:p>
          <a:p>
            <a:pPr defTabSz="342900">
              <a:lnSpc>
                <a:spcPct val="110000"/>
              </a:lnSpc>
              <a:spcBef>
                <a:spcPts val="1800"/>
              </a:spcBef>
              <a:buFontTx/>
              <a:buChar char="•"/>
            </a:pPr>
            <a:r>
              <a:rPr lang="en-US" sz="2800" dirty="0" smtClean="0">
                <a:solidFill>
                  <a:srgbClr val="663300"/>
                </a:solidFill>
                <a:latin typeface="+mn-lt"/>
              </a:rPr>
              <a:t>	Carbon </a:t>
            </a:r>
            <a:r>
              <a:rPr lang="en-US" sz="2800" dirty="0">
                <a:solidFill>
                  <a:srgbClr val="663300"/>
                </a:solidFill>
                <a:latin typeface="+mn-lt"/>
              </a:rPr>
              <a:t>dioxide removed from exhaled </a:t>
            </a:r>
            <a:r>
              <a:rPr lang="en-US" sz="2800" dirty="0" smtClean="0">
                <a:solidFill>
                  <a:srgbClr val="663300"/>
                </a:solidFill>
                <a:latin typeface="+mn-lt"/>
              </a:rPr>
              <a:t>	air</a:t>
            </a:r>
            <a:endParaRPr lang="en-US" sz="2800" dirty="0">
              <a:solidFill>
                <a:srgbClr val="663300"/>
              </a:solidFill>
              <a:latin typeface="+mn-lt"/>
            </a:endParaRPr>
          </a:p>
          <a:p>
            <a:pPr defTabSz="342900">
              <a:lnSpc>
                <a:spcPct val="110000"/>
              </a:lnSpc>
              <a:spcBef>
                <a:spcPts val="1800"/>
              </a:spcBef>
              <a:buFontTx/>
              <a:buChar char="•"/>
            </a:pPr>
            <a:r>
              <a:rPr lang="en-US" sz="2800" dirty="0" smtClean="0">
                <a:solidFill>
                  <a:schemeClr val="accent2"/>
                </a:solidFill>
                <a:latin typeface="+mn-lt"/>
              </a:rPr>
              <a:t>	Oxygen </a:t>
            </a:r>
            <a:r>
              <a:rPr lang="en-US" sz="2800" dirty="0">
                <a:solidFill>
                  <a:schemeClr val="accent2"/>
                </a:solidFill>
                <a:latin typeface="+mn-lt"/>
              </a:rPr>
              <a:t>added from a small cylinder </a:t>
            </a:r>
          </a:p>
        </p:txBody>
      </p:sp>
      <p:pic>
        <p:nvPicPr>
          <p:cNvPr id="62470" name="Picture 6" descr="C:\Users\Gary\Desktop\rebreather.jpg"/>
          <p:cNvPicPr>
            <a:picLocks noChangeAspect="1" noChangeArrowheads="1"/>
          </p:cNvPicPr>
          <p:nvPr/>
        </p:nvPicPr>
        <p:blipFill>
          <a:blip r:embed="rId2" cstate="print"/>
          <a:srcRect/>
          <a:stretch>
            <a:fillRect/>
          </a:stretch>
        </p:blipFill>
        <p:spPr bwMode="auto">
          <a:xfrm>
            <a:off x="6994525" y="2214280"/>
            <a:ext cx="1692275" cy="2198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61</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0" y="138113"/>
            <a:ext cx="9144000" cy="1143000"/>
          </a:xfrm>
          <a:prstGeom prst="rect">
            <a:avLst/>
          </a:prstGeom>
          <a:noFill/>
          <a:ln w="12700">
            <a:noFill/>
            <a:miter lim="800000"/>
            <a:headEnd/>
            <a:tailEnd/>
          </a:ln>
        </p:spPr>
        <p:txBody>
          <a:bodyPr lIns="90488" tIns="44450" rIns="90488" bIns="44450" anchor="ctr"/>
          <a:lstStyle/>
          <a:p>
            <a:pPr algn="ctr" eaLnBrk="1" hangingPunct="1">
              <a:lnSpc>
                <a:spcPct val="90000"/>
              </a:lnSpc>
            </a:pPr>
            <a:r>
              <a:rPr lang="en-US" sz="4000" dirty="0">
                <a:latin typeface="+mj-lt"/>
              </a:rPr>
              <a:t>Types of Respirators </a:t>
            </a:r>
            <a:r>
              <a:rPr lang="en-US" sz="2400" dirty="0" smtClean="0">
                <a:latin typeface="+mj-lt"/>
              </a:rPr>
              <a:t>(Cont'd.)</a:t>
            </a:r>
            <a:endParaRPr lang="en-US" sz="2400" dirty="0">
              <a:latin typeface="+mj-lt"/>
            </a:endParaRPr>
          </a:p>
        </p:txBody>
      </p:sp>
      <p:sp>
        <p:nvSpPr>
          <p:cNvPr id="63491" name="Rectangle 3"/>
          <p:cNvSpPr>
            <a:spLocks noChangeArrowheads="1"/>
          </p:cNvSpPr>
          <p:nvPr/>
        </p:nvSpPr>
        <p:spPr bwMode="auto">
          <a:xfrm>
            <a:off x="210343" y="988917"/>
            <a:ext cx="8723313" cy="1074653"/>
          </a:xfrm>
          <a:prstGeom prst="rect">
            <a:avLst/>
          </a:prstGeom>
          <a:noFill/>
          <a:ln w="12700">
            <a:noFill/>
            <a:miter lim="800000"/>
            <a:headEnd/>
            <a:tailEnd/>
          </a:ln>
        </p:spPr>
        <p:txBody>
          <a:bodyPr lIns="90488" tIns="44450" rIns="90488" bIns="44450">
            <a:spAutoFit/>
          </a:bodyPr>
          <a:lstStyle/>
          <a:p>
            <a:pPr algn="ctr"/>
            <a:r>
              <a:rPr lang="en-US" sz="3200" b="1" dirty="0">
                <a:solidFill>
                  <a:srgbClr val="006666"/>
                </a:solidFill>
                <a:latin typeface="+mj-lt"/>
              </a:rPr>
              <a:t>SCBA</a:t>
            </a:r>
          </a:p>
          <a:p>
            <a:pPr algn="ctr"/>
            <a:r>
              <a:rPr lang="en-US" sz="3200" b="1" dirty="0">
                <a:solidFill>
                  <a:srgbClr val="006666"/>
                </a:solidFill>
                <a:latin typeface="+mj-lt"/>
              </a:rPr>
              <a:t>Pressure-demand Open-circuit Units</a:t>
            </a:r>
          </a:p>
        </p:txBody>
      </p:sp>
      <p:sp>
        <p:nvSpPr>
          <p:cNvPr id="63492" name="Rectangle 4"/>
          <p:cNvSpPr>
            <a:spLocks noChangeArrowheads="1"/>
          </p:cNvSpPr>
          <p:nvPr/>
        </p:nvSpPr>
        <p:spPr bwMode="auto">
          <a:xfrm>
            <a:off x="389158" y="2052542"/>
            <a:ext cx="8365682" cy="3653821"/>
          </a:xfrm>
          <a:prstGeom prst="rect">
            <a:avLst/>
          </a:prstGeom>
          <a:noFill/>
          <a:ln w="12700">
            <a:noFill/>
            <a:miter lim="800000"/>
            <a:headEnd/>
            <a:tailEnd/>
          </a:ln>
        </p:spPr>
        <p:txBody>
          <a:bodyPr wrap="square" lIns="90488" tIns="44450" rIns="90488" bIns="44450">
            <a:spAutoFit/>
          </a:bodyPr>
          <a:lstStyle/>
          <a:p>
            <a:pPr defTabSz="342900">
              <a:lnSpc>
                <a:spcPct val="110000"/>
              </a:lnSpc>
              <a:spcAft>
                <a:spcPts val="2400"/>
              </a:spcAft>
              <a:buFontTx/>
              <a:buChar char="•"/>
            </a:pPr>
            <a:r>
              <a:rPr lang="en-US" sz="2600" dirty="0" smtClean="0">
                <a:solidFill>
                  <a:srgbClr val="800000"/>
                </a:solidFill>
                <a:latin typeface="+mn-lt"/>
              </a:rPr>
              <a:t>	Provides </a:t>
            </a:r>
            <a:r>
              <a:rPr lang="en-US" sz="2600" dirty="0">
                <a:solidFill>
                  <a:srgbClr val="800000"/>
                </a:solidFill>
                <a:latin typeface="+mn-lt"/>
              </a:rPr>
              <a:t>30 to 60 minutes of </a:t>
            </a:r>
            <a:r>
              <a:rPr lang="en-US" sz="2600" dirty="0" smtClean="0">
                <a:solidFill>
                  <a:srgbClr val="800000"/>
                </a:solidFill>
                <a:latin typeface="+mn-lt"/>
              </a:rPr>
              <a:t>air</a:t>
            </a:r>
            <a:endParaRPr lang="en-US" sz="2600" dirty="0">
              <a:solidFill>
                <a:srgbClr val="800000"/>
              </a:solidFill>
              <a:latin typeface="+mn-lt"/>
            </a:endParaRPr>
          </a:p>
          <a:p>
            <a:pPr defTabSz="342900">
              <a:lnSpc>
                <a:spcPct val="110000"/>
              </a:lnSpc>
              <a:spcAft>
                <a:spcPts val="2400"/>
              </a:spcAft>
              <a:buFontTx/>
              <a:buChar char="•"/>
            </a:pPr>
            <a:r>
              <a:rPr lang="en-US" sz="2600" dirty="0" smtClean="0">
                <a:solidFill>
                  <a:srgbClr val="660066"/>
                </a:solidFill>
                <a:latin typeface="+mn-lt"/>
              </a:rPr>
              <a:t>	Typically </a:t>
            </a:r>
            <a:r>
              <a:rPr lang="en-US" sz="2600" dirty="0">
                <a:solidFill>
                  <a:srgbClr val="660066"/>
                </a:solidFill>
                <a:latin typeface="+mn-lt"/>
              </a:rPr>
              <a:t>used by fire </a:t>
            </a:r>
            <a:r>
              <a:rPr lang="en-US" sz="2600" dirty="0" smtClean="0">
                <a:solidFill>
                  <a:srgbClr val="660066"/>
                </a:solidFill>
                <a:latin typeface="+mn-lt"/>
              </a:rPr>
              <a:t>rescue</a:t>
            </a:r>
            <a:br>
              <a:rPr lang="en-US" sz="2600" dirty="0" smtClean="0">
                <a:solidFill>
                  <a:srgbClr val="660066"/>
                </a:solidFill>
                <a:latin typeface="+mn-lt"/>
              </a:rPr>
            </a:br>
            <a:r>
              <a:rPr lang="en-US" sz="2600" dirty="0" smtClean="0">
                <a:solidFill>
                  <a:srgbClr val="660066"/>
                </a:solidFill>
                <a:latin typeface="+mn-lt"/>
              </a:rPr>
              <a:t>  	services</a:t>
            </a:r>
            <a:endParaRPr lang="en-US" sz="2600" dirty="0">
              <a:solidFill>
                <a:srgbClr val="660066"/>
              </a:solidFill>
              <a:latin typeface="+mn-lt"/>
            </a:endParaRPr>
          </a:p>
          <a:p>
            <a:pPr defTabSz="342900">
              <a:lnSpc>
                <a:spcPct val="110000"/>
              </a:lnSpc>
              <a:spcAft>
                <a:spcPts val="2400"/>
              </a:spcAft>
              <a:buFontTx/>
              <a:buChar char="•"/>
            </a:pPr>
            <a:r>
              <a:rPr lang="en-US" sz="2600" dirty="0" smtClean="0">
                <a:solidFill>
                  <a:srgbClr val="FF6600"/>
                </a:solidFill>
                <a:latin typeface="+mn-lt"/>
              </a:rPr>
              <a:t>	The </a:t>
            </a:r>
            <a:r>
              <a:rPr lang="en-US" sz="2600" dirty="0">
                <a:solidFill>
                  <a:srgbClr val="FF6600"/>
                </a:solidFill>
                <a:latin typeface="+mn-lt"/>
              </a:rPr>
              <a:t>user’s breath exhaled </a:t>
            </a:r>
            <a:r>
              <a:rPr lang="en-US" sz="2600" dirty="0" smtClean="0">
                <a:solidFill>
                  <a:srgbClr val="FF6600"/>
                </a:solidFill>
                <a:latin typeface="+mn-lt"/>
              </a:rPr>
              <a:t>into</a:t>
            </a:r>
            <a:br>
              <a:rPr lang="en-US" sz="2600" dirty="0" smtClean="0">
                <a:solidFill>
                  <a:srgbClr val="FF6600"/>
                </a:solidFill>
                <a:latin typeface="+mn-lt"/>
              </a:rPr>
            </a:br>
            <a:r>
              <a:rPr lang="en-US" sz="2600" dirty="0" smtClean="0">
                <a:solidFill>
                  <a:srgbClr val="FF6600"/>
                </a:solidFill>
                <a:latin typeface="+mn-lt"/>
              </a:rPr>
              <a:t>	atmosphere</a:t>
            </a:r>
            <a:endParaRPr lang="en-US" sz="2600" dirty="0">
              <a:solidFill>
                <a:srgbClr val="FF6600"/>
              </a:solidFill>
              <a:latin typeface="+mn-lt"/>
            </a:endParaRPr>
          </a:p>
          <a:p>
            <a:pPr defTabSz="342900">
              <a:lnSpc>
                <a:spcPct val="110000"/>
              </a:lnSpc>
              <a:spcAft>
                <a:spcPts val="2400"/>
              </a:spcAft>
              <a:buFontTx/>
              <a:buChar char="•"/>
            </a:pPr>
            <a:r>
              <a:rPr lang="en-US" sz="2600" dirty="0" smtClean="0">
                <a:solidFill>
                  <a:srgbClr val="663300"/>
                </a:solidFill>
                <a:latin typeface="+mn-lt"/>
              </a:rPr>
              <a:t>	Positive </a:t>
            </a:r>
            <a:r>
              <a:rPr lang="en-US" sz="2600" dirty="0">
                <a:solidFill>
                  <a:srgbClr val="663300"/>
                </a:solidFill>
                <a:latin typeface="+mn-lt"/>
              </a:rPr>
              <a:t>pressure </a:t>
            </a:r>
            <a:r>
              <a:rPr lang="en-US" sz="2600" dirty="0" smtClean="0">
                <a:solidFill>
                  <a:srgbClr val="663300"/>
                </a:solidFill>
                <a:latin typeface="+mn-lt"/>
              </a:rPr>
              <a:t>maintained inside </a:t>
            </a:r>
            <a:r>
              <a:rPr lang="en-US" sz="2600" dirty="0">
                <a:solidFill>
                  <a:srgbClr val="663300"/>
                </a:solidFill>
                <a:latin typeface="+mn-lt"/>
              </a:rPr>
              <a:t>the face piece</a:t>
            </a:r>
          </a:p>
        </p:txBody>
      </p:sp>
      <p:pic>
        <p:nvPicPr>
          <p:cNvPr id="63493" name="Picture 3" descr="MASK4-1"/>
          <p:cNvPicPr>
            <a:picLocks noChangeAspect="1" noChangeArrowheads="1"/>
          </p:cNvPicPr>
          <p:nvPr/>
        </p:nvPicPr>
        <p:blipFill>
          <a:blip r:embed="rId2" cstate="print">
            <a:lum contrast="-4000"/>
          </a:blip>
          <a:srcRect l="2895" t="2863" r="2895" b="2863"/>
          <a:stretch>
            <a:fillRect/>
          </a:stretch>
        </p:blipFill>
        <p:spPr bwMode="auto">
          <a:xfrm>
            <a:off x="5634323" y="2358593"/>
            <a:ext cx="3209925" cy="2709862"/>
          </a:xfrm>
          <a:prstGeom prst="rect">
            <a:avLst/>
          </a:prstGeom>
          <a:noFill/>
          <a:ln w="9525">
            <a:noFill/>
            <a:miter lim="800000"/>
            <a:headEnd/>
            <a:tailEnd/>
          </a:ln>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62</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2"/>
          <p:cNvSpPr txBox="1">
            <a:spLocks noChangeArrowheads="1"/>
          </p:cNvSpPr>
          <p:nvPr/>
        </p:nvSpPr>
        <p:spPr bwMode="auto">
          <a:xfrm>
            <a:off x="0" y="299117"/>
            <a:ext cx="9144000" cy="701675"/>
          </a:xfrm>
          <a:prstGeom prst="rect">
            <a:avLst/>
          </a:prstGeom>
          <a:noFill/>
          <a:ln w="9525">
            <a:noFill/>
            <a:miter lim="800000"/>
            <a:headEnd/>
            <a:tailEnd/>
          </a:ln>
        </p:spPr>
        <p:txBody>
          <a:bodyPr wrap="square">
            <a:spAutoFit/>
          </a:bodyPr>
          <a:lstStyle/>
          <a:p>
            <a:pPr algn="ctr"/>
            <a:r>
              <a:rPr lang="en-US" sz="4000" dirty="0">
                <a:latin typeface="+mj-lt"/>
              </a:rPr>
              <a:t>Respirator Components</a:t>
            </a:r>
          </a:p>
        </p:txBody>
      </p:sp>
      <p:grpSp>
        <p:nvGrpSpPr>
          <p:cNvPr id="2" name="Group 1"/>
          <p:cNvGrpSpPr/>
          <p:nvPr/>
        </p:nvGrpSpPr>
        <p:grpSpPr>
          <a:xfrm>
            <a:off x="1962150" y="1214040"/>
            <a:ext cx="5657850" cy="4714875"/>
            <a:chOff x="1997075" y="1809750"/>
            <a:chExt cx="5657850" cy="4714875"/>
          </a:xfrm>
        </p:grpSpPr>
        <p:pic>
          <p:nvPicPr>
            <p:cNvPr id="64514" name="Picture 11"/>
            <p:cNvPicPr>
              <a:picLocks noChangeAspect="1" noChangeArrowheads="1"/>
            </p:cNvPicPr>
            <p:nvPr/>
          </p:nvPicPr>
          <p:blipFill>
            <a:blip r:embed="rId3" cstate="print"/>
            <a:srcRect t="8867"/>
            <a:stretch>
              <a:fillRect/>
            </a:stretch>
          </p:blipFill>
          <p:spPr bwMode="auto">
            <a:xfrm>
              <a:off x="1997075" y="1809750"/>
              <a:ext cx="5657850" cy="4714875"/>
            </a:xfrm>
            <a:prstGeom prst="rect">
              <a:avLst/>
            </a:prstGeom>
            <a:noFill/>
            <a:ln w="9525">
              <a:noFill/>
              <a:miter lim="800000"/>
              <a:headEnd/>
              <a:tailEnd/>
            </a:ln>
          </p:spPr>
        </p:pic>
        <p:sp>
          <p:nvSpPr>
            <p:cNvPr id="64516" name="Text Box 4"/>
            <p:cNvSpPr txBox="1">
              <a:spLocks noChangeArrowheads="1"/>
            </p:cNvSpPr>
            <p:nvPr/>
          </p:nvSpPr>
          <p:spPr bwMode="auto">
            <a:xfrm>
              <a:off x="4826000" y="2806700"/>
              <a:ext cx="1854200" cy="1360488"/>
            </a:xfrm>
            <a:prstGeom prst="rect">
              <a:avLst/>
            </a:prstGeom>
            <a:solidFill>
              <a:schemeClr val="bg1"/>
            </a:solidFill>
            <a:ln w="9525">
              <a:noFill/>
              <a:miter lim="800000"/>
              <a:headEnd/>
              <a:tailEnd/>
            </a:ln>
          </p:spPr>
          <p:txBody>
            <a:bodyPr>
              <a:spAutoFit/>
            </a:bodyPr>
            <a:lstStyle/>
            <a:p>
              <a:pPr>
                <a:lnSpc>
                  <a:spcPct val="40000"/>
                </a:lnSpc>
                <a:spcBef>
                  <a:spcPct val="50000"/>
                </a:spcBef>
              </a:pPr>
              <a:r>
                <a:rPr lang="en-US" sz="1400" dirty="0"/>
                <a:t>Head Harness</a:t>
              </a:r>
            </a:p>
            <a:p>
              <a:pPr>
                <a:lnSpc>
                  <a:spcPct val="40000"/>
                </a:lnSpc>
                <a:spcBef>
                  <a:spcPct val="50000"/>
                </a:spcBef>
              </a:pPr>
              <a:r>
                <a:rPr lang="en-US" sz="1400" dirty="0"/>
                <a:t>Facepiece</a:t>
              </a:r>
            </a:p>
            <a:p>
              <a:pPr>
                <a:lnSpc>
                  <a:spcPct val="40000"/>
                </a:lnSpc>
                <a:spcBef>
                  <a:spcPct val="50000"/>
                </a:spcBef>
              </a:pPr>
              <a:r>
                <a:rPr lang="en-US" sz="1400" dirty="0"/>
                <a:t>Eyepiece</a:t>
              </a:r>
            </a:p>
            <a:p>
              <a:pPr>
                <a:lnSpc>
                  <a:spcPct val="40000"/>
                </a:lnSpc>
                <a:spcBef>
                  <a:spcPct val="50000"/>
                </a:spcBef>
              </a:pPr>
              <a:r>
                <a:rPr lang="en-US" sz="1400" dirty="0"/>
                <a:t>Oral/nasal cup</a:t>
              </a:r>
            </a:p>
            <a:p>
              <a:pPr>
                <a:lnSpc>
                  <a:spcPct val="40000"/>
                </a:lnSpc>
                <a:spcBef>
                  <a:spcPct val="50000"/>
                </a:spcBef>
              </a:pPr>
              <a:r>
                <a:rPr lang="en-US" sz="1400" dirty="0"/>
                <a:t>Inhalation valve</a:t>
              </a:r>
            </a:p>
            <a:p>
              <a:pPr>
                <a:lnSpc>
                  <a:spcPct val="40000"/>
                </a:lnSpc>
                <a:spcBef>
                  <a:spcPct val="50000"/>
                </a:spcBef>
              </a:pPr>
              <a:r>
                <a:rPr lang="en-US" sz="1400" dirty="0"/>
                <a:t>Inhalation valve seat</a:t>
              </a:r>
            </a:p>
            <a:p>
              <a:pPr>
                <a:lnSpc>
                  <a:spcPct val="40000"/>
                </a:lnSpc>
                <a:spcBef>
                  <a:spcPct val="50000"/>
                </a:spcBef>
              </a:pPr>
              <a:r>
                <a:rPr lang="en-US" sz="1400" dirty="0"/>
                <a:t>Air-purifying Element </a:t>
              </a:r>
            </a:p>
          </p:txBody>
        </p:sp>
        <p:sp>
          <p:nvSpPr>
            <p:cNvPr id="64517" name="Text Box 7"/>
            <p:cNvSpPr txBox="1">
              <a:spLocks noChangeArrowheads="1"/>
            </p:cNvSpPr>
            <p:nvPr/>
          </p:nvSpPr>
          <p:spPr bwMode="auto">
            <a:xfrm>
              <a:off x="4467225" y="5116513"/>
              <a:ext cx="2028825" cy="730250"/>
            </a:xfrm>
            <a:prstGeom prst="rect">
              <a:avLst/>
            </a:prstGeom>
            <a:solidFill>
              <a:schemeClr val="bg1"/>
            </a:solidFill>
            <a:ln w="9525">
              <a:noFill/>
              <a:miter lim="800000"/>
              <a:headEnd/>
              <a:tailEnd/>
            </a:ln>
          </p:spPr>
          <p:txBody>
            <a:bodyPr wrap="none">
              <a:spAutoFit/>
            </a:bodyPr>
            <a:lstStyle/>
            <a:p>
              <a:r>
                <a:rPr lang="en-US" sz="1400" dirty="0"/>
                <a:t>Exhalation Valve Seat</a:t>
              </a:r>
            </a:p>
            <a:p>
              <a:r>
                <a:rPr lang="en-US" sz="1400" dirty="0"/>
                <a:t>Exhalation Valve</a:t>
              </a:r>
            </a:p>
            <a:p>
              <a:r>
                <a:rPr lang="en-US" sz="1400" dirty="0"/>
                <a:t>Exhalation Valve Cover</a:t>
              </a:r>
            </a:p>
          </p:txBody>
        </p:sp>
      </p:grpSp>
      <p:sp>
        <p:nvSpPr>
          <p:cNvPr id="9"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63</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bwMode="auto">
          <a:xfrm>
            <a:off x="0" y="350798"/>
            <a:ext cx="9144000" cy="7493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Inspection Before Use</a:t>
            </a:r>
          </a:p>
        </p:txBody>
      </p:sp>
      <p:sp>
        <p:nvSpPr>
          <p:cNvPr id="65539" name="Rectangle 3"/>
          <p:cNvSpPr>
            <a:spLocks noGrp="1" noChangeArrowheads="1"/>
          </p:cNvSpPr>
          <p:nvPr>
            <p:ph idx="1"/>
          </p:nvPr>
        </p:nvSpPr>
        <p:spPr>
          <a:xfrm>
            <a:off x="457200" y="1524000"/>
            <a:ext cx="5231081" cy="3713018"/>
          </a:xfrm>
        </p:spPr>
        <p:txBody>
          <a:bodyPr/>
          <a:lstStyle/>
          <a:p>
            <a:pPr eaLnBrk="1" hangingPunct="1">
              <a:spcBef>
                <a:spcPts val="2400"/>
              </a:spcBef>
            </a:pPr>
            <a:r>
              <a:rPr lang="en-US" dirty="0" smtClean="0">
                <a:solidFill>
                  <a:srgbClr val="800000"/>
                </a:solidFill>
              </a:rPr>
              <a:t>Employees must inspect their own equipment prior to use.</a:t>
            </a:r>
          </a:p>
          <a:p>
            <a:pPr eaLnBrk="1" hangingPunct="1">
              <a:spcBef>
                <a:spcPts val="2400"/>
              </a:spcBef>
            </a:pPr>
            <a:r>
              <a:rPr lang="en-US" dirty="0" smtClean="0">
                <a:solidFill>
                  <a:srgbClr val="660066"/>
                </a:solidFill>
              </a:rPr>
              <a:t>Remove components  from service if function is adversely affected.</a:t>
            </a:r>
          </a:p>
        </p:txBody>
      </p:sp>
      <p:pic>
        <p:nvPicPr>
          <p:cNvPr id="5" name="Picture 4" descr="3858058412_493366877c_m.jpg"/>
          <p:cNvPicPr>
            <a:picLocks noChangeAspect="1"/>
          </p:cNvPicPr>
          <p:nvPr/>
        </p:nvPicPr>
        <p:blipFill>
          <a:blip r:embed="rId2" cstate="print"/>
          <a:stretch>
            <a:fillRect/>
          </a:stretch>
        </p:blipFill>
        <p:spPr>
          <a:xfrm>
            <a:off x="5887192" y="1833747"/>
            <a:ext cx="2623705" cy="34982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64</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171359" y="1521855"/>
            <a:ext cx="8148141" cy="3213700"/>
          </a:xfrm>
          <a:prstGeom prst="rect">
            <a:avLst/>
          </a:prstGeom>
          <a:noFill/>
          <a:ln w="12700">
            <a:noFill/>
            <a:miter lim="800000"/>
            <a:headEnd/>
            <a:tailEnd/>
          </a:ln>
        </p:spPr>
        <p:txBody>
          <a:bodyPr wrap="square" lIns="90488" tIns="44450" rIns="90488" bIns="44450">
            <a:spAutoFit/>
          </a:bodyPr>
          <a:lstStyle/>
          <a:p>
            <a:pPr marL="342900" indent="-342900">
              <a:spcBef>
                <a:spcPts val="3000"/>
              </a:spcBef>
              <a:buFontTx/>
              <a:buChar char="•"/>
            </a:pPr>
            <a:r>
              <a:rPr lang="en-US" sz="3200" dirty="0">
                <a:solidFill>
                  <a:srgbClr val="006666"/>
                </a:solidFill>
                <a:latin typeface="+mn-lt"/>
              </a:rPr>
              <a:t>Develop detailed inspection </a:t>
            </a:r>
            <a:r>
              <a:rPr lang="en-US" sz="3200" dirty="0" smtClean="0">
                <a:solidFill>
                  <a:srgbClr val="006666"/>
                </a:solidFill>
                <a:latin typeface="+mn-lt"/>
              </a:rPr>
              <a:t>policy.</a:t>
            </a:r>
            <a:endParaRPr lang="en-US" sz="3200" dirty="0">
              <a:solidFill>
                <a:srgbClr val="006666"/>
              </a:solidFill>
              <a:latin typeface="+mn-lt"/>
            </a:endParaRPr>
          </a:p>
          <a:p>
            <a:pPr marL="342900" indent="-342900">
              <a:spcBef>
                <a:spcPts val="3000"/>
              </a:spcBef>
              <a:buFontTx/>
              <a:buChar char="•"/>
            </a:pPr>
            <a:r>
              <a:rPr lang="en-US" sz="3200" dirty="0">
                <a:solidFill>
                  <a:srgbClr val="660066"/>
                </a:solidFill>
                <a:latin typeface="+mn-lt"/>
              </a:rPr>
              <a:t>Document each </a:t>
            </a:r>
            <a:r>
              <a:rPr lang="en-US" sz="3200" dirty="0" smtClean="0">
                <a:solidFill>
                  <a:srgbClr val="660066"/>
                </a:solidFill>
                <a:latin typeface="+mn-lt"/>
              </a:rPr>
              <a:t>inspection.</a:t>
            </a:r>
            <a:endParaRPr lang="en-US" sz="3200" dirty="0">
              <a:solidFill>
                <a:srgbClr val="660066"/>
              </a:solidFill>
              <a:latin typeface="+mn-lt"/>
            </a:endParaRPr>
          </a:p>
          <a:p>
            <a:pPr marL="342900" indent="-342900">
              <a:spcBef>
                <a:spcPts val="3000"/>
              </a:spcBef>
              <a:buFontTx/>
              <a:buChar char="•"/>
            </a:pPr>
            <a:r>
              <a:rPr lang="en-US" sz="3200" dirty="0">
                <a:solidFill>
                  <a:srgbClr val="FF6600"/>
                </a:solidFill>
                <a:latin typeface="+mn-lt"/>
              </a:rPr>
              <a:t>Inspect all components before </a:t>
            </a:r>
            <a:r>
              <a:rPr lang="en-US" sz="3200" dirty="0" smtClean="0">
                <a:solidFill>
                  <a:srgbClr val="FF6600"/>
                </a:solidFill>
                <a:latin typeface="+mn-lt"/>
              </a:rPr>
              <a:t>use.</a:t>
            </a:r>
            <a:endParaRPr lang="en-US" sz="3200" dirty="0">
              <a:solidFill>
                <a:srgbClr val="FF6600"/>
              </a:solidFill>
              <a:latin typeface="+mn-lt"/>
            </a:endParaRPr>
          </a:p>
          <a:p>
            <a:pPr marL="342900" indent="-342900">
              <a:spcBef>
                <a:spcPts val="3000"/>
              </a:spcBef>
              <a:buFontTx/>
              <a:buChar char="•"/>
            </a:pPr>
            <a:r>
              <a:rPr lang="en-US" sz="3200" dirty="0">
                <a:solidFill>
                  <a:srgbClr val="990099"/>
                </a:solidFill>
                <a:latin typeface="+mn-lt"/>
              </a:rPr>
              <a:t>Tag unusable, damaged </a:t>
            </a:r>
            <a:r>
              <a:rPr lang="en-US" sz="3200" dirty="0" smtClean="0">
                <a:solidFill>
                  <a:srgbClr val="990099"/>
                </a:solidFill>
                <a:latin typeface="+mn-lt"/>
              </a:rPr>
              <a:t>equipment.</a:t>
            </a:r>
            <a:endParaRPr lang="en-US" sz="3200" dirty="0">
              <a:solidFill>
                <a:srgbClr val="990099"/>
              </a:solidFill>
              <a:latin typeface="+mn-lt"/>
            </a:endParaRPr>
          </a:p>
        </p:txBody>
      </p:sp>
      <p:sp>
        <p:nvSpPr>
          <p:cNvPr id="66563" name="Rectangle 4"/>
          <p:cNvSpPr>
            <a:spLocks noChangeArrowheads="1"/>
          </p:cNvSpPr>
          <p:nvPr/>
        </p:nvSpPr>
        <p:spPr bwMode="auto">
          <a:xfrm>
            <a:off x="-18920" y="302626"/>
            <a:ext cx="9162920" cy="698500"/>
          </a:xfrm>
          <a:prstGeom prst="rect">
            <a:avLst/>
          </a:prstGeom>
          <a:noFill/>
          <a:ln w="12700">
            <a:noFill/>
            <a:miter lim="800000"/>
            <a:headEnd/>
            <a:tailEnd/>
          </a:ln>
        </p:spPr>
        <p:txBody>
          <a:bodyPr wrap="square" lIns="90488" tIns="44450" rIns="90488" bIns="44450">
            <a:spAutoFit/>
          </a:bodyPr>
          <a:lstStyle/>
          <a:p>
            <a:pPr algn="ctr"/>
            <a:r>
              <a:rPr lang="en-US" sz="4000" dirty="0">
                <a:latin typeface="+mj-lt"/>
              </a:rPr>
              <a:t>Inspection Considerations</a:t>
            </a:r>
          </a:p>
        </p:txBody>
      </p:sp>
      <p:grpSp>
        <p:nvGrpSpPr>
          <p:cNvPr id="66564" name="Group 5"/>
          <p:cNvGrpSpPr>
            <a:grpSpLocks/>
          </p:cNvGrpSpPr>
          <p:nvPr/>
        </p:nvGrpSpPr>
        <p:grpSpPr bwMode="auto">
          <a:xfrm>
            <a:off x="7047799" y="1521855"/>
            <a:ext cx="2000250" cy="2590800"/>
            <a:chOff x="4431" y="1146"/>
            <a:chExt cx="957" cy="1395"/>
          </a:xfrm>
        </p:grpSpPr>
        <p:grpSp>
          <p:nvGrpSpPr>
            <p:cNvPr id="66566" name="Group 6"/>
            <p:cNvGrpSpPr>
              <a:grpSpLocks/>
            </p:cNvGrpSpPr>
            <p:nvPr/>
          </p:nvGrpSpPr>
          <p:grpSpPr bwMode="auto">
            <a:xfrm>
              <a:off x="4431" y="1146"/>
              <a:ext cx="957" cy="1395"/>
              <a:chOff x="4431" y="1146"/>
              <a:chExt cx="957" cy="1395"/>
            </a:xfrm>
          </p:grpSpPr>
          <p:grpSp>
            <p:nvGrpSpPr>
              <p:cNvPr id="66577" name="Group 7"/>
              <p:cNvGrpSpPr>
                <a:grpSpLocks/>
              </p:cNvGrpSpPr>
              <p:nvPr/>
            </p:nvGrpSpPr>
            <p:grpSpPr bwMode="auto">
              <a:xfrm>
                <a:off x="4431" y="1221"/>
                <a:ext cx="957" cy="1320"/>
                <a:chOff x="4431" y="1221"/>
                <a:chExt cx="957" cy="1320"/>
              </a:xfrm>
            </p:grpSpPr>
            <p:sp>
              <p:nvSpPr>
                <p:cNvPr id="66629" name="AutoShape 8"/>
                <p:cNvSpPr>
                  <a:spLocks noChangeArrowheads="1"/>
                </p:cNvSpPr>
                <p:nvPr/>
              </p:nvSpPr>
              <p:spPr bwMode="auto">
                <a:xfrm>
                  <a:off x="4443" y="1231"/>
                  <a:ext cx="945" cy="1310"/>
                </a:xfrm>
                <a:prstGeom prst="roundRect">
                  <a:avLst>
                    <a:gd name="adj" fmla="val 11403"/>
                  </a:avLst>
                </a:prstGeom>
                <a:solidFill>
                  <a:srgbClr val="604020"/>
                </a:solidFill>
                <a:ln w="12700">
                  <a:solidFill>
                    <a:srgbClr val="604020"/>
                  </a:solidFill>
                  <a:round/>
                  <a:headEnd/>
                  <a:tailEnd/>
                </a:ln>
              </p:spPr>
              <p:txBody>
                <a:bodyPr wrap="none" anchor="ctr"/>
                <a:lstStyle/>
                <a:p>
                  <a:endParaRPr lang="en-US" dirty="0"/>
                </a:p>
              </p:txBody>
            </p:sp>
            <p:sp>
              <p:nvSpPr>
                <p:cNvPr id="66630" name="AutoShape 9"/>
                <p:cNvSpPr>
                  <a:spLocks noChangeArrowheads="1"/>
                </p:cNvSpPr>
                <p:nvPr/>
              </p:nvSpPr>
              <p:spPr bwMode="auto">
                <a:xfrm>
                  <a:off x="4431" y="1221"/>
                  <a:ext cx="945" cy="1309"/>
                </a:xfrm>
                <a:prstGeom prst="roundRect">
                  <a:avLst>
                    <a:gd name="adj" fmla="val 11403"/>
                  </a:avLst>
                </a:prstGeom>
                <a:solidFill>
                  <a:srgbClr val="806040"/>
                </a:solidFill>
                <a:ln w="12700">
                  <a:solidFill>
                    <a:srgbClr val="806040"/>
                  </a:solidFill>
                  <a:round/>
                  <a:headEnd/>
                  <a:tailEnd/>
                </a:ln>
              </p:spPr>
              <p:txBody>
                <a:bodyPr wrap="none" anchor="ctr"/>
                <a:lstStyle/>
                <a:p>
                  <a:endParaRPr lang="en-US" dirty="0"/>
                </a:p>
              </p:txBody>
            </p:sp>
          </p:grpSp>
          <p:grpSp>
            <p:nvGrpSpPr>
              <p:cNvPr id="66578" name="Group 10"/>
              <p:cNvGrpSpPr>
                <a:grpSpLocks/>
              </p:cNvGrpSpPr>
              <p:nvPr/>
            </p:nvGrpSpPr>
            <p:grpSpPr bwMode="auto">
              <a:xfrm>
                <a:off x="4689" y="1146"/>
                <a:ext cx="443" cy="198"/>
                <a:chOff x="4689" y="1146"/>
                <a:chExt cx="443" cy="198"/>
              </a:xfrm>
            </p:grpSpPr>
            <p:grpSp>
              <p:nvGrpSpPr>
                <p:cNvPr id="66579" name="Group 11"/>
                <p:cNvGrpSpPr>
                  <a:grpSpLocks/>
                </p:cNvGrpSpPr>
                <p:nvPr/>
              </p:nvGrpSpPr>
              <p:grpSpPr bwMode="auto">
                <a:xfrm>
                  <a:off x="4709" y="1171"/>
                  <a:ext cx="414" cy="124"/>
                  <a:chOff x="4709" y="1171"/>
                  <a:chExt cx="414" cy="124"/>
                </a:xfrm>
              </p:grpSpPr>
              <p:grpSp>
                <p:nvGrpSpPr>
                  <p:cNvPr id="66612" name="Group 12"/>
                  <p:cNvGrpSpPr>
                    <a:grpSpLocks/>
                  </p:cNvGrpSpPr>
                  <p:nvPr/>
                </p:nvGrpSpPr>
                <p:grpSpPr bwMode="auto">
                  <a:xfrm>
                    <a:off x="4709" y="1171"/>
                    <a:ext cx="414" cy="124"/>
                    <a:chOff x="4709" y="1171"/>
                    <a:chExt cx="414" cy="124"/>
                  </a:xfrm>
                </p:grpSpPr>
                <p:sp>
                  <p:nvSpPr>
                    <p:cNvPr id="66614" name="Freeform 13"/>
                    <p:cNvSpPr>
                      <a:spLocks/>
                    </p:cNvSpPr>
                    <p:nvPr/>
                  </p:nvSpPr>
                  <p:spPr bwMode="auto">
                    <a:xfrm>
                      <a:off x="4710" y="1278"/>
                      <a:ext cx="413" cy="17"/>
                    </a:xfrm>
                    <a:custGeom>
                      <a:avLst/>
                      <a:gdLst>
                        <a:gd name="T0" fmla="*/ 0 w 413"/>
                        <a:gd name="T1" fmla="*/ 0 h 17"/>
                        <a:gd name="T2" fmla="*/ 398 w 413"/>
                        <a:gd name="T3" fmla="*/ 0 h 17"/>
                        <a:gd name="T4" fmla="*/ 412 w 413"/>
                        <a:gd name="T5" fmla="*/ 16 h 17"/>
                        <a:gd name="T6" fmla="*/ 12 w 413"/>
                        <a:gd name="T7" fmla="*/ 16 h 17"/>
                        <a:gd name="T8" fmla="*/ 0 w 413"/>
                        <a:gd name="T9" fmla="*/ 0 h 17"/>
                        <a:gd name="T10" fmla="*/ 0 60000 65536"/>
                        <a:gd name="T11" fmla="*/ 0 60000 65536"/>
                        <a:gd name="T12" fmla="*/ 0 60000 65536"/>
                        <a:gd name="T13" fmla="*/ 0 60000 65536"/>
                        <a:gd name="T14" fmla="*/ 0 60000 65536"/>
                        <a:gd name="T15" fmla="*/ 0 w 413"/>
                        <a:gd name="T16" fmla="*/ 0 h 17"/>
                        <a:gd name="T17" fmla="*/ 413 w 413"/>
                        <a:gd name="T18" fmla="*/ 17 h 17"/>
                      </a:gdLst>
                      <a:ahLst/>
                      <a:cxnLst>
                        <a:cxn ang="T10">
                          <a:pos x="T0" y="T1"/>
                        </a:cxn>
                        <a:cxn ang="T11">
                          <a:pos x="T2" y="T3"/>
                        </a:cxn>
                        <a:cxn ang="T12">
                          <a:pos x="T4" y="T5"/>
                        </a:cxn>
                        <a:cxn ang="T13">
                          <a:pos x="T6" y="T7"/>
                        </a:cxn>
                        <a:cxn ang="T14">
                          <a:pos x="T8" y="T9"/>
                        </a:cxn>
                      </a:cxnLst>
                      <a:rect l="T15" t="T16" r="T17" b="T18"/>
                      <a:pathLst>
                        <a:path w="413" h="17">
                          <a:moveTo>
                            <a:pt x="0" y="0"/>
                          </a:moveTo>
                          <a:lnTo>
                            <a:pt x="398" y="0"/>
                          </a:lnTo>
                          <a:lnTo>
                            <a:pt x="412" y="16"/>
                          </a:lnTo>
                          <a:lnTo>
                            <a:pt x="12" y="16"/>
                          </a:lnTo>
                          <a:lnTo>
                            <a:pt x="0" y="0"/>
                          </a:lnTo>
                        </a:path>
                      </a:pathLst>
                    </a:custGeom>
                    <a:solidFill>
                      <a:srgbClr val="604020"/>
                    </a:solidFill>
                    <a:ln w="12700" cap="rnd">
                      <a:noFill/>
                      <a:round/>
                      <a:headEnd/>
                      <a:tailEnd/>
                    </a:ln>
                  </p:spPr>
                  <p:txBody>
                    <a:bodyPr/>
                    <a:lstStyle/>
                    <a:p>
                      <a:endParaRPr lang="en-US" dirty="0"/>
                    </a:p>
                  </p:txBody>
                </p:sp>
                <p:grpSp>
                  <p:nvGrpSpPr>
                    <p:cNvPr id="66615" name="Group 14"/>
                    <p:cNvGrpSpPr>
                      <a:grpSpLocks/>
                    </p:cNvGrpSpPr>
                    <p:nvPr/>
                  </p:nvGrpSpPr>
                  <p:grpSpPr bwMode="auto">
                    <a:xfrm>
                      <a:off x="4742" y="1171"/>
                      <a:ext cx="369" cy="112"/>
                      <a:chOff x="4742" y="1171"/>
                      <a:chExt cx="369" cy="112"/>
                    </a:xfrm>
                  </p:grpSpPr>
                  <p:sp>
                    <p:nvSpPr>
                      <p:cNvPr id="66627" name="Freeform 15"/>
                      <p:cNvSpPr>
                        <a:spLocks/>
                      </p:cNvSpPr>
                      <p:nvPr/>
                    </p:nvSpPr>
                    <p:spPr bwMode="auto">
                      <a:xfrm>
                        <a:off x="4742" y="1195"/>
                        <a:ext cx="369" cy="88"/>
                      </a:xfrm>
                      <a:custGeom>
                        <a:avLst/>
                        <a:gdLst>
                          <a:gd name="T0" fmla="*/ 0 w 369"/>
                          <a:gd name="T1" fmla="*/ 87 h 88"/>
                          <a:gd name="T2" fmla="*/ 368 w 369"/>
                          <a:gd name="T3" fmla="*/ 87 h 88"/>
                          <a:gd name="T4" fmla="*/ 368 w 369"/>
                          <a:gd name="T5" fmla="*/ 61 h 88"/>
                          <a:gd name="T6" fmla="*/ 305 w 369"/>
                          <a:gd name="T7" fmla="*/ 19 h 88"/>
                          <a:gd name="T8" fmla="*/ 208 w 369"/>
                          <a:gd name="T9" fmla="*/ 19 h 88"/>
                          <a:gd name="T10" fmla="*/ 193 w 369"/>
                          <a:gd name="T11" fmla="*/ 0 h 88"/>
                          <a:gd name="T12" fmla="*/ 153 w 369"/>
                          <a:gd name="T13" fmla="*/ 1 h 88"/>
                          <a:gd name="T14" fmla="*/ 138 w 369"/>
                          <a:gd name="T15" fmla="*/ 19 h 88"/>
                          <a:gd name="T16" fmla="*/ 59 w 369"/>
                          <a:gd name="T17" fmla="*/ 19 h 88"/>
                          <a:gd name="T18" fmla="*/ 1 w 369"/>
                          <a:gd name="T19" fmla="*/ 62 h 88"/>
                          <a:gd name="T20" fmla="*/ 0 w 369"/>
                          <a:gd name="T21" fmla="*/ 8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9"/>
                          <a:gd name="T34" fmla="*/ 0 h 88"/>
                          <a:gd name="T35" fmla="*/ 369 w 369"/>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9" h="88">
                            <a:moveTo>
                              <a:pt x="0" y="87"/>
                            </a:moveTo>
                            <a:lnTo>
                              <a:pt x="368" y="87"/>
                            </a:lnTo>
                            <a:lnTo>
                              <a:pt x="368" y="61"/>
                            </a:lnTo>
                            <a:lnTo>
                              <a:pt x="305" y="19"/>
                            </a:lnTo>
                            <a:lnTo>
                              <a:pt x="208" y="19"/>
                            </a:lnTo>
                            <a:lnTo>
                              <a:pt x="193" y="0"/>
                            </a:lnTo>
                            <a:lnTo>
                              <a:pt x="153" y="1"/>
                            </a:lnTo>
                            <a:lnTo>
                              <a:pt x="138" y="19"/>
                            </a:lnTo>
                            <a:lnTo>
                              <a:pt x="59" y="19"/>
                            </a:lnTo>
                            <a:lnTo>
                              <a:pt x="1" y="62"/>
                            </a:lnTo>
                            <a:lnTo>
                              <a:pt x="0" y="87"/>
                            </a:lnTo>
                          </a:path>
                        </a:pathLst>
                      </a:custGeom>
                      <a:solidFill>
                        <a:srgbClr val="808080"/>
                      </a:solidFill>
                      <a:ln w="12700" cap="rnd">
                        <a:noFill/>
                        <a:round/>
                        <a:headEnd/>
                        <a:tailEnd/>
                      </a:ln>
                    </p:spPr>
                    <p:txBody>
                      <a:bodyPr/>
                      <a:lstStyle/>
                      <a:p>
                        <a:endParaRPr lang="en-US" dirty="0"/>
                      </a:p>
                    </p:txBody>
                  </p:sp>
                  <p:sp>
                    <p:nvSpPr>
                      <p:cNvPr id="66628" name="Oval 16"/>
                      <p:cNvSpPr>
                        <a:spLocks noChangeArrowheads="1"/>
                      </p:cNvSpPr>
                      <p:nvPr/>
                    </p:nvSpPr>
                    <p:spPr bwMode="auto">
                      <a:xfrm>
                        <a:off x="4888" y="1171"/>
                        <a:ext cx="52" cy="40"/>
                      </a:xfrm>
                      <a:prstGeom prst="ellipse">
                        <a:avLst/>
                      </a:prstGeom>
                      <a:solidFill>
                        <a:srgbClr val="808080"/>
                      </a:solidFill>
                      <a:ln w="12700">
                        <a:noFill/>
                        <a:round/>
                        <a:headEnd/>
                        <a:tailEnd/>
                      </a:ln>
                    </p:spPr>
                    <p:txBody>
                      <a:bodyPr wrap="none" anchor="ctr"/>
                      <a:lstStyle/>
                      <a:p>
                        <a:endParaRPr lang="en-US" dirty="0"/>
                      </a:p>
                    </p:txBody>
                  </p:sp>
                </p:grpSp>
                <p:sp>
                  <p:nvSpPr>
                    <p:cNvPr id="66616" name="Freeform 17"/>
                    <p:cNvSpPr>
                      <a:spLocks/>
                    </p:cNvSpPr>
                    <p:nvPr/>
                  </p:nvSpPr>
                  <p:spPr bwMode="auto">
                    <a:xfrm>
                      <a:off x="4709" y="1195"/>
                      <a:ext cx="395" cy="88"/>
                    </a:xfrm>
                    <a:custGeom>
                      <a:avLst/>
                      <a:gdLst>
                        <a:gd name="T0" fmla="*/ 0 w 395"/>
                        <a:gd name="T1" fmla="*/ 87 h 88"/>
                        <a:gd name="T2" fmla="*/ 394 w 395"/>
                        <a:gd name="T3" fmla="*/ 87 h 88"/>
                        <a:gd name="T4" fmla="*/ 394 w 395"/>
                        <a:gd name="T5" fmla="*/ 61 h 88"/>
                        <a:gd name="T6" fmla="*/ 331 w 395"/>
                        <a:gd name="T7" fmla="*/ 19 h 88"/>
                        <a:gd name="T8" fmla="*/ 233 w 395"/>
                        <a:gd name="T9" fmla="*/ 19 h 88"/>
                        <a:gd name="T10" fmla="*/ 218 w 395"/>
                        <a:gd name="T11" fmla="*/ 0 h 88"/>
                        <a:gd name="T12" fmla="*/ 179 w 395"/>
                        <a:gd name="T13" fmla="*/ 1 h 88"/>
                        <a:gd name="T14" fmla="*/ 163 w 395"/>
                        <a:gd name="T15" fmla="*/ 19 h 88"/>
                        <a:gd name="T16" fmla="*/ 66 w 395"/>
                        <a:gd name="T17" fmla="*/ 19 h 88"/>
                        <a:gd name="T18" fmla="*/ 0 w 395"/>
                        <a:gd name="T19" fmla="*/ 62 h 88"/>
                        <a:gd name="T20" fmla="*/ 0 w 395"/>
                        <a:gd name="T21" fmla="*/ 8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5"/>
                        <a:gd name="T34" fmla="*/ 0 h 88"/>
                        <a:gd name="T35" fmla="*/ 395 w 395"/>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5" h="88">
                          <a:moveTo>
                            <a:pt x="0" y="87"/>
                          </a:moveTo>
                          <a:lnTo>
                            <a:pt x="394" y="87"/>
                          </a:lnTo>
                          <a:lnTo>
                            <a:pt x="394" y="61"/>
                          </a:lnTo>
                          <a:lnTo>
                            <a:pt x="331" y="19"/>
                          </a:lnTo>
                          <a:lnTo>
                            <a:pt x="233" y="19"/>
                          </a:lnTo>
                          <a:lnTo>
                            <a:pt x="218" y="0"/>
                          </a:lnTo>
                          <a:lnTo>
                            <a:pt x="179" y="1"/>
                          </a:lnTo>
                          <a:lnTo>
                            <a:pt x="163" y="19"/>
                          </a:lnTo>
                          <a:lnTo>
                            <a:pt x="66" y="19"/>
                          </a:lnTo>
                          <a:lnTo>
                            <a:pt x="0" y="62"/>
                          </a:lnTo>
                          <a:lnTo>
                            <a:pt x="0" y="87"/>
                          </a:lnTo>
                        </a:path>
                      </a:pathLst>
                    </a:custGeom>
                    <a:solidFill>
                      <a:srgbClr val="C0C0C0"/>
                    </a:solidFill>
                    <a:ln w="12700" cap="rnd">
                      <a:noFill/>
                      <a:round/>
                      <a:headEnd/>
                      <a:tailEnd/>
                    </a:ln>
                  </p:spPr>
                  <p:txBody>
                    <a:bodyPr/>
                    <a:lstStyle/>
                    <a:p>
                      <a:endParaRPr lang="en-US" dirty="0"/>
                    </a:p>
                  </p:txBody>
                </p:sp>
                <p:sp>
                  <p:nvSpPr>
                    <p:cNvPr id="66617" name="Oval 18"/>
                    <p:cNvSpPr>
                      <a:spLocks noChangeArrowheads="1"/>
                    </p:cNvSpPr>
                    <p:nvPr/>
                  </p:nvSpPr>
                  <p:spPr bwMode="auto">
                    <a:xfrm>
                      <a:off x="4880" y="1171"/>
                      <a:ext cx="52" cy="40"/>
                    </a:xfrm>
                    <a:prstGeom prst="ellipse">
                      <a:avLst/>
                    </a:prstGeom>
                    <a:solidFill>
                      <a:srgbClr val="C0C0C0"/>
                    </a:solidFill>
                    <a:ln w="12700">
                      <a:noFill/>
                      <a:round/>
                      <a:headEnd/>
                      <a:tailEnd/>
                    </a:ln>
                  </p:spPr>
                  <p:txBody>
                    <a:bodyPr wrap="none" anchor="ctr"/>
                    <a:lstStyle/>
                    <a:p>
                      <a:endParaRPr lang="en-US" dirty="0"/>
                    </a:p>
                  </p:txBody>
                </p:sp>
                <p:sp>
                  <p:nvSpPr>
                    <p:cNvPr id="66618" name="Freeform 19"/>
                    <p:cNvSpPr>
                      <a:spLocks/>
                    </p:cNvSpPr>
                    <p:nvPr/>
                  </p:nvSpPr>
                  <p:spPr bwMode="auto">
                    <a:xfrm>
                      <a:off x="4712" y="1195"/>
                      <a:ext cx="396" cy="88"/>
                    </a:xfrm>
                    <a:custGeom>
                      <a:avLst/>
                      <a:gdLst>
                        <a:gd name="T0" fmla="*/ 0 w 396"/>
                        <a:gd name="T1" fmla="*/ 87 h 88"/>
                        <a:gd name="T2" fmla="*/ 395 w 396"/>
                        <a:gd name="T3" fmla="*/ 87 h 88"/>
                        <a:gd name="T4" fmla="*/ 395 w 396"/>
                        <a:gd name="T5" fmla="*/ 61 h 88"/>
                        <a:gd name="T6" fmla="*/ 332 w 396"/>
                        <a:gd name="T7" fmla="*/ 19 h 88"/>
                        <a:gd name="T8" fmla="*/ 234 w 396"/>
                        <a:gd name="T9" fmla="*/ 19 h 88"/>
                        <a:gd name="T10" fmla="*/ 218 w 396"/>
                        <a:gd name="T11" fmla="*/ 0 h 88"/>
                        <a:gd name="T12" fmla="*/ 179 w 396"/>
                        <a:gd name="T13" fmla="*/ 1 h 88"/>
                        <a:gd name="T14" fmla="*/ 164 w 396"/>
                        <a:gd name="T15" fmla="*/ 19 h 88"/>
                        <a:gd name="T16" fmla="*/ 67 w 396"/>
                        <a:gd name="T17" fmla="*/ 19 h 88"/>
                        <a:gd name="T18" fmla="*/ 1 w 396"/>
                        <a:gd name="T19" fmla="*/ 63 h 88"/>
                        <a:gd name="T20" fmla="*/ 0 w 396"/>
                        <a:gd name="T21" fmla="*/ 8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6"/>
                        <a:gd name="T34" fmla="*/ 0 h 88"/>
                        <a:gd name="T35" fmla="*/ 396 w 396"/>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6" h="88">
                          <a:moveTo>
                            <a:pt x="0" y="87"/>
                          </a:moveTo>
                          <a:lnTo>
                            <a:pt x="395" y="87"/>
                          </a:lnTo>
                          <a:lnTo>
                            <a:pt x="395" y="61"/>
                          </a:lnTo>
                          <a:lnTo>
                            <a:pt x="332" y="19"/>
                          </a:lnTo>
                          <a:lnTo>
                            <a:pt x="234" y="19"/>
                          </a:lnTo>
                          <a:lnTo>
                            <a:pt x="218" y="0"/>
                          </a:lnTo>
                          <a:lnTo>
                            <a:pt x="179" y="1"/>
                          </a:lnTo>
                          <a:lnTo>
                            <a:pt x="164" y="19"/>
                          </a:lnTo>
                          <a:lnTo>
                            <a:pt x="67" y="19"/>
                          </a:lnTo>
                          <a:lnTo>
                            <a:pt x="1" y="63"/>
                          </a:lnTo>
                          <a:lnTo>
                            <a:pt x="0" y="87"/>
                          </a:lnTo>
                        </a:path>
                      </a:pathLst>
                    </a:custGeom>
                    <a:solidFill>
                      <a:srgbClr val="A0A0A0"/>
                    </a:solidFill>
                    <a:ln w="12700" cap="rnd">
                      <a:noFill/>
                      <a:round/>
                      <a:headEnd/>
                      <a:tailEnd/>
                    </a:ln>
                  </p:spPr>
                  <p:txBody>
                    <a:bodyPr/>
                    <a:lstStyle/>
                    <a:p>
                      <a:endParaRPr lang="en-US" dirty="0"/>
                    </a:p>
                  </p:txBody>
                </p:sp>
                <p:sp>
                  <p:nvSpPr>
                    <p:cNvPr id="66619" name="Oval 20"/>
                    <p:cNvSpPr>
                      <a:spLocks noChangeArrowheads="1"/>
                    </p:cNvSpPr>
                    <p:nvPr/>
                  </p:nvSpPr>
                  <p:spPr bwMode="auto">
                    <a:xfrm>
                      <a:off x="4885" y="1171"/>
                      <a:ext cx="51" cy="40"/>
                    </a:xfrm>
                    <a:prstGeom prst="ellipse">
                      <a:avLst/>
                    </a:prstGeom>
                    <a:solidFill>
                      <a:srgbClr val="A0A0A0"/>
                    </a:solidFill>
                    <a:ln w="12700">
                      <a:noFill/>
                      <a:round/>
                      <a:headEnd/>
                      <a:tailEnd/>
                    </a:ln>
                  </p:spPr>
                  <p:txBody>
                    <a:bodyPr wrap="none" anchor="ctr"/>
                    <a:lstStyle/>
                    <a:p>
                      <a:endParaRPr lang="en-US" dirty="0"/>
                    </a:p>
                  </p:txBody>
                </p:sp>
                <p:sp>
                  <p:nvSpPr>
                    <p:cNvPr id="66620" name="Oval 21"/>
                    <p:cNvSpPr>
                      <a:spLocks noChangeArrowheads="1"/>
                    </p:cNvSpPr>
                    <p:nvPr/>
                  </p:nvSpPr>
                  <p:spPr bwMode="auto">
                    <a:xfrm>
                      <a:off x="5046" y="1253"/>
                      <a:ext cx="10" cy="9"/>
                    </a:xfrm>
                    <a:prstGeom prst="ellipse">
                      <a:avLst/>
                    </a:prstGeom>
                    <a:solidFill>
                      <a:srgbClr val="C0C0C0"/>
                    </a:solidFill>
                    <a:ln w="12700">
                      <a:solidFill>
                        <a:srgbClr val="C0C0C0"/>
                      </a:solidFill>
                      <a:round/>
                      <a:headEnd/>
                      <a:tailEnd/>
                    </a:ln>
                  </p:spPr>
                  <p:txBody>
                    <a:bodyPr wrap="none" anchor="ctr"/>
                    <a:lstStyle/>
                    <a:p>
                      <a:endParaRPr lang="en-US" dirty="0"/>
                    </a:p>
                  </p:txBody>
                </p:sp>
                <p:sp>
                  <p:nvSpPr>
                    <p:cNvPr id="66621" name="Oval 22"/>
                    <p:cNvSpPr>
                      <a:spLocks noChangeArrowheads="1"/>
                    </p:cNvSpPr>
                    <p:nvPr/>
                  </p:nvSpPr>
                  <p:spPr bwMode="auto">
                    <a:xfrm>
                      <a:off x="5051" y="1253"/>
                      <a:ext cx="11" cy="9"/>
                    </a:xfrm>
                    <a:prstGeom prst="ellipse">
                      <a:avLst/>
                    </a:prstGeom>
                    <a:solidFill>
                      <a:srgbClr val="606060"/>
                    </a:solidFill>
                    <a:ln w="12700">
                      <a:solidFill>
                        <a:srgbClr val="606060"/>
                      </a:solidFill>
                      <a:round/>
                      <a:headEnd/>
                      <a:tailEnd/>
                    </a:ln>
                  </p:spPr>
                  <p:txBody>
                    <a:bodyPr wrap="none" anchor="ctr"/>
                    <a:lstStyle/>
                    <a:p>
                      <a:endParaRPr lang="en-US" dirty="0"/>
                    </a:p>
                  </p:txBody>
                </p:sp>
                <p:grpSp>
                  <p:nvGrpSpPr>
                    <p:cNvPr id="66622" name="Group 23"/>
                    <p:cNvGrpSpPr>
                      <a:grpSpLocks/>
                    </p:cNvGrpSpPr>
                    <p:nvPr/>
                  </p:nvGrpSpPr>
                  <p:grpSpPr bwMode="auto">
                    <a:xfrm>
                      <a:off x="4759" y="1253"/>
                      <a:ext cx="15" cy="9"/>
                      <a:chOff x="4759" y="1253"/>
                      <a:chExt cx="15" cy="9"/>
                    </a:xfrm>
                  </p:grpSpPr>
                  <p:sp>
                    <p:nvSpPr>
                      <p:cNvPr id="66624" name="Oval 24"/>
                      <p:cNvSpPr>
                        <a:spLocks noChangeArrowheads="1"/>
                      </p:cNvSpPr>
                      <p:nvPr/>
                    </p:nvSpPr>
                    <p:spPr bwMode="auto">
                      <a:xfrm>
                        <a:off x="4759" y="1253"/>
                        <a:ext cx="9" cy="9"/>
                      </a:xfrm>
                      <a:prstGeom prst="ellipse">
                        <a:avLst/>
                      </a:prstGeom>
                      <a:solidFill>
                        <a:srgbClr val="C0C0C0"/>
                      </a:solidFill>
                      <a:ln w="12700">
                        <a:solidFill>
                          <a:srgbClr val="C0C0C0"/>
                        </a:solidFill>
                        <a:round/>
                        <a:headEnd/>
                        <a:tailEnd/>
                      </a:ln>
                    </p:spPr>
                    <p:txBody>
                      <a:bodyPr wrap="none" anchor="ctr"/>
                      <a:lstStyle/>
                      <a:p>
                        <a:endParaRPr lang="en-US" dirty="0"/>
                      </a:p>
                    </p:txBody>
                  </p:sp>
                  <p:sp>
                    <p:nvSpPr>
                      <p:cNvPr id="66625" name="Oval 25"/>
                      <p:cNvSpPr>
                        <a:spLocks noChangeArrowheads="1"/>
                      </p:cNvSpPr>
                      <p:nvPr/>
                    </p:nvSpPr>
                    <p:spPr bwMode="auto">
                      <a:xfrm>
                        <a:off x="4764" y="1253"/>
                        <a:ext cx="10" cy="9"/>
                      </a:xfrm>
                      <a:prstGeom prst="ellipse">
                        <a:avLst/>
                      </a:prstGeom>
                      <a:solidFill>
                        <a:srgbClr val="606060"/>
                      </a:solidFill>
                      <a:ln w="12700">
                        <a:solidFill>
                          <a:srgbClr val="606060"/>
                        </a:solidFill>
                        <a:round/>
                        <a:headEnd/>
                        <a:tailEnd/>
                      </a:ln>
                    </p:spPr>
                    <p:txBody>
                      <a:bodyPr wrap="none" anchor="ctr"/>
                      <a:lstStyle/>
                      <a:p>
                        <a:endParaRPr lang="en-US" dirty="0"/>
                      </a:p>
                    </p:txBody>
                  </p:sp>
                  <p:sp>
                    <p:nvSpPr>
                      <p:cNvPr id="66626" name="Oval 26"/>
                      <p:cNvSpPr>
                        <a:spLocks noChangeArrowheads="1"/>
                      </p:cNvSpPr>
                      <p:nvPr/>
                    </p:nvSpPr>
                    <p:spPr bwMode="auto">
                      <a:xfrm>
                        <a:off x="4762" y="1253"/>
                        <a:ext cx="9" cy="9"/>
                      </a:xfrm>
                      <a:prstGeom prst="ellipse">
                        <a:avLst/>
                      </a:prstGeom>
                      <a:solidFill>
                        <a:srgbClr val="806040"/>
                      </a:solidFill>
                      <a:ln w="12700">
                        <a:solidFill>
                          <a:srgbClr val="808080"/>
                        </a:solidFill>
                        <a:round/>
                        <a:headEnd/>
                        <a:tailEnd/>
                      </a:ln>
                    </p:spPr>
                    <p:txBody>
                      <a:bodyPr wrap="none" anchor="ctr"/>
                      <a:lstStyle/>
                      <a:p>
                        <a:endParaRPr lang="en-US" dirty="0"/>
                      </a:p>
                    </p:txBody>
                  </p:sp>
                </p:grpSp>
                <p:sp>
                  <p:nvSpPr>
                    <p:cNvPr id="66623" name="Oval 27"/>
                    <p:cNvSpPr>
                      <a:spLocks noChangeArrowheads="1"/>
                    </p:cNvSpPr>
                    <p:nvPr/>
                  </p:nvSpPr>
                  <p:spPr bwMode="auto">
                    <a:xfrm>
                      <a:off x="5048" y="1253"/>
                      <a:ext cx="12" cy="9"/>
                    </a:xfrm>
                    <a:prstGeom prst="ellipse">
                      <a:avLst/>
                    </a:prstGeom>
                    <a:solidFill>
                      <a:srgbClr val="806040"/>
                    </a:solidFill>
                    <a:ln w="12700">
                      <a:solidFill>
                        <a:srgbClr val="808080"/>
                      </a:solidFill>
                      <a:round/>
                      <a:headEnd/>
                      <a:tailEnd/>
                    </a:ln>
                  </p:spPr>
                  <p:txBody>
                    <a:bodyPr wrap="none" anchor="ctr"/>
                    <a:lstStyle/>
                    <a:p>
                      <a:endParaRPr lang="en-US" dirty="0"/>
                    </a:p>
                  </p:txBody>
                </p:sp>
              </p:grpSp>
              <p:sp>
                <p:nvSpPr>
                  <p:cNvPr id="66613" name="Oval 28"/>
                  <p:cNvSpPr>
                    <a:spLocks noChangeArrowheads="1"/>
                  </p:cNvSpPr>
                  <p:nvPr/>
                </p:nvSpPr>
                <p:spPr bwMode="auto">
                  <a:xfrm>
                    <a:off x="4901" y="1182"/>
                    <a:ext cx="19" cy="15"/>
                  </a:xfrm>
                  <a:prstGeom prst="ellipse">
                    <a:avLst/>
                  </a:prstGeom>
                  <a:solidFill>
                    <a:srgbClr val="FFFFFF"/>
                  </a:solidFill>
                  <a:ln w="12700">
                    <a:noFill/>
                    <a:round/>
                    <a:headEnd/>
                    <a:tailEnd/>
                  </a:ln>
                </p:spPr>
                <p:txBody>
                  <a:bodyPr wrap="none" anchor="ctr"/>
                  <a:lstStyle/>
                  <a:p>
                    <a:endParaRPr lang="en-US" dirty="0"/>
                  </a:p>
                </p:txBody>
              </p:sp>
            </p:grpSp>
            <p:grpSp>
              <p:nvGrpSpPr>
                <p:cNvPr id="66580" name="Group 29"/>
                <p:cNvGrpSpPr>
                  <a:grpSpLocks/>
                </p:cNvGrpSpPr>
                <p:nvPr/>
              </p:nvGrpSpPr>
              <p:grpSpPr bwMode="auto">
                <a:xfrm>
                  <a:off x="4826" y="1250"/>
                  <a:ext cx="177" cy="18"/>
                  <a:chOff x="4826" y="1250"/>
                  <a:chExt cx="177" cy="18"/>
                </a:xfrm>
              </p:grpSpPr>
              <p:grpSp>
                <p:nvGrpSpPr>
                  <p:cNvPr id="66604" name="Group 30"/>
                  <p:cNvGrpSpPr>
                    <a:grpSpLocks/>
                  </p:cNvGrpSpPr>
                  <p:nvPr/>
                </p:nvGrpSpPr>
                <p:grpSpPr bwMode="auto">
                  <a:xfrm>
                    <a:off x="4967" y="1251"/>
                    <a:ext cx="36" cy="17"/>
                    <a:chOff x="4967" y="1251"/>
                    <a:chExt cx="36" cy="17"/>
                  </a:xfrm>
                </p:grpSpPr>
                <p:sp>
                  <p:nvSpPr>
                    <p:cNvPr id="66609" name="Rectangle 31"/>
                    <p:cNvSpPr>
                      <a:spLocks noChangeArrowheads="1"/>
                    </p:cNvSpPr>
                    <p:nvPr/>
                  </p:nvSpPr>
                  <p:spPr bwMode="auto">
                    <a:xfrm>
                      <a:off x="4967" y="1254"/>
                      <a:ext cx="24" cy="8"/>
                    </a:xfrm>
                    <a:prstGeom prst="rect">
                      <a:avLst/>
                    </a:prstGeom>
                    <a:solidFill>
                      <a:srgbClr val="808080"/>
                    </a:solidFill>
                    <a:ln w="12700">
                      <a:noFill/>
                      <a:miter lim="800000"/>
                      <a:headEnd/>
                      <a:tailEnd/>
                    </a:ln>
                  </p:spPr>
                  <p:txBody>
                    <a:bodyPr wrap="none" anchor="ctr"/>
                    <a:lstStyle/>
                    <a:p>
                      <a:endParaRPr lang="en-US" dirty="0"/>
                    </a:p>
                  </p:txBody>
                </p:sp>
                <p:sp>
                  <p:nvSpPr>
                    <p:cNvPr id="66610" name="Freeform 32"/>
                    <p:cNvSpPr>
                      <a:spLocks/>
                    </p:cNvSpPr>
                    <p:nvPr/>
                  </p:nvSpPr>
                  <p:spPr bwMode="auto">
                    <a:xfrm>
                      <a:off x="4986" y="1251"/>
                      <a:ext cx="17" cy="17"/>
                    </a:xfrm>
                    <a:custGeom>
                      <a:avLst/>
                      <a:gdLst>
                        <a:gd name="T0" fmla="*/ 0 w 17"/>
                        <a:gd name="T1" fmla="*/ 7 h 17"/>
                        <a:gd name="T2" fmla="*/ 16 w 17"/>
                        <a:gd name="T3" fmla="*/ 0 h 17"/>
                        <a:gd name="T4" fmla="*/ 16 w 17"/>
                        <a:gd name="T5" fmla="*/ 16 h 17"/>
                        <a:gd name="T6" fmla="*/ 0 w 17"/>
                        <a:gd name="T7" fmla="*/ 7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0" y="7"/>
                          </a:moveTo>
                          <a:lnTo>
                            <a:pt x="16" y="0"/>
                          </a:lnTo>
                          <a:lnTo>
                            <a:pt x="16" y="16"/>
                          </a:lnTo>
                          <a:lnTo>
                            <a:pt x="0" y="7"/>
                          </a:lnTo>
                        </a:path>
                      </a:pathLst>
                    </a:custGeom>
                    <a:solidFill>
                      <a:srgbClr val="808080"/>
                    </a:solidFill>
                    <a:ln w="12700" cap="rnd">
                      <a:noFill/>
                      <a:round/>
                      <a:headEnd/>
                      <a:tailEnd/>
                    </a:ln>
                  </p:spPr>
                  <p:txBody>
                    <a:bodyPr/>
                    <a:lstStyle/>
                    <a:p>
                      <a:endParaRPr lang="en-US" dirty="0"/>
                    </a:p>
                  </p:txBody>
                </p:sp>
                <p:sp>
                  <p:nvSpPr>
                    <p:cNvPr id="66611" name="Oval 33"/>
                    <p:cNvSpPr>
                      <a:spLocks noChangeArrowheads="1"/>
                    </p:cNvSpPr>
                    <p:nvPr/>
                  </p:nvSpPr>
                  <p:spPr bwMode="auto">
                    <a:xfrm>
                      <a:off x="4992" y="1252"/>
                      <a:ext cx="2" cy="13"/>
                    </a:xfrm>
                    <a:prstGeom prst="ellipse">
                      <a:avLst/>
                    </a:prstGeom>
                    <a:solidFill>
                      <a:srgbClr val="808080"/>
                    </a:solidFill>
                    <a:ln w="12700">
                      <a:noFill/>
                      <a:round/>
                      <a:headEnd/>
                      <a:tailEnd/>
                    </a:ln>
                  </p:spPr>
                  <p:txBody>
                    <a:bodyPr wrap="none" anchor="ctr"/>
                    <a:lstStyle/>
                    <a:p>
                      <a:endParaRPr lang="en-US" dirty="0"/>
                    </a:p>
                  </p:txBody>
                </p:sp>
              </p:grpSp>
              <p:grpSp>
                <p:nvGrpSpPr>
                  <p:cNvPr id="66605" name="Group 34"/>
                  <p:cNvGrpSpPr>
                    <a:grpSpLocks/>
                  </p:cNvGrpSpPr>
                  <p:nvPr/>
                </p:nvGrpSpPr>
                <p:grpSpPr bwMode="auto">
                  <a:xfrm>
                    <a:off x="4826" y="1250"/>
                    <a:ext cx="26" cy="17"/>
                    <a:chOff x="4826" y="1250"/>
                    <a:chExt cx="26" cy="17"/>
                  </a:xfrm>
                </p:grpSpPr>
                <p:sp>
                  <p:nvSpPr>
                    <p:cNvPr id="66606" name="Rectangle 35"/>
                    <p:cNvSpPr>
                      <a:spLocks noChangeArrowheads="1"/>
                    </p:cNvSpPr>
                    <p:nvPr/>
                  </p:nvSpPr>
                  <p:spPr bwMode="auto">
                    <a:xfrm>
                      <a:off x="4828" y="1254"/>
                      <a:ext cx="24" cy="7"/>
                    </a:xfrm>
                    <a:prstGeom prst="rect">
                      <a:avLst/>
                    </a:prstGeom>
                    <a:solidFill>
                      <a:srgbClr val="808080"/>
                    </a:solidFill>
                    <a:ln w="12700">
                      <a:noFill/>
                      <a:miter lim="800000"/>
                      <a:headEnd/>
                      <a:tailEnd/>
                    </a:ln>
                  </p:spPr>
                  <p:txBody>
                    <a:bodyPr wrap="none" anchor="ctr"/>
                    <a:lstStyle/>
                    <a:p>
                      <a:endParaRPr lang="en-US" dirty="0"/>
                    </a:p>
                  </p:txBody>
                </p:sp>
                <p:sp>
                  <p:nvSpPr>
                    <p:cNvPr id="66607" name="Freeform 36"/>
                    <p:cNvSpPr>
                      <a:spLocks/>
                    </p:cNvSpPr>
                    <p:nvPr/>
                  </p:nvSpPr>
                  <p:spPr bwMode="auto">
                    <a:xfrm>
                      <a:off x="4827" y="1250"/>
                      <a:ext cx="17" cy="17"/>
                    </a:xfrm>
                    <a:custGeom>
                      <a:avLst/>
                      <a:gdLst>
                        <a:gd name="T0" fmla="*/ 16 w 17"/>
                        <a:gd name="T1" fmla="*/ 8 h 17"/>
                        <a:gd name="T2" fmla="*/ 0 w 17"/>
                        <a:gd name="T3" fmla="*/ 0 h 17"/>
                        <a:gd name="T4" fmla="*/ 0 w 17"/>
                        <a:gd name="T5" fmla="*/ 16 h 17"/>
                        <a:gd name="T6" fmla="*/ 16 w 17"/>
                        <a:gd name="T7" fmla="*/ 8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16" y="8"/>
                          </a:moveTo>
                          <a:lnTo>
                            <a:pt x="0" y="0"/>
                          </a:lnTo>
                          <a:lnTo>
                            <a:pt x="0" y="16"/>
                          </a:lnTo>
                          <a:lnTo>
                            <a:pt x="16" y="8"/>
                          </a:lnTo>
                        </a:path>
                      </a:pathLst>
                    </a:custGeom>
                    <a:solidFill>
                      <a:srgbClr val="808080"/>
                    </a:solidFill>
                    <a:ln w="12700" cap="rnd">
                      <a:noFill/>
                      <a:round/>
                      <a:headEnd/>
                      <a:tailEnd/>
                    </a:ln>
                  </p:spPr>
                  <p:txBody>
                    <a:bodyPr/>
                    <a:lstStyle/>
                    <a:p>
                      <a:endParaRPr lang="en-US" dirty="0"/>
                    </a:p>
                  </p:txBody>
                </p:sp>
                <p:sp>
                  <p:nvSpPr>
                    <p:cNvPr id="66608" name="Oval 37"/>
                    <p:cNvSpPr>
                      <a:spLocks noChangeArrowheads="1"/>
                    </p:cNvSpPr>
                    <p:nvPr/>
                  </p:nvSpPr>
                  <p:spPr bwMode="auto">
                    <a:xfrm>
                      <a:off x="4826" y="1251"/>
                      <a:ext cx="2" cy="14"/>
                    </a:xfrm>
                    <a:prstGeom prst="ellipse">
                      <a:avLst/>
                    </a:prstGeom>
                    <a:solidFill>
                      <a:srgbClr val="808080"/>
                    </a:solidFill>
                    <a:ln w="12700">
                      <a:noFill/>
                      <a:round/>
                      <a:headEnd/>
                      <a:tailEnd/>
                    </a:ln>
                  </p:spPr>
                  <p:txBody>
                    <a:bodyPr wrap="none" anchor="ctr"/>
                    <a:lstStyle/>
                    <a:p>
                      <a:endParaRPr lang="en-US" dirty="0"/>
                    </a:p>
                  </p:txBody>
                </p:sp>
              </p:grpSp>
            </p:grpSp>
            <p:grpSp>
              <p:nvGrpSpPr>
                <p:cNvPr id="66581" name="Group 38"/>
                <p:cNvGrpSpPr>
                  <a:grpSpLocks/>
                </p:cNvGrpSpPr>
                <p:nvPr/>
              </p:nvGrpSpPr>
              <p:grpSpPr bwMode="auto">
                <a:xfrm>
                  <a:off x="4826" y="1249"/>
                  <a:ext cx="177" cy="17"/>
                  <a:chOff x="4826" y="1249"/>
                  <a:chExt cx="177" cy="17"/>
                </a:xfrm>
              </p:grpSpPr>
              <p:grpSp>
                <p:nvGrpSpPr>
                  <p:cNvPr id="66596" name="Group 39"/>
                  <p:cNvGrpSpPr>
                    <a:grpSpLocks/>
                  </p:cNvGrpSpPr>
                  <p:nvPr/>
                </p:nvGrpSpPr>
                <p:grpSpPr bwMode="auto">
                  <a:xfrm>
                    <a:off x="4967" y="1249"/>
                    <a:ext cx="36" cy="17"/>
                    <a:chOff x="4967" y="1249"/>
                    <a:chExt cx="36" cy="17"/>
                  </a:xfrm>
                </p:grpSpPr>
                <p:sp>
                  <p:nvSpPr>
                    <p:cNvPr id="66601" name="Rectangle 40"/>
                    <p:cNvSpPr>
                      <a:spLocks noChangeArrowheads="1"/>
                    </p:cNvSpPr>
                    <p:nvPr/>
                  </p:nvSpPr>
                  <p:spPr bwMode="auto">
                    <a:xfrm>
                      <a:off x="4967" y="1253"/>
                      <a:ext cx="24" cy="7"/>
                    </a:xfrm>
                    <a:prstGeom prst="rect">
                      <a:avLst/>
                    </a:prstGeom>
                    <a:solidFill>
                      <a:srgbClr val="404040"/>
                    </a:solidFill>
                    <a:ln w="12700">
                      <a:noFill/>
                      <a:miter lim="800000"/>
                      <a:headEnd/>
                      <a:tailEnd/>
                    </a:ln>
                  </p:spPr>
                  <p:txBody>
                    <a:bodyPr wrap="none" anchor="ctr"/>
                    <a:lstStyle/>
                    <a:p>
                      <a:endParaRPr lang="en-US" dirty="0"/>
                    </a:p>
                  </p:txBody>
                </p:sp>
                <p:sp>
                  <p:nvSpPr>
                    <p:cNvPr id="66602" name="Freeform 41"/>
                    <p:cNvSpPr>
                      <a:spLocks/>
                    </p:cNvSpPr>
                    <p:nvPr/>
                  </p:nvSpPr>
                  <p:spPr bwMode="auto">
                    <a:xfrm>
                      <a:off x="4986" y="1249"/>
                      <a:ext cx="17" cy="17"/>
                    </a:xfrm>
                    <a:custGeom>
                      <a:avLst/>
                      <a:gdLst>
                        <a:gd name="T0" fmla="*/ 0 w 17"/>
                        <a:gd name="T1" fmla="*/ 7 h 17"/>
                        <a:gd name="T2" fmla="*/ 16 w 17"/>
                        <a:gd name="T3" fmla="*/ 0 h 17"/>
                        <a:gd name="T4" fmla="*/ 16 w 17"/>
                        <a:gd name="T5" fmla="*/ 16 h 17"/>
                        <a:gd name="T6" fmla="*/ 0 w 17"/>
                        <a:gd name="T7" fmla="*/ 7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0" y="7"/>
                          </a:moveTo>
                          <a:lnTo>
                            <a:pt x="16" y="0"/>
                          </a:lnTo>
                          <a:lnTo>
                            <a:pt x="16" y="16"/>
                          </a:lnTo>
                          <a:lnTo>
                            <a:pt x="0" y="7"/>
                          </a:lnTo>
                        </a:path>
                      </a:pathLst>
                    </a:custGeom>
                    <a:solidFill>
                      <a:srgbClr val="404040"/>
                    </a:solidFill>
                    <a:ln w="12700" cap="rnd">
                      <a:noFill/>
                      <a:round/>
                      <a:headEnd/>
                      <a:tailEnd/>
                    </a:ln>
                  </p:spPr>
                  <p:txBody>
                    <a:bodyPr/>
                    <a:lstStyle/>
                    <a:p>
                      <a:endParaRPr lang="en-US" dirty="0"/>
                    </a:p>
                  </p:txBody>
                </p:sp>
                <p:sp>
                  <p:nvSpPr>
                    <p:cNvPr id="66603" name="Oval 42"/>
                    <p:cNvSpPr>
                      <a:spLocks noChangeArrowheads="1"/>
                    </p:cNvSpPr>
                    <p:nvPr/>
                  </p:nvSpPr>
                  <p:spPr bwMode="auto">
                    <a:xfrm>
                      <a:off x="4992" y="1250"/>
                      <a:ext cx="2" cy="14"/>
                    </a:xfrm>
                    <a:prstGeom prst="ellipse">
                      <a:avLst/>
                    </a:prstGeom>
                    <a:solidFill>
                      <a:srgbClr val="C0C0C0"/>
                    </a:solidFill>
                    <a:ln w="12700">
                      <a:noFill/>
                      <a:round/>
                      <a:headEnd/>
                      <a:tailEnd/>
                    </a:ln>
                  </p:spPr>
                  <p:txBody>
                    <a:bodyPr wrap="none" anchor="ctr"/>
                    <a:lstStyle/>
                    <a:p>
                      <a:endParaRPr lang="en-US" dirty="0"/>
                    </a:p>
                  </p:txBody>
                </p:sp>
              </p:grpSp>
              <p:grpSp>
                <p:nvGrpSpPr>
                  <p:cNvPr id="66597" name="Group 43"/>
                  <p:cNvGrpSpPr>
                    <a:grpSpLocks/>
                  </p:cNvGrpSpPr>
                  <p:nvPr/>
                </p:nvGrpSpPr>
                <p:grpSpPr bwMode="auto">
                  <a:xfrm>
                    <a:off x="4826" y="1249"/>
                    <a:ext cx="26" cy="17"/>
                    <a:chOff x="4826" y="1249"/>
                    <a:chExt cx="26" cy="17"/>
                  </a:xfrm>
                </p:grpSpPr>
                <p:sp>
                  <p:nvSpPr>
                    <p:cNvPr id="66598" name="Rectangle 44"/>
                    <p:cNvSpPr>
                      <a:spLocks noChangeArrowheads="1"/>
                    </p:cNvSpPr>
                    <p:nvPr/>
                  </p:nvSpPr>
                  <p:spPr bwMode="auto">
                    <a:xfrm>
                      <a:off x="4828" y="1252"/>
                      <a:ext cx="24" cy="8"/>
                    </a:xfrm>
                    <a:prstGeom prst="rect">
                      <a:avLst/>
                    </a:prstGeom>
                    <a:solidFill>
                      <a:srgbClr val="404040"/>
                    </a:solidFill>
                    <a:ln w="12700">
                      <a:noFill/>
                      <a:miter lim="800000"/>
                      <a:headEnd/>
                      <a:tailEnd/>
                    </a:ln>
                  </p:spPr>
                  <p:txBody>
                    <a:bodyPr wrap="none" anchor="ctr"/>
                    <a:lstStyle/>
                    <a:p>
                      <a:endParaRPr lang="en-US" dirty="0"/>
                    </a:p>
                  </p:txBody>
                </p:sp>
                <p:sp>
                  <p:nvSpPr>
                    <p:cNvPr id="66599" name="Freeform 45"/>
                    <p:cNvSpPr>
                      <a:spLocks/>
                    </p:cNvSpPr>
                    <p:nvPr/>
                  </p:nvSpPr>
                  <p:spPr bwMode="auto">
                    <a:xfrm>
                      <a:off x="4827" y="1249"/>
                      <a:ext cx="17" cy="17"/>
                    </a:xfrm>
                    <a:custGeom>
                      <a:avLst/>
                      <a:gdLst>
                        <a:gd name="T0" fmla="*/ 16 w 17"/>
                        <a:gd name="T1" fmla="*/ 8 h 17"/>
                        <a:gd name="T2" fmla="*/ 0 w 17"/>
                        <a:gd name="T3" fmla="*/ 0 h 17"/>
                        <a:gd name="T4" fmla="*/ 0 w 17"/>
                        <a:gd name="T5" fmla="*/ 16 h 17"/>
                        <a:gd name="T6" fmla="*/ 16 w 17"/>
                        <a:gd name="T7" fmla="*/ 8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16" y="8"/>
                          </a:moveTo>
                          <a:lnTo>
                            <a:pt x="0" y="0"/>
                          </a:lnTo>
                          <a:lnTo>
                            <a:pt x="0" y="16"/>
                          </a:lnTo>
                          <a:lnTo>
                            <a:pt x="16" y="8"/>
                          </a:lnTo>
                        </a:path>
                      </a:pathLst>
                    </a:custGeom>
                    <a:solidFill>
                      <a:srgbClr val="404040"/>
                    </a:solidFill>
                    <a:ln w="12700" cap="rnd">
                      <a:noFill/>
                      <a:round/>
                      <a:headEnd/>
                      <a:tailEnd/>
                    </a:ln>
                  </p:spPr>
                  <p:txBody>
                    <a:bodyPr/>
                    <a:lstStyle/>
                    <a:p>
                      <a:endParaRPr lang="en-US" dirty="0"/>
                    </a:p>
                  </p:txBody>
                </p:sp>
                <p:sp>
                  <p:nvSpPr>
                    <p:cNvPr id="66600" name="Oval 46"/>
                    <p:cNvSpPr>
                      <a:spLocks noChangeArrowheads="1"/>
                    </p:cNvSpPr>
                    <p:nvPr/>
                  </p:nvSpPr>
                  <p:spPr bwMode="auto">
                    <a:xfrm>
                      <a:off x="4826" y="1249"/>
                      <a:ext cx="2" cy="14"/>
                    </a:xfrm>
                    <a:prstGeom prst="ellipse">
                      <a:avLst/>
                    </a:prstGeom>
                    <a:solidFill>
                      <a:srgbClr val="C0C0C0"/>
                    </a:solidFill>
                    <a:ln w="12700">
                      <a:noFill/>
                      <a:round/>
                      <a:headEnd/>
                      <a:tailEnd/>
                    </a:ln>
                  </p:spPr>
                  <p:txBody>
                    <a:bodyPr wrap="none" anchor="ctr"/>
                    <a:lstStyle/>
                    <a:p>
                      <a:endParaRPr lang="en-US" dirty="0"/>
                    </a:p>
                  </p:txBody>
                </p:sp>
              </p:grpSp>
            </p:grpSp>
            <p:grpSp>
              <p:nvGrpSpPr>
                <p:cNvPr id="66582" name="Group 47"/>
                <p:cNvGrpSpPr>
                  <a:grpSpLocks/>
                </p:cNvGrpSpPr>
                <p:nvPr/>
              </p:nvGrpSpPr>
              <p:grpSpPr bwMode="auto">
                <a:xfrm>
                  <a:off x="4689" y="1146"/>
                  <a:ext cx="443" cy="198"/>
                  <a:chOff x="4689" y="1146"/>
                  <a:chExt cx="443" cy="198"/>
                </a:xfrm>
              </p:grpSpPr>
              <p:sp>
                <p:nvSpPr>
                  <p:cNvPr id="66583" name="Freeform 48"/>
                  <p:cNvSpPr>
                    <a:spLocks/>
                  </p:cNvSpPr>
                  <p:nvPr/>
                </p:nvSpPr>
                <p:spPr bwMode="auto">
                  <a:xfrm>
                    <a:off x="4910" y="1146"/>
                    <a:ext cx="222" cy="196"/>
                  </a:xfrm>
                  <a:custGeom>
                    <a:avLst/>
                    <a:gdLst>
                      <a:gd name="T0" fmla="*/ 1 w 222"/>
                      <a:gd name="T1" fmla="*/ 0 h 196"/>
                      <a:gd name="T2" fmla="*/ 9 w 222"/>
                      <a:gd name="T3" fmla="*/ 1 h 196"/>
                      <a:gd name="T4" fmla="*/ 18 w 222"/>
                      <a:gd name="T5" fmla="*/ 3 h 196"/>
                      <a:gd name="T6" fmla="*/ 28 w 222"/>
                      <a:gd name="T7" fmla="*/ 7 h 196"/>
                      <a:gd name="T8" fmla="*/ 35 w 222"/>
                      <a:gd name="T9" fmla="*/ 13 h 196"/>
                      <a:gd name="T10" fmla="*/ 40 w 222"/>
                      <a:gd name="T11" fmla="*/ 21 h 196"/>
                      <a:gd name="T12" fmla="*/ 44 w 222"/>
                      <a:gd name="T13" fmla="*/ 31 h 196"/>
                      <a:gd name="T14" fmla="*/ 42 w 222"/>
                      <a:gd name="T15" fmla="*/ 40 h 196"/>
                      <a:gd name="T16" fmla="*/ 40 w 222"/>
                      <a:gd name="T17" fmla="*/ 49 h 196"/>
                      <a:gd name="T18" fmla="*/ 35 w 222"/>
                      <a:gd name="T19" fmla="*/ 57 h 196"/>
                      <a:gd name="T20" fmla="*/ 30 w 222"/>
                      <a:gd name="T21" fmla="*/ 63 h 196"/>
                      <a:gd name="T22" fmla="*/ 28 w 222"/>
                      <a:gd name="T23" fmla="*/ 73 h 196"/>
                      <a:gd name="T24" fmla="*/ 30 w 222"/>
                      <a:gd name="T25" fmla="*/ 81 h 196"/>
                      <a:gd name="T26" fmla="*/ 35 w 222"/>
                      <a:gd name="T27" fmla="*/ 88 h 196"/>
                      <a:gd name="T28" fmla="*/ 42 w 222"/>
                      <a:gd name="T29" fmla="*/ 92 h 196"/>
                      <a:gd name="T30" fmla="*/ 53 w 222"/>
                      <a:gd name="T31" fmla="*/ 95 h 196"/>
                      <a:gd name="T32" fmla="*/ 63 w 222"/>
                      <a:gd name="T33" fmla="*/ 96 h 196"/>
                      <a:gd name="T34" fmla="*/ 67 w 222"/>
                      <a:gd name="T35" fmla="*/ 100 h 196"/>
                      <a:gd name="T36" fmla="*/ 69 w 222"/>
                      <a:gd name="T37" fmla="*/ 110 h 196"/>
                      <a:gd name="T38" fmla="*/ 71 w 222"/>
                      <a:gd name="T39" fmla="*/ 125 h 196"/>
                      <a:gd name="T40" fmla="*/ 69 w 222"/>
                      <a:gd name="T41" fmla="*/ 142 h 196"/>
                      <a:gd name="T42" fmla="*/ 70 w 222"/>
                      <a:gd name="T43" fmla="*/ 146 h 196"/>
                      <a:gd name="T44" fmla="*/ 73 w 222"/>
                      <a:gd name="T45" fmla="*/ 148 h 196"/>
                      <a:gd name="T46" fmla="*/ 104 w 222"/>
                      <a:gd name="T47" fmla="*/ 151 h 196"/>
                      <a:gd name="T48" fmla="*/ 142 w 222"/>
                      <a:gd name="T49" fmla="*/ 156 h 196"/>
                      <a:gd name="T50" fmla="*/ 183 w 222"/>
                      <a:gd name="T51" fmla="*/ 165 h 196"/>
                      <a:gd name="T52" fmla="*/ 203 w 222"/>
                      <a:gd name="T53" fmla="*/ 172 h 196"/>
                      <a:gd name="T54" fmla="*/ 221 w 222"/>
                      <a:gd name="T55" fmla="*/ 184 h 196"/>
                      <a:gd name="T56" fmla="*/ 221 w 222"/>
                      <a:gd name="T57" fmla="*/ 195 h 196"/>
                      <a:gd name="T58" fmla="*/ 0 w 222"/>
                      <a:gd name="T59" fmla="*/ 195 h 196"/>
                      <a:gd name="T60" fmla="*/ 0 w 222"/>
                      <a:gd name="T61" fmla="*/ 58 h 196"/>
                      <a:gd name="T62" fmla="*/ 11 w 222"/>
                      <a:gd name="T63" fmla="*/ 56 h 196"/>
                      <a:gd name="T64" fmla="*/ 20 w 222"/>
                      <a:gd name="T65" fmla="*/ 51 h 196"/>
                      <a:gd name="T66" fmla="*/ 22 w 222"/>
                      <a:gd name="T67" fmla="*/ 41 h 196"/>
                      <a:gd name="T68" fmla="*/ 23 w 222"/>
                      <a:gd name="T69" fmla="*/ 31 h 196"/>
                      <a:gd name="T70" fmla="*/ 20 w 222"/>
                      <a:gd name="T71" fmla="*/ 24 h 196"/>
                      <a:gd name="T72" fmla="*/ 16 w 222"/>
                      <a:gd name="T73" fmla="*/ 20 h 196"/>
                      <a:gd name="T74" fmla="*/ 9 w 222"/>
                      <a:gd name="T75" fmla="*/ 17 h 196"/>
                      <a:gd name="T76" fmla="*/ 1 w 222"/>
                      <a:gd name="T77" fmla="*/ 16 h 196"/>
                      <a:gd name="T78" fmla="*/ 1 w 222"/>
                      <a:gd name="T79" fmla="*/ 0 h 19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2"/>
                      <a:gd name="T121" fmla="*/ 0 h 196"/>
                      <a:gd name="T122" fmla="*/ 222 w 222"/>
                      <a:gd name="T123" fmla="*/ 196 h 19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2" h="196">
                        <a:moveTo>
                          <a:pt x="1" y="0"/>
                        </a:moveTo>
                        <a:lnTo>
                          <a:pt x="9" y="1"/>
                        </a:lnTo>
                        <a:lnTo>
                          <a:pt x="18" y="3"/>
                        </a:lnTo>
                        <a:lnTo>
                          <a:pt x="28" y="7"/>
                        </a:lnTo>
                        <a:lnTo>
                          <a:pt x="35" y="13"/>
                        </a:lnTo>
                        <a:lnTo>
                          <a:pt x="40" y="21"/>
                        </a:lnTo>
                        <a:lnTo>
                          <a:pt x="44" y="31"/>
                        </a:lnTo>
                        <a:lnTo>
                          <a:pt x="42" y="40"/>
                        </a:lnTo>
                        <a:lnTo>
                          <a:pt x="40" y="49"/>
                        </a:lnTo>
                        <a:lnTo>
                          <a:pt x="35" y="57"/>
                        </a:lnTo>
                        <a:lnTo>
                          <a:pt x="30" y="63"/>
                        </a:lnTo>
                        <a:lnTo>
                          <a:pt x="28" y="73"/>
                        </a:lnTo>
                        <a:lnTo>
                          <a:pt x="30" y="81"/>
                        </a:lnTo>
                        <a:lnTo>
                          <a:pt x="35" y="88"/>
                        </a:lnTo>
                        <a:lnTo>
                          <a:pt x="42" y="92"/>
                        </a:lnTo>
                        <a:lnTo>
                          <a:pt x="53" y="95"/>
                        </a:lnTo>
                        <a:lnTo>
                          <a:pt x="63" y="96"/>
                        </a:lnTo>
                        <a:lnTo>
                          <a:pt x="67" y="100"/>
                        </a:lnTo>
                        <a:lnTo>
                          <a:pt x="69" y="110"/>
                        </a:lnTo>
                        <a:lnTo>
                          <a:pt x="71" y="125"/>
                        </a:lnTo>
                        <a:lnTo>
                          <a:pt x="69" y="142"/>
                        </a:lnTo>
                        <a:lnTo>
                          <a:pt x="70" y="146"/>
                        </a:lnTo>
                        <a:lnTo>
                          <a:pt x="73" y="148"/>
                        </a:lnTo>
                        <a:lnTo>
                          <a:pt x="104" y="151"/>
                        </a:lnTo>
                        <a:lnTo>
                          <a:pt x="142" y="156"/>
                        </a:lnTo>
                        <a:lnTo>
                          <a:pt x="183" y="165"/>
                        </a:lnTo>
                        <a:lnTo>
                          <a:pt x="203" y="172"/>
                        </a:lnTo>
                        <a:lnTo>
                          <a:pt x="221" y="184"/>
                        </a:lnTo>
                        <a:lnTo>
                          <a:pt x="221" y="195"/>
                        </a:lnTo>
                        <a:lnTo>
                          <a:pt x="0" y="195"/>
                        </a:lnTo>
                        <a:lnTo>
                          <a:pt x="0" y="58"/>
                        </a:lnTo>
                        <a:lnTo>
                          <a:pt x="11" y="56"/>
                        </a:lnTo>
                        <a:lnTo>
                          <a:pt x="20" y="51"/>
                        </a:lnTo>
                        <a:lnTo>
                          <a:pt x="22" y="41"/>
                        </a:lnTo>
                        <a:lnTo>
                          <a:pt x="23" y="31"/>
                        </a:lnTo>
                        <a:lnTo>
                          <a:pt x="20" y="24"/>
                        </a:lnTo>
                        <a:lnTo>
                          <a:pt x="16" y="20"/>
                        </a:lnTo>
                        <a:lnTo>
                          <a:pt x="9" y="17"/>
                        </a:lnTo>
                        <a:lnTo>
                          <a:pt x="1" y="16"/>
                        </a:lnTo>
                        <a:lnTo>
                          <a:pt x="1" y="0"/>
                        </a:lnTo>
                      </a:path>
                    </a:pathLst>
                  </a:custGeom>
                  <a:noFill/>
                  <a:ln w="12700" cap="rnd">
                    <a:solidFill>
                      <a:srgbClr val="C0C0C0"/>
                    </a:solidFill>
                    <a:round/>
                    <a:headEnd/>
                    <a:tailEnd/>
                  </a:ln>
                </p:spPr>
                <p:txBody>
                  <a:bodyPr/>
                  <a:lstStyle/>
                  <a:p>
                    <a:endParaRPr lang="en-US" dirty="0"/>
                  </a:p>
                </p:txBody>
              </p:sp>
              <p:sp>
                <p:nvSpPr>
                  <p:cNvPr id="66584" name="Freeform 49"/>
                  <p:cNvSpPr>
                    <a:spLocks/>
                  </p:cNvSpPr>
                  <p:nvPr/>
                </p:nvSpPr>
                <p:spPr bwMode="auto">
                  <a:xfrm>
                    <a:off x="4689" y="1146"/>
                    <a:ext cx="222" cy="196"/>
                  </a:xfrm>
                  <a:custGeom>
                    <a:avLst/>
                    <a:gdLst>
                      <a:gd name="T0" fmla="*/ 221 w 222"/>
                      <a:gd name="T1" fmla="*/ 0 h 196"/>
                      <a:gd name="T2" fmla="*/ 213 w 222"/>
                      <a:gd name="T3" fmla="*/ 1 h 196"/>
                      <a:gd name="T4" fmla="*/ 203 w 222"/>
                      <a:gd name="T5" fmla="*/ 3 h 196"/>
                      <a:gd name="T6" fmla="*/ 194 w 222"/>
                      <a:gd name="T7" fmla="*/ 6 h 196"/>
                      <a:gd name="T8" fmla="*/ 186 w 222"/>
                      <a:gd name="T9" fmla="*/ 12 h 196"/>
                      <a:gd name="T10" fmla="*/ 180 w 222"/>
                      <a:gd name="T11" fmla="*/ 21 h 196"/>
                      <a:gd name="T12" fmla="*/ 177 w 222"/>
                      <a:gd name="T13" fmla="*/ 31 h 196"/>
                      <a:gd name="T14" fmla="*/ 179 w 222"/>
                      <a:gd name="T15" fmla="*/ 40 h 196"/>
                      <a:gd name="T16" fmla="*/ 181 w 222"/>
                      <a:gd name="T17" fmla="*/ 49 h 196"/>
                      <a:gd name="T18" fmla="*/ 186 w 222"/>
                      <a:gd name="T19" fmla="*/ 55 h 196"/>
                      <a:gd name="T20" fmla="*/ 191 w 222"/>
                      <a:gd name="T21" fmla="*/ 63 h 196"/>
                      <a:gd name="T22" fmla="*/ 193 w 222"/>
                      <a:gd name="T23" fmla="*/ 73 h 196"/>
                      <a:gd name="T24" fmla="*/ 191 w 222"/>
                      <a:gd name="T25" fmla="*/ 81 h 196"/>
                      <a:gd name="T26" fmla="*/ 186 w 222"/>
                      <a:gd name="T27" fmla="*/ 88 h 196"/>
                      <a:gd name="T28" fmla="*/ 179 w 222"/>
                      <a:gd name="T29" fmla="*/ 92 h 196"/>
                      <a:gd name="T30" fmla="*/ 168 w 222"/>
                      <a:gd name="T31" fmla="*/ 95 h 196"/>
                      <a:gd name="T32" fmla="*/ 158 w 222"/>
                      <a:gd name="T33" fmla="*/ 96 h 196"/>
                      <a:gd name="T34" fmla="*/ 154 w 222"/>
                      <a:gd name="T35" fmla="*/ 99 h 196"/>
                      <a:gd name="T36" fmla="*/ 152 w 222"/>
                      <a:gd name="T37" fmla="*/ 109 h 196"/>
                      <a:gd name="T38" fmla="*/ 150 w 222"/>
                      <a:gd name="T39" fmla="*/ 124 h 196"/>
                      <a:gd name="T40" fmla="*/ 152 w 222"/>
                      <a:gd name="T41" fmla="*/ 141 h 196"/>
                      <a:gd name="T42" fmla="*/ 151 w 222"/>
                      <a:gd name="T43" fmla="*/ 146 h 196"/>
                      <a:gd name="T44" fmla="*/ 148 w 222"/>
                      <a:gd name="T45" fmla="*/ 147 h 196"/>
                      <a:gd name="T46" fmla="*/ 117 w 222"/>
                      <a:gd name="T47" fmla="*/ 150 h 196"/>
                      <a:gd name="T48" fmla="*/ 79 w 222"/>
                      <a:gd name="T49" fmla="*/ 155 h 196"/>
                      <a:gd name="T50" fmla="*/ 38 w 222"/>
                      <a:gd name="T51" fmla="*/ 164 h 196"/>
                      <a:gd name="T52" fmla="*/ 18 w 222"/>
                      <a:gd name="T53" fmla="*/ 171 h 196"/>
                      <a:gd name="T54" fmla="*/ 0 w 222"/>
                      <a:gd name="T55" fmla="*/ 184 h 196"/>
                      <a:gd name="T56" fmla="*/ 0 w 222"/>
                      <a:gd name="T57" fmla="*/ 195 h 196"/>
                      <a:gd name="T58" fmla="*/ 221 w 222"/>
                      <a:gd name="T59" fmla="*/ 195 h 196"/>
                      <a:gd name="T60" fmla="*/ 221 w 222"/>
                      <a:gd name="T61" fmla="*/ 57 h 196"/>
                      <a:gd name="T62" fmla="*/ 208 w 222"/>
                      <a:gd name="T63" fmla="*/ 56 h 196"/>
                      <a:gd name="T64" fmla="*/ 199 w 222"/>
                      <a:gd name="T65" fmla="*/ 49 h 196"/>
                      <a:gd name="T66" fmla="*/ 197 w 222"/>
                      <a:gd name="T67" fmla="*/ 40 h 196"/>
                      <a:gd name="T68" fmla="*/ 197 w 222"/>
                      <a:gd name="T69" fmla="*/ 32 h 196"/>
                      <a:gd name="T70" fmla="*/ 201 w 222"/>
                      <a:gd name="T71" fmla="*/ 23 h 196"/>
                      <a:gd name="T72" fmla="*/ 206 w 222"/>
                      <a:gd name="T73" fmla="*/ 19 h 196"/>
                      <a:gd name="T74" fmla="*/ 214 w 222"/>
                      <a:gd name="T75" fmla="*/ 17 h 196"/>
                      <a:gd name="T76" fmla="*/ 221 w 222"/>
                      <a:gd name="T77" fmla="*/ 17 h 196"/>
                      <a:gd name="T78" fmla="*/ 221 w 222"/>
                      <a:gd name="T79" fmla="*/ 0 h 19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2"/>
                      <a:gd name="T121" fmla="*/ 0 h 196"/>
                      <a:gd name="T122" fmla="*/ 222 w 222"/>
                      <a:gd name="T123" fmla="*/ 196 h 19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2" h="196">
                        <a:moveTo>
                          <a:pt x="221" y="0"/>
                        </a:moveTo>
                        <a:lnTo>
                          <a:pt x="213" y="1"/>
                        </a:lnTo>
                        <a:lnTo>
                          <a:pt x="203" y="3"/>
                        </a:lnTo>
                        <a:lnTo>
                          <a:pt x="194" y="6"/>
                        </a:lnTo>
                        <a:lnTo>
                          <a:pt x="186" y="12"/>
                        </a:lnTo>
                        <a:lnTo>
                          <a:pt x="180" y="21"/>
                        </a:lnTo>
                        <a:lnTo>
                          <a:pt x="177" y="31"/>
                        </a:lnTo>
                        <a:lnTo>
                          <a:pt x="179" y="40"/>
                        </a:lnTo>
                        <a:lnTo>
                          <a:pt x="181" y="49"/>
                        </a:lnTo>
                        <a:lnTo>
                          <a:pt x="186" y="55"/>
                        </a:lnTo>
                        <a:lnTo>
                          <a:pt x="191" y="63"/>
                        </a:lnTo>
                        <a:lnTo>
                          <a:pt x="193" y="73"/>
                        </a:lnTo>
                        <a:lnTo>
                          <a:pt x="191" y="81"/>
                        </a:lnTo>
                        <a:lnTo>
                          <a:pt x="186" y="88"/>
                        </a:lnTo>
                        <a:lnTo>
                          <a:pt x="179" y="92"/>
                        </a:lnTo>
                        <a:lnTo>
                          <a:pt x="168" y="95"/>
                        </a:lnTo>
                        <a:lnTo>
                          <a:pt x="158" y="96"/>
                        </a:lnTo>
                        <a:lnTo>
                          <a:pt x="154" y="99"/>
                        </a:lnTo>
                        <a:lnTo>
                          <a:pt x="152" y="109"/>
                        </a:lnTo>
                        <a:lnTo>
                          <a:pt x="150" y="124"/>
                        </a:lnTo>
                        <a:lnTo>
                          <a:pt x="152" y="141"/>
                        </a:lnTo>
                        <a:lnTo>
                          <a:pt x="151" y="146"/>
                        </a:lnTo>
                        <a:lnTo>
                          <a:pt x="148" y="147"/>
                        </a:lnTo>
                        <a:lnTo>
                          <a:pt x="117" y="150"/>
                        </a:lnTo>
                        <a:lnTo>
                          <a:pt x="79" y="155"/>
                        </a:lnTo>
                        <a:lnTo>
                          <a:pt x="38" y="164"/>
                        </a:lnTo>
                        <a:lnTo>
                          <a:pt x="18" y="171"/>
                        </a:lnTo>
                        <a:lnTo>
                          <a:pt x="0" y="184"/>
                        </a:lnTo>
                        <a:lnTo>
                          <a:pt x="0" y="195"/>
                        </a:lnTo>
                        <a:lnTo>
                          <a:pt x="221" y="195"/>
                        </a:lnTo>
                        <a:lnTo>
                          <a:pt x="221" y="57"/>
                        </a:lnTo>
                        <a:lnTo>
                          <a:pt x="208" y="56"/>
                        </a:lnTo>
                        <a:lnTo>
                          <a:pt x="199" y="49"/>
                        </a:lnTo>
                        <a:lnTo>
                          <a:pt x="197" y="40"/>
                        </a:lnTo>
                        <a:lnTo>
                          <a:pt x="197" y="32"/>
                        </a:lnTo>
                        <a:lnTo>
                          <a:pt x="201" y="23"/>
                        </a:lnTo>
                        <a:lnTo>
                          <a:pt x="206" y="19"/>
                        </a:lnTo>
                        <a:lnTo>
                          <a:pt x="214" y="17"/>
                        </a:lnTo>
                        <a:lnTo>
                          <a:pt x="221" y="17"/>
                        </a:lnTo>
                        <a:lnTo>
                          <a:pt x="221" y="0"/>
                        </a:lnTo>
                      </a:path>
                    </a:pathLst>
                  </a:custGeom>
                  <a:noFill/>
                  <a:ln w="12700" cap="rnd">
                    <a:solidFill>
                      <a:srgbClr val="C0C0C0"/>
                    </a:solidFill>
                    <a:round/>
                    <a:headEnd/>
                    <a:tailEnd/>
                  </a:ln>
                </p:spPr>
                <p:txBody>
                  <a:bodyPr/>
                  <a:lstStyle/>
                  <a:p>
                    <a:endParaRPr lang="en-US" dirty="0"/>
                  </a:p>
                </p:txBody>
              </p:sp>
              <p:sp>
                <p:nvSpPr>
                  <p:cNvPr id="66585" name="Freeform 50"/>
                  <p:cNvSpPr>
                    <a:spLocks/>
                  </p:cNvSpPr>
                  <p:nvPr/>
                </p:nvSpPr>
                <p:spPr bwMode="auto">
                  <a:xfrm>
                    <a:off x="4910" y="1146"/>
                    <a:ext cx="221" cy="198"/>
                  </a:xfrm>
                  <a:custGeom>
                    <a:avLst/>
                    <a:gdLst>
                      <a:gd name="T0" fmla="*/ 1 w 221"/>
                      <a:gd name="T1" fmla="*/ 0 h 198"/>
                      <a:gd name="T2" fmla="*/ 8 w 221"/>
                      <a:gd name="T3" fmla="*/ 1 h 198"/>
                      <a:gd name="T4" fmla="*/ 18 w 221"/>
                      <a:gd name="T5" fmla="*/ 3 h 198"/>
                      <a:gd name="T6" fmla="*/ 27 w 221"/>
                      <a:gd name="T7" fmla="*/ 7 h 198"/>
                      <a:gd name="T8" fmla="*/ 34 w 221"/>
                      <a:gd name="T9" fmla="*/ 13 h 198"/>
                      <a:gd name="T10" fmla="*/ 40 w 221"/>
                      <a:gd name="T11" fmla="*/ 20 h 198"/>
                      <a:gd name="T12" fmla="*/ 42 w 221"/>
                      <a:gd name="T13" fmla="*/ 31 h 198"/>
                      <a:gd name="T14" fmla="*/ 42 w 221"/>
                      <a:gd name="T15" fmla="*/ 39 h 198"/>
                      <a:gd name="T16" fmla="*/ 40 w 221"/>
                      <a:gd name="T17" fmla="*/ 47 h 198"/>
                      <a:gd name="T18" fmla="*/ 34 w 221"/>
                      <a:gd name="T19" fmla="*/ 56 h 198"/>
                      <a:gd name="T20" fmla="*/ 29 w 221"/>
                      <a:gd name="T21" fmla="*/ 63 h 198"/>
                      <a:gd name="T22" fmla="*/ 27 w 221"/>
                      <a:gd name="T23" fmla="*/ 72 h 198"/>
                      <a:gd name="T24" fmla="*/ 29 w 221"/>
                      <a:gd name="T25" fmla="*/ 80 h 198"/>
                      <a:gd name="T26" fmla="*/ 34 w 221"/>
                      <a:gd name="T27" fmla="*/ 87 h 198"/>
                      <a:gd name="T28" fmla="*/ 42 w 221"/>
                      <a:gd name="T29" fmla="*/ 91 h 198"/>
                      <a:gd name="T30" fmla="*/ 53 w 221"/>
                      <a:gd name="T31" fmla="*/ 93 h 198"/>
                      <a:gd name="T32" fmla="*/ 64 w 221"/>
                      <a:gd name="T33" fmla="*/ 95 h 198"/>
                      <a:gd name="T34" fmla="*/ 67 w 221"/>
                      <a:gd name="T35" fmla="*/ 98 h 198"/>
                      <a:gd name="T36" fmla="*/ 69 w 221"/>
                      <a:gd name="T37" fmla="*/ 108 h 198"/>
                      <a:gd name="T38" fmla="*/ 71 w 221"/>
                      <a:gd name="T39" fmla="*/ 122 h 198"/>
                      <a:gd name="T40" fmla="*/ 69 w 221"/>
                      <a:gd name="T41" fmla="*/ 138 h 198"/>
                      <a:gd name="T42" fmla="*/ 69 w 221"/>
                      <a:gd name="T43" fmla="*/ 143 h 198"/>
                      <a:gd name="T44" fmla="*/ 73 w 221"/>
                      <a:gd name="T45" fmla="*/ 144 h 198"/>
                      <a:gd name="T46" fmla="*/ 104 w 221"/>
                      <a:gd name="T47" fmla="*/ 149 h 198"/>
                      <a:gd name="T48" fmla="*/ 141 w 221"/>
                      <a:gd name="T49" fmla="*/ 153 h 198"/>
                      <a:gd name="T50" fmla="*/ 183 w 221"/>
                      <a:gd name="T51" fmla="*/ 163 h 198"/>
                      <a:gd name="T52" fmla="*/ 202 w 221"/>
                      <a:gd name="T53" fmla="*/ 169 h 198"/>
                      <a:gd name="T54" fmla="*/ 220 w 221"/>
                      <a:gd name="T55" fmla="*/ 181 h 198"/>
                      <a:gd name="T56" fmla="*/ 220 w 221"/>
                      <a:gd name="T57" fmla="*/ 197 h 198"/>
                      <a:gd name="T58" fmla="*/ 0 w 221"/>
                      <a:gd name="T59" fmla="*/ 197 h 198"/>
                      <a:gd name="T60" fmla="*/ 1 w 221"/>
                      <a:gd name="T61" fmla="*/ 54 h 198"/>
                      <a:gd name="T62" fmla="*/ 9 w 221"/>
                      <a:gd name="T63" fmla="*/ 53 h 198"/>
                      <a:gd name="T64" fmla="*/ 17 w 221"/>
                      <a:gd name="T65" fmla="*/ 47 h 198"/>
                      <a:gd name="T66" fmla="*/ 21 w 221"/>
                      <a:gd name="T67" fmla="*/ 40 h 198"/>
                      <a:gd name="T68" fmla="*/ 23 w 221"/>
                      <a:gd name="T69" fmla="*/ 31 h 198"/>
                      <a:gd name="T70" fmla="*/ 20 w 221"/>
                      <a:gd name="T71" fmla="*/ 24 h 198"/>
                      <a:gd name="T72" fmla="*/ 16 w 221"/>
                      <a:gd name="T73" fmla="*/ 20 h 198"/>
                      <a:gd name="T74" fmla="*/ 8 w 221"/>
                      <a:gd name="T75" fmla="*/ 17 h 198"/>
                      <a:gd name="T76" fmla="*/ 1 w 221"/>
                      <a:gd name="T77" fmla="*/ 16 h 198"/>
                      <a:gd name="T78" fmla="*/ 1 w 221"/>
                      <a:gd name="T79" fmla="*/ 0 h 19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1"/>
                      <a:gd name="T121" fmla="*/ 0 h 198"/>
                      <a:gd name="T122" fmla="*/ 221 w 221"/>
                      <a:gd name="T123" fmla="*/ 198 h 19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1" h="198">
                        <a:moveTo>
                          <a:pt x="1" y="0"/>
                        </a:moveTo>
                        <a:lnTo>
                          <a:pt x="8" y="1"/>
                        </a:lnTo>
                        <a:lnTo>
                          <a:pt x="18" y="3"/>
                        </a:lnTo>
                        <a:lnTo>
                          <a:pt x="27" y="7"/>
                        </a:lnTo>
                        <a:lnTo>
                          <a:pt x="34" y="13"/>
                        </a:lnTo>
                        <a:lnTo>
                          <a:pt x="40" y="20"/>
                        </a:lnTo>
                        <a:lnTo>
                          <a:pt x="42" y="31"/>
                        </a:lnTo>
                        <a:lnTo>
                          <a:pt x="42" y="39"/>
                        </a:lnTo>
                        <a:lnTo>
                          <a:pt x="40" y="47"/>
                        </a:lnTo>
                        <a:lnTo>
                          <a:pt x="34" y="56"/>
                        </a:lnTo>
                        <a:lnTo>
                          <a:pt x="29" y="63"/>
                        </a:lnTo>
                        <a:lnTo>
                          <a:pt x="27" y="72"/>
                        </a:lnTo>
                        <a:lnTo>
                          <a:pt x="29" y="80"/>
                        </a:lnTo>
                        <a:lnTo>
                          <a:pt x="34" y="87"/>
                        </a:lnTo>
                        <a:lnTo>
                          <a:pt x="42" y="91"/>
                        </a:lnTo>
                        <a:lnTo>
                          <a:pt x="53" y="93"/>
                        </a:lnTo>
                        <a:lnTo>
                          <a:pt x="64" y="95"/>
                        </a:lnTo>
                        <a:lnTo>
                          <a:pt x="67" y="98"/>
                        </a:lnTo>
                        <a:lnTo>
                          <a:pt x="69" y="108"/>
                        </a:lnTo>
                        <a:lnTo>
                          <a:pt x="71" y="122"/>
                        </a:lnTo>
                        <a:lnTo>
                          <a:pt x="69" y="138"/>
                        </a:lnTo>
                        <a:lnTo>
                          <a:pt x="69" y="143"/>
                        </a:lnTo>
                        <a:lnTo>
                          <a:pt x="73" y="144"/>
                        </a:lnTo>
                        <a:lnTo>
                          <a:pt x="104" y="149"/>
                        </a:lnTo>
                        <a:lnTo>
                          <a:pt x="141" y="153"/>
                        </a:lnTo>
                        <a:lnTo>
                          <a:pt x="183" y="163"/>
                        </a:lnTo>
                        <a:lnTo>
                          <a:pt x="202" y="169"/>
                        </a:lnTo>
                        <a:lnTo>
                          <a:pt x="220" y="181"/>
                        </a:lnTo>
                        <a:lnTo>
                          <a:pt x="220" y="197"/>
                        </a:lnTo>
                        <a:lnTo>
                          <a:pt x="0" y="197"/>
                        </a:lnTo>
                        <a:lnTo>
                          <a:pt x="1" y="54"/>
                        </a:lnTo>
                        <a:lnTo>
                          <a:pt x="9" y="53"/>
                        </a:lnTo>
                        <a:lnTo>
                          <a:pt x="17" y="47"/>
                        </a:lnTo>
                        <a:lnTo>
                          <a:pt x="21" y="40"/>
                        </a:lnTo>
                        <a:lnTo>
                          <a:pt x="23" y="31"/>
                        </a:lnTo>
                        <a:lnTo>
                          <a:pt x="20" y="24"/>
                        </a:lnTo>
                        <a:lnTo>
                          <a:pt x="16" y="20"/>
                        </a:lnTo>
                        <a:lnTo>
                          <a:pt x="8" y="17"/>
                        </a:lnTo>
                        <a:lnTo>
                          <a:pt x="1" y="16"/>
                        </a:lnTo>
                        <a:lnTo>
                          <a:pt x="1" y="0"/>
                        </a:lnTo>
                      </a:path>
                    </a:pathLst>
                  </a:custGeom>
                  <a:solidFill>
                    <a:srgbClr val="606060"/>
                  </a:solidFill>
                  <a:ln w="12700" cap="rnd">
                    <a:noFill/>
                    <a:round/>
                    <a:headEnd/>
                    <a:tailEnd/>
                  </a:ln>
                </p:spPr>
                <p:txBody>
                  <a:bodyPr/>
                  <a:lstStyle/>
                  <a:p>
                    <a:endParaRPr lang="en-US" dirty="0"/>
                  </a:p>
                </p:txBody>
              </p:sp>
              <p:sp>
                <p:nvSpPr>
                  <p:cNvPr id="66586" name="Freeform 51"/>
                  <p:cNvSpPr>
                    <a:spLocks/>
                  </p:cNvSpPr>
                  <p:nvPr/>
                </p:nvSpPr>
                <p:spPr bwMode="auto">
                  <a:xfrm>
                    <a:off x="4689" y="1146"/>
                    <a:ext cx="222" cy="198"/>
                  </a:xfrm>
                  <a:custGeom>
                    <a:avLst/>
                    <a:gdLst>
                      <a:gd name="T0" fmla="*/ 221 w 222"/>
                      <a:gd name="T1" fmla="*/ 0 h 198"/>
                      <a:gd name="T2" fmla="*/ 213 w 222"/>
                      <a:gd name="T3" fmla="*/ 1 h 198"/>
                      <a:gd name="T4" fmla="*/ 203 w 222"/>
                      <a:gd name="T5" fmla="*/ 3 h 198"/>
                      <a:gd name="T6" fmla="*/ 194 w 222"/>
                      <a:gd name="T7" fmla="*/ 6 h 198"/>
                      <a:gd name="T8" fmla="*/ 187 w 222"/>
                      <a:gd name="T9" fmla="*/ 11 h 198"/>
                      <a:gd name="T10" fmla="*/ 181 w 222"/>
                      <a:gd name="T11" fmla="*/ 19 h 198"/>
                      <a:gd name="T12" fmla="*/ 178 w 222"/>
                      <a:gd name="T13" fmla="*/ 29 h 198"/>
                      <a:gd name="T14" fmla="*/ 179 w 222"/>
                      <a:gd name="T15" fmla="*/ 39 h 198"/>
                      <a:gd name="T16" fmla="*/ 181 w 222"/>
                      <a:gd name="T17" fmla="*/ 47 h 198"/>
                      <a:gd name="T18" fmla="*/ 187 w 222"/>
                      <a:gd name="T19" fmla="*/ 56 h 198"/>
                      <a:gd name="T20" fmla="*/ 191 w 222"/>
                      <a:gd name="T21" fmla="*/ 63 h 198"/>
                      <a:gd name="T22" fmla="*/ 193 w 222"/>
                      <a:gd name="T23" fmla="*/ 72 h 198"/>
                      <a:gd name="T24" fmla="*/ 191 w 222"/>
                      <a:gd name="T25" fmla="*/ 80 h 198"/>
                      <a:gd name="T26" fmla="*/ 187 w 222"/>
                      <a:gd name="T27" fmla="*/ 87 h 198"/>
                      <a:gd name="T28" fmla="*/ 179 w 222"/>
                      <a:gd name="T29" fmla="*/ 91 h 198"/>
                      <a:gd name="T30" fmla="*/ 168 w 222"/>
                      <a:gd name="T31" fmla="*/ 93 h 198"/>
                      <a:gd name="T32" fmla="*/ 157 w 222"/>
                      <a:gd name="T33" fmla="*/ 95 h 198"/>
                      <a:gd name="T34" fmla="*/ 153 w 222"/>
                      <a:gd name="T35" fmla="*/ 98 h 198"/>
                      <a:gd name="T36" fmla="*/ 151 w 222"/>
                      <a:gd name="T37" fmla="*/ 108 h 198"/>
                      <a:gd name="T38" fmla="*/ 150 w 222"/>
                      <a:gd name="T39" fmla="*/ 122 h 198"/>
                      <a:gd name="T40" fmla="*/ 151 w 222"/>
                      <a:gd name="T41" fmla="*/ 138 h 198"/>
                      <a:gd name="T42" fmla="*/ 151 w 222"/>
                      <a:gd name="T43" fmla="*/ 143 h 198"/>
                      <a:gd name="T44" fmla="*/ 148 w 222"/>
                      <a:gd name="T45" fmla="*/ 144 h 198"/>
                      <a:gd name="T46" fmla="*/ 116 w 222"/>
                      <a:gd name="T47" fmla="*/ 149 h 198"/>
                      <a:gd name="T48" fmla="*/ 79 w 222"/>
                      <a:gd name="T49" fmla="*/ 153 h 198"/>
                      <a:gd name="T50" fmla="*/ 37 w 222"/>
                      <a:gd name="T51" fmla="*/ 163 h 198"/>
                      <a:gd name="T52" fmla="*/ 18 w 222"/>
                      <a:gd name="T53" fmla="*/ 169 h 198"/>
                      <a:gd name="T54" fmla="*/ 0 w 222"/>
                      <a:gd name="T55" fmla="*/ 181 h 198"/>
                      <a:gd name="T56" fmla="*/ 0 w 222"/>
                      <a:gd name="T57" fmla="*/ 197 h 198"/>
                      <a:gd name="T58" fmla="*/ 221 w 222"/>
                      <a:gd name="T59" fmla="*/ 197 h 198"/>
                      <a:gd name="T60" fmla="*/ 221 w 222"/>
                      <a:gd name="T61" fmla="*/ 54 h 198"/>
                      <a:gd name="T62" fmla="*/ 209 w 222"/>
                      <a:gd name="T63" fmla="*/ 53 h 198"/>
                      <a:gd name="T64" fmla="*/ 200 w 222"/>
                      <a:gd name="T65" fmla="*/ 46 h 198"/>
                      <a:gd name="T66" fmla="*/ 196 w 222"/>
                      <a:gd name="T67" fmla="*/ 38 h 198"/>
                      <a:gd name="T68" fmla="*/ 197 w 222"/>
                      <a:gd name="T69" fmla="*/ 30 h 198"/>
                      <a:gd name="T70" fmla="*/ 201 w 222"/>
                      <a:gd name="T71" fmla="*/ 23 h 198"/>
                      <a:gd name="T72" fmla="*/ 207 w 222"/>
                      <a:gd name="T73" fmla="*/ 19 h 198"/>
                      <a:gd name="T74" fmla="*/ 213 w 222"/>
                      <a:gd name="T75" fmla="*/ 16 h 198"/>
                      <a:gd name="T76" fmla="*/ 221 w 222"/>
                      <a:gd name="T77" fmla="*/ 16 h 198"/>
                      <a:gd name="T78" fmla="*/ 221 w 222"/>
                      <a:gd name="T79" fmla="*/ 0 h 19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2"/>
                      <a:gd name="T121" fmla="*/ 0 h 198"/>
                      <a:gd name="T122" fmla="*/ 222 w 222"/>
                      <a:gd name="T123" fmla="*/ 198 h 19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2" h="198">
                        <a:moveTo>
                          <a:pt x="221" y="0"/>
                        </a:moveTo>
                        <a:lnTo>
                          <a:pt x="213" y="1"/>
                        </a:lnTo>
                        <a:lnTo>
                          <a:pt x="203" y="3"/>
                        </a:lnTo>
                        <a:lnTo>
                          <a:pt x="194" y="6"/>
                        </a:lnTo>
                        <a:lnTo>
                          <a:pt x="187" y="11"/>
                        </a:lnTo>
                        <a:lnTo>
                          <a:pt x="181" y="19"/>
                        </a:lnTo>
                        <a:lnTo>
                          <a:pt x="178" y="29"/>
                        </a:lnTo>
                        <a:lnTo>
                          <a:pt x="179" y="39"/>
                        </a:lnTo>
                        <a:lnTo>
                          <a:pt x="181" y="47"/>
                        </a:lnTo>
                        <a:lnTo>
                          <a:pt x="187" y="56"/>
                        </a:lnTo>
                        <a:lnTo>
                          <a:pt x="191" y="63"/>
                        </a:lnTo>
                        <a:lnTo>
                          <a:pt x="193" y="72"/>
                        </a:lnTo>
                        <a:lnTo>
                          <a:pt x="191" y="80"/>
                        </a:lnTo>
                        <a:lnTo>
                          <a:pt x="187" y="87"/>
                        </a:lnTo>
                        <a:lnTo>
                          <a:pt x="179" y="91"/>
                        </a:lnTo>
                        <a:lnTo>
                          <a:pt x="168" y="93"/>
                        </a:lnTo>
                        <a:lnTo>
                          <a:pt x="157" y="95"/>
                        </a:lnTo>
                        <a:lnTo>
                          <a:pt x="153" y="98"/>
                        </a:lnTo>
                        <a:lnTo>
                          <a:pt x="151" y="108"/>
                        </a:lnTo>
                        <a:lnTo>
                          <a:pt x="150" y="122"/>
                        </a:lnTo>
                        <a:lnTo>
                          <a:pt x="151" y="138"/>
                        </a:lnTo>
                        <a:lnTo>
                          <a:pt x="151" y="143"/>
                        </a:lnTo>
                        <a:lnTo>
                          <a:pt x="148" y="144"/>
                        </a:lnTo>
                        <a:lnTo>
                          <a:pt x="116" y="149"/>
                        </a:lnTo>
                        <a:lnTo>
                          <a:pt x="79" y="153"/>
                        </a:lnTo>
                        <a:lnTo>
                          <a:pt x="37" y="163"/>
                        </a:lnTo>
                        <a:lnTo>
                          <a:pt x="18" y="169"/>
                        </a:lnTo>
                        <a:lnTo>
                          <a:pt x="0" y="181"/>
                        </a:lnTo>
                        <a:lnTo>
                          <a:pt x="0" y="197"/>
                        </a:lnTo>
                        <a:lnTo>
                          <a:pt x="221" y="197"/>
                        </a:lnTo>
                        <a:lnTo>
                          <a:pt x="221" y="54"/>
                        </a:lnTo>
                        <a:lnTo>
                          <a:pt x="209" y="53"/>
                        </a:lnTo>
                        <a:lnTo>
                          <a:pt x="200" y="46"/>
                        </a:lnTo>
                        <a:lnTo>
                          <a:pt x="196" y="38"/>
                        </a:lnTo>
                        <a:lnTo>
                          <a:pt x="197" y="30"/>
                        </a:lnTo>
                        <a:lnTo>
                          <a:pt x="201" y="23"/>
                        </a:lnTo>
                        <a:lnTo>
                          <a:pt x="207" y="19"/>
                        </a:lnTo>
                        <a:lnTo>
                          <a:pt x="213" y="16"/>
                        </a:lnTo>
                        <a:lnTo>
                          <a:pt x="221" y="16"/>
                        </a:lnTo>
                        <a:lnTo>
                          <a:pt x="221" y="0"/>
                        </a:lnTo>
                      </a:path>
                    </a:pathLst>
                  </a:custGeom>
                  <a:solidFill>
                    <a:srgbClr val="606060"/>
                  </a:solidFill>
                  <a:ln w="12700" cap="rnd">
                    <a:noFill/>
                    <a:round/>
                    <a:headEnd/>
                    <a:tailEnd/>
                  </a:ln>
                </p:spPr>
                <p:txBody>
                  <a:bodyPr/>
                  <a:lstStyle/>
                  <a:p>
                    <a:endParaRPr lang="en-US" dirty="0"/>
                  </a:p>
                </p:txBody>
              </p:sp>
              <p:sp>
                <p:nvSpPr>
                  <p:cNvPr id="66587" name="Freeform 52"/>
                  <p:cNvSpPr>
                    <a:spLocks/>
                  </p:cNvSpPr>
                  <p:nvPr/>
                </p:nvSpPr>
                <p:spPr bwMode="auto">
                  <a:xfrm>
                    <a:off x="4888" y="1149"/>
                    <a:ext cx="47" cy="17"/>
                  </a:xfrm>
                  <a:custGeom>
                    <a:avLst/>
                    <a:gdLst>
                      <a:gd name="T0" fmla="*/ 0 w 47"/>
                      <a:gd name="T1" fmla="*/ 16 h 17"/>
                      <a:gd name="T2" fmla="*/ 9 w 47"/>
                      <a:gd name="T3" fmla="*/ 10 h 17"/>
                      <a:gd name="T4" fmla="*/ 17 w 47"/>
                      <a:gd name="T5" fmla="*/ 7 h 17"/>
                      <a:gd name="T6" fmla="*/ 23 w 47"/>
                      <a:gd name="T7" fmla="*/ 5 h 17"/>
                      <a:gd name="T8" fmla="*/ 30 w 47"/>
                      <a:gd name="T9" fmla="*/ 7 h 17"/>
                      <a:gd name="T10" fmla="*/ 39 w 47"/>
                      <a:gd name="T11" fmla="*/ 10 h 17"/>
                      <a:gd name="T12" fmla="*/ 46 w 47"/>
                      <a:gd name="T13" fmla="*/ 16 h 17"/>
                      <a:gd name="T14" fmla="*/ 43 w 47"/>
                      <a:gd name="T15" fmla="*/ 10 h 17"/>
                      <a:gd name="T16" fmla="*/ 39 w 47"/>
                      <a:gd name="T17" fmla="*/ 5 h 17"/>
                      <a:gd name="T18" fmla="*/ 30 w 47"/>
                      <a:gd name="T19" fmla="*/ 1 h 17"/>
                      <a:gd name="T20" fmla="*/ 23 w 47"/>
                      <a:gd name="T21" fmla="*/ 0 h 17"/>
                      <a:gd name="T22" fmla="*/ 15 w 47"/>
                      <a:gd name="T23" fmla="*/ 0 h 17"/>
                      <a:gd name="T24" fmla="*/ 9 w 47"/>
                      <a:gd name="T25" fmla="*/ 4 h 17"/>
                      <a:gd name="T26" fmla="*/ 3 w 47"/>
                      <a:gd name="T27" fmla="*/ 8 h 17"/>
                      <a:gd name="T28" fmla="*/ 0 w 47"/>
                      <a:gd name="T29" fmla="*/ 16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
                      <a:gd name="T46" fmla="*/ 0 h 17"/>
                      <a:gd name="T47" fmla="*/ 47 w 47"/>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 h="17">
                        <a:moveTo>
                          <a:pt x="0" y="16"/>
                        </a:moveTo>
                        <a:lnTo>
                          <a:pt x="9" y="10"/>
                        </a:lnTo>
                        <a:lnTo>
                          <a:pt x="17" y="7"/>
                        </a:lnTo>
                        <a:lnTo>
                          <a:pt x="23" y="5"/>
                        </a:lnTo>
                        <a:lnTo>
                          <a:pt x="30" y="7"/>
                        </a:lnTo>
                        <a:lnTo>
                          <a:pt x="39" y="10"/>
                        </a:lnTo>
                        <a:lnTo>
                          <a:pt x="46" y="16"/>
                        </a:lnTo>
                        <a:lnTo>
                          <a:pt x="43" y="10"/>
                        </a:lnTo>
                        <a:lnTo>
                          <a:pt x="39" y="5"/>
                        </a:lnTo>
                        <a:lnTo>
                          <a:pt x="30" y="1"/>
                        </a:lnTo>
                        <a:lnTo>
                          <a:pt x="23" y="0"/>
                        </a:lnTo>
                        <a:lnTo>
                          <a:pt x="15" y="0"/>
                        </a:lnTo>
                        <a:lnTo>
                          <a:pt x="9" y="4"/>
                        </a:lnTo>
                        <a:lnTo>
                          <a:pt x="3" y="8"/>
                        </a:lnTo>
                        <a:lnTo>
                          <a:pt x="0" y="16"/>
                        </a:lnTo>
                      </a:path>
                    </a:pathLst>
                  </a:custGeom>
                  <a:solidFill>
                    <a:srgbClr val="C0C0C0"/>
                  </a:solidFill>
                  <a:ln w="12700" cap="rnd">
                    <a:noFill/>
                    <a:round/>
                    <a:headEnd/>
                    <a:tailEnd/>
                  </a:ln>
                </p:spPr>
                <p:txBody>
                  <a:bodyPr/>
                  <a:lstStyle/>
                  <a:p>
                    <a:endParaRPr lang="en-US" dirty="0"/>
                  </a:p>
                </p:txBody>
              </p:sp>
              <p:sp>
                <p:nvSpPr>
                  <p:cNvPr id="66588" name="Freeform 53"/>
                  <p:cNvSpPr>
                    <a:spLocks/>
                  </p:cNvSpPr>
                  <p:nvPr/>
                </p:nvSpPr>
                <p:spPr bwMode="auto">
                  <a:xfrm>
                    <a:off x="4886" y="1211"/>
                    <a:ext cx="48" cy="17"/>
                  </a:xfrm>
                  <a:custGeom>
                    <a:avLst/>
                    <a:gdLst>
                      <a:gd name="T0" fmla="*/ 0 w 48"/>
                      <a:gd name="T1" fmla="*/ 1 h 17"/>
                      <a:gd name="T2" fmla="*/ 9 w 48"/>
                      <a:gd name="T3" fmla="*/ 6 h 17"/>
                      <a:gd name="T4" fmla="*/ 17 w 48"/>
                      <a:gd name="T5" fmla="*/ 8 h 17"/>
                      <a:gd name="T6" fmla="*/ 24 w 48"/>
                      <a:gd name="T7" fmla="*/ 9 h 17"/>
                      <a:gd name="T8" fmla="*/ 31 w 48"/>
                      <a:gd name="T9" fmla="*/ 8 h 17"/>
                      <a:gd name="T10" fmla="*/ 40 w 48"/>
                      <a:gd name="T11" fmla="*/ 5 h 17"/>
                      <a:gd name="T12" fmla="*/ 47 w 48"/>
                      <a:gd name="T13" fmla="*/ 0 h 17"/>
                      <a:gd name="T14" fmla="*/ 43 w 48"/>
                      <a:gd name="T15" fmla="*/ 8 h 17"/>
                      <a:gd name="T16" fmla="*/ 38 w 48"/>
                      <a:gd name="T17" fmla="*/ 11 h 17"/>
                      <a:gd name="T18" fmla="*/ 30 w 48"/>
                      <a:gd name="T19" fmla="*/ 14 h 17"/>
                      <a:gd name="T20" fmla="*/ 24 w 48"/>
                      <a:gd name="T21" fmla="*/ 16 h 17"/>
                      <a:gd name="T22" fmla="*/ 17 w 48"/>
                      <a:gd name="T23" fmla="*/ 14 h 17"/>
                      <a:gd name="T24" fmla="*/ 9 w 48"/>
                      <a:gd name="T25" fmla="*/ 11 h 17"/>
                      <a:gd name="T26" fmla="*/ 4 w 48"/>
                      <a:gd name="T27" fmla="*/ 6 h 17"/>
                      <a:gd name="T28" fmla="*/ 0 w 48"/>
                      <a:gd name="T29" fmla="*/ 1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17"/>
                      <a:gd name="T47" fmla="*/ 48 w 48"/>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17">
                        <a:moveTo>
                          <a:pt x="0" y="1"/>
                        </a:moveTo>
                        <a:lnTo>
                          <a:pt x="9" y="6"/>
                        </a:lnTo>
                        <a:lnTo>
                          <a:pt x="17" y="8"/>
                        </a:lnTo>
                        <a:lnTo>
                          <a:pt x="24" y="9"/>
                        </a:lnTo>
                        <a:lnTo>
                          <a:pt x="31" y="8"/>
                        </a:lnTo>
                        <a:lnTo>
                          <a:pt x="40" y="5"/>
                        </a:lnTo>
                        <a:lnTo>
                          <a:pt x="47" y="0"/>
                        </a:lnTo>
                        <a:lnTo>
                          <a:pt x="43" y="8"/>
                        </a:lnTo>
                        <a:lnTo>
                          <a:pt x="38" y="11"/>
                        </a:lnTo>
                        <a:lnTo>
                          <a:pt x="30" y="14"/>
                        </a:lnTo>
                        <a:lnTo>
                          <a:pt x="24" y="16"/>
                        </a:lnTo>
                        <a:lnTo>
                          <a:pt x="17" y="14"/>
                        </a:lnTo>
                        <a:lnTo>
                          <a:pt x="9" y="11"/>
                        </a:lnTo>
                        <a:lnTo>
                          <a:pt x="4" y="6"/>
                        </a:lnTo>
                        <a:lnTo>
                          <a:pt x="0" y="1"/>
                        </a:lnTo>
                      </a:path>
                    </a:pathLst>
                  </a:custGeom>
                  <a:solidFill>
                    <a:srgbClr val="C0C0C0"/>
                  </a:solidFill>
                  <a:ln w="12700" cap="rnd">
                    <a:noFill/>
                    <a:round/>
                    <a:headEnd/>
                    <a:tailEnd/>
                  </a:ln>
                </p:spPr>
                <p:txBody>
                  <a:bodyPr/>
                  <a:lstStyle/>
                  <a:p>
                    <a:endParaRPr lang="en-US" dirty="0"/>
                  </a:p>
                </p:txBody>
              </p:sp>
              <p:sp>
                <p:nvSpPr>
                  <p:cNvPr id="66589" name="Freeform 54"/>
                  <p:cNvSpPr>
                    <a:spLocks/>
                  </p:cNvSpPr>
                  <p:nvPr/>
                </p:nvSpPr>
                <p:spPr bwMode="auto">
                  <a:xfrm>
                    <a:off x="4801" y="1234"/>
                    <a:ext cx="175" cy="87"/>
                  </a:xfrm>
                  <a:custGeom>
                    <a:avLst/>
                    <a:gdLst>
                      <a:gd name="T0" fmla="*/ 55 w 175"/>
                      <a:gd name="T1" fmla="*/ 16 h 87"/>
                      <a:gd name="T2" fmla="*/ 64 w 175"/>
                      <a:gd name="T3" fmla="*/ 16 h 87"/>
                      <a:gd name="T4" fmla="*/ 75 w 175"/>
                      <a:gd name="T5" fmla="*/ 12 h 87"/>
                      <a:gd name="T6" fmla="*/ 83 w 175"/>
                      <a:gd name="T7" fmla="*/ 7 h 87"/>
                      <a:gd name="T8" fmla="*/ 88 w 175"/>
                      <a:gd name="T9" fmla="*/ 0 h 87"/>
                      <a:gd name="T10" fmla="*/ 95 w 175"/>
                      <a:gd name="T11" fmla="*/ 4 h 87"/>
                      <a:gd name="T12" fmla="*/ 103 w 175"/>
                      <a:gd name="T13" fmla="*/ 5 h 87"/>
                      <a:gd name="T14" fmla="*/ 113 w 175"/>
                      <a:gd name="T15" fmla="*/ 6 h 87"/>
                      <a:gd name="T16" fmla="*/ 126 w 175"/>
                      <a:gd name="T17" fmla="*/ 4 h 87"/>
                      <a:gd name="T18" fmla="*/ 135 w 175"/>
                      <a:gd name="T19" fmla="*/ 0 h 87"/>
                      <a:gd name="T20" fmla="*/ 142 w 175"/>
                      <a:gd name="T21" fmla="*/ 5 h 87"/>
                      <a:gd name="T22" fmla="*/ 150 w 175"/>
                      <a:gd name="T23" fmla="*/ 9 h 87"/>
                      <a:gd name="T24" fmla="*/ 158 w 175"/>
                      <a:gd name="T25" fmla="*/ 11 h 87"/>
                      <a:gd name="T26" fmla="*/ 167 w 175"/>
                      <a:gd name="T27" fmla="*/ 13 h 87"/>
                      <a:gd name="T28" fmla="*/ 171 w 175"/>
                      <a:gd name="T29" fmla="*/ 16 h 87"/>
                      <a:gd name="T30" fmla="*/ 173 w 175"/>
                      <a:gd name="T31" fmla="*/ 26 h 87"/>
                      <a:gd name="T32" fmla="*/ 174 w 175"/>
                      <a:gd name="T33" fmla="*/ 39 h 87"/>
                      <a:gd name="T34" fmla="*/ 173 w 175"/>
                      <a:gd name="T35" fmla="*/ 56 h 87"/>
                      <a:gd name="T36" fmla="*/ 170 w 175"/>
                      <a:gd name="T37" fmla="*/ 63 h 87"/>
                      <a:gd name="T38" fmla="*/ 165 w 175"/>
                      <a:gd name="T39" fmla="*/ 71 h 87"/>
                      <a:gd name="T40" fmla="*/ 157 w 175"/>
                      <a:gd name="T41" fmla="*/ 78 h 87"/>
                      <a:gd name="T42" fmla="*/ 149 w 175"/>
                      <a:gd name="T43" fmla="*/ 82 h 87"/>
                      <a:gd name="T44" fmla="*/ 137 w 175"/>
                      <a:gd name="T45" fmla="*/ 86 h 87"/>
                      <a:gd name="T46" fmla="*/ 121 w 175"/>
                      <a:gd name="T47" fmla="*/ 85 h 87"/>
                      <a:gd name="T48" fmla="*/ 108 w 175"/>
                      <a:gd name="T49" fmla="*/ 81 h 87"/>
                      <a:gd name="T50" fmla="*/ 95 w 175"/>
                      <a:gd name="T51" fmla="*/ 77 h 87"/>
                      <a:gd name="T52" fmla="*/ 84 w 175"/>
                      <a:gd name="T53" fmla="*/ 75 h 87"/>
                      <a:gd name="T54" fmla="*/ 73 w 175"/>
                      <a:gd name="T55" fmla="*/ 76 h 87"/>
                      <a:gd name="T56" fmla="*/ 59 w 175"/>
                      <a:gd name="T57" fmla="*/ 80 h 87"/>
                      <a:gd name="T58" fmla="*/ 46 w 175"/>
                      <a:gd name="T59" fmla="*/ 82 h 87"/>
                      <a:gd name="T60" fmla="*/ 31 w 175"/>
                      <a:gd name="T61" fmla="*/ 82 h 87"/>
                      <a:gd name="T62" fmla="*/ 21 w 175"/>
                      <a:gd name="T63" fmla="*/ 82 h 87"/>
                      <a:gd name="T64" fmla="*/ 8 w 175"/>
                      <a:gd name="T65" fmla="*/ 78 h 87"/>
                      <a:gd name="T66" fmla="*/ 0 w 175"/>
                      <a:gd name="T67" fmla="*/ 75 h 87"/>
                      <a:gd name="T68" fmla="*/ 6 w 175"/>
                      <a:gd name="T69" fmla="*/ 71 h 87"/>
                      <a:gd name="T70" fmla="*/ 19 w 175"/>
                      <a:gd name="T71" fmla="*/ 67 h 87"/>
                      <a:gd name="T72" fmla="*/ 31 w 175"/>
                      <a:gd name="T73" fmla="*/ 62 h 87"/>
                      <a:gd name="T74" fmla="*/ 39 w 175"/>
                      <a:gd name="T75" fmla="*/ 61 h 87"/>
                      <a:gd name="T76" fmla="*/ 45 w 175"/>
                      <a:gd name="T77" fmla="*/ 59 h 87"/>
                      <a:gd name="T78" fmla="*/ 47 w 175"/>
                      <a:gd name="T79" fmla="*/ 54 h 87"/>
                      <a:gd name="T80" fmla="*/ 47 w 175"/>
                      <a:gd name="T81" fmla="*/ 47 h 87"/>
                      <a:gd name="T82" fmla="*/ 46 w 175"/>
                      <a:gd name="T83" fmla="*/ 37 h 87"/>
                      <a:gd name="T84" fmla="*/ 47 w 175"/>
                      <a:gd name="T85" fmla="*/ 23 h 87"/>
                      <a:gd name="T86" fmla="*/ 50 w 175"/>
                      <a:gd name="T87" fmla="*/ 18 h 87"/>
                      <a:gd name="T88" fmla="*/ 55 w 175"/>
                      <a:gd name="T89" fmla="*/ 16 h 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75"/>
                      <a:gd name="T136" fmla="*/ 0 h 87"/>
                      <a:gd name="T137" fmla="*/ 175 w 175"/>
                      <a:gd name="T138" fmla="*/ 87 h 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75" h="87">
                        <a:moveTo>
                          <a:pt x="55" y="16"/>
                        </a:moveTo>
                        <a:lnTo>
                          <a:pt x="64" y="16"/>
                        </a:lnTo>
                        <a:lnTo>
                          <a:pt x="75" y="12"/>
                        </a:lnTo>
                        <a:lnTo>
                          <a:pt x="83" y="7"/>
                        </a:lnTo>
                        <a:lnTo>
                          <a:pt x="88" y="0"/>
                        </a:lnTo>
                        <a:lnTo>
                          <a:pt x="95" y="4"/>
                        </a:lnTo>
                        <a:lnTo>
                          <a:pt x="103" y="5"/>
                        </a:lnTo>
                        <a:lnTo>
                          <a:pt x="113" y="6"/>
                        </a:lnTo>
                        <a:lnTo>
                          <a:pt x="126" y="4"/>
                        </a:lnTo>
                        <a:lnTo>
                          <a:pt x="135" y="0"/>
                        </a:lnTo>
                        <a:lnTo>
                          <a:pt x="142" y="5"/>
                        </a:lnTo>
                        <a:lnTo>
                          <a:pt x="150" y="9"/>
                        </a:lnTo>
                        <a:lnTo>
                          <a:pt x="158" y="11"/>
                        </a:lnTo>
                        <a:lnTo>
                          <a:pt x="167" y="13"/>
                        </a:lnTo>
                        <a:lnTo>
                          <a:pt x="171" y="16"/>
                        </a:lnTo>
                        <a:lnTo>
                          <a:pt x="173" y="26"/>
                        </a:lnTo>
                        <a:lnTo>
                          <a:pt x="174" y="39"/>
                        </a:lnTo>
                        <a:lnTo>
                          <a:pt x="173" y="56"/>
                        </a:lnTo>
                        <a:lnTo>
                          <a:pt x="170" y="63"/>
                        </a:lnTo>
                        <a:lnTo>
                          <a:pt x="165" y="71"/>
                        </a:lnTo>
                        <a:lnTo>
                          <a:pt x="157" y="78"/>
                        </a:lnTo>
                        <a:lnTo>
                          <a:pt x="149" y="82"/>
                        </a:lnTo>
                        <a:lnTo>
                          <a:pt x="137" y="86"/>
                        </a:lnTo>
                        <a:lnTo>
                          <a:pt x="121" y="85"/>
                        </a:lnTo>
                        <a:lnTo>
                          <a:pt x="108" y="81"/>
                        </a:lnTo>
                        <a:lnTo>
                          <a:pt x="95" y="77"/>
                        </a:lnTo>
                        <a:lnTo>
                          <a:pt x="84" y="75"/>
                        </a:lnTo>
                        <a:lnTo>
                          <a:pt x="73" y="76"/>
                        </a:lnTo>
                        <a:lnTo>
                          <a:pt x="59" y="80"/>
                        </a:lnTo>
                        <a:lnTo>
                          <a:pt x="46" y="82"/>
                        </a:lnTo>
                        <a:lnTo>
                          <a:pt x="31" y="82"/>
                        </a:lnTo>
                        <a:lnTo>
                          <a:pt x="21" y="82"/>
                        </a:lnTo>
                        <a:lnTo>
                          <a:pt x="8" y="78"/>
                        </a:lnTo>
                        <a:lnTo>
                          <a:pt x="0" y="75"/>
                        </a:lnTo>
                        <a:lnTo>
                          <a:pt x="6" y="71"/>
                        </a:lnTo>
                        <a:lnTo>
                          <a:pt x="19" y="67"/>
                        </a:lnTo>
                        <a:lnTo>
                          <a:pt x="31" y="62"/>
                        </a:lnTo>
                        <a:lnTo>
                          <a:pt x="39" y="61"/>
                        </a:lnTo>
                        <a:lnTo>
                          <a:pt x="45" y="59"/>
                        </a:lnTo>
                        <a:lnTo>
                          <a:pt x="47" y="54"/>
                        </a:lnTo>
                        <a:lnTo>
                          <a:pt x="47" y="47"/>
                        </a:lnTo>
                        <a:lnTo>
                          <a:pt x="46" y="37"/>
                        </a:lnTo>
                        <a:lnTo>
                          <a:pt x="47" y="23"/>
                        </a:lnTo>
                        <a:lnTo>
                          <a:pt x="50" y="18"/>
                        </a:lnTo>
                        <a:lnTo>
                          <a:pt x="55" y="16"/>
                        </a:lnTo>
                      </a:path>
                    </a:pathLst>
                  </a:custGeom>
                  <a:solidFill>
                    <a:srgbClr val="A0A0A0"/>
                  </a:solidFill>
                  <a:ln w="12700" cap="rnd">
                    <a:noFill/>
                    <a:round/>
                    <a:headEnd/>
                    <a:tailEnd/>
                  </a:ln>
                </p:spPr>
                <p:txBody>
                  <a:bodyPr/>
                  <a:lstStyle/>
                  <a:p>
                    <a:endParaRPr lang="en-US" dirty="0"/>
                  </a:p>
                </p:txBody>
              </p:sp>
              <p:sp>
                <p:nvSpPr>
                  <p:cNvPr id="66590" name="Freeform 55"/>
                  <p:cNvSpPr>
                    <a:spLocks/>
                  </p:cNvSpPr>
                  <p:nvPr/>
                </p:nvSpPr>
                <p:spPr bwMode="auto">
                  <a:xfrm>
                    <a:off x="4800" y="1231"/>
                    <a:ext cx="176" cy="88"/>
                  </a:xfrm>
                  <a:custGeom>
                    <a:avLst/>
                    <a:gdLst>
                      <a:gd name="T0" fmla="*/ 55 w 176"/>
                      <a:gd name="T1" fmla="*/ 17 h 88"/>
                      <a:gd name="T2" fmla="*/ 64 w 176"/>
                      <a:gd name="T3" fmla="*/ 16 h 88"/>
                      <a:gd name="T4" fmla="*/ 76 w 176"/>
                      <a:gd name="T5" fmla="*/ 12 h 88"/>
                      <a:gd name="T6" fmla="*/ 84 w 176"/>
                      <a:gd name="T7" fmla="*/ 7 h 88"/>
                      <a:gd name="T8" fmla="*/ 89 w 176"/>
                      <a:gd name="T9" fmla="*/ 0 h 88"/>
                      <a:gd name="T10" fmla="*/ 96 w 176"/>
                      <a:gd name="T11" fmla="*/ 4 h 88"/>
                      <a:gd name="T12" fmla="*/ 104 w 176"/>
                      <a:gd name="T13" fmla="*/ 6 h 88"/>
                      <a:gd name="T14" fmla="*/ 114 w 176"/>
                      <a:gd name="T15" fmla="*/ 6 h 88"/>
                      <a:gd name="T16" fmla="*/ 126 w 176"/>
                      <a:gd name="T17" fmla="*/ 4 h 88"/>
                      <a:gd name="T18" fmla="*/ 135 w 176"/>
                      <a:gd name="T19" fmla="*/ 0 h 88"/>
                      <a:gd name="T20" fmla="*/ 143 w 176"/>
                      <a:gd name="T21" fmla="*/ 6 h 88"/>
                      <a:gd name="T22" fmla="*/ 150 w 176"/>
                      <a:gd name="T23" fmla="*/ 10 h 88"/>
                      <a:gd name="T24" fmla="*/ 159 w 176"/>
                      <a:gd name="T25" fmla="*/ 11 h 88"/>
                      <a:gd name="T26" fmla="*/ 168 w 176"/>
                      <a:gd name="T27" fmla="*/ 13 h 88"/>
                      <a:gd name="T28" fmla="*/ 172 w 176"/>
                      <a:gd name="T29" fmla="*/ 16 h 88"/>
                      <a:gd name="T30" fmla="*/ 174 w 176"/>
                      <a:gd name="T31" fmla="*/ 26 h 88"/>
                      <a:gd name="T32" fmla="*/ 175 w 176"/>
                      <a:gd name="T33" fmla="*/ 39 h 88"/>
                      <a:gd name="T34" fmla="*/ 174 w 176"/>
                      <a:gd name="T35" fmla="*/ 57 h 88"/>
                      <a:gd name="T36" fmla="*/ 171 w 176"/>
                      <a:gd name="T37" fmla="*/ 64 h 88"/>
                      <a:gd name="T38" fmla="*/ 165 w 176"/>
                      <a:gd name="T39" fmla="*/ 72 h 88"/>
                      <a:gd name="T40" fmla="*/ 158 w 176"/>
                      <a:gd name="T41" fmla="*/ 79 h 88"/>
                      <a:gd name="T42" fmla="*/ 150 w 176"/>
                      <a:gd name="T43" fmla="*/ 83 h 88"/>
                      <a:gd name="T44" fmla="*/ 137 w 176"/>
                      <a:gd name="T45" fmla="*/ 87 h 88"/>
                      <a:gd name="T46" fmla="*/ 122 w 176"/>
                      <a:gd name="T47" fmla="*/ 85 h 88"/>
                      <a:gd name="T48" fmla="*/ 108 w 176"/>
                      <a:gd name="T49" fmla="*/ 81 h 88"/>
                      <a:gd name="T50" fmla="*/ 95 w 176"/>
                      <a:gd name="T51" fmla="*/ 78 h 88"/>
                      <a:gd name="T52" fmla="*/ 85 w 176"/>
                      <a:gd name="T53" fmla="*/ 76 h 88"/>
                      <a:gd name="T54" fmla="*/ 73 w 176"/>
                      <a:gd name="T55" fmla="*/ 76 h 88"/>
                      <a:gd name="T56" fmla="*/ 60 w 176"/>
                      <a:gd name="T57" fmla="*/ 80 h 88"/>
                      <a:gd name="T58" fmla="*/ 46 w 176"/>
                      <a:gd name="T59" fmla="*/ 83 h 88"/>
                      <a:gd name="T60" fmla="*/ 31 w 176"/>
                      <a:gd name="T61" fmla="*/ 83 h 88"/>
                      <a:gd name="T62" fmla="*/ 21 w 176"/>
                      <a:gd name="T63" fmla="*/ 83 h 88"/>
                      <a:gd name="T64" fmla="*/ 8 w 176"/>
                      <a:gd name="T65" fmla="*/ 79 h 88"/>
                      <a:gd name="T66" fmla="*/ 0 w 176"/>
                      <a:gd name="T67" fmla="*/ 76 h 88"/>
                      <a:gd name="T68" fmla="*/ 6 w 176"/>
                      <a:gd name="T69" fmla="*/ 72 h 88"/>
                      <a:gd name="T70" fmla="*/ 18 w 176"/>
                      <a:gd name="T71" fmla="*/ 67 h 88"/>
                      <a:gd name="T72" fmla="*/ 31 w 176"/>
                      <a:gd name="T73" fmla="*/ 62 h 88"/>
                      <a:gd name="T74" fmla="*/ 40 w 176"/>
                      <a:gd name="T75" fmla="*/ 62 h 88"/>
                      <a:gd name="T76" fmla="*/ 45 w 176"/>
                      <a:gd name="T77" fmla="*/ 59 h 88"/>
                      <a:gd name="T78" fmla="*/ 47 w 176"/>
                      <a:gd name="T79" fmla="*/ 55 h 88"/>
                      <a:gd name="T80" fmla="*/ 47 w 176"/>
                      <a:gd name="T81" fmla="*/ 48 h 88"/>
                      <a:gd name="T82" fmla="*/ 46 w 176"/>
                      <a:gd name="T83" fmla="*/ 37 h 88"/>
                      <a:gd name="T84" fmla="*/ 47 w 176"/>
                      <a:gd name="T85" fmla="*/ 24 h 88"/>
                      <a:gd name="T86" fmla="*/ 51 w 176"/>
                      <a:gd name="T87" fmla="*/ 19 h 88"/>
                      <a:gd name="T88" fmla="*/ 55 w 176"/>
                      <a:gd name="T89" fmla="*/ 17 h 8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76"/>
                      <a:gd name="T136" fmla="*/ 0 h 88"/>
                      <a:gd name="T137" fmla="*/ 176 w 176"/>
                      <a:gd name="T138" fmla="*/ 88 h 8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76" h="88">
                        <a:moveTo>
                          <a:pt x="55" y="17"/>
                        </a:moveTo>
                        <a:lnTo>
                          <a:pt x="64" y="16"/>
                        </a:lnTo>
                        <a:lnTo>
                          <a:pt x="76" y="12"/>
                        </a:lnTo>
                        <a:lnTo>
                          <a:pt x="84" y="7"/>
                        </a:lnTo>
                        <a:lnTo>
                          <a:pt x="89" y="0"/>
                        </a:lnTo>
                        <a:lnTo>
                          <a:pt x="96" y="4"/>
                        </a:lnTo>
                        <a:lnTo>
                          <a:pt x="104" y="6"/>
                        </a:lnTo>
                        <a:lnTo>
                          <a:pt x="114" y="6"/>
                        </a:lnTo>
                        <a:lnTo>
                          <a:pt x="126" y="4"/>
                        </a:lnTo>
                        <a:lnTo>
                          <a:pt x="135" y="0"/>
                        </a:lnTo>
                        <a:lnTo>
                          <a:pt x="143" y="6"/>
                        </a:lnTo>
                        <a:lnTo>
                          <a:pt x="150" y="10"/>
                        </a:lnTo>
                        <a:lnTo>
                          <a:pt x="159" y="11"/>
                        </a:lnTo>
                        <a:lnTo>
                          <a:pt x="168" y="13"/>
                        </a:lnTo>
                        <a:lnTo>
                          <a:pt x="172" y="16"/>
                        </a:lnTo>
                        <a:lnTo>
                          <a:pt x="174" y="26"/>
                        </a:lnTo>
                        <a:lnTo>
                          <a:pt x="175" y="39"/>
                        </a:lnTo>
                        <a:lnTo>
                          <a:pt x="174" y="57"/>
                        </a:lnTo>
                        <a:lnTo>
                          <a:pt x="171" y="64"/>
                        </a:lnTo>
                        <a:lnTo>
                          <a:pt x="165" y="72"/>
                        </a:lnTo>
                        <a:lnTo>
                          <a:pt x="158" y="79"/>
                        </a:lnTo>
                        <a:lnTo>
                          <a:pt x="150" y="83"/>
                        </a:lnTo>
                        <a:lnTo>
                          <a:pt x="137" y="87"/>
                        </a:lnTo>
                        <a:lnTo>
                          <a:pt x="122" y="85"/>
                        </a:lnTo>
                        <a:lnTo>
                          <a:pt x="108" y="81"/>
                        </a:lnTo>
                        <a:lnTo>
                          <a:pt x="95" y="78"/>
                        </a:lnTo>
                        <a:lnTo>
                          <a:pt x="85" y="76"/>
                        </a:lnTo>
                        <a:lnTo>
                          <a:pt x="73" y="76"/>
                        </a:lnTo>
                        <a:lnTo>
                          <a:pt x="60" y="80"/>
                        </a:lnTo>
                        <a:lnTo>
                          <a:pt x="46" y="83"/>
                        </a:lnTo>
                        <a:lnTo>
                          <a:pt x="31" y="83"/>
                        </a:lnTo>
                        <a:lnTo>
                          <a:pt x="21" y="83"/>
                        </a:lnTo>
                        <a:lnTo>
                          <a:pt x="8" y="79"/>
                        </a:lnTo>
                        <a:lnTo>
                          <a:pt x="0" y="76"/>
                        </a:lnTo>
                        <a:lnTo>
                          <a:pt x="6" y="72"/>
                        </a:lnTo>
                        <a:lnTo>
                          <a:pt x="18" y="67"/>
                        </a:lnTo>
                        <a:lnTo>
                          <a:pt x="31" y="62"/>
                        </a:lnTo>
                        <a:lnTo>
                          <a:pt x="40" y="62"/>
                        </a:lnTo>
                        <a:lnTo>
                          <a:pt x="45" y="59"/>
                        </a:lnTo>
                        <a:lnTo>
                          <a:pt x="47" y="55"/>
                        </a:lnTo>
                        <a:lnTo>
                          <a:pt x="47" y="48"/>
                        </a:lnTo>
                        <a:lnTo>
                          <a:pt x="46" y="37"/>
                        </a:lnTo>
                        <a:lnTo>
                          <a:pt x="47" y="24"/>
                        </a:lnTo>
                        <a:lnTo>
                          <a:pt x="51" y="19"/>
                        </a:lnTo>
                        <a:lnTo>
                          <a:pt x="55" y="17"/>
                        </a:lnTo>
                      </a:path>
                    </a:pathLst>
                  </a:custGeom>
                  <a:solidFill>
                    <a:srgbClr val="404040"/>
                  </a:solidFill>
                  <a:ln w="12700" cap="rnd">
                    <a:noFill/>
                    <a:round/>
                    <a:headEnd/>
                    <a:tailEnd/>
                  </a:ln>
                </p:spPr>
                <p:txBody>
                  <a:bodyPr/>
                  <a:lstStyle/>
                  <a:p>
                    <a:endParaRPr lang="en-US" dirty="0"/>
                  </a:p>
                </p:txBody>
              </p:sp>
              <p:sp>
                <p:nvSpPr>
                  <p:cNvPr id="66591" name="Freeform 56"/>
                  <p:cNvSpPr>
                    <a:spLocks/>
                  </p:cNvSpPr>
                  <p:nvPr/>
                </p:nvSpPr>
                <p:spPr bwMode="auto">
                  <a:xfrm>
                    <a:off x="4700" y="1313"/>
                    <a:ext cx="109" cy="24"/>
                  </a:xfrm>
                  <a:custGeom>
                    <a:avLst/>
                    <a:gdLst>
                      <a:gd name="T0" fmla="*/ 33 w 109"/>
                      <a:gd name="T1" fmla="*/ 0 h 24"/>
                      <a:gd name="T2" fmla="*/ 23 w 109"/>
                      <a:gd name="T3" fmla="*/ 3 h 24"/>
                      <a:gd name="T4" fmla="*/ 14 w 109"/>
                      <a:gd name="T5" fmla="*/ 7 h 24"/>
                      <a:gd name="T6" fmla="*/ 6 w 109"/>
                      <a:gd name="T7" fmla="*/ 12 h 24"/>
                      <a:gd name="T8" fmla="*/ 0 w 109"/>
                      <a:gd name="T9" fmla="*/ 16 h 24"/>
                      <a:gd name="T10" fmla="*/ 0 w 109"/>
                      <a:gd name="T11" fmla="*/ 23 h 24"/>
                      <a:gd name="T12" fmla="*/ 108 w 109"/>
                      <a:gd name="T13" fmla="*/ 23 h 24"/>
                      <a:gd name="T14" fmla="*/ 95 w 109"/>
                      <a:gd name="T15" fmla="*/ 21 h 24"/>
                      <a:gd name="T16" fmla="*/ 82 w 109"/>
                      <a:gd name="T17" fmla="*/ 19 h 24"/>
                      <a:gd name="T18" fmla="*/ 66 w 109"/>
                      <a:gd name="T19" fmla="*/ 14 h 24"/>
                      <a:gd name="T20" fmla="*/ 53 w 109"/>
                      <a:gd name="T21" fmla="*/ 10 h 24"/>
                      <a:gd name="T22" fmla="*/ 41 w 109"/>
                      <a:gd name="T23" fmla="*/ 5 h 24"/>
                      <a:gd name="T24" fmla="*/ 33 w 109"/>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9"/>
                      <a:gd name="T40" fmla="*/ 0 h 24"/>
                      <a:gd name="T41" fmla="*/ 109 w 109"/>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9" h="24">
                        <a:moveTo>
                          <a:pt x="33" y="0"/>
                        </a:moveTo>
                        <a:lnTo>
                          <a:pt x="23" y="3"/>
                        </a:lnTo>
                        <a:lnTo>
                          <a:pt x="14" y="7"/>
                        </a:lnTo>
                        <a:lnTo>
                          <a:pt x="6" y="12"/>
                        </a:lnTo>
                        <a:lnTo>
                          <a:pt x="0" y="16"/>
                        </a:lnTo>
                        <a:lnTo>
                          <a:pt x="0" y="23"/>
                        </a:lnTo>
                        <a:lnTo>
                          <a:pt x="108" y="23"/>
                        </a:lnTo>
                        <a:lnTo>
                          <a:pt x="95" y="21"/>
                        </a:lnTo>
                        <a:lnTo>
                          <a:pt x="82" y="19"/>
                        </a:lnTo>
                        <a:lnTo>
                          <a:pt x="66" y="14"/>
                        </a:lnTo>
                        <a:lnTo>
                          <a:pt x="53" y="10"/>
                        </a:lnTo>
                        <a:lnTo>
                          <a:pt x="41" y="5"/>
                        </a:lnTo>
                        <a:lnTo>
                          <a:pt x="33" y="0"/>
                        </a:lnTo>
                      </a:path>
                    </a:pathLst>
                  </a:custGeom>
                  <a:solidFill>
                    <a:srgbClr val="808080"/>
                  </a:solidFill>
                  <a:ln w="12700" cap="rnd">
                    <a:noFill/>
                    <a:round/>
                    <a:headEnd/>
                    <a:tailEnd/>
                  </a:ln>
                </p:spPr>
                <p:txBody>
                  <a:bodyPr/>
                  <a:lstStyle/>
                  <a:p>
                    <a:endParaRPr lang="en-US" dirty="0"/>
                  </a:p>
                </p:txBody>
              </p:sp>
              <p:sp>
                <p:nvSpPr>
                  <p:cNvPr id="66592" name="Freeform 57"/>
                  <p:cNvSpPr>
                    <a:spLocks/>
                  </p:cNvSpPr>
                  <p:nvPr/>
                </p:nvSpPr>
                <p:spPr bwMode="auto">
                  <a:xfrm>
                    <a:off x="5013" y="1313"/>
                    <a:ext cx="109" cy="24"/>
                  </a:xfrm>
                  <a:custGeom>
                    <a:avLst/>
                    <a:gdLst>
                      <a:gd name="T0" fmla="*/ 75 w 109"/>
                      <a:gd name="T1" fmla="*/ 0 h 24"/>
                      <a:gd name="T2" fmla="*/ 85 w 109"/>
                      <a:gd name="T3" fmla="*/ 3 h 24"/>
                      <a:gd name="T4" fmla="*/ 94 w 109"/>
                      <a:gd name="T5" fmla="*/ 7 h 24"/>
                      <a:gd name="T6" fmla="*/ 102 w 109"/>
                      <a:gd name="T7" fmla="*/ 12 h 24"/>
                      <a:gd name="T8" fmla="*/ 108 w 109"/>
                      <a:gd name="T9" fmla="*/ 16 h 24"/>
                      <a:gd name="T10" fmla="*/ 108 w 109"/>
                      <a:gd name="T11" fmla="*/ 23 h 24"/>
                      <a:gd name="T12" fmla="*/ 0 w 109"/>
                      <a:gd name="T13" fmla="*/ 23 h 24"/>
                      <a:gd name="T14" fmla="*/ 13 w 109"/>
                      <a:gd name="T15" fmla="*/ 21 h 24"/>
                      <a:gd name="T16" fmla="*/ 26 w 109"/>
                      <a:gd name="T17" fmla="*/ 19 h 24"/>
                      <a:gd name="T18" fmla="*/ 42 w 109"/>
                      <a:gd name="T19" fmla="*/ 14 h 24"/>
                      <a:gd name="T20" fmla="*/ 57 w 109"/>
                      <a:gd name="T21" fmla="*/ 10 h 24"/>
                      <a:gd name="T22" fmla="*/ 67 w 109"/>
                      <a:gd name="T23" fmla="*/ 5 h 24"/>
                      <a:gd name="T24" fmla="*/ 75 w 109"/>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9"/>
                      <a:gd name="T40" fmla="*/ 0 h 24"/>
                      <a:gd name="T41" fmla="*/ 109 w 109"/>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9" h="24">
                        <a:moveTo>
                          <a:pt x="75" y="0"/>
                        </a:moveTo>
                        <a:lnTo>
                          <a:pt x="85" y="3"/>
                        </a:lnTo>
                        <a:lnTo>
                          <a:pt x="94" y="7"/>
                        </a:lnTo>
                        <a:lnTo>
                          <a:pt x="102" y="12"/>
                        </a:lnTo>
                        <a:lnTo>
                          <a:pt x="108" y="16"/>
                        </a:lnTo>
                        <a:lnTo>
                          <a:pt x="108" y="23"/>
                        </a:lnTo>
                        <a:lnTo>
                          <a:pt x="0" y="23"/>
                        </a:lnTo>
                        <a:lnTo>
                          <a:pt x="13" y="21"/>
                        </a:lnTo>
                        <a:lnTo>
                          <a:pt x="26" y="19"/>
                        </a:lnTo>
                        <a:lnTo>
                          <a:pt x="42" y="14"/>
                        </a:lnTo>
                        <a:lnTo>
                          <a:pt x="57" y="10"/>
                        </a:lnTo>
                        <a:lnTo>
                          <a:pt x="67" y="5"/>
                        </a:lnTo>
                        <a:lnTo>
                          <a:pt x="75" y="0"/>
                        </a:lnTo>
                      </a:path>
                    </a:pathLst>
                  </a:custGeom>
                  <a:solidFill>
                    <a:srgbClr val="808080"/>
                  </a:solidFill>
                  <a:ln w="12700" cap="rnd">
                    <a:noFill/>
                    <a:round/>
                    <a:headEnd/>
                    <a:tailEnd/>
                  </a:ln>
                </p:spPr>
                <p:txBody>
                  <a:bodyPr/>
                  <a:lstStyle/>
                  <a:p>
                    <a:endParaRPr lang="en-US" dirty="0"/>
                  </a:p>
                </p:txBody>
              </p:sp>
              <p:sp>
                <p:nvSpPr>
                  <p:cNvPr id="66593" name="Arc 58"/>
                  <p:cNvSpPr>
                    <a:spLocks/>
                  </p:cNvSpPr>
                  <p:nvPr/>
                </p:nvSpPr>
                <p:spPr bwMode="auto">
                  <a:xfrm>
                    <a:off x="4986" y="1304"/>
                    <a:ext cx="77" cy="13"/>
                  </a:xfrm>
                  <a:custGeom>
                    <a:avLst/>
                    <a:gdLst>
                      <a:gd name="T0" fmla="*/ 0 w 20819"/>
                      <a:gd name="T1" fmla="*/ 0 h 21600"/>
                      <a:gd name="T2" fmla="*/ 0 w 20819"/>
                      <a:gd name="T3" fmla="*/ 0 h 21600"/>
                      <a:gd name="T4" fmla="*/ 0 w 20819"/>
                      <a:gd name="T5" fmla="*/ 0 h 21600"/>
                      <a:gd name="T6" fmla="*/ 0 60000 65536"/>
                      <a:gd name="T7" fmla="*/ 0 60000 65536"/>
                      <a:gd name="T8" fmla="*/ 0 60000 65536"/>
                      <a:gd name="T9" fmla="*/ 0 w 20819"/>
                      <a:gd name="T10" fmla="*/ 0 h 21600"/>
                      <a:gd name="T11" fmla="*/ 20819 w 20819"/>
                      <a:gd name="T12" fmla="*/ 21600 h 21600"/>
                    </a:gdLst>
                    <a:ahLst/>
                    <a:cxnLst>
                      <a:cxn ang="T6">
                        <a:pos x="T0" y="T1"/>
                      </a:cxn>
                      <a:cxn ang="T7">
                        <a:pos x="T2" y="T3"/>
                      </a:cxn>
                      <a:cxn ang="T8">
                        <a:pos x="T4" y="T5"/>
                      </a:cxn>
                    </a:cxnLst>
                    <a:rect l="T9" t="T10" r="T11" b="T12"/>
                    <a:pathLst>
                      <a:path w="20819" h="21600" fill="none" extrusionOk="0">
                        <a:moveTo>
                          <a:pt x="-1" y="1"/>
                        </a:moveTo>
                        <a:cubicBezTo>
                          <a:pt x="89" y="0"/>
                          <a:pt x="179" y="-1"/>
                          <a:pt x="270" y="0"/>
                        </a:cubicBezTo>
                        <a:cubicBezTo>
                          <a:pt x="9634" y="0"/>
                          <a:pt x="17933" y="6034"/>
                          <a:pt x="20818" y="14944"/>
                        </a:cubicBezTo>
                      </a:path>
                      <a:path w="20819" h="21600" stroke="0" extrusionOk="0">
                        <a:moveTo>
                          <a:pt x="-1" y="1"/>
                        </a:moveTo>
                        <a:cubicBezTo>
                          <a:pt x="89" y="0"/>
                          <a:pt x="179" y="-1"/>
                          <a:pt x="270" y="0"/>
                        </a:cubicBezTo>
                        <a:cubicBezTo>
                          <a:pt x="9634" y="0"/>
                          <a:pt x="17933" y="6034"/>
                          <a:pt x="20818" y="14944"/>
                        </a:cubicBezTo>
                        <a:lnTo>
                          <a:pt x="270" y="21600"/>
                        </a:lnTo>
                        <a:close/>
                      </a:path>
                    </a:pathLst>
                  </a:custGeom>
                  <a:noFill/>
                  <a:ln w="12700" cap="rnd">
                    <a:solidFill>
                      <a:srgbClr val="A0A0A0"/>
                    </a:solidFill>
                    <a:round/>
                    <a:headEnd/>
                    <a:tailEnd/>
                  </a:ln>
                </p:spPr>
                <p:txBody>
                  <a:bodyPr wrap="none" anchor="ctr"/>
                  <a:lstStyle/>
                  <a:p>
                    <a:endParaRPr lang="en-US" dirty="0"/>
                  </a:p>
                </p:txBody>
              </p:sp>
              <p:sp>
                <p:nvSpPr>
                  <p:cNvPr id="66594" name="Arc 59"/>
                  <p:cNvSpPr>
                    <a:spLocks/>
                  </p:cNvSpPr>
                  <p:nvPr/>
                </p:nvSpPr>
                <p:spPr bwMode="auto">
                  <a:xfrm>
                    <a:off x="4762" y="1306"/>
                    <a:ext cx="75" cy="11"/>
                  </a:xfrm>
                  <a:custGeom>
                    <a:avLst/>
                    <a:gdLst>
                      <a:gd name="T0" fmla="*/ 0 w 20598"/>
                      <a:gd name="T1" fmla="*/ 0 h 18828"/>
                      <a:gd name="T2" fmla="*/ 0 w 20598"/>
                      <a:gd name="T3" fmla="*/ 0 h 18828"/>
                      <a:gd name="T4" fmla="*/ 0 w 20598"/>
                      <a:gd name="T5" fmla="*/ 0 h 18828"/>
                      <a:gd name="T6" fmla="*/ 0 60000 65536"/>
                      <a:gd name="T7" fmla="*/ 0 60000 65536"/>
                      <a:gd name="T8" fmla="*/ 0 60000 65536"/>
                      <a:gd name="T9" fmla="*/ 0 w 20598"/>
                      <a:gd name="T10" fmla="*/ 0 h 18828"/>
                      <a:gd name="T11" fmla="*/ 20598 w 20598"/>
                      <a:gd name="T12" fmla="*/ 18828 h 18828"/>
                    </a:gdLst>
                    <a:ahLst/>
                    <a:cxnLst>
                      <a:cxn ang="T6">
                        <a:pos x="T0" y="T1"/>
                      </a:cxn>
                      <a:cxn ang="T7">
                        <a:pos x="T2" y="T3"/>
                      </a:cxn>
                      <a:cxn ang="T8">
                        <a:pos x="T4" y="T5"/>
                      </a:cxn>
                    </a:cxnLst>
                    <a:rect l="T9" t="T10" r="T11" b="T12"/>
                    <a:pathLst>
                      <a:path w="20598" h="18828" fill="none" extrusionOk="0">
                        <a:moveTo>
                          <a:pt x="-1" y="12325"/>
                        </a:moveTo>
                        <a:cubicBezTo>
                          <a:pt x="1651" y="7095"/>
                          <a:pt x="5230" y="2688"/>
                          <a:pt x="10011" y="-1"/>
                        </a:cubicBezTo>
                      </a:path>
                      <a:path w="20598" h="18828" stroke="0" extrusionOk="0">
                        <a:moveTo>
                          <a:pt x="-1" y="12325"/>
                        </a:moveTo>
                        <a:cubicBezTo>
                          <a:pt x="1651" y="7095"/>
                          <a:pt x="5230" y="2688"/>
                          <a:pt x="10011" y="-1"/>
                        </a:cubicBezTo>
                        <a:lnTo>
                          <a:pt x="20598" y="18828"/>
                        </a:lnTo>
                        <a:close/>
                      </a:path>
                    </a:pathLst>
                  </a:custGeom>
                  <a:noFill/>
                  <a:ln w="12700" cap="rnd">
                    <a:solidFill>
                      <a:srgbClr val="A0A0A0"/>
                    </a:solidFill>
                    <a:round/>
                    <a:headEnd/>
                    <a:tailEnd/>
                  </a:ln>
                </p:spPr>
                <p:txBody>
                  <a:bodyPr wrap="none" anchor="ctr"/>
                  <a:lstStyle/>
                  <a:p>
                    <a:endParaRPr lang="en-US" dirty="0"/>
                  </a:p>
                </p:txBody>
              </p:sp>
              <p:sp>
                <p:nvSpPr>
                  <p:cNvPr id="66595" name="Line 60"/>
                  <p:cNvSpPr>
                    <a:spLocks noChangeShapeType="1"/>
                  </p:cNvSpPr>
                  <p:nvPr/>
                </p:nvSpPr>
                <p:spPr bwMode="auto">
                  <a:xfrm>
                    <a:off x="4823" y="1336"/>
                    <a:ext cx="189" cy="0"/>
                  </a:xfrm>
                  <a:prstGeom prst="line">
                    <a:avLst/>
                  </a:prstGeom>
                  <a:noFill/>
                  <a:ln w="12700">
                    <a:solidFill>
                      <a:srgbClr val="808080"/>
                    </a:solidFill>
                    <a:round/>
                    <a:headEnd/>
                    <a:tailEnd/>
                  </a:ln>
                </p:spPr>
                <p:txBody>
                  <a:bodyPr wrap="none" anchor="ctr"/>
                  <a:lstStyle/>
                  <a:p>
                    <a:endParaRPr lang="en-US" dirty="0"/>
                  </a:p>
                </p:txBody>
              </p:sp>
            </p:grpSp>
          </p:grpSp>
        </p:grpSp>
        <p:sp>
          <p:nvSpPr>
            <p:cNvPr id="66567" name="Rectangle 61"/>
            <p:cNvSpPr>
              <a:spLocks noChangeArrowheads="1"/>
            </p:cNvSpPr>
            <p:nvPr/>
          </p:nvSpPr>
          <p:spPr bwMode="auto">
            <a:xfrm>
              <a:off x="4539" y="1350"/>
              <a:ext cx="750" cy="1097"/>
            </a:xfrm>
            <a:prstGeom prst="rect">
              <a:avLst/>
            </a:prstGeom>
            <a:solidFill>
              <a:schemeClr val="bg1"/>
            </a:solidFill>
            <a:ln w="25400">
              <a:solidFill>
                <a:schemeClr val="tx1"/>
              </a:solidFill>
              <a:miter lim="800000"/>
              <a:headEnd/>
              <a:tailEnd/>
            </a:ln>
          </p:spPr>
          <p:txBody>
            <a:bodyPr wrap="none" anchor="ctr"/>
            <a:lstStyle/>
            <a:p>
              <a:endParaRPr lang="en-US" dirty="0"/>
            </a:p>
          </p:txBody>
        </p:sp>
        <p:sp>
          <p:nvSpPr>
            <p:cNvPr id="66568" name="Rectangle 62"/>
            <p:cNvSpPr>
              <a:spLocks noChangeArrowheads="1"/>
            </p:cNvSpPr>
            <p:nvPr/>
          </p:nvSpPr>
          <p:spPr bwMode="auto">
            <a:xfrm>
              <a:off x="4497" y="1376"/>
              <a:ext cx="802" cy="502"/>
            </a:xfrm>
            <a:prstGeom prst="rect">
              <a:avLst/>
            </a:prstGeom>
            <a:noFill/>
            <a:ln w="12700">
              <a:noFill/>
              <a:miter lim="800000"/>
              <a:headEnd/>
              <a:tailEnd/>
            </a:ln>
          </p:spPr>
          <p:txBody>
            <a:bodyPr wrap="none" lIns="65088" tIns="33338" rIns="65088" bIns="33338">
              <a:spAutoFit/>
            </a:bodyPr>
            <a:lstStyle/>
            <a:p>
              <a:pPr algn="ctr" defTabSz="658813"/>
              <a:r>
                <a:rPr lang="en-US" sz="1200" b="1" dirty="0"/>
                <a:t>INSPECTION</a:t>
              </a:r>
            </a:p>
            <a:p>
              <a:pPr algn="ctr" defTabSz="658813"/>
              <a:r>
                <a:rPr lang="en-US" sz="1200" b="1" dirty="0"/>
                <a:t>CHECKLIST</a:t>
              </a:r>
            </a:p>
            <a:p>
              <a:pPr algn="ctr" defTabSz="658813"/>
              <a:r>
                <a:rPr lang="en-US" sz="1200" b="1" dirty="0"/>
                <a:t>FOR</a:t>
              </a:r>
            </a:p>
            <a:p>
              <a:pPr algn="ctr" defTabSz="658813"/>
              <a:r>
                <a:rPr lang="en-US" sz="1200" b="1" dirty="0"/>
                <a:t> RESPIRATORS</a:t>
              </a:r>
              <a:endParaRPr lang="en-US" sz="1400" b="1" dirty="0"/>
            </a:p>
          </p:txBody>
        </p:sp>
        <p:sp>
          <p:nvSpPr>
            <p:cNvPr id="66569" name="Rectangle 63"/>
            <p:cNvSpPr>
              <a:spLocks noChangeArrowheads="1"/>
            </p:cNvSpPr>
            <p:nvPr/>
          </p:nvSpPr>
          <p:spPr bwMode="auto">
            <a:xfrm>
              <a:off x="4597" y="1922"/>
              <a:ext cx="632" cy="474"/>
            </a:xfrm>
            <a:prstGeom prst="rect">
              <a:avLst/>
            </a:prstGeom>
            <a:solidFill>
              <a:schemeClr val="bg1"/>
            </a:solidFill>
            <a:ln w="25400">
              <a:solidFill>
                <a:schemeClr val="tx1"/>
              </a:solidFill>
              <a:miter lim="800000"/>
              <a:headEnd/>
              <a:tailEnd/>
            </a:ln>
          </p:spPr>
          <p:txBody>
            <a:bodyPr wrap="none" anchor="ctr"/>
            <a:lstStyle/>
            <a:p>
              <a:endParaRPr lang="en-US" dirty="0"/>
            </a:p>
          </p:txBody>
        </p:sp>
        <p:sp>
          <p:nvSpPr>
            <p:cNvPr id="66570" name="Line 64"/>
            <p:cNvSpPr>
              <a:spLocks noChangeShapeType="1"/>
            </p:cNvSpPr>
            <p:nvPr/>
          </p:nvSpPr>
          <p:spPr bwMode="auto">
            <a:xfrm>
              <a:off x="4597" y="1986"/>
              <a:ext cx="623" cy="0"/>
            </a:xfrm>
            <a:prstGeom prst="line">
              <a:avLst/>
            </a:prstGeom>
            <a:noFill/>
            <a:ln w="25400">
              <a:solidFill>
                <a:schemeClr val="tx1"/>
              </a:solidFill>
              <a:round/>
              <a:headEnd/>
              <a:tailEnd/>
            </a:ln>
          </p:spPr>
          <p:txBody>
            <a:bodyPr wrap="none" anchor="ctr"/>
            <a:lstStyle/>
            <a:p>
              <a:endParaRPr lang="en-US" dirty="0"/>
            </a:p>
          </p:txBody>
        </p:sp>
        <p:sp>
          <p:nvSpPr>
            <p:cNvPr id="66571" name="Line 65"/>
            <p:cNvSpPr>
              <a:spLocks noChangeShapeType="1"/>
            </p:cNvSpPr>
            <p:nvPr/>
          </p:nvSpPr>
          <p:spPr bwMode="auto">
            <a:xfrm>
              <a:off x="4597" y="2046"/>
              <a:ext cx="623" cy="0"/>
            </a:xfrm>
            <a:prstGeom prst="line">
              <a:avLst/>
            </a:prstGeom>
            <a:noFill/>
            <a:ln w="25400">
              <a:solidFill>
                <a:schemeClr val="tx1"/>
              </a:solidFill>
              <a:round/>
              <a:headEnd/>
              <a:tailEnd/>
            </a:ln>
          </p:spPr>
          <p:txBody>
            <a:bodyPr wrap="none" anchor="ctr"/>
            <a:lstStyle/>
            <a:p>
              <a:endParaRPr lang="en-US" dirty="0"/>
            </a:p>
          </p:txBody>
        </p:sp>
        <p:sp>
          <p:nvSpPr>
            <p:cNvPr id="66572" name="Line 66"/>
            <p:cNvSpPr>
              <a:spLocks noChangeShapeType="1"/>
            </p:cNvSpPr>
            <p:nvPr/>
          </p:nvSpPr>
          <p:spPr bwMode="auto">
            <a:xfrm>
              <a:off x="4597" y="2102"/>
              <a:ext cx="623" cy="0"/>
            </a:xfrm>
            <a:prstGeom prst="line">
              <a:avLst/>
            </a:prstGeom>
            <a:noFill/>
            <a:ln w="25400">
              <a:solidFill>
                <a:schemeClr val="tx1"/>
              </a:solidFill>
              <a:round/>
              <a:headEnd/>
              <a:tailEnd/>
            </a:ln>
          </p:spPr>
          <p:txBody>
            <a:bodyPr wrap="none" anchor="ctr"/>
            <a:lstStyle/>
            <a:p>
              <a:endParaRPr lang="en-US" dirty="0"/>
            </a:p>
          </p:txBody>
        </p:sp>
        <p:sp>
          <p:nvSpPr>
            <p:cNvPr id="66573" name="Line 67"/>
            <p:cNvSpPr>
              <a:spLocks noChangeShapeType="1"/>
            </p:cNvSpPr>
            <p:nvPr/>
          </p:nvSpPr>
          <p:spPr bwMode="auto">
            <a:xfrm>
              <a:off x="4597" y="2152"/>
              <a:ext cx="623" cy="0"/>
            </a:xfrm>
            <a:prstGeom prst="line">
              <a:avLst/>
            </a:prstGeom>
            <a:noFill/>
            <a:ln w="25400">
              <a:solidFill>
                <a:schemeClr val="tx1"/>
              </a:solidFill>
              <a:round/>
              <a:headEnd/>
              <a:tailEnd/>
            </a:ln>
          </p:spPr>
          <p:txBody>
            <a:bodyPr wrap="none" anchor="ctr"/>
            <a:lstStyle/>
            <a:p>
              <a:endParaRPr lang="en-US" dirty="0"/>
            </a:p>
          </p:txBody>
        </p:sp>
        <p:sp>
          <p:nvSpPr>
            <p:cNvPr id="66574" name="Line 68"/>
            <p:cNvSpPr>
              <a:spLocks noChangeShapeType="1"/>
            </p:cNvSpPr>
            <p:nvPr/>
          </p:nvSpPr>
          <p:spPr bwMode="auto">
            <a:xfrm>
              <a:off x="4597" y="2217"/>
              <a:ext cx="623" cy="0"/>
            </a:xfrm>
            <a:prstGeom prst="line">
              <a:avLst/>
            </a:prstGeom>
            <a:noFill/>
            <a:ln w="25400">
              <a:solidFill>
                <a:schemeClr val="tx1"/>
              </a:solidFill>
              <a:round/>
              <a:headEnd/>
              <a:tailEnd/>
            </a:ln>
          </p:spPr>
          <p:txBody>
            <a:bodyPr wrap="none" anchor="ctr"/>
            <a:lstStyle/>
            <a:p>
              <a:endParaRPr lang="en-US" dirty="0"/>
            </a:p>
          </p:txBody>
        </p:sp>
        <p:sp>
          <p:nvSpPr>
            <p:cNvPr id="66575" name="Line 69"/>
            <p:cNvSpPr>
              <a:spLocks noChangeShapeType="1"/>
            </p:cNvSpPr>
            <p:nvPr/>
          </p:nvSpPr>
          <p:spPr bwMode="auto">
            <a:xfrm>
              <a:off x="4597" y="2276"/>
              <a:ext cx="623" cy="0"/>
            </a:xfrm>
            <a:prstGeom prst="line">
              <a:avLst/>
            </a:prstGeom>
            <a:noFill/>
            <a:ln w="25400">
              <a:solidFill>
                <a:schemeClr val="tx1"/>
              </a:solidFill>
              <a:round/>
              <a:headEnd/>
              <a:tailEnd/>
            </a:ln>
          </p:spPr>
          <p:txBody>
            <a:bodyPr wrap="none" anchor="ctr"/>
            <a:lstStyle/>
            <a:p>
              <a:endParaRPr lang="en-US" dirty="0"/>
            </a:p>
          </p:txBody>
        </p:sp>
        <p:sp>
          <p:nvSpPr>
            <p:cNvPr id="66576" name="Line 70"/>
            <p:cNvSpPr>
              <a:spLocks noChangeShapeType="1"/>
            </p:cNvSpPr>
            <p:nvPr/>
          </p:nvSpPr>
          <p:spPr bwMode="auto">
            <a:xfrm>
              <a:off x="4597" y="2336"/>
              <a:ext cx="623" cy="0"/>
            </a:xfrm>
            <a:prstGeom prst="line">
              <a:avLst/>
            </a:prstGeom>
            <a:noFill/>
            <a:ln w="25400">
              <a:solidFill>
                <a:schemeClr val="tx1"/>
              </a:solidFill>
              <a:round/>
              <a:headEnd/>
              <a:tailEnd/>
            </a:ln>
          </p:spPr>
          <p:txBody>
            <a:bodyPr wrap="none" anchor="ctr"/>
            <a:lstStyle/>
            <a:p>
              <a:endParaRPr lang="en-US" dirty="0"/>
            </a:p>
          </p:txBody>
        </p:sp>
      </p:grpSp>
      <p:sp>
        <p:nvSpPr>
          <p:cNvPr id="71"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65</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bwMode="auto">
          <a:xfrm>
            <a:off x="0" y="275382"/>
            <a:ext cx="9144000" cy="7794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Inspection Considerations </a:t>
            </a:r>
            <a:r>
              <a:rPr lang="en-US" sz="2800" dirty="0" smtClean="0"/>
              <a:t>(Cont'd.)</a:t>
            </a:r>
          </a:p>
        </p:txBody>
      </p:sp>
      <p:sp>
        <p:nvSpPr>
          <p:cNvPr id="67587" name="Rectangle 3"/>
          <p:cNvSpPr>
            <a:spLocks noGrp="1" noChangeArrowheads="1"/>
          </p:cNvSpPr>
          <p:nvPr>
            <p:ph idx="1"/>
          </p:nvPr>
        </p:nvSpPr>
        <p:spPr>
          <a:xfrm>
            <a:off x="265814" y="1143000"/>
            <a:ext cx="8229600" cy="4525963"/>
          </a:xfrm>
        </p:spPr>
        <p:txBody>
          <a:bodyPr/>
          <a:lstStyle/>
          <a:p>
            <a:pPr eaLnBrk="1" hangingPunct="1">
              <a:spcBef>
                <a:spcPts val="1800"/>
              </a:spcBef>
            </a:pPr>
            <a:r>
              <a:rPr lang="en-US" dirty="0" smtClean="0">
                <a:solidFill>
                  <a:srgbClr val="663300"/>
                </a:solidFill>
              </a:rPr>
              <a:t>Inspect equipment before each use.</a:t>
            </a:r>
          </a:p>
          <a:p>
            <a:pPr eaLnBrk="1" hangingPunct="1">
              <a:spcBef>
                <a:spcPts val="1800"/>
              </a:spcBef>
            </a:pPr>
            <a:r>
              <a:rPr lang="en-US" dirty="0" smtClean="0">
                <a:solidFill>
                  <a:schemeClr val="accent2"/>
                </a:solidFill>
              </a:rPr>
              <a:t>Consider the effects on equipment stored for long periods.</a:t>
            </a:r>
          </a:p>
          <a:p>
            <a:pPr eaLnBrk="1" hangingPunct="1">
              <a:spcBef>
                <a:spcPts val="1800"/>
              </a:spcBef>
            </a:pPr>
            <a:r>
              <a:rPr lang="en-US" dirty="0" smtClean="0">
                <a:solidFill>
                  <a:srgbClr val="006600"/>
                </a:solidFill>
              </a:rPr>
              <a:t>Remove contaminated equipment from service immediately.</a:t>
            </a:r>
          </a:p>
          <a:p>
            <a:pPr eaLnBrk="1" hangingPunct="1">
              <a:spcBef>
                <a:spcPts val="1800"/>
              </a:spcBef>
            </a:pPr>
            <a:r>
              <a:rPr lang="en-US" dirty="0" smtClean="0">
                <a:solidFill>
                  <a:srgbClr val="800000"/>
                </a:solidFill>
              </a:rPr>
              <a:t>Incorporate manufacturer’s instructions into plant inspections.</a:t>
            </a:r>
            <a:endParaRPr lang="en-US" dirty="0" smtClean="0"/>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66</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bwMode="auto">
          <a:xfrm>
            <a:off x="0" y="318027"/>
            <a:ext cx="9144000" cy="7747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Fit and Seal Testing</a:t>
            </a:r>
          </a:p>
        </p:txBody>
      </p:sp>
      <p:sp>
        <p:nvSpPr>
          <p:cNvPr id="68611" name="Rectangle 3"/>
          <p:cNvSpPr>
            <a:spLocks noGrp="1" noChangeArrowheads="1"/>
          </p:cNvSpPr>
          <p:nvPr>
            <p:ph idx="1"/>
          </p:nvPr>
        </p:nvSpPr>
        <p:spPr>
          <a:xfrm>
            <a:off x="457200" y="1600200"/>
            <a:ext cx="8229600" cy="3995738"/>
          </a:xfrm>
        </p:spPr>
        <p:txBody>
          <a:bodyPr/>
          <a:lstStyle/>
          <a:p>
            <a:pPr eaLnBrk="1" hangingPunct="1">
              <a:spcBef>
                <a:spcPts val="1800"/>
              </a:spcBef>
            </a:pPr>
            <a:r>
              <a:rPr lang="en-US" sz="2800" dirty="0" smtClean="0">
                <a:solidFill>
                  <a:srgbClr val="800000"/>
                </a:solidFill>
              </a:rPr>
              <a:t>Prior to use the individual must know how:</a:t>
            </a:r>
          </a:p>
          <a:p>
            <a:pPr marL="914400" lvl="1" indent="-457200" eaLnBrk="1" hangingPunct="1">
              <a:spcBef>
                <a:spcPts val="1800"/>
              </a:spcBef>
            </a:pPr>
            <a:r>
              <a:rPr lang="en-US" i="1" dirty="0" smtClean="0">
                <a:solidFill>
                  <a:srgbClr val="006600"/>
                </a:solidFill>
              </a:rPr>
              <a:t>to put on and take off a respirator,</a:t>
            </a:r>
          </a:p>
          <a:p>
            <a:pPr marL="914400" lvl="1" indent="-457200" eaLnBrk="1" hangingPunct="1">
              <a:spcBef>
                <a:spcPts val="1800"/>
              </a:spcBef>
            </a:pPr>
            <a:r>
              <a:rPr lang="en-US" i="1" dirty="0" smtClean="0">
                <a:solidFill>
                  <a:srgbClr val="006600"/>
                </a:solidFill>
              </a:rPr>
              <a:t>it should be positioned on your face (nose, chin, and cheek position),</a:t>
            </a:r>
          </a:p>
          <a:p>
            <a:pPr marL="914400" lvl="1" indent="-457200" eaLnBrk="1" hangingPunct="1">
              <a:spcBef>
                <a:spcPts val="1800"/>
              </a:spcBef>
            </a:pPr>
            <a:r>
              <a:rPr lang="en-US" i="1" dirty="0" smtClean="0">
                <a:solidFill>
                  <a:srgbClr val="006600"/>
                </a:solidFill>
              </a:rPr>
              <a:t>to adjust strap tension, and</a:t>
            </a:r>
          </a:p>
          <a:p>
            <a:pPr marL="914400" lvl="1" indent="-457200" eaLnBrk="1" hangingPunct="1">
              <a:spcBef>
                <a:spcPts val="1800"/>
              </a:spcBef>
            </a:pPr>
            <a:r>
              <a:rPr lang="en-US" i="1" dirty="0" smtClean="0">
                <a:solidFill>
                  <a:srgbClr val="006600"/>
                </a:solidFill>
              </a:rPr>
              <a:t>to tell if the respirator fit is comfortable.</a:t>
            </a: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67</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854573" y="963527"/>
            <a:ext cx="6121400" cy="4921860"/>
          </a:xfrm>
          <a:prstGeom prst="rect">
            <a:avLst/>
          </a:prstGeom>
          <a:noFill/>
          <a:ln w="12700">
            <a:noFill/>
            <a:miter lim="800000"/>
            <a:headEnd/>
            <a:tailEnd/>
          </a:ln>
        </p:spPr>
        <p:txBody>
          <a:bodyPr lIns="90488" tIns="44450" rIns="90488" bIns="44450">
            <a:spAutoFit/>
          </a:bodyPr>
          <a:lstStyle/>
          <a:p>
            <a:pPr marL="342900" indent="-342900">
              <a:buFontTx/>
              <a:buChar char="•"/>
            </a:pPr>
            <a:r>
              <a:rPr lang="en-US" sz="3200" dirty="0">
                <a:solidFill>
                  <a:srgbClr val="006666"/>
                </a:solidFill>
                <a:latin typeface="+mn-lt"/>
              </a:rPr>
              <a:t>Performed prior to every use</a:t>
            </a:r>
          </a:p>
          <a:p>
            <a:pPr marL="342900" indent="-342900"/>
            <a:endParaRPr lang="en-US" sz="1200" dirty="0">
              <a:solidFill>
                <a:srgbClr val="006666"/>
              </a:solidFill>
              <a:latin typeface="+mn-lt"/>
            </a:endParaRPr>
          </a:p>
          <a:p>
            <a:pPr marL="342900" indent="-342900">
              <a:buFontTx/>
              <a:buChar char="•"/>
            </a:pPr>
            <a:r>
              <a:rPr lang="en-US" sz="3200" dirty="0">
                <a:solidFill>
                  <a:srgbClr val="800000"/>
                </a:solidFill>
                <a:latin typeface="+mn-lt"/>
              </a:rPr>
              <a:t>Steps to follow determined by:</a:t>
            </a:r>
          </a:p>
          <a:p>
            <a:pPr marL="177800" indent="-177800"/>
            <a:endParaRPr lang="en-US" sz="1200" dirty="0">
              <a:solidFill>
                <a:srgbClr val="800000"/>
              </a:solidFill>
              <a:latin typeface="+mn-lt"/>
            </a:endParaRPr>
          </a:p>
          <a:p>
            <a:pPr marL="914400" lvl="1" indent="-457200">
              <a:buFont typeface="Arial" charset="0"/>
              <a:buChar char="–"/>
            </a:pPr>
            <a:r>
              <a:rPr lang="en-US" sz="2800" dirty="0">
                <a:solidFill>
                  <a:srgbClr val="006600"/>
                </a:solidFill>
                <a:latin typeface="+mn-lt"/>
              </a:rPr>
              <a:t>OSHA’s required positive and negative pressure checks, or</a:t>
            </a:r>
          </a:p>
          <a:p>
            <a:pPr marL="914400" lvl="1" indent="-457200">
              <a:buFont typeface="Arial" charset="0"/>
              <a:buNone/>
            </a:pPr>
            <a:endParaRPr lang="en-US" sz="1000" dirty="0">
              <a:solidFill>
                <a:srgbClr val="006600"/>
              </a:solidFill>
              <a:latin typeface="+mn-lt"/>
            </a:endParaRPr>
          </a:p>
          <a:p>
            <a:pPr marL="914400" lvl="1" indent="-457200">
              <a:buFont typeface="Arial" charset="0"/>
              <a:buChar char="–"/>
            </a:pPr>
            <a:r>
              <a:rPr lang="en-US" sz="2800" dirty="0">
                <a:solidFill>
                  <a:srgbClr val="006600"/>
                </a:solidFill>
                <a:latin typeface="+mn-lt"/>
              </a:rPr>
              <a:t>Respirator manufacturer's recommended user seal check method shall be used</a:t>
            </a:r>
          </a:p>
          <a:p>
            <a:pPr marL="685800" lvl="1" indent="-228600">
              <a:buFont typeface="Arial" charset="0"/>
              <a:buNone/>
            </a:pPr>
            <a:endParaRPr lang="en-US" sz="1200" dirty="0">
              <a:latin typeface="+mn-lt"/>
            </a:endParaRPr>
          </a:p>
          <a:p>
            <a:pPr marL="342900" indent="-342900">
              <a:buFontTx/>
              <a:buChar char="•"/>
            </a:pPr>
            <a:r>
              <a:rPr lang="en-US" sz="3200" dirty="0">
                <a:solidFill>
                  <a:srgbClr val="660066"/>
                </a:solidFill>
                <a:latin typeface="+mn-lt"/>
              </a:rPr>
              <a:t>Not a substitute for qualitative or quantitative fit tests</a:t>
            </a:r>
          </a:p>
        </p:txBody>
      </p:sp>
      <p:grpSp>
        <p:nvGrpSpPr>
          <p:cNvPr id="69635" name="Group 3"/>
          <p:cNvGrpSpPr>
            <a:grpSpLocks/>
          </p:cNvGrpSpPr>
          <p:nvPr/>
        </p:nvGrpSpPr>
        <p:grpSpPr bwMode="auto">
          <a:xfrm>
            <a:off x="6384131" y="1526400"/>
            <a:ext cx="2471738" cy="3117850"/>
            <a:chOff x="4204" y="1579"/>
            <a:chExt cx="1181" cy="1404"/>
          </a:xfrm>
        </p:grpSpPr>
        <p:sp>
          <p:nvSpPr>
            <p:cNvPr id="69638" name="Rectangle 4"/>
            <p:cNvSpPr>
              <a:spLocks noChangeArrowheads="1"/>
            </p:cNvSpPr>
            <p:nvPr/>
          </p:nvSpPr>
          <p:spPr bwMode="auto">
            <a:xfrm>
              <a:off x="5223" y="2042"/>
              <a:ext cx="128" cy="186"/>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69639" name="Rectangle 5"/>
            <p:cNvSpPr>
              <a:spLocks noChangeArrowheads="1"/>
            </p:cNvSpPr>
            <p:nvPr/>
          </p:nvSpPr>
          <p:spPr bwMode="auto">
            <a:xfrm>
              <a:off x="4924" y="1583"/>
              <a:ext cx="128" cy="185"/>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69640" name="Rectangle 6"/>
            <p:cNvSpPr>
              <a:spLocks noChangeArrowheads="1"/>
            </p:cNvSpPr>
            <p:nvPr/>
          </p:nvSpPr>
          <p:spPr bwMode="auto">
            <a:xfrm>
              <a:off x="4558" y="1579"/>
              <a:ext cx="126" cy="186"/>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69641" name="Rectangle 7"/>
            <p:cNvSpPr>
              <a:spLocks noChangeArrowheads="1"/>
            </p:cNvSpPr>
            <p:nvPr/>
          </p:nvSpPr>
          <p:spPr bwMode="auto">
            <a:xfrm>
              <a:off x="4249" y="2043"/>
              <a:ext cx="128" cy="187"/>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69642" name="Oval 8"/>
            <p:cNvSpPr>
              <a:spLocks noChangeArrowheads="1"/>
            </p:cNvSpPr>
            <p:nvPr/>
          </p:nvSpPr>
          <p:spPr bwMode="auto">
            <a:xfrm>
              <a:off x="4338" y="1629"/>
              <a:ext cx="936" cy="1235"/>
            </a:xfrm>
            <a:prstGeom prst="ellipse">
              <a:avLst/>
            </a:prstGeom>
            <a:gradFill rotWithShape="0">
              <a:gsLst>
                <a:gs pos="0">
                  <a:srgbClr val="FFFFFF"/>
                </a:gs>
                <a:gs pos="100000">
                  <a:srgbClr val="B2B2B2"/>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69643" name="Oval 9"/>
            <p:cNvSpPr>
              <a:spLocks noChangeArrowheads="1"/>
            </p:cNvSpPr>
            <p:nvPr/>
          </p:nvSpPr>
          <p:spPr bwMode="auto">
            <a:xfrm>
              <a:off x="4353" y="1866"/>
              <a:ext cx="894" cy="839"/>
            </a:xfrm>
            <a:prstGeom prst="ellipse">
              <a:avLst/>
            </a:prstGeom>
            <a:solidFill>
              <a:schemeClr val="bg2"/>
            </a:solidFill>
            <a:ln w="25400">
              <a:solidFill>
                <a:schemeClr val="tx1"/>
              </a:solidFill>
              <a:round/>
              <a:headEnd/>
              <a:tailEnd/>
            </a:ln>
          </p:spPr>
          <p:txBody>
            <a:bodyPr wrap="none" anchor="ctr"/>
            <a:lstStyle/>
            <a:p>
              <a:endParaRPr lang="en-US" dirty="0"/>
            </a:p>
          </p:txBody>
        </p:sp>
        <p:sp>
          <p:nvSpPr>
            <p:cNvPr id="69644" name="Oval 10" descr="Narrow horizontal"/>
            <p:cNvSpPr>
              <a:spLocks noChangeArrowheads="1"/>
            </p:cNvSpPr>
            <p:nvPr/>
          </p:nvSpPr>
          <p:spPr bwMode="auto">
            <a:xfrm>
              <a:off x="4268" y="2278"/>
              <a:ext cx="163" cy="515"/>
            </a:xfrm>
            <a:prstGeom prst="ellipse">
              <a:avLst/>
            </a:prstGeom>
            <a:pattFill prst="narHorz">
              <a:fgClr>
                <a:schemeClr val="tx1"/>
              </a:fgClr>
              <a:bgClr>
                <a:schemeClr val="bg1"/>
              </a:bgClr>
            </a:pattFill>
            <a:ln w="50800">
              <a:solidFill>
                <a:schemeClr val="tx1"/>
              </a:solidFill>
              <a:round/>
              <a:headEnd/>
              <a:tailEnd/>
            </a:ln>
          </p:spPr>
          <p:txBody>
            <a:bodyPr wrap="none" anchor="ctr"/>
            <a:lstStyle/>
            <a:p>
              <a:endParaRPr lang="en-US" dirty="0"/>
            </a:p>
          </p:txBody>
        </p:sp>
        <p:sp>
          <p:nvSpPr>
            <p:cNvPr id="69645" name="Oval 11" descr="Small grid"/>
            <p:cNvSpPr>
              <a:spLocks noChangeArrowheads="1"/>
            </p:cNvSpPr>
            <p:nvPr/>
          </p:nvSpPr>
          <p:spPr bwMode="auto">
            <a:xfrm>
              <a:off x="4204" y="2278"/>
              <a:ext cx="166" cy="515"/>
            </a:xfrm>
            <a:prstGeom prst="ellipse">
              <a:avLst/>
            </a:prstGeom>
            <a:pattFill prst="smGrid">
              <a:fgClr>
                <a:schemeClr val="tx1"/>
              </a:fgClr>
              <a:bgClr>
                <a:schemeClr val="bg1"/>
              </a:bgClr>
            </a:pattFill>
            <a:ln w="50800">
              <a:solidFill>
                <a:schemeClr val="tx1"/>
              </a:solidFill>
              <a:round/>
              <a:headEnd/>
              <a:tailEnd/>
            </a:ln>
          </p:spPr>
          <p:txBody>
            <a:bodyPr wrap="none" anchor="ctr"/>
            <a:lstStyle/>
            <a:p>
              <a:endParaRPr lang="en-US" dirty="0"/>
            </a:p>
          </p:txBody>
        </p:sp>
        <p:sp>
          <p:nvSpPr>
            <p:cNvPr id="69646" name="Oval 12" descr="Narrow horizontal"/>
            <p:cNvSpPr>
              <a:spLocks noChangeArrowheads="1"/>
            </p:cNvSpPr>
            <p:nvPr/>
          </p:nvSpPr>
          <p:spPr bwMode="auto">
            <a:xfrm>
              <a:off x="5159" y="2290"/>
              <a:ext cx="165" cy="515"/>
            </a:xfrm>
            <a:prstGeom prst="ellipse">
              <a:avLst/>
            </a:prstGeom>
            <a:pattFill prst="narHorz">
              <a:fgClr>
                <a:schemeClr val="tx1"/>
              </a:fgClr>
              <a:bgClr>
                <a:schemeClr val="bg1"/>
              </a:bgClr>
            </a:pattFill>
            <a:ln w="50800">
              <a:solidFill>
                <a:schemeClr val="tx1"/>
              </a:solidFill>
              <a:round/>
              <a:headEnd/>
              <a:tailEnd/>
            </a:ln>
          </p:spPr>
          <p:txBody>
            <a:bodyPr wrap="none" anchor="ctr"/>
            <a:lstStyle/>
            <a:p>
              <a:endParaRPr lang="en-US" dirty="0"/>
            </a:p>
          </p:txBody>
        </p:sp>
        <p:sp>
          <p:nvSpPr>
            <p:cNvPr id="69647" name="Oval 13" descr="Small grid"/>
            <p:cNvSpPr>
              <a:spLocks noChangeArrowheads="1"/>
            </p:cNvSpPr>
            <p:nvPr/>
          </p:nvSpPr>
          <p:spPr bwMode="auto">
            <a:xfrm>
              <a:off x="5220" y="2290"/>
              <a:ext cx="165" cy="515"/>
            </a:xfrm>
            <a:prstGeom prst="ellipse">
              <a:avLst/>
            </a:prstGeom>
            <a:pattFill prst="smGrid">
              <a:fgClr>
                <a:schemeClr val="tx1"/>
              </a:fgClr>
              <a:bgClr>
                <a:schemeClr val="bg1"/>
              </a:bgClr>
            </a:pattFill>
            <a:ln w="50800">
              <a:solidFill>
                <a:schemeClr val="tx1"/>
              </a:solidFill>
              <a:round/>
              <a:headEnd/>
              <a:tailEnd/>
            </a:ln>
          </p:spPr>
          <p:txBody>
            <a:bodyPr wrap="none" anchor="ctr"/>
            <a:lstStyle/>
            <a:p>
              <a:endParaRPr lang="en-US" dirty="0"/>
            </a:p>
          </p:txBody>
        </p:sp>
        <p:grpSp>
          <p:nvGrpSpPr>
            <p:cNvPr id="69648" name="Group 14"/>
            <p:cNvGrpSpPr>
              <a:grpSpLocks/>
            </p:cNvGrpSpPr>
            <p:nvPr/>
          </p:nvGrpSpPr>
          <p:grpSpPr bwMode="auto">
            <a:xfrm>
              <a:off x="4668" y="2681"/>
              <a:ext cx="280" cy="302"/>
              <a:chOff x="4668" y="2681"/>
              <a:chExt cx="280" cy="302"/>
            </a:xfrm>
          </p:grpSpPr>
          <p:sp>
            <p:nvSpPr>
              <p:cNvPr id="69650" name="Oval 15" descr="Outlined diamond"/>
              <p:cNvSpPr>
                <a:spLocks noChangeArrowheads="1"/>
              </p:cNvSpPr>
              <p:nvPr/>
            </p:nvSpPr>
            <p:spPr bwMode="auto">
              <a:xfrm>
                <a:off x="4668" y="2681"/>
                <a:ext cx="280" cy="302"/>
              </a:xfrm>
              <a:prstGeom prst="ellipse">
                <a:avLst/>
              </a:prstGeom>
              <a:pattFill prst="openDmnd">
                <a:fgClr>
                  <a:schemeClr val="tx1"/>
                </a:fgClr>
                <a:bgClr>
                  <a:schemeClr val="bg1"/>
                </a:bgClr>
              </a:pattFill>
              <a:ln w="50800">
                <a:solidFill>
                  <a:schemeClr val="tx1"/>
                </a:solidFill>
                <a:round/>
                <a:headEnd/>
                <a:tailEnd/>
              </a:ln>
            </p:spPr>
            <p:txBody>
              <a:bodyPr wrap="none" anchor="ctr"/>
              <a:lstStyle/>
              <a:p>
                <a:endParaRPr lang="en-US" dirty="0"/>
              </a:p>
            </p:txBody>
          </p:sp>
          <p:sp>
            <p:nvSpPr>
              <p:cNvPr id="69651" name="Oval 16"/>
              <p:cNvSpPr>
                <a:spLocks noChangeArrowheads="1"/>
              </p:cNvSpPr>
              <p:nvPr/>
            </p:nvSpPr>
            <p:spPr bwMode="auto">
              <a:xfrm>
                <a:off x="4759" y="2765"/>
                <a:ext cx="92" cy="128"/>
              </a:xfrm>
              <a:prstGeom prst="ellipse">
                <a:avLst/>
              </a:prstGeom>
              <a:solidFill>
                <a:schemeClr val="bg2"/>
              </a:solidFill>
              <a:ln w="25400">
                <a:solidFill>
                  <a:schemeClr val="tx1"/>
                </a:solidFill>
                <a:round/>
                <a:headEnd/>
                <a:tailEnd/>
              </a:ln>
            </p:spPr>
            <p:txBody>
              <a:bodyPr wrap="none" anchor="ctr"/>
              <a:lstStyle/>
              <a:p>
                <a:endParaRPr lang="en-US" dirty="0"/>
              </a:p>
            </p:txBody>
          </p:sp>
        </p:grpSp>
        <p:sp>
          <p:nvSpPr>
            <p:cNvPr id="69649" name="Oval 17"/>
            <p:cNvSpPr>
              <a:spLocks noChangeArrowheads="1"/>
            </p:cNvSpPr>
            <p:nvPr/>
          </p:nvSpPr>
          <p:spPr bwMode="auto">
            <a:xfrm>
              <a:off x="4437" y="1943"/>
              <a:ext cx="725" cy="684"/>
            </a:xfrm>
            <a:prstGeom prst="ellipse">
              <a:avLst/>
            </a:prstGeom>
            <a:gradFill rotWithShape="0">
              <a:gsLst>
                <a:gs pos="0">
                  <a:srgbClr val="CCCCCC"/>
                </a:gs>
                <a:gs pos="50000">
                  <a:srgbClr val="FFFFFF"/>
                </a:gs>
                <a:gs pos="100000">
                  <a:srgbClr val="CCCCCC"/>
                </a:gs>
              </a:gsLst>
              <a:lin ang="0" scaled="1"/>
            </a:gradFill>
            <a:ln w="50800">
              <a:solidFill>
                <a:schemeClr val="tx1"/>
              </a:solidFill>
              <a:round/>
              <a:headEnd/>
              <a:tailEnd/>
            </a:ln>
          </p:spPr>
          <p:txBody>
            <a:bodyPr wrap="none" anchor="ctr"/>
            <a:lstStyle/>
            <a:p>
              <a:endParaRPr lang="en-US" dirty="0"/>
            </a:p>
          </p:txBody>
        </p:sp>
      </p:grpSp>
      <p:sp>
        <p:nvSpPr>
          <p:cNvPr id="69636" name="Rectangle 19"/>
          <p:cNvSpPr>
            <a:spLocks noChangeArrowheads="1"/>
          </p:cNvSpPr>
          <p:nvPr/>
        </p:nvSpPr>
        <p:spPr bwMode="auto">
          <a:xfrm>
            <a:off x="-54181" y="243711"/>
            <a:ext cx="9198181" cy="698500"/>
          </a:xfrm>
          <a:prstGeom prst="rect">
            <a:avLst/>
          </a:prstGeom>
          <a:noFill/>
          <a:ln w="12700">
            <a:noFill/>
            <a:miter lim="800000"/>
            <a:headEnd/>
            <a:tailEnd/>
          </a:ln>
        </p:spPr>
        <p:txBody>
          <a:bodyPr wrap="square" lIns="90488" tIns="44450" rIns="90488" bIns="44450">
            <a:spAutoFit/>
          </a:bodyPr>
          <a:lstStyle/>
          <a:p>
            <a:pPr algn="ctr"/>
            <a:r>
              <a:rPr lang="en-US" sz="4000" dirty="0">
                <a:latin typeface="+mj-lt"/>
              </a:rPr>
              <a:t>Seal Check Requirements</a:t>
            </a:r>
          </a:p>
        </p:txBody>
      </p:sp>
      <p:sp>
        <p:nvSpPr>
          <p:cNvPr id="20"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68</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31750" y="428218"/>
            <a:ext cx="9175750" cy="698500"/>
          </a:xfrm>
          <a:prstGeom prst="rect">
            <a:avLst/>
          </a:prstGeom>
          <a:noFill/>
          <a:ln w="12700">
            <a:noFill/>
            <a:miter lim="800000"/>
            <a:headEnd/>
            <a:tailEnd/>
          </a:ln>
        </p:spPr>
        <p:txBody>
          <a:bodyPr wrap="square" lIns="90488" tIns="44450" rIns="90488" bIns="44450">
            <a:spAutoFit/>
          </a:bodyPr>
          <a:lstStyle/>
          <a:p>
            <a:pPr algn="ctr"/>
            <a:r>
              <a:rPr lang="en-US" sz="4000" dirty="0">
                <a:latin typeface="+mj-lt"/>
              </a:rPr>
              <a:t>Seal Check Requirements </a:t>
            </a:r>
            <a:r>
              <a:rPr lang="en-US" sz="2400" dirty="0" smtClean="0">
                <a:latin typeface="+mj-lt"/>
              </a:rPr>
              <a:t>(Cont'd.)</a:t>
            </a:r>
            <a:endParaRPr lang="en-US" sz="2400" dirty="0">
              <a:latin typeface="+mj-lt"/>
            </a:endParaRPr>
          </a:p>
        </p:txBody>
      </p:sp>
      <p:sp>
        <p:nvSpPr>
          <p:cNvPr id="70659" name="Rectangle 3"/>
          <p:cNvSpPr>
            <a:spLocks noChangeArrowheads="1"/>
          </p:cNvSpPr>
          <p:nvPr/>
        </p:nvSpPr>
        <p:spPr bwMode="auto">
          <a:xfrm>
            <a:off x="228599" y="1630496"/>
            <a:ext cx="6772276" cy="3105979"/>
          </a:xfrm>
          <a:prstGeom prst="rect">
            <a:avLst/>
          </a:prstGeom>
          <a:noFill/>
          <a:ln w="12700">
            <a:noFill/>
            <a:miter lim="800000"/>
            <a:headEnd/>
            <a:tailEnd/>
          </a:ln>
        </p:spPr>
        <p:txBody>
          <a:bodyPr wrap="square" lIns="90488" tIns="44450" rIns="90488" bIns="44450">
            <a:spAutoFit/>
          </a:bodyPr>
          <a:lstStyle/>
          <a:p>
            <a:pPr marL="228600" indent="-228600"/>
            <a:r>
              <a:rPr lang="en-US" sz="3200" dirty="0">
                <a:solidFill>
                  <a:srgbClr val="006666"/>
                </a:solidFill>
                <a:latin typeface="+mn-lt"/>
              </a:rPr>
              <a:t>Positive Pressure </a:t>
            </a:r>
            <a:r>
              <a:rPr lang="en-US" sz="3200" dirty="0" smtClean="0">
                <a:solidFill>
                  <a:srgbClr val="006666"/>
                </a:solidFill>
                <a:latin typeface="+mn-lt"/>
              </a:rPr>
              <a:t>Check (Exhaling)</a:t>
            </a:r>
            <a:endParaRPr lang="en-US" sz="2400" dirty="0">
              <a:solidFill>
                <a:srgbClr val="006666"/>
              </a:solidFill>
              <a:latin typeface="+mn-lt"/>
            </a:endParaRPr>
          </a:p>
          <a:p>
            <a:pPr marL="228600" indent="-228600" algn="just"/>
            <a:endParaRPr lang="en-US" sz="2000" dirty="0">
              <a:solidFill>
                <a:srgbClr val="006666"/>
              </a:solidFill>
              <a:latin typeface="+mn-lt"/>
            </a:endParaRPr>
          </a:p>
          <a:p>
            <a:pPr marL="342900" indent="-342900">
              <a:buFontTx/>
              <a:buChar char="•"/>
            </a:pPr>
            <a:r>
              <a:rPr lang="en-US" sz="2400" dirty="0">
                <a:solidFill>
                  <a:schemeClr val="accent2"/>
                </a:solidFill>
                <a:latin typeface="+mn-lt"/>
              </a:rPr>
              <a:t>Close off the exhalation valve and exhale gently into the facepiece.</a:t>
            </a:r>
          </a:p>
          <a:p>
            <a:pPr marL="342900" indent="-342900" algn="just"/>
            <a:endParaRPr lang="en-US" sz="2400" dirty="0">
              <a:solidFill>
                <a:schemeClr val="accent2"/>
              </a:solidFill>
              <a:latin typeface="+mn-lt"/>
            </a:endParaRPr>
          </a:p>
          <a:p>
            <a:pPr marL="342900" indent="-342900">
              <a:buFontTx/>
              <a:buChar char="•"/>
            </a:pPr>
            <a:r>
              <a:rPr lang="en-US" sz="2400" dirty="0">
                <a:solidFill>
                  <a:schemeClr val="accent2"/>
                </a:solidFill>
                <a:latin typeface="+mn-lt"/>
              </a:rPr>
              <a:t>Face fit is satisfactory if a slight positive pressure can be built up inside </a:t>
            </a:r>
            <a:r>
              <a:rPr lang="en-US" sz="2400" dirty="0" smtClean="0">
                <a:solidFill>
                  <a:schemeClr val="accent2"/>
                </a:solidFill>
                <a:latin typeface="+mn-lt"/>
              </a:rPr>
              <a:t>the </a:t>
            </a:r>
            <a:r>
              <a:rPr lang="en-US" sz="2400" dirty="0" err="1" smtClean="0">
                <a:solidFill>
                  <a:schemeClr val="accent2"/>
                </a:solidFill>
                <a:latin typeface="+mn-lt"/>
              </a:rPr>
              <a:t>facepiece</a:t>
            </a:r>
            <a:r>
              <a:rPr lang="en-US" sz="2400" dirty="0" smtClean="0">
                <a:solidFill>
                  <a:schemeClr val="accent2"/>
                </a:solidFill>
                <a:latin typeface="+mn-lt"/>
              </a:rPr>
              <a:t> </a:t>
            </a:r>
            <a:r>
              <a:rPr lang="en-US" sz="2400" dirty="0">
                <a:solidFill>
                  <a:schemeClr val="accent2"/>
                </a:solidFill>
                <a:latin typeface="+mn-lt"/>
              </a:rPr>
              <a:t>without evidence of outward leakage at the seal.  </a:t>
            </a:r>
          </a:p>
        </p:txBody>
      </p:sp>
      <p:grpSp>
        <p:nvGrpSpPr>
          <p:cNvPr id="70660" name="Group 4"/>
          <p:cNvGrpSpPr>
            <a:grpSpLocks/>
          </p:cNvGrpSpPr>
          <p:nvPr/>
        </p:nvGrpSpPr>
        <p:grpSpPr bwMode="auto">
          <a:xfrm>
            <a:off x="6659904" y="1674813"/>
            <a:ext cx="2198687" cy="4130675"/>
            <a:chOff x="4081" y="1239"/>
            <a:chExt cx="1385" cy="2602"/>
          </a:xfrm>
        </p:grpSpPr>
        <p:grpSp>
          <p:nvGrpSpPr>
            <p:cNvPr id="70662" name="Group 5"/>
            <p:cNvGrpSpPr>
              <a:grpSpLocks/>
            </p:cNvGrpSpPr>
            <p:nvPr/>
          </p:nvGrpSpPr>
          <p:grpSpPr bwMode="auto">
            <a:xfrm>
              <a:off x="4158" y="1239"/>
              <a:ext cx="1181" cy="1404"/>
              <a:chOff x="4158" y="1239"/>
              <a:chExt cx="1181" cy="1404"/>
            </a:xfrm>
          </p:grpSpPr>
          <p:sp>
            <p:nvSpPr>
              <p:cNvPr id="70665" name="Rectangle 6"/>
              <p:cNvSpPr>
                <a:spLocks noChangeArrowheads="1"/>
              </p:cNvSpPr>
              <p:nvPr/>
            </p:nvSpPr>
            <p:spPr bwMode="auto">
              <a:xfrm>
                <a:off x="5177" y="1702"/>
                <a:ext cx="128" cy="186"/>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70666" name="Rectangle 7"/>
              <p:cNvSpPr>
                <a:spLocks noChangeArrowheads="1"/>
              </p:cNvSpPr>
              <p:nvPr/>
            </p:nvSpPr>
            <p:spPr bwMode="auto">
              <a:xfrm>
                <a:off x="4878" y="1243"/>
                <a:ext cx="128" cy="185"/>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70667" name="Rectangle 8"/>
              <p:cNvSpPr>
                <a:spLocks noChangeArrowheads="1"/>
              </p:cNvSpPr>
              <p:nvPr/>
            </p:nvSpPr>
            <p:spPr bwMode="auto">
              <a:xfrm>
                <a:off x="4512" y="1239"/>
                <a:ext cx="126" cy="186"/>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70668" name="Rectangle 9"/>
              <p:cNvSpPr>
                <a:spLocks noChangeArrowheads="1"/>
              </p:cNvSpPr>
              <p:nvPr/>
            </p:nvSpPr>
            <p:spPr bwMode="auto">
              <a:xfrm>
                <a:off x="4203" y="1703"/>
                <a:ext cx="128" cy="187"/>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70669" name="Oval 10"/>
              <p:cNvSpPr>
                <a:spLocks noChangeArrowheads="1"/>
              </p:cNvSpPr>
              <p:nvPr/>
            </p:nvSpPr>
            <p:spPr bwMode="auto">
              <a:xfrm>
                <a:off x="4292" y="1289"/>
                <a:ext cx="936" cy="1235"/>
              </a:xfrm>
              <a:prstGeom prst="ellipse">
                <a:avLst/>
              </a:prstGeom>
              <a:gradFill rotWithShape="0">
                <a:gsLst>
                  <a:gs pos="0">
                    <a:srgbClr val="FFFFFF"/>
                  </a:gs>
                  <a:gs pos="100000">
                    <a:srgbClr val="B2B2B2"/>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70670" name="Oval 11"/>
              <p:cNvSpPr>
                <a:spLocks noChangeArrowheads="1"/>
              </p:cNvSpPr>
              <p:nvPr/>
            </p:nvSpPr>
            <p:spPr bwMode="auto">
              <a:xfrm>
                <a:off x="4307" y="1526"/>
                <a:ext cx="894" cy="839"/>
              </a:xfrm>
              <a:prstGeom prst="ellipse">
                <a:avLst/>
              </a:prstGeom>
              <a:solidFill>
                <a:schemeClr val="bg2"/>
              </a:solidFill>
              <a:ln w="25400">
                <a:solidFill>
                  <a:schemeClr val="tx1"/>
                </a:solidFill>
                <a:round/>
                <a:headEnd/>
                <a:tailEnd/>
              </a:ln>
            </p:spPr>
            <p:txBody>
              <a:bodyPr wrap="none" anchor="ctr"/>
              <a:lstStyle/>
              <a:p>
                <a:endParaRPr lang="en-US" dirty="0"/>
              </a:p>
            </p:txBody>
          </p:sp>
          <p:sp>
            <p:nvSpPr>
              <p:cNvPr id="70671" name="Oval 12" descr="Narrow horizontal"/>
              <p:cNvSpPr>
                <a:spLocks noChangeArrowheads="1"/>
              </p:cNvSpPr>
              <p:nvPr/>
            </p:nvSpPr>
            <p:spPr bwMode="auto">
              <a:xfrm>
                <a:off x="4222" y="1938"/>
                <a:ext cx="163" cy="515"/>
              </a:xfrm>
              <a:prstGeom prst="ellipse">
                <a:avLst/>
              </a:prstGeom>
              <a:pattFill prst="narHorz">
                <a:fgClr>
                  <a:schemeClr val="tx1"/>
                </a:fgClr>
                <a:bgClr>
                  <a:schemeClr val="bg1"/>
                </a:bgClr>
              </a:pattFill>
              <a:ln w="50800">
                <a:solidFill>
                  <a:schemeClr val="tx1"/>
                </a:solidFill>
                <a:round/>
                <a:headEnd/>
                <a:tailEnd/>
              </a:ln>
            </p:spPr>
            <p:txBody>
              <a:bodyPr wrap="none" anchor="ctr"/>
              <a:lstStyle/>
              <a:p>
                <a:endParaRPr lang="en-US" dirty="0"/>
              </a:p>
            </p:txBody>
          </p:sp>
          <p:sp>
            <p:nvSpPr>
              <p:cNvPr id="70672" name="Oval 13" descr="Small grid"/>
              <p:cNvSpPr>
                <a:spLocks noChangeArrowheads="1"/>
              </p:cNvSpPr>
              <p:nvPr/>
            </p:nvSpPr>
            <p:spPr bwMode="auto">
              <a:xfrm>
                <a:off x="4158" y="1938"/>
                <a:ext cx="166" cy="515"/>
              </a:xfrm>
              <a:prstGeom prst="ellipse">
                <a:avLst/>
              </a:prstGeom>
              <a:pattFill prst="smGrid">
                <a:fgClr>
                  <a:schemeClr val="tx1"/>
                </a:fgClr>
                <a:bgClr>
                  <a:schemeClr val="bg1"/>
                </a:bgClr>
              </a:pattFill>
              <a:ln w="50800">
                <a:solidFill>
                  <a:schemeClr val="tx1"/>
                </a:solidFill>
                <a:round/>
                <a:headEnd/>
                <a:tailEnd/>
              </a:ln>
            </p:spPr>
            <p:txBody>
              <a:bodyPr wrap="none" anchor="ctr"/>
              <a:lstStyle/>
              <a:p>
                <a:endParaRPr lang="en-US" dirty="0"/>
              </a:p>
            </p:txBody>
          </p:sp>
          <p:sp>
            <p:nvSpPr>
              <p:cNvPr id="70673" name="Oval 14" descr="Narrow horizontal"/>
              <p:cNvSpPr>
                <a:spLocks noChangeArrowheads="1"/>
              </p:cNvSpPr>
              <p:nvPr/>
            </p:nvSpPr>
            <p:spPr bwMode="auto">
              <a:xfrm>
                <a:off x="5113" y="1950"/>
                <a:ext cx="165" cy="515"/>
              </a:xfrm>
              <a:prstGeom prst="ellipse">
                <a:avLst/>
              </a:prstGeom>
              <a:pattFill prst="narHorz">
                <a:fgClr>
                  <a:schemeClr val="tx1"/>
                </a:fgClr>
                <a:bgClr>
                  <a:schemeClr val="bg1"/>
                </a:bgClr>
              </a:pattFill>
              <a:ln w="50800">
                <a:solidFill>
                  <a:schemeClr val="tx1"/>
                </a:solidFill>
                <a:round/>
                <a:headEnd/>
                <a:tailEnd/>
              </a:ln>
            </p:spPr>
            <p:txBody>
              <a:bodyPr wrap="none" anchor="ctr"/>
              <a:lstStyle/>
              <a:p>
                <a:endParaRPr lang="en-US" dirty="0"/>
              </a:p>
            </p:txBody>
          </p:sp>
          <p:sp>
            <p:nvSpPr>
              <p:cNvPr id="70674" name="Oval 15" descr="Small grid"/>
              <p:cNvSpPr>
                <a:spLocks noChangeArrowheads="1"/>
              </p:cNvSpPr>
              <p:nvPr/>
            </p:nvSpPr>
            <p:spPr bwMode="auto">
              <a:xfrm>
                <a:off x="5174" y="1950"/>
                <a:ext cx="165" cy="515"/>
              </a:xfrm>
              <a:prstGeom prst="ellipse">
                <a:avLst/>
              </a:prstGeom>
              <a:pattFill prst="smGrid">
                <a:fgClr>
                  <a:schemeClr val="tx1"/>
                </a:fgClr>
                <a:bgClr>
                  <a:schemeClr val="bg1"/>
                </a:bgClr>
              </a:pattFill>
              <a:ln w="50800">
                <a:solidFill>
                  <a:schemeClr val="tx1"/>
                </a:solidFill>
                <a:round/>
                <a:headEnd/>
                <a:tailEnd/>
              </a:ln>
            </p:spPr>
            <p:txBody>
              <a:bodyPr wrap="none" anchor="ctr"/>
              <a:lstStyle/>
              <a:p>
                <a:endParaRPr lang="en-US" dirty="0"/>
              </a:p>
            </p:txBody>
          </p:sp>
          <p:grpSp>
            <p:nvGrpSpPr>
              <p:cNvPr id="70675" name="Group 16"/>
              <p:cNvGrpSpPr>
                <a:grpSpLocks/>
              </p:cNvGrpSpPr>
              <p:nvPr/>
            </p:nvGrpSpPr>
            <p:grpSpPr bwMode="auto">
              <a:xfrm>
                <a:off x="4622" y="2341"/>
                <a:ext cx="280" cy="302"/>
                <a:chOff x="4622" y="2341"/>
                <a:chExt cx="280" cy="302"/>
              </a:xfrm>
            </p:grpSpPr>
            <p:sp>
              <p:nvSpPr>
                <p:cNvPr id="70677" name="Oval 17" descr="Outlined diamond"/>
                <p:cNvSpPr>
                  <a:spLocks noChangeArrowheads="1"/>
                </p:cNvSpPr>
                <p:nvPr/>
              </p:nvSpPr>
              <p:spPr bwMode="auto">
                <a:xfrm>
                  <a:off x="4622" y="2341"/>
                  <a:ext cx="280" cy="302"/>
                </a:xfrm>
                <a:prstGeom prst="ellipse">
                  <a:avLst/>
                </a:prstGeom>
                <a:pattFill prst="openDmnd">
                  <a:fgClr>
                    <a:schemeClr val="tx1"/>
                  </a:fgClr>
                  <a:bgClr>
                    <a:schemeClr val="bg1"/>
                  </a:bgClr>
                </a:pattFill>
                <a:ln w="50800">
                  <a:solidFill>
                    <a:schemeClr val="tx1"/>
                  </a:solidFill>
                  <a:round/>
                  <a:headEnd/>
                  <a:tailEnd/>
                </a:ln>
              </p:spPr>
              <p:txBody>
                <a:bodyPr wrap="none" anchor="ctr"/>
                <a:lstStyle/>
                <a:p>
                  <a:endParaRPr lang="en-US" dirty="0"/>
                </a:p>
              </p:txBody>
            </p:sp>
            <p:sp>
              <p:nvSpPr>
                <p:cNvPr id="70678" name="Oval 18"/>
                <p:cNvSpPr>
                  <a:spLocks noChangeArrowheads="1"/>
                </p:cNvSpPr>
                <p:nvPr/>
              </p:nvSpPr>
              <p:spPr bwMode="auto">
                <a:xfrm>
                  <a:off x="4713" y="2425"/>
                  <a:ext cx="92" cy="128"/>
                </a:xfrm>
                <a:prstGeom prst="ellipse">
                  <a:avLst/>
                </a:prstGeom>
                <a:solidFill>
                  <a:schemeClr val="bg2"/>
                </a:solidFill>
                <a:ln w="25400">
                  <a:solidFill>
                    <a:schemeClr val="tx1"/>
                  </a:solidFill>
                  <a:round/>
                  <a:headEnd/>
                  <a:tailEnd/>
                </a:ln>
              </p:spPr>
              <p:txBody>
                <a:bodyPr wrap="none" anchor="ctr"/>
                <a:lstStyle/>
                <a:p>
                  <a:endParaRPr lang="en-US" dirty="0"/>
                </a:p>
              </p:txBody>
            </p:sp>
          </p:grpSp>
          <p:sp>
            <p:nvSpPr>
              <p:cNvPr id="70676" name="Oval 19"/>
              <p:cNvSpPr>
                <a:spLocks noChangeArrowheads="1"/>
              </p:cNvSpPr>
              <p:nvPr/>
            </p:nvSpPr>
            <p:spPr bwMode="auto">
              <a:xfrm>
                <a:off x="4391" y="1603"/>
                <a:ext cx="725" cy="684"/>
              </a:xfrm>
              <a:prstGeom prst="ellipse">
                <a:avLst/>
              </a:prstGeom>
              <a:gradFill rotWithShape="0">
                <a:gsLst>
                  <a:gs pos="0">
                    <a:srgbClr val="CCCCCC"/>
                  </a:gs>
                  <a:gs pos="50000">
                    <a:srgbClr val="FFFFFF"/>
                  </a:gs>
                  <a:gs pos="100000">
                    <a:srgbClr val="CCCCCC"/>
                  </a:gs>
                </a:gsLst>
                <a:lin ang="0" scaled="1"/>
              </a:gradFill>
              <a:ln w="50800">
                <a:solidFill>
                  <a:schemeClr val="tx1"/>
                </a:solidFill>
                <a:round/>
                <a:headEnd/>
                <a:tailEnd/>
              </a:ln>
            </p:spPr>
            <p:txBody>
              <a:bodyPr wrap="none" anchor="ctr"/>
              <a:lstStyle/>
              <a:p>
                <a:endParaRPr lang="en-US" dirty="0"/>
              </a:p>
            </p:txBody>
          </p:sp>
        </p:grpSp>
        <p:sp>
          <p:nvSpPr>
            <p:cNvPr id="70663" name="AutoShape 20"/>
            <p:cNvSpPr>
              <a:spLocks noChangeArrowheads="1"/>
            </p:cNvSpPr>
            <p:nvPr/>
          </p:nvSpPr>
          <p:spPr bwMode="auto">
            <a:xfrm rot="-5400000">
              <a:off x="4415" y="2765"/>
              <a:ext cx="690" cy="498"/>
            </a:xfrm>
            <a:prstGeom prst="rightArrow">
              <a:avLst>
                <a:gd name="adj1" fmla="val 50000"/>
                <a:gd name="adj2" fmla="val 69284"/>
              </a:avLst>
            </a:prstGeom>
            <a:gradFill rotWithShape="0">
              <a:gsLst>
                <a:gs pos="0">
                  <a:srgbClr val="000000"/>
                </a:gs>
                <a:gs pos="100000">
                  <a:srgbClr val="000000"/>
                </a:gs>
              </a:gsLst>
              <a:path path="rect">
                <a:fillToRect l="50000" t="50000" r="50000" b="50000"/>
              </a:path>
            </a:gradFill>
            <a:ln w="12700">
              <a:noFill/>
              <a:miter lim="800000"/>
              <a:headEnd/>
              <a:tailEnd/>
            </a:ln>
          </p:spPr>
          <p:txBody>
            <a:bodyPr wrap="none" anchor="ctr"/>
            <a:lstStyle/>
            <a:p>
              <a:endParaRPr lang="en-US" dirty="0"/>
            </a:p>
          </p:txBody>
        </p:sp>
        <p:sp>
          <p:nvSpPr>
            <p:cNvPr id="70664" name="Rectangle 21"/>
            <p:cNvSpPr>
              <a:spLocks noChangeArrowheads="1"/>
            </p:cNvSpPr>
            <p:nvPr/>
          </p:nvSpPr>
          <p:spPr bwMode="auto">
            <a:xfrm>
              <a:off x="4081" y="3401"/>
              <a:ext cx="1385" cy="440"/>
            </a:xfrm>
            <a:prstGeom prst="rect">
              <a:avLst/>
            </a:prstGeom>
            <a:noFill/>
            <a:ln w="12700">
              <a:noFill/>
              <a:miter lim="800000"/>
              <a:headEnd/>
              <a:tailEnd/>
            </a:ln>
          </p:spPr>
          <p:txBody>
            <a:bodyPr wrap="none" lIns="90488" tIns="44450" rIns="90488" bIns="44450">
              <a:spAutoFit/>
            </a:bodyPr>
            <a:lstStyle/>
            <a:p>
              <a:pPr algn="ctr"/>
              <a:r>
                <a:rPr lang="en-US" sz="2000" b="1" dirty="0"/>
                <a:t>Cover</a:t>
              </a:r>
            </a:p>
            <a:p>
              <a:pPr algn="ctr"/>
              <a:r>
                <a:rPr lang="en-US" sz="2000" b="1" dirty="0"/>
                <a:t>Exhalation Valve</a:t>
              </a:r>
            </a:p>
          </p:txBody>
        </p:sp>
      </p:grpSp>
      <p:sp>
        <p:nvSpPr>
          <p:cNvPr id="23"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69</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18037" y="359956"/>
            <a:ext cx="9177338" cy="698500"/>
          </a:xfrm>
          <a:prstGeom prst="rect">
            <a:avLst/>
          </a:prstGeom>
          <a:noFill/>
          <a:ln w="12700">
            <a:noFill/>
            <a:miter lim="800000"/>
            <a:headEnd/>
            <a:tailEnd/>
          </a:ln>
        </p:spPr>
        <p:txBody>
          <a:bodyPr wrap="square" lIns="90488" tIns="44450" rIns="90488" bIns="44450">
            <a:spAutoFit/>
          </a:bodyPr>
          <a:lstStyle/>
          <a:p>
            <a:pPr algn="ctr"/>
            <a:r>
              <a:rPr lang="en-US" sz="4000" dirty="0">
                <a:latin typeface="+mj-lt"/>
              </a:rPr>
              <a:t>Seal Check Requirements </a:t>
            </a:r>
            <a:r>
              <a:rPr lang="en-US" sz="2400" dirty="0" smtClean="0">
                <a:latin typeface="+mj-lt"/>
              </a:rPr>
              <a:t>(Cont'd.)</a:t>
            </a:r>
            <a:endParaRPr lang="en-US" sz="2400" dirty="0">
              <a:latin typeface="+mj-lt"/>
            </a:endParaRPr>
          </a:p>
        </p:txBody>
      </p:sp>
      <p:grpSp>
        <p:nvGrpSpPr>
          <p:cNvPr id="71683" name="Group 3"/>
          <p:cNvGrpSpPr>
            <a:grpSpLocks/>
          </p:cNvGrpSpPr>
          <p:nvPr/>
        </p:nvGrpSpPr>
        <p:grpSpPr bwMode="auto">
          <a:xfrm>
            <a:off x="5904706" y="2043777"/>
            <a:ext cx="2817813" cy="2746375"/>
            <a:chOff x="3570" y="1341"/>
            <a:chExt cx="1775" cy="1730"/>
          </a:xfrm>
        </p:grpSpPr>
        <p:grpSp>
          <p:nvGrpSpPr>
            <p:cNvPr id="71686" name="Group 4"/>
            <p:cNvGrpSpPr>
              <a:grpSpLocks/>
            </p:cNvGrpSpPr>
            <p:nvPr/>
          </p:nvGrpSpPr>
          <p:grpSpPr bwMode="auto">
            <a:xfrm>
              <a:off x="3863" y="1341"/>
              <a:ext cx="1181" cy="1404"/>
              <a:chOff x="3863" y="1341"/>
              <a:chExt cx="1181" cy="1404"/>
            </a:xfrm>
          </p:grpSpPr>
          <p:sp>
            <p:nvSpPr>
              <p:cNvPr id="71725" name="Rectangle 5"/>
              <p:cNvSpPr>
                <a:spLocks noChangeArrowheads="1"/>
              </p:cNvSpPr>
              <p:nvPr/>
            </p:nvSpPr>
            <p:spPr bwMode="auto">
              <a:xfrm>
                <a:off x="4882" y="1804"/>
                <a:ext cx="128" cy="186"/>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71726" name="Rectangle 6"/>
              <p:cNvSpPr>
                <a:spLocks noChangeArrowheads="1"/>
              </p:cNvSpPr>
              <p:nvPr/>
            </p:nvSpPr>
            <p:spPr bwMode="auto">
              <a:xfrm>
                <a:off x="4583" y="1345"/>
                <a:ext cx="128" cy="185"/>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71727" name="Rectangle 7"/>
              <p:cNvSpPr>
                <a:spLocks noChangeArrowheads="1"/>
              </p:cNvSpPr>
              <p:nvPr/>
            </p:nvSpPr>
            <p:spPr bwMode="auto">
              <a:xfrm>
                <a:off x="4217" y="1341"/>
                <a:ext cx="126" cy="186"/>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71728" name="Rectangle 8"/>
              <p:cNvSpPr>
                <a:spLocks noChangeArrowheads="1"/>
              </p:cNvSpPr>
              <p:nvPr/>
            </p:nvSpPr>
            <p:spPr bwMode="auto">
              <a:xfrm>
                <a:off x="3908" y="1805"/>
                <a:ext cx="128" cy="187"/>
              </a:xfrm>
              <a:prstGeom prst="rect">
                <a:avLst/>
              </a:prstGeom>
              <a:solidFill>
                <a:schemeClr val="bg2"/>
              </a:solidFill>
              <a:ln w="25400">
                <a:solidFill>
                  <a:schemeClr val="tx1"/>
                </a:solidFill>
                <a:miter lim="800000"/>
                <a:headEnd/>
                <a:tailEnd/>
              </a:ln>
            </p:spPr>
            <p:txBody>
              <a:bodyPr wrap="none" anchor="ctr"/>
              <a:lstStyle/>
              <a:p>
                <a:endParaRPr lang="en-US" dirty="0"/>
              </a:p>
            </p:txBody>
          </p:sp>
          <p:sp>
            <p:nvSpPr>
              <p:cNvPr id="71729" name="Oval 9"/>
              <p:cNvSpPr>
                <a:spLocks noChangeArrowheads="1"/>
              </p:cNvSpPr>
              <p:nvPr/>
            </p:nvSpPr>
            <p:spPr bwMode="auto">
              <a:xfrm>
                <a:off x="3997" y="1391"/>
                <a:ext cx="936" cy="1235"/>
              </a:xfrm>
              <a:prstGeom prst="ellipse">
                <a:avLst/>
              </a:prstGeom>
              <a:gradFill rotWithShape="0">
                <a:gsLst>
                  <a:gs pos="0">
                    <a:srgbClr val="FFFFFF"/>
                  </a:gs>
                  <a:gs pos="100000">
                    <a:srgbClr val="B2B2B2"/>
                  </a:gs>
                </a:gsLst>
                <a:path path="shape">
                  <a:fillToRect l="50000" t="50000" r="50000" b="50000"/>
                </a:path>
              </a:gradFill>
              <a:ln w="25400">
                <a:solidFill>
                  <a:schemeClr val="tx1"/>
                </a:solidFill>
                <a:round/>
                <a:headEnd/>
                <a:tailEnd/>
              </a:ln>
            </p:spPr>
            <p:txBody>
              <a:bodyPr wrap="none" anchor="ctr"/>
              <a:lstStyle/>
              <a:p>
                <a:endParaRPr lang="en-US" dirty="0"/>
              </a:p>
            </p:txBody>
          </p:sp>
          <p:sp>
            <p:nvSpPr>
              <p:cNvPr id="71730" name="Oval 10"/>
              <p:cNvSpPr>
                <a:spLocks noChangeArrowheads="1"/>
              </p:cNvSpPr>
              <p:nvPr/>
            </p:nvSpPr>
            <p:spPr bwMode="auto">
              <a:xfrm>
                <a:off x="4012" y="1628"/>
                <a:ext cx="894" cy="839"/>
              </a:xfrm>
              <a:prstGeom prst="ellipse">
                <a:avLst/>
              </a:prstGeom>
              <a:solidFill>
                <a:schemeClr val="bg2"/>
              </a:solidFill>
              <a:ln w="25400">
                <a:solidFill>
                  <a:schemeClr val="tx1"/>
                </a:solidFill>
                <a:round/>
                <a:headEnd/>
                <a:tailEnd/>
              </a:ln>
            </p:spPr>
            <p:txBody>
              <a:bodyPr wrap="none" anchor="ctr"/>
              <a:lstStyle/>
              <a:p>
                <a:endParaRPr lang="en-US" dirty="0"/>
              </a:p>
            </p:txBody>
          </p:sp>
          <p:sp>
            <p:nvSpPr>
              <p:cNvPr id="71731" name="Oval 11" descr="Narrow horizontal"/>
              <p:cNvSpPr>
                <a:spLocks noChangeArrowheads="1"/>
              </p:cNvSpPr>
              <p:nvPr/>
            </p:nvSpPr>
            <p:spPr bwMode="auto">
              <a:xfrm>
                <a:off x="3927" y="2040"/>
                <a:ext cx="163" cy="515"/>
              </a:xfrm>
              <a:prstGeom prst="ellipse">
                <a:avLst/>
              </a:prstGeom>
              <a:pattFill prst="narHorz">
                <a:fgClr>
                  <a:schemeClr val="tx1"/>
                </a:fgClr>
                <a:bgClr>
                  <a:schemeClr val="bg1"/>
                </a:bgClr>
              </a:pattFill>
              <a:ln w="50800">
                <a:solidFill>
                  <a:schemeClr val="tx1"/>
                </a:solidFill>
                <a:round/>
                <a:headEnd/>
                <a:tailEnd/>
              </a:ln>
            </p:spPr>
            <p:txBody>
              <a:bodyPr wrap="none" anchor="ctr"/>
              <a:lstStyle/>
              <a:p>
                <a:endParaRPr lang="en-US" dirty="0"/>
              </a:p>
            </p:txBody>
          </p:sp>
          <p:sp>
            <p:nvSpPr>
              <p:cNvPr id="71732" name="Oval 12" descr="Small grid"/>
              <p:cNvSpPr>
                <a:spLocks noChangeArrowheads="1"/>
              </p:cNvSpPr>
              <p:nvPr/>
            </p:nvSpPr>
            <p:spPr bwMode="auto">
              <a:xfrm>
                <a:off x="3863" y="2040"/>
                <a:ext cx="166" cy="515"/>
              </a:xfrm>
              <a:prstGeom prst="ellipse">
                <a:avLst/>
              </a:prstGeom>
              <a:pattFill prst="smGrid">
                <a:fgClr>
                  <a:schemeClr val="tx1"/>
                </a:fgClr>
                <a:bgClr>
                  <a:schemeClr val="bg1"/>
                </a:bgClr>
              </a:pattFill>
              <a:ln w="50800">
                <a:solidFill>
                  <a:schemeClr val="tx1"/>
                </a:solidFill>
                <a:round/>
                <a:headEnd/>
                <a:tailEnd/>
              </a:ln>
            </p:spPr>
            <p:txBody>
              <a:bodyPr wrap="none" anchor="ctr"/>
              <a:lstStyle/>
              <a:p>
                <a:endParaRPr lang="en-US" dirty="0"/>
              </a:p>
            </p:txBody>
          </p:sp>
          <p:sp>
            <p:nvSpPr>
              <p:cNvPr id="71733" name="Oval 13" descr="Narrow horizontal"/>
              <p:cNvSpPr>
                <a:spLocks noChangeArrowheads="1"/>
              </p:cNvSpPr>
              <p:nvPr/>
            </p:nvSpPr>
            <p:spPr bwMode="auto">
              <a:xfrm>
                <a:off x="4818" y="2052"/>
                <a:ext cx="165" cy="515"/>
              </a:xfrm>
              <a:prstGeom prst="ellipse">
                <a:avLst/>
              </a:prstGeom>
              <a:pattFill prst="narHorz">
                <a:fgClr>
                  <a:schemeClr val="tx1"/>
                </a:fgClr>
                <a:bgClr>
                  <a:schemeClr val="bg1"/>
                </a:bgClr>
              </a:pattFill>
              <a:ln w="50800">
                <a:solidFill>
                  <a:schemeClr val="tx1"/>
                </a:solidFill>
                <a:round/>
                <a:headEnd/>
                <a:tailEnd/>
              </a:ln>
            </p:spPr>
            <p:txBody>
              <a:bodyPr wrap="none" anchor="ctr"/>
              <a:lstStyle/>
              <a:p>
                <a:endParaRPr lang="en-US" dirty="0"/>
              </a:p>
            </p:txBody>
          </p:sp>
          <p:sp>
            <p:nvSpPr>
              <p:cNvPr id="71734" name="Oval 14" descr="Small grid"/>
              <p:cNvSpPr>
                <a:spLocks noChangeArrowheads="1"/>
              </p:cNvSpPr>
              <p:nvPr/>
            </p:nvSpPr>
            <p:spPr bwMode="auto">
              <a:xfrm>
                <a:off x="4879" y="2052"/>
                <a:ext cx="165" cy="515"/>
              </a:xfrm>
              <a:prstGeom prst="ellipse">
                <a:avLst/>
              </a:prstGeom>
              <a:pattFill prst="smGrid">
                <a:fgClr>
                  <a:schemeClr val="tx1"/>
                </a:fgClr>
                <a:bgClr>
                  <a:schemeClr val="bg1"/>
                </a:bgClr>
              </a:pattFill>
              <a:ln w="50800">
                <a:solidFill>
                  <a:schemeClr val="tx1"/>
                </a:solidFill>
                <a:round/>
                <a:headEnd/>
                <a:tailEnd/>
              </a:ln>
            </p:spPr>
            <p:txBody>
              <a:bodyPr wrap="none" anchor="ctr"/>
              <a:lstStyle/>
              <a:p>
                <a:endParaRPr lang="en-US" dirty="0"/>
              </a:p>
            </p:txBody>
          </p:sp>
          <p:grpSp>
            <p:nvGrpSpPr>
              <p:cNvPr id="71735" name="Group 15"/>
              <p:cNvGrpSpPr>
                <a:grpSpLocks/>
              </p:cNvGrpSpPr>
              <p:nvPr/>
            </p:nvGrpSpPr>
            <p:grpSpPr bwMode="auto">
              <a:xfrm>
                <a:off x="4327" y="2443"/>
                <a:ext cx="280" cy="302"/>
                <a:chOff x="4327" y="2443"/>
                <a:chExt cx="280" cy="302"/>
              </a:xfrm>
            </p:grpSpPr>
            <p:sp>
              <p:nvSpPr>
                <p:cNvPr id="71737" name="Oval 16" descr="Outlined diamond"/>
                <p:cNvSpPr>
                  <a:spLocks noChangeArrowheads="1"/>
                </p:cNvSpPr>
                <p:nvPr/>
              </p:nvSpPr>
              <p:spPr bwMode="auto">
                <a:xfrm>
                  <a:off x="4327" y="2443"/>
                  <a:ext cx="280" cy="302"/>
                </a:xfrm>
                <a:prstGeom prst="ellipse">
                  <a:avLst/>
                </a:prstGeom>
                <a:pattFill prst="openDmnd">
                  <a:fgClr>
                    <a:schemeClr val="tx1"/>
                  </a:fgClr>
                  <a:bgClr>
                    <a:schemeClr val="bg1"/>
                  </a:bgClr>
                </a:pattFill>
                <a:ln w="50800">
                  <a:solidFill>
                    <a:schemeClr val="tx1"/>
                  </a:solidFill>
                  <a:round/>
                  <a:headEnd/>
                  <a:tailEnd/>
                </a:ln>
              </p:spPr>
              <p:txBody>
                <a:bodyPr wrap="none" anchor="ctr"/>
                <a:lstStyle/>
                <a:p>
                  <a:endParaRPr lang="en-US" dirty="0"/>
                </a:p>
              </p:txBody>
            </p:sp>
            <p:sp>
              <p:nvSpPr>
                <p:cNvPr id="71738" name="Oval 17"/>
                <p:cNvSpPr>
                  <a:spLocks noChangeArrowheads="1"/>
                </p:cNvSpPr>
                <p:nvPr/>
              </p:nvSpPr>
              <p:spPr bwMode="auto">
                <a:xfrm>
                  <a:off x="4418" y="2527"/>
                  <a:ext cx="92" cy="128"/>
                </a:xfrm>
                <a:prstGeom prst="ellipse">
                  <a:avLst/>
                </a:prstGeom>
                <a:solidFill>
                  <a:schemeClr val="bg2"/>
                </a:solidFill>
                <a:ln w="25400">
                  <a:solidFill>
                    <a:schemeClr val="tx1"/>
                  </a:solidFill>
                  <a:round/>
                  <a:headEnd/>
                  <a:tailEnd/>
                </a:ln>
              </p:spPr>
              <p:txBody>
                <a:bodyPr wrap="none" anchor="ctr"/>
                <a:lstStyle/>
                <a:p>
                  <a:endParaRPr lang="en-US" dirty="0"/>
                </a:p>
              </p:txBody>
            </p:sp>
          </p:grpSp>
          <p:sp>
            <p:nvSpPr>
              <p:cNvPr id="71736" name="Oval 18"/>
              <p:cNvSpPr>
                <a:spLocks noChangeArrowheads="1"/>
              </p:cNvSpPr>
              <p:nvPr/>
            </p:nvSpPr>
            <p:spPr bwMode="auto">
              <a:xfrm>
                <a:off x="4096" y="1705"/>
                <a:ext cx="725" cy="684"/>
              </a:xfrm>
              <a:prstGeom prst="ellipse">
                <a:avLst/>
              </a:prstGeom>
              <a:gradFill rotWithShape="0">
                <a:gsLst>
                  <a:gs pos="0">
                    <a:srgbClr val="CCCCCC"/>
                  </a:gs>
                  <a:gs pos="50000">
                    <a:srgbClr val="FFFFFF"/>
                  </a:gs>
                  <a:gs pos="100000">
                    <a:srgbClr val="CCCCCC"/>
                  </a:gs>
                </a:gsLst>
                <a:lin ang="0" scaled="1"/>
              </a:gradFill>
              <a:ln w="50800">
                <a:solidFill>
                  <a:schemeClr val="tx1"/>
                </a:solidFill>
                <a:round/>
                <a:headEnd/>
                <a:tailEnd/>
              </a:ln>
            </p:spPr>
            <p:txBody>
              <a:bodyPr wrap="none" anchor="ctr"/>
              <a:lstStyle/>
              <a:p>
                <a:endParaRPr lang="en-US" dirty="0"/>
              </a:p>
            </p:txBody>
          </p:sp>
        </p:grpSp>
        <p:grpSp>
          <p:nvGrpSpPr>
            <p:cNvPr id="71687" name="Group 19"/>
            <p:cNvGrpSpPr>
              <a:grpSpLocks/>
            </p:cNvGrpSpPr>
            <p:nvPr/>
          </p:nvGrpSpPr>
          <p:grpSpPr bwMode="auto">
            <a:xfrm>
              <a:off x="3570" y="2022"/>
              <a:ext cx="347" cy="1049"/>
              <a:chOff x="3570" y="2022"/>
              <a:chExt cx="347" cy="1049"/>
            </a:xfrm>
          </p:grpSpPr>
          <p:grpSp>
            <p:nvGrpSpPr>
              <p:cNvPr id="71707" name="Group 20"/>
              <p:cNvGrpSpPr>
                <a:grpSpLocks/>
              </p:cNvGrpSpPr>
              <p:nvPr/>
            </p:nvGrpSpPr>
            <p:grpSpPr bwMode="auto">
              <a:xfrm>
                <a:off x="3611" y="2022"/>
                <a:ext cx="306" cy="877"/>
                <a:chOff x="3611" y="2022"/>
                <a:chExt cx="306" cy="877"/>
              </a:xfrm>
            </p:grpSpPr>
            <p:sp>
              <p:nvSpPr>
                <p:cNvPr id="71715" name="Freeform 21"/>
                <p:cNvSpPr>
                  <a:spLocks/>
                </p:cNvSpPr>
                <p:nvPr/>
              </p:nvSpPr>
              <p:spPr bwMode="auto">
                <a:xfrm>
                  <a:off x="3611" y="2022"/>
                  <a:ext cx="306" cy="877"/>
                </a:xfrm>
                <a:custGeom>
                  <a:avLst/>
                  <a:gdLst>
                    <a:gd name="T0" fmla="*/ 244 w 306"/>
                    <a:gd name="T1" fmla="*/ 845 h 877"/>
                    <a:gd name="T2" fmla="*/ 241 w 306"/>
                    <a:gd name="T3" fmla="*/ 763 h 877"/>
                    <a:gd name="T4" fmla="*/ 265 w 306"/>
                    <a:gd name="T5" fmla="*/ 756 h 877"/>
                    <a:gd name="T6" fmla="*/ 280 w 306"/>
                    <a:gd name="T7" fmla="*/ 743 h 877"/>
                    <a:gd name="T8" fmla="*/ 292 w 306"/>
                    <a:gd name="T9" fmla="*/ 726 h 877"/>
                    <a:gd name="T10" fmla="*/ 300 w 306"/>
                    <a:gd name="T11" fmla="*/ 709 h 877"/>
                    <a:gd name="T12" fmla="*/ 305 w 306"/>
                    <a:gd name="T13" fmla="*/ 683 h 877"/>
                    <a:gd name="T14" fmla="*/ 302 w 306"/>
                    <a:gd name="T15" fmla="*/ 645 h 877"/>
                    <a:gd name="T16" fmla="*/ 295 w 306"/>
                    <a:gd name="T17" fmla="*/ 617 h 877"/>
                    <a:gd name="T18" fmla="*/ 285 w 306"/>
                    <a:gd name="T19" fmla="*/ 586 h 877"/>
                    <a:gd name="T20" fmla="*/ 268 w 306"/>
                    <a:gd name="T21" fmla="*/ 561 h 877"/>
                    <a:gd name="T22" fmla="*/ 244 w 306"/>
                    <a:gd name="T23" fmla="*/ 532 h 877"/>
                    <a:gd name="T24" fmla="*/ 231 w 306"/>
                    <a:gd name="T25" fmla="*/ 523 h 877"/>
                    <a:gd name="T26" fmla="*/ 221 w 306"/>
                    <a:gd name="T27" fmla="*/ 492 h 877"/>
                    <a:gd name="T28" fmla="*/ 212 w 306"/>
                    <a:gd name="T29" fmla="*/ 465 h 877"/>
                    <a:gd name="T30" fmla="*/ 201 w 306"/>
                    <a:gd name="T31" fmla="*/ 439 h 877"/>
                    <a:gd name="T32" fmla="*/ 188 w 306"/>
                    <a:gd name="T33" fmla="*/ 414 h 877"/>
                    <a:gd name="T34" fmla="*/ 178 w 306"/>
                    <a:gd name="T35" fmla="*/ 380 h 877"/>
                    <a:gd name="T36" fmla="*/ 181 w 306"/>
                    <a:gd name="T37" fmla="*/ 323 h 877"/>
                    <a:gd name="T38" fmla="*/ 184 w 306"/>
                    <a:gd name="T39" fmla="*/ 264 h 877"/>
                    <a:gd name="T40" fmla="*/ 191 w 306"/>
                    <a:gd name="T41" fmla="*/ 211 h 877"/>
                    <a:gd name="T42" fmla="*/ 191 w 306"/>
                    <a:gd name="T43" fmla="*/ 186 h 877"/>
                    <a:gd name="T44" fmla="*/ 188 w 306"/>
                    <a:gd name="T45" fmla="*/ 164 h 877"/>
                    <a:gd name="T46" fmla="*/ 195 w 306"/>
                    <a:gd name="T47" fmla="*/ 108 h 877"/>
                    <a:gd name="T48" fmla="*/ 188 w 306"/>
                    <a:gd name="T49" fmla="*/ 55 h 877"/>
                    <a:gd name="T50" fmla="*/ 184 w 306"/>
                    <a:gd name="T51" fmla="*/ 25 h 877"/>
                    <a:gd name="T52" fmla="*/ 174 w 306"/>
                    <a:gd name="T53" fmla="*/ 13 h 877"/>
                    <a:gd name="T54" fmla="*/ 163 w 306"/>
                    <a:gd name="T55" fmla="*/ 5 h 877"/>
                    <a:gd name="T56" fmla="*/ 147 w 306"/>
                    <a:gd name="T57" fmla="*/ 0 h 877"/>
                    <a:gd name="T58" fmla="*/ 131 w 306"/>
                    <a:gd name="T59" fmla="*/ 5 h 877"/>
                    <a:gd name="T60" fmla="*/ 121 w 306"/>
                    <a:gd name="T61" fmla="*/ 14 h 877"/>
                    <a:gd name="T62" fmla="*/ 110 w 306"/>
                    <a:gd name="T63" fmla="*/ 30 h 877"/>
                    <a:gd name="T64" fmla="*/ 104 w 306"/>
                    <a:gd name="T65" fmla="*/ 52 h 877"/>
                    <a:gd name="T66" fmla="*/ 104 w 306"/>
                    <a:gd name="T67" fmla="*/ 70 h 877"/>
                    <a:gd name="T68" fmla="*/ 97 w 306"/>
                    <a:gd name="T69" fmla="*/ 80 h 877"/>
                    <a:gd name="T70" fmla="*/ 90 w 306"/>
                    <a:gd name="T71" fmla="*/ 108 h 877"/>
                    <a:gd name="T72" fmla="*/ 84 w 306"/>
                    <a:gd name="T73" fmla="*/ 152 h 877"/>
                    <a:gd name="T74" fmla="*/ 77 w 306"/>
                    <a:gd name="T75" fmla="*/ 180 h 877"/>
                    <a:gd name="T76" fmla="*/ 70 w 306"/>
                    <a:gd name="T77" fmla="*/ 214 h 877"/>
                    <a:gd name="T78" fmla="*/ 60 w 306"/>
                    <a:gd name="T79" fmla="*/ 239 h 877"/>
                    <a:gd name="T80" fmla="*/ 50 w 306"/>
                    <a:gd name="T81" fmla="*/ 267 h 877"/>
                    <a:gd name="T82" fmla="*/ 43 w 306"/>
                    <a:gd name="T83" fmla="*/ 305 h 877"/>
                    <a:gd name="T84" fmla="*/ 40 w 306"/>
                    <a:gd name="T85" fmla="*/ 330 h 877"/>
                    <a:gd name="T86" fmla="*/ 37 w 306"/>
                    <a:gd name="T87" fmla="*/ 361 h 877"/>
                    <a:gd name="T88" fmla="*/ 34 w 306"/>
                    <a:gd name="T89" fmla="*/ 383 h 877"/>
                    <a:gd name="T90" fmla="*/ 24 w 306"/>
                    <a:gd name="T91" fmla="*/ 420 h 877"/>
                    <a:gd name="T92" fmla="*/ 10 w 306"/>
                    <a:gd name="T93" fmla="*/ 455 h 877"/>
                    <a:gd name="T94" fmla="*/ 3 w 306"/>
                    <a:gd name="T95" fmla="*/ 476 h 877"/>
                    <a:gd name="T96" fmla="*/ 0 w 306"/>
                    <a:gd name="T97" fmla="*/ 501 h 877"/>
                    <a:gd name="T98" fmla="*/ 0 w 306"/>
                    <a:gd name="T99" fmla="*/ 523 h 877"/>
                    <a:gd name="T100" fmla="*/ 30 w 306"/>
                    <a:gd name="T101" fmla="*/ 629 h 877"/>
                    <a:gd name="T102" fmla="*/ 34 w 306"/>
                    <a:gd name="T103" fmla="*/ 683 h 877"/>
                    <a:gd name="T104" fmla="*/ 34 w 306"/>
                    <a:gd name="T105" fmla="*/ 751 h 877"/>
                    <a:gd name="T106" fmla="*/ 34 w 306"/>
                    <a:gd name="T107" fmla="*/ 792 h 877"/>
                    <a:gd name="T108" fmla="*/ 25 w 306"/>
                    <a:gd name="T109" fmla="*/ 854 h 877"/>
                    <a:gd name="T110" fmla="*/ 80 w 306"/>
                    <a:gd name="T111" fmla="*/ 863 h 877"/>
                    <a:gd name="T112" fmla="*/ 151 w 306"/>
                    <a:gd name="T113" fmla="*/ 876 h 877"/>
                    <a:gd name="T114" fmla="*/ 204 w 306"/>
                    <a:gd name="T115" fmla="*/ 876 h 877"/>
                    <a:gd name="T116" fmla="*/ 244 w 306"/>
                    <a:gd name="T117" fmla="*/ 845 h 87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6"/>
                    <a:gd name="T178" fmla="*/ 0 h 877"/>
                    <a:gd name="T179" fmla="*/ 306 w 306"/>
                    <a:gd name="T180" fmla="*/ 877 h 87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6" h="877">
                      <a:moveTo>
                        <a:pt x="244" y="845"/>
                      </a:moveTo>
                      <a:lnTo>
                        <a:pt x="241" y="763"/>
                      </a:lnTo>
                      <a:lnTo>
                        <a:pt x="265" y="756"/>
                      </a:lnTo>
                      <a:lnTo>
                        <a:pt x="280" y="743"/>
                      </a:lnTo>
                      <a:lnTo>
                        <a:pt x="292" y="726"/>
                      </a:lnTo>
                      <a:lnTo>
                        <a:pt x="300" y="709"/>
                      </a:lnTo>
                      <a:lnTo>
                        <a:pt x="305" y="683"/>
                      </a:lnTo>
                      <a:lnTo>
                        <a:pt x="302" y="645"/>
                      </a:lnTo>
                      <a:lnTo>
                        <a:pt x="295" y="617"/>
                      </a:lnTo>
                      <a:lnTo>
                        <a:pt x="285" y="586"/>
                      </a:lnTo>
                      <a:lnTo>
                        <a:pt x="268" y="561"/>
                      </a:lnTo>
                      <a:lnTo>
                        <a:pt x="244" y="532"/>
                      </a:lnTo>
                      <a:lnTo>
                        <a:pt x="231" y="523"/>
                      </a:lnTo>
                      <a:lnTo>
                        <a:pt x="221" y="492"/>
                      </a:lnTo>
                      <a:lnTo>
                        <a:pt x="212" y="465"/>
                      </a:lnTo>
                      <a:lnTo>
                        <a:pt x="201" y="439"/>
                      </a:lnTo>
                      <a:lnTo>
                        <a:pt x="188" y="414"/>
                      </a:lnTo>
                      <a:lnTo>
                        <a:pt x="178" y="380"/>
                      </a:lnTo>
                      <a:lnTo>
                        <a:pt x="181" y="323"/>
                      </a:lnTo>
                      <a:lnTo>
                        <a:pt x="184" y="264"/>
                      </a:lnTo>
                      <a:lnTo>
                        <a:pt x="191" y="211"/>
                      </a:lnTo>
                      <a:lnTo>
                        <a:pt x="191" y="186"/>
                      </a:lnTo>
                      <a:lnTo>
                        <a:pt x="188" y="164"/>
                      </a:lnTo>
                      <a:lnTo>
                        <a:pt x="195" y="108"/>
                      </a:lnTo>
                      <a:lnTo>
                        <a:pt x="188" y="55"/>
                      </a:lnTo>
                      <a:lnTo>
                        <a:pt x="184" y="25"/>
                      </a:lnTo>
                      <a:lnTo>
                        <a:pt x="174" y="13"/>
                      </a:lnTo>
                      <a:lnTo>
                        <a:pt x="163" y="5"/>
                      </a:lnTo>
                      <a:lnTo>
                        <a:pt x="147" y="0"/>
                      </a:lnTo>
                      <a:lnTo>
                        <a:pt x="131" y="5"/>
                      </a:lnTo>
                      <a:lnTo>
                        <a:pt x="121" y="14"/>
                      </a:lnTo>
                      <a:lnTo>
                        <a:pt x="110" y="30"/>
                      </a:lnTo>
                      <a:lnTo>
                        <a:pt x="104" y="52"/>
                      </a:lnTo>
                      <a:lnTo>
                        <a:pt x="104" y="70"/>
                      </a:lnTo>
                      <a:lnTo>
                        <a:pt x="97" y="80"/>
                      </a:lnTo>
                      <a:lnTo>
                        <a:pt x="90" y="108"/>
                      </a:lnTo>
                      <a:lnTo>
                        <a:pt x="84" y="152"/>
                      </a:lnTo>
                      <a:lnTo>
                        <a:pt x="77" y="180"/>
                      </a:lnTo>
                      <a:lnTo>
                        <a:pt x="70" y="214"/>
                      </a:lnTo>
                      <a:lnTo>
                        <a:pt x="60" y="239"/>
                      </a:lnTo>
                      <a:lnTo>
                        <a:pt x="50" y="267"/>
                      </a:lnTo>
                      <a:lnTo>
                        <a:pt x="43" y="305"/>
                      </a:lnTo>
                      <a:lnTo>
                        <a:pt x="40" y="330"/>
                      </a:lnTo>
                      <a:lnTo>
                        <a:pt x="37" y="361"/>
                      </a:lnTo>
                      <a:lnTo>
                        <a:pt x="34" y="383"/>
                      </a:lnTo>
                      <a:lnTo>
                        <a:pt x="24" y="420"/>
                      </a:lnTo>
                      <a:lnTo>
                        <a:pt x="10" y="455"/>
                      </a:lnTo>
                      <a:lnTo>
                        <a:pt x="3" y="476"/>
                      </a:lnTo>
                      <a:lnTo>
                        <a:pt x="0" y="501"/>
                      </a:lnTo>
                      <a:lnTo>
                        <a:pt x="0" y="523"/>
                      </a:lnTo>
                      <a:lnTo>
                        <a:pt x="30" y="629"/>
                      </a:lnTo>
                      <a:lnTo>
                        <a:pt x="34" y="683"/>
                      </a:lnTo>
                      <a:lnTo>
                        <a:pt x="34" y="751"/>
                      </a:lnTo>
                      <a:lnTo>
                        <a:pt x="34" y="792"/>
                      </a:lnTo>
                      <a:lnTo>
                        <a:pt x="25" y="854"/>
                      </a:lnTo>
                      <a:lnTo>
                        <a:pt x="80" y="863"/>
                      </a:lnTo>
                      <a:lnTo>
                        <a:pt x="151" y="876"/>
                      </a:lnTo>
                      <a:lnTo>
                        <a:pt x="204" y="876"/>
                      </a:lnTo>
                      <a:lnTo>
                        <a:pt x="244" y="845"/>
                      </a:lnTo>
                    </a:path>
                  </a:pathLst>
                </a:custGeom>
                <a:solidFill>
                  <a:srgbClr val="FCD1C1"/>
                </a:solidFill>
                <a:ln w="12700" cap="rnd">
                  <a:solidFill>
                    <a:srgbClr val="000000"/>
                  </a:solidFill>
                  <a:round/>
                  <a:headEnd/>
                  <a:tailEnd/>
                </a:ln>
              </p:spPr>
              <p:txBody>
                <a:bodyPr/>
                <a:lstStyle/>
                <a:p>
                  <a:endParaRPr lang="en-US" dirty="0"/>
                </a:p>
              </p:txBody>
            </p:sp>
            <p:sp>
              <p:nvSpPr>
                <p:cNvPr id="71716" name="Freeform 22"/>
                <p:cNvSpPr>
                  <a:spLocks/>
                </p:cNvSpPr>
                <p:nvPr/>
              </p:nvSpPr>
              <p:spPr bwMode="auto">
                <a:xfrm>
                  <a:off x="3714" y="2096"/>
                  <a:ext cx="52" cy="336"/>
                </a:xfrm>
                <a:custGeom>
                  <a:avLst/>
                  <a:gdLst>
                    <a:gd name="T0" fmla="*/ 46 w 52"/>
                    <a:gd name="T1" fmla="*/ 335 h 336"/>
                    <a:gd name="T2" fmla="*/ 44 w 52"/>
                    <a:gd name="T3" fmla="*/ 290 h 336"/>
                    <a:gd name="T4" fmla="*/ 44 w 52"/>
                    <a:gd name="T5" fmla="*/ 265 h 336"/>
                    <a:gd name="T6" fmla="*/ 44 w 52"/>
                    <a:gd name="T7" fmla="*/ 246 h 336"/>
                    <a:gd name="T8" fmla="*/ 44 w 52"/>
                    <a:gd name="T9" fmla="*/ 230 h 336"/>
                    <a:gd name="T10" fmla="*/ 41 w 52"/>
                    <a:gd name="T11" fmla="*/ 218 h 336"/>
                    <a:gd name="T12" fmla="*/ 44 w 52"/>
                    <a:gd name="T13" fmla="*/ 202 h 336"/>
                    <a:gd name="T14" fmla="*/ 44 w 52"/>
                    <a:gd name="T15" fmla="*/ 177 h 336"/>
                    <a:gd name="T16" fmla="*/ 44 w 52"/>
                    <a:gd name="T17" fmla="*/ 156 h 336"/>
                    <a:gd name="T18" fmla="*/ 44 w 52"/>
                    <a:gd name="T19" fmla="*/ 144 h 336"/>
                    <a:gd name="T20" fmla="*/ 44 w 52"/>
                    <a:gd name="T21" fmla="*/ 122 h 336"/>
                    <a:gd name="T22" fmla="*/ 48 w 52"/>
                    <a:gd name="T23" fmla="*/ 109 h 336"/>
                    <a:gd name="T24" fmla="*/ 51 w 52"/>
                    <a:gd name="T25" fmla="*/ 87 h 336"/>
                    <a:gd name="T26" fmla="*/ 51 w 52"/>
                    <a:gd name="T27" fmla="*/ 66 h 336"/>
                    <a:gd name="T28" fmla="*/ 51 w 52"/>
                    <a:gd name="T29" fmla="*/ 41 h 336"/>
                    <a:gd name="T30" fmla="*/ 44 w 52"/>
                    <a:gd name="T31" fmla="*/ 22 h 336"/>
                    <a:gd name="T32" fmla="*/ 37 w 52"/>
                    <a:gd name="T33" fmla="*/ 12 h 336"/>
                    <a:gd name="T34" fmla="*/ 31 w 52"/>
                    <a:gd name="T35" fmla="*/ 6 h 336"/>
                    <a:gd name="T36" fmla="*/ 17 w 52"/>
                    <a:gd name="T37" fmla="*/ 0 h 336"/>
                    <a:gd name="T38" fmla="*/ 0 w 52"/>
                    <a:gd name="T39" fmla="*/ 3 h 3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
                    <a:gd name="T61" fmla="*/ 0 h 336"/>
                    <a:gd name="T62" fmla="*/ 52 w 52"/>
                    <a:gd name="T63" fmla="*/ 336 h 3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 h="336">
                      <a:moveTo>
                        <a:pt x="46" y="335"/>
                      </a:moveTo>
                      <a:lnTo>
                        <a:pt x="44" y="290"/>
                      </a:lnTo>
                      <a:lnTo>
                        <a:pt x="44" y="265"/>
                      </a:lnTo>
                      <a:lnTo>
                        <a:pt x="44" y="246"/>
                      </a:lnTo>
                      <a:lnTo>
                        <a:pt x="44" y="230"/>
                      </a:lnTo>
                      <a:lnTo>
                        <a:pt x="41" y="218"/>
                      </a:lnTo>
                      <a:lnTo>
                        <a:pt x="44" y="202"/>
                      </a:lnTo>
                      <a:lnTo>
                        <a:pt x="44" y="177"/>
                      </a:lnTo>
                      <a:lnTo>
                        <a:pt x="44" y="156"/>
                      </a:lnTo>
                      <a:lnTo>
                        <a:pt x="44" y="144"/>
                      </a:lnTo>
                      <a:lnTo>
                        <a:pt x="44" y="122"/>
                      </a:lnTo>
                      <a:lnTo>
                        <a:pt x="48" y="109"/>
                      </a:lnTo>
                      <a:lnTo>
                        <a:pt x="51" y="87"/>
                      </a:lnTo>
                      <a:lnTo>
                        <a:pt x="51" y="66"/>
                      </a:lnTo>
                      <a:lnTo>
                        <a:pt x="51" y="41"/>
                      </a:lnTo>
                      <a:lnTo>
                        <a:pt x="44" y="22"/>
                      </a:lnTo>
                      <a:lnTo>
                        <a:pt x="37" y="12"/>
                      </a:lnTo>
                      <a:lnTo>
                        <a:pt x="31" y="6"/>
                      </a:lnTo>
                      <a:lnTo>
                        <a:pt x="17" y="0"/>
                      </a:lnTo>
                      <a:lnTo>
                        <a:pt x="0" y="3"/>
                      </a:lnTo>
                    </a:path>
                  </a:pathLst>
                </a:custGeom>
                <a:solidFill>
                  <a:srgbClr val="FCD1C1"/>
                </a:solidFill>
                <a:ln w="12700" cap="rnd">
                  <a:solidFill>
                    <a:srgbClr val="000000"/>
                  </a:solidFill>
                  <a:round/>
                  <a:headEnd/>
                  <a:tailEnd/>
                </a:ln>
              </p:spPr>
              <p:txBody>
                <a:bodyPr/>
                <a:lstStyle/>
                <a:p>
                  <a:endParaRPr lang="en-US" dirty="0"/>
                </a:p>
              </p:txBody>
            </p:sp>
            <p:sp>
              <p:nvSpPr>
                <p:cNvPr id="71717" name="Freeform 23"/>
                <p:cNvSpPr>
                  <a:spLocks/>
                </p:cNvSpPr>
                <p:nvPr/>
              </p:nvSpPr>
              <p:spPr bwMode="auto">
                <a:xfrm>
                  <a:off x="3616" y="2556"/>
                  <a:ext cx="137" cy="217"/>
                </a:xfrm>
                <a:custGeom>
                  <a:avLst/>
                  <a:gdLst>
                    <a:gd name="T0" fmla="*/ 136 w 137"/>
                    <a:gd name="T1" fmla="*/ 216 h 217"/>
                    <a:gd name="T2" fmla="*/ 102 w 137"/>
                    <a:gd name="T3" fmla="*/ 199 h 217"/>
                    <a:gd name="T4" fmla="*/ 88 w 137"/>
                    <a:gd name="T5" fmla="*/ 183 h 217"/>
                    <a:gd name="T6" fmla="*/ 75 w 137"/>
                    <a:gd name="T7" fmla="*/ 167 h 217"/>
                    <a:gd name="T8" fmla="*/ 67 w 137"/>
                    <a:gd name="T9" fmla="*/ 149 h 217"/>
                    <a:gd name="T10" fmla="*/ 58 w 137"/>
                    <a:gd name="T11" fmla="*/ 130 h 217"/>
                    <a:gd name="T12" fmla="*/ 42 w 137"/>
                    <a:gd name="T13" fmla="*/ 89 h 217"/>
                    <a:gd name="T14" fmla="*/ 32 w 137"/>
                    <a:gd name="T15" fmla="*/ 64 h 217"/>
                    <a:gd name="T16" fmla="*/ 21 w 137"/>
                    <a:gd name="T17" fmla="*/ 30 h 217"/>
                    <a:gd name="T18" fmla="*/ 0 w 137"/>
                    <a:gd name="T19" fmla="*/ 0 h 2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217"/>
                    <a:gd name="T32" fmla="*/ 137 w 137"/>
                    <a:gd name="T33" fmla="*/ 217 h 2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217">
                      <a:moveTo>
                        <a:pt x="136" y="216"/>
                      </a:moveTo>
                      <a:lnTo>
                        <a:pt x="102" y="199"/>
                      </a:lnTo>
                      <a:lnTo>
                        <a:pt x="88" y="183"/>
                      </a:lnTo>
                      <a:lnTo>
                        <a:pt x="75" y="167"/>
                      </a:lnTo>
                      <a:lnTo>
                        <a:pt x="67" y="149"/>
                      </a:lnTo>
                      <a:lnTo>
                        <a:pt x="58" y="130"/>
                      </a:lnTo>
                      <a:lnTo>
                        <a:pt x="42" y="89"/>
                      </a:lnTo>
                      <a:lnTo>
                        <a:pt x="32" y="64"/>
                      </a:lnTo>
                      <a:lnTo>
                        <a:pt x="21" y="30"/>
                      </a:lnTo>
                      <a:lnTo>
                        <a:pt x="0" y="0"/>
                      </a:lnTo>
                    </a:path>
                  </a:pathLst>
                </a:custGeom>
                <a:solidFill>
                  <a:srgbClr val="FCD1C1"/>
                </a:solidFill>
                <a:ln w="12700" cap="rnd">
                  <a:solidFill>
                    <a:srgbClr val="000000"/>
                  </a:solidFill>
                  <a:round/>
                  <a:headEnd/>
                  <a:tailEnd/>
                </a:ln>
              </p:spPr>
              <p:txBody>
                <a:bodyPr/>
                <a:lstStyle/>
                <a:p>
                  <a:endParaRPr lang="en-US" dirty="0"/>
                </a:p>
              </p:txBody>
            </p:sp>
            <p:sp>
              <p:nvSpPr>
                <p:cNvPr id="71718" name="Freeform 24"/>
                <p:cNvSpPr>
                  <a:spLocks/>
                </p:cNvSpPr>
                <p:nvPr/>
              </p:nvSpPr>
              <p:spPr bwMode="auto">
                <a:xfrm>
                  <a:off x="3775" y="2061"/>
                  <a:ext cx="24" cy="390"/>
                </a:xfrm>
                <a:custGeom>
                  <a:avLst/>
                  <a:gdLst>
                    <a:gd name="T0" fmla="*/ 23 w 24"/>
                    <a:gd name="T1" fmla="*/ 0 h 390"/>
                    <a:gd name="T2" fmla="*/ 23 w 24"/>
                    <a:gd name="T3" fmla="*/ 44 h 390"/>
                    <a:gd name="T4" fmla="*/ 16 w 24"/>
                    <a:gd name="T5" fmla="*/ 72 h 390"/>
                    <a:gd name="T6" fmla="*/ 8 w 24"/>
                    <a:gd name="T7" fmla="*/ 97 h 390"/>
                    <a:gd name="T8" fmla="*/ 13 w 24"/>
                    <a:gd name="T9" fmla="*/ 119 h 390"/>
                    <a:gd name="T10" fmla="*/ 13 w 24"/>
                    <a:gd name="T11" fmla="*/ 147 h 390"/>
                    <a:gd name="T12" fmla="*/ 10 w 24"/>
                    <a:gd name="T13" fmla="*/ 178 h 390"/>
                    <a:gd name="T14" fmla="*/ 3 w 24"/>
                    <a:gd name="T15" fmla="*/ 206 h 390"/>
                    <a:gd name="T16" fmla="*/ 3 w 24"/>
                    <a:gd name="T17" fmla="*/ 236 h 390"/>
                    <a:gd name="T18" fmla="*/ 3 w 24"/>
                    <a:gd name="T19" fmla="*/ 262 h 390"/>
                    <a:gd name="T20" fmla="*/ 0 w 24"/>
                    <a:gd name="T21" fmla="*/ 300 h 390"/>
                    <a:gd name="T22" fmla="*/ 0 w 24"/>
                    <a:gd name="T23" fmla="*/ 322 h 390"/>
                    <a:gd name="T24" fmla="*/ 2 w 24"/>
                    <a:gd name="T25" fmla="*/ 353 h 390"/>
                    <a:gd name="T26" fmla="*/ 2 w 24"/>
                    <a:gd name="T27" fmla="*/ 389 h 3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390"/>
                    <a:gd name="T44" fmla="*/ 24 w 24"/>
                    <a:gd name="T45" fmla="*/ 390 h 3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390">
                      <a:moveTo>
                        <a:pt x="23" y="0"/>
                      </a:moveTo>
                      <a:lnTo>
                        <a:pt x="23" y="44"/>
                      </a:lnTo>
                      <a:lnTo>
                        <a:pt x="16" y="72"/>
                      </a:lnTo>
                      <a:lnTo>
                        <a:pt x="8" y="97"/>
                      </a:lnTo>
                      <a:lnTo>
                        <a:pt x="13" y="119"/>
                      </a:lnTo>
                      <a:lnTo>
                        <a:pt x="13" y="147"/>
                      </a:lnTo>
                      <a:lnTo>
                        <a:pt x="10" y="178"/>
                      </a:lnTo>
                      <a:lnTo>
                        <a:pt x="3" y="206"/>
                      </a:lnTo>
                      <a:lnTo>
                        <a:pt x="3" y="236"/>
                      </a:lnTo>
                      <a:lnTo>
                        <a:pt x="3" y="262"/>
                      </a:lnTo>
                      <a:lnTo>
                        <a:pt x="0" y="300"/>
                      </a:lnTo>
                      <a:lnTo>
                        <a:pt x="0" y="322"/>
                      </a:lnTo>
                      <a:lnTo>
                        <a:pt x="2" y="353"/>
                      </a:lnTo>
                      <a:lnTo>
                        <a:pt x="2" y="389"/>
                      </a:lnTo>
                    </a:path>
                  </a:pathLst>
                </a:custGeom>
                <a:solidFill>
                  <a:srgbClr val="FCD1C1"/>
                </a:solidFill>
                <a:ln w="12700" cap="rnd">
                  <a:solidFill>
                    <a:srgbClr val="000000"/>
                  </a:solidFill>
                  <a:round/>
                  <a:headEnd/>
                  <a:tailEnd/>
                </a:ln>
              </p:spPr>
              <p:txBody>
                <a:bodyPr/>
                <a:lstStyle/>
                <a:p>
                  <a:endParaRPr lang="en-US" dirty="0"/>
                </a:p>
              </p:txBody>
            </p:sp>
            <p:sp>
              <p:nvSpPr>
                <p:cNvPr id="71719" name="Freeform 25"/>
                <p:cNvSpPr>
                  <a:spLocks/>
                </p:cNvSpPr>
                <p:nvPr/>
              </p:nvSpPr>
              <p:spPr bwMode="auto">
                <a:xfrm>
                  <a:off x="3788" y="2777"/>
                  <a:ext cx="62" cy="17"/>
                </a:xfrm>
                <a:custGeom>
                  <a:avLst/>
                  <a:gdLst>
                    <a:gd name="T0" fmla="*/ 61 w 62"/>
                    <a:gd name="T1" fmla="*/ 16 h 17"/>
                    <a:gd name="T2" fmla="*/ 30 w 62"/>
                    <a:gd name="T3" fmla="*/ 16 h 17"/>
                    <a:gd name="T4" fmla="*/ 0 w 62"/>
                    <a:gd name="T5" fmla="*/ 0 h 17"/>
                    <a:gd name="T6" fmla="*/ 0 60000 65536"/>
                    <a:gd name="T7" fmla="*/ 0 60000 65536"/>
                    <a:gd name="T8" fmla="*/ 0 60000 65536"/>
                    <a:gd name="T9" fmla="*/ 0 w 62"/>
                    <a:gd name="T10" fmla="*/ 0 h 17"/>
                    <a:gd name="T11" fmla="*/ 62 w 62"/>
                    <a:gd name="T12" fmla="*/ 17 h 17"/>
                  </a:gdLst>
                  <a:ahLst/>
                  <a:cxnLst>
                    <a:cxn ang="T6">
                      <a:pos x="T0" y="T1"/>
                    </a:cxn>
                    <a:cxn ang="T7">
                      <a:pos x="T2" y="T3"/>
                    </a:cxn>
                    <a:cxn ang="T8">
                      <a:pos x="T4" y="T5"/>
                    </a:cxn>
                  </a:cxnLst>
                  <a:rect l="T9" t="T10" r="T11" b="T12"/>
                  <a:pathLst>
                    <a:path w="62" h="17">
                      <a:moveTo>
                        <a:pt x="61" y="16"/>
                      </a:moveTo>
                      <a:lnTo>
                        <a:pt x="30" y="16"/>
                      </a:lnTo>
                      <a:lnTo>
                        <a:pt x="0" y="0"/>
                      </a:lnTo>
                    </a:path>
                  </a:pathLst>
                </a:custGeom>
                <a:solidFill>
                  <a:srgbClr val="FCD1C1"/>
                </a:solidFill>
                <a:ln w="12700" cap="rnd">
                  <a:solidFill>
                    <a:srgbClr val="000000"/>
                  </a:solidFill>
                  <a:round/>
                  <a:headEnd/>
                  <a:tailEnd/>
                </a:ln>
              </p:spPr>
              <p:txBody>
                <a:bodyPr/>
                <a:lstStyle/>
                <a:p>
                  <a:endParaRPr lang="en-US" dirty="0"/>
                </a:p>
              </p:txBody>
            </p:sp>
            <p:sp>
              <p:nvSpPr>
                <p:cNvPr id="71720" name="Freeform 26"/>
                <p:cNvSpPr>
                  <a:spLocks/>
                </p:cNvSpPr>
                <p:nvPr/>
              </p:nvSpPr>
              <p:spPr bwMode="auto">
                <a:xfrm>
                  <a:off x="3724" y="2208"/>
                  <a:ext cx="35" cy="17"/>
                </a:xfrm>
                <a:custGeom>
                  <a:avLst/>
                  <a:gdLst>
                    <a:gd name="T0" fmla="*/ 34 w 35"/>
                    <a:gd name="T1" fmla="*/ 0 h 17"/>
                    <a:gd name="T2" fmla="*/ 17 w 35"/>
                    <a:gd name="T3" fmla="*/ 8 h 17"/>
                    <a:gd name="T4" fmla="*/ 0 w 35"/>
                    <a:gd name="T5" fmla="*/ 16 h 17"/>
                    <a:gd name="T6" fmla="*/ 0 60000 65536"/>
                    <a:gd name="T7" fmla="*/ 0 60000 65536"/>
                    <a:gd name="T8" fmla="*/ 0 60000 65536"/>
                    <a:gd name="T9" fmla="*/ 0 w 35"/>
                    <a:gd name="T10" fmla="*/ 0 h 17"/>
                    <a:gd name="T11" fmla="*/ 35 w 35"/>
                    <a:gd name="T12" fmla="*/ 17 h 17"/>
                  </a:gdLst>
                  <a:ahLst/>
                  <a:cxnLst>
                    <a:cxn ang="T6">
                      <a:pos x="T0" y="T1"/>
                    </a:cxn>
                    <a:cxn ang="T7">
                      <a:pos x="T2" y="T3"/>
                    </a:cxn>
                    <a:cxn ang="T8">
                      <a:pos x="T4" y="T5"/>
                    </a:cxn>
                  </a:cxnLst>
                  <a:rect l="T9" t="T10" r="T11" b="T12"/>
                  <a:pathLst>
                    <a:path w="35" h="17">
                      <a:moveTo>
                        <a:pt x="34" y="0"/>
                      </a:moveTo>
                      <a:lnTo>
                        <a:pt x="17" y="8"/>
                      </a:lnTo>
                      <a:lnTo>
                        <a:pt x="0" y="16"/>
                      </a:lnTo>
                    </a:path>
                  </a:pathLst>
                </a:custGeom>
                <a:solidFill>
                  <a:srgbClr val="FCD1C1"/>
                </a:solidFill>
                <a:ln w="12700" cap="rnd">
                  <a:solidFill>
                    <a:srgbClr val="000000"/>
                  </a:solidFill>
                  <a:round/>
                  <a:headEnd/>
                  <a:tailEnd/>
                </a:ln>
              </p:spPr>
              <p:txBody>
                <a:bodyPr/>
                <a:lstStyle/>
                <a:p>
                  <a:endParaRPr lang="en-US" dirty="0"/>
                </a:p>
              </p:txBody>
            </p:sp>
            <p:sp>
              <p:nvSpPr>
                <p:cNvPr id="71721" name="Freeform 27"/>
                <p:cNvSpPr>
                  <a:spLocks/>
                </p:cNvSpPr>
                <p:nvPr/>
              </p:nvSpPr>
              <p:spPr bwMode="auto">
                <a:xfrm>
                  <a:off x="3711" y="2314"/>
                  <a:ext cx="45" cy="17"/>
                </a:xfrm>
                <a:custGeom>
                  <a:avLst/>
                  <a:gdLst>
                    <a:gd name="T0" fmla="*/ 44 w 45"/>
                    <a:gd name="T1" fmla="*/ 0 h 17"/>
                    <a:gd name="T2" fmla="*/ 27 w 45"/>
                    <a:gd name="T3" fmla="*/ 13 h 17"/>
                    <a:gd name="T4" fmla="*/ 0 w 45"/>
                    <a:gd name="T5" fmla="*/ 16 h 17"/>
                    <a:gd name="T6" fmla="*/ 0 60000 65536"/>
                    <a:gd name="T7" fmla="*/ 0 60000 65536"/>
                    <a:gd name="T8" fmla="*/ 0 60000 65536"/>
                    <a:gd name="T9" fmla="*/ 0 w 45"/>
                    <a:gd name="T10" fmla="*/ 0 h 17"/>
                    <a:gd name="T11" fmla="*/ 45 w 45"/>
                    <a:gd name="T12" fmla="*/ 17 h 17"/>
                  </a:gdLst>
                  <a:ahLst/>
                  <a:cxnLst>
                    <a:cxn ang="T6">
                      <a:pos x="T0" y="T1"/>
                    </a:cxn>
                    <a:cxn ang="T7">
                      <a:pos x="T2" y="T3"/>
                    </a:cxn>
                    <a:cxn ang="T8">
                      <a:pos x="T4" y="T5"/>
                    </a:cxn>
                  </a:cxnLst>
                  <a:rect l="T9" t="T10" r="T11" b="T12"/>
                  <a:pathLst>
                    <a:path w="45" h="17">
                      <a:moveTo>
                        <a:pt x="44" y="0"/>
                      </a:moveTo>
                      <a:lnTo>
                        <a:pt x="27" y="13"/>
                      </a:lnTo>
                      <a:lnTo>
                        <a:pt x="0" y="16"/>
                      </a:lnTo>
                    </a:path>
                  </a:pathLst>
                </a:custGeom>
                <a:solidFill>
                  <a:srgbClr val="FCD1C1"/>
                </a:solidFill>
                <a:ln w="12700" cap="rnd">
                  <a:solidFill>
                    <a:srgbClr val="000000"/>
                  </a:solidFill>
                  <a:round/>
                  <a:headEnd/>
                  <a:tailEnd/>
                </a:ln>
              </p:spPr>
              <p:txBody>
                <a:bodyPr/>
                <a:lstStyle/>
                <a:p>
                  <a:endParaRPr lang="en-US" dirty="0"/>
                </a:p>
              </p:txBody>
            </p:sp>
            <p:sp>
              <p:nvSpPr>
                <p:cNvPr id="71722" name="Freeform 28"/>
                <p:cNvSpPr>
                  <a:spLocks/>
                </p:cNvSpPr>
                <p:nvPr/>
              </p:nvSpPr>
              <p:spPr bwMode="auto">
                <a:xfrm>
                  <a:off x="3842" y="2593"/>
                  <a:ext cx="40" cy="17"/>
                </a:xfrm>
                <a:custGeom>
                  <a:avLst/>
                  <a:gdLst>
                    <a:gd name="T0" fmla="*/ 39 w 40"/>
                    <a:gd name="T1" fmla="*/ 16 h 17"/>
                    <a:gd name="T2" fmla="*/ 31 w 40"/>
                    <a:gd name="T3" fmla="*/ 3 h 17"/>
                    <a:gd name="T4" fmla="*/ 20 w 40"/>
                    <a:gd name="T5" fmla="*/ 0 h 17"/>
                    <a:gd name="T6" fmla="*/ 12 w 40"/>
                    <a:gd name="T7" fmla="*/ 3 h 17"/>
                    <a:gd name="T8" fmla="*/ 0 w 40"/>
                    <a:gd name="T9" fmla="*/ 11 h 17"/>
                    <a:gd name="T10" fmla="*/ 0 60000 65536"/>
                    <a:gd name="T11" fmla="*/ 0 60000 65536"/>
                    <a:gd name="T12" fmla="*/ 0 60000 65536"/>
                    <a:gd name="T13" fmla="*/ 0 60000 65536"/>
                    <a:gd name="T14" fmla="*/ 0 60000 65536"/>
                    <a:gd name="T15" fmla="*/ 0 w 40"/>
                    <a:gd name="T16" fmla="*/ 0 h 17"/>
                    <a:gd name="T17" fmla="*/ 40 w 40"/>
                    <a:gd name="T18" fmla="*/ 17 h 17"/>
                  </a:gdLst>
                  <a:ahLst/>
                  <a:cxnLst>
                    <a:cxn ang="T10">
                      <a:pos x="T0" y="T1"/>
                    </a:cxn>
                    <a:cxn ang="T11">
                      <a:pos x="T2" y="T3"/>
                    </a:cxn>
                    <a:cxn ang="T12">
                      <a:pos x="T4" y="T5"/>
                    </a:cxn>
                    <a:cxn ang="T13">
                      <a:pos x="T6" y="T7"/>
                    </a:cxn>
                    <a:cxn ang="T14">
                      <a:pos x="T8" y="T9"/>
                    </a:cxn>
                  </a:cxnLst>
                  <a:rect l="T15" t="T16" r="T17" b="T18"/>
                  <a:pathLst>
                    <a:path w="40" h="17">
                      <a:moveTo>
                        <a:pt x="39" y="16"/>
                      </a:moveTo>
                      <a:lnTo>
                        <a:pt x="31" y="3"/>
                      </a:lnTo>
                      <a:lnTo>
                        <a:pt x="20" y="0"/>
                      </a:lnTo>
                      <a:lnTo>
                        <a:pt x="12" y="3"/>
                      </a:lnTo>
                      <a:lnTo>
                        <a:pt x="0" y="11"/>
                      </a:lnTo>
                    </a:path>
                  </a:pathLst>
                </a:custGeom>
                <a:solidFill>
                  <a:srgbClr val="FCD1C1"/>
                </a:solidFill>
                <a:ln w="12700" cap="rnd">
                  <a:solidFill>
                    <a:srgbClr val="000000"/>
                  </a:solidFill>
                  <a:round/>
                  <a:headEnd/>
                  <a:tailEnd/>
                </a:ln>
              </p:spPr>
              <p:txBody>
                <a:bodyPr/>
                <a:lstStyle/>
                <a:p>
                  <a:endParaRPr lang="en-US" dirty="0"/>
                </a:p>
              </p:txBody>
            </p:sp>
            <p:sp>
              <p:nvSpPr>
                <p:cNvPr id="71723" name="Freeform 29"/>
                <p:cNvSpPr>
                  <a:spLocks/>
                </p:cNvSpPr>
                <p:nvPr/>
              </p:nvSpPr>
              <p:spPr bwMode="auto">
                <a:xfrm>
                  <a:off x="3774" y="2680"/>
                  <a:ext cx="74" cy="17"/>
                </a:xfrm>
                <a:custGeom>
                  <a:avLst/>
                  <a:gdLst>
                    <a:gd name="T0" fmla="*/ 73 w 74"/>
                    <a:gd name="T1" fmla="*/ 0 h 17"/>
                    <a:gd name="T2" fmla="*/ 50 w 74"/>
                    <a:gd name="T3" fmla="*/ 12 h 17"/>
                    <a:gd name="T4" fmla="*/ 25 w 74"/>
                    <a:gd name="T5" fmla="*/ 16 h 17"/>
                    <a:gd name="T6" fmla="*/ 0 w 74"/>
                    <a:gd name="T7" fmla="*/ 10 h 17"/>
                    <a:gd name="T8" fmla="*/ 0 60000 65536"/>
                    <a:gd name="T9" fmla="*/ 0 60000 65536"/>
                    <a:gd name="T10" fmla="*/ 0 60000 65536"/>
                    <a:gd name="T11" fmla="*/ 0 60000 65536"/>
                    <a:gd name="T12" fmla="*/ 0 w 74"/>
                    <a:gd name="T13" fmla="*/ 0 h 17"/>
                    <a:gd name="T14" fmla="*/ 74 w 74"/>
                    <a:gd name="T15" fmla="*/ 17 h 17"/>
                  </a:gdLst>
                  <a:ahLst/>
                  <a:cxnLst>
                    <a:cxn ang="T8">
                      <a:pos x="T0" y="T1"/>
                    </a:cxn>
                    <a:cxn ang="T9">
                      <a:pos x="T2" y="T3"/>
                    </a:cxn>
                    <a:cxn ang="T10">
                      <a:pos x="T4" y="T5"/>
                    </a:cxn>
                    <a:cxn ang="T11">
                      <a:pos x="T6" y="T7"/>
                    </a:cxn>
                  </a:cxnLst>
                  <a:rect l="T12" t="T13" r="T14" b="T15"/>
                  <a:pathLst>
                    <a:path w="74" h="17">
                      <a:moveTo>
                        <a:pt x="73" y="0"/>
                      </a:moveTo>
                      <a:lnTo>
                        <a:pt x="50" y="12"/>
                      </a:lnTo>
                      <a:lnTo>
                        <a:pt x="25" y="16"/>
                      </a:lnTo>
                      <a:lnTo>
                        <a:pt x="0" y="10"/>
                      </a:lnTo>
                    </a:path>
                  </a:pathLst>
                </a:custGeom>
                <a:solidFill>
                  <a:srgbClr val="FCD1C1"/>
                </a:solidFill>
                <a:ln w="12700" cap="rnd">
                  <a:solidFill>
                    <a:srgbClr val="000000"/>
                  </a:solidFill>
                  <a:round/>
                  <a:headEnd/>
                  <a:tailEnd/>
                </a:ln>
              </p:spPr>
              <p:txBody>
                <a:bodyPr/>
                <a:lstStyle/>
                <a:p>
                  <a:endParaRPr lang="en-US" dirty="0"/>
                </a:p>
              </p:txBody>
            </p:sp>
            <p:sp>
              <p:nvSpPr>
                <p:cNvPr id="71724" name="Freeform 30"/>
                <p:cNvSpPr>
                  <a:spLocks/>
                </p:cNvSpPr>
                <p:nvPr/>
              </p:nvSpPr>
              <p:spPr bwMode="auto">
                <a:xfrm>
                  <a:off x="3736" y="2562"/>
                  <a:ext cx="56" cy="17"/>
                </a:xfrm>
                <a:custGeom>
                  <a:avLst/>
                  <a:gdLst>
                    <a:gd name="T0" fmla="*/ 55 w 56"/>
                    <a:gd name="T1" fmla="*/ 3 h 17"/>
                    <a:gd name="T2" fmla="*/ 34 w 56"/>
                    <a:gd name="T3" fmla="*/ 14 h 17"/>
                    <a:gd name="T4" fmla="*/ 17 w 56"/>
                    <a:gd name="T5" fmla="*/ 16 h 17"/>
                    <a:gd name="T6" fmla="*/ 0 w 56"/>
                    <a:gd name="T7" fmla="*/ 11 h 17"/>
                    <a:gd name="T8" fmla="*/ 27 w 56"/>
                    <a:gd name="T9" fmla="*/ 0 h 17"/>
                    <a:gd name="T10" fmla="*/ 0 60000 65536"/>
                    <a:gd name="T11" fmla="*/ 0 60000 65536"/>
                    <a:gd name="T12" fmla="*/ 0 60000 65536"/>
                    <a:gd name="T13" fmla="*/ 0 60000 65536"/>
                    <a:gd name="T14" fmla="*/ 0 60000 65536"/>
                    <a:gd name="T15" fmla="*/ 0 w 56"/>
                    <a:gd name="T16" fmla="*/ 0 h 17"/>
                    <a:gd name="T17" fmla="*/ 56 w 56"/>
                    <a:gd name="T18" fmla="*/ 17 h 17"/>
                  </a:gdLst>
                  <a:ahLst/>
                  <a:cxnLst>
                    <a:cxn ang="T10">
                      <a:pos x="T0" y="T1"/>
                    </a:cxn>
                    <a:cxn ang="T11">
                      <a:pos x="T2" y="T3"/>
                    </a:cxn>
                    <a:cxn ang="T12">
                      <a:pos x="T4" y="T5"/>
                    </a:cxn>
                    <a:cxn ang="T13">
                      <a:pos x="T6" y="T7"/>
                    </a:cxn>
                    <a:cxn ang="T14">
                      <a:pos x="T8" y="T9"/>
                    </a:cxn>
                  </a:cxnLst>
                  <a:rect l="T15" t="T16" r="T17" b="T18"/>
                  <a:pathLst>
                    <a:path w="56" h="17">
                      <a:moveTo>
                        <a:pt x="55" y="3"/>
                      </a:moveTo>
                      <a:lnTo>
                        <a:pt x="34" y="14"/>
                      </a:lnTo>
                      <a:lnTo>
                        <a:pt x="17" y="16"/>
                      </a:lnTo>
                      <a:lnTo>
                        <a:pt x="0" y="11"/>
                      </a:lnTo>
                      <a:lnTo>
                        <a:pt x="27" y="0"/>
                      </a:lnTo>
                    </a:path>
                  </a:pathLst>
                </a:custGeom>
                <a:solidFill>
                  <a:srgbClr val="FCD1C1"/>
                </a:solidFill>
                <a:ln w="12700" cap="rnd">
                  <a:solidFill>
                    <a:srgbClr val="000000"/>
                  </a:solidFill>
                  <a:round/>
                  <a:headEnd/>
                  <a:tailEnd/>
                </a:ln>
              </p:spPr>
              <p:txBody>
                <a:bodyPr/>
                <a:lstStyle/>
                <a:p>
                  <a:endParaRPr lang="en-US" dirty="0"/>
                </a:p>
              </p:txBody>
            </p:sp>
          </p:grpSp>
          <p:grpSp>
            <p:nvGrpSpPr>
              <p:cNvPr id="71708" name="Group 31"/>
              <p:cNvGrpSpPr>
                <a:grpSpLocks/>
              </p:cNvGrpSpPr>
              <p:nvPr/>
            </p:nvGrpSpPr>
            <p:grpSpPr bwMode="auto">
              <a:xfrm>
                <a:off x="3570" y="2837"/>
                <a:ext cx="325" cy="234"/>
                <a:chOff x="3570" y="2837"/>
                <a:chExt cx="325" cy="234"/>
              </a:xfrm>
            </p:grpSpPr>
            <p:sp>
              <p:nvSpPr>
                <p:cNvPr id="71713" name="Freeform 32"/>
                <p:cNvSpPr>
                  <a:spLocks/>
                </p:cNvSpPr>
                <p:nvPr/>
              </p:nvSpPr>
              <p:spPr bwMode="auto">
                <a:xfrm>
                  <a:off x="3570" y="2837"/>
                  <a:ext cx="325" cy="234"/>
                </a:xfrm>
                <a:custGeom>
                  <a:avLst/>
                  <a:gdLst>
                    <a:gd name="T0" fmla="*/ 319 w 325"/>
                    <a:gd name="T1" fmla="*/ 1 h 234"/>
                    <a:gd name="T2" fmla="*/ 300 w 325"/>
                    <a:gd name="T3" fmla="*/ 7 h 234"/>
                    <a:gd name="T4" fmla="*/ 273 w 325"/>
                    <a:gd name="T5" fmla="*/ 11 h 234"/>
                    <a:gd name="T6" fmla="*/ 251 w 325"/>
                    <a:gd name="T7" fmla="*/ 13 h 234"/>
                    <a:gd name="T8" fmla="*/ 221 w 325"/>
                    <a:gd name="T9" fmla="*/ 16 h 234"/>
                    <a:gd name="T10" fmla="*/ 191 w 325"/>
                    <a:gd name="T11" fmla="*/ 19 h 234"/>
                    <a:gd name="T12" fmla="*/ 155 w 325"/>
                    <a:gd name="T13" fmla="*/ 20 h 234"/>
                    <a:gd name="T14" fmla="*/ 123 w 325"/>
                    <a:gd name="T15" fmla="*/ 16 h 234"/>
                    <a:gd name="T16" fmla="*/ 90 w 325"/>
                    <a:gd name="T17" fmla="*/ 11 h 234"/>
                    <a:gd name="T18" fmla="*/ 57 w 325"/>
                    <a:gd name="T19" fmla="*/ 6 h 234"/>
                    <a:gd name="T20" fmla="*/ 30 w 325"/>
                    <a:gd name="T21" fmla="*/ 0 h 234"/>
                    <a:gd name="T22" fmla="*/ 0 w 325"/>
                    <a:gd name="T23" fmla="*/ 233 h 234"/>
                    <a:gd name="T24" fmla="*/ 324 w 325"/>
                    <a:gd name="T25" fmla="*/ 233 h 234"/>
                    <a:gd name="T26" fmla="*/ 319 w 325"/>
                    <a:gd name="T27" fmla="*/ 1 h 2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5"/>
                    <a:gd name="T43" fmla="*/ 0 h 234"/>
                    <a:gd name="T44" fmla="*/ 325 w 325"/>
                    <a:gd name="T45" fmla="*/ 234 h 2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5" h="234">
                      <a:moveTo>
                        <a:pt x="319" y="1"/>
                      </a:moveTo>
                      <a:lnTo>
                        <a:pt x="300" y="7"/>
                      </a:lnTo>
                      <a:lnTo>
                        <a:pt x="273" y="11"/>
                      </a:lnTo>
                      <a:lnTo>
                        <a:pt x="251" y="13"/>
                      </a:lnTo>
                      <a:lnTo>
                        <a:pt x="221" y="16"/>
                      </a:lnTo>
                      <a:lnTo>
                        <a:pt x="191" y="19"/>
                      </a:lnTo>
                      <a:lnTo>
                        <a:pt x="155" y="20"/>
                      </a:lnTo>
                      <a:lnTo>
                        <a:pt x="123" y="16"/>
                      </a:lnTo>
                      <a:lnTo>
                        <a:pt x="90" y="11"/>
                      </a:lnTo>
                      <a:lnTo>
                        <a:pt x="57" y="6"/>
                      </a:lnTo>
                      <a:lnTo>
                        <a:pt x="30" y="0"/>
                      </a:lnTo>
                      <a:lnTo>
                        <a:pt x="0" y="233"/>
                      </a:lnTo>
                      <a:lnTo>
                        <a:pt x="324" y="233"/>
                      </a:lnTo>
                      <a:lnTo>
                        <a:pt x="319" y="1"/>
                      </a:lnTo>
                    </a:path>
                  </a:pathLst>
                </a:custGeom>
                <a:solidFill>
                  <a:srgbClr val="FCD1C1"/>
                </a:solidFill>
                <a:ln w="12700" cap="rnd">
                  <a:solidFill>
                    <a:srgbClr val="000000"/>
                  </a:solidFill>
                  <a:round/>
                  <a:headEnd/>
                  <a:tailEnd/>
                </a:ln>
              </p:spPr>
              <p:txBody>
                <a:bodyPr/>
                <a:lstStyle/>
                <a:p>
                  <a:endParaRPr lang="en-US" dirty="0"/>
                </a:p>
              </p:txBody>
            </p:sp>
            <p:sp>
              <p:nvSpPr>
                <p:cNvPr id="71714" name="Oval 33"/>
                <p:cNvSpPr>
                  <a:spLocks noChangeArrowheads="1"/>
                </p:cNvSpPr>
                <p:nvPr/>
              </p:nvSpPr>
              <p:spPr bwMode="auto">
                <a:xfrm>
                  <a:off x="3615" y="2874"/>
                  <a:ext cx="36" cy="35"/>
                </a:xfrm>
                <a:prstGeom prst="ellipse">
                  <a:avLst/>
                </a:prstGeom>
                <a:solidFill>
                  <a:srgbClr val="FCD1C1"/>
                </a:solidFill>
                <a:ln w="12700">
                  <a:solidFill>
                    <a:srgbClr val="000000"/>
                  </a:solidFill>
                  <a:round/>
                  <a:headEnd/>
                  <a:tailEnd/>
                </a:ln>
              </p:spPr>
              <p:txBody>
                <a:bodyPr wrap="none" anchor="ctr"/>
                <a:lstStyle/>
                <a:p>
                  <a:endParaRPr lang="en-US" dirty="0"/>
                </a:p>
              </p:txBody>
            </p:sp>
          </p:grpSp>
          <p:grpSp>
            <p:nvGrpSpPr>
              <p:cNvPr id="71709" name="Group 34"/>
              <p:cNvGrpSpPr>
                <a:grpSpLocks/>
              </p:cNvGrpSpPr>
              <p:nvPr/>
            </p:nvGrpSpPr>
            <p:grpSpPr bwMode="auto">
              <a:xfrm>
                <a:off x="3661" y="2416"/>
                <a:ext cx="182" cy="284"/>
                <a:chOff x="3661" y="2416"/>
                <a:chExt cx="182" cy="284"/>
              </a:xfrm>
            </p:grpSpPr>
            <p:sp>
              <p:nvSpPr>
                <p:cNvPr id="71710" name="Freeform 35"/>
                <p:cNvSpPr>
                  <a:spLocks/>
                </p:cNvSpPr>
                <p:nvPr/>
              </p:nvSpPr>
              <p:spPr bwMode="auto">
                <a:xfrm>
                  <a:off x="3708" y="2445"/>
                  <a:ext cx="102" cy="100"/>
                </a:xfrm>
                <a:custGeom>
                  <a:avLst/>
                  <a:gdLst>
                    <a:gd name="T0" fmla="*/ 59 w 102"/>
                    <a:gd name="T1" fmla="*/ 0 h 100"/>
                    <a:gd name="T2" fmla="*/ 72 w 102"/>
                    <a:gd name="T3" fmla="*/ 17 h 100"/>
                    <a:gd name="T4" fmla="*/ 83 w 102"/>
                    <a:gd name="T5" fmla="*/ 37 h 100"/>
                    <a:gd name="T6" fmla="*/ 91 w 102"/>
                    <a:gd name="T7" fmla="*/ 55 h 100"/>
                    <a:gd name="T8" fmla="*/ 93 w 102"/>
                    <a:gd name="T9" fmla="*/ 67 h 100"/>
                    <a:gd name="T10" fmla="*/ 94 w 102"/>
                    <a:gd name="T11" fmla="*/ 79 h 100"/>
                    <a:gd name="T12" fmla="*/ 101 w 102"/>
                    <a:gd name="T13" fmla="*/ 99 h 100"/>
                    <a:gd name="T14" fmla="*/ 33 w 102"/>
                    <a:gd name="T15" fmla="*/ 94 h 100"/>
                    <a:gd name="T16" fmla="*/ 0 w 102"/>
                    <a:gd name="T17" fmla="*/ 24 h 100"/>
                    <a:gd name="T18" fmla="*/ 59 w 102"/>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2"/>
                    <a:gd name="T31" fmla="*/ 0 h 100"/>
                    <a:gd name="T32" fmla="*/ 102 w 102"/>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2" h="100">
                      <a:moveTo>
                        <a:pt x="59" y="0"/>
                      </a:moveTo>
                      <a:lnTo>
                        <a:pt x="72" y="17"/>
                      </a:lnTo>
                      <a:lnTo>
                        <a:pt x="83" y="37"/>
                      </a:lnTo>
                      <a:lnTo>
                        <a:pt x="91" y="55"/>
                      </a:lnTo>
                      <a:lnTo>
                        <a:pt x="93" y="67"/>
                      </a:lnTo>
                      <a:lnTo>
                        <a:pt x="94" y="79"/>
                      </a:lnTo>
                      <a:lnTo>
                        <a:pt x="101" y="99"/>
                      </a:lnTo>
                      <a:lnTo>
                        <a:pt x="33" y="94"/>
                      </a:lnTo>
                      <a:lnTo>
                        <a:pt x="0" y="24"/>
                      </a:lnTo>
                      <a:lnTo>
                        <a:pt x="59" y="0"/>
                      </a:lnTo>
                    </a:path>
                  </a:pathLst>
                </a:custGeom>
                <a:solidFill>
                  <a:srgbClr val="FCD1C1"/>
                </a:solidFill>
                <a:ln w="12700" cap="rnd">
                  <a:noFill/>
                  <a:round/>
                  <a:headEnd/>
                  <a:tailEnd/>
                </a:ln>
              </p:spPr>
              <p:txBody>
                <a:bodyPr/>
                <a:lstStyle/>
                <a:p>
                  <a:endParaRPr lang="en-US" dirty="0"/>
                </a:p>
              </p:txBody>
            </p:sp>
            <p:sp>
              <p:nvSpPr>
                <p:cNvPr id="71711" name="Freeform 36"/>
                <p:cNvSpPr>
                  <a:spLocks/>
                </p:cNvSpPr>
                <p:nvPr/>
              </p:nvSpPr>
              <p:spPr bwMode="auto">
                <a:xfrm>
                  <a:off x="3661" y="2416"/>
                  <a:ext cx="182" cy="284"/>
                </a:xfrm>
                <a:custGeom>
                  <a:avLst/>
                  <a:gdLst>
                    <a:gd name="T0" fmla="*/ 181 w 182"/>
                    <a:gd name="T1" fmla="*/ 183 h 284"/>
                    <a:gd name="T2" fmla="*/ 171 w 182"/>
                    <a:gd name="T3" fmla="*/ 164 h 284"/>
                    <a:gd name="T4" fmla="*/ 154 w 182"/>
                    <a:gd name="T5" fmla="*/ 136 h 284"/>
                    <a:gd name="T6" fmla="*/ 148 w 182"/>
                    <a:gd name="T7" fmla="*/ 123 h 284"/>
                    <a:gd name="T8" fmla="*/ 141 w 182"/>
                    <a:gd name="T9" fmla="*/ 104 h 284"/>
                    <a:gd name="T10" fmla="*/ 138 w 182"/>
                    <a:gd name="T11" fmla="*/ 82 h 284"/>
                    <a:gd name="T12" fmla="*/ 128 w 182"/>
                    <a:gd name="T13" fmla="*/ 61 h 284"/>
                    <a:gd name="T14" fmla="*/ 121 w 182"/>
                    <a:gd name="T15" fmla="*/ 49 h 284"/>
                    <a:gd name="T16" fmla="*/ 110 w 182"/>
                    <a:gd name="T17" fmla="*/ 32 h 284"/>
                    <a:gd name="T18" fmla="*/ 101 w 182"/>
                    <a:gd name="T19" fmla="*/ 21 h 284"/>
                    <a:gd name="T20" fmla="*/ 90 w 182"/>
                    <a:gd name="T21" fmla="*/ 12 h 284"/>
                    <a:gd name="T22" fmla="*/ 77 w 182"/>
                    <a:gd name="T23" fmla="*/ 5 h 284"/>
                    <a:gd name="T24" fmla="*/ 64 w 182"/>
                    <a:gd name="T25" fmla="*/ 2 h 284"/>
                    <a:gd name="T26" fmla="*/ 52 w 182"/>
                    <a:gd name="T27" fmla="*/ 0 h 284"/>
                    <a:gd name="T28" fmla="*/ 39 w 182"/>
                    <a:gd name="T29" fmla="*/ 1 h 284"/>
                    <a:gd name="T30" fmla="*/ 26 w 182"/>
                    <a:gd name="T31" fmla="*/ 3 h 284"/>
                    <a:gd name="T32" fmla="*/ 17 w 182"/>
                    <a:gd name="T33" fmla="*/ 9 h 284"/>
                    <a:gd name="T34" fmla="*/ 8 w 182"/>
                    <a:gd name="T35" fmla="*/ 21 h 284"/>
                    <a:gd name="T36" fmla="*/ 3 w 182"/>
                    <a:gd name="T37" fmla="*/ 33 h 284"/>
                    <a:gd name="T38" fmla="*/ 0 w 182"/>
                    <a:gd name="T39" fmla="*/ 49 h 284"/>
                    <a:gd name="T40" fmla="*/ 10 w 182"/>
                    <a:gd name="T41" fmla="*/ 73 h 284"/>
                    <a:gd name="T42" fmla="*/ 20 w 182"/>
                    <a:gd name="T43" fmla="*/ 95 h 284"/>
                    <a:gd name="T44" fmla="*/ 30 w 182"/>
                    <a:gd name="T45" fmla="*/ 117 h 284"/>
                    <a:gd name="T46" fmla="*/ 34 w 182"/>
                    <a:gd name="T47" fmla="*/ 133 h 284"/>
                    <a:gd name="T48" fmla="*/ 40 w 182"/>
                    <a:gd name="T49" fmla="*/ 151 h 284"/>
                    <a:gd name="T50" fmla="*/ 50 w 182"/>
                    <a:gd name="T51" fmla="*/ 173 h 284"/>
                    <a:gd name="T52" fmla="*/ 50 w 182"/>
                    <a:gd name="T53" fmla="*/ 198 h 284"/>
                    <a:gd name="T54" fmla="*/ 50 w 182"/>
                    <a:gd name="T55" fmla="*/ 236 h 284"/>
                    <a:gd name="T56" fmla="*/ 57 w 182"/>
                    <a:gd name="T57" fmla="*/ 255 h 284"/>
                    <a:gd name="T58" fmla="*/ 67 w 182"/>
                    <a:gd name="T59" fmla="*/ 283 h 28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2"/>
                    <a:gd name="T91" fmla="*/ 0 h 284"/>
                    <a:gd name="T92" fmla="*/ 182 w 182"/>
                    <a:gd name="T93" fmla="*/ 284 h 28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2" h="284">
                      <a:moveTo>
                        <a:pt x="181" y="183"/>
                      </a:moveTo>
                      <a:lnTo>
                        <a:pt x="171" y="164"/>
                      </a:lnTo>
                      <a:lnTo>
                        <a:pt x="154" y="136"/>
                      </a:lnTo>
                      <a:lnTo>
                        <a:pt x="148" y="123"/>
                      </a:lnTo>
                      <a:lnTo>
                        <a:pt x="141" y="104"/>
                      </a:lnTo>
                      <a:lnTo>
                        <a:pt x="138" y="82"/>
                      </a:lnTo>
                      <a:lnTo>
                        <a:pt x="128" y="61"/>
                      </a:lnTo>
                      <a:lnTo>
                        <a:pt x="121" y="49"/>
                      </a:lnTo>
                      <a:lnTo>
                        <a:pt x="110" y="32"/>
                      </a:lnTo>
                      <a:lnTo>
                        <a:pt x="101" y="21"/>
                      </a:lnTo>
                      <a:lnTo>
                        <a:pt x="90" y="12"/>
                      </a:lnTo>
                      <a:lnTo>
                        <a:pt x="77" y="5"/>
                      </a:lnTo>
                      <a:lnTo>
                        <a:pt x="64" y="2"/>
                      </a:lnTo>
                      <a:lnTo>
                        <a:pt x="52" y="0"/>
                      </a:lnTo>
                      <a:lnTo>
                        <a:pt x="39" y="1"/>
                      </a:lnTo>
                      <a:lnTo>
                        <a:pt x="26" y="3"/>
                      </a:lnTo>
                      <a:lnTo>
                        <a:pt x="17" y="9"/>
                      </a:lnTo>
                      <a:lnTo>
                        <a:pt x="8" y="21"/>
                      </a:lnTo>
                      <a:lnTo>
                        <a:pt x="3" y="33"/>
                      </a:lnTo>
                      <a:lnTo>
                        <a:pt x="0" y="49"/>
                      </a:lnTo>
                      <a:lnTo>
                        <a:pt x="10" y="73"/>
                      </a:lnTo>
                      <a:lnTo>
                        <a:pt x="20" y="95"/>
                      </a:lnTo>
                      <a:lnTo>
                        <a:pt x="30" y="117"/>
                      </a:lnTo>
                      <a:lnTo>
                        <a:pt x="34" y="133"/>
                      </a:lnTo>
                      <a:lnTo>
                        <a:pt x="40" y="151"/>
                      </a:lnTo>
                      <a:lnTo>
                        <a:pt x="50" y="173"/>
                      </a:lnTo>
                      <a:lnTo>
                        <a:pt x="50" y="198"/>
                      </a:lnTo>
                      <a:lnTo>
                        <a:pt x="50" y="236"/>
                      </a:lnTo>
                      <a:lnTo>
                        <a:pt x="57" y="255"/>
                      </a:lnTo>
                      <a:lnTo>
                        <a:pt x="67" y="283"/>
                      </a:lnTo>
                    </a:path>
                  </a:pathLst>
                </a:custGeom>
                <a:solidFill>
                  <a:srgbClr val="FCD1C1"/>
                </a:solidFill>
                <a:ln w="12700" cap="rnd">
                  <a:solidFill>
                    <a:srgbClr val="000000"/>
                  </a:solidFill>
                  <a:round/>
                  <a:headEnd/>
                  <a:tailEnd/>
                </a:ln>
              </p:spPr>
              <p:txBody>
                <a:bodyPr/>
                <a:lstStyle/>
                <a:p>
                  <a:endParaRPr lang="en-US" dirty="0"/>
                </a:p>
              </p:txBody>
            </p:sp>
            <p:sp>
              <p:nvSpPr>
                <p:cNvPr id="71712" name="Freeform 37"/>
                <p:cNvSpPr>
                  <a:spLocks/>
                </p:cNvSpPr>
                <p:nvPr/>
              </p:nvSpPr>
              <p:spPr bwMode="auto">
                <a:xfrm>
                  <a:off x="3674" y="2438"/>
                  <a:ext cx="77" cy="49"/>
                </a:xfrm>
                <a:custGeom>
                  <a:avLst/>
                  <a:gdLst>
                    <a:gd name="T0" fmla="*/ 72 w 77"/>
                    <a:gd name="T1" fmla="*/ 0 h 49"/>
                    <a:gd name="T2" fmla="*/ 64 w 77"/>
                    <a:gd name="T3" fmla="*/ 7 h 49"/>
                    <a:gd name="T4" fmla="*/ 53 w 77"/>
                    <a:gd name="T5" fmla="*/ 13 h 49"/>
                    <a:gd name="T6" fmla="*/ 43 w 77"/>
                    <a:gd name="T7" fmla="*/ 17 h 49"/>
                    <a:gd name="T8" fmla="*/ 32 w 77"/>
                    <a:gd name="T9" fmla="*/ 19 h 49"/>
                    <a:gd name="T10" fmla="*/ 20 w 77"/>
                    <a:gd name="T11" fmla="*/ 20 h 49"/>
                    <a:gd name="T12" fmla="*/ 0 w 77"/>
                    <a:gd name="T13" fmla="*/ 19 h 49"/>
                    <a:gd name="T14" fmla="*/ 12 w 77"/>
                    <a:gd name="T15" fmla="*/ 42 h 49"/>
                    <a:gd name="T16" fmla="*/ 23 w 77"/>
                    <a:gd name="T17" fmla="*/ 46 h 49"/>
                    <a:gd name="T18" fmla="*/ 35 w 77"/>
                    <a:gd name="T19" fmla="*/ 48 h 49"/>
                    <a:gd name="T20" fmla="*/ 47 w 77"/>
                    <a:gd name="T21" fmla="*/ 48 h 49"/>
                    <a:gd name="T22" fmla="*/ 59 w 77"/>
                    <a:gd name="T23" fmla="*/ 45 h 49"/>
                    <a:gd name="T24" fmla="*/ 68 w 77"/>
                    <a:gd name="T25" fmla="*/ 39 h 49"/>
                    <a:gd name="T26" fmla="*/ 76 w 77"/>
                    <a:gd name="T27" fmla="*/ 31 h 49"/>
                    <a:gd name="T28" fmla="*/ 72 w 77"/>
                    <a:gd name="T29" fmla="*/ 0 h 4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49"/>
                    <a:gd name="T47" fmla="*/ 77 w 77"/>
                    <a:gd name="T48" fmla="*/ 49 h 4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49">
                      <a:moveTo>
                        <a:pt x="72" y="0"/>
                      </a:moveTo>
                      <a:lnTo>
                        <a:pt x="64" y="7"/>
                      </a:lnTo>
                      <a:lnTo>
                        <a:pt x="53" y="13"/>
                      </a:lnTo>
                      <a:lnTo>
                        <a:pt x="43" y="17"/>
                      </a:lnTo>
                      <a:lnTo>
                        <a:pt x="32" y="19"/>
                      </a:lnTo>
                      <a:lnTo>
                        <a:pt x="20" y="20"/>
                      </a:lnTo>
                      <a:lnTo>
                        <a:pt x="0" y="19"/>
                      </a:lnTo>
                      <a:lnTo>
                        <a:pt x="12" y="42"/>
                      </a:lnTo>
                      <a:lnTo>
                        <a:pt x="23" y="46"/>
                      </a:lnTo>
                      <a:lnTo>
                        <a:pt x="35" y="48"/>
                      </a:lnTo>
                      <a:lnTo>
                        <a:pt x="47" y="48"/>
                      </a:lnTo>
                      <a:lnTo>
                        <a:pt x="59" y="45"/>
                      </a:lnTo>
                      <a:lnTo>
                        <a:pt x="68" y="39"/>
                      </a:lnTo>
                      <a:lnTo>
                        <a:pt x="76" y="31"/>
                      </a:lnTo>
                      <a:lnTo>
                        <a:pt x="72" y="0"/>
                      </a:lnTo>
                    </a:path>
                  </a:pathLst>
                </a:custGeom>
                <a:solidFill>
                  <a:srgbClr val="FCD1C1"/>
                </a:solidFill>
                <a:ln w="12700" cap="rnd">
                  <a:solidFill>
                    <a:srgbClr val="000000"/>
                  </a:solidFill>
                  <a:round/>
                  <a:headEnd/>
                  <a:tailEnd/>
                </a:ln>
              </p:spPr>
              <p:txBody>
                <a:bodyPr/>
                <a:lstStyle/>
                <a:p>
                  <a:endParaRPr lang="en-US" dirty="0"/>
                </a:p>
              </p:txBody>
            </p:sp>
          </p:grpSp>
        </p:grpSp>
        <p:grpSp>
          <p:nvGrpSpPr>
            <p:cNvPr id="71688" name="Group 38"/>
            <p:cNvGrpSpPr>
              <a:grpSpLocks/>
            </p:cNvGrpSpPr>
            <p:nvPr/>
          </p:nvGrpSpPr>
          <p:grpSpPr bwMode="auto">
            <a:xfrm>
              <a:off x="4998" y="2017"/>
              <a:ext cx="347" cy="1049"/>
              <a:chOff x="4998" y="2017"/>
              <a:chExt cx="347" cy="1049"/>
            </a:xfrm>
          </p:grpSpPr>
          <p:grpSp>
            <p:nvGrpSpPr>
              <p:cNvPr id="71689" name="Group 39"/>
              <p:cNvGrpSpPr>
                <a:grpSpLocks/>
              </p:cNvGrpSpPr>
              <p:nvPr/>
            </p:nvGrpSpPr>
            <p:grpSpPr bwMode="auto">
              <a:xfrm>
                <a:off x="4998" y="2017"/>
                <a:ext cx="306" cy="877"/>
                <a:chOff x="4998" y="2017"/>
                <a:chExt cx="306" cy="877"/>
              </a:xfrm>
            </p:grpSpPr>
            <p:sp>
              <p:nvSpPr>
                <p:cNvPr id="71697" name="Freeform 40"/>
                <p:cNvSpPr>
                  <a:spLocks/>
                </p:cNvSpPr>
                <p:nvPr/>
              </p:nvSpPr>
              <p:spPr bwMode="auto">
                <a:xfrm>
                  <a:off x="4998" y="2017"/>
                  <a:ext cx="306" cy="877"/>
                </a:xfrm>
                <a:custGeom>
                  <a:avLst/>
                  <a:gdLst>
                    <a:gd name="T0" fmla="*/ 61 w 306"/>
                    <a:gd name="T1" fmla="*/ 845 h 877"/>
                    <a:gd name="T2" fmla="*/ 64 w 306"/>
                    <a:gd name="T3" fmla="*/ 763 h 877"/>
                    <a:gd name="T4" fmla="*/ 40 w 306"/>
                    <a:gd name="T5" fmla="*/ 756 h 877"/>
                    <a:gd name="T6" fmla="*/ 25 w 306"/>
                    <a:gd name="T7" fmla="*/ 743 h 877"/>
                    <a:gd name="T8" fmla="*/ 13 w 306"/>
                    <a:gd name="T9" fmla="*/ 726 h 877"/>
                    <a:gd name="T10" fmla="*/ 5 w 306"/>
                    <a:gd name="T11" fmla="*/ 709 h 877"/>
                    <a:gd name="T12" fmla="*/ 0 w 306"/>
                    <a:gd name="T13" fmla="*/ 683 h 877"/>
                    <a:gd name="T14" fmla="*/ 3 w 306"/>
                    <a:gd name="T15" fmla="*/ 645 h 877"/>
                    <a:gd name="T16" fmla="*/ 10 w 306"/>
                    <a:gd name="T17" fmla="*/ 617 h 877"/>
                    <a:gd name="T18" fmla="*/ 20 w 306"/>
                    <a:gd name="T19" fmla="*/ 586 h 877"/>
                    <a:gd name="T20" fmla="*/ 37 w 306"/>
                    <a:gd name="T21" fmla="*/ 561 h 877"/>
                    <a:gd name="T22" fmla="*/ 61 w 306"/>
                    <a:gd name="T23" fmla="*/ 532 h 877"/>
                    <a:gd name="T24" fmla="*/ 74 w 306"/>
                    <a:gd name="T25" fmla="*/ 523 h 877"/>
                    <a:gd name="T26" fmla="*/ 84 w 306"/>
                    <a:gd name="T27" fmla="*/ 492 h 877"/>
                    <a:gd name="T28" fmla="*/ 93 w 306"/>
                    <a:gd name="T29" fmla="*/ 465 h 877"/>
                    <a:gd name="T30" fmla="*/ 104 w 306"/>
                    <a:gd name="T31" fmla="*/ 439 h 877"/>
                    <a:gd name="T32" fmla="*/ 117 w 306"/>
                    <a:gd name="T33" fmla="*/ 414 h 877"/>
                    <a:gd name="T34" fmla="*/ 127 w 306"/>
                    <a:gd name="T35" fmla="*/ 380 h 877"/>
                    <a:gd name="T36" fmla="*/ 124 w 306"/>
                    <a:gd name="T37" fmla="*/ 323 h 877"/>
                    <a:gd name="T38" fmla="*/ 121 w 306"/>
                    <a:gd name="T39" fmla="*/ 264 h 877"/>
                    <a:gd name="T40" fmla="*/ 114 w 306"/>
                    <a:gd name="T41" fmla="*/ 211 h 877"/>
                    <a:gd name="T42" fmla="*/ 114 w 306"/>
                    <a:gd name="T43" fmla="*/ 186 h 877"/>
                    <a:gd name="T44" fmla="*/ 117 w 306"/>
                    <a:gd name="T45" fmla="*/ 164 h 877"/>
                    <a:gd name="T46" fmla="*/ 110 w 306"/>
                    <a:gd name="T47" fmla="*/ 108 h 877"/>
                    <a:gd name="T48" fmla="*/ 117 w 306"/>
                    <a:gd name="T49" fmla="*/ 55 h 877"/>
                    <a:gd name="T50" fmla="*/ 121 w 306"/>
                    <a:gd name="T51" fmla="*/ 25 h 877"/>
                    <a:gd name="T52" fmla="*/ 131 w 306"/>
                    <a:gd name="T53" fmla="*/ 13 h 877"/>
                    <a:gd name="T54" fmla="*/ 142 w 306"/>
                    <a:gd name="T55" fmla="*/ 5 h 877"/>
                    <a:gd name="T56" fmla="*/ 158 w 306"/>
                    <a:gd name="T57" fmla="*/ 0 h 877"/>
                    <a:gd name="T58" fmla="*/ 174 w 306"/>
                    <a:gd name="T59" fmla="*/ 5 h 877"/>
                    <a:gd name="T60" fmla="*/ 184 w 306"/>
                    <a:gd name="T61" fmla="*/ 14 h 877"/>
                    <a:gd name="T62" fmla="*/ 195 w 306"/>
                    <a:gd name="T63" fmla="*/ 30 h 877"/>
                    <a:gd name="T64" fmla="*/ 201 w 306"/>
                    <a:gd name="T65" fmla="*/ 52 h 877"/>
                    <a:gd name="T66" fmla="*/ 201 w 306"/>
                    <a:gd name="T67" fmla="*/ 70 h 877"/>
                    <a:gd name="T68" fmla="*/ 208 w 306"/>
                    <a:gd name="T69" fmla="*/ 80 h 877"/>
                    <a:gd name="T70" fmla="*/ 215 w 306"/>
                    <a:gd name="T71" fmla="*/ 108 h 877"/>
                    <a:gd name="T72" fmla="*/ 221 w 306"/>
                    <a:gd name="T73" fmla="*/ 152 h 877"/>
                    <a:gd name="T74" fmla="*/ 228 w 306"/>
                    <a:gd name="T75" fmla="*/ 180 h 877"/>
                    <a:gd name="T76" fmla="*/ 235 w 306"/>
                    <a:gd name="T77" fmla="*/ 214 h 877"/>
                    <a:gd name="T78" fmla="*/ 245 w 306"/>
                    <a:gd name="T79" fmla="*/ 239 h 877"/>
                    <a:gd name="T80" fmla="*/ 255 w 306"/>
                    <a:gd name="T81" fmla="*/ 267 h 877"/>
                    <a:gd name="T82" fmla="*/ 262 w 306"/>
                    <a:gd name="T83" fmla="*/ 305 h 877"/>
                    <a:gd name="T84" fmla="*/ 265 w 306"/>
                    <a:gd name="T85" fmla="*/ 330 h 877"/>
                    <a:gd name="T86" fmla="*/ 268 w 306"/>
                    <a:gd name="T87" fmla="*/ 361 h 877"/>
                    <a:gd name="T88" fmla="*/ 271 w 306"/>
                    <a:gd name="T89" fmla="*/ 383 h 877"/>
                    <a:gd name="T90" fmla="*/ 281 w 306"/>
                    <a:gd name="T91" fmla="*/ 420 h 877"/>
                    <a:gd name="T92" fmla="*/ 295 w 306"/>
                    <a:gd name="T93" fmla="*/ 455 h 877"/>
                    <a:gd name="T94" fmla="*/ 302 w 306"/>
                    <a:gd name="T95" fmla="*/ 476 h 877"/>
                    <a:gd name="T96" fmla="*/ 305 w 306"/>
                    <a:gd name="T97" fmla="*/ 501 h 877"/>
                    <a:gd name="T98" fmla="*/ 305 w 306"/>
                    <a:gd name="T99" fmla="*/ 523 h 877"/>
                    <a:gd name="T100" fmla="*/ 275 w 306"/>
                    <a:gd name="T101" fmla="*/ 629 h 877"/>
                    <a:gd name="T102" fmla="*/ 271 w 306"/>
                    <a:gd name="T103" fmla="*/ 683 h 877"/>
                    <a:gd name="T104" fmla="*/ 271 w 306"/>
                    <a:gd name="T105" fmla="*/ 751 h 877"/>
                    <a:gd name="T106" fmla="*/ 271 w 306"/>
                    <a:gd name="T107" fmla="*/ 792 h 877"/>
                    <a:gd name="T108" fmla="*/ 280 w 306"/>
                    <a:gd name="T109" fmla="*/ 854 h 877"/>
                    <a:gd name="T110" fmla="*/ 225 w 306"/>
                    <a:gd name="T111" fmla="*/ 863 h 877"/>
                    <a:gd name="T112" fmla="*/ 154 w 306"/>
                    <a:gd name="T113" fmla="*/ 876 h 877"/>
                    <a:gd name="T114" fmla="*/ 101 w 306"/>
                    <a:gd name="T115" fmla="*/ 876 h 877"/>
                    <a:gd name="T116" fmla="*/ 61 w 306"/>
                    <a:gd name="T117" fmla="*/ 845 h 87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6"/>
                    <a:gd name="T178" fmla="*/ 0 h 877"/>
                    <a:gd name="T179" fmla="*/ 306 w 306"/>
                    <a:gd name="T180" fmla="*/ 877 h 87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6" h="877">
                      <a:moveTo>
                        <a:pt x="61" y="845"/>
                      </a:moveTo>
                      <a:lnTo>
                        <a:pt x="64" y="763"/>
                      </a:lnTo>
                      <a:lnTo>
                        <a:pt x="40" y="756"/>
                      </a:lnTo>
                      <a:lnTo>
                        <a:pt x="25" y="743"/>
                      </a:lnTo>
                      <a:lnTo>
                        <a:pt x="13" y="726"/>
                      </a:lnTo>
                      <a:lnTo>
                        <a:pt x="5" y="709"/>
                      </a:lnTo>
                      <a:lnTo>
                        <a:pt x="0" y="683"/>
                      </a:lnTo>
                      <a:lnTo>
                        <a:pt x="3" y="645"/>
                      </a:lnTo>
                      <a:lnTo>
                        <a:pt x="10" y="617"/>
                      </a:lnTo>
                      <a:lnTo>
                        <a:pt x="20" y="586"/>
                      </a:lnTo>
                      <a:lnTo>
                        <a:pt x="37" y="561"/>
                      </a:lnTo>
                      <a:lnTo>
                        <a:pt x="61" y="532"/>
                      </a:lnTo>
                      <a:lnTo>
                        <a:pt x="74" y="523"/>
                      </a:lnTo>
                      <a:lnTo>
                        <a:pt x="84" y="492"/>
                      </a:lnTo>
                      <a:lnTo>
                        <a:pt x="93" y="465"/>
                      </a:lnTo>
                      <a:lnTo>
                        <a:pt x="104" y="439"/>
                      </a:lnTo>
                      <a:lnTo>
                        <a:pt x="117" y="414"/>
                      </a:lnTo>
                      <a:lnTo>
                        <a:pt x="127" y="380"/>
                      </a:lnTo>
                      <a:lnTo>
                        <a:pt x="124" y="323"/>
                      </a:lnTo>
                      <a:lnTo>
                        <a:pt x="121" y="264"/>
                      </a:lnTo>
                      <a:lnTo>
                        <a:pt x="114" y="211"/>
                      </a:lnTo>
                      <a:lnTo>
                        <a:pt x="114" y="186"/>
                      </a:lnTo>
                      <a:lnTo>
                        <a:pt x="117" y="164"/>
                      </a:lnTo>
                      <a:lnTo>
                        <a:pt x="110" y="108"/>
                      </a:lnTo>
                      <a:lnTo>
                        <a:pt x="117" y="55"/>
                      </a:lnTo>
                      <a:lnTo>
                        <a:pt x="121" y="25"/>
                      </a:lnTo>
                      <a:lnTo>
                        <a:pt x="131" y="13"/>
                      </a:lnTo>
                      <a:lnTo>
                        <a:pt x="142" y="5"/>
                      </a:lnTo>
                      <a:lnTo>
                        <a:pt x="158" y="0"/>
                      </a:lnTo>
                      <a:lnTo>
                        <a:pt x="174" y="5"/>
                      </a:lnTo>
                      <a:lnTo>
                        <a:pt x="184" y="14"/>
                      </a:lnTo>
                      <a:lnTo>
                        <a:pt x="195" y="30"/>
                      </a:lnTo>
                      <a:lnTo>
                        <a:pt x="201" y="52"/>
                      </a:lnTo>
                      <a:lnTo>
                        <a:pt x="201" y="70"/>
                      </a:lnTo>
                      <a:lnTo>
                        <a:pt x="208" y="80"/>
                      </a:lnTo>
                      <a:lnTo>
                        <a:pt x="215" y="108"/>
                      </a:lnTo>
                      <a:lnTo>
                        <a:pt x="221" y="152"/>
                      </a:lnTo>
                      <a:lnTo>
                        <a:pt x="228" y="180"/>
                      </a:lnTo>
                      <a:lnTo>
                        <a:pt x="235" y="214"/>
                      </a:lnTo>
                      <a:lnTo>
                        <a:pt x="245" y="239"/>
                      </a:lnTo>
                      <a:lnTo>
                        <a:pt x="255" y="267"/>
                      </a:lnTo>
                      <a:lnTo>
                        <a:pt x="262" y="305"/>
                      </a:lnTo>
                      <a:lnTo>
                        <a:pt x="265" y="330"/>
                      </a:lnTo>
                      <a:lnTo>
                        <a:pt x="268" y="361"/>
                      </a:lnTo>
                      <a:lnTo>
                        <a:pt x="271" y="383"/>
                      </a:lnTo>
                      <a:lnTo>
                        <a:pt x="281" y="420"/>
                      </a:lnTo>
                      <a:lnTo>
                        <a:pt x="295" y="455"/>
                      </a:lnTo>
                      <a:lnTo>
                        <a:pt x="302" y="476"/>
                      </a:lnTo>
                      <a:lnTo>
                        <a:pt x="305" y="501"/>
                      </a:lnTo>
                      <a:lnTo>
                        <a:pt x="305" y="523"/>
                      </a:lnTo>
                      <a:lnTo>
                        <a:pt x="275" y="629"/>
                      </a:lnTo>
                      <a:lnTo>
                        <a:pt x="271" y="683"/>
                      </a:lnTo>
                      <a:lnTo>
                        <a:pt x="271" y="751"/>
                      </a:lnTo>
                      <a:lnTo>
                        <a:pt x="271" y="792"/>
                      </a:lnTo>
                      <a:lnTo>
                        <a:pt x="280" y="854"/>
                      </a:lnTo>
                      <a:lnTo>
                        <a:pt x="225" y="863"/>
                      </a:lnTo>
                      <a:lnTo>
                        <a:pt x="154" y="876"/>
                      </a:lnTo>
                      <a:lnTo>
                        <a:pt x="101" y="876"/>
                      </a:lnTo>
                      <a:lnTo>
                        <a:pt x="61" y="845"/>
                      </a:lnTo>
                    </a:path>
                  </a:pathLst>
                </a:custGeom>
                <a:solidFill>
                  <a:srgbClr val="FCD1C1"/>
                </a:solidFill>
                <a:ln w="12700" cap="rnd">
                  <a:solidFill>
                    <a:srgbClr val="000000"/>
                  </a:solidFill>
                  <a:round/>
                  <a:headEnd/>
                  <a:tailEnd/>
                </a:ln>
              </p:spPr>
              <p:txBody>
                <a:bodyPr/>
                <a:lstStyle/>
                <a:p>
                  <a:endParaRPr lang="en-US" dirty="0"/>
                </a:p>
              </p:txBody>
            </p:sp>
            <p:sp>
              <p:nvSpPr>
                <p:cNvPr id="71698" name="Freeform 41"/>
                <p:cNvSpPr>
                  <a:spLocks/>
                </p:cNvSpPr>
                <p:nvPr/>
              </p:nvSpPr>
              <p:spPr bwMode="auto">
                <a:xfrm>
                  <a:off x="5149" y="2090"/>
                  <a:ext cx="52" cy="338"/>
                </a:xfrm>
                <a:custGeom>
                  <a:avLst/>
                  <a:gdLst>
                    <a:gd name="T0" fmla="*/ 5 w 52"/>
                    <a:gd name="T1" fmla="*/ 337 h 338"/>
                    <a:gd name="T2" fmla="*/ 7 w 52"/>
                    <a:gd name="T3" fmla="*/ 291 h 338"/>
                    <a:gd name="T4" fmla="*/ 7 w 52"/>
                    <a:gd name="T5" fmla="*/ 266 h 338"/>
                    <a:gd name="T6" fmla="*/ 7 w 52"/>
                    <a:gd name="T7" fmla="*/ 248 h 338"/>
                    <a:gd name="T8" fmla="*/ 7 w 52"/>
                    <a:gd name="T9" fmla="*/ 232 h 338"/>
                    <a:gd name="T10" fmla="*/ 10 w 52"/>
                    <a:gd name="T11" fmla="*/ 219 h 338"/>
                    <a:gd name="T12" fmla="*/ 7 w 52"/>
                    <a:gd name="T13" fmla="*/ 204 h 338"/>
                    <a:gd name="T14" fmla="*/ 7 w 52"/>
                    <a:gd name="T15" fmla="*/ 178 h 338"/>
                    <a:gd name="T16" fmla="*/ 7 w 52"/>
                    <a:gd name="T17" fmla="*/ 156 h 338"/>
                    <a:gd name="T18" fmla="*/ 7 w 52"/>
                    <a:gd name="T19" fmla="*/ 144 h 338"/>
                    <a:gd name="T20" fmla="*/ 7 w 52"/>
                    <a:gd name="T21" fmla="*/ 122 h 338"/>
                    <a:gd name="T22" fmla="*/ 3 w 52"/>
                    <a:gd name="T23" fmla="*/ 110 h 338"/>
                    <a:gd name="T24" fmla="*/ 0 w 52"/>
                    <a:gd name="T25" fmla="*/ 88 h 338"/>
                    <a:gd name="T26" fmla="*/ 0 w 52"/>
                    <a:gd name="T27" fmla="*/ 66 h 338"/>
                    <a:gd name="T28" fmla="*/ 0 w 52"/>
                    <a:gd name="T29" fmla="*/ 41 h 338"/>
                    <a:gd name="T30" fmla="*/ 7 w 52"/>
                    <a:gd name="T31" fmla="*/ 22 h 338"/>
                    <a:gd name="T32" fmla="*/ 14 w 52"/>
                    <a:gd name="T33" fmla="*/ 13 h 338"/>
                    <a:gd name="T34" fmla="*/ 20 w 52"/>
                    <a:gd name="T35" fmla="*/ 6 h 338"/>
                    <a:gd name="T36" fmla="*/ 34 w 52"/>
                    <a:gd name="T37" fmla="*/ 0 h 338"/>
                    <a:gd name="T38" fmla="*/ 51 w 52"/>
                    <a:gd name="T39" fmla="*/ 3 h 3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
                    <a:gd name="T61" fmla="*/ 0 h 338"/>
                    <a:gd name="T62" fmla="*/ 52 w 52"/>
                    <a:gd name="T63" fmla="*/ 338 h 3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 h="338">
                      <a:moveTo>
                        <a:pt x="5" y="337"/>
                      </a:moveTo>
                      <a:lnTo>
                        <a:pt x="7" y="291"/>
                      </a:lnTo>
                      <a:lnTo>
                        <a:pt x="7" y="266"/>
                      </a:lnTo>
                      <a:lnTo>
                        <a:pt x="7" y="248"/>
                      </a:lnTo>
                      <a:lnTo>
                        <a:pt x="7" y="232"/>
                      </a:lnTo>
                      <a:lnTo>
                        <a:pt x="10" y="219"/>
                      </a:lnTo>
                      <a:lnTo>
                        <a:pt x="7" y="204"/>
                      </a:lnTo>
                      <a:lnTo>
                        <a:pt x="7" y="178"/>
                      </a:lnTo>
                      <a:lnTo>
                        <a:pt x="7" y="156"/>
                      </a:lnTo>
                      <a:lnTo>
                        <a:pt x="7" y="144"/>
                      </a:lnTo>
                      <a:lnTo>
                        <a:pt x="7" y="122"/>
                      </a:lnTo>
                      <a:lnTo>
                        <a:pt x="3" y="110"/>
                      </a:lnTo>
                      <a:lnTo>
                        <a:pt x="0" y="88"/>
                      </a:lnTo>
                      <a:lnTo>
                        <a:pt x="0" y="66"/>
                      </a:lnTo>
                      <a:lnTo>
                        <a:pt x="0" y="41"/>
                      </a:lnTo>
                      <a:lnTo>
                        <a:pt x="7" y="22"/>
                      </a:lnTo>
                      <a:lnTo>
                        <a:pt x="14" y="13"/>
                      </a:lnTo>
                      <a:lnTo>
                        <a:pt x="20" y="6"/>
                      </a:lnTo>
                      <a:lnTo>
                        <a:pt x="34" y="0"/>
                      </a:lnTo>
                      <a:lnTo>
                        <a:pt x="51" y="3"/>
                      </a:lnTo>
                    </a:path>
                  </a:pathLst>
                </a:custGeom>
                <a:solidFill>
                  <a:srgbClr val="FCD1C1"/>
                </a:solidFill>
                <a:ln w="12700" cap="rnd">
                  <a:solidFill>
                    <a:srgbClr val="000000"/>
                  </a:solidFill>
                  <a:round/>
                  <a:headEnd/>
                  <a:tailEnd/>
                </a:ln>
              </p:spPr>
              <p:txBody>
                <a:bodyPr/>
                <a:lstStyle/>
                <a:p>
                  <a:endParaRPr lang="en-US" dirty="0"/>
                </a:p>
              </p:txBody>
            </p:sp>
            <p:sp>
              <p:nvSpPr>
                <p:cNvPr id="71699" name="Freeform 42"/>
                <p:cNvSpPr>
                  <a:spLocks/>
                </p:cNvSpPr>
                <p:nvPr/>
              </p:nvSpPr>
              <p:spPr bwMode="auto">
                <a:xfrm>
                  <a:off x="5162" y="2551"/>
                  <a:ext cx="137" cy="216"/>
                </a:xfrm>
                <a:custGeom>
                  <a:avLst/>
                  <a:gdLst>
                    <a:gd name="T0" fmla="*/ 0 w 137"/>
                    <a:gd name="T1" fmla="*/ 215 h 216"/>
                    <a:gd name="T2" fmla="*/ 34 w 137"/>
                    <a:gd name="T3" fmla="*/ 198 h 216"/>
                    <a:gd name="T4" fmla="*/ 48 w 137"/>
                    <a:gd name="T5" fmla="*/ 182 h 216"/>
                    <a:gd name="T6" fmla="*/ 61 w 137"/>
                    <a:gd name="T7" fmla="*/ 167 h 216"/>
                    <a:gd name="T8" fmla="*/ 69 w 137"/>
                    <a:gd name="T9" fmla="*/ 148 h 216"/>
                    <a:gd name="T10" fmla="*/ 78 w 137"/>
                    <a:gd name="T11" fmla="*/ 130 h 216"/>
                    <a:gd name="T12" fmla="*/ 94 w 137"/>
                    <a:gd name="T13" fmla="*/ 89 h 216"/>
                    <a:gd name="T14" fmla="*/ 104 w 137"/>
                    <a:gd name="T15" fmla="*/ 64 h 216"/>
                    <a:gd name="T16" fmla="*/ 115 w 137"/>
                    <a:gd name="T17" fmla="*/ 30 h 216"/>
                    <a:gd name="T18" fmla="*/ 136 w 137"/>
                    <a:gd name="T19" fmla="*/ 0 h 2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216"/>
                    <a:gd name="T32" fmla="*/ 137 w 137"/>
                    <a:gd name="T33" fmla="*/ 216 h 2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216">
                      <a:moveTo>
                        <a:pt x="0" y="215"/>
                      </a:moveTo>
                      <a:lnTo>
                        <a:pt x="34" y="198"/>
                      </a:lnTo>
                      <a:lnTo>
                        <a:pt x="48" y="182"/>
                      </a:lnTo>
                      <a:lnTo>
                        <a:pt x="61" y="167"/>
                      </a:lnTo>
                      <a:lnTo>
                        <a:pt x="69" y="148"/>
                      </a:lnTo>
                      <a:lnTo>
                        <a:pt x="78" y="130"/>
                      </a:lnTo>
                      <a:lnTo>
                        <a:pt x="94" y="89"/>
                      </a:lnTo>
                      <a:lnTo>
                        <a:pt x="104" y="64"/>
                      </a:lnTo>
                      <a:lnTo>
                        <a:pt x="115" y="30"/>
                      </a:lnTo>
                      <a:lnTo>
                        <a:pt x="136" y="0"/>
                      </a:lnTo>
                    </a:path>
                  </a:pathLst>
                </a:custGeom>
                <a:solidFill>
                  <a:srgbClr val="FCD1C1"/>
                </a:solidFill>
                <a:ln w="12700" cap="rnd">
                  <a:solidFill>
                    <a:srgbClr val="000000"/>
                  </a:solidFill>
                  <a:round/>
                  <a:headEnd/>
                  <a:tailEnd/>
                </a:ln>
              </p:spPr>
              <p:txBody>
                <a:bodyPr/>
                <a:lstStyle/>
                <a:p>
                  <a:endParaRPr lang="en-US" dirty="0"/>
                </a:p>
              </p:txBody>
            </p:sp>
            <p:sp>
              <p:nvSpPr>
                <p:cNvPr id="71700" name="Freeform 43"/>
                <p:cNvSpPr>
                  <a:spLocks/>
                </p:cNvSpPr>
                <p:nvPr/>
              </p:nvSpPr>
              <p:spPr bwMode="auto">
                <a:xfrm>
                  <a:off x="5116" y="2056"/>
                  <a:ext cx="24" cy="391"/>
                </a:xfrm>
                <a:custGeom>
                  <a:avLst/>
                  <a:gdLst>
                    <a:gd name="T0" fmla="*/ 0 w 24"/>
                    <a:gd name="T1" fmla="*/ 0 h 391"/>
                    <a:gd name="T2" fmla="*/ 0 w 24"/>
                    <a:gd name="T3" fmla="*/ 44 h 391"/>
                    <a:gd name="T4" fmla="*/ 7 w 24"/>
                    <a:gd name="T5" fmla="*/ 72 h 391"/>
                    <a:gd name="T6" fmla="*/ 15 w 24"/>
                    <a:gd name="T7" fmla="*/ 97 h 391"/>
                    <a:gd name="T8" fmla="*/ 10 w 24"/>
                    <a:gd name="T9" fmla="*/ 119 h 391"/>
                    <a:gd name="T10" fmla="*/ 10 w 24"/>
                    <a:gd name="T11" fmla="*/ 147 h 391"/>
                    <a:gd name="T12" fmla="*/ 13 w 24"/>
                    <a:gd name="T13" fmla="*/ 179 h 391"/>
                    <a:gd name="T14" fmla="*/ 20 w 24"/>
                    <a:gd name="T15" fmla="*/ 207 h 391"/>
                    <a:gd name="T16" fmla="*/ 20 w 24"/>
                    <a:gd name="T17" fmla="*/ 236 h 391"/>
                    <a:gd name="T18" fmla="*/ 20 w 24"/>
                    <a:gd name="T19" fmla="*/ 263 h 391"/>
                    <a:gd name="T20" fmla="*/ 23 w 24"/>
                    <a:gd name="T21" fmla="*/ 301 h 391"/>
                    <a:gd name="T22" fmla="*/ 23 w 24"/>
                    <a:gd name="T23" fmla="*/ 323 h 391"/>
                    <a:gd name="T24" fmla="*/ 21 w 24"/>
                    <a:gd name="T25" fmla="*/ 354 h 391"/>
                    <a:gd name="T26" fmla="*/ 21 w 24"/>
                    <a:gd name="T27" fmla="*/ 390 h 3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391"/>
                    <a:gd name="T44" fmla="*/ 24 w 24"/>
                    <a:gd name="T45" fmla="*/ 391 h 3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391">
                      <a:moveTo>
                        <a:pt x="0" y="0"/>
                      </a:moveTo>
                      <a:lnTo>
                        <a:pt x="0" y="44"/>
                      </a:lnTo>
                      <a:lnTo>
                        <a:pt x="7" y="72"/>
                      </a:lnTo>
                      <a:lnTo>
                        <a:pt x="15" y="97"/>
                      </a:lnTo>
                      <a:lnTo>
                        <a:pt x="10" y="119"/>
                      </a:lnTo>
                      <a:lnTo>
                        <a:pt x="10" y="147"/>
                      </a:lnTo>
                      <a:lnTo>
                        <a:pt x="13" y="179"/>
                      </a:lnTo>
                      <a:lnTo>
                        <a:pt x="20" y="207"/>
                      </a:lnTo>
                      <a:lnTo>
                        <a:pt x="20" y="236"/>
                      </a:lnTo>
                      <a:lnTo>
                        <a:pt x="20" y="263"/>
                      </a:lnTo>
                      <a:lnTo>
                        <a:pt x="23" y="301"/>
                      </a:lnTo>
                      <a:lnTo>
                        <a:pt x="23" y="323"/>
                      </a:lnTo>
                      <a:lnTo>
                        <a:pt x="21" y="354"/>
                      </a:lnTo>
                      <a:lnTo>
                        <a:pt x="21" y="390"/>
                      </a:lnTo>
                    </a:path>
                  </a:pathLst>
                </a:custGeom>
                <a:solidFill>
                  <a:srgbClr val="FCD1C1"/>
                </a:solidFill>
                <a:ln w="12700" cap="rnd">
                  <a:solidFill>
                    <a:srgbClr val="000000"/>
                  </a:solidFill>
                  <a:round/>
                  <a:headEnd/>
                  <a:tailEnd/>
                </a:ln>
              </p:spPr>
              <p:txBody>
                <a:bodyPr/>
                <a:lstStyle/>
                <a:p>
                  <a:endParaRPr lang="en-US" dirty="0"/>
                </a:p>
              </p:txBody>
            </p:sp>
            <p:sp>
              <p:nvSpPr>
                <p:cNvPr id="71701" name="Freeform 44"/>
                <p:cNvSpPr>
                  <a:spLocks/>
                </p:cNvSpPr>
                <p:nvPr/>
              </p:nvSpPr>
              <p:spPr bwMode="auto">
                <a:xfrm>
                  <a:off x="5065" y="2771"/>
                  <a:ext cx="62" cy="17"/>
                </a:xfrm>
                <a:custGeom>
                  <a:avLst/>
                  <a:gdLst>
                    <a:gd name="T0" fmla="*/ 0 w 62"/>
                    <a:gd name="T1" fmla="*/ 16 h 17"/>
                    <a:gd name="T2" fmla="*/ 31 w 62"/>
                    <a:gd name="T3" fmla="*/ 16 h 17"/>
                    <a:gd name="T4" fmla="*/ 61 w 62"/>
                    <a:gd name="T5" fmla="*/ 0 h 17"/>
                    <a:gd name="T6" fmla="*/ 0 60000 65536"/>
                    <a:gd name="T7" fmla="*/ 0 60000 65536"/>
                    <a:gd name="T8" fmla="*/ 0 60000 65536"/>
                    <a:gd name="T9" fmla="*/ 0 w 62"/>
                    <a:gd name="T10" fmla="*/ 0 h 17"/>
                    <a:gd name="T11" fmla="*/ 62 w 62"/>
                    <a:gd name="T12" fmla="*/ 17 h 17"/>
                  </a:gdLst>
                  <a:ahLst/>
                  <a:cxnLst>
                    <a:cxn ang="T6">
                      <a:pos x="T0" y="T1"/>
                    </a:cxn>
                    <a:cxn ang="T7">
                      <a:pos x="T2" y="T3"/>
                    </a:cxn>
                    <a:cxn ang="T8">
                      <a:pos x="T4" y="T5"/>
                    </a:cxn>
                  </a:cxnLst>
                  <a:rect l="T9" t="T10" r="T11" b="T12"/>
                  <a:pathLst>
                    <a:path w="62" h="17">
                      <a:moveTo>
                        <a:pt x="0" y="16"/>
                      </a:moveTo>
                      <a:lnTo>
                        <a:pt x="31" y="16"/>
                      </a:lnTo>
                      <a:lnTo>
                        <a:pt x="61" y="0"/>
                      </a:lnTo>
                    </a:path>
                  </a:pathLst>
                </a:custGeom>
                <a:solidFill>
                  <a:srgbClr val="FCD1C1"/>
                </a:solidFill>
                <a:ln w="12700" cap="rnd">
                  <a:solidFill>
                    <a:srgbClr val="000000"/>
                  </a:solidFill>
                  <a:round/>
                  <a:headEnd/>
                  <a:tailEnd/>
                </a:ln>
              </p:spPr>
              <p:txBody>
                <a:bodyPr/>
                <a:lstStyle/>
                <a:p>
                  <a:endParaRPr lang="en-US" dirty="0"/>
                </a:p>
              </p:txBody>
            </p:sp>
            <p:sp>
              <p:nvSpPr>
                <p:cNvPr id="71702" name="Freeform 45"/>
                <p:cNvSpPr>
                  <a:spLocks/>
                </p:cNvSpPr>
                <p:nvPr/>
              </p:nvSpPr>
              <p:spPr bwMode="auto">
                <a:xfrm>
                  <a:off x="5156" y="2203"/>
                  <a:ext cx="35" cy="17"/>
                </a:xfrm>
                <a:custGeom>
                  <a:avLst/>
                  <a:gdLst>
                    <a:gd name="T0" fmla="*/ 0 w 35"/>
                    <a:gd name="T1" fmla="*/ 0 h 17"/>
                    <a:gd name="T2" fmla="*/ 17 w 35"/>
                    <a:gd name="T3" fmla="*/ 8 h 17"/>
                    <a:gd name="T4" fmla="*/ 34 w 35"/>
                    <a:gd name="T5" fmla="*/ 16 h 17"/>
                    <a:gd name="T6" fmla="*/ 0 60000 65536"/>
                    <a:gd name="T7" fmla="*/ 0 60000 65536"/>
                    <a:gd name="T8" fmla="*/ 0 60000 65536"/>
                    <a:gd name="T9" fmla="*/ 0 w 35"/>
                    <a:gd name="T10" fmla="*/ 0 h 17"/>
                    <a:gd name="T11" fmla="*/ 35 w 35"/>
                    <a:gd name="T12" fmla="*/ 17 h 17"/>
                  </a:gdLst>
                  <a:ahLst/>
                  <a:cxnLst>
                    <a:cxn ang="T6">
                      <a:pos x="T0" y="T1"/>
                    </a:cxn>
                    <a:cxn ang="T7">
                      <a:pos x="T2" y="T3"/>
                    </a:cxn>
                    <a:cxn ang="T8">
                      <a:pos x="T4" y="T5"/>
                    </a:cxn>
                  </a:cxnLst>
                  <a:rect l="T9" t="T10" r="T11" b="T12"/>
                  <a:pathLst>
                    <a:path w="35" h="17">
                      <a:moveTo>
                        <a:pt x="0" y="0"/>
                      </a:moveTo>
                      <a:lnTo>
                        <a:pt x="17" y="8"/>
                      </a:lnTo>
                      <a:lnTo>
                        <a:pt x="34" y="16"/>
                      </a:lnTo>
                    </a:path>
                  </a:pathLst>
                </a:custGeom>
                <a:solidFill>
                  <a:srgbClr val="FCD1C1"/>
                </a:solidFill>
                <a:ln w="12700" cap="rnd">
                  <a:solidFill>
                    <a:srgbClr val="000000"/>
                  </a:solidFill>
                  <a:round/>
                  <a:headEnd/>
                  <a:tailEnd/>
                </a:ln>
              </p:spPr>
              <p:txBody>
                <a:bodyPr/>
                <a:lstStyle/>
                <a:p>
                  <a:endParaRPr lang="en-US" dirty="0"/>
                </a:p>
              </p:txBody>
            </p:sp>
            <p:sp>
              <p:nvSpPr>
                <p:cNvPr id="71703" name="Freeform 46"/>
                <p:cNvSpPr>
                  <a:spLocks/>
                </p:cNvSpPr>
                <p:nvPr/>
              </p:nvSpPr>
              <p:spPr bwMode="auto">
                <a:xfrm>
                  <a:off x="5159" y="2309"/>
                  <a:ext cx="45" cy="17"/>
                </a:xfrm>
                <a:custGeom>
                  <a:avLst/>
                  <a:gdLst>
                    <a:gd name="T0" fmla="*/ 0 w 45"/>
                    <a:gd name="T1" fmla="*/ 0 h 17"/>
                    <a:gd name="T2" fmla="*/ 17 w 45"/>
                    <a:gd name="T3" fmla="*/ 13 h 17"/>
                    <a:gd name="T4" fmla="*/ 44 w 45"/>
                    <a:gd name="T5" fmla="*/ 16 h 17"/>
                    <a:gd name="T6" fmla="*/ 0 60000 65536"/>
                    <a:gd name="T7" fmla="*/ 0 60000 65536"/>
                    <a:gd name="T8" fmla="*/ 0 60000 65536"/>
                    <a:gd name="T9" fmla="*/ 0 w 45"/>
                    <a:gd name="T10" fmla="*/ 0 h 17"/>
                    <a:gd name="T11" fmla="*/ 45 w 45"/>
                    <a:gd name="T12" fmla="*/ 17 h 17"/>
                  </a:gdLst>
                  <a:ahLst/>
                  <a:cxnLst>
                    <a:cxn ang="T6">
                      <a:pos x="T0" y="T1"/>
                    </a:cxn>
                    <a:cxn ang="T7">
                      <a:pos x="T2" y="T3"/>
                    </a:cxn>
                    <a:cxn ang="T8">
                      <a:pos x="T4" y="T5"/>
                    </a:cxn>
                  </a:cxnLst>
                  <a:rect l="T9" t="T10" r="T11" b="T12"/>
                  <a:pathLst>
                    <a:path w="45" h="17">
                      <a:moveTo>
                        <a:pt x="0" y="0"/>
                      </a:moveTo>
                      <a:lnTo>
                        <a:pt x="17" y="13"/>
                      </a:lnTo>
                      <a:lnTo>
                        <a:pt x="44" y="16"/>
                      </a:lnTo>
                    </a:path>
                  </a:pathLst>
                </a:custGeom>
                <a:solidFill>
                  <a:srgbClr val="FCD1C1"/>
                </a:solidFill>
                <a:ln w="12700" cap="rnd">
                  <a:solidFill>
                    <a:srgbClr val="000000"/>
                  </a:solidFill>
                  <a:round/>
                  <a:headEnd/>
                  <a:tailEnd/>
                </a:ln>
              </p:spPr>
              <p:txBody>
                <a:bodyPr/>
                <a:lstStyle/>
                <a:p>
                  <a:endParaRPr lang="en-US" dirty="0"/>
                </a:p>
              </p:txBody>
            </p:sp>
            <p:sp>
              <p:nvSpPr>
                <p:cNvPr id="71704" name="Freeform 47"/>
                <p:cNvSpPr>
                  <a:spLocks/>
                </p:cNvSpPr>
                <p:nvPr/>
              </p:nvSpPr>
              <p:spPr bwMode="auto">
                <a:xfrm>
                  <a:off x="5033" y="2587"/>
                  <a:ext cx="40" cy="17"/>
                </a:xfrm>
                <a:custGeom>
                  <a:avLst/>
                  <a:gdLst>
                    <a:gd name="T0" fmla="*/ 0 w 40"/>
                    <a:gd name="T1" fmla="*/ 16 h 17"/>
                    <a:gd name="T2" fmla="*/ 8 w 40"/>
                    <a:gd name="T3" fmla="*/ 3 h 17"/>
                    <a:gd name="T4" fmla="*/ 19 w 40"/>
                    <a:gd name="T5" fmla="*/ 0 h 17"/>
                    <a:gd name="T6" fmla="*/ 27 w 40"/>
                    <a:gd name="T7" fmla="*/ 3 h 17"/>
                    <a:gd name="T8" fmla="*/ 39 w 40"/>
                    <a:gd name="T9" fmla="*/ 11 h 17"/>
                    <a:gd name="T10" fmla="*/ 0 60000 65536"/>
                    <a:gd name="T11" fmla="*/ 0 60000 65536"/>
                    <a:gd name="T12" fmla="*/ 0 60000 65536"/>
                    <a:gd name="T13" fmla="*/ 0 60000 65536"/>
                    <a:gd name="T14" fmla="*/ 0 60000 65536"/>
                    <a:gd name="T15" fmla="*/ 0 w 40"/>
                    <a:gd name="T16" fmla="*/ 0 h 17"/>
                    <a:gd name="T17" fmla="*/ 40 w 40"/>
                    <a:gd name="T18" fmla="*/ 17 h 17"/>
                  </a:gdLst>
                  <a:ahLst/>
                  <a:cxnLst>
                    <a:cxn ang="T10">
                      <a:pos x="T0" y="T1"/>
                    </a:cxn>
                    <a:cxn ang="T11">
                      <a:pos x="T2" y="T3"/>
                    </a:cxn>
                    <a:cxn ang="T12">
                      <a:pos x="T4" y="T5"/>
                    </a:cxn>
                    <a:cxn ang="T13">
                      <a:pos x="T6" y="T7"/>
                    </a:cxn>
                    <a:cxn ang="T14">
                      <a:pos x="T8" y="T9"/>
                    </a:cxn>
                  </a:cxnLst>
                  <a:rect l="T15" t="T16" r="T17" b="T18"/>
                  <a:pathLst>
                    <a:path w="40" h="17">
                      <a:moveTo>
                        <a:pt x="0" y="16"/>
                      </a:moveTo>
                      <a:lnTo>
                        <a:pt x="8" y="3"/>
                      </a:lnTo>
                      <a:lnTo>
                        <a:pt x="19" y="0"/>
                      </a:lnTo>
                      <a:lnTo>
                        <a:pt x="27" y="3"/>
                      </a:lnTo>
                      <a:lnTo>
                        <a:pt x="39" y="11"/>
                      </a:lnTo>
                    </a:path>
                  </a:pathLst>
                </a:custGeom>
                <a:solidFill>
                  <a:srgbClr val="FCD1C1"/>
                </a:solidFill>
                <a:ln w="12700" cap="rnd">
                  <a:solidFill>
                    <a:srgbClr val="000000"/>
                  </a:solidFill>
                  <a:round/>
                  <a:headEnd/>
                  <a:tailEnd/>
                </a:ln>
              </p:spPr>
              <p:txBody>
                <a:bodyPr/>
                <a:lstStyle/>
                <a:p>
                  <a:endParaRPr lang="en-US" dirty="0"/>
                </a:p>
              </p:txBody>
            </p:sp>
            <p:sp>
              <p:nvSpPr>
                <p:cNvPr id="71705" name="Freeform 48"/>
                <p:cNvSpPr>
                  <a:spLocks/>
                </p:cNvSpPr>
                <p:nvPr/>
              </p:nvSpPr>
              <p:spPr bwMode="auto">
                <a:xfrm>
                  <a:off x="5067" y="2676"/>
                  <a:ext cx="74" cy="17"/>
                </a:xfrm>
                <a:custGeom>
                  <a:avLst/>
                  <a:gdLst>
                    <a:gd name="T0" fmla="*/ 0 w 74"/>
                    <a:gd name="T1" fmla="*/ 0 h 17"/>
                    <a:gd name="T2" fmla="*/ 23 w 74"/>
                    <a:gd name="T3" fmla="*/ 14 h 17"/>
                    <a:gd name="T4" fmla="*/ 48 w 74"/>
                    <a:gd name="T5" fmla="*/ 16 h 17"/>
                    <a:gd name="T6" fmla="*/ 73 w 74"/>
                    <a:gd name="T7" fmla="*/ 9 h 17"/>
                    <a:gd name="T8" fmla="*/ 0 60000 65536"/>
                    <a:gd name="T9" fmla="*/ 0 60000 65536"/>
                    <a:gd name="T10" fmla="*/ 0 60000 65536"/>
                    <a:gd name="T11" fmla="*/ 0 60000 65536"/>
                    <a:gd name="T12" fmla="*/ 0 w 74"/>
                    <a:gd name="T13" fmla="*/ 0 h 17"/>
                    <a:gd name="T14" fmla="*/ 74 w 74"/>
                    <a:gd name="T15" fmla="*/ 17 h 17"/>
                  </a:gdLst>
                  <a:ahLst/>
                  <a:cxnLst>
                    <a:cxn ang="T8">
                      <a:pos x="T0" y="T1"/>
                    </a:cxn>
                    <a:cxn ang="T9">
                      <a:pos x="T2" y="T3"/>
                    </a:cxn>
                    <a:cxn ang="T10">
                      <a:pos x="T4" y="T5"/>
                    </a:cxn>
                    <a:cxn ang="T11">
                      <a:pos x="T6" y="T7"/>
                    </a:cxn>
                  </a:cxnLst>
                  <a:rect l="T12" t="T13" r="T14" b="T15"/>
                  <a:pathLst>
                    <a:path w="74" h="17">
                      <a:moveTo>
                        <a:pt x="0" y="0"/>
                      </a:moveTo>
                      <a:lnTo>
                        <a:pt x="23" y="14"/>
                      </a:lnTo>
                      <a:lnTo>
                        <a:pt x="48" y="16"/>
                      </a:lnTo>
                      <a:lnTo>
                        <a:pt x="73" y="9"/>
                      </a:lnTo>
                    </a:path>
                  </a:pathLst>
                </a:custGeom>
                <a:solidFill>
                  <a:srgbClr val="FCD1C1"/>
                </a:solidFill>
                <a:ln w="12700" cap="rnd">
                  <a:solidFill>
                    <a:srgbClr val="000000"/>
                  </a:solidFill>
                  <a:round/>
                  <a:headEnd/>
                  <a:tailEnd/>
                </a:ln>
              </p:spPr>
              <p:txBody>
                <a:bodyPr/>
                <a:lstStyle/>
                <a:p>
                  <a:endParaRPr lang="en-US" dirty="0"/>
                </a:p>
              </p:txBody>
            </p:sp>
            <p:sp>
              <p:nvSpPr>
                <p:cNvPr id="71706" name="Freeform 49"/>
                <p:cNvSpPr>
                  <a:spLocks/>
                </p:cNvSpPr>
                <p:nvPr/>
              </p:nvSpPr>
              <p:spPr bwMode="auto">
                <a:xfrm>
                  <a:off x="5123" y="2557"/>
                  <a:ext cx="56" cy="17"/>
                </a:xfrm>
                <a:custGeom>
                  <a:avLst/>
                  <a:gdLst>
                    <a:gd name="T0" fmla="*/ 0 w 56"/>
                    <a:gd name="T1" fmla="*/ 3 h 17"/>
                    <a:gd name="T2" fmla="*/ 21 w 56"/>
                    <a:gd name="T3" fmla="*/ 14 h 17"/>
                    <a:gd name="T4" fmla="*/ 38 w 56"/>
                    <a:gd name="T5" fmla="*/ 16 h 17"/>
                    <a:gd name="T6" fmla="*/ 55 w 56"/>
                    <a:gd name="T7" fmla="*/ 11 h 17"/>
                    <a:gd name="T8" fmla="*/ 27 w 56"/>
                    <a:gd name="T9" fmla="*/ 0 h 17"/>
                    <a:gd name="T10" fmla="*/ 0 60000 65536"/>
                    <a:gd name="T11" fmla="*/ 0 60000 65536"/>
                    <a:gd name="T12" fmla="*/ 0 60000 65536"/>
                    <a:gd name="T13" fmla="*/ 0 60000 65536"/>
                    <a:gd name="T14" fmla="*/ 0 60000 65536"/>
                    <a:gd name="T15" fmla="*/ 0 w 56"/>
                    <a:gd name="T16" fmla="*/ 0 h 17"/>
                    <a:gd name="T17" fmla="*/ 56 w 56"/>
                    <a:gd name="T18" fmla="*/ 17 h 17"/>
                  </a:gdLst>
                  <a:ahLst/>
                  <a:cxnLst>
                    <a:cxn ang="T10">
                      <a:pos x="T0" y="T1"/>
                    </a:cxn>
                    <a:cxn ang="T11">
                      <a:pos x="T2" y="T3"/>
                    </a:cxn>
                    <a:cxn ang="T12">
                      <a:pos x="T4" y="T5"/>
                    </a:cxn>
                    <a:cxn ang="T13">
                      <a:pos x="T6" y="T7"/>
                    </a:cxn>
                    <a:cxn ang="T14">
                      <a:pos x="T8" y="T9"/>
                    </a:cxn>
                  </a:cxnLst>
                  <a:rect l="T15" t="T16" r="T17" b="T18"/>
                  <a:pathLst>
                    <a:path w="56" h="17">
                      <a:moveTo>
                        <a:pt x="0" y="3"/>
                      </a:moveTo>
                      <a:lnTo>
                        <a:pt x="21" y="14"/>
                      </a:lnTo>
                      <a:lnTo>
                        <a:pt x="38" y="16"/>
                      </a:lnTo>
                      <a:lnTo>
                        <a:pt x="55" y="11"/>
                      </a:lnTo>
                      <a:lnTo>
                        <a:pt x="27" y="0"/>
                      </a:lnTo>
                    </a:path>
                  </a:pathLst>
                </a:custGeom>
                <a:solidFill>
                  <a:srgbClr val="FCD1C1"/>
                </a:solidFill>
                <a:ln w="12700" cap="rnd">
                  <a:solidFill>
                    <a:srgbClr val="000000"/>
                  </a:solidFill>
                  <a:round/>
                  <a:headEnd/>
                  <a:tailEnd/>
                </a:ln>
              </p:spPr>
              <p:txBody>
                <a:bodyPr/>
                <a:lstStyle/>
                <a:p>
                  <a:endParaRPr lang="en-US" dirty="0"/>
                </a:p>
              </p:txBody>
            </p:sp>
          </p:grpSp>
          <p:grpSp>
            <p:nvGrpSpPr>
              <p:cNvPr id="71690" name="Group 50"/>
              <p:cNvGrpSpPr>
                <a:grpSpLocks/>
              </p:cNvGrpSpPr>
              <p:nvPr/>
            </p:nvGrpSpPr>
            <p:grpSpPr bwMode="auto">
              <a:xfrm>
                <a:off x="5020" y="2832"/>
                <a:ext cx="325" cy="234"/>
                <a:chOff x="5020" y="2832"/>
                <a:chExt cx="325" cy="234"/>
              </a:xfrm>
            </p:grpSpPr>
            <p:sp>
              <p:nvSpPr>
                <p:cNvPr id="71695" name="Freeform 51"/>
                <p:cNvSpPr>
                  <a:spLocks/>
                </p:cNvSpPr>
                <p:nvPr/>
              </p:nvSpPr>
              <p:spPr bwMode="auto">
                <a:xfrm>
                  <a:off x="5020" y="2832"/>
                  <a:ext cx="325" cy="234"/>
                </a:xfrm>
                <a:custGeom>
                  <a:avLst/>
                  <a:gdLst>
                    <a:gd name="T0" fmla="*/ 5 w 325"/>
                    <a:gd name="T1" fmla="*/ 1 h 234"/>
                    <a:gd name="T2" fmla="*/ 24 w 325"/>
                    <a:gd name="T3" fmla="*/ 7 h 234"/>
                    <a:gd name="T4" fmla="*/ 51 w 325"/>
                    <a:gd name="T5" fmla="*/ 11 h 234"/>
                    <a:gd name="T6" fmla="*/ 73 w 325"/>
                    <a:gd name="T7" fmla="*/ 13 h 234"/>
                    <a:gd name="T8" fmla="*/ 103 w 325"/>
                    <a:gd name="T9" fmla="*/ 16 h 234"/>
                    <a:gd name="T10" fmla="*/ 133 w 325"/>
                    <a:gd name="T11" fmla="*/ 19 h 234"/>
                    <a:gd name="T12" fmla="*/ 169 w 325"/>
                    <a:gd name="T13" fmla="*/ 20 h 234"/>
                    <a:gd name="T14" fmla="*/ 201 w 325"/>
                    <a:gd name="T15" fmla="*/ 16 h 234"/>
                    <a:gd name="T16" fmla="*/ 234 w 325"/>
                    <a:gd name="T17" fmla="*/ 11 h 234"/>
                    <a:gd name="T18" fmla="*/ 267 w 325"/>
                    <a:gd name="T19" fmla="*/ 6 h 234"/>
                    <a:gd name="T20" fmla="*/ 294 w 325"/>
                    <a:gd name="T21" fmla="*/ 0 h 234"/>
                    <a:gd name="T22" fmla="*/ 324 w 325"/>
                    <a:gd name="T23" fmla="*/ 233 h 234"/>
                    <a:gd name="T24" fmla="*/ 0 w 325"/>
                    <a:gd name="T25" fmla="*/ 233 h 234"/>
                    <a:gd name="T26" fmla="*/ 5 w 325"/>
                    <a:gd name="T27" fmla="*/ 1 h 2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5"/>
                    <a:gd name="T43" fmla="*/ 0 h 234"/>
                    <a:gd name="T44" fmla="*/ 325 w 325"/>
                    <a:gd name="T45" fmla="*/ 234 h 2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5" h="234">
                      <a:moveTo>
                        <a:pt x="5" y="1"/>
                      </a:moveTo>
                      <a:lnTo>
                        <a:pt x="24" y="7"/>
                      </a:lnTo>
                      <a:lnTo>
                        <a:pt x="51" y="11"/>
                      </a:lnTo>
                      <a:lnTo>
                        <a:pt x="73" y="13"/>
                      </a:lnTo>
                      <a:lnTo>
                        <a:pt x="103" y="16"/>
                      </a:lnTo>
                      <a:lnTo>
                        <a:pt x="133" y="19"/>
                      </a:lnTo>
                      <a:lnTo>
                        <a:pt x="169" y="20"/>
                      </a:lnTo>
                      <a:lnTo>
                        <a:pt x="201" y="16"/>
                      </a:lnTo>
                      <a:lnTo>
                        <a:pt x="234" y="11"/>
                      </a:lnTo>
                      <a:lnTo>
                        <a:pt x="267" y="6"/>
                      </a:lnTo>
                      <a:lnTo>
                        <a:pt x="294" y="0"/>
                      </a:lnTo>
                      <a:lnTo>
                        <a:pt x="324" y="233"/>
                      </a:lnTo>
                      <a:lnTo>
                        <a:pt x="0" y="233"/>
                      </a:lnTo>
                      <a:lnTo>
                        <a:pt x="5" y="1"/>
                      </a:lnTo>
                    </a:path>
                  </a:pathLst>
                </a:custGeom>
                <a:solidFill>
                  <a:srgbClr val="FCD1C1"/>
                </a:solidFill>
                <a:ln w="12700" cap="rnd">
                  <a:solidFill>
                    <a:srgbClr val="000000"/>
                  </a:solidFill>
                  <a:round/>
                  <a:headEnd/>
                  <a:tailEnd/>
                </a:ln>
              </p:spPr>
              <p:txBody>
                <a:bodyPr/>
                <a:lstStyle/>
                <a:p>
                  <a:endParaRPr lang="en-US" dirty="0"/>
                </a:p>
              </p:txBody>
            </p:sp>
            <p:sp>
              <p:nvSpPr>
                <p:cNvPr id="71696" name="Oval 52"/>
                <p:cNvSpPr>
                  <a:spLocks noChangeArrowheads="1"/>
                </p:cNvSpPr>
                <p:nvPr/>
              </p:nvSpPr>
              <p:spPr bwMode="auto">
                <a:xfrm>
                  <a:off x="5263" y="2869"/>
                  <a:ext cx="36" cy="35"/>
                </a:xfrm>
                <a:prstGeom prst="ellipse">
                  <a:avLst/>
                </a:prstGeom>
                <a:solidFill>
                  <a:srgbClr val="FCD1C1"/>
                </a:solidFill>
                <a:ln w="12700">
                  <a:solidFill>
                    <a:srgbClr val="000000"/>
                  </a:solidFill>
                  <a:round/>
                  <a:headEnd/>
                  <a:tailEnd/>
                </a:ln>
              </p:spPr>
              <p:txBody>
                <a:bodyPr wrap="none" anchor="ctr"/>
                <a:lstStyle/>
                <a:p>
                  <a:endParaRPr lang="en-US" dirty="0"/>
                </a:p>
              </p:txBody>
            </p:sp>
          </p:grpSp>
          <p:grpSp>
            <p:nvGrpSpPr>
              <p:cNvPr id="71691" name="Group 53"/>
              <p:cNvGrpSpPr>
                <a:grpSpLocks/>
              </p:cNvGrpSpPr>
              <p:nvPr/>
            </p:nvGrpSpPr>
            <p:grpSpPr bwMode="auto">
              <a:xfrm>
                <a:off x="5072" y="2411"/>
                <a:ext cx="182" cy="284"/>
                <a:chOff x="5072" y="2411"/>
                <a:chExt cx="182" cy="284"/>
              </a:xfrm>
            </p:grpSpPr>
            <p:sp>
              <p:nvSpPr>
                <p:cNvPr id="71692" name="Freeform 54"/>
                <p:cNvSpPr>
                  <a:spLocks/>
                </p:cNvSpPr>
                <p:nvPr/>
              </p:nvSpPr>
              <p:spPr bwMode="auto">
                <a:xfrm>
                  <a:off x="5105" y="2441"/>
                  <a:ext cx="102" cy="99"/>
                </a:xfrm>
                <a:custGeom>
                  <a:avLst/>
                  <a:gdLst>
                    <a:gd name="T0" fmla="*/ 42 w 102"/>
                    <a:gd name="T1" fmla="*/ 0 h 99"/>
                    <a:gd name="T2" fmla="*/ 29 w 102"/>
                    <a:gd name="T3" fmla="*/ 17 h 99"/>
                    <a:gd name="T4" fmla="*/ 18 w 102"/>
                    <a:gd name="T5" fmla="*/ 36 h 99"/>
                    <a:gd name="T6" fmla="*/ 10 w 102"/>
                    <a:gd name="T7" fmla="*/ 54 h 99"/>
                    <a:gd name="T8" fmla="*/ 8 w 102"/>
                    <a:gd name="T9" fmla="*/ 66 h 99"/>
                    <a:gd name="T10" fmla="*/ 7 w 102"/>
                    <a:gd name="T11" fmla="*/ 78 h 99"/>
                    <a:gd name="T12" fmla="*/ 0 w 102"/>
                    <a:gd name="T13" fmla="*/ 98 h 99"/>
                    <a:gd name="T14" fmla="*/ 68 w 102"/>
                    <a:gd name="T15" fmla="*/ 93 h 99"/>
                    <a:gd name="T16" fmla="*/ 101 w 102"/>
                    <a:gd name="T17" fmla="*/ 24 h 99"/>
                    <a:gd name="T18" fmla="*/ 42 w 102"/>
                    <a:gd name="T19" fmla="*/ 0 h 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2"/>
                    <a:gd name="T31" fmla="*/ 0 h 99"/>
                    <a:gd name="T32" fmla="*/ 102 w 102"/>
                    <a:gd name="T33" fmla="*/ 99 h 9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2" h="99">
                      <a:moveTo>
                        <a:pt x="42" y="0"/>
                      </a:moveTo>
                      <a:lnTo>
                        <a:pt x="29" y="17"/>
                      </a:lnTo>
                      <a:lnTo>
                        <a:pt x="18" y="36"/>
                      </a:lnTo>
                      <a:lnTo>
                        <a:pt x="10" y="54"/>
                      </a:lnTo>
                      <a:lnTo>
                        <a:pt x="8" y="66"/>
                      </a:lnTo>
                      <a:lnTo>
                        <a:pt x="7" y="78"/>
                      </a:lnTo>
                      <a:lnTo>
                        <a:pt x="0" y="98"/>
                      </a:lnTo>
                      <a:lnTo>
                        <a:pt x="68" y="93"/>
                      </a:lnTo>
                      <a:lnTo>
                        <a:pt x="101" y="24"/>
                      </a:lnTo>
                      <a:lnTo>
                        <a:pt x="42" y="0"/>
                      </a:lnTo>
                    </a:path>
                  </a:pathLst>
                </a:custGeom>
                <a:solidFill>
                  <a:srgbClr val="FCD1C1"/>
                </a:solidFill>
                <a:ln w="12700" cap="rnd">
                  <a:noFill/>
                  <a:round/>
                  <a:headEnd/>
                  <a:tailEnd/>
                </a:ln>
              </p:spPr>
              <p:txBody>
                <a:bodyPr/>
                <a:lstStyle/>
                <a:p>
                  <a:endParaRPr lang="en-US" dirty="0"/>
                </a:p>
              </p:txBody>
            </p:sp>
            <p:sp>
              <p:nvSpPr>
                <p:cNvPr id="71693" name="Freeform 55"/>
                <p:cNvSpPr>
                  <a:spLocks/>
                </p:cNvSpPr>
                <p:nvPr/>
              </p:nvSpPr>
              <p:spPr bwMode="auto">
                <a:xfrm>
                  <a:off x="5072" y="2411"/>
                  <a:ext cx="182" cy="284"/>
                </a:xfrm>
                <a:custGeom>
                  <a:avLst/>
                  <a:gdLst>
                    <a:gd name="T0" fmla="*/ 0 w 182"/>
                    <a:gd name="T1" fmla="*/ 183 h 284"/>
                    <a:gd name="T2" fmla="*/ 10 w 182"/>
                    <a:gd name="T3" fmla="*/ 164 h 284"/>
                    <a:gd name="T4" fmla="*/ 27 w 182"/>
                    <a:gd name="T5" fmla="*/ 136 h 284"/>
                    <a:gd name="T6" fmla="*/ 33 w 182"/>
                    <a:gd name="T7" fmla="*/ 123 h 284"/>
                    <a:gd name="T8" fmla="*/ 40 w 182"/>
                    <a:gd name="T9" fmla="*/ 104 h 284"/>
                    <a:gd name="T10" fmla="*/ 43 w 182"/>
                    <a:gd name="T11" fmla="*/ 82 h 284"/>
                    <a:gd name="T12" fmla="*/ 53 w 182"/>
                    <a:gd name="T13" fmla="*/ 61 h 284"/>
                    <a:gd name="T14" fmla="*/ 60 w 182"/>
                    <a:gd name="T15" fmla="*/ 49 h 284"/>
                    <a:gd name="T16" fmla="*/ 71 w 182"/>
                    <a:gd name="T17" fmla="*/ 32 h 284"/>
                    <a:gd name="T18" fmla="*/ 80 w 182"/>
                    <a:gd name="T19" fmla="*/ 21 h 284"/>
                    <a:gd name="T20" fmla="*/ 91 w 182"/>
                    <a:gd name="T21" fmla="*/ 12 h 284"/>
                    <a:gd name="T22" fmla="*/ 104 w 182"/>
                    <a:gd name="T23" fmla="*/ 5 h 284"/>
                    <a:gd name="T24" fmla="*/ 117 w 182"/>
                    <a:gd name="T25" fmla="*/ 2 h 284"/>
                    <a:gd name="T26" fmla="*/ 129 w 182"/>
                    <a:gd name="T27" fmla="*/ 0 h 284"/>
                    <a:gd name="T28" fmla="*/ 142 w 182"/>
                    <a:gd name="T29" fmla="*/ 1 h 284"/>
                    <a:gd name="T30" fmla="*/ 155 w 182"/>
                    <a:gd name="T31" fmla="*/ 3 h 284"/>
                    <a:gd name="T32" fmla="*/ 164 w 182"/>
                    <a:gd name="T33" fmla="*/ 9 h 284"/>
                    <a:gd name="T34" fmla="*/ 173 w 182"/>
                    <a:gd name="T35" fmla="*/ 21 h 284"/>
                    <a:gd name="T36" fmla="*/ 178 w 182"/>
                    <a:gd name="T37" fmla="*/ 33 h 284"/>
                    <a:gd name="T38" fmla="*/ 181 w 182"/>
                    <a:gd name="T39" fmla="*/ 49 h 284"/>
                    <a:gd name="T40" fmla="*/ 171 w 182"/>
                    <a:gd name="T41" fmla="*/ 73 h 284"/>
                    <a:gd name="T42" fmla="*/ 161 w 182"/>
                    <a:gd name="T43" fmla="*/ 95 h 284"/>
                    <a:gd name="T44" fmla="*/ 151 w 182"/>
                    <a:gd name="T45" fmla="*/ 117 h 284"/>
                    <a:gd name="T46" fmla="*/ 147 w 182"/>
                    <a:gd name="T47" fmla="*/ 133 h 284"/>
                    <a:gd name="T48" fmla="*/ 141 w 182"/>
                    <a:gd name="T49" fmla="*/ 151 h 284"/>
                    <a:gd name="T50" fmla="*/ 131 w 182"/>
                    <a:gd name="T51" fmla="*/ 173 h 284"/>
                    <a:gd name="T52" fmla="*/ 131 w 182"/>
                    <a:gd name="T53" fmla="*/ 198 h 284"/>
                    <a:gd name="T54" fmla="*/ 131 w 182"/>
                    <a:gd name="T55" fmla="*/ 236 h 284"/>
                    <a:gd name="T56" fmla="*/ 124 w 182"/>
                    <a:gd name="T57" fmla="*/ 255 h 284"/>
                    <a:gd name="T58" fmla="*/ 114 w 182"/>
                    <a:gd name="T59" fmla="*/ 283 h 28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2"/>
                    <a:gd name="T91" fmla="*/ 0 h 284"/>
                    <a:gd name="T92" fmla="*/ 182 w 182"/>
                    <a:gd name="T93" fmla="*/ 284 h 28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2" h="284">
                      <a:moveTo>
                        <a:pt x="0" y="183"/>
                      </a:moveTo>
                      <a:lnTo>
                        <a:pt x="10" y="164"/>
                      </a:lnTo>
                      <a:lnTo>
                        <a:pt x="27" y="136"/>
                      </a:lnTo>
                      <a:lnTo>
                        <a:pt x="33" y="123"/>
                      </a:lnTo>
                      <a:lnTo>
                        <a:pt x="40" y="104"/>
                      </a:lnTo>
                      <a:lnTo>
                        <a:pt x="43" y="82"/>
                      </a:lnTo>
                      <a:lnTo>
                        <a:pt x="53" y="61"/>
                      </a:lnTo>
                      <a:lnTo>
                        <a:pt x="60" y="49"/>
                      </a:lnTo>
                      <a:lnTo>
                        <a:pt x="71" y="32"/>
                      </a:lnTo>
                      <a:lnTo>
                        <a:pt x="80" y="21"/>
                      </a:lnTo>
                      <a:lnTo>
                        <a:pt x="91" y="12"/>
                      </a:lnTo>
                      <a:lnTo>
                        <a:pt x="104" y="5"/>
                      </a:lnTo>
                      <a:lnTo>
                        <a:pt x="117" y="2"/>
                      </a:lnTo>
                      <a:lnTo>
                        <a:pt x="129" y="0"/>
                      </a:lnTo>
                      <a:lnTo>
                        <a:pt x="142" y="1"/>
                      </a:lnTo>
                      <a:lnTo>
                        <a:pt x="155" y="3"/>
                      </a:lnTo>
                      <a:lnTo>
                        <a:pt x="164" y="9"/>
                      </a:lnTo>
                      <a:lnTo>
                        <a:pt x="173" y="21"/>
                      </a:lnTo>
                      <a:lnTo>
                        <a:pt x="178" y="33"/>
                      </a:lnTo>
                      <a:lnTo>
                        <a:pt x="181" y="49"/>
                      </a:lnTo>
                      <a:lnTo>
                        <a:pt x="171" y="73"/>
                      </a:lnTo>
                      <a:lnTo>
                        <a:pt x="161" y="95"/>
                      </a:lnTo>
                      <a:lnTo>
                        <a:pt x="151" y="117"/>
                      </a:lnTo>
                      <a:lnTo>
                        <a:pt x="147" y="133"/>
                      </a:lnTo>
                      <a:lnTo>
                        <a:pt x="141" y="151"/>
                      </a:lnTo>
                      <a:lnTo>
                        <a:pt x="131" y="173"/>
                      </a:lnTo>
                      <a:lnTo>
                        <a:pt x="131" y="198"/>
                      </a:lnTo>
                      <a:lnTo>
                        <a:pt x="131" y="236"/>
                      </a:lnTo>
                      <a:lnTo>
                        <a:pt x="124" y="255"/>
                      </a:lnTo>
                      <a:lnTo>
                        <a:pt x="114" y="283"/>
                      </a:lnTo>
                    </a:path>
                  </a:pathLst>
                </a:custGeom>
                <a:solidFill>
                  <a:srgbClr val="FCD1C1"/>
                </a:solidFill>
                <a:ln w="12700" cap="rnd">
                  <a:solidFill>
                    <a:srgbClr val="000000"/>
                  </a:solidFill>
                  <a:round/>
                  <a:headEnd/>
                  <a:tailEnd/>
                </a:ln>
              </p:spPr>
              <p:txBody>
                <a:bodyPr/>
                <a:lstStyle/>
                <a:p>
                  <a:endParaRPr lang="en-US" dirty="0"/>
                </a:p>
              </p:txBody>
            </p:sp>
            <p:sp>
              <p:nvSpPr>
                <p:cNvPr id="71694" name="Freeform 56"/>
                <p:cNvSpPr>
                  <a:spLocks/>
                </p:cNvSpPr>
                <p:nvPr/>
              </p:nvSpPr>
              <p:spPr bwMode="auto">
                <a:xfrm>
                  <a:off x="5164" y="2432"/>
                  <a:ext cx="77" cy="50"/>
                </a:xfrm>
                <a:custGeom>
                  <a:avLst/>
                  <a:gdLst>
                    <a:gd name="T0" fmla="*/ 4 w 77"/>
                    <a:gd name="T1" fmla="*/ 0 h 50"/>
                    <a:gd name="T2" fmla="*/ 12 w 77"/>
                    <a:gd name="T3" fmla="*/ 7 h 50"/>
                    <a:gd name="T4" fmla="*/ 23 w 77"/>
                    <a:gd name="T5" fmla="*/ 14 h 50"/>
                    <a:gd name="T6" fmla="*/ 33 w 77"/>
                    <a:gd name="T7" fmla="*/ 17 h 50"/>
                    <a:gd name="T8" fmla="*/ 44 w 77"/>
                    <a:gd name="T9" fmla="*/ 19 h 50"/>
                    <a:gd name="T10" fmla="*/ 56 w 77"/>
                    <a:gd name="T11" fmla="*/ 20 h 50"/>
                    <a:gd name="T12" fmla="*/ 76 w 77"/>
                    <a:gd name="T13" fmla="*/ 19 h 50"/>
                    <a:gd name="T14" fmla="*/ 64 w 77"/>
                    <a:gd name="T15" fmla="*/ 43 h 50"/>
                    <a:gd name="T16" fmla="*/ 53 w 77"/>
                    <a:gd name="T17" fmla="*/ 47 h 50"/>
                    <a:gd name="T18" fmla="*/ 41 w 77"/>
                    <a:gd name="T19" fmla="*/ 49 h 50"/>
                    <a:gd name="T20" fmla="*/ 29 w 77"/>
                    <a:gd name="T21" fmla="*/ 49 h 50"/>
                    <a:gd name="T22" fmla="*/ 17 w 77"/>
                    <a:gd name="T23" fmla="*/ 46 h 50"/>
                    <a:gd name="T24" fmla="*/ 8 w 77"/>
                    <a:gd name="T25" fmla="*/ 40 h 50"/>
                    <a:gd name="T26" fmla="*/ 0 w 77"/>
                    <a:gd name="T27" fmla="*/ 32 h 50"/>
                    <a:gd name="T28" fmla="*/ 4 w 77"/>
                    <a:gd name="T29" fmla="*/ 0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50"/>
                    <a:gd name="T47" fmla="*/ 77 w 77"/>
                    <a:gd name="T48" fmla="*/ 50 h 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50">
                      <a:moveTo>
                        <a:pt x="4" y="0"/>
                      </a:moveTo>
                      <a:lnTo>
                        <a:pt x="12" y="7"/>
                      </a:lnTo>
                      <a:lnTo>
                        <a:pt x="23" y="14"/>
                      </a:lnTo>
                      <a:lnTo>
                        <a:pt x="33" y="17"/>
                      </a:lnTo>
                      <a:lnTo>
                        <a:pt x="44" y="19"/>
                      </a:lnTo>
                      <a:lnTo>
                        <a:pt x="56" y="20"/>
                      </a:lnTo>
                      <a:lnTo>
                        <a:pt x="76" y="19"/>
                      </a:lnTo>
                      <a:lnTo>
                        <a:pt x="64" y="43"/>
                      </a:lnTo>
                      <a:lnTo>
                        <a:pt x="53" y="47"/>
                      </a:lnTo>
                      <a:lnTo>
                        <a:pt x="41" y="49"/>
                      </a:lnTo>
                      <a:lnTo>
                        <a:pt x="29" y="49"/>
                      </a:lnTo>
                      <a:lnTo>
                        <a:pt x="17" y="46"/>
                      </a:lnTo>
                      <a:lnTo>
                        <a:pt x="8" y="40"/>
                      </a:lnTo>
                      <a:lnTo>
                        <a:pt x="0" y="32"/>
                      </a:lnTo>
                      <a:lnTo>
                        <a:pt x="4" y="0"/>
                      </a:lnTo>
                    </a:path>
                  </a:pathLst>
                </a:custGeom>
                <a:solidFill>
                  <a:srgbClr val="FCD1C1"/>
                </a:solidFill>
                <a:ln w="12700" cap="rnd">
                  <a:solidFill>
                    <a:srgbClr val="000000"/>
                  </a:solidFill>
                  <a:round/>
                  <a:headEnd/>
                  <a:tailEnd/>
                </a:ln>
              </p:spPr>
              <p:txBody>
                <a:bodyPr/>
                <a:lstStyle/>
                <a:p>
                  <a:endParaRPr lang="en-US" dirty="0"/>
                </a:p>
              </p:txBody>
            </p:sp>
          </p:grpSp>
        </p:grpSp>
      </p:grpSp>
      <p:sp>
        <p:nvSpPr>
          <p:cNvPr id="596025" name="Rectangle 57"/>
          <p:cNvSpPr>
            <a:spLocks noChangeArrowheads="1"/>
          </p:cNvSpPr>
          <p:nvPr/>
        </p:nvSpPr>
        <p:spPr bwMode="auto">
          <a:xfrm>
            <a:off x="484983" y="1441442"/>
            <a:ext cx="6828630" cy="4167808"/>
          </a:xfrm>
          <a:prstGeom prst="rect">
            <a:avLst/>
          </a:prstGeom>
          <a:noFill/>
          <a:ln w="12700">
            <a:noFill/>
            <a:miter lim="800000"/>
            <a:headEnd/>
            <a:tailEnd/>
          </a:ln>
          <a:effectLst/>
        </p:spPr>
        <p:txBody>
          <a:bodyPr wrap="square" lIns="90488" tIns="44450" rIns="90488" bIns="44450">
            <a:spAutoFit/>
          </a:bodyPr>
          <a:lstStyle/>
          <a:p>
            <a:pPr marL="114300" indent="-114300">
              <a:defRPr/>
            </a:pPr>
            <a:r>
              <a:rPr lang="en-US" sz="3200" dirty="0">
                <a:solidFill>
                  <a:srgbClr val="006666"/>
                </a:solidFill>
                <a:latin typeface="+mn-lt"/>
              </a:rPr>
              <a:t>Negative Pressure </a:t>
            </a:r>
            <a:r>
              <a:rPr lang="en-US" sz="3200" dirty="0" smtClean="0">
                <a:solidFill>
                  <a:srgbClr val="006666"/>
                </a:solidFill>
                <a:latin typeface="+mn-lt"/>
              </a:rPr>
              <a:t>Check (Inhaling)</a:t>
            </a:r>
            <a:endParaRPr lang="en-US" sz="2400" dirty="0">
              <a:solidFill>
                <a:srgbClr val="006666"/>
              </a:solidFill>
              <a:latin typeface="+mn-lt"/>
            </a:endParaRPr>
          </a:p>
          <a:p>
            <a:pPr marL="342900" indent="-342900">
              <a:spcBef>
                <a:spcPts val="1200"/>
              </a:spcBef>
              <a:spcAft>
                <a:spcPts val="600"/>
              </a:spcAft>
              <a:buFontTx/>
              <a:buChar char="•"/>
              <a:defRPr/>
            </a:pPr>
            <a:r>
              <a:rPr lang="en-US" sz="2400" dirty="0">
                <a:solidFill>
                  <a:schemeClr val="accent2"/>
                </a:solidFill>
                <a:latin typeface="+mn-lt"/>
              </a:rPr>
              <a:t>Close off the inlet opening of the                     canister or cartridge(s) by covering </a:t>
            </a:r>
            <a:r>
              <a:rPr lang="en-US" sz="2400" dirty="0" smtClean="0">
                <a:solidFill>
                  <a:schemeClr val="accent2"/>
                </a:solidFill>
                <a:latin typeface="+mn-lt"/>
              </a:rPr>
              <a:t/>
            </a:r>
            <a:br>
              <a:rPr lang="en-US" sz="2400" dirty="0" smtClean="0">
                <a:solidFill>
                  <a:schemeClr val="accent2"/>
                </a:solidFill>
                <a:latin typeface="+mn-lt"/>
              </a:rPr>
            </a:br>
            <a:r>
              <a:rPr lang="en-US" sz="2400" dirty="0" smtClean="0">
                <a:solidFill>
                  <a:schemeClr val="accent2"/>
                </a:solidFill>
                <a:latin typeface="+mn-lt"/>
              </a:rPr>
              <a:t>with </a:t>
            </a:r>
            <a:r>
              <a:rPr lang="en-US" sz="2400" dirty="0">
                <a:solidFill>
                  <a:schemeClr val="accent2"/>
                </a:solidFill>
                <a:latin typeface="+mn-lt"/>
              </a:rPr>
              <a:t>the palm of the hand(s) or by </a:t>
            </a:r>
            <a:r>
              <a:rPr lang="en-US" sz="2400" dirty="0" smtClean="0">
                <a:solidFill>
                  <a:schemeClr val="accent2"/>
                </a:solidFill>
                <a:latin typeface="+mn-lt"/>
              </a:rPr>
              <a:t/>
            </a:r>
            <a:br>
              <a:rPr lang="en-US" sz="2400" dirty="0" smtClean="0">
                <a:solidFill>
                  <a:schemeClr val="accent2"/>
                </a:solidFill>
                <a:latin typeface="+mn-lt"/>
              </a:rPr>
            </a:br>
            <a:r>
              <a:rPr lang="en-US" sz="2400" dirty="0" smtClean="0">
                <a:solidFill>
                  <a:schemeClr val="accent2"/>
                </a:solidFill>
                <a:latin typeface="+mn-lt"/>
              </a:rPr>
              <a:t>replacing </a:t>
            </a:r>
            <a:r>
              <a:rPr lang="en-US" sz="2400" dirty="0">
                <a:solidFill>
                  <a:schemeClr val="accent2"/>
                </a:solidFill>
                <a:latin typeface="+mn-lt"/>
              </a:rPr>
              <a:t>the filter seal(s</a:t>
            </a:r>
            <a:r>
              <a:rPr lang="en-US" sz="2400" dirty="0" smtClean="0">
                <a:solidFill>
                  <a:schemeClr val="accent2"/>
                </a:solidFill>
                <a:latin typeface="+mn-lt"/>
              </a:rPr>
              <a:t>).</a:t>
            </a:r>
            <a:endParaRPr lang="en-US" sz="2400" dirty="0">
              <a:solidFill>
                <a:schemeClr val="accent2"/>
              </a:solidFill>
              <a:latin typeface="+mn-lt"/>
            </a:endParaRPr>
          </a:p>
          <a:p>
            <a:pPr marL="342900" indent="-342900">
              <a:spcBef>
                <a:spcPts val="1200"/>
              </a:spcBef>
              <a:spcAft>
                <a:spcPts val="600"/>
              </a:spcAft>
              <a:buFontTx/>
              <a:buChar char="•"/>
              <a:defRPr/>
            </a:pPr>
            <a:r>
              <a:rPr lang="en-US" sz="2400" dirty="0">
                <a:solidFill>
                  <a:schemeClr val="accent2"/>
                </a:solidFill>
                <a:latin typeface="+mn-lt"/>
              </a:rPr>
              <a:t>Inhale gently so that the </a:t>
            </a:r>
            <a:r>
              <a:rPr lang="en-US" sz="2400" dirty="0" err="1">
                <a:solidFill>
                  <a:schemeClr val="accent2"/>
                </a:solidFill>
                <a:latin typeface="+mn-lt"/>
              </a:rPr>
              <a:t>facepiece</a:t>
            </a:r>
            <a:r>
              <a:rPr lang="en-US" sz="2400" dirty="0">
                <a:solidFill>
                  <a:schemeClr val="accent2"/>
                </a:solidFill>
                <a:latin typeface="+mn-lt"/>
              </a:rPr>
              <a:t> </a:t>
            </a:r>
            <a:r>
              <a:rPr lang="en-US" sz="2400" dirty="0" smtClean="0">
                <a:solidFill>
                  <a:schemeClr val="accent2"/>
                </a:solidFill>
                <a:latin typeface="+mn-lt"/>
              </a:rPr>
              <a:t/>
            </a:r>
            <a:br>
              <a:rPr lang="en-US" sz="2400" dirty="0" smtClean="0">
                <a:solidFill>
                  <a:schemeClr val="accent2"/>
                </a:solidFill>
                <a:latin typeface="+mn-lt"/>
              </a:rPr>
            </a:br>
            <a:r>
              <a:rPr lang="en-US" sz="2400" dirty="0" smtClean="0">
                <a:solidFill>
                  <a:schemeClr val="accent2"/>
                </a:solidFill>
                <a:latin typeface="+mn-lt"/>
              </a:rPr>
              <a:t>collapses.</a:t>
            </a:r>
            <a:endParaRPr lang="en-US" sz="2400" dirty="0">
              <a:solidFill>
                <a:schemeClr val="accent2"/>
              </a:solidFill>
              <a:latin typeface="+mn-lt"/>
            </a:endParaRPr>
          </a:p>
          <a:p>
            <a:pPr marL="342900" indent="-342900">
              <a:spcBef>
                <a:spcPts val="1200"/>
              </a:spcBef>
              <a:spcAft>
                <a:spcPts val="600"/>
              </a:spcAft>
              <a:buFontTx/>
              <a:buChar char="•"/>
              <a:defRPr/>
            </a:pPr>
            <a:r>
              <a:rPr lang="en-US" sz="2400" dirty="0">
                <a:solidFill>
                  <a:schemeClr val="accent2"/>
                </a:solidFill>
                <a:latin typeface="+mn-lt"/>
              </a:rPr>
              <a:t>Hold </a:t>
            </a:r>
            <a:r>
              <a:rPr lang="en-US" sz="2400" dirty="0" smtClean="0">
                <a:solidFill>
                  <a:schemeClr val="accent2"/>
                </a:solidFill>
                <a:latin typeface="+mn-lt"/>
              </a:rPr>
              <a:t>breath </a:t>
            </a:r>
            <a:r>
              <a:rPr lang="en-US" sz="2400" dirty="0">
                <a:solidFill>
                  <a:schemeClr val="accent2"/>
                </a:solidFill>
                <a:latin typeface="+mn-lt"/>
              </a:rPr>
              <a:t>for ten seconds.</a:t>
            </a:r>
          </a:p>
          <a:p>
            <a:pPr marL="114300" indent="-114300" algn="just">
              <a:defRPr/>
            </a:pPr>
            <a:endParaRPr lang="en-US" sz="2000" dirty="0">
              <a:solidFill>
                <a:schemeClr val="accent2"/>
              </a:solidFill>
              <a:latin typeface="+mn-lt"/>
            </a:endParaRPr>
          </a:p>
        </p:txBody>
      </p:sp>
      <p:sp>
        <p:nvSpPr>
          <p:cNvPr id="59"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70</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bwMode="auto">
          <a:xfrm>
            <a:off x="0" y="351877"/>
            <a:ext cx="9144000" cy="8255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Qualitative Fit Testing</a:t>
            </a:r>
          </a:p>
        </p:txBody>
      </p:sp>
      <p:sp>
        <p:nvSpPr>
          <p:cNvPr id="72707" name="Rectangle 3"/>
          <p:cNvSpPr>
            <a:spLocks noGrp="1" noChangeArrowheads="1"/>
          </p:cNvSpPr>
          <p:nvPr>
            <p:ph idx="1"/>
          </p:nvPr>
        </p:nvSpPr>
        <p:spPr>
          <a:xfrm>
            <a:off x="457200" y="1648635"/>
            <a:ext cx="8229600" cy="3828566"/>
          </a:xfrm>
        </p:spPr>
        <p:txBody>
          <a:bodyPr/>
          <a:lstStyle/>
          <a:p>
            <a:pPr eaLnBrk="1" hangingPunct="1">
              <a:spcBef>
                <a:spcPts val="1800"/>
              </a:spcBef>
              <a:buSzPct val="75000"/>
            </a:pPr>
            <a:r>
              <a:rPr lang="en-US" sz="2800" dirty="0" smtClean="0">
                <a:solidFill>
                  <a:srgbClr val="006666"/>
                </a:solidFill>
              </a:rPr>
              <a:t>Also known as “The Gas Chamber” test</a:t>
            </a:r>
          </a:p>
          <a:p>
            <a:pPr eaLnBrk="1" hangingPunct="1">
              <a:spcBef>
                <a:spcPts val="1800"/>
              </a:spcBef>
              <a:buSzPct val="75000"/>
            </a:pPr>
            <a:r>
              <a:rPr lang="en-US" sz="2800" dirty="0" smtClean="0">
                <a:solidFill>
                  <a:srgbClr val="800000"/>
                </a:solidFill>
              </a:rPr>
              <a:t>Follow OSHA’s mandatory procedures</a:t>
            </a:r>
          </a:p>
          <a:p>
            <a:pPr eaLnBrk="1" hangingPunct="1">
              <a:spcBef>
                <a:spcPts val="1800"/>
              </a:spcBef>
              <a:buSzPct val="75000"/>
            </a:pPr>
            <a:r>
              <a:rPr lang="en-US" sz="2800" dirty="0" smtClean="0">
                <a:solidFill>
                  <a:srgbClr val="660066"/>
                </a:solidFill>
              </a:rPr>
              <a:t>Test required upon issue of respiratory equipment</a:t>
            </a:r>
          </a:p>
          <a:p>
            <a:pPr eaLnBrk="1" hangingPunct="1">
              <a:spcBef>
                <a:spcPts val="1800"/>
              </a:spcBef>
              <a:buSzPct val="75000"/>
            </a:pPr>
            <a:r>
              <a:rPr lang="en-US" sz="2800" dirty="0" smtClean="0">
                <a:solidFill>
                  <a:srgbClr val="FF6600"/>
                </a:solidFill>
              </a:rPr>
              <a:t>Irritant smoke or banana oil can be used</a:t>
            </a:r>
          </a:p>
          <a:p>
            <a:pPr eaLnBrk="1" hangingPunct="1">
              <a:spcBef>
                <a:spcPts val="1800"/>
              </a:spcBef>
              <a:buSzPct val="75000"/>
            </a:pPr>
            <a:r>
              <a:rPr lang="en-US" sz="2800" dirty="0" smtClean="0">
                <a:solidFill>
                  <a:srgbClr val="990099"/>
                </a:solidFill>
              </a:rPr>
              <a:t>Participants must recite a standard phrase before being released from the testing area</a:t>
            </a:r>
          </a:p>
          <a:p>
            <a:pPr eaLnBrk="1" hangingPunct="1"/>
            <a:endParaRPr lang="en-US" sz="2800" dirty="0" smtClean="0"/>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71</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bwMode="auto">
          <a:xfrm>
            <a:off x="0" y="397774"/>
            <a:ext cx="9144000" cy="7239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Quantitative Fit Testing</a:t>
            </a:r>
          </a:p>
        </p:txBody>
      </p:sp>
      <p:sp>
        <p:nvSpPr>
          <p:cNvPr id="73731" name="Rectangle 3"/>
          <p:cNvSpPr>
            <a:spLocks noGrp="1" noChangeArrowheads="1"/>
          </p:cNvSpPr>
          <p:nvPr>
            <p:ph idx="1"/>
          </p:nvPr>
        </p:nvSpPr>
        <p:spPr>
          <a:xfrm>
            <a:off x="809588" y="1508625"/>
            <a:ext cx="7758112" cy="3840163"/>
          </a:xfrm>
        </p:spPr>
        <p:txBody>
          <a:bodyPr/>
          <a:lstStyle/>
          <a:p>
            <a:pPr eaLnBrk="1" hangingPunct="1">
              <a:buSzPct val="75000"/>
            </a:pPr>
            <a:r>
              <a:rPr lang="en-US" dirty="0" smtClean="0">
                <a:solidFill>
                  <a:srgbClr val="006666"/>
                </a:solidFill>
              </a:rPr>
              <a:t>Follow OSHA’s mandatory procedures</a:t>
            </a:r>
          </a:p>
          <a:p>
            <a:pPr eaLnBrk="1" hangingPunct="1">
              <a:buSzPct val="75000"/>
              <a:buFontTx/>
              <a:buNone/>
            </a:pPr>
            <a:endParaRPr lang="en-US" sz="1200" dirty="0" smtClean="0">
              <a:solidFill>
                <a:srgbClr val="006666"/>
              </a:solidFill>
            </a:endParaRPr>
          </a:p>
          <a:p>
            <a:pPr eaLnBrk="1" hangingPunct="1">
              <a:buSzPct val="75000"/>
            </a:pPr>
            <a:r>
              <a:rPr lang="en-US" dirty="0" smtClean="0">
                <a:solidFill>
                  <a:srgbClr val="800000"/>
                </a:solidFill>
              </a:rPr>
              <a:t>Numerically measuring the amount of leakage into the respirator</a:t>
            </a:r>
          </a:p>
          <a:p>
            <a:pPr eaLnBrk="1" hangingPunct="1">
              <a:buSzPct val="75000"/>
              <a:buFontTx/>
              <a:buNone/>
            </a:pPr>
            <a:endParaRPr lang="en-US" sz="1200" dirty="0" smtClean="0">
              <a:solidFill>
                <a:srgbClr val="800000"/>
              </a:solidFill>
            </a:endParaRPr>
          </a:p>
          <a:p>
            <a:pPr eaLnBrk="1" hangingPunct="1">
              <a:buSzPct val="75000"/>
            </a:pPr>
            <a:r>
              <a:rPr lang="en-US" dirty="0" smtClean="0">
                <a:solidFill>
                  <a:srgbClr val="660066"/>
                </a:solidFill>
              </a:rPr>
              <a:t>Measures concentration of irritant inside the mask using instrumentation and personnel responses </a:t>
            </a:r>
            <a:endParaRPr lang="en-US" dirty="0" smtClean="0"/>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72</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bwMode="auto">
          <a:xfrm>
            <a:off x="0" y="367176"/>
            <a:ext cx="9144000" cy="7747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Final Fit Test Considerations</a:t>
            </a:r>
          </a:p>
        </p:txBody>
      </p:sp>
      <p:sp>
        <p:nvSpPr>
          <p:cNvPr id="74755" name="Rectangle 3"/>
          <p:cNvSpPr>
            <a:spLocks noGrp="1" noChangeArrowheads="1"/>
          </p:cNvSpPr>
          <p:nvPr>
            <p:ph idx="1"/>
          </p:nvPr>
        </p:nvSpPr>
        <p:spPr>
          <a:xfrm>
            <a:off x="1078025" y="1308690"/>
            <a:ext cx="6146800" cy="4459288"/>
          </a:xfrm>
        </p:spPr>
        <p:txBody>
          <a:bodyPr/>
          <a:lstStyle/>
          <a:p>
            <a:pPr marL="0" indent="0" eaLnBrk="1" hangingPunct="1">
              <a:spcBef>
                <a:spcPts val="1800"/>
              </a:spcBef>
              <a:buSzPct val="75000"/>
            </a:pPr>
            <a:r>
              <a:rPr lang="en-US" dirty="0" smtClean="0">
                <a:solidFill>
                  <a:srgbClr val="006666"/>
                </a:solidFill>
              </a:rPr>
              <a:t>  Normal breathing</a:t>
            </a:r>
          </a:p>
          <a:p>
            <a:pPr marL="0" indent="0" eaLnBrk="1" hangingPunct="1">
              <a:spcBef>
                <a:spcPts val="1800"/>
              </a:spcBef>
              <a:buSzPct val="75000"/>
            </a:pPr>
            <a:r>
              <a:rPr lang="en-US" dirty="0" smtClean="0">
                <a:solidFill>
                  <a:srgbClr val="800000"/>
                </a:solidFill>
              </a:rPr>
              <a:t>  Deep breathing</a:t>
            </a:r>
          </a:p>
          <a:p>
            <a:pPr marL="0" indent="0" eaLnBrk="1" hangingPunct="1">
              <a:spcBef>
                <a:spcPts val="1800"/>
              </a:spcBef>
              <a:buSzPct val="75000"/>
            </a:pPr>
            <a:r>
              <a:rPr lang="en-US" dirty="0" smtClean="0">
                <a:solidFill>
                  <a:srgbClr val="990099"/>
                </a:solidFill>
              </a:rPr>
              <a:t>  Turning head from side to side</a:t>
            </a:r>
          </a:p>
          <a:p>
            <a:pPr marL="0" indent="0" eaLnBrk="1" hangingPunct="1">
              <a:spcBef>
                <a:spcPts val="1800"/>
              </a:spcBef>
              <a:buSzPct val="75000"/>
            </a:pPr>
            <a:r>
              <a:rPr lang="en-US" dirty="0" smtClean="0">
                <a:solidFill>
                  <a:srgbClr val="FF6600"/>
                </a:solidFill>
              </a:rPr>
              <a:t>  Talking</a:t>
            </a:r>
          </a:p>
          <a:p>
            <a:pPr marL="0" indent="0" eaLnBrk="1" hangingPunct="1">
              <a:spcBef>
                <a:spcPts val="1800"/>
              </a:spcBef>
              <a:buSzPct val="75000"/>
            </a:pPr>
            <a:r>
              <a:rPr lang="en-US" dirty="0" smtClean="0">
                <a:solidFill>
                  <a:srgbClr val="663300"/>
                </a:solidFill>
              </a:rPr>
              <a:t>  Bending</a:t>
            </a:r>
          </a:p>
          <a:p>
            <a:pPr marL="0" indent="0" eaLnBrk="1" hangingPunct="1">
              <a:spcBef>
                <a:spcPts val="1800"/>
              </a:spcBef>
              <a:buSzPct val="75000"/>
            </a:pPr>
            <a:r>
              <a:rPr lang="en-US" dirty="0" smtClean="0">
                <a:solidFill>
                  <a:srgbClr val="006600"/>
                </a:solidFill>
              </a:rPr>
              <a:t>  Jogging in place</a:t>
            </a:r>
            <a:endParaRPr lang="en-US" dirty="0" smtClean="0"/>
          </a:p>
        </p:txBody>
      </p:sp>
      <p:pic>
        <p:nvPicPr>
          <p:cNvPr id="2" name="Picture 1" descr="024s_fit_t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5799" y="3378277"/>
            <a:ext cx="3015207" cy="2261405"/>
          </a:xfrm>
          <a:prstGeom prst="rect">
            <a:avLst/>
          </a:prstGeom>
          <a:effectLst>
            <a:outerShdw blurRad="50800" dist="254000" dir="2700000" algn="tl" rotWithShape="0">
              <a:schemeClr val="tx1">
                <a:alpha val="80000"/>
              </a:schemeClr>
            </a:outerShdw>
          </a:effectLst>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73</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0" y="351877"/>
            <a:ext cx="9144000" cy="956930"/>
          </a:xfrm>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US" sz="4000" dirty="0" smtClean="0"/>
              <a:t>Cleaning and Disinfecting Considerations</a:t>
            </a:r>
          </a:p>
        </p:txBody>
      </p:sp>
      <p:sp>
        <p:nvSpPr>
          <p:cNvPr id="666627" name="Rectangle 3"/>
          <p:cNvSpPr>
            <a:spLocks noGrp="1" noChangeArrowheads="1"/>
          </p:cNvSpPr>
          <p:nvPr>
            <p:ph idx="1"/>
          </p:nvPr>
        </p:nvSpPr>
        <p:spPr>
          <a:xfrm>
            <a:off x="457200" y="956930"/>
            <a:ext cx="8229600" cy="4525963"/>
          </a:xfrm>
        </p:spPr>
        <p:txBody>
          <a:bodyPr>
            <a:normAutofit lnSpcReduction="10000"/>
          </a:bodyPr>
          <a:lstStyle/>
          <a:p>
            <a:pPr marL="114300" indent="-114300" eaLnBrk="1" hangingPunct="1">
              <a:lnSpc>
                <a:spcPct val="90000"/>
              </a:lnSpc>
              <a:buFontTx/>
              <a:buNone/>
              <a:defRPr/>
            </a:pPr>
            <a:endParaRPr lang="en-US" sz="2100" dirty="0" smtClean="0">
              <a:solidFill>
                <a:srgbClr val="660066"/>
              </a:solidFill>
            </a:endParaRPr>
          </a:p>
          <a:p>
            <a:pPr eaLnBrk="1" hangingPunct="1">
              <a:lnSpc>
                <a:spcPct val="90000"/>
              </a:lnSpc>
              <a:spcBef>
                <a:spcPts val="1200"/>
              </a:spcBef>
              <a:defRPr/>
            </a:pPr>
            <a:r>
              <a:rPr lang="en-US" sz="2400" dirty="0" smtClean="0">
                <a:solidFill>
                  <a:srgbClr val="006666"/>
                </a:solidFill>
              </a:rPr>
              <a:t>Read the manufacturer’s guidelines first.</a:t>
            </a:r>
          </a:p>
          <a:p>
            <a:pPr eaLnBrk="1" hangingPunct="1">
              <a:lnSpc>
                <a:spcPct val="90000"/>
              </a:lnSpc>
              <a:spcBef>
                <a:spcPts val="1200"/>
              </a:spcBef>
              <a:defRPr/>
            </a:pPr>
            <a:r>
              <a:rPr lang="en-US" sz="2400" dirty="0" smtClean="0">
                <a:solidFill>
                  <a:srgbClr val="800000"/>
                </a:solidFill>
              </a:rPr>
              <a:t>Disassemble according to procedures.</a:t>
            </a:r>
          </a:p>
          <a:p>
            <a:pPr eaLnBrk="1" hangingPunct="1">
              <a:lnSpc>
                <a:spcPct val="90000"/>
              </a:lnSpc>
              <a:spcBef>
                <a:spcPts val="1200"/>
              </a:spcBef>
              <a:defRPr/>
            </a:pPr>
            <a:r>
              <a:rPr lang="en-US" sz="2400" dirty="0" smtClean="0">
                <a:solidFill>
                  <a:srgbClr val="CC3300"/>
                </a:solidFill>
              </a:rPr>
              <a:t>Scrub respirators in detergent and warm water.</a:t>
            </a:r>
          </a:p>
          <a:p>
            <a:pPr eaLnBrk="1" hangingPunct="1">
              <a:lnSpc>
                <a:spcPct val="90000"/>
              </a:lnSpc>
              <a:spcBef>
                <a:spcPts val="1200"/>
              </a:spcBef>
              <a:defRPr/>
            </a:pPr>
            <a:r>
              <a:rPr lang="en-US" sz="2400" dirty="0" smtClean="0">
                <a:solidFill>
                  <a:srgbClr val="990099"/>
                </a:solidFill>
              </a:rPr>
              <a:t>Treat with disinfectant.</a:t>
            </a:r>
          </a:p>
          <a:p>
            <a:pPr eaLnBrk="1" hangingPunct="1">
              <a:lnSpc>
                <a:spcPct val="90000"/>
              </a:lnSpc>
              <a:spcBef>
                <a:spcPts val="1200"/>
              </a:spcBef>
              <a:defRPr/>
            </a:pPr>
            <a:r>
              <a:rPr lang="en-US" sz="2400" dirty="0" smtClean="0">
                <a:solidFill>
                  <a:srgbClr val="663300"/>
                </a:solidFill>
              </a:rPr>
              <a:t>Re-rinse to remove detergent and disinfectant.</a:t>
            </a:r>
          </a:p>
          <a:p>
            <a:pPr eaLnBrk="1" hangingPunct="1">
              <a:lnSpc>
                <a:spcPct val="90000"/>
              </a:lnSpc>
              <a:spcBef>
                <a:spcPts val="1200"/>
              </a:spcBef>
              <a:defRPr/>
            </a:pPr>
            <a:r>
              <a:rPr lang="en-US" sz="2400" dirty="0" smtClean="0">
                <a:solidFill>
                  <a:srgbClr val="006600"/>
                </a:solidFill>
              </a:rPr>
              <a:t>Air-dry, do not dry rubber under heat or sunlight.</a:t>
            </a:r>
          </a:p>
          <a:p>
            <a:pPr eaLnBrk="1" hangingPunct="1">
              <a:lnSpc>
                <a:spcPct val="90000"/>
              </a:lnSpc>
              <a:spcBef>
                <a:spcPts val="1200"/>
              </a:spcBef>
              <a:defRPr/>
            </a:pPr>
            <a:r>
              <a:rPr lang="en-US" sz="2400" dirty="0" smtClean="0">
                <a:solidFill>
                  <a:schemeClr val="accent2"/>
                </a:solidFill>
              </a:rPr>
              <a:t>Never use solvent to clean plastic or rubber.</a:t>
            </a:r>
          </a:p>
          <a:p>
            <a:pPr eaLnBrk="1" hangingPunct="1">
              <a:lnSpc>
                <a:spcPct val="90000"/>
              </a:lnSpc>
              <a:spcBef>
                <a:spcPts val="1200"/>
              </a:spcBef>
              <a:defRPr/>
            </a:pPr>
            <a:r>
              <a:rPr lang="en-US" sz="2400" dirty="0" smtClean="0">
                <a:solidFill>
                  <a:srgbClr val="009999"/>
                </a:solidFill>
              </a:rPr>
              <a:t>For SAR and SCBA units consult the manufacturer’s guidelines for cleaning and disinfecting procedures.</a:t>
            </a:r>
            <a:endParaRPr lang="en-US" sz="2100" dirty="0" smtClean="0">
              <a:solidFill>
                <a:srgbClr val="660066"/>
              </a:solidFill>
            </a:endParaRPr>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74</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0" y="244784"/>
            <a:ext cx="9144000" cy="762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Storage Considerations</a:t>
            </a:r>
            <a:endParaRPr lang="en-US" sz="2800" dirty="0" smtClean="0"/>
          </a:p>
        </p:txBody>
      </p:sp>
      <p:sp>
        <p:nvSpPr>
          <p:cNvPr id="76803" name="Rectangle 3"/>
          <p:cNvSpPr>
            <a:spLocks noGrp="1" noChangeArrowheads="1"/>
          </p:cNvSpPr>
          <p:nvPr>
            <p:ph idx="1"/>
          </p:nvPr>
        </p:nvSpPr>
        <p:spPr>
          <a:xfrm>
            <a:off x="531628" y="1078082"/>
            <a:ext cx="8229600" cy="4525963"/>
          </a:xfrm>
        </p:spPr>
        <p:txBody>
          <a:bodyPr/>
          <a:lstStyle/>
          <a:p>
            <a:pPr eaLnBrk="1" hangingPunct="1">
              <a:spcBef>
                <a:spcPts val="1200"/>
              </a:spcBef>
            </a:pPr>
            <a:r>
              <a:rPr lang="en-US" dirty="0" smtClean="0">
                <a:solidFill>
                  <a:srgbClr val="CC3300"/>
                </a:solidFill>
              </a:rPr>
              <a:t>Protect from sunlight, heat, cold, moisture and chemicals.</a:t>
            </a:r>
          </a:p>
          <a:p>
            <a:pPr eaLnBrk="1" hangingPunct="1">
              <a:spcBef>
                <a:spcPts val="1200"/>
              </a:spcBef>
            </a:pPr>
            <a:r>
              <a:rPr lang="en-US" dirty="0" smtClean="0">
                <a:solidFill>
                  <a:srgbClr val="009999"/>
                </a:solidFill>
              </a:rPr>
              <a:t>Place respirators in individual sealable plastic bags.</a:t>
            </a:r>
          </a:p>
          <a:p>
            <a:pPr eaLnBrk="1" hangingPunct="1">
              <a:spcBef>
                <a:spcPts val="1200"/>
              </a:spcBef>
            </a:pPr>
            <a:r>
              <a:rPr lang="en-US" dirty="0" smtClean="0">
                <a:solidFill>
                  <a:srgbClr val="990099"/>
                </a:solidFill>
              </a:rPr>
              <a:t>Emergency-use units should be stored according to manufacturer’s guidelines.</a:t>
            </a:r>
          </a:p>
          <a:p>
            <a:pPr eaLnBrk="1" hangingPunct="1">
              <a:spcBef>
                <a:spcPts val="1200"/>
              </a:spcBef>
            </a:pPr>
            <a:r>
              <a:rPr lang="en-US" dirty="0" smtClean="0">
                <a:solidFill>
                  <a:srgbClr val="800000"/>
                </a:solidFill>
              </a:rPr>
              <a:t>For SAR and SCBA units consult the manufacturer’s guidelines for storage.</a:t>
            </a:r>
            <a:endParaRPr lang="en-US" dirty="0" smtClean="0"/>
          </a:p>
        </p:txBody>
      </p:sp>
      <p:sp>
        <p:nvSpPr>
          <p:cNvPr id="5"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75</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bwMode="auto">
          <a:xfrm>
            <a:off x="0" y="275382"/>
            <a:ext cx="9144000" cy="711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Fit Test Demonstration</a:t>
            </a:r>
          </a:p>
        </p:txBody>
      </p:sp>
      <p:sp>
        <p:nvSpPr>
          <p:cNvPr id="77827" name="Rectangle 3"/>
          <p:cNvSpPr>
            <a:spLocks noGrp="1" noChangeArrowheads="1"/>
          </p:cNvSpPr>
          <p:nvPr>
            <p:ph idx="1"/>
          </p:nvPr>
        </p:nvSpPr>
        <p:spPr>
          <a:xfrm>
            <a:off x="584791" y="1107144"/>
            <a:ext cx="8229600" cy="4513263"/>
          </a:xfrm>
        </p:spPr>
        <p:txBody>
          <a:bodyPr/>
          <a:lstStyle/>
          <a:p>
            <a:pPr eaLnBrk="1" hangingPunct="1">
              <a:spcBef>
                <a:spcPts val="1200"/>
              </a:spcBef>
            </a:pPr>
            <a:r>
              <a:rPr lang="en-US" sz="2800" dirty="0" smtClean="0">
                <a:solidFill>
                  <a:srgbClr val="006666"/>
                </a:solidFill>
              </a:rPr>
              <a:t>Inspect the unit for damage.</a:t>
            </a:r>
          </a:p>
          <a:p>
            <a:pPr eaLnBrk="1" hangingPunct="1">
              <a:spcBef>
                <a:spcPts val="1200"/>
              </a:spcBef>
            </a:pPr>
            <a:r>
              <a:rPr lang="en-US" sz="2800" dirty="0" smtClean="0">
                <a:solidFill>
                  <a:srgbClr val="800000"/>
                </a:solidFill>
              </a:rPr>
              <a:t>Put the respirator on (using steps to ensure proper fit).</a:t>
            </a:r>
          </a:p>
          <a:p>
            <a:pPr eaLnBrk="1" hangingPunct="1">
              <a:spcBef>
                <a:spcPts val="1200"/>
              </a:spcBef>
            </a:pPr>
            <a:r>
              <a:rPr lang="en-US" sz="2800" dirty="0" smtClean="0">
                <a:solidFill>
                  <a:srgbClr val="660066"/>
                </a:solidFill>
              </a:rPr>
              <a:t>Test the unit to ensure a proper seal.</a:t>
            </a:r>
          </a:p>
          <a:p>
            <a:pPr eaLnBrk="1" hangingPunct="1">
              <a:spcBef>
                <a:spcPts val="1200"/>
              </a:spcBef>
            </a:pPr>
            <a:r>
              <a:rPr lang="en-US" sz="2800" dirty="0" smtClean="0">
                <a:solidFill>
                  <a:srgbClr val="006600"/>
                </a:solidFill>
              </a:rPr>
              <a:t>Conduct six exercises while wearing unit.</a:t>
            </a:r>
          </a:p>
          <a:p>
            <a:pPr eaLnBrk="1" hangingPunct="1">
              <a:spcBef>
                <a:spcPts val="1200"/>
              </a:spcBef>
            </a:pPr>
            <a:r>
              <a:rPr lang="en-US" sz="2800" dirty="0" smtClean="0">
                <a:solidFill>
                  <a:schemeClr val="accent2"/>
                </a:solidFill>
              </a:rPr>
              <a:t>Properly take off the respirator.</a:t>
            </a:r>
          </a:p>
          <a:p>
            <a:pPr eaLnBrk="1" hangingPunct="1">
              <a:spcBef>
                <a:spcPts val="1200"/>
              </a:spcBef>
            </a:pPr>
            <a:r>
              <a:rPr lang="en-US" sz="2800" dirty="0" smtClean="0">
                <a:solidFill>
                  <a:srgbClr val="006666"/>
                </a:solidFill>
              </a:rPr>
              <a:t>Clean the respirator.</a:t>
            </a:r>
          </a:p>
          <a:p>
            <a:pPr eaLnBrk="1" hangingPunct="1">
              <a:spcBef>
                <a:spcPts val="1200"/>
              </a:spcBef>
            </a:pPr>
            <a:r>
              <a:rPr lang="en-US" sz="2800" dirty="0" smtClean="0">
                <a:solidFill>
                  <a:srgbClr val="800000"/>
                </a:solidFill>
              </a:rPr>
              <a:t>Store the respirator.</a:t>
            </a:r>
          </a:p>
        </p:txBody>
      </p:sp>
      <p:pic>
        <p:nvPicPr>
          <p:cNvPr id="2" name="Picture 1" descr="g2083-2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9806" y="3871353"/>
            <a:ext cx="2039178" cy="1915303"/>
          </a:xfrm>
          <a:prstGeom prst="rect">
            <a:avLst/>
          </a:prstGeom>
          <a:ln>
            <a:solidFill>
              <a:schemeClr val="bg2">
                <a:alpha val="42000"/>
              </a:schemeClr>
            </a:solidFill>
          </a:ln>
          <a:effectLst>
            <a:outerShdw blurRad="85725" dist="139700" dir="2700000" algn="tl" rotWithShape="0">
              <a:schemeClr val="tx1">
                <a:alpha val="97000"/>
              </a:schemeClr>
            </a:outerShdw>
          </a:effectLst>
        </p:spPr>
      </p:pic>
      <p:sp>
        <p:nvSpPr>
          <p:cNvPr id="7"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76</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bwMode="auto">
          <a:xfrm>
            <a:off x="457200" y="274638"/>
            <a:ext cx="8229600" cy="7493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Summary</a:t>
            </a:r>
            <a:endParaRPr lang="en-US" sz="4000" dirty="0" smtClean="0"/>
          </a:p>
        </p:txBody>
      </p:sp>
      <p:sp>
        <p:nvSpPr>
          <p:cNvPr id="78851" name="Rectangle 3"/>
          <p:cNvSpPr>
            <a:spLocks noGrp="1" noChangeArrowheads="1"/>
          </p:cNvSpPr>
          <p:nvPr>
            <p:ph idx="1"/>
          </p:nvPr>
        </p:nvSpPr>
        <p:spPr>
          <a:xfrm>
            <a:off x="329609" y="1023938"/>
            <a:ext cx="8229600" cy="4525963"/>
          </a:xfrm>
        </p:spPr>
        <p:txBody>
          <a:bodyPr>
            <a:normAutofit lnSpcReduction="10000"/>
          </a:bodyPr>
          <a:lstStyle/>
          <a:p>
            <a:pPr eaLnBrk="1" hangingPunct="1">
              <a:spcBef>
                <a:spcPts val="1200"/>
              </a:spcBef>
            </a:pPr>
            <a:r>
              <a:rPr lang="en-US" altLang="en-US" sz="2800" dirty="0" smtClean="0">
                <a:solidFill>
                  <a:srgbClr val="006666"/>
                </a:solidFill>
              </a:rPr>
              <a:t>Job safety is employer’s number one priority</a:t>
            </a:r>
          </a:p>
          <a:p>
            <a:pPr eaLnBrk="1" hangingPunct="1">
              <a:spcBef>
                <a:spcPts val="1200"/>
              </a:spcBef>
            </a:pPr>
            <a:r>
              <a:rPr lang="en-US" sz="2800" dirty="0" smtClean="0">
                <a:solidFill>
                  <a:srgbClr val="006666"/>
                </a:solidFill>
              </a:rPr>
              <a:t>Assessing hazards is essential</a:t>
            </a:r>
          </a:p>
          <a:p>
            <a:pPr eaLnBrk="1" hangingPunct="1">
              <a:spcBef>
                <a:spcPts val="1200"/>
              </a:spcBef>
            </a:pPr>
            <a:r>
              <a:rPr lang="en-US" sz="2800" dirty="0" smtClean="0">
                <a:solidFill>
                  <a:srgbClr val="006666"/>
                </a:solidFill>
              </a:rPr>
              <a:t>PPE selection, use, and care</a:t>
            </a:r>
          </a:p>
          <a:p>
            <a:pPr eaLnBrk="1" hangingPunct="1">
              <a:spcBef>
                <a:spcPts val="1200"/>
              </a:spcBef>
            </a:pPr>
            <a:r>
              <a:rPr lang="en-US" sz="2800" dirty="0" smtClean="0">
                <a:solidFill>
                  <a:srgbClr val="006666"/>
                </a:solidFill>
              </a:rPr>
              <a:t>Respiratory protection program elements:</a:t>
            </a:r>
          </a:p>
          <a:p>
            <a:pPr marL="914400" lvl="1" indent="-457200" eaLnBrk="1" hangingPunct="1">
              <a:spcBef>
                <a:spcPts val="1200"/>
              </a:spcBef>
            </a:pPr>
            <a:r>
              <a:rPr lang="en-US" dirty="0" smtClean="0"/>
              <a:t>Evaluations</a:t>
            </a:r>
          </a:p>
          <a:p>
            <a:pPr marL="914400" lvl="1" indent="-457200" eaLnBrk="1" hangingPunct="1">
              <a:spcBef>
                <a:spcPts val="1200"/>
              </a:spcBef>
            </a:pPr>
            <a:r>
              <a:rPr lang="en-US" dirty="0" smtClean="0"/>
              <a:t>Fit testing</a:t>
            </a:r>
          </a:p>
          <a:p>
            <a:pPr marL="914400" lvl="1" indent="-457200" eaLnBrk="1" hangingPunct="1">
              <a:spcBef>
                <a:spcPts val="1200"/>
              </a:spcBef>
            </a:pPr>
            <a:r>
              <a:rPr lang="en-US" dirty="0" smtClean="0"/>
              <a:t>Hazard analysis</a:t>
            </a:r>
          </a:p>
          <a:p>
            <a:pPr marL="914400" lvl="1" indent="-457200" eaLnBrk="1" hangingPunct="1">
              <a:spcBef>
                <a:spcPts val="1200"/>
              </a:spcBef>
            </a:pPr>
            <a:r>
              <a:rPr lang="en-US" dirty="0" smtClean="0"/>
              <a:t>Training</a:t>
            </a:r>
          </a:p>
        </p:txBody>
      </p:sp>
      <p:pic>
        <p:nvPicPr>
          <p:cNvPr id="7" name="Picture 6" descr="lincolnwelder.jpg"/>
          <p:cNvPicPr>
            <a:picLocks noChangeAspect="1"/>
          </p:cNvPicPr>
          <p:nvPr/>
        </p:nvPicPr>
        <p:blipFill>
          <a:blip r:embed="rId3" cstate="print"/>
          <a:stretch>
            <a:fillRect/>
          </a:stretch>
        </p:blipFill>
        <p:spPr>
          <a:xfrm>
            <a:off x="6335332" y="3141555"/>
            <a:ext cx="2077310" cy="29072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12"/>
          </p:nvPr>
        </p:nvSpPr>
        <p:spPr>
          <a:xfrm>
            <a:off x="8034398" y="6345494"/>
            <a:ext cx="847792" cy="365125"/>
          </a:xfrm>
        </p:spPr>
        <p:txBody>
          <a:bodyPr/>
          <a:lstStyle/>
          <a:p>
            <a:pPr>
              <a:defRPr/>
            </a:pPr>
            <a:fld id="{5B8B5F3E-804B-4AB5-98B9-43477A4FED74}" type="slidenum">
              <a:rPr lang="en-US" smtClean="0">
                <a:solidFill>
                  <a:schemeClr val="tx1"/>
                </a:solidFill>
              </a:rPr>
              <a:pPr>
                <a:defRPr/>
              </a:pPr>
              <a:t>77</a:t>
            </a:fld>
            <a:r>
              <a:rPr lang="en-US" dirty="0" smtClean="0">
                <a:solidFill>
                  <a:schemeClr val="tx1"/>
                </a:solidFill>
              </a:rPr>
              <a:t>/77</a:t>
            </a:r>
            <a:endParaRPr lang="en-US" dirty="0">
              <a:solidFill>
                <a:schemeClr val="tx1"/>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5518</TotalTime>
  <Words>3470</Words>
  <Application>Microsoft Office PowerPoint</Application>
  <PresentationFormat>On-screen Show (4:3)</PresentationFormat>
  <Paragraphs>699</Paragraphs>
  <Slides>77</Slides>
  <Notes>50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79" baseType="lpstr">
      <vt:lpstr>safetyslides</vt:lpstr>
      <vt:lpstr>Bitmap Image</vt:lpstr>
      <vt:lpstr>Domain 1: Safety Awareness</vt:lpstr>
      <vt:lpstr>Learning Objectives</vt:lpstr>
      <vt:lpstr>Learning Objectives (Cont'd.)</vt:lpstr>
      <vt:lpstr>Hazard Assessment</vt:lpstr>
      <vt:lpstr>Eye and Face Hazards</vt:lpstr>
      <vt:lpstr>Head Hazards</vt:lpstr>
      <vt:lpstr>Foot Hazards</vt:lpstr>
      <vt:lpstr>Hand Hazards</vt:lpstr>
      <vt:lpstr>Assessment Documentation</vt:lpstr>
      <vt:lpstr>Clothing</vt:lpstr>
      <vt:lpstr>Employee Training</vt:lpstr>
      <vt:lpstr>Employee Training (Cont'd.)</vt:lpstr>
      <vt:lpstr>Eye and Face Protection</vt:lpstr>
      <vt:lpstr>Eye and Face Protection (Cont'd.)</vt:lpstr>
      <vt:lpstr>Wear and Care of Eye Protection </vt:lpstr>
      <vt:lpstr>Noise</vt:lpstr>
      <vt:lpstr>PowerPoint Presentation</vt:lpstr>
      <vt:lpstr>Types of Hearing Protection</vt:lpstr>
      <vt:lpstr>Hard Hats</vt:lpstr>
      <vt:lpstr>Classes of Hard Hats</vt:lpstr>
      <vt:lpstr>Hard Hat Wear and Care</vt:lpstr>
      <vt:lpstr>Foot Protection</vt:lpstr>
      <vt:lpstr>Wear and Care of Foot Protection</vt:lpstr>
      <vt:lpstr>What are some of the hand injuries you need to guard against?</vt:lpstr>
      <vt:lpstr>Hand Protection</vt:lpstr>
      <vt:lpstr>Wear and Care of Hand Protection</vt:lpstr>
      <vt:lpstr>General Work Clothing Guidance</vt:lpstr>
      <vt:lpstr>What’s wrong with this picture?</vt:lpstr>
      <vt:lpstr>Welding PPE</vt:lpstr>
      <vt:lpstr>Hot Work Permits</vt:lpstr>
      <vt:lpstr>Confined Spaces CFR 1910.146</vt:lpstr>
      <vt:lpstr>Confined Spaces CFR 1910.146</vt:lpstr>
      <vt:lpstr>“Permit Required Confined Spaces”</vt:lpstr>
      <vt:lpstr>PowerPoint Presentation</vt:lpstr>
      <vt:lpstr>Respiratory Protection</vt:lpstr>
      <vt:lpstr>Respiratory Protection (Cont'd.)</vt:lpstr>
      <vt:lpstr>PowerPoint Presentation</vt:lpstr>
      <vt:lpstr>PowerPoint Presentation</vt:lpstr>
      <vt:lpstr>Respiratory Protection Retraining Requirements </vt:lpstr>
      <vt:lpstr>Respiratory Protection Program Development</vt:lpstr>
      <vt:lpstr>Respiratory Protection Program Development (Cont'd.)</vt:lpstr>
      <vt:lpstr>PowerPoint Presentation</vt:lpstr>
      <vt:lpstr>PowerPoint Presentation</vt:lpstr>
      <vt:lpstr>PowerPoint Presentation</vt:lpstr>
      <vt:lpstr>PowerPoint Presentation</vt:lpstr>
      <vt:lpstr>PowerPoint Presentation</vt:lpstr>
      <vt:lpstr>Exposure Limits</vt:lpstr>
      <vt:lpstr>PowerPoint Presentation</vt:lpstr>
      <vt:lpstr>PowerPoint Presentation</vt:lpstr>
      <vt:lpstr>PowerPoint Presentation</vt:lpstr>
      <vt:lpstr>Particulate Respirators</vt:lpstr>
      <vt:lpstr>Filter Basics</vt:lpstr>
      <vt:lpstr>PowerPoint Presentation</vt:lpstr>
      <vt:lpstr>PowerPoint Presentation</vt:lpstr>
      <vt:lpstr>PowerPoint Presentation</vt:lpstr>
      <vt:lpstr>Types of Respirators (Cont'd.)</vt:lpstr>
      <vt:lpstr>Types of Respirators (Cont'd.)</vt:lpstr>
      <vt:lpstr>PowerPoint Presentation</vt:lpstr>
      <vt:lpstr>PowerPoint Presentation</vt:lpstr>
      <vt:lpstr>PowerPoint Presentation</vt:lpstr>
      <vt:lpstr>PowerPoint Presentation</vt:lpstr>
      <vt:lpstr>PowerPoint Presentation</vt:lpstr>
      <vt:lpstr>PowerPoint Presentation</vt:lpstr>
      <vt:lpstr>Inspection Before Use</vt:lpstr>
      <vt:lpstr>PowerPoint Presentation</vt:lpstr>
      <vt:lpstr>Inspection Considerations (Cont'd.)</vt:lpstr>
      <vt:lpstr>Fit and Seal Testing</vt:lpstr>
      <vt:lpstr>PowerPoint Presentation</vt:lpstr>
      <vt:lpstr>PowerPoint Presentation</vt:lpstr>
      <vt:lpstr>PowerPoint Presentation</vt:lpstr>
      <vt:lpstr>Qualitative Fit Testing</vt:lpstr>
      <vt:lpstr>Quantitative Fit Testing</vt:lpstr>
      <vt:lpstr>Final Fit Test Considerations</vt:lpstr>
      <vt:lpstr>Cleaning and Disinfecting Considerations</vt:lpstr>
      <vt:lpstr>Storage Considerations</vt:lpstr>
      <vt:lpstr>Fit Test Demonstration</vt:lpstr>
      <vt:lpstr>Summary</vt:lpstr>
    </vt:vector>
  </TitlesOfParts>
  <Company>STC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Safety Awareness</dc:title>
  <dc:creator>R. Butler</dc:creator>
  <cp:lastModifiedBy>Jason Selfridge</cp:lastModifiedBy>
  <cp:revision>305</cp:revision>
  <cp:lastPrinted>2002-03-22T18:45:16Z</cp:lastPrinted>
  <dcterms:created xsi:type="dcterms:W3CDTF">2001-06-25T15:02:29Z</dcterms:created>
  <dcterms:modified xsi:type="dcterms:W3CDTF">2016-01-19T12:55:32Z</dcterms:modified>
</cp:coreProperties>
</file>