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60" r:id="rId1"/>
    <p:sldMasterId id="2147483748" r:id="rId2"/>
    <p:sldMasterId id="2147483736" r:id="rId3"/>
  </p:sldMasterIdLst>
  <p:notesMasterIdLst>
    <p:notesMasterId r:id="rId60"/>
  </p:notesMasterIdLst>
  <p:handoutMasterIdLst>
    <p:handoutMasterId r:id="rId61"/>
  </p:handoutMasterIdLst>
  <p:sldIdLst>
    <p:sldId id="375" r:id="rId4"/>
    <p:sldId id="336" r:id="rId5"/>
    <p:sldId id="339" r:id="rId6"/>
    <p:sldId id="391" r:id="rId7"/>
    <p:sldId id="392" r:id="rId8"/>
    <p:sldId id="393" r:id="rId9"/>
    <p:sldId id="394" r:id="rId10"/>
    <p:sldId id="395" r:id="rId11"/>
    <p:sldId id="396" r:id="rId12"/>
    <p:sldId id="397" r:id="rId13"/>
    <p:sldId id="398" r:id="rId14"/>
    <p:sldId id="399" r:id="rId15"/>
    <p:sldId id="259" r:id="rId16"/>
    <p:sldId id="260" r:id="rId17"/>
    <p:sldId id="385" r:id="rId18"/>
    <p:sldId id="341" r:id="rId19"/>
    <p:sldId id="261" r:id="rId20"/>
    <p:sldId id="263" r:id="rId21"/>
    <p:sldId id="400" r:id="rId22"/>
    <p:sldId id="411" r:id="rId23"/>
    <p:sldId id="401" r:id="rId24"/>
    <p:sldId id="402" r:id="rId25"/>
    <p:sldId id="403" r:id="rId26"/>
    <p:sldId id="404" r:id="rId27"/>
    <p:sldId id="405" r:id="rId28"/>
    <p:sldId id="406" r:id="rId29"/>
    <p:sldId id="262" r:id="rId30"/>
    <p:sldId id="265" r:id="rId31"/>
    <p:sldId id="266" r:id="rId32"/>
    <p:sldId id="286" r:id="rId33"/>
    <p:sldId id="269" r:id="rId34"/>
    <p:sldId id="410" r:id="rId35"/>
    <p:sldId id="408" r:id="rId36"/>
    <p:sldId id="369" r:id="rId37"/>
    <p:sldId id="267" r:id="rId38"/>
    <p:sldId id="270" r:id="rId39"/>
    <p:sldId id="342" r:id="rId40"/>
    <p:sldId id="271" r:id="rId41"/>
    <p:sldId id="407" r:id="rId42"/>
    <p:sldId id="370" r:id="rId43"/>
    <p:sldId id="409" r:id="rId44"/>
    <p:sldId id="287" r:id="rId45"/>
    <p:sldId id="276" r:id="rId46"/>
    <p:sldId id="275" r:id="rId47"/>
    <p:sldId id="273" r:id="rId48"/>
    <p:sldId id="278" r:id="rId49"/>
    <p:sldId id="372" r:id="rId50"/>
    <p:sldId id="387" r:id="rId51"/>
    <p:sldId id="277" r:id="rId52"/>
    <p:sldId id="389" r:id="rId53"/>
    <p:sldId id="390" r:id="rId54"/>
    <p:sldId id="384" r:id="rId55"/>
    <p:sldId id="388" r:id="rId56"/>
    <p:sldId id="366" r:id="rId57"/>
    <p:sldId id="412" r:id="rId58"/>
    <p:sldId id="281" r:id="rId59"/>
  </p:sldIdLst>
  <p:sldSz cx="9144000" cy="6858000" type="screen4x3"/>
  <p:notesSz cx="7010400" cy="9296400"/>
  <p:custDataLst>
    <p:tags r:id="rId62"/>
  </p:custDataLst>
  <p:defaultTextStyle>
    <a:defPPr>
      <a:defRPr lang="en-US"/>
    </a:defPPr>
    <a:lvl1pPr algn="ctr" rtl="0" eaLnBrk="0" fontAlgn="base" hangingPunct="0">
      <a:spcBef>
        <a:spcPct val="0"/>
      </a:spcBef>
      <a:spcAft>
        <a:spcPct val="0"/>
      </a:spcAft>
      <a:defRPr sz="24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192">
          <p15:clr>
            <a:srgbClr val="A4A3A4"/>
          </p15:clr>
        </p15:guide>
        <p15:guide id="2">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96"/>
    <a:srgbClr val="0000CC"/>
    <a:srgbClr val="800000"/>
    <a:srgbClr val="006666"/>
    <a:srgbClr val="FF0000"/>
    <a:srgbClr val="009999"/>
    <a:srgbClr val="FFCC00"/>
    <a:srgbClr val="006600"/>
    <a:srgbClr val="FF9900"/>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37" autoAdjust="0"/>
    <p:restoredTop sz="90045" autoAdjust="0"/>
  </p:normalViewPr>
  <p:slideViewPr>
    <p:cSldViewPr snapToObjects="1">
      <p:cViewPr varScale="1">
        <p:scale>
          <a:sx n="105" d="100"/>
          <a:sy n="105" d="100"/>
        </p:scale>
        <p:origin x="-1794" y="-84"/>
      </p:cViewPr>
      <p:guideLst>
        <p:guide orient="horz" pos="192"/>
        <p:guide/>
      </p:guideLst>
    </p:cSldViewPr>
  </p:slideViewPr>
  <p:outlineViewPr>
    <p:cViewPr>
      <p:scale>
        <a:sx n="33" d="100"/>
        <a:sy n="33" d="100"/>
      </p:scale>
      <p:origin x="0" y="0"/>
    </p:cViewPr>
  </p:outlineViewPr>
  <p:notesTextViewPr>
    <p:cViewPr>
      <p:scale>
        <a:sx n="130" d="100"/>
        <a:sy n="130" d="100"/>
      </p:scale>
      <p:origin x="0" y="0"/>
    </p:cViewPr>
  </p:notesTextViewPr>
  <p:sorterViewPr>
    <p:cViewPr varScale="1">
      <p:scale>
        <a:sx n="1" d="1"/>
        <a:sy n="1" d="1"/>
      </p:scale>
      <p:origin x="0" y="-1180"/>
    </p:cViewPr>
  </p:sorterViewPr>
  <p:notesViewPr>
    <p:cSldViewPr snapToObjects="1">
      <p:cViewPr>
        <p:scale>
          <a:sx n="66" d="100"/>
          <a:sy n="66" d="100"/>
        </p:scale>
        <p:origin x="-4314" y="-7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84" name="Rectangle 28"/>
          <p:cNvSpPr>
            <a:spLocks noChangeArrowheads="1"/>
          </p:cNvSpPr>
          <p:nvPr/>
        </p:nvSpPr>
        <p:spPr bwMode="auto">
          <a:xfrm>
            <a:off x="4419600" y="8534400"/>
            <a:ext cx="2133600" cy="476250"/>
          </a:xfrm>
          <a:prstGeom prst="rect">
            <a:avLst/>
          </a:prstGeom>
          <a:noFill/>
          <a:ln w="9525">
            <a:noFill/>
            <a:miter lim="800000"/>
            <a:headEnd/>
            <a:tailEnd/>
          </a:ln>
          <a:effectLst/>
        </p:spPr>
        <p:txBody>
          <a:bodyPr/>
          <a:lstStyle/>
          <a:p>
            <a:pPr algn="r" eaLnBrk="1" hangingPunct="1">
              <a:defRPr/>
            </a:pPr>
            <a:endParaRPr lang="en-US" sz="1400" b="0" dirty="0">
              <a:latin typeface="Arial" charset="0"/>
            </a:endParaRPr>
          </a:p>
        </p:txBody>
      </p:sp>
    </p:spTree>
    <p:extLst>
      <p:ext uri="{BB962C8B-B14F-4D97-AF65-F5344CB8AC3E}">
        <p14:creationId xmlns:p14="http://schemas.microsoft.com/office/powerpoint/2010/main" val="4101939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1026"/>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a:defRPr sz="1200" b="0"/>
            </a:lvl1pPr>
          </a:lstStyle>
          <a:p>
            <a:pPr>
              <a:defRPr/>
            </a:pPr>
            <a:endParaRPr lang="en-US" altLang="en-US" dirty="0"/>
          </a:p>
        </p:txBody>
      </p:sp>
      <p:sp>
        <p:nvSpPr>
          <p:cNvPr id="32771" name="Rectangle 1027"/>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b="0"/>
            </a:lvl1pPr>
          </a:lstStyle>
          <a:p>
            <a:pPr>
              <a:defRPr/>
            </a:pPr>
            <a:endParaRPr lang="en-US" altLang="en-US" dirty="0"/>
          </a:p>
        </p:txBody>
      </p:sp>
      <p:sp>
        <p:nvSpPr>
          <p:cNvPr id="32773" name="Rectangle 1029"/>
          <p:cNvSpPr>
            <a:spLocks noGrp="1" noChangeArrowheads="1"/>
          </p:cNvSpPr>
          <p:nvPr>
            <p:ph type="body" sz="quarter" idx="3"/>
          </p:nvPr>
        </p:nvSpPr>
        <p:spPr bwMode="auto">
          <a:xfrm>
            <a:off x="914400" y="4495800"/>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2775" name="Rectangle 1031"/>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b="0"/>
            </a:lvl1pPr>
          </a:lstStyle>
          <a:p>
            <a:pPr>
              <a:defRPr/>
            </a:pPr>
            <a:fld id="{B22EE2E4-7B3C-43D2-A64E-014B29D29DEF}" type="slidenum">
              <a:rPr lang="en-US" altLang="en-US"/>
              <a:pPr>
                <a:defRPr/>
              </a:pPr>
              <a:t>‹#›</a:t>
            </a:fld>
            <a:endParaRPr lang="en-US" altLang="en-US" dirty="0"/>
          </a:p>
        </p:txBody>
      </p:sp>
      <p:sp>
        <p:nvSpPr>
          <p:cNvPr id="87046" name="Rectangle 1028"/>
          <p:cNvSpPr>
            <a:spLocks noGrp="1" noRot="1" noChangeAspect="1" noChangeArrowheads="1" noTextEdit="1"/>
          </p:cNvSpPr>
          <p:nvPr>
            <p:ph type="sldImg" idx="2"/>
          </p:nvPr>
        </p:nvSpPr>
        <p:spPr bwMode="auto">
          <a:xfrm>
            <a:off x="1181100" y="696913"/>
            <a:ext cx="4648200" cy="3486150"/>
          </a:xfrm>
          <a:prstGeom prst="rect">
            <a:avLst/>
          </a:prstGeom>
          <a:noFill/>
          <a:ln w="19050">
            <a:solidFill>
              <a:schemeClr val="tx1"/>
            </a:solidFill>
            <a:miter lim="800000"/>
            <a:headEnd/>
            <a:tailEnd/>
          </a:ln>
        </p:spPr>
      </p:sp>
    </p:spTree>
    <p:extLst>
      <p:ext uri="{BB962C8B-B14F-4D97-AF65-F5344CB8AC3E}">
        <p14:creationId xmlns:p14="http://schemas.microsoft.com/office/powerpoint/2010/main" val="1013133520"/>
      </p:ext>
    </p:extLst>
  </p:cSld>
  <p:clrMap bg1="lt1" tx1="dk1" bg2="lt2" tx2="dk2" accent1="accent1" accent2="accent2" accent3="accent3" accent4="accent4" accent5="accent5" accent6="accent6" hlink="hlink" folHlink="folHlink"/>
  <p:notesStyle>
    <a:lvl1pPr marL="230188" indent="-230188" algn="l" rtl="0" eaLnBrk="0" fontAlgn="base" hangingPunct="0">
      <a:spcBef>
        <a:spcPct val="30000"/>
      </a:spcBef>
      <a:spcAft>
        <a:spcPct val="0"/>
      </a:spcAft>
      <a:buSzPct val="135000"/>
      <a:buChar char="•"/>
      <a:defRPr sz="1100" kern="1200">
        <a:solidFill>
          <a:schemeClr val="tx1"/>
        </a:solidFill>
        <a:latin typeface="Times New Roman" pitchFamily="18" charset="0"/>
        <a:ea typeface="+mn-ea"/>
        <a:cs typeface="+mn-cs"/>
      </a:defRPr>
    </a:lvl1pPr>
    <a:lvl2pPr marL="519113" indent="-57150" algn="l" rtl="0" eaLnBrk="0" fontAlgn="base" hangingPunct="0">
      <a:spcBef>
        <a:spcPct val="30000"/>
      </a:spcBef>
      <a:spcAft>
        <a:spcPct val="0"/>
      </a:spcAft>
      <a:buChar char="–"/>
      <a:defRPr sz="11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52593970-BAC4-4C48-B56B-F3B132A3553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948352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22EE2E4-7B3C-43D2-A64E-014B29D29DEF}" type="slidenum">
              <a:rPr lang="en-US" altLang="en-US"/>
              <a:pPr>
                <a:defRPr/>
              </a:pPr>
              <a:t>2</a:t>
            </a:fld>
            <a:endParaRPr lang="en-US" altLang="en-US" dirty="0"/>
          </a:p>
        </p:txBody>
      </p:sp>
    </p:spTree>
    <p:extLst>
      <p:ext uri="{BB962C8B-B14F-4D97-AF65-F5344CB8AC3E}">
        <p14:creationId xmlns:p14="http://schemas.microsoft.com/office/powerpoint/2010/main" val="21826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22EE2E4-7B3C-43D2-A64E-014B29D29DEF}" type="slidenum">
              <a:rPr lang="en-US" altLang="en-US"/>
              <a:pPr>
                <a:defRPr/>
              </a:pPr>
              <a:t>3</a:t>
            </a:fld>
            <a:endParaRPr lang="en-US" altLang="en-US" dirty="0"/>
          </a:p>
        </p:txBody>
      </p:sp>
    </p:spTree>
    <p:extLst>
      <p:ext uri="{BB962C8B-B14F-4D97-AF65-F5344CB8AC3E}">
        <p14:creationId xmlns:p14="http://schemas.microsoft.com/office/powerpoint/2010/main" val="2171214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A86B9D-3ED5-4673-B9AE-5CFED090FEE7}" type="slidenum">
              <a:rPr lang="en-US" altLang="en-US" sz="1000" smtClean="0">
                <a:solidFill>
                  <a:srgbClr val="000000"/>
                </a:solidFill>
                <a:latin typeface="Times New Roman" panose="02020603050405020304" pitchFamily="18" charset="0"/>
              </a:rPr>
              <a:pPr>
                <a:spcBef>
                  <a:spcPct val="0"/>
                </a:spcBef>
              </a:pPr>
              <a:t>4</a:t>
            </a:fld>
            <a:endParaRPr lang="en-US" altLang="en-US" sz="1000" smtClean="0">
              <a:solidFill>
                <a:srgbClr val="000000"/>
              </a:solidFill>
              <a:latin typeface="Times New Roman" panose="02020603050405020304" pitchFamily="18" charset="0"/>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r>
              <a:rPr lang="en-US" altLang="en-US" dirty="0" smtClean="0"/>
              <a:t>This is one of the most frequently cited OSHA standards.</a:t>
            </a:r>
          </a:p>
          <a:p>
            <a:endParaRPr lang="en-US" altLang="en-US" dirty="0" smtClean="0"/>
          </a:p>
          <a:p>
            <a:r>
              <a:rPr lang="en-US" altLang="en-US" dirty="0" smtClean="0"/>
              <a:t>This program is intended for workplaces that do not manufacture, import, or distribute hazardous chemicals.  Notes have been provided that highlight some of the requirements for these employers.  For complete requirements, consult 29 CFR 1910.1200.</a:t>
            </a:r>
          </a:p>
        </p:txBody>
      </p:sp>
    </p:spTree>
    <p:extLst>
      <p:ext uri="{BB962C8B-B14F-4D97-AF65-F5344CB8AC3E}">
        <p14:creationId xmlns:p14="http://schemas.microsoft.com/office/powerpoint/2010/main" val="3796201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BCE53-F856-415C-98AD-12357B59D04E}" type="slidenum">
              <a:rPr lang="en-US" altLang="en-US" sz="1000" smtClean="0">
                <a:solidFill>
                  <a:srgbClr val="000000"/>
                </a:solidFill>
                <a:latin typeface="Times New Roman" panose="02020603050405020304" pitchFamily="18" charset="0"/>
              </a:rPr>
              <a:pPr>
                <a:spcBef>
                  <a:spcPct val="0"/>
                </a:spcBef>
              </a:pPr>
              <a:t>5</a:t>
            </a:fld>
            <a:endParaRPr lang="en-US" altLang="en-US" sz="1000" smtClean="0">
              <a:solidFill>
                <a:srgbClr val="000000"/>
              </a:solidFill>
              <a:latin typeface="Times New Roman" panose="02020603050405020304" pitchFamily="18"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r>
              <a:rPr lang="en-US" altLang="en-US" dirty="0" smtClean="0"/>
              <a:t>29 CFR 1910.1200</a:t>
            </a:r>
          </a:p>
          <a:p>
            <a:endParaRPr lang="en-US" altLang="en-US" dirty="0" smtClean="0"/>
          </a:p>
          <a:p>
            <a:r>
              <a:rPr lang="en-US" altLang="en-US" dirty="0" smtClean="0"/>
              <a:t>The Hazard Communication (</a:t>
            </a:r>
            <a:r>
              <a:rPr lang="en-US" altLang="en-US" dirty="0" err="1" smtClean="0"/>
              <a:t>HazCom</a:t>
            </a:r>
            <a:r>
              <a:rPr lang="en-US" altLang="en-US" dirty="0" smtClean="0"/>
              <a:t>) standard establishes uniform requirements to make sure that the hazards of all chemicals imported into, produced, or used in U.S. workplaces are evaluated, and that this hazard information is transmitted to affected employers and exposed employees.</a:t>
            </a:r>
          </a:p>
          <a:p>
            <a:endParaRPr lang="en-US" altLang="en-US" dirty="0" smtClean="0"/>
          </a:p>
          <a:p>
            <a:r>
              <a:rPr lang="en-US" altLang="en-US" dirty="0" smtClean="0"/>
              <a:t>The </a:t>
            </a:r>
            <a:r>
              <a:rPr lang="en-US" altLang="en-US" dirty="0" err="1" smtClean="0"/>
              <a:t>HazCom</a:t>
            </a:r>
            <a:r>
              <a:rPr lang="en-US" altLang="en-US" dirty="0" smtClean="0"/>
              <a:t> standard is different from other OSHA health rules because it covers all hazardous chemicals.  The rule also incorporates a “downstream flow of information,” which means that producers of chemicals have the primary responsibility for generating and disseminating information, whereas users of chemicals must obtain the information and transmit it to their employees.</a:t>
            </a:r>
          </a:p>
        </p:txBody>
      </p:sp>
    </p:spTree>
    <p:extLst>
      <p:ext uri="{BB962C8B-B14F-4D97-AF65-F5344CB8AC3E}">
        <p14:creationId xmlns:p14="http://schemas.microsoft.com/office/powerpoint/2010/main" val="2453329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85C240-3ABB-4877-83B3-2B34C66FB174}" type="slidenum">
              <a:rPr lang="en-US" altLang="en-US" sz="1000" smtClean="0">
                <a:solidFill>
                  <a:srgbClr val="000000"/>
                </a:solidFill>
                <a:latin typeface="Times New Roman" panose="02020603050405020304" pitchFamily="18" charset="0"/>
              </a:rPr>
              <a:pPr>
                <a:spcBef>
                  <a:spcPct val="0"/>
                </a:spcBef>
              </a:pPr>
              <a:t>6</a:t>
            </a:fld>
            <a:endParaRPr lang="en-US" altLang="en-US" sz="1000" smtClean="0">
              <a:solidFill>
                <a:srgbClr val="000000"/>
              </a:solidFill>
              <a:latin typeface="Times New Roman" panose="02020603050405020304" pitchFamily="18"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r>
              <a:rPr lang="en-US" altLang="en-US" dirty="0" smtClean="0"/>
              <a:t>1910.1200(b)</a:t>
            </a:r>
          </a:p>
          <a:p>
            <a:endParaRPr lang="en-US" altLang="en-US" dirty="0" smtClean="0"/>
          </a:p>
          <a:p>
            <a:r>
              <a:rPr lang="en-US" altLang="en-US" dirty="0" smtClean="0"/>
              <a:t>Does the standard apply to an office environment?</a:t>
            </a:r>
          </a:p>
          <a:p>
            <a:r>
              <a:rPr lang="en-US" altLang="en-US" dirty="0" smtClean="0"/>
              <a:t>Office workers who encounter hazardous chemicals only in isolated instances are not covered by the rule.  OSHA considers most office products (such as pens, pencils, adhesive tape) to be exempt under the provisions of the rule. OSHA has stated that intermittent or occasional use of a copying machine does not result in coverage under the rule. However, if an employee handles the chemicals to service the machine, or operates it for long periods of time, then the standard would apply.</a:t>
            </a:r>
          </a:p>
          <a:p>
            <a:endParaRPr lang="en-US" altLang="en-US" dirty="0" smtClean="0"/>
          </a:p>
          <a:p>
            <a:r>
              <a:rPr lang="en-US" altLang="en-US" dirty="0" smtClean="0"/>
              <a:t>“Hazardous Chemical” is any chemical which is a physical or health hazard.</a:t>
            </a:r>
          </a:p>
        </p:txBody>
      </p:sp>
    </p:spTree>
    <p:extLst>
      <p:ext uri="{BB962C8B-B14F-4D97-AF65-F5344CB8AC3E}">
        <p14:creationId xmlns:p14="http://schemas.microsoft.com/office/powerpoint/2010/main" val="1201906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ECA4B8-AAAD-4177-BA1D-423F891BC43F}" type="slidenum">
              <a:rPr lang="en-US" altLang="en-US" sz="1000" smtClean="0">
                <a:solidFill>
                  <a:srgbClr val="000000"/>
                </a:solidFill>
                <a:latin typeface="Times New Roman" panose="02020603050405020304" pitchFamily="18" charset="0"/>
              </a:rPr>
              <a:pPr>
                <a:spcBef>
                  <a:spcPct val="0"/>
                </a:spcBef>
              </a:pPr>
              <a:t>7</a:t>
            </a:fld>
            <a:endParaRPr lang="en-US" altLang="en-US" sz="1000" smtClean="0">
              <a:solidFill>
                <a:srgbClr val="000000"/>
              </a:solidFill>
              <a:latin typeface="Times New Roman" panose="02020603050405020304" pitchFamily="18"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9310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286D85-E0C9-4B9E-91EC-4A704B65E8C1}" type="slidenum">
              <a:rPr lang="en-US" altLang="en-US" sz="1000" smtClean="0">
                <a:solidFill>
                  <a:srgbClr val="000000"/>
                </a:solidFill>
                <a:latin typeface="Times New Roman" panose="02020603050405020304" pitchFamily="18" charset="0"/>
              </a:rPr>
              <a:pPr>
                <a:spcBef>
                  <a:spcPct val="0"/>
                </a:spcBef>
              </a:pPr>
              <a:t>8</a:t>
            </a:fld>
            <a:endParaRPr lang="en-US" altLang="en-US" sz="1000" smtClean="0">
              <a:solidFill>
                <a:srgbClr val="000000"/>
              </a:solidFill>
              <a:latin typeface="Times New Roman" panose="02020603050405020304" pitchFamily="18"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r>
              <a:rPr lang="en-US" altLang="en-US" dirty="0" smtClean="0"/>
              <a:t>Chemical manufacturers and importers must review  scientific evidence on the hazards of chemicals they produce or import and report findings to their employees and to employers who distribute or use their products.</a:t>
            </a:r>
          </a:p>
        </p:txBody>
      </p:sp>
    </p:spTree>
    <p:extLst>
      <p:ext uri="{BB962C8B-B14F-4D97-AF65-F5344CB8AC3E}">
        <p14:creationId xmlns:p14="http://schemas.microsoft.com/office/powerpoint/2010/main" val="1722487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A90C65-0955-406B-B60A-6F63D8416437}" type="slidenum">
              <a:rPr lang="en-US" altLang="en-US" sz="1000" smtClean="0">
                <a:solidFill>
                  <a:srgbClr val="000000"/>
                </a:solidFill>
                <a:latin typeface="Times New Roman" panose="02020603050405020304" pitchFamily="18" charset="0"/>
              </a:rPr>
              <a:pPr>
                <a:spcBef>
                  <a:spcPct val="0"/>
                </a:spcBef>
              </a:pPr>
              <a:t>9</a:t>
            </a:fld>
            <a:endParaRPr lang="en-US" altLang="en-US" sz="1000" smtClean="0">
              <a:solidFill>
                <a:srgbClr val="000000"/>
              </a:solidFill>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r>
              <a:rPr lang="en-US" altLang="en-US" dirty="0" smtClean="0"/>
              <a:t>1910.1200(e)</a:t>
            </a:r>
          </a:p>
        </p:txBody>
      </p:sp>
    </p:spTree>
    <p:extLst>
      <p:ext uri="{BB962C8B-B14F-4D97-AF65-F5344CB8AC3E}">
        <p14:creationId xmlns:p14="http://schemas.microsoft.com/office/powerpoint/2010/main" val="1773331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1B5ADC-B625-4A23-B774-6D5E02C6FDA4}" type="slidenum">
              <a:rPr lang="en-US" altLang="en-US" sz="1000" smtClean="0">
                <a:solidFill>
                  <a:srgbClr val="000000"/>
                </a:solidFill>
                <a:latin typeface="Times New Roman" panose="02020603050405020304" pitchFamily="18" charset="0"/>
              </a:rPr>
              <a:pPr>
                <a:spcBef>
                  <a:spcPct val="0"/>
                </a:spcBef>
              </a:pPr>
              <a:t>10</a:t>
            </a:fld>
            <a:endParaRPr lang="en-US" altLang="en-US" sz="1000" smtClean="0">
              <a:solidFill>
                <a:srgbClr val="000000"/>
              </a:solidFill>
              <a:latin typeface="Times New Roman" panose="02020603050405020304" pitchFamily="18"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r>
              <a:rPr lang="en-US" altLang="en-US" dirty="0" smtClean="0"/>
              <a:t>Employer also required to describe how they will inform employees of the hazards of non-routine tasks (for example, cleaning reactor vessels), and the hazards associated with chemicals in unlabeled pipes.</a:t>
            </a:r>
          </a:p>
          <a:p>
            <a:endParaRPr lang="en-US" altLang="en-US" dirty="0" smtClean="0"/>
          </a:p>
        </p:txBody>
      </p:sp>
    </p:spTree>
    <p:extLst>
      <p:ext uri="{BB962C8B-B14F-4D97-AF65-F5344CB8AC3E}">
        <p14:creationId xmlns:p14="http://schemas.microsoft.com/office/powerpoint/2010/main" val="100125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8104A7-3492-4EA5-B1A0-B5F887A4B721}" type="slidenum">
              <a:rPr lang="en-US" altLang="en-US" sz="1000" smtClean="0">
                <a:solidFill>
                  <a:srgbClr val="000000"/>
                </a:solidFill>
                <a:latin typeface="Times New Roman" panose="02020603050405020304" pitchFamily="18" charset="0"/>
              </a:rPr>
              <a:pPr>
                <a:spcBef>
                  <a:spcPct val="0"/>
                </a:spcBef>
              </a:pPr>
              <a:t>11</a:t>
            </a:fld>
            <a:endParaRPr lang="en-US" altLang="en-US" sz="1000" smtClean="0">
              <a:solidFill>
                <a:srgbClr val="000000"/>
              </a:solidFill>
              <a:latin typeface="Times New Roman" panose="02020603050405020304" pitchFamily="18"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a:lnSpc>
                <a:spcPct val="90000"/>
              </a:lnSpc>
            </a:pPr>
            <a:r>
              <a:rPr lang="en-US" altLang="en-US" dirty="0" smtClean="0"/>
              <a:t>1910.1200(f)</a:t>
            </a:r>
          </a:p>
          <a:p>
            <a:pPr>
              <a:lnSpc>
                <a:spcPct val="90000"/>
              </a:lnSpc>
            </a:pPr>
            <a:endParaRPr lang="en-US" altLang="en-US" dirty="0" smtClean="0"/>
          </a:p>
          <a:p>
            <a:pPr>
              <a:lnSpc>
                <a:spcPct val="90000"/>
              </a:lnSpc>
            </a:pPr>
            <a:r>
              <a:rPr lang="en-US" altLang="en-US" dirty="0" smtClean="0"/>
              <a:t>Chemical manufacturers and importers must convey the hazard information to downstream employers by means of labels on containers and Material Safety Data Sheets (MSDSs).  Language used on the warning label does not have to be identical to that on the MSDS.</a:t>
            </a:r>
          </a:p>
          <a:p>
            <a:pPr>
              <a:lnSpc>
                <a:spcPct val="90000"/>
              </a:lnSpc>
            </a:pPr>
            <a:endParaRPr lang="en-US" altLang="en-US" dirty="0" smtClean="0"/>
          </a:p>
          <a:p>
            <a:pPr>
              <a:lnSpc>
                <a:spcPct val="90000"/>
              </a:lnSpc>
            </a:pPr>
            <a:r>
              <a:rPr lang="en-US" altLang="en-US" dirty="0" smtClean="0"/>
              <a:t>Chemical manufacturers, importers, and distributors must be sure that containers of hazardous chemicals leaving the workplace are labeled, tagged, or marked with:</a:t>
            </a:r>
          </a:p>
          <a:p>
            <a:pPr>
              <a:lnSpc>
                <a:spcPct val="90000"/>
              </a:lnSpc>
            </a:pPr>
            <a:r>
              <a:rPr lang="en-US" altLang="en-US" dirty="0" smtClean="0"/>
              <a:t>- the identity of the chemical,</a:t>
            </a:r>
          </a:p>
          <a:p>
            <a:pPr>
              <a:lnSpc>
                <a:spcPct val="90000"/>
              </a:lnSpc>
            </a:pPr>
            <a:r>
              <a:rPr lang="en-US" altLang="en-US" dirty="0" smtClean="0"/>
              <a:t>- appropriate hazard warnings, and</a:t>
            </a:r>
          </a:p>
          <a:p>
            <a:pPr>
              <a:lnSpc>
                <a:spcPct val="90000"/>
              </a:lnSpc>
            </a:pPr>
            <a:r>
              <a:rPr lang="en-US" altLang="en-US" dirty="0" smtClean="0"/>
              <a:t>- the name and address of the chemical manufacturer, importer, or other responsible party</a:t>
            </a:r>
          </a:p>
          <a:p>
            <a:pPr>
              <a:lnSpc>
                <a:spcPct val="90000"/>
              </a:lnSpc>
            </a:pPr>
            <a:endParaRPr lang="en-US" altLang="en-US" dirty="0" smtClean="0"/>
          </a:p>
          <a:p>
            <a:pPr>
              <a:lnSpc>
                <a:spcPct val="90000"/>
              </a:lnSpc>
            </a:pPr>
            <a:r>
              <a:rPr lang="en-US" altLang="en-US" dirty="0" smtClean="0"/>
              <a:t>Consumer products having labels meeting requirements of the Consumer Product Safety Act do not have to have additional labeling under the </a:t>
            </a:r>
            <a:r>
              <a:rPr lang="en-US" altLang="en-US" dirty="0" err="1" smtClean="0"/>
              <a:t>HazCom</a:t>
            </a:r>
            <a:r>
              <a:rPr lang="en-US" altLang="en-US" dirty="0" smtClean="0"/>
              <a:t> Standard.</a:t>
            </a:r>
          </a:p>
          <a:p>
            <a:pPr>
              <a:lnSpc>
                <a:spcPct val="90000"/>
              </a:lnSpc>
            </a:pPr>
            <a:endParaRPr lang="en-US" altLang="en-US" dirty="0" smtClean="0"/>
          </a:p>
          <a:p>
            <a:pPr>
              <a:lnSpc>
                <a:spcPct val="90000"/>
              </a:lnSpc>
            </a:pPr>
            <a:r>
              <a:rPr lang="en-US" altLang="en-US" dirty="0" smtClean="0"/>
              <a:t>Various other chemical products (for example, pesticides, foods, drugs, cosmetics, beverage alcohols) that are subject to labeling laws administered by other Federal agencies are also exempt from the labeling requirements of the </a:t>
            </a:r>
            <a:r>
              <a:rPr lang="en-US" altLang="en-US" dirty="0" err="1" smtClean="0"/>
              <a:t>HazCom</a:t>
            </a:r>
            <a:r>
              <a:rPr lang="en-US" altLang="en-US" dirty="0" smtClean="0"/>
              <a:t> Standard.</a:t>
            </a:r>
          </a:p>
        </p:txBody>
      </p:sp>
    </p:spTree>
    <p:extLst>
      <p:ext uri="{BB962C8B-B14F-4D97-AF65-F5344CB8AC3E}">
        <p14:creationId xmlns:p14="http://schemas.microsoft.com/office/powerpoint/2010/main" val="2896170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211B69-02E3-47C5-9887-CAA6F0784069}" type="slidenum">
              <a:rPr lang="en-US" altLang="en-US" sz="1000" smtClean="0">
                <a:solidFill>
                  <a:srgbClr val="000000"/>
                </a:solidFill>
                <a:latin typeface="Times New Roman" panose="02020603050405020304" pitchFamily="18" charset="0"/>
              </a:rPr>
              <a:pPr>
                <a:spcBef>
                  <a:spcPct val="0"/>
                </a:spcBef>
              </a:pPr>
              <a:t>12</a:t>
            </a:fld>
            <a:endParaRPr lang="en-US" altLang="en-US" sz="1000" smtClean="0">
              <a:solidFill>
                <a:srgbClr val="000000"/>
              </a:solidFill>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r>
              <a:rPr lang="en-US" altLang="en-US" dirty="0" smtClean="0"/>
              <a:t>Exemptions to the requirement for container labeling:</a:t>
            </a:r>
          </a:p>
          <a:p>
            <a:endParaRPr lang="en-US" altLang="en-US" dirty="0" smtClean="0"/>
          </a:p>
          <a:p>
            <a:r>
              <a:rPr lang="en-US" altLang="en-US" dirty="0" smtClean="0"/>
              <a:t>- Can post signs/placards that convey hazard information if there are a number of stationary containers within a work area with similar contents and hazards</a:t>
            </a:r>
          </a:p>
          <a:p>
            <a:r>
              <a:rPr lang="en-US" altLang="en-US" dirty="0" smtClean="0"/>
              <a:t>- Can substitute various types of standard operating procedures, process sheets, and similar written materials for container labels on stationary process equipment if they contain the same information and are readily accessible to employees in the work area</a:t>
            </a:r>
          </a:p>
          <a:p>
            <a:r>
              <a:rPr lang="en-US" altLang="en-US" dirty="0" smtClean="0"/>
              <a:t>- Not required to label portable containers into which hazardous chemicals are transferred from labeled containers and are intended only for the immediate use of the employee who makes the transfer</a:t>
            </a:r>
          </a:p>
          <a:p>
            <a:r>
              <a:rPr lang="en-US" altLang="en-US" dirty="0" smtClean="0"/>
              <a:t>- Pipes or piping systems, and engines, fuel tanks, or other operating systems in a vehicle, are not considered to be containers</a:t>
            </a:r>
          </a:p>
          <a:p>
            <a:endParaRPr lang="en-US" altLang="en-US" dirty="0" smtClean="0"/>
          </a:p>
        </p:txBody>
      </p:sp>
    </p:spTree>
    <p:extLst>
      <p:ext uri="{BB962C8B-B14F-4D97-AF65-F5344CB8AC3E}">
        <p14:creationId xmlns:p14="http://schemas.microsoft.com/office/powerpoint/2010/main" val="979559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31"/>
          <p:cNvSpPr>
            <a:spLocks noGrp="1" noChangeArrowheads="1"/>
          </p:cNvSpPr>
          <p:nvPr>
            <p:ph type="sldNum" sz="quarter" idx="5"/>
          </p:nvPr>
        </p:nvSpPr>
        <p:spPr>
          <a:noFill/>
        </p:spPr>
        <p:txBody>
          <a:bodyPr/>
          <a:lstStyle/>
          <a:p>
            <a:fld id="{2EE9D2FA-CBDB-4634-9674-0BFAEDD06E6F}" type="slidenum">
              <a:rPr lang="en-US" altLang="en-US" smtClean="0"/>
              <a:pPr/>
              <a:t>13</a:t>
            </a:fld>
            <a:endParaRPr lang="en-US" altLang="en-US" dirty="0"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types of corrosive chemicals exist, either at work or at home? Toxic chemicals?</a:t>
            </a:r>
          </a:p>
          <a:p>
            <a:pPr>
              <a:buNone/>
            </a:pPr>
            <a:endParaRPr lang="en-US" sz="1100"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Answers may vary,</a:t>
            </a:r>
            <a:r>
              <a:rPr lang="en-US" sz="1100" kern="1200" dirty="0" smtClean="0">
                <a:solidFill>
                  <a:schemeClr val="tx1"/>
                </a:solidFill>
                <a:latin typeface="Times New Roman" pitchFamily="18" charset="0"/>
                <a:ea typeface="+mn-ea"/>
                <a:cs typeface="+mn-cs"/>
              </a:rPr>
              <a:t> but should include:</a:t>
            </a:r>
          </a:p>
          <a:p>
            <a:pPr>
              <a:buNone/>
            </a:pPr>
            <a:endParaRPr lang="en-US" sz="1100" kern="1200" dirty="0" smtClean="0">
              <a:solidFill>
                <a:schemeClr val="tx1"/>
              </a:solidFill>
              <a:latin typeface="Times New Roman" pitchFamily="18" charset="0"/>
              <a:ea typeface="+mn-ea"/>
              <a:cs typeface="+mn-cs"/>
            </a:endParaRPr>
          </a:p>
          <a:p>
            <a:pPr lvl="0"/>
            <a:r>
              <a:rPr lang="en-US" sz="1100" kern="1200" dirty="0" smtClean="0">
                <a:solidFill>
                  <a:schemeClr val="tx1"/>
                </a:solidFill>
                <a:latin typeface="Times New Roman" pitchFamily="18" charset="0"/>
                <a:ea typeface="+mn-ea"/>
                <a:cs typeface="+mn-cs"/>
              </a:rPr>
              <a:t>Corrosive: nitric acid, as well as many strong household cleaners like bleach, ammonia, and floor cleaners</a:t>
            </a:r>
          </a:p>
          <a:p>
            <a:pPr lvl="0"/>
            <a:r>
              <a:rPr lang="en-US" sz="1100" kern="1200" dirty="0" smtClean="0">
                <a:solidFill>
                  <a:schemeClr val="tx1"/>
                </a:solidFill>
                <a:latin typeface="Times New Roman" pitchFamily="18" charset="0"/>
                <a:ea typeface="+mn-ea"/>
                <a:cs typeface="+mn-cs"/>
              </a:rPr>
              <a:t>Toxins: Pesticides, benzene in gasoline, many solvents, lead-based paint</a:t>
            </a:r>
          </a:p>
          <a:p>
            <a:pPr>
              <a:buFontTx/>
              <a:buNone/>
            </a:pPr>
            <a:endParaRPr lang="en-US" altLang="en-US" dirty="0" smtClean="0"/>
          </a:p>
        </p:txBody>
      </p:sp>
    </p:spTree>
    <p:extLst>
      <p:ext uri="{BB962C8B-B14F-4D97-AF65-F5344CB8AC3E}">
        <p14:creationId xmlns:p14="http://schemas.microsoft.com/office/powerpoint/2010/main" val="3420362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031"/>
          <p:cNvSpPr>
            <a:spLocks noGrp="1" noChangeArrowheads="1"/>
          </p:cNvSpPr>
          <p:nvPr>
            <p:ph type="sldNum" sz="quarter" idx="5"/>
          </p:nvPr>
        </p:nvSpPr>
        <p:spPr>
          <a:noFill/>
        </p:spPr>
        <p:txBody>
          <a:bodyPr/>
          <a:lstStyle/>
          <a:p>
            <a:fld id="{7C430C38-A20C-49B5-A26E-0866B36B9FBC}" type="slidenum">
              <a:rPr lang="en-US" altLang="en-US" smtClean="0"/>
              <a:pPr/>
              <a:t>14</a:t>
            </a:fld>
            <a:endParaRPr lang="en-US" altLang="en-US" dirty="0" smtClean="0"/>
          </a:p>
        </p:txBody>
      </p:sp>
      <p:sp>
        <p:nvSpPr>
          <p:cNvPr id="122883" name="Rectangle 2"/>
          <p:cNvSpPr>
            <a:spLocks noGrp="1" noRot="1" noChangeAspect="1" noChangeArrowheads="1" noTextEdit="1"/>
          </p:cNvSpPr>
          <p:nvPr>
            <p:ph type="sldImg"/>
          </p:nvPr>
        </p:nvSpPr>
        <p:spPr>
          <a:xfrm>
            <a:off x="1181100" y="685800"/>
            <a:ext cx="4648200" cy="3486150"/>
          </a:xfrm>
          <a:ln/>
        </p:spPr>
      </p:sp>
      <p:sp>
        <p:nvSpPr>
          <p:cNvPr id="122884"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As a consumer, what are your rights to an MSDS?</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Many manufacturers or distributors will provide an MSDS to anyone who asks, but they are under no OSHA obligation to distribute these to consumers.</a:t>
            </a:r>
          </a:p>
          <a:p>
            <a:pPr>
              <a:buFontTx/>
              <a:buNone/>
            </a:pPr>
            <a:endParaRPr lang="en-US" altLang="en-US" dirty="0" smtClean="0"/>
          </a:p>
        </p:txBody>
      </p:sp>
    </p:spTree>
    <p:extLst>
      <p:ext uri="{BB962C8B-B14F-4D97-AF65-F5344CB8AC3E}">
        <p14:creationId xmlns:p14="http://schemas.microsoft.com/office/powerpoint/2010/main" val="1382167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31"/>
          <p:cNvSpPr>
            <a:spLocks noGrp="1" noChangeArrowheads="1"/>
          </p:cNvSpPr>
          <p:nvPr>
            <p:ph type="sldNum" sz="quarter" idx="5"/>
          </p:nvPr>
        </p:nvSpPr>
        <p:spPr>
          <a:noFill/>
        </p:spPr>
        <p:txBody>
          <a:bodyPr/>
          <a:lstStyle/>
          <a:p>
            <a:fld id="{63225395-5824-4116-982C-719CB37C8722}" type="slidenum">
              <a:rPr lang="en-US" altLang="en-US" smtClean="0"/>
              <a:pPr/>
              <a:t>17</a:t>
            </a:fld>
            <a:endParaRPr lang="en-US" altLang="en-US" dirty="0"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1584752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31"/>
          <p:cNvSpPr>
            <a:spLocks noGrp="1" noChangeArrowheads="1"/>
          </p:cNvSpPr>
          <p:nvPr>
            <p:ph type="sldNum" sz="quarter" idx="5"/>
          </p:nvPr>
        </p:nvSpPr>
        <p:spPr>
          <a:noFill/>
        </p:spPr>
        <p:txBody>
          <a:bodyPr/>
          <a:lstStyle/>
          <a:p>
            <a:fld id="{E8D83F51-9AEB-44CF-8A7B-1201EA6B999F}" type="slidenum">
              <a:rPr lang="en-US" altLang="en-US" smtClean="0"/>
              <a:pPr/>
              <a:t>18</a:t>
            </a:fld>
            <a:endParaRPr lang="en-US" altLang="en-US" dirty="0"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marL="230188" marR="0" indent="-230188" algn="l" defTabSz="914400" rtl="0" eaLnBrk="0" fontAlgn="base" latinLnBrk="0" hangingPunct="0">
              <a:lnSpc>
                <a:spcPct val="100000"/>
              </a:lnSpc>
              <a:spcBef>
                <a:spcPct val="30000"/>
              </a:spcBef>
              <a:spcAft>
                <a:spcPct val="0"/>
              </a:spcAft>
              <a:buClrTx/>
              <a:buSzPct val="135000"/>
              <a:buFontTx/>
              <a:buNone/>
              <a:tabLst/>
              <a:defRPr/>
            </a:pPr>
            <a:r>
              <a:rPr lang="en-US" sz="1100" b="1" kern="1200" dirty="0" smtClean="0">
                <a:solidFill>
                  <a:schemeClr val="tx1"/>
                </a:solidFill>
                <a:latin typeface="Times New Roman" pitchFamily="18" charset="0"/>
                <a:ea typeface="+mn-ea"/>
                <a:cs typeface="+mn-cs"/>
              </a:rPr>
              <a:t>Note:</a:t>
            </a:r>
            <a:r>
              <a:rPr lang="en-US" sz="1100" kern="1200" dirty="0" smtClean="0">
                <a:solidFill>
                  <a:schemeClr val="tx1"/>
                </a:solidFill>
                <a:latin typeface="Times New Roman" pitchFamily="18" charset="0"/>
                <a:ea typeface="+mn-ea"/>
                <a:cs typeface="+mn-cs"/>
              </a:rPr>
              <a:t> Employees must have “ready access” to MSDS’s while they are in the workplace. Therefore, if a workplace operates 24 hours a day, the MSDS’s cannot be in the office of someone who only works during the day and locks the office door at night.</a:t>
            </a:r>
          </a:p>
        </p:txBody>
      </p:sp>
    </p:spTree>
    <p:extLst>
      <p:ext uri="{BB962C8B-B14F-4D97-AF65-F5344CB8AC3E}">
        <p14:creationId xmlns:p14="http://schemas.microsoft.com/office/powerpoint/2010/main" val="4159435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endParaRPr lang="en-US" altLang="en-US" smtClean="0"/>
          </a:p>
        </p:txBody>
      </p:sp>
      <p:sp>
        <p:nvSpPr>
          <p:cNvPr id="41988" name="Slide Number Placeholder 3"/>
          <p:cNvSpPr>
            <a:spLocks noGrp="1"/>
          </p:cNvSpPr>
          <p:nvPr>
            <p:ph type="sldNum" sz="quarter" idx="5"/>
          </p:nvPr>
        </p:nvSpPr>
        <p:spPr>
          <a:noFill/>
        </p:spPr>
        <p:txBody>
          <a:bodyPr/>
          <a:lstStyle>
            <a:lvl1pPr defTabSz="911225">
              <a:defRPr sz="2800">
                <a:solidFill>
                  <a:srgbClr val="FFFFFF"/>
                </a:solidFill>
                <a:latin typeface="Arial" panose="020B0604020202020204" pitchFamily="34" charset="0"/>
              </a:defRPr>
            </a:lvl1pPr>
            <a:lvl2pPr marL="742950" indent="-285750" defTabSz="911225">
              <a:defRPr sz="2800">
                <a:solidFill>
                  <a:srgbClr val="FFFFFF"/>
                </a:solidFill>
                <a:latin typeface="Arial" panose="020B0604020202020204" pitchFamily="34" charset="0"/>
              </a:defRPr>
            </a:lvl2pPr>
            <a:lvl3pPr marL="1143000" indent="-228600" defTabSz="911225">
              <a:defRPr sz="2800">
                <a:solidFill>
                  <a:srgbClr val="FFFFFF"/>
                </a:solidFill>
                <a:latin typeface="Arial" panose="020B0604020202020204" pitchFamily="34" charset="0"/>
              </a:defRPr>
            </a:lvl3pPr>
            <a:lvl4pPr marL="1600200" indent="-228600" defTabSz="911225">
              <a:defRPr sz="2800">
                <a:solidFill>
                  <a:srgbClr val="FFFFFF"/>
                </a:solidFill>
                <a:latin typeface="Arial" panose="020B0604020202020204" pitchFamily="34" charset="0"/>
              </a:defRPr>
            </a:lvl4pPr>
            <a:lvl5pPr marL="2057400" indent="-228600" defTabSz="911225">
              <a:defRPr sz="2800">
                <a:solidFill>
                  <a:srgbClr val="FFFFFF"/>
                </a:solidFill>
                <a:latin typeface="Arial" panose="020B0604020202020204" pitchFamily="34" charset="0"/>
              </a:defRPr>
            </a:lvl5pPr>
            <a:lvl6pPr marL="2514600" indent="-228600" defTabSz="911225" eaLnBrk="0" fontAlgn="base" hangingPunct="0">
              <a:spcBef>
                <a:spcPct val="0"/>
              </a:spcBef>
              <a:spcAft>
                <a:spcPct val="0"/>
              </a:spcAft>
              <a:defRPr sz="2800">
                <a:solidFill>
                  <a:srgbClr val="FFFFFF"/>
                </a:solidFill>
                <a:latin typeface="Arial" panose="020B0604020202020204" pitchFamily="34" charset="0"/>
              </a:defRPr>
            </a:lvl6pPr>
            <a:lvl7pPr marL="2971800" indent="-228600" defTabSz="911225" eaLnBrk="0" fontAlgn="base" hangingPunct="0">
              <a:spcBef>
                <a:spcPct val="0"/>
              </a:spcBef>
              <a:spcAft>
                <a:spcPct val="0"/>
              </a:spcAft>
              <a:defRPr sz="2800">
                <a:solidFill>
                  <a:srgbClr val="FFFFFF"/>
                </a:solidFill>
                <a:latin typeface="Arial" panose="020B0604020202020204" pitchFamily="34" charset="0"/>
              </a:defRPr>
            </a:lvl7pPr>
            <a:lvl8pPr marL="3429000" indent="-228600" defTabSz="911225" eaLnBrk="0" fontAlgn="base" hangingPunct="0">
              <a:spcBef>
                <a:spcPct val="0"/>
              </a:spcBef>
              <a:spcAft>
                <a:spcPct val="0"/>
              </a:spcAft>
              <a:defRPr sz="2800">
                <a:solidFill>
                  <a:srgbClr val="FFFFFF"/>
                </a:solidFill>
                <a:latin typeface="Arial" panose="020B0604020202020204" pitchFamily="34" charset="0"/>
              </a:defRPr>
            </a:lvl8pPr>
            <a:lvl9pPr marL="3886200" indent="-228600" defTabSz="911225" eaLnBrk="0" fontAlgn="base" hangingPunct="0">
              <a:spcBef>
                <a:spcPct val="0"/>
              </a:spcBef>
              <a:spcAft>
                <a:spcPct val="0"/>
              </a:spcAft>
              <a:defRPr sz="2800">
                <a:solidFill>
                  <a:srgbClr val="FFFFFF"/>
                </a:solidFill>
                <a:latin typeface="Arial" panose="020B0604020202020204" pitchFamily="34" charset="0"/>
              </a:defRPr>
            </a:lvl9pPr>
          </a:lstStyle>
          <a:p>
            <a:fld id="{5A83471C-874D-4BE5-9D15-7487DBD3145D}" type="slidenum">
              <a:rPr lang="en-US" altLang="en-US" sz="1000" smtClean="0">
                <a:solidFill>
                  <a:schemeClr val="tx1"/>
                </a:solidFill>
                <a:latin typeface="Times New Roman" panose="02020603050405020304" pitchFamily="18" charset="0"/>
              </a:rPr>
              <a:pPr/>
              <a:t>24</a:t>
            </a:fld>
            <a:endParaRPr lang="en-US" altLang="en-US" sz="1000" smtClean="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4087977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31"/>
          <p:cNvSpPr>
            <a:spLocks noGrp="1" noChangeArrowheads="1"/>
          </p:cNvSpPr>
          <p:nvPr>
            <p:ph type="sldNum" sz="quarter" idx="5"/>
          </p:nvPr>
        </p:nvSpPr>
        <p:spPr>
          <a:noFill/>
        </p:spPr>
        <p:txBody>
          <a:bodyPr/>
          <a:lstStyle/>
          <a:p>
            <a:fld id="{69EEC0CB-521B-4171-A9D0-58E5E920662C}" type="slidenum">
              <a:rPr lang="en-US" altLang="en-US" smtClean="0"/>
              <a:pPr/>
              <a:t>27</a:t>
            </a:fld>
            <a:endParaRPr lang="en-US" altLang="en-US" dirty="0"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Where, on the MSDS, would you find information on first aid?</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There is no set format. The information may be anywhere on MSDS. </a:t>
            </a:r>
          </a:p>
          <a:p>
            <a:pPr>
              <a:buNone/>
            </a:pPr>
            <a:endParaRPr lang="en-US" sz="1100" kern="1200" dirty="0" smtClean="0">
              <a:solidFill>
                <a:schemeClr val="tx1"/>
              </a:solidFill>
              <a:latin typeface="Times New Roman" pitchFamily="18" charset="0"/>
              <a:ea typeface="+mn-ea"/>
              <a:cs typeface="+mn-cs"/>
            </a:endParaRPr>
          </a:p>
          <a:p>
            <a:pPr marL="230188" marR="0" indent="-230188" algn="l" defTabSz="914400" rtl="0" eaLnBrk="0" fontAlgn="base" latinLnBrk="0" hangingPunct="0">
              <a:lnSpc>
                <a:spcPct val="100000"/>
              </a:lnSpc>
              <a:spcBef>
                <a:spcPct val="30000"/>
              </a:spcBef>
              <a:spcAft>
                <a:spcPct val="0"/>
              </a:spcAft>
              <a:buClrTx/>
              <a:buSzPct val="135000"/>
              <a:buFontTx/>
              <a:buNone/>
              <a:tabLst/>
              <a:defRPr/>
            </a:pPr>
            <a:r>
              <a:rPr lang="en-US" sz="1100" b="1" kern="1200" dirty="0" smtClean="0">
                <a:solidFill>
                  <a:schemeClr val="tx1"/>
                </a:solidFill>
                <a:latin typeface="Times New Roman" pitchFamily="18" charset="0"/>
                <a:ea typeface="+mn-ea"/>
                <a:cs typeface="+mn-cs"/>
              </a:rPr>
              <a:t>Invite </a:t>
            </a:r>
            <a:r>
              <a:rPr lang="en-US" sz="1100" kern="1200" dirty="0" smtClean="0">
                <a:solidFill>
                  <a:schemeClr val="tx1"/>
                </a:solidFill>
                <a:latin typeface="Times New Roman" pitchFamily="18" charset="0"/>
                <a:ea typeface="+mn-ea"/>
                <a:cs typeface="+mn-cs"/>
              </a:rPr>
              <a:t>students to discuss specifically how employees access the MSDSs at their workplaces.</a:t>
            </a:r>
          </a:p>
          <a:p>
            <a:pPr marL="230188" marR="0" indent="-230188" algn="l" defTabSz="914400" rtl="0" eaLnBrk="0" fontAlgn="base" latinLnBrk="0" hangingPunct="0">
              <a:lnSpc>
                <a:spcPct val="100000"/>
              </a:lnSpc>
              <a:spcBef>
                <a:spcPct val="30000"/>
              </a:spcBef>
              <a:spcAft>
                <a:spcPct val="0"/>
              </a:spcAft>
              <a:buClrTx/>
              <a:buSzPct val="135000"/>
              <a:buFontTx/>
              <a:buNone/>
              <a:tabLst/>
              <a:defRPr/>
            </a:pPr>
            <a:endParaRPr lang="en-US" sz="1100" kern="1200" dirty="0" smtClean="0">
              <a:solidFill>
                <a:schemeClr val="tx1"/>
              </a:solidFill>
              <a:latin typeface="Times New Roman" pitchFamily="18" charset="0"/>
              <a:ea typeface="+mn-ea"/>
              <a:cs typeface="+mn-cs"/>
            </a:endParaRPr>
          </a:p>
          <a:p>
            <a:pPr marL="230188" marR="0" indent="-230188" algn="l" defTabSz="914400" rtl="0" eaLnBrk="0" fontAlgn="base" latinLnBrk="0" hangingPunct="0">
              <a:lnSpc>
                <a:spcPct val="100000"/>
              </a:lnSpc>
              <a:spcBef>
                <a:spcPct val="30000"/>
              </a:spcBef>
              <a:spcAft>
                <a:spcPct val="0"/>
              </a:spcAft>
              <a:buClrTx/>
              <a:buSzPct val="135000"/>
              <a:buFontTx/>
              <a:buNone/>
              <a:tabLst/>
              <a:defRPr/>
            </a:pPr>
            <a:r>
              <a:rPr lang="en-US" sz="1100" b="1" kern="1200" dirty="0" smtClean="0">
                <a:solidFill>
                  <a:schemeClr val="tx1"/>
                </a:solidFill>
                <a:latin typeface="Times New Roman" pitchFamily="18" charset="0"/>
                <a:ea typeface="+mn-ea"/>
                <a:cs typeface="+mn-cs"/>
              </a:rPr>
              <a:t>Discuss</a:t>
            </a:r>
            <a:r>
              <a:rPr lang="en-US" sz="1100" kern="1200" dirty="0" smtClean="0">
                <a:solidFill>
                  <a:schemeClr val="tx1"/>
                </a:solidFill>
                <a:latin typeface="Times New Roman" pitchFamily="18" charset="0"/>
                <a:ea typeface="+mn-ea"/>
                <a:cs typeface="+mn-cs"/>
              </a:rPr>
              <a:t> the different aspects of the MSDS and how they differ from manufacturer to manufacturer.</a:t>
            </a:r>
          </a:p>
          <a:p>
            <a:pPr>
              <a:buFontTx/>
              <a:buNone/>
            </a:pPr>
            <a:endParaRPr lang="en-US" altLang="en-US" dirty="0" smtClean="0"/>
          </a:p>
        </p:txBody>
      </p:sp>
    </p:spTree>
    <p:extLst>
      <p:ext uri="{BB962C8B-B14F-4D97-AF65-F5344CB8AC3E}">
        <p14:creationId xmlns:p14="http://schemas.microsoft.com/office/powerpoint/2010/main" val="4249530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31"/>
          <p:cNvSpPr>
            <a:spLocks noGrp="1" noChangeArrowheads="1"/>
          </p:cNvSpPr>
          <p:nvPr>
            <p:ph type="sldNum" sz="quarter" idx="5"/>
          </p:nvPr>
        </p:nvSpPr>
        <p:spPr>
          <a:noFill/>
        </p:spPr>
        <p:txBody>
          <a:bodyPr/>
          <a:lstStyle/>
          <a:p>
            <a:fld id="{8866A6FB-658F-4AFF-BFB4-ED3668356D36}" type="slidenum">
              <a:rPr lang="en-US" altLang="en-US" smtClean="0"/>
              <a:pPr/>
              <a:t>28</a:t>
            </a:fld>
            <a:endParaRPr lang="en-US" altLang="en-US" dirty="0"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Why it so important to know the correct name of the chemical you are using or exposed to?</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Many chemicals share similar names. Knowing the exact name and number of the product is essential to obtaining the right information from the correct manufacturer.</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202743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031"/>
          <p:cNvSpPr>
            <a:spLocks noGrp="1" noChangeArrowheads="1"/>
          </p:cNvSpPr>
          <p:nvPr>
            <p:ph type="sldNum" sz="quarter" idx="5"/>
          </p:nvPr>
        </p:nvSpPr>
        <p:spPr>
          <a:noFill/>
        </p:spPr>
        <p:txBody>
          <a:bodyPr/>
          <a:lstStyle/>
          <a:p>
            <a:fld id="{C6579E97-0EAA-4E35-8F23-4C11A1199AED}" type="slidenum">
              <a:rPr lang="en-US" altLang="en-US" smtClean="0"/>
              <a:pPr/>
              <a:t>29</a:t>
            </a:fld>
            <a:endParaRPr lang="en-US" altLang="en-US" dirty="0"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1762844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031"/>
          <p:cNvSpPr>
            <a:spLocks noGrp="1" noChangeArrowheads="1"/>
          </p:cNvSpPr>
          <p:nvPr>
            <p:ph type="sldNum" sz="quarter" idx="5"/>
          </p:nvPr>
        </p:nvSpPr>
        <p:spPr>
          <a:noFill/>
        </p:spPr>
        <p:txBody>
          <a:bodyPr/>
          <a:lstStyle/>
          <a:p>
            <a:fld id="{CAAEC83D-1726-4E33-B2C0-1E181F211287}" type="slidenum">
              <a:rPr lang="en-US" altLang="en-US" smtClean="0"/>
              <a:pPr/>
              <a:t>30</a:t>
            </a:fld>
            <a:endParaRPr lang="en-US" altLang="en-US" dirty="0"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Note: </a:t>
            </a:r>
            <a:r>
              <a:rPr lang="en-US" sz="1100" kern="1200" dirty="0" smtClean="0">
                <a:solidFill>
                  <a:schemeClr val="tx1"/>
                </a:solidFill>
                <a:latin typeface="Times New Roman" pitchFamily="18" charset="0"/>
                <a:ea typeface="+mn-ea"/>
                <a:cs typeface="+mn-cs"/>
              </a:rPr>
              <a:t>Currently there are 23,000,000 known chemicals. It is not possible to establish a standard that can effectively anticipate the potential toxic effects each compound and mixture of chemicals may produce.</a:t>
            </a:r>
          </a:p>
          <a:p>
            <a:pPr marL="230188" marR="0" indent="-230188" algn="l" defTabSz="914400" rtl="0" eaLnBrk="0" fontAlgn="base" latinLnBrk="0" hangingPunct="0">
              <a:lnSpc>
                <a:spcPct val="100000"/>
              </a:lnSpc>
              <a:spcBef>
                <a:spcPct val="30000"/>
              </a:spcBef>
              <a:spcAft>
                <a:spcPct val="0"/>
              </a:spcAft>
              <a:buClrTx/>
              <a:buSzPct val="135000"/>
              <a:buFontTx/>
              <a:buChar char="•"/>
              <a:tabLst/>
              <a:defRPr/>
            </a:pPr>
            <a:r>
              <a:rPr lang="en-US" sz="1100" b="1" kern="1200" dirty="0" smtClean="0">
                <a:solidFill>
                  <a:schemeClr val="tx1"/>
                </a:solidFill>
                <a:latin typeface="Times New Roman" pitchFamily="18" charset="0"/>
                <a:ea typeface="+mn-ea"/>
                <a:cs typeface="+mn-cs"/>
              </a:rPr>
              <a:t>Note:</a:t>
            </a:r>
            <a:r>
              <a:rPr lang="en-US" sz="1100" kern="1200" dirty="0" smtClean="0">
                <a:solidFill>
                  <a:schemeClr val="tx1"/>
                </a:solidFill>
                <a:latin typeface="Times New Roman" pitchFamily="18" charset="0"/>
                <a:ea typeface="+mn-ea"/>
                <a:cs typeface="+mn-cs"/>
              </a:rPr>
              <a:t> Not every MSDS contains all of the categories discussed above. Some MSDSs may contain information not discussed in this module.</a:t>
            </a:r>
          </a:p>
        </p:txBody>
      </p:sp>
    </p:spTree>
    <p:extLst>
      <p:ext uri="{BB962C8B-B14F-4D97-AF65-F5344CB8AC3E}">
        <p14:creationId xmlns:p14="http://schemas.microsoft.com/office/powerpoint/2010/main" val="3814658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1031"/>
          <p:cNvSpPr>
            <a:spLocks noGrp="1" noChangeArrowheads="1"/>
          </p:cNvSpPr>
          <p:nvPr>
            <p:ph type="sldNum" sz="quarter" idx="5"/>
          </p:nvPr>
        </p:nvSpPr>
        <p:spPr>
          <a:noFill/>
        </p:spPr>
        <p:txBody>
          <a:bodyPr/>
          <a:lstStyle/>
          <a:p>
            <a:fld id="{3339F353-2343-4CDD-BF51-646B00F637FA}" type="slidenum">
              <a:rPr lang="en-US" altLang="en-US" smtClean="0"/>
              <a:pPr/>
              <a:t>31</a:t>
            </a:fld>
            <a:endParaRPr lang="en-US" altLang="en-US" dirty="0"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2609138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031"/>
          <p:cNvSpPr>
            <a:spLocks noGrp="1" noChangeArrowheads="1"/>
          </p:cNvSpPr>
          <p:nvPr>
            <p:ph type="sldNum" sz="quarter" idx="5"/>
          </p:nvPr>
        </p:nvSpPr>
        <p:spPr>
          <a:noFill/>
        </p:spPr>
        <p:txBody>
          <a:bodyPr/>
          <a:lstStyle/>
          <a:p>
            <a:fld id="{66EBCE06-4484-46BC-AFD3-BB7516BEC58C}" type="slidenum">
              <a:rPr lang="en-US" altLang="en-US" smtClean="0"/>
              <a:pPr/>
              <a:t>34</a:t>
            </a:fld>
            <a:endParaRPr lang="en-US" altLang="en-US" dirty="0"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a:buFontTx/>
              <a:buNone/>
            </a:pPr>
            <a:r>
              <a:rPr lang="en-US" altLang="en-US" b="1" dirty="0" smtClean="0"/>
              <a:t> </a:t>
            </a:r>
            <a:endParaRPr lang="en-US" altLang="en-US" dirty="0" smtClean="0"/>
          </a:p>
        </p:txBody>
      </p:sp>
    </p:spTree>
    <p:extLst>
      <p:ext uri="{BB962C8B-B14F-4D97-AF65-F5344CB8AC3E}">
        <p14:creationId xmlns:p14="http://schemas.microsoft.com/office/powerpoint/2010/main" val="8692635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31"/>
          <p:cNvSpPr>
            <a:spLocks noGrp="1" noChangeArrowheads="1"/>
          </p:cNvSpPr>
          <p:nvPr>
            <p:ph type="sldNum" sz="quarter" idx="5"/>
          </p:nvPr>
        </p:nvSpPr>
        <p:spPr>
          <a:noFill/>
        </p:spPr>
        <p:txBody>
          <a:bodyPr/>
          <a:lstStyle/>
          <a:p>
            <a:fld id="{80972226-AF22-4BE3-82B7-05859A2F32EB}" type="slidenum">
              <a:rPr lang="en-US" altLang="en-US" smtClean="0"/>
              <a:pPr/>
              <a:t>35</a:t>
            </a:fld>
            <a:endParaRPr lang="en-US" altLang="en-US" dirty="0"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Why is it important to stay within exposure limits of a certain chemicals?</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Overexposure can be deadly.</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9007369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1031"/>
          <p:cNvSpPr>
            <a:spLocks noGrp="1" noChangeArrowheads="1"/>
          </p:cNvSpPr>
          <p:nvPr>
            <p:ph type="sldNum" sz="quarter" idx="5"/>
          </p:nvPr>
        </p:nvSpPr>
        <p:spPr>
          <a:noFill/>
        </p:spPr>
        <p:txBody>
          <a:bodyPr/>
          <a:lstStyle/>
          <a:p>
            <a:fld id="{82658F63-7221-40C1-B413-21E9FBF65D0B}" type="slidenum">
              <a:rPr lang="en-US" altLang="en-US" smtClean="0"/>
              <a:pPr/>
              <a:t>36</a:t>
            </a:fld>
            <a:endParaRPr lang="en-US" altLang="en-US" dirty="0"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xfrm>
            <a:off x="914400" y="4495800"/>
            <a:ext cx="5334000" cy="4183063"/>
          </a:xfrm>
          <a:noFill/>
          <a:ln/>
        </p:spPr>
        <p:txBody>
          <a:bodyPr/>
          <a:lstStyle/>
          <a:p>
            <a:pPr>
              <a:buFontTx/>
              <a:buNone/>
            </a:pPr>
            <a:endParaRPr lang="en-US" altLang="en-US" dirty="0" smtClean="0"/>
          </a:p>
        </p:txBody>
      </p:sp>
    </p:spTree>
    <p:extLst>
      <p:ext uri="{BB962C8B-B14F-4D97-AF65-F5344CB8AC3E}">
        <p14:creationId xmlns:p14="http://schemas.microsoft.com/office/powerpoint/2010/main" val="2699761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As a production technician, how can you help prevent chronic health hazards due to chemical exposure?</a:t>
            </a:r>
          </a:p>
          <a:p>
            <a:pPr>
              <a:buNone/>
            </a:pPr>
            <a:endParaRPr lang="en-US" sz="1100"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Answers:</a:t>
            </a:r>
            <a:endParaRPr lang="en-US" sz="1100" kern="1200" dirty="0" smtClean="0">
              <a:solidFill>
                <a:schemeClr val="tx1"/>
              </a:solidFill>
              <a:latin typeface="Times New Roman" pitchFamily="18" charset="0"/>
              <a:ea typeface="+mn-ea"/>
              <a:cs typeface="+mn-cs"/>
            </a:endParaRPr>
          </a:p>
          <a:p>
            <a:pPr lvl="0"/>
            <a:r>
              <a:rPr lang="en-US" sz="1100" kern="1200" dirty="0" smtClean="0">
                <a:solidFill>
                  <a:schemeClr val="tx1"/>
                </a:solidFill>
                <a:latin typeface="Times New Roman" pitchFamily="18" charset="0"/>
                <a:ea typeface="+mn-ea"/>
                <a:cs typeface="+mn-cs"/>
              </a:rPr>
              <a:t>Know how to report and handle a medical emergency.</a:t>
            </a:r>
          </a:p>
          <a:p>
            <a:pPr lvl="0"/>
            <a:r>
              <a:rPr lang="en-US" sz="1100" kern="1200" dirty="0" smtClean="0">
                <a:solidFill>
                  <a:schemeClr val="tx1"/>
                </a:solidFill>
                <a:latin typeface="Times New Roman" pitchFamily="18" charset="0"/>
                <a:ea typeface="+mn-ea"/>
                <a:cs typeface="+mn-cs"/>
              </a:rPr>
              <a:t>Know where the first aid kits and emergency showers/ eyewash stations are located.</a:t>
            </a:r>
          </a:p>
          <a:p>
            <a:endParaRPr lang="en-US" dirty="0"/>
          </a:p>
        </p:txBody>
      </p:sp>
      <p:sp>
        <p:nvSpPr>
          <p:cNvPr id="4" name="Slide Number Placeholder 3"/>
          <p:cNvSpPr>
            <a:spLocks noGrp="1"/>
          </p:cNvSpPr>
          <p:nvPr>
            <p:ph type="sldNum" sz="quarter" idx="10"/>
          </p:nvPr>
        </p:nvSpPr>
        <p:spPr/>
        <p:txBody>
          <a:bodyPr/>
          <a:lstStyle/>
          <a:p>
            <a:pPr>
              <a:defRPr/>
            </a:pPr>
            <a:fld id="{B22EE2E4-7B3C-43D2-A64E-014B29D29DEF}" type="slidenum">
              <a:rPr lang="en-US" altLang="en-US" smtClean="0"/>
              <a:pPr>
                <a:defRPr/>
              </a:pPr>
              <a:t>37</a:t>
            </a:fld>
            <a:endParaRPr lang="en-US" altLang="en-US" dirty="0"/>
          </a:p>
        </p:txBody>
      </p:sp>
    </p:spTree>
    <p:extLst>
      <p:ext uri="{BB962C8B-B14F-4D97-AF65-F5344CB8AC3E}">
        <p14:creationId xmlns:p14="http://schemas.microsoft.com/office/powerpoint/2010/main" val="2872763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031"/>
          <p:cNvSpPr>
            <a:spLocks noGrp="1" noChangeArrowheads="1"/>
          </p:cNvSpPr>
          <p:nvPr>
            <p:ph type="sldNum" sz="quarter" idx="5"/>
          </p:nvPr>
        </p:nvSpPr>
        <p:spPr>
          <a:noFill/>
        </p:spPr>
        <p:txBody>
          <a:bodyPr/>
          <a:lstStyle/>
          <a:p>
            <a:fld id="{BE412167-1711-471E-B684-B100F6ABA8FC}" type="slidenum">
              <a:rPr lang="en-US" altLang="en-US" smtClean="0"/>
              <a:pPr/>
              <a:t>38</a:t>
            </a:fld>
            <a:endParaRPr lang="en-US" altLang="en-US" dirty="0"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xfrm>
            <a:off x="914400" y="4343400"/>
            <a:ext cx="5562600" cy="4183063"/>
          </a:xfrm>
          <a:noFill/>
          <a:ln/>
        </p:spPr>
        <p:txBody>
          <a:bodyPr/>
          <a:lstStyle/>
          <a:p>
            <a:pPr>
              <a:buFontTx/>
              <a:buNone/>
            </a:pPr>
            <a:endParaRPr lang="en-US" altLang="en-US" dirty="0" smtClean="0"/>
          </a:p>
        </p:txBody>
      </p:sp>
    </p:spTree>
    <p:extLst>
      <p:ext uri="{BB962C8B-B14F-4D97-AF65-F5344CB8AC3E}">
        <p14:creationId xmlns:p14="http://schemas.microsoft.com/office/powerpoint/2010/main" val="784302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031"/>
          <p:cNvSpPr>
            <a:spLocks noGrp="1" noChangeArrowheads="1"/>
          </p:cNvSpPr>
          <p:nvPr>
            <p:ph type="sldNum" sz="quarter" idx="5"/>
          </p:nvPr>
        </p:nvSpPr>
        <p:spPr>
          <a:noFill/>
        </p:spPr>
        <p:txBody>
          <a:bodyPr/>
          <a:lstStyle/>
          <a:p>
            <a:fld id="{578F9E9D-70FD-4A81-B57C-8EEFB70438D9}" type="slidenum">
              <a:rPr lang="en-US" altLang="en-US" smtClean="0"/>
              <a:pPr/>
              <a:t>40</a:t>
            </a:fld>
            <a:endParaRPr lang="en-US" altLang="en-US" dirty="0"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is the purpose of a fire extinguisher?</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To put out small fires quickly so they do not spread. You cannot fight a large fire with a small extinguisher.</a:t>
            </a:r>
          </a:p>
        </p:txBody>
      </p:sp>
    </p:spTree>
    <p:extLst>
      <p:ext uri="{BB962C8B-B14F-4D97-AF65-F5344CB8AC3E}">
        <p14:creationId xmlns:p14="http://schemas.microsoft.com/office/powerpoint/2010/main" val="652532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1031"/>
          <p:cNvSpPr>
            <a:spLocks noGrp="1" noChangeArrowheads="1"/>
          </p:cNvSpPr>
          <p:nvPr>
            <p:ph type="sldNum" sz="quarter" idx="5"/>
          </p:nvPr>
        </p:nvSpPr>
        <p:spPr>
          <a:noFill/>
        </p:spPr>
        <p:txBody>
          <a:bodyPr/>
          <a:lstStyle/>
          <a:p>
            <a:fld id="{F9A19738-E008-42ED-842A-06F51EF974F6}" type="slidenum">
              <a:rPr lang="en-US" altLang="en-US" smtClean="0"/>
              <a:pPr/>
              <a:t>42</a:t>
            </a:fld>
            <a:endParaRPr lang="en-US" altLang="en-US" dirty="0" smtClean="0"/>
          </a:p>
        </p:txBody>
      </p:sp>
      <p:sp>
        <p:nvSpPr>
          <p:cNvPr id="136195" name="Rectangle 4"/>
          <p:cNvSpPr>
            <a:spLocks noGrp="1" noRot="1" noChangeAspect="1" noChangeArrowheads="1" noTextEdit="1"/>
          </p:cNvSpPr>
          <p:nvPr>
            <p:ph type="sldImg"/>
          </p:nvPr>
        </p:nvSpPr>
        <p:spPr>
          <a:ln/>
        </p:spPr>
      </p:sp>
      <p:sp>
        <p:nvSpPr>
          <p:cNvPr id="136196" name="Rectangle 5"/>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Note: </a:t>
            </a:r>
            <a:r>
              <a:rPr lang="en-US" sz="1100" kern="1200" dirty="0" smtClean="0">
                <a:solidFill>
                  <a:schemeClr val="tx1"/>
                </a:solidFill>
                <a:latin typeface="Times New Roman" pitchFamily="18" charset="0"/>
                <a:ea typeface="+mn-ea"/>
                <a:cs typeface="+mn-cs"/>
              </a:rPr>
              <a:t>OSHA’s</a:t>
            </a:r>
            <a:r>
              <a:rPr lang="en-US" sz="1100" b="1" kern="120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HAZCOM Standard does not specify a minimum amount of material that requires an MSDS. Some chemicals are exceedingly dangerous in even milligram quantities while others may be safe for use and storage by the liter.</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2332346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31"/>
          <p:cNvSpPr>
            <a:spLocks noGrp="1" noChangeArrowheads="1"/>
          </p:cNvSpPr>
          <p:nvPr>
            <p:ph type="sldNum" sz="quarter" idx="5"/>
          </p:nvPr>
        </p:nvSpPr>
        <p:spPr>
          <a:noFill/>
        </p:spPr>
        <p:txBody>
          <a:bodyPr/>
          <a:lstStyle/>
          <a:p>
            <a:fld id="{1D099DCA-08F8-4F30-ACBC-50A5DDECF664}" type="slidenum">
              <a:rPr lang="en-US" altLang="en-US" smtClean="0"/>
              <a:pPr/>
              <a:t>43</a:t>
            </a:fld>
            <a:endParaRPr lang="en-US" altLang="en-US" dirty="0"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xfrm>
            <a:off x="609600" y="4267200"/>
            <a:ext cx="6019800" cy="4183063"/>
          </a:xfrm>
          <a:noFill/>
          <a:ln/>
        </p:spPr>
        <p:txBody>
          <a:bodyPr/>
          <a:lstStyle/>
          <a:p>
            <a:pPr>
              <a:buFontTx/>
              <a:buNone/>
            </a:pPr>
            <a:endParaRPr lang="en-US" altLang="en-US" dirty="0" smtClean="0"/>
          </a:p>
        </p:txBody>
      </p:sp>
    </p:spTree>
    <p:extLst>
      <p:ext uri="{BB962C8B-B14F-4D97-AF65-F5344CB8AC3E}">
        <p14:creationId xmlns:p14="http://schemas.microsoft.com/office/powerpoint/2010/main" val="30299422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31"/>
          <p:cNvSpPr>
            <a:spLocks noGrp="1" noChangeArrowheads="1"/>
          </p:cNvSpPr>
          <p:nvPr>
            <p:ph type="sldNum" sz="quarter" idx="5"/>
          </p:nvPr>
        </p:nvSpPr>
        <p:spPr>
          <a:noFill/>
        </p:spPr>
        <p:txBody>
          <a:bodyPr/>
          <a:lstStyle/>
          <a:p>
            <a:fld id="{FD54996F-1E31-48EB-8F8B-8C02A5DBE4FD}" type="slidenum">
              <a:rPr lang="en-US" altLang="en-US" smtClean="0"/>
              <a:pPr/>
              <a:t>44</a:t>
            </a:fld>
            <a:endParaRPr lang="en-US" altLang="en-US" dirty="0"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xfrm>
            <a:off x="838200" y="4351338"/>
            <a:ext cx="5410200" cy="4411662"/>
          </a:xfrm>
          <a:noFill/>
          <a:ln/>
        </p:spPr>
        <p:txBody>
          <a:bodyPr/>
          <a:lstStyle/>
          <a:p>
            <a:pPr>
              <a:buFontTx/>
              <a:buNone/>
            </a:pPr>
            <a:endParaRPr lang="en-US" altLang="en-US" dirty="0" smtClean="0"/>
          </a:p>
        </p:txBody>
      </p:sp>
    </p:spTree>
    <p:extLst>
      <p:ext uri="{BB962C8B-B14F-4D97-AF65-F5344CB8AC3E}">
        <p14:creationId xmlns:p14="http://schemas.microsoft.com/office/powerpoint/2010/main" val="12744795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031"/>
          <p:cNvSpPr>
            <a:spLocks noGrp="1" noChangeArrowheads="1"/>
          </p:cNvSpPr>
          <p:nvPr>
            <p:ph type="sldNum" sz="quarter" idx="5"/>
          </p:nvPr>
        </p:nvSpPr>
        <p:spPr>
          <a:noFill/>
        </p:spPr>
        <p:txBody>
          <a:bodyPr/>
          <a:lstStyle/>
          <a:p>
            <a:fld id="{C9FDE21F-5311-43D5-9544-99002894D304}" type="slidenum">
              <a:rPr lang="en-US" altLang="en-US" smtClean="0"/>
              <a:pPr/>
              <a:t>45</a:t>
            </a:fld>
            <a:endParaRPr lang="en-US" altLang="en-US" dirty="0"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3841303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1031"/>
          <p:cNvSpPr>
            <a:spLocks noGrp="1" noChangeArrowheads="1"/>
          </p:cNvSpPr>
          <p:nvPr>
            <p:ph type="sldNum" sz="quarter" idx="5"/>
          </p:nvPr>
        </p:nvSpPr>
        <p:spPr>
          <a:noFill/>
        </p:spPr>
        <p:txBody>
          <a:bodyPr/>
          <a:lstStyle/>
          <a:p>
            <a:fld id="{E86287D0-022E-4EAD-9D5C-C2C11E3285BB}" type="slidenum">
              <a:rPr lang="en-US" altLang="en-US" smtClean="0"/>
              <a:pPr/>
              <a:t>46</a:t>
            </a:fld>
            <a:endParaRPr lang="en-US" altLang="en-US" dirty="0"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834640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100" b="1" kern="1200" dirty="0" smtClean="0">
                <a:solidFill>
                  <a:schemeClr val="tx1"/>
                </a:solidFill>
                <a:latin typeface="Times New Roman" pitchFamily="18" charset="0"/>
                <a:ea typeface="+mn-ea"/>
                <a:cs typeface="+mn-cs"/>
              </a:rPr>
              <a:t>Finding Information Exercise 1-6-1 </a:t>
            </a: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Introduction: </a:t>
            </a:r>
            <a:r>
              <a:rPr lang="en-US" sz="1100" kern="1200" dirty="0" smtClean="0">
                <a:solidFill>
                  <a:schemeClr val="tx1"/>
                </a:solidFill>
                <a:latin typeface="Times New Roman" pitchFamily="18" charset="0"/>
                <a:ea typeface="+mn-ea"/>
                <a:cs typeface="+mn-cs"/>
              </a:rPr>
              <a:t>The purpose of this exercise is to allow students to practice finding information on SDS’s.</a:t>
            </a:r>
          </a:p>
          <a:p>
            <a:r>
              <a:rPr lang="en-US" sz="1100" b="1" kern="1200" dirty="0" smtClean="0">
                <a:solidFill>
                  <a:schemeClr val="tx1"/>
                </a:solidFill>
                <a:latin typeface="Times New Roman" pitchFamily="18" charset="0"/>
                <a:ea typeface="+mn-ea"/>
                <a:cs typeface="+mn-cs"/>
              </a:rPr>
              <a:t>Distribute</a:t>
            </a:r>
            <a:r>
              <a:rPr lang="en-US" sz="1100" kern="1200" dirty="0" smtClean="0">
                <a:solidFill>
                  <a:schemeClr val="tx1"/>
                </a:solidFill>
                <a:latin typeface="Times New Roman" pitchFamily="18" charset="0"/>
                <a:ea typeface="+mn-ea"/>
                <a:cs typeface="+mn-cs"/>
              </a:rPr>
              <a:t> copies of the SDS’s previously selected for class discussion. Samples should include a nine and a sixteen section SDS.</a:t>
            </a:r>
          </a:p>
          <a:p>
            <a:r>
              <a:rPr lang="en-US" sz="1100" b="1" kern="1200" dirty="0" smtClean="0">
                <a:solidFill>
                  <a:schemeClr val="tx1"/>
                </a:solidFill>
                <a:latin typeface="Times New Roman" pitchFamily="18" charset="0"/>
                <a:ea typeface="+mn-ea"/>
                <a:cs typeface="+mn-cs"/>
              </a:rPr>
              <a:t>Choose</a:t>
            </a:r>
            <a:r>
              <a:rPr lang="en-US" sz="1100" kern="1200" dirty="0" smtClean="0">
                <a:solidFill>
                  <a:schemeClr val="tx1"/>
                </a:solidFill>
                <a:latin typeface="Times New Roman" pitchFamily="18" charset="0"/>
                <a:ea typeface="+mn-ea"/>
                <a:cs typeface="+mn-cs"/>
              </a:rPr>
              <a:t> several items for students to find on the SDS’s.</a:t>
            </a:r>
          </a:p>
          <a:p>
            <a:r>
              <a:rPr lang="en-US" sz="1100" b="1" kern="1200" dirty="0" smtClean="0">
                <a:solidFill>
                  <a:schemeClr val="tx1"/>
                </a:solidFill>
                <a:latin typeface="Times New Roman" pitchFamily="18" charset="0"/>
                <a:ea typeface="+mn-ea"/>
                <a:cs typeface="+mn-cs"/>
              </a:rPr>
              <a:t>Instruct</a:t>
            </a:r>
            <a:r>
              <a:rPr lang="en-US" sz="1100" kern="1200" dirty="0" smtClean="0">
                <a:solidFill>
                  <a:schemeClr val="tx1"/>
                </a:solidFill>
                <a:latin typeface="Times New Roman" pitchFamily="18" charset="0"/>
                <a:ea typeface="+mn-ea"/>
                <a:cs typeface="+mn-cs"/>
              </a:rPr>
              <a:t> students to find the specific information and be prepared to discuss their findings and share their comments. After students have become familiar with using and locating vital information on the SDS, distribute samples of product labels.</a:t>
            </a:r>
          </a:p>
          <a:p>
            <a:r>
              <a:rPr lang="en-US" sz="1100" b="1" kern="1200" dirty="0" smtClean="0">
                <a:solidFill>
                  <a:schemeClr val="tx1"/>
                </a:solidFill>
                <a:latin typeface="Times New Roman" pitchFamily="18" charset="0"/>
                <a:ea typeface="+mn-ea"/>
                <a:cs typeface="+mn-cs"/>
              </a:rPr>
              <a:t>Instruct</a:t>
            </a:r>
            <a:r>
              <a:rPr lang="en-US" sz="1100" kern="1200" dirty="0" smtClean="0">
                <a:solidFill>
                  <a:schemeClr val="tx1"/>
                </a:solidFill>
                <a:latin typeface="Times New Roman" pitchFamily="18" charset="0"/>
                <a:ea typeface="+mn-ea"/>
                <a:cs typeface="+mn-cs"/>
              </a:rPr>
              <a:t> students to provide examples of what is right and what is wrong with the label.</a:t>
            </a:r>
          </a:p>
          <a:p>
            <a:endParaRPr lang="en-US" sz="1100"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Which is most important to read prior to using a chemical, the SDS or the product label? </a:t>
            </a:r>
          </a:p>
          <a:p>
            <a:pPr>
              <a:buNone/>
            </a:pPr>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The label.</a:t>
            </a:r>
          </a:p>
          <a:p>
            <a:pPr marL="230188" marR="0" indent="-230188" algn="l" defTabSz="914400" rtl="0" eaLnBrk="0" fontAlgn="base" latinLnBrk="0" hangingPunct="0">
              <a:lnSpc>
                <a:spcPct val="100000"/>
              </a:lnSpc>
              <a:spcBef>
                <a:spcPct val="30000"/>
              </a:spcBef>
              <a:spcAft>
                <a:spcPct val="0"/>
              </a:spcAft>
              <a:buClrTx/>
              <a:buSzPct val="135000"/>
              <a:buFontTx/>
              <a:buNone/>
              <a:tabLst/>
              <a:defRPr/>
            </a:pPr>
            <a:endParaRPr lang="en-US" sz="1100" b="1" kern="1200" dirty="0" smtClean="0">
              <a:solidFill>
                <a:schemeClr val="tx1"/>
              </a:solidFill>
              <a:latin typeface="Times New Roman" pitchFamily="18" charset="0"/>
              <a:ea typeface="+mn-ea"/>
              <a:cs typeface="+mn-cs"/>
            </a:endParaRPr>
          </a:p>
          <a:p>
            <a:pPr marL="230188" marR="0" indent="-230188" algn="l" defTabSz="914400" rtl="0" eaLnBrk="0" fontAlgn="base" latinLnBrk="0" hangingPunct="0">
              <a:lnSpc>
                <a:spcPct val="100000"/>
              </a:lnSpc>
              <a:spcBef>
                <a:spcPct val="30000"/>
              </a:spcBef>
              <a:spcAft>
                <a:spcPct val="0"/>
              </a:spcAft>
              <a:buClrTx/>
              <a:buSzPct val="135000"/>
              <a:buFontTx/>
              <a:buNone/>
              <a:tabLst/>
              <a:defRPr/>
            </a:pPr>
            <a:r>
              <a:rPr lang="en-US" sz="1100" b="1" kern="1200" dirty="0" smtClean="0">
                <a:solidFill>
                  <a:schemeClr val="tx1"/>
                </a:solidFill>
                <a:latin typeface="Times New Roman" pitchFamily="18" charset="0"/>
                <a:ea typeface="+mn-ea"/>
                <a:cs typeface="+mn-cs"/>
              </a:rPr>
              <a:t>Note:</a:t>
            </a:r>
            <a:r>
              <a:rPr lang="en-US" sz="1100" kern="1200" dirty="0" smtClean="0">
                <a:solidFill>
                  <a:schemeClr val="tx1"/>
                </a:solidFill>
                <a:latin typeface="Times New Roman" pitchFamily="18" charset="0"/>
                <a:ea typeface="+mn-ea"/>
                <a:cs typeface="+mn-cs"/>
              </a:rPr>
              <a:t> Discussing SDSs is important, as are the product labels. The label quickly provides vital information at a glance. The SDS provides more in-depth information.</a:t>
            </a:r>
          </a:p>
          <a:p>
            <a:endParaRPr lang="en-US" dirty="0"/>
          </a:p>
        </p:txBody>
      </p:sp>
      <p:sp>
        <p:nvSpPr>
          <p:cNvPr id="4" name="Slide Number Placeholder 3"/>
          <p:cNvSpPr>
            <a:spLocks noGrp="1"/>
          </p:cNvSpPr>
          <p:nvPr>
            <p:ph type="sldNum" sz="quarter" idx="10"/>
          </p:nvPr>
        </p:nvSpPr>
        <p:spPr/>
        <p:txBody>
          <a:bodyPr/>
          <a:lstStyle/>
          <a:p>
            <a:pPr>
              <a:defRPr/>
            </a:pPr>
            <a:fld id="{B22EE2E4-7B3C-43D2-A64E-014B29D29DEF}" type="slidenum">
              <a:rPr lang="en-US" altLang="en-US" smtClean="0"/>
              <a:pPr>
                <a:defRPr/>
              </a:pPr>
              <a:t>47</a:t>
            </a:fld>
            <a:endParaRPr lang="en-US" altLang="en-US" dirty="0"/>
          </a:p>
        </p:txBody>
      </p:sp>
    </p:spTree>
    <p:extLst>
      <p:ext uri="{BB962C8B-B14F-4D97-AF65-F5344CB8AC3E}">
        <p14:creationId xmlns:p14="http://schemas.microsoft.com/office/powerpoint/2010/main" val="18146192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1031"/>
          <p:cNvSpPr>
            <a:spLocks noGrp="1" noChangeArrowheads="1"/>
          </p:cNvSpPr>
          <p:nvPr>
            <p:ph type="sldNum" sz="quarter" idx="5"/>
          </p:nvPr>
        </p:nvSpPr>
        <p:spPr>
          <a:noFill/>
        </p:spPr>
        <p:txBody>
          <a:bodyPr/>
          <a:lstStyle/>
          <a:p>
            <a:fld id="{92C427E7-496F-4565-B2C3-780CC64463F5}" type="slidenum">
              <a:rPr lang="en-US" altLang="en-US" smtClean="0"/>
              <a:pPr/>
              <a:t>49</a:t>
            </a:fld>
            <a:endParaRPr lang="en-US" altLang="en-US" dirty="0"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2594802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31"/>
          <p:cNvSpPr>
            <a:spLocks noGrp="1" noChangeArrowheads="1"/>
          </p:cNvSpPr>
          <p:nvPr>
            <p:ph type="sldNum" sz="quarter" idx="5"/>
          </p:nvPr>
        </p:nvSpPr>
        <p:spPr>
          <a:noFill/>
        </p:spPr>
        <p:txBody>
          <a:bodyPr/>
          <a:lstStyle/>
          <a:p>
            <a:fld id="{95F967B5-3ADF-4153-AAAA-2114C8BB3605}" type="slidenum">
              <a:rPr lang="en-US" altLang="en-US" smtClean="0"/>
              <a:pPr/>
              <a:t>56</a:t>
            </a:fld>
            <a:endParaRPr lang="en-US" altLang="en-US" dirty="0"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1373232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b="0" cap="none" spc="0">
                <a:ln>
                  <a:noFill/>
                </a:ln>
                <a:solidFill>
                  <a:schemeClr val="tx1"/>
                </a:solidFill>
                <a:effectLst/>
              </a:defRPr>
            </a:lvl1pPr>
          </a:lstStyle>
          <a:p>
            <a:fld id="{F52C2F3C-1DFD-8147-AC09-3AF9FB7DE374}" type="slidenum">
              <a:rPr lang="en-US" smtClean="0"/>
              <a:pPr/>
              <a:t>‹#›</a:t>
            </a:fld>
            <a:endParaRPr lang="en-US" dirty="0"/>
          </a:p>
        </p:txBody>
      </p:sp>
    </p:spTree>
    <p:extLst>
      <p:ext uri="{BB962C8B-B14F-4D97-AF65-F5344CB8AC3E}">
        <p14:creationId xmlns:p14="http://schemas.microsoft.com/office/powerpoint/2010/main" val="233040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49C168C-AEA2-AD43-B9EE-B7634327AFF6}" type="slidenum">
              <a:rPr lang="en-US" smtClean="0">
                <a:solidFill>
                  <a:prstClr val="black">
                    <a:tint val="75000"/>
                  </a:prstClr>
                </a:solidFill>
              </a:rPr>
              <a:t>‹#›</a:t>
            </a:fld>
            <a:endParaRPr lang="en-US" dirty="0">
              <a:solidFill>
                <a:prstClr val="black">
                  <a:tint val="75000"/>
                </a:prstClr>
              </a:solidFill>
            </a:endParaRPr>
          </a:p>
        </p:txBody>
      </p:sp>
    </p:spTree>
    <p:extLst>
      <p:ext uri="{BB962C8B-B14F-4D97-AF65-F5344CB8AC3E}">
        <p14:creationId xmlns:p14="http://schemas.microsoft.com/office/powerpoint/2010/main" val="598805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5110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6326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924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9645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7923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7771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8868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6080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65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sldNum" sz="quarter" idx="10"/>
          </p:nvPr>
        </p:nvSpPr>
        <p:spPr/>
        <p:txBody>
          <a:bodyPr/>
          <a:lstStyle>
            <a:lvl1pPr>
              <a:defRPr/>
            </a:lvl1pPr>
          </a:lstStyle>
          <a:p>
            <a:pPr>
              <a:defRPr/>
            </a:pPr>
            <a:r>
              <a:rPr lang="en-US" dirty="0" smtClean="0"/>
              <a:t>2-5-</a:t>
            </a:r>
            <a:fld id="{B710B6C1-BD89-48BE-8618-EA176CB7C978}" type="slidenum">
              <a:rPr lang="en-US" smtClean="0"/>
              <a:pPr>
                <a:defRPr/>
              </a:pPr>
              <a:t>‹#›</a:t>
            </a:fld>
            <a:endParaRPr lang="en-US" dirty="0"/>
          </a:p>
        </p:txBody>
      </p:sp>
    </p:spTree>
    <p:extLst>
      <p:ext uri="{BB962C8B-B14F-4D97-AF65-F5344CB8AC3E}">
        <p14:creationId xmlns:p14="http://schemas.microsoft.com/office/powerpoint/2010/main" val="4017881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502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6835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3900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4080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9893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3626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797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450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1801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827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1048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4943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2226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2028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60717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72101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648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2839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3262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69282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27513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4852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1E8269A-8C29-DD46-BC6C-3666A3E5B04E}" type="datetimeFigureOut">
              <a:rPr lang="en-US" b="0" smtClean="0">
                <a:solidFill>
                  <a:prstClr val="black">
                    <a:tint val="75000"/>
                  </a:prstClr>
                </a:solidFill>
                <a:latin typeface="Calibri"/>
              </a:rPr>
              <a:pPr defTabSz="457200" eaLnBrk="1" fontAlgn="auto" hangingPunct="1">
                <a:spcBef>
                  <a:spcPts val="0"/>
                </a:spcBef>
                <a:spcAft>
                  <a:spcPts val="0"/>
                </a:spcAft>
              </a:pPr>
              <a:t>1/19/2016</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b="0" smtClean="0">
                <a:solidFill>
                  <a:prstClr val="black">
                    <a:tint val="75000"/>
                  </a:prstClr>
                </a:solidFill>
                <a:latin typeface="Calibri"/>
              </a:rPr>
              <a:pPr defTabSz="457200" eaLnBrk="1" fontAlgn="auto" hangingPunct="1">
                <a:spcBef>
                  <a:spcPts val="0"/>
                </a:spcBef>
                <a:spcAft>
                  <a:spcPts val="0"/>
                </a:spcAft>
              </a:pPr>
              <a:t>‹#›</a:t>
            </a:fld>
            <a:endParaRPr lang="en-US" b="0">
              <a:solidFill>
                <a:prstClr val="black">
                  <a:tint val="75000"/>
                </a:prstClr>
              </a:solidFill>
              <a:latin typeface="Calibri"/>
            </a:endParaRPr>
          </a:p>
        </p:txBody>
      </p:sp>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641580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1E8269A-8C29-DD46-BC6C-3666A3E5B04E}" type="datetimeFigureOut">
              <a:rPr lang="en-US" b="0" smtClean="0">
                <a:solidFill>
                  <a:prstClr val="black">
                    <a:tint val="75000"/>
                  </a:prstClr>
                </a:solidFill>
                <a:latin typeface="Calibri"/>
              </a:rPr>
              <a:pPr defTabSz="457200" eaLnBrk="1" fontAlgn="auto" hangingPunct="1">
                <a:spcBef>
                  <a:spcPts val="0"/>
                </a:spcBef>
                <a:spcAft>
                  <a:spcPts val="0"/>
                </a:spcAft>
              </a:pPr>
              <a:t>1/19/2016</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b="0" smtClean="0">
                <a:solidFill>
                  <a:prstClr val="black">
                    <a:tint val="75000"/>
                  </a:prstClr>
                </a:solidFill>
                <a:latin typeface="Calibri"/>
              </a:rPr>
              <a:pPr defTabSz="457200" eaLnBrk="1" fontAlgn="auto" hangingPunct="1">
                <a:spcBef>
                  <a:spcPts val="0"/>
                </a:spcBef>
                <a:spcAft>
                  <a:spcPts val="0"/>
                </a:spcAft>
              </a:pPr>
              <a:t>‹#›</a:t>
            </a:fld>
            <a:endParaRPr lang="en-US" b="0">
              <a:solidFill>
                <a:prstClr val="black">
                  <a:tint val="75000"/>
                </a:prstClr>
              </a:solidFill>
              <a:latin typeface="Calibri"/>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42560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1E8269A-8C29-DD46-BC6C-3666A3E5B04E}" type="datetimeFigureOut">
              <a:rPr lang="en-US" b="0" smtClean="0">
                <a:solidFill>
                  <a:prstClr val="black">
                    <a:tint val="75000"/>
                  </a:prstClr>
                </a:solidFill>
                <a:latin typeface="Calibri"/>
              </a:rPr>
              <a:pPr defTabSz="457200" eaLnBrk="1" fontAlgn="auto" hangingPunct="1">
                <a:spcBef>
                  <a:spcPts val="0"/>
                </a:spcBef>
                <a:spcAft>
                  <a:spcPts val="0"/>
                </a:spcAft>
              </a:pPr>
              <a:t>1/19/2016</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b="0" smtClean="0">
                <a:solidFill>
                  <a:prstClr val="black">
                    <a:tint val="75000"/>
                  </a:prstClr>
                </a:solidFill>
                <a:latin typeface="Calibri"/>
              </a:rPr>
              <a:pPr defTabSz="457200" eaLnBrk="1" fontAlgn="auto" hangingPunct="1">
                <a:spcBef>
                  <a:spcPts val="0"/>
                </a:spcBef>
                <a:spcAft>
                  <a:spcPts val="0"/>
                </a:spcAft>
              </a:pPr>
              <a:t>‹#›</a:t>
            </a:fld>
            <a:endParaRPr lang="en-US" b="0">
              <a:solidFill>
                <a:prstClr val="black">
                  <a:tint val="75000"/>
                </a:prstClr>
              </a:solidFill>
              <a:latin typeface="Calibri"/>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27369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osha.gov/dsg/hazcom/index.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notesSlide" Target="../notesSlides/notesSlide3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800" y="2209800"/>
            <a:ext cx="7772400" cy="1371600"/>
          </a:xfrm>
        </p:spPr>
        <p:txBody>
          <a:bodyPr>
            <a:normAutofit/>
          </a:bodyPr>
          <a:lstStyle/>
          <a:p>
            <a:pPr eaLnBrk="1" hangingPunct="1"/>
            <a:r>
              <a:rPr lang="en-US" sz="3200" b="1" dirty="0" smtClean="0">
                <a:solidFill>
                  <a:srgbClr val="000000"/>
                </a:solidFill>
              </a:rPr>
              <a:t>Domain 1: Safety Awareness</a:t>
            </a:r>
          </a:p>
        </p:txBody>
      </p:sp>
      <p:sp>
        <p:nvSpPr>
          <p:cNvPr id="2052" name="Rectangle 3"/>
          <p:cNvSpPr>
            <a:spLocks noGrp="1" noChangeArrowheads="1"/>
          </p:cNvSpPr>
          <p:nvPr>
            <p:ph type="subTitle" idx="1"/>
          </p:nvPr>
        </p:nvSpPr>
        <p:spPr>
          <a:xfrm>
            <a:off x="136967" y="3649639"/>
            <a:ext cx="8763000" cy="1891352"/>
          </a:xfrm>
        </p:spPr>
        <p:txBody>
          <a:bodyPr>
            <a:normAutofit/>
          </a:bodyPr>
          <a:lstStyle/>
          <a:p>
            <a:pPr eaLnBrk="1" hangingPunct="1"/>
            <a:r>
              <a:rPr lang="en-US" b="1" dirty="0" smtClean="0">
                <a:solidFill>
                  <a:srgbClr val="000000"/>
                </a:solidFill>
              </a:rPr>
              <a:t>Section 6:</a:t>
            </a:r>
          </a:p>
          <a:p>
            <a:pPr eaLnBrk="1" hangingPunct="1"/>
            <a:r>
              <a:rPr lang="en-US" b="1" dirty="0" smtClean="0">
                <a:solidFill>
                  <a:srgbClr val="000000"/>
                </a:solidFill>
              </a:rPr>
              <a:t>Hazard  Communication / SDS</a:t>
            </a:r>
          </a:p>
        </p:txBody>
      </p:sp>
      <p:sp>
        <p:nvSpPr>
          <p:cNvPr id="2053" name="Rectangle 4"/>
          <p:cNvSpPr>
            <a:spLocks noChangeArrowheads="1"/>
          </p:cNvSpPr>
          <p:nvPr/>
        </p:nvSpPr>
        <p:spPr bwMode="auto">
          <a:xfrm>
            <a:off x="3657600" y="533400"/>
            <a:ext cx="5257800" cy="1470025"/>
          </a:xfrm>
          <a:prstGeom prst="rect">
            <a:avLst/>
          </a:prstGeom>
          <a:noFill/>
          <a:ln w="9525">
            <a:noFill/>
            <a:miter lim="800000"/>
            <a:headEnd/>
            <a:tailEnd/>
          </a:ln>
        </p:spPr>
        <p:txBody>
          <a:bodyPr/>
          <a:lstStyle/>
          <a:p>
            <a:pPr algn="ctr"/>
            <a:r>
              <a:rPr lang="en-US" sz="4000" dirty="0">
                <a:solidFill>
                  <a:srgbClr val="000000"/>
                </a:solidFill>
                <a:latin typeface="Arial" charset="0"/>
                <a:cs typeface="Arial" charset="0"/>
              </a:rPr>
              <a:t>Foundations of</a:t>
            </a:r>
            <a:r>
              <a:rPr lang="en-US" sz="4000" b="0" dirty="0">
                <a:solidFill>
                  <a:srgbClr val="000000"/>
                </a:solidFill>
                <a:latin typeface="Arial" charset="0"/>
                <a:cs typeface="Arial" charset="0"/>
              </a:rPr>
              <a:t> </a:t>
            </a:r>
          </a:p>
          <a:p>
            <a:pPr algn="ctr"/>
            <a:r>
              <a:rPr lang="en-US" sz="4000" b="1" dirty="0">
                <a:solidFill>
                  <a:srgbClr val="000000"/>
                </a:solidFill>
                <a:latin typeface="Arial" charset="0"/>
                <a:cs typeface="Arial" charset="0"/>
              </a:rPr>
              <a:t>Manufacturing</a:t>
            </a:r>
            <a:endParaRPr lang="en-US" sz="4000" b="1" dirty="0">
              <a:solidFill>
                <a:srgbClr val="000000"/>
              </a:solidFill>
              <a:latin typeface="Arial" pitchFamily="34" charset="0"/>
              <a:cs typeface="Arial" pitchFamily="34" charset="0"/>
            </a:endParaRPr>
          </a:p>
          <a:p>
            <a:pPr algn="ctr"/>
            <a:endParaRPr lang="en-US" sz="4000" dirty="0">
              <a:solidFill>
                <a:srgbClr val="000000"/>
              </a:solidFill>
              <a:latin typeface="Arial" charset="0"/>
              <a:cs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912599"/>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bwMode="auto">
          <a:xfrm>
            <a:off x="23148" y="457200"/>
            <a:ext cx="9120851"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Learning Objectives </a:t>
            </a:r>
            <a:endParaRPr lang="en-US" altLang="en-US" sz="3200" dirty="0" smtClean="0"/>
          </a:p>
        </p:txBody>
      </p:sp>
      <p:sp>
        <p:nvSpPr>
          <p:cNvPr id="17411" name="Rectangle 3"/>
          <p:cNvSpPr>
            <a:spLocks noGrp="1" noChangeArrowheads="1"/>
          </p:cNvSpPr>
          <p:nvPr>
            <p:ph idx="1"/>
          </p:nvPr>
        </p:nvSpPr>
        <p:spPr/>
        <p:txBody>
          <a:bodyPr/>
          <a:lstStyle/>
          <a:p>
            <a:pPr eaLnBrk="1" hangingPunct="1">
              <a:spcBef>
                <a:spcPts val="2400"/>
              </a:spcBef>
            </a:pPr>
            <a:r>
              <a:rPr lang="en-US" altLang="en-US" b="1" dirty="0" smtClean="0">
                <a:solidFill>
                  <a:srgbClr val="006600"/>
                </a:solidFill>
              </a:rPr>
              <a:t>Describe</a:t>
            </a:r>
            <a:r>
              <a:rPr lang="en-US" altLang="en-US" dirty="0" smtClean="0">
                <a:solidFill>
                  <a:srgbClr val="006600"/>
                </a:solidFill>
              </a:rPr>
              <a:t> how, when, and where chemicals are encountered.</a:t>
            </a:r>
          </a:p>
          <a:p>
            <a:pPr eaLnBrk="1" hangingPunct="1">
              <a:spcBef>
                <a:spcPts val="2400"/>
              </a:spcBef>
            </a:pPr>
            <a:r>
              <a:rPr lang="en-US" altLang="en-US" b="1" dirty="0" smtClean="0">
                <a:solidFill>
                  <a:srgbClr val="663300"/>
                </a:solidFill>
              </a:rPr>
              <a:t>Identify</a:t>
            </a:r>
            <a:r>
              <a:rPr lang="en-US" altLang="en-US" dirty="0" smtClean="0">
                <a:solidFill>
                  <a:srgbClr val="663300"/>
                </a:solidFill>
              </a:rPr>
              <a:t> storage and use of chemicals.</a:t>
            </a:r>
          </a:p>
          <a:p>
            <a:pPr eaLnBrk="1" hangingPunct="1">
              <a:spcBef>
                <a:spcPts val="2400"/>
              </a:spcBef>
            </a:pPr>
            <a:r>
              <a:rPr lang="en-US" altLang="en-US" b="1" dirty="0" smtClean="0">
                <a:solidFill>
                  <a:srgbClr val="FF0000"/>
                </a:solidFill>
              </a:rPr>
              <a:t>Decipher</a:t>
            </a:r>
            <a:r>
              <a:rPr lang="en-US" altLang="en-US" dirty="0" smtClean="0">
                <a:solidFill>
                  <a:srgbClr val="FF0000"/>
                </a:solidFill>
              </a:rPr>
              <a:t> chemical hazards, exposure, burns, hazard identification, and product warning labels.</a:t>
            </a:r>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fade">
                                      <p:cBhvr>
                                        <p:cTn id="12" dur="5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fade">
                                      <p:cBhvr>
                                        <p:cTn id="17"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bwMode="auto">
          <a:xfrm>
            <a:off x="0" y="4572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Learning Objectives </a:t>
            </a:r>
            <a:r>
              <a:rPr lang="en-US" altLang="en-US" sz="3200" dirty="0" smtClean="0"/>
              <a:t>(Cont’d.)</a:t>
            </a:r>
          </a:p>
        </p:txBody>
      </p:sp>
      <p:sp>
        <p:nvSpPr>
          <p:cNvPr id="18435" name="Rectangle 3"/>
          <p:cNvSpPr>
            <a:spLocks noGrp="1" noChangeArrowheads="1"/>
          </p:cNvSpPr>
          <p:nvPr>
            <p:ph idx="1"/>
          </p:nvPr>
        </p:nvSpPr>
        <p:spPr/>
        <p:txBody>
          <a:bodyPr/>
          <a:lstStyle/>
          <a:p>
            <a:pPr eaLnBrk="1" hangingPunct="1"/>
            <a:r>
              <a:rPr lang="en-US" b="1" dirty="0" smtClean="0">
                <a:solidFill>
                  <a:srgbClr val="006666"/>
                </a:solidFill>
              </a:rPr>
              <a:t>Examine</a:t>
            </a:r>
            <a:r>
              <a:rPr lang="en-US" dirty="0" smtClean="0">
                <a:solidFill>
                  <a:srgbClr val="006666"/>
                </a:solidFill>
              </a:rPr>
              <a:t> your “right-to-know” about what hazardous chemicals are used in your environment.</a:t>
            </a:r>
          </a:p>
          <a:p>
            <a:pPr eaLnBrk="1" hangingPunct="1"/>
            <a:r>
              <a:rPr lang="en-US" b="1" dirty="0" smtClean="0">
                <a:solidFill>
                  <a:srgbClr val="800000"/>
                </a:solidFill>
              </a:rPr>
              <a:t>Describe</a:t>
            </a:r>
            <a:r>
              <a:rPr lang="en-US" dirty="0" smtClean="0">
                <a:solidFill>
                  <a:srgbClr val="800000"/>
                </a:solidFill>
              </a:rPr>
              <a:t> the use of Safety Data Sheets (SDSs). </a:t>
            </a:r>
            <a:r>
              <a:rPr lang="en-US" sz="2400" dirty="0" smtClean="0">
                <a:solidFill>
                  <a:srgbClr val="800000"/>
                </a:solidFill>
              </a:rPr>
              <a:t>(Previously MSDS)</a:t>
            </a:r>
          </a:p>
          <a:p>
            <a:pPr eaLnBrk="1" hangingPunct="1"/>
            <a:r>
              <a:rPr lang="en-US" b="1" dirty="0" smtClean="0">
                <a:solidFill>
                  <a:srgbClr val="006600"/>
                </a:solidFill>
              </a:rPr>
              <a:t>Discuss</a:t>
            </a:r>
            <a:r>
              <a:rPr lang="en-US" dirty="0" smtClean="0">
                <a:solidFill>
                  <a:srgbClr val="006600"/>
                </a:solidFill>
              </a:rPr>
              <a:t> toxicology and exposure guidelines and who establishes them.</a:t>
            </a:r>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fade">
                                      <p:cBhvr>
                                        <p:cTn id="17"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10269"/>
            <a:ext cx="9144000" cy="1143000"/>
          </a:xfrm>
        </p:spPr>
        <p:txBody>
          <a:bodyPr>
            <a:normAutofit/>
          </a:bodyPr>
          <a:lstStyle/>
          <a:p>
            <a:pPr>
              <a:defRPr/>
            </a:pPr>
            <a:r>
              <a:rPr lang="en-US" sz="4000" dirty="0" smtClean="0">
                <a:solidFill>
                  <a:schemeClr val="tx1"/>
                </a:solidFill>
              </a:rPr>
              <a:t>Introduction</a:t>
            </a:r>
          </a:p>
        </p:txBody>
      </p:sp>
      <p:sp>
        <p:nvSpPr>
          <p:cNvPr id="6149" name="Rectangle 3"/>
          <p:cNvSpPr>
            <a:spLocks noGrp="1" noChangeArrowheads="1"/>
          </p:cNvSpPr>
          <p:nvPr>
            <p:ph idx="1"/>
          </p:nvPr>
        </p:nvSpPr>
        <p:spPr>
          <a:xfrm>
            <a:off x="152400" y="1479550"/>
            <a:ext cx="8763000" cy="3930650"/>
          </a:xfrm>
        </p:spPr>
        <p:txBody>
          <a:bodyPr>
            <a:normAutofit/>
          </a:bodyPr>
          <a:lstStyle/>
          <a:p>
            <a:pPr>
              <a:lnSpc>
                <a:spcPct val="90000"/>
              </a:lnSpc>
              <a:spcBef>
                <a:spcPts val="1176"/>
              </a:spcBef>
            </a:pPr>
            <a:r>
              <a:rPr lang="en-US" altLang="en-US" sz="2400" dirty="0" smtClean="0">
                <a:solidFill>
                  <a:schemeClr val="tx1"/>
                </a:solidFill>
              </a:rPr>
              <a:t>About </a:t>
            </a:r>
            <a:r>
              <a:rPr lang="en-US" altLang="en-US" sz="2400" dirty="0" smtClean="0">
                <a:solidFill>
                  <a:srgbClr val="FF0000"/>
                </a:solidFill>
              </a:rPr>
              <a:t>32 million </a:t>
            </a:r>
            <a:r>
              <a:rPr lang="en-US" altLang="en-US" sz="2400" dirty="0" smtClean="0">
                <a:solidFill>
                  <a:schemeClr val="tx1"/>
                </a:solidFill>
              </a:rPr>
              <a:t>workers work with and are potentially exposed to one or more chemical hazards.</a:t>
            </a:r>
          </a:p>
          <a:p>
            <a:pPr>
              <a:lnSpc>
                <a:spcPct val="90000"/>
              </a:lnSpc>
              <a:spcBef>
                <a:spcPts val="1176"/>
              </a:spcBef>
            </a:pPr>
            <a:r>
              <a:rPr lang="en-US" altLang="en-US" sz="2400" dirty="0" smtClean="0">
                <a:solidFill>
                  <a:schemeClr val="tx1"/>
                </a:solidFill>
              </a:rPr>
              <a:t>There are approximately </a:t>
            </a:r>
            <a:r>
              <a:rPr lang="en-US" altLang="en-US" sz="2400" dirty="0" smtClean="0">
                <a:solidFill>
                  <a:srgbClr val="FF0000"/>
                </a:solidFill>
              </a:rPr>
              <a:t>650,000</a:t>
            </a:r>
            <a:r>
              <a:rPr lang="en-US" altLang="en-US" sz="2400" dirty="0" smtClean="0">
                <a:solidFill>
                  <a:schemeClr val="tx1"/>
                </a:solidFill>
              </a:rPr>
              <a:t> existing chemical products, and hundreds of new ones being introduced annually.</a:t>
            </a:r>
          </a:p>
          <a:p>
            <a:pPr>
              <a:lnSpc>
                <a:spcPct val="90000"/>
              </a:lnSpc>
              <a:spcBef>
                <a:spcPts val="1176"/>
              </a:spcBef>
            </a:pPr>
            <a:r>
              <a:rPr lang="en-US" altLang="en-US" sz="2400" dirty="0" smtClean="0">
                <a:solidFill>
                  <a:schemeClr val="tx1"/>
                </a:solidFill>
              </a:rPr>
              <a:t>Chemical exposure may cause or contribute to many serious health effects such as heart ailments, central nervous system damage, kidney and lung damage, sterility, cancer, burns, and rashes.</a:t>
            </a:r>
          </a:p>
          <a:p>
            <a:pPr>
              <a:lnSpc>
                <a:spcPct val="90000"/>
              </a:lnSpc>
              <a:spcBef>
                <a:spcPts val="1176"/>
              </a:spcBef>
            </a:pPr>
            <a:r>
              <a:rPr lang="en-US" altLang="en-US" sz="2400" dirty="0" smtClean="0">
                <a:solidFill>
                  <a:schemeClr val="tx1"/>
                </a:solidFill>
              </a:rPr>
              <a:t>Some chemicals may also be safety hazards and have the potential to cause fires and explosions and other serious accidents.</a:t>
            </a:r>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722799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394" y="304800"/>
            <a:ext cx="9184394" cy="1143000"/>
          </a:xfrm>
        </p:spPr>
        <p:txBody>
          <a:bodyPr>
            <a:noAutofit/>
          </a:bodyPr>
          <a:lstStyle/>
          <a:p>
            <a:pPr>
              <a:defRPr/>
            </a:pPr>
            <a:r>
              <a:rPr lang="en-US" sz="3600" b="0" dirty="0" smtClean="0">
                <a:solidFill>
                  <a:schemeClr val="tx1"/>
                </a:solidFill>
              </a:rPr>
              <a:t>Purpose of OSHA’s Hazard Communication Standard</a:t>
            </a:r>
          </a:p>
        </p:txBody>
      </p:sp>
      <p:sp>
        <p:nvSpPr>
          <p:cNvPr id="8200" name="Rectangle 7"/>
          <p:cNvSpPr>
            <a:spLocks noChangeArrowheads="1"/>
          </p:cNvSpPr>
          <p:nvPr/>
        </p:nvSpPr>
        <p:spPr bwMode="auto">
          <a:xfrm>
            <a:off x="441325" y="3322638"/>
            <a:ext cx="2301875"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nSpc>
                <a:spcPct val="70000"/>
              </a:lnSpc>
              <a:spcBef>
                <a:spcPct val="0"/>
              </a:spcBef>
              <a:buClrTx/>
              <a:buFontTx/>
              <a:buNone/>
            </a:pPr>
            <a:r>
              <a:rPr lang="en-US" altLang="en-US" sz="2200" b="0">
                <a:solidFill>
                  <a:srgbClr val="000000"/>
                </a:solidFill>
              </a:rPr>
              <a:t>Hazard Communication</a:t>
            </a:r>
          </a:p>
          <a:p>
            <a:pPr>
              <a:lnSpc>
                <a:spcPct val="70000"/>
              </a:lnSpc>
              <a:spcBef>
                <a:spcPct val="0"/>
              </a:spcBef>
              <a:buClrTx/>
              <a:buFontTx/>
              <a:buNone/>
            </a:pPr>
            <a:r>
              <a:rPr lang="en-US" altLang="en-US" sz="2200" b="0">
                <a:solidFill>
                  <a:srgbClr val="000000"/>
                </a:solidFill>
              </a:rPr>
              <a:t>Program</a:t>
            </a:r>
          </a:p>
        </p:txBody>
      </p:sp>
      <p:sp>
        <p:nvSpPr>
          <p:cNvPr id="8203" name="Rectangle 10"/>
          <p:cNvSpPr>
            <a:spLocks noChangeArrowheads="1"/>
          </p:cNvSpPr>
          <p:nvPr/>
        </p:nvSpPr>
        <p:spPr bwMode="auto">
          <a:xfrm>
            <a:off x="3863975" y="3330575"/>
            <a:ext cx="1474788"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nSpc>
                <a:spcPct val="70000"/>
              </a:lnSpc>
              <a:spcBef>
                <a:spcPct val="0"/>
              </a:spcBef>
              <a:buClrTx/>
              <a:buFontTx/>
              <a:buNone/>
            </a:pPr>
            <a:r>
              <a:rPr lang="en-US" altLang="en-US" sz="2200" b="0">
                <a:solidFill>
                  <a:srgbClr val="000000"/>
                </a:solidFill>
              </a:rPr>
              <a:t>Container </a:t>
            </a:r>
          </a:p>
          <a:p>
            <a:pPr>
              <a:lnSpc>
                <a:spcPct val="70000"/>
              </a:lnSpc>
              <a:spcBef>
                <a:spcPct val="0"/>
              </a:spcBef>
              <a:buClrTx/>
              <a:buFontTx/>
              <a:buNone/>
            </a:pPr>
            <a:r>
              <a:rPr lang="en-US" altLang="en-US" sz="2200" b="0">
                <a:solidFill>
                  <a:srgbClr val="000000"/>
                </a:solidFill>
              </a:rPr>
              <a:t>Labeling</a:t>
            </a:r>
          </a:p>
        </p:txBody>
      </p:sp>
      <p:sp>
        <p:nvSpPr>
          <p:cNvPr id="8204" name="Rectangle 11"/>
          <p:cNvSpPr>
            <a:spLocks noChangeArrowheads="1"/>
          </p:cNvSpPr>
          <p:nvPr/>
        </p:nvSpPr>
        <p:spPr bwMode="auto">
          <a:xfrm>
            <a:off x="6697872" y="3359150"/>
            <a:ext cx="1598194" cy="571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nSpc>
                <a:spcPct val="70000"/>
              </a:lnSpc>
              <a:spcBef>
                <a:spcPct val="0"/>
              </a:spcBef>
              <a:buClrTx/>
              <a:buFontTx/>
              <a:buNone/>
            </a:pPr>
            <a:r>
              <a:rPr lang="en-US" altLang="en-US" sz="2200" b="0" dirty="0" smtClean="0">
                <a:solidFill>
                  <a:srgbClr val="000000"/>
                </a:solidFill>
              </a:rPr>
              <a:t>Safety</a:t>
            </a:r>
            <a:endParaRPr lang="en-US" altLang="en-US" sz="2200" b="0" dirty="0">
              <a:solidFill>
                <a:srgbClr val="000000"/>
              </a:solidFill>
            </a:endParaRPr>
          </a:p>
          <a:p>
            <a:pPr>
              <a:lnSpc>
                <a:spcPct val="70000"/>
              </a:lnSpc>
              <a:spcBef>
                <a:spcPct val="0"/>
              </a:spcBef>
              <a:buClrTx/>
              <a:buFontTx/>
              <a:buNone/>
            </a:pPr>
            <a:r>
              <a:rPr lang="en-US" altLang="en-US" sz="2200" b="0" dirty="0">
                <a:solidFill>
                  <a:srgbClr val="000000"/>
                </a:solidFill>
              </a:rPr>
              <a:t>Data Sheet</a:t>
            </a:r>
          </a:p>
        </p:txBody>
      </p:sp>
      <p:grpSp>
        <p:nvGrpSpPr>
          <p:cNvPr id="3" name="Group 2"/>
          <p:cNvGrpSpPr/>
          <p:nvPr/>
        </p:nvGrpSpPr>
        <p:grpSpPr>
          <a:xfrm>
            <a:off x="3975100" y="3886200"/>
            <a:ext cx="1054100" cy="1892300"/>
            <a:chOff x="4044950" y="4032250"/>
            <a:chExt cx="1054100" cy="1892300"/>
          </a:xfrm>
        </p:grpSpPr>
        <p:sp>
          <p:nvSpPr>
            <p:cNvPr id="8208" name="Rectangle 15"/>
            <p:cNvSpPr>
              <a:spLocks noChangeArrowheads="1"/>
            </p:cNvSpPr>
            <p:nvPr/>
          </p:nvSpPr>
          <p:spPr bwMode="auto">
            <a:xfrm>
              <a:off x="4044950" y="4260850"/>
              <a:ext cx="1054100" cy="1509713"/>
            </a:xfrm>
            <a:prstGeom prst="rect">
              <a:avLst/>
            </a:prstGeom>
            <a:solidFill>
              <a:srgbClr val="663300"/>
            </a:solidFill>
            <a:ln w="12700">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endParaRPr lang="en-US" altLang="en-US" sz="2800" b="0"/>
            </a:p>
          </p:txBody>
        </p:sp>
        <p:sp>
          <p:nvSpPr>
            <p:cNvPr id="8209" name="Oval 16"/>
            <p:cNvSpPr>
              <a:spLocks noChangeArrowheads="1"/>
            </p:cNvSpPr>
            <p:nvPr/>
          </p:nvSpPr>
          <p:spPr bwMode="auto">
            <a:xfrm>
              <a:off x="4044950" y="4032250"/>
              <a:ext cx="1054100" cy="444500"/>
            </a:xfrm>
            <a:prstGeom prst="ellipse">
              <a:avLst/>
            </a:prstGeom>
            <a:solidFill>
              <a:srgbClr val="9933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endParaRPr lang="en-US" altLang="en-US" sz="2800" b="0"/>
            </a:p>
          </p:txBody>
        </p:sp>
        <p:sp>
          <p:nvSpPr>
            <p:cNvPr id="8210" name="Oval 17"/>
            <p:cNvSpPr>
              <a:spLocks noChangeArrowheads="1"/>
            </p:cNvSpPr>
            <p:nvPr/>
          </p:nvSpPr>
          <p:spPr bwMode="auto">
            <a:xfrm>
              <a:off x="4044950" y="5554663"/>
              <a:ext cx="1054100" cy="369887"/>
            </a:xfrm>
            <a:prstGeom prst="ellipse">
              <a:avLst/>
            </a:prstGeom>
            <a:solidFill>
              <a:srgbClr val="663300"/>
            </a:solidFill>
            <a:ln>
              <a:noFill/>
            </a:ln>
            <a:effectLst/>
            <a:extLst>
              <a:ext uri="{91240B29-F687-4F45-9708-019B960494DF}">
                <a14:hiddenLine xmlns:a14="http://schemas.microsoft.com/office/drawing/2010/main" w="12700">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spcBef>
                  <a:spcPct val="0"/>
                </a:spcBef>
                <a:buClrTx/>
                <a:buFontTx/>
                <a:buNone/>
              </a:pPr>
              <a:endParaRPr lang="en-US" altLang="en-US" b="0">
                <a:solidFill>
                  <a:srgbClr val="663300"/>
                </a:solidFill>
                <a:latin typeface="Times New Roman" panose="02020603050405020304" pitchFamily="18" charset="0"/>
              </a:endParaRPr>
            </a:p>
          </p:txBody>
        </p:sp>
        <p:sp>
          <p:nvSpPr>
            <p:cNvPr id="8211" name="Rectangle 18"/>
            <p:cNvSpPr>
              <a:spLocks noChangeArrowheads="1"/>
            </p:cNvSpPr>
            <p:nvPr/>
          </p:nvSpPr>
          <p:spPr bwMode="auto">
            <a:xfrm>
              <a:off x="4251325" y="4838700"/>
              <a:ext cx="74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r>
                <a:rPr lang="en-US" altLang="en-US" sz="1800" b="0">
                  <a:solidFill>
                    <a:srgbClr val="CCECFF"/>
                  </a:solidFill>
                </a:rPr>
                <a:t>Label</a:t>
              </a:r>
            </a:p>
          </p:txBody>
        </p:sp>
      </p:grpSp>
      <p:sp>
        <p:nvSpPr>
          <p:cNvPr id="8212" name="Text Box 20"/>
          <p:cNvSpPr txBox="1">
            <a:spLocks noChangeArrowheads="1"/>
          </p:cNvSpPr>
          <p:nvPr/>
        </p:nvSpPr>
        <p:spPr bwMode="auto">
          <a:xfrm>
            <a:off x="990600" y="1447800"/>
            <a:ext cx="7162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50000"/>
              </a:spcBef>
              <a:buClrTx/>
              <a:buFontTx/>
              <a:buNone/>
            </a:pPr>
            <a:r>
              <a:rPr lang="en-US" altLang="en-US" b="0" dirty="0">
                <a:solidFill>
                  <a:schemeClr val="tx1"/>
                </a:solidFill>
                <a:latin typeface="+mn-lt"/>
              </a:rPr>
              <a:t>To ensure that employers and employees know about work hazards and how to protect themselves so that the incidence of illnesses and injuries due to hazardous chemicals is reduced.</a:t>
            </a:r>
          </a:p>
        </p:txBody>
      </p:sp>
      <p:grpSp>
        <p:nvGrpSpPr>
          <p:cNvPr id="2" name="Group 1"/>
          <p:cNvGrpSpPr/>
          <p:nvPr/>
        </p:nvGrpSpPr>
        <p:grpSpPr>
          <a:xfrm>
            <a:off x="838200" y="4114800"/>
            <a:ext cx="1511300" cy="1436687"/>
            <a:chOff x="838200" y="4114800"/>
            <a:chExt cx="1511300" cy="1436687"/>
          </a:xfrm>
        </p:grpSpPr>
        <p:sp>
          <p:nvSpPr>
            <p:cNvPr id="8201" name="Rectangle 8"/>
            <p:cNvSpPr>
              <a:spLocks noChangeArrowheads="1"/>
            </p:cNvSpPr>
            <p:nvPr/>
          </p:nvSpPr>
          <p:spPr bwMode="auto">
            <a:xfrm>
              <a:off x="838200" y="4114800"/>
              <a:ext cx="1511300" cy="1436687"/>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endParaRPr lang="en-US" altLang="en-US" sz="2800" b="0"/>
            </a:p>
          </p:txBody>
        </p:sp>
        <p:sp>
          <p:nvSpPr>
            <p:cNvPr id="8207" name="Rectangle 14"/>
            <p:cNvSpPr>
              <a:spLocks noChangeArrowheads="1"/>
            </p:cNvSpPr>
            <p:nvPr/>
          </p:nvSpPr>
          <p:spPr bwMode="auto">
            <a:xfrm>
              <a:off x="1090612" y="4294188"/>
              <a:ext cx="1060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r>
                <a:rPr lang="en-US" altLang="en-US" sz="1800" b="0">
                  <a:solidFill>
                    <a:srgbClr val="000000"/>
                  </a:solidFill>
                </a:rPr>
                <a:t>Program</a:t>
              </a:r>
            </a:p>
          </p:txBody>
        </p:sp>
        <p:sp>
          <p:nvSpPr>
            <p:cNvPr id="8213" name="Line 24"/>
            <p:cNvSpPr>
              <a:spLocks noChangeShapeType="1"/>
            </p:cNvSpPr>
            <p:nvPr/>
          </p:nvSpPr>
          <p:spPr bwMode="auto">
            <a:xfrm>
              <a:off x="1014412" y="47244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14" name="Line 25"/>
            <p:cNvSpPr>
              <a:spLocks noChangeShapeType="1"/>
            </p:cNvSpPr>
            <p:nvPr/>
          </p:nvSpPr>
          <p:spPr bwMode="auto">
            <a:xfrm>
              <a:off x="1014412" y="48768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15" name="Line 26"/>
            <p:cNvSpPr>
              <a:spLocks noChangeShapeType="1"/>
            </p:cNvSpPr>
            <p:nvPr/>
          </p:nvSpPr>
          <p:spPr bwMode="auto">
            <a:xfrm>
              <a:off x="1014412" y="50292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16" name="Line 27"/>
            <p:cNvSpPr>
              <a:spLocks noChangeShapeType="1"/>
            </p:cNvSpPr>
            <p:nvPr/>
          </p:nvSpPr>
          <p:spPr bwMode="auto">
            <a:xfrm>
              <a:off x="1014412" y="51816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17" name="Line 28"/>
            <p:cNvSpPr>
              <a:spLocks noChangeShapeType="1"/>
            </p:cNvSpPr>
            <p:nvPr/>
          </p:nvSpPr>
          <p:spPr bwMode="auto">
            <a:xfrm>
              <a:off x="1014412" y="53340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grpSp>
      <p:grpSp>
        <p:nvGrpSpPr>
          <p:cNvPr id="4" name="Group 3"/>
          <p:cNvGrpSpPr/>
          <p:nvPr/>
        </p:nvGrpSpPr>
        <p:grpSpPr>
          <a:xfrm>
            <a:off x="6627813" y="3962400"/>
            <a:ext cx="1739900" cy="1482725"/>
            <a:chOff x="6627813" y="4365625"/>
            <a:chExt cx="1739900" cy="1482725"/>
          </a:xfrm>
        </p:grpSpPr>
        <p:sp>
          <p:nvSpPr>
            <p:cNvPr id="8205" name="Rectangle 12"/>
            <p:cNvSpPr>
              <a:spLocks noChangeArrowheads="1"/>
            </p:cNvSpPr>
            <p:nvPr/>
          </p:nvSpPr>
          <p:spPr bwMode="auto">
            <a:xfrm>
              <a:off x="6627813" y="4365625"/>
              <a:ext cx="1739900" cy="1482725"/>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endParaRPr lang="en-US" altLang="en-US" sz="2800" b="0"/>
            </a:p>
          </p:txBody>
        </p:sp>
        <p:sp>
          <p:nvSpPr>
            <p:cNvPr id="8206" name="Rectangle 13"/>
            <p:cNvSpPr>
              <a:spLocks noChangeArrowheads="1"/>
            </p:cNvSpPr>
            <p:nvPr/>
          </p:nvSpPr>
          <p:spPr bwMode="auto">
            <a:xfrm>
              <a:off x="7080250" y="4510088"/>
              <a:ext cx="66043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r>
                <a:rPr lang="en-US" altLang="en-US" sz="1800" b="0" dirty="0" smtClean="0">
                  <a:solidFill>
                    <a:srgbClr val="000000"/>
                  </a:solidFill>
                </a:rPr>
                <a:t>SDS</a:t>
              </a:r>
              <a:endParaRPr lang="en-US" altLang="en-US" sz="1800" b="0" dirty="0">
                <a:solidFill>
                  <a:srgbClr val="000000"/>
                </a:solidFill>
              </a:endParaRPr>
            </a:p>
          </p:txBody>
        </p:sp>
        <p:sp>
          <p:nvSpPr>
            <p:cNvPr id="8218" name="Line 29"/>
            <p:cNvSpPr>
              <a:spLocks noChangeShapeType="1"/>
            </p:cNvSpPr>
            <p:nvPr/>
          </p:nvSpPr>
          <p:spPr bwMode="auto">
            <a:xfrm>
              <a:off x="6934200" y="49530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19" name="Line 30"/>
            <p:cNvSpPr>
              <a:spLocks noChangeShapeType="1"/>
            </p:cNvSpPr>
            <p:nvPr/>
          </p:nvSpPr>
          <p:spPr bwMode="auto">
            <a:xfrm>
              <a:off x="6934200" y="51054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20" name="Line 31"/>
            <p:cNvSpPr>
              <a:spLocks noChangeShapeType="1"/>
            </p:cNvSpPr>
            <p:nvPr/>
          </p:nvSpPr>
          <p:spPr bwMode="auto">
            <a:xfrm>
              <a:off x="6934200" y="52578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21" name="Line 32"/>
            <p:cNvSpPr>
              <a:spLocks noChangeShapeType="1"/>
            </p:cNvSpPr>
            <p:nvPr/>
          </p:nvSpPr>
          <p:spPr bwMode="auto">
            <a:xfrm>
              <a:off x="6934200" y="54102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sp>
          <p:nvSpPr>
            <p:cNvPr id="8222" name="Line 33"/>
            <p:cNvSpPr>
              <a:spLocks noChangeShapeType="1"/>
            </p:cNvSpPr>
            <p:nvPr/>
          </p:nvSpPr>
          <p:spPr bwMode="auto">
            <a:xfrm>
              <a:off x="6934200" y="5562600"/>
              <a:ext cx="1143000" cy="0"/>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sz="2800" b="0">
                <a:solidFill>
                  <a:srgbClr val="FFFFFF"/>
                </a:solidFill>
                <a:latin typeface="Arial" panose="020B0604020202020204" pitchFamily="34" charset="0"/>
              </a:endParaRPr>
            </a:p>
          </p:txBody>
        </p:sp>
      </p:grpSp>
      <p:sp>
        <p:nvSpPr>
          <p:cNvPr id="29"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1270106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xfrm>
            <a:off x="-22186" y="381000"/>
            <a:ext cx="9166185" cy="1143000"/>
          </a:xfrm>
        </p:spPr>
        <p:txBody>
          <a:bodyPr>
            <a:normAutofit/>
          </a:bodyPr>
          <a:lstStyle/>
          <a:p>
            <a:pPr>
              <a:defRPr/>
            </a:pPr>
            <a:r>
              <a:rPr lang="en-US" sz="4000" b="0" dirty="0" smtClean="0">
                <a:solidFill>
                  <a:schemeClr val="tx1"/>
                </a:solidFill>
                <a:effectLst/>
              </a:rPr>
              <a:t>Who is covered?</a:t>
            </a:r>
          </a:p>
        </p:txBody>
      </p:sp>
      <p:sp>
        <p:nvSpPr>
          <p:cNvPr id="10245" name="Text Box 1027"/>
          <p:cNvSpPr txBox="1">
            <a:spLocks noChangeArrowheads="1"/>
          </p:cNvSpPr>
          <p:nvPr/>
        </p:nvSpPr>
        <p:spPr bwMode="auto">
          <a:xfrm>
            <a:off x="457200" y="1792575"/>
            <a:ext cx="8382000"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50000"/>
              </a:spcBef>
              <a:buClrTx/>
              <a:buFontTx/>
              <a:buNone/>
            </a:pPr>
            <a:r>
              <a:rPr lang="en-US" altLang="en-US" sz="2700" b="0" dirty="0">
                <a:solidFill>
                  <a:schemeClr val="tx1"/>
                </a:solidFill>
                <a:latin typeface="+mn-lt"/>
              </a:rPr>
              <a:t>OSHA’s Hazard Communication (</a:t>
            </a:r>
            <a:r>
              <a:rPr lang="en-US" altLang="en-US" sz="2700" b="0" dirty="0" err="1">
                <a:solidFill>
                  <a:srgbClr val="FF0000"/>
                </a:solidFill>
                <a:latin typeface="+mn-lt"/>
              </a:rPr>
              <a:t>HazCom</a:t>
            </a:r>
            <a:r>
              <a:rPr lang="en-US" altLang="en-US" sz="2700" b="0" dirty="0">
                <a:solidFill>
                  <a:schemeClr val="tx1"/>
                </a:solidFill>
                <a:latin typeface="+mn-lt"/>
              </a:rPr>
              <a:t>) standard applies to general industry, shipyard, marine terminals, </a:t>
            </a:r>
            <a:r>
              <a:rPr lang="en-US" altLang="en-US" sz="2700" b="0" dirty="0" err="1">
                <a:solidFill>
                  <a:schemeClr val="tx1"/>
                </a:solidFill>
                <a:latin typeface="+mn-lt"/>
              </a:rPr>
              <a:t>longshoring</a:t>
            </a:r>
            <a:r>
              <a:rPr lang="en-US" altLang="en-US" sz="2700" b="0" dirty="0">
                <a:solidFill>
                  <a:schemeClr val="tx1"/>
                </a:solidFill>
                <a:latin typeface="+mn-lt"/>
              </a:rPr>
              <a:t>, and construction employment and covers chemical manufacturers, importers, employers, and employees exposed to chemical hazards.</a:t>
            </a:r>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6</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2105532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90487"/>
            <a:ext cx="9144000" cy="1052513"/>
          </a:xfrm>
        </p:spPr>
        <p:txBody>
          <a:bodyPr/>
          <a:lstStyle/>
          <a:p>
            <a:pPr>
              <a:defRPr/>
            </a:pPr>
            <a:r>
              <a:rPr lang="en-US" sz="3600" b="0" dirty="0" smtClean="0">
                <a:solidFill>
                  <a:schemeClr val="tx1"/>
                </a:solidFill>
                <a:effectLst/>
              </a:rPr>
              <a:t>Employer Responsibilities</a:t>
            </a:r>
            <a:endParaRPr lang="en-US" sz="3100" b="0" dirty="0" smtClean="0">
              <a:solidFill>
                <a:schemeClr val="tx1"/>
              </a:solidFill>
              <a:effectLst/>
            </a:endParaRPr>
          </a:p>
        </p:txBody>
      </p:sp>
      <p:sp>
        <p:nvSpPr>
          <p:cNvPr id="12293" name="Rectangle 3"/>
          <p:cNvSpPr>
            <a:spLocks noGrp="1" noChangeArrowheads="1"/>
          </p:cNvSpPr>
          <p:nvPr>
            <p:ph idx="1"/>
          </p:nvPr>
        </p:nvSpPr>
        <p:spPr>
          <a:xfrm>
            <a:off x="609600" y="1143000"/>
            <a:ext cx="8153400" cy="4876800"/>
          </a:xfrm>
        </p:spPr>
        <p:txBody>
          <a:bodyPr>
            <a:normAutofit fontScale="92500" lnSpcReduction="10000"/>
          </a:bodyPr>
          <a:lstStyle/>
          <a:p>
            <a:r>
              <a:rPr lang="en-US" altLang="en-US" dirty="0" smtClean="0">
                <a:solidFill>
                  <a:schemeClr val="tx1"/>
                </a:solidFill>
              </a:rPr>
              <a:t>Identify and list hazardous chemicals in their workplaces</a:t>
            </a:r>
          </a:p>
          <a:p>
            <a:r>
              <a:rPr lang="en-US" altLang="en-US" dirty="0" smtClean="0">
                <a:solidFill>
                  <a:schemeClr val="tx1"/>
                </a:solidFill>
              </a:rPr>
              <a:t>Obtain Safety Data Sheets (SDSs) and labels for each hazardous chemical, if not provided by the manufacturer, importer, or distributor</a:t>
            </a:r>
          </a:p>
          <a:p>
            <a:r>
              <a:rPr lang="en-US" altLang="en-US" dirty="0" smtClean="0">
                <a:solidFill>
                  <a:schemeClr val="tx1"/>
                </a:solidFill>
              </a:rPr>
              <a:t>Implement a written </a:t>
            </a:r>
            <a:r>
              <a:rPr lang="en-US" altLang="en-US" dirty="0" err="1" smtClean="0">
                <a:solidFill>
                  <a:schemeClr val="tx1"/>
                </a:solidFill>
              </a:rPr>
              <a:t>HazCom</a:t>
            </a:r>
            <a:r>
              <a:rPr lang="en-US" altLang="en-US" dirty="0" smtClean="0">
                <a:solidFill>
                  <a:schemeClr val="tx1"/>
                </a:solidFill>
              </a:rPr>
              <a:t> program, including labels, MSDSs, and employee training</a:t>
            </a:r>
          </a:p>
          <a:p>
            <a:r>
              <a:rPr lang="en-US" altLang="en-US" dirty="0" smtClean="0">
                <a:solidFill>
                  <a:schemeClr val="tx1"/>
                </a:solidFill>
              </a:rPr>
              <a:t>Communicate hazard information to employees through labels, SDSs, and formal training programs</a:t>
            </a:r>
          </a:p>
          <a:p>
            <a:endParaRPr lang="en-US" altLang="en-US" dirty="0" smtClean="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7</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681023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76200" y="303213"/>
            <a:ext cx="9067800" cy="1144587"/>
          </a:xfrm>
        </p:spPr>
        <p:txBody>
          <a:bodyPr>
            <a:normAutofit fontScale="90000"/>
          </a:bodyPr>
          <a:lstStyle/>
          <a:p>
            <a:pPr>
              <a:defRPr/>
            </a:pPr>
            <a:r>
              <a:rPr lang="en-US" sz="4000" b="0" dirty="0" smtClean="0">
                <a:solidFill>
                  <a:schemeClr val="tx1"/>
                </a:solidFill>
                <a:effectLst/>
              </a:rPr>
              <a:t>How can Workplace </a:t>
            </a:r>
            <a:r>
              <a:rPr lang="en-US" sz="4000" dirty="0"/>
              <a:t>H</a:t>
            </a:r>
            <a:r>
              <a:rPr lang="en-US" sz="4000" b="0" dirty="0" smtClean="0">
                <a:solidFill>
                  <a:schemeClr val="tx1"/>
                </a:solidFill>
                <a:effectLst/>
              </a:rPr>
              <a:t>azards be </a:t>
            </a:r>
            <a:br>
              <a:rPr lang="en-US" sz="4000" b="0" dirty="0" smtClean="0">
                <a:solidFill>
                  <a:schemeClr val="tx1"/>
                </a:solidFill>
                <a:effectLst/>
              </a:rPr>
            </a:br>
            <a:r>
              <a:rPr lang="en-US" sz="4000" b="0" dirty="0" smtClean="0">
                <a:solidFill>
                  <a:schemeClr val="tx1"/>
                </a:solidFill>
                <a:effectLst/>
              </a:rPr>
              <a:t>Minimized?</a:t>
            </a:r>
          </a:p>
        </p:txBody>
      </p:sp>
      <p:sp>
        <p:nvSpPr>
          <p:cNvPr id="14341" name="Rectangle 3"/>
          <p:cNvSpPr>
            <a:spLocks noGrp="1" noChangeArrowheads="1"/>
          </p:cNvSpPr>
          <p:nvPr>
            <p:ph idx="1"/>
          </p:nvPr>
        </p:nvSpPr>
        <p:spPr>
          <a:xfrm>
            <a:off x="228600" y="1600200"/>
            <a:ext cx="8610600" cy="4114800"/>
          </a:xfrm>
        </p:spPr>
        <p:txBody>
          <a:bodyPr/>
          <a:lstStyle/>
          <a:p>
            <a:r>
              <a:rPr lang="en-US" altLang="en-US" dirty="0" smtClean="0">
                <a:solidFill>
                  <a:schemeClr val="tx1"/>
                </a:solidFill>
              </a:rPr>
              <a:t>The first step in minimizing workplace hazards is to perform a thorough hazard assessment.</a:t>
            </a:r>
          </a:p>
          <a:p>
            <a:r>
              <a:rPr lang="en-US" altLang="en-US" dirty="0" smtClean="0">
                <a:solidFill>
                  <a:schemeClr val="tx1"/>
                </a:solidFill>
              </a:rPr>
              <a:t>Employers can rely on the evaluations performed by the manufacturers or importers to establish the hazards of the chemicals they use.</a:t>
            </a:r>
          </a:p>
          <a:p>
            <a:pPr lvl="1"/>
            <a:r>
              <a:rPr lang="en-US" altLang="en-US" sz="2400" i="1" dirty="0" smtClean="0">
                <a:solidFill>
                  <a:schemeClr val="tx1"/>
                </a:solidFill>
              </a:rPr>
              <a:t>This information is obtained from SDSs and labels</a:t>
            </a:r>
          </a:p>
        </p:txBody>
      </p:sp>
      <p:sp>
        <p:nvSpPr>
          <p:cNvPr id="5"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8</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1162645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9902" y="227013"/>
            <a:ext cx="9173901" cy="1144587"/>
          </a:xfrm>
        </p:spPr>
        <p:txBody>
          <a:bodyPr>
            <a:normAutofit/>
          </a:bodyPr>
          <a:lstStyle/>
          <a:p>
            <a:pPr>
              <a:defRPr/>
            </a:pPr>
            <a:r>
              <a:rPr lang="en-US" sz="3600" b="0" dirty="0" smtClean="0">
                <a:solidFill>
                  <a:schemeClr val="tx1"/>
                </a:solidFill>
                <a:effectLst/>
              </a:rPr>
              <a:t>Why is a Written </a:t>
            </a:r>
            <a:r>
              <a:rPr lang="en-US" sz="3600" dirty="0"/>
              <a:t>P</a:t>
            </a:r>
            <a:r>
              <a:rPr lang="en-US" sz="3600" b="0" dirty="0" smtClean="0">
                <a:solidFill>
                  <a:schemeClr val="tx1"/>
                </a:solidFill>
                <a:effectLst/>
              </a:rPr>
              <a:t>rogram </a:t>
            </a:r>
            <a:r>
              <a:rPr lang="en-US" sz="3600" dirty="0"/>
              <a:t>R</a:t>
            </a:r>
            <a:r>
              <a:rPr lang="en-US" sz="3600" b="0" dirty="0" smtClean="0">
                <a:solidFill>
                  <a:schemeClr val="tx1"/>
                </a:solidFill>
                <a:effectLst/>
              </a:rPr>
              <a:t>equired?</a:t>
            </a:r>
          </a:p>
        </p:txBody>
      </p:sp>
      <p:sp>
        <p:nvSpPr>
          <p:cNvPr id="16389" name="Rectangle 3"/>
          <p:cNvSpPr>
            <a:spLocks noGrp="1" noChangeArrowheads="1"/>
          </p:cNvSpPr>
          <p:nvPr>
            <p:ph idx="1"/>
          </p:nvPr>
        </p:nvSpPr>
        <p:spPr>
          <a:xfrm>
            <a:off x="152400" y="2057400"/>
            <a:ext cx="4433888" cy="2819400"/>
          </a:xfrm>
        </p:spPr>
        <p:txBody>
          <a:bodyPr>
            <a:normAutofit fontScale="85000" lnSpcReduction="10000"/>
          </a:bodyPr>
          <a:lstStyle/>
          <a:p>
            <a:r>
              <a:rPr lang="en-US" altLang="en-US" dirty="0" smtClean="0">
                <a:solidFill>
                  <a:schemeClr val="tx1"/>
                </a:solidFill>
              </a:rPr>
              <a:t>Ensures that all employers receive the information they need to inform and train their employees</a:t>
            </a:r>
          </a:p>
          <a:p>
            <a:r>
              <a:rPr lang="en-US" altLang="en-US" dirty="0" smtClean="0">
                <a:solidFill>
                  <a:schemeClr val="tx1"/>
                </a:solidFill>
              </a:rPr>
              <a:t>Provides necessary hazard information to employees</a:t>
            </a:r>
          </a:p>
        </p:txBody>
      </p:sp>
      <p:grpSp>
        <p:nvGrpSpPr>
          <p:cNvPr id="16390" name="Group 9"/>
          <p:cNvGrpSpPr>
            <a:grpSpLocks/>
          </p:cNvGrpSpPr>
          <p:nvPr/>
        </p:nvGrpSpPr>
        <p:grpSpPr bwMode="auto">
          <a:xfrm>
            <a:off x="4495800" y="1814513"/>
            <a:ext cx="4024313" cy="3748087"/>
            <a:chOff x="3335" y="1031"/>
            <a:chExt cx="2032" cy="1833"/>
          </a:xfrm>
        </p:grpSpPr>
        <p:graphicFrame>
          <p:nvGraphicFramePr>
            <p:cNvPr id="16391" name="Object 4"/>
            <p:cNvGraphicFramePr>
              <a:graphicFrameLocks/>
            </p:cNvGraphicFramePr>
            <p:nvPr/>
          </p:nvGraphicFramePr>
          <p:xfrm>
            <a:off x="3335" y="1031"/>
            <a:ext cx="2032" cy="1833"/>
          </p:xfrm>
          <a:graphic>
            <a:graphicData uri="http://schemas.openxmlformats.org/presentationml/2006/ole">
              <mc:AlternateContent xmlns:mc="http://schemas.openxmlformats.org/markup-compatibility/2006">
                <mc:Choice xmlns:v="urn:schemas-microsoft-com:vml" Requires="v">
                  <p:oleObj spid="_x0000_s1058" name="CorelDRAW!" r:id="rId4" imgW="2311518" imgH="1847751" progId="CDraw4">
                    <p:embed/>
                  </p:oleObj>
                </mc:Choice>
                <mc:Fallback>
                  <p:oleObj name="CorelDRAW!" r:id="rId4" imgW="2311518" imgH="1847751" progId="CDraw4">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5" y="1031"/>
                          <a:ext cx="2032" cy="1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2" name="Rectangle 5"/>
            <p:cNvSpPr>
              <a:spLocks noChangeArrowheads="1"/>
            </p:cNvSpPr>
            <p:nvPr/>
          </p:nvSpPr>
          <p:spPr bwMode="auto">
            <a:xfrm>
              <a:off x="3410" y="1296"/>
              <a:ext cx="1434" cy="1028"/>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endParaRPr lang="en-US" altLang="en-US" sz="1000" b="0" dirty="0">
                <a:latin typeface="Times New Roman" panose="02020603050405020304" pitchFamily="18" charset="0"/>
              </a:endParaRPr>
            </a:p>
            <a:p>
              <a:pPr algn="l">
                <a:spcBef>
                  <a:spcPct val="0"/>
                </a:spcBef>
                <a:buClrTx/>
                <a:buFontTx/>
                <a:buNone/>
              </a:pPr>
              <a:r>
                <a:rPr lang="en-US" altLang="en-US" sz="1500" b="0" dirty="0"/>
                <a:t>(f)  "Labels and other forms of warning."</a:t>
              </a:r>
            </a:p>
            <a:p>
              <a:pPr algn="l">
                <a:spcBef>
                  <a:spcPct val="0"/>
                </a:spcBef>
                <a:buClrTx/>
                <a:buFontTx/>
                <a:buNone/>
              </a:pPr>
              <a:r>
                <a:rPr lang="en-US" altLang="en-US" sz="1500" b="0" dirty="0"/>
                <a:t>(g) </a:t>
              </a:r>
              <a:r>
                <a:rPr lang="en-US" altLang="en-US" sz="1500" b="0" dirty="0" smtClean="0"/>
                <a:t>“Safety </a:t>
              </a:r>
              <a:r>
                <a:rPr lang="en-US" altLang="en-US" sz="1500" b="0" dirty="0"/>
                <a:t>data sheets."</a:t>
              </a:r>
            </a:p>
            <a:p>
              <a:pPr algn="l">
                <a:spcBef>
                  <a:spcPct val="0"/>
                </a:spcBef>
                <a:buClrTx/>
                <a:buFontTx/>
                <a:buNone/>
              </a:pPr>
              <a:r>
                <a:rPr lang="en-US" altLang="en-US" sz="1500" b="0" dirty="0"/>
                <a:t>(h) "Employee  information and training." </a:t>
              </a:r>
            </a:p>
          </p:txBody>
        </p:sp>
        <p:sp>
          <p:nvSpPr>
            <p:cNvPr id="16393" name="Rectangle 6"/>
            <p:cNvSpPr>
              <a:spLocks noChangeArrowheads="1"/>
            </p:cNvSpPr>
            <p:nvPr/>
          </p:nvSpPr>
          <p:spPr bwMode="auto">
            <a:xfrm>
              <a:off x="3446" y="1087"/>
              <a:ext cx="1256" cy="239"/>
            </a:xfrm>
            <a:prstGeom prst="rect">
              <a:avLst/>
            </a:prstGeom>
            <a:solidFill>
              <a:schemeClr val="accent1"/>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0"/>
                </a:spcBef>
                <a:buClrTx/>
                <a:buFontTx/>
                <a:buNone/>
              </a:pPr>
              <a:r>
                <a:rPr lang="en-US" altLang="en-US" sz="1800">
                  <a:latin typeface="Times New Roman" panose="02020603050405020304" pitchFamily="18" charset="0"/>
                </a:rPr>
                <a:t>HazCom Program</a:t>
              </a:r>
            </a:p>
          </p:txBody>
        </p:sp>
      </p:grpSp>
      <p:sp>
        <p:nvSpPr>
          <p:cNvPr id="9"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9</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50290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379413"/>
            <a:ext cx="9080339" cy="1144587"/>
          </a:xfrm>
        </p:spPr>
        <p:txBody>
          <a:bodyPr>
            <a:normAutofit fontScale="90000"/>
          </a:bodyPr>
          <a:lstStyle/>
          <a:p>
            <a:pPr>
              <a:defRPr/>
            </a:pPr>
            <a:r>
              <a:rPr lang="en-US" b="0" dirty="0" smtClean="0">
                <a:solidFill>
                  <a:schemeClr val="tx1"/>
                </a:solidFill>
                <a:effectLst/>
              </a:rPr>
              <a:t>Written </a:t>
            </a:r>
            <a:r>
              <a:rPr lang="en-US" b="0" dirty="0" err="1" smtClean="0">
                <a:solidFill>
                  <a:schemeClr val="tx1"/>
                </a:solidFill>
                <a:effectLst/>
              </a:rPr>
              <a:t>HazCom</a:t>
            </a:r>
            <a:r>
              <a:rPr lang="en-US" b="0" dirty="0" smtClean="0">
                <a:solidFill>
                  <a:schemeClr val="tx1"/>
                </a:solidFill>
                <a:effectLst/>
              </a:rPr>
              <a:t> Program</a:t>
            </a:r>
            <a:br>
              <a:rPr lang="en-US" b="0" dirty="0" smtClean="0">
                <a:solidFill>
                  <a:schemeClr val="tx1"/>
                </a:solidFill>
                <a:effectLst/>
              </a:rPr>
            </a:br>
            <a:r>
              <a:rPr lang="en-US" b="0" dirty="0" smtClean="0">
                <a:solidFill>
                  <a:schemeClr val="tx1"/>
                </a:solidFill>
                <a:effectLst/>
              </a:rPr>
              <a:t>Requirements</a:t>
            </a:r>
          </a:p>
        </p:txBody>
      </p:sp>
      <p:sp>
        <p:nvSpPr>
          <p:cNvPr id="18437" name="Rectangle 3"/>
          <p:cNvSpPr>
            <a:spLocks noGrp="1" noChangeArrowheads="1"/>
          </p:cNvSpPr>
          <p:nvPr>
            <p:ph idx="1"/>
          </p:nvPr>
        </p:nvSpPr>
        <p:spPr>
          <a:xfrm>
            <a:off x="609600" y="1905000"/>
            <a:ext cx="8382000" cy="4114800"/>
          </a:xfrm>
        </p:spPr>
        <p:txBody>
          <a:bodyPr/>
          <a:lstStyle/>
          <a:p>
            <a:r>
              <a:rPr lang="en-US" altLang="en-US" dirty="0" smtClean="0">
                <a:solidFill>
                  <a:schemeClr val="tx1"/>
                </a:solidFill>
              </a:rPr>
              <a:t>Describes container labeling, SDSs, and employee training for each workplace </a:t>
            </a:r>
          </a:p>
          <a:p>
            <a:r>
              <a:rPr lang="en-US" altLang="en-US" dirty="0" smtClean="0">
                <a:solidFill>
                  <a:schemeClr val="tx1"/>
                </a:solidFill>
              </a:rPr>
              <a:t>List of the hazardous chemicals</a:t>
            </a:r>
          </a:p>
          <a:p>
            <a:r>
              <a:rPr lang="en-US" altLang="en-US" dirty="0" smtClean="0">
                <a:solidFill>
                  <a:schemeClr val="tx1"/>
                </a:solidFill>
              </a:rPr>
              <a:t>Make information regarding hazards and protective measures available to other employers onsite</a:t>
            </a:r>
          </a:p>
        </p:txBody>
      </p:sp>
      <p:sp>
        <p:nvSpPr>
          <p:cNvPr id="5"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10</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588615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228600"/>
            <a:ext cx="9144000" cy="1144587"/>
          </a:xfrm>
        </p:spPr>
        <p:txBody>
          <a:bodyPr/>
          <a:lstStyle/>
          <a:p>
            <a:pPr>
              <a:defRPr/>
            </a:pPr>
            <a:r>
              <a:rPr lang="en-US" b="0" dirty="0" smtClean="0">
                <a:solidFill>
                  <a:schemeClr val="tx1"/>
                </a:solidFill>
                <a:effectLst/>
              </a:rPr>
              <a:t>How Must </a:t>
            </a:r>
            <a:r>
              <a:rPr lang="en-US" dirty="0"/>
              <a:t>C</a:t>
            </a:r>
            <a:r>
              <a:rPr lang="en-US" b="0" dirty="0" smtClean="0">
                <a:solidFill>
                  <a:schemeClr val="tx1"/>
                </a:solidFill>
                <a:effectLst/>
              </a:rPr>
              <a:t>hemicals be Labeled?</a:t>
            </a:r>
          </a:p>
        </p:txBody>
      </p:sp>
      <p:sp>
        <p:nvSpPr>
          <p:cNvPr id="20485" name="Rectangle 3"/>
          <p:cNvSpPr>
            <a:spLocks noGrp="1" noChangeArrowheads="1"/>
          </p:cNvSpPr>
          <p:nvPr>
            <p:ph idx="1"/>
          </p:nvPr>
        </p:nvSpPr>
        <p:spPr>
          <a:xfrm>
            <a:off x="609600" y="3251924"/>
            <a:ext cx="5562600" cy="2005876"/>
          </a:xfrm>
        </p:spPr>
        <p:txBody>
          <a:bodyPr>
            <a:normAutofit/>
          </a:bodyPr>
          <a:lstStyle/>
          <a:p>
            <a:pPr>
              <a:lnSpc>
                <a:spcPct val="90000"/>
              </a:lnSpc>
            </a:pPr>
            <a:r>
              <a:rPr lang="en-US" altLang="en-US" sz="2800" dirty="0" smtClean="0">
                <a:solidFill>
                  <a:schemeClr val="tx1"/>
                </a:solidFill>
              </a:rPr>
              <a:t>Identity of the chemical</a:t>
            </a:r>
          </a:p>
          <a:p>
            <a:pPr>
              <a:lnSpc>
                <a:spcPct val="90000"/>
              </a:lnSpc>
            </a:pPr>
            <a:r>
              <a:rPr lang="en-US" altLang="en-US" sz="2800" dirty="0" smtClean="0">
                <a:solidFill>
                  <a:schemeClr val="tx1"/>
                </a:solidFill>
              </a:rPr>
              <a:t>Appropriate hazard warnings</a:t>
            </a:r>
          </a:p>
          <a:p>
            <a:pPr>
              <a:lnSpc>
                <a:spcPct val="90000"/>
              </a:lnSpc>
            </a:pPr>
            <a:r>
              <a:rPr lang="en-US" altLang="en-US" sz="2800" dirty="0" smtClean="0">
                <a:solidFill>
                  <a:schemeClr val="tx1"/>
                </a:solidFill>
              </a:rPr>
              <a:t>Name and address of the responsible party</a:t>
            </a:r>
          </a:p>
        </p:txBody>
      </p:sp>
      <p:pic>
        <p:nvPicPr>
          <p:cNvPr id="20486"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5" y="2209800"/>
            <a:ext cx="2295525" cy="2514600"/>
          </a:xfrm>
          <a:prstGeom prst="rect">
            <a:avLst/>
          </a:prstGeom>
          <a:noFill/>
          <a:ln>
            <a:noFill/>
          </a:ln>
          <a:effectLst>
            <a:outerShdw blurRad="107950" dist="215900"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7" name="Text Box 6"/>
          <p:cNvSpPr txBox="1">
            <a:spLocks noChangeArrowheads="1"/>
          </p:cNvSpPr>
          <p:nvPr/>
        </p:nvSpPr>
        <p:spPr bwMode="auto">
          <a:xfrm>
            <a:off x="304800" y="1325940"/>
            <a:ext cx="6096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lgn="l">
              <a:spcBef>
                <a:spcPct val="50000"/>
              </a:spcBef>
              <a:buClrTx/>
              <a:buFontTx/>
              <a:buNone/>
            </a:pPr>
            <a:r>
              <a:rPr lang="en-US" altLang="en-US" sz="3200" b="0" dirty="0">
                <a:solidFill>
                  <a:schemeClr val="tx1"/>
                </a:solidFill>
                <a:latin typeface="+mn-lt"/>
              </a:rPr>
              <a:t>Each container of hazardous chemicals entering the workplace must be labeled or marked with</a:t>
            </a:r>
            <a:r>
              <a:rPr lang="en-US" altLang="en-US" sz="2800" b="0" dirty="0">
                <a:solidFill>
                  <a:schemeClr val="tx1"/>
                </a:solidFill>
                <a:latin typeface="+mn-lt"/>
              </a:rPr>
              <a:t>:</a:t>
            </a:r>
          </a:p>
        </p:txBody>
      </p:sp>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11</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2297600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4288" y="150813"/>
            <a:ext cx="9158288" cy="1144587"/>
          </a:xfrm>
        </p:spPr>
        <p:txBody>
          <a:bodyPr/>
          <a:lstStyle/>
          <a:p>
            <a:pPr>
              <a:defRPr/>
            </a:pPr>
            <a:r>
              <a:rPr lang="en-US" b="0" dirty="0" smtClean="0">
                <a:solidFill>
                  <a:schemeClr val="tx1"/>
                </a:solidFill>
                <a:effectLst/>
              </a:rPr>
              <a:t>Container Labeling in the </a:t>
            </a:r>
            <a:r>
              <a:rPr lang="en-US" b="0" dirty="0">
                <a:solidFill>
                  <a:schemeClr val="tx1"/>
                </a:solidFill>
                <a:effectLst/>
              </a:rPr>
              <a:t>W</a:t>
            </a:r>
            <a:r>
              <a:rPr lang="en-US" b="0" dirty="0" smtClean="0">
                <a:solidFill>
                  <a:schemeClr val="tx1"/>
                </a:solidFill>
                <a:effectLst/>
              </a:rPr>
              <a:t>orkplace</a:t>
            </a:r>
          </a:p>
        </p:txBody>
      </p:sp>
      <p:sp>
        <p:nvSpPr>
          <p:cNvPr id="22533" name="Rectangle 3"/>
          <p:cNvSpPr>
            <a:spLocks noGrp="1" noChangeArrowheads="1"/>
          </p:cNvSpPr>
          <p:nvPr>
            <p:ph idx="1"/>
          </p:nvPr>
        </p:nvSpPr>
        <p:spPr>
          <a:xfrm>
            <a:off x="317500" y="1524000"/>
            <a:ext cx="5181600" cy="4114800"/>
          </a:xfrm>
        </p:spPr>
        <p:txBody>
          <a:bodyPr>
            <a:normAutofit fontScale="85000" lnSpcReduction="10000"/>
          </a:bodyPr>
          <a:lstStyle/>
          <a:p>
            <a:r>
              <a:rPr lang="en-US" altLang="en-US" dirty="0" smtClean="0">
                <a:solidFill>
                  <a:schemeClr val="tx1"/>
                </a:solidFill>
              </a:rPr>
              <a:t>The hazard warning can be any type of message, picture, or symbol that provides information on the hazards of the chemical(s) and the targeted organs affected, if applicable</a:t>
            </a:r>
          </a:p>
          <a:p>
            <a:r>
              <a:rPr lang="en-US" altLang="en-US" dirty="0" smtClean="0">
                <a:solidFill>
                  <a:schemeClr val="tx1"/>
                </a:solidFill>
              </a:rPr>
              <a:t>Labels must be legible, in English (plus other languages, if desired), and prominently displayed</a:t>
            </a:r>
          </a:p>
        </p:txBody>
      </p:sp>
      <p:pic>
        <p:nvPicPr>
          <p:cNvPr id="22534" name="Picture 5" descr="S:\container lab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931988"/>
            <a:ext cx="2895600" cy="2509837"/>
          </a:xfrm>
          <a:prstGeom prst="rect">
            <a:avLst/>
          </a:prstGeom>
          <a:noFill/>
          <a:ln>
            <a:noFill/>
          </a:ln>
          <a:effectLst>
            <a:outerShdw blurRad="92075" dist="152400" dir="2700000" algn="tl" rotWithShape="0">
              <a:srgbClr val="000000">
                <a:alpha val="9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12</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2348630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4"/>
          <p:cNvSpPr>
            <a:spLocks noGrp="1" noChangeArrowheads="1"/>
          </p:cNvSpPr>
          <p:nvPr>
            <p:ph type="title"/>
          </p:nvPr>
        </p:nvSpPr>
        <p:spPr bwMode="auto">
          <a:xfrm>
            <a:off x="63660" y="122238"/>
            <a:ext cx="9080339" cy="13255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Hazard Communication</a:t>
            </a:r>
            <a:r>
              <a:rPr lang="en-US" altLang="en-US" sz="4000" dirty="0" smtClean="0"/>
              <a:t/>
            </a:r>
            <a:br>
              <a:rPr lang="en-US" altLang="en-US" sz="4000" dirty="0" smtClean="0"/>
            </a:br>
            <a:r>
              <a:rPr lang="en-US" altLang="en-US" sz="4000" b="1" i="1" u="sng" dirty="0" smtClean="0"/>
              <a:t>Right-to-Understand</a:t>
            </a:r>
          </a:p>
        </p:txBody>
      </p:sp>
      <p:sp>
        <p:nvSpPr>
          <p:cNvPr id="55300" name="Rectangle 5"/>
          <p:cNvSpPr>
            <a:spLocks noGrp="1" noChangeArrowheads="1"/>
          </p:cNvSpPr>
          <p:nvPr>
            <p:ph idx="1"/>
          </p:nvPr>
        </p:nvSpPr>
        <p:spPr>
          <a:xfrm>
            <a:off x="228600" y="1600200"/>
            <a:ext cx="4832350" cy="3657600"/>
          </a:xfrm>
        </p:spPr>
        <p:txBody>
          <a:bodyPr/>
          <a:lstStyle/>
          <a:p>
            <a:pPr eaLnBrk="1" hangingPunct="1"/>
            <a:r>
              <a:rPr lang="en-US" altLang="en-US" dirty="0" smtClean="0">
                <a:solidFill>
                  <a:srgbClr val="006666"/>
                </a:solidFill>
              </a:rPr>
              <a:t>Every employee has the right to know what hazardous chemicals are used on the job and how to work safely with those chemicals.</a:t>
            </a:r>
          </a:p>
        </p:txBody>
      </p:sp>
      <p:pic>
        <p:nvPicPr>
          <p:cNvPr id="55301" name="Picture 6"/>
          <p:cNvPicPr>
            <a:picLocks noChangeAspect="1" noChangeArrowheads="1"/>
          </p:cNvPicPr>
          <p:nvPr/>
        </p:nvPicPr>
        <p:blipFill>
          <a:blip r:embed="rId3" cstate="print"/>
          <a:stretch>
            <a:fillRect/>
          </a:stretch>
        </p:blipFill>
        <p:spPr bwMode="auto">
          <a:xfrm>
            <a:off x="5981218" y="1659339"/>
            <a:ext cx="27432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720px-US-ChemicalSafetyBoard-Logo.svg.png"/>
          <p:cNvPicPr>
            <a:picLocks noChangeAspect="1"/>
          </p:cNvPicPr>
          <p:nvPr/>
        </p:nvPicPr>
        <p:blipFill>
          <a:blip r:embed="rId4" cstate="print"/>
          <a:stretch>
            <a:fillRect/>
          </a:stretch>
        </p:blipFill>
        <p:spPr>
          <a:xfrm>
            <a:off x="3200400" y="4448175"/>
            <a:ext cx="3598333" cy="1619250"/>
          </a:xfrm>
          <a:prstGeom prst="rect">
            <a:avLst/>
          </a:prstGeom>
        </p:spPr>
      </p:pic>
      <p:sp>
        <p:nvSpPr>
          <p:cNvPr id="8"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13</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4"/>
          <p:cNvSpPr>
            <a:spLocks noGrp="1" noChangeArrowheads="1"/>
          </p:cNvSpPr>
          <p:nvPr>
            <p:ph type="title"/>
          </p:nvPr>
        </p:nvSpPr>
        <p:spPr bwMode="auto">
          <a:xfrm>
            <a:off x="25078" y="309960"/>
            <a:ext cx="9118922" cy="83304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Hazard Communication Responsibilities</a:t>
            </a:r>
            <a:endParaRPr lang="en-US" altLang="en-US" sz="3600" dirty="0" smtClean="0"/>
          </a:p>
        </p:txBody>
      </p:sp>
      <p:sp>
        <p:nvSpPr>
          <p:cNvPr id="56324" name="Rectangle 5"/>
          <p:cNvSpPr>
            <a:spLocks noGrp="1" noChangeArrowheads="1"/>
          </p:cNvSpPr>
          <p:nvPr>
            <p:ph idx="1"/>
          </p:nvPr>
        </p:nvSpPr>
        <p:spPr>
          <a:xfrm>
            <a:off x="228600" y="1066800"/>
            <a:ext cx="5181600" cy="4724400"/>
          </a:xfrm>
        </p:spPr>
        <p:txBody>
          <a:bodyPr/>
          <a:lstStyle/>
          <a:p>
            <a:pPr eaLnBrk="1" hangingPunct="1">
              <a:lnSpc>
                <a:spcPct val="90000"/>
              </a:lnSpc>
              <a:spcBef>
                <a:spcPts val="1800"/>
              </a:spcBef>
            </a:pPr>
            <a:r>
              <a:rPr lang="en-US" altLang="en-US" sz="2400" dirty="0" smtClean="0">
                <a:solidFill>
                  <a:srgbClr val="006666"/>
                </a:solidFill>
              </a:rPr>
              <a:t>Chemical manufacturers must determine a chemical’s hazards and provide an SDS.</a:t>
            </a:r>
          </a:p>
          <a:p>
            <a:pPr eaLnBrk="1" hangingPunct="1">
              <a:lnSpc>
                <a:spcPct val="90000"/>
              </a:lnSpc>
              <a:spcBef>
                <a:spcPts val="1800"/>
              </a:spcBef>
            </a:pPr>
            <a:r>
              <a:rPr lang="en-US" altLang="en-US" sz="2400" dirty="0" smtClean="0">
                <a:solidFill>
                  <a:srgbClr val="800000"/>
                </a:solidFill>
              </a:rPr>
              <a:t>Employers must make the SDS available and train employees on the hazards of the chemical and how to protect themselves from those hazards.</a:t>
            </a:r>
          </a:p>
          <a:p>
            <a:pPr eaLnBrk="1" hangingPunct="1">
              <a:lnSpc>
                <a:spcPct val="90000"/>
              </a:lnSpc>
              <a:spcBef>
                <a:spcPts val="1800"/>
              </a:spcBef>
            </a:pPr>
            <a:r>
              <a:rPr lang="en-US" altLang="en-US" sz="2400" dirty="0" smtClean="0">
                <a:solidFill>
                  <a:srgbClr val="006600"/>
                </a:solidFill>
              </a:rPr>
              <a:t>Employees must read the SDS so that they can identify the hazards and understand how to work safely with the chemical.</a:t>
            </a:r>
          </a:p>
        </p:txBody>
      </p:sp>
      <p:pic>
        <p:nvPicPr>
          <p:cNvPr id="56325" name="Picture 6"/>
          <p:cNvPicPr>
            <a:picLocks noChangeAspect="1" noChangeArrowheads="1"/>
          </p:cNvPicPr>
          <p:nvPr/>
        </p:nvPicPr>
        <p:blipFill>
          <a:blip r:embed="rId3" cstate="print"/>
          <a:stretch>
            <a:fillRect/>
          </a:stretch>
        </p:blipFill>
        <p:spPr bwMode="auto">
          <a:xfrm>
            <a:off x="5666772" y="1600200"/>
            <a:ext cx="3276600"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14</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324">
                                            <p:txEl>
                                              <p:pRg st="0" end="0"/>
                                            </p:txEl>
                                          </p:spTgt>
                                        </p:tgtEl>
                                        <p:attrNameLst>
                                          <p:attrName>style.visibility</p:attrName>
                                        </p:attrNameLst>
                                      </p:cBhvr>
                                      <p:to>
                                        <p:strVal val="visible"/>
                                      </p:to>
                                    </p:set>
                                    <p:animEffect transition="in" filter="fade">
                                      <p:cBhvr>
                                        <p:cTn id="7" dur="500"/>
                                        <p:tgtEl>
                                          <p:spTgt spid="563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324">
                                            <p:txEl>
                                              <p:pRg st="1" end="1"/>
                                            </p:txEl>
                                          </p:spTgt>
                                        </p:tgtEl>
                                        <p:attrNameLst>
                                          <p:attrName>style.visibility</p:attrName>
                                        </p:attrNameLst>
                                      </p:cBhvr>
                                      <p:to>
                                        <p:strVal val="visible"/>
                                      </p:to>
                                    </p:set>
                                    <p:animEffect transition="in" filter="fade">
                                      <p:cBhvr>
                                        <p:cTn id="12" dur="500"/>
                                        <p:tgtEl>
                                          <p:spTgt spid="563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6324">
                                            <p:txEl>
                                              <p:pRg st="2" end="2"/>
                                            </p:txEl>
                                          </p:spTgt>
                                        </p:tgtEl>
                                        <p:attrNameLst>
                                          <p:attrName>style.visibility</p:attrName>
                                        </p:attrNameLst>
                                      </p:cBhvr>
                                      <p:to>
                                        <p:strVal val="visible"/>
                                      </p:to>
                                    </p:set>
                                    <p:animEffect transition="in" filter="fade">
                                      <p:cBhvr>
                                        <p:cTn id="17" dur="500"/>
                                        <p:tgtEl>
                                          <p:spTgt spid="563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r>
              <a:rPr lang="en-US" sz="4000" dirty="0" smtClean="0"/>
              <a:t>HAZCOM Training</a:t>
            </a:r>
            <a:endParaRPr lang="en-US" sz="4000" dirty="0"/>
          </a:p>
        </p:txBody>
      </p:sp>
      <p:sp>
        <p:nvSpPr>
          <p:cNvPr id="3" name="Content Placeholder 2"/>
          <p:cNvSpPr>
            <a:spLocks noGrp="1"/>
          </p:cNvSpPr>
          <p:nvPr>
            <p:ph idx="1"/>
          </p:nvPr>
        </p:nvSpPr>
        <p:spPr>
          <a:xfrm>
            <a:off x="457200" y="1600201"/>
            <a:ext cx="8229600" cy="2286000"/>
          </a:xfrm>
        </p:spPr>
        <p:txBody>
          <a:bodyPr>
            <a:normAutofit fontScale="92500" lnSpcReduction="20000"/>
          </a:bodyPr>
          <a:lstStyle/>
          <a:p>
            <a:r>
              <a:rPr lang="en-US" dirty="0" smtClean="0"/>
              <a:t>Initial Training required at time employee is assigned to work with a hazardous chemical</a:t>
            </a:r>
          </a:p>
          <a:p>
            <a:endParaRPr lang="en-US" dirty="0" smtClean="0"/>
          </a:p>
          <a:p>
            <a:r>
              <a:rPr lang="en-US" dirty="0" smtClean="0"/>
              <a:t>Refresher training 								required annually</a:t>
            </a:r>
            <a:endParaRPr lang="en-US" dirty="0"/>
          </a:p>
        </p:txBody>
      </p:sp>
      <p:pic>
        <p:nvPicPr>
          <p:cNvPr id="4" name="Picture 3" descr="Hazcom For The New Millenium Training Package - 2 Video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628901"/>
            <a:ext cx="3962400" cy="3398996"/>
          </a:xfrm>
          <a:prstGeom prst="rect">
            <a:avLst/>
          </a:prstGeom>
          <a:effectLst>
            <a:outerShdw blurRad="101600" dist="190500" dir="2700000" algn="tl" rotWithShape="0">
              <a:srgbClr val="000000"/>
            </a:outerShdw>
          </a:effectLst>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15</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6024355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bwMode="auto">
          <a:xfrm>
            <a:off x="0" y="1524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3600" dirty="0" smtClean="0"/>
              <a:t>What is a SDS (Safety Data Sheet)?</a:t>
            </a:r>
          </a:p>
        </p:txBody>
      </p:sp>
      <p:sp>
        <p:nvSpPr>
          <p:cNvPr id="57348" name="Rectangle 3"/>
          <p:cNvSpPr>
            <a:spLocks noGrp="1" noChangeArrowheads="1"/>
          </p:cNvSpPr>
          <p:nvPr>
            <p:ph idx="1"/>
          </p:nvPr>
        </p:nvSpPr>
        <p:spPr>
          <a:xfrm>
            <a:off x="342900" y="914400"/>
            <a:ext cx="8458200" cy="4373563"/>
          </a:xfrm>
        </p:spPr>
        <p:txBody>
          <a:bodyPr/>
          <a:lstStyle/>
          <a:p>
            <a:pPr eaLnBrk="1" hangingPunct="1">
              <a:spcBef>
                <a:spcPts val="1200"/>
              </a:spcBef>
            </a:pPr>
            <a:r>
              <a:rPr lang="en-US" sz="2800" dirty="0" smtClean="0">
                <a:solidFill>
                  <a:srgbClr val="006666"/>
                </a:solidFill>
              </a:rPr>
              <a:t>Document that contains information about a chemical product, specifically: </a:t>
            </a:r>
          </a:p>
          <a:p>
            <a:pPr lvl="1" eaLnBrk="1" hangingPunct="1">
              <a:spcBef>
                <a:spcPts val="1200"/>
              </a:spcBef>
            </a:pPr>
            <a:r>
              <a:rPr lang="en-US" i="1" dirty="0" smtClean="0"/>
              <a:t>Potential hazards</a:t>
            </a:r>
          </a:p>
          <a:p>
            <a:pPr lvl="1" eaLnBrk="1" hangingPunct="1">
              <a:spcBef>
                <a:spcPts val="1200"/>
              </a:spcBef>
            </a:pPr>
            <a:r>
              <a:rPr lang="en-US" i="1" dirty="0" smtClean="0"/>
              <a:t>Safe use of the chemical</a:t>
            </a:r>
          </a:p>
          <a:p>
            <a:pPr eaLnBrk="1" hangingPunct="1">
              <a:spcBef>
                <a:spcPts val="1200"/>
              </a:spcBef>
            </a:pPr>
            <a:r>
              <a:rPr lang="en-US" sz="2800" dirty="0" smtClean="0">
                <a:solidFill>
                  <a:srgbClr val="800000"/>
                </a:solidFill>
              </a:rPr>
              <a:t>Additional information in the SDS includes:</a:t>
            </a:r>
          </a:p>
          <a:p>
            <a:pPr lvl="1" eaLnBrk="1" hangingPunct="1">
              <a:spcBef>
                <a:spcPts val="1200"/>
              </a:spcBef>
            </a:pPr>
            <a:r>
              <a:rPr lang="en-US" i="1" dirty="0" smtClean="0">
                <a:solidFill>
                  <a:srgbClr val="800000"/>
                </a:solidFill>
              </a:rPr>
              <a:t>Use, storage, handling, and emergency procedures related to the chemical’s hazards</a:t>
            </a:r>
          </a:p>
          <a:p>
            <a:pPr eaLnBrk="1" hangingPunct="1">
              <a:spcBef>
                <a:spcPts val="1200"/>
              </a:spcBef>
            </a:pPr>
            <a:r>
              <a:rPr lang="en-US" sz="2800" dirty="0" smtClean="0">
                <a:solidFill>
                  <a:srgbClr val="660066"/>
                </a:solidFill>
              </a:rPr>
              <a:t>The supplier of the chemical prepares the SDS </a:t>
            </a:r>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16</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348">
                                            <p:txEl>
                                              <p:pRg st="0" end="0"/>
                                            </p:txEl>
                                          </p:spTgt>
                                        </p:tgtEl>
                                        <p:attrNameLst>
                                          <p:attrName>style.visibility</p:attrName>
                                        </p:attrNameLst>
                                      </p:cBhvr>
                                      <p:to>
                                        <p:strVal val="visible"/>
                                      </p:to>
                                    </p:set>
                                    <p:animEffect transition="in" filter="fade">
                                      <p:cBhvr>
                                        <p:cTn id="7" dur="500"/>
                                        <p:tgtEl>
                                          <p:spTgt spid="5734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348">
                                            <p:txEl>
                                              <p:pRg st="1" end="1"/>
                                            </p:txEl>
                                          </p:spTgt>
                                        </p:tgtEl>
                                        <p:attrNameLst>
                                          <p:attrName>style.visibility</p:attrName>
                                        </p:attrNameLst>
                                      </p:cBhvr>
                                      <p:to>
                                        <p:strVal val="visible"/>
                                      </p:to>
                                    </p:set>
                                    <p:animEffect transition="in" filter="fade">
                                      <p:cBhvr>
                                        <p:cTn id="10" dur="500"/>
                                        <p:tgtEl>
                                          <p:spTgt spid="57348">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348">
                                            <p:txEl>
                                              <p:pRg st="2" end="2"/>
                                            </p:txEl>
                                          </p:spTgt>
                                        </p:tgtEl>
                                        <p:attrNameLst>
                                          <p:attrName>style.visibility</p:attrName>
                                        </p:attrNameLst>
                                      </p:cBhvr>
                                      <p:to>
                                        <p:strVal val="visible"/>
                                      </p:to>
                                    </p:set>
                                    <p:animEffect transition="in" filter="fade">
                                      <p:cBhvr>
                                        <p:cTn id="13" dur="500"/>
                                        <p:tgtEl>
                                          <p:spTgt spid="5734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7348">
                                            <p:txEl>
                                              <p:pRg st="3" end="3"/>
                                            </p:txEl>
                                          </p:spTgt>
                                        </p:tgtEl>
                                        <p:attrNameLst>
                                          <p:attrName>style.visibility</p:attrName>
                                        </p:attrNameLst>
                                      </p:cBhvr>
                                      <p:to>
                                        <p:strVal val="visible"/>
                                      </p:to>
                                    </p:set>
                                    <p:animEffect transition="in" filter="fade">
                                      <p:cBhvr>
                                        <p:cTn id="18" dur="500"/>
                                        <p:tgtEl>
                                          <p:spTgt spid="57348">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7348">
                                            <p:txEl>
                                              <p:pRg st="4" end="4"/>
                                            </p:txEl>
                                          </p:spTgt>
                                        </p:tgtEl>
                                        <p:attrNameLst>
                                          <p:attrName>style.visibility</p:attrName>
                                        </p:attrNameLst>
                                      </p:cBhvr>
                                      <p:to>
                                        <p:strVal val="visible"/>
                                      </p:to>
                                    </p:set>
                                    <p:animEffect transition="in" filter="fade">
                                      <p:cBhvr>
                                        <p:cTn id="21" dur="500"/>
                                        <p:tgtEl>
                                          <p:spTgt spid="57348">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7348">
                                            <p:txEl>
                                              <p:pRg st="5" end="5"/>
                                            </p:txEl>
                                          </p:spTgt>
                                        </p:tgtEl>
                                        <p:attrNameLst>
                                          <p:attrName>style.visibility</p:attrName>
                                        </p:attrNameLst>
                                      </p:cBhvr>
                                      <p:to>
                                        <p:strVal val="visible"/>
                                      </p:to>
                                    </p:set>
                                    <p:animEffect transition="in" filter="fade">
                                      <p:cBhvr>
                                        <p:cTn id="26" dur="500"/>
                                        <p:tgtEl>
                                          <p:spTgt spid="5734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4"/>
          <p:cNvSpPr>
            <a:spLocks noGrp="1" noChangeArrowheads="1"/>
          </p:cNvSpPr>
          <p:nvPr>
            <p:ph type="title"/>
          </p:nvPr>
        </p:nvSpPr>
        <p:spPr bwMode="auto">
          <a:xfrm>
            <a:off x="8680" y="122238"/>
            <a:ext cx="9135319"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SDS Purpose</a:t>
            </a:r>
            <a:endParaRPr lang="en-US" altLang="en-US" sz="4000" dirty="0" smtClean="0"/>
          </a:p>
        </p:txBody>
      </p:sp>
      <p:sp>
        <p:nvSpPr>
          <p:cNvPr id="58372" name="Rectangle 5"/>
          <p:cNvSpPr>
            <a:spLocks noGrp="1" noChangeArrowheads="1"/>
          </p:cNvSpPr>
          <p:nvPr>
            <p:ph idx="1"/>
          </p:nvPr>
        </p:nvSpPr>
        <p:spPr>
          <a:xfrm>
            <a:off x="151435" y="1143000"/>
            <a:ext cx="5486400" cy="4525963"/>
          </a:xfrm>
        </p:spPr>
        <p:txBody>
          <a:bodyPr/>
          <a:lstStyle/>
          <a:p>
            <a:pPr eaLnBrk="1" hangingPunct="1">
              <a:spcBef>
                <a:spcPts val="2400"/>
              </a:spcBef>
            </a:pPr>
            <a:r>
              <a:rPr lang="en-US" altLang="en-US" sz="2800" dirty="0" smtClean="0">
                <a:solidFill>
                  <a:srgbClr val="006666"/>
                </a:solidFill>
              </a:rPr>
              <a:t>Identifies</a:t>
            </a:r>
            <a:r>
              <a:rPr lang="en-US" altLang="en-US" dirty="0" smtClean="0">
                <a:solidFill>
                  <a:srgbClr val="006666"/>
                </a:solidFill>
              </a:rPr>
              <a:t> </a:t>
            </a:r>
            <a:r>
              <a:rPr lang="en-US" altLang="en-US" sz="2800" dirty="0" smtClean="0">
                <a:solidFill>
                  <a:srgbClr val="006666"/>
                </a:solidFill>
              </a:rPr>
              <a:t>the hazardous </a:t>
            </a:r>
            <a:br>
              <a:rPr lang="en-US" altLang="en-US" sz="2800" dirty="0" smtClean="0">
                <a:solidFill>
                  <a:srgbClr val="006666"/>
                </a:solidFill>
              </a:rPr>
            </a:br>
            <a:r>
              <a:rPr lang="en-US" altLang="en-US" sz="2800" dirty="0" smtClean="0">
                <a:solidFill>
                  <a:srgbClr val="006666"/>
                </a:solidFill>
              </a:rPr>
              <a:t>ingredients</a:t>
            </a:r>
          </a:p>
          <a:p>
            <a:pPr eaLnBrk="1" hangingPunct="1">
              <a:spcBef>
                <a:spcPts val="2400"/>
              </a:spcBef>
            </a:pPr>
            <a:r>
              <a:rPr lang="en-US" altLang="en-US" sz="2800" dirty="0" smtClean="0">
                <a:solidFill>
                  <a:srgbClr val="800000"/>
                </a:solidFill>
              </a:rPr>
              <a:t>Describes physical and </a:t>
            </a:r>
            <a:br>
              <a:rPr lang="en-US" altLang="en-US" sz="2800" dirty="0" smtClean="0">
                <a:solidFill>
                  <a:srgbClr val="800000"/>
                </a:solidFill>
              </a:rPr>
            </a:br>
            <a:r>
              <a:rPr lang="en-US" altLang="en-US" sz="2800" dirty="0" smtClean="0">
                <a:solidFill>
                  <a:srgbClr val="800000"/>
                </a:solidFill>
              </a:rPr>
              <a:t>health hazards</a:t>
            </a:r>
          </a:p>
          <a:p>
            <a:pPr eaLnBrk="1" hangingPunct="1">
              <a:spcBef>
                <a:spcPts val="2400"/>
              </a:spcBef>
            </a:pPr>
            <a:r>
              <a:rPr lang="en-US" altLang="en-US" sz="2800" dirty="0" smtClean="0">
                <a:solidFill>
                  <a:srgbClr val="660066"/>
                </a:solidFill>
              </a:rPr>
              <a:t>Discusses procedures and </a:t>
            </a:r>
            <a:br>
              <a:rPr lang="en-US" altLang="en-US" sz="2800" dirty="0" smtClean="0">
                <a:solidFill>
                  <a:srgbClr val="660066"/>
                </a:solidFill>
              </a:rPr>
            </a:br>
            <a:r>
              <a:rPr lang="en-US" altLang="en-US" sz="2800" dirty="0" smtClean="0">
                <a:solidFill>
                  <a:srgbClr val="660066"/>
                </a:solidFill>
              </a:rPr>
              <a:t>equipment that enable you </a:t>
            </a:r>
            <a:br>
              <a:rPr lang="en-US" altLang="en-US" sz="2800" dirty="0" smtClean="0">
                <a:solidFill>
                  <a:srgbClr val="660066"/>
                </a:solidFill>
              </a:rPr>
            </a:br>
            <a:r>
              <a:rPr lang="en-US" altLang="en-US" sz="2800" dirty="0" smtClean="0">
                <a:solidFill>
                  <a:srgbClr val="660066"/>
                </a:solidFill>
              </a:rPr>
              <a:t>to work safely with the chemical</a:t>
            </a:r>
          </a:p>
        </p:txBody>
      </p:sp>
      <p:pic>
        <p:nvPicPr>
          <p:cNvPr id="58373" name="Picture 6"/>
          <p:cNvPicPr>
            <a:picLocks noChangeAspect="1" noChangeArrowheads="1"/>
          </p:cNvPicPr>
          <p:nvPr/>
        </p:nvPicPr>
        <p:blipFill>
          <a:blip r:embed="rId3" cstate="print"/>
          <a:srcRect l="30876" r="24997" b="15018"/>
          <a:stretch>
            <a:fillRect/>
          </a:stretch>
        </p:blipFill>
        <p:spPr bwMode="auto">
          <a:xfrm>
            <a:off x="5791200" y="1447800"/>
            <a:ext cx="2895600" cy="3763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17</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72">
                                            <p:txEl>
                                              <p:pRg st="0" end="0"/>
                                            </p:txEl>
                                          </p:spTgt>
                                        </p:tgtEl>
                                        <p:attrNameLst>
                                          <p:attrName>style.visibility</p:attrName>
                                        </p:attrNameLst>
                                      </p:cBhvr>
                                      <p:to>
                                        <p:strVal val="visible"/>
                                      </p:to>
                                    </p:set>
                                    <p:animEffect transition="in" filter="fade">
                                      <p:cBhvr>
                                        <p:cTn id="7" dur="500"/>
                                        <p:tgtEl>
                                          <p:spTgt spid="583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372">
                                            <p:txEl>
                                              <p:pRg st="1" end="1"/>
                                            </p:txEl>
                                          </p:spTgt>
                                        </p:tgtEl>
                                        <p:attrNameLst>
                                          <p:attrName>style.visibility</p:attrName>
                                        </p:attrNameLst>
                                      </p:cBhvr>
                                      <p:to>
                                        <p:strVal val="visible"/>
                                      </p:to>
                                    </p:set>
                                    <p:animEffect transition="in" filter="fade">
                                      <p:cBhvr>
                                        <p:cTn id="12" dur="500"/>
                                        <p:tgtEl>
                                          <p:spTgt spid="583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8372">
                                            <p:txEl>
                                              <p:pRg st="2" end="2"/>
                                            </p:txEl>
                                          </p:spTgt>
                                        </p:tgtEl>
                                        <p:attrNameLst>
                                          <p:attrName>style.visibility</p:attrName>
                                        </p:attrNameLst>
                                      </p:cBhvr>
                                      <p:to>
                                        <p:strVal val="visible"/>
                                      </p:to>
                                    </p:set>
                                    <p:animEffect transition="in" filter="fade">
                                      <p:cBhvr>
                                        <p:cTn id="17" dur="500"/>
                                        <p:tgtEl>
                                          <p:spTgt spid="583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8"/>
          <p:cNvSpPr>
            <a:spLocks noGrp="1" noChangeArrowheads="1"/>
          </p:cNvSpPr>
          <p:nvPr>
            <p:ph type="title"/>
          </p:nvPr>
        </p:nvSpPr>
        <p:spPr bwMode="auto">
          <a:xfrm>
            <a:off x="-25078" y="76200"/>
            <a:ext cx="9169078"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SDS Access</a:t>
            </a:r>
          </a:p>
        </p:txBody>
      </p:sp>
      <p:sp>
        <p:nvSpPr>
          <p:cNvPr id="59396" name="Rectangle 9"/>
          <p:cNvSpPr>
            <a:spLocks noGrp="1" noChangeArrowheads="1"/>
          </p:cNvSpPr>
          <p:nvPr>
            <p:ph idx="1"/>
          </p:nvPr>
        </p:nvSpPr>
        <p:spPr>
          <a:xfrm>
            <a:off x="381000" y="906462"/>
            <a:ext cx="5334000" cy="4953000"/>
          </a:xfrm>
        </p:spPr>
        <p:txBody>
          <a:bodyPr/>
          <a:lstStyle/>
          <a:p>
            <a:pPr eaLnBrk="1" hangingPunct="1">
              <a:lnSpc>
                <a:spcPct val="90000"/>
              </a:lnSpc>
            </a:pPr>
            <a:r>
              <a:rPr lang="en-US" altLang="en-US" sz="2800" dirty="0" smtClean="0">
                <a:solidFill>
                  <a:srgbClr val="006666"/>
                </a:solidFill>
              </a:rPr>
              <a:t>List of chemicals used by the facility</a:t>
            </a:r>
          </a:p>
          <a:p>
            <a:pPr eaLnBrk="1" hangingPunct="1">
              <a:lnSpc>
                <a:spcPct val="90000"/>
              </a:lnSpc>
            </a:pPr>
            <a:r>
              <a:rPr lang="en-US" altLang="en-US" sz="2800" dirty="0" smtClean="0">
                <a:solidFill>
                  <a:srgbClr val="800000"/>
                </a:solidFill>
              </a:rPr>
              <a:t>Methods of access</a:t>
            </a:r>
          </a:p>
          <a:p>
            <a:pPr lvl="1" eaLnBrk="1" hangingPunct="1">
              <a:lnSpc>
                <a:spcPct val="90000"/>
              </a:lnSpc>
            </a:pPr>
            <a:r>
              <a:rPr lang="en-US" altLang="en-US" sz="2400" dirty="0" smtClean="0"/>
              <a:t>Binders</a:t>
            </a:r>
          </a:p>
          <a:p>
            <a:pPr lvl="1" eaLnBrk="1" hangingPunct="1">
              <a:lnSpc>
                <a:spcPct val="90000"/>
              </a:lnSpc>
            </a:pPr>
            <a:r>
              <a:rPr lang="en-US" altLang="en-US" sz="2400" dirty="0" smtClean="0"/>
              <a:t>Computer log</a:t>
            </a:r>
          </a:p>
          <a:p>
            <a:pPr eaLnBrk="1" hangingPunct="1">
              <a:lnSpc>
                <a:spcPct val="90000"/>
              </a:lnSpc>
            </a:pPr>
            <a:r>
              <a:rPr lang="en-US" altLang="en-US" sz="2800" dirty="0" smtClean="0">
                <a:solidFill>
                  <a:srgbClr val="660066"/>
                </a:solidFill>
              </a:rPr>
              <a:t>Method of listing</a:t>
            </a:r>
          </a:p>
          <a:p>
            <a:pPr lvl="1" eaLnBrk="1" hangingPunct="1">
              <a:lnSpc>
                <a:spcPct val="90000"/>
              </a:lnSpc>
            </a:pPr>
            <a:r>
              <a:rPr lang="en-US" altLang="en-US" sz="2400" dirty="0" smtClean="0"/>
              <a:t>Alphabetically</a:t>
            </a:r>
          </a:p>
          <a:p>
            <a:pPr lvl="1" eaLnBrk="1" hangingPunct="1">
              <a:lnSpc>
                <a:spcPct val="90000"/>
              </a:lnSpc>
            </a:pPr>
            <a:r>
              <a:rPr lang="en-US" altLang="en-US" sz="2400" dirty="0" smtClean="0"/>
              <a:t>By chemical type</a:t>
            </a:r>
          </a:p>
          <a:p>
            <a:pPr lvl="1" eaLnBrk="1" hangingPunct="1">
              <a:lnSpc>
                <a:spcPct val="90000"/>
              </a:lnSpc>
            </a:pPr>
            <a:r>
              <a:rPr lang="en-US" altLang="en-US" sz="2400" dirty="0" smtClean="0"/>
              <a:t>Assigned an in-house number that is referenced in the index</a:t>
            </a:r>
          </a:p>
        </p:txBody>
      </p:sp>
      <p:pic>
        <p:nvPicPr>
          <p:cNvPr id="59397" name="Picture 10"/>
          <p:cNvPicPr>
            <a:picLocks noChangeAspect="1" noChangeArrowheads="1"/>
          </p:cNvPicPr>
          <p:nvPr/>
        </p:nvPicPr>
        <p:blipFill>
          <a:blip r:embed="rId3" cstate="print"/>
          <a:stretch>
            <a:fillRect/>
          </a:stretch>
        </p:blipFill>
        <p:spPr bwMode="auto">
          <a:xfrm>
            <a:off x="6004984" y="1295400"/>
            <a:ext cx="2681816" cy="4022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18</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396">
                                            <p:txEl>
                                              <p:pRg st="0" end="0"/>
                                            </p:txEl>
                                          </p:spTgt>
                                        </p:tgtEl>
                                        <p:attrNameLst>
                                          <p:attrName>style.visibility</p:attrName>
                                        </p:attrNameLst>
                                      </p:cBhvr>
                                      <p:to>
                                        <p:strVal val="visible"/>
                                      </p:to>
                                    </p:set>
                                    <p:animEffect transition="in" filter="fade">
                                      <p:cBhvr>
                                        <p:cTn id="7" dur="500"/>
                                        <p:tgtEl>
                                          <p:spTgt spid="593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396">
                                            <p:txEl>
                                              <p:pRg st="1" end="1"/>
                                            </p:txEl>
                                          </p:spTgt>
                                        </p:tgtEl>
                                        <p:attrNameLst>
                                          <p:attrName>style.visibility</p:attrName>
                                        </p:attrNameLst>
                                      </p:cBhvr>
                                      <p:to>
                                        <p:strVal val="visible"/>
                                      </p:to>
                                    </p:set>
                                    <p:animEffect transition="in" filter="fade">
                                      <p:cBhvr>
                                        <p:cTn id="12" dur="500"/>
                                        <p:tgtEl>
                                          <p:spTgt spid="5939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9396">
                                            <p:txEl>
                                              <p:pRg st="2" end="2"/>
                                            </p:txEl>
                                          </p:spTgt>
                                        </p:tgtEl>
                                        <p:attrNameLst>
                                          <p:attrName>style.visibility</p:attrName>
                                        </p:attrNameLst>
                                      </p:cBhvr>
                                      <p:to>
                                        <p:strVal val="visible"/>
                                      </p:to>
                                    </p:set>
                                    <p:animEffect transition="in" filter="fade">
                                      <p:cBhvr>
                                        <p:cTn id="15" dur="500"/>
                                        <p:tgtEl>
                                          <p:spTgt spid="5939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9396">
                                            <p:txEl>
                                              <p:pRg st="3" end="3"/>
                                            </p:txEl>
                                          </p:spTgt>
                                        </p:tgtEl>
                                        <p:attrNameLst>
                                          <p:attrName>style.visibility</p:attrName>
                                        </p:attrNameLst>
                                      </p:cBhvr>
                                      <p:to>
                                        <p:strVal val="visible"/>
                                      </p:to>
                                    </p:set>
                                    <p:animEffect transition="in" filter="fade">
                                      <p:cBhvr>
                                        <p:cTn id="18" dur="500"/>
                                        <p:tgtEl>
                                          <p:spTgt spid="5939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9396">
                                            <p:txEl>
                                              <p:pRg st="4" end="4"/>
                                            </p:txEl>
                                          </p:spTgt>
                                        </p:tgtEl>
                                        <p:attrNameLst>
                                          <p:attrName>style.visibility</p:attrName>
                                        </p:attrNameLst>
                                      </p:cBhvr>
                                      <p:to>
                                        <p:strVal val="visible"/>
                                      </p:to>
                                    </p:set>
                                    <p:animEffect transition="in" filter="fade">
                                      <p:cBhvr>
                                        <p:cTn id="23" dur="500"/>
                                        <p:tgtEl>
                                          <p:spTgt spid="59396">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9396">
                                            <p:txEl>
                                              <p:pRg st="5" end="5"/>
                                            </p:txEl>
                                          </p:spTgt>
                                        </p:tgtEl>
                                        <p:attrNameLst>
                                          <p:attrName>style.visibility</p:attrName>
                                        </p:attrNameLst>
                                      </p:cBhvr>
                                      <p:to>
                                        <p:strVal val="visible"/>
                                      </p:to>
                                    </p:set>
                                    <p:animEffect transition="in" filter="fade">
                                      <p:cBhvr>
                                        <p:cTn id="26" dur="500"/>
                                        <p:tgtEl>
                                          <p:spTgt spid="59396">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9396">
                                            <p:txEl>
                                              <p:pRg st="6" end="6"/>
                                            </p:txEl>
                                          </p:spTgt>
                                        </p:tgtEl>
                                        <p:attrNameLst>
                                          <p:attrName>style.visibility</p:attrName>
                                        </p:attrNameLst>
                                      </p:cBhvr>
                                      <p:to>
                                        <p:strVal val="visible"/>
                                      </p:to>
                                    </p:set>
                                    <p:animEffect transition="in" filter="fade">
                                      <p:cBhvr>
                                        <p:cTn id="29" dur="500"/>
                                        <p:tgtEl>
                                          <p:spTgt spid="59396">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9396">
                                            <p:txEl>
                                              <p:pRg st="7" end="7"/>
                                            </p:txEl>
                                          </p:spTgt>
                                        </p:tgtEl>
                                        <p:attrNameLst>
                                          <p:attrName>style.visibility</p:attrName>
                                        </p:attrNameLst>
                                      </p:cBhvr>
                                      <p:to>
                                        <p:strVal val="visible"/>
                                      </p:to>
                                    </p:set>
                                    <p:animEffect transition="in" filter="fade">
                                      <p:cBhvr>
                                        <p:cTn id="32" dur="500"/>
                                        <p:tgtEl>
                                          <p:spTgt spid="5939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420"/>
            <a:ext cx="9069728" cy="1143000"/>
          </a:xfrm>
        </p:spPr>
        <p:txBody>
          <a:bodyPr>
            <a:normAutofit/>
          </a:bodyPr>
          <a:lstStyle/>
          <a:p>
            <a:r>
              <a:rPr lang="en-US" sz="4000" dirty="0" smtClean="0"/>
              <a:t>New Hazard Communication Rule</a:t>
            </a:r>
            <a:endParaRPr lang="en-US" sz="4000" dirty="0"/>
          </a:p>
        </p:txBody>
      </p:sp>
      <p:sp>
        <p:nvSpPr>
          <p:cNvPr id="3" name="Content Placeholder 2"/>
          <p:cNvSpPr>
            <a:spLocks noGrp="1"/>
          </p:cNvSpPr>
          <p:nvPr>
            <p:ph idx="1"/>
          </p:nvPr>
        </p:nvSpPr>
        <p:spPr>
          <a:xfrm>
            <a:off x="648664" y="1066800"/>
            <a:ext cx="7772400" cy="3447015"/>
          </a:xfrm>
        </p:spPr>
        <p:txBody>
          <a:bodyPr/>
          <a:lstStyle/>
          <a:p>
            <a:pPr marL="0" indent="0">
              <a:buNone/>
            </a:pPr>
            <a:r>
              <a:rPr lang="en-US" sz="2800" dirty="0"/>
              <a:t>New changes to the Occupational Safety and Health Administration's (OSHA) Hazard Communication Standard are bringing the United States into alignment with </a:t>
            </a:r>
            <a:r>
              <a:rPr lang="en-US" sz="2800" dirty="0" smtClean="0"/>
              <a:t>the Globally </a:t>
            </a:r>
            <a:r>
              <a:rPr lang="en-US" sz="2800" dirty="0"/>
              <a:t>Harmonized System of Classification and Labeling of Chemicals (GHS), further improving safety and health protections for America's workers. </a:t>
            </a:r>
            <a:endParaRPr lang="en-US" sz="2800" dirty="0" smtClean="0"/>
          </a:p>
          <a:p>
            <a:pPr marL="0" indent="0">
              <a:buNone/>
            </a:pPr>
            <a:endParaRPr lang="en-US" sz="1800" dirty="0" smtClean="0"/>
          </a:p>
        </p:txBody>
      </p:sp>
      <p:pic>
        <p:nvPicPr>
          <p:cNvPr id="4" name="Picture 3" descr="Pictogram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3791943"/>
            <a:ext cx="5516255" cy="2456457"/>
          </a:xfrm>
          <a:prstGeom prst="rect">
            <a:avLst/>
          </a:prstGeom>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19</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727164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420"/>
            <a:ext cx="9069728" cy="1143000"/>
          </a:xfrm>
        </p:spPr>
        <p:txBody>
          <a:bodyPr>
            <a:noAutofit/>
          </a:bodyPr>
          <a:lstStyle/>
          <a:p>
            <a:r>
              <a:rPr lang="en-US" sz="3600" dirty="0" smtClean="0"/>
              <a:t>New Hazard Communication Rule </a:t>
            </a:r>
            <a:r>
              <a:rPr lang="en-US" sz="2800" dirty="0" smtClean="0"/>
              <a:t>(Cont’d.)</a:t>
            </a:r>
            <a:endParaRPr lang="en-US" sz="2800" dirty="0"/>
          </a:p>
        </p:txBody>
      </p:sp>
      <p:sp>
        <p:nvSpPr>
          <p:cNvPr id="3" name="Content Placeholder 2"/>
          <p:cNvSpPr>
            <a:spLocks noGrp="1"/>
          </p:cNvSpPr>
          <p:nvPr>
            <p:ph idx="1"/>
          </p:nvPr>
        </p:nvSpPr>
        <p:spPr>
          <a:xfrm>
            <a:off x="609600" y="820185"/>
            <a:ext cx="8231528" cy="4590015"/>
          </a:xfrm>
        </p:spPr>
        <p:txBody>
          <a:bodyPr>
            <a:normAutofit/>
          </a:bodyPr>
          <a:lstStyle/>
          <a:p>
            <a:pPr marL="0" indent="0">
              <a:buNone/>
            </a:pPr>
            <a:endParaRPr lang="en-US" sz="1600" dirty="0" smtClean="0"/>
          </a:p>
          <a:p>
            <a:pPr marL="0" indent="0">
              <a:buNone/>
            </a:pPr>
            <a:r>
              <a:rPr lang="en-US" sz="2400" dirty="0" smtClean="0"/>
              <a:t>Building </a:t>
            </a:r>
            <a:r>
              <a:rPr lang="en-US" sz="2400" dirty="0"/>
              <a:t>on </a:t>
            </a:r>
            <a:r>
              <a:rPr lang="en-US" sz="2400" dirty="0" smtClean="0"/>
              <a:t>the success </a:t>
            </a:r>
            <a:r>
              <a:rPr lang="en-US" sz="2400" dirty="0"/>
              <a:t>of OSHA's current Hazard Communication Standard, the GHS is expected to prevent injuries and illnesses, save lives and improve trade conditions </a:t>
            </a:r>
            <a:r>
              <a:rPr lang="en-US" sz="2400" dirty="0" smtClean="0"/>
              <a:t>for chemical </a:t>
            </a:r>
            <a:r>
              <a:rPr lang="en-US" sz="2400" dirty="0"/>
              <a:t>manufacturers</a:t>
            </a:r>
            <a:r>
              <a:rPr lang="en-US" sz="2400" dirty="0" smtClean="0"/>
              <a:t>.</a:t>
            </a:r>
          </a:p>
          <a:p>
            <a:pPr marL="0" indent="0">
              <a:buNone/>
            </a:pPr>
            <a:endParaRPr lang="en-US" sz="2400" dirty="0" smtClean="0"/>
          </a:p>
          <a:p>
            <a:pPr marL="0" indent="0">
              <a:buNone/>
            </a:pPr>
            <a:r>
              <a:rPr lang="en-US" sz="2400" dirty="0" smtClean="0"/>
              <a:t>The Hazard Communication Standard in 1983 gave the workers the </a:t>
            </a:r>
            <a:r>
              <a:rPr lang="en-US" sz="2400" b="1" dirty="0" smtClean="0"/>
              <a:t>‘right to know,'</a:t>
            </a:r>
            <a:r>
              <a:rPr lang="en-US" sz="2400" dirty="0" smtClean="0"/>
              <a:t> but the new Globally Harmonized System gives workers the </a:t>
            </a:r>
            <a:r>
              <a:rPr lang="en-US" sz="2400" b="1" u="sng" dirty="0" smtClean="0"/>
              <a:t>‘right to understand.'</a:t>
            </a:r>
            <a:endParaRPr lang="en-US" sz="2400" b="1" u="sng" dirty="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20</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7990101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600" dirty="0"/>
              <a:t>Effective Completion Date Requirement(s)</a:t>
            </a:r>
            <a:r>
              <a:rPr lang="en-US" sz="3600" b="1" dirty="0"/>
              <a:t> </a:t>
            </a:r>
            <a:endParaRPr lang="en-US" sz="3600" dirty="0"/>
          </a:p>
        </p:txBody>
      </p:sp>
      <p:sp>
        <p:nvSpPr>
          <p:cNvPr id="3" name="Content Placeholder 2"/>
          <p:cNvSpPr>
            <a:spLocks noGrp="1"/>
          </p:cNvSpPr>
          <p:nvPr>
            <p:ph idx="1"/>
          </p:nvPr>
        </p:nvSpPr>
        <p:spPr>
          <a:xfrm>
            <a:off x="414669" y="1219200"/>
            <a:ext cx="8458200" cy="4525963"/>
          </a:xfrm>
        </p:spPr>
        <p:txBody>
          <a:bodyPr>
            <a:normAutofit lnSpcReduction="10000"/>
          </a:bodyPr>
          <a:lstStyle/>
          <a:p>
            <a:pPr marL="0" indent="0">
              <a:buNone/>
            </a:pPr>
            <a:r>
              <a:rPr lang="en-US" sz="2400" b="1" u="sng" dirty="0" smtClean="0"/>
              <a:t>Employers: </a:t>
            </a:r>
            <a:r>
              <a:rPr lang="en-US" sz="2000" dirty="0" smtClean="0"/>
              <a:t>Train </a:t>
            </a:r>
            <a:r>
              <a:rPr lang="en-US" sz="2000" dirty="0"/>
              <a:t>employees on the new label elements and SDS </a:t>
            </a:r>
            <a:r>
              <a:rPr lang="en-US" sz="2000" dirty="0" smtClean="0"/>
              <a:t>format by December </a:t>
            </a:r>
            <a:r>
              <a:rPr lang="en-US" sz="2000" dirty="0"/>
              <a:t>1, </a:t>
            </a:r>
            <a:r>
              <a:rPr lang="en-US" sz="2000" dirty="0" smtClean="0"/>
              <a:t>2013. </a:t>
            </a:r>
          </a:p>
          <a:p>
            <a:pPr marL="0" indent="0">
              <a:buNone/>
            </a:pPr>
            <a:r>
              <a:rPr lang="en-US" sz="2400" b="1" u="sng" dirty="0"/>
              <a:t>Chemical </a:t>
            </a:r>
            <a:r>
              <a:rPr lang="en-US" sz="2400" b="1" u="sng" dirty="0" err="1" smtClean="0"/>
              <a:t>mfgrs</a:t>
            </a:r>
            <a:r>
              <a:rPr lang="en-US" sz="2400" b="1" u="sng" dirty="0" smtClean="0"/>
              <a:t>., </a:t>
            </a:r>
            <a:r>
              <a:rPr lang="en-US" sz="2400" b="1" u="sng" dirty="0"/>
              <a:t>importers</a:t>
            </a:r>
            <a:r>
              <a:rPr lang="en-US" sz="2400" b="1" u="sng" dirty="0" smtClean="0"/>
              <a:t>, distributors </a:t>
            </a:r>
            <a:r>
              <a:rPr lang="en-US" sz="2400" b="1" u="sng" dirty="0"/>
              <a:t>and employers</a:t>
            </a:r>
          </a:p>
          <a:p>
            <a:pPr marL="0" indent="0">
              <a:buNone/>
            </a:pPr>
            <a:r>
              <a:rPr lang="en-US" sz="2000" dirty="0" smtClean="0"/>
              <a:t>Comply </a:t>
            </a:r>
            <a:r>
              <a:rPr lang="en-US" sz="2000" dirty="0"/>
              <a:t>with all modified provisions of this final </a:t>
            </a:r>
            <a:r>
              <a:rPr lang="en-US" sz="2000" dirty="0" smtClean="0"/>
              <a:t>rule by </a:t>
            </a:r>
            <a:r>
              <a:rPr lang="en-US" sz="2000" dirty="0"/>
              <a:t>June 1, 2015 </a:t>
            </a:r>
            <a:r>
              <a:rPr lang="en-US" sz="2000" dirty="0" smtClean="0"/>
              <a:t>except: Distributors </a:t>
            </a:r>
            <a:r>
              <a:rPr lang="en-US" sz="2000" dirty="0"/>
              <a:t>may ship products labeled by manufacturers under the old </a:t>
            </a:r>
            <a:r>
              <a:rPr lang="en-US" sz="2000" dirty="0" smtClean="0"/>
              <a:t>system until </a:t>
            </a:r>
            <a:r>
              <a:rPr lang="en-US" sz="2000" dirty="0"/>
              <a:t>December 1, 2015.</a:t>
            </a:r>
          </a:p>
          <a:p>
            <a:pPr marL="0" indent="0">
              <a:buNone/>
            </a:pPr>
            <a:r>
              <a:rPr lang="en-US" sz="2400" b="1" u="sng" dirty="0" smtClean="0"/>
              <a:t>Employers: </a:t>
            </a:r>
            <a:r>
              <a:rPr lang="en-US" sz="2000" dirty="0" smtClean="0"/>
              <a:t>Update </a:t>
            </a:r>
            <a:r>
              <a:rPr lang="en-US" sz="2000" dirty="0"/>
              <a:t>alternative workplace labeling and hazard communication program </a:t>
            </a:r>
            <a:r>
              <a:rPr lang="en-US" sz="2000" dirty="0" smtClean="0"/>
              <a:t>as necessary</a:t>
            </a:r>
            <a:r>
              <a:rPr lang="en-US" sz="2000" dirty="0"/>
              <a:t>, and provide additional employee training for newly identified </a:t>
            </a:r>
            <a:r>
              <a:rPr lang="en-US" sz="2000" dirty="0" smtClean="0"/>
              <a:t>physical or </a:t>
            </a:r>
            <a:r>
              <a:rPr lang="en-US" sz="2000" dirty="0"/>
              <a:t>health </a:t>
            </a:r>
            <a:r>
              <a:rPr lang="en-US" sz="2000" dirty="0" smtClean="0"/>
              <a:t>hazards by June </a:t>
            </a:r>
            <a:r>
              <a:rPr lang="en-US" sz="2000" dirty="0"/>
              <a:t>1, </a:t>
            </a:r>
            <a:r>
              <a:rPr lang="en-US" sz="2000" dirty="0" smtClean="0"/>
              <a:t>2016.</a:t>
            </a:r>
            <a:endParaRPr lang="en-US" sz="2000" dirty="0"/>
          </a:p>
          <a:p>
            <a:pPr marL="0" indent="0">
              <a:buNone/>
            </a:pPr>
            <a:r>
              <a:rPr lang="en-US" sz="2000" b="1" u="sng" dirty="0"/>
              <a:t>Additional information: </a:t>
            </a:r>
            <a:r>
              <a:rPr lang="en-US" sz="2000" dirty="0"/>
              <a:t>More information on the hazard communication standard, including the link to the Federal Register notice, can be found on OSHA's </a:t>
            </a:r>
            <a:r>
              <a:rPr lang="en-US" sz="2000" dirty="0" smtClean="0"/>
              <a:t>hazard communication </a:t>
            </a:r>
            <a:r>
              <a:rPr lang="en-US" sz="2000" dirty="0"/>
              <a:t>safety and health topics page </a:t>
            </a:r>
            <a:r>
              <a:rPr lang="en-US" sz="2000" dirty="0" smtClean="0"/>
              <a:t>at </a:t>
            </a:r>
            <a:r>
              <a:rPr lang="en-US" sz="2400" dirty="0" smtClean="0">
                <a:hlinkClick r:id="rId2"/>
              </a:rPr>
              <a:t>ww.osha.gov/</a:t>
            </a:r>
            <a:r>
              <a:rPr lang="en-US" sz="2400" dirty="0" err="1" smtClean="0">
                <a:hlinkClick r:id="rId2"/>
              </a:rPr>
              <a:t>dsg</a:t>
            </a:r>
            <a:r>
              <a:rPr lang="en-US" sz="2400" dirty="0" smtClean="0">
                <a:hlinkClick r:id="rId2"/>
              </a:rPr>
              <a:t>/</a:t>
            </a:r>
            <a:r>
              <a:rPr lang="en-US" sz="2400" dirty="0" err="1" smtClean="0">
                <a:hlinkClick r:id="rId2"/>
              </a:rPr>
              <a:t>hazcom</a:t>
            </a:r>
            <a:r>
              <a:rPr lang="en-US" sz="2400" dirty="0" smtClean="0">
                <a:hlinkClick r:id="rId2"/>
              </a:rPr>
              <a:t>/index.html</a:t>
            </a:r>
            <a:r>
              <a:rPr lang="en-US" sz="2400" dirty="0" smtClean="0"/>
              <a:t>. </a:t>
            </a:r>
            <a:endParaRPr lang="en-US" sz="2400" dirty="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21</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9296521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normAutofit/>
          </a:bodyPr>
          <a:lstStyle/>
          <a:p>
            <a:pPr>
              <a:defRPr/>
            </a:pPr>
            <a:r>
              <a:rPr lang="en-US" sz="3600" dirty="0">
                <a:effectLst/>
              </a:rPr>
              <a:t>Hazard Communication Safety Data </a:t>
            </a:r>
            <a:r>
              <a:rPr lang="en-US" sz="3600" dirty="0" smtClean="0">
                <a:effectLst/>
              </a:rPr>
              <a:t>Sheets</a:t>
            </a:r>
            <a:endParaRPr lang="en-US" sz="3600" dirty="0"/>
          </a:p>
        </p:txBody>
      </p:sp>
      <p:sp>
        <p:nvSpPr>
          <p:cNvPr id="38915" name="Content Placeholder 2"/>
          <p:cNvSpPr>
            <a:spLocks noGrp="1"/>
          </p:cNvSpPr>
          <p:nvPr>
            <p:ph idx="1"/>
          </p:nvPr>
        </p:nvSpPr>
        <p:spPr>
          <a:xfrm>
            <a:off x="156660" y="1098550"/>
            <a:ext cx="8839200" cy="4692650"/>
          </a:xfrm>
        </p:spPr>
        <p:txBody>
          <a:bodyPr>
            <a:normAutofit/>
          </a:bodyPr>
          <a:lstStyle/>
          <a:p>
            <a:pPr marL="0" indent="0">
              <a:buNone/>
            </a:pPr>
            <a:r>
              <a:rPr lang="en-US" altLang="en-US" sz="2800" dirty="0" smtClean="0"/>
              <a:t>The Hazard Communication Standard (HCS) requires chemical manufacturers, distributors, or importers to provide Safety Data Sheets (SDSs) (formerly known as Material Safety Data Sheets or MSDSs) to communicate the hazards of hazardous chemical products. </a:t>
            </a:r>
          </a:p>
          <a:p>
            <a:pPr marL="0" indent="0">
              <a:buNone/>
            </a:pPr>
            <a:r>
              <a:rPr lang="en-US" altLang="en-US" sz="2800" dirty="0" smtClean="0"/>
              <a:t>As of June 1, 2015, the HCS will require new SDSs to be in a uniform format, and include the section numbers, the headings, and associated information under the following headings:</a:t>
            </a:r>
          </a:p>
          <a:p>
            <a:endParaRPr lang="en-US" altLang="en-US" sz="2800" dirty="0" smtClean="0"/>
          </a:p>
        </p:txBody>
      </p:sp>
      <p:sp>
        <p:nvSpPr>
          <p:cNvPr id="5"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22</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11158072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201412" y="914401"/>
            <a:ext cx="8763000" cy="4572000"/>
          </a:xfrm>
        </p:spPr>
        <p:txBody>
          <a:bodyPr/>
          <a:lstStyle/>
          <a:p>
            <a:r>
              <a:rPr lang="en-US" altLang="en-US" sz="2400" b="1" u="sng" dirty="0" smtClean="0"/>
              <a:t>Section 1, Identification</a:t>
            </a:r>
            <a:r>
              <a:rPr lang="en-US" altLang="en-US" sz="2400" u="sng" dirty="0" smtClean="0"/>
              <a:t> </a:t>
            </a:r>
            <a:r>
              <a:rPr lang="en-US" altLang="en-US" sz="2400" dirty="0" smtClean="0"/>
              <a:t>includes product identifier; manufacturer or distributor name, address, phone number; emergency phone number; recommended use; restrictions on use.</a:t>
            </a:r>
          </a:p>
          <a:p>
            <a:r>
              <a:rPr lang="en-US" altLang="en-US" sz="2400" b="1" u="sng" dirty="0" smtClean="0"/>
              <a:t>Section 2, Hazard(s) </a:t>
            </a:r>
            <a:r>
              <a:rPr lang="en-US" altLang="en-US" sz="2400" b="1" dirty="0" smtClean="0"/>
              <a:t>identification</a:t>
            </a:r>
            <a:r>
              <a:rPr lang="en-US" altLang="en-US" sz="2400" dirty="0" smtClean="0"/>
              <a:t> includes all hazards regarding the chemical; required label elements.</a:t>
            </a:r>
          </a:p>
          <a:p>
            <a:r>
              <a:rPr lang="en-US" altLang="en-US" sz="2400" b="1" u="sng" dirty="0" smtClean="0"/>
              <a:t>Section 3, Composition/information </a:t>
            </a:r>
            <a:r>
              <a:rPr lang="en-US" altLang="en-US" sz="2400" b="1" dirty="0" smtClean="0"/>
              <a:t>on ingredients</a:t>
            </a:r>
            <a:r>
              <a:rPr lang="en-US" altLang="en-US" sz="2400" dirty="0" smtClean="0"/>
              <a:t> includes information on chemical ingredients; trade secret claims.</a:t>
            </a:r>
          </a:p>
          <a:p>
            <a:r>
              <a:rPr lang="en-US" altLang="en-US" sz="2400" b="1" u="sng" dirty="0" smtClean="0"/>
              <a:t>Section 4, First-aid measures</a:t>
            </a:r>
            <a:r>
              <a:rPr lang="en-US" altLang="en-US" sz="2400" u="sng" dirty="0" smtClean="0"/>
              <a:t> </a:t>
            </a:r>
            <a:r>
              <a:rPr lang="en-US" altLang="en-US" sz="2400" dirty="0" smtClean="0"/>
              <a:t>includes important symptoms/ effects, acute, delayed; required treatment.</a:t>
            </a:r>
          </a:p>
          <a:p>
            <a:r>
              <a:rPr lang="en-US" altLang="en-US" sz="2400" b="1" u="sng" dirty="0" smtClean="0"/>
              <a:t>Section 5, Fire-fighting measures</a:t>
            </a:r>
            <a:r>
              <a:rPr lang="en-US" altLang="en-US" sz="2400" u="sng" dirty="0" smtClean="0"/>
              <a:t> </a:t>
            </a:r>
            <a:r>
              <a:rPr lang="en-US" altLang="en-US" sz="2400" dirty="0" smtClean="0"/>
              <a:t>lists suitable extinguishing techniques, equipment; chemical hazards from fire.</a:t>
            </a:r>
          </a:p>
        </p:txBody>
      </p:sp>
      <p:sp>
        <p:nvSpPr>
          <p:cNvPr id="4"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23</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6494606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189053" y="458787"/>
            <a:ext cx="8763000" cy="5332413"/>
          </a:xfrm>
        </p:spPr>
        <p:txBody>
          <a:bodyPr/>
          <a:lstStyle/>
          <a:p>
            <a:r>
              <a:rPr lang="en-US" altLang="en-US" sz="2400" b="1" u="sng" dirty="0" smtClean="0"/>
              <a:t>Section 6, Accidental release measures</a:t>
            </a:r>
            <a:r>
              <a:rPr lang="en-US" altLang="en-US" sz="2400" u="sng" dirty="0" smtClean="0"/>
              <a:t> </a:t>
            </a:r>
            <a:r>
              <a:rPr lang="en-US" altLang="en-US" sz="2400" dirty="0" smtClean="0"/>
              <a:t>lists emergency procedures; protective equipment; proper methods of containment and cleanup.</a:t>
            </a:r>
          </a:p>
          <a:p>
            <a:r>
              <a:rPr lang="en-US" altLang="en-US" sz="2400" b="1" u="sng" dirty="0" smtClean="0"/>
              <a:t>Section 7, Handling and storage</a:t>
            </a:r>
            <a:r>
              <a:rPr lang="en-US" altLang="en-US" sz="2400" u="sng" dirty="0" smtClean="0"/>
              <a:t> </a:t>
            </a:r>
            <a:r>
              <a:rPr lang="en-US" altLang="en-US" sz="2400" dirty="0" smtClean="0"/>
              <a:t>lists precautions for safe handling and storage, including incompatibilities.</a:t>
            </a:r>
          </a:p>
          <a:p>
            <a:r>
              <a:rPr lang="en-US" altLang="en-US" sz="2400" b="1" u="sng" dirty="0" smtClean="0"/>
              <a:t>Section 8, Exposure controls/personal protection</a:t>
            </a:r>
            <a:r>
              <a:rPr lang="en-US" altLang="en-US" sz="2400" u="sng" dirty="0" smtClean="0"/>
              <a:t> </a:t>
            </a:r>
            <a:r>
              <a:rPr lang="en-US" altLang="en-US" sz="2400" dirty="0" smtClean="0"/>
              <a:t>lists OSHA's Permissible Exposure Limits (PELs); Threshold Limit Values (TLVs); appropriate engineering controls; personal protective equipment (PPE).</a:t>
            </a:r>
          </a:p>
          <a:p>
            <a:r>
              <a:rPr lang="en-US" altLang="en-US" sz="2400" b="1" u="sng" dirty="0" smtClean="0"/>
              <a:t>Section 9, Physical and chemical properties</a:t>
            </a:r>
            <a:r>
              <a:rPr lang="en-US" altLang="en-US" sz="2400" u="sng" dirty="0" smtClean="0"/>
              <a:t> </a:t>
            </a:r>
            <a:r>
              <a:rPr lang="en-US" altLang="en-US" sz="2400" dirty="0" smtClean="0"/>
              <a:t>lists the chemical's characteristics.</a:t>
            </a:r>
          </a:p>
          <a:p>
            <a:r>
              <a:rPr lang="en-US" altLang="en-US" sz="2400" b="1" u="sng" dirty="0" smtClean="0"/>
              <a:t>Section 10, Stability and reactivity</a:t>
            </a:r>
            <a:r>
              <a:rPr lang="en-US" altLang="en-US" sz="2400" u="sng" dirty="0" smtClean="0"/>
              <a:t> </a:t>
            </a:r>
            <a:r>
              <a:rPr lang="en-US" altLang="en-US" sz="2400" dirty="0" smtClean="0"/>
              <a:t>lists chemical stability and possibility of hazardous reactions</a:t>
            </a:r>
          </a:p>
          <a:p>
            <a:endParaRPr lang="en-US" altLang="en-US" sz="2400" dirty="0" smtClean="0"/>
          </a:p>
        </p:txBody>
      </p:sp>
      <p:sp>
        <p:nvSpPr>
          <p:cNvPr id="4"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24</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25779584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152400" y="381000"/>
            <a:ext cx="8763000" cy="5715000"/>
          </a:xfrm>
        </p:spPr>
        <p:txBody>
          <a:bodyPr/>
          <a:lstStyle/>
          <a:p>
            <a:r>
              <a:rPr lang="en-US" altLang="en-US" sz="2400" b="1" u="sng" dirty="0" smtClean="0"/>
              <a:t>Section 11, Toxicological information</a:t>
            </a:r>
            <a:r>
              <a:rPr lang="en-US" altLang="en-US" sz="2400" u="sng" dirty="0" smtClean="0"/>
              <a:t> </a:t>
            </a:r>
            <a:r>
              <a:rPr lang="en-US" altLang="en-US" sz="2400" dirty="0" smtClean="0"/>
              <a:t>includes routes of exposure; related symptoms, acute and chronic effects; numerical measures of toxicity.</a:t>
            </a:r>
          </a:p>
          <a:p>
            <a:r>
              <a:rPr lang="en-US" altLang="en-US" sz="2400" dirty="0" smtClean="0"/>
              <a:t>Section 12, Ecological information*</a:t>
            </a:r>
          </a:p>
          <a:p>
            <a:r>
              <a:rPr lang="en-US" altLang="en-US" sz="2400" dirty="0" smtClean="0"/>
              <a:t>Section 13, Disposal considerations*</a:t>
            </a:r>
          </a:p>
          <a:p>
            <a:r>
              <a:rPr lang="en-US" altLang="en-US" sz="2400" dirty="0" smtClean="0"/>
              <a:t>Section 14, Transport information*</a:t>
            </a:r>
          </a:p>
          <a:p>
            <a:r>
              <a:rPr lang="en-US" altLang="en-US" sz="2400" dirty="0" smtClean="0"/>
              <a:t>Section 15, Regulatory information*</a:t>
            </a:r>
          </a:p>
          <a:p>
            <a:r>
              <a:rPr lang="en-US" altLang="en-US" sz="2400" b="1" u="sng" dirty="0" smtClean="0"/>
              <a:t>Section 16, Other information</a:t>
            </a:r>
            <a:r>
              <a:rPr lang="en-US" altLang="en-US" sz="2400" b="1" dirty="0" smtClean="0"/>
              <a:t>,</a:t>
            </a:r>
            <a:r>
              <a:rPr lang="en-US" altLang="en-US" sz="2400" dirty="0" smtClean="0"/>
              <a:t> includes the date of preparation or last revision.</a:t>
            </a:r>
          </a:p>
          <a:p>
            <a:r>
              <a:rPr lang="en-US" altLang="en-US" sz="1800" dirty="0" smtClean="0"/>
              <a:t>*Note: Since other Agencies regulate this information, OSHA will not be enforcing Sections 12 through 15(29 CFR 1910.1200(g)(2)).</a:t>
            </a:r>
          </a:p>
          <a:p>
            <a:r>
              <a:rPr lang="en-US" altLang="en-US" sz="2400" b="1" dirty="0" smtClean="0"/>
              <a:t>Employers must ensure that SDSs are readily accessible to employees</a:t>
            </a:r>
            <a:r>
              <a:rPr lang="en-US" altLang="en-US" b="1" dirty="0" smtClean="0"/>
              <a:t>.</a:t>
            </a:r>
          </a:p>
          <a:p>
            <a:pPr algn="r"/>
            <a:r>
              <a:rPr lang="en-US" altLang="en-US" sz="1800" dirty="0" smtClean="0"/>
              <a:t>See Appendix D of 1910.1200 for a detailed description of SDS contents.</a:t>
            </a:r>
          </a:p>
        </p:txBody>
      </p:sp>
      <p:sp>
        <p:nvSpPr>
          <p:cNvPr id="4"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25</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26529156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58"/>
            <a:ext cx="9144000" cy="733425"/>
          </a:xfrm>
        </p:spPr>
        <p:txBody>
          <a:bodyPr>
            <a:normAutofit fontScale="90000"/>
          </a:bodyPr>
          <a:lstStyle/>
          <a:p>
            <a:pPr>
              <a:defRPr/>
            </a:pPr>
            <a:r>
              <a:rPr lang="en-US" dirty="0" smtClean="0"/>
              <a:t>Sample GHS pictograms</a:t>
            </a:r>
            <a:endParaRPr lang="en-US" dirty="0"/>
          </a:p>
        </p:txBody>
      </p:sp>
      <p:pic>
        <p:nvPicPr>
          <p:cNvPr id="44035"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81000" y="950230"/>
            <a:ext cx="8534400" cy="4472890"/>
          </a:xfrm>
        </p:spPr>
      </p:pic>
      <p:sp>
        <p:nvSpPr>
          <p:cNvPr id="5"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26</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21140469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bwMode="auto">
          <a:xfrm>
            <a:off x="6752" y="7938"/>
            <a:ext cx="9137248"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SDS vs. MSDS Confusion</a:t>
            </a:r>
          </a:p>
        </p:txBody>
      </p:sp>
      <p:sp>
        <p:nvSpPr>
          <p:cNvPr id="2053" name="Rectangle 5"/>
          <p:cNvSpPr>
            <a:spLocks noGrp="1" noChangeArrowheads="1"/>
          </p:cNvSpPr>
          <p:nvPr>
            <p:ph type="body" sz="half" idx="1"/>
          </p:nvPr>
        </p:nvSpPr>
        <p:spPr>
          <a:xfrm>
            <a:off x="228600" y="723900"/>
            <a:ext cx="5105400" cy="5410200"/>
          </a:xfrm>
        </p:spPr>
        <p:txBody>
          <a:bodyPr/>
          <a:lstStyle/>
          <a:p>
            <a:pPr eaLnBrk="1" hangingPunct="1">
              <a:spcBef>
                <a:spcPts val="1200"/>
              </a:spcBef>
            </a:pPr>
            <a:r>
              <a:rPr lang="en-US" altLang="en-US" sz="2800" b="1" dirty="0" smtClean="0">
                <a:solidFill>
                  <a:srgbClr val="006666"/>
                </a:solidFill>
              </a:rPr>
              <a:t>OSHA did not officially recognize any standard format for MSDS.</a:t>
            </a:r>
            <a:r>
              <a:rPr lang="en-US" altLang="en-US" sz="2800" dirty="0" smtClean="0">
                <a:solidFill>
                  <a:srgbClr val="006666"/>
                </a:solidFill>
              </a:rPr>
              <a:t> </a:t>
            </a:r>
          </a:p>
          <a:p>
            <a:pPr eaLnBrk="1" hangingPunct="1">
              <a:spcBef>
                <a:spcPts val="1200"/>
              </a:spcBef>
            </a:pPr>
            <a:r>
              <a:rPr lang="en-US" altLang="en-US" sz="2800" b="1" dirty="0" smtClean="0">
                <a:solidFill>
                  <a:srgbClr val="800000"/>
                </a:solidFill>
              </a:rPr>
              <a:t>Manufacturers must include information required by OSHA.</a:t>
            </a:r>
            <a:r>
              <a:rPr lang="en-US" altLang="en-US" sz="2800" dirty="0" smtClean="0">
                <a:solidFill>
                  <a:srgbClr val="800000"/>
                </a:solidFill>
              </a:rPr>
              <a:t> </a:t>
            </a:r>
          </a:p>
          <a:p>
            <a:pPr eaLnBrk="1" hangingPunct="1">
              <a:spcBef>
                <a:spcPts val="1200"/>
              </a:spcBef>
            </a:pPr>
            <a:r>
              <a:rPr lang="en-US" altLang="en-US" sz="2800" b="1" dirty="0" smtClean="0">
                <a:solidFill>
                  <a:srgbClr val="660066"/>
                </a:solidFill>
              </a:rPr>
              <a:t>MSDSs can range from one page to twenty pages.</a:t>
            </a:r>
            <a:r>
              <a:rPr lang="en-US" altLang="en-US" sz="2800" dirty="0" smtClean="0">
                <a:solidFill>
                  <a:srgbClr val="660066"/>
                </a:solidFill>
              </a:rPr>
              <a:t> </a:t>
            </a:r>
            <a:endParaRPr lang="en-US" altLang="en-US" sz="2800" b="1" dirty="0" smtClean="0">
              <a:solidFill>
                <a:srgbClr val="660066"/>
              </a:solidFill>
            </a:endParaRPr>
          </a:p>
          <a:p>
            <a:pPr lvl="1" eaLnBrk="1" hangingPunct="1">
              <a:spcBef>
                <a:spcPts val="1200"/>
              </a:spcBef>
            </a:pPr>
            <a:r>
              <a:rPr lang="en-US" altLang="en-US" sz="2400" dirty="0" smtClean="0"/>
              <a:t>This makes finding information on each MSDS a challenge. </a:t>
            </a:r>
            <a:endParaRPr lang="en-US" altLang="en-US" sz="2400" dirty="0" smtClean="0">
              <a:solidFill>
                <a:srgbClr val="006600"/>
              </a:solidFill>
            </a:endParaRPr>
          </a:p>
        </p:txBody>
      </p:sp>
      <p:pic>
        <p:nvPicPr>
          <p:cNvPr id="7" name="Picture 6" descr="Picture2.jpg"/>
          <p:cNvPicPr>
            <a:picLocks noChangeAspect="1"/>
          </p:cNvPicPr>
          <p:nvPr/>
        </p:nvPicPr>
        <p:blipFill>
          <a:blip r:embed="rId3" cstate="print"/>
          <a:stretch>
            <a:fillRect/>
          </a:stretch>
        </p:blipFill>
        <p:spPr>
          <a:xfrm>
            <a:off x="5734070" y="1219200"/>
            <a:ext cx="2969348" cy="36820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5"/>
          <p:cNvSpPr>
            <a:spLocks noGrp="1"/>
          </p:cNvSpPr>
          <p:nvPr>
            <p:ph type="sldNum" sz="quarter" idx="4294967295"/>
          </p:nvPr>
        </p:nvSpPr>
        <p:spPr>
          <a:xfrm>
            <a:off x="8001000" y="6324600"/>
            <a:ext cx="914400" cy="365125"/>
          </a:xfrm>
          <a:prstGeom prst="rect">
            <a:avLst/>
          </a:prstGeom>
        </p:spPr>
        <p:txBody>
          <a:bodyPr/>
          <a:lstStyle/>
          <a:p>
            <a:pPr>
              <a:defRPr/>
            </a:pPr>
            <a:fld id="{40F7CB54-17FC-4BBE-87B0-737087F60DF9}" type="slidenum">
              <a:rPr lang="en-US" sz="1200" b="0" smtClean="0">
                <a:solidFill>
                  <a:schemeClr val="tx1"/>
                </a:solidFill>
              </a:rPr>
              <a:pPr>
                <a:defRPr/>
              </a:pPr>
              <a:t>27</a:t>
            </a:fld>
            <a:r>
              <a:rPr lang="en-US" sz="1200" b="0" dirty="0" smtClean="0">
                <a:solidFill>
                  <a:schemeClr val="tx1"/>
                </a:solidFill>
              </a:rPr>
              <a:t>/56</a:t>
            </a:r>
            <a:endParaRPr lang="en-US" sz="1200"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Effect transition="in" filter="fade">
                                      <p:cBhvr>
                                        <p:cTn id="7" dur="500"/>
                                        <p:tgtEl>
                                          <p:spTgt spid="20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53">
                                            <p:txEl>
                                              <p:pRg st="1" end="1"/>
                                            </p:txEl>
                                          </p:spTgt>
                                        </p:tgtEl>
                                        <p:attrNameLst>
                                          <p:attrName>style.visibility</p:attrName>
                                        </p:attrNameLst>
                                      </p:cBhvr>
                                      <p:to>
                                        <p:strVal val="visible"/>
                                      </p:to>
                                    </p:set>
                                    <p:animEffect transition="in" filter="fade">
                                      <p:cBhvr>
                                        <p:cTn id="12" dur="500"/>
                                        <p:tgtEl>
                                          <p:spTgt spid="20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53">
                                            <p:txEl>
                                              <p:pRg st="2" end="2"/>
                                            </p:txEl>
                                          </p:spTgt>
                                        </p:tgtEl>
                                        <p:attrNameLst>
                                          <p:attrName>style.visibility</p:attrName>
                                        </p:attrNameLst>
                                      </p:cBhvr>
                                      <p:to>
                                        <p:strVal val="visible"/>
                                      </p:to>
                                    </p:set>
                                    <p:animEffect transition="in" filter="fade">
                                      <p:cBhvr>
                                        <p:cTn id="17" dur="500"/>
                                        <p:tgtEl>
                                          <p:spTgt spid="205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53">
                                            <p:txEl>
                                              <p:pRg st="3" end="3"/>
                                            </p:txEl>
                                          </p:spTgt>
                                        </p:tgtEl>
                                        <p:attrNameLst>
                                          <p:attrName>style.visibility</p:attrName>
                                        </p:attrNameLst>
                                      </p:cBhvr>
                                      <p:to>
                                        <p:strVal val="visible"/>
                                      </p:to>
                                    </p:set>
                                    <p:animEffect transition="in" filter="fade">
                                      <p:cBhvr>
                                        <p:cTn id="20" dur="500"/>
                                        <p:tgtEl>
                                          <p:spTgt spid="205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Grp="1" noChangeArrowheads="1"/>
          </p:cNvSpPr>
          <p:nvPr>
            <p:ph type="title"/>
          </p:nvPr>
        </p:nvSpPr>
        <p:spPr bwMode="auto">
          <a:xfrm>
            <a:off x="-20256" y="198437"/>
            <a:ext cx="9164256" cy="868363"/>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altLang="en-US" sz="4000" dirty="0" smtClean="0"/>
              <a:t>SDS / Section 1</a:t>
            </a:r>
          </a:p>
        </p:txBody>
      </p:sp>
      <p:sp>
        <p:nvSpPr>
          <p:cNvPr id="60420" name="Rectangle 5"/>
          <p:cNvSpPr>
            <a:spLocks noGrp="1" noChangeArrowheads="1"/>
          </p:cNvSpPr>
          <p:nvPr>
            <p:ph idx="1"/>
          </p:nvPr>
        </p:nvSpPr>
        <p:spPr>
          <a:xfrm>
            <a:off x="457200" y="1219200"/>
            <a:ext cx="4419600" cy="4906963"/>
          </a:xfrm>
        </p:spPr>
        <p:txBody>
          <a:bodyPr/>
          <a:lstStyle/>
          <a:p>
            <a:pPr eaLnBrk="1" hangingPunct="1">
              <a:spcBef>
                <a:spcPts val="1800"/>
              </a:spcBef>
            </a:pPr>
            <a:r>
              <a:rPr lang="en-US" altLang="en-US" dirty="0" smtClean="0">
                <a:solidFill>
                  <a:srgbClr val="006666"/>
                </a:solidFill>
              </a:rPr>
              <a:t>Manufacturer’s information</a:t>
            </a:r>
          </a:p>
          <a:p>
            <a:pPr eaLnBrk="1" hangingPunct="1">
              <a:spcBef>
                <a:spcPts val="1800"/>
              </a:spcBef>
            </a:pPr>
            <a:r>
              <a:rPr lang="en-US" altLang="en-US" dirty="0" smtClean="0">
                <a:solidFill>
                  <a:srgbClr val="800000"/>
                </a:solidFill>
              </a:rPr>
              <a:t>Emergency phone </a:t>
            </a:r>
            <a:br>
              <a:rPr lang="en-US" altLang="en-US" dirty="0" smtClean="0">
                <a:solidFill>
                  <a:srgbClr val="800000"/>
                </a:solidFill>
              </a:rPr>
            </a:br>
            <a:r>
              <a:rPr lang="en-US" altLang="en-US" dirty="0" smtClean="0">
                <a:solidFill>
                  <a:srgbClr val="800000"/>
                </a:solidFill>
              </a:rPr>
              <a:t>number</a:t>
            </a:r>
          </a:p>
          <a:p>
            <a:pPr eaLnBrk="1" hangingPunct="1">
              <a:spcBef>
                <a:spcPts val="1800"/>
              </a:spcBef>
            </a:pPr>
            <a:r>
              <a:rPr lang="en-US" altLang="en-US" dirty="0" smtClean="0">
                <a:solidFill>
                  <a:srgbClr val="006600"/>
                </a:solidFill>
              </a:rPr>
              <a:t>Date of SDS /MSDS</a:t>
            </a:r>
          </a:p>
          <a:p>
            <a:pPr eaLnBrk="1" hangingPunct="1">
              <a:spcBef>
                <a:spcPts val="1800"/>
              </a:spcBef>
            </a:pPr>
            <a:r>
              <a:rPr lang="en-US" altLang="en-US" dirty="0" smtClean="0">
                <a:solidFill>
                  <a:srgbClr val="660066"/>
                </a:solidFill>
              </a:rPr>
              <a:t>Name of the chemical</a:t>
            </a:r>
          </a:p>
        </p:txBody>
      </p:sp>
      <p:pic>
        <p:nvPicPr>
          <p:cNvPr id="60421" name="Picture 7"/>
          <p:cNvPicPr>
            <a:picLocks noChangeAspect="1" noChangeArrowheads="1"/>
          </p:cNvPicPr>
          <p:nvPr/>
        </p:nvPicPr>
        <p:blipFill>
          <a:blip r:embed="rId3" cstate="print"/>
          <a:srcRect l="3482" t="3854" r="31223" b="46101"/>
          <a:stretch>
            <a:fillRect/>
          </a:stretch>
        </p:blipFill>
        <p:spPr bwMode="auto">
          <a:xfrm>
            <a:off x="4836377" y="1694453"/>
            <a:ext cx="3850423" cy="3997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28</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420">
                                            <p:txEl>
                                              <p:pRg st="0" end="0"/>
                                            </p:txEl>
                                          </p:spTgt>
                                        </p:tgtEl>
                                        <p:attrNameLst>
                                          <p:attrName>style.visibility</p:attrName>
                                        </p:attrNameLst>
                                      </p:cBhvr>
                                      <p:to>
                                        <p:strVal val="visible"/>
                                      </p:to>
                                    </p:set>
                                    <p:animEffect transition="in" filter="fade">
                                      <p:cBhvr>
                                        <p:cTn id="7" dur="500"/>
                                        <p:tgtEl>
                                          <p:spTgt spid="604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0420">
                                            <p:txEl>
                                              <p:pRg st="1" end="1"/>
                                            </p:txEl>
                                          </p:spTgt>
                                        </p:tgtEl>
                                        <p:attrNameLst>
                                          <p:attrName>style.visibility</p:attrName>
                                        </p:attrNameLst>
                                      </p:cBhvr>
                                      <p:to>
                                        <p:strVal val="visible"/>
                                      </p:to>
                                    </p:set>
                                    <p:animEffect transition="in" filter="fade">
                                      <p:cBhvr>
                                        <p:cTn id="12" dur="500"/>
                                        <p:tgtEl>
                                          <p:spTgt spid="604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0420">
                                            <p:txEl>
                                              <p:pRg st="2" end="2"/>
                                            </p:txEl>
                                          </p:spTgt>
                                        </p:tgtEl>
                                        <p:attrNameLst>
                                          <p:attrName>style.visibility</p:attrName>
                                        </p:attrNameLst>
                                      </p:cBhvr>
                                      <p:to>
                                        <p:strVal val="visible"/>
                                      </p:to>
                                    </p:set>
                                    <p:animEffect transition="in" filter="fade">
                                      <p:cBhvr>
                                        <p:cTn id="17" dur="500"/>
                                        <p:tgtEl>
                                          <p:spTgt spid="604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0420">
                                            <p:txEl>
                                              <p:pRg st="3" end="3"/>
                                            </p:txEl>
                                          </p:spTgt>
                                        </p:tgtEl>
                                        <p:attrNameLst>
                                          <p:attrName>style.visibility</p:attrName>
                                        </p:attrNameLst>
                                      </p:cBhvr>
                                      <p:to>
                                        <p:strVal val="visible"/>
                                      </p:to>
                                    </p:set>
                                    <p:animEffect transition="in" filter="fade">
                                      <p:cBhvr>
                                        <p:cTn id="22" dur="500"/>
                                        <p:tgtEl>
                                          <p:spTgt spid="604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4"/>
          <p:cNvSpPr>
            <a:spLocks noGrp="1" noChangeArrowheads="1"/>
          </p:cNvSpPr>
          <p:nvPr>
            <p:ph type="title"/>
          </p:nvPr>
        </p:nvSpPr>
        <p:spPr bwMode="auto">
          <a:xfrm>
            <a:off x="57834" y="27007"/>
            <a:ext cx="9086166" cy="806259"/>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altLang="en-US" sz="4000" dirty="0" smtClean="0"/>
              <a:t>SDS / Section 2 Hazards Identification</a:t>
            </a:r>
            <a:endParaRPr lang="en-US" altLang="en-US" sz="3200" dirty="0" smtClean="0"/>
          </a:p>
        </p:txBody>
      </p:sp>
      <p:sp>
        <p:nvSpPr>
          <p:cNvPr id="61444" name="Rectangle 5"/>
          <p:cNvSpPr>
            <a:spLocks noGrp="1" noChangeArrowheads="1"/>
          </p:cNvSpPr>
          <p:nvPr>
            <p:ph idx="1"/>
          </p:nvPr>
        </p:nvSpPr>
        <p:spPr>
          <a:xfrm>
            <a:off x="294190" y="1244531"/>
            <a:ext cx="8382000" cy="2260670"/>
          </a:xfrm>
        </p:spPr>
        <p:txBody>
          <a:bodyPr/>
          <a:lstStyle/>
          <a:p>
            <a:pPr eaLnBrk="1" hangingPunct="1">
              <a:spcBef>
                <a:spcPts val="2400"/>
              </a:spcBef>
            </a:pPr>
            <a:r>
              <a:rPr lang="en-US" altLang="en-US" dirty="0" smtClean="0">
                <a:solidFill>
                  <a:srgbClr val="006666"/>
                </a:solidFill>
              </a:rPr>
              <a:t>Hazardous chemical ingredients</a:t>
            </a:r>
          </a:p>
          <a:p>
            <a:pPr eaLnBrk="1" hangingPunct="1">
              <a:spcBef>
                <a:spcPts val="2400"/>
              </a:spcBef>
            </a:pPr>
            <a:r>
              <a:rPr lang="en-US" altLang="en-US" dirty="0" smtClean="0">
                <a:solidFill>
                  <a:srgbClr val="006600"/>
                </a:solidFill>
              </a:rPr>
              <a:t>Non-hazardous ingredients</a:t>
            </a:r>
          </a:p>
          <a:p>
            <a:pPr eaLnBrk="1" hangingPunct="1">
              <a:spcBef>
                <a:spcPts val="2400"/>
              </a:spcBef>
            </a:pPr>
            <a:r>
              <a:rPr lang="en-US" altLang="en-US" dirty="0" smtClean="0">
                <a:solidFill>
                  <a:srgbClr val="660066"/>
                </a:solidFill>
              </a:rPr>
              <a:t>Ingredients may be listed as “trade secrets”</a:t>
            </a:r>
          </a:p>
        </p:txBody>
      </p:sp>
      <p:pic>
        <p:nvPicPr>
          <p:cNvPr id="97282" name="Picture 2" descr="C:\Documents and Settings\edickinson\Local Settings\Temporary Internet Files\Content.IE5\0A1Y9PS2\MCBD06720_0000[1].wmf"/>
          <p:cNvPicPr>
            <a:picLocks noChangeAspect="1" noChangeArrowheads="1"/>
          </p:cNvPicPr>
          <p:nvPr/>
        </p:nvPicPr>
        <p:blipFill>
          <a:blip r:embed="rId3" cstate="print"/>
          <a:stretch>
            <a:fillRect/>
          </a:stretch>
        </p:blipFill>
        <p:spPr bwMode="auto">
          <a:xfrm>
            <a:off x="3459944" y="3466582"/>
            <a:ext cx="2102656" cy="26294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29</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44">
                                            <p:txEl>
                                              <p:pRg st="0" end="0"/>
                                            </p:txEl>
                                          </p:spTgt>
                                        </p:tgtEl>
                                        <p:attrNameLst>
                                          <p:attrName>style.visibility</p:attrName>
                                        </p:attrNameLst>
                                      </p:cBhvr>
                                      <p:to>
                                        <p:strVal val="visible"/>
                                      </p:to>
                                    </p:set>
                                    <p:animEffect transition="in" filter="fade">
                                      <p:cBhvr>
                                        <p:cTn id="7" dur="500"/>
                                        <p:tgtEl>
                                          <p:spTgt spid="614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44">
                                            <p:txEl>
                                              <p:pRg st="1" end="1"/>
                                            </p:txEl>
                                          </p:spTgt>
                                        </p:tgtEl>
                                        <p:attrNameLst>
                                          <p:attrName>style.visibility</p:attrName>
                                        </p:attrNameLst>
                                      </p:cBhvr>
                                      <p:to>
                                        <p:strVal val="visible"/>
                                      </p:to>
                                    </p:set>
                                    <p:animEffect transition="in" filter="fade">
                                      <p:cBhvr>
                                        <p:cTn id="12" dur="500"/>
                                        <p:tgtEl>
                                          <p:spTgt spid="614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44">
                                            <p:txEl>
                                              <p:pRg st="2" end="2"/>
                                            </p:txEl>
                                          </p:spTgt>
                                        </p:tgtEl>
                                        <p:attrNameLst>
                                          <p:attrName>style.visibility</p:attrName>
                                        </p:attrNameLst>
                                      </p:cBhvr>
                                      <p:to>
                                        <p:strVal val="visible"/>
                                      </p:to>
                                    </p:set>
                                    <p:animEffect transition="in" filter="fade">
                                      <p:cBhvr>
                                        <p:cTn id="17" dur="500"/>
                                        <p:tgtEl>
                                          <p:spTgt spid="614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bwMode="auto">
          <a:xfrm>
            <a:off x="152400" y="198438"/>
            <a:ext cx="8686800" cy="1096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Other Physical and Chemical Data </a:t>
            </a:r>
          </a:p>
        </p:txBody>
      </p:sp>
      <p:sp>
        <p:nvSpPr>
          <p:cNvPr id="72708" name="Rectangle 3"/>
          <p:cNvSpPr>
            <a:spLocks noGrp="1" noChangeArrowheads="1"/>
          </p:cNvSpPr>
          <p:nvPr>
            <p:ph idx="1"/>
          </p:nvPr>
        </p:nvSpPr>
        <p:spPr>
          <a:xfrm>
            <a:off x="457200" y="1676400"/>
            <a:ext cx="5372100" cy="3962400"/>
          </a:xfrm>
        </p:spPr>
        <p:txBody>
          <a:bodyPr/>
          <a:lstStyle/>
          <a:p>
            <a:pPr eaLnBrk="1" hangingPunct="1">
              <a:spcBef>
                <a:spcPts val="1800"/>
              </a:spcBef>
            </a:pPr>
            <a:r>
              <a:rPr lang="en-US" altLang="en-US" dirty="0" smtClean="0">
                <a:solidFill>
                  <a:srgbClr val="006666"/>
                </a:solidFill>
              </a:rPr>
              <a:t>Other Data</a:t>
            </a:r>
          </a:p>
          <a:p>
            <a:pPr lvl="1" eaLnBrk="1" hangingPunct="1">
              <a:spcBef>
                <a:spcPts val="1800"/>
              </a:spcBef>
            </a:pPr>
            <a:r>
              <a:rPr lang="en-US" altLang="en-US" dirty="0" smtClean="0">
                <a:solidFill>
                  <a:srgbClr val="006666"/>
                </a:solidFill>
              </a:rPr>
              <a:t>Boiling or melting point</a:t>
            </a:r>
          </a:p>
          <a:p>
            <a:pPr lvl="1" eaLnBrk="1" hangingPunct="1">
              <a:spcBef>
                <a:spcPts val="1800"/>
              </a:spcBef>
            </a:pPr>
            <a:r>
              <a:rPr lang="en-US" altLang="en-US" dirty="0" smtClean="0">
                <a:solidFill>
                  <a:srgbClr val="800000"/>
                </a:solidFill>
              </a:rPr>
              <a:t>Vapor pressure</a:t>
            </a:r>
          </a:p>
          <a:p>
            <a:pPr lvl="1" eaLnBrk="1" hangingPunct="1">
              <a:spcBef>
                <a:spcPts val="1800"/>
              </a:spcBef>
            </a:pPr>
            <a:r>
              <a:rPr lang="en-US" altLang="en-US" dirty="0" smtClean="0">
                <a:solidFill>
                  <a:srgbClr val="660066"/>
                </a:solidFill>
              </a:rPr>
              <a:t>Vapor density</a:t>
            </a:r>
          </a:p>
          <a:p>
            <a:pPr lvl="1" eaLnBrk="1" hangingPunct="1">
              <a:spcBef>
                <a:spcPts val="1800"/>
              </a:spcBef>
            </a:pPr>
            <a:r>
              <a:rPr lang="en-US" altLang="en-US" dirty="0" smtClean="0">
                <a:solidFill>
                  <a:srgbClr val="FF0000"/>
                </a:solidFill>
              </a:rPr>
              <a:t>Solubility</a:t>
            </a:r>
          </a:p>
          <a:p>
            <a:pPr lvl="1" eaLnBrk="1" hangingPunct="1">
              <a:spcBef>
                <a:spcPts val="1800"/>
              </a:spcBef>
            </a:pPr>
            <a:r>
              <a:rPr lang="en-US" altLang="en-US" dirty="0" smtClean="0">
                <a:solidFill>
                  <a:srgbClr val="006600"/>
                </a:solidFill>
              </a:rPr>
              <a:t>Density or specific gravity</a:t>
            </a:r>
          </a:p>
        </p:txBody>
      </p:sp>
      <p:pic>
        <p:nvPicPr>
          <p:cNvPr id="72709" name="Picture 5"/>
          <p:cNvPicPr>
            <a:picLocks noChangeAspect="1" noChangeArrowheads="1"/>
          </p:cNvPicPr>
          <p:nvPr/>
        </p:nvPicPr>
        <p:blipFill>
          <a:blip r:embed="rId3" cstate="print">
            <a:lum bright="12000"/>
          </a:blip>
          <a:srcRect l="13158" r="18419"/>
          <a:stretch>
            <a:fillRect/>
          </a:stretch>
        </p:blipFill>
        <p:spPr bwMode="auto">
          <a:xfrm>
            <a:off x="5094288" y="1981200"/>
            <a:ext cx="3744912" cy="2895600"/>
          </a:xfrm>
          <a:prstGeom prst="rect">
            <a:avLst/>
          </a:prstGeom>
          <a:solidFill>
            <a:srgbClr val="FFFFFF">
              <a:shade val="85000"/>
            </a:srgbClr>
          </a:solidFill>
          <a:ln w="88900" cap="sq">
            <a:solidFill>
              <a:srgbClr val="FFFFFF"/>
            </a:solidFill>
            <a:miter lim="800000"/>
          </a:ln>
          <a:effectLst>
            <a:outerShdw blurRad="263525" dist="190500" dir="5400000" algn="tl" rotWithShape="0">
              <a:srgbClr val="000000"/>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30</a:t>
            </a:fld>
            <a:r>
              <a:rPr lang="en-US" b="0" dirty="0" smtClean="0">
                <a:solidFill>
                  <a:schemeClr val="tx1"/>
                </a:solidFill>
              </a:rPr>
              <a:t>/56</a:t>
            </a:r>
            <a:endParaRPr lang="en-US" b="0" dirty="0">
              <a:solidFill>
                <a:schemeClr val="tx1"/>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4"/>
          <p:cNvSpPr>
            <a:spLocks noGrp="1" noChangeArrowheads="1"/>
          </p:cNvSpPr>
          <p:nvPr>
            <p:ph type="title"/>
          </p:nvPr>
        </p:nvSpPr>
        <p:spPr bwMode="auto">
          <a:xfrm>
            <a:off x="0" y="71240"/>
            <a:ext cx="9144000" cy="1224160"/>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sz="4000" dirty="0" smtClean="0"/>
              <a:t>Hazardous Material Identification System (HMIS)</a:t>
            </a:r>
            <a:endParaRPr lang="en-US" altLang="en-US" sz="4000" dirty="0" smtClean="0"/>
          </a:p>
        </p:txBody>
      </p:sp>
      <p:sp>
        <p:nvSpPr>
          <p:cNvPr id="64516" name="Rectangle 5"/>
          <p:cNvSpPr>
            <a:spLocks noGrp="1" noChangeArrowheads="1"/>
          </p:cNvSpPr>
          <p:nvPr>
            <p:ph idx="1"/>
          </p:nvPr>
        </p:nvSpPr>
        <p:spPr>
          <a:xfrm>
            <a:off x="99348" y="1600200"/>
            <a:ext cx="4777451" cy="4419600"/>
          </a:xfrm>
        </p:spPr>
        <p:txBody>
          <a:bodyPr/>
          <a:lstStyle/>
          <a:p>
            <a:pPr eaLnBrk="1" hangingPunct="1">
              <a:lnSpc>
                <a:spcPct val="80000"/>
              </a:lnSpc>
              <a:spcAft>
                <a:spcPts val="1200"/>
              </a:spcAft>
            </a:pPr>
            <a:r>
              <a:rPr lang="en-US" altLang="en-US" sz="2800" dirty="0" smtClean="0">
                <a:solidFill>
                  <a:srgbClr val="0000FF"/>
                </a:solidFill>
              </a:rPr>
              <a:t>BLUE = Health</a:t>
            </a:r>
            <a:endParaRPr lang="en-US" altLang="en-US" sz="2800" dirty="0">
              <a:solidFill>
                <a:srgbClr val="0000FF"/>
              </a:solidFill>
            </a:endParaRPr>
          </a:p>
          <a:p>
            <a:pPr eaLnBrk="1" hangingPunct="1">
              <a:lnSpc>
                <a:spcPct val="80000"/>
              </a:lnSpc>
              <a:spcAft>
                <a:spcPts val="1200"/>
              </a:spcAft>
            </a:pPr>
            <a:r>
              <a:rPr lang="en-US" alt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RED = Flammability</a:t>
            </a:r>
          </a:p>
          <a:p>
            <a:pPr eaLnBrk="1" hangingPunct="1">
              <a:lnSpc>
                <a:spcPct val="80000"/>
              </a:lnSpc>
              <a:spcAft>
                <a:spcPts val="1200"/>
              </a:spcAft>
            </a:pPr>
            <a:r>
              <a:rPr lang="en-US" altLang="en-US" sz="28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YELLOW = Stability </a:t>
            </a:r>
          </a:p>
          <a:p>
            <a:pPr eaLnBrk="1" hangingPunct="1">
              <a:lnSpc>
                <a:spcPct val="80000"/>
              </a:lnSpc>
              <a:spcAft>
                <a:spcPts val="1200"/>
              </a:spcAft>
            </a:pPr>
            <a:r>
              <a:rPr lang="en-US" altLang="en-US" sz="2800" dirty="0" smtClean="0"/>
              <a:t>WHITE = Other hazards or special handling</a:t>
            </a:r>
          </a:p>
          <a:p>
            <a:pPr eaLnBrk="1" hangingPunct="1">
              <a:lnSpc>
                <a:spcPct val="80000"/>
              </a:lnSpc>
              <a:spcAft>
                <a:spcPts val="1200"/>
              </a:spcAft>
            </a:pPr>
            <a:r>
              <a:rPr lang="en-US" altLang="en-US" sz="2800" u="sng" dirty="0" smtClean="0">
                <a:solidFill>
                  <a:srgbClr val="990099"/>
                </a:solidFill>
              </a:rPr>
              <a:t>Scale = 0 (no hazard) to 4 (extreme hazard)</a:t>
            </a:r>
          </a:p>
        </p:txBody>
      </p:sp>
      <p:pic>
        <p:nvPicPr>
          <p:cNvPr id="6" name="Picture 2"/>
          <p:cNvPicPr>
            <a:picLocks noChangeAspect="1" noChangeArrowheads="1"/>
          </p:cNvPicPr>
          <p:nvPr/>
        </p:nvPicPr>
        <p:blipFill>
          <a:blip r:embed="rId3"/>
          <a:srcRect/>
          <a:stretch>
            <a:fillRect/>
          </a:stretch>
        </p:blipFill>
        <p:spPr bwMode="auto">
          <a:xfrm>
            <a:off x="4724400" y="1295400"/>
            <a:ext cx="4084374" cy="4349353"/>
          </a:xfrm>
          <a:prstGeom prst="rect">
            <a:avLst/>
          </a:prstGeom>
          <a:noFill/>
          <a:ln w="9525">
            <a:noFill/>
            <a:miter lim="800000"/>
            <a:headEnd/>
            <a:tailEnd/>
          </a:ln>
          <a:effectLst/>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31</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516">
                                            <p:txEl>
                                              <p:pRg st="0" end="0"/>
                                            </p:txEl>
                                          </p:spTgt>
                                        </p:tgtEl>
                                        <p:attrNameLst>
                                          <p:attrName>style.visibility</p:attrName>
                                        </p:attrNameLst>
                                      </p:cBhvr>
                                      <p:to>
                                        <p:strVal val="visible"/>
                                      </p:to>
                                    </p:set>
                                    <p:animEffect transition="in" filter="fade">
                                      <p:cBhvr>
                                        <p:cTn id="7" dur="500"/>
                                        <p:tgtEl>
                                          <p:spTgt spid="645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516">
                                            <p:txEl>
                                              <p:pRg st="1" end="1"/>
                                            </p:txEl>
                                          </p:spTgt>
                                        </p:tgtEl>
                                        <p:attrNameLst>
                                          <p:attrName>style.visibility</p:attrName>
                                        </p:attrNameLst>
                                      </p:cBhvr>
                                      <p:to>
                                        <p:strVal val="visible"/>
                                      </p:to>
                                    </p:set>
                                    <p:animEffect transition="in" filter="fade">
                                      <p:cBhvr>
                                        <p:cTn id="12" dur="500"/>
                                        <p:tgtEl>
                                          <p:spTgt spid="645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4516">
                                            <p:txEl>
                                              <p:pRg st="2" end="2"/>
                                            </p:txEl>
                                          </p:spTgt>
                                        </p:tgtEl>
                                        <p:attrNameLst>
                                          <p:attrName>style.visibility</p:attrName>
                                        </p:attrNameLst>
                                      </p:cBhvr>
                                      <p:to>
                                        <p:strVal val="visible"/>
                                      </p:to>
                                    </p:set>
                                    <p:animEffect transition="in" filter="fade">
                                      <p:cBhvr>
                                        <p:cTn id="17" dur="500"/>
                                        <p:tgtEl>
                                          <p:spTgt spid="645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4516">
                                            <p:txEl>
                                              <p:pRg st="3" end="3"/>
                                            </p:txEl>
                                          </p:spTgt>
                                        </p:tgtEl>
                                        <p:attrNameLst>
                                          <p:attrName>style.visibility</p:attrName>
                                        </p:attrNameLst>
                                      </p:cBhvr>
                                      <p:to>
                                        <p:strVal val="visible"/>
                                      </p:to>
                                    </p:set>
                                    <p:animEffect transition="in" filter="fade">
                                      <p:cBhvr>
                                        <p:cTn id="22" dur="500"/>
                                        <p:tgtEl>
                                          <p:spTgt spid="645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4516">
                                            <p:txEl>
                                              <p:pRg st="4" end="4"/>
                                            </p:txEl>
                                          </p:spTgt>
                                        </p:tgtEl>
                                        <p:attrNameLst>
                                          <p:attrName>style.visibility</p:attrName>
                                        </p:attrNameLst>
                                      </p:cBhvr>
                                      <p:to>
                                        <p:strVal val="visible"/>
                                      </p:to>
                                    </p:set>
                                    <p:animEffect transition="in" filter="fade">
                                      <p:cBhvr>
                                        <p:cTn id="27" dur="500"/>
                                        <p:tgtEl>
                                          <p:spTgt spid="645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995"/>
            <a:ext cx="9144000" cy="1580205"/>
          </a:xfrm>
        </p:spPr>
        <p:txBody>
          <a:bodyPr>
            <a:normAutofit fontScale="90000"/>
          </a:bodyPr>
          <a:lstStyle/>
          <a:p>
            <a:r>
              <a:rPr lang="en-US" dirty="0" smtClean="0"/>
              <a:t>SDS / Section 3</a:t>
            </a:r>
            <a:br>
              <a:rPr lang="en-US" dirty="0" smtClean="0"/>
            </a:br>
            <a:r>
              <a:rPr lang="en-US" dirty="0" smtClean="0"/>
              <a:t>Composition/Information on Ingredients</a:t>
            </a:r>
            <a:endParaRPr lang="en-US" dirty="0"/>
          </a:p>
        </p:txBody>
      </p:sp>
      <p:sp>
        <p:nvSpPr>
          <p:cNvPr id="3" name="Content Placeholder 2"/>
          <p:cNvSpPr>
            <a:spLocks noGrp="1"/>
          </p:cNvSpPr>
          <p:nvPr>
            <p:ph idx="1"/>
          </p:nvPr>
        </p:nvSpPr>
        <p:spPr>
          <a:xfrm>
            <a:off x="609600" y="1828800"/>
            <a:ext cx="8229600" cy="914400"/>
          </a:xfrm>
        </p:spPr>
        <p:txBody>
          <a:bodyPr/>
          <a:lstStyle/>
          <a:p>
            <a:r>
              <a:rPr lang="en-US" dirty="0" smtClean="0"/>
              <a:t>Chemical names</a:t>
            </a:r>
            <a:endParaRPr lang="en-US" dirty="0"/>
          </a:p>
        </p:txBody>
      </p:sp>
      <p:pic>
        <p:nvPicPr>
          <p:cNvPr id="4" name="Picture 3"/>
          <p:cNvPicPr>
            <a:picLocks noChangeAspect="1"/>
          </p:cNvPicPr>
          <p:nvPr/>
        </p:nvPicPr>
        <p:blipFill>
          <a:blip r:embed="rId2"/>
          <a:stretch>
            <a:fillRect/>
          </a:stretch>
        </p:blipFill>
        <p:spPr>
          <a:xfrm>
            <a:off x="1749014" y="2781300"/>
            <a:ext cx="6099586" cy="3086100"/>
          </a:xfrm>
          <a:prstGeom prst="rect">
            <a:avLst/>
          </a:prstGeom>
          <a:effectLst>
            <a:outerShdw blurRad="384175" dist="190500" dir="2820000" algn="tl" rotWithShape="0">
              <a:srgbClr val="000000"/>
            </a:outerShdw>
          </a:effectLst>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32</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7743556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995"/>
            <a:ext cx="9144000" cy="1401762"/>
          </a:xfrm>
        </p:spPr>
        <p:txBody>
          <a:bodyPr>
            <a:normAutofit fontScale="90000"/>
          </a:bodyPr>
          <a:lstStyle/>
          <a:p>
            <a:r>
              <a:rPr lang="en-US" dirty="0" smtClean="0"/>
              <a:t>SDS / Section 4</a:t>
            </a:r>
            <a:br>
              <a:rPr lang="en-US" dirty="0" smtClean="0"/>
            </a:br>
            <a:r>
              <a:rPr lang="en-US" dirty="0" smtClean="0"/>
              <a:t>First Aid Measures</a:t>
            </a:r>
            <a:endParaRPr lang="en-US" dirty="0"/>
          </a:p>
        </p:txBody>
      </p:sp>
      <p:sp>
        <p:nvSpPr>
          <p:cNvPr id="3" name="Content Placeholder 2"/>
          <p:cNvSpPr>
            <a:spLocks noGrp="1"/>
          </p:cNvSpPr>
          <p:nvPr>
            <p:ph idx="1"/>
          </p:nvPr>
        </p:nvSpPr>
        <p:spPr>
          <a:xfrm>
            <a:off x="457200" y="1981200"/>
            <a:ext cx="8229600" cy="4144963"/>
          </a:xfrm>
        </p:spPr>
        <p:txBody>
          <a:bodyPr/>
          <a:lstStyle/>
          <a:p>
            <a:r>
              <a:rPr lang="en-US" dirty="0" smtClean="0"/>
              <a:t>Eye Contact</a:t>
            </a:r>
          </a:p>
          <a:p>
            <a:r>
              <a:rPr lang="en-US" dirty="0" smtClean="0"/>
              <a:t>Skin Contact</a:t>
            </a:r>
          </a:p>
          <a:p>
            <a:r>
              <a:rPr lang="en-US" dirty="0" smtClean="0"/>
              <a:t>Inhalation</a:t>
            </a:r>
          </a:p>
          <a:p>
            <a:r>
              <a:rPr lang="en-US" dirty="0" smtClean="0"/>
              <a:t>Ingestion</a:t>
            </a:r>
            <a:endParaRPr lang="en-US" dirty="0"/>
          </a:p>
        </p:txBody>
      </p:sp>
      <p:pic>
        <p:nvPicPr>
          <p:cNvPr id="4" name="Picture 3"/>
          <p:cNvPicPr>
            <a:picLocks noChangeAspect="1"/>
          </p:cNvPicPr>
          <p:nvPr/>
        </p:nvPicPr>
        <p:blipFill>
          <a:blip r:embed="rId2"/>
          <a:stretch>
            <a:fillRect/>
          </a:stretch>
        </p:blipFill>
        <p:spPr>
          <a:xfrm>
            <a:off x="3606800" y="1752600"/>
            <a:ext cx="5080000" cy="3797300"/>
          </a:xfrm>
          <a:prstGeom prst="rect">
            <a:avLst/>
          </a:prstGeom>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33</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16538001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4"/>
          <p:cNvSpPr>
            <a:spLocks noGrp="1" noChangeArrowheads="1"/>
          </p:cNvSpPr>
          <p:nvPr>
            <p:ph type="title"/>
          </p:nvPr>
        </p:nvSpPr>
        <p:spPr bwMode="auto">
          <a:xfrm>
            <a:off x="-35690" y="19254"/>
            <a:ext cx="9255889"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Exposure Methods</a:t>
            </a:r>
          </a:p>
        </p:txBody>
      </p:sp>
      <p:sp>
        <p:nvSpPr>
          <p:cNvPr id="63492" name="Rectangle 5"/>
          <p:cNvSpPr>
            <a:spLocks noGrp="1" noChangeArrowheads="1"/>
          </p:cNvSpPr>
          <p:nvPr>
            <p:ph idx="1"/>
          </p:nvPr>
        </p:nvSpPr>
        <p:spPr>
          <a:xfrm>
            <a:off x="457199" y="1452563"/>
            <a:ext cx="5635625" cy="4419600"/>
          </a:xfrm>
        </p:spPr>
        <p:txBody>
          <a:bodyPr/>
          <a:lstStyle/>
          <a:p>
            <a:pPr eaLnBrk="1" hangingPunct="1">
              <a:spcAft>
                <a:spcPts val="1800"/>
              </a:spcAft>
            </a:pPr>
            <a:r>
              <a:rPr lang="en-US" altLang="en-US" dirty="0" smtClean="0">
                <a:solidFill>
                  <a:srgbClr val="006666"/>
                </a:solidFill>
              </a:rPr>
              <a:t>Eye </a:t>
            </a:r>
          </a:p>
          <a:p>
            <a:pPr eaLnBrk="1" hangingPunct="1">
              <a:spcAft>
                <a:spcPts val="1800"/>
              </a:spcAft>
            </a:pPr>
            <a:r>
              <a:rPr lang="en-US" altLang="en-US" dirty="0" smtClean="0">
                <a:solidFill>
                  <a:srgbClr val="663300"/>
                </a:solidFill>
              </a:rPr>
              <a:t>Skin contact</a:t>
            </a:r>
          </a:p>
          <a:p>
            <a:pPr eaLnBrk="1" hangingPunct="1">
              <a:spcAft>
                <a:spcPts val="1800"/>
              </a:spcAft>
            </a:pPr>
            <a:r>
              <a:rPr lang="en-US" altLang="en-US" dirty="0" smtClean="0">
                <a:solidFill>
                  <a:srgbClr val="660066"/>
                </a:solidFill>
              </a:rPr>
              <a:t>Swallowing</a:t>
            </a:r>
          </a:p>
          <a:p>
            <a:pPr eaLnBrk="1" hangingPunct="1">
              <a:spcAft>
                <a:spcPts val="1800"/>
              </a:spcAft>
            </a:pPr>
            <a:r>
              <a:rPr lang="en-US" altLang="en-US" dirty="0" smtClean="0">
                <a:solidFill>
                  <a:srgbClr val="FF0000"/>
                </a:solidFill>
              </a:rPr>
              <a:t>Penetration</a:t>
            </a:r>
          </a:p>
          <a:p>
            <a:pPr eaLnBrk="1" hangingPunct="1">
              <a:spcAft>
                <a:spcPts val="1800"/>
              </a:spcAft>
            </a:pPr>
            <a:r>
              <a:rPr lang="en-US" altLang="en-US" dirty="0" smtClean="0">
                <a:solidFill>
                  <a:srgbClr val="006600"/>
                </a:solidFill>
              </a:rPr>
              <a:t>Inhalation (most common) </a:t>
            </a:r>
          </a:p>
        </p:txBody>
      </p:sp>
      <p:pic>
        <p:nvPicPr>
          <p:cNvPr id="63493" name="Picture 1031" descr="MCj02871050000[1]"/>
          <p:cNvPicPr>
            <a:picLocks noChangeAspect="1" noChangeArrowheads="1"/>
          </p:cNvPicPr>
          <p:nvPr/>
        </p:nvPicPr>
        <p:blipFill>
          <a:blip r:embed="rId3" cstate="print"/>
          <a:stretch>
            <a:fillRect/>
          </a:stretch>
        </p:blipFill>
        <p:spPr bwMode="auto">
          <a:xfrm>
            <a:off x="6135274" y="4114799"/>
            <a:ext cx="2551526" cy="1757363"/>
          </a:xfrm>
          <a:prstGeom prst="rect">
            <a:avLst/>
          </a:prstGeom>
          <a:noFill/>
          <a:ln w="9525">
            <a:noFill/>
            <a:miter lim="800000"/>
            <a:headEnd/>
            <a:tailEnd/>
          </a:ln>
          <a:effectLst>
            <a:outerShdw blurRad="60325" dist="50800" dir="2700000" algn="tl" rotWithShape="0">
              <a:srgbClr val="000000"/>
            </a:outerShdw>
          </a:effectLst>
        </p:spPr>
      </p:pic>
      <p:pic>
        <p:nvPicPr>
          <p:cNvPr id="63494" name="Picture 1032" descr="in00388_"/>
          <p:cNvPicPr>
            <a:picLocks noChangeAspect="1" noChangeArrowheads="1"/>
          </p:cNvPicPr>
          <p:nvPr/>
        </p:nvPicPr>
        <p:blipFill>
          <a:blip r:embed="rId4" cstate="print"/>
          <a:stretch>
            <a:fillRect/>
          </a:stretch>
        </p:blipFill>
        <p:spPr bwMode="auto">
          <a:xfrm rot="534453">
            <a:off x="6831337" y="924262"/>
            <a:ext cx="1726630" cy="1798574"/>
          </a:xfrm>
          <a:prstGeom prst="rect">
            <a:avLst/>
          </a:prstGeom>
          <a:noFill/>
          <a:ln w="9525">
            <a:noFill/>
            <a:miter lim="800000"/>
            <a:headEnd/>
            <a:tailEnd/>
          </a:ln>
          <a:effectLst>
            <a:outerShdw blurRad="57150" dist="50800" dir="2700000" algn="tl" rotWithShape="0">
              <a:srgbClr val="000000"/>
            </a:outerShdw>
          </a:effectLst>
        </p:spPr>
      </p:pic>
      <p:pic>
        <p:nvPicPr>
          <p:cNvPr id="63495" name="Picture 1033" descr="MPj04304690000[1]"/>
          <p:cNvPicPr>
            <a:picLocks noChangeAspect="1" noChangeArrowheads="1"/>
          </p:cNvPicPr>
          <p:nvPr/>
        </p:nvPicPr>
        <p:blipFill>
          <a:blip r:embed="rId5" cstate="print"/>
          <a:stretch>
            <a:fillRect/>
          </a:stretch>
        </p:blipFill>
        <p:spPr bwMode="auto">
          <a:xfrm>
            <a:off x="4270979" y="2222251"/>
            <a:ext cx="1605946" cy="2433253"/>
          </a:xfrm>
          <a:prstGeom prst="rect">
            <a:avLst/>
          </a:prstGeom>
          <a:noFill/>
          <a:ln w="9525">
            <a:noFill/>
            <a:miter lim="800000"/>
            <a:headEnd/>
            <a:tailEnd/>
          </a:ln>
          <a:effectLst>
            <a:outerShdw blurRad="57150" dist="50800" dir="2700000" algn="tl" rotWithShape="0">
              <a:srgbClr val="000000"/>
            </a:outerShdw>
          </a:effectLst>
        </p:spPr>
      </p:pic>
      <p:pic>
        <p:nvPicPr>
          <p:cNvPr id="63496" name="Picture 1034" descr="MPj04285880000[1]"/>
          <p:cNvPicPr>
            <a:picLocks noChangeAspect="1" noChangeArrowheads="1"/>
          </p:cNvPicPr>
          <p:nvPr/>
        </p:nvPicPr>
        <p:blipFill>
          <a:blip r:embed="rId6" cstate="print"/>
          <a:stretch>
            <a:fillRect/>
          </a:stretch>
        </p:blipFill>
        <p:spPr bwMode="auto">
          <a:xfrm>
            <a:off x="4270979" y="990600"/>
            <a:ext cx="1609725" cy="967847"/>
          </a:xfrm>
          <a:prstGeom prst="rect">
            <a:avLst/>
          </a:prstGeom>
          <a:noFill/>
          <a:ln w="9525">
            <a:noFill/>
            <a:miter lim="800000"/>
            <a:headEnd/>
            <a:tailEnd/>
          </a:ln>
          <a:effectLst>
            <a:outerShdw blurRad="53975" dist="50800" dir="2700000" algn="tl" rotWithShape="0">
              <a:srgbClr val="000000">
                <a:alpha val="85000"/>
              </a:srgbClr>
            </a:outerShdw>
          </a:effectLst>
        </p:spPr>
      </p:pic>
      <p:pic>
        <p:nvPicPr>
          <p:cNvPr id="63497" name="Picture 1035" descr="MCj02925560000[1]"/>
          <p:cNvPicPr>
            <a:picLocks noChangeAspect="1" noChangeArrowheads="1"/>
          </p:cNvPicPr>
          <p:nvPr/>
        </p:nvPicPr>
        <p:blipFill>
          <a:blip r:embed="rId7" cstate="print"/>
          <a:stretch>
            <a:fillRect/>
          </a:stretch>
        </p:blipFill>
        <p:spPr bwMode="auto">
          <a:xfrm>
            <a:off x="6246018" y="3048000"/>
            <a:ext cx="2650443" cy="457200"/>
          </a:xfrm>
          <a:prstGeom prst="rect">
            <a:avLst/>
          </a:prstGeom>
          <a:noFill/>
          <a:ln w="9525">
            <a:noFill/>
            <a:miter lim="800000"/>
            <a:headEnd/>
            <a:tailEnd/>
          </a:ln>
        </p:spPr>
      </p:pic>
      <p:sp>
        <p:nvSpPr>
          <p:cNvPr id="11"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34</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492">
                                            <p:txEl>
                                              <p:pRg st="0" end="0"/>
                                            </p:txEl>
                                          </p:spTgt>
                                        </p:tgtEl>
                                        <p:attrNameLst>
                                          <p:attrName>style.visibility</p:attrName>
                                        </p:attrNameLst>
                                      </p:cBhvr>
                                      <p:to>
                                        <p:strVal val="visible"/>
                                      </p:to>
                                    </p:set>
                                    <p:animEffect transition="in" filter="fade">
                                      <p:cBhvr>
                                        <p:cTn id="7" dur="500"/>
                                        <p:tgtEl>
                                          <p:spTgt spid="634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492">
                                            <p:txEl>
                                              <p:pRg st="1" end="1"/>
                                            </p:txEl>
                                          </p:spTgt>
                                        </p:tgtEl>
                                        <p:attrNameLst>
                                          <p:attrName>style.visibility</p:attrName>
                                        </p:attrNameLst>
                                      </p:cBhvr>
                                      <p:to>
                                        <p:strVal val="visible"/>
                                      </p:to>
                                    </p:set>
                                    <p:animEffect transition="in" filter="fade">
                                      <p:cBhvr>
                                        <p:cTn id="12" dur="500"/>
                                        <p:tgtEl>
                                          <p:spTgt spid="6349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3492">
                                            <p:txEl>
                                              <p:pRg st="2" end="2"/>
                                            </p:txEl>
                                          </p:spTgt>
                                        </p:tgtEl>
                                        <p:attrNameLst>
                                          <p:attrName>style.visibility</p:attrName>
                                        </p:attrNameLst>
                                      </p:cBhvr>
                                      <p:to>
                                        <p:strVal val="visible"/>
                                      </p:to>
                                    </p:set>
                                    <p:animEffect transition="in" filter="fade">
                                      <p:cBhvr>
                                        <p:cTn id="17" dur="500"/>
                                        <p:tgtEl>
                                          <p:spTgt spid="6349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3492">
                                            <p:txEl>
                                              <p:pRg st="3" end="3"/>
                                            </p:txEl>
                                          </p:spTgt>
                                        </p:tgtEl>
                                        <p:attrNameLst>
                                          <p:attrName>style.visibility</p:attrName>
                                        </p:attrNameLst>
                                      </p:cBhvr>
                                      <p:to>
                                        <p:strVal val="visible"/>
                                      </p:to>
                                    </p:set>
                                    <p:animEffect transition="in" filter="fade">
                                      <p:cBhvr>
                                        <p:cTn id="22" dur="500"/>
                                        <p:tgtEl>
                                          <p:spTgt spid="6349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3492">
                                            <p:txEl>
                                              <p:pRg st="4" end="4"/>
                                            </p:txEl>
                                          </p:spTgt>
                                        </p:tgtEl>
                                        <p:attrNameLst>
                                          <p:attrName>style.visibility</p:attrName>
                                        </p:attrNameLst>
                                      </p:cBhvr>
                                      <p:to>
                                        <p:strVal val="visible"/>
                                      </p:to>
                                    </p:set>
                                    <p:animEffect transition="in" filter="fade">
                                      <p:cBhvr>
                                        <p:cTn id="27" dur="500"/>
                                        <p:tgtEl>
                                          <p:spTgt spid="6349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4"/>
          <p:cNvSpPr>
            <a:spLocks noGrp="1" noChangeArrowheads="1"/>
          </p:cNvSpPr>
          <p:nvPr>
            <p:ph type="title"/>
          </p:nvPr>
        </p:nvSpPr>
        <p:spPr bwMode="auto">
          <a:xfrm>
            <a:off x="0" y="46320"/>
            <a:ext cx="91440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Exposure Limits</a:t>
            </a:r>
          </a:p>
        </p:txBody>
      </p:sp>
      <p:sp>
        <p:nvSpPr>
          <p:cNvPr id="62468" name="Rectangle 5"/>
          <p:cNvSpPr>
            <a:spLocks noGrp="1" noChangeArrowheads="1"/>
          </p:cNvSpPr>
          <p:nvPr>
            <p:ph idx="1"/>
          </p:nvPr>
        </p:nvSpPr>
        <p:spPr>
          <a:xfrm>
            <a:off x="457200" y="1219200"/>
            <a:ext cx="8229600" cy="1744663"/>
          </a:xfrm>
        </p:spPr>
        <p:txBody>
          <a:bodyPr>
            <a:normAutofit fontScale="92500" lnSpcReduction="20000"/>
          </a:bodyPr>
          <a:lstStyle/>
          <a:p>
            <a:pPr eaLnBrk="1" hangingPunct="1">
              <a:lnSpc>
                <a:spcPct val="90000"/>
              </a:lnSpc>
              <a:spcBef>
                <a:spcPts val="2400"/>
              </a:spcBef>
            </a:pPr>
            <a:r>
              <a:rPr lang="en-US" altLang="en-US" dirty="0" smtClean="0">
                <a:solidFill>
                  <a:srgbClr val="006666"/>
                </a:solidFill>
              </a:rPr>
              <a:t>PEL (Permissible Exposure Limit)</a:t>
            </a:r>
          </a:p>
          <a:p>
            <a:pPr eaLnBrk="1" hangingPunct="1">
              <a:lnSpc>
                <a:spcPct val="90000"/>
              </a:lnSpc>
              <a:spcBef>
                <a:spcPts val="2400"/>
              </a:spcBef>
            </a:pPr>
            <a:r>
              <a:rPr lang="en-US" altLang="en-US" dirty="0" smtClean="0">
                <a:solidFill>
                  <a:srgbClr val="800000"/>
                </a:solidFill>
              </a:rPr>
              <a:t>STEL (Short Term Exposure Limit)</a:t>
            </a:r>
          </a:p>
          <a:p>
            <a:pPr eaLnBrk="1" hangingPunct="1">
              <a:lnSpc>
                <a:spcPct val="90000"/>
              </a:lnSpc>
              <a:spcBef>
                <a:spcPts val="2400"/>
              </a:spcBef>
            </a:pPr>
            <a:r>
              <a:rPr lang="en-US" altLang="en-US" dirty="0" smtClean="0">
                <a:solidFill>
                  <a:srgbClr val="660066"/>
                </a:solidFill>
              </a:rPr>
              <a:t>TLV (Threshold Limit Value)</a:t>
            </a:r>
          </a:p>
        </p:txBody>
      </p:sp>
      <p:pic>
        <p:nvPicPr>
          <p:cNvPr id="62469" name="Picture 8"/>
          <p:cNvPicPr>
            <a:picLocks noChangeAspect="1" noChangeArrowheads="1"/>
          </p:cNvPicPr>
          <p:nvPr/>
        </p:nvPicPr>
        <p:blipFill>
          <a:blip r:embed="rId3" cstate="print"/>
          <a:stretch>
            <a:fillRect/>
          </a:stretch>
        </p:blipFill>
        <p:spPr bwMode="auto">
          <a:xfrm>
            <a:off x="5423234" y="2963863"/>
            <a:ext cx="3074068" cy="2781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35</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468">
                                            <p:txEl>
                                              <p:pRg st="0" end="0"/>
                                            </p:txEl>
                                          </p:spTgt>
                                        </p:tgtEl>
                                        <p:attrNameLst>
                                          <p:attrName>style.visibility</p:attrName>
                                        </p:attrNameLst>
                                      </p:cBhvr>
                                      <p:to>
                                        <p:strVal val="visible"/>
                                      </p:to>
                                    </p:set>
                                    <p:animEffect transition="in" filter="fade">
                                      <p:cBhvr>
                                        <p:cTn id="7" dur="500"/>
                                        <p:tgtEl>
                                          <p:spTgt spid="624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468">
                                            <p:txEl>
                                              <p:pRg st="1" end="1"/>
                                            </p:txEl>
                                          </p:spTgt>
                                        </p:tgtEl>
                                        <p:attrNameLst>
                                          <p:attrName>style.visibility</p:attrName>
                                        </p:attrNameLst>
                                      </p:cBhvr>
                                      <p:to>
                                        <p:strVal val="visible"/>
                                      </p:to>
                                    </p:set>
                                    <p:animEffect transition="in" filter="fade">
                                      <p:cBhvr>
                                        <p:cTn id="12" dur="500"/>
                                        <p:tgtEl>
                                          <p:spTgt spid="624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2468">
                                            <p:txEl>
                                              <p:pRg st="2" end="2"/>
                                            </p:txEl>
                                          </p:spTgt>
                                        </p:tgtEl>
                                        <p:attrNameLst>
                                          <p:attrName>style.visibility</p:attrName>
                                        </p:attrNameLst>
                                      </p:cBhvr>
                                      <p:to>
                                        <p:strVal val="visible"/>
                                      </p:to>
                                    </p:set>
                                    <p:animEffect transition="in" filter="fade">
                                      <p:cBhvr>
                                        <p:cTn id="17" dur="500"/>
                                        <p:tgtEl>
                                          <p:spTgt spid="624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4"/>
          <p:cNvSpPr>
            <a:spLocks noGrp="1" noChangeArrowheads="1"/>
          </p:cNvSpPr>
          <p:nvPr>
            <p:ph type="title"/>
          </p:nvPr>
        </p:nvSpPr>
        <p:spPr bwMode="auto">
          <a:xfrm>
            <a:off x="31830" y="0"/>
            <a:ext cx="9112170" cy="914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Signs and Symptoms of Exposure</a:t>
            </a:r>
          </a:p>
        </p:txBody>
      </p:sp>
      <p:sp>
        <p:nvSpPr>
          <p:cNvPr id="65540" name="Rectangle 5"/>
          <p:cNvSpPr>
            <a:spLocks noGrp="1" noChangeArrowheads="1"/>
          </p:cNvSpPr>
          <p:nvPr>
            <p:ph idx="1"/>
          </p:nvPr>
        </p:nvSpPr>
        <p:spPr>
          <a:xfrm>
            <a:off x="82751" y="1646231"/>
            <a:ext cx="7848600" cy="3949700"/>
          </a:xfrm>
        </p:spPr>
        <p:txBody>
          <a:bodyPr/>
          <a:lstStyle/>
          <a:p>
            <a:pPr eaLnBrk="1" hangingPunct="1"/>
            <a:r>
              <a:rPr lang="en-US" altLang="en-US" dirty="0" smtClean="0">
                <a:solidFill>
                  <a:srgbClr val="800000"/>
                </a:solidFill>
              </a:rPr>
              <a:t>Immediate</a:t>
            </a:r>
          </a:p>
          <a:p>
            <a:pPr lvl="1" eaLnBrk="1" hangingPunct="1"/>
            <a:r>
              <a:rPr lang="en-US" altLang="en-US" dirty="0" smtClean="0"/>
              <a:t>Eye and skin contact: </a:t>
            </a:r>
          </a:p>
          <a:p>
            <a:pPr lvl="2" eaLnBrk="1" hangingPunct="1"/>
            <a:r>
              <a:rPr lang="en-US" altLang="en-US" dirty="0" smtClean="0">
                <a:solidFill>
                  <a:schemeClr val="tx1"/>
                </a:solidFill>
              </a:rPr>
              <a:t>Eye irritation (red, swollen, itchy, watery)</a:t>
            </a:r>
          </a:p>
          <a:p>
            <a:pPr lvl="2" eaLnBrk="1" hangingPunct="1"/>
            <a:r>
              <a:rPr lang="en-US" altLang="en-US" dirty="0" smtClean="0">
                <a:solidFill>
                  <a:schemeClr val="tx1"/>
                </a:solidFill>
              </a:rPr>
              <a:t>Rashes or dermatitis</a:t>
            </a:r>
          </a:p>
          <a:p>
            <a:pPr lvl="1" eaLnBrk="1" hangingPunct="1"/>
            <a:r>
              <a:rPr lang="en-US" altLang="en-US" dirty="0" smtClean="0"/>
              <a:t>Inhalation:</a:t>
            </a:r>
          </a:p>
          <a:p>
            <a:pPr lvl="2" eaLnBrk="1" hangingPunct="1"/>
            <a:r>
              <a:rPr lang="en-US" altLang="en-US" dirty="0" smtClean="0">
                <a:solidFill>
                  <a:schemeClr val="tx1"/>
                </a:solidFill>
              </a:rPr>
              <a:t>Shortness of breath, coughing, dizziness</a:t>
            </a:r>
          </a:p>
          <a:p>
            <a:pPr lvl="1" eaLnBrk="1" hangingPunct="1"/>
            <a:r>
              <a:rPr lang="en-US" altLang="en-US" dirty="0" smtClean="0"/>
              <a:t>Ingestion:</a:t>
            </a:r>
          </a:p>
          <a:p>
            <a:pPr lvl="2" eaLnBrk="1" hangingPunct="1"/>
            <a:r>
              <a:rPr lang="en-US" altLang="en-US" dirty="0" smtClean="0">
                <a:solidFill>
                  <a:schemeClr val="tx1"/>
                </a:solidFill>
              </a:rPr>
              <a:t>Nausea, stomach ache, vomiting </a:t>
            </a:r>
          </a:p>
        </p:txBody>
      </p:sp>
      <p:pic>
        <p:nvPicPr>
          <p:cNvPr id="54" name="Picture 53" descr="Picture3.jpg"/>
          <p:cNvPicPr>
            <a:picLocks noChangeAspect="1"/>
          </p:cNvPicPr>
          <p:nvPr/>
        </p:nvPicPr>
        <p:blipFill>
          <a:blip r:embed="rId3" cstate="print"/>
          <a:stretch>
            <a:fillRect/>
          </a:stretch>
        </p:blipFill>
        <p:spPr>
          <a:xfrm>
            <a:off x="6096000" y="680015"/>
            <a:ext cx="2828544" cy="1932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36</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540">
                                            <p:txEl>
                                              <p:pRg st="0" end="0"/>
                                            </p:txEl>
                                          </p:spTgt>
                                        </p:tgtEl>
                                        <p:attrNameLst>
                                          <p:attrName>style.visibility</p:attrName>
                                        </p:attrNameLst>
                                      </p:cBhvr>
                                      <p:to>
                                        <p:strVal val="visible"/>
                                      </p:to>
                                    </p:set>
                                    <p:animEffect transition="in" filter="fade">
                                      <p:cBhvr>
                                        <p:cTn id="7" dur="500"/>
                                        <p:tgtEl>
                                          <p:spTgt spid="6554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540">
                                            <p:txEl>
                                              <p:pRg st="1" end="1"/>
                                            </p:txEl>
                                          </p:spTgt>
                                        </p:tgtEl>
                                        <p:attrNameLst>
                                          <p:attrName>style.visibility</p:attrName>
                                        </p:attrNameLst>
                                      </p:cBhvr>
                                      <p:to>
                                        <p:strVal val="visible"/>
                                      </p:to>
                                    </p:set>
                                    <p:animEffect transition="in" filter="fade">
                                      <p:cBhvr>
                                        <p:cTn id="10" dur="500"/>
                                        <p:tgtEl>
                                          <p:spTgt spid="6554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5540">
                                            <p:txEl>
                                              <p:pRg st="2" end="2"/>
                                            </p:txEl>
                                          </p:spTgt>
                                        </p:tgtEl>
                                        <p:attrNameLst>
                                          <p:attrName>style.visibility</p:attrName>
                                        </p:attrNameLst>
                                      </p:cBhvr>
                                      <p:to>
                                        <p:strVal val="visible"/>
                                      </p:to>
                                    </p:set>
                                    <p:animEffect transition="in" filter="fade">
                                      <p:cBhvr>
                                        <p:cTn id="13" dur="500"/>
                                        <p:tgtEl>
                                          <p:spTgt spid="6554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5540">
                                            <p:txEl>
                                              <p:pRg st="3" end="3"/>
                                            </p:txEl>
                                          </p:spTgt>
                                        </p:tgtEl>
                                        <p:attrNameLst>
                                          <p:attrName>style.visibility</p:attrName>
                                        </p:attrNameLst>
                                      </p:cBhvr>
                                      <p:to>
                                        <p:strVal val="visible"/>
                                      </p:to>
                                    </p:set>
                                    <p:animEffect transition="in" filter="fade">
                                      <p:cBhvr>
                                        <p:cTn id="16" dur="500"/>
                                        <p:tgtEl>
                                          <p:spTgt spid="65540">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5540">
                                            <p:txEl>
                                              <p:pRg st="4" end="4"/>
                                            </p:txEl>
                                          </p:spTgt>
                                        </p:tgtEl>
                                        <p:attrNameLst>
                                          <p:attrName>style.visibility</p:attrName>
                                        </p:attrNameLst>
                                      </p:cBhvr>
                                      <p:to>
                                        <p:strVal val="visible"/>
                                      </p:to>
                                    </p:set>
                                    <p:animEffect transition="in" filter="fade">
                                      <p:cBhvr>
                                        <p:cTn id="19" dur="500"/>
                                        <p:tgtEl>
                                          <p:spTgt spid="65540">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5540">
                                            <p:txEl>
                                              <p:pRg st="5" end="5"/>
                                            </p:txEl>
                                          </p:spTgt>
                                        </p:tgtEl>
                                        <p:attrNameLst>
                                          <p:attrName>style.visibility</p:attrName>
                                        </p:attrNameLst>
                                      </p:cBhvr>
                                      <p:to>
                                        <p:strVal val="visible"/>
                                      </p:to>
                                    </p:set>
                                    <p:animEffect transition="in" filter="fade">
                                      <p:cBhvr>
                                        <p:cTn id="22" dur="500"/>
                                        <p:tgtEl>
                                          <p:spTgt spid="65540">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5540">
                                            <p:txEl>
                                              <p:pRg st="6" end="6"/>
                                            </p:txEl>
                                          </p:spTgt>
                                        </p:tgtEl>
                                        <p:attrNameLst>
                                          <p:attrName>style.visibility</p:attrName>
                                        </p:attrNameLst>
                                      </p:cBhvr>
                                      <p:to>
                                        <p:strVal val="visible"/>
                                      </p:to>
                                    </p:set>
                                    <p:animEffect transition="in" filter="fade">
                                      <p:cBhvr>
                                        <p:cTn id="25" dur="500"/>
                                        <p:tgtEl>
                                          <p:spTgt spid="65540">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5540">
                                            <p:txEl>
                                              <p:pRg st="7" end="7"/>
                                            </p:txEl>
                                          </p:spTgt>
                                        </p:tgtEl>
                                        <p:attrNameLst>
                                          <p:attrName>style.visibility</p:attrName>
                                        </p:attrNameLst>
                                      </p:cBhvr>
                                      <p:to>
                                        <p:strVal val="visible"/>
                                      </p:to>
                                    </p:set>
                                    <p:animEffect transition="in" filter="fade">
                                      <p:cBhvr>
                                        <p:cTn id="28" dur="500"/>
                                        <p:tgtEl>
                                          <p:spTgt spid="6554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title"/>
          </p:nvPr>
        </p:nvSpPr>
        <p:spPr bwMode="auto">
          <a:xfrm>
            <a:off x="36652" y="72253"/>
            <a:ext cx="9107347"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altLang="en-US" sz="4000" dirty="0" smtClean="0"/>
              <a:t>Signs and Symptoms of Exposure </a:t>
            </a:r>
            <a:r>
              <a:rPr lang="en-US" altLang="en-US" sz="2800" dirty="0" smtClean="0"/>
              <a:t>(Cont’d.)</a:t>
            </a:r>
          </a:p>
        </p:txBody>
      </p:sp>
      <p:sp>
        <p:nvSpPr>
          <p:cNvPr id="66563" name="Rectangle 3"/>
          <p:cNvSpPr>
            <a:spLocks noGrp="1" noChangeArrowheads="1"/>
          </p:cNvSpPr>
          <p:nvPr>
            <p:ph idx="1"/>
          </p:nvPr>
        </p:nvSpPr>
        <p:spPr>
          <a:xfrm>
            <a:off x="152400" y="1233580"/>
            <a:ext cx="5410200" cy="4862419"/>
          </a:xfrm>
        </p:spPr>
        <p:txBody>
          <a:bodyPr>
            <a:normAutofit/>
          </a:bodyPr>
          <a:lstStyle/>
          <a:p>
            <a:pPr marL="609600" indent="-609600" eaLnBrk="1" hangingPunct="1">
              <a:spcBef>
                <a:spcPts val="1800"/>
              </a:spcBef>
            </a:pPr>
            <a:r>
              <a:rPr lang="en-US" dirty="0" smtClean="0">
                <a:solidFill>
                  <a:srgbClr val="800000"/>
                </a:solidFill>
              </a:rPr>
              <a:t>Chronic effects: </a:t>
            </a:r>
          </a:p>
          <a:p>
            <a:pPr marL="990600" lvl="1" indent="-533400" eaLnBrk="1" hangingPunct="1">
              <a:spcBef>
                <a:spcPts val="1800"/>
              </a:spcBef>
            </a:pPr>
            <a:r>
              <a:rPr lang="en-US" dirty="0" smtClean="0"/>
              <a:t>Allergies</a:t>
            </a:r>
          </a:p>
          <a:p>
            <a:pPr marL="990600" lvl="1" indent="-533400" eaLnBrk="1" hangingPunct="1">
              <a:spcBef>
                <a:spcPts val="1800"/>
              </a:spcBef>
            </a:pPr>
            <a:r>
              <a:rPr lang="en-US" dirty="0" smtClean="0"/>
              <a:t>Chemical sensitization</a:t>
            </a:r>
          </a:p>
          <a:p>
            <a:pPr marL="990600" lvl="1" indent="-533400" eaLnBrk="1" hangingPunct="1">
              <a:spcBef>
                <a:spcPts val="1800"/>
              </a:spcBef>
            </a:pPr>
            <a:r>
              <a:rPr lang="en-US" dirty="0" smtClean="0"/>
              <a:t>Lung or liver damage</a:t>
            </a:r>
          </a:p>
          <a:p>
            <a:pPr marL="990600" lvl="1" indent="-533400" eaLnBrk="1" hangingPunct="1">
              <a:spcBef>
                <a:spcPts val="1800"/>
              </a:spcBef>
            </a:pPr>
            <a:r>
              <a:rPr lang="en-US" dirty="0" smtClean="0"/>
              <a:t>Cancer</a:t>
            </a:r>
          </a:p>
          <a:p>
            <a:pPr marL="990600" lvl="1" indent="-533400" eaLnBrk="1" hangingPunct="1">
              <a:spcBef>
                <a:spcPts val="1800"/>
              </a:spcBef>
            </a:pPr>
            <a:r>
              <a:rPr lang="en-US" dirty="0" smtClean="0"/>
              <a:t>Aggravate existing medical conditions</a:t>
            </a:r>
          </a:p>
        </p:txBody>
      </p:sp>
      <p:pic>
        <p:nvPicPr>
          <p:cNvPr id="3" name="Picture 2"/>
          <p:cNvPicPr>
            <a:picLocks noChangeAspect="1"/>
          </p:cNvPicPr>
          <p:nvPr/>
        </p:nvPicPr>
        <p:blipFill>
          <a:blip r:embed="rId3"/>
          <a:stretch>
            <a:fillRect/>
          </a:stretch>
        </p:blipFill>
        <p:spPr>
          <a:xfrm>
            <a:off x="4800600" y="1143000"/>
            <a:ext cx="4038600" cy="4038600"/>
          </a:xfrm>
          <a:prstGeom prst="rect">
            <a:avLst/>
          </a:prstGeom>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37</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6"/>
          <p:cNvSpPr>
            <a:spLocks noGrp="1" noChangeArrowheads="1"/>
          </p:cNvSpPr>
          <p:nvPr>
            <p:ph type="title"/>
          </p:nvPr>
        </p:nvSpPr>
        <p:spPr bwMode="auto">
          <a:xfrm>
            <a:off x="6752" y="198438"/>
            <a:ext cx="9137248"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Typical First Aid Measures</a:t>
            </a:r>
          </a:p>
        </p:txBody>
      </p:sp>
      <p:sp>
        <p:nvSpPr>
          <p:cNvPr id="67588" name="Rectangle 7"/>
          <p:cNvSpPr>
            <a:spLocks noGrp="1" noChangeArrowheads="1"/>
          </p:cNvSpPr>
          <p:nvPr>
            <p:ph idx="1"/>
          </p:nvPr>
        </p:nvSpPr>
        <p:spPr>
          <a:xfrm>
            <a:off x="135520" y="1066800"/>
            <a:ext cx="8839200" cy="4009408"/>
          </a:xfrm>
        </p:spPr>
        <p:txBody>
          <a:bodyPr/>
          <a:lstStyle/>
          <a:p>
            <a:pPr eaLnBrk="1" hangingPunct="1">
              <a:lnSpc>
                <a:spcPct val="90000"/>
              </a:lnSpc>
              <a:spcAft>
                <a:spcPts val="1800"/>
              </a:spcAft>
            </a:pPr>
            <a:r>
              <a:rPr lang="en-US" altLang="en-US" dirty="0" smtClean="0">
                <a:solidFill>
                  <a:srgbClr val="006666"/>
                </a:solidFill>
              </a:rPr>
              <a:t>Eyes:</a:t>
            </a:r>
            <a:r>
              <a:rPr lang="en-US" altLang="en-US" dirty="0" smtClean="0"/>
              <a:t> </a:t>
            </a:r>
            <a:r>
              <a:rPr lang="en-US" altLang="en-US" dirty="0" smtClean="0">
                <a:solidFill>
                  <a:schemeClr val="accent2"/>
                </a:solidFill>
              </a:rPr>
              <a:t>Flush with water for 15 minutes</a:t>
            </a:r>
          </a:p>
          <a:p>
            <a:pPr eaLnBrk="1" hangingPunct="1">
              <a:lnSpc>
                <a:spcPct val="90000"/>
              </a:lnSpc>
              <a:spcAft>
                <a:spcPts val="1800"/>
              </a:spcAft>
            </a:pPr>
            <a:r>
              <a:rPr lang="en-US" altLang="en-US" dirty="0" smtClean="0">
                <a:solidFill>
                  <a:srgbClr val="800000"/>
                </a:solidFill>
              </a:rPr>
              <a:t>Skin:</a:t>
            </a:r>
            <a:r>
              <a:rPr lang="en-US" altLang="en-US" dirty="0" smtClean="0"/>
              <a:t> </a:t>
            </a:r>
            <a:r>
              <a:rPr lang="en-US" altLang="en-US" dirty="0" smtClean="0">
                <a:solidFill>
                  <a:schemeClr val="accent2"/>
                </a:solidFill>
              </a:rPr>
              <a:t>Wash with soap </a:t>
            </a:r>
            <a:br>
              <a:rPr lang="en-US" altLang="en-US" dirty="0" smtClean="0">
                <a:solidFill>
                  <a:schemeClr val="accent2"/>
                </a:solidFill>
              </a:rPr>
            </a:br>
            <a:r>
              <a:rPr lang="en-US" altLang="en-US" dirty="0" smtClean="0">
                <a:solidFill>
                  <a:schemeClr val="accent2"/>
                </a:solidFill>
              </a:rPr>
              <a:t>and water</a:t>
            </a:r>
          </a:p>
          <a:p>
            <a:pPr eaLnBrk="1" hangingPunct="1">
              <a:lnSpc>
                <a:spcPct val="90000"/>
              </a:lnSpc>
              <a:spcAft>
                <a:spcPts val="1800"/>
              </a:spcAft>
            </a:pPr>
            <a:r>
              <a:rPr lang="en-US" altLang="en-US" dirty="0" smtClean="0">
                <a:solidFill>
                  <a:srgbClr val="660066"/>
                </a:solidFill>
              </a:rPr>
              <a:t>Inhalation:</a:t>
            </a:r>
            <a:r>
              <a:rPr lang="en-US" altLang="en-US" dirty="0" smtClean="0"/>
              <a:t> </a:t>
            </a:r>
            <a:r>
              <a:rPr lang="en-US" altLang="en-US" dirty="0" smtClean="0">
                <a:solidFill>
                  <a:schemeClr val="accent2"/>
                </a:solidFill>
              </a:rPr>
              <a:t>Move to fresh air</a:t>
            </a:r>
          </a:p>
          <a:p>
            <a:pPr eaLnBrk="1" hangingPunct="1">
              <a:lnSpc>
                <a:spcPct val="90000"/>
              </a:lnSpc>
              <a:spcAft>
                <a:spcPts val="1800"/>
              </a:spcAft>
            </a:pPr>
            <a:r>
              <a:rPr lang="en-US" altLang="en-US" dirty="0" smtClean="0">
                <a:solidFill>
                  <a:srgbClr val="FF0000"/>
                </a:solidFill>
              </a:rPr>
              <a:t>Ingestion:</a:t>
            </a:r>
            <a:r>
              <a:rPr lang="en-US" altLang="en-US" dirty="0" smtClean="0"/>
              <a:t> </a:t>
            </a:r>
            <a:r>
              <a:rPr lang="en-US" altLang="en-US" dirty="0" smtClean="0">
                <a:solidFill>
                  <a:schemeClr val="accent2"/>
                </a:solidFill>
              </a:rPr>
              <a:t>Get emergency </a:t>
            </a:r>
            <a:br>
              <a:rPr lang="en-US" altLang="en-US" dirty="0" smtClean="0">
                <a:solidFill>
                  <a:schemeClr val="accent2"/>
                </a:solidFill>
              </a:rPr>
            </a:br>
            <a:r>
              <a:rPr lang="en-US" altLang="en-US" dirty="0" smtClean="0">
                <a:solidFill>
                  <a:schemeClr val="accent2"/>
                </a:solidFill>
              </a:rPr>
              <a:t>medical assistance</a:t>
            </a:r>
          </a:p>
        </p:txBody>
      </p:sp>
      <p:pic>
        <p:nvPicPr>
          <p:cNvPr id="67589" name="Picture 9" descr="AI01 (ambulance scene)"/>
          <p:cNvPicPr>
            <a:picLocks noChangeAspect="1" noChangeArrowheads="1"/>
          </p:cNvPicPr>
          <p:nvPr/>
        </p:nvPicPr>
        <p:blipFill>
          <a:blip r:embed="rId3" cstate="print"/>
          <a:stretch>
            <a:fillRect/>
          </a:stretch>
        </p:blipFill>
        <p:spPr bwMode="auto">
          <a:xfrm>
            <a:off x="5791200" y="1925636"/>
            <a:ext cx="2667000" cy="4064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38</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588">
                                            <p:txEl>
                                              <p:pRg st="0" end="0"/>
                                            </p:txEl>
                                          </p:spTgt>
                                        </p:tgtEl>
                                        <p:attrNameLst>
                                          <p:attrName>style.visibility</p:attrName>
                                        </p:attrNameLst>
                                      </p:cBhvr>
                                      <p:to>
                                        <p:strVal val="visible"/>
                                      </p:to>
                                    </p:set>
                                    <p:animEffect transition="in" filter="fade">
                                      <p:cBhvr>
                                        <p:cTn id="7" dur="500"/>
                                        <p:tgtEl>
                                          <p:spTgt spid="675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7588">
                                            <p:txEl>
                                              <p:pRg st="1" end="1"/>
                                            </p:txEl>
                                          </p:spTgt>
                                        </p:tgtEl>
                                        <p:attrNameLst>
                                          <p:attrName>style.visibility</p:attrName>
                                        </p:attrNameLst>
                                      </p:cBhvr>
                                      <p:to>
                                        <p:strVal val="visible"/>
                                      </p:to>
                                    </p:set>
                                    <p:animEffect transition="in" filter="fade">
                                      <p:cBhvr>
                                        <p:cTn id="12" dur="500"/>
                                        <p:tgtEl>
                                          <p:spTgt spid="675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588">
                                            <p:txEl>
                                              <p:pRg st="2" end="2"/>
                                            </p:txEl>
                                          </p:spTgt>
                                        </p:tgtEl>
                                        <p:attrNameLst>
                                          <p:attrName>style.visibility</p:attrName>
                                        </p:attrNameLst>
                                      </p:cBhvr>
                                      <p:to>
                                        <p:strVal val="visible"/>
                                      </p:to>
                                    </p:set>
                                    <p:animEffect transition="in" filter="fade">
                                      <p:cBhvr>
                                        <p:cTn id="17" dur="500"/>
                                        <p:tgtEl>
                                          <p:spTgt spid="6758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7588">
                                            <p:txEl>
                                              <p:pRg st="3" end="3"/>
                                            </p:txEl>
                                          </p:spTgt>
                                        </p:tgtEl>
                                        <p:attrNameLst>
                                          <p:attrName>style.visibility</p:attrName>
                                        </p:attrNameLst>
                                      </p:cBhvr>
                                      <p:to>
                                        <p:strVal val="visible"/>
                                      </p:to>
                                    </p:set>
                                    <p:animEffect transition="in" filter="fade">
                                      <p:cBhvr>
                                        <p:cTn id="22" dur="500"/>
                                        <p:tgtEl>
                                          <p:spTgt spid="6758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 y="43144"/>
            <a:ext cx="9144965" cy="1325562"/>
          </a:xfrm>
        </p:spPr>
        <p:txBody>
          <a:bodyPr>
            <a:normAutofit/>
          </a:bodyPr>
          <a:lstStyle/>
          <a:p>
            <a:r>
              <a:rPr lang="en-US" sz="4000" dirty="0" smtClean="0"/>
              <a:t>SDS / Section 5 Fire Fighting Measures</a:t>
            </a:r>
            <a:endParaRPr lang="en-US" sz="4000" dirty="0"/>
          </a:p>
        </p:txBody>
      </p:sp>
      <p:sp>
        <p:nvSpPr>
          <p:cNvPr id="3" name="Content Placeholder 2"/>
          <p:cNvSpPr>
            <a:spLocks noGrp="1"/>
          </p:cNvSpPr>
          <p:nvPr>
            <p:ph idx="1"/>
          </p:nvPr>
        </p:nvSpPr>
        <p:spPr>
          <a:xfrm>
            <a:off x="628185" y="1447800"/>
            <a:ext cx="7906216" cy="4221163"/>
          </a:xfrm>
        </p:spPr>
        <p:txBody>
          <a:bodyPr/>
          <a:lstStyle/>
          <a:p>
            <a:r>
              <a:rPr lang="en-US" dirty="0" smtClean="0"/>
              <a:t>Suitable Extinguishing Media</a:t>
            </a:r>
          </a:p>
          <a:p>
            <a:r>
              <a:rPr lang="en-US" dirty="0" smtClean="0"/>
              <a:t>Unsuitable Extinguishing Media</a:t>
            </a:r>
          </a:p>
          <a:p>
            <a:r>
              <a:rPr lang="en-US" dirty="0" smtClean="0"/>
              <a:t>Specific Hazards Arising from the Chemical</a:t>
            </a:r>
          </a:p>
          <a:p>
            <a:r>
              <a:rPr lang="en-US" dirty="0" smtClean="0"/>
              <a:t>Hazardous Combustion Products</a:t>
            </a:r>
          </a:p>
          <a:p>
            <a:r>
              <a:rPr lang="en-US" dirty="0" smtClean="0"/>
              <a:t>Protective Equipment and Precautions for Firefighters</a:t>
            </a:r>
            <a:endParaRPr lang="en-US" dirty="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39</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1656588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4"/>
          <p:cNvSpPr>
            <a:spLocks noGrp="1" noChangeArrowheads="1"/>
          </p:cNvSpPr>
          <p:nvPr>
            <p:ph type="title"/>
          </p:nvPr>
        </p:nvSpPr>
        <p:spPr bwMode="auto">
          <a:xfrm>
            <a:off x="0" y="228600"/>
            <a:ext cx="9144000" cy="1173162"/>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altLang="en-US" sz="4000" dirty="0" smtClean="0"/>
              <a:t>Typical Firefighting Concerns</a:t>
            </a:r>
          </a:p>
        </p:txBody>
      </p:sp>
      <p:sp>
        <p:nvSpPr>
          <p:cNvPr id="68612" name="Rectangle 5"/>
          <p:cNvSpPr>
            <a:spLocks noGrp="1" noChangeArrowheads="1"/>
          </p:cNvSpPr>
          <p:nvPr>
            <p:ph idx="1"/>
          </p:nvPr>
        </p:nvSpPr>
        <p:spPr>
          <a:xfrm>
            <a:off x="477644" y="1213674"/>
            <a:ext cx="4724400" cy="3810000"/>
          </a:xfrm>
        </p:spPr>
        <p:txBody>
          <a:bodyPr/>
          <a:lstStyle/>
          <a:p>
            <a:pPr eaLnBrk="1" hangingPunct="1">
              <a:spcAft>
                <a:spcPts val="1800"/>
              </a:spcAft>
            </a:pPr>
            <a:r>
              <a:rPr lang="en-US" altLang="en-US" dirty="0" smtClean="0">
                <a:solidFill>
                  <a:srgbClr val="006666"/>
                </a:solidFill>
              </a:rPr>
              <a:t>Flashpoint</a:t>
            </a:r>
          </a:p>
          <a:p>
            <a:pPr eaLnBrk="1" hangingPunct="1">
              <a:spcAft>
                <a:spcPts val="1800"/>
              </a:spcAft>
            </a:pPr>
            <a:r>
              <a:rPr lang="en-US" altLang="en-US" dirty="0" smtClean="0">
                <a:solidFill>
                  <a:srgbClr val="800000"/>
                </a:solidFill>
              </a:rPr>
              <a:t>Flammability limits</a:t>
            </a:r>
          </a:p>
          <a:p>
            <a:pPr eaLnBrk="1" hangingPunct="1">
              <a:spcAft>
                <a:spcPts val="1800"/>
              </a:spcAft>
            </a:pPr>
            <a:r>
              <a:rPr lang="en-US" altLang="en-US" dirty="0" smtClean="0">
                <a:solidFill>
                  <a:srgbClr val="660066"/>
                </a:solidFill>
              </a:rPr>
              <a:t>Fire extinguisher awareness and training</a:t>
            </a:r>
          </a:p>
          <a:p>
            <a:pPr eaLnBrk="1" hangingPunct="1">
              <a:spcAft>
                <a:spcPts val="1800"/>
              </a:spcAft>
            </a:pPr>
            <a:r>
              <a:rPr lang="en-US" altLang="en-US" dirty="0" smtClean="0">
                <a:solidFill>
                  <a:srgbClr val="006600"/>
                </a:solidFill>
              </a:rPr>
              <a:t>Extinguishing media</a:t>
            </a:r>
          </a:p>
        </p:txBody>
      </p:sp>
      <p:pic>
        <p:nvPicPr>
          <p:cNvPr id="68613" name="Picture 6"/>
          <p:cNvPicPr>
            <a:picLocks noChangeAspect="1" noChangeArrowheads="1"/>
          </p:cNvPicPr>
          <p:nvPr/>
        </p:nvPicPr>
        <p:blipFill>
          <a:blip r:embed="rId3" cstate="print"/>
          <a:stretch>
            <a:fillRect/>
          </a:stretch>
        </p:blipFill>
        <p:spPr bwMode="auto">
          <a:xfrm>
            <a:off x="6096000" y="1205958"/>
            <a:ext cx="2251710" cy="4386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40</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612">
                                            <p:txEl>
                                              <p:pRg st="0" end="0"/>
                                            </p:txEl>
                                          </p:spTgt>
                                        </p:tgtEl>
                                        <p:attrNameLst>
                                          <p:attrName>style.visibility</p:attrName>
                                        </p:attrNameLst>
                                      </p:cBhvr>
                                      <p:to>
                                        <p:strVal val="visible"/>
                                      </p:to>
                                    </p:set>
                                    <p:animEffect transition="in" filter="fade">
                                      <p:cBhvr>
                                        <p:cTn id="7" dur="500"/>
                                        <p:tgtEl>
                                          <p:spTgt spid="686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8612">
                                            <p:txEl>
                                              <p:pRg st="1" end="1"/>
                                            </p:txEl>
                                          </p:spTgt>
                                        </p:tgtEl>
                                        <p:attrNameLst>
                                          <p:attrName>style.visibility</p:attrName>
                                        </p:attrNameLst>
                                      </p:cBhvr>
                                      <p:to>
                                        <p:strVal val="visible"/>
                                      </p:to>
                                    </p:set>
                                    <p:animEffect transition="in" filter="fade">
                                      <p:cBhvr>
                                        <p:cTn id="12" dur="500"/>
                                        <p:tgtEl>
                                          <p:spTgt spid="686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612">
                                            <p:txEl>
                                              <p:pRg st="2" end="2"/>
                                            </p:txEl>
                                          </p:spTgt>
                                        </p:tgtEl>
                                        <p:attrNameLst>
                                          <p:attrName>style.visibility</p:attrName>
                                        </p:attrNameLst>
                                      </p:cBhvr>
                                      <p:to>
                                        <p:strVal val="visible"/>
                                      </p:to>
                                    </p:set>
                                    <p:animEffect transition="in" filter="fade">
                                      <p:cBhvr>
                                        <p:cTn id="17" dur="500"/>
                                        <p:tgtEl>
                                          <p:spTgt spid="686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8612">
                                            <p:txEl>
                                              <p:pRg st="3" end="3"/>
                                            </p:txEl>
                                          </p:spTgt>
                                        </p:tgtEl>
                                        <p:attrNameLst>
                                          <p:attrName>style.visibility</p:attrName>
                                        </p:attrNameLst>
                                      </p:cBhvr>
                                      <p:to>
                                        <p:strVal val="visible"/>
                                      </p:to>
                                    </p:set>
                                    <p:animEffect transition="in" filter="fade">
                                      <p:cBhvr>
                                        <p:cTn id="22" dur="500"/>
                                        <p:tgtEl>
                                          <p:spTgt spid="686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451"/>
            <a:ext cx="9144000" cy="1325562"/>
          </a:xfrm>
        </p:spPr>
        <p:txBody>
          <a:bodyPr>
            <a:normAutofit/>
          </a:bodyPr>
          <a:lstStyle/>
          <a:p>
            <a:r>
              <a:rPr lang="en-US" dirty="0" smtClean="0"/>
              <a:t>SDS / Section 6 Accidental Release</a:t>
            </a:r>
            <a:endParaRPr lang="en-US" dirty="0"/>
          </a:p>
        </p:txBody>
      </p:sp>
      <p:sp>
        <p:nvSpPr>
          <p:cNvPr id="3" name="Content Placeholder 2"/>
          <p:cNvSpPr>
            <a:spLocks noGrp="1"/>
          </p:cNvSpPr>
          <p:nvPr>
            <p:ph idx="1"/>
          </p:nvPr>
        </p:nvSpPr>
        <p:spPr/>
        <p:txBody>
          <a:bodyPr/>
          <a:lstStyle/>
          <a:p>
            <a:r>
              <a:rPr lang="en-US" dirty="0" smtClean="0"/>
              <a:t>Personal Precautions</a:t>
            </a:r>
          </a:p>
          <a:p>
            <a:r>
              <a:rPr lang="en-US" dirty="0" smtClean="0"/>
              <a:t>Environmental Precautions</a:t>
            </a:r>
          </a:p>
          <a:p>
            <a:r>
              <a:rPr lang="en-US" dirty="0" smtClean="0"/>
              <a:t>Methods and materials for containment and cleaning up</a:t>
            </a:r>
            <a:endParaRPr lang="en-US" dirty="0"/>
          </a:p>
        </p:txBody>
      </p:sp>
      <p:pic>
        <p:nvPicPr>
          <p:cNvPr id="4" name="Picture 3"/>
          <p:cNvPicPr>
            <a:picLocks noChangeAspect="1"/>
          </p:cNvPicPr>
          <p:nvPr/>
        </p:nvPicPr>
        <p:blipFill>
          <a:blip r:embed="rId2"/>
          <a:stretch>
            <a:fillRect/>
          </a:stretch>
        </p:blipFill>
        <p:spPr>
          <a:xfrm>
            <a:off x="3657600" y="3429000"/>
            <a:ext cx="4343400" cy="2557780"/>
          </a:xfrm>
          <a:prstGeom prst="rect">
            <a:avLst/>
          </a:prstGeom>
          <a:effectLst>
            <a:outerShdw blurRad="57150" dist="88900" dir="2700000" algn="tl" rotWithShape="0">
              <a:srgbClr val="000000"/>
            </a:outerShdw>
          </a:effectLst>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41</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11760339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ChangeArrowheads="1"/>
          </p:cNvSpPr>
          <p:nvPr>
            <p:ph type="title"/>
          </p:nvPr>
        </p:nvSpPr>
        <p:spPr bwMode="auto">
          <a:xfrm>
            <a:off x="22184" y="172395"/>
            <a:ext cx="9121815" cy="97060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SDS / Section 7 Handling and Storage</a:t>
            </a:r>
          </a:p>
        </p:txBody>
      </p:sp>
      <p:sp>
        <p:nvSpPr>
          <p:cNvPr id="70660" name="Rectangle 3"/>
          <p:cNvSpPr>
            <a:spLocks noGrp="1" noChangeArrowheads="1"/>
          </p:cNvSpPr>
          <p:nvPr>
            <p:ph idx="1"/>
          </p:nvPr>
        </p:nvSpPr>
        <p:spPr>
          <a:xfrm>
            <a:off x="457200" y="1219200"/>
            <a:ext cx="5410200" cy="4267200"/>
          </a:xfrm>
        </p:spPr>
        <p:txBody>
          <a:bodyPr/>
          <a:lstStyle/>
          <a:p>
            <a:pPr eaLnBrk="1" hangingPunct="1">
              <a:spcAft>
                <a:spcPts val="1800"/>
              </a:spcAft>
            </a:pPr>
            <a:r>
              <a:rPr lang="en-US" altLang="en-US" dirty="0" smtClean="0">
                <a:solidFill>
                  <a:srgbClr val="006666"/>
                </a:solidFill>
              </a:rPr>
              <a:t>Storage procedures</a:t>
            </a:r>
          </a:p>
          <a:p>
            <a:pPr eaLnBrk="1" hangingPunct="1">
              <a:spcAft>
                <a:spcPts val="1800"/>
              </a:spcAft>
            </a:pPr>
            <a:r>
              <a:rPr lang="en-US" altLang="en-US" dirty="0" smtClean="0">
                <a:solidFill>
                  <a:srgbClr val="800000"/>
                </a:solidFill>
              </a:rPr>
              <a:t>Dispensing requirements</a:t>
            </a:r>
          </a:p>
          <a:p>
            <a:pPr eaLnBrk="1" hangingPunct="1">
              <a:spcAft>
                <a:spcPts val="1800"/>
              </a:spcAft>
            </a:pPr>
            <a:r>
              <a:rPr lang="en-US" altLang="en-US" dirty="0" smtClean="0">
                <a:solidFill>
                  <a:srgbClr val="660066"/>
                </a:solidFill>
              </a:rPr>
              <a:t>Handling requirements</a:t>
            </a:r>
          </a:p>
          <a:p>
            <a:pPr eaLnBrk="1" hangingPunct="1">
              <a:spcAft>
                <a:spcPts val="1800"/>
              </a:spcAft>
            </a:pPr>
            <a:r>
              <a:rPr lang="en-US" altLang="en-US" dirty="0" smtClean="0">
                <a:solidFill>
                  <a:srgbClr val="FF0000"/>
                </a:solidFill>
              </a:rPr>
              <a:t>Decontaminant </a:t>
            </a:r>
            <a:br>
              <a:rPr lang="en-US" altLang="en-US" dirty="0" smtClean="0">
                <a:solidFill>
                  <a:srgbClr val="FF0000"/>
                </a:solidFill>
              </a:rPr>
            </a:br>
            <a:r>
              <a:rPr lang="en-US" altLang="en-US" dirty="0" smtClean="0">
                <a:solidFill>
                  <a:srgbClr val="FF0000"/>
                </a:solidFill>
              </a:rPr>
              <a:t>or antidote</a:t>
            </a:r>
          </a:p>
        </p:txBody>
      </p:sp>
      <p:pic>
        <p:nvPicPr>
          <p:cNvPr id="70661" name="Picture 6"/>
          <p:cNvPicPr>
            <a:picLocks noChangeAspect="1" noChangeArrowheads="1"/>
          </p:cNvPicPr>
          <p:nvPr/>
        </p:nvPicPr>
        <p:blipFill>
          <a:blip r:embed="rId3" cstate="print"/>
          <a:stretch>
            <a:fillRect/>
          </a:stretch>
        </p:blipFill>
        <p:spPr bwMode="auto">
          <a:xfrm>
            <a:off x="5029201" y="3352802"/>
            <a:ext cx="3657599" cy="24383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42</a:t>
            </a:fld>
            <a:r>
              <a:rPr lang="en-US" b="0" dirty="0" smtClean="0">
                <a:solidFill>
                  <a:schemeClr val="tx1"/>
                </a:solidFill>
              </a:rPr>
              <a:t>/56</a:t>
            </a:r>
            <a:endParaRPr lang="en-US" b="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660">
                                            <p:txEl>
                                              <p:pRg st="0" end="0"/>
                                            </p:txEl>
                                          </p:spTgt>
                                        </p:tgtEl>
                                        <p:attrNameLst>
                                          <p:attrName>style.visibility</p:attrName>
                                        </p:attrNameLst>
                                      </p:cBhvr>
                                      <p:to>
                                        <p:strVal val="visible"/>
                                      </p:to>
                                    </p:set>
                                    <p:animEffect transition="in" filter="fade">
                                      <p:cBhvr>
                                        <p:cTn id="7" dur="500"/>
                                        <p:tgtEl>
                                          <p:spTgt spid="706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660">
                                            <p:txEl>
                                              <p:pRg st="1" end="1"/>
                                            </p:txEl>
                                          </p:spTgt>
                                        </p:tgtEl>
                                        <p:attrNameLst>
                                          <p:attrName>style.visibility</p:attrName>
                                        </p:attrNameLst>
                                      </p:cBhvr>
                                      <p:to>
                                        <p:strVal val="visible"/>
                                      </p:to>
                                    </p:set>
                                    <p:animEffect transition="in" filter="fade">
                                      <p:cBhvr>
                                        <p:cTn id="12" dur="500"/>
                                        <p:tgtEl>
                                          <p:spTgt spid="706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0660">
                                            <p:txEl>
                                              <p:pRg st="2" end="2"/>
                                            </p:txEl>
                                          </p:spTgt>
                                        </p:tgtEl>
                                        <p:attrNameLst>
                                          <p:attrName>style.visibility</p:attrName>
                                        </p:attrNameLst>
                                      </p:cBhvr>
                                      <p:to>
                                        <p:strVal val="visible"/>
                                      </p:to>
                                    </p:set>
                                    <p:animEffect transition="in" filter="fade">
                                      <p:cBhvr>
                                        <p:cTn id="17" dur="500"/>
                                        <p:tgtEl>
                                          <p:spTgt spid="706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0660">
                                            <p:txEl>
                                              <p:pRg st="3" end="3"/>
                                            </p:txEl>
                                          </p:spTgt>
                                        </p:tgtEl>
                                        <p:attrNameLst>
                                          <p:attrName>style.visibility</p:attrName>
                                        </p:attrNameLst>
                                      </p:cBhvr>
                                      <p:to>
                                        <p:strVal val="visible"/>
                                      </p:to>
                                    </p:set>
                                    <p:animEffect transition="in" filter="fade">
                                      <p:cBhvr>
                                        <p:cTn id="22" dur="500"/>
                                        <p:tgtEl>
                                          <p:spTgt spid="706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4"/>
          <p:cNvSpPr>
            <a:spLocks noGrp="1" noChangeArrowheads="1"/>
          </p:cNvSpPr>
          <p:nvPr>
            <p:ph type="title"/>
          </p:nvPr>
        </p:nvSpPr>
        <p:spPr bwMode="auto">
          <a:xfrm>
            <a:off x="3858" y="0"/>
            <a:ext cx="9144000" cy="11430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altLang="en-US" sz="4000" dirty="0" smtClean="0"/>
              <a:t>SDS / Section 8</a:t>
            </a:r>
            <a:r>
              <a:rPr lang="en-US" altLang="en-US" sz="4000" dirty="0"/>
              <a:t/>
            </a:r>
            <a:br>
              <a:rPr lang="en-US" altLang="en-US" sz="4000" dirty="0"/>
            </a:br>
            <a:r>
              <a:rPr lang="en-US" altLang="en-US" sz="4000" dirty="0"/>
              <a:t>Exposure </a:t>
            </a:r>
            <a:r>
              <a:rPr lang="en-US" altLang="en-US" sz="4000" dirty="0" smtClean="0"/>
              <a:t>Controls - Personal Protection</a:t>
            </a:r>
          </a:p>
        </p:txBody>
      </p:sp>
      <p:sp>
        <p:nvSpPr>
          <p:cNvPr id="73732" name="Rectangle 5"/>
          <p:cNvSpPr>
            <a:spLocks noGrp="1" noChangeArrowheads="1"/>
          </p:cNvSpPr>
          <p:nvPr>
            <p:ph idx="1"/>
          </p:nvPr>
        </p:nvSpPr>
        <p:spPr>
          <a:xfrm>
            <a:off x="327290" y="1676400"/>
            <a:ext cx="5181600" cy="4144963"/>
          </a:xfrm>
        </p:spPr>
        <p:txBody>
          <a:bodyPr/>
          <a:lstStyle/>
          <a:p>
            <a:pPr eaLnBrk="1" hangingPunct="1">
              <a:spcBef>
                <a:spcPts val="1800"/>
              </a:spcBef>
            </a:pPr>
            <a:r>
              <a:rPr lang="en-US" altLang="en-US" dirty="0" smtClean="0">
                <a:solidFill>
                  <a:srgbClr val="006666"/>
                </a:solidFill>
              </a:rPr>
              <a:t>Exposure Guidelines</a:t>
            </a:r>
          </a:p>
          <a:p>
            <a:pPr eaLnBrk="1" hangingPunct="1">
              <a:spcBef>
                <a:spcPts val="1800"/>
              </a:spcBef>
            </a:pPr>
            <a:r>
              <a:rPr lang="en-US" altLang="en-US" dirty="0" smtClean="0">
                <a:solidFill>
                  <a:srgbClr val="006666"/>
                </a:solidFill>
              </a:rPr>
              <a:t>Appropriate Engineering </a:t>
            </a:r>
            <a:br>
              <a:rPr lang="en-US" altLang="en-US" dirty="0" smtClean="0">
                <a:solidFill>
                  <a:srgbClr val="006666"/>
                </a:solidFill>
              </a:rPr>
            </a:br>
            <a:r>
              <a:rPr lang="en-US" altLang="en-US" dirty="0" smtClean="0">
                <a:solidFill>
                  <a:srgbClr val="006666"/>
                </a:solidFill>
              </a:rPr>
              <a:t>controls to prevent</a:t>
            </a:r>
          </a:p>
          <a:p>
            <a:pPr eaLnBrk="1" hangingPunct="1">
              <a:spcBef>
                <a:spcPts val="1800"/>
              </a:spcBef>
            </a:pPr>
            <a:r>
              <a:rPr lang="en-US" altLang="en-US" dirty="0" smtClean="0">
                <a:solidFill>
                  <a:srgbClr val="006666"/>
                </a:solidFill>
              </a:rPr>
              <a:t> Individual protection measures, such as </a:t>
            </a:r>
            <a:r>
              <a:rPr lang="en-US" altLang="en-US" dirty="0" smtClean="0">
                <a:solidFill>
                  <a:srgbClr val="800000"/>
                </a:solidFill>
              </a:rPr>
              <a:t>PPE</a:t>
            </a:r>
          </a:p>
        </p:txBody>
      </p:sp>
      <p:pic>
        <p:nvPicPr>
          <p:cNvPr id="73733" name="Picture 8" descr="JHA06(~1"/>
          <p:cNvPicPr>
            <a:picLocks noChangeAspect="1" noChangeArrowheads="1"/>
          </p:cNvPicPr>
          <p:nvPr/>
        </p:nvPicPr>
        <p:blipFill>
          <a:blip r:embed="rId3" cstate="print"/>
          <a:stretch>
            <a:fillRect/>
          </a:stretch>
        </p:blipFill>
        <p:spPr bwMode="auto">
          <a:xfrm>
            <a:off x="5508890" y="3124200"/>
            <a:ext cx="3335074" cy="25013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43</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732">
                                            <p:txEl>
                                              <p:pRg st="0" end="0"/>
                                            </p:txEl>
                                          </p:spTgt>
                                        </p:tgtEl>
                                        <p:attrNameLst>
                                          <p:attrName>style.visibility</p:attrName>
                                        </p:attrNameLst>
                                      </p:cBhvr>
                                      <p:to>
                                        <p:strVal val="visible"/>
                                      </p:to>
                                    </p:set>
                                    <p:animEffect transition="in" filter="fade">
                                      <p:cBhvr>
                                        <p:cTn id="7" dur="500"/>
                                        <p:tgtEl>
                                          <p:spTgt spid="737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3732">
                                            <p:txEl>
                                              <p:pRg st="1" end="1"/>
                                            </p:txEl>
                                          </p:spTgt>
                                        </p:tgtEl>
                                        <p:attrNameLst>
                                          <p:attrName>style.visibility</p:attrName>
                                        </p:attrNameLst>
                                      </p:cBhvr>
                                      <p:to>
                                        <p:strVal val="visible"/>
                                      </p:to>
                                    </p:set>
                                    <p:animEffect transition="in" filter="fade">
                                      <p:cBhvr>
                                        <p:cTn id="12" dur="500"/>
                                        <p:tgtEl>
                                          <p:spTgt spid="737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3732">
                                            <p:txEl>
                                              <p:pRg st="2" end="2"/>
                                            </p:txEl>
                                          </p:spTgt>
                                        </p:tgtEl>
                                        <p:attrNameLst>
                                          <p:attrName>style.visibility</p:attrName>
                                        </p:attrNameLst>
                                      </p:cBhvr>
                                      <p:to>
                                        <p:strVal val="visible"/>
                                      </p:to>
                                    </p:set>
                                    <p:animEffect transition="in" filter="fade">
                                      <p:cBhvr>
                                        <p:cTn id="17" dur="500"/>
                                        <p:tgtEl>
                                          <p:spTgt spid="737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4"/>
          <p:cNvSpPr>
            <a:spLocks noGrp="1" noChangeArrowheads="1"/>
          </p:cNvSpPr>
          <p:nvPr>
            <p:ph type="title"/>
          </p:nvPr>
        </p:nvSpPr>
        <p:spPr bwMode="auto">
          <a:xfrm>
            <a:off x="0" y="0"/>
            <a:ext cx="9144000" cy="14017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SDS / Section 9 </a:t>
            </a:r>
            <a:br>
              <a:rPr lang="en-US" altLang="en-US" sz="4000" dirty="0" smtClean="0"/>
            </a:br>
            <a:r>
              <a:rPr lang="en-US" altLang="en-US" sz="4000" dirty="0" smtClean="0"/>
              <a:t>Physical and Chemical Properties</a:t>
            </a:r>
          </a:p>
        </p:txBody>
      </p:sp>
      <p:sp>
        <p:nvSpPr>
          <p:cNvPr id="71684" name="Rectangle 5"/>
          <p:cNvSpPr>
            <a:spLocks noGrp="1" noChangeArrowheads="1"/>
          </p:cNvSpPr>
          <p:nvPr>
            <p:ph idx="1"/>
          </p:nvPr>
        </p:nvSpPr>
        <p:spPr>
          <a:xfrm>
            <a:off x="304800" y="2190161"/>
            <a:ext cx="4876800" cy="2971800"/>
          </a:xfrm>
        </p:spPr>
        <p:txBody>
          <a:bodyPr/>
          <a:lstStyle/>
          <a:p>
            <a:pPr eaLnBrk="1" hangingPunct="1">
              <a:spcBef>
                <a:spcPct val="10000"/>
              </a:spcBef>
              <a:spcAft>
                <a:spcPts val="1800"/>
              </a:spcAft>
            </a:pPr>
            <a:r>
              <a:rPr lang="en-US" altLang="en-US" dirty="0" smtClean="0">
                <a:solidFill>
                  <a:srgbClr val="006666"/>
                </a:solidFill>
              </a:rPr>
              <a:t>Molecular formula</a:t>
            </a:r>
          </a:p>
          <a:p>
            <a:pPr eaLnBrk="1" hangingPunct="1">
              <a:spcBef>
                <a:spcPct val="10000"/>
              </a:spcBef>
              <a:spcAft>
                <a:spcPts val="1800"/>
              </a:spcAft>
            </a:pPr>
            <a:r>
              <a:rPr lang="en-US" altLang="en-US" dirty="0" smtClean="0">
                <a:solidFill>
                  <a:srgbClr val="800000"/>
                </a:solidFill>
              </a:rPr>
              <a:t>Appearance and odor</a:t>
            </a:r>
          </a:p>
          <a:p>
            <a:pPr eaLnBrk="1" hangingPunct="1">
              <a:spcBef>
                <a:spcPct val="10000"/>
              </a:spcBef>
              <a:spcAft>
                <a:spcPts val="1800"/>
              </a:spcAft>
            </a:pPr>
            <a:r>
              <a:rPr lang="en-US" altLang="en-US" dirty="0" smtClean="0">
                <a:solidFill>
                  <a:srgbClr val="660066"/>
                </a:solidFill>
              </a:rPr>
              <a:t>Physical state</a:t>
            </a:r>
          </a:p>
          <a:p>
            <a:pPr eaLnBrk="1" hangingPunct="1">
              <a:spcBef>
                <a:spcPct val="10000"/>
              </a:spcBef>
              <a:buFontTx/>
              <a:buNone/>
            </a:pPr>
            <a:endParaRPr lang="en-US" altLang="en-US" dirty="0" smtClean="0">
              <a:solidFill>
                <a:srgbClr val="FF0000"/>
              </a:solidFill>
            </a:endParaRPr>
          </a:p>
        </p:txBody>
      </p:sp>
      <p:pic>
        <p:nvPicPr>
          <p:cNvPr id="71685" name="Picture 7"/>
          <p:cNvPicPr>
            <a:picLocks noChangeAspect="1" noChangeArrowheads="1"/>
          </p:cNvPicPr>
          <p:nvPr/>
        </p:nvPicPr>
        <p:blipFill>
          <a:blip r:embed="rId3" cstate="print"/>
          <a:stretch>
            <a:fillRect/>
          </a:stretch>
        </p:blipFill>
        <p:spPr bwMode="auto">
          <a:xfrm>
            <a:off x="4876800" y="2286000"/>
            <a:ext cx="3823104" cy="3392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4572000" y="5118556"/>
            <a:ext cx="2667000" cy="215444"/>
          </a:xfrm>
          <a:prstGeom prst="rect">
            <a:avLst/>
          </a:prstGeom>
          <a:noFill/>
        </p:spPr>
        <p:txBody>
          <a:bodyPr wrap="square" rtlCol="0">
            <a:spAutoFit/>
          </a:bodyPr>
          <a:lstStyle/>
          <a:p>
            <a:r>
              <a:rPr lang="en-US" sz="800" b="0" dirty="0" smtClean="0">
                <a:latin typeface="+mn-lt"/>
              </a:rPr>
              <a:t>©Joe Sullivan</a:t>
            </a:r>
            <a:endParaRPr lang="en-US" sz="800" b="0" dirty="0">
              <a:latin typeface="+mn-lt"/>
            </a:endParaRPr>
          </a:p>
        </p:txBody>
      </p:sp>
      <p:sp>
        <p:nvSpPr>
          <p:cNvPr id="8"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44</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684">
                                            <p:txEl>
                                              <p:pRg st="0" end="0"/>
                                            </p:txEl>
                                          </p:spTgt>
                                        </p:tgtEl>
                                        <p:attrNameLst>
                                          <p:attrName>style.visibility</p:attrName>
                                        </p:attrNameLst>
                                      </p:cBhvr>
                                      <p:to>
                                        <p:strVal val="visible"/>
                                      </p:to>
                                    </p:set>
                                    <p:animEffect transition="in" filter="fade">
                                      <p:cBhvr>
                                        <p:cTn id="7" dur="500"/>
                                        <p:tgtEl>
                                          <p:spTgt spid="716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684">
                                            <p:txEl>
                                              <p:pRg st="1" end="1"/>
                                            </p:txEl>
                                          </p:spTgt>
                                        </p:tgtEl>
                                        <p:attrNameLst>
                                          <p:attrName>style.visibility</p:attrName>
                                        </p:attrNameLst>
                                      </p:cBhvr>
                                      <p:to>
                                        <p:strVal val="visible"/>
                                      </p:to>
                                    </p:set>
                                    <p:animEffect transition="in" filter="fade">
                                      <p:cBhvr>
                                        <p:cTn id="12" dur="500"/>
                                        <p:tgtEl>
                                          <p:spTgt spid="716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684">
                                            <p:txEl>
                                              <p:pRg st="2" end="2"/>
                                            </p:txEl>
                                          </p:spTgt>
                                        </p:tgtEl>
                                        <p:attrNameLst>
                                          <p:attrName>style.visibility</p:attrName>
                                        </p:attrNameLst>
                                      </p:cBhvr>
                                      <p:to>
                                        <p:strVal val="visible"/>
                                      </p:to>
                                    </p:set>
                                    <p:animEffect transition="in" filter="fade">
                                      <p:cBhvr>
                                        <p:cTn id="17" dur="500"/>
                                        <p:tgtEl>
                                          <p:spTgt spid="7168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4"/>
          <p:cNvSpPr>
            <a:spLocks noGrp="1" noChangeArrowheads="1"/>
          </p:cNvSpPr>
          <p:nvPr>
            <p:ph type="title"/>
          </p:nvPr>
        </p:nvSpPr>
        <p:spPr bwMode="auto">
          <a:xfrm>
            <a:off x="17362" y="207119"/>
            <a:ext cx="9126638" cy="935881"/>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SDS / Section 10 Stability and Reactivity</a:t>
            </a:r>
          </a:p>
        </p:txBody>
      </p:sp>
      <p:sp>
        <p:nvSpPr>
          <p:cNvPr id="69636" name="Rectangle 5"/>
          <p:cNvSpPr>
            <a:spLocks noGrp="1" noChangeArrowheads="1"/>
          </p:cNvSpPr>
          <p:nvPr>
            <p:ph idx="1"/>
          </p:nvPr>
        </p:nvSpPr>
        <p:spPr>
          <a:xfrm>
            <a:off x="338254" y="1447800"/>
            <a:ext cx="4191000" cy="4495800"/>
          </a:xfrm>
        </p:spPr>
        <p:txBody>
          <a:bodyPr/>
          <a:lstStyle/>
          <a:p>
            <a:pPr eaLnBrk="1" hangingPunct="1">
              <a:spcAft>
                <a:spcPts val="2400"/>
              </a:spcAft>
            </a:pPr>
            <a:r>
              <a:rPr lang="en-US" altLang="en-US" dirty="0" smtClean="0">
                <a:solidFill>
                  <a:srgbClr val="006666"/>
                </a:solidFill>
              </a:rPr>
              <a:t>Chemical stability</a:t>
            </a:r>
          </a:p>
          <a:p>
            <a:pPr eaLnBrk="1" hangingPunct="1">
              <a:spcAft>
                <a:spcPts val="2400"/>
              </a:spcAft>
            </a:pPr>
            <a:r>
              <a:rPr lang="en-US" altLang="en-US" dirty="0" smtClean="0">
                <a:solidFill>
                  <a:srgbClr val="800000"/>
                </a:solidFill>
              </a:rPr>
              <a:t>Possibility of hazardous reactions</a:t>
            </a:r>
          </a:p>
          <a:p>
            <a:pPr eaLnBrk="1" hangingPunct="1">
              <a:spcAft>
                <a:spcPts val="2400"/>
              </a:spcAft>
            </a:pPr>
            <a:r>
              <a:rPr lang="en-US" altLang="en-US" dirty="0" smtClean="0">
                <a:solidFill>
                  <a:srgbClr val="660066"/>
                </a:solidFill>
              </a:rPr>
              <a:t>Conditions to avoid</a:t>
            </a:r>
            <a:endParaRPr lang="en-US" altLang="en-US" dirty="0" smtClean="0">
              <a:solidFill>
                <a:srgbClr val="FF0000"/>
              </a:solidFill>
            </a:endParaRPr>
          </a:p>
        </p:txBody>
      </p:sp>
      <p:pic>
        <p:nvPicPr>
          <p:cNvPr id="175106" name="Picture 2">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5943600" y="4114800"/>
            <a:ext cx="304800" cy="304800"/>
          </a:xfrm>
          <a:prstGeom prst="rect">
            <a:avLst/>
          </a:prstGeom>
          <a:noFill/>
          <a:ln w="9525">
            <a:noFill/>
            <a:miter lim="800000"/>
            <a:headEnd/>
            <a:tailEnd/>
          </a:ln>
        </p:spPr>
      </p:pic>
      <p:pic>
        <p:nvPicPr>
          <p:cNvPr id="69638" name="Picture 3" descr="MCj02501760000[1]"/>
          <p:cNvPicPr>
            <a:picLocks noChangeAspect="1" noChangeArrowheads="1"/>
          </p:cNvPicPr>
          <p:nvPr/>
        </p:nvPicPr>
        <p:blipFill>
          <a:blip r:embed="rId6" cstate="print"/>
          <a:stretch>
            <a:fillRect/>
          </a:stretch>
        </p:blipFill>
        <p:spPr bwMode="auto">
          <a:xfrm>
            <a:off x="4724400" y="2234356"/>
            <a:ext cx="4170363" cy="31277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45</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82" fill="hold"/>
                                        <p:tgtEl>
                                          <p:spTgt spid="17510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9636">
                                            <p:txEl>
                                              <p:pRg st="0" end="0"/>
                                            </p:txEl>
                                          </p:spTgt>
                                        </p:tgtEl>
                                        <p:attrNameLst>
                                          <p:attrName>style.visibility</p:attrName>
                                        </p:attrNameLst>
                                      </p:cBhvr>
                                      <p:to>
                                        <p:strVal val="visible"/>
                                      </p:to>
                                    </p:set>
                                    <p:animEffect transition="in" filter="fade">
                                      <p:cBhvr>
                                        <p:cTn id="11" dur="500"/>
                                        <p:tgtEl>
                                          <p:spTgt spid="6963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9636">
                                            <p:txEl>
                                              <p:pRg st="1" end="1"/>
                                            </p:txEl>
                                          </p:spTgt>
                                        </p:tgtEl>
                                        <p:attrNameLst>
                                          <p:attrName>style.visibility</p:attrName>
                                        </p:attrNameLst>
                                      </p:cBhvr>
                                      <p:to>
                                        <p:strVal val="visible"/>
                                      </p:to>
                                    </p:set>
                                    <p:animEffect transition="in" filter="fade">
                                      <p:cBhvr>
                                        <p:cTn id="16" dur="500"/>
                                        <p:tgtEl>
                                          <p:spTgt spid="6963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9636">
                                            <p:txEl>
                                              <p:pRg st="2" end="2"/>
                                            </p:txEl>
                                          </p:spTgt>
                                        </p:tgtEl>
                                        <p:attrNameLst>
                                          <p:attrName>style.visibility</p:attrName>
                                        </p:attrNameLst>
                                      </p:cBhvr>
                                      <p:to>
                                        <p:strVal val="visible"/>
                                      </p:to>
                                    </p:set>
                                    <p:animEffect transition="in" filter="fade">
                                      <p:cBhvr>
                                        <p:cTn id="21" dur="500"/>
                                        <p:tgtEl>
                                          <p:spTgt spid="696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2" fill="hold" display="0">
                  <p:stCondLst>
                    <p:cond delay="indefinite"/>
                  </p:stCondLst>
                  <p:endCondLst>
                    <p:cond evt="onNext" delay="0">
                      <p:tgtEl>
                        <p:sldTgt/>
                      </p:tgtEl>
                    </p:cond>
                    <p:cond evt="onPrev" delay="0">
                      <p:tgtEl>
                        <p:sldTgt/>
                      </p:tgtEl>
                    </p:cond>
                    <p:cond evt="onStopAudio" delay="0">
                      <p:tgtEl>
                        <p:sldTgt/>
                      </p:tgtEl>
                    </p:cond>
                  </p:endCondLst>
                </p:cTn>
                <p:tgtEl>
                  <p:spTgt spid="175106"/>
                </p:tgtEl>
              </p:cMediaNode>
            </p:audio>
          </p:childTnLst>
        </p:cTn>
      </p:par>
    </p:tnLst>
    <p:bldLst>
      <p:bldP spid="6963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4"/>
          <p:cNvSpPr>
            <a:spLocks noGrp="1" noChangeArrowheads="1"/>
          </p:cNvSpPr>
          <p:nvPr>
            <p:ph type="title"/>
          </p:nvPr>
        </p:nvSpPr>
        <p:spPr bwMode="auto">
          <a:xfrm>
            <a:off x="10610" y="96195"/>
            <a:ext cx="9133390" cy="970605"/>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altLang="en-US" sz="4000" dirty="0" smtClean="0"/>
              <a:t>Other Information Found on an SDS</a:t>
            </a:r>
          </a:p>
        </p:txBody>
      </p:sp>
      <p:sp>
        <p:nvSpPr>
          <p:cNvPr id="75780" name="Rectangle 5"/>
          <p:cNvSpPr>
            <a:spLocks noGrp="1" noChangeArrowheads="1"/>
          </p:cNvSpPr>
          <p:nvPr>
            <p:ph idx="1"/>
          </p:nvPr>
        </p:nvSpPr>
        <p:spPr>
          <a:xfrm>
            <a:off x="433086" y="974725"/>
            <a:ext cx="8229600" cy="5045075"/>
          </a:xfrm>
        </p:spPr>
        <p:txBody>
          <a:bodyPr/>
          <a:lstStyle/>
          <a:p>
            <a:r>
              <a:rPr lang="en-US" altLang="en-US" sz="2400" b="1" u="sng" dirty="0"/>
              <a:t>Section 11, Toxicological information</a:t>
            </a:r>
            <a:r>
              <a:rPr lang="en-US" altLang="en-US" sz="2400" u="sng" dirty="0"/>
              <a:t> </a:t>
            </a:r>
            <a:r>
              <a:rPr lang="en-US" altLang="en-US" sz="2400" dirty="0"/>
              <a:t>includes routes of exposure; related symptoms, acute and chronic effects; numerical measures of toxicity.</a:t>
            </a:r>
          </a:p>
          <a:p>
            <a:r>
              <a:rPr lang="en-US" altLang="en-US" sz="2400" b="1" dirty="0"/>
              <a:t>Section 12</a:t>
            </a:r>
            <a:r>
              <a:rPr lang="en-US" altLang="en-US" sz="2400" dirty="0"/>
              <a:t>, Ecological information*</a:t>
            </a:r>
          </a:p>
          <a:p>
            <a:r>
              <a:rPr lang="en-US" altLang="en-US" sz="2400" b="1" dirty="0"/>
              <a:t>Section 13</a:t>
            </a:r>
            <a:r>
              <a:rPr lang="en-US" altLang="en-US" sz="2400" dirty="0"/>
              <a:t>, Disposal considerations*</a:t>
            </a:r>
          </a:p>
          <a:p>
            <a:r>
              <a:rPr lang="en-US" altLang="en-US" sz="2400" b="1" dirty="0"/>
              <a:t>Section 14</a:t>
            </a:r>
            <a:r>
              <a:rPr lang="en-US" altLang="en-US" sz="2400" dirty="0"/>
              <a:t>, Transport information*</a:t>
            </a:r>
          </a:p>
          <a:p>
            <a:r>
              <a:rPr lang="en-US" altLang="en-US" sz="2400" b="1" dirty="0"/>
              <a:t>Section 15</a:t>
            </a:r>
            <a:r>
              <a:rPr lang="en-US" altLang="en-US" sz="2400" dirty="0"/>
              <a:t>, Regulatory information*</a:t>
            </a:r>
          </a:p>
          <a:p>
            <a:r>
              <a:rPr lang="en-US" altLang="en-US" sz="2400" b="1" u="sng" dirty="0"/>
              <a:t>Section 16, Other information</a:t>
            </a:r>
            <a:r>
              <a:rPr lang="en-US" altLang="en-US" sz="2400" b="1" dirty="0"/>
              <a:t>,</a:t>
            </a:r>
            <a:r>
              <a:rPr lang="en-US" altLang="en-US" sz="2400" dirty="0"/>
              <a:t> includes the date of preparation or last revision.</a:t>
            </a:r>
          </a:p>
          <a:p>
            <a:pPr marL="0" indent="0">
              <a:buNone/>
            </a:pPr>
            <a:r>
              <a:rPr lang="en-US" altLang="en-US" sz="2400" dirty="0"/>
              <a:t>*Note: Since other Agencies regulate this information, OSHA will not be enforcing Sections 12 through 15(29 CFR </a:t>
            </a:r>
            <a:r>
              <a:rPr lang="en-US" altLang="en-US" sz="2400" dirty="0" smtClean="0"/>
              <a:t>910.1200(g</a:t>
            </a:r>
            <a:r>
              <a:rPr lang="en-US" altLang="en-US" sz="2400" dirty="0"/>
              <a:t>)(2)).</a:t>
            </a:r>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46</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780">
                                            <p:txEl>
                                              <p:pRg st="0" end="0"/>
                                            </p:txEl>
                                          </p:spTgt>
                                        </p:tgtEl>
                                        <p:attrNameLst>
                                          <p:attrName>style.visibility</p:attrName>
                                        </p:attrNameLst>
                                      </p:cBhvr>
                                      <p:to>
                                        <p:strVal val="visible"/>
                                      </p:to>
                                    </p:set>
                                    <p:animEffect transition="in" filter="fade">
                                      <p:cBhvr>
                                        <p:cTn id="7" dur="500"/>
                                        <p:tgtEl>
                                          <p:spTgt spid="757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5780">
                                            <p:txEl>
                                              <p:pRg st="1" end="1"/>
                                            </p:txEl>
                                          </p:spTgt>
                                        </p:tgtEl>
                                        <p:attrNameLst>
                                          <p:attrName>style.visibility</p:attrName>
                                        </p:attrNameLst>
                                      </p:cBhvr>
                                      <p:to>
                                        <p:strVal val="visible"/>
                                      </p:to>
                                    </p:set>
                                    <p:animEffect transition="in" filter="fade">
                                      <p:cBhvr>
                                        <p:cTn id="12" dur="500"/>
                                        <p:tgtEl>
                                          <p:spTgt spid="757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5780">
                                            <p:txEl>
                                              <p:pRg st="2" end="2"/>
                                            </p:txEl>
                                          </p:spTgt>
                                        </p:tgtEl>
                                        <p:attrNameLst>
                                          <p:attrName>style.visibility</p:attrName>
                                        </p:attrNameLst>
                                      </p:cBhvr>
                                      <p:to>
                                        <p:strVal val="visible"/>
                                      </p:to>
                                    </p:set>
                                    <p:animEffect transition="in" filter="fade">
                                      <p:cBhvr>
                                        <p:cTn id="17" dur="500"/>
                                        <p:tgtEl>
                                          <p:spTgt spid="757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5780">
                                            <p:txEl>
                                              <p:pRg st="3" end="3"/>
                                            </p:txEl>
                                          </p:spTgt>
                                        </p:tgtEl>
                                        <p:attrNameLst>
                                          <p:attrName>style.visibility</p:attrName>
                                        </p:attrNameLst>
                                      </p:cBhvr>
                                      <p:to>
                                        <p:strVal val="visible"/>
                                      </p:to>
                                    </p:set>
                                    <p:animEffect transition="in" filter="fade">
                                      <p:cBhvr>
                                        <p:cTn id="22" dur="500"/>
                                        <p:tgtEl>
                                          <p:spTgt spid="7578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5780">
                                            <p:txEl>
                                              <p:pRg st="4" end="4"/>
                                            </p:txEl>
                                          </p:spTgt>
                                        </p:tgtEl>
                                        <p:attrNameLst>
                                          <p:attrName>style.visibility</p:attrName>
                                        </p:attrNameLst>
                                      </p:cBhvr>
                                      <p:to>
                                        <p:strVal val="visible"/>
                                      </p:to>
                                    </p:set>
                                    <p:animEffect transition="in" filter="fade">
                                      <p:cBhvr>
                                        <p:cTn id="27" dur="500"/>
                                        <p:tgtEl>
                                          <p:spTgt spid="7578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5780">
                                            <p:txEl>
                                              <p:pRg st="5" end="5"/>
                                            </p:txEl>
                                          </p:spTgt>
                                        </p:tgtEl>
                                        <p:attrNameLst>
                                          <p:attrName>style.visibility</p:attrName>
                                        </p:attrNameLst>
                                      </p:cBhvr>
                                      <p:to>
                                        <p:strVal val="visible"/>
                                      </p:to>
                                    </p:set>
                                    <p:animEffect transition="in" filter="fade">
                                      <p:cBhvr>
                                        <p:cTn id="32" dur="500"/>
                                        <p:tgtEl>
                                          <p:spTgt spid="7578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5780">
                                            <p:txEl>
                                              <p:pRg st="6" end="6"/>
                                            </p:txEl>
                                          </p:spTgt>
                                        </p:tgtEl>
                                        <p:attrNameLst>
                                          <p:attrName>style.visibility</p:attrName>
                                        </p:attrNameLst>
                                      </p:cBhvr>
                                      <p:to>
                                        <p:strVal val="visible"/>
                                      </p:to>
                                    </p:set>
                                    <p:animEffect transition="in" filter="fade">
                                      <p:cBhvr>
                                        <p:cTn id="37" dur="500"/>
                                        <p:tgtEl>
                                          <p:spTgt spid="7578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0"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54"/>
            <a:ext cx="9144000" cy="1143000"/>
          </a:xfrm>
        </p:spPr>
        <p:txBody>
          <a:bodyPr/>
          <a:lstStyle/>
          <a:p>
            <a:r>
              <a:rPr lang="en-US" dirty="0" smtClean="0"/>
              <a:t>Finding Information Exercise</a:t>
            </a:r>
            <a:endParaRPr lang="en-US" dirty="0"/>
          </a:p>
        </p:txBody>
      </p:sp>
      <p:pic>
        <p:nvPicPr>
          <p:cNvPr id="1026" name="Picture 2" descr="C:\Documents and Settings\edickinson\Local Settings\Temporary Internet Files\Content.IE5\4K3XCB2Z\MCj04315860000[1].png"/>
          <p:cNvPicPr>
            <a:picLocks noGrp="1" noChangeAspect="1" noChangeArrowheads="1"/>
          </p:cNvPicPr>
          <p:nvPr>
            <p:ph idx="1"/>
          </p:nvPr>
        </p:nvPicPr>
        <p:blipFill>
          <a:blip r:embed="rId3" cstate="print"/>
          <a:stretch>
            <a:fillRect/>
          </a:stretch>
        </p:blipFill>
        <p:spPr bwMode="auto">
          <a:xfrm>
            <a:off x="3352800" y="2444205"/>
            <a:ext cx="2461305" cy="2449695"/>
          </a:xfrm>
          <a:prstGeom prst="rect">
            <a:avLst/>
          </a:prstGeom>
          <a:noFill/>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47</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 y="-15875"/>
            <a:ext cx="9143035" cy="1143000"/>
          </a:xfrm>
        </p:spPr>
        <p:txBody>
          <a:bodyPr>
            <a:normAutofit/>
          </a:bodyPr>
          <a:lstStyle/>
          <a:p>
            <a:r>
              <a:rPr lang="en-US" sz="4000" dirty="0" smtClean="0"/>
              <a:t>Spill Response</a:t>
            </a:r>
            <a:endParaRPr lang="en-US" sz="4000" dirty="0"/>
          </a:p>
        </p:txBody>
      </p:sp>
      <p:sp>
        <p:nvSpPr>
          <p:cNvPr id="3" name="Content Placeholder 2"/>
          <p:cNvSpPr>
            <a:spLocks noGrp="1"/>
          </p:cNvSpPr>
          <p:nvPr>
            <p:ph idx="1"/>
          </p:nvPr>
        </p:nvSpPr>
        <p:spPr>
          <a:xfrm>
            <a:off x="304800" y="1036638"/>
            <a:ext cx="8229600" cy="4754562"/>
          </a:xfrm>
        </p:spPr>
        <p:txBody>
          <a:bodyPr>
            <a:normAutofit fontScale="92500" lnSpcReduction="20000"/>
          </a:bodyPr>
          <a:lstStyle/>
          <a:p>
            <a:pPr>
              <a:lnSpc>
                <a:spcPct val="150000"/>
              </a:lnSpc>
            </a:pPr>
            <a:r>
              <a:rPr lang="en-US" sz="2800" dirty="0" smtClean="0"/>
              <a:t>Specific procedures must be followed when hazardous materials spill or leak.</a:t>
            </a:r>
          </a:p>
          <a:p>
            <a:pPr>
              <a:lnSpc>
                <a:spcPct val="150000"/>
              </a:lnSpc>
            </a:pPr>
            <a:r>
              <a:rPr lang="en-US" sz="2800" dirty="0" smtClean="0"/>
              <a:t>The first step generally is to contact your supervisor.</a:t>
            </a:r>
          </a:p>
          <a:p>
            <a:pPr>
              <a:lnSpc>
                <a:spcPct val="150000"/>
              </a:lnSpc>
            </a:pPr>
            <a:r>
              <a:rPr lang="en-US" sz="2800" dirty="0" smtClean="0"/>
              <a:t>It may require a trained emergency response team.</a:t>
            </a:r>
          </a:p>
          <a:p>
            <a:pPr>
              <a:lnSpc>
                <a:spcPct val="150000"/>
              </a:lnSpc>
            </a:pPr>
            <a:r>
              <a:rPr lang="en-US" sz="2800" dirty="0" smtClean="0"/>
              <a:t>The spill may require notification of government agencies. For example, the Environmental Protection Agency may need to be notified for emissions released into the air.</a:t>
            </a:r>
            <a:endParaRPr lang="en-US" sz="2800" dirty="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48</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40407631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4"/>
          <p:cNvSpPr>
            <a:spLocks noGrp="1" noChangeArrowheads="1"/>
          </p:cNvSpPr>
          <p:nvPr>
            <p:ph type="title"/>
          </p:nvPr>
        </p:nvSpPr>
        <p:spPr bwMode="auto">
          <a:xfrm>
            <a:off x="0" y="47263"/>
            <a:ext cx="9144000" cy="79216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Spill Response</a:t>
            </a:r>
          </a:p>
        </p:txBody>
      </p:sp>
      <p:sp>
        <p:nvSpPr>
          <p:cNvPr id="74756" name="Rectangle 5"/>
          <p:cNvSpPr>
            <a:spLocks noGrp="1" noChangeArrowheads="1"/>
          </p:cNvSpPr>
          <p:nvPr>
            <p:ph idx="1"/>
          </p:nvPr>
        </p:nvSpPr>
        <p:spPr>
          <a:xfrm>
            <a:off x="457200" y="1219200"/>
            <a:ext cx="7010400" cy="3733800"/>
          </a:xfrm>
        </p:spPr>
        <p:txBody>
          <a:bodyPr/>
          <a:lstStyle/>
          <a:p>
            <a:pPr eaLnBrk="1" hangingPunct="1">
              <a:spcBef>
                <a:spcPts val="1800"/>
              </a:spcBef>
            </a:pPr>
            <a:r>
              <a:rPr lang="en-US" altLang="en-US" dirty="0" smtClean="0">
                <a:solidFill>
                  <a:srgbClr val="800000"/>
                </a:solidFill>
              </a:rPr>
              <a:t>Handled by trained personnel only</a:t>
            </a:r>
          </a:p>
          <a:p>
            <a:pPr eaLnBrk="1" hangingPunct="1">
              <a:spcBef>
                <a:spcPts val="1800"/>
              </a:spcBef>
            </a:pPr>
            <a:r>
              <a:rPr lang="en-US" altLang="en-US" dirty="0" smtClean="0">
                <a:solidFill>
                  <a:srgbClr val="006666"/>
                </a:solidFill>
              </a:rPr>
              <a:t>Isolate the area</a:t>
            </a:r>
            <a:r>
              <a:rPr lang="en-US" altLang="en-US" dirty="0" smtClean="0">
                <a:solidFill>
                  <a:srgbClr val="660066"/>
                </a:solidFill>
              </a:rPr>
              <a:t> </a:t>
            </a:r>
          </a:p>
          <a:p>
            <a:pPr eaLnBrk="1" hangingPunct="1">
              <a:spcBef>
                <a:spcPts val="1800"/>
              </a:spcBef>
            </a:pPr>
            <a:r>
              <a:rPr lang="en-US" altLang="en-US" dirty="0" smtClean="0">
                <a:solidFill>
                  <a:srgbClr val="660066"/>
                </a:solidFill>
              </a:rPr>
              <a:t>Contain the spill</a:t>
            </a:r>
          </a:p>
          <a:p>
            <a:pPr eaLnBrk="1" hangingPunct="1">
              <a:spcBef>
                <a:spcPts val="1800"/>
              </a:spcBef>
            </a:pPr>
            <a:r>
              <a:rPr lang="en-US" altLang="en-US" dirty="0" smtClean="0">
                <a:solidFill>
                  <a:srgbClr val="FF0000"/>
                </a:solidFill>
              </a:rPr>
              <a:t>Clean up the spill</a:t>
            </a:r>
          </a:p>
          <a:p>
            <a:pPr eaLnBrk="1" hangingPunct="1">
              <a:spcBef>
                <a:spcPts val="1800"/>
              </a:spcBef>
            </a:pPr>
            <a:r>
              <a:rPr lang="en-US" altLang="en-US" dirty="0" smtClean="0">
                <a:solidFill>
                  <a:schemeClr val="accent2"/>
                </a:solidFill>
              </a:rPr>
              <a:t>Disposal procedures</a:t>
            </a:r>
          </a:p>
        </p:txBody>
      </p:sp>
      <p:pic>
        <p:nvPicPr>
          <p:cNvPr id="74757" name="Picture 2" descr="MCj03052490000[1]"/>
          <p:cNvPicPr>
            <a:picLocks noChangeAspect="1" noChangeArrowheads="1"/>
          </p:cNvPicPr>
          <p:nvPr/>
        </p:nvPicPr>
        <p:blipFill>
          <a:blip r:embed="rId3" cstate="print"/>
          <a:stretch>
            <a:fillRect/>
          </a:stretch>
        </p:blipFill>
        <p:spPr bwMode="auto">
          <a:xfrm>
            <a:off x="4987724" y="2292752"/>
            <a:ext cx="3973184" cy="2667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49</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756">
                                            <p:txEl>
                                              <p:pRg st="0" end="0"/>
                                            </p:txEl>
                                          </p:spTgt>
                                        </p:tgtEl>
                                        <p:attrNameLst>
                                          <p:attrName>style.visibility</p:attrName>
                                        </p:attrNameLst>
                                      </p:cBhvr>
                                      <p:to>
                                        <p:strVal val="visible"/>
                                      </p:to>
                                    </p:set>
                                    <p:animEffect transition="in" filter="fade">
                                      <p:cBhvr>
                                        <p:cTn id="7" dur="500"/>
                                        <p:tgtEl>
                                          <p:spTgt spid="747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756">
                                            <p:txEl>
                                              <p:pRg st="1" end="1"/>
                                            </p:txEl>
                                          </p:spTgt>
                                        </p:tgtEl>
                                        <p:attrNameLst>
                                          <p:attrName>style.visibility</p:attrName>
                                        </p:attrNameLst>
                                      </p:cBhvr>
                                      <p:to>
                                        <p:strVal val="visible"/>
                                      </p:to>
                                    </p:set>
                                    <p:animEffect transition="in" filter="fade">
                                      <p:cBhvr>
                                        <p:cTn id="12" dur="500"/>
                                        <p:tgtEl>
                                          <p:spTgt spid="747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4756">
                                            <p:txEl>
                                              <p:pRg st="2" end="2"/>
                                            </p:txEl>
                                          </p:spTgt>
                                        </p:tgtEl>
                                        <p:attrNameLst>
                                          <p:attrName>style.visibility</p:attrName>
                                        </p:attrNameLst>
                                      </p:cBhvr>
                                      <p:to>
                                        <p:strVal val="visible"/>
                                      </p:to>
                                    </p:set>
                                    <p:animEffect transition="in" filter="fade">
                                      <p:cBhvr>
                                        <p:cTn id="17" dur="500"/>
                                        <p:tgtEl>
                                          <p:spTgt spid="747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4756">
                                            <p:txEl>
                                              <p:pRg st="3" end="3"/>
                                            </p:txEl>
                                          </p:spTgt>
                                        </p:tgtEl>
                                        <p:attrNameLst>
                                          <p:attrName>style.visibility</p:attrName>
                                        </p:attrNameLst>
                                      </p:cBhvr>
                                      <p:to>
                                        <p:strVal val="visible"/>
                                      </p:to>
                                    </p:set>
                                    <p:animEffect transition="in" filter="fade">
                                      <p:cBhvr>
                                        <p:cTn id="22" dur="500"/>
                                        <p:tgtEl>
                                          <p:spTgt spid="747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756">
                                            <p:txEl>
                                              <p:pRg st="4" end="4"/>
                                            </p:txEl>
                                          </p:spTgt>
                                        </p:tgtEl>
                                        <p:attrNameLst>
                                          <p:attrName>style.visibility</p:attrName>
                                        </p:attrNameLst>
                                      </p:cBhvr>
                                      <p:to>
                                        <p:strVal val="visible"/>
                                      </p:to>
                                    </p:set>
                                    <p:animEffect transition="in" filter="fade">
                                      <p:cBhvr>
                                        <p:cTn id="27" dur="500"/>
                                        <p:tgtEl>
                                          <p:spTgt spid="747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0"/>
            <a:ext cx="9067800" cy="1143000"/>
          </a:xfrm>
        </p:spPr>
        <p:txBody>
          <a:bodyPr>
            <a:normAutofit/>
          </a:bodyPr>
          <a:lstStyle/>
          <a:p>
            <a:r>
              <a:rPr lang="en-US" sz="4000" dirty="0" smtClean="0"/>
              <a:t>Safe Hazardous Material Disposal</a:t>
            </a:r>
            <a:endParaRPr lang="en-US" sz="4000" dirty="0"/>
          </a:p>
        </p:txBody>
      </p:sp>
      <p:sp>
        <p:nvSpPr>
          <p:cNvPr id="3" name="Content Placeholder 2"/>
          <p:cNvSpPr>
            <a:spLocks noGrp="1"/>
          </p:cNvSpPr>
          <p:nvPr>
            <p:ph idx="1"/>
          </p:nvPr>
        </p:nvSpPr>
        <p:spPr>
          <a:xfrm>
            <a:off x="421511" y="1169043"/>
            <a:ext cx="8229600" cy="4525963"/>
          </a:xfrm>
        </p:spPr>
        <p:txBody>
          <a:bodyPr/>
          <a:lstStyle/>
          <a:p>
            <a:r>
              <a:rPr lang="en-US" dirty="0" smtClean="0"/>
              <a:t>DO NOT dispose of hazardous chemicals in a trash compactor or in a landfill</a:t>
            </a:r>
          </a:p>
          <a:p>
            <a:pPr lvl="1"/>
            <a:r>
              <a:rPr lang="en-US" i="1" dirty="0" smtClean="0"/>
              <a:t>Liquid dyes</a:t>
            </a:r>
          </a:p>
          <a:p>
            <a:pPr lvl="1"/>
            <a:r>
              <a:rPr lang="en-US" i="1" dirty="0" smtClean="0"/>
              <a:t>Paint</a:t>
            </a:r>
          </a:p>
          <a:p>
            <a:pPr lvl="1"/>
            <a:r>
              <a:rPr lang="en-US" i="1" dirty="0" smtClean="0"/>
              <a:t>Florescent light bulbs (including CFLs)</a:t>
            </a:r>
          </a:p>
          <a:p>
            <a:pPr marL="457200" lvl="1" indent="0">
              <a:buNone/>
            </a:pPr>
            <a:endParaRPr lang="en-US" dirty="0"/>
          </a:p>
          <a:p>
            <a:r>
              <a:rPr lang="en-US" dirty="0" smtClean="0"/>
              <a:t>Check with local authorities on proper disposal of these and other chemicals</a:t>
            </a:r>
            <a:endParaRPr lang="en-US" dirty="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50</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231965664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dirty="0" smtClean="0"/>
              <a:t>Environmental Inspections</a:t>
            </a:r>
            <a:endParaRPr lang="en-US" dirty="0"/>
          </a:p>
        </p:txBody>
      </p:sp>
      <p:sp>
        <p:nvSpPr>
          <p:cNvPr id="3" name="Content Placeholder 2"/>
          <p:cNvSpPr>
            <a:spLocks noGrp="1"/>
          </p:cNvSpPr>
          <p:nvPr>
            <p:ph idx="1"/>
          </p:nvPr>
        </p:nvSpPr>
        <p:spPr>
          <a:xfrm>
            <a:off x="304800" y="1066800"/>
            <a:ext cx="7772400" cy="4868380"/>
          </a:xfrm>
        </p:spPr>
        <p:txBody>
          <a:bodyPr>
            <a:normAutofit fontScale="92500" lnSpcReduction="10000"/>
          </a:bodyPr>
          <a:lstStyle/>
          <a:p>
            <a:r>
              <a:rPr lang="en-US" dirty="0" smtClean="0"/>
              <a:t>These may be done as part of safety inspection or stand-alone.</a:t>
            </a:r>
          </a:p>
          <a:p>
            <a:r>
              <a:rPr lang="en-US" dirty="0" smtClean="0"/>
              <a:t>Test for anything that may cause air, ground or water pollution.</a:t>
            </a:r>
          </a:p>
          <a:p>
            <a:r>
              <a:rPr lang="en-US" dirty="0" smtClean="0"/>
              <a:t>These serve as a review of proper waste disposal methods.</a:t>
            </a:r>
          </a:p>
          <a:p>
            <a:r>
              <a:rPr lang="en-US" dirty="0" smtClean="0"/>
              <a:t>Recordkeeping is critical!</a:t>
            </a:r>
          </a:p>
          <a:p>
            <a:r>
              <a:rPr lang="en-US" dirty="0" smtClean="0"/>
              <a:t>Workers exposed to environmental hazards are entitled to a review of their medical records.</a:t>
            </a:r>
            <a:endParaRPr lang="en-US" dirty="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51</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0568244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Hazardous Material Transportation</a:t>
            </a:r>
            <a:endParaRPr lang="en-US" sz="4000" dirty="0"/>
          </a:p>
        </p:txBody>
      </p:sp>
      <p:sp>
        <p:nvSpPr>
          <p:cNvPr id="3" name="Content Placeholder 2"/>
          <p:cNvSpPr>
            <a:spLocks noGrp="1"/>
          </p:cNvSpPr>
          <p:nvPr>
            <p:ph idx="1"/>
          </p:nvPr>
        </p:nvSpPr>
        <p:spPr>
          <a:xfrm>
            <a:off x="152401" y="1097315"/>
            <a:ext cx="8305799" cy="4693885"/>
          </a:xfrm>
        </p:spPr>
        <p:txBody>
          <a:bodyPr>
            <a:normAutofit lnSpcReduction="10000"/>
          </a:bodyPr>
          <a:lstStyle/>
          <a:p>
            <a:r>
              <a:rPr lang="en-US" dirty="0" smtClean="0"/>
              <a:t>It is regulated </a:t>
            </a:r>
            <a:r>
              <a:rPr lang="en-US" dirty="0"/>
              <a:t>by </a:t>
            </a:r>
            <a:r>
              <a:rPr lang="en-US" dirty="0" smtClean="0"/>
              <a:t>Department </a:t>
            </a:r>
            <a:r>
              <a:rPr lang="en-US" dirty="0"/>
              <a:t>of Transportation </a:t>
            </a:r>
            <a:r>
              <a:rPr lang="en-US" dirty="0" smtClean="0"/>
              <a:t>(DOT). </a:t>
            </a:r>
            <a:endParaRPr lang="en-US" dirty="0"/>
          </a:p>
          <a:p>
            <a:r>
              <a:rPr lang="en-US" dirty="0" smtClean="0"/>
              <a:t>DOT </a:t>
            </a:r>
            <a:r>
              <a:rPr lang="en-US" dirty="0"/>
              <a:t>requires that documentation listing hazards and emergency contact number must accompany all hazardous materials shipments.  </a:t>
            </a:r>
          </a:p>
          <a:p>
            <a:r>
              <a:rPr lang="en-US" dirty="0" smtClean="0"/>
              <a:t>Materials include explosive, flammable, combustible, toxic, flammable, radioactive, and corrosive.</a:t>
            </a:r>
          </a:p>
          <a:p>
            <a:r>
              <a:rPr lang="en-US" dirty="0" smtClean="0"/>
              <a:t>If in doubt, get clarification first.</a:t>
            </a:r>
            <a:endParaRPr lang="en-US" dirty="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52</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35891743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20" y="0"/>
            <a:ext cx="9165220" cy="1143000"/>
          </a:xfrm>
        </p:spPr>
        <p:txBody>
          <a:bodyPr>
            <a:normAutofit/>
          </a:bodyPr>
          <a:lstStyle/>
          <a:p>
            <a:r>
              <a:rPr lang="en-US" sz="4000" dirty="0" smtClean="0"/>
              <a:t>Cargo Manifest</a:t>
            </a:r>
            <a:endParaRPr lang="en-US" sz="40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1117922"/>
            <a:ext cx="4783932" cy="4783932"/>
          </a:xfrm>
        </p:spPr>
      </p:pic>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53</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96345813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2"/>
          <p:cNvPicPr>
            <a:picLocks noGrp="1" noChangeAspect="1" noChangeArrowheads="1"/>
          </p:cNvPicPr>
          <p:nvPr>
            <p:ph type="title"/>
          </p:nvPr>
        </p:nvPicPr>
        <p:blipFill>
          <a:blip r:embed="rId2" cstate="print"/>
          <a:srcRect/>
          <a:stretch>
            <a:fillRect/>
          </a:stretch>
        </p:blipFill>
        <p:spPr bwMode="auto">
          <a:xfrm>
            <a:off x="3048000" y="152400"/>
            <a:ext cx="3193143" cy="1905000"/>
          </a:xfrm>
          <a:noFill/>
          <a:ln>
            <a:miter lim="800000"/>
            <a:headEnd/>
            <a:tailEnd/>
          </a:ln>
        </p:spPr>
      </p:pic>
      <p:sp>
        <p:nvSpPr>
          <p:cNvPr id="81924" name="Rectangle 3"/>
          <p:cNvSpPr>
            <a:spLocks noGrp="1" noChangeArrowheads="1"/>
          </p:cNvSpPr>
          <p:nvPr>
            <p:ph idx="1"/>
          </p:nvPr>
        </p:nvSpPr>
        <p:spPr>
          <a:xfrm>
            <a:off x="609600" y="2362200"/>
            <a:ext cx="8077200" cy="3886200"/>
          </a:xfrm>
        </p:spPr>
        <p:txBody>
          <a:bodyPr/>
          <a:lstStyle/>
          <a:p>
            <a:pPr marL="0" indent="0" eaLnBrk="1" hangingPunct="1">
              <a:buNone/>
            </a:pPr>
            <a:r>
              <a:rPr lang="en-US" sz="2400" b="1" dirty="0" smtClean="0"/>
              <a:t>United Nations (UN) Numbers</a:t>
            </a:r>
            <a:r>
              <a:rPr lang="en-US" sz="2400" dirty="0" smtClean="0"/>
              <a:t> are four-digit numbers used worldwide in international commerce and transportation </a:t>
            </a:r>
            <a:r>
              <a:rPr lang="en-US" sz="2400" u="sng" dirty="0" smtClean="0"/>
              <a:t>to identify hazardous chemicals </a:t>
            </a:r>
            <a:r>
              <a:rPr lang="en-US" sz="2400" dirty="0" smtClean="0"/>
              <a:t>or classes of hazardous materials. These numbers generally range between 0000 and 3500 and are ideally preceded by the letters "UN" (for example, "UN1005") to avoid confusion with other number codes.</a:t>
            </a:r>
          </a:p>
          <a:p>
            <a:pPr marL="0" indent="0" eaLnBrk="1" hangingPunct="1">
              <a:lnSpc>
                <a:spcPct val="80000"/>
              </a:lnSpc>
              <a:buNone/>
            </a:pPr>
            <a:endParaRPr lang="en-US" sz="2400" dirty="0" smtClean="0"/>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54</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81200"/>
            <a:ext cx="8382000" cy="3657600"/>
          </a:xfrm>
        </p:spPr>
        <p:txBody>
          <a:bodyPr>
            <a:normAutofit fontScale="77500" lnSpcReduction="20000"/>
          </a:bodyPr>
          <a:lstStyle/>
          <a:p>
            <a:pPr>
              <a:lnSpc>
                <a:spcPct val="120000"/>
              </a:lnSpc>
            </a:pPr>
            <a:r>
              <a:rPr lang="en-US" b="1" dirty="0"/>
              <a:t>North American (NA) Numbers</a:t>
            </a:r>
            <a:r>
              <a:rPr lang="en-US" dirty="0"/>
              <a:t> are identical to UN numbers. If a material does not have a UN number, it may be assigned an NA number; these are usually 4-digit numbers starting with 8 or 9 such as 9037 (or ideally, NA9037), the NA number for </a:t>
            </a:r>
            <a:r>
              <a:rPr lang="en-US" dirty="0" err="1"/>
              <a:t>hexachloroethane</a:t>
            </a:r>
            <a:r>
              <a:rPr lang="en-US" dirty="0"/>
              <a:t>.</a:t>
            </a:r>
          </a:p>
          <a:p>
            <a:pPr>
              <a:lnSpc>
                <a:spcPct val="120000"/>
              </a:lnSpc>
            </a:pPr>
            <a:r>
              <a:rPr lang="en-US" u="sng" dirty="0"/>
              <a:t>UN/NA numbers are required for the shipment of hazardous materials.</a:t>
            </a:r>
            <a:r>
              <a:rPr lang="en-US" dirty="0"/>
              <a:t> You have probably seen placards (such as the one above) that bear a UN/NA number on railway cars, trucks, shipping containers etc. </a:t>
            </a:r>
          </a:p>
          <a:p>
            <a:pPr marL="0" indent="0">
              <a:lnSpc>
                <a:spcPct val="120000"/>
              </a:lnSpc>
              <a:buNone/>
            </a:pPr>
            <a:endParaRPr lang="en-US" dirty="0"/>
          </a:p>
        </p:txBody>
      </p:sp>
      <p:pic>
        <p:nvPicPr>
          <p:cNvPr id="4" name="Picture 2"/>
          <p:cNvPicPr>
            <a:picLocks noGrp="1" noChangeAspect="1" noChangeArrowheads="1"/>
          </p:cNvPicPr>
          <p:nvPr>
            <p:ph type="title"/>
          </p:nvPr>
        </p:nvPicPr>
        <p:blipFill>
          <a:blip r:embed="rId2" cstate="print"/>
          <a:srcRect/>
          <a:stretch>
            <a:fillRect/>
          </a:stretch>
        </p:blipFill>
        <p:spPr bwMode="auto">
          <a:xfrm>
            <a:off x="3048000" y="152400"/>
            <a:ext cx="3193143" cy="1905000"/>
          </a:xfrm>
          <a:noFill/>
          <a:ln>
            <a:miter lim="800000"/>
            <a:headEnd/>
            <a:tailEnd/>
          </a:ln>
        </p:spPr>
      </p:pic>
      <p:sp>
        <p:nvSpPr>
          <p:cNvPr id="5"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55</a:t>
            </a:fld>
            <a:r>
              <a:rPr lang="en-US" b="0" dirty="0" smtClean="0">
                <a:solidFill>
                  <a:schemeClr val="tx1"/>
                </a:solidFill>
              </a:rPr>
              <a:t>/56</a:t>
            </a:r>
            <a:endParaRPr lang="en-US" b="0" dirty="0">
              <a:solidFill>
                <a:schemeClr val="tx1"/>
              </a:solidFill>
            </a:endParaRPr>
          </a:p>
        </p:txBody>
      </p:sp>
    </p:spTree>
    <p:extLst>
      <p:ext uri="{BB962C8B-B14F-4D97-AF65-F5344CB8AC3E}">
        <p14:creationId xmlns:p14="http://schemas.microsoft.com/office/powerpoint/2010/main" val="4105555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4"/>
          <p:cNvSpPr>
            <a:spLocks noGrp="1" noChangeArrowheads="1"/>
          </p:cNvSpPr>
          <p:nvPr>
            <p:ph type="title"/>
          </p:nvPr>
        </p:nvSpPr>
        <p:spPr bwMode="auto">
          <a:xfrm>
            <a:off x="0" y="29369"/>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Summary</a:t>
            </a:r>
          </a:p>
        </p:txBody>
      </p:sp>
      <p:sp>
        <p:nvSpPr>
          <p:cNvPr id="83972" name="Rectangle 5"/>
          <p:cNvSpPr>
            <a:spLocks noGrp="1" noChangeArrowheads="1"/>
          </p:cNvSpPr>
          <p:nvPr>
            <p:ph idx="1"/>
          </p:nvPr>
        </p:nvSpPr>
        <p:spPr>
          <a:xfrm>
            <a:off x="190500" y="1371600"/>
            <a:ext cx="8686800" cy="4038600"/>
          </a:xfrm>
        </p:spPr>
        <p:txBody>
          <a:bodyPr/>
          <a:lstStyle/>
          <a:p>
            <a:pPr eaLnBrk="1" hangingPunct="1">
              <a:lnSpc>
                <a:spcPct val="90000"/>
              </a:lnSpc>
              <a:spcBef>
                <a:spcPts val="1800"/>
              </a:spcBef>
            </a:pPr>
            <a:r>
              <a:rPr lang="en-US" altLang="en-US" dirty="0" smtClean="0">
                <a:solidFill>
                  <a:srgbClr val="006666"/>
                </a:solidFill>
              </a:rPr>
              <a:t>SDSs are the foundation of chemical safety</a:t>
            </a:r>
          </a:p>
          <a:p>
            <a:pPr lvl="1" eaLnBrk="1" hangingPunct="1">
              <a:lnSpc>
                <a:spcPct val="90000"/>
              </a:lnSpc>
              <a:spcBef>
                <a:spcPts val="1800"/>
              </a:spcBef>
            </a:pPr>
            <a:r>
              <a:rPr lang="en-US" altLang="en-US" dirty="0" smtClean="0">
                <a:solidFill>
                  <a:srgbClr val="800000"/>
                </a:solidFill>
              </a:rPr>
              <a:t>24-hour access</a:t>
            </a:r>
          </a:p>
          <a:p>
            <a:pPr eaLnBrk="1" hangingPunct="1">
              <a:lnSpc>
                <a:spcPct val="90000"/>
              </a:lnSpc>
              <a:spcBef>
                <a:spcPts val="1800"/>
              </a:spcBef>
            </a:pPr>
            <a:r>
              <a:rPr lang="en-US" altLang="en-US" dirty="0" smtClean="0">
                <a:solidFill>
                  <a:srgbClr val="660066"/>
                </a:solidFill>
              </a:rPr>
              <a:t>Symptoms of exposure and first aid</a:t>
            </a:r>
          </a:p>
          <a:p>
            <a:pPr eaLnBrk="1" hangingPunct="1">
              <a:lnSpc>
                <a:spcPct val="90000"/>
              </a:lnSpc>
              <a:spcBef>
                <a:spcPts val="1800"/>
              </a:spcBef>
            </a:pPr>
            <a:r>
              <a:rPr lang="en-US" altLang="en-US" dirty="0" smtClean="0">
                <a:solidFill>
                  <a:srgbClr val="FF0000"/>
                </a:solidFill>
              </a:rPr>
              <a:t>Storage and handling</a:t>
            </a:r>
          </a:p>
          <a:p>
            <a:pPr eaLnBrk="1" hangingPunct="1">
              <a:lnSpc>
                <a:spcPct val="90000"/>
              </a:lnSpc>
              <a:spcBef>
                <a:spcPts val="1800"/>
              </a:spcBef>
            </a:pPr>
            <a:r>
              <a:rPr lang="en-US" altLang="en-US" dirty="0" smtClean="0">
                <a:solidFill>
                  <a:srgbClr val="006600"/>
                </a:solidFill>
              </a:rPr>
              <a:t>Personal protective equipment</a:t>
            </a:r>
          </a:p>
        </p:txBody>
      </p:sp>
      <p:sp>
        <p:nvSpPr>
          <p:cNvPr id="6" name="Slide Number Placeholder 5"/>
          <p:cNvSpPr>
            <a:spLocks noGrp="1"/>
          </p:cNvSpPr>
          <p:nvPr>
            <p:ph type="sldNum" sz="quarter" idx="12"/>
          </p:nvPr>
        </p:nvSpPr>
        <p:spPr>
          <a:xfrm>
            <a:off x="8001000" y="6324600"/>
            <a:ext cx="914400" cy="365125"/>
          </a:xfrm>
        </p:spPr>
        <p:txBody>
          <a:bodyPr/>
          <a:lstStyle/>
          <a:p>
            <a:pPr>
              <a:defRPr/>
            </a:pPr>
            <a:fld id="{40F7CB54-17FC-4BBE-87B0-737087F60DF9}" type="slidenum">
              <a:rPr lang="en-US" b="0" smtClean="0">
                <a:solidFill>
                  <a:schemeClr val="tx1"/>
                </a:solidFill>
              </a:rPr>
              <a:pPr>
                <a:defRPr/>
              </a:pPr>
              <a:t>56</a:t>
            </a:fld>
            <a:r>
              <a:rPr lang="en-US" b="0" dirty="0" smtClean="0">
                <a:solidFill>
                  <a:schemeClr val="tx1"/>
                </a:solidFill>
              </a:rPr>
              <a:t>/56</a:t>
            </a:r>
            <a:endParaRPr lang="en-US"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972">
                                            <p:txEl>
                                              <p:pRg st="0" end="0"/>
                                            </p:txEl>
                                          </p:spTgt>
                                        </p:tgtEl>
                                        <p:attrNameLst>
                                          <p:attrName>style.visibility</p:attrName>
                                        </p:attrNameLst>
                                      </p:cBhvr>
                                      <p:to>
                                        <p:strVal val="visible"/>
                                      </p:to>
                                    </p:set>
                                    <p:animEffect transition="in" filter="fade">
                                      <p:cBhvr>
                                        <p:cTn id="7" dur="500"/>
                                        <p:tgtEl>
                                          <p:spTgt spid="8397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972">
                                            <p:txEl>
                                              <p:pRg st="1" end="1"/>
                                            </p:txEl>
                                          </p:spTgt>
                                        </p:tgtEl>
                                        <p:attrNameLst>
                                          <p:attrName>style.visibility</p:attrName>
                                        </p:attrNameLst>
                                      </p:cBhvr>
                                      <p:to>
                                        <p:strVal val="visible"/>
                                      </p:to>
                                    </p:set>
                                    <p:animEffect transition="in" filter="fade">
                                      <p:cBhvr>
                                        <p:cTn id="10" dur="500"/>
                                        <p:tgtEl>
                                          <p:spTgt spid="8397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3972">
                                            <p:txEl>
                                              <p:pRg st="2" end="2"/>
                                            </p:txEl>
                                          </p:spTgt>
                                        </p:tgtEl>
                                        <p:attrNameLst>
                                          <p:attrName>style.visibility</p:attrName>
                                        </p:attrNameLst>
                                      </p:cBhvr>
                                      <p:to>
                                        <p:strVal val="visible"/>
                                      </p:to>
                                    </p:set>
                                    <p:animEffect transition="in" filter="fade">
                                      <p:cBhvr>
                                        <p:cTn id="15" dur="500"/>
                                        <p:tgtEl>
                                          <p:spTgt spid="8397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3972">
                                            <p:txEl>
                                              <p:pRg st="3" end="3"/>
                                            </p:txEl>
                                          </p:spTgt>
                                        </p:tgtEl>
                                        <p:attrNameLst>
                                          <p:attrName>style.visibility</p:attrName>
                                        </p:attrNameLst>
                                      </p:cBhvr>
                                      <p:to>
                                        <p:strVal val="visible"/>
                                      </p:to>
                                    </p:set>
                                    <p:animEffect transition="in" filter="fade">
                                      <p:cBhvr>
                                        <p:cTn id="20" dur="500"/>
                                        <p:tgtEl>
                                          <p:spTgt spid="8397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3972">
                                            <p:txEl>
                                              <p:pRg st="4" end="4"/>
                                            </p:txEl>
                                          </p:spTgt>
                                        </p:tgtEl>
                                        <p:attrNameLst>
                                          <p:attrName>style.visibility</p:attrName>
                                        </p:attrNameLst>
                                      </p:cBhvr>
                                      <p:to>
                                        <p:strVal val="visible"/>
                                      </p:to>
                                    </p:set>
                                    <p:animEffect transition="in" filter="fade">
                                      <p:cBhvr>
                                        <p:cTn id="25" dur="500"/>
                                        <p:tgtEl>
                                          <p:spTgt spid="839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2"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2_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6219</TotalTime>
  <Words>3485</Words>
  <Application>Microsoft Office PowerPoint</Application>
  <PresentationFormat>On-screen Show (4:3)</PresentationFormat>
  <Paragraphs>444</Paragraphs>
  <Slides>56</Slides>
  <Notes>36</Notes>
  <HiddenSlides>0</HiddenSlides>
  <MMClips>1</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56</vt:i4>
      </vt:variant>
    </vt:vector>
  </HeadingPairs>
  <TitlesOfParts>
    <vt:vector size="60" baseType="lpstr">
      <vt:lpstr>2_safetyslides</vt:lpstr>
      <vt:lpstr>1_safetyslides</vt:lpstr>
      <vt:lpstr>safetyslides</vt:lpstr>
      <vt:lpstr>CorelDRAW!</vt:lpstr>
      <vt:lpstr>Domain 1: Safety Awareness</vt:lpstr>
      <vt:lpstr>Learning Objectives </vt:lpstr>
      <vt:lpstr>Learning Objectives (Cont’d.)</vt:lpstr>
      <vt:lpstr>Introduction</vt:lpstr>
      <vt:lpstr>Purpose of OSHA’s Hazard Communication Standard</vt:lpstr>
      <vt:lpstr>Who is covered?</vt:lpstr>
      <vt:lpstr>Employer Responsibilities</vt:lpstr>
      <vt:lpstr>How can Workplace Hazards be  Minimized?</vt:lpstr>
      <vt:lpstr>Why is a Written Program Required?</vt:lpstr>
      <vt:lpstr>Written HazCom Program Requirements</vt:lpstr>
      <vt:lpstr>How Must Chemicals be Labeled?</vt:lpstr>
      <vt:lpstr>Container Labeling in the Workplace</vt:lpstr>
      <vt:lpstr>Hazard Communication Right-to-Understand</vt:lpstr>
      <vt:lpstr>Hazard Communication Responsibilities</vt:lpstr>
      <vt:lpstr>HAZCOM Training</vt:lpstr>
      <vt:lpstr>What is a SDS (Safety Data Sheet)?</vt:lpstr>
      <vt:lpstr>SDS Purpose</vt:lpstr>
      <vt:lpstr>SDS Access</vt:lpstr>
      <vt:lpstr>New Hazard Communication Rule</vt:lpstr>
      <vt:lpstr>New Hazard Communication Rule (Cont’d.)</vt:lpstr>
      <vt:lpstr>Effective Completion Date Requirement(s) </vt:lpstr>
      <vt:lpstr>Hazard Communication Safety Data Sheets</vt:lpstr>
      <vt:lpstr>PowerPoint Presentation</vt:lpstr>
      <vt:lpstr>PowerPoint Presentation</vt:lpstr>
      <vt:lpstr>PowerPoint Presentation</vt:lpstr>
      <vt:lpstr>Sample GHS pictograms</vt:lpstr>
      <vt:lpstr>SDS vs. MSDS Confusion</vt:lpstr>
      <vt:lpstr>SDS / Section 1</vt:lpstr>
      <vt:lpstr>SDS / Section 2 Hazards Identification</vt:lpstr>
      <vt:lpstr>Other Physical and Chemical Data </vt:lpstr>
      <vt:lpstr>Hazardous Material Identification System (HMIS)</vt:lpstr>
      <vt:lpstr>SDS / Section 3 Composition/Information on Ingredients</vt:lpstr>
      <vt:lpstr>SDS / Section 4 First Aid Measures</vt:lpstr>
      <vt:lpstr>Exposure Methods</vt:lpstr>
      <vt:lpstr>Exposure Limits</vt:lpstr>
      <vt:lpstr>Signs and Symptoms of Exposure</vt:lpstr>
      <vt:lpstr>Signs and Symptoms of Exposure (Cont’d.)</vt:lpstr>
      <vt:lpstr>Typical First Aid Measures</vt:lpstr>
      <vt:lpstr>SDS / Section 5 Fire Fighting Measures</vt:lpstr>
      <vt:lpstr>Typical Firefighting Concerns</vt:lpstr>
      <vt:lpstr>SDS / Section 6 Accidental Release</vt:lpstr>
      <vt:lpstr>SDS / Section 7 Handling and Storage</vt:lpstr>
      <vt:lpstr>SDS / Section 8 Exposure Controls - Personal Protection</vt:lpstr>
      <vt:lpstr>SDS / Section 9  Physical and Chemical Properties</vt:lpstr>
      <vt:lpstr>SDS / Section 10 Stability and Reactivity</vt:lpstr>
      <vt:lpstr>Other Information Found on an SDS</vt:lpstr>
      <vt:lpstr>Finding Information Exercise</vt:lpstr>
      <vt:lpstr>Spill Response</vt:lpstr>
      <vt:lpstr>Spill Response</vt:lpstr>
      <vt:lpstr>Safe Hazardous Material Disposal</vt:lpstr>
      <vt:lpstr>Environmental Inspections</vt:lpstr>
      <vt:lpstr>Hazardous Material Transportation</vt:lpstr>
      <vt:lpstr>Cargo Manifest</vt:lpstr>
      <vt:lpstr>PowerPoint Presentation</vt:lpstr>
      <vt:lpstr>PowerPoint Presentation</vt:lpstr>
      <vt:lpstr>Summary</vt:lpstr>
    </vt:vector>
  </TitlesOfParts>
  <Company>STC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MSDS</dc:title>
  <dc:creator>R. Butler</dc:creator>
  <cp:lastModifiedBy>Jason Selfridge</cp:lastModifiedBy>
  <cp:revision>368</cp:revision>
  <cp:lastPrinted>2000-10-25T18:44:59Z</cp:lastPrinted>
  <dcterms:created xsi:type="dcterms:W3CDTF">1999-08-30T00:42:14Z</dcterms:created>
  <dcterms:modified xsi:type="dcterms:W3CDTF">2016-01-19T12:56:21Z</dcterms:modified>
</cp:coreProperties>
</file>