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09" r:id="rId1"/>
  </p:sldMasterIdLst>
  <p:notesMasterIdLst>
    <p:notesMasterId r:id="rId29"/>
  </p:notesMasterIdLst>
  <p:handoutMasterIdLst>
    <p:handoutMasterId r:id="rId30"/>
  </p:handoutMasterIdLst>
  <p:sldIdLst>
    <p:sldId id="385" r:id="rId2"/>
    <p:sldId id="395" r:id="rId3"/>
    <p:sldId id="354" r:id="rId4"/>
    <p:sldId id="394" r:id="rId5"/>
    <p:sldId id="355" r:id="rId6"/>
    <p:sldId id="392" r:id="rId7"/>
    <p:sldId id="356" r:id="rId8"/>
    <p:sldId id="393" r:id="rId9"/>
    <p:sldId id="357" r:id="rId10"/>
    <p:sldId id="369" r:id="rId11"/>
    <p:sldId id="359" r:id="rId12"/>
    <p:sldId id="360" r:id="rId13"/>
    <p:sldId id="358" r:id="rId14"/>
    <p:sldId id="362" r:id="rId15"/>
    <p:sldId id="365" r:id="rId16"/>
    <p:sldId id="386" r:id="rId17"/>
    <p:sldId id="366" r:id="rId18"/>
    <p:sldId id="367" r:id="rId19"/>
    <p:sldId id="368" r:id="rId20"/>
    <p:sldId id="363" r:id="rId21"/>
    <p:sldId id="364" r:id="rId22"/>
    <p:sldId id="390" r:id="rId23"/>
    <p:sldId id="391" r:id="rId24"/>
    <p:sldId id="361" r:id="rId25"/>
    <p:sldId id="375" r:id="rId26"/>
    <p:sldId id="387" r:id="rId27"/>
    <p:sldId id="323" r:id="rId28"/>
  </p:sldIdLst>
  <p:sldSz cx="9144000" cy="6858000" type="screen4x3"/>
  <p:notesSz cx="7315200" cy="9601200"/>
  <p:custShowLst>
    <p:custShow name="Custom Show 1" id="0">
      <p:sldLst/>
    </p:custShow>
  </p:custShowLst>
  <p:custDataLst>
    <p:tags r:id="rId31"/>
  </p:custDataLst>
  <p:defaultTextStyle>
    <a:defPPr>
      <a:defRPr lang="en-US"/>
    </a:defPPr>
    <a:lvl1pPr algn="l" rtl="0" eaLnBrk="0" fontAlgn="base" hangingPunct="0">
      <a:spcBef>
        <a:spcPct val="0"/>
      </a:spcBef>
      <a:spcAft>
        <a:spcPct val="0"/>
      </a:spcAft>
      <a:defRPr sz="24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1311">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bert Latchford" initials="RL" lastIdx="1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96"/>
    <a:srgbClr val="8CC63F"/>
    <a:srgbClr val="006600"/>
    <a:srgbClr val="003399"/>
    <a:srgbClr val="800000"/>
    <a:srgbClr val="FF9999"/>
    <a:srgbClr val="FF0000"/>
    <a:srgbClr val="663300"/>
    <a:srgbClr val="006666"/>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562" autoAdjust="0"/>
    <p:restoredTop sz="87983" autoAdjust="0"/>
  </p:normalViewPr>
  <p:slideViewPr>
    <p:cSldViewPr snapToGrid="0">
      <p:cViewPr varScale="1">
        <p:scale>
          <a:sx n="65" d="100"/>
          <a:sy n="65" d="100"/>
        </p:scale>
        <p:origin x="894" y="66"/>
      </p:cViewPr>
      <p:guideLst>
        <p:guide orient="horz" pos="1311"/>
        <p:guide pos="2880"/>
      </p:guideLst>
    </p:cSldViewPr>
  </p:slideViewPr>
  <p:outlineViewPr>
    <p:cViewPr>
      <p:scale>
        <a:sx n="33" d="100"/>
        <a:sy n="33" d="100"/>
      </p:scale>
      <p:origin x="0" y="0"/>
    </p:cViewPr>
    <p:sldLst>
      <p:sld r:id="rId1" collapse="1"/>
    </p:sldLst>
  </p:outlineViewPr>
  <p:notesTextViewPr>
    <p:cViewPr>
      <p:scale>
        <a:sx n="3" d="2"/>
        <a:sy n="3" d="2"/>
      </p:scale>
      <p:origin x="0" y="0"/>
    </p:cViewPr>
  </p:notesTextViewPr>
  <p:sorterViewPr>
    <p:cViewPr varScale="1">
      <p:scale>
        <a:sx n="100" d="100"/>
        <a:sy n="100" d="100"/>
      </p:scale>
      <p:origin x="0" y="0"/>
    </p:cViewPr>
  </p:sorterViewPr>
  <p:notesViewPr>
    <p:cSldViewPr snapToGrid="0">
      <p:cViewPr>
        <p:scale>
          <a:sx n="100" d="100"/>
          <a:sy n="100" d="100"/>
        </p:scale>
        <p:origin x="-3408" y="85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2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Slide Number Placeholder 1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800"/>
            </a:lvl1pPr>
          </a:lstStyle>
          <a:p>
            <a:pPr>
              <a:defRPr/>
            </a:pPr>
            <a:endParaRPr lang="en-US" dirty="0"/>
          </a:p>
        </p:txBody>
      </p:sp>
    </p:spTree>
    <p:extLst>
      <p:ext uri="{BB962C8B-B14F-4D97-AF65-F5344CB8AC3E}">
        <p14:creationId xmlns:p14="http://schemas.microsoft.com/office/powerpoint/2010/main" val="16133517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3179763" cy="471488"/>
          </a:xfrm>
          <a:prstGeom prst="rect">
            <a:avLst/>
          </a:prstGeom>
          <a:noFill/>
          <a:ln w="9525">
            <a:noFill/>
            <a:miter lim="800000"/>
            <a:headEnd/>
            <a:tailEnd/>
          </a:ln>
          <a:effectLst/>
        </p:spPr>
        <p:txBody>
          <a:bodyPr vert="horz" wrap="square" lIns="94851" tIns="47425" rIns="94851" bIns="47425" numCol="1" anchor="t" anchorCtr="0" compatLnSpc="1">
            <a:prstTxWarp prst="textNoShape">
              <a:avLst/>
            </a:prstTxWarp>
          </a:bodyPr>
          <a:lstStyle>
            <a:lvl1pPr defTabSz="947738">
              <a:defRPr sz="1200">
                <a:latin typeface="Times New Roman" pitchFamily="18" charset="0"/>
              </a:defRPr>
            </a:lvl1pPr>
          </a:lstStyle>
          <a:p>
            <a:pPr>
              <a:defRPr/>
            </a:pPr>
            <a:endParaRPr lang="en-US" dirty="0"/>
          </a:p>
        </p:txBody>
      </p:sp>
      <p:sp>
        <p:nvSpPr>
          <p:cNvPr id="40963" name="Rectangle 3"/>
          <p:cNvSpPr>
            <a:spLocks noGrp="1" noChangeArrowheads="1"/>
          </p:cNvSpPr>
          <p:nvPr>
            <p:ph type="dt" idx="1"/>
          </p:nvPr>
        </p:nvSpPr>
        <p:spPr bwMode="auto">
          <a:xfrm>
            <a:off x="4135438" y="0"/>
            <a:ext cx="3179762" cy="471488"/>
          </a:xfrm>
          <a:prstGeom prst="rect">
            <a:avLst/>
          </a:prstGeom>
          <a:noFill/>
          <a:ln w="9525">
            <a:noFill/>
            <a:miter lim="800000"/>
            <a:headEnd/>
            <a:tailEnd/>
          </a:ln>
          <a:effectLst/>
        </p:spPr>
        <p:txBody>
          <a:bodyPr vert="horz" wrap="square" lIns="94851" tIns="47425" rIns="94851" bIns="47425" numCol="1" anchor="t" anchorCtr="0" compatLnSpc="1">
            <a:prstTxWarp prst="textNoShape">
              <a:avLst/>
            </a:prstTxWarp>
          </a:bodyPr>
          <a:lstStyle>
            <a:lvl1pPr algn="r" defTabSz="947738">
              <a:defRPr sz="1200">
                <a:latin typeface="Times New Roman" pitchFamily="18" charset="0"/>
              </a:defRPr>
            </a:lvl1pPr>
          </a:lstStyle>
          <a:p>
            <a:pPr>
              <a:defRPr/>
            </a:pPr>
            <a:endParaRPr lang="en-US" dirty="0"/>
          </a:p>
        </p:txBody>
      </p:sp>
      <p:sp>
        <p:nvSpPr>
          <p:cNvPr id="51204" name="Rectangle 4"/>
          <p:cNvSpPr>
            <a:spLocks noGrp="1" noRot="1" noChangeAspect="1" noChangeArrowheads="1" noTextEdit="1"/>
          </p:cNvSpPr>
          <p:nvPr>
            <p:ph type="sldImg" idx="2"/>
          </p:nvPr>
        </p:nvSpPr>
        <p:spPr bwMode="auto">
          <a:xfrm>
            <a:off x="1244600" y="708025"/>
            <a:ext cx="4827588" cy="3621088"/>
          </a:xfrm>
          <a:prstGeom prst="rect">
            <a:avLst/>
          </a:prstGeom>
          <a:noFill/>
          <a:ln w="9525">
            <a:solidFill>
              <a:srgbClr val="000000"/>
            </a:solidFill>
            <a:miter lim="800000"/>
            <a:headEnd/>
            <a:tailEnd/>
          </a:ln>
        </p:spPr>
      </p:sp>
      <p:sp>
        <p:nvSpPr>
          <p:cNvPr id="40965" name="Rectangle 5"/>
          <p:cNvSpPr>
            <a:spLocks noGrp="1" noChangeArrowheads="1"/>
          </p:cNvSpPr>
          <p:nvPr>
            <p:ph type="body" sz="quarter" idx="3"/>
          </p:nvPr>
        </p:nvSpPr>
        <p:spPr bwMode="auto">
          <a:xfrm>
            <a:off x="954088" y="4564063"/>
            <a:ext cx="5407025" cy="4329112"/>
          </a:xfrm>
          <a:prstGeom prst="rect">
            <a:avLst/>
          </a:prstGeom>
          <a:noFill/>
          <a:ln w="9525">
            <a:noFill/>
            <a:miter lim="800000"/>
            <a:headEnd/>
            <a:tailEnd/>
          </a:ln>
          <a:effectLst/>
        </p:spPr>
        <p:txBody>
          <a:bodyPr vert="horz" wrap="square" lIns="94851" tIns="47425" rIns="94851" bIns="4742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0966" name="Rectangle 6"/>
          <p:cNvSpPr>
            <a:spLocks noGrp="1" noChangeArrowheads="1"/>
          </p:cNvSpPr>
          <p:nvPr>
            <p:ph type="ftr" sz="quarter" idx="4"/>
          </p:nvPr>
        </p:nvSpPr>
        <p:spPr bwMode="auto">
          <a:xfrm>
            <a:off x="795338" y="8893175"/>
            <a:ext cx="4373562" cy="236538"/>
          </a:xfrm>
          <a:prstGeom prst="rect">
            <a:avLst/>
          </a:prstGeom>
          <a:noFill/>
          <a:ln w="9525">
            <a:noFill/>
            <a:miter lim="800000"/>
            <a:headEnd/>
            <a:tailEnd/>
          </a:ln>
          <a:effectLst/>
        </p:spPr>
        <p:txBody>
          <a:bodyPr vert="horz" wrap="square" lIns="94851" tIns="47425" rIns="94851" bIns="47425" numCol="1" anchor="b" anchorCtr="0" compatLnSpc="1">
            <a:prstTxWarp prst="textNoShape">
              <a:avLst/>
            </a:prstTxWarp>
          </a:bodyPr>
          <a:lstStyle>
            <a:lvl1pPr defTabSz="947738">
              <a:defRPr sz="900">
                <a:latin typeface="Arial" charset="0"/>
              </a:defRPr>
            </a:lvl1pPr>
          </a:lstStyle>
          <a:p>
            <a:pPr>
              <a:defRPr/>
            </a:pPr>
            <a:r>
              <a:rPr lang="en-US" dirty="0"/>
              <a:t>11006115 Copyright </a:t>
            </a:r>
            <a:r>
              <a:rPr lang="en-US" dirty="0">
                <a:latin typeface="Symbol" pitchFamily="18" charset="2"/>
              </a:rPr>
              <a:t>ã1999 </a:t>
            </a:r>
            <a:r>
              <a:rPr lang="en-US" dirty="0"/>
              <a:t>Business and Legal Reports, Inc.</a:t>
            </a:r>
          </a:p>
        </p:txBody>
      </p:sp>
      <p:sp>
        <p:nvSpPr>
          <p:cNvPr id="40967" name="Rectangle 7"/>
          <p:cNvSpPr>
            <a:spLocks noGrp="1" noChangeArrowheads="1"/>
          </p:cNvSpPr>
          <p:nvPr>
            <p:ph type="sldNum" sz="quarter" idx="5"/>
          </p:nvPr>
        </p:nvSpPr>
        <p:spPr bwMode="auto">
          <a:xfrm>
            <a:off x="4135438" y="9129713"/>
            <a:ext cx="3179762" cy="471487"/>
          </a:xfrm>
          <a:prstGeom prst="rect">
            <a:avLst/>
          </a:prstGeom>
          <a:noFill/>
          <a:ln w="9525">
            <a:noFill/>
            <a:miter lim="800000"/>
            <a:headEnd/>
            <a:tailEnd/>
          </a:ln>
          <a:effectLst/>
        </p:spPr>
        <p:txBody>
          <a:bodyPr vert="horz" wrap="square" lIns="94851" tIns="47425" rIns="94851" bIns="47425" numCol="1" anchor="b" anchorCtr="0" compatLnSpc="1">
            <a:prstTxWarp prst="textNoShape">
              <a:avLst/>
            </a:prstTxWarp>
          </a:bodyPr>
          <a:lstStyle>
            <a:lvl1pPr algn="r" defTabSz="947738">
              <a:defRPr sz="1200">
                <a:latin typeface="Times New Roman" pitchFamily="18" charset="0"/>
              </a:defRPr>
            </a:lvl1pPr>
          </a:lstStyle>
          <a:p>
            <a:pPr>
              <a:defRPr/>
            </a:pPr>
            <a:fld id="{069417B8-A66E-4E5E-9967-D1E0D950A8B3}" type="slidenum">
              <a:rPr lang="en-US"/>
              <a:pPr>
                <a:defRPr/>
              </a:pPr>
              <a:t>‹#›</a:t>
            </a:fld>
            <a:endParaRPr lang="en-US" dirty="0"/>
          </a:p>
        </p:txBody>
      </p:sp>
    </p:spTree>
    <p:extLst>
      <p:ext uri="{BB962C8B-B14F-4D97-AF65-F5344CB8AC3E}">
        <p14:creationId xmlns:p14="http://schemas.microsoft.com/office/powerpoint/2010/main" val="2528329481"/>
      </p:ext>
    </p:extLst>
  </p:cSld>
  <p:clrMap bg1="lt1" tx1="dk1" bg2="lt2" tx2="dk2" accent1="accent1" accent2="accent2" accent3="accent3" accent4="accent4" accent5="accent5" accent6="accent6" hlink="hlink" folHlink="folHlink"/>
  <p:hf hdr="0" dt="0"/>
  <p:notesStyle>
    <a:lvl1pPr marL="228600" indent="-228600" algn="l" rtl="0" eaLnBrk="0" fontAlgn="base" hangingPunct="0">
      <a:spcBef>
        <a:spcPct val="30000"/>
      </a:spcBef>
      <a:spcAft>
        <a:spcPct val="0"/>
      </a:spcAft>
      <a:buSzPct val="135000"/>
      <a:buChar char="•"/>
      <a:defRPr sz="11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1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1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1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email.thinkcreative.com/t/r-l-otthkhy-eitjrlrki-u/"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noFill/>
        </p:spPr>
        <p:txBody>
          <a:bodyPr/>
          <a:lstStyle/>
          <a:p>
            <a:fld id="{52593970-BAC4-4C48-B56B-F3B132A35533}" type="slidenum">
              <a:rPr lang="en-US" smtClean="0"/>
              <a:pPr/>
              <a:t>1</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marL="228600" marR="0" indent="-228600" algn="l" defTabSz="914400" rtl="0" eaLnBrk="0" fontAlgn="base" latinLnBrk="0" hangingPunct="0">
              <a:lnSpc>
                <a:spcPct val="100000"/>
              </a:lnSpc>
              <a:spcBef>
                <a:spcPct val="30000"/>
              </a:spcBef>
              <a:spcAft>
                <a:spcPct val="0"/>
              </a:spcAft>
              <a:buClrTx/>
              <a:buSzPct val="135000"/>
              <a:buFontTx/>
              <a:buNone/>
              <a:tabLst/>
              <a:defRPr/>
            </a:pPr>
            <a:r>
              <a:rPr lang="en-US" sz="1100" b="1" kern="1200" dirty="0" smtClean="0">
                <a:solidFill>
                  <a:schemeClr val="tx1"/>
                </a:solidFill>
                <a:latin typeface="Times New Roman" pitchFamily="18" charset="0"/>
                <a:ea typeface="+mn-ea"/>
                <a:cs typeface="+mn-cs"/>
              </a:rPr>
              <a:t>READ TO STUDENTS</a:t>
            </a:r>
            <a:r>
              <a:rPr lang="en-US" sz="1100" kern="1200" dirty="0" smtClean="0">
                <a:solidFill>
                  <a:schemeClr val="tx1"/>
                </a:solidFill>
                <a:latin typeface="Times New Roman" pitchFamily="18" charset="0"/>
                <a:ea typeface="+mn-ea"/>
                <a:cs typeface="+mn-cs"/>
              </a:rPr>
              <a:t>:</a:t>
            </a:r>
            <a:r>
              <a:rPr lang="en-US" sz="1100" kern="1200" baseline="0" dirty="0" smtClean="0">
                <a:solidFill>
                  <a:schemeClr val="tx1"/>
                </a:solidFill>
                <a:latin typeface="Times New Roman" pitchFamily="18" charset="0"/>
                <a:ea typeface="+mn-ea"/>
                <a:cs typeface="+mn-cs"/>
              </a:rPr>
              <a:t> </a:t>
            </a:r>
            <a:r>
              <a:rPr lang="en-US" sz="1100" kern="1200" dirty="0" smtClean="0">
                <a:solidFill>
                  <a:schemeClr val="tx1"/>
                </a:solidFill>
                <a:latin typeface="Times New Roman" pitchFamily="18" charset="0"/>
                <a:ea typeface="+mn-ea"/>
                <a:cs typeface="+mn-cs"/>
              </a:rPr>
              <a:t>Every production technician is expected to know how to recognize electrical hazards; therefore, this module will focus on the nature of electricity, safety issues, and requirements that pertain to electrical safety. </a:t>
            </a:r>
            <a:endParaRPr lang="en-US" dirty="0" smtClean="0"/>
          </a:p>
        </p:txBody>
      </p:sp>
    </p:spTree>
    <p:extLst>
      <p:ext uri="{BB962C8B-B14F-4D97-AF65-F5344CB8AC3E}">
        <p14:creationId xmlns:p14="http://schemas.microsoft.com/office/powerpoint/2010/main" val="3700066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53251" name="Rectangle 7"/>
          <p:cNvSpPr>
            <a:spLocks noGrp="1" noChangeArrowheads="1"/>
          </p:cNvSpPr>
          <p:nvPr>
            <p:ph type="sldNum" sz="quarter" idx="5"/>
          </p:nvPr>
        </p:nvSpPr>
        <p:spPr>
          <a:noFill/>
        </p:spPr>
        <p:txBody>
          <a:bodyPr/>
          <a:lstStyle/>
          <a:p>
            <a:fld id="{FABED8E5-3552-4398-8771-49D1B0E996AE}" type="slidenum">
              <a:rPr lang="en-US" smtClean="0"/>
              <a:pPr/>
              <a:t>3</a:t>
            </a:fld>
            <a:endParaRPr lang="en-US" dirty="0" smtClean="0"/>
          </a:p>
        </p:txBody>
      </p:sp>
      <p:sp>
        <p:nvSpPr>
          <p:cNvPr id="53252" name="Rectangle 2"/>
          <p:cNvSpPr>
            <a:spLocks noGrp="1" noRot="1" noChangeAspect="1" noChangeArrowheads="1" noTextEdit="1"/>
          </p:cNvSpPr>
          <p:nvPr>
            <p:ph type="sldImg"/>
          </p:nvPr>
        </p:nvSpPr>
        <p:spPr>
          <a:xfrm>
            <a:off x="1257300" y="719138"/>
            <a:ext cx="4800600" cy="3600450"/>
          </a:xfrm>
          <a:ln/>
        </p:spPr>
      </p:sp>
      <p:sp>
        <p:nvSpPr>
          <p:cNvPr id="53253" name="Rectangle 3"/>
          <p:cNvSpPr>
            <a:spLocks noGrp="1" noChangeArrowheads="1"/>
          </p:cNvSpPr>
          <p:nvPr>
            <p:ph type="body" idx="1"/>
          </p:nvPr>
        </p:nvSpPr>
        <p:spPr>
          <a:xfrm>
            <a:off x="976313" y="4560888"/>
            <a:ext cx="5362575" cy="4321175"/>
          </a:xfrm>
          <a:noFill/>
          <a:ln/>
        </p:spPr>
        <p:txBody>
          <a:bodyPr/>
          <a:lstStyle/>
          <a:p>
            <a:endParaRPr lang="en-US" dirty="0" smtClean="0"/>
          </a:p>
          <a:p>
            <a:r>
              <a:rPr lang="en-US" sz="1100" b="1" kern="1200" dirty="0" smtClean="0">
                <a:solidFill>
                  <a:schemeClr val="tx1"/>
                </a:solidFill>
                <a:latin typeface="Times New Roman" pitchFamily="18" charset="0"/>
                <a:ea typeface="+mn-ea"/>
                <a:cs typeface="+mn-cs"/>
              </a:rPr>
              <a:t>Direct</a:t>
            </a:r>
            <a:r>
              <a:rPr lang="en-US" sz="1100" kern="1200" dirty="0" smtClean="0">
                <a:solidFill>
                  <a:schemeClr val="tx1"/>
                </a:solidFill>
                <a:latin typeface="Times New Roman" pitchFamily="18" charset="0"/>
                <a:ea typeface="+mn-ea"/>
                <a:cs typeface="+mn-cs"/>
              </a:rPr>
              <a:t> students to turn to page 2-6-1 in their TBL </a:t>
            </a:r>
            <a:r>
              <a:rPr lang="en-US" sz="1100" i="1" kern="1200" dirty="0" smtClean="0">
                <a:solidFill>
                  <a:schemeClr val="tx1"/>
                </a:solidFill>
                <a:latin typeface="Times New Roman" pitchFamily="18" charset="0"/>
                <a:ea typeface="+mn-ea"/>
                <a:cs typeface="+mn-cs"/>
              </a:rPr>
              <a:t>Manufacturing Fundamentals, Unit 2: Safety Awareness, Module 6: Electrical Safety, </a:t>
            </a:r>
            <a:r>
              <a:rPr lang="en-US" sz="1100" kern="1200" dirty="0" smtClean="0">
                <a:solidFill>
                  <a:schemeClr val="tx1"/>
                </a:solidFill>
                <a:latin typeface="Times New Roman" pitchFamily="18" charset="0"/>
                <a:ea typeface="+mn-ea"/>
                <a:cs typeface="+mn-cs"/>
              </a:rPr>
              <a:t>Student Workbook and continue with the discussion.</a:t>
            </a:r>
            <a:endParaRPr lang="en-US" sz="1100" kern="1200" dirty="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2784002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54275" name="Rectangle 7"/>
          <p:cNvSpPr>
            <a:spLocks noGrp="1" noChangeArrowheads="1"/>
          </p:cNvSpPr>
          <p:nvPr>
            <p:ph type="sldNum" sz="quarter" idx="5"/>
          </p:nvPr>
        </p:nvSpPr>
        <p:spPr>
          <a:noFill/>
        </p:spPr>
        <p:txBody>
          <a:bodyPr/>
          <a:lstStyle/>
          <a:p>
            <a:fld id="{9F4B398B-6539-4BE8-A3D5-FCEBD712F630}" type="slidenum">
              <a:rPr lang="en-US" smtClean="0"/>
              <a:pPr/>
              <a:t>5</a:t>
            </a:fld>
            <a:endParaRPr lang="en-US" dirty="0" smtClean="0"/>
          </a:p>
        </p:txBody>
      </p:sp>
      <p:sp>
        <p:nvSpPr>
          <p:cNvPr id="54276" name="Rectangle 2"/>
          <p:cNvSpPr>
            <a:spLocks noGrp="1" noRot="1" noChangeAspect="1" noChangeArrowheads="1" noTextEdit="1"/>
          </p:cNvSpPr>
          <p:nvPr>
            <p:ph type="sldImg"/>
          </p:nvPr>
        </p:nvSpPr>
        <p:spPr>
          <a:xfrm>
            <a:off x="1257300" y="719138"/>
            <a:ext cx="4800600" cy="3600450"/>
          </a:xfrm>
          <a:ln/>
        </p:spPr>
      </p:sp>
      <p:sp>
        <p:nvSpPr>
          <p:cNvPr id="54277" name="Rectangle 3"/>
          <p:cNvSpPr>
            <a:spLocks noGrp="1" noChangeArrowheads="1"/>
          </p:cNvSpPr>
          <p:nvPr>
            <p:ph type="body" idx="1"/>
          </p:nvPr>
        </p:nvSpPr>
        <p:spPr>
          <a:xfrm>
            <a:off x="976313" y="4560888"/>
            <a:ext cx="5362575" cy="4321175"/>
          </a:xfrm>
          <a:noFill/>
          <a:ln/>
        </p:spPr>
        <p:txBody>
          <a:bodyPr/>
          <a:lstStyle/>
          <a:p>
            <a:endParaRPr lang="en-US" dirty="0" smtClean="0"/>
          </a:p>
        </p:txBody>
      </p:sp>
    </p:spTree>
    <p:extLst>
      <p:ext uri="{BB962C8B-B14F-4D97-AF65-F5344CB8AC3E}">
        <p14:creationId xmlns:p14="http://schemas.microsoft.com/office/powerpoint/2010/main" val="1603187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dirty="0"/>
              <a:t>11006115 Copyright </a:t>
            </a:r>
            <a:r>
              <a:rPr lang="en-US" dirty="0">
                <a:latin typeface="Symbol" pitchFamily="18" charset="2"/>
              </a:rPr>
              <a:t>ã1999 </a:t>
            </a:r>
            <a:r>
              <a:rPr lang="en-US" dirty="0"/>
              <a:t>Business and Legal Reports, Inc.</a:t>
            </a:r>
          </a:p>
        </p:txBody>
      </p:sp>
      <p:sp>
        <p:nvSpPr>
          <p:cNvPr id="5" name="Slide Number Placeholder 4"/>
          <p:cNvSpPr>
            <a:spLocks noGrp="1"/>
          </p:cNvSpPr>
          <p:nvPr>
            <p:ph type="sldNum" sz="quarter" idx="11"/>
          </p:nvPr>
        </p:nvSpPr>
        <p:spPr/>
        <p:txBody>
          <a:bodyPr/>
          <a:lstStyle/>
          <a:p>
            <a:pPr>
              <a:defRPr/>
            </a:pPr>
            <a:fld id="{069417B8-A66E-4E5E-9967-D1E0D950A8B3}" type="slidenum">
              <a:rPr lang="en-US"/>
              <a:pPr>
                <a:defRPr/>
              </a:pPr>
              <a:t>6</a:t>
            </a:fld>
            <a:endParaRPr lang="en-US" dirty="0"/>
          </a:p>
        </p:txBody>
      </p:sp>
    </p:spTree>
    <p:extLst>
      <p:ext uri="{BB962C8B-B14F-4D97-AF65-F5344CB8AC3E}">
        <p14:creationId xmlns:p14="http://schemas.microsoft.com/office/powerpoint/2010/main" val="1794624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55299" name="Rectangle 7"/>
          <p:cNvSpPr>
            <a:spLocks noGrp="1" noChangeArrowheads="1"/>
          </p:cNvSpPr>
          <p:nvPr>
            <p:ph type="sldNum" sz="quarter" idx="5"/>
          </p:nvPr>
        </p:nvSpPr>
        <p:spPr>
          <a:noFill/>
        </p:spPr>
        <p:txBody>
          <a:bodyPr/>
          <a:lstStyle/>
          <a:p>
            <a:fld id="{6773F93F-2688-42AA-9613-42E5AB0342E4}" type="slidenum">
              <a:rPr lang="en-US" smtClean="0"/>
              <a:pPr/>
              <a:t>7</a:t>
            </a:fld>
            <a:endParaRPr lang="en-US" dirty="0" smtClean="0"/>
          </a:p>
        </p:txBody>
      </p:sp>
      <p:sp>
        <p:nvSpPr>
          <p:cNvPr id="55300" name="Rectangle 2"/>
          <p:cNvSpPr>
            <a:spLocks noGrp="1" noRot="1" noChangeAspect="1" noChangeArrowheads="1" noTextEdit="1"/>
          </p:cNvSpPr>
          <p:nvPr>
            <p:ph type="sldImg"/>
          </p:nvPr>
        </p:nvSpPr>
        <p:spPr>
          <a:xfrm>
            <a:off x="1257300" y="719138"/>
            <a:ext cx="4800600" cy="3600450"/>
          </a:xfrm>
          <a:ln/>
        </p:spPr>
      </p:sp>
      <p:sp>
        <p:nvSpPr>
          <p:cNvPr id="55301" name="Rectangle 3"/>
          <p:cNvSpPr>
            <a:spLocks noGrp="1" noChangeArrowheads="1"/>
          </p:cNvSpPr>
          <p:nvPr>
            <p:ph type="body" idx="1"/>
          </p:nvPr>
        </p:nvSpPr>
        <p:spPr>
          <a:xfrm>
            <a:off x="976313" y="4560888"/>
            <a:ext cx="5362575" cy="4321175"/>
          </a:xfrm>
          <a:noFill/>
          <a:ln/>
        </p:spPr>
        <p:txBody>
          <a:bodyPr/>
          <a:lstStyle/>
          <a:p>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What path will electricity usually take?</a:t>
            </a: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The path of least resistance.</a:t>
            </a:r>
          </a:p>
          <a:p>
            <a:endParaRPr lang="en-US" sz="1100" b="1"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What three things does a basic electrical circuit need to function correctly?</a:t>
            </a: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A source, a user, and wires.</a:t>
            </a:r>
            <a:endParaRPr lang="en-US" sz="1100" kern="1200" dirty="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3002086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dirty="0"/>
              <a:t>11006115 Copyright </a:t>
            </a:r>
            <a:r>
              <a:rPr lang="en-US" dirty="0">
                <a:latin typeface="Symbol" pitchFamily="18" charset="2"/>
              </a:rPr>
              <a:t>ã1999 </a:t>
            </a:r>
            <a:r>
              <a:rPr lang="en-US" dirty="0"/>
              <a:t>Business and Legal Reports, Inc.</a:t>
            </a:r>
          </a:p>
        </p:txBody>
      </p:sp>
      <p:sp>
        <p:nvSpPr>
          <p:cNvPr id="5" name="Slide Number Placeholder 4"/>
          <p:cNvSpPr>
            <a:spLocks noGrp="1"/>
          </p:cNvSpPr>
          <p:nvPr>
            <p:ph type="sldNum" sz="quarter" idx="11"/>
          </p:nvPr>
        </p:nvSpPr>
        <p:spPr/>
        <p:txBody>
          <a:bodyPr/>
          <a:lstStyle/>
          <a:p>
            <a:pPr>
              <a:defRPr/>
            </a:pPr>
            <a:fld id="{069417B8-A66E-4E5E-9967-D1E0D950A8B3}" type="slidenum">
              <a:rPr lang="en-US"/>
              <a:pPr>
                <a:defRPr/>
              </a:pPr>
              <a:t>8</a:t>
            </a:fld>
            <a:endParaRPr lang="en-US" dirty="0"/>
          </a:p>
        </p:txBody>
      </p:sp>
    </p:spTree>
    <p:extLst>
      <p:ext uri="{BB962C8B-B14F-4D97-AF65-F5344CB8AC3E}">
        <p14:creationId xmlns:p14="http://schemas.microsoft.com/office/powerpoint/2010/main" val="1614093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56323" name="Rectangle 7"/>
          <p:cNvSpPr>
            <a:spLocks noGrp="1" noChangeArrowheads="1"/>
          </p:cNvSpPr>
          <p:nvPr>
            <p:ph type="sldNum" sz="quarter" idx="5"/>
          </p:nvPr>
        </p:nvSpPr>
        <p:spPr>
          <a:noFill/>
        </p:spPr>
        <p:txBody>
          <a:bodyPr/>
          <a:lstStyle/>
          <a:p>
            <a:fld id="{4271513E-9BC3-4E1D-B82C-FC29F834EE1C}" type="slidenum">
              <a:rPr lang="en-US" smtClean="0"/>
              <a:pPr/>
              <a:t>9</a:t>
            </a:fld>
            <a:endParaRPr lang="en-US" dirty="0" smtClean="0"/>
          </a:p>
        </p:txBody>
      </p:sp>
      <p:sp>
        <p:nvSpPr>
          <p:cNvPr id="56324" name="Rectangle 2"/>
          <p:cNvSpPr>
            <a:spLocks noGrp="1" noRot="1" noChangeAspect="1" noChangeArrowheads="1" noTextEdit="1"/>
          </p:cNvSpPr>
          <p:nvPr>
            <p:ph type="sldImg"/>
          </p:nvPr>
        </p:nvSpPr>
        <p:spPr>
          <a:xfrm>
            <a:off x="1257300" y="719138"/>
            <a:ext cx="4800600" cy="3600450"/>
          </a:xfrm>
          <a:ln/>
        </p:spPr>
      </p:sp>
      <p:sp>
        <p:nvSpPr>
          <p:cNvPr id="56325" name="Rectangle 3"/>
          <p:cNvSpPr>
            <a:spLocks noGrp="1" noChangeArrowheads="1"/>
          </p:cNvSpPr>
          <p:nvPr>
            <p:ph type="body" idx="1"/>
          </p:nvPr>
        </p:nvSpPr>
        <p:spPr>
          <a:xfrm>
            <a:off x="976313" y="4560888"/>
            <a:ext cx="5362575" cy="4321175"/>
          </a:xfrm>
          <a:noFill/>
          <a:ln/>
        </p:spPr>
        <p:txBody>
          <a:bodyPr/>
          <a:lstStyle/>
          <a:p>
            <a:endParaRPr lang="en-US" dirty="0" smtClean="0"/>
          </a:p>
        </p:txBody>
      </p:sp>
    </p:spTree>
    <p:extLst>
      <p:ext uri="{BB962C8B-B14F-4D97-AF65-F5344CB8AC3E}">
        <p14:creationId xmlns:p14="http://schemas.microsoft.com/office/powerpoint/2010/main" val="4252618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57347" name="Rectangle 7"/>
          <p:cNvSpPr>
            <a:spLocks noGrp="1" noChangeArrowheads="1"/>
          </p:cNvSpPr>
          <p:nvPr>
            <p:ph type="sldNum" sz="quarter" idx="5"/>
          </p:nvPr>
        </p:nvSpPr>
        <p:spPr>
          <a:noFill/>
        </p:spPr>
        <p:txBody>
          <a:bodyPr/>
          <a:lstStyle/>
          <a:p>
            <a:fld id="{A3B6A904-7C90-4602-B397-22AFFBA57134}" type="slidenum">
              <a:rPr lang="en-US" smtClean="0"/>
              <a:pPr/>
              <a:t>11</a:t>
            </a:fld>
            <a:endParaRPr lang="en-US" dirty="0" smtClean="0"/>
          </a:p>
        </p:txBody>
      </p:sp>
      <p:sp>
        <p:nvSpPr>
          <p:cNvPr id="57348" name="Rectangle 2"/>
          <p:cNvSpPr>
            <a:spLocks noGrp="1" noRot="1" noChangeAspect="1" noChangeArrowheads="1" noTextEdit="1"/>
          </p:cNvSpPr>
          <p:nvPr>
            <p:ph type="sldImg"/>
          </p:nvPr>
        </p:nvSpPr>
        <p:spPr>
          <a:xfrm>
            <a:off x="1257300" y="719138"/>
            <a:ext cx="4800600" cy="3600450"/>
          </a:xfrm>
          <a:ln/>
        </p:spPr>
      </p:sp>
      <p:sp>
        <p:nvSpPr>
          <p:cNvPr id="57349" name="Rectangle 3"/>
          <p:cNvSpPr>
            <a:spLocks noGrp="1" noChangeArrowheads="1"/>
          </p:cNvSpPr>
          <p:nvPr>
            <p:ph type="body" idx="1"/>
          </p:nvPr>
        </p:nvSpPr>
        <p:spPr>
          <a:xfrm>
            <a:off x="976313" y="4560888"/>
            <a:ext cx="5362575" cy="4321175"/>
          </a:xfrm>
          <a:noFill/>
          <a:ln/>
        </p:spPr>
        <p:txBody>
          <a:bodyPr/>
          <a:lstStyle/>
          <a:p>
            <a:endParaRPr lang="en-US" dirty="0" smtClean="0"/>
          </a:p>
          <a:p>
            <a:pPr marL="228600" marR="0" indent="-228600" algn="l" defTabSz="914400" rtl="0" eaLnBrk="0" fontAlgn="base" latinLnBrk="0" hangingPunct="0">
              <a:lnSpc>
                <a:spcPct val="100000"/>
              </a:lnSpc>
              <a:spcBef>
                <a:spcPct val="30000"/>
              </a:spcBef>
              <a:spcAft>
                <a:spcPct val="0"/>
              </a:spcAft>
              <a:buClrTx/>
              <a:buSzPct val="135000"/>
              <a:buFontTx/>
              <a:buNone/>
              <a:tabLst/>
              <a:defRPr/>
            </a:pPr>
            <a:r>
              <a:rPr lang="en-US" sz="1100" b="1" kern="1200" dirty="0" smtClean="0">
                <a:solidFill>
                  <a:schemeClr val="tx1"/>
                </a:solidFill>
                <a:latin typeface="Times New Roman" pitchFamily="18" charset="0"/>
                <a:ea typeface="+mn-ea"/>
                <a:cs typeface="+mn-cs"/>
              </a:rPr>
              <a:t>Note: </a:t>
            </a:r>
            <a:r>
              <a:rPr lang="en-US" sz="1100" kern="1200" dirty="0" smtClean="0">
                <a:solidFill>
                  <a:schemeClr val="tx1"/>
                </a:solidFill>
                <a:latin typeface="Times New Roman" pitchFamily="18" charset="0"/>
                <a:ea typeface="+mn-ea"/>
                <a:cs typeface="+mn-cs"/>
              </a:rPr>
              <a:t>Never touch a person, with your bare hands, who is being shocked. Use a piece of dry, non-conducting material </a:t>
            </a:r>
            <a:r>
              <a:rPr lang="en-US" sz="1100" kern="1200" baseline="0" dirty="0" smtClean="0">
                <a:solidFill>
                  <a:schemeClr val="tx1"/>
                </a:solidFill>
                <a:latin typeface="Times New Roman" pitchFamily="18" charset="0"/>
                <a:ea typeface="+mn-ea"/>
                <a:cs typeface="+mn-cs"/>
              </a:rPr>
              <a:t> </a:t>
            </a:r>
            <a:r>
              <a:rPr lang="en-US" sz="1100" kern="1200" dirty="0" smtClean="0">
                <a:solidFill>
                  <a:schemeClr val="tx1"/>
                </a:solidFill>
                <a:latin typeface="Times New Roman" pitchFamily="18" charset="0"/>
                <a:ea typeface="+mn-ea"/>
                <a:cs typeface="+mn-cs"/>
              </a:rPr>
              <a:t>to pry and/or pull him</a:t>
            </a:r>
            <a:r>
              <a:rPr lang="en-US" sz="1100" kern="1200" baseline="0" dirty="0" smtClean="0">
                <a:solidFill>
                  <a:schemeClr val="tx1"/>
                </a:solidFill>
                <a:latin typeface="Times New Roman" pitchFamily="18" charset="0"/>
                <a:ea typeface="+mn-ea"/>
                <a:cs typeface="+mn-cs"/>
              </a:rPr>
              <a:t> or </a:t>
            </a:r>
            <a:r>
              <a:rPr lang="en-US" sz="1100" kern="1200" dirty="0" smtClean="0">
                <a:solidFill>
                  <a:schemeClr val="tx1"/>
                </a:solidFill>
                <a:latin typeface="Times New Roman" pitchFamily="18" charset="0"/>
                <a:ea typeface="+mn-ea"/>
                <a:cs typeface="+mn-cs"/>
              </a:rPr>
              <a:t>her away from the electrical current source.</a:t>
            </a:r>
          </a:p>
          <a:p>
            <a:endParaRPr lang="en-US" dirty="0" smtClean="0"/>
          </a:p>
        </p:txBody>
      </p:sp>
    </p:spTree>
    <p:extLst>
      <p:ext uri="{BB962C8B-B14F-4D97-AF65-F5344CB8AC3E}">
        <p14:creationId xmlns:p14="http://schemas.microsoft.com/office/powerpoint/2010/main" val="2766733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58371" name="Rectangle 7"/>
          <p:cNvSpPr>
            <a:spLocks noGrp="1" noChangeArrowheads="1"/>
          </p:cNvSpPr>
          <p:nvPr>
            <p:ph type="sldNum" sz="quarter" idx="5"/>
          </p:nvPr>
        </p:nvSpPr>
        <p:spPr>
          <a:noFill/>
        </p:spPr>
        <p:txBody>
          <a:bodyPr/>
          <a:lstStyle/>
          <a:p>
            <a:fld id="{BF774482-59DC-4551-BB42-9E9B38C6417D}" type="slidenum">
              <a:rPr lang="en-US" smtClean="0"/>
              <a:pPr/>
              <a:t>12</a:t>
            </a:fld>
            <a:endParaRPr lang="en-US" dirty="0" smtClean="0"/>
          </a:p>
        </p:txBody>
      </p:sp>
      <p:sp>
        <p:nvSpPr>
          <p:cNvPr id="58372" name="Rectangle 2"/>
          <p:cNvSpPr>
            <a:spLocks noGrp="1" noRot="1" noChangeAspect="1" noChangeArrowheads="1" noTextEdit="1"/>
          </p:cNvSpPr>
          <p:nvPr>
            <p:ph type="sldImg"/>
          </p:nvPr>
        </p:nvSpPr>
        <p:spPr>
          <a:xfrm>
            <a:off x="1257300" y="719138"/>
            <a:ext cx="4800600" cy="3600450"/>
          </a:xfrm>
          <a:ln/>
        </p:spPr>
      </p:sp>
      <p:sp>
        <p:nvSpPr>
          <p:cNvPr id="58373" name="Rectangle 3"/>
          <p:cNvSpPr>
            <a:spLocks noGrp="1" noChangeArrowheads="1"/>
          </p:cNvSpPr>
          <p:nvPr>
            <p:ph type="body" idx="1"/>
          </p:nvPr>
        </p:nvSpPr>
        <p:spPr>
          <a:xfrm>
            <a:off x="976313" y="4560888"/>
            <a:ext cx="5362575" cy="4321175"/>
          </a:xfrm>
          <a:noFill/>
          <a:ln/>
        </p:spPr>
        <p:txBody>
          <a:bodyPr/>
          <a:lstStyle/>
          <a:p>
            <a:endParaRPr lang="en-US" dirty="0" smtClean="0"/>
          </a:p>
          <a:p>
            <a:endParaRPr lang="en-US" dirty="0" smtClean="0"/>
          </a:p>
        </p:txBody>
      </p:sp>
    </p:spTree>
    <p:extLst>
      <p:ext uri="{BB962C8B-B14F-4D97-AF65-F5344CB8AC3E}">
        <p14:creationId xmlns:p14="http://schemas.microsoft.com/office/powerpoint/2010/main" val="27736049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59395" name="Rectangle 7"/>
          <p:cNvSpPr>
            <a:spLocks noGrp="1" noChangeArrowheads="1"/>
          </p:cNvSpPr>
          <p:nvPr>
            <p:ph type="sldNum" sz="quarter" idx="5"/>
          </p:nvPr>
        </p:nvSpPr>
        <p:spPr>
          <a:noFill/>
        </p:spPr>
        <p:txBody>
          <a:bodyPr/>
          <a:lstStyle/>
          <a:p>
            <a:fld id="{C4940B0A-C457-4BEA-BACD-08EC83EA3E38}" type="slidenum">
              <a:rPr lang="en-US" smtClean="0"/>
              <a:pPr/>
              <a:t>13</a:t>
            </a:fld>
            <a:endParaRPr lang="en-US" dirty="0" smtClean="0"/>
          </a:p>
        </p:txBody>
      </p:sp>
      <p:sp>
        <p:nvSpPr>
          <p:cNvPr id="59396" name="Rectangle 2"/>
          <p:cNvSpPr>
            <a:spLocks noGrp="1" noRot="1" noChangeAspect="1" noChangeArrowheads="1" noTextEdit="1"/>
          </p:cNvSpPr>
          <p:nvPr>
            <p:ph type="sldImg"/>
          </p:nvPr>
        </p:nvSpPr>
        <p:spPr>
          <a:xfrm>
            <a:off x="1257300" y="719138"/>
            <a:ext cx="4800600" cy="3600450"/>
          </a:xfrm>
          <a:ln/>
        </p:spPr>
      </p:sp>
      <p:sp>
        <p:nvSpPr>
          <p:cNvPr id="59397" name="Rectangle 3"/>
          <p:cNvSpPr>
            <a:spLocks noGrp="1" noChangeArrowheads="1"/>
          </p:cNvSpPr>
          <p:nvPr>
            <p:ph type="body" idx="1"/>
          </p:nvPr>
        </p:nvSpPr>
        <p:spPr>
          <a:xfrm>
            <a:off x="976313" y="4560888"/>
            <a:ext cx="5362575" cy="4321175"/>
          </a:xfrm>
          <a:noFill/>
          <a:ln/>
        </p:spPr>
        <p:txBody>
          <a:bodyPr/>
          <a:lstStyle/>
          <a:p>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Refer to Table 2-6-1. Which tools in the workplace have amps high enough to kill?</a:t>
            </a:r>
          </a:p>
          <a:p>
            <a:r>
              <a:rPr lang="en-US" sz="1100" b="1" kern="1200" dirty="0" smtClean="0">
                <a:solidFill>
                  <a:schemeClr val="tx1"/>
                </a:solidFill>
                <a:latin typeface="Times New Roman" pitchFamily="18" charset="0"/>
                <a:ea typeface="+mn-ea"/>
                <a:cs typeface="+mn-cs"/>
              </a:rPr>
              <a:t>Answer: </a:t>
            </a:r>
            <a:r>
              <a:rPr lang="en-US" sz="1100" kern="1200" dirty="0" smtClean="0">
                <a:solidFill>
                  <a:schemeClr val="tx1"/>
                </a:solidFill>
                <a:latin typeface="Times New Roman" pitchFamily="18" charset="0"/>
                <a:ea typeface="+mn-ea"/>
                <a:cs typeface="+mn-cs"/>
              </a:rPr>
              <a:t>Any of the tools listed in the table could cause death. Notice that these are measured in amps, not milliamps.</a:t>
            </a:r>
          </a:p>
          <a:p>
            <a:endParaRPr lang="en-US" dirty="0" smtClean="0"/>
          </a:p>
        </p:txBody>
      </p:sp>
    </p:spTree>
    <p:extLst>
      <p:ext uri="{BB962C8B-B14F-4D97-AF65-F5344CB8AC3E}">
        <p14:creationId xmlns:p14="http://schemas.microsoft.com/office/powerpoint/2010/main" val="1915085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60419" name="Rectangle 7"/>
          <p:cNvSpPr>
            <a:spLocks noGrp="1" noChangeArrowheads="1"/>
          </p:cNvSpPr>
          <p:nvPr>
            <p:ph type="sldNum" sz="quarter" idx="5"/>
          </p:nvPr>
        </p:nvSpPr>
        <p:spPr>
          <a:noFill/>
        </p:spPr>
        <p:txBody>
          <a:bodyPr/>
          <a:lstStyle/>
          <a:p>
            <a:fld id="{BEB4177F-5B7C-49E0-A44D-0941F1E24268}" type="slidenum">
              <a:rPr lang="en-US" smtClean="0"/>
              <a:pPr/>
              <a:t>14</a:t>
            </a:fld>
            <a:endParaRPr lang="en-US" dirty="0" smtClean="0"/>
          </a:p>
        </p:txBody>
      </p:sp>
      <p:sp>
        <p:nvSpPr>
          <p:cNvPr id="60420" name="Rectangle 2"/>
          <p:cNvSpPr>
            <a:spLocks noGrp="1" noRot="1" noChangeAspect="1" noChangeArrowheads="1" noTextEdit="1"/>
          </p:cNvSpPr>
          <p:nvPr>
            <p:ph type="sldImg"/>
          </p:nvPr>
        </p:nvSpPr>
        <p:spPr>
          <a:xfrm>
            <a:off x="1257300" y="719138"/>
            <a:ext cx="4800600" cy="3600450"/>
          </a:xfrm>
          <a:ln/>
        </p:spPr>
      </p:sp>
      <p:sp>
        <p:nvSpPr>
          <p:cNvPr id="60421" name="Rectangle 3"/>
          <p:cNvSpPr>
            <a:spLocks noGrp="1" noChangeArrowheads="1"/>
          </p:cNvSpPr>
          <p:nvPr>
            <p:ph type="body" idx="1"/>
          </p:nvPr>
        </p:nvSpPr>
        <p:spPr>
          <a:xfrm>
            <a:off x="976313" y="4406900"/>
            <a:ext cx="5362575" cy="4800600"/>
          </a:xfrm>
          <a:noFill/>
          <a:ln/>
        </p:spPr>
        <p:txBody>
          <a:bodyPr/>
          <a:lstStyle/>
          <a:p>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If a dump truck touched high-voltage power lines when the operator raised the bed to unload the contents, would the driver be electrocuted?</a:t>
            </a: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No. The large rubber tires would prevent the voltage from reaching the ground and forming a completed circuit (much like birds sitting on a wire).</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Under what conditions would the driver risk his life?</a:t>
            </a: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If the driver were to step out of the truck, he would be electrocuted as soon as his foot touched the ground.</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When is it okay to disable safety switches?</a:t>
            </a:r>
          </a:p>
          <a:p>
            <a:r>
              <a:rPr lang="en-US" sz="1100" b="1" kern="1200" dirty="0" smtClean="0">
                <a:solidFill>
                  <a:schemeClr val="tx1"/>
                </a:solidFill>
                <a:latin typeface="Times New Roman" pitchFamily="18" charset="0"/>
                <a:ea typeface="+mn-ea"/>
                <a:cs typeface="+mn-cs"/>
              </a:rPr>
              <a:t>Answer: </a:t>
            </a:r>
            <a:r>
              <a:rPr lang="en-US" sz="1100" kern="1200" dirty="0" smtClean="0">
                <a:solidFill>
                  <a:schemeClr val="tx1"/>
                </a:solidFill>
                <a:latin typeface="Times New Roman" pitchFamily="18" charset="0"/>
                <a:ea typeface="+mn-ea"/>
                <a:cs typeface="+mn-cs"/>
              </a:rPr>
              <a:t>Never.</a:t>
            </a:r>
          </a:p>
          <a:p>
            <a:pPr>
              <a:buFontTx/>
              <a:buNone/>
            </a:pPr>
            <a:endParaRPr lang="en-US" dirty="0" smtClean="0"/>
          </a:p>
        </p:txBody>
      </p:sp>
    </p:spTree>
    <p:extLst>
      <p:ext uri="{BB962C8B-B14F-4D97-AF65-F5344CB8AC3E}">
        <p14:creationId xmlns:p14="http://schemas.microsoft.com/office/powerpoint/2010/main" val="3687528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61443" name="Rectangle 7"/>
          <p:cNvSpPr>
            <a:spLocks noGrp="1" noChangeArrowheads="1"/>
          </p:cNvSpPr>
          <p:nvPr>
            <p:ph type="sldNum" sz="quarter" idx="5"/>
          </p:nvPr>
        </p:nvSpPr>
        <p:spPr>
          <a:noFill/>
        </p:spPr>
        <p:txBody>
          <a:bodyPr/>
          <a:lstStyle/>
          <a:p>
            <a:fld id="{C14C7960-B145-4E9A-AE40-904C5F441305}" type="slidenum">
              <a:rPr lang="en-US" smtClean="0"/>
              <a:pPr/>
              <a:t>15</a:t>
            </a:fld>
            <a:endParaRPr lang="en-US" dirty="0" smtClean="0"/>
          </a:p>
        </p:txBody>
      </p:sp>
      <p:sp>
        <p:nvSpPr>
          <p:cNvPr id="61444" name="Rectangle 2"/>
          <p:cNvSpPr>
            <a:spLocks noGrp="1" noRot="1" noChangeAspect="1" noChangeArrowheads="1" noTextEdit="1"/>
          </p:cNvSpPr>
          <p:nvPr>
            <p:ph type="sldImg"/>
          </p:nvPr>
        </p:nvSpPr>
        <p:spPr>
          <a:xfrm>
            <a:off x="1217613" y="708025"/>
            <a:ext cx="4800600" cy="3600450"/>
          </a:xfrm>
          <a:ln/>
        </p:spPr>
      </p:sp>
      <p:sp>
        <p:nvSpPr>
          <p:cNvPr id="61445" name="Rectangle 3"/>
          <p:cNvSpPr>
            <a:spLocks noGrp="1" noChangeArrowheads="1"/>
          </p:cNvSpPr>
          <p:nvPr>
            <p:ph type="body" idx="1"/>
          </p:nvPr>
        </p:nvSpPr>
        <p:spPr>
          <a:xfrm>
            <a:off x="976313" y="4560888"/>
            <a:ext cx="5362575" cy="4321175"/>
          </a:xfrm>
          <a:noFill/>
          <a:ln/>
        </p:spPr>
        <p:txBody>
          <a:bodyPr/>
          <a:lstStyle/>
          <a:p>
            <a:endParaRPr lang="en-US" dirty="0" smtClean="0"/>
          </a:p>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are the devices to protect circuits called?</a:t>
            </a: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Circuit breakers and fuses.</a:t>
            </a:r>
            <a:endParaRPr lang="en-US" sz="1100" kern="1200" dirty="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3699784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show </a:t>
            </a:r>
            <a:r>
              <a:rPr lang="en-US" dirty="0" err="1" smtClean="0"/>
              <a:t>Youtube</a:t>
            </a:r>
            <a:r>
              <a:rPr lang="en-US" dirty="0" smtClean="0"/>
              <a:t> video on Faraday Effect, High Power Electrical Transmission Line</a:t>
            </a:r>
            <a:r>
              <a:rPr lang="en-US" baseline="0" dirty="0" smtClean="0"/>
              <a:t> Service (several versions posted)</a:t>
            </a:r>
            <a:endParaRPr lang="en-US" dirty="0"/>
          </a:p>
        </p:txBody>
      </p:sp>
      <p:sp>
        <p:nvSpPr>
          <p:cNvPr id="4" name="Footer Placeholder 3"/>
          <p:cNvSpPr>
            <a:spLocks noGrp="1"/>
          </p:cNvSpPr>
          <p:nvPr>
            <p:ph type="ftr" sz="quarter" idx="10"/>
          </p:nvPr>
        </p:nvSpPr>
        <p:spPr/>
        <p:txBody>
          <a:bodyPr/>
          <a:lstStyle/>
          <a:p>
            <a:pPr>
              <a:defRPr/>
            </a:pPr>
            <a:r>
              <a:rPr lang="en-US" smtClean="0"/>
              <a:t>11006115 Copyright </a:t>
            </a:r>
            <a:r>
              <a:rPr lang="en-US" smtClean="0">
                <a:latin typeface="Symbol" pitchFamily="18" charset="2"/>
              </a:rPr>
              <a:t>ã1999 </a:t>
            </a:r>
            <a:r>
              <a:rPr lang="en-US" smtClean="0"/>
              <a:t>Business and Legal Reports, Inc.</a:t>
            </a:r>
            <a:endParaRPr lang="en-US" dirty="0"/>
          </a:p>
        </p:txBody>
      </p:sp>
      <p:sp>
        <p:nvSpPr>
          <p:cNvPr id="5" name="Slide Number Placeholder 4"/>
          <p:cNvSpPr>
            <a:spLocks noGrp="1"/>
          </p:cNvSpPr>
          <p:nvPr>
            <p:ph type="sldNum" sz="quarter" idx="11"/>
          </p:nvPr>
        </p:nvSpPr>
        <p:spPr/>
        <p:txBody>
          <a:bodyPr/>
          <a:lstStyle/>
          <a:p>
            <a:pPr>
              <a:defRPr/>
            </a:pPr>
            <a:fld id="{069417B8-A66E-4E5E-9967-D1E0D950A8B3}" type="slidenum">
              <a:rPr lang="en-US" smtClean="0"/>
              <a:pPr>
                <a:defRPr/>
              </a:pPr>
              <a:t>16</a:t>
            </a:fld>
            <a:endParaRPr lang="en-US" dirty="0"/>
          </a:p>
        </p:txBody>
      </p:sp>
    </p:spTree>
    <p:extLst>
      <p:ext uri="{BB962C8B-B14F-4D97-AF65-F5344CB8AC3E}">
        <p14:creationId xmlns:p14="http://schemas.microsoft.com/office/powerpoint/2010/main" val="717828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62467" name="Rectangle 7"/>
          <p:cNvSpPr>
            <a:spLocks noGrp="1" noChangeArrowheads="1"/>
          </p:cNvSpPr>
          <p:nvPr>
            <p:ph type="sldNum" sz="quarter" idx="5"/>
          </p:nvPr>
        </p:nvSpPr>
        <p:spPr>
          <a:noFill/>
        </p:spPr>
        <p:txBody>
          <a:bodyPr/>
          <a:lstStyle/>
          <a:p>
            <a:fld id="{DC3AD2B4-7FAA-45D5-91BC-CC02374EED20}" type="slidenum">
              <a:rPr lang="en-US" smtClean="0"/>
              <a:pPr/>
              <a:t>17</a:t>
            </a:fld>
            <a:endParaRPr lang="en-US" dirty="0" smtClean="0"/>
          </a:p>
        </p:txBody>
      </p:sp>
      <p:sp>
        <p:nvSpPr>
          <p:cNvPr id="62468" name="Rectangle 2"/>
          <p:cNvSpPr>
            <a:spLocks noGrp="1" noRot="1" noChangeAspect="1" noChangeArrowheads="1" noTextEdit="1"/>
          </p:cNvSpPr>
          <p:nvPr>
            <p:ph type="sldImg"/>
          </p:nvPr>
        </p:nvSpPr>
        <p:spPr>
          <a:xfrm>
            <a:off x="1257300" y="719138"/>
            <a:ext cx="4800600" cy="3600450"/>
          </a:xfrm>
          <a:ln/>
        </p:spPr>
      </p:sp>
      <p:sp>
        <p:nvSpPr>
          <p:cNvPr id="62469" name="Rectangle 3"/>
          <p:cNvSpPr>
            <a:spLocks noGrp="1" noChangeArrowheads="1"/>
          </p:cNvSpPr>
          <p:nvPr>
            <p:ph type="body" idx="1"/>
          </p:nvPr>
        </p:nvSpPr>
        <p:spPr>
          <a:xfrm>
            <a:off x="976313" y="4560888"/>
            <a:ext cx="5362575" cy="4321175"/>
          </a:xfrm>
          <a:noFill/>
          <a:ln/>
        </p:spPr>
        <p:txBody>
          <a:bodyPr/>
          <a:lstStyle/>
          <a:p>
            <a:r>
              <a:rPr lang="en-US" dirty="0" smtClean="0"/>
              <a:t>Note- a three prong adapter is designed to be screwed into the center of the outlet, using the center screw through the adapter loop ground wire to the metal center frame of the outlet. That will work only if three conditions are met:</a:t>
            </a:r>
          </a:p>
          <a:p>
            <a:pPr marL="685800" lvl="1" indent="-228600">
              <a:buAutoNum type="arabicPeriod"/>
            </a:pPr>
            <a:r>
              <a:rPr lang="en-US" dirty="0" smtClean="0"/>
              <a:t>The screw is installed correctly into the center of the metal frame of the outlet;</a:t>
            </a:r>
          </a:p>
          <a:p>
            <a:pPr marL="685800" lvl="1" indent="-228600">
              <a:buAutoNum type="arabicPeriod"/>
            </a:pPr>
            <a:r>
              <a:rPr lang="en-US" dirty="0" smtClean="0"/>
              <a:t> The outlet is</a:t>
            </a:r>
            <a:r>
              <a:rPr lang="en-US" baseline="0" dirty="0" smtClean="0"/>
              <a:t> properly grounded to the electrical box, and</a:t>
            </a:r>
          </a:p>
          <a:p>
            <a:pPr marL="685800" lvl="1" indent="-228600">
              <a:buAutoNum type="arabicPeriod"/>
            </a:pPr>
            <a:r>
              <a:rPr lang="en-US" baseline="0" dirty="0" smtClean="0"/>
              <a:t> The box itself is properly grounded.</a:t>
            </a:r>
            <a:r>
              <a:rPr lang="en-US" dirty="0" smtClean="0"/>
              <a:t>	</a:t>
            </a:r>
          </a:p>
          <a:p>
            <a:endParaRPr lang="en-US" dirty="0" smtClean="0"/>
          </a:p>
        </p:txBody>
      </p:sp>
    </p:spTree>
    <p:extLst>
      <p:ext uri="{BB962C8B-B14F-4D97-AF65-F5344CB8AC3E}">
        <p14:creationId xmlns:p14="http://schemas.microsoft.com/office/powerpoint/2010/main" val="206955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63491" name="Rectangle 7"/>
          <p:cNvSpPr>
            <a:spLocks noGrp="1" noChangeArrowheads="1"/>
          </p:cNvSpPr>
          <p:nvPr>
            <p:ph type="sldNum" sz="quarter" idx="5"/>
          </p:nvPr>
        </p:nvSpPr>
        <p:spPr>
          <a:noFill/>
        </p:spPr>
        <p:txBody>
          <a:bodyPr/>
          <a:lstStyle/>
          <a:p>
            <a:fld id="{21CE5D47-4677-4DF9-9B4D-8AED3EA43029}" type="slidenum">
              <a:rPr lang="en-US" smtClean="0"/>
              <a:pPr/>
              <a:t>18</a:t>
            </a:fld>
            <a:endParaRPr lang="en-US" dirty="0" smtClean="0"/>
          </a:p>
        </p:txBody>
      </p:sp>
      <p:sp>
        <p:nvSpPr>
          <p:cNvPr id="63492" name="Rectangle 2"/>
          <p:cNvSpPr>
            <a:spLocks noGrp="1" noRot="1" noChangeAspect="1" noChangeArrowheads="1" noTextEdit="1"/>
          </p:cNvSpPr>
          <p:nvPr>
            <p:ph type="sldImg"/>
          </p:nvPr>
        </p:nvSpPr>
        <p:spPr>
          <a:xfrm>
            <a:off x="1257300" y="719138"/>
            <a:ext cx="4800600" cy="3600450"/>
          </a:xfrm>
          <a:ln/>
        </p:spPr>
      </p:sp>
      <p:sp>
        <p:nvSpPr>
          <p:cNvPr id="63493" name="Rectangle 3"/>
          <p:cNvSpPr>
            <a:spLocks noGrp="1" noChangeArrowheads="1"/>
          </p:cNvSpPr>
          <p:nvPr>
            <p:ph type="body" idx="1"/>
          </p:nvPr>
        </p:nvSpPr>
        <p:spPr>
          <a:xfrm>
            <a:off x="976313" y="4560888"/>
            <a:ext cx="5362575" cy="4321175"/>
          </a:xfrm>
          <a:noFill/>
          <a:ln/>
        </p:spPr>
        <p:txBody>
          <a:bodyPr/>
          <a:lstStyle/>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 Where should the GFCI be located?</a:t>
            </a: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At the power source, the receptacle.</a:t>
            </a:r>
          </a:p>
          <a:p>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does a GFCI protect?</a:t>
            </a:r>
          </a:p>
          <a:p>
            <a:r>
              <a:rPr lang="en-US" sz="1100" b="1" kern="1200" dirty="0" smtClean="0">
                <a:solidFill>
                  <a:schemeClr val="tx1"/>
                </a:solidFill>
                <a:latin typeface="Times New Roman" pitchFamily="18" charset="0"/>
                <a:ea typeface="+mn-ea"/>
                <a:cs typeface="+mn-cs"/>
              </a:rPr>
              <a:t>Answers:</a:t>
            </a:r>
            <a:r>
              <a:rPr lang="en-US" sz="1100" kern="1200" dirty="0" smtClean="0">
                <a:solidFill>
                  <a:schemeClr val="tx1"/>
                </a:solidFill>
                <a:latin typeface="Times New Roman" pitchFamily="18" charset="0"/>
                <a:ea typeface="+mn-ea"/>
                <a:cs typeface="+mn-cs"/>
              </a:rPr>
              <a:t> A GFCI is designed to protect the user, not the tool.</a:t>
            </a:r>
          </a:p>
          <a:p>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does a GFCI do?</a:t>
            </a: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A ground-fault circuit interrupter senses a small amount of current and trips, or opens the circuit, to prevent damage.</a:t>
            </a:r>
          </a:p>
          <a:p>
            <a:endParaRPr lang="en-US" sz="1100" kern="1200" dirty="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37685416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64515" name="Rectangle 7"/>
          <p:cNvSpPr>
            <a:spLocks noGrp="1" noChangeArrowheads="1"/>
          </p:cNvSpPr>
          <p:nvPr>
            <p:ph type="sldNum" sz="quarter" idx="5"/>
          </p:nvPr>
        </p:nvSpPr>
        <p:spPr>
          <a:noFill/>
        </p:spPr>
        <p:txBody>
          <a:bodyPr/>
          <a:lstStyle/>
          <a:p>
            <a:fld id="{E4D67813-29A8-4A4B-8148-70701555F3F3}" type="slidenum">
              <a:rPr lang="en-US" smtClean="0"/>
              <a:pPr/>
              <a:t>19</a:t>
            </a:fld>
            <a:endParaRPr lang="en-US" dirty="0" smtClean="0"/>
          </a:p>
        </p:txBody>
      </p:sp>
      <p:sp>
        <p:nvSpPr>
          <p:cNvPr id="64516" name="Rectangle 2"/>
          <p:cNvSpPr>
            <a:spLocks noGrp="1" noRot="1" noChangeAspect="1" noChangeArrowheads="1" noTextEdit="1"/>
          </p:cNvSpPr>
          <p:nvPr>
            <p:ph type="sldImg"/>
          </p:nvPr>
        </p:nvSpPr>
        <p:spPr>
          <a:xfrm>
            <a:off x="1257300" y="719138"/>
            <a:ext cx="4800600" cy="3600450"/>
          </a:xfrm>
          <a:ln/>
        </p:spPr>
      </p:sp>
      <p:sp>
        <p:nvSpPr>
          <p:cNvPr id="64517" name="Rectangle 3"/>
          <p:cNvSpPr>
            <a:spLocks noGrp="1" noChangeArrowheads="1"/>
          </p:cNvSpPr>
          <p:nvPr>
            <p:ph type="body" idx="1"/>
          </p:nvPr>
        </p:nvSpPr>
        <p:spPr>
          <a:xfrm>
            <a:off x="976313" y="4560888"/>
            <a:ext cx="5362575" cy="4321175"/>
          </a:xfrm>
          <a:noFill/>
          <a:ln/>
        </p:spPr>
        <p:txBody>
          <a:bodyPr/>
          <a:lstStyle/>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Can you prevent static electricity with a GFCI?</a:t>
            </a: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No. Static electricity does not always flow in a predictable established current pattern.</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Is static electricity essentially harmless?</a:t>
            </a:r>
          </a:p>
          <a:p>
            <a:r>
              <a:rPr lang="en-US" sz="1100" b="1" kern="1200" dirty="0" smtClean="0">
                <a:solidFill>
                  <a:schemeClr val="tx1"/>
                </a:solidFill>
                <a:latin typeface="Times New Roman" pitchFamily="18" charset="0"/>
                <a:ea typeface="+mn-ea"/>
                <a:cs typeface="+mn-cs"/>
              </a:rPr>
              <a:t>Answers: </a:t>
            </a:r>
            <a:r>
              <a:rPr lang="en-US" sz="1100" kern="1200" dirty="0" smtClean="0">
                <a:solidFill>
                  <a:schemeClr val="tx1"/>
                </a:solidFill>
                <a:latin typeface="Times New Roman" pitchFamily="18" charset="0"/>
                <a:ea typeface="+mn-ea"/>
                <a:cs typeface="+mn-cs"/>
              </a:rPr>
              <a:t>No. Static electricity around electrical equipment or flammable gasses can cause equipment damage, gas explosions, and bodily harm.</a:t>
            </a:r>
          </a:p>
          <a:p>
            <a:pPr>
              <a:buNone/>
            </a:pPr>
            <a:endParaRPr lang="en-US" sz="1100" kern="1200" dirty="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39725810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65539" name="Rectangle 7"/>
          <p:cNvSpPr>
            <a:spLocks noGrp="1" noChangeArrowheads="1"/>
          </p:cNvSpPr>
          <p:nvPr>
            <p:ph type="sldNum" sz="quarter" idx="5"/>
          </p:nvPr>
        </p:nvSpPr>
        <p:spPr>
          <a:noFill/>
        </p:spPr>
        <p:txBody>
          <a:bodyPr/>
          <a:lstStyle/>
          <a:p>
            <a:fld id="{9E2E5D0B-EDAC-48AD-9C66-8D44A4145F61}" type="slidenum">
              <a:rPr lang="en-US" smtClean="0"/>
              <a:pPr/>
              <a:t>20</a:t>
            </a:fld>
            <a:endParaRPr lang="en-US" dirty="0" smtClean="0"/>
          </a:p>
        </p:txBody>
      </p:sp>
      <p:sp>
        <p:nvSpPr>
          <p:cNvPr id="65540" name="Rectangle 2"/>
          <p:cNvSpPr>
            <a:spLocks noGrp="1" noRot="1" noChangeAspect="1" noChangeArrowheads="1" noTextEdit="1"/>
          </p:cNvSpPr>
          <p:nvPr>
            <p:ph type="sldImg"/>
          </p:nvPr>
        </p:nvSpPr>
        <p:spPr>
          <a:xfrm>
            <a:off x="1257300" y="719138"/>
            <a:ext cx="4800600" cy="3600450"/>
          </a:xfrm>
          <a:ln/>
        </p:spPr>
      </p:sp>
      <p:sp>
        <p:nvSpPr>
          <p:cNvPr id="65541" name="Rectangle 3"/>
          <p:cNvSpPr>
            <a:spLocks noGrp="1" noChangeArrowheads="1"/>
          </p:cNvSpPr>
          <p:nvPr>
            <p:ph type="body" idx="1"/>
          </p:nvPr>
        </p:nvSpPr>
        <p:spPr>
          <a:xfrm>
            <a:off x="976313" y="4560888"/>
            <a:ext cx="5646737" cy="4321175"/>
          </a:xfrm>
          <a:noFill/>
          <a:ln/>
        </p:spPr>
        <p:txBody>
          <a:bodyPr/>
          <a:lstStyle/>
          <a:p>
            <a:pPr>
              <a:buFontTx/>
              <a:buNone/>
            </a:pPr>
            <a:endParaRPr lang="en-US" dirty="0" smtClean="0"/>
          </a:p>
        </p:txBody>
      </p:sp>
    </p:spTree>
    <p:extLst>
      <p:ext uri="{BB962C8B-B14F-4D97-AF65-F5344CB8AC3E}">
        <p14:creationId xmlns:p14="http://schemas.microsoft.com/office/powerpoint/2010/main" val="32574290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66563" name="Rectangle 7"/>
          <p:cNvSpPr>
            <a:spLocks noGrp="1" noChangeArrowheads="1"/>
          </p:cNvSpPr>
          <p:nvPr>
            <p:ph type="sldNum" sz="quarter" idx="5"/>
          </p:nvPr>
        </p:nvSpPr>
        <p:spPr>
          <a:noFill/>
        </p:spPr>
        <p:txBody>
          <a:bodyPr/>
          <a:lstStyle/>
          <a:p>
            <a:fld id="{5AE60F17-7CA1-4BB2-B922-C3CAA40C58C4}" type="slidenum">
              <a:rPr lang="en-US" smtClean="0"/>
              <a:pPr/>
              <a:t>21</a:t>
            </a:fld>
            <a:endParaRPr lang="en-US" dirty="0" smtClean="0"/>
          </a:p>
        </p:txBody>
      </p:sp>
      <p:sp>
        <p:nvSpPr>
          <p:cNvPr id="66564" name="Rectangle 2"/>
          <p:cNvSpPr>
            <a:spLocks noGrp="1" noRot="1" noChangeAspect="1" noChangeArrowheads="1" noTextEdit="1"/>
          </p:cNvSpPr>
          <p:nvPr>
            <p:ph type="sldImg"/>
          </p:nvPr>
        </p:nvSpPr>
        <p:spPr>
          <a:xfrm>
            <a:off x="1257300" y="719138"/>
            <a:ext cx="4800600" cy="3600450"/>
          </a:xfrm>
          <a:ln/>
        </p:spPr>
      </p:sp>
      <p:sp>
        <p:nvSpPr>
          <p:cNvPr id="66565" name="Rectangle 3"/>
          <p:cNvSpPr>
            <a:spLocks noGrp="1" noChangeArrowheads="1"/>
          </p:cNvSpPr>
          <p:nvPr>
            <p:ph type="body" idx="1"/>
          </p:nvPr>
        </p:nvSpPr>
        <p:spPr>
          <a:xfrm>
            <a:off x="976313" y="4560888"/>
            <a:ext cx="5362575" cy="4321175"/>
          </a:xfrm>
          <a:noFill/>
          <a:ln/>
        </p:spPr>
        <p:txBody>
          <a:bodyPr/>
          <a:lstStyle/>
          <a:p>
            <a:pPr marL="228600" marR="0" indent="-228600" algn="l" defTabSz="914400" rtl="0" eaLnBrk="0" fontAlgn="base" latinLnBrk="0" hangingPunct="0">
              <a:lnSpc>
                <a:spcPct val="100000"/>
              </a:lnSpc>
              <a:spcBef>
                <a:spcPct val="30000"/>
              </a:spcBef>
              <a:spcAft>
                <a:spcPct val="0"/>
              </a:spcAft>
              <a:buClrTx/>
              <a:buSzPct val="135000"/>
              <a:buFontTx/>
              <a:buNone/>
              <a:tabLst/>
              <a:defRPr/>
            </a:pPr>
            <a:r>
              <a:rPr lang="en-US" dirty="0" smtClean="0">
                <a:solidFill>
                  <a:schemeClr val="tx1"/>
                </a:solidFill>
                <a:hlinkClick r:id="rId3"/>
              </a:rPr>
              <a:t>29 CFR 1910.305(g)(2)(ii)</a:t>
            </a:r>
            <a:r>
              <a:rPr lang="en-US" dirty="0" smtClean="0">
                <a:solidFill>
                  <a:schemeClr val="tx1"/>
                </a:solidFill>
              </a:rPr>
              <a:t>. </a:t>
            </a:r>
            <a:r>
              <a:rPr lang="en-US" sz="1100" kern="1200" dirty="0" smtClean="0">
                <a:solidFill>
                  <a:schemeClr val="tx1"/>
                </a:solidFill>
                <a:effectLst/>
                <a:latin typeface="Times New Roman" pitchFamily="18" charset="0"/>
                <a:ea typeface="+mn-ea"/>
                <a:cs typeface="+mn-cs"/>
              </a:rPr>
              <a:t>The OSHA standard for Electrical Wiring Methods, Components, and Equipment for General Use states that “Flexible cords may be used only in continuous lengths without splice or tap. Hard-service cord and junior hard-service cord No. 14 and larger may be repaired if spliced so that the splice retains the insulation, outer sheath properties, and usage characteristics of the cord being spliced.” </a:t>
            </a:r>
          </a:p>
          <a:p>
            <a:pPr>
              <a:buNone/>
            </a:pPr>
            <a:endParaRPr lang="en-US" sz="1100" kern="1200" dirty="0" smtClean="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29342945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sldNum" sz="quarter" idx="5"/>
          </p:nvPr>
        </p:nvSpPr>
        <p:spPr>
          <a:ln/>
        </p:spPr>
        <p:txBody>
          <a:bodyPr/>
          <a:lstStyle/>
          <a:p>
            <a:fld id="{DBDCD33E-2D5A-4AAD-938D-D95BD925E135}" type="slidenum">
              <a:rPr lang="en-US"/>
              <a:pPr/>
              <a:t>22</a:t>
            </a:fld>
            <a:endParaRPr 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xfrm>
            <a:off x="975360" y="4559035"/>
            <a:ext cx="5527040" cy="4321619"/>
          </a:xfrm>
        </p:spPr>
        <p:txBody>
          <a:bodyPr/>
          <a:lstStyle/>
          <a:p>
            <a:r>
              <a:rPr lang="en-US"/>
              <a:t>1910.305(g)(1)(i)</a:t>
            </a:r>
          </a:p>
          <a:p>
            <a:endParaRPr lang="en-US"/>
          </a:p>
          <a:p>
            <a:r>
              <a:rPr lang="en-US"/>
              <a:t>Other examples:</a:t>
            </a:r>
          </a:p>
          <a:p>
            <a:pPr>
              <a:buFontTx/>
              <a:buChar char="-"/>
            </a:pPr>
            <a:r>
              <a:rPr lang="en-US"/>
              <a:t>Elevator cables</a:t>
            </a:r>
          </a:p>
          <a:p>
            <a:pPr>
              <a:buFontTx/>
              <a:buChar char="-"/>
            </a:pPr>
            <a:r>
              <a:rPr lang="en-US"/>
              <a:t> Wiring of cranes and hoists</a:t>
            </a:r>
          </a:p>
          <a:p>
            <a:pPr>
              <a:buFontTx/>
              <a:buChar char="-"/>
            </a:pPr>
            <a:r>
              <a:rPr lang="en-US"/>
              <a:t> Prevention of the transmission of noise or vibration</a:t>
            </a:r>
          </a:p>
          <a:p>
            <a:pPr>
              <a:buFontTx/>
              <a:buChar char="-"/>
            </a:pPr>
            <a:r>
              <a:rPr lang="en-US"/>
              <a:t> Appliances where the fastening means and mechanical connections are designed to permit removal for maintenance and repair</a:t>
            </a:r>
          </a:p>
          <a:p>
            <a:pPr>
              <a:buFontTx/>
              <a:buChar char="-"/>
            </a:pPr>
            <a:r>
              <a:rPr lang="en-US"/>
              <a:t> Data processing cables approved as part of the data processing system</a:t>
            </a:r>
          </a:p>
        </p:txBody>
      </p:sp>
    </p:spTree>
    <p:extLst>
      <p:ext uri="{BB962C8B-B14F-4D97-AF65-F5344CB8AC3E}">
        <p14:creationId xmlns:p14="http://schemas.microsoft.com/office/powerpoint/2010/main" val="21716872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sldNum" sz="quarter" idx="5"/>
          </p:nvPr>
        </p:nvSpPr>
        <p:spPr>
          <a:ln/>
        </p:spPr>
        <p:txBody>
          <a:bodyPr/>
          <a:lstStyle/>
          <a:p>
            <a:fld id="{C81B9D97-AAB5-44E7-8559-EB1EEB32095E}" type="slidenum">
              <a:rPr lang="en-US"/>
              <a:pPr/>
              <a:t>23</a:t>
            </a:fld>
            <a:endParaRPr lang="en-US"/>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r>
              <a:rPr lang="en-US"/>
              <a:t>1910.305(g)(1)(iii)</a:t>
            </a:r>
          </a:p>
        </p:txBody>
      </p:sp>
    </p:spTree>
    <p:extLst>
      <p:ext uri="{BB962C8B-B14F-4D97-AF65-F5344CB8AC3E}">
        <p14:creationId xmlns:p14="http://schemas.microsoft.com/office/powerpoint/2010/main" val="1397672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68611" name="Rectangle 7"/>
          <p:cNvSpPr>
            <a:spLocks noGrp="1" noChangeArrowheads="1"/>
          </p:cNvSpPr>
          <p:nvPr>
            <p:ph type="sldNum" sz="quarter" idx="5"/>
          </p:nvPr>
        </p:nvSpPr>
        <p:spPr>
          <a:noFill/>
        </p:spPr>
        <p:txBody>
          <a:bodyPr/>
          <a:lstStyle/>
          <a:p>
            <a:fld id="{740D3F3C-096A-494D-987B-73196D0E2372}" type="slidenum">
              <a:rPr lang="en-US" smtClean="0"/>
              <a:pPr/>
              <a:t>24</a:t>
            </a:fld>
            <a:endParaRPr lang="en-US" dirty="0" smtClean="0"/>
          </a:p>
        </p:txBody>
      </p:sp>
      <p:sp>
        <p:nvSpPr>
          <p:cNvPr id="68612" name="Rectangle 2"/>
          <p:cNvSpPr>
            <a:spLocks noGrp="1" noRot="1" noChangeAspect="1" noChangeArrowheads="1" noTextEdit="1"/>
          </p:cNvSpPr>
          <p:nvPr>
            <p:ph type="sldImg"/>
          </p:nvPr>
        </p:nvSpPr>
        <p:spPr>
          <a:xfrm>
            <a:off x="1257300" y="719138"/>
            <a:ext cx="4800600" cy="3600450"/>
          </a:xfrm>
          <a:ln/>
        </p:spPr>
      </p:sp>
      <p:sp>
        <p:nvSpPr>
          <p:cNvPr id="68613" name="Rectangle 3"/>
          <p:cNvSpPr>
            <a:spLocks noGrp="1" noChangeArrowheads="1"/>
          </p:cNvSpPr>
          <p:nvPr>
            <p:ph type="body" idx="1"/>
          </p:nvPr>
        </p:nvSpPr>
        <p:spPr>
          <a:xfrm>
            <a:off x="976313" y="4560888"/>
            <a:ext cx="5362575" cy="4321175"/>
          </a:xfrm>
          <a:noFill/>
          <a:ln/>
        </p:spPr>
        <p:txBody>
          <a:bodyPr/>
          <a:lstStyle/>
          <a:p>
            <a:endParaRPr lang="en-US" dirty="0" smtClean="0"/>
          </a:p>
          <a:p>
            <a:endParaRPr lang="en-US" dirty="0" smtClean="0"/>
          </a:p>
        </p:txBody>
      </p:sp>
    </p:spTree>
    <p:extLst>
      <p:ext uri="{BB962C8B-B14F-4D97-AF65-F5344CB8AC3E}">
        <p14:creationId xmlns:p14="http://schemas.microsoft.com/office/powerpoint/2010/main" val="32341381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67587" name="Rectangle 7"/>
          <p:cNvSpPr>
            <a:spLocks noGrp="1" noChangeArrowheads="1"/>
          </p:cNvSpPr>
          <p:nvPr>
            <p:ph type="sldNum" sz="quarter" idx="5"/>
          </p:nvPr>
        </p:nvSpPr>
        <p:spPr>
          <a:noFill/>
        </p:spPr>
        <p:txBody>
          <a:bodyPr/>
          <a:lstStyle/>
          <a:p>
            <a:fld id="{31CB03E6-FE2E-4BD6-B074-C6FDB8D53D75}" type="slidenum">
              <a:rPr lang="en-US" smtClean="0"/>
              <a:pPr/>
              <a:t>25</a:t>
            </a:fld>
            <a:endParaRPr lang="en-US" dirty="0" smtClean="0"/>
          </a:p>
        </p:txBody>
      </p:sp>
      <p:sp>
        <p:nvSpPr>
          <p:cNvPr id="67588" name="Rectangle 2"/>
          <p:cNvSpPr>
            <a:spLocks noGrp="1" noRot="1" noChangeAspect="1" noChangeArrowheads="1" noTextEdit="1"/>
          </p:cNvSpPr>
          <p:nvPr>
            <p:ph type="sldImg"/>
          </p:nvPr>
        </p:nvSpPr>
        <p:spPr>
          <a:xfrm>
            <a:off x="1316038" y="765175"/>
            <a:ext cx="4683125" cy="3513138"/>
          </a:xfrm>
          <a:ln/>
        </p:spPr>
      </p:sp>
      <p:sp>
        <p:nvSpPr>
          <p:cNvPr id="67589" name="Rectangle 3"/>
          <p:cNvSpPr>
            <a:spLocks noGrp="1" noChangeArrowheads="1"/>
          </p:cNvSpPr>
          <p:nvPr>
            <p:ph type="body" idx="1"/>
          </p:nvPr>
        </p:nvSpPr>
        <p:spPr>
          <a:xfrm>
            <a:off x="976313" y="4559300"/>
            <a:ext cx="5362575" cy="4322763"/>
          </a:xfrm>
          <a:noFill/>
          <a:ln/>
        </p:spPr>
        <p:txBody>
          <a:bodyPr/>
          <a:lstStyle/>
          <a:p>
            <a:endParaRPr lang="en-US" dirty="0" smtClean="0"/>
          </a:p>
        </p:txBody>
      </p:sp>
    </p:spTree>
    <p:extLst>
      <p:ext uri="{BB962C8B-B14F-4D97-AF65-F5344CB8AC3E}">
        <p14:creationId xmlns:p14="http://schemas.microsoft.com/office/powerpoint/2010/main" val="32725125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LockOut</a:t>
            </a:r>
            <a:r>
              <a:rPr lang="en-US" dirty="0" smtClean="0"/>
              <a:t>/</a:t>
            </a:r>
            <a:r>
              <a:rPr lang="en-US" dirty="0" err="1" smtClean="0"/>
              <a:t>TagOut</a:t>
            </a:r>
            <a:r>
              <a:rPr lang="en-US" dirty="0" smtClean="0"/>
              <a:t> will be covered in Module 8</a:t>
            </a:r>
            <a:endParaRPr lang="en-US" dirty="0"/>
          </a:p>
        </p:txBody>
      </p:sp>
      <p:sp>
        <p:nvSpPr>
          <p:cNvPr id="4" name="Footer Placeholder 3"/>
          <p:cNvSpPr>
            <a:spLocks noGrp="1"/>
          </p:cNvSpPr>
          <p:nvPr>
            <p:ph type="ftr" sz="quarter" idx="10"/>
          </p:nvPr>
        </p:nvSpPr>
        <p:spPr/>
        <p:txBody>
          <a:bodyPr/>
          <a:lstStyle/>
          <a:p>
            <a:pPr>
              <a:defRPr/>
            </a:pPr>
            <a:r>
              <a:rPr lang="en-US" smtClean="0"/>
              <a:t>11006115 Copyright </a:t>
            </a:r>
            <a:r>
              <a:rPr lang="en-US" smtClean="0">
                <a:latin typeface="Symbol" pitchFamily="18" charset="2"/>
              </a:rPr>
              <a:t>ã1999 </a:t>
            </a:r>
            <a:r>
              <a:rPr lang="en-US" smtClean="0"/>
              <a:t>Business and Legal Reports, Inc.</a:t>
            </a:r>
            <a:endParaRPr lang="en-US" dirty="0"/>
          </a:p>
        </p:txBody>
      </p:sp>
      <p:sp>
        <p:nvSpPr>
          <p:cNvPr id="5" name="Slide Number Placeholder 4"/>
          <p:cNvSpPr>
            <a:spLocks noGrp="1"/>
          </p:cNvSpPr>
          <p:nvPr>
            <p:ph type="sldNum" sz="quarter" idx="11"/>
          </p:nvPr>
        </p:nvSpPr>
        <p:spPr/>
        <p:txBody>
          <a:bodyPr/>
          <a:lstStyle/>
          <a:p>
            <a:pPr>
              <a:defRPr/>
            </a:pPr>
            <a:fld id="{069417B8-A66E-4E5E-9967-D1E0D950A8B3}" type="slidenum">
              <a:rPr lang="en-US" smtClean="0"/>
              <a:pPr>
                <a:defRPr/>
              </a:pPr>
              <a:t>26</a:t>
            </a:fld>
            <a:endParaRPr lang="en-US" dirty="0"/>
          </a:p>
        </p:txBody>
      </p:sp>
    </p:spTree>
    <p:extLst>
      <p:ext uri="{BB962C8B-B14F-4D97-AF65-F5344CB8AC3E}">
        <p14:creationId xmlns:p14="http://schemas.microsoft.com/office/powerpoint/2010/main" val="2398965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9/26/2017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345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9/26/2017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3364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9/26/2017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1629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9/26/2017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5832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E8269A-8C29-DD46-BC6C-3666A3E5B04E}" type="datetimeFigureOut">
              <a:rPr lang="en-US" smtClean="0">
                <a:solidFill>
                  <a:prstClr val="black">
                    <a:tint val="75000"/>
                  </a:prstClr>
                </a:solidFill>
              </a:rPr>
              <a:pPr/>
              <a:t>9/26/2017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9028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E8269A-8C29-DD46-BC6C-3666A3E5B04E}" type="datetimeFigureOut">
              <a:rPr lang="en-US" smtClean="0">
                <a:solidFill>
                  <a:prstClr val="black">
                    <a:tint val="75000"/>
                  </a:prstClr>
                </a:solidFill>
              </a:rPr>
              <a:pPr/>
              <a:t>9/26/2017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9911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8269A-8C29-DD46-BC6C-3666A3E5B04E}" type="datetimeFigureOut">
              <a:rPr lang="en-US" smtClean="0">
                <a:solidFill>
                  <a:prstClr val="black">
                    <a:tint val="75000"/>
                  </a:prstClr>
                </a:solidFill>
              </a:rPr>
              <a:pPr/>
              <a:t>9/26/2017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748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9/26/2017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5978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9/26/2017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1733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9/26/2017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444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9/26/2017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6693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fontAlgn="auto" hangingPunct="1">
              <a:spcBef>
                <a:spcPts val="0"/>
              </a:spcBef>
              <a:spcAft>
                <a:spcPts val="0"/>
              </a:spcAft>
            </a:pPr>
            <a:fld id="{11E8269A-8C29-DD46-BC6C-3666A3E5B04E}" type="datetimeFigureOut">
              <a:rPr lang="en-US" smtClean="0">
                <a:solidFill>
                  <a:prstClr val="black">
                    <a:tint val="75000"/>
                  </a:prstClr>
                </a:solidFill>
                <a:latin typeface="Calibri"/>
              </a:rPr>
              <a:pPr defTabSz="457200" eaLnBrk="1" fontAlgn="auto" hangingPunct="1">
                <a:spcBef>
                  <a:spcPts val="0"/>
                </a:spcBef>
                <a:spcAft>
                  <a:spcPts val="0"/>
                </a:spcAft>
              </a:pPr>
              <a:t>9/26/2017</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F52C2F3C-1DFD-8147-AC09-3AF9FB7DE374}" type="slidenum">
              <a:rPr lang="en-US" smtClean="0">
                <a:solidFill>
                  <a:prstClr val="black">
                    <a:tint val="75000"/>
                  </a:prstClr>
                </a:solidFill>
                <a:latin typeface="Calibri"/>
              </a:rPr>
              <a:pPr defTabSz="457200" eaLnBrk="1" fontAlgn="auto" hangingPunct="1">
                <a:spcBef>
                  <a:spcPts val="0"/>
                </a:spcBef>
                <a:spcAft>
                  <a:spcPts val="0"/>
                </a:spcAft>
              </a:pPr>
              <a:t>‹#›</a:t>
            </a:fld>
            <a:endParaRPr lang="en-US">
              <a:solidFill>
                <a:prstClr val="black">
                  <a:tint val="75000"/>
                </a:prstClr>
              </a:solidFill>
              <a:latin typeface="Calibri"/>
            </a:endParaRPr>
          </a:p>
        </p:txBody>
      </p:sp>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8002159"/>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a:xfrm>
            <a:off x="685800" y="2209800"/>
            <a:ext cx="7772400" cy="1371600"/>
          </a:xfrm>
        </p:spPr>
        <p:txBody>
          <a:bodyPr>
            <a:normAutofit/>
          </a:bodyPr>
          <a:lstStyle/>
          <a:p>
            <a:pPr eaLnBrk="1" hangingPunct="1"/>
            <a:r>
              <a:rPr lang="en-US" sz="3200" b="1" dirty="0" smtClean="0">
                <a:solidFill>
                  <a:srgbClr val="000000"/>
                </a:solidFill>
              </a:rPr>
              <a:t>Domain 1: Safety Awareness</a:t>
            </a:r>
            <a:br>
              <a:rPr lang="en-US" sz="3200" b="1" dirty="0" smtClean="0">
                <a:solidFill>
                  <a:srgbClr val="000000"/>
                </a:solidFill>
              </a:rPr>
            </a:br>
            <a:endParaRPr lang="en-US" sz="3200" b="1" dirty="0" smtClean="0">
              <a:solidFill>
                <a:srgbClr val="000000"/>
              </a:solidFill>
            </a:endParaRPr>
          </a:p>
        </p:txBody>
      </p:sp>
      <p:sp>
        <p:nvSpPr>
          <p:cNvPr id="2052" name="Rectangle 3"/>
          <p:cNvSpPr>
            <a:spLocks noGrp="1" noChangeArrowheads="1"/>
          </p:cNvSpPr>
          <p:nvPr>
            <p:ph type="subTitle" idx="1"/>
          </p:nvPr>
        </p:nvSpPr>
        <p:spPr>
          <a:xfrm>
            <a:off x="889686" y="3049731"/>
            <a:ext cx="7364627" cy="3195493"/>
          </a:xfrm>
        </p:spPr>
        <p:txBody>
          <a:bodyPr>
            <a:normAutofit/>
          </a:bodyPr>
          <a:lstStyle/>
          <a:p>
            <a:pPr eaLnBrk="1" hangingPunct="1"/>
            <a:r>
              <a:rPr lang="en-US" b="1" dirty="0" smtClean="0">
                <a:solidFill>
                  <a:srgbClr val="000000"/>
                </a:solidFill>
              </a:rPr>
              <a:t>Section 7:</a:t>
            </a:r>
          </a:p>
          <a:p>
            <a:pPr eaLnBrk="1" hangingPunct="1"/>
            <a:r>
              <a:rPr lang="en-US" b="1" dirty="0" smtClean="0">
                <a:solidFill>
                  <a:srgbClr val="000000"/>
                </a:solidFill>
              </a:rPr>
              <a:t>Electrical Safety</a:t>
            </a:r>
          </a:p>
          <a:p>
            <a:pPr eaLnBrk="1" hangingPunct="1"/>
            <a:endParaRPr lang="en-US" b="1" dirty="0">
              <a:solidFill>
                <a:srgbClr val="000000"/>
              </a:solidFill>
            </a:endParaRPr>
          </a:p>
          <a:p>
            <a:pPr eaLnBrk="1" hangingPunct="1"/>
            <a:r>
              <a:rPr lang="en-US" sz="2400" dirty="0">
                <a:solidFill>
                  <a:srgbClr val="000000"/>
                </a:solidFill>
              </a:rPr>
              <a:t> CFR Part 1910 Subpart S</a:t>
            </a:r>
            <a:r>
              <a:rPr lang="en-US" sz="2400" dirty="0" smtClean="0">
                <a:solidFill>
                  <a:srgbClr val="000000"/>
                </a:solidFill>
              </a:rPr>
              <a:t/>
            </a:r>
            <a:br>
              <a:rPr lang="en-US" sz="2400" dirty="0" smtClean="0">
                <a:solidFill>
                  <a:srgbClr val="000000"/>
                </a:solidFill>
              </a:rPr>
            </a:br>
            <a:r>
              <a:rPr lang="en-US" sz="2400" dirty="0" smtClean="0">
                <a:solidFill>
                  <a:srgbClr val="000000"/>
                </a:solidFill>
              </a:rPr>
              <a:t> (</a:t>
            </a:r>
            <a:r>
              <a:rPr lang="en-US" sz="2400" dirty="0" smtClean="0">
                <a:solidFill>
                  <a:srgbClr val="000000"/>
                </a:solidFill>
                <a:cs typeface="Arial" charset="0"/>
              </a:rPr>
              <a:t>§1910.301 to 1910.339)</a:t>
            </a:r>
            <a:r>
              <a:rPr lang="en-US" dirty="0">
                <a:solidFill>
                  <a:srgbClr val="000000"/>
                </a:solidFill>
              </a:rPr>
              <a:t/>
            </a:r>
            <a:br>
              <a:rPr lang="en-US" dirty="0">
                <a:solidFill>
                  <a:srgbClr val="000000"/>
                </a:solidFill>
              </a:rPr>
            </a:br>
            <a:endParaRPr lang="en-US" b="1" dirty="0" smtClean="0">
              <a:solidFill>
                <a:srgbClr val="000000"/>
              </a:solidFill>
            </a:endParaRPr>
          </a:p>
        </p:txBody>
      </p:sp>
      <p:sp>
        <p:nvSpPr>
          <p:cNvPr id="2053" name="Rectangle 4"/>
          <p:cNvSpPr>
            <a:spLocks noChangeArrowheads="1"/>
          </p:cNvSpPr>
          <p:nvPr/>
        </p:nvSpPr>
        <p:spPr bwMode="auto">
          <a:xfrm>
            <a:off x="3713018" y="325582"/>
            <a:ext cx="5257800" cy="1470025"/>
          </a:xfrm>
          <a:prstGeom prst="rect">
            <a:avLst/>
          </a:prstGeom>
          <a:noFill/>
          <a:ln w="9525">
            <a:noFill/>
            <a:miter lim="800000"/>
            <a:headEnd/>
            <a:tailEnd/>
          </a:ln>
        </p:spPr>
        <p:txBody>
          <a:bodyPr/>
          <a:lstStyle/>
          <a:p>
            <a:pPr algn="ctr"/>
            <a:r>
              <a:rPr lang="en-US" sz="4400" b="1" dirty="0">
                <a:solidFill>
                  <a:srgbClr val="000000"/>
                </a:solidFill>
                <a:latin typeface="+mj-lt"/>
                <a:cs typeface="Arial" charset="0"/>
              </a:rPr>
              <a:t>Foundations of</a:t>
            </a:r>
            <a:r>
              <a:rPr lang="en-US" sz="4400" dirty="0">
                <a:solidFill>
                  <a:srgbClr val="000000"/>
                </a:solidFill>
                <a:latin typeface="+mj-lt"/>
                <a:cs typeface="Arial" charset="0"/>
              </a:rPr>
              <a:t> </a:t>
            </a:r>
          </a:p>
          <a:p>
            <a:pPr algn="ctr"/>
            <a:r>
              <a:rPr lang="en-US" sz="4400" b="1" dirty="0">
                <a:solidFill>
                  <a:srgbClr val="000000"/>
                </a:solidFill>
                <a:latin typeface="+mj-lt"/>
                <a:cs typeface="Arial" charset="0"/>
              </a:rPr>
              <a:t>Manufacturing</a:t>
            </a:r>
            <a:endParaRPr lang="en-US" sz="4400" b="1" dirty="0">
              <a:solidFill>
                <a:srgbClr val="000000"/>
              </a:solidFill>
              <a:latin typeface="+mj-lt"/>
            </a:endParaRPr>
          </a:p>
          <a:p>
            <a:pPr algn="ctr"/>
            <a:endParaRPr lang="en-US" sz="4400" b="1" dirty="0">
              <a:solidFill>
                <a:srgbClr val="000000"/>
              </a:solidFill>
              <a:latin typeface="+mj-lt"/>
              <a:cs typeface="Arial"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31674"/>
            <a:ext cx="4180952" cy="711626"/>
          </a:xfrm>
          <a:prstGeom prst="rect">
            <a:avLst/>
          </a:prstGeom>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5653798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idx="1"/>
          </p:nvPr>
        </p:nvSpPr>
        <p:spPr>
          <a:xfrm>
            <a:off x="966788" y="1690688"/>
            <a:ext cx="7046912" cy="4486275"/>
          </a:xfrm>
        </p:spPr>
        <p:txBody>
          <a:bodyPr/>
          <a:lstStyle/>
          <a:p>
            <a:pPr eaLnBrk="1" hangingPunct="1">
              <a:lnSpc>
                <a:spcPct val="90000"/>
              </a:lnSpc>
            </a:pPr>
            <a:r>
              <a:rPr lang="en-US" sz="2400" b="1" dirty="0">
                <a:solidFill>
                  <a:srgbClr val="006666"/>
                </a:solidFill>
              </a:rPr>
              <a:t>Understand</a:t>
            </a:r>
            <a:r>
              <a:rPr lang="en-US" sz="2400" dirty="0">
                <a:solidFill>
                  <a:srgbClr val="006666"/>
                </a:solidFill>
              </a:rPr>
              <a:t> electricity, what it is, how it works, as well as the hazards that exist and the safety precautions that must be observed when working with and around electrical equipment. </a:t>
            </a:r>
          </a:p>
          <a:p>
            <a:pPr eaLnBrk="1" hangingPunct="1">
              <a:lnSpc>
                <a:spcPct val="90000"/>
              </a:lnSpc>
              <a:buFontTx/>
              <a:buNone/>
            </a:pPr>
            <a:endParaRPr lang="en-US" sz="2400" dirty="0">
              <a:solidFill>
                <a:srgbClr val="006666"/>
              </a:solidFill>
            </a:endParaRPr>
          </a:p>
          <a:p>
            <a:pPr eaLnBrk="1" hangingPunct="1">
              <a:lnSpc>
                <a:spcPct val="90000"/>
              </a:lnSpc>
            </a:pPr>
            <a:r>
              <a:rPr lang="en-US" sz="2400" b="1" dirty="0">
                <a:solidFill>
                  <a:srgbClr val="006666"/>
                </a:solidFill>
              </a:rPr>
              <a:t>Discuss</a:t>
            </a:r>
            <a:r>
              <a:rPr lang="en-US" sz="2400" dirty="0">
                <a:solidFill>
                  <a:srgbClr val="006666"/>
                </a:solidFill>
              </a:rPr>
              <a:t> methods of training to reduce electrical hazards.</a:t>
            </a:r>
          </a:p>
          <a:p>
            <a:pPr eaLnBrk="1" hangingPunct="1">
              <a:lnSpc>
                <a:spcPct val="90000"/>
              </a:lnSpc>
              <a:buFontTx/>
              <a:buNone/>
            </a:pPr>
            <a:endParaRPr lang="en-US" sz="2400" dirty="0">
              <a:solidFill>
                <a:srgbClr val="006666"/>
              </a:solidFill>
            </a:endParaRPr>
          </a:p>
          <a:p>
            <a:pPr eaLnBrk="1" hangingPunct="1">
              <a:lnSpc>
                <a:spcPct val="90000"/>
              </a:lnSpc>
            </a:pPr>
            <a:r>
              <a:rPr lang="en-US" sz="2400" b="1" dirty="0">
                <a:solidFill>
                  <a:srgbClr val="006666"/>
                </a:solidFill>
              </a:rPr>
              <a:t>Describe</a:t>
            </a:r>
            <a:r>
              <a:rPr lang="en-US" sz="2400" dirty="0">
                <a:solidFill>
                  <a:srgbClr val="006666"/>
                </a:solidFill>
              </a:rPr>
              <a:t> the difference between qualified and unqualified workers.</a:t>
            </a:r>
          </a:p>
          <a:p>
            <a:pPr eaLnBrk="1" hangingPunct="1">
              <a:lnSpc>
                <a:spcPct val="90000"/>
              </a:lnSpc>
              <a:buFontTx/>
              <a:buNone/>
            </a:pPr>
            <a:endParaRPr lang="en-US" sz="2400" dirty="0">
              <a:solidFill>
                <a:srgbClr val="006666"/>
              </a:solidFill>
            </a:endParaRPr>
          </a:p>
        </p:txBody>
      </p:sp>
      <p:sp>
        <p:nvSpPr>
          <p:cNvPr id="3075" name="Text Box 8"/>
          <p:cNvSpPr txBox="1">
            <a:spLocks noChangeArrowheads="1"/>
          </p:cNvSpPr>
          <p:nvPr/>
        </p:nvSpPr>
        <p:spPr bwMode="auto">
          <a:xfrm>
            <a:off x="102438" y="135078"/>
            <a:ext cx="9041561" cy="769441"/>
          </a:xfrm>
          <a:prstGeom prst="rect">
            <a:avLst/>
          </a:prstGeom>
          <a:noFill/>
          <a:ln w="9525">
            <a:noFill/>
            <a:miter lim="800000"/>
            <a:headEnd/>
            <a:tailEnd/>
          </a:ln>
        </p:spPr>
        <p:txBody>
          <a:bodyPr wrap="square">
            <a:spAutoFit/>
          </a:bodyPr>
          <a:lstStyle/>
          <a:p>
            <a:pPr algn="ctr"/>
            <a:r>
              <a:rPr lang="en-US" sz="4400" dirty="0">
                <a:latin typeface="+mj-lt"/>
              </a:rPr>
              <a:t>Learning Objectives</a:t>
            </a:r>
          </a:p>
        </p:txBody>
      </p:sp>
      <p:sp>
        <p:nvSpPr>
          <p:cNvPr id="5"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3</a:t>
            </a:fld>
            <a:r>
              <a:rPr lang="en-US" dirty="0" smtClean="0">
                <a:solidFill>
                  <a:srgbClr val="000000"/>
                </a:solidFill>
              </a:rPr>
              <a:t>/26</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animEffect transition="in" filter="fade">
                                      <p:cBhvr>
                                        <p:cTn id="7" dur="500"/>
                                        <p:tgtEl>
                                          <p:spTgt spid="30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4">
                                            <p:txEl>
                                              <p:pRg st="2" end="2"/>
                                            </p:txEl>
                                          </p:spTgt>
                                        </p:tgtEl>
                                        <p:attrNameLst>
                                          <p:attrName>style.visibility</p:attrName>
                                        </p:attrNameLst>
                                      </p:cBhvr>
                                      <p:to>
                                        <p:strVal val="visible"/>
                                      </p:to>
                                    </p:set>
                                    <p:animEffect transition="in" filter="fade">
                                      <p:cBhvr>
                                        <p:cTn id="12" dur="500"/>
                                        <p:tgtEl>
                                          <p:spTgt spid="307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74">
                                            <p:txEl>
                                              <p:pRg st="4" end="4"/>
                                            </p:txEl>
                                          </p:spTgt>
                                        </p:tgtEl>
                                        <p:attrNameLst>
                                          <p:attrName>style.visibility</p:attrName>
                                        </p:attrNameLst>
                                      </p:cBhvr>
                                      <p:to>
                                        <p:strVal val="visible"/>
                                      </p:to>
                                    </p:set>
                                    <p:animEffect transition="in" filter="fade">
                                      <p:cBhvr>
                                        <p:cTn id="17" dur="500"/>
                                        <p:tgtEl>
                                          <p:spTgt spid="307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190746"/>
          </a:xfrm>
        </p:spPr>
        <p:txBody>
          <a:bodyPr>
            <a:normAutofit/>
          </a:bodyPr>
          <a:lstStyle/>
          <a:p>
            <a:r>
              <a:rPr lang="en-US" sz="4000" dirty="0" smtClean="0"/>
              <a:t>Training </a:t>
            </a:r>
            <a:r>
              <a:rPr lang="en-US" sz="4000" dirty="0"/>
              <a:t>to </a:t>
            </a:r>
            <a:r>
              <a:rPr lang="en-US" sz="4000" dirty="0" smtClean="0"/>
              <a:t>Prevent Electrical </a:t>
            </a:r>
            <a:r>
              <a:rPr lang="en-US" sz="4000" dirty="0"/>
              <a:t>H</a:t>
            </a:r>
            <a:r>
              <a:rPr lang="en-US" sz="4000" dirty="0" smtClean="0"/>
              <a:t>azards</a:t>
            </a:r>
            <a:endParaRPr lang="en-US" sz="4000" dirty="0"/>
          </a:p>
        </p:txBody>
      </p:sp>
      <p:sp>
        <p:nvSpPr>
          <p:cNvPr id="3" name="Text Placeholder 2"/>
          <p:cNvSpPr>
            <a:spLocks noGrp="1"/>
          </p:cNvSpPr>
          <p:nvPr>
            <p:ph type="subTitle" idx="1"/>
          </p:nvPr>
        </p:nvSpPr>
        <p:spPr>
          <a:xfrm>
            <a:off x="252370" y="1054298"/>
            <a:ext cx="8707972" cy="4889110"/>
          </a:xfrm>
        </p:spPr>
        <p:txBody>
          <a:bodyPr>
            <a:normAutofit fontScale="92500"/>
          </a:bodyPr>
          <a:lstStyle/>
          <a:p>
            <a:pPr marL="0" indent="0" algn="l">
              <a:buNone/>
            </a:pPr>
            <a:r>
              <a:rPr lang="en-US" sz="2400" dirty="0" smtClean="0">
                <a:solidFill>
                  <a:schemeClr val="tx1"/>
                </a:solidFill>
              </a:rPr>
              <a:t>OSHA </a:t>
            </a:r>
            <a:r>
              <a:rPr lang="en-US" sz="2400" dirty="0">
                <a:solidFill>
                  <a:schemeClr val="tx1"/>
                </a:solidFill>
              </a:rPr>
              <a:t>requires that the training cover the following elements</a:t>
            </a:r>
            <a:r>
              <a:rPr lang="en-US" sz="2400" dirty="0" smtClean="0">
                <a:solidFill>
                  <a:schemeClr val="tx1"/>
                </a:solidFill>
              </a:rPr>
              <a:t>:</a:t>
            </a:r>
          </a:p>
          <a:p>
            <a:pPr marL="0" indent="0" algn="l">
              <a:buNone/>
            </a:pPr>
            <a:endParaRPr lang="en-US" sz="2400" dirty="0">
              <a:solidFill>
                <a:schemeClr val="tx1"/>
              </a:solidFill>
            </a:endParaRPr>
          </a:p>
          <a:p>
            <a:pPr marL="800100" lvl="1" indent="-342900" algn="l">
              <a:spcAft>
                <a:spcPts val="1200"/>
              </a:spcAft>
              <a:buFont typeface="Arial" panose="020B0604020202020204" pitchFamily="34" charset="0"/>
              <a:buChar char="•"/>
            </a:pPr>
            <a:r>
              <a:rPr lang="en-US" dirty="0" smtClean="0">
                <a:solidFill>
                  <a:schemeClr val="tx1"/>
                </a:solidFill>
              </a:rPr>
              <a:t>How electricity works</a:t>
            </a:r>
            <a:endParaRPr lang="en-US" dirty="0">
              <a:solidFill>
                <a:schemeClr val="tx1"/>
              </a:solidFill>
            </a:endParaRPr>
          </a:p>
          <a:p>
            <a:pPr marL="800100" lvl="1" indent="-342900" algn="l">
              <a:spcAft>
                <a:spcPts val="1200"/>
              </a:spcAft>
              <a:buFont typeface="Arial" panose="020B0604020202020204" pitchFamily="34" charset="0"/>
              <a:buChar char="•"/>
            </a:pPr>
            <a:r>
              <a:rPr lang="en-US" dirty="0">
                <a:solidFill>
                  <a:schemeClr val="tx1"/>
                </a:solidFill>
              </a:rPr>
              <a:t>Contact with electricity and the harm it can cause to the human body</a:t>
            </a:r>
          </a:p>
          <a:p>
            <a:pPr marL="800100" lvl="1" indent="-342900" algn="l">
              <a:spcAft>
                <a:spcPts val="1200"/>
              </a:spcAft>
              <a:buFont typeface="Arial" panose="020B0604020202020204" pitchFamily="34" charset="0"/>
              <a:buChar char="•"/>
            </a:pPr>
            <a:r>
              <a:rPr lang="en-US" dirty="0">
                <a:solidFill>
                  <a:schemeClr val="tx1"/>
                </a:solidFill>
              </a:rPr>
              <a:t>Tasks and safety measures required </a:t>
            </a:r>
            <a:r>
              <a:rPr lang="en-US" dirty="0" smtClean="0">
                <a:solidFill>
                  <a:schemeClr val="tx1"/>
                </a:solidFill>
              </a:rPr>
              <a:t>by </a:t>
            </a:r>
            <a:r>
              <a:rPr lang="en-US" dirty="0">
                <a:solidFill>
                  <a:schemeClr val="tx1"/>
                </a:solidFill>
              </a:rPr>
              <a:t>qualified </a:t>
            </a:r>
            <a:r>
              <a:rPr lang="en-US" dirty="0" smtClean="0">
                <a:solidFill>
                  <a:schemeClr val="tx1"/>
                </a:solidFill>
              </a:rPr>
              <a:t>worker</a:t>
            </a:r>
            <a:endParaRPr lang="en-US" dirty="0">
              <a:solidFill>
                <a:schemeClr val="tx1"/>
              </a:solidFill>
            </a:endParaRPr>
          </a:p>
          <a:p>
            <a:pPr marL="800100" lvl="1" indent="-342900" algn="l">
              <a:spcAft>
                <a:spcPts val="1200"/>
              </a:spcAft>
              <a:buFont typeface="Arial" panose="020B0604020202020204" pitchFamily="34" charset="0"/>
              <a:buChar char="•"/>
            </a:pPr>
            <a:r>
              <a:rPr lang="en-US" dirty="0">
                <a:solidFill>
                  <a:schemeClr val="tx1"/>
                </a:solidFill>
              </a:rPr>
              <a:t>Ways to identify potential electrical hazards</a:t>
            </a:r>
          </a:p>
          <a:p>
            <a:pPr marL="800100" lvl="1" indent="-342900" algn="l">
              <a:spcAft>
                <a:spcPts val="1200"/>
              </a:spcAft>
              <a:buFont typeface="Arial" panose="020B0604020202020204" pitchFamily="34" charset="0"/>
              <a:buChar char="•"/>
            </a:pPr>
            <a:r>
              <a:rPr lang="en-US" dirty="0">
                <a:solidFill>
                  <a:schemeClr val="tx1"/>
                </a:solidFill>
              </a:rPr>
              <a:t>Safe ways to use equipment and machinery that are powered by electricity</a:t>
            </a:r>
          </a:p>
          <a:p>
            <a:endParaRPr lang="en-US" sz="2000" dirty="0" smtClean="0"/>
          </a:p>
          <a:p>
            <a:pPr marL="0" indent="0">
              <a:buNone/>
            </a:pPr>
            <a:endParaRPr lang="en-US" sz="2000" dirty="0"/>
          </a:p>
        </p:txBody>
      </p:sp>
      <p:sp>
        <p:nvSpPr>
          <p:cNvPr id="5"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4</a:t>
            </a:fld>
            <a:r>
              <a:rPr lang="en-US" dirty="0" smtClean="0">
                <a:solidFill>
                  <a:srgbClr val="000000"/>
                </a:solidFill>
              </a:rPr>
              <a:t>/26</a:t>
            </a:r>
            <a:endParaRPr lang="en-US" dirty="0">
              <a:solidFill>
                <a:srgbClr val="000000"/>
              </a:solidFill>
            </a:endParaRPr>
          </a:p>
        </p:txBody>
      </p:sp>
    </p:spTree>
    <p:extLst>
      <p:ext uri="{BB962C8B-B14F-4D97-AF65-F5344CB8AC3E}">
        <p14:creationId xmlns:p14="http://schemas.microsoft.com/office/powerpoint/2010/main" val="29794191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p:cNvPicPr>
            <a:picLocks noChangeAspect="1" noChangeArrowheads="1"/>
          </p:cNvPicPr>
          <p:nvPr/>
        </p:nvPicPr>
        <p:blipFill>
          <a:blip r:embed="rId3" cstate="print"/>
          <a:srcRect/>
          <a:stretch>
            <a:fillRect/>
          </a:stretch>
        </p:blipFill>
        <p:spPr bwMode="auto">
          <a:xfrm>
            <a:off x="5086350" y="1592263"/>
            <a:ext cx="2832100" cy="3708400"/>
          </a:xfrm>
          <a:prstGeom prst="rect">
            <a:avLst/>
          </a:prstGeom>
          <a:noFill/>
          <a:ln w="9525">
            <a:noFill/>
            <a:miter lim="800000"/>
            <a:headEnd/>
            <a:tailEnd/>
          </a:ln>
        </p:spPr>
      </p:pic>
      <p:sp>
        <p:nvSpPr>
          <p:cNvPr id="4099" name="Text Box 6"/>
          <p:cNvSpPr txBox="1">
            <a:spLocks noChangeArrowheads="1"/>
          </p:cNvSpPr>
          <p:nvPr/>
        </p:nvSpPr>
        <p:spPr bwMode="auto">
          <a:xfrm>
            <a:off x="414659" y="1592263"/>
            <a:ext cx="4346575" cy="3046988"/>
          </a:xfrm>
          <a:prstGeom prst="rect">
            <a:avLst/>
          </a:prstGeom>
          <a:noFill/>
          <a:ln w="9525">
            <a:noFill/>
            <a:miter lim="800000"/>
            <a:headEnd/>
            <a:tailEnd/>
          </a:ln>
        </p:spPr>
        <p:txBody>
          <a:bodyPr>
            <a:spAutoFit/>
          </a:bodyPr>
          <a:lstStyle/>
          <a:p>
            <a:pPr marL="228600" indent="-228600">
              <a:buFontTx/>
              <a:buChar char="•"/>
            </a:pPr>
            <a:r>
              <a:rPr lang="en-US" dirty="0">
                <a:latin typeface="+mn-lt"/>
              </a:rPr>
              <a:t>Flow of electrical charge</a:t>
            </a:r>
          </a:p>
          <a:p>
            <a:pPr marL="228600" indent="-228600"/>
            <a:endParaRPr lang="en-US" dirty="0">
              <a:latin typeface="+mn-lt"/>
            </a:endParaRPr>
          </a:p>
          <a:p>
            <a:pPr marL="228600" indent="-228600">
              <a:buFontTx/>
              <a:buChar char="•"/>
            </a:pPr>
            <a:r>
              <a:rPr lang="en-US" dirty="0">
                <a:latin typeface="+mn-lt"/>
                <a:cs typeface="Arial"/>
              </a:rPr>
              <a:t>Secondary/Converted </a:t>
            </a:r>
            <a:r>
              <a:rPr lang="en-US" dirty="0">
                <a:latin typeface="+mn-lt"/>
              </a:rPr>
              <a:t>energy source- comes from consumption of other energy/fuels</a:t>
            </a:r>
          </a:p>
          <a:p>
            <a:pPr marL="228600" indent="-228600"/>
            <a:endParaRPr lang="en-US" dirty="0">
              <a:latin typeface="+mn-lt"/>
            </a:endParaRPr>
          </a:p>
          <a:p>
            <a:pPr marL="228600" indent="-228600">
              <a:buFontTx/>
              <a:buChar char="•"/>
            </a:pPr>
            <a:r>
              <a:rPr lang="en-US" dirty="0">
                <a:latin typeface="+mn-lt"/>
              </a:rPr>
              <a:t>Used to do many jobs</a:t>
            </a:r>
          </a:p>
        </p:txBody>
      </p:sp>
      <p:sp>
        <p:nvSpPr>
          <p:cNvPr id="4100" name="Text Box 7"/>
          <p:cNvSpPr txBox="1">
            <a:spLocks noChangeArrowheads="1"/>
          </p:cNvSpPr>
          <p:nvPr/>
        </p:nvSpPr>
        <p:spPr bwMode="auto">
          <a:xfrm>
            <a:off x="0" y="104917"/>
            <a:ext cx="9144000" cy="769441"/>
          </a:xfrm>
          <a:prstGeom prst="rect">
            <a:avLst/>
          </a:prstGeom>
          <a:noFill/>
          <a:ln w="9525">
            <a:noFill/>
            <a:miter lim="800000"/>
            <a:headEnd/>
            <a:tailEnd/>
          </a:ln>
        </p:spPr>
        <p:txBody>
          <a:bodyPr wrap="square">
            <a:spAutoFit/>
          </a:bodyPr>
          <a:lstStyle/>
          <a:p>
            <a:pPr algn="ctr"/>
            <a:r>
              <a:rPr lang="en-US" sz="4400" dirty="0">
                <a:latin typeface="+mj-lt"/>
              </a:rPr>
              <a:t>What is Electricity?</a:t>
            </a:r>
          </a:p>
        </p:txBody>
      </p:sp>
      <p:sp>
        <p:nvSpPr>
          <p:cNvPr id="7"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5</a:t>
            </a:fld>
            <a:r>
              <a:rPr lang="en-US" dirty="0" smtClean="0">
                <a:solidFill>
                  <a:srgbClr val="000000"/>
                </a:solidFill>
              </a:rPr>
              <a:t>/26</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8917969" cy="759796"/>
          </a:xfrm>
        </p:spPr>
        <p:txBody>
          <a:bodyPr>
            <a:normAutofit fontScale="90000"/>
          </a:bodyPr>
          <a:lstStyle/>
          <a:p>
            <a:r>
              <a:rPr lang="en-US" dirty="0" smtClean="0"/>
              <a:t>Understanding Electricity </a:t>
            </a:r>
            <a:r>
              <a:rPr lang="en-US" sz="2200" dirty="0" smtClean="0"/>
              <a:t>(Cont’d.)</a:t>
            </a:r>
            <a:endParaRPr lang="en-US" sz="1400" dirty="0"/>
          </a:p>
        </p:txBody>
      </p:sp>
      <p:sp>
        <p:nvSpPr>
          <p:cNvPr id="3" name="Text Placeholder 2"/>
          <p:cNvSpPr>
            <a:spLocks noGrp="1"/>
          </p:cNvSpPr>
          <p:nvPr>
            <p:ph type="subTitle" idx="1"/>
          </p:nvPr>
        </p:nvSpPr>
        <p:spPr>
          <a:xfrm>
            <a:off x="274858" y="759796"/>
            <a:ext cx="8717788" cy="3936503"/>
          </a:xfrm>
        </p:spPr>
        <p:txBody>
          <a:bodyPr>
            <a:normAutofit lnSpcReduction="10000"/>
          </a:bodyPr>
          <a:lstStyle/>
          <a:p>
            <a:pPr algn="l"/>
            <a:r>
              <a:rPr lang="en-US" sz="2400" dirty="0">
                <a:solidFill>
                  <a:schemeClr val="tx1"/>
                </a:solidFill>
              </a:rPr>
              <a:t>Electricity is the energy made available by the flow </a:t>
            </a:r>
            <a:r>
              <a:rPr lang="en-US" sz="2400" dirty="0" smtClean="0">
                <a:solidFill>
                  <a:schemeClr val="tx1"/>
                </a:solidFill>
              </a:rPr>
              <a:t>of an </a:t>
            </a:r>
            <a:r>
              <a:rPr lang="en-US" sz="2400" dirty="0">
                <a:solidFill>
                  <a:schemeClr val="tx1"/>
                </a:solidFill>
              </a:rPr>
              <a:t>electric charge through a </a:t>
            </a:r>
            <a:r>
              <a:rPr lang="en-US" sz="2400" dirty="0" smtClean="0">
                <a:solidFill>
                  <a:schemeClr val="tx1"/>
                </a:solidFill>
              </a:rPr>
              <a:t>conductor                       </a:t>
            </a:r>
          </a:p>
          <a:p>
            <a:pPr algn="l"/>
            <a:endParaRPr lang="en-US" sz="2400" dirty="0">
              <a:solidFill>
                <a:schemeClr val="tx1"/>
              </a:solidFill>
            </a:endParaRPr>
          </a:p>
          <a:p>
            <a:pPr algn="l"/>
            <a:r>
              <a:rPr lang="en-US" sz="2400" dirty="0" smtClean="0">
                <a:solidFill>
                  <a:schemeClr val="tx1"/>
                </a:solidFill>
              </a:rPr>
              <a:t>Electrical energy </a:t>
            </a:r>
            <a:r>
              <a:rPr lang="en-US" sz="2400" dirty="0">
                <a:solidFill>
                  <a:schemeClr val="tx1"/>
                </a:solidFill>
              </a:rPr>
              <a:t>is a common factor </a:t>
            </a:r>
            <a:r>
              <a:rPr lang="en-US" sz="2400" dirty="0" smtClean="0">
                <a:solidFill>
                  <a:schemeClr val="tx1"/>
                </a:solidFill>
              </a:rPr>
              <a:t>that can lead </a:t>
            </a:r>
            <a:r>
              <a:rPr lang="en-US" sz="2400" dirty="0">
                <a:solidFill>
                  <a:schemeClr val="tx1"/>
                </a:solidFill>
              </a:rPr>
              <a:t>to fires and explosions at a </a:t>
            </a:r>
            <a:r>
              <a:rPr lang="en-US" sz="2400" dirty="0" smtClean="0">
                <a:solidFill>
                  <a:schemeClr val="tx1"/>
                </a:solidFill>
              </a:rPr>
              <a:t>plant</a:t>
            </a:r>
            <a:endParaRPr lang="en-US" sz="2400" dirty="0">
              <a:solidFill>
                <a:schemeClr val="tx1"/>
              </a:solidFill>
            </a:endParaRPr>
          </a:p>
          <a:p>
            <a:pPr algn="l"/>
            <a:endParaRPr lang="en-US" sz="2400" dirty="0" smtClean="0">
              <a:solidFill>
                <a:schemeClr val="tx1"/>
              </a:solidFill>
            </a:endParaRPr>
          </a:p>
          <a:p>
            <a:pPr algn="l"/>
            <a:r>
              <a:rPr lang="en-US" sz="2400" dirty="0" smtClean="0">
                <a:solidFill>
                  <a:schemeClr val="tx1"/>
                </a:solidFill>
              </a:rPr>
              <a:t>Three things </a:t>
            </a:r>
            <a:r>
              <a:rPr lang="en-US" sz="2400" dirty="0">
                <a:solidFill>
                  <a:schemeClr val="tx1"/>
                </a:solidFill>
              </a:rPr>
              <a:t>are </a:t>
            </a:r>
            <a:r>
              <a:rPr lang="en-US" sz="2400" dirty="0" smtClean="0">
                <a:solidFill>
                  <a:schemeClr val="tx1"/>
                </a:solidFill>
              </a:rPr>
              <a:t>required for the flow of energy: 	</a:t>
            </a:r>
          </a:p>
          <a:p>
            <a:pPr marL="342900" indent="-342900" algn="l">
              <a:buFont typeface="Arial"/>
              <a:buChar char="•"/>
            </a:pPr>
            <a:r>
              <a:rPr lang="en-US" sz="2400" dirty="0">
                <a:solidFill>
                  <a:schemeClr val="tx1"/>
                </a:solidFill>
              </a:rPr>
              <a:t>	E</a:t>
            </a:r>
            <a:r>
              <a:rPr lang="en-US" sz="2400" dirty="0" smtClean="0">
                <a:solidFill>
                  <a:schemeClr val="tx1"/>
                </a:solidFill>
              </a:rPr>
              <a:t>lectrical source </a:t>
            </a:r>
            <a:endParaRPr lang="en-US" sz="2400" dirty="0">
              <a:solidFill>
                <a:schemeClr val="tx1"/>
              </a:solidFill>
            </a:endParaRPr>
          </a:p>
          <a:p>
            <a:pPr marL="342900" indent="-342900" algn="l">
              <a:buFont typeface="Arial"/>
              <a:buChar char="•"/>
            </a:pPr>
            <a:r>
              <a:rPr lang="en-US" sz="2400" dirty="0" smtClean="0">
                <a:solidFill>
                  <a:schemeClr val="tx1"/>
                </a:solidFill>
              </a:rPr>
              <a:t>	Electrical user</a:t>
            </a:r>
            <a:r>
              <a:rPr lang="en-US" sz="2400" dirty="0">
                <a:solidFill>
                  <a:schemeClr val="tx1"/>
                </a:solidFill>
              </a:rPr>
              <a:t> </a:t>
            </a:r>
            <a:r>
              <a:rPr lang="en-US" sz="2400" dirty="0" smtClean="0">
                <a:solidFill>
                  <a:schemeClr val="tx1"/>
                </a:solidFill>
              </a:rPr>
              <a:t>(load)</a:t>
            </a:r>
          </a:p>
          <a:p>
            <a:pPr marL="342900" indent="-342900" algn="l">
              <a:buFont typeface="Arial"/>
              <a:buChar char="•"/>
            </a:pPr>
            <a:r>
              <a:rPr lang="en-US" sz="2400" dirty="0">
                <a:solidFill>
                  <a:schemeClr val="tx1"/>
                </a:solidFill>
              </a:rPr>
              <a:t>	</a:t>
            </a:r>
            <a:r>
              <a:rPr lang="en-US" sz="2400" dirty="0" smtClean="0">
                <a:solidFill>
                  <a:schemeClr val="tx1"/>
                </a:solidFill>
              </a:rPr>
              <a:t>Wires (path)</a:t>
            </a:r>
            <a:endParaRPr lang="en-US" sz="2400" dirty="0">
              <a:solidFill>
                <a:schemeClr val="tx1"/>
              </a:solidFill>
            </a:endParaRPr>
          </a:p>
        </p:txBody>
      </p:sp>
      <p:pic>
        <p:nvPicPr>
          <p:cNvPr id="5" name="Picture 4"/>
          <p:cNvPicPr>
            <a:picLocks noChangeAspect="1"/>
          </p:cNvPicPr>
          <p:nvPr/>
        </p:nvPicPr>
        <p:blipFill>
          <a:blip r:embed="rId3"/>
          <a:stretch>
            <a:fillRect/>
          </a:stretch>
        </p:blipFill>
        <p:spPr>
          <a:xfrm>
            <a:off x="3307640" y="4392546"/>
            <a:ext cx="5493044" cy="1624974"/>
          </a:xfrm>
          <a:prstGeom prst="rect">
            <a:avLst/>
          </a:prstGeom>
          <a:effectLst>
            <a:outerShdw blurRad="53975" dist="139700" dir="1440000" algn="tl" rotWithShape="0">
              <a:srgbClr val="000000"/>
            </a:outerShdw>
          </a:effectLst>
        </p:spPr>
      </p:pic>
      <p:sp>
        <p:nvSpPr>
          <p:cNvPr id="6"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6</a:t>
            </a:fld>
            <a:r>
              <a:rPr lang="en-US" dirty="0" smtClean="0">
                <a:solidFill>
                  <a:srgbClr val="000000"/>
                </a:solidFill>
              </a:rPr>
              <a:t>/26</a:t>
            </a:r>
            <a:endParaRPr lang="en-US" dirty="0">
              <a:solidFill>
                <a:srgbClr val="000000"/>
              </a:solidFill>
            </a:endParaRPr>
          </a:p>
        </p:txBody>
      </p:sp>
    </p:spTree>
    <p:extLst>
      <p:ext uri="{BB962C8B-B14F-4D97-AF65-F5344CB8AC3E}">
        <p14:creationId xmlns:p14="http://schemas.microsoft.com/office/powerpoint/2010/main" val="8450367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elec 04"/>
          <p:cNvPicPr>
            <a:picLocks noChangeAspect="1" noChangeArrowheads="1"/>
          </p:cNvPicPr>
          <p:nvPr/>
        </p:nvPicPr>
        <p:blipFill>
          <a:blip r:embed="rId3" cstate="print"/>
          <a:stretch>
            <a:fillRect/>
          </a:stretch>
        </p:blipFill>
        <p:spPr bwMode="auto">
          <a:xfrm>
            <a:off x="4956016" y="883827"/>
            <a:ext cx="3886200" cy="25874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123" name="Rectangle 4"/>
          <p:cNvSpPr>
            <a:spLocks noGrp="1" noChangeArrowheads="1"/>
          </p:cNvSpPr>
          <p:nvPr>
            <p:ph idx="1"/>
          </p:nvPr>
        </p:nvSpPr>
        <p:spPr>
          <a:xfrm>
            <a:off x="177192" y="797463"/>
            <a:ext cx="8969339" cy="5472523"/>
          </a:xfrm>
        </p:spPr>
        <p:txBody>
          <a:bodyPr>
            <a:normAutofit/>
          </a:bodyPr>
          <a:lstStyle/>
          <a:p>
            <a:pPr eaLnBrk="1" hangingPunct="1"/>
            <a:r>
              <a:rPr lang="en-US" dirty="0" smtClean="0">
                <a:solidFill>
                  <a:srgbClr val="006666"/>
                </a:solidFill>
              </a:rPr>
              <a:t>Electrical source</a:t>
            </a:r>
          </a:p>
          <a:p>
            <a:pPr lvl="1" eaLnBrk="1" hangingPunct="1"/>
            <a:r>
              <a:rPr lang="en-US" dirty="0" smtClean="0">
                <a:solidFill>
                  <a:srgbClr val="006666"/>
                </a:solidFill>
              </a:rPr>
              <a:t>Power plant</a:t>
            </a:r>
          </a:p>
          <a:p>
            <a:pPr eaLnBrk="1" hangingPunct="1">
              <a:spcBef>
                <a:spcPts val="1800"/>
              </a:spcBef>
            </a:pPr>
            <a:r>
              <a:rPr lang="en-US" dirty="0" smtClean="0">
                <a:solidFill>
                  <a:srgbClr val="800000"/>
                </a:solidFill>
              </a:rPr>
              <a:t>Electrical user</a:t>
            </a:r>
          </a:p>
          <a:p>
            <a:pPr lvl="1" eaLnBrk="1" hangingPunct="1"/>
            <a:r>
              <a:rPr lang="en-US" dirty="0" smtClean="0">
                <a:solidFill>
                  <a:srgbClr val="800000"/>
                </a:solidFill>
              </a:rPr>
              <a:t>Device needing power</a:t>
            </a:r>
          </a:p>
          <a:p>
            <a:pPr eaLnBrk="1" hangingPunct="1">
              <a:spcBef>
                <a:spcPts val="1800"/>
              </a:spcBef>
            </a:pPr>
            <a:r>
              <a:rPr lang="en-US" dirty="0" smtClean="0">
                <a:solidFill>
                  <a:srgbClr val="660066"/>
                </a:solidFill>
              </a:rPr>
              <a:t>Wires</a:t>
            </a:r>
          </a:p>
          <a:p>
            <a:pPr lvl="1" eaLnBrk="1" hangingPunct="1"/>
            <a:r>
              <a:rPr lang="en-US" dirty="0" smtClean="0">
                <a:solidFill>
                  <a:srgbClr val="660066"/>
                </a:solidFill>
              </a:rPr>
              <a:t>Conduct the flow of current from one place to another</a:t>
            </a:r>
          </a:p>
          <a:p>
            <a:pPr eaLnBrk="1" hangingPunct="1">
              <a:spcBef>
                <a:spcPts val="1800"/>
              </a:spcBef>
            </a:pPr>
            <a:r>
              <a:rPr lang="en-US" dirty="0" smtClean="0">
                <a:solidFill>
                  <a:srgbClr val="660066"/>
                </a:solidFill>
              </a:rPr>
              <a:t>Switches</a:t>
            </a:r>
          </a:p>
          <a:p>
            <a:pPr lvl="1" eaLnBrk="1" hangingPunct="1"/>
            <a:r>
              <a:rPr lang="en-US" dirty="0" smtClean="0">
                <a:solidFill>
                  <a:srgbClr val="660066"/>
                </a:solidFill>
              </a:rPr>
              <a:t>Energize and de-energize the circuit (operator control)</a:t>
            </a:r>
          </a:p>
          <a:p>
            <a:pPr lvl="1" eaLnBrk="1" hangingPunct="1"/>
            <a:endParaRPr lang="en-US" dirty="0" smtClean="0">
              <a:solidFill>
                <a:srgbClr val="660066"/>
              </a:solidFill>
            </a:endParaRPr>
          </a:p>
        </p:txBody>
      </p:sp>
      <p:sp>
        <p:nvSpPr>
          <p:cNvPr id="5124" name="Text Box 6"/>
          <p:cNvSpPr txBox="1">
            <a:spLocks noChangeArrowheads="1"/>
          </p:cNvSpPr>
          <p:nvPr/>
        </p:nvSpPr>
        <p:spPr bwMode="auto">
          <a:xfrm>
            <a:off x="0" y="89577"/>
            <a:ext cx="9144000" cy="707886"/>
          </a:xfrm>
          <a:prstGeom prst="rect">
            <a:avLst/>
          </a:prstGeom>
          <a:noFill/>
          <a:ln w="9525">
            <a:noFill/>
            <a:miter lim="800000"/>
            <a:headEnd/>
            <a:tailEnd/>
          </a:ln>
        </p:spPr>
        <p:txBody>
          <a:bodyPr wrap="square">
            <a:spAutoFit/>
          </a:bodyPr>
          <a:lstStyle/>
          <a:p>
            <a:pPr algn="ctr"/>
            <a:r>
              <a:rPr lang="en-US" sz="4000" dirty="0">
                <a:latin typeface="+mj-lt"/>
              </a:rPr>
              <a:t>Electrical Circuits</a:t>
            </a:r>
          </a:p>
        </p:txBody>
      </p:sp>
      <p:sp>
        <p:nvSpPr>
          <p:cNvPr id="7"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7</a:t>
            </a:fld>
            <a:r>
              <a:rPr lang="en-US" dirty="0" smtClean="0">
                <a:solidFill>
                  <a:srgbClr val="000000"/>
                </a:solidFill>
              </a:rPr>
              <a:t>/26</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fade">
                                      <p:cBhvr>
                                        <p:cTn id="7" dur="500"/>
                                        <p:tgtEl>
                                          <p:spTgt spid="512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23">
                                            <p:txEl>
                                              <p:pRg st="1" end="1"/>
                                            </p:txEl>
                                          </p:spTgt>
                                        </p:tgtEl>
                                        <p:attrNameLst>
                                          <p:attrName>style.visibility</p:attrName>
                                        </p:attrNameLst>
                                      </p:cBhvr>
                                      <p:to>
                                        <p:strVal val="visible"/>
                                      </p:to>
                                    </p:set>
                                    <p:animEffect transition="in" filter="fade">
                                      <p:cBhvr>
                                        <p:cTn id="10" dur="500"/>
                                        <p:tgtEl>
                                          <p:spTgt spid="512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animEffect transition="in" filter="fade">
                                      <p:cBhvr>
                                        <p:cTn id="15" dur="500"/>
                                        <p:tgtEl>
                                          <p:spTgt spid="512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123">
                                            <p:txEl>
                                              <p:pRg st="3" end="3"/>
                                            </p:txEl>
                                          </p:spTgt>
                                        </p:tgtEl>
                                        <p:attrNameLst>
                                          <p:attrName>style.visibility</p:attrName>
                                        </p:attrNameLst>
                                      </p:cBhvr>
                                      <p:to>
                                        <p:strVal val="visible"/>
                                      </p:to>
                                    </p:set>
                                    <p:animEffect transition="in" filter="fade">
                                      <p:cBhvr>
                                        <p:cTn id="18" dur="500"/>
                                        <p:tgtEl>
                                          <p:spTgt spid="512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animEffect transition="in" filter="fade">
                                      <p:cBhvr>
                                        <p:cTn id="23" dur="500"/>
                                        <p:tgtEl>
                                          <p:spTgt spid="512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123">
                                            <p:txEl>
                                              <p:pRg st="5" end="5"/>
                                            </p:txEl>
                                          </p:spTgt>
                                        </p:tgtEl>
                                        <p:attrNameLst>
                                          <p:attrName>style.visibility</p:attrName>
                                        </p:attrNameLst>
                                      </p:cBhvr>
                                      <p:to>
                                        <p:strVal val="visible"/>
                                      </p:to>
                                    </p:set>
                                    <p:animEffect transition="in" filter="fade">
                                      <p:cBhvr>
                                        <p:cTn id="26" dur="500"/>
                                        <p:tgtEl>
                                          <p:spTgt spid="512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123">
                                            <p:txEl>
                                              <p:pRg st="6" end="6"/>
                                            </p:txEl>
                                          </p:spTgt>
                                        </p:tgtEl>
                                        <p:attrNameLst>
                                          <p:attrName>style.visibility</p:attrName>
                                        </p:attrNameLst>
                                      </p:cBhvr>
                                      <p:to>
                                        <p:strVal val="visible"/>
                                      </p:to>
                                    </p:set>
                                    <p:animEffect transition="in" filter="fade">
                                      <p:cBhvr>
                                        <p:cTn id="31" dur="500"/>
                                        <p:tgtEl>
                                          <p:spTgt spid="512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123">
                                            <p:txEl>
                                              <p:pRg st="7" end="7"/>
                                            </p:txEl>
                                          </p:spTgt>
                                        </p:tgtEl>
                                        <p:attrNameLst>
                                          <p:attrName>style.visibility</p:attrName>
                                        </p:attrNameLst>
                                      </p:cBhvr>
                                      <p:to>
                                        <p:strVal val="visible"/>
                                      </p:to>
                                    </p:set>
                                    <p:animEffect transition="in" filter="fade">
                                      <p:cBhvr>
                                        <p:cTn id="34" dur="500"/>
                                        <p:tgtEl>
                                          <p:spTgt spid="51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9072"/>
            <a:ext cx="9144000" cy="711670"/>
          </a:xfrm>
        </p:spPr>
        <p:txBody>
          <a:bodyPr>
            <a:normAutofit fontScale="90000"/>
          </a:bodyPr>
          <a:lstStyle/>
          <a:p>
            <a:r>
              <a:rPr lang="en-US" dirty="0" smtClean="0"/>
              <a:t>Understanding Electricity </a:t>
            </a:r>
            <a:r>
              <a:rPr lang="en-US" sz="2700" dirty="0" smtClean="0"/>
              <a:t>(Cont’d.)</a:t>
            </a:r>
            <a:endParaRPr lang="en-US" sz="1800" dirty="0"/>
          </a:p>
        </p:txBody>
      </p:sp>
      <p:sp>
        <p:nvSpPr>
          <p:cNvPr id="3" name="Text Placeholder 2"/>
          <p:cNvSpPr>
            <a:spLocks noGrp="1"/>
          </p:cNvSpPr>
          <p:nvPr>
            <p:ph type="subTitle" idx="1"/>
          </p:nvPr>
        </p:nvSpPr>
        <p:spPr>
          <a:xfrm>
            <a:off x="421240" y="897959"/>
            <a:ext cx="8794679" cy="4447309"/>
          </a:xfrm>
        </p:spPr>
        <p:txBody>
          <a:bodyPr/>
          <a:lstStyle/>
          <a:p>
            <a:pPr algn="l"/>
            <a:r>
              <a:rPr lang="en-US" sz="2800" dirty="0">
                <a:solidFill>
                  <a:schemeClr val="tx1"/>
                </a:solidFill>
              </a:rPr>
              <a:t>S</a:t>
            </a:r>
            <a:r>
              <a:rPr lang="en-US" sz="2800" dirty="0" smtClean="0">
                <a:solidFill>
                  <a:schemeClr val="tx1"/>
                </a:solidFill>
              </a:rPr>
              <a:t>afety measures for </a:t>
            </a:r>
            <a:r>
              <a:rPr lang="en-US" sz="2800" dirty="0">
                <a:solidFill>
                  <a:schemeClr val="tx1"/>
                </a:solidFill>
              </a:rPr>
              <a:t>electricity </a:t>
            </a:r>
            <a:r>
              <a:rPr lang="en-US" sz="2800" dirty="0" smtClean="0">
                <a:solidFill>
                  <a:schemeClr val="tx1"/>
                </a:solidFill>
              </a:rPr>
              <a:t>include:</a:t>
            </a:r>
          </a:p>
          <a:p>
            <a:pPr algn="l"/>
            <a:endParaRPr lang="en-US" sz="2800" dirty="0" smtClean="0">
              <a:solidFill>
                <a:schemeClr val="tx1"/>
              </a:solidFill>
            </a:endParaRPr>
          </a:p>
          <a:p>
            <a:pPr marL="342900" indent="-342900" algn="l">
              <a:buFont typeface="Arial" panose="020B0604020202020204" pitchFamily="34" charset="0"/>
              <a:buChar char="•"/>
            </a:pPr>
            <a:r>
              <a:rPr lang="en-US" sz="2800" b="1" dirty="0">
                <a:solidFill>
                  <a:schemeClr val="tx1"/>
                </a:solidFill>
              </a:rPr>
              <a:t>C</a:t>
            </a:r>
            <a:r>
              <a:rPr lang="en-US" sz="2800" b="1" dirty="0" smtClean="0">
                <a:solidFill>
                  <a:schemeClr val="tx1"/>
                </a:solidFill>
              </a:rPr>
              <a:t>ircuit </a:t>
            </a:r>
            <a:r>
              <a:rPr lang="en-US" sz="2800" b="1" dirty="0">
                <a:solidFill>
                  <a:schemeClr val="tx1"/>
                </a:solidFill>
              </a:rPr>
              <a:t>B</a:t>
            </a:r>
            <a:r>
              <a:rPr lang="en-US" sz="2800" b="1" dirty="0" smtClean="0">
                <a:solidFill>
                  <a:schemeClr val="tx1"/>
                </a:solidFill>
              </a:rPr>
              <a:t>reaker or Fuse</a:t>
            </a:r>
            <a:endParaRPr lang="en-US" sz="2800" dirty="0">
              <a:solidFill>
                <a:schemeClr val="tx1"/>
              </a:solidFill>
            </a:endParaRPr>
          </a:p>
          <a:p>
            <a:pPr algn="l"/>
            <a:r>
              <a:rPr lang="en-US" sz="2800" dirty="0" smtClean="0">
                <a:solidFill>
                  <a:schemeClr val="tx1"/>
                </a:solidFill>
              </a:rPr>
              <a:t>The </a:t>
            </a:r>
            <a:r>
              <a:rPr lang="en-US" sz="2800" dirty="0">
                <a:solidFill>
                  <a:schemeClr val="tx1"/>
                </a:solidFill>
              </a:rPr>
              <a:t>circuit </a:t>
            </a:r>
            <a:r>
              <a:rPr lang="en-US" sz="2800" dirty="0" smtClean="0">
                <a:solidFill>
                  <a:schemeClr val="tx1"/>
                </a:solidFill>
              </a:rPr>
              <a:t>breaker/fuse </a:t>
            </a:r>
            <a:r>
              <a:rPr lang="en-US" sz="2800" dirty="0">
                <a:solidFill>
                  <a:schemeClr val="tx1"/>
                </a:solidFill>
              </a:rPr>
              <a:t>is designed to </a:t>
            </a:r>
            <a:r>
              <a:rPr lang="en-US" sz="2800" dirty="0" smtClean="0">
                <a:solidFill>
                  <a:schemeClr val="tx1"/>
                </a:solidFill>
              </a:rPr>
              <a:t>open the circuit if excessive amounts of energy are caused by a fault.</a:t>
            </a:r>
            <a:endParaRPr lang="en-US" sz="2800" dirty="0">
              <a:solidFill>
                <a:schemeClr val="tx1"/>
              </a:solidFill>
            </a:endParaRPr>
          </a:p>
          <a:p>
            <a:pPr algn="l"/>
            <a:endParaRPr lang="en-US" sz="2800" dirty="0" smtClean="0">
              <a:solidFill>
                <a:schemeClr val="tx1"/>
              </a:solidFill>
            </a:endParaRPr>
          </a:p>
          <a:p>
            <a:pPr marL="342900" indent="-342900" algn="l">
              <a:buFont typeface="Arial" panose="020B0604020202020204" pitchFamily="34" charset="0"/>
              <a:buChar char="•"/>
            </a:pPr>
            <a:r>
              <a:rPr lang="en-US" sz="2800" b="1" dirty="0" smtClean="0">
                <a:solidFill>
                  <a:schemeClr val="tx1"/>
                </a:solidFill>
              </a:rPr>
              <a:t>Grounding</a:t>
            </a:r>
          </a:p>
          <a:p>
            <a:pPr algn="l"/>
            <a:r>
              <a:rPr lang="en-US" sz="2800" dirty="0" smtClean="0">
                <a:solidFill>
                  <a:schemeClr val="tx1"/>
                </a:solidFill>
              </a:rPr>
              <a:t>All </a:t>
            </a:r>
            <a:r>
              <a:rPr lang="en-US" sz="2800" dirty="0">
                <a:solidFill>
                  <a:schemeClr val="tx1"/>
                </a:solidFill>
              </a:rPr>
              <a:t>equipment and tools </a:t>
            </a:r>
            <a:r>
              <a:rPr lang="en-US" sz="2800" dirty="0" smtClean="0">
                <a:solidFill>
                  <a:schemeClr val="tx1"/>
                </a:solidFill>
              </a:rPr>
              <a:t>must </a:t>
            </a:r>
            <a:r>
              <a:rPr lang="en-US" sz="2800" dirty="0">
                <a:solidFill>
                  <a:schemeClr val="tx1"/>
                </a:solidFill>
              </a:rPr>
              <a:t>be </a:t>
            </a:r>
            <a:r>
              <a:rPr lang="en-US" sz="2800" dirty="0" smtClean="0">
                <a:solidFill>
                  <a:schemeClr val="tx1"/>
                </a:solidFill>
              </a:rPr>
              <a:t>grounded. Grounding provides a path for current when a fault occurs</a:t>
            </a:r>
            <a:r>
              <a:rPr lang="en-US" sz="2800" dirty="0" smtClean="0"/>
              <a:t>.</a:t>
            </a:r>
            <a:endParaRPr lang="en-US" sz="2800" dirty="0"/>
          </a:p>
        </p:txBody>
      </p:sp>
      <p:sp>
        <p:nvSpPr>
          <p:cNvPr id="5"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8</a:t>
            </a:fld>
            <a:r>
              <a:rPr lang="en-US" dirty="0" smtClean="0">
                <a:solidFill>
                  <a:srgbClr val="000000"/>
                </a:solidFill>
              </a:rPr>
              <a:t>/26</a:t>
            </a:r>
            <a:endParaRPr lang="en-US" dirty="0">
              <a:solidFill>
                <a:srgbClr val="000000"/>
              </a:solidFill>
            </a:endParaRPr>
          </a:p>
        </p:txBody>
      </p:sp>
    </p:spTree>
    <p:extLst>
      <p:ext uri="{BB962C8B-B14F-4D97-AF65-F5344CB8AC3E}">
        <p14:creationId xmlns:p14="http://schemas.microsoft.com/office/powerpoint/2010/main" val="34670807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idx="1"/>
          </p:nvPr>
        </p:nvSpPr>
        <p:spPr>
          <a:xfrm>
            <a:off x="483700" y="865117"/>
            <a:ext cx="5341711" cy="4477484"/>
          </a:xfrm>
        </p:spPr>
        <p:txBody>
          <a:bodyPr>
            <a:normAutofit fontScale="92500"/>
          </a:bodyPr>
          <a:lstStyle/>
          <a:p>
            <a:pPr eaLnBrk="1" hangingPunct="1">
              <a:lnSpc>
                <a:spcPct val="80000"/>
              </a:lnSpc>
              <a:spcBef>
                <a:spcPts val="1800"/>
              </a:spcBef>
            </a:pPr>
            <a:r>
              <a:rPr lang="en-US" sz="2600" dirty="0" smtClean="0">
                <a:solidFill>
                  <a:srgbClr val="006666"/>
                </a:solidFill>
              </a:rPr>
              <a:t>Electricity travels in a complete circuit</a:t>
            </a:r>
          </a:p>
          <a:p>
            <a:pPr lvl="1" eaLnBrk="1" hangingPunct="1">
              <a:lnSpc>
                <a:spcPct val="80000"/>
              </a:lnSpc>
              <a:spcBef>
                <a:spcPts val="1800"/>
              </a:spcBef>
            </a:pPr>
            <a:r>
              <a:rPr lang="en-US" sz="2400" dirty="0" smtClean="0"/>
              <a:t>Switch on: circuit is complete (closed)</a:t>
            </a:r>
          </a:p>
          <a:p>
            <a:pPr lvl="1" eaLnBrk="1" hangingPunct="1">
              <a:lnSpc>
                <a:spcPct val="80000"/>
              </a:lnSpc>
              <a:spcBef>
                <a:spcPts val="1800"/>
              </a:spcBef>
            </a:pPr>
            <a:r>
              <a:rPr lang="en-US" sz="2400" dirty="0" smtClean="0"/>
              <a:t>Switch off: circuit is broken (open)</a:t>
            </a:r>
          </a:p>
          <a:p>
            <a:pPr lvl="1" eaLnBrk="1" hangingPunct="1">
              <a:lnSpc>
                <a:spcPct val="80000"/>
              </a:lnSpc>
              <a:spcBef>
                <a:spcPts val="1800"/>
              </a:spcBef>
              <a:buFontTx/>
              <a:buNone/>
            </a:pPr>
            <a:endParaRPr lang="en-US" sz="1000" dirty="0" smtClean="0"/>
          </a:p>
          <a:p>
            <a:pPr eaLnBrk="1" hangingPunct="1">
              <a:lnSpc>
                <a:spcPct val="80000"/>
              </a:lnSpc>
              <a:spcBef>
                <a:spcPts val="1800"/>
              </a:spcBef>
            </a:pPr>
            <a:r>
              <a:rPr lang="en-US" sz="2600" dirty="0" smtClean="0">
                <a:solidFill>
                  <a:srgbClr val="800000"/>
                </a:solidFill>
              </a:rPr>
              <a:t>Electricity travels path of least resistance</a:t>
            </a:r>
          </a:p>
          <a:p>
            <a:pPr eaLnBrk="1" hangingPunct="1">
              <a:lnSpc>
                <a:spcPct val="80000"/>
              </a:lnSpc>
              <a:spcBef>
                <a:spcPts val="1800"/>
              </a:spcBef>
              <a:buFontTx/>
              <a:buNone/>
            </a:pPr>
            <a:endParaRPr lang="en-US" sz="1000" dirty="0" smtClean="0">
              <a:solidFill>
                <a:srgbClr val="800000"/>
              </a:solidFill>
            </a:endParaRPr>
          </a:p>
          <a:p>
            <a:pPr eaLnBrk="1" hangingPunct="1">
              <a:lnSpc>
                <a:spcPct val="80000"/>
              </a:lnSpc>
              <a:spcBef>
                <a:spcPts val="1800"/>
              </a:spcBef>
            </a:pPr>
            <a:r>
              <a:rPr lang="en-US" sz="2600" dirty="0" smtClean="0">
                <a:solidFill>
                  <a:srgbClr val="800000"/>
                </a:solidFill>
              </a:rPr>
              <a:t>Short circuit potential</a:t>
            </a:r>
          </a:p>
          <a:p>
            <a:pPr eaLnBrk="1" hangingPunct="1">
              <a:lnSpc>
                <a:spcPct val="80000"/>
              </a:lnSpc>
              <a:spcBef>
                <a:spcPts val="1800"/>
              </a:spcBef>
              <a:buFontTx/>
              <a:buNone/>
            </a:pPr>
            <a:endParaRPr lang="en-US" sz="1000" dirty="0" smtClean="0">
              <a:solidFill>
                <a:srgbClr val="800000"/>
              </a:solidFill>
            </a:endParaRPr>
          </a:p>
          <a:p>
            <a:pPr eaLnBrk="1" hangingPunct="1">
              <a:lnSpc>
                <a:spcPct val="80000"/>
              </a:lnSpc>
              <a:spcBef>
                <a:spcPts val="1800"/>
              </a:spcBef>
            </a:pPr>
            <a:r>
              <a:rPr lang="en-US" sz="2600" dirty="0" smtClean="0">
                <a:solidFill>
                  <a:srgbClr val="800000"/>
                </a:solidFill>
              </a:rPr>
              <a:t>Importance of grounding</a:t>
            </a:r>
          </a:p>
          <a:p>
            <a:pPr eaLnBrk="1" hangingPunct="1">
              <a:lnSpc>
                <a:spcPct val="80000"/>
              </a:lnSpc>
              <a:buFontTx/>
              <a:buNone/>
            </a:pPr>
            <a:endParaRPr lang="en-US" sz="2600" dirty="0" smtClean="0">
              <a:solidFill>
                <a:srgbClr val="800000"/>
              </a:solidFill>
            </a:endParaRPr>
          </a:p>
        </p:txBody>
      </p:sp>
      <p:sp>
        <p:nvSpPr>
          <p:cNvPr id="6148" name="Text Box 7"/>
          <p:cNvSpPr txBox="1">
            <a:spLocks noChangeArrowheads="1"/>
          </p:cNvSpPr>
          <p:nvPr/>
        </p:nvSpPr>
        <p:spPr bwMode="auto">
          <a:xfrm>
            <a:off x="123824" y="14768"/>
            <a:ext cx="9034463" cy="701675"/>
          </a:xfrm>
          <a:prstGeom prst="rect">
            <a:avLst/>
          </a:prstGeom>
          <a:noFill/>
          <a:ln w="9525">
            <a:noFill/>
            <a:miter lim="800000"/>
            <a:headEnd/>
            <a:tailEnd/>
          </a:ln>
        </p:spPr>
        <p:txBody>
          <a:bodyPr wrap="square">
            <a:spAutoFit/>
          </a:bodyPr>
          <a:lstStyle/>
          <a:p>
            <a:pPr algn="ctr"/>
            <a:r>
              <a:rPr lang="en-US" sz="4000" dirty="0">
                <a:latin typeface="+mj-lt"/>
              </a:rPr>
              <a:t>How Does Electricity Travel?</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49568" y="2746892"/>
            <a:ext cx="4405358" cy="2936905"/>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9</a:t>
            </a:fld>
            <a:r>
              <a:rPr lang="en-US" dirty="0" smtClean="0">
                <a:solidFill>
                  <a:srgbClr val="000000"/>
                </a:solidFill>
              </a:rPr>
              <a:t>/26</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500"/>
                                        <p:tgtEl>
                                          <p:spTgt spid="614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146">
                                            <p:txEl>
                                              <p:pRg st="1" end="1"/>
                                            </p:txEl>
                                          </p:spTgt>
                                        </p:tgtEl>
                                        <p:attrNameLst>
                                          <p:attrName>style.visibility</p:attrName>
                                        </p:attrNameLst>
                                      </p:cBhvr>
                                      <p:to>
                                        <p:strVal val="visible"/>
                                      </p:to>
                                    </p:set>
                                    <p:animEffect transition="in" filter="fade">
                                      <p:cBhvr>
                                        <p:cTn id="10" dur="500"/>
                                        <p:tgtEl>
                                          <p:spTgt spid="614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46">
                                            <p:txEl>
                                              <p:pRg st="2" end="2"/>
                                            </p:txEl>
                                          </p:spTgt>
                                        </p:tgtEl>
                                        <p:attrNameLst>
                                          <p:attrName>style.visibility</p:attrName>
                                        </p:attrNameLst>
                                      </p:cBhvr>
                                      <p:to>
                                        <p:strVal val="visible"/>
                                      </p:to>
                                    </p:set>
                                    <p:animEffect transition="in" filter="fade">
                                      <p:cBhvr>
                                        <p:cTn id="13" dur="500"/>
                                        <p:tgtEl>
                                          <p:spTgt spid="6146">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146">
                                            <p:txEl>
                                              <p:pRg st="4" end="4"/>
                                            </p:txEl>
                                          </p:spTgt>
                                        </p:tgtEl>
                                        <p:attrNameLst>
                                          <p:attrName>style.visibility</p:attrName>
                                        </p:attrNameLst>
                                      </p:cBhvr>
                                      <p:to>
                                        <p:strVal val="visible"/>
                                      </p:to>
                                    </p:set>
                                    <p:animEffect transition="in" filter="fade">
                                      <p:cBhvr>
                                        <p:cTn id="18" dur="500"/>
                                        <p:tgtEl>
                                          <p:spTgt spid="6146">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146">
                                            <p:txEl>
                                              <p:pRg st="6" end="6"/>
                                            </p:txEl>
                                          </p:spTgt>
                                        </p:tgtEl>
                                        <p:attrNameLst>
                                          <p:attrName>style.visibility</p:attrName>
                                        </p:attrNameLst>
                                      </p:cBhvr>
                                      <p:to>
                                        <p:strVal val="visible"/>
                                      </p:to>
                                    </p:set>
                                    <p:animEffect transition="in" filter="fade">
                                      <p:cBhvr>
                                        <p:cTn id="23" dur="500"/>
                                        <p:tgtEl>
                                          <p:spTgt spid="6146">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146">
                                            <p:txEl>
                                              <p:pRg st="8" end="8"/>
                                            </p:txEl>
                                          </p:spTgt>
                                        </p:tgtEl>
                                        <p:attrNameLst>
                                          <p:attrName>style.visibility</p:attrName>
                                        </p:attrNameLst>
                                      </p:cBhvr>
                                      <p:to>
                                        <p:strVal val="visible"/>
                                      </p:to>
                                    </p:set>
                                    <p:animEffect transition="in" filter="fade">
                                      <p:cBhvr>
                                        <p:cTn id="28" dur="500"/>
                                        <p:tgtEl>
                                          <p:spTgt spid="614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edickinson\Local Settings\Temporary Internet Files\Content.IE5\AY3UKUGC\MPj04392440000[1].jpg"/>
          <p:cNvPicPr>
            <a:picLocks noChangeAspect="1" noChangeArrowheads="1"/>
          </p:cNvPicPr>
          <p:nvPr/>
        </p:nvPicPr>
        <p:blipFill>
          <a:blip r:embed="rId2" cstate="print"/>
          <a:srcRect l="17347" t="4548" r="18990"/>
          <a:stretch>
            <a:fillRect/>
          </a:stretch>
        </p:blipFill>
        <p:spPr bwMode="auto">
          <a:xfrm>
            <a:off x="6478073" y="1633909"/>
            <a:ext cx="2434107" cy="2433034"/>
          </a:xfrm>
          <a:prstGeom prst="rect">
            <a:avLst/>
          </a:prstGeom>
          <a:noFill/>
        </p:spPr>
      </p:pic>
      <p:sp>
        <p:nvSpPr>
          <p:cNvPr id="7170" name="Rectangle 3"/>
          <p:cNvSpPr>
            <a:spLocks noGrp="1" noChangeArrowheads="1"/>
          </p:cNvSpPr>
          <p:nvPr>
            <p:ph idx="1"/>
          </p:nvPr>
        </p:nvSpPr>
        <p:spPr>
          <a:xfrm>
            <a:off x="554805" y="1092846"/>
            <a:ext cx="5868514" cy="5035969"/>
          </a:xfrm>
        </p:spPr>
        <p:txBody>
          <a:bodyPr/>
          <a:lstStyle/>
          <a:p>
            <a:pPr eaLnBrk="1" hangingPunct="1">
              <a:lnSpc>
                <a:spcPct val="80000"/>
              </a:lnSpc>
              <a:spcBef>
                <a:spcPts val="3000"/>
              </a:spcBef>
            </a:pPr>
            <a:r>
              <a:rPr lang="en-US" b="1" dirty="0" smtClean="0">
                <a:solidFill>
                  <a:srgbClr val="663300"/>
                </a:solidFill>
              </a:rPr>
              <a:t>Volts</a:t>
            </a:r>
            <a:r>
              <a:rPr lang="en-US" dirty="0" smtClean="0">
                <a:solidFill>
                  <a:srgbClr val="663300"/>
                </a:solidFill>
              </a:rPr>
              <a:t> – pressure</a:t>
            </a:r>
          </a:p>
          <a:p>
            <a:pPr eaLnBrk="1" hangingPunct="1">
              <a:lnSpc>
                <a:spcPct val="80000"/>
              </a:lnSpc>
              <a:spcBef>
                <a:spcPts val="3000"/>
              </a:spcBef>
            </a:pPr>
            <a:r>
              <a:rPr lang="en-US" b="1" dirty="0" smtClean="0">
                <a:solidFill>
                  <a:srgbClr val="663300"/>
                </a:solidFill>
              </a:rPr>
              <a:t>Amps</a:t>
            </a:r>
            <a:r>
              <a:rPr lang="en-US" dirty="0" smtClean="0">
                <a:solidFill>
                  <a:srgbClr val="663300"/>
                </a:solidFill>
              </a:rPr>
              <a:t> – amount of current</a:t>
            </a:r>
          </a:p>
          <a:p>
            <a:pPr eaLnBrk="1" hangingPunct="1">
              <a:lnSpc>
                <a:spcPct val="80000"/>
              </a:lnSpc>
              <a:spcBef>
                <a:spcPts val="3000"/>
              </a:spcBef>
            </a:pPr>
            <a:r>
              <a:rPr lang="en-US" b="1" dirty="0" smtClean="0">
                <a:solidFill>
                  <a:srgbClr val="663300"/>
                </a:solidFill>
              </a:rPr>
              <a:t>Resistance</a:t>
            </a:r>
            <a:r>
              <a:rPr lang="en-US" dirty="0" smtClean="0">
                <a:solidFill>
                  <a:srgbClr val="663300"/>
                </a:solidFill>
              </a:rPr>
              <a:t> – impedes the flow of amperage</a:t>
            </a:r>
          </a:p>
          <a:p>
            <a:pPr eaLnBrk="1" hangingPunct="1">
              <a:lnSpc>
                <a:spcPct val="80000"/>
              </a:lnSpc>
              <a:spcBef>
                <a:spcPts val="3000"/>
              </a:spcBef>
            </a:pPr>
            <a:r>
              <a:rPr lang="en-US" b="1" dirty="0" smtClean="0">
                <a:solidFill>
                  <a:srgbClr val="663300"/>
                </a:solidFill>
              </a:rPr>
              <a:t>Watts</a:t>
            </a:r>
            <a:r>
              <a:rPr lang="en-US" dirty="0" smtClean="0">
                <a:solidFill>
                  <a:srgbClr val="663300"/>
                </a:solidFill>
              </a:rPr>
              <a:t> – work done by the current under a certain voltage</a:t>
            </a:r>
          </a:p>
          <a:p>
            <a:pPr eaLnBrk="1" hangingPunct="1">
              <a:lnSpc>
                <a:spcPct val="80000"/>
              </a:lnSpc>
              <a:buFontTx/>
              <a:buNone/>
            </a:pPr>
            <a:endParaRPr lang="en-US" dirty="0" smtClean="0">
              <a:solidFill>
                <a:srgbClr val="663300"/>
              </a:solidFill>
            </a:endParaRPr>
          </a:p>
          <a:p>
            <a:pPr eaLnBrk="1" hangingPunct="1">
              <a:lnSpc>
                <a:spcPct val="80000"/>
              </a:lnSpc>
              <a:buFontTx/>
              <a:buNone/>
            </a:pPr>
            <a:endParaRPr lang="en-US" dirty="0" smtClean="0">
              <a:solidFill>
                <a:srgbClr val="663300"/>
              </a:solidFill>
            </a:endParaRPr>
          </a:p>
          <a:p>
            <a:pPr eaLnBrk="1" hangingPunct="1">
              <a:lnSpc>
                <a:spcPct val="80000"/>
              </a:lnSpc>
              <a:buFontTx/>
              <a:buNone/>
            </a:pPr>
            <a:endParaRPr lang="en-US" dirty="0" smtClean="0">
              <a:solidFill>
                <a:srgbClr val="663300"/>
              </a:solidFill>
            </a:endParaRPr>
          </a:p>
          <a:p>
            <a:pPr eaLnBrk="1" hangingPunct="1">
              <a:lnSpc>
                <a:spcPct val="80000"/>
              </a:lnSpc>
              <a:buFontTx/>
              <a:buNone/>
            </a:pPr>
            <a:endParaRPr lang="en-US" dirty="0" smtClean="0">
              <a:solidFill>
                <a:srgbClr val="663300"/>
              </a:solidFill>
            </a:endParaRPr>
          </a:p>
          <a:p>
            <a:pPr eaLnBrk="1" hangingPunct="1">
              <a:lnSpc>
                <a:spcPct val="80000"/>
              </a:lnSpc>
            </a:pPr>
            <a:endParaRPr lang="en-US" dirty="0" smtClean="0">
              <a:solidFill>
                <a:srgbClr val="663300"/>
              </a:solidFill>
            </a:endParaRPr>
          </a:p>
          <a:p>
            <a:pPr eaLnBrk="1" hangingPunct="1">
              <a:lnSpc>
                <a:spcPct val="80000"/>
              </a:lnSpc>
            </a:pPr>
            <a:endParaRPr lang="en-US" dirty="0" smtClean="0">
              <a:solidFill>
                <a:srgbClr val="663300"/>
              </a:solidFill>
            </a:endParaRPr>
          </a:p>
          <a:p>
            <a:pPr eaLnBrk="1" hangingPunct="1">
              <a:lnSpc>
                <a:spcPct val="80000"/>
              </a:lnSpc>
              <a:buFontTx/>
              <a:buNone/>
            </a:pPr>
            <a:endParaRPr lang="en-US" dirty="0" smtClean="0">
              <a:solidFill>
                <a:srgbClr val="663300"/>
              </a:solidFill>
            </a:endParaRPr>
          </a:p>
        </p:txBody>
      </p:sp>
      <p:sp>
        <p:nvSpPr>
          <p:cNvPr id="7171" name="Text Box 4"/>
          <p:cNvSpPr txBox="1">
            <a:spLocks noChangeArrowheads="1"/>
          </p:cNvSpPr>
          <p:nvPr/>
        </p:nvSpPr>
        <p:spPr bwMode="auto">
          <a:xfrm>
            <a:off x="41096" y="67010"/>
            <a:ext cx="9102903" cy="701675"/>
          </a:xfrm>
          <a:prstGeom prst="rect">
            <a:avLst/>
          </a:prstGeom>
          <a:noFill/>
          <a:ln w="9525">
            <a:noFill/>
            <a:miter lim="800000"/>
            <a:headEnd/>
            <a:tailEnd/>
          </a:ln>
        </p:spPr>
        <p:txBody>
          <a:bodyPr wrap="square">
            <a:spAutoFit/>
          </a:bodyPr>
          <a:lstStyle/>
          <a:p>
            <a:pPr algn="ctr"/>
            <a:r>
              <a:rPr lang="en-US" sz="4000" dirty="0">
                <a:latin typeface="+mj-lt"/>
              </a:rPr>
              <a:t>How is Electricity Measured?</a:t>
            </a:r>
          </a:p>
        </p:txBody>
      </p:sp>
      <p:sp>
        <p:nvSpPr>
          <p:cNvPr id="7"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10</a:t>
            </a:fld>
            <a:r>
              <a:rPr lang="en-US" dirty="0" smtClean="0">
                <a:solidFill>
                  <a:srgbClr val="000000"/>
                </a:solidFill>
              </a:rPr>
              <a:t>/26</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0">
                                            <p:txEl>
                                              <p:pRg st="0" end="0"/>
                                            </p:txEl>
                                          </p:spTgt>
                                        </p:tgtEl>
                                        <p:attrNameLst>
                                          <p:attrName>style.visibility</p:attrName>
                                        </p:attrNameLst>
                                      </p:cBhvr>
                                      <p:to>
                                        <p:strVal val="visible"/>
                                      </p:to>
                                    </p:set>
                                    <p:animEffect transition="in" filter="fade">
                                      <p:cBhvr>
                                        <p:cTn id="7" dur="500"/>
                                        <p:tgtEl>
                                          <p:spTgt spid="71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0">
                                            <p:txEl>
                                              <p:pRg st="1" end="1"/>
                                            </p:txEl>
                                          </p:spTgt>
                                        </p:tgtEl>
                                        <p:attrNameLst>
                                          <p:attrName>style.visibility</p:attrName>
                                        </p:attrNameLst>
                                      </p:cBhvr>
                                      <p:to>
                                        <p:strVal val="visible"/>
                                      </p:to>
                                    </p:set>
                                    <p:animEffect transition="in" filter="fade">
                                      <p:cBhvr>
                                        <p:cTn id="12" dur="500"/>
                                        <p:tgtEl>
                                          <p:spTgt spid="71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0">
                                            <p:txEl>
                                              <p:pRg st="2" end="2"/>
                                            </p:txEl>
                                          </p:spTgt>
                                        </p:tgtEl>
                                        <p:attrNameLst>
                                          <p:attrName>style.visibility</p:attrName>
                                        </p:attrNameLst>
                                      </p:cBhvr>
                                      <p:to>
                                        <p:strVal val="visible"/>
                                      </p:to>
                                    </p:set>
                                    <p:animEffect transition="in" filter="fade">
                                      <p:cBhvr>
                                        <p:cTn id="17" dur="500"/>
                                        <p:tgtEl>
                                          <p:spTgt spid="717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0">
                                            <p:txEl>
                                              <p:pRg st="3" end="3"/>
                                            </p:txEl>
                                          </p:spTgt>
                                        </p:tgtEl>
                                        <p:attrNameLst>
                                          <p:attrName>style.visibility</p:attrName>
                                        </p:attrNameLst>
                                      </p:cBhvr>
                                      <p:to>
                                        <p:strVal val="visible"/>
                                      </p:to>
                                    </p:set>
                                    <p:animEffect transition="in" filter="fade">
                                      <p:cBhvr>
                                        <p:cTn id="22" dur="500"/>
                                        <p:tgtEl>
                                          <p:spTgt spid="717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idx="1"/>
          </p:nvPr>
        </p:nvSpPr>
        <p:spPr>
          <a:xfrm>
            <a:off x="248310" y="901577"/>
            <a:ext cx="7430140" cy="4710354"/>
          </a:xfrm>
        </p:spPr>
        <p:txBody>
          <a:bodyPr>
            <a:normAutofit lnSpcReduction="10000"/>
          </a:bodyPr>
          <a:lstStyle/>
          <a:p>
            <a:pPr eaLnBrk="1" hangingPunct="1">
              <a:spcAft>
                <a:spcPct val="10000"/>
              </a:spcAft>
            </a:pPr>
            <a:r>
              <a:rPr lang="en-US" dirty="0" smtClean="0">
                <a:solidFill>
                  <a:srgbClr val="006666"/>
                </a:solidFill>
              </a:rPr>
              <a:t>Skin offers most of the body’s electrical resistance</a:t>
            </a:r>
          </a:p>
          <a:p>
            <a:pPr eaLnBrk="1" hangingPunct="1">
              <a:spcAft>
                <a:spcPct val="10000"/>
              </a:spcAft>
            </a:pPr>
            <a:r>
              <a:rPr lang="en-US" dirty="0" smtClean="0">
                <a:solidFill>
                  <a:srgbClr val="800000"/>
                </a:solidFill>
              </a:rPr>
              <a:t>Increased resistance </a:t>
            </a:r>
          </a:p>
          <a:p>
            <a:pPr lvl="1" eaLnBrk="1" hangingPunct="1">
              <a:spcAft>
                <a:spcPct val="10000"/>
              </a:spcAft>
            </a:pPr>
            <a:r>
              <a:rPr lang="en-US" sz="3200" dirty="0" smtClean="0"/>
              <a:t>Thick, callused, or dry skin</a:t>
            </a:r>
          </a:p>
          <a:p>
            <a:pPr eaLnBrk="1" hangingPunct="1">
              <a:spcAft>
                <a:spcPct val="10000"/>
              </a:spcAft>
            </a:pPr>
            <a:r>
              <a:rPr lang="en-US" dirty="0" smtClean="0">
                <a:solidFill>
                  <a:srgbClr val="800000"/>
                </a:solidFill>
              </a:rPr>
              <a:t>Decreased resistance</a:t>
            </a:r>
          </a:p>
          <a:p>
            <a:pPr lvl="1" eaLnBrk="1" hangingPunct="1">
              <a:spcAft>
                <a:spcPct val="10000"/>
              </a:spcAft>
            </a:pPr>
            <a:r>
              <a:rPr lang="en-US" sz="3200" dirty="0" smtClean="0"/>
              <a:t>Thin skin </a:t>
            </a:r>
          </a:p>
          <a:p>
            <a:pPr lvl="1" eaLnBrk="1" hangingPunct="1">
              <a:spcAft>
                <a:spcPct val="10000"/>
              </a:spcAft>
            </a:pPr>
            <a:r>
              <a:rPr lang="en-US" sz="3200" dirty="0" smtClean="0"/>
              <a:t>Wet or sweaty skin</a:t>
            </a:r>
          </a:p>
          <a:p>
            <a:pPr lvl="1" eaLnBrk="1" hangingPunct="1">
              <a:spcAft>
                <a:spcPct val="10000"/>
              </a:spcAft>
            </a:pPr>
            <a:r>
              <a:rPr lang="en-US" sz="3200" dirty="0" smtClean="0"/>
              <a:t>Broken or abraded skin</a:t>
            </a:r>
          </a:p>
        </p:txBody>
      </p:sp>
      <p:sp>
        <p:nvSpPr>
          <p:cNvPr id="8195" name="Text Box 5"/>
          <p:cNvSpPr txBox="1">
            <a:spLocks noChangeArrowheads="1"/>
          </p:cNvSpPr>
          <p:nvPr/>
        </p:nvSpPr>
        <p:spPr bwMode="auto">
          <a:xfrm>
            <a:off x="100352" y="74611"/>
            <a:ext cx="9043648" cy="701675"/>
          </a:xfrm>
          <a:prstGeom prst="rect">
            <a:avLst/>
          </a:prstGeom>
          <a:noFill/>
          <a:ln w="9525">
            <a:noFill/>
            <a:miter lim="800000"/>
            <a:headEnd/>
            <a:tailEnd/>
          </a:ln>
        </p:spPr>
        <p:txBody>
          <a:bodyPr wrap="square">
            <a:spAutoFit/>
          </a:bodyPr>
          <a:lstStyle/>
          <a:p>
            <a:pPr algn="ctr"/>
            <a:r>
              <a:rPr lang="en-US" sz="4000" dirty="0">
                <a:latin typeface="+mj-lt"/>
              </a:rPr>
              <a:t>Body Resistance</a:t>
            </a:r>
          </a:p>
        </p:txBody>
      </p:sp>
      <p:pic>
        <p:nvPicPr>
          <p:cNvPr id="4099" name="Picture 3" descr="C:\Program Files\Microsoft Office\MEDIA\CAGCAT10\j0195812.wmf"/>
          <p:cNvPicPr>
            <a:picLocks noChangeAspect="1" noChangeArrowheads="1"/>
          </p:cNvPicPr>
          <p:nvPr/>
        </p:nvPicPr>
        <p:blipFill>
          <a:blip r:embed="rId3" cstate="print"/>
          <a:stretch>
            <a:fillRect/>
          </a:stretch>
        </p:blipFill>
        <p:spPr bwMode="auto">
          <a:xfrm>
            <a:off x="5670242" y="2381187"/>
            <a:ext cx="3315366" cy="24585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11</a:t>
            </a:fld>
            <a:r>
              <a:rPr lang="en-US" dirty="0" smtClean="0">
                <a:solidFill>
                  <a:srgbClr val="000000"/>
                </a:solidFill>
              </a:rPr>
              <a:t>/26</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idx="1"/>
          </p:nvPr>
        </p:nvSpPr>
        <p:spPr>
          <a:xfrm>
            <a:off x="481013" y="1138238"/>
            <a:ext cx="8343900" cy="4908550"/>
          </a:xfrm>
        </p:spPr>
        <p:txBody>
          <a:bodyPr/>
          <a:lstStyle/>
          <a:p>
            <a:pPr eaLnBrk="1" hangingPunct="1">
              <a:spcBef>
                <a:spcPts val="1200"/>
              </a:spcBef>
            </a:pPr>
            <a:r>
              <a:rPr lang="en-US" dirty="0" smtClean="0">
                <a:solidFill>
                  <a:srgbClr val="006666"/>
                </a:solidFill>
              </a:rPr>
              <a:t>Different levels of electrical resistance </a:t>
            </a:r>
            <a:br>
              <a:rPr lang="en-US" dirty="0" smtClean="0">
                <a:solidFill>
                  <a:srgbClr val="006666"/>
                </a:solidFill>
              </a:rPr>
            </a:br>
            <a:r>
              <a:rPr lang="en-US" dirty="0" smtClean="0">
                <a:solidFill>
                  <a:srgbClr val="006666"/>
                </a:solidFill>
              </a:rPr>
              <a:t>for each person</a:t>
            </a:r>
          </a:p>
          <a:p>
            <a:pPr eaLnBrk="1" hangingPunct="1">
              <a:spcBef>
                <a:spcPts val="1200"/>
              </a:spcBef>
            </a:pPr>
            <a:r>
              <a:rPr lang="en-US" dirty="0" smtClean="0">
                <a:solidFill>
                  <a:srgbClr val="800000"/>
                </a:solidFill>
              </a:rPr>
              <a:t>Ranges from 500 ohms to many thousands </a:t>
            </a:r>
            <a:br>
              <a:rPr lang="en-US" dirty="0" smtClean="0">
                <a:solidFill>
                  <a:srgbClr val="800000"/>
                </a:solidFill>
              </a:rPr>
            </a:br>
            <a:r>
              <a:rPr lang="en-US" dirty="0" smtClean="0">
                <a:solidFill>
                  <a:srgbClr val="800000"/>
                </a:solidFill>
              </a:rPr>
              <a:t>of ohms</a:t>
            </a:r>
          </a:p>
          <a:p>
            <a:pPr eaLnBrk="1" hangingPunct="1">
              <a:spcBef>
                <a:spcPts val="1200"/>
              </a:spcBef>
            </a:pPr>
            <a:r>
              <a:rPr lang="en-US" dirty="0" smtClean="0">
                <a:solidFill>
                  <a:srgbClr val="660066"/>
                </a:solidFill>
              </a:rPr>
              <a:t>The greater the body’s resistance, the less chance of harm</a:t>
            </a:r>
          </a:p>
          <a:p>
            <a:pPr eaLnBrk="1" hangingPunct="1">
              <a:spcBef>
                <a:spcPts val="1200"/>
              </a:spcBef>
            </a:pPr>
            <a:r>
              <a:rPr lang="en-US" dirty="0" smtClean="0">
                <a:solidFill>
                  <a:srgbClr val="006600"/>
                </a:solidFill>
              </a:rPr>
              <a:t>A similar voltage shock can be minor to </a:t>
            </a:r>
            <a:br>
              <a:rPr lang="en-US" dirty="0" smtClean="0">
                <a:solidFill>
                  <a:srgbClr val="006600"/>
                </a:solidFill>
              </a:rPr>
            </a:br>
            <a:r>
              <a:rPr lang="en-US" dirty="0" smtClean="0">
                <a:solidFill>
                  <a:srgbClr val="006600"/>
                </a:solidFill>
              </a:rPr>
              <a:t>one person and deadly to another</a:t>
            </a:r>
          </a:p>
          <a:p>
            <a:pPr eaLnBrk="1" hangingPunct="1"/>
            <a:endParaRPr lang="en-US" dirty="0" smtClean="0">
              <a:solidFill>
                <a:srgbClr val="006600"/>
              </a:solidFill>
            </a:endParaRPr>
          </a:p>
        </p:txBody>
      </p:sp>
      <p:sp>
        <p:nvSpPr>
          <p:cNvPr id="9219" name="Text Box 4"/>
          <p:cNvSpPr txBox="1">
            <a:spLocks noChangeArrowheads="1"/>
          </p:cNvSpPr>
          <p:nvPr/>
        </p:nvSpPr>
        <p:spPr bwMode="auto">
          <a:xfrm>
            <a:off x="12700" y="73840"/>
            <a:ext cx="9131300" cy="701675"/>
          </a:xfrm>
          <a:prstGeom prst="rect">
            <a:avLst/>
          </a:prstGeom>
          <a:noFill/>
          <a:ln w="9525">
            <a:noFill/>
            <a:miter lim="800000"/>
            <a:headEnd/>
            <a:tailEnd/>
          </a:ln>
        </p:spPr>
        <p:txBody>
          <a:bodyPr wrap="square">
            <a:spAutoFit/>
          </a:bodyPr>
          <a:lstStyle/>
          <a:p>
            <a:pPr algn="ctr"/>
            <a:r>
              <a:rPr lang="en-US" sz="4000" dirty="0">
                <a:latin typeface="+mj-lt"/>
              </a:rPr>
              <a:t>Resistance Varies</a:t>
            </a:r>
          </a:p>
        </p:txBody>
      </p:sp>
      <p:sp>
        <p:nvSpPr>
          <p:cNvPr id="6"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12</a:t>
            </a:fld>
            <a:r>
              <a:rPr lang="en-US" dirty="0" smtClean="0">
                <a:solidFill>
                  <a:srgbClr val="000000"/>
                </a:solidFill>
              </a:rPr>
              <a:t>/26</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8">
                                            <p:txEl>
                                              <p:pRg st="0" end="0"/>
                                            </p:txEl>
                                          </p:spTgt>
                                        </p:tgtEl>
                                        <p:attrNameLst>
                                          <p:attrName>style.visibility</p:attrName>
                                        </p:attrNameLst>
                                      </p:cBhvr>
                                      <p:to>
                                        <p:strVal val="visible"/>
                                      </p:to>
                                    </p:set>
                                    <p:animEffect transition="in" filter="fade">
                                      <p:cBhvr>
                                        <p:cTn id="7" dur="500"/>
                                        <p:tgtEl>
                                          <p:spTgt spid="92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18">
                                            <p:txEl>
                                              <p:pRg st="1" end="1"/>
                                            </p:txEl>
                                          </p:spTgt>
                                        </p:tgtEl>
                                        <p:attrNameLst>
                                          <p:attrName>style.visibility</p:attrName>
                                        </p:attrNameLst>
                                      </p:cBhvr>
                                      <p:to>
                                        <p:strVal val="visible"/>
                                      </p:to>
                                    </p:set>
                                    <p:animEffect transition="in" filter="fade">
                                      <p:cBhvr>
                                        <p:cTn id="12" dur="500"/>
                                        <p:tgtEl>
                                          <p:spTgt spid="92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218">
                                            <p:txEl>
                                              <p:pRg st="2" end="2"/>
                                            </p:txEl>
                                          </p:spTgt>
                                        </p:tgtEl>
                                        <p:attrNameLst>
                                          <p:attrName>style.visibility</p:attrName>
                                        </p:attrNameLst>
                                      </p:cBhvr>
                                      <p:to>
                                        <p:strVal val="visible"/>
                                      </p:to>
                                    </p:set>
                                    <p:animEffect transition="in" filter="fade">
                                      <p:cBhvr>
                                        <p:cTn id="17" dur="500"/>
                                        <p:tgtEl>
                                          <p:spTgt spid="92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218">
                                            <p:txEl>
                                              <p:pRg st="3" end="3"/>
                                            </p:txEl>
                                          </p:spTgt>
                                        </p:tgtEl>
                                        <p:attrNameLst>
                                          <p:attrName>style.visibility</p:attrName>
                                        </p:attrNameLst>
                                      </p:cBhvr>
                                      <p:to>
                                        <p:strVal val="visible"/>
                                      </p:to>
                                    </p:set>
                                    <p:animEffect transition="in" filter="fade">
                                      <p:cBhvr>
                                        <p:cTn id="22" dur="500"/>
                                        <p:tgtEl>
                                          <p:spTgt spid="92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idx="1"/>
          </p:nvPr>
        </p:nvSpPr>
        <p:spPr>
          <a:xfrm>
            <a:off x="210618" y="893870"/>
            <a:ext cx="8393988" cy="4600575"/>
          </a:xfrm>
        </p:spPr>
        <p:txBody>
          <a:bodyPr>
            <a:noAutofit/>
          </a:bodyPr>
          <a:lstStyle/>
          <a:p>
            <a:pPr eaLnBrk="1" hangingPunct="1">
              <a:lnSpc>
                <a:spcPct val="80000"/>
              </a:lnSpc>
            </a:pPr>
            <a:r>
              <a:rPr lang="en-US" sz="2400" b="1" dirty="0" smtClean="0"/>
              <a:t>1 </a:t>
            </a:r>
            <a:r>
              <a:rPr lang="en-US" sz="2400" b="1" dirty="0" smtClean="0">
                <a:solidFill>
                  <a:srgbClr val="006666"/>
                </a:solidFill>
              </a:rPr>
              <a:t>mA</a:t>
            </a:r>
            <a:r>
              <a:rPr lang="en-US" sz="2400" dirty="0" smtClean="0">
                <a:solidFill>
                  <a:srgbClr val="006666"/>
                </a:solidFill>
              </a:rPr>
              <a:t>: Can be felt by the body</a:t>
            </a:r>
          </a:p>
          <a:p>
            <a:pPr eaLnBrk="1" hangingPunct="1">
              <a:lnSpc>
                <a:spcPct val="80000"/>
              </a:lnSpc>
              <a:buFontTx/>
              <a:buNone/>
            </a:pPr>
            <a:endParaRPr lang="en-US" sz="2400" dirty="0" smtClean="0">
              <a:solidFill>
                <a:srgbClr val="006666"/>
              </a:solidFill>
            </a:endParaRPr>
          </a:p>
          <a:p>
            <a:pPr eaLnBrk="1" hangingPunct="1">
              <a:lnSpc>
                <a:spcPct val="80000"/>
              </a:lnSpc>
            </a:pPr>
            <a:r>
              <a:rPr lang="en-US" sz="2400" b="1" dirty="0" smtClean="0">
                <a:solidFill>
                  <a:srgbClr val="800000"/>
                </a:solidFill>
              </a:rPr>
              <a:t>2-10 mA</a:t>
            </a:r>
            <a:r>
              <a:rPr lang="en-US" sz="2400" dirty="0" smtClean="0">
                <a:solidFill>
                  <a:srgbClr val="800000"/>
                </a:solidFill>
              </a:rPr>
              <a:t>: Minor shock, might result in a fall</a:t>
            </a:r>
          </a:p>
          <a:p>
            <a:pPr eaLnBrk="1" hangingPunct="1">
              <a:lnSpc>
                <a:spcPct val="80000"/>
              </a:lnSpc>
              <a:buFontTx/>
              <a:buNone/>
            </a:pPr>
            <a:endParaRPr lang="en-US" sz="2400" dirty="0" smtClean="0">
              <a:solidFill>
                <a:srgbClr val="800000"/>
              </a:solidFill>
            </a:endParaRPr>
          </a:p>
          <a:p>
            <a:pPr eaLnBrk="1" hangingPunct="1">
              <a:lnSpc>
                <a:spcPct val="80000"/>
              </a:lnSpc>
            </a:pPr>
            <a:r>
              <a:rPr lang="en-US" sz="2400" b="1" dirty="0" smtClean="0">
                <a:solidFill>
                  <a:srgbClr val="660066"/>
                </a:solidFill>
              </a:rPr>
              <a:t>10-25 mA</a:t>
            </a:r>
            <a:r>
              <a:rPr lang="en-US" sz="2400" dirty="0" smtClean="0">
                <a:solidFill>
                  <a:srgbClr val="660066"/>
                </a:solidFill>
              </a:rPr>
              <a:t>: Loss of muscle control, may not be able to let go of the current</a:t>
            </a:r>
          </a:p>
          <a:p>
            <a:pPr eaLnBrk="1" hangingPunct="1">
              <a:lnSpc>
                <a:spcPct val="80000"/>
              </a:lnSpc>
              <a:buFontTx/>
              <a:buNone/>
            </a:pPr>
            <a:endParaRPr lang="en-US" sz="2400" dirty="0" smtClean="0">
              <a:solidFill>
                <a:srgbClr val="660066"/>
              </a:solidFill>
            </a:endParaRPr>
          </a:p>
          <a:p>
            <a:pPr eaLnBrk="1" hangingPunct="1">
              <a:lnSpc>
                <a:spcPct val="80000"/>
              </a:lnSpc>
            </a:pPr>
            <a:r>
              <a:rPr lang="en-US" sz="2400" b="1" dirty="0" smtClean="0">
                <a:solidFill>
                  <a:srgbClr val="663300"/>
                </a:solidFill>
              </a:rPr>
              <a:t>25-75 mA</a:t>
            </a:r>
            <a:r>
              <a:rPr lang="en-US" sz="2400" dirty="0" smtClean="0">
                <a:solidFill>
                  <a:srgbClr val="663300"/>
                </a:solidFill>
              </a:rPr>
              <a:t>: Painful, may lead to collapse or death</a:t>
            </a:r>
          </a:p>
          <a:p>
            <a:pPr eaLnBrk="1" hangingPunct="1">
              <a:lnSpc>
                <a:spcPct val="80000"/>
              </a:lnSpc>
              <a:buFontTx/>
              <a:buNone/>
            </a:pPr>
            <a:endParaRPr lang="en-US" sz="2400" dirty="0" smtClean="0">
              <a:solidFill>
                <a:srgbClr val="663300"/>
              </a:solidFill>
            </a:endParaRPr>
          </a:p>
          <a:p>
            <a:pPr eaLnBrk="1" hangingPunct="1">
              <a:lnSpc>
                <a:spcPct val="80000"/>
              </a:lnSpc>
            </a:pPr>
            <a:r>
              <a:rPr lang="en-US" sz="2400" b="1" dirty="0" smtClean="0">
                <a:solidFill>
                  <a:srgbClr val="006600"/>
                </a:solidFill>
              </a:rPr>
              <a:t>75-300 mA</a:t>
            </a:r>
            <a:r>
              <a:rPr lang="en-US" sz="2400" dirty="0" smtClean="0">
                <a:solidFill>
                  <a:srgbClr val="006600"/>
                </a:solidFill>
              </a:rPr>
              <a:t>: Duration lasting only a fraction  </a:t>
            </a:r>
            <a:br>
              <a:rPr lang="en-US" sz="2400" dirty="0" smtClean="0">
                <a:solidFill>
                  <a:srgbClr val="006600"/>
                </a:solidFill>
              </a:rPr>
            </a:br>
            <a:r>
              <a:rPr lang="en-US" sz="2400" dirty="0" smtClean="0">
                <a:solidFill>
                  <a:srgbClr val="006600"/>
                </a:solidFill>
              </a:rPr>
              <a:t>of a second is usually fatal</a:t>
            </a:r>
          </a:p>
          <a:p>
            <a:pPr eaLnBrk="1" hangingPunct="1">
              <a:lnSpc>
                <a:spcPct val="80000"/>
              </a:lnSpc>
              <a:buFontTx/>
              <a:buNone/>
            </a:pPr>
            <a:endParaRPr lang="en-US" sz="2400" dirty="0" smtClean="0">
              <a:solidFill>
                <a:srgbClr val="006600"/>
              </a:solidFill>
            </a:endParaRPr>
          </a:p>
          <a:p>
            <a:pPr eaLnBrk="1" hangingPunct="1">
              <a:lnSpc>
                <a:spcPct val="80000"/>
              </a:lnSpc>
            </a:pPr>
            <a:r>
              <a:rPr lang="en-US" sz="2400" dirty="0" smtClean="0">
                <a:solidFill>
                  <a:srgbClr val="660066"/>
                </a:solidFill>
              </a:rPr>
              <a:t>The longer the exposure, the greater the damage</a:t>
            </a:r>
          </a:p>
        </p:txBody>
      </p:sp>
      <p:pic>
        <p:nvPicPr>
          <p:cNvPr id="10243" name="Picture 5" descr="MCj03122600000[1]"/>
          <p:cNvPicPr>
            <a:picLocks noChangeAspect="1" noChangeArrowheads="1"/>
          </p:cNvPicPr>
          <p:nvPr/>
        </p:nvPicPr>
        <p:blipFill>
          <a:blip r:embed="rId3" cstate="print"/>
          <a:srcRect/>
          <a:stretch>
            <a:fillRect/>
          </a:stretch>
        </p:blipFill>
        <p:spPr bwMode="auto">
          <a:xfrm>
            <a:off x="6710006" y="3381945"/>
            <a:ext cx="2190750" cy="1639888"/>
          </a:xfrm>
          <a:prstGeom prst="rect">
            <a:avLst/>
          </a:prstGeom>
          <a:noFill/>
          <a:ln w="9525">
            <a:noFill/>
            <a:miter lim="800000"/>
            <a:headEnd/>
            <a:tailEnd/>
          </a:ln>
        </p:spPr>
      </p:pic>
      <p:sp>
        <p:nvSpPr>
          <p:cNvPr id="10244" name="Text Box 6"/>
          <p:cNvSpPr txBox="1">
            <a:spLocks noChangeArrowheads="1"/>
          </p:cNvSpPr>
          <p:nvPr/>
        </p:nvSpPr>
        <p:spPr bwMode="auto">
          <a:xfrm>
            <a:off x="0" y="29536"/>
            <a:ext cx="9144000" cy="707886"/>
          </a:xfrm>
          <a:prstGeom prst="rect">
            <a:avLst/>
          </a:prstGeom>
          <a:noFill/>
          <a:ln w="9525">
            <a:noFill/>
            <a:miter lim="800000"/>
            <a:headEnd/>
            <a:tailEnd/>
          </a:ln>
        </p:spPr>
        <p:txBody>
          <a:bodyPr wrap="square">
            <a:spAutoFit/>
          </a:bodyPr>
          <a:lstStyle/>
          <a:p>
            <a:pPr algn="ctr"/>
            <a:r>
              <a:rPr lang="en-US" sz="4000" dirty="0">
                <a:latin typeface="+mj-lt"/>
              </a:rPr>
              <a:t>Electricity’s </a:t>
            </a:r>
            <a:r>
              <a:rPr lang="en-US" sz="4000" dirty="0" smtClean="0">
                <a:latin typeface="+mj-lt"/>
              </a:rPr>
              <a:t>Effects on </a:t>
            </a:r>
            <a:r>
              <a:rPr lang="en-US" sz="4000" dirty="0">
                <a:latin typeface="+mj-lt"/>
              </a:rPr>
              <a:t>the Human Body</a:t>
            </a:r>
          </a:p>
        </p:txBody>
      </p:sp>
      <p:sp>
        <p:nvSpPr>
          <p:cNvPr id="7"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13</a:t>
            </a:fld>
            <a:r>
              <a:rPr lang="en-US" dirty="0" smtClean="0">
                <a:solidFill>
                  <a:srgbClr val="000000"/>
                </a:solidFill>
              </a:rPr>
              <a:t>/26</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2">
                                            <p:txEl>
                                              <p:pRg st="0" end="0"/>
                                            </p:txEl>
                                          </p:spTgt>
                                        </p:tgtEl>
                                        <p:attrNameLst>
                                          <p:attrName>style.visibility</p:attrName>
                                        </p:attrNameLst>
                                      </p:cBhvr>
                                      <p:to>
                                        <p:strVal val="visible"/>
                                      </p:to>
                                    </p:set>
                                    <p:animEffect transition="in" filter="fade">
                                      <p:cBhvr>
                                        <p:cTn id="7" dur="500"/>
                                        <p:tgtEl>
                                          <p:spTgt spid="102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2">
                                            <p:txEl>
                                              <p:pRg st="2" end="2"/>
                                            </p:txEl>
                                          </p:spTgt>
                                        </p:tgtEl>
                                        <p:attrNameLst>
                                          <p:attrName>style.visibility</p:attrName>
                                        </p:attrNameLst>
                                      </p:cBhvr>
                                      <p:to>
                                        <p:strVal val="visible"/>
                                      </p:to>
                                    </p:set>
                                    <p:animEffect transition="in" filter="fade">
                                      <p:cBhvr>
                                        <p:cTn id="12" dur="500"/>
                                        <p:tgtEl>
                                          <p:spTgt spid="1024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242">
                                            <p:txEl>
                                              <p:pRg st="4" end="4"/>
                                            </p:txEl>
                                          </p:spTgt>
                                        </p:tgtEl>
                                        <p:attrNameLst>
                                          <p:attrName>style.visibility</p:attrName>
                                        </p:attrNameLst>
                                      </p:cBhvr>
                                      <p:to>
                                        <p:strVal val="visible"/>
                                      </p:to>
                                    </p:set>
                                    <p:animEffect transition="in" filter="fade">
                                      <p:cBhvr>
                                        <p:cTn id="17" dur="500"/>
                                        <p:tgtEl>
                                          <p:spTgt spid="1024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242">
                                            <p:txEl>
                                              <p:pRg st="6" end="6"/>
                                            </p:txEl>
                                          </p:spTgt>
                                        </p:tgtEl>
                                        <p:attrNameLst>
                                          <p:attrName>style.visibility</p:attrName>
                                        </p:attrNameLst>
                                      </p:cBhvr>
                                      <p:to>
                                        <p:strVal val="visible"/>
                                      </p:to>
                                    </p:set>
                                    <p:animEffect transition="in" filter="fade">
                                      <p:cBhvr>
                                        <p:cTn id="22" dur="500"/>
                                        <p:tgtEl>
                                          <p:spTgt spid="1024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242">
                                            <p:txEl>
                                              <p:pRg st="8" end="8"/>
                                            </p:txEl>
                                          </p:spTgt>
                                        </p:tgtEl>
                                        <p:attrNameLst>
                                          <p:attrName>style.visibility</p:attrName>
                                        </p:attrNameLst>
                                      </p:cBhvr>
                                      <p:to>
                                        <p:strVal val="visible"/>
                                      </p:to>
                                    </p:set>
                                    <p:animEffect transition="in" filter="fade">
                                      <p:cBhvr>
                                        <p:cTn id="27" dur="500"/>
                                        <p:tgtEl>
                                          <p:spTgt spid="10242">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242">
                                            <p:txEl>
                                              <p:pRg st="10" end="10"/>
                                            </p:txEl>
                                          </p:spTgt>
                                        </p:tgtEl>
                                        <p:attrNameLst>
                                          <p:attrName>style.visibility</p:attrName>
                                        </p:attrNameLst>
                                      </p:cBhvr>
                                      <p:to>
                                        <p:strVal val="visible"/>
                                      </p:to>
                                    </p:set>
                                    <p:animEffect transition="in" filter="fade">
                                      <p:cBhvr>
                                        <p:cTn id="32" dur="500"/>
                                        <p:tgtEl>
                                          <p:spTgt spid="1024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3" descr="elec 15"/>
          <p:cNvPicPr>
            <a:picLocks noChangeAspect="1" noChangeArrowheads="1"/>
          </p:cNvPicPr>
          <p:nvPr/>
        </p:nvPicPr>
        <p:blipFill>
          <a:blip r:embed="rId3" cstate="print"/>
          <a:stretch>
            <a:fillRect/>
          </a:stretch>
        </p:blipFill>
        <p:spPr bwMode="auto">
          <a:xfrm>
            <a:off x="5718816" y="1629457"/>
            <a:ext cx="2804947" cy="18675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267" name="Rectangle 4"/>
          <p:cNvSpPr>
            <a:spLocks noGrp="1" noChangeArrowheads="1"/>
          </p:cNvSpPr>
          <p:nvPr>
            <p:ph idx="1"/>
          </p:nvPr>
        </p:nvSpPr>
        <p:spPr>
          <a:xfrm>
            <a:off x="146549" y="1131579"/>
            <a:ext cx="5781675" cy="4184650"/>
          </a:xfrm>
        </p:spPr>
        <p:txBody>
          <a:bodyPr/>
          <a:lstStyle/>
          <a:p>
            <a:pPr eaLnBrk="1" hangingPunct="1">
              <a:lnSpc>
                <a:spcPct val="90000"/>
              </a:lnSpc>
              <a:spcBef>
                <a:spcPts val="3000"/>
              </a:spcBef>
            </a:pPr>
            <a:r>
              <a:rPr lang="en-US" sz="2800" dirty="0" smtClean="0">
                <a:solidFill>
                  <a:srgbClr val="660066"/>
                </a:solidFill>
              </a:rPr>
              <a:t>Stay 10 feet from high voltage lines</a:t>
            </a:r>
          </a:p>
          <a:p>
            <a:pPr eaLnBrk="1" hangingPunct="1">
              <a:lnSpc>
                <a:spcPct val="90000"/>
              </a:lnSpc>
              <a:spcBef>
                <a:spcPts val="3000"/>
              </a:spcBef>
            </a:pPr>
            <a:r>
              <a:rPr lang="en-US" sz="2800" dirty="0" smtClean="0">
                <a:solidFill>
                  <a:srgbClr val="006666"/>
                </a:solidFill>
              </a:rPr>
              <a:t>Avoid broken plugs and switches</a:t>
            </a:r>
          </a:p>
          <a:p>
            <a:pPr eaLnBrk="1" hangingPunct="1">
              <a:lnSpc>
                <a:spcPct val="90000"/>
              </a:lnSpc>
              <a:spcBef>
                <a:spcPts val="3000"/>
              </a:spcBef>
            </a:pPr>
            <a:r>
              <a:rPr lang="en-US" sz="2800" dirty="0" smtClean="0">
                <a:solidFill>
                  <a:srgbClr val="800000"/>
                </a:solidFill>
              </a:rPr>
              <a:t>Avoid flammable materials</a:t>
            </a:r>
          </a:p>
          <a:p>
            <a:pPr eaLnBrk="1" hangingPunct="1">
              <a:lnSpc>
                <a:spcPct val="90000"/>
              </a:lnSpc>
              <a:spcBef>
                <a:spcPts val="3000"/>
              </a:spcBef>
            </a:pPr>
            <a:r>
              <a:rPr lang="en-US" sz="2800" dirty="0" smtClean="0">
                <a:solidFill>
                  <a:schemeClr val="accent2"/>
                </a:solidFill>
              </a:rPr>
              <a:t>Never modify tools</a:t>
            </a:r>
          </a:p>
          <a:p>
            <a:pPr eaLnBrk="1" hangingPunct="1">
              <a:lnSpc>
                <a:spcPct val="90000"/>
              </a:lnSpc>
              <a:spcBef>
                <a:spcPts val="3000"/>
              </a:spcBef>
            </a:pPr>
            <a:r>
              <a:rPr lang="en-US" sz="2800" dirty="0" smtClean="0">
                <a:solidFill>
                  <a:srgbClr val="006666"/>
                </a:solidFill>
              </a:rPr>
              <a:t>Never disable safety switches</a:t>
            </a:r>
          </a:p>
          <a:p>
            <a:pPr eaLnBrk="1" hangingPunct="1">
              <a:lnSpc>
                <a:spcPct val="90000"/>
              </a:lnSpc>
              <a:buFontTx/>
              <a:buNone/>
            </a:pPr>
            <a:r>
              <a:rPr lang="en-US" sz="2800" dirty="0" smtClean="0"/>
              <a:t>	</a:t>
            </a:r>
          </a:p>
        </p:txBody>
      </p:sp>
      <p:pic>
        <p:nvPicPr>
          <p:cNvPr id="11268" name="Picture 5" descr="MCj03247720000[1]"/>
          <p:cNvPicPr>
            <a:picLocks noChangeAspect="1" noChangeArrowheads="1"/>
          </p:cNvPicPr>
          <p:nvPr/>
        </p:nvPicPr>
        <p:blipFill>
          <a:blip r:embed="rId4" cstate="print"/>
          <a:stretch>
            <a:fillRect/>
          </a:stretch>
        </p:blipFill>
        <p:spPr bwMode="auto">
          <a:xfrm>
            <a:off x="5483544" y="3788599"/>
            <a:ext cx="3203592" cy="21263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269" name="Text Box 9"/>
          <p:cNvSpPr txBox="1">
            <a:spLocks noChangeArrowheads="1"/>
          </p:cNvSpPr>
          <p:nvPr/>
        </p:nvSpPr>
        <p:spPr bwMode="auto">
          <a:xfrm>
            <a:off x="0" y="107739"/>
            <a:ext cx="9144000" cy="701675"/>
          </a:xfrm>
          <a:prstGeom prst="rect">
            <a:avLst/>
          </a:prstGeom>
          <a:noFill/>
          <a:ln w="9525">
            <a:noFill/>
            <a:miter lim="800000"/>
            <a:headEnd/>
            <a:tailEnd/>
          </a:ln>
        </p:spPr>
        <p:txBody>
          <a:bodyPr wrap="square">
            <a:spAutoFit/>
          </a:bodyPr>
          <a:lstStyle/>
          <a:p>
            <a:pPr algn="ctr"/>
            <a:r>
              <a:rPr lang="en-US" sz="4000" dirty="0">
                <a:latin typeface="+mj-lt"/>
              </a:rPr>
              <a:t>General Electrical Hazards</a:t>
            </a:r>
          </a:p>
        </p:txBody>
      </p:sp>
      <p:sp>
        <p:nvSpPr>
          <p:cNvPr id="8"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14</a:t>
            </a:fld>
            <a:r>
              <a:rPr lang="en-US" dirty="0" smtClean="0">
                <a:solidFill>
                  <a:srgbClr val="000000"/>
                </a:solidFill>
              </a:rPr>
              <a:t>/26</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fade">
                                      <p:cBhvr>
                                        <p:cTn id="7" dur="500"/>
                                        <p:tgtEl>
                                          <p:spTgt spid="11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fade">
                                      <p:cBhvr>
                                        <p:cTn id="12" dur="500"/>
                                        <p:tgtEl>
                                          <p:spTgt spid="112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animEffect transition="in" filter="fade">
                                      <p:cBhvr>
                                        <p:cTn id="17" dur="500"/>
                                        <p:tgtEl>
                                          <p:spTgt spid="112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267">
                                            <p:txEl>
                                              <p:pRg st="3" end="3"/>
                                            </p:txEl>
                                          </p:spTgt>
                                        </p:tgtEl>
                                        <p:attrNameLst>
                                          <p:attrName>style.visibility</p:attrName>
                                        </p:attrNameLst>
                                      </p:cBhvr>
                                      <p:to>
                                        <p:strVal val="visible"/>
                                      </p:to>
                                    </p:set>
                                    <p:animEffect transition="in" filter="fade">
                                      <p:cBhvr>
                                        <p:cTn id="22" dur="500"/>
                                        <p:tgtEl>
                                          <p:spTgt spid="1126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267">
                                            <p:txEl>
                                              <p:pRg st="4" end="4"/>
                                            </p:txEl>
                                          </p:spTgt>
                                        </p:tgtEl>
                                        <p:attrNameLst>
                                          <p:attrName>style.visibility</p:attrName>
                                        </p:attrNameLst>
                                      </p:cBhvr>
                                      <p:to>
                                        <p:strVal val="visible"/>
                                      </p:to>
                                    </p:set>
                                    <p:animEffect transition="in" filter="fade">
                                      <p:cBhvr>
                                        <p:cTn id="27" dur="500"/>
                                        <p:tgtEl>
                                          <p:spTgt spid="1126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267">
                                            <p:txEl>
                                              <p:pRg st="5" end="5"/>
                                            </p:txEl>
                                          </p:spTgt>
                                        </p:tgtEl>
                                        <p:attrNameLst>
                                          <p:attrName>style.visibility</p:attrName>
                                        </p:attrNameLst>
                                      </p:cBhvr>
                                      <p:to>
                                        <p:strVal val="visible"/>
                                      </p:to>
                                    </p:set>
                                    <p:animEffect transition="in" filter="fade">
                                      <p:cBhvr>
                                        <p:cTn id="32" dur="500"/>
                                        <p:tgtEl>
                                          <p:spTgt spid="112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idx="1"/>
          </p:nvPr>
        </p:nvSpPr>
        <p:spPr>
          <a:xfrm>
            <a:off x="200346" y="938686"/>
            <a:ext cx="8229600" cy="2913063"/>
          </a:xfrm>
        </p:spPr>
        <p:txBody>
          <a:bodyPr/>
          <a:lstStyle/>
          <a:p>
            <a:pPr eaLnBrk="1" hangingPunct="1">
              <a:spcBef>
                <a:spcPts val="1200"/>
              </a:spcBef>
            </a:pPr>
            <a:r>
              <a:rPr lang="en-US" dirty="0" smtClean="0">
                <a:solidFill>
                  <a:srgbClr val="006666"/>
                </a:solidFill>
              </a:rPr>
              <a:t>Energize or de-energize a circuit with appropriate switches or breakers.</a:t>
            </a:r>
          </a:p>
          <a:p>
            <a:pPr eaLnBrk="1" hangingPunct="1">
              <a:spcBef>
                <a:spcPts val="1200"/>
              </a:spcBef>
            </a:pPr>
            <a:r>
              <a:rPr lang="en-US" dirty="0" smtClean="0">
                <a:solidFill>
                  <a:srgbClr val="800000"/>
                </a:solidFill>
              </a:rPr>
              <a:t>Do not energize or de-energize with fuses.</a:t>
            </a:r>
          </a:p>
          <a:p>
            <a:pPr eaLnBrk="1" hangingPunct="1">
              <a:spcBef>
                <a:spcPts val="1200"/>
              </a:spcBef>
            </a:pPr>
            <a:r>
              <a:rPr lang="en-US" dirty="0" smtClean="0">
                <a:solidFill>
                  <a:srgbClr val="660066"/>
                </a:solidFill>
              </a:rPr>
              <a:t>If circuit protection device is tripped, investigate cause.</a:t>
            </a:r>
          </a:p>
        </p:txBody>
      </p:sp>
      <p:pic>
        <p:nvPicPr>
          <p:cNvPr id="12291" name="Picture 6" descr="MPj04005030000[1]"/>
          <p:cNvPicPr>
            <a:picLocks noChangeAspect="1" noChangeArrowheads="1"/>
          </p:cNvPicPr>
          <p:nvPr/>
        </p:nvPicPr>
        <p:blipFill>
          <a:blip r:embed="rId3" cstate="print"/>
          <a:stretch>
            <a:fillRect/>
          </a:stretch>
        </p:blipFill>
        <p:spPr bwMode="auto">
          <a:xfrm>
            <a:off x="4776787" y="3511673"/>
            <a:ext cx="3552825" cy="23654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292" name="Text Box 7"/>
          <p:cNvSpPr txBox="1">
            <a:spLocks noChangeArrowheads="1"/>
          </p:cNvSpPr>
          <p:nvPr/>
        </p:nvSpPr>
        <p:spPr bwMode="auto">
          <a:xfrm>
            <a:off x="0" y="98265"/>
            <a:ext cx="9144000" cy="769441"/>
          </a:xfrm>
          <a:prstGeom prst="rect">
            <a:avLst/>
          </a:prstGeom>
          <a:noFill/>
          <a:ln w="9525">
            <a:noFill/>
            <a:miter lim="800000"/>
            <a:headEnd/>
            <a:tailEnd/>
          </a:ln>
        </p:spPr>
        <p:txBody>
          <a:bodyPr wrap="square">
            <a:spAutoFit/>
          </a:bodyPr>
          <a:lstStyle/>
          <a:p>
            <a:pPr algn="ctr"/>
            <a:r>
              <a:rPr lang="en-US" sz="4400" dirty="0">
                <a:latin typeface="+mj-lt"/>
              </a:rPr>
              <a:t>Circuit Protection</a:t>
            </a:r>
          </a:p>
        </p:txBody>
      </p:sp>
      <p:sp>
        <p:nvSpPr>
          <p:cNvPr id="7"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15</a:t>
            </a:fld>
            <a:r>
              <a:rPr lang="en-US" dirty="0" smtClean="0">
                <a:solidFill>
                  <a:srgbClr val="000000"/>
                </a:solidFill>
              </a:rPr>
              <a:t>/26</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animEffect transition="in" filter="fade">
                                      <p:cBhvr>
                                        <p:cTn id="7" dur="500"/>
                                        <p:tgtEl>
                                          <p:spTgt spid="1229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290">
                                            <p:txEl>
                                              <p:pRg st="1" end="1"/>
                                            </p:txEl>
                                          </p:spTgt>
                                        </p:tgtEl>
                                        <p:attrNameLst>
                                          <p:attrName>style.visibility</p:attrName>
                                        </p:attrNameLst>
                                      </p:cBhvr>
                                      <p:to>
                                        <p:strVal val="visible"/>
                                      </p:to>
                                    </p:set>
                                    <p:animEffect transition="in" filter="fade">
                                      <p:cBhvr>
                                        <p:cTn id="12" dur="500"/>
                                        <p:tgtEl>
                                          <p:spTgt spid="1229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290">
                                            <p:txEl>
                                              <p:pRg st="2" end="2"/>
                                            </p:txEl>
                                          </p:spTgt>
                                        </p:tgtEl>
                                        <p:attrNameLst>
                                          <p:attrName>style.visibility</p:attrName>
                                        </p:attrNameLst>
                                      </p:cBhvr>
                                      <p:to>
                                        <p:strVal val="visible"/>
                                      </p:to>
                                    </p:set>
                                    <p:animEffect transition="in" filter="fade">
                                      <p:cBhvr>
                                        <p:cTn id="17" dur="500"/>
                                        <p:tgtEl>
                                          <p:spTgt spid="1229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4674"/>
          </a:xfrm>
        </p:spPr>
        <p:txBody>
          <a:bodyPr>
            <a:normAutofit/>
          </a:bodyPr>
          <a:lstStyle/>
          <a:p>
            <a:r>
              <a:rPr lang="en-US" sz="4000" dirty="0" smtClean="0"/>
              <a:t>Grounding Equipment</a:t>
            </a:r>
            <a:endParaRPr lang="en-US" sz="4000" dirty="0"/>
          </a:p>
        </p:txBody>
      </p:sp>
      <p:sp>
        <p:nvSpPr>
          <p:cNvPr id="3" name="Content Placeholder 2"/>
          <p:cNvSpPr>
            <a:spLocks noGrp="1"/>
          </p:cNvSpPr>
          <p:nvPr>
            <p:ph idx="1"/>
          </p:nvPr>
        </p:nvSpPr>
        <p:spPr>
          <a:xfrm>
            <a:off x="438067" y="1147211"/>
            <a:ext cx="8627874" cy="2133441"/>
          </a:xfrm>
        </p:spPr>
        <p:txBody>
          <a:bodyPr>
            <a:normAutofit fontScale="92500" lnSpcReduction="20000"/>
          </a:bodyPr>
          <a:lstStyle/>
          <a:p>
            <a:r>
              <a:rPr lang="en-US" dirty="0" smtClean="0"/>
              <a:t>Normal operation no current flows to ground</a:t>
            </a:r>
          </a:p>
          <a:p>
            <a:r>
              <a:rPr lang="en-US" dirty="0" smtClean="0"/>
              <a:t>Faulty circuit diverts current to grounding conductor-this low resistance path causes fuse/breaker to open</a:t>
            </a:r>
          </a:p>
          <a:p>
            <a:r>
              <a:rPr lang="en-US" dirty="0" smtClean="0"/>
              <a:t>Earth dissipates electrical charge</a:t>
            </a:r>
            <a:endParaRPr lang="en-US" dirty="0"/>
          </a:p>
        </p:txBody>
      </p:sp>
      <p:pic>
        <p:nvPicPr>
          <p:cNvPr id="5" name="Picture 4" descr="126px-PolarizedOutlet.svg.png"/>
          <p:cNvPicPr>
            <a:picLocks noChangeAspect="1"/>
          </p:cNvPicPr>
          <p:nvPr/>
        </p:nvPicPr>
        <p:blipFill>
          <a:blip r:embed="rId3" cstate="print"/>
          <a:stretch>
            <a:fillRect/>
          </a:stretch>
        </p:blipFill>
        <p:spPr>
          <a:xfrm>
            <a:off x="6553200" y="3618498"/>
            <a:ext cx="1844192" cy="1961284"/>
          </a:xfrm>
          <a:prstGeom prst="rect">
            <a:avLst/>
          </a:prstGeom>
        </p:spPr>
      </p:pic>
      <p:pic>
        <p:nvPicPr>
          <p:cNvPr id="6" name="Picture 5" descr="800px-L21-30plug_proc_small.jpg"/>
          <p:cNvPicPr>
            <a:picLocks noChangeAspect="1"/>
          </p:cNvPicPr>
          <p:nvPr/>
        </p:nvPicPr>
        <p:blipFill>
          <a:blip r:embed="rId4" cstate="print"/>
          <a:stretch>
            <a:fillRect/>
          </a:stretch>
        </p:blipFill>
        <p:spPr>
          <a:xfrm>
            <a:off x="1466557" y="3584855"/>
            <a:ext cx="3685309" cy="2206579"/>
          </a:xfrm>
          <a:prstGeom prst="rect">
            <a:avLst/>
          </a:prstGeom>
          <a:ln>
            <a:noFill/>
          </a:ln>
          <a:effectLst>
            <a:outerShdw blurRad="292100" dist="139700" dir="2700000" algn="tl" rotWithShape="0">
              <a:srgbClr val="333333">
                <a:alpha val="65000"/>
              </a:srgbClr>
            </a:outerShdw>
          </a:effectLst>
        </p:spPr>
      </p:pic>
      <p:sp>
        <p:nvSpPr>
          <p:cNvPr id="8"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16</a:t>
            </a:fld>
            <a:r>
              <a:rPr lang="en-US" dirty="0" smtClean="0">
                <a:solidFill>
                  <a:srgbClr val="000000"/>
                </a:solidFill>
              </a:rPr>
              <a:t>/26</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1"/>
          </p:nvPr>
        </p:nvSpPr>
        <p:spPr>
          <a:xfrm>
            <a:off x="260978" y="1008205"/>
            <a:ext cx="4754563" cy="4902200"/>
          </a:xfrm>
        </p:spPr>
        <p:txBody>
          <a:bodyPr/>
          <a:lstStyle/>
          <a:p>
            <a:pPr eaLnBrk="1" hangingPunct="1">
              <a:spcBef>
                <a:spcPts val="1800"/>
              </a:spcBef>
            </a:pPr>
            <a:r>
              <a:rPr lang="en-US" dirty="0" smtClean="0">
                <a:solidFill>
                  <a:srgbClr val="006666"/>
                </a:solidFill>
              </a:rPr>
              <a:t>Common method of providing path to ground </a:t>
            </a:r>
          </a:p>
          <a:p>
            <a:pPr eaLnBrk="1" hangingPunct="1">
              <a:spcBef>
                <a:spcPts val="1800"/>
              </a:spcBef>
            </a:pPr>
            <a:r>
              <a:rPr lang="en-US" dirty="0" smtClean="0">
                <a:solidFill>
                  <a:srgbClr val="800000"/>
                </a:solidFill>
              </a:rPr>
              <a:t>Do not alter plug</a:t>
            </a:r>
          </a:p>
          <a:p>
            <a:pPr eaLnBrk="1" hangingPunct="1">
              <a:spcBef>
                <a:spcPts val="1800"/>
              </a:spcBef>
            </a:pPr>
            <a:r>
              <a:rPr lang="en-US" dirty="0" smtClean="0">
                <a:solidFill>
                  <a:srgbClr val="660066"/>
                </a:solidFill>
              </a:rPr>
              <a:t>Three-to-two prong adapter plug must have ground wire connected and completed-verified ground established</a:t>
            </a:r>
          </a:p>
        </p:txBody>
      </p:sp>
      <p:pic>
        <p:nvPicPr>
          <p:cNvPr id="13315" name="Picture 5" descr="MPj04006460000[1]"/>
          <p:cNvPicPr>
            <a:picLocks noChangeAspect="1" noChangeArrowheads="1"/>
          </p:cNvPicPr>
          <p:nvPr/>
        </p:nvPicPr>
        <p:blipFill>
          <a:blip r:embed="rId3" cstate="print"/>
          <a:stretch>
            <a:fillRect/>
          </a:stretch>
        </p:blipFill>
        <p:spPr bwMode="auto">
          <a:xfrm>
            <a:off x="5210750" y="1123750"/>
            <a:ext cx="3611478" cy="24045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316" name="Text Box 6"/>
          <p:cNvSpPr txBox="1">
            <a:spLocks noChangeArrowheads="1"/>
          </p:cNvSpPr>
          <p:nvPr/>
        </p:nvSpPr>
        <p:spPr bwMode="auto">
          <a:xfrm>
            <a:off x="0" y="99673"/>
            <a:ext cx="9144000" cy="707886"/>
          </a:xfrm>
          <a:prstGeom prst="rect">
            <a:avLst/>
          </a:prstGeom>
          <a:noFill/>
          <a:ln w="9525">
            <a:noFill/>
            <a:miter lim="800000"/>
            <a:headEnd/>
            <a:tailEnd/>
          </a:ln>
        </p:spPr>
        <p:txBody>
          <a:bodyPr wrap="square">
            <a:spAutoFit/>
          </a:bodyPr>
          <a:lstStyle/>
          <a:p>
            <a:pPr algn="ctr"/>
            <a:r>
              <a:rPr lang="en-US" sz="4000" dirty="0">
                <a:latin typeface="+mj-lt"/>
              </a:rPr>
              <a:t>Three-Prong </a:t>
            </a:r>
            <a:r>
              <a:rPr lang="en-US" sz="4000" dirty="0" smtClean="0">
                <a:latin typeface="+mj-lt"/>
              </a:rPr>
              <a:t>Power Plug</a:t>
            </a:r>
            <a:endParaRPr lang="en-US" sz="4000" dirty="0">
              <a:latin typeface="+mj-lt"/>
            </a:endParaRPr>
          </a:p>
        </p:txBody>
      </p:sp>
      <p:pic>
        <p:nvPicPr>
          <p:cNvPr id="1026" name="Picture 2" descr="C:\Users\Gary\Pictures\MSSC pics\3 to 2 prong adapter.jpg"/>
          <p:cNvPicPr>
            <a:picLocks noChangeAspect="1" noChangeArrowheads="1"/>
          </p:cNvPicPr>
          <p:nvPr/>
        </p:nvPicPr>
        <p:blipFill>
          <a:blip r:embed="rId4" cstate="print"/>
          <a:stretch>
            <a:fillRect/>
          </a:stretch>
        </p:blipFill>
        <p:spPr bwMode="auto">
          <a:xfrm>
            <a:off x="5652056" y="3728697"/>
            <a:ext cx="2524258" cy="22703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17</a:t>
            </a:fld>
            <a:r>
              <a:rPr lang="en-US" dirty="0" smtClean="0">
                <a:solidFill>
                  <a:srgbClr val="000000"/>
                </a:solidFill>
              </a:rPr>
              <a:t>/26</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Effect transition="in" filter="fade">
                                      <p:cBhvr>
                                        <p:cTn id="7" dur="500"/>
                                        <p:tgtEl>
                                          <p:spTgt spid="133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314">
                                            <p:txEl>
                                              <p:pRg st="1" end="1"/>
                                            </p:txEl>
                                          </p:spTgt>
                                        </p:tgtEl>
                                        <p:attrNameLst>
                                          <p:attrName>style.visibility</p:attrName>
                                        </p:attrNameLst>
                                      </p:cBhvr>
                                      <p:to>
                                        <p:strVal val="visible"/>
                                      </p:to>
                                    </p:set>
                                    <p:animEffect transition="in" filter="fade">
                                      <p:cBhvr>
                                        <p:cTn id="12" dur="500"/>
                                        <p:tgtEl>
                                          <p:spTgt spid="133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314">
                                            <p:txEl>
                                              <p:pRg st="2" end="2"/>
                                            </p:txEl>
                                          </p:spTgt>
                                        </p:tgtEl>
                                        <p:attrNameLst>
                                          <p:attrName>style.visibility</p:attrName>
                                        </p:attrNameLst>
                                      </p:cBhvr>
                                      <p:to>
                                        <p:strVal val="visible"/>
                                      </p:to>
                                    </p:set>
                                    <p:animEffect transition="in" filter="fade">
                                      <p:cBhvr>
                                        <p:cTn id="17" dur="500"/>
                                        <p:tgtEl>
                                          <p:spTgt spid="133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324779" y="999474"/>
            <a:ext cx="8229600" cy="4681538"/>
          </a:xfrm>
        </p:spPr>
        <p:txBody>
          <a:bodyPr/>
          <a:lstStyle/>
          <a:p>
            <a:pPr eaLnBrk="1" hangingPunct="1">
              <a:spcBef>
                <a:spcPts val="1200"/>
              </a:spcBef>
            </a:pPr>
            <a:r>
              <a:rPr lang="en-US" dirty="0" smtClean="0">
                <a:solidFill>
                  <a:srgbClr val="006666"/>
                </a:solidFill>
              </a:rPr>
              <a:t>GFCI reduces the risk of fatal shocks</a:t>
            </a:r>
          </a:p>
          <a:p>
            <a:pPr eaLnBrk="1" hangingPunct="1">
              <a:spcBef>
                <a:spcPts val="1200"/>
              </a:spcBef>
            </a:pPr>
            <a:r>
              <a:rPr lang="en-US" dirty="0" smtClean="0">
                <a:solidFill>
                  <a:srgbClr val="800000"/>
                </a:solidFill>
              </a:rPr>
              <a:t>Detects small imbalances of flow between circuit legs and automatically interrupts power</a:t>
            </a:r>
          </a:p>
          <a:p>
            <a:pPr eaLnBrk="1" hangingPunct="1">
              <a:spcBef>
                <a:spcPts val="1200"/>
              </a:spcBef>
            </a:pPr>
            <a:r>
              <a:rPr lang="en-US" dirty="0" smtClean="0">
                <a:solidFill>
                  <a:srgbClr val="660066"/>
                </a:solidFill>
              </a:rPr>
              <a:t>Used with extension cords and portable tools</a:t>
            </a:r>
          </a:p>
          <a:p>
            <a:pPr eaLnBrk="1" hangingPunct="1">
              <a:spcBef>
                <a:spcPts val="1200"/>
              </a:spcBef>
            </a:pPr>
            <a:r>
              <a:rPr lang="en-US" dirty="0" smtClean="0">
                <a:solidFill>
                  <a:srgbClr val="006600"/>
                </a:solidFill>
              </a:rPr>
              <a:t>Protects people, not equipment</a:t>
            </a:r>
          </a:p>
        </p:txBody>
      </p:sp>
      <p:sp>
        <p:nvSpPr>
          <p:cNvPr id="14340" name="Text Box 8"/>
          <p:cNvSpPr txBox="1">
            <a:spLocks noChangeArrowheads="1"/>
          </p:cNvSpPr>
          <p:nvPr/>
        </p:nvSpPr>
        <p:spPr bwMode="auto">
          <a:xfrm>
            <a:off x="-1" y="93234"/>
            <a:ext cx="9072081" cy="707886"/>
          </a:xfrm>
          <a:prstGeom prst="rect">
            <a:avLst/>
          </a:prstGeom>
          <a:noFill/>
          <a:ln w="9525">
            <a:noFill/>
            <a:miter lim="800000"/>
            <a:headEnd/>
            <a:tailEnd/>
          </a:ln>
        </p:spPr>
        <p:txBody>
          <a:bodyPr wrap="square">
            <a:spAutoFit/>
          </a:bodyPr>
          <a:lstStyle/>
          <a:p>
            <a:pPr algn="ctr"/>
            <a:r>
              <a:rPr lang="en-US" sz="4000" dirty="0">
                <a:latin typeface="+mj-lt"/>
              </a:rPr>
              <a:t>Ground-Fault Circuit Interrupter</a:t>
            </a:r>
          </a:p>
        </p:txBody>
      </p:sp>
      <p:pic>
        <p:nvPicPr>
          <p:cNvPr id="7" name="Picture 6" descr="GFI.jpg"/>
          <p:cNvPicPr>
            <a:picLocks noChangeAspect="1"/>
          </p:cNvPicPr>
          <p:nvPr/>
        </p:nvPicPr>
        <p:blipFill>
          <a:blip r:embed="rId3" cstate="print"/>
          <a:srcRect r="8736"/>
          <a:stretch>
            <a:fillRect/>
          </a:stretch>
        </p:blipFill>
        <p:spPr>
          <a:xfrm rot="1295368">
            <a:off x="6383493" y="4021042"/>
            <a:ext cx="2249787" cy="16413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18</a:t>
            </a:fld>
            <a:r>
              <a:rPr lang="en-US" dirty="0" smtClean="0">
                <a:solidFill>
                  <a:srgbClr val="000000"/>
                </a:solidFill>
              </a:rPr>
              <a:t>/26</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fade">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fade">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fade">
                                      <p:cBhvr>
                                        <p:cTn id="22" dur="500"/>
                                        <p:tgtEl>
                                          <p:spTgt spid="143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idx="1"/>
          </p:nvPr>
        </p:nvSpPr>
        <p:spPr>
          <a:xfrm>
            <a:off x="127794" y="1025099"/>
            <a:ext cx="8888412" cy="4663879"/>
          </a:xfrm>
        </p:spPr>
        <p:txBody>
          <a:bodyPr/>
          <a:lstStyle/>
          <a:p>
            <a:pPr eaLnBrk="1" hangingPunct="1">
              <a:spcBef>
                <a:spcPts val="1200"/>
              </a:spcBef>
            </a:pPr>
            <a:r>
              <a:rPr lang="en-US" sz="2000" b="1" dirty="0"/>
              <a:t>Static electricity</a:t>
            </a:r>
            <a:r>
              <a:rPr lang="en-US" sz="2000" dirty="0"/>
              <a:t> is an imbalance of electric charges within or on the surface of a material. The charge remains until it is able to move away by means of an electric current or electrical discharge. </a:t>
            </a:r>
            <a:endParaRPr lang="en-US" sz="2000" dirty="0" smtClean="0"/>
          </a:p>
          <a:p>
            <a:pPr eaLnBrk="1" hangingPunct="1">
              <a:spcBef>
                <a:spcPts val="1200"/>
              </a:spcBef>
            </a:pPr>
            <a:r>
              <a:rPr lang="en-US" sz="2000" dirty="0" smtClean="0"/>
              <a:t>Static </a:t>
            </a:r>
            <a:r>
              <a:rPr lang="en-US" sz="2000" dirty="0"/>
              <a:t>electricity is named in contrast with current electricity, which flows through wires or other conductors and transmits energy</a:t>
            </a:r>
            <a:r>
              <a:rPr lang="en-US" sz="2000" dirty="0" smtClean="0"/>
              <a:t>.</a:t>
            </a:r>
            <a:endParaRPr lang="en-US" sz="2000" baseline="30000" dirty="0" smtClean="0"/>
          </a:p>
          <a:p>
            <a:pPr eaLnBrk="1" hangingPunct="1">
              <a:spcBef>
                <a:spcPts val="1200"/>
              </a:spcBef>
            </a:pPr>
            <a:r>
              <a:rPr lang="en-US" sz="2000" dirty="0" smtClean="0">
                <a:solidFill>
                  <a:srgbClr val="006666"/>
                </a:solidFill>
              </a:rPr>
              <a:t>Created when materials rub together</a:t>
            </a:r>
          </a:p>
          <a:p>
            <a:pPr eaLnBrk="1" hangingPunct="1">
              <a:spcBef>
                <a:spcPts val="1200"/>
              </a:spcBef>
            </a:pPr>
            <a:r>
              <a:rPr lang="en-US" sz="2000" dirty="0" smtClean="0">
                <a:solidFill>
                  <a:srgbClr val="800000"/>
                </a:solidFill>
              </a:rPr>
              <a:t>Causes shocks </a:t>
            </a:r>
          </a:p>
          <a:p>
            <a:pPr eaLnBrk="1" hangingPunct="1">
              <a:spcBef>
                <a:spcPts val="1200"/>
              </a:spcBef>
            </a:pPr>
            <a:r>
              <a:rPr lang="en-US" sz="2000" dirty="0" smtClean="0">
                <a:solidFill>
                  <a:srgbClr val="660066"/>
                </a:solidFill>
              </a:rPr>
              <a:t>Reduced or prevented by:</a:t>
            </a:r>
          </a:p>
          <a:p>
            <a:pPr marL="685800" lvl="1" indent="-228600" eaLnBrk="1" hangingPunct="1">
              <a:spcBef>
                <a:spcPts val="1200"/>
              </a:spcBef>
            </a:pPr>
            <a:r>
              <a:rPr lang="en-US" sz="2000" dirty="0" smtClean="0"/>
              <a:t>Proper grounding</a:t>
            </a:r>
          </a:p>
          <a:p>
            <a:pPr marL="685800" lvl="1" indent="-228600" eaLnBrk="1" hangingPunct="1">
              <a:spcBef>
                <a:spcPts val="1200"/>
              </a:spcBef>
            </a:pPr>
            <a:r>
              <a:rPr lang="en-US" sz="2000" dirty="0" smtClean="0"/>
              <a:t>Rubber matting</a:t>
            </a:r>
          </a:p>
          <a:p>
            <a:pPr marL="685800" lvl="1" indent="-228600" eaLnBrk="1" hangingPunct="1">
              <a:spcBef>
                <a:spcPts val="1200"/>
              </a:spcBef>
            </a:pPr>
            <a:r>
              <a:rPr lang="en-US" sz="2000" dirty="0" smtClean="0"/>
              <a:t>Static control wristband</a:t>
            </a:r>
          </a:p>
        </p:txBody>
      </p:sp>
      <p:pic>
        <p:nvPicPr>
          <p:cNvPr id="15363" name="Picture 4" descr="MCj02328960000[1]"/>
          <p:cNvPicPr>
            <a:picLocks noChangeAspect="1" noChangeArrowheads="1"/>
          </p:cNvPicPr>
          <p:nvPr/>
        </p:nvPicPr>
        <p:blipFill>
          <a:blip r:embed="rId3" cstate="print"/>
          <a:srcRect l="19094" r="16037"/>
          <a:stretch>
            <a:fillRect/>
          </a:stretch>
        </p:blipFill>
        <p:spPr bwMode="auto">
          <a:xfrm>
            <a:off x="5815897" y="2883637"/>
            <a:ext cx="2938832" cy="30184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364" name="Text Box 5"/>
          <p:cNvSpPr txBox="1">
            <a:spLocks noChangeArrowheads="1"/>
          </p:cNvSpPr>
          <p:nvPr/>
        </p:nvSpPr>
        <p:spPr bwMode="auto">
          <a:xfrm>
            <a:off x="0" y="102464"/>
            <a:ext cx="9144000" cy="707886"/>
          </a:xfrm>
          <a:prstGeom prst="rect">
            <a:avLst/>
          </a:prstGeom>
          <a:noFill/>
          <a:ln w="9525">
            <a:noFill/>
            <a:miter lim="800000"/>
            <a:headEnd/>
            <a:tailEnd/>
          </a:ln>
        </p:spPr>
        <p:txBody>
          <a:bodyPr wrap="square">
            <a:spAutoFit/>
          </a:bodyPr>
          <a:lstStyle/>
          <a:p>
            <a:pPr algn="ctr"/>
            <a:r>
              <a:rPr lang="en-US" sz="4000" dirty="0">
                <a:latin typeface="+mj-lt"/>
              </a:rPr>
              <a:t>Static Electricity</a:t>
            </a:r>
          </a:p>
        </p:txBody>
      </p:sp>
      <p:sp>
        <p:nvSpPr>
          <p:cNvPr id="7"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19</a:t>
            </a:fld>
            <a:r>
              <a:rPr lang="en-US" dirty="0" smtClean="0">
                <a:solidFill>
                  <a:srgbClr val="000000"/>
                </a:solidFill>
              </a:rPr>
              <a:t>/26</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descr="elec17"/>
          <p:cNvPicPr>
            <a:picLocks noChangeAspect="1" noChangeArrowheads="1"/>
          </p:cNvPicPr>
          <p:nvPr/>
        </p:nvPicPr>
        <p:blipFill>
          <a:blip r:embed="rId3" cstate="print"/>
          <a:stretch>
            <a:fillRect/>
          </a:stretch>
        </p:blipFill>
        <p:spPr bwMode="auto">
          <a:xfrm>
            <a:off x="6039561" y="1182068"/>
            <a:ext cx="2790825" cy="18581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387" name="Rectangle 4"/>
          <p:cNvSpPr>
            <a:spLocks noGrp="1" noChangeArrowheads="1"/>
          </p:cNvSpPr>
          <p:nvPr>
            <p:ph idx="1"/>
          </p:nvPr>
        </p:nvSpPr>
        <p:spPr>
          <a:xfrm>
            <a:off x="292668" y="921999"/>
            <a:ext cx="5930722" cy="4389109"/>
          </a:xfrm>
        </p:spPr>
        <p:txBody>
          <a:bodyPr>
            <a:normAutofit/>
          </a:bodyPr>
          <a:lstStyle/>
          <a:p>
            <a:pPr eaLnBrk="1" hangingPunct="1">
              <a:spcBef>
                <a:spcPts val="1200"/>
              </a:spcBef>
            </a:pPr>
            <a:r>
              <a:rPr lang="en-US" dirty="0" smtClean="0">
                <a:solidFill>
                  <a:srgbClr val="006666"/>
                </a:solidFill>
              </a:rPr>
              <a:t>Check rating - UL approved</a:t>
            </a:r>
          </a:p>
          <a:p>
            <a:pPr eaLnBrk="1" hangingPunct="1">
              <a:spcBef>
                <a:spcPts val="1200"/>
              </a:spcBef>
            </a:pPr>
            <a:r>
              <a:rPr lang="en-US" dirty="0" smtClean="0">
                <a:solidFill>
                  <a:srgbClr val="800000"/>
                </a:solidFill>
              </a:rPr>
              <a:t>For temporary work only</a:t>
            </a:r>
          </a:p>
          <a:p>
            <a:pPr eaLnBrk="1" hangingPunct="1">
              <a:spcBef>
                <a:spcPts val="1200"/>
              </a:spcBef>
            </a:pPr>
            <a:r>
              <a:rPr lang="en-US" dirty="0" smtClean="0">
                <a:solidFill>
                  <a:srgbClr val="660066"/>
                </a:solidFill>
              </a:rPr>
              <a:t>Do not use as a rope </a:t>
            </a:r>
            <a:br>
              <a:rPr lang="en-US" dirty="0" smtClean="0">
                <a:solidFill>
                  <a:srgbClr val="660066"/>
                </a:solidFill>
              </a:rPr>
            </a:br>
            <a:r>
              <a:rPr lang="en-US" dirty="0" smtClean="0">
                <a:solidFill>
                  <a:srgbClr val="660066"/>
                </a:solidFill>
              </a:rPr>
              <a:t>to pull or lift objects</a:t>
            </a:r>
          </a:p>
          <a:p>
            <a:pPr eaLnBrk="1" hangingPunct="1">
              <a:spcBef>
                <a:spcPts val="1200"/>
              </a:spcBef>
            </a:pPr>
            <a:r>
              <a:rPr lang="en-US" dirty="0" smtClean="0">
                <a:solidFill>
                  <a:srgbClr val="006600"/>
                </a:solidFill>
              </a:rPr>
              <a:t>Should not be fastened</a:t>
            </a:r>
            <a:br>
              <a:rPr lang="en-US" dirty="0" smtClean="0">
                <a:solidFill>
                  <a:srgbClr val="006600"/>
                </a:solidFill>
              </a:rPr>
            </a:br>
            <a:r>
              <a:rPr lang="en-US" dirty="0" smtClean="0">
                <a:solidFill>
                  <a:srgbClr val="006600"/>
                </a:solidFill>
              </a:rPr>
              <a:t>with staples or hung over hooks</a:t>
            </a:r>
          </a:p>
          <a:p>
            <a:pPr eaLnBrk="1" hangingPunct="1">
              <a:spcBef>
                <a:spcPts val="1200"/>
              </a:spcBef>
            </a:pPr>
            <a:r>
              <a:rPr lang="en-US" dirty="0" smtClean="0">
                <a:solidFill>
                  <a:srgbClr val="006600"/>
                </a:solidFill>
              </a:rPr>
              <a:t>Use correct cord for the job</a:t>
            </a:r>
          </a:p>
        </p:txBody>
      </p:sp>
      <p:sp>
        <p:nvSpPr>
          <p:cNvPr id="16388" name="Text Box 6"/>
          <p:cNvSpPr txBox="1">
            <a:spLocks noChangeArrowheads="1"/>
          </p:cNvSpPr>
          <p:nvPr/>
        </p:nvSpPr>
        <p:spPr bwMode="auto">
          <a:xfrm>
            <a:off x="118510" y="0"/>
            <a:ext cx="9025490" cy="701675"/>
          </a:xfrm>
          <a:prstGeom prst="rect">
            <a:avLst/>
          </a:prstGeom>
          <a:noFill/>
          <a:ln w="9525">
            <a:noFill/>
            <a:miter lim="800000"/>
            <a:headEnd/>
            <a:tailEnd/>
          </a:ln>
        </p:spPr>
        <p:txBody>
          <a:bodyPr wrap="square">
            <a:spAutoFit/>
          </a:bodyPr>
          <a:lstStyle/>
          <a:p>
            <a:pPr algn="ctr"/>
            <a:r>
              <a:rPr lang="en-US" sz="4000" dirty="0">
                <a:latin typeface="+mj-lt"/>
              </a:rPr>
              <a:t>Extension Cords</a:t>
            </a:r>
          </a:p>
        </p:txBody>
      </p:sp>
      <p:pic>
        <p:nvPicPr>
          <p:cNvPr id="7" name="Picture 6" descr="2307430281_44a5b73ed2_m.jpg"/>
          <p:cNvPicPr>
            <a:picLocks noChangeAspect="1"/>
          </p:cNvPicPr>
          <p:nvPr/>
        </p:nvPicPr>
        <p:blipFill>
          <a:blip r:embed="rId4" cstate="print"/>
          <a:stretch>
            <a:fillRect/>
          </a:stretch>
        </p:blipFill>
        <p:spPr>
          <a:xfrm>
            <a:off x="6447164" y="3520600"/>
            <a:ext cx="1975618" cy="19756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20</a:t>
            </a:fld>
            <a:r>
              <a:rPr lang="en-US" dirty="0" smtClean="0">
                <a:solidFill>
                  <a:srgbClr val="000000"/>
                </a:solidFill>
              </a:rPr>
              <a:t>/26</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a:xfrm>
            <a:off x="75772" y="898276"/>
            <a:ext cx="8496300" cy="2973388"/>
          </a:xfrm>
        </p:spPr>
        <p:txBody>
          <a:bodyPr>
            <a:normAutofit lnSpcReduction="10000"/>
          </a:bodyPr>
          <a:lstStyle/>
          <a:p>
            <a:pPr marL="393700" indent="-228600" eaLnBrk="1" hangingPunct="1">
              <a:spcBef>
                <a:spcPts val="1200"/>
              </a:spcBef>
            </a:pPr>
            <a:r>
              <a:rPr lang="en-US" sz="2800" dirty="0" smtClean="0">
                <a:solidFill>
                  <a:srgbClr val="006666"/>
                </a:solidFill>
              </a:rPr>
              <a:t>Inspect for:</a:t>
            </a:r>
          </a:p>
          <a:p>
            <a:pPr marL="793750" lvl="1" eaLnBrk="1" hangingPunct="1">
              <a:spcBef>
                <a:spcPts val="1200"/>
              </a:spcBef>
            </a:pPr>
            <a:r>
              <a:rPr lang="en-US" sz="2400" dirty="0" smtClean="0">
                <a:solidFill>
                  <a:srgbClr val="006666"/>
                </a:solidFill>
              </a:rPr>
              <a:t>Deformed or missing pins</a:t>
            </a:r>
          </a:p>
          <a:p>
            <a:pPr marL="793750" lvl="1" eaLnBrk="1" hangingPunct="1">
              <a:spcBef>
                <a:spcPts val="1200"/>
              </a:spcBef>
            </a:pPr>
            <a:r>
              <a:rPr lang="en-US" sz="2400" dirty="0" smtClean="0">
                <a:solidFill>
                  <a:srgbClr val="800000"/>
                </a:solidFill>
              </a:rPr>
              <a:t>Damaged outer jacket or insulation (usually near plug)</a:t>
            </a:r>
          </a:p>
          <a:p>
            <a:pPr marL="793750" lvl="1" eaLnBrk="1" hangingPunct="1">
              <a:spcBef>
                <a:spcPts val="1200"/>
              </a:spcBef>
            </a:pPr>
            <a:r>
              <a:rPr lang="en-US" sz="2400" dirty="0" smtClean="0">
                <a:solidFill>
                  <a:srgbClr val="660066"/>
                </a:solidFill>
              </a:rPr>
              <a:t>Evidence of internal damage</a:t>
            </a:r>
          </a:p>
          <a:p>
            <a:pPr marL="793750" lvl="1" eaLnBrk="1" hangingPunct="1">
              <a:spcBef>
                <a:spcPts val="1200"/>
              </a:spcBef>
            </a:pPr>
            <a:r>
              <a:rPr lang="en-US" sz="2400" dirty="0" smtClean="0">
                <a:solidFill>
                  <a:srgbClr val="006600"/>
                </a:solidFill>
              </a:rPr>
              <a:t>If damaged, take out of service</a:t>
            </a:r>
          </a:p>
          <a:p>
            <a:pPr marL="393700" indent="-228600" eaLnBrk="1" hangingPunct="1">
              <a:spcBef>
                <a:spcPts val="1200"/>
              </a:spcBef>
              <a:buFontTx/>
              <a:buNone/>
            </a:pPr>
            <a:r>
              <a:rPr lang="en-US" sz="2800" b="1" u="sng" dirty="0" smtClean="0">
                <a:solidFill>
                  <a:srgbClr val="FF0000"/>
                </a:solidFill>
              </a:rPr>
              <a:t>DO NOT USE DAMAGED ELECTRICAL CORDS!</a:t>
            </a:r>
          </a:p>
        </p:txBody>
      </p:sp>
      <p:pic>
        <p:nvPicPr>
          <p:cNvPr id="17411" name="Picture 4" descr="MCj03099380000[1]"/>
          <p:cNvPicPr>
            <a:picLocks noChangeAspect="1" noChangeArrowheads="1"/>
          </p:cNvPicPr>
          <p:nvPr/>
        </p:nvPicPr>
        <p:blipFill>
          <a:blip r:embed="rId3" cstate="print"/>
          <a:stretch>
            <a:fillRect/>
          </a:stretch>
        </p:blipFill>
        <p:spPr bwMode="auto">
          <a:xfrm>
            <a:off x="5053323" y="3963879"/>
            <a:ext cx="3099018" cy="206333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7412" name="Text Box 5"/>
          <p:cNvSpPr txBox="1">
            <a:spLocks noChangeArrowheads="1"/>
          </p:cNvSpPr>
          <p:nvPr/>
        </p:nvSpPr>
        <p:spPr bwMode="auto">
          <a:xfrm>
            <a:off x="0" y="98175"/>
            <a:ext cx="9215919" cy="707886"/>
          </a:xfrm>
          <a:prstGeom prst="rect">
            <a:avLst/>
          </a:prstGeom>
          <a:noFill/>
          <a:ln w="9525">
            <a:noFill/>
            <a:miter lim="800000"/>
            <a:headEnd/>
            <a:tailEnd/>
          </a:ln>
        </p:spPr>
        <p:txBody>
          <a:bodyPr wrap="square">
            <a:spAutoFit/>
          </a:bodyPr>
          <a:lstStyle/>
          <a:p>
            <a:pPr algn="ctr"/>
            <a:r>
              <a:rPr lang="en-US" sz="4000" dirty="0">
                <a:latin typeface="+mj-lt"/>
              </a:rPr>
              <a:t>Inspection of Electrical Cords</a:t>
            </a:r>
          </a:p>
        </p:txBody>
      </p:sp>
      <p:sp>
        <p:nvSpPr>
          <p:cNvPr id="7"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21</a:t>
            </a:fld>
            <a:r>
              <a:rPr lang="en-US" dirty="0" smtClean="0">
                <a:solidFill>
                  <a:srgbClr val="000000"/>
                </a:solidFill>
              </a:rPr>
              <a:t>/26</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0"/>
            <a:ext cx="9144000" cy="1143000"/>
          </a:xfrm>
        </p:spPr>
        <p:txBody>
          <a:bodyPr>
            <a:normAutofit fontScale="90000"/>
          </a:bodyPr>
          <a:lstStyle/>
          <a:p>
            <a:r>
              <a:rPr lang="en-US" b="1" dirty="0">
                <a:solidFill>
                  <a:srgbClr val="00B050"/>
                </a:solidFill>
              </a:rPr>
              <a:t>Permissible</a:t>
            </a:r>
            <a:r>
              <a:rPr lang="en-US" dirty="0"/>
              <a:t> Uses of Flexible Cords</a:t>
            </a:r>
            <a:r>
              <a:rPr lang="en-US" sz="3800" dirty="0"/>
              <a:t/>
            </a:r>
            <a:br>
              <a:rPr lang="en-US" sz="3800" dirty="0"/>
            </a:br>
            <a:r>
              <a:rPr lang="en-US" sz="3400" dirty="0"/>
              <a:t>Examples</a:t>
            </a:r>
          </a:p>
        </p:txBody>
      </p:sp>
      <p:pic>
        <p:nvPicPr>
          <p:cNvPr id="19461" name="Picture 5" descr="C:\My Documents\Outreach Training\flexyes.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398" y="1965757"/>
            <a:ext cx="7364413" cy="2463800"/>
          </a:xfrm>
          <a:prstGeom prst="rect">
            <a:avLst/>
          </a:prstGeom>
          <a:noFill/>
          <a:extLst>
            <a:ext uri="{909E8E84-426E-40DD-AFC4-6F175D3DCCD1}">
              <a14:hiddenFill xmlns:a14="http://schemas.microsoft.com/office/drawing/2010/main">
                <a:solidFill>
                  <a:srgbClr val="FFFFFF"/>
                </a:solidFill>
              </a14:hiddenFill>
            </a:ext>
          </a:extLst>
        </p:spPr>
      </p:pic>
      <p:sp>
        <p:nvSpPr>
          <p:cNvPr id="19462" name="Text Box 6"/>
          <p:cNvSpPr txBox="1">
            <a:spLocks noChangeArrowheads="1"/>
          </p:cNvSpPr>
          <p:nvPr/>
        </p:nvSpPr>
        <p:spPr bwMode="auto">
          <a:xfrm>
            <a:off x="761999" y="4583545"/>
            <a:ext cx="195438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latin typeface="+mn-lt"/>
              </a:rPr>
              <a:t>Pendant, or</a:t>
            </a:r>
          </a:p>
          <a:p>
            <a:r>
              <a:rPr lang="en-US" dirty="0">
                <a:latin typeface="+mn-lt"/>
              </a:rPr>
              <a:t>Fixture Wiring</a:t>
            </a:r>
          </a:p>
        </p:txBody>
      </p:sp>
      <p:sp>
        <p:nvSpPr>
          <p:cNvPr id="19463" name="Text Box 7"/>
          <p:cNvSpPr txBox="1">
            <a:spLocks noChangeArrowheads="1"/>
          </p:cNvSpPr>
          <p:nvPr/>
        </p:nvSpPr>
        <p:spPr bwMode="auto">
          <a:xfrm>
            <a:off x="2971800" y="4619140"/>
            <a:ext cx="253702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latin typeface="+mn-lt"/>
              </a:rPr>
              <a:t>Portable lamps,</a:t>
            </a:r>
          </a:p>
          <a:p>
            <a:r>
              <a:rPr lang="en-US" dirty="0">
                <a:latin typeface="+mn-lt"/>
              </a:rPr>
              <a:t>tools or appliances</a:t>
            </a:r>
          </a:p>
        </p:txBody>
      </p:sp>
      <p:sp>
        <p:nvSpPr>
          <p:cNvPr id="19464" name="Text Box 8"/>
          <p:cNvSpPr txBox="1">
            <a:spLocks noChangeArrowheads="1"/>
          </p:cNvSpPr>
          <p:nvPr/>
        </p:nvSpPr>
        <p:spPr bwMode="auto">
          <a:xfrm>
            <a:off x="5714999" y="4615215"/>
            <a:ext cx="329583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dirty="0">
                <a:latin typeface="+mn-lt"/>
              </a:rPr>
              <a:t>Stationary </a:t>
            </a:r>
            <a:r>
              <a:rPr lang="en-US" dirty="0" smtClean="0">
                <a:latin typeface="+mn-lt"/>
              </a:rPr>
              <a:t>equipment to </a:t>
            </a:r>
            <a:r>
              <a:rPr lang="en-US" dirty="0">
                <a:latin typeface="+mn-lt"/>
              </a:rPr>
              <a:t>facilitate </a:t>
            </a:r>
            <a:r>
              <a:rPr lang="en-US" dirty="0" smtClean="0">
                <a:latin typeface="+mn-lt"/>
              </a:rPr>
              <a:t>interchange</a:t>
            </a:r>
            <a:endParaRPr lang="en-US" dirty="0">
              <a:latin typeface="+mn-lt"/>
            </a:endParaRPr>
          </a:p>
        </p:txBody>
      </p:sp>
      <p:sp>
        <p:nvSpPr>
          <p:cNvPr id="8"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22</a:t>
            </a:fld>
            <a:r>
              <a:rPr lang="en-US" dirty="0" smtClean="0">
                <a:solidFill>
                  <a:srgbClr val="000000"/>
                </a:solidFill>
              </a:rPr>
              <a:t>/26</a:t>
            </a:r>
            <a:endParaRPr lang="en-US" dirty="0">
              <a:solidFill>
                <a:srgbClr val="000000"/>
              </a:solidFill>
            </a:endParaRPr>
          </a:p>
        </p:txBody>
      </p:sp>
    </p:spTree>
    <p:extLst>
      <p:ext uri="{BB962C8B-B14F-4D97-AF65-F5344CB8AC3E}">
        <p14:creationId xmlns:p14="http://schemas.microsoft.com/office/powerpoint/2010/main" val="1179123708"/>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title"/>
          </p:nvPr>
        </p:nvSpPr>
        <p:spPr>
          <a:xfrm>
            <a:off x="0" y="10975"/>
            <a:ext cx="9144000" cy="1143000"/>
          </a:xfrm>
          <a:noFill/>
          <a:ln/>
        </p:spPr>
        <p:txBody>
          <a:bodyPr>
            <a:normAutofit fontScale="90000"/>
          </a:bodyPr>
          <a:lstStyle/>
          <a:p>
            <a:r>
              <a:rPr lang="en-US" b="1" dirty="0">
                <a:solidFill>
                  <a:srgbClr val="FF0000"/>
                </a:solidFill>
              </a:rPr>
              <a:t>Prohibited</a:t>
            </a:r>
            <a:r>
              <a:rPr lang="en-US" dirty="0"/>
              <a:t> Uses of Flexible Cords</a:t>
            </a:r>
            <a:r>
              <a:rPr lang="en-US" sz="3800" dirty="0"/>
              <a:t/>
            </a:r>
            <a:br>
              <a:rPr lang="en-US" sz="3800" dirty="0"/>
            </a:br>
            <a:r>
              <a:rPr lang="en-US" sz="3300" dirty="0"/>
              <a:t>Examples</a:t>
            </a:r>
          </a:p>
        </p:txBody>
      </p:sp>
      <p:sp>
        <p:nvSpPr>
          <p:cNvPr id="21509" name="Text Box 5"/>
          <p:cNvSpPr txBox="1">
            <a:spLocks noChangeArrowheads="1"/>
          </p:cNvSpPr>
          <p:nvPr/>
        </p:nvSpPr>
        <p:spPr bwMode="auto">
          <a:xfrm>
            <a:off x="492304" y="4229619"/>
            <a:ext cx="192936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dirty="0">
                <a:latin typeface="+mn-lt"/>
              </a:rPr>
              <a:t>Substitute for fixed wiring</a:t>
            </a:r>
          </a:p>
        </p:txBody>
      </p:sp>
      <p:sp>
        <p:nvSpPr>
          <p:cNvPr id="21510" name="Text Box 6"/>
          <p:cNvSpPr txBox="1">
            <a:spLocks noChangeArrowheads="1"/>
          </p:cNvSpPr>
          <p:nvPr/>
        </p:nvSpPr>
        <p:spPr bwMode="auto">
          <a:xfrm>
            <a:off x="3012629" y="4195049"/>
            <a:ext cx="2539481" cy="1200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dirty="0">
                <a:latin typeface="+mn-lt"/>
              </a:rPr>
              <a:t>Run through walls, ceilings, floors, doors, or windows</a:t>
            </a:r>
          </a:p>
        </p:txBody>
      </p:sp>
      <p:sp>
        <p:nvSpPr>
          <p:cNvPr id="21511" name="Text Box 7"/>
          <p:cNvSpPr txBox="1">
            <a:spLocks noChangeArrowheads="1"/>
          </p:cNvSpPr>
          <p:nvPr/>
        </p:nvSpPr>
        <p:spPr bwMode="auto">
          <a:xfrm>
            <a:off x="6142761" y="4180495"/>
            <a:ext cx="2436431" cy="1200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dirty="0">
                <a:latin typeface="+mn-lt"/>
              </a:rPr>
              <a:t>Concealed behind or attached to building surfaces</a:t>
            </a:r>
          </a:p>
        </p:txBody>
      </p:sp>
      <p:pic>
        <p:nvPicPr>
          <p:cNvPr id="21512" name="Picture 8" descr="C:\My Documents\Outreach Training\flexno.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 y="1324524"/>
            <a:ext cx="7543800" cy="2722562"/>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23</a:t>
            </a:fld>
            <a:r>
              <a:rPr lang="en-US" dirty="0" smtClean="0">
                <a:solidFill>
                  <a:srgbClr val="000000"/>
                </a:solidFill>
              </a:rPr>
              <a:t>/26</a:t>
            </a:r>
            <a:endParaRPr lang="en-US" dirty="0">
              <a:solidFill>
                <a:srgbClr val="000000"/>
              </a:solidFill>
            </a:endParaRPr>
          </a:p>
        </p:txBody>
      </p:sp>
    </p:spTree>
    <p:extLst>
      <p:ext uri="{BB962C8B-B14F-4D97-AF65-F5344CB8AC3E}">
        <p14:creationId xmlns:p14="http://schemas.microsoft.com/office/powerpoint/2010/main" val="3155079526"/>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idx="1"/>
          </p:nvPr>
        </p:nvSpPr>
        <p:spPr>
          <a:xfrm>
            <a:off x="470079" y="843610"/>
            <a:ext cx="8229600" cy="4986338"/>
          </a:xfrm>
        </p:spPr>
        <p:txBody>
          <a:bodyPr/>
          <a:lstStyle/>
          <a:p>
            <a:pPr eaLnBrk="1" hangingPunct="1">
              <a:spcBef>
                <a:spcPts val="2400"/>
              </a:spcBef>
            </a:pPr>
            <a:r>
              <a:rPr lang="en-US" b="1" dirty="0" smtClean="0">
                <a:solidFill>
                  <a:srgbClr val="006666"/>
                </a:solidFill>
              </a:rPr>
              <a:t>Unqualified workers know:</a:t>
            </a:r>
          </a:p>
          <a:p>
            <a:pPr lvl="1" eaLnBrk="1" hangingPunct="1"/>
            <a:r>
              <a:rPr lang="en-US" i="1" dirty="0"/>
              <a:t>H</a:t>
            </a:r>
            <a:r>
              <a:rPr lang="en-US" i="1" dirty="0" smtClean="0"/>
              <a:t>ow electricity works</a:t>
            </a:r>
          </a:p>
          <a:p>
            <a:pPr lvl="1" eaLnBrk="1" hangingPunct="1"/>
            <a:r>
              <a:rPr lang="en-US" i="1" dirty="0" smtClean="0"/>
              <a:t>Risks of working with energized equipment</a:t>
            </a:r>
          </a:p>
          <a:p>
            <a:pPr lvl="1" eaLnBrk="1" hangingPunct="1"/>
            <a:r>
              <a:rPr lang="en-US" i="1" dirty="0" smtClean="0"/>
              <a:t>Which tasks can be performed only by qualified workers</a:t>
            </a:r>
          </a:p>
          <a:p>
            <a:pPr lvl="1" eaLnBrk="1" hangingPunct="1"/>
            <a:r>
              <a:rPr lang="en-US" i="1" dirty="0"/>
              <a:t>I</a:t>
            </a:r>
            <a:r>
              <a:rPr lang="en-US" i="1" dirty="0" smtClean="0"/>
              <a:t>dentify hazards</a:t>
            </a:r>
          </a:p>
          <a:p>
            <a:pPr eaLnBrk="1" hangingPunct="1"/>
            <a:r>
              <a:rPr lang="en-US" b="1" dirty="0">
                <a:solidFill>
                  <a:srgbClr val="006666"/>
                </a:solidFill>
              </a:rPr>
              <a:t>Qualified workers </a:t>
            </a:r>
            <a:r>
              <a:rPr lang="en-US" b="1" dirty="0" smtClean="0">
                <a:solidFill>
                  <a:srgbClr val="006666"/>
                </a:solidFill>
              </a:rPr>
              <a:t>also know</a:t>
            </a:r>
            <a:r>
              <a:rPr lang="en-US" b="1" dirty="0">
                <a:solidFill>
                  <a:srgbClr val="006666"/>
                </a:solidFill>
              </a:rPr>
              <a:t>:</a:t>
            </a:r>
          </a:p>
          <a:p>
            <a:pPr lvl="1" eaLnBrk="1" hangingPunct="1"/>
            <a:r>
              <a:rPr lang="en-US" i="1" dirty="0"/>
              <a:t>H</a:t>
            </a:r>
            <a:r>
              <a:rPr lang="en-US" i="1" dirty="0" smtClean="0"/>
              <a:t>ow </a:t>
            </a:r>
            <a:r>
              <a:rPr lang="en-US" i="1" dirty="0"/>
              <a:t>to identify exposed energized parts</a:t>
            </a:r>
          </a:p>
          <a:p>
            <a:pPr lvl="1" eaLnBrk="1" hangingPunct="1"/>
            <a:r>
              <a:rPr lang="en-US" i="1" dirty="0"/>
              <a:t>H</a:t>
            </a:r>
            <a:r>
              <a:rPr lang="en-US" i="1" dirty="0" smtClean="0"/>
              <a:t>ow </a:t>
            </a:r>
            <a:r>
              <a:rPr lang="en-US" i="1" dirty="0"/>
              <a:t>to safeguard or work on energized parts</a:t>
            </a:r>
          </a:p>
          <a:p>
            <a:pPr lvl="1" eaLnBrk="1" hangingPunct="1"/>
            <a:endParaRPr lang="en-US" dirty="0" smtClean="0"/>
          </a:p>
        </p:txBody>
      </p:sp>
      <p:sp>
        <p:nvSpPr>
          <p:cNvPr id="19459" name="Text Box 4"/>
          <p:cNvSpPr txBox="1">
            <a:spLocks noChangeArrowheads="1"/>
          </p:cNvSpPr>
          <p:nvPr/>
        </p:nvSpPr>
        <p:spPr bwMode="auto">
          <a:xfrm>
            <a:off x="0" y="29536"/>
            <a:ext cx="9144000" cy="830997"/>
          </a:xfrm>
          <a:prstGeom prst="rect">
            <a:avLst/>
          </a:prstGeom>
          <a:noFill/>
          <a:ln w="9525">
            <a:noFill/>
            <a:miter lim="800000"/>
            <a:headEnd/>
            <a:tailEnd/>
          </a:ln>
        </p:spPr>
        <p:txBody>
          <a:bodyPr wrap="square">
            <a:spAutoFit/>
          </a:bodyPr>
          <a:lstStyle/>
          <a:p>
            <a:pPr algn="ctr"/>
            <a:r>
              <a:rPr lang="en-US" sz="4800" dirty="0">
                <a:latin typeface="+mj-lt"/>
              </a:rPr>
              <a:t>Training</a:t>
            </a:r>
          </a:p>
        </p:txBody>
      </p:sp>
      <p:sp>
        <p:nvSpPr>
          <p:cNvPr id="6"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24</a:t>
            </a:fld>
            <a:r>
              <a:rPr lang="en-US" dirty="0" smtClean="0">
                <a:solidFill>
                  <a:srgbClr val="000000"/>
                </a:solidFill>
              </a:rPr>
              <a:t>/26</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0" y="73840"/>
            <a:ext cx="9144000" cy="886094"/>
          </a:xfrm>
          <a:noFill/>
          <a:ln>
            <a:miter lim="800000"/>
            <a:headEnd/>
            <a:tailEnd/>
          </a:ln>
        </p:spPr>
        <p:txBody>
          <a:bodyPr vert="horz" wrap="square" lIns="91440" tIns="45720" rIns="91440" bIns="45720" numCol="1" anchor="t" anchorCtr="0" compatLnSpc="1">
            <a:prstTxWarp prst="textNoShape">
              <a:avLst/>
            </a:prstTxWarp>
          </a:bodyPr>
          <a:lstStyle/>
          <a:p>
            <a:r>
              <a:rPr lang="en-US" sz="4000" kern="1200" dirty="0" smtClean="0">
                <a:ea typeface="+mn-ea"/>
                <a:cs typeface="+mn-cs"/>
              </a:rPr>
              <a:t>Clues that Electrical Hazards Exist  </a:t>
            </a:r>
          </a:p>
        </p:txBody>
      </p:sp>
      <p:sp>
        <p:nvSpPr>
          <p:cNvPr id="18435" name="Rectangle 3"/>
          <p:cNvSpPr>
            <a:spLocks noGrp="1" noChangeArrowheads="1"/>
          </p:cNvSpPr>
          <p:nvPr>
            <p:ph idx="1"/>
          </p:nvPr>
        </p:nvSpPr>
        <p:spPr>
          <a:xfrm>
            <a:off x="457200" y="1023207"/>
            <a:ext cx="8229600" cy="4930775"/>
          </a:xfrm>
        </p:spPr>
        <p:txBody>
          <a:bodyPr/>
          <a:lstStyle/>
          <a:p>
            <a:pPr>
              <a:spcBef>
                <a:spcPts val="1200"/>
              </a:spcBef>
            </a:pPr>
            <a:r>
              <a:rPr lang="en-US" dirty="0" smtClean="0"/>
              <a:t>Tripped circuit breakers or blown fuses</a:t>
            </a:r>
          </a:p>
          <a:p>
            <a:pPr>
              <a:spcBef>
                <a:spcPts val="1200"/>
              </a:spcBef>
            </a:pPr>
            <a:r>
              <a:rPr lang="en-US" dirty="0" smtClean="0"/>
              <a:t>Warm tools, wires, cords, connections, or junction boxes</a:t>
            </a:r>
          </a:p>
          <a:p>
            <a:pPr>
              <a:spcBef>
                <a:spcPts val="1200"/>
              </a:spcBef>
            </a:pPr>
            <a:r>
              <a:rPr lang="en-US" dirty="0" smtClean="0"/>
              <a:t>GFCI that shuts off a circuit</a:t>
            </a:r>
          </a:p>
          <a:p>
            <a:pPr>
              <a:spcBef>
                <a:spcPts val="1200"/>
              </a:spcBef>
            </a:pPr>
            <a:r>
              <a:rPr lang="en-US" dirty="0" smtClean="0"/>
              <a:t>Worn or frayed insulation around wire or connection (at plug, inline)</a:t>
            </a:r>
          </a:p>
          <a:p>
            <a:pPr>
              <a:spcBef>
                <a:spcPts val="1200"/>
              </a:spcBef>
            </a:pPr>
            <a:r>
              <a:rPr lang="en-US" dirty="0" smtClean="0"/>
              <a:t>Smell of burning components and/or visible smoke</a:t>
            </a:r>
          </a:p>
        </p:txBody>
      </p:sp>
      <p:sp>
        <p:nvSpPr>
          <p:cNvPr id="6"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25</a:t>
            </a:fld>
            <a:r>
              <a:rPr lang="en-US" dirty="0" smtClean="0">
                <a:solidFill>
                  <a:srgbClr val="000000"/>
                </a:solidFill>
              </a:rPr>
              <a:t>/26</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3119"/>
            <a:ext cx="9144000" cy="1143000"/>
          </a:xfrm>
        </p:spPr>
        <p:txBody>
          <a:bodyPr>
            <a:normAutofit/>
          </a:bodyPr>
          <a:lstStyle/>
          <a:p>
            <a:r>
              <a:rPr lang="en-US" dirty="0" smtClean="0"/>
              <a:t>De-Energize</a:t>
            </a:r>
            <a:endParaRPr lang="en-US" dirty="0"/>
          </a:p>
        </p:txBody>
      </p:sp>
      <p:sp>
        <p:nvSpPr>
          <p:cNvPr id="3" name="Content Placeholder 2"/>
          <p:cNvSpPr>
            <a:spLocks noGrp="1"/>
          </p:cNvSpPr>
          <p:nvPr>
            <p:ph idx="1"/>
          </p:nvPr>
        </p:nvSpPr>
        <p:spPr>
          <a:xfrm>
            <a:off x="372426" y="1474954"/>
            <a:ext cx="5164917" cy="2970279"/>
          </a:xfrm>
        </p:spPr>
        <p:txBody>
          <a:bodyPr>
            <a:normAutofit/>
          </a:bodyPr>
          <a:lstStyle/>
          <a:p>
            <a:r>
              <a:rPr lang="en-US" dirty="0" smtClean="0"/>
              <a:t>Disconnect power before servicing</a:t>
            </a:r>
          </a:p>
          <a:p>
            <a:r>
              <a:rPr lang="en-US" dirty="0" smtClean="0"/>
              <a:t>LOTO by the book!</a:t>
            </a:r>
          </a:p>
          <a:p>
            <a:endParaRPr lang="en-US" dirty="0"/>
          </a:p>
        </p:txBody>
      </p:sp>
      <p:pic>
        <p:nvPicPr>
          <p:cNvPr id="5" name="Picture 4" descr="iStock_000006614805XSmall.jpg"/>
          <p:cNvPicPr>
            <a:picLocks noChangeAspect="1"/>
          </p:cNvPicPr>
          <p:nvPr/>
        </p:nvPicPr>
        <p:blipFill>
          <a:blip r:embed="rId3" cstate="print"/>
          <a:stretch>
            <a:fillRect/>
          </a:stretch>
        </p:blipFill>
        <p:spPr>
          <a:xfrm>
            <a:off x="5286317" y="1079174"/>
            <a:ext cx="3256645" cy="4879213"/>
          </a:xfrm>
          <a:prstGeom prst="rect">
            <a:avLst/>
          </a:prstGeom>
          <a:ln>
            <a:noFill/>
          </a:ln>
          <a:effectLst>
            <a:outerShdw blurRad="292100" dist="139700" dir="2700000" algn="tl" rotWithShape="0">
              <a:srgbClr val="333333">
                <a:alpha val="65000"/>
              </a:srgbClr>
            </a:outerShdw>
          </a:effectLst>
        </p:spPr>
      </p:pic>
      <p:sp>
        <p:nvSpPr>
          <p:cNvPr id="7"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26</a:t>
            </a:fld>
            <a:r>
              <a:rPr lang="en-US" dirty="0" smtClean="0">
                <a:solidFill>
                  <a:srgbClr val="000000"/>
                </a:solidFill>
              </a:rPr>
              <a:t>/26</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idx="1"/>
          </p:nvPr>
        </p:nvSpPr>
        <p:spPr>
          <a:xfrm>
            <a:off x="331199" y="1076957"/>
            <a:ext cx="7759700" cy="3495675"/>
          </a:xfrm>
        </p:spPr>
        <p:txBody>
          <a:bodyPr/>
          <a:lstStyle/>
          <a:p>
            <a:pPr eaLnBrk="1" hangingPunct="1">
              <a:spcBef>
                <a:spcPts val="2400"/>
              </a:spcBef>
            </a:pPr>
            <a:r>
              <a:rPr lang="en-US" dirty="0" smtClean="0">
                <a:solidFill>
                  <a:srgbClr val="006666"/>
                </a:solidFill>
              </a:rPr>
              <a:t>We discussed the following:</a:t>
            </a:r>
          </a:p>
          <a:p>
            <a:pPr lvl="1" eaLnBrk="1" hangingPunct="1">
              <a:spcBef>
                <a:spcPts val="2400"/>
              </a:spcBef>
            </a:pPr>
            <a:r>
              <a:rPr lang="en-US" dirty="0" smtClean="0"/>
              <a:t>Basic principles of electricity</a:t>
            </a:r>
          </a:p>
          <a:p>
            <a:pPr lvl="1" eaLnBrk="1" hangingPunct="1">
              <a:spcBef>
                <a:spcPts val="2400"/>
              </a:spcBef>
            </a:pPr>
            <a:r>
              <a:rPr lang="en-US" dirty="0" smtClean="0"/>
              <a:t>Electrical hazards and safety precautions</a:t>
            </a:r>
          </a:p>
          <a:p>
            <a:pPr lvl="1" eaLnBrk="1" hangingPunct="1">
              <a:spcBef>
                <a:spcPts val="2400"/>
              </a:spcBef>
            </a:pPr>
            <a:r>
              <a:rPr lang="en-US" dirty="0" smtClean="0"/>
              <a:t>Training methods for preventing hazards on the production floor</a:t>
            </a:r>
          </a:p>
        </p:txBody>
      </p:sp>
      <p:sp>
        <p:nvSpPr>
          <p:cNvPr id="48131" name="Text Box 5"/>
          <p:cNvSpPr txBox="1">
            <a:spLocks noChangeArrowheads="1"/>
          </p:cNvSpPr>
          <p:nvPr/>
        </p:nvSpPr>
        <p:spPr bwMode="auto">
          <a:xfrm>
            <a:off x="0" y="113016"/>
            <a:ext cx="9030984" cy="830997"/>
          </a:xfrm>
          <a:prstGeom prst="rect">
            <a:avLst/>
          </a:prstGeom>
          <a:noFill/>
          <a:ln w="9525">
            <a:noFill/>
            <a:miter lim="800000"/>
            <a:headEnd/>
            <a:tailEnd/>
          </a:ln>
        </p:spPr>
        <p:txBody>
          <a:bodyPr wrap="square">
            <a:spAutoFit/>
          </a:bodyPr>
          <a:lstStyle/>
          <a:p>
            <a:pPr algn="ctr"/>
            <a:r>
              <a:rPr lang="en-US" sz="4800" dirty="0">
                <a:latin typeface="+mj-lt"/>
              </a:rPr>
              <a:t>Summary</a:t>
            </a:r>
            <a:endParaRPr lang="en-US" sz="3200" dirty="0">
              <a:latin typeface="+mj-lt"/>
            </a:endParaRPr>
          </a:p>
        </p:txBody>
      </p:sp>
      <p:pic>
        <p:nvPicPr>
          <p:cNvPr id="10245" name="Picture 5" descr="C:\Documents and Settings\edickinson\Local Settings\Temporary Internet Files\Content.IE5\0A1Y9PS2\MCj04338150000[1].png"/>
          <p:cNvPicPr>
            <a:picLocks noChangeAspect="1" noChangeArrowheads="1"/>
          </p:cNvPicPr>
          <p:nvPr/>
        </p:nvPicPr>
        <p:blipFill>
          <a:blip r:embed="rId2" cstate="print"/>
          <a:stretch>
            <a:fillRect/>
          </a:stretch>
        </p:blipFill>
        <p:spPr bwMode="auto">
          <a:xfrm>
            <a:off x="6173501" y="3946687"/>
            <a:ext cx="2102333" cy="2102333"/>
          </a:xfrm>
          <a:prstGeom prst="rect">
            <a:avLst/>
          </a:prstGeom>
          <a:ln>
            <a:noFill/>
          </a:ln>
          <a:effectLst>
            <a:outerShdw blurRad="292100" dist="139700" dir="2700000" algn="tl" rotWithShape="0">
              <a:srgbClr val="333333">
                <a:alpha val="65000"/>
              </a:srgbClr>
            </a:outerShdw>
          </a:effectLst>
        </p:spPr>
      </p:pic>
      <p:sp>
        <p:nvSpPr>
          <p:cNvPr id="7" name="Slide Number Placeholder 7"/>
          <p:cNvSpPr>
            <a:spLocks noGrp="1"/>
          </p:cNvSpPr>
          <p:nvPr>
            <p:ph type="sldNum" sz="quarter" idx="12"/>
          </p:nvPr>
        </p:nvSpPr>
        <p:spPr>
          <a:xfrm>
            <a:off x="8043333" y="6345854"/>
            <a:ext cx="874357" cy="365125"/>
          </a:xfrm>
        </p:spPr>
        <p:txBody>
          <a:bodyPr/>
          <a:lstStyle/>
          <a:p>
            <a:pPr>
              <a:defRPr/>
            </a:pPr>
            <a:fld id="{4859DBA0-B47B-4F9A-810D-65132C85C70D}" type="slidenum">
              <a:rPr lang="en-US" smtClean="0">
                <a:solidFill>
                  <a:srgbClr val="000000"/>
                </a:solidFill>
              </a:rPr>
              <a:pPr>
                <a:defRPr/>
              </a:pPr>
              <a:t>27</a:t>
            </a:fld>
            <a:r>
              <a:rPr lang="en-US" dirty="0" smtClean="0">
                <a:solidFill>
                  <a:srgbClr val="000000"/>
                </a:solidFill>
              </a:rPr>
              <a:t>/26</a:t>
            </a:r>
            <a:endParaRPr lang="en-US" dirty="0">
              <a:solidFill>
                <a:srgbClr val="000000"/>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safety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6441</TotalTime>
  <Words>1872</Words>
  <Application>Microsoft Office PowerPoint</Application>
  <PresentationFormat>On-screen Show (4:3)</PresentationFormat>
  <Paragraphs>297</Paragraphs>
  <Slides>27</Slides>
  <Notes>23</Notes>
  <HiddenSlides>0</HiddenSlides>
  <MMClips>0</MMClips>
  <ScaleCrop>false</ScaleCrop>
  <HeadingPairs>
    <vt:vector size="8" baseType="variant">
      <vt:variant>
        <vt:lpstr>Fonts Used</vt:lpstr>
      </vt:variant>
      <vt:variant>
        <vt:i4>5</vt:i4>
      </vt:variant>
      <vt:variant>
        <vt:lpstr>Theme</vt:lpstr>
      </vt:variant>
      <vt:variant>
        <vt:i4>1</vt:i4>
      </vt:variant>
      <vt:variant>
        <vt:lpstr>Slide Titles</vt:lpstr>
      </vt:variant>
      <vt:variant>
        <vt:i4>27</vt:i4>
      </vt:variant>
      <vt:variant>
        <vt:lpstr>Custom Shows</vt:lpstr>
      </vt:variant>
      <vt:variant>
        <vt:i4>1</vt:i4>
      </vt:variant>
    </vt:vector>
  </HeadingPairs>
  <TitlesOfParts>
    <vt:vector size="34" baseType="lpstr">
      <vt:lpstr>Arial</vt:lpstr>
      <vt:lpstr>Calibri</vt:lpstr>
      <vt:lpstr>Symbol</vt:lpstr>
      <vt:lpstr>Times New Roman</vt:lpstr>
      <vt:lpstr>Verdana</vt:lpstr>
      <vt:lpstr>safetyslides</vt:lpstr>
      <vt:lpstr>Domain 1: Safety Awareness </vt:lpstr>
      <vt:lpstr>PowerPoint Presentation</vt:lpstr>
      <vt:lpstr>PowerPoint Presentation</vt:lpstr>
      <vt:lpstr>Training to Prevent Electrical Hazards</vt:lpstr>
      <vt:lpstr>PowerPoint Presentation</vt:lpstr>
      <vt:lpstr>Understanding Electricity (Cont’d.)</vt:lpstr>
      <vt:lpstr>PowerPoint Presentation</vt:lpstr>
      <vt:lpstr>Understanding Electricity (Cont’d.)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Grounding Equipment</vt:lpstr>
      <vt:lpstr>PowerPoint Presentation</vt:lpstr>
      <vt:lpstr>PowerPoint Presentation</vt:lpstr>
      <vt:lpstr>PowerPoint Presentation</vt:lpstr>
      <vt:lpstr>PowerPoint Presentation</vt:lpstr>
      <vt:lpstr>PowerPoint Presentation</vt:lpstr>
      <vt:lpstr>Permissible Uses of Flexible Cords Examples</vt:lpstr>
      <vt:lpstr>Prohibited Uses of Flexible Cords Examples</vt:lpstr>
      <vt:lpstr>PowerPoint Presentation</vt:lpstr>
      <vt:lpstr>Clues that Electrical Hazards Exist  </vt:lpstr>
      <vt:lpstr>De-Energize</vt:lpstr>
      <vt:lpstr>PowerPoint Presentation</vt:lpstr>
      <vt:lpstr>Custom Show 1</vt:lpstr>
    </vt:vector>
  </TitlesOfParts>
  <Company>STC,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 &amp; Portable Power Tools</dc:title>
  <dc:creator>R. Butler</dc:creator>
  <cp:lastModifiedBy>Eric Fernandez</cp:lastModifiedBy>
  <cp:revision>254</cp:revision>
  <cp:lastPrinted>1999-09-17T19:43:02Z</cp:lastPrinted>
  <dcterms:created xsi:type="dcterms:W3CDTF">1999-06-21T19:35:16Z</dcterms:created>
  <dcterms:modified xsi:type="dcterms:W3CDTF">2017-09-26T22:15:01Z</dcterms:modified>
</cp:coreProperties>
</file>