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9" r:id="rId1"/>
  </p:sldMasterIdLst>
  <p:notesMasterIdLst>
    <p:notesMasterId r:id="rId39"/>
  </p:notesMasterIdLst>
  <p:handoutMasterIdLst>
    <p:handoutMasterId r:id="rId40"/>
  </p:handoutMasterIdLst>
  <p:sldIdLst>
    <p:sldId id="385" r:id="rId2"/>
    <p:sldId id="354" r:id="rId3"/>
    <p:sldId id="388" r:id="rId4"/>
    <p:sldId id="387" r:id="rId5"/>
    <p:sldId id="280" r:id="rId6"/>
    <p:sldId id="382" r:id="rId7"/>
    <p:sldId id="302" r:id="rId8"/>
    <p:sldId id="306" r:id="rId9"/>
    <p:sldId id="303" r:id="rId10"/>
    <p:sldId id="381" r:id="rId11"/>
    <p:sldId id="305" r:id="rId12"/>
    <p:sldId id="386" r:id="rId13"/>
    <p:sldId id="304" r:id="rId14"/>
    <p:sldId id="282" r:id="rId15"/>
    <p:sldId id="283" r:id="rId16"/>
    <p:sldId id="301" r:id="rId17"/>
    <p:sldId id="284" r:id="rId18"/>
    <p:sldId id="290" r:id="rId19"/>
    <p:sldId id="389" r:id="rId20"/>
    <p:sldId id="390" r:id="rId21"/>
    <p:sldId id="391" r:id="rId22"/>
    <p:sldId id="392" r:id="rId23"/>
    <p:sldId id="394" r:id="rId24"/>
    <p:sldId id="376" r:id="rId25"/>
    <p:sldId id="291" r:id="rId26"/>
    <p:sldId id="292" r:id="rId27"/>
    <p:sldId id="298" r:id="rId28"/>
    <p:sldId id="377" r:id="rId29"/>
    <p:sldId id="383" r:id="rId30"/>
    <p:sldId id="378" r:id="rId31"/>
    <p:sldId id="384" r:id="rId32"/>
    <p:sldId id="294" r:id="rId33"/>
    <p:sldId id="295" r:id="rId34"/>
    <p:sldId id="289" r:id="rId35"/>
    <p:sldId id="296" r:id="rId36"/>
    <p:sldId id="380" r:id="rId37"/>
    <p:sldId id="370" r:id="rId38"/>
  </p:sldIdLst>
  <p:sldSz cx="9144000" cy="6858000" type="screen4x3"/>
  <p:notesSz cx="7315200" cy="9601200"/>
  <p:custShowLst>
    <p:custShow name="Custom Show 1" id="0">
      <p:sldLst>
        <p:sld r:id="rId6"/>
      </p:sldLst>
    </p:custShow>
  </p:custShowLst>
  <p:custDataLst>
    <p:tags r:id="rId41"/>
  </p:custDataLst>
  <p:defaultTextStyle>
    <a:defPPr>
      <a:defRPr lang="en-US"/>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xmlns="">
        <p15:guide id="1" orient="horz" pos="1311">
          <p15:clr>
            <a:srgbClr val="A4A3A4"/>
          </p15:clr>
        </p15:guide>
        <p15:guide id="2" pos="2880">
          <p15:clr>
            <a:srgbClr val="A4A3A4"/>
          </p15:clr>
        </p15:guide>
      </p15:sldGuideLst>
    </p:ext>
    <p:ext uri="{2D200454-40CA-4A62-9FC3-DE9A4176ACB9}">
      <p15:notesGuideLst xmlns:p15="http://schemas.microsoft.com/office/powerpoint/2012/main" xmlns="">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6"/>
    <a:srgbClr val="8CC63F"/>
    <a:srgbClr val="006600"/>
    <a:srgbClr val="003399"/>
    <a:srgbClr val="800000"/>
    <a:srgbClr val="FF9999"/>
    <a:srgbClr val="FF0000"/>
    <a:srgbClr val="663300"/>
    <a:srgbClr val="006666"/>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562" autoAdjust="0"/>
    <p:restoredTop sz="91530" autoAdjust="0"/>
  </p:normalViewPr>
  <p:slideViewPr>
    <p:cSldViewPr snapToGrid="0">
      <p:cViewPr varScale="1">
        <p:scale>
          <a:sx n="107" d="100"/>
          <a:sy n="107" d="100"/>
        </p:scale>
        <p:origin x="-1734" y="-84"/>
      </p:cViewPr>
      <p:guideLst>
        <p:guide orient="horz" pos="1311"/>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p:scale>
          <a:sx n="100" d="100"/>
          <a:sy n="100" d="100"/>
        </p:scale>
        <p:origin x="-3408"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1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800"/>
            </a:lvl1pPr>
          </a:lstStyle>
          <a:p>
            <a:pPr>
              <a:defRPr/>
            </a:pPr>
            <a:endParaRPr lang="en-US" dirty="0"/>
          </a:p>
        </p:txBody>
      </p:sp>
    </p:spTree>
    <p:extLst>
      <p:ext uri="{BB962C8B-B14F-4D97-AF65-F5344CB8AC3E}">
        <p14:creationId xmlns:p14="http://schemas.microsoft.com/office/powerpoint/2010/main" val="2685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9763" cy="471488"/>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lvl1pPr defTabSz="947738">
              <a:defRPr sz="1200">
                <a:latin typeface="Times New Roman" pitchFamily="18" charset="0"/>
              </a:defRPr>
            </a:lvl1pPr>
          </a:lstStyle>
          <a:p>
            <a:pPr>
              <a:defRPr/>
            </a:pPr>
            <a:endParaRPr lang="en-US" dirty="0"/>
          </a:p>
        </p:txBody>
      </p:sp>
      <p:sp>
        <p:nvSpPr>
          <p:cNvPr id="40963" name="Rectangle 3"/>
          <p:cNvSpPr>
            <a:spLocks noGrp="1" noChangeArrowheads="1"/>
          </p:cNvSpPr>
          <p:nvPr>
            <p:ph type="dt" idx="1"/>
          </p:nvPr>
        </p:nvSpPr>
        <p:spPr bwMode="auto">
          <a:xfrm>
            <a:off x="4135438" y="0"/>
            <a:ext cx="3179762" cy="471488"/>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lvl1pPr algn="r" defTabSz="947738">
              <a:defRPr sz="1200">
                <a:latin typeface="Times New Roman" pitchFamily="18" charset="0"/>
              </a:defRPr>
            </a:lvl1pPr>
          </a:lstStyle>
          <a:p>
            <a:pPr>
              <a:defRPr/>
            </a:pPr>
            <a:endParaRPr lang="en-US" dirty="0"/>
          </a:p>
        </p:txBody>
      </p:sp>
      <p:sp>
        <p:nvSpPr>
          <p:cNvPr id="51204" name="Rectangle 4"/>
          <p:cNvSpPr>
            <a:spLocks noGrp="1" noRot="1" noChangeAspect="1" noChangeArrowheads="1" noTextEdit="1"/>
          </p:cNvSpPr>
          <p:nvPr>
            <p:ph type="sldImg" idx="2"/>
          </p:nvPr>
        </p:nvSpPr>
        <p:spPr bwMode="auto">
          <a:xfrm>
            <a:off x="1244600" y="708025"/>
            <a:ext cx="4827588" cy="3621088"/>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954088" y="4564063"/>
            <a:ext cx="5407025" cy="4329112"/>
          </a:xfrm>
          <a:prstGeom prst="rect">
            <a:avLst/>
          </a:prstGeom>
          <a:noFill/>
          <a:ln w="9525">
            <a:noFill/>
            <a:miter lim="800000"/>
            <a:headEnd/>
            <a:tailEnd/>
          </a:ln>
          <a:effectLst/>
        </p:spPr>
        <p:txBody>
          <a:bodyPr vert="horz" wrap="square" lIns="94851" tIns="47425" rIns="94851" bIns="4742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966" name="Rectangle 6"/>
          <p:cNvSpPr>
            <a:spLocks noGrp="1" noChangeArrowheads="1"/>
          </p:cNvSpPr>
          <p:nvPr>
            <p:ph type="ftr" sz="quarter" idx="4"/>
          </p:nvPr>
        </p:nvSpPr>
        <p:spPr bwMode="auto">
          <a:xfrm>
            <a:off x="795338" y="8893175"/>
            <a:ext cx="4373562" cy="236538"/>
          </a:xfrm>
          <a:prstGeom prst="rect">
            <a:avLst/>
          </a:prstGeom>
          <a:noFill/>
          <a:ln w="9525">
            <a:noFill/>
            <a:miter lim="800000"/>
            <a:headEnd/>
            <a:tailEnd/>
          </a:ln>
          <a:effectLst/>
        </p:spPr>
        <p:txBody>
          <a:bodyPr vert="horz" wrap="square" lIns="94851" tIns="47425" rIns="94851" bIns="47425" numCol="1" anchor="b" anchorCtr="0" compatLnSpc="1">
            <a:prstTxWarp prst="textNoShape">
              <a:avLst/>
            </a:prstTxWarp>
          </a:bodyPr>
          <a:lstStyle>
            <a:lvl1pPr defTabSz="947738">
              <a:defRPr sz="900">
                <a:latin typeface="Arial" charset="0"/>
              </a:defRPr>
            </a:lvl1pPr>
          </a:lstStyle>
          <a:p>
            <a:pPr>
              <a:defRPr/>
            </a:pPr>
            <a:r>
              <a:rPr lang="en-US" dirty="0"/>
              <a:t>11006115 Copyright </a:t>
            </a:r>
            <a:r>
              <a:rPr lang="en-US" dirty="0">
                <a:latin typeface="Symbol" pitchFamily="18" charset="2"/>
              </a:rPr>
              <a:t>ã1999 </a:t>
            </a:r>
            <a:r>
              <a:rPr lang="en-US" dirty="0"/>
              <a:t>Business and Legal Reports, Inc.</a:t>
            </a:r>
          </a:p>
        </p:txBody>
      </p:sp>
      <p:sp>
        <p:nvSpPr>
          <p:cNvPr id="40967" name="Rectangle 7"/>
          <p:cNvSpPr>
            <a:spLocks noGrp="1" noChangeArrowheads="1"/>
          </p:cNvSpPr>
          <p:nvPr>
            <p:ph type="sldNum" sz="quarter" idx="5"/>
          </p:nvPr>
        </p:nvSpPr>
        <p:spPr bwMode="auto">
          <a:xfrm>
            <a:off x="4135438" y="9129713"/>
            <a:ext cx="3179762" cy="471487"/>
          </a:xfrm>
          <a:prstGeom prst="rect">
            <a:avLst/>
          </a:prstGeom>
          <a:noFill/>
          <a:ln w="9525">
            <a:noFill/>
            <a:miter lim="800000"/>
            <a:headEnd/>
            <a:tailEnd/>
          </a:ln>
          <a:effectLst/>
        </p:spPr>
        <p:txBody>
          <a:bodyPr vert="horz" wrap="square" lIns="94851" tIns="47425" rIns="94851" bIns="47425" numCol="1" anchor="b" anchorCtr="0" compatLnSpc="1">
            <a:prstTxWarp prst="textNoShape">
              <a:avLst/>
            </a:prstTxWarp>
          </a:bodyPr>
          <a:lstStyle>
            <a:lvl1pPr algn="r" defTabSz="947738">
              <a:defRPr sz="1200">
                <a:latin typeface="Times New Roman" pitchFamily="18" charset="0"/>
              </a:defRPr>
            </a:lvl1pPr>
          </a:lstStyle>
          <a:p>
            <a:pPr>
              <a:defRPr/>
            </a:pPr>
            <a:fld id="{069417B8-A66E-4E5E-9967-D1E0D950A8B3}" type="slidenum">
              <a:rPr lang="en-US"/>
              <a:pPr>
                <a:defRPr/>
              </a:pPr>
              <a:t>‹#›</a:t>
            </a:fld>
            <a:endParaRPr lang="en-US" dirty="0"/>
          </a:p>
        </p:txBody>
      </p:sp>
    </p:spTree>
    <p:extLst>
      <p:ext uri="{BB962C8B-B14F-4D97-AF65-F5344CB8AC3E}">
        <p14:creationId xmlns:p14="http://schemas.microsoft.com/office/powerpoint/2010/main" val="3673457819"/>
      </p:ext>
    </p:extLst>
  </p:cSld>
  <p:clrMap bg1="lt1" tx1="dk1" bg2="lt2" tx2="dk2" accent1="accent1" accent2="accent2" accent3="accent3" accent4="accent4" accent5="accent5" accent6="accent6" hlink="hlink" folHlink="folHlink"/>
  <p:hf hdr="0" dt="0"/>
  <p:notesStyle>
    <a:lvl1pPr marL="228600" indent="-228600" algn="l" rtl="0" eaLnBrk="0" fontAlgn="base" hangingPunct="0">
      <a:spcBef>
        <a:spcPct val="30000"/>
      </a:spcBef>
      <a:spcAft>
        <a:spcPct val="0"/>
      </a:spcAft>
      <a:buSzPct val="135000"/>
      <a:buChar char="•"/>
      <a:defRPr sz="11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1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1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1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228600" marR="0" indent="-228600" algn="l" defTabSz="914400" rtl="0" eaLnBrk="0" fontAlgn="base" latinLnBrk="0" hangingPunct="0">
              <a:lnSpc>
                <a:spcPct val="100000"/>
              </a:lnSpc>
              <a:spcBef>
                <a:spcPct val="30000"/>
              </a:spcBef>
              <a:spcAft>
                <a:spcPct val="0"/>
              </a:spcAft>
              <a:buClrTx/>
              <a:buSzPct val="135000"/>
              <a:buFontTx/>
              <a:buNone/>
              <a:tabLst/>
              <a:defRPr/>
            </a:pPr>
            <a:r>
              <a:rPr lang="en-US" sz="1100" b="1" kern="1200" dirty="0" smtClean="0">
                <a:solidFill>
                  <a:schemeClr val="tx1"/>
                </a:solidFill>
                <a:latin typeface="Times New Roman" pitchFamily="18" charset="0"/>
                <a:ea typeface="+mn-ea"/>
                <a:cs typeface="+mn-cs"/>
              </a:rPr>
              <a:t>READ TO STUDENTS</a:t>
            </a:r>
            <a:r>
              <a:rPr lang="en-US" sz="1100" kern="1200" dirty="0" smtClean="0">
                <a:solidFill>
                  <a:schemeClr val="tx1"/>
                </a:solidFill>
                <a:latin typeface="Times New Roman" pitchFamily="18" charset="0"/>
                <a:ea typeface="+mn-ea"/>
                <a:cs typeface="+mn-cs"/>
              </a:rPr>
              <a:t>:</a:t>
            </a: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We will discuss safety issues and requirements that pertain to hand and power tools. Every production technician is expected to know the value of the safe use of tools, how to inspect tools prior to use, and what the technician should do if he or she suspects that a tool is unsafe for use. Together, this knowledge of electrical and tool safety will save lives, decrease lost man-hours, and save the company money.</a:t>
            </a:r>
          </a:p>
          <a:p>
            <a:pPr>
              <a:buNone/>
            </a:pPr>
            <a:endParaRPr lang="en-US" dirty="0" smtClean="0"/>
          </a:p>
          <a:p>
            <a:pPr>
              <a:buNone/>
            </a:pPr>
            <a:endParaRPr lang="en-US" dirty="0" smtClean="0"/>
          </a:p>
        </p:txBody>
      </p:sp>
    </p:spTree>
    <p:extLst>
      <p:ext uri="{BB962C8B-B14F-4D97-AF65-F5344CB8AC3E}">
        <p14:creationId xmlns:p14="http://schemas.microsoft.com/office/powerpoint/2010/main" val="2555753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53251" name="Rectangle 7"/>
          <p:cNvSpPr>
            <a:spLocks noGrp="1" noChangeArrowheads="1"/>
          </p:cNvSpPr>
          <p:nvPr>
            <p:ph type="sldNum" sz="quarter" idx="5"/>
          </p:nvPr>
        </p:nvSpPr>
        <p:spPr>
          <a:noFill/>
        </p:spPr>
        <p:txBody>
          <a:bodyPr/>
          <a:lstStyle/>
          <a:p>
            <a:fld id="{FABED8E5-3552-4398-8771-49D1B0E996AE}" type="slidenum">
              <a:rPr lang="en-US" smtClean="0"/>
              <a:pPr/>
              <a:t>2</a:t>
            </a:fld>
            <a:endParaRPr lang="en-US" dirty="0" smtClean="0"/>
          </a:p>
        </p:txBody>
      </p:sp>
      <p:sp>
        <p:nvSpPr>
          <p:cNvPr id="53252" name="Rectangle 2"/>
          <p:cNvSpPr>
            <a:spLocks noGrp="1" noRot="1" noChangeAspect="1" noChangeArrowheads="1" noTextEdit="1"/>
          </p:cNvSpPr>
          <p:nvPr>
            <p:ph type="sldImg"/>
          </p:nvPr>
        </p:nvSpPr>
        <p:spPr>
          <a:xfrm>
            <a:off x="1257300" y="719138"/>
            <a:ext cx="4800600" cy="3600450"/>
          </a:xfrm>
          <a:ln/>
        </p:spPr>
      </p:sp>
      <p:sp>
        <p:nvSpPr>
          <p:cNvPr id="53253" name="Rectangle 3"/>
          <p:cNvSpPr>
            <a:spLocks noGrp="1" noChangeArrowheads="1"/>
          </p:cNvSpPr>
          <p:nvPr>
            <p:ph type="body" idx="1"/>
          </p:nvPr>
        </p:nvSpPr>
        <p:spPr>
          <a:xfrm>
            <a:off x="976313" y="4560888"/>
            <a:ext cx="5362575" cy="4321175"/>
          </a:xfrm>
          <a:noFill/>
          <a:ln/>
        </p:spPr>
        <p:txBody>
          <a:bodyPr/>
          <a:lstStyle/>
          <a:p>
            <a:endParaRPr lang="en-US" dirty="0" smtClean="0"/>
          </a:p>
          <a:p>
            <a:r>
              <a:rPr lang="en-US" sz="1100" b="1" kern="1200" dirty="0" smtClean="0">
                <a:solidFill>
                  <a:schemeClr val="tx1"/>
                </a:solidFill>
                <a:latin typeface="Times New Roman" pitchFamily="18" charset="0"/>
                <a:ea typeface="+mn-ea"/>
                <a:cs typeface="+mn-cs"/>
              </a:rPr>
              <a:t>Direct</a:t>
            </a:r>
            <a:r>
              <a:rPr lang="en-US" sz="1100" kern="1200" dirty="0" smtClean="0">
                <a:solidFill>
                  <a:schemeClr val="tx1"/>
                </a:solidFill>
                <a:latin typeface="Times New Roman" pitchFamily="18" charset="0"/>
                <a:ea typeface="+mn-ea"/>
                <a:cs typeface="+mn-cs"/>
              </a:rPr>
              <a:t> students to turn to page 1-8-1 in their Foundations of </a:t>
            </a:r>
            <a:r>
              <a:rPr lang="en-US" sz="1100" i="1" kern="1200" dirty="0" smtClean="0">
                <a:solidFill>
                  <a:schemeClr val="tx1"/>
                </a:solidFill>
                <a:latin typeface="Times New Roman" pitchFamily="18" charset="0"/>
                <a:ea typeface="+mn-ea"/>
                <a:cs typeface="+mn-cs"/>
              </a:rPr>
              <a:t>Manufacturing, Domain 1: Safety Awareness, Section 8: Hand</a:t>
            </a:r>
            <a:r>
              <a:rPr lang="en-US" sz="1100" i="1" kern="1200" baseline="0" dirty="0" smtClean="0">
                <a:solidFill>
                  <a:schemeClr val="tx1"/>
                </a:solidFill>
                <a:latin typeface="Times New Roman" pitchFamily="18" charset="0"/>
                <a:ea typeface="+mn-ea"/>
                <a:cs typeface="+mn-cs"/>
              </a:rPr>
              <a:t> </a:t>
            </a:r>
            <a:r>
              <a:rPr lang="en-US" sz="1100" i="1" kern="1200" dirty="0" smtClean="0">
                <a:solidFill>
                  <a:schemeClr val="tx1"/>
                </a:solidFill>
                <a:latin typeface="Times New Roman" pitchFamily="18" charset="0"/>
                <a:ea typeface="+mn-ea"/>
                <a:cs typeface="+mn-cs"/>
              </a:rPr>
              <a:t>and </a:t>
            </a:r>
            <a:r>
              <a:rPr lang="en-US" sz="1100" i="1" kern="1200" dirty="0" err="1" smtClean="0">
                <a:solidFill>
                  <a:schemeClr val="tx1"/>
                </a:solidFill>
                <a:latin typeface="Times New Roman" pitchFamily="18" charset="0"/>
                <a:ea typeface="+mn-ea"/>
                <a:cs typeface="+mn-cs"/>
              </a:rPr>
              <a:t>PowerTool</a:t>
            </a:r>
            <a:r>
              <a:rPr lang="en-US" sz="1100" i="1" kern="1200" dirty="0" smtClean="0">
                <a:solidFill>
                  <a:schemeClr val="tx1"/>
                </a:solidFill>
                <a:latin typeface="Times New Roman" pitchFamily="18" charset="0"/>
                <a:ea typeface="+mn-ea"/>
                <a:cs typeface="+mn-cs"/>
              </a:rPr>
              <a:t> Safety, </a:t>
            </a:r>
            <a:r>
              <a:rPr lang="en-US" sz="1100" kern="1200" dirty="0" smtClean="0">
                <a:solidFill>
                  <a:schemeClr val="tx1"/>
                </a:solidFill>
                <a:latin typeface="Times New Roman" pitchFamily="18" charset="0"/>
                <a:ea typeface="+mn-ea"/>
                <a:cs typeface="+mn-cs"/>
              </a:rPr>
              <a:t>Student Workbook and continue with the discussion.</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88532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dirty="0"/>
              <a:t>11006115 Copyright </a:t>
            </a:r>
            <a:r>
              <a:rPr lang="en-US" dirty="0">
                <a:latin typeface="Symbol" pitchFamily="18" charset="2"/>
              </a:rPr>
              <a:t>ã1999 </a:t>
            </a:r>
            <a:r>
              <a:rPr lang="en-US" dirty="0"/>
              <a:t>Business and Legal Reports, Inc.</a:t>
            </a:r>
          </a:p>
        </p:txBody>
      </p:sp>
      <p:sp>
        <p:nvSpPr>
          <p:cNvPr id="5" name="Slide Number Placeholder 4"/>
          <p:cNvSpPr>
            <a:spLocks noGrp="1"/>
          </p:cNvSpPr>
          <p:nvPr>
            <p:ph type="sldNum" sz="quarter" idx="11"/>
          </p:nvPr>
        </p:nvSpPr>
        <p:spPr/>
        <p:txBody>
          <a:bodyPr/>
          <a:lstStyle/>
          <a:p>
            <a:pPr>
              <a:defRPr/>
            </a:pPr>
            <a:fld id="{069417B8-A66E-4E5E-9967-D1E0D950A8B3}" type="slidenum">
              <a:rPr lang="en-US"/>
              <a:pPr>
                <a:defRPr/>
              </a:pPr>
              <a:t>3</a:t>
            </a:fld>
            <a:endParaRPr lang="en-US" dirty="0"/>
          </a:p>
        </p:txBody>
      </p:sp>
    </p:spTree>
    <p:extLst>
      <p:ext uri="{BB962C8B-B14F-4D97-AF65-F5344CB8AC3E}">
        <p14:creationId xmlns:p14="http://schemas.microsoft.com/office/powerpoint/2010/main" val="2176965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69635" name="Rectangle 7"/>
          <p:cNvSpPr>
            <a:spLocks noGrp="1" noChangeArrowheads="1"/>
          </p:cNvSpPr>
          <p:nvPr>
            <p:ph type="sldNum" sz="quarter" idx="5"/>
          </p:nvPr>
        </p:nvSpPr>
        <p:spPr>
          <a:noFill/>
        </p:spPr>
        <p:txBody>
          <a:bodyPr/>
          <a:lstStyle/>
          <a:p>
            <a:fld id="{71A13B56-ECF7-486B-B297-F39C17B9007B}" type="slidenum">
              <a:rPr lang="en-US" smtClean="0"/>
              <a:pPr/>
              <a:t>5</a:t>
            </a:fld>
            <a:endParaRPr lang="en-US" dirty="0" smtClean="0"/>
          </a:p>
        </p:txBody>
      </p:sp>
      <p:sp>
        <p:nvSpPr>
          <p:cNvPr id="69636" name="Rectangle 2"/>
          <p:cNvSpPr>
            <a:spLocks noGrp="1" noRot="1" noChangeAspect="1" noChangeArrowheads="1" noTextEdit="1"/>
          </p:cNvSpPr>
          <p:nvPr>
            <p:ph type="sldImg"/>
          </p:nvPr>
        </p:nvSpPr>
        <p:spPr>
          <a:ln/>
        </p:spPr>
      </p:sp>
      <p:sp>
        <p:nvSpPr>
          <p:cNvPr id="69637"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Who is responsible for monitoring the safe use of tools?</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Everyone</a:t>
            </a:r>
          </a:p>
          <a:p>
            <a:pPr marL="279400" indent="-279400">
              <a:buFontTx/>
              <a:buNone/>
            </a:pPr>
            <a:endParaRPr lang="en-US" dirty="0" smtClean="0"/>
          </a:p>
        </p:txBody>
      </p:sp>
    </p:spTree>
    <p:extLst>
      <p:ext uri="{BB962C8B-B14F-4D97-AF65-F5344CB8AC3E}">
        <p14:creationId xmlns:p14="http://schemas.microsoft.com/office/powerpoint/2010/main" val="25868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a:t>
            </a:r>
            <a:r>
              <a:rPr lang="en-US" sz="1100" b="1" kern="120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is the advantage of using a socket wrench?</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A nut or bolt can be tightened or loosened without removing and refitting the wrench after each turn.</a:t>
            </a:r>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8</a:t>
            </a:fld>
            <a:endParaRPr lang="en-US" dirty="0"/>
          </a:p>
        </p:txBody>
      </p:sp>
    </p:spTree>
    <p:extLst>
      <p:ext uri="{BB962C8B-B14F-4D97-AF65-F5344CB8AC3E}">
        <p14:creationId xmlns:p14="http://schemas.microsoft.com/office/powerpoint/2010/main" val="702612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Why must a hammer handle be properly fitted into the hammer head?</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If not fitted properly, the hammer head may fly off and hit someone or even you in the face or head.</a:t>
            </a:r>
          </a:p>
          <a:p>
            <a:endParaRPr lang="en-US" dirty="0"/>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9</a:t>
            </a:fld>
            <a:endParaRPr lang="en-US" dirty="0"/>
          </a:p>
        </p:txBody>
      </p:sp>
    </p:spTree>
    <p:extLst>
      <p:ext uri="{BB962C8B-B14F-4D97-AF65-F5344CB8AC3E}">
        <p14:creationId xmlns:p14="http://schemas.microsoft.com/office/powerpoint/2010/main" val="3036408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dirty="0" smtClean="0"/>
          </a:p>
        </p:txBody>
      </p:sp>
      <p:sp>
        <p:nvSpPr>
          <p:cNvPr id="70660" name="Slide Number Placeholder 3"/>
          <p:cNvSpPr>
            <a:spLocks noGrp="1"/>
          </p:cNvSpPr>
          <p:nvPr>
            <p:ph type="sldNum" sz="quarter" idx="5"/>
          </p:nvPr>
        </p:nvSpPr>
        <p:spPr>
          <a:noFill/>
        </p:spPr>
        <p:txBody>
          <a:bodyPr/>
          <a:lstStyle/>
          <a:p>
            <a:fld id="{F9F5A44D-085F-4751-8EDC-5C4172BA9F63}" type="slidenum">
              <a:rPr lang="en-US" smtClean="0"/>
              <a:pPr/>
              <a:t>10</a:t>
            </a:fld>
            <a:endParaRPr lang="en-US" dirty="0" smtClean="0"/>
          </a:p>
        </p:txBody>
      </p:sp>
    </p:spTree>
    <p:extLst>
      <p:ext uri="{BB962C8B-B14F-4D97-AF65-F5344CB8AC3E}">
        <p14:creationId xmlns:p14="http://schemas.microsoft.com/office/powerpoint/2010/main" val="632007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files used for?</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To smooth out rough edges on metal surfaces.</a:t>
            </a:r>
          </a:p>
          <a:p>
            <a:endParaRPr lang="en-US" dirty="0"/>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11</a:t>
            </a:fld>
            <a:endParaRPr lang="en-US" dirty="0"/>
          </a:p>
        </p:txBody>
      </p:sp>
    </p:spTree>
    <p:extLst>
      <p:ext uri="{BB962C8B-B14F-4D97-AF65-F5344CB8AC3E}">
        <p14:creationId xmlns:p14="http://schemas.microsoft.com/office/powerpoint/2010/main" val="1230574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Why not tighten a clamp with a section of pipe to extend the grip?</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It can damage the clamp and/or the material secured by the clamp.</a:t>
            </a:r>
          </a:p>
          <a:p>
            <a:endParaRPr lang="en-US" dirty="0"/>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13</a:t>
            </a:fld>
            <a:endParaRPr lang="en-US" dirty="0"/>
          </a:p>
        </p:txBody>
      </p:sp>
    </p:spTree>
    <p:extLst>
      <p:ext uri="{BB962C8B-B14F-4D97-AF65-F5344CB8AC3E}">
        <p14:creationId xmlns:p14="http://schemas.microsoft.com/office/powerpoint/2010/main" val="1623449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71683" name="Rectangle 7"/>
          <p:cNvSpPr>
            <a:spLocks noGrp="1" noChangeArrowheads="1"/>
          </p:cNvSpPr>
          <p:nvPr>
            <p:ph type="sldNum" sz="quarter" idx="5"/>
          </p:nvPr>
        </p:nvSpPr>
        <p:spPr>
          <a:noFill/>
        </p:spPr>
        <p:txBody>
          <a:bodyPr/>
          <a:lstStyle/>
          <a:p>
            <a:fld id="{69F88AD0-525C-4DDC-A124-1ED470D844B6}" type="slidenum">
              <a:rPr lang="en-US" smtClean="0"/>
              <a:pPr/>
              <a:t>14</a:t>
            </a:fld>
            <a:endParaRPr lang="en-US" dirty="0" smtClean="0"/>
          </a:p>
        </p:txBody>
      </p:sp>
      <p:sp>
        <p:nvSpPr>
          <p:cNvPr id="71684" name="Rectangle 1026"/>
          <p:cNvSpPr>
            <a:spLocks noGrp="1" noRot="1" noChangeAspect="1" noChangeArrowheads="1" noTextEdit="1"/>
          </p:cNvSpPr>
          <p:nvPr>
            <p:ph type="sldImg"/>
          </p:nvPr>
        </p:nvSpPr>
        <p:spPr>
          <a:ln/>
        </p:spPr>
      </p:sp>
      <p:sp>
        <p:nvSpPr>
          <p:cNvPr id="71685" name="Rectangle 1027"/>
          <p:cNvSpPr>
            <a:spLocks noGrp="1" noChangeArrowheads="1"/>
          </p:cNvSpPr>
          <p:nvPr>
            <p:ph type="body" idx="1"/>
          </p:nvPr>
        </p:nvSpPr>
        <p:spPr>
          <a:noFill/>
          <a:ln/>
        </p:spPr>
        <p:txBody>
          <a:bodyPr/>
          <a:lstStyle/>
          <a:p>
            <a:pPr>
              <a:buFontTx/>
              <a:buNone/>
            </a:pPr>
            <a:endParaRPr lang="en-US" dirty="0" smtClean="0"/>
          </a:p>
        </p:txBody>
      </p:sp>
    </p:spTree>
    <p:extLst>
      <p:ext uri="{BB962C8B-B14F-4D97-AF65-F5344CB8AC3E}">
        <p14:creationId xmlns:p14="http://schemas.microsoft.com/office/powerpoint/2010/main" val="320711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72707" name="Rectangle 7"/>
          <p:cNvSpPr>
            <a:spLocks noGrp="1" noChangeArrowheads="1"/>
          </p:cNvSpPr>
          <p:nvPr>
            <p:ph type="sldNum" sz="quarter" idx="5"/>
          </p:nvPr>
        </p:nvSpPr>
        <p:spPr>
          <a:noFill/>
        </p:spPr>
        <p:txBody>
          <a:bodyPr/>
          <a:lstStyle/>
          <a:p>
            <a:fld id="{93636FA7-72D5-472D-BCCA-B417E1CB5262}" type="slidenum">
              <a:rPr lang="en-US" smtClean="0"/>
              <a:pPr/>
              <a:t>15</a:t>
            </a:fld>
            <a:endParaRPr lang="en-US" dirty="0" smtClean="0"/>
          </a:p>
        </p:txBody>
      </p:sp>
      <p:sp>
        <p:nvSpPr>
          <p:cNvPr id="72708" name="Rectangle 2"/>
          <p:cNvSpPr>
            <a:spLocks noGrp="1" noRot="1" noChangeAspect="1" noChangeArrowheads="1" noTextEdit="1"/>
          </p:cNvSpPr>
          <p:nvPr>
            <p:ph type="sldImg"/>
          </p:nvPr>
        </p:nvSpPr>
        <p:spPr>
          <a:ln/>
        </p:spPr>
      </p:sp>
      <p:sp>
        <p:nvSpPr>
          <p:cNvPr id="72709" name="Rectangle 3"/>
          <p:cNvSpPr>
            <a:spLocks noGrp="1" noChangeArrowheads="1"/>
          </p:cNvSpPr>
          <p:nvPr>
            <p:ph type="body" idx="1"/>
          </p:nvPr>
        </p:nvSpPr>
        <p:spPr>
          <a:noFill/>
          <a:ln/>
        </p:spPr>
        <p:txBody>
          <a:bodyPr/>
          <a:lstStyle/>
          <a:p>
            <a:pPr>
              <a:buFontTx/>
              <a:buNone/>
            </a:pPr>
            <a:endParaRPr lang="en-US" dirty="0" smtClean="0"/>
          </a:p>
        </p:txBody>
      </p:sp>
    </p:spTree>
    <p:extLst>
      <p:ext uri="{BB962C8B-B14F-4D97-AF65-F5344CB8AC3E}">
        <p14:creationId xmlns:p14="http://schemas.microsoft.com/office/powerpoint/2010/main" val="1162964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73731" name="Rectangle 7"/>
          <p:cNvSpPr>
            <a:spLocks noGrp="1" noChangeArrowheads="1"/>
          </p:cNvSpPr>
          <p:nvPr>
            <p:ph type="sldNum" sz="quarter" idx="5"/>
          </p:nvPr>
        </p:nvSpPr>
        <p:spPr>
          <a:noFill/>
        </p:spPr>
        <p:txBody>
          <a:bodyPr/>
          <a:lstStyle/>
          <a:p>
            <a:fld id="{34A0FD88-B5EC-44C5-B40C-7869754B444C}" type="slidenum">
              <a:rPr lang="en-US" smtClean="0"/>
              <a:pPr/>
              <a:t>17</a:t>
            </a:fld>
            <a:endParaRPr lang="en-US" dirty="0" smtClean="0"/>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the hazards of working with a tool that has loose wires?</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Electric shock or fire.</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842793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78851" name="Rectangle 7"/>
          <p:cNvSpPr>
            <a:spLocks noGrp="1" noChangeArrowheads="1"/>
          </p:cNvSpPr>
          <p:nvPr>
            <p:ph type="sldNum" sz="quarter" idx="5"/>
          </p:nvPr>
        </p:nvSpPr>
        <p:spPr>
          <a:noFill/>
        </p:spPr>
        <p:txBody>
          <a:bodyPr/>
          <a:lstStyle/>
          <a:p>
            <a:fld id="{80847F69-FE29-4769-A42A-0C67904C9A7D}" type="slidenum">
              <a:rPr lang="en-US" smtClean="0"/>
              <a:pPr/>
              <a:t>18</a:t>
            </a:fld>
            <a:endParaRPr lang="en-US" dirty="0" smtClean="0"/>
          </a:p>
        </p:txBody>
      </p:sp>
      <p:sp>
        <p:nvSpPr>
          <p:cNvPr id="78852" name="Rectangle 2"/>
          <p:cNvSpPr>
            <a:spLocks noGrp="1" noRot="1" noChangeAspect="1" noChangeArrowheads="1" noTextEdit="1"/>
          </p:cNvSpPr>
          <p:nvPr>
            <p:ph type="sldImg"/>
          </p:nvPr>
        </p:nvSpPr>
        <p:spPr>
          <a:ln/>
        </p:spPr>
      </p:sp>
      <p:sp>
        <p:nvSpPr>
          <p:cNvPr id="78853" name="Rectangle 3"/>
          <p:cNvSpPr>
            <a:spLocks noGrp="1" noChangeArrowheads="1"/>
          </p:cNvSpPr>
          <p:nvPr>
            <p:ph type="body" idx="1"/>
          </p:nvPr>
        </p:nvSpPr>
        <p:spPr>
          <a:noFill/>
          <a:ln/>
        </p:spPr>
        <p:txBody>
          <a:bodyPr/>
          <a:lstStyle/>
          <a:p>
            <a:pPr>
              <a:buFontTx/>
              <a:buNone/>
            </a:pPr>
            <a:endParaRPr lang="en-US" dirty="0" smtClean="0"/>
          </a:p>
        </p:txBody>
      </p:sp>
    </p:spTree>
    <p:extLst>
      <p:ext uri="{BB962C8B-B14F-4D97-AF65-F5344CB8AC3E}">
        <p14:creationId xmlns:p14="http://schemas.microsoft.com/office/powerpoint/2010/main" val="32701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800">
                <a:solidFill>
                  <a:srgbClr val="FFFFFF"/>
                </a:solidFill>
                <a:latin typeface="Arial" panose="020B0604020202020204" pitchFamily="34" charset="0"/>
              </a:defRPr>
            </a:lvl1pPr>
            <a:lvl2pPr marL="742950" indent="-285750" defTabSz="882650">
              <a:defRPr sz="2800">
                <a:solidFill>
                  <a:srgbClr val="FFFFFF"/>
                </a:solidFill>
                <a:latin typeface="Arial" panose="020B0604020202020204" pitchFamily="34" charset="0"/>
              </a:defRPr>
            </a:lvl2pPr>
            <a:lvl3pPr marL="1143000" indent="-228600" defTabSz="882650">
              <a:defRPr sz="2800">
                <a:solidFill>
                  <a:srgbClr val="FFFFFF"/>
                </a:solidFill>
                <a:latin typeface="Arial" panose="020B0604020202020204" pitchFamily="34" charset="0"/>
              </a:defRPr>
            </a:lvl3pPr>
            <a:lvl4pPr marL="1600200" indent="-228600" defTabSz="882650">
              <a:defRPr sz="2800">
                <a:solidFill>
                  <a:srgbClr val="FFFFFF"/>
                </a:solidFill>
                <a:latin typeface="Arial" panose="020B0604020202020204" pitchFamily="34" charset="0"/>
              </a:defRPr>
            </a:lvl4pPr>
            <a:lvl5pPr marL="2057400" indent="-228600" defTabSz="882650">
              <a:defRPr sz="2800">
                <a:solidFill>
                  <a:srgbClr val="FFFFFF"/>
                </a:solidFill>
                <a:latin typeface="Arial" panose="020B0604020202020204" pitchFamily="34" charset="0"/>
              </a:defRPr>
            </a:lvl5pPr>
            <a:lvl6pPr marL="2514600" indent="-228600" defTabSz="882650" eaLnBrk="0" fontAlgn="base" hangingPunct="0">
              <a:spcBef>
                <a:spcPct val="0"/>
              </a:spcBef>
              <a:spcAft>
                <a:spcPct val="0"/>
              </a:spcAft>
              <a:defRPr sz="2800">
                <a:solidFill>
                  <a:srgbClr val="FFFFFF"/>
                </a:solidFill>
                <a:latin typeface="Arial" panose="020B0604020202020204" pitchFamily="34" charset="0"/>
              </a:defRPr>
            </a:lvl6pPr>
            <a:lvl7pPr marL="2971800" indent="-228600" defTabSz="882650" eaLnBrk="0" fontAlgn="base" hangingPunct="0">
              <a:spcBef>
                <a:spcPct val="0"/>
              </a:spcBef>
              <a:spcAft>
                <a:spcPct val="0"/>
              </a:spcAft>
              <a:defRPr sz="2800">
                <a:solidFill>
                  <a:srgbClr val="FFFFFF"/>
                </a:solidFill>
                <a:latin typeface="Arial" panose="020B0604020202020204" pitchFamily="34" charset="0"/>
              </a:defRPr>
            </a:lvl7pPr>
            <a:lvl8pPr marL="3429000" indent="-228600" defTabSz="882650" eaLnBrk="0" fontAlgn="base" hangingPunct="0">
              <a:spcBef>
                <a:spcPct val="0"/>
              </a:spcBef>
              <a:spcAft>
                <a:spcPct val="0"/>
              </a:spcAft>
              <a:defRPr sz="2800">
                <a:solidFill>
                  <a:srgbClr val="FFFFFF"/>
                </a:solidFill>
                <a:latin typeface="Arial" panose="020B0604020202020204" pitchFamily="34" charset="0"/>
              </a:defRPr>
            </a:lvl8pPr>
            <a:lvl9pPr marL="3886200" indent="-228600" defTabSz="882650" eaLnBrk="0" fontAlgn="base" hangingPunct="0">
              <a:spcBef>
                <a:spcPct val="0"/>
              </a:spcBef>
              <a:spcAft>
                <a:spcPct val="0"/>
              </a:spcAft>
              <a:defRPr sz="2800">
                <a:solidFill>
                  <a:srgbClr val="FFFFFF"/>
                </a:solidFill>
                <a:latin typeface="Arial" panose="020B0604020202020204" pitchFamily="34" charset="0"/>
              </a:defRPr>
            </a:lvl9pPr>
          </a:lstStyle>
          <a:p>
            <a:fld id="{5E7A57A2-489F-4A94-8AF0-1BF34DC4C0BA}" type="slidenum">
              <a:rPr lang="en-US" altLang="en-US" sz="1000" smtClean="0">
                <a:solidFill>
                  <a:schemeClr val="tx1"/>
                </a:solidFill>
                <a:latin typeface="Times New Roman" panose="02020603050405020304" pitchFamily="18" charset="0"/>
              </a:rPr>
              <a:pPr/>
              <a:t>19</a:t>
            </a:fld>
            <a:endParaRPr lang="en-US" altLang="en-US" sz="1000" smtClean="0">
              <a:solidFill>
                <a:schemeClr val="tx1"/>
              </a:solidFill>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1910.215(a)(4)</a:t>
            </a:r>
          </a:p>
        </p:txBody>
      </p:sp>
    </p:spTree>
    <p:extLst>
      <p:ext uri="{BB962C8B-B14F-4D97-AF65-F5344CB8AC3E}">
        <p14:creationId xmlns:p14="http://schemas.microsoft.com/office/powerpoint/2010/main" val="4221826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800">
                <a:solidFill>
                  <a:srgbClr val="FFFFFF"/>
                </a:solidFill>
                <a:latin typeface="Arial" panose="020B0604020202020204" pitchFamily="34" charset="0"/>
              </a:defRPr>
            </a:lvl1pPr>
            <a:lvl2pPr marL="742950" indent="-285750" defTabSz="882650">
              <a:defRPr sz="2800">
                <a:solidFill>
                  <a:srgbClr val="FFFFFF"/>
                </a:solidFill>
                <a:latin typeface="Arial" panose="020B0604020202020204" pitchFamily="34" charset="0"/>
              </a:defRPr>
            </a:lvl2pPr>
            <a:lvl3pPr marL="1143000" indent="-228600" defTabSz="882650">
              <a:defRPr sz="2800">
                <a:solidFill>
                  <a:srgbClr val="FFFFFF"/>
                </a:solidFill>
                <a:latin typeface="Arial" panose="020B0604020202020204" pitchFamily="34" charset="0"/>
              </a:defRPr>
            </a:lvl3pPr>
            <a:lvl4pPr marL="1600200" indent="-228600" defTabSz="882650">
              <a:defRPr sz="2800">
                <a:solidFill>
                  <a:srgbClr val="FFFFFF"/>
                </a:solidFill>
                <a:latin typeface="Arial" panose="020B0604020202020204" pitchFamily="34" charset="0"/>
              </a:defRPr>
            </a:lvl4pPr>
            <a:lvl5pPr marL="2057400" indent="-228600" defTabSz="882650">
              <a:defRPr sz="2800">
                <a:solidFill>
                  <a:srgbClr val="FFFFFF"/>
                </a:solidFill>
                <a:latin typeface="Arial" panose="020B0604020202020204" pitchFamily="34" charset="0"/>
              </a:defRPr>
            </a:lvl5pPr>
            <a:lvl6pPr marL="2514600" indent="-228600" defTabSz="882650" eaLnBrk="0" fontAlgn="base" hangingPunct="0">
              <a:spcBef>
                <a:spcPct val="0"/>
              </a:spcBef>
              <a:spcAft>
                <a:spcPct val="0"/>
              </a:spcAft>
              <a:defRPr sz="2800">
                <a:solidFill>
                  <a:srgbClr val="FFFFFF"/>
                </a:solidFill>
                <a:latin typeface="Arial" panose="020B0604020202020204" pitchFamily="34" charset="0"/>
              </a:defRPr>
            </a:lvl6pPr>
            <a:lvl7pPr marL="2971800" indent="-228600" defTabSz="882650" eaLnBrk="0" fontAlgn="base" hangingPunct="0">
              <a:spcBef>
                <a:spcPct val="0"/>
              </a:spcBef>
              <a:spcAft>
                <a:spcPct val="0"/>
              </a:spcAft>
              <a:defRPr sz="2800">
                <a:solidFill>
                  <a:srgbClr val="FFFFFF"/>
                </a:solidFill>
                <a:latin typeface="Arial" panose="020B0604020202020204" pitchFamily="34" charset="0"/>
              </a:defRPr>
            </a:lvl7pPr>
            <a:lvl8pPr marL="3429000" indent="-228600" defTabSz="882650" eaLnBrk="0" fontAlgn="base" hangingPunct="0">
              <a:spcBef>
                <a:spcPct val="0"/>
              </a:spcBef>
              <a:spcAft>
                <a:spcPct val="0"/>
              </a:spcAft>
              <a:defRPr sz="2800">
                <a:solidFill>
                  <a:srgbClr val="FFFFFF"/>
                </a:solidFill>
                <a:latin typeface="Arial" panose="020B0604020202020204" pitchFamily="34" charset="0"/>
              </a:defRPr>
            </a:lvl8pPr>
            <a:lvl9pPr marL="3886200" indent="-228600" defTabSz="882650" eaLnBrk="0" fontAlgn="base" hangingPunct="0">
              <a:spcBef>
                <a:spcPct val="0"/>
              </a:spcBef>
              <a:spcAft>
                <a:spcPct val="0"/>
              </a:spcAft>
              <a:defRPr sz="2800">
                <a:solidFill>
                  <a:srgbClr val="FFFFFF"/>
                </a:solidFill>
                <a:latin typeface="Arial" panose="020B0604020202020204" pitchFamily="34" charset="0"/>
              </a:defRPr>
            </a:lvl9pPr>
          </a:lstStyle>
          <a:p>
            <a:fld id="{2D8146A5-88D2-483B-A722-C0A4295F3C8D}" type="slidenum">
              <a:rPr lang="en-US" altLang="en-US" sz="1000" smtClean="0">
                <a:solidFill>
                  <a:schemeClr val="tx1"/>
                </a:solidFill>
                <a:latin typeface="Times New Roman" panose="02020603050405020304" pitchFamily="18" charset="0"/>
              </a:rPr>
              <a:pPr/>
              <a:t>20</a:t>
            </a:fld>
            <a:endParaRPr lang="en-US" altLang="en-US" sz="1000" smtClean="0">
              <a:solidFill>
                <a:schemeClr val="tx1"/>
              </a:solidFill>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1910.215(b)(9)</a:t>
            </a:r>
          </a:p>
        </p:txBody>
      </p:sp>
    </p:spTree>
    <p:extLst>
      <p:ext uri="{BB962C8B-B14F-4D97-AF65-F5344CB8AC3E}">
        <p14:creationId xmlns:p14="http://schemas.microsoft.com/office/powerpoint/2010/main" val="3884325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1910.215 including:</a:t>
            </a:r>
          </a:p>
          <a:p>
            <a:r>
              <a:rPr lang="en-US" dirty="0"/>
              <a:t>No safety guard over spindle nut</a:t>
            </a:r>
          </a:p>
          <a:p>
            <a:r>
              <a:rPr lang="en-US" dirty="0"/>
              <a:t>No work rest</a:t>
            </a:r>
          </a:p>
          <a:p>
            <a:r>
              <a:rPr lang="en-US" dirty="0"/>
              <a:t>No wheel periphery guard at top of wheel </a:t>
            </a:r>
          </a:p>
          <a:p>
            <a:endParaRPr lang="en-US" dirty="0"/>
          </a:p>
          <a:p>
            <a:r>
              <a:rPr lang="en-US" dirty="0"/>
              <a:t>Also potential for housekeeping near grinder, potential for problem if grinder is running and user wearing gloves</a:t>
            </a:r>
            <a:r>
              <a:rPr lang="en-US" dirty="0" smtClean="0"/>
              <a:t>.</a:t>
            </a:r>
            <a:endParaRPr lang="en-US" dirty="0"/>
          </a:p>
        </p:txBody>
      </p:sp>
      <p:sp>
        <p:nvSpPr>
          <p:cNvPr id="4" name="Footer Placeholder 3"/>
          <p:cNvSpPr>
            <a:spLocks noGrp="1"/>
          </p:cNvSpPr>
          <p:nvPr>
            <p:ph type="ftr" sz="quarter" idx="10"/>
          </p:nvPr>
        </p:nvSpPr>
        <p:spPr/>
        <p:txBody>
          <a:bodyPr/>
          <a:lstStyle/>
          <a:p>
            <a:pPr>
              <a:defRPr/>
            </a:pPr>
            <a:r>
              <a:rPr lang="en-US" smtClean="0"/>
              <a:t>11006115 Copyright </a:t>
            </a:r>
            <a:r>
              <a:rPr lang="en-US" smtClean="0">
                <a:latin typeface="Symbol" pitchFamily="18" charset="2"/>
              </a:rPr>
              <a:t>ã1999 </a:t>
            </a:r>
            <a:r>
              <a:rPr lang="en-US"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21</a:t>
            </a:fld>
            <a:endParaRPr lang="en-US" dirty="0"/>
          </a:p>
        </p:txBody>
      </p:sp>
    </p:spTree>
    <p:extLst>
      <p:ext uri="{BB962C8B-B14F-4D97-AF65-F5344CB8AC3E}">
        <p14:creationId xmlns:p14="http://schemas.microsoft.com/office/powerpoint/2010/main" val="777458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The following is common PPE for operators:</a:t>
            </a:r>
          </a:p>
          <a:p>
            <a:r>
              <a:rPr lang="en-US" dirty="0" smtClean="0">
                <a:effectLst/>
              </a:rPr>
              <a:t>Safety glasses with side shields or goggles</a:t>
            </a:r>
          </a:p>
          <a:p>
            <a:r>
              <a:rPr lang="en-US" dirty="0" smtClean="0">
                <a:effectLst/>
              </a:rPr>
              <a:t>Face shield</a:t>
            </a:r>
          </a:p>
          <a:p>
            <a:r>
              <a:rPr lang="en-US" dirty="0" smtClean="0">
                <a:effectLst/>
              </a:rPr>
              <a:t>Respirator</a:t>
            </a:r>
          </a:p>
          <a:p>
            <a:r>
              <a:rPr lang="en-US" dirty="0" smtClean="0">
                <a:effectLst/>
              </a:rPr>
              <a:t>Hearing protection</a:t>
            </a:r>
          </a:p>
          <a:p>
            <a:r>
              <a:rPr lang="en-US" dirty="0" smtClean="0">
                <a:effectLst/>
              </a:rPr>
              <a:t>Gloves</a:t>
            </a:r>
          </a:p>
          <a:p>
            <a:r>
              <a:rPr lang="en-US" dirty="0" smtClean="0">
                <a:effectLst/>
              </a:rPr>
              <a:t>OSHA requires the use of personal protective equipment to protect against the abrasive grinding wheel hazards we discussed at the beginning of the session.</a:t>
            </a:r>
          </a:p>
          <a:p>
            <a:r>
              <a:rPr lang="en-US" dirty="0" smtClean="0">
                <a:effectLst/>
              </a:rPr>
              <a:t>You must wear safety glasses with side shields or safety goggles when working on an abrasive wheel grinder to protect your eyes from flying chips and dust. You also need eye protection in the event a wheel disintegrates and broken pieces escape the wheel guarding.</a:t>
            </a:r>
          </a:p>
          <a:p>
            <a:r>
              <a:rPr lang="en-US" dirty="0" smtClean="0">
                <a:effectLst/>
              </a:rPr>
              <a:t>A face shield is required in addition to eye protection when the job you’re doing is likely to create a large number of chips and particles.</a:t>
            </a:r>
          </a:p>
          <a:p>
            <a:r>
              <a:rPr lang="en-US" dirty="0" smtClean="0">
                <a:effectLst/>
              </a:rPr>
              <a:t>Respiratory protection is also required to protect you from dusts and fumes that could harm your respiratory system. The type of respirator depends on the material you’re grinding.</a:t>
            </a:r>
          </a:p>
          <a:p>
            <a:r>
              <a:rPr lang="en-US" dirty="0" smtClean="0">
                <a:effectLst/>
              </a:rPr>
              <a:t>In addition to eye, face, and respiratory protection, you also need hearing protection to protect your ears from the noise generated by grinding operations. You may choose to wear ear plugs, canal caps, or ear muffs, depending on the amount of noise. Ear muffs generally provide the best protection, but ear plugs work well, too, in most cases.</a:t>
            </a:r>
          </a:p>
          <a:p>
            <a:r>
              <a:rPr lang="en-US" dirty="0" smtClean="0">
                <a:effectLst/>
              </a:rPr>
              <a:t>Although gloves will protect your hands from the sharp edges and burrs of the material that you’re grinding, they should be worn with caution. If your hands must be close to the wheel—for example, if you’re working on a small piece of material—do not wear gloves. The spinning wheel could grab a glove and pull your hand into the grinder.</a:t>
            </a:r>
          </a:p>
          <a:p>
            <a:r>
              <a:rPr lang="en-US" dirty="0" smtClean="0">
                <a:effectLst/>
              </a:rPr>
              <a:t>Think about the personal protective equipment you use when working on an abrasive grinding wheel.</a:t>
            </a:r>
            <a:endParaRPr lang="en-US" dirty="0">
              <a:effectLst/>
            </a:endParaRPr>
          </a:p>
        </p:txBody>
      </p:sp>
      <p:sp>
        <p:nvSpPr>
          <p:cNvPr id="4" name="Footer Placeholder 3"/>
          <p:cNvSpPr>
            <a:spLocks noGrp="1"/>
          </p:cNvSpPr>
          <p:nvPr>
            <p:ph type="ftr" sz="quarter" idx="10"/>
          </p:nvPr>
        </p:nvSpPr>
        <p:spPr/>
        <p:txBody>
          <a:bodyPr/>
          <a:lstStyle/>
          <a:p>
            <a:pPr>
              <a:defRPr/>
            </a:pPr>
            <a:r>
              <a:rPr lang="en-US" smtClean="0"/>
              <a:t>11006115 Copyright </a:t>
            </a:r>
            <a:r>
              <a:rPr lang="en-US" smtClean="0">
                <a:latin typeface="Symbol" pitchFamily="18" charset="2"/>
              </a:rPr>
              <a:t>ã1999 </a:t>
            </a:r>
            <a:r>
              <a:rPr lang="en-US"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22</a:t>
            </a:fld>
            <a:endParaRPr lang="en-US" dirty="0"/>
          </a:p>
        </p:txBody>
      </p:sp>
    </p:spTree>
    <p:extLst>
      <p:ext uri="{BB962C8B-B14F-4D97-AF65-F5344CB8AC3E}">
        <p14:creationId xmlns:p14="http://schemas.microsoft.com/office/powerpoint/2010/main" val="3988904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79875" name="Rectangle 7"/>
          <p:cNvSpPr>
            <a:spLocks noGrp="1" noChangeArrowheads="1"/>
          </p:cNvSpPr>
          <p:nvPr>
            <p:ph type="sldNum" sz="quarter" idx="5"/>
          </p:nvPr>
        </p:nvSpPr>
        <p:spPr>
          <a:noFill/>
        </p:spPr>
        <p:txBody>
          <a:bodyPr/>
          <a:lstStyle/>
          <a:p>
            <a:fld id="{567F279C-4170-4A85-9CDA-ED77BDB288C3}" type="slidenum">
              <a:rPr lang="en-US" smtClean="0"/>
              <a:pPr/>
              <a:t>25</a:t>
            </a:fld>
            <a:endParaRPr lang="en-US" dirty="0" smtClean="0"/>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the safety hazards associated with placing a hand held grinder in a vise?</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The grinder will vibrate the vise and fall out. A person’s natural instinct is to try to catch it, which will result in cuts and abrasions or worse.</a:t>
            </a:r>
          </a:p>
          <a:p>
            <a:pPr>
              <a:buFontTx/>
              <a:buNone/>
            </a:pPr>
            <a:endParaRPr lang="en-US" dirty="0" smtClean="0"/>
          </a:p>
        </p:txBody>
      </p:sp>
    </p:spTree>
    <p:extLst>
      <p:ext uri="{BB962C8B-B14F-4D97-AF65-F5344CB8AC3E}">
        <p14:creationId xmlns:p14="http://schemas.microsoft.com/office/powerpoint/2010/main" val="1982238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80899" name="Rectangle 7"/>
          <p:cNvSpPr>
            <a:spLocks noGrp="1" noChangeArrowheads="1"/>
          </p:cNvSpPr>
          <p:nvPr>
            <p:ph type="sldNum" sz="quarter" idx="5"/>
          </p:nvPr>
        </p:nvSpPr>
        <p:spPr>
          <a:noFill/>
        </p:spPr>
        <p:txBody>
          <a:bodyPr/>
          <a:lstStyle/>
          <a:p>
            <a:fld id="{564FE4FD-C809-4497-A270-8A09DA9119A7}" type="slidenum">
              <a:rPr lang="en-US" smtClean="0"/>
              <a:pPr/>
              <a:t>26</a:t>
            </a:fld>
            <a:endParaRPr lang="en-US" dirty="0" smtClean="0"/>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noFill/>
          <a:ln/>
        </p:spPr>
        <p:txBody>
          <a:bodyPr/>
          <a:lstStyle/>
          <a:p>
            <a:pPr>
              <a:buFontTx/>
              <a:buNone/>
            </a:pPr>
            <a:endParaRPr lang="en-US" dirty="0" smtClean="0"/>
          </a:p>
        </p:txBody>
      </p:sp>
    </p:spTree>
    <p:extLst>
      <p:ext uri="{BB962C8B-B14F-4D97-AF65-F5344CB8AC3E}">
        <p14:creationId xmlns:p14="http://schemas.microsoft.com/office/powerpoint/2010/main" val="2219289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dangers exist when using pneumatic tools?</a:t>
            </a:r>
          </a:p>
          <a:p>
            <a:r>
              <a:rPr lang="en-US" sz="1100" b="1" kern="1200" dirty="0" smtClean="0">
                <a:solidFill>
                  <a:schemeClr val="tx1"/>
                </a:solidFill>
                <a:latin typeface="Times New Roman" pitchFamily="18" charset="0"/>
                <a:ea typeface="+mn-ea"/>
                <a:cs typeface="+mn-cs"/>
              </a:rPr>
              <a:t>Answer:</a:t>
            </a:r>
            <a:r>
              <a:rPr lang="en-US" sz="1100" i="1" kern="120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Air supply</a:t>
            </a:r>
            <a:r>
              <a:rPr lang="en-US" sz="1100" i="1" kern="120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hoses can come loose and whip back and forth, which may cause injury to the user or a bystander.</a:t>
            </a:r>
          </a:p>
          <a:p>
            <a:endParaRPr lang="en-US" dirty="0"/>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27</a:t>
            </a:fld>
            <a:endParaRPr lang="en-US" dirty="0"/>
          </a:p>
        </p:txBody>
      </p:sp>
    </p:spTree>
    <p:extLst>
      <p:ext uri="{BB962C8B-B14F-4D97-AF65-F5344CB8AC3E}">
        <p14:creationId xmlns:p14="http://schemas.microsoft.com/office/powerpoint/2010/main" val="3884063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81923" name="Rectangle 7"/>
          <p:cNvSpPr>
            <a:spLocks noGrp="1" noChangeArrowheads="1"/>
          </p:cNvSpPr>
          <p:nvPr>
            <p:ph type="sldNum" sz="quarter" idx="5"/>
          </p:nvPr>
        </p:nvSpPr>
        <p:spPr>
          <a:noFill/>
        </p:spPr>
        <p:txBody>
          <a:bodyPr/>
          <a:lstStyle/>
          <a:p>
            <a:fld id="{CA576E26-DA33-4797-A198-46CA48E62C5F}" type="slidenum">
              <a:rPr lang="en-US" smtClean="0"/>
              <a:pPr/>
              <a:t>28</a:t>
            </a:fld>
            <a:endParaRPr lang="en-US" dirty="0" smtClean="0"/>
          </a:p>
        </p:txBody>
      </p:sp>
      <p:sp>
        <p:nvSpPr>
          <p:cNvPr id="81924" name="Rectangle 2"/>
          <p:cNvSpPr>
            <a:spLocks noGrp="1" noRot="1" noChangeAspect="1" noChangeArrowheads="1" noTextEdit="1"/>
          </p:cNvSpPr>
          <p:nvPr>
            <p:ph type="sldImg"/>
          </p:nvPr>
        </p:nvSpPr>
        <p:spPr>
          <a:ln/>
        </p:spPr>
      </p:sp>
      <p:sp>
        <p:nvSpPr>
          <p:cNvPr id="81925"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is a “powder-actuated” tool?</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It is a driver powered by a bullet-like charge, often in .22 or .25 caliber rounds, similar to gun bullets.</a:t>
            </a:r>
            <a:endParaRPr lang="en-US" dirty="0" smtClean="0"/>
          </a:p>
        </p:txBody>
      </p:sp>
    </p:spTree>
    <p:extLst>
      <p:ext uri="{BB962C8B-B14F-4D97-AF65-F5344CB8AC3E}">
        <p14:creationId xmlns:p14="http://schemas.microsoft.com/office/powerpoint/2010/main" val="1188308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30</a:t>
            </a:fld>
            <a:endParaRPr lang="en-US" dirty="0"/>
          </a:p>
        </p:txBody>
      </p:sp>
    </p:spTree>
    <p:extLst>
      <p:ext uri="{BB962C8B-B14F-4D97-AF65-F5344CB8AC3E}">
        <p14:creationId xmlns:p14="http://schemas.microsoft.com/office/powerpoint/2010/main" val="3966450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is the number one safety hazard to be aware of when using a hydraulic powered tool?</a:t>
            </a:r>
          </a:p>
          <a:p>
            <a:r>
              <a:rPr lang="en-US" sz="1100" b="1" kern="1200" dirty="0" smtClean="0">
                <a:solidFill>
                  <a:schemeClr val="tx1"/>
                </a:solidFill>
                <a:latin typeface="Times New Roman" pitchFamily="18" charset="0"/>
                <a:ea typeface="+mn-ea"/>
                <a:cs typeface="+mn-cs"/>
              </a:rPr>
              <a:t>Answer:</a:t>
            </a:r>
            <a:r>
              <a:rPr lang="en-US" sz="1100" i="1" kern="120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A blown hose or seal could spray the user with highly pressurized, hot hydraulic fluid</a:t>
            </a:r>
            <a:r>
              <a:rPr lang="en-US" sz="1100" i="1" kern="1200" dirty="0" smtClean="0">
                <a:solidFill>
                  <a:schemeClr val="tx1"/>
                </a:solidFill>
                <a:latin typeface="Times New Roman" pitchFamily="18" charset="0"/>
                <a:ea typeface="+mn-ea"/>
                <a:cs typeface="+mn-cs"/>
              </a:rPr>
              <a:t>.</a:t>
            </a:r>
            <a:endParaRPr lang="en-US" sz="1100" kern="1200" dirty="0" smtClean="0">
              <a:solidFill>
                <a:schemeClr val="tx1"/>
              </a:solidFill>
              <a:latin typeface="Times New Roman" pitchFamily="18" charset="0"/>
              <a:ea typeface="+mn-ea"/>
              <a:cs typeface="+mn-cs"/>
            </a:endParaRPr>
          </a:p>
          <a:p>
            <a:endParaRPr lang="en-US" dirty="0"/>
          </a:p>
        </p:txBody>
      </p:sp>
      <p:sp>
        <p:nvSpPr>
          <p:cNvPr id="4" name="Footer Placeholder 3"/>
          <p:cNvSpPr>
            <a:spLocks noGrp="1"/>
          </p:cNvSpPr>
          <p:nvPr>
            <p:ph type="ftr" sz="quarter" idx="10"/>
          </p:nvPr>
        </p:nvSpPr>
        <p:spPr/>
        <p:txBody>
          <a:bodyPr/>
          <a:lstStyle/>
          <a:p>
            <a:pPr>
              <a:defRPr/>
            </a:pPr>
            <a:r>
              <a:rPr lang="en-US" dirty="0" smtClean="0"/>
              <a:t>11006115 Copyright </a:t>
            </a:r>
            <a:r>
              <a:rPr lang="en-US" dirty="0" smtClean="0">
                <a:latin typeface="Symbol" pitchFamily="18" charset="2"/>
              </a:rPr>
              <a:t>ã1999 </a:t>
            </a:r>
            <a:r>
              <a:rPr lang="en-US" dirty="0" smtClean="0"/>
              <a:t>Business and Legal Reports, Inc.</a:t>
            </a:r>
            <a:endParaRPr lang="en-US" dirty="0"/>
          </a:p>
        </p:txBody>
      </p:sp>
      <p:sp>
        <p:nvSpPr>
          <p:cNvPr id="5" name="Slide Number Placeholder 4"/>
          <p:cNvSpPr>
            <a:spLocks noGrp="1"/>
          </p:cNvSpPr>
          <p:nvPr>
            <p:ph type="sldNum" sz="quarter" idx="11"/>
          </p:nvPr>
        </p:nvSpPr>
        <p:spPr/>
        <p:txBody>
          <a:bodyPr/>
          <a:lstStyle/>
          <a:p>
            <a:pPr>
              <a:defRPr/>
            </a:pPr>
            <a:fld id="{069417B8-A66E-4E5E-9967-D1E0D950A8B3}" type="slidenum">
              <a:rPr lang="en-US" smtClean="0"/>
              <a:pPr>
                <a:defRPr/>
              </a:pPr>
              <a:t>31</a:t>
            </a:fld>
            <a:endParaRPr lang="en-US" dirty="0"/>
          </a:p>
        </p:txBody>
      </p:sp>
    </p:spTree>
    <p:extLst>
      <p:ext uri="{BB962C8B-B14F-4D97-AF65-F5344CB8AC3E}">
        <p14:creationId xmlns:p14="http://schemas.microsoft.com/office/powerpoint/2010/main" val="36004288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82947" name="Rectangle 7"/>
          <p:cNvSpPr>
            <a:spLocks noGrp="1" noChangeArrowheads="1"/>
          </p:cNvSpPr>
          <p:nvPr>
            <p:ph type="sldNum" sz="quarter" idx="5"/>
          </p:nvPr>
        </p:nvSpPr>
        <p:spPr>
          <a:noFill/>
        </p:spPr>
        <p:txBody>
          <a:bodyPr/>
          <a:lstStyle/>
          <a:p>
            <a:fld id="{85853D40-7C36-48D9-8795-7520AC3F12E1}" type="slidenum">
              <a:rPr lang="en-US" smtClean="0"/>
              <a:pPr/>
              <a:t>32</a:t>
            </a:fld>
            <a:endParaRPr lang="en-US" dirty="0" smtClean="0"/>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Should you trust a hydraulic jack to hold the load after you lifted it to the desired height?</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a:t>
            </a:r>
            <a:r>
              <a:rPr lang="en-US" sz="1100" b="1" kern="1200" dirty="0" smtClean="0">
                <a:solidFill>
                  <a:schemeClr val="tx1"/>
                </a:solidFill>
                <a:latin typeface="Times New Roman" pitchFamily="18" charset="0"/>
                <a:ea typeface="+mn-ea"/>
                <a:cs typeface="+mn-cs"/>
              </a:rPr>
              <a:t>DO NOT</a:t>
            </a:r>
            <a:r>
              <a:rPr lang="en-US" sz="1100" kern="1200" dirty="0" smtClean="0">
                <a:solidFill>
                  <a:schemeClr val="tx1"/>
                </a:solidFill>
                <a:latin typeface="Times New Roman" pitchFamily="18" charset="0"/>
                <a:ea typeface="+mn-ea"/>
                <a:cs typeface="+mn-cs"/>
              </a:rPr>
              <a:t> trust the hydraulic jack alone. Use jack stands.</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1291698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83971" name="Rectangle 7"/>
          <p:cNvSpPr>
            <a:spLocks noGrp="1" noChangeArrowheads="1"/>
          </p:cNvSpPr>
          <p:nvPr>
            <p:ph type="sldNum" sz="quarter" idx="5"/>
          </p:nvPr>
        </p:nvSpPr>
        <p:spPr>
          <a:noFill/>
        </p:spPr>
        <p:txBody>
          <a:bodyPr/>
          <a:lstStyle/>
          <a:p>
            <a:fld id="{B434165A-EDF7-43ED-A8D7-0DF08F566709}" type="slidenum">
              <a:rPr lang="en-US" smtClean="0"/>
              <a:pPr/>
              <a:t>33</a:t>
            </a:fld>
            <a:endParaRPr lang="en-US" dirty="0" smtClean="0"/>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a:ln/>
        </p:spPr>
        <p:txBody>
          <a:bodyPr/>
          <a:lstStyle/>
          <a:p>
            <a:pPr marL="279400" indent="-279400">
              <a:buFontTx/>
              <a:buNone/>
            </a:pPr>
            <a:endParaRPr lang="en-US" dirty="0" smtClean="0"/>
          </a:p>
        </p:txBody>
      </p:sp>
    </p:spTree>
    <p:extLst>
      <p:ext uri="{BB962C8B-B14F-4D97-AF65-F5344CB8AC3E}">
        <p14:creationId xmlns:p14="http://schemas.microsoft.com/office/powerpoint/2010/main" val="33426574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ftr" sz="quarter" idx="4"/>
          </p:nvPr>
        </p:nvSpPr>
        <p:spPr>
          <a:noFill/>
        </p:spPr>
        <p:txBody>
          <a:bodyPr/>
          <a:lstStyle/>
          <a:p>
            <a:r>
              <a:rPr lang="en-US" dirty="0" smtClean="0"/>
              <a:t>11006115 Copyright </a:t>
            </a:r>
            <a:r>
              <a:rPr lang="en-US" dirty="0" smtClean="0">
                <a:latin typeface="Symbol" pitchFamily="18" charset="2"/>
              </a:rPr>
              <a:t>ã1999 </a:t>
            </a:r>
            <a:r>
              <a:rPr lang="en-US" dirty="0" smtClean="0"/>
              <a:t>Business and Legal Reports, Inc.</a:t>
            </a:r>
          </a:p>
        </p:txBody>
      </p:sp>
      <p:sp>
        <p:nvSpPr>
          <p:cNvPr id="74755" name="Rectangle 7"/>
          <p:cNvSpPr>
            <a:spLocks noGrp="1" noChangeArrowheads="1"/>
          </p:cNvSpPr>
          <p:nvPr>
            <p:ph type="sldNum" sz="quarter" idx="5"/>
          </p:nvPr>
        </p:nvSpPr>
        <p:spPr>
          <a:noFill/>
        </p:spPr>
        <p:txBody>
          <a:bodyPr/>
          <a:lstStyle/>
          <a:p>
            <a:fld id="{4972E988-CBB4-4961-AD10-D2CFAFC9A890}" type="slidenum">
              <a:rPr lang="en-US" smtClean="0"/>
              <a:pPr/>
              <a:t>34</a:t>
            </a:fld>
            <a:endParaRPr lang="en-US" dirty="0" smtClean="0"/>
          </a:p>
        </p:txBody>
      </p:sp>
      <p:sp>
        <p:nvSpPr>
          <p:cNvPr id="74756" name="Rectangle 2"/>
          <p:cNvSpPr>
            <a:spLocks noGrp="1" noRot="1" noChangeAspect="1" noChangeArrowheads="1" noTextEdit="1"/>
          </p:cNvSpPr>
          <p:nvPr>
            <p:ph type="sldImg"/>
          </p:nvPr>
        </p:nvSpPr>
        <p:spPr>
          <a:ln/>
        </p:spPr>
      </p:sp>
      <p:sp>
        <p:nvSpPr>
          <p:cNvPr id="74757" name="Rectangle 3"/>
          <p:cNvSpPr>
            <a:spLocks noGrp="1" noChangeArrowheads="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is a momentary switch?</a:t>
            </a: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It is an “on-off” switch that allows the equipment to work only when the trigger is engaged.</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2188953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r>
              <a:rPr lang="en-US" dirty="0" smtClean="0"/>
              <a:t>Examples of Interlock- two thumb safety switches on paper cutting machines, lever on lawn mower for blade actuation/brake.</a:t>
            </a:r>
          </a:p>
        </p:txBody>
      </p:sp>
      <p:sp>
        <p:nvSpPr>
          <p:cNvPr id="75780" name="Slide Number Placeholder 3"/>
          <p:cNvSpPr>
            <a:spLocks noGrp="1"/>
          </p:cNvSpPr>
          <p:nvPr>
            <p:ph type="sldNum" sz="quarter" idx="5"/>
          </p:nvPr>
        </p:nvSpPr>
        <p:spPr>
          <a:noFill/>
        </p:spPr>
        <p:txBody>
          <a:bodyPr/>
          <a:lstStyle/>
          <a:p>
            <a:fld id="{2C114700-A94E-4303-98B3-2B0B96D6AC70}" type="slidenum">
              <a:rPr lang="en-US" smtClean="0"/>
              <a:pPr/>
              <a:t>36</a:t>
            </a:fld>
            <a:endParaRPr lang="en-US" dirty="0" smtClean="0"/>
          </a:p>
        </p:txBody>
      </p:sp>
    </p:spTree>
    <p:extLst>
      <p:ext uri="{BB962C8B-B14F-4D97-AF65-F5344CB8AC3E}">
        <p14:creationId xmlns:p14="http://schemas.microsoft.com/office/powerpoint/2010/main" val="2152324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618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597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581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0472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95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368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113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64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0884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654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32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smtClean="0">
                <a:solidFill>
                  <a:prstClr val="black">
                    <a:tint val="75000"/>
                  </a:prstClr>
                </a:solidFill>
                <a:latin typeface="Calibri"/>
              </a:rPr>
              <a:pPr defTabSz="457200" eaLnBrk="1" fontAlgn="auto" hangingPunct="1">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29634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6.jp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798" y="1733552"/>
            <a:ext cx="7772400" cy="1371600"/>
          </a:xfrm>
        </p:spPr>
        <p:txBody>
          <a:bodyPr>
            <a:normAutofit/>
          </a:bodyPr>
          <a:lstStyle/>
          <a:p>
            <a:pPr eaLnBrk="1" hangingPunct="1"/>
            <a:r>
              <a:rPr lang="en-US" sz="3200" b="1" dirty="0" smtClean="0">
                <a:solidFill>
                  <a:srgbClr val="000000"/>
                </a:solidFill>
              </a:rPr>
              <a:t>Domain 1: Safety Awareness</a:t>
            </a:r>
          </a:p>
        </p:txBody>
      </p:sp>
      <p:sp>
        <p:nvSpPr>
          <p:cNvPr id="2052" name="Rectangle 3"/>
          <p:cNvSpPr>
            <a:spLocks noGrp="1" noChangeArrowheads="1"/>
          </p:cNvSpPr>
          <p:nvPr>
            <p:ph type="subTitle" idx="1"/>
          </p:nvPr>
        </p:nvSpPr>
        <p:spPr>
          <a:xfrm>
            <a:off x="889684" y="2614887"/>
            <a:ext cx="7364627" cy="2341373"/>
          </a:xfrm>
        </p:spPr>
        <p:txBody>
          <a:bodyPr>
            <a:normAutofit/>
          </a:bodyPr>
          <a:lstStyle/>
          <a:p>
            <a:pPr eaLnBrk="1" hangingPunct="1"/>
            <a:r>
              <a:rPr lang="en-US" b="1" dirty="0" smtClean="0">
                <a:solidFill>
                  <a:srgbClr val="000000"/>
                </a:solidFill>
              </a:rPr>
              <a:t>Section 8:</a:t>
            </a:r>
          </a:p>
          <a:p>
            <a:pPr eaLnBrk="1" hangingPunct="1"/>
            <a:r>
              <a:rPr lang="en-US" b="1" dirty="0" smtClean="0">
                <a:solidFill>
                  <a:srgbClr val="000000"/>
                </a:solidFill>
              </a:rPr>
              <a:t>Hand and Power Tool Safety</a:t>
            </a:r>
          </a:p>
          <a:p>
            <a:pPr eaLnBrk="1" hangingPunct="1"/>
            <a:r>
              <a:rPr lang="en-US" kern="1200" dirty="0">
                <a:solidFill>
                  <a:srgbClr val="000000"/>
                </a:solidFill>
                <a:latin typeface="Calibri"/>
                <a:ea typeface="+mj-ea"/>
                <a:cs typeface="+mj-cs"/>
              </a:rPr>
              <a:t> </a:t>
            </a:r>
            <a:r>
              <a:rPr lang="en-US" sz="2800" kern="1200" dirty="0">
                <a:solidFill>
                  <a:srgbClr val="000000"/>
                </a:solidFill>
                <a:latin typeface="Calibri"/>
                <a:ea typeface="+mj-ea"/>
                <a:cs typeface="+mj-cs"/>
              </a:rPr>
              <a:t>CFR Part 1910 Subpart </a:t>
            </a:r>
            <a:r>
              <a:rPr lang="en-US" sz="2800" kern="1200" dirty="0" smtClean="0">
                <a:solidFill>
                  <a:srgbClr val="000000"/>
                </a:solidFill>
                <a:latin typeface="Calibri"/>
                <a:ea typeface="+mj-ea"/>
                <a:cs typeface="+mj-cs"/>
              </a:rPr>
              <a:t>P</a:t>
            </a:r>
            <a:r>
              <a:rPr lang="en-US" sz="2800" kern="1200" dirty="0">
                <a:solidFill>
                  <a:srgbClr val="000000"/>
                </a:solidFill>
                <a:latin typeface="Calibri"/>
                <a:ea typeface="+mj-ea"/>
                <a:cs typeface="+mj-cs"/>
              </a:rPr>
              <a:t/>
            </a:r>
            <a:br>
              <a:rPr lang="en-US" sz="2800" kern="1200" dirty="0">
                <a:solidFill>
                  <a:srgbClr val="000000"/>
                </a:solidFill>
                <a:latin typeface="Calibri"/>
                <a:ea typeface="+mj-ea"/>
                <a:cs typeface="+mj-cs"/>
              </a:rPr>
            </a:br>
            <a:r>
              <a:rPr lang="en-US" sz="2800" kern="1200" dirty="0" smtClean="0">
                <a:solidFill>
                  <a:srgbClr val="000000"/>
                </a:solidFill>
                <a:latin typeface="Calibri"/>
                <a:ea typeface="+mj-ea"/>
                <a:cs typeface="+mj-cs"/>
              </a:rPr>
              <a:t> </a:t>
            </a:r>
            <a:r>
              <a:rPr lang="en-US" sz="2800" kern="1200" dirty="0">
                <a:solidFill>
                  <a:srgbClr val="000000"/>
                </a:solidFill>
                <a:latin typeface="Calibri"/>
                <a:ea typeface="+mj-ea"/>
                <a:cs typeface="+mj-cs"/>
              </a:rPr>
              <a:t>(</a:t>
            </a:r>
            <a:r>
              <a:rPr lang="en-US" sz="2800" kern="1200" dirty="0">
                <a:solidFill>
                  <a:srgbClr val="000000"/>
                </a:solidFill>
                <a:latin typeface="Calibri"/>
                <a:ea typeface="+mj-ea"/>
                <a:cs typeface="Arial" charset="0"/>
              </a:rPr>
              <a:t>§</a:t>
            </a:r>
            <a:r>
              <a:rPr lang="en-US" sz="2800" kern="1200" dirty="0" smtClean="0">
                <a:solidFill>
                  <a:srgbClr val="000000"/>
                </a:solidFill>
                <a:latin typeface="Calibri"/>
                <a:ea typeface="+mj-ea"/>
                <a:cs typeface="Arial" charset="0"/>
              </a:rPr>
              <a:t>1910.241 </a:t>
            </a:r>
            <a:r>
              <a:rPr lang="en-US" sz="2800" kern="1200" dirty="0">
                <a:solidFill>
                  <a:srgbClr val="000000"/>
                </a:solidFill>
                <a:latin typeface="Calibri"/>
                <a:ea typeface="+mj-ea"/>
                <a:cs typeface="Arial" charset="0"/>
              </a:rPr>
              <a:t>to </a:t>
            </a:r>
            <a:r>
              <a:rPr lang="en-US" sz="2800" kern="1200" dirty="0" smtClean="0">
                <a:solidFill>
                  <a:srgbClr val="000000"/>
                </a:solidFill>
                <a:latin typeface="Calibri"/>
                <a:ea typeface="+mj-ea"/>
                <a:cs typeface="Arial" charset="0"/>
              </a:rPr>
              <a:t>1910.44)</a:t>
            </a:r>
            <a:endParaRPr lang="en-US" sz="2800" b="1" dirty="0" smtClean="0">
              <a:solidFill>
                <a:srgbClr val="000000"/>
              </a:solidFill>
            </a:endParaRPr>
          </a:p>
        </p:txBody>
      </p:sp>
      <p:sp>
        <p:nvSpPr>
          <p:cNvPr id="2053" name="Rectangle 4"/>
          <p:cNvSpPr>
            <a:spLocks noChangeArrowheads="1"/>
          </p:cNvSpPr>
          <p:nvPr/>
        </p:nvSpPr>
        <p:spPr bwMode="auto">
          <a:xfrm>
            <a:off x="3886200" y="477981"/>
            <a:ext cx="5257800" cy="1470025"/>
          </a:xfrm>
          <a:prstGeom prst="rect">
            <a:avLst/>
          </a:prstGeom>
          <a:noFill/>
          <a:ln w="9525">
            <a:noFill/>
            <a:miter lim="800000"/>
            <a:headEnd/>
            <a:tailEnd/>
          </a:ln>
        </p:spPr>
        <p:txBody>
          <a:bodyPr/>
          <a:lstStyle/>
          <a:p>
            <a:pPr algn="ctr"/>
            <a:r>
              <a:rPr lang="en-US" sz="4400" b="1" dirty="0">
                <a:solidFill>
                  <a:srgbClr val="000000"/>
                </a:solidFill>
                <a:latin typeface="+mj-lt"/>
                <a:cs typeface="Arial" charset="0"/>
              </a:rPr>
              <a:t>Foundations of</a:t>
            </a:r>
            <a:r>
              <a:rPr lang="en-US" sz="4400" dirty="0">
                <a:solidFill>
                  <a:srgbClr val="000000"/>
                </a:solidFill>
                <a:latin typeface="+mj-lt"/>
                <a:cs typeface="Arial" charset="0"/>
              </a:rPr>
              <a:t> </a:t>
            </a:r>
          </a:p>
          <a:p>
            <a:pPr algn="ctr"/>
            <a:r>
              <a:rPr lang="en-US" sz="4400" b="1" dirty="0">
                <a:solidFill>
                  <a:srgbClr val="000000"/>
                </a:solidFill>
                <a:latin typeface="+mj-lt"/>
                <a:cs typeface="Arial" charset="0"/>
              </a:rPr>
              <a:t>Manufacturing</a:t>
            </a:r>
            <a:endParaRPr lang="en-US" sz="4400" b="1" dirty="0">
              <a:solidFill>
                <a:srgbClr val="000000"/>
              </a:solidFill>
              <a:latin typeface="+mj-lt"/>
            </a:endParaRPr>
          </a:p>
          <a:p>
            <a:pPr algn="ctr"/>
            <a:endParaRPr lang="en-US" sz="4400" b="1" dirty="0">
              <a:solidFill>
                <a:srgbClr val="000000"/>
              </a:solidFill>
              <a:latin typeface="+mj-lt"/>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194" y="715834"/>
            <a:ext cx="4180952" cy="711626"/>
          </a:xfrm>
          <a:prstGeom prst="rect">
            <a:avLst/>
          </a:prstGeom>
        </p:spPr>
      </p:pic>
      <p:sp>
        <p:nvSpPr>
          <p:cNvPr id="3" name="Rectangle 2"/>
          <p:cNvSpPr/>
          <p:nvPr/>
        </p:nvSpPr>
        <p:spPr>
          <a:xfrm>
            <a:off x="2669078" y="4984750"/>
            <a:ext cx="4572000" cy="1231106"/>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j-ea"/>
                <a:cs typeface="+mj-cs"/>
              </a:rPr>
              <a:t> </a:t>
            </a:r>
            <a:r>
              <a:rPr kumimoji="0" lang="en-US" sz="2800" b="0" i="0" u="none" strike="noStrike" kern="0" cap="none" spc="0" normalizeH="0" baseline="0" noProof="0" dirty="0" smtClean="0">
                <a:ln>
                  <a:noFill/>
                </a:ln>
                <a:solidFill>
                  <a:prstClr val="black"/>
                </a:solidFill>
                <a:effectLst/>
                <a:uLnTx/>
                <a:uFillTx/>
                <a:latin typeface="Calibri"/>
                <a:ea typeface="+mj-ea"/>
                <a:cs typeface="+mj-cs"/>
              </a:rPr>
              <a:t>CFR Part 1910 Subpart O</a:t>
            </a:r>
            <a:br>
              <a:rPr kumimoji="0" lang="en-US" sz="2800" b="0" i="0" u="none" strike="noStrike" kern="0" cap="none" spc="0" normalizeH="0" baseline="0" noProof="0" dirty="0" smtClean="0">
                <a:ln>
                  <a:noFill/>
                </a:ln>
                <a:solidFill>
                  <a:prstClr val="black"/>
                </a:solidFill>
                <a:effectLst/>
                <a:uLnTx/>
                <a:uFillTx/>
                <a:latin typeface="Calibri"/>
                <a:ea typeface="+mj-ea"/>
                <a:cs typeface="+mj-cs"/>
              </a:rPr>
            </a:br>
            <a:r>
              <a:rPr kumimoji="0" lang="en-US" sz="2800" b="0" i="0" u="none" strike="noStrike" kern="0" cap="none" spc="0" normalizeH="0" baseline="0" noProof="0" dirty="0" smtClean="0">
                <a:ln>
                  <a:noFill/>
                </a:ln>
                <a:solidFill>
                  <a:prstClr val="black"/>
                </a:solidFill>
                <a:effectLst/>
                <a:uLnTx/>
                <a:uFillTx/>
                <a:latin typeface="Calibri"/>
                <a:ea typeface="+mj-ea"/>
                <a:cs typeface="+mj-cs"/>
              </a:rPr>
              <a:t> (</a:t>
            </a:r>
            <a:r>
              <a:rPr kumimoji="0" lang="en-US" sz="2800" b="0" i="0" u="none" strike="noStrike" kern="0" cap="none" spc="0" normalizeH="0" baseline="0" noProof="0" dirty="0" smtClean="0">
                <a:ln>
                  <a:noFill/>
                </a:ln>
                <a:solidFill>
                  <a:prstClr val="black"/>
                </a:solidFill>
                <a:effectLst/>
                <a:uLnTx/>
                <a:uFillTx/>
                <a:latin typeface="Calibri"/>
                <a:ea typeface="+mj-ea"/>
                <a:cs typeface="Arial" charset="0"/>
              </a:rPr>
              <a:t>§1910.211 to 1910.219)</a:t>
            </a:r>
            <a:r>
              <a:rPr kumimoji="0" lang="en-US" sz="4400" b="0" i="0" u="none" strike="noStrike" kern="0" cap="none" spc="0" normalizeH="0" baseline="0" noProof="0" dirty="0" smtClean="0">
                <a:ln>
                  <a:noFill/>
                </a:ln>
                <a:solidFill>
                  <a:prstClr val="black"/>
                </a:solidFill>
                <a:effectLst/>
                <a:uLnTx/>
                <a:uFillTx/>
                <a:latin typeface="Calibri"/>
                <a:ea typeface="+mj-ea"/>
                <a:cs typeface="+mj-cs"/>
              </a:rPr>
              <a:t/>
            </a:r>
            <a:br>
              <a:rPr kumimoji="0" lang="en-US" sz="4400" b="0" i="0" u="none" strike="noStrike" kern="0" cap="none" spc="0" normalizeH="0" baseline="0" noProof="0" dirty="0" smtClean="0">
                <a:ln>
                  <a:noFill/>
                </a:ln>
                <a:solidFill>
                  <a:prstClr val="black"/>
                </a:solidFill>
                <a:effectLst/>
                <a:uLnTx/>
                <a:uFillTx/>
                <a:latin typeface="Calibri"/>
                <a:ea typeface="+mj-ea"/>
                <a:cs typeface="+mj-cs"/>
              </a:rPr>
            </a:br>
            <a:endParaRPr kumimoji="0" lang="en-US" sz="1800" b="0" i="0" u="none" strike="noStrike" kern="0" cap="none" spc="0" normalizeH="0" baseline="0" noProof="0" dirty="0" smtClean="0">
              <a:ln>
                <a:noFill/>
              </a:ln>
              <a:solidFill>
                <a:sysClr val="windowText" lastClr="000000"/>
              </a:solidFill>
              <a:effectLst/>
              <a:uLnTx/>
              <a:uFillTx/>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459892" y="1124158"/>
            <a:ext cx="8157334" cy="4486275"/>
          </a:xfrm>
        </p:spPr>
        <p:txBody>
          <a:bodyPr/>
          <a:lstStyle/>
          <a:p>
            <a:pPr eaLnBrk="1" hangingPunct="1">
              <a:lnSpc>
                <a:spcPct val="90000"/>
              </a:lnSpc>
            </a:pPr>
            <a:r>
              <a:rPr lang="en-US" sz="2800" b="1" dirty="0" smtClean="0">
                <a:solidFill>
                  <a:srgbClr val="006666"/>
                </a:solidFill>
              </a:rPr>
              <a:t>Understand</a:t>
            </a:r>
            <a:r>
              <a:rPr lang="en-US" sz="2800" dirty="0" smtClean="0">
                <a:solidFill>
                  <a:srgbClr val="006666"/>
                </a:solidFill>
              </a:rPr>
              <a:t> the safety precautions that must be observed when working with and around hand and electrical tool equipment. </a:t>
            </a:r>
          </a:p>
          <a:p>
            <a:pPr eaLnBrk="1" hangingPunct="1">
              <a:lnSpc>
                <a:spcPct val="90000"/>
              </a:lnSpc>
              <a:buFontTx/>
              <a:buNone/>
            </a:pPr>
            <a:endParaRPr lang="en-US" sz="2800" dirty="0" smtClean="0">
              <a:solidFill>
                <a:srgbClr val="006666"/>
              </a:solidFill>
            </a:endParaRPr>
          </a:p>
          <a:p>
            <a:pPr eaLnBrk="1" hangingPunct="1">
              <a:lnSpc>
                <a:spcPct val="90000"/>
              </a:lnSpc>
            </a:pPr>
            <a:r>
              <a:rPr lang="en-US" sz="2800" b="1" dirty="0" smtClean="0">
                <a:solidFill>
                  <a:srgbClr val="006666"/>
                </a:solidFill>
              </a:rPr>
              <a:t>Discuss</a:t>
            </a:r>
            <a:r>
              <a:rPr lang="en-US" sz="2800" dirty="0" smtClean="0">
                <a:solidFill>
                  <a:srgbClr val="006666"/>
                </a:solidFill>
              </a:rPr>
              <a:t> methods of training to prevent tool accidents.</a:t>
            </a:r>
          </a:p>
          <a:p>
            <a:pPr eaLnBrk="1" hangingPunct="1">
              <a:lnSpc>
                <a:spcPct val="90000"/>
              </a:lnSpc>
              <a:buFontTx/>
              <a:buNone/>
            </a:pPr>
            <a:endParaRPr lang="en-US" sz="2800" dirty="0" smtClean="0">
              <a:solidFill>
                <a:srgbClr val="006666"/>
              </a:solidFill>
            </a:endParaRPr>
          </a:p>
          <a:p>
            <a:pPr eaLnBrk="1" hangingPunct="1">
              <a:lnSpc>
                <a:spcPct val="90000"/>
              </a:lnSpc>
            </a:pPr>
            <a:r>
              <a:rPr lang="en-US" sz="2800" b="1" dirty="0" smtClean="0">
                <a:solidFill>
                  <a:srgbClr val="006666"/>
                </a:solidFill>
              </a:rPr>
              <a:t>Describe</a:t>
            </a:r>
            <a:r>
              <a:rPr lang="en-US" sz="2800" dirty="0" smtClean="0">
                <a:solidFill>
                  <a:srgbClr val="006666"/>
                </a:solidFill>
              </a:rPr>
              <a:t> the hazards that exist when working with and around tools</a:t>
            </a:r>
            <a:r>
              <a:rPr lang="en-US" sz="2000" dirty="0" smtClean="0">
                <a:solidFill>
                  <a:srgbClr val="006666"/>
                </a:solidFill>
              </a:rPr>
              <a:t>.</a:t>
            </a:r>
          </a:p>
          <a:p>
            <a:pPr eaLnBrk="1" hangingPunct="1">
              <a:lnSpc>
                <a:spcPct val="90000"/>
              </a:lnSpc>
              <a:buFontTx/>
              <a:buNone/>
            </a:pPr>
            <a:endParaRPr lang="en-US" sz="2000" dirty="0" smtClean="0">
              <a:solidFill>
                <a:srgbClr val="006666"/>
              </a:solidFill>
            </a:endParaRPr>
          </a:p>
          <a:p>
            <a:pPr eaLnBrk="1" hangingPunct="1">
              <a:lnSpc>
                <a:spcPct val="90000"/>
              </a:lnSpc>
            </a:pPr>
            <a:endParaRPr lang="en-US" sz="2000" dirty="0" smtClean="0">
              <a:solidFill>
                <a:srgbClr val="006666"/>
              </a:solidFill>
            </a:endParaRPr>
          </a:p>
        </p:txBody>
      </p:sp>
      <p:sp>
        <p:nvSpPr>
          <p:cNvPr id="3075" name="Text Box 8"/>
          <p:cNvSpPr txBox="1">
            <a:spLocks noChangeArrowheads="1"/>
          </p:cNvSpPr>
          <p:nvPr/>
        </p:nvSpPr>
        <p:spPr bwMode="auto">
          <a:xfrm>
            <a:off x="139148" y="114152"/>
            <a:ext cx="9144000" cy="701675"/>
          </a:xfrm>
          <a:prstGeom prst="rect">
            <a:avLst/>
          </a:prstGeom>
          <a:noFill/>
          <a:ln w="9525">
            <a:noFill/>
            <a:miter lim="800000"/>
            <a:headEnd/>
            <a:tailEnd/>
          </a:ln>
        </p:spPr>
        <p:txBody>
          <a:bodyPr wrap="square">
            <a:spAutoFit/>
          </a:bodyPr>
          <a:lstStyle/>
          <a:p>
            <a:pPr algn="ctr"/>
            <a:r>
              <a:rPr lang="en-US" sz="4000" dirty="0">
                <a:latin typeface="+mj-lt"/>
              </a:rPr>
              <a:t>Learning Objectives</a:t>
            </a:r>
          </a:p>
        </p:txBody>
      </p:sp>
      <p:sp>
        <p:nvSpPr>
          <p:cNvPr id="3"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500"/>
                                        <p:tgtEl>
                                          <p:spTgt spid="30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xEl>
                                              <p:pRg st="2" end="2"/>
                                            </p:txEl>
                                          </p:spTgt>
                                        </p:tgtEl>
                                        <p:attrNameLst>
                                          <p:attrName>style.visibility</p:attrName>
                                        </p:attrNameLst>
                                      </p:cBhvr>
                                      <p:to>
                                        <p:strVal val="visible"/>
                                      </p:to>
                                    </p:set>
                                    <p:animEffect transition="in" filter="fade">
                                      <p:cBhvr>
                                        <p:cTn id="12" dur="500"/>
                                        <p:tgtEl>
                                          <p:spTgt spid="30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4">
                                            <p:txEl>
                                              <p:pRg st="4" end="4"/>
                                            </p:txEl>
                                          </p:spTgt>
                                        </p:tgtEl>
                                        <p:attrNameLst>
                                          <p:attrName>style.visibility</p:attrName>
                                        </p:attrNameLst>
                                      </p:cBhvr>
                                      <p:to>
                                        <p:strVal val="visible"/>
                                      </p:to>
                                    </p:set>
                                    <p:animEffect transition="in" filter="fade">
                                      <p:cBhvr>
                                        <p:cTn id="17" dur="500"/>
                                        <p:tgtEl>
                                          <p:spTgt spid="30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3434"/>
            <a:ext cx="9144000" cy="862338"/>
          </a:xfrm>
        </p:spPr>
        <p:txBody>
          <a:bodyPr vert="horz" rtlCol="0"/>
          <a:lstStyle/>
          <a:p>
            <a:r>
              <a:rPr lang="en-US" dirty="0" smtClean="0"/>
              <a:t>Accident Example</a:t>
            </a:r>
            <a:endParaRPr lang="en-US" dirty="0"/>
          </a:p>
        </p:txBody>
      </p:sp>
      <p:sp>
        <p:nvSpPr>
          <p:cNvPr id="3" name="TextBox 2"/>
          <p:cNvSpPr txBox="1"/>
          <p:nvPr/>
        </p:nvSpPr>
        <p:spPr>
          <a:xfrm>
            <a:off x="3498535" y="2076689"/>
            <a:ext cx="3404078" cy="1061829"/>
          </a:xfrm>
          <a:prstGeom prst="rect">
            <a:avLst/>
          </a:prstGeom>
          <a:noFill/>
        </p:spPr>
        <p:txBody>
          <a:bodyPr vert="horz" wrap="square" rtlCol="0">
            <a:spAutoFit/>
          </a:bodyPr>
          <a:lstStyle/>
          <a:p>
            <a:endParaRPr lang="en-US" sz="2100" kern="0" dirty="0">
              <a:solidFill>
                <a:srgbClr val="000000"/>
              </a:solidFill>
              <a:latin typeface="Futura Condensed"/>
            </a:endParaRPr>
          </a:p>
          <a:p>
            <a:pPr marL="214313" indent="-214313">
              <a:buFont typeface="Arial"/>
              <a:buChar char="•"/>
            </a:pPr>
            <a:endParaRPr lang="en-US" sz="2100" kern="0" dirty="0">
              <a:solidFill>
                <a:srgbClr val="000000"/>
              </a:solidFill>
              <a:latin typeface="Futura Condensed"/>
            </a:endParaRPr>
          </a:p>
          <a:p>
            <a:pPr marL="214313" indent="-214313">
              <a:buFont typeface="Arial"/>
              <a:buChar char="•"/>
            </a:pPr>
            <a:endParaRPr lang="en-US" sz="2100" kern="0" dirty="0">
              <a:solidFill>
                <a:srgbClr val="000000"/>
              </a:solidFill>
              <a:latin typeface="Futura Condensed"/>
            </a:endParaRPr>
          </a:p>
        </p:txBody>
      </p:sp>
      <p:sp>
        <p:nvSpPr>
          <p:cNvPr id="5" name="TextBox 4"/>
          <p:cNvSpPr txBox="1"/>
          <p:nvPr/>
        </p:nvSpPr>
        <p:spPr>
          <a:xfrm>
            <a:off x="4716005" y="1378901"/>
            <a:ext cx="4114800" cy="3026791"/>
          </a:xfrm>
          <a:prstGeom prst="rect">
            <a:avLst/>
          </a:prstGeom>
        </p:spPr>
        <p:txBody>
          <a:bodyPr vert="horz" wrap="square" lIns="71438" tIns="35719" rIns="71438" bIns="35719" rtlCol="0">
            <a:spAutoFit/>
          </a:bodyPr>
          <a:lstStyle/>
          <a:p>
            <a:r>
              <a:rPr lang="en-US" sz="3200" kern="0" dirty="0" smtClean="0">
                <a:solidFill>
                  <a:srgbClr val="000000"/>
                </a:solidFill>
                <a:latin typeface="+mn-lt"/>
                <a:cs typeface="Futura Std Medium"/>
              </a:rPr>
              <a:t>Hit by a flying ratchet –  4 stiches to close wound.</a:t>
            </a:r>
          </a:p>
          <a:p>
            <a:endParaRPr lang="en-US" sz="3200" kern="0" dirty="0">
              <a:solidFill>
                <a:srgbClr val="000000"/>
              </a:solidFill>
              <a:latin typeface="+mn-lt"/>
              <a:cs typeface="Futura Std Medium"/>
            </a:endParaRPr>
          </a:p>
          <a:p>
            <a:r>
              <a:rPr lang="en-US" sz="3200" kern="0" dirty="0" smtClean="0">
                <a:solidFill>
                  <a:srgbClr val="000000"/>
                </a:solidFill>
                <a:latin typeface="+mn-lt"/>
                <a:cs typeface="Futura Std Medium"/>
              </a:rPr>
              <a:t>Wearing safety glasses but no face shield. </a:t>
            </a:r>
            <a:endParaRPr lang="en-US" sz="3200" kern="0" dirty="0">
              <a:solidFill>
                <a:srgbClr val="000000"/>
              </a:solidFill>
              <a:latin typeface="+mn-lt"/>
              <a:cs typeface="Futura Std Medium"/>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583" y="1535316"/>
            <a:ext cx="4556352" cy="3417264"/>
          </a:xfrm>
          <a:prstGeom prst="rect">
            <a:avLst/>
          </a:prstGeom>
          <a:effectLst>
            <a:outerShdw blurRad="82550" dist="101600" dir="2700000" algn="tl" rotWithShape="0">
              <a:srgbClr val="000000"/>
            </a:outerShdw>
          </a:effectLst>
        </p:spPr>
      </p:pic>
      <p:sp>
        <p:nvSpPr>
          <p:cNvPr id="8"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419177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964"/>
            <a:ext cx="9061807" cy="696704"/>
          </a:xfrm>
        </p:spPr>
        <p:txBody>
          <a:bodyPr vert="horz" rtlCol="0">
            <a:normAutofit fontScale="90000"/>
          </a:bodyPr>
          <a:lstStyle/>
          <a:p>
            <a:r>
              <a:rPr lang="en-US" dirty="0" smtClean="0"/>
              <a:t>Procedures </a:t>
            </a:r>
            <a:r>
              <a:rPr lang="en-US" dirty="0"/>
              <a:t>for Working with Tools</a:t>
            </a:r>
          </a:p>
        </p:txBody>
      </p:sp>
      <p:sp>
        <p:nvSpPr>
          <p:cNvPr id="3" name="TextBox 2"/>
          <p:cNvSpPr txBox="1"/>
          <p:nvPr/>
        </p:nvSpPr>
        <p:spPr>
          <a:xfrm>
            <a:off x="4127108" y="1859206"/>
            <a:ext cx="3404078" cy="415498"/>
          </a:xfrm>
          <a:prstGeom prst="rect">
            <a:avLst/>
          </a:prstGeom>
          <a:noFill/>
        </p:spPr>
        <p:txBody>
          <a:bodyPr vert="horz" wrap="square" rtlCol="0">
            <a:spAutoFit/>
          </a:bodyPr>
          <a:lstStyle/>
          <a:p>
            <a:pPr marL="214313" indent="-214313">
              <a:buFont typeface="Arial"/>
              <a:buChar char="•"/>
            </a:pPr>
            <a:endParaRPr lang="en-US" sz="2100" kern="0">
              <a:solidFill>
                <a:srgbClr val="000000"/>
              </a:solidFill>
              <a:latin typeface="Futura Condensed"/>
            </a:endParaRPr>
          </a:p>
        </p:txBody>
      </p:sp>
      <p:pic>
        <p:nvPicPr>
          <p:cNvPr id="4" name="Picture 3"/>
          <p:cNvPicPr>
            <a:picLocks noChangeAspect="1"/>
          </p:cNvPicPr>
          <p:nvPr/>
        </p:nvPicPr>
        <p:blipFill>
          <a:blip r:embed="rId2"/>
          <a:stretch>
            <a:fillRect/>
          </a:stretch>
        </p:blipFill>
        <p:spPr>
          <a:xfrm>
            <a:off x="144480" y="1645791"/>
            <a:ext cx="3784812" cy="2680574"/>
          </a:xfrm>
          <a:prstGeom prst="rect">
            <a:avLst/>
          </a:prstGeom>
        </p:spPr>
      </p:pic>
      <p:sp>
        <p:nvSpPr>
          <p:cNvPr id="5" name="TextBox 4"/>
          <p:cNvSpPr txBox="1"/>
          <p:nvPr/>
        </p:nvSpPr>
        <p:spPr>
          <a:xfrm>
            <a:off x="3126082" y="4539780"/>
            <a:ext cx="4405104" cy="349135"/>
          </a:xfrm>
          <a:prstGeom prst="rect">
            <a:avLst/>
          </a:prstGeom>
        </p:spPr>
        <p:txBody>
          <a:bodyPr vert="horz" lIns="71438" tIns="35719" rIns="71438" bIns="35719" rtlCol="0">
            <a:spAutoFit/>
          </a:bodyPr>
          <a:lstStyle/>
          <a:p>
            <a:endParaRPr lang="en-US" sz="1800" kern="0">
              <a:solidFill>
                <a:srgbClr val="000000"/>
              </a:solidFill>
            </a:endParaRPr>
          </a:p>
        </p:txBody>
      </p:sp>
      <p:sp>
        <p:nvSpPr>
          <p:cNvPr id="6" name="TextBox 5"/>
          <p:cNvSpPr txBox="1"/>
          <p:nvPr/>
        </p:nvSpPr>
        <p:spPr>
          <a:xfrm>
            <a:off x="4151252" y="961541"/>
            <a:ext cx="4668885" cy="4567726"/>
          </a:xfrm>
          <a:prstGeom prst="rect">
            <a:avLst/>
          </a:prstGeom>
        </p:spPr>
        <p:txBody>
          <a:bodyPr vert="horz" lIns="71438" tIns="35719" rIns="71438" bIns="35719" rtlCol="0">
            <a:spAutoFit/>
          </a:bodyPr>
          <a:lstStyle/>
          <a:p>
            <a:pPr marL="342900" indent="-342900">
              <a:lnSpc>
                <a:spcPct val="80000"/>
              </a:lnSpc>
              <a:buFont typeface="+mj-lt"/>
              <a:buAutoNum type="arabicPeriod"/>
            </a:pPr>
            <a:r>
              <a:rPr lang="en-US" sz="2800" kern="0" dirty="0">
                <a:solidFill>
                  <a:srgbClr val="000000"/>
                </a:solidFill>
                <a:latin typeface="+mn-lt"/>
                <a:cs typeface="Futura Std Medium"/>
              </a:rPr>
              <a:t>Avoid reaching in for debris or jammed parts</a:t>
            </a:r>
          </a:p>
          <a:p>
            <a:pPr marL="342900" indent="-342900">
              <a:lnSpc>
                <a:spcPct val="80000"/>
              </a:lnSpc>
              <a:buFontTx/>
              <a:buAutoNum type="arabicPeriod"/>
            </a:pPr>
            <a:endParaRPr lang="en-US" sz="2800" kern="0" dirty="0">
              <a:solidFill>
                <a:srgbClr val="000000"/>
              </a:solidFill>
              <a:latin typeface="+mn-lt"/>
              <a:cs typeface="Futura Std Medium"/>
            </a:endParaRPr>
          </a:p>
          <a:p>
            <a:pPr marL="342900" indent="-342900">
              <a:lnSpc>
                <a:spcPct val="80000"/>
              </a:lnSpc>
              <a:buFont typeface="+mj-lt"/>
              <a:buAutoNum type="arabicPeriod"/>
            </a:pPr>
            <a:r>
              <a:rPr lang="en-US" sz="2800" kern="0" dirty="0">
                <a:solidFill>
                  <a:srgbClr val="000000"/>
                </a:solidFill>
                <a:latin typeface="+mn-lt"/>
                <a:cs typeface="Futura Std Medium"/>
              </a:rPr>
              <a:t>Follow lock-out and tag out procedures when maintaining machines</a:t>
            </a:r>
          </a:p>
          <a:p>
            <a:pPr marL="342900" indent="-342900">
              <a:lnSpc>
                <a:spcPct val="80000"/>
              </a:lnSpc>
              <a:buFont typeface="+mj-lt"/>
              <a:buAutoNum type="arabicPeriod"/>
            </a:pPr>
            <a:endParaRPr lang="en-US" sz="2800" kern="0" dirty="0">
              <a:solidFill>
                <a:srgbClr val="000000"/>
              </a:solidFill>
              <a:latin typeface="+mn-lt"/>
              <a:cs typeface="Futura Std Medium"/>
            </a:endParaRPr>
          </a:p>
          <a:p>
            <a:pPr marL="342900" indent="-342900">
              <a:lnSpc>
                <a:spcPct val="80000"/>
              </a:lnSpc>
              <a:buFont typeface="+mj-lt"/>
              <a:buAutoNum type="arabicPeriod"/>
            </a:pPr>
            <a:r>
              <a:rPr lang="en-US" sz="2800" kern="0" dirty="0">
                <a:solidFill>
                  <a:srgbClr val="000000"/>
                </a:solidFill>
                <a:latin typeface="+mn-lt"/>
                <a:cs typeface="Futura Std Medium"/>
              </a:rPr>
              <a:t>All operators must be thoroughly trained for operations and maintenance</a:t>
            </a:r>
          </a:p>
          <a:p>
            <a:pPr marL="342900" indent="-342900">
              <a:lnSpc>
                <a:spcPct val="80000"/>
              </a:lnSpc>
              <a:buFont typeface="+mj-lt"/>
              <a:buAutoNum type="arabicPeriod"/>
            </a:pPr>
            <a:endParaRPr lang="en-US" sz="2800" kern="0" dirty="0">
              <a:solidFill>
                <a:srgbClr val="000000"/>
              </a:solidFill>
              <a:latin typeface="+mn-lt"/>
              <a:cs typeface="Futura Std Medium"/>
            </a:endParaRPr>
          </a:p>
          <a:p>
            <a:pPr marL="342900" indent="-342900">
              <a:lnSpc>
                <a:spcPct val="80000"/>
              </a:lnSpc>
              <a:buFont typeface="+mj-lt"/>
              <a:buAutoNum type="arabicPeriod"/>
            </a:pPr>
            <a:r>
              <a:rPr lang="en-US" sz="2800" kern="0" dirty="0">
                <a:solidFill>
                  <a:srgbClr val="000000"/>
                </a:solidFill>
                <a:latin typeface="+mn-lt"/>
                <a:cs typeface="Futura Std Medium"/>
              </a:rPr>
              <a:t>Machine guards must be in place and functioning</a:t>
            </a:r>
          </a:p>
        </p:txBody>
      </p:sp>
      <p:sp>
        <p:nvSpPr>
          <p:cNvPr id="8"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4</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33255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Grp="1" noChangeArrowheads="1"/>
          </p:cNvSpPr>
          <p:nvPr>
            <p:ph idx="1"/>
          </p:nvPr>
        </p:nvSpPr>
        <p:spPr>
          <a:xfrm>
            <a:off x="514212" y="924063"/>
            <a:ext cx="8270875" cy="4257675"/>
          </a:xfrm>
        </p:spPr>
        <p:txBody>
          <a:bodyPr>
            <a:normAutofit/>
          </a:bodyPr>
          <a:lstStyle/>
          <a:p>
            <a:pPr marL="344488" indent="-344488" eaLnBrk="1" hangingPunct="1">
              <a:spcBef>
                <a:spcPts val="2400"/>
              </a:spcBef>
            </a:pPr>
            <a:r>
              <a:rPr lang="en-US" sz="2800" dirty="0" smtClean="0">
                <a:solidFill>
                  <a:srgbClr val="006666"/>
                </a:solidFill>
              </a:rPr>
              <a:t>Take no shortcuts! Use the right tool for the right job.</a:t>
            </a:r>
          </a:p>
          <a:p>
            <a:pPr marL="344488" indent="-344488" eaLnBrk="1" hangingPunct="1">
              <a:spcBef>
                <a:spcPts val="2400"/>
              </a:spcBef>
            </a:pPr>
            <a:r>
              <a:rPr lang="en-US" sz="2800" dirty="0" smtClean="0">
                <a:solidFill>
                  <a:srgbClr val="800000"/>
                </a:solidFill>
              </a:rPr>
              <a:t>It’s difficult to spot hazards due to familiarity</a:t>
            </a:r>
          </a:p>
          <a:p>
            <a:pPr marL="344488" indent="-344488" eaLnBrk="1" hangingPunct="1">
              <a:spcBef>
                <a:spcPts val="2400"/>
              </a:spcBef>
            </a:pPr>
            <a:r>
              <a:rPr lang="en-US" sz="2800" dirty="0" smtClean="0">
                <a:solidFill>
                  <a:srgbClr val="006600"/>
                </a:solidFill>
              </a:rPr>
              <a:t>Inspect the tools prior to</a:t>
            </a:r>
            <a:br>
              <a:rPr lang="en-US" sz="2800" dirty="0" smtClean="0">
                <a:solidFill>
                  <a:srgbClr val="006600"/>
                </a:solidFill>
              </a:rPr>
            </a:br>
            <a:r>
              <a:rPr lang="en-US" sz="2800" dirty="0" smtClean="0">
                <a:solidFill>
                  <a:srgbClr val="006600"/>
                </a:solidFill>
              </a:rPr>
              <a:t>use.  Sharpen as required.</a:t>
            </a:r>
            <a:endParaRPr lang="en-US" sz="2800" dirty="0" smtClean="0">
              <a:solidFill>
                <a:srgbClr val="663300"/>
              </a:solidFill>
            </a:endParaRPr>
          </a:p>
        </p:txBody>
      </p:sp>
      <p:pic>
        <p:nvPicPr>
          <p:cNvPr id="20483" name="Picture 7" descr="MPj01849710000[1]"/>
          <p:cNvPicPr>
            <a:picLocks noChangeAspect="1" noChangeArrowheads="1"/>
          </p:cNvPicPr>
          <p:nvPr/>
        </p:nvPicPr>
        <p:blipFill>
          <a:blip r:embed="rId3" cstate="print"/>
          <a:stretch>
            <a:fillRect/>
          </a:stretch>
        </p:blipFill>
        <p:spPr bwMode="auto">
          <a:xfrm>
            <a:off x="6224283" y="2532254"/>
            <a:ext cx="2312765" cy="32367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484" name="Text Box 8"/>
          <p:cNvSpPr txBox="1">
            <a:spLocks noChangeArrowheads="1"/>
          </p:cNvSpPr>
          <p:nvPr/>
        </p:nvSpPr>
        <p:spPr bwMode="auto">
          <a:xfrm>
            <a:off x="0" y="4563"/>
            <a:ext cx="9144000" cy="701675"/>
          </a:xfrm>
          <a:prstGeom prst="rect">
            <a:avLst/>
          </a:prstGeom>
          <a:noFill/>
          <a:ln w="9525">
            <a:noFill/>
            <a:miter lim="800000"/>
            <a:headEnd/>
            <a:tailEnd/>
          </a:ln>
        </p:spPr>
        <p:txBody>
          <a:bodyPr wrap="square">
            <a:spAutoFit/>
          </a:bodyPr>
          <a:lstStyle/>
          <a:p>
            <a:pPr algn="ctr"/>
            <a:r>
              <a:rPr lang="en-US" sz="4000" dirty="0">
                <a:latin typeface="Arial" charset="0"/>
              </a:rPr>
              <a:t>Recognizing Tool Hazards</a:t>
            </a:r>
          </a:p>
        </p:txBody>
      </p:sp>
      <p:pic>
        <p:nvPicPr>
          <p:cNvPr id="1027" name="Picture 3" descr="C:\Users\Gary\Pictures\MSSC pics\IMG_029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2834" y="3699097"/>
            <a:ext cx="3049166" cy="2286875"/>
          </a:xfrm>
          <a:prstGeom prst="rect">
            <a:avLst/>
          </a:prstGeom>
          <a:noFill/>
          <a:effectLst>
            <a:outerShdw blurRad="50800" dist="152400" dir="2700000" algn="tl" rotWithShape="0">
              <a:srgbClr val="000000">
                <a:alpha val="50000"/>
              </a:srgbClr>
            </a:outerShdw>
          </a:effectLst>
          <a:extLst>
            <a:ext uri="{909E8E84-426E-40DD-AFC4-6F175D3DCCD1}">
              <a14:hiddenFill xmlns:a14="http://schemas.microsoft.com/office/drawing/2010/main">
                <a:solidFill>
                  <a:srgbClr val="FFFFFF"/>
                </a:solidFill>
              </a14:hiddenFill>
            </a:ext>
          </a:extLst>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5</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Types of Wrenches</a:t>
            </a:r>
            <a:endParaRPr lang="en-US" sz="4000" dirty="0"/>
          </a:p>
        </p:txBody>
      </p:sp>
      <p:sp>
        <p:nvSpPr>
          <p:cNvPr id="3" name="Content Placeholder 2"/>
          <p:cNvSpPr>
            <a:spLocks noGrp="1"/>
          </p:cNvSpPr>
          <p:nvPr>
            <p:ph idx="1"/>
          </p:nvPr>
        </p:nvSpPr>
        <p:spPr>
          <a:xfrm>
            <a:off x="546653" y="1036153"/>
            <a:ext cx="8229600" cy="4525963"/>
          </a:xfrm>
        </p:spPr>
        <p:txBody>
          <a:bodyPr/>
          <a:lstStyle/>
          <a:p>
            <a:r>
              <a:rPr lang="en-US" dirty="0" smtClean="0"/>
              <a:t>Pipe Wrench</a:t>
            </a:r>
          </a:p>
          <a:p>
            <a:pPr lvl="1"/>
            <a:r>
              <a:rPr lang="en-US" dirty="0" smtClean="0"/>
              <a:t>Fits around plumbing and electrical </a:t>
            </a:r>
            <a:br>
              <a:rPr lang="en-US" dirty="0" smtClean="0"/>
            </a:br>
            <a:r>
              <a:rPr lang="en-US" dirty="0" smtClean="0"/>
              <a:t>piping and fittings (round objects)</a:t>
            </a:r>
          </a:p>
          <a:p>
            <a:r>
              <a:rPr lang="en-US" dirty="0" smtClean="0"/>
              <a:t>General Use Wrench</a:t>
            </a:r>
          </a:p>
          <a:p>
            <a:pPr lvl="1"/>
            <a:r>
              <a:rPr lang="en-US" dirty="0" smtClean="0"/>
              <a:t>Nuts &amp; bolts with flat parallel surface</a:t>
            </a:r>
          </a:p>
          <a:p>
            <a:r>
              <a:rPr lang="en-US" dirty="0" smtClean="0"/>
              <a:t>Adjustable</a:t>
            </a:r>
          </a:p>
          <a:p>
            <a:pPr lvl="1"/>
            <a:r>
              <a:rPr lang="en-US" dirty="0" smtClean="0"/>
              <a:t>Monkey wrench, Crescent</a:t>
            </a:r>
            <a:r>
              <a:rPr lang="en-US" baseline="30000" dirty="0" smtClean="0"/>
              <a:t>®</a:t>
            </a:r>
            <a:endParaRPr lang="en-US" baseline="30000" dirty="0"/>
          </a:p>
        </p:txBody>
      </p:sp>
      <p:pic>
        <p:nvPicPr>
          <p:cNvPr id="13314" name="Picture 2" descr="C:\Program Files\Microsoft Office\MEDIA\CAGCAT10\j0252349.wmf"/>
          <p:cNvPicPr>
            <a:picLocks noChangeAspect="1" noChangeArrowheads="1"/>
          </p:cNvPicPr>
          <p:nvPr/>
        </p:nvPicPr>
        <p:blipFill>
          <a:blip r:embed="rId2" cstate="print"/>
          <a:stretch>
            <a:fillRect/>
          </a:stretch>
        </p:blipFill>
        <p:spPr bwMode="auto">
          <a:xfrm rot="3219679">
            <a:off x="5944088" y="3885980"/>
            <a:ext cx="1635741" cy="2585249"/>
          </a:xfrm>
          <a:prstGeom prst="rect">
            <a:avLst/>
          </a:prstGeom>
          <a:noFill/>
        </p:spPr>
      </p:pic>
      <p:pic>
        <p:nvPicPr>
          <p:cNvPr id="13316" name="Picture 4" descr="C:\Documents and Settings\edickinson\Local Settings\Temporary Internet Files\Content.IE5\4K3XCB2Z\MCj03977140000[1].wmf"/>
          <p:cNvPicPr>
            <a:picLocks noChangeAspect="1" noChangeArrowheads="1"/>
          </p:cNvPicPr>
          <p:nvPr/>
        </p:nvPicPr>
        <p:blipFill>
          <a:blip r:embed="rId3" cstate="print"/>
          <a:stretch>
            <a:fillRect/>
          </a:stretch>
        </p:blipFill>
        <p:spPr bwMode="auto">
          <a:xfrm>
            <a:off x="7112001" y="381609"/>
            <a:ext cx="1579122" cy="1792303"/>
          </a:xfrm>
          <a:prstGeom prst="rect">
            <a:avLst/>
          </a:prstGeom>
          <a:noFill/>
          <a:effectLst>
            <a:outerShdw blurRad="53975" dist="88900" dir="2700000" algn="tl" rotWithShape="0">
              <a:srgbClr val="000000">
                <a:alpha val="73000"/>
              </a:srgbClr>
            </a:outerShdw>
          </a:effectLst>
        </p:spPr>
      </p:pic>
      <p:pic>
        <p:nvPicPr>
          <p:cNvPr id="13319" name="Picture 7" descr="C:\Documents and Settings\edickinson\Local Settings\Temporary Internet Files\Content.IE5\0A1Y9PS2\MCj02924440000[1].wmf"/>
          <p:cNvPicPr>
            <a:picLocks noChangeAspect="1" noChangeArrowheads="1"/>
          </p:cNvPicPr>
          <p:nvPr/>
        </p:nvPicPr>
        <p:blipFill>
          <a:blip r:embed="rId4" cstate="print"/>
          <a:stretch>
            <a:fillRect/>
          </a:stretch>
        </p:blipFill>
        <p:spPr bwMode="auto">
          <a:xfrm>
            <a:off x="7139688" y="2874781"/>
            <a:ext cx="1767245" cy="1325434"/>
          </a:xfrm>
          <a:prstGeom prst="rect">
            <a:avLst/>
          </a:prstGeom>
          <a:noFill/>
          <a:effectLst>
            <a:outerShdw blurRad="50800" dist="127000" dir="2700000" algn="tl" rotWithShape="0">
              <a:srgbClr val="000000">
                <a:alpha val="68000"/>
              </a:srgbClr>
            </a:outerShdw>
          </a:effectLst>
        </p:spPr>
      </p:pic>
      <p:pic>
        <p:nvPicPr>
          <p:cNvPr id="13320" name="Picture 8" descr="C:\Documents and Settings\edickinson\Local Settings\Temporary Internet Files\Content.IE5\N284D8YI\MCj03713900000[1].wmf"/>
          <p:cNvPicPr>
            <a:picLocks noChangeAspect="1" noChangeArrowheads="1"/>
          </p:cNvPicPr>
          <p:nvPr/>
        </p:nvPicPr>
        <p:blipFill>
          <a:blip r:embed="rId5" cstate="print"/>
          <a:stretch>
            <a:fillRect/>
          </a:stretch>
        </p:blipFill>
        <p:spPr bwMode="auto">
          <a:xfrm>
            <a:off x="2159161" y="4765376"/>
            <a:ext cx="1478559" cy="1175454"/>
          </a:xfrm>
          <a:prstGeom prst="rect">
            <a:avLst/>
          </a:prstGeom>
          <a:noFill/>
        </p:spPr>
      </p:pic>
      <p:sp>
        <p:nvSpPr>
          <p:cNvPr id="9"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6</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350700" y="1191853"/>
            <a:ext cx="5862637" cy="3971925"/>
          </a:xfrm>
        </p:spPr>
        <p:txBody>
          <a:bodyPr/>
          <a:lstStyle/>
          <a:p>
            <a:pPr eaLnBrk="1" hangingPunct="1">
              <a:spcBef>
                <a:spcPts val="1800"/>
              </a:spcBef>
              <a:buFontTx/>
              <a:buNone/>
            </a:pPr>
            <a:r>
              <a:rPr lang="en-US" sz="3600" b="1" dirty="0" smtClean="0">
                <a:solidFill>
                  <a:srgbClr val="800000"/>
                </a:solidFill>
              </a:rPr>
              <a:t>Do not:</a:t>
            </a:r>
          </a:p>
          <a:p>
            <a:pPr eaLnBrk="1" hangingPunct="1">
              <a:spcBef>
                <a:spcPts val="1800"/>
              </a:spcBef>
            </a:pPr>
            <a:r>
              <a:rPr lang="en-US" dirty="0">
                <a:solidFill>
                  <a:srgbClr val="800000"/>
                </a:solidFill>
              </a:rPr>
              <a:t>U</a:t>
            </a:r>
            <a:r>
              <a:rPr lang="en-US" dirty="0" smtClean="0">
                <a:solidFill>
                  <a:srgbClr val="800000"/>
                </a:solidFill>
              </a:rPr>
              <a:t>se wrench as a hammer</a:t>
            </a:r>
          </a:p>
          <a:p>
            <a:pPr eaLnBrk="1" hangingPunct="1">
              <a:spcBef>
                <a:spcPts val="1800"/>
              </a:spcBef>
            </a:pPr>
            <a:r>
              <a:rPr lang="en-US" dirty="0">
                <a:solidFill>
                  <a:srgbClr val="800000"/>
                </a:solidFill>
              </a:rPr>
              <a:t>H</a:t>
            </a:r>
            <a:r>
              <a:rPr lang="en-US" dirty="0" smtClean="0">
                <a:solidFill>
                  <a:srgbClr val="800000"/>
                </a:solidFill>
              </a:rPr>
              <a:t>ammer on a wrench to loosen bolts or nuts</a:t>
            </a:r>
          </a:p>
          <a:p>
            <a:pPr eaLnBrk="1" hangingPunct="1">
              <a:spcBef>
                <a:spcPts val="1800"/>
              </a:spcBef>
            </a:pPr>
            <a:r>
              <a:rPr lang="en-US" dirty="0">
                <a:solidFill>
                  <a:srgbClr val="800000"/>
                </a:solidFill>
              </a:rPr>
              <a:t>U</a:t>
            </a:r>
            <a:r>
              <a:rPr lang="en-US" dirty="0" smtClean="0">
                <a:solidFill>
                  <a:srgbClr val="800000"/>
                </a:solidFill>
              </a:rPr>
              <a:t>se wrench with sprung jaws</a:t>
            </a:r>
            <a:endParaRPr lang="en-US" dirty="0" smtClean="0">
              <a:solidFill>
                <a:srgbClr val="006600"/>
              </a:solidFill>
            </a:endParaRPr>
          </a:p>
          <a:p>
            <a:pPr eaLnBrk="1" hangingPunct="1"/>
            <a:endParaRPr lang="en-US" dirty="0" smtClean="0">
              <a:solidFill>
                <a:srgbClr val="006600"/>
              </a:solidFill>
            </a:endParaRPr>
          </a:p>
        </p:txBody>
      </p:sp>
      <p:pic>
        <p:nvPicPr>
          <p:cNvPr id="21507" name="Picture 5" descr="wrenches"/>
          <p:cNvPicPr>
            <a:picLocks noChangeAspect="1" noChangeArrowheads="1"/>
          </p:cNvPicPr>
          <p:nvPr/>
        </p:nvPicPr>
        <p:blipFill>
          <a:blip r:embed="rId2" cstate="print"/>
          <a:stretch>
            <a:fillRect/>
          </a:stretch>
        </p:blipFill>
        <p:spPr bwMode="auto">
          <a:xfrm>
            <a:off x="5771433" y="3444094"/>
            <a:ext cx="3190347" cy="23790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508" name="Text Box 8"/>
          <p:cNvSpPr txBox="1">
            <a:spLocks noChangeArrowheads="1"/>
          </p:cNvSpPr>
          <p:nvPr/>
        </p:nvSpPr>
        <p:spPr bwMode="auto">
          <a:xfrm>
            <a:off x="0" y="185047"/>
            <a:ext cx="9144000" cy="713016"/>
          </a:xfrm>
          <a:prstGeom prst="rect">
            <a:avLst/>
          </a:prstGeom>
          <a:noFill/>
          <a:ln w="9525">
            <a:noFill/>
            <a:miter lim="800000"/>
            <a:headEnd/>
            <a:tailEnd/>
          </a:ln>
        </p:spPr>
        <p:txBody>
          <a:bodyPr wrap="square">
            <a:spAutoFit/>
          </a:bodyPr>
          <a:lstStyle/>
          <a:p>
            <a:pPr algn="ctr" eaLnBrk="1" hangingPunct="1">
              <a:lnSpc>
                <a:spcPct val="90000"/>
              </a:lnSpc>
              <a:spcBef>
                <a:spcPct val="20000"/>
              </a:spcBef>
            </a:pPr>
            <a:r>
              <a:rPr lang="en-US" sz="4400" dirty="0">
                <a:latin typeface="+mj-lt"/>
              </a:rPr>
              <a:t>Wrenches</a:t>
            </a:r>
          </a:p>
        </p:txBody>
      </p:sp>
      <p:pic>
        <p:nvPicPr>
          <p:cNvPr id="2" name="Picture 1" descr="sprungwrenc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3593" y="962956"/>
            <a:ext cx="3536154" cy="1742076"/>
          </a:xfrm>
          <a:prstGeom prst="rect">
            <a:avLst/>
          </a:prstGeom>
          <a:effectLst>
            <a:outerShdw blurRad="63500" dist="139700" dir="2700000" algn="tl" rotWithShape="0">
              <a:srgbClr val="000000">
                <a:alpha val="70000"/>
              </a:srgbClr>
            </a:outerShdw>
          </a:effectLst>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7</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fade">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6">
                                            <p:txEl>
                                              <p:pRg st="1" end="1"/>
                                            </p:txEl>
                                          </p:spTgt>
                                        </p:tgtEl>
                                        <p:attrNameLst>
                                          <p:attrName>style.visibility</p:attrName>
                                        </p:attrNameLst>
                                      </p:cBhvr>
                                      <p:to>
                                        <p:strVal val="visible"/>
                                      </p:to>
                                    </p:set>
                                    <p:animEffect transition="in" filter="fade">
                                      <p:cBhvr>
                                        <p:cTn id="12" dur="500"/>
                                        <p:tgtEl>
                                          <p:spTgt spid="215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6">
                                            <p:txEl>
                                              <p:pRg st="2" end="2"/>
                                            </p:txEl>
                                          </p:spTgt>
                                        </p:tgtEl>
                                        <p:attrNameLst>
                                          <p:attrName>style.visibility</p:attrName>
                                        </p:attrNameLst>
                                      </p:cBhvr>
                                      <p:to>
                                        <p:strVal val="visible"/>
                                      </p:to>
                                    </p:set>
                                    <p:animEffect transition="in" filter="fade">
                                      <p:cBhvr>
                                        <p:cTn id="17" dur="500"/>
                                        <p:tgtEl>
                                          <p:spTgt spid="215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506">
                                            <p:txEl>
                                              <p:pRg st="3" end="3"/>
                                            </p:txEl>
                                          </p:spTgt>
                                        </p:tgtEl>
                                        <p:attrNameLst>
                                          <p:attrName>style.visibility</p:attrName>
                                        </p:attrNameLst>
                                      </p:cBhvr>
                                      <p:to>
                                        <p:strVal val="visible"/>
                                      </p:to>
                                    </p:set>
                                    <p:animEffect transition="in" filter="fade">
                                      <p:cBhvr>
                                        <p:cTn id="22" dur="500"/>
                                        <p:tgtEl>
                                          <p:spTgt spid="215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220077" y="935567"/>
            <a:ext cx="5310187" cy="2527300"/>
          </a:xfrm>
        </p:spPr>
        <p:txBody>
          <a:bodyPr>
            <a:normAutofit fontScale="92500" lnSpcReduction="10000"/>
          </a:bodyPr>
          <a:lstStyle/>
          <a:p>
            <a:pPr eaLnBrk="1" hangingPunct="1">
              <a:lnSpc>
                <a:spcPct val="90000"/>
              </a:lnSpc>
            </a:pPr>
            <a:r>
              <a:rPr lang="en-US" sz="2800" dirty="0" smtClean="0">
                <a:solidFill>
                  <a:srgbClr val="800000"/>
                </a:solidFill>
              </a:rPr>
              <a:t>Use correct socket for the job – do not use standard sockets when using an impact wrench</a:t>
            </a:r>
          </a:p>
          <a:p>
            <a:pPr eaLnBrk="1" hangingPunct="1">
              <a:lnSpc>
                <a:spcPct val="90000"/>
              </a:lnSpc>
            </a:pPr>
            <a:r>
              <a:rPr lang="en-US" sz="2800" dirty="0" smtClean="0">
                <a:solidFill>
                  <a:srgbClr val="800000"/>
                </a:solidFill>
              </a:rPr>
              <a:t>Ensure that wrench fits socket properly</a:t>
            </a:r>
          </a:p>
          <a:p>
            <a:pPr eaLnBrk="1" hangingPunct="1">
              <a:lnSpc>
                <a:spcPct val="90000"/>
              </a:lnSpc>
            </a:pPr>
            <a:r>
              <a:rPr lang="en-US" sz="2800" dirty="0" smtClean="0">
                <a:solidFill>
                  <a:srgbClr val="800000"/>
                </a:solidFill>
              </a:rPr>
              <a:t>Remember: a socket is a wrench, not a hammer</a:t>
            </a:r>
            <a:endParaRPr lang="en-US" sz="2800" dirty="0" smtClean="0"/>
          </a:p>
          <a:p>
            <a:pPr eaLnBrk="1" hangingPunct="1">
              <a:lnSpc>
                <a:spcPct val="90000"/>
              </a:lnSpc>
              <a:buFontTx/>
              <a:buNone/>
            </a:pPr>
            <a:endParaRPr lang="en-US" sz="2800" dirty="0" smtClean="0"/>
          </a:p>
        </p:txBody>
      </p:sp>
      <p:pic>
        <p:nvPicPr>
          <p:cNvPr id="22532" name="Picture 7" descr="MPj03870530000[1]"/>
          <p:cNvPicPr>
            <a:picLocks noChangeAspect="1" noChangeArrowheads="1"/>
          </p:cNvPicPr>
          <p:nvPr/>
        </p:nvPicPr>
        <p:blipFill>
          <a:blip r:embed="rId3" cstate="print"/>
          <a:stretch>
            <a:fillRect/>
          </a:stretch>
        </p:blipFill>
        <p:spPr bwMode="auto">
          <a:xfrm>
            <a:off x="5870924" y="935567"/>
            <a:ext cx="3203502" cy="4080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533" name="Text Box 8"/>
          <p:cNvSpPr txBox="1">
            <a:spLocks noChangeArrowheads="1"/>
          </p:cNvSpPr>
          <p:nvPr/>
        </p:nvSpPr>
        <p:spPr bwMode="auto">
          <a:xfrm>
            <a:off x="55004" y="140940"/>
            <a:ext cx="9019422" cy="769441"/>
          </a:xfrm>
          <a:prstGeom prst="rect">
            <a:avLst/>
          </a:prstGeom>
          <a:noFill/>
          <a:ln w="9525">
            <a:noFill/>
            <a:miter lim="800000"/>
            <a:headEnd/>
            <a:tailEnd/>
          </a:ln>
        </p:spPr>
        <p:txBody>
          <a:bodyPr wrap="square">
            <a:spAutoFit/>
          </a:bodyPr>
          <a:lstStyle/>
          <a:p>
            <a:pPr algn="ctr" eaLnBrk="1" hangingPunct="1">
              <a:spcBef>
                <a:spcPct val="20000"/>
              </a:spcBef>
            </a:pPr>
            <a:r>
              <a:rPr lang="en-US" sz="4400" dirty="0">
                <a:latin typeface="+mj-lt"/>
              </a:rPr>
              <a:t>Socket Wrenches</a:t>
            </a:r>
          </a:p>
        </p:txBody>
      </p:sp>
      <p:pic>
        <p:nvPicPr>
          <p:cNvPr id="14338" name="Picture 2" descr="C:\Documents and Settings\edickinson\Local Settings\Temporary Internet Files\Content.IE5\X8JYYB76\MCj03977440000[1].wmf"/>
          <p:cNvPicPr>
            <a:picLocks noChangeAspect="1" noChangeArrowheads="1"/>
          </p:cNvPicPr>
          <p:nvPr/>
        </p:nvPicPr>
        <p:blipFill>
          <a:blip r:embed="rId4" cstate="print"/>
          <a:srcRect l="11409" r="13028"/>
          <a:stretch>
            <a:fillRect/>
          </a:stretch>
        </p:blipFill>
        <p:spPr bwMode="auto">
          <a:xfrm>
            <a:off x="820753" y="3744970"/>
            <a:ext cx="2220075" cy="17314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1488" y="3654290"/>
            <a:ext cx="2242650" cy="2242650"/>
          </a:xfrm>
          <a:prstGeom prst="rect">
            <a:avLst/>
          </a:prstGeom>
        </p:spPr>
      </p:pic>
      <p:sp>
        <p:nvSpPr>
          <p:cNvPr id="8"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8</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367748" y="997972"/>
            <a:ext cx="7140575" cy="4691063"/>
          </a:xfrm>
        </p:spPr>
        <p:txBody>
          <a:bodyPr/>
          <a:lstStyle/>
          <a:p>
            <a:pPr eaLnBrk="1" hangingPunct="1">
              <a:spcBef>
                <a:spcPts val="1800"/>
              </a:spcBef>
            </a:pPr>
            <a:r>
              <a:rPr lang="en-US" dirty="0" smtClean="0">
                <a:solidFill>
                  <a:srgbClr val="800000"/>
                </a:solidFill>
              </a:rPr>
              <a:t>Select correct hammer for the job</a:t>
            </a:r>
          </a:p>
          <a:p>
            <a:pPr eaLnBrk="1" hangingPunct="1">
              <a:spcBef>
                <a:spcPts val="1800"/>
              </a:spcBef>
            </a:pPr>
            <a:r>
              <a:rPr lang="en-US" dirty="0" smtClean="0">
                <a:solidFill>
                  <a:srgbClr val="006666"/>
                </a:solidFill>
              </a:rPr>
              <a:t>Striking face diameter</a:t>
            </a:r>
          </a:p>
          <a:p>
            <a:pPr eaLnBrk="1" hangingPunct="1">
              <a:spcBef>
                <a:spcPts val="1800"/>
              </a:spcBef>
            </a:pPr>
            <a:r>
              <a:rPr lang="en-US" dirty="0" smtClean="0">
                <a:solidFill>
                  <a:srgbClr val="660066"/>
                </a:solidFill>
              </a:rPr>
              <a:t>Firmly attached hammer head</a:t>
            </a:r>
          </a:p>
          <a:p>
            <a:pPr eaLnBrk="1" hangingPunct="1">
              <a:spcBef>
                <a:spcPts val="1800"/>
              </a:spcBef>
            </a:pPr>
            <a:r>
              <a:rPr lang="en-US" dirty="0" smtClean="0">
                <a:solidFill>
                  <a:srgbClr val="800000"/>
                </a:solidFill>
              </a:rPr>
              <a:t>Replace damaged handles</a:t>
            </a:r>
          </a:p>
          <a:p>
            <a:pPr eaLnBrk="1" hangingPunct="1">
              <a:spcBef>
                <a:spcPts val="1800"/>
              </a:spcBef>
            </a:pPr>
            <a:r>
              <a:rPr lang="en-US" dirty="0" smtClean="0">
                <a:solidFill>
                  <a:srgbClr val="006600"/>
                </a:solidFill>
              </a:rPr>
              <a:t>Strike properly</a:t>
            </a:r>
          </a:p>
          <a:p>
            <a:pPr eaLnBrk="1" hangingPunct="1">
              <a:spcBef>
                <a:spcPts val="1800"/>
              </a:spcBef>
            </a:pPr>
            <a:r>
              <a:rPr lang="en-US" dirty="0" smtClean="0">
                <a:solidFill>
                  <a:srgbClr val="800000"/>
                </a:solidFill>
              </a:rPr>
              <a:t>Wear PPE</a:t>
            </a:r>
          </a:p>
        </p:txBody>
      </p:sp>
      <p:pic>
        <p:nvPicPr>
          <p:cNvPr id="23555" name="Picture 6" descr="MPj03996770000[1]"/>
          <p:cNvPicPr>
            <a:picLocks noChangeAspect="1" noChangeArrowheads="1"/>
          </p:cNvPicPr>
          <p:nvPr/>
        </p:nvPicPr>
        <p:blipFill>
          <a:blip r:embed="rId3" cstate="print"/>
          <a:srcRect/>
          <a:stretch>
            <a:fillRect/>
          </a:stretch>
        </p:blipFill>
        <p:spPr bwMode="auto">
          <a:xfrm>
            <a:off x="6940276" y="2748070"/>
            <a:ext cx="1952826" cy="24420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556" name="Text Box 7"/>
          <p:cNvSpPr txBox="1">
            <a:spLocks noChangeArrowheads="1"/>
          </p:cNvSpPr>
          <p:nvPr/>
        </p:nvSpPr>
        <p:spPr bwMode="auto">
          <a:xfrm>
            <a:off x="39687" y="107851"/>
            <a:ext cx="9104313" cy="769441"/>
          </a:xfrm>
          <a:prstGeom prst="rect">
            <a:avLst/>
          </a:prstGeom>
          <a:noFill/>
          <a:ln w="9525">
            <a:noFill/>
            <a:miter lim="800000"/>
            <a:headEnd/>
            <a:tailEnd/>
          </a:ln>
        </p:spPr>
        <p:txBody>
          <a:bodyPr wrap="square">
            <a:spAutoFit/>
          </a:bodyPr>
          <a:lstStyle/>
          <a:p>
            <a:pPr algn="ctr"/>
            <a:r>
              <a:rPr lang="en-US" sz="4400" dirty="0">
                <a:latin typeface="+mj-lt"/>
              </a:rPr>
              <a:t>Hammers</a:t>
            </a:r>
            <a:endParaRPr lang="en-US" sz="2800" dirty="0">
              <a:latin typeface="+mj-lt"/>
            </a:endParaRPr>
          </a:p>
        </p:txBody>
      </p:sp>
      <p:pic>
        <p:nvPicPr>
          <p:cNvPr id="6146" name="Picture 2" descr="C:\Documents and Settings\edickinson\Local Settings\Temporary Internet Files\Content.IE5\4KWYRSWC\MCj02958350000[1].wmf"/>
          <p:cNvPicPr>
            <a:picLocks noChangeAspect="1" noChangeArrowheads="1"/>
          </p:cNvPicPr>
          <p:nvPr/>
        </p:nvPicPr>
        <p:blipFill>
          <a:blip r:embed="rId4" cstate="print"/>
          <a:stretch>
            <a:fillRect/>
          </a:stretch>
        </p:blipFill>
        <p:spPr bwMode="auto">
          <a:xfrm>
            <a:off x="2990335" y="4430462"/>
            <a:ext cx="2281822" cy="1519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47" name="Picture 3" descr="C:\Documents and Settings\edickinson\Local Settings\Temporary Internet Files\Content.IE5\QADWKEBE\MPj03142530000[1].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117915" y="3204969"/>
            <a:ext cx="1822361" cy="1822361"/>
          </a:xfrm>
          <a:prstGeom prst="rect">
            <a:avLst/>
          </a:prstGeom>
          <a:noFill/>
        </p:spPr>
      </p:pic>
      <p:pic>
        <p:nvPicPr>
          <p:cNvPr id="6149" name="Picture 5" descr="C:\Documents and Settings\edickinson\Local Settings\Temporary Internet Files\Content.IE5\I9P4LGJ6\MCj02909840000[1].wmf"/>
          <p:cNvPicPr>
            <a:picLocks noChangeAspect="1" noChangeArrowheads="1"/>
          </p:cNvPicPr>
          <p:nvPr/>
        </p:nvPicPr>
        <p:blipFill>
          <a:blip r:embed="rId6" cstate="print"/>
          <a:stretch>
            <a:fillRect/>
          </a:stretch>
        </p:blipFill>
        <p:spPr bwMode="auto">
          <a:xfrm>
            <a:off x="7022633" y="582785"/>
            <a:ext cx="1788112" cy="1788112"/>
          </a:xfrm>
          <a:prstGeom prst="rect">
            <a:avLst/>
          </a:prstGeom>
          <a:noFill/>
        </p:spPr>
      </p:pic>
      <p:sp>
        <p:nvSpPr>
          <p:cNvPr id="9"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9</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fade">
                                      <p:cBhvr>
                                        <p:cTn id="7" dur="500"/>
                                        <p:tgtEl>
                                          <p:spTgt spid="235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4">
                                            <p:txEl>
                                              <p:pRg st="1" end="1"/>
                                            </p:txEl>
                                          </p:spTgt>
                                        </p:tgtEl>
                                        <p:attrNameLst>
                                          <p:attrName>style.visibility</p:attrName>
                                        </p:attrNameLst>
                                      </p:cBhvr>
                                      <p:to>
                                        <p:strVal val="visible"/>
                                      </p:to>
                                    </p:set>
                                    <p:animEffect transition="in" filter="fade">
                                      <p:cBhvr>
                                        <p:cTn id="12" dur="500"/>
                                        <p:tgtEl>
                                          <p:spTgt spid="235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4">
                                            <p:txEl>
                                              <p:pRg st="2" end="2"/>
                                            </p:txEl>
                                          </p:spTgt>
                                        </p:tgtEl>
                                        <p:attrNameLst>
                                          <p:attrName>style.visibility</p:attrName>
                                        </p:attrNameLst>
                                      </p:cBhvr>
                                      <p:to>
                                        <p:strVal val="visible"/>
                                      </p:to>
                                    </p:set>
                                    <p:animEffect transition="in" filter="fade">
                                      <p:cBhvr>
                                        <p:cTn id="17" dur="500"/>
                                        <p:tgtEl>
                                          <p:spTgt spid="235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4">
                                            <p:txEl>
                                              <p:pRg st="3" end="3"/>
                                            </p:txEl>
                                          </p:spTgt>
                                        </p:tgtEl>
                                        <p:attrNameLst>
                                          <p:attrName>style.visibility</p:attrName>
                                        </p:attrNameLst>
                                      </p:cBhvr>
                                      <p:to>
                                        <p:strVal val="visible"/>
                                      </p:to>
                                    </p:set>
                                    <p:animEffect transition="in" filter="fade">
                                      <p:cBhvr>
                                        <p:cTn id="22" dur="500"/>
                                        <p:tgtEl>
                                          <p:spTgt spid="235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554">
                                            <p:txEl>
                                              <p:pRg st="4" end="4"/>
                                            </p:txEl>
                                          </p:spTgt>
                                        </p:tgtEl>
                                        <p:attrNameLst>
                                          <p:attrName>style.visibility</p:attrName>
                                        </p:attrNameLst>
                                      </p:cBhvr>
                                      <p:to>
                                        <p:strVal val="visible"/>
                                      </p:to>
                                    </p:set>
                                    <p:animEffect transition="in" filter="fade">
                                      <p:cBhvr>
                                        <p:cTn id="27" dur="500"/>
                                        <p:tgtEl>
                                          <p:spTgt spid="235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554">
                                            <p:txEl>
                                              <p:pRg st="5" end="5"/>
                                            </p:txEl>
                                          </p:spTgt>
                                        </p:tgtEl>
                                        <p:attrNameLst>
                                          <p:attrName>style.visibility</p:attrName>
                                        </p:attrNameLst>
                                      </p:cBhvr>
                                      <p:to>
                                        <p:strVal val="visible"/>
                                      </p:to>
                                    </p:set>
                                    <p:animEffect transition="in" filter="fade">
                                      <p:cBhvr>
                                        <p:cTn id="32" dur="500"/>
                                        <p:tgtEl>
                                          <p:spTgt spid="235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0" y="10300"/>
            <a:ext cx="9144000" cy="766949"/>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Files</a:t>
            </a:r>
          </a:p>
        </p:txBody>
      </p:sp>
      <p:sp>
        <p:nvSpPr>
          <p:cNvPr id="3" name="Content Placeholder 2"/>
          <p:cNvSpPr>
            <a:spLocks noGrp="1"/>
          </p:cNvSpPr>
          <p:nvPr>
            <p:ph idx="1"/>
          </p:nvPr>
        </p:nvSpPr>
        <p:spPr>
          <a:xfrm>
            <a:off x="1655213" y="777249"/>
            <a:ext cx="7299943" cy="5354392"/>
          </a:xfrm>
        </p:spPr>
        <p:txBody>
          <a:bodyPr>
            <a:noAutofit/>
          </a:bodyPr>
          <a:lstStyle/>
          <a:p>
            <a:pPr marL="0">
              <a:spcBef>
                <a:spcPts val="2400"/>
              </a:spcBef>
              <a:buNone/>
              <a:defRPr/>
            </a:pPr>
            <a:r>
              <a:rPr lang="en-US" sz="2400" dirty="0" smtClean="0"/>
              <a:t>A </a:t>
            </a:r>
            <a:r>
              <a:rPr lang="en-US" sz="2400" b="1" dirty="0" smtClean="0"/>
              <a:t>file</a:t>
            </a:r>
            <a:r>
              <a:rPr lang="en-US" sz="2400" dirty="0" smtClean="0"/>
              <a:t> (or </a:t>
            </a:r>
            <a:r>
              <a:rPr lang="en-US" sz="2400" b="1" dirty="0" smtClean="0"/>
              <a:t>hand-file</a:t>
            </a:r>
            <a:r>
              <a:rPr lang="en-US" sz="2400" dirty="0" smtClean="0"/>
              <a:t>) is a hand tool used to shape material by cutting. A file typically takes the form of a hardened steel bar, mostly covered with a series of sharp, parallel ridges or </a:t>
            </a:r>
            <a:r>
              <a:rPr lang="en-US" sz="2400" i="1" dirty="0" smtClean="0"/>
              <a:t>teeth</a:t>
            </a:r>
            <a:r>
              <a:rPr lang="en-US" sz="2400" dirty="0" smtClean="0"/>
              <a:t>. Most files have a narrow, pointed tang at one end to which a handle can be fitted.</a:t>
            </a:r>
          </a:p>
          <a:p>
            <a:pPr marL="0">
              <a:spcBef>
                <a:spcPts val="2400"/>
              </a:spcBef>
              <a:buNone/>
              <a:defRPr/>
            </a:pPr>
            <a:r>
              <a:rPr lang="en-US" sz="2400" dirty="0" smtClean="0"/>
              <a:t>The </a:t>
            </a:r>
            <a:r>
              <a:rPr lang="en-US" sz="2400" b="1" dirty="0" smtClean="0"/>
              <a:t>rasp</a:t>
            </a:r>
            <a:r>
              <a:rPr lang="en-US" sz="2400" dirty="0" smtClean="0"/>
              <a:t> is a related tool that is generally larger and has raised, pointed teeth on its surface rather than straight ridges.</a:t>
            </a:r>
          </a:p>
          <a:p>
            <a:pPr marL="0">
              <a:spcBef>
                <a:spcPts val="2400"/>
              </a:spcBef>
              <a:buNone/>
              <a:defRPr/>
            </a:pPr>
            <a:r>
              <a:rPr lang="en-US" sz="2400" dirty="0" smtClean="0"/>
              <a:t>A </a:t>
            </a:r>
            <a:r>
              <a:rPr lang="en-US" sz="2400" b="1" dirty="0" smtClean="0"/>
              <a:t>file card</a:t>
            </a:r>
            <a:r>
              <a:rPr lang="en-US" sz="2400" dirty="0" smtClean="0"/>
              <a:t> is a brush with metal bristles, used to clean the cutting grooves in a file. </a:t>
            </a:r>
          </a:p>
          <a:p>
            <a:pPr>
              <a:defRPr/>
            </a:pPr>
            <a:endParaRPr lang="en-US" sz="2400" dirty="0"/>
          </a:p>
        </p:txBody>
      </p:sp>
      <p:pic>
        <p:nvPicPr>
          <p:cNvPr id="2050" name="Picture 2" descr="C:\Users\Gary\Pictures\MSSC pics\file.jpg"/>
          <p:cNvPicPr>
            <a:picLocks noChangeAspect="1" noChangeArrowheads="1"/>
          </p:cNvPicPr>
          <p:nvPr/>
        </p:nvPicPr>
        <p:blipFill>
          <a:blip r:embed="rId4" cstate="print"/>
          <a:srcRect/>
          <a:stretch>
            <a:fillRect/>
          </a:stretch>
        </p:blipFill>
        <p:spPr bwMode="auto">
          <a:xfrm>
            <a:off x="99390" y="1013791"/>
            <a:ext cx="1411358" cy="1411358"/>
          </a:xfrm>
          <a:prstGeom prst="rect">
            <a:avLst/>
          </a:prstGeom>
          <a:noFill/>
        </p:spPr>
      </p:pic>
      <p:pic>
        <p:nvPicPr>
          <p:cNvPr id="2051" name="Picture 3" descr="C:\Users\Gary\Pictures\MSSC pics\Wood_rasp.jpg"/>
          <p:cNvPicPr>
            <a:picLocks noChangeAspect="1" noChangeArrowheads="1"/>
          </p:cNvPicPr>
          <p:nvPr/>
        </p:nvPicPr>
        <p:blipFill>
          <a:blip r:embed="rId5" cstate="print"/>
          <a:srcRect/>
          <a:stretch>
            <a:fillRect/>
          </a:stretch>
        </p:blipFill>
        <p:spPr bwMode="auto">
          <a:xfrm>
            <a:off x="203113" y="3049388"/>
            <a:ext cx="1329923" cy="973504"/>
          </a:xfrm>
          <a:prstGeom prst="rect">
            <a:avLst/>
          </a:prstGeom>
          <a:noFill/>
          <a:effectLst>
            <a:outerShdw blurRad="50800" dist="76200" dir="2700000" algn="tl" rotWithShape="0">
              <a:srgbClr val="000000">
                <a:alpha val="65000"/>
              </a:srgbClr>
            </a:outerShdw>
          </a:effectLst>
        </p:spPr>
      </p:pic>
      <p:pic>
        <p:nvPicPr>
          <p:cNvPr id="2055" name="Picture 7" descr="C:\Users\Gary\Pictures\MSSC pics\file card.jpg"/>
          <p:cNvPicPr>
            <a:picLocks noChangeAspect="1" noChangeArrowheads="1"/>
          </p:cNvPicPr>
          <p:nvPr/>
        </p:nvPicPr>
        <p:blipFill>
          <a:blip r:embed="rId6" cstate="print"/>
          <a:srcRect/>
          <a:stretch>
            <a:fillRect/>
          </a:stretch>
        </p:blipFill>
        <p:spPr bwMode="auto">
          <a:xfrm>
            <a:off x="268531" y="4337893"/>
            <a:ext cx="1314450" cy="895350"/>
          </a:xfrm>
          <a:prstGeom prst="rect">
            <a:avLst/>
          </a:prstGeom>
          <a:noFill/>
        </p:spPr>
      </p:pic>
      <p:sp>
        <p:nvSpPr>
          <p:cNvPr id="8"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10</a:t>
            </a:fld>
            <a:r>
              <a:rPr lang="en-US" dirty="0" smtClean="0">
                <a:solidFill>
                  <a:srgbClr val="000000"/>
                </a:solidFill>
              </a:rPr>
              <a:t>/37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a:xfrm>
            <a:off x="382864" y="880313"/>
            <a:ext cx="6683589" cy="2613025"/>
          </a:xfrm>
        </p:spPr>
        <p:txBody>
          <a:bodyPr/>
          <a:lstStyle/>
          <a:p>
            <a:pPr eaLnBrk="1" hangingPunct="1">
              <a:spcBef>
                <a:spcPts val="1800"/>
              </a:spcBef>
            </a:pPr>
            <a:r>
              <a:rPr lang="en-US" dirty="0" smtClean="0">
                <a:solidFill>
                  <a:srgbClr val="800000"/>
                </a:solidFill>
              </a:rPr>
              <a:t>Use the correct file for the job.</a:t>
            </a:r>
          </a:p>
          <a:p>
            <a:pPr eaLnBrk="1" hangingPunct="1">
              <a:spcBef>
                <a:spcPts val="1800"/>
              </a:spcBef>
            </a:pPr>
            <a:r>
              <a:rPr lang="en-US" dirty="0" smtClean="0">
                <a:solidFill>
                  <a:srgbClr val="660066"/>
                </a:solidFill>
              </a:rPr>
              <a:t>Wear proper PPE.</a:t>
            </a:r>
          </a:p>
          <a:p>
            <a:pPr eaLnBrk="1" hangingPunct="1">
              <a:spcBef>
                <a:spcPts val="1800"/>
              </a:spcBef>
            </a:pPr>
            <a:r>
              <a:rPr lang="en-US" dirty="0" smtClean="0">
                <a:solidFill>
                  <a:srgbClr val="663300"/>
                </a:solidFill>
              </a:rPr>
              <a:t>A file is not a chisel or a scraper.</a:t>
            </a:r>
          </a:p>
          <a:p>
            <a:pPr eaLnBrk="1" hangingPunct="1">
              <a:buFontTx/>
              <a:buNone/>
            </a:pPr>
            <a:endParaRPr lang="en-US" dirty="0" smtClean="0"/>
          </a:p>
        </p:txBody>
      </p:sp>
      <p:sp>
        <p:nvSpPr>
          <p:cNvPr id="24580" name="Text Box 6"/>
          <p:cNvSpPr txBox="1">
            <a:spLocks noChangeArrowheads="1"/>
          </p:cNvSpPr>
          <p:nvPr/>
        </p:nvSpPr>
        <p:spPr bwMode="auto">
          <a:xfrm>
            <a:off x="0" y="106184"/>
            <a:ext cx="9144000" cy="830997"/>
          </a:xfrm>
          <a:prstGeom prst="rect">
            <a:avLst/>
          </a:prstGeom>
          <a:noFill/>
          <a:ln w="9525">
            <a:noFill/>
            <a:miter lim="800000"/>
            <a:headEnd/>
            <a:tailEnd/>
          </a:ln>
        </p:spPr>
        <p:txBody>
          <a:bodyPr wrap="square">
            <a:spAutoFit/>
          </a:bodyPr>
          <a:lstStyle/>
          <a:p>
            <a:pPr algn="ctr"/>
            <a:r>
              <a:rPr lang="en-US" sz="4800" dirty="0" smtClean="0">
                <a:latin typeface="+mj-lt"/>
              </a:rPr>
              <a:t>Files </a:t>
            </a:r>
            <a:r>
              <a:rPr lang="en-US" sz="4000" dirty="0" smtClean="0">
                <a:latin typeface="+mj-lt"/>
              </a:rPr>
              <a:t>(Cont’d.)</a:t>
            </a:r>
            <a:endParaRPr lang="en-US" sz="3200" dirty="0">
              <a:latin typeface="+mj-lt"/>
            </a:endParaRPr>
          </a:p>
        </p:txBody>
      </p:sp>
      <p:pic>
        <p:nvPicPr>
          <p:cNvPr id="7" name="Picture 6" descr="iStock_000006643736Small.jpg"/>
          <p:cNvPicPr>
            <a:picLocks noChangeAspect="1"/>
          </p:cNvPicPr>
          <p:nvPr/>
        </p:nvPicPr>
        <p:blipFill>
          <a:blip r:embed="rId3" cstate="print"/>
          <a:stretch>
            <a:fillRect/>
          </a:stretch>
        </p:blipFill>
        <p:spPr>
          <a:xfrm>
            <a:off x="1115996" y="3198977"/>
            <a:ext cx="7376718" cy="21955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11</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3593"/>
          </a:xfrm>
        </p:spPr>
        <p:txBody>
          <a:bodyPr>
            <a:normAutofit/>
          </a:bodyPr>
          <a:lstStyle/>
          <a:p>
            <a:r>
              <a:rPr lang="en-US" dirty="0" smtClean="0"/>
              <a:t>Tool Sharpening</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9208" y="1176784"/>
            <a:ext cx="3121632" cy="1833958"/>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9300" y="1176926"/>
            <a:ext cx="2857500" cy="2038350"/>
          </a:xfrm>
          <a:prstGeom prst="rect">
            <a:avLst/>
          </a:prstGeom>
          <a:effectLst>
            <a:outerShdw blurRad="60325" dist="114300" dir="2700000" algn="tl" rotWithShape="0">
              <a:srgbClr val="000000">
                <a:alpha val="72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4423" y="3740044"/>
            <a:ext cx="1852377" cy="1852377"/>
          </a:xfrm>
          <a:prstGeom prst="rect">
            <a:avLst/>
          </a:prstGeom>
          <a:effectLst>
            <a:outerShdw blurRad="57150" dist="139700" dir="2700000" algn="tl" rotWithShape="0">
              <a:srgbClr val="000000">
                <a:alpha val="67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445" y="3416824"/>
            <a:ext cx="2089575" cy="2089575"/>
          </a:xfrm>
          <a:prstGeom prst="rect">
            <a:avLst/>
          </a:prstGeom>
        </p:spPr>
      </p:pic>
      <p:sp>
        <p:nvSpPr>
          <p:cNvPr id="9" name="TextBox 8"/>
          <p:cNvSpPr txBox="1"/>
          <p:nvPr/>
        </p:nvSpPr>
        <p:spPr>
          <a:xfrm flipH="1">
            <a:off x="2521020" y="3368608"/>
            <a:ext cx="3499635" cy="1815882"/>
          </a:xfrm>
          <a:prstGeom prst="rect">
            <a:avLst/>
          </a:prstGeom>
          <a:noFill/>
        </p:spPr>
        <p:txBody>
          <a:bodyPr wrap="square" rtlCol="0">
            <a:spAutoFit/>
          </a:bodyPr>
          <a:lstStyle/>
          <a:p>
            <a:r>
              <a:rPr lang="en-US" sz="2800" dirty="0" smtClean="0">
                <a:latin typeface="+mn-lt"/>
              </a:rPr>
              <a:t>A tool should be sharpened whenever an unacceptable surface is present</a:t>
            </a:r>
            <a:endParaRPr lang="en-US" sz="2800" dirty="0">
              <a:latin typeface="+mn-lt"/>
            </a:endParaRPr>
          </a:p>
        </p:txBody>
      </p:sp>
      <p:sp>
        <p:nvSpPr>
          <p:cNvPr id="10"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12</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728651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212934" y="691680"/>
            <a:ext cx="5338762" cy="3435350"/>
          </a:xfrm>
        </p:spPr>
        <p:txBody>
          <a:bodyPr/>
          <a:lstStyle/>
          <a:p>
            <a:pPr eaLnBrk="1" hangingPunct="1">
              <a:spcBef>
                <a:spcPts val="1800"/>
              </a:spcBef>
              <a:buFontTx/>
              <a:buNone/>
            </a:pPr>
            <a:r>
              <a:rPr lang="en-US" sz="2800" b="1" dirty="0" smtClean="0">
                <a:solidFill>
                  <a:srgbClr val="800000"/>
                </a:solidFill>
              </a:rPr>
              <a:t>Never:</a:t>
            </a:r>
          </a:p>
          <a:p>
            <a:pPr eaLnBrk="1" hangingPunct="1">
              <a:spcBef>
                <a:spcPts val="1800"/>
              </a:spcBef>
            </a:pPr>
            <a:r>
              <a:rPr lang="en-US" sz="2800" dirty="0" smtClean="0">
                <a:solidFill>
                  <a:srgbClr val="800000"/>
                </a:solidFill>
              </a:rPr>
              <a:t>Tighten the clamp with a section of pipe</a:t>
            </a:r>
          </a:p>
          <a:p>
            <a:pPr eaLnBrk="1" hangingPunct="1">
              <a:spcBef>
                <a:spcPts val="1800"/>
              </a:spcBef>
            </a:pPr>
            <a:r>
              <a:rPr lang="en-US" sz="2800" dirty="0" smtClean="0">
                <a:solidFill>
                  <a:srgbClr val="660066"/>
                </a:solidFill>
              </a:rPr>
              <a:t>Use a clamp for hoisting materials</a:t>
            </a:r>
          </a:p>
          <a:p>
            <a:pPr eaLnBrk="1" hangingPunct="1">
              <a:spcBef>
                <a:spcPts val="1800"/>
              </a:spcBef>
            </a:pPr>
            <a:r>
              <a:rPr lang="en-US" sz="2800" dirty="0" smtClean="0">
                <a:solidFill>
                  <a:srgbClr val="006600"/>
                </a:solidFill>
              </a:rPr>
              <a:t>Over-tighten clamp</a:t>
            </a:r>
          </a:p>
        </p:txBody>
      </p:sp>
      <p:pic>
        <p:nvPicPr>
          <p:cNvPr id="26627" name="Picture 5" descr="MPj01779900000[1]"/>
          <p:cNvPicPr>
            <a:picLocks noChangeAspect="1" noChangeArrowheads="1"/>
          </p:cNvPicPr>
          <p:nvPr/>
        </p:nvPicPr>
        <p:blipFill>
          <a:blip r:embed="rId3" cstate="print"/>
          <a:srcRect/>
          <a:stretch>
            <a:fillRect/>
          </a:stretch>
        </p:blipFill>
        <p:spPr bwMode="auto">
          <a:xfrm>
            <a:off x="6187612" y="929126"/>
            <a:ext cx="2628900" cy="3941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628" name="Picture 6" descr="MPj01753670000[1]"/>
          <p:cNvPicPr>
            <a:picLocks noChangeAspect="1" noChangeArrowheads="1"/>
          </p:cNvPicPr>
          <p:nvPr/>
        </p:nvPicPr>
        <p:blipFill>
          <a:blip r:embed="rId4" cstate="print"/>
          <a:srcRect/>
          <a:stretch>
            <a:fillRect/>
          </a:stretch>
        </p:blipFill>
        <p:spPr bwMode="auto">
          <a:xfrm>
            <a:off x="3085306" y="4107967"/>
            <a:ext cx="2973388" cy="1997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629" name="Text Box 7"/>
          <p:cNvSpPr txBox="1">
            <a:spLocks noChangeArrowheads="1"/>
          </p:cNvSpPr>
          <p:nvPr/>
        </p:nvSpPr>
        <p:spPr bwMode="auto">
          <a:xfrm>
            <a:off x="0" y="40870"/>
            <a:ext cx="9144000" cy="830997"/>
          </a:xfrm>
          <a:prstGeom prst="rect">
            <a:avLst/>
          </a:prstGeom>
          <a:noFill/>
          <a:ln w="9525">
            <a:noFill/>
            <a:miter lim="800000"/>
            <a:headEnd/>
            <a:tailEnd/>
          </a:ln>
        </p:spPr>
        <p:txBody>
          <a:bodyPr wrap="square">
            <a:spAutoFit/>
          </a:bodyPr>
          <a:lstStyle/>
          <a:p>
            <a:pPr algn="ctr"/>
            <a:r>
              <a:rPr lang="en-US" sz="4800" dirty="0">
                <a:latin typeface="+mj-lt"/>
              </a:rPr>
              <a:t>Clamps</a:t>
            </a:r>
            <a:endParaRPr lang="en-US" sz="3200" dirty="0">
              <a:latin typeface="+mj-lt"/>
            </a:endParaRPr>
          </a:p>
        </p:txBody>
      </p:sp>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13</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7"/>
          <p:cNvSpPr>
            <a:spLocks noGrp="1" noChangeArrowheads="1"/>
          </p:cNvSpPr>
          <p:nvPr>
            <p:ph idx="1"/>
          </p:nvPr>
        </p:nvSpPr>
        <p:spPr>
          <a:xfrm>
            <a:off x="382656" y="1027458"/>
            <a:ext cx="8229600" cy="4611688"/>
          </a:xfrm>
        </p:spPr>
        <p:txBody>
          <a:bodyPr/>
          <a:lstStyle/>
          <a:p>
            <a:pPr eaLnBrk="1" hangingPunct="1">
              <a:spcBef>
                <a:spcPts val="1800"/>
              </a:spcBef>
            </a:pPr>
            <a:r>
              <a:rPr lang="en-US" dirty="0" smtClean="0">
                <a:solidFill>
                  <a:srgbClr val="006666"/>
                </a:solidFill>
              </a:rPr>
              <a:t>General housekeeping</a:t>
            </a:r>
          </a:p>
          <a:p>
            <a:pPr eaLnBrk="1" hangingPunct="1">
              <a:spcBef>
                <a:spcPts val="1800"/>
              </a:spcBef>
            </a:pPr>
            <a:r>
              <a:rPr lang="en-US" dirty="0" smtClean="0">
                <a:solidFill>
                  <a:srgbClr val="800000"/>
                </a:solidFill>
              </a:rPr>
              <a:t>Use PPE</a:t>
            </a:r>
          </a:p>
          <a:p>
            <a:pPr eaLnBrk="1" hangingPunct="1">
              <a:spcBef>
                <a:spcPts val="1800"/>
              </a:spcBef>
            </a:pPr>
            <a:r>
              <a:rPr lang="en-US" dirty="0" smtClean="0">
                <a:solidFill>
                  <a:srgbClr val="660066"/>
                </a:solidFill>
              </a:rPr>
              <a:t>Use protection around flammables</a:t>
            </a:r>
          </a:p>
          <a:p>
            <a:pPr eaLnBrk="1" hangingPunct="1">
              <a:spcBef>
                <a:spcPts val="1800"/>
              </a:spcBef>
            </a:pPr>
            <a:r>
              <a:rPr lang="en-US" dirty="0" smtClean="0">
                <a:solidFill>
                  <a:srgbClr val="663300"/>
                </a:solidFill>
              </a:rPr>
              <a:t>Do not use tools near aisleways</a:t>
            </a:r>
          </a:p>
          <a:p>
            <a:pPr eaLnBrk="1" hangingPunct="1">
              <a:spcBef>
                <a:spcPts val="1800"/>
              </a:spcBef>
            </a:pPr>
            <a:r>
              <a:rPr lang="en-US" dirty="0" smtClean="0"/>
              <a:t>Unsecured materials can become airborne</a:t>
            </a:r>
          </a:p>
          <a:p>
            <a:pPr eaLnBrk="1" hangingPunct="1">
              <a:spcBef>
                <a:spcPts val="1800"/>
              </a:spcBef>
            </a:pPr>
            <a:r>
              <a:rPr lang="en-US" dirty="0" smtClean="0"/>
              <a:t>Be aware of surroundings</a:t>
            </a:r>
          </a:p>
        </p:txBody>
      </p:sp>
      <p:sp>
        <p:nvSpPr>
          <p:cNvPr id="27651" name="Text Box 1030"/>
          <p:cNvSpPr txBox="1">
            <a:spLocks noChangeArrowheads="1"/>
          </p:cNvSpPr>
          <p:nvPr/>
        </p:nvSpPr>
        <p:spPr bwMode="auto">
          <a:xfrm>
            <a:off x="0" y="94080"/>
            <a:ext cx="8994913" cy="769441"/>
          </a:xfrm>
          <a:prstGeom prst="rect">
            <a:avLst/>
          </a:prstGeom>
          <a:noFill/>
          <a:ln w="9525">
            <a:noFill/>
            <a:miter lim="800000"/>
            <a:headEnd/>
            <a:tailEnd/>
          </a:ln>
        </p:spPr>
        <p:txBody>
          <a:bodyPr wrap="square">
            <a:spAutoFit/>
          </a:bodyPr>
          <a:lstStyle/>
          <a:p>
            <a:pPr algn="ctr"/>
            <a:r>
              <a:rPr lang="en-US" sz="4400" dirty="0">
                <a:latin typeface="+mj-lt"/>
              </a:rPr>
              <a:t>Safety Factors</a:t>
            </a:r>
          </a:p>
        </p:txBody>
      </p:sp>
      <p:pic>
        <p:nvPicPr>
          <p:cNvPr id="7173" name="Picture 5" descr="C:\Documents and Settings\edickinson\Local Settings\Temporary Internet Files\Content.IE5\QADWKEBE\MCj04338830000[1].png"/>
          <p:cNvPicPr>
            <a:picLocks noChangeAspect="1" noChangeArrowheads="1"/>
          </p:cNvPicPr>
          <p:nvPr/>
        </p:nvPicPr>
        <p:blipFill>
          <a:blip r:embed="rId3" cstate="print"/>
          <a:stretch>
            <a:fillRect/>
          </a:stretch>
        </p:blipFill>
        <p:spPr bwMode="auto">
          <a:xfrm>
            <a:off x="6626352" y="742334"/>
            <a:ext cx="2021869" cy="2021869"/>
          </a:xfrm>
          <a:prstGeom prst="rect">
            <a:avLst/>
          </a:prstGeom>
          <a:noFill/>
        </p:spPr>
      </p:pic>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14</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fade">
                                      <p:cBhvr>
                                        <p:cTn id="12" dur="500"/>
                                        <p:tgtEl>
                                          <p:spTgt spid="276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fade">
                                      <p:cBhvr>
                                        <p:cTn id="17" dur="500"/>
                                        <p:tgtEl>
                                          <p:spTgt spid="276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fade">
                                      <p:cBhvr>
                                        <p:cTn id="22" dur="500"/>
                                        <p:tgtEl>
                                          <p:spTgt spid="276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fade">
                                      <p:cBhvr>
                                        <p:cTn id="27" dur="500"/>
                                        <p:tgtEl>
                                          <p:spTgt spid="2765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650">
                                            <p:txEl>
                                              <p:pRg st="5" end="5"/>
                                            </p:txEl>
                                          </p:spTgt>
                                        </p:tgtEl>
                                        <p:attrNameLst>
                                          <p:attrName>style.visibility</p:attrName>
                                        </p:attrNameLst>
                                      </p:cBhvr>
                                      <p:to>
                                        <p:strVal val="visible"/>
                                      </p:to>
                                    </p:set>
                                    <p:animEffect transition="in" filter="fade">
                                      <p:cBhvr>
                                        <p:cTn id="32" dur="500"/>
                                        <p:tgtEl>
                                          <p:spTgt spid="276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229980" y="1355803"/>
            <a:ext cx="6992938" cy="4013200"/>
          </a:xfrm>
        </p:spPr>
        <p:txBody>
          <a:bodyPr/>
          <a:lstStyle/>
          <a:p>
            <a:pPr eaLnBrk="1" hangingPunct="1"/>
            <a:r>
              <a:rPr lang="en-US" dirty="0" smtClean="0">
                <a:solidFill>
                  <a:srgbClr val="006666"/>
                </a:solidFill>
              </a:rPr>
              <a:t>Electric – </a:t>
            </a:r>
            <a:r>
              <a:rPr lang="en-US" sz="2800" dirty="0" smtClean="0"/>
              <a:t>Powered by electricity</a:t>
            </a:r>
          </a:p>
          <a:p>
            <a:pPr lvl="1"/>
            <a:r>
              <a:rPr lang="en-US" sz="2400" dirty="0" smtClean="0"/>
              <a:t>Alternating current  (AC), a wall plug</a:t>
            </a:r>
          </a:p>
          <a:p>
            <a:pPr lvl="1"/>
            <a:r>
              <a:rPr lang="en-US" sz="2400" dirty="0" smtClean="0"/>
              <a:t>Direct current (DC), such as a battery</a:t>
            </a:r>
          </a:p>
          <a:p>
            <a:pPr eaLnBrk="1" hangingPunct="1">
              <a:spcBef>
                <a:spcPts val="3000"/>
              </a:spcBef>
            </a:pPr>
            <a:r>
              <a:rPr lang="en-US" dirty="0" smtClean="0">
                <a:solidFill>
                  <a:srgbClr val="800000"/>
                </a:solidFill>
              </a:rPr>
              <a:t>Hydraulic – </a:t>
            </a:r>
            <a:r>
              <a:rPr lang="en-US" sz="2800" dirty="0" smtClean="0"/>
              <a:t>Powered by fluid pressure</a:t>
            </a:r>
          </a:p>
          <a:p>
            <a:pPr lvl="1"/>
            <a:r>
              <a:rPr lang="en-US" sz="2400" dirty="0" smtClean="0"/>
              <a:t>Manual or electric pumps</a:t>
            </a:r>
          </a:p>
          <a:p>
            <a:pPr lvl="1"/>
            <a:r>
              <a:rPr lang="en-US" sz="2400" dirty="0" smtClean="0"/>
              <a:t>Used to produce fluid </a:t>
            </a:r>
            <a:br>
              <a:rPr lang="en-US" sz="2400" dirty="0" smtClean="0"/>
            </a:br>
            <a:r>
              <a:rPr lang="en-US" sz="2400" dirty="0" smtClean="0"/>
              <a:t>pressure</a:t>
            </a:r>
          </a:p>
          <a:p>
            <a:pPr lvl="1" eaLnBrk="1" hangingPunct="1">
              <a:buFontTx/>
              <a:buNone/>
            </a:pPr>
            <a:r>
              <a:rPr lang="en-US" sz="1800" dirty="0" smtClean="0"/>
              <a:t>	</a:t>
            </a:r>
          </a:p>
          <a:p>
            <a:pPr lvl="1" eaLnBrk="1" hangingPunct="1"/>
            <a:endParaRPr lang="en-US" sz="1800" dirty="0" smtClean="0"/>
          </a:p>
        </p:txBody>
      </p:sp>
      <p:pic>
        <p:nvPicPr>
          <p:cNvPr id="28675" name="Picture 6" descr="hydro"/>
          <p:cNvPicPr>
            <a:picLocks noChangeAspect="1" noChangeArrowheads="1"/>
          </p:cNvPicPr>
          <p:nvPr/>
        </p:nvPicPr>
        <p:blipFill>
          <a:blip r:embed="rId3" cstate="print"/>
          <a:stretch>
            <a:fillRect/>
          </a:stretch>
        </p:blipFill>
        <p:spPr bwMode="auto">
          <a:xfrm>
            <a:off x="6553200" y="3552016"/>
            <a:ext cx="1890594" cy="25207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76" name="Text Box 12"/>
          <p:cNvSpPr txBox="1">
            <a:spLocks noChangeArrowheads="1"/>
          </p:cNvSpPr>
          <p:nvPr/>
        </p:nvSpPr>
        <p:spPr bwMode="auto">
          <a:xfrm>
            <a:off x="0" y="151843"/>
            <a:ext cx="9144000" cy="769441"/>
          </a:xfrm>
          <a:prstGeom prst="rect">
            <a:avLst/>
          </a:prstGeom>
          <a:noFill/>
          <a:ln w="9525">
            <a:noFill/>
            <a:miter lim="800000"/>
            <a:headEnd/>
            <a:tailEnd/>
          </a:ln>
        </p:spPr>
        <p:txBody>
          <a:bodyPr wrap="square">
            <a:spAutoFit/>
          </a:bodyPr>
          <a:lstStyle/>
          <a:p>
            <a:pPr algn="ctr"/>
            <a:r>
              <a:rPr lang="en-US" sz="4400" dirty="0" smtClean="0">
                <a:latin typeface="+mj-lt"/>
              </a:rPr>
              <a:t>Power Tool Energy Sources </a:t>
            </a:r>
            <a:endParaRPr lang="en-US" sz="4400" dirty="0">
              <a:latin typeface="+mj-lt"/>
            </a:endParaRPr>
          </a:p>
        </p:txBody>
      </p:sp>
      <p:pic>
        <p:nvPicPr>
          <p:cNvPr id="1026" name="Picture 2" descr="C:\Documents and Settings\edickinson\Local Settings\Temporary Internet Files\Content.IE5\UFUSW69Q\MCj04126640000[1].wmf"/>
          <p:cNvPicPr>
            <a:picLocks noChangeAspect="1" noChangeArrowheads="1"/>
          </p:cNvPicPr>
          <p:nvPr/>
        </p:nvPicPr>
        <p:blipFill>
          <a:blip r:embed="rId4" cstate="print"/>
          <a:stretch>
            <a:fillRect/>
          </a:stretch>
        </p:blipFill>
        <p:spPr bwMode="auto">
          <a:xfrm>
            <a:off x="6553200" y="1218031"/>
            <a:ext cx="2348923" cy="1761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15</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264076" y="1102078"/>
            <a:ext cx="6976369" cy="4592481"/>
          </a:xfrm>
        </p:spPr>
        <p:txBody>
          <a:bodyPr/>
          <a:lstStyle/>
          <a:p>
            <a:pPr eaLnBrk="1" hangingPunct="1">
              <a:lnSpc>
                <a:spcPct val="80000"/>
              </a:lnSpc>
            </a:pPr>
            <a:r>
              <a:rPr lang="en-US" dirty="0" smtClean="0">
                <a:solidFill>
                  <a:srgbClr val="660066"/>
                </a:solidFill>
              </a:rPr>
              <a:t>Pneumatic – </a:t>
            </a:r>
            <a:r>
              <a:rPr lang="en-US" sz="2400" dirty="0" smtClean="0"/>
              <a:t>Powered by air</a:t>
            </a:r>
          </a:p>
          <a:p>
            <a:pPr lvl="1">
              <a:lnSpc>
                <a:spcPct val="80000"/>
              </a:lnSpc>
            </a:pPr>
            <a:r>
              <a:rPr lang="en-US" sz="2400" dirty="0" smtClean="0"/>
              <a:t>Compressors produce the air </a:t>
            </a:r>
            <a:br>
              <a:rPr lang="en-US" sz="2400" dirty="0" smtClean="0"/>
            </a:br>
            <a:r>
              <a:rPr lang="en-US" sz="2400" dirty="0" smtClean="0"/>
              <a:t>pressure</a:t>
            </a:r>
          </a:p>
          <a:p>
            <a:pPr lvl="1" eaLnBrk="1" hangingPunct="1">
              <a:lnSpc>
                <a:spcPct val="80000"/>
              </a:lnSpc>
              <a:buFontTx/>
              <a:buNone/>
            </a:pPr>
            <a:endParaRPr lang="en-US" sz="1800" dirty="0" smtClean="0"/>
          </a:p>
          <a:p>
            <a:pPr eaLnBrk="1" hangingPunct="1">
              <a:lnSpc>
                <a:spcPct val="80000"/>
              </a:lnSpc>
              <a:spcBef>
                <a:spcPts val="3000"/>
              </a:spcBef>
              <a:spcAft>
                <a:spcPts val="1800"/>
              </a:spcAft>
            </a:pPr>
            <a:r>
              <a:rPr lang="en-US" dirty="0" smtClean="0">
                <a:solidFill>
                  <a:srgbClr val="006600"/>
                </a:solidFill>
              </a:rPr>
              <a:t>Powder-actuated – </a:t>
            </a:r>
            <a:r>
              <a:rPr lang="en-US" sz="2400" dirty="0" smtClean="0"/>
              <a:t>Powered by </a:t>
            </a:r>
            <a:br>
              <a:rPr lang="en-US" sz="2400" dirty="0" smtClean="0"/>
            </a:br>
            <a:r>
              <a:rPr lang="en-US" sz="2400" dirty="0" smtClean="0"/>
              <a:t>gunpowder cartridge called boosters</a:t>
            </a:r>
          </a:p>
          <a:p>
            <a:pPr lvl="1">
              <a:lnSpc>
                <a:spcPct val="80000"/>
              </a:lnSpc>
            </a:pPr>
            <a:r>
              <a:rPr lang="en-US" sz="2400" dirty="0" smtClean="0"/>
              <a:t>OSHA requires that all operators be qualified and certified by the </a:t>
            </a:r>
            <a:br>
              <a:rPr lang="en-US" sz="2400" dirty="0" smtClean="0"/>
            </a:br>
            <a:r>
              <a:rPr lang="en-US" sz="2400" dirty="0" smtClean="0"/>
              <a:t>manufacturer before use</a:t>
            </a:r>
          </a:p>
        </p:txBody>
      </p:sp>
      <p:pic>
        <p:nvPicPr>
          <p:cNvPr id="29699" name="Picture 5" descr="handyman"/>
          <p:cNvPicPr>
            <a:picLocks noChangeAspect="1" noChangeArrowheads="1"/>
          </p:cNvPicPr>
          <p:nvPr/>
        </p:nvPicPr>
        <p:blipFill>
          <a:blip r:embed="rId2" cstate="print"/>
          <a:stretch>
            <a:fillRect/>
          </a:stretch>
        </p:blipFill>
        <p:spPr bwMode="auto">
          <a:xfrm>
            <a:off x="6470375" y="807768"/>
            <a:ext cx="2216426" cy="28068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700" name="Text Box 7"/>
          <p:cNvSpPr txBox="1">
            <a:spLocks noChangeArrowheads="1"/>
          </p:cNvSpPr>
          <p:nvPr/>
        </p:nvSpPr>
        <p:spPr bwMode="auto">
          <a:xfrm>
            <a:off x="-119270" y="0"/>
            <a:ext cx="9263270" cy="769441"/>
          </a:xfrm>
          <a:prstGeom prst="rect">
            <a:avLst/>
          </a:prstGeom>
          <a:noFill/>
          <a:ln w="9525">
            <a:noFill/>
            <a:miter lim="800000"/>
            <a:headEnd/>
            <a:tailEnd/>
          </a:ln>
        </p:spPr>
        <p:txBody>
          <a:bodyPr wrap="square">
            <a:spAutoFit/>
          </a:bodyPr>
          <a:lstStyle/>
          <a:p>
            <a:pPr algn="ctr"/>
            <a:r>
              <a:rPr lang="en-US" sz="4400" dirty="0" smtClean="0">
                <a:latin typeface="+mj-lt"/>
              </a:rPr>
              <a:t>Power Tool Energy Sources </a:t>
            </a:r>
            <a:r>
              <a:rPr lang="en-US" sz="2800" dirty="0" smtClean="0">
                <a:latin typeface="+mj-lt"/>
              </a:rPr>
              <a:t>(Cont'd.)</a:t>
            </a:r>
            <a:endParaRPr lang="en-US" sz="2800" dirty="0">
              <a:latin typeface="+mj-lt"/>
            </a:endParaRPr>
          </a:p>
        </p:txBody>
      </p:sp>
      <p:pic>
        <p:nvPicPr>
          <p:cNvPr id="3074" name="Picture 2" descr="C:\Users\Gary\Pictures\MSSC pics\powder gun.jpg"/>
          <p:cNvPicPr>
            <a:picLocks noChangeAspect="1" noChangeArrowheads="1"/>
          </p:cNvPicPr>
          <p:nvPr/>
        </p:nvPicPr>
        <p:blipFill>
          <a:blip r:embed="rId3" cstate="print"/>
          <a:stretch>
            <a:fillRect/>
          </a:stretch>
        </p:blipFill>
        <p:spPr bwMode="auto">
          <a:xfrm>
            <a:off x="4952849" y="4225822"/>
            <a:ext cx="3538632" cy="1468737"/>
          </a:xfrm>
          <a:prstGeom prst="rect">
            <a:avLst/>
          </a:prstGeom>
          <a:noFill/>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16</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219075" y="920750"/>
            <a:ext cx="8091488" cy="4244975"/>
          </a:xfrm>
        </p:spPr>
        <p:txBody>
          <a:bodyPr>
            <a:normAutofit lnSpcReduction="10000"/>
          </a:bodyPr>
          <a:lstStyle/>
          <a:p>
            <a:pPr eaLnBrk="1" hangingPunct="1">
              <a:spcBef>
                <a:spcPts val="1200"/>
              </a:spcBef>
            </a:pPr>
            <a:r>
              <a:rPr lang="en-US" dirty="0" smtClean="0">
                <a:solidFill>
                  <a:srgbClr val="006666"/>
                </a:solidFill>
              </a:rPr>
              <a:t>Never carry a tool by the cord.</a:t>
            </a:r>
          </a:p>
          <a:p>
            <a:pPr eaLnBrk="1" hangingPunct="1">
              <a:spcBef>
                <a:spcPts val="1200"/>
              </a:spcBef>
            </a:pPr>
            <a:r>
              <a:rPr lang="en-US" dirty="0" smtClean="0">
                <a:solidFill>
                  <a:srgbClr val="800000"/>
                </a:solidFill>
              </a:rPr>
              <a:t>Never pull the cord to unplug it.</a:t>
            </a:r>
          </a:p>
          <a:p>
            <a:pPr eaLnBrk="1" hangingPunct="1">
              <a:spcBef>
                <a:spcPts val="1200"/>
              </a:spcBef>
            </a:pPr>
            <a:r>
              <a:rPr lang="en-US" dirty="0" smtClean="0">
                <a:solidFill>
                  <a:srgbClr val="660066"/>
                </a:solidFill>
              </a:rPr>
              <a:t>Keep cords out of water.</a:t>
            </a:r>
          </a:p>
          <a:p>
            <a:pPr eaLnBrk="1" hangingPunct="1">
              <a:spcBef>
                <a:spcPts val="1200"/>
              </a:spcBef>
            </a:pPr>
            <a:r>
              <a:rPr lang="en-US" dirty="0" smtClean="0">
                <a:solidFill>
                  <a:srgbClr val="006600"/>
                </a:solidFill>
              </a:rPr>
              <a:t>Disconnect tools when changing attachments or when not in use.</a:t>
            </a:r>
          </a:p>
          <a:p>
            <a:pPr eaLnBrk="1" hangingPunct="1">
              <a:spcBef>
                <a:spcPts val="1200"/>
              </a:spcBef>
            </a:pPr>
            <a:r>
              <a:rPr lang="en-US" dirty="0" smtClean="0">
                <a:solidFill>
                  <a:srgbClr val="663300"/>
                </a:solidFill>
              </a:rPr>
              <a:t>Keep tools properly maintained.</a:t>
            </a:r>
          </a:p>
          <a:p>
            <a:pPr eaLnBrk="1" hangingPunct="1">
              <a:spcBef>
                <a:spcPts val="1200"/>
              </a:spcBef>
            </a:pPr>
            <a:r>
              <a:rPr lang="en-US" dirty="0" smtClean="0">
                <a:solidFill>
                  <a:schemeClr val="accent2"/>
                </a:solidFill>
              </a:rPr>
              <a:t>Do not wear loose clothing or jewelry.</a:t>
            </a:r>
          </a:p>
        </p:txBody>
      </p:sp>
      <p:sp>
        <p:nvSpPr>
          <p:cNvPr id="30723" name="Text Box 5"/>
          <p:cNvSpPr txBox="1">
            <a:spLocks noChangeArrowheads="1"/>
          </p:cNvSpPr>
          <p:nvPr/>
        </p:nvSpPr>
        <p:spPr bwMode="auto">
          <a:xfrm>
            <a:off x="101394" y="57076"/>
            <a:ext cx="9042606" cy="769441"/>
          </a:xfrm>
          <a:prstGeom prst="rect">
            <a:avLst/>
          </a:prstGeom>
          <a:noFill/>
          <a:ln w="9525">
            <a:noFill/>
            <a:miter lim="800000"/>
            <a:headEnd/>
            <a:tailEnd/>
          </a:ln>
        </p:spPr>
        <p:txBody>
          <a:bodyPr wrap="square">
            <a:spAutoFit/>
          </a:bodyPr>
          <a:lstStyle/>
          <a:p>
            <a:pPr algn="ctr"/>
            <a:r>
              <a:rPr lang="en-US" sz="4400" dirty="0">
                <a:latin typeface="+mj-lt"/>
              </a:rPr>
              <a:t>Power Tool Precautions</a:t>
            </a:r>
          </a:p>
        </p:txBody>
      </p:sp>
      <p:pic>
        <p:nvPicPr>
          <p:cNvPr id="8194" name="Picture 2" descr="C:\Documents and Settings\edickinson\Local Settings\Temporary Internet Files\Content.IE5\B2OC12OG\MCj04339170000[1].png"/>
          <p:cNvPicPr>
            <a:picLocks noChangeAspect="1" noChangeArrowheads="1"/>
          </p:cNvPicPr>
          <p:nvPr/>
        </p:nvPicPr>
        <p:blipFill>
          <a:blip r:embed="rId3" cstate="print"/>
          <a:stretch>
            <a:fillRect/>
          </a:stretch>
        </p:blipFill>
        <p:spPr bwMode="auto">
          <a:xfrm>
            <a:off x="6706744" y="3326508"/>
            <a:ext cx="2437256" cy="2623232"/>
          </a:xfrm>
          <a:prstGeom prst="rect">
            <a:avLst/>
          </a:prstGeom>
          <a:noFill/>
        </p:spPr>
      </p:pic>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17</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fade">
                                      <p:cBhvr>
                                        <p:cTn id="7" dur="500"/>
                                        <p:tgtEl>
                                          <p:spTgt spid="307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22">
                                            <p:txEl>
                                              <p:pRg st="1" end="1"/>
                                            </p:txEl>
                                          </p:spTgt>
                                        </p:tgtEl>
                                        <p:attrNameLst>
                                          <p:attrName>style.visibility</p:attrName>
                                        </p:attrNameLst>
                                      </p:cBhvr>
                                      <p:to>
                                        <p:strVal val="visible"/>
                                      </p:to>
                                    </p:set>
                                    <p:animEffect transition="in" filter="fade">
                                      <p:cBhvr>
                                        <p:cTn id="12" dur="500"/>
                                        <p:tgtEl>
                                          <p:spTgt spid="307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22">
                                            <p:txEl>
                                              <p:pRg st="2" end="2"/>
                                            </p:txEl>
                                          </p:spTgt>
                                        </p:tgtEl>
                                        <p:attrNameLst>
                                          <p:attrName>style.visibility</p:attrName>
                                        </p:attrNameLst>
                                      </p:cBhvr>
                                      <p:to>
                                        <p:strVal val="visible"/>
                                      </p:to>
                                    </p:set>
                                    <p:animEffect transition="in" filter="fade">
                                      <p:cBhvr>
                                        <p:cTn id="17" dur="500"/>
                                        <p:tgtEl>
                                          <p:spTgt spid="307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22">
                                            <p:txEl>
                                              <p:pRg st="3" end="3"/>
                                            </p:txEl>
                                          </p:spTgt>
                                        </p:tgtEl>
                                        <p:attrNameLst>
                                          <p:attrName>style.visibility</p:attrName>
                                        </p:attrNameLst>
                                      </p:cBhvr>
                                      <p:to>
                                        <p:strVal val="visible"/>
                                      </p:to>
                                    </p:set>
                                    <p:animEffect transition="in" filter="fade">
                                      <p:cBhvr>
                                        <p:cTn id="22" dur="500"/>
                                        <p:tgtEl>
                                          <p:spTgt spid="3072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22">
                                            <p:txEl>
                                              <p:pRg st="4" end="4"/>
                                            </p:txEl>
                                          </p:spTgt>
                                        </p:tgtEl>
                                        <p:attrNameLst>
                                          <p:attrName>style.visibility</p:attrName>
                                        </p:attrNameLst>
                                      </p:cBhvr>
                                      <p:to>
                                        <p:strVal val="visible"/>
                                      </p:to>
                                    </p:set>
                                    <p:animEffect transition="in" filter="fade">
                                      <p:cBhvr>
                                        <p:cTn id="27" dur="500"/>
                                        <p:tgtEl>
                                          <p:spTgt spid="3072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722">
                                            <p:txEl>
                                              <p:pRg st="5" end="5"/>
                                            </p:txEl>
                                          </p:spTgt>
                                        </p:tgtEl>
                                        <p:attrNameLst>
                                          <p:attrName>style.visibility</p:attrName>
                                        </p:attrNameLst>
                                      </p:cBhvr>
                                      <p:to>
                                        <p:strVal val="visible"/>
                                      </p:to>
                                    </p:set>
                                    <p:animEffect transition="in" filter="fade">
                                      <p:cBhvr>
                                        <p:cTn id="32" dur="500"/>
                                        <p:tgtEl>
                                          <p:spTgt spid="3072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541751" y="1140861"/>
            <a:ext cx="8458062" cy="4721225"/>
          </a:xfrm>
        </p:spPr>
        <p:txBody>
          <a:bodyPr/>
          <a:lstStyle/>
          <a:p>
            <a:pPr eaLnBrk="1" hangingPunct="1">
              <a:spcBef>
                <a:spcPts val="1800"/>
              </a:spcBef>
            </a:pPr>
            <a:r>
              <a:rPr lang="en-US" dirty="0" smtClean="0">
                <a:solidFill>
                  <a:srgbClr val="006666"/>
                </a:solidFill>
              </a:rPr>
              <a:t>Use PPE as required.</a:t>
            </a:r>
          </a:p>
          <a:p>
            <a:pPr eaLnBrk="1" hangingPunct="1">
              <a:spcBef>
                <a:spcPts val="1800"/>
              </a:spcBef>
            </a:pPr>
            <a:r>
              <a:rPr lang="en-US" dirty="0" smtClean="0">
                <a:solidFill>
                  <a:srgbClr val="800000"/>
                </a:solidFill>
              </a:rPr>
              <a:t>Operate within design limitations.</a:t>
            </a:r>
          </a:p>
          <a:p>
            <a:pPr eaLnBrk="1" hangingPunct="1">
              <a:spcBef>
                <a:spcPts val="1800"/>
              </a:spcBef>
            </a:pPr>
            <a:r>
              <a:rPr lang="en-US" dirty="0" smtClean="0">
                <a:solidFill>
                  <a:srgbClr val="660066"/>
                </a:solidFill>
              </a:rPr>
              <a:t>Do not use in wet or damp locations.</a:t>
            </a:r>
          </a:p>
          <a:p>
            <a:pPr eaLnBrk="1" hangingPunct="1">
              <a:spcBef>
                <a:spcPts val="1800"/>
              </a:spcBef>
            </a:pPr>
            <a:r>
              <a:rPr lang="en-US" dirty="0" smtClean="0">
                <a:solidFill>
                  <a:srgbClr val="006600"/>
                </a:solidFill>
              </a:rPr>
              <a:t>Do not use around combustible materials.</a:t>
            </a:r>
            <a:r>
              <a:rPr lang="en-US" dirty="0" smtClean="0"/>
              <a:t> </a:t>
            </a:r>
          </a:p>
          <a:p>
            <a:pPr eaLnBrk="1" hangingPunct="1">
              <a:spcBef>
                <a:spcPts val="1800"/>
              </a:spcBef>
            </a:pPr>
            <a:r>
              <a:rPr lang="en-US" dirty="0" smtClean="0">
                <a:solidFill>
                  <a:srgbClr val="663300"/>
                </a:solidFill>
              </a:rPr>
              <a:t>Work areas should be well-lit.</a:t>
            </a:r>
          </a:p>
          <a:p>
            <a:pPr eaLnBrk="1" hangingPunct="1">
              <a:spcBef>
                <a:spcPts val="1800"/>
              </a:spcBef>
            </a:pPr>
            <a:r>
              <a:rPr lang="en-US" dirty="0" smtClean="0">
                <a:solidFill>
                  <a:srgbClr val="FF0000"/>
                </a:solidFill>
              </a:rPr>
              <a:t>When not in use, store tools in a dry location.</a:t>
            </a:r>
          </a:p>
        </p:txBody>
      </p:sp>
      <p:sp>
        <p:nvSpPr>
          <p:cNvPr id="37891" name="Text Box 7"/>
          <p:cNvSpPr txBox="1">
            <a:spLocks noChangeArrowheads="1"/>
          </p:cNvSpPr>
          <p:nvPr/>
        </p:nvSpPr>
        <p:spPr bwMode="auto">
          <a:xfrm>
            <a:off x="0" y="117615"/>
            <a:ext cx="9144000" cy="769441"/>
          </a:xfrm>
          <a:prstGeom prst="rect">
            <a:avLst/>
          </a:prstGeom>
          <a:noFill/>
          <a:ln w="9525">
            <a:noFill/>
            <a:miter lim="800000"/>
            <a:headEnd/>
            <a:tailEnd/>
          </a:ln>
        </p:spPr>
        <p:txBody>
          <a:bodyPr wrap="square">
            <a:spAutoFit/>
          </a:bodyPr>
          <a:lstStyle/>
          <a:p>
            <a:pPr algn="ctr"/>
            <a:r>
              <a:rPr lang="en-US" sz="4400" dirty="0" smtClean="0">
                <a:latin typeface="+mj-lt"/>
              </a:rPr>
              <a:t>Electrically Powered </a:t>
            </a:r>
            <a:r>
              <a:rPr lang="en-US" sz="4400" dirty="0">
                <a:latin typeface="+mj-lt"/>
              </a:rPr>
              <a:t>Tool Safety</a:t>
            </a:r>
          </a:p>
        </p:txBody>
      </p:sp>
      <p:sp>
        <p:nvSpPr>
          <p:cNvPr id="5"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18</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Effect transition="in" filter="fade">
                                      <p:cBhvr>
                                        <p:cTn id="7" dur="500"/>
                                        <p:tgtEl>
                                          <p:spTgt spid="378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890">
                                            <p:txEl>
                                              <p:pRg st="1" end="1"/>
                                            </p:txEl>
                                          </p:spTgt>
                                        </p:tgtEl>
                                        <p:attrNameLst>
                                          <p:attrName>style.visibility</p:attrName>
                                        </p:attrNameLst>
                                      </p:cBhvr>
                                      <p:to>
                                        <p:strVal val="visible"/>
                                      </p:to>
                                    </p:set>
                                    <p:animEffect transition="in" filter="fade">
                                      <p:cBhvr>
                                        <p:cTn id="12" dur="500"/>
                                        <p:tgtEl>
                                          <p:spTgt spid="378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890">
                                            <p:txEl>
                                              <p:pRg st="2" end="2"/>
                                            </p:txEl>
                                          </p:spTgt>
                                        </p:tgtEl>
                                        <p:attrNameLst>
                                          <p:attrName>style.visibility</p:attrName>
                                        </p:attrNameLst>
                                      </p:cBhvr>
                                      <p:to>
                                        <p:strVal val="visible"/>
                                      </p:to>
                                    </p:set>
                                    <p:animEffect transition="in" filter="fade">
                                      <p:cBhvr>
                                        <p:cTn id="17" dur="500"/>
                                        <p:tgtEl>
                                          <p:spTgt spid="378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890">
                                            <p:txEl>
                                              <p:pRg st="3" end="3"/>
                                            </p:txEl>
                                          </p:spTgt>
                                        </p:tgtEl>
                                        <p:attrNameLst>
                                          <p:attrName>style.visibility</p:attrName>
                                        </p:attrNameLst>
                                      </p:cBhvr>
                                      <p:to>
                                        <p:strVal val="visible"/>
                                      </p:to>
                                    </p:set>
                                    <p:animEffect transition="in" filter="fade">
                                      <p:cBhvr>
                                        <p:cTn id="22" dur="500"/>
                                        <p:tgtEl>
                                          <p:spTgt spid="3789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7890">
                                            <p:txEl>
                                              <p:pRg st="4" end="4"/>
                                            </p:txEl>
                                          </p:spTgt>
                                        </p:tgtEl>
                                        <p:attrNameLst>
                                          <p:attrName>style.visibility</p:attrName>
                                        </p:attrNameLst>
                                      </p:cBhvr>
                                      <p:to>
                                        <p:strVal val="visible"/>
                                      </p:to>
                                    </p:set>
                                    <p:animEffect transition="in" filter="fade">
                                      <p:cBhvr>
                                        <p:cTn id="27" dur="500"/>
                                        <p:tgtEl>
                                          <p:spTgt spid="3789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7890">
                                            <p:txEl>
                                              <p:pRg st="5" end="5"/>
                                            </p:txEl>
                                          </p:spTgt>
                                        </p:tgtEl>
                                        <p:attrNameLst>
                                          <p:attrName>style.visibility</p:attrName>
                                        </p:attrNameLst>
                                      </p:cBhvr>
                                      <p:to>
                                        <p:strVal val="visible"/>
                                      </p:to>
                                    </p:set>
                                    <p:animEffect transition="in" filter="fade">
                                      <p:cBhvr>
                                        <p:cTn id="32" dur="500"/>
                                        <p:tgtEl>
                                          <p:spTgt spid="3789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6564" y="0"/>
            <a:ext cx="9127435" cy="1144587"/>
          </a:xfrm>
        </p:spPr>
        <p:txBody>
          <a:bodyPr>
            <a:normAutofit/>
          </a:bodyPr>
          <a:lstStyle/>
          <a:p>
            <a:pPr>
              <a:defRPr/>
            </a:pPr>
            <a:r>
              <a:rPr lang="en-US" sz="4000" dirty="0" smtClean="0"/>
              <a:t>Abrasive Wheel Machinery</a:t>
            </a:r>
          </a:p>
        </p:txBody>
      </p:sp>
      <p:sp>
        <p:nvSpPr>
          <p:cNvPr id="57349" name="Text Box 3"/>
          <p:cNvSpPr txBox="1">
            <a:spLocks noChangeArrowheads="1"/>
          </p:cNvSpPr>
          <p:nvPr/>
        </p:nvSpPr>
        <p:spPr bwMode="auto">
          <a:xfrm>
            <a:off x="234191" y="1239856"/>
            <a:ext cx="84724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spcBef>
                <a:spcPct val="50000"/>
              </a:spcBef>
              <a:buClrTx/>
              <a:buFontTx/>
              <a:buNone/>
            </a:pPr>
            <a:r>
              <a:rPr lang="en-US" altLang="en-US" dirty="0">
                <a:solidFill>
                  <a:schemeClr val="tx1"/>
                </a:solidFill>
                <a:latin typeface="+mn-lt"/>
              </a:rPr>
              <a:t>Work </a:t>
            </a:r>
            <a:r>
              <a:rPr lang="en-US" altLang="en-US" dirty="0" smtClean="0">
                <a:solidFill>
                  <a:schemeClr val="tx1"/>
                </a:solidFill>
                <a:latin typeface="+mn-lt"/>
              </a:rPr>
              <a:t>rests </a:t>
            </a:r>
            <a:r>
              <a:rPr lang="en-US" altLang="en-US" dirty="0">
                <a:solidFill>
                  <a:schemeClr val="tx1"/>
                </a:solidFill>
                <a:latin typeface="+mn-lt"/>
              </a:rPr>
              <a:t>on offhand grinding machines must be kept adjusted closely to the wheel with a maximum opening of 1/8-inch to prevent the work from being jammed between the wheel and the rest, which may result in wheel breakage.</a:t>
            </a:r>
          </a:p>
        </p:txBody>
      </p:sp>
      <p:sp>
        <p:nvSpPr>
          <p:cNvPr id="57351" name="Line 6"/>
          <p:cNvSpPr>
            <a:spLocks noChangeShapeType="1"/>
          </p:cNvSpPr>
          <p:nvPr/>
        </p:nvSpPr>
        <p:spPr bwMode="auto">
          <a:xfrm flipV="1">
            <a:off x="5611813" y="3821113"/>
            <a:ext cx="622300" cy="7016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triangle" w="sm" len="sm"/>
              </a14:hiddenLine>
            </a:ext>
          </a:extLst>
        </p:spPr>
        <p:txBody>
          <a:bodyPr wrap="none" anchor="ctr"/>
          <a:lstStyle/>
          <a:p>
            <a:endParaRPr lang="en-US"/>
          </a:p>
        </p:txBody>
      </p:sp>
      <p:grpSp>
        <p:nvGrpSpPr>
          <p:cNvPr id="3" name="Group 2"/>
          <p:cNvGrpSpPr/>
          <p:nvPr/>
        </p:nvGrpSpPr>
        <p:grpSpPr>
          <a:xfrm>
            <a:off x="2638424" y="3054627"/>
            <a:ext cx="3941763" cy="2819399"/>
            <a:chOff x="3048000" y="3352800"/>
            <a:chExt cx="3595688" cy="2651125"/>
          </a:xfrm>
        </p:grpSpPr>
        <p:pic>
          <p:nvPicPr>
            <p:cNvPr id="57350" name="Picture 4" descr="A:\abrasive grinders.jpg"/>
            <p:cNvPicPr>
              <a:picLocks noChangeAspect="1" noChangeArrowheads="1"/>
            </p:cNvPicPr>
            <p:nvPr/>
          </p:nvPicPr>
          <p:blipFill>
            <a:blip r:embed="rId3">
              <a:extLst>
                <a:ext uri="{28A0092B-C50C-407E-A947-70E740481C1C}">
                  <a14:useLocalDpi xmlns:a14="http://schemas.microsoft.com/office/drawing/2010/main" val="0"/>
                </a:ext>
              </a:extLst>
            </a:blip>
            <a:srcRect t="1509"/>
            <a:stretch>
              <a:fillRect/>
            </a:stretch>
          </p:blipFill>
          <p:spPr bwMode="auto">
            <a:xfrm>
              <a:off x="3048000" y="3352800"/>
              <a:ext cx="3048000" cy="2651125"/>
            </a:xfrm>
            <a:prstGeom prst="rect">
              <a:avLst/>
            </a:prstGeom>
            <a:noFill/>
            <a:ln>
              <a:noFill/>
            </a:ln>
            <a:effectLst>
              <a:outerShdw blurRad="63500" dist="177800" dir="2700000" algn="tl" rotWithShape="0">
                <a:srgbClr val="000000">
                  <a:alpha val="64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6"/>
            <p:cNvGrpSpPr>
              <a:grpSpLocks/>
            </p:cNvGrpSpPr>
            <p:nvPr/>
          </p:nvGrpSpPr>
          <p:grpSpPr bwMode="auto">
            <a:xfrm>
              <a:off x="4287838" y="4148138"/>
              <a:ext cx="2355850" cy="263525"/>
              <a:chOff x="2971" y="2554"/>
              <a:chExt cx="1633" cy="162"/>
            </a:xfrm>
          </p:grpSpPr>
          <p:sp>
            <p:nvSpPr>
              <p:cNvPr id="57353" name="AutoShape 14"/>
              <p:cNvSpPr>
                <a:spLocks noChangeArrowheads="1"/>
              </p:cNvSpPr>
              <p:nvPr/>
            </p:nvSpPr>
            <p:spPr bwMode="auto">
              <a:xfrm rot="-1582575">
                <a:off x="3852" y="2554"/>
                <a:ext cx="752" cy="109"/>
              </a:xfrm>
              <a:prstGeom prst="leftArrow">
                <a:avLst>
                  <a:gd name="adj1" fmla="val 50000"/>
                  <a:gd name="adj2" fmla="val 172477"/>
                </a:avLst>
              </a:prstGeom>
              <a:solidFill>
                <a:srgbClr val="FFFFFF"/>
              </a:solidFill>
              <a:ln w="9525">
                <a:solidFill>
                  <a:schemeClr val="tx1"/>
                </a:solidFill>
                <a:miter lim="800000"/>
                <a:headEnd type="none" w="sm" len="sm"/>
                <a:tailEnd type="none" w="sm" len="sm"/>
              </a:ln>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spcBef>
                    <a:spcPct val="0"/>
                  </a:spcBef>
                  <a:buClrTx/>
                  <a:buFontTx/>
                  <a:buNone/>
                </a:pPr>
                <a:endParaRPr lang="en-US" altLang="en-US" sz="2800"/>
              </a:p>
            </p:txBody>
          </p:sp>
          <p:sp>
            <p:nvSpPr>
              <p:cNvPr id="57354" name="AutoShape 15"/>
              <p:cNvSpPr>
                <a:spLocks noChangeArrowheads="1"/>
              </p:cNvSpPr>
              <p:nvPr/>
            </p:nvSpPr>
            <p:spPr bwMode="auto">
              <a:xfrm rot="-1582575">
                <a:off x="2971" y="2607"/>
                <a:ext cx="752" cy="109"/>
              </a:xfrm>
              <a:prstGeom prst="leftArrow">
                <a:avLst>
                  <a:gd name="adj1" fmla="val 50000"/>
                  <a:gd name="adj2" fmla="val 172477"/>
                </a:avLst>
              </a:prstGeom>
              <a:solidFill>
                <a:srgbClr val="FFFFFF"/>
              </a:solidFill>
              <a:ln w="9525">
                <a:solidFill>
                  <a:schemeClr val="tx1"/>
                </a:solidFill>
                <a:miter lim="800000"/>
                <a:headEnd type="none" w="sm" len="sm"/>
                <a:tailEnd type="none" w="sm" len="sm"/>
              </a:ln>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spcBef>
                    <a:spcPct val="0"/>
                  </a:spcBef>
                  <a:buClrTx/>
                  <a:buFontTx/>
                  <a:buNone/>
                </a:pPr>
                <a:endParaRPr lang="en-US" altLang="en-US" sz="2800"/>
              </a:p>
            </p:txBody>
          </p:sp>
        </p:grpSp>
      </p:grpSp>
      <p:sp>
        <p:nvSpPr>
          <p:cNvPr id="11"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19</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1443251621"/>
      </p:ext>
    </p:extLst>
  </p:cSld>
  <p:clrMapOvr>
    <a:masterClrMapping/>
  </p:clrMapOvr>
  <p:transition spd="slow">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36603"/>
            <a:ext cx="9144000" cy="1143000"/>
          </a:xfrm>
        </p:spPr>
        <p:txBody>
          <a:bodyPr>
            <a:normAutofit/>
          </a:bodyPr>
          <a:lstStyle/>
          <a:p>
            <a:pPr>
              <a:defRPr/>
            </a:pPr>
            <a:r>
              <a:rPr lang="en-US" sz="4000" dirty="0" smtClean="0"/>
              <a:t>Abrasive Wheel Machinery</a:t>
            </a:r>
          </a:p>
        </p:txBody>
      </p:sp>
      <p:sp>
        <p:nvSpPr>
          <p:cNvPr id="59397" name="Text Box 3"/>
          <p:cNvSpPr txBox="1">
            <a:spLocks noChangeArrowheads="1"/>
          </p:cNvSpPr>
          <p:nvPr/>
        </p:nvSpPr>
        <p:spPr bwMode="auto">
          <a:xfrm>
            <a:off x="804957" y="1410539"/>
            <a:ext cx="7377113"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spcBef>
                <a:spcPct val="50000"/>
              </a:spcBef>
              <a:buClrTx/>
              <a:buFontTx/>
              <a:buNone/>
            </a:pPr>
            <a:r>
              <a:rPr lang="en-US" altLang="en-US" sz="2500" dirty="0">
                <a:solidFill>
                  <a:schemeClr val="tx1"/>
                </a:solidFill>
                <a:latin typeface="+mn-lt"/>
              </a:rPr>
              <a:t>The distance between the wheel periphery and the adjustable tongue must never exceed 1/4-inch.</a:t>
            </a:r>
          </a:p>
        </p:txBody>
      </p:sp>
      <p:sp>
        <p:nvSpPr>
          <p:cNvPr id="59399" name="Line 7"/>
          <p:cNvSpPr>
            <a:spLocks noChangeShapeType="1"/>
          </p:cNvSpPr>
          <p:nvPr/>
        </p:nvSpPr>
        <p:spPr bwMode="auto">
          <a:xfrm flipV="1">
            <a:off x="4572000" y="4365625"/>
            <a:ext cx="762000" cy="157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triangle" w="sm" len="sm"/>
              </a14:hiddenLine>
            </a:ext>
          </a:extLst>
        </p:spPr>
        <p:txBody>
          <a:bodyPr wrap="none" anchor="ctr"/>
          <a:lstStyle/>
          <a:p>
            <a:endParaRPr lang="en-US"/>
          </a:p>
        </p:txBody>
      </p:sp>
      <p:grpSp>
        <p:nvGrpSpPr>
          <p:cNvPr id="2" name="Group 1"/>
          <p:cNvGrpSpPr/>
          <p:nvPr/>
        </p:nvGrpSpPr>
        <p:grpSpPr>
          <a:xfrm>
            <a:off x="3642546" y="2647950"/>
            <a:ext cx="2079625" cy="3275012"/>
            <a:chOff x="3642546" y="2647950"/>
            <a:chExt cx="2079625" cy="3275012"/>
          </a:xfrm>
        </p:grpSpPr>
        <p:pic>
          <p:nvPicPr>
            <p:cNvPr id="59398" name="Picture 4" descr="A:\tongue guard.jpg"/>
            <p:cNvPicPr>
              <a:picLocks noChangeAspect="1" noChangeArrowheads="1"/>
            </p:cNvPicPr>
            <p:nvPr/>
          </p:nvPicPr>
          <p:blipFill>
            <a:blip r:embed="rId3">
              <a:extLst>
                <a:ext uri="{28A0092B-C50C-407E-A947-70E740481C1C}">
                  <a14:useLocalDpi xmlns:a14="http://schemas.microsoft.com/office/drawing/2010/main" val="0"/>
                </a:ext>
              </a:extLst>
            </a:blip>
            <a:srcRect t="6667"/>
            <a:stretch>
              <a:fillRect/>
            </a:stretch>
          </p:blipFill>
          <p:spPr bwMode="auto">
            <a:xfrm>
              <a:off x="3642546" y="2647950"/>
              <a:ext cx="2079625" cy="3275012"/>
            </a:xfrm>
            <a:prstGeom prst="rect">
              <a:avLst/>
            </a:prstGeom>
            <a:noFill/>
            <a:ln>
              <a:noFill/>
            </a:ln>
            <a:effectLst>
              <a:outerShdw blurRad="63500" dist="139700" dir="2700000" algn="tl" rotWithShape="0">
                <a:srgbClr val="000000">
                  <a:alpha val="78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AutoShape 9"/>
            <p:cNvSpPr>
              <a:spLocks noChangeArrowheads="1"/>
            </p:cNvSpPr>
            <p:nvPr/>
          </p:nvSpPr>
          <p:spPr bwMode="auto">
            <a:xfrm rot="-1582575">
              <a:off x="4405313" y="3994150"/>
              <a:ext cx="1084262" cy="177800"/>
            </a:xfrm>
            <a:prstGeom prst="leftArrow">
              <a:avLst>
                <a:gd name="adj1" fmla="val 50000"/>
                <a:gd name="adj2" fmla="val 152455"/>
              </a:avLst>
            </a:prstGeom>
            <a:solidFill>
              <a:srgbClr val="FFFFFF"/>
            </a:solidFill>
            <a:ln w="9525">
              <a:solidFill>
                <a:schemeClr val="tx1"/>
              </a:solidFill>
              <a:miter lim="800000"/>
              <a:headEnd type="none" w="sm" len="sm"/>
              <a:tailEnd type="none" w="sm" len="sm"/>
            </a:ln>
          </p:spPr>
          <p:txBody>
            <a:bodyPr wrap="none" anchor="ctr"/>
            <a:lstStyle>
              <a:lvl1pPr>
                <a:spcBef>
                  <a:spcPct val="20000"/>
                </a:spcBef>
                <a:buClr>
                  <a:srgbClr val="FF9900"/>
                </a:buClr>
                <a:buFont typeface="CommonBullets" pitchFamily="34" charset="2"/>
                <a:buChar char="!"/>
                <a:defRPr sz="2400">
                  <a:solidFill>
                    <a:srgbClr val="FFFFFF"/>
                  </a:solidFill>
                  <a:latin typeface="Arial" panose="020B0604020202020204" pitchFamily="34" charset="0"/>
                </a:defRPr>
              </a:lvl1pPr>
              <a:lvl2pPr marL="742950" indent="-285750">
                <a:spcBef>
                  <a:spcPct val="20000"/>
                </a:spcBef>
                <a:buClr>
                  <a:srgbClr val="FF9900"/>
                </a:buClr>
                <a:buFont typeface="CommonBullets" pitchFamily="34" charset="2"/>
                <a:buChar char="&gt;"/>
                <a:defRPr sz="2300">
                  <a:solidFill>
                    <a:srgbClr val="FFFFFF"/>
                  </a:solidFill>
                  <a:latin typeface="Arial" panose="020B0604020202020204" pitchFamily="34" charset="0"/>
                </a:defRPr>
              </a:lvl2pPr>
              <a:lvl3pPr marL="1143000" indent="-228600">
                <a:spcBef>
                  <a:spcPct val="20000"/>
                </a:spcBef>
                <a:buClr>
                  <a:srgbClr val="FF9900"/>
                </a:buClr>
                <a:buFont typeface="CommonBullets" pitchFamily="34" charset="2"/>
                <a:buChar char="="/>
                <a:defRPr sz="2300">
                  <a:solidFill>
                    <a:srgbClr val="FFFFFF"/>
                  </a:solidFill>
                  <a:latin typeface="Arial" panose="020B0604020202020204" pitchFamily="34" charset="0"/>
                </a:defRPr>
              </a:lvl3pPr>
              <a:lvl4pPr marL="1600200" indent="-228600">
                <a:spcBef>
                  <a:spcPct val="20000"/>
                </a:spcBef>
                <a:buClr>
                  <a:srgbClr val="FF9900"/>
                </a:buClr>
                <a:buChar char="–"/>
                <a:defRPr sz="2000">
                  <a:solidFill>
                    <a:srgbClr val="FFFFFF"/>
                  </a:solidFill>
                  <a:latin typeface="Arial" panose="020B0604020202020204" pitchFamily="34" charset="0"/>
                </a:defRPr>
              </a:lvl4pPr>
              <a:lvl5pPr marL="2057400" indent="-228600">
                <a:spcBef>
                  <a:spcPct val="20000"/>
                </a:spcBef>
                <a:buClr>
                  <a:srgbClr val="FF9900"/>
                </a:buClr>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panose="020B0604020202020204" pitchFamily="34" charset="0"/>
                </a:defRPr>
              </a:lvl9pPr>
            </a:lstStyle>
            <a:p>
              <a:pPr>
                <a:spcBef>
                  <a:spcPct val="0"/>
                </a:spcBef>
                <a:buClrTx/>
                <a:buFontTx/>
                <a:buNone/>
              </a:pPr>
              <a:endParaRPr lang="en-US" altLang="en-US" sz="2800"/>
            </a:p>
          </p:txBody>
        </p:sp>
      </p:grpSp>
      <p:sp>
        <p:nvSpPr>
          <p:cNvPr id="9"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20</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468601756"/>
      </p:ext>
    </p:extLst>
  </p:cSld>
  <p:clrMapOvr>
    <a:masterClrMapping/>
  </p:clrMapOvr>
  <p:transition spd="slow">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What’s Wrong With </a:t>
            </a:r>
            <a:r>
              <a:rPr lang="en-US" sz="4000" dirty="0"/>
              <a:t>T</a:t>
            </a:r>
            <a:r>
              <a:rPr lang="en-US" sz="4000" dirty="0" smtClean="0"/>
              <a:t>his </a:t>
            </a:r>
            <a:r>
              <a:rPr lang="en-US" sz="4000" dirty="0"/>
              <a:t>P</a:t>
            </a:r>
            <a:r>
              <a:rPr lang="en-US" sz="4000" dirty="0" smtClean="0"/>
              <a:t>icture? </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598" y="1391477"/>
            <a:ext cx="5542905" cy="4157179"/>
          </a:xfrm>
          <a:prstGeom prst="rect">
            <a:avLst/>
          </a:prstGeom>
          <a:effectLst>
            <a:outerShdw blurRad="222250" dist="330200" dir="2700000" algn="tl" rotWithShape="0">
              <a:srgbClr val="000000">
                <a:alpha val="71000"/>
              </a:srgbClr>
            </a:outerShdw>
          </a:effectLst>
        </p:spPr>
      </p:pic>
      <p:sp>
        <p:nvSpPr>
          <p:cNvPr id="5"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21</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694948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856"/>
            <a:ext cx="9144000" cy="1143000"/>
          </a:xfrm>
        </p:spPr>
        <p:txBody>
          <a:bodyPr>
            <a:normAutofit/>
          </a:bodyPr>
          <a:lstStyle/>
          <a:p>
            <a:r>
              <a:rPr lang="en-US" sz="4000" dirty="0" smtClean="0"/>
              <a:t>Bench Grinder Safety</a:t>
            </a:r>
            <a:endParaRPr lang="en-US" sz="4000" dirty="0"/>
          </a:p>
        </p:txBody>
      </p:sp>
      <p:sp>
        <p:nvSpPr>
          <p:cNvPr id="3" name="Content Placeholder 2"/>
          <p:cNvSpPr>
            <a:spLocks noGrp="1"/>
          </p:cNvSpPr>
          <p:nvPr>
            <p:ph idx="1"/>
          </p:nvPr>
        </p:nvSpPr>
        <p:spPr>
          <a:xfrm>
            <a:off x="318053" y="1292087"/>
            <a:ext cx="8229600" cy="4525963"/>
          </a:xfrm>
        </p:spPr>
        <p:txBody>
          <a:bodyPr/>
          <a:lstStyle/>
          <a:p>
            <a:r>
              <a:rPr lang="en-US" dirty="0" smtClean="0"/>
              <a:t>OSHA requires use of both safety glasses with side shields and a face shield while using a bench grinder.</a:t>
            </a:r>
          </a:p>
          <a:p>
            <a:r>
              <a:rPr lang="en-US" dirty="0" smtClean="0"/>
              <a:t>Hearing protection may be required.</a:t>
            </a:r>
          </a:p>
          <a:p>
            <a:r>
              <a:rPr lang="en-US" dirty="0" smtClean="0"/>
              <a:t>Gloves – Do not wear if hands must be close to the wheel.</a:t>
            </a:r>
          </a:p>
          <a:p>
            <a:r>
              <a:rPr lang="en-US" dirty="0" smtClean="0"/>
              <a:t>Respiratory protection may be required.</a:t>
            </a:r>
          </a:p>
        </p:txBody>
      </p:sp>
      <p:sp>
        <p:nvSpPr>
          <p:cNvPr id="5"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22</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24320725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Grinder Safety - Wheel Condition</a:t>
            </a:r>
            <a:endParaRPr lang="en-US" sz="4000" dirty="0"/>
          </a:p>
        </p:txBody>
      </p:sp>
      <p:sp>
        <p:nvSpPr>
          <p:cNvPr id="3" name="Content Placeholder 2"/>
          <p:cNvSpPr>
            <a:spLocks noGrp="1"/>
          </p:cNvSpPr>
          <p:nvPr>
            <p:ph idx="1"/>
          </p:nvPr>
        </p:nvSpPr>
        <p:spPr>
          <a:xfrm>
            <a:off x="151544" y="919959"/>
            <a:ext cx="8840912" cy="4912153"/>
          </a:xfrm>
        </p:spPr>
        <p:txBody>
          <a:bodyPr>
            <a:normAutofit/>
          </a:bodyPr>
          <a:lstStyle/>
          <a:p>
            <a:r>
              <a:rPr lang="en-US" sz="2500" dirty="0" smtClean="0"/>
              <a:t>Inspect </a:t>
            </a:r>
            <a:r>
              <a:rPr lang="en-US" sz="2500" dirty="0"/>
              <a:t>the abrasive wheel before mounting it to the equipment. </a:t>
            </a:r>
            <a:endParaRPr lang="en-US" sz="2500" dirty="0" smtClean="0"/>
          </a:p>
          <a:p>
            <a:pPr lvl="1"/>
            <a:r>
              <a:rPr lang="en-US" sz="2100" i="1" dirty="0" smtClean="0"/>
              <a:t>Check </a:t>
            </a:r>
            <a:r>
              <a:rPr lang="en-US" sz="2100" i="1" dirty="0"/>
              <a:t>the wheel for any visual damage. </a:t>
            </a:r>
            <a:endParaRPr lang="en-US" sz="2100" i="1" dirty="0" smtClean="0"/>
          </a:p>
          <a:p>
            <a:pPr lvl="1"/>
            <a:r>
              <a:rPr lang="en-US" sz="2100" i="1" dirty="0" smtClean="0"/>
              <a:t>If </a:t>
            </a:r>
            <a:r>
              <a:rPr lang="en-US" sz="2100" i="1" dirty="0"/>
              <a:t>damaged, do not use it. </a:t>
            </a:r>
            <a:endParaRPr lang="en-US" sz="2100" i="1" dirty="0" smtClean="0"/>
          </a:p>
          <a:p>
            <a:r>
              <a:rPr lang="en-US" sz="2500" dirty="0" smtClean="0"/>
              <a:t>Inspect </a:t>
            </a:r>
            <a:r>
              <a:rPr lang="en-US" sz="2500" dirty="0"/>
              <a:t>the wheel for internal integrity; this is the "ring test</a:t>
            </a:r>
            <a:r>
              <a:rPr lang="en-US" sz="2500" dirty="0" smtClean="0"/>
              <a:t>.” </a:t>
            </a:r>
          </a:p>
          <a:p>
            <a:pPr lvl="1"/>
            <a:r>
              <a:rPr lang="en-US" sz="2100" i="1" dirty="0" smtClean="0"/>
              <a:t>Tap </a:t>
            </a:r>
            <a:r>
              <a:rPr lang="en-US" sz="2100" i="1" dirty="0"/>
              <a:t>the wheel "gently with a nonmetallic implement." You can use the handle of a screwdriver or a wooden or plastic mallet for thicker wheels. </a:t>
            </a:r>
            <a:endParaRPr lang="en-US" sz="2100" i="1" dirty="0" smtClean="0"/>
          </a:p>
          <a:p>
            <a:pPr lvl="1"/>
            <a:r>
              <a:rPr lang="en-US" sz="2100" i="1" dirty="0" smtClean="0"/>
              <a:t>You </a:t>
            </a:r>
            <a:r>
              <a:rPr lang="en-US" sz="2100" i="1" dirty="0"/>
              <a:t>should hear a </a:t>
            </a:r>
            <a:r>
              <a:rPr lang="en-US" sz="2100" i="1" dirty="0" smtClean="0"/>
              <a:t>“ring”. </a:t>
            </a:r>
            <a:r>
              <a:rPr lang="en-US" sz="2100" i="1" dirty="0"/>
              <a:t>If the sound is more of a </a:t>
            </a:r>
            <a:r>
              <a:rPr lang="en-US" sz="2100" i="1" dirty="0" smtClean="0"/>
              <a:t>“thud” </a:t>
            </a:r>
            <a:r>
              <a:rPr lang="en-US" sz="2100" i="1" dirty="0"/>
              <a:t>or dead sound, you likely have a faulty, unusable wheel. </a:t>
            </a:r>
            <a:endParaRPr lang="en-US" sz="2100" i="1" dirty="0" smtClean="0"/>
          </a:p>
          <a:p>
            <a:r>
              <a:rPr lang="en-US" sz="2500" dirty="0" smtClean="0"/>
              <a:t>Further </a:t>
            </a:r>
            <a:r>
              <a:rPr lang="en-US" sz="2500" dirty="0"/>
              <a:t>inspect to make sure the wheel's revolutions per minute (RPM) rating matches the RPM of the bench </a:t>
            </a:r>
            <a:r>
              <a:rPr lang="en-US" sz="2500" dirty="0" smtClean="0"/>
              <a:t>grinder.</a:t>
            </a:r>
            <a:endParaRPr lang="en-US" sz="2500" dirty="0"/>
          </a:p>
        </p:txBody>
      </p:sp>
      <p:sp>
        <p:nvSpPr>
          <p:cNvPr id="5"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23</a:t>
            </a:fld>
            <a:r>
              <a:rPr lang="en-US" dirty="0" smtClean="0">
                <a:solidFill>
                  <a:srgbClr val="000000"/>
                </a:solidFill>
              </a:rPr>
              <a:t>/37</a:t>
            </a:r>
            <a:endParaRPr lang="en-US" dirty="0">
              <a:solidFill>
                <a:srgbClr val="000000"/>
              </a:solidFill>
            </a:endParaRPr>
          </a:p>
        </p:txBody>
      </p:sp>
    </p:spTree>
    <p:extLst>
      <p:ext uri="{BB962C8B-B14F-4D97-AF65-F5344CB8AC3E}">
        <p14:creationId xmlns:p14="http://schemas.microsoft.com/office/powerpoint/2010/main" val="3447400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457200" y="801480"/>
            <a:ext cx="8229600" cy="3030537"/>
          </a:xfrm>
        </p:spPr>
        <p:txBody>
          <a:bodyPr/>
          <a:lstStyle/>
          <a:p>
            <a:pPr>
              <a:spcBef>
                <a:spcPts val="1200"/>
              </a:spcBef>
            </a:pPr>
            <a:r>
              <a:rPr lang="en-US" sz="2800" dirty="0" smtClean="0">
                <a:solidFill>
                  <a:srgbClr val="006666"/>
                </a:solidFill>
              </a:rPr>
              <a:t>Make sure the grinder is in good condition and the wheel is secured.</a:t>
            </a:r>
          </a:p>
          <a:p>
            <a:pPr>
              <a:spcBef>
                <a:spcPts val="1200"/>
              </a:spcBef>
            </a:pPr>
            <a:r>
              <a:rPr lang="en-US" sz="2800" dirty="0" smtClean="0">
                <a:solidFill>
                  <a:srgbClr val="800000"/>
                </a:solidFill>
              </a:rPr>
              <a:t>Always check the wheel for cracks before using.</a:t>
            </a:r>
          </a:p>
          <a:p>
            <a:pPr>
              <a:spcBef>
                <a:spcPts val="1200"/>
              </a:spcBef>
            </a:pPr>
            <a:r>
              <a:rPr lang="en-US" sz="2800" dirty="0" smtClean="0">
                <a:solidFill>
                  <a:srgbClr val="660066"/>
                </a:solidFill>
              </a:rPr>
              <a:t>Do not leave the grinder unattended once finished until the wheel comes to a complete stop.</a:t>
            </a:r>
          </a:p>
          <a:p>
            <a:endParaRPr lang="en-US" sz="2800" dirty="0" smtClean="0">
              <a:solidFill>
                <a:srgbClr val="660066"/>
              </a:solidFill>
            </a:endParaRPr>
          </a:p>
          <a:p>
            <a:endParaRPr lang="en-US" dirty="0" smtClean="0"/>
          </a:p>
        </p:txBody>
      </p:sp>
      <p:pic>
        <p:nvPicPr>
          <p:cNvPr id="39939" name="Picture 4" descr="grinder"/>
          <p:cNvPicPr>
            <a:picLocks noChangeAspect="1" noChangeArrowheads="1"/>
          </p:cNvPicPr>
          <p:nvPr/>
        </p:nvPicPr>
        <p:blipFill>
          <a:blip r:embed="rId2" cstate="print"/>
          <a:stretch>
            <a:fillRect/>
          </a:stretch>
        </p:blipFill>
        <p:spPr bwMode="auto">
          <a:xfrm>
            <a:off x="2563549" y="3513471"/>
            <a:ext cx="4472267" cy="2304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9940" name="Text Box 6"/>
          <p:cNvSpPr txBox="1">
            <a:spLocks noChangeArrowheads="1"/>
          </p:cNvSpPr>
          <p:nvPr/>
        </p:nvSpPr>
        <p:spPr bwMode="auto">
          <a:xfrm>
            <a:off x="69574" y="93594"/>
            <a:ext cx="9144000" cy="707886"/>
          </a:xfrm>
          <a:prstGeom prst="rect">
            <a:avLst/>
          </a:prstGeom>
          <a:noFill/>
          <a:ln w="9525">
            <a:noFill/>
            <a:miter lim="800000"/>
            <a:headEnd/>
            <a:tailEnd/>
          </a:ln>
        </p:spPr>
        <p:txBody>
          <a:bodyPr wrap="square">
            <a:spAutoFit/>
          </a:bodyPr>
          <a:lstStyle/>
          <a:p>
            <a:pPr algn="ctr"/>
            <a:r>
              <a:rPr lang="en-US" sz="4000" dirty="0" smtClean="0">
                <a:latin typeface="+mj-lt"/>
              </a:rPr>
              <a:t>Electric Grinder </a:t>
            </a:r>
            <a:r>
              <a:rPr lang="en-US" sz="4000" dirty="0">
                <a:latin typeface="+mj-lt"/>
              </a:rPr>
              <a:t>Safety</a:t>
            </a:r>
          </a:p>
        </p:txBody>
      </p:sp>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24</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fade">
                                      <p:cBhvr>
                                        <p:cTn id="7" dur="500"/>
                                        <p:tgtEl>
                                          <p:spTgt spid="399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fade">
                                      <p:cBhvr>
                                        <p:cTn id="12" dur="500"/>
                                        <p:tgtEl>
                                          <p:spTgt spid="399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fade">
                                      <p:cBhvr>
                                        <p:cTn id="17" dur="500"/>
                                        <p:tgtEl>
                                          <p:spTgt spid="399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208722" y="847863"/>
            <a:ext cx="5424616" cy="4914900"/>
          </a:xfrm>
        </p:spPr>
        <p:txBody>
          <a:bodyPr/>
          <a:lstStyle/>
          <a:p>
            <a:pPr eaLnBrk="1" hangingPunct="1"/>
            <a:r>
              <a:rPr lang="en-US" sz="2800" dirty="0" smtClean="0">
                <a:solidFill>
                  <a:srgbClr val="006666"/>
                </a:solidFill>
              </a:rPr>
              <a:t>Always use eye protection.</a:t>
            </a:r>
          </a:p>
          <a:p>
            <a:pPr eaLnBrk="1" hangingPunct="1"/>
            <a:r>
              <a:rPr lang="en-US" sz="2800" dirty="0" smtClean="0">
                <a:solidFill>
                  <a:srgbClr val="800000"/>
                </a:solidFill>
              </a:rPr>
              <a:t>Use both hands to hold the tool.</a:t>
            </a:r>
          </a:p>
          <a:p>
            <a:pPr eaLnBrk="1" hangingPunct="1"/>
            <a:r>
              <a:rPr lang="en-US" sz="2800" dirty="0" smtClean="0">
                <a:solidFill>
                  <a:srgbClr val="660066"/>
                </a:solidFill>
              </a:rPr>
              <a:t>Make sure you have firm footing.</a:t>
            </a:r>
          </a:p>
          <a:p>
            <a:pPr eaLnBrk="1" hangingPunct="1"/>
            <a:r>
              <a:rPr lang="en-US" sz="2800" dirty="0" smtClean="0">
                <a:solidFill>
                  <a:srgbClr val="006600"/>
                </a:solidFill>
              </a:rPr>
              <a:t>Make sure all guards are in place.</a:t>
            </a:r>
          </a:p>
          <a:p>
            <a:pPr eaLnBrk="1" hangingPunct="1"/>
            <a:r>
              <a:rPr lang="en-US" sz="2800" dirty="0" smtClean="0">
                <a:solidFill>
                  <a:srgbClr val="663300"/>
                </a:solidFill>
              </a:rPr>
              <a:t>Never clamp a handheld </a:t>
            </a:r>
            <a:br>
              <a:rPr lang="en-US" sz="2800" dirty="0" smtClean="0">
                <a:solidFill>
                  <a:srgbClr val="663300"/>
                </a:solidFill>
              </a:rPr>
            </a:br>
            <a:r>
              <a:rPr lang="en-US" sz="2800" dirty="0" smtClean="0">
                <a:solidFill>
                  <a:srgbClr val="663300"/>
                </a:solidFill>
              </a:rPr>
              <a:t>tool in a vise.</a:t>
            </a:r>
          </a:p>
          <a:p>
            <a:pPr eaLnBrk="1" hangingPunct="1"/>
            <a:r>
              <a:rPr lang="en-US" sz="2800" dirty="0" smtClean="0">
                <a:solidFill>
                  <a:schemeClr val="accent2"/>
                </a:solidFill>
              </a:rPr>
              <a:t>Disconnect the electric source when changing wheels.</a:t>
            </a:r>
            <a:endParaRPr lang="en-US" dirty="0" smtClean="0">
              <a:solidFill>
                <a:schemeClr val="accent2"/>
              </a:solidFill>
            </a:endParaRPr>
          </a:p>
        </p:txBody>
      </p:sp>
      <p:sp>
        <p:nvSpPr>
          <p:cNvPr id="38916" name="Text Box 6"/>
          <p:cNvSpPr txBox="1">
            <a:spLocks noChangeArrowheads="1"/>
          </p:cNvSpPr>
          <p:nvPr/>
        </p:nvSpPr>
        <p:spPr bwMode="auto">
          <a:xfrm>
            <a:off x="0" y="55430"/>
            <a:ext cx="9144000" cy="707886"/>
          </a:xfrm>
          <a:prstGeom prst="rect">
            <a:avLst/>
          </a:prstGeom>
          <a:noFill/>
          <a:ln w="9525">
            <a:noFill/>
            <a:miter lim="800000"/>
            <a:headEnd/>
            <a:tailEnd/>
          </a:ln>
        </p:spPr>
        <p:txBody>
          <a:bodyPr wrap="square">
            <a:spAutoFit/>
          </a:bodyPr>
          <a:lstStyle/>
          <a:p>
            <a:pPr algn="ctr"/>
            <a:r>
              <a:rPr lang="en-US" sz="4000" dirty="0">
                <a:latin typeface="+mj-lt"/>
              </a:rPr>
              <a:t>Powered Abrasive Wheel Tools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4069" y="3175894"/>
            <a:ext cx="3592246" cy="2586869"/>
          </a:xfrm>
          <a:prstGeom prst="rect">
            <a:avLst/>
          </a:prstGeom>
          <a:effectLst>
            <a:outerShdw blurRad="69850" dist="139700" dir="2700000" algn="tl" rotWithShape="0">
              <a:srgbClr val="000000">
                <a:alpha val="76000"/>
              </a:srgbClr>
            </a:outerShdw>
          </a:effectLst>
        </p:spPr>
      </p:pic>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25</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fade">
                                      <p:cBhvr>
                                        <p:cTn id="7" dur="500"/>
                                        <p:tgtEl>
                                          <p:spTgt spid="38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fade">
                                      <p:cBhvr>
                                        <p:cTn id="12" dur="500"/>
                                        <p:tgtEl>
                                          <p:spTgt spid="389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914">
                                            <p:txEl>
                                              <p:pRg st="2" end="2"/>
                                            </p:txEl>
                                          </p:spTgt>
                                        </p:tgtEl>
                                        <p:attrNameLst>
                                          <p:attrName>style.visibility</p:attrName>
                                        </p:attrNameLst>
                                      </p:cBhvr>
                                      <p:to>
                                        <p:strVal val="visible"/>
                                      </p:to>
                                    </p:set>
                                    <p:animEffect transition="in" filter="fade">
                                      <p:cBhvr>
                                        <p:cTn id="17" dur="500"/>
                                        <p:tgtEl>
                                          <p:spTgt spid="389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914">
                                            <p:txEl>
                                              <p:pRg st="3" end="3"/>
                                            </p:txEl>
                                          </p:spTgt>
                                        </p:tgtEl>
                                        <p:attrNameLst>
                                          <p:attrName>style.visibility</p:attrName>
                                        </p:attrNameLst>
                                      </p:cBhvr>
                                      <p:to>
                                        <p:strVal val="visible"/>
                                      </p:to>
                                    </p:set>
                                    <p:animEffect transition="in" filter="fade">
                                      <p:cBhvr>
                                        <p:cTn id="22" dur="500"/>
                                        <p:tgtEl>
                                          <p:spTgt spid="389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8914">
                                            <p:txEl>
                                              <p:pRg st="4" end="4"/>
                                            </p:txEl>
                                          </p:spTgt>
                                        </p:tgtEl>
                                        <p:attrNameLst>
                                          <p:attrName>style.visibility</p:attrName>
                                        </p:attrNameLst>
                                      </p:cBhvr>
                                      <p:to>
                                        <p:strVal val="visible"/>
                                      </p:to>
                                    </p:set>
                                    <p:animEffect transition="in" filter="fade">
                                      <p:cBhvr>
                                        <p:cTn id="27" dur="500"/>
                                        <p:tgtEl>
                                          <p:spTgt spid="389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914">
                                            <p:txEl>
                                              <p:pRg st="5" end="5"/>
                                            </p:txEl>
                                          </p:spTgt>
                                        </p:tgtEl>
                                        <p:attrNameLst>
                                          <p:attrName>style.visibility</p:attrName>
                                        </p:attrNameLst>
                                      </p:cBhvr>
                                      <p:to>
                                        <p:strVal val="visible"/>
                                      </p:to>
                                    </p:set>
                                    <p:animEffect transition="in" filter="fade">
                                      <p:cBhvr>
                                        <p:cTn id="32" dur="500"/>
                                        <p:tgtEl>
                                          <p:spTgt spid="389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a:xfrm>
            <a:off x="725488" y="1377950"/>
            <a:ext cx="7732712" cy="2643188"/>
          </a:xfrm>
        </p:spPr>
        <p:txBody>
          <a:bodyPr/>
          <a:lstStyle/>
          <a:p>
            <a:pPr eaLnBrk="1" hangingPunct="1">
              <a:lnSpc>
                <a:spcPct val="90000"/>
              </a:lnSpc>
              <a:spcBef>
                <a:spcPts val="1200"/>
              </a:spcBef>
            </a:pPr>
            <a:r>
              <a:rPr lang="en-US" sz="2800" dirty="0" smtClean="0">
                <a:solidFill>
                  <a:srgbClr val="006666"/>
                </a:solidFill>
              </a:rPr>
              <a:t>Not wearing proper PPE correctly</a:t>
            </a:r>
          </a:p>
          <a:p>
            <a:pPr eaLnBrk="1" hangingPunct="1">
              <a:lnSpc>
                <a:spcPct val="90000"/>
              </a:lnSpc>
              <a:spcBef>
                <a:spcPts val="1200"/>
              </a:spcBef>
            </a:pPr>
            <a:r>
              <a:rPr lang="en-US" sz="2800" dirty="0" smtClean="0">
                <a:solidFill>
                  <a:srgbClr val="800000"/>
                </a:solidFill>
              </a:rPr>
              <a:t>Being struck by attachments</a:t>
            </a:r>
          </a:p>
          <a:p>
            <a:pPr eaLnBrk="1" hangingPunct="1">
              <a:lnSpc>
                <a:spcPct val="90000"/>
              </a:lnSpc>
              <a:spcBef>
                <a:spcPts val="1200"/>
              </a:spcBef>
            </a:pPr>
            <a:r>
              <a:rPr lang="en-US" sz="2800" dirty="0" smtClean="0">
                <a:solidFill>
                  <a:srgbClr val="660066"/>
                </a:solidFill>
              </a:rPr>
              <a:t>Being struck by broken fasteners</a:t>
            </a:r>
          </a:p>
          <a:p>
            <a:pPr eaLnBrk="1" hangingPunct="1">
              <a:lnSpc>
                <a:spcPct val="90000"/>
              </a:lnSpc>
              <a:spcBef>
                <a:spcPts val="1200"/>
              </a:spcBef>
            </a:pPr>
            <a:r>
              <a:rPr lang="en-US" sz="2800" dirty="0" smtClean="0">
                <a:solidFill>
                  <a:srgbClr val="663300"/>
                </a:solidFill>
              </a:rPr>
              <a:t>Exceeding recommended operating pressure</a:t>
            </a:r>
          </a:p>
          <a:p>
            <a:pPr eaLnBrk="1" hangingPunct="1">
              <a:lnSpc>
                <a:spcPct val="90000"/>
              </a:lnSpc>
              <a:spcBef>
                <a:spcPts val="1200"/>
              </a:spcBef>
            </a:pPr>
            <a:r>
              <a:rPr lang="en-US" sz="2800" dirty="0" smtClean="0">
                <a:solidFill>
                  <a:srgbClr val="006600"/>
                </a:solidFill>
              </a:rPr>
              <a:t>Noise</a:t>
            </a:r>
          </a:p>
        </p:txBody>
      </p:sp>
      <p:pic>
        <p:nvPicPr>
          <p:cNvPr id="40963" name="Picture 5" descr="nailgun"/>
          <p:cNvPicPr>
            <a:picLocks noChangeAspect="1" noChangeArrowheads="1"/>
          </p:cNvPicPr>
          <p:nvPr/>
        </p:nvPicPr>
        <p:blipFill>
          <a:blip r:embed="rId3" cstate="print"/>
          <a:srcRect/>
          <a:stretch>
            <a:fillRect/>
          </a:stretch>
        </p:blipFill>
        <p:spPr bwMode="auto">
          <a:xfrm>
            <a:off x="5661025" y="4021138"/>
            <a:ext cx="2708275" cy="2051050"/>
          </a:xfrm>
          <a:prstGeom prst="rect">
            <a:avLst/>
          </a:prstGeom>
          <a:noFill/>
          <a:ln w="9525">
            <a:noFill/>
            <a:miter lim="800000"/>
            <a:headEnd/>
            <a:tailEnd/>
          </a:ln>
        </p:spPr>
      </p:pic>
      <p:pic>
        <p:nvPicPr>
          <p:cNvPr id="40964" name="Picture 6" descr="discbuffer"/>
          <p:cNvPicPr>
            <a:picLocks noChangeAspect="1" noChangeArrowheads="1"/>
          </p:cNvPicPr>
          <p:nvPr/>
        </p:nvPicPr>
        <p:blipFill>
          <a:blip r:embed="rId4" cstate="print"/>
          <a:srcRect/>
          <a:stretch>
            <a:fillRect/>
          </a:stretch>
        </p:blipFill>
        <p:spPr bwMode="auto">
          <a:xfrm>
            <a:off x="1327150" y="3928468"/>
            <a:ext cx="3163888" cy="2192338"/>
          </a:xfrm>
          <a:prstGeom prst="rect">
            <a:avLst/>
          </a:prstGeom>
          <a:noFill/>
          <a:ln w="9525">
            <a:noFill/>
            <a:miter lim="800000"/>
            <a:headEnd/>
            <a:tailEnd/>
          </a:ln>
        </p:spPr>
      </p:pic>
      <p:sp>
        <p:nvSpPr>
          <p:cNvPr id="40965" name="Text Box 9"/>
          <p:cNvSpPr txBox="1">
            <a:spLocks noChangeArrowheads="1"/>
          </p:cNvSpPr>
          <p:nvPr/>
        </p:nvSpPr>
        <p:spPr bwMode="auto">
          <a:xfrm>
            <a:off x="0" y="145994"/>
            <a:ext cx="9144000" cy="769441"/>
          </a:xfrm>
          <a:prstGeom prst="rect">
            <a:avLst/>
          </a:prstGeom>
          <a:noFill/>
          <a:ln w="9525">
            <a:noFill/>
            <a:miter lim="800000"/>
            <a:headEnd/>
            <a:tailEnd/>
          </a:ln>
        </p:spPr>
        <p:txBody>
          <a:bodyPr wrap="square">
            <a:spAutoFit/>
          </a:bodyPr>
          <a:lstStyle/>
          <a:p>
            <a:pPr algn="ctr"/>
            <a:r>
              <a:rPr lang="en-US" sz="4400" dirty="0">
                <a:latin typeface="+mj-lt"/>
              </a:rPr>
              <a:t>Pneumatic Tool Hazards</a:t>
            </a:r>
          </a:p>
        </p:txBody>
      </p:sp>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26</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fade">
                                      <p:cBhvr>
                                        <p:cTn id="7" dur="500"/>
                                        <p:tgtEl>
                                          <p:spTgt spid="40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62">
                                            <p:txEl>
                                              <p:pRg st="1" end="1"/>
                                            </p:txEl>
                                          </p:spTgt>
                                        </p:tgtEl>
                                        <p:attrNameLst>
                                          <p:attrName>style.visibility</p:attrName>
                                        </p:attrNameLst>
                                      </p:cBhvr>
                                      <p:to>
                                        <p:strVal val="visible"/>
                                      </p:to>
                                    </p:set>
                                    <p:animEffect transition="in" filter="fade">
                                      <p:cBhvr>
                                        <p:cTn id="12" dur="500"/>
                                        <p:tgtEl>
                                          <p:spTgt spid="40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2">
                                            <p:txEl>
                                              <p:pRg st="2" end="2"/>
                                            </p:txEl>
                                          </p:spTgt>
                                        </p:tgtEl>
                                        <p:attrNameLst>
                                          <p:attrName>style.visibility</p:attrName>
                                        </p:attrNameLst>
                                      </p:cBhvr>
                                      <p:to>
                                        <p:strVal val="visible"/>
                                      </p:to>
                                    </p:set>
                                    <p:animEffect transition="in" filter="fade">
                                      <p:cBhvr>
                                        <p:cTn id="17" dur="500"/>
                                        <p:tgtEl>
                                          <p:spTgt spid="409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62">
                                            <p:txEl>
                                              <p:pRg st="3" end="3"/>
                                            </p:txEl>
                                          </p:spTgt>
                                        </p:tgtEl>
                                        <p:attrNameLst>
                                          <p:attrName>style.visibility</p:attrName>
                                        </p:attrNameLst>
                                      </p:cBhvr>
                                      <p:to>
                                        <p:strVal val="visible"/>
                                      </p:to>
                                    </p:set>
                                    <p:animEffect transition="in" filter="fade">
                                      <p:cBhvr>
                                        <p:cTn id="22" dur="500"/>
                                        <p:tgtEl>
                                          <p:spTgt spid="409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62">
                                            <p:txEl>
                                              <p:pRg st="4" end="4"/>
                                            </p:txEl>
                                          </p:spTgt>
                                        </p:tgtEl>
                                        <p:attrNameLst>
                                          <p:attrName>style.visibility</p:attrName>
                                        </p:attrNameLst>
                                      </p:cBhvr>
                                      <p:to>
                                        <p:strVal val="visible"/>
                                      </p:to>
                                    </p:set>
                                    <p:animEffect transition="in" filter="fade">
                                      <p:cBhvr>
                                        <p:cTn id="27" dur="500"/>
                                        <p:tgtEl>
                                          <p:spTgt spid="409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4" descr="airgun"/>
          <p:cNvPicPr>
            <a:picLocks noChangeAspect="1" noChangeArrowheads="1"/>
          </p:cNvPicPr>
          <p:nvPr/>
        </p:nvPicPr>
        <p:blipFill>
          <a:blip r:embed="rId3" cstate="print"/>
          <a:srcRect/>
          <a:stretch>
            <a:fillRect/>
          </a:stretch>
        </p:blipFill>
        <p:spPr bwMode="auto">
          <a:xfrm>
            <a:off x="6094982" y="834902"/>
            <a:ext cx="2801937" cy="2525712"/>
          </a:xfrm>
          <a:prstGeom prst="rect">
            <a:avLst/>
          </a:prstGeom>
          <a:noFill/>
          <a:ln w="9525">
            <a:noFill/>
            <a:miter lim="800000"/>
            <a:headEnd/>
            <a:tailEnd/>
          </a:ln>
        </p:spPr>
      </p:pic>
      <p:sp>
        <p:nvSpPr>
          <p:cNvPr id="41986" name="Rectangle 3"/>
          <p:cNvSpPr>
            <a:spLocks noGrp="1" noChangeArrowheads="1"/>
          </p:cNvSpPr>
          <p:nvPr>
            <p:ph idx="1"/>
          </p:nvPr>
        </p:nvSpPr>
        <p:spPr>
          <a:xfrm>
            <a:off x="566530" y="1094547"/>
            <a:ext cx="8229600" cy="4554538"/>
          </a:xfrm>
        </p:spPr>
        <p:txBody>
          <a:bodyPr/>
          <a:lstStyle/>
          <a:p>
            <a:pPr eaLnBrk="1" hangingPunct="1">
              <a:spcBef>
                <a:spcPts val="1200"/>
              </a:spcBef>
            </a:pPr>
            <a:r>
              <a:rPr lang="en-US" sz="2800" dirty="0" smtClean="0">
                <a:solidFill>
                  <a:srgbClr val="663300"/>
                </a:solidFill>
              </a:rPr>
              <a:t>Wear hearing protection.</a:t>
            </a:r>
          </a:p>
          <a:p>
            <a:pPr eaLnBrk="1" hangingPunct="1">
              <a:spcBef>
                <a:spcPts val="1200"/>
              </a:spcBef>
            </a:pPr>
            <a:r>
              <a:rPr lang="en-US" sz="2800" dirty="0" smtClean="0">
                <a:solidFill>
                  <a:srgbClr val="006666"/>
                </a:solidFill>
              </a:rPr>
              <a:t>Keep your body balanced.</a:t>
            </a:r>
          </a:p>
          <a:p>
            <a:pPr eaLnBrk="1" hangingPunct="1">
              <a:spcBef>
                <a:spcPts val="1200"/>
              </a:spcBef>
            </a:pPr>
            <a:r>
              <a:rPr lang="en-US" sz="2800" dirty="0" smtClean="0">
                <a:solidFill>
                  <a:srgbClr val="800000"/>
                </a:solidFill>
              </a:rPr>
              <a:t>Keep body parts away from working end.</a:t>
            </a:r>
          </a:p>
          <a:p>
            <a:pPr eaLnBrk="1" hangingPunct="1">
              <a:spcBef>
                <a:spcPts val="1200"/>
              </a:spcBef>
            </a:pPr>
            <a:r>
              <a:rPr lang="en-US" sz="2800" dirty="0" smtClean="0">
                <a:solidFill>
                  <a:srgbClr val="663300"/>
                </a:solidFill>
              </a:rPr>
              <a:t>Stay clear of whipping air hoses.</a:t>
            </a:r>
            <a:endParaRPr lang="en-US" sz="2800" dirty="0" smtClean="0"/>
          </a:p>
          <a:p>
            <a:pPr eaLnBrk="1" hangingPunct="1">
              <a:spcBef>
                <a:spcPts val="1200"/>
              </a:spcBef>
            </a:pPr>
            <a:r>
              <a:rPr lang="en-US" sz="2800" dirty="0" smtClean="0">
                <a:solidFill>
                  <a:srgbClr val="006600"/>
                </a:solidFill>
              </a:rPr>
              <a:t>Only use accessories made</a:t>
            </a:r>
            <a:br>
              <a:rPr lang="en-US" sz="2800" dirty="0" smtClean="0">
                <a:solidFill>
                  <a:srgbClr val="006600"/>
                </a:solidFill>
              </a:rPr>
            </a:br>
            <a:r>
              <a:rPr lang="en-US" sz="2800" dirty="0" smtClean="0">
                <a:solidFill>
                  <a:srgbClr val="006600"/>
                </a:solidFill>
              </a:rPr>
              <a:t>for pneumatic tools.</a:t>
            </a:r>
          </a:p>
          <a:p>
            <a:pPr eaLnBrk="1" hangingPunct="1">
              <a:spcBef>
                <a:spcPts val="1200"/>
              </a:spcBef>
            </a:pPr>
            <a:r>
              <a:rPr lang="en-US" sz="2800" dirty="0" smtClean="0">
                <a:solidFill>
                  <a:srgbClr val="660066"/>
                </a:solidFill>
              </a:rPr>
              <a:t>Impact wrenches use only</a:t>
            </a:r>
            <a:br>
              <a:rPr lang="en-US" sz="2800" dirty="0" smtClean="0">
                <a:solidFill>
                  <a:srgbClr val="660066"/>
                </a:solidFill>
              </a:rPr>
            </a:br>
            <a:r>
              <a:rPr lang="en-US" sz="2800" dirty="0" smtClean="0">
                <a:solidFill>
                  <a:srgbClr val="660066"/>
                </a:solidFill>
              </a:rPr>
              <a:t>impact sockets.</a:t>
            </a:r>
            <a:endParaRPr lang="en-US" dirty="0" smtClean="0">
              <a:solidFill>
                <a:srgbClr val="660066"/>
              </a:solidFill>
            </a:endParaRPr>
          </a:p>
        </p:txBody>
      </p:sp>
      <p:sp>
        <p:nvSpPr>
          <p:cNvPr id="41988" name="Text Box 6"/>
          <p:cNvSpPr txBox="1">
            <a:spLocks noChangeArrowheads="1"/>
          </p:cNvSpPr>
          <p:nvPr/>
        </p:nvSpPr>
        <p:spPr bwMode="auto">
          <a:xfrm>
            <a:off x="0" y="42807"/>
            <a:ext cx="9144000" cy="769441"/>
          </a:xfrm>
          <a:prstGeom prst="rect">
            <a:avLst/>
          </a:prstGeom>
          <a:noFill/>
          <a:ln w="9525">
            <a:noFill/>
            <a:miter lim="800000"/>
            <a:headEnd/>
            <a:tailEnd/>
          </a:ln>
        </p:spPr>
        <p:txBody>
          <a:bodyPr wrap="square">
            <a:spAutoFit/>
          </a:bodyPr>
          <a:lstStyle/>
          <a:p>
            <a:pPr algn="ctr"/>
            <a:r>
              <a:rPr lang="en-US" sz="4400" dirty="0">
                <a:latin typeface="+mj-lt"/>
              </a:rPr>
              <a:t>Pneumatic </a:t>
            </a:r>
            <a:r>
              <a:rPr lang="en-US" sz="4400" dirty="0" smtClean="0">
                <a:latin typeface="+mj-lt"/>
              </a:rPr>
              <a:t>Tool </a:t>
            </a:r>
            <a:r>
              <a:rPr lang="en-US" sz="4400" dirty="0">
                <a:latin typeface="+mj-lt"/>
              </a:rPr>
              <a:t>Safety</a:t>
            </a:r>
          </a:p>
        </p:txBody>
      </p:sp>
      <p:pic>
        <p:nvPicPr>
          <p:cNvPr id="2" name="Picture 1" descr="socketsplit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3532" y="3059339"/>
            <a:ext cx="2208964" cy="2945285"/>
          </a:xfrm>
          <a:prstGeom prst="rect">
            <a:avLst/>
          </a:prstGeom>
          <a:effectLst>
            <a:outerShdw blurRad="60325" dist="127000" dir="2700000" algn="tl" rotWithShape="0">
              <a:srgbClr val="000000">
                <a:alpha val="73000"/>
              </a:srgbClr>
            </a:outerShdw>
          </a:effectLst>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27</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fade">
                                      <p:cBhvr>
                                        <p:cTn id="7" dur="5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6">
                                            <p:txEl>
                                              <p:pRg st="1" end="1"/>
                                            </p:txEl>
                                          </p:spTgt>
                                        </p:tgtEl>
                                        <p:attrNameLst>
                                          <p:attrName>style.visibility</p:attrName>
                                        </p:attrNameLst>
                                      </p:cBhvr>
                                      <p:to>
                                        <p:strVal val="visible"/>
                                      </p:to>
                                    </p:set>
                                    <p:animEffect transition="in" filter="fade">
                                      <p:cBhvr>
                                        <p:cTn id="12" dur="500"/>
                                        <p:tgtEl>
                                          <p:spTgt spid="419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986">
                                            <p:txEl>
                                              <p:pRg st="2" end="2"/>
                                            </p:txEl>
                                          </p:spTgt>
                                        </p:tgtEl>
                                        <p:attrNameLst>
                                          <p:attrName>style.visibility</p:attrName>
                                        </p:attrNameLst>
                                      </p:cBhvr>
                                      <p:to>
                                        <p:strVal val="visible"/>
                                      </p:to>
                                    </p:set>
                                    <p:animEffect transition="in" filter="fade">
                                      <p:cBhvr>
                                        <p:cTn id="17" dur="500"/>
                                        <p:tgtEl>
                                          <p:spTgt spid="419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986">
                                            <p:txEl>
                                              <p:pRg st="3" end="3"/>
                                            </p:txEl>
                                          </p:spTgt>
                                        </p:tgtEl>
                                        <p:attrNameLst>
                                          <p:attrName>style.visibility</p:attrName>
                                        </p:attrNameLst>
                                      </p:cBhvr>
                                      <p:to>
                                        <p:strVal val="visible"/>
                                      </p:to>
                                    </p:set>
                                    <p:animEffect transition="in" filter="fade">
                                      <p:cBhvr>
                                        <p:cTn id="22" dur="500"/>
                                        <p:tgtEl>
                                          <p:spTgt spid="419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986">
                                            <p:txEl>
                                              <p:pRg st="4" end="4"/>
                                            </p:txEl>
                                          </p:spTgt>
                                        </p:tgtEl>
                                        <p:attrNameLst>
                                          <p:attrName>style.visibility</p:attrName>
                                        </p:attrNameLst>
                                      </p:cBhvr>
                                      <p:to>
                                        <p:strVal val="visible"/>
                                      </p:to>
                                    </p:set>
                                    <p:animEffect transition="in" filter="fade">
                                      <p:cBhvr>
                                        <p:cTn id="27" dur="500"/>
                                        <p:tgtEl>
                                          <p:spTgt spid="4198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1986">
                                            <p:txEl>
                                              <p:pRg st="5" end="5"/>
                                            </p:txEl>
                                          </p:spTgt>
                                        </p:tgtEl>
                                        <p:attrNameLst>
                                          <p:attrName>style.visibility</p:attrName>
                                        </p:attrNameLst>
                                      </p:cBhvr>
                                      <p:to>
                                        <p:strVal val="visible"/>
                                      </p:to>
                                    </p:set>
                                    <p:animEffect transition="in" filter="fade">
                                      <p:cBhvr>
                                        <p:cTn id="32" dur="500"/>
                                        <p:tgtEl>
                                          <p:spTgt spid="4198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5"/>
          <p:cNvSpPr txBox="1">
            <a:spLocks noChangeArrowheads="1"/>
          </p:cNvSpPr>
          <p:nvPr/>
        </p:nvSpPr>
        <p:spPr bwMode="auto">
          <a:xfrm>
            <a:off x="0" y="68293"/>
            <a:ext cx="9144000" cy="707886"/>
          </a:xfrm>
          <a:prstGeom prst="rect">
            <a:avLst/>
          </a:prstGeom>
          <a:noFill/>
          <a:ln w="9525">
            <a:noFill/>
            <a:miter lim="800000"/>
            <a:headEnd/>
            <a:tailEnd/>
          </a:ln>
        </p:spPr>
        <p:txBody>
          <a:bodyPr wrap="square">
            <a:spAutoFit/>
          </a:bodyPr>
          <a:lstStyle/>
          <a:p>
            <a:pPr algn="ctr"/>
            <a:r>
              <a:rPr lang="en-US" sz="4000" dirty="0">
                <a:latin typeface="+mj-lt"/>
              </a:rPr>
              <a:t>Powder-Actuated </a:t>
            </a:r>
            <a:r>
              <a:rPr lang="en-US" sz="4000" dirty="0" smtClean="0">
                <a:latin typeface="+mj-lt"/>
              </a:rPr>
              <a:t>Tool</a:t>
            </a:r>
            <a:endParaRPr lang="en-US" sz="4000" dirty="0">
              <a:latin typeface="+mj-lt"/>
            </a:endParaRPr>
          </a:p>
        </p:txBody>
      </p:sp>
      <p:pic>
        <p:nvPicPr>
          <p:cNvPr id="6" name="Picture 5" descr="li02271.jpg"/>
          <p:cNvPicPr>
            <a:picLocks noChangeAspect="1"/>
          </p:cNvPicPr>
          <p:nvPr/>
        </p:nvPicPr>
        <p:blipFill>
          <a:blip r:embed="rId3" cstate="print"/>
          <a:stretch>
            <a:fillRect/>
          </a:stretch>
        </p:blipFill>
        <p:spPr>
          <a:xfrm>
            <a:off x="824662" y="1711428"/>
            <a:ext cx="4940999" cy="2050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ontent Placeholder 6"/>
          <p:cNvSpPr>
            <a:spLocks noGrp="1"/>
          </p:cNvSpPr>
          <p:nvPr>
            <p:ph idx="1"/>
          </p:nvPr>
        </p:nvSpPr>
        <p:spPr>
          <a:xfrm>
            <a:off x="522267" y="970746"/>
            <a:ext cx="8229600" cy="1580882"/>
          </a:xfrm>
        </p:spPr>
        <p:txBody>
          <a:bodyPr/>
          <a:lstStyle/>
          <a:p>
            <a:pPr eaLnBrk="1" hangingPunct="1">
              <a:spcBef>
                <a:spcPts val="1200"/>
              </a:spcBef>
            </a:pPr>
            <a:r>
              <a:rPr lang="en-US" dirty="0" smtClean="0">
                <a:solidFill>
                  <a:srgbClr val="663300"/>
                </a:solidFill>
              </a:rPr>
              <a:t>A tool powered by an explosive charge.</a:t>
            </a:r>
          </a:p>
        </p:txBody>
      </p:sp>
      <p:pic>
        <p:nvPicPr>
          <p:cNvPr id="8" name="Picture 7" descr="fr00299.jpg"/>
          <p:cNvPicPr>
            <a:picLocks noChangeAspect="1"/>
          </p:cNvPicPr>
          <p:nvPr/>
        </p:nvPicPr>
        <p:blipFill>
          <a:blip r:embed="rId4" cstate="print"/>
          <a:stretch>
            <a:fillRect/>
          </a:stretch>
        </p:blipFill>
        <p:spPr>
          <a:xfrm rot="3064797">
            <a:off x="741113" y="3984897"/>
            <a:ext cx="2341897" cy="1073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descr="nailgunxray.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4370" y="1932217"/>
            <a:ext cx="3117695" cy="4102230"/>
          </a:xfrm>
          <a:prstGeom prst="rect">
            <a:avLst/>
          </a:prstGeom>
        </p:spPr>
      </p:pic>
      <p:sp>
        <p:nvSpPr>
          <p:cNvPr id="9"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28</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a:spLocks noGrp="1" noChangeArrowheads="1"/>
          </p:cNvSpPr>
          <p:nvPr>
            <p:ph type="title"/>
          </p:nvPr>
        </p:nvSpPr>
        <p:spPr bwMode="auto">
          <a:xfrm>
            <a:off x="19050" y="83375"/>
            <a:ext cx="9124950" cy="769441"/>
          </a:xfrm>
          <a:prstGeom prst="rect">
            <a:avLst/>
          </a:prstGeom>
          <a:noFill/>
          <a:ln w="9525">
            <a:noFill/>
            <a:miter lim="800000"/>
            <a:headEnd/>
            <a:tailEnd/>
          </a:ln>
        </p:spPr>
        <p:txBody>
          <a:bodyPr wrap="square">
            <a:spAutoFit/>
          </a:bodyPr>
          <a:lstStyle/>
          <a:p>
            <a:pPr algn="ctr"/>
            <a:r>
              <a:rPr lang="en-US" dirty="0"/>
              <a:t>Powder-Actuated Tool </a:t>
            </a:r>
            <a:r>
              <a:rPr lang="en-US" dirty="0" smtClean="0"/>
              <a:t>Safety</a:t>
            </a:r>
            <a:endParaRPr lang="en-US" sz="4800" dirty="0"/>
          </a:p>
        </p:txBody>
      </p:sp>
      <p:sp>
        <p:nvSpPr>
          <p:cNvPr id="5" name="Rectangle 3"/>
          <p:cNvSpPr>
            <a:spLocks noGrp="1" noChangeArrowheads="1"/>
          </p:cNvSpPr>
          <p:nvPr>
            <p:ph idx="1"/>
          </p:nvPr>
        </p:nvSpPr>
        <p:spPr>
          <a:xfrm>
            <a:off x="476250" y="1401652"/>
            <a:ext cx="8229600" cy="4122848"/>
          </a:xfrm>
        </p:spPr>
        <p:txBody>
          <a:bodyPr>
            <a:normAutofit lnSpcReduction="10000"/>
          </a:bodyPr>
          <a:lstStyle/>
          <a:p>
            <a:pPr>
              <a:spcBef>
                <a:spcPts val="1800"/>
              </a:spcBef>
            </a:pPr>
            <a:r>
              <a:rPr lang="en-US" sz="3600" dirty="0" smtClean="0">
                <a:solidFill>
                  <a:schemeClr val="accent2"/>
                </a:solidFill>
              </a:rPr>
              <a:t>Wear appropriate PPE</a:t>
            </a:r>
          </a:p>
          <a:p>
            <a:pPr>
              <a:spcBef>
                <a:spcPts val="1800"/>
              </a:spcBef>
            </a:pPr>
            <a:r>
              <a:rPr lang="en-US" sz="3600" dirty="0" smtClean="0">
                <a:solidFill>
                  <a:srgbClr val="006666"/>
                </a:solidFill>
              </a:rPr>
              <a:t>Inspect tool before each use</a:t>
            </a:r>
          </a:p>
          <a:p>
            <a:pPr>
              <a:spcBef>
                <a:spcPts val="1800"/>
              </a:spcBef>
            </a:pPr>
            <a:r>
              <a:rPr lang="en-US" sz="3600" dirty="0" smtClean="0">
                <a:solidFill>
                  <a:srgbClr val="660066"/>
                </a:solidFill>
              </a:rPr>
              <a:t>Only operated by trained personnel</a:t>
            </a:r>
          </a:p>
          <a:p>
            <a:pPr>
              <a:lnSpc>
                <a:spcPct val="90000"/>
              </a:lnSpc>
              <a:spcBef>
                <a:spcPts val="1800"/>
              </a:spcBef>
            </a:pPr>
            <a:r>
              <a:rPr lang="en-US" sz="3600" dirty="0" smtClean="0">
                <a:solidFill>
                  <a:srgbClr val="006666"/>
                </a:solidFill>
              </a:rPr>
              <a:t>Load the tool only when it is going to be used</a:t>
            </a:r>
            <a:endParaRPr lang="en-US" sz="3600" dirty="0" smtClean="0"/>
          </a:p>
          <a:p>
            <a:pPr>
              <a:lnSpc>
                <a:spcPct val="90000"/>
              </a:lnSpc>
              <a:spcBef>
                <a:spcPts val="1800"/>
              </a:spcBef>
            </a:pPr>
            <a:r>
              <a:rPr lang="en-US" sz="3600" dirty="0" smtClean="0">
                <a:solidFill>
                  <a:srgbClr val="800000"/>
                </a:solidFill>
              </a:rPr>
              <a:t>Keep hands clear of the barrel end</a:t>
            </a:r>
          </a:p>
          <a:p>
            <a:pPr>
              <a:buFontTx/>
              <a:buNone/>
            </a:pPr>
            <a:endParaRPr lang="en-US" sz="3600" dirty="0" smtClean="0"/>
          </a:p>
        </p:txBody>
      </p:sp>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29</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419998" y="988668"/>
            <a:ext cx="7970837" cy="4433888"/>
          </a:xfrm>
        </p:spPr>
        <p:txBody>
          <a:bodyPr>
            <a:normAutofit lnSpcReduction="10000"/>
          </a:bodyPr>
          <a:lstStyle/>
          <a:p>
            <a:pPr>
              <a:lnSpc>
                <a:spcPct val="90000"/>
              </a:lnSpc>
              <a:spcBef>
                <a:spcPts val="1800"/>
              </a:spcBef>
            </a:pPr>
            <a:r>
              <a:rPr lang="en-US" sz="2800" dirty="0" smtClean="0">
                <a:solidFill>
                  <a:srgbClr val="660066"/>
                </a:solidFill>
              </a:rPr>
              <a:t>Never try to pry a cartridge from a powder-actuated tool.</a:t>
            </a:r>
          </a:p>
          <a:p>
            <a:pPr>
              <a:lnSpc>
                <a:spcPct val="90000"/>
              </a:lnSpc>
              <a:spcBef>
                <a:spcPts val="1800"/>
              </a:spcBef>
            </a:pPr>
            <a:r>
              <a:rPr lang="en-US" sz="2800" dirty="0" smtClean="0">
                <a:solidFill>
                  <a:srgbClr val="663300"/>
                </a:solidFill>
              </a:rPr>
              <a:t>Never hold your hand behind the material you are fastening.</a:t>
            </a:r>
          </a:p>
          <a:p>
            <a:pPr eaLnBrk="1" hangingPunct="1">
              <a:lnSpc>
                <a:spcPct val="90000"/>
              </a:lnSpc>
              <a:spcBef>
                <a:spcPts val="1800"/>
              </a:spcBef>
            </a:pPr>
            <a:r>
              <a:rPr lang="en-US" sz="2800" dirty="0" smtClean="0">
                <a:solidFill>
                  <a:srgbClr val="800000"/>
                </a:solidFill>
              </a:rPr>
              <a:t>Do not use in an explosive or flammable atmosphere.</a:t>
            </a:r>
          </a:p>
          <a:p>
            <a:pPr eaLnBrk="1" hangingPunct="1">
              <a:lnSpc>
                <a:spcPct val="90000"/>
              </a:lnSpc>
              <a:spcBef>
                <a:spcPts val="1800"/>
              </a:spcBef>
            </a:pPr>
            <a:r>
              <a:rPr lang="en-US" sz="2800" dirty="0" smtClean="0">
                <a:solidFill>
                  <a:srgbClr val="660066"/>
                </a:solidFill>
              </a:rPr>
              <a:t>Keep all body parts and co-workers away from the path of fire to avoid serious injury.</a:t>
            </a:r>
          </a:p>
          <a:p>
            <a:pPr eaLnBrk="1" hangingPunct="1">
              <a:lnSpc>
                <a:spcPct val="90000"/>
              </a:lnSpc>
              <a:spcBef>
                <a:spcPts val="1800"/>
              </a:spcBef>
            </a:pPr>
            <a:r>
              <a:rPr lang="en-US" sz="2800" dirty="0" smtClean="0">
                <a:solidFill>
                  <a:srgbClr val="006600"/>
                </a:solidFill>
              </a:rPr>
              <a:t>Keep the tool properly oiled.</a:t>
            </a:r>
          </a:p>
          <a:p>
            <a:pPr>
              <a:lnSpc>
                <a:spcPct val="90000"/>
              </a:lnSpc>
              <a:spcBef>
                <a:spcPts val="1800"/>
              </a:spcBef>
            </a:pPr>
            <a:endParaRPr lang="en-US" sz="2800" dirty="0" smtClean="0">
              <a:solidFill>
                <a:srgbClr val="663300"/>
              </a:solidFill>
            </a:endParaRPr>
          </a:p>
        </p:txBody>
      </p:sp>
      <p:sp>
        <p:nvSpPr>
          <p:cNvPr id="44035" name="Text Box 5"/>
          <p:cNvSpPr txBox="1">
            <a:spLocks noChangeArrowheads="1"/>
          </p:cNvSpPr>
          <p:nvPr/>
        </p:nvSpPr>
        <p:spPr bwMode="auto">
          <a:xfrm>
            <a:off x="2381" y="101015"/>
            <a:ext cx="9144000" cy="707886"/>
          </a:xfrm>
          <a:prstGeom prst="rect">
            <a:avLst/>
          </a:prstGeom>
          <a:noFill/>
          <a:ln w="9525">
            <a:noFill/>
            <a:miter lim="800000"/>
            <a:headEnd/>
            <a:tailEnd/>
          </a:ln>
        </p:spPr>
        <p:txBody>
          <a:bodyPr wrap="square">
            <a:spAutoFit/>
          </a:bodyPr>
          <a:lstStyle/>
          <a:p>
            <a:pPr algn="ctr"/>
            <a:r>
              <a:rPr lang="en-US" sz="4000" dirty="0">
                <a:latin typeface="+mj-lt"/>
              </a:rPr>
              <a:t>Powder-Actuated Tool Safety </a:t>
            </a:r>
            <a:r>
              <a:rPr lang="en-US" dirty="0" smtClean="0">
                <a:latin typeface="+mj-lt"/>
              </a:rPr>
              <a:t>(Cont'd.)</a:t>
            </a:r>
            <a:endParaRPr lang="en-US" dirty="0">
              <a:latin typeface="+mj-lt"/>
            </a:endParaRPr>
          </a:p>
        </p:txBody>
      </p:sp>
      <p:sp>
        <p:nvSpPr>
          <p:cNvPr id="5"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30</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fade">
                                      <p:cBhvr>
                                        <p:cTn id="7" dur="500"/>
                                        <p:tgtEl>
                                          <p:spTgt spid="440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034">
                                            <p:txEl>
                                              <p:pRg st="1" end="1"/>
                                            </p:txEl>
                                          </p:spTgt>
                                        </p:tgtEl>
                                        <p:attrNameLst>
                                          <p:attrName>style.visibility</p:attrName>
                                        </p:attrNameLst>
                                      </p:cBhvr>
                                      <p:to>
                                        <p:strVal val="visible"/>
                                      </p:to>
                                    </p:set>
                                    <p:animEffect transition="in" filter="fade">
                                      <p:cBhvr>
                                        <p:cTn id="12" dur="500"/>
                                        <p:tgtEl>
                                          <p:spTgt spid="440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034">
                                            <p:txEl>
                                              <p:pRg st="2" end="2"/>
                                            </p:txEl>
                                          </p:spTgt>
                                        </p:tgtEl>
                                        <p:attrNameLst>
                                          <p:attrName>style.visibility</p:attrName>
                                        </p:attrNameLst>
                                      </p:cBhvr>
                                      <p:to>
                                        <p:strVal val="visible"/>
                                      </p:to>
                                    </p:set>
                                    <p:animEffect transition="in" filter="fade">
                                      <p:cBhvr>
                                        <p:cTn id="17" dur="500"/>
                                        <p:tgtEl>
                                          <p:spTgt spid="440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4034">
                                            <p:txEl>
                                              <p:pRg st="3" end="3"/>
                                            </p:txEl>
                                          </p:spTgt>
                                        </p:tgtEl>
                                        <p:attrNameLst>
                                          <p:attrName>style.visibility</p:attrName>
                                        </p:attrNameLst>
                                      </p:cBhvr>
                                      <p:to>
                                        <p:strVal val="visible"/>
                                      </p:to>
                                    </p:set>
                                    <p:animEffect transition="in" filter="fade">
                                      <p:cBhvr>
                                        <p:cTn id="22" dur="500"/>
                                        <p:tgtEl>
                                          <p:spTgt spid="440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4034">
                                            <p:txEl>
                                              <p:pRg st="4" end="4"/>
                                            </p:txEl>
                                          </p:spTgt>
                                        </p:tgtEl>
                                        <p:attrNameLst>
                                          <p:attrName>style.visibility</p:attrName>
                                        </p:attrNameLst>
                                      </p:cBhvr>
                                      <p:to>
                                        <p:strVal val="visible"/>
                                      </p:to>
                                    </p:set>
                                    <p:animEffect transition="in" filter="fade">
                                      <p:cBhvr>
                                        <p:cTn id="27" dur="500"/>
                                        <p:tgtEl>
                                          <p:spTgt spid="440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Hydraulic Tools</a:t>
            </a:r>
            <a:endParaRPr lang="en-US" sz="4000" dirty="0"/>
          </a:p>
        </p:txBody>
      </p:sp>
      <p:pic>
        <p:nvPicPr>
          <p:cNvPr id="5" name="Content Placeholder 4" descr="2088999813_d5f63d11ef_m.jpg"/>
          <p:cNvPicPr>
            <a:picLocks noGrp="1" noChangeAspect="1"/>
          </p:cNvPicPr>
          <p:nvPr>
            <p:ph idx="1"/>
          </p:nvPr>
        </p:nvPicPr>
        <p:blipFill>
          <a:blip r:embed="rId3" cstate="print"/>
          <a:stretch>
            <a:fillRect/>
          </a:stretch>
        </p:blipFill>
        <p:spPr>
          <a:xfrm>
            <a:off x="6210475" y="855932"/>
            <a:ext cx="2313670" cy="23136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3430628508_bb37602495_m.jpg"/>
          <p:cNvPicPr>
            <a:picLocks noChangeAspect="1"/>
          </p:cNvPicPr>
          <p:nvPr/>
        </p:nvPicPr>
        <p:blipFill>
          <a:blip r:embed="rId4" cstate="print"/>
          <a:stretch>
            <a:fillRect/>
          </a:stretch>
        </p:blipFill>
        <p:spPr>
          <a:xfrm>
            <a:off x="308674" y="1236724"/>
            <a:ext cx="4850026" cy="4223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2387895207_4c63af2f5e_m.jpg"/>
          <p:cNvPicPr>
            <a:picLocks noChangeAspect="1"/>
          </p:cNvPicPr>
          <p:nvPr/>
        </p:nvPicPr>
        <p:blipFill>
          <a:blip r:embed="rId5" cstate="print"/>
          <a:srcRect l="11549" r="6479"/>
          <a:stretch>
            <a:fillRect/>
          </a:stretch>
        </p:blipFill>
        <p:spPr>
          <a:xfrm>
            <a:off x="5666705" y="3348506"/>
            <a:ext cx="2857440" cy="26144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31</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391561" y="1066840"/>
            <a:ext cx="5775325" cy="4619625"/>
          </a:xfrm>
        </p:spPr>
        <p:txBody>
          <a:bodyPr/>
          <a:lstStyle/>
          <a:p>
            <a:pPr eaLnBrk="1" hangingPunct="1">
              <a:lnSpc>
                <a:spcPct val="90000"/>
              </a:lnSpc>
              <a:spcBef>
                <a:spcPts val="1800"/>
              </a:spcBef>
            </a:pPr>
            <a:r>
              <a:rPr lang="en-US" sz="2800" dirty="0" smtClean="0">
                <a:solidFill>
                  <a:srgbClr val="006666"/>
                </a:solidFill>
              </a:rPr>
              <a:t>Set up a jack so that the base rests on a firm, level surface.</a:t>
            </a:r>
          </a:p>
          <a:p>
            <a:pPr eaLnBrk="1" hangingPunct="1">
              <a:lnSpc>
                <a:spcPct val="90000"/>
              </a:lnSpc>
              <a:spcBef>
                <a:spcPts val="1800"/>
              </a:spcBef>
            </a:pPr>
            <a:r>
              <a:rPr lang="en-US" sz="2800" dirty="0" smtClean="0">
                <a:solidFill>
                  <a:srgbClr val="800000"/>
                </a:solidFill>
              </a:rPr>
              <a:t>Ensure that the jack is centered.</a:t>
            </a:r>
          </a:p>
          <a:p>
            <a:pPr eaLnBrk="1" hangingPunct="1">
              <a:lnSpc>
                <a:spcPct val="90000"/>
              </a:lnSpc>
              <a:spcBef>
                <a:spcPts val="1800"/>
              </a:spcBef>
            </a:pPr>
            <a:r>
              <a:rPr lang="en-US" sz="2800" dirty="0" smtClean="0">
                <a:solidFill>
                  <a:srgbClr val="660066"/>
                </a:solidFill>
              </a:rPr>
              <a:t>Ensure that the jack head is against a level surface.</a:t>
            </a:r>
          </a:p>
          <a:p>
            <a:pPr eaLnBrk="1" hangingPunct="1">
              <a:lnSpc>
                <a:spcPct val="90000"/>
              </a:lnSpc>
              <a:spcBef>
                <a:spcPts val="1800"/>
              </a:spcBef>
            </a:pPr>
            <a:r>
              <a:rPr lang="en-US" sz="2800" dirty="0" smtClean="0">
                <a:solidFill>
                  <a:srgbClr val="006600"/>
                </a:solidFill>
              </a:rPr>
              <a:t>Be certain the lift force is applied evenly.</a:t>
            </a:r>
          </a:p>
          <a:p>
            <a:pPr eaLnBrk="1" hangingPunct="1">
              <a:lnSpc>
                <a:spcPct val="90000"/>
              </a:lnSpc>
              <a:spcBef>
                <a:spcPts val="1800"/>
              </a:spcBef>
            </a:pPr>
            <a:r>
              <a:rPr lang="en-US" sz="2800" dirty="0" smtClean="0">
                <a:solidFill>
                  <a:srgbClr val="006600"/>
                </a:solidFill>
              </a:rPr>
              <a:t>Know the load restrictions.</a:t>
            </a:r>
          </a:p>
          <a:p>
            <a:pPr eaLnBrk="1" hangingPunct="1">
              <a:lnSpc>
                <a:spcPct val="90000"/>
              </a:lnSpc>
              <a:buFontTx/>
              <a:buNone/>
            </a:pPr>
            <a:endParaRPr lang="en-US" sz="2800" dirty="0" smtClean="0">
              <a:solidFill>
                <a:srgbClr val="006600"/>
              </a:solidFill>
            </a:endParaRPr>
          </a:p>
        </p:txBody>
      </p:sp>
      <p:pic>
        <p:nvPicPr>
          <p:cNvPr id="46083" name="Picture 4" descr="hydralicjack"/>
          <p:cNvPicPr>
            <a:picLocks noChangeAspect="1" noChangeArrowheads="1"/>
          </p:cNvPicPr>
          <p:nvPr/>
        </p:nvPicPr>
        <p:blipFill>
          <a:blip r:embed="rId3" cstate="print"/>
          <a:stretch>
            <a:fillRect/>
          </a:stretch>
        </p:blipFill>
        <p:spPr bwMode="auto">
          <a:xfrm>
            <a:off x="6726139" y="1897050"/>
            <a:ext cx="2214562" cy="2952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6084" name="Text Box 6"/>
          <p:cNvSpPr txBox="1">
            <a:spLocks noChangeArrowheads="1"/>
          </p:cNvSpPr>
          <p:nvPr/>
        </p:nvSpPr>
        <p:spPr bwMode="auto">
          <a:xfrm>
            <a:off x="0" y="87865"/>
            <a:ext cx="9074426" cy="769441"/>
          </a:xfrm>
          <a:prstGeom prst="rect">
            <a:avLst/>
          </a:prstGeom>
          <a:noFill/>
          <a:ln w="9525">
            <a:noFill/>
            <a:miter lim="800000"/>
            <a:headEnd/>
            <a:tailEnd/>
          </a:ln>
        </p:spPr>
        <p:txBody>
          <a:bodyPr wrap="square">
            <a:spAutoFit/>
          </a:bodyPr>
          <a:lstStyle/>
          <a:p>
            <a:pPr algn="ctr"/>
            <a:r>
              <a:rPr lang="en-US" sz="4400" dirty="0">
                <a:latin typeface="+mj-lt"/>
              </a:rPr>
              <a:t>Hydraulic Jack Safety</a:t>
            </a:r>
          </a:p>
        </p:txBody>
      </p:sp>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32</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fade">
                                      <p:cBhvr>
                                        <p:cTn id="7" dur="500"/>
                                        <p:tgtEl>
                                          <p:spTgt spid="460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082">
                                            <p:txEl>
                                              <p:pRg st="1" end="1"/>
                                            </p:txEl>
                                          </p:spTgt>
                                        </p:tgtEl>
                                        <p:attrNameLst>
                                          <p:attrName>style.visibility</p:attrName>
                                        </p:attrNameLst>
                                      </p:cBhvr>
                                      <p:to>
                                        <p:strVal val="visible"/>
                                      </p:to>
                                    </p:set>
                                    <p:animEffect transition="in" filter="fade">
                                      <p:cBhvr>
                                        <p:cTn id="12" dur="500"/>
                                        <p:tgtEl>
                                          <p:spTgt spid="460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082">
                                            <p:txEl>
                                              <p:pRg st="2" end="2"/>
                                            </p:txEl>
                                          </p:spTgt>
                                        </p:tgtEl>
                                        <p:attrNameLst>
                                          <p:attrName>style.visibility</p:attrName>
                                        </p:attrNameLst>
                                      </p:cBhvr>
                                      <p:to>
                                        <p:strVal val="visible"/>
                                      </p:to>
                                    </p:set>
                                    <p:animEffect transition="in" filter="fade">
                                      <p:cBhvr>
                                        <p:cTn id="17" dur="500"/>
                                        <p:tgtEl>
                                          <p:spTgt spid="460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6082">
                                            <p:txEl>
                                              <p:pRg st="3" end="3"/>
                                            </p:txEl>
                                          </p:spTgt>
                                        </p:tgtEl>
                                        <p:attrNameLst>
                                          <p:attrName>style.visibility</p:attrName>
                                        </p:attrNameLst>
                                      </p:cBhvr>
                                      <p:to>
                                        <p:strVal val="visible"/>
                                      </p:to>
                                    </p:set>
                                    <p:animEffect transition="in" filter="fade">
                                      <p:cBhvr>
                                        <p:cTn id="22" dur="500"/>
                                        <p:tgtEl>
                                          <p:spTgt spid="4608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6082">
                                            <p:txEl>
                                              <p:pRg st="4" end="4"/>
                                            </p:txEl>
                                          </p:spTgt>
                                        </p:tgtEl>
                                        <p:attrNameLst>
                                          <p:attrName>style.visibility</p:attrName>
                                        </p:attrNameLst>
                                      </p:cBhvr>
                                      <p:to>
                                        <p:strVal val="visible"/>
                                      </p:to>
                                    </p:set>
                                    <p:animEffect transition="in" filter="fade">
                                      <p:cBhvr>
                                        <p:cTn id="27" dur="500"/>
                                        <p:tgtEl>
                                          <p:spTgt spid="460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156425" y="1886470"/>
            <a:ext cx="8820150" cy="3790950"/>
          </a:xfrm>
        </p:spPr>
        <p:txBody>
          <a:bodyPr/>
          <a:lstStyle/>
          <a:p>
            <a:pPr marL="514350" indent="-514350" eaLnBrk="1" hangingPunct="1">
              <a:lnSpc>
                <a:spcPct val="90000"/>
              </a:lnSpc>
              <a:spcBef>
                <a:spcPts val="1800"/>
              </a:spcBef>
              <a:buFont typeface="+mj-lt"/>
              <a:buAutoNum type="arabicPeriod"/>
            </a:pPr>
            <a:r>
              <a:rPr lang="en-US" sz="2800" dirty="0" smtClean="0">
                <a:solidFill>
                  <a:srgbClr val="006666"/>
                </a:solidFill>
              </a:rPr>
              <a:t>Regularly maintain all tools.</a:t>
            </a:r>
          </a:p>
          <a:p>
            <a:pPr marL="514350" indent="-514350" eaLnBrk="1" hangingPunct="1">
              <a:lnSpc>
                <a:spcPct val="90000"/>
              </a:lnSpc>
              <a:spcBef>
                <a:spcPts val="1800"/>
              </a:spcBef>
              <a:buFont typeface="+mj-lt"/>
              <a:buAutoNum type="arabicPeriod"/>
            </a:pPr>
            <a:r>
              <a:rPr lang="en-US" sz="2800" dirty="0" smtClean="0">
                <a:solidFill>
                  <a:srgbClr val="800000"/>
                </a:solidFill>
              </a:rPr>
              <a:t>Use the right tool for the job.</a:t>
            </a:r>
          </a:p>
          <a:p>
            <a:pPr marL="514350" indent="-514350" eaLnBrk="1" hangingPunct="1">
              <a:lnSpc>
                <a:spcPct val="90000"/>
              </a:lnSpc>
              <a:spcBef>
                <a:spcPts val="1800"/>
              </a:spcBef>
              <a:buFont typeface="+mj-lt"/>
              <a:buAutoNum type="arabicPeriod"/>
            </a:pPr>
            <a:r>
              <a:rPr lang="en-US" sz="2800" dirty="0" smtClean="0">
                <a:solidFill>
                  <a:srgbClr val="660066"/>
                </a:solidFill>
              </a:rPr>
              <a:t>Examine each tool before use for damage.</a:t>
            </a:r>
          </a:p>
          <a:p>
            <a:pPr marL="514350" indent="-514350" eaLnBrk="1" hangingPunct="1">
              <a:lnSpc>
                <a:spcPct val="90000"/>
              </a:lnSpc>
              <a:spcBef>
                <a:spcPts val="1800"/>
              </a:spcBef>
              <a:buFont typeface="+mj-lt"/>
              <a:buAutoNum type="arabicPeriod"/>
            </a:pPr>
            <a:r>
              <a:rPr lang="en-US" sz="2800" dirty="0" smtClean="0">
                <a:solidFill>
                  <a:srgbClr val="663300"/>
                </a:solidFill>
              </a:rPr>
              <a:t>Operate tools according to manufacturer instructions.</a:t>
            </a:r>
          </a:p>
          <a:p>
            <a:pPr marL="514350" indent="-514350" eaLnBrk="1" hangingPunct="1">
              <a:lnSpc>
                <a:spcPct val="90000"/>
              </a:lnSpc>
              <a:spcBef>
                <a:spcPts val="1800"/>
              </a:spcBef>
              <a:buFont typeface="+mj-lt"/>
              <a:buAutoNum type="arabicPeriod"/>
            </a:pPr>
            <a:r>
              <a:rPr lang="en-US" sz="2800" dirty="0" smtClean="0">
                <a:solidFill>
                  <a:srgbClr val="006600"/>
                </a:solidFill>
              </a:rPr>
              <a:t>Proper personal protective equipment must be used.</a:t>
            </a:r>
          </a:p>
        </p:txBody>
      </p:sp>
      <p:sp>
        <p:nvSpPr>
          <p:cNvPr id="47107" name="Text Box 5"/>
          <p:cNvSpPr txBox="1">
            <a:spLocks noChangeArrowheads="1"/>
          </p:cNvSpPr>
          <p:nvPr/>
        </p:nvSpPr>
        <p:spPr bwMode="auto">
          <a:xfrm>
            <a:off x="0" y="146639"/>
            <a:ext cx="9144000" cy="1200329"/>
          </a:xfrm>
          <a:prstGeom prst="rect">
            <a:avLst/>
          </a:prstGeom>
          <a:noFill/>
          <a:ln w="9525">
            <a:noFill/>
            <a:miter lim="800000"/>
            <a:headEnd/>
            <a:tailEnd/>
          </a:ln>
        </p:spPr>
        <p:txBody>
          <a:bodyPr wrap="square">
            <a:spAutoFit/>
          </a:bodyPr>
          <a:lstStyle/>
          <a:p>
            <a:pPr algn="ctr"/>
            <a:r>
              <a:rPr lang="en-US" sz="3600" dirty="0" smtClean="0">
                <a:latin typeface="+mj-lt"/>
              </a:rPr>
              <a:t> </a:t>
            </a:r>
            <a:r>
              <a:rPr lang="en-US" sz="3600" dirty="0">
                <a:latin typeface="+mj-lt"/>
              </a:rPr>
              <a:t>Five Basic Rules for Hand and Power Tool Safety</a:t>
            </a:r>
          </a:p>
        </p:txBody>
      </p:sp>
      <p:sp>
        <p:nvSpPr>
          <p:cNvPr id="5"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33</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Effect transition="in" filter="fade">
                                      <p:cBhvr>
                                        <p:cTn id="7" dur="500"/>
                                        <p:tgtEl>
                                          <p:spTgt spid="47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106">
                                            <p:txEl>
                                              <p:pRg st="1" end="1"/>
                                            </p:txEl>
                                          </p:spTgt>
                                        </p:tgtEl>
                                        <p:attrNameLst>
                                          <p:attrName>style.visibility</p:attrName>
                                        </p:attrNameLst>
                                      </p:cBhvr>
                                      <p:to>
                                        <p:strVal val="visible"/>
                                      </p:to>
                                    </p:set>
                                    <p:animEffect transition="in" filter="fade">
                                      <p:cBhvr>
                                        <p:cTn id="12" dur="500"/>
                                        <p:tgtEl>
                                          <p:spTgt spid="471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7106">
                                            <p:txEl>
                                              <p:pRg st="2" end="2"/>
                                            </p:txEl>
                                          </p:spTgt>
                                        </p:tgtEl>
                                        <p:attrNameLst>
                                          <p:attrName>style.visibility</p:attrName>
                                        </p:attrNameLst>
                                      </p:cBhvr>
                                      <p:to>
                                        <p:strVal val="visible"/>
                                      </p:to>
                                    </p:set>
                                    <p:animEffect transition="in" filter="fade">
                                      <p:cBhvr>
                                        <p:cTn id="17" dur="500"/>
                                        <p:tgtEl>
                                          <p:spTgt spid="471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7106">
                                            <p:txEl>
                                              <p:pRg st="3" end="3"/>
                                            </p:txEl>
                                          </p:spTgt>
                                        </p:tgtEl>
                                        <p:attrNameLst>
                                          <p:attrName>style.visibility</p:attrName>
                                        </p:attrNameLst>
                                      </p:cBhvr>
                                      <p:to>
                                        <p:strVal val="visible"/>
                                      </p:to>
                                    </p:set>
                                    <p:animEffect transition="in" filter="fade">
                                      <p:cBhvr>
                                        <p:cTn id="22" dur="500"/>
                                        <p:tgtEl>
                                          <p:spTgt spid="471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7106">
                                            <p:txEl>
                                              <p:pRg st="4" end="4"/>
                                            </p:txEl>
                                          </p:spTgt>
                                        </p:tgtEl>
                                        <p:attrNameLst>
                                          <p:attrName>style.visibility</p:attrName>
                                        </p:attrNameLst>
                                      </p:cBhvr>
                                      <p:to>
                                        <p:strVal val="visible"/>
                                      </p:to>
                                    </p:set>
                                    <p:animEffect transition="in" filter="fade">
                                      <p:cBhvr>
                                        <p:cTn id="27" dur="500"/>
                                        <p:tgtEl>
                                          <p:spTgt spid="4710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47106">
                                            <p:txEl>
                                              <p:pRg st="0" end="0"/>
                                            </p:txEl>
                                          </p:spTgt>
                                        </p:tgtEl>
                                        <p:attrNameLst>
                                          <p:attrName>style.visibility</p:attrName>
                                        </p:attrNameLst>
                                      </p:cBhvr>
                                      <p:to>
                                        <p:strVal val="visible"/>
                                      </p:to>
                                    </p:set>
                                    <p:animEffect transition="in" filter="fade">
                                      <p:cBhvr>
                                        <p:cTn id="32" dur="500"/>
                                        <p:tgtEl>
                                          <p:spTgt spid="4710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1" nodeType="clickEffect">
                                  <p:stCondLst>
                                    <p:cond delay="0"/>
                                  </p:stCondLst>
                                  <p:childTnLst>
                                    <p:set>
                                      <p:cBhvr>
                                        <p:cTn id="36" dur="1" fill="hold">
                                          <p:stCondLst>
                                            <p:cond delay="0"/>
                                          </p:stCondLst>
                                        </p:cTn>
                                        <p:tgtEl>
                                          <p:spTgt spid="47106">
                                            <p:txEl>
                                              <p:pRg st="1" end="1"/>
                                            </p:txEl>
                                          </p:spTgt>
                                        </p:tgtEl>
                                        <p:attrNameLst>
                                          <p:attrName>style.visibility</p:attrName>
                                        </p:attrNameLst>
                                      </p:cBhvr>
                                      <p:to>
                                        <p:strVal val="visible"/>
                                      </p:to>
                                    </p:set>
                                    <p:animEffect transition="in" filter="fade">
                                      <p:cBhvr>
                                        <p:cTn id="37" dur="500"/>
                                        <p:tgtEl>
                                          <p:spTgt spid="4710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1" nodeType="clickEffect">
                                  <p:stCondLst>
                                    <p:cond delay="0"/>
                                  </p:stCondLst>
                                  <p:childTnLst>
                                    <p:set>
                                      <p:cBhvr>
                                        <p:cTn id="41" dur="1" fill="hold">
                                          <p:stCondLst>
                                            <p:cond delay="0"/>
                                          </p:stCondLst>
                                        </p:cTn>
                                        <p:tgtEl>
                                          <p:spTgt spid="47106">
                                            <p:txEl>
                                              <p:pRg st="2" end="2"/>
                                            </p:txEl>
                                          </p:spTgt>
                                        </p:tgtEl>
                                        <p:attrNameLst>
                                          <p:attrName>style.visibility</p:attrName>
                                        </p:attrNameLst>
                                      </p:cBhvr>
                                      <p:to>
                                        <p:strVal val="visible"/>
                                      </p:to>
                                    </p:set>
                                    <p:animEffect transition="in" filter="fade">
                                      <p:cBhvr>
                                        <p:cTn id="42" dur="500"/>
                                        <p:tgtEl>
                                          <p:spTgt spid="4710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1" nodeType="clickEffect">
                                  <p:stCondLst>
                                    <p:cond delay="0"/>
                                  </p:stCondLst>
                                  <p:childTnLst>
                                    <p:set>
                                      <p:cBhvr>
                                        <p:cTn id="46" dur="1" fill="hold">
                                          <p:stCondLst>
                                            <p:cond delay="0"/>
                                          </p:stCondLst>
                                        </p:cTn>
                                        <p:tgtEl>
                                          <p:spTgt spid="47106">
                                            <p:txEl>
                                              <p:pRg st="3" end="3"/>
                                            </p:txEl>
                                          </p:spTgt>
                                        </p:tgtEl>
                                        <p:attrNameLst>
                                          <p:attrName>style.visibility</p:attrName>
                                        </p:attrNameLst>
                                      </p:cBhvr>
                                      <p:to>
                                        <p:strVal val="visible"/>
                                      </p:to>
                                    </p:set>
                                    <p:animEffect transition="in" filter="fade">
                                      <p:cBhvr>
                                        <p:cTn id="47" dur="500"/>
                                        <p:tgtEl>
                                          <p:spTgt spid="4710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1" nodeType="clickEffect">
                                  <p:stCondLst>
                                    <p:cond delay="0"/>
                                  </p:stCondLst>
                                  <p:childTnLst>
                                    <p:set>
                                      <p:cBhvr>
                                        <p:cTn id="51" dur="1" fill="hold">
                                          <p:stCondLst>
                                            <p:cond delay="0"/>
                                          </p:stCondLst>
                                        </p:cTn>
                                        <p:tgtEl>
                                          <p:spTgt spid="47106">
                                            <p:txEl>
                                              <p:pRg st="4" end="4"/>
                                            </p:txEl>
                                          </p:spTgt>
                                        </p:tgtEl>
                                        <p:attrNameLst>
                                          <p:attrName>style.visibility</p:attrName>
                                        </p:attrNameLst>
                                      </p:cBhvr>
                                      <p:to>
                                        <p:strVal val="visible"/>
                                      </p:to>
                                    </p:set>
                                    <p:animEffect transition="in" filter="fade">
                                      <p:cBhvr>
                                        <p:cTn id="52" dur="500"/>
                                        <p:tgtEl>
                                          <p:spTgt spid="471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P spid="47106" grpI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1"/>
          </p:nvPr>
        </p:nvSpPr>
        <p:spPr>
          <a:xfrm>
            <a:off x="473144" y="1223169"/>
            <a:ext cx="4511675" cy="3421063"/>
          </a:xfrm>
        </p:spPr>
        <p:txBody>
          <a:bodyPr/>
          <a:lstStyle/>
          <a:p>
            <a:pPr eaLnBrk="1" hangingPunct="1">
              <a:lnSpc>
                <a:spcPct val="90000"/>
              </a:lnSpc>
              <a:spcBef>
                <a:spcPts val="1200"/>
              </a:spcBef>
            </a:pPr>
            <a:r>
              <a:rPr lang="en-US" sz="2800" dirty="0" smtClean="0">
                <a:solidFill>
                  <a:srgbClr val="006666"/>
                </a:solidFill>
              </a:rPr>
              <a:t>Electric drills</a:t>
            </a:r>
          </a:p>
          <a:p>
            <a:pPr eaLnBrk="1" hangingPunct="1">
              <a:lnSpc>
                <a:spcPct val="90000"/>
              </a:lnSpc>
              <a:spcBef>
                <a:spcPts val="1200"/>
              </a:spcBef>
            </a:pPr>
            <a:endParaRPr lang="en-US" sz="800" dirty="0" smtClean="0">
              <a:solidFill>
                <a:srgbClr val="006666"/>
              </a:solidFill>
            </a:endParaRPr>
          </a:p>
          <a:p>
            <a:pPr eaLnBrk="1" hangingPunct="1">
              <a:lnSpc>
                <a:spcPct val="90000"/>
              </a:lnSpc>
              <a:spcBef>
                <a:spcPts val="1200"/>
              </a:spcBef>
            </a:pPr>
            <a:r>
              <a:rPr lang="en-US" sz="2800" dirty="0" smtClean="0">
                <a:solidFill>
                  <a:srgbClr val="800000"/>
                </a:solidFill>
              </a:rPr>
              <a:t>Electric screwdrivers</a:t>
            </a:r>
          </a:p>
          <a:p>
            <a:pPr eaLnBrk="1" hangingPunct="1">
              <a:lnSpc>
                <a:spcPct val="90000"/>
              </a:lnSpc>
              <a:spcBef>
                <a:spcPts val="1200"/>
              </a:spcBef>
            </a:pPr>
            <a:endParaRPr lang="en-US" sz="800" dirty="0" smtClean="0">
              <a:solidFill>
                <a:srgbClr val="800000"/>
              </a:solidFill>
            </a:endParaRPr>
          </a:p>
          <a:p>
            <a:pPr eaLnBrk="1" hangingPunct="1">
              <a:lnSpc>
                <a:spcPct val="90000"/>
              </a:lnSpc>
              <a:spcBef>
                <a:spcPts val="1200"/>
              </a:spcBef>
            </a:pPr>
            <a:r>
              <a:rPr lang="en-US" sz="2800" dirty="0" smtClean="0">
                <a:solidFill>
                  <a:srgbClr val="660066"/>
                </a:solidFill>
              </a:rPr>
              <a:t>Fastener drivers</a:t>
            </a:r>
          </a:p>
          <a:p>
            <a:pPr eaLnBrk="1" hangingPunct="1">
              <a:lnSpc>
                <a:spcPct val="90000"/>
              </a:lnSpc>
              <a:spcBef>
                <a:spcPts val="1200"/>
              </a:spcBef>
              <a:buFontTx/>
              <a:buNone/>
            </a:pPr>
            <a:endParaRPr lang="en-US" sz="800" dirty="0" smtClean="0">
              <a:solidFill>
                <a:srgbClr val="660066"/>
              </a:solidFill>
            </a:endParaRPr>
          </a:p>
          <a:p>
            <a:pPr>
              <a:lnSpc>
                <a:spcPct val="90000"/>
              </a:lnSpc>
              <a:spcBef>
                <a:spcPts val="1200"/>
              </a:spcBef>
            </a:pPr>
            <a:r>
              <a:rPr lang="en-US" sz="2800" dirty="0" smtClean="0">
                <a:solidFill>
                  <a:srgbClr val="006600"/>
                </a:solidFill>
              </a:rPr>
              <a:t>Horizontal, vertical, and angle grinders</a:t>
            </a:r>
            <a:endParaRPr lang="en-US" sz="800" dirty="0" smtClean="0">
              <a:solidFill>
                <a:srgbClr val="006600"/>
              </a:solidFill>
            </a:endParaRPr>
          </a:p>
        </p:txBody>
      </p:sp>
      <p:pic>
        <p:nvPicPr>
          <p:cNvPr id="31747" name="Picture 4" descr="elecdrill"/>
          <p:cNvPicPr>
            <a:picLocks noChangeAspect="1" noChangeArrowheads="1"/>
          </p:cNvPicPr>
          <p:nvPr/>
        </p:nvPicPr>
        <p:blipFill>
          <a:blip r:embed="rId3" cstate="print"/>
          <a:stretch>
            <a:fillRect/>
          </a:stretch>
        </p:blipFill>
        <p:spPr bwMode="auto">
          <a:xfrm>
            <a:off x="5786493" y="979428"/>
            <a:ext cx="2513116" cy="2179003"/>
          </a:xfrm>
          <a:prstGeom prst="rect">
            <a:avLst/>
          </a:prstGeom>
          <a:noFill/>
          <a:ln w="9525">
            <a:noFill/>
            <a:miter lim="800000"/>
            <a:headEnd/>
            <a:tailEnd/>
          </a:ln>
        </p:spPr>
      </p:pic>
      <p:pic>
        <p:nvPicPr>
          <p:cNvPr id="31748" name="Picture 5" descr="grinder"/>
          <p:cNvPicPr>
            <a:picLocks noChangeAspect="1" noChangeArrowheads="1"/>
          </p:cNvPicPr>
          <p:nvPr/>
        </p:nvPicPr>
        <p:blipFill>
          <a:blip r:embed="rId4" cstate="print"/>
          <a:stretch>
            <a:fillRect/>
          </a:stretch>
        </p:blipFill>
        <p:spPr bwMode="auto">
          <a:xfrm>
            <a:off x="5140926" y="3499297"/>
            <a:ext cx="3426563" cy="1918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749" name="Text Box 8"/>
          <p:cNvSpPr txBox="1">
            <a:spLocks noChangeArrowheads="1"/>
          </p:cNvSpPr>
          <p:nvPr/>
        </p:nvSpPr>
        <p:spPr bwMode="auto">
          <a:xfrm>
            <a:off x="40316" y="221755"/>
            <a:ext cx="9074219" cy="707886"/>
          </a:xfrm>
          <a:prstGeom prst="rect">
            <a:avLst/>
          </a:prstGeom>
          <a:noFill/>
          <a:ln w="9525">
            <a:noFill/>
            <a:miter lim="800000"/>
            <a:headEnd/>
            <a:tailEnd/>
          </a:ln>
        </p:spPr>
        <p:txBody>
          <a:bodyPr wrap="square">
            <a:spAutoFit/>
          </a:bodyPr>
          <a:lstStyle/>
          <a:p>
            <a:pPr algn="ctr"/>
            <a:r>
              <a:rPr lang="en-US" sz="4000" dirty="0">
                <a:latin typeface="+mj-lt"/>
              </a:rPr>
              <a:t>Power Tools </a:t>
            </a:r>
            <a:r>
              <a:rPr lang="en-US" sz="4000" dirty="0" smtClean="0">
                <a:latin typeface="+mj-lt"/>
              </a:rPr>
              <a:t>with Momentary </a:t>
            </a:r>
            <a:r>
              <a:rPr lang="en-US" sz="4000" dirty="0">
                <a:latin typeface="+mj-lt"/>
              </a:rPr>
              <a:t>Switches</a:t>
            </a:r>
          </a:p>
        </p:txBody>
      </p:sp>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34</a:t>
            </a:fld>
            <a:r>
              <a:rPr lang="en-US" dirty="0" smtClean="0">
                <a:solidFill>
                  <a:srgbClr val="000000"/>
                </a:solidFill>
              </a:rPr>
              <a:t>/37</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359535" y="1207849"/>
            <a:ext cx="7370762" cy="4157663"/>
          </a:xfrm>
        </p:spPr>
        <p:txBody>
          <a:bodyPr/>
          <a:lstStyle/>
          <a:p>
            <a:pPr marL="0" indent="0" defTabSz="344488" eaLnBrk="1" hangingPunct="1">
              <a:lnSpc>
                <a:spcPct val="90000"/>
              </a:lnSpc>
              <a:spcBef>
                <a:spcPts val="1200"/>
              </a:spcBef>
            </a:pPr>
            <a:r>
              <a:rPr lang="en-US" sz="2800" dirty="0" smtClean="0">
                <a:solidFill>
                  <a:srgbClr val="006666"/>
                </a:solidFill>
              </a:rPr>
              <a:t>	Disc and belt sanders</a:t>
            </a:r>
          </a:p>
          <a:p>
            <a:pPr marL="0" indent="0" defTabSz="344488" eaLnBrk="1" hangingPunct="1">
              <a:lnSpc>
                <a:spcPct val="90000"/>
              </a:lnSpc>
              <a:spcBef>
                <a:spcPts val="1200"/>
              </a:spcBef>
            </a:pPr>
            <a:r>
              <a:rPr lang="en-US" sz="2800" dirty="0" smtClean="0">
                <a:solidFill>
                  <a:srgbClr val="800000"/>
                </a:solidFill>
              </a:rPr>
              <a:t>	Reciprocating saws</a:t>
            </a:r>
          </a:p>
          <a:p>
            <a:pPr marL="0" indent="0" defTabSz="344488" eaLnBrk="1" hangingPunct="1">
              <a:lnSpc>
                <a:spcPct val="90000"/>
              </a:lnSpc>
              <a:spcBef>
                <a:spcPts val="1200"/>
              </a:spcBef>
            </a:pPr>
            <a:r>
              <a:rPr lang="en-US" sz="2800" dirty="0" smtClean="0">
                <a:solidFill>
                  <a:srgbClr val="660066"/>
                </a:solidFill>
              </a:rPr>
              <a:t>	Saber saws</a:t>
            </a:r>
          </a:p>
          <a:p>
            <a:pPr marL="0" indent="0" eaLnBrk="1" hangingPunct="1">
              <a:lnSpc>
                <a:spcPct val="90000"/>
              </a:lnSpc>
            </a:pPr>
            <a:endParaRPr lang="en-US" sz="2400" dirty="0" smtClean="0">
              <a:solidFill>
                <a:srgbClr val="660066"/>
              </a:solidFill>
            </a:endParaRPr>
          </a:p>
          <a:p>
            <a:pPr marL="0" indent="0" eaLnBrk="1" hangingPunct="1">
              <a:lnSpc>
                <a:spcPct val="90000"/>
              </a:lnSpc>
            </a:pPr>
            <a:endParaRPr lang="en-US" sz="2400" dirty="0" smtClean="0"/>
          </a:p>
          <a:p>
            <a:pPr marL="0" indent="0" eaLnBrk="1" hangingPunct="1">
              <a:lnSpc>
                <a:spcPct val="90000"/>
              </a:lnSpc>
            </a:pPr>
            <a:endParaRPr lang="en-US" sz="2400" dirty="0" smtClean="0"/>
          </a:p>
          <a:p>
            <a:pPr marL="0" indent="0" eaLnBrk="1" hangingPunct="1">
              <a:lnSpc>
                <a:spcPct val="60000"/>
              </a:lnSpc>
              <a:buFontTx/>
              <a:buNone/>
            </a:pPr>
            <a:endParaRPr lang="en-US" sz="2400" dirty="0" smtClean="0"/>
          </a:p>
          <a:p>
            <a:pPr marL="0" indent="0" eaLnBrk="1" hangingPunct="1">
              <a:lnSpc>
                <a:spcPct val="60000"/>
              </a:lnSpc>
              <a:buFontTx/>
              <a:buNone/>
            </a:pPr>
            <a:endParaRPr lang="en-US" sz="2400" dirty="0" smtClean="0"/>
          </a:p>
          <a:p>
            <a:pPr marL="0" indent="0" eaLnBrk="1" hangingPunct="1">
              <a:lnSpc>
                <a:spcPct val="90000"/>
              </a:lnSpc>
              <a:buFontTx/>
              <a:buNone/>
            </a:pPr>
            <a:r>
              <a:rPr lang="en-US" sz="2400" b="1" dirty="0" smtClean="0"/>
              <a:t>Note: </a:t>
            </a:r>
            <a:r>
              <a:rPr lang="en-US" sz="2400" dirty="0" smtClean="0">
                <a:solidFill>
                  <a:srgbClr val="FF0000"/>
                </a:solidFill>
              </a:rPr>
              <a:t>These tools can have a “lock-on” switch that turns off with a single finger motion.</a:t>
            </a:r>
            <a:endParaRPr lang="en-US" sz="2400" dirty="0" smtClean="0"/>
          </a:p>
        </p:txBody>
      </p:sp>
      <p:pic>
        <p:nvPicPr>
          <p:cNvPr id="32771" name="Picture 4" descr="sawsall"/>
          <p:cNvPicPr>
            <a:picLocks noChangeAspect="1" noChangeArrowheads="1"/>
          </p:cNvPicPr>
          <p:nvPr/>
        </p:nvPicPr>
        <p:blipFill>
          <a:blip r:embed="rId2" cstate="print"/>
          <a:stretch>
            <a:fillRect/>
          </a:stretch>
        </p:blipFill>
        <p:spPr bwMode="auto">
          <a:xfrm>
            <a:off x="4743220" y="1956424"/>
            <a:ext cx="3943580" cy="20457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772" name="Picture 5" descr="jigsaw"/>
          <p:cNvPicPr>
            <a:picLocks noChangeAspect="1" noChangeArrowheads="1"/>
          </p:cNvPicPr>
          <p:nvPr/>
        </p:nvPicPr>
        <p:blipFill>
          <a:blip r:embed="rId3" cstate="print"/>
          <a:stretch>
            <a:fillRect/>
          </a:stretch>
        </p:blipFill>
        <p:spPr bwMode="auto">
          <a:xfrm>
            <a:off x="1713524" y="2883019"/>
            <a:ext cx="1979506" cy="1484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773" name="Text Box 7"/>
          <p:cNvSpPr txBox="1">
            <a:spLocks noChangeArrowheads="1"/>
          </p:cNvSpPr>
          <p:nvPr/>
        </p:nvSpPr>
        <p:spPr bwMode="auto">
          <a:xfrm>
            <a:off x="0" y="159169"/>
            <a:ext cx="9144000" cy="646331"/>
          </a:xfrm>
          <a:prstGeom prst="rect">
            <a:avLst/>
          </a:prstGeom>
          <a:noFill/>
          <a:ln w="9525">
            <a:noFill/>
            <a:miter lim="800000"/>
            <a:headEnd/>
            <a:tailEnd/>
          </a:ln>
        </p:spPr>
        <p:txBody>
          <a:bodyPr wrap="square">
            <a:spAutoFit/>
          </a:bodyPr>
          <a:lstStyle/>
          <a:p>
            <a:pPr algn="ctr"/>
            <a:r>
              <a:rPr lang="en-US" sz="3600" dirty="0">
                <a:latin typeface="+mj-lt"/>
              </a:rPr>
              <a:t>Power Tools </a:t>
            </a:r>
            <a:r>
              <a:rPr lang="en-US" sz="3600" dirty="0" smtClean="0">
                <a:latin typeface="+mj-lt"/>
              </a:rPr>
              <a:t>with Momentary </a:t>
            </a:r>
            <a:r>
              <a:rPr lang="en-US" sz="3600" dirty="0">
                <a:latin typeface="+mj-lt"/>
              </a:rPr>
              <a:t>Switches</a:t>
            </a:r>
            <a:r>
              <a:rPr lang="en-US" sz="2000" dirty="0">
                <a:latin typeface="+mj-lt"/>
              </a:rPr>
              <a:t> </a:t>
            </a:r>
            <a:r>
              <a:rPr lang="en-US" sz="2000" dirty="0" smtClean="0">
                <a:latin typeface="+mj-lt"/>
              </a:rPr>
              <a:t>(Cont'd.)</a:t>
            </a:r>
            <a:endParaRPr lang="en-US" sz="2000" dirty="0">
              <a:latin typeface="+mj-lt"/>
            </a:endParaRPr>
          </a:p>
        </p:txBody>
      </p:sp>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35</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bwMode="auto">
          <a:xfrm>
            <a:off x="0" y="28538"/>
            <a:ext cx="9144000" cy="9036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800" dirty="0" smtClean="0"/>
              <a:t>Interlocks</a:t>
            </a:r>
          </a:p>
        </p:txBody>
      </p:sp>
      <p:sp>
        <p:nvSpPr>
          <p:cNvPr id="3" name="Content Placeholder 2"/>
          <p:cNvSpPr>
            <a:spLocks noGrp="1"/>
          </p:cNvSpPr>
          <p:nvPr>
            <p:ph idx="1"/>
          </p:nvPr>
        </p:nvSpPr>
        <p:spPr>
          <a:xfrm>
            <a:off x="132039" y="903600"/>
            <a:ext cx="8554761" cy="4854888"/>
          </a:xfrm>
        </p:spPr>
        <p:txBody>
          <a:bodyPr>
            <a:normAutofit/>
          </a:bodyPr>
          <a:lstStyle/>
          <a:p>
            <a:pPr>
              <a:spcBef>
                <a:spcPts val="1800"/>
              </a:spcBef>
              <a:defRPr/>
            </a:pPr>
            <a:r>
              <a:rPr lang="en-US" sz="2800" b="1" dirty="0" smtClean="0"/>
              <a:t>Interlocking</a:t>
            </a:r>
            <a:r>
              <a:rPr lang="en-US" sz="2800" dirty="0" smtClean="0"/>
              <a:t> is a method of preventing undesired states in a machine, which in a general sense can include any electrical, electronic, or mechanical device or system.</a:t>
            </a:r>
          </a:p>
          <a:p>
            <a:pPr>
              <a:spcBef>
                <a:spcPts val="1800"/>
              </a:spcBef>
              <a:defRPr/>
            </a:pPr>
            <a:r>
              <a:rPr lang="en-US" sz="2800" b="1" dirty="0" smtClean="0"/>
              <a:t>Interlocks</a:t>
            </a:r>
            <a:r>
              <a:rPr lang="en-US" sz="2800" dirty="0" smtClean="0"/>
              <a:t> also serve as important safety devices in industrial settings, by protecting employees from devices such as robots, presses, and hammers.  </a:t>
            </a:r>
          </a:p>
          <a:p>
            <a:pPr>
              <a:defRPr/>
            </a:pPr>
            <a:endParaRPr lang="en-US" sz="2800" dirty="0"/>
          </a:p>
        </p:txBody>
      </p:sp>
      <p:pic>
        <p:nvPicPr>
          <p:cNvPr id="6" name="Picture 5" descr="interloc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0092" y="3477509"/>
            <a:ext cx="2715677" cy="2686239"/>
          </a:xfrm>
          <a:prstGeom prst="rect">
            <a:avLst/>
          </a:prstGeom>
        </p:spPr>
      </p:pic>
      <p:sp>
        <p:nvSpPr>
          <p:cNvPr id="7"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36</a:t>
            </a:fld>
            <a:r>
              <a:rPr lang="en-US" dirty="0" smtClean="0">
                <a:solidFill>
                  <a:srgbClr val="000000"/>
                </a:solidFill>
              </a:rPr>
              <a:t>/37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0" y="69782"/>
            <a:ext cx="9144000" cy="830997"/>
          </a:xfrm>
          <a:prstGeom prst="rect">
            <a:avLst/>
          </a:prstGeom>
          <a:noFill/>
          <a:ln w="9525">
            <a:noFill/>
            <a:miter lim="800000"/>
            <a:headEnd/>
            <a:tailEnd/>
          </a:ln>
        </p:spPr>
        <p:txBody>
          <a:bodyPr wrap="square">
            <a:spAutoFit/>
          </a:bodyPr>
          <a:lstStyle/>
          <a:p>
            <a:pPr algn="ctr"/>
            <a:r>
              <a:rPr lang="en-US" sz="4800" dirty="0" smtClean="0">
                <a:latin typeface="+mj-lt"/>
              </a:rPr>
              <a:t>Summary</a:t>
            </a:r>
            <a:endParaRPr lang="en-US" sz="3200" dirty="0">
              <a:latin typeface="+mj-lt"/>
            </a:endParaRPr>
          </a:p>
        </p:txBody>
      </p:sp>
      <p:sp>
        <p:nvSpPr>
          <p:cNvPr id="4" name="Rectangle 3"/>
          <p:cNvSpPr/>
          <p:nvPr/>
        </p:nvSpPr>
        <p:spPr>
          <a:xfrm>
            <a:off x="201580" y="862904"/>
            <a:ext cx="8686800" cy="4848225"/>
          </a:xfrm>
          <a:prstGeom prst="rect">
            <a:avLst/>
          </a:prstGeom>
        </p:spPr>
        <p:txBody>
          <a:bodyPr wrap="square">
            <a:spAutoFit/>
          </a:bodyPr>
          <a:lstStyle/>
          <a:p>
            <a:pPr marL="166688" lvl="1" eaLnBrk="1" hangingPunct="1">
              <a:spcBef>
                <a:spcPts val="1800"/>
              </a:spcBef>
              <a:defRPr/>
            </a:pPr>
            <a:r>
              <a:rPr lang="en-US" sz="2600" b="1" kern="0" dirty="0">
                <a:solidFill>
                  <a:srgbClr val="006600"/>
                </a:solidFill>
                <a:latin typeface="+mn-lt"/>
              </a:rPr>
              <a:t>We </a:t>
            </a:r>
            <a:r>
              <a:rPr lang="en-US" sz="2600" b="1" kern="0" dirty="0" smtClean="0">
                <a:solidFill>
                  <a:srgbClr val="006600"/>
                </a:solidFill>
                <a:latin typeface="+mn-lt"/>
              </a:rPr>
              <a:t>discussed</a:t>
            </a:r>
            <a:r>
              <a:rPr lang="en-US" sz="2600" b="1" kern="0" dirty="0">
                <a:solidFill>
                  <a:srgbClr val="006600"/>
                </a:solidFill>
                <a:latin typeface="+mn-lt"/>
              </a:rPr>
              <a:t>:</a:t>
            </a:r>
          </a:p>
          <a:p>
            <a:pPr marL="742950" lvl="1" indent="-285750" eaLnBrk="1" hangingPunct="1">
              <a:spcBef>
                <a:spcPts val="1800"/>
              </a:spcBef>
              <a:buFontTx/>
              <a:buChar char="–"/>
              <a:defRPr/>
            </a:pPr>
            <a:r>
              <a:rPr lang="en-US" sz="2600" kern="0" dirty="0">
                <a:solidFill>
                  <a:srgbClr val="333399"/>
                </a:solidFill>
                <a:latin typeface="+mn-lt"/>
              </a:rPr>
              <a:t>What tools to use for what jobs</a:t>
            </a:r>
          </a:p>
          <a:p>
            <a:pPr marL="742950" lvl="1" indent="-285750" eaLnBrk="1" hangingPunct="1">
              <a:spcBef>
                <a:spcPts val="1800"/>
              </a:spcBef>
              <a:buFontTx/>
              <a:buChar char="–"/>
              <a:defRPr/>
            </a:pPr>
            <a:r>
              <a:rPr lang="en-US" sz="2600" kern="0" dirty="0">
                <a:solidFill>
                  <a:srgbClr val="333399"/>
                </a:solidFill>
                <a:latin typeface="+mn-lt"/>
              </a:rPr>
              <a:t>What not to use some tools for</a:t>
            </a:r>
          </a:p>
          <a:p>
            <a:pPr marL="742950" lvl="1" indent="-285750" eaLnBrk="1" hangingPunct="1">
              <a:spcBef>
                <a:spcPts val="1800"/>
              </a:spcBef>
              <a:buFontTx/>
              <a:buChar char="–"/>
              <a:defRPr/>
            </a:pPr>
            <a:r>
              <a:rPr lang="en-US" sz="2600" kern="0" dirty="0">
                <a:solidFill>
                  <a:srgbClr val="333399"/>
                </a:solidFill>
                <a:latin typeface="+mn-lt"/>
              </a:rPr>
              <a:t>How to select the necessary tools to </a:t>
            </a:r>
            <a:r>
              <a:rPr lang="en-US" sz="2600" kern="0" dirty="0" smtClean="0">
                <a:solidFill>
                  <a:srgbClr val="333399"/>
                </a:solidFill>
                <a:latin typeface="+mn-lt"/>
              </a:rPr>
              <a:t/>
            </a:r>
            <a:br>
              <a:rPr lang="en-US" sz="2600" kern="0" dirty="0" smtClean="0">
                <a:solidFill>
                  <a:srgbClr val="333399"/>
                </a:solidFill>
                <a:latin typeface="+mn-lt"/>
              </a:rPr>
            </a:br>
            <a:r>
              <a:rPr lang="en-US" sz="2600" kern="0" dirty="0" smtClean="0">
                <a:solidFill>
                  <a:srgbClr val="333399"/>
                </a:solidFill>
                <a:latin typeface="+mn-lt"/>
              </a:rPr>
              <a:t>complete </a:t>
            </a:r>
            <a:r>
              <a:rPr lang="en-US" sz="2600" kern="0" dirty="0">
                <a:solidFill>
                  <a:srgbClr val="333399"/>
                </a:solidFill>
                <a:latin typeface="+mn-lt"/>
              </a:rPr>
              <a:t>a job</a:t>
            </a:r>
          </a:p>
          <a:p>
            <a:pPr marL="742950" lvl="1" indent="-285750" eaLnBrk="1" hangingPunct="1">
              <a:spcBef>
                <a:spcPts val="1800"/>
              </a:spcBef>
              <a:buFontTx/>
              <a:buChar char="–"/>
              <a:defRPr/>
            </a:pPr>
            <a:r>
              <a:rPr lang="en-US" sz="2600" kern="0" dirty="0">
                <a:solidFill>
                  <a:srgbClr val="333399"/>
                </a:solidFill>
                <a:latin typeface="+mn-lt"/>
              </a:rPr>
              <a:t>The function and possible hazards of tools commonly used on the production floor </a:t>
            </a:r>
          </a:p>
          <a:p>
            <a:pPr marL="742950" lvl="1" indent="-285750" eaLnBrk="1" hangingPunct="1">
              <a:spcBef>
                <a:spcPts val="1800"/>
              </a:spcBef>
              <a:buFontTx/>
              <a:buChar char="–"/>
              <a:defRPr/>
            </a:pPr>
            <a:r>
              <a:rPr lang="en-US" sz="2600" kern="0" dirty="0">
                <a:solidFill>
                  <a:srgbClr val="333399"/>
                </a:solidFill>
                <a:latin typeface="+mn-lt"/>
              </a:rPr>
              <a:t>Methods of training to use hand and portable power tools </a:t>
            </a:r>
          </a:p>
        </p:txBody>
      </p:sp>
      <p:pic>
        <p:nvPicPr>
          <p:cNvPr id="11266" name="Picture 2" descr="C:\Documents and Settings\edickinson\Local Settings\Temporary Internet Files\Content.IE5\UFUSW69Q\MCj01519650000[1].wmf"/>
          <p:cNvPicPr>
            <a:picLocks noChangeAspect="1" noChangeArrowheads="1"/>
          </p:cNvPicPr>
          <p:nvPr/>
        </p:nvPicPr>
        <p:blipFill>
          <a:blip r:embed="rId2" cstate="print"/>
          <a:stretch>
            <a:fillRect/>
          </a:stretch>
        </p:blipFill>
        <p:spPr bwMode="auto">
          <a:xfrm>
            <a:off x="6449525" y="1143001"/>
            <a:ext cx="2365746" cy="2051224"/>
          </a:xfrm>
          <a:prstGeom prst="rect">
            <a:avLst/>
          </a:prstGeom>
          <a:noFill/>
        </p:spPr>
      </p:pic>
      <p:sp>
        <p:nvSpPr>
          <p:cNvPr id="6" name="Slide Number Placeholder 6"/>
          <p:cNvSpPr txBox="1">
            <a:spLocks/>
          </p:cNvSpPr>
          <p:nvPr/>
        </p:nvSpPr>
        <p:spPr>
          <a:xfrm>
            <a:off x="7748659" y="6346270"/>
            <a:ext cx="116995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a:lstStyle>
          <a:p>
            <a:pPr>
              <a:defRPr/>
            </a:pPr>
            <a:fld id="{4859DBA0-B47B-4F9A-810D-65132C85C70D}" type="slidenum">
              <a:rPr lang="en-US" smtClean="0">
                <a:solidFill>
                  <a:srgbClr val="000000"/>
                </a:solidFill>
              </a:rPr>
              <a:pPr>
                <a:defRPr/>
              </a:pPr>
              <a:t>37</a:t>
            </a:fld>
            <a:r>
              <a:rPr lang="en-US" dirty="0" smtClean="0">
                <a:solidFill>
                  <a:srgbClr val="000000"/>
                </a:solidFill>
              </a:rPr>
              <a:t>/37</a:t>
            </a:r>
            <a:endParaRPr lang="en-US" dirty="0">
              <a:solidFill>
                <a:srgbClr val="000000"/>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5614</TotalTime>
  <Words>2441</Words>
  <Application>Microsoft Office PowerPoint</Application>
  <PresentationFormat>On-screen Show (4:3)</PresentationFormat>
  <Paragraphs>334</Paragraphs>
  <Slides>37</Slides>
  <Notes>27</Notes>
  <HiddenSlides>0</HiddenSlides>
  <MMClips>0</MMClips>
  <ScaleCrop>false</ScaleCrop>
  <HeadingPairs>
    <vt:vector size="6" baseType="variant">
      <vt:variant>
        <vt:lpstr>Theme</vt:lpstr>
      </vt:variant>
      <vt:variant>
        <vt:i4>1</vt:i4>
      </vt:variant>
      <vt:variant>
        <vt:lpstr>Slide Titles</vt:lpstr>
      </vt:variant>
      <vt:variant>
        <vt:i4>37</vt:i4>
      </vt:variant>
      <vt:variant>
        <vt:lpstr>Custom Shows</vt:lpstr>
      </vt:variant>
      <vt:variant>
        <vt:i4>1</vt:i4>
      </vt:variant>
    </vt:vector>
  </HeadingPairs>
  <TitlesOfParts>
    <vt:vector size="39" baseType="lpstr">
      <vt:lpstr>safetyslides</vt:lpstr>
      <vt:lpstr>Domain 1: Safety Awareness</vt:lpstr>
      <vt:lpstr>PowerPoint Presentation</vt:lpstr>
      <vt:lpstr>Accident Example</vt:lpstr>
      <vt:lpstr>Procedures for Working with Tools</vt:lpstr>
      <vt:lpstr>PowerPoint Presentation</vt:lpstr>
      <vt:lpstr>Types of Wrenches</vt:lpstr>
      <vt:lpstr>PowerPoint Presentation</vt:lpstr>
      <vt:lpstr>PowerPoint Presentation</vt:lpstr>
      <vt:lpstr>PowerPoint Presentation</vt:lpstr>
      <vt:lpstr>Files</vt:lpstr>
      <vt:lpstr>PowerPoint Presentation</vt:lpstr>
      <vt:lpstr>Tool Sharpening</vt:lpstr>
      <vt:lpstr>PowerPoint Presentation</vt:lpstr>
      <vt:lpstr>PowerPoint Presentation</vt:lpstr>
      <vt:lpstr>PowerPoint Presentation</vt:lpstr>
      <vt:lpstr>PowerPoint Presentation</vt:lpstr>
      <vt:lpstr>PowerPoint Presentation</vt:lpstr>
      <vt:lpstr>PowerPoint Presentation</vt:lpstr>
      <vt:lpstr>Abrasive Wheel Machinery</vt:lpstr>
      <vt:lpstr>Abrasive Wheel Machinery</vt:lpstr>
      <vt:lpstr>What’s Wrong With This Picture? </vt:lpstr>
      <vt:lpstr>Bench Grinder Safety</vt:lpstr>
      <vt:lpstr>Grinder Safety - Wheel Condition</vt:lpstr>
      <vt:lpstr>PowerPoint Presentation</vt:lpstr>
      <vt:lpstr>PowerPoint Presentation</vt:lpstr>
      <vt:lpstr>PowerPoint Presentation</vt:lpstr>
      <vt:lpstr>PowerPoint Presentation</vt:lpstr>
      <vt:lpstr>PowerPoint Presentation</vt:lpstr>
      <vt:lpstr>Powder-Actuated Tool Safety</vt:lpstr>
      <vt:lpstr>PowerPoint Presentation</vt:lpstr>
      <vt:lpstr>Hydraulic Tools</vt:lpstr>
      <vt:lpstr>PowerPoint Presentation</vt:lpstr>
      <vt:lpstr>PowerPoint Presentation</vt:lpstr>
      <vt:lpstr>PowerPoint Presentation</vt:lpstr>
      <vt:lpstr>PowerPoint Presentation</vt:lpstr>
      <vt:lpstr>Interlocks</vt:lpstr>
      <vt:lpstr>PowerPoint Presentation</vt:lpstr>
      <vt:lpstr>Custom Show 1</vt:lpstr>
    </vt:vector>
  </TitlesOfParts>
  <Company>STC,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&amp; Portable Power Tools</dc:title>
  <dc:creator>R. Butler</dc:creator>
  <cp:lastModifiedBy>Jason Selfridge</cp:lastModifiedBy>
  <cp:revision>257</cp:revision>
  <cp:lastPrinted>1999-09-17T19:43:02Z</cp:lastPrinted>
  <dcterms:created xsi:type="dcterms:W3CDTF">1999-06-21T19:35:16Z</dcterms:created>
  <dcterms:modified xsi:type="dcterms:W3CDTF">2016-01-19T12:57:30Z</dcterms:modified>
</cp:coreProperties>
</file>